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2"/>
  </p:notesMasterIdLst>
  <p:sldIdLst>
    <p:sldId id="256" r:id="rId2"/>
    <p:sldId id="355" r:id="rId3"/>
    <p:sldId id="780" r:id="rId4"/>
    <p:sldId id="775" r:id="rId5"/>
    <p:sldId id="777" r:id="rId6"/>
    <p:sldId id="778" r:id="rId7"/>
    <p:sldId id="776" r:id="rId8"/>
    <p:sldId id="773" r:id="rId9"/>
    <p:sldId id="348" r:id="rId10"/>
    <p:sldId id="756" r:id="rId11"/>
    <p:sldId id="757" r:id="rId12"/>
    <p:sldId id="755" r:id="rId13"/>
    <p:sldId id="760" r:id="rId14"/>
    <p:sldId id="759" r:id="rId15"/>
    <p:sldId id="761" r:id="rId16"/>
    <p:sldId id="908" r:id="rId17"/>
    <p:sldId id="909" r:id="rId18"/>
    <p:sldId id="910" r:id="rId19"/>
    <p:sldId id="765" r:id="rId20"/>
    <p:sldId id="766" r:id="rId21"/>
    <p:sldId id="781" r:id="rId22"/>
    <p:sldId id="782" r:id="rId23"/>
    <p:sldId id="769" r:id="rId24"/>
    <p:sldId id="770" r:id="rId25"/>
    <p:sldId id="911" r:id="rId26"/>
    <p:sldId id="772" r:id="rId27"/>
    <p:sldId id="349" r:id="rId28"/>
    <p:sldId id="783" r:id="rId29"/>
    <p:sldId id="784" r:id="rId30"/>
    <p:sldId id="785" r:id="rId31"/>
    <p:sldId id="786" r:id="rId32"/>
    <p:sldId id="779" r:id="rId33"/>
    <p:sldId id="787" r:id="rId34"/>
    <p:sldId id="788" r:id="rId35"/>
    <p:sldId id="789" r:id="rId36"/>
    <p:sldId id="790" r:id="rId37"/>
    <p:sldId id="792" r:id="rId38"/>
    <p:sldId id="350" r:id="rId39"/>
    <p:sldId id="793" r:id="rId40"/>
    <p:sldId id="794" r:id="rId41"/>
    <p:sldId id="795" r:id="rId42"/>
    <p:sldId id="796" r:id="rId43"/>
    <p:sldId id="797" r:id="rId44"/>
    <p:sldId id="798" r:id="rId45"/>
    <p:sldId id="799" r:id="rId46"/>
    <p:sldId id="800" r:id="rId47"/>
    <p:sldId id="801" r:id="rId48"/>
    <p:sldId id="802" r:id="rId49"/>
    <p:sldId id="803" r:id="rId50"/>
    <p:sldId id="804" r:id="rId51"/>
    <p:sldId id="805" r:id="rId52"/>
    <p:sldId id="806" r:id="rId53"/>
    <p:sldId id="807" r:id="rId54"/>
    <p:sldId id="808" r:id="rId55"/>
    <p:sldId id="809" r:id="rId56"/>
    <p:sldId id="810" r:id="rId57"/>
    <p:sldId id="811" r:id="rId58"/>
    <p:sldId id="812" r:id="rId59"/>
    <p:sldId id="813" r:id="rId60"/>
    <p:sldId id="814" r:id="rId61"/>
    <p:sldId id="815" r:id="rId62"/>
    <p:sldId id="816" r:id="rId63"/>
    <p:sldId id="817" r:id="rId64"/>
    <p:sldId id="818" r:id="rId65"/>
    <p:sldId id="819" r:id="rId66"/>
    <p:sldId id="820" r:id="rId67"/>
    <p:sldId id="821" r:id="rId68"/>
    <p:sldId id="822" r:id="rId69"/>
    <p:sldId id="823" r:id="rId70"/>
    <p:sldId id="824" r:id="rId71"/>
    <p:sldId id="825" r:id="rId72"/>
    <p:sldId id="829" r:id="rId73"/>
    <p:sldId id="830" r:id="rId74"/>
    <p:sldId id="831" r:id="rId75"/>
    <p:sldId id="832" r:id="rId76"/>
    <p:sldId id="833" r:id="rId77"/>
    <p:sldId id="834" r:id="rId78"/>
    <p:sldId id="835" r:id="rId79"/>
    <p:sldId id="836" r:id="rId80"/>
    <p:sldId id="837" r:id="rId81"/>
    <p:sldId id="828" r:id="rId82"/>
    <p:sldId id="838" r:id="rId83"/>
    <p:sldId id="839" r:id="rId84"/>
    <p:sldId id="840" r:id="rId85"/>
    <p:sldId id="841" r:id="rId86"/>
    <p:sldId id="842" r:id="rId87"/>
    <p:sldId id="843" r:id="rId88"/>
    <p:sldId id="844" r:id="rId89"/>
    <p:sldId id="845" r:id="rId90"/>
    <p:sldId id="846" r:id="rId91"/>
    <p:sldId id="827" r:id="rId92"/>
    <p:sldId id="847" r:id="rId93"/>
    <p:sldId id="848" r:id="rId94"/>
    <p:sldId id="849" r:id="rId95"/>
    <p:sldId id="850" r:id="rId96"/>
    <p:sldId id="851" r:id="rId97"/>
    <p:sldId id="852" r:id="rId98"/>
    <p:sldId id="853" r:id="rId99"/>
    <p:sldId id="826" r:id="rId100"/>
    <p:sldId id="854" r:id="rId101"/>
    <p:sldId id="855" r:id="rId102"/>
    <p:sldId id="856" r:id="rId103"/>
    <p:sldId id="857" r:id="rId104"/>
    <p:sldId id="858" r:id="rId105"/>
    <p:sldId id="1085" r:id="rId106"/>
    <p:sldId id="1086" r:id="rId107"/>
    <p:sldId id="860" r:id="rId108"/>
    <p:sldId id="862" r:id="rId109"/>
    <p:sldId id="863" r:id="rId110"/>
    <p:sldId id="864" r:id="rId111"/>
    <p:sldId id="865" r:id="rId112"/>
    <p:sldId id="866" r:id="rId113"/>
    <p:sldId id="867" r:id="rId114"/>
    <p:sldId id="868" r:id="rId115"/>
    <p:sldId id="869" r:id="rId116"/>
    <p:sldId id="870" r:id="rId117"/>
    <p:sldId id="871" r:id="rId118"/>
    <p:sldId id="872" r:id="rId119"/>
    <p:sldId id="873" r:id="rId120"/>
    <p:sldId id="874" r:id="rId121"/>
    <p:sldId id="875" r:id="rId122"/>
    <p:sldId id="876" r:id="rId123"/>
    <p:sldId id="877" r:id="rId124"/>
    <p:sldId id="878" r:id="rId125"/>
    <p:sldId id="881" r:id="rId126"/>
    <p:sldId id="882" r:id="rId127"/>
    <p:sldId id="883" r:id="rId128"/>
    <p:sldId id="884" r:id="rId129"/>
    <p:sldId id="885" r:id="rId130"/>
    <p:sldId id="886" r:id="rId131"/>
    <p:sldId id="887" r:id="rId132"/>
    <p:sldId id="888" r:id="rId133"/>
    <p:sldId id="889" r:id="rId134"/>
    <p:sldId id="890" r:id="rId135"/>
    <p:sldId id="891" r:id="rId136"/>
    <p:sldId id="892" r:id="rId137"/>
    <p:sldId id="893" r:id="rId138"/>
    <p:sldId id="894" r:id="rId139"/>
    <p:sldId id="895" r:id="rId140"/>
    <p:sldId id="896" r:id="rId141"/>
    <p:sldId id="897" r:id="rId142"/>
    <p:sldId id="898" r:id="rId143"/>
    <p:sldId id="899" r:id="rId144"/>
    <p:sldId id="900" r:id="rId145"/>
    <p:sldId id="901" r:id="rId146"/>
    <p:sldId id="902" r:id="rId147"/>
    <p:sldId id="903" r:id="rId148"/>
    <p:sldId id="904" r:id="rId149"/>
    <p:sldId id="905" r:id="rId150"/>
    <p:sldId id="906" r:id="rId151"/>
    <p:sldId id="907" r:id="rId152"/>
    <p:sldId id="912" r:id="rId153"/>
    <p:sldId id="913" r:id="rId154"/>
    <p:sldId id="914" r:id="rId155"/>
    <p:sldId id="915" r:id="rId156"/>
    <p:sldId id="916" r:id="rId157"/>
    <p:sldId id="920" r:id="rId158"/>
    <p:sldId id="921" r:id="rId159"/>
    <p:sldId id="917" r:id="rId160"/>
    <p:sldId id="918" r:id="rId161"/>
    <p:sldId id="919" r:id="rId162"/>
    <p:sldId id="922" r:id="rId163"/>
    <p:sldId id="923" r:id="rId164"/>
    <p:sldId id="924" r:id="rId165"/>
    <p:sldId id="859" r:id="rId166"/>
    <p:sldId id="925" r:id="rId167"/>
    <p:sldId id="926" r:id="rId168"/>
    <p:sldId id="927" r:id="rId169"/>
    <p:sldId id="928" r:id="rId170"/>
    <p:sldId id="929" r:id="rId171"/>
    <p:sldId id="930" r:id="rId172"/>
    <p:sldId id="931" r:id="rId173"/>
    <p:sldId id="932" r:id="rId174"/>
    <p:sldId id="934" r:id="rId175"/>
    <p:sldId id="935" r:id="rId176"/>
    <p:sldId id="936" r:id="rId177"/>
    <p:sldId id="937" r:id="rId178"/>
    <p:sldId id="938" r:id="rId179"/>
    <p:sldId id="939" r:id="rId180"/>
    <p:sldId id="940" r:id="rId181"/>
    <p:sldId id="351" r:id="rId182"/>
    <p:sldId id="941" r:id="rId183"/>
    <p:sldId id="942" r:id="rId184"/>
    <p:sldId id="943" r:id="rId185"/>
    <p:sldId id="944" r:id="rId186"/>
    <p:sldId id="945" r:id="rId187"/>
    <p:sldId id="946" r:id="rId188"/>
    <p:sldId id="947" r:id="rId189"/>
    <p:sldId id="948" r:id="rId190"/>
    <p:sldId id="949" r:id="rId191"/>
    <p:sldId id="950" r:id="rId192"/>
    <p:sldId id="951" r:id="rId193"/>
    <p:sldId id="952" r:id="rId194"/>
    <p:sldId id="953" r:id="rId195"/>
    <p:sldId id="954" r:id="rId196"/>
    <p:sldId id="955" r:id="rId197"/>
    <p:sldId id="956" r:id="rId198"/>
    <p:sldId id="957" r:id="rId199"/>
    <p:sldId id="959" r:id="rId200"/>
    <p:sldId id="960" r:id="rId201"/>
    <p:sldId id="961" r:id="rId202"/>
    <p:sldId id="962" r:id="rId203"/>
    <p:sldId id="964" r:id="rId204"/>
    <p:sldId id="965" r:id="rId205"/>
    <p:sldId id="963" r:id="rId206"/>
    <p:sldId id="966" r:id="rId207"/>
    <p:sldId id="967" r:id="rId208"/>
    <p:sldId id="968" r:id="rId209"/>
    <p:sldId id="969" r:id="rId210"/>
    <p:sldId id="970" r:id="rId211"/>
    <p:sldId id="971" r:id="rId212"/>
    <p:sldId id="973" r:id="rId213"/>
    <p:sldId id="972" r:id="rId214"/>
    <p:sldId id="974" r:id="rId215"/>
    <p:sldId id="975" r:id="rId216"/>
    <p:sldId id="976" r:id="rId217"/>
    <p:sldId id="977" r:id="rId218"/>
    <p:sldId id="980" r:id="rId219"/>
    <p:sldId id="981" r:id="rId220"/>
    <p:sldId id="979" r:id="rId221"/>
    <p:sldId id="982" r:id="rId222"/>
    <p:sldId id="983" r:id="rId223"/>
    <p:sldId id="985" r:id="rId224"/>
    <p:sldId id="986" r:id="rId225"/>
    <p:sldId id="987" r:id="rId226"/>
    <p:sldId id="988" r:id="rId227"/>
    <p:sldId id="989" r:id="rId228"/>
    <p:sldId id="990" r:id="rId229"/>
    <p:sldId id="991" r:id="rId230"/>
    <p:sldId id="992" r:id="rId231"/>
    <p:sldId id="993" r:id="rId232"/>
    <p:sldId id="994" r:id="rId233"/>
    <p:sldId id="995" r:id="rId234"/>
    <p:sldId id="996" r:id="rId235"/>
    <p:sldId id="999" r:id="rId236"/>
    <p:sldId id="1000" r:id="rId237"/>
    <p:sldId id="1001" r:id="rId238"/>
    <p:sldId id="1002" r:id="rId239"/>
    <p:sldId id="1003" r:id="rId240"/>
    <p:sldId id="997" r:id="rId241"/>
    <p:sldId id="1004" r:id="rId242"/>
    <p:sldId id="1005" r:id="rId243"/>
    <p:sldId id="1006" r:id="rId244"/>
    <p:sldId id="1007" r:id="rId245"/>
    <p:sldId id="998" r:id="rId246"/>
    <p:sldId id="1008" r:id="rId247"/>
    <p:sldId id="1009" r:id="rId248"/>
    <p:sldId id="1010" r:id="rId249"/>
    <p:sldId id="1011" r:id="rId250"/>
    <p:sldId id="1012" r:id="rId251"/>
    <p:sldId id="1013" r:id="rId252"/>
    <p:sldId id="1014" r:id="rId253"/>
    <p:sldId id="1015" r:id="rId254"/>
    <p:sldId id="1016" r:id="rId255"/>
    <p:sldId id="1017" r:id="rId256"/>
    <p:sldId id="1018" r:id="rId257"/>
    <p:sldId id="1019" r:id="rId258"/>
    <p:sldId id="1020" r:id="rId259"/>
    <p:sldId id="1021" r:id="rId260"/>
    <p:sldId id="1022" r:id="rId261"/>
    <p:sldId id="1023" r:id="rId262"/>
    <p:sldId id="1024" r:id="rId263"/>
    <p:sldId id="1025" r:id="rId264"/>
    <p:sldId id="1026" r:id="rId265"/>
    <p:sldId id="1027" r:id="rId266"/>
    <p:sldId id="1028" r:id="rId267"/>
    <p:sldId id="1029" r:id="rId268"/>
    <p:sldId id="1030" r:id="rId269"/>
    <p:sldId id="1031" r:id="rId270"/>
    <p:sldId id="1032" r:id="rId271"/>
    <p:sldId id="1033" r:id="rId272"/>
    <p:sldId id="1040" r:id="rId273"/>
    <p:sldId id="1041" r:id="rId274"/>
    <p:sldId id="1042" r:id="rId275"/>
    <p:sldId id="1044" r:id="rId276"/>
    <p:sldId id="1045" r:id="rId277"/>
    <p:sldId id="1043" r:id="rId278"/>
    <p:sldId id="1046" r:id="rId279"/>
    <p:sldId id="1047" r:id="rId280"/>
    <p:sldId id="1035" r:id="rId281"/>
    <p:sldId id="1036" r:id="rId282"/>
    <p:sldId id="1049" r:id="rId283"/>
    <p:sldId id="1048" r:id="rId284"/>
    <p:sldId id="1072" r:id="rId285"/>
    <p:sldId id="1050" r:id="rId286"/>
    <p:sldId id="1069" r:id="rId287"/>
    <p:sldId id="1070" r:id="rId288"/>
    <p:sldId id="1071" r:id="rId289"/>
    <p:sldId id="1073" r:id="rId290"/>
    <p:sldId id="1074" r:id="rId291"/>
    <p:sldId id="1075" r:id="rId292"/>
    <p:sldId id="1076" r:id="rId293"/>
    <p:sldId id="1077" r:id="rId294"/>
    <p:sldId id="1078" r:id="rId295"/>
    <p:sldId id="1080" r:id="rId296"/>
    <p:sldId id="1079" r:id="rId297"/>
    <p:sldId id="1081" r:id="rId298"/>
    <p:sldId id="1082" r:id="rId299"/>
    <p:sldId id="1083" r:id="rId300"/>
    <p:sldId id="1084" r:id="rId301"/>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CC"/>
    <a:srgbClr val="003399"/>
    <a:srgbClr val="0041C4"/>
    <a:srgbClr val="008080"/>
    <a:srgbClr val="FF9900"/>
    <a:srgbClr val="FF9933"/>
    <a:srgbClr val="8002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0" autoAdjust="0"/>
    <p:restoredTop sz="94660"/>
  </p:normalViewPr>
  <p:slideViewPr>
    <p:cSldViewPr snapToGrid="0">
      <p:cViewPr varScale="1">
        <p:scale>
          <a:sx n="62" d="100"/>
          <a:sy n="62" d="100"/>
        </p:scale>
        <p:origin x="38" y="3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theme" Target="theme/theme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tableStyles" Target="tableStyle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presProps" Target="presProps.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47590038"/>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184690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79418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08187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54917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10861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685800" y="1597820"/>
            <a:ext cx="7772400" cy="1102520"/>
          </a:xfrm>
          <a:prstGeom prst="rect">
            <a:avLst/>
          </a:prstGeom>
        </p:spPr>
        <p:txBody>
          <a:bodyPr/>
          <a:lstStyle/>
          <a:p>
            <a:r>
              <a:t>标题文本</a:t>
            </a:r>
          </a:p>
        </p:txBody>
      </p:sp>
      <p:sp>
        <p:nvSpPr>
          <p:cNvPr id="12" name="正文级别 1…"/>
          <p:cNvSpPr txBox="1">
            <a:spLocks noGrp="1"/>
          </p:cNvSpPr>
          <p:nvPr>
            <p:ph type="body" sz="quarter" idx="1"/>
          </p:nvPr>
        </p:nvSpPr>
        <p:spPr>
          <a:xfrm>
            <a:off x="1371600" y="2914650"/>
            <a:ext cx="6400800" cy="131445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92" name="标题文本"/>
          <p:cNvSpPr txBox="1">
            <a:spLocks noGrp="1"/>
          </p:cNvSpPr>
          <p:nvPr>
            <p:ph type="title"/>
          </p:nvPr>
        </p:nvSpPr>
        <p:spPr>
          <a:prstGeom prst="rect">
            <a:avLst/>
          </a:prstGeom>
        </p:spPr>
        <p:txBody>
          <a:bodyPr/>
          <a:lstStyle/>
          <a:p>
            <a:r>
              <a:t>标题文本</a:t>
            </a:r>
          </a:p>
        </p:txBody>
      </p:sp>
      <p:sp>
        <p:nvSpPr>
          <p:cNvPr id="93"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垂直排列标题与文本">
    <p:spTree>
      <p:nvGrpSpPr>
        <p:cNvPr id="1" name=""/>
        <p:cNvGrpSpPr/>
        <p:nvPr/>
      </p:nvGrpSpPr>
      <p:grpSpPr>
        <a:xfrm>
          <a:off x="0" y="0"/>
          <a:ext cx="0" cy="0"/>
          <a:chOff x="0" y="0"/>
          <a:chExt cx="0" cy="0"/>
        </a:xfrm>
      </p:grpSpPr>
      <p:sp>
        <p:nvSpPr>
          <p:cNvPr id="101" name="标题文本"/>
          <p:cNvSpPr txBox="1">
            <a:spLocks noGrp="1"/>
          </p:cNvSpPr>
          <p:nvPr>
            <p:ph type="title"/>
          </p:nvPr>
        </p:nvSpPr>
        <p:spPr>
          <a:xfrm>
            <a:off x="6629400" y="171450"/>
            <a:ext cx="2057400" cy="3657600"/>
          </a:xfrm>
          <a:prstGeom prst="rect">
            <a:avLst/>
          </a:prstGeom>
        </p:spPr>
        <p:txBody>
          <a:bodyPr/>
          <a:lstStyle/>
          <a:p>
            <a:r>
              <a:t>标题文本</a:t>
            </a:r>
          </a:p>
        </p:txBody>
      </p:sp>
      <p:sp>
        <p:nvSpPr>
          <p:cNvPr id="102" name="正文级别 1…"/>
          <p:cNvSpPr txBox="1">
            <a:spLocks noGrp="1"/>
          </p:cNvSpPr>
          <p:nvPr>
            <p:ph type="body" idx="1"/>
          </p:nvPr>
        </p:nvSpPr>
        <p:spPr>
          <a:xfrm>
            <a:off x="457200" y="171450"/>
            <a:ext cx="6019800" cy="3657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标题文本"/>
          <p:cNvSpPr txBox="1">
            <a:spLocks noGrp="1"/>
          </p:cNvSpPr>
          <p:nvPr>
            <p:ph type="title"/>
          </p:nvPr>
        </p:nvSpPr>
        <p:spPr>
          <a:prstGeom prst="rect">
            <a:avLst/>
          </a:prstGeom>
        </p:spPr>
        <p:txBody>
          <a:bodyPr/>
          <a:lstStyle/>
          <a:p>
            <a:r>
              <a:t>标题文本</a:t>
            </a:r>
          </a:p>
        </p:txBody>
      </p:sp>
      <p:sp>
        <p:nvSpPr>
          <p:cNvPr id="21"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标题文本"/>
          <p:cNvSpPr txBox="1">
            <a:spLocks noGrp="1"/>
          </p:cNvSpPr>
          <p:nvPr>
            <p:ph type="title"/>
          </p:nvPr>
        </p:nvSpPr>
        <p:spPr>
          <a:xfrm>
            <a:off x="722312" y="3305176"/>
            <a:ext cx="7772401" cy="1021558"/>
          </a:xfrm>
          <a:prstGeom prst="rect">
            <a:avLst/>
          </a:prstGeom>
        </p:spPr>
        <p:txBody>
          <a:bodyPr anchor="t"/>
          <a:lstStyle>
            <a:lvl1pPr algn="l">
              <a:defRPr sz="4000" b="1" cap="all"/>
            </a:lvl1pPr>
          </a:lstStyle>
          <a:p>
            <a:r>
              <a:t>标题文本</a:t>
            </a:r>
          </a:p>
        </p:txBody>
      </p:sp>
      <p:sp>
        <p:nvSpPr>
          <p:cNvPr id="30" name="正文级别 1…"/>
          <p:cNvSpPr txBox="1">
            <a:spLocks noGrp="1"/>
          </p:cNvSpPr>
          <p:nvPr>
            <p:ph type="body" sz="quarter" idx="1"/>
          </p:nvPr>
        </p:nvSpPr>
        <p:spPr>
          <a:xfrm>
            <a:off x="722312" y="2180034"/>
            <a:ext cx="7772401" cy="1125141"/>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标题文本"/>
          <p:cNvSpPr txBox="1">
            <a:spLocks noGrp="1"/>
          </p:cNvSpPr>
          <p:nvPr>
            <p:ph type="title"/>
          </p:nvPr>
        </p:nvSpPr>
        <p:spPr>
          <a:prstGeom prst="rect">
            <a:avLst/>
          </a:prstGeom>
        </p:spPr>
        <p:txBody>
          <a:bodyPr/>
          <a:lstStyle/>
          <a:p>
            <a:r>
              <a:t>标题文本</a:t>
            </a:r>
          </a:p>
        </p:txBody>
      </p:sp>
      <p:sp>
        <p:nvSpPr>
          <p:cNvPr id="39" name="正文级别 1…"/>
          <p:cNvSpPr txBox="1">
            <a:spLocks noGrp="1"/>
          </p:cNvSpPr>
          <p:nvPr>
            <p:ph type="body" sz="half" idx="1"/>
          </p:nvPr>
        </p:nvSpPr>
        <p:spPr>
          <a:xfrm>
            <a:off x="457200" y="1000125"/>
            <a:ext cx="4038600" cy="2828925"/>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正文级别 1</a:t>
            </a:r>
          </a:p>
          <a:p>
            <a:pPr lvl="1"/>
            <a:r>
              <a:t>正文级别 2</a:t>
            </a:r>
          </a:p>
          <a:p>
            <a:pPr lvl="2"/>
            <a:r>
              <a:t>正文级别 3</a:t>
            </a:r>
          </a:p>
          <a:p>
            <a:pPr lvl="3"/>
            <a:r>
              <a:t>正文级别 4</a:t>
            </a:r>
          </a:p>
          <a:p>
            <a:pPr lvl="4"/>
            <a:r>
              <a:t>正文级别 5</a:t>
            </a:r>
          </a:p>
        </p:txBody>
      </p:sp>
      <p:sp>
        <p:nvSpPr>
          <p:cNvPr id="4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标题文本"/>
          <p:cNvSpPr txBox="1">
            <a:spLocks noGrp="1"/>
          </p:cNvSpPr>
          <p:nvPr>
            <p:ph type="title"/>
          </p:nvPr>
        </p:nvSpPr>
        <p:spPr>
          <a:prstGeom prst="rect">
            <a:avLst/>
          </a:prstGeom>
        </p:spPr>
        <p:txBody>
          <a:bodyPr/>
          <a:lstStyle/>
          <a:p>
            <a:r>
              <a:t>标题文本</a:t>
            </a:r>
          </a:p>
        </p:txBody>
      </p:sp>
      <p:sp>
        <p:nvSpPr>
          <p:cNvPr id="48" name="正文级别 1…"/>
          <p:cNvSpPr txBox="1">
            <a:spLocks noGrp="1"/>
          </p:cNvSpPr>
          <p:nvPr>
            <p:ph type="body" sz="quarter" idx="1"/>
          </p:nvPr>
        </p:nvSpPr>
        <p:spPr>
          <a:xfrm>
            <a:off x="457200" y="1151334"/>
            <a:ext cx="4040188" cy="47982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49" name="文本占位符 4"/>
          <p:cNvSpPr>
            <a:spLocks noGrp="1"/>
          </p:cNvSpPr>
          <p:nvPr>
            <p:ph type="body" sz="quarter" idx="13"/>
          </p:nvPr>
        </p:nvSpPr>
        <p:spPr>
          <a:xfrm>
            <a:off x="4645026" y="1151334"/>
            <a:ext cx="4041776" cy="479823"/>
          </a:xfrm>
          <a:prstGeom prst="rect">
            <a:avLst/>
          </a:prstGeom>
        </p:spPr>
        <p:txBody>
          <a:bodyPr anchor="b"/>
          <a:lstStyle/>
          <a:p>
            <a:pPr marL="0" indent="0">
              <a:spcBef>
                <a:spcPts val="500"/>
              </a:spcBef>
              <a:buSzTx/>
              <a:buFontTx/>
              <a:buNone/>
              <a:defRPr sz="2400" b="1"/>
            </a:pPr>
            <a:endParaRPr/>
          </a:p>
        </p:txBody>
      </p:sp>
      <p:sp>
        <p:nvSpPr>
          <p:cNvPr id="5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标题文本"/>
          <p:cNvSpPr txBox="1">
            <a:spLocks noGrp="1"/>
          </p:cNvSpPr>
          <p:nvPr>
            <p:ph type="title"/>
          </p:nvPr>
        </p:nvSpPr>
        <p:spPr>
          <a:prstGeom prst="rect">
            <a:avLst/>
          </a:prstGeom>
        </p:spPr>
        <p:txBody>
          <a:bodyPr/>
          <a:lstStyle/>
          <a:p>
            <a:r>
              <a:t>标题文本</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2" name="标题文本"/>
          <p:cNvSpPr txBox="1">
            <a:spLocks noGrp="1"/>
          </p:cNvSpPr>
          <p:nvPr>
            <p:ph type="title"/>
          </p:nvPr>
        </p:nvSpPr>
        <p:spPr>
          <a:xfrm>
            <a:off x="457201" y="204788"/>
            <a:ext cx="3008315" cy="871538"/>
          </a:xfrm>
          <a:prstGeom prst="rect">
            <a:avLst/>
          </a:prstGeom>
        </p:spPr>
        <p:txBody>
          <a:bodyPr anchor="b"/>
          <a:lstStyle>
            <a:lvl1pPr algn="l">
              <a:defRPr sz="2000" b="1"/>
            </a:lvl1pPr>
          </a:lstStyle>
          <a:p>
            <a:r>
              <a:t>标题文本</a:t>
            </a:r>
          </a:p>
        </p:txBody>
      </p:sp>
      <p:sp>
        <p:nvSpPr>
          <p:cNvPr id="73" name="正文级别 1…"/>
          <p:cNvSpPr txBox="1">
            <a:spLocks noGrp="1"/>
          </p:cNvSpPr>
          <p:nvPr>
            <p:ph type="body" idx="1"/>
          </p:nvPr>
        </p:nvSpPr>
        <p:spPr>
          <a:xfrm>
            <a:off x="3575050" y="204788"/>
            <a:ext cx="5111750" cy="4389836"/>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4" name="文本占位符 3"/>
          <p:cNvSpPr>
            <a:spLocks noGrp="1"/>
          </p:cNvSpPr>
          <p:nvPr>
            <p:ph type="body" sz="half" idx="13"/>
          </p:nvPr>
        </p:nvSpPr>
        <p:spPr>
          <a:xfrm>
            <a:off x="457201" y="1076326"/>
            <a:ext cx="3008315" cy="3518297"/>
          </a:xfrm>
          <a:prstGeom prst="rect">
            <a:avLst/>
          </a:prstGeom>
        </p:spPr>
        <p:txBody>
          <a:bodyPr/>
          <a:lstStyle/>
          <a:p>
            <a:pPr marL="0" indent="0">
              <a:spcBef>
                <a:spcPts val="300"/>
              </a:spcBef>
              <a:buSzTx/>
              <a:buFontTx/>
              <a:buNone/>
              <a:defRPr sz="1400"/>
            </a:pPr>
            <a:endParaRPr/>
          </a:p>
        </p:txBody>
      </p:sp>
      <p:sp>
        <p:nvSpPr>
          <p:cNvPr id="7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2" name="标题文本"/>
          <p:cNvSpPr txBox="1">
            <a:spLocks noGrp="1"/>
          </p:cNvSpPr>
          <p:nvPr>
            <p:ph type="title"/>
          </p:nvPr>
        </p:nvSpPr>
        <p:spPr>
          <a:xfrm>
            <a:off x="1792288" y="3600450"/>
            <a:ext cx="5486401" cy="425054"/>
          </a:xfrm>
          <a:prstGeom prst="rect">
            <a:avLst/>
          </a:prstGeom>
        </p:spPr>
        <p:txBody>
          <a:bodyPr anchor="b"/>
          <a:lstStyle>
            <a:lvl1pPr algn="l">
              <a:defRPr sz="2000" b="1"/>
            </a:lvl1pPr>
          </a:lstStyle>
          <a:p>
            <a:r>
              <a:t>标题文本</a:t>
            </a:r>
          </a:p>
        </p:txBody>
      </p:sp>
      <p:sp>
        <p:nvSpPr>
          <p:cNvPr id="83" name="图片占位符 2"/>
          <p:cNvSpPr>
            <a:spLocks noGrp="1"/>
          </p:cNvSpPr>
          <p:nvPr>
            <p:ph type="pic" sz="half" idx="13"/>
          </p:nvPr>
        </p:nvSpPr>
        <p:spPr>
          <a:xfrm>
            <a:off x="1792288" y="459581"/>
            <a:ext cx="5486401" cy="3086101"/>
          </a:xfrm>
          <a:prstGeom prst="rect">
            <a:avLst/>
          </a:prstGeom>
        </p:spPr>
        <p:txBody>
          <a:bodyPr lIns="91439" rIns="91439">
            <a:noAutofit/>
          </a:bodyPr>
          <a:lstStyle/>
          <a:p>
            <a:endParaRPr/>
          </a:p>
        </p:txBody>
      </p:sp>
      <p:sp>
        <p:nvSpPr>
          <p:cNvPr id="84" name="正文级别 1…"/>
          <p:cNvSpPr txBox="1">
            <a:spLocks noGrp="1"/>
          </p:cNvSpPr>
          <p:nvPr>
            <p:ph type="body" sz="quarter" idx="1"/>
          </p:nvPr>
        </p:nvSpPr>
        <p:spPr>
          <a:xfrm>
            <a:off x="1792288" y="4025503"/>
            <a:ext cx="5486401" cy="603647"/>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正文级别 1</a:t>
            </a:r>
          </a:p>
          <a:p>
            <a:pPr lvl="1"/>
            <a:r>
              <a:t>正文级别 2</a:t>
            </a:r>
          </a:p>
          <a:p>
            <a:pPr lvl="2"/>
            <a:r>
              <a:t>正文级别 3</a:t>
            </a:r>
          </a:p>
          <a:p>
            <a:pPr lvl="3"/>
            <a:r>
              <a:t>正文级别 4</a:t>
            </a:r>
          </a:p>
          <a:p>
            <a:pPr lvl="4"/>
            <a:r>
              <a:t>正文级别 5</a:t>
            </a:r>
          </a:p>
        </p:txBody>
      </p:sp>
      <p:sp>
        <p:nvSpPr>
          <p:cNvPr id="8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457200" y="205978"/>
            <a:ext cx="8229600" cy="85725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标题文本</a:t>
            </a:r>
          </a:p>
        </p:txBody>
      </p:sp>
      <p:sp>
        <p:nvSpPr>
          <p:cNvPr id="3" name="正文级别 1…"/>
          <p:cNvSpPr txBox="1">
            <a:spLocks noGrp="1"/>
          </p:cNvSpPr>
          <p:nvPr>
            <p:ph type="body" idx="1"/>
          </p:nvPr>
        </p:nvSpPr>
        <p:spPr>
          <a:xfrm>
            <a:off x="457200" y="1200150"/>
            <a:ext cx="8229600" cy="3394472"/>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28176" y="4769566"/>
            <a:ext cx="258624"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79.xml.rels><?xml version="1.0" encoding="UTF-8" standalone="yes"?>
<Relationships xmlns="http://schemas.openxmlformats.org/package/2006/relationships"><Relationship Id="rId2" Type="http://schemas.openxmlformats.org/officeDocument/2006/relationships/hyperlink" Target="http://www.chinaport.gov.c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第一章 跨</a:t>
            </a:r>
            <a:r>
              <a:rPr lang="zh-CN" altLang="en-US" sz="4000" b="1" dirty="0"/>
              <a:t>境</a:t>
            </a:r>
            <a:r>
              <a:rPr lang="zh-CN" altLang="en-US" sz="4000" b="1" dirty="0" smtClean="0"/>
              <a:t>电子商务概论</a:t>
            </a:r>
            <a:endParaRPr sz="4000" b="1"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、电子商务产生</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77165" y="86672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（一）电子商务产生的过程</a:t>
            </a:r>
            <a:endParaRPr lang="en-US" altLang="zh-CN" sz="2000" b="1" dirty="0">
              <a:solidFill>
                <a:srgbClr val="002060"/>
              </a:solidFill>
            </a:endParaRPr>
          </a:p>
        </p:txBody>
      </p:sp>
      <p:sp>
        <p:nvSpPr>
          <p:cNvPr id="16" name="TextBox 1"/>
          <p:cNvSpPr txBox="1"/>
          <p:nvPr/>
        </p:nvSpPr>
        <p:spPr>
          <a:xfrm>
            <a:off x="583195" y="1648703"/>
            <a:ext cx="7031264"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计算机技术，</a:t>
            </a:r>
            <a:r>
              <a:rPr lang="zh-CN" altLang="en-US" sz="1600" dirty="0">
                <a:solidFill>
                  <a:schemeClr val="bg1">
                    <a:lumMod val="50000"/>
                  </a:schemeClr>
                </a:solidFill>
              </a:rPr>
              <a:t>是指计算机硬件技术和计算机软件技术</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8" name="TextBox 1"/>
          <p:cNvSpPr txBox="1"/>
          <p:nvPr/>
        </p:nvSpPr>
        <p:spPr>
          <a:xfrm>
            <a:off x="583193" y="1957137"/>
            <a:ext cx="8255727"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smtClean="0">
                <a:solidFill>
                  <a:schemeClr val="bg1">
                    <a:lumMod val="50000"/>
                  </a:schemeClr>
                </a:solidFill>
              </a:rPr>
              <a:t>网络技术</a:t>
            </a:r>
            <a:r>
              <a:rPr lang="zh-CN" altLang="en-US" sz="1600" dirty="0">
                <a:solidFill>
                  <a:schemeClr val="bg1">
                    <a:lumMod val="50000"/>
                  </a:schemeClr>
                </a:solidFill>
              </a:rPr>
              <a:t>，是指网络软件技术</a:t>
            </a:r>
            <a:r>
              <a:rPr lang="zh-CN" altLang="en-US" sz="1600" dirty="0" smtClean="0">
                <a:solidFill>
                  <a:schemeClr val="bg1">
                    <a:lumMod val="50000"/>
                  </a:schemeClr>
                </a:solidFill>
              </a:rPr>
              <a:t>，包括通信标准、网络协议、</a:t>
            </a:r>
            <a:r>
              <a:rPr lang="en-US" altLang="zh-CN" sz="1600" dirty="0" smtClean="0">
                <a:solidFill>
                  <a:schemeClr val="bg1">
                    <a:lumMod val="50000"/>
                  </a:schemeClr>
                </a:solidFill>
              </a:rPr>
              <a:t>SSL</a:t>
            </a:r>
            <a:r>
              <a:rPr lang="zh-CN" altLang="en-US" sz="1600" dirty="0">
                <a:solidFill>
                  <a:schemeClr val="bg1">
                    <a:lumMod val="50000"/>
                  </a:schemeClr>
                </a:solidFill>
              </a:rPr>
              <a:t>、</a:t>
            </a:r>
            <a:r>
              <a:rPr lang="en-US" altLang="zh-CN" sz="1600" dirty="0">
                <a:solidFill>
                  <a:schemeClr val="bg1">
                    <a:lumMod val="50000"/>
                  </a:schemeClr>
                </a:solidFill>
              </a:rPr>
              <a:t>SET</a:t>
            </a:r>
            <a:r>
              <a:rPr lang="zh-CN" altLang="en-US" sz="1600" dirty="0">
                <a:solidFill>
                  <a:schemeClr val="bg1">
                    <a:lumMod val="50000"/>
                  </a:schemeClr>
                </a:solidFill>
              </a:rPr>
              <a:t>等支付标准。</a:t>
            </a:r>
            <a:endParaRPr sz="1600" b="1" dirty="0">
              <a:solidFill>
                <a:schemeClr val="bg1">
                  <a:lumMod val="50000"/>
                </a:schemeClr>
              </a:solidFill>
            </a:endParaRPr>
          </a:p>
        </p:txBody>
      </p:sp>
      <p:sp>
        <p:nvSpPr>
          <p:cNvPr id="20" name="TextBox 1"/>
          <p:cNvSpPr txBox="1"/>
          <p:nvPr/>
        </p:nvSpPr>
        <p:spPr>
          <a:xfrm>
            <a:off x="583193" y="2264837"/>
            <a:ext cx="8255727" cy="4181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通信技术，</a:t>
            </a:r>
            <a:r>
              <a:rPr lang="zh-CN" altLang="en-US" sz="1600" dirty="0">
                <a:solidFill>
                  <a:schemeClr val="bg1">
                    <a:lumMod val="50000"/>
                  </a:schemeClr>
                </a:solidFill>
              </a:rPr>
              <a:t>是指基础通信技术和终端设施</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3" name="TextBox 1"/>
          <p:cNvSpPr txBox="1"/>
          <p:nvPr/>
        </p:nvSpPr>
        <p:spPr>
          <a:xfrm>
            <a:off x="540250" y="1286745"/>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电子商务</a:t>
            </a:r>
            <a:r>
              <a:rPr lang="zh-CN" altLang="en-US" b="1" dirty="0">
                <a:solidFill>
                  <a:schemeClr val="accent1">
                    <a:lumMod val="50000"/>
                  </a:schemeClr>
                </a:solidFill>
              </a:rPr>
              <a:t>产生的条件</a:t>
            </a:r>
            <a:endParaRPr lang="en-US" altLang="zh-CN" b="1" dirty="0">
              <a:solidFill>
                <a:schemeClr val="accent1">
                  <a:lumMod val="50000"/>
                </a:schemeClr>
              </a:solidFill>
            </a:endParaRPr>
          </a:p>
        </p:txBody>
      </p:sp>
      <p:sp>
        <p:nvSpPr>
          <p:cNvPr id="15" name="TextBox 1"/>
          <p:cNvSpPr txBox="1"/>
          <p:nvPr/>
        </p:nvSpPr>
        <p:spPr>
          <a:xfrm>
            <a:off x="585966" y="3084201"/>
            <a:ext cx="8059270"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第一阶段：基于</a:t>
            </a:r>
            <a:r>
              <a:rPr lang="zh-CN" altLang="en-US" sz="1600" b="1" dirty="0">
                <a:solidFill>
                  <a:schemeClr val="bg1">
                    <a:lumMod val="50000"/>
                  </a:schemeClr>
                </a:solidFill>
              </a:rPr>
              <a:t>电子数据交换的</a:t>
            </a:r>
            <a:r>
              <a:rPr lang="zh-CN" altLang="en-US" sz="1600" b="1" dirty="0" smtClean="0">
                <a:solidFill>
                  <a:schemeClr val="bg1">
                    <a:lumMod val="50000"/>
                  </a:schemeClr>
                </a:solidFill>
              </a:rPr>
              <a:t>技术</a:t>
            </a:r>
            <a:endParaRPr lang="en-US" altLang="zh-CN" sz="1600" b="1" dirty="0" smtClean="0">
              <a:solidFill>
                <a:schemeClr val="bg1">
                  <a:lumMod val="50000"/>
                </a:schemeClr>
              </a:solidFill>
            </a:endParaRPr>
          </a:p>
        </p:txBody>
      </p:sp>
      <p:sp>
        <p:nvSpPr>
          <p:cNvPr id="19" name="TextBox 1"/>
          <p:cNvSpPr txBox="1"/>
          <p:nvPr/>
        </p:nvSpPr>
        <p:spPr>
          <a:xfrm>
            <a:off x="540251" y="2617586"/>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电子商务</a:t>
            </a:r>
            <a:r>
              <a:rPr lang="zh-CN" altLang="en-US" b="1" dirty="0">
                <a:solidFill>
                  <a:schemeClr val="accent1">
                    <a:lumMod val="50000"/>
                  </a:schemeClr>
                </a:solidFill>
              </a:rPr>
              <a:t>产生</a:t>
            </a:r>
            <a:r>
              <a:rPr lang="zh-CN" altLang="en-US" b="1" dirty="0" smtClean="0">
                <a:solidFill>
                  <a:schemeClr val="accent1">
                    <a:lumMod val="50000"/>
                  </a:schemeClr>
                </a:solidFill>
              </a:rPr>
              <a:t>的阶段</a:t>
            </a:r>
            <a:endParaRPr lang="en-US" altLang="zh-CN" b="1" dirty="0">
              <a:solidFill>
                <a:schemeClr val="accent1">
                  <a:lumMod val="50000"/>
                </a:schemeClr>
              </a:solidFill>
            </a:endParaRPr>
          </a:p>
        </p:txBody>
      </p:sp>
      <p:sp>
        <p:nvSpPr>
          <p:cNvPr id="32" name="矩形 31"/>
          <p:cNvSpPr/>
          <p:nvPr/>
        </p:nvSpPr>
        <p:spPr>
          <a:xfrm>
            <a:off x="624330" y="3508595"/>
            <a:ext cx="7822612" cy="660177"/>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cs typeface="+mn-cs"/>
              </a:rPr>
              <a:t>电子数据交换（</a:t>
            </a:r>
            <a:r>
              <a:rPr lang="en-US" altLang="zh-CN" sz="1400" b="1" kern="1200" dirty="0">
                <a:solidFill>
                  <a:srgbClr val="FFFFFF"/>
                </a:solidFill>
                <a:latin typeface="微软雅黑" panose="020B0503020204020204" pitchFamily="34" charset="-122"/>
                <a:ea typeface="微软雅黑" panose="020B0503020204020204" pitchFamily="34" charset="-122"/>
                <a:cs typeface="+mn-cs"/>
              </a:rPr>
              <a:t>EDI</a:t>
            </a:r>
            <a:r>
              <a:rPr lang="zh-CN" altLang="en-US" sz="1400" b="1" kern="1200" dirty="0">
                <a:solidFill>
                  <a:srgbClr val="FFFFFF"/>
                </a:solidFill>
                <a:latin typeface="微软雅黑" panose="020B0503020204020204" pitchFamily="34" charset="-122"/>
                <a:ea typeface="微软雅黑" panose="020B0503020204020204" pitchFamily="34" charset="-122"/>
                <a:cs typeface="+mn-cs"/>
              </a:rPr>
              <a:t>）含义：</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是指将商业或行政事务按一个公认的标准，形成结构化的事务处理或文档数据格式，从计算机到计算机的电子传输</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方法。</a:t>
            </a:r>
            <a:endPar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624330" y="4253168"/>
            <a:ext cx="7822612" cy="660177"/>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cs typeface="+mn-cs"/>
              </a:rPr>
              <a:t>电子数据交换三个特点：</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使用电子方法传递信息；根据国际标准化组织（</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ISO</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）统一标准编制数据信息进行交换；对重要信息可以加密，防止信息被篡改。</a:t>
            </a:r>
          </a:p>
        </p:txBody>
      </p:sp>
    </p:spTree>
    <p:extLst>
      <p:ext uri="{BB962C8B-B14F-4D97-AF65-F5344CB8AC3E}">
        <p14:creationId xmlns:p14="http://schemas.microsoft.com/office/powerpoint/2010/main" val="41674473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一、银行金融机构</a:t>
            </a:r>
          </a:p>
        </p:txBody>
      </p:sp>
      <p:sp>
        <p:nvSpPr>
          <p:cNvPr id="13" name="矩形 12"/>
          <p:cNvSpPr/>
          <p:nvPr/>
        </p:nvSpPr>
        <p:spPr bwMode="auto">
          <a:xfrm>
            <a:off x="344242" y="769147"/>
            <a:ext cx="8528207" cy="83415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电商支付</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企业是指根据所在国家法规具备相关资质的商业银行和第三方支付企业，在指定的经营范围内，通过在线支付系统为跨境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电商交易当事人提供</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结售汇、收发汇等金融</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服务机构。</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55807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20851" y="159712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一）银行金融机构的资质</a:t>
            </a:r>
            <a:endParaRPr lang="en-US" altLang="zh-CN" sz="2000" b="1" dirty="0">
              <a:solidFill>
                <a:srgbClr val="002060"/>
              </a:solidFill>
            </a:endParaRPr>
          </a:p>
        </p:txBody>
      </p:sp>
      <p:sp>
        <p:nvSpPr>
          <p:cNvPr id="20" name="TextBox 1"/>
          <p:cNvSpPr txBox="1"/>
          <p:nvPr/>
        </p:nvSpPr>
        <p:spPr>
          <a:xfrm>
            <a:off x="512941" y="2377796"/>
            <a:ext cx="8237590"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银行金融机构简称银行，是依法成立经营货币信贷业务的独立法人组织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12941" y="1985055"/>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银行</a:t>
            </a:r>
            <a:r>
              <a:rPr lang="zh-CN" altLang="en-US" b="1" dirty="0">
                <a:solidFill>
                  <a:schemeClr val="accent1">
                    <a:lumMod val="50000"/>
                  </a:schemeClr>
                </a:solidFill>
              </a:rPr>
              <a:t>金融</a:t>
            </a:r>
            <a:r>
              <a:rPr lang="zh-CN" altLang="en-US" b="1" dirty="0" smtClean="0">
                <a:solidFill>
                  <a:schemeClr val="accent1">
                    <a:lumMod val="50000"/>
                  </a:schemeClr>
                </a:solidFill>
              </a:rPr>
              <a:t>机构的含义</a:t>
            </a:r>
            <a:endParaRPr lang="en-US" altLang="zh-CN" b="1" dirty="0">
              <a:solidFill>
                <a:schemeClr val="accent1">
                  <a:lumMod val="50000"/>
                </a:schemeClr>
              </a:solidFill>
            </a:endParaRPr>
          </a:p>
        </p:txBody>
      </p:sp>
      <p:sp>
        <p:nvSpPr>
          <p:cNvPr id="17" name="TextBox 1"/>
          <p:cNvSpPr txBox="1"/>
          <p:nvPr/>
        </p:nvSpPr>
        <p:spPr>
          <a:xfrm>
            <a:off x="512941" y="2994558"/>
            <a:ext cx="8536848"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海关总署</a:t>
            </a:r>
            <a:r>
              <a:rPr lang="en-US" altLang="zh-CN" sz="1600" b="1" dirty="0" smtClean="0">
                <a:solidFill>
                  <a:schemeClr val="bg1">
                    <a:lumMod val="50000"/>
                  </a:schemeClr>
                </a:solidFill>
              </a:rPr>
              <a:t>《</a:t>
            </a:r>
            <a:r>
              <a:rPr lang="zh-CN" altLang="en-US" sz="1600" b="1" dirty="0">
                <a:solidFill>
                  <a:schemeClr val="bg1">
                    <a:lumMod val="50000"/>
                  </a:schemeClr>
                </a:solidFill>
              </a:rPr>
              <a:t>关于规范跨境电子商务支付企业登记管理</a:t>
            </a:r>
            <a:r>
              <a:rPr lang="en-US" altLang="zh-CN" sz="1600" b="1" dirty="0" smtClean="0">
                <a:solidFill>
                  <a:schemeClr val="bg1">
                    <a:lumMod val="50000"/>
                  </a:schemeClr>
                </a:solidFill>
              </a:rPr>
              <a:t>》</a:t>
            </a:r>
            <a:r>
              <a:rPr lang="zh-CN" altLang="en-US" sz="1600" b="1" dirty="0" smtClean="0">
                <a:solidFill>
                  <a:schemeClr val="bg1">
                    <a:lumMod val="50000"/>
                  </a:schemeClr>
                </a:solidFill>
              </a:rPr>
              <a:t>规定：</a:t>
            </a:r>
            <a:r>
              <a:rPr lang="zh-CN" altLang="en-US" sz="1600" dirty="0" smtClean="0">
                <a:solidFill>
                  <a:schemeClr val="bg1">
                    <a:lumMod val="50000"/>
                  </a:schemeClr>
                </a:solidFill>
              </a:rPr>
              <a:t>经属地海关获准注册或</a:t>
            </a:r>
            <a:r>
              <a:rPr lang="zh-CN" altLang="en-US" sz="1600" dirty="0">
                <a:solidFill>
                  <a:schemeClr val="bg1">
                    <a:lumMod val="50000"/>
                  </a:schemeClr>
                </a:solidFill>
              </a:rPr>
              <a:t>信息</a:t>
            </a:r>
            <a:r>
              <a:rPr lang="zh-CN" altLang="en-US" sz="1600" dirty="0" smtClean="0">
                <a:solidFill>
                  <a:schemeClr val="bg1">
                    <a:lumMod val="50000"/>
                  </a:schemeClr>
                </a:solidFill>
              </a:rPr>
              <a:t>登记</a:t>
            </a:r>
            <a:endParaRPr sz="1600" dirty="0">
              <a:solidFill>
                <a:schemeClr val="bg1">
                  <a:lumMod val="50000"/>
                </a:schemeClr>
              </a:solidFill>
            </a:endParaRPr>
          </a:p>
        </p:txBody>
      </p:sp>
      <p:sp>
        <p:nvSpPr>
          <p:cNvPr id="16" name="TextBox 1"/>
          <p:cNvSpPr txBox="1"/>
          <p:nvPr/>
        </p:nvSpPr>
        <p:spPr>
          <a:xfrm>
            <a:off x="497858" y="2615622"/>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a:t>
            </a:r>
            <a:r>
              <a:rPr lang="zh-CN" altLang="en-US" b="1" dirty="0">
                <a:solidFill>
                  <a:schemeClr val="accent1">
                    <a:lumMod val="50000"/>
                  </a:schemeClr>
                </a:solidFill>
              </a:rPr>
              <a:t> </a:t>
            </a:r>
            <a:r>
              <a:rPr lang="zh-CN" altLang="en-US" b="1" dirty="0" smtClean="0">
                <a:solidFill>
                  <a:schemeClr val="accent1">
                    <a:lumMod val="50000"/>
                  </a:schemeClr>
                </a:solidFill>
              </a:rPr>
              <a:t>跨境支付服务的资质</a:t>
            </a:r>
            <a:endParaRPr lang="en-US" altLang="zh-CN" b="1" dirty="0">
              <a:solidFill>
                <a:schemeClr val="accent1">
                  <a:lumMod val="50000"/>
                </a:schemeClr>
              </a:solidFill>
            </a:endParaRPr>
          </a:p>
        </p:txBody>
      </p:sp>
      <p:sp>
        <p:nvSpPr>
          <p:cNvPr id="21" name="TextBox 1"/>
          <p:cNvSpPr txBox="1"/>
          <p:nvPr/>
        </p:nvSpPr>
        <p:spPr>
          <a:xfrm>
            <a:off x="537875" y="3702750"/>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国有商业银行</a:t>
            </a:r>
            <a:r>
              <a:rPr lang="zh-CN" altLang="en-US" sz="1600" b="1" dirty="0" smtClean="0">
                <a:solidFill>
                  <a:schemeClr val="bg1">
                    <a:lumMod val="50000"/>
                  </a:schemeClr>
                </a:solidFill>
              </a:rPr>
              <a:t>：</a:t>
            </a:r>
            <a:r>
              <a:rPr lang="zh-CN" altLang="en-US" sz="1600" dirty="0">
                <a:solidFill>
                  <a:schemeClr val="bg1">
                    <a:lumMod val="50000"/>
                  </a:schemeClr>
                </a:solidFill>
              </a:rPr>
              <a:t>中国银行、工商银行、农业银行、建设银行和</a:t>
            </a:r>
            <a:r>
              <a:rPr lang="zh-CN" altLang="en-US" sz="1600" dirty="0" smtClean="0">
                <a:solidFill>
                  <a:schemeClr val="bg1">
                    <a:lumMod val="50000"/>
                  </a:schemeClr>
                </a:solidFill>
              </a:rPr>
              <a:t>交通银行。</a:t>
            </a:r>
            <a:endParaRPr sz="1600" dirty="0">
              <a:solidFill>
                <a:schemeClr val="bg1">
                  <a:lumMod val="50000"/>
                </a:schemeClr>
              </a:solidFill>
            </a:endParaRPr>
          </a:p>
        </p:txBody>
      </p:sp>
      <p:sp>
        <p:nvSpPr>
          <p:cNvPr id="22" name="TextBox 1"/>
          <p:cNvSpPr txBox="1"/>
          <p:nvPr/>
        </p:nvSpPr>
        <p:spPr>
          <a:xfrm>
            <a:off x="537875" y="4604378"/>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外资制商业银行</a:t>
            </a:r>
            <a:r>
              <a:rPr lang="zh-CN" altLang="en-US" sz="1600" b="1" dirty="0" smtClean="0">
                <a:solidFill>
                  <a:schemeClr val="bg1">
                    <a:lumMod val="50000"/>
                  </a:schemeClr>
                </a:solidFill>
              </a:rPr>
              <a:t>：</a:t>
            </a:r>
            <a:r>
              <a:rPr lang="zh-CN" altLang="en-US" sz="1600" dirty="0" smtClean="0">
                <a:solidFill>
                  <a:schemeClr val="bg1">
                    <a:lumMod val="50000"/>
                  </a:schemeClr>
                </a:solidFill>
              </a:rPr>
              <a:t>汇丰银行、</a:t>
            </a:r>
            <a:r>
              <a:rPr lang="zh-CN" altLang="en-US" sz="1600" dirty="0">
                <a:solidFill>
                  <a:schemeClr val="bg1">
                    <a:lumMod val="50000"/>
                  </a:schemeClr>
                </a:solidFill>
              </a:rPr>
              <a:t>渣打</a:t>
            </a:r>
            <a:r>
              <a:rPr lang="zh-CN" altLang="en-US" sz="1600" dirty="0" smtClean="0">
                <a:solidFill>
                  <a:schemeClr val="bg1">
                    <a:lumMod val="50000"/>
                  </a:schemeClr>
                </a:solidFill>
              </a:rPr>
              <a:t>银行、</a:t>
            </a:r>
            <a:r>
              <a:rPr lang="zh-CN" altLang="en-US" sz="1600" dirty="0">
                <a:solidFill>
                  <a:schemeClr val="bg1">
                    <a:lumMod val="50000"/>
                  </a:schemeClr>
                </a:solidFill>
              </a:rPr>
              <a:t>花旗</a:t>
            </a:r>
            <a:r>
              <a:rPr lang="zh-CN" altLang="en-US" sz="1600" dirty="0" smtClean="0">
                <a:solidFill>
                  <a:schemeClr val="bg1">
                    <a:lumMod val="50000"/>
                  </a:schemeClr>
                </a:solidFill>
              </a:rPr>
              <a:t>银行、苏格兰皇家银行、三菱东京日联银行等</a:t>
            </a:r>
            <a:r>
              <a:rPr lang="zh-CN" altLang="en-US" sz="1600" dirty="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344242" y="3232847"/>
            <a:ext cx="7155128"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）商业银行的类型</a:t>
            </a:r>
            <a:endParaRPr lang="en-US" altLang="zh-CN" sz="2000" b="1" dirty="0">
              <a:solidFill>
                <a:srgbClr val="002060"/>
              </a:solidFill>
            </a:endParaRPr>
          </a:p>
        </p:txBody>
      </p:sp>
      <p:sp>
        <p:nvSpPr>
          <p:cNvPr id="23" name="TextBox 1"/>
          <p:cNvSpPr txBox="1"/>
          <p:nvPr/>
        </p:nvSpPr>
        <p:spPr>
          <a:xfrm>
            <a:off x="537875" y="4014428"/>
            <a:ext cx="8565450"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股份制商业银行</a:t>
            </a:r>
            <a:r>
              <a:rPr lang="zh-CN" altLang="en-US" sz="1600" b="1" dirty="0" smtClean="0">
                <a:solidFill>
                  <a:schemeClr val="bg1">
                    <a:lumMod val="50000"/>
                  </a:schemeClr>
                </a:solidFill>
              </a:rPr>
              <a:t>：</a:t>
            </a:r>
            <a:r>
              <a:rPr lang="zh-CN" altLang="en-US" sz="1600" dirty="0">
                <a:solidFill>
                  <a:schemeClr val="bg1">
                    <a:lumMod val="50000"/>
                  </a:schemeClr>
                </a:solidFill>
              </a:rPr>
              <a:t>招商银行、中信银行、中国光大银行、华夏银行、中国民生银行、兴业</a:t>
            </a:r>
            <a:r>
              <a:rPr lang="zh-CN" altLang="en-US" sz="1600" dirty="0" smtClean="0">
                <a:solidFill>
                  <a:schemeClr val="bg1">
                    <a:lumMod val="50000"/>
                  </a:schemeClr>
                </a:solidFill>
              </a:rPr>
              <a:t>银行</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广</a:t>
            </a:r>
            <a:r>
              <a:rPr lang="zh-CN" altLang="en-US" sz="1600" dirty="0">
                <a:solidFill>
                  <a:schemeClr val="bg1">
                    <a:lumMod val="50000"/>
                  </a:schemeClr>
                </a:solidFill>
              </a:rPr>
              <a:t>发银行、平安银行、上海浦东发展银行等。</a:t>
            </a:r>
            <a:endParaRPr sz="1600" dirty="0">
              <a:solidFill>
                <a:schemeClr val="bg1">
                  <a:lumMod val="50000"/>
                </a:schemeClr>
              </a:solidFill>
            </a:endParaRPr>
          </a:p>
        </p:txBody>
      </p:sp>
    </p:spTree>
    <p:extLst>
      <p:ext uri="{BB962C8B-B14F-4D97-AF65-F5344CB8AC3E}">
        <p14:creationId xmlns:p14="http://schemas.microsoft.com/office/powerpoint/2010/main" val="2986556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二、非银行支付机构</a:t>
            </a:r>
          </a:p>
        </p:txBody>
      </p:sp>
      <p:sp>
        <p:nvSpPr>
          <p:cNvPr id="13" name="矩形 12"/>
          <p:cNvSpPr/>
          <p:nvPr/>
        </p:nvSpPr>
        <p:spPr bwMode="auto">
          <a:xfrm>
            <a:off x="344242" y="791315"/>
            <a:ext cx="8528207" cy="83415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非银行支付机构是指依法取得中国人民银行颁发的支付业务许可证和跨境支付业务许可证，获准办理互联网支付业务</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，经</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国家外汇管理局核准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海关办理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注册或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信息登记手续的法人组织</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64120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736911"/>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）第三方支付企业</a:t>
            </a:r>
            <a:endParaRPr lang="en-US" altLang="zh-CN" sz="2000" b="1" dirty="0">
              <a:solidFill>
                <a:srgbClr val="002060"/>
              </a:solidFill>
            </a:endParaRPr>
          </a:p>
        </p:txBody>
      </p:sp>
      <p:sp>
        <p:nvSpPr>
          <p:cNvPr id="20" name="TextBox 1"/>
          <p:cNvSpPr txBox="1"/>
          <p:nvPr/>
        </p:nvSpPr>
        <p:spPr>
          <a:xfrm>
            <a:off x="537875" y="3981381"/>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国际汇款公司含义</a:t>
            </a:r>
            <a:r>
              <a:rPr lang="zh-CN" altLang="en-US" sz="1600" b="1" dirty="0" smtClean="0">
                <a:solidFill>
                  <a:schemeClr val="bg1">
                    <a:lumMod val="50000"/>
                  </a:schemeClr>
                </a:solidFill>
              </a:rPr>
              <a:t>：</a:t>
            </a:r>
            <a:r>
              <a:rPr lang="zh-CN" altLang="en-US" sz="1600" dirty="0">
                <a:solidFill>
                  <a:schemeClr val="bg1">
                    <a:lumMod val="50000"/>
                  </a:schemeClr>
                </a:solidFill>
              </a:rPr>
              <a:t>是指在国外依法设立的，提供汇款、取款服务的金融机构。</a:t>
            </a:r>
            <a:endParaRPr sz="1600" dirty="0">
              <a:solidFill>
                <a:schemeClr val="bg1">
                  <a:lumMod val="50000"/>
                </a:schemeClr>
              </a:solidFill>
            </a:endParaRPr>
          </a:p>
        </p:txBody>
      </p:sp>
      <p:sp>
        <p:nvSpPr>
          <p:cNvPr id="15" name="TextBox 1"/>
          <p:cNvSpPr txBox="1"/>
          <p:nvPr/>
        </p:nvSpPr>
        <p:spPr>
          <a:xfrm>
            <a:off x="512941" y="2212269"/>
            <a:ext cx="4989104" cy="41819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endParaRPr lang="en-US" altLang="zh-CN" sz="1600" b="1" dirty="0">
              <a:solidFill>
                <a:schemeClr val="bg1">
                  <a:lumMod val="50000"/>
                </a:schemeClr>
              </a:solidFill>
            </a:endParaRPr>
          </a:p>
        </p:txBody>
      </p:sp>
      <p:sp>
        <p:nvSpPr>
          <p:cNvPr id="22" name="TextBox 1"/>
          <p:cNvSpPr txBox="1"/>
          <p:nvPr/>
        </p:nvSpPr>
        <p:spPr>
          <a:xfrm>
            <a:off x="511558" y="4298596"/>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主要国际汇款公司</a:t>
            </a:r>
            <a:r>
              <a:rPr lang="zh-CN" altLang="en-US" sz="1600" b="1" dirty="0" smtClean="0">
                <a:solidFill>
                  <a:schemeClr val="bg1">
                    <a:lumMod val="50000"/>
                  </a:schemeClr>
                </a:solidFill>
              </a:rPr>
              <a:t>：</a:t>
            </a:r>
            <a:r>
              <a:rPr lang="zh-CN" altLang="en-US" sz="1600" dirty="0">
                <a:solidFill>
                  <a:schemeClr val="bg1">
                    <a:lumMod val="50000"/>
                  </a:schemeClr>
                </a:solidFill>
              </a:rPr>
              <a:t>西联国际</a:t>
            </a:r>
            <a:r>
              <a:rPr lang="zh-CN" altLang="en-US" sz="1600" dirty="0" smtClean="0">
                <a:solidFill>
                  <a:schemeClr val="bg1">
                    <a:lumMod val="50000"/>
                  </a:schemeClr>
                </a:solidFill>
              </a:rPr>
              <a:t>汇款公司</a:t>
            </a:r>
            <a:r>
              <a:rPr lang="zh-CN" altLang="en-US" sz="1600" dirty="0">
                <a:solidFill>
                  <a:schemeClr val="bg1">
                    <a:lumMod val="50000"/>
                  </a:schemeClr>
                </a:solidFill>
              </a:rPr>
              <a:t>、国际速汇</a:t>
            </a:r>
            <a:r>
              <a:rPr lang="zh-CN" altLang="en-US" sz="1600" dirty="0" smtClean="0">
                <a:solidFill>
                  <a:schemeClr val="bg1">
                    <a:lumMod val="50000"/>
                  </a:schemeClr>
                </a:solidFill>
              </a:rPr>
              <a:t>金公司</a:t>
            </a:r>
            <a:r>
              <a:rPr lang="zh-CN" altLang="en-US" sz="1600" dirty="0">
                <a:solidFill>
                  <a:schemeClr val="bg1">
                    <a:lumMod val="50000"/>
                  </a:schemeClr>
                </a:solidFill>
              </a:rPr>
              <a:t>、</a:t>
            </a:r>
            <a:r>
              <a:rPr lang="zh-CN" altLang="en-US" sz="1600" dirty="0" smtClean="0">
                <a:solidFill>
                  <a:schemeClr val="bg1">
                    <a:lumMod val="50000"/>
                  </a:schemeClr>
                </a:solidFill>
              </a:rPr>
              <a:t>加拿大特快汇款公司等</a:t>
            </a:r>
            <a:r>
              <a:rPr lang="zh-CN" altLang="en-US" sz="1600" dirty="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344242" y="350056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二）国际汇款公司</a:t>
            </a:r>
            <a:endParaRPr lang="en-US" altLang="zh-CN" sz="2000" b="1" dirty="0">
              <a:solidFill>
                <a:srgbClr val="002060"/>
              </a:solidFill>
            </a:endParaRPr>
          </a:p>
        </p:txBody>
      </p:sp>
      <p:sp>
        <p:nvSpPr>
          <p:cNvPr id="24" name="TextBox 1"/>
          <p:cNvSpPr txBox="1"/>
          <p:nvPr/>
        </p:nvSpPr>
        <p:spPr>
          <a:xfrm>
            <a:off x="512941" y="2906209"/>
            <a:ext cx="8590384"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国内第三方支付企业：</a:t>
            </a:r>
            <a:r>
              <a:rPr lang="zh-CN" altLang="en-US" sz="1600" dirty="0">
                <a:solidFill>
                  <a:schemeClr val="bg1">
                    <a:lumMod val="50000"/>
                  </a:schemeClr>
                </a:solidFill>
              </a:rPr>
              <a:t>支付宝、财付通、汇付天下、通联支付、快钱、易宝支付、连连</a:t>
            </a:r>
            <a:r>
              <a:rPr lang="zh-CN" altLang="en-US" sz="1600" dirty="0" smtClean="0">
                <a:solidFill>
                  <a:schemeClr val="bg1">
                    <a:lumMod val="50000"/>
                  </a:schemeClr>
                </a:solidFill>
              </a:rPr>
              <a:t>支付。</a:t>
            </a:r>
            <a:endParaRPr sz="1600" dirty="0">
              <a:solidFill>
                <a:schemeClr val="bg1">
                  <a:lumMod val="50000"/>
                </a:schemeClr>
              </a:solidFill>
            </a:endParaRPr>
          </a:p>
        </p:txBody>
      </p:sp>
      <p:sp>
        <p:nvSpPr>
          <p:cNvPr id="25" name="TextBox 1"/>
          <p:cNvSpPr txBox="1"/>
          <p:nvPr/>
        </p:nvSpPr>
        <p:spPr>
          <a:xfrm>
            <a:off x="514324" y="3188833"/>
            <a:ext cx="8590384"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国外第三方支付企业：</a:t>
            </a:r>
            <a:r>
              <a:rPr lang="en-US" altLang="zh-CN" sz="1600" dirty="0">
                <a:solidFill>
                  <a:schemeClr val="bg1">
                    <a:lumMod val="50000"/>
                  </a:schemeClr>
                </a:solidFill>
              </a:rPr>
              <a:t> PayPal</a:t>
            </a:r>
            <a:r>
              <a:rPr lang="zh-CN" altLang="en-US" sz="1600" dirty="0" smtClean="0">
                <a:solidFill>
                  <a:schemeClr val="bg1">
                    <a:lumMod val="50000"/>
                  </a:schemeClr>
                </a:solidFill>
              </a:rPr>
              <a:t>、</a:t>
            </a:r>
            <a:r>
              <a:rPr lang="en-US" altLang="zh-CN" sz="1600" dirty="0">
                <a:solidFill>
                  <a:schemeClr val="bg1">
                    <a:lumMod val="50000"/>
                  </a:schemeClr>
                </a:solidFill>
              </a:rPr>
              <a:t>SOFORT</a:t>
            </a:r>
            <a:r>
              <a:rPr lang="zh-CN" altLang="en-US" sz="1600" dirty="0" smtClean="0">
                <a:solidFill>
                  <a:schemeClr val="bg1">
                    <a:lumMod val="50000"/>
                  </a:schemeClr>
                </a:solidFill>
              </a:rPr>
              <a:t>、</a:t>
            </a:r>
            <a:r>
              <a:rPr lang="en-US" altLang="zh-CN" sz="1600" dirty="0" err="1">
                <a:solidFill>
                  <a:schemeClr val="bg1">
                    <a:lumMod val="50000"/>
                  </a:schemeClr>
                </a:solidFill>
              </a:rPr>
              <a:t>POLi</a:t>
            </a:r>
            <a:r>
              <a:rPr lang="zh-CN" altLang="en-US" sz="1600" dirty="0" smtClean="0">
                <a:solidFill>
                  <a:schemeClr val="bg1">
                    <a:lumMod val="50000"/>
                  </a:schemeClr>
                </a:solidFill>
              </a:rPr>
              <a:t>、</a:t>
            </a:r>
            <a:r>
              <a:rPr lang="en-US" altLang="zh-CN" sz="1600" dirty="0">
                <a:solidFill>
                  <a:schemeClr val="bg1">
                    <a:lumMod val="50000"/>
                  </a:schemeClr>
                </a:solidFill>
              </a:rPr>
              <a:t>MOL</a:t>
            </a:r>
            <a:r>
              <a:rPr lang="zh-CN" altLang="en-US" sz="1600" dirty="0" smtClean="0">
                <a:solidFill>
                  <a:schemeClr val="bg1">
                    <a:lumMod val="50000"/>
                  </a:schemeClr>
                </a:solidFill>
              </a:rPr>
              <a:t>、</a:t>
            </a:r>
            <a:r>
              <a:rPr lang="en-US" altLang="zh-CN" sz="1600" dirty="0">
                <a:solidFill>
                  <a:schemeClr val="bg1">
                    <a:lumMod val="50000"/>
                  </a:schemeClr>
                </a:solidFill>
              </a:rPr>
              <a:t>QIWI</a:t>
            </a:r>
            <a:r>
              <a:rPr lang="zh-CN" altLang="en-US" sz="1600" dirty="0" smtClean="0">
                <a:solidFill>
                  <a:schemeClr val="bg1">
                    <a:lumMod val="50000"/>
                  </a:schemeClr>
                </a:solidFill>
              </a:rPr>
              <a:t>、</a:t>
            </a:r>
            <a:r>
              <a:rPr lang="en-US" altLang="zh-CN" sz="1600" dirty="0" err="1" smtClean="0">
                <a:solidFill>
                  <a:schemeClr val="bg1">
                    <a:lumMod val="50000"/>
                  </a:schemeClr>
                </a:solidFill>
              </a:rPr>
              <a:t>CashU</a:t>
            </a:r>
            <a:r>
              <a:rPr lang="zh-CN" altLang="en-US" sz="1600" dirty="0" smtClean="0">
                <a:solidFill>
                  <a:schemeClr val="bg1">
                    <a:lumMod val="50000"/>
                  </a:schemeClr>
                </a:solidFill>
              </a:rPr>
              <a:t>等。</a:t>
            </a:r>
            <a:endParaRPr sz="1600" dirty="0">
              <a:solidFill>
                <a:schemeClr val="bg1">
                  <a:lumMod val="50000"/>
                </a:schemeClr>
              </a:solidFill>
            </a:endParaRPr>
          </a:p>
        </p:txBody>
      </p:sp>
      <p:sp>
        <p:nvSpPr>
          <p:cNvPr id="26" name="TextBox 1"/>
          <p:cNvSpPr txBox="1"/>
          <p:nvPr/>
        </p:nvSpPr>
        <p:spPr>
          <a:xfrm>
            <a:off x="511558" y="2279900"/>
            <a:ext cx="820572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第三方支付企业</a:t>
            </a:r>
            <a:r>
              <a:rPr lang="zh-CN" altLang="en-US" sz="1600" b="1" dirty="0" smtClean="0">
                <a:solidFill>
                  <a:schemeClr val="bg1">
                    <a:lumMod val="50000"/>
                  </a:schemeClr>
                </a:solidFill>
              </a:rPr>
              <a:t>含义：</a:t>
            </a:r>
            <a:r>
              <a:rPr lang="zh-CN" altLang="en-US" sz="1600" dirty="0" smtClean="0">
                <a:solidFill>
                  <a:schemeClr val="bg1">
                    <a:lumMod val="50000"/>
                  </a:schemeClr>
                </a:solidFill>
              </a:rPr>
              <a:t>是指</a:t>
            </a:r>
            <a:r>
              <a:rPr lang="zh-CN" altLang="en-US" sz="1600" dirty="0">
                <a:solidFill>
                  <a:schemeClr val="bg1">
                    <a:lumMod val="50000"/>
                  </a:schemeClr>
                </a:solidFill>
              </a:rPr>
              <a:t>依法获准办理互联网支付业务</a:t>
            </a:r>
            <a:r>
              <a:rPr lang="zh-CN" altLang="en-US" sz="1600" dirty="0" smtClean="0">
                <a:solidFill>
                  <a:schemeClr val="bg1">
                    <a:lumMod val="50000"/>
                  </a:schemeClr>
                </a:solidFill>
              </a:rPr>
              <a:t>，并独立</a:t>
            </a:r>
            <a:r>
              <a:rPr lang="zh-CN" altLang="en-US" sz="1600" dirty="0">
                <a:solidFill>
                  <a:schemeClr val="bg1">
                    <a:lumMod val="50000"/>
                  </a:schemeClr>
                </a:solidFill>
              </a:rPr>
              <a:t>于商户和银行</a:t>
            </a:r>
            <a:r>
              <a:rPr lang="zh-CN" altLang="en-US" sz="1600" dirty="0" smtClean="0">
                <a:solidFill>
                  <a:schemeClr val="bg1">
                    <a:lumMod val="50000"/>
                  </a:schemeClr>
                </a:solidFill>
              </a:rPr>
              <a:t>为消费者提供金融</a:t>
            </a:r>
            <a:r>
              <a:rPr lang="zh-CN" altLang="en-US" sz="1600" dirty="0">
                <a:solidFill>
                  <a:schemeClr val="bg1">
                    <a:lumMod val="50000"/>
                  </a:schemeClr>
                </a:solidFill>
              </a:rPr>
              <a:t>服务的法人组织</a:t>
            </a:r>
            <a:r>
              <a:rPr lang="zh-CN" altLang="en-US" sz="1600" dirty="0" smtClean="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9890020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第四章 跨</a:t>
            </a:r>
            <a:r>
              <a:rPr lang="zh-CN" altLang="en-US" sz="4000" b="1" dirty="0"/>
              <a:t>境</a:t>
            </a:r>
            <a:r>
              <a:rPr lang="zh-CN" altLang="en-US" sz="4000" b="1" dirty="0" smtClean="0"/>
              <a:t>电子商务平台</a:t>
            </a:r>
            <a:endParaRPr sz="4000" b="1" dirty="0"/>
          </a:p>
        </p:txBody>
      </p:sp>
    </p:spTree>
    <p:extLst>
      <p:ext uri="{BB962C8B-B14F-4D97-AF65-F5344CB8AC3E}">
        <p14:creationId xmlns:p14="http://schemas.microsoft.com/office/powerpoint/2010/main" val="20782918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第四章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电子商务平台</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第一</a:t>
            </a:r>
            <a:r>
              <a:rPr lang="zh-CN" altLang="en-US" sz="3600" b="1" dirty="0" smtClean="0"/>
              <a:t>节 跨</a:t>
            </a:r>
            <a:r>
              <a:rPr lang="zh-CN" altLang="en-US" sz="3600" b="1" dirty="0"/>
              <a:t>境电子商务自营网站</a:t>
            </a:r>
            <a:endParaRPr sz="3600" b="1" dirty="0"/>
          </a:p>
        </p:txBody>
      </p:sp>
    </p:spTree>
    <p:extLst>
      <p:ext uri="{BB962C8B-B14F-4D97-AF65-F5344CB8AC3E}">
        <p14:creationId xmlns:p14="http://schemas.microsoft.com/office/powerpoint/2010/main" val="3237098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一、跨境电子商务自营网站设计</a:t>
            </a:r>
          </a:p>
        </p:txBody>
      </p:sp>
      <p:sp>
        <p:nvSpPr>
          <p:cNvPr id="13" name="矩形 12"/>
          <p:cNvSpPr/>
          <p:nvPr/>
        </p:nvSpPr>
        <p:spPr bwMode="auto">
          <a:xfrm>
            <a:off x="327617" y="774758"/>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自营网站是外贸</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企业委托专业公司基于计算机、互联网、大数据和人工智能等技术搭建的闭环交易系统，适合</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交易模式，具有全球化、交互化和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个性化的</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特点，</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是向</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全球推广品牌、展示产品及服务的重要</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窗口。</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74468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6" name="TextBox 1"/>
          <p:cNvSpPr txBox="1"/>
          <p:nvPr/>
        </p:nvSpPr>
        <p:spPr>
          <a:xfrm>
            <a:off x="490773" y="2234864"/>
            <a:ext cx="8426012"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根据外贸企业的市场定位、经营理念、商品特色、境外买家访问习惯等进行设计，做到网站风格别致、导航栏清晰合理、功能齐全有效，能让境外买家获得良好体验的经历。。</a:t>
            </a:r>
            <a:endParaRPr sz="1600" b="1" dirty="0">
              <a:solidFill>
                <a:schemeClr val="bg1">
                  <a:lumMod val="50000"/>
                </a:schemeClr>
              </a:solidFill>
            </a:endParaRPr>
          </a:p>
        </p:txBody>
      </p:sp>
      <p:sp>
        <p:nvSpPr>
          <p:cNvPr id="18" name="TextBox 1"/>
          <p:cNvSpPr txBox="1"/>
          <p:nvPr/>
        </p:nvSpPr>
        <p:spPr>
          <a:xfrm>
            <a:off x="344243" y="1815274"/>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一）自营网站设计的要求</a:t>
            </a:r>
            <a:endParaRPr lang="en-US" altLang="zh-CN" sz="2000" b="1" dirty="0">
              <a:solidFill>
                <a:srgbClr val="002060"/>
              </a:solidFill>
            </a:endParaRPr>
          </a:p>
        </p:txBody>
      </p:sp>
      <p:sp>
        <p:nvSpPr>
          <p:cNvPr id="15" name="TextBox 1"/>
          <p:cNvSpPr txBox="1"/>
          <p:nvPr/>
        </p:nvSpPr>
        <p:spPr>
          <a:xfrm>
            <a:off x="344243" y="2751588"/>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自营网站设计</a:t>
            </a:r>
            <a:r>
              <a:rPr lang="zh-CN" altLang="en-US" sz="2000" b="1" dirty="0" smtClean="0">
                <a:solidFill>
                  <a:srgbClr val="002060"/>
                </a:solidFill>
              </a:rPr>
              <a:t>的内容</a:t>
            </a:r>
            <a:endParaRPr lang="en-US" altLang="zh-CN" sz="2000" b="1" dirty="0">
              <a:solidFill>
                <a:srgbClr val="002060"/>
              </a:solidFill>
            </a:endParaRPr>
          </a:p>
        </p:txBody>
      </p:sp>
      <p:sp>
        <p:nvSpPr>
          <p:cNvPr id="17" name="TextBox 1"/>
          <p:cNvSpPr txBox="1"/>
          <p:nvPr/>
        </p:nvSpPr>
        <p:spPr>
          <a:xfrm>
            <a:off x="557277" y="3127564"/>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确定</a:t>
            </a:r>
            <a:r>
              <a:rPr lang="zh-CN" altLang="en-US" b="1" dirty="0">
                <a:solidFill>
                  <a:schemeClr val="accent1">
                    <a:lumMod val="50000"/>
                  </a:schemeClr>
                </a:solidFill>
              </a:rPr>
              <a:t>网站的独立域名</a:t>
            </a:r>
            <a:endParaRPr lang="en-US" altLang="zh-CN" b="1" dirty="0">
              <a:solidFill>
                <a:schemeClr val="accent1">
                  <a:lumMod val="50000"/>
                </a:schemeClr>
              </a:solidFill>
            </a:endParaRPr>
          </a:p>
        </p:txBody>
      </p:sp>
      <p:sp>
        <p:nvSpPr>
          <p:cNvPr id="22" name="TextBox 1"/>
          <p:cNvSpPr txBox="1"/>
          <p:nvPr/>
        </p:nvSpPr>
        <p:spPr>
          <a:xfrm>
            <a:off x="624596" y="3543576"/>
            <a:ext cx="8450946"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顶级域名</a:t>
            </a:r>
            <a:r>
              <a:rPr lang="zh-CN" altLang="en-US" sz="1600" b="1" dirty="0" smtClean="0">
                <a:solidFill>
                  <a:schemeClr val="bg1">
                    <a:lumMod val="50000"/>
                  </a:schemeClr>
                </a:solidFill>
              </a:rPr>
              <a:t>：</a:t>
            </a:r>
            <a:r>
              <a:rPr lang="zh-CN" altLang="en-US" sz="1600" dirty="0">
                <a:solidFill>
                  <a:schemeClr val="bg1">
                    <a:lumMod val="50000"/>
                  </a:schemeClr>
                </a:solidFill>
              </a:rPr>
              <a:t>由国家顶级域名</a:t>
            </a:r>
            <a:r>
              <a:rPr lang="zh-CN" altLang="en-US" sz="1400" dirty="0" smtClean="0">
                <a:solidFill>
                  <a:schemeClr val="bg1">
                    <a:lumMod val="50000"/>
                  </a:schemeClr>
                </a:solidFill>
              </a:rPr>
              <a:t>（中国</a:t>
            </a:r>
            <a:r>
              <a:rPr lang="zh-CN" altLang="en-US" sz="1400" dirty="0">
                <a:solidFill>
                  <a:schemeClr val="bg1">
                    <a:lumMod val="50000"/>
                  </a:schemeClr>
                </a:solidFill>
              </a:rPr>
              <a:t>“</a:t>
            </a:r>
            <a:r>
              <a:rPr lang="en-US" altLang="zh-CN" sz="1400" dirty="0" err="1">
                <a:solidFill>
                  <a:schemeClr val="bg1">
                    <a:lumMod val="50000"/>
                  </a:schemeClr>
                </a:solidFill>
              </a:rPr>
              <a:t>cn</a:t>
            </a:r>
            <a:r>
              <a:rPr lang="en-US" altLang="zh-CN" sz="1400" dirty="0" smtClean="0">
                <a:solidFill>
                  <a:schemeClr val="bg1">
                    <a:lumMod val="50000"/>
                  </a:schemeClr>
                </a:solidFill>
              </a:rPr>
              <a:t>”</a:t>
            </a:r>
            <a:r>
              <a:rPr lang="zh-CN" altLang="en-US" sz="1400" dirty="0" smtClean="0">
                <a:solidFill>
                  <a:schemeClr val="bg1">
                    <a:lumMod val="50000"/>
                  </a:schemeClr>
                </a:solidFill>
              </a:rPr>
              <a:t> ）</a:t>
            </a:r>
            <a:r>
              <a:rPr lang="zh-CN" altLang="en-US" sz="1600" dirty="0" smtClean="0">
                <a:solidFill>
                  <a:schemeClr val="bg1">
                    <a:lumMod val="50000"/>
                  </a:schemeClr>
                </a:solidFill>
              </a:rPr>
              <a:t>和国际</a:t>
            </a:r>
            <a:r>
              <a:rPr lang="zh-CN" altLang="en-US" sz="1600" dirty="0">
                <a:solidFill>
                  <a:schemeClr val="bg1">
                    <a:lumMod val="50000"/>
                  </a:schemeClr>
                </a:solidFill>
              </a:rPr>
              <a:t>顶级</a:t>
            </a:r>
            <a:r>
              <a:rPr lang="zh-CN" altLang="en-US" sz="1600" dirty="0" smtClean="0">
                <a:solidFill>
                  <a:schemeClr val="bg1">
                    <a:lumMod val="50000"/>
                  </a:schemeClr>
                </a:solidFill>
              </a:rPr>
              <a:t>域名</a:t>
            </a:r>
            <a:r>
              <a:rPr lang="zh-CN" altLang="en-US" sz="1400" dirty="0" smtClean="0">
                <a:solidFill>
                  <a:schemeClr val="bg1">
                    <a:lumMod val="50000"/>
                  </a:schemeClr>
                </a:solidFill>
              </a:rPr>
              <a:t>（</a:t>
            </a:r>
            <a:r>
              <a:rPr lang="zh-CN" altLang="en-US" sz="1400" dirty="0">
                <a:solidFill>
                  <a:schemeClr val="bg1">
                    <a:lumMod val="50000"/>
                  </a:schemeClr>
                </a:solidFill>
              </a:rPr>
              <a:t>工商</a:t>
            </a:r>
            <a:r>
              <a:rPr lang="zh-CN" altLang="en-US" sz="1400" dirty="0" smtClean="0">
                <a:solidFill>
                  <a:schemeClr val="bg1">
                    <a:lumMod val="50000"/>
                  </a:schemeClr>
                </a:solidFill>
              </a:rPr>
              <a:t>企业“</a:t>
            </a:r>
            <a:r>
              <a:rPr lang="en-US" altLang="zh-CN" sz="1400" dirty="0">
                <a:solidFill>
                  <a:schemeClr val="bg1">
                    <a:lumMod val="50000"/>
                  </a:schemeClr>
                </a:solidFill>
              </a:rPr>
              <a:t>.com/.top</a:t>
            </a:r>
            <a:r>
              <a:rPr lang="en-US" altLang="zh-CN" sz="1400" dirty="0" smtClean="0">
                <a:solidFill>
                  <a:schemeClr val="bg1">
                    <a:lumMod val="50000"/>
                  </a:schemeClr>
                </a:solidFill>
              </a:rPr>
              <a:t>”</a:t>
            </a:r>
            <a:r>
              <a:rPr lang="zh-CN" altLang="en-US" sz="1400" dirty="0" smtClean="0">
                <a:solidFill>
                  <a:schemeClr val="bg1">
                    <a:lumMod val="50000"/>
                  </a:schemeClr>
                </a:solidFill>
              </a:rPr>
              <a:t>） </a:t>
            </a:r>
            <a:r>
              <a:rPr lang="zh-CN" altLang="en-US" sz="1600" dirty="0" smtClean="0">
                <a:solidFill>
                  <a:schemeClr val="bg1">
                    <a:lumMod val="50000"/>
                  </a:schemeClr>
                </a:solidFill>
              </a:rPr>
              <a:t>构成</a:t>
            </a:r>
            <a:r>
              <a:rPr lang="zh-CN" altLang="en-US" sz="1600" dirty="0">
                <a:solidFill>
                  <a:schemeClr val="bg1">
                    <a:lumMod val="50000"/>
                  </a:schemeClr>
                </a:solidFill>
              </a:rPr>
              <a:t>。</a:t>
            </a:r>
            <a:endParaRPr sz="1600" dirty="0">
              <a:solidFill>
                <a:schemeClr val="bg1">
                  <a:lumMod val="50000"/>
                </a:schemeClr>
              </a:solidFill>
            </a:endParaRPr>
          </a:p>
        </p:txBody>
      </p:sp>
      <p:sp>
        <p:nvSpPr>
          <p:cNvPr id="23" name="TextBox 1"/>
          <p:cNvSpPr txBox="1"/>
          <p:nvPr/>
        </p:nvSpPr>
        <p:spPr>
          <a:xfrm>
            <a:off x="624596" y="3815667"/>
            <a:ext cx="8120393"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二级域名</a:t>
            </a:r>
            <a:r>
              <a:rPr lang="zh-CN" altLang="en-US" sz="1600" b="1" dirty="0" smtClean="0">
                <a:solidFill>
                  <a:schemeClr val="bg1">
                    <a:lumMod val="50000"/>
                  </a:schemeClr>
                </a:solidFill>
              </a:rPr>
              <a:t>：</a:t>
            </a:r>
            <a:r>
              <a:rPr lang="zh-CN" altLang="en-US" sz="1600" dirty="0" smtClean="0">
                <a:solidFill>
                  <a:schemeClr val="bg1">
                    <a:lumMod val="50000"/>
                  </a:schemeClr>
                </a:solidFill>
              </a:rPr>
              <a:t>国家</a:t>
            </a:r>
            <a:r>
              <a:rPr lang="zh-CN" altLang="en-US" sz="1600" dirty="0">
                <a:solidFill>
                  <a:schemeClr val="bg1">
                    <a:lumMod val="50000"/>
                  </a:schemeClr>
                </a:solidFill>
              </a:rPr>
              <a:t>顶级域名下为注册企业类别符号</a:t>
            </a:r>
            <a:r>
              <a:rPr lang="zh-CN" altLang="en-US" sz="1400" dirty="0" smtClean="0">
                <a:solidFill>
                  <a:schemeClr val="bg1">
                    <a:lumMod val="50000"/>
                  </a:schemeClr>
                </a:solidFill>
              </a:rPr>
              <a:t>（</a:t>
            </a:r>
            <a:r>
              <a:rPr lang="en-US" altLang="zh-CN" sz="1400" dirty="0">
                <a:solidFill>
                  <a:schemeClr val="bg1">
                    <a:lumMod val="50000"/>
                  </a:schemeClr>
                </a:solidFill>
              </a:rPr>
              <a:t>com/top/</a:t>
            </a:r>
            <a:r>
              <a:rPr lang="en-US" altLang="zh-CN" sz="1400" dirty="0" err="1">
                <a:solidFill>
                  <a:schemeClr val="bg1">
                    <a:lumMod val="50000"/>
                  </a:schemeClr>
                </a:solidFill>
              </a:rPr>
              <a:t>edu</a:t>
            </a:r>
            <a:r>
              <a:rPr lang="en-US" altLang="zh-CN" sz="1400" dirty="0">
                <a:solidFill>
                  <a:schemeClr val="bg1">
                    <a:lumMod val="50000"/>
                  </a:schemeClr>
                </a:solidFill>
              </a:rPr>
              <a:t>/</a:t>
            </a:r>
            <a:r>
              <a:rPr lang="en-US" altLang="zh-CN" sz="1400" dirty="0" err="1">
                <a:solidFill>
                  <a:schemeClr val="bg1">
                    <a:lumMod val="50000"/>
                  </a:schemeClr>
                </a:solidFill>
              </a:rPr>
              <a:t>gov</a:t>
            </a:r>
            <a:r>
              <a:rPr lang="en-US" altLang="zh-CN" sz="1400" dirty="0">
                <a:solidFill>
                  <a:schemeClr val="bg1">
                    <a:lumMod val="50000"/>
                  </a:schemeClr>
                </a:solidFill>
              </a:rPr>
              <a:t>/net</a:t>
            </a:r>
            <a:r>
              <a:rPr lang="zh-CN" altLang="en-US" sz="1400" dirty="0" smtClean="0">
                <a:solidFill>
                  <a:schemeClr val="bg1">
                    <a:lumMod val="50000"/>
                  </a:schemeClr>
                </a:solidFill>
              </a:rPr>
              <a:t>），</a:t>
            </a:r>
            <a:r>
              <a:rPr lang="zh-CN" altLang="en-US" sz="1600" dirty="0" smtClean="0">
                <a:solidFill>
                  <a:schemeClr val="bg1">
                    <a:lumMod val="50000"/>
                  </a:schemeClr>
                </a:solidFill>
              </a:rPr>
              <a:t>国际</a:t>
            </a:r>
            <a:r>
              <a:rPr lang="zh-CN" altLang="en-US" sz="1600" dirty="0">
                <a:solidFill>
                  <a:schemeClr val="bg1">
                    <a:lumMod val="50000"/>
                  </a:schemeClr>
                </a:solidFill>
              </a:rPr>
              <a:t>顶级域名下为域名注册人的网上名称</a:t>
            </a:r>
            <a:r>
              <a:rPr lang="zh-CN" altLang="en-US" sz="1400" dirty="0" smtClean="0">
                <a:solidFill>
                  <a:schemeClr val="bg1">
                    <a:lumMod val="50000"/>
                  </a:schemeClr>
                </a:solidFill>
              </a:rPr>
              <a:t>（</a:t>
            </a:r>
            <a:r>
              <a:rPr lang="en-US" altLang="zh-CN" sz="1400" dirty="0" err="1">
                <a:solidFill>
                  <a:schemeClr val="bg1">
                    <a:lumMod val="50000"/>
                  </a:schemeClr>
                </a:solidFill>
              </a:rPr>
              <a:t>ibm</a:t>
            </a:r>
            <a:r>
              <a:rPr lang="en-US" altLang="zh-CN" sz="1400" dirty="0">
                <a:solidFill>
                  <a:schemeClr val="bg1">
                    <a:lumMod val="50000"/>
                  </a:schemeClr>
                </a:solidFill>
              </a:rPr>
              <a:t>/yahoo/</a:t>
            </a:r>
            <a:r>
              <a:rPr lang="en-US" altLang="zh-CN" sz="1400" dirty="0" err="1">
                <a:solidFill>
                  <a:schemeClr val="bg1">
                    <a:lumMod val="50000"/>
                  </a:schemeClr>
                </a:solidFill>
              </a:rPr>
              <a:t>microsoft</a:t>
            </a:r>
            <a:r>
              <a:rPr lang="zh-CN" altLang="en-US" sz="1400" dirty="0" smtClean="0">
                <a:solidFill>
                  <a:schemeClr val="bg1">
                    <a:lumMod val="50000"/>
                  </a:schemeClr>
                </a:solidFill>
              </a:rPr>
              <a:t>） </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4" name="TextBox 1"/>
          <p:cNvSpPr txBox="1"/>
          <p:nvPr/>
        </p:nvSpPr>
        <p:spPr>
          <a:xfrm>
            <a:off x="624596" y="4387930"/>
            <a:ext cx="8450946"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三级域名：</a:t>
            </a:r>
            <a:r>
              <a:rPr lang="en-US" altLang="zh-CN" sz="1600" dirty="0" smtClean="0">
                <a:solidFill>
                  <a:schemeClr val="bg1">
                    <a:lumMod val="50000"/>
                  </a:schemeClr>
                </a:solidFill>
              </a:rPr>
              <a:t>26</a:t>
            </a:r>
            <a:r>
              <a:rPr lang="zh-CN" altLang="en-US" sz="1600" dirty="0">
                <a:solidFill>
                  <a:schemeClr val="bg1">
                    <a:lumMod val="50000"/>
                  </a:schemeClr>
                </a:solidFill>
              </a:rPr>
              <a:t>个英文大</a:t>
            </a:r>
            <a:r>
              <a:rPr lang="zh-CN" altLang="en-US" sz="1600" dirty="0" smtClean="0">
                <a:solidFill>
                  <a:schemeClr val="bg1">
                    <a:lumMod val="50000"/>
                  </a:schemeClr>
                </a:solidFill>
              </a:rPr>
              <a:t>小写字母，</a:t>
            </a:r>
            <a:r>
              <a:rPr lang="en-US" altLang="zh-CN" sz="1600" dirty="0" smtClean="0">
                <a:solidFill>
                  <a:schemeClr val="bg1">
                    <a:lumMod val="50000"/>
                  </a:schemeClr>
                </a:solidFill>
              </a:rPr>
              <a:t>0-9</a:t>
            </a:r>
            <a:r>
              <a:rPr lang="zh-CN" altLang="en-US" sz="1600" dirty="0" smtClean="0">
                <a:solidFill>
                  <a:schemeClr val="bg1">
                    <a:lumMod val="50000"/>
                  </a:schemeClr>
                </a:solidFill>
              </a:rPr>
              <a:t>数字，半角连接符</a:t>
            </a:r>
            <a:r>
              <a:rPr lang="zh-CN" altLang="en-US" sz="1600" dirty="0">
                <a:solidFill>
                  <a:schemeClr val="bg1">
                    <a:lumMod val="50000"/>
                  </a:schemeClr>
                </a:solidFill>
              </a:rPr>
              <a:t>“</a:t>
            </a:r>
            <a:r>
              <a:rPr lang="en-US" altLang="zh-CN" sz="1600" dirty="0">
                <a:solidFill>
                  <a:schemeClr val="bg1">
                    <a:lumMod val="50000"/>
                  </a:schemeClr>
                </a:solidFill>
              </a:rPr>
              <a:t>-”</a:t>
            </a:r>
            <a:r>
              <a:rPr lang="zh-CN" altLang="en-US" sz="1600">
                <a:solidFill>
                  <a:schemeClr val="bg1">
                    <a:lumMod val="50000"/>
                  </a:schemeClr>
                </a:solidFill>
              </a:rPr>
              <a:t>，</a:t>
            </a:r>
            <a:r>
              <a:rPr lang="zh-CN" altLang="en-US" sz="1600" smtClean="0">
                <a:solidFill>
                  <a:schemeClr val="bg1">
                    <a:lumMod val="50000"/>
                  </a:schemeClr>
                </a:solidFill>
              </a:rPr>
              <a:t>最多可注册</a:t>
            </a:r>
            <a:r>
              <a:rPr lang="en-US" altLang="zh-CN" sz="1600" dirty="0">
                <a:solidFill>
                  <a:schemeClr val="bg1">
                    <a:lumMod val="50000"/>
                  </a:schemeClr>
                </a:solidFill>
              </a:rPr>
              <a:t>63</a:t>
            </a:r>
            <a:r>
              <a:rPr lang="zh-CN" altLang="en-US" sz="1600" dirty="0">
                <a:solidFill>
                  <a:schemeClr val="bg1">
                    <a:lumMod val="50000"/>
                  </a:schemeClr>
                </a:solidFill>
              </a:rPr>
              <a:t>个字符</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5" name="TextBox 1"/>
          <p:cNvSpPr txBox="1"/>
          <p:nvPr/>
        </p:nvSpPr>
        <p:spPr>
          <a:xfrm>
            <a:off x="624596" y="4662561"/>
            <a:ext cx="8450946"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国家代码</a:t>
            </a:r>
            <a:r>
              <a:rPr lang="zh-CN" altLang="en-US" sz="1600" b="1" dirty="0" smtClean="0">
                <a:solidFill>
                  <a:schemeClr val="bg1">
                    <a:lumMod val="50000"/>
                  </a:schemeClr>
                </a:solidFill>
              </a:rPr>
              <a:t>：</a:t>
            </a:r>
            <a:r>
              <a:rPr lang="zh-CN" altLang="en-US" sz="1600" dirty="0">
                <a:solidFill>
                  <a:schemeClr val="bg1">
                    <a:lumMod val="50000"/>
                  </a:schemeClr>
                </a:solidFill>
              </a:rPr>
              <a:t>由两个字母组成的国家顶级域名</a:t>
            </a:r>
            <a:r>
              <a:rPr lang="zh-CN" altLang="en-US" sz="1400" dirty="0" smtClean="0">
                <a:solidFill>
                  <a:schemeClr val="bg1">
                    <a:lumMod val="50000"/>
                  </a:schemeClr>
                </a:solidFill>
              </a:rPr>
              <a:t>（美国“</a:t>
            </a:r>
            <a:r>
              <a:rPr lang="en-US" altLang="zh-CN" sz="1400" dirty="0">
                <a:solidFill>
                  <a:schemeClr val="bg1">
                    <a:lumMod val="50000"/>
                  </a:schemeClr>
                </a:solidFill>
              </a:rPr>
              <a:t>us”</a:t>
            </a:r>
            <a:r>
              <a:rPr lang="zh-CN" altLang="en-US" sz="1400" dirty="0" smtClean="0">
                <a:solidFill>
                  <a:schemeClr val="bg1">
                    <a:lumMod val="50000"/>
                  </a:schemeClr>
                </a:solidFill>
              </a:rPr>
              <a:t> ）。</a:t>
            </a:r>
            <a:endParaRPr sz="1600" dirty="0">
              <a:solidFill>
                <a:schemeClr val="bg1">
                  <a:lumMod val="50000"/>
                </a:schemeClr>
              </a:solidFill>
            </a:endParaRPr>
          </a:p>
        </p:txBody>
      </p:sp>
    </p:spTree>
    <p:extLst>
      <p:ext uri="{BB962C8B-B14F-4D97-AF65-F5344CB8AC3E}">
        <p14:creationId xmlns:p14="http://schemas.microsoft.com/office/powerpoint/2010/main" val="12786101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一、跨境电子商务自营网站设计</a:t>
            </a:r>
          </a:p>
        </p:txBody>
      </p:sp>
      <p:sp>
        <p:nvSpPr>
          <p:cNvPr id="17" name="TextBox 1"/>
          <p:cNvSpPr txBox="1"/>
          <p:nvPr/>
        </p:nvSpPr>
        <p:spPr>
          <a:xfrm>
            <a:off x="489315" y="921964"/>
            <a:ext cx="4989104"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确定</a:t>
            </a:r>
            <a:r>
              <a:rPr lang="zh-CN" altLang="en-US" b="1" dirty="0">
                <a:solidFill>
                  <a:schemeClr val="accent1">
                    <a:lumMod val="50000"/>
                  </a:schemeClr>
                </a:solidFill>
              </a:rPr>
              <a:t>服务器及地址</a:t>
            </a:r>
            <a:endParaRPr lang="en-US" altLang="zh-CN" b="1" dirty="0">
              <a:solidFill>
                <a:schemeClr val="accent1">
                  <a:lumMod val="50000"/>
                </a:schemeClr>
              </a:solidFill>
            </a:endParaRPr>
          </a:p>
        </p:txBody>
      </p:sp>
      <p:sp>
        <p:nvSpPr>
          <p:cNvPr id="22" name="TextBox 1"/>
          <p:cNvSpPr txBox="1"/>
          <p:nvPr/>
        </p:nvSpPr>
        <p:spPr>
          <a:xfrm>
            <a:off x="693053" y="1380872"/>
            <a:ext cx="845094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选择服务器</a:t>
            </a:r>
            <a:r>
              <a:rPr lang="zh-CN" altLang="en-US" sz="1600" b="1" dirty="0" smtClean="0">
                <a:solidFill>
                  <a:schemeClr val="bg1">
                    <a:lumMod val="50000"/>
                  </a:schemeClr>
                </a:solidFill>
              </a:rPr>
              <a:t>：</a:t>
            </a:r>
            <a:r>
              <a:rPr lang="zh-CN" altLang="en-US" sz="1600" dirty="0">
                <a:solidFill>
                  <a:schemeClr val="bg1">
                    <a:lumMod val="50000"/>
                  </a:schemeClr>
                </a:solidFill>
              </a:rPr>
              <a:t>虚拟主机或虚拟专用服务器</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选择服务器地址：</a:t>
            </a:r>
            <a:r>
              <a:rPr lang="zh-CN" altLang="en-US" sz="1600" dirty="0" smtClean="0">
                <a:solidFill>
                  <a:schemeClr val="bg1">
                    <a:lumMod val="50000"/>
                  </a:schemeClr>
                </a:solidFill>
              </a:rPr>
              <a:t>选择</a:t>
            </a:r>
            <a:r>
              <a:rPr lang="zh-CN" altLang="en-US" sz="1600" dirty="0">
                <a:solidFill>
                  <a:schemeClr val="bg1">
                    <a:lumMod val="50000"/>
                  </a:schemeClr>
                </a:solidFill>
              </a:rPr>
              <a:t>国外不限空间和</a:t>
            </a:r>
            <a:r>
              <a:rPr lang="zh-CN" altLang="en-US" sz="1600" dirty="0" smtClean="0">
                <a:solidFill>
                  <a:schemeClr val="bg1">
                    <a:lumMod val="50000"/>
                  </a:schemeClr>
                </a:solidFill>
              </a:rPr>
              <a:t>容量服务器，确保开启速度，对</a:t>
            </a:r>
            <a:r>
              <a:rPr lang="zh-CN" altLang="en-US" sz="1600" dirty="0">
                <a:solidFill>
                  <a:schemeClr val="bg1">
                    <a:lumMod val="50000"/>
                  </a:schemeClr>
                </a:solidFill>
              </a:rPr>
              <a:t>境外买家访问</a:t>
            </a:r>
            <a:r>
              <a:rPr lang="zh-CN" altLang="en-US" sz="1600" dirty="0" smtClean="0">
                <a:solidFill>
                  <a:schemeClr val="bg1">
                    <a:lumMod val="50000"/>
                  </a:schemeClr>
                </a:solidFill>
              </a:rPr>
              <a:t>速度快</a:t>
            </a:r>
            <a:r>
              <a:rPr lang="zh-CN" altLang="en-US" sz="1600" dirty="0">
                <a:solidFill>
                  <a:schemeClr val="bg1">
                    <a:lumMod val="50000"/>
                  </a:schemeClr>
                </a:solidFill>
              </a:rPr>
              <a:t>。</a:t>
            </a:r>
            <a:endParaRPr sz="1600" dirty="0">
              <a:solidFill>
                <a:schemeClr val="bg1">
                  <a:lumMod val="50000"/>
                </a:schemeClr>
              </a:solidFill>
            </a:endParaRPr>
          </a:p>
        </p:txBody>
      </p:sp>
      <p:sp>
        <p:nvSpPr>
          <p:cNvPr id="23" name="TextBox 1"/>
          <p:cNvSpPr txBox="1"/>
          <p:nvPr/>
        </p:nvSpPr>
        <p:spPr>
          <a:xfrm>
            <a:off x="693053" y="2467442"/>
            <a:ext cx="8120393"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五个方面</a:t>
            </a:r>
            <a:r>
              <a:rPr lang="zh-CN" altLang="en-US" sz="1600" b="1" dirty="0" smtClean="0">
                <a:solidFill>
                  <a:schemeClr val="bg1">
                    <a:lumMod val="50000"/>
                  </a:schemeClr>
                </a:solidFill>
              </a:rPr>
              <a:t>：</a:t>
            </a:r>
            <a:r>
              <a:rPr lang="zh-CN" altLang="en-US" sz="1600" dirty="0" smtClean="0">
                <a:solidFill>
                  <a:schemeClr val="bg1">
                    <a:lumMod val="50000"/>
                  </a:schemeClr>
                </a:solidFill>
              </a:rPr>
              <a:t>网页；洽谈</a:t>
            </a:r>
            <a:r>
              <a:rPr lang="zh-CN" altLang="en-US" sz="1600" dirty="0">
                <a:solidFill>
                  <a:schemeClr val="bg1">
                    <a:lumMod val="50000"/>
                  </a:schemeClr>
                </a:solidFill>
              </a:rPr>
              <a:t>与</a:t>
            </a:r>
            <a:r>
              <a:rPr lang="zh-CN" altLang="en-US" sz="1600" dirty="0" smtClean="0">
                <a:solidFill>
                  <a:schemeClr val="bg1">
                    <a:lumMod val="50000"/>
                  </a:schemeClr>
                </a:solidFill>
              </a:rPr>
              <a:t>签约专门工具；检索；一体化</a:t>
            </a:r>
            <a:r>
              <a:rPr lang="zh-CN" altLang="en-US" sz="1600" dirty="0">
                <a:solidFill>
                  <a:schemeClr val="bg1">
                    <a:lumMod val="50000"/>
                  </a:schemeClr>
                </a:solidFill>
              </a:rPr>
              <a:t>服务</a:t>
            </a:r>
            <a:r>
              <a:rPr lang="zh-CN" altLang="en-US" sz="1600" dirty="0" smtClean="0">
                <a:solidFill>
                  <a:schemeClr val="bg1">
                    <a:lumMod val="50000"/>
                  </a:schemeClr>
                </a:solidFill>
              </a:rPr>
              <a:t>；咨询。</a:t>
            </a:r>
            <a:endParaRPr sz="1600" dirty="0">
              <a:solidFill>
                <a:schemeClr val="bg1">
                  <a:lumMod val="50000"/>
                </a:schemeClr>
              </a:solidFill>
            </a:endParaRPr>
          </a:p>
        </p:txBody>
      </p:sp>
      <p:sp>
        <p:nvSpPr>
          <p:cNvPr id="24" name="TextBox 1"/>
          <p:cNvSpPr txBox="1"/>
          <p:nvPr/>
        </p:nvSpPr>
        <p:spPr>
          <a:xfrm>
            <a:off x="624596" y="3360606"/>
            <a:ext cx="8253734"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四个方面</a:t>
            </a:r>
            <a:r>
              <a:rPr lang="zh-CN" altLang="en-US" sz="1600" b="1" dirty="0" smtClean="0">
                <a:solidFill>
                  <a:schemeClr val="bg1">
                    <a:lumMod val="50000"/>
                  </a:schemeClr>
                </a:solidFill>
              </a:rPr>
              <a:t>：</a:t>
            </a:r>
            <a:r>
              <a:rPr lang="zh-CN" altLang="en-US" sz="1600" dirty="0" smtClean="0">
                <a:solidFill>
                  <a:schemeClr val="bg1">
                    <a:lumMod val="50000"/>
                  </a:schemeClr>
                </a:solidFill>
              </a:rPr>
              <a:t>选择</a:t>
            </a:r>
            <a:r>
              <a:rPr lang="zh-CN" altLang="en-US" sz="1600" dirty="0">
                <a:solidFill>
                  <a:schemeClr val="bg1">
                    <a:lumMod val="50000"/>
                  </a:schemeClr>
                </a:solidFill>
              </a:rPr>
              <a:t>适宜的颜色，进行个性化的</a:t>
            </a:r>
            <a:r>
              <a:rPr lang="zh-CN" altLang="en-US" sz="1600" dirty="0" smtClean="0">
                <a:solidFill>
                  <a:schemeClr val="bg1">
                    <a:lumMod val="50000"/>
                  </a:schemeClr>
                </a:solidFill>
              </a:rPr>
              <a:t>布局；网站</a:t>
            </a:r>
            <a:r>
              <a:rPr lang="zh-CN" altLang="en-US" sz="1600" dirty="0">
                <a:solidFill>
                  <a:schemeClr val="bg1">
                    <a:lumMod val="50000"/>
                  </a:schemeClr>
                </a:solidFill>
              </a:rPr>
              <a:t>主页标题要选择合适的关键词</a:t>
            </a:r>
            <a:r>
              <a:rPr lang="zh-CN" altLang="en-US" sz="1600" dirty="0" smtClean="0">
                <a:solidFill>
                  <a:schemeClr val="bg1">
                    <a:lumMod val="50000"/>
                  </a:schemeClr>
                </a:solidFill>
              </a:rPr>
              <a:t>，配</a:t>
            </a:r>
            <a:r>
              <a:rPr lang="zh-CN" altLang="en-US" sz="1600" dirty="0">
                <a:solidFill>
                  <a:schemeClr val="bg1">
                    <a:lumMod val="50000"/>
                  </a:schemeClr>
                </a:solidFill>
              </a:rPr>
              <a:t>有展示企业或商品的特色与优势的文字图片</a:t>
            </a:r>
            <a:r>
              <a:rPr lang="zh-CN" altLang="en-US" sz="1600" dirty="0" smtClean="0">
                <a:solidFill>
                  <a:schemeClr val="bg1">
                    <a:lumMod val="50000"/>
                  </a:schemeClr>
                </a:solidFill>
              </a:rPr>
              <a:t>；网站</a:t>
            </a:r>
            <a:r>
              <a:rPr lang="zh-CN" altLang="en-US" sz="1600" dirty="0">
                <a:solidFill>
                  <a:schemeClr val="bg1">
                    <a:lumMod val="50000"/>
                  </a:schemeClr>
                </a:solidFill>
              </a:rPr>
              <a:t>内页的主栏和子栏中加上商品特色对应的标题</a:t>
            </a:r>
            <a:r>
              <a:rPr lang="zh-CN" altLang="en-US" sz="1600" dirty="0" smtClean="0">
                <a:solidFill>
                  <a:schemeClr val="bg1">
                    <a:lumMod val="50000"/>
                  </a:schemeClr>
                </a:solidFill>
              </a:rPr>
              <a:t>，设计</a:t>
            </a:r>
            <a:r>
              <a:rPr lang="zh-CN" altLang="en-US" sz="1600" dirty="0">
                <a:solidFill>
                  <a:schemeClr val="bg1">
                    <a:lumMod val="50000"/>
                  </a:schemeClr>
                </a:solidFill>
              </a:rPr>
              <a:t>一个评论</a:t>
            </a:r>
            <a:r>
              <a:rPr lang="zh-CN" altLang="en-US" sz="1600" dirty="0" smtClean="0">
                <a:solidFill>
                  <a:schemeClr val="bg1">
                    <a:lumMod val="50000"/>
                  </a:schemeClr>
                </a:solidFill>
              </a:rPr>
              <a:t>框；网站</a:t>
            </a:r>
            <a:r>
              <a:rPr lang="zh-CN" altLang="en-US" sz="1600" dirty="0">
                <a:solidFill>
                  <a:schemeClr val="bg1">
                    <a:lumMod val="50000"/>
                  </a:schemeClr>
                </a:solidFill>
              </a:rPr>
              <a:t>主页关键词要体现商业模式，网站内页关键词要围绕内部页面的主题进行设置，有利于搜索引擎的排位。</a:t>
            </a:r>
            <a:endParaRPr sz="1600" dirty="0">
              <a:solidFill>
                <a:schemeClr val="bg1">
                  <a:lumMod val="50000"/>
                </a:schemeClr>
              </a:solidFill>
            </a:endParaRPr>
          </a:p>
        </p:txBody>
      </p:sp>
      <p:sp>
        <p:nvSpPr>
          <p:cNvPr id="19" name="TextBox 1"/>
          <p:cNvSpPr txBox="1"/>
          <p:nvPr/>
        </p:nvSpPr>
        <p:spPr>
          <a:xfrm>
            <a:off x="489315" y="2015213"/>
            <a:ext cx="4989104"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a:t>
            </a:r>
            <a:r>
              <a:rPr lang="en-US" altLang="zh-CN" b="1" dirty="0" smtClean="0">
                <a:solidFill>
                  <a:schemeClr val="accent1">
                    <a:lumMod val="50000"/>
                  </a:schemeClr>
                </a:solidFill>
              </a:rPr>
              <a:t>. </a:t>
            </a:r>
            <a:r>
              <a:rPr lang="zh-CN" altLang="en-US" b="1" dirty="0">
                <a:solidFill>
                  <a:schemeClr val="accent1">
                    <a:lumMod val="50000"/>
                  </a:schemeClr>
                </a:solidFill>
              </a:rPr>
              <a:t>确定自营网站的功能</a:t>
            </a:r>
            <a:endParaRPr lang="en-US" altLang="zh-CN" b="1" dirty="0">
              <a:solidFill>
                <a:schemeClr val="accent1">
                  <a:lumMod val="50000"/>
                </a:schemeClr>
              </a:solidFill>
            </a:endParaRPr>
          </a:p>
        </p:txBody>
      </p:sp>
      <p:sp>
        <p:nvSpPr>
          <p:cNvPr id="20" name="TextBox 1"/>
          <p:cNvSpPr txBox="1"/>
          <p:nvPr/>
        </p:nvSpPr>
        <p:spPr>
          <a:xfrm>
            <a:off x="489315" y="2854546"/>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4</a:t>
            </a:r>
            <a:r>
              <a:rPr lang="en-US" altLang="zh-CN" b="1" dirty="0" smtClean="0">
                <a:solidFill>
                  <a:schemeClr val="accent1">
                    <a:lumMod val="50000"/>
                  </a:schemeClr>
                </a:solidFill>
              </a:rPr>
              <a:t>. </a:t>
            </a:r>
            <a:r>
              <a:rPr lang="zh-CN" altLang="en-US" b="1" dirty="0" smtClean="0">
                <a:solidFill>
                  <a:schemeClr val="accent1">
                    <a:lumMod val="50000"/>
                  </a:schemeClr>
                </a:solidFill>
              </a:rPr>
              <a:t>确定</a:t>
            </a:r>
            <a:r>
              <a:rPr lang="zh-CN" altLang="en-US" b="1" dirty="0">
                <a:solidFill>
                  <a:schemeClr val="accent1">
                    <a:lumMod val="50000"/>
                  </a:schemeClr>
                </a:solidFill>
              </a:rPr>
              <a:t>自营网站的风格</a:t>
            </a:r>
            <a:endParaRPr lang="en-US" altLang="zh-CN" b="1" dirty="0">
              <a:solidFill>
                <a:schemeClr val="accent1">
                  <a:lumMod val="50000"/>
                </a:schemeClr>
              </a:solidFill>
            </a:endParaRPr>
          </a:p>
        </p:txBody>
      </p:sp>
    </p:spTree>
    <p:extLst>
      <p:ext uri="{BB962C8B-B14F-4D97-AF65-F5344CB8AC3E}">
        <p14:creationId xmlns:p14="http://schemas.microsoft.com/office/powerpoint/2010/main" val="1699246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二、跨境电子商务自营网站发布</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6506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a:solidFill>
                  <a:srgbClr val="002060"/>
                </a:solidFill>
              </a:rPr>
              <a:t>）自营网站域名注册</a:t>
            </a:r>
            <a:endParaRPr lang="en-US" altLang="zh-CN" sz="2000" b="1" dirty="0">
              <a:solidFill>
                <a:srgbClr val="002060"/>
              </a:solidFill>
            </a:endParaRPr>
          </a:p>
        </p:txBody>
      </p:sp>
      <p:sp>
        <p:nvSpPr>
          <p:cNvPr id="22" name="TextBox 1"/>
          <p:cNvSpPr txBox="1"/>
          <p:nvPr/>
        </p:nvSpPr>
        <p:spPr>
          <a:xfrm>
            <a:off x="559214" y="1234633"/>
            <a:ext cx="824137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两个环节</a:t>
            </a:r>
            <a:r>
              <a:rPr lang="zh-CN" altLang="en-US" sz="1600" b="1" dirty="0" smtClean="0">
                <a:solidFill>
                  <a:schemeClr val="bg1">
                    <a:lumMod val="50000"/>
                  </a:schemeClr>
                </a:solidFill>
              </a:rPr>
              <a:t>：</a:t>
            </a:r>
            <a:r>
              <a:rPr lang="zh-CN" altLang="en-US" sz="1600" dirty="0">
                <a:solidFill>
                  <a:schemeClr val="bg1">
                    <a:lumMod val="50000"/>
                  </a:schemeClr>
                </a:solidFill>
              </a:rPr>
              <a:t>申请人</a:t>
            </a:r>
            <a:r>
              <a:rPr lang="zh-CN" altLang="en-US" sz="1600" dirty="0" smtClean="0">
                <a:solidFill>
                  <a:schemeClr val="bg1">
                    <a:lumMod val="50000"/>
                  </a:schemeClr>
                </a:solidFill>
              </a:rPr>
              <a:t>登</a:t>
            </a:r>
            <a:r>
              <a:rPr lang="zh-CN" altLang="en-US" sz="1600" dirty="0">
                <a:solidFill>
                  <a:schemeClr val="bg1">
                    <a:lumMod val="50000"/>
                  </a:schemeClr>
                </a:solidFill>
              </a:rPr>
              <a:t>入万网等域名注册电子商务独立网站，输入外贸企业的域名</a:t>
            </a:r>
            <a:r>
              <a:rPr lang="zh-CN" altLang="en-US" sz="1600" dirty="0" smtClean="0">
                <a:solidFill>
                  <a:schemeClr val="bg1">
                    <a:lumMod val="50000"/>
                  </a:schemeClr>
                </a:solidFill>
              </a:rPr>
              <a:t>，并</a:t>
            </a:r>
            <a:r>
              <a:rPr lang="zh-CN" altLang="en-US" sz="1600" dirty="0">
                <a:solidFill>
                  <a:schemeClr val="bg1">
                    <a:lumMod val="50000"/>
                  </a:schemeClr>
                </a:solidFill>
              </a:rPr>
              <a:t>发送身份证、营业执照等电子申请材料；网站系统自动对申请材料进行</a:t>
            </a:r>
            <a:r>
              <a:rPr lang="zh-CN" altLang="en-US" sz="1600" dirty="0" smtClean="0">
                <a:solidFill>
                  <a:schemeClr val="bg1">
                    <a:lumMod val="50000"/>
                  </a:schemeClr>
                </a:solidFill>
              </a:rPr>
              <a:t>审核。</a:t>
            </a:r>
            <a:endParaRPr sz="1600" dirty="0">
              <a:solidFill>
                <a:schemeClr val="bg1">
                  <a:lumMod val="50000"/>
                </a:schemeClr>
              </a:solidFill>
            </a:endParaRPr>
          </a:p>
        </p:txBody>
      </p:sp>
      <p:sp>
        <p:nvSpPr>
          <p:cNvPr id="23" name="TextBox 1"/>
          <p:cNvSpPr txBox="1"/>
          <p:nvPr/>
        </p:nvSpPr>
        <p:spPr>
          <a:xfrm>
            <a:off x="559214" y="2218255"/>
            <a:ext cx="8120393"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两个</a:t>
            </a:r>
            <a:r>
              <a:rPr lang="zh-CN" altLang="en-US" sz="1600" b="1" dirty="0">
                <a:solidFill>
                  <a:schemeClr val="bg1">
                    <a:lumMod val="50000"/>
                  </a:schemeClr>
                </a:solidFill>
              </a:rPr>
              <a:t>环节：</a:t>
            </a:r>
            <a:r>
              <a:rPr lang="zh-CN" altLang="en-US" sz="1600" dirty="0">
                <a:solidFill>
                  <a:schemeClr val="bg1">
                    <a:lumMod val="50000"/>
                  </a:schemeClr>
                </a:solidFill>
              </a:rPr>
              <a:t>申请人</a:t>
            </a:r>
            <a:r>
              <a:rPr lang="zh-CN" altLang="en-US" sz="1600" dirty="0" smtClean="0">
                <a:solidFill>
                  <a:schemeClr val="bg1">
                    <a:lumMod val="50000"/>
                  </a:schemeClr>
                </a:solidFill>
              </a:rPr>
              <a:t>登录指定网站申请备案，向</a:t>
            </a:r>
            <a:r>
              <a:rPr lang="zh-CN" altLang="en-US" sz="1600" dirty="0">
                <a:solidFill>
                  <a:schemeClr val="bg1">
                    <a:lumMod val="50000"/>
                  </a:schemeClr>
                </a:solidFill>
              </a:rPr>
              <a:t>属地工商行政管理主管部门</a:t>
            </a:r>
            <a:r>
              <a:rPr lang="zh-CN" altLang="en-US" sz="1600" dirty="0" smtClean="0">
                <a:solidFill>
                  <a:schemeClr val="bg1">
                    <a:lumMod val="50000"/>
                  </a:schemeClr>
                </a:solidFill>
              </a:rPr>
              <a:t>发送</a:t>
            </a:r>
            <a:r>
              <a:rPr lang="en-US" altLang="zh-CN" sz="1600" dirty="0" smtClean="0">
                <a:solidFill>
                  <a:schemeClr val="bg1">
                    <a:lumMod val="50000"/>
                  </a:schemeClr>
                </a:solidFill>
              </a:rPr>
              <a:t>《</a:t>
            </a:r>
            <a:r>
              <a:rPr lang="zh-CN" altLang="en-US" sz="1600" dirty="0">
                <a:solidFill>
                  <a:schemeClr val="bg1">
                    <a:lumMod val="50000"/>
                  </a:schemeClr>
                </a:solidFill>
              </a:rPr>
              <a:t>经营性网站备案申请书</a:t>
            </a:r>
            <a:r>
              <a:rPr lang="en-US" altLang="zh-CN" sz="1600" dirty="0">
                <a:solidFill>
                  <a:schemeClr val="bg1">
                    <a:lumMod val="50000"/>
                  </a:schemeClr>
                </a:solidFill>
              </a:rPr>
              <a:t>》《</a:t>
            </a:r>
            <a:r>
              <a:rPr lang="zh-CN" altLang="en-US" sz="1600" dirty="0">
                <a:solidFill>
                  <a:schemeClr val="bg1">
                    <a:lumMod val="50000"/>
                  </a:schemeClr>
                </a:solidFill>
              </a:rPr>
              <a:t>营业执照</a:t>
            </a:r>
            <a:r>
              <a:rPr lang="en-US" altLang="zh-CN" sz="1600" dirty="0">
                <a:solidFill>
                  <a:schemeClr val="bg1">
                    <a:lumMod val="50000"/>
                  </a:schemeClr>
                </a:solidFill>
              </a:rPr>
              <a:t>》《</a:t>
            </a:r>
            <a:r>
              <a:rPr lang="zh-CN" altLang="en-US" sz="1600" dirty="0">
                <a:solidFill>
                  <a:schemeClr val="bg1">
                    <a:lumMod val="50000"/>
                  </a:schemeClr>
                </a:solidFill>
              </a:rPr>
              <a:t>域名注册证</a:t>
            </a:r>
            <a:r>
              <a:rPr lang="en-US" altLang="zh-CN" sz="1600" dirty="0" smtClean="0">
                <a:solidFill>
                  <a:schemeClr val="bg1">
                    <a:lumMod val="50000"/>
                  </a:schemeClr>
                </a:solidFill>
              </a:rPr>
              <a:t>》</a:t>
            </a:r>
            <a:r>
              <a:rPr lang="zh-CN" altLang="en-US" sz="1600" dirty="0" smtClean="0">
                <a:solidFill>
                  <a:schemeClr val="bg1">
                    <a:lumMod val="50000"/>
                  </a:schemeClr>
                </a:solidFill>
              </a:rPr>
              <a:t>等影印件</a:t>
            </a:r>
            <a:r>
              <a:rPr lang="zh-CN" altLang="en-US" sz="1600" dirty="0">
                <a:solidFill>
                  <a:schemeClr val="bg1">
                    <a:lumMod val="50000"/>
                  </a:schemeClr>
                </a:solidFill>
              </a:rPr>
              <a:t>；工商行政管理主管</a:t>
            </a:r>
            <a:r>
              <a:rPr lang="zh-CN" altLang="en-US" sz="1600" dirty="0" smtClean="0">
                <a:solidFill>
                  <a:schemeClr val="bg1">
                    <a:lumMod val="50000"/>
                  </a:schemeClr>
                </a:solidFill>
              </a:rPr>
              <a:t>部门受理，符合要求的</a:t>
            </a:r>
            <a:r>
              <a:rPr lang="zh-CN" altLang="en-US" sz="1600" dirty="0">
                <a:solidFill>
                  <a:schemeClr val="bg1">
                    <a:lumMod val="50000"/>
                  </a:schemeClr>
                </a:solidFill>
              </a:rPr>
              <a:t>予以受理</a:t>
            </a:r>
            <a:r>
              <a:rPr lang="zh-CN" altLang="en-US" sz="1600" dirty="0" smtClean="0">
                <a:solidFill>
                  <a:schemeClr val="bg1">
                    <a:lumMod val="50000"/>
                  </a:schemeClr>
                </a:solidFill>
              </a:rPr>
              <a:t>备案，进行</a:t>
            </a:r>
            <a:r>
              <a:rPr lang="zh-CN" altLang="en-US" sz="1600" dirty="0">
                <a:solidFill>
                  <a:schemeClr val="bg1">
                    <a:lumMod val="50000"/>
                  </a:schemeClr>
                </a:solidFill>
              </a:rPr>
              <a:t>公告</a:t>
            </a:r>
            <a:r>
              <a:rPr lang="zh-CN" altLang="en-US" sz="1600" dirty="0" smtClean="0">
                <a:solidFill>
                  <a:schemeClr val="bg1">
                    <a:lumMod val="50000"/>
                  </a:schemeClr>
                </a:solidFill>
              </a:rPr>
              <a:t>，发放</a:t>
            </a:r>
            <a:r>
              <a:rPr lang="zh-CN" altLang="en-US" sz="1600" dirty="0">
                <a:solidFill>
                  <a:schemeClr val="bg1">
                    <a:lumMod val="50000"/>
                  </a:schemeClr>
                </a:solidFill>
              </a:rPr>
              <a:t>网站备案电子证书和经营性网站备案电子标识。</a:t>
            </a:r>
            <a:endParaRPr sz="1600" dirty="0">
              <a:solidFill>
                <a:schemeClr val="bg1">
                  <a:lumMod val="50000"/>
                </a:schemeClr>
              </a:solidFill>
            </a:endParaRPr>
          </a:p>
        </p:txBody>
      </p:sp>
      <p:sp>
        <p:nvSpPr>
          <p:cNvPr id="19" name="TextBox 1"/>
          <p:cNvSpPr txBox="1"/>
          <p:nvPr/>
        </p:nvSpPr>
        <p:spPr>
          <a:xfrm>
            <a:off x="344243" y="304405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三）网页制作</a:t>
            </a:r>
            <a:endParaRPr lang="en-US" altLang="zh-CN" sz="2000" b="1" dirty="0">
              <a:solidFill>
                <a:srgbClr val="002060"/>
              </a:solidFill>
            </a:endParaRPr>
          </a:p>
        </p:txBody>
      </p:sp>
      <p:sp>
        <p:nvSpPr>
          <p:cNvPr id="27" name="TextBox 1"/>
          <p:cNvSpPr txBox="1"/>
          <p:nvPr/>
        </p:nvSpPr>
        <p:spPr>
          <a:xfrm>
            <a:off x="559214" y="3518393"/>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包括</a:t>
            </a:r>
            <a:r>
              <a:rPr lang="zh-CN" altLang="en-US" sz="1600" dirty="0">
                <a:solidFill>
                  <a:schemeClr val="bg1">
                    <a:lumMod val="50000"/>
                  </a:schemeClr>
                </a:solidFill>
              </a:rPr>
              <a:t>首页、子页面等</a:t>
            </a:r>
            <a:endParaRPr sz="1600" dirty="0">
              <a:solidFill>
                <a:schemeClr val="bg1">
                  <a:lumMod val="50000"/>
                </a:schemeClr>
              </a:solidFill>
            </a:endParaRPr>
          </a:p>
        </p:txBody>
      </p:sp>
      <p:sp>
        <p:nvSpPr>
          <p:cNvPr id="28" name="TextBox 1"/>
          <p:cNvSpPr txBox="1"/>
          <p:nvPr/>
        </p:nvSpPr>
        <p:spPr>
          <a:xfrm>
            <a:off x="559214" y="4303074"/>
            <a:ext cx="824137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将</a:t>
            </a:r>
            <a:r>
              <a:rPr lang="zh-CN" altLang="en-US" sz="1600" dirty="0">
                <a:solidFill>
                  <a:schemeClr val="bg1">
                    <a:lumMod val="50000"/>
                  </a:schemeClr>
                </a:solidFill>
              </a:rPr>
              <a:t>域名的</a:t>
            </a:r>
            <a:r>
              <a:rPr lang="en-US" altLang="zh-CN" sz="1600" dirty="0">
                <a:solidFill>
                  <a:schemeClr val="bg1">
                    <a:lumMod val="50000"/>
                  </a:schemeClr>
                </a:solidFill>
              </a:rPr>
              <a:t>DNS</a:t>
            </a:r>
            <a:r>
              <a:rPr lang="zh-CN" altLang="en-US" sz="1600" dirty="0">
                <a:solidFill>
                  <a:schemeClr val="bg1">
                    <a:lumMod val="50000"/>
                  </a:schemeClr>
                </a:solidFill>
              </a:rPr>
              <a:t>解析到网站空间的</a:t>
            </a:r>
            <a:r>
              <a:rPr lang="en-US" altLang="zh-CN" sz="1600" dirty="0">
                <a:solidFill>
                  <a:schemeClr val="bg1">
                    <a:lumMod val="50000"/>
                  </a:schemeClr>
                </a:solidFill>
              </a:rPr>
              <a:t>IP</a:t>
            </a:r>
            <a:r>
              <a:rPr lang="zh-CN" altLang="en-US" sz="1600" dirty="0">
                <a:solidFill>
                  <a:schemeClr val="bg1">
                    <a:lumMod val="50000"/>
                  </a:schemeClr>
                </a:solidFill>
              </a:rPr>
              <a:t>地址上</a:t>
            </a:r>
            <a:r>
              <a:rPr lang="zh-CN" altLang="en-US" sz="1600" dirty="0" smtClean="0">
                <a:solidFill>
                  <a:schemeClr val="bg1">
                    <a:lumMod val="50000"/>
                  </a:schemeClr>
                </a:solidFill>
              </a:rPr>
              <a:t>，通过</a:t>
            </a:r>
            <a:r>
              <a:rPr lang="en-US" altLang="zh-CN" sz="1600" dirty="0">
                <a:solidFill>
                  <a:schemeClr val="bg1">
                    <a:lumMod val="50000"/>
                  </a:schemeClr>
                </a:solidFill>
              </a:rPr>
              <a:t>FTP</a:t>
            </a:r>
            <a:r>
              <a:rPr lang="zh-CN" altLang="en-US" sz="1600" dirty="0">
                <a:solidFill>
                  <a:schemeClr val="bg1">
                    <a:lumMod val="50000"/>
                  </a:schemeClr>
                </a:solidFill>
              </a:rPr>
              <a:t>软件将所有网站文件从测试服务器传到正式服务器</a:t>
            </a:r>
            <a:r>
              <a:rPr lang="zh-CN" altLang="en-US" sz="1600" dirty="0" smtClean="0">
                <a:solidFill>
                  <a:schemeClr val="bg1">
                    <a:lumMod val="50000"/>
                  </a:schemeClr>
                </a:solidFill>
              </a:rPr>
              <a:t>中。</a:t>
            </a:r>
            <a:endParaRPr sz="1600" dirty="0">
              <a:solidFill>
                <a:schemeClr val="bg1">
                  <a:lumMod val="50000"/>
                </a:schemeClr>
              </a:solidFill>
            </a:endParaRPr>
          </a:p>
        </p:txBody>
      </p:sp>
      <p:sp>
        <p:nvSpPr>
          <p:cNvPr id="15" name="TextBox 1"/>
          <p:cNvSpPr txBox="1"/>
          <p:nvPr/>
        </p:nvSpPr>
        <p:spPr>
          <a:xfrm>
            <a:off x="344243" y="1785040"/>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a:solidFill>
                  <a:srgbClr val="002060"/>
                </a:solidFill>
              </a:rPr>
              <a:t>）自营网站备案</a:t>
            </a:r>
            <a:endParaRPr lang="en-US" altLang="zh-CN" sz="2000" b="1" dirty="0">
              <a:solidFill>
                <a:srgbClr val="002060"/>
              </a:solidFill>
            </a:endParaRPr>
          </a:p>
        </p:txBody>
      </p:sp>
      <p:sp>
        <p:nvSpPr>
          <p:cNvPr id="16" name="TextBox 1"/>
          <p:cNvSpPr txBox="1"/>
          <p:nvPr/>
        </p:nvSpPr>
        <p:spPr>
          <a:xfrm>
            <a:off x="375133" y="379678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四）自营网站发布</a:t>
            </a:r>
            <a:endParaRPr lang="en-US" altLang="zh-CN" sz="2000" b="1" dirty="0">
              <a:solidFill>
                <a:srgbClr val="002060"/>
              </a:solidFill>
            </a:endParaRPr>
          </a:p>
        </p:txBody>
      </p:sp>
    </p:spTree>
    <p:extLst>
      <p:ext uri="{BB962C8B-B14F-4D97-AF65-F5344CB8AC3E}">
        <p14:creationId xmlns:p14="http://schemas.microsoft.com/office/powerpoint/2010/main" val="676261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第四章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电子商务平台</a:t>
            </a:r>
            <a:endParaRPr lang="zh-CN" altLang="en-US" b="1" dirty="0">
              <a:solidFill>
                <a:schemeClr val="bg2">
                  <a:lumMod val="60000"/>
                  <a:lumOff val="40000"/>
                </a:schemeClr>
              </a:solidFill>
            </a:endParaRPr>
          </a:p>
        </p:txBody>
      </p:sp>
      <p:sp>
        <p:nvSpPr>
          <p:cNvPr id="8" name="TextBox 10"/>
          <p:cNvSpPr txBox="1"/>
          <p:nvPr/>
        </p:nvSpPr>
        <p:spPr>
          <a:xfrm>
            <a:off x="83998" y="1955823"/>
            <a:ext cx="8735425" cy="8254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二</a:t>
            </a:r>
            <a:r>
              <a:rPr lang="zh-CN" altLang="en-US" sz="3600" b="1" dirty="0" smtClean="0"/>
              <a:t>节 第三</a:t>
            </a:r>
            <a:r>
              <a:rPr lang="zh-CN" altLang="en-US" sz="3600" b="1" dirty="0"/>
              <a:t>方跨境电子商务平台</a:t>
            </a:r>
            <a:endParaRPr sz="3600" b="1" dirty="0"/>
          </a:p>
        </p:txBody>
      </p:sp>
    </p:spTree>
    <p:extLst>
      <p:ext uri="{BB962C8B-B14F-4D97-AF65-F5344CB8AC3E}">
        <p14:creationId xmlns:p14="http://schemas.microsoft.com/office/powerpoint/2010/main" val="17915841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一、第三方跨境电子商务平台概述</a:t>
            </a:r>
          </a:p>
        </p:txBody>
      </p:sp>
      <p:sp>
        <p:nvSpPr>
          <p:cNvPr id="13" name="矩形 12"/>
          <p:cNvSpPr/>
          <p:nvPr/>
        </p:nvSpPr>
        <p:spPr bwMode="auto">
          <a:xfrm>
            <a:off x="327617" y="814049"/>
            <a:ext cx="8528207" cy="87933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第三方跨境电子商务平台是独立于跨境电子商务卖家与卖家之外的，为跨境贸易、批发、零售境内外卖家或买家提供在线交易服务载体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61168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7099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一）第三方跨境电子商务</a:t>
            </a:r>
            <a:r>
              <a:rPr lang="zh-CN" altLang="en-US" sz="2000" b="1" dirty="0" smtClean="0">
                <a:solidFill>
                  <a:srgbClr val="002060"/>
                </a:solidFill>
              </a:rPr>
              <a:t>平台的特征</a:t>
            </a:r>
            <a:endParaRPr lang="en-US" altLang="zh-CN" sz="2000" b="1" dirty="0">
              <a:solidFill>
                <a:srgbClr val="002060"/>
              </a:solidFill>
            </a:endParaRPr>
          </a:p>
        </p:txBody>
      </p:sp>
      <p:sp>
        <p:nvSpPr>
          <p:cNvPr id="22" name="TextBox 1"/>
          <p:cNvSpPr txBox="1"/>
          <p:nvPr/>
        </p:nvSpPr>
        <p:spPr>
          <a:xfrm>
            <a:off x="624596" y="2215014"/>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集成性</a:t>
            </a:r>
            <a:r>
              <a:rPr lang="zh-CN" altLang="en-US" sz="1600" b="1" dirty="0" smtClean="0">
                <a:solidFill>
                  <a:schemeClr val="bg1">
                    <a:lumMod val="50000"/>
                  </a:schemeClr>
                </a:solidFill>
              </a:rPr>
              <a:t>：</a:t>
            </a:r>
            <a:r>
              <a:rPr lang="zh-CN" altLang="en-US" sz="1600" dirty="0">
                <a:solidFill>
                  <a:schemeClr val="bg1">
                    <a:lumMod val="50000"/>
                  </a:schemeClr>
                </a:solidFill>
              </a:rPr>
              <a:t>在虚拟网络平台上集聚境内外商家供需信息，实现数据信息共享。</a:t>
            </a:r>
            <a:endParaRPr sz="1600" dirty="0">
              <a:solidFill>
                <a:schemeClr val="bg1">
                  <a:lumMod val="50000"/>
                </a:schemeClr>
              </a:solidFill>
            </a:endParaRPr>
          </a:p>
        </p:txBody>
      </p:sp>
      <p:sp>
        <p:nvSpPr>
          <p:cNvPr id="23" name="TextBox 1"/>
          <p:cNvSpPr txBox="1"/>
          <p:nvPr/>
        </p:nvSpPr>
        <p:spPr>
          <a:xfrm>
            <a:off x="624596" y="2528049"/>
            <a:ext cx="812039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安全性</a:t>
            </a:r>
            <a:r>
              <a:rPr lang="zh-CN" altLang="en-US" sz="1600" b="1" dirty="0" smtClean="0">
                <a:solidFill>
                  <a:schemeClr val="bg1">
                    <a:lumMod val="50000"/>
                  </a:schemeClr>
                </a:solidFill>
              </a:rPr>
              <a:t>：</a:t>
            </a:r>
            <a:r>
              <a:rPr lang="zh-CN" altLang="en-US" sz="1600" dirty="0">
                <a:solidFill>
                  <a:schemeClr val="bg1">
                    <a:lumMod val="50000"/>
                  </a:schemeClr>
                </a:solidFill>
              </a:rPr>
              <a:t>大数据、区块链和人工智能等技术的应用，最大限度的防范交易风险的产生。</a:t>
            </a:r>
            <a:endParaRPr sz="1600" dirty="0">
              <a:solidFill>
                <a:schemeClr val="bg1">
                  <a:lumMod val="50000"/>
                </a:schemeClr>
              </a:solidFill>
            </a:endParaRPr>
          </a:p>
        </p:txBody>
      </p:sp>
      <p:sp>
        <p:nvSpPr>
          <p:cNvPr id="24" name="TextBox 1"/>
          <p:cNvSpPr txBox="1"/>
          <p:nvPr/>
        </p:nvSpPr>
        <p:spPr>
          <a:xfrm>
            <a:off x="624596" y="2854391"/>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独立性</a:t>
            </a:r>
            <a:r>
              <a:rPr lang="zh-CN" altLang="en-US" sz="1600" b="1" dirty="0" smtClean="0">
                <a:solidFill>
                  <a:schemeClr val="bg1">
                    <a:lumMod val="50000"/>
                  </a:schemeClr>
                </a:solidFill>
              </a:rPr>
              <a:t>：</a:t>
            </a:r>
            <a:r>
              <a:rPr lang="zh-CN" altLang="en-US" sz="1600" dirty="0">
                <a:solidFill>
                  <a:schemeClr val="bg1">
                    <a:lumMod val="50000"/>
                  </a:schemeClr>
                </a:solidFill>
              </a:rPr>
              <a:t>不参跨境贸易当事人之间的交易活动，为交易搭建桥梁，确保交易公平公正</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344243" y="314664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第三方跨境电子商务</a:t>
            </a:r>
            <a:r>
              <a:rPr lang="zh-CN" altLang="en-US" sz="2000" b="1" dirty="0" smtClean="0">
                <a:solidFill>
                  <a:srgbClr val="002060"/>
                </a:solidFill>
              </a:rPr>
              <a:t>平台的功能</a:t>
            </a:r>
            <a:endParaRPr lang="en-US" altLang="zh-CN" sz="2000" b="1" dirty="0">
              <a:solidFill>
                <a:srgbClr val="002060"/>
              </a:solidFill>
            </a:endParaRPr>
          </a:p>
        </p:txBody>
      </p:sp>
      <p:sp>
        <p:nvSpPr>
          <p:cNvPr id="20" name="TextBox 1"/>
          <p:cNvSpPr txBox="1"/>
          <p:nvPr/>
        </p:nvSpPr>
        <p:spPr>
          <a:xfrm>
            <a:off x="624596" y="3672610"/>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营销推广服务：</a:t>
            </a:r>
            <a:r>
              <a:rPr lang="zh-CN" altLang="en-US" sz="1600" dirty="0" smtClean="0">
                <a:solidFill>
                  <a:schemeClr val="bg1">
                    <a:lumMod val="50000"/>
                  </a:schemeClr>
                </a:solidFill>
              </a:rPr>
              <a:t>付</a:t>
            </a:r>
            <a:r>
              <a:rPr lang="zh-CN" altLang="en-US" sz="1600" dirty="0">
                <a:solidFill>
                  <a:schemeClr val="bg1">
                    <a:lumMod val="50000"/>
                  </a:schemeClr>
                </a:solidFill>
              </a:rPr>
              <a:t>费或</a:t>
            </a:r>
            <a:r>
              <a:rPr lang="zh-CN" altLang="en-US" sz="1600" dirty="0" smtClean="0">
                <a:solidFill>
                  <a:schemeClr val="bg1">
                    <a:lumMod val="50000"/>
                  </a:schemeClr>
                </a:solidFill>
              </a:rPr>
              <a:t>免费店铺；各种广告；软</a:t>
            </a:r>
            <a:r>
              <a:rPr lang="zh-CN" altLang="en-US" sz="1600" dirty="0">
                <a:solidFill>
                  <a:schemeClr val="bg1">
                    <a:lumMod val="50000"/>
                  </a:schemeClr>
                </a:solidFill>
              </a:rPr>
              <a:t>文</a:t>
            </a:r>
            <a:r>
              <a:rPr lang="zh-CN" altLang="en-US" sz="1600" dirty="0" smtClean="0">
                <a:solidFill>
                  <a:schemeClr val="bg1">
                    <a:lumMod val="50000"/>
                  </a:schemeClr>
                </a:solidFill>
              </a:rPr>
              <a:t>营销工具</a:t>
            </a:r>
            <a:r>
              <a:rPr lang="zh-CN" altLang="en-US" sz="1600" dirty="0">
                <a:solidFill>
                  <a:schemeClr val="bg1">
                    <a:lumMod val="50000"/>
                  </a:schemeClr>
                </a:solidFill>
              </a:rPr>
              <a:t>；索引擎工具；引流</a:t>
            </a:r>
            <a:r>
              <a:rPr lang="zh-CN" altLang="en-US" sz="1600" dirty="0" smtClean="0">
                <a:solidFill>
                  <a:schemeClr val="bg1">
                    <a:lumMod val="50000"/>
                  </a:schemeClr>
                </a:solidFill>
              </a:rPr>
              <a:t>工具等</a:t>
            </a:r>
            <a:endParaRPr sz="1600" dirty="0">
              <a:solidFill>
                <a:schemeClr val="bg1">
                  <a:lumMod val="50000"/>
                </a:schemeClr>
              </a:solidFill>
            </a:endParaRPr>
          </a:p>
        </p:txBody>
      </p:sp>
      <p:sp>
        <p:nvSpPr>
          <p:cNvPr id="27" name="TextBox 1"/>
          <p:cNvSpPr txBox="1"/>
          <p:nvPr/>
        </p:nvSpPr>
        <p:spPr>
          <a:xfrm>
            <a:off x="624596" y="3985219"/>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咨询情报服务：</a:t>
            </a:r>
            <a:r>
              <a:rPr lang="zh-CN" altLang="en-US" sz="1600" dirty="0">
                <a:solidFill>
                  <a:schemeClr val="bg1">
                    <a:lumMod val="50000"/>
                  </a:schemeClr>
                </a:solidFill>
              </a:rPr>
              <a:t>市场商情；进出口信息发布；店铺经营核心</a:t>
            </a:r>
            <a:r>
              <a:rPr lang="zh-CN" altLang="en-US" sz="1600" dirty="0" smtClean="0">
                <a:solidFill>
                  <a:schemeClr val="bg1">
                    <a:lumMod val="50000"/>
                  </a:schemeClr>
                </a:solidFill>
              </a:rPr>
              <a:t>数据等</a:t>
            </a:r>
            <a:endParaRPr sz="1600" dirty="0">
              <a:solidFill>
                <a:schemeClr val="bg1">
                  <a:lumMod val="50000"/>
                </a:schemeClr>
              </a:solidFill>
            </a:endParaRPr>
          </a:p>
        </p:txBody>
      </p:sp>
      <p:sp>
        <p:nvSpPr>
          <p:cNvPr id="28" name="TextBox 1"/>
          <p:cNvSpPr txBox="1"/>
          <p:nvPr/>
        </p:nvSpPr>
        <p:spPr>
          <a:xfrm>
            <a:off x="624596" y="4348011"/>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在线交易服务</a:t>
            </a:r>
            <a:r>
              <a:rPr lang="zh-CN" altLang="en-US" sz="1600" b="1" dirty="0" smtClean="0">
                <a:solidFill>
                  <a:schemeClr val="bg1">
                    <a:lumMod val="50000"/>
                  </a:schemeClr>
                </a:solidFill>
              </a:rPr>
              <a:t>：</a:t>
            </a:r>
            <a:r>
              <a:rPr lang="zh-CN" altLang="en-US" sz="1600" dirty="0">
                <a:solidFill>
                  <a:schemeClr val="bg1">
                    <a:lumMod val="50000"/>
                  </a:schemeClr>
                </a:solidFill>
              </a:rPr>
              <a:t>商品展示、商品交易、货款支付、货物配送、外语翻译、金融服务等</a:t>
            </a:r>
            <a:endParaRPr sz="1600" dirty="0">
              <a:solidFill>
                <a:schemeClr val="bg1">
                  <a:lumMod val="50000"/>
                </a:schemeClr>
              </a:solidFill>
            </a:endParaRPr>
          </a:p>
        </p:txBody>
      </p:sp>
    </p:spTree>
    <p:extLst>
      <p:ext uri="{BB962C8B-B14F-4D97-AF65-F5344CB8AC3E}">
        <p14:creationId xmlns:p14="http://schemas.microsoft.com/office/powerpoint/2010/main" val="1801406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一、第三方跨境电子商务平台概述</a:t>
            </a:r>
          </a:p>
        </p:txBody>
      </p:sp>
      <p:sp>
        <p:nvSpPr>
          <p:cNvPr id="22" name="TextBox 1"/>
          <p:cNvSpPr txBox="1"/>
          <p:nvPr/>
        </p:nvSpPr>
        <p:spPr>
          <a:xfrm>
            <a:off x="624596" y="1461326"/>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能降低经营成本</a:t>
            </a:r>
            <a:r>
              <a:rPr lang="zh-CN" altLang="en-US" sz="1600" b="1" dirty="0" smtClean="0">
                <a:solidFill>
                  <a:schemeClr val="bg1">
                    <a:lumMod val="50000"/>
                  </a:schemeClr>
                </a:solidFill>
              </a:rPr>
              <a:t>：</a:t>
            </a:r>
            <a:r>
              <a:rPr lang="zh-CN" altLang="en-US" sz="1600" dirty="0">
                <a:solidFill>
                  <a:schemeClr val="bg1">
                    <a:lumMod val="50000"/>
                  </a:schemeClr>
                </a:solidFill>
              </a:rPr>
              <a:t>以销定产、以产定供，最大限度地控制库存，降低</a:t>
            </a:r>
            <a:r>
              <a:rPr lang="zh-CN" altLang="en-US" sz="1600" dirty="0" smtClean="0">
                <a:solidFill>
                  <a:schemeClr val="bg1">
                    <a:lumMod val="50000"/>
                  </a:schemeClr>
                </a:solidFill>
              </a:rPr>
              <a:t>企业经营</a:t>
            </a:r>
            <a:r>
              <a:rPr lang="zh-CN" altLang="en-US" sz="1600" dirty="0">
                <a:solidFill>
                  <a:schemeClr val="bg1">
                    <a:lumMod val="50000"/>
                  </a:schemeClr>
                </a:solidFill>
              </a:rPr>
              <a:t>管理成本。</a:t>
            </a:r>
            <a:endParaRPr sz="1600" dirty="0">
              <a:solidFill>
                <a:schemeClr val="bg1">
                  <a:lumMod val="50000"/>
                </a:schemeClr>
              </a:solidFill>
            </a:endParaRPr>
          </a:p>
        </p:txBody>
      </p:sp>
      <p:sp>
        <p:nvSpPr>
          <p:cNvPr id="23" name="TextBox 1"/>
          <p:cNvSpPr txBox="1"/>
          <p:nvPr/>
        </p:nvSpPr>
        <p:spPr>
          <a:xfrm>
            <a:off x="624596" y="1768819"/>
            <a:ext cx="812039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能增加商机</a:t>
            </a:r>
            <a:r>
              <a:rPr lang="zh-CN" altLang="en-US" sz="1600" b="1" dirty="0" smtClean="0">
                <a:solidFill>
                  <a:schemeClr val="bg1">
                    <a:lumMod val="50000"/>
                  </a:schemeClr>
                </a:solidFill>
              </a:rPr>
              <a:t>：</a:t>
            </a:r>
            <a:r>
              <a:rPr lang="zh-CN" altLang="en-US" sz="1600" dirty="0" smtClean="0">
                <a:solidFill>
                  <a:schemeClr val="bg1">
                    <a:lumMod val="50000"/>
                  </a:schemeClr>
                </a:solidFill>
              </a:rPr>
              <a:t>交易服务不</a:t>
            </a:r>
            <a:r>
              <a:rPr lang="zh-CN" altLang="en-US" sz="1600" dirty="0">
                <a:solidFill>
                  <a:schemeClr val="bg1">
                    <a:lumMod val="50000"/>
                  </a:schemeClr>
                </a:solidFill>
              </a:rPr>
              <a:t>受</a:t>
            </a:r>
            <a:r>
              <a:rPr lang="zh-CN" altLang="en-US" sz="1600" dirty="0" smtClean="0">
                <a:solidFill>
                  <a:schemeClr val="bg1">
                    <a:lumMod val="50000"/>
                  </a:schemeClr>
                </a:solidFill>
              </a:rPr>
              <a:t>时空限制，商品推广实施精准营销，商机大，成交</a:t>
            </a:r>
            <a:r>
              <a:rPr lang="zh-CN" altLang="en-US" sz="1600" dirty="0">
                <a:solidFill>
                  <a:schemeClr val="bg1">
                    <a:lumMod val="50000"/>
                  </a:schemeClr>
                </a:solidFill>
              </a:rPr>
              <a:t>机</a:t>
            </a:r>
            <a:r>
              <a:rPr lang="zh-CN" altLang="en-US" sz="1600" dirty="0" smtClean="0">
                <a:solidFill>
                  <a:schemeClr val="bg1">
                    <a:lumMod val="50000"/>
                  </a:schemeClr>
                </a:solidFill>
              </a:rPr>
              <a:t>率高。</a:t>
            </a:r>
            <a:endParaRPr sz="1600" dirty="0">
              <a:solidFill>
                <a:schemeClr val="bg1">
                  <a:lumMod val="50000"/>
                </a:schemeClr>
              </a:solidFill>
            </a:endParaRPr>
          </a:p>
        </p:txBody>
      </p:sp>
      <p:sp>
        <p:nvSpPr>
          <p:cNvPr id="24" name="TextBox 1"/>
          <p:cNvSpPr txBox="1"/>
          <p:nvPr/>
        </p:nvSpPr>
        <p:spPr>
          <a:xfrm>
            <a:off x="624596" y="2100703"/>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能推进中小微企业进入国际市场：</a:t>
            </a:r>
            <a:r>
              <a:rPr lang="zh-CN" altLang="en-US" sz="1600" dirty="0">
                <a:solidFill>
                  <a:schemeClr val="bg1">
                    <a:lumMod val="50000"/>
                  </a:schemeClr>
                </a:solidFill>
              </a:rPr>
              <a:t>降低了国际贸易门槛</a:t>
            </a:r>
            <a:r>
              <a:rPr lang="zh-CN" altLang="en-US" sz="1600" dirty="0" smtClean="0">
                <a:solidFill>
                  <a:schemeClr val="bg1">
                    <a:lumMod val="50000"/>
                  </a:schemeClr>
                </a:solidFill>
              </a:rPr>
              <a:t>，吸引众多</a:t>
            </a:r>
            <a:r>
              <a:rPr lang="zh-CN" altLang="en-US" sz="1600" dirty="0">
                <a:solidFill>
                  <a:schemeClr val="bg1">
                    <a:lumMod val="50000"/>
                  </a:schemeClr>
                </a:solidFill>
              </a:rPr>
              <a:t>中小微外贸企业</a:t>
            </a:r>
            <a:r>
              <a:rPr lang="zh-CN" altLang="en-US" sz="1600" dirty="0" smtClean="0">
                <a:solidFill>
                  <a:schemeClr val="bg1">
                    <a:lumMod val="50000"/>
                  </a:schemeClr>
                </a:solidFill>
              </a:rPr>
              <a:t>参与。</a:t>
            </a:r>
            <a:endParaRPr sz="1600" dirty="0">
              <a:solidFill>
                <a:schemeClr val="bg1">
                  <a:lumMod val="50000"/>
                </a:schemeClr>
              </a:solidFill>
            </a:endParaRPr>
          </a:p>
        </p:txBody>
      </p:sp>
      <p:sp>
        <p:nvSpPr>
          <p:cNvPr id="19" name="TextBox 1"/>
          <p:cNvSpPr txBox="1"/>
          <p:nvPr/>
        </p:nvSpPr>
        <p:spPr>
          <a:xfrm>
            <a:off x="277741" y="922813"/>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第三方跨境电子商务</a:t>
            </a:r>
            <a:r>
              <a:rPr lang="zh-CN" altLang="en-US" sz="2000" b="1" dirty="0" smtClean="0">
                <a:solidFill>
                  <a:srgbClr val="002060"/>
                </a:solidFill>
              </a:rPr>
              <a:t>平台的作用</a:t>
            </a:r>
            <a:endParaRPr lang="en-US" altLang="zh-CN" sz="2000" b="1" dirty="0">
              <a:solidFill>
                <a:srgbClr val="002060"/>
              </a:solidFill>
            </a:endParaRPr>
          </a:p>
        </p:txBody>
      </p:sp>
      <p:sp>
        <p:nvSpPr>
          <p:cNvPr id="15" name="TextBox 1"/>
          <p:cNvSpPr txBox="1"/>
          <p:nvPr/>
        </p:nvSpPr>
        <p:spPr>
          <a:xfrm>
            <a:off x="605200" y="3015807"/>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平台管理费：</a:t>
            </a:r>
            <a:r>
              <a:rPr lang="zh-CN" altLang="en-US" sz="1600" dirty="0">
                <a:solidFill>
                  <a:schemeClr val="bg1">
                    <a:lumMod val="50000"/>
                  </a:schemeClr>
                </a:solidFill>
              </a:rPr>
              <a:t>向注册</a:t>
            </a:r>
            <a:r>
              <a:rPr lang="zh-CN" altLang="en-US" sz="1600" dirty="0" smtClean="0">
                <a:solidFill>
                  <a:schemeClr val="bg1">
                    <a:lumMod val="50000"/>
                  </a:schemeClr>
                </a:solidFill>
              </a:rPr>
              <a:t>平台卖</a:t>
            </a:r>
            <a:r>
              <a:rPr lang="zh-CN" altLang="en-US" sz="1600" dirty="0">
                <a:solidFill>
                  <a:schemeClr val="bg1">
                    <a:lumMod val="50000"/>
                  </a:schemeClr>
                </a:solidFill>
              </a:rPr>
              <a:t>家</a:t>
            </a:r>
            <a:r>
              <a:rPr lang="zh-CN" altLang="en-US" sz="1600" dirty="0" smtClean="0">
                <a:solidFill>
                  <a:schemeClr val="bg1">
                    <a:lumMod val="50000"/>
                  </a:schemeClr>
                </a:solidFill>
              </a:rPr>
              <a:t>收取年费。</a:t>
            </a:r>
            <a:endParaRPr sz="1600" dirty="0">
              <a:solidFill>
                <a:schemeClr val="bg1">
                  <a:lumMod val="50000"/>
                </a:schemeClr>
              </a:solidFill>
            </a:endParaRPr>
          </a:p>
        </p:txBody>
      </p:sp>
      <p:sp>
        <p:nvSpPr>
          <p:cNvPr id="16" name="TextBox 1"/>
          <p:cNvSpPr txBox="1"/>
          <p:nvPr/>
        </p:nvSpPr>
        <p:spPr>
          <a:xfrm>
            <a:off x="605200" y="3323300"/>
            <a:ext cx="812039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广告服务费：</a:t>
            </a:r>
            <a:r>
              <a:rPr lang="zh-CN" altLang="en-US" sz="1600" dirty="0" smtClean="0">
                <a:solidFill>
                  <a:schemeClr val="bg1">
                    <a:lumMod val="50000"/>
                  </a:schemeClr>
                </a:solidFill>
              </a:rPr>
              <a:t>向</a:t>
            </a:r>
            <a:r>
              <a:rPr lang="zh-CN" altLang="en-US" sz="1600" dirty="0">
                <a:solidFill>
                  <a:schemeClr val="bg1">
                    <a:lumMod val="50000"/>
                  </a:schemeClr>
                </a:solidFill>
              </a:rPr>
              <a:t>注册</a:t>
            </a:r>
            <a:r>
              <a:rPr lang="zh-CN" altLang="en-US" sz="1600" dirty="0" smtClean="0">
                <a:solidFill>
                  <a:schemeClr val="bg1">
                    <a:lumMod val="50000"/>
                  </a:schemeClr>
                </a:solidFill>
              </a:rPr>
              <a:t>平台卖</a:t>
            </a:r>
            <a:r>
              <a:rPr lang="zh-CN" altLang="en-US" sz="1600" dirty="0">
                <a:solidFill>
                  <a:schemeClr val="bg1">
                    <a:lumMod val="50000"/>
                  </a:schemeClr>
                </a:solidFill>
              </a:rPr>
              <a:t>家</a:t>
            </a:r>
            <a:r>
              <a:rPr lang="zh-CN" altLang="en-US" sz="1600" dirty="0" smtClean="0">
                <a:solidFill>
                  <a:schemeClr val="bg1">
                    <a:lumMod val="50000"/>
                  </a:schemeClr>
                </a:solidFill>
              </a:rPr>
              <a:t>收取各种广告服务费。</a:t>
            </a:r>
            <a:endParaRPr sz="1600" dirty="0">
              <a:solidFill>
                <a:schemeClr val="bg1">
                  <a:lumMod val="50000"/>
                </a:schemeClr>
              </a:solidFill>
            </a:endParaRPr>
          </a:p>
        </p:txBody>
      </p:sp>
      <p:sp>
        <p:nvSpPr>
          <p:cNvPr id="25" name="TextBox 1"/>
          <p:cNvSpPr txBox="1"/>
          <p:nvPr/>
        </p:nvSpPr>
        <p:spPr>
          <a:xfrm>
            <a:off x="605200" y="3627474"/>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增值服务费</a:t>
            </a:r>
            <a:r>
              <a:rPr lang="zh-CN" altLang="en-US" sz="1600" b="1" dirty="0" smtClean="0">
                <a:solidFill>
                  <a:schemeClr val="bg1">
                    <a:lumMod val="50000"/>
                  </a:schemeClr>
                </a:solidFill>
              </a:rPr>
              <a:t>：</a:t>
            </a:r>
            <a:r>
              <a:rPr lang="zh-CN" altLang="en-US" sz="1600" dirty="0">
                <a:solidFill>
                  <a:schemeClr val="bg1">
                    <a:lumMod val="50000"/>
                  </a:schemeClr>
                </a:solidFill>
              </a:rPr>
              <a:t>向注册平台卖家收取</a:t>
            </a:r>
            <a:r>
              <a:rPr lang="zh-CN" altLang="en-US" sz="1600" dirty="0" smtClean="0">
                <a:solidFill>
                  <a:schemeClr val="bg1">
                    <a:lumMod val="50000"/>
                  </a:schemeClr>
                </a:solidFill>
              </a:rPr>
              <a:t>企业</a:t>
            </a:r>
            <a:r>
              <a:rPr lang="zh-CN" altLang="en-US" sz="1600" dirty="0">
                <a:solidFill>
                  <a:schemeClr val="bg1">
                    <a:lumMod val="50000"/>
                  </a:schemeClr>
                </a:solidFill>
              </a:rPr>
              <a:t>认证</a:t>
            </a:r>
            <a:r>
              <a:rPr lang="zh-CN" altLang="en-US" sz="1600" dirty="0" smtClean="0">
                <a:solidFill>
                  <a:schemeClr val="bg1">
                    <a:lumMod val="50000"/>
                  </a:schemeClr>
                </a:solidFill>
              </a:rPr>
              <a:t>、行业</a:t>
            </a:r>
            <a:r>
              <a:rPr lang="zh-CN" altLang="en-US" sz="1600" dirty="0">
                <a:solidFill>
                  <a:schemeClr val="bg1">
                    <a:lumMod val="50000"/>
                  </a:schemeClr>
                </a:solidFill>
              </a:rPr>
              <a:t>数据分析报告、搜索引擎优化</a:t>
            </a:r>
            <a:r>
              <a:rPr lang="zh-CN" altLang="en-US" sz="1600" dirty="0" smtClean="0">
                <a:solidFill>
                  <a:schemeClr val="bg1">
                    <a:lumMod val="50000"/>
                  </a:schemeClr>
                </a:solidFill>
              </a:rPr>
              <a:t>等服务费。</a:t>
            </a:r>
            <a:endParaRPr sz="1600" dirty="0">
              <a:solidFill>
                <a:schemeClr val="bg1">
                  <a:lumMod val="50000"/>
                </a:schemeClr>
              </a:solidFill>
            </a:endParaRPr>
          </a:p>
        </p:txBody>
      </p:sp>
      <p:sp>
        <p:nvSpPr>
          <p:cNvPr id="27" name="TextBox 1"/>
          <p:cNvSpPr txBox="1"/>
          <p:nvPr/>
        </p:nvSpPr>
        <p:spPr>
          <a:xfrm>
            <a:off x="277741" y="244327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第三方跨境电子商务平台的盈利方式</a:t>
            </a:r>
            <a:endParaRPr lang="en-US" altLang="zh-CN" sz="2000" b="1" dirty="0">
              <a:solidFill>
                <a:srgbClr val="002060"/>
              </a:solidFill>
            </a:endParaRPr>
          </a:p>
        </p:txBody>
      </p:sp>
      <p:sp>
        <p:nvSpPr>
          <p:cNvPr id="31" name="TextBox 1"/>
          <p:cNvSpPr txBox="1"/>
          <p:nvPr/>
        </p:nvSpPr>
        <p:spPr>
          <a:xfrm>
            <a:off x="630134" y="3957217"/>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交易佣金：   </a:t>
            </a:r>
            <a:r>
              <a:rPr lang="zh-CN" altLang="en-US" sz="1600" dirty="0" smtClean="0">
                <a:solidFill>
                  <a:schemeClr val="bg1">
                    <a:lumMod val="50000"/>
                  </a:schemeClr>
                </a:solidFill>
              </a:rPr>
              <a:t>向</a:t>
            </a:r>
            <a:r>
              <a:rPr lang="zh-CN" altLang="en-US" sz="1600" dirty="0">
                <a:solidFill>
                  <a:schemeClr val="bg1">
                    <a:lumMod val="50000"/>
                  </a:schemeClr>
                </a:solidFill>
              </a:rPr>
              <a:t>注册平台卖家按逐笔交易</a:t>
            </a:r>
            <a:r>
              <a:rPr lang="zh-CN" altLang="en-US" sz="1600" dirty="0" smtClean="0">
                <a:solidFill>
                  <a:schemeClr val="bg1">
                    <a:lumMod val="50000"/>
                  </a:schemeClr>
                </a:solidFill>
              </a:rPr>
              <a:t>收取</a:t>
            </a:r>
            <a:r>
              <a:rPr lang="en-US" altLang="zh-CN" sz="1600" dirty="0">
                <a:solidFill>
                  <a:schemeClr val="bg1">
                    <a:lumMod val="50000"/>
                  </a:schemeClr>
                </a:solidFill>
              </a:rPr>
              <a:t>2%</a:t>
            </a:r>
            <a:r>
              <a:rPr lang="zh-CN" altLang="en-US" sz="1600" dirty="0">
                <a:solidFill>
                  <a:schemeClr val="bg1">
                    <a:lumMod val="50000"/>
                  </a:schemeClr>
                </a:solidFill>
              </a:rPr>
              <a:t>至</a:t>
            </a:r>
            <a:r>
              <a:rPr lang="en-US" altLang="zh-CN" sz="1600" dirty="0">
                <a:solidFill>
                  <a:schemeClr val="bg1">
                    <a:lumMod val="50000"/>
                  </a:schemeClr>
                </a:solidFill>
              </a:rPr>
              <a:t>7</a:t>
            </a:r>
            <a:r>
              <a:rPr lang="en-US" altLang="zh-CN" sz="1600" dirty="0" smtClean="0">
                <a:solidFill>
                  <a:schemeClr val="bg1">
                    <a:lumMod val="50000"/>
                  </a:schemeClr>
                </a:solidFill>
              </a:rPr>
              <a:t>%</a:t>
            </a:r>
            <a:r>
              <a:rPr lang="zh-CN" altLang="en-US" sz="1600" dirty="0" smtClean="0">
                <a:solidFill>
                  <a:schemeClr val="bg1">
                    <a:lumMod val="50000"/>
                  </a:schemeClr>
                </a:solidFill>
              </a:rPr>
              <a:t>不得费用</a:t>
            </a:r>
            <a:r>
              <a:rPr lang="zh-CN" altLang="en-US" sz="1600" dirty="0">
                <a:solidFill>
                  <a:schemeClr val="bg1">
                    <a:lumMod val="50000"/>
                  </a:schemeClr>
                </a:solidFill>
              </a:rPr>
              <a:t>。</a:t>
            </a:r>
            <a:endParaRPr sz="1600" dirty="0">
              <a:solidFill>
                <a:schemeClr val="bg1">
                  <a:lumMod val="50000"/>
                </a:schemeClr>
              </a:solidFill>
            </a:endParaRPr>
          </a:p>
        </p:txBody>
      </p:sp>
      <p:sp>
        <p:nvSpPr>
          <p:cNvPr id="32" name="TextBox 1"/>
          <p:cNvSpPr txBox="1"/>
          <p:nvPr/>
        </p:nvSpPr>
        <p:spPr>
          <a:xfrm>
            <a:off x="624596" y="4289716"/>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按效果付费</a:t>
            </a:r>
            <a:r>
              <a:rPr lang="zh-CN" altLang="en-US" sz="1600" b="1" dirty="0" smtClean="0">
                <a:solidFill>
                  <a:schemeClr val="bg1">
                    <a:lumMod val="50000"/>
                  </a:schemeClr>
                </a:solidFill>
              </a:rPr>
              <a:t>：</a:t>
            </a:r>
            <a:r>
              <a:rPr lang="zh-CN" altLang="en-US" sz="1600" dirty="0" smtClean="0">
                <a:solidFill>
                  <a:schemeClr val="bg1">
                    <a:lumMod val="50000"/>
                  </a:schemeClr>
                </a:solidFill>
              </a:rPr>
              <a:t>向</a:t>
            </a:r>
            <a:r>
              <a:rPr lang="zh-CN" altLang="en-US" sz="1600" dirty="0">
                <a:solidFill>
                  <a:schemeClr val="bg1">
                    <a:lumMod val="50000"/>
                  </a:schemeClr>
                </a:solidFill>
              </a:rPr>
              <a:t>注册平台卖家按逐笔交易根据实际有效询盘来收取</a:t>
            </a:r>
            <a:r>
              <a:rPr lang="zh-CN" altLang="en-US" sz="1600" dirty="0" smtClean="0">
                <a:solidFill>
                  <a:schemeClr val="bg1">
                    <a:lumMod val="50000"/>
                  </a:schemeClr>
                </a:solidFill>
              </a:rPr>
              <a:t>费用。</a:t>
            </a:r>
            <a:endParaRPr sz="1600" dirty="0">
              <a:solidFill>
                <a:schemeClr val="bg1">
                  <a:lumMod val="50000"/>
                </a:schemeClr>
              </a:solidFill>
            </a:endParaRPr>
          </a:p>
        </p:txBody>
      </p:sp>
    </p:spTree>
    <p:extLst>
      <p:ext uri="{BB962C8B-B14F-4D97-AF65-F5344CB8AC3E}">
        <p14:creationId xmlns:p14="http://schemas.microsoft.com/office/powerpoint/2010/main" val="2545217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t="69316"/>
          <a:stretch/>
        </p:blipFill>
        <p:spPr>
          <a:xfrm>
            <a:off x="-1" y="3853194"/>
            <a:ext cx="9144000" cy="1290306"/>
          </a:xfrm>
          <a:prstGeom prst="rect">
            <a:avLst/>
          </a:prstGeom>
          <a:ln>
            <a:noFill/>
          </a:ln>
          <a:effectLst>
            <a:softEdge rad="112500"/>
          </a:effectLst>
        </p:spPr>
      </p:pic>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、电子商务产生</a:t>
            </a:r>
            <a:endParaRPr lang="zh-CN" altLang="en-US" sz="2800" b="1" dirty="0">
              <a:solidFill>
                <a:schemeClr val="bg1"/>
              </a:solidFill>
              <a:latin typeface="Microsoft YaHei"/>
              <a:ea typeface="Microsoft YaHei"/>
              <a:cs typeface="Microsoft YaHei"/>
            </a:endParaRPr>
          </a:p>
        </p:txBody>
      </p:sp>
      <p:sp>
        <p:nvSpPr>
          <p:cNvPr id="15" name="TextBox 1"/>
          <p:cNvSpPr txBox="1"/>
          <p:nvPr/>
        </p:nvSpPr>
        <p:spPr>
          <a:xfrm>
            <a:off x="585966" y="964303"/>
            <a:ext cx="8059270"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第二阶段</a:t>
            </a:r>
            <a:r>
              <a:rPr lang="zh-CN" altLang="en-US" sz="1600" b="1" dirty="0">
                <a:solidFill>
                  <a:schemeClr val="bg1">
                    <a:lumMod val="50000"/>
                  </a:schemeClr>
                </a:solidFill>
              </a:rPr>
              <a:t>：基于互联网的技术</a:t>
            </a:r>
            <a:endParaRPr lang="en-US" altLang="zh-CN" sz="1600" b="1" dirty="0" smtClean="0">
              <a:solidFill>
                <a:schemeClr val="bg1">
                  <a:lumMod val="50000"/>
                </a:schemeClr>
              </a:solidFill>
            </a:endParaRPr>
          </a:p>
        </p:txBody>
      </p:sp>
      <p:sp>
        <p:nvSpPr>
          <p:cNvPr id="32" name="矩形 31"/>
          <p:cNvSpPr/>
          <p:nvPr/>
        </p:nvSpPr>
        <p:spPr>
          <a:xfrm>
            <a:off x="624330" y="1388698"/>
            <a:ext cx="6236441" cy="478898"/>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400" b="1" kern="1200" dirty="0" smtClean="0">
                <a:solidFill>
                  <a:srgbClr val="FFFFFF"/>
                </a:solidFill>
                <a:latin typeface="微软雅黑" panose="020B0503020204020204" pitchFamily="34" charset="-122"/>
                <a:ea typeface="微软雅黑" panose="020B0503020204020204" pitchFamily="34" charset="-122"/>
                <a:cs typeface="+mn-cs"/>
              </a:rPr>
              <a:t>  互联网</a:t>
            </a:r>
            <a:r>
              <a:rPr lang="zh-CN" altLang="en-US" sz="1400" b="1" kern="1200" dirty="0">
                <a:solidFill>
                  <a:srgbClr val="FFFFFF"/>
                </a:solidFill>
                <a:latin typeface="微软雅黑" panose="020B0503020204020204" pitchFamily="34" charset="-122"/>
                <a:ea typeface="微软雅黑" panose="020B0503020204020204" pitchFamily="34" charset="-122"/>
                <a:cs typeface="+mn-cs"/>
              </a:rPr>
              <a:t>含义：</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是指由网络与网络之间通过协议而连接成的全球网络。</a:t>
            </a:r>
            <a:endPar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624330" y="1920819"/>
            <a:ext cx="6236441" cy="471387"/>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400" b="1" kern="1200" dirty="0" smtClean="0">
                <a:solidFill>
                  <a:srgbClr val="FFFFFF"/>
                </a:solidFill>
                <a:latin typeface="微软雅黑" panose="020B0503020204020204" pitchFamily="34" charset="-122"/>
                <a:ea typeface="微软雅黑" panose="020B0503020204020204" pitchFamily="34" charset="-122"/>
                <a:cs typeface="+mn-cs"/>
              </a:rPr>
              <a:t>  互联网技术五个</a:t>
            </a:r>
            <a:r>
              <a:rPr lang="zh-CN" altLang="en-US" sz="1400" b="1" kern="1200" dirty="0">
                <a:solidFill>
                  <a:srgbClr val="FFFFFF"/>
                </a:solidFill>
                <a:latin typeface="微软雅黑" panose="020B0503020204020204" pitchFamily="34" charset="-122"/>
                <a:ea typeface="微软雅黑" panose="020B0503020204020204" pitchFamily="34" charset="-122"/>
                <a:cs typeface="+mn-cs"/>
              </a:rPr>
              <a:t>特点</a:t>
            </a:r>
            <a:r>
              <a:rPr lang="zh-CN" altLang="en-US" sz="1400" b="1"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全球化；虚拟化；平等化；低值化；个性化。</a:t>
            </a:r>
          </a:p>
        </p:txBody>
      </p:sp>
      <p:sp>
        <p:nvSpPr>
          <p:cNvPr id="17" name="矩形 16"/>
          <p:cNvSpPr/>
          <p:nvPr/>
        </p:nvSpPr>
        <p:spPr>
          <a:xfrm>
            <a:off x="0" y="2445429"/>
            <a:ext cx="9143999" cy="1458861"/>
          </a:xfrm>
          <a:prstGeom prst="rect">
            <a:avLst/>
          </a:prstGeom>
          <a:ln>
            <a:solidFill>
              <a:schemeClr val="accent3">
                <a:lumMod val="75000"/>
              </a:schemeClr>
            </a:solidFill>
            <a:prstDash val="dash"/>
          </a:ln>
        </p:spPr>
        <p:txBody>
          <a:bodyPr wrap="square">
            <a:spAutoFit/>
          </a:bodyPr>
          <a:lstStyle/>
          <a:p>
            <a:pPr algn="ctr" defTabSz="685800" hangingPunct="1">
              <a:lnSpc>
                <a:spcPct val="120000"/>
              </a:lnSpc>
            </a:pPr>
            <a:r>
              <a:rPr lang="zh-CN" altLang="zh-CN" b="1" dirty="0">
                <a:solidFill>
                  <a:schemeClr val="accent3">
                    <a:lumMod val="75000"/>
                  </a:schemeClr>
                </a:solidFill>
              </a:rPr>
              <a:t>互联网上第一次“会诊”</a:t>
            </a:r>
            <a:endParaRPr lang="zh-CN" altLang="zh-CN" dirty="0">
              <a:solidFill>
                <a:schemeClr val="accent3">
                  <a:lumMod val="75000"/>
                </a:schemeClr>
              </a:solidFill>
            </a:endParaRPr>
          </a:p>
          <a:p>
            <a:pPr lvl="0" defTabSz="685800" hangingPunct="1">
              <a:lnSpc>
                <a:spcPct val="120000"/>
              </a:lnSpc>
            </a:pPr>
            <a:r>
              <a:rPr lang="en-US" altLang="zh-CN" sz="1400" kern="1200" dirty="0" smtClean="0">
                <a:solidFill>
                  <a:schemeClr val="accent3">
                    <a:lumMod val="75000"/>
                  </a:schemeClr>
                </a:solidFill>
                <a:latin typeface="微软雅黑" panose="020B0503020204020204" pitchFamily="34" charset="-122"/>
                <a:ea typeface="微软雅黑" panose="020B0503020204020204" pitchFamily="34" charset="-122"/>
              </a:rPr>
              <a:t>      1995</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年，某大学女生小朱突患疑症，并陷入昏迷状态，生命垂危，即刻住进了医院。几个月过后，医院始终未能查出病因。小朱的同学们十分着急，就将小朱病症译成英文，通过互联网向世界求助。信发出仅</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3</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小时，就先后收到了世界各地的回信</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1500</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多封，</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30%</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的网友认为是“铊”中毒。医院根据这个信息邀请了中国“铊”中毒课题研究专家进行确诊，为抢救赢得了时间，小朱终于在昏迷</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6</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个月后脱离了危险。</a:t>
            </a:r>
          </a:p>
        </p:txBody>
      </p:sp>
    </p:spTree>
    <p:extLst>
      <p:ext uri="{BB962C8B-B14F-4D97-AF65-F5344CB8AC3E}">
        <p14:creationId xmlns:p14="http://schemas.microsoft.com/office/powerpoint/2010/main" val="3964167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第三方跨境电子商务</a:t>
            </a:r>
            <a:r>
              <a:rPr lang="zh-CN" altLang="en-US" sz="2800" b="1" dirty="0" smtClean="0">
                <a:solidFill>
                  <a:schemeClr val="bg1"/>
                </a:solidFill>
                <a:latin typeface="Microsoft YaHei"/>
                <a:ea typeface="Microsoft YaHei"/>
                <a:cs typeface="Microsoft YaHei"/>
              </a:rPr>
              <a:t>平台选择</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266657" y="94210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一）第三方跨境电子商务</a:t>
            </a:r>
            <a:r>
              <a:rPr lang="zh-CN" altLang="en-US" sz="2000" b="1" dirty="0" smtClean="0">
                <a:solidFill>
                  <a:srgbClr val="002060"/>
                </a:solidFill>
              </a:rPr>
              <a:t>平台的类型</a:t>
            </a:r>
            <a:endParaRPr lang="en-US" altLang="zh-CN" sz="2000" b="1" dirty="0">
              <a:solidFill>
                <a:srgbClr val="002060"/>
              </a:solidFill>
            </a:endParaRPr>
          </a:p>
        </p:txBody>
      </p:sp>
      <p:sp>
        <p:nvSpPr>
          <p:cNvPr id="22" name="TextBox 1"/>
          <p:cNvSpPr txBox="1"/>
          <p:nvPr/>
        </p:nvSpPr>
        <p:spPr>
          <a:xfrm>
            <a:off x="624596" y="1816384"/>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垂直类第三方跨境</a:t>
            </a:r>
            <a:r>
              <a:rPr lang="zh-CN" altLang="en-US" sz="1600" b="1" dirty="0" smtClean="0">
                <a:solidFill>
                  <a:schemeClr val="bg1">
                    <a:lumMod val="50000"/>
                  </a:schemeClr>
                </a:solidFill>
              </a:rPr>
              <a:t>电商平台：</a:t>
            </a:r>
            <a:r>
              <a:rPr lang="zh-CN" altLang="en-US" sz="1600" dirty="0">
                <a:solidFill>
                  <a:schemeClr val="bg1">
                    <a:lumMod val="50000"/>
                  </a:schemeClr>
                </a:solidFill>
              </a:rPr>
              <a:t>为同类行业内的上下游商家提供</a:t>
            </a:r>
            <a:r>
              <a:rPr lang="zh-CN" altLang="en-US" sz="1600" dirty="0" smtClean="0">
                <a:solidFill>
                  <a:schemeClr val="bg1">
                    <a:lumMod val="50000"/>
                  </a:schemeClr>
                </a:solidFill>
              </a:rPr>
              <a:t>交易</a:t>
            </a:r>
            <a:endParaRPr sz="1600" dirty="0">
              <a:solidFill>
                <a:schemeClr val="bg1">
                  <a:lumMod val="50000"/>
                </a:schemeClr>
              </a:solidFill>
            </a:endParaRPr>
          </a:p>
        </p:txBody>
      </p:sp>
      <p:sp>
        <p:nvSpPr>
          <p:cNvPr id="19" name="TextBox 1"/>
          <p:cNvSpPr txBox="1"/>
          <p:nvPr/>
        </p:nvSpPr>
        <p:spPr>
          <a:xfrm>
            <a:off x="344242" y="338844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第三方跨境电子商务</a:t>
            </a:r>
            <a:r>
              <a:rPr lang="zh-CN" altLang="en-US" sz="2000" b="1" dirty="0" smtClean="0">
                <a:solidFill>
                  <a:srgbClr val="002060"/>
                </a:solidFill>
              </a:rPr>
              <a:t>平台选择的依据</a:t>
            </a:r>
            <a:endParaRPr lang="en-US" altLang="zh-CN" sz="2000" b="1" dirty="0">
              <a:solidFill>
                <a:srgbClr val="002060"/>
              </a:solidFill>
            </a:endParaRPr>
          </a:p>
        </p:txBody>
      </p:sp>
      <p:sp>
        <p:nvSpPr>
          <p:cNvPr id="20" name="TextBox 1"/>
          <p:cNvSpPr txBox="1"/>
          <p:nvPr/>
        </p:nvSpPr>
        <p:spPr>
          <a:xfrm>
            <a:off x="624596" y="2849191"/>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自营类跨</a:t>
            </a:r>
            <a:r>
              <a:rPr lang="zh-CN" altLang="en-US" sz="1600" b="1" dirty="0">
                <a:solidFill>
                  <a:schemeClr val="bg1">
                    <a:lumMod val="50000"/>
                  </a:schemeClr>
                </a:solidFill>
              </a:rPr>
              <a:t>境</a:t>
            </a:r>
            <a:r>
              <a:rPr lang="zh-CN" altLang="en-US" sz="1600" b="1" dirty="0" smtClean="0">
                <a:solidFill>
                  <a:schemeClr val="bg1">
                    <a:lumMod val="50000"/>
                  </a:schemeClr>
                </a:solidFill>
              </a:rPr>
              <a:t>电商平台：</a:t>
            </a:r>
            <a:r>
              <a:rPr lang="zh-CN" altLang="en-US" sz="1600" dirty="0">
                <a:solidFill>
                  <a:schemeClr val="bg1">
                    <a:lumMod val="50000"/>
                  </a:schemeClr>
                </a:solidFill>
              </a:rPr>
              <a:t>外贸企业自建闭环交易系统的独立</a:t>
            </a:r>
            <a:r>
              <a:rPr lang="zh-CN" altLang="en-US" sz="1600" dirty="0" smtClean="0">
                <a:solidFill>
                  <a:schemeClr val="bg1">
                    <a:lumMod val="50000"/>
                  </a:schemeClr>
                </a:solidFill>
              </a:rPr>
              <a:t>网站</a:t>
            </a:r>
            <a:endParaRPr sz="1600" dirty="0">
              <a:solidFill>
                <a:schemeClr val="bg1">
                  <a:lumMod val="50000"/>
                </a:schemeClr>
              </a:solidFill>
            </a:endParaRPr>
          </a:p>
        </p:txBody>
      </p:sp>
      <p:sp>
        <p:nvSpPr>
          <p:cNvPr id="27" name="TextBox 1"/>
          <p:cNvSpPr txBox="1"/>
          <p:nvPr/>
        </p:nvSpPr>
        <p:spPr>
          <a:xfrm>
            <a:off x="585803" y="3891740"/>
            <a:ext cx="8142561"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以本企业的经营</a:t>
            </a:r>
            <a:r>
              <a:rPr lang="zh-CN" altLang="en-US" sz="1600" dirty="0">
                <a:solidFill>
                  <a:schemeClr val="bg1">
                    <a:lumMod val="50000"/>
                  </a:schemeClr>
                </a:solidFill>
              </a:rPr>
              <a:t>目标、市场地位和目标</a:t>
            </a:r>
            <a:r>
              <a:rPr lang="zh-CN" altLang="en-US" sz="1600" dirty="0" smtClean="0">
                <a:solidFill>
                  <a:schemeClr val="bg1">
                    <a:lumMod val="50000"/>
                  </a:schemeClr>
                </a:solidFill>
              </a:rPr>
              <a:t>客户为</a:t>
            </a:r>
            <a:r>
              <a:rPr lang="zh-CN" altLang="en-US" sz="1600" dirty="0">
                <a:solidFill>
                  <a:schemeClr val="bg1">
                    <a:lumMod val="50000"/>
                  </a:schemeClr>
                </a:solidFill>
              </a:rPr>
              <a:t>依据</a:t>
            </a:r>
            <a:r>
              <a:rPr lang="zh-CN" altLang="en-US" sz="1600" dirty="0" smtClean="0">
                <a:solidFill>
                  <a:schemeClr val="bg1">
                    <a:lumMod val="50000"/>
                  </a:schemeClr>
                </a:solidFill>
              </a:rPr>
              <a:t>；以平台的硬件</a:t>
            </a:r>
            <a:r>
              <a:rPr lang="zh-CN" altLang="en-US" sz="1600" dirty="0">
                <a:solidFill>
                  <a:schemeClr val="bg1">
                    <a:lumMod val="50000"/>
                  </a:schemeClr>
                </a:solidFill>
              </a:rPr>
              <a:t>技术、安全性</a:t>
            </a:r>
            <a:r>
              <a:rPr lang="zh-CN" altLang="en-US" sz="1600" dirty="0" smtClean="0">
                <a:solidFill>
                  <a:schemeClr val="bg1">
                    <a:lumMod val="50000"/>
                  </a:schemeClr>
                </a:solidFill>
              </a:rPr>
              <a:t>能、交易</a:t>
            </a:r>
            <a:r>
              <a:rPr lang="zh-CN" altLang="en-US" sz="1600" dirty="0">
                <a:solidFill>
                  <a:schemeClr val="bg1">
                    <a:lumMod val="50000"/>
                  </a:schemeClr>
                </a:solidFill>
              </a:rPr>
              <a:t>服务</a:t>
            </a:r>
            <a:r>
              <a:rPr lang="zh-CN" altLang="en-US" sz="1600" dirty="0" smtClean="0">
                <a:solidFill>
                  <a:schemeClr val="bg1">
                    <a:lumMod val="50000"/>
                  </a:schemeClr>
                </a:solidFill>
              </a:rPr>
              <a:t>功能为</a:t>
            </a:r>
            <a:r>
              <a:rPr lang="zh-CN" altLang="en-US" sz="1600" dirty="0">
                <a:solidFill>
                  <a:schemeClr val="bg1">
                    <a:lumMod val="50000"/>
                  </a:schemeClr>
                </a:solidFill>
              </a:rPr>
              <a:t>依据</a:t>
            </a:r>
            <a:r>
              <a:rPr lang="zh-CN" altLang="en-US" sz="1600" dirty="0" smtClean="0">
                <a:solidFill>
                  <a:schemeClr val="bg1">
                    <a:lumMod val="50000"/>
                  </a:schemeClr>
                </a:solidFill>
              </a:rPr>
              <a:t>；以平台的建立时间、平台文化</a:t>
            </a:r>
            <a:r>
              <a:rPr lang="zh-CN" altLang="en-US" sz="1600" dirty="0">
                <a:solidFill>
                  <a:schemeClr val="bg1">
                    <a:lumMod val="50000"/>
                  </a:schemeClr>
                </a:solidFill>
              </a:rPr>
              <a:t>、客户规模、流量大小为依据</a:t>
            </a:r>
            <a:r>
              <a:rPr lang="zh-CN" altLang="en-US" sz="1600" dirty="0" smtClean="0">
                <a:solidFill>
                  <a:schemeClr val="bg1">
                    <a:lumMod val="50000"/>
                  </a:schemeClr>
                </a:solidFill>
              </a:rPr>
              <a:t>；</a:t>
            </a:r>
            <a:r>
              <a:rPr lang="zh-CN" altLang="en-US" sz="1600" dirty="0">
                <a:solidFill>
                  <a:schemeClr val="bg1">
                    <a:lumMod val="50000"/>
                  </a:schemeClr>
                </a:solidFill>
              </a:rPr>
              <a:t>以平台的</a:t>
            </a:r>
            <a:r>
              <a:rPr lang="zh-CN" altLang="en-US" sz="1600" dirty="0" smtClean="0">
                <a:solidFill>
                  <a:schemeClr val="bg1">
                    <a:lumMod val="50000"/>
                  </a:schemeClr>
                </a:solidFill>
              </a:rPr>
              <a:t>研发</a:t>
            </a:r>
            <a:r>
              <a:rPr lang="zh-CN" altLang="en-US" sz="1600" dirty="0">
                <a:solidFill>
                  <a:schemeClr val="bg1">
                    <a:lumMod val="50000"/>
                  </a:schemeClr>
                </a:solidFill>
              </a:rPr>
              <a:t>能力、创新能力为依据</a:t>
            </a:r>
            <a:r>
              <a:rPr lang="zh-CN" altLang="en-US" sz="1600" dirty="0" smtClean="0">
                <a:solidFill>
                  <a:schemeClr val="bg1">
                    <a:lumMod val="50000"/>
                  </a:schemeClr>
                </a:solidFill>
              </a:rPr>
              <a:t>；</a:t>
            </a:r>
            <a:r>
              <a:rPr lang="zh-CN" altLang="en-US" sz="1600" dirty="0">
                <a:solidFill>
                  <a:schemeClr val="bg1">
                    <a:lumMod val="50000"/>
                  </a:schemeClr>
                </a:solidFill>
              </a:rPr>
              <a:t>以平台的</a:t>
            </a:r>
            <a:r>
              <a:rPr lang="zh-CN" altLang="en-US" sz="1600" dirty="0" smtClean="0">
                <a:solidFill>
                  <a:schemeClr val="bg1">
                    <a:lumMod val="50000"/>
                  </a:schemeClr>
                </a:solidFill>
              </a:rPr>
              <a:t>商业</a:t>
            </a:r>
            <a:r>
              <a:rPr lang="zh-CN" altLang="en-US" sz="1600" dirty="0">
                <a:solidFill>
                  <a:schemeClr val="bg1">
                    <a:lumMod val="50000"/>
                  </a:schemeClr>
                </a:solidFill>
              </a:rPr>
              <a:t>模式</a:t>
            </a:r>
            <a:r>
              <a:rPr lang="zh-CN" altLang="en-US" sz="1600" dirty="0" smtClean="0">
                <a:solidFill>
                  <a:schemeClr val="bg1">
                    <a:lumMod val="50000"/>
                  </a:schemeClr>
                </a:solidFill>
              </a:rPr>
              <a:t>、运营特点、主要交易商品品类为依据。</a:t>
            </a:r>
            <a:endParaRPr sz="1600" dirty="0">
              <a:solidFill>
                <a:schemeClr val="bg1">
                  <a:lumMod val="50000"/>
                </a:schemeClr>
              </a:solidFill>
            </a:endParaRPr>
          </a:p>
        </p:txBody>
      </p:sp>
      <p:sp>
        <p:nvSpPr>
          <p:cNvPr id="15" name="TextBox 1"/>
          <p:cNvSpPr txBox="1"/>
          <p:nvPr/>
        </p:nvSpPr>
        <p:spPr>
          <a:xfrm>
            <a:off x="516604" y="1384473"/>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依据不同产品分类</a:t>
            </a:r>
            <a:endParaRPr lang="en-US" altLang="zh-CN" b="1" dirty="0">
              <a:solidFill>
                <a:schemeClr val="accent1">
                  <a:lumMod val="50000"/>
                </a:schemeClr>
              </a:solidFill>
            </a:endParaRPr>
          </a:p>
        </p:txBody>
      </p:sp>
      <p:sp>
        <p:nvSpPr>
          <p:cNvPr id="16" name="TextBox 1"/>
          <p:cNvSpPr txBox="1"/>
          <p:nvPr/>
        </p:nvSpPr>
        <p:spPr>
          <a:xfrm>
            <a:off x="624596" y="2100961"/>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水平类</a:t>
            </a:r>
            <a:r>
              <a:rPr lang="zh-CN" altLang="en-US" sz="1600" b="1" dirty="0">
                <a:solidFill>
                  <a:schemeClr val="bg1">
                    <a:lumMod val="50000"/>
                  </a:schemeClr>
                </a:solidFill>
              </a:rPr>
              <a:t>第三方跨境</a:t>
            </a:r>
            <a:r>
              <a:rPr lang="zh-CN" altLang="en-US" sz="1600" b="1" dirty="0" smtClean="0">
                <a:solidFill>
                  <a:schemeClr val="bg1">
                    <a:lumMod val="50000"/>
                  </a:schemeClr>
                </a:solidFill>
              </a:rPr>
              <a:t>电商平台：</a:t>
            </a:r>
            <a:r>
              <a:rPr lang="zh-CN" altLang="en-US" sz="1600" dirty="0">
                <a:solidFill>
                  <a:schemeClr val="bg1">
                    <a:lumMod val="50000"/>
                  </a:schemeClr>
                </a:solidFill>
              </a:rPr>
              <a:t>为多个行业的商品品类提供交易</a:t>
            </a:r>
            <a:r>
              <a:rPr lang="zh-CN" altLang="en-US" sz="1600" dirty="0" smtClean="0">
                <a:solidFill>
                  <a:schemeClr val="bg1">
                    <a:lumMod val="50000"/>
                  </a:schemeClr>
                </a:solidFill>
              </a:rPr>
              <a:t>服务</a:t>
            </a:r>
            <a:endParaRPr sz="1600" dirty="0">
              <a:solidFill>
                <a:schemeClr val="bg1">
                  <a:lumMod val="50000"/>
                </a:schemeClr>
              </a:solidFill>
            </a:endParaRPr>
          </a:p>
        </p:txBody>
      </p:sp>
      <p:sp>
        <p:nvSpPr>
          <p:cNvPr id="17" name="TextBox 1"/>
          <p:cNvSpPr txBox="1"/>
          <p:nvPr/>
        </p:nvSpPr>
        <p:spPr>
          <a:xfrm>
            <a:off x="516603" y="2364641"/>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依据不同服务分类</a:t>
            </a:r>
            <a:endParaRPr lang="en-US" altLang="zh-CN" b="1" dirty="0">
              <a:solidFill>
                <a:schemeClr val="accent1">
                  <a:lumMod val="50000"/>
                </a:schemeClr>
              </a:solidFill>
            </a:endParaRPr>
          </a:p>
        </p:txBody>
      </p:sp>
      <p:sp>
        <p:nvSpPr>
          <p:cNvPr id="21" name="TextBox 1"/>
          <p:cNvSpPr txBox="1"/>
          <p:nvPr/>
        </p:nvSpPr>
        <p:spPr>
          <a:xfrm>
            <a:off x="624596" y="3143959"/>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自营类跨</a:t>
            </a:r>
            <a:r>
              <a:rPr lang="zh-CN" altLang="en-US" sz="1600" b="1" dirty="0">
                <a:solidFill>
                  <a:schemeClr val="bg1">
                    <a:lumMod val="50000"/>
                  </a:schemeClr>
                </a:solidFill>
              </a:rPr>
              <a:t>境</a:t>
            </a:r>
            <a:r>
              <a:rPr lang="zh-CN" altLang="en-US" sz="1600" b="1" dirty="0" smtClean="0">
                <a:solidFill>
                  <a:schemeClr val="bg1">
                    <a:lumMod val="50000"/>
                  </a:schemeClr>
                </a:solidFill>
              </a:rPr>
              <a:t>电商平台：</a:t>
            </a:r>
            <a:r>
              <a:rPr lang="zh-CN" altLang="en-US" sz="1600" dirty="0">
                <a:solidFill>
                  <a:schemeClr val="bg1">
                    <a:lumMod val="50000"/>
                  </a:schemeClr>
                </a:solidFill>
              </a:rPr>
              <a:t>为跨境</a:t>
            </a:r>
            <a:r>
              <a:rPr lang="zh-CN" altLang="en-US" sz="1600" dirty="0" smtClean="0">
                <a:solidFill>
                  <a:schemeClr val="bg1">
                    <a:lumMod val="50000"/>
                  </a:schemeClr>
                </a:solidFill>
              </a:rPr>
              <a:t>电商卖</a:t>
            </a:r>
            <a:r>
              <a:rPr lang="zh-CN" altLang="en-US" sz="1600" dirty="0">
                <a:solidFill>
                  <a:schemeClr val="bg1">
                    <a:lumMod val="50000"/>
                  </a:schemeClr>
                </a:solidFill>
              </a:rPr>
              <a:t>家与买家</a:t>
            </a:r>
            <a:r>
              <a:rPr lang="zh-CN" altLang="en-US" sz="1600" dirty="0" smtClean="0">
                <a:solidFill>
                  <a:schemeClr val="bg1">
                    <a:lumMod val="50000"/>
                  </a:schemeClr>
                </a:solidFill>
              </a:rPr>
              <a:t>提供在线</a:t>
            </a:r>
            <a:r>
              <a:rPr lang="zh-CN" altLang="en-US" sz="1600" dirty="0">
                <a:solidFill>
                  <a:schemeClr val="bg1">
                    <a:lumMod val="50000"/>
                  </a:schemeClr>
                </a:solidFill>
              </a:rPr>
              <a:t>交易服务的第三方跨境</a:t>
            </a:r>
            <a:r>
              <a:rPr lang="zh-CN" altLang="en-US" sz="1600" dirty="0" smtClean="0">
                <a:solidFill>
                  <a:schemeClr val="bg1">
                    <a:lumMod val="50000"/>
                  </a:schemeClr>
                </a:solidFill>
              </a:rPr>
              <a:t>电商平台</a:t>
            </a:r>
            <a:endParaRPr sz="1600" dirty="0">
              <a:solidFill>
                <a:schemeClr val="bg1">
                  <a:lumMod val="50000"/>
                </a:schemeClr>
              </a:solidFill>
            </a:endParaRPr>
          </a:p>
        </p:txBody>
      </p:sp>
    </p:spTree>
    <p:extLst>
      <p:ext uri="{BB962C8B-B14F-4D97-AF65-F5344CB8AC3E}">
        <p14:creationId xmlns:p14="http://schemas.microsoft.com/office/powerpoint/2010/main" val="30874168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第三方跨境电子商务网店装修</a:t>
            </a:r>
          </a:p>
        </p:txBody>
      </p:sp>
      <p:sp>
        <p:nvSpPr>
          <p:cNvPr id="13" name="矩形 12"/>
          <p:cNvSpPr/>
          <p:nvPr/>
        </p:nvSpPr>
        <p:spPr bwMode="auto">
          <a:xfrm>
            <a:off x="327617" y="791881"/>
            <a:ext cx="8528207" cy="87933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网店是以第三方跨境电子商务平台为载体，由首页和详情页构成，经过个性化的装修成为跨境电子商务的买家、卖家展示销售商品、浏览商品信息、选购商品的虚拟店铺。</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61168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709976"/>
            <a:ext cx="7155128"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）网店的</a:t>
            </a:r>
            <a:r>
              <a:rPr lang="zh-CN" altLang="en-US" sz="2000" b="1" dirty="0">
                <a:solidFill>
                  <a:srgbClr val="002060"/>
                </a:solidFill>
              </a:rPr>
              <a:t>首页</a:t>
            </a:r>
            <a:r>
              <a:rPr lang="zh-CN" altLang="en-US" sz="2000" b="1" dirty="0" smtClean="0">
                <a:solidFill>
                  <a:srgbClr val="002060"/>
                </a:solidFill>
              </a:rPr>
              <a:t>设计</a:t>
            </a:r>
            <a:endParaRPr lang="en-US" altLang="zh-CN" sz="2000" b="1" dirty="0">
              <a:solidFill>
                <a:srgbClr val="002060"/>
              </a:solidFill>
            </a:endParaRPr>
          </a:p>
        </p:txBody>
      </p:sp>
      <p:sp>
        <p:nvSpPr>
          <p:cNvPr id="22" name="TextBox 1"/>
          <p:cNvSpPr txBox="1"/>
          <p:nvPr/>
        </p:nvSpPr>
        <p:spPr>
          <a:xfrm>
            <a:off x="624596" y="2215014"/>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店标：</a:t>
            </a:r>
            <a:r>
              <a:rPr lang="zh-CN" altLang="en-US" sz="1600" dirty="0">
                <a:solidFill>
                  <a:schemeClr val="bg1">
                    <a:lumMod val="50000"/>
                  </a:schemeClr>
                </a:solidFill>
              </a:rPr>
              <a:t>是</a:t>
            </a:r>
            <a:r>
              <a:rPr lang="zh-CN" altLang="en-US" sz="1600" dirty="0" smtClean="0">
                <a:solidFill>
                  <a:schemeClr val="bg1">
                    <a:lumMod val="50000"/>
                  </a:schemeClr>
                </a:solidFill>
              </a:rPr>
              <a:t>店铺</a:t>
            </a:r>
            <a:r>
              <a:rPr lang="zh-CN" altLang="en-US" sz="1600" dirty="0">
                <a:solidFill>
                  <a:schemeClr val="bg1">
                    <a:lumMod val="50000"/>
                  </a:schemeClr>
                </a:solidFill>
              </a:rPr>
              <a:t>的标志，用图案标识展示店铺的经营</a:t>
            </a:r>
            <a:r>
              <a:rPr lang="zh-CN" altLang="en-US" sz="1600" dirty="0" smtClean="0">
                <a:solidFill>
                  <a:schemeClr val="bg1">
                    <a:lumMod val="50000"/>
                  </a:schemeClr>
                </a:solidFill>
              </a:rPr>
              <a:t>理念</a:t>
            </a:r>
            <a:r>
              <a:rPr lang="zh-CN" altLang="en-US" sz="1600" dirty="0">
                <a:solidFill>
                  <a:schemeClr val="bg1">
                    <a:lumMod val="50000"/>
                  </a:schemeClr>
                </a:solidFill>
              </a:rPr>
              <a:t>，通常放在店铺左</a:t>
            </a:r>
            <a:r>
              <a:rPr lang="zh-CN" altLang="en-US" sz="1600" dirty="0" smtClean="0">
                <a:solidFill>
                  <a:schemeClr val="bg1">
                    <a:lumMod val="50000"/>
                  </a:schemeClr>
                </a:solidFill>
              </a:rPr>
              <a:t>上角</a:t>
            </a:r>
            <a:endParaRPr sz="1600" dirty="0">
              <a:solidFill>
                <a:schemeClr val="bg1">
                  <a:lumMod val="50000"/>
                </a:schemeClr>
              </a:solidFill>
            </a:endParaRPr>
          </a:p>
        </p:txBody>
      </p:sp>
      <p:sp>
        <p:nvSpPr>
          <p:cNvPr id="23" name="TextBox 1"/>
          <p:cNvSpPr txBox="1"/>
          <p:nvPr/>
        </p:nvSpPr>
        <p:spPr>
          <a:xfrm>
            <a:off x="624596" y="2528049"/>
            <a:ext cx="812039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店招</a:t>
            </a:r>
            <a:r>
              <a:rPr lang="zh-CN" altLang="en-US" sz="1600" b="1" dirty="0" smtClean="0">
                <a:solidFill>
                  <a:schemeClr val="bg1">
                    <a:lumMod val="50000"/>
                  </a:schemeClr>
                </a:solidFill>
              </a:rPr>
              <a:t>：</a:t>
            </a:r>
            <a:r>
              <a:rPr lang="zh-CN" altLang="en-US" sz="1600" dirty="0">
                <a:solidFill>
                  <a:schemeClr val="bg1">
                    <a:lumMod val="50000"/>
                  </a:schemeClr>
                </a:solidFill>
              </a:rPr>
              <a:t>是店铺的招牌、网店的名称，有统一的要求，通常放在店铺的上方</a:t>
            </a:r>
            <a:endParaRPr sz="1600" dirty="0">
              <a:solidFill>
                <a:schemeClr val="bg1">
                  <a:lumMod val="50000"/>
                </a:schemeClr>
              </a:solidFill>
            </a:endParaRPr>
          </a:p>
        </p:txBody>
      </p:sp>
      <p:sp>
        <p:nvSpPr>
          <p:cNvPr id="24" name="TextBox 1"/>
          <p:cNvSpPr txBox="1"/>
          <p:nvPr/>
        </p:nvSpPr>
        <p:spPr>
          <a:xfrm>
            <a:off x="624596" y="2837765"/>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展示区</a:t>
            </a:r>
            <a:r>
              <a:rPr lang="zh-CN" altLang="en-US" sz="1600" b="1" dirty="0" smtClean="0">
                <a:solidFill>
                  <a:schemeClr val="bg1">
                    <a:lumMod val="50000"/>
                  </a:schemeClr>
                </a:solidFill>
              </a:rPr>
              <a:t>：</a:t>
            </a:r>
            <a:r>
              <a:rPr lang="zh-CN" altLang="en-US" sz="1600" dirty="0">
                <a:solidFill>
                  <a:schemeClr val="bg1">
                    <a:lumMod val="50000"/>
                  </a:schemeClr>
                </a:solidFill>
              </a:rPr>
              <a:t>是通过图片或视频展现商品品类、单品及款式的</a:t>
            </a:r>
            <a:r>
              <a:rPr lang="zh-CN" altLang="en-US" sz="1600" dirty="0" smtClean="0">
                <a:solidFill>
                  <a:schemeClr val="bg1">
                    <a:lumMod val="50000"/>
                  </a:schemeClr>
                </a:solidFill>
              </a:rPr>
              <a:t>区域</a:t>
            </a:r>
            <a:endParaRPr sz="1600" dirty="0">
              <a:solidFill>
                <a:schemeClr val="bg1">
                  <a:lumMod val="50000"/>
                </a:schemeClr>
              </a:solidFill>
            </a:endParaRPr>
          </a:p>
        </p:txBody>
      </p:sp>
      <p:sp>
        <p:nvSpPr>
          <p:cNvPr id="19" name="TextBox 1"/>
          <p:cNvSpPr txBox="1"/>
          <p:nvPr/>
        </p:nvSpPr>
        <p:spPr>
          <a:xfrm>
            <a:off x="344243" y="342927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二）网</a:t>
            </a:r>
            <a:r>
              <a:rPr lang="zh-CN" altLang="en-US" sz="2000" b="1" dirty="0" smtClean="0">
                <a:solidFill>
                  <a:srgbClr val="002060"/>
                </a:solidFill>
              </a:rPr>
              <a:t>店详情页的编辑</a:t>
            </a:r>
            <a:endParaRPr lang="en-US" altLang="zh-CN" sz="2000" b="1" dirty="0">
              <a:solidFill>
                <a:srgbClr val="002060"/>
              </a:solidFill>
            </a:endParaRPr>
          </a:p>
        </p:txBody>
      </p:sp>
      <p:sp>
        <p:nvSpPr>
          <p:cNvPr id="20" name="TextBox 1"/>
          <p:cNvSpPr txBox="1"/>
          <p:nvPr/>
        </p:nvSpPr>
        <p:spPr>
          <a:xfrm>
            <a:off x="624596" y="3955238"/>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详情页是在首页展示区中详细介绍商品和价格等相关信息主图与文字组合的</a:t>
            </a:r>
            <a:r>
              <a:rPr lang="zh-CN" altLang="en-US" sz="1600" dirty="0" smtClean="0">
                <a:solidFill>
                  <a:schemeClr val="bg1">
                    <a:lumMod val="50000"/>
                  </a:schemeClr>
                </a:solidFill>
              </a:rPr>
              <a:t>页面。</a:t>
            </a:r>
            <a:endParaRPr sz="1600" dirty="0">
              <a:solidFill>
                <a:schemeClr val="bg1">
                  <a:lumMod val="50000"/>
                </a:schemeClr>
              </a:solidFill>
            </a:endParaRPr>
          </a:p>
        </p:txBody>
      </p:sp>
      <p:sp>
        <p:nvSpPr>
          <p:cNvPr id="27" name="TextBox 1"/>
          <p:cNvSpPr txBox="1"/>
          <p:nvPr/>
        </p:nvSpPr>
        <p:spPr>
          <a:xfrm>
            <a:off x="624596" y="4267847"/>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详情页设计的依据</a:t>
            </a:r>
            <a:r>
              <a:rPr lang="zh-CN" altLang="en-US" sz="1600" b="1" dirty="0" smtClean="0">
                <a:solidFill>
                  <a:schemeClr val="bg1">
                    <a:lumMod val="50000"/>
                  </a:schemeClr>
                </a:solidFill>
              </a:rPr>
              <a:t>：</a:t>
            </a:r>
            <a:r>
              <a:rPr lang="zh-CN" altLang="en-US" sz="1600" dirty="0">
                <a:solidFill>
                  <a:schemeClr val="bg1">
                    <a:lumMod val="50000"/>
                  </a:schemeClr>
                </a:solidFill>
              </a:rPr>
              <a:t>信任</a:t>
            </a:r>
            <a:r>
              <a:rPr lang="zh-CN" altLang="en-US" sz="1600" dirty="0" smtClean="0">
                <a:solidFill>
                  <a:schemeClr val="bg1">
                    <a:lumMod val="50000"/>
                  </a:schemeClr>
                </a:solidFill>
              </a:rPr>
              <a:t>度、认知度、便捷度、热情</a:t>
            </a:r>
            <a:r>
              <a:rPr lang="zh-CN" altLang="en-US" sz="1600" dirty="0">
                <a:solidFill>
                  <a:schemeClr val="bg1">
                    <a:lumMod val="50000"/>
                  </a:schemeClr>
                </a:solidFill>
              </a:rPr>
              <a:t>度</a:t>
            </a:r>
            <a:endParaRPr sz="1600" dirty="0">
              <a:solidFill>
                <a:schemeClr val="bg1">
                  <a:lumMod val="50000"/>
                </a:schemeClr>
              </a:solidFill>
            </a:endParaRPr>
          </a:p>
        </p:txBody>
      </p:sp>
      <p:sp>
        <p:nvSpPr>
          <p:cNvPr id="28" name="TextBox 1"/>
          <p:cNvSpPr txBox="1"/>
          <p:nvPr/>
        </p:nvSpPr>
        <p:spPr>
          <a:xfrm>
            <a:off x="624596" y="4630639"/>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详情页设计的元素</a:t>
            </a:r>
            <a:r>
              <a:rPr lang="zh-CN" altLang="en-US" sz="1600" b="1" dirty="0" smtClean="0">
                <a:solidFill>
                  <a:schemeClr val="bg1">
                    <a:lumMod val="50000"/>
                  </a:schemeClr>
                </a:solidFill>
              </a:rPr>
              <a:t>：</a:t>
            </a:r>
            <a:r>
              <a:rPr lang="zh-CN" altLang="en-US" sz="1600" dirty="0">
                <a:solidFill>
                  <a:schemeClr val="bg1">
                    <a:lumMod val="50000"/>
                  </a:schemeClr>
                </a:solidFill>
              </a:rPr>
              <a:t>品牌元素、商品元素、</a:t>
            </a:r>
            <a:r>
              <a:rPr lang="zh-CN" altLang="en-US" sz="1600" dirty="0" smtClean="0">
                <a:solidFill>
                  <a:schemeClr val="bg1">
                    <a:lumMod val="50000"/>
                  </a:schemeClr>
                </a:solidFill>
              </a:rPr>
              <a:t>服务</a:t>
            </a:r>
            <a:r>
              <a:rPr lang="zh-CN" altLang="en-US" sz="1600" dirty="0">
                <a:solidFill>
                  <a:schemeClr val="bg1">
                    <a:lumMod val="50000"/>
                  </a:schemeClr>
                </a:solidFill>
              </a:rPr>
              <a:t>元素、促销元素</a:t>
            </a:r>
            <a:endParaRPr sz="1600" dirty="0">
              <a:solidFill>
                <a:schemeClr val="bg1">
                  <a:lumMod val="50000"/>
                </a:schemeClr>
              </a:solidFill>
            </a:endParaRPr>
          </a:p>
        </p:txBody>
      </p:sp>
      <p:sp>
        <p:nvSpPr>
          <p:cNvPr id="15" name="TextBox 1"/>
          <p:cNvSpPr txBox="1"/>
          <p:nvPr/>
        </p:nvSpPr>
        <p:spPr>
          <a:xfrm>
            <a:off x="624596" y="3126985"/>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信息区</a:t>
            </a:r>
            <a:r>
              <a:rPr lang="zh-CN" altLang="en-US" sz="1600" b="1" dirty="0" smtClean="0">
                <a:solidFill>
                  <a:schemeClr val="bg1">
                    <a:lumMod val="50000"/>
                  </a:schemeClr>
                </a:solidFill>
              </a:rPr>
              <a:t>：</a:t>
            </a:r>
            <a:r>
              <a:rPr lang="zh-CN" altLang="en-US" sz="1600" dirty="0" smtClean="0">
                <a:solidFill>
                  <a:schemeClr val="bg1">
                    <a:lumMod val="50000"/>
                  </a:schemeClr>
                </a:solidFill>
              </a:rPr>
              <a:t>是</a:t>
            </a:r>
            <a:r>
              <a:rPr lang="zh-CN" altLang="en-US" sz="1600" dirty="0">
                <a:solidFill>
                  <a:schemeClr val="bg1">
                    <a:lumMod val="50000"/>
                  </a:schemeClr>
                </a:solidFill>
              </a:rPr>
              <a:t>介绍卖家企业的经营理念、经营</a:t>
            </a:r>
            <a:r>
              <a:rPr lang="zh-CN" altLang="en-US" sz="1600" dirty="0" smtClean="0">
                <a:solidFill>
                  <a:schemeClr val="bg1">
                    <a:lumMod val="50000"/>
                  </a:schemeClr>
                </a:solidFill>
              </a:rPr>
              <a:t>内容、经营特色的区域</a:t>
            </a:r>
            <a:endParaRPr sz="1600" dirty="0">
              <a:solidFill>
                <a:schemeClr val="bg1">
                  <a:lumMod val="50000"/>
                </a:schemeClr>
              </a:solidFill>
            </a:endParaRPr>
          </a:p>
        </p:txBody>
      </p:sp>
    </p:spTree>
    <p:extLst>
      <p:ext uri="{BB962C8B-B14F-4D97-AF65-F5344CB8AC3E}">
        <p14:creationId xmlns:p14="http://schemas.microsoft.com/office/powerpoint/2010/main" val="15434683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96541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第三方跨境</a:t>
            </a:r>
            <a:r>
              <a:rPr lang="zh-CN" altLang="en-US" sz="2800" b="1" dirty="0" smtClean="0">
                <a:solidFill>
                  <a:schemeClr val="bg1"/>
                </a:solidFill>
                <a:latin typeface="Microsoft YaHei"/>
                <a:ea typeface="Microsoft YaHei"/>
                <a:cs typeface="Microsoft YaHei"/>
              </a:rPr>
              <a:t>电子商务平台经营者义务</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54754" y="89699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）经营者的类型</a:t>
            </a:r>
            <a:endParaRPr lang="en-US" altLang="zh-CN" sz="2000" b="1" dirty="0">
              <a:solidFill>
                <a:srgbClr val="002060"/>
              </a:solidFill>
            </a:endParaRPr>
          </a:p>
        </p:txBody>
      </p:sp>
      <p:sp>
        <p:nvSpPr>
          <p:cNvPr id="22" name="TextBox 1"/>
          <p:cNvSpPr txBox="1"/>
          <p:nvPr/>
        </p:nvSpPr>
        <p:spPr>
          <a:xfrm>
            <a:off x="693053" y="1702770"/>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第三</a:t>
            </a:r>
            <a:r>
              <a:rPr lang="zh-CN" altLang="en-US" sz="1600" dirty="0">
                <a:solidFill>
                  <a:schemeClr val="bg1">
                    <a:lumMod val="50000"/>
                  </a:schemeClr>
                </a:solidFill>
              </a:rPr>
              <a:t>方跨境电子商务平台企业</a:t>
            </a:r>
            <a:endParaRPr sz="1600" dirty="0">
              <a:solidFill>
                <a:schemeClr val="bg1">
                  <a:lumMod val="50000"/>
                </a:schemeClr>
              </a:solidFill>
            </a:endParaRPr>
          </a:p>
        </p:txBody>
      </p:sp>
      <p:sp>
        <p:nvSpPr>
          <p:cNvPr id="55" name="矩形 54"/>
          <p:cNvSpPr/>
          <p:nvPr/>
        </p:nvSpPr>
        <p:spPr>
          <a:xfrm>
            <a:off x="1361036" y="2120430"/>
            <a:ext cx="5508567" cy="837142"/>
          </a:xfrm>
          <a:prstGeom prst="rect">
            <a:avLst/>
          </a:prstGeom>
          <a:noFill/>
          <a:ln w="12700" cap="flat" cmpd="sng" algn="ctr">
            <a:noFill/>
            <a:prstDash val="solid"/>
            <a:miter lim="800000"/>
          </a:ln>
          <a:effectLst/>
        </p:spPr>
        <p:txBody>
          <a:bodyPr rtlCol="0" anchor="ctr"/>
          <a:lstStyle/>
          <a:p>
            <a:pPr lvl="0" algn="ctr" defTabSz="457200" hangingPunct="1">
              <a:lnSpc>
                <a:spcPct val="120000"/>
              </a:lnSpc>
            </a:pPr>
            <a:r>
              <a:rPr kumimoji="0" lang="zh-CN" altLang="en-US" sz="20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跨境电子商务出口业务环节</a:t>
            </a:r>
            <a:endParaRPr kumimoji="0" lang="en-US" altLang="zh-CN" sz="20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a:p>
            <a:pPr lvl="0" algn="ctr" defTabSz="457200" hangingPunct="1">
              <a:lnSpc>
                <a:spcPct val="120000"/>
              </a:lnSpc>
            </a:pP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B2B</a:t>
            </a: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B2C </a:t>
            </a: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a:t>
            </a:r>
          </a:p>
        </p:txBody>
      </p:sp>
      <p:sp>
        <p:nvSpPr>
          <p:cNvPr id="62" name="TextBox 1"/>
          <p:cNvSpPr txBox="1"/>
          <p:nvPr/>
        </p:nvSpPr>
        <p:spPr>
          <a:xfrm>
            <a:off x="614755" y="1290215"/>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平台</a:t>
            </a:r>
            <a:r>
              <a:rPr lang="zh-CN" altLang="en-US" b="1" dirty="0">
                <a:solidFill>
                  <a:schemeClr val="accent1">
                    <a:lumMod val="50000"/>
                  </a:schemeClr>
                </a:solidFill>
              </a:rPr>
              <a:t>经营者</a:t>
            </a:r>
            <a:endParaRPr lang="en-US" altLang="zh-CN" b="1" dirty="0">
              <a:solidFill>
                <a:schemeClr val="accent1">
                  <a:lumMod val="50000"/>
                </a:schemeClr>
              </a:solidFill>
            </a:endParaRPr>
          </a:p>
        </p:txBody>
      </p:sp>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114022" y="2818881"/>
            <a:ext cx="8915953" cy="1226845"/>
          </a:xfrm>
          <a:prstGeom prst="rect">
            <a:avLst/>
          </a:prstGeom>
        </p:spPr>
      </p:pic>
    </p:spTree>
    <p:extLst>
      <p:ext uri="{BB962C8B-B14F-4D97-AF65-F5344CB8AC3E}">
        <p14:creationId xmlns:p14="http://schemas.microsoft.com/office/powerpoint/2010/main" val="3514905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p:cNvSpPr/>
          <p:nvPr/>
        </p:nvSpPr>
        <p:spPr>
          <a:xfrm>
            <a:off x="0" y="101061"/>
            <a:ext cx="9143999" cy="662613"/>
          </a:xfrm>
          <a:prstGeom prst="rect">
            <a:avLst/>
          </a:prstGeom>
          <a:solidFill>
            <a:srgbClr val="005DA2"/>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等线"/>
              <a:ea typeface="等线"/>
              <a:sym typeface="Calibri"/>
            </a:endParaRPr>
          </a:p>
        </p:txBody>
      </p:sp>
      <p:sp>
        <p:nvSpPr>
          <p:cNvPr id="11" name="矩形 10"/>
          <p:cNvSpPr/>
          <p:nvPr/>
        </p:nvSpPr>
        <p:spPr>
          <a:xfrm>
            <a:off x="77585" y="185690"/>
            <a:ext cx="8877993"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 四</a:t>
            </a:r>
            <a:r>
              <a:rPr lang="zh-CN" altLang="en-US" sz="2800" b="1" dirty="0">
                <a:solidFill>
                  <a:schemeClr val="bg1"/>
                </a:solidFill>
                <a:latin typeface="Microsoft YaHei"/>
                <a:ea typeface="Microsoft YaHei"/>
                <a:cs typeface="Microsoft YaHei"/>
              </a:rPr>
              <a:t>、第三方跨境电子商务平台经营者义务</a:t>
            </a:r>
            <a:endParaRPr lang="zh-CN" altLang="en-US" sz="2800" b="1" dirty="0">
              <a:solidFill>
                <a:schemeClr val="bg1"/>
              </a:solidFill>
              <a:latin typeface="Microsoft YaHei"/>
              <a:ea typeface="Microsoft YaHei"/>
              <a:cs typeface="Microsoft YaHei"/>
            </a:endParaRPr>
          </a:p>
        </p:txBody>
      </p:sp>
      <p:sp>
        <p:nvSpPr>
          <p:cNvPr id="83" name="TextBox 1"/>
          <p:cNvSpPr txBox="1"/>
          <p:nvPr/>
        </p:nvSpPr>
        <p:spPr>
          <a:xfrm>
            <a:off x="492885" y="978300"/>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平台</a:t>
            </a:r>
            <a:r>
              <a:rPr lang="zh-CN" altLang="en-US" b="1" dirty="0">
                <a:solidFill>
                  <a:schemeClr val="accent1">
                    <a:lumMod val="50000"/>
                  </a:schemeClr>
                </a:solidFill>
              </a:rPr>
              <a:t>内经营者</a:t>
            </a:r>
            <a:endParaRPr lang="en-US" altLang="zh-CN" b="1" dirty="0">
              <a:solidFill>
                <a:schemeClr val="accent1">
                  <a:lumMod val="50000"/>
                </a:schemeClr>
              </a:solidFill>
            </a:endParaRPr>
          </a:p>
        </p:txBody>
      </p:sp>
      <p:sp>
        <p:nvSpPr>
          <p:cNvPr id="87" name="TextBox 1"/>
          <p:cNvSpPr txBox="1"/>
          <p:nvPr/>
        </p:nvSpPr>
        <p:spPr>
          <a:xfrm>
            <a:off x="520653" y="1410700"/>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入驻第三方跨境电子商务</a:t>
            </a:r>
            <a:r>
              <a:rPr lang="zh-CN" altLang="en-US" sz="1600" dirty="0" smtClean="0">
                <a:solidFill>
                  <a:schemeClr val="bg1">
                    <a:lumMod val="50000"/>
                  </a:schemeClr>
                </a:solidFill>
              </a:rPr>
              <a:t>平台的交易和服务企业。</a:t>
            </a:r>
            <a:endParaRPr sz="1600" dirty="0">
              <a:solidFill>
                <a:schemeClr val="bg1">
                  <a:lumMod val="50000"/>
                </a:schemeClr>
              </a:solidFill>
            </a:endParaRPr>
          </a:p>
        </p:txBody>
      </p:sp>
      <p:sp>
        <p:nvSpPr>
          <p:cNvPr id="88" name="矩形 87"/>
          <p:cNvSpPr/>
          <p:nvPr/>
        </p:nvSpPr>
        <p:spPr>
          <a:xfrm>
            <a:off x="1361036" y="1948630"/>
            <a:ext cx="5508567" cy="837142"/>
          </a:xfrm>
          <a:prstGeom prst="rect">
            <a:avLst/>
          </a:prstGeom>
          <a:noFill/>
          <a:ln w="12700" cap="flat" cmpd="sng" algn="ctr">
            <a:noFill/>
            <a:prstDash val="solid"/>
            <a:miter lim="800000"/>
          </a:ln>
          <a:effectLst/>
        </p:spPr>
        <p:txBody>
          <a:bodyPr rtlCol="0" anchor="ctr"/>
          <a:lstStyle/>
          <a:p>
            <a:pPr lvl="0" algn="ctr" defTabSz="457200" hangingPunct="1">
              <a:lnSpc>
                <a:spcPct val="120000"/>
              </a:lnSpc>
            </a:pPr>
            <a:r>
              <a:rPr kumimoji="0" lang="zh-CN" altLang="en-US" sz="20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跨境电子商务出口业务环节</a:t>
            </a:r>
            <a:endParaRPr kumimoji="0" lang="en-US" altLang="zh-CN" sz="20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a:p>
            <a:pPr lvl="0" algn="ctr" defTabSz="457200" hangingPunct="1">
              <a:lnSpc>
                <a:spcPct val="120000"/>
              </a:lnSpc>
            </a:pP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B2B</a:t>
            </a: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B2C </a:t>
            </a:r>
            <a:r>
              <a:rPr kumimoji="0" lang="zh-CN" altLang="en-US" sz="14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a:t>
            </a: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77585" y="2835309"/>
            <a:ext cx="8971599" cy="1160426"/>
          </a:xfrm>
          <a:prstGeom prst="rect">
            <a:avLst/>
          </a:prstGeom>
        </p:spPr>
      </p:pic>
    </p:spTree>
    <p:extLst>
      <p:ext uri="{BB962C8B-B14F-4D97-AF65-F5344CB8AC3E}">
        <p14:creationId xmlns:p14="http://schemas.microsoft.com/office/powerpoint/2010/main" val="3203796813"/>
      </p:ext>
    </p:extLst>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timing>
    <p:tnLst>
      <p:par>
        <p:cTn id="1" dur="indefinite" restart="never" fill="hold"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96541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第三方跨境</a:t>
            </a:r>
            <a:r>
              <a:rPr lang="zh-CN" altLang="en-US" sz="2800" b="1" dirty="0" smtClean="0">
                <a:solidFill>
                  <a:schemeClr val="bg1"/>
                </a:solidFill>
                <a:latin typeface="Microsoft YaHei"/>
                <a:ea typeface="Microsoft YaHei"/>
                <a:cs typeface="Microsoft YaHei"/>
              </a:rPr>
              <a:t>电子商务平台经营者义务</a:t>
            </a:r>
            <a:endParaRPr lang="zh-CN" altLang="en-US" sz="2800" b="1" dirty="0">
              <a:solidFill>
                <a:schemeClr val="bg1"/>
              </a:solidFill>
              <a:latin typeface="Microsoft YaHei"/>
              <a:ea typeface="Microsoft YaHei"/>
              <a:cs typeface="Microsoft YaHei"/>
            </a:endParaRPr>
          </a:p>
        </p:txBody>
      </p:sp>
      <p:sp>
        <p:nvSpPr>
          <p:cNvPr id="19" name="TextBox 1"/>
          <p:cNvSpPr txBox="1"/>
          <p:nvPr/>
        </p:nvSpPr>
        <p:spPr>
          <a:xfrm>
            <a:off x="249385" y="108720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）经营者的义务</a:t>
            </a:r>
            <a:endParaRPr lang="en-US" altLang="zh-CN" sz="2000" b="1" dirty="0">
              <a:solidFill>
                <a:srgbClr val="002060"/>
              </a:solidFill>
            </a:endParaRPr>
          </a:p>
        </p:txBody>
      </p:sp>
      <p:sp>
        <p:nvSpPr>
          <p:cNvPr id="20" name="TextBox 1"/>
          <p:cNvSpPr txBox="1"/>
          <p:nvPr/>
        </p:nvSpPr>
        <p:spPr>
          <a:xfrm>
            <a:off x="502675" y="2056711"/>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制定平台交易规则</a:t>
            </a:r>
            <a:r>
              <a:rPr lang="zh-CN" altLang="en-US" sz="1600" b="1" dirty="0" smtClean="0">
                <a:solidFill>
                  <a:schemeClr val="bg1">
                    <a:lumMod val="50000"/>
                  </a:schemeClr>
                </a:solidFill>
              </a:rPr>
              <a:t>：</a:t>
            </a:r>
            <a:r>
              <a:rPr lang="zh-CN" altLang="en-US" sz="1600" dirty="0">
                <a:solidFill>
                  <a:schemeClr val="bg1">
                    <a:lumMod val="50000"/>
                  </a:schemeClr>
                </a:solidFill>
              </a:rPr>
              <a:t>服务</a:t>
            </a:r>
            <a:r>
              <a:rPr lang="zh-CN" altLang="en-US" sz="1600" dirty="0" smtClean="0">
                <a:solidFill>
                  <a:schemeClr val="bg1">
                    <a:lumMod val="50000"/>
                  </a:schemeClr>
                </a:solidFill>
              </a:rPr>
              <a:t>协议、交易</a:t>
            </a:r>
            <a:r>
              <a:rPr lang="zh-CN" altLang="en-US" sz="1600" dirty="0">
                <a:solidFill>
                  <a:schemeClr val="bg1">
                    <a:lumMod val="50000"/>
                  </a:schemeClr>
                </a:solidFill>
              </a:rPr>
              <a:t>规则</a:t>
            </a:r>
            <a:endParaRPr sz="1600" dirty="0">
              <a:solidFill>
                <a:schemeClr val="bg1">
                  <a:lumMod val="50000"/>
                </a:schemeClr>
              </a:solidFill>
            </a:endParaRPr>
          </a:p>
        </p:txBody>
      </p:sp>
      <p:sp>
        <p:nvSpPr>
          <p:cNvPr id="15" name="TextBox 1"/>
          <p:cNvSpPr txBox="1"/>
          <p:nvPr/>
        </p:nvSpPr>
        <p:spPr>
          <a:xfrm>
            <a:off x="502675" y="1548880"/>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平台经营者的义务</a:t>
            </a:r>
            <a:endParaRPr lang="en-US" altLang="zh-CN" b="1" dirty="0">
              <a:solidFill>
                <a:schemeClr val="accent1">
                  <a:lumMod val="50000"/>
                </a:schemeClr>
              </a:solidFill>
            </a:endParaRPr>
          </a:p>
        </p:txBody>
      </p:sp>
      <p:sp>
        <p:nvSpPr>
          <p:cNvPr id="21" name="TextBox 1"/>
          <p:cNvSpPr txBox="1"/>
          <p:nvPr/>
        </p:nvSpPr>
        <p:spPr>
          <a:xfrm>
            <a:off x="502675" y="2395815"/>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监管平台</a:t>
            </a:r>
            <a:r>
              <a:rPr lang="zh-CN" altLang="en-US" sz="1600" b="1" dirty="0">
                <a:solidFill>
                  <a:schemeClr val="bg1">
                    <a:lumMod val="50000"/>
                  </a:schemeClr>
                </a:solidFill>
              </a:rPr>
              <a:t>内经营者</a:t>
            </a:r>
            <a:r>
              <a:rPr lang="zh-CN" altLang="en-US" sz="1600" b="1" dirty="0" smtClean="0">
                <a:solidFill>
                  <a:schemeClr val="bg1">
                    <a:lumMod val="50000"/>
                  </a:schemeClr>
                </a:solidFill>
              </a:rPr>
              <a:t>：</a:t>
            </a:r>
            <a:r>
              <a:rPr lang="zh-CN" altLang="en-US" sz="1600" dirty="0" smtClean="0">
                <a:solidFill>
                  <a:schemeClr val="bg1">
                    <a:lumMod val="50000"/>
                  </a:schemeClr>
                </a:solidFill>
              </a:rPr>
              <a:t>核准注册用户材料</a:t>
            </a:r>
            <a:r>
              <a:rPr lang="zh-CN" altLang="en-US" sz="1600" dirty="0">
                <a:solidFill>
                  <a:schemeClr val="bg1">
                    <a:lumMod val="50000"/>
                  </a:schemeClr>
                </a:solidFill>
              </a:rPr>
              <a:t>、健全信用评价机制、向税务部门</a:t>
            </a:r>
            <a:r>
              <a:rPr lang="zh-CN" altLang="en-US" sz="1600" dirty="0" smtClean="0">
                <a:solidFill>
                  <a:schemeClr val="bg1">
                    <a:lumMod val="50000"/>
                  </a:schemeClr>
                </a:solidFill>
              </a:rPr>
              <a:t>报送卖家纳税信息</a:t>
            </a:r>
            <a:endParaRPr sz="1600" dirty="0">
              <a:solidFill>
                <a:schemeClr val="bg1">
                  <a:lumMod val="50000"/>
                </a:schemeClr>
              </a:solidFill>
            </a:endParaRPr>
          </a:p>
        </p:txBody>
      </p:sp>
      <p:sp>
        <p:nvSpPr>
          <p:cNvPr id="13" name="TextBox 1"/>
          <p:cNvSpPr txBox="1"/>
          <p:nvPr/>
        </p:nvSpPr>
        <p:spPr>
          <a:xfrm>
            <a:off x="502675" y="2776709"/>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提供各项诚信服务：</a:t>
            </a:r>
            <a:r>
              <a:rPr lang="zh-CN" altLang="en-US" sz="1600" dirty="0">
                <a:solidFill>
                  <a:schemeClr val="bg1">
                    <a:lumMod val="50000"/>
                  </a:schemeClr>
                </a:solidFill>
              </a:rPr>
              <a:t>显示商品或服务的搜索结果、竞价排名；</a:t>
            </a:r>
            <a:r>
              <a:rPr lang="zh-CN" altLang="en-US" sz="1600" dirty="0" smtClean="0">
                <a:solidFill>
                  <a:schemeClr val="bg1">
                    <a:lumMod val="50000"/>
                  </a:schemeClr>
                </a:solidFill>
              </a:rPr>
              <a:t>根据服务</a:t>
            </a:r>
            <a:r>
              <a:rPr lang="zh-CN" altLang="en-US" sz="1600" dirty="0">
                <a:solidFill>
                  <a:schemeClr val="bg1">
                    <a:lumMod val="50000"/>
                  </a:schemeClr>
                </a:solidFill>
              </a:rPr>
              <a:t>协议、交易</a:t>
            </a:r>
            <a:r>
              <a:rPr lang="zh-CN" altLang="en-US" sz="1600" dirty="0" smtClean="0">
                <a:solidFill>
                  <a:schemeClr val="bg1">
                    <a:lumMod val="50000"/>
                  </a:schemeClr>
                </a:solidFill>
              </a:rPr>
              <a:t>规则服务</a:t>
            </a:r>
            <a:endParaRPr sz="1600" dirty="0">
              <a:solidFill>
                <a:schemeClr val="bg1">
                  <a:lumMod val="50000"/>
                </a:schemeClr>
              </a:solidFill>
            </a:endParaRPr>
          </a:p>
        </p:txBody>
      </p:sp>
      <p:sp>
        <p:nvSpPr>
          <p:cNvPr id="14" name="TextBox 1"/>
          <p:cNvSpPr txBox="1"/>
          <p:nvPr/>
        </p:nvSpPr>
        <p:spPr>
          <a:xfrm>
            <a:off x="516530" y="3122717"/>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监管平台交易行为：</a:t>
            </a:r>
            <a:r>
              <a:rPr lang="zh-CN" altLang="en-US" sz="1600" dirty="0" smtClean="0">
                <a:solidFill>
                  <a:schemeClr val="bg1">
                    <a:lumMod val="50000"/>
                  </a:schemeClr>
                </a:solidFill>
              </a:rPr>
              <a:t>对用户交易服务信息</a:t>
            </a:r>
            <a:r>
              <a:rPr lang="zh-CN" altLang="en-US" sz="1600" dirty="0">
                <a:solidFill>
                  <a:schemeClr val="bg1">
                    <a:lumMod val="50000"/>
                  </a:schemeClr>
                </a:solidFill>
              </a:rPr>
              <a:t>与行为存在违法</a:t>
            </a:r>
            <a:r>
              <a:rPr lang="zh-CN" altLang="en-US" sz="1600" dirty="0" smtClean="0">
                <a:solidFill>
                  <a:schemeClr val="bg1">
                    <a:lumMod val="50000"/>
                  </a:schemeClr>
                </a:solidFill>
              </a:rPr>
              <a:t>现象予以终止，并向主管</a:t>
            </a:r>
            <a:r>
              <a:rPr lang="zh-CN" altLang="en-US" sz="1600" dirty="0">
                <a:solidFill>
                  <a:schemeClr val="bg1">
                    <a:lumMod val="50000"/>
                  </a:schemeClr>
                </a:solidFill>
              </a:rPr>
              <a:t>部门报告</a:t>
            </a:r>
            <a:endParaRPr sz="1600" dirty="0">
              <a:solidFill>
                <a:schemeClr val="bg1">
                  <a:lumMod val="50000"/>
                </a:schemeClr>
              </a:solidFill>
            </a:endParaRPr>
          </a:p>
        </p:txBody>
      </p:sp>
      <p:sp>
        <p:nvSpPr>
          <p:cNvPr id="24" name="TextBox 1"/>
          <p:cNvSpPr txBox="1"/>
          <p:nvPr/>
        </p:nvSpPr>
        <p:spPr>
          <a:xfrm>
            <a:off x="502675" y="3445863"/>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规范用户管理信息</a:t>
            </a:r>
            <a:r>
              <a:rPr lang="zh-CN" altLang="en-US" sz="1600" b="1" dirty="0" smtClean="0">
                <a:solidFill>
                  <a:schemeClr val="bg1">
                    <a:lumMod val="50000"/>
                  </a:schemeClr>
                </a:solidFill>
              </a:rPr>
              <a:t>：</a:t>
            </a:r>
            <a:r>
              <a:rPr lang="zh-CN" altLang="en-US" sz="1600" dirty="0" smtClean="0">
                <a:solidFill>
                  <a:schemeClr val="bg1">
                    <a:lumMod val="50000"/>
                  </a:schemeClr>
                </a:solidFill>
              </a:rPr>
              <a:t>依法保护卖家、服务商的信息</a:t>
            </a:r>
            <a:endParaRPr sz="1600" dirty="0">
              <a:solidFill>
                <a:schemeClr val="bg1">
                  <a:lumMod val="50000"/>
                </a:schemeClr>
              </a:solidFill>
            </a:endParaRPr>
          </a:p>
        </p:txBody>
      </p:sp>
      <p:sp>
        <p:nvSpPr>
          <p:cNvPr id="25" name="TextBox 1"/>
          <p:cNvSpPr txBox="1"/>
          <p:nvPr/>
        </p:nvSpPr>
        <p:spPr>
          <a:xfrm>
            <a:off x="502675" y="3817831"/>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保障</a:t>
            </a:r>
            <a:r>
              <a:rPr lang="zh-CN" altLang="en-US" sz="1600" b="1" dirty="0" smtClean="0">
                <a:solidFill>
                  <a:schemeClr val="bg1">
                    <a:lumMod val="50000"/>
                  </a:schemeClr>
                </a:solidFill>
              </a:rPr>
              <a:t>电商交易</a:t>
            </a:r>
            <a:r>
              <a:rPr lang="zh-CN" altLang="en-US" sz="1600" b="1" dirty="0">
                <a:solidFill>
                  <a:schemeClr val="bg1">
                    <a:lumMod val="50000"/>
                  </a:schemeClr>
                </a:solidFill>
              </a:rPr>
              <a:t>安全</a:t>
            </a:r>
            <a:r>
              <a:rPr lang="zh-CN" altLang="en-US" sz="1600" b="1" dirty="0" smtClean="0">
                <a:solidFill>
                  <a:schemeClr val="bg1">
                    <a:lumMod val="50000"/>
                  </a:schemeClr>
                </a:solidFill>
              </a:rPr>
              <a:t>：</a:t>
            </a:r>
            <a:r>
              <a:rPr lang="zh-CN" altLang="en-US" sz="1600" dirty="0" smtClean="0">
                <a:solidFill>
                  <a:schemeClr val="bg1">
                    <a:lumMod val="50000"/>
                  </a:schemeClr>
                </a:solidFill>
              </a:rPr>
              <a:t>制定应急</a:t>
            </a:r>
            <a:r>
              <a:rPr lang="zh-CN" altLang="en-US" sz="1600" dirty="0">
                <a:solidFill>
                  <a:schemeClr val="bg1">
                    <a:lumMod val="50000"/>
                  </a:schemeClr>
                </a:solidFill>
              </a:rPr>
              <a:t>预案保证网络</a:t>
            </a:r>
            <a:r>
              <a:rPr lang="zh-CN" altLang="en-US" sz="1600" dirty="0" smtClean="0">
                <a:solidFill>
                  <a:schemeClr val="bg1">
                    <a:lumMod val="50000"/>
                  </a:schemeClr>
                </a:solidFill>
              </a:rPr>
              <a:t>安全</a:t>
            </a:r>
            <a:endParaRPr sz="1600" dirty="0">
              <a:solidFill>
                <a:schemeClr val="bg1">
                  <a:lumMod val="50000"/>
                </a:schemeClr>
              </a:solidFill>
            </a:endParaRPr>
          </a:p>
        </p:txBody>
      </p:sp>
      <p:sp>
        <p:nvSpPr>
          <p:cNvPr id="26" name="TextBox 1"/>
          <p:cNvSpPr txBox="1"/>
          <p:nvPr/>
        </p:nvSpPr>
        <p:spPr>
          <a:xfrm>
            <a:off x="502675" y="4166979"/>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承担连带法律责任</a:t>
            </a:r>
            <a:r>
              <a:rPr lang="zh-CN" altLang="en-US" sz="1600" b="1" dirty="0" smtClean="0">
                <a:solidFill>
                  <a:schemeClr val="bg1">
                    <a:lumMod val="50000"/>
                  </a:schemeClr>
                </a:solidFill>
              </a:rPr>
              <a:t>：</a:t>
            </a:r>
            <a:r>
              <a:rPr lang="zh-CN" altLang="en-US" sz="1600" dirty="0" smtClean="0">
                <a:solidFill>
                  <a:schemeClr val="bg1">
                    <a:lumMod val="50000"/>
                  </a:schemeClr>
                </a:solidFill>
              </a:rPr>
              <a:t>对</a:t>
            </a:r>
            <a:r>
              <a:rPr lang="zh-CN" altLang="en-US" sz="1600" dirty="0">
                <a:solidFill>
                  <a:schemeClr val="bg1">
                    <a:lumMod val="50000"/>
                  </a:schemeClr>
                </a:solidFill>
              </a:rPr>
              <a:t>卖</a:t>
            </a:r>
            <a:r>
              <a:rPr lang="zh-CN" altLang="en-US" sz="1600" dirty="0" smtClean="0">
                <a:solidFill>
                  <a:schemeClr val="bg1">
                    <a:lumMod val="50000"/>
                  </a:schemeClr>
                </a:solidFill>
              </a:rPr>
              <a:t>家或服务</a:t>
            </a:r>
            <a:r>
              <a:rPr lang="zh-CN" altLang="en-US" sz="1600" dirty="0">
                <a:solidFill>
                  <a:schemeClr val="bg1">
                    <a:lumMod val="50000"/>
                  </a:schemeClr>
                </a:solidFill>
              </a:rPr>
              <a:t>商未能尽到监管责任，承担由此造成损害的连带法律责任</a:t>
            </a:r>
            <a:endParaRPr sz="1600" dirty="0">
              <a:solidFill>
                <a:schemeClr val="bg1">
                  <a:lumMod val="50000"/>
                </a:schemeClr>
              </a:solidFill>
            </a:endParaRPr>
          </a:p>
        </p:txBody>
      </p:sp>
    </p:spTree>
    <p:extLst>
      <p:ext uri="{BB962C8B-B14F-4D97-AF65-F5344CB8AC3E}">
        <p14:creationId xmlns:p14="http://schemas.microsoft.com/office/powerpoint/2010/main" val="38307547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96541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第三方跨境</a:t>
            </a:r>
            <a:r>
              <a:rPr lang="zh-CN" altLang="en-US" sz="2800" b="1" dirty="0" smtClean="0">
                <a:solidFill>
                  <a:schemeClr val="bg1"/>
                </a:solidFill>
                <a:latin typeface="Microsoft YaHei"/>
                <a:ea typeface="Microsoft YaHei"/>
                <a:cs typeface="Microsoft YaHei"/>
              </a:rPr>
              <a:t>电子商务平台经营者义务</a:t>
            </a:r>
            <a:endParaRPr lang="zh-CN" altLang="en-US" sz="2800" b="1" dirty="0">
              <a:solidFill>
                <a:schemeClr val="bg1"/>
              </a:solidFill>
              <a:latin typeface="Microsoft YaHei"/>
              <a:ea typeface="Microsoft YaHei"/>
              <a:cs typeface="Microsoft YaHei"/>
            </a:endParaRPr>
          </a:p>
        </p:txBody>
      </p:sp>
      <p:sp>
        <p:nvSpPr>
          <p:cNvPr id="22" name="TextBox 1"/>
          <p:cNvSpPr txBox="1"/>
          <p:nvPr/>
        </p:nvSpPr>
        <p:spPr>
          <a:xfrm>
            <a:off x="862895" y="1605793"/>
            <a:ext cx="5576699"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制订</a:t>
            </a:r>
            <a:r>
              <a:rPr lang="zh-CN" altLang="en-US" sz="1600" b="1" dirty="0" smtClean="0">
                <a:solidFill>
                  <a:schemeClr val="bg1">
                    <a:lumMod val="50000"/>
                  </a:schemeClr>
                </a:solidFill>
              </a:rPr>
              <a:t>进货产品查验</a:t>
            </a:r>
            <a:r>
              <a:rPr lang="zh-CN" altLang="en-US" sz="1600" b="1" dirty="0">
                <a:solidFill>
                  <a:schemeClr val="bg1">
                    <a:lumMod val="50000"/>
                  </a:schemeClr>
                </a:solidFill>
              </a:rPr>
              <a:t>制度</a:t>
            </a:r>
            <a:r>
              <a:rPr lang="zh-CN" altLang="en-US" sz="1600" b="1" dirty="0" smtClean="0">
                <a:solidFill>
                  <a:schemeClr val="bg1">
                    <a:lumMod val="50000"/>
                  </a:schemeClr>
                </a:solidFill>
              </a:rPr>
              <a:t>：</a:t>
            </a:r>
            <a:r>
              <a:rPr lang="zh-CN" altLang="en-US" sz="1600" dirty="0">
                <a:solidFill>
                  <a:schemeClr val="bg1">
                    <a:lumMod val="50000"/>
                  </a:schemeClr>
                </a:solidFill>
              </a:rPr>
              <a:t>验明产品合格证明和其他</a:t>
            </a:r>
            <a:r>
              <a:rPr lang="zh-CN" altLang="en-US" sz="1600" dirty="0" smtClean="0">
                <a:solidFill>
                  <a:schemeClr val="bg1">
                    <a:lumMod val="50000"/>
                  </a:schemeClr>
                </a:solidFill>
              </a:rPr>
              <a:t>标识</a:t>
            </a:r>
            <a:endParaRPr sz="1600" dirty="0">
              <a:solidFill>
                <a:schemeClr val="bg1">
                  <a:lumMod val="50000"/>
                </a:schemeClr>
              </a:solidFill>
            </a:endParaRPr>
          </a:p>
        </p:txBody>
      </p:sp>
      <p:sp>
        <p:nvSpPr>
          <p:cNvPr id="20" name="TextBox 1"/>
          <p:cNvSpPr txBox="1"/>
          <p:nvPr/>
        </p:nvSpPr>
        <p:spPr>
          <a:xfrm>
            <a:off x="862895" y="2932317"/>
            <a:ext cx="529406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提供真实服务信息：</a:t>
            </a:r>
            <a:r>
              <a:rPr lang="zh-CN" altLang="en-US" sz="1600" dirty="0">
                <a:solidFill>
                  <a:schemeClr val="bg1">
                    <a:lumMod val="50000"/>
                  </a:schemeClr>
                </a:solidFill>
              </a:rPr>
              <a:t>服务</a:t>
            </a:r>
            <a:r>
              <a:rPr lang="zh-CN" altLang="en-US" sz="1600" dirty="0" smtClean="0">
                <a:solidFill>
                  <a:schemeClr val="bg1">
                    <a:lumMod val="50000"/>
                  </a:schemeClr>
                </a:solidFill>
              </a:rPr>
              <a:t>协议、交易</a:t>
            </a:r>
            <a:r>
              <a:rPr lang="zh-CN" altLang="en-US" sz="1600" dirty="0">
                <a:solidFill>
                  <a:schemeClr val="bg1">
                    <a:lumMod val="50000"/>
                  </a:schemeClr>
                </a:solidFill>
              </a:rPr>
              <a:t>规则</a:t>
            </a:r>
            <a:endParaRPr sz="1600" dirty="0">
              <a:solidFill>
                <a:schemeClr val="bg1">
                  <a:lumMod val="50000"/>
                </a:schemeClr>
              </a:solidFill>
            </a:endParaRPr>
          </a:p>
        </p:txBody>
      </p:sp>
      <p:sp>
        <p:nvSpPr>
          <p:cNvPr id="15" name="TextBox 1"/>
          <p:cNvSpPr txBox="1"/>
          <p:nvPr/>
        </p:nvSpPr>
        <p:spPr>
          <a:xfrm>
            <a:off x="652306" y="1181662"/>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平台内销售商的义务</a:t>
            </a:r>
            <a:endParaRPr lang="en-US" altLang="zh-CN" b="1" dirty="0">
              <a:solidFill>
                <a:schemeClr val="accent1">
                  <a:lumMod val="50000"/>
                </a:schemeClr>
              </a:solidFill>
            </a:endParaRPr>
          </a:p>
        </p:txBody>
      </p:sp>
      <p:sp>
        <p:nvSpPr>
          <p:cNvPr id="16" name="TextBox 1"/>
          <p:cNvSpPr txBox="1"/>
          <p:nvPr/>
        </p:nvSpPr>
        <p:spPr>
          <a:xfrm>
            <a:off x="862895" y="1901454"/>
            <a:ext cx="570970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实施产品质量安全措施</a:t>
            </a:r>
            <a:r>
              <a:rPr lang="zh-CN" altLang="en-US" sz="1600" b="1" dirty="0" smtClean="0">
                <a:solidFill>
                  <a:schemeClr val="bg1">
                    <a:lumMod val="50000"/>
                  </a:schemeClr>
                </a:solidFill>
              </a:rPr>
              <a:t>：</a:t>
            </a:r>
            <a:r>
              <a:rPr lang="zh-CN" altLang="en-US" sz="1600" dirty="0">
                <a:solidFill>
                  <a:schemeClr val="bg1">
                    <a:lumMod val="50000"/>
                  </a:schemeClr>
                </a:solidFill>
              </a:rPr>
              <a:t>采取</a:t>
            </a:r>
            <a:r>
              <a:rPr lang="zh-CN" altLang="en-US" sz="1600" dirty="0" smtClean="0">
                <a:solidFill>
                  <a:schemeClr val="bg1">
                    <a:lumMod val="50000"/>
                  </a:schemeClr>
                </a:solidFill>
              </a:rPr>
              <a:t>措施保持</a:t>
            </a:r>
            <a:r>
              <a:rPr lang="zh-CN" altLang="en-US" sz="1600" dirty="0">
                <a:solidFill>
                  <a:schemeClr val="bg1">
                    <a:lumMod val="50000"/>
                  </a:schemeClr>
                </a:solidFill>
              </a:rPr>
              <a:t>销售产品的质量</a:t>
            </a:r>
            <a:endParaRPr sz="1600" dirty="0">
              <a:solidFill>
                <a:schemeClr val="bg1">
                  <a:lumMod val="50000"/>
                </a:schemeClr>
              </a:solidFill>
            </a:endParaRPr>
          </a:p>
        </p:txBody>
      </p:sp>
      <p:sp>
        <p:nvSpPr>
          <p:cNvPr id="17" name="TextBox 1"/>
          <p:cNvSpPr txBox="1"/>
          <p:nvPr/>
        </p:nvSpPr>
        <p:spPr>
          <a:xfrm>
            <a:off x="652306" y="2528256"/>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平台</a:t>
            </a:r>
            <a:r>
              <a:rPr lang="zh-CN" altLang="en-US" b="1" dirty="0">
                <a:solidFill>
                  <a:schemeClr val="accent1">
                    <a:lumMod val="50000"/>
                  </a:schemeClr>
                </a:solidFill>
              </a:rPr>
              <a:t>内服务商的义务</a:t>
            </a:r>
            <a:endParaRPr lang="en-US" altLang="zh-CN" b="1" dirty="0">
              <a:solidFill>
                <a:schemeClr val="accent1">
                  <a:lumMod val="50000"/>
                </a:schemeClr>
              </a:solidFill>
            </a:endParaRPr>
          </a:p>
        </p:txBody>
      </p:sp>
      <p:sp>
        <p:nvSpPr>
          <p:cNvPr id="21" name="TextBox 1"/>
          <p:cNvSpPr txBox="1"/>
          <p:nvPr/>
        </p:nvSpPr>
        <p:spPr>
          <a:xfrm>
            <a:off x="853764" y="3209386"/>
            <a:ext cx="7808322" cy="12741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出具电子服务</a:t>
            </a:r>
            <a:r>
              <a:rPr lang="zh-CN" altLang="en-US" sz="1600" b="1" dirty="0">
                <a:solidFill>
                  <a:schemeClr val="bg1">
                    <a:lumMod val="50000"/>
                  </a:schemeClr>
                </a:solidFill>
              </a:rPr>
              <a:t>单据</a:t>
            </a:r>
            <a:r>
              <a:rPr lang="zh-CN" altLang="en-US" sz="1600" b="1" dirty="0" smtClean="0">
                <a:solidFill>
                  <a:schemeClr val="bg1">
                    <a:lumMod val="50000"/>
                  </a:schemeClr>
                </a:solidFill>
              </a:rPr>
              <a:t>：</a:t>
            </a:r>
            <a:r>
              <a:rPr lang="zh-CN" altLang="en-US" sz="1600" dirty="0">
                <a:solidFill>
                  <a:schemeClr val="bg1">
                    <a:lumMod val="50000"/>
                  </a:schemeClr>
                </a:solidFill>
              </a:rPr>
              <a:t>出具电子发票等服务</a:t>
            </a:r>
            <a:r>
              <a:rPr lang="zh-CN" altLang="en-US" sz="1600" dirty="0" smtClean="0">
                <a:solidFill>
                  <a:schemeClr val="bg1">
                    <a:lumMod val="50000"/>
                  </a:schemeClr>
                </a:solidFill>
              </a:rPr>
              <a:t>单据</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确保约定服务质量</a:t>
            </a:r>
            <a:r>
              <a:rPr lang="zh-CN" altLang="en-US" sz="1600" b="1" dirty="0" smtClean="0">
                <a:solidFill>
                  <a:schemeClr val="bg1">
                    <a:lumMod val="50000"/>
                  </a:schemeClr>
                </a:solidFill>
              </a:rPr>
              <a:t>：</a:t>
            </a:r>
            <a:r>
              <a:rPr lang="zh-CN" altLang="en-US" sz="1600" dirty="0">
                <a:solidFill>
                  <a:schemeClr val="bg1">
                    <a:lumMod val="50000"/>
                  </a:schemeClr>
                </a:solidFill>
              </a:rPr>
              <a:t>依法、依约提供服务，确保服务的实际质量与合同约定</a:t>
            </a:r>
            <a:r>
              <a:rPr lang="zh-CN" altLang="en-US" sz="1600" dirty="0" smtClean="0">
                <a:solidFill>
                  <a:schemeClr val="bg1">
                    <a:lumMod val="50000"/>
                  </a:schemeClr>
                </a:solidFill>
              </a:rPr>
              <a:t>的相符</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保证人身财产安全</a:t>
            </a:r>
            <a:r>
              <a:rPr lang="zh-CN" altLang="en-US" sz="1600" b="1" dirty="0" smtClean="0">
                <a:solidFill>
                  <a:schemeClr val="bg1">
                    <a:lumMod val="50000"/>
                  </a:schemeClr>
                </a:solidFill>
              </a:rPr>
              <a:t>：</a:t>
            </a:r>
            <a:r>
              <a:rPr lang="zh-CN" altLang="en-US" sz="1600" dirty="0">
                <a:solidFill>
                  <a:schemeClr val="bg1">
                    <a:lumMod val="50000"/>
                  </a:schemeClr>
                </a:solidFill>
              </a:rPr>
              <a:t>保障人身和财产安全，对可能危及人身、财产安全的</a:t>
            </a:r>
            <a:r>
              <a:rPr lang="zh-CN" altLang="en-US" sz="1600" dirty="0" smtClean="0">
                <a:solidFill>
                  <a:schemeClr val="bg1">
                    <a:lumMod val="50000"/>
                  </a:schemeClr>
                </a:solidFill>
              </a:rPr>
              <a:t>服务作出</a:t>
            </a:r>
            <a:r>
              <a:rPr lang="zh-CN" altLang="en-US" sz="1600" dirty="0">
                <a:solidFill>
                  <a:schemeClr val="bg1">
                    <a:lumMod val="50000"/>
                  </a:schemeClr>
                </a:solidFill>
              </a:rPr>
              <a:t>真实的说明、明确的警示以及防止危害发生的方法</a:t>
            </a:r>
            <a:endParaRPr sz="1600" dirty="0">
              <a:solidFill>
                <a:schemeClr val="bg1">
                  <a:lumMod val="50000"/>
                </a:schemeClr>
              </a:solidFill>
            </a:endParaRPr>
          </a:p>
        </p:txBody>
      </p:sp>
      <p:sp>
        <p:nvSpPr>
          <p:cNvPr id="23" name="TextBox 1"/>
          <p:cNvSpPr txBox="1"/>
          <p:nvPr/>
        </p:nvSpPr>
        <p:spPr>
          <a:xfrm>
            <a:off x="862895" y="2162524"/>
            <a:ext cx="7616088"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不得销售法律禁止产品</a:t>
            </a:r>
            <a:r>
              <a:rPr lang="zh-CN" altLang="en-US" sz="1600" b="1" dirty="0" smtClean="0">
                <a:solidFill>
                  <a:schemeClr val="bg1">
                    <a:lumMod val="50000"/>
                  </a:schemeClr>
                </a:solidFill>
              </a:rPr>
              <a:t>：</a:t>
            </a:r>
            <a:r>
              <a:rPr lang="zh-CN" altLang="en-US" sz="1600" dirty="0">
                <a:solidFill>
                  <a:schemeClr val="bg1">
                    <a:lumMod val="50000"/>
                  </a:schemeClr>
                </a:solidFill>
              </a:rPr>
              <a:t>禁止销售</a:t>
            </a:r>
            <a:r>
              <a:rPr lang="zh-CN" altLang="en-US" sz="1600" dirty="0" smtClean="0">
                <a:solidFill>
                  <a:schemeClr val="bg1">
                    <a:lumMod val="50000"/>
                  </a:schemeClr>
                </a:solidFill>
              </a:rPr>
              <a:t>以次充好产品、</a:t>
            </a:r>
            <a:r>
              <a:rPr lang="zh-CN" altLang="en-US" sz="1600" dirty="0">
                <a:solidFill>
                  <a:schemeClr val="bg1">
                    <a:lumMod val="50000"/>
                  </a:schemeClr>
                </a:solidFill>
              </a:rPr>
              <a:t>淘汰产品、失效产品、变质产品</a:t>
            </a:r>
            <a:endParaRPr sz="1600" dirty="0">
              <a:solidFill>
                <a:schemeClr val="bg1">
                  <a:lumMod val="50000"/>
                </a:schemeClr>
              </a:solidFill>
            </a:endParaRPr>
          </a:p>
        </p:txBody>
      </p:sp>
    </p:spTree>
    <p:extLst>
      <p:ext uri="{BB962C8B-B14F-4D97-AF65-F5344CB8AC3E}">
        <p14:creationId xmlns:p14="http://schemas.microsoft.com/office/powerpoint/2010/main" val="2429986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第五章 跨</a:t>
            </a:r>
            <a:r>
              <a:rPr lang="zh-CN" altLang="en-US" sz="4000" b="1" dirty="0"/>
              <a:t>境电子商务营销</a:t>
            </a:r>
            <a:endParaRPr sz="4000" b="1" dirty="0"/>
          </a:p>
        </p:txBody>
      </p:sp>
    </p:spTree>
    <p:extLst>
      <p:ext uri="{BB962C8B-B14F-4D97-AF65-F5344CB8AC3E}">
        <p14:creationId xmlns:p14="http://schemas.microsoft.com/office/powerpoint/2010/main" val="24086472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第五章 跨</a:t>
            </a:r>
            <a:r>
              <a:rPr lang="zh-CN" altLang="en-US" b="1" dirty="0">
                <a:solidFill>
                  <a:schemeClr val="bg2">
                    <a:lumMod val="60000"/>
                    <a:lumOff val="40000"/>
                  </a:schemeClr>
                </a:solidFill>
              </a:rPr>
              <a:t>境电子商务营销</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第一</a:t>
            </a:r>
            <a:r>
              <a:rPr lang="zh-CN" altLang="en-US" sz="3600" b="1" dirty="0" smtClean="0"/>
              <a:t>节 跨</a:t>
            </a:r>
            <a:r>
              <a:rPr lang="zh-CN" altLang="en-US" sz="3600" b="1" dirty="0"/>
              <a:t>境电子商务营销概述</a:t>
            </a:r>
            <a:endParaRPr sz="3600" b="1" dirty="0"/>
          </a:p>
        </p:txBody>
      </p:sp>
    </p:spTree>
    <p:extLst>
      <p:ext uri="{BB962C8B-B14F-4D97-AF65-F5344CB8AC3E}">
        <p14:creationId xmlns:p14="http://schemas.microsoft.com/office/powerpoint/2010/main" val="14746140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、市场营销</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27617" y="797423"/>
            <a:ext cx="8528207" cy="87933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跨境电子商务营销是跨境电子商务运营的基本</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内核，市场是营销活动的领域，网站是营销活动的载体，推广是营销活动的手段，策划是营销活动的灵魂。</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61168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7099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一）市场营销的内涵</a:t>
            </a:r>
            <a:endParaRPr lang="en-US" altLang="zh-CN" sz="2000" b="1" dirty="0">
              <a:solidFill>
                <a:srgbClr val="002060"/>
              </a:solidFill>
            </a:endParaRPr>
          </a:p>
        </p:txBody>
      </p:sp>
      <p:sp>
        <p:nvSpPr>
          <p:cNvPr id="20" name="TextBox 1"/>
          <p:cNvSpPr txBox="1"/>
          <p:nvPr/>
        </p:nvSpPr>
        <p:spPr>
          <a:xfrm>
            <a:off x="693054" y="2585726"/>
            <a:ext cx="845094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宏观市场营销</a:t>
            </a:r>
            <a:r>
              <a:rPr lang="zh-CN" altLang="en-US" sz="1600" b="1" dirty="0" smtClean="0">
                <a:solidFill>
                  <a:schemeClr val="bg1">
                    <a:lumMod val="50000"/>
                  </a:schemeClr>
                </a:solidFill>
              </a:rPr>
              <a:t>：</a:t>
            </a:r>
            <a:r>
              <a:rPr lang="zh-CN" altLang="en-US" sz="1600" dirty="0">
                <a:solidFill>
                  <a:schemeClr val="bg1">
                    <a:lumMod val="50000"/>
                  </a:schemeClr>
                </a:solidFill>
              </a:rPr>
              <a:t>是反映社会经济活动，研究企业市场营销行为的</a:t>
            </a:r>
            <a:r>
              <a:rPr lang="zh-CN" altLang="en-US" sz="1600" dirty="0" smtClean="0">
                <a:solidFill>
                  <a:schemeClr val="bg1">
                    <a:lumMod val="50000"/>
                  </a:schemeClr>
                </a:solidFill>
              </a:rPr>
              <a:t>学科。</a:t>
            </a:r>
            <a:endParaRPr sz="1600" dirty="0">
              <a:solidFill>
                <a:schemeClr val="bg1">
                  <a:lumMod val="50000"/>
                </a:schemeClr>
              </a:solidFill>
            </a:endParaRPr>
          </a:p>
        </p:txBody>
      </p:sp>
      <p:sp>
        <p:nvSpPr>
          <p:cNvPr id="27" name="TextBox 1"/>
          <p:cNvSpPr txBox="1"/>
          <p:nvPr/>
        </p:nvSpPr>
        <p:spPr>
          <a:xfrm>
            <a:off x="624596" y="4024013"/>
            <a:ext cx="8325440"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市场营销</a:t>
            </a:r>
            <a:r>
              <a:rPr lang="zh-CN" altLang="en-US" sz="1600" b="1" dirty="0" smtClean="0">
                <a:solidFill>
                  <a:schemeClr val="bg1">
                    <a:lumMod val="50000"/>
                  </a:schemeClr>
                </a:solidFill>
              </a:rPr>
              <a:t>：</a:t>
            </a:r>
            <a:r>
              <a:rPr lang="zh-CN" altLang="en-US" sz="1400" dirty="0">
                <a:solidFill>
                  <a:schemeClr val="bg1">
                    <a:lumMod val="50000"/>
                  </a:schemeClr>
                </a:solidFill>
              </a:rPr>
              <a:t>基于</a:t>
            </a:r>
            <a:r>
              <a:rPr lang="zh-CN" altLang="en-US" sz="1400" dirty="0">
                <a:solidFill>
                  <a:schemeClr val="accent6"/>
                </a:solidFill>
              </a:rPr>
              <a:t>战略</a:t>
            </a:r>
            <a:r>
              <a:rPr lang="zh-CN" altLang="en-US" sz="1400" dirty="0">
                <a:solidFill>
                  <a:schemeClr val="bg1">
                    <a:lumMod val="50000"/>
                  </a:schemeClr>
                </a:solidFill>
              </a:rPr>
              <a:t>思考，以</a:t>
            </a:r>
            <a:r>
              <a:rPr lang="zh-CN" altLang="en-US" sz="1400" dirty="0">
                <a:solidFill>
                  <a:schemeClr val="accent6"/>
                </a:solidFill>
              </a:rPr>
              <a:t>创造力</a:t>
            </a:r>
            <a:r>
              <a:rPr lang="zh-CN" altLang="en-US" sz="1400" dirty="0">
                <a:solidFill>
                  <a:schemeClr val="bg1">
                    <a:lumMod val="50000"/>
                  </a:schemeClr>
                </a:solidFill>
              </a:rPr>
              <a:t>为中心，注重</a:t>
            </a:r>
            <a:r>
              <a:rPr lang="zh-CN" altLang="en-US" sz="1400" dirty="0">
                <a:solidFill>
                  <a:schemeClr val="accent6"/>
                </a:solidFill>
              </a:rPr>
              <a:t>系统性</a:t>
            </a:r>
            <a:r>
              <a:rPr lang="zh-CN" altLang="en-US" sz="1400" dirty="0">
                <a:solidFill>
                  <a:schemeClr val="bg1">
                    <a:lumMod val="50000"/>
                  </a:schemeClr>
                </a:solidFill>
              </a:rPr>
              <a:t>建设，关心</a:t>
            </a:r>
            <a:r>
              <a:rPr lang="zh-CN" altLang="en-US" sz="1400" dirty="0">
                <a:solidFill>
                  <a:schemeClr val="accent6"/>
                </a:solidFill>
              </a:rPr>
              <a:t>客户</a:t>
            </a:r>
            <a:r>
              <a:rPr lang="zh-CN" altLang="en-US" sz="1400" dirty="0" smtClean="0">
                <a:solidFill>
                  <a:schemeClr val="accent6"/>
                </a:solidFill>
              </a:rPr>
              <a:t>需求</a:t>
            </a:r>
            <a:r>
              <a:rPr lang="zh-CN" altLang="en-US" sz="1400" dirty="0" smtClean="0">
                <a:solidFill>
                  <a:schemeClr val="bg1">
                    <a:lumMod val="50000"/>
                  </a:schemeClr>
                </a:solidFill>
              </a:rPr>
              <a:t>满足</a:t>
            </a:r>
            <a:r>
              <a:rPr lang="zh-CN" altLang="en-US" sz="1400" dirty="0">
                <a:solidFill>
                  <a:schemeClr val="bg1">
                    <a:lumMod val="50000"/>
                  </a:schemeClr>
                </a:solidFill>
              </a:rPr>
              <a:t>，目的是让产品</a:t>
            </a:r>
            <a:r>
              <a:rPr lang="zh-CN" altLang="en-US" sz="1400" dirty="0">
                <a:solidFill>
                  <a:schemeClr val="accent6"/>
                </a:solidFill>
              </a:rPr>
              <a:t>好卖</a:t>
            </a:r>
            <a:endParaRPr sz="1400" dirty="0">
              <a:solidFill>
                <a:schemeClr val="accent6"/>
              </a:solidFill>
            </a:endParaRPr>
          </a:p>
        </p:txBody>
      </p:sp>
      <p:sp>
        <p:nvSpPr>
          <p:cNvPr id="28" name="TextBox 1"/>
          <p:cNvSpPr txBox="1"/>
          <p:nvPr/>
        </p:nvSpPr>
        <p:spPr>
          <a:xfrm>
            <a:off x="624595" y="4297245"/>
            <a:ext cx="8450946"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销 售：      </a:t>
            </a:r>
            <a:r>
              <a:rPr lang="zh-CN" altLang="en-US" sz="1400" dirty="0" smtClean="0">
                <a:solidFill>
                  <a:schemeClr val="bg1">
                    <a:lumMod val="50000"/>
                  </a:schemeClr>
                </a:solidFill>
              </a:rPr>
              <a:t>基于</a:t>
            </a:r>
            <a:r>
              <a:rPr lang="zh-CN" altLang="en-US" sz="1400" dirty="0">
                <a:solidFill>
                  <a:schemeClr val="accent6"/>
                </a:solidFill>
              </a:rPr>
              <a:t>战术</a:t>
            </a:r>
            <a:r>
              <a:rPr lang="zh-CN" altLang="en-US" sz="1400" dirty="0">
                <a:solidFill>
                  <a:schemeClr val="bg1">
                    <a:lumMod val="50000"/>
                  </a:schemeClr>
                </a:solidFill>
              </a:rPr>
              <a:t>思考，以</a:t>
            </a:r>
            <a:r>
              <a:rPr lang="zh-CN" altLang="en-US" sz="1400" dirty="0">
                <a:solidFill>
                  <a:schemeClr val="accent6"/>
                </a:solidFill>
              </a:rPr>
              <a:t>销售力</a:t>
            </a:r>
            <a:r>
              <a:rPr lang="zh-CN" altLang="en-US" sz="1400" dirty="0">
                <a:solidFill>
                  <a:schemeClr val="bg1">
                    <a:lumMod val="50000"/>
                  </a:schemeClr>
                </a:solidFill>
              </a:rPr>
              <a:t>为中心，注重</a:t>
            </a:r>
            <a:r>
              <a:rPr lang="zh-CN" altLang="en-US" sz="1400" dirty="0" smtClean="0">
                <a:solidFill>
                  <a:schemeClr val="bg1">
                    <a:lumMod val="50000"/>
                  </a:schemeClr>
                </a:solidFill>
              </a:rPr>
              <a:t>销售</a:t>
            </a:r>
            <a:r>
              <a:rPr lang="zh-CN" altLang="en-US" sz="1400" dirty="0" smtClean="0">
                <a:solidFill>
                  <a:schemeClr val="accent6"/>
                </a:solidFill>
              </a:rPr>
              <a:t>技巧</a:t>
            </a:r>
            <a:r>
              <a:rPr lang="zh-CN" altLang="en-US" sz="1400" dirty="0" smtClean="0">
                <a:solidFill>
                  <a:schemeClr val="bg1">
                    <a:lumMod val="50000"/>
                  </a:schemeClr>
                </a:solidFill>
              </a:rPr>
              <a:t>，关心</a:t>
            </a:r>
            <a:r>
              <a:rPr lang="zh-CN" altLang="en-US" sz="1400" dirty="0" smtClean="0">
                <a:solidFill>
                  <a:schemeClr val="accent6"/>
                </a:solidFill>
              </a:rPr>
              <a:t>销售目标</a:t>
            </a:r>
            <a:r>
              <a:rPr lang="zh-CN" altLang="en-US" sz="1400" dirty="0" smtClean="0">
                <a:solidFill>
                  <a:schemeClr val="bg1">
                    <a:lumMod val="50000"/>
                  </a:schemeClr>
                </a:solidFill>
              </a:rPr>
              <a:t>实现</a:t>
            </a:r>
            <a:r>
              <a:rPr lang="zh-CN" altLang="en-US" sz="1400" dirty="0">
                <a:solidFill>
                  <a:schemeClr val="bg1">
                    <a:lumMod val="50000"/>
                  </a:schemeClr>
                </a:solidFill>
              </a:rPr>
              <a:t>，目的是让</a:t>
            </a:r>
            <a:r>
              <a:rPr lang="zh-CN" altLang="en-US" sz="1400" dirty="0">
                <a:solidFill>
                  <a:schemeClr val="accent6"/>
                </a:solidFill>
              </a:rPr>
              <a:t>产品卖好</a:t>
            </a:r>
            <a:endParaRPr sz="1400" dirty="0">
              <a:solidFill>
                <a:schemeClr val="accent6"/>
              </a:solidFill>
            </a:endParaRPr>
          </a:p>
        </p:txBody>
      </p:sp>
      <p:sp>
        <p:nvSpPr>
          <p:cNvPr id="15" name="TextBox 1"/>
          <p:cNvSpPr txBox="1"/>
          <p:nvPr/>
        </p:nvSpPr>
        <p:spPr>
          <a:xfrm>
            <a:off x="624596" y="2172966"/>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市场</a:t>
            </a:r>
            <a:r>
              <a:rPr lang="zh-CN" altLang="en-US" b="1" dirty="0">
                <a:solidFill>
                  <a:schemeClr val="accent1">
                    <a:lumMod val="50000"/>
                  </a:schemeClr>
                </a:solidFill>
              </a:rPr>
              <a:t>营销的界定</a:t>
            </a:r>
            <a:endParaRPr lang="en-US" altLang="zh-CN" b="1" dirty="0">
              <a:solidFill>
                <a:schemeClr val="accent1">
                  <a:lumMod val="50000"/>
                </a:schemeClr>
              </a:solidFill>
            </a:endParaRPr>
          </a:p>
        </p:txBody>
      </p:sp>
      <p:sp>
        <p:nvSpPr>
          <p:cNvPr id="16" name="TextBox 1"/>
          <p:cNvSpPr txBox="1"/>
          <p:nvPr/>
        </p:nvSpPr>
        <p:spPr>
          <a:xfrm>
            <a:off x="693054" y="2883384"/>
            <a:ext cx="7896764"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微观市场营销</a:t>
            </a:r>
            <a:r>
              <a:rPr lang="zh-CN" altLang="en-US" sz="1600" b="1" dirty="0" smtClean="0">
                <a:solidFill>
                  <a:schemeClr val="bg1">
                    <a:lumMod val="50000"/>
                  </a:schemeClr>
                </a:solidFill>
              </a:rPr>
              <a:t>：</a:t>
            </a:r>
            <a:r>
              <a:rPr lang="zh-CN" altLang="en-US" sz="1600" dirty="0" smtClean="0">
                <a:solidFill>
                  <a:schemeClr val="bg1">
                    <a:lumMod val="50000"/>
                  </a:schemeClr>
                </a:solidFill>
              </a:rPr>
              <a:t>是企业根据</a:t>
            </a:r>
            <a:r>
              <a:rPr lang="zh-CN" altLang="en-US" sz="1600" dirty="0">
                <a:solidFill>
                  <a:schemeClr val="bg1">
                    <a:lumMod val="50000"/>
                  </a:schemeClr>
                </a:solidFill>
              </a:rPr>
              <a:t>目标顾客需要生产适销对路的产品，</a:t>
            </a:r>
            <a:r>
              <a:rPr lang="zh-CN" altLang="en-US" sz="1600" dirty="0" smtClean="0">
                <a:solidFill>
                  <a:schemeClr val="bg1">
                    <a:lumMod val="50000"/>
                  </a:schemeClr>
                </a:solidFill>
              </a:rPr>
              <a:t>满足其需求，实现经营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目标的经济</a:t>
            </a:r>
            <a:r>
              <a:rPr lang="zh-CN" altLang="en-US" sz="1600" dirty="0">
                <a:solidFill>
                  <a:schemeClr val="bg1">
                    <a:lumMod val="50000"/>
                  </a:schemeClr>
                </a:solidFill>
              </a:rPr>
              <a:t>活动过程。</a:t>
            </a:r>
            <a:endParaRPr sz="1600" dirty="0">
              <a:solidFill>
                <a:schemeClr val="bg1">
                  <a:lumMod val="50000"/>
                </a:schemeClr>
              </a:solidFill>
            </a:endParaRPr>
          </a:p>
        </p:txBody>
      </p:sp>
      <p:sp>
        <p:nvSpPr>
          <p:cNvPr id="17" name="TextBox 1"/>
          <p:cNvSpPr txBox="1"/>
          <p:nvPr/>
        </p:nvSpPr>
        <p:spPr>
          <a:xfrm>
            <a:off x="624595" y="3516182"/>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市场营销与市场销售的区别</a:t>
            </a:r>
            <a:endParaRPr lang="en-US" altLang="zh-CN" b="1" dirty="0">
              <a:solidFill>
                <a:schemeClr val="accent1">
                  <a:lumMod val="50000"/>
                </a:schemeClr>
              </a:solidFill>
            </a:endParaRPr>
          </a:p>
        </p:txBody>
      </p:sp>
    </p:spTree>
    <p:extLst>
      <p:ext uri="{BB962C8B-B14F-4D97-AF65-F5344CB8AC3E}">
        <p14:creationId xmlns:p14="http://schemas.microsoft.com/office/powerpoint/2010/main" val="41675030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、市场营销</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81860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市场</a:t>
            </a:r>
            <a:r>
              <a:rPr lang="zh-CN" altLang="en-US" sz="2000" b="1" dirty="0" smtClean="0">
                <a:solidFill>
                  <a:srgbClr val="002060"/>
                </a:solidFill>
              </a:rPr>
              <a:t>营销学的产生</a:t>
            </a:r>
            <a:endParaRPr lang="en-US" altLang="zh-CN" sz="2000" b="1" dirty="0">
              <a:solidFill>
                <a:srgbClr val="002060"/>
              </a:solidFill>
            </a:endParaRPr>
          </a:p>
        </p:txBody>
      </p:sp>
      <p:sp>
        <p:nvSpPr>
          <p:cNvPr id="15" name="TextBox 1"/>
          <p:cNvSpPr txBox="1"/>
          <p:nvPr/>
        </p:nvSpPr>
        <p:spPr>
          <a:xfrm>
            <a:off x="624594" y="1235826"/>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以</a:t>
            </a:r>
            <a:r>
              <a:rPr lang="zh-CN" altLang="en-US" b="1" dirty="0">
                <a:solidFill>
                  <a:schemeClr val="accent1">
                    <a:lumMod val="50000"/>
                  </a:schemeClr>
                </a:solidFill>
              </a:rPr>
              <a:t>生产为导向的营销</a:t>
            </a:r>
            <a:r>
              <a:rPr lang="zh-CN" altLang="en-US" b="1" dirty="0" smtClean="0">
                <a:solidFill>
                  <a:schemeClr val="accent1">
                    <a:lumMod val="50000"/>
                  </a:schemeClr>
                </a:solidFill>
              </a:rPr>
              <a:t>理论</a:t>
            </a:r>
            <a:endParaRPr lang="en-US" altLang="zh-CN" b="1" dirty="0">
              <a:solidFill>
                <a:schemeClr val="accent1">
                  <a:lumMod val="50000"/>
                </a:schemeClr>
              </a:solidFill>
            </a:endParaRPr>
          </a:p>
        </p:txBody>
      </p:sp>
      <p:sp>
        <p:nvSpPr>
          <p:cNvPr id="19" name="TextBox 1"/>
          <p:cNvSpPr txBox="1"/>
          <p:nvPr/>
        </p:nvSpPr>
        <p:spPr>
          <a:xfrm>
            <a:off x="715217" y="1630226"/>
            <a:ext cx="6919851"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背景：</a:t>
            </a:r>
            <a:r>
              <a:rPr lang="zh-CN" altLang="en-US" sz="1400" dirty="0">
                <a:solidFill>
                  <a:schemeClr val="bg1">
                    <a:lumMod val="50000"/>
                  </a:schemeClr>
                </a:solidFill>
              </a:rPr>
              <a:t>工业革命，生产力得到了解放</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特征：</a:t>
            </a:r>
            <a:r>
              <a:rPr lang="zh-CN" altLang="en-US" sz="1400" dirty="0" smtClean="0">
                <a:solidFill>
                  <a:schemeClr val="bg1">
                    <a:lumMod val="50000"/>
                  </a:schemeClr>
                </a:solidFill>
              </a:rPr>
              <a:t>以生产指导销售，“生产什么，就能卖什么”</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表现</a:t>
            </a:r>
            <a:r>
              <a:rPr lang="zh-CN" altLang="en-US" sz="1400" b="1" dirty="0">
                <a:solidFill>
                  <a:schemeClr val="bg1">
                    <a:lumMod val="50000"/>
                  </a:schemeClr>
                </a:solidFill>
              </a:rPr>
              <a:t>：</a:t>
            </a:r>
            <a:r>
              <a:rPr lang="zh-CN" altLang="en-US" sz="1400" dirty="0">
                <a:solidFill>
                  <a:schemeClr val="bg1">
                    <a:lumMod val="50000"/>
                  </a:schemeClr>
                </a:solidFill>
              </a:rPr>
              <a:t>生产企业以产定销；商业部门集中力量抓货源，忽略市场营销</a:t>
            </a:r>
            <a:r>
              <a:rPr lang="zh-CN" altLang="en-US" sz="1400" dirty="0" smtClean="0">
                <a:solidFill>
                  <a:schemeClr val="bg1">
                    <a:lumMod val="50000"/>
                  </a:schemeClr>
                </a:solidFill>
              </a:rPr>
              <a:t>作用</a:t>
            </a:r>
            <a:endParaRPr sz="1400" dirty="0">
              <a:solidFill>
                <a:schemeClr val="bg1">
                  <a:lumMod val="50000"/>
                </a:schemeClr>
              </a:solidFill>
            </a:endParaRPr>
          </a:p>
        </p:txBody>
      </p:sp>
      <p:sp>
        <p:nvSpPr>
          <p:cNvPr id="22" name="TextBox 1"/>
          <p:cNvSpPr txBox="1"/>
          <p:nvPr/>
        </p:nvSpPr>
        <p:spPr>
          <a:xfrm>
            <a:off x="693054" y="2847423"/>
            <a:ext cx="8013142"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背景</a:t>
            </a:r>
            <a:r>
              <a:rPr lang="zh-CN" altLang="en-US" sz="1400" b="1" dirty="0" smtClean="0">
                <a:solidFill>
                  <a:schemeClr val="bg1">
                    <a:lumMod val="50000"/>
                  </a:schemeClr>
                </a:solidFill>
              </a:rPr>
              <a:t>：</a:t>
            </a:r>
            <a:r>
              <a:rPr lang="zh-CN" altLang="en-US" sz="1400" dirty="0">
                <a:solidFill>
                  <a:schemeClr val="bg1">
                    <a:lumMod val="50000"/>
                  </a:schemeClr>
                </a:solidFill>
              </a:rPr>
              <a:t>生产技术水平得到快速提升</a:t>
            </a:r>
            <a:endParaRPr lang="en-US" altLang="zh-CN" sz="1400" dirty="0">
              <a:solidFill>
                <a:schemeClr val="bg1">
                  <a:lumMod val="50000"/>
                </a:schemeClr>
              </a:solidFill>
            </a:endParaRPr>
          </a:p>
          <a:p>
            <a:pPr>
              <a:lnSpc>
                <a:spcPct val="120000"/>
              </a:lnSpc>
            </a:pPr>
            <a:r>
              <a:rPr lang="zh-CN" altLang="en-US" sz="1400" b="1" dirty="0" smtClean="0">
                <a:solidFill>
                  <a:schemeClr val="bg1">
                    <a:lumMod val="50000"/>
                  </a:schemeClr>
                </a:solidFill>
              </a:rPr>
              <a:t>特征：</a:t>
            </a:r>
            <a:r>
              <a:rPr lang="zh-CN" altLang="en-US" sz="1400" dirty="0">
                <a:solidFill>
                  <a:schemeClr val="bg1">
                    <a:lumMod val="50000"/>
                  </a:schemeClr>
                </a:solidFill>
              </a:rPr>
              <a:t>以产品指导</a:t>
            </a:r>
            <a:r>
              <a:rPr lang="zh-CN" altLang="en-US" sz="1400" dirty="0" smtClean="0">
                <a:solidFill>
                  <a:schemeClr val="bg1">
                    <a:lumMod val="50000"/>
                  </a:schemeClr>
                </a:solidFill>
              </a:rPr>
              <a:t>销售，“</a:t>
            </a:r>
            <a:r>
              <a:rPr lang="zh-CN" altLang="en-US" sz="1400" dirty="0">
                <a:solidFill>
                  <a:schemeClr val="bg1">
                    <a:lumMod val="50000"/>
                  </a:schemeClr>
                </a:solidFill>
              </a:rPr>
              <a:t>顾客需要</a:t>
            </a:r>
            <a:r>
              <a:rPr lang="zh-CN" altLang="en-US" sz="1400" dirty="0" smtClean="0">
                <a:solidFill>
                  <a:schemeClr val="bg1">
                    <a:lumMod val="50000"/>
                  </a:schemeClr>
                </a:solidFill>
              </a:rPr>
              <a:t>什么产品，</a:t>
            </a:r>
            <a:r>
              <a:rPr lang="zh-CN" altLang="en-US" sz="1400" dirty="0">
                <a:solidFill>
                  <a:schemeClr val="bg1">
                    <a:lumMod val="50000"/>
                  </a:schemeClr>
                </a:solidFill>
              </a:rPr>
              <a:t>就生产什么</a:t>
            </a:r>
            <a:r>
              <a:rPr lang="zh-CN" altLang="en-US" sz="1400" dirty="0" smtClean="0">
                <a:solidFill>
                  <a:schemeClr val="bg1">
                    <a:lumMod val="50000"/>
                  </a:schemeClr>
                </a:solidFill>
              </a:rPr>
              <a:t>产品”</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表现：</a:t>
            </a:r>
            <a:r>
              <a:rPr lang="zh-CN" altLang="en-US" sz="1400" dirty="0">
                <a:solidFill>
                  <a:schemeClr val="bg1">
                    <a:lumMod val="50000"/>
                  </a:schemeClr>
                </a:solidFill>
              </a:rPr>
              <a:t>生产企业重视高值产品生产，追求短期利益；商业部门只重视采购高性能产品，忽略市场推广</a:t>
            </a:r>
          </a:p>
        </p:txBody>
      </p:sp>
      <p:sp>
        <p:nvSpPr>
          <p:cNvPr id="23" name="TextBox 1"/>
          <p:cNvSpPr txBox="1"/>
          <p:nvPr/>
        </p:nvSpPr>
        <p:spPr>
          <a:xfrm>
            <a:off x="624589" y="2410075"/>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以产品为导向的营销</a:t>
            </a:r>
            <a:r>
              <a:rPr lang="zh-CN" altLang="en-US" b="1" dirty="0" smtClean="0">
                <a:solidFill>
                  <a:schemeClr val="accent1">
                    <a:lumMod val="50000"/>
                  </a:schemeClr>
                </a:solidFill>
              </a:rPr>
              <a:t>理论</a:t>
            </a:r>
            <a:endParaRPr lang="en-US" altLang="zh-CN" b="1" dirty="0">
              <a:solidFill>
                <a:schemeClr val="accent1">
                  <a:lumMod val="50000"/>
                </a:schemeClr>
              </a:solidFill>
            </a:endParaRPr>
          </a:p>
        </p:txBody>
      </p:sp>
      <p:sp>
        <p:nvSpPr>
          <p:cNvPr id="26" name="TextBox 1"/>
          <p:cNvSpPr txBox="1"/>
          <p:nvPr/>
        </p:nvSpPr>
        <p:spPr>
          <a:xfrm>
            <a:off x="687507" y="4009031"/>
            <a:ext cx="8450946"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背景</a:t>
            </a:r>
            <a:r>
              <a:rPr lang="zh-CN" altLang="en-US" sz="1400" b="1" dirty="0" smtClean="0">
                <a:solidFill>
                  <a:schemeClr val="bg1">
                    <a:lumMod val="50000"/>
                  </a:schemeClr>
                </a:solidFill>
              </a:rPr>
              <a:t>：</a:t>
            </a:r>
            <a:r>
              <a:rPr lang="zh-CN" altLang="en-US" sz="1400" dirty="0">
                <a:solidFill>
                  <a:schemeClr val="bg1">
                    <a:lumMod val="50000"/>
                  </a:schemeClr>
                </a:solidFill>
              </a:rPr>
              <a:t>社会生产力获得快速发展，电子通讯技术的不断提高、互联网的</a:t>
            </a:r>
            <a:r>
              <a:rPr lang="zh-CN" altLang="en-US" sz="1400" dirty="0" smtClean="0">
                <a:solidFill>
                  <a:schemeClr val="bg1">
                    <a:lumMod val="50000"/>
                  </a:schemeClr>
                </a:solidFill>
              </a:rPr>
              <a:t>产生</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特征：</a:t>
            </a:r>
            <a:r>
              <a:rPr lang="zh-CN" altLang="en-US" sz="1400" dirty="0">
                <a:solidFill>
                  <a:schemeClr val="bg1">
                    <a:lumMod val="50000"/>
                  </a:schemeClr>
                </a:solidFill>
              </a:rPr>
              <a:t>以需求指导销售</a:t>
            </a:r>
            <a:r>
              <a:rPr lang="zh-CN" altLang="en-US" sz="1400" dirty="0" smtClean="0">
                <a:solidFill>
                  <a:schemeClr val="bg1">
                    <a:lumMod val="50000"/>
                  </a:schemeClr>
                </a:solidFill>
              </a:rPr>
              <a:t>，“</a:t>
            </a:r>
            <a:r>
              <a:rPr lang="zh-CN" altLang="en-US" sz="1400" dirty="0">
                <a:solidFill>
                  <a:schemeClr val="bg1">
                    <a:lumMod val="50000"/>
                  </a:schemeClr>
                </a:solidFill>
              </a:rPr>
              <a:t>社会需要什么，就生产什么</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表现： </a:t>
            </a:r>
            <a:r>
              <a:rPr lang="zh-CN" altLang="en-US" sz="1400" dirty="0" smtClean="0">
                <a:solidFill>
                  <a:schemeClr val="bg1">
                    <a:lumMod val="50000"/>
                  </a:schemeClr>
                </a:solidFill>
              </a:rPr>
              <a:t>生产企业重视社会需求产品；商业部门重视社会需求产品采购，重视市场营销策略</a:t>
            </a:r>
            <a:endParaRPr sz="1400" dirty="0">
              <a:solidFill>
                <a:schemeClr val="bg1">
                  <a:lumMod val="50000"/>
                </a:schemeClr>
              </a:solidFill>
            </a:endParaRPr>
          </a:p>
        </p:txBody>
      </p:sp>
      <p:sp>
        <p:nvSpPr>
          <p:cNvPr id="29" name="TextBox 1"/>
          <p:cNvSpPr txBox="1"/>
          <p:nvPr/>
        </p:nvSpPr>
        <p:spPr>
          <a:xfrm>
            <a:off x="624588" y="3573490"/>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a:solidFill>
                  <a:schemeClr val="accent1">
                    <a:lumMod val="50000"/>
                  </a:schemeClr>
                </a:solidFill>
              </a:rPr>
              <a:t>以客户为导向的营销</a:t>
            </a:r>
            <a:r>
              <a:rPr lang="zh-CN" altLang="en-US" b="1" dirty="0" smtClean="0">
                <a:solidFill>
                  <a:schemeClr val="accent1">
                    <a:lumMod val="50000"/>
                  </a:schemeClr>
                </a:solidFill>
              </a:rPr>
              <a:t>理论</a:t>
            </a:r>
            <a:endParaRPr lang="en-US" altLang="zh-CN" b="1" dirty="0">
              <a:solidFill>
                <a:schemeClr val="accent1">
                  <a:lumMod val="50000"/>
                </a:schemeClr>
              </a:solidFill>
            </a:endParaRPr>
          </a:p>
        </p:txBody>
      </p:sp>
    </p:spTree>
    <p:extLst>
      <p:ext uri="{BB962C8B-B14F-4D97-AF65-F5344CB8AC3E}">
        <p14:creationId xmlns:p14="http://schemas.microsoft.com/office/powerpoint/2010/main" val="41532540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、电子商务产生</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90066" y="943144"/>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电子商务产生</a:t>
            </a:r>
            <a:r>
              <a:rPr lang="zh-CN" altLang="en-US" sz="2000" b="1" dirty="0" smtClean="0">
                <a:solidFill>
                  <a:srgbClr val="002060"/>
                </a:solidFill>
              </a:rPr>
              <a:t>的代表事件</a:t>
            </a:r>
            <a:endParaRPr lang="en-US" altLang="zh-CN" sz="2000" b="1" dirty="0">
              <a:solidFill>
                <a:srgbClr val="002060"/>
              </a:solidFill>
            </a:endParaRPr>
          </a:p>
        </p:txBody>
      </p:sp>
      <p:sp>
        <p:nvSpPr>
          <p:cNvPr id="16" name="TextBox 1"/>
          <p:cNvSpPr txBox="1"/>
          <p:nvPr/>
        </p:nvSpPr>
        <p:spPr>
          <a:xfrm>
            <a:off x="583195" y="1751393"/>
            <a:ext cx="8128543"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金桥</a:t>
            </a:r>
            <a:r>
              <a:rPr lang="zh-CN" altLang="en-US" sz="1600" b="1" dirty="0" smtClean="0">
                <a:solidFill>
                  <a:schemeClr val="bg1">
                    <a:lumMod val="50000"/>
                  </a:schemeClr>
                </a:solidFill>
              </a:rPr>
              <a:t>工程：</a:t>
            </a:r>
            <a:r>
              <a:rPr lang="zh-CN" altLang="en-US" sz="1600" dirty="0" smtClean="0">
                <a:solidFill>
                  <a:schemeClr val="bg1">
                    <a:lumMod val="50000"/>
                  </a:schemeClr>
                </a:solidFill>
              </a:rPr>
              <a:t>建立</a:t>
            </a:r>
            <a:r>
              <a:rPr lang="zh-CN" altLang="en-US" sz="1600" dirty="0">
                <a:solidFill>
                  <a:schemeClr val="bg1">
                    <a:lumMod val="50000"/>
                  </a:schemeClr>
                </a:solidFill>
              </a:rPr>
              <a:t>一个覆盖</a:t>
            </a:r>
            <a:r>
              <a:rPr lang="zh-CN" altLang="en-US" sz="1600" dirty="0" smtClean="0">
                <a:solidFill>
                  <a:schemeClr val="bg1">
                    <a:lumMod val="50000"/>
                  </a:schemeClr>
                </a:solidFill>
              </a:rPr>
              <a:t>全国专线为集团和个人用户的单点</a:t>
            </a:r>
            <a:r>
              <a:rPr lang="zh-CN" altLang="en-US" sz="1600" dirty="0">
                <a:solidFill>
                  <a:schemeClr val="bg1">
                    <a:lumMod val="50000"/>
                  </a:schemeClr>
                </a:solidFill>
              </a:rPr>
              <a:t>上网</a:t>
            </a:r>
            <a:r>
              <a:rPr lang="zh-CN" altLang="en-US" sz="1600" dirty="0" smtClean="0">
                <a:solidFill>
                  <a:schemeClr val="bg1">
                    <a:lumMod val="50000"/>
                  </a:schemeClr>
                </a:solidFill>
              </a:rPr>
              <a:t>服务，</a:t>
            </a:r>
            <a:r>
              <a:rPr lang="en-US" altLang="zh-CN" sz="1600" dirty="0" smtClean="0">
                <a:solidFill>
                  <a:schemeClr val="bg1">
                    <a:lumMod val="50000"/>
                  </a:schemeClr>
                </a:solidFill>
              </a:rPr>
              <a:t>1996</a:t>
            </a:r>
            <a:r>
              <a:rPr lang="zh-CN" altLang="en-US" sz="1600" dirty="0" smtClean="0">
                <a:solidFill>
                  <a:schemeClr val="bg1">
                    <a:lumMod val="50000"/>
                  </a:schemeClr>
                </a:solidFill>
              </a:rPr>
              <a:t>年开通 </a:t>
            </a:r>
            <a:endParaRPr sz="1600" dirty="0">
              <a:solidFill>
                <a:schemeClr val="bg1">
                  <a:lumMod val="50000"/>
                </a:schemeClr>
              </a:solidFill>
            </a:endParaRPr>
          </a:p>
        </p:txBody>
      </p:sp>
      <p:sp>
        <p:nvSpPr>
          <p:cNvPr id="18" name="TextBox 1"/>
          <p:cNvSpPr txBox="1"/>
          <p:nvPr/>
        </p:nvSpPr>
        <p:spPr>
          <a:xfrm>
            <a:off x="583192" y="2059827"/>
            <a:ext cx="8261551"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金关</a:t>
            </a:r>
            <a:r>
              <a:rPr lang="zh-CN" altLang="en-US" sz="1600" b="1" dirty="0" smtClean="0">
                <a:solidFill>
                  <a:schemeClr val="bg1">
                    <a:lumMod val="50000"/>
                  </a:schemeClr>
                </a:solidFill>
              </a:rPr>
              <a:t>工程：</a:t>
            </a:r>
            <a:r>
              <a:rPr lang="zh-CN" altLang="en-US" sz="1600" dirty="0" smtClean="0">
                <a:solidFill>
                  <a:schemeClr val="bg1">
                    <a:lumMod val="50000"/>
                  </a:schemeClr>
                </a:solidFill>
              </a:rPr>
              <a:t>采用</a:t>
            </a:r>
            <a:r>
              <a:rPr lang="en-US" altLang="zh-CN" sz="1600" dirty="0" smtClean="0">
                <a:solidFill>
                  <a:schemeClr val="bg1">
                    <a:lumMod val="50000"/>
                  </a:schemeClr>
                </a:solidFill>
              </a:rPr>
              <a:t>EDI</a:t>
            </a:r>
            <a:r>
              <a:rPr lang="zh-CN" altLang="en-US" sz="1600" dirty="0" smtClean="0">
                <a:solidFill>
                  <a:schemeClr val="bg1">
                    <a:lumMod val="50000"/>
                  </a:schemeClr>
                </a:solidFill>
              </a:rPr>
              <a:t>技术对外贸企业、通关系统、口岸</a:t>
            </a:r>
            <a:r>
              <a:rPr lang="zh-CN" altLang="en-US" sz="1600" dirty="0">
                <a:solidFill>
                  <a:schemeClr val="bg1">
                    <a:lumMod val="50000"/>
                  </a:schemeClr>
                </a:solidFill>
              </a:rPr>
              <a:t>电子</a:t>
            </a:r>
            <a:r>
              <a:rPr lang="zh-CN" altLang="en-US" sz="1600" dirty="0" smtClean="0">
                <a:solidFill>
                  <a:schemeClr val="bg1">
                    <a:lumMod val="50000"/>
                  </a:schemeClr>
                </a:solidFill>
              </a:rPr>
              <a:t>执法系统联网，</a:t>
            </a:r>
            <a:r>
              <a:rPr lang="en-US" altLang="zh-CN" sz="1600" dirty="0" smtClean="0">
                <a:solidFill>
                  <a:schemeClr val="bg1">
                    <a:lumMod val="50000"/>
                  </a:schemeClr>
                </a:solidFill>
              </a:rPr>
              <a:t>2011</a:t>
            </a:r>
            <a:r>
              <a:rPr lang="zh-CN" altLang="en-US" sz="1600" dirty="0">
                <a:solidFill>
                  <a:schemeClr val="bg1">
                    <a:lumMod val="50000"/>
                  </a:schemeClr>
                </a:solidFill>
              </a:rPr>
              <a:t>年</a:t>
            </a:r>
            <a:r>
              <a:rPr lang="zh-CN" altLang="en-US" sz="1600" dirty="0" smtClean="0">
                <a:solidFill>
                  <a:schemeClr val="bg1">
                    <a:lumMod val="50000"/>
                  </a:schemeClr>
                </a:solidFill>
              </a:rPr>
              <a:t>完成</a:t>
            </a:r>
            <a:endParaRPr sz="1600" b="1" dirty="0">
              <a:solidFill>
                <a:schemeClr val="bg1">
                  <a:lumMod val="50000"/>
                </a:schemeClr>
              </a:solidFill>
            </a:endParaRPr>
          </a:p>
        </p:txBody>
      </p:sp>
      <p:sp>
        <p:nvSpPr>
          <p:cNvPr id="20" name="TextBox 1"/>
          <p:cNvSpPr txBox="1"/>
          <p:nvPr/>
        </p:nvSpPr>
        <p:spPr>
          <a:xfrm>
            <a:off x="583193" y="2341181"/>
            <a:ext cx="8261550"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金卡工程</a:t>
            </a:r>
            <a:r>
              <a:rPr lang="zh-CN" altLang="en-US" sz="1600" b="1" dirty="0" smtClean="0">
                <a:solidFill>
                  <a:schemeClr val="bg1">
                    <a:lumMod val="50000"/>
                  </a:schemeClr>
                </a:solidFill>
              </a:rPr>
              <a:t>：</a:t>
            </a:r>
            <a:r>
              <a:rPr lang="zh-CN" altLang="en-US" sz="1600" dirty="0">
                <a:solidFill>
                  <a:schemeClr val="bg1">
                    <a:lumMod val="50000"/>
                  </a:schemeClr>
                </a:solidFill>
              </a:rPr>
              <a:t>推广</a:t>
            </a:r>
            <a:r>
              <a:rPr lang="zh-CN" altLang="en-US" sz="1600" dirty="0" smtClean="0">
                <a:solidFill>
                  <a:schemeClr val="bg1">
                    <a:lumMod val="50000"/>
                  </a:schemeClr>
                </a:solidFill>
              </a:rPr>
              <a:t>信息与现</a:t>
            </a:r>
            <a:r>
              <a:rPr lang="zh-CN" altLang="en-US" sz="1600" dirty="0">
                <a:solidFill>
                  <a:schemeClr val="bg1">
                    <a:lumMod val="50000"/>
                  </a:schemeClr>
                </a:solidFill>
              </a:rPr>
              <a:t>金卡</a:t>
            </a:r>
            <a:r>
              <a:rPr lang="zh-CN" altLang="en-US" sz="1600" dirty="0" smtClean="0">
                <a:solidFill>
                  <a:schemeClr val="bg1">
                    <a:lumMod val="50000"/>
                  </a:schemeClr>
                </a:solidFill>
              </a:rPr>
              <a:t>，</a:t>
            </a:r>
            <a:r>
              <a:rPr lang="en-US" altLang="zh-CN" sz="1600" dirty="0" smtClean="0">
                <a:solidFill>
                  <a:schemeClr val="bg1">
                    <a:lumMod val="50000"/>
                  </a:schemeClr>
                </a:solidFill>
              </a:rPr>
              <a:t>ATM</a:t>
            </a:r>
            <a:r>
              <a:rPr lang="zh-CN" altLang="en-US" sz="1600" dirty="0" smtClean="0">
                <a:solidFill>
                  <a:schemeClr val="bg1">
                    <a:lumMod val="50000"/>
                  </a:schemeClr>
                </a:solidFill>
              </a:rPr>
              <a:t>与</a:t>
            </a:r>
            <a:r>
              <a:rPr lang="en-US" altLang="zh-CN" sz="1600" dirty="0" smtClean="0">
                <a:solidFill>
                  <a:schemeClr val="bg1">
                    <a:lumMod val="50000"/>
                  </a:schemeClr>
                </a:solidFill>
              </a:rPr>
              <a:t>POS</a:t>
            </a:r>
            <a:r>
              <a:rPr lang="zh-CN" altLang="en-US" sz="1600" dirty="0" smtClean="0">
                <a:solidFill>
                  <a:schemeClr val="bg1">
                    <a:lumMod val="50000"/>
                  </a:schemeClr>
                </a:solidFill>
              </a:rPr>
              <a:t>机同</a:t>
            </a:r>
            <a:r>
              <a:rPr lang="zh-CN" altLang="en-US" sz="1600" dirty="0">
                <a:solidFill>
                  <a:schemeClr val="bg1">
                    <a:lumMod val="50000"/>
                  </a:schemeClr>
                </a:solidFill>
              </a:rPr>
              <a:t>城跨行</a:t>
            </a:r>
            <a:r>
              <a:rPr lang="zh-CN" altLang="en-US" sz="1600" dirty="0" smtClean="0">
                <a:solidFill>
                  <a:schemeClr val="bg1">
                    <a:lumMod val="50000"/>
                  </a:schemeClr>
                </a:solidFill>
              </a:rPr>
              <a:t>联网，与信用卡联营，</a:t>
            </a:r>
            <a:r>
              <a:rPr lang="en-US" altLang="zh-CN" sz="1600" dirty="0" smtClean="0">
                <a:solidFill>
                  <a:schemeClr val="bg1">
                    <a:lumMod val="50000"/>
                  </a:schemeClr>
                </a:solidFill>
              </a:rPr>
              <a:t>1997</a:t>
            </a:r>
            <a:r>
              <a:rPr lang="zh-CN" altLang="en-US" sz="1600" dirty="0" smtClean="0">
                <a:solidFill>
                  <a:schemeClr val="bg1">
                    <a:lumMod val="50000"/>
                  </a:schemeClr>
                </a:solidFill>
              </a:rPr>
              <a:t>年实行</a:t>
            </a:r>
            <a:endParaRPr sz="1600" b="1" dirty="0">
              <a:solidFill>
                <a:schemeClr val="bg1">
                  <a:lumMod val="50000"/>
                </a:schemeClr>
              </a:solidFill>
            </a:endParaRPr>
          </a:p>
        </p:txBody>
      </p:sp>
      <p:sp>
        <p:nvSpPr>
          <p:cNvPr id="13" name="TextBox 1"/>
          <p:cNvSpPr txBox="1"/>
          <p:nvPr/>
        </p:nvSpPr>
        <p:spPr>
          <a:xfrm>
            <a:off x="537480" y="1382252"/>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启动 </a:t>
            </a:r>
            <a:r>
              <a:rPr lang="zh-CN" altLang="en-US" b="1" dirty="0">
                <a:solidFill>
                  <a:schemeClr val="accent1">
                    <a:lumMod val="50000"/>
                  </a:schemeClr>
                </a:solidFill>
              </a:rPr>
              <a:t>“三金工程”</a:t>
            </a:r>
            <a:endParaRPr lang="en-US" altLang="zh-CN" b="1" dirty="0">
              <a:solidFill>
                <a:schemeClr val="accent1">
                  <a:lumMod val="50000"/>
                </a:schemeClr>
              </a:solidFill>
            </a:endParaRPr>
          </a:p>
        </p:txBody>
      </p:sp>
      <p:sp>
        <p:nvSpPr>
          <p:cNvPr id="19" name="TextBox 1"/>
          <p:cNvSpPr txBox="1"/>
          <p:nvPr/>
        </p:nvSpPr>
        <p:spPr>
          <a:xfrm>
            <a:off x="540251" y="2715060"/>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开通</a:t>
            </a:r>
            <a:r>
              <a:rPr lang="zh-CN" altLang="en-US" b="1" dirty="0">
                <a:solidFill>
                  <a:schemeClr val="accent1">
                    <a:lumMod val="50000"/>
                  </a:schemeClr>
                </a:solidFill>
              </a:rPr>
              <a:t>多</a:t>
            </a:r>
            <a:r>
              <a:rPr lang="zh-CN" altLang="en-US" b="1" dirty="0" smtClean="0">
                <a:solidFill>
                  <a:schemeClr val="accent1">
                    <a:lumMod val="50000"/>
                  </a:schemeClr>
                </a:solidFill>
              </a:rPr>
              <a:t>家交易、支付电子商务</a:t>
            </a:r>
            <a:r>
              <a:rPr lang="zh-CN" altLang="en-US" b="1" dirty="0">
                <a:solidFill>
                  <a:schemeClr val="accent1">
                    <a:lumMod val="50000"/>
                  </a:schemeClr>
                </a:solidFill>
              </a:rPr>
              <a:t>网站</a:t>
            </a:r>
            <a:endParaRPr lang="en-US" altLang="zh-CN" b="1" dirty="0">
              <a:solidFill>
                <a:schemeClr val="accent1">
                  <a:lumMod val="50000"/>
                </a:schemeClr>
              </a:solidFill>
            </a:endParaRPr>
          </a:p>
        </p:txBody>
      </p:sp>
      <p:sp>
        <p:nvSpPr>
          <p:cNvPr id="24" name="Freeform 6"/>
          <p:cNvSpPr/>
          <p:nvPr/>
        </p:nvSpPr>
        <p:spPr bwMode="auto">
          <a:xfrm>
            <a:off x="532005" y="3339323"/>
            <a:ext cx="1399761" cy="143396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2">
              <a:lumMod val="75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25" name="Freeform 7"/>
          <p:cNvSpPr/>
          <p:nvPr/>
        </p:nvSpPr>
        <p:spPr bwMode="auto">
          <a:xfrm>
            <a:off x="1813864" y="3339322"/>
            <a:ext cx="1460912" cy="1431521"/>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ED5A00"/>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27" name="Freeform 8"/>
          <p:cNvSpPr/>
          <p:nvPr/>
        </p:nvSpPr>
        <p:spPr bwMode="auto">
          <a:xfrm>
            <a:off x="4500719" y="3328459"/>
            <a:ext cx="1456437" cy="1426642"/>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rgbClr val="006600"/>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dirty="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28" name="Oval 9"/>
          <p:cNvSpPr>
            <a:spLocks noChangeArrowheads="1"/>
          </p:cNvSpPr>
          <p:nvPr/>
        </p:nvSpPr>
        <p:spPr bwMode="auto">
          <a:xfrm>
            <a:off x="7086857" y="3351259"/>
            <a:ext cx="1542652" cy="1441277"/>
          </a:xfrm>
          <a:prstGeom prst="ellipse">
            <a:avLst/>
          </a:prstGeom>
          <a:solidFill>
            <a:schemeClr val="accent1">
              <a:lumMod val="50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29" name="Line 10"/>
          <p:cNvSpPr>
            <a:spLocks noChangeShapeType="1"/>
          </p:cNvSpPr>
          <p:nvPr/>
        </p:nvSpPr>
        <p:spPr bwMode="auto">
          <a:xfrm>
            <a:off x="653649" y="4155195"/>
            <a:ext cx="1005544"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0" name="Line 11"/>
          <p:cNvSpPr>
            <a:spLocks noChangeShapeType="1"/>
          </p:cNvSpPr>
          <p:nvPr/>
        </p:nvSpPr>
        <p:spPr bwMode="auto">
          <a:xfrm>
            <a:off x="1980451" y="4163420"/>
            <a:ext cx="1005544"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1" name="Line 12"/>
          <p:cNvSpPr>
            <a:spLocks noChangeShapeType="1"/>
          </p:cNvSpPr>
          <p:nvPr/>
        </p:nvSpPr>
        <p:spPr bwMode="auto">
          <a:xfrm>
            <a:off x="4757078" y="4174326"/>
            <a:ext cx="100636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2" name="Line 13"/>
          <p:cNvSpPr>
            <a:spLocks noChangeShapeType="1"/>
          </p:cNvSpPr>
          <p:nvPr/>
        </p:nvSpPr>
        <p:spPr bwMode="auto">
          <a:xfrm>
            <a:off x="7330450" y="4192920"/>
            <a:ext cx="100636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6" name="Freeform 8"/>
          <p:cNvSpPr/>
          <p:nvPr/>
        </p:nvSpPr>
        <p:spPr bwMode="auto">
          <a:xfrm>
            <a:off x="5830742" y="3331683"/>
            <a:ext cx="1388142" cy="1448002"/>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accent4">
              <a:lumMod val="50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dirty="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8" name="TextBox 17"/>
          <p:cNvSpPr txBox="1"/>
          <p:nvPr/>
        </p:nvSpPr>
        <p:spPr>
          <a:xfrm>
            <a:off x="493218" y="3686393"/>
            <a:ext cx="1441297"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B2B</a:t>
            </a: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中国制造网</a:t>
            </a:r>
          </a:p>
          <a:p>
            <a:pPr algn="ctr" defTabSz="685800" fontAlgn="base" hangingPunct="1">
              <a:spcBef>
                <a:spcPct val="0"/>
              </a:spcBef>
              <a:spcAft>
                <a:spcPct val="0"/>
              </a:spcAft>
            </a:pP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南京焦点公司</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Line 12"/>
          <p:cNvSpPr>
            <a:spLocks noChangeShapeType="1"/>
          </p:cNvSpPr>
          <p:nvPr/>
        </p:nvSpPr>
        <p:spPr bwMode="auto">
          <a:xfrm>
            <a:off x="5999464" y="4177635"/>
            <a:ext cx="100636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40" name="TextBox 17"/>
          <p:cNvSpPr txBox="1"/>
          <p:nvPr/>
        </p:nvSpPr>
        <p:spPr>
          <a:xfrm>
            <a:off x="579443" y="4207625"/>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1996.2</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1" name="TextBox 17"/>
          <p:cNvSpPr txBox="1"/>
          <p:nvPr/>
        </p:nvSpPr>
        <p:spPr>
          <a:xfrm>
            <a:off x="1834210" y="3691706"/>
            <a:ext cx="1353131"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B2B</a:t>
            </a: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化工</a:t>
            </a: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网站</a:t>
            </a:r>
            <a:endPar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685800" fontAlgn="base" hangingPunct="1">
              <a:spcBef>
                <a:spcPct val="0"/>
              </a:spcBef>
              <a:spcAft>
                <a:spcPct val="0"/>
              </a:spcAft>
            </a:pP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浙江网盛公司</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TextBox 17"/>
          <p:cNvSpPr txBox="1"/>
          <p:nvPr/>
        </p:nvSpPr>
        <p:spPr>
          <a:xfrm>
            <a:off x="1922729" y="4221607"/>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1997.11</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TextBox 17"/>
          <p:cNvSpPr txBox="1"/>
          <p:nvPr/>
        </p:nvSpPr>
        <p:spPr>
          <a:xfrm>
            <a:off x="4640514" y="3712897"/>
            <a:ext cx="1170874"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B2C</a:t>
            </a: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图书网站</a:t>
            </a:r>
            <a:endPar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685800" fontAlgn="base" hangingPunct="1">
              <a:spcBef>
                <a:spcPct val="0"/>
              </a:spcBef>
              <a:spcAft>
                <a:spcPct val="0"/>
              </a:spcAft>
            </a:pP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创始人王峻</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 name="TextBox 17"/>
          <p:cNvSpPr txBox="1"/>
          <p:nvPr/>
        </p:nvSpPr>
        <p:spPr>
          <a:xfrm>
            <a:off x="4727109" y="4234772"/>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1999.5</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TextBox 17"/>
          <p:cNvSpPr txBox="1"/>
          <p:nvPr/>
        </p:nvSpPr>
        <p:spPr>
          <a:xfrm>
            <a:off x="5915443" y="3723070"/>
            <a:ext cx="1170874"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C2C</a:t>
            </a: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易趣网站</a:t>
            </a:r>
            <a:endPar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685800" fontAlgn="base" hangingPunct="1">
              <a:spcBef>
                <a:spcPct val="0"/>
              </a:spcBef>
              <a:spcAft>
                <a:spcPct val="0"/>
              </a:spcAft>
            </a:pP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创始人邵亦波</a:t>
            </a:r>
          </a:p>
        </p:txBody>
      </p:sp>
      <p:sp>
        <p:nvSpPr>
          <p:cNvPr id="46" name="TextBox 17"/>
          <p:cNvSpPr txBox="1"/>
          <p:nvPr/>
        </p:nvSpPr>
        <p:spPr>
          <a:xfrm>
            <a:off x="5915092" y="4212604"/>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1999.8</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TextBox 17"/>
          <p:cNvSpPr txBox="1"/>
          <p:nvPr/>
        </p:nvSpPr>
        <p:spPr>
          <a:xfrm>
            <a:off x="7226036" y="3728914"/>
            <a:ext cx="1170874"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C2C</a:t>
            </a: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交易网站</a:t>
            </a:r>
            <a:endPar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685800" fontAlgn="base" hangingPunct="1">
              <a:spcBef>
                <a:spcPct val="0"/>
              </a:spcBef>
              <a:spcAft>
                <a:spcPct val="0"/>
              </a:spcAft>
            </a:pP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创始人马云</a:t>
            </a:r>
          </a:p>
        </p:txBody>
      </p:sp>
      <p:sp>
        <p:nvSpPr>
          <p:cNvPr id="48" name="TextBox 17"/>
          <p:cNvSpPr txBox="1"/>
          <p:nvPr/>
        </p:nvSpPr>
        <p:spPr>
          <a:xfrm>
            <a:off x="7244525" y="4235262"/>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1999.9</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Freeform 7"/>
          <p:cNvSpPr/>
          <p:nvPr/>
        </p:nvSpPr>
        <p:spPr bwMode="auto">
          <a:xfrm>
            <a:off x="3155054" y="3339322"/>
            <a:ext cx="1460912" cy="1431521"/>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0070C0"/>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50" name="TextBox 17"/>
          <p:cNvSpPr txBox="1"/>
          <p:nvPr/>
        </p:nvSpPr>
        <p:spPr>
          <a:xfrm>
            <a:off x="3296623" y="3676872"/>
            <a:ext cx="1170874" cy="461665"/>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B2B</a:t>
            </a:r>
            <a:r>
              <a:rPr lang="zh-CN" altLang="en-US"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支付网站</a:t>
            </a:r>
            <a:endPar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defTabSz="685800" fontAlgn="base" hangingPunct="1">
              <a:spcBef>
                <a:spcPct val="0"/>
              </a:spcBef>
              <a:spcAft>
                <a:spcPct val="0"/>
              </a:spcAft>
            </a:pPr>
            <a:r>
              <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招商银行</a:t>
            </a:r>
          </a:p>
        </p:txBody>
      </p:sp>
      <p:sp>
        <p:nvSpPr>
          <p:cNvPr id="51" name="Line 12"/>
          <p:cNvSpPr>
            <a:spLocks noChangeShapeType="1"/>
          </p:cNvSpPr>
          <p:nvPr/>
        </p:nvSpPr>
        <p:spPr bwMode="auto">
          <a:xfrm>
            <a:off x="3385478" y="4154930"/>
            <a:ext cx="100636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52" name="TextBox 17"/>
          <p:cNvSpPr txBox="1"/>
          <p:nvPr/>
        </p:nvSpPr>
        <p:spPr>
          <a:xfrm>
            <a:off x="3287971" y="4217906"/>
            <a:ext cx="1170874" cy="276999"/>
          </a:xfrm>
          <a:prstGeom prst="rect">
            <a:avLst/>
          </a:prstGeom>
          <a:noFill/>
        </p:spPr>
        <p:txBody>
          <a:bodyPr wrap="square" rtlCol="0">
            <a:spAutoFit/>
          </a:bodyPr>
          <a:lstStyle/>
          <a:p>
            <a:pPr algn="ctr" defTabSz="685800" fontAlgn="base" hangingPunct="1">
              <a:spcBef>
                <a:spcPct val="0"/>
              </a:spcBef>
              <a:spcAft>
                <a:spcPct val="0"/>
              </a:spcAft>
            </a:pPr>
            <a:r>
              <a:rPr lang="en-US" altLang="zh-CN" sz="1200" b="1" kern="1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1998.4</a:t>
            </a:r>
            <a:endParaRPr lang="zh-CN" altLang="en-US" sz="1200"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29435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、市场营销</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77495" y="934987"/>
            <a:ext cx="6970957"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a:t>
            </a:r>
            <a:r>
              <a:rPr lang="zh-CN" altLang="en-US" sz="2000" b="1" dirty="0" smtClean="0">
                <a:solidFill>
                  <a:srgbClr val="002060"/>
                </a:solidFill>
              </a:rPr>
              <a:t>）</a:t>
            </a:r>
            <a:r>
              <a:rPr lang="zh-CN" altLang="en-US" sz="2000" b="1" dirty="0">
                <a:solidFill>
                  <a:srgbClr val="002060"/>
                </a:solidFill>
              </a:rPr>
              <a:t>市场</a:t>
            </a:r>
            <a:r>
              <a:rPr lang="zh-CN" altLang="en-US" sz="2000" b="1" dirty="0" smtClean="0">
                <a:solidFill>
                  <a:srgbClr val="002060"/>
                </a:solidFill>
              </a:rPr>
              <a:t>营销的基本原则</a:t>
            </a:r>
            <a:endParaRPr lang="en-US" altLang="zh-CN" sz="2000" b="1" dirty="0">
              <a:solidFill>
                <a:srgbClr val="002060"/>
              </a:solidFill>
            </a:endParaRPr>
          </a:p>
        </p:txBody>
      </p:sp>
      <p:sp>
        <p:nvSpPr>
          <p:cNvPr id="15" name="TextBox 1"/>
          <p:cNvSpPr txBox="1"/>
          <p:nvPr/>
        </p:nvSpPr>
        <p:spPr>
          <a:xfrm>
            <a:off x="657846" y="1363292"/>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诚实</a:t>
            </a:r>
            <a:r>
              <a:rPr lang="zh-CN" altLang="en-US" b="1" dirty="0">
                <a:solidFill>
                  <a:schemeClr val="accent1">
                    <a:lumMod val="50000"/>
                  </a:schemeClr>
                </a:solidFill>
              </a:rPr>
              <a:t>守信的原则</a:t>
            </a:r>
            <a:endParaRPr lang="en-US" altLang="zh-CN" b="1" dirty="0">
              <a:solidFill>
                <a:schemeClr val="accent1">
                  <a:lumMod val="50000"/>
                </a:schemeClr>
              </a:solidFill>
            </a:endParaRPr>
          </a:p>
        </p:txBody>
      </p:sp>
      <p:sp>
        <p:nvSpPr>
          <p:cNvPr id="19" name="TextBox 1"/>
          <p:cNvSpPr txBox="1"/>
          <p:nvPr/>
        </p:nvSpPr>
        <p:spPr>
          <a:xfrm>
            <a:off x="748469" y="1768776"/>
            <a:ext cx="6919851"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诚实</a:t>
            </a:r>
            <a:r>
              <a:rPr lang="zh-CN" altLang="en-US" sz="1600" dirty="0">
                <a:solidFill>
                  <a:schemeClr val="bg1">
                    <a:lumMod val="50000"/>
                  </a:schemeClr>
                </a:solidFill>
              </a:rPr>
              <a:t>守信</a:t>
            </a:r>
            <a:r>
              <a:rPr lang="zh-CN" altLang="en-US" sz="1600" dirty="0" smtClean="0">
                <a:solidFill>
                  <a:schemeClr val="bg1">
                    <a:lumMod val="50000"/>
                  </a:schemeClr>
                </a:solidFill>
              </a:rPr>
              <a:t>是</a:t>
            </a:r>
            <a:r>
              <a:rPr lang="zh-CN" altLang="en-US" sz="1600" dirty="0">
                <a:solidFill>
                  <a:schemeClr val="bg1">
                    <a:lumMod val="50000"/>
                  </a:schemeClr>
                </a:solidFill>
              </a:rPr>
              <a:t>企业在营销活动</a:t>
            </a:r>
            <a:r>
              <a:rPr lang="zh-CN" altLang="en-US" sz="1600" dirty="0" smtClean="0">
                <a:solidFill>
                  <a:schemeClr val="bg1">
                    <a:lumMod val="50000"/>
                  </a:schemeClr>
                </a:solidFill>
              </a:rPr>
              <a:t>中遵循</a:t>
            </a:r>
            <a:r>
              <a:rPr lang="zh-CN" altLang="en-US" sz="1600" dirty="0">
                <a:solidFill>
                  <a:schemeClr val="bg1">
                    <a:lumMod val="50000"/>
                  </a:schemeClr>
                </a:solidFill>
              </a:rPr>
              <a:t>的</a:t>
            </a:r>
            <a:r>
              <a:rPr lang="zh-CN" altLang="en-US" sz="1600" dirty="0" smtClean="0">
                <a:solidFill>
                  <a:schemeClr val="bg1">
                    <a:lumMod val="50000"/>
                  </a:schemeClr>
                </a:solidFill>
              </a:rPr>
              <a:t>基本原则。</a:t>
            </a:r>
            <a:endParaRPr lang="en-US" altLang="zh-CN" sz="1600" dirty="0" smtClean="0">
              <a:solidFill>
                <a:schemeClr val="bg1">
                  <a:lumMod val="50000"/>
                </a:schemeClr>
              </a:solidFill>
            </a:endParaRPr>
          </a:p>
        </p:txBody>
      </p:sp>
      <p:sp>
        <p:nvSpPr>
          <p:cNvPr id="22" name="TextBox 1"/>
          <p:cNvSpPr txBox="1"/>
          <p:nvPr/>
        </p:nvSpPr>
        <p:spPr>
          <a:xfrm>
            <a:off x="748469" y="2448900"/>
            <a:ext cx="801314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义利</a:t>
            </a:r>
            <a:r>
              <a:rPr lang="zh-CN" altLang="en-US" sz="1600" dirty="0" smtClean="0">
                <a:solidFill>
                  <a:schemeClr val="bg1">
                    <a:lumMod val="50000"/>
                  </a:schemeClr>
                </a:solidFill>
              </a:rPr>
              <a:t>兼顾是企业</a:t>
            </a:r>
            <a:r>
              <a:rPr lang="zh-CN" altLang="en-US" sz="1600" dirty="0">
                <a:solidFill>
                  <a:schemeClr val="bg1">
                    <a:lumMod val="50000"/>
                  </a:schemeClr>
                </a:solidFill>
              </a:rPr>
              <a:t>在营销活动</a:t>
            </a:r>
            <a:r>
              <a:rPr lang="zh-CN" altLang="en-US" sz="1600" dirty="0" smtClean="0">
                <a:solidFill>
                  <a:schemeClr val="bg1">
                    <a:lumMod val="50000"/>
                  </a:schemeClr>
                </a:solidFill>
              </a:rPr>
              <a:t>中处理</a:t>
            </a:r>
            <a:r>
              <a:rPr lang="zh-CN" altLang="en-US" sz="1600" dirty="0">
                <a:solidFill>
                  <a:schemeClr val="bg1">
                    <a:lumMod val="50000"/>
                  </a:schemeClr>
                </a:solidFill>
              </a:rPr>
              <a:t>好利己、利他关系的</a:t>
            </a:r>
            <a:r>
              <a:rPr lang="zh-CN" altLang="en-US" sz="1600" dirty="0" smtClean="0">
                <a:solidFill>
                  <a:schemeClr val="bg1">
                    <a:lumMod val="50000"/>
                  </a:schemeClr>
                </a:solidFill>
              </a:rPr>
              <a:t>基本准则。</a:t>
            </a:r>
            <a:endParaRPr lang="zh-CN" altLang="en-US" sz="1600" dirty="0">
              <a:solidFill>
                <a:schemeClr val="bg1">
                  <a:lumMod val="50000"/>
                </a:schemeClr>
              </a:solidFill>
            </a:endParaRPr>
          </a:p>
        </p:txBody>
      </p:sp>
      <p:sp>
        <p:nvSpPr>
          <p:cNvPr id="23" name="TextBox 1"/>
          <p:cNvSpPr txBox="1"/>
          <p:nvPr/>
        </p:nvSpPr>
        <p:spPr>
          <a:xfrm>
            <a:off x="657839" y="2035576"/>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义</a:t>
            </a:r>
            <a:r>
              <a:rPr lang="zh-CN" altLang="en-US" b="1" dirty="0">
                <a:solidFill>
                  <a:schemeClr val="accent1">
                    <a:lumMod val="50000"/>
                  </a:schemeClr>
                </a:solidFill>
              </a:rPr>
              <a:t>利兼顾的原则</a:t>
            </a:r>
            <a:endParaRPr lang="en-US" altLang="zh-CN" b="1" dirty="0">
              <a:solidFill>
                <a:schemeClr val="accent1">
                  <a:lumMod val="50000"/>
                </a:schemeClr>
              </a:solidFill>
            </a:endParaRPr>
          </a:p>
        </p:txBody>
      </p:sp>
      <p:sp>
        <p:nvSpPr>
          <p:cNvPr id="29" name="TextBox 1"/>
          <p:cNvSpPr txBox="1"/>
          <p:nvPr/>
        </p:nvSpPr>
        <p:spPr>
          <a:xfrm>
            <a:off x="657839" y="3336149"/>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4</a:t>
            </a:r>
            <a:r>
              <a:rPr lang="en-US" altLang="zh-CN" b="1" dirty="0" smtClean="0">
                <a:solidFill>
                  <a:schemeClr val="accent1">
                    <a:lumMod val="50000"/>
                  </a:schemeClr>
                </a:solidFill>
              </a:rPr>
              <a:t>. </a:t>
            </a:r>
            <a:r>
              <a:rPr lang="zh-CN" altLang="en-US" b="1" dirty="0" smtClean="0">
                <a:solidFill>
                  <a:schemeClr val="accent1">
                    <a:lumMod val="50000"/>
                  </a:schemeClr>
                </a:solidFill>
              </a:rPr>
              <a:t>理性</a:t>
            </a:r>
            <a:r>
              <a:rPr lang="zh-CN" altLang="en-US" b="1" dirty="0">
                <a:solidFill>
                  <a:schemeClr val="accent1">
                    <a:lumMod val="50000"/>
                  </a:schemeClr>
                </a:solidFill>
              </a:rPr>
              <a:t>和谐的原则</a:t>
            </a:r>
            <a:endParaRPr lang="en-US" altLang="zh-CN" b="1" dirty="0">
              <a:solidFill>
                <a:schemeClr val="accent1">
                  <a:lumMod val="50000"/>
                </a:schemeClr>
              </a:solidFill>
            </a:endParaRPr>
          </a:p>
        </p:txBody>
      </p:sp>
      <p:sp>
        <p:nvSpPr>
          <p:cNvPr id="13" name="TextBox 1"/>
          <p:cNvSpPr txBox="1"/>
          <p:nvPr/>
        </p:nvSpPr>
        <p:spPr>
          <a:xfrm>
            <a:off x="657839" y="2697186"/>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互惠互利</a:t>
            </a:r>
            <a:r>
              <a:rPr lang="zh-CN" altLang="en-US" b="1" dirty="0">
                <a:solidFill>
                  <a:schemeClr val="accent1">
                    <a:lumMod val="50000"/>
                  </a:schemeClr>
                </a:solidFill>
              </a:rPr>
              <a:t>的原则</a:t>
            </a:r>
            <a:endParaRPr lang="en-US" altLang="zh-CN" b="1" dirty="0">
              <a:solidFill>
                <a:schemeClr val="accent1">
                  <a:lumMod val="50000"/>
                </a:schemeClr>
              </a:solidFill>
            </a:endParaRPr>
          </a:p>
        </p:txBody>
      </p:sp>
      <p:sp>
        <p:nvSpPr>
          <p:cNvPr id="14" name="TextBox 1"/>
          <p:cNvSpPr txBox="1"/>
          <p:nvPr/>
        </p:nvSpPr>
        <p:spPr>
          <a:xfrm>
            <a:off x="748469" y="3096533"/>
            <a:ext cx="801314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互惠互利是企业在营销活动中进行交易</a:t>
            </a:r>
            <a:r>
              <a:rPr lang="zh-CN" altLang="en-US" sz="1600" dirty="0" smtClean="0">
                <a:solidFill>
                  <a:schemeClr val="bg1">
                    <a:lumMod val="50000"/>
                  </a:schemeClr>
                </a:solidFill>
              </a:rPr>
              <a:t>的基本要求。</a:t>
            </a:r>
            <a:endParaRPr lang="zh-CN" altLang="en-US" sz="1600" dirty="0">
              <a:solidFill>
                <a:schemeClr val="bg1">
                  <a:lumMod val="50000"/>
                </a:schemeClr>
              </a:solidFill>
            </a:endParaRPr>
          </a:p>
        </p:txBody>
      </p:sp>
      <p:sp>
        <p:nvSpPr>
          <p:cNvPr id="16" name="TextBox 1"/>
          <p:cNvSpPr txBox="1"/>
          <p:nvPr/>
        </p:nvSpPr>
        <p:spPr>
          <a:xfrm>
            <a:off x="748469" y="3769172"/>
            <a:ext cx="801314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理性</a:t>
            </a:r>
            <a:r>
              <a:rPr lang="zh-CN" altLang="en-US" sz="1600" dirty="0" smtClean="0">
                <a:solidFill>
                  <a:schemeClr val="bg1">
                    <a:lumMod val="50000"/>
                  </a:schemeClr>
                </a:solidFill>
              </a:rPr>
              <a:t>和谐</a:t>
            </a:r>
            <a:r>
              <a:rPr lang="zh-CN" altLang="en-US" sz="1600" dirty="0">
                <a:solidFill>
                  <a:schemeClr val="bg1">
                    <a:lumMod val="50000"/>
                  </a:schemeClr>
                </a:solidFill>
              </a:rPr>
              <a:t>是企业在营销活动中</a:t>
            </a:r>
            <a:r>
              <a:rPr lang="zh-CN" altLang="en-US" sz="1600" dirty="0" smtClean="0">
                <a:solidFill>
                  <a:schemeClr val="bg1">
                    <a:lumMod val="50000"/>
                  </a:schemeClr>
                </a:solidFill>
              </a:rPr>
              <a:t>追求知</a:t>
            </a:r>
            <a:r>
              <a:rPr lang="zh-CN" altLang="en-US" sz="1600" dirty="0">
                <a:solidFill>
                  <a:schemeClr val="bg1">
                    <a:lumMod val="50000"/>
                  </a:schemeClr>
                </a:solidFill>
              </a:rPr>
              <a:t>、情、</a:t>
            </a:r>
            <a:r>
              <a:rPr lang="zh-CN" altLang="en-US" sz="1600" dirty="0" smtClean="0">
                <a:solidFill>
                  <a:schemeClr val="bg1">
                    <a:lumMod val="50000"/>
                  </a:schemeClr>
                </a:solidFill>
              </a:rPr>
              <a:t>意统一的目标。</a:t>
            </a:r>
            <a:endParaRPr lang="zh-CN" altLang="en-US" sz="1600" dirty="0">
              <a:solidFill>
                <a:schemeClr val="bg1">
                  <a:lumMod val="50000"/>
                </a:schemeClr>
              </a:solidFill>
            </a:endParaRPr>
          </a:p>
        </p:txBody>
      </p:sp>
      <p:sp>
        <p:nvSpPr>
          <p:cNvPr id="17" name="TextBox 1"/>
          <p:cNvSpPr txBox="1"/>
          <p:nvPr/>
        </p:nvSpPr>
        <p:spPr>
          <a:xfrm>
            <a:off x="377495" y="3991738"/>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a:t>
            </a:r>
            <a:r>
              <a:rPr lang="zh-CN" altLang="en-US" sz="2000" b="1" dirty="0" smtClean="0">
                <a:solidFill>
                  <a:srgbClr val="002060"/>
                </a:solidFill>
              </a:rPr>
              <a:t>）</a:t>
            </a:r>
            <a:r>
              <a:rPr lang="zh-CN" altLang="en-US" sz="2000" b="1" dirty="0">
                <a:solidFill>
                  <a:srgbClr val="002060"/>
                </a:solidFill>
              </a:rPr>
              <a:t>市场</a:t>
            </a:r>
            <a:r>
              <a:rPr lang="zh-CN" altLang="en-US" sz="2000" b="1" dirty="0" smtClean="0">
                <a:solidFill>
                  <a:srgbClr val="002060"/>
                </a:solidFill>
              </a:rPr>
              <a:t>营销的特点</a:t>
            </a:r>
            <a:endParaRPr lang="en-US" altLang="zh-CN" sz="2000" b="1" dirty="0">
              <a:solidFill>
                <a:srgbClr val="002060"/>
              </a:solidFill>
            </a:endParaRPr>
          </a:p>
        </p:txBody>
      </p:sp>
      <p:sp>
        <p:nvSpPr>
          <p:cNvPr id="20" name="TextBox 1"/>
          <p:cNvSpPr txBox="1"/>
          <p:nvPr/>
        </p:nvSpPr>
        <p:spPr>
          <a:xfrm>
            <a:off x="748468" y="4459449"/>
            <a:ext cx="6919851"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计划性、组织性、控制性。</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4886381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、市场营销</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81860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五</a:t>
            </a:r>
            <a:r>
              <a:rPr lang="zh-CN" altLang="en-US" sz="2000" b="1" dirty="0" smtClean="0">
                <a:solidFill>
                  <a:srgbClr val="002060"/>
                </a:solidFill>
              </a:rPr>
              <a:t>）</a:t>
            </a:r>
            <a:r>
              <a:rPr lang="zh-CN" altLang="en-US" sz="2000" b="1" dirty="0">
                <a:solidFill>
                  <a:srgbClr val="002060"/>
                </a:solidFill>
              </a:rPr>
              <a:t>市场</a:t>
            </a:r>
            <a:r>
              <a:rPr lang="zh-CN" altLang="en-US" sz="2000" b="1" dirty="0" smtClean="0">
                <a:solidFill>
                  <a:srgbClr val="002060"/>
                </a:solidFill>
              </a:rPr>
              <a:t>营销的环境</a:t>
            </a:r>
            <a:endParaRPr lang="en-US" altLang="zh-CN" sz="2000" b="1" dirty="0">
              <a:solidFill>
                <a:srgbClr val="002060"/>
              </a:solidFill>
            </a:endParaRPr>
          </a:p>
        </p:txBody>
      </p:sp>
      <p:sp>
        <p:nvSpPr>
          <p:cNvPr id="15" name="TextBox 1"/>
          <p:cNvSpPr txBox="1"/>
          <p:nvPr/>
        </p:nvSpPr>
        <p:spPr>
          <a:xfrm>
            <a:off x="624594" y="1235826"/>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市场</a:t>
            </a:r>
            <a:r>
              <a:rPr lang="zh-CN" altLang="en-US" b="1" dirty="0">
                <a:solidFill>
                  <a:schemeClr val="accent1">
                    <a:lumMod val="50000"/>
                  </a:schemeClr>
                </a:solidFill>
              </a:rPr>
              <a:t>营销环境的分类</a:t>
            </a:r>
            <a:endParaRPr lang="en-US" altLang="zh-CN" b="1" dirty="0">
              <a:solidFill>
                <a:schemeClr val="accent1">
                  <a:lumMod val="50000"/>
                </a:schemeClr>
              </a:solidFill>
            </a:endParaRPr>
          </a:p>
        </p:txBody>
      </p:sp>
      <p:sp>
        <p:nvSpPr>
          <p:cNvPr id="19" name="TextBox 1"/>
          <p:cNvSpPr txBox="1"/>
          <p:nvPr/>
        </p:nvSpPr>
        <p:spPr>
          <a:xfrm>
            <a:off x="715217" y="1630226"/>
            <a:ext cx="7852434"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宏观市场营销</a:t>
            </a:r>
            <a:r>
              <a:rPr lang="zh-CN" altLang="en-US" sz="1400" b="1" dirty="0" smtClean="0">
                <a:solidFill>
                  <a:schemeClr val="bg1">
                    <a:lumMod val="50000"/>
                  </a:schemeClr>
                </a:solidFill>
              </a:rPr>
              <a:t>环境：</a:t>
            </a:r>
            <a:r>
              <a:rPr lang="zh-CN" altLang="en-US" sz="1400" dirty="0">
                <a:solidFill>
                  <a:schemeClr val="bg1">
                    <a:lumMod val="50000"/>
                  </a:schemeClr>
                </a:solidFill>
              </a:rPr>
              <a:t>是指影响企业营销能力和效率的外部生态系统，包括政治、经济、法律、</a:t>
            </a:r>
            <a:r>
              <a:rPr lang="zh-CN" altLang="en-US" sz="1400" dirty="0" smtClean="0">
                <a:solidFill>
                  <a:schemeClr val="bg1">
                    <a:lumMod val="50000"/>
                  </a:schemeClr>
                </a:solidFill>
              </a:rPr>
              <a:t>科学 </a:t>
            </a:r>
            <a:endParaRPr lang="en-US" altLang="zh-CN" sz="1400" dirty="0" smtClean="0">
              <a:solidFill>
                <a:schemeClr val="bg1">
                  <a:lumMod val="50000"/>
                </a:schemeClr>
              </a:solidFill>
            </a:endParaRPr>
          </a:p>
          <a:p>
            <a:pPr>
              <a:lnSpc>
                <a:spcPct val="120000"/>
              </a:lnSpc>
            </a:pPr>
            <a:r>
              <a:rPr lang="en-US" altLang="zh-CN" sz="1400" dirty="0">
                <a:solidFill>
                  <a:schemeClr val="bg1">
                    <a:lumMod val="50000"/>
                  </a:schemeClr>
                </a:solidFill>
              </a:rPr>
              <a:t> </a:t>
            </a:r>
            <a:r>
              <a:rPr lang="en-US" altLang="zh-CN" sz="1400" dirty="0" smtClean="0">
                <a:solidFill>
                  <a:schemeClr val="bg1">
                    <a:lumMod val="50000"/>
                  </a:schemeClr>
                </a:solidFill>
              </a:rPr>
              <a:t>                             </a:t>
            </a:r>
            <a:r>
              <a:rPr lang="zh-CN" altLang="en-US" sz="1400" dirty="0" smtClean="0">
                <a:solidFill>
                  <a:schemeClr val="bg1">
                    <a:lumMod val="50000"/>
                  </a:schemeClr>
                </a:solidFill>
              </a:rPr>
              <a:t>技术</a:t>
            </a:r>
            <a:r>
              <a:rPr lang="zh-CN" altLang="en-US" sz="1400" dirty="0">
                <a:solidFill>
                  <a:schemeClr val="bg1">
                    <a:lumMod val="50000"/>
                  </a:schemeClr>
                </a:solidFill>
              </a:rPr>
              <a:t>、社会文化、人口和自然环境等因素</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p:txBody>
      </p:sp>
      <p:sp>
        <p:nvSpPr>
          <p:cNvPr id="29" name="TextBox 1"/>
          <p:cNvSpPr txBox="1"/>
          <p:nvPr/>
        </p:nvSpPr>
        <p:spPr>
          <a:xfrm>
            <a:off x="613501" y="3749651"/>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市场</a:t>
            </a:r>
            <a:r>
              <a:rPr lang="zh-CN" altLang="en-US" b="1" dirty="0">
                <a:solidFill>
                  <a:schemeClr val="accent1">
                    <a:lumMod val="50000"/>
                  </a:schemeClr>
                </a:solidFill>
              </a:rPr>
              <a:t>营销环境的影响</a:t>
            </a:r>
            <a:endParaRPr lang="en-US" altLang="zh-CN" b="1" dirty="0">
              <a:solidFill>
                <a:schemeClr val="accent1">
                  <a:lumMod val="50000"/>
                </a:schemeClr>
              </a:solidFill>
            </a:endParaRPr>
          </a:p>
        </p:txBody>
      </p:sp>
      <p:sp>
        <p:nvSpPr>
          <p:cNvPr id="21" name="TextBox 1"/>
          <p:cNvSpPr txBox="1"/>
          <p:nvPr/>
        </p:nvSpPr>
        <p:spPr>
          <a:xfrm>
            <a:off x="715217" y="2174589"/>
            <a:ext cx="7935561"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微观市场营销</a:t>
            </a:r>
            <a:r>
              <a:rPr lang="zh-CN" altLang="en-US" sz="1400" b="1" dirty="0" smtClean="0">
                <a:solidFill>
                  <a:schemeClr val="bg1">
                    <a:lumMod val="50000"/>
                  </a:schemeClr>
                </a:solidFill>
              </a:rPr>
              <a:t>环境：</a:t>
            </a:r>
            <a:r>
              <a:rPr lang="zh-CN" altLang="en-US" sz="1400" dirty="0" smtClean="0">
                <a:solidFill>
                  <a:schemeClr val="bg1">
                    <a:lumMod val="50000"/>
                  </a:schemeClr>
                </a:solidFill>
              </a:rPr>
              <a:t>是</a:t>
            </a:r>
            <a:r>
              <a:rPr lang="zh-CN" altLang="en-US" sz="1400" dirty="0">
                <a:solidFill>
                  <a:schemeClr val="bg1">
                    <a:lumMod val="50000"/>
                  </a:schemeClr>
                </a:solidFill>
              </a:rPr>
              <a:t>指直接影响企业营销能力和效率的各种因素的总和，包括企业自身、供应商</a:t>
            </a:r>
            <a:r>
              <a:rPr lang="zh-CN" altLang="en-US" sz="1400" dirty="0" smtClean="0">
                <a:solidFill>
                  <a:schemeClr val="bg1">
                    <a:lumMod val="50000"/>
                  </a:schemeClr>
                </a:solidFill>
              </a:rPr>
              <a:t>、  </a:t>
            </a:r>
            <a:endParaRPr lang="en-US" altLang="zh-CN" sz="1400" dirty="0" smtClean="0">
              <a:solidFill>
                <a:schemeClr val="bg1">
                  <a:lumMod val="50000"/>
                </a:schemeClr>
              </a:solidFill>
            </a:endParaRPr>
          </a:p>
          <a:p>
            <a:pPr>
              <a:lnSpc>
                <a:spcPct val="120000"/>
              </a:lnSpc>
            </a:pPr>
            <a:r>
              <a:rPr lang="en-US" altLang="zh-CN" sz="1400" dirty="0">
                <a:solidFill>
                  <a:schemeClr val="bg1">
                    <a:lumMod val="50000"/>
                  </a:schemeClr>
                </a:solidFill>
              </a:rPr>
              <a:t> </a:t>
            </a:r>
            <a:r>
              <a:rPr lang="en-US" altLang="zh-CN" sz="1400" dirty="0" smtClean="0">
                <a:solidFill>
                  <a:schemeClr val="bg1">
                    <a:lumMod val="50000"/>
                  </a:schemeClr>
                </a:solidFill>
              </a:rPr>
              <a:t>                              </a:t>
            </a:r>
            <a:r>
              <a:rPr lang="zh-CN" altLang="en-US" sz="1400" dirty="0" smtClean="0">
                <a:solidFill>
                  <a:schemeClr val="bg1">
                    <a:lumMod val="50000"/>
                  </a:schemeClr>
                </a:solidFill>
              </a:rPr>
              <a:t>营销</a:t>
            </a:r>
            <a:r>
              <a:rPr lang="zh-CN" altLang="en-US" sz="1400" dirty="0">
                <a:solidFill>
                  <a:schemeClr val="bg1">
                    <a:lumMod val="50000"/>
                  </a:schemeClr>
                </a:solidFill>
              </a:rPr>
              <a:t>中介、消费者、竞争者及社会公众等因素</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p:txBody>
      </p:sp>
      <p:sp>
        <p:nvSpPr>
          <p:cNvPr id="24" name="TextBox 1"/>
          <p:cNvSpPr txBox="1"/>
          <p:nvPr/>
        </p:nvSpPr>
        <p:spPr>
          <a:xfrm>
            <a:off x="624594" y="2632891"/>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市场</a:t>
            </a:r>
            <a:r>
              <a:rPr lang="zh-CN" altLang="en-US" b="1" dirty="0">
                <a:solidFill>
                  <a:schemeClr val="accent1">
                    <a:lumMod val="50000"/>
                  </a:schemeClr>
                </a:solidFill>
              </a:rPr>
              <a:t>营销环境</a:t>
            </a:r>
            <a:r>
              <a:rPr lang="zh-CN" altLang="en-US" b="1" dirty="0" smtClean="0">
                <a:solidFill>
                  <a:schemeClr val="accent1">
                    <a:lumMod val="50000"/>
                  </a:schemeClr>
                </a:solidFill>
              </a:rPr>
              <a:t>的特征</a:t>
            </a:r>
            <a:endParaRPr lang="en-US" altLang="zh-CN" b="1" dirty="0">
              <a:solidFill>
                <a:schemeClr val="accent1">
                  <a:lumMod val="50000"/>
                </a:schemeClr>
              </a:solidFill>
            </a:endParaRPr>
          </a:p>
        </p:txBody>
      </p:sp>
      <p:sp>
        <p:nvSpPr>
          <p:cNvPr id="25" name="TextBox 1"/>
          <p:cNvSpPr txBox="1"/>
          <p:nvPr/>
        </p:nvSpPr>
        <p:spPr>
          <a:xfrm>
            <a:off x="704132" y="3026251"/>
            <a:ext cx="8123983"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客观性：</a:t>
            </a:r>
            <a:r>
              <a:rPr lang="zh-CN" altLang="en-US" sz="1400" dirty="0" smtClean="0">
                <a:solidFill>
                  <a:schemeClr val="bg1">
                    <a:lumMod val="50000"/>
                  </a:schemeClr>
                </a:solidFill>
              </a:rPr>
              <a:t>市场营销环境</a:t>
            </a:r>
            <a:r>
              <a:rPr lang="zh-CN" altLang="en-US" sz="1400" dirty="0">
                <a:solidFill>
                  <a:schemeClr val="bg1">
                    <a:lumMod val="50000"/>
                  </a:schemeClr>
                </a:solidFill>
              </a:rPr>
              <a:t>不以营销者的意志为转移，具有强制性与不可控制性的</a:t>
            </a:r>
            <a:r>
              <a:rPr lang="zh-CN" altLang="en-US" sz="1400" dirty="0" smtClean="0">
                <a:solidFill>
                  <a:schemeClr val="bg1">
                    <a:lumMod val="50000"/>
                  </a:schemeClr>
                </a:solidFill>
              </a:rPr>
              <a:t>特点。</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差异</a:t>
            </a:r>
            <a:r>
              <a:rPr lang="zh-CN" altLang="en-US" sz="1400" b="1" dirty="0" smtClean="0">
                <a:solidFill>
                  <a:schemeClr val="bg1">
                    <a:lumMod val="50000"/>
                  </a:schemeClr>
                </a:solidFill>
              </a:rPr>
              <a:t>性：</a:t>
            </a:r>
            <a:r>
              <a:rPr lang="zh-CN" altLang="en-US" sz="1400" dirty="0">
                <a:solidFill>
                  <a:schemeClr val="bg1">
                    <a:lumMod val="50000"/>
                  </a:schemeClr>
                </a:solidFill>
              </a:rPr>
              <a:t>市场营销活动中存在</a:t>
            </a:r>
            <a:r>
              <a:rPr lang="zh-CN" altLang="en-US" sz="1400" dirty="0" smtClean="0">
                <a:solidFill>
                  <a:schemeClr val="bg1">
                    <a:lumMod val="50000"/>
                  </a:schemeClr>
                </a:solidFill>
              </a:rPr>
              <a:t>各国不同政治</a:t>
            </a:r>
            <a:r>
              <a:rPr lang="zh-CN" altLang="en-US" sz="1400" dirty="0">
                <a:solidFill>
                  <a:schemeClr val="bg1">
                    <a:lumMod val="50000"/>
                  </a:schemeClr>
                </a:solidFill>
              </a:rPr>
              <a:t>、经济、法律、社会文化、</a:t>
            </a:r>
            <a:r>
              <a:rPr lang="zh-CN" altLang="en-US" sz="1400" dirty="0" smtClean="0">
                <a:solidFill>
                  <a:schemeClr val="bg1">
                    <a:lumMod val="50000"/>
                  </a:schemeClr>
                </a:solidFill>
              </a:rPr>
              <a:t>人口、企业</a:t>
            </a:r>
            <a:r>
              <a:rPr lang="zh-CN" altLang="en-US" sz="1400" dirty="0">
                <a:solidFill>
                  <a:schemeClr val="bg1">
                    <a:lumMod val="50000"/>
                  </a:schemeClr>
                </a:solidFill>
              </a:rPr>
              <a:t>、消费者</a:t>
            </a:r>
            <a:r>
              <a:rPr lang="zh-CN" altLang="en-US" sz="1400" dirty="0" smtClean="0">
                <a:solidFill>
                  <a:schemeClr val="bg1">
                    <a:lumMod val="50000"/>
                  </a:schemeClr>
                </a:solidFill>
              </a:rPr>
              <a:t>等差异。</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多样性：</a:t>
            </a:r>
            <a:r>
              <a:rPr lang="zh-CN" altLang="en-US" sz="1400" dirty="0">
                <a:solidFill>
                  <a:schemeClr val="bg1">
                    <a:lumMod val="50000"/>
                  </a:schemeClr>
                </a:solidFill>
              </a:rPr>
              <a:t>市场营销活动</a:t>
            </a:r>
            <a:r>
              <a:rPr lang="zh-CN" altLang="en-US" sz="1400" dirty="0" smtClean="0">
                <a:solidFill>
                  <a:schemeClr val="bg1">
                    <a:lumMod val="50000"/>
                  </a:schemeClr>
                </a:solidFill>
              </a:rPr>
              <a:t>中存在相互</a:t>
            </a:r>
            <a:r>
              <a:rPr lang="zh-CN" altLang="en-US" sz="1400" dirty="0">
                <a:solidFill>
                  <a:schemeClr val="bg1">
                    <a:lumMod val="50000"/>
                  </a:schemeClr>
                </a:solidFill>
              </a:rPr>
              <a:t>影响、相互制约</a:t>
            </a:r>
            <a:r>
              <a:rPr lang="zh-CN" altLang="en-US" sz="1400" dirty="0" smtClean="0">
                <a:solidFill>
                  <a:schemeClr val="bg1">
                    <a:lumMod val="50000"/>
                  </a:schemeClr>
                </a:solidFill>
              </a:rPr>
              <a:t>的多个营销环境。</a:t>
            </a:r>
            <a:endParaRPr lang="en-US" altLang="zh-CN" sz="1400" dirty="0" smtClean="0">
              <a:solidFill>
                <a:schemeClr val="bg1">
                  <a:lumMod val="50000"/>
                </a:schemeClr>
              </a:solidFill>
            </a:endParaRPr>
          </a:p>
        </p:txBody>
      </p:sp>
      <p:sp>
        <p:nvSpPr>
          <p:cNvPr id="26" name="TextBox 1"/>
          <p:cNvSpPr txBox="1"/>
          <p:nvPr/>
        </p:nvSpPr>
        <p:spPr>
          <a:xfrm>
            <a:off x="704132" y="4178168"/>
            <a:ext cx="8123983"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市场机会</a:t>
            </a:r>
            <a:r>
              <a:rPr lang="zh-CN" altLang="en-US" sz="1400" b="1" dirty="0" smtClean="0">
                <a:solidFill>
                  <a:schemeClr val="bg1">
                    <a:lumMod val="50000"/>
                  </a:schemeClr>
                </a:solidFill>
              </a:rPr>
              <a:t>：</a:t>
            </a:r>
            <a:r>
              <a:rPr lang="zh-CN" altLang="en-US" sz="1400" dirty="0">
                <a:solidFill>
                  <a:schemeClr val="bg1">
                    <a:lumMod val="50000"/>
                  </a:schemeClr>
                </a:solidFill>
              </a:rPr>
              <a:t>是指客观上已经存在或即将形成的，尚未被人们认识的，而未能满足需求的潜在市场</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环境威胁</a:t>
            </a:r>
            <a:r>
              <a:rPr lang="zh-CN" altLang="en-US" sz="1400" b="1" dirty="0" smtClean="0">
                <a:solidFill>
                  <a:schemeClr val="bg1">
                    <a:lumMod val="50000"/>
                  </a:schemeClr>
                </a:solidFill>
              </a:rPr>
              <a:t>：</a:t>
            </a:r>
            <a:r>
              <a:rPr lang="zh-CN" altLang="en-US" sz="1400" dirty="0">
                <a:solidFill>
                  <a:schemeClr val="bg1">
                    <a:lumMod val="50000"/>
                  </a:schemeClr>
                </a:solidFill>
              </a:rPr>
              <a:t>是指市场环境中出现不利于企业经营的因素，并对企业市场营销形成挑战的趋势</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p:txBody>
      </p:sp>
    </p:spTree>
    <p:extLst>
      <p:ext uri="{BB962C8B-B14F-4D97-AF65-F5344CB8AC3E}">
        <p14:creationId xmlns:p14="http://schemas.microsoft.com/office/powerpoint/2010/main" val="3657000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、网络营销</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27617" y="780797"/>
            <a:ext cx="8528207" cy="87933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网络营销是基于互联网和社会关系网络连接企业，用户及公众，向用户与公众传递有价值的信息和服务，为实现顾客价值及企业营销目标所进行的规划，实施及运营管理活动。</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61168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7099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一）网络营销产生的条件</a:t>
            </a:r>
            <a:endParaRPr lang="en-US" altLang="zh-CN" sz="2000" b="1" dirty="0">
              <a:solidFill>
                <a:srgbClr val="002060"/>
              </a:solidFill>
            </a:endParaRPr>
          </a:p>
        </p:txBody>
      </p:sp>
      <p:sp>
        <p:nvSpPr>
          <p:cNvPr id="22" name="TextBox 1"/>
          <p:cNvSpPr txBox="1"/>
          <p:nvPr/>
        </p:nvSpPr>
        <p:spPr>
          <a:xfrm>
            <a:off x="556138" y="2194572"/>
            <a:ext cx="8450946"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理论方面</a:t>
            </a:r>
            <a:r>
              <a:rPr lang="zh-CN" altLang="en-US" sz="1400" b="1" dirty="0" smtClean="0">
                <a:solidFill>
                  <a:schemeClr val="bg1">
                    <a:lumMod val="50000"/>
                  </a:schemeClr>
                </a:solidFill>
              </a:rPr>
              <a:t>：</a:t>
            </a:r>
            <a:r>
              <a:rPr lang="en-US" altLang="zh-CN" sz="1400" dirty="0">
                <a:solidFill>
                  <a:schemeClr val="bg1">
                    <a:lumMod val="50000"/>
                  </a:schemeClr>
                </a:solidFill>
              </a:rPr>
              <a:t>20</a:t>
            </a:r>
            <a:r>
              <a:rPr lang="zh-CN" altLang="en-US" sz="1400" dirty="0">
                <a:solidFill>
                  <a:schemeClr val="bg1">
                    <a:lumMod val="50000"/>
                  </a:schemeClr>
                </a:solidFill>
              </a:rPr>
              <a:t>世纪</a:t>
            </a:r>
            <a:r>
              <a:rPr lang="en-US" altLang="zh-CN" sz="1400" dirty="0">
                <a:solidFill>
                  <a:schemeClr val="bg1">
                    <a:lumMod val="50000"/>
                  </a:schemeClr>
                </a:solidFill>
              </a:rPr>
              <a:t>70</a:t>
            </a:r>
            <a:r>
              <a:rPr lang="zh-CN" altLang="en-US" sz="1400" dirty="0" smtClean="0">
                <a:solidFill>
                  <a:schemeClr val="bg1">
                    <a:lumMod val="50000"/>
                  </a:schemeClr>
                </a:solidFill>
              </a:rPr>
              <a:t>年代以</a:t>
            </a:r>
            <a:r>
              <a:rPr lang="zh-CN" altLang="en-US" sz="1400" dirty="0">
                <a:solidFill>
                  <a:schemeClr val="bg1">
                    <a:lumMod val="50000"/>
                  </a:schemeClr>
                </a:solidFill>
              </a:rPr>
              <a:t>客户为导向营销理论逐渐成为</a:t>
            </a:r>
            <a:r>
              <a:rPr lang="zh-CN" altLang="en-US" sz="1400" dirty="0" smtClean="0">
                <a:solidFill>
                  <a:schemeClr val="bg1">
                    <a:lumMod val="50000"/>
                  </a:schemeClr>
                </a:solidFill>
              </a:rPr>
              <a:t>市场主流，并被</a:t>
            </a:r>
            <a:r>
              <a:rPr lang="zh-CN" altLang="en-US" sz="1400" dirty="0">
                <a:solidFill>
                  <a:schemeClr val="bg1">
                    <a:lumMod val="50000"/>
                  </a:schemeClr>
                </a:solidFill>
              </a:rPr>
              <a:t>企业所认识，被市场所证明</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技术方面：</a:t>
            </a:r>
            <a:r>
              <a:rPr lang="en-US" altLang="zh-CN" sz="1400" dirty="0">
                <a:solidFill>
                  <a:schemeClr val="bg1">
                    <a:lumMod val="50000"/>
                  </a:schemeClr>
                </a:solidFill>
              </a:rPr>
              <a:t> 20</a:t>
            </a:r>
            <a:r>
              <a:rPr lang="zh-CN" altLang="en-US" sz="1400" dirty="0">
                <a:solidFill>
                  <a:schemeClr val="bg1">
                    <a:lumMod val="50000"/>
                  </a:schemeClr>
                </a:solidFill>
              </a:rPr>
              <a:t>世纪</a:t>
            </a:r>
            <a:r>
              <a:rPr lang="en-US" altLang="zh-CN" sz="1400" dirty="0">
                <a:solidFill>
                  <a:schemeClr val="bg1">
                    <a:lumMod val="50000"/>
                  </a:schemeClr>
                </a:solidFill>
              </a:rPr>
              <a:t>90</a:t>
            </a:r>
            <a:r>
              <a:rPr lang="zh-CN" altLang="en-US" sz="1400" dirty="0" smtClean="0">
                <a:solidFill>
                  <a:schemeClr val="bg1">
                    <a:lumMod val="50000"/>
                  </a:schemeClr>
                </a:solidFill>
              </a:rPr>
              <a:t>年代计算机技术、通信网络技术非常成熟。</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市场</a:t>
            </a:r>
            <a:r>
              <a:rPr lang="zh-CN" altLang="en-US" sz="1400" b="1" dirty="0" smtClean="0">
                <a:solidFill>
                  <a:schemeClr val="bg1">
                    <a:lumMod val="50000"/>
                  </a:schemeClr>
                </a:solidFill>
              </a:rPr>
              <a:t>方面：</a:t>
            </a:r>
            <a:r>
              <a:rPr lang="zh-CN" altLang="en-US" sz="1400" dirty="0" smtClean="0">
                <a:solidFill>
                  <a:schemeClr val="bg1">
                    <a:lumMod val="50000"/>
                  </a:schemeClr>
                </a:solidFill>
              </a:rPr>
              <a:t>全球</a:t>
            </a:r>
            <a:r>
              <a:rPr lang="zh-CN" altLang="en-US" sz="1400" dirty="0">
                <a:solidFill>
                  <a:schemeClr val="bg1">
                    <a:lumMod val="50000"/>
                  </a:schemeClr>
                </a:solidFill>
              </a:rPr>
              <a:t>经济一体化的</a:t>
            </a:r>
            <a:r>
              <a:rPr lang="zh-CN" altLang="en-US" sz="1400" dirty="0" smtClean="0">
                <a:solidFill>
                  <a:schemeClr val="bg1">
                    <a:lumMod val="50000"/>
                  </a:schemeClr>
                </a:solidFill>
              </a:rPr>
              <a:t>深入，市场竞争的激烈</a:t>
            </a:r>
            <a:r>
              <a:rPr lang="zh-CN" altLang="en-US" sz="1400" dirty="0">
                <a:solidFill>
                  <a:schemeClr val="bg1">
                    <a:lumMod val="50000"/>
                  </a:schemeClr>
                </a:solidFill>
              </a:rPr>
              <a:t>，</a:t>
            </a:r>
            <a:r>
              <a:rPr lang="zh-CN" altLang="en-US" sz="1400" dirty="0" smtClean="0">
                <a:solidFill>
                  <a:schemeClr val="bg1">
                    <a:lumMod val="50000"/>
                  </a:schemeClr>
                </a:solidFill>
              </a:rPr>
              <a:t>企业通过网络</a:t>
            </a:r>
            <a:r>
              <a:rPr lang="zh-CN" altLang="en-US" sz="1400" dirty="0">
                <a:solidFill>
                  <a:schemeClr val="bg1">
                    <a:lumMod val="50000"/>
                  </a:schemeClr>
                </a:solidFill>
              </a:rPr>
              <a:t>营销</a:t>
            </a:r>
            <a:r>
              <a:rPr lang="zh-CN" altLang="en-US" sz="1400" dirty="0" smtClean="0">
                <a:solidFill>
                  <a:schemeClr val="bg1">
                    <a:lumMod val="50000"/>
                  </a:schemeClr>
                </a:solidFill>
              </a:rPr>
              <a:t>模式拓展</a:t>
            </a:r>
            <a:r>
              <a:rPr lang="zh-CN" altLang="en-US" sz="1400" dirty="0">
                <a:solidFill>
                  <a:schemeClr val="bg1">
                    <a:lumMod val="50000"/>
                  </a:schemeClr>
                </a:solidFill>
              </a:rPr>
              <a:t>市场占有</a:t>
            </a:r>
            <a:r>
              <a:rPr lang="zh-CN" altLang="en-US" sz="1400" dirty="0" smtClean="0">
                <a:solidFill>
                  <a:schemeClr val="bg1">
                    <a:lumMod val="50000"/>
                  </a:schemeClr>
                </a:solidFill>
              </a:rPr>
              <a:t>份额。</a:t>
            </a:r>
            <a:endParaRPr sz="1400" dirty="0">
              <a:solidFill>
                <a:schemeClr val="bg1">
                  <a:lumMod val="50000"/>
                </a:schemeClr>
              </a:solidFill>
            </a:endParaRPr>
          </a:p>
        </p:txBody>
      </p:sp>
      <p:sp>
        <p:nvSpPr>
          <p:cNvPr id="19" name="TextBox 1"/>
          <p:cNvSpPr txBox="1"/>
          <p:nvPr/>
        </p:nvSpPr>
        <p:spPr>
          <a:xfrm>
            <a:off x="344243" y="294974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网络</a:t>
            </a:r>
            <a:r>
              <a:rPr lang="zh-CN" altLang="en-US" sz="2000" b="1" dirty="0" smtClean="0">
                <a:solidFill>
                  <a:srgbClr val="002060"/>
                </a:solidFill>
              </a:rPr>
              <a:t>营销的特点</a:t>
            </a:r>
            <a:endParaRPr lang="en-US" altLang="zh-CN" sz="2000" b="1" dirty="0">
              <a:solidFill>
                <a:srgbClr val="002060"/>
              </a:solidFill>
            </a:endParaRPr>
          </a:p>
        </p:txBody>
      </p:sp>
      <p:sp>
        <p:nvSpPr>
          <p:cNvPr id="15" name="TextBox 1"/>
          <p:cNvSpPr txBox="1"/>
          <p:nvPr/>
        </p:nvSpPr>
        <p:spPr>
          <a:xfrm>
            <a:off x="556138" y="3420360"/>
            <a:ext cx="8519404" cy="13849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全球化</a:t>
            </a:r>
            <a:r>
              <a:rPr lang="zh-CN" altLang="en-US" sz="1400" b="1" dirty="0" smtClean="0">
                <a:solidFill>
                  <a:schemeClr val="bg1">
                    <a:lumMod val="50000"/>
                  </a:schemeClr>
                </a:solidFill>
              </a:rPr>
              <a:t>：</a:t>
            </a:r>
            <a:r>
              <a:rPr lang="zh-CN" altLang="en-US" sz="1400" dirty="0" smtClean="0">
                <a:solidFill>
                  <a:schemeClr val="bg1">
                    <a:lumMod val="50000"/>
                  </a:schemeClr>
                </a:solidFill>
              </a:rPr>
              <a:t>如何</a:t>
            </a:r>
            <a:r>
              <a:rPr lang="zh-CN" altLang="en-US" sz="1400" dirty="0">
                <a:solidFill>
                  <a:schemeClr val="bg1">
                    <a:lumMod val="50000"/>
                  </a:schemeClr>
                </a:solidFill>
              </a:rPr>
              <a:t>一个国家或地区企业的</a:t>
            </a:r>
            <a:r>
              <a:rPr lang="zh-CN" altLang="en-US" sz="1400" dirty="0" smtClean="0">
                <a:solidFill>
                  <a:schemeClr val="bg1">
                    <a:lumMod val="50000"/>
                  </a:schemeClr>
                </a:solidFill>
              </a:rPr>
              <a:t>计算机通过</a:t>
            </a:r>
            <a:r>
              <a:rPr lang="en-US" altLang="zh-CN" sz="1400" dirty="0">
                <a:solidFill>
                  <a:schemeClr val="bg1">
                    <a:lumMod val="50000"/>
                  </a:schemeClr>
                </a:solidFill>
              </a:rPr>
              <a:t>TCP/IP</a:t>
            </a:r>
            <a:r>
              <a:rPr lang="zh-CN" altLang="en-US" sz="1400" dirty="0">
                <a:solidFill>
                  <a:schemeClr val="bg1">
                    <a:lumMod val="50000"/>
                  </a:schemeClr>
                </a:solidFill>
              </a:rPr>
              <a:t>协议连接到互联网</a:t>
            </a:r>
            <a:r>
              <a:rPr lang="zh-CN" altLang="en-US" sz="1400" dirty="0" smtClean="0">
                <a:solidFill>
                  <a:schemeClr val="bg1">
                    <a:lumMod val="50000"/>
                  </a:schemeClr>
                </a:solidFill>
              </a:rPr>
              <a:t>，可发布</a:t>
            </a:r>
            <a:r>
              <a:rPr lang="zh-CN" altLang="en-US" sz="1400" dirty="0">
                <a:solidFill>
                  <a:schemeClr val="bg1">
                    <a:lumMod val="50000"/>
                  </a:schemeClr>
                </a:solidFill>
              </a:rPr>
              <a:t>商品销售或</a:t>
            </a:r>
            <a:r>
              <a:rPr lang="zh-CN" altLang="en-US" sz="1400" dirty="0" smtClean="0">
                <a:solidFill>
                  <a:schemeClr val="bg1">
                    <a:lumMod val="50000"/>
                  </a:schemeClr>
                </a:solidFill>
              </a:rPr>
              <a:t>采购等信息。</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虚拟化</a:t>
            </a:r>
            <a:r>
              <a:rPr lang="zh-CN" altLang="en-US" sz="1400" b="1" dirty="0" smtClean="0">
                <a:solidFill>
                  <a:schemeClr val="bg1">
                    <a:lumMod val="50000"/>
                  </a:schemeClr>
                </a:solidFill>
              </a:rPr>
              <a:t>：</a:t>
            </a:r>
            <a:r>
              <a:rPr lang="zh-CN" altLang="en-US" sz="1400" dirty="0" smtClean="0">
                <a:solidFill>
                  <a:schemeClr val="bg1">
                    <a:lumMod val="50000"/>
                  </a:schemeClr>
                </a:solidFill>
              </a:rPr>
              <a:t>商品</a:t>
            </a:r>
            <a:r>
              <a:rPr lang="zh-CN" altLang="en-US" sz="1400" dirty="0">
                <a:solidFill>
                  <a:schemeClr val="bg1">
                    <a:lumMod val="50000"/>
                  </a:schemeClr>
                </a:solidFill>
              </a:rPr>
              <a:t>销售或采购等</a:t>
            </a:r>
            <a:r>
              <a:rPr lang="zh-CN" altLang="en-US" sz="1400" dirty="0" smtClean="0">
                <a:solidFill>
                  <a:schemeClr val="bg1">
                    <a:lumMod val="50000"/>
                  </a:schemeClr>
                </a:solidFill>
              </a:rPr>
              <a:t>信息以</a:t>
            </a:r>
            <a:r>
              <a:rPr lang="zh-CN" altLang="en-US" sz="1400" dirty="0">
                <a:solidFill>
                  <a:schemeClr val="bg1">
                    <a:lumMod val="50000"/>
                  </a:schemeClr>
                </a:solidFill>
              </a:rPr>
              <a:t>文字、图片、视频等电子文件传送代替实物展示或</a:t>
            </a:r>
            <a:r>
              <a:rPr lang="zh-CN" altLang="en-US" sz="1400" dirty="0" smtClean="0">
                <a:solidFill>
                  <a:schemeClr val="bg1">
                    <a:lumMod val="50000"/>
                  </a:schemeClr>
                </a:solidFill>
              </a:rPr>
              <a:t>移动。</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平等化：</a:t>
            </a:r>
            <a:r>
              <a:rPr lang="zh-CN" altLang="en-US" sz="1400" dirty="0">
                <a:solidFill>
                  <a:schemeClr val="bg1">
                    <a:lumMod val="50000"/>
                  </a:schemeClr>
                </a:solidFill>
              </a:rPr>
              <a:t>无论企业规模大小、个人经济实力强弱都在平等基础上进行相关信息的交流和商品交易</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低值化：</a:t>
            </a:r>
            <a:r>
              <a:rPr lang="zh-CN" altLang="en-US" sz="1400" dirty="0">
                <a:solidFill>
                  <a:schemeClr val="bg1">
                    <a:lumMod val="50000"/>
                  </a:schemeClr>
                </a:solidFill>
              </a:rPr>
              <a:t>全球绝大多数互联网服务是免费提供的，仅收取低价服务费，销售或采购成本较低</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个性化：</a:t>
            </a:r>
            <a:r>
              <a:rPr lang="zh-CN" altLang="en-US" sz="1400" dirty="0" smtClean="0">
                <a:solidFill>
                  <a:schemeClr val="bg1">
                    <a:lumMod val="50000"/>
                  </a:schemeClr>
                </a:solidFill>
              </a:rPr>
              <a:t>通过软文、直播、邮件等</a:t>
            </a:r>
            <a:r>
              <a:rPr lang="zh-CN" altLang="en-US" sz="1400" dirty="0">
                <a:solidFill>
                  <a:schemeClr val="bg1">
                    <a:lumMod val="50000"/>
                  </a:schemeClr>
                </a:solidFill>
              </a:rPr>
              <a:t>多种</a:t>
            </a:r>
            <a:r>
              <a:rPr lang="zh-CN" altLang="en-US" sz="1400" dirty="0" smtClean="0">
                <a:solidFill>
                  <a:schemeClr val="bg1">
                    <a:lumMod val="50000"/>
                  </a:schemeClr>
                </a:solidFill>
              </a:rPr>
              <a:t>营销方式，能</a:t>
            </a:r>
            <a:r>
              <a:rPr lang="zh-CN" altLang="en-US" sz="1400" dirty="0">
                <a:solidFill>
                  <a:schemeClr val="bg1">
                    <a:lumMod val="50000"/>
                  </a:schemeClr>
                </a:solidFill>
              </a:rPr>
              <a:t>不断满足企业或</a:t>
            </a:r>
            <a:r>
              <a:rPr lang="zh-CN" altLang="en-US" sz="1400" dirty="0" smtClean="0">
                <a:solidFill>
                  <a:schemeClr val="bg1">
                    <a:lumMod val="50000"/>
                  </a:schemeClr>
                </a:solidFill>
              </a:rPr>
              <a:t>个人不同营销的需求。</a:t>
            </a:r>
            <a:endParaRPr sz="1400" dirty="0">
              <a:solidFill>
                <a:schemeClr val="bg1">
                  <a:lumMod val="50000"/>
                </a:schemeClr>
              </a:solidFill>
            </a:endParaRPr>
          </a:p>
        </p:txBody>
      </p:sp>
    </p:spTree>
    <p:extLst>
      <p:ext uri="{BB962C8B-B14F-4D97-AF65-F5344CB8AC3E}">
        <p14:creationId xmlns:p14="http://schemas.microsoft.com/office/powerpoint/2010/main" val="28717184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、网络营销</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283283" y="92512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网络营销与传统营销的异同</a:t>
            </a:r>
            <a:endParaRPr lang="en-US" altLang="zh-CN" sz="2000" b="1" dirty="0">
              <a:solidFill>
                <a:srgbClr val="002060"/>
              </a:solidFill>
            </a:endParaRPr>
          </a:p>
        </p:txBody>
      </p:sp>
      <p:sp>
        <p:nvSpPr>
          <p:cNvPr id="22" name="TextBox 1"/>
          <p:cNvSpPr txBox="1"/>
          <p:nvPr/>
        </p:nvSpPr>
        <p:spPr>
          <a:xfrm>
            <a:off x="516604" y="1872205"/>
            <a:ext cx="8450946"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四个方面：</a:t>
            </a:r>
            <a:r>
              <a:rPr lang="zh-CN" altLang="en-US" sz="1400" dirty="0">
                <a:solidFill>
                  <a:schemeClr val="bg1">
                    <a:lumMod val="50000"/>
                  </a:schemeClr>
                </a:solidFill>
              </a:rPr>
              <a:t>两者都是一种营销活动</a:t>
            </a:r>
            <a:r>
              <a:rPr lang="zh-CN" altLang="en-US" sz="1400" dirty="0" smtClean="0">
                <a:solidFill>
                  <a:schemeClr val="bg1">
                    <a:lumMod val="50000"/>
                  </a:schemeClr>
                </a:solidFill>
              </a:rPr>
              <a:t>；两者</a:t>
            </a:r>
            <a:r>
              <a:rPr lang="zh-CN" altLang="en-US" sz="1400" dirty="0">
                <a:solidFill>
                  <a:schemeClr val="bg1">
                    <a:lumMod val="50000"/>
                  </a:schemeClr>
                </a:solidFill>
              </a:rPr>
              <a:t>都把满足消费者需求作为一切活动的出发点</a:t>
            </a:r>
            <a:r>
              <a:rPr lang="zh-CN" altLang="en-US" sz="1400" dirty="0" smtClean="0">
                <a:solidFill>
                  <a:schemeClr val="bg1">
                    <a:lumMod val="50000"/>
                  </a:schemeClr>
                </a:solidFill>
              </a:rPr>
              <a:t>；两者</a:t>
            </a:r>
            <a:r>
              <a:rPr lang="zh-CN" altLang="en-US" sz="1400" dirty="0">
                <a:solidFill>
                  <a:schemeClr val="bg1">
                    <a:lumMod val="50000"/>
                  </a:schemeClr>
                </a:solidFill>
              </a:rPr>
              <a:t>都需要企业的</a:t>
            </a:r>
            <a:r>
              <a:rPr lang="zh-CN" altLang="en-US" sz="1400" dirty="0" smtClean="0">
                <a:solidFill>
                  <a:schemeClr val="bg1">
                    <a:lumMod val="50000"/>
                  </a:schemeClr>
                </a:solidFill>
              </a:rPr>
              <a:t>既  </a:t>
            </a:r>
            <a:endParaRPr lang="en-US" altLang="zh-CN" sz="1400" dirty="0" smtClean="0">
              <a:solidFill>
                <a:schemeClr val="bg1">
                  <a:lumMod val="50000"/>
                </a:schemeClr>
              </a:solidFill>
            </a:endParaRPr>
          </a:p>
          <a:p>
            <a:pPr>
              <a:lnSpc>
                <a:spcPct val="120000"/>
              </a:lnSpc>
            </a:pPr>
            <a:r>
              <a:rPr lang="en-US" altLang="zh-CN" sz="1400" dirty="0">
                <a:solidFill>
                  <a:schemeClr val="bg1">
                    <a:lumMod val="50000"/>
                  </a:schemeClr>
                </a:solidFill>
              </a:rPr>
              <a:t> </a:t>
            </a:r>
            <a:r>
              <a:rPr lang="en-US" altLang="zh-CN" sz="1400" dirty="0" smtClean="0">
                <a:solidFill>
                  <a:schemeClr val="bg1">
                    <a:lumMod val="50000"/>
                  </a:schemeClr>
                </a:solidFill>
              </a:rPr>
              <a:t>                </a:t>
            </a:r>
            <a:r>
              <a:rPr lang="zh-CN" altLang="en-US" sz="1400" dirty="0" smtClean="0">
                <a:solidFill>
                  <a:schemeClr val="bg1">
                    <a:lumMod val="50000"/>
                  </a:schemeClr>
                </a:solidFill>
              </a:rPr>
              <a:t>定</a:t>
            </a:r>
            <a:r>
              <a:rPr lang="zh-CN" altLang="en-US" sz="1400" dirty="0">
                <a:solidFill>
                  <a:schemeClr val="bg1">
                    <a:lumMod val="50000"/>
                  </a:schemeClr>
                </a:solidFill>
              </a:rPr>
              <a:t>目标</a:t>
            </a:r>
            <a:r>
              <a:rPr lang="zh-CN" altLang="en-US" sz="1400" dirty="0" smtClean="0">
                <a:solidFill>
                  <a:schemeClr val="bg1">
                    <a:lumMod val="50000"/>
                  </a:schemeClr>
                </a:solidFill>
              </a:rPr>
              <a:t>；两者</a:t>
            </a:r>
            <a:r>
              <a:rPr lang="zh-CN" altLang="en-US" sz="1400" dirty="0">
                <a:solidFill>
                  <a:schemeClr val="bg1">
                    <a:lumMod val="50000"/>
                  </a:schemeClr>
                </a:solidFill>
              </a:rPr>
              <a:t>对消费者需求的满足不仅停留在现实需求上，而且还包括潜在需求方面。</a:t>
            </a:r>
            <a:endParaRPr sz="1400" dirty="0">
              <a:solidFill>
                <a:schemeClr val="bg1">
                  <a:lumMod val="50000"/>
                </a:schemeClr>
              </a:solidFill>
            </a:endParaRPr>
          </a:p>
        </p:txBody>
      </p:sp>
      <p:sp>
        <p:nvSpPr>
          <p:cNvPr id="15" name="TextBox 1"/>
          <p:cNvSpPr txBox="1"/>
          <p:nvPr/>
        </p:nvSpPr>
        <p:spPr>
          <a:xfrm>
            <a:off x="516604" y="2858989"/>
            <a:ext cx="8450946" cy="164352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时空方面</a:t>
            </a:r>
            <a:r>
              <a:rPr lang="zh-CN" altLang="en-US" sz="1400" b="1" dirty="0" smtClean="0">
                <a:solidFill>
                  <a:schemeClr val="bg1">
                    <a:lumMod val="50000"/>
                  </a:schemeClr>
                </a:solidFill>
              </a:rPr>
              <a:t>：</a:t>
            </a:r>
            <a:r>
              <a:rPr lang="zh-CN" altLang="en-US" sz="1400" dirty="0">
                <a:solidFill>
                  <a:schemeClr val="bg1">
                    <a:lumMod val="50000"/>
                  </a:schemeClr>
                </a:solidFill>
              </a:rPr>
              <a:t>网络营销</a:t>
            </a:r>
            <a:r>
              <a:rPr lang="zh-CN" altLang="en-US" sz="1400" dirty="0" smtClean="0">
                <a:solidFill>
                  <a:schemeClr val="bg1">
                    <a:lumMod val="50000"/>
                  </a:schemeClr>
                </a:solidFill>
              </a:rPr>
              <a:t>传播范围</a:t>
            </a:r>
            <a:r>
              <a:rPr lang="zh-CN" altLang="en-US" sz="1400" dirty="0">
                <a:solidFill>
                  <a:schemeClr val="bg1">
                    <a:lumMod val="50000"/>
                  </a:schemeClr>
                </a:solidFill>
              </a:rPr>
              <a:t>广、速度快</a:t>
            </a:r>
            <a:r>
              <a:rPr lang="zh-CN" altLang="en-US" sz="1400" dirty="0" smtClean="0">
                <a:solidFill>
                  <a:schemeClr val="bg1">
                    <a:lumMod val="50000"/>
                  </a:schemeClr>
                </a:solidFill>
              </a:rPr>
              <a:t>，不</a:t>
            </a:r>
            <a:r>
              <a:rPr lang="zh-CN" altLang="en-US" sz="1400" dirty="0">
                <a:solidFill>
                  <a:schemeClr val="bg1">
                    <a:lumMod val="50000"/>
                  </a:schemeClr>
                </a:solidFill>
              </a:rPr>
              <a:t>受时空的限制；传统营销会受到</a:t>
            </a:r>
            <a:r>
              <a:rPr lang="zh-CN" altLang="en-US" sz="1400" dirty="0" smtClean="0">
                <a:solidFill>
                  <a:schemeClr val="bg1">
                    <a:lumMod val="50000"/>
                  </a:schemeClr>
                </a:solidFill>
              </a:rPr>
              <a:t>时空限制。</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销售方面</a:t>
            </a:r>
            <a:r>
              <a:rPr lang="zh-CN" altLang="en-US" sz="1400" b="1" dirty="0" smtClean="0">
                <a:solidFill>
                  <a:schemeClr val="bg1">
                    <a:lumMod val="50000"/>
                  </a:schemeClr>
                </a:solidFill>
              </a:rPr>
              <a:t>：</a:t>
            </a:r>
            <a:r>
              <a:rPr lang="zh-CN" altLang="en-US" sz="1400" dirty="0">
                <a:solidFill>
                  <a:schemeClr val="bg1">
                    <a:lumMod val="50000"/>
                  </a:schemeClr>
                </a:solidFill>
              </a:rPr>
              <a:t>网络</a:t>
            </a:r>
            <a:r>
              <a:rPr lang="zh-CN" altLang="en-US" sz="1400" dirty="0" smtClean="0">
                <a:solidFill>
                  <a:schemeClr val="bg1">
                    <a:lumMod val="50000"/>
                  </a:schemeClr>
                </a:solidFill>
              </a:rPr>
              <a:t>营销以电子数据进行立体化</a:t>
            </a:r>
            <a:r>
              <a:rPr lang="zh-CN" altLang="en-US" sz="1400" dirty="0">
                <a:solidFill>
                  <a:schemeClr val="bg1">
                    <a:lumMod val="50000"/>
                  </a:schemeClr>
                </a:solidFill>
              </a:rPr>
              <a:t>、</a:t>
            </a:r>
            <a:r>
              <a:rPr lang="zh-CN" altLang="en-US" sz="1400" dirty="0" smtClean="0">
                <a:solidFill>
                  <a:schemeClr val="bg1">
                    <a:lumMod val="50000"/>
                  </a:schemeClr>
                </a:solidFill>
              </a:rPr>
              <a:t>交互式传播；</a:t>
            </a:r>
            <a:r>
              <a:rPr lang="zh-CN" altLang="en-US" sz="1400" dirty="0">
                <a:solidFill>
                  <a:schemeClr val="bg1">
                    <a:lumMod val="50000"/>
                  </a:schemeClr>
                </a:solidFill>
              </a:rPr>
              <a:t>传统</a:t>
            </a:r>
            <a:r>
              <a:rPr lang="zh-CN" altLang="en-US" sz="1400" dirty="0" smtClean="0">
                <a:solidFill>
                  <a:schemeClr val="bg1">
                    <a:lumMod val="50000"/>
                  </a:schemeClr>
                </a:solidFill>
              </a:rPr>
              <a:t>营销以文字、实物推销产品，具有局部</a:t>
            </a:r>
            <a:r>
              <a:rPr lang="zh-CN" altLang="en-US" sz="1400" dirty="0">
                <a:solidFill>
                  <a:schemeClr val="bg1">
                    <a:lumMod val="50000"/>
                  </a:schemeClr>
                </a:solidFill>
              </a:rPr>
              <a:t>性。</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价格方面：</a:t>
            </a:r>
            <a:r>
              <a:rPr lang="zh-CN" altLang="en-US" sz="1400" dirty="0">
                <a:solidFill>
                  <a:schemeClr val="bg1">
                    <a:lumMod val="50000"/>
                  </a:schemeClr>
                </a:solidFill>
              </a:rPr>
              <a:t>网络营销传播，受众面广</a:t>
            </a:r>
            <a:r>
              <a:rPr lang="zh-CN" altLang="en-US" sz="1400" dirty="0" smtClean="0">
                <a:solidFill>
                  <a:schemeClr val="bg1">
                    <a:lumMod val="50000"/>
                  </a:schemeClr>
                </a:solidFill>
              </a:rPr>
              <a:t>，价格定位合理；</a:t>
            </a:r>
            <a:r>
              <a:rPr lang="zh-CN" altLang="en-US" sz="1400" dirty="0">
                <a:solidFill>
                  <a:schemeClr val="bg1">
                    <a:lumMod val="50000"/>
                  </a:schemeClr>
                </a:solidFill>
              </a:rPr>
              <a:t>传统营销受众面窄</a:t>
            </a:r>
            <a:r>
              <a:rPr lang="zh-CN" altLang="en-US" sz="1400" dirty="0" smtClean="0">
                <a:solidFill>
                  <a:schemeClr val="bg1">
                    <a:lumMod val="50000"/>
                  </a:schemeClr>
                </a:solidFill>
              </a:rPr>
              <a:t>，不同区域的价格</a:t>
            </a:r>
            <a:r>
              <a:rPr lang="zh-CN" altLang="en-US" sz="1400" dirty="0">
                <a:solidFill>
                  <a:schemeClr val="bg1">
                    <a:lumMod val="50000"/>
                  </a:schemeClr>
                </a:solidFill>
              </a:rPr>
              <a:t>变化较大</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竞争方面：</a:t>
            </a:r>
            <a:r>
              <a:rPr lang="zh-CN" altLang="en-US" sz="1400" dirty="0">
                <a:solidFill>
                  <a:schemeClr val="bg1">
                    <a:lumMod val="50000"/>
                  </a:schemeClr>
                </a:solidFill>
              </a:rPr>
              <a:t>网络</a:t>
            </a:r>
            <a:r>
              <a:rPr lang="zh-CN" altLang="en-US" sz="1400" dirty="0" smtClean="0">
                <a:solidFill>
                  <a:schemeClr val="bg1">
                    <a:lumMod val="50000"/>
                  </a:schemeClr>
                </a:solidFill>
              </a:rPr>
              <a:t>营销竞争</a:t>
            </a:r>
            <a:r>
              <a:rPr lang="zh-CN" altLang="en-US" sz="1400" dirty="0">
                <a:solidFill>
                  <a:schemeClr val="bg1">
                    <a:lumMod val="50000"/>
                  </a:schemeClr>
                </a:solidFill>
              </a:rPr>
              <a:t>手段</a:t>
            </a:r>
            <a:r>
              <a:rPr lang="zh-CN" altLang="en-US" sz="1400" dirty="0" smtClean="0">
                <a:solidFill>
                  <a:schemeClr val="bg1">
                    <a:lumMod val="50000"/>
                  </a:schemeClr>
                </a:solidFill>
              </a:rPr>
              <a:t>是流量；</a:t>
            </a:r>
            <a:r>
              <a:rPr lang="zh-CN" altLang="en-US" sz="1400" dirty="0">
                <a:solidFill>
                  <a:schemeClr val="bg1">
                    <a:lumMod val="50000"/>
                  </a:schemeClr>
                </a:solidFill>
              </a:rPr>
              <a:t>传统</a:t>
            </a:r>
            <a:r>
              <a:rPr lang="zh-CN" altLang="en-US" sz="1400" dirty="0" smtClean="0">
                <a:solidFill>
                  <a:schemeClr val="bg1">
                    <a:lumMod val="50000"/>
                  </a:schemeClr>
                </a:solidFill>
              </a:rPr>
              <a:t>营销竞争</a:t>
            </a:r>
            <a:r>
              <a:rPr lang="zh-CN" altLang="en-US" sz="1400" dirty="0">
                <a:solidFill>
                  <a:schemeClr val="bg1">
                    <a:lumMod val="50000"/>
                  </a:schemeClr>
                </a:solidFill>
              </a:rPr>
              <a:t>是资金、技术、规模</a:t>
            </a:r>
            <a:r>
              <a:rPr lang="zh-CN" altLang="en-US" sz="1400" dirty="0" smtClean="0">
                <a:solidFill>
                  <a:schemeClr val="bg1">
                    <a:lumMod val="50000"/>
                  </a:schemeClr>
                </a:solidFill>
              </a:rPr>
              <a:t>等方面。</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经营方面：</a:t>
            </a:r>
            <a:r>
              <a:rPr lang="zh-CN" altLang="en-US" sz="1400" dirty="0">
                <a:solidFill>
                  <a:schemeClr val="bg1">
                    <a:lumMod val="50000"/>
                  </a:schemeClr>
                </a:solidFill>
              </a:rPr>
              <a:t>网络</a:t>
            </a:r>
            <a:r>
              <a:rPr lang="zh-CN" altLang="en-US" sz="1400" dirty="0" smtClean="0">
                <a:solidFill>
                  <a:schemeClr val="bg1">
                    <a:lumMod val="50000"/>
                  </a:schemeClr>
                </a:solidFill>
              </a:rPr>
              <a:t>营销能实施精</a:t>
            </a:r>
            <a:r>
              <a:rPr lang="zh-CN" altLang="en-US" sz="1400" dirty="0">
                <a:solidFill>
                  <a:schemeClr val="bg1">
                    <a:lumMod val="50000"/>
                  </a:schemeClr>
                </a:solidFill>
              </a:rPr>
              <a:t>准</a:t>
            </a:r>
            <a:r>
              <a:rPr lang="zh-CN" altLang="en-US" sz="1400" dirty="0" smtClean="0">
                <a:solidFill>
                  <a:schemeClr val="bg1">
                    <a:lumMod val="50000"/>
                  </a:schemeClr>
                </a:solidFill>
              </a:rPr>
              <a:t>营销，减少或</a:t>
            </a:r>
            <a:r>
              <a:rPr lang="zh-CN" altLang="en-US" sz="1400" dirty="0">
                <a:solidFill>
                  <a:schemeClr val="bg1">
                    <a:lumMod val="50000"/>
                  </a:schemeClr>
                </a:solidFill>
              </a:rPr>
              <a:t>实现零库存，</a:t>
            </a:r>
            <a:r>
              <a:rPr lang="zh-CN" altLang="en-US" sz="1400" dirty="0" smtClean="0">
                <a:solidFill>
                  <a:schemeClr val="bg1">
                    <a:lumMod val="50000"/>
                  </a:schemeClr>
                </a:solidFill>
              </a:rPr>
              <a:t>降低企业</a:t>
            </a:r>
            <a:r>
              <a:rPr lang="zh-CN" altLang="en-US" sz="1400" dirty="0">
                <a:solidFill>
                  <a:schemeClr val="bg1">
                    <a:lumMod val="50000"/>
                  </a:schemeClr>
                </a:solidFill>
              </a:rPr>
              <a:t>运营</a:t>
            </a:r>
            <a:r>
              <a:rPr lang="zh-CN" altLang="en-US" sz="1400" dirty="0" smtClean="0">
                <a:solidFill>
                  <a:schemeClr val="bg1">
                    <a:lumMod val="50000"/>
                  </a:schemeClr>
                </a:solidFill>
              </a:rPr>
              <a:t>成本；</a:t>
            </a:r>
            <a:r>
              <a:rPr lang="zh-CN" altLang="en-US" sz="1400" dirty="0">
                <a:solidFill>
                  <a:schemeClr val="bg1">
                    <a:lumMod val="50000"/>
                  </a:schemeClr>
                </a:solidFill>
              </a:rPr>
              <a:t>传统</a:t>
            </a:r>
            <a:r>
              <a:rPr lang="zh-CN" altLang="en-US" sz="1400" dirty="0" smtClean="0">
                <a:solidFill>
                  <a:schemeClr val="bg1">
                    <a:lumMod val="50000"/>
                  </a:schemeClr>
                </a:solidFill>
              </a:rPr>
              <a:t>营销采用</a:t>
            </a:r>
            <a:r>
              <a:rPr lang="zh-CN" altLang="en-US" sz="1400" dirty="0">
                <a:solidFill>
                  <a:schemeClr val="bg1">
                    <a:lumMod val="50000"/>
                  </a:schemeClr>
                </a:solidFill>
              </a:rPr>
              <a:t>分销网状</a:t>
            </a:r>
            <a:r>
              <a:rPr lang="zh-CN" altLang="en-US" sz="1400" dirty="0" smtClean="0">
                <a:solidFill>
                  <a:schemeClr val="bg1">
                    <a:lumMod val="50000"/>
                  </a:schemeClr>
                </a:solidFill>
              </a:rPr>
              <a:t>式</a:t>
            </a:r>
            <a:endParaRPr lang="en-US" altLang="zh-CN" sz="1400" dirty="0" smtClean="0">
              <a:solidFill>
                <a:schemeClr val="bg1">
                  <a:lumMod val="50000"/>
                </a:schemeClr>
              </a:solidFill>
            </a:endParaRPr>
          </a:p>
          <a:p>
            <a:pPr>
              <a:lnSpc>
                <a:spcPct val="120000"/>
              </a:lnSpc>
            </a:pPr>
            <a:r>
              <a:rPr lang="en-US" altLang="zh-CN" sz="1400" dirty="0">
                <a:solidFill>
                  <a:schemeClr val="bg1">
                    <a:lumMod val="50000"/>
                  </a:schemeClr>
                </a:solidFill>
              </a:rPr>
              <a:t> </a:t>
            </a:r>
            <a:r>
              <a:rPr lang="en-US" altLang="zh-CN" sz="1400" dirty="0" smtClean="0">
                <a:solidFill>
                  <a:schemeClr val="bg1">
                    <a:lumMod val="50000"/>
                  </a:schemeClr>
                </a:solidFill>
              </a:rPr>
              <a:t>                </a:t>
            </a:r>
            <a:r>
              <a:rPr lang="zh-CN" altLang="en-US" sz="1400" dirty="0" smtClean="0">
                <a:solidFill>
                  <a:schemeClr val="bg1">
                    <a:lumMod val="50000"/>
                  </a:schemeClr>
                </a:solidFill>
              </a:rPr>
              <a:t>的销售</a:t>
            </a:r>
            <a:r>
              <a:rPr lang="zh-CN" altLang="en-US" sz="1400" dirty="0">
                <a:solidFill>
                  <a:schemeClr val="bg1">
                    <a:lumMod val="50000"/>
                  </a:schemeClr>
                </a:solidFill>
              </a:rPr>
              <a:t>模式，相比之下，库存货物量大，周转成本高，企业运营效率低下</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10" name="TextBox 1"/>
          <p:cNvSpPr txBox="1"/>
          <p:nvPr/>
        </p:nvSpPr>
        <p:spPr>
          <a:xfrm>
            <a:off x="516604" y="1404137"/>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相同</a:t>
            </a:r>
            <a:r>
              <a:rPr lang="zh-CN" altLang="en-US" b="1" dirty="0">
                <a:solidFill>
                  <a:schemeClr val="accent1">
                    <a:lumMod val="50000"/>
                  </a:schemeClr>
                </a:solidFill>
              </a:rPr>
              <a:t>点</a:t>
            </a:r>
            <a:endParaRPr lang="en-US" altLang="zh-CN" b="1" dirty="0">
              <a:solidFill>
                <a:schemeClr val="accent1">
                  <a:lumMod val="50000"/>
                </a:schemeClr>
              </a:solidFill>
            </a:endParaRPr>
          </a:p>
        </p:txBody>
      </p:sp>
      <p:sp>
        <p:nvSpPr>
          <p:cNvPr id="16" name="TextBox 1"/>
          <p:cNvSpPr txBox="1"/>
          <p:nvPr/>
        </p:nvSpPr>
        <p:spPr>
          <a:xfrm>
            <a:off x="516604" y="2388235"/>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不同点</a:t>
            </a:r>
            <a:endParaRPr lang="en-US" altLang="zh-CN" b="1" dirty="0">
              <a:solidFill>
                <a:schemeClr val="accent1">
                  <a:lumMod val="50000"/>
                </a:schemeClr>
              </a:solidFill>
            </a:endParaRPr>
          </a:p>
        </p:txBody>
      </p:sp>
    </p:spTree>
    <p:extLst>
      <p:ext uri="{BB962C8B-B14F-4D97-AF65-F5344CB8AC3E}">
        <p14:creationId xmlns:p14="http://schemas.microsoft.com/office/powerpoint/2010/main" val="3531742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三、跨境电子商务营销</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27617" y="814049"/>
            <a:ext cx="8528207" cy="87933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跨境电子商务营销是指通过跨境电子商务平台的虚拟经营场所针对境外目标客户群在线发布商品销售信息，吸引境外买家购买，满足其需求的经销活动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61168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7099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一）跨境电子商务营销与网络营销的异同</a:t>
            </a:r>
            <a:endParaRPr lang="en-US" altLang="zh-CN" sz="2000" b="1" dirty="0">
              <a:solidFill>
                <a:srgbClr val="002060"/>
              </a:solidFill>
            </a:endParaRPr>
          </a:p>
        </p:txBody>
      </p:sp>
      <p:sp>
        <p:nvSpPr>
          <p:cNvPr id="22" name="TextBox 1"/>
          <p:cNvSpPr txBox="1"/>
          <p:nvPr/>
        </p:nvSpPr>
        <p:spPr>
          <a:xfrm>
            <a:off x="624596" y="2478381"/>
            <a:ext cx="8450946" cy="32893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smtClean="0">
                <a:solidFill>
                  <a:schemeClr val="bg1">
                    <a:lumMod val="50000"/>
                  </a:schemeClr>
                </a:solidFill>
              </a:rPr>
              <a:t>跨</a:t>
            </a:r>
            <a:r>
              <a:rPr lang="zh-CN" altLang="en-US" sz="1400" dirty="0">
                <a:solidFill>
                  <a:schemeClr val="bg1">
                    <a:lumMod val="50000"/>
                  </a:schemeClr>
                </a:solidFill>
              </a:rPr>
              <a:t>境</a:t>
            </a:r>
            <a:r>
              <a:rPr lang="zh-CN" altLang="en-US" sz="1400" dirty="0" smtClean="0">
                <a:solidFill>
                  <a:schemeClr val="bg1">
                    <a:lumMod val="50000"/>
                  </a:schemeClr>
                </a:solidFill>
              </a:rPr>
              <a:t>电商营销</a:t>
            </a:r>
            <a:r>
              <a:rPr lang="zh-CN" altLang="en-US" sz="1400" dirty="0">
                <a:solidFill>
                  <a:schemeClr val="bg1">
                    <a:lumMod val="50000"/>
                  </a:schemeClr>
                </a:solidFill>
              </a:rPr>
              <a:t>属于网络</a:t>
            </a:r>
            <a:r>
              <a:rPr lang="zh-CN" altLang="en-US" sz="1400" dirty="0" smtClean="0">
                <a:solidFill>
                  <a:schemeClr val="bg1">
                    <a:lumMod val="50000"/>
                  </a:schemeClr>
                </a:solidFill>
              </a:rPr>
              <a:t>营销范畴，两者特征、营销方式、技术手段基本</a:t>
            </a:r>
            <a:r>
              <a:rPr lang="zh-CN" altLang="en-US" sz="1400" dirty="0">
                <a:solidFill>
                  <a:schemeClr val="bg1">
                    <a:lumMod val="50000"/>
                  </a:schemeClr>
                </a:solidFill>
              </a:rPr>
              <a:t>相同</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19" name="TextBox 1"/>
          <p:cNvSpPr txBox="1"/>
          <p:nvPr/>
        </p:nvSpPr>
        <p:spPr>
          <a:xfrm>
            <a:off x="327617" y="36449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二）跨境电子商务营销的开展</a:t>
            </a:r>
            <a:endParaRPr lang="en-US" altLang="zh-CN" sz="2000" b="1" dirty="0">
              <a:solidFill>
                <a:srgbClr val="002060"/>
              </a:solidFill>
            </a:endParaRPr>
          </a:p>
        </p:txBody>
      </p:sp>
      <p:sp>
        <p:nvSpPr>
          <p:cNvPr id="20" name="TextBox 1"/>
          <p:cNvSpPr txBox="1"/>
          <p:nvPr/>
        </p:nvSpPr>
        <p:spPr>
          <a:xfrm>
            <a:off x="624596" y="3122400"/>
            <a:ext cx="8450946"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关境</a:t>
            </a:r>
            <a:r>
              <a:rPr lang="zh-CN" altLang="en-US" sz="1400" b="1" dirty="0" smtClean="0">
                <a:solidFill>
                  <a:schemeClr val="bg1">
                    <a:lumMod val="50000"/>
                  </a:schemeClr>
                </a:solidFill>
              </a:rPr>
              <a:t>不同：</a:t>
            </a:r>
            <a:r>
              <a:rPr lang="zh-CN" altLang="en-US" sz="1400" dirty="0" smtClean="0">
                <a:solidFill>
                  <a:schemeClr val="bg1">
                    <a:lumMod val="50000"/>
                  </a:schemeClr>
                </a:solidFill>
              </a:rPr>
              <a:t>跨</a:t>
            </a:r>
            <a:r>
              <a:rPr lang="zh-CN" altLang="en-US" sz="1400" dirty="0">
                <a:solidFill>
                  <a:schemeClr val="bg1">
                    <a:lumMod val="50000"/>
                  </a:schemeClr>
                </a:solidFill>
              </a:rPr>
              <a:t>境</a:t>
            </a:r>
            <a:r>
              <a:rPr lang="zh-CN" altLang="en-US" sz="1400" dirty="0" smtClean="0">
                <a:solidFill>
                  <a:schemeClr val="bg1">
                    <a:lumMod val="50000"/>
                  </a:schemeClr>
                </a:solidFill>
              </a:rPr>
              <a:t>电商营销是</a:t>
            </a:r>
            <a:r>
              <a:rPr lang="zh-CN" altLang="en-US" sz="1400" dirty="0">
                <a:solidFill>
                  <a:schemeClr val="bg1">
                    <a:lumMod val="50000"/>
                  </a:schemeClr>
                </a:solidFill>
              </a:rPr>
              <a:t>境内与境外两个不同区域；网络</a:t>
            </a:r>
            <a:r>
              <a:rPr lang="zh-CN" altLang="en-US" sz="1400" dirty="0" smtClean="0">
                <a:solidFill>
                  <a:schemeClr val="bg1">
                    <a:lumMod val="50000"/>
                  </a:schemeClr>
                </a:solidFill>
              </a:rPr>
              <a:t>营销营销是</a:t>
            </a:r>
            <a:r>
              <a:rPr lang="zh-CN" altLang="en-US" sz="1400" dirty="0">
                <a:solidFill>
                  <a:schemeClr val="bg1">
                    <a:lumMod val="50000"/>
                  </a:schemeClr>
                </a:solidFill>
              </a:rPr>
              <a:t>我国</a:t>
            </a:r>
            <a:r>
              <a:rPr lang="zh-CN" altLang="en-US" sz="1400" dirty="0" smtClean="0">
                <a:solidFill>
                  <a:schemeClr val="bg1">
                    <a:lumMod val="50000"/>
                  </a:schemeClr>
                </a:solidFill>
              </a:rPr>
              <a:t>境内区域。</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范围</a:t>
            </a:r>
            <a:r>
              <a:rPr lang="zh-CN" altLang="en-US" sz="1400" b="1" dirty="0" smtClean="0">
                <a:solidFill>
                  <a:schemeClr val="bg1">
                    <a:lumMod val="50000"/>
                  </a:schemeClr>
                </a:solidFill>
              </a:rPr>
              <a:t>不同：</a:t>
            </a:r>
            <a:r>
              <a:rPr lang="zh-CN" altLang="en-US" sz="1400" dirty="0" smtClean="0">
                <a:solidFill>
                  <a:schemeClr val="bg1">
                    <a:lumMod val="50000"/>
                  </a:schemeClr>
                </a:solidFill>
              </a:rPr>
              <a:t>跨</a:t>
            </a:r>
            <a:r>
              <a:rPr lang="zh-CN" altLang="en-US" sz="1400" dirty="0">
                <a:solidFill>
                  <a:schemeClr val="bg1">
                    <a:lumMod val="50000"/>
                  </a:schemeClr>
                </a:solidFill>
              </a:rPr>
              <a:t>境</a:t>
            </a:r>
            <a:r>
              <a:rPr lang="zh-CN" altLang="en-US" sz="1400" dirty="0" smtClean="0">
                <a:solidFill>
                  <a:schemeClr val="bg1">
                    <a:lumMod val="50000"/>
                  </a:schemeClr>
                </a:solidFill>
              </a:rPr>
              <a:t>电商营销限定</a:t>
            </a:r>
            <a:r>
              <a:rPr lang="zh-CN" altLang="en-US" sz="1400" dirty="0">
                <a:solidFill>
                  <a:schemeClr val="bg1">
                    <a:lumMod val="50000"/>
                  </a:schemeClr>
                </a:solidFill>
              </a:rPr>
              <a:t>于</a:t>
            </a:r>
            <a:r>
              <a:rPr lang="zh-CN" altLang="en-US" sz="1400" dirty="0" smtClean="0">
                <a:solidFill>
                  <a:schemeClr val="bg1">
                    <a:lumMod val="50000"/>
                  </a:schemeClr>
                </a:solidFill>
              </a:rPr>
              <a:t>产品销售；网络</a:t>
            </a:r>
            <a:r>
              <a:rPr lang="zh-CN" altLang="en-US" sz="1400" dirty="0">
                <a:solidFill>
                  <a:schemeClr val="bg1">
                    <a:lumMod val="50000"/>
                  </a:schemeClr>
                </a:solidFill>
              </a:rPr>
              <a:t>营销除了</a:t>
            </a:r>
            <a:r>
              <a:rPr lang="zh-CN" altLang="en-US" sz="1400" dirty="0" smtClean="0">
                <a:solidFill>
                  <a:schemeClr val="bg1">
                    <a:lumMod val="50000"/>
                  </a:schemeClr>
                </a:solidFill>
              </a:rPr>
              <a:t>产品以外</a:t>
            </a:r>
            <a:r>
              <a:rPr lang="zh-CN" altLang="en-US" sz="1400" dirty="0">
                <a:solidFill>
                  <a:schemeClr val="bg1">
                    <a:lumMod val="50000"/>
                  </a:schemeClr>
                </a:solidFill>
              </a:rPr>
              <a:t>，</a:t>
            </a:r>
            <a:r>
              <a:rPr lang="zh-CN" altLang="en-US" sz="1400" dirty="0" smtClean="0">
                <a:solidFill>
                  <a:schemeClr val="bg1">
                    <a:lumMod val="50000"/>
                  </a:schemeClr>
                </a:solidFill>
              </a:rPr>
              <a:t>还包括客房、机票等销售服务。</a:t>
            </a:r>
            <a:endParaRPr sz="1400" dirty="0">
              <a:solidFill>
                <a:schemeClr val="bg1">
                  <a:lumMod val="50000"/>
                </a:schemeClr>
              </a:solidFill>
            </a:endParaRPr>
          </a:p>
        </p:txBody>
      </p:sp>
      <p:sp>
        <p:nvSpPr>
          <p:cNvPr id="15" name="TextBox 1"/>
          <p:cNvSpPr txBox="1"/>
          <p:nvPr/>
        </p:nvSpPr>
        <p:spPr>
          <a:xfrm>
            <a:off x="563636" y="2083595"/>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相同</a:t>
            </a:r>
            <a:r>
              <a:rPr lang="zh-CN" altLang="en-US" b="1" dirty="0">
                <a:solidFill>
                  <a:schemeClr val="accent1">
                    <a:lumMod val="50000"/>
                  </a:schemeClr>
                </a:solidFill>
              </a:rPr>
              <a:t>点</a:t>
            </a:r>
            <a:endParaRPr lang="en-US" altLang="zh-CN" b="1" dirty="0">
              <a:solidFill>
                <a:schemeClr val="accent1">
                  <a:lumMod val="50000"/>
                </a:schemeClr>
              </a:solidFill>
            </a:endParaRPr>
          </a:p>
        </p:txBody>
      </p:sp>
      <p:sp>
        <p:nvSpPr>
          <p:cNvPr id="16" name="TextBox 1"/>
          <p:cNvSpPr txBox="1"/>
          <p:nvPr/>
        </p:nvSpPr>
        <p:spPr>
          <a:xfrm>
            <a:off x="563636" y="2697336"/>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不同点</a:t>
            </a:r>
            <a:endParaRPr lang="en-US" altLang="zh-CN" b="1" dirty="0">
              <a:solidFill>
                <a:schemeClr val="accent1">
                  <a:lumMod val="50000"/>
                </a:schemeClr>
              </a:solidFill>
            </a:endParaRPr>
          </a:p>
        </p:txBody>
      </p:sp>
      <p:sp>
        <p:nvSpPr>
          <p:cNvPr id="17" name="TextBox 1"/>
          <p:cNvSpPr txBox="1"/>
          <p:nvPr/>
        </p:nvSpPr>
        <p:spPr>
          <a:xfrm>
            <a:off x="563636" y="4112152"/>
            <a:ext cx="8450946"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进行跨境电商市场调研：</a:t>
            </a:r>
            <a:r>
              <a:rPr lang="zh-CN" altLang="en-US" sz="1400" dirty="0" smtClean="0">
                <a:solidFill>
                  <a:schemeClr val="bg1">
                    <a:lumMod val="50000"/>
                  </a:schemeClr>
                </a:solidFill>
              </a:rPr>
              <a:t>收集调研信息，分析调研数据，</a:t>
            </a:r>
            <a:r>
              <a:rPr lang="zh-CN" altLang="en-US" sz="1400" dirty="0">
                <a:solidFill>
                  <a:schemeClr val="bg1">
                    <a:lumMod val="50000"/>
                  </a:schemeClr>
                </a:solidFill>
              </a:rPr>
              <a:t>撰写</a:t>
            </a:r>
            <a:r>
              <a:rPr lang="zh-CN" altLang="en-US" sz="1400" dirty="0" smtClean="0">
                <a:solidFill>
                  <a:schemeClr val="bg1">
                    <a:lumMod val="50000"/>
                  </a:schemeClr>
                </a:solidFill>
              </a:rPr>
              <a:t>调研报告。</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编制</a:t>
            </a:r>
            <a:r>
              <a:rPr lang="zh-CN" altLang="en-US" sz="1400" b="1" dirty="0">
                <a:solidFill>
                  <a:schemeClr val="bg1">
                    <a:lumMod val="50000"/>
                  </a:schemeClr>
                </a:solidFill>
              </a:rPr>
              <a:t>营销计划与方案</a:t>
            </a:r>
            <a:r>
              <a:rPr lang="zh-CN" altLang="en-US" sz="1400" b="1" dirty="0" smtClean="0">
                <a:solidFill>
                  <a:schemeClr val="bg1">
                    <a:lumMod val="50000"/>
                  </a:schemeClr>
                </a:solidFill>
              </a:rPr>
              <a:t>：</a:t>
            </a:r>
            <a:r>
              <a:rPr lang="zh-CN" altLang="en-US" sz="1400" dirty="0" smtClean="0">
                <a:solidFill>
                  <a:schemeClr val="bg1">
                    <a:lumMod val="50000"/>
                  </a:schemeClr>
                </a:solidFill>
              </a:rPr>
              <a:t>根据以调研</a:t>
            </a:r>
            <a:r>
              <a:rPr lang="zh-CN" altLang="en-US" sz="1400" dirty="0">
                <a:solidFill>
                  <a:schemeClr val="bg1">
                    <a:lumMod val="50000"/>
                  </a:schemeClr>
                </a:solidFill>
              </a:rPr>
              <a:t>报告</a:t>
            </a:r>
            <a:r>
              <a:rPr lang="zh-CN" altLang="en-US" sz="1400" dirty="0" smtClean="0">
                <a:solidFill>
                  <a:schemeClr val="bg1">
                    <a:lumMod val="50000"/>
                  </a:schemeClr>
                </a:solidFill>
              </a:rPr>
              <a:t>为依据，结合</a:t>
            </a:r>
            <a:r>
              <a:rPr lang="zh-CN" altLang="en-US" sz="1400" dirty="0">
                <a:solidFill>
                  <a:schemeClr val="bg1">
                    <a:lumMod val="50000"/>
                  </a:schemeClr>
                </a:solidFill>
              </a:rPr>
              <a:t>年度工作</a:t>
            </a:r>
            <a:r>
              <a:rPr lang="zh-CN" altLang="en-US" sz="1400" dirty="0" smtClean="0">
                <a:solidFill>
                  <a:schemeClr val="bg1">
                    <a:lumMod val="50000"/>
                  </a:schemeClr>
                </a:solidFill>
              </a:rPr>
              <a:t>目标和自身优劣势确定营销策略和实施</a:t>
            </a:r>
            <a:r>
              <a:rPr lang="zh-CN" altLang="en-US" sz="1400" dirty="0">
                <a:solidFill>
                  <a:schemeClr val="bg1">
                    <a:lumMod val="50000"/>
                  </a:schemeClr>
                </a:solidFill>
              </a:rPr>
              <a:t>方案。</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执行营销计划</a:t>
            </a:r>
            <a:r>
              <a:rPr lang="zh-CN" altLang="en-US" sz="1400" b="1" dirty="0" smtClean="0">
                <a:solidFill>
                  <a:schemeClr val="bg1">
                    <a:lumMod val="50000"/>
                  </a:schemeClr>
                </a:solidFill>
              </a:rPr>
              <a:t>：</a:t>
            </a:r>
            <a:r>
              <a:rPr lang="zh-CN" altLang="en-US" sz="1400" dirty="0" smtClean="0">
                <a:solidFill>
                  <a:schemeClr val="bg1">
                    <a:lumMod val="50000"/>
                  </a:schemeClr>
                </a:solidFill>
              </a:rPr>
              <a:t>在</a:t>
            </a:r>
            <a:r>
              <a:rPr lang="zh-CN" altLang="zh-CN" sz="1400" dirty="0" smtClean="0">
                <a:solidFill>
                  <a:schemeClr val="bg1">
                    <a:lumMod val="50000"/>
                  </a:schemeClr>
                </a:solidFill>
              </a:rPr>
              <a:t>制度</a:t>
            </a:r>
            <a:r>
              <a:rPr lang="zh-CN" altLang="en-US" sz="1400" dirty="0" smtClean="0">
                <a:solidFill>
                  <a:schemeClr val="bg1">
                    <a:lumMod val="50000"/>
                  </a:schemeClr>
                </a:solidFill>
              </a:rPr>
              <a:t>、</a:t>
            </a:r>
            <a:r>
              <a:rPr lang="zh-CN" altLang="zh-CN" sz="1400" dirty="0" smtClean="0">
                <a:solidFill>
                  <a:schemeClr val="bg1">
                    <a:lumMod val="50000"/>
                  </a:schemeClr>
                </a:solidFill>
              </a:rPr>
              <a:t>流程</a:t>
            </a:r>
            <a:r>
              <a:rPr lang="zh-CN" altLang="en-US" sz="1400" dirty="0" smtClean="0">
                <a:solidFill>
                  <a:schemeClr val="bg1">
                    <a:lumMod val="50000"/>
                  </a:schemeClr>
                </a:solidFill>
              </a:rPr>
              <a:t>、</a:t>
            </a:r>
            <a:r>
              <a:rPr lang="zh-CN" altLang="zh-CN" sz="1400" dirty="0" smtClean="0">
                <a:solidFill>
                  <a:schemeClr val="bg1">
                    <a:lumMod val="50000"/>
                  </a:schemeClr>
                </a:solidFill>
              </a:rPr>
              <a:t>权限</a:t>
            </a:r>
            <a:r>
              <a:rPr lang="zh-CN" altLang="en-US" sz="1400" dirty="0" smtClean="0">
                <a:solidFill>
                  <a:schemeClr val="bg1">
                    <a:lumMod val="50000"/>
                  </a:schemeClr>
                </a:solidFill>
              </a:rPr>
              <a:t>、</a:t>
            </a:r>
            <a:r>
              <a:rPr lang="zh-CN" altLang="zh-CN" sz="1400" dirty="0" smtClean="0">
                <a:solidFill>
                  <a:schemeClr val="bg1">
                    <a:lumMod val="50000"/>
                  </a:schemeClr>
                </a:solidFill>
              </a:rPr>
              <a:t>资源</a:t>
            </a:r>
            <a:r>
              <a:rPr lang="zh-CN" altLang="en-US" sz="1400" dirty="0" smtClean="0">
                <a:solidFill>
                  <a:schemeClr val="bg1">
                    <a:lumMod val="50000"/>
                  </a:schemeClr>
                </a:solidFill>
              </a:rPr>
              <a:t>四个方面建立</a:t>
            </a:r>
            <a:r>
              <a:rPr lang="zh-CN" altLang="zh-CN" sz="1400" dirty="0" smtClean="0">
                <a:solidFill>
                  <a:schemeClr val="bg1">
                    <a:lumMod val="50000"/>
                  </a:schemeClr>
                </a:solidFill>
              </a:rPr>
              <a:t>保障</a:t>
            </a:r>
            <a:r>
              <a:rPr lang="zh-CN" altLang="en-US" sz="1400" dirty="0" smtClean="0">
                <a:solidFill>
                  <a:schemeClr val="bg1">
                    <a:lumMod val="50000"/>
                  </a:schemeClr>
                </a:solidFill>
              </a:rPr>
              <a:t>机制</a:t>
            </a:r>
            <a:r>
              <a:rPr lang="zh-CN" altLang="zh-CN" sz="1400" dirty="0" smtClean="0">
                <a:solidFill>
                  <a:schemeClr val="bg1">
                    <a:lumMod val="50000"/>
                  </a:schemeClr>
                </a:solidFill>
              </a:rPr>
              <a:t>，</a:t>
            </a:r>
            <a:r>
              <a:rPr lang="zh-CN" altLang="en-US" sz="1400" dirty="0" smtClean="0">
                <a:solidFill>
                  <a:schemeClr val="bg1">
                    <a:lumMod val="50000"/>
                  </a:schemeClr>
                </a:solidFill>
              </a:rPr>
              <a:t>确保营销目标的实现</a:t>
            </a:r>
            <a:r>
              <a:rPr lang="zh-CN" altLang="zh-CN" sz="1400" dirty="0" smtClean="0">
                <a:solidFill>
                  <a:schemeClr val="bg1">
                    <a:lumMod val="50000"/>
                  </a:schemeClr>
                </a:solidFill>
              </a:rPr>
              <a:t>。</a:t>
            </a:r>
            <a:endParaRPr sz="1400" dirty="0">
              <a:solidFill>
                <a:schemeClr val="bg1">
                  <a:lumMod val="50000"/>
                </a:schemeClr>
              </a:solidFill>
            </a:endParaRPr>
          </a:p>
        </p:txBody>
      </p:sp>
    </p:spTree>
    <p:extLst>
      <p:ext uri="{BB962C8B-B14F-4D97-AF65-F5344CB8AC3E}">
        <p14:creationId xmlns:p14="http://schemas.microsoft.com/office/powerpoint/2010/main" val="8451190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第五章 跨</a:t>
            </a:r>
            <a:r>
              <a:rPr lang="zh-CN" altLang="en-US" b="1" dirty="0">
                <a:solidFill>
                  <a:schemeClr val="bg2">
                    <a:lumMod val="60000"/>
                    <a:lumOff val="40000"/>
                  </a:schemeClr>
                </a:solidFill>
              </a:rPr>
              <a:t>境电子商务营销</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二</a:t>
            </a:r>
            <a:r>
              <a:rPr lang="zh-CN" altLang="en-US" sz="3600" b="1" dirty="0" smtClean="0"/>
              <a:t>节 跨</a:t>
            </a:r>
            <a:r>
              <a:rPr lang="zh-CN" altLang="en-US" sz="3600" b="1" dirty="0"/>
              <a:t>境电子商务营销方式与手段</a:t>
            </a:r>
            <a:endParaRPr sz="3600" b="1" dirty="0"/>
          </a:p>
        </p:txBody>
      </p:sp>
    </p:spTree>
    <p:extLst>
      <p:ext uri="{BB962C8B-B14F-4D97-AF65-F5344CB8AC3E}">
        <p14:creationId xmlns:p14="http://schemas.microsoft.com/office/powerpoint/2010/main" val="42876453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一、跨境电子商务营销方式</a:t>
            </a:r>
          </a:p>
        </p:txBody>
      </p:sp>
      <p:sp>
        <p:nvSpPr>
          <p:cNvPr id="13" name="矩形 12"/>
          <p:cNvSpPr/>
          <p:nvPr/>
        </p:nvSpPr>
        <p:spPr bwMode="auto">
          <a:xfrm>
            <a:off x="327617" y="825133"/>
            <a:ext cx="8528207" cy="59454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电商营销</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是根据</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企业经营目标和营销</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策略，在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营销过程中所采用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的在线</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推广形式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49624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3" y="160435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一）在线营销与体验式营销</a:t>
            </a:r>
            <a:endParaRPr lang="en-US" altLang="zh-CN" sz="2000" b="1" dirty="0">
              <a:solidFill>
                <a:srgbClr val="002060"/>
              </a:solidFill>
            </a:endParaRPr>
          </a:p>
        </p:txBody>
      </p:sp>
      <p:sp>
        <p:nvSpPr>
          <p:cNvPr id="22" name="TextBox 1"/>
          <p:cNvSpPr txBox="1"/>
          <p:nvPr/>
        </p:nvSpPr>
        <p:spPr>
          <a:xfrm>
            <a:off x="624596" y="2135214"/>
            <a:ext cx="8114851"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在线</a:t>
            </a:r>
            <a:r>
              <a:rPr lang="zh-CN" altLang="en-US" sz="1600" b="1" dirty="0" smtClean="0">
                <a:solidFill>
                  <a:schemeClr val="bg1">
                    <a:lumMod val="50000"/>
                  </a:schemeClr>
                </a:solidFill>
              </a:rPr>
              <a:t>营销：</a:t>
            </a:r>
            <a:r>
              <a:rPr lang="zh-CN" altLang="en-US" sz="1600" dirty="0" smtClean="0">
                <a:solidFill>
                  <a:schemeClr val="bg1">
                    <a:lumMod val="50000"/>
                  </a:schemeClr>
                </a:solidFill>
              </a:rPr>
              <a:t>是以</a:t>
            </a:r>
            <a:r>
              <a:rPr lang="zh-CN" altLang="en-US" sz="1600" dirty="0">
                <a:solidFill>
                  <a:schemeClr val="bg1">
                    <a:lumMod val="50000"/>
                  </a:schemeClr>
                </a:solidFill>
              </a:rPr>
              <a:t>互联网技术，通讯信息技术为基础，以计算机网络为媒介而进行虚拟</a:t>
            </a:r>
            <a:r>
              <a:rPr lang="zh-CN" altLang="en-US" sz="1600" dirty="0" smtClean="0">
                <a:solidFill>
                  <a:schemeClr val="bg1">
                    <a:lumMod val="50000"/>
                  </a:schemeClr>
                </a:solidFill>
              </a:rPr>
              <a:t>电子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产品</a:t>
            </a:r>
            <a:r>
              <a:rPr lang="zh-CN" altLang="en-US" sz="1600" dirty="0">
                <a:solidFill>
                  <a:schemeClr val="bg1">
                    <a:lumMod val="50000"/>
                  </a:schemeClr>
                </a:solidFill>
              </a:rPr>
              <a:t>的营销活动，包括电子邮件营销、移动互联网营销、网络直播等形式</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4" name="TextBox 1"/>
          <p:cNvSpPr txBox="1"/>
          <p:nvPr/>
        </p:nvSpPr>
        <p:spPr>
          <a:xfrm>
            <a:off x="624596" y="2781295"/>
            <a:ext cx="8231228"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zh-CN" sz="1600" b="1" dirty="0">
                <a:solidFill>
                  <a:schemeClr val="bg1">
                    <a:lumMod val="50000"/>
                  </a:schemeClr>
                </a:solidFill>
              </a:rPr>
              <a:t>体验式</a:t>
            </a:r>
            <a:r>
              <a:rPr lang="zh-CN" altLang="zh-CN" sz="1600" b="1" dirty="0" smtClean="0">
                <a:solidFill>
                  <a:schemeClr val="bg1">
                    <a:lumMod val="50000"/>
                  </a:schemeClr>
                </a:solidFill>
              </a:rPr>
              <a:t>营销</a:t>
            </a:r>
            <a:r>
              <a:rPr lang="zh-CN" altLang="en-US" sz="1600" b="1" dirty="0">
                <a:solidFill>
                  <a:schemeClr val="bg1">
                    <a:lumMod val="50000"/>
                  </a:schemeClr>
                </a:solidFill>
              </a:rPr>
              <a:t>：</a:t>
            </a:r>
            <a:r>
              <a:rPr lang="zh-CN" altLang="zh-CN" sz="1600" dirty="0" smtClean="0">
                <a:solidFill>
                  <a:schemeClr val="bg1">
                    <a:lumMod val="50000"/>
                  </a:schemeClr>
                </a:solidFill>
              </a:rPr>
              <a:t>是企业</a:t>
            </a:r>
            <a:r>
              <a:rPr lang="zh-CN" altLang="zh-CN" sz="1600" dirty="0">
                <a:solidFill>
                  <a:schemeClr val="bg1">
                    <a:lumMod val="50000"/>
                  </a:schemeClr>
                </a:solidFill>
              </a:rPr>
              <a:t>通过线上线下的店铺进行产品推广，实现消费者购物体验的营销活动</a:t>
            </a:r>
            <a:r>
              <a:rPr lang="zh-CN" altLang="zh-CN" sz="1600" dirty="0" smtClean="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344243" y="3077471"/>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二）直销与分销</a:t>
            </a:r>
            <a:endParaRPr lang="en-US" altLang="zh-CN" sz="2000" b="1" dirty="0">
              <a:solidFill>
                <a:srgbClr val="002060"/>
              </a:solidFill>
            </a:endParaRPr>
          </a:p>
        </p:txBody>
      </p:sp>
      <p:sp>
        <p:nvSpPr>
          <p:cNvPr id="20" name="TextBox 1"/>
          <p:cNvSpPr txBox="1"/>
          <p:nvPr/>
        </p:nvSpPr>
        <p:spPr>
          <a:xfrm>
            <a:off x="624596" y="3631469"/>
            <a:ext cx="8450946"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直销：</a:t>
            </a:r>
            <a:r>
              <a:rPr lang="zh-CN" altLang="en-US" sz="1600" dirty="0" smtClean="0">
                <a:solidFill>
                  <a:schemeClr val="bg1">
                    <a:lumMod val="50000"/>
                  </a:schemeClr>
                </a:solidFill>
              </a:rPr>
              <a:t>是由</a:t>
            </a:r>
            <a:r>
              <a:rPr lang="zh-CN" altLang="en-US" sz="1600" dirty="0">
                <a:solidFill>
                  <a:schemeClr val="bg1">
                    <a:lumMod val="50000"/>
                  </a:schemeClr>
                </a:solidFill>
              </a:rPr>
              <a:t>生产企业推销员直接将本公司生产的产品，通过线上线下店铺的不同场景</a:t>
            </a:r>
            <a:r>
              <a:rPr lang="zh-CN" altLang="en-US" sz="1600" dirty="0" smtClean="0">
                <a:solidFill>
                  <a:schemeClr val="bg1">
                    <a:lumMod val="50000"/>
                  </a:schemeClr>
                </a:solidFill>
              </a:rPr>
              <a:t>直接</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向</a:t>
            </a:r>
            <a:r>
              <a:rPr lang="zh-CN" altLang="en-US" sz="1600" dirty="0">
                <a:solidFill>
                  <a:schemeClr val="bg1">
                    <a:lumMod val="50000"/>
                  </a:schemeClr>
                </a:solidFill>
              </a:rPr>
              <a:t>境内或境外买家进行面对面推广的营销</a:t>
            </a:r>
            <a:r>
              <a:rPr lang="zh-CN" altLang="en-US" sz="1600" dirty="0" smtClean="0">
                <a:solidFill>
                  <a:schemeClr val="bg1">
                    <a:lumMod val="50000"/>
                  </a:schemeClr>
                </a:solidFill>
              </a:rPr>
              <a:t>方式。</a:t>
            </a:r>
            <a:endParaRPr sz="1600" dirty="0">
              <a:solidFill>
                <a:schemeClr val="bg1">
                  <a:lumMod val="50000"/>
                </a:schemeClr>
              </a:solidFill>
            </a:endParaRPr>
          </a:p>
        </p:txBody>
      </p:sp>
      <p:sp>
        <p:nvSpPr>
          <p:cNvPr id="27" name="TextBox 1"/>
          <p:cNvSpPr txBox="1"/>
          <p:nvPr/>
        </p:nvSpPr>
        <p:spPr>
          <a:xfrm>
            <a:off x="624596" y="4292756"/>
            <a:ext cx="8450946" cy="65825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分销：</a:t>
            </a:r>
            <a:r>
              <a:rPr lang="zh-CN" altLang="en-US" sz="1600" dirty="0" smtClean="0">
                <a:solidFill>
                  <a:schemeClr val="bg1">
                    <a:lumMod val="50000"/>
                  </a:schemeClr>
                </a:solidFill>
              </a:rPr>
              <a:t>是生产</a:t>
            </a:r>
            <a:r>
              <a:rPr lang="zh-CN" altLang="en-US" sz="1600" dirty="0">
                <a:solidFill>
                  <a:schemeClr val="bg1">
                    <a:lumMod val="50000"/>
                  </a:schemeClr>
                </a:solidFill>
              </a:rPr>
              <a:t>企业通过国内或国外代理商，利用其线上线下的店铺或网店等营销渠道，</a:t>
            </a:r>
            <a:r>
              <a:rPr lang="zh-CN" altLang="en-US" sz="1600" dirty="0" smtClean="0">
                <a:solidFill>
                  <a:schemeClr val="bg1">
                    <a:lumMod val="50000"/>
                  </a:schemeClr>
                </a:solidFill>
              </a:rPr>
              <a:t>将</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产品</a:t>
            </a:r>
            <a:r>
              <a:rPr lang="zh-CN" altLang="en-US" sz="1600" dirty="0">
                <a:solidFill>
                  <a:schemeClr val="bg1">
                    <a:lumMod val="50000"/>
                  </a:schemeClr>
                </a:solidFill>
              </a:rPr>
              <a:t>向境内或境外买家进行推广的营销</a:t>
            </a:r>
            <a:r>
              <a:rPr lang="zh-CN" altLang="en-US" sz="1600" dirty="0" smtClean="0">
                <a:solidFill>
                  <a:schemeClr val="bg1">
                    <a:lumMod val="50000"/>
                  </a:schemeClr>
                </a:solidFill>
              </a:rPr>
              <a:t>方式。</a:t>
            </a:r>
            <a:endParaRPr sz="1600" dirty="0">
              <a:solidFill>
                <a:schemeClr val="bg1">
                  <a:lumMod val="50000"/>
                </a:schemeClr>
              </a:solidFill>
            </a:endParaRPr>
          </a:p>
        </p:txBody>
      </p:sp>
    </p:spTree>
    <p:extLst>
      <p:ext uri="{BB962C8B-B14F-4D97-AF65-F5344CB8AC3E}">
        <p14:creationId xmlns:p14="http://schemas.microsoft.com/office/powerpoint/2010/main" val="122478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营销策略</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848303"/>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）绿色营销</a:t>
            </a:r>
            <a:endParaRPr lang="en-US" altLang="zh-CN" sz="2000" b="1" dirty="0">
              <a:solidFill>
                <a:srgbClr val="002060"/>
              </a:solidFill>
            </a:endParaRPr>
          </a:p>
        </p:txBody>
      </p:sp>
      <p:sp>
        <p:nvSpPr>
          <p:cNvPr id="22" name="TextBox 1"/>
          <p:cNvSpPr txBox="1"/>
          <p:nvPr/>
        </p:nvSpPr>
        <p:spPr>
          <a:xfrm>
            <a:off x="571948" y="1904487"/>
            <a:ext cx="8114851"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绿色营销</a:t>
            </a:r>
            <a:r>
              <a:rPr lang="zh-CN" altLang="en-US" sz="1600" b="1" dirty="0" smtClean="0">
                <a:solidFill>
                  <a:schemeClr val="bg1">
                    <a:lumMod val="50000"/>
                  </a:schemeClr>
                </a:solidFill>
              </a:rPr>
              <a:t>策略的内涵：</a:t>
            </a:r>
            <a:r>
              <a:rPr lang="zh-CN" altLang="en-US" sz="1600" dirty="0">
                <a:solidFill>
                  <a:schemeClr val="bg1">
                    <a:lumMod val="50000"/>
                  </a:schemeClr>
                </a:solidFill>
              </a:rPr>
              <a:t>是一种能辨识、预期和符合消费的社会需求，提升竞争优势，不断获取更多的市场机会，占有更大的全球市场份额</a:t>
            </a:r>
            <a:r>
              <a:rPr lang="zh-CN" altLang="en-US" sz="1600" dirty="0" smtClean="0">
                <a:solidFill>
                  <a:schemeClr val="bg1">
                    <a:lumMod val="50000"/>
                  </a:schemeClr>
                </a:solidFill>
              </a:rPr>
              <a:t>，提升</a:t>
            </a:r>
            <a:r>
              <a:rPr lang="zh-CN" altLang="en-US" sz="1600" dirty="0">
                <a:solidFill>
                  <a:schemeClr val="bg1">
                    <a:lumMod val="50000"/>
                  </a:schemeClr>
                </a:solidFill>
              </a:rPr>
              <a:t>企业的经营效益。</a:t>
            </a:r>
            <a:endParaRPr lang="en-US" altLang="zh-CN" sz="1600" dirty="0" smtClean="0">
              <a:solidFill>
                <a:schemeClr val="bg1">
                  <a:lumMod val="50000"/>
                </a:schemeClr>
              </a:solidFill>
            </a:endParaRPr>
          </a:p>
        </p:txBody>
      </p:sp>
      <p:sp>
        <p:nvSpPr>
          <p:cNvPr id="24" name="TextBox 1"/>
          <p:cNvSpPr txBox="1"/>
          <p:nvPr/>
        </p:nvSpPr>
        <p:spPr>
          <a:xfrm>
            <a:off x="571948" y="2503247"/>
            <a:ext cx="8231228"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绿色营销</a:t>
            </a:r>
            <a:r>
              <a:rPr lang="zh-CN" altLang="en-US" sz="1600" b="1" dirty="0" smtClean="0">
                <a:solidFill>
                  <a:schemeClr val="bg1">
                    <a:lumMod val="50000"/>
                  </a:schemeClr>
                </a:solidFill>
              </a:rPr>
              <a:t>策略的应用：</a:t>
            </a:r>
            <a:r>
              <a:rPr lang="zh-CN" altLang="en-US" sz="1600" dirty="0" smtClean="0">
                <a:solidFill>
                  <a:schemeClr val="bg1">
                    <a:lumMod val="50000"/>
                  </a:schemeClr>
                </a:solidFill>
              </a:rPr>
              <a:t>在</a:t>
            </a:r>
            <a:r>
              <a:rPr lang="zh-CN" altLang="en-US" sz="1600" dirty="0">
                <a:solidFill>
                  <a:schemeClr val="bg1">
                    <a:lumMod val="50000"/>
                  </a:schemeClr>
                </a:solidFill>
              </a:rPr>
              <a:t>传统营销策略的基础上融入了环保的意识，通过</a:t>
            </a:r>
            <a:r>
              <a:rPr lang="zh-CN" altLang="en-US" sz="1600" dirty="0" smtClean="0">
                <a:solidFill>
                  <a:schemeClr val="bg1">
                    <a:lumMod val="50000"/>
                  </a:schemeClr>
                </a:solidFill>
              </a:rPr>
              <a:t>电各种推广方式对绿色</a:t>
            </a:r>
            <a:r>
              <a:rPr lang="zh-CN" altLang="en-US" sz="1600" dirty="0">
                <a:solidFill>
                  <a:schemeClr val="bg1">
                    <a:lumMod val="50000"/>
                  </a:schemeClr>
                </a:solidFill>
              </a:rPr>
              <a:t>产品进行宣传，提升买家的</a:t>
            </a:r>
            <a:r>
              <a:rPr lang="zh-CN" altLang="en-US" sz="1600" dirty="0" smtClean="0">
                <a:solidFill>
                  <a:schemeClr val="bg1">
                    <a:lumMod val="50000"/>
                  </a:schemeClr>
                </a:solidFill>
              </a:rPr>
              <a:t>购买欲，从而达到扩大产品销售的目的。</a:t>
            </a:r>
            <a:endParaRPr sz="1600" dirty="0">
              <a:solidFill>
                <a:schemeClr val="bg1">
                  <a:lumMod val="50000"/>
                </a:schemeClr>
              </a:solidFill>
            </a:endParaRPr>
          </a:p>
        </p:txBody>
      </p:sp>
      <p:sp>
        <p:nvSpPr>
          <p:cNvPr id="19" name="TextBox 1"/>
          <p:cNvSpPr txBox="1"/>
          <p:nvPr/>
        </p:nvSpPr>
        <p:spPr>
          <a:xfrm>
            <a:off x="344243" y="3077471"/>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二）对立营销</a:t>
            </a:r>
            <a:endParaRPr lang="en-US" altLang="zh-CN" sz="2000" b="1" dirty="0">
              <a:solidFill>
                <a:srgbClr val="002060"/>
              </a:solidFill>
            </a:endParaRPr>
          </a:p>
        </p:txBody>
      </p:sp>
      <p:sp>
        <p:nvSpPr>
          <p:cNvPr id="20" name="TextBox 1"/>
          <p:cNvSpPr txBox="1"/>
          <p:nvPr/>
        </p:nvSpPr>
        <p:spPr>
          <a:xfrm>
            <a:off x="571948" y="3522429"/>
            <a:ext cx="8450946"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对立</a:t>
            </a:r>
            <a:r>
              <a:rPr lang="zh-CN" altLang="en-US" sz="1600" b="1" dirty="0" smtClean="0">
                <a:solidFill>
                  <a:schemeClr val="bg1">
                    <a:lumMod val="50000"/>
                  </a:schemeClr>
                </a:solidFill>
              </a:rPr>
              <a:t>营销的含义：</a:t>
            </a:r>
            <a:r>
              <a:rPr lang="zh-CN" altLang="en-US" sz="1600" dirty="0">
                <a:solidFill>
                  <a:schemeClr val="bg1">
                    <a:lumMod val="50000"/>
                  </a:schemeClr>
                </a:solidFill>
              </a:rPr>
              <a:t>是</a:t>
            </a:r>
            <a:r>
              <a:rPr lang="zh-CN" altLang="en-US" sz="1600" dirty="0" smtClean="0">
                <a:solidFill>
                  <a:schemeClr val="bg1">
                    <a:lumMod val="50000"/>
                  </a:schemeClr>
                </a:solidFill>
              </a:rPr>
              <a:t>企业确定</a:t>
            </a:r>
            <a:r>
              <a:rPr lang="zh-CN" altLang="en-US" sz="1600" dirty="0">
                <a:solidFill>
                  <a:schemeClr val="bg1">
                    <a:lumMod val="50000"/>
                  </a:schemeClr>
                </a:solidFill>
              </a:rPr>
              <a:t>每个竞争阶段的对立者，包括产品、品牌、企业或商家等对象，并根据其现状制定针对性的</a:t>
            </a:r>
            <a:r>
              <a:rPr lang="zh-CN" altLang="en-US" sz="1600" dirty="0" smtClean="0">
                <a:solidFill>
                  <a:schemeClr val="bg1">
                    <a:lumMod val="50000"/>
                  </a:schemeClr>
                </a:solidFill>
              </a:rPr>
              <a:t>营销，进</a:t>
            </a:r>
            <a:r>
              <a:rPr lang="zh-CN" altLang="en-US" sz="1600" dirty="0">
                <a:solidFill>
                  <a:schemeClr val="bg1">
                    <a:lumMod val="50000"/>
                  </a:schemeClr>
                </a:solidFill>
              </a:rPr>
              <a:t>行差异化的竞争</a:t>
            </a:r>
            <a:r>
              <a:rPr lang="zh-CN" altLang="en-US" sz="1600" dirty="0" smtClean="0">
                <a:solidFill>
                  <a:schemeClr val="bg1">
                    <a:lumMod val="50000"/>
                  </a:schemeClr>
                </a:solidFill>
              </a:rPr>
              <a:t>，达到阶段性营销</a:t>
            </a:r>
            <a:r>
              <a:rPr lang="zh-CN" altLang="en-US" sz="1600" dirty="0">
                <a:solidFill>
                  <a:schemeClr val="bg1">
                    <a:lumMod val="50000"/>
                  </a:schemeClr>
                </a:solidFill>
              </a:rPr>
              <a:t>目标的</a:t>
            </a:r>
            <a:r>
              <a:rPr lang="zh-CN" altLang="en-US" sz="1600" dirty="0" smtClean="0">
                <a:solidFill>
                  <a:schemeClr val="bg1">
                    <a:lumMod val="50000"/>
                  </a:schemeClr>
                </a:solidFill>
              </a:rPr>
              <a:t>策略。</a:t>
            </a:r>
            <a:endParaRPr sz="1600" dirty="0">
              <a:solidFill>
                <a:schemeClr val="bg1">
                  <a:lumMod val="50000"/>
                </a:schemeClr>
              </a:solidFill>
            </a:endParaRPr>
          </a:p>
        </p:txBody>
      </p:sp>
      <p:sp>
        <p:nvSpPr>
          <p:cNvPr id="27" name="TextBox 1"/>
          <p:cNvSpPr txBox="1"/>
          <p:nvPr/>
        </p:nvSpPr>
        <p:spPr>
          <a:xfrm>
            <a:off x="571948" y="4121189"/>
            <a:ext cx="8231228"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对立营销策略</a:t>
            </a:r>
            <a:r>
              <a:rPr lang="zh-CN" altLang="en-US" sz="1600" b="1" dirty="0" smtClean="0">
                <a:solidFill>
                  <a:schemeClr val="bg1">
                    <a:lumMod val="50000"/>
                  </a:schemeClr>
                </a:solidFill>
              </a:rPr>
              <a:t>的内涵：</a:t>
            </a:r>
            <a:r>
              <a:rPr lang="zh-CN" altLang="en-US" sz="1600" dirty="0">
                <a:solidFill>
                  <a:schemeClr val="bg1">
                    <a:lumMod val="50000"/>
                  </a:schemeClr>
                </a:solidFill>
              </a:rPr>
              <a:t>是基于企业市场定位选择目标市场，</a:t>
            </a:r>
            <a:r>
              <a:rPr lang="zh-CN" altLang="en-US" sz="1600" dirty="0" smtClean="0">
                <a:solidFill>
                  <a:schemeClr val="bg1">
                    <a:lumMod val="50000"/>
                  </a:schemeClr>
                </a:solidFill>
              </a:rPr>
              <a:t>根据竞争</a:t>
            </a:r>
            <a:r>
              <a:rPr lang="zh-CN" altLang="en-US" sz="1600" dirty="0">
                <a:solidFill>
                  <a:schemeClr val="bg1">
                    <a:lumMod val="50000"/>
                  </a:schemeClr>
                </a:solidFill>
              </a:rPr>
              <a:t>现状</a:t>
            </a:r>
            <a:r>
              <a:rPr lang="zh-CN" altLang="en-US" sz="1600" dirty="0" smtClean="0">
                <a:solidFill>
                  <a:schemeClr val="bg1">
                    <a:lumMod val="50000"/>
                  </a:schemeClr>
                </a:solidFill>
              </a:rPr>
              <a:t>确定若干对立</a:t>
            </a:r>
            <a:r>
              <a:rPr lang="zh-CN" altLang="en-US" sz="1600" dirty="0">
                <a:solidFill>
                  <a:schemeClr val="bg1">
                    <a:lumMod val="50000"/>
                  </a:schemeClr>
                </a:solidFill>
              </a:rPr>
              <a:t>者，</a:t>
            </a:r>
            <a:r>
              <a:rPr lang="zh-CN" altLang="en-US" sz="1600" dirty="0" smtClean="0">
                <a:solidFill>
                  <a:schemeClr val="bg1">
                    <a:lumMod val="50000"/>
                  </a:schemeClr>
                </a:solidFill>
              </a:rPr>
              <a:t>在分析基础上依据</a:t>
            </a:r>
            <a:r>
              <a:rPr lang="zh-CN" altLang="en-US" sz="1600" dirty="0">
                <a:solidFill>
                  <a:schemeClr val="bg1">
                    <a:lumMod val="50000"/>
                  </a:schemeClr>
                </a:solidFill>
              </a:rPr>
              <a:t>企业内部的资源匹配、技术和管理等综合优势建立营销策略</a:t>
            </a:r>
            <a:r>
              <a:rPr lang="zh-CN" altLang="en-US" sz="1600" dirty="0" smtClean="0">
                <a:solidFill>
                  <a:schemeClr val="bg1">
                    <a:lumMod val="50000"/>
                  </a:schemeClr>
                </a:solidFill>
              </a:rPr>
              <a:t>体系。</a:t>
            </a:r>
            <a:endParaRPr sz="1600" dirty="0">
              <a:solidFill>
                <a:schemeClr val="bg1">
                  <a:lumMod val="50000"/>
                </a:schemeClr>
              </a:solidFill>
            </a:endParaRPr>
          </a:p>
        </p:txBody>
      </p:sp>
      <p:sp>
        <p:nvSpPr>
          <p:cNvPr id="15" name="TextBox 1"/>
          <p:cNvSpPr txBox="1"/>
          <p:nvPr/>
        </p:nvSpPr>
        <p:spPr>
          <a:xfrm>
            <a:off x="571948" y="1317797"/>
            <a:ext cx="8040038"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绿色</a:t>
            </a:r>
            <a:r>
              <a:rPr lang="zh-CN" altLang="en-US" sz="1600" b="1" dirty="0" smtClean="0">
                <a:solidFill>
                  <a:schemeClr val="bg1">
                    <a:lumMod val="50000"/>
                  </a:schemeClr>
                </a:solidFill>
              </a:rPr>
              <a:t>营销的含义：</a:t>
            </a:r>
            <a:r>
              <a:rPr lang="zh-CN" altLang="en-US" sz="1600" dirty="0">
                <a:solidFill>
                  <a:schemeClr val="bg1">
                    <a:lumMod val="50000"/>
                  </a:schemeClr>
                </a:solidFill>
              </a:rPr>
              <a:t>是企业在营销过程中向消费者提供无污染的、有利于节约资源</a:t>
            </a:r>
            <a:r>
              <a:rPr lang="zh-CN" altLang="en-US" sz="1600" dirty="0" smtClean="0">
                <a:solidFill>
                  <a:schemeClr val="bg1">
                    <a:lumMod val="50000"/>
                  </a:schemeClr>
                </a:solidFill>
              </a:rPr>
              <a:t>的、符合社会绿色</a:t>
            </a:r>
            <a:r>
              <a:rPr lang="zh-CN" altLang="en-US" sz="1600" dirty="0">
                <a:solidFill>
                  <a:schemeClr val="bg1">
                    <a:lumMod val="50000"/>
                  </a:schemeClr>
                </a:solidFill>
              </a:rPr>
              <a:t>需求管理要求的产品，满足</a:t>
            </a:r>
            <a:r>
              <a:rPr lang="zh-CN" altLang="en-US" sz="1600" dirty="0" smtClean="0">
                <a:solidFill>
                  <a:schemeClr val="bg1">
                    <a:lumMod val="50000"/>
                  </a:schemeClr>
                </a:solidFill>
              </a:rPr>
              <a:t>市场特定</a:t>
            </a:r>
            <a:r>
              <a:rPr lang="zh-CN" altLang="en-US" sz="1600" dirty="0">
                <a:solidFill>
                  <a:schemeClr val="bg1">
                    <a:lumMod val="50000"/>
                  </a:schemeClr>
                </a:solidFill>
              </a:rPr>
              <a:t>需求</a:t>
            </a:r>
            <a:r>
              <a:rPr lang="zh-CN" altLang="en-US" sz="1600" dirty="0" smtClean="0">
                <a:solidFill>
                  <a:schemeClr val="bg1">
                    <a:lumMod val="50000"/>
                  </a:schemeClr>
                </a:solidFill>
              </a:rPr>
              <a:t>，达到</a:t>
            </a:r>
            <a:r>
              <a:rPr lang="zh-CN" altLang="en-US" sz="1600" dirty="0">
                <a:solidFill>
                  <a:schemeClr val="bg1">
                    <a:lumMod val="50000"/>
                  </a:schemeClr>
                </a:solidFill>
              </a:rPr>
              <a:t>扩大销售规模的营销策略</a:t>
            </a:r>
            <a:r>
              <a:rPr lang="zh-CN" altLang="en-US" sz="1600" dirty="0" smtClean="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1814136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营销策略</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7212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）事件营销</a:t>
            </a:r>
            <a:endParaRPr lang="en-US" altLang="zh-CN" sz="2000" b="1" dirty="0">
              <a:solidFill>
                <a:srgbClr val="002060"/>
              </a:solidFill>
            </a:endParaRPr>
          </a:p>
        </p:txBody>
      </p:sp>
      <p:sp>
        <p:nvSpPr>
          <p:cNvPr id="19" name="TextBox 1"/>
          <p:cNvSpPr txBox="1"/>
          <p:nvPr/>
        </p:nvSpPr>
        <p:spPr>
          <a:xfrm>
            <a:off x="344243" y="270616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a:t>
            </a:r>
            <a:r>
              <a:rPr lang="zh-CN" altLang="en-US" sz="2000" b="1" dirty="0" smtClean="0">
                <a:solidFill>
                  <a:srgbClr val="002060"/>
                </a:solidFill>
              </a:rPr>
              <a:t>）</a:t>
            </a:r>
            <a:r>
              <a:rPr lang="zh-CN" altLang="en-US" sz="2000" b="1" dirty="0">
                <a:solidFill>
                  <a:srgbClr val="002060"/>
                </a:solidFill>
              </a:rPr>
              <a:t>饥饿营销</a:t>
            </a:r>
            <a:endParaRPr lang="en-US" altLang="zh-CN" sz="2000" b="1" dirty="0">
              <a:solidFill>
                <a:srgbClr val="002060"/>
              </a:solidFill>
            </a:endParaRPr>
          </a:p>
        </p:txBody>
      </p:sp>
      <p:sp>
        <p:nvSpPr>
          <p:cNvPr id="20" name="TextBox 1"/>
          <p:cNvSpPr txBox="1"/>
          <p:nvPr/>
        </p:nvSpPr>
        <p:spPr>
          <a:xfrm>
            <a:off x="534541" y="3170159"/>
            <a:ext cx="8114851" cy="190205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饥饿营销的</a:t>
            </a:r>
            <a:r>
              <a:rPr lang="zh-CN" altLang="en-US" sz="1400" b="1" dirty="0" smtClean="0">
                <a:solidFill>
                  <a:schemeClr val="bg1">
                    <a:lumMod val="50000"/>
                  </a:schemeClr>
                </a:solidFill>
              </a:rPr>
              <a:t>含义：</a:t>
            </a:r>
            <a:r>
              <a:rPr lang="zh-CN" altLang="en-US" sz="1400" dirty="0">
                <a:solidFill>
                  <a:schemeClr val="bg1">
                    <a:lumMod val="50000"/>
                  </a:schemeClr>
                </a:solidFill>
              </a:rPr>
              <a:t>是商品提供者有意调低产量，以期达到调控供求关系，制造供不应求的假象，以维护商品较高售价和利润率的营销策略</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a:solidFill>
                  <a:schemeClr val="bg1">
                    <a:lumMod val="50000"/>
                  </a:schemeClr>
                </a:solidFill>
              </a:rPr>
              <a:t>饥饿营销策略的内涵：</a:t>
            </a:r>
            <a:r>
              <a:rPr lang="zh-CN" altLang="en-US" sz="1400" dirty="0">
                <a:solidFill>
                  <a:schemeClr val="bg1">
                    <a:lumMod val="50000"/>
                  </a:schemeClr>
                </a:solidFill>
              </a:rPr>
              <a:t>是选择适应大众并具有良好品牌的商品，开展线上线下的宣传造势或控制销量，提升对产品购物的期待，促使消费者心理变化的营销方式</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饥饿</a:t>
            </a:r>
            <a:r>
              <a:rPr lang="zh-CN" altLang="en-US" sz="1400" b="1" dirty="0">
                <a:solidFill>
                  <a:schemeClr val="bg1">
                    <a:lumMod val="50000"/>
                  </a:schemeClr>
                </a:solidFill>
              </a:rPr>
              <a:t>营销策略的应用：</a:t>
            </a:r>
            <a:r>
              <a:rPr lang="zh-CN" altLang="en-US" sz="1400" dirty="0">
                <a:solidFill>
                  <a:schemeClr val="bg1">
                    <a:lumMod val="50000"/>
                  </a:schemeClr>
                </a:solidFill>
              </a:rPr>
              <a:t>通常是在市场竞争不充分、产品综合竞争力较强等情形下进行实施，通过调节供求关系，采用限制供货量等手段来提高产品的附加价值，运用整合营销等方法制作供不应求的现象，从而达到赚取较大利润的目的</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27" name="TextBox 1"/>
          <p:cNvSpPr txBox="1"/>
          <p:nvPr/>
        </p:nvSpPr>
        <p:spPr>
          <a:xfrm>
            <a:off x="571948" y="4121189"/>
            <a:ext cx="8040038" cy="32893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sz="1400" dirty="0">
              <a:solidFill>
                <a:schemeClr val="bg1">
                  <a:lumMod val="50000"/>
                </a:schemeClr>
              </a:solidFill>
            </a:endParaRPr>
          </a:p>
        </p:txBody>
      </p:sp>
      <p:sp>
        <p:nvSpPr>
          <p:cNvPr id="15" name="TextBox 1"/>
          <p:cNvSpPr txBox="1"/>
          <p:nvPr/>
        </p:nvSpPr>
        <p:spPr>
          <a:xfrm>
            <a:off x="571948" y="1226635"/>
            <a:ext cx="8040038" cy="164352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事件</a:t>
            </a:r>
            <a:r>
              <a:rPr lang="zh-CN" altLang="en-US" sz="1400" b="1" dirty="0" smtClean="0">
                <a:solidFill>
                  <a:schemeClr val="bg1">
                    <a:lumMod val="50000"/>
                  </a:schemeClr>
                </a:solidFill>
              </a:rPr>
              <a:t>营销的含义：</a:t>
            </a:r>
            <a:r>
              <a:rPr lang="zh-CN" altLang="en-US" sz="1400" dirty="0">
                <a:solidFill>
                  <a:schemeClr val="bg1">
                    <a:lumMod val="50000"/>
                  </a:schemeClr>
                </a:solidFill>
              </a:rPr>
              <a:t>是企业利用具有新闻价值的事件，通过有计划的策划组织，让这一事件得以传播，吸引媒体、社会团体和消费者的关注，从而达到广告效应的营销策略</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事件</a:t>
            </a:r>
            <a:r>
              <a:rPr lang="zh-CN" altLang="en-US" sz="1400" b="1" dirty="0">
                <a:solidFill>
                  <a:schemeClr val="bg1">
                    <a:lumMod val="50000"/>
                  </a:schemeClr>
                </a:solidFill>
              </a:rPr>
              <a:t>营销的内涵：</a:t>
            </a:r>
            <a:r>
              <a:rPr lang="zh-CN" altLang="en-US" sz="1400" dirty="0">
                <a:solidFill>
                  <a:schemeClr val="bg1">
                    <a:lumMod val="50000"/>
                  </a:schemeClr>
                </a:solidFill>
              </a:rPr>
              <a:t>是利用社会关注的事件或热点话题，按照新闻规律结合企业产品经销目策划具有新闻价值的事件和新闻热点进行造势，满足受众的窥视欲，推动产品的销售</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事件</a:t>
            </a:r>
            <a:r>
              <a:rPr lang="zh-CN" altLang="en-US" sz="1400" b="1" dirty="0">
                <a:solidFill>
                  <a:schemeClr val="bg1">
                    <a:lumMod val="50000"/>
                  </a:schemeClr>
                </a:solidFill>
              </a:rPr>
              <a:t>营销的应用：</a:t>
            </a:r>
            <a:r>
              <a:rPr lang="zh-CN" altLang="en-US" sz="1400" dirty="0">
                <a:solidFill>
                  <a:schemeClr val="bg1">
                    <a:lumMod val="50000"/>
                  </a:schemeClr>
                </a:solidFill>
              </a:rPr>
              <a:t>可集聚公共关系、形象传播、客户关系的作用，通各种营销方式进行发布，推广产品展，提升产品品牌度，提高产品竞争力，从而达到扩大产品销售规模的目的</a:t>
            </a:r>
            <a:r>
              <a:rPr lang="zh-CN" altLang="en-US" sz="1400" dirty="0" smtClean="0">
                <a:solidFill>
                  <a:schemeClr val="bg1">
                    <a:lumMod val="50000"/>
                  </a:schemeClr>
                </a:solidFill>
              </a:rPr>
              <a:t>。</a:t>
            </a:r>
            <a:endParaRPr sz="1400" dirty="0">
              <a:solidFill>
                <a:schemeClr val="bg1">
                  <a:lumMod val="50000"/>
                </a:schemeClr>
              </a:solidFill>
            </a:endParaRPr>
          </a:p>
        </p:txBody>
      </p:sp>
    </p:spTree>
    <p:extLst>
      <p:ext uri="{BB962C8B-B14F-4D97-AF65-F5344CB8AC3E}">
        <p14:creationId xmlns:p14="http://schemas.microsoft.com/office/powerpoint/2010/main" val="2624561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营销策略</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9642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sz="2000" b="1" dirty="0">
                <a:solidFill>
                  <a:srgbClr val="002060"/>
                </a:solidFill>
              </a:rPr>
              <a:t>）病毒营销</a:t>
            </a:r>
            <a:endParaRPr lang="en-US" altLang="zh-CN" sz="2000" b="1" dirty="0">
              <a:solidFill>
                <a:srgbClr val="002060"/>
              </a:solidFill>
            </a:endParaRPr>
          </a:p>
        </p:txBody>
      </p:sp>
      <p:sp>
        <p:nvSpPr>
          <p:cNvPr id="19" name="TextBox 1"/>
          <p:cNvSpPr txBox="1"/>
          <p:nvPr/>
        </p:nvSpPr>
        <p:spPr>
          <a:xfrm>
            <a:off x="344243" y="2794838"/>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（六）</a:t>
            </a:r>
            <a:r>
              <a:rPr lang="zh-CN" altLang="en-US" sz="2000" b="1" dirty="0">
                <a:solidFill>
                  <a:srgbClr val="002060"/>
                </a:solidFill>
              </a:rPr>
              <a:t>联合营销</a:t>
            </a:r>
            <a:endParaRPr lang="en-US" altLang="zh-CN" sz="2000" b="1" dirty="0">
              <a:solidFill>
                <a:srgbClr val="002060"/>
              </a:solidFill>
            </a:endParaRPr>
          </a:p>
        </p:txBody>
      </p:sp>
      <p:sp>
        <p:nvSpPr>
          <p:cNvPr id="20" name="TextBox 1"/>
          <p:cNvSpPr txBox="1"/>
          <p:nvPr/>
        </p:nvSpPr>
        <p:spPr>
          <a:xfrm>
            <a:off x="571949" y="3221712"/>
            <a:ext cx="8023412" cy="164352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联合营销的</a:t>
            </a:r>
            <a:r>
              <a:rPr lang="zh-CN" altLang="en-US" sz="1400" b="1" dirty="0" smtClean="0">
                <a:solidFill>
                  <a:schemeClr val="bg1">
                    <a:lumMod val="50000"/>
                  </a:schemeClr>
                </a:solidFill>
              </a:rPr>
              <a:t>含义：</a:t>
            </a:r>
            <a:r>
              <a:rPr lang="zh-CN" altLang="en-US" sz="1400" dirty="0" smtClean="0">
                <a:solidFill>
                  <a:schemeClr val="bg1">
                    <a:lumMod val="50000"/>
                  </a:schemeClr>
                </a:solidFill>
              </a:rPr>
              <a:t>是</a:t>
            </a:r>
            <a:r>
              <a:rPr lang="zh-CN" altLang="en-US" sz="1400" dirty="0">
                <a:solidFill>
                  <a:schemeClr val="bg1">
                    <a:lumMod val="50000"/>
                  </a:schemeClr>
                </a:solidFill>
              </a:rPr>
              <a:t>指两个或两个以上的企业通过协同营销，达到资源优势互补，共同挖掘潜在的市场机会，提升企业与产品的品牌度，增强市场竞争能力的营销策略</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联合</a:t>
            </a:r>
            <a:r>
              <a:rPr lang="zh-CN" altLang="en-US" sz="1400" b="1" dirty="0">
                <a:solidFill>
                  <a:schemeClr val="bg1">
                    <a:lumMod val="50000"/>
                  </a:schemeClr>
                </a:solidFill>
              </a:rPr>
              <a:t>营销策略的内涵：</a:t>
            </a:r>
            <a:r>
              <a:rPr lang="zh-CN" altLang="en-US" sz="1400" dirty="0">
                <a:solidFill>
                  <a:schemeClr val="bg1">
                    <a:lumMod val="50000"/>
                  </a:schemeClr>
                </a:solidFill>
              </a:rPr>
              <a:t>是企业之间战略性的合作关系，通过互利互惠、优势互补、强强联手，运用整合营销方式等手段拓展市场的营销方式。</a:t>
            </a:r>
          </a:p>
          <a:p>
            <a:pPr>
              <a:lnSpc>
                <a:spcPct val="120000"/>
              </a:lnSpc>
            </a:pPr>
            <a:r>
              <a:rPr lang="zh-CN" altLang="en-US" sz="1400" b="1" dirty="0" smtClean="0">
                <a:solidFill>
                  <a:schemeClr val="bg1">
                    <a:lumMod val="50000"/>
                  </a:schemeClr>
                </a:solidFill>
              </a:rPr>
              <a:t>联合营销策略的应用：</a:t>
            </a:r>
            <a:r>
              <a:rPr lang="zh-CN" altLang="en-US" sz="1400" dirty="0" smtClean="0">
                <a:solidFill>
                  <a:schemeClr val="bg1">
                    <a:lumMod val="50000"/>
                  </a:schemeClr>
                </a:solidFill>
              </a:rPr>
              <a:t>可通过</a:t>
            </a:r>
            <a:r>
              <a:rPr lang="zh-CN" altLang="en-US" sz="1400" dirty="0">
                <a:solidFill>
                  <a:schemeClr val="bg1">
                    <a:lumMod val="50000"/>
                  </a:schemeClr>
                </a:solidFill>
              </a:rPr>
              <a:t>选择合作对象，确定合作形式，签订合作协议，基于互利互惠、优势互补的原则，发挥强强联手的优势，提高竞争力，促进产品销售，从而扩大企业经营规模。 </a:t>
            </a:r>
            <a:endParaRPr sz="1400" dirty="0">
              <a:solidFill>
                <a:schemeClr val="bg1">
                  <a:lumMod val="50000"/>
                </a:schemeClr>
              </a:solidFill>
            </a:endParaRPr>
          </a:p>
        </p:txBody>
      </p:sp>
      <p:sp>
        <p:nvSpPr>
          <p:cNvPr id="15" name="TextBox 1"/>
          <p:cNvSpPr txBox="1"/>
          <p:nvPr/>
        </p:nvSpPr>
        <p:spPr>
          <a:xfrm>
            <a:off x="571949" y="1265718"/>
            <a:ext cx="8040038" cy="164352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病毒营销的</a:t>
            </a:r>
            <a:r>
              <a:rPr lang="zh-CN" altLang="en-US" sz="1400" b="1" dirty="0" smtClean="0">
                <a:solidFill>
                  <a:schemeClr val="bg1">
                    <a:lumMod val="50000"/>
                  </a:schemeClr>
                </a:solidFill>
              </a:rPr>
              <a:t>含义：</a:t>
            </a:r>
            <a:r>
              <a:rPr lang="zh-CN" altLang="en-US" sz="1400" dirty="0">
                <a:solidFill>
                  <a:schemeClr val="bg1">
                    <a:lumMod val="50000"/>
                  </a:schemeClr>
                </a:solidFill>
              </a:rPr>
              <a:t>是企业提供有价值的商品信息，通过公众的人际网络或群体之间的口碑传递，像病毒式的快速传播至更多的受众，从而达到宣传目的的营销策略</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病毒</a:t>
            </a:r>
            <a:r>
              <a:rPr lang="zh-CN" altLang="en-US" sz="1400" b="1" dirty="0">
                <a:solidFill>
                  <a:schemeClr val="bg1">
                    <a:lumMod val="50000"/>
                  </a:schemeClr>
                </a:solidFill>
              </a:rPr>
              <a:t>营销的内涵：</a:t>
            </a:r>
            <a:r>
              <a:rPr lang="zh-CN" altLang="en-US" sz="1400" dirty="0">
                <a:solidFill>
                  <a:schemeClr val="bg1">
                    <a:lumMod val="50000"/>
                  </a:schemeClr>
                </a:solidFill>
              </a:rPr>
              <a:t>可通过制造病毒，选择适宜的在线传播渠道进行传播，通过网站后台数据监测，并灵活调整传播的渠道和适宜对象，提升消费者购买意愿的营销方式</a:t>
            </a:r>
            <a:r>
              <a:rPr lang="zh-CN" altLang="en-US" sz="1400" dirty="0" smtClean="0">
                <a:solidFill>
                  <a:schemeClr val="bg1">
                    <a:lumMod val="50000"/>
                  </a:schemeClr>
                </a:solidFill>
              </a:rPr>
              <a:t>。</a:t>
            </a:r>
            <a:endParaRPr lang="en-US" altLang="zh-CN" sz="1400" dirty="0" smtClean="0">
              <a:solidFill>
                <a:schemeClr val="bg1">
                  <a:lumMod val="50000"/>
                </a:schemeClr>
              </a:solidFill>
            </a:endParaRPr>
          </a:p>
          <a:p>
            <a:pPr>
              <a:lnSpc>
                <a:spcPct val="120000"/>
              </a:lnSpc>
            </a:pPr>
            <a:r>
              <a:rPr lang="zh-CN" altLang="en-US" sz="1400" b="1" dirty="0" smtClean="0">
                <a:solidFill>
                  <a:schemeClr val="bg1">
                    <a:lumMod val="50000"/>
                  </a:schemeClr>
                </a:solidFill>
              </a:rPr>
              <a:t>病毒</a:t>
            </a:r>
            <a:r>
              <a:rPr lang="zh-CN" altLang="en-US" sz="1400" b="1" dirty="0">
                <a:solidFill>
                  <a:schemeClr val="bg1">
                    <a:lumMod val="50000"/>
                  </a:schemeClr>
                </a:solidFill>
              </a:rPr>
              <a:t>营销的应用：</a:t>
            </a:r>
            <a:r>
              <a:rPr lang="zh-CN" altLang="en-US" sz="1400" dirty="0">
                <a:solidFill>
                  <a:schemeClr val="bg1">
                    <a:lumMod val="50000"/>
                  </a:schemeClr>
                </a:solidFill>
              </a:rPr>
              <a:t>可采用网站推广、品牌推广、论坛推广、电子邮件推广、</a:t>
            </a:r>
            <a:r>
              <a:rPr lang="en-US" altLang="zh-CN" sz="1400" dirty="0">
                <a:solidFill>
                  <a:schemeClr val="bg1">
                    <a:lumMod val="50000"/>
                  </a:schemeClr>
                </a:solidFill>
              </a:rPr>
              <a:t>SNS</a:t>
            </a:r>
            <a:r>
              <a:rPr lang="zh-CN" altLang="en-US" sz="1400" dirty="0">
                <a:solidFill>
                  <a:schemeClr val="bg1">
                    <a:lumMod val="50000"/>
                  </a:schemeClr>
                </a:solidFill>
              </a:rPr>
              <a:t>推广、网站推广、微信推广等手段，引起众多消费者的持续关注，从而达到扩大产品销售的目的</a:t>
            </a:r>
            <a:r>
              <a:rPr lang="zh-CN" altLang="en-US" sz="1400" dirty="0" smtClean="0">
                <a:solidFill>
                  <a:schemeClr val="bg1">
                    <a:lumMod val="50000"/>
                  </a:schemeClr>
                </a:solidFill>
              </a:rPr>
              <a:t>。</a:t>
            </a:r>
            <a:endParaRPr sz="1400" dirty="0">
              <a:solidFill>
                <a:schemeClr val="bg1">
                  <a:lumMod val="50000"/>
                </a:schemeClr>
              </a:solidFill>
            </a:endParaRPr>
          </a:p>
        </p:txBody>
      </p:sp>
    </p:spTree>
    <p:extLst>
      <p:ext uri="{BB962C8B-B14F-4D97-AF65-F5344CB8AC3E}">
        <p14:creationId xmlns:p14="http://schemas.microsoft.com/office/powerpoint/2010/main" val="41085882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77165" y="86790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（一）移动互联网</a:t>
            </a:r>
            <a:endParaRPr lang="en-US" altLang="zh-CN" sz="2000" b="1" dirty="0">
              <a:solidFill>
                <a:srgbClr val="002060"/>
              </a:solidFill>
            </a:endParaRPr>
          </a:p>
        </p:txBody>
      </p:sp>
      <p:sp>
        <p:nvSpPr>
          <p:cNvPr id="16" name="TextBox 1"/>
          <p:cNvSpPr txBox="1"/>
          <p:nvPr/>
        </p:nvSpPr>
        <p:spPr>
          <a:xfrm>
            <a:off x="583193" y="1625445"/>
            <a:ext cx="8383469"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dirty="0" smtClean="0">
                <a:solidFill>
                  <a:schemeClr val="bg1">
                    <a:lumMod val="50000"/>
                  </a:schemeClr>
                </a:solidFill>
              </a:rPr>
              <a:t>系指不同</a:t>
            </a:r>
            <a:r>
              <a:rPr lang="zh-CN" altLang="en-US" sz="1600" dirty="0">
                <a:solidFill>
                  <a:schemeClr val="bg1">
                    <a:lumMod val="50000"/>
                  </a:schemeClr>
                </a:solidFill>
              </a:rPr>
              <a:t>交易主体以移动互联网为媒介</a:t>
            </a:r>
            <a:r>
              <a:rPr lang="en-US" altLang="zh-CN" sz="1600" dirty="0">
                <a:solidFill>
                  <a:schemeClr val="bg1">
                    <a:lumMod val="50000"/>
                  </a:schemeClr>
                </a:solidFill>
              </a:rPr>
              <a:t>, </a:t>
            </a:r>
            <a:r>
              <a:rPr lang="zh-CN" altLang="en-US" sz="1600" dirty="0">
                <a:solidFill>
                  <a:schemeClr val="bg1">
                    <a:lumMod val="50000"/>
                  </a:schemeClr>
                </a:solidFill>
              </a:rPr>
              <a:t>通过智能</a:t>
            </a:r>
            <a:r>
              <a:rPr lang="zh-CN" altLang="en-US" sz="1600" dirty="0" smtClean="0">
                <a:solidFill>
                  <a:schemeClr val="bg1">
                    <a:lumMod val="50000"/>
                  </a:schemeClr>
                </a:solidFill>
              </a:rPr>
              <a:t>手机等</a:t>
            </a:r>
            <a:r>
              <a:rPr lang="zh-CN" altLang="en-US" sz="1600" dirty="0">
                <a:solidFill>
                  <a:schemeClr val="bg1">
                    <a:lumMod val="50000"/>
                  </a:schemeClr>
                </a:solidFill>
              </a:rPr>
              <a:t>移动终端</a:t>
            </a:r>
            <a:r>
              <a:rPr lang="zh-CN" altLang="en-US" sz="1600" dirty="0" smtClean="0">
                <a:solidFill>
                  <a:schemeClr val="bg1">
                    <a:lumMod val="50000"/>
                  </a:schemeClr>
                </a:solidFill>
              </a:rPr>
              <a:t>进行电子商务活动。</a:t>
            </a:r>
            <a:endParaRPr sz="1600" b="1" dirty="0">
              <a:solidFill>
                <a:schemeClr val="bg1">
                  <a:lumMod val="50000"/>
                </a:schemeClr>
              </a:solidFill>
            </a:endParaRPr>
          </a:p>
        </p:txBody>
      </p:sp>
      <p:sp>
        <p:nvSpPr>
          <p:cNvPr id="13" name="TextBox 1"/>
          <p:cNvSpPr txBox="1"/>
          <p:nvPr/>
        </p:nvSpPr>
        <p:spPr>
          <a:xfrm>
            <a:off x="540250" y="1286745"/>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移动</a:t>
            </a:r>
            <a:r>
              <a:rPr lang="zh-CN" altLang="en-US" b="1" dirty="0">
                <a:solidFill>
                  <a:schemeClr val="accent1">
                    <a:lumMod val="50000"/>
                  </a:schemeClr>
                </a:solidFill>
              </a:rPr>
              <a:t>互联网</a:t>
            </a:r>
            <a:r>
              <a:rPr lang="zh-CN" altLang="en-US" b="1" dirty="0" smtClean="0">
                <a:solidFill>
                  <a:schemeClr val="accent1">
                    <a:lumMod val="50000"/>
                  </a:schemeClr>
                </a:solidFill>
              </a:rPr>
              <a:t>的含义</a:t>
            </a:r>
            <a:endParaRPr lang="en-US" altLang="zh-CN" b="1" dirty="0">
              <a:solidFill>
                <a:schemeClr val="accent1">
                  <a:lumMod val="50000"/>
                </a:schemeClr>
              </a:solidFill>
            </a:endParaRPr>
          </a:p>
        </p:txBody>
      </p:sp>
      <p:sp>
        <p:nvSpPr>
          <p:cNvPr id="15" name="TextBox 1"/>
          <p:cNvSpPr txBox="1"/>
          <p:nvPr/>
        </p:nvSpPr>
        <p:spPr>
          <a:xfrm>
            <a:off x="548561" y="1932368"/>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移动</a:t>
            </a:r>
            <a:r>
              <a:rPr lang="zh-CN" altLang="en-US" b="1" dirty="0">
                <a:solidFill>
                  <a:schemeClr val="accent1">
                    <a:lumMod val="50000"/>
                  </a:schemeClr>
                </a:solidFill>
              </a:rPr>
              <a:t>互联网</a:t>
            </a:r>
            <a:r>
              <a:rPr lang="zh-CN" altLang="en-US" b="1" dirty="0" smtClean="0">
                <a:solidFill>
                  <a:schemeClr val="accent1">
                    <a:lumMod val="50000"/>
                  </a:schemeClr>
                </a:solidFill>
              </a:rPr>
              <a:t>的产生与发展</a:t>
            </a:r>
            <a:endParaRPr lang="en-US" altLang="zh-CN" b="1" dirty="0">
              <a:solidFill>
                <a:schemeClr val="accent1">
                  <a:lumMod val="50000"/>
                </a:schemeClr>
              </a:solidFill>
            </a:endParaRPr>
          </a:p>
        </p:txBody>
      </p:sp>
      <p:cxnSp>
        <p:nvCxnSpPr>
          <p:cNvPr id="26" name="直接箭头连接符 25"/>
          <p:cNvCxnSpPr/>
          <p:nvPr/>
        </p:nvCxnSpPr>
        <p:spPr>
          <a:xfrm>
            <a:off x="513156" y="3665179"/>
            <a:ext cx="7633317" cy="90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1032393" y="3363149"/>
            <a:ext cx="627150" cy="60406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prstClr val="white"/>
                </a:solidFill>
                <a:effectLst>
                  <a:outerShdw blurRad="38100" dist="38100" dir="2700000" algn="tl">
                    <a:srgbClr val="000000">
                      <a:alpha val="43137"/>
                    </a:srgbClr>
                  </a:outerShdw>
                </a:effectLst>
                <a:latin typeface="+mj-lt"/>
              </a:rPr>
              <a:t>1G</a:t>
            </a:r>
            <a:endParaRPr lang="zh-CN" altLang="en-US" sz="1400" b="1" dirty="0">
              <a:solidFill>
                <a:prstClr val="white"/>
              </a:solidFill>
              <a:effectLst>
                <a:outerShdw blurRad="38100" dist="38100" dir="2700000" algn="tl">
                  <a:srgbClr val="000000">
                    <a:alpha val="43137"/>
                  </a:srgbClr>
                </a:outerShdw>
              </a:effectLst>
              <a:latin typeface="+mj-lt"/>
            </a:endParaRPr>
          </a:p>
        </p:txBody>
      </p:sp>
      <p:sp>
        <p:nvSpPr>
          <p:cNvPr id="32" name="矩形 3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39664" y="2719998"/>
            <a:ext cx="2117062" cy="646331"/>
          </a:xfrm>
          <a:prstGeom prst="rect">
            <a:avLst/>
          </a:prstGeom>
        </p:spPr>
        <p:txBody>
          <a:bodyPr wrap="square">
            <a:spAutoFit/>
          </a:bodyPr>
          <a:lstStyle/>
          <a:p>
            <a:pPr algn="ctr">
              <a:defRPr/>
            </a:pP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以模拟调频，频分多址为主体技术，包括公共移动通信系统和专用移动通信</a:t>
            </a:r>
            <a:r>
              <a:rPr lang="zh-CN" altLang="en-US" sz="1200" dirty="0" smtClean="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系统</a:t>
            </a:r>
            <a:endParaRPr lang="zh-CN" altLang="en-US" sz="1200" kern="0" dirty="0">
              <a:solidFill>
                <a:schemeClr val="accent1">
                  <a:lumMod val="75000"/>
                </a:schemeClr>
              </a:solidFill>
              <a:ea typeface="微软雅黑" panose="020B0503020204020204" pitchFamily="34" charset="-122"/>
            </a:endParaRPr>
          </a:p>
        </p:txBody>
      </p:sp>
      <p:sp>
        <p:nvSpPr>
          <p:cNvPr id="33" name="矩形 3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64129" y="2446383"/>
            <a:ext cx="1808015" cy="307777"/>
          </a:xfrm>
          <a:prstGeom prst="rect">
            <a:avLst/>
          </a:prstGeom>
        </p:spPr>
        <p:txBody>
          <a:bodyPr wrap="square">
            <a:spAutoFit/>
          </a:bodyPr>
          <a:lstStyle/>
          <a:p>
            <a:pPr algn="ctr"/>
            <a:r>
              <a:rPr lang="zh-CN" altLang="en-US" sz="1400" b="1" dirty="0">
                <a:solidFill>
                  <a:schemeClr val="accent1">
                    <a:lumMod val="75000"/>
                  </a:schemeClr>
                </a:solidFill>
              </a:rPr>
              <a:t>第一代移动通信</a:t>
            </a:r>
            <a:r>
              <a:rPr lang="zh-CN" altLang="en-US" sz="1400" b="1" dirty="0" smtClean="0">
                <a:solidFill>
                  <a:schemeClr val="accent1">
                    <a:lumMod val="75000"/>
                  </a:schemeClr>
                </a:solidFill>
              </a:rPr>
              <a:t>系统</a:t>
            </a:r>
            <a:endParaRPr lang="zh-CN" altLang="en-US" sz="1400" dirty="0">
              <a:solidFill>
                <a:schemeClr val="accent1">
                  <a:lumMod val="75000"/>
                </a:schemeClr>
              </a:solidFill>
              <a:ea typeface="微软雅黑" panose="020B0503020204020204" pitchFamily="34" charset="-122"/>
            </a:endParaRPr>
          </a:p>
        </p:txBody>
      </p:sp>
      <p:sp>
        <p:nvSpPr>
          <p:cNvPr id="65" name="椭圆 64"/>
          <p:cNvSpPr/>
          <p:nvPr/>
        </p:nvSpPr>
        <p:spPr>
          <a:xfrm>
            <a:off x="2951519" y="3337607"/>
            <a:ext cx="627150" cy="60406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prstClr val="white"/>
                </a:solidFill>
                <a:latin typeface="+mj-lt"/>
              </a:rPr>
              <a:t>2</a:t>
            </a:r>
            <a:r>
              <a:rPr lang="en-US" altLang="zh-CN" sz="1400" b="1" dirty="0" smtClean="0">
                <a:solidFill>
                  <a:prstClr val="white"/>
                </a:solidFill>
                <a:latin typeface="+mj-lt"/>
              </a:rPr>
              <a:t>G</a:t>
            </a:r>
            <a:endParaRPr lang="zh-CN" altLang="en-US" sz="1400" b="1" dirty="0">
              <a:solidFill>
                <a:prstClr val="white"/>
              </a:solidFill>
              <a:latin typeface="+mj-lt"/>
            </a:endParaRPr>
          </a:p>
        </p:txBody>
      </p:sp>
      <p:sp>
        <p:nvSpPr>
          <p:cNvPr id="66" name="椭圆 65"/>
          <p:cNvSpPr/>
          <p:nvPr/>
        </p:nvSpPr>
        <p:spPr>
          <a:xfrm>
            <a:off x="5139327" y="3343344"/>
            <a:ext cx="627150" cy="60406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prstClr val="white"/>
                </a:solidFill>
                <a:latin typeface="+mj-lt"/>
              </a:rPr>
              <a:t>3G</a:t>
            </a:r>
            <a:endParaRPr lang="zh-CN" altLang="en-US" sz="1400" b="1" dirty="0">
              <a:solidFill>
                <a:prstClr val="white"/>
              </a:solidFill>
              <a:latin typeface="+mj-lt"/>
            </a:endParaRPr>
          </a:p>
        </p:txBody>
      </p:sp>
      <p:sp>
        <p:nvSpPr>
          <p:cNvPr id="67" name="椭圆 66"/>
          <p:cNvSpPr/>
          <p:nvPr/>
        </p:nvSpPr>
        <p:spPr>
          <a:xfrm>
            <a:off x="6976443" y="3317674"/>
            <a:ext cx="627150" cy="60406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prstClr val="white"/>
                </a:solidFill>
                <a:latin typeface="+mj-lt"/>
              </a:rPr>
              <a:t>4</a:t>
            </a:r>
            <a:r>
              <a:rPr lang="en-US" altLang="zh-CN" sz="1400" b="1" dirty="0" smtClean="0">
                <a:solidFill>
                  <a:prstClr val="white"/>
                </a:solidFill>
                <a:latin typeface="+mj-lt"/>
              </a:rPr>
              <a:t>G</a:t>
            </a:r>
            <a:endParaRPr lang="zh-CN" altLang="en-US" sz="1400" b="1" dirty="0">
              <a:solidFill>
                <a:prstClr val="white"/>
              </a:solidFill>
              <a:latin typeface="+mj-lt"/>
            </a:endParaRPr>
          </a:p>
        </p:txBody>
      </p:sp>
      <p:sp>
        <p:nvSpPr>
          <p:cNvPr id="68" name="矩形 6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356661" y="4016687"/>
            <a:ext cx="1808015" cy="307777"/>
          </a:xfrm>
          <a:prstGeom prst="rect">
            <a:avLst/>
          </a:prstGeom>
        </p:spPr>
        <p:txBody>
          <a:bodyPr wrap="square">
            <a:spAutoFit/>
          </a:bodyPr>
          <a:lstStyle/>
          <a:p>
            <a:pPr algn="ctr"/>
            <a:r>
              <a:rPr lang="zh-CN" altLang="en-US" sz="1400" b="1" dirty="0" smtClean="0">
                <a:solidFill>
                  <a:schemeClr val="accent1">
                    <a:lumMod val="75000"/>
                  </a:schemeClr>
                </a:solidFill>
              </a:rPr>
              <a:t>第</a:t>
            </a:r>
            <a:r>
              <a:rPr lang="zh-CN" altLang="en-US" sz="1400" b="1" dirty="0">
                <a:solidFill>
                  <a:schemeClr val="accent1">
                    <a:lumMod val="75000"/>
                  </a:schemeClr>
                </a:solidFill>
              </a:rPr>
              <a:t>二</a:t>
            </a:r>
            <a:r>
              <a:rPr lang="zh-CN" altLang="en-US" sz="1400" b="1" dirty="0" smtClean="0">
                <a:solidFill>
                  <a:schemeClr val="accent1">
                    <a:lumMod val="75000"/>
                  </a:schemeClr>
                </a:solidFill>
              </a:rPr>
              <a:t>代</a:t>
            </a:r>
            <a:r>
              <a:rPr lang="zh-CN" altLang="en-US" sz="1400" b="1" dirty="0">
                <a:solidFill>
                  <a:schemeClr val="accent1">
                    <a:lumMod val="75000"/>
                  </a:schemeClr>
                </a:solidFill>
              </a:rPr>
              <a:t>移动通信</a:t>
            </a:r>
            <a:r>
              <a:rPr lang="zh-CN" altLang="en-US" sz="1400" b="1" dirty="0" smtClean="0">
                <a:solidFill>
                  <a:schemeClr val="accent1">
                    <a:lumMod val="75000"/>
                  </a:schemeClr>
                </a:solidFill>
              </a:rPr>
              <a:t>系统</a:t>
            </a:r>
            <a:endParaRPr lang="zh-CN" altLang="en-US" sz="1400" dirty="0">
              <a:solidFill>
                <a:schemeClr val="accent1">
                  <a:lumMod val="75000"/>
                </a:schemeClr>
              </a:solidFill>
              <a:ea typeface="微软雅黑" panose="020B0503020204020204" pitchFamily="34" charset="-122"/>
            </a:endParaRPr>
          </a:p>
        </p:txBody>
      </p:sp>
      <p:sp>
        <p:nvSpPr>
          <p:cNvPr id="69" name="矩形 6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173312" y="4291843"/>
            <a:ext cx="2165933" cy="646331"/>
          </a:xfrm>
          <a:prstGeom prst="rect">
            <a:avLst/>
          </a:prstGeom>
        </p:spPr>
        <p:txBody>
          <a:bodyPr wrap="square">
            <a:spAutoFit/>
          </a:bodyPr>
          <a:lstStyle/>
          <a:p>
            <a:pPr algn="ctr">
              <a:defRPr/>
            </a:pP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以数字移动通信为基础，产生</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2G</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向</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3G</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衔接性技术</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HSCSD</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EDGE</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WAP</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、蓝牙、</a:t>
            </a:r>
            <a:r>
              <a:rPr lang="en-US" altLang="zh-CN" sz="1200" dirty="0" smtClean="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EPOC</a:t>
            </a:r>
            <a:endParaRPr lang="zh-CN" altLang="en-US" sz="1200" kern="0" dirty="0">
              <a:solidFill>
                <a:schemeClr val="accent1">
                  <a:lumMod val="75000"/>
                </a:schemeClr>
              </a:solidFill>
              <a:ea typeface="微软雅黑" panose="020B0503020204020204" pitchFamily="34" charset="-122"/>
            </a:endParaRPr>
          </a:p>
        </p:txBody>
      </p:sp>
      <p:sp>
        <p:nvSpPr>
          <p:cNvPr id="70" name="矩形 6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415663" y="2634097"/>
            <a:ext cx="2117062" cy="646331"/>
          </a:xfrm>
          <a:prstGeom prst="rect">
            <a:avLst/>
          </a:prstGeom>
        </p:spPr>
        <p:txBody>
          <a:bodyPr wrap="square">
            <a:spAutoFit/>
          </a:bodyPr>
          <a:lstStyle/>
          <a:p>
            <a:pPr algn="ctr">
              <a:defRPr/>
            </a:pP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以无线通信</a:t>
            </a:r>
            <a:r>
              <a:rPr lang="zh-CN" altLang="en-US" sz="1200" dirty="0" smtClean="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与互联</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网结合的新技术，能在任何时间与地点进行任何类型的信息交换</a:t>
            </a:r>
            <a:endParaRPr lang="zh-CN" altLang="en-US" sz="1200" kern="0" dirty="0">
              <a:solidFill>
                <a:schemeClr val="accent1">
                  <a:lumMod val="75000"/>
                </a:schemeClr>
              </a:solidFill>
              <a:ea typeface="微软雅黑" panose="020B0503020204020204" pitchFamily="34" charset="-122"/>
            </a:endParaRPr>
          </a:p>
        </p:txBody>
      </p:sp>
      <p:sp>
        <p:nvSpPr>
          <p:cNvPr id="71" name="矩形 7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540128" y="2360482"/>
            <a:ext cx="1808015" cy="307777"/>
          </a:xfrm>
          <a:prstGeom prst="rect">
            <a:avLst/>
          </a:prstGeom>
        </p:spPr>
        <p:txBody>
          <a:bodyPr wrap="square">
            <a:spAutoFit/>
          </a:bodyPr>
          <a:lstStyle/>
          <a:p>
            <a:pPr algn="ctr"/>
            <a:r>
              <a:rPr lang="zh-CN" altLang="en-US" sz="1400" b="1" dirty="0" smtClean="0">
                <a:solidFill>
                  <a:schemeClr val="accent1">
                    <a:lumMod val="75000"/>
                  </a:schemeClr>
                </a:solidFill>
              </a:rPr>
              <a:t>第三代</a:t>
            </a:r>
            <a:r>
              <a:rPr lang="zh-CN" altLang="en-US" sz="1400" b="1" dirty="0">
                <a:solidFill>
                  <a:schemeClr val="accent1">
                    <a:lumMod val="75000"/>
                  </a:schemeClr>
                </a:solidFill>
              </a:rPr>
              <a:t>移动通信</a:t>
            </a:r>
            <a:r>
              <a:rPr lang="zh-CN" altLang="en-US" sz="1400" b="1" dirty="0" smtClean="0">
                <a:solidFill>
                  <a:schemeClr val="accent1">
                    <a:lumMod val="75000"/>
                  </a:schemeClr>
                </a:solidFill>
              </a:rPr>
              <a:t>系统</a:t>
            </a:r>
            <a:endParaRPr lang="zh-CN" altLang="en-US" sz="1400" dirty="0">
              <a:solidFill>
                <a:schemeClr val="accent1">
                  <a:lumMod val="75000"/>
                </a:schemeClr>
              </a:solidFill>
              <a:ea typeface="微软雅黑" panose="020B0503020204020204" pitchFamily="34" charset="-122"/>
            </a:endParaRPr>
          </a:p>
        </p:txBody>
      </p:sp>
      <p:sp>
        <p:nvSpPr>
          <p:cNvPr id="72" name="矩形 7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6416036" y="3997292"/>
            <a:ext cx="1808015" cy="307777"/>
          </a:xfrm>
          <a:prstGeom prst="rect">
            <a:avLst/>
          </a:prstGeom>
        </p:spPr>
        <p:txBody>
          <a:bodyPr wrap="square">
            <a:spAutoFit/>
          </a:bodyPr>
          <a:lstStyle/>
          <a:p>
            <a:pPr algn="ctr"/>
            <a:r>
              <a:rPr lang="zh-CN" altLang="en-US" sz="1400" b="1" dirty="0" smtClean="0">
                <a:solidFill>
                  <a:schemeClr val="accent1">
                    <a:lumMod val="75000"/>
                  </a:schemeClr>
                </a:solidFill>
              </a:rPr>
              <a:t>第</a:t>
            </a:r>
            <a:r>
              <a:rPr lang="zh-CN" altLang="en-US" sz="1400" b="1" dirty="0">
                <a:solidFill>
                  <a:schemeClr val="accent1">
                    <a:lumMod val="75000"/>
                  </a:schemeClr>
                </a:solidFill>
              </a:rPr>
              <a:t>二</a:t>
            </a:r>
            <a:r>
              <a:rPr lang="zh-CN" altLang="en-US" sz="1400" b="1" dirty="0" smtClean="0">
                <a:solidFill>
                  <a:schemeClr val="accent1">
                    <a:lumMod val="75000"/>
                  </a:schemeClr>
                </a:solidFill>
              </a:rPr>
              <a:t>代</a:t>
            </a:r>
            <a:r>
              <a:rPr lang="zh-CN" altLang="en-US" sz="1400" b="1" dirty="0">
                <a:solidFill>
                  <a:schemeClr val="accent1">
                    <a:lumMod val="75000"/>
                  </a:schemeClr>
                </a:solidFill>
              </a:rPr>
              <a:t>移动通信</a:t>
            </a:r>
            <a:r>
              <a:rPr lang="zh-CN" altLang="en-US" sz="1400" b="1" dirty="0" smtClean="0">
                <a:solidFill>
                  <a:schemeClr val="accent1">
                    <a:lumMod val="75000"/>
                  </a:schemeClr>
                </a:solidFill>
              </a:rPr>
              <a:t>系统</a:t>
            </a:r>
            <a:endParaRPr lang="zh-CN" altLang="en-US" sz="1400" dirty="0">
              <a:solidFill>
                <a:schemeClr val="accent1">
                  <a:lumMod val="75000"/>
                </a:schemeClr>
              </a:solidFill>
              <a:ea typeface="微软雅黑" panose="020B0503020204020204" pitchFamily="34" charset="-122"/>
            </a:endParaRPr>
          </a:p>
        </p:txBody>
      </p:sp>
      <p:sp>
        <p:nvSpPr>
          <p:cNvPr id="73" name="矩形 7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232687" y="4272448"/>
            <a:ext cx="2165933" cy="646331"/>
          </a:xfrm>
          <a:prstGeom prst="rect">
            <a:avLst/>
          </a:prstGeom>
        </p:spPr>
        <p:txBody>
          <a:bodyPr wrap="square">
            <a:spAutoFit/>
          </a:bodyPr>
          <a:lstStyle/>
          <a:p>
            <a:pPr algn="ctr">
              <a:defRPr/>
            </a:pP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以数字移动通信为基础，产生</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2G</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向</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3G</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衔接性技术</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HSCSD</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EDGE</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a:t>
            </a:r>
            <a:r>
              <a:rPr lang="en-US" altLang="zh-CN"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WAP</a:t>
            </a:r>
            <a:r>
              <a:rPr lang="zh-CN" altLang="en-US" sz="1200" dirty="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、蓝牙、</a:t>
            </a:r>
            <a:r>
              <a:rPr lang="en-US" altLang="zh-CN" sz="1200" dirty="0" smtClean="0">
                <a:solidFill>
                  <a:schemeClr val="accent1">
                    <a:lumMod val="75000"/>
                  </a:schemeClr>
                </a:solidFill>
                <a:ea typeface="微软雅黑" panose="020B0503020204020204" pitchFamily="34" charset="-122"/>
                <a:cs typeface="Arial" panose="020B0604020202020204" pitchFamily="34" charset="0"/>
                <a:sym typeface="Arial" panose="020B0604020202020204" pitchFamily="34" charset="0"/>
              </a:rPr>
              <a:t>EPOC</a:t>
            </a:r>
            <a:endParaRPr lang="zh-CN" altLang="en-US" sz="1200" kern="0" dirty="0">
              <a:solidFill>
                <a:schemeClr val="accent1">
                  <a:lumMod val="75000"/>
                </a:schemeClr>
              </a:solidFill>
              <a:ea typeface="微软雅黑" panose="020B0503020204020204" pitchFamily="34" charset="-122"/>
            </a:endParaRPr>
          </a:p>
        </p:txBody>
      </p:sp>
    </p:spTree>
    <p:extLst>
      <p:ext uri="{BB962C8B-B14F-4D97-AF65-F5344CB8AC3E}">
        <p14:creationId xmlns:p14="http://schemas.microsoft.com/office/powerpoint/2010/main" val="1169590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营销手段</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9642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）电子邮件推广</a:t>
            </a:r>
            <a:endParaRPr lang="en-US" altLang="zh-CN" sz="2000" b="1" dirty="0">
              <a:solidFill>
                <a:srgbClr val="002060"/>
              </a:solidFill>
            </a:endParaRPr>
          </a:p>
        </p:txBody>
      </p:sp>
      <p:sp>
        <p:nvSpPr>
          <p:cNvPr id="19" name="TextBox 1"/>
          <p:cNvSpPr txBox="1"/>
          <p:nvPr/>
        </p:nvSpPr>
        <p:spPr>
          <a:xfrm>
            <a:off x="344243" y="266771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二）搜索引擎优化推广</a:t>
            </a:r>
            <a:endParaRPr lang="en-US" altLang="zh-CN" sz="2000" b="1" dirty="0">
              <a:solidFill>
                <a:srgbClr val="002060"/>
              </a:solidFill>
            </a:endParaRPr>
          </a:p>
        </p:txBody>
      </p:sp>
      <p:sp>
        <p:nvSpPr>
          <p:cNvPr id="20" name="TextBox 1"/>
          <p:cNvSpPr txBox="1"/>
          <p:nvPr/>
        </p:nvSpPr>
        <p:spPr>
          <a:xfrm>
            <a:off x="588575" y="3121959"/>
            <a:ext cx="8023412" cy="186512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搜索引擎优化推广的</a:t>
            </a:r>
            <a:r>
              <a:rPr lang="zh-CN" altLang="en-US" sz="1600" b="1" dirty="0" smtClean="0">
                <a:solidFill>
                  <a:schemeClr val="bg1">
                    <a:lumMod val="50000"/>
                  </a:schemeClr>
                </a:solidFill>
              </a:rPr>
              <a:t>含义：</a:t>
            </a:r>
            <a:r>
              <a:rPr lang="zh-CN" altLang="en-US" sz="1600" dirty="0" smtClean="0">
                <a:solidFill>
                  <a:schemeClr val="bg1">
                    <a:lumMod val="50000"/>
                  </a:schemeClr>
                </a:solidFill>
              </a:rPr>
              <a:t>是通过</a:t>
            </a:r>
            <a:r>
              <a:rPr lang="zh-CN" altLang="en-US" sz="1600" dirty="0">
                <a:solidFill>
                  <a:schemeClr val="bg1">
                    <a:lumMod val="50000"/>
                  </a:schemeClr>
                </a:solidFill>
              </a:rPr>
              <a:t>搜索引擎的排名规律，对网站结构、网页信息进行合理优化，使得其更符合搜索引擎的索引规则，提高在百度和</a:t>
            </a:r>
            <a:r>
              <a:rPr lang="en-US" altLang="zh-CN" sz="1600" dirty="0">
                <a:solidFill>
                  <a:schemeClr val="bg1">
                    <a:lumMod val="50000"/>
                  </a:schemeClr>
                </a:solidFill>
              </a:rPr>
              <a:t>Google</a:t>
            </a:r>
            <a:r>
              <a:rPr lang="zh-CN" altLang="en-US" sz="1600" dirty="0">
                <a:solidFill>
                  <a:schemeClr val="bg1">
                    <a:lumMod val="50000"/>
                  </a:schemeClr>
                </a:solidFill>
              </a:rPr>
              <a:t>等搜索引擎中的排名，获取大量的访问量，从而为企业带来更的线上客户的营销手段。</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搜索引擎优化推广</a:t>
            </a:r>
            <a:r>
              <a:rPr lang="zh-CN" altLang="en-US" sz="1600" b="1" dirty="0" smtClean="0">
                <a:solidFill>
                  <a:schemeClr val="bg1">
                    <a:lumMod val="50000"/>
                  </a:schemeClr>
                </a:solidFill>
              </a:rPr>
              <a:t>的特点：</a:t>
            </a:r>
            <a:r>
              <a:rPr lang="zh-CN" altLang="en-US" sz="1600" dirty="0">
                <a:solidFill>
                  <a:schemeClr val="bg1">
                    <a:lumMod val="50000"/>
                  </a:schemeClr>
                </a:solidFill>
              </a:rPr>
              <a:t>成本较低；效果较</a:t>
            </a:r>
            <a:r>
              <a:rPr lang="zh-CN" altLang="en-US" sz="1600" dirty="0" smtClean="0">
                <a:solidFill>
                  <a:schemeClr val="bg1">
                    <a:lumMod val="50000"/>
                  </a:schemeClr>
                </a:solidFill>
              </a:rPr>
              <a:t>慢；</a:t>
            </a:r>
            <a:r>
              <a:rPr lang="zh-CN" altLang="en-US" sz="1600" dirty="0">
                <a:solidFill>
                  <a:schemeClr val="bg1">
                    <a:lumMod val="50000"/>
                  </a:schemeClr>
                </a:solidFill>
              </a:rPr>
              <a:t>效果持久</a:t>
            </a:r>
          </a:p>
          <a:p>
            <a:pPr>
              <a:lnSpc>
                <a:spcPct val="120000"/>
              </a:lnSpc>
            </a:pPr>
            <a:r>
              <a:rPr lang="zh-CN" altLang="en-US" sz="1600" b="1" dirty="0">
                <a:solidFill>
                  <a:schemeClr val="bg1">
                    <a:lumMod val="50000"/>
                  </a:schemeClr>
                </a:solidFill>
              </a:rPr>
              <a:t>搜索引擎优化</a:t>
            </a:r>
            <a:r>
              <a:rPr lang="zh-CN" altLang="en-US" sz="1600" b="1" dirty="0" smtClean="0">
                <a:solidFill>
                  <a:schemeClr val="bg1">
                    <a:lumMod val="50000"/>
                  </a:schemeClr>
                </a:solidFill>
              </a:rPr>
              <a:t>推广的步骤：</a:t>
            </a:r>
            <a:r>
              <a:rPr lang="zh-CN" altLang="en-US" sz="1600" dirty="0">
                <a:solidFill>
                  <a:schemeClr val="bg1">
                    <a:lumMod val="50000"/>
                  </a:schemeClr>
                </a:solidFill>
              </a:rPr>
              <a:t>分析推广内容的竞争</a:t>
            </a:r>
            <a:r>
              <a:rPr lang="zh-CN" altLang="en-US" sz="1600" dirty="0" smtClean="0">
                <a:solidFill>
                  <a:schemeClr val="bg1">
                    <a:lumMod val="50000"/>
                  </a:schemeClr>
                </a:solidFill>
              </a:rPr>
              <a:t>度；</a:t>
            </a:r>
            <a:r>
              <a:rPr lang="zh-CN" altLang="en-US" sz="1600" dirty="0">
                <a:solidFill>
                  <a:schemeClr val="bg1">
                    <a:lumMod val="50000"/>
                  </a:schemeClr>
                </a:solidFill>
              </a:rPr>
              <a:t>选择推广产品所属行业排名靠前的网站；确定关键词；优化</a:t>
            </a:r>
            <a:r>
              <a:rPr lang="zh-CN" altLang="en-US" sz="1600" dirty="0" smtClean="0">
                <a:solidFill>
                  <a:schemeClr val="bg1">
                    <a:lumMod val="50000"/>
                  </a:schemeClr>
                </a:solidFill>
              </a:rPr>
              <a:t>网站；</a:t>
            </a:r>
            <a:r>
              <a:rPr lang="zh-CN" altLang="en-US" sz="1600" dirty="0">
                <a:solidFill>
                  <a:schemeClr val="bg1">
                    <a:lumMod val="50000"/>
                  </a:schemeClr>
                </a:solidFill>
              </a:rPr>
              <a:t>提交</a:t>
            </a:r>
            <a:r>
              <a:rPr lang="zh-CN" altLang="en-US" sz="1600" dirty="0" smtClean="0">
                <a:solidFill>
                  <a:schemeClr val="bg1">
                    <a:lumMod val="50000"/>
                  </a:schemeClr>
                </a:solidFill>
              </a:rPr>
              <a:t>网站 </a:t>
            </a:r>
            <a:endParaRPr sz="1600" dirty="0">
              <a:solidFill>
                <a:schemeClr val="bg1">
                  <a:lumMod val="50000"/>
                </a:schemeClr>
              </a:solidFill>
            </a:endParaRPr>
          </a:p>
        </p:txBody>
      </p:sp>
      <p:sp>
        <p:nvSpPr>
          <p:cNvPr id="15" name="TextBox 1"/>
          <p:cNvSpPr txBox="1"/>
          <p:nvPr/>
        </p:nvSpPr>
        <p:spPr>
          <a:xfrm>
            <a:off x="571949" y="1265718"/>
            <a:ext cx="8040038" cy="156966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电子邮件推广的</a:t>
            </a:r>
            <a:r>
              <a:rPr lang="zh-CN" altLang="en-US" sz="1600" b="1" dirty="0" smtClean="0">
                <a:solidFill>
                  <a:schemeClr val="bg1">
                    <a:lumMod val="50000"/>
                  </a:schemeClr>
                </a:solidFill>
              </a:rPr>
              <a:t>含义：</a:t>
            </a:r>
            <a:r>
              <a:rPr lang="zh-CN" altLang="en-US" sz="1600" dirty="0">
                <a:solidFill>
                  <a:schemeClr val="bg1">
                    <a:lumMod val="50000"/>
                  </a:schemeClr>
                </a:solidFill>
              </a:rPr>
              <a:t>是基于互联网通讯技术，在用户事先许可的前提下通过电子邮件向目标用户群发送新品、促销等商业价值信息的在线营销手段</a:t>
            </a:r>
            <a:r>
              <a:rPr lang="zh-CN" altLang="en-US" sz="1600" dirty="0" smtClean="0">
                <a:solidFill>
                  <a:schemeClr val="bg1">
                    <a:lumMod val="50000"/>
                  </a:schemeClr>
                </a:solidFill>
              </a:rPr>
              <a:t>。</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电子邮件推广</a:t>
            </a:r>
            <a:r>
              <a:rPr lang="zh-CN" altLang="en-US" sz="1600" b="1" dirty="0" smtClean="0">
                <a:solidFill>
                  <a:schemeClr val="bg1">
                    <a:lumMod val="50000"/>
                  </a:schemeClr>
                </a:solidFill>
              </a:rPr>
              <a:t>的特点：</a:t>
            </a:r>
            <a:r>
              <a:rPr lang="zh-CN" altLang="en-US" sz="1600" dirty="0">
                <a:solidFill>
                  <a:schemeClr val="bg1">
                    <a:lumMod val="50000"/>
                  </a:schemeClr>
                </a:solidFill>
              </a:rPr>
              <a:t>范围广、应用宽、效果好、成本低</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电子邮件推广</a:t>
            </a:r>
            <a:r>
              <a:rPr lang="zh-CN" altLang="en-US" sz="1600" b="1" dirty="0" smtClean="0">
                <a:solidFill>
                  <a:schemeClr val="bg1">
                    <a:lumMod val="50000"/>
                  </a:schemeClr>
                </a:solidFill>
              </a:rPr>
              <a:t>的步骤：</a:t>
            </a:r>
            <a:r>
              <a:rPr lang="zh-CN" altLang="en-US" sz="1600" dirty="0">
                <a:solidFill>
                  <a:schemeClr val="bg1">
                    <a:lumMod val="50000"/>
                  </a:schemeClr>
                </a:solidFill>
              </a:rPr>
              <a:t>明确电子邮件推广的目标；制定营销方案；设计邮件；及时回复邮件；更新邮件</a:t>
            </a:r>
            <a:r>
              <a:rPr lang="zh-CN" altLang="en-US" sz="1600" dirty="0" smtClean="0">
                <a:solidFill>
                  <a:schemeClr val="bg1">
                    <a:lumMod val="50000"/>
                  </a:schemeClr>
                </a:solidFill>
              </a:rPr>
              <a:t>列表</a:t>
            </a:r>
            <a:endParaRPr sz="1600" dirty="0">
              <a:solidFill>
                <a:schemeClr val="bg1">
                  <a:lumMod val="50000"/>
                </a:schemeClr>
              </a:solidFill>
            </a:endParaRPr>
          </a:p>
        </p:txBody>
      </p:sp>
    </p:spTree>
    <p:extLst>
      <p:ext uri="{BB962C8B-B14F-4D97-AF65-F5344CB8AC3E}">
        <p14:creationId xmlns:p14="http://schemas.microsoft.com/office/powerpoint/2010/main" val="12746728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营销手段</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9642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三）软文推广</a:t>
            </a:r>
            <a:endParaRPr lang="en-US" altLang="zh-CN" sz="2000" b="1" dirty="0">
              <a:solidFill>
                <a:srgbClr val="002060"/>
              </a:solidFill>
            </a:endParaRPr>
          </a:p>
        </p:txBody>
      </p:sp>
      <p:sp>
        <p:nvSpPr>
          <p:cNvPr id="19" name="TextBox 1"/>
          <p:cNvSpPr txBox="1"/>
          <p:nvPr/>
        </p:nvSpPr>
        <p:spPr>
          <a:xfrm>
            <a:off x="344243" y="266771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四）百度推广</a:t>
            </a:r>
            <a:endParaRPr lang="en-US" altLang="zh-CN" sz="2000" b="1" dirty="0">
              <a:solidFill>
                <a:srgbClr val="002060"/>
              </a:solidFill>
            </a:endParaRPr>
          </a:p>
        </p:txBody>
      </p:sp>
      <p:sp>
        <p:nvSpPr>
          <p:cNvPr id="20" name="TextBox 1"/>
          <p:cNvSpPr txBox="1"/>
          <p:nvPr/>
        </p:nvSpPr>
        <p:spPr>
          <a:xfrm>
            <a:off x="588575" y="3121959"/>
            <a:ext cx="8023412" cy="12741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百度推广的</a:t>
            </a:r>
            <a:r>
              <a:rPr lang="zh-CN" altLang="en-US" sz="1600" b="1" dirty="0" smtClean="0">
                <a:solidFill>
                  <a:schemeClr val="bg1">
                    <a:lumMod val="50000"/>
                  </a:schemeClr>
                </a:solidFill>
              </a:rPr>
              <a:t>含义：</a:t>
            </a:r>
            <a:r>
              <a:rPr lang="zh-CN" altLang="en-US" sz="1600" dirty="0" smtClean="0">
                <a:solidFill>
                  <a:schemeClr val="bg1">
                    <a:lumMod val="50000"/>
                  </a:schemeClr>
                </a:solidFill>
              </a:rPr>
              <a:t>是向</a:t>
            </a:r>
            <a:r>
              <a:rPr lang="zh-CN" altLang="en-US" sz="1600" dirty="0">
                <a:solidFill>
                  <a:schemeClr val="bg1">
                    <a:lumMod val="50000"/>
                  </a:schemeClr>
                </a:solidFill>
              </a:rPr>
              <a:t>企业提供的按效果付费的网络营销服务，其包括标题、内容描述和网址信息的推广</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百度推广</a:t>
            </a:r>
            <a:r>
              <a:rPr lang="zh-CN" altLang="en-US" sz="1600" b="1" dirty="0" smtClean="0">
                <a:solidFill>
                  <a:schemeClr val="bg1">
                    <a:lumMod val="50000"/>
                  </a:schemeClr>
                </a:solidFill>
              </a:rPr>
              <a:t>的特点：</a:t>
            </a:r>
            <a:r>
              <a:rPr lang="zh-CN" altLang="en-US" sz="1600" dirty="0">
                <a:solidFill>
                  <a:schemeClr val="bg1">
                    <a:lumMod val="50000"/>
                  </a:schemeClr>
                </a:solidFill>
              </a:rPr>
              <a:t>推广范围大；应用范围宽；实施精准</a:t>
            </a:r>
            <a:r>
              <a:rPr lang="zh-CN" altLang="en-US" sz="1600" dirty="0" smtClean="0">
                <a:solidFill>
                  <a:schemeClr val="bg1">
                    <a:lumMod val="50000"/>
                  </a:schemeClr>
                </a:solidFill>
              </a:rPr>
              <a:t>投放</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百度推广的步骤：</a:t>
            </a:r>
            <a:r>
              <a:rPr lang="zh-CN" altLang="en-US" sz="1600" dirty="0">
                <a:solidFill>
                  <a:schemeClr val="bg1">
                    <a:lumMod val="50000"/>
                  </a:schemeClr>
                </a:solidFill>
              </a:rPr>
              <a:t>申请开</a:t>
            </a:r>
            <a:r>
              <a:rPr lang="zh-CN" altLang="en-US" sz="1600" dirty="0" smtClean="0">
                <a:solidFill>
                  <a:schemeClr val="bg1">
                    <a:lumMod val="50000"/>
                  </a:schemeClr>
                </a:solidFill>
              </a:rPr>
              <a:t>立</a:t>
            </a:r>
            <a:r>
              <a:rPr lang="zh-CN" altLang="en-US" sz="1600" dirty="0">
                <a:solidFill>
                  <a:schemeClr val="bg1">
                    <a:lumMod val="50000"/>
                  </a:schemeClr>
                </a:solidFill>
              </a:rPr>
              <a:t>网站；确定推广信息；发布推广</a:t>
            </a:r>
            <a:r>
              <a:rPr lang="zh-CN" altLang="en-US" sz="1600" dirty="0" smtClean="0">
                <a:solidFill>
                  <a:schemeClr val="bg1">
                    <a:lumMod val="50000"/>
                  </a:schemeClr>
                </a:solidFill>
              </a:rPr>
              <a:t>信息 </a:t>
            </a:r>
            <a:endParaRPr sz="1600" dirty="0">
              <a:solidFill>
                <a:schemeClr val="bg1">
                  <a:lumMod val="50000"/>
                </a:schemeClr>
              </a:solidFill>
            </a:endParaRPr>
          </a:p>
        </p:txBody>
      </p:sp>
      <p:sp>
        <p:nvSpPr>
          <p:cNvPr id="15" name="TextBox 1"/>
          <p:cNvSpPr txBox="1"/>
          <p:nvPr/>
        </p:nvSpPr>
        <p:spPr>
          <a:xfrm>
            <a:off x="571949" y="1265718"/>
            <a:ext cx="8040038" cy="12741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软文推广的含义：</a:t>
            </a:r>
            <a:r>
              <a:rPr lang="zh-CN" altLang="en-US" sz="1600" dirty="0">
                <a:solidFill>
                  <a:schemeClr val="bg1">
                    <a:lumMod val="50000"/>
                  </a:schemeClr>
                </a:solidFill>
              </a:rPr>
              <a:t>是通过标题、情景描述、博文、精华帖等形式吸引买家眼球的在线营销手段</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软</a:t>
            </a:r>
            <a:r>
              <a:rPr lang="zh-CN" altLang="en-US" sz="1600" b="1" dirty="0">
                <a:solidFill>
                  <a:schemeClr val="bg1">
                    <a:lumMod val="50000"/>
                  </a:schemeClr>
                </a:solidFill>
              </a:rPr>
              <a:t>文推广的</a:t>
            </a:r>
            <a:r>
              <a:rPr lang="zh-CN" altLang="en-US" sz="1600" b="1" dirty="0" smtClean="0">
                <a:solidFill>
                  <a:schemeClr val="bg1">
                    <a:lumMod val="50000"/>
                  </a:schemeClr>
                </a:solidFill>
              </a:rPr>
              <a:t>特点：</a:t>
            </a:r>
            <a:r>
              <a:rPr lang="zh-CN" altLang="en-US" sz="1600" dirty="0">
                <a:solidFill>
                  <a:schemeClr val="bg1">
                    <a:lumMod val="50000"/>
                  </a:schemeClr>
                </a:solidFill>
              </a:rPr>
              <a:t>覆盖范围广、接受度高、受众精</a:t>
            </a:r>
            <a:r>
              <a:rPr lang="zh-CN" altLang="en-US" sz="1600" dirty="0" smtClean="0">
                <a:solidFill>
                  <a:schemeClr val="bg1">
                    <a:lumMod val="50000"/>
                  </a:schemeClr>
                </a:solidFill>
              </a:rPr>
              <a:t>准</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软文推广的步骤：</a:t>
            </a:r>
            <a:r>
              <a:rPr lang="zh-CN" altLang="en-US" sz="1600" dirty="0">
                <a:solidFill>
                  <a:schemeClr val="bg1">
                    <a:lumMod val="50000"/>
                  </a:schemeClr>
                </a:solidFill>
              </a:rPr>
              <a:t>设计软文；明确推广目标；确定营销</a:t>
            </a:r>
            <a:r>
              <a:rPr lang="zh-CN" altLang="en-US" sz="1600" dirty="0" smtClean="0">
                <a:solidFill>
                  <a:schemeClr val="bg1">
                    <a:lumMod val="50000"/>
                  </a:schemeClr>
                </a:solidFill>
              </a:rPr>
              <a:t>手段</a:t>
            </a:r>
            <a:endParaRPr sz="1400" dirty="0">
              <a:solidFill>
                <a:schemeClr val="bg1">
                  <a:lumMod val="50000"/>
                </a:schemeClr>
              </a:solidFill>
            </a:endParaRPr>
          </a:p>
        </p:txBody>
      </p:sp>
    </p:spTree>
    <p:extLst>
      <p:ext uri="{BB962C8B-B14F-4D97-AF65-F5344CB8AC3E}">
        <p14:creationId xmlns:p14="http://schemas.microsoft.com/office/powerpoint/2010/main" val="2549518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营销手段</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3" y="79642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五）视频营销</a:t>
            </a:r>
            <a:endParaRPr lang="en-US" altLang="zh-CN" sz="2000" b="1" dirty="0">
              <a:solidFill>
                <a:srgbClr val="002060"/>
              </a:solidFill>
            </a:endParaRPr>
          </a:p>
        </p:txBody>
      </p:sp>
      <p:sp>
        <p:nvSpPr>
          <p:cNvPr id="19" name="TextBox 1"/>
          <p:cNvSpPr txBox="1"/>
          <p:nvPr/>
        </p:nvSpPr>
        <p:spPr>
          <a:xfrm>
            <a:off x="344243" y="266771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六）网络直播营销</a:t>
            </a:r>
            <a:endParaRPr lang="en-US" altLang="zh-CN" sz="2000" b="1" dirty="0">
              <a:solidFill>
                <a:srgbClr val="002060"/>
              </a:solidFill>
            </a:endParaRPr>
          </a:p>
        </p:txBody>
      </p:sp>
      <p:sp>
        <p:nvSpPr>
          <p:cNvPr id="20" name="TextBox 1"/>
          <p:cNvSpPr txBox="1"/>
          <p:nvPr/>
        </p:nvSpPr>
        <p:spPr>
          <a:xfrm>
            <a:off x="588575" y="3121959"/>
            <a:ext cx="8228458" cy="156966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网络直播营销的</a:t>
            </a:r>
            <a:r>
              <a:rPr lang="zh-CN" altLang="en-US" sz="1600" b="1" dirty="0" smtClean="0">
                <a:solidFill>
                  <a:schemeClr val="bg1">
                    <a:lumMod val="50000"/>
                  </a:schemeClr>
                </a:solidFill>
              </a:rPr>
              <a:t>含义：</a:t>
            </a:r>
            <a:r>
              <a:rPr lang="zh-CN" altLang="en-US" sz="1600" dirty="0">
                <a:solidFill>
                  <a:schemeClr val="bg1">
                    <a:lumMod val="50000"/>
                  </a:schemeClr>
                </a:solidFill>
              </a:rPr>
              <a:t>是以</a:t>
            </a:r>
            <a:r>
              <a:rPr lang="zh-CN" altLang="en-US" sz="1600" dirty="0" smtClean="0">
                <a:solidFill>
                  <a:schemeClr val="bg1">
                    <a:lumMod val="50000"/>
                  </a:schemeClr>
                </a:solidFill>
              </a:rPr>
              <a:t>电商平台等</a:t>
            </a:r>
            <a:r>
              <a:rPr lang="zh-CN" altLang="en-US" sz="1600" dirty="0">
                <a:solidFill>
                  <a:schemeClr val="bg1">
                    <a:lumMod val="50000"/>
                  </a:schemeClr>
                </a:solidFill>
              </a:rPr>
              <a:t>直播营销平台为载体，通过网络视频直接播出主播对</a:t>
            </a:r>
            <a:r>
              <a:rPr lang="zh-CN" altLang="en-US" sz="1600" dirty="0" smtClean="0">
                <a:solidFill>
                  <a:schemeClr val="bg1">
                    <a:lumMod val="50000"/>
                  </a:schemeClr>
                </a:solidFill>
              </a:rPr>
              <a:t>产品宣传</a:t>
            </a:r>
            <a:r>
              <a:rPr lang="zh-CN" altLang="en-US" sz="1600" dirty="0">
                <a:solidFill>
                  <a:schemeClr val="bg1">
                    <a:lumMod val="50000"/>
                  </a:schemeClr>
                </a:solidFill>
              </a:rPr>
              <a:t>，能让收视的买家以最快最直接的方式了解产品，并产生意向订单的促销</a:t>
            </a:r>
            <a:r>
              <a:rPr lang="zh-CN" altLang="en-US" sz="1600" dirty="0" smtClean="0">
                <a:solidFill>
                  <a:schemeClr val="bg1">
                    <a:lumMod val="50000"/>
                  </a:schemeClr>
                </a:solidFill>
              </a:rPr>
              <a:t>方式。</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网络直播营销</a:t>
            </a:r>
            <a:r>
              <a:rPr lang="zh-CN" altLang="en-US" sz="1600" b="1" dirty="0" smtClean="0">
                <a:solidFill>
                  <a:schemeClr val="bg1">
                    <a:lumMod val="50000"/>
                  </a:schemeClr>
                </a:solidFill>
              </a:rPr>
              <a:t>的特点：</a:t>
            </a:r>
            <a:r>
              <a:rPr lang="zh-CN" altLang="en-US" sz="1600" dirty="0">
                <a:solidFill>
                  <a:schemeClr val="bg1">
                    <a:lumMod val="50000"/>
                  </a:schemeClr>
                </a:solidFill>
              </a:rPr>
              <a:t>直观展示；多元互动；立体化</a:t>
            </a:r>
            <a:r>
              <a:rPr lang="zh-CN" altLang="en-US" sz="1600" dirty="0" smtClean="0">
                <a:solidFill>
                  <a:schemeClr val="bg1">
                    <a:lumMod val="50000"/>
                  </a:schemeClr>
                </a:solidFill>
              </a:rPr>
              <a:t>体验</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网络直播营销的步骤：</a:t>
            </a:r>
            <a:r>
              <a:rPr lang="zh-CN" altLang="en-US" sz="1600" dirty="0">
                <a:solidFill>
                  <a:schemeClr val="bg1">
                    <a:lumMod val="50000"/>
                  </a:schemeClr>
                </a:solidFill>
              </a:rPr>
              <a:t>架设独立的信号采集设备（音频</a:t>
            </a:r>
            <a:r>
              <a:rPr lang="en-US" altLang="zh-CN" sz="1600" dirty="0">
                <a:solidFill>
                  <a:schemeClr val="bg1">
                    <a:lumMod val="50000"/>
                  </a:schemeClr>
                </a:solidFill>
              </a:rPr>
              <a:t>+</a:t>
            </a:r>
            <a:r>
              <a:rPr lang="zh-CN" altLang="en-US" sz="1600" dirty="0">
                <a:solidFill>
                  <a:schemeClr val="bg1">
                    <a:lumMod val="50000"/>
                  </a:schemeClr>
                </a:solidFill>
              </a:rPr>
              <a:t>视频</a:t>
            </a:r>
            <a:r>
              <a:rPr lang="en-US" altLang="zh-CN" sz="1600" dirty="0">
                <a:solidFill>
                  <a:schemeClr val="bg1">
                    <a:lumMod val="50000"/>
                  </a:schemeClr>
                </a:solidFill>
              </a:rPr>
              <a:t>)</a:t>
            </a:r>
            <a:r>
              <a:rPr lang="zh-CN" altLang="en-US" sz="1600" dirty="0">
                <a:solidFill>
                  <a:schemeClr val="bg1">
                    <a:lumMod val="50000"/>
                  </a:schemeClr>
                </a:solidFill>
              </a:rPr>
              <a:t>；导入导播端（导播设备或平台）；通过网络上传至</a:t>
            </a:r>
            <a:r>
              <a:rPr lang="zh-CN" altLang="en-US" sz="1600" dirty="0" smtClean="0">
                <a:solidFill>
                  <a:schemeClr val="bg1">
                    <a:lumMod val="50000"/>
                  </a:schemeClr>
                </a:solidFill>
              </a:rPr>
              <a:t>服务器；发布</a:t>
            </a:r>
            <a:r>
              <a:rPr lang="zh-CN" altLang="en-US" sz="1600" dirty="0">
                <a:solidFill>
                  <a:schemeClr val="bg1">
                    <a:lumMod val="50000"/>
                  </a:schemeClr>
                </a:solidFill>
              </a:rPr>
              <a:t>至网址供人观看</a:t>
            </a:r>
            <a:endParaRPr sz="1600" dirty="0">
              <a:solidFill>
                <a:schemeClr val="bg1">
                  <a:lumMod val="50000"/>
                </a:schemeClr>
              </a:solidFill>
            </a:endParaRPr>
          </a:p>
        </p:txBody>
      </p:sp>
      <p:sp>
        <p:nvSpPr>
          <p:cNvPr id="15" name="TextBox 1"/>
          <p:cNvSpPr txBox="1"/>
          <p:nvPr/>
        </p:nvSpPr>
        <p:spPr>
          <a:xfrm>
            <a:off x="571949" y="1265718"/>
            <a:ext cx="8040038" cy="156966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视频营销的</a:t>
            </a:r>
            <a:r>
              <a:rPr lang="zh-CN" altLang="en-US" sz="1600" b="1" dirty="0" smtClean="0">
                <a:solidFill>
                  <a:schemeClr val="bg1">
                    <a:lumMod val="50000"/>
                  </a:schemeClr>
                </a:solidFill>
              </a:rPr>
              <a:t>含义：</a:t>
            </a:r>
            <a:r>
              <a:rPr lang="zh-CN" altLang="en-US" sz="1600" dirty="0">
                <a:solidFill>
                  <a:schemeClr val="bg1">
                    <a:lumMod val="50000"/>
                  </a:schemeClr>
                </a:solidFill>
              </a:rPr>
              <a:t>是基于视频互联网网站，以内容为核心、创意为导向，利用精细策划的视频内容实现产品营销与品牌传播的推广方式。</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视频营销</a:t>
            </a:r>
            <a:r>
              <a:rPr lang="zh-CN" altLang="en-US" sz="1600" b="1" dirty="0" smtClean="0">
                <a:solidFill>
                  <a:schemeClr val="bg1">
                    <a:lumMod val="50000"/>
                  </a:schemeClr>
                </a:solidFill>
              </a:rPr>
              <a:t>的特点：</a:t>
            </a:r>
            <a:r>
              <a:rPr lang="zh-CN" altLang="en-US" sz="1600" dirty="0">
                <a:solidFill>
                  <a:schemeClr val="bg1">
                    <a:lumMod val="50000"/>
                  </a:schemeClr>
                </a:solidFill>
              </a:rPr>
              <a:t>直观性、生动性和全面性；便捷性、精准性和低成本</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视频营销</a:t>
            </a:r>
            <a:r>
              <a:rPr lang="zh-CN" altLang="en-US" sz="1600" b="1" dirty="0" smtClean="0">
                <a:solidFill>
                  <a:schemeClr val="bg1">
                    <a:lumMod val="50000"/>
                  </a:schemeClr>
                </a:solidFill>
              </a:rPr>
              <a:t>的步骤：</a:t>
            </a:r>
            <a:r>
              <a:rPr lang="zh-CN" altLang="en-US" sz="1600" dirty="0">
                <a:solidFill>
                  <a:schemeClr val="bg1">
                    <a:lumMod val="50000"/>
                  </a:schemeClr>
                </a:solidFill>
              </a:rPr>
              <a:t>根据企业经营目标和客户</a:t>
            </a:r>
            <a:r>
              <a:rPr lang="zh-CN" altLang="en-US" sz="1600" dirty="0" smtClean="0">
                <a:solidFill>
                  <a:schemeClr val="bg1">
                    <a:lumMod val="50000"/>
                  </a:schemeClr>
                </a:solidFill>
              </a:rPr>
              <a:t>群选择</a:t>
            </a:r>
            <a:r>
              <a:rPr lang="zh-CN" altLang="en-US" sz="1600" dirty="0">
                <a:solidFill>
                  <a:schemeClr val="bg1">
                    <a:lumMod val="50000"/>
                  </a:schemeClr>
                </a:solidFill>
              </a:rPr>
              <a:t>视频网站；确定推广产品，设计视频推广方案；登入视频网站，输入合适的关键字，发送视频广告</a:t>
            </a:r>
            <a:endParaRPr sz="1400" dirty="0">
              <a:solidFill>
                <a:schemeClr val="bg1">
                  <a:lumMod val="50000"/>
                </a:schemeClr>
              </a:solidFill>
            </a:endParaRPr>
          </a:p>
        </p:txBody>
      </p:sp>
    </p:spTree>
    <p:extLst>
      <p:ext uri="{BB962C8B-B14F-4D97-AF65-F5344CB8AC3E}">
        <p14:creationId xmlns:p14="http://schemas.microsoft.com/office/powerpoint/2010/main" val="15013645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a:t>
            </a:r>
            <a:r>
              <a:rPr lang="zh-CN" altLang="en-US" sz="4000" b="1" dirty="0"/>
              <a:t>六</a:t>
            </a:r>
            <a:r>
              <a:rPr lang="zh-CN" altLang="en-US" sz="4000" b="1" dirty="0" smtClean="0"/>
              <a:t>章 跨</a:t>
            </a:r>
            <a:r>
              <a:rPr lang="zh-CN" altLang="en-US" sz="4000" b="1" dirty="0"/>
              <a:t>境</a:t>
            </a:r>
            <a:r>
              <a:rPr lang="zh-CN" altLang="en-US" sz="4000" b="1" dirty="0" smtClean="0"/>
              <a:t>电子商务货物运输方式</a:t>
            </a:r>
            <a:endParaRPr sz="4000" b="1" dirty="0"/>
          </a:p>
        </p:txBody>
      </p:sp>
    </p:spTree>
    <p:extLst>
      <p:ext uri="{BB962C8B-B14F-4D97-AF65-F5344CB8AC3E}">
        <p14:creationId xmlns:p14="http://schemas.microsoft.com/office/powerpoint/2010/main" val="14268733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800351"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第六章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电子商务货物运输方式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a:t>
            </a:r>
            <a:r>
              <a:rPr lang="zh-CN" altLang="en-US" sz="3600" b="1" dirty="0"/>
              <a:t>境贸易电子商务货物运输</a:t>
            </a:r>
            <a:endParaRPr sz="3600" b="1" dirty="0"/>
          </a:p>
        </p:txBody>
      </p:sp>
    </p:spTree>
    <p:extLst>
      <p:ext uri="{BB962C8B-B14F-4D97-AF65-F5344CB8AC3E}">
        <p14:creationId xmlns:p14="http://schemas.microsoft.com/office/powerpoint/2010/main" val="28189148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一、跨境贸易电子商务货物运输包装</a:t>
            </a:r>
          </a:p>
        </p:txBody>
      </p:sp>
      <p:sp>
        <p:nvSpPr>
          <p:cNvPr id="13" name="矩形 12"/>
          <p:cNvSpPr/>
          <p:nvPr/>
        </p:nvSpPr>
        <p:spPr bwMode="auto">
          <a:xfrm>
            <a:off x="290292" y="782308"/>
            <a:ext cx="8593243" cy="102431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跨境贸易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电商货物运输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适用于</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交易方式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由</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发货人委托</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国际货运代理公司向</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承运人订</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舱，按照约定的货物运输包装装入</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通过</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国际海洋货物运输、国际航空货物运输、国际铁路货物运输和多式联运等方式将货物运到指定的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目的地，并将货物交付收货人。</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84394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927615"/>
            <a:ext cx="7155128"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）集合</a:t>
            </a:r>
            <a:r>
              <a:rPr lang="zh-CN" altLang="en-US" sz="2000" b="1" dirty="0" smtClean="0">
                <a:solidFill>
                  <a:srgbClr val="002060"/>
                </a:solidFill>
              </a:rPr>
              <a:t>运输包装</a:t>
            </a:r>
            <a:endParaRPr lang="zh-CN" altLang="en-US" sz="2000" b="1" dirty="0">
              <a:solidFill>
                <a:srgbClr val="002060"/>
              </a:solidFill>
            </a:endParaRPr>
          </a:p>
        </p:txBody>
      </p:sp>
      <p:sp>
        <p:nvSpPr>
          <p:cNvPr id="20" name="TextBox 1"/>
          <p:cNvSpPr txBox="1"/>
          <p:nvPr/>
        </p:nvSpPr>
        <p:spPr>
          <a:xfrm>
            <a:off x="521258" y="2436079"/>
            <a:ext cx="8057477"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集装箱：</a:t>
            </a:r>
            <a:r>
              <a:rPr lang="zh-CN" altLang="en-US" sz="1400" dirty="0">
                <a:solidFill>
                  <a:schemeClr val="bg1">
                    <a:lumMod val="50000"/>
                  </a:schemeClr>
                </a:solidFill>
              </a:rPr>
              <a:t>指</a:t>
            </a:r>
            <a:r>
              <a:rPr lang="zh-CN" altLang="en-US" sz="1400" dirty="0" smtClean="0">
                <a:solidFill>
                  <a:schemeClr val="bg1">
                    <a:lumMod val="50000"/>
                  </a:schemeClr>
                </a:solidFill>
              </a:rPr>
              <a:t>用</a:t>
            </a:r>
            <a:r>
              <a:rPr lang="zh-CN" altLang="en-US" sz="1400" dirty="0">
                <a:solidFill>
                  <a:schemeClr val="bg1">
                    <a:lumMod val="50000"/>
                  </a:schemeClr>
                </a:solidFill>
              </a:rPr>
              <a:t>钢板等金属材料制成的长方形容器，可以反复周转使用的一种</a:t>
            </a:r>
            <a:r>
              <a:rPr lang="zh-CN" altLang="en-US" sz="1400" dirty="0" smtClean="0">
                <a:solidFill>
                  <a:schemeClr val="bg1">
                    <a:lumMod val="50000"/>
                  </a:schemeClr>
                </a:solidFill>
              </a:rPr>
              <a:t>辅助</a:t>
            </a:r>
            <a:r>
              <a:rPr lang="zh-CN" altLang="en-US" sz="1400" dirty="0">
                <a:solidFill>
                  <a:schemeClr val="bg1">
                    <a:lumMod val="50000"/>
                  </a:schemeClr>
                </a:solidFill>
              </a:rPr>
              <a:t>设备。</a:t>
            </a:r>
            <a:endParaRPr sz="1400" dirty="0">
              <a:solidFill>
                <a:schemeClr val="bg1">
                  <a:lumMod val="50000"/>
                </a:schemeClr>
              </a:solidFill>
            </a:endParaRPr>
          </a:p>
        </p:txBody>
      </p:sp>
      <p:sp>
        <p:nvSpPr>
          <p:cNvPr id="27" name="TextBox 1"/>
          <p:cNvSpPr txBox="1"/>
          <p:nvPr/>
        </p:nvSpPr>
        <p:spPr>
          <a:xfrm>
            <a:off x="521258" y="3809671"/>
            <a:ext cx="7900677" cy="8679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zh-CN" sz="1400" b="1" dirty="0">
                <a:solidFill>
                  <a:schemeClr val="bg1">
                    <a:lumMod val="50000"/>
                  </a:schemeClr>
                </a:solidFill>
              </a:rPr>
              <a:t>纸箱</a:t>
            </a:r>
            <a:r>
              <a:rPr lang="zh-CN" altLang="en-US" sz="1400" b="1" dirty="0">
                <a:solidFill>
                  <a:schemeClr val="bg1">
                    <a:lumMod val="50000"/>
                  </a:schemeClr>
                </a:solidFill>
              </a:rPr>
              <a:t>：</a:t>
            </a:r>
            <a:r>
              <a:rPr lang="zh-CN" altLang="en-US" sz="1400" dirty="0">
                <a:solidFill>
                  <a:schemeClr val="bg1">
                    <a:lumMod val="50000"/>
                  </a:schemeClr>
                </a:solidFill>
              </a:rPr>
              <a:t>采用瓦楞纸板材质；</a:t>
            </a:r>
            <a:r>
              <a:rPr lang="zh-CN" altLang="zh-CN" sz="1400" dirty="0">
                <a:solidFill>
                  <a:schemeClr val="bg1">
                    <a:lumMod val="50000"/>
                  </a:schemeClr>
                </a:solidFill>
              </a:rPr>
              <a:t>木箱</a:t>
            </a:r>
            <a:r>
              <a:rPr lang="zh-CN" altLang="en-US" sz="1400" dirty="0">
                <a:solidFill>
                  <a:schemeClr val="bg1">
                    <a:lumMod val="50000"/>
                  </a:schemeClr>
                </a:solidFill>
              </a:rPr>
              <a:t>：采用木质轻软，易干燥、干缩率小，强度中等的</a:t>
            </a:r>
            <a:r>
              <a:rPr lang="zh-CN" altLang="en-US" sz="1400" dirty="0" smtClean="0">
                <a:solidFill>
                  <a:schemeClr val="bg1">
                    <a:lumMod val="50000"/>
                  </a:schemeClr>
                </a:solidFill>
              </a:rPr>
              <a:t>松木。</a:t>
            </a:r>
            <a:endParaRPr lang="en-US" altLang="zh-CN" sz="1400" dirty="0">
              <a:solidFill>
                <a:schemeClr val="bg1">
                  <a:lumMod val="50000"/>
                </a:schemeClr>
              </a:solidFill>
            </a:endParaRPr>
          </a:p>
          <a:p>
            <a:pPr>
              <a:lnSpc>
                <a:spcPct val="120000"/>
              </a:lnSpc>
            </a:pPr>
            <a:r>
              <a:rPr lang="zh-CN" altLang="en-US" sz="1400" b="1" dirty="0">
                <a:solidFill>
                  <a:schemeClr val="bg1">
                    <a:lumMod val="50000"/>
                  </a:schemeClr>
                </a:solidFill>
              </a:rPr>
              <a:t>包：</a:t>
            </a:r>
            <a:r>
              <a:rPr lang="zh-CN" altLang="en-US" sz="1400" dirty="0">
                <a:solidFill>
                  <a:schemeClr val="bg1">
                    <a:lumMod val="50000"/>
                  </a:schemeClr>
                </a:solidFill>
              </a:rPr>
              <a:t>经机压打包压缩体积后，再用棉质、麻质等材料进行</a:t>
            </a:r>
            <a:r>
              <a:rPr lang="zh-CN" altLang="en-US" sz="1400" dirty="0" smtClean="0">
                <a:solidFill>
                  <a:schemeClr val="bg1">
                    <a:lumMod val="50000"/>
                  </a:schemeClr>
                </a:solidFill>
              </a:rPr>
              <a:t>包裹。</a:t>
            </a:r>
            <a:endParaRPr lang="en-US" altLang="zh-CN" sz="1400" dirty="0">
              <a:solidFill>
                <a:schemeClr val="bg1">
                  <a:lumMod val="50000"/>
                </a:schemeClr>
              </a:solidFill>
            </a:endParaRPr>
          </a:p>
          <a:p>
            <a:pPr>
              <a:lnSpc>
                <a:spcPct val="120000"/>
              </a:lnSpc>
            </a:pPr>
            <a:r>
              <a:rPr lang="zh-CN" altLang="en-US" sz="1400" b="1" dirty="0">
                <a:solidFill>
                  <a:schemeClr val="bg1">
                    <a:lumMod val="50000"/>
                  </a:schemeClr>
                </a:solidFill>
              </a:rPr>
              <a:t>桶：</a:t>
            </a:r>
            <a:r>
              <a:rPr lang="zh-CN" altLang="en-US" sz="1400" dirty="0">
                <a:solidFill>
                  <a:schemeClr val="bg1">
                    <a:lumMod val="50000"/>
                  </a:schemeClr>
                </a:solidFill>
              </a:rPr>
              <a:t>用于液体、半液体和粉状等货物的包装</a:t>
            </a:r>
            <a:r>
              <a:rPr lang="zh-CN" altLang="en-US" sz="1400" dirty="0" smtClean="0">
                <a:solidFill>
                  <a:schemeClr val="bg1">
                    <a:lumMod val="50000"/>
                  </a:schemeClr>
                </a:solidFill>
              </a:rPr>
              <a:t>方式。</a:t>
            </a:r>
            <a:endParaRPr sz="1400" dirty="0">
              <a:solidFill>
                <a:schemeClr val="bg1">
                  <a:lumMod val="50000"/>
                </a:schemeClr>
              </a:solidFill>
            </a:endParaRPr>
          </a:p>
        </p:txBody>
      </p:sp>
      <p:sp>
        <p:nvSpPr>
          <p:cNvPr id="16" name="TextBox 1"/>
          <p:cNvSpPr txBox="1"/>
          <p:nvPr/>
        </p:nvSpPr>
        <p:spPr>
          <a:xfrm>
            <a:off x="504306" y="2715137"/>
            <a:ext cx="8451272"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集装包</a:t>
            </a:r>
            <a:r>
              <a:rPr lang="zh-CN" altLang="en-US" sz="1400" b="1" dirty="0" smtClean="0">
                <a:solidFill>
                  <a:schemeClr val="bg1">
                    <a:lumMod val="50000"/>
                  </a:schemeClr>
                </a:solidFill>
              </a:rPr>
              <a:t>：</a:t>
            </a:r>
            <a:r>
              <a:rPr lang="zh-CN" altLang="en-US" sz="1400" dirty="0">
                <a:solidFill>
                  <a:schemeClr val="bg1">
                    <a:lumMod val="50000"/>
                  </a:schemeClr>
                </a:solidFill>
              </a:rPr>
              <a:t>指用合成纤维或复合材料编织的抽口式大包，可装</a:t>
            </a:r>
            <a:r>
              <a:rPr lang="en-US" altLang="zh-CN" sz="1400" dirty="0">
                <a:solidFill>
                  <a:schemeClr val="bg1">
                    <a:lumMod val="50000"/>
                  </a:schemeClr>
                </a:solidFill>
              </a:rPr>
              <a:t>1</a:t>
            </a:r>
            <a:r>
              <a:rPr lang="zh-CN" altLang="en-US" sz="1400" dirty="0">
                <a:solidFill>
                  <a:schemeClr val="bg1">
                    <a:lumMod val="50000"/>
                  </a:schemeClr>
                </a:solidFill>
              </a:rPr>
              <a:t>吨至</a:t>
            </a:r>
            <a:r>
              <a:rPr lang="en-US" altLang="zh-CN" sz="1400" dirty="0">
                <a:solidFill>
                  <a:schemeClr val="bg1">
                    <a:lumMod val="50000"/>
                  </a:schemeClr>
                </a:solidFill>
              </a:rPr>
              <a:t>1.5</a:t>
            </a:r>
            <a:r>
              <a:rPr lang="zh-CN" altLang="en-US" sz="1400" dirty="0">
                <a:solidFill>
                  <a:schemeClr val="bg1">
                    <a:lumMod val="50000"/>
                  </a:schemeClr>
                </a:solidFill>
              </a:rPr>
              <a:t>吨重量的货物</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17" name="TextBox 1"/>
          <p:cNvSpPr txBox="1"/>
          <p:nvPr/>
        </p:nvSpPr>
        <p:spPr>
          <a:xfrm>
            <a:off x="344242" y="3296705"/>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（二）单件运输包装</a:t>
            </a:r>
            <a:endParaRPr lang="en-US" altLang="zh-CN" sz="2000" b="1" dirty="0">
              <a:solidFill>
                <a:srgbClr val="002060"/>
              </a:solidFill>
            </a:endParaRPr>
          </a:p>
        </p:txBody>
      </p:sp>
      <p:sp>
        <p:nvSpPr>
          <p:cNvPr id="19" name="TextBox 1"/>
          <p:cNvSpPr txBox="1"/>
          <p:nvPr/>
        </p:nvSpPr>
        <p:spPr>
          <a:xfrm>
            <a:off x="504306" y="2995718"/>
            <a:ext cx="8352009"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托盘</a:t>
            </a:r>
            <a:r>
              <a:rPr lang="zh-CN" altLang="en-US" sz="1400" b="1" dirty="0" smtClean="0">
                <a:solidFill>
                  <a:schemeClr val="bg1">
                    <a:lumMod val="50000"/>
                  </a:schemeClr>
                </a:solidFill>
              </a:rPr>
              <a:t>：</a:t>
            </a:r>
            <a:r>
              <a:rPr lang="zh-CN" altLang="en-US" sz="1400" dirty="0" smtClean="0">
                <a:solidFill>
                  <a:schemeClr val="bg1">
                    <a:lumMod val="50000"/>
                  </a:schemeClr>
                </a:solidFill>
              </a:rPr>
              <a:t>指用于</a:t>
            </a:r>
            <a:r>
              <a:rPr lang="zh-CN" altLang="en-US" sz="1400" dirty="0">
                <a:solidFill>
                  <a:schemeClr val="bg1">
                    <a:lumMod val="50000"/>
                  </a:schemeClr>
                </a:solidFill>
              </a:rPr>
              <a:t>集装货物堆放的垫板，供铲车将其连同所载的货物一起铲起，进行装卸和运送的平台装置。</a:t>
            </a:r>
            <a:endParaRPr sz="1400" dirty="0">
              <a:solidFill>
                <a:schemeClr val="bg1">
                  <a:lumMod val="50000"/>
                </a:schemeClr>
              </a:solidFill>
            </a:endParaRPr>
          </a:p>
        </p:txBody>
      </p:sp>
    </p:spTree>
    <p:extLst>
      <p:ext uri="{BB962C8B-B14F-4D97-AF65-F5344CB8AC3E}">
        <p14:creationId xmlns:p14="http://schemas.microsoft.com/office/powerpoint/2010/main" val="3777959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跨境贸易电子商务货物运输交接</a:t>
            </a:r>
          </a:p>
        </p:txBody>
      </p:sp>
      <p:sp>
        <p:nvSpPr>
          <p:cNvPr id="13" name="矩形 12"/>
          <p:cNvSpPr/>
          <p:nvPr/>
        </p:nvSpPr>
        <p:spPr bwMode="auto">
          <a:xfrm>
            <a:off x="387927" y="793393"/>
            <a:ext cx="8273936" cy="74169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在跨境贸易电商货物运输中，除了散货以外，通常均采用集装箱运输包装进行托运，并按照约定方式进行交接</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51697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299255" y="1545302"/>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一）集装箱运输交接术语</a:t>
            </a:r>
            <a:endParaRPr lang="en-US" altLang="zh-CN" sz="2000" b="1" dirty="0">
              <a:solidFill>
                <a:srgbClr val="002060"/>
              </a:solidFill>
            </a:endParaRPr>
          </a:p>
        </p:txBody>
      </p:sp>
      <p:sp>
        <p:nvSpPr>
          <p:cNvPr id="20" name="TextBox 1"/>
          <p:cNvSpPr txBox="1"/>
          <p:nvPr/>
        </p:nvSpPr>
        <p:spPr>
          <a:xfrm>
            <a:off x="476593" y="2011345"/>
            <a:ext cx="8181353"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整箱（</a:t>
            </a:r>
            <a:r>
              <a:rPr lang="en-US" altLang="zh-CN" sz="1400" b="1" dirty="0">
                <a:solidFill>
                  <a:schemeClr val="bg1">
                    <a:lumMod val="50000"/>
                  </a:schemeClr>
                </a:solidFill>
              </a:rPr>
              <a:t>FCL</a:t>
            </a:r>
            <a:r>
              <a:rPr lang="zh-CN" altLang="en-US" sz="1400" b="1" dirty="0">
                <a:solidFill>
                  <a:schemeClr val="bg1">
                    <a:lumMod val="50000"/>
                  </a:schemeClr>
                </a:solidFill>
              </a:rPr>
              <a:t>）：</a:t>
            </a:r>
            <a:r>
              <a:rPr lang="zh-CN" altLang="en-US" sz="1400" dirty="0">
                <a:solidFill>
                  <a:schemeClr val="bg1">
                    <a:lumMod val="50000"/>
                  </a:schemeClr>
                </a:solidFill>
              </a:rPr>
              <a:t>是发货人按照集装箱规定的配载的重量（毛重）或配载的包装体积进行装箱的</a:t>
            </a:r>
            <a:r>
              <a:rPr lang="zh-CN" altLang="en-US" sz="1400" dirty="0" smtClean="0">
                <a:solidFill>
                  <a:schemeClr val="bg1">
                    <a:lumMod val="50000"/>
                  </a:schemeClr>
                </a:solidFill>
              </a:rPr>
              <a:t>方式。</a:t>
            </a:r>
            <a:endParaRPr sz="1400" dirty="0">
              <a:solidFill>
                <a:schemeClr val="bg1">
                  <a:lumMod val="50000"/>
                </a:schemeClr>
              </a:solidFill>
            </a:endParaRPr>
          </a:p>
        </p:txBody>
      </p:sp>
      <p:sp>
        <p:nvSpPr>
          <p:cNvPr id="16" name="TextBox 1"/>
          <p:cNvSpPr txBox="1"/>
          <p:nvPr/>
        </p:nvSpPr>
        <p:spPr>
          <a:xfrm>
            <a:off x="473007" y="2298561"/>
            <a:ext cx="8020640"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堆场（</a:t>
            </a:r>
            <a:r>
              <a:rPr lang="en-US" altLang="zh-CN" sz="1400" b="1" dirty="0">
                <a:solidFill>
                  <a:schemeClr val="bg1">
                    <a:lumMod val="50000"/>
                  </a:schemeClr>
                </a:solidFill>
              </a:rPr>
              <a:t>CY</a:t>
            </a:r>
            <a:r>
              <a:rPr lang="zh-CN" altLang="en-US" sz="1400" b="1" dirty="0">
                <a:solidFill>
                  <a:schemeClr val="bg1">
                    <a:lumMod val="50000"/>
                  </a:schemeClr>
                </a:solidFill>
              </a:rPr>
              <a:t>）：</a:t>
            </a:r>
            <a:r>
              <a:rPr lang="zh-CN" altLang="en-US" sz="1400" dirty="0">
                <a:solidFill>
                  <a:schemeClr val="bg1">
                    <a:lumMod val="50000"/>
                  </a:schemeClr>
                </a:solidFill>
              </a:rPr>
              <a:t>是交接、存储和保管集装箱的场所</a:t>
            </a:r>
            <a:r>
              <a:rPr lang="zh-CN" altLang="en-US" sz="1400" dirty="0" smtClean="0">
                <a:solidFill>
                  <a:schemeClr val="bg1">
                    <a:lumMod val="50000"/>
                  </a:schemeClr>
                </a:solidFill>
              </a:rPr>
              <a:t>，通常</a:t>
            </a:r>
            <a:r>
              <a:rPr lang="zh-CN" altLang="en-US" sz="1400" dirty="0">
                <a:solidFill>
                  <a:schemeClr val="bg1">
                    <a:lumMod val="50000"/>
                  </a:schemeClr>
                </a:solidFill>
              </a:rPr>
              <a:t>建</a:t>
            </a:r>
            <a:r>
              <a:rPr lang="zh-CN" altLang="en-US" sz="1400" dirty="0" smtClean="0">
                <a:solidFill>
                  <a:schemeClr val="bg1">
                    <a:lumMod val="50000"/>
                  </a:schemeClr>
                </a:solidFill>
              </a:rPr>
              <a:t>在码头</a:t>
            </a:r>
            <a:r>
              <a:rPr lang="zh-CN" altLang="en-US" sz="1400" dirty="0">
                <a:solidFill>
                  <a:schemeClr val="bg1">
                    <a:lumMod val="50000"/>
                  </a:schemeClr>
                </a:solidFill>
              </a:rPr>
              <a:t>、机场、</a:t>
            </a:r>
            <a:r>
              <a:rPr lang="zh-CN" altLang="en-US" sz="1400" dirty="0" smtClean="0">
                <a:solidFill>
                  <a:schemeClr val="bg1">
                    <a:lumMod val="50000"/>
                  </a:schemeClr>
                </a:solidFill>
              </a:rPr>
              <a:t>车站或</a:t>
            </a:r>
            <a:r>
              <a:rPr lang="zh-CN" altLang="en-US" sz="1400" dirty="0">
                <a:solidFill>
                  <a:schemeClr val="bg1">
                    <a:lumMod val="50000"/>
                  </a:schemeClr>
                </a:solidFill>
              </a:rPr>
              <a:t>位临其周边的地点。</a:t>
            </a:r>
            <a:endParaRPr sz="1400" dirty="0">
              <a:solidFill>
                <a:schemeClr val="bg1">
                  <a:lumMod val="50000"/>
                </a:schemeClr>
              </a:solidFill>
            </a:endParaRPr>
          </a:p>
        </p:txBody>
      </p:sp>
      <p:sp>
        <p:nvSpPr>
          <p:cNvPr id="19" name="TextBox 1"/>
          <p:cNvSpPr txBox="1"/>
          <p:nvPr/>
        </p:nvSpPr>
        <p:spPr>
          <a:xfrm>
            <a:off x="299255" y="2532091"/>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二）整箱货运输交接方式</a:t>
            </a:r>
            <a:endParaRPr lang="en-US" altLang="zh-CN" sz="2000" b="1" dirty="0">
              <a:solidFill>
                <a:srgbClr val="002060"/>
              </a:solidFill>
            </a:endParaRPr>
          </a:p>
        </p:txBody>
      </p:sp>
      <p:sp>
        <p:nvSpPr>
          <p:cNvPr id="22" name="TextBox 1"/>
          <p:cNvSpPr txBox="1"/>
          <p:nvPr/>
        </p:nvSpPr>
        <p:spPr>
          <a:xfrm>
            <a:off x="476593" y="2984284"/>
            <a:ext cx="8181353"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门到门（</a:t>
            </a:r>
            <a:r>
              <a:rPr lang="en-US" altLang="zh-CN" sz="1400" b="1" dirty="0">
                <a:solidFill>
                  <a:schemeClr val="bg1">
                    <a:lumMod val="50000"/>
                  </a:schemeClr>
                </a:solidFill>
              </a:rPr>
              <a:t>Door/ Door</a:t>
            </a:r>
            <a:r>
              <a:rPr lang="zh-CN" altLang="en-US" sz="1400" b="1" dirty="0">
                <a:solidFill>
                  <a:schemeClr val="bg1">
                    <a:lumMod val="50000"/>
                  </a:schemeClr>
                </a:solidFill>
              </a:rPr>
              <a:t>）：</a:t>
            </a:r>
            <a:r>
              <a:rPr lang="zh-CN" altLang="en-US" sz="1400" dirty="0">
                <a:solidFill>
                  <a:schemeClr val="bg1">
                    <a:lumMod val="50000"/>
                  </a:schemeClr>
                </a:solidFill>
              </a:rPr>
              <a:t>是国际</a:t>
            </a:r>
            <a:r>
              <a:rPr lang="zh-CN" altLang="en-US" sz="1400" dirty="0" smtClean="0">
                <a:solidFill>
                  <a:schemeClr val="bg1">
                    <a:lumMod val="50000"/>
                  </a:schemeClr>
                </a:solidFill>
              </a:rPr>
              <a:t>货代公司</a:t>
            </a:r>
            <a:r>
              <a:rPr lang="zh-CN" altLang="en-US" sz="1400" dirty="0">
                <a:solidFill>
                  <a:schemeClr val="bg1">
                    <a:lumMod val="50000"/>
                  </a:schemeClr>
                </a:solidFill>
              </a:rPr>
              <a:t>与发货人签订托运协议后，指派</a:t>
            </a:r>
            <a:r>
              <a:rPr lang="zh-CN" altLang="en-US" sz="1400" dirty="0" smtClean="0">
                <a:solidFill>
                  <a:schemeClr val="bg1">
                    <a:lumMod val="50000"/>
                  </a:schemeClr>
                </a:solidFill>
              </a:rPr>
              <a:t>集卡到货主指定地</a:t>
            </a:r>
            <a:r>
              <a:rPr lang="zh-CN" altLang="en-US" sz="1400" dirty="0">
                <a:solidFill>
                  <a:schemeClr val="bg1">
                    <a:lumMod val="50000"/>
                  </a:schemeClr>
                </a:solidFill>
              </a:rPr>
              <a:t>（门）</a:t>
            </a:r>
            <a:r>
              <a:rPr lang="zh-CN" altLang="en-US" sz="1400" dirty="0" smtClean="0">
                <a:solidFill>
                  <a:schemeClr val="bg1">
                    <a:lumMod val="50000"/>
                  </a:schemeClr>
                </a:solidFill>
              </a:rPr>
              <a:t>进行装箱，</a:t>
            </a:r>
            <a:r>
              <a:rPr lang="zh-CN" altLang="en-US" sz="1400" dirty="0">
                <a:solidFill>
                  <a:schemeClr val="bg1">
                    <a:lumMod val="50000"/>
                  </a:schemeClr>
                </a:solidFill>
              </a:rPr>
              <a:t>通关后装入运输工具，由目的地运输代理接货，并送达</a:t>
            </a:r>
            <a:r>
              <a:rPr lang="zh-CN" altLang="en-US" sz="1400" dirty="0" smtClean="0">
                <a:solidFill>
                  <a:schemeClr val="bg1">
                    <a:lumMod val="50000"/>
                  </a:schemeClr>
                </a:solidFill>
              </a:rPr>
              <a:t>收货人指定地（</a:t>
            </a:r>
            <a:r>
              <a:rPr lang="zh-CN" altLang="en-US" sz="1400" dirty="0">
                <a:solidFill>
                  <a:schemeClr val="bg1">
                    <a:lumMod val="50000"/>
                  </a:schemeClr>
                </a:solidFill>
              </a:rPr>
              <a:t>门）</a:t>
            </a:r>
            <a:r>
              <a:rPr lang="zh-CN" altLang="en-US" sz="1400" dirty="0" smtClean="0">
                <a:solidFill>
                  <a:schemeClr val="bg1">
                    <a:lumMod val="50000"/>
                  </a:schemeClr>
                </a:solidFill>
              </a:rPr>
              <a:t>的整</a:t>
            </a:r>
            <a:r>
              <a:rPr lang="zh-CN" altLang="en-US" sz="1400" dirty="0">
                <a:solidFill>
                  <a:schemeClr val="bg1">
                    <a:lumMod val="50000"/>
                  </a:schemeClr>
                </a:solidFill>
              </a:rPr>
              <a:t>箱交接</a:t>
            </a:r>
            <a:r>
              <a:rPr lang="zh-CN" altLang="en-US" sz="1400" dirty="0" smtClean="0">
                <a:solidFill>
                  <a:schemeClr val="bg1">
                    <a:lumMod val="50000"/>
                  </a:schemeClr>
                </a:solidFill>
              </a:rPr>
              <a:t>方式。</a:t>
            </a:r>
            <a:endParaRPr sz="1400" dirty="0">
              <a:solidFill>
                <a:schemeClr val="bg1">
                  <a:lumMod val="50000"/>
                </a:schemeClr>
              </a:solidFill>
            </a:endParaRPr>
          </a:p>
        </p:txBody>
      </p:sp>
      <p:sp>
        <p:nvSpPr>
          <p:cNvPr id="23" name="TextBox 1"/>
          <p:cNvSpPr txBox="1"/>
          <p:nvPr/>
        </p:nvSpPr>
        <p:spPr>
          <a:xfrm>
            <a:off x="473007" y="3502444"/>
            <a:ext cx="8307186"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bg1">
                    <a:lumMod val="50000"/>
                  </a:schemeClr>
                </a:solidFill>
              </a:rPr>
              <a:t>门到场（</a:t>
            </a:r>
            <a:r>
              <a:rPr lang="en-US" altLang="zh-CN" sz="1400" b="1" dirty="0" smtClean="0">
                <a:solidFill>
                  <a:schemeClr val="bg1">
                    <a:lumMod val="50000"/>
                  </a:schemeClr>
                </a:solidFill>
              </a:rPr>
              <a:t>Door/ CY</a:t>
            </a:r>
            <a:r>
              <a:rPr lang="zh-CN" altLang="en-US" sz="1400" b="1" dirty="0" smtClean="0">
                <a:solidFill>
                  <a:schemeClr val="bg1">
                    <a:lumMod val="50000"/>
                  </a:schemeClr>
                </a:solidFill>
              </a:rPr>
              <a:t>）：</a:t>
            </a:r>
            <a:r>
              <a:rPr lang="zh-CN" altLang="en-US" sz="1400" dirty="0">
                <a:solidFill>
                  <a:schemeClr val="bg1">
                    <a:lumMod val="50000"/>
                  </a:schemeClr>
                </a:solidFill>
              </a:rPr>
              <a:t>是国际货代公司与发货人签订托运协议后，指派集卡到货主指定地（门）进行装箱，通关后装入运输工具，目的地运输代理在运输工具到达后卸货至集装箱堆场（</a:t>
            </a:r>
            <a:r>
              <a:rPr lang="zh-CN" altLang="en-US" sz="1400" dirty="0" smtClean="0">
                <a:solidFill>
                  <a:schemeClr val="bg1">
                    <a:lumMod val="50000"/>
                  </a:schemeClr>
                </a:solidFill>
              </a:rPr>
              <a:t>场）的整</a:t>
            </a:r>
            <a:r>
              <a:rPr lang="zh-CN" altLang="en-US" sz="1400" dirty="0">
                <a:solidFill>
                  <a:schemeClr val="bg1">
                    <a:lumMod val="50000"/>
                  </a:schemeClr>
                </a:solidFill>
              </a:rPr>
              <a:t>箱交接方式</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24" name="TextBox 1"/>
          <p:cNvSpPr txBox="1"/>
          <p:nvPr/>
        </p:nvSpPr>
        <p:spPr>
          <a:xfrm>
            <a:off x="473007" y="4004639"/>
            <a:ext cx="8307186"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场到门（</a:t>
            </a:r>
            <a:r>
              <a:rPr lang="en-US" altLang="zh-CN" sz="1400" b="1" dirty="0">
                <a:solidFill>
                  <a:schemeClr val="bg1">
                    <a:lumMod val="50000"/>
                  </a:schemeClr>
                </a:solidFill>
              </a:rPr>
              <a:t>CY/ Door</a:t>
            </a:r>
            <a:r>
              <a:rPr lang="zh-CN" altLang="en-US" sz="1400" b="1" dirty="0">
                <a:solidFill>
                  <a:schemeClr val="bg1">
                    <a:lumMod val="50000"/>
                  </a:schemeClr>
                </a:solidFill>
              </a:rPr>
              <a:t>）：</a:t>
            </a:r>
            <a:r>
              <a:rPr lang="zh-CN" altLang="en-US" sz="1400" dirty="0">
                <a:solidFill>
                  <a:schemeClr val="bg1">
                    <a:lumMod val="50000"/>
                  </a:schemeClr>
                </a:solidFill>
              </a:rPr>
              <a:t>是国际货代公司与发货人签订托运协议后，在集装箱堆场接受托运货物，经海关查验放行后装入运输工具，到达目的地后由运输代理接货，并送达</a:t>
            </a:r>
            <a:r>
              <a:rPr lang="zh-CN" altLang="en-US" sz="1400" dirty="0" smtClean="0">
                <a:solidFill>
                  <a:schemeClr val="bg1">
                    <a:lumMod val="50000"/>
                  </a:schemeClr>
                </a:solidFill>
              </a:rPr>
              <a:t>收货人指定地（</a:t>
            </a:r>
            <a:r>
              <a:rPr lang="zh-CN" altLang="en-US" sz="1400" dirty="0">
                <a:solidFill>
                  <a:schemeClr val="bg1">
                    <a:lumMod val="50000"/>
                  </a:schemeClr>
                </a:solidFill>
              </a:rPr>
              <a:t>门）的</a:t>
            </a:r>
            <a:r>
              <a:rPr lang="zh-CN" altLang="en-US" sz="1400" dirty="0" smtClean="0">
                <a:solidFill>
                  <a:schemeClr val="bg1">
                    <a:lumMod val="50000"/>
                  </a:schemeClr>
                </a:solidFill>
              </a:rPr>
              <a:t>整</a:t>
            </a:r>
            <a:r>
              <a:rPr lang="zh-CN" altLang="en-US" sz="1400" dirty="0">
                <a:solidFill>
                  <a:schemeClr val="bg1">
                    <a:lumMod val="50000"/>
                  </a:schemeClr>
                </a:solidFill>
              </a:rPr>
              <a:t>箱交接方式</a:t>
            </a:r>
            <a:r>
              <a:rPr lang="zh-CN" altLang="en-US" sz="1400" dirty="0" smtClean="0">
                <a:solidFill>
                  <a:schemeClr val="bg1">
                    <a:lumMod val="50000"/>
                  </a:schemeClr>
                </a:solidFill>
              </a:rPr>
              <a:t>。</a:t>
            </a:r>
            <a:endParaRPr sz="1400" dirty="0">
              <a:solidFill>
                <a:schemeClr val="bg1">
                  <a:lumMod val="50000"/>
                </a:schemeClr>
              </a:solidFill>
            </a:endParaRPr>
          </a:p>
        </p:txBody>
      </p:sp>
      <p:sp>
        <p:nvSpPr>
          <p:cNvPr id="25" name="TextBox 1"/>
          <p:cNvSpPr txBox="1"/>
          <p:nvPr/>
        </p:nvSpPr>
        <p:spPr>
          <a:xfrm>
            <a:off x="473007" y="4522799"/>
            <a:ext cx="8307186"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场到场（</a:t>
            </a:r>
            <a:r>
              <a:rPr lang="en-US" altLang="zh-CN" sz="1400" b="1" dirty="0">
                <a:solidFill>
                  <a:schemeClr val="bg1">
                    <a:lumMod val="50000"/>
                  </a:schemeClr>
                </a:solidFill>
              </a:rPr>
              <a:t>CYD / CY</a:t>
            </a:r>
            <a:r>
              <a:rPr lang="zh-CN" altLang="en-US" sz="1400" b="1" dirty="0">
                <a:solidFill>
                  <a:schemeClr val="bg1">
                    <a:lumMod val="50000"/>
                  </a:schemeClr>
                </a:solidFill>
              </a:rPr>
              <a:t>）：</a:t>
            </a:r>
            <a:r>
              <a:rPr lang="zh-CN" altLang="en-US" sz="1400" dirty="0">
                <a:solidFill>
                  <a:schemeClr val="bg1">
                    <a:lumMod val="50000"/>
                  </a:schemeClr>
                </a:solidFill>
              </a:rPr>
              <a:t>是国际货代公司与发货人签订托运协议后，在集装箱堆场接受托运货物，经海关查验放行后装入运输工具，到达目的地后由运输代理卸货至集装箱堆场（场</a:t>
            </a:r>
            <a:r>
              <a:rPr lang="zh-CN" altLang="en-US" sz="1400" dirty="0" smtClean="0">
                <a:solidFill>
                  <a:schemeClr val="bg1">
                    <a:lumMod val="50000"/>
                  </a:schemeClr>
                </a:solidFill>
              </a:rPr>
              <a:t>）的整</a:t>
            </a:r>
            <a:r>
              <a:rPr lang="zh-CN" altLang="en-US" sz="1400" dirty="0">
                <a:solidFill>
                  <a:schemeClr val="bg1">
                    <a:lumMod val="50000"/>
                  </a:schemeClr>
                </a:solidFill>
              </a:rPr>
              <a:t>箱交接方式</a:t>
            </a:r>
            <a:r>
              <a:rPr lang="zh-CN" altLang="en-US" sz="1400" dirty="0" smtClean="0">
                <a:solidFill>
                  <a:schemeClr val="bg1">
                    <a:lumMod val="50000"/>
                  </a:schemeClr>
                </a:solidFill>
              </a:rPr>
              <a:t>。</a:t>
            </a:r>
            <a:endParaRPr sz="1400" dirty="0">
              <a:solidFill>
                <a:schemeClr val="bg1">
                  <a:lumMod val="50000"/>
                </a:schemeClr>
              </a:solidFill>
            </a:endParaRPr>
          </a:p>
        </p:txBody>
      </p:sp>
    </p:spTree>
    <p:extLst>
      <p:ext uri="{BB962C8B-B14F-4D97-AF65-F5344CB8AC3E}">
        <p14:creationId xmlns:p14="http://schemas.microsoft.com/office/powerpoint/2010/main" val="9256798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60" name="Freeform 14"/>
          <p:cNvSpPr/>
          <p:nvPr/>
        </p:nvSpPr>
        <p:spPr bwMode="auto">
          <a:xfrm>
            <a:off x="1737080" y="3065165"/>
            <a:ext cx="514610" cy="1150469"/>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lumMod val="50000"/>
            </a:schemeClr>
          </a:solidFill>
          <a:ln>
            <a:noFill/>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sp>
        <p:nvSpPr>
          <p:cNvPr id="61" name="Oval 16"/>
          <p:cNvSpPr>
            <a:spLocks noChangeArrowheads="1"/>
          </p:cNvSpPr>
          <p:nvPr/>
        </p:nvSpPr>
        <p:spPr bwMode="auto">
          <a:xfrm>
            <a:off x="778317" y="3167867"/>
            <a:ext cx="953718" cy="895309"/>
          </a:xfrm>
          <a:prstGeom prst="ellipse">
            <a:avLst/>
          </a:prstGeom>
          <a:solidFill>
            <a:srgbClr val="ED5A00"/>
          </a:solidFill>
          <a:ln w="10" cap="flat">
            <a:solidFill>
              <a:srgbClr val="FFFFFF"/>
            </a:solidFill>
            <a:prstDash val="solid"/>
            <a:miter lim="800000"/>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grpSp>
        <p:nvGrpSpPr>
          <p:cNvPr id="63" name="组合 62"/>
          <p:cNvGrpSpPr/>
          <p:nvPr/>
        </p:nvGrpSpPr>
        <p:grpSpPr>
          <a:xfrm>
            <a:off x="2240608" y="3018977"/>
            <a:ext cx="1931288" cy="525040"/>
            <a:chOff x="3670399" y="2817261"/>
            <a:chExt cx="1931287" cy="525040"/>
          </a:xfrm>
          <a:solidFill>
            <a:schemeClr val="accent6">
              <a:lumMod val="75000"/>
            </a:schemeClr>
          </a:solidFill>
        </p:grpSpPr>
        <p:sp>
          <p:nvSpPr>
            <p:cNvPr id="64"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65" name="TextBox 14"/>
            <p:cNvSpPr txBox="1"/>
            <p:nvPr/>
          </p:nvSpPr>
          <p:spPr>
            <a:xfrm>
              <a:off x="3962529" y="2877105"/>
              <a:ext cx="1176924" cy="369332"/>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班轮运输</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grpSp>
        <p:nvGrpSpPr>
          <p:cNvPr id="66" name="组合 65"/>
          <p:cNvGrpSpPr/>
          <p:nvPr/>
        </p:nvGrpSpPr>
        <p:grpSpPr>
          <a:xfrm>
            <a:off x="2251690" y="3701678"/>
            <a:ext cx="1931288" cy="525040"/>
            <a:chOff x="3670399" y="3499961"/>
            <a:chExt cx="1931287" cy="525040"/>
          </a:xfrm>
          <a:solidFill>
            <a:schemeClr val="accent6">
              <a:lumMod val="75000"/>
            </a:schemeClr>
          </a:solidFill>
        </p:grpSpPr>
        <p:sp>
          <p:nvSpPr>
            <p:cNvPr id="67" name="Freeform 10"/>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68" name="TextBox 20"/>
            <p:cNvSpPr txBox="1"/>
            <p:nvPr/>
          </p:nvSpPr>
          <p:spPr>
            <a:xfrm>
              <a:off x="3940680" y="3556578"/>
              <a:ext cx="1176924" cy="369332"/>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租船</a:t>
              </a:r>
              <a:r>
                <a:rPr lang="zh-CN" altLang="en-US" kern="1200" dirty="0">
                  <a:solidFill>
                    <a:srgbClr val="FFFFFF"/>
                  </a:solidFill>
                  <a:latin typeface="微软雅黑"/>
                  <a:ea typeface="微软雅黑"/>
                  <a:cs typeface="+mn-cs"/>
                </a:rPr>
                <a:t>运输</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76" name="TextBox 37"/>
          <p:cNvSpPr txBox="1"/>
          <p:nvPr/>
        </p:nvSpPr>
        <p:spPr>
          <a:xfrm>
            <a:off x="906369" y="3377521"/>
            <a:ext cx="697615" cy="400103"/>
          </a:xfrm>
          <a:prstGeom prst="rect">
            <a:avLst/>
          </a:prstGeom>
          <a:noFill/>
        </p:spPr>
        <p:txBody>
          <a:bodyPr wrap="none" lIns="91434" tIns="45717" rIns="91434" bIns="45717" rtlCol="0">
            <a:spAutoFit/>
          </a:bodyPr>
          <a:lstStyle/>
          <a:p>
            <a:pPr fontAlgn="base" hangingPunct="1">
              <a:spcBef>
                <a:spcPct val="0"/>
              </a:spcBef>
              <a:spcAft>
                <a:spcPct val="0"/>
              </a:spcAft>
              <a:buFont typeface="Arial" pitchFamily="34" charset="0"/>
              <a:buNone/>
            </a:pPr>
            <a:r>
              <a:rPr lang="zh-CN" altLang="en-US" sz="2000" b="1" kern="1200" dirty="0" smtClean="0">
                <a:solidFill>
                  <a:srgbClr val="FFFFFF"/>
                </a:solidFill>
                <a:latin typeface="微软雅黑"/>
                <a:ea typeface="微软雅黑"/>
                <a:cs typeface="+mn-cs"/>
              </a:rPr>
              <a:t>方式</a:t>
            </a:r>
            <a:endParaRPr lang="zh-CN" altLang="en-US" sz="2000" b="1" kern="1200" dirty="0">
              <a:solidFill>
                <a:srgbClr val="FFFFFF"/>
              </a:solidFill>
              <a:latin typeface="微软雅黑"/>
              <a:ea typeface="微软雅黑"/>
              <a:cs typeface="+mn-cs"/>
            </a:endParaRPr>
          </a:p>
        </p:txBody>
      </p:sp>
      <p:sp>
        <p:nvSpPr>
          <p:cNvPr id="80" name="TextBox 9"/>
          <p:cNvSpPr txBox="1"/>
          <p:nvPr/>
        </p:nvSpPr>
        <p:spPr>
          <a:xfrm>
            <a:off x="4221886" y="3044794"/>
            <a:ext cx="4406725"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按照固定的航行时间表，沿着固定的航线，停挂固定的港口，并收取运费的一种船舶运输方式</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endParaRPr>
          </a:p>
        </p:txBody>
      </p:sp>
      <p:sp>
        <p:nvSpPr>
          <p:cNvPr id="18" name="TextBox 1"/>
          <p:cNvSpPr txBox="1"/>
          <p:nvPr/>
        </p:nvSpPr>
        <p:spPr>
          <a:xfrm>
            <a:off x="540069" y="929230"/>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）国际海洋货物运输服务</a:t>
            </a:r>
          </a:p>
        </p:txBody>
      </p:sp>
      <p:sp>
        <p:nvSpPr>
          <p:cNvPr id="19" name="TextBox 1"/>
          <p:cNvSpPr txBox="1"/>
          <p:nvPr/>
        </p:nvSpPr>
        <p:spPr>
          <a:xfrm>
            <a:off x="778317" y="2133846"/>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国际</a:t>
            </a:r>
            <a:r>
              <a:rPr lang="zh-CN" altLang="en-US" b="1" dirty="0">
                <a:solidFill>
                  <a:schemeClr val="accent1">
                    <a:lumMod val="50000"/>
                  </a:schemeClr>
                </a:solidFill>
              </a:rPr>
              <a:t>海洋货物运输服务方式</a:t>
            </a:r>
            <a:endParaRPr lang="en-US" altLang="zh-CN" b="1" dirty="0">
              <a:solidFill>
                <a:schemeClr val="accent1">
                  <a:lumMod val="50000"/>
                </a:schemeClr>
              </a:solidFill>
            </a:endParaRPr>
          </a:p>
        </p:txBody>
      </p:sp>
      <p:sp>
        <p:nvSpPr>
          <p:cNvPr id="20" name="TextBox 9"/>
          <p:cNvSpPr txBox="1"/>
          <p:nvPr/>
        </p:nvSpPr>
        <p:spPr>
          <a:xfrm>
            <a:off x="4263449" y="3792191"/>
            <a:ext cx="4431662" cy="30777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租船人向船东租用船舶从事运输货物的一种营运方式。</a:t>
            </a:r>
          </a:p>
        </p:txBody>
      </p:sp>
      <p:sp>
        <p:nvSpPr>
          <p:cNvPr id="21" name="TextBox 9"/>
          <p:cNvSpPr txBox="1"/>
          <p:nvPr/>
        </p:nvSpPr>
        <p:spPr>
          <a:xfrm>
            <a:off x="665021" y="1423871"/>
            <a:ext cx="7902630"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国际货运代理公司在线接受发货人的托运委托业务后向船公司订舱，在进出口货物通关后装船，通过大型船舶在装运港与目的地港之间指定航线上进行跨境运输</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的方式。</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Tree>
    <p:extLst>
      <p:ext uri="{BB962C8B-B14F-4D97-AF65-F5344CB8AC3E}">
        <p14:creationId xmlns:p14="http://schemas.microsoft.com/office/powerpoint/2010/main" val="4214658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9" name="TextBox 1"/>
          <p:cNvSpPr txBox="1"/>
          <p:nvPr/>
        </p:nvSpPr>
        <p:spPr>
          <a:xfrm>
            <a:off x="917453" y="902020"/>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国际海洋集装箱货物运输服务流程</a:t>
            </a:r>
            <a:endParaRPr lang="en-US" altLang="zh-CN" b="1" dirty="0">
              <a:solidFill>
                <a:schemeClr val="accent1">
                  <a:lumMod val="50000"/>
                </a:schemeClr>
              </a:solidFill>
            </a:endParaRPr>
          </a:p>
        </p:txBody>
      </p:sp>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598516" y="1409851"/>
            <a:ext cx="7880466" cy="3342585"/>
          </a:xfrm>
          <a:prstGeom prst="rect">
            <a:avLst/>
          </a:prstGeom>
        </p:spPr>
      </p:pic>
    </p:spTree>
    <p:extLst>
      <p:ext uri="{BB962C8B-B14F-4D97-AF65-F5344CB8AC3E}">
        <p14:creationId xmlns:p14="http://schemas.microsoft.com/office/powerpoint/2010/main" val="29501496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60" name="Freeform 14"/>
          <p:cNvSpPr/>
          <p:nvPr/>
        </p:nvSpPr>
        <p:spPr bwMode="auto">
          <a:xfrm>
            <a:off x="1737080" y="2394597"/>
            <a:ext cx="514610" cy="1150469"/>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lumMod val="50000"/>
            </a:schemeClr>
          </a:solidFill>
          <a:ln>
            <a:noFill/>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sp>
        <p:nvSpPr>
          <p:cNvPr id="61" name="Oval 16"/>
          <p:cNvSpPr>
            <a:spLocks noChangeArrowheads="1"/>
          </p:cNvSpPr>
          <p:nvPr/>
        </p:nvSpPr>
        <p:spPr bwMode="auto">
          <a:xfrm>
            <a:off x="778317" y="2497299"/>
            <a:ext cx="953718" cy="895309"/>
          </a:xfrm>
          <a:prstGeom prst="ellipse">
            <a:avLst/>
          </a:prstGeom>
          <a:solidFill>
            <a:schemeClr val="accent3">
              <a:lumMod val="75000"/>
            </a:schemeClr>
          </a:solidFill>
          <a:ln w="10" cap="flat">
            <a:solidFill>
              <a:srgbClr val="FFFFFF"/>
            </a:solidFill>
            <a:prstDash val="solid"/>
            <a:miter lim="800000"/>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grpSp>
        <p:nvGrpSpPr>
          <p:cNvPr id="63" name="组合 62"/>
          <p:cNvGrpSpPr/>
          <p:nvPr/>
        </p:nvGrpSpPr>
        <p:grpSpPr>
          <a:xfrm>
            <a:off x="2240608" y="2348409"/>
            <a:ext cx="1931288" cy="525040"/>
            <a:chOff x="3670399" y="2817261"/>
            <a:chExt cx="1931287" cy="525040"/>
          </a:xfrm>
          <a:solidFill>
            <a:schemeClr val="accent3">
              <a:lumMod val="75000"/>
            </a:schemeClr>
          </a:solidFill>
        </p:grpSpPr>
        <p:sp>
          <p:nvSpPr>
            <p:cNvPr id="64"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65" name="TextBox 14"/>
            <p:cNvSpPr txBox="1"/>
            <p:nvPr/>
          </p:nvSpPr>
          <p:spPr>
            <a:xfrm>
              <a:off x="3962529" y="2877105"/>
              <a:ext cx="1176924" cy="369332"/>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班轮运输</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grpSp>
        <p:nvGrpSpPr>
          <p:cNvPr id="66" name="组合 65"/>
          <p:cNvGrpSpPr/>
          <p:nvPr/>
        </p:nvGrpSpPr>
        <p:grpSpPr>
          <a:xfrm>
            <a:off x="2251690" y="3031110"/>
            <a:ext cx="1931288" cy="525040"/>
            <a:chOff x="3670399" y="3499961"/>
            <a:chExt cx="1931287" cy="525040"/>
          </a:xfrm>
          <a:solidFill>
            <a:schemeClr val="accent3">
              <a:lumMod val="75000"/>
            </a:schemeClr>
          </a:solidFill>
        </p:grpSpPr>
        <p:sp>
          <p:nvSpPr>
            <p:cNvPr id="67" name="Freeform 10"/>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68" name="TextBox 20"/>
            <p:cNvSpPr txBox="1"/>
            <p:nvPr/>
          </p:nvSpPr>
          <p:spPr>
            <a:xfrm>
              <a:off x="3940680" y="3556578"/>
              <a:ext cx="1176924" cy="369332"/>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租船</a:t>
              </a:r>
              <a:r>
                <a:rPr lang="zh-CN" altLang="en-US" kern="1200" dirty="0">
                  <a:solidFill>
                    <a:srgbClr val="FFFFFF"/>
                  </a:solidFill>
                  <a:latin typeface="微软雅黑"/>
                  <a:ea typeface="微软雅黑"/>
                  <a:cs typeface="+mn-cs"/>
                </a:rPr>
                <a:t>运输</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76" name="TextBox 37"/>
          <p:cNvSpPr txBox="1"/>
          <p:nvPr/>
        </p:nvSpPr>
        <p:spPr>
          <a:xfrm>
            <a:off x="906369" y="2706953"/>
            <a:ext cx="697615" cy="400103"/>
          </a:xfrm>
          <a:prstGeom prst="rect">
            <a:avLst/>
          </a:prstGeom>
          <a:noFill/>
        </p:spPr>
        <p:txBody>
          <a:bodyPr wrap="none" lIns="91434" tIns="45717" rIns="91434" bIns="45717" rtlCol="0">
            <a:spAutoFit/>
          </a:bodyPr>
          <a:lstStyle/>
          <a:p>
            <a:pPr fontAlgn="base" hangingPunct="1">
              <a:spcBef>
                <a:spcPct val="0"/>
              </a:spcBef>
              <a:spcAft>
                <a:spcPct val="0"/>
              </a:spcAft>
              <a:buFont typeface="Arial" pitchFamily="34" charset="0"/>
              <a:buNone/>
            </a:pPr>
            <a:r>
              <a:rPr lang="zh-CN" altLang="en-US" sz="2000" b="1" kern="1200" dirty="0" smtClean="0">
                <a:solidFill>
                  <a:srgbClr val="FFFFFF"/>
                </a:solidFill>
                <a:latin typeface="微软雅黑"/>
                <a:ea typeface="微软雅黑"/>
                <a:cs typeface="+mn-cs"/>
              </a:rPr>
              <a:t>方式</a:t>
            </a:r>
            <a:endParaRPr lang="zh-CN" altLang="en-US" sz="2000" b="1" kern="1200" dirty="0">
              <a:solidFill>
                <a:srgbClr val="FFFFFF"/>
              </a:solidFill>
              <a:latin typeface="微软雅黑"/>
              <a:ea typeface="微软雅黑"/>
              <a:cs typeface="+mn-cs"/>
            </a:endParaRPr>
          </a:p>
        </p:txBody>
      </p:sp>
      <p:sp>
        <p:nvSpPr>
          <p:cNvPr id="80" name="TextBox 9"/>
          <p:cNvSpPr txBox="1"/>
          <p:nvPr/>
        </p:nvSpPr>
        <p:spPr>
          <a:xfrm>
            <a:off x="4221886" y="2374226"/>
            <a:ext cx="4406725"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按照固定的飞行时间、飞行航线载运货物，并收取运费的一种航空运输方式。</a:t>
            </a:r>
          </a:p>
        </p:txBody>
      </p:sp>
      <p:sp>
        <p:nvSpPr>
          <p:cNvPr id="18" name="TextBox 1"/>
          <p:cNvSpPr txBox="1"/>
          <p:nvPr/>
        </p:nvSpPr>
        <p:spPr>
          <a:xfrm>
            <a:off x="584405" y="774054"/>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二）国际航空货物运输服务</a:t>
            </a:r>
          </a:p>
        </p:txBody>
      </p:sp>
      <p:sp>
        <p:nvSpPr>
          <p:cNvPr id="19" name="TextBox 1"/>
          <p:cNvSpPr txBox="1"/>
          <p:nvPr/>
        </p:nvSpPr>
        <p:spPr>
          <a:xfrm>
            <a:off x="856492" y="1809987"/>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a:solidFill>
                  <a:schemeClr val="accent1">
                    <a:lumMod val="50000"/>
                  </a:schemeClr>
                </a:solidFill>
              </a:rPr>
              <a:t>国际航空货物运输经营方式</a:t>
            </a:r>
            <a:endParaRPr lang="en-US" altLang="zh-CN" b="1" dirty="0">
              <a:solidFill>
                <a:schemeClr val="accent1">
                  <a:lumMod val="50000"/>
                </a:schemeClr>
              </a:solidFill>
            </a:endParaRPr>
          </a:p>
        </p:txBody>
      </p:sp>
      <p:sp>
        <p:nvSpPr>
          <p:cNvPr id="20" name="TextBox 9"/>
          <p:cNvSpPr txBox="1"/>
          <p:nvPr/>
        </p:nvSpPr>
        <p:spPr>
          <a:xfrm>
            <a:off x="4263449" y="3032930"/>
            <a:ext cx="4431662"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包租整架飞机或由几个发货人联合包租一架飞机承运货物的一种航空运输方式。</a:t>
            </a:r>
          </a:p>
        </p:txBody>
      </p:sp>
      <p:sp>
        <p:nvSpPr>
          <p:cNvPr id="21" name="TextBox 9"/>
          <p:cNvSpPr txBox="1"/>
          <p:nvPr/>
        </p:nvSpPr>
        <p:spPr>
          <a:xfrm>
            <a:off x="665021" y="1202191"/>
            <a:ext cx="8030090"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指国际货运代理公司在线接受发货人的托运委托业务后向航空公司订舱，进出口货物通关后装机，通过货机或客机在装运机场与目的地机场之间指定航线上进行跨境运输</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的方式</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
        <p:nvSpPr>
          <p:cNvPr id="22" name="TextBox 1"/>
          <p:cNvSpPr txBox="1"/>
          <p:nvPr/>
        </p:nvSpPr>
        <p:spPr>
          <a:xfrm>
            <a:off x="856493" y="3577877"/>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国际</a:t>
            </a:r>
            <a:r>
              <a:rPr lang="zh-CN" altLang="en-US" b="1" dirty="0">
                <a:solidFill>
                  <a:schemeClr val="accent1">
                    <a:lumMod val="50000"/>
                  </a:schemeClr>
                </a:solidFill>
              </a:rPr>
              <a:t>航空集装箱货物运输服务方式</a:t>
            </a:r>
            <a:endParaRPr lang="en-US" altLang="zh-CN" b="1" dirty="0">
              <a:solidFill>
                <a:schemeClr val="accent1">
                  <a:lumMod val="50000"/>
                </a:schemeClr>
              </a:solidFill>
            </a:endParaRPr>
          </a:p>
        </p:txBody>
      </p:sp>
      <p:sp>
        <p:nvSpPr>
          <p:cNvPr id="23" name="TextBox 9"/>
          <p:cNvSpPr txBox="1"/>
          <p:nvPr/>
        </p:nvSpPr>
        <p:spPr>
          <a:xfrm>
            <a:off x="906369" y="3966154"/>
            <a:ext cx="8030090"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Calibri"/>
              </a:rPr>
              <a:t>出口国际航空集装箱货物运输</a:t>
            </a:r>
            <a:r>
              <a:rPr lang="zh-CN" altLang="en-US" sz="1600" b="1" dirty="0" smtClean="0">
                <a:solidFill>
                  <a:schemeClr val="bg1">
                    <a:lumMod val="50000"/>
                  </a:schemeClr>
                </a:solidFill>
                <a:latin typeface="微软雅黑" panose="020B0503020204020204" pitchFamily="34" charset="-122"/>
                <a:ea typeface="微软雅黑" panose="020B0503020204020204" pitchFamily="34" charset="-122"/>
                <a:sym typeface="Calibri"/>
              </a:rPr>
              <a:t>服务：</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采用</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整箱运输包装进行运输，选择门到门、门到场、场到门、场到场的交接方式，在机场内或其周边的集装箱堆场办理交接手续，通关后装机，并从起运地机场飞往目的地机场</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Tree>
    <p:extLst>
      <p:ext uri="{BB962C8B-B14F-4D97-AF65-F5344CB8AC3E}">
        <p14:creationId xmlns:p14="http://schemas.microsoft.com/office/powerpoint/2010/main" val="26336274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82707" y="3102012"/>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a:solidFill>
                  <a:srgbClr val="002060"/>
                </a:solidFill>
              </a:rPr>
              <a:t>O2O</a:t>
            </a:r>
            <a:r>
              <a:rPr lang="zh-CN" altLang="en-US" sz="2000" b="1" dirty="0">
                <a:solidFill>
                  <a:srgbClr val="002060"/>
                </a:solidFill>
              </a:rPr>
              <a:t>电子商务</a:t>
            </a:r>
            <a:endParaRPr lang="en-US" altLang="zh-CN" sz="2000" b="1" dirty="0">
              <a:solidFill>
                <a:srgbClr val="002060"/>
              </a:solidFill>
            </a:endParaRPr>
          </a:p>
        </p:txBody>
      </p:sp>
      <p:sp>
        <p:nvSpPr>
          <p:cNvPr id="14" name="矩形 13"/>
          <p:cNvSpPr/>
          <p:nvPr/>
        </p:nvSpPr>
        <p:spPr bwMode="auto">
          <a:xfrm>
            <a:off x="488981" y="3638259"/>
            <a:ext cx="8244924" cy="819911"/>
          </a:xfrm>
          <a:prstGeom prst="rect">
            <a:avLst/>
          </a:prstGeom>
          <a:solidFill>
            <a:schemeClr val="bg1"/>
          </a:solidFill>
          <a:ln>
            <a:noFill/>
          </a:ln>
          <a:effectLst/>
        </p:spPr>
        <p:txBody>
          <a:bodyPr anchor="ctr"/>
          <a:lstStyle/>
          <a:p>
            <a:pPr lvl="0" hangingPunct="1">
              <a:lnSpc>
                <a:spcPct val="120000"/>
              </a:lnSpc>
              <a:defRPr/>
            </a:pPr>
            <a:r>
              <a:rPr lang="en-US" altLang="zh-CN" sz="1600" b="1"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O2O</a:t>
            </a:r>
            <a:r>
              <a:rPr lang="zh-CN" altLang="en-US" sz="1600" b="1"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电子商务含义</a:t>
            </a:r>
            <a:r>
              <a:rPr lang="zh-CN" altLang="en-US" sz="1600" b="1" dirty="0" smtClean="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指卖家通过在线营销吸引买家，买家可以在线上或线下完成订单和支付，卖家在收到货款后进行线下实体店交付货物，也可配送至买家指定处的一种电子商务交易形式</a:t>
            </a:r>
            <a:r>
              <a:rPr lang="zh-CN" altLang="en-US" sz="1600" dirty="0" smtClean="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
          <p:cNvSpPr txBox="1"/>
          <p:nvPr/>
        </p:nvSpPr>
        <p:spPr>
          <a:xfrm>
            <a:off x="583193" y="1480788"/>
            <a:ext cx="8150712"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远程</a:t>
            </a:r>
            <a:r>
              <a:rPr lang="zh-CN" altLang="en-US" sz="1600" b="1" dirty="0">
                <a:solidFill>
                  <a:schemeClr val="bg1">
                    <a:lumMod val="50000"/>
                  </a:schemeClr>
                </a:solidFill>
              </a:rPr>
              <a:t>电子商务：</a:t>
            </a:r>
            <a:r>
              <a:rPr lang="zh-CN" altLang="en-US" sz="1600" dirty="0">
                <a:solidFill>
                  <a:schemeClr val="bg1">
                    <a:lumMod val="50000"/>
                  </a:schemeClr>
                </a:solidFill>
              </a:rPr>
              <a:t>是指消费者通过移动电子商务网站终端的</a:t>
            </a:r>
            <a:r>
              <a:rPr lang="en-US" altLang="zh-CN" sz="1600" dirty="0">
                <a:solidFill>
                  <a:schemeClr val="bg1">
                    <a:lumMod val="50000"/>
                  </a:schemeClr>
                </a:solidFill>
              </a:rPr>
              <a:t>App</a:t>
            </a:r>
            <a:r>
              <a:rPr lang="zh-CN" altLang="en-US" sz="1600" dirty="0">
                <a:solidFill>
                  <a:schemeClr val="bg1">
                    <a:lumMod val="50000"/>
                  </a:schemeClr>
                </a:solidFill>
              </a:rPr>
              <a:t>进行购物或发出服务</a:t>
            </a:r>
            <a:r>
              <a:rPr lang="zh-CN" altLang="en-US" sz="1600" dirty="0" smtClean="0">
                <a:solidFill>
                  <a:schemeClr val="bg1">
                    <a:lumMod val="50000"/>
                  </a:schemeClr>
                </a:solidFill>
              </a:rPr>
              <a:t>需求。</a:t>
            </a:r>
            <a:endParaRPr lang="en-US" altLang="zh-CN" sz="1600" dirty="0" smtClean="0">
              <a:solidFill>
                <a:schemeClr val="bg1">
                  <a:lumMod val="50000"/>
                </a:schemeClr>
              </a:solidFill>
            </a:endParaRPr>
          </a:p>
        </p:txBody>
      </p:sp>
      <p:sp>
        <p:nvSpPr>
          <p:cNvPr id="13" name="TextBox 1"/>
          <p:cNvSpPr txBox="1"/>
          <p:nvPr/>
        </p:nvSpPr>
        <p:spPr>
          <a:xfrm>
            <a:off x="561025" y="1036134"/>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移动电子商务的应用</a:t>
            </a:r>
            <a:endParaRPr lang="en-US" altLang="zh-CN" b="1" dirty="0">
              <a:solidFill>
                <a:schemeClr val="accent1">
                  <a:lumMod val="50000"/>
                </a:schemeClr>
              </a:solidFill>
            </a:endParaRPr>
          </a:p>
        </p:txBody>
      </p:sp>
      <p:sp>
        <p:nvSpPr>
          <p:cNvPr id="15" name="TextBox 1"/>
          <p:cNvSpPr txBox="1"/>
          <p:nvPr/>
        </p:nvSpPr>
        <p:spPr>
          <a:xfrm>
            <a:off x="561025" y="2026503"/>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4</a:t>
            </a:r>
            <a:r>
              <a:rPr lang="en-US" altLang="zh-CN" b="1" dirty="0" smtClean="0">
                <a:solidFill>
                  <a:schemeClr val="accent1">
                    <a:lumMod val="50000"/>
                  </a:schemeClr>
                </a:solidFill>
              </a:rPr>
              <a:t>. </a:t>
            </a:r>
            <a:r>
              <a:rPr lang="zh-CN" altLang="en-US" b="1" dirty="0" smtClean="0">
                <a:solidFill>
                  <a:schemeClr val="accent1">
                    <a:lumMod val="50000"/>
                  </a:schemeClr>
                </a:solidFill>
              </a:rPr>
              <a:t>移动电子商务的特点</a:t>
            </a:r>
            <a:endParaRPr lang="en-US" altLang="zh-CN" b="1" dirty="0">
              <a:solidFill>
                <a:schemeClr val="accent1">
                  <a:lumMod val="50000"/>
                </a:schemeClr>
              </a:solidFill>
            </a:endParaRPr>
          </a:p>
        </p:txBody>
      </p:sp>
      <p:sp>
        <p:nvSpPr>
          <p:cNvPr id="19" name="TextBox 1"/>
          <p:cNvSpPr txBox="1"/>
          <p:nvPr/>
        </p:nvSpPr>
        <p:spPr>
          <a:xfrm>
            <a:off x="580420" y="2456905"/>
            <a:ext cx="8299608"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便捷性：</a:t>
            </a:r>
            <a:r>
              <a:rPr lang="zh-CN" altLang="en-US" sz="1600" dirty="0">
                <a:solidFill>
                  <a:schemeClr val="bg1">
                    <a:lumMod val="50000"/>
                  </a:schemeClr>
                </a:solidFill>
              </a:rPr>
              <a:t>基于移动端的</a:t>
            </a:r>
            <a:r>
              <a:rPr lang="zh-CN" altLang="en-US" sz="1600" dirty="0" smtClean="0">
                <a:solidFill>
                  <a:schemeClr val="bg1">
                    <a:lumMod val="50000"/>
                  </a:schemeClr>
                </a:solidFill>
              </a:rPr>
              <a:t>交易能使消费者随时随地</a:t>
            </a:r>
            <a:r>
              <a:rPr lang="zh-CN" altLang="en-US" sz="1600" dirty="0">
                <a:solidFill>
                  <a:schemeClr val="bg1">
                    <a:lumMod val="50000"/>
                  </a:schemeClr>
                </a:solidFill>
              </a:rPr>
              <a:t>发送其需求，</a:t>
            </a:r>
            <a:r>
              <a:rPr lang="zh-CN" altLang="en-US" sz="1600" dirty="0" smtClean="0">
                <a:solidFill>
                  <a:schemeClr val="bg1">
                    <a:lumMod val="50000"/>
                  </a:schemeClr>
                </a:solidFill>
              </a:rPr>
              <a:t>商家能即时接收并</a:t>
            </a:r>
            <a:r>
              <a:rPr lang="zh-CN" altLang="en-US" sz="1600" dirty="0">
                <a:solidFill>
                  <a:schemeClr val="bg1">
                    <a:lumMod val="50000"/>
                  </a:schemeClr>
                </a:solidFill>
              </a:rPr>
              <a:t>给予</a:t>
            </a:r>
            <a:r>
              <a:rPr lang="zh-CN" altLang="en-US" sz="1600" dirty="0" smtClean="0">
                <a:solidFill>
                  <a:schemeClr val="bg1">
                    <a:lumMod val="50000"/>
                  </a:schemeClr>
                </a:solidFill>
              </a:rPr>
              <a:t>服务。</a:t>
            </a:r>
            <a:endParaRPr lang="en-US" altLang="zh-CN" sz="1600" dirty="0" smtClean="0">
              <a:solidFill>
                <a:schemeClr val="bg1">
                  <a:lumMod val="50000"/>
                </a:schemeClr>
              </a:solidFill>
            </a:endParaRPr>
          </a:p>
        </p:txBody>
      </p:sp>
      <p:sp>
        <p:nvSpPr>
          <p:cNvPr id="28" name="TextBox 1"/>
          <p:cNvSpPr txBox="1"/>
          <p:nvPr/>
        </p:nvSpPr>
        <p:spPr>
          <a:xfrm>
            <a:off x="580420" y="1760650"/>
            <a:ext cx="8436118"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近场电子商务：</a:t>
            </a:r>
            <a:r>
              <a:rPr lang="zh-CN" altLang="en-US" sz="1600" dirty="0">
                <a:solidFill>
                  <a:schemeClr val="bg1">
                    <a:lumMod val="50000"/>
                  </a:schemeClr>
                </a:solidFill>
              </a:rPr>
              <a:t>是</a:t>
            </a:r>
            <a:r>
              <a:rPr lang="zh-CN" altLang="en-US" sz="1600" dirty="0" smtClean="0">
                <a:solidFill>
                  <a:schemeClr val="bg1">
                    <a:lumMod val="50000"/>
                  </a:schemeClr>
                </a:solidFill>
              </a:rPr>
              <a:t>指消费者</a:t>
            </a:r>
            <a:r>
              <a:rPr lang="zh-CN" altLang="en-US" sz="1600" dirty="0">
                <a:solidFill>
                  <a:schemeClr val="bg1">
                    <a:lumMod val="50000"/>
                  </a:schemeClr>
                </a:solidFill>
              </a:rPr>
              <a:t>通过移动电子商务网站终端选择本地化服务</a:t>
            </a:r>
            <a:r>
              <a:rPr lang="zh-CN" altLang="en-US" sz="1600" dirty="0" smtClean="0">
                <a:solidFill>
                  <a:schemeClr val="bg1">
                    <a:lumMod val="50000"/>
                  </a:schemeClr>
                </a:solidFill>
              </a:rPr>
              <a:t>，选择近场支付消费。</a:t>
            </a:r>
            <a:endParaRPr lang="en-US" altLang="zh-CN" sz="1600" dirty="0" smtClean="0">
              <a:solidFill>
                <a:schemeClr val="bg1">
                  <a:lumMod val="50000"/>
                </a:schemeClr>
              </a:solidFill>
            </a:endParaRPr>
          </a:p>
        </p:txBody>
      </p:sp>
      <p:sp>
        <p:nvSpPr>
          <p:cNvPr id="29" name="TextBox 1"/>
          <p:cNvSpPr txBox="1"/>
          <p:nvPr/>
        </p:nvSpPr>
        <p:spPr>
          <a:xfrm>
            <a:off x="572109" y="2779864"/>
            <a:ext cx="8299608"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普遍性</a:t>
            </a:r>
            <a:r>
              <a:rPr lang="zh-CN" altLang="en-US" sz="1600" b="1" dirty="0" smtClean="0">
                <a:solidFill>
                  <a:schemeClr val="bg1">
                    <a:lumMod val="50000"/>
                  </a:schemeClr>
                </a:solidFill>
              </a:rPr>
              <a:t>：</a:t>
            </a:r>
            <a:r>
              <a:rPr lang="zh-CN" altLang="en-US" sz="1600" dirty="0" smtClean="0">
                <a:solidFill>
                  <a:schemeClr val="bg1">
                    <a:lumMod val="50000"/>
                  </a:schemeClr>
                </a:solidFill>
              </a:rPr>
              <a:t>全球手机</a:t>
            </a:r>
            <a:r>
              <a:rPr lang="zh-CN" altLang="en-US" sz="1600" dirty="0">
                <a:solidFill>
                  <a:schemeClr val="bg1">
                    <a:lumMod val="50000"/>
                  </a:schemeClr>
                </a:solidFill>
              </a:rPr>
              <a:t>网民数量已占到总人口的</a:t>
            </a:r>
            <a:r>
              <a:rPr lang="en-US" altLang="zh-CN" sz="1600" dirty="0">
                <a:solidFill>
                  <a:schemeClr val="bg1">
                    <a:lumMod val="50000"/>
                  </a:schemeClr>
                </a:solidFill>
              </a:rPr>
              <a:t>60%</a:t>
            </a:r>
            <a:r>
              <a:rPr lang="zh-CN" altLang="en-US" sz="1600" dirty="0">
                <a:solidFill>
                  <a:schemeClr val="bg1">
                    <a:lumMod val="50000"/>
                  </a:schemeClr>
                </a:solidFill>
              </a:rPr>
              <a:t>以上，中国手机网民规模达到</a:t>
            </a:r>
            <a:r>
              <a:rPr lang="en-US" altLang="zh-CN" sz="1600" dirty="0">
                <a:solidFill>
                  <a:schemeClr val="bg1">
                    <a:lumMod val="50000"/>
                  </a:schemeClr>
                </a:solidFill>
              </a:rPr>
              <a:t>8.47</a:t>
            </a:r>
            <a:r>
              <a:rPr lang="zh-CN" altLang="en-US" sz="1600" dirty="0" smtClean="0">
                <a:solidFill>
                  <a:schemeClr val="bg1">
                    <a:lumMod val="50000"/>
                  </a:schemeClr>
                </a:solidFill>
              </a:rPr>
              <a:t>亿。</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620067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9" name="TextBox 1"/>
          <p:cNvSpPr txBox="1"/>
          <p:nvPr/>
        </p:nvSpPr>
        <p:spPr>
          <a:xfrm>
            <a:off x="604059" y="863710"/>
            <a:ext cx="6982767"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mj-cs"/>
                <a:sym typeface="Helvetica"/>
              </a:rPr>
              <a:t>进口国际航空集装箱货物运输服务：</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mj-cs"/>
                <a:sym typeface="Helvetica"/>
              </a:rPr>
              <a:t>场到门服务环节及其主要</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mj-cs"/>
                <a:sym typeface="Helvetica"/>
              </a:rPr>
              <a:t>内容如下</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mj-cs"/>
                <a:sym typeface="Helvetica"/>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mj-cs"/>
              <a:sym typeface="Helvetica"/>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626227" y="1386337"/>
            <a:ext cx="7841673" cy="3420094"/>
          </a:xfrm>
          <a:prstGeom prst="rect">
            <a:avLst/>
          </a:prstGeom>
        </p:spPr>
      </p:pic>
    </p:spTree>
    <p:extLst>
      <p:ext uri="{BB962C8B-B14F-4D97-AF65-F5344CB8AC3E}">
        <p14:creationId xmlns:p14="http://schemas.microsoft.com/office/powerpoint/2010/main" val="1433242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9" name="TextBox 1"/>
          <p:cNvSpPr txBox="1"/>
          <p:nvPr/>
        </p:nvSpPr>
        <p:spPr>
          <a:xfrm>
            <a:off x="906369" y="940953"/>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国际</a:t>
            </a:r>
            <a:r>
              <a:rPr lang="zh-CN" altLang="en-US" b="1" dirty="0">
                <a:solidFill>
                  <a:schemeClr val="accent1">
                    <a:lumMod val="50000"/>
                  </a:schemeClr>
                </a:solidFill>
              </a:rPr>
              <a:t>航空货物运输与国际海洋货物运输的区别</a:t>
            </a:r>
            <a:endParaRPr lang="en-US" altLang="zh-CN" b="1" dirty="0">
              <a:solidFill>
                <a:schemeClr val="accent1">
                  <a:lumMod val="50000"/>
                </a:schemeClr>
              </a:solidFill>
            </a:endParaRPr>
          </a:p>
        </p:txBody>
      </p:sp>
      <p:sp>
        <p:nvSpPr>
          <p:cNvPr id="7" name="Pentagon 3"/>
          <p:cNvSpPr/>
          <p:nvPr/>
        </p:nvSpPr>
        <p:spPr>
          <a:xfrm>
            <a:off x="981008" y="1668076"/>
            <a:ext cx="2277581" cy="504518"/>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承运货物限制不同</a:t>
            </a:r>
            <a:endParaRPr kumimoji="0" lang="en-GB"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Pentagon 6"/>
          <p:cNvSpPr/>
          <p:nvPr/>
        </p:nvSpPr>
        <p:spPr>
          <a:xfrm>
            <a:off x="975465" y="2333193"/>
            <a:ext cx="2283124" cy="527098"/>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运输货物时间不同</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258589" y="1668076"/>
            <a:ext cx="561386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受飞行器</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机舱</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空间限制</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，不适用超高超大的货物</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，运载</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量</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有限</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对货物适应性</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强</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，运载量大，是国际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航空货物运输的</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数十倍</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Pentagon 6"/>
          <p:cNvSpPr/>
          <p:nvPr/>
        </p:nvSpPr>
        <p:spPr>
          <a:xfrm>
            <a:off x="956069" y="3020204"/>
            <a:ext cx="2302520" cy="52731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运输货物成本不同</a:t>
            </a:r>
            <a:endParaRPr lang="en-GB" altLang="zh-CN"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Pentagon 6"/>
          <p:cNvSpPr/>
          <p:nvPr/>
        </p:nvSpPr>
        <p:spPr>
          <a:xfrm>
            <a:off x="956069" y="3703445"/>
            <a:ext cx="2283124" cy="486976"/>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运输货物风险不同</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2"/>
          <p:cNvSpPr txBox="1"/>
          <p:nvPr/>
        </p:nvSpPr>
        <p:spPr>
          <a:xfrm>
            <a:off x="3300153" y="2276609"/>
            <a:ext cx="561386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速度最快，交货时间短，安全</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准时</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速度最慢，交货时间</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长，且</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不稳定</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2"/>
          <p:cNvSpPr txBox="1"/>
          <p:nvPr/>
        </p:nvSpPr>
        <p:spPr>
          <a:xfrm>
            <a:off x="3300153" y="2992657"/>
            <a:ext cx="561386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运费及其他</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费用最高</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运输及其他费用最低</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2"/>
          <p:cNvSpPr txBox="1"/>
          <p:nvPr/>
        </p:nvSpPr>
        <p:spPr>
          <a:xfrm>
            <a:off x="3300153" y="3703445"/>
            <a:ext cx="561386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货损货差率较低</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货损货差率较高</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68023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60" name="Freeform 14"/>
          <p:cNvSpPr/>
          <p:nvPr/>
        </p:nvSpPr>
        <p:spPr bwMode="auto">
          <a:xfrm>
            <a:off x="1321437" y="2766633"/>
            <a:ext cx="514610" cy="1426221"/>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lumMod val="50000"/>
            </a:schemeClr>
          </a:solidFill>
          <a:ln>
            <a:noFill/>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sp>
        <p:nvSpPr>
          <p:cNvPr id="61" name="Oval 16"/>
          <p:cNvSpPr>
            <a:spLocks noChangeArrowheads="1"/>
          </p:cNvSpPr>
          <p:nvPr/>
        </p:nvSpPr>
        <p:spPr bwMode="auto">
          <a:xfrm>
            <a:off x="479388" y="3006590"/>
            <a:ext cx="953718" cy="895309"/>
          </a:xfrm>
          <a:prstGeom prst="ellipse">
            <a:avLst/>
          </a:prstGeom>
          <a:solidFill>
            <a:schemeClr val="accent3">
              <a:lumMod val="75000"/>
            </a:schemeClr>
          </a:solidFill>
          <a:ln w="10" cap="flat">
            <a:solidFill>
              <a:srgbClr val="FFFFFF"/>
            </a:solidFill>
            <a:prstDash val="solid"/>
            <a:miter lim="800000"/>
          </a:ln>
        </p:spPr>
        <p:txBody>
          <a:bodyPr vert="horz" wrap="square" lIns="91434" tIns="45717" rIns="91434" bIns="45717"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484849"/>
              </a:solidFill>
              <a:effectLst/>
              <a:uLnTx/>
              <a:uFillTx/>
              <a:latin typeface="Arial" pitchFamily="34" charset="0"/>
              <a:ea typeface="宋体" pitchFamily="2" charset="-122"/>
              <a:cs typeface="+mn-cs"/>
            </a:endParaRPr>
          </a:p>
        </p:txBody>
      </p:sp>
      <p:grpSp>
        <p:nvGrpSpPr>
          <p:cNvPr id="63" name="组合 62"/>
          <p:cNvGrpSpPr/>
          <p:nvPr/>
        </p:nvGrpSpPr>
        <p:grpSpPr>
          <a:xfrm>
            <a:off x="1719671" y="2536408"/>
            <a:ext cx="2165138" cy="635772"/>
            <a:chOff x="3670399" y="2817261"/>
            <a:chExt cx="1931287" cy="525040"/>
          </a:xfrm>
          <a:solidFill>
            <a:schemeClr val="accent3">
              <a:lumMod val="75000"/>
            </a:schemeClr>
          </a:solidFill>
        </p:grpSpPr>
        <p:sp>
          <p:nvSpPr>
            <p:cNvPr id="64"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65" name="TextBox 14"/>
            <p:cNvSpPr txBox="1"/>
            <p:nvPr/>
          </p:nvSpPr>
          <p:spPr>
            <a:xfrm>
              <a:off x="3731471" y="2905373"/>
              <a:ext cx="1810348" cy="338554"/>
            </a:xfrm>
            <a:prstGeom prst="rect">
              <a:avLst/>
            </a:prstGeom>
            <a:grpFill/>
          </p:spPr>
          <p:txBody>
            <a:bodyPr wrap="square" rtlCol="0">
              <a:spAutoFit/>
            </a:bodyPr>
            <a:lstStyle/>
            <a:p>
              <a:pPr lvl="0" algn="ctr" fontAlgn="base" hangingPunct="1">
                <a:spcBef>
                  <a:spcPct val="0"/>
                </a:spcBef>
                <a:spcAft>
                  <a:spcPct val="0"/>
                </a:spcAft>
              </a:pPr>
              <a:r>
                <a:rPr lang="zh-CN" altLang="en-US" sz="1600" kern="1200" dirty="0">
                  <a:solidFill>
                    <a:srgbClr val="FFFFFF"/>
                  </a:solidFill>
                  <a:latin typeface="微软雅黑"/>
                  <a:ea typeface="微软雅黑"/>
                  <a:cs typeface="+mn-cs"/>
                </a:rPr>
                <a:t>国际铁路货物联运</a:t>
              </a:r>
              <a:endParaRPr kumimoji="0" lang="zh-CN" altLang="en-US" sz="16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76" name="TextBox 37"/>
          <p:cNvSpPr txBox="1"/>
          <p:nvPr/>
        </p:nvSpPr>
        <p:spPr>
          <a:xfrm>
            <a:off x="596024" y="3238978"/>
            <a:ext cx="697615" cy="400103"/>
          </a:xfrm>
          <a:prstGeom prst="rect">
            <a:avLst/>
          </a:prstGeom>
          <a:noFill/>
        </p:spPr>
        <p:txBody>
          <a:bodyPr wrap="none" lIns="91434" tIns="45717" rIns="91434" bIns="45717" rtlCol="0">
            <a:spAutoFit/>
          </a:bodyPr>
          <a:lstStyle/>
          <a:p>
            <a:pPr fontAlgn="base" hangingPunct="1">
              <a:spcBef>
                <a:spcPct val="0"/>
              </a:spcBef>
              <a:spcAft>
                <a:spcPct val="0"/>
              </a:spcAft>
              <a:buFont typeface="Arial" pitchFamily="34" charset="0"/>
              <a:buNone/>
            </a:pPr>
            <a:r>
              <a:rPr lang="zh-CN" altLang="en-US" sz="2000" b="1" kern="1200" dirty="0" smtClean="0">
                <a:solidFill>
                  <a:srgbClr val="FFFFFF"/>
                </a:solidFill>
                <a:latin typeface="微软雅黑"/>
                <a:ea typeface="微软雅黑"/>
                <a:cs typeface="+mn-cs"/>
              </a:rPr>
              <a:t>方式</a:t>
            </a:r>
            <a:endParaRPr lang="zh-CN" altLang="en-US" sz="2000" b="1" kern="1200" dirty="0">
              <a:solidFill>
                <a:srgbClr val="FFFFFF"/>
              </a:solidFill>
              <a:latin typeface="微软雅黑"/>
              <a:ea typeface="微软雅黑"/>
              <a:cs typeface="+mn-cs"/>
            </a:endParaRPr>
          </a:p>
        </p:txBody>
      </p:sp>
      <p:sp>
        <p:nvSpPr>
          <p:cNvPr id="80" name="TextBox 9"/>
          <p:cNvSpPr txBox="1"/>
          <p:nvPr/>
        </p:nvSpPr>
        <p:spPr>
          <a:xfrm>
            <a:off x="3920204" y="2481945"/>
            <a:ext cx="4871266"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在两</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个以上</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国家铁路运输中使用</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一份运送票据</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，以</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连带责任办理</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货物全程</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运送，收</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发货人无需参与跨国铁路移交货物的运输。</a:t>
            </a:r>
            <a:endPar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endParaRPr>
          </a:p>
        </p:txBody>
      </p:sp>
      <p:sp>
        <p:nvSpPr>
          <p:cNvPr id="18" name="TextBox 1"/>
          <p:cNvSpPr txBox="1"/>
          <p:nvPr/>
        </p:nvSpPr>
        <p:spPr>
          <a:xfrm>
            <a:off x="462481" y="873807"/>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）国际铁路货物运输服务</a:t>
            </a:r>
          </a:p>
        </p:txBody>
      </p:sp>
      <p:sp>
        <p:nvSpPr>
          <p:cNvPr id="19" name="TextBox 1"/>
          <p:cNvSpPr txBox="1"/>
          <p:nvPr/>
        </p:nvSpPr>
        <p:spPr>
          <a:xfrm>
            <a:off x="856492" y="1976247"/>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国际</a:t>
            </a:r>
            <a:r>
              <a:rPr lang="zh-CN" altLang="en-US" b="1" dirty="0">
                <a:solidFill>
                  <a:schemeClr val="accent1">
                    <a:lumMod val="50000"/>
                  </a:schemeClr>
                </a:solidFill>
              </a:rPr>
              <a:t>铁路货物运输运营</a:t>
            </a:r>
            <a:r>
              <a:rPr lang="zh-CN" altLang="en-US" b="1" dirty="0" smtClean="0">
                <a:solidFill>
                  <a:schemeClr val="accent1">
                    <a:lumMod val="50000"/>
                  </a:schemeClr>
                </a:solidFill>
              </a:rPr>
              <a:t>方式</a:t>
            </a:r>
            <a:endParaRPr lang="en-US" altLang="zh-CN" b="1" dirty="0">
              <a:solidFill>
                <a:schemeClr val="accent1">
                  <a:lumMod val="50000"/>
                </a:schemeClr>
              </a:solidFill>
            </a:endParaRPr>
          </a:p>
        </p:txBody>
      </p:sp>
      <p:sp>
        <p:nvSpPr>
          <p:cNvPr id="21" name="TextBox 9"/>
          <p:cNvSpPr txBox="1"/>
          <p:nvPr/>
        </p:nvSpPr>
        <p:spPr>
          <a:xfrm>
            <a:off x="631769" y="1368451"/>
            <a:ext cx="827143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指国际</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货代公司在线</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接受</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发货人托运委托后</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向铁路车站办理进出口货物国际铁路联运手续，代办进出口货物报关报</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检申报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，清关后装车，由一国铁路车站运向另一国铁路车站</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的运输。</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grpSp>
        <p:nvGrpSpPr>
          <p:cNvPr id="27" name="组合 26"/>
          <p:cNvGrpSpPr/>
          <p:nvPr/>
        </p:nvGrpSpPr>
        <p:grpSpPr>
          <a:xfrm>
            <a:off x="1719668" y="3311024"/>
            <a:ext cx="2165138" cy="525040"/>
            <a:chOff x="3670399" y="2817261"/>
            <a:chExt cx="1931287" cy="525040"/>
          </a:xfrm>
          <a:solidFill>
            <a:schemeClr val="accent3">
              <a:lumMod val="75000"/>
            </a:schemeClr>
          </a:solidFill>
        </p:grpSpPr>
        <p:sp>
          <p:nvSpPr>
            <p:cNvPr id="28"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9" name="TextBox 14"/>
            <p:cNvSpPr txBox="1"/>
            <p:nvPr/>
          </p:nvSpPr>
          <p:spPr>
            <a:xfrm>
              <a:off x="3731471" y="2896665"/>
              <a:ext cx="1810348" cy="338554"/>
            </a:xfrm>
            <a:prstGeom prst="rect">
              <a:avLst/>
            </a:prstGeom>
            <a:grpFill/>
          </p:spPr>
          <p:txBody>
            <a:bodyPr wrap="square" rtlCol="0">
              <a:spAutoFit/>
            </a:bodyPr>
            <a:lstStyle/>
            <a:p>
              <a:pPr lvl="0" fontAlgn="base" hangingPunct="1">
                <a:spcBef>
                  <a:spcPct val="0"/>
                </a:spcBef>
                <a:spcAft>
                  <a:spcPct val="0"/>
                </a:spcAft>
              </a:pPr>
              <a:r>
                <a:rPr lang="zh-CN" altLang="en-US" sz="1600" kern="1200" dirty="0">
                  <a:solidFill>
                    <a:srgbClr val="FFFFFF"/>
                  </a:solidFill>
                  <a:latin typeface="微软雅黑"/>
                  <a:ea typeface="微软雅黑"/>
                  <a:cs typeface="+mn-cs"/>
                </a:rPr>
                <a:t>对香港地区铁路</a:t>
              </a:r>
              <a:r>
                <a:rPr lang="zh-CN" altLang="en-US" sz="1600" kern="1200" dirty="0" smtClean="0">
                  <a:solidFill>
                    <a:srgbClr val="FFFFFF"/>
                  </a:solidFill>
                  <a:latin typeface="微软雅黑"/>
                  <a:ea typeface="微软雅黑"/>
                  <a:cs typeface="+mn-cs"/>
                </a:rPr>
                <a:t>货运</a:t>
              </a:r>
              <a:endParaRPr kumimoji="0" lang="zh-CN" altLang="en-US" sz="16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grpSp>
        <p:nvGrpSpPr>
          <p:cNvPr id="30" name="组合 29"/>
          <p:cNvGrpSpPr/>
          <p:nvPr/>
        </p:nvGrpSpPr>
        <p:grpSpPr>
          <a:xfrm>
            <a:off x="1723064" y="3927464"/>
            <a:ext cx="2165138" cy="674456"/>
            <a:chOff x="3670399" y="2817261"/>
            <a:chExt cx="1931287" cy="525040"/>
          </a:xfrm>
          <a:solidFill>
            <a:schemeClr val="accent3">
              <a:lumMod val="75000"/>
            </a:schemeClr>
          </a:solidFill>
        </p:grpSpPr>
        <p:sp>
          <p:nvSpPr>
            <p:cNvPr id="31"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2" name="TextBox 14"/>
            <p:cNvSpPr txBox="1"/>
            <p:nvPr/>
          </p:nvSpPr>
          <p:spPr>
            <a:xfrm>
              <a:off x="3731471" y="2907557"/>
              <a:ext cx="1810348" cy="338554"/>
            </a:xfrm>
            <a:prstGeom prst="rect">
              <a:avLst/>
            </a:prstGeom>
            <a:grpFill/>
          </p:spPr>
          <p:txBody>
            <a:bodyPr wrap="square" rtlCol="0">
              <a:spAutoFit/>
            </a:bodyPr>
            <a:lstStyle/>
            <a:p>
              <a:pPr lvl="0" fontAlgn="base" hangingPunct="1">
                <a:spcBef>
                  <a:spcPct val="0"/>
                </a:spcBef>
                <a:spcAft>
                  <a:spcPct val="0"/>
                </a:spcAft>
              </a:pPr>
              <a:r>
                <a:rPr lang="zh-CN" altLang="en-US" sz="1600" kern="1200" dirty="0">
                  <a:solidFill>
                    <a:srgbClr val="FFFFFF"/>
                  </a:solidFill>
                  <a:latin typeface="微软雅黑"/>
                  <a:ea typeface="微软雅黑"/>
                  <a:cs typeface="+mn-cs"/>
                </a:rPr>
                <a:t>对澳门地区铁路</a:t>
              </a:r>
              <a:r>
                <a:rPr lang="zh-CN" altLang="en-US" sz="1600" kern="1200" dirty="0" smtClean="0">
                  <a:solidFill>
                    <a:srgbClr val="FFFFFF"/>
                  </a:solidFill>
                  <a:latin typeface="微软雅黑"/>
                  <a:ea typeface="微软雅黑"/>
                  <a:cs typeface="+mn-cs"/>
                </a:rPr>
                <a:t>货运</a:t>
              </a:r>
              <a:endParaRPr kumimoji="0" lang="zh-CN" altLang="en-US" sz="16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33" name="TextBox 9"/>
          <p:cNvSpPr txBox="1"/>
          <p:nvPr/>
        </p:nvSpPr>
        <p:spPr>
          <a:xfrm>
            <a:off x="3923600" y="3214537"/>
            <a:ext cx="4937768"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由发货人</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按规定从始发站</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运至深圳北站，向深圳外运公司</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交货，由其代发货人向香港</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有关货运代理公司办理</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香港段的运输</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a:t>
            </a:r>
          </a:p>
        </p:txBody>
      </p:sp>
      <p:sp>
        <p:nvSpPr>
          <p:cNvPr id="34" name="TextBox 9"/>
          <p:cNvSpPr txBox="1"/>
          <p:nvPr/>
        </p:nvSpPr>
        <p:spPr>
          <a:xfrm>
            <a:off x="3923417" y="3914683"/>
            <a:ext cx="4904699"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由发货人</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按规定从始发站</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运至广州站，交付广东省外运公司，由其办理中转并将货物运至澳门，再</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由南</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光集团运输</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部接货。并</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转交收货人的</a:t>
            </a:r>
            <a:r>
              <a:rPr lang="zh-CN" altLang="en-US" dirty="0" smtClean="0">
                <a:solidFill>
                  <a:schemeClr val="accent3">
                    <a:lumMod val="75000"/>
                  </a:schemeClr>
                </a:solidFill>
                <a:latin typeface="微软雅黑" panose="020B0503020204020204" pitchFamily="34" charset="-122"/>
                <a:ea typeface="微软雅黑" panose="020B0503020204020204" pitchFamily="34" charset="-122"/>
                <a:sym typeface="Calibri"/>
              </a:rPr>
              <a:t>运输</a:t>
            </a:r>
            <a:r>
              <a:rPr lang="zh-CN" altLang="en-US" dirty="0">
                <a:solidFill>
                  <a:schemeClr val="accent3">
                    <a:lumMod val="75000"/>
                  </a:schemeClr>
                </a:solidFill>
                <a:latin typeface="微软雅黑" panose="020B0503020204020204" pitchFamily="34" charset="-122"/>
                <a:ea typeface="微软雅黑" panose="020B0503020204020204" pitchFamily="34" charset="-122"/>
                <a:sym typeface="Calibri"/>
              </a:rPr>
              <a:t>。</a:t>
            </a:r>
          </a:p>
        </p:txBody>
      </p:sp>
    </p:spTree>
    <p:extLst>
      <p:ext uri="{BB962C8B-B14F-4D97-AF65-F5344CB8AC3E}">
        <p14:creationId xmlns:p14="http://schemas.microsoft.com/office/powerpoint/2010/main" val="154710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9" name="TextBox 1"/>
          <p:cNvSpPr txBox="1"/>
          <p:nvPr/>
        </p:nvSpPr>
        <p:spPr>
          <a:xfrm>
            <a:off x="917453" y="902020"/>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铁路货物联运服务流程</a:t>
            </a:r>
            <a:endParaRPr lang="en-US" altLang="zh-CN" b="1" dirty="0">
              <a:solidFill>
                <a:schemeClr val="accent1">
                  <a:lumMod val="50000"/>
                </a:schemeClr>
              </a:solidFill>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798021" y="1409851"/>
            <a:ext cx="7464829" cy="3258223"/>
          </a:xfrm>
          <a:prstGeom prst="rect">
            <a:avLst/>
          </a:prstGeom>
        </p:spPr>
      </p:pic>
    </p:spTree>
    <p:extLst>
      <p:ext uri="{BB962C8B-B14F-4D97-AF65-F5344CB8AC3E}">
        <p14:creationId xmlns:p14="http://schemas.microsoft.com/office/powerpoint/2010/main" val="23218243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9" name="TextBox 1"/>
          <p:cNvSpPr txBox="1"/>
          <p:nvPr/>
        </p:nvSpPr>
        <p:spPr>
          <a:xfrm>
            <a:off x="706857" y="940953"/>
            <a:ext cx="735094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国际</a:t>
            </a:r>
            <a:r>
              <a:rPr lang="zh-CN" altLang="en-US" b="1" dirty="0">
                <a:solidFill>
                  <a:schemeClr val="accent1">
                    <a:lumMod val="50000"/>
                  </a:schemeClr>
                </a:solidFill>
              </a:rPr>
              <a:t>铁路货物联运与国际海洋货物运输、国际航空货物运输的区别</a:t>
            </a:r>
            <a:endParaRPr lang="en-US" altLang="zh-CN" b="1" dirty="0">
              <a:solidFill>
                <a:schemeClr val="accent1">
                  <a:lumMod val="50000"/>
                </a:schemeClr>
              </a:solidFill>
            </a:endParaRPr>
          </a:p>
        </p:txBody>
      </p:sp>
      <p:sp>
        <p:nvSpPr>
          <p:cNvPr id="7" name="Pentagon 3"/>
          <p:cNvSpPr/>
          <p:nvPr/>
        </p:nvSpPr>
        <p:spPr>
          <a:xfrm>
            <a:off x="781496" y="1547269"/>
            <a:ext cx="2277581" cy="72934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承运货物限制不同</a:t>
            </a:r>
            <a:endParaRPr kumimoji="0" lang="en-GB"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Pentagon 6"/>
          <p:cNvSpPr/>
          <p:nvPr/>
        </p:nvSpPr>
        <p:spPr>
          <a:xfrm>
            <a:off x="775953" y="2427406"/>
            <a:ext cx="2283124" cy="69494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运输货物时间不同</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039681" y="1549599"/>
            <a:ext cx="5613862"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国际铁路货物联运受到车皮空间的限制，不适用超高超大的货物，且运载量有限，与国际海洋货物运输相比，适应性较差、运载量较小，但比国际航空货物运输适应性</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强。</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Pentagon 6"/>
          <p:cNvSpPr/>
          <p:nvPr/>
        </p:nvSpPr>
        <p:spPr>
          <a:xfrm>
            <a:off x="775953" y="3235556"/>
            <a:ext cx="2302520" cy="699135"/>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运输货物风险不同</a:t>
            </a:r>
            <a:endParaRPr lang="en-GB" altLang="zh-CN"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Pentagon 6"/>
          <p:cNvSpPr/>
          <p:nvPr/>
        </p:nvSpPr>
        <p:spPr>
          <a:xfrm>
            <a:off x="775953" y="4084836"/>
            <a:ext cx="2283124" cy="614409"/>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运输货物</a:t>
            </a: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成本</a:t>
            </a: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不同</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2"/>
          <p:cNvSpPr txBox="1"/>
          <p:nvPr/>
        </p:nvSpPr>
        <p:spPr>
          <a:xfrm>
            <a:off x="3039681" y="2356445"/>
            <a:ext cx="5613862" cy="845616"/>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国际铁路货物联运的运输速度与国际海洋货物运输相比，速度较快，交货时间较短，安全准时，但是与国际航空货物运输相比，无论是运输速度，还是准时性等方面都要慢和</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差。</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2"/>
          <p:cNvSpPr txBox="1"/>
          <p:nvPr/>
        </p:nvSpPr>
        <p:spPr>
          <a:xfrm>
            <a:off x="3078473" y="3163291"/>
            <a:ext cx="5613862"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国际铁路货物联运与海洋货物运输相比，受气候条件的影响较少，货损货差率较低，但与国际航空货物运输相比，受到自然环境的影响较大，货损货差率</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较高。</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2"/>
          <p:cNvSpPr txBox="1"/>
          <p:nvPr/>
        </p:nvSpPr>
        <p:spPr>
          <a:xfrm>
            <a:off x="3059077" y="4023426"/>
            <a:ext cx="5613862" cy="587084"/>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国际铁路货物联运费用总额比国际海洋货物运输费用高，但比国际航空货物运输费用低，处于中等价位</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水平。</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9368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8" name="TextBox 1"/>
          <p:cNvSpPr txBox="1"/>
          <p:nvPr/>
        </p:nvSpPr>
        <p:spPr>
          <a:xfrm>
            <a:off x="462481" y="873807"/>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）国际物流货物运输服务</a:t>
            </a:r>
          </a:p>
        </p:txBody>
      </p:sp>
      <p:sp>
        <p:nvSpPr>
          <p:cNvPr id="19" name="TextBox 1"/>
          <p:cNvSpPr txBox="1"/>
          <p:nvPr/>
        </p:nvSpPr>
        <p:spPr>
          <a:xfrm>
            <a:off x="745656" y="1358605"/>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跨</a:t>
            </a:r>
            <a:r>
              <a:rPr lang="zh-CN" altLang="en-US" b="1" dirty="0">
                <a:solidFill>
                  <a:schemeClr val="accent1">
                    <a:lumMod val="50000"/>
                  </a:schemeClr>
                </a:solidFill>
              </a:rPr>
              <a:t>境物流服务</a:t>
            </a:r>
            <a:endParaRPr lang="en-US" altLang="zh-CN" b="1" dirty="0">
              <a:solidFill>
                <a:schemeClr val="accent1">
                  <a:lumMod val="50000"/>
                </a:schemeClr>
              </a:solidFill>
            </a:endParaRPr>
          </a:p>
        </p:txBody>
      </p:sp>
      <p:sp>
        <p:nvSpPr>
          <p:cNvPr id="23" name="TextBox 9"/>
          <p:cNvSpPr txBox="1"/>
          <p:nvPr/>
        </p:nvSpPr>
        <p:spPr>
          <a:xfrm>
            <a:off x="745656" y="1792981"/>
            <a:ext cx="8030090"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指国际物流</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公司接受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客户的委托，在经营范围内提供海运、空运、陆运和多式联运进出口货物的运输，包括揽货、订舱、仓储、中转、集装箱拼装拆箱以及代理报关报检等服务。</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
        <p:nvSpPr>
          <p:cNvPr id="24" name="TextBox 9"/>
          <p:cNvSpPr txBox="1"/>
          <p:nvPr/>
        </p:nvSpPr>
        <p:spPr>
          <a:xfrm>
            <a:off x="745656" y="2463595"/>
            <a:ext cx="8030090"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Calibri"/>
              </a:rPr>
              <a:t>跨境物流服务流程及其操作</a:t>
            </a: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内容如下</a:t>
            </a: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Calibri"/>
              </a:rPr>
              <a:t>：</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pic>
        <p:nvPicPr>
          <p:cNvPr id="25" name="图片 24"/>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tretch>
            <a:fillRect/>
          </a:stretch>
        </p:blipFill>
        <p:spPr>
          <a:xfrm>
            <a:off x="537987" y="2914996"/>
            <a:ext cx="8162669" cy="1318954"/>
          </a:xfrm>
          <a:prstGeom prst="rect">
            <a:avLst/>
          </a:prstGeom>
        </p:spPr>
      </p:pic>
    </p:spTree>
    <p:extLst>
      <p:ext uri="{BB962C8B-B14F-4D97-AF65-F5344CB8AC3E}">
        <p14:creationId xmlns:p14="http://schemas.microsoft.com/office/powerpoint/2010/main" val="2324741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跨境贸易电子商务货物运输方式</a:t>
            </a:r>
          </a:p>
        </p:txBody>
      </p:sp>
      <p:sp>
        <p:nvSpPr>
          <p:cNvPr id="18" name="TextBox 1"/>
          <p:cNvSpPr txBox="1"/>
          <p:nvPr/>
        </p:nvSpPr>
        <p:spPr>
          <a:xfrm>
            <a:off x="537987" y="70354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）国际物流货物运输服务</a:t>
            </a:r>
          </a:p>
        </p:txBody>
      </p:sp>
      <p:sp>
        <p:nvSpPr>
          <p:cNvPr id="19" name="TextBox 1"/>
          <p:cNvSpPr txBox="1"/>
          <p:nvPr/>
        </p:nvSpPr>
        <p:spPr>
          <a:xfrm>
            <a:off x="710348" y="1104609"/>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跨</a:t>
            </a:r>
            <a:r>
              <a:rPr lang="zh-CN" altLang="en-US" b="1" dirty="0">
                <a:solidFill>
                  <a:schemeClr val="accent1">
                    <a:lumMod val="50000"/>
                  </a:schemeClr>
                </a:solidFill>
              </a:rPr>
              <a:t>境物流专线服务</a:t>
            </a:r>
            <a:endParaRPr lang="en-US" altLang="zh-CN" b="1" dirty="0">
              <a:solidFill>
                <a:schemeClr val="accent1">
                  <a:lumMod val="50000"/>
                </a:schemeClr>
              </a:solidFill>
            </a:endParaRPr>
          </a:p>
        </p:txBody>
      </p:sp>
      <p:sp>
        <p:nvSpPr>
          <p:cNvPr id="23" name="TextBox 9"/>
          <p:cNvSpPr txBox="1"/>
          <p:nvPr/>
        </p:nvSpPr>
        <p:spPr>
          <a:xfrm>
            <a:off x="710348" y="1486979"/>
            <a:ext cx="784416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指国际物流公司或国际货运代理公司用货车将揽到的出口货物运送到有跨境物流专线的车站、机场、港口等地，办理出货物境通关手续，并将货物直接运到境外目的地的，再通过当地的物流分公司或代理进行配送的集中发货模式。</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
        <p:nvSpPr>
          <p:cNvPr id="10" name="TextBox 9"/>
          <p:cNvSpPr txBox="1"/>
          <p:nvPr/>
        </p:nvSpPr>
        <p:spPr>
          <a:xfrm>
            <a:off x="2769518" y="2439376"/>
            <a:ext cx="6019248"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b="1" dirty="0">
                <a:solidFill>
                  <a:srgbClr val="009900"/>
                </a:solidFill>
                <a:latin typeface="等线" panose="02010600030101010101" pitchFamily="2" charset="-122"/>
                <a:ea typeface="等线" panose="02010600030101010101" pitchFamily="2" charset="-122"/>
                <a:sym typeface="Calibri"/>
              </a:rPr>
              <a:t>指单票</a:t>
            </a:r>
            <a:r>
              <a:rPr lang="zh-CN" altLang="en-US" b="1" dirty="0" smtClean="0">
                <a:solidFill>
                  <a:srgbClr val="009900"/>
                </a:solidFill>
                <a:latin typeface="等线" panose="02010600030101010101" pitchFamily="2" charset="-122"/>
                <a:ea typeface="等线" panose="02010600030101010101" pitchFamily="2" charset="-122"/>
                <a:sym typeface="Calibri"/>
              </a:rPr>
              <a:t>货物价值</a:t>
            </a:r>
            <a:r>
              <a:rPr lang="zh-CN" altLang="en-US" b="1" dirty="0">
                <a:solidFill>
                  <a:srgbClr val="009900"/>
                </a:solidFill>
                <a:latin typeface="等线" panose="02010600030101010101" pitchFamily="2" charset="-122"/>
                <a:ea typeface="等线" panose="02010600030101010101" pitchFamily="2" charset="-122"/>
                <a:sym typeface="Calibri"/>
              </a:rPr>
              <a:t>超过</a:t>
            </a:r>
            <a:r>
              <a:rPr lang="en-US" altLang="zh-CN" b="1" dirty="0">
                <a:solidFill>
                  <a:srgbClr val="009900"/>
                </a:solidFill>
                <a:latin typeface="等线" panose="02010600030101010101" pitchFamily="2" charset="-122"/>
                <a:ea typeface="等线" panose="02010600030101010101" pitchFamily="2" charset="-122"/>
                <a:sym typeface="Calibri"/>
              </a:rPr>
              <a:t>300</a:t>
            </a:r>
            <a:r>
              <a:rPr lang="zh-CN" altLang="en-US" b="1" dirty="0">
                <a:solidFill>
                  <a:srgbClr val="009900"/>
                </a:solidFill>
                <a:latin typeface="等线" panose="02010600030101010101" pitchFamily="2" charset="-122"/>
                <a:ea typeface="等线" panose="02010600030101010101" pitchFamily="2" charset="-122"/>
                <a:sym typeface="Calibri"/>
              </a:rPr>
              <a:t>欧元的包裹，通过航空货物运输到达法国，以其为中转起点，凭借邮政便捷的清关系统运送至</a:t>
            </a:r>
            <a:r>
              <a:rPr lang="en-US" altLang="zh-CN" b="1" dirty="0">
                <a:solidFill>
                  <a:srgbClr val="009900"/>
                </a:solidFill>
                <a:latin typeface="等线" panose="02010600030101010101" pitchFamily="2" charset="-122"/>
                <a:ea typeface="等线" panose="02010600030101010101" pitchFamily="2" charset="-122"/>
                <a:sym typeface="Calibri"/>
              </a:rPr>
              <a:t>26</a:t>
            </a:r>
            <a:r>
              <a:rPr lang="zh-CN" altLang="en-US" b="1" dirty="0">
                <a:solidFill>
                  <a:srgbClr val="009900"/>
                </a:solidFill>
                <a:latin typeface="等线" panose="02010600030101010101" pitchFamily="2" charset="-122"/>
                <a:ea typeface="等线" panose="02010600030101010101" pitchFamily="2" charset="-122"/>
                <a:sym typeface="Calibri"/>
              </a:rPr>
              <a:t>个主要欧洲国家的专线服务。</a:t>
            </a:r>
            <a:endParaRPr b="1" dirty="0">
              <a:solidFill>
                <a:srgbClr val="009900"/>
              </a:solidFill>
              <a:latin typeface="等线" panose="02010600030101010101" pitchFamily="2" charset="-122"/>
              <a:ea typeface="等线" panose="02010600030101010101" pitchFamily="2" charset="-122"/>
              <a:sym typeface="Helvetica"/>
            </a:endParaRPr>
          </a:p>
        </p:txBody>
      </p:sp>
      <p:sp>
        <p:nvSpPr>
          <p:cNvPr id="9" name="矩形 8"/>
          <p:cNvSpPr/>
          <p:nvPr/>
        </p:nvSpPr>
        <p:spPr bwMode="auto">
          <a:xfrm>
            <a:off x="473649" y="2541507"/>
            <a:ext cx="2276133" cy="484094"/>
          </a:xfrm>
          <a:prstGeom prst="rect">
            <a:avLst/>
          </a:prstGeom>
          <a:solidFill>
            <a:srgbClr val="009900"/>
          </a:solidFill>
          <a:ln>
            <a:noFill/>
          </a:ln>
          <a:effectLst/>
        </p:spPr>
        <p:txBody>
          <a:bodyPr anchor="ctr"/>
          <a:lstStyle/>
          <a:p>
            <a:pPr>
              <a:lnSpc>
                <a:spcPct val="15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r>
              <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rPr>
              <a:t>）中欧专线</a:t>
            </a:r>
          </a:p>
        </p:txBody>
      </p:sp>
      <p:sp>
        <p:nvSpPr>
          <p:cNvPr id="13" name="矩形 12"/>
          <p:cNvSpPr/>
          <p:nvPr/>
        </p:nvSpPr>
        <p:spPr bwMode="auto">
          <a:xfrm>
            <a:off x="473649" y="3148492"/>
            <a:ext cx="2276134" cy="484094"/>
          </a:xfrm>
          <a:prstGeom prst="rect">
            <a:avLst/>
          </a:prstGeom>
          <a:solidFill>
            <a:schemeClr val="bg2">
              <a:lumMod val="60000"/>
              <a:lumOff val="40000"/>
            </a:schemeClr>
          </a:solidFill>
          <a:ln>
            <a:noFill/>
          </a:ln>
          <a:effectLst/>
        </p:spPr>
        <p:txBody>
          <a:bodyPr anchor="ctr"/>
          <a:lstStyle/>
          <a:p>
            <a:pPr>
              <a:lnSpc>
                <a:spcPct val="15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r>
              <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rPr>
              <a:t>）中澳专线</a:t>
            </a:r>
          </a:p>
        </p:txBody>
      </p:sp>
      <p:sp>
        <p:nvSpPr>
          <p:cNvPr id="15" name="矩形 14"/>
          <p:cNvSpPr/>
          <p:nvPr/>
        </p:nvSpPr>
        <p:spPr bwMode="auto">
          <a:xfrm>
            <a:off x="473649" y="3688825"/>
            <a:ext cx="2276134" cy="484094"/>
          </a:xfrm>
          <a:prstGeom prst="rect">
            <a:avLst/>
          </a:prstGeom>
          <a:solidFill>
            <a:schemeClr val="accent1"/>
          </a:solidFill>
          <a:ln>
            <a:noFill/>
          </a:ln>
          <a:effectLst/>
        </p:spPr>
        <p:txBody>
          <a:bodyPr anchor="ctr"/>
          <a:lstStyle/>
          <a:p>
            <a:pPr>
              <a:lnSpc>
                <a:spcPct val="15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r>
              <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rPr>
              <a:t>）中东专线</a:t>
            </a:r>
          </a:p>
        </p:txBody>
      </p:sp>
      <p:sp>
        <p:nvSpPr>
          <p:cNvPr id="16" name="矩形 15"/>
          <p:cNvSpPr/>
          <p:nvPr/>
        </p:nvSpPr>
        <p:spPr bwMode="auto">
          <a:xfrm>
            <a:off x="473649" y="4229158"/>
            <a:ext cx="2276134" cy="484094"/>
          </a:xfrm>
          <a:prstGeom prst="rect">
            <a:avLst/>
          </a:prstGeom>
          <a:solidFill>
            <a:schemeClr val="accent4">
              <a:lumMod val="75000"/>
            </a:schemeClr>
          </a:solidFill>
          <a:ln>
            <a:noFill/>
          </a:ln>
          <a:effectLst/>
        </p:spPr>
        <p:txBody>
          <a:bodyPr anchor="ctr"/>
          <a:lstStyle/>
          <a:p>
            <a:pPr>
              <a:lnSpc>
                <a:spcPct val="15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en-US" altLang="zh-CN" b="1" dirty="0">
                <a:solidFill>
                  <a:srgbClr val="F8F8F8"/>
                </a:solidFill>
                <a:latin typeface="Arial" panose="020B0604020202020204" pitchFamily="34" charset="0"/>
                <a:ea typeface="微软雅黑" panose="020B0503020204020204" pitchFamily="34" charset="-122"/>
                <a:sym typeface="Arial" panose="020B0604020202020204" pitchFamily="34" charset="0"/>
              </a:rPr>
              <a:t>4</a:t>
            </a: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b="1" dirty="0">
                <a:solidFill>
                  <a:srgbClr val="F8F8F8"/>
                </a:solidFill>
                <a:latin typeface="Arial" panose="020B0604020202020204" pitchFamily="34" charset="0"/>
                <a:ea typeface="微软雅黑" panose="020B0503020204020204" pitchFamily="34" charset="-122"/>
              </a:rPr>
              <a:t>中俄专线</a:t>
            </a:r>
            <a:endPar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9"/>
          <p:cNvSpPr txBox="1"/>
          <p:nvPr/>
        </p:nvSpPr>
        <p:spPr>
          <a:xfrm>
            <a:off x="2769518" y="3024141"/>
            <a:ext cx="6131081"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b="1" dirty="0">
                <a:solidFill>
                  <a:schemeClr val="bg1">
                    <a:lumMod val="50000"/>
                  </a:schemeClr>
                </a:solidFill>
                <a:latin typeface="等线" panose="02010600030101010101" pitchFamily="2" charset="-122"/>
                <a:ea typeface="等线" panose="02010600030101010101" pitchFamily="2" charset="-122"/>
                <a:cs typeface="+mj-cs"/>
                <a:sym typeface="Calibri"/>
              </a:rPr>
              <a:t>指</a:t>
            </a:r>
            <a:r>
              <a:rPr lang="zh-CN" altLang="zh-CN" b="1" dirty="0">
                <a:solidFill>
                  <a:schemeClr val="bg1">
                    <a:lumMod val="50000"/>
                  </a:schemeClr>
                </a:solidFill>
                <a:latin typeface="等线" panose="02010600030101010101" pitchFamily="2" charset="-122"/>
                <a:ea typeface="等线" panose="02010600030101010101" pitchFamily="2" charset="-122"/>
                <a:cs typeface="+mj-cs"/>
                <a:sym typeface="Calibri"/>
              </a:rPr>
              <a:t>单</a:t>
            </a:r>
            <a:r>
              <a:rPr lang="zh-CN" altLang="zh-CN" b="1" dirty="0">
                <a:solidFill>
                  <a:schemeClr val="bg1">
                    <a:lumMod val="50000"/>
                  </a:schemeClr>
                </a:solidFill>
                <a:latin typeface="等线" panose="02010600030101010101" pitchFamily="2" charset="-122"/>
                <a:ea typeface="等线" panose="02010600030101010101" pitchFamily="2" charset="-122"/>
                <a:sym typeface="Calibri"/>
              </a:rPr>
              <a:t>票</a:t>
            </a:r>
            <a:r>
              <a:rPr lang="zh-CN" altLang="zh-CN" b="1" dirty="0" smtClean="0">
                <a:solidFill>
                  <a:schemeClr val="bg1">
                    <a:lumMod val="50000"/>
                  </a:schemeClr>
                </a:solidFill>
                <a:latin typeface="等线" panose="02010600030101010101" pitchFamily="2" charset="-122"/>
                <a:ea typeface="等线" panose="02010600030101010101" pitchFamily="2" charset="-122"/>
                <a:sym typeface="Calibri"/>
              </a:rPr>
              <a:t>货物价值</a:t>
            </a:r>
            <a:r>
              <a:rPr lang="zh-CN" altLang="zh-CN" b="1" dirty="0">
                <a:solidFill>
                  <a:schemeClr val="bg1">
                    <a:lumMod val="50000"/>
                  </a:schemeClr>
                </a:solidFill>
                <a:latin typeface="等线" panose="02010600030101010101" pitchFamily="2" charset="-122"/>
                <a:ea typeface="等线" panose="02010600030101010101" pitchFamily="2" charset="-122"/>
                <a:sym typeface="Calibri"/>
              </a:rPr>
              <a:t>不超过</a:t>
            </a:r>
            <a:r>
              <a:rPr lang="en-US" altLang="zh-CN" b="1" dirty="0">
                <a:solidFill>
                  <a:schemeClr val="bg1">
                    <a:lumMod val="50000"/>
                  </a:schemeClr>
                </a:solidFill>
                <a:latin typeface="等线" panose="02010600030101010101" pitchFamily="2" charset="-122"/>
                <a:ea typeface="等线" panose="02010600030101010101" pitchFamily="2" charset="-122"/>
                <a:sym typeface="Calibri"/>
              </a:rPr>
              <a:t>1500</a:t>
            </a:r>
            <a:r>
              <a:rPr lang="zh-CN" altLang="zh-CN" b="1" dirty="0" smtClean="0">
                <a:solidFill>
                  <a:schemeClr val="bg1">
                    <a:lumMod val="50000"/>
                  </a:schemeClr>
                </a:solidFill>
                <a:latin typeface="等线" panose="02010600030101010101" pitchFamily="2" charset="-122"/>
                <a:ea typeface="等线" panose="02010600030101010101" pitchFamily="2" charset="-122"/>
                <a:sym typeface="Calibri"/>
              </a:rPr>
              <a:t>美元包裹</a:t>
            </a:r>
            <a:r>
              <a:rPr lang="zh-CN" altLang="zh-CN" b="1" dirty="0">
                <a:solidFill>
                  <a:schemeClr val="bg1">
                    <a:lumMod val="50000"/>
                  </a:schemeClr>
                </a:solidFill>
                <a:latin typeface="等线" panose="02010600030101010101" pitchFamily="2" charset="-122"/>
                <a:ea typeface="等线" panose="02010600030101010101" pitchFamily="2" charset="-122"/>
                <a:sym typeface="Calibri"/>
              </a:rPr>
              <a:t>，通过航空货物运输到达台湾</a:t>
            </a:r>
            <a:r>
              <a:rPr lang="zh-CN" altLang="zh-CN" b="1" dirty="0" smtClean="0">
                <a:solidFill>
                  <a:schemeClr val="bg1">
                    <a:lumMod val="50000"/>
                  </a:schemeClr>
                </a:solidFill>
                <a:latin typeface="等线" panose="02010600030101010101" pitchFamily="2" charset="-122"/>
                <a:ea typeface="等线" panose="02010600030101010101" pitchFamily="2" charset="-122"/>
                <a:sym typeface="Calibri"/>
              </a:rPr>
              <a:t>，</a:t>
            </a:r>
            <a:r>
              <a:rPr lang="zh-CN" altLang="en-US" b="1" dirty="0" smtClean="0">
                <a:solidFill>
                  <a:schemeClr val="bg1">
                    <a:lumMod val="50000"/>
                  </a:schemeClr>
                </a:solidFill>
                <a:latin typeface="等线" panose="02010600030101010101" pitchFamily="2" charset="-122"/>
                <a:ea typeface="等线" panose="02010600030101010101" pitchFamily="2" charset="-122"/>
                <a:sym typeface="Calibri"/>
              </a:rPr>
              <a:t>由</a:t>
            </a:r>
            <a:r>
              <a:rPr lang="en-US" altLang="zh-CN" b="1" dirty="0" smtClean="0">
                <a:solidFill>
                  <a:schemeClr val="bg1">
                    <a:lumMod val="50000"/>
                  </a:schemeClr>
                </a:solidFill>
                <a:latin typeface="等线" panose="02010600030101010101" pitchFamily="2" charset="-122"/>
                <a:ea typeface="等线" panose="02010600030101010101" pitchFamily="2" charset="-122"/>
                <a:sym typeface="Calibri"/>
              </a:rPr>
              <a:t>GDA</a:t>
            </a:r>
            <a:r>
              <a:rPr lang="zh-CN" altLang="zh-CN" b="1" dirty="0">
                <a:solidFill>
                  <a:schemeClr val="bg1">
                    <a:lumMod val="50000"/>
                  </a:schemeClr>
                </a:solidFill>
                <a:latin typeface="等线" panose="02010600030101010101" pitchFamily="2" charset="-122"/>
                <a:ea typeface="等线" panose="02010600030101010101" pitchFamily="2" charset="-122"/>
                <a:sym typeface="Calibri"/>
              </a:rPr>
              <a:t>公司将包裹运输至澳大利亚，</a:t>
            </a:r>
            <a:r>
              <a:rPr lang="zh-CN" altLang="zh-CN" b="1" dirty="0" smtClean="0">
                <a:solidFill>
                  <a:schemeClr val="bg1">
                    <a:lumMod val="50000"/>
                  </a:schemeClr>
                </a:solidFill>
                <a:latin typeface="等线" panose="02010600030101010101" pitchFamily="2" charset="-122"/>
                <a:ea typeface="等线" panose="02010600030101010101" pitchFamily="2" charset="-122"/>
                <a:sym typeface="Calibri"/>
              </a:rPr>
              <a:t>经</a:t>
            </a:r>
            <a:r>
              <a:rPr lang="en-US" altLang="zh-CN" b="1" dirty="0" err="1" smtClean="0">
                <a:solidFill>
                  <a:schemeClr val="bg1">
                    <a:lumMod val="50000"/>
                  </a:schemeClr>
                </a:solidFill>
                <a:latin typeface="等线" panose="02010600030101010101" pitchFamily="2" charset="-122"/>
                <a:ea typeface="等线" panose="02010600030101010101" pitchFamily="2" charset="-122"/>
                <a:sym typeface="Calibri"/>
              </a:rPr>
              <a:t>Aramex</a:t>
            </a:r>
            <a:r>
              <a:rPr lang="zh-CN" altLang="zh-CN" b="1" dirty="0">
                <a:solidFill>
                  <a:schemeClr val="bg1">
                    <a:lumMod val="50000"/>
                  </a:schemeClr>
                </a:solidFill>
                <a:latin typeface="等线" panose="02010600030101010101" pitchFamily="2" charset="-122"/>
                <a:ea typeface="等线" panose="02010600030101010101" pitchFamily="2" charset="-122"/>
                <a:sym typeface="Calibri"/>
              </a:rPr>
              <a:t>快递公司派送至收件人的专线服务</a:t>
            </a:r>
            <a:r>
              <a:rPr lang="zh-CN" altLang="en-US" b="1" dirty="0" smtClean="0">
                <a:solidFill>
                  <a:schemeClr val="bg1">
                    <a:lumMod val="50000"/>
                  </a:schemeClr>
                </a:solidFill>
                <a:latin typeface="等线" panose="02010600030101010101" pitchFamily="2" charset="-122"/>
                <a:ea typeface="等线" panose="02010600030101010101" pitchFamily="2" charset="-122"/>
                <a:sym typeface="Calibri"/>
              </a:rPr>
              <a:t>。</a:t>
            </a:r>
            <a:endParaRPr b="1" dirty="0">
              <a:solidFill>
                <a:schemeClr val="bg1">
                  <a:lumMod val="50000"/>
                </a:schemeClr>
              </a:solidFill>
              <a:latin typeface="等线" panose="02010600030101010101" pitchFamily="2" charset="-122"/>
              <a:ea typeface="等线" panose="02010600030101010101" pitchFamily="2" charset="-122"/>
              <a:sym typeface="Helvetica"/>
            </a:endParaRPr>
          </a:p>
        </p:txBody>
      </p:sp>
      <p:sp>
        <p:nvSpPr>
          <p:cNvPr id="20" name="TextBox 9"/>
          <p:cNvSpPr txBox="1"/>
          <p:nvPr/>
        </p:nvSpPr>
        <p:spPr>
          <a:xfrm>
            <a:off x="2769518" y="3603296"/>
            <a:ext cx="5927150"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b="1" dirty="0">
                <a:solidFill>
                  <a:schemeClr val="accent1"/>
                </a:solidFill>
                <a:latin typeface="等线" panose="02010600030101010101" pitchFamily="2" charset="-122"/>
                <a:ea typeface="等线" panose="02010600030101010101" pitchFamily="2" charset="-122"/>
                <a:sym typeface="Calibri"/>
              </a:rPr>
              <a:t>指单票</a:t>
            </a:r>
            <a:r>
              <a:rPr lang="zh-CN" altLang="en-US" b="1" dirty="0" smtClean="0">
                <a:solidFill>
                  <a:schemeClr val="accent1"/>
                </a:solidFill>
                <a:latin typeface="等线" panose="02010600030101010101" pitchFamily="2" charset="-122"/>
                <a:ea typeface="等线" panose="02010600030101010101" pitchFamily="2" charset="-122"/>
                <a:sym typeface="Calibri"/>
              </a:rPr>
              <a:t>货物价值</a:t>
            </a:r>
            <a:r>
              <a:rPr lang="zh-CN" altLang="en-US" b="1" dirty="0">
                <a:solidFill>
                  <a:schemeClr val="accent1"/>
                </a:solidFill>
                <a:latin typeface="等线" panose="02010600030101010101" pitchFamily="2" charset="-122"/>
                <a:ea typeface="等线" panose="02010600030101010101" pitchFamily="2" charset="-122"/>
                <a:sym typeface="Calibri"/>
              </a:rPr>
              <a:t>不超过</a:t>
            </a:r>
            <a:r>
              <a:rPr lang="en-US" altLang="zh-CN" b="1" dirty="0">
                <a:solidFill>
                  <a:schemeClr val="accent1"/>
                </a:solidFill>
                <a:latin typeface="等线" panose="02010600030101010101" pitchFamily="2" charset="-122"/>
                <a:ea typeface="等线" panose="02010600030101010101" pitchFamily="2" charset="-122"/>
                <a:sym typeface="Calibri"/>
              </a:rPr>
              <a:t>1500</a:t>
            </a:r>
            <a:r>
              <a:rPr lang="zh-CN" altLang="en-US" b="1" dirty="0">
                <a:solidFill>
                  <a:schemeClr val="accent1"/>
                </a:solidFill>
                <a:latin typeface="等线" panose="02010600030101010101" pitchFamily="2" charset="-122"/>
                <a:ea typeface="等线" panose="02010600030101010101" pitchFamily="2" charset="-122"/>
                <a:sym typeface="Calibri"/>
              </a:rPr>
              <a:t>美元的包裹，通过航空货物运输到达香港，以其为中转地</a:t>
            </a:r>
            <a:r>
              <a:rPr lang="zh-CN" altLang="en-US" b="1" dirty="0" smtClean="0">
                <a:solidFill>
                  <a:schemeClr val="accent1"/>
                </a:solidFill>
                <a:latin typeface="等线" panose="02010600030101010101" pitchFamily="2" charset="-122"/>
                <a:ea typeface="等线" panose="02010600030101010101" pitchFamily="2" charset="-122"/>
                <a:sym typeface="Calibri"/>
              </a:rPr>
              <a:t>，由</a:t>
            </a:r>
            <a:r>
              <a:rPr lang="en-US" altLang="zh-CN" b="1" dirty="0" err="1" smtClean="0">
                <a:solidFill>
                  <a:schemeClr val="accent1"/>
                </a:solidFill>
                <a:latin typeface="等线" panose="02010600030101010101" pitchFamily="2" charset="-122"/>
                <a:ea typeface="等线" panose="02010600030101010101" pitchFamily="2" charset="-122"/>
                <a:sym typeface="Calibri"/>
              </a:rPr>
              <a:t>Aramex</a:t>
            </a:r>
            <a:r>
              <a:rPr lang="zh-CN" altLang="en-US" b="1" dirty="0">
                <a:solidFill>
                  <a:schemeClr val="accent1"/>
                </a:solidFill>
                <a:latin typeface="等线" panose="02010600030101010101" pitchFamily="2" charset="-122"/>
                <a:ea typeface="等线" panose="02010600030101010101" pitchFamily="2" charset="-122"/>
                <a:sym typeface="Calibri"/>
              </a:rPr>
              <a:t>快递</a:t>
            </a:r>
            <a:r>
              <a:rPr lang="zh-CN" altLang="en-US" b="1" dirty="0" smtClean="0">
                <a:solidFill>
                  <a:schemeClr val="accent1"/>
                </a:solidFill>
                <a:latin typeface="等线" panose="02010600030101010101" pitchFamily="2" charset="-122"/>
                <a:ea typeface="等线" panose="02010600030101010101" pitchFamily="2" charset="-122"/>
                <a:sym typeface="Calibri"/>
              </a:rPr>
              <a:t>公司投递</a:t>
            </a:r>
            <a:r>
              <a:rPr lang="zh-CN" altLang="en-US" b="1" dirty="0">
                <a:solidFill>
                  <a:schemeClr val="accent1"/>
                </a:solidFill>
                <a:latin typeface="等线" panose="02010600030101010101" pitchFamily="2" charset="-122"/>
                <a:ea typeface="等线" panose="02010600030101010101" pitchFamily="2" charset="-122"/>
                <a:sym typeface="Calibri"/>
              </a:rPr>
              <a:t>到中东国家收件人的专线服务</a:t>
            </a:r>
            <a:r>
              <a:rPr lang="zh-CN" altLang="en-US" b="1" dirty="0" smtClean="0">
                <a:solidFill>
                  <a:schemeClr val="accent1"/>
                </a:solidFill>
                <a:latin typeface="等线" panose="02010600030101010101" pitchFamily="2" charset="-122"/>
                <a:ea typeface="等线" panose="02010600030101010101" pitchFamily="2" charset="-122"/>
                <a:sym typeface="Calibri"/>
              </a:rPr>
              <a:t>。</a:t>
            </a:r>
            <a:endParaRPr b="1" dirty="0">
              <a:solidFill>
                <a:schemeClr val="accent1"/>
              </a:solidFill>
              <a:latin typeface="等线" panose="02010600030101010101" pitchFamily="2" charset="-122"/>
              <a:ea typeface="等线" panose="02010600030101010101" pitchFamily="2" charset="-122"/>
              <a:sym typeface="Helvetica"/>
            </a:endParaRPr>
          </a:p>
        </p:txBody>
      </p:sp>
      <p:sp>
        <p:nvSpPr>
          <p:cNvPr id="21" name="TextBox 9"/>
          <p:cNvSpPr txBox="1"/>
          <p:nvPr/>
        </p:nvSpPr>
        <p:spPr>
          <a:xfrm>
            <a:off x="2789253" y="4172919"/>
            <a:ext cx="5927150"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b="1" dirty="0">
                <a:solidFill>
                  <a:srgbClr val="7030A0"/>
                </a:solidFill>
                <a:latin typeface="等线" panose="02010600030101010101" pitchFamily="2" charset="-122"/>
                <a:ea typeface="等线" panose="02010600030101010101" pitchFamily="2" charset="-122"/>
                <a:sym typeface="Calibri"/>
              </a:rPr>
              <a:t>指包裹在</a:t>
            </a:r>
            <a:r>
              <a:rPr lang="en-US" altLang="zh-CN" b="1" dirty="0">
                <a:solidFill>
                  <a:srgbClr val="7030A0"/>
                </a:solidFill>
                <a:latin typeface="等线" panose="02010600030101010101" pitchFamily="2" charset="-122"/>
                <a:ea typeface="等线" panose="02010600030101010101" pitchFamily="2" charset="-122"/>
                <a:sym typeface="Calibri"/>
              </a:rPr>
              <a:t>26</a:t>
            </a:r>
            <a:r>
              <a:rPr lang="zh-CN" altLang="en-US" b="1" dirty="0">
                <a:solidFill>
                  <a:srgbClr val="7030A0"/>
                </a:solidFill>
                <a:latin typeface="等线" panose="02010600030101010101" pitchFamily="2" charset="-122"/>
                <a:ea typeface="等线" panose="02010600030101010101" pitchFamily="2" charset="-122"/>
                <a:sym typeface="Calibri"/>
              </a:rPr>
              <a:t>个工作日内，通过国际铁路联运到达俄罗斯境内，交由俄罗斯邮政派送，凭借该邮政系统运送至俄罗斯全境的专线服务。</a:t>
            </a:r>
            <a:endParaRPr b="1" dirty="0">
              <a:solidFill>
                <a:srgbClr val="7030A0"/>
              </a:solidFill>
              <a:latin typeface="等线" panose="02010600030101010101" pitchFamily="2" charset="-122"/>
              <a:ea typeface="等线" panose="02010600030101010101" pitchFamily="2" charset="-122"/>
              <a:sym typeface="Helvetica"/>
            </a:endParaRPr>
          </a:p>
        </p:txBody>
      </p:sp>
    </p:spTree>
    <p:extLst>
      <p:ext uri="{BB962C8B-B14F-4D97-AF65-F5344CB8AC3E}">
        <p14:creationId xmlns:p14="http://schemas.microsoft.com/office/powerpoint/2010/main" val="42831879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800351"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第六章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电子商务货物运输方式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82541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第二节 跨</a:t>
            </a:r>
            <a:r>
              <a:rPr lang="zh-CN" altLang="en-US" sz="3600" b="1" dirty="0" smtClean="0"/>
              <a:t>境</a:t>
            </a:r>
            <a:r>
              <a:rPr lang="zh-CN" altLang="en-US" sz="3600" b="1" dirty="0"/>
              <a:t>零售电子商务物流</a:t>
            </a:r>
            <a:endParaRPr sz="3600" b="1" dirty="0"/>
          </a:p>
        </p:txBody>
      </p:sp>
    </p:spTree>
    <p:extLst>
      <p:ext uri="{BB962C8B-B14F-4D97-AF65-F5344CB8AC3E}">
        <p14:creationId xmlns:p14="http://schemas.microsoft.com/office/powerpoint/2010/main" val="26246983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一、跨境零售电子商务物流货物包装</a:t>
            </a:r>
          </a:p>
        </p:txBody>
      </p:sp>
      <p:sp>
        <p:nvSpPr>
          <p:cNvPr id="13" name="矩形 12"/>
          <p:cNvSpPr/>
          <p:nvPr/>
        </p:nvSpPr>
        <p:spPr bwMode="auto">
          <a:xfrm>
            <a:off x="290292" y="775730"/>
            <a:ext cx="8593243" cy="102431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跨境零售电子商务物流服务是由发件人选择邮政局、国际物流公司、国际快递公司等企业，由其上门揽货或自送邮寄，通过邮政国际大包、邮政国际小包、</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EMS</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全球邮政特快专递和国际快递等将货物送达收件人的交接方式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83078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92103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）包装箱</a:t>
            </a:r>
          </a:p>
        </p:txBody>
      </p:sp>
      <p:sp>
        <p:nvSpPr>
          <p:cNvPr id="20" name="TextBox 1"/>
          <p:cNvSpPr txBox="1"/>
          <p:nvPr/>
        </p:nvSpPr>
        <p:spPr>
          <a:xfrm>
            <a:off x="521258" y="2357143"/>
            <a:ext cx="8495121"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纸箱</a:t>
            </a:r>
            <a:r>
              <a:rPr lang="zh-CN" altLang="en-US" sz="1600" b="1" dirty="0" smtClean="0">
                <a:solidFill>
                  <a:schemeClr val="bg1">
                    <a:lumMod val="50000"/>
                  </a:schemeClr>
                </a:solidFill>
              </a:rPr>
              <a:t>：</a:t>
            </a:r>
            <a:r>
              <a:rPr lang="zh-CN" altLang="en-US" sz="1600" dirty="0" smtClean="0">
                <a:solidFill>
                  <a:schemeClr val="bg1">
                    <a:lumMod val="50000"/>
                  </a:schemeClr>
                </a:solidFill>
              </a:rPr>
              <a:t>采用瓦楞</a:t>
            </a:r>
            <a:r>
              <a:rPr lang="zh-CN" altLang="en-US" sz="1600" dirty="0">
                <a:solidFill>
                  <a:schemeClr val="bg1">
                    <a:lumMod val="50000"/>
                  </a:schemeClr>
                </a:solidFill>
              </a:rPr>
              <a:t>纸板</a:t>
            </a:r>
            <a:r>
              <a:rPr lang="zh-CN" altLang="en-US" sz="1600" dirty="0" smtClean="0">
                <a:solidFill>
                  <a:schemeClr val="bg1">
                    <a:lumMod val="50000"/>
                  </a:schemeClr>
                </a:solidFill>
              </a:rPr>
              <a:t>制作，适用国际快递、邮政</a:t>
            </a:r>
            <a:r>
              <a:rPr lang="zh-CN" altLang="en-US" sz="1600" dirty="0">
                <a:solidFill>
                  <a:schemeClr val="bg1">
                    <a:lumMod val="50000"/>
                  </a:schemeClr>
                </a:solidFill>
              </a:rPr>
              <a:t>国际大</a:t>
            </a:r>
            <a:r>
              <a:rPr lang="zh-CN" altLang="en-US" sz="1600" dirty="0" smtClean="0">
                <a:solidFill>
                  <a:schemeClr val="bg1">
                    <a:lumMod val="50000"/>
                  </a:schemeClr>
                </a:solidFill>
              </a:rPr>
              <a:t>包与小包体积</a:t>
            </a:r>
            <a:r>
              <a:rPr lang="zh-CN" altLang="en-US" sz="1600" dirty="0">
                <a:solidFill>
                  <a:schemeClr val="bg1">
                    <a:lumMod val="50000"/>
                  </a:schemeClr>
                </a:solidFill>
              </a:rPr>
              <a:t>较小或重量较轻</a:t>
            </a:r>
            <a:r>
              <a:rPr lang="zh-CN" altLang="en-US" sz="1600" dirty="0" smtClean="0">
                <a:solidFill>
                  <a:schemeClr val="bg1">
                    <a:lumMod val="50000"/>
                  </a:schemeClr>
                </a:solidFill>
              </a:rPr>
              <a:t>的包装</a:t>
            </a:r>
            <a:r>
              <a:rPr lang="zh-CN" altLang="en-US" sz="1600" dirty="0">
                <a:solidFill>
                  <a:schemeClr val="bg1">
                    <a:lumMod val="50000"/>
                  </a:schemeClr>
                </a:solidFill>
              </a:rPr>
              <a:t>。</a:t>
            </a:r>
            <a:endParaRPr sz="1600" dirty="0">
              <a:solidFill>
                <a:schemeClr val="bg1">
                  <a:lumMod val="50000"/>
                </a:schemeClr>
              </a:solidFill>
            </a:endParaRPr>
          </a:p>
        </p:txBody>
      </p:sp>
      <p:sp>
        <p:nvSpPr>
          <p:cNvPr id="17" name="TextBox 1"/>
          <p:cNvSpPr txBox="1"/>
          <p:nvPr/>
        </p:nvSpPr>
        <p:spPr>
          <a:xfrm>
            <a:off x="344242" y="2911141"/>
            <a:ext cx="6982767"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（二）包装袋</a:t>
            </a:r>
            <a:endParaRPr lang="en-US" altLang="zh-CN" sz="2000" b="1" dirty="0">
              <a:solidFill>
                <a:srgbClr val="002060"/>
              </a:solidFill>
            </a:endParaRPr>
          </a:p>
        </p:txBody>
      </p:sp>
      <p:sp>
        <p:nvSpPr>
          <p:cNvPr id="19" name="TextBox 1"/>
          <p:cNvSpPr txBox="1"/>
          <p:nvPr/>
        </p:nvSpPr>
        <p:spPr>
          <a:xfrm>
            <a:off x="521258" y="2651946"/>
            <a:ext cx="8352009"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泡沫箱</a:t>
            </a:r>
            <a:r>
              <a:rPr lang="zh-CN" altLang="en-US" sz="1600" b="1" dirty="0" smtClean="0">
                <a:solidFill>
                  <a:schemeClr val="bg1">
                    <a:lumMod val="50000"/>
                  </a:schemeClr>
                </a:solidFill>
              </a:rPr>
              <a:t>：</a:t>
            </a:r>
            <a:r>
              <a:rPr lang="zh-CN" altLang="en-US" sz="1600" dirty="0" smtClean="0">
                <a:solidFill>
                  <a:schemeClr val="bg1">
                    <a:lumMod val="50000"/>
                  </a:schemeClr>
                </a:solidFill>
              </a:rPr>
              <a:t>采用</a:t>
            </a:r>
            <a:r>
              <a:rPr lang="zh-CN" altLang="en-US" sz="1600" dirty="0">
                <a:solidFill>
                  <a:schemeClr val="bg1">
                    <a:lumMod val="50000"/>
                  </a:schemeClr>
                </a:solidFill>
              </a:rPr>
              <a:t>泡沫塑料</a:t>
            </a:r>
            <a:r>
              <a:rPr lang="zh-CN" altLang="en-US" sz="1600" dirty="0" smtClean="0">
                <a:solidFill>
                  <a:schemeClr val="bg1">
                    <a:lumMod val="50000"/>
                  </a:schemeClr>
                </a:solidFill>
              </a:rPr>
              <a:t>制成，适用易碎品</a:t>
            </a:r>
            <a:r>
              <a:rPr lang="zh-CN" altLang="en-US" sz="1600" dirty="0">
                <a:solidFill>
                  <a:schemeClr val="bg1">
                    <a:lumMod val="50000"/>
                  </a:schemeClr>
                </a:solidFill>
              </a:rPr>
              <a:t>或</a:t>
            </a:r>
            <a:r>
              <a:rPr lang="en-US" altLang="zh-CN" sz="1600" dirty="0" smtClean="0">
                <a:solidFill>
                  <a:schemeClr val="bg1">
                    <a:lumMod val="50000"/>
                  </a:schemeClr>
                </a:solidFill>
              </a:rPr>
              <a:t>3C</a:t>
            </a:r>
            <a:r>
              <a:rPr lang="zh-CN" altLang="en-US" sz="1600" dirty="0" smtClean="0">
                <a:solidFill>
                  <a:schemeClr val="bg1">
                    <a:lumMod val="50000"/>
                  </a:schemeClr>
                </a:solidFill>
              </a:rPr>
              <a:t>等产品的包装，重量</a:t>
            </a:r>
            <a:r>
              <a:rPr lang="zh-CN" altLang="en-US" sz="1600" dirty="0">
                <a:solidFill>
                  <a:schemeClr val="bg1">
                    <a:lumMod val="50000"/>
                  </a:schemeClr>
                </a:solidFill>
              </a:rPr>
              <a:t>轻、耐</a:t>
            </a:r>
            <a:r>
              <a:rPr lang="zh-CN" altLang="en-US" sz="1600" dirty="0" smtClean="0">
                <a:solidFill>
                  <a:schemeClr val="bg1">
                    <a:lumMod val="50000"/>
                  </a:schemeClr>
                </a:solidFill>
              </a:rPr>
              <a:t>冲击、成本低。</a:t>
            </a:r>
            <a:endParaRPr sz="1600" dirty="0">
              <a:solidFill>
                <a:schemeClr val="bg1">
                  <a:lumMod val="50000"/>
                </a:schemeClr>
              </a:solidFill>
            </a:endParaRPr>
          </a:p>
        </p:txBody>
      </p:sp>
      <p:sp>
        <p:nvSpPr>
          <p:cNvPr id="15" name="TextBox 1"/>
          <p:cNvSpPr txBox="1"/>
          <p:nvPr/>
        </p:nvSpPr>
        <p:spPr>
          <a:xfrm>
            <a:off x="521258" y="3431408"/>
            <a:ext cx="8495121" cy="12741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塑料防水袋</a:t>
            </a:r>
            <a:r>
              <a:rPr lang="zh-CN" altLang="en-US" sz="1600" b="1" dirty="0" smtClean="0">
                <a:solidFill>
                  <a:schemeClr val="bg1">
                    <a:lumMod val="50000"/>
                  </a:schemeClr>
                </a:solidFill>
              </a:rPr>
              <a:t>：</a:t>
            </a:r>
            <a:r>
              <a:rPr lang="zh-CN" altLang="en-US" sz="1600" dirty="0" smtClean="0">
                <a:solidFill>
                  <a:schemeClr val="bg1">
                    <a:lumMod val="50000"/>
                  </a:schemeClr>
                </a:solidFill>
              </a:rPr>
              <a:t>采用</a:t>
            </a:r>
            <a:r>
              <a:rPr lang="en-US" altLang="zh-CN" sz="1600" dirty="0">
                <a:solidFill>
                  <a:schemeClr val="bg1">
                    <a:lumMod val="50000"/>
                  </a:schemeClr>
                </a:solidFill>
              </a:rPr>
              <a:t>PVC</a:t>
            </a:r>
            <a:r>
              <a:rPr lang="zh-CN" altLang="en-US" sz="1600" dirty="0" smtClean="0">
                <a:solidFill>
                  <a:schemeClr val="bg1">
                    <a:lumMod val="50000"/>
                  </a:schemeClr>
                </a:solidFill>
              </a:rPr>
              <a:t>制作的，</a:t>
            </a:r>
            <a:r>
              <a:rPr lang="zh-CN" altLang="en-US" sz="1600" dirty="0">
                <a:solidFill>
                  <a:schemeClr val="bg1">
                    <a:lumMod val="50000"/>
                  </a:schemeClr>
                </a:solidFill>
              </a:rPr>
              <a:t>货物放入袋后</a:t>
            </a:r>
            <a:r>
              <a:rPr lang="zh-CN" altLang="en-US" sz="1600" dirty="0" smtClean="0">
                <a:solidFill>
                  <a:schemeClr val="bg1">
                    <a:lumMod val="50000"/>
                  </a:schemeClr>
                </a:solidFill>
              </a:rPr>
              <a:t>可进行</a:t>
            </a:r>
            <a:r>
              <a:rPr lang="zh-CN" altLang="en-US" sz="1600" dirty="0">
                <a:solidFill>
                  <a:schemeClr val="bg1">
                    <a:lumMod val="50000"/>
                  </a:schemeClr>
                </a:solidFill>
              </a:rPr>
              <a:t>封口的，</a:t>
            </a:r>
            <a:r>
              <a:rPr lang="zh-CN" altLang="en-US" sz="1600" dirty="0" smtClean="0">
                <a:solidFill>
                  <a:schemeClr val="bg1">
                    <a:lumMod val="50000"/>
                  </a:schemeClr>
                </a:solidFill>
              </a:rPr>
              <a:t>适用需</a:t>
            </a:r>
            <a:r>
              <a:rPr lang="zh-CN" altLang="en-US" sz="1600" dirty="0">
                <a:solidFill>
                  <a:schemeClr val="bg1">
                    <a:lumMod val="50000"/>
                  </a:schemeClr>
                </a:solidFill>
              </a:rPr>
              <a:t>防潮防水等货物的</a:t>
            </a:r>
            <a:r>
              <a:rPr lang="zh-CN" altLang="en-US" sz="1600" dirty="0" smtClean="0">
                <a:solidFill>
                  <a:schemeClr val="bg1">
                    <a:lumMod val="50000"/>
                  </a:schemeClr>
                </a:solidFill>
              </a:rPr>
              <a:t>包装。</a:t>
            </a:r>
            <a:endParaRPr lang="en-US" altLang="zh-CN" sz="1600" dirty="0" smtClean="0">
              <a:solidFill>
                <a:schemeClr val="bg1">
                  <a:lumMod val="50000"/>
                </a:schemeClr>
              </a:solidFill>
            </a:endParaRPr>
          </a:p>
          <a:p>
            <a:pPr>
              <a:lnSpc>
                <a:spcPct val="120000"/>
              </a:lnSpc>
            </a:pPr>
            <a:r>
              <a:rPr lang="zh-CN" altLang="zh-CN" sz="1600" b="1" dirty="0">
                <a:solidFill>
                  <a:schemeClr val="bg1">
                    <a:lumMod val="50000"/>
                  </a:schemeClr>
                </a:solidFill>
              </a:rPr>
              <a:t>真空压缩</a:t>
            </a:r>
            <a:r>
              <a:rPr lang="zh-CN" altLang="zh-CN" sz="1600" b="1" dirty="0" smtClean="0">
                <a:solidFill>
                  <a:schemeClr val="bg1">
                    <a:lumMod val="50000"/>
                  </a:schemeClr>
                </a:solidFill>
              </a:rPr>
              <a:t>袋</a:t>
            </a:r>
            <a:r>
              <a:rPr lang="zh-CN" altLang="en-US" sz="1600" b="1" dirty="0" smtClean="0">
                <a:solidFill>
                  <a:schemeClr val="bg1">
                    <a:lumMod val="50000"/>
                  </a:schemeClr>
                </a:solidFill>
              </a:rPr>
              <a:t>：</a:t>
            </a:r>
            <a:r>
              <a:rPr lang="zh-CN" altLang="en-US" sz="1600" dirty="0">
                <a:solidFill>
                  <a:schemeClr val="bg1">
                    <a:lumMod val="50000"/>
                  </a:schemeClr>
                </a:solidFill>
              </a:rPr>
              <a:t>采用</a:t>
            </a:r>
            <a:r>
              <a:rPr lang="zh-CN" altLang="en-US" sz="1600" dirty="0" smtClean="0">
                <a:solidFill>
                  <a:schemeClr val="bg1">
                    <a:lumMod val="50000"/>
                  </a:schemeClr>
                </a:solidFill>
              </a:rPr>
              <a:t>尼龙或塑料</a:t>
            </a:r>
            <a:r>
              <a:rPr lang="zh-CN" altLang="en-US" sz="1600" dirty="0">
                <a:solidFill>
                  <a:schemeClr val="bg1">
                    <a:lumMod val="50000"/>
                  </a:schemeClr>
                </a:solidFill>
              </a:rPr>
              <a:t>制作的，衣物等棉质</a:t>
            </a:r>
            <a:r>
              <a:rPr lang="zh-CN" altLang="en-US" sz="1600" dirty="0" smtClean="0">
                <a:solidFill>
                  <a:schemeClr val="bg1">
                    <a:lumMod val="50000"/>
                  </a:schemeClr>
                </a:solidFill>
              </a:rPr>
              <a:t>货物放</a:t>
            </a:r>
            <a:r>
              <a:rPr lang="zh-CN" altLang="en-US" sz="1600" dirty="0">
                <a:solidFill>
                  <a:schemeClr val="bg1">
                    <a:lumMod val="50000"/>
                  </a:schemeClr>
                </a:solidFill>
              </a:rPr>
              <a:t>入袋后可抽出袋内</a:t>
            </a:r>
            <a:r>
              <a:rPr lang="zh-CN" altLang="en-US" sz="1600" dirty="0" smtClean="0">
                <a:solidFill>
                  <a:schemeClr val="bg1">
                    <a:lumMod val="50000"/>
                  </a:schemeClr>
                </a:solidFill>
              </a:rPr>
              <a:t>气体的包装。</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充气袋</a:t>
            </a:r>
            <a:r>
              <a:rPr lang="zh-CN" altLang="en-US" sz="1600" dirty="0" smtClean="0">
                <a:solidFill>
                  <a:schemeClr val="bg1">
                    <a:lumMod val="50000"/>
                  </a:schemeClr>
                </a:solidFill>
              </a:rPr>
              <a:t>：</a:t>
            </a:r>
            <a:r>
              <a:rPr lang="zh-CN" altLang="en-US" sz="1600" dirty="0">
                <a:solidFill>
                  <a:schemeClr val="bg1">
                    <a:lumMod val="50000"/>
                  </a:schemeClr>
                </a:solidFill>
              </a:rPr>
              <a:t>采用尼龙或塑料制作的</a:t>
            </a:r>
            <a:r>
              <a:rPr lang="zh-CN" altLang="en-US" sz="1600" dirty="0" smtClean="0">
                <a:solidFill>
                  <a:schemeClr val="bg1">
                    <a:lumMod val="50000"/>
                  </a:schemeClr>
                </a:solidFill>
              </a:rPr>
              <a:t>，</a:t>
            </a:r>
            <a:r>
              <a:rPr lang="zh-CN" altLang="en-US" sz="1600" dirty="0">
                <a:solidFill>
                  <a:schemeClr val="bg1">
                    <a:lumMod val="50000"/>
                  </a:schemeClr>
                </a:solidFill>
              </a:rPr>
              <a:t>易碎品、需</a:t>
            </a:r>
            <a:r>
              <a:rPr lang="zh-CN" altLang="en-US" sz="1600" dirty="0" smtClean="0">
                <a:solidFill>
                  <a:schemeClr val="bg1">
                    <a:lumMod val="50000"/>
                  </a:schemeClr>
                </a:solidFill>
              </a:rPr>
              <a:t>防震等货物</a:t>
            </a:r>
            <a:r>
              <a:rPr lang="zh-CN" altLang="en-US" sz="1600" dirty="0">
                <a:solidFill>
                  <a:schemeClr val="bg1">
                    <a:lumMod val="50000"/>
                  </a:schemeClr>
                </a:solidFill>
              </a:rPr>
              <a:t>放入袋</a:t>
            </a:r>
            <a:r>
              <a:rPr lang="zh-CN" altLang="en-US" sz="1600" dirty="0" smtClean="0">
                <a:solidFill>
                  <a:schemeClr val="bg1">
                    <a:lumMod val="50000"/>
                  </a:schemeClr>
                </a:solidFill>
              </a:rPr>
              <a:t>后可进行充气的包装。</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纸袋：</a:t>
            </a:r>
            <a:r>
              <a:rPr lang="zh-CN" altLang="en-US" sz="1600" dirty="0">
                <a:solidFill>
                  <a:schemeClr val="bg1">
                    <a:lumMod val="50000"/>
                  </a:schemeClr>
                </a:solidFill>
              </a:rPr>
              <a:t>采用白</a:t>
            </a:r>
            <a:r>
              <a:rPr lang="zh-CN" altLang="en-US" sz="1600" dirty="0" smtClean="0">
                <a:solidFill>
                  <a:schemeClr val="bg1">
                    <a:lumMod val="50000"/>
                  </a:schemeClr>
                </a:solidFill>
              </a:rPr>
              <a:t>卡纸牛皮纸等制作</a:t>
            </a:r>
            <a:r>
              <a:rPr lang="zh-CN" altLang="en-US" sz="1600" dirty="0">
                <a:solidFill>
                  <a:schemeClr val="bg1">
                    <a:lumMod val="50000"/>
                  </a:schemeClr>
                </a:solidFill>
              </a:rPr>
              <a:t>的</a:t>
            </a:r>
            <a:r>
              <a:rPr lang="zh-CN" altLang="en-US" sz="1600" dirty="0" smtClean="0">
                <a:solidFill>
                  <a:schemeClr val="bg1">
                    <a:lumMod val="50000"/>
                  </a:schemeClr>
                </a:solidFill>
              </a:rPr>
              <a:t>，纸质文件</a:t>
            </a:r>
            <a:r>
              <a:rPr lang="zh-CN" altLang="en-US" sz="1600" dirty="0">
                <a:solidFill>
                  <a:schemeClr val="bg1">
                    <a:lumMod val="50000"/>
                  </a:schemeClr>
                </a:solidFill>
              </a:rPr>
              <a:t>或扁平</a:t>
            </a:r>
            <a:r>
              <a:rPr lang="zh-CN" altLang="en-US" sz="1600" dirty="0" smtClean="0">
                <a:solidFill>
                  <a:schemeClr val="bg1">
                    <a:lumMod val="50000"/>
                  </a:schemeClr>
                </a:solidFill>
              </a:rPr>
              <a:t>类物品</a:t>
            </a:r>
            <a:r>
              <a:rPr lang="zh-CN" altLang="en-US" sz="1600" dirty="0">
                <a:solidFill>
                  <a:schemeClr val="bg1">
                    <a:lumMod val="50000"/>
                  </a:schemeClr>
                </a:solidFill>
              </a:rPr>
              <a:t>放入袋后可进行</a:t>
            </a:r>
            <a:r>
              <a:rPr lang="zh-CN" altLang="en-US" sz="1600" dirty="0" smtClean="0">
                <a:solidFill>
                  <a:schemeClr val="bg1">
                    <a:lumMod val="50000"/>
                  </a:schemeClr>
                </a:solidFill>
              </a:rPr>
              <a:t>封口的包装。</a:t>
            </a:r>
            <a:endParaRPr sz="1600" dirty="0">
              <a:solidFill>
                <a:schemeClr val="bg1">
                  <a:lumMod val="50000"/>
                </a:schemeClr>
              </a:solidFill>
            </a:endParaRPr>
          </a:p>
        </p:txBody>
      </p:sp>
    </p:spTree>
    <p:extLst>
      <p:ext uri="{BB962C8B-B14F-4D97-AF65-F5344CB8AC3E}">
        <p14:creationId xmlns:p14="http://schemas.microsoft.com/office/powerpoint/2010/main" val="29802677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、跨境零售电子商务物流货物交接</a:t>
            </a:r>
          </a:p>
        </p:txBody>
      </p:sp>
      <p:sp>
        <p:nvSpPr>
          <p:cNvPr id="18" name="TextBox 1"/>
          <p:cNvSpPr txBox="1"/>
          <p:nvPr/>
        </p:nvSpPr>
        <p:spPr>
          <a:xfrm>
            <a:off x="280556" y="723829"/>
            <a:ext cx="7155128"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a:t>
            </a:r>
            <a:r>
              <a:rPr lang="zh-CN" altLang="zh-CN" sz="2000" b="1" dirty="0">
                <a:solidFill>
                  <a:srgbClr val="002060"/>
                </a:solidFill>
              </a:rPr>
              <a:t>拼箱</a:t>
            </a:r>
            <a:r>
              <a:rPr lang="zh-CN" altLang="en-US" sz="2000" b="1" dirty="0">
                <a:solidFill>
                  <a:srgbClr val="002060"/>
                </a:solidFill>
              </a:rPr>
              <a:t>交接术语</a:t>
            </a:r>
            <a:endParaRPr lang="en-US" altLang="zh-CN" sz="2000" b="1" dirty="0">
              <a:solidFill>
                <a:srgbClr val="002060"/>
              </a:solidFill>
            </a:endParaRPr>
          </a:p>
        </p:txBody>
      </p:sp>
      <p:sp>
        <p:nvSpPr>
          <p:cNvPr id="20" name="TextBox 1"/>
          <p:cNvSpPr txBox="1"/>
          <p:nvPr/>
        </p:nvSpPr>
        <p:spPr>
          <a:xfrm>
            <a:off x="476593" y="1164319"/>
            <a:ext cx="8181353" cy="112646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8000"/>
                </a:solidFill>
              </a:rPr>
              <a:t>拼箱（</a:t>
            </a:r>
            <a:r>
              <a:rPr lang="en-US" altLang="zh-CN" sz="1400" b="1" dirty="0">
                <a:solidFill>
                  <a:srgbClr val="008000"/>
                </a:solidFill>
              </a:rPr>
              <a:t>LCL</a:t>
            </a:r>
            <a:r>
              <a:rPr lang="zh-CN" altLang="en-US" sz="1400" b="1" dirty="0">
                <a:solidFill>
                  <a:srgbClr val="008000"/>
                </a:solidFill>
              </a:rPr>
              <a:t>）：</a:t>
            </a:r>
            <a:r>
              <a:rPr lang="zh-CN" altLang="en-US" sz="1400" dirty="0">
                <a:solidFill>
                  <a:srgbClr val="008000"/>
                </a:solidFill>
              </a:rPr>
              <a:t>是集装箱货运站根据发货人的托运货物的性质、体积或重量、目的地进行分类，把同类货物、同一目的地的货物拼装一个集装箱的装箱方式。</a:t>
            </a:r>
            <a:endParaRPr lang="en-US" altLang="zh-CN" sz="1400" dirty="0">
              <a:solidFill>
                <a:srgbClr val="008000"/>
              </a:solidFill>
            </a:endParaRPr>
          </a:p>
          <a:p>
            <a:pPr>
              <a:lnSpc>
                <a:spcPct val="120000"/>
              </a:lnSpc>
            </a:pPr>
            <a:r>
              <a:rPr lang="zh-CN" altLang="en-US" sz="1400" b="1" dirty="0" smtClean="0">
                <a:solidFill>
                  <a:schemeClr val="bg1">
                    <a:lumMod val="50000"/>
                  </a:schemeClr>
                </a:solidFill>
              </a:rPr>
              <a:t>集装箱货运站（</a:t>
            </a:r>
            <a:r>
              <a:rPr lang="en-US" altLang="zh-CN" sz="1400" b="1" dirty="0">
                <a:solidFill>
                  <a:schemeClr val="bg1">
                    <a:lumMod val="50000"/>
                  </a:schemeClr>
                </a:solidFill>
              </a:rPr>
              <a:t>CFS</a:t>
            </a:r>
            <a:r>
              <a:rPr lang="zh-CN" altLang="en-US" sz="1400" b="1" dirty="0" smtClean="0">
                <a:solidFill>
                  <a:schemeClr val="bg1">
                    <a:lumMod val="50000"/>
                  </a:schemeClr>
                </a:solidFill>
              </a:rPr>
              <a:t>）：</a:t>
            </a:r>
            <a:r>
              <a:rPr lang="zh-CN" altLang="en-US" sz="1400" dirty="0" smtClean="0">
                <a:solidFill>
                  <a:schemeClr val="bg1">
                    <a:lumMod val="50000"/>
                  </a:schemeClr>
                </a:solidFill>
              </a:rPr>
              <a:t>是为</a:t>
            </a:r>
            <a:r>
              <a:rPr lang="zh-CN" altLang="en-US" sz="1400" dirty="0">
                <a:solidFill>
                  <a:schemeClr val="bg1">
                    <a:lumMod val="50000"/>
                  </a:schemeClr>
                </a:solidFill>
              </a:rPr>
              <a:t>承接不足装一个集装箱的货物进行拼装，或将拼装货物集装箱进行拆箱，也是发货人、收货人、承运人或运输代理在此办理交接货物的场所。</a:t>
            </a:r>
            <a:endParaRPr sz="1400" dirty="0">
              <a:solidFill>
                <a:schemeClr val="bg1">
                  <a:lumMod val="50000"/>
                </a:schemeClr>
              </a:solidFill>
            </a:endParaRPr>
          </a:p>
        </p:txBody>
      </p:sp>
      <p:sp>
        <p:nvSpPr>
          <p:cNvPr id="19" name="TextBox 1"/>
          <p:cNvSpPr txBox="1"/>
          <p:nvPr/>
        </p:nvSpPr>
        <p:spPr>
          <a:xfrm>
            <a:off x="299255" y="212679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二）拼箱交接方式</a:t>
            </a:r>
            <a:endParaRPr lang="en-US" altLang="zh-CN" sz="2000" b="1" dirty="0">
              <a:solidFill>
                <a:srgbClr val="002060"/>
              </a:solidFill>
            </a:endParaRPr>
          </a:p>
        </p:txBody>
      </p:sp>
      <p:sp>
        <p:nvSpPr>
          <p:cNvPr id="22" name="TextBox 1"/>
          <p:cNvSpPr txBox="1"/>
          <p:nvPr/>
        </p:nvSpPr>
        <p:spPr>
          <a:xfrm>
            <a:off x="476593" y="2579750"/>
            <a:ext cx="8181353"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8000"/>
                </a:solidFill>
              </a:rPr>
              <a:t>门到站（</a:t>
            </a:r>
            <a:r>
              <a:rPr lang="en-US" altLang="zh-CN" sz="1400" b="1" dirty="0">
                <a:solidFill>
                  <a:srgbClr val="008000"/>
                </a:solidFill>
              </a:rPr>
              <a:t>Door/ CFS</a:t>
            </a:r>
            <a:r>
              <a:rPr lang="zh-CN" altLang="en-US" sz="1400" b="1" dirty="0">
                <a:solidFill>
                  <a:srgbClr val="008000"/>
                </a:solidFill>
              </a:rPr>
              <a:t>）：</a:t>
            </a:r>
            <a:r>
              <a:rPr lang="zh-CN" altLang="en-US" sz="1400" dirty="0" smtClean="0">
                <a:solidFill>
                  <a:srgbClr val="008000"/>
                </a:solidFill>
              </a:rPr>
              <a:t>是国际货代公司与发货人签订托运协议后，指派集卡到货主指定地（门）</a:t>
            </a:r>
            <a:r>
              <a:rPr lang="zh-CN" altLang="en-US" sz="1400" dirty="0">
                <a:solidFill>
                  <a:srgbClr val="008000"/>
                </a:solidFill>
              </a:rPr>
              <a:t>进行</a:t>
            </a:r>
            <a:r>
              <a:rPr lang="zh-CN" altLang="en-US" sz="1400" dirty="0" smtClean="0">
                <a:solidFill>
                  <a:srgbClr val="008000"/>
                </a:solidFill>
              </a:rPr>
              <a:t>装货，通关后装入运输</a:t>
            </a:r>
            <a:r>
              <a:rPr lang="zh-CN" altLang="en-US" sz="1400" dirty="0">
                <a:solidFill>
                  <a:srgbClr val="008000"/>
                </a:solidFill>
              </a:rPr>
              <a:t>工具，由目的地运输代理负责卸</a:t>
            </a:r>
            <a:r>
              <a:rPr lang="zh-CN" altLang="en-US" sz="1400" dirty="0" smtClean="0">
                <a:solidFill>
                  <a:srgbClr val="008000"/>
                </a:solidFill>
              </a:rPr>
              <a:t>至货运站（</a:t>
            </a:r>
            <a:r>
              <a:rPr lang="zh-CN" altLang="en-US" sz="1400" dirty="0">
                <a:solidFill>
                  <a:srgbClr val="008000"/>
                </a:solidFill>
              </a:rPr>
              <a:t>站</a:t>
            </a:r>
            <a:r>
              <a:rPr lang="zh-CN" altLang="en-US" sz="1400" dirty="0" smtClean="0">
                <a:solidFill>
                  <a:srgbClr val="008000"/>
                </a:solidFill>
              </a:rPr>
              <a:t>），拆</a:t>
            </a:r>
            <a:r>
              <a:rPr lang="zh-CN" altLang="en-US" sz="1400" dirty="0">
                <a:solidFill>
                  <a:srgbClr val="008000"/>
                </a:solidFill>
              </a:rPr>
              <a:t>箱后将</a:t>
            </a:r>
            <a:r>
              <a:rPr lang="zh-CN" altLang="en-US" sz="1400" dirty="0" smtClean="0">
                <a:solidFill>
                  <a:srgbClr val="008000"/>
                </a:solidFill>
              </a:rPr>
              <a:t>货交不同收货人。</a:t>
            </a:r>
            <a:endParaRPr sz="1400" dirty="0">
              <a:solidFill>
                <a:srgbClr val="008000"/>
              </a:solidFill>
            </a:endParaRPr>
          </a:p>
        </p:txBody>
      </p:sp>
      <p:sp>
        <p:nvSpPr>
          <p:cNvPr id="23" name="TextBox 1"/>
          <p:cNvSpPr txBox="1"/>
          <p:nvPr/>
        </p:nvSpPr>
        <p:spPr>
          <a:xfrm>
            <a:off x="473007" y="3098971"/>
            <a:ext cx="8307186"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tx1">
                    <a:lumMod val="50000"/>
                    <a:lumOff val="50000"/>
                  </a:schemeClr>
                </a:solidFill>
              </a:rPr>
              <a:t>场到站（</a:t>
            </a:r>
            <a:r>
              <a:rPr lang="en-US" altLang="zh-CN" sz="1400" b="1" dirty="0">
                <a:solidFill>
                  <a:schemeClr val="tx1">
                    <a:lumMod val="50000"/>
                    <a:lumOff val="50000"/>
                  </a:schemeClr>
                </a:solidFill>
              </a:rPr>
              <a:t>CY/ CFS</a:t>
            </a:r>
            <a:r>
              <a:rPr lang="zh-CN" altLang="en-US" sz="1400" b="1" dirty="0">
                <a:solidFill>
                  <a:schemeClr val="tx1">
                    <a:lumMod val="50000"/>
                    <a:lumOff val="50000"/>
                  </a:schemeClr>
                </a:solidFill>
              </a:rPr>
              <a:t>）：</a:t>
            </a:r>
            <a:r>
              <a:rPr lang="zh-CN" altLang="en-US" sz="1400" dirty="0">
                <a:solidFill>
                  <a:schemeClr val="tx1">
                    <a:lumMod val="50000"/>
                    <a:lumOff val="50000"/>
                  </a:schemeClr>
                </a:solidFill>
              </a:rPr>
              <a:t>是国际货代公司与发货人签订托运协议后，在集装箱堆场（场）接受托运货物，经</a:t>
            </a:r>
            <a:r>
              <a:rPr lang="zh-CN" altLang="en-US" sz="1400" dirty="0" smtClean="0">
                <a:solidFill>
                  <a:schemeClr val="tx1">
                    <a:lumMod val="50000"/>
                    <a:lumOff val="50000"/>
                  </a:schemeClr>
                </a:solidFill>
              </a:rPr>
              <a:t>海关放行</a:t>
            </a:r>
            <a:r>
              <a:rPr lang="zh-CN" altLang="en-US" sz="1400" dirty="0">
                <a:solidFill>
                  <a:schemeClr val="tx1">
                    <a:lumMod val="50000"/>
                    <a:lumOff val="50000"/>
                  </a:schemeClr>
                </a:solidFill>
              </a:rPr>
              <a:t>后</a:t>
            </a:r>
            <a:r>
              <a:rPr lang="zh-CN" altLang="en-US" sz="1400" dirty="0" smtClean="0">
                <a:solidFill>
                  <a:schemeClr val="tx1">
                    <a:lumMod val="50000"/>
                    <a:lumOff val="50000"/>
                  </a:schemeClr>
                </a:solidFill>
              </a:rPr>
              <a:t>装入运输</a:t>
            </a:r>
            <a:r>
              <a:rPr lang="zh-CN" altLang="en-US" sz="1400" dirty="0">
                <a:solidFill>
                  <a:schemeClr val="tx1">
                    <a:lumMod val="50000"/>
                    <a:lumOff val="50000"/>
                  </a:schemeClr>
                </a:solidFill>
              </a:rPr>
              <a:t>工具</a:t>
            </a:r>
            <a:r>
              <a:rPr lang="zh-CN" altLang="en-US" sz="1400" dirty="0" smtClean="0">
                <a:solidFill>
                  <a:schemeClr val="tx1">
                    <a:lumMod val="50000"/>
                    <a:lumOff val="50000"/>
                  </a:schemeClr>
                </a:solidFill>
              </a:rPr>
              <a:t>，</a:t>
            </a:r>
            <a:r>
              <a:rPr lang="zh-CN" altLang="en-US" sz="1400" dirty="0">
                <a:solidFill>
                  <a:schemeClr val="tx1">
                    <a:lumMod val="50000"/>
                    <a:lumOff val="50000"/>
                  </a:schemeClr>
                </a:solidFill>
              </a:rPr>
              <a:t>由</a:t>
            </a:r>
            <a:r>
              <a:rPr lang="zh-CN" altLang="en-US" sz="1400" dirty="0" smtClean="0">
                <a:solidFill>
                  <a:schemeClr val="tx1">
                    <a:lumMod val="50000"/>
                    <a:lumOff val="50000"/>
                  </a:schemeClr>
                </a:solidFill>
              </a:rPr>
              <a:t>目的地运输</a:t>
            </a:r>
            <a:r>
              <a:rPr lang="zh-CN" altLang="en-US" sz="1400" dirty="0">
                <a:solidFill>
                  <a:schemeClr val="tx1">
                    <a:lumMod val="50000"/>
                    <a:lumOff val="50000"/>
                  </a:schemeClr>
                </a:solidFill>
              </a:rPr>
              <a:t>代理负责卸</a:t>
            </a:r>
            <a:r>
              <a:rPr lang="zh-CN" altLang="en-US" sz="1400" dirty="0" smtClean="0">
                <a:solidFill>
                  <a:schemeClr val="tx1">
                    <a:lumMod val="50000"/>
                    <a:lumOff val="50000"/>
                  </a:schemeClr>
                </a:solidFill>
              </a:rPr>
              <a:t>至货运站</a:t>
            </a:r>
            <a:r>
              <a:rPr lang="zh-CN" altLang="en-US" sz="1400" dirty="0">
                <a:solidFill>
                  <a:schemeClr val="tx1">
                    <a:lumMod val="50000"/>
                    <a:lumOff val="50000"/>
                  </a:schemeClr>
                </a:solidFill>
              </a:rPr>
              <a:t>（站</a:t>
            </a:r>
            <a:r>
              <a:rPr lang="zh-CN" altLang="en-US" sz="1400" dirty="0" smtClean="0">
                <a:solidFill>
                  <a:schemeClr val="tx1">
                    <a:lumMod val="50000"/>
                    <a:lumOff val="50000"/>
                  </a:schemeClr>
                </a:solidFill>
              </a:rPr>
              <a:t>），拆箱后交付不同收货人。</a:t>
            </a:r>
            <a:endParaRPr sz="1400" dirty="0">
              <a:solidFill>
                <a:schemeClr val="tx1">
                  <a:lumMod val="50000"/>
                  <a:lumOff val="50000"/>
                </a:schemeClr>
              </a:solidFill>
            </a:endParaRPr>
          </a:p>
        </p:txBody>
      </p:sp>
      <p:sp>
        <p:nvSpPr>
          <p:cNvPr id="24" name="TextBox 1"/>
          <p:cNvSpPr txBox="1"/>
          <p:nvPr/>
        </p:nvSpPr>
        <p:spPr>
          <a:xfrm>
            <a:off x="473007" y="3684788"/>
            <a:ext cx="8307186"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8000"/>
                </a:solidFill>
              </a:rPr>
              <a:t>站到门（</a:t>
            </a:r>
            <a:r>
              <a:rPr lang="en-US" altLang="zh-CN" sz="1400" b="1" dirty="0">
                <a:solidFill>
                  <a:srgbClr val="008000"/>
                </a:solidFill>
              </a:rPr>
              <a:t>CFS/ Door</a:t>
            </a:r>
            <a:r>
              <a:rPr lang="zh-CN" altLang="en-US" sz="1400" b="1" dirty="0">
                <a:solidFill>
                  <a:srgbClr val="008000"/>
                </a:solidFill>
              </a:rPr>
              <a:t>）：</a:t>
            </a:r>
            <a:r>
              <a:rPr lang="zh-CN" altLang="en-US" sz="1400" dirty="0">
                <a:solidFill>
                  <a:srgbClr val="008000"/>
                </a:solidFill>
              </a:rPr>
              <a:t>是发货人将货物运送到</a:t>
            </a:r>
            <a:r>
              <a:rPr lang="zh-CN" altLang="en-US" sz="1400" dirty="0" smtClean="0">
                <a:solidFill>
                  <a:srgbClr val="008000"/>
                </a:solidFill>
              </a:rPr>
              <a:t>集装箱货运站</a:t>
            </a:r>
            <a:r>
              <a:rPr lang="zh-CN" altLang="en-US" sz="1400" dirty="0">
                <a:solidFill>
                  <a:srgbClr val="008000"/>
                </a:solidFill>
              </a:rPr>
              <a:t>（站）进行拼箱</a:t>
            </a:r>
            <a:r>
              <a:rPr lang="zh-CN" altLang="en-US" sz="1400" dirty="0" smtClean="0">
                <a:solidFill>
                  <a:srgbClr val="008000"/>
                </a:solidFill>
              </a:rPr>
              <a:t>，经</a:t>
            </a:r>
            <a:r>
              <a:rPr lang="zh-CN" altLang="en-US" sz="1400" dirty="0">
                <a:solidFill>
                  <a:srgbClr val="008000"/>
                </a:solidFill>
              </a:rPr>
              <a:t>海关查验放行后装入运输工具，到达目的地后由运输代理接货，并送达收货人的公司或仓库（门</a:t>
            </a:r>
            <a:r>
              <a:rPr lang="zh-CN" altLang="en-US" sz="1400" dirty="0" smtClean="0">
                <a:solidFill>
                  <a:srgbClr val="008000"/>
                </a:solidFill>
              </a:rPr>
              <a:t>）。</a:t>
            </a:r>
            <a:endParaRPr sz="1400" dirty="0">
              <a:solidFill>
                <a:srgbClr val="008000"/>
              </a:solidFill>
            </a:endParaRPr>
          </a:p>
        </p:txBody>
      </p:sp>
      <p:sp>
        <p:nvSpPr>
          <p:cNvPr id="25" name="TextBox 1"/>
          <p:cNvSpPr txBox="1"/>
          <p:nvPr/>
        </p:nvSpPr>
        <p:spPr>
          <a:xfrm>
            <a:off x="473007" y="4283142"/>
            <a:ext cx="8307186"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tx1">
                    <a:lumMod val="50000"/>
                    <a:lumOff val="50000"/>
                  </a:schemeClr>
                </a:solidFill>
              </a:rPr>
              <a:t>站到站（</a:t>
            </a:r>
            <a:r>
              <a:rPr lang="en-US" altLang="zh-CN" sz="1400" b="1" dirty="0" smtClean="0">
                <a:solidFill>
                  <a:schemeClr val="tx1">
                    <a:lumMod val="50000"/>
                    <a:lumOff val="50000"/>
                  </a:schemeClr>
                </a:solidFill>
              </a:rPr>
              <a:t>CFS/ CFS</a:t>
            </a:r>
            <a:r>
              <a:rPr lang="zh-CN" altLang="en-US" sz="1400" b="1" dirty="0" smtClean="0">
                <a:solidFill>
                  <a:schemeClr val="tx1">
                    <a:lumMod val="50000"/>
                    <a:lumOff val="50000"/>
                  </a:schemeClr>
                </a:solidFill>
              </a:rPr>
              <a:t>）：</a:t>
            </a:r>
            <a:r>
              <a:rPr lang="zh-CN" altLang="en-US" sz="1400" dirty="0">
                <a:solidFill>
                  <a:schemeClr val="tx1">
                    <a:lumMod val="50000"/>
                    <a:lumOff val="50000"/>
                  </a:schemeClr>
                </a:solidFill>
              </a:rPr>
              <a:t>是发货人将货物运送到货运站（站）进行拼箱，经海关查验放行后装入运输工具</a:t>
            </a:r>
            <a:r>
              <a:rPr lang="zh-CN" altLang="en-US" sz="1400" dirty="0" smtClean="0">
                <a:solidFill>
                  <a:schemeClr val="tx1">
                    <a:lumMod val="50000"/>
                    <a:lumOff val="50000"/>
                  </a:schemeClr>
                </a:solidFill>
              </a:rPr>
              <a:t>，</a:t>
            </a:r>
            <a:r>
              <a:rPr lang="zh-CN" altLang="en-US" sz="1400" dirty="0">
                <a:solidFill>
                  <a:schemeClr val="tx1">
                    <a:lumMod val="50000"/>
                    <a:lumOff val="50000"/>
                  </a:schemeClr>
                </a:solidFill>
              </a:rPr>
              <a:t>由目的地运输代理负责卸至货运站（站），拆箱后将货交不同收货人。</a:t>
            </a:r>
          </a:p>
        </p:txBody>
      </p:sp>
    </p:spTree>
    <p:extLst>
      <p:ext uri="{BB962C8B-B14F-4D97-AF65-F5344CB8AC3E}">
        <p14:creationId xmlns:p14="http://schemas.microsoft.com/office/powerpoint/2010/main" val="19835003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16" name="矩形 15"/>
          <p:cNvSpPr/>
          <p:nvPr/>
        </p:nvSpPr>
        <p:spPr>
          <a:xfrm>
            <a:off x="710655" y="1334898"/>
            <a:ext cx="4282524" cy="3268587"/>
          </a:xfrm>
          <a:prstGeom prst="rect">
            <a:avLst/>
          </a:prstGeom>
          <a:ln>
            <a:solidFill>
              <a:schemeClr val="accent3">
                <a:lumMod val="75000"/>
              </a:schemeClr>
            </a:solidFill>
            <a:prstDash val="dash"/>
          </a:ln>
        </p:spPr>
        <p:txBody>
          <a:bodyPr wrap="square">
            <a:spAutoFit/>
          </a:bodyPr>
          <a:lstStyle/>
          <a:p>
            <a:pPr algn="ctr" defTabSz="685800" hangingPunct="1">
              <a:lnSpc>
                <a:spcPct val="120000"/>
              </a:lnSpc>
            </a:pPr>
            <a:r>
              <a:rPr lang="zh-CN" altLang="en-US" b="1" dirty="0">
                <a:solidFill>
                  <a:schemeClr val="accent3">
                    <a:lumMod val="75000"/>
                  </a:schemeClr>
                </a:solidFill>
              </a:rPr>
              <a:t>速卖通“新零售”</a:t>
            </a:r>
            <a:r>
              <a:rPr lang="en-US" altLang="zh-CN" b="1" dirty="0">
                <a:solidFill>
                  <a:schemeClr val="accent3">
                    <a:lumMod val="75000"/>
                  </a:schemeClr>
                </a:solidFill>
              </a:rPr>
              <a:t>O2O</a:t>
            </a:r>
            <a:r>
              <a:rPr lang="zh-CN" altLang="en-US" b="1" dirty="0">
                <a:solidFill>
                  <a:schemeClr val="accent3">
                    <a:lumMod val="75000"/>
                  </a:schemeClr>
                </a:solidFill>
              </a:rPr>
              <a:t>平台</a:t>
            </a:r>
            <a:r>
              <a:rPr lang="zh-CN" altLang="en-US" b="1" dirty="0" smtClean="0">
                <a:solidFill>
                  <a:schemeClr val="accent3">
                    <a:lumMod val="75000"/>
                  </a:schemeClr>
                </a:solidFill>
              </a:rPr>
              <a:t>体系</a:t>
            </a:r>
            <a:endParaRPr lang="en-US" altLang="zh-CN" b="1" dirty="0" smtClean="0">
              <a:solidFill>
                <a:schemeClr val="accent3">
                  <a:lumMod val="75000"/>
                </a:schemeClr>
              </a:solidFill>
            </a:endParaRPr>
          </a:p>
          <a:p>
            <a:pPr algn="ctr" defTabSz="685800" hangingPunct="1">
              <a:lnSpc>
                <a:spcPct val="120000"/>
              </a:lnSpc>
            </a:pPr>
            <a:endParaRPr lang="en-US" altLang="zh-CN" sz="1400" b="1" kern="1200" dirty="0">
              <a:solidFill>
                <a:schemeClr val="accent3">
                  <a:lumMod val="75000"/>
                </a:schemeClr>
              </a:solidFill>
              <a:latin typeface="微软雅黑" panose="020B0503020204020204" pitchFamily="34" charset="-122"/>
              <a:ea typeface="微软雅黑" panose="020B0503020204020204" pitchFamily="34" charset="-122"/>
            </a:endParaRPr>
          </a:p>
          <a:p>
            <a:pPr defTabSz="685800" hangingPunct="1">
              <a:lnSpc>
                <a:spcPct val="120000"/>
              </a:lnSpc>
            </a:pPr>
            <a:r>
              <a:rPr lang="en-US" altLang="zh-CN" sz="1400" kern="1200" dirty="0" smtClean="0">
                <a:solidFill>
                  <a:schemeClr val="accent3">
                    <a:lumMod val="75000"/>
                  </a:schemeClr>
                </a:solidFill>
                <a:latin typeface="微软雅黑" panose="020B0503020204020204" pitchFamily="34" charset="-122"/>
                <a:ea typeface="微软雅黑" panose="020B0503020204020204" pitchFamily="34" charset="-122"/>
              </a:rPr>
              <a:t>      2019</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年</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8</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月</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25</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日，阿里巴巴旗下全球跨境零售电商平台速卖通和国内通讯零售连锁企业合作，在西班牙首都马德里郊外的购物中心</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Xanadu</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开设了第一家</a:t>
            </a:r>
            <a:r>
              <a:rPr lang="en-US" altLang="zh-CN" sz="1400" kern="1200" dirty="0" err="1">
                <a:solidFill>
                  <a:schemeClr val="accent3">
                    <a:lumMod val="75000"/>
                  </a:schemeClr>
                </a:solidFill>
                <a:latin typeface="微软雅黑" panose="020B0503020204020204" pitchFamily="34" charset="-122"/>
                <a:ea typeface="微软雅黑" panose="020B0503020204020204" pitchFamily="34" charset="-122"/>
              </a:rPr>
              <a:t>AliExpress</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 Plaza</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线下门店，展示中国品牌和西班牙品牌商品，将“新零售”带到欧洲。西班牙消费者不仅可通过速卖通平台在线下单，也可在</a:t>
            </a:r>
            <a:r>
              <a:rPr lang="en-US" altLang="zh-CN" sz="1400" kern="1200" dirty="0" err="1">
                <a:solidFill>
                  <a:schemeClr val="accent3">
                    <a:lumMod val="75000"/>
                  </a:schemeClr>
                </a:solidFill>
                <a:latin typeface="微软雅黑" panose="020B0503020204020204" pitchFamily="34" charset="-122"/>
                <a:ea typeface="微软雅黑" panose="020B0503020204020204" pitchFamily="34" charset="-122"/>
              </a:rPr>
              <a:t>AliExpress</a:t>
            </a:r>
            <a:r>
              <a:rPr lang="en-US" altLang="zh-CN" sz="1400" kern="1200" dirty="0">
                <a:solidFill>
                  <a:schemeClr val="accent3">
                    <a:lumMod val="75000"/>
                  </a:schemeClr>
                </a:solidFill>
                <a:latin typeface="微软雅黑" panose="020B0503020204020204" pitchFamily="34" charset="-122"/>
                <a:ea typeface="微软雅黑" panose="020B0503020204020204" pitchFamily="34" charset="-122"/>
              </a:rPr>
              <a:t> Plaza</a:t>
            </a:r>
            <a:r>
              <a:rPr lang="zh-CN" altLang="en-US" sz="1400" kern="1200" dirty="0">
                <a:solidFill>
                  <a:schemeClr val="accent3">
                    <a:lumMod val="75000"/>
                  </a:schemeClr>
                </a:solidFill>
                <a:latin typeface="微软雅黑" panose="020B0503020204020204" pitchFamily="34" charset="-122"/>
                <a:ea typeface="微软雅黑" panose="020B0503020204020204" pitchFamily="34" charset="-122"/>
              </a:rPr>
              <a:t>实体店购买，享受与线上同等购物待遇。线上线下联通互动，相互引流，不仅为中国品牌提供更多的销售渠道，也为西班牙消费者提供可以直接感受品牌商品的平台，从而增强其在网上购物的信心。</a:t>
            </a:r>
          </a:p>
        </p:txBody>
      </p:sp>
      <p:pic>
        <p:nvPicPr>
          <p:cNvPr id="3" name="图片 2"/>
          <p:cNvPicPr>
            <a:picLocks noChangeAspect="1"/>
          </p:cNvPicPr>
          <p:nvPr/>
        </p:nvPicPr>
        <p:blipFill rotWithShape="1">
          <a:blip r:embed="rId2"/>
          <a:srcRect l="9649"/>
          <a:stretch/>
        </p:blipFill>
        <p:spPr>
          <a:xfrm>
            <a:off x="5458690" y="1331977"/>
            <a:ext cx="2837410" cy="3390027"/>
          </a:xfrm>
          <a:prstGeom prst="rect">
            <a:avLst/>
          </a:prstGeom>
        </p:spPr>
      </p:pic>
    </p:spTree>
    <p:extLst>
      <p:ext uri="{BB962C8B-B14F-4D97-AF65-F5344CB8AC3E}">
        <p14:creationId xmlns:p14="http://schemas.microsoft.com/office/powerpoint/2010/main" val="1000578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13" name="矩形 12"/>
          <p:cNvSpPr/>
          <p:nvPr/>
        </p:nvSpPr>
        <p:spPr bwMode="auto">
          <a:xfrm>
            <a:off x="290292" y="815198"/>
            <a:ext cx="8593243" cy="76025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中国邮政国际包裹是中国邮政集团公司为境内用户向境外传递信函、文件、票据、货样等各类资料与物品的一项国际邮政</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业务，在</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200</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多个</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国家的邮政</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、海关、航空等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部门享有</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优先处理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权。</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61371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67211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）中国邮政国际包裹</a:t>
            </a:r>
          </a:p>
        </p:txBody>
      </p:sp>
      <p:sp>
        <p:nvSpPr>
          <p:cNvPr id="20" name="TextBox 1"/>
          <p:cNvSpPr txBox="1"/>
          <p:nvPr/>
        </p:nvSpPr>
        <p:spPr>
          <a:xfrm>
            <a:off x="1546149" y="2521866"/>
            <a:ext cx="7414817"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accent6"/>
                </a:solidFill>
              </a:rPr>
              <a:t>中国邮政航空大包</a:t>
            </a:r>
            <a:r>
              <a:rPr lang="zh-CN" altLang="en-US" sz="1400" b="1" dirty="0" smtClean="0">
                <a:solidFill>
                  <a:schemeClr val="accent6"/>
                </a:solidFill>
              </a:rPr>
              <a:t>：</a:t>
            </a:r>
            <a:r>
              <a:rPr lang="zh-CN" altLang="en-US" sz="1400" dirty="0" smtClean="0">
                <a:solidFill>
                  <a:schemeClr val="accent6"/>
                </a:solidFill>
              </a:rPr>
              <a:t>空运直飞，适合重量</a:t>
            </a:r>
            <a:r>
              <a:rPr lang="zh-CN" altLang="en-US" sz="1400" dirty="0">
                <a:solidFill>
                  <a:schemeClr val="accent6"/>
                </a:solidFill>
              </a:rPr>
              <a:t>较重且体积较大的</a:t>
            </a:r>
            <a:r>
              <a:rPr lang="zh-CN" altLang="en-US" sz="1400" dirty="0" smtClean="0">
                <a:solidFill>
                  <a:schemeClr val="accent6"/>
                </a:solidFill>
              </a:rPr>
              <a:t>包裹，</a:t>
            </a:r>
            <a:r>
              <a:rPr lang="zh-CN" altLang="en-US" sz="1400" dirty="0">
                <a:solidFill>
                  <a:schemeClr val="accent6"/>
                </a:solidFill>
              </a:rPr>
              <a:t>交货时间快，</a:t>
            </a:r>
            <a:r>
              <a:rPr lang="zh-CN" altLang="en-US" sz="1400" dirty="0" smtClean="0">
                <a:solidFill>
                  <a:schemeClr val="accent6"/>
                </a:solidFill>
              </a:rPr>
              <a:t>费用较高</a:t>
            </a:r>
            <a:endParaRPr lang="en-US" altLang="zh-CN" sz="1400" dirty="0" smtClean="0">
              <a:solidFill>
                <a:schemeClr val="accent6"/>
              </a:solidFill>
            </a:endParaRPr>
          </a:p>
          <a:p>
            <a:pPr>
              <a:lnSpc>
                <a:spcPct val="120000"/>
              </a:lnSpc>
            </a:pPr>
            <a:r>
              <a:rPr lang="zh-CN" altLang="en-US" sz="1400" b="1" dirty="0">
                <a:solidFill>
                  <a:schemeClr val="accent6"/>
                </a:solidFill>
              </a:rPr>
              <a:t>中国邮政空运水路大包：</a:t>
            </a:r>
            <a:r>
              <a:rPr lang="zh-CN" altLang="en-US" sz="1400" dirty="0">
                <a:solidFill>
                  <a:schemeClr val="accent6"/>
                </a:solidFill>
              </a:rPr>
              <a:t>空运</a:t>
            </a:r>
            <a:r>
              <a:rPr lang="en-US" altLang="zh-CN" sz="1400" dirty="0">
                <a:solidFill>
                  <a:schemeClr val="accent6"/>
                </a:solidFill>
              </a:rPr>
              <a:t>+</a:t>
            </a:r>
            <a:r>
              <a:rPr lang="zh-CN" altLang="en-US" sz="1400" dirty="0">
                <a:solidFill>
                  <a:schemeClr val="accent6"/>
                </a:solidFill>
              </a:rPr>
              <a:t>海运，适合轻抛大型包裹，交货时间较长，费用</a:t>
            </a:r>
            <a:r>
              <a:rPr lang="zh-CN" altLang="en-US" sz="1400" dirty="0" smtClean="0">
                <a:solidFill>
                  <a:schemeClr val="accent6"/>
                </a:solidFill>
              </a:rPr>
              <a:t>较低</a:t>
            </a:r>
            <a:endParaRPr lang="en-US" altLang="zh-CN" sz="1400" dirty="0" smtClean="0">
              <a:solidFill>
                <a:schemeClr val="accent6"/>
              </a:solidFill>
            </a:endParaRPr>
          </a:p>
          <a:p>
            <a:pPr>
              <a:lnSpc>
                <a:spcPct val="120000"/>
              </a:lnSpc>
            </a:pPr>
            <a:r>
              <a:rPr lang="zh-CN" altLang="en-US" sz="1400" b="1" dirty="0">
                <a:solidFill>
                  <a:schemeClr val="accent6"/>
                </a:solidFill>
              </a:rPr>
              <a:t>中国邮政水陆路大包：</a:t>
            </a:r>
            <a:r>
              <a:rPr lang="zh-CN" altLang="en-US" sz="1400" dirty="0">
                <a:solidFill>
                  <a:schemeClr val="accent6"/>
                </a:solidFill>
              </a:rPr>
              <a:t>海运</a:t>
            </a:r>
            <a:r>
              <a:rPr lang="en-US" altLang="zh-CN" sz="1400" dirty="0">
                <a:solidFill>
                  <a:schemeClr val="accent6"/>
                </a:solidFill>
              </a:rPr>
              <a:t>+</a:t>
            </a:r>
            <a:r>
              <a:rPr lang="zh-CN" altLang="en-US" sz="1400" dirty="0">
                <a:solidFill>
                  <a:schemeClr val="accent6"/>
                </a:solidFill>
              </a:rPr>
              <a:t>陆运，适用于非特急的包裹，交货时间长，费用</a:t>
            </a:r>
            <a:r>
              <a:rPr lang="zh-CN" altLang="en-US" sz="1400" dirty="0" smtClean="0">
                <a:solidFill>
                  <a:schemeClr val="accent6"/>
                </a:solidFill>
              </a:rPr>
              <a:t>低</a:t>
            </a:r>
            <a:endParaRPr sz="1400" dirty="0">
              <a:solidFill>
                <a:schemeClr val="accent6"/>
              </a:solidFill>
            </a:endParaRPr>
          </a:p>
        </p:txBody>
      </p:sp>
      <p:sp>
        <p:nvSpPr>
          <p:cNvPr id="19" name="TextBox 1"/>
          <p:cNvSpPr txBox="1"/>
          <p:nvPr/>
        </p:nvSpPr>
        <p:spPr>
          <a:xfrm>
            <a:off x="1678622" y="2860345"/>
            <a:ext cx="7080495" cy="32893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sz="1400" dirty="0">
              <a:solidFill>
                <a:schemeClr val="accent6"/>
              </a:solidFill>
            </a:endParaRPr>
          </a:p>
        </p:txBody>
      </p:sp>
      <p:sp>
        <p:nvSpPr>
          <p:cNvPr id="16" name="TextBox 1"/>
          <p:cNvSpPr txBox="1"/>
          <p:nvPr/>
        </p:nvSpPr>
        <p:spPr>
          <a:xfrm>
            <a:off x="600069" y="2069473"/>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中国</a:t>
            </a:r>
            <a:r>
              <a:rPr lang="zh-CN" altLang="en-US" b="1" dirty="0">
                <a:solidFill>
                  <a:schemeClr val="accent1">
                    <a:lumMod val="50000"/>
                  </a:schemeClr>
                </a:solidFill>
              </a:rPr>
              <a:t>大陆邮政国际大包</a:t>
            </a:r>
            <a:endParaRPr lang="en-US" altLang="zh-CN" b="1" dirty="0">
              <a:solidFill>
                <a:schemeClr val="accent1">
                  <a:lumMod val="50000"/>
                </a:schemeClr>
              </a:solidFill>
            </a:endParaRPr>
          </a:p>
        </p:txBody>
      </p:sp>
      <p:sp>
        <p:nvSpPr>
          <p:cNvPr id="35" name="Freeform: Shape 1"/>
          <p:cNvSpPr>
            <a:spLocks/>
          </p:cNvSpPr>
          <p:nvPr/>
        </p:nvSpPr>
        <p:spPr bwMode="auto">
          <a:xfrm>
            <a:off x="651217" y="2580678"/>
            <a:ext cx="788232" cy="742789"/>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F38558"/>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8" name="TextBox 17"/>
          <p:cNvSpPr txBox="1">
            <a:spLocks/>
          </p:cNvSpPr>
          <p:nvPr/>
        </p:nvSpPr>
        <p:spPr bwMode="auto">
          <a:xfrm>
            <a:off x="742942" y="2791307"/>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rgbClr val="F38558"/>
                </a:solidFill>
                <a:latin typeface="微软雅黑" panose="020B0503020204020204" pitchFamily="34" charset="-122"/>
                <a:ea typeface="微软雅黑" panose="020B0503020204020204" pitchFamily="34" charset="-122"/>
                <a:cs typeface="+mn-cs"/>
              </a:rPr>
              <a:t>类型</a:t>
            </a:r>
            <a:endParaRPr lang="zh-CN" altLang="en-US" sz="1400" b="1" kern="1200" dirty="0">
              <a:solidFill>
                <a:srgbClr val="F38558"/>
              </a:solidFill>
              <a:latin typeface="微软雅黑" panose="020B0503020204020204" pitchFamily="34" charset="-122"/>
              <a:ea typeface="微软雅黑" panose="020B0503020204020204" pitchFamily="34" charset="-122"/>
              <a:cs typeface="+mn-cs"/>
            </a:endParaRPr>
          </a:p>
        </p:txBody>
      </p:sp>
      <p:sp>
        <p:nvSpPr>
          <p:cNvPr id="44" name="Freeform: Shape 2"/>
          <p:cNvSpPr>
            <a:spLocks/>
          </p:cNvSpPr>
          <p:nvPr/>
        </p:nvSpPr>
        <p:spPr bwMode="auto">
          <a:xfrm>
            <a:off x="1524940" y="4151329"/>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chemeClr val="bg1">
                <a:lumMod val="50000"/>
              </a:schemeClr>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6" name="TextBox 17"/>
          <p:cNvSpPr txBox="1">
            <a:spLocks/>
          </p:cNvSpPr>
          <p:nvPr/>
        </p:nvSpPr>
        <p:spPr bwMode="auto">
          <a:xfrm>
            <a:off x="1157260" y="3597595"/>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rgbClr val="006600"/>
                </a:solidFill>
                <a:latin typeface="微软雅黑" panose="020B0503020204020204" pitchFamily="34" charset="-122"/>
                <a:ea typeface="微软雅黑" panose="020B0503020204020204" pitchFamily="34" charset="-122"/>
                <a:cs typeface="+mn-cs"/>
              </a:rPr>
              <a:t>重量</a:t>
            </a:r>
            <a:endParaRPr lang="en-US" altLang="zh-CN" sz="1400" b="1" kern="1200" dirty="0" smtClean="0">
              <a:solidFill>
                <a:srgbClr val="006600"/>
              </a:solidFill>
              <a:latin typeface="微软雅黑" panose="020B0503020204020204" pitchFamily="34" charset="-122"/>
              <a:ea typeface="微软雅黑" panose="020B0503020204020204" pitchFamily="34" charset="-122"/>
              <a:cs typeface="+mn-cs"/>
            </a:endParaRPr>
          </a:p>
          <a:p>
            <a:pPr lvl="1" indent="0" algn="ctr" defTabSz="457200" hangingPunct="1"/>
            <a:r>
              <a:rPr lang="zh-CN" altLang="en-US" sz="1400" b="1" kern="1200" dirty="0" smtClean="0">
                <a:solidFill>
                  <a:srgbClr val="006600"/>
                </a:solidFill>
                <a:latin typeface="微软雅黑" panose="020B0503020204020204" pitchFamily="34" charset="-122"/>
                <a:ea typeface="微软雅黑" panose="020B0503020204020204" pitchFamily="34" charset="-122"/>
                <a:cs typeface="+mn-cs"/>
              </a:rPr>
              <a:t>体积</a:t>
            </a:r>
            <a:endParaRPr lang="zh-CN" altLang="en-US" sz="1400" b="1" kern="1200" dirty="0">
              <a:solidFill>
                <a:srgbClr val="006600"/>
              </a:solidFill>
              <a:latin typeface="微软雅黑" panose="020B0503020204020204" pitchFamily="34" charset="-122"/>
              <a:ea typeface="微软雅黑" panose="020B0503020204020204" pitchFamily="34" charset="-122"/>
              <a:cs typeface="+mn-cs"/>
            </a:endParaRPr>
          </a:p>
        </p:txBody>
      </p:sp>
      <p:sp>
        <p:nvSpPr>
          <p:cNvPr id="47" name="TextBox 1"/>
          <p:cNvSpPr txBox="1"/>
          <p:nvPr/>
        </p:nvSpPr>
        <p:spPr>
          <a:xfrm>
            <a:off x="1911985" y="3387671"/>
            <a:ext cx="6459538" cy="8679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6600"/>
                </a:solidFill>
              </a:rPr>
              <a:t>重量：</a:t>
            </a:r>
            <a:r>
              <a:rPr lang="en-US" altLang="zh-CN" sz="1400" dirty="0">
                <a:solidFill>
                  <a:srgbClr val="006600"/>
                </a:solidFill>
              </a:rPr>
              <a:t>2kg-30kg</a:t>
            </a:r>
            <a:endParaRPr lang="en-US" altLang="zh-CN" sz="1600" dirty="0">
              <a:solidFill>
                <a:srgbClr val="006600"/>
              </a:solidFill>
            </a:endParaRPr>
          </a:p>
          <a:p>
            <a:pPr>
              <a:lnSpc>
                <a:spcPct val="120000"/>
              </a:lnSpc>
            </a:pPr>
            <a:r>
              <a:rPr lang="zh-CN" altLang="en-US" sz="1400" b="1" dirty="0" smtClean="0">
                <a:solidFill>
                  <a:srgbClr val="006600"/>
                </a:solidFill>
              </a:rPr>
              <a:t>体积：</a:t>
            </a:r>
            <a:r>
              <a:rPr lang="zh-CN" altLang="en-US" sz="1400" dirty="0" smtClean="0">
                <a:solidFill>
                  <a:srgbClr val="006600"/>
                </a:solidFill>
              </a:rPr>
              <a:t>最大尺寸</a:t>
            </a:r>
            <a:r>
              <a:rPr lang="zh-CN" altLang="en-US" sz="1400" dirty="0">
                <a:solidFill>
                  <a:srgbClr val="006600"/>
                </a:solidFill>
              </a:rPr>
              <a:t>为</a:t>
            </a:r>
            <a:r>
              <a:rPr lang="zh-CN" altLang="en-US" sz="1400" dirty="0" smtClean="0">
                <a:solidFill>
                  <a:srgbClr val="006600"/>
                </a:solidFill>
              </a:rPr>
              <a:t>单边</a:t>
            </a:r>
            <a:r>
              <a:rPr lang="en-US" altLang="zh-CN" sz="1400" dirty="0">
                <a:solidFill>
                  <a:srgbClr val="006600"/>
                </a:solidFill>
              </a:rPr>
              <a:t>&lt;=1.5</a:t>
            </a:r>
            <a:r>
              <a:rPr lang="zh-CN" altLang="en-US" sz="1400" dirty="0">
                <a:solidFill>
                  <a:srgbClr val="006600"/>
                </a:solidFill>
              </a:rPr>
              <a:t>米，长度</a:t>
            </a:r>
            <a:r>
              <a:rPr lang="en-US" altLang="zh-CN" sz="1400" dirty="0">
                <a:solidFill>
                  <a:srgbClr val="006600"/>
                </a:solidFill>
              </a:rPr>
              <a:t>+</a:t>
            </a:r>
            <a:r>
              <a:rPr lang="zh-CN" altLang="en-US" sz="1400" dirty="0">
                <a:solidFill>
                  <a:srgbClr val="006600"/>
                </a:solidFill>
              </a:rPr>
              <a:t>长度以外的最大横周</a:t>
            </a:r>
            <a:r>
              <a:rPr lang="en-US" altLang="zh-CN" sz="1400" dirty="0">
                <a:solidFill>
                  <a:srgbClr val="006600"/>
                </a:solidFill>
              </a:rPr>
              <a:t>&lt;=3</a:t>
            </a:r>
            <a:r>
              <a:rPr lang="zh-CN" altLang="en-US" sz="1400" dirty="0" smtClean="0">
                <a:solidFill>
                  <a:srgbClr val="006600"/>
                </a:solidFill>
              </a:rPr>
              <a:t>米</a:t>
            </a:r>
            <a:endParaRPr lang="en-US" altLang="zh-CN" sz="1400" dirty="0" smtClean="0">
              <a:solidFill>
                <a:srgbClr val="006600"/>
              </a:solidFill>
            </a:endParaRPr>
          </a:p>
          <a:p>
            <a:pPr>
              <a:lnSpc>
                <a:spcPct val="120000"/>
              </a:lnSpc>
            </a:pPr>
            <a:r>
              <a:rPr lang="zh-CN" altLang="en-US" sz="1400" dirty="0" smtClean="0">
                <a:solidFill>
                  <a:srgbClr val="006600"/>
                </a:solidFill>
              </a:rPr>
              <a:t>          最小</a:t>
            </a:r>
            <a:r>
              <a:rPr lang="zh-CN" altLang="en-US" sz="1400" dirty="0">
                <a:solidFill>
                  <a:srgbClr val="006600"/>
                </a:solidFill>
              </a:rPr>
              <a:t>尺寸为边长不小于</a:t>
            </a:r>
            <a:r>
              <a:rPr lang="en-US" altLang="zh-CN" sz="1400" dirty="0">
                <a:solidFill>
                  <a:srgbClr val="006600"/>
                </a:solidFill>
              </a:rPr>
              <a:t>0.24</a:t>
            </a:r>
            <a:r>
              <a:rPr lang="zh-CN" altLang="en-US" sz="1400" dirty="0">
                <a:solidFill>
                  <a:srgbClr val="006600"/>
                </a:solidFill>
              </a:rPr>
              <a:t>米、宽不小于</a:t>
            </a:r>
            <a:r>
              <a:rPr lang="en-US" altLang="zh-CN" sz="1400" dirty="0">
                <a:solidFill>
                  <a:srgbClr val="006600"/>
                </a:solidFill>
              </a:rPr>
              <a:t>0.16</a:t>
            </a:r>
            <a:r>
              <a:rPr lang="zh-CN" altLang="en-US" sz="1400" dirty="0" smtClean="0">
                <a:solidFill>
                  <a:srgbClr val="006600"/>
                </a:solidFill>
              </a:rPr>
              <a:t>米</a:t>
            </a:r>
            <a:endParaRPr sz="1400" dirty="0">
              <a:solidFill>
                <a:srgbClr val="006600"/>
              </a:solidFill>
            </a:endParaRPr>
          </a:p>
        </p:txBody>
      </p:sp>
      <p:sp>
        <p:nvSpPr>
          <p:cNvPr id="48" name="Freeform: Shape 2"/>
          <p:cNvSpPr>
            <a:spLocks/>
          </p:cNvSpPr>
          <p:nvPr/>
        </p:nvSpPr>
        <p:spPr bwMode="auto">
          <a:xfrm>
            <a:off x="1052404" y="3378840"/>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006600"/>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rgbClr val="006600"/>
              </a:solidFill>
              <a:effectLst/>
              <a:uLnTx/>
              <a:uFillTx/>
              <a:latin typeface="微软雅黑" panose="020B0503020204020204" pitchFamily="34" charset="-122"/>
              <a:ea typeface="微软雅黑" panose="020B0503020204020204" pitchFamily="34" charset="-122"/>
              <a:cs typeface="+mn-cs"/>
            </a:endParaRPr>
          </a:p>
        </p:txBody>
      </p:sp>
      <p:sp>
        <p:nvSpPr>
          <p:cNvPr id="49" name="TextBox 17"/>
          <p:cNvSpPr txBox="1">
            <a:spLocks/>
          </p:cNvSpPr>
          <p:nvPr/>
        </p:nvSpPr>
        <p:spPr bwMode="auto">
          <a:xfrm>
            <a:off x="1625424" y="4374938"/>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chemeClr val="bg2">
                    <a:lumMod val="75000"/>
                  </a:schemeClr>
                </a:solidFill>
                <a:latin typeface="微软雅黑" panose="020B0503020204020204" pitchFamily="34" charset="-122"/>
                <a:ea typeface="微软雅黑" panose="020B0503020204020204" pitchFamily="34" charset="-122"/>
                <a:cs typeface="+mn-cs"/>
              </a:rPr>
              <a:t>赔偿</a:t>
            </a:r>
            <a:endParaRPr lang="zh-CN" altLang="en-US" sz="1400" b="1" kern="1200" dirty="0">
              <a:solidFill>
                <a:schemeClr val="bg2">
                  <a:lumMod val="75000"/>
                </a:schemeClr>
              </a:solidFill>
              <a:latin typeface="微软雅黑" panose="020B0503020204020204" pitchFamily="34" charset="-122"/>
              <a:ea typeface="微软雅黑" panose="020B0503020204020204" pitchFamily="34" charset="-122"/>
              <a:cs typeface="+mn-cs"/>
            </a:endParaRPr>
          </a:p>
        </p:txBody>
      </p:sp>
      <p:sp>
        <p:nvSpPr>
          <p:cNvPr id="50" name="TextBox 1"/>
          <p:cNvSpPr txBox="1"/>
          <p:nvPr/>
        </p:nvSpPr>
        <p:spPr>
          <a:xfrm>
            <a:off x="2382721" y="4255601"/>
            <a:ext cx="5988802"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2">
                    <a:lumMod val="75000"/>
                  </a:schemeClr>
                </a:solidFill>
              </a:rPr>
              <a:t>保价包裹</a:t>
            </a:r>
            <a:r>
              <a:rPr lang="zh-CN" altLang="en-US" sz="1400" b="1" dirty="0" smtClean="0">
                <a:solidFill>
                  <a:schemeClr val="bg2">
                    <a:lumMod val="75000"/>
                  </a:schemeClr>
                </a:solidFill>
              </a:rPr>
              <a:t>：</a:t>
            </a:r>
            <a:r>
              <a:rPr lang="zh-CN" altLang="en-US" sz="1400" dirty="0">
                <a:solidFill>
                  <a:schemeClr val="bg2">
                    <a:lumMod val="75000"/>
                  </a:schemeClr>
                </a:solidFill>
              </a:rPr>
              <a:t>按货物保价</a:t>
            </a:r>
            <a:r>
              <a:rPr lang="zh-CN" altLang="en-US" sz="1400" dirty="0" smtClean="0">
                <a:solidFill>
                  <a:schemeClr val="bg2">
                    <a:lumMod val="75000"/>
                  </a:schemeClr>
                </a:solidFill>
              </a:rPr>
              <a:t>金额或按照</a:t>
            </a:r>
            <a:r>
              <a:rPr lang="zh-CN" altLang="en-US" sz="1400" dirty="0">
                <a:solidFill>
                  <a:schemeClr val="bg2">
                    <a:lumMod val="75000"/>
                  </a:schemeClr>
                </a:solidFill>
              </a:rPr>
              <a:t>保价额与邮件全部价值的</a:t>
            </a:r>
            <a:r>
              <a:rPr lang="zh-CN" altLang="en-US" sz="1400" dirty="0" smtClean="0">
                <a:solidFill>
                  <a:schemeClr val="bg2">
                    <a:lumMod val="75000"/>
                  </a:schemeClr>
                </a:solidFill>
              </a:rPr>
              <a:t>比例予以赔偿</a:t>
            </a:r>
            <a:endParaRPr lang="en-US" altLang="zh-CN" sz="1400" dirty="0" smtClean="0">
              <a:solidFill>
                <a:schemeClr val="bg2">
                  <a:lumMod val="75000"/>
                </a:schemeClr>
              </a:solidFill>
            </a:endParaRPr>
          </a:p>
          <a:p>
            <a:pPr>
              <a:lnSpc>
                <a:spcPct val="120000"/>
              </a:lnSpc>
            </a:pPr>
            <a:r>
              <a:rPr lang="zh-CN" altLang="en-US" sz="1400" b="1" dirty="0" smtClean="0">
                <a:solidFill>
                  <a:schemeClr val="bg2">
                    <a:lumMod val="75000"/>
                  </a:schemeClr>
                </a:solidFill>
              </a:rPr>
              <a:t>非保价包裹：</a:t>
            </a:r>
            <a:r>
              <a:rPr lang="zh-CN" altLang="en-US" sz="1400" dirty="0" smtClean="0">
                <a:solidFill>
                  <a:schemeClr val="bg2">
                    <a:lumMod val="75000"/>
                  </a:schemeClr>
                </a:solidFill>
              </a:rPr>
              <a:t>按照实际</a:t>
            </a:r>
            <a:r>
              <a:rPr lang="zh-CN" altLang="en-US" sz="1400" dirty="0">
                <a:solidFill>
                  <a:schemeClr val="bg2">
                    <a:lumMod val="75000"/>
                  </a:schemeClr>
                </a:solidFill>
              </a:rPr>
              <a:t>损失价值予以赔偿，</a:t>
            </a:r>
            <a:r>
              <a:rPr lang="zh-CN" altLang="en-US" sz="1400" dirty="0" smtClean="0">
                <a:solidFill>
                  <a:schemeClr val="bg2">
                    <a:lumMod val="75000"/>
                  </a:schemeClr>
                </a:solidFill>
              </a:rPr>
              <a:t>但不</a:t>
            </a:r>
            <a:r>
              <a:rPr lang="zh-CN" altLang="en-US" sz="1400" dirty="0">
                <a:solidFill>
                  <a:schemeClr val="bg2">
                    <a:lumMod val="75000"/>
                  </a:schemeClr>
                </a:solidFill>
              </a:rPr>
              <a:t>超过邮局规定的</a:t>
            </a:r>
            <a:r>
              <a:rPr lang="zh-CN" altLang="en-US" sz="1400" dirty="0" smtClean="0">
                <a:solidFill>
                  <a:schemeClr val="bg2">
                    <a:lumMod val="75000"/>
                  </a:schemeClr>
                </a:solidFill>
              </a:rPr>
              <a:t>限额</a:t>
            </a:r>
            <a:endParaRPr sz="1400" dirty="0">
              <a:solidFill>
                <a:schemeClr val="bg2">
                  <a:lumMod val="75000"/>
                </a:schemeClr>
              </a:solidFill>
            </a:endParaRPr>
          </a:p>
        </p:txBody>
      </p:sp>
    </p:spTree>
    <p:extLst>
      <p:ext uri="{BB962C8B-B14F-4D97-AF65-F5344CB8AC3E}">
        <p14:creationId xmlns:p14="http://schemas.microsoft.com/office/powerpoint/2010/main" val="23930852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20" name="TextBox 1"/>
          <p:cNvSpPr txBox="1"/>
          <p:nvPr/>
        </p:nvSpPr>
        <p:spPr>
          <a:xfrm>
            <a:off x="1519836" y="1319174"/>
            <a:ext cx="7414817"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accent6"/>
                </a:solidFill>
              </a:rPr>
              <a:t>中国邮政</a:t>
            </a:r>
            <a:r>
              <a:rPr lang="zh-CN" altLang="en-US" sz="1400" b="1" dirty="0" smtClean="0">
                <a:solidFill>
                  <a:schemeClr val="accent6"/>
                </a:solidFill>
              </a:rPr>
              <a:t>航空小包：</a:t>
            </a:r>
            <a:r>
              <a:rPr lang="zh-CN" altLang="en-US" sz="1400" dirty="0" smtClean="0">
                <a:solidFill>
                  <a:schemeClr val="accent6"/>
                </a:solidFill>
              </a:rPr>
              <a:t>空运直飞</a:t>
            </a:r>
            <a:r>
              <a:rPr lang="zh-CN" altLang="en-US" sz="1400" dirty="0">
                <a:solidFill>
                  <a:schemeClr val="accent6"/>
                </a:solidFill>
              </a:rPr>
              <a:t>，适合小件物品，交货时间快，费用比国际</a:t>
            </a:r>
            <a:r>
              <a:rPr lang="zh-CN" altLang="en-US" sz="1400" dirty="0" smtClean="0">
                <a:solidFill>
                  <a:schemeClr val="accent6"/>
                </a:solidFill>
              </a:rPr>
              <a:t>邮政特快专递低</a:t>
            </a:r>
            <a:endParaRPr lang="en-US" altLang="zh-CN" sz="1400" dirty="0" smtClean="0">
              <a:solidFill>
                <a:schemeClr val="accent6"/>
              </a:solidFill>
            </a:endParaRPr>
          </a:p>
          <a:p>
            <a:pPr>
              <a:lnSpc>
                <a:spcPct val="120000"/>
              </a:lnSpc>
            </a:pPr>
            <a:r>
              <a:rPr lang="zh-CN" altLang="en-US" sz="1400" b="1" dirty="0" smtClean="0">
                <a:solidFill>
                  <a:schemeClr val="accent6"/>
                </a:solidFill>
              </a:rPr>
              <a:t>铁路运邮国际小包：</a:t>
            </a:r>
            <a:r>
              <a:rPr lang="zh-CN" altLang="en-US" sz="1400" dirty="0">
                <a:solidFill>
                  <a:schemeClr val="accent6"/>
                </a:solidFill>
              </a:rPr>
              <a:t>铁路直达（中欧班列），适合小件包裹</a:t>
            </a:r>
            <a:r>
              <a:rPr lang="zh-CN" altLang="en-US" sz="1400" dirty="0" smtClean="0">
                <a:solidFill>
                  <a:schemeClr val="accent6"/>
                </a:solidFill>
              </a:rPr>
              <a:t>，交货时间较长</a:t>
            </a:r>
            <a:r>
              <a:rPr lang="zh-CN" altLang="en-US" sz="1400" dirty="0">
                <a:solidFill>
                  <a:schemeClr val="accent6"/>
                </a:solidFill>
              </a:rPr>
              <a:t>，</a:t>
            </a:r>
            <a:r>
              <a:rPr lang="zh-CN" altLang="en-US" sz="1400" dirty="0" smtClean="0">
                <a:solidFill>
                  <a:schemeClr val="accent6"/>
                </a:solidFill>
              </a:rPr>
              <a:t>费用低于小包</a:t>
            </a:r>
            <a:endParaRPr lang="en-US" altLang="zh-CN" sz="1400" dirty="0" smtClean="0">
              <a:solidFill>
                <a:schemeClr val="accent6"/>
              </a:solidFill>
            </a:endParaRPr>
          </a:p>
        </p:txBody>
      </p:sp>
      <p:sp>
        <p:nvSpPr>
          <p:cNvPr id="19" name="TextBox 1"/>
          <p:cNvSpPr txBox="1"/>
          <p:nvPr/>
        </p:nvSpPr>
        <p:spPr>
          <a:xfrm>
            <a:off x="1678622" y="1577566"/>
            <a:ext cx="7080495" cy="32893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sz="1400" dirty="0">
              <a:solidFill>
                <a:schemeClr val="accent6"/>
              </a:solidFill>
            </a:endParaRPr>
          </a:p>
        </p:txBody>
      </p:sp>
      <p:sp>
        <p:nvSpPr>
          <p:cNvPr id="16" name="TextBox 1"/>
          <p:cNvSpPr txBox="1"/>
          <p:nvPr/>
        </p:nvSpPr>
        <p:spPr>
          <a:xfrm>
            <a:off x="600069" y="786694"/>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中国</a:t>
            </a:r>
            <a:r>
              <a:rPr lang="zh-CN" altLang="en-US" b="1" dirty="0">
                <a:solidFill>
                  <a:schemeClr val="accent1">
                    <a:lumMod val="50000"/>
                  </a:schemeClr>
                </a:solidFill>
              </a:rPr>
              <a:t>大陆邮政</a:t>
            </a:r>
            <a:r>
              <a:rPr lang="zh-CN" altLang="en-US" b="1" dirty="0" smtClean="0">
                <a:solidFill>
                  <a:schemeClr val="accent1">
                    <a:lumMod val="50000"/>
                  </a:schemeClr>
                </a:solidFill>
              </a:rPr>
              <a:t>国际小包</a:t>
            </a:r>
            <a:endParaRPr lang="en-US" altLang="zh-CN" b="1" dirty="0">
              <a:solidFill>
                <a:schemeClr val="accent1">
                  <a:lumMod val="50000"/>
                </a:schemeClr>
              </a:solidFill>
            </a:endParaRPr>
          </a:p>
        </p:txBody>
      </p:sp>
      <p:sp>
        <p:nvSpPr>
          <p:cNvPr id="35" name="Freeform: Shape 1"/>
          <p:cNvSpPr>
            <a:spLocks/>
          </p:cNvSpPr>
          <p:nvPr/>
        </p:nvSpPr>
        <p:spPr bwMode="auto">
          <a:xfrm>
            <a:off x="651217" y="1297899"/>
            <a:ext cx="746031" cy="742789"/>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F38558"/>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8" name="TextBox 17"/>
          <p:cNvSpPr txBox="1">
            <a:spLocks/>
          </p:cNvSpPr>
          <p:nvPr/>
        </p:nvSpPr>
        <p:spPr bwMode="auto">
          <a:xfrm>
            <a:off x="710235" y="1478634"/>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rgbClr val="F38558"/>
                </a:solidFill>
                <a:latin typeface="微软雅黑" panose="020B0503020204020204" pitchFamily="34" charset="-122"/>
                <a:ea typeface="微软雅黑" panose="020B0503020204020204" pitchFamily="34" charset="-122"/>
                <a:cs typeface="+mn-cs"/>
              </a:rPr>
              <a:t>类型</a:t>
            </a:r>
            <a:endParaRPr lang="zh-CN" altLang="en-US" sz="1400" b="1" kern="1200" dirty="0">
              <a:solidFill>
                <a:srgbClr val="F38558"/>
              </a:solidFill>
              <a:latin typeface="微软雅黑" panose="020B0503020204020204" pitchFamily="34" charset="-122"/>
              <a:ea typeface="微软雅黑" panose="020B0503020204020204" pitchFamily="34" charset="-122"/>
              <a:cs typeface="+mn-cs"/>
            </a:endParaRPr>
          </a:p>
        </p:txBody>
      </p:sp>
      <p:sp>
        <p:nvSpPr>
          <p:cNvPr id="44" name="Freeform: Shape 2"/>
          <p:cNvSpPr>
            <a:spLocks/>
          </p:cNvSpPr>
          <p:nvPr/>
        </p:nvSpPr>
        <p:spPr bwMode="auto">
          <a:xfrm>
            <a:off x="1524940" y="2572538"/>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chemeClr val="bg1">
                <a:lumMod val="50000"/>
              </a:schemeClr>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6" name="TextBox 17"/>
          <p:cNvSpPr txBox="1">
            <a:spLocks/>
          </p:cNvSpPr>
          <p:nvPr/>
        </p:nvSpPr>
        <p:spPr bwMode="auto">
          <a:xfrm>
            <a:off x="1157260" y="2143787"/>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rgbClr val="006600"/>
                </a:solidFill>
                <a:latin typeface="微软雅黑" panose="020B0503020204020204" pitchFamily="34" charset="-122"/>
                <a:ea typeface="微软雅黑" panose="020B0503020204020204" pitchFamily="34" charset="-122"/>
                <a:cs typeface="+mn-cs"/>
              </a:rPr>
              <a:t>重量</a:t>
            </a:r>
            <a:endParaRPr lang="en-US" altLang="zh-CN" sz="1400" b="1" kern="1200" dirty="0" smtClean="0">
              <a:solidFill>
                <a:srgbClr val="006600"/>
              </a:solidFill>
              <a:latin typeface="微软雅黑" panose="020B0503020204020204" pitchFamily="34" charset="-122"/>
              <a:ea typeface="微软雅黑" panose="020B0503020204020204" pitchFamily="34" charset="-122"/>
              <a:cs typeface="+mn-cs"/>
            </a:endParaRPr>
          </a:p>
          <a:p>
            <a:pPr lvl="1" indent="0" algn="ctr" defTabSz="457200" hangingPunct="1"/>
            <a:r>
              <a:rPr lang="zh-CN" altLang="en-US" sz="1400" b="1" kern="1200" dirty="0" smtClean="0">
                <a:solidFill>
                  <a:srgbClr val="006600"/>
                </a:solidFill>
                <a:latin typeface="微软雅黑" panose="020B0503020204020204" pitchFamily="34" charset="-122"/>
                <a:ea typeface="微软雅黑" panose="020B0503020204020204" pitchFamily="34" charset="-122"/>
                <a:cs typeface="+mn-cs"/>
              </a:rPr>
              <a:t>体积</a:t>
            </a:r>
            <a:endParaRPr lang="zh-CN" altLang="en-US" sz="1400" b="1" kern="1200" dirty="0">
              <a:solidFill>
                <a:srgbClr val="006600"/>
              </a:solidFill>
              <a:latin typeface="微软雅黑" panose="020B0503020204020204" pitchFamily="34" charset="-122"/>
              <a:ea typeface="微软雅黑" panose="020B0503020204020204" pitchFamily="34" charset="-122"/>
              <a:cs typeface="+mn-cs"/>
            </a:endParaRPr>
          </a:p>
        </p:txBody>
      </p:sp>
      <p:sp>
        <p:nvSpPr>
          <p:cNvPr id="47" name="TextBox 1"/>
          <p:cNvSpPr txBox="1"/>
          <p:nvPr/>
        </p:nvSpPr>
        <p:spPr>
          <a:xfrm>
            <a:off x="1911985" y="1949732"/>
            <a:ext cx="6459538"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6600"/>
                </a:solidFill>
              </a:rPr>
              <a:t>重量：</a:t>
            </a:r>
            <a:r>
              <a:rPr lang="en-US" altLang="zh-CN" sz="1400" dirty="0" smtClean="0">
                <a:solidFill>
                  <a:srgbClr val="006600"/>
                </a:solidFill>
              </a:rPr>
              <a:t>2kg</a:t>
            </a:r>
            <a:r>
              <a:rPr lang="zh-CN" altLang="en-US" sz="1400" dirty="0" smtClean="0">
                <a:solidFill>
                  <a:srgbClr val="006600"/>
                </a:solidFill>
              </a:rPr>
              <a:t>以内</a:t>
            </a:r>
            <a:endParaRPr lang="en-US" altLang="zh-CN" sz="1600" dirty="0">
              <a:solidFill>
                <a:srgbClr val="006600"/>
              </a:solidFill>
            </a:endParaRPr>
          </a:p>
          <a:p>
            <a:pPr>
              <a:lnSpc>
                <a:spcPct val="120000"/>
              </a:lnSpc>
            </a:pPr>
            <a:r>
              <a:rPr lang="zh-CN" altLang="en-US" sz="1400" b="1" dirty="0" smtClean="0">
                <a:solidFill>
                  <a:srgbClr val="006600"/>
                </a:solidFill>
              </a:rPr>
              <a:t>体积：</a:t>
            </a:r>
            <a:r>
              <a:rPr lang="zh-CN" altLang="en-US" sz="1400" dirty="0">
                <a:solidFill>
                  <a:srgbClr val="006600"/>
                </a:solidFill>
              </a:rPr>
              <a:t>外包装长宽高之和小于</a:t>
            </a:r>
            <a:r>
              <a:rPr lang="en-US" altLang="zh-CN" sz="1400" dirty="0">
                <a:solidFill>
                  <a:srgbClr val="006600"/>
                </a:solidFill>
              </a:rPr>
              <a:t>90</a:t>
            </a:r>
            <a:r>
              <a:rPr lang="zh-CN" altLang="en-US" sz="1400" dirty="0">
                <a:solidFill>
                  <a:srgbClr val="006600"/>
                </a:solidFill>
              </a:rPr>
              <a:t>厘米，且最长边小于</a:t>
            </a:r>
            <a:r>
              <a:rPr lang="en-US" altLang="zh-CN" sz="1400" dirty="0">
                <a:solidFill>
                  <a:srgbClr val="006600"/>
                </a:solidFill>
              </a:rPr>
              <a:t>60</a:t>
            </a:r>
            <a:r>
              <a:rPr lang="zh-CN" altLang="en-US" sz="1400" dirty="0">
                <a:solidFill>
                  <a:srgbClr val="006600"/>
                </a:solidFill>
              </a:rPr>
              <a:t>厘米</a:t>
            </a:r>
            <a:endParaRPr sz="1400" dirty="0">
              <a:solidFill>
                <a:srgbClr val="006600"/>
              </a:solidFill>
            </a:endParaRPr>
          </a:p>
        </p:txBody>
      </p:sp>
      <p:sp>
        <p:nvSpPr>
          <p:cNvPr id="48" name="Freeform: Shape 2"/>
          <p:cNvSpPr>
            <a:spLocks/>
          </p:cNvSpPr>
          <p:nvPr/>
        </p:nvSpPr>
        <p:spPr bwMode="auto">
          <a:xfrm>
            <a:off x="1052404" y="1925032"/>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006600"/>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rgbClr val="006600"/>
              </a:solidFill>
              <a:effectLst/>
              <a:uLnTx/>
              <a:uFillTx/>
              <a:latin typeface="微软雅黑" panose="020B0503020204020204" pitchFamily="34" charset="-122"/>
              <a:ea typeface="微软雅黑" panose="020B0503020204020204" pitchFamily="34" charset="-122"/>
              <a:cs typeface="+mn-cs"/>
            </a:endParaRPr>
          </a:p>
        </p:txBody>
      </p:sp>
      <p:sp>
        <p:nvSpPr>
          <p:cNvPr id="49" name="TextBox 17"/>
          <p:cNvSpPr txBox="1">
            <a:spLocks/>
          </p:cNvSpPr>
          <p:nvPr/>
        </p:nvSpPr>
        <p:spPr bwMode="auto">
          <a:xfrm>
            <a:off x="1625424" y="2796147"/>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400" b="1" kern="1200" dirty="0" smtClean="0">
                <a:solidFill>
                  <a:schemeClr val="bg2">
                    <a:lumMod val="75000"/>
                  </a:schemeClr>
                </a:solidFill>
                <a:latin typeface="微软雅黑" panose="020B0503020204020204" pitchFamily="34" charset="-122"/>
                <a:ea typeface="微软雅黑" panose="020B0503020204020204" pitchFamily="34" charset="-122"/>
                <a:cs typeface="+mn-cs"/>
              </a:rPr>
              <a:t>赔偿</a:t>
            </a:r>
            <a:endParaRPr lang="zh-CN" altLang="en-US" sz="1400" b="1" kern="1200" dirty="0">
              <a:solidFill>
                <a:schemeClr val="bg2">
                  <a:lumMod val="75000"/>
                </a:schemeClr>
              </a:solidFill>
              <a:latin typeface="微软雅黑" panose="020B0503020204020204" pitchFamily="34" charset="-122"/>
              <a:ea typeface="微软雅黑" panose="020B0503020204020204" pitchFamily="34" charset="-122"/>
              <a:cs typeface="+mn-cs"/>
            </a:endParaRPr>
          </a:p>
        </p:txBody>
      </p:sp>
      <p:sp>
        <p:nvSpPr>
          <p:cNvPr id="50" name="TextBox 1"/>
          <p:cNvSpPr txBox="1"/>
          <p:nvPr/>
        </p:nvSpPr>
        <p:spPr>
          <a:xfrm>
            <a:off x="2468212" y="2671389"/>
            <a:ext cx="5988802" cy="6093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2">
                    <a:lumMod val="75000"/>
                  </a:schemeClr>
                </a:solidFill>
              </a:rPr>
              <a:t>挂号小包</a:t>
            </a:r>
            <a:r>
              <a:rPr lang="zh-CN" altLang="en-US" sz="1400" b="1" dirty="0" smtClean="0">
                <a:solidFill>
                  <a:schemeClr val="bg2">
                    <a:lumMod val="75000"/>
                  </a:schemeClr>
                </a:solidFill>
              </a:rPr>
              <a:t>：</a:t>
            </a:r>
            <a:r>
              <a:rPr lang="zh-CN" altLang="en-US" sz="1400" dirty="0">
                <a:solidFill>
                  <a:schemeClr val="bg2">
                    <a:lumMod val="75000"/>
                  </a:schemeClr>
                </a:solidFill>
              </a:rPr>
              <a:t>提供网上跟踪查询，</a:t>
            </a:r>
            <a:r>
              <a:rPr lang="zh-CN" altLang="en-US" sz="1400" dirty="0" smtClean="0">
                <a:solidFill>
                  <a:schemeClr val="bg2">
                    <a:lumMod val="75000"/>
                  </a:schemeClr>
                </a:solidFill>
              </a:rPr>
              <a:t>丢失给予</a:t>
            </a:r>
            <a:r>
              <a:rPr lang="zh-CN" altLang="en-US" sz="1400" dirty="0">
                <a:solidFill>
                  <a:schemeClr val="bg2">
                    <a:lumMod val="75000"/>
                  </a:schemeClr>
                </a:solidFill>
              </a:rPr>
              <a:t>一定</a:t>
            </a:r>
            <a:r>
              <a:rPr lang="zh-CN" altLang="en-US" sz="1400" dirty="0" smtClean="0">
                <a:solidFill>
                  <a:schemeClr val="bg2">
                    <a:lumMod val="75000"/>
                  </a:schemeClr>
                </a:solidFill>
              </a:rPr>
              <a:t>赔偿</a:t>
            </a:r>
            <a:endParaRPr lang="en-US" altLang="zh-CN" sz="1400" dirty="0" smtClean="0">
              <a:solidFill>
                <a:schemeClr val="bg2">
                  <a:lumMod val="75000"/>
                </a:schemeClr>
              </a:solidFill>
            </a:endParaRPr>
          </a:p>
          <a:p>
            <a:pPr>
              <a:lnSpc>
                <a:spcPct val="120000"/>
              </a:lnSpc>
            </a:pPr>
            <a:r>
              <a:rPr lang="zh-CN" altLang="en-US" sz="1400" b="1" dirty="0" smtClean="0">
                <a:solidFill>
                  <a:schemeClr val="bg2">
                    <a:lumMod val="75000"/>
                  </a:schemeClr>
                </a:solidFill>
              </a:rPr>
              <a:t>平邮小包：</a:t>
            </a:r>
            <a:r>
              <a:rPr lang="zh-CN" altLang="en-US" sz="1400" dirty="0" smtClean="0">
                <a:solidFill>
                  <a:schemeClr val="bg2">
                    <a:lumMod val="75000"/>
                  </a:schemeClr>
                </a:solidFill>
              </a:rPr>
              <a:t>不提供</a:t>
            </a:r>
            <a:r>
              <a:rPr lang="zh-CN" altLang="en-US" sz="1400" dirty="0">
                <a:solidFill>
                  <a:schemeClr val="bg2">
                    <a:lumMod val="75000"/>
                  </a:schemeClr>
                </a:solidFill>
              </a:rPr>
              <a:t>网上跟踪查询，</a:t>
            </a:r>
            <a:r>
              <a:rPr lang="zh-CN" altLang="en-US" sz="1400" dirty="0" smtClean="0">
                <a:solidFill>
                  <a:schemeClr val="bg2">
                    <a:lumMod val="75000"/>
                  </a:schemeClr>
                </a:solidFill>
              </a:rPr>
              <a:t>丢失不给予</a:t>
            </a:r>
            <a:r>
              <a:rPr lang="zh-CN" altLang="en-US" sz="1400" dirty="0">
                <a:solidFill>
                  <a:schemeClr val="bg2">
                    <a:lumMod val="75000"/>
                  </a:schemeClr>
                </a:solidFill>
              </a:rPr>
              <a:t>一定赔偿</a:t>
            </a:r>
            <a:endParaRPr sz="1400" dirty="0">
              <a:solidFill>
                <a:schemeClr val="bg2">
                  <a:lumMod val="75000"/>
                </a:schemeClr>
              </a:solidFill>
            </a:endParaRPr>
          </a:p>
        </p:txBody>
      </p:sp>
      <p:sp>
        <p:nvSpPr>
          <p:cNvPr id="21" name="TextBox 1"/>
          <p:cNvSpPr txBox="1"/>
          <p:nvPr/>
        </p:nvSpPr>
        <p:spPr>
          <a:xfrm>
            <a:off x="600069" y="3316807"/>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中国</a:t>
            </a:r>
            <a:r>
              <a:rPr lang="zh-CN" altLang="en-US" b="1" dirty="0">
                <a:solidFill>
                  <a:schemeClr val="accent1">
                    <a:lumMod val="50000"/>
                  </a:schemeClr>
                </a:solidFill>
              </a:rPr>
              <a:t>大陆邮政国际普通邮包裹服务流程</a:t>
            </a:r>
            <a:endParaRPr lang="en-US" altLang="zh-CN" b="1" dirty="0">
              <a:solidFill>
                <a:schemeClr val="accent1">
                  <a:lumMod val="50000"/>
                </a:schemeClr>
              </a:solidFill>
            </a:endParaRPr>
          </a:p>
        </p:txBody>
      </p:sp>
      <p:pic>
        <p:nvPicPr>
          <p:cNvPr id="22" name="图片 2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600070" y="3832912"/>
            <a:ext cx="7978186" cy="1028537"/>
          </a:xfrm>
          <a:prstGeom prst="rect">
            <a:avLst/>
          </a:prstGeom>
        </p:spPr>
      </p:pic>
    </p:spTree>
    <p:extLst>
      <p:ext uri="{BB962C8B-B14F-4D97-AF65-F5344CB8AC3E}">
        <p14:creationId xmlns:p14="http://schemas.microsoft.com/office/powerpoint/2010/main" val="33896249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18" name="TextBox 1"/>
          <p:cNvSpPr txBox="1"/>
          <p:nvPr/>
        </p:nvSpPr>
        <p:spPr>
          <a:xfrm>
            <a:off x="344242" y="83008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）中国香港邮政国际包裹</a:t>
            </a:r>
          </a:p>
        </p:txBody>
      </p:sp>
      <p:sp>
        <p:nvSpPr>
          <p:cNvPr id="20" name="TextBox 1"/>
          <p:cNvSpPr txBox="1"/>
          <p:nvPr/>
        </p:nvSpPr>
        <p:spPr>
          <a:xfrm>
            <a:off x="703751" y="1969488"/>
            <a:ext cx="793539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中国香港邮政国际大包又称之为香港邮政航空大包，是香港邮政开通的一项大包裹空邮服务，</a:t>
            </a:r>
            <a:r>
              <a:rPr lang="en-US" altLang="zh-CN" sz="1600" dirty="0">
                <a:solidFill>
                  <a:schemeClr val="bg1">
                    <a:lumMod val="50000"/>
                  </a:schemeClr>
                </a:solidFill>
              </a:rPr>
              <a:t>7-12</a:t>
            </a:r>
            <a:r>
              <a:rPr lang="zh-CN" altLang="en-US" sz="1600" dirty="0">
                <a:solidFill>
                  <a:schemeClr val="bg1">
                    <a:lumMod val="50000"/>
                  </a:schemeClr>
                </a:solidFill>
              </a:rPr>
              <a:t>天可以送达全球</a:t>
            </a:r>
            <a:r>
              <a:rPr lang="en-US" altLang="zh-CN" sz="1600" dirty="0">
                <a:solidFill>
                  <a:schemeClr val="bg1">
                    <a:lumMod val="50000"/>
                  </a:schemeClr>
                </a:solidFill>
              </a:rPr>
              <a:t>220</a:t>
            </a:r>
            <a:r>
              <a:rPr lang="zh-CN" altLang="en-US" sz="1600" dirty="0">
                <a:solidFill>
                  <a:schemeClr val="bg1">
                    <a:lumMod val="50000"/>
                  </a:schemeClr>
                </a:solidFill>
              </a:rPr>
              <a:t>多个国家，并全程</a:t>
            </a:r>
            <a:r>
              <a:rPr lang="zh-CN" altLang="en-US" sz="1600" dirty="0" smtClean="0">
                <a:solidFill>
                  <a:schemeClr val="bg1">
                    <a:lumMod val="50000"/>
                  </a:schemeClr>
                </a:solidFill>
              </a:rPr>
              <a:t>提供跟踪服务。</a:t>
            </a:r>
            <a:endParaRPr sz="1600" dirty="0">
              <a:solidFill>
                <a:schemeClr val="bg1">
                  <a:lumMod val="50000"/>
                </a:schemeClr>
              </a:solidFill>
            </a:endParaRPr>
          </a:p>
        </p:txBody>
      </p:sp>
      <p:sp>
        <p:nvSpPr>
          <p:cNvPr id="19" name="TextBox 1"/>
          <p:cNvSpPr txBox="1"/>
          <p:nvPr/>
        </p:nvSpPr>
        <p:spPr>
          <a:xfrm>
            <a:off x="1678622" y="2228822"/>
            <a:ext cx="7080495"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sz="1400" dirty="0">
              <a:solidFill>
                <a:schemeClr val="accent6"/>
              </a:solidFill>
            </a:endParaRPr>
          </a:p>
        </p:txBody>
      </p:sp>
      <p:sp>
        <p:nvSpPr>
          <p:cNvPr id="16" name="TextBox 1"/>
          <p:cNvSpPr txBox="1"/>
          <p:nvPr/>
        </p:nvSpPr>
        <p:spPr>
          <a:xfrm>
            <a:off x="600069" y="1293226"/>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中国</a:t>
            </a:r>
            <a:r>
              <a:rPr lang="zh-CN" altLang="en-US" b="1" dirty="0">
                <a:solidFill>
                  <a:schemeClr val="accent1">
                    <a:lumMod val="50000"/>
                  </a:schemeClr>
                </a:solidFill>
              </a:rPr>
              <a:t>香港邮政国际大包</a:t>
            </a:r>
            <a:endParaRPr lang="en-US" altLang="zh-CN" b="1" dirty="0">
              <a:solidFill>
                <a:schemeClr val="accent1">
                  <a:lumMod val="50000"/>
                </a:schemeClr>
              </a:solidFill>
            </a:endParaRPr>
          </a:p>
        </p:txBody>
      </p:sp>
      <p:sp>
        <p:nvSpPr>
          <p:cNvPr id="46" name="TextBox 17"/>
          <p:cNvSpPr txBox="1">
            <a:spLocks/>
          </p:cNvSpPr>
          <p:nvPr/>
        </p:nvSpPr>
        <p:spPr bwMode="auto">
          <a:xfrm>
            <a:off x="808607" y="3143688"/>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600" b="1" kern="1200" dirty="0" smtClean="0">
                <a:solidFill>
                  <a:srgbClr val="006600"/>
                </a:solidFill>
                <a:latin typeface="微软雅黑" panose="020B0503020204020204" pitchFamily="34" charset="-122"/>
                <a:ea typeface="微软雅黑" panose="020B0503020204020204" pitchFamily="34" charset="-122"/>
                <a:cs typeface="+mn-cs"/>
              </a:rPr>
              <a:t>重量</a:t>
            </a:r>
            <a:endParaRPr lang="en-US" altLang="zh-CN" sz="1600" b="1" kern="1200" dirty="0" smtClean="0">
              <a:solidFill>
                <a:srgbClr val="006600"/>
              </a:solidFill>
              <a:latin typeface="微软雅黑" panose="020B0503020204020204" pitchFamily="34" charset="-122"/>
              <a:ea typeface="微软雅黑" panose="020B0503020204020204" pitchFamily="34" charset="-122"/>
              <a:cs typeface="+mn-cs"/>
            </a:endParaRPr>
          </a:p>
          <a:p>
            <a:pPr lvl="1" indent="0" algn="ctr" defTabSz="457200" hangingPunct="1"/>
            <a:r>
              <a:rPr lang="zh-CN" altLang="en-US" sz="1600" b="1" kern="1200" dirty="0" smtClean="0">
                <a:solidFill>
                  <a:srgbClr val="006600"/>
                </a:solidFill>
                <a:latin typeface="微软雅黑" panose="020B0503020204020204" pitchFamily="34" charset="-122"/>
                <a:ea typeface="微软雅黑" panose="020B0503020204020204" pitchFamily="34" charset="-122"/>
                <a:cs typeface="+mn-cs"/>
              </a:rPr>
              <a:t>体积</a:t>
            </a:r>
            <a:endParaRPr lang="zh-CN" altLang="en-US" sz="1600" b="1" kern="1200" dirty="0">
              <a:solidFill>
                <a:srgbClr val="006600"/>
              </a:solidFill>
              <a:latin typeface="微软雅黑" panose="020B0503020204020204" pitchFamily="34" charset="-122"/>
              <a:ea typeface="微软雅黑" panose="020B0503020204020204" pitchFamily="34" charset="-122"/>
              <a:cs typeface="+mn-cs"/>
            </a:endParaRPr>
          </a:p>
        </p:txBody>
      </p:sp>
      <p:sp>
        <p:nvSpPr>
          <p:cNvPr id="47" name="TextBox 1"/>
          <p:cNvSpPr txBox="1"/>
          <p:nvPr/>
        </p:nvSpPr>
        <p:spPr>
          <a:xfrm>
            <a:off x="1563332" y="2933764"/>
            <a:ext cx="7075818"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rgbClr val="006600"/>
                </a:solidFill>
              </a:rPr>
              <a:t>重量</a:t>
            </a:r>
            <a:r>
              <a:rPr lang="zh-CN" altLang="en-US" sz="1600" b="1" dirty="0" smtClean="0">
                <a:solidFill>
                  <a:srgbClr val="006600"/>
                </a:solidFill>
              </a:rPr>
              <a:t>：</a:t>
            </a:r>
            <a:r>
              <a:rPr lang="en-US" altLang="zh-CN" sz="1600" dirty="0" smtClean="0">
                <a:solidFill>
                  <a:srgbClr val="006600"/>
                </a:solidFill>
              </a:rPr>
              <a:t>0.5kg-30kg</a:t>
            </a:r>
            <a:endParaRPr lang="en-US" altLang="zh-CN" sz="1600" dirty="0">
              <a:solidFill>
                <a:srgbClr val="006600"/>
              </a:solidFill>
            </a:endParaRPr>
          </a:p>
          <a:p>
            <a:pPr>
              <a:lnSpc>
                <a:spcPct val="120000"/>
              </a:lnSpc>
            </a:pPr>
            <a:r>
              <a:rPr lang="zh-CN" altLang="en-US" sz="1600" b="1" dirty="0" smtClean="0">
                <a:solidFill>
                  <a:srgbClr val="006600"/>
                </a:solidFill>
              </a:rPr>
              <a:t>最大体积限制：</a:t>
            </a:r>
            <a:r>
              <a:rPr lang="zh-CN" altLang="en-US" sz="1600" dirty="0" smtClean="0">
                <a:solidFill>
                  <a:srgbClr val="006600"/>
                </a:solidFill>
              </a:rPr>
              <a:t>长方形周长</a:t>
            </a:r>
            <a:r>
              <a:rPr lang="en-US" altLang="zh-CN" sz="1600" dirty="0">
                <a:solidFill>
                  <a:srgbClr val="006600"/>
                </a:solidFill>
              </a:rPr>
              <a:t>&lt; =</a:t>
            </a:r>
            <a:r>
              <a:rPr lang="zh-CN" altLang="en-US" sz="1600" dirty="0">
                <a:solidFill>
                  <a:srgbClr val="006600"/>
                </a:solidFill>
              </a:rPr>
              <a:t>（长</a:t>
            </a:r>
            <a:r>
              <a:rPr lang="en-US" altLang="zh-CN" sz="1600" dirty="0">
                <a:solidFill>
                  <a:srgbClr val="006600"/>
                </a:solidFill>
              </a:rPr>
              <a:t>+</a:t>
            </a:r>
            <a:r>
              <a:rPr lang="zh-CN" altLang="en-US" sz="1600" dirty="0">
                <a:solidFill>
                  <a:srgbClr val="006600"/>
                </a:solidFill>
              </a:rPr>
              <a:t>宽）</a:t>
            </a:r>
            <a:r>
              <a:rPr lang="en-US" altLang="zh-CN" sz="1600" dirty="0">
                <a:solidFill>
                  <a:srgbClr val="006600"/>
                </a:solidFill>
              </a:rPr>
              <a:t>×2</a:t>
            </a:r>
            <a:r>
              <a:rPr lang="zh-CN" altLang="en-US" sz="1600" dirty="0">
                <a:solidFill>
                  <a:srgbClr val="006600"/>
                </a:solidFill>
              </a:rPr>
              <a:t>，正方形周长</a:t>
            </a:r>
            <a:r>
              <a:rPr lang="en-US" altLang="zh-CN" sz="1600" dirty="0">
                <a:solidFill>
                  <a:srgbClr val="006600"/>
                </a:solidFill>
              </a:rPr>
              <a:t>=</a:t>
            </a:r>
            <a:r>
              <a:rPr lang="zh-CN" altLang="en-US" sz="1600" dirty="0">
                <a:solidFill>
                  <a:srgbClr val="006600"/>
                </a:solidFill>
              </a:rPr>
              <a:t>如何一条边</a:t>
            </a:r>
            <a:r>
              <a:rPr lang="en-US" altLang="zh-CN" sz="1600" dirty="0">
                <a:solidFill>
                  <a:srgbClr val="006600"/>
                </a:solidFill>
              </a:rPr>
              <a:t>×4</a:t>
            </a:r>
            <a:r>
              <a:rPr lang="zh-CN" altLang="en-US" sz="1600" dirty="0">
                <a:solidFill>
                  <a:srgbClr val="006600"/>
                </a:solidFill>
              </a:rPr>
              <a:t>；</a:t>
            </a:r>
            <a:r>
              <a:rPr lang="en-US" altLang="zh-CN" sz="1600" dirty="0" smtClean="0">
                <a:solidFill>
                  <a:srgbClr val="006600"/>
                </a:solidFill>
              </a:rPr>
              <a:t>P</a:t>
            </a:r>
            <a:r>
              <a:rPr lang="zh-CN" altLang="en-US" sz="1600" dirty="0" smtClean="0">
                <a:solidFill>
                  <a:srgbClr val="006600"/>
                </a:solidFill>
              </a:rPr>
              <a:t>长度</a:t>
            </a:r>
            <a:r>
              <a:rPr lang="en-US" altLang="zh-CN" sz="1600" dirty="0">
                <a:solidFill>
                  <a:srgbClr val="006600"/>
                </a:solidFill>
              </a:rPr>
              <a:t>&lt; =1.05m</a:t>
            </a:r>
            <a:r>
              <a:rPr lang="zh-CN" altLang="en-US" sz="1600" dirty="0">
                <a:solidFill>
                  <a:srgbClr val="006600"/>
                </a:solidFill>
              </a:rPr>
              <a:t>，长度</a:t>
            </a:r>
            <a:r>
              <a:rPr lang="en-US" altLang="zh-CN" sz="1600" dirty="0">
                <a:solidFill>
                  <a:srgbClr val="006600"/>
                </a:solidFill>
              </a:rPr>
              <a:t>+</a:t>
            </a:r>
            <a:r>
              <a:rPr lang="zh-CN" altLang="en-US" sz="1600" dirty="0">
                <a:solidFill>
                  <a:srgbClr val="006600"/>
                </a:solidFill>
              </a:rPr>
              <a:t>周长</a:t>
            </a:r>
            <a:r>
              <a:rPr lang="en-US" altLang="zh-CN" sz="1600" dirty="0">
                <a:solidFill>
                  <a:srgbClr val="006600"/>
                </a:solidFill>
              </a:rPr>
              <a:t>&lt; =2m</a:t>
            </a:r>
            <a:r>
              <a:rPr lang="zh-CN" altLang="en-US" sz="1600" dirty="0">
                <a:solidFill>
                  <a:srgbClr val="006600"/>
                </a:solidFill>
              </a:rPr>
              <a:t>，</a:t>
            </a:r>
            <a:r>
              <a:rPr lang="en-US" altLang="zh-CN" sz="1600" dirty="0" smtClean="0">
                <a:solidFill>
                  <a:srgbClr val="006600"/>
                </a:solidFill>
              </a:rPr>
              <a:t>XP</a:t>
            </a:r>
            <a:r>
              <a:rPr lang="zh-CN" altLang="en-US" sz="1600" dirty="0" smtClean="0">
                <a:solidFill>
                  <a:srgbClr val="006600"/>
                </a:solidFill>
              </a:rPr>
              <a:t>长度</a:t>
            </a:r>
            <a:r>
              <a:rPr lang="en-US" altLang="zh-CN" sz="1600" dirty="0">
                <a:solidFill>
                  <a:srgbClr val="006600"/>
                </a:solidFill>
              </a:rPr>
              <a:t>&lt; =1.05m,</a:t>
            </a:r>
            <a:r>
              <a:rPr lang="zh-CN" altLang="en-US" sz="1600" dirty="0">
                <a:solidFill>
                  <a:srgbClr val="006600"/>
                </a:solidFill>
              </a:rPr>
              <a:t>长度</a:t>
            </a:r>
            <a:r>
              <a:rPr lang="en-US" altLang="zh-CN" sz="1600" dirty="0">
                <a:solidFill>
                  <a:srgbClr val="006600"/>
                </a:solidFill>
              </a:rPr>
              <a:t>+</a:t>
            </a:r>
            <a:r>
              <a:rPr lang="zh-CN" altLang="en-US" sz="1600" dirty="0">
                <a:solidFill>
                  <a:srgbClr val="006600"/>
                </a:solidFill>
              </a:rPr>
              <a:t>周长</a:t>
            </a:r>
            <a:r>
              <a:rPr lang="en-US" altLang="zh-CN" sz="1600" dirty="0">
                <a:solidFill>
                  <a:srgbClr val="006600"/>
                </a:solidFill>
              </a:rPr>
              <a:t>&lt; =</a:t>
            </a:r>
            <a:r>
              <a:rPr lang="en-US" altLang="zh-CN" sz="1600" dirty="0" smtClean="0">
                <a:solidFill>
                  <a:srgbClr val="006600"/>
                </a:solidFill>
              </a:rPr>
              <a:t>3m</a:t>
            </a:r>
          </a:p>
          <a:p>
            <a:pPr>
              <a:lnSpc>
                <a:spcPct val="120000"/>
              </a:lnSpc>
            </a:pPr>
            <a:r>
              <a:rPr lang="zh-CN" altLang="en-US" sz="1600" b="1" dirty="0" smtClean="0">
                <a:solidFill>
                  <a:srgbClr val="006600"/>
                </a:solidFill>
              </a:rPr>
              <a:t>最小体积</a:t>
            </a:r>
            <a:r>
              <a:rPr lang="zh-CN" altLang="en-US" sz="1600" b="1" dirty="0">
                <a:solidFill>
                  <a:srgbClr val="006600"/>
                </a:solidFill>
              </a:rPr>
              <a:t>限制</a:t>
            </a:r>
            <a:r>
              <a:rPr lang="zh-CN" altLang="en-US" sz="1600" b="1" dirty="0" smtClean="0">
                <a:solidFill>
                  <a:srgbClr val="006600"/>
                </a:solidFill>
              </a:rPr>
              <a:t>：</a:t>
            </a:r>
            <a:r>
              <a:rPr lang="zh-CN" altLang="en-US" sz="1600" dirty="0">
                <a:solidFill>
                  <a:srgbClr val="006600"/>
                </a:solidFill>
              </a:rPr>
              <a:t>非卷状邮件的长度</a:t>
            </a:r>
            <a:r>
              <a:rPr lang="en-US" altLang="zh-CN" sz="1600" dirty="0">
                <a:solidFill>
                  <a:srgbClr val="006600"/>
                </a:solidFill>
              </a:rPr>
              <a:t>×</a:t>
            </a:r>
            <a:r>
              <a:rPr lang="zh-CN" altLang="en-US" sz="1600" dirty="0">
                <a:solidFill>
                  <a:srgbClr val="006600"/>
                </a:solidFill>
              </a:rPr>
              <a:t>宽度</a:t>
            </a:r>
            <a:r>
              <a:rPr lang="en-US" altLang="zh-CN" sz="1600" dirty="0">
                <a:solidFill>
                  <a:srgbClr val="006600"/>
                </a:solidFill>
              </a:rPr>
              <a:t>&gt;=90mm×140mm</a:t>
            </a:r>
            <a:r>
              <a:rPr lang="zh-CN" altLang="en-US" sz="1600" dirty="0" smtClean="0">
                <a:solidFill>
                  <a:srgbClr val="006600"/>
                </a:solidFill>
              </a:rPr>
              <a:t>；</a:t>
            </a:r>
            <a:endParaRPr lang="en-US" altLang="zh-CN" sz="1600" dirty="0" smtClean="0">
              <a:solidFill>
                <a:srgbClr val="006600"/>
              </a:solidFill>
            </a:endParaRPr>
          </a:p>
          <a:p>
            <a:pPr>
              <a:lnSpc>
                <a:spcPct val="120000"/>
              </a:lnSpc>
            </a:pPr>
            <a:r>
              <a:rPr lang="zh-CN" altLang="en-US" sz="1600" dirty="0" smtClean="0">
                <a:solidFill>
                  <a:srgbClr val="006600"/>
                </a:solidFill>
              </a:rPr>
              <a:t>卷轴</a:t>
            </a:r>
            <a:r>
              <a:rPr lang="zh-CN" altLang="en-US" sz="1600" dirty="0">
                <a:solidFill>
                  <a:srgbClr val="006600"/>
                </a:solidFill>
              </a:rPr>
              <a:t>状邮件</a:t>
            </a:r>
            <a:r>
              <a:rPr lang="en-US" altLang="zh-CN" sz="1600" dirty="0">
                <a:solidFill>
                  <a:srgbClr val="006600"/>
                </a:solidFill>
              </a:rPr>
              <a:t>2×</a:t>
            </a:r>
            <a:r>
              <a:rPr lang="zh-CN" altLang="en-US" sz="1600" dirty="0">
                <a:solidFill>
                  <a:srgbClr val="006600"/>
                </a:solidFill>
              </a:rPr>
              <a:t>直径</a:t>
            </a:r>
            <a:r>
              <a:rPr lang="en-US" altLang="zh-CN" sz="1600" dirty="0">
                <a:solidFill>
                  <a:srgbClr val="006600"/>
                </a:solidFill>
              </a:rPr>
              <a:t>+</a:t>
            </a:r>
            <a:r>
              <a:rPr lang="zh-CN" altLang="en-US" sz="1600" dirty="0">
                <a:solidFill>
                  <a:srgbClr val="006600"/>
                </a:solidFill>
              </a:rPr>
              <a:t>长度</a:t>
            </a:r>
            <a:r>
              <a:rPr lang="en-US" altLang="zh-CN" sz="1600" dirty="0">
                <a:solidFill>
                  <a:srgbClr val="006600"/>
                </a:solidFill>
              </a:rPr>
              <a:t>&gt;=170mm</a:t>
            </a:r>
            <a:r>
              <a:rPr lang="zh-CN" altLang="en-US" sz="1600" dirty="0">
                <a:solidFill>
                  <a:srgbClr val="006600"/>
                </a:solidFill>
              </a:rPr>
              <a:t>，最大尺度</a:t>
            </a:r>
            <a:r>
              <a:rPr lang="en-US" altLang="zh-CN" sz="1600" dirty="0">
                <a:solidFill>
                  <a:srgbClr val="006600"/>
                </a:solidFill>
              </a:rPr>
              <a:t>&gt;=100mm</a:t>
            </a:r>
            <a:endParaRPr sz="1600" dirty="0">
              <a:solidFill>
                <a:srgbClr val="006600"/>
              </a:solidFill>
            </a:endParaRPr>
          </a:p>
        </p:txBody>
      </p:sp>
      <p:sp>
        <p:nvSpPr>
          <p:cNvPr id="48" name="Freeform: Shape 2"/>
          <p:cNvSpPr>
            <a:spLocks/>
          </p:cNvSpPr>
          <p:nvPr/>
        </p:nvSpPr>
        <p:spPr bwMode="auto">
          <a:xfrm>
            <a:off x="703751" y="2924933"/>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006600"/>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rgbClr val="0066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516769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20" name="TextBox 1"/>
          <p:cNvSpPr txBox="1"/>
          <p:nvPr/>
        </p:nvSpPr>
        <p:spPr>
          <a:xfrm>
            <a:off x="651124" y="1239151"/>
            <a:ext cx="8052122"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中国香港邮政国际小包简称为香港邮政小包，是香港邮政开通的一项国际小包空邮服务。</a:t>
            </a:r>
            <a:endParaRPr sz="1600" dirty="0">
              <a:solidFill>
                <a:schemeClr val="bg1">
                  <a:lumMod val="50000"/>
                </a:schemeClr>
              </a:solidFill>
            </a:endParaRPr>
          </a:p>
        </p:txBody>
      </p:sp>
      <p:sp>
        <p:nvSpPr>
          <p:cNvPr id="16" name="TextBox 1"/>
          <p:cNvSpPr txBox="1"/>
          <p:nvPr/>
        </p:nvSpPr>
        <p:spPr>
          <a:xfrm>
            <a:off x="547442" y="809261"/>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中国</a:t>
            </a:r>
            <a:r>
              <a:rPr lang="zh-CN" altLang="en-US" b="1" dirty="0">
                <a:solidFill>
                  <a:schemeClr val="accent1">
                    <a:lumMod val="50000"/>
                  </a:schemeClr>
                </a:solidFill>
              </a:rPr>
              <a:t>香港邮政</a:t>
            </a:r>
            <a:r>
              <a:rPr lang="zh-CN" altLang="en-US" b="1" dirty="0" smtClean="0">
                <a:solidFill>
                  <a:schemeClr val="accent1">
                    <a:lumMod val="50000"/>
                  </a:schemeClr>
                </a:solidFill>
              </a:rPr>
              <a:t>国际小包</a:t>
            </a:r>
            <a:endParaRPr lang="en-US" altLang="zh-CN" b="1" dirty="0">
              <a:solidFill>
                <a:schemeClr val="accent1">
                  <a:lumMod val="50000"/>
                </a:schemeClr>
              </a:solidFill>
            </a:endParaRPr>
          </a:p>
        </p:txBody>
      </p:sp>
      <p:sp>
        <p:nvSpPr>
          <p:cNvPr id="46" name="TextBox 17"/>
          <p:cNvSpPr txBox="1">
            <a:spLocks/>
          </p:cNvSpPr>
          <p:nvPr/>
        </p:nvSpPr>
        <p:spPr bwMode="auto">
          <a:xfrm>
            <a:off x="900699" y="1828018"/>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600" b="1" kern="1200" dirty="0" smtClean="0">
                <a:solidFill>
                  <a:srgbClr val="006600"/>
                </a:solidFill>
                <a:latin typeface="微软雅黑" panose="020B0503020204020204" pitchFamily="34" charset="-122"/>
                <a:ea typeface="微软雅黑" panose="020B0503020204020204" pitchFamily="34" charset="-122"/>
                <a:cs typeface="+mn-cs"/>
              </a:rPr>
              <a:t>重量</a:t>
            </a:r>
            <a:endParaRPr lang="en-US" altLang="zh-CN" sz="1600" b="1" kern="1200" dirty="0" smtClean="0">
              <a:solidFill>
                <a:srgbClr val="006600"/>
              </a:solidFill>
              <a:latin typeface="微软雅黑" panose="020B0503020204020204" pitchFamily="34" charset="-122"/>
              <a:ea typeface="微软雅黑" panose="020B0503020204020204" pitchFamily="34" charset="-122"/>
              <a:cs typeface="+mn-cs"/>
            </a:endParaRPr>
          </a:p>
          <a:p>
            <a:pPr lvl="1" indent="0" algn="ctr" defTabSz="457200" hangingPunct="1"/>
            <a:r>
              <a:rPr lang="zh-CN" altLang="en-US" sz="1600" b="1" kern="1200" dirty="0" smtClean="0">
                <a:solidFill>
                  <a:srgbClr val="006600"/>
                </a:solidFill>
                <a:latin typeface="微软雅黑" panose="020B0503020204020204" pitchFamily="34" charset="-122"/>
                <a:ea typeface="微软雅黑" panose="020B0503020204020204" pitchFamily="34" charset="-122"/>
                <a:cs typeface="+mn-cs"/>
              </a:rPr>
              <a:t>体积</a:t>
            </a:r>
            <a:endParaRPr lang="zh-CN" altLang="en-US" sz="1600" b="1" kern="1200" dirty="0">
              <a:solidFill>
                <a:srgbClr val="006600"/>
              </a:solidFill>
              <a:latin typeface="微软雅黑" panose="020B0503020204020204" pitchFamily="34" charset="-122"/>
              <a:ea typeface="微软雅黑" panose="020B0503020204020204" pitchFamily="34" charset="-122"/>
              <a:cs typeface="+mn-cs"/>
            </a:endParaRPr>
          </a:p>
        </p:txBody>
      </p:sp>
      <p:sp>
        <p:nvSpPr>
          <p:cNvPr id="47" name="TextBox 1"/>
          <p:cNvSpPr txBox="1"/>
          <p:nvPr/>
        </p:nvSpPr>
        <p:spPr>
          <a:xfrm>
            <a:off x="1655424" y="1618094"/>
            <a:ext cx="707581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rgbClr val="006600"/>
                </a:solidFill>
              </a:rPr>
              <a:t>重量</a:t>
            </a:r>
            <a:r>
              <a:rPr lang="zh-CN" altLang="en-US" sz="1600" b="1" dirty="0" smtClean="0">
                <a:solidFill>
                  <a:srgbClr val="006600"/>
                </a:solidFill>
              </a:rPr>
              <a:t>：</a:t>
            </a:r>
            <a:r>
              <a:rPr lang="en-US" altLang="zh-CN" sz="1600" dirty="0" smtClean="0">
                <a:solidFill>
                  <a:srgbClr val="006600"/>
                </a:solidFill>
              </a:rPr>
              <a:t>2kg</a:t>
            </a:r>
            <a:r>
              <a:rPr lang="zh-CN" altLang="en-US" sz="1600" dirty="0" smtClean="0">
                <a:solidFill>
                  <a:srgbClr val="006600"/>
                </a:solidFill>
              </a:rPr>
              <a:t>以内</a:t>
            </a:r>
            <a:endParaRPr lang="en-US" altLang="zh-CN" sz="1600" dirty="0">
              <a:solidFill>
                <a:srgbClr val="006600"/>
              </a:solidFill>
            </a:endParaRPr>
          </a:p>
          <a:p>
            <a:pPr>
              <a:lnSpc>
                <a:spcPct val="120000"/>
              </a:lnSpc>
            </a:pPr>
            <a:r>
              <a:rPr lang="zh-CN" altLang="en-US" sz="1600" b="1" dirty="0" smtClean="0">
                <a:solidFill>
                  <a:srgbClr val="006600"/>
                </a:solidFill>
              </a:rPr>
              <a:t>体积：</a:t>
            </a:r>
            <a:r>
              <a:rPr lang="zh-CN" altLang="en-US" sz="1600" dirty="0">
                <a:solidFill>
                  <a:srgbClr val="006600"/>
                </a:solidFill>
              </a:rPr>
              <a:t>外包装长宽高之和小于</a:t>
            </a:r>
            <a:r>
              <a:rPr lang="en-US" altLang="zh-CN" sz="1600" dirty="0">
                <a:solidFill>
                  <a:srgbClr val="006600"/>
                </a:solidFill>
              </a:rPr>
              <a:t>90</a:t>
            </a:r>
            <a:r>
              <a:rPr lang="zh-CN" altLang="en-US" sz="1600" dirty="0">
                <a:solidFill>
                  <a:srgbClr val="006600"/>
                </a:solidFill>
              </a:rPr>
              <a:t>厘米，且最长边小于</a:t>
            </a:r>
            <a:r>
              <a:rPr lang="en-US" altLang="zh-CN" sz="1600" dirty="0">
                <a:solidFill>
                  <a:srgbClr val="006600"/>
                </a:solidFill>
              </a:rPr>
              <a:t>60</a:t>
            </a:r>
            <a:r>
              <a:rPr lang="zh-CN" altLang="en-US" sz="1600" dirty="0">
                <a:solidFill>
                  <a:srgbClr val="006600"/>
                </a:solidFill>
              </a:rPr>
              <a:t>厘米</a:t>
            </a:r>
            <a:endParaRPr sz="1600" dirty="0">
              <a:solidFill>
                <a:srgbClr val="006600"/>
              </a:solidFill>
            </a:endParaRPr>
          </a:p>
        </p:txBody>
      </p:sp>
      <p:sp>
        <p:nvSpPr>
          <p:cNvPr id="48" name="Freeform: Shape 2"/>
          <p:cNvSpPr>
            <a:spLocks/>
          </p:cNvSpPr>
          <p:nvPr/>
        </p:nvSpPr>
        <p:spPr bwMode="auto">
          <a:xfrm>
            <a:off x="795843" y="1609263"/>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rgbClr val="006600"/>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rgbClr val="006600"/>
              </a:solidFill>
              <a:effectLst/>
              <a:uLnTx/>
              <a:uFillTx/>
              <a:latin typeface="微软雅黑" panose="020B0503020204020204" pitchFamily="34" charset="-122"/>
              <a:ea typeface="微软雅黑" panose="020B0503020204020204" pitchFamily="34" charset="-122"/>
              <a:cs typeface="+mn-cs"/>
            </a:endParaRPr>
          </a:p>
        </p:txBody>
      </p:sp>
      <p:sp>
        <p:nvSpPr>
          <p:cNvPr id="14" name="Freeform: Shape 2"/>
          <p:cNvSpPr>
            <a:spLocks/>
          </p:cNvSpPr>
          <p:nvPr/>
        </p:nvSpPr>
        <p:spPr bwMode="auto">
          <a:xfrm>
            <a:off x="807894" y="2467305"/>
            <a:ext cx="774090" cy="785917"/>
          </a:xfrm>
          <a:custGeom>
            <a:avLst/>
            <a:gdLst>
              <a:gd name="T0" fmla="*/ 573 w 1146"/>
              <a:gd name="T1" fmla="*/ 0 h 1307"/>
              <a:gd name="T2" fmla="*/ 1146 w 1146"/>
              <a:gd name="T3" fmla="*/ 287 h 1307"/>
              <a:gd name="T4" fmla="*/ 1146 w 1146"/>
              <a:gd name="T5" fmla="*/ 1021 h 1307"/>
              <a:gd name="T6" fmla="*/ 573 w 1146"/>
              <a:gd name="T7" fmla="*/ 1307 h 1307"/>
              <a:gd name="T8" fmla="*/ 0 w 1146"/>
              <a:gd name="T9" fmla="*/ 1021 h 1307"/>
              <a:gd name="T10" fmla="*/ 0 w 1146"/>
              <a:gd name="T11" fmla="*/ 287 h 1307"/>
              <a:gd name="T12" fmla="*/ 573 w 1146"/>
              <a:gd name="T13" fmla="*/ 0 h 1307"/>
            </a:gdLst>
            <a:ahLst/>
            <a:cxnLst>
              <a:cxn ang="0">
                <a:pos x="T0" y="T1"/>
              </a:cxn>
              <a:cxn ang="0">
                <a:pos x="T2" y="T3"/>
              </a:cxn>
              <a:cxn ang="0">
                <a:pos x="T4" y="T5"/>
              </a:cxn>
              <a:cxn ang="0">
                <a:pos x="T6" y="T7"/>
              </a:cxn>
              <a:cxn ang="0">
                <a:pos x="T8" y="T9"/>
              </a:cxn>
              <a:cxn ang="0">
                <a:pos x="T10" y="T11"/>
              </a:cxn>
              <a:cxn ang="0">
                <a:pos x="T12" y="T13"/>
              </a:cxn>
            </a:cxnLst>
            <a:rect l="0" t="0" r="r" b="b"/>
            <a:pathLst>
              <a:path w="1146" h="1307">
                <a:moveTo>
                  <a:pt x="573" y="0"/>
                </a:moveTo>
                <a:lnTo>
                  <a:pt x="1146" y="287"/>
                </a:lnTo>
                <a:lnTo>
                  <a:pt x="1146" y="1021"/>
                </a:lnTo>
                <a:lnTo>
                  <a:pt x="573" y="1307"/>
                </a:lnTo>
                <a:lnTo>
                  <a:pt x="0" y="1021"/>
                </a:lnTo>
                <a:lnTo>
                  <a:pt x="0" y="287"/>
                </a:lnTo>
                <a:lnTo>
                  <a:pt x="573" y="0"/>
                </a:lnTo>
                <a:close/>
              </a:path>
            </a:pathLst>
          </a:custGeom>
          <a:noFill/>
          <a:ln w="28575">
            <a:solidFill>
              <a:schemeClr val="bg1">
                <a:lumMod val="50000"/>
              </a:schemeClr>
            </a:solid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013"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5" name="TextBox 17"/>
          <p:cNvSpPr txBox="1">
            <a:spLocks/>
          </p:cNvSpPr>
          <p:nvPr/>
        </p:nvSpPr>
        <p:spPr bwMode="auto">
          <a:xfrm>
            <a:off x="908378" y="2690914"/>
            <a:ext cx="627994" cy="338700"/>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lvl="1" indent="0" algn="ctr" defTabSz="457200" hangingPunct="1"/>
            <a:r>
              <a:rPr lang="zh-CN" altLang="en-US" sz="1600" b="1" kern="1200" dirty="0" smtClean="0">
                <a:solidFill>
                  <a:schemeClr val="bg2">
                    <a:lumMod val="75000"/>
                  </a:schemeClr>
                </a:solidFill>
                <a:latin typeface="微软雅黑" panose="020B0503020204020204" pitchFamily="34" charset="-122"/>
                <a:ea typeface="微软雅黑" panose="020B0503020204020204" pitchFamily="34" charset="-122"/>
                <a:cs typeface="+mn-cs"/>
              </a:rPr>
              <a:t>类型</a:t>
            </a:r>
            <a:endParaRPr lang="zh-CN" altLang="en-US" sz="1600" b="1" kern="1200" dirty="0">
              <a:solidFill>
                <a:schemeClr val="bg2">
                  <a:lumMod val="75000"/>
                </a:schemeClr>
              </a:solidFill>
              <a:latin typeface="微软雅黑" panose="020B0503020204020204" pitchFamily="34" charset="-122"/>
              <a:ea typeface="微软雅黑" panose="020B0503020204020204" pitchFamily="34" charset="-122"/>
              <a:cs typeface="+mn-cs"/>
            </a:endParaRPr>
          </a:p>
        </p:txBody>
      </p:sp>
      <p:sp>
        <p:nvSpPr>
          <p:cNvPr id="17" name="TextBox 1"/>
          <p:cNvSpPr txBox="1"/>
          <p:nvPr/>
        </p:nvSpPr>
        <p:spPr>
          <a:xfrm>
            <a:off x="1682468" y="2467133"/>
            <a:ext cx="6774463"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2">
                    <a:lumMod val="75000"/>
                  </a:schemeClr>
                </a:solidFill>
              </a:rPr>
              <a:t>平邮</a:t>
            </a:r>
            <a:r>
              <a:rPr lang="zh-CN" altLang="en-US" sz="1600" b="1" dirty="0" smtClean="0">
                <a:solidFill>
                  <a:schemeClr val="bg2">
                    <a:lumMod val="75000"/>
                  </a:schemeClr>
                </a:solidFill>
              </a:rPr>
              <a:t>：</a:t>
            </a:r>
            <a:r>
              <a:rPr lang="zh-CN" altLang="en-US" sz="1600" dirty="0">
                <a:solidFill>
                  <a:schemeClr val="bg2">
                    <a:lumMod val="75000"/>
                  </a:schemeClr>
                </a:solidFill>
              </a:rPr>
              <a:t>平邮费每</a:t>
            </a:r>
            <a:r>
              <a:rPr lang="en-US" altLang="zh-CN" sz="1600" dirty="0">
                <a:solidFill>
                  <a:schemeClr val="bg2">
                    <a:lumMod val="75000"/>
                  </a:schemeClr>
                </a:solidFill>
              </a:rPr>
              <a:t>10</a:t>
            </a:r>
            <a:r>
              <a:rPr lang="zh-CN" altLang="en-US" sz="1600" dirty="0">
                <a:solidFill>
                  <a:schemeClr val="bg2">
                    <a:lumMod val="75000"/>
                  </a:schemeClr>
                </a:solidFill>
              </a:rPr>
              <a:t>克为</a:t>
            </a:r>
            <a:r>
              <a:rPr lang="en-US" altLang="zh-CN" sz="1600" dirty="0">
                <a:solidFill>
                  <a:schemeClr val="bg2">
                    <a:lumMod val="75000"/>
                  </a:schemeClr>
                </a:solidFill>
              </a:rPr>
              <a:t>0.85</a:t>
            </a:r>
            <a:r>
              <a:rPr lang="zh-CN" altLang="en-US" sz="1600" dirty="0">
                <a:solidFill>
                  <a:schemeClr val="bg2">
                    <a:lumMod val="75000"/>
                  </a:schemeClr>
                </a:solidFill>
              </a:rPr>
              <a:t>元，不提供跟踪查询</a:t>
            </a:r>
            <a:r>
              <a:rPr lang="zh-CN" altLang="en-US" sz="1600" dirty="0" smtClean="0">
                <a:solidFill>
                  <a:schemeClr val="bg2">
                    <a:lumMod val="75000"/>
                  </a:schemeClr>
                </a:solidFill>
              </a:rPr>
              <a:t>服务</a:t>
            </a:r>
            <a:endParaRPr lang="en-US" altLang="zh-CN" sz="1600" dirty="0" smtClean="0">
              <a:solidFill>
                <a:schemeClr val="bg2">
                  <a:lumMod val="75000"/>
                </a:schemeClr>
              </a:solidFill>
            </a:endParaRPr>
          </a:p>
          <a:p>
            <a:pPr>
              <a:lnSpc>
                <a:spcPct val="120000"/>
              </a:lnSpc>
            </a:pPr>
            <a:r>
              <a:rPr lang="zh-CN" altLang="en-US" sz="1600" b="1" dirty="0">
                <a:solidFill>
                  <a:schemeClr val="bg2">
                    <a:lumMod val="75000"/>
                  </a:schemeClr>
                </a:solidFill>
              </a:rPr>
              <a:t>挂号</a:t>
            </a:r>
            <a:r>
              <a:rPr lang="zh-CN" altLang="en-US" sz="1600" b="1" dirty="0" smtClean="0">
                <a:solidFill>
                  <a:schemeClr val="bg2">
                    <a:lumMod val="75000"/>
                  </a:schemeClr>
                </a:solidFill>
              </a:rPr>
              <a:t>：</a:t>
            </a:r>
            <a:r>
              <a:rPr lang="zh-CN" altLang="en-US" sz="1600" dirty="0">
                <a:solidFill>
                  <a:schemeClr val="bg2">
                    <a:lumMod val="75000"/>
                  </a:schemeClr>
                </a:solidFill>
              </a:rPr>
              <a:t>挂号费每</a:t>
            </a:r>
            <a:r>
              <a:rPr lang="en-US" altLang="zh-CN" sz="1600" dirty="0">
                <a:solidFill>
                  <a:schemeClr val="bg2">
                    <a:lumMod val="75000"/>
                  </a:schemeClr>
                </a:solidFill>
              </a:rPr>
              <a:t>10</a:t>
            </a:r>
            <a:r>
              <a:rPr lang="zh-CN" altLang="en-US" sz="1600" dirty="0">
                <a:solidFill>
                  <a:schemeClr val="bg2">
                    <a:lumMod val="75000"/>
                  </a:schemeClr>
                </a:solidFill>
              </a:rPr>
              <a:t>克为</a:t>
            </a:r>
            <a:r>
              <a:rPr lang="en-US" altLang="zh-CN" sz="1600" dirty="0">
                <a:solidFill>
                  <a:schemeClr val="bg2">
                    <a:lumMod val="75000"/>
                  </a:schemeClr>
                </a:solidFill>
              </a:rPr>
              <a:t>1.05</a:t>
            </a:r>
            <a:r>
              <a:rPr lang="zh-CN" altLang="en-US" sz="1600" dirty="0">
                <a:solidFill>
                  <a:schemeClr val="bg2">
                    <a:lumMod val="75000"/>
                  </a:schemeClr>
                </a:solidFill>
              </a:rPr>
              <a:t>元，每件另加</a:t>
            </a:r>
            <a:r>
              <a:rPr lang="en-US" altLang="zh-CN" sz="1600" dirty="0">
                <a:solidFill>
                  <a:schemeClr val="bg2">
                    <a:lumMod val="75000"/>
                  </a:schemeClr>
                </a:solidFill>
              </a:rPr>
              <a:t>13</a:t>
            </a:r>
            <a:r>
              <a:rPr lang="zh-CN" altLang="en-US" sz="1600" dirty="0">
                <a:solidFill>
                  <a:schemeClr val="bg2">
                    <a:lumMod val="75000"/>
                  </a:schemeClr>
                </a:solidFill>
              </a:rPr>
              <a:t>元挂号费，提供邮件跟踪查询</a:t>
            </a:r>
            <a:endParaRPr sz="1600" dirty="0">
              <a:solidFill>
                <a:schemeClr val="bg2">
                  <a:lumMod val="75000"/>
                </a:schemeClr>
              </a:solidFill>
            </a:endParaRPr>
          </a:p>
        </p:txBody>
      </p:sp>
      <p:pic>
        <p:nvPicPr>
          <p:cNvPr id="21" name="图片 20"/>
          <p:cNvPicPr/>
          <p:nvPr/>
        </p:nvPicPr>
        <p:blipFill>
          <a:blip r:embed="rId2">
            <a:duotone>
              <a:schemeClr val="accent1">
                <a:shade val="45000"/>
                <a:satMod val="135000"/>
              </a:schemeClr>
              <a:prstClr val="white"/>
            </a:duotone>
          </a:blip>
          <a:stretch>
            <a:fillRect/>
          </a:stretch>
        </p:blipFill>
        <p:spPr>
          <a:xfrm>
            <a:off x="547442" y="3532610"/>
            <a:ext cx="8076863" cy="1304815"/>
          </a:xfrm>
          <a:prstGeom prst="rect">
            <a:avLst/>
          </a:prstGeom>
        </p:spPr>
      </p:pic>
      <p:sp>
        <p:nvSpPr>
          <p:cNvPr id="24" name="TextBox 9"/>
          <p:cNvSpPr txBox="1"/>
          <p:nvPr/>
        </p:nvSpPr>
        <p:spPr>
          <a:xfrm>
            <a:off x="2896796" y="3156969"/>
            <a:ext cx="280964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20000"/>
              </a:lnSpc>
              <a:defRPr>
                <a:latin typeface="+mj-lt"/>
                <a:ea typeface="+mj-ea"/>
                <a:cs typeface="+mj-cs"/>
                <a:sym typeface="Calibri"/>
              </a:defRPr>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Calibri"/>
              </a:rPr>
              <a:t>中国香港邮政小包服务</a:t>
            </a: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流程</a:t>
            </a:r>
            <a:endParaRPr sz="1600" b="1" dirty="0">
              <a:solidFill>
                <a:schemeClr val="tx1">
                  <a:lumMod val="50000"/>
                  <a:lumOff val="50000"/>
                </a:schemeClr>
              </a:solidFill>
              <a:latin typeface="微软雅黑" panose="020B0503020204020204" pitchFamily="34" charset="-122"/>
              <a:ea typeface="微软雅黑" panose="020B0503020204020204" pitchFamily="34" charset="-122"/>
              <a:sym typeface="Helvetica"/>
            </a:endParaRPr>
          </a:p>
        </p:txBody>
      </p:sp>
    </p:spTree>
    <p:extLst>
      <p:ext uri="{BB962C8B-B14F-4D97-AF65-F5344CB8AC3E}">
        <p14:creationId xmlns:p14="http://schemas.microsoft.com/office/powerpoint/2010/main" val="31562745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60489" y="185690"/>
            <a:ext cx="6028980"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8" name="TextBox 1"/>
          <p:cNvSpPr txBox="1"/>
          <p:nvPr/>
        </p:nvSpPr>
        <p:spPr>
          <a:xfrm>
            <a:off x="482741" y="1011662"/>
            <a:ext cx="6792131"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三）其他国家邮政国际小包</a:t>
            </a:r>
            <a:endParaRPr lang="en-US" altLang="zh-CN" sz="2000" b="1" dirty="0">
              <a:solidFill>
                <a:srgbClr val="002060"/>
              </a:solidFill>
            </a:endParaRPr>
          </a:p>
        </p:txBody>
      </p:sp>
      <p:grpSp>
        <p:nvGrpSpPr>
          <p:cNvPr id="20" name="Group 25"/>
          <p:cNvGrpSpPr/>
          <p:nvPr/>
        </p:nvGrpSpPr>
        <p:grpSpPr>
          <a:xfrm>
            <a:off x="676643" y="1813648"/>
            <a:ext cx="7494094" cy="1652504"/>
            <a:chOff x="967629" y="3284056"/>
            <a:chExt cx="9628163" cy="2082085"/>
          </a:xfrm>
        </p:grpSpPr>
        <p:sp>
          <p:nvSpPr>
            <p:cNvPr id="21" name="Teardrop 9"/>
            <p:cNvSpPr/>
            <p:nvPr/>
          </p:nvSpPr>
          <p:spPr>
            <a:xfrm rot="2700000">
              <a:off x="3468802" y="3284056"/>
              <a:ext cx="2009775" cy="2009775"/>
            </a:xfrm>
            <a:prstGeom prst="teardrop">
              <a:avLst/>
            </a:prstGeom>
            <a:solidFill>
              <a:srgbClr val="44546A">
                <a:alpha val="9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 name="Teardrop 12"/>
            <p:cNvSpPr/>
            <p:nvPr/>
          </p:nvSpPr>
          <p:spPr>
            <a:xfrm rot="2700000">
              <a:off x="8586018" y="3314367"/>
              <a:ext cx="2009774" cy="2009774"/>
            </a:xfrm>
            <a:prstGeom prst="teardrop">
              <a:avLst/>
            </a:prstGeom>
            <a:solidFill>
              <a:srgbClr val="778495">
                <a:alpha val="9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eardrop 15"/>
            <p:cNvSpPr/>
            <p:nvPr/>
          </p:nvSpPr>
          <p:spPr>
            <a:xfrm rot="2700000">
              <a:off x="967629" y="3293861"/>
              <a:ext cx="2009776" cy="2009775"/>
            </a:xfrm>
            <a:prstGeom prst="teardrop">
              <a:avLst/>
            </a:prstGeom>
            <a:solidFill>
              <a:srgbClr val="F38558">
                <a:alpha val="9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ardrop 22"/>
            <p:cNvSpPr/>
            <p:nvPr/>
          </p:nvSpPr>
          <p:spPr>
            <a:xfrm rot="2700000">
              <a:off x="6022598" y="3356366"/>
              <a:ext cx="2009774" cy="2009775"/>
            </a:xfrm>
            <a:prstGeom prst="teardrop">
              <a:avLst/>
            </a:prstGeom>
            <a:solidFill>
              <a:srgbClr val="5A6C90">
                <a:alpha val="86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5" name="文本框 24"/>
          <p:cNvSpPr txBox="1"/>
          <p:nvPr/>
        </p:nvSpPr>
        <p:spPr>
          <a:xfrm>
            <a:off x="710469" y="2296083"/>
            <a:ext cx="150449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b="1" dirty="0" smtClean="0">
                <a:solidFill>
                  <a:schemeClr val="bg1"/>
                </a:solidFill>
              </a:rPr>
              <a:t>新加坡</a:t>
            </a:r>
            <a:endParaRPr lang="en-US" altLang="zh-CN" b="1" dirty="0" smtClean="0">
              <a:solidFill>
                <a:schemeClr val="bg1"/>
              </a:solidFill>
            </a:endParaRPr>
          </a:p>
          <a:p>
            <a:pPr algn="ctr"/>
            <a:r>
              <a:rPr lang="zh-CN" altLang="en-US" b="1" dirty="0" smtClean="0">
                <a:solidFill>
                  <a:schemeClr val="bg1"/>
                </a:solidFill>
              </a:rPr>
              <a:t>邮政</a:t>
            </a:r>
            <a:r>
              <a:rPr lang="zh-CN" altLang="en-US" b="1" dirty="0">
                <a:solidFill>
                  <a:schemeClr val="bg1"/>
                </a:solidFill>
              </a:rPr>
              <a:t>国际小包</a:t>
            </a:r>
          </a:p>
        </p:txBody>
      </p:sp>
      <p:sp>
        <p:nvSpPr>
          <p:cNvPr id="26" name="文本框 25"/>
          <p:cNvSpPr txBox="1"/>
          <p:nvPr/>
        </p:nvSpPr>
        <p:spPr>
          <a:xfrm>
            <a:off x="2715470" y="2202483"/>
            <a:ext cx="1525963"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b="1" dirty="0" smtClean="0">
                <a:solidFill>
                  <a:schemeClr val="bg1"/>
                </a:solidFill>
              </a:rPr>
              <a:t>瑞士</a:t>
            </a:r>
            <a:endParaRPr lang="en-US" altLang="zh-CN" b="1" dirty="0" smtClean="0">
              <a:solidFill>
                <a:schemeClr val="bg1"/>
              </a:solidFill>
            </a:endParaRPr>
          </a:p>
          <a:p>
            <a:pPr algn="ctr"/>
            <a:r>
              <a:rPr lang="zh-CN" altLang="en-US" b="1" dirty="0" smtClean="0">
                <a:solidFill>
                  <a:schemeClr val="bg1"/>
                </a:solidFill>
              </a:rPr>
              <a:t>邮政</a:t>
            </a:r>
            <a:r>
              <a:rPr lang="zh-CN" altLang="en-US" b="1" dirty="0">
                <a:solidFill>
                  <a:schemeClr val="bg1"/>
                </a:solidFill>
              </a:rPr>
              <a:t>国际小包</a:t>
            </a:r>
          </a:p>
        </p:txBody>
      </p:sp>
      <p:sp>
        <p:nvSpPr>
          <p:cNvPr id="27" name="文本框 26"/>
          <p:cNvSpPr txBox="1"/>
          <p:nvPr/>
        </p:nvSpPr>
        <p:spPr>
          <a:xfrm>
            <a:off x="4662260" y="2326599"/>
            <a:ext cx="1503333"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b="1" dirty="0" smtClean="0">
                <a:solidFill>
                  <a:schemeClr val="bg1"/>
                </a:solidFill>
              </a:rPr>
              <a:t>荷兰</a:t>
            </a:r>
            <a:endParaRPr lang="en-US" altLang="zh-CN" b="1" dirty="0" smtClean="0">
              <a:solidFill>
                <a:schemeClr val="bg1"/>
              </a:solidFill>
            </a:endParaRPr>
          </a:p>
          <a:p>
            <a:pPr algn="ctr"/>
            <a:r>
              <a:rPr lang="zh-CN" altLang="en-US" b="1" dirty="0" smtClean="0">
                <a:solidFill>
                  <a:schemeClr val="bg1"/>
                </a:solidFill>
              </a:rPr>
              <a:t>邮政</a:t>
            </a:r>
            <a:r>
              <a:rPr lang="zh-CN" altLang="en-US" b="1" dirty="0">
                <a:solidFill>
                  <a:schemeClr val="bg1"/>
                </a:solidFill>
              </a:rPr>
              <a:t>国际小包</a:t>
            </a:r>
          </a:p>
        </p:txBody>
      </p:sp>
      <p:sp>
        <p:nvSpPr>
          <p:cNvPr id="28" name="文本框 27"/>
          <p:cNvSpPr txBox="1"/>
          <p:nvPr/>
        </p:nvSpPr>
        <p:spPr>
          <a:xfrm>
            <a:off x="6689478" y="2298999"/>
            <a:ext cx="156084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zh-CN" altLang="en-US" b="1" dirty="0" smtClean="0">
                <a:solidFill>
                  <a:schemeClr val="bg1"/>
                </a:solidFill>
              </a:rPr>
              <a:t>比利时</a:t>
            </a:r>
            <a:endParaRPr lang="en-US" altLang="zh-CN" b="1" dirty="0" smtClean="0">
              <a:solidFill>
                <a:schemeClr val="bg1"/>
              </a:solidFill>
            </a:endParaRPr>
          </a:p>
          <a:p>
            <a:r>
              <a:rPr lang="zh-CN" altLang="en-US" b="1" dirty="0" smtClean="0">
                <a:solidFill>
                  <a:schemeClr val="bg1"/>
                </a:solidFill>
              </a:rPr>
              <a:t>邮政</a:t>
            </a:r>
            <a:r>
              <a:rPr lang="zh-CN" altLang="en-US" b="1" dirty="0">
                <a:solidFill>
                  <a:schemeClr val="bg1"/>
                </a:solidFill>
              </a:rPr>
              <a:t>国际小包</a:t>
            </a:r>
          </a:p>
        </p:txBody>
      </p:sp>
      <p:sp>
        <p:nvSpPr>
          <p:cNvPr id="29" name="TextBox 1"/>
          <p:cNvSpPr txBox="1"/>
          <p:nvPr/>
        </p:nvSpPr>
        <p:spPr>
          <a:xfrm>
            <a:off x="663030" y="3441481"/>
            <a:ext cx="184202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      平邮与挂号</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挂号提供跟踪查询覆盖全球邮政国家</a:t>
            </a:r>
            <a:endParaRPr sz="1600" dirty="0">
              <a:solidFill>
                <a:schemeClr val="bg1">
                  <a:lumMod val="50000"/>
                </a:schemeClr>
              </a:solidFill>
            </a:endParaRPr>
          </a:p>
        </p:txBody>
      </p:sp>
      <p:sp>
        <p:nvSpPr>
          <p:cNvPr id="30" name="TextBox 1"/>
          <p:cNvSpPr txBox="1"/>
          <p:nvPr/>
        </p:nvSpPr>
        <p:spPr>
          <a:xfrm>
            <a:off x="2715470" y="3441481"/>
            <a:ext cx="184202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      平邮与挂号</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挂号提供跟踪查询覆盖全球邮政国家</a:t>
            </a:r>
            <a:endParaRPr sz="1600" dirty="0">
              <a:solidFill>
                <a:schemeClr val="bg1">
                  <a:lumMod val="50000"/>
                </a:schemeClr>
              </a:solidFill>
            </a:endParaRPr>
          </a:p>
        </p:txBody>
      </p:sp>
      <p:sp>
        <p:nvSpPr>
          <p:cNvPr id="31" name="TextBox 1"/>
          <p:cNvSpPr txBox="1"/>
          <p:nvPr/>
        </p:nvSpPr>
        <p:spPr>
          <a:xfrm>
            <a:off x="4662260" y="3441481"/>
            <a:ext cx="184202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      平邮与挂号</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挂号提供跟踪查询覆盖全球邮政国家</a:t>
            </a:r>
            <a:endParaRPr sz="1600" dirty="0">
              <a:solidFill>
                <a:schemeClr val="bg1">
                  <a:lumMod val="50000"/>
                </a:schemeClr>
              </a:solidFill>
            </a:endParaRPr>
          </a:p>
        </p:txBody>
      </p:sp>
      <p:sp>
        <p:nvSpPr>
          <p:cNvPr id="32" name="TextBox 1"/>
          <p:cNvSpPr txBox="1"/>
          <p:nvPr/>
        </p:nvSpPr>
        <p:spPr>
          <a:xfrm>
            <a:off x="6669744" y="3441481"/>
            <a:ext cx="184202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      特快与全球</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全球提供跟踪</a:t>
            </a:r>
            <a:r>
              <a:rPr lang="zh-CN" altLang="en-US" sz="1600" dirty="0">
                <a:solidFill>
                  <a:schemeClr val="bg1">
                    <a:lumMod val="50000"/>
                  </a:schemeClr>
                </a:solidFill>
              </a:rPr>
              <a:t>查询覆盖欧盟</a:t>
            </a:r>
            <a:r>
              <a:rPr lang="en-US" altLang="zh-CN" sz="1600" dirty="0">
                <a:solidFill>
                  <a:schemeClr val="bg1">
                    <a:lumMod val="50000"/>
                  </a:schemeClr>
                </a:solidFill>
              </a:rPr>
              <a:t>28</a:t>
            </a:r>
            <a:r>
              <a:rPr lang="zh-CN" altLang="en-US" sz="1600" dirty="0">
                <a:solidFill>
                  <a:schemeClr val="bg1">
                    <a:lumMod val="50000"/>
                  </a:schemeClr>
                </a:solidFill>
              </a:rPr>
              <a:t>国</a:t>
            </a:r>
            <a:endParaRPr sz="1600" dirty="0">
              <a:solidFill>
                <a:schemeClr val="bg1">
                  <a:lumMod val="50000"/>
                </a:schemeClr>
              </a:solidFill>
            </a:endParaRPr>
          </a:p>
        </p:txBody>
      </p:sp>
    </p:spTree>
    <p:extLst>
      <p:ext uri="{BB962C8B-B14F-4D97-AF65-F5344CB8AC3E}">
        <p14:creationId xmlns:p14="http://schemas.microsoft.com/office/powerpoint/2010/main" val="33669198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18" name="TextBox 1"/>
          <p:cNvSpPr txBox="1"/>
          <p:nvPr/>
        </p:nvSpPr>
        <p:spPr>
          <a:xfrm>
            <a:off x="344242" y="83008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）国际快递物流服务</a:t>
            </a:r>
          </a:p>
        </p:txBody>
      </p:sp>
      <p:sp>
        <p:nvSpPr>
          <p:cNvPr id="20" name="TextBox 1"/>
          <p:cNvSpPr txBox="1"/>
          <p:nvPr/>
        </p:nvSpPr>
        <p:spPr>
          <a:xfrm>
            <a:off x="657702" y="1700201"/>
            <a:ext cx="8101415"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指由各国邮政开办的</a:t>
            </a:r>
            <a:r>
              <a:rPr lang="zh-CN" altLang="en-US" sz="1600" dirty="0" smtClean="0">
                <a:solidFill>
                  <a:schemeClr val="bg1">
                    <a:lumMod val="50000"/>
                  </a:schemeClr>
                </a:solidFill>
              </a:rPr>
              <a:t>，为</a:t>
            </a:r>
            <a:r>
              <a:rPr lang="zh-CN" altLang="en-US" sz="1600" dirty="0">
                <a:solidFill>
                  <a:schemeClr val="bg1">
                    <a:lumMod val="50000"/>
                  </a:schemeClr>
                </a:solidFill>
              </a:rPr>
              <a:t>用户传递</a:t>
            </a:r>
            <a:r>
              <a:rPr lang="zh-CN" altLang="en-US" sz="1600" dirty="0" smtClean="0">
                <a:solidFill>
                  <a:schemeClr val="bg1">
                    <a:lumMod val="50000"/>
                  </a:schemeClr>
                </a:solidFill>
              </a:rPr>
              <a:t>国际间的紧急</a:t>
            </a:r>
            <a:r>
              <a:rPr lang="zh-CN" altLang="en-US" sz="1600" dirty="0">
                <a:solidFill>
                  <a:schemeClr val="bg1">
                    <a:lumMod val="50000"/>
                  </a:schemeClr>
                </a:solidFill>
              </a:rPr>
              <a:t>信函、文件资料、金融票据、商品货样等各类</a:t>
            </a:r>
            <a:r>
              <a:rPr lang="zh-CN" altLang="en-US" sz="1600" dirty="0" smtClean="0">
                <a:solidFill>
                  <a:schemeClr val="bg1">
                    <a:lumMod val="50000"/>
                  </a:schemeClr>
                </a:solidFill>
              </a:rPr>
              <a:t>文件和</a:t>
            </a:r>
            <a:r>
              <a:rPr lang="zh-CN" altLang="en-US" sz="1600" dirty="0">
                <a:solidFill>
                  <a:schemeClr val="bg1">
                    <a:lumMod val="50000"/>
                  </a:schemeClr>
                </a:solidFill>
              </a:rPr>
              <a:t>物品的一项特殊邮政业务</a:t>
            </a:r>
            <a:r>
              <a:rPr lang="zh-CN" altLang="en-US" sz="1600" dirty="0" smtClean="0">
                <a:solidFill>
                  <a:schemeClr val="bg1">
                    <a:lumMod val="50000"/>
                  </a:schemeClr>
                </a:solidFill>
              </a:rPr>
              <a:t>。主要企业：中国</a:t>
            </a:r>
            <a:r>
              <a:rPr lang="en-US" altLang="zh-CN" sz="1600" dirty="0">
                <a:solidFill>
                  <a:schemeClr val="bg1">
                    <a:lumMod val="50000"/>
                  </a:schemeClr>
                </a:solidFill>
              </a:rPr>
              <a:t>EMS</a:t>
            </a:r>
            <a:r>
              <a:rPr lang="zh-CN" altLang="en-US" sz="1600" dirty="0">
                <a:solidFill>
                  <a:schemeClr val="bg1">
                    <a:lumMod val="50000"/>
                  </a:schemeClr>
                </a:solidFill>
              </a:rPr>
              <a:t>、香港</a:t>
            </a:r>
            <a:r>
              <a:rPr lang="en-US" altLang="zh-CN" sz="1600" dirty="0">
                <a:solidFill>
                  <a:schemeClr val="bg1">
                    <a:lumMod val="50000"/>
                  </a:schemeClr>
                </a:solidFill>
              </a:rPr>
              <a:t>EMS</a:t>
            </a:r>
            <a:r>
              <a:rPr lang="zh-CN" altLang="en-US" sz="1600" dirty="0">
                <a:solidFill>
                  <a:schemeClr val="bg1">
                    <a:lumMod val="50000"/>
                  </a:schemeClr>
                </a:solidFill>
              </a:rPr>
              <a:t>和新加坡</a:t>
            </a:r>
            <a:r>
              <a:rPr lang="en-US" altLang="zh-CN" sz="1600" dirty="0" smtClean="0">
                <a:solidFill>
                  <a:schemeClr val="bg1">
                    <a:lumMod val="50000"/>
                  </a:schemeClr>
                </a:solidFill>
              </a:rPr>
              <a:t>EMS</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1678622" y="2228822"/>
            <a:ext cx="7080495"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sz="1400" dirty="0">
              <a:solidFill>
                <a:schemeClr val="accent6"/>
              </a:solidFill>
            </a:endParaRPr>
          </a:p>
        </p:txBody>
      </p:sp>
      <p:sp>
        <p:nvSpPr>
          <p:cNvPr id="16" name="TextBox 1"/>
          <p:cNvSpPr txBox="1"/>
          <p:nvPr/>
        </p:nvSpPr>
        <p:spPr>
          <a:xfrm>
            <a:off x="600069" y="1293226"/>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en-US" altLang="zh-CN" b="1" dirty="0">
                <a:solidFill>
                  <a:schemeClr val="accent1">
                    <a:lumMod val="50000"/>
                  </a:schemeClr>
                </a:solidFill>
              </a:rPr>
              <a:t>EMS</a:t>
            </a:r>
            <a:r>
              <a:rPr lang="zh-CN" altLang="en-US" b="1" dirty="0">
                <a:solidFill>
                  <a:schemeClr val="accent1">
                    <a:lumMod val="50000"/>
                  </a:schemeClr>
                </a:solidFill>
              </a:rPr>
              <a:t>全球邮政特快专递</a:t>
            </a:r>
            <a:endParaRPr lang="en-US" altLang="zh-CN" b="1" dirty="0">
              <a:solidFill>
                <a:schemeClr val="accent1">
                  <a:lumMod val="50000"/>
                </a:schemeClr>
              </a:solidFill>
            </a:endParaRPr>
          </a:p>
        </p:txBody>
      </p:sp>
      <p:sp>
        <p:nvSpPr>
          <p:cNvPr id="13" name="TextBox 1"/>
          <p:cNvSpPr txBox="1"/>
          <p:nvPr/>
        </p:nvSpPr>
        <p:spPr>
          <a:xfrm>
            <a:off x="665380" y="2688057"/>
            <a:ext cx="7991818"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指利用企业全球快递网络，通过最便捷的运输方式，为境内外发件人与收件人之间提供文件、物品的门到门国际物流服务方式</a:t>
            </a:r>
            <a:r>
              <a:rPr lang="zh-CN" altLang="en-US" sz="1600" dirty="0" smtClean="0">
                <a:solidFill>
                  <a:schemeClr val="bg1">
                    <a:lumMod val="50000"/>
                  </a:schemeClr>
                </a:solidFill>
              </a:rPr>
              <a:t>。</a:t>
            </a:r>
            <a:r>
              <a:rPr lang="zh-CN" altLang="en-US" sz="1600" dirty="0">
                <a:solidFill>
                  <a:schemeClr val="bg1">
                    <a:lumMod val="50000"/>
                  </a:schemeClr>
                </a:solidFill>
              </a:rPr>
              <a:t>主要企业：中国大陆</a:t>
            </a:r>
            <a:r>
              <a:rPr lang="en-US" altLang="zh-CN" sz="1600" dirty="0" smtClean="0">
                <a:solidFill>
                  <a:schemeClr val="bg1">
                    <a:lumMod val="50000"/>
                  </a:schemeClr>
                </a:solidFill>
              </a:rPr>
              <a:t>DHL</a:t>
            </a:r>
            <a:r>
              <a:rPr lang="zh-CN" altLang="en-US" sz="1600" dirty="0" smtClean="0">
                <a:solidFill>
                  <a:schemeClr val="bg1">
                    <a:lumMod val="50000"/>
                  </a:schemeClr>
                </a:solidFill>
              </a:rPr>
              <a:t>、</a:t>
            </a:r>
            <a:r>
              <a:rPr lang="zh-CN" altLang="en-US" sz="1600" dirty="0">
                <a:solidFill>
                  <a:schemeClr val="bg1">
                    <a:lumMod val="50000"/>
                  </a:schemeClr>
                </a:solidFill>
              </a:rPr>
              <a:t>中国香港</a:t>
            </a:r>
            <a:r>
              <a:rPr lang="en-US" altLang="zh-CN" sz="1600" dirty="0" smtClean="0">
                <a:solidFill>
                  <a:schemeClr val="bg1">
                    <a:lumMod val="50000"/>
                  </a:schemeClr>
                </a:solidFill>
              </a:rPr>
              <a:t>DHL</a:t>
            </a:r>
            <a:r>
              <a:rPr lang="zh-CN" altLang="en-US" sz="1600" dirty="0" smtClean="0">
                <a:solidFill>
                  <a:schemeClr val="bg1">
                    <a:lumMod val="50000"/>
                  </a:schemeClr>
                </a:solidFill>
              </a:rPr>
              <a:t>、中国</a:t>
            </a:r>
            <a:r>
              <a:rPr lang="zh-CN" altLang="en-US" sz="1600" dirty="0">
                <a:solidFill>
                  <a:schemeClr val="bg1">
                    <a:lumMod val="50000"/>
                  </a:schemeClr>
                </a:solidFill>
              </a:rPr>
              <a:t>大陆</a:t>
            </a:r>
            <a:r>
              <a:rPr lang="en-US" altLang="zh-CN" sz="1600" dirty="0">
                <a:solidFill>
                  <a:schemeClr val="bg1">
                    <a:lumMod val="50000"/>
                  </a:schemeClr>
                </a:solidFill>
              </a:rPr>
              <a:t>FedEx</a:t>
            </a:r>
            <a:r>
              <a:rPr lang="zh-CN" altLang="en-US" sz="1600" dirty="0">
                <a:solidFill>
                  <a:schemeClr val="bg1">
                    <a:lumMod val="50000"/>
                  </a:schemeClr>
                </a:solidFill>
              </a:rPr>
              <a:t>、中国香港</a:t>
            </a:r>
            <a:r>
              <a:rPr lang="en-US" altLang="zh-CN" sz="1600" dirty="0" smtClean="0">
                <a:solidFill>
                  <a:schemeClr val="bg1">
                    <a:lumMod val="50000"/>
                  </a:schemeClr>
                </a:solidFill>
              </a:rPr>
              <a:t>FedEx</a:t>
            </a:r>
            <a:r>
              <a:rPr lang="zh-CN" altLang="en-US" sz="1600" dirty="0" smtClean="0">
                <a:solidFill>
                  <a:schemeClr val="bg1">
                    <a:lumMod val="50000"/>
                  </a:schemeClr>
                </a:solidFill>
              </a:rPr>
              <a:t>、中国</a:t>
            </a:r>
            <a:r>
              <a:rPr lang="zh-CN" altLang="en-US" sz="1600" dirty="0">
                <a:solidFill>
                  <a:schemeClr val="bg1">
                    <a:lumMod val="50000"/>
                  </a:schemeClr>
                </a:solidFill>
              </a:rPr>
              <a:t>大陆</a:t>
            </a:r>
            <a:r>
              <a:rPr lang="en-US" altLang="zh-CN" sz="1600" dirty="0">
                <a:solidFill>
                  <a:schemeClr val="bg1">
                    <a:lumMod val="50000"/>
                  </a:schemeClr>
                </a:solidFill>
              </a:rPr>
              <a:t>UPS</a:t>
            </a:r>
            <a:r>
              <a:rPr lang="zh-CN" altLang="en-US" sz="1600" dirty="0">
                <a:solidFill>
                  <a:schemeClr val="bg1">
                    <a:lumMod val="50000"/>
                  </a:schemeClr>
                </a:solidFill>
              </a:rPr>
              <a:t>、中国香港</a:t>
            </a:r>
            <a:r>
              <a:rPr lang="en-US" altLang="zh-CN" sz="1600" dirty="0" smtClean="0">
                <a:solidFill>
                  <a:schemeClr val="bg1">
                    <a:lumMod val="50000"/>
                  </a:schemeClr>
                </a:solidFill>
              </a:rPr>
              <a:t>UPS</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4" name="TextBox 1"/>
          <p:cNvSpPr txBox="1"/>
          <p:nvPr/>
        </p:nvSpPr>
        <p:spPr>
          <a:xfrm>
            <a:off x="627481" y="2274504"/>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快递</a:t>
            </a:r>
            <a:endParaRPr lang="en-US" altLang="zh-CN" b="1" dirty="0">
              <a:solidFill>
                <a:schemeClr val="accent1">
                  <a:lumMod val="50000"/>
                </a:schemeClr>
              </a:solidFill>
            </a:endParaRPr>
          </a:p>
        </p:txBody>
      </p:sp>
    </p:spTree>
    <p:extLst>
      <p:ext uri="{BB962C8B-B14F-4D97-AF65-F5344CB8AC3E}">
        <p14:creationId xmlns:p14="http://schemas.microsoft.com/office/powerpoint/2010/main" val="13262229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三、跨境零售电子商务物流方式</a:t>
            </a:r>
          </a:p>
        </p:txBody>
      </p:sp>
      <p:sp>
        <p:nvSpPr>
          <p:cNvPr id="18" name="TextBox 1"/>
          <p:cNvSpPr txBox="1"/>
          <p:nvPr/>
        </p:nvSpPr>
        <p:spPr>
          <a:xfrm>
            <a:off x="344242" y="83008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）国际快递物流服务</a:t>
            </a:r>
          </a:p>
        </p:txBody>
      </p:sp>
      <p:sp>
        <p:nvSpPr>
          <p:cNvPr id="15" name="TextBox 1"/>
          <p:cNvSpPr txBox="1"/>
          <p:nvPr/>
        </p:nvSpPr>
        <p:spPr>
          <a:xfrm>
            <a:off x="622002" y="1280699"/>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a:solidFill>
                  <a:schemeClr val="accent1">
                    <a:lumMod val="50000"/>
                  </a:schemeClr>
                </a:solidFill>
              </a:rPr>
              <a:t>国际快递物流服务与邮政国际包裹物流服务的区别</a:t>
            </a:r>
            <a:endParaRPr lang="en-US" altLang="zh-CN" b="1" dirty="0">
              <a:solidFill>
                <a:schemeClr val="accent1">
                  <a:lumMod val="50000"/>
                </a:schemeClr>
              </a:solidFill>
            </a:endParaRPr>
          </a:p>
        </p:txBody>
      </p:sp>
      <p:grpSp>
        <p:nvGrpSpPr>
          <p:cNvPr id="17" name="Group 34"/>
          <p:cNvGrpSpPr/>
          <p:nvPr/>
        </p:nvGrpSpPr>
        <p:grpSpPr>
          <a:xfrm>
            <a:off x="688491" y="1891914"/>
            <a:ext cx="1929721" cy="469738"/>
            <a:chOff x="5128064" y="3095119"/>
            <a:chExt cx="3273083" cy="515155"/>
          </a:xfrm>
        </p:grpSpPr>
        <p:sp>
          <p:nvSpPr>
            <p:cNvPr id="21"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运输方式不同</a:t>
              </a:r>
              <a:endParaRPr lang="en-GB"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endParaRPr lang="en-GB" sz="9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1"/>
          <p:cNvSpPr txBox="1"/>
          <p:nvPr/>
        </p:nvSpPr>
        <p:spPr>
          <a:xfrm>
            <a:off x="2644524" y="1816190"/>
            <a:ext cx="6150820" cy="58477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前者：</a:t>
            </a:r>
            <a:r>
              <a:rPr lang="zh-CN" altLang="en-US" sz="1600" dirty="0" smtClean="0">
                <a:solidFill>
                  <a:schemeClr val="bg1">
                    <a:lumMod val="50000"/>
                  </a:schemeClr>
                </a:solidFill>
              </a:rPr>
              <a:t>航空、联运等运输方式，头</a:t>
            </a:r>
            <a:r>
              <a:rPr lang="zh-CN" altLang="en-US" sz="1600" dirty="0">
                <a:solidFill>
                  <a:schemeClr val="bg1">
                    <a:lumMod val="50000"/>
                  </a:schemeClr>
                </a:solidFill>
              </a:rPr>
              <a:t>程运输为</a:t>
            </a:r>
            <a:r>
              <a:rPr lang="zh-CN" altLang="en-US" sz="1600" dirty="0" smtClean="0">
                <a:solidFill>
                  <a:schemeClr val="bg1">
                    <a:lumMod val="50000"/>
                  </a:schemeClr>
                </a:solidFill>
              </a:rPr>
              <a:t>空运</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后者：</a:t>
            </a:r>
            <a:r>
              <a:rPr lang="zh-CN" altLang="en-US" sz="1600" dirty="0" smtClean="0">
                <a:solidFill>
                  <a:schemeClr val="bg1">
                    <a:lumMod val="50000"/>
                  </a:schemeClr>
                </a:solidFill>
              </a:rPr>
              <a:t>航空、空运</a:t>
            </a:r>
            <a:r>
              <a:rPr lang="zh-CN" altLang="en-US" sz="1600" dirty="0">
                <a:solidFill>
                  <a:schemeClr val="bg1">
                    <a:lumMod val="50000"/>
                  </a:schemeClr>
                </a:solidFill>
              </a:rPr>
              <a:t>水路</a:t>
            </a:r>
            <a:r>
              <a:rPr lang="zh-CN" altLang="en-US" sz="1600" dirty="0" smtClean="0">
                <a:solidFill>
                  <a:schemeClr val="bg1">
                    <a:lumMod val="50000"/>
                  </a:schemeClr>
                </a:solidFill>
              </a:rPr>
              <a:t>、水路</a:t>
            </a:r>
            <a:r>
              <a:rPr lang="zh-CN" altLang="en-US" sz="1600" dirty="0">
                <a:solidFill>
                  <a:schemeClr val="bg1">
                    <a:lumMod val="50000"/>
                  </a:schemeClr>
                </a:solidFill>
              </a:rPr>
              <a:t>陆运</a:t>
            </a:r>
            <a:r>
              <a:rPr lang="zh-CN" altLang="en-US" sz="1600" dirty="0" smtClean="0">
                <a:solidFill>
                  <a:schemeClr val="bg1">
                    <a:lumMod val="50000"/>
                  </a:schemeClr>
                </a:solidFill>
              </a:rPr>
              <a:t>、铁路等输</a:t>
            </a:r>
            <a:r>
              <a:rPr lang="zh-CN" altLang="en-US" sz="1600" dirty="0">
                <a:solidFill>
                  <a:schemeClr val="bg1">
                    <a:lumMod val="50000"/>
                  </a:schemeClr>
                </a:solidFill>
              </a:rPr>
              <a:t>方式，头</a:t>
            </a:r>
            <a:r>
              <a:rPr lang="zh-CN" altLang="en-US" sz="1600" dirty="0" smtClean="0">
                <a:solidFill>
                  <a:schemeClr val="bg1">
                    <a:lumMod val="50000"/>
                  </a:schemeClr>
                </a:solidFill>
              </a:rPr>
              <a:t>程运输多样</a:t>
            </a:r>
            <a:endParaRPr sz="1600" dirty="0">
              <a:solidFill>
                <a:schemeClr val="bg1">
                  <a:lumMod val="50000"/>
                </a:schemeClr>
              </a:solidFill>
            </a:endParaRPr>
          </a:p>
        </p:txBody>
      </p:sp>
      <p:grpSp>
        <p:nvGrpSpPr>
          <p:cNvPr id="27" name="Group 34"/>
          <p:cNvGrpSpPr/>
          <p:nvPr/>
        </p:nvGrpSpPr>
        <p:grpSpPr>
          <a:xfrm>
            <a:off x="688490" y="2478191"/>
            <a:ext cx="1929721" cy="469738"/>
            <a:chOff x="5128064" y="3095119"/>
            <a:chExt cx="3273083" cy="515155"/>
          </a:xfrm>
        </p:grpSpPr>
        <p:sp>
          <p:nvSpPr>
            <p:cNvPr id="28"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通关模式不同</a:t>
              </a:r>
              <a:endParaRPr lang="en-GB"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endParaRPr lang="en-GB" sz="9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34"/>
          <p:cNvGrpSpPr/>
          <p:nvPr/>
        </p:nvGrpSpPr>
        <p:grpSpPr>
          <a:xfrm>
            <a:off x="714803" y="3071046"/>
            <a:ext cx="1929721" cy="469738"/>
            <a:chOff x="5128064" y="3095119"/>
            <a:chExt cx="3273083" cy="515155"/>
          </a:xfrm>
        </p:grpSpPr>
        <p:sp>
          <p:nvSpPr>
            <p:cNvPr id="31"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费用构成</a:t>
              </a: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不同</a:t>
              </a:r>
              <a:endParaRPr lang="en-GB"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endParaRPr lang="en-GB" sz="9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4"/>
          <p:cNvGrpSpPr/>
          <p:nvPr/>
        </p:nvGrpSpPr>
        <p:grpSpPr>
          <a:xfrm>
            <a:off x="714803" y="3663900"/>
            <a:ext cx="1929721" cy="469738"/>
            <a:chOff x="5128064" y="3095119"/>
            <a:chExt cx="3273083" cy="515155"/>
          </a:xfrm>
        </p:grpSpPr>
        <p:sp>
          <p:nvSpPr>
            <p:cNvPr id="34"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运输时间不同</a:t>
              </a:r>
              <a:endParaRPr lang="en-GB"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endParaRPr lang="en-GB" sz="9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4"/>
          <p:cNvGrpSpPr/>
          <p:nvPr/>
        </p:nvGrpSpPr>
        <p:grpSpPr>
          <a:xfrm>
            <a:off x="714803" y="4223863"/>
            <a:ext cx="1929721" cy="469738"/>
            <a:chOff x="5128064" y="3095119"/>
            <a:chExt cx="3273083" cy="515155"/>
          </a:xfrm>
        </p:grpSpPr>
        <p:sp>
          <p:nvSpPr>
            <p:cNvPr id="37"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货损货差不同</a:t>
              </a:r>
              <a:endParaRPr lang="en-GB"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50230" fontAlgn="base" hangingPunct="1">
                <a:lnSpc>
                  <a:spcPct val="120000"/>
                </a:lnSpc>
                <a:spcBef>
                  <a:spcPct val="0"/>
                </a:spcBef>
                <a:spcAft>
                  <a:spcPct val="0"/>
                </a:spcAft>
              </a:pPr>
              <a:endParaRPr lang="en-GB" sz="9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1"/>
          <p:cNvSpPr txBox="1"/>
          <p:nvPr/>
        </p:nvSpPr>
        <p:spPr>
          <a:xfrm>
            <a:off x="2664257" y="2433751"/>
            <a:ext cx="5664018" cy="58477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前者</a:t>
            </a:r>
            <a:r>
              <a:rPr lang="zh-CN" altLang="en-US" sz="1600" b="1" dirty="0" smtClean="0">
                <a:solidFill>
                  <a:schemeClr val="bg1">
                    <a:lumMod val="50000"/>
                  </a:schemeClr>
                </a:solidFill>
              </a:rPr>
              <a:t>：</a:t>
            </a:r>
            <a:r>
              <a:rPr lang="zh-CN" altLang="en-US" sz="1600" dirty="0" smtClean="0">
                <a:solidFill>
                  <a:schemeClr val="bg1">
                    <a:lumMod val="50000"/>
                  </a:schemeClr>
                </a:solidFill>
              </a:rPr>
              <a:t>按照一般贸易货物发生办理进出口货物通关</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后者：</a:t>
            </a:r>
            <a:r>
              <a:rPr lang="zh-CN" altLang="en-US" sz="1600" dirty="0" smtClean="0">
                <a:solidFill>
                  <a:schemeClr val="bg1">
                    <a:lumMod val="50000"/>
                  </a:schemeClr>
                </a:solidFill>
              </a:rPr>
              <a:t>文件、物品通关享有</a:t>
            </a:r>
            <a:r>
              <a:rPr lang="zh-CN" altLang="en-US" sz="1600" dirty="0">
                <a:solidFill>
                  <a:schemeClr val="bg1">
                    <a:lumMod val="50000"/>
                  </a:schemeClr>
                </a:solidFill>
              </a:rPr>
              <a:t>海关、航空优先处理权</a:t>
            </a:r>
            <a:endParaRPr sz="1600" dirty="0">
              <a:solidFill>
                <a:schemeClr val="bg1">
                  <a:lumMod val="50000"/>
                </a:schemeClr>
              </a:solidFill>
            </a:endParaRPr>
          </a:p>
        </p:txBody>
      </p:sp>
      <p:sp>
        <p:nvSpPr>
          <p:cNvPr id="40" name="TextBox 1"/>
          <p:cNvSpPr txBox="1"/>
          <p:nvPr/>
        </p:nvSpPr>
        <p:spPr>
          <a:xfrm>
            <a:off x="2657676" y="3558629"/>
            <a:ext cx="5664018" cy="58477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前者</a:t>
            </a:r>
            <a:r>
              <a:rPr lang="zh-CN" altLang="en-US" sz="1600" b="1" dirty="0" smtClean="0">
                <a:solidFill>
                  <a:schemeClr val="bg1">
                    <a:lumMod val="50000"/>
                  </a:schemeClr>
                </a:solidFill>
              </a:rPr>
              <a:t>：</a:t>
            </a:r>
            <a:r>
              <a:rPr lang="zh-CN" altLang="en-US" sz="1600" dirty="0" smtClean="0">
                <a:solidFill>
                  <a:schemeClr val="bg1">
                    <a:lumMod val="50000"/>
                  </a:schemeClr>
                </a:solidFill>
              </a:rPr>
              <a:t>时速较快</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后者：</a:t>
            </a:r>
            <a:r>
              <a:rPr lang="zh-CN" altLang="en-US" sz="1600" dirty="0" smtClean="0">
                <a:solidFill>
                  <a:schemeClr val="bg1">
                    <a:lumMod val="50000"/>
                  </a:schemeClr>
                </a:solidFill>
              </a:rPr>
              <a:t>时速较慢</a:t>
            </a:r>
            <a:endParaRPr sz="1600" dirty="0">
              <a:solidFill>
                <a:schemeClr val="bg1">
                  <a:lumMod val="50000"/>
                </a:schemeClr>
              </a:solidFill>
            </a:endParaRPr>
          </a:p>
        </p:txBody>
      </p:sp>
      <p:sp>
        <p:nvSpPr>
          <p:cNvPr id="41" name="TextBox 1"/>
          <p:cNvSpPr txBox="1"/>
          <p:nvPr/>
        </p:nvSpPr>
        <p:spPr>
          <a:xfrm>
            <a:off x="2674584" y="2988728"/>
            <a:ext cx="5664018" cy="58477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前者</a:t>
            </a:r>
            <a:r>
              <a:rPr lang="zh-CN" altLang="en-US" sz="1600" b="1" dirty="0" smtClean="0">
                <a:solidFill>
                  <a:schemeClr val="bg1">
                    <a:lumMod val="50000"/>
                  </a:schemeClr>
                </a:solidFill>
              </a:rPr>
              <a:t>：</a:t>
            </a:r>
            <a:r>
              <a:rPr lang="zh-CN" altLang="en-US" sz="1600" dirty="0">
                <a:solidFill>
                  <a:schemeClr val="bg1">
                    <a:lumMod val="50000"/>
                  </a:schemeClr>
                </a:solidFill>
              </a:rPr>
              <a:t>运费</a:t>
            </a:r>
            <a:r>
              <a:rPr lang="en-US" altLang="zh-CN" sz="1600" dirty="0">
                <a:solidFill>
                  <a:schemeClr val="bg1">
                    <a:lumMod val="50000"/>
                  </a:schemeClr>
                </a:solidFill>
              </a:rPr>
              <a:t>+</a:t>
            </a:r>
            <a:r>
              <a:rPr lang="zh-CN" altLang="en-US" sz="1600" dirty="0">
                <a:solidFill>
                  <a:schemeClr val="bg1">
                    <a:lumMod val="50000"/>
                  </a:schemeClr>
                </a:solidFill>
              </a:rPr>
              <a:t>附加费</a:t>
            </a:r>
            <a:r>
              <a:rPr lang="en-US" altLang="zh-CN" sz="1600" dirty="0">
                <a:solidFill>
                  <a:schemeClr val="bg1">
                    <a:lumMod val="50000"/>
                  </a:schemeClr>
                </a:solidFill>
              </a:rPr>
              <a:t>+</a:t>
            </a:r>
            <a:r>
              <a:rPr lang="zh-CN" altLang="en-US" sz="1600" dirty="0">
                <a:solidFill>
                  <a:schemeClr val="bg1">
                    <a:lumMod val="50000"/>
                  </a:schemeClr>
                </a:solidFill>
              </a:rPr>
              <a:t>其他</a:t>
            </a:r>
            <a:r>
              <a:rPr lang="zh-CN" altLang="en-US" sz="1600" dirty="0" smtClean="0">
                <a:solidFill>
                  <a:schemeClr val="bg1">
                    <a:lumMod val="50000"/>
                  </a:schemeClr>
                </a:solidFill>
              </a:rPr>
              <a:t>费用，费用较低</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后者：</a:t>
            </a:r>
            <a:r>
              <a:rPr lang="zh-CN" altLang="en-US" sz="1600" dirty="0">
                <a:solidFill>
                  <a:schemeClr val="bg1">
                    <a:lumMod val="50000"/>
                  </a:schemeClr>
                </a:solidFill>
              </a:rPr>
              <a:t>平邮费</a:t>
            </a:r>
            <a:r>
              <a:rPr lang="en-US" altLang="zh-CN" sz="1600" dirty="0">
                <a:solidFill>
                  <a:schemeClr val="bg1">
                    <a:lumMod val="50000"/>
                  </a:schemeClr>
                </a:solidFill>
              </a:rPr>
              <a:t>+</a:t>
            </a:r>
            <a:r>
              <a:rPr lang="zh-CN" altLang="en-US" sz="1600" dirty="0" smtClean="0">
                <a:solidFill>
                  <a:schemeClr val="bg1">
                    <a:lumMod val="50000"/>
                  </a:schemeClr>
                </a:solidFill>
              </a:rPr>
              <a:t>挂号费，</a:t>
            </a:r>
            <a:r>
              <a:rPr lang="zh-CN" altLang="en-US" sz="1600" dirty="0">
                <a:solidFill>
                  <a:schemeClr val="bg1">
                    <a:lumMod val="50000"/>
                  </a:schemeClr>
                </a:solidFill>
              </a:rPr>
              <a:t>费用</a:t>
            </a:r>
            <a:r>
              <a:rPr lang="zh-CN" altLang="en-US" sz="1600" dirty="0" smtClean="0">
                <a:solidFill>
                  <a:schemeClr val="bg1">
                    <a:lumMod val="50000"/>
                  </a:schemeClr>
                </a:solidFill>
              </a:rPr>
              <a:t>较高</a:t>
            </a:r>
            <a:endParaRPr sz="1600" dirty="0">
              <a:solidFill>
                <a:schemeClr val="bg1">
                  <a:lumMod val="50000"/>
                </a:schemeClr>
              </a:solidFill>
            </a:endParaRPr>
          </a:p>
        </p:txBody>
      </p:sp>
      <p:sp>
        <p:nvSpPr>
          <p:cNvPr id="42" name="TextBox 1"/>
          <p:cNvSpPr txBox="1"/>
          <p:nvPr/>
        </p:nvSpPr>
        <p:spPr>
          <a:xfrm>
            <a:off x="2681162" y="4146496"/>
            <a:ext cx="5664018" cy="58477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前者</a:t>
            </a:r>
            <a:r>
              <a:rPr lang="zh-CN" altLang="en-US" sz="1600" b="1" dirty="0" smtClean="0">
                <a:solidFill>
                  <a:schemeClr val="bg1">
                    <a:lumMod val="50000"/>
                  </a:schemeClr>
                </a:solidFill>
              </a:rPr>
              <a:t>：</a:t>
            </a:r>
            <a:r>
              <a:rPr lang="zh-CN" altLang="en-US" sz="1600" dirty="0">
                <a:solidFill>
                  <a:schemeClr val="bg1">
                    <a:lumMod val="50000"/>
                  </a:schemeClr>
                </a:solidFill>
              </a:rPr>
              <a:t>货损</a:t>
            </a:r>
            <a:r>
              <a:rPr lang="zh-CN" altLang="en-US" sz="1600" dirty="0" smtClean="0">
                <a:solidFill>
                  <a:schemeClr val="bg1">
                    <a:lumMod val="50000"/>
                  </a:schemeClr>
                </a:solidFill>
              </a:rPr>
              <a:t>货差率较低</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后者：</a:t>
            </a:r>
            <a:r>
              <a:rPr lang="zh-CN" altLang="en-US" sz="1600" dirty="0">
                <a:solidFill>
                  <a:schemeClr val="bg1">
                    <a:lumMod val="50000"/>
                  </a:schemeClr>
                </a:solidFill>
              </a:rPr>
              <a:t>货损货差率</a:t>
            </a:r>
            <a:r>
              <a:rPr lang="zh-CN" altLang="en-US" sz="1600" dirty="0" smtClean="0">
                <a:solidFill>
                  <a:schemeClr val="bg1">
                    <a:lumMod val="50000"/>
                  </a:schemeClr>
                </a:solidFill>
              </a:rPr>
              <a:t>较高</a:t>
            </a:r>
            <a:endParaRPr sz="1600" dirty="0">
              <a:solidFill>
                <a:schemeClr val="bg1">
                  <a:lumMod val="50000"/>
                </a:schemeClr>
              </a:solidFill>
            </a:endParaRPr>
          </a:p>
        </p:txBody>
      </p:sp>
    </p:spTree>
    <p:extLst>
      <p:ext uri="{BB962C8B-B14F-4D97-AF65-F5344CB8AC3E}">
        <p14:creationId xmlns:p14="http://schemas.microsoft.com/office/powerpoint/2010/main" val="24937137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750803"/>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4971" y="185690"/>
            <a:ext cx="8676932"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四、跨境零售</a:t>
            </a:r>
            <a:r>
              <a:rPr lang="zh-CN" altLang="en-US" sz="2800" b="1" dirty="0" smtClean="0">
                <a:solidFill>
                  <a:schemeClr val="bg1"/>
                </a:solidFill>
                <a:latin typeface="Microsoft YaHei"/>
                <a:ea typeface="Microsoft YaHei"/>
                <a:cs typeface="Microsoft YaHei"/>
              </a:rPr>
              <a:t>电商物流</a:t>
            </a:r>
            <a:r>
              <a:rPr lang="zh-CN" altLang="en-US" sz="2800" b="1" dirty="0">
                <a:solidFill>
                  <a:schemeClr val="bg1"/>
                </a:solidFill>
                <a:latin typeface="Microsoft YaHei"/>
                <a:ea typeface="Microsoft YaHei"/>
                <a:cs typeface="Microsoft YaHei"/>
              </a:rPr>
              <a:t>与跨境贸易</a:t>
            </a:r>
            <a:r>
              <a:rPr lang="zh-CN" altLang="en-US" sz="2800" b="1" dirty="0" smtClean="0">
                <a:solidFill>
                  <a:schemeClr val="bg1"/>
                </a:solidFill>
                <a:latin typeface="Microsoft YaHei"/>
                <a:ea typeface="Microsoft YaHei"/>
                <a:cs typeface="Microsoft YaHei"/>
              </a:rPr>
              <a:t>电商货物运输</a:t>
            </a:r>
            <a:r>
              <a:rPr lang="zh-CN" altLang="en-US" sz="2800" b="1" dirty="0">
                <a:solidFill>
                  <a:schemeClr val="bg1"/>
                </a:solidFill>
                <a:latin typeface="Microsoft YaHei"/>
                <a:ea typeface="Microsoft YaHei"/>
                <a:cs typeface="Microsoft YaHei"/>
              </a:rPr>
              <a:t>分析</a:t>
            </a:r>
          </a:p>
        </p:txBody>
      </p:sp>
      <p:sp>
        <p:nvSpPr>
          <p:cNvPr id="17" name="TextBox 1"/>
          <p:cNvSpPr txBox="1"/>
          <p:nvPr/>
        </p:nvSpPr>
        <p:spPr>
          <a:xfrm>
            <a:off x="344242" y="789003"/>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）共性</a:t>
            </a:r>
          </a:p>
        </p:txBody>
      </p:sp>
      <p:sp>
        <p:nvSpPr>
          <p:cNvPr id="18" name="TextBox 1"/>
          <p:cNvSpPr txBox="1"/>
          <p:nvPr/>
        </p:nvSpPr>
        <p:spPr>
          <a:xfrm>
            <a:off x="527837" y="1250903"/>
            <a:ext cx="818856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服务性质相同：</a:t>
            </a:r>
            <a:r>
              <a:rPr lang="zh-CN" altLang="en-US" sz="1600" dirty="0">
                <a:solidFill>
                  <a:schemeClr val="bg1">
                    <a:lumMod val="50000"/>
                  </a:schemeClr>
                </a:solidFill>
              </a:rPr>
              <a:t>都是提供出入境货物或物品的运输服务，收取相关费用，提供约定的服务，并在过境时根据进出口国家的相关法律法规的规定办理出入境报关报检手续，经口岸海关查验核准放行后才能装运或接受货物</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374971" y="2135812"/>
            <a:ext cx="232875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）异性</a:t>
            </a:r>
          </a:p>
        </p:txBody>
      </p:sp>
      <p:sp>
        <p:nvSpPr>
          <p:cNvPr id="21" name="Freeform 6"/>
          <p:cNvSpPr/>
          <p:nvPr/>
        </p:nvSpPr>
        <p:spPr bwMode="auto">
          <a:xfrm>
            <a:off x="4982124" y="2824667"/>
            <a:ext cx="833197" cy="93160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22" name="Freeform 7"/>
          <p:cNvSpPr/>
          <p:nvPr/>
        </p:nvSpPr>
        <p:spPr bwMode="auto">
          <a:xfrm>
            <a:off x="3090381" y="2811511"/>
            <a:ext cx="851923" cy="964501"/>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23" name="Freeform 8"/>
          <p:cNvSpPr/>
          <p:nvPr/>
        </p:nvSpPr>
        <p:spPr bwMode="auto">
          <a:xfrm>
            <a:off x="3526031" y="2135811"/>
            <a:ext cx="883513" cy="86394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r>
              <a:rPr kumimoji="0" lang="en-US" altLang="zh-CN" sz="1349" b="0" i="0" u="none" strike="noStrike" kern="1200" cap="none" spc="0" normalizeH="0" baseline="0" noProof="0" dirty="0" smtClean="0">
                <a:ln>
                  <a:noFill/>
                </a:ln>
                <a:solidFill>
                  <a:srgbClr val="294A5A"/>
                </a:solidFill>
                <a:effectLst/>
                <a:uLnTx/>
                <a:uFillTx/>
                <a:latin typeface="Arial" pitchFamily="34" charset="0"/>
                <a:ea typeface="宋体" pitchFamily="2" charset="-122"/>
              </a:rPr>
              <a:t>       </a:t>
            </a:r>
          </a:p>
          <a:p>
            <a:pPr marL="0" marR="0" lvl="0" indent="0" defTabSz="685526" eaLnBrk="1" fontAlgn="base" latinLnBrk="0" hangingPunct="1">
              <a:lnSpc>
                <a:spcPct val="100000"/>
              </a:lnSpc>
              <a:spcBef>
                <a:spcPct val="0"/>
              </a:spcBef>
              <a:spcAft>
                <a:spcPct val="0"/>
              </a:spcAft>
              <a:buClrTx/>
              <a:buSzTx/>
              <a:buFontTx/>
              <a:buNone/>
              <a:tabLst/>
              <a:defRPr/>
            </a:pPr>
            <a:r>
              <a:rPr lang="en-US" altLang="zh-CN" b="1" kern="1200" dirty="0">
                <a:solidFill>
                  <a:srgbClr val="294A5A"/>
                </a:solidFill>
                <a:latin typeface="Arial" pitchFamily="34" charset="0"/>
                <a:ea typeface="宋体" pitchFamily="2" charset="-122"/>
              </a:rPr>
              <a:t> </a:t>
            </a:r>
            <a:r>
              <a:rPr lang="en-US" altLang="zh-CN" b="1" kern="1200" dirty="0" smtClean="0">
                <a:solidFill>
                  <a:srgbClr val="294A5A"/>
                </a:solidFill>
                <a:latin typeface="Arial" pitchFamily="34" charset="0"/>
                <a:ea typeface="宋体" pitchFamily="2" charset="-122"/>
              </a:rPr>
              <a:t>     </a:t>
            </a:r>
            <a:endParaRPr kumimoji="0" lang="zh-CN" altLang="en-US" b="1" i="0" u="none" strike="noStrike" kern="1200" cap="none" spc="0" normalizeH="0" baseline="0" noProof="0" dirty="0" smtClean="0">
              <a:ln>
                <a:noFill/>
              </a:ln>
              <a:solidFill>
                <a:srgbClr val="294A5A"/>
              </a:solidFill>
              <a:effectLst/>
              <a:uLnTx/>
              <a:uFillTx/>
              <a:latin typeface="Arial" pitchFamily="34" charset="0"/>
              <a:ea typeface="宋体" pitchFamily="2" charset="-122"/>
            </a:endParaRPr>
          </a:p>
        </p:txBody>
      </p:sp>
      <p:sp>
        <p:nvSpPr>
          <p:cNvPr id="24" name="Freeform 9"/>
          <p:cNvSpPr/>
          <p:nvPr/>
        </p:nvSpPr>
        <p:spPr bwMode="auto">
          <a:xfrm>
            <a:off x="4451201" y="2135811"/>
            <a:ext cx="897054" cy="909420"/>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25" name="Freeform 10"/>
          <p:cNvSpPr/>
          <p:nvPr/>
        </p:nvSpPr>
        <p:spPr bwMode="auto">
          <a:xfrm>
            <a:off x="3473402" y="3582624"/>
            <a:ext cx="927555" cy="917017"/>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26" name="Freeform 11"/>
          <p:cNvSpPr/>
          <p:nvPr/>
        </p:nvSpPr>
        <p:spPr bwMode="auto">
          <a:xfrm>
            <a:off x="4445046" y="3503082"/>
            <a:ext cx="903208" cy="98998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61" name="TextBox 25"/>
          <p:cNvSpPr txBox="1"/>
          <p:nvPr/>
        </p:nvSpPr>
        <p:spPr>
          <a:xfrm>
            <a:off x="1640666" y="3166678"/>
            <a:ext cx="1412670"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smtClean="0">
                <a:solidFill>
                  <a:schemeClr val="accent5">
                    <a:lumMod val="50000"/>
                  </a:schemeClr>
                </a:solidFill>
                <a:latin typeface="微软雅黑"/>
                <a:ea typeface="微软雅黑"/>
              </a:rPr>
              <a:t>包装要求不同</a:t>
            </a:r>
            <a:endParaRPr lang="zh-CN" altLang="en-US" sz="1600" b="1" kern="1200" dirty="0">
              <a:solidFill>
                <a:schemeClr val="accent5">
                  <a:lumMod val="50000"/>
                </a:schemeClr>
              </a:solidFill>
              <a:latin typeface="微软雅黑"/>
              <a:ea typeface="微软雅黑"/>
            </a:endParaRPr>
          </a:p>
        </p:txBody>
      </p:sp>
      <p:sp>
        <p:nvSpPr>
          <p:cNvPr id="63" name="TextBox 25"/>
          <p:cNvSpPr txBox="1"/>
          <p:nvPr/>
        </p:nvSpPr>
        <p:spPr>
          <a:xfrm>
            <a:off x="2069852" y="2374371"/>
            <a:ext cx="1404778"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a:solidFill>
                  <a:schemeClr val="accent2"/>
                </a:solidFill>
                <a:latin typeface="微软雅黑"/>
                <a:ea typeface="微软雅黑"/>
              </a:rPr>
              <a:t>经营</a:t>
            </a:r>
            <a:r>
              <a:rPr lang="zh-CN" altLang="en-US" sz="1600" b="1" kern="1200" dirty="0" smtClean="0">
                <a:solidFill>
                  <a:schemeClr val="accent2"/>
                </a:solidFill>
                <a:latin typeface="微软雅黑"/>
                <a:ea typeface="微软雅黑"/>
              </a:rPr>
              <a:t>范围不同</a:t>
            </a:r>
            <a:endParaRPr lang="zh-CN" altLang="en-US" sz="1600" b="1" kern="1200" dirty="0">
              <a:solidFill>
                <a:schemeClr val="accent2"/>
              </a:solidFill>
              <a:latin typeface="微软雅黑"/>
              <a:ea typeface="微软雅黑"/>
            </a:endParaRPr>
          </a:p>
        </p:txBody>
      </p:sp>
      <p:sp>
        <p:nvSpPr>
          <p:cNvPr id="67" name="TextBox 25"/>
          <p:cNvSpPr txBox="1"/>
          <p:nvPr/>
        </p:nvSpPr>
        <p:spPr>
          <a:xfrm>
            <a:off x="3793054" y="2361491"/>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A</a:t>
            </a:r>
            <a:endParaRPr lang="zh-CN" altLang="en-US" sz="2000" b="1" kern="1200" dirty="0">
              <a:solidFill>
                <a:schemeClr val="bg1"/>
              </a:solidFill>
              <a:latin typeface="微软雅黑"/>
              <a:ea typeface="微软雅黑"/>
            </a:endParaRPr>
          </a:p>
        </p:txBody>
      </p:sp>
      <p:sp>
        <p:nvSpPr>
          <p:cNvPr id="68" name="TextBox 25"/>
          <p:cNvSpPr txBox="1"/>
          <p:nvPr/>
        </p:nvSpPr>
        <p:spPr>
          <a:xfrm>
            <a:off x="3341609" y="3142965"/>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B</a:t>
            </a:r>
            <a:endParaRPr lang="zh-CN" altLang="en-US" sz="2000" b="1" kern="1200" dirty="0">
              <a:solidFill>
                <a:schemeClr val="bg1"/>
              </a:solidFill>
              <a:latin typeface="微软雅黑"/>
              <a:ea typeface="微软雅黑"/>
            </a:endParaRPr>
          </a:p>
        </p:txBody>
      </p:sp>
      <p:sp>
        <p:nvSpPr>
          <p:cNvPr id="69" name="TextBox 25"/>
          <p:cNvSpPr txBox="1"/>
          <p:nvPr/>
        </p:nvSpPr>
        <p:spPr>
          <a:xfrm>
            <a:off x="3747073" y="3891541"/>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C</a:t>
            </a:r>
            <a:endParaRPr lang="zh-CN" altLang="en-US" sz="2000" b="1" kern="1200" dirty="0">
              <a:solidFill>
                <a:schemeClr val="bg1"/>
              </a:solidFill>
              <a:latin typeface="微软雅黑"/>
              <a:ea typeface="微软雅黑"/>
            </a:endParaRPr>
          </a:p>
        </p:txBody>
      </p:sp>
      <p:sp>
        <p:nvSpPr>
          <p:cNvPr id="70" name="TextBox 25"/>
          <p:cNvSpPr txBox="1"/>
          <p:nvPr/>
        </p:nvSpPr>
        <p:spPr>
          <a:xfrm>
            <a:off x="4728966" y="3851261"/>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D</a:t>
            </a:r>
            <a:endParaRPr lang="zh-CN" altLang="en-US" sz="2000" b="1" kern="1200" dirty="0">
              <a:solidFill>
                <a:schemeClr val="bg1"/>
              </a:solidFill>
              <a:latin typeface="微软雅黑"/>
              <a:ea typeface="微软雅黑"/>
            </a:endParaRPr>
          </a:p>
        </p:txBody>
      </p:sp>
      <p:sp>
        <p:nvSpPr>
          <p:cNvPr id="71" name="TextBox 25"/>
          <p:cNvSpPr txBox="1"/>
          <p:nvPr/>
        </p:nvSpPr>
        <p:spPr>
          <a:xfrm>
            <a:off x="5217610" y="3142965"/>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E</a:t>
            </a:r>
            <a:endParaRPr lang="zh-CN" altLang="en-US" sz="2000" b="1" kern="1200" dirty="0">
              <a:solidFill>
                <a:schemeClr val="bg1"/>
              </a:solidFill>
              <a:latin typeface="微软雅黑"/>
              <a:ea typeface="微软雅黑"/>
            </a:endParaRPr>
          </a:p>
        </p:txBody>
      </p:sp>
      <p:sp>
        <p:nvSpPr>
          <p:cNvPr id="72" name="TextBox 25"/>
          <p:cNvSpPr txBox="1"/>
          <p:nvPr/>
        </p:nvSpPr>
        <p:spPr>
          <a:xfrm>
            <a:off x="4743708" y="2384523"/>
            <a:ext cx="349466" cy="376994"/>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en-US" altLang="zh-CN" sz="2000" b="1" kern="1200" dirty="0" smtClean="0">
                <a:solidFill>
                  <a:schemeClr val="bg1"/>
                </a:solidFill>
                <a:latin typeface="微软雅黑"/>
                <a:ea typeface="微软雅黑"/>
              </a:rPr>
              <a:t>F</a:t>
            </a:r>
            <a:endParaRPr lang="zh-CN" altLang="en-US" sz="2000" b="1" kern="1200" dirty="0">
              <a:solidFill>
                <a:schemeClr val="bg1"/>
              </a:solidFill>
              <a:latin typeface="微软雅黑"/>
              <a:ea typeface="微软雅黑"/>
            </a:endParaRPr>
          </a:p>
        </p:txBody>
      </p:sp>
      <p:sp>
        <p:nvSpPr>
          <p:cNvPr id="73" name="TextBox 25"/>
          <p:cNvSpPr txBox="1"/>
          <p:nvPr/>
        </p:nvSpPr>
        <p:spPr>
          <a:xfrm>
            <a:off x="2024908" y="3934552"/>
            <a:ext cx="1404778"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smtClean="0">
                <a:solidFill>
                  <a:schemeClr val="accent2"/>
                </a:solidFill>
                <a:latin typeface="微软雅黑"/>
                <a:ea typeface="微软雅黑"/>
              </a:rPr>
              <a:t>运输单据不同</a:t>
            </a:r>
            <a:endParaRPr lang="zh-CN" altLang="en-US" sz="1600" b="1" kern="1200" dirty="0">
              <a:solidFill>
                <a:schemeClr val="accent2"/>
              </a:solidFill>
              <a:latin typeface="微软雅黑"/>
              <a:ea typeface="微软雅黑"/>
            </a:endParaRPr>
          </a:p>
        </p:txBody>
      </p:sp>
      <p:sp>
        <p:nvSpPr>
          <p:cNvPr id="74" name="TextBox 25"/>
          <p:cNvSpPr txBox="1"/>
          <p:nvPr/>
        </p:nvSpPr>
        <p:spPr>
          <a:xfrm>
            <a:off x="5336364" y="3867916"/>
            <a:ext cx="1412670"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smtClean="0">
                <a:solidFill>
                  <a:schemeClr val="accent5">
                    <a:lumMod val="50000"/>
                  </a:schemeClr>
                </a:solidFill>
                <a:latin typeface="微软雅黑"/>
                <a:ea typeface="微软雅黑"/>
              </a:rPr>
              <a:t>运输费用不同</a:t>
            </a:r>
            <a:endParaRPr lang="zh-CN" altLang="en-US" sz="1600" b="1" kern="1200" dirty="0">
              <a:solidFill>
                <a:schemeClr val="accent5">
                  <a:lumMod val="50000"/>
                </a:schemeClr>
              </a:solidFill>
              <a:latin typeface="微软雅黑"/>
              <a:ea typeface="微软雅黑"/>
            </a:endParaRPr>
          </a:p>
        </p:txBody>
      </p:sp>
      <p:sp>
        <p:nvSpPr>
          <p:cNvPr id="75" name="TextBox 25"/>
          <p:cNvSpPr txBox="1"/>
          <p:nvPr/>
        </p:nvSpPr>
        <p:spPr>
          <a:xfrm>
            <a:off x="5815321" y="3166678"/>
            <a:ext cx="1404778"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smtClean="0">
                <a:solidFill>
                  <a:schemeClr val="accent2"/>
                </a:solidFill>
                <a:latin typeface="微软雅黑"/>
                <a:ea typeface="微软雅黑"/>
              </a:rPr>
              <a:t>通关方式不同</a:t>
            </a:r>
            <a:endParaRPr lang="zh-CN" altLang="en-US" sz="1600" b="1" kern="1200" dirty="0">
              <a:solidFill>
                <a:schemeClr val="accent2"/>
              </a:solidFill>
              <a:latin typeface="微软雅黑"/>
              <a:ea typeface="微软雅黑"/>
            </a:endParaRPr>
          </a:p>
        </p:txBody>
      </p:sp>
      <p:sp>
        <p:nvSpPr>
          <p:cNvPr id="76" name="TextBox 25"/>
          <p:cNvSpPr txBox="1"/>
          <p:nvPr/>
        </p:nvSpPr>
        <p:spPr>
          <a:xfrm>
            <a:off x="5336364" y="2369544"/>
            <a:ext cx="1412670" cy="315439"/>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sz="1600" b="1" kern="1200" dirty="0" smtClean="0">
                <a:solidFill>
                  <a:schemeClr val="accent5">
                    <a:lumMod val="50000"/>
                  </a:schemeClr>
                </a:solidFill>
                <a:latin typeface="微软雅黑"/>
                <a:ea typeface="微软雅黑"/>
              </a:rPr>
              <a:t>运输时效不同</a:t>
            </a:r>
            <a:endParaRPr lang="zh-CN" altLang="en-US" sz="1600" b="1" kern="1200" dirty="0">
              <a:solidFill>
                <a:schemeClr val="accent5">
                  <a:lumMod val="50000"/>
                </a:schemeClr>
              </a:solidFill>
              <a:latin typeface="微软雅黑"/>
              <a:ea typeface="微软雅黑"/>
            </a:endParaRPr>
          </a:p>
        </p:txBody>
      </p:sp>
    </p:spTree>
    <p:extLst>
      <p:ext uri="{BB962C8B-B14F-4D97-AF65-F5344CB8AC3E}">
        <p14:creationId xmlns:p14="http://schemas.microsoft.com/office/powerpoint/2010/main" val="27406775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750803"/>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4971" y="185690"/>
            <a:ext cx="8676932"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四、跨境零售</a:t>
            </a:r>
            <a:r>
              <a:rPr lang="zh-CN" altLang="en-US" sz="2800" b="1" dirty="0" smtClean="0">
                <a:solidFill>
                  <a:schemeClr val="bg1"/>
                </a:solidFill>
                <a:latin typeface="Microsoft YaHei"/>
                <a:ea typeface="Microsoft YaHei"/>
                <a:cs typeface="Microsoft YaHei"/>
              </a:rPr>
              <a:t>电商物流</a:t>
            </a:r>
            <a:r>
              <a:rPr lang="zh-CN" altLang="en-US" sz="2800" b="1" dirty="0">
                <a:solidFill>
                  <a:schemeClr val="bg1"/>
                </a:solidFill>
                <a:latin typeface="Microsoft YaHei"/>
                <a:ea typeface="Microsoft YaHei"/>
                <a:cs typeface="Microsoft YaHei"/>
              </a:rPr>
              <a:t>与跨境贸易</a:t>
            </a:r>
            <a:r>
              <a:rPr lang="zh-CN" altLang="en-US" sz="2800" b="1" dirty="0" smtClean="0">
                <a:solidFill>
                  <a:schemeClr val="bg1"/>
                </a:solidFill>
                <a:latin typeface="Microsoft YaHei"/>
                <a:ea typeface="Microsoft YaHei"/>
                <a:cs typeface="Microsoft YaHei"/>
              </a:rPr>
              <a:t>电商货物运输</a:t>
            </a:r>
            <a:r>
              <a:rPr lang="zh-CN" altLang="en-US" sz="2800" b="1" dirty="0">
                <a:solidFill>
                  <a:schemeClr val="bg1"/>
                </a:solidFill>
                <a:latin typeface="Microsoft YaHei"/>
                <a:ea typeface="Microsoft YaHei"/>
                <a:cs typeface="Microsoft YaHei"/>
              </a:rPr>
              <a:t>分析</a:t>
            </a:r>
          </a:p>
        </p:txBody>
      </p:sp>
      <p:sp>
        <p:nvSpPr>
          <p:cNvPr id="17" name="TextBox 1"/>
          <p:cNvSpPr txBox="1"/>
          <p:nvPr/>
        </p:nvSpPr>
        <p:spPr>
          <a:xfrm>
            <a:off x="427599" y="945951"/>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优势</a:t>
            </a:r>
          </a:p>
        </p:txBody>
      </p:sp>
      <p:sp>
        <p:nvSpPr>
          <p:cNvPr id="18" name="TextBox 1"/>
          <p:cNvSpPr txBox="1"/>
          <p:nvPr/>
        </p:nvSpPr>
        <p:spPr>
          <a:xfrm>
            <a:off x="555875" y="1499949"/>
            <a:ext cx="8032248" cy="278845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企业集团化经营优势突出</a:t>
            </a:r>
            <a:r>
              <a:rPr lang="zh-CN" altLang="en-US" sz="1600" b="1" dirty="0" smtClean="0">
                <a:solidFill>
                  <a:schemeClr val="bg1">
                    <a:lumMod val="50000"/>
                  </a:schemeClr>
                </a:solidFill>
              </a:rPr>
              <a:t>：</a:t>
            </a:r>
            <a:r>
              <a:rPr lang="zh-CN" altLang="en-US" sz="1600" dirty="0">
                <a:solidFill>
                  <a:schemeClr val="bg1">
                    <a:lumMod val="50000"/>
                  </a:schemeClr>
                </a:solidFill>
              </a:rPr>
              <a:t>企业组成集团，实现生产要素的优化组合，通过签订集团内的协议把各企业联结成一个有机的整体，规模化经营，走向全球，形成新的规模优势</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endParaRPr lang="en-US" altLang="zh-CN" sz="900" dirty="0" smtClean="0">
              <a:solidFill>
                <a:schemeClr val="bg1">
                  <a:lumMod val="50000"/>
                </a:schemeClr>
              </a:solidFill>
            </a:endParaRPr>
          </a:p>
          <a:p>
            <a:pPr>
              <a:lnSpc>
                <a:spcPct val="120000"/>
              </a:lnSpc>
            </a:pPr>
            <a:r>
              <a:rPr lang="zh-CN" altLang="en-US" sz="1600" b="1" dirty="0">
                <a:solidFill>
                  <a:schemeClr val="bg1">
                    <a:lumMod val="50000"/>
                  </a:schemeClr>
                </a:solidFill>
              </a:rPr>
              <a:t>多元化经营业务优势明显：</a:t>
            </a:r>
            <a:r>
              <a:rPr lang="zh-CN" altLang="en-US" sz="1600" dirty="0">
                <a:solidFill>
                  <a:schemeClr val="bg1">
                    <a:lumMod val="50000"/>
                  </a:schemeClr>
                </a:solidFill>
              </a:rPr>
              <a:t>企业实施多元化</a:t>
            </a:r>
            <a:r>
              <a:rPr lang="zh-CN" altLang="en-US" sz="1600" dirty="0" smtClean="0">
                <a:solidFill>
                  <a:schemeClr val="bg1">
                    <a:lumMod val="50000"/>
                  </a:schemeClr>
                </a:solidFill>
              </a:rPr>
              <a:t>经营，通过</a:t>
            </a:r>
            <a:r>
              <a:rPr lang="zh-CN" altLang="en-US" sz="1600" dirty="0">
                <a:solidFill>
                  <a:schemeClr val="bg1">
                    <a:lumMod val="50000"/>
                  </a:schemeClr>
                </a:solidFill>
              </a:rPr>
              <a:t>实现企业内部资源整合，提高经济效率，提升企业综合实力</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endParaRPr lang="en-US" altLang="zh-CN" sz="9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智能系统化管理优势显现：</a:t>
            </a:r>
            <a:r>
              <a:rPr lang="zh-CN" altLang="en-US" sz="1600" dirty="0">
                <a:solidFill>
                  <a:schemeClr val="bg1">
                    <a:lumMod val="50000"/>
                  </a:schemeClr>
                </a:solidFill>
              </a:rPr>
              <a:t>企业</a:t>
            </a:r>
            <a:r>
              <a:rPr lang="zh-CN" altLang="en-US" sz="1600" dirty="0" smtClean="0">
                <a:solidFill>
                  <a:schemeClr val="bg1">
                    <a:lumMod val="50000"/>
                  </a:schemeClr>
                </a:solidFill>
              </a:rPr>
              <a:t>利用各</a:t>
            </a:r>
            <a:r>
              <a:rPr lang="zh-CN" altLang="en-US" sz="1600" dirty="0">
                <a:solidFill>
                  <a:schemeClr val="bg1">
                    <a:lumMod val="50000"/>
                  </a:schemeClr>
                </a:solidFill>
              </a:rPr>
              <a:t>类智能系统化管理</a:t>
            </a:r>
            <a:r>
              <a:rPr lang="zh-CN" altLang="en-US" sz="1600" dirty="0" smtClean="0">
                <a:solidFill>
                  <a:schemeClr val="bg1">
                    <a:lumMod val="50000"/>
                  </a:schemeClr>
                </a:solidFill>
              </a:rPr>
              <a:t>软件进行</a:t>
            </a:r>
            <a:r>
              <a:rPr lang="zh-CN" altLang="en-US" sz="1600" dirty="0">
                <a:solidFill>
                  <a:schemeClr val="bg1">
                    <a:lumMod val="50000"/>
                  </a:schemeClr>
                </a:solidFill>
              </a:rPr>
              <a:t>全方位的管理，通过制度标准化、措施具体化、决策程序化，执行规范化、业务流程化、控制过程化、绩效考核定量化和权责明确化的管理，规范了企业的决策与执行过程，起到了事前预防、事中监控、事后考核的积极作用</a:t>
            </a:r>
            <a:r>
              <a:rPr lang="zh-CN" altLang="en-US" sz="1600" dirty="0" smtClean="0">
                <a:solidFill>
                  <a:schemeClr val="bg1">
                    <a:lumMod val="50000"/>
                  </a:schemeClr>
                </a:solidFill>
              </a:rPr>
              <a:t>，提升</a:t>
            </a:r>
            <a:r>
              <a:rPr lang="zh-CN" altLang="en-US" sz="1600" dirty="0">
                <a:solidFill>
                  <a:schemeClr val="bg1">
                    <a:lumMod val="50000"/>
                  </a:schemeClr>
                </a:solidFill>
              </a:rPr>
              <a:t>了员工的国际化视野，推动了企业全球化的快速发展。</a:t>
            </a:r>
            <a:endParaRPr sz="1600" dirty="0">
              <a:solidFill>
                <a:schemeClr val="bg1">
                  <a:lumMod val="50000"/>
                </a:schemeClr>
              </a:solidFill>
            </a:endParaRPr>
          </a:p>
        </p:txBody>
      </p:sp>
    </p:spTree>
    <p:extLst>
      <p:ext uri="{BB962C8B-B14F-4D97-AF65-F5344CB8AC3E}">
        <p14:creationId xmlns:p14="http://schemas.microsoft.com/office/powerpoint/2010/main" val="39319278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800351"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第六章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电子商务货物运输方式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三</a:t>
            </a:r>
            <a:r>
              <a:rPr lang="zh-CN" altLang="en-US" sz="3600" b="1" dirty="0" smtClean="0"/>
              <a:t>节 </a:t>
            </a:r>
            <a:r>
              <a:rPr lang="zh-CN" altLang="en-US" sz="3600" b="1" dirty="0"/>
              <a:t>跨境电子商务仓储与配送</a:t>
            </a:r>
            <a:endParaRPr sz="3600" b="1" dirty="0"/>
          </a:p>
        </p:txBody>
      </p:sp>
    </p:spTree>
    <p:extLst>
      <p:ext uri="{BB962C8B-B14F-4D97-AF65-F5344CB8AC3E}">
        <p14:creationId xmlns:p14="http://schemas.microsoft.com/office/powerpoint/2010/main" val="41329026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382291" y="763674"/>
            <a:ext cx="7063606"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（三）电子商务交易</a:t>
            </a:r>
            <a:endParaRPr lang="en-US" altLang="zh-CN" sz="2000" b="1" dirty="0">
              <a:solidFill>
                <a:srgbClr val="002060"/>
              </a:solidFill>
            </a:endParaRPr>
          </a:p>
        </p:txBody>
      </p:sp>
      <p:sp>
        <p:nvSpPr>
          <p:cNvPr id="13" name="TextBox 1"/>
          <p:cNvSpPr txBox="1"/>
          <p:nvPr/>
        </p:nvSpPr>
        <p:spPr>
          <a:xfrm>
            <a:off x="770035" y="1196833"/>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电子商务</a:t>
            </a:r>
            <a:r>
              <a:rPr lang="zh-CN" altLang="en-US" b="1" dirty="0">
                <a:solidFill>
                  <a:schemeClr val="accent1">
                    <a:lumMod val="50000"/>
                  </a:schemeClr>
                </a:solidFill>
              </a:rPr>
              <a:t>交易规模</a:t>
            </a:r>
            <a:endParaRPr lang="en-US" altLang="zh-CN" b="1" dirty="0">
              <a:solidFill>
                <a:schemeClr val="accent1">
                  <a:lumMod val="50000"/>
                </a:schemeClr>
              </a:solidFill>
            </a:endParaRPr>
          </a:p>
        </p:txBody>
      </p:sp>
      <p:sp>
        <p:nvSpPr>
          <p:cNvPr id="29" name="TextBox 1"/>
          <p:cNvSpPr txBox="1"/>
          <p:nvPr/>
        </p:nvSpPr>
        <p:spPr>
          <a:xfrm>
            <a:off x="538858" y="4148691"/>
            <a:ext cx="8183964" cy="73834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a:solidFill>
                  <a:schemeClr val="bg1">
                    <a:lumMod val="50000"/>
                  </a:schemeClr>
                </a:solidFill>
              </a:rPr>
              <a:t>国家统计局</a:t>
            </a:r>
            <a:r>
              <a:rPr lang="zh-CN" altLang="en-US" sz="1200" b="1" dirty="0" smtClean="0">
                <a:solidFill>
                  <a:schemeClr val="bg1">
                    <a:lumMod val="50000"/>
                  </a:schemeClr>
                </a:solidFill>
              </a:rPr>
              <a:t>发布资料：</a:t>
            </a:r>
            <a:r>
              <a:rPr lang="en-US" altLang="zh-CN" sz="1200" b="1" dirty="0" smtClean="0">
                <a:solidFill>
                  <a:schemeClr val="bg1">
                    <a:lumMod val="50000"/>
                  </a:schemeClr>
                </a:solidFill>
              </a:rPr>
              <a:t>2019</a:t>
            </a:r>
            <a:r>
              <a:rPr lang="zh-CN" altLang="en-US" sz="1200" b="1" dirty="0" smtClean="0">
                <a:solidFill>
                  <a:schemeClr val="bg1">
                    <a:lumMod val="50000"/>
                  </a:schemeClr>
                </a:solidFill>
              </a:rPr>
              <a:t>年交易额</a:t>
            </a:r>
            <a:r>
              <a:rPr lang="zh-CN" altLang="en-US" sz="1200" b="1" dirty="0">
                <a:solidFill>
                  <a:schemeClr val="bg1">
                    <a:lumMod val="50000"/>
                  </a:schemeClr>
                </a:solidFill>
              </a:rPr>
              <a:t>中，网上零售额为</a:t>
            </a:r>
            <a:r>
              <a:rPr lang="en-US" altLang="zh-CN" sz="1200" b="1" dirty="0">
                <a:solidFill>
                  <a:schemeClr val="bg1">
                    <a:lumMod val="50000"/>
                  </a:schemeClr>
                </a:solidFill>
              </a:rPr>
              <a:t>10.63</a:t>
            </a:r>
            <a:r>
              <a:rPr lang="zh-CN" altLang="en-US" sz="1200" b="1" dirty="0">
                <a:solidFill>
                  <a:schemeClr val="bg1">
                    <a:lumMod val="50000"/>
                  </a:schemeClr>
                </a:solidFill>
              </a:rPr>
              <a:t>万亿元，与美国贸易总值为</a:t>
            </a:r>
            <a:r>
              <a:rPr lang="en-US" altLang="zh-CN" sz="1200" b="1" dirty="0">
                <a:solidFill>
                  <a:schemeClr val="bg1">
                    <a:lumMod val="50000"/>
                  </a:schemeClr>
                </a:solidFill>
              </a:rPr>
              <a:t>4.4</a:t>
            </a:r>
            <a:r>
              <a:rPr lang="zh-CN" altLang="en-US" sz="1200" b="1" dirty="0">
                <a:solidFill>
                  <a:schemeClr val="bg1">
                    <a:lumMod val="50000"/>
                  </a:schemeClr>
                </a:solidFill>
              </a:rPr>
              <a:t>万亿元、与日本贸易总值为</a:t>
            </a:r>
            <a:r>
              <a:rPr lang="en-US" altLang="zh-CN" sz="1200" b="1" dirty="0">
                <a:solidFill>
                  <a:schemeClr val="bg1">
                    <a:lumMod val="50000"/>
                  </a:schemeClr>
                </a:solidFill>
              </a:rPr>
              <a:t>2.5</a:t>
            </a:r>
            <a:r>
              <a:rPr lang="zh-CN" altLang="en-US" sz="1200" b="1" dirty="0">
                <a:solidFill>
                  <a:schemeClr val="bg1">
                    <a:lumMod val="50000"/>
                  </a:schemeClr>
                </a:solidFill>
              </a:rPr>
              <a:t>万亿元、与欧盟贸易总值为</a:t>
            </a:r>
            <a:r>
              <a:rPr lang="en-US" altLang="zh-CN" sz="1200" b="1" dirty="0">
                <a:solidFill>
                  <a:schemeClr val="bg1">
                    <a:lumMod val="50000"/>
                  </a:schemeClr>
                </a:solidFill>
              </a:rPr>
              <a:t>4.86</a:t>
            </a:r>
            <a:r>
              <a:rPr lang="zh-CN" altLang="en-US" sz="1200" b="1" dirty="0">
                <a:solidFill>
                  <a:schemeClr val="bg1">
                    <a:lumMod val="50000"/>
                  </a:schemeClr>
                </a:solidFill>
              </a:rPr>
              <a:t>万亿元、与东盟贸易总值为</a:t>
            </a:r>
            <a:r>
              <a:rPr lang="en-US" altLang="zh-CN" sz="1200" b="1" dirty="0">
                <a:solidFill>
                  <a:schemeClr val="bg1">
                    <a:lumMod val="50000"/>
                  </a:schemeClr>
                </a:solidFill>
              </a:rPr>
              <a:t>4.43</a:t>
            </a:r>
            <a:r>
              <a:rPr lang="zh-CN" altLang="en-US" sz="1200" b="1" dirty="0">
                <a:solidFill>
                  <a:schemeClr val="bg1">
                    <a:lumMod val="50000"/>
                  </a:schemeClr>
                </a:solidFill>
              </a:rPr>
              <a:t>万亿</a:t>
            </a:r>
            <a:r>
              <a:rPr lang="zh-CN" altLang="en-US" sz="1200" b="1" dirty="0" smtClean="0">
                <a:solidFill>
                  <a:schemeClr val="bg1">
                    <a:lumMod val="50000"/>
                  </a:schemeClr>
                </a:solidFill>
              </a:rPr>
              <a:t>元、与“一带一路”国家</a:t>
            </a:r>
            <a:r>
              <a:rPr lang="zh-CN" altLang="en-US" sz="1200" b="1" dirty="0">
                <a:solidFill>
                  <a:schemeClr val="bg1">
                    <a:lumMod val="50000"/>
                  </a:schemeClr>
                </a:solidFill>
              </a:rPr>
              <a:t>贸易总值为</a:t>
            </a:r>
            <a:r>
              <a:rPr lang="en-US" altLang="zh-CN" sz="1200" b="1" dirty="0">
                <a:solidFill>
                  <a:schemeClr val="bg1">
                    <a:lumMod val="50000"/>
                  </a:schemeClr>
                </a:solidFill>
              </a:rPr>
              <a:t>9.27</a:t>
            </a:r>
            <a:r>
              <a:rPr lang="zh-CN" altLang="en-US" sz="1200" b="1" dirty="0">
                <a:solidFill>
                  <a:schemeClr val="bg1">
                    <a:lumMod val="50000"/>
                  </a:schemeClr>
                </a:solidFill>
              </a:rPr>
              <a:t>万亿</a:t>
            </a:r>
            <a:r>
              <a:rPr lang="zh-CN" altLang="en-US" sz="1200" b="1" dirty="0" smtClean="0">
                <a:solidFill>
                  <a:schemeClr val="bg1">
                    <a:lumMod val="50000"/>
                  </a:schemeClr>
                </a:solidFill>
              </a:rPr>
              <a:t>元，</a:t>
            </a:r>
            <a:r>
              <a:rPr lang="zh-CN" altLang="en-US" sz="1200" b="1" dirty="0">
                <a:solidFill>
                  <a:schemeClr val="bg1">
                    <a:lumMod val="50000"/>
                  </a:schemeClr>
                </a:solidFill>
              </a:rPr>
              <a:t>其中企业交易额为</a:t>
            </a:r>
            <a:r>
              <a:rPr lang="en-US" altLang="zh-CN" sz="1200" b="1" dirty="0">
                <a:solidFill>
                  <a:schemeClr val="bg1">
                    <a:lumMod val="50000"/>
                  </a:schemeClr>
                </a:solidFill>
              </a:rPr>
              <a:t>20.46</a:t>
            </a:r>
            <a:r>
              <a:rPr lang="zh-CN" altLang="en-US" sz="1200" b="1" dirty="0">
                <a:solidFill>
                  <a:schemeClr val="bg1">
                    <a:lumMod val="50000"/>
                  </a:schemeClr>
                </a:solidFill>
              </a:rPr>
              <a:t>万亿元，个人交易额为</a:t>
            </a:r>
            <a:r>
              <a:rPr lang="en-US" altLang="zh-CN" sz="1200" b="1" dirty="0">
                <a:solidFill>
                  <a:schemeClr val="bg1">
                    <a:lumMod val="50000"/>
                  </a:schemeClr>
                </a:solidFill>
              </a:rPr>
              <a:t>13.30</a:t>
            </a:r>
            <a:r>
              <a:rPr lang="zh-CN" altLang="en-US" sz="1200" b="1" dirty="0">
                <a:solidFill>
                  <a:schemeClr val="bg1">
                    <a:lumMod val="50000"/>
                  </a:schemeClr>
                </a:solidFill>
              </a:rPr>
              <a:t>万亿元，比</a:t>
            </a:r>
            <a:r>
              <a:rPr lang="en-US" altLang="zh-CN" sz="1200" b="1" dirty="0">
                <a:solidFill>
                  <a:schemeClr val="bg1">
                    <a:lumMod val="50000"/>
                  </a:schemeClr>
                </a:solidFill>
              </a:rPr>
              <a:t>2018</a:t>
            </a:r>
            <a:r>
              <a:rPr lang="zh-CN" altLang="en-US" sz="1200" b="1" dirty="0">
                <a:solidFill>
                  <a:schemeClr val="bg1">
                    <a:lumMod val="50000"/>
                  </a:schemeClr>
                </a:solidFill>
              </a:rPr>
              <a:t>年分别增长了</a:t>
            </a:r>
            <a:r>
              <a:rPr lang="en-US" altLang="zh-CN" sz="1200" b="1" dirty="0">
                <a:solidFill>
                  <a:schemeClr val="bg1">
                    <a:lumMod val="50000"/>
                  </a:schemeClr>
                </a:solidFill>
              </a:rPr>
              <a:t>1.5%</a:t>
            </a:r>
            <a:r>
              <a:rPr lang="zh-CN" altLang="en-US" sz="1200" b="1" dirty="0">
                <a:solidFill>
                  <a:schemeClr val="bg1">
                    <a:lumMod val="50000"/>
                  </a:schemeClr>
                </a:solidFill>
              </a:rPr>
              <a:t>和</a:t>
            </a:r>
            <a:r>
              <a:rPr lang="en-US" altLang="zh-CN" sz="1200" b="1" dirty="0">
                <a:solidFill>
                  <a:schemeClr val="bg1">
                    <a:lumMod val="50000"/>
                  </a:schemeClr>
                </a:solidFill>
              </a:rPr>
              <a:t>15.5%</a:t>
            </a:r>
            <a:r>
              <a:rPr lang="zh-CN" altLang="en-US" sz="1200" b="1" dirty="0">
                <a:solidFill>
                  <a:schemeClr val="bg1">
                    <a:lumMod val="50000"/>
                  </a:schemeClr>
                </a:solidFill>
              </a:rPr>
              <a:t>。</a:t>
            </a:r>
          </a:p>
        </p:txBody>
      </p:sp>
      <p:pic>
        <p:nvPicPr>
          <p:cNvPr id="16" name="图片 15"/>
          <p:cNvPicPr/>
          <p:nvPr/>
        </p:nvPicPr>
        <p:blipFill>
          <a:blip r:embed="rId2">
            <a:extLst>
              <a:ext uri="{BEBA8EAE-BF5A-486C-A8C5-ECC9F3942E4B}">
                <a14:imgProps xmlns:a14="http://schemas.microsoft.com/office/drawing/2010/main">
                  <a14:imgLayer r:embed="rId3">
                    <a14:imgEffect>
                      <a14:saturation sat="400000"/>
                    </a14:imgEffect>
                    <a14:imgEffect>
                      <a14:brightnessContrast bright="-20000" contrast="40000"/>
                    </a14:imgEffect>
                  </a14:imgLayer>
                </a14:imgProps>
              </a:ext>
            </a:extLst>
          </a:blip>
          <a:stretch>
            <a:fillRect/>
          </a:stretch>
        </p:blipFill>
        <p:spPr>
          <a:xfrm>
            <a:off x="1449170" y="1733336"/>
            <a:ext cx="5996727" cy="23377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4737253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4972" y="185690"/>
            <a:ext cx="609232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一、跨境电子商务仓储</a:t>
            </a:r>
          </a:p>
        </p:txBody>
      </p:sp>
      <p:sp>
        <p:nvSpPr>
          <p:cNvPr id="13" name="矩形 12"/>
          <p:cNvSpPr/>
          <p:nvPr/>
        </p:nvSpPr>
        <p:spPr bwMode="auto">
          <a:xfrm>
            <a:off x="374972" y="782308"/>
            <a:ext cx="8446687" cy="70920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电商仓储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是指通过仓库对</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采购货物</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或</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交易商品</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进行储存、保管、加工和出货等活动的总称。仓库是指具有储存设施，对物品进行集中、整理、保管、分拣、包装和发货等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工作场所。</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9734" y="1498087"/>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238992" y="1519199"/>
            <a:ext cx="7155128"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（一）跨境电商仓储的功能</a:t>
            </a:r>
            <a:endParaRPr lang="zh-CN" altLang="en-US" sz="2000" b="1" dirty="0">
              <a:solidFill>
                <a:srgbClr val="002060"/>
              </a:solidFill>
            </a:endParaRPr>
          </a:p>
        </p:txBody>
      </p:sp>
      <p:sp>
        <p:nvSpPr>
          <p:cNvPr id="20" name="TextBox 1"/>
          <p:cNvSpPr txBox="1"/>
          <p:nvPr/>
        </p:nvSpPr>
        <p:spPr>
          <a:xfrm>
            <a:off x="473646" y="1950272"/>
            <a:ext cx="8466423"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存储功能</a:t>
            </a:r>
            <a:r>
              <a:rPr lang="zh-CN" altLang="en-US" sz="1600" b="1" dirty="0" smtClean="0">
                <a:solidFill>
                  <a:schemeClr val="bg1">
                    <a:lumMod val="50000"/>
                  </a:schemeClr>
                </a:solidFill>
              </a:rPr>
              <a:t>：</a:t>
            </a:r>
            <a:r>
              <a:rPr lang="zh-CN" altLang="en-US" sz="1600" dirty="0" smtClean="0">
                <a:solidFill>
                  <a:schemeClr val="bg1">
                    <a:lumMod val="50000"/>
                  </a:schemeClr>
                </a:solidFill>
              </a:rPr>
              <a:t>通过采购货物存储确保在线销售；为销售、促销</a:t>
            </a:r>
            <a:r>
              <a:rPr lang="zh-CN" altLang="en-US" sz="1600" dirty="0">
                <a:solidFill>
                  <a:schemeClr val="bg1">
                    <a:lumMod val="50000"/>
                  </a:schemeClr>
                </a:solidFill>
              </a:rPr>
              <a:t>提供</a:t>
            </a:r>
            <a:r>
              <a:rPr lang="zh-CN" altLang="en-US" sz="1600" dirty="0" smtClean="0">
                <a:solidFill>
                  <a:schemeClr val="bg1">
                    <a:lumMod val="50000"/>
                  </a:schemeClr>
                </a:solidFill>
              </a:rPr>
              <a:t>货源储备</a:t>
            </a:r>
            <a:r>
              <a:rPr lang="zh-CN" altLang="en-US" sz="1600" dirty="0">
                <a:solidFill>
                  <a:schemeClr val="bg1">
                    <a:lumMod val="50000"/>
                  </a:schemeClr>
                </a:solidFill>
              </a:rPr>
              <a:t>，</a:t>
            </a:r>
            <a:r>
              <a:rPr lang="zh-CN" altLang="en-US" sz="1600" dirty="0" smtClean="0">
                <a:solidFill>
                  <a:schemeClr val="bg1">
                    <a:lumMod val="50000"/>
                  </a:schemeClr>
                </a:solidFill>
              </a:rPr>
              <a:t>满足境外买家需求</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保管功能</a:t>
            </a:r>
            <a:r>
              <a:rPr lang="zh-CN" altLang="en-US" sz="1600" b="1" dirty="0" smtClean="0">
                <a:solidFill>
                  <a:schemeClr val="bg1">
                    <a:lumMod val="50000"/>
                  </a:schemeClr>
                </a:solidFill>
              </a:rPr>
              <a:t>：</a:t>
            </a:r>
            <a:r>
              <a:rPr lang="zh-CN" altLang="en-US" sz="1600" dirty="0">
                <a:solidFill>
                  <a:schemeClr val="bg1">
                    <a:lumMod val="50000"/>
                  </a:schemeClr>
                </a:solidFill>
              </a:rPr>
              <a:t>对</a:t>
            </a:r>
            <a:r>
              <a:rPr lang="zh-CN" altLang="en-US" sz="1600" dirty="0" smtClean="0">
                <a:solidFill>
                  <a:schemeClr val="bg1">
                    <a:lumMod val="50000"/>
                  </a:schemeClr>
                </a:solidFill>
              </a:rPr>
              <a:t>货物进行合理</a:t>
            </a:r>
            <a:r>
              <a:rPr lang="zh-CN" altLang="en-US" sz="1600" dirty="0">
                <a:solidFill>
                  <a:schemeClr val="bg1">
                    <a:lumMod val="50000"/>
                  </a:schemeClr>
                </a:solidFill>
              </a:rPr>
              <a:t>维护与保管，</a:t>
            </a:r>
            <a:r>
              <a:rPr lang="zh-CN" altLang="en-US" sz="1600" dirty="0" smtClean="0">
                <a:solidFill>
                  <a:schemeClr val="bg1">
                    <a:lumMod val="50000"/>
                  </a:schemeClr>
                </a:solidFill>
              </a:rPr>
              <a:t>避免货损、</a:t>
            </a:r>
            <a:r>
              <a:rPr lang="zh-CN" altLang="en-US" sz="1600" dirty="0">
                <a:solidFill>
                  <a:schemeClr val="bg1">
                    <a:lumMod val="50000"/>
                  </a:schemeClr>
                </a:solidFill>
              </a:rPr>
              <a:t>偷窃或遗失，保持其完好的</a:t>
            </a:r>
            <a:r>
              <a:rPr lang="zh-CN" altLang="en-US" sz="1600" dirty="0" smtClean="0">
                <a:solidFill>
                  <a:schemeClr val="bg1">
                    <a:lumMod val="50000"/>
                  </a:schemeClr>
                </a:solidFill>
              </a:rPr>
              <a:t>使用价值</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加工功能：</a:t>
            </a:r>
            <a:r>
              <a:rPr lang="zh-CN" altLang="en-US" sz="1600" dirty="0">
                <a:solidFill>
                  <a:schemeClr val="bg1">
                    <a:lumMod val="50000"/>
                  </a:schemeClr>
                </a:solidFill>
              </a:rPr>
              <a:t>在商品流通</a:t>
            </a:r>
            <a:r>
              <a:rPr lang="zh-CN" altLang="en-US" sz="1600" dirty="0" smtClean="0">
                <a:solidFill>
                  <a:schemeClr val="bg1">
                    <a:lumMod val="50000"/>
                  </a:schemeClr>
                </a:solidFill>
              </a:rPr>
              <a:t>中对</a:t>
            </a:r>
            <a:r>
              <a:rPr lang="zh-CN" altLang="en-US" sz="1600" dirty="0">
                <a:solidFill>
                  <a:schemeClr val="bg1">
                    <a:lumMod val="50000"/>
                  </a:schemeClr>
                </a:solidFill>
              </a:rPr>
              <a:t>整包货物的拆分、分包、包装等</a:t>
            </a:r>
            <a:r>
              <a:rPr lang="zh-CN" altLang="en-US" sz="1600" dirty="0" smtClean="0">
                <a:solidFill>
                  <a:schemeClr val="bg1">
                    <a:lumMod val="50000"/>
                  </a:schemeClr>
                </a:solidFill>
              </a:rPr>
              <a:t>工作</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协调功能</a:t>
            </a:r>
            <a:r>
              <a:rPr lang="zh-CN" altLang="en-US" sz="1600" b="1" dirty="0" smtClean="0">
                <a:solidFill>
                  <a:schemeClr val="bg1">
                    <a:lumMod val="50000"/>
                  </a:schemeClr>
                </a:solidFill>
              </a:rPr>
              <a:t>：</a:t>
            </a:r>
            <a:r>
              <a:rPr lang="zh-CN" altLang="en-US" sz="1600" dirty="0" smtClean="0">
                <a:solidFill>
                  <a:schemeClr val="bg1">
                    <a:lumMod val="50000"/>
                  </a:schemeClr>
                </a:solidFill>
              </a:rPr>
              <a:t>根据境外买家的不同</a:t>
            </a:r>
            <a:r>
              <a:rPr lang="zh-CN" altLang="en-US" sz="1600" dirty="0">
                <a:solidFill>
                  <a:schemeClr val="bg1">
                    <a:lumMod val="50000"/>
                  </a:schemeClr>
                </a:solidFill>
              </a:rPr>
              <a:t>需求</a:t>
            </a:r>
            <a:r>
              <a:rPr lang="zh-CN" altLang="en-US" sz="1600" dirty="0" smtClean="0">
                <a:solidFill>
                  <a:schemeClr val="bg1">
                    <a:lumMod val="50000"/>
                  </a:schemeClr>
                </a:solidFill>
              </a:rPr>
              <a:t>，能成交</a:t>
            </a:r>
            <a:r>
              <a:rPr lang="zh-CN" altLang="en-US" sz="1600" dirty="0">
                <a:solidFill>
                  <a:schemeClr val="bg1">
                    <a:lumMod val="50000"/>
                  </a:schemeClr>
                </a:solidFill>
              </a:rPr>
              <a:t>货物与出运之间的</a:t>
            </a:r>
            <a:r>
              <a:rPr lang="zh-CN" altLang="en-US" sz="1600" dirty="0" smtClean="0">
                <a:solidFill>
                  <a:schemeClr val="bg1">
                    <a:lumMod val="50000"/>
                  </a:schemeClr>
                </a:solidFill>
              </a:rPr>
              <a:t>环节，确保快速交货</a:t>
            </a:r>
            <a:endParaRPr sz="1600" dirty="0">
              <a:solidFill>
                <a:schemeClr val="bg1">
                  <a:lumMod val="50000"/>
                </a:schemeClr>
              </a:solidFill>
            </a:endParaRPr>
          </a:p>
        </p:txBody>
      </p:sp>
      <p:sp>
        <p:nvSpPr>
          <p:cNvPr id="17" name="TextBox 1"/>
          <p:cNvSpPr txBox="1"/>
          <p:nvPr/>
        </p:nvSpPr>
        <p:spPr>
          <a:xfrm>
            <a:off x="344242" y="307523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仓储</a:t>
            </a:r>
            <a:r>
              <a:rPr lang="zh-CN" altLang="en-US" sz="2000" b="1" dirty="0" smtClean="0">
                <a:solidFill>
                  <a:srgbClr val="002060"/>
                </a:solidFill>
              </a:rPr>
              <a:t>的</a:t>
            </a:r>
            <a:r>
              <a:rPr lang="zh-CN" altLang="en-US" sz="2000" b="1" dirty="0">
                <a:solidFill>
                  <a:srgbClr val="002060"/>
                </a:solidFill>
              </a:rPr>
              <a:t>主要类型</a:t>
            </a:r>
            <a:endParaRPr lang="en-US" altLang="zh-CN" sz="2000" b="1" dirty="0">
              <a:solidFill>
                <a:srgbClr val="002060"/>
              </a:solidFill>
            </a:endParaRPr>
          </a:p>
        </p:txBody>
      </p:sp>
      <p:sp>
        <p:nvSpPr>
          <p:cNvPr id="35" name="TextBox 1"/>
          <p:cNvSpPr txBox="1"/>
          <p:nvPr/>
        </p:nvSpPr>
        <p:spPr>
          <a:xfrm>
            <a:off x="572326" y="3475047"/>
            <a:ext cx="7953303"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基于仓库用途</a:t>
            </a:r>
            <a:r>
              <a:rPr lang="zh-CN" altLang="en-US" sz="1600" b="1" dirty="0" smtClean="0">
                <a:solidFill>
                  <a:schemeClr val="bg1">
                    <a:lumMod val="50000"/>
                  </a:schemeClr>
                </a:solidFill>
              </a:rPr>
              <a:t>区分：</a:t>
            </a:r>
            <a:r>
              <a:rPr lang="zh-CN" altLang="en-US" sz="1600" dirty="0" smtClean="0">
                <a:solidFill>
                  <a:schemeClr val="bg1">
                    <a:lumMod val="50000"/>
                  </a:schemeClr>
                </a:solidFill>
              </a:rPr>
              <a:t>采购货物仓库</a:t>
            </a:r>
            <a:r>
              <a:rPr lang="zh-CN" altLang="en-US" sz="1600" dirty="0">
                <a:solidFill>
                  <a:schemeClr val="bg1">
                    <a:lumMod val="50000"/>
                  </a:schemeClr>
                </a:solidFill>
              </a:rPr>
              <a:t>、批发仓库、零售仓库、中转仓库、加工仓库、保税仓库</a:t>
            </a:r>
            <a:endParaRPr sz="1600" dirty="0">
              <a:solidFill>
                <a:schemeClr val="bg1">
                  <a:lumMod val="50000"/>
                </a:schemeClr>
              </a:solidFill>
            </a:endParaRPr>
          </a:p>
        </p:txBody>
      </p:sp>
      <p:sp>
        <p:nvSpPr>
          <p:cNvPr id="36" name="TextBox 1"/>
          <p:cNvSpPr txBox="1"/>
          <p:nvPr/>
        </p:nvSpPr>
        <p:spPr>
          <a:xfrm>
            <a:off x="572326" y="3766397"/>
            <a:ext cx="781515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基于存储货物特性</a:t>
            </a:r>
            <a:r>
              <a:rPr lang="zh-CN" altLang="en-US" sz="1600" b="1" dirty="0" smtClean="0">
                <a:solidFill>
                  <a:schemeClr val="bg1">
                    <a:lumMod val="50000"/>
                  </a:schemeClr>
                </a:solidFill>
              </a:rPr>
              <a:t>区分：</a:t>
            </a:r>
            <a:r>
              <a:rPr lang="zh-CN" altLang="en-US" sz="1600" dirty="0" smtClean="0">
                <a:solidFill>
                  <a:schemeClr val="bg1">
                    <a:lumMod val="50000"/>
                  </a:schemeClr>
                </a:solidFill>
              </a:rPr>
              <a:t>原料</a:t>
            </a:r>
            <a:r>
              <a:rPr lang="zh-CN" altLang="en-US" sz="1600" dirty="0">
                <a:solidFill>
                  <a:schemeClr val="bg1">
                    <a:lumMod val="50000"/>
                  </a:schemeClr>
                </a:solidFill>
              </a:rPr>
              <a:t>仓库、产品仓库、冷藏仓库、恒温仓库、危险品仓库</a:t>
            </a:r>
            <a:endParaRPr sz="1600" dirty="0">
              <a:solidFill>
                <a:schemeClr val="bg1">
                  <a:lumMod val="50000"/>
                </a:schemeClr>
              </a:solidFill>
            </a:endParaRPr>
          </a:p>
        </p:txBody>
      </p:sp>
      <p:sp>
        <p:nvSpPr>
          <p:cNvPr id="37" name="TextBox 1"/>
          <p:cNvSpPr txBox="1"/>
          <p:nvPr/>
        </p:nvSpPr>
        <p:spPr>
          <a:xfrm>
            <a:off x="572327" y="4058260"/>
            <a:ext cx="7884230"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基于仓库构造</a:t>
            </a:r>
            <a:r>
              <a:rPr lang="zh-CN" altLang="en-US" sz="1600" b="1" dirty="0" smtClean="0">
                <a:solidFill>
                  <a:schemeClr val="bg1">
                    <a:lumMod val="50000"/>
                  </a:schemeClr>
                </a:solidFill>
              </a:rPr>
              <a:t>区分：</a:t>
            </a:r>
            <a:r>
              <a:rPr lang="zh-CN" altLang="en-US" sz="1600" dirty="0" smtClean="0">
                <a:solidFill>
                  <a:schemeClr val="bg1">
                    <a:lumMod val="50000"/>
                  </a:schemeClr>
                </a:solidFill>
              </a:rPr>
              <a:t>单</a:t>
            </a:r>
            <a:r>
              <a:rPr lang="zh-CN" altLang="en-US" sz="1600" dirty="0">
                <a:solidFill>
                  <a:schemeClr val="bg1">
                    <a:lumMod val="50000"/>
                  </a:schemeClr>
                </a:solidFill>
              </a:rPr>
              <a:t>层仓库、多层仓库、立体</a:t>
            </a:r>
            <a:r>
              <a:rPr lang="zh-CN" altLang="en-US" sz="1600" dirty="0" smtClean="0">
                <a:solidFill>
                  <a:schemeClr val="bg1">
                    <a:lumMod val="50000"/>
                  </a:schemeClr>
                </a:solidFill>
              </a:rPr>
              <a:t>仓库</a:t>
            </a:r>
            <a:endParaRPr sz="1600" dirty="0">
              <a:solidFill>
                <a:schemeClr val="bg1">
                  <a:lumMod val="50000"/>
                </a:schemeClr>
              </a:solidFill>
            </a:endParaRPr>
          </a:p>
        </p:txBody>
      </p:sp>
      <p:sp>
        <p:nvSpPr>
          <p:cNvPr id="38" name="TextBox 1"/>
          <p:cNvSpPr txBox="1"/>
          <p:nvPr/>
        </p:nvSpPr>
        <p:spPr>
          <a:xfrm>
            <a:off x="572326" y="4329876"/>
            <a:ext cx="7884230"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基于仓库隶属关系区分</a:t>
            </a:r>
            <a:r>
              <a:rPr lang="zh-CN" altLang="en-US" sz="1600" b="1" dirty="0" smtClean="0">
                <a:solidFill>
                  <a:schemeClr val="bg1">
                    <a:lumMod val="50000"/>
                  </a:schemeClr>
                </a:solidFill>
              </a:rPr>
              <a:t>：</a:t>
            </a:r>
            <a:r>
              <a:rPr lang="zh-CN" altLang="en-US" sz="1600" dirty="0">
                <a:solidFill>
                  <a:schemeClr val="bg1">
                    <a:lumMod val="50000"/>
                  </a:schemeClr>
                </a:solidFill>
              </a:rPr>
              <a:t>自用仓库、第三方物流仓库</a:t>
            </a:r>
            <a:endParaRPr sz="1600" dirty="0">
              <a:solidFill>
                <a:schemeClr val="bg1">
                  <a:lumMod val="50000"/>
                </a:schemeClr>
              </a:solidFill>
            </a:endParaRPr>
          </a:p>
        </p:txBody>
      </p:sp>
      <p:sp>
        <p:nvSpPr>
          <p:cNvPr id="39" name="TextBox 1"/>
          <p:cNvSpPr txBox="1"/>
          <p:nvPr/>
        </p:nvSpPr>
        <p:spPr>
          <a:xfrm>
            <a:off x="572326" y="4608304"/>
            <a:ext cx="7884230"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基于仓库所处关境区分</a:t>
            </a:r>
            <a:r>
              <a:rPr lang="zh-CN" altLang="en-US" sz="1600" b="1" dirty="0" smtClean="0">
                <a:solidFill>
                  <a:schemeClr val="bg1">
                    <a:lumMod val="50000"/>
                  </a:schemeClr>
                </a:solidFill>
              </a:rPr>
              <a:t>：</a:t>
            </a:r>
            <a:r>
              <a:rPr lang="zh-CN" altLang="en-US" sz="1600" dirty="0">
                <a:solidFill>
                  <a:schemeClr val="bg1">
                    <a:lumMod val="50000"/>
                  </a:schemeClr>
                </a:solidFill>
              </a:rPr>
              <a:t>境内仓库、海外仓库</a:t>
            </a:r>
            <a:endParaRPr sz="1600" dirty="0">
              <a:solidFill>
                <a:schemeClr val="bg1">
                  <a:lumMod val="50000"/>
                </a:schemeClr>
              </a:solidFill>
            </a:endParaRPr>
          </a:p>
        </p:txBody>
      </p:sp>
    </p:spTree>
    <p:extLst>
      <p:ext uri="{BB962C8B-B14F-4D97-AF65-F5344CB8AC3E}">
        <p14:creationId xmlns:p14="http://schemas.microsoft.com/office/powerpoint/2010/main" val="23084728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3646" y="185690"/>
            <a:ext cx="599365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一、跨境电子商务仓储</a:t>
            </a:r>
          </a:p>
        </p:txBody>
      </p:sp>
      <p:sp>
        <p:nvSpPr>
          <p:cNvPr id="18" name="TextBox 1"/>
          <p:cNvSpPr txBox="1"/>
          <p:nvPr/>
        </p:nvSpPr>
        <p:spPr>
          <a:xfrm>
            <a:off x="410026" y="82569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）跨境电子商务仓储管理</a:t>
            </a:r>
          </a:p>
        </p:txBody>
      </p:sp>
      <p:sp>
        <p:nvSpPr>
          <p:cNvPr id="20" name="TextBox 1"/>
          <p:cNvSpPr txBox="1"/>
          <p:nvPr/>
        </p:nvSpPr>
        <p:spPr>
          <a:xfrm>
            <a:off x="652829" y="1670502"/>
            <a:ext cx="818856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效率原则</a:t>
            </a:r>
            <a:r>
              <a:rPr lang="zh-CN" altLang="en-US" sz="1600" b="1" dirty="0" smtClean="0">
                <a:solidFill>
                  <a:schemeClr val="bg1">
                    <a:lumMod val="50000"/>
                  </a:schemeClr>
                </a:solidFill>
              </a:rPr>
              <a:t>：</a:t>
            </a:r>
            <a:r>
              <a:rPr lang="zh-CN" altLang="en-US" sz="1600" dirty="0" smtClean="0">
                <a:solidFill>
                  <a:schemeClr val="bg1">
                    <a:lumMod val="50000"/>
                  </a:schemeClr>
                </a:solidFill>
              </a:rPr>
              <a:t>一切</a:t>
            </a:r>
            <a:r>
              <a:rPr lang="zh-CN" altLang="en-US" sz="1600" dirty="0">
                <a:solidFill>
                  <a:schemeClr val="bg1">
                    <a:lumMod val="50000"/>
                  </a:schemeClr>
                </a:solidFill>
              </a:rPr>
              <a:t>管理活动都追求高效率的行为准则</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经济效益原则</a:t>
            </a:r>
            <a:r>
              <a:rPr lang="zh-CN" altLang="en-US" sz="1600" b="1" dirty="0" smtClean="0">
                <a:solidFill>
                  <a:schemeClr val="bg1">
                    <a:lumMod val="50000"/>
                  </a:schemeClr>
                </a:solidFill>
              </a:rPr>
              <a:t>：</a:t>
            </a:r>
            <a:r>
              <a:rPr lang="zh-CN" altLang="en-US" sz="1600" dirty="0">
                <a:solidFill>
                  <a:schemeClr val="bg1">
                    <a:lumMod val="50000"/>
                  </a:schemeClr>
                </a:solidFill>
              </a:rPr>
              <a:t>围绕着获得最大经济效益的目的进行组织和</a:t>
            </a:r>
            <a:r>
              <a:rPr lang="zh-CN" altLang="en-US" sz="1600" dirty="0" smtClean="0">
                <a:solidFill>
                  <a:schemeClr val="bg1">
                    <a:lumMod val="50000"/>
                  </a:schemeClr>
                </a:solidFill>
              </a:rPr>
              <a:t>经营</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优质服务原则</a:t>
            </a:r>
            <a:r>
              <a:rPr lang="zh-CN" altLang="en-US" sz="1600" b="1" dirty="0" smtClean="0">
                <a:solidFill>
                  <a:schemeClr val="bg1">
                    <a:lumMod val="50000"/>
                  </a:schemeClr>
                </a:solidFill>
              </a:rPr>
              <a:t>：</a:t>
            </a:r>
            <a:r>
              <a:rPr lang="zh-CN" altLang="en-US" sz="1600" dirty="0">
                <a:solidFill>
                  <a:schemeClr val="bg1">
                    <a:lumMod val="50000"/>
                  </a:schemeClr>
                </a:solidFill>
              </a:rPr>
              <a:t>向社会提供优质的仓储</a:t>
            </a:r>
            <a:r>
              <a:rPr lang="zh-CN" altLang="en-US" sz="1600" dirty="0" smtClean="0">
                <a:solidFill>
                  <a:schemeClr val="bg1">
                    <a:lumMod val="50000"/>
                  </a:schemeClr>
                </a:solidFill>
              </a:rPr>
              <a:t>服务</a:t>
            </a:r>
            <a:endParaRPr lang="en-US" altLang="zh-CN" sz="1600" dirty="0" smtClean="0">
              <a:solidFill>
                <a:schemeClr val="bg1">
                  <a:lumMod val="50000"/>
                </a:schemeClr>
              </a:solidFill>
            </a:endParaRPr>
          </a:p>
        </p:txBody>
      </p:sp>
      <p:grpSp>
        <p:nvGrpSpPr>
          <p:cNvPr id="16" name="组合 15"/>
          <p:cNvGrpSpPr/>
          <p:nvPr/>
        </p:nvGrpSpPr>
        <p:grpSpPr>
          <a:xfrm>
            <a:off x="711389" y="2971428"/>
            <a:ext cx="2005497" cy="399726"/>
            <a:chOff x="5934506" y="2817261"/>
            <a:chExt cx="1931287" cy="525040"/>
          </a:xfrm>
          <a:solidFill>
            <a:schemeClr val="accent3">
              <a:lumMod val="75000"/>
            </a:schemeClr>
          </a:solidFill>
        </p:grpSpPr>
        <p:sp>
          <p:nvSpPr>
            <p:cNvPr id="21"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2" name="TextBox 17"/>
            <p:cNvSpPr txBox="1"/>
            <p:nvPr/>
          </p:nvSpPr>
          <p:spPr>
            <a:xfrm>
              <a:off x="6144210" y="2875896"/>
              <a:ext cx="1215190" cy="364350"/>
            </a:xfrm>
            <a:prstGeom prst="rect">
              <a:avLst/>
            </a:prstGeom>
            <a:grpFill/>
          </p:spPr>
          <p:txBody>
            <a:bodyPr wrap="none" rtlCol="0">
              <a:spAutoFit/>
            </a:bodyPr>
            <a:lstStyle/>
            <a:p>
              <a:pPr lvl="0" fontAlgn="base" hangingPunct="1">
                <a:spcBef>
                  <a:spcPct val="0"/>
                </a:spcBef>
                <a:spcAft>
                  <a:spcPct val="0"/>
                </a:spcAft>
              </a:pPr>
              <a:r>
                <a:rPr lang="zh-CN" altLang="en-US" sz="1400" b="1" kern="1200" dirty="0">
                  <a:solidFill>
                    <a:srgbClr val="FFFFFF"/>
                  </a:solidFill>
                  <a:latin typeface="微软雅黑"/>
                  <a:ea typeface="微软雅黑"/>
                  <a:cs typeface="+mn-cs"/>
                </a:rPr>
                <a:t>入库作业管理</a:t>
              </a:r>
            </a:p>
          </p:txBody>
        </p:sp>
      </p:grpSp>
      <p:sp>
        <p:nvSpPr>
          <p:cNvPr id="35" name="TextBox 1"/>
          <p:cNvSpPr txBox="1"/>
          <p:nvPr/>
        </p:nvSpPr>
        <p:spPr>
          <a:xfrm>
            <a:off x="2785691" y="2970365"/>
            <a:ext cx="6006095"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货物</a:t>
            </a:r>
            <a:r>
              <a:rPr lang="zh-CN" altLang="en-US" sz="1600" dirty="0">
                <a:solidFill>
                  <a:schemeClr val="bg1">
                    <a:lumMod val="50000"/>
                  </a:schemeClr>
                </a:solidFill>
              </a:rPr>
              <a:t>接运、货物入库验收、货物入库交接</a:t>
            </a:r>
            <a:r>
              <a:rPr lang="zh-CN" altLang="en-US" sz="1600" dirty="0" smtClean="0">
                <a:solidFill>
                  <a:schemeClr val="bg1">
                    <a:lumMod val="50000"/>
                  </a:schemeClr>
                </a:solidFill>
              </a:rPr>
              <a:t>等内容</a:t>
            </a:r>
            <a:endParaRPr sz="1600" dirty="0">
              <a:solidFill>
                <a:schemeClr val="bg1">
                  <a:lumMod val="50000"/>
                </a:schemeClr>
              </a:solidFill>
            </a:endParaRPr>
          </a:p>
        </p:txBody>
      </p:sp>
      <p:sp>
        <p:nvSpPr>
          <p:cNvPr id="36" name="TextBox 1"/>
          <p:cNvSpPr txBox="1"/>
          <p:nvPr/>
        </p:nvSpPr>
        <p:spPr>
          <a:xfrm>
            <a:off x="2785691" y="3398969"/>
            <a:ext cx="6111343"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货区</a:t>
            </a:r>
            <a:r>
              <a:rPr lang="zh-CN" altLang="en-US" sz="1600" dirty="0">
                <a:solidFill>
                  <a:schemeClr val="bg1">
                    <a:lumMod val="50000"/>
                  </a:schemeClr>
                </a:solidFill>
              </a:rPr>
              <a:t>布局、货位管理、商品</a:t>
            </a:r>
            <a:r>
              <a:rPr lang="zh-CN" altLang="en-US" sz="1600" dirty="0" smtClean="0">
                <a:solidFill>
                  <a:schemeClr val="bg1">
                    <a:lumMod val="50000"/>
                  </a:schemeClr>
                </a:solidFill>
              </a:rPr>
              <a:t>编码、商品</a:t>
            </a:r>
            <a:r>
              <a:rPr lang="zh-CN" altLang="en-US" sz="1600" dirty="0">
                <a:solidFill>
                  <a:schemeClr val="bg1">
                    <a:lumMod val="50000"/>
                  </a:schemeClr>
                </a:solidFill>
              </a:rPr>
              <a:t>堆码、</a:t>
            </a:r>
            <a:r>
              <a:rPr lang="zh-CN" altLang="en-US" sz="1600" dirty="0" smtClean="0">
                <a:solidFill>
                  <a:schemeClr val="bg1">
                    <a:lumMod val="50000"/>
                  </a:schemeClr>
                </a:solidFill>
              </a:rPr>
              <a:t>盘点作业等内容</a:t>
            </a:r>
            <a:endParaRPr sz="1600" dirty="0">
              <a:solidFill>
                <a:schemeClr val="bg1">
                  <a:lumMod val="50000"/>
                </a:schemeClr>
              </a:solidFill>
            </a:endParaRPr>
          </a:p>
        </p:txBody>
      </p:sp>
      <p:sp>
        <p:nvSpPr>
          <p:cNvPr id="37" name="TextBox 1"/>
          <p:cNvSpPr txBox="1"/>
          <p:nvPr/>
        </p:nvSpPr>
        <p:spPr>
          <a:xfrm>
            <a:off x="2808989" y="3776440"/>
            <a:ext cx="6006095"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出库单据</a:t>
            </a:r>
            <a:r>
              <a:rPr lang="zh-CN" altLang="en-US" sz="1600" dirty="0">
                <a:solidFill>
                  <a:schemeClr val="bg1">
                    <a:lumMod val="50000"/>
                  </a:schemeClr>
                </a:solidFill>
              </a:rPr>
              <a:t>审核、出库商品信息处理、分拣配货、</a:t>
            </a:r>
            <a:r>
              <a:rPr lang="zh-CN" altLang="en-US" sz="1600" dirty="0" smtClean="0">
                <a:solidFill>
                  <a:schemeClr val="bg1">
                    <a:lumMod val="50000"/>
                  </a:schemeClr>
                </a:solidFill>
              </a:rPr>
              <a:t>发货装车等内容</a:t>
            </a:r>
            <a:endParaRPr sz="1600" dirty="0">
              <a:solidFill>
                <a:schemeClr val="bg1">
                  <a:lumMod val="50000"/>
                </a:schemeClr>
              </a:solidFill>
            </a:endParaRPr>
          </a:p>
        </p:txBody>
      </p:sp>
      <p:sp>
        <p:nvSpPr>
          <p:cNvPr id="23" name="TextBox 1"/>
          <p:cNvSpPr txBox="1"/>
          <p:nvPr/>
        </p:nvSpPr>
        <p:spPr>
          <a:xfrm>
            <a:off x="596538" y="1255273"/>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仓储</a:t>
            </a:r>
            <a:r>
              <a:rPr lang="zh-CN" altLang="en-US" b="1" dirty="0">
                <a:solidFill>
                  <a:schemeClr val="accent1">
                    <a:lumMod val="50000"/>
                  </a:schemeClr>
                </a:solidFill>
              </a:rPr>
              <a:t>管理的基本原则</a:t>
            </a:r>
            <a:endParaRPr lang="en-US" altLang="zh-CN" b="1" dirty="0">
              <a:solidFill>
                <a:schemeClr val="accent1">
                  <a:lumMod val="50000"/>
                </a:schemeClr>
              </a:solidFill>
            </a:endParaRPr>
          </a:p>
        </p:txBody>
      </p:sp>
      <p:sp>
        <p:nvSpPr>
          <p:cNvPr id="24" name="TextBox 1"/>
          <p:cNvSpPr txBox="1"/>
          <p:nvPr/>
        </p:nvSpPr>
        <p:spPr>
          <a:xfrm>
            <a:off x="596538" y="2485027"/>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仓储</a:t>
            </a:r>
            <a:r>
              <a:rPr lang="zh-CN" altLang="en-US" b="1" dirty="0">
                <a:solidFill>
                  <a:schemeClr val="accent1">
                    <a:lumMod val="50000"/>
                  </a:schemeClr>
                </a:solidFill>
              </a:rPr>
              <a:t>管理</a:t>
            </a:r>
            <a:r>
              <a:rPr lang="zh-CN" altLang="en-US" b="1" dirty="0" smtClean="0">
                <a:solidFill>
                  <a:schemeClr val="accent1">
                    <a:lumMod val="50000"/>
                  </a:schemeClr>
                </a:solidFill>
              </a:rPr>
              <a:t>的主要内容</a:t>
            </a:r>
            <a:endParaRPr lang="en-US" altLang="zh-CN" b="1" dirty="0">
              <a:solidFill>
                <a:schemeClr val="accent1">
                  <a:lumMod val="50000"/>
                </a:schemeClr>
              </a:solidFill>
            </a:endParaRPr>
          </a:p>
        </p:txBody>
      </p:sp>
      <p:grpSp>
        <p:nvGrpSpPr>
          <p:cNvPr id="25" name="组合 24"/>
          <p:cNvGrpSpPr/>
          <p:nvPr/>
        </p:nvGrpSpPr>
        <p:grpSpPr>
          <a:xfrm>
            <a:off x="712487" y="3400122"/>
            <a:ext cx="2005497" cy="349580"/>
            <a:chOff x="5934506" y="2817261"/>
            <a:chExt cx="1931287" cy="525040"/>
          </a:xfrm>
          <a:solidFill>
            <a:schemeClr val="accent3">
              <a:lumMod val="75000"/>
            </a:schemeClr>
          </a:solidFill>
        </p:grpSpPr>
        <p:sp>
          <p:nvSpPr>
            <p:cNvPr id="26"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7" name="TextBox 17"/>
            <p:cNvSpPr txBox="1"/>
            <p:nvPr/>
          </p:nvSpPr>
          <p:spPr>
            <a:xfrm>
              <a:off x="6144210" y="2875896"/>
              <a:ext cx="1215190" cy="355240"/>
            </a:xfrm>
            <a:prstGeom prst="rect">
              <a:avLst/>
            </a:prstGeom>
            <a:grpFill/>
          </p:spPr>
          <p:txBody>
            <a:bodyPr wrap="none" rtlCol="0">
              <a:spAutoFit/>
            </a:bodyPr>
            <a:lstStyle/>
            <a:p>
              <a:pPr lvl="0" fontAlgn="base" hangingPunct="1">
                <a:spcBef>
                  <a:spcPct val="0"/>
                </a:spcBef>
                <a:spcAft>
                  <a:spcPct val="0"/>
                </a:spcAft>
              </a:pPr>
              <a:r>
                <a:rPr lang="zh-CN" altLang="en-US" sz="1400" b="1" kern="1200" dirty="0" smtClean="0">
                  <a:solidFill>
                    <a:srgbClr val="FFFFFF"/>
                  </a:solidFill>
                  <a:latin typeface="微软雅黑"/>
                  <a:ea typeface="微软雅黑"/>
                  <a:cs typeface="+mn-cs"/>
                </a:rPr>
                <a:t>在库</a:t>
              </a:r>
              <a:r>
                <a:rPr lang="zh-CN" altLang="en-US" sz="1400" b="1" kern="1200" dirty="0">
                  <a:solidFill>
                    <a:srgbClr val="FFFFFF"/>
                  </a:solidFill>
                  <a:latin typeface="微软雅黑"/>
                  <a:ea typeface="微软雅黑"/>
                  <a:cs typeface="+mn-cs"/>
                </a:rPr>
                <a:t>作业管理</a:t>
              </a:r>
            </a:p>
          </p:txBody>
        </p:sp>
      </p:grpSp>
      <p:grpSp>
        <p:nvGrpSpPr>
          <p:cNvPr id="28" name="组合 27"/>
          <p:cNvGrpSpPr/>
          <p:nvPr/>
        </p:nvGrpSpPr>
        <p:grpSpPr>
          <a:xfrm>
            <a:off x="711388" y="3782768"/>
            <a:ext cx="2005497" cy="370113"/>
            <a:chOff x="5934506" y="2817261"/>
            <a:chExt cx="1931287" cy="525040"/>
          </a:xfrm>
          <a:solidFill>
            <a:schemeClr val="accent3">
              <a:lumMod val="75000"/>
            </a:schemeClr>
          </a:solidFill>
        </p:grpSpPr>
        <p:sp>
          <p:nvSpPr>
            <p:cNvPr id="38"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9" name="TextBox 17"/>
            <p:cNvSpPr txBox="1"/>
            <p:nvPr/>
          </p:nvSpPr>
          <p:spPr>
            <a:xfrm>
              <a:off x="6144210" y="2875896"/>
              <a:ext cx="1215190" cy="355240"/>
            </a:xfrm>
            <a:prstGeom prst="rect">
              <a:avLst/>
            </a:prstGeom>
            <a:grpFill/>
          </p:spPr>
          <p:txBody>
            <a:bodyPr wrap="none" rtlCol="0">
              <a:spAutoFit/>
            </a:bodyPr>
            <a:lstStyle/>
            <a:p>
              <a:pPr lvl="0" fontAlgn="base" hangingPunct="1">
                <a:spcBef>
                  <a:spcPct val="0"/>
                </a:spcBef>
                <a:spcAft>
                  <a:spcPct val="0"/>
                </a:spcAft>
              </a:pPr>
              <a:r>
                <a:rPr lang="zh-CN" altLang="en-US" sz="1400" b="1" kern="1200" dirty="0">
                  <a:solidFill>
                    <a:srgbClr val="FFFFFF"/>
                  </a:solidFill>
                  <a:latin typeface="微软雅黑"/>
                  <a:ea typeface="微软雅黑"/>
                  <a:cs typeface="+mn-cs"/>
                </a:rPr>
                <a:t>出</a:t>
              </a:r>
              <a:r>
                <a:rPr lang="zh-CN" altLang="en-US" sz="1400" b="1" kern="1200" dirty="0" smtClean="0">
                  <a:solidFill>
                    <a:srgbClr val="FFFFFF"/>
                  </a:solidFill>
                  <a:latin typeface="微软雅黑"/>
                  <a:ea typeface="微软雅黑"/>
                  <a:cs typeface="+mn-cs"/>
                </a:rPr>
                <a:t>库</a:t>
              </a:r>
              <a:r>
                <a:rPr lang="zh-CN" altLang="en-US" sz="1400" b="1" kern="1200" dirty="0">
                  <a:solidFill>
                    <a:srgbClr val="FFFFFF"/>
                  </a:solidFill>
                  <a:latin typeface="微软雅黑"/>
                  <a:ea typeface="微软雅黑"/>
                  <a:cs typeface="+mn-cs"/>
                </a:rPr>
                <a:t>作业管理</a:t>
              </a:r>
            </a:p>
          </p:txBody>
        </p:sp>
      </p:grpSp>
      <p:sp>
        <p:nvSpPr>
          <p:cNvPr id="40" name="TextBox 1"/>
          <p:cNvSpPr txBox="1"/>
          <p:nvPr/>
        </p:nvSpPr>
        <p:spPr>
          <a:xfrm>
            <a:off x="652829" y="4107901"/>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仓储</a:t>
            </a:r>
            <a:r>
              <a:rPr lang="zh-CN" altLang="en-US" b="1" dirty="0">
                <a:solidFill>
                  <a:schemeClr val="accent1">
                    <a:lumMod val="50000"/>
                  </a:schemeClr>
                </a:solidFill>
              </a:rPr>
              <a:t>管理</a:t>
            </a:r>
            <a:r>
              <a:rPr lang="zh-CN" altLang="en-US" b="1" dirty="0" smtClean="0">
                <a:solidFill>
                  <a:schemeClr val="accent1">
                    <a:lumMod val="50000"/>
                  </a:schemeClr>
                </a:solidFill>
              </a:rPr>
              <a:t>的制度</a:t>
            </a:r>
            <a:endParaRPr lang="en-US" altLang="zh-CN" b="1" dirty="0">
              <a:solidFill>
                <a:schemeClr val="accent1">
                  <a:lumMod val="50000"/>
                </a:schemeClr>
              </a:solidFill>
            </a:endParaRPr>
          </a:p>
        </p:txBody>
      </p:sp>
      <p:sp>
        <p:nvSpPr>
          <p:cNvPr id="41" name="TextBox 1"/>
          <p:cNvSpPr txBox="1"/>
          <p:nvPr/>
        </p:nvSpPr>
        <p:spPr>
          <a:xfrm>
            <a:off x="672373" y="4513187"/>
            <a:ext cx="7820364"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仓库管理办法、商品进出库管理规定、储存管理办法和安全管理办法等相关管理文件</a:t>
            </a:r>
            <a:endParaRPr sz="1600" dirty="0">
              <a:solidFill>
                <a:schemeClr val="bg1">
                  <a:lumMod val="50000"/>
                </a:schemeClr>
              </a:solidFill>
            </a:endParaRPr>
          </a:p>
        </p:txBody>
      </p:sp>
    </p:spTree>
    <p:extLst>
      <p:ext uri="{BB962C8B-B14F-4D97-AF65-F5344CB8AC3E}">
        <p14:creationId xmlns:p14="http://schemas.microsoft.com/office/powerpoint/2010/main" val="26671095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3646" y="185690"/>
            <a:ext cx="599365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一、跨境电子商务仓储</a:t>
            </a:r>
          </a:p>
        </p:txBody>
      </p:sp>
      <p:sp>
        <p:nvSpPr>
          <p:cNvPr id="18" name="TextBox 1"/>
          <p:cNvSpPr txBox="1"/>
          <p:nvPr/>
        </p:nvSpPr>
        <p:spPr>
          <a:xfrm>
            <a:off x="410026" y="82569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跨境电子商务</a:t>
            </a:r>
            <a:r>
              <a:rPr lang="zh-CN" altLang="en-US" sz="2000" b="1" dirty="0" smtClean="0">
                <a:solidFill>
                  <a:srgbClr val="002060"/>
                </a:solidFill>
              </a:rPr>
              <a:t>仓储作业流程</a:t>
            </a:r>
            <a:endParaRPr lang="zh-CN" altLang="en-US" sz="2000" b="1" dirty="0">
              <a:solidFill>
                <a:srgbClr val="002060"/>
              </a:solidFill>
            </a:endParaRPr>
          </a:p>
        </p:txBody>
      </p:sp>
      <p:grpSp>
        <p:nvGrpSpPr>
          <p:cNvPr id="16" name="组合 15"/>
          <p:cNvGrpSpPr/>
          <p:nvPr/>
        </p:nvGrpSpPr>
        <p:grpSpPr>
          <a:xfrm>
            <a:off x="725008" y="1946731"/>
            <a:ext cx="2294486" cy="587496"/>
            <a:chOff x="5934506" y="2817261"/>
            <a:chExt cx="1931287" cy="525040"/>
          </a:xfrm>
          <a:solidFill>
            <a:schemeClr val="accent3">
              <a:lumMod val="75000"/>
            </a:schemeClr>
          </a:solidFill>
        </p:grpSpPr>
        <p:sp>
          <p:nvSpPr>
            <p:cNvPr id="21"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2" name="TextBox 17"/>
            <p:cNvSpPr txBox="1"/>
            <p:nvPr/>
          </p:nvSpPr>
          <p:spPr>
            <a:xfrm>
              <a:off x="6144210" y="2875896"/>
              <a:ext cx="1219821" cy="330069"/>
            </a:xfrm>
            <a:prstGeom prst="rect">
              <a:avLst/>
            </a:prstGeom>
            <a:grpFill/>
          </p:spPr>
          <p:txBody>
            <a:bodyPr wrap="none" rtlCol="0">
              <a:spAutoFit/>
            </a:bodyPr>
            <a:lstStyle/>
            <a:p>
              <a:pPr lvl="0" fontAlgn="base" hangingPunct="1">
                <a:spcBef>
                  <a:spcPct val="0"/>
                </a:spcBef>
                <a:spcAft>
                  <a:spcPct val="0"/>
                </a:spcAft>
              </a:pPr>
              <a:r>
                <a:rPr lang="zh-CN" altLang="en-US" sz="1400" b="1" kern="1200" dirty="0" smtClean="0">
                  <a:solidFill>
                    <a:srgbClr val="FFFFFF"/>
                  </a:solidFill>
                  <a:latin typeface="微软雅黑"/>
                  <a:ea typeface="微软雅黑"/>
                  <a:cs typeface="+mn-cs"/>
                </a:rPr>
                <a:t>   </a:t>
              </a:r>
              <a:r>
                <a:rPr lang="zh-CN" altLang="en-US" b="1" kern="1200" dirty="0" smtClean="0">
                  <a:solidFill>
                    <a:srgbClr val="FFFFFF"/>
                  </a:solidFill>
                  <a:latin typeface="微软雅黑"/>
                  <a:ea typeface="微软雅黑"/>
                  <a:cs typeface="+mn-cs"/>
                </a:rPr>
                <a:t>货物</a:t>
              </a:r>
              <a:r>
                <a:rPr lang="zh-CN" altLang="en-US" b="1" kern="1200" dirty="0">
                  <a:solidFill>
                    <a:srgbClr val="FFFFFF"/>
                  </a:solidFill>
                  <a:latin typeface="微软雅黑"/>
                  <a:ea typeface="微软雅黑"/>
                  <a:cs typeface="+mn-cs"/>
                </a:rPr>
                <a:t>接运</a:t>
              </a:r>
            </a:p>
          </p:txBody>
        </p:sp>
      </p:grpSp>
      <p:sp>
        <p:nvSpPr>
          <p:cNvPr id="23" name="TextBox 1"/>
          <p:cNvSpPr txBox="1"/>
          <p:nvPr/>
        </p:nvSpPr>
        <p:spPr>
          <a:xfrm>
            <a:off x="596538" y="1294741"/>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入库</a:t>
            </a:r>
            <a:r>
              <a:rPr lang="zh-CN" altLang="en-US" b="1" dirty="0">
                <a:solidFill>
                  <a:schemeClr val="accent1">
                    <a:lumMod val="50000"/>
                  </a:schemeClr>
                </a:solidFill>
              </a:rPr>
              <a:t>作业环</a:t>
            </a:r>
            <a:endParaRPr lang="en-US" altLang="zh-CN" b="1" dirty="0">
              <a:solidFill>
                <a:schemeClr val="accent1">
                  <a:lumMod val="50000"/>
                </a:schemeClr>
              </a:solidFill>
            </a:endParaRPr>
          </a:p>
        </p:txBody>
      </p:sp>
      <p:grpSp>
        <p:nvGrpSpPr>
          <p:cNvPr id="25" name="组合 24"/>
          <p:cNvGrpSpPr/>
          <p:nvPr/>
        </p:nvGrpSpPr>
        <p:grpSpPr>
          <a:xfrm>
            <a:off x="3516622" y="1946731"/>
            <a:ext cx="2005497" cy="587496"/>
            <a:chOff x="5934506" y="2817261"/>
            <a:chExt cx="1931287" cy="525040"/>
          </a:xfrm>
          <a:solidFill>
            <a:schemeClr val="accent3">
              <a:lumMod val="75000"/>
            </a:schemeClr>
          </a:solidFill>
        </p:grpSpPr>
        <p:sp>
          <p:nvSpPr>
            <p:cNvPr id="26"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7" name="TextBox 17"/>
            <p:cNvSpPr txBox="1"/>
            <p:nvPr/>
          </p:nvSpPr>
          <p:spPr>
            <a:xfrm>
              <a:off x="6144210" y="2875896"/>
              <a:ext cx="1511577" cy="362161"/>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货物入库验收</a:t>
              </a:r>
            </a:p>
          </p:txBody>
        </p:sp>
      </p:grpSp>
      <p:grpSp>
        <p:nvGrpSpPr>
          <p:cNvPr id="28" name="组合 27"/>
          <p:cNvGrpSpPr/>
          <p:nvPr/>
        </p:nvGrpSpPr>
        <p:grpSpPr>
          <a:xfrm>
            <a:off x="6124503" y="1940821"/>
            <a:ext cx="2005497" cy="598448"/>
            <a:chOff x="5934506" y="2817261"/>
            <a:chExt cx="1931287" cy="525040"/>
          </a:xfrm>
          <a:solidFill>
            <a:schemeClr val="accent3">
              <a:lumMod val="75000"/>
            </a:schemeClr>
          </a:solidFill>
        </p:grpSpPr>
        <p:sp>
          <p:nvSpPr>
            <p:cNvPr id="38"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9" name="TextBox 17"/>
            <p:cNvSpPr txBox="1"/>
            <p:nvPr/>
          </p:nvSpPr>
          <p:spPr>
            <a:xfrm>
              <a:off x="6144210" y="2875896"/>
              <a:ext cx="1511577" cy="353676"/>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货物入库交接</a:t>
              </a:r>
            </a:p>
          </p:txBody>
        </p:sp>
      </p:grpSp>
      <p:sp>
        <p:nvSpPr>
          <p:cNvPr id="41" name="TextBox 1"/>
          <p:cNvSpPr txBox="1"/>
          <p:nvPr/>
        </p:nvSpPr>
        <p:spPr>
          <a:xfrm>
            <a:off x="646063" y="2599837"/>
            <a:ext cx="2452375" cy="1902059"/>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zh-CN" sz="1400" dirty="0" smtClean="0"/>
              <a:t>库管</a:t>
            </a:r>
            <a:r>
              <a:rPr lang="zh-CN" altLang="zh-CN" sz="1400" dirty="0"/>
              <a:t>员根据物流信息平台发布的信息，</a:t>
            </a:r>
            <a:r>
              <a:rPr lang="zh-CN" altLang="zh-CN" sz="1400" dirty="0" smtClean="0"/>
              <a:t>对到达</a:t>
            </a:r>
            <a:r>
              <a:rPr lang="zh-CN" altLang="zh-CN" sz="1400" dirty="0"/>
              <a:t>港口、机场、车站等场所</a:t>
            </a:r>
            <a:r>
              <a:rPr lang="zh-CN" altLang="zh-CN" sz="1400" dirty="0" smtClean="0"/>
              <a:t>或送达</a:t>
            </a:r>
            <a:r>
              <a:rPr lang="zh-CN" altLang="zh-CN" sz="1400" dirty="0"/>
              <a:t>仓库的货物进行接运或接货，并在入库信息系统中输入接运或接受货物的发站与到站</a:t>
            </a:r>
            <a:r>
              <a:rPr lang="zh-CN" altLang="zh-CN" sz="1400" dirty="0" smtClean="0"/>
              <a:t>信息</a:t>
            </a:r>
            <a:r>
              <a:rPr lang="zh-CN" altLang="en-US" sz="1400" dirty="0" smtClean="0"/>
              <a:t>、</a:t>
            </a:r>
            <a:r>
              <a:rPr lang="zh-CN" altLang="zh-CN" sz="1400" dirty="0" smtClean="0"/>
              <a:t>货物</a:t>
            </a:r>
            <a:r>
              <a:rPr lang="zh-CN" altLang="zh-CN" sz="1400" dirty="0"/>
              <a:t>名称、规格、等级和数量</a:t>
            </a:r>
            <a:r>
              <a:rPr lang="zh-CN" altLang="zh-CN" sz="1400" dirty="0" smtClean="0"/>
              <a:t>等内容</a:t>
            </a:r>
            <a:endParaRPr sz="1400" dirty="0">
              <a:solidFill>
                <a:schemeClr val="bg1">
                  <a:lumMod val="50000"/>
                </a:schemeClr>
              </a:solidFill>
            </a:endParaRPr>
          </a:p>
        </p:txBody>
      </p:sp>
      <p:sp>
        <p:nvSpPr>
          <p:cNvPr id="29" name="TextBox 1"/>
          <p:cNvSpPr txBox="1"/>
          <p:nvPr/>
        </p:nvSpPr>
        <p:spPr>
          <a:xfrm>
            <a:off x="3345811" y="2599837"/>
            <a:ext cx="2452375" cy="1880130"/>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t>库管员根据入库信息系统</a:t>
            </a:r>
            <a:r>
              <a:rPr lang="zh-CN" altLang="en-US" sz="1400" dirty="0" smtClean="0"/>
              <a:t>发布验收</a:t>
            </a:r>
            <a:r>
              <a:rPr lang="zh-CN" altLang="en-US" sz="1400" dirty="0"/>
              <a:t>货物的批次，依据货物入库的相关信息核查入库货物的名称、规格、等级和数量等内容是否相符，货物包装是否完好，并在入库信息系统中输入验收的情况</a:t>
            </a:r>
            <a:endParaRPr sz="1400" dirty="0">
              <a:solidFill>
                <a:schemeClr val="bg1">
                  <a:lumMod val="50000"/>
                </a:schemeClr>
              </a:solidFill>
            </a:endParaRPr>
          </a:p>
        </p:txBody>
      </p:sp>
      <p:sp>
        <p:nvSpPr>
          <p:cNvPr id="30" name="TextBox 1"/>
          <p:cNvSpPr txBox="1"/>
          <p:nvPr/>
        </p:nvSpPr>
        <p:spPr>
          <a:xfrm>
            <a:off x="5966614" y="2599837"/>
            <a:ext cx="2452375" cy="1643527"/>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smtClean="0"/>
              <a:t>库</a:t>
            </a:r>
            <a:r>
              <a:rPr lang="zh-CN" altLang="en-US" sz="1400" dirty="0"/>
              <a:t>管员根据入库信息系统</a:t>
            </a:r>
            <a:r>
              <a:rPr lang="zh-CN" altLang="en-US" sz="1400" dirty="0" smtClean="0"/>
              <a:t>发布交接</a:t>
            </a:r>
            <a:r>
              <a:rPr lang="zh-CN" altLang="en-US" sz="1400" dirty="0"/>
              <a:t>货物的批次，依据货物入库</a:t>
            </a:r>
            <a:r>
              <a:rPr lang="zh-CN" altLang="en-US" sz="1400" dirty="0" smtClean="0"/>
              <a:t>验收信息</a:t>
            </a:r>
            <a:r>
              <a:rPr lang="zh-CN" altLang="en-US" sz="1400" dirty="0"/>
              <a:t>对符合入库要求的货物安排卸货，签收入库单，办理好各项交接工作，并在入库信息系统中输入交接的情况</a:t>
            </a:r>
            <a:endParaRPr sz="1400" dirty="0">
              <a:solidFill>
                <a:schemeClr val="bg1">
                  <a:lumMod val="50000"/>
                </a:schemeClr>
              </a:solidFill>
            </a:endParaRPr>
          </a:p>
        </p:txBody>
      </p:sp>
    </p:spTree>
    <p:extLst>
      <p:ext uri="{BB962C8B-B14F-4D97-AF65-F5344CB8AC3E}">
        <p14:creationId xmlns:p14="http://schemas.microsoft.com/office/powerpoint/2010/main" val="279008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3646" y="185690"/>
            <a:ext cx="599365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一、跨境电子商务仓储</a:t>
            </a:r>
          </a:p>
        </p:txBody>
      </p:sp>
      <p:sp>
        <p:nvSpPr>
          <p:cNvPr id="18" name="TextBox 1"/>
          <p:cNvSpPr txBox="1"/>
          <p:nvPr/>
        </p:nvSpPr>
        <p:spPr>
          <a:xfrm>
            <a:off x="410026" y="82569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跨境电子商务</a:t>
            </a:r>
            <a:r>
              <a:rPr lang="zh-CN" altLang="en-US" sz="2000" b="1" dirty="0" smtClean="0">
                <a:solidFill>
                  <a:srgbClr val="002060"/>
                </a:solidFill>
              </a:rPr>
              <a:t>仓储作业流程</a:t>
            </a:r>
            <a:endParaRPr lang="zh-CN" altLang="en-US" sz="2000" b="1" dirty="0">
              <a:solidFill>
                <a:srgbClr val="002060"/>
              </a:solidFill>
            </a:endParaRPr>
          </a:p>
        </p:txBody>
      </p:sp>
      <p:grpSp>
        <p:nvGrpSpPr>
          <p:cNvPr id="16" name="组合 15"/>
          <p:cNvGrpSpPr/>
          <p:nvPr/>
        </p:nvGrpSpPr>
        <p:grpSpPr>
          <a:xfrm>
            <a:off x="725008" y="1815849"/>
            <a:ext cx="1807683" cy="484224"/>
            <a:chOff x="5934506" y="2817261"/>
            <a:chExt cx="1931287" cy="525040"/>
          </a:xfrm>
          <a:solidFill>
            <a:schemeClr val="accent3">
              <a:lumMod val="75000"/>
            </a:schemeClr>
          </a:solidFill>
        </p:grpSpPr>
        <p:sp>
          <p:nvSpPr>
            <p:cNvPr id="21"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2" name="TextBox 17"/>
            <p:cNvSpPr txBox="1"/>
            <p:nvPr/>
          </p:nvSpPr>
          <p:spPr>
            <a:xfrm>
              <a:off x="6345880" y="2905289"/>
              <a:ext cx="1172618" cy="330069"/>
            </a:xfrm>
            <a:prstGeom prst="rect">
              <a:avLst/>
            </a:prstGeom>
            <a:grpFill/>
          </p:spPr>
          <p:txBody>
            <a:bodyPr wrap="squar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货区布局</a:t>
              </a:r>
            </a:p>
          </p:txBody>
        </p:sp>
      </p:grpSp>
      <p:sp>
        <p:nvSpPr>
          <p:cNvPr id="23" name="TextBox 1"/>
          <p:cNvSpPr txBox="1"/>
          <p:nvPr/>
        </p:nvSpPr>
        <p:spPr>
          <a:xfrm>
            <a:off x="596538" y="1261851"/>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在库</a:t>
            </a:r>
            <a:r>
              <a:rPr lang="zh-CN" altLang="en-US" b="1" dirty="0">
                <a:solidFill>
                  <a:schemeClr val="accent1">
                    <a:lumMod val="50000"/>
                  </a:schemeClr>
                </a:solidFill>
              </a:rPr>
              <a:t>作业环</a:t>
            </a:r>
            <a:endParaRPr lang="en-US" altLang="zh-CN" b="1" dirty="0">
              <a:solidFill>
                <a:schemeClr val="accent1">
                  <a:lumMod val="50000"/>
                </a:schemeClr>
              </a:solidFill>
            </a:endParaRPr>
          </a:p>
        </p:txBody>
      </p:sp>
      <p:grpSp>
        <p:nvGrpSpPr>
          <p:cNvPr id="25" name="组合 24"/>
          <p:cNvGrpSpPr/>
          <p:nvPr/>
        </p:nvGrpSpPr>
        <p:grpSpPr>
          <a:xfrm>
            <a:off x="707854" y="2449810"/>
            <a:ext cx="1807683" cy="489955"/>
            <a:chOff x="5934506" y="2817261"/>
            <a:chExt cx="1931287" cy="525040"/>
          </a:xfrm>
          <a:solidFill>
            <a:schemeClr val="accent3">
              <a:lumMod val="75000"/>
            </a:schemeClr>
          </a:solidFill>
        </p:grpSpPr>
        <p:sp>
          <p:nvSpPr>
            <p:cNvPr id="26"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7" name="TextBox 17"/>
            <p:cNvSpPr txBox="1"/>
            <p:nvPr/>
          </p:nvSpPr>
          <p:spPr>
            <a:xfrm>
              <a:off x="6340586" y="2905289"/>
              <a:ext cx="1066996" cy="330069"/>
            </a:xfrm>
            <a:prstGeom prst="rect">
              <a:avLst/>
            </a:prstGeom>
            <a:grpFill/>
          </p:spPr>
          <p:txBody>
            <a:bodyPr wrap="none" rtlCol="0">
              <a:spAutoFit/>
            </a:bodyPr>
            <a:lstStyle/>
            <a:p>
              <a:pPr lvl="0" fontAlgn="base" hangingPunct="1">
                <a:spcBef>
                  <a:spcPct val="0"/>
                </a:spcBef>
                <a:spcAft>
                  <a:spcPct val="0"/>
                </a:spcAft>
              </a:pPr>
              <a:r>
                <a:rPr lang="zh-CN" altLang="en-US" b="1" kern="1200" dirty="0" smtClean="0">
                  <a:solidFill>
                    <a:srgbClr val="FFFFFF"/>
                  </a:solidFill>
                  <a:latin typeface="微软雅黑"/>
                  <a:ea typeface="微软雅黑"/>
                  <a:cs typeface="+mn-cs"/>
                </a:rPr>
                <a:t>货位管理</a:t>
              </a:r>
              <a:endParaRPr lang="zh-CN" altLang="en-US" b="1" kern="1200" dirty="0">
                <a:solidFill>
                  <a:srgbClr val="FFFFFF"/>
                </a:solidFill>
                <a:latin typeface="微软雅黑"/>
                <a:ea typeface="微软雅黑"/>
                <a:cs typeface="+mn-cs"/>
              </a:endParaRPr>
            </a:p>
          </p:txBody>
        </p:sp>
      </p:grpSp>
      <p:sp>
        <p:nvSpPr>
          <p:cNvPr id="30" name="TextBox 1"/>
          <p:cNvSpPr txBox="1"/>
          <p:nvPr/>
        </p:nvSpPr>
        <p:spPr>
          <a:xfrm>
            <a:off x="2616870" y="1868073"/>
            <a:ext cx="6043910" cy="432000"/>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t>在库区内规划仓库</a:t>
            </a:r>
            <a:r>
              <a:rPr lang="zh-CN" altLang="en-US" sz="1600" dirty="0"/>
              <a:t>的数量、规模</a:t>
            </a:r>
            <a:r>
              <a:rPr lang="zh-CN" altLang="en-US" sz="1600" dirty="0" smtClean="0"/>
              <a:t>、位置、设施</a:t>
            </a:r>
            <a:r>
              <a:rPr lang="zh-CN" altLang="en-US" sz="1600" dirty="0"/>
              <a:t>、道路</a:t>
            </a:r>
            <a:r>
              <a:rPr lang="zh-CN" altLang="en-US" sz="1600" dirty="0" smtClean="0"/>
              <a:t>等</a:t>
            </a:r>
            <a:endParaRPr sz="1600" dirty="0">
              <a:solidFill>
                <a:schemeClr val="bg1">
                  <a:lumMod val="50000"/>
                </a:schemeClr>
              </a:solidFill>
            </a:endParaRPr>
          </a:p>
        </p:txBody>
      </p:sp>
      <p:grpSp>
        <p:nvGrpSpPr>
          <p:cNvPr id="19" name="组合 18"/>
          <p:cNvGrpSpPr/>
          <p:nvPr/>
        </p:nvGrpSpPr>
        <p:grpSpPr>
          <a:xfrm>
            <a:off x="719536" y="3118117"/>
            <a:ext cx="1807683" cy="468332"/>
            <a:chOff x="5934506" y="2817261"/>
            <a:chExt cx="1931287" cy="525040"/>
          </a:xfrm>
          <a:solidFill>
            <a:schemeClr val="accent3">
              <a:lumMod val="75000"/>
            </a:schemeClr>
          </a:solidFill>
        </p:grpSpPr>
        <p:sp>
          <p:nvSpPr>
            <p:cNvPr id="20"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4" name="TextBox 17"/>
            <p:cNvSpPr txBox="1"/>
            <p:nvPr/>
          </p:nvSpPr>
          <p:spPr>
            <a:xfrm>
              <a:off x="6340586" y="2905289"/>
              <a:ext cx="1183757" cy="330069"/>
            </a:xfrm>
            <a:prstGeom prst="rect">
              <a:avLst/>
            </a:prstGeom>
            <a:grpFill/>
          </p:spPr>
          <p:txBody>
            <a:bodyPr wrap="none" rtlCol="0">
              <a:spAutoFit/>
            </a:bodyPr>
            <a:lstStyle/>
            <a:p>
              <a:pPr lvl="0" fontAlgn="base" hangingPunct="1">
                <a:spcBef>
                  <a:spcPct val="0"/>
                </a:spcBef>
                <a:spcAft>
                  <a:spcPct val="0"/>
                </a:spcAft>
              </a:pPr>
              <a:r>
                <a:rPr lang="zh-CN" altLang="en-US" b="1" kern="1200" dirty="0" smtClean="0">
                  <a:solidFill>
                    <a:srgbClr val="FFFFFF"/>
                  </a:solidFill>
                  <a:latin typeface="微软雅黑"/>
                  <a:ea typeface="微软雅黑"/>
                  <a:cs typeface="+mn-cs"/>
                </a:rPr>
                <a:t>商品编码</a:t>
              </a:r>
              <a:endParaRPr lang="zh-CN" altLang="en-US" b="1" kern="1200" dirty="0">
                <a:solidFill>
                  <a:srgbClr val="FFFFFF"/>
                </a:solidFill>
                <a:latin typeface="微软雅黑"/>
                <a:ea typeface="微软雅黑"/>
                <a:cs typeface="+mn-cs"/>
              </a:endParaRPr>
            </a:p>
          </p:txBody>
        </p:sp>
      </p:grpSp>
      <p:grpSp>
        <p:nvGrpSpPr>
          <p:cNvPr id="31" name="组合 30"/>
          <p:cNvGrpSpPr/>
          <p:nvPr/>
        </p:nvGrpSpPr>
        <p:grpSpPr>
          <a:xfrm>
            <a:off x="729963" y="3686245"/>
            <a:ext cx="1807683" cy="512733"/>
            <a:chOff x="5934506" y="2817261"/>
            <a:chExt cx="1931287" cy="525040"/>
          </a:xfrm>
          <a:solidFill>
            <a:schemeClr val="accent3">
              <a:lumMod val="75000"/>
            </a:schemeClr>
          </a:solidFill>
        </p:grpSpPr>
        <p:sp>
          <p:nvSpPr>
            <p:cNvPr id="32"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3" name="TextBox 17"/>
            <p:cNvSpPr txBox="1"/>
            <p:nvPr/>
          </p:nvSpPr>
          <p:spPr>
            <a:xfrm>
              <a:off x="6340586" y="2905289"/>
              <a:ext cx="1183757" cy="330069"/>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商品堆码</a:t>
              </a:r>
            </a:p>
          </p:txBody>
        </p:sp>
      </p:grpSp>
      <p:grpSp>
        <p:nvGrpSpPr>
          <p:cNvPr id="34" name="组合 33"/>
          <p:cNvGrpSpPr/>
          <p:nvPr/>
        </p:nvGrpSpPr>
        <p:grpSpPr>
          <a:xfrm>
            <a:off x="729963" y="4322421"/>
            <a:ext cx="1807683" cy="554807"/>
            <a:chOff x="5934506" y="2817261"/>
            <a:chExt cx="1931287" cy="525040"/>
          </a:xfrm>
          <a:solidFill>
            <a:schemeClr val="accent3">
              <a:lumMod val="75000"/>
            </a:schemeClr>
          </a:solidFill>
        </p:grpSpPr>
        <p:sp>
          <p:nvSpPr>
            <p:cNvPr id="35"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6" name="TextBox 17"/>
            <p:cNvSpPr txBox="1"/>
            <p:nvPr/>
          </p:nvSpPr>
          <p:spPr>
            <a:xfrm>
              <a:off x="6340586" y="2905289"/>
              <a:ext cx="1183757" cy="330069"/>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盘点作业</a:t>
              </a:r>
            </a:p>
          </p:txBody>
        </p:sp>
      </p:grpSp>
      <p:sp>
        <p:nvSpPr>
          <p:cNvPr id="37" name="TextBox 1"/>
          <p:cNvSpPr txBox="1"/>
          <p:nvPr/>
        </p:nvSpPr>
        <p:spPr>
          <a:xfrm>
            <a:off x="2616870" y="2493095"/>
            <a:ext cx="6043910" cy="432000"/>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t>依据规则</a:t>
            </a:r>
            <a:r>
              <a:rPr lang="zh-CN" altLang="en-US" sz="1600" dirty="0"/>
              <a:t>对</a:t>
            </a:r>
            <a:r>
              <a:rPr lang="zh-CN" altLang="en-US" sz="1600" dirty="0" smtClean="0"/>
              <a:t>仓库货位</a:t>
            </a:r>
            <a:r>
              <a:rPr lang="zh-CN" altLang="en-US" sz="1600" dirty="0"/>
              <a:t>进行合理地规划</a:t>
            </a:r>
            <a:r>
              <a:rPr lang="zh-CN" altLang="en-US" sz="1600" dirty="0" smtClean="0"/>
              <a:t>、编码、分配</a:t>
            </a:r>
            <a:r>
              <a:rPr lang="zh-CN" altLang="en-US" sz="1600" dirty="0"/>
              <a:t>、使用、</a:t>
            </a:r>
            <a:r>
              <a:rPr lang="zh-CN" altLang="en-US" sz="1600" dirty="0" smtClean="0"/>
              <a:t>调整等</a:t>
            </a:r>
            <a:endParaRPr sz="1600" dirty="0">
              <a:solidFill>
                <a:schemeClr val="bg1">
                  <a:lumMod val="50000"/>
                </a:schemeClr>
              </a:solidFill>
            </a:endParaRPr>
          </a:p>
        </p:txBody>
      </p:sp>
      <p:sp>
        <p:nvSpPr>
          <p:cNvPr id="40" name="TextBox 1"/>
          <p:cNvSpPr txBox="1"/>
          <p:nvPr/>
        </p:nvSpPr>
        <p:spPr>
          <a:xfrm>
            <a:off x="2602384" y="3118117"/>
            <a:ext cx="6043910" cy="432000"/>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t>依据规则将一组数字</a:t>
            </a:r>
            <a:r>
              <a:rPr lang="zh-CN" altLang="en-US" sz="1600" dirty="0"/>
              <a:t>标识商品的名称、类别、规格、质量、</a:t>
            </a:r>
            <a:r>
              <a:rPr lang="zh-CN" altLang="en-US" sz="1600" dirty="0" smtClean="0"/>
              <a:t>颜色等</a:t>
            </a:r>
            <a:endParaRPr sz="1600" dirty="0">
              <a:solidFill>
                <a:schemeClr val="bg1">
                  <a:lumMod val="50000"/>
                </a:schemeClr>
              </a:solidFill>
            </a:endParaRPr>
          </a:p>
        </p:txBody>
      </p:sp>
      <p:sp>
        <p:nvSpPr>
          <p:cNvPr id="42" name="TextBox 1"/>
          <p:cNvSpPr txBox="1"/>
          <p:nvPr/>
        </p:nvSpPr>
        <p:spPr>
          <a:xfrm>
            <a:off x="2616870" y="3697093"/>
            <a:ext cx="6043910" cy="658257"/>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依据商品性能、规格、形状、包装、体积、重量、库房高度、地面负荷、设备条件、季节变化等因素对货物进行的堆垛</a:t>
            </a:r>
            <a:endParaRPr sz="1600" dirty="0">
              <a:solidFill>
                <a:schemeClr val="bg1">
                  <a:lumMod val="50000"/>
                </a:schemeClr>
              </a:solidFill>
            </a:endParaRPr>
          </a:p>
        </p:txBody>
      </p:sp>
      <p:sp>
        <p:nvSpPr>
          <p:cNvPr id="43" name="TextBox 1"/>
          <p:cNvSpPr txBox="1"/>
          <p:nvPr/>
        </p:nvSpPr>
        <p:spPr>
          <a:xfrm>
            <a:off x="2644282" y="4428166"/>
            <a:ext cx="6016498" cy="387798"/>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依据入库清单对在库的物品进行账目上的清点工作</a:t>
            </a:r>
            <a:endParaRPr sz="1600" dirty="0">
              <a:solidFill>
                <a:schemeClr val="bg1">
                  <a:lumMod val="50000"/>
                </a:schemeClr>
              </a:solidFill>
            </a:endParaRPr>
          </a:p>
        </p:txBody>
      </p:sp>
    </p:spTree>
    <p:extLst>
      <p:ext uri="{BB962C8B-B14F-4D97-AF65-F5344CB8AC3E}">
        <p14:creationId xmlns:p14="http://schemas.microsoft.com/office/powerpoint/2010/main" val="2337550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3646" y="185690"/>
            <a:ext cx="599365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一、跨境电子商务仓储</a:t>
            </a:r>
          </a:p>
        </p:txBody>
      </p:sp>
      <p:sp>
        <p:nvSpPr>
          <p:cNvPr id="18" name="TextBox 1"/>
          <p:cNvSpPr txBox="1"/>
          <p:nvPr/>
        </p:nvSpPr>
        <p:spPr>
          <a:xfrm>
            <a:off x="410026" y="82569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跨境电子商务</a:t>
            </a:r>
            <a:r>
              <a:rPr lang="zh-CN" altLang="en-US" sz="2000" b="1" dirty="0" smtClean="0">
                <a:solidFill>
                  <a:srgbClr val="002060"/>
                </a:solidFill>
              </a:rPr>
              <a:t>仓储作业流程</a:t>
            </a:r>
            <a:endParaRPr lang="zh-CN" altLang="en-US" sz="2000" b="1" dirty="0">
              <a:solidFill>
                <a:srgbClr val="002060"/>
              </a:solidFill>
            </a:endParaRPr>
          </a:p>
        </p:txBody>
      </p:sp>
      <p:grpSp>
        <p:nvGrpSpPr>
          <p:cNvPr id="16" name="组合 15"/>
          <p:cNvGrpSpPr/>
          <p:nvPr/>
        </p:nvGrpSpPr>
        <p:grpSpPr>
          <a:xfrm>
            <a:off x="725008" y="1815849"/>
            <a:ext cx="1726514" cy="484224"/>
            <a:chOff x="5934506" y="2817261"/>
            <a:chExt cx="1931287" cy="525040"/>
          </a:xfrm>
          <a:solidFill>
            <a:schemeClr val="accent3">
              <a:lumMod val="75000"/>
            </a:schemeClr>
          </a:solidFill>
        </p:grpSpPr>
        <p:sp>
          <p:nvSpPr>
            <p:cNvPr id="21"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2" name="TextBox 17"/>
            <p:cNvSpPr txBox="1"/>
            <p:nvPr/>
          </p:nvSpPr>
          <p:spPr>
            <a:xfrm>
              <a:off x="6015717" y="2905287"/>
              <a:ext cx="1771625" cy="400462"/>
            </a:xfrm>
            <a:prstGeom prst="rect">
              <a:avLst/>
            </a:prstGeom>
            <a:grpFill/>
          </p:spPr>
          <p:txBody>
            <a:bodyPr wrap="square" rtlCol="0">
              <a:spAutoFit/>
            </a:bodyPr>
            <a:lstStyle/>
            <a:p>
              <a:pPr lvl="0" fontAlgn="base" hangingPunct="1">
                <a:spcBef>
                  <a:spcPct val="0"/>
                </a:spcBef>
                <a:spcAft>
                  <a:spcPct val="0"/>
                </a:spcAft>
              </a:pPr>
              <a:r>
                <a:rPr lang="zh-CN" altLang="en-US" b="1" kern="1200" dirty="0" smtClean="0">
                  <a:solidFill>
                    <a:srgbClr val="FFFFFF"/>
                  </a:solidFill>
                  <a:latin typeface="微软雅黑"/>
                  <a:ea typeface="微软雅黑"/>
                  <a:cs typeface="+mn-cs"/>
                </a:rPr>
                <a:t>审核出</a:t>
              </a:r>
              <a:r>
                <a:rPr lang="zh-CN" altLang="en-US" b="1" kern="1200" dirty="0">
                  <a:solidFill>
                    <a:srgbClr val="FFFFFF"/>
                  </a:solidFill>
                  <a:latin typeface="微软雅黑"/>
                  <a:ea typeface="微软雅黑"/>
                  <a:cs typeface="+mn-cs"/>
                </a:rPr>
                <a:t>库凭证</a:t>
              </a:r>
            </a:p>
          </p:txBody>
        </p:sp>
      </p:grpSp>
      <p:sp>
        <p:nvSpPr>
          <p:cNvPr id="23" name="TextBox 1"/>
          <p:cNvSpPr txBox="1"/>
          <p:nvPr/>
        </p:nvSpPr>
        <p:spPr>
          <a:xfrm>
            <a:off x="596538" y="1261851"/>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出库</a:t>
            </a:r>
            <a:r>
              <a:rPr lang="zh-CN" altLang="en-US" b="1" dirty="0">
                <a:solidFill>
                  <a:schemeClr val="accent1">
                    <a:lumMod val="50000"/>
                  </a:schemeClr>
                </a:solidFill>
              </a:rPr>
              <a:t>作业环</a:t>
            </a:r>
            <a:endParaRPr lang="en-US" altLang="zh-CN" b="1" dirty="0">
              <a:solidFill>
                <a:schemeClr val="accent1">
                  <a:lumMod val="50000"/>
                </a:schemeClr>
              </a:solidFill>
            </a:endParaRPr>
          </a:p>
        </p:txBody>
      </p:sp>
      <p:grpSp>
        <p:nvGrpSpPr>
          <p:cNvPr id="25" name="组合 24"/>
          <p:cNvGrpSpPr/>
          <p:nvPr/>
        </p:nvGrpSpPr>
        <p:grpSpPr>
          <a:xfrm>
            <a:off x="707868" y="2449810"/>
            <a:ext cx="1807686" cy="489955"/>
            <a:chOff x="5934506" y="2817261"/>
            <a:chExt cx="1931287" cy="525040"/>
          </a:xfrm>
          <a:solidFill>
            <a:schemeClr val="accent3">
              <a:lumMod val="75000"/>
            </a:schemeClr>
          </a:solidFill>
        </p:grpSpPr>
        <p:sp>
          <p:nvSpPr>
            <p:cNvPr id="26"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7" name="TextBox 17"/>
            <p:cNvSpPr txBox="1"/>
            <p:nvPr/>
          </p:nvSpPr>
          <p:spPr>
            <a:xfrm>
              <a:off x="6094608" y="2905289"/>
              <a:ext cx="1676990" cy="395779"/>
            </a:xfrm>
            <a:prstGeom prst="rect">
              <a:avLst/>
            </a:prstGeom>
            <a:grpFill/>
          </p:spPr>
          <p:txBody>
            <a:bodyPr wrap="none" rtlCol="0">
              <a:spAutoFit/>
            </a:bodyPr>
            <a:lstStyle/>
            <a:p>
              <a:pPr lvl="0" fontAlgn="base" hangingPunct="1">
                <a:spcBef>
                  <a:spcPct val="0"/>
                </a:spcBef>
                <a:spcAft>
                  <a:spcPct val="0"/>
                </a:spcAft>
              </a:pPr>
              <a:r>
                <a:rPr lang="zh-CN" altLang="en-US" b="1" kern="1200" dirty="0" smtClean="0">
                  <a:solidFill>
                    <a:srgbClr val="FFFFFF"/>
                  </a:solidFill>
                  <a:latin typeface="微软雅黑"/>
                  <a:ea typeface="微软雅黑"/>
                  <a:cs typeface="+mn-cs"/>
                </a:rPr>
                <a:t>处理出库信息</a:t>
              </a:r>
              <a:endParaRPr lang="zh-CN" altLang="en-US" b="1" kern="1200" dirty="0">
                <a:solidFill>
                  <a:srgbClr val="FFFFFF"/>
                </a:solidFill>
                <a:latin typeface="微软雅黑"/>
                <a:ea typeface="微软雅黑"/>
                <a:cs typeface="+mn-cs"/>
              </a:endParaRPr>
            </a:p>
          </p:txBody>
        </p:sp>
      </p:grpSp>
      <p:sp>
        <p:nvSpPr>
          <p:cNvPr id="30" name="TextBox 1"/>
          <p:cNvSpPr txBox="1"/>
          <p:nvPr/>
        </p:nvSpPr>
        <p:spPr>
          <a:xfrm>
            <a:off x="2616870" y="1868073"/>
            <a:ext cx="6043910" cy="432000"/>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库管员</a:t>
            </a:r>
            <a:r>
              <a:rPr lang="zh-CN" altLang="en-US" sz="1600" dirty="0" smtClean="0"/>
              <a:t>根据出</a:t>
            </a:r>
            <a:r>
              <a:rPr lang="zh-CN" altLang="en-US" sz="1600" dirty="0"/>
              <a:t>库货物的</a:t>
            </a:r>
            <a:r>
              <a:rPr lang="zh-CN" altLang="en-US" sz="1600" dirty="0" smtClean="0"/>
              <a:t>批次和商品相关信息审核出</a:t>
            </a:r>
            <a:r>
              <a:rPr lang="zh-CN" altLang="en-US" sz="1600" dirty="0"/>
              <a:t>库</a:t>
            </a:r>
            <a:r>
              <a:rPr lang="zh-CN" altLang="en-US" sz="1600" dirty="0" smtClean="0"/>
              <a:t>凭证是否相符</a:t>
            </a:r>
            <a:endParaRPr sz="1600" dirty="0">
              <a:solidFill>
                <a:schemeClr val="bg1">
                  <a:lumMod val="50000"/>
                </a:schemeClr>
              </a:solidFill>
            </a:endParaRPr>
          </a:p>
        </p:txBody>
      </p:sp>
      <p:grpSp>
        <p:nvGrpSpPr>
          <p:cNvPr id="19" name="组合 18"/>
          <p:cNvGrpSpPr/>
          <p:nvPr/>
        </p:nvGrpSpPr>
        <p:grpSpPr>
          <a:xfrm>
            <a:off x="719536" y="3118117"/>
            <a:ext cx="1807683" cy="468332"/>
            <a:chOff x="5934506" y="2817261"/>
            <a:chExt cx="1931287" cy="525040"/>
          </a:xfrm>
          <a:solidFill>
            <a:schemeClr val="accent3">
              <a:lumMod val="75000"/>
            </a:schemeClr>
          </a:solidFill>
        </p:grpSpPr>
        <p:sp>
          <p:nvSpPr>
            <p:cNvPr id="20"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4" name="TextBox 17"/>
            <p:cNvSpPr txBox="1"/>
            <p:nvPr/>
          </p:nvSpPr>
          <p:spPr>
            <a:xfrm>
              <a:off x="6340586" y="2905289"/>
              <a:ext cx="1183757" cy="414053"/>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分拣配货</a:t>
              </a:r>
            </a:p>
          </p:txBody>
        </p:sp>
      </p:grpSp>
      <p:grpSp>
        <p:nvGrpSpPr>
          <p:cNvPr id="31" name="组合 30"/>
          <p:cNvGrpSpPr/>
          <p:nvPr/>
        </p:nvGrpSpPr>
        <p:grpSpPr>
          <a:xfrm>
            <a:off x="729963" y="3686245"/>
            <a:ext cx="1807683" cy="512733"/>
            <a:chOff x="5934506" y="2817261"/>
            <a:chExt cx="1931287" cy="525040"/>
          </a:xfrm>
          <a:solidFill>
            <a:schemeClr val="accent3">
              <a:lumMod val="75000"/>
            </a:schemeClr>
          </a:solidFill>
        </p:grpSpPr>
        <p:sp>
          <p:nvSpPr>
            <p:cNvPr id="32"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3" name="TextBox 17"/>
            <p:cNvSpPr txBox="1"/>
            <p:nvPr/>
          </p:nvSpPr>
          <p:spPr>
            <a:xfrm>
              <a:off x="6340586" y="2905289"/>
              <a:ext cx="1183757" cy="378197"/>
            </a:xfrm>
            <a:prstGeom prst="rect">
              <a:avLst/>
            </a:prstGeom>
            <a:grpFill/>
          </p:spPr>
          <p:txBody>
            <a:bodyPr wrap="none" rtlCol="0">
              <a:spAutoFit/>
            </a:bodyPr>
            <a:lstStyle/>
            <a:p>
              <a:pPr lvl="0" fontAlgn="base" hangingPunct="1">
                <a:spcBef>
                  <a:spcPct val="0"/>
                </a:spcBef>
                <a:spcAft>
                  <a:spcPct val="0"/>
                </a:spcAft>
              </a:pPr>
              <a:r>
                <a:rPr lang="zh-CN" altLang="en-US" b="1" kern="1200" dirty="0">
                  <a:solidFill>
                    <a:srgbClr val="FFFFFF"/>
                  </a:solidFill>
                  <a:latin typeface="微软雅黑"/>
                  <a:ea typeface="微软雅黑"/>
                  <a:cs typeface="+mn-cs"/>
                </a:rPr>
                <a:t>发货装车</a:t>
              </a:r>
            </a:p>
          </p:txBody>
        </p:sp>
      </p:grpSp>
      <p:sp>
        <p:nvSpPr>
          <p:cNvPr id="37" name="TextBox 1"/>
          <p:cNvSpPr txBox="1"/>
          <p:nvPr/>
        </p:nvSpPr>
        <p:spPr>
          <a:xfrm>
            <a:off x="2616870" y="2493095"/>
            <a:ext cx="6043910" cy="362792"/>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库管</a:t>
            </a:r>
            <a:r>
              <a:rPr lang="zh-CN" altLang="en-US" sz="1600" dirty="0" smtClean="0"/>
              <a:t>员根据出</a:t>
            </a:r>
            <a:r>
              <a:rPr lang="zh-CN" altLang="en-US" sz="1600" dirty="0"/>
              <a:t>库</a:t>
            </a:r>
            <a:r>
              <a:rPr lang="zh-CN" altLang="en-US" sz="1600" dirty="0" smtClean="0"/>
              <a:t>凭证的信息输入出</a:t>
            </a:r>
            <a:r>
              <a:rPr lang="zh-CN" altLang="en-US" sz="1600" dirty="0"/>
              <a:t>库信息系统</a:t>
            </a:r>
            <a:r>
              <a:rPr lang="zh-CN" altLang="en-US" sz="1600" dirty="0" smtClean="0"/>
              <a:t>中，确保信息准确性</a:t>
            </a:r>
            <a:endParaRPr sz="1600" dirty="0">
              <a:solidFill>
                <a:schemeClr val="bg1">
                  <a:lumMod val="50000"/>
                </a:schemeClr>
              </a:solidFill>
            </a:endParaRPr>
          </a:p>
        </p:txBody>
      </p:sp>
      <p:sp>
        <p:nvSpPr>
          <p:cNvPr id="40" name="TextBox 1"/>
          <p:cNvSpPr txBox="1"/>
          <p:nvPr/>
        </p:nvSpPr>
        <p:spPr>
          <a:xfrm>
            <a:off x="2602384" y="3118117"/>
            <a:ext cx="6043910" cy="362792"/>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库管</a:t>
            </a:r>
            <a:r>
              <a:rPr lang="zh-CN" altLang="en-US" sz="1600" dirty="0" smtClean="0"/>
              <a:t>员根据出</a:t>
            </a:r>
            <a:r>
              <a:rPr lang="zh-CN" altLang="en-US" sz="1600" dirty="0"/>
              <a:t>库信息系统发布</a:t>
            </a:r>
            <a:r>
              <a:rPr lang="zh-CN" altLang="en-US" sz="1600" dirty="0" smtClean="0"/>
              <a:t>的相关信息进行分拣、集中待运工作</a:t>
            </a:r>
            <a:endParaRPr sz="1600" dirty="0">
              <a:solidFill>
                <a:schemeClr val="bg1">
                  <a:lumMod val="50000"/>
                </a:schemeClr>
              </a:solidFill>
            </a:endParaRPr>
          </a:p>
        </p:txBody>
      </p:sp>
      <p:sp>
        <p:nvSpPr>
          <p:cNvPr id="42" name="TextBox 1"/>
          <p:cNvSpPr txBox="1"/>
          <p:nvPr/>
        </p:nvSpPr>
        <p:spPr>
          <a:xfrm>
            <a:off x="2616870" y="3697093"/>
            <a:ext cx="6043910" cy="387798"/>
          </a:xfrm>
          <a:prstGeom prst="rect">
            <a:avLst/>
          </a:prstGeom>
          <a:ln w="12700">
            <a:solidFill>
              <a:srgbClr val="0041C4"/>
            </a:solidFill>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t>库管员根据出库</a:t>
            </a:r>
            <a:r>
              <a:rPr lang="zh-CN" altLang="en-US" sz="1600" dirty="0" smtClean="0"/>
              <a:t>凭证信息复核查验后按</a:t>
            </a:r>
            <a:r>
              <a:rPr lang="zh-CN" altLang="en-US" sz="1600" dirty="0"/>
              <a:t>单逐件点</a:t>
            </a:r>
            <a:r>
              <a:rPr lang="zh-CN" altLang="en-US" sz="1600" dirty="0" smtClean="0"/>
              <a:t>交货位，监督装车</a:t>
            </a:r>
            <a:endParaRPr sz="1600" dirty="0">
              <a:solidFill>
                <a:schemeClr val="bg1">
                  <a:lumMod val="50000"/>
                </a:schemeClr>
              </a:solidFill>
            </a:endParaRPr>
          </a:p>
        </p:txBody>
      </p:sp>
      <p:sp>
        <p:nvSpPr>
          <p:cNvPr id="28" name="矩形 27"/>
          <p:cNvSpPr/>
          <p:nvPr/>
        </p:nvSpPr>
        <p:spPr>
          <a:xfrm>
            <a:off x="2032732" y="4255153"/>
            <a:ext cx="5532422" cy="670944"/>
          </a:xfrm>
          <a:prstGeom prst="rect">
            <a:avLst/>
          </a:prstGeom>
          <a:solidFill>
            <a:schemeClr val="bg1"/>
          </a:solidFill>
          <a:ln w="12700" cap="flat" cmpd="sng" algn="ctr">
            <a:noFill/>
            <a:prstDash val="solid"/>
            <a:miter lim="800000"/>
          </a:ln>
          <a:effectLst/>
        </p:spPr>
        <p:txBody>
          <a:bodyPr rtlCol="0" anchor="ctr"/>
          <a:lstStyle/>
          <a:p>
            <a:pPr lvl="0" algn="ctr" defTabSz="457200" hangingPunct="1">
              <a:lnSpc>
                <a:spcPct val="120000"/>
              </a:lnSpc>
            </a:pPr>
            <a:r>
              <a:rPr lang="zh-CN" altLang="en-US" sz="2400" b="1" kern="1200" dirty="0">
                <a:solidFill>
                  <a:schemeClr val="accent6">
                    <a:lumMod val="50000"/>
                  </a:schemeClr>
                </a:solidFill>
                <a:latin typeface="微软雅黑" panose="020B0503020204020204" pitchFamily="34" charset="-122"/>
                <a:ea typeface="微软雅黑" panose="020B0503020204020204" pitchFamily="34" charset="-122"/>
                <a:cs typeface="+mn-cs"/>
              </a:rPr>
              <a:t>出库作业管理要求做到</a:t>
            </a:r>
            <a:r>
              <a:rPr lang="zh-CN" altLang="en-US" sz="2400" b="1"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“三个一致”！</a:t>
            </a:r>
            <a:endParaRPr kumimoji="0" lang="en-US" altLang="zh-CN" sz="2400" b="1" i="0" u="none" strike="noStrike" kern="1200" cap="none" spc="0" normalizeH="0" baseline="0" noProof="0" dirty="0" smtClean="0">
              <a:ln>
                <a:noFill/>
              </a:ln>
              <a:solidFill>
                <a:schemeClr val="accent6">
                  <a:lumMod val="50000"/>
                </a:scheme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47416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a:t>
            </a:r>
            <a:r>
              <a:rPr lang="zh-CN" altLang="en-US" sz="2800" b="1" dirty="0" smtClean="0">
                <a:solidFill>
                  <a:schemeClr val="bg1"/>
                </a:solidFill>
                <a:latin typeface="Microsoft YaHei"/>
                <a:ea typeface="Microsoft YaHei"/>
                <a:cs typeface="Microsoft YaHei"/>
              </a:rPr>
              <a:t>电子商务配送</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92080" y="844005"/>
            <a:ext cx="6792131"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）跨境电子商务配送的功能</a:t>
            </a:r>
            <a:endParaRPr lang="en-US" altLang="zh-CN" sz="2000" b="1" dirty="0">
              <a:solidFill>
                <a:srgbClr val="002060"/>
              </a:solidFill>
            </a:endParaRPr>
          </a:p>
        </p:txBody>
      </p:sp>
      <p:sp>
        <p:nvSpPr>
          <p:cNvPr id="69" name="Pentagon 3"/>
          <p:cNvSpPr/>
          <p:nvPr/>
        </p:nvSpPr>
        <p:spPr>
          <a:xfrm>
            <a:off x="592587" y="1423925"/>
            <a:ext cx="1721641" cy="481073"/>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集  货</a:t>
            </a:r>
            <a:endParaRPr kumimoji="0" lang="en-GB" sz="16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2" name="Pentagon 5"/>
          <p:cNvSpPr/>
          <p:nvPr/>
        </p:nvSpPr>
        <p:spPr>
          <a:xfrm>
            <a:off x="620296" y="1951398"/>
            <a:ext cx="1721641" cy="435776"/>
          </a:xfrm>
          <a:prstGeom prst="homePlate">
            <a:avLst/>
          </a:prstGeom>
          <a:solidFill>
            <a:srgbClr val="BFBFBF"/>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加  工</a:t>
            </a:r>
            <a:endParaRPr lang="en-GB"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Pentagon 6"/>
          <p:cNvSpPr/>
          <p:nvPr/>
        </p:nvSpPr>
        <p:spPr>
          <a:xfrm>
            <a:off x="614754" y="2438353"/>
            <a:ext cx="1727184" cy="447106"/>
          </a:xfrm>
          <a:prstGeom prst="homePlate">
            <a:avLst/>
          </a:prstGeom>
          <a:solidFill>
            <a:srgbClr val="0070C0"/>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分  拣</a:t>
            </a:r>
            <a:endParaRPr lang="en-GB"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Pentagon 7"/>
          <p:cNvSpPr/>
          <p:nvPr/>
        </p:nvSpPr>
        <p:spPr>
          <a:xfrm>
            <a:off x="595356" y="2949794"/>
            <a:ext cx="1746580" cy="415761"/>
          </a:xfrm>
          <a:prstGeom prst="homePlate">
            <a:avLst/>
          </a:prstGeom>
          <a:solidFill>
            <a:srgbClr val="BFBFBF"/>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配  货</a:t>
            </a:r>
            <a:endParaRPr lang="en-GB" altLang="zh-CN"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12"/>
          <p:cNvSpPr txBox="1"/>
          <p:nvPr/>
        </p:nvSpPr>
        <p:spPr>
          <a:xfrm>
            <a:off x="2295891" y="1469222"/>
            <a:ext cx="5848206" cy="3877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将分散的或小批量的物品集中起来</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，满足不同要求的配送作业</a:t>
            </a:r>
            <a:endParaRPr lang="en-GB"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Pentagon 6"/>
          <p:cNvSpPr/>
          <p:nvPr/>
        </p:nvSpPr>
        <p:spPr>
          <a:xfrm>
            <a:off x="595358" y="3422077"/>
            <a:ext cx="1746580" cy="440777"/>
          </a:xfrm>
          <a:prstGeom prst="homePlate">
            <a:avLst/>
          </a:prstGeom>
          <a:solidFill>
            <a:srgbClr val="0070C0"/>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配  载</a:t>
            </a:r>
            <a:endParaRPr lang="en-GB" altLang="zh-CN"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Pentagon 7"/>
          <p:cNvSpPr/>
          <p:nvPr/>
        </p:nvSpPr>
        <p:spPr>
          <a:xfrm>
            <a:off x="592587" y="3924068"/>
            <a:ext cx="1749350" cy="469680"/>
          </a:xfrm>
          <a:prstGeom prst="homePlate">
            <a:avLst/>
          </a:prstGeom>
          <a:solidFill>
            <a:srgbClr val="BFBFBF"/>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rPr>
              <a:t>配  送</a:t>
            </a:r>
            <a:endParaRPr lang="zh-CN" altLang="en-US"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endParaRPr>
          </a:p>
        </p:txBody>
      </p:sp>
      <p:sp>
        <p:nvSpPr>
          <p:cNvPr id="99" name="Pentagon 6"/>
          <p:cNvSpPr/>
          <p:nvPr/>
        </p:nvSpPr>
        <p:spPr>
          <a:xfrm>
            <a:off x="614754" y="4454257"/>
            <a:ext cx="1727184" cy="450272"/>
          </a:xfrm>
          <a:prstGeom prst="homePlate">
            <a:avLst/>
          </a:prstGeom>
          <a:solidFill>
            <a:srgbClr val="0070C0"/>
          </a:solidFill>
          <a:ln w="12700" cap="flat" cmpd="sng" algn="ctr">
            <a:noFill/>
            <a:prstDash val="solid"/>
            <a:miter lim="800000"/>
          </a:ln>
          <a:effectLst/>
        </p:spPr>
        <p:txBody>
          <a:bodyPr rtlCol="0" anchor="ctr"/>
          <a:lstStyle/>
          <a:p>
            <a:pPr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600" b="1" kern="1200" dirty="0" smtClean="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交  付</a:t>
            </a:r>
            <a:endParaRPr lang="en-GB" sz="1600" b="1" kern="120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Box 12"/>
          <p:cNvSpPr txBox="1"/>
          <p:nvPr/>
        </p:nvSpPr>
        <p:spPr>
          <a:xfrm>
            <a:off x="2309047" y="1975387"/>
            <a:ext cx="5677168" cy="3877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按照配送客户的要求所进行的流通加工或者配送</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加工的作业</a:t>
            </a:r>
            <a:endParaRPr lang="en-GB"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TextBox 12"/>
          <p:cNvSpPr txBox="1"/>
          <p:nvPr/>
        </p:nvSpPr>
        <p:spPr>
          <a:xfrm>
            <a:off x="2309047" y="2453246"/>
            <a:ext cx="6492892" cy="3877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将</a:t>
            </a: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出入库先后</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顺序对物品</a:t>
            </a: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按品种、数量、</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包装进行分门别类的堆放作业</a:t>
            </a:r>
            <a:endParaRPr lang="en-GB"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2"/>
          <p:cNvSpPr txBox="1"/>
          <p:nvPr/>
        </p:nvSpPr>
        <p:spPr>
          <a:xfrm>
            <a:off x="2295891" y="2945549"/>
            <a:ext cx="6492892" cy="3877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通过分拣设备</a:t>
            </a: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和传输装置</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，按配送单信息与要求拣取物品，送至发货地</a:t>
            </a:r>
            <a:endParaRPr lang="en-GB"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2"/>
          <p:cNvSpPr txBox="1"/>
          <p:nvPr/>
        </p:nvSpPr>
        <p:spPr>
          <a:xfrm>
            <a:off x="2295891" y="3418814"/>
            <a:ext cx="6144241" cy="362343"/>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根据相近路线的原则集中不同客户的配送货物进行搭配装载</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的</a:t>
            </a: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作业</a:t>
            </a:r>
            <a:endParaRPr lang="en-GB" altLang="zh-CN"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2"/>
          <p:cNvSpPr txBox="1"/>
          <p:nvPr/>
        </p:nvSpPr>
        <p:spPr>
          <a:xfrm>
            <a:off x="2341936" y="3936535"/>
            <a:ext cx="6144241" cy="362343"/>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将配载的商品，在约定的期限内，送达配送单上指定客户的作业</a:t>
            </a:r>
            <a:endParaRPr lang="en-GB" altLang="zh-CN"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2"/>
          <p:cNvSpPr txBox="1"/>
          <p:nvPr/>
        </p:nvSpPr>
        <p:spPr>
          <a:xfrm>
            <a:off x="2341936" y="4435188"/>
            <a:ext cx="6690231" cy="3877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根据配送单上指定的客户和商品信息，将</a:t>
            </a:r>
            <a:r>
              <a:rPr lang="zh-CN" altLang="en-US" sz="16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完好无损商品</a:t>
            </a:r>
            <a:r>
              <a:rPr lang="zh-CN" altLang="en-US" sz="16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进行移交的作业</a:t>
            </a:r>
            <a:endParaRPr lang="en-GB" altLang="zh-CN" sz="16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345037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a:t>
            </a:r>
            <a:r>
              <a:rPr lang="zh-CN" altLang="en-US" sz="2800" b="1" dirty="0" smtClean="0">
                <a:solidFill>
                  <a:schemeClr val="bg1"/>
                </a:solidFill>
                <a:latin typeface="Microsoft YaHei"/>
                <a:ea typeface="Microsoft YaHei"/>
                <a:cs typeface="Microsoft YaHei"/>
              </a:rPr>
              <a:t>电子商务配送</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72345" y="953396"/>
            <a:ext cx="6792131"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二）跨境电子商务配送的特点</a:t>
            </a:r>
            <a:endParaRPr lang="en-US" altLang="zh-CN" sz="2000" b="1" dirty="0">
              <a:solidFill>
                <a:srgbClr val="002060"/>
              </a:solidFill>
            </a:endParaRPr>
          </a:p>
        </p:txBody>
      </p:sp>
      <p:sp>
        <p:nvSpPr>
          <p:cNvPr id="26" name="矩形 11"/>
          <p:cNvSpPr/>
          <p:nvPr/>
        </p:nvSpPr>
        <p:spPr>
          <a:xfrm>
            <a:off x="555835" y="4262051"/>
            <a:ext cx="2666954" cy="56348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27" name="TextBox 12"/>
          <p:cNvSpPr txBox="1"/>
          <p:nvPr/>
        </p:nvSpPr>
        <p:spPr>
          <a:xfrm>
            <a:off x="840557" y="4359125"/>
            <a:ext cx="2156845" cy="36933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FFFFFF"/>
                </a:solidFill>
                <a:latin typeface="+mn-lt"/>
                <a:ea typeface="+mn-ea"/>
                <a:cs typeface="+mn-cs"/>
                <a:sym typeface="Helvetica"/>
              </a:defRPr>
            </a:lvl1pPr>
          </a:lstStyle>
          <a:p>
            <a:pPr>
              <a:defRPr>
                <a:latin typeface="+mj-lt"/>
                <a:ea typeface="+mj-ea"/>
                <a:cs typeface="+mj-cs"/>
                <a:sym typeface="Calibri"/>
              </a:defRPr>
            </a:pPr>
            <a:r>
              <a:rPr lang="zh-CN" altLang="zh-CN" dirty="0" smtClean="0">
                <a:sym typeface="Calibri"/>
              </a:rPr>
              <a:t>中</a:t>
            </a:r>
            <a:r>
              <a:rPr lang="zh-CN" altLang="zh-CN" dirty="0">
                <a:sym typeface="Calibri"/>
              </a:rPr>
              <a:t>转型的送货</a:t>
            </a:r>
            <a:endParaRPr sz="1400" dirty="0">
              <a:sym typeface="Helvetica"/>
            </a:endParaRPr>
          </a:p>
        </p:txBody>
      </p:sp>
      <p:sp>
        <p:nvSpPr>
          <p:cNvPr id="36" name="矩形 11"/>
          <p:cNvSpPr/>
          <p:nvPr/>
        </p:nvSpPr>
        <p:spPr>
          <a:xfrm>
            <a:off x="3313276" y="4275669"/>
            <a:ext cx="2666200" cy="56348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37" name="TextBox 12"/>
          <p:cNvSpPr txBox="1"/>
          <p:nvPr/>
        </p:nvSpPr>
        <p:spPr>
          <a:xfrm>
            <a:off x="3795110" y="4412853"/>
            <a:ext cx="2078782"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FFFFFF"/>
                </a:solidFill>
                <a:latin typeface="+mn-lt"/>
                <a:ea typeface="+mn-ea"/>
                <a:cs typeface="+mn-cs"/>
                <a:sym typeface="Helvetica"/>
              </a:defRPr>
            </a:lvl1pPr>
          </a:lstStyle>
          <a:p>
            <a:pPr>
              <a:defRPr>
                <a:latin typeface="+mj-lt"/>
                <a:ea typeface="+mj-ea"/>
                <a:cs typeface="+mj-cs"/>
                <a:sym typeface="Calibri"/>
              </a:defRPr>
            </a:pPr>
            <a:r>
              <a:rPr lang="zh-CN" altLang="en-US" sz="1600" dirty="0" smtClean="0">
                <a:sym typeface="Calibri"/>
              </a:rPr>
              <a:t>双体</a:t>
            </a:r>
            <a:r>
              <a:rPr lang="zh-CN" altLang="en-US" sz="1600" dirty="0">
                <a:sym typeface="Calibri"/>
              </a:rPr>
              <a:t>融合的送货</a:t>
            </a:r>
            <a:endParaRPr sz="1600" dirty="0">
              <a:sym typeface="Helvetica"/>
            </a:endParaRPr>
          </a:p>
        </p:txBody>
      </p:sp>
      <p:sp>
        <p:nvSpPr>
          <p:cNvPr id="38" name="矩形 11"/>
          <p:cNvSpPr/>
          <p:nvPr/>
        </p:nvSpPr>
        <p:spPr>
          <a:xfrm>
            <a:off x="6080768" y="4262050"/>
            <a:ext cx="2470586" cy="56348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39" name="TextBox 12"/>
          <p:cNvSpPr txBox="1"/>
          <p:nvPr/>
        </p:nvSpPr>
        <p:spPr>
          <a:xfrm>
            <a:off x="6274569" y="4388132"/>
            <a:ext cx="2222174"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FFFFFF"/>
                </a:solidFill>
                <a:latin typeface="+mn-lt"/>
                <a:ea typeface="+mn-ea"/>
                <a:cs typeface="+mn-cs"/>
                <a:sym typeface="Helvetica"/>
              </a:defRPr>
            </a:lvl1pPr>
          </a:lstStyle>
          <a:p>
            <a:pPr>
              <a:defRPr>
                <a:latin typeface="+mj-lt"/>
                <a:ea typeface="+mj-ea"/>
                <a:cs typeface="+mj-cs"/>
                <a:sym typeface="Calibri"/>
              </a:defRPr>
            </a:pPr>
            <a:r>
              <a:rPr lang="zh-CN" altLang="en-US" sz="1600" dirty="0" smtClean="0">
                <a:sym typeface="Calibri"/>
              </a:rPr>
              <a:t>现代化</a:t>
            </a:r>
            <a:r>
              <a:rPr lang="zh-CN" altLang="en-US" sz="1600" dirty="0">
                <a:sym typeface="Calibri"/>
              </a:rPr>
              <a:t>流通</a:t>
            </a:r>
            <a:r>
              <a:rPr lang="zh-CN" altLang="en-US" sz="1600" dirty="0" smtClean="0">
                <a:sym typeface="Calibri"/>
              </a:rPr>
              <a:t>方式送货</a:t>
            </a:r>
            <a:endParaRPr sz="1600" dirty="0">
              <a:sym typeface="Helvetica"/>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57522" t="30692" b="5623"/>
          <a:stretch/>
        </p:blipFill>
        <p:spPr>
          <a:xfrm>
            <a:off x="555835" y="1571228"/>
            <a:ext cx="2666954" cy="2808570"/>
          </a:xfrm>
          <a:prstGeom prst="rect">
            <a:avLst/>
          </a:prstGeom>
        </p:spPr>
      </p:pic>
      <p:pic>
        <p:nvPicPr>
          <p:cNvPr id="5" name="图片 4"/>
          <p:cNvPicPr>
            <a:picLocks noChangeAspect="1"/>
          </p:cNvPicPr>
          <p:nvPr/>
        </p:nvPicPr>
        <p:blipFill>
          <a:blip r:embed="rId3"/>
          <a:stretch>
            <a:fillRect/>
          </a:stretch>
        </p:blipFill>
        <p:spPr>
          <a:xfrm>
            <a:off x="3313276" y="1546514"/>
            <a:ext cx="2666200" cy="2789137"/>
          </a:xfrm>
          <a:prstGeom prst="rect">
            <a:avLst/>
          </a:prstGeom>
        </p:spPr>
      </p:pic>
      <p:pic>
        <p:nvPicPr>
          <p:cNvPr id="6" name="图片 5"/>
          <p:cNvPicPr>
            <a:picLocks noChangeAspect="1"/>
          </p:cNvPicPr>
          <p:nvPr/>
        </p:nvPicPr>
        <p:blipFill>
          <a:blip r:embed="rId4"/>
          <a:stretch>
            <a:fillRect/>
          </a:stretch>
        </p:blipFill>
        <p:spPr>
          <a:xfrm>
            <a:off x="6080767" y="1546514"/>
            <a:ext cx="2470586" cy="2760660"/>
          </a:xfrm>
          <a:prstGeom prst="rect">
            <a:avLst/>
          </a:prstGeom>
        </p:spPr>
      </p:pic>
    </p:spTree>
    <p:extLst>
      <p:ext uri="{BB962C8B-B14F-4D97-AF65-F5344CB8AC3E}">
        <p14:creationId xmlns:p14="http://schemas.microsoft.com/office/powerpoint/2010/main" val="2652339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二、跨境电子商务配送</a:t>
            </a:r>
          </a:p>
        </p:txBody>
      </p:sp>
      <p:sp>
        <p:nvSpPr>
          <p:cNvPr id="18" name="TextBox 1"/>
          <p:cNvSpPr txBox="1"/>
          <p:nvPr/>
        </p:nvSpPr>
        <p:spPr>
          <a:xfrm>
            <a:off x="344242" y="830085"/>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三）跨境电子商务配送的分类</a:t>
            </a:r>
          </a:p>
        </p:txBody>
      </p:sp>
      <p:sp>
        <p:nvSpPr>
          <p:cNvPr id="20" name="TextBox 1"/>
          <p:cNvSpPr txBox="1"/>
          <p:nvPr/>
        </p:nvSpPr>
        <p:spPr>
          <a:xfrm>
            <a:off x="657701" y="3471388"/>
            <a:ext cx="8101415"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少</a:t>
            </a:r>
            <a:r>
              <a:rPr lang="zh-CN" altLang="en-US" sz="1600" b="1" dirty="0">
                <a:solidFill>
                  <a:schemeClr val="bg1">
                    <a:lumMod val="50000"/>
                  </a:schemeClr>
                </a:solidFill>
              </a:rPr>
              <a:t>品种大批量</a:t>
            </a:r>
            <a:r>
              <a:rPr lang="zh-CN" altLang="en-US" sz="1600" b="1" dirty="0" smtClean="0">
                <a:solidFill>
                  <a:schemeClr val="bg1">
                    <a:lumMod val="50000"/>
                  </a:schemeClr>
                </a:solidFill>
              </a:rPr>
              <a:t>配送：</a:t>
            </a:r>
            <a:r>
              <a:rPr lang="zh-CN" altLang="en-US" sz="1600" dirty="0" smtClean="0">
                <a:solidFill>
                  <a:schemeClr val="bg1">
                    <a:lumMod val="50000"/>
                  </a:schemeClr>
                </a:solidFill>
              </a:rPr>
              <a:t>采用</a:t>
            </a:r>
            <a:r>
              <a:rPr lang="zh-CN" altLang="en-US" sz="1600" dirty="0">
                <a:solidFill>
                  <a:schemeClr val="bg1">
                    <a:lumMod val="50000"/>
                  </a:schemeClr>
                </a:solidFill>
              </a:rPr>
              <a:t>整车运输</a:t>
            </a:r>
            <a:r>
              <a:rPr lang="zh-CN" altLang="en-US" sz="1600" dirty="0" smtClean="0">
                <a:solidFill>
                  <a:schemeClr val="bg1">
                    <a:lumMod val="50000"/>
                  </a:schemeClr>
                </a:solidFill>
              </a:rPr>
              <a:t>方式</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多</a:t>
            </a:r>
            <a:r>
              <a:rPr lang="zh-CN" altLang="en-US" sz="1600" b="1" dirty="0">
                <a:solidFill>
                  <a:schemeClr val="bg1">
                    <a:lumMod val="50000"/>
                  </a:schemeClr>
                </a:solidFill>
              </a:rPr>
              <a:t>品种少批量</a:t>
            </a:r>
            <a:r>
              <a:rPr lang="zh-CN" altLang="en-US" sz="1600" b="1" dirty="0" smtClean="0">
                <a:solidFill>
                  <a:schemeClr val="bg1">
                    <a:lumMod val="50000"/>
                  </a:schemeClr>
                </a:solidFill>
              </a:rPr>
              <a:t>配送：</a:t>
            </a:r>
            <a:r>
              <a:rPr lang="zh-CN" altLang="en-US" sz="1600" dirty="0" smtClean="0">
                <a:solidFill>
                  <a:schemeClr val="bg1">
                    <a:lumMod val="50000"/>
                  </a:schemeClr>
                </a:solidFill>
              </a:rPr>
              <a:t>采用</a:t>
            </a:r>
            <a:r>
              <a:rPr lang="zh-CN" altLang="en-US" sz="1600" dirty="0">
                <a:solidFill>
                  <a:schemeClr val="bg1">
                    <a:lumMod val="50000"/>
                  </a:schemeClr>
                </a:solidFill>
              </a:rPr>
              <a:t>拼车运输方式，并配载</a:t>
            </a:r>
            <a:r>
              <a:rPr lang="zh-CN" altLang="en-US" sz="1600" dirty="0" smtClean="0">
                <a:solidFill>
                  <a:schemeClr val="bg1">
                    <a:lumMod val="50000"/>
                  </a:schemeClr>
                </a:solidFill>
              </a:rPr>
              <a:t>发货</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单一</a:t>
            </a:r>
            <a:r>
              <a:rPr lang="zh-CN" altLang="en-US" sz="1600" b="1" dirty="0">
                <a:solidFill>
                  <a:schemeClr val="bg1">
                    <a:lumMod val="50000"/>
                  </a:schemeClr>
                </a:solidFill>
              </a:rPr>
              <a:t>成套商品</a:t>
            </a:r>
            <a:r>
              <a:rPr lang="zh-CN" altLang="en-US" sz="1600" b="1" dirty="0" smtClean="0">
                <a:solidFill>
                  <a:schemeClr val="bg1">
                    <a:lumMod val="50000"/>
                  </a:schemeClr>
                </a:solidFill>
              </a:rPr>
              <a:t>配送：</a:t>
            </a:r>
            <a:r>
              <a:rPr lang="zh-CN" altLang="en-US" sz="1600" dirty="0" smtClean="0">
                <a:solidFill>
                  <a:schemeClr val="bg1">
                    <a:lumMod val="50000"/>
                  </a:schemeClr>
                </a:solidFill>
              </a:rPr>
              <a:t>通常</a:t>
            </a:r>
            <a:r>
              <a:rPr lang="zh-CN" altLang="en-US" sz="1600" dirty="0">
                <a:solidFill>
                  <a:schemeClr val="bg1">
                    <a:lumMod val="50000"/>
                  </a:schemeClr>
                </a:solidFill>
              </a:rPr>
              <a:t>采用专用车辆进行</a:t>
            </a:r>
            <a:r>
              <a:rPr lang="zh-CN" altLang="en-US" sz="1600" dirty="0" smtClean="0">
                <a:solidFill>
                  <a:schemeClr val="bg1">
                    <a:lumMod val="50000"/>
                  </a:schemeClr>
                </a:solidFill>
              </a:rPr>
              <a:t>运输</a:t>
            </a:r>
            <a:endParaRPr sz="1600" dirty="0">
              <a:solidFill>
                <a:schemeClr val="bg1">
                  <a:lumMod val="50000"/>
                </a:schemeClr>
              </a:solidFill>
            </a:endParaRPr>
          </a:p>
        </p:txBody>
      </p:sp>
      <p:sp>
        <p:nvSpPr>
          <p:cNvPr id="16" name="TextBox 1"/>
          <p:cNvSpPr txBox="1"/>
          <p:nvPr/>
        </p:nvSpPr>
        <p:spPr>
          <a:xfrm>
            <a:off x="600069" y="1293226"/>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基于</a:t>
            </a:r>
            <a:r>
              <a:rPr lang="zh-CN" altLang="en-US" b="1" dirty="0">
                <a:solidFill>
                  <a:schemeClr val="accent1">
                    <a:lumMod val="50000"/>
                  </a:schemeClr>
                </a:solidFill>
              </a:rPr>
              <a:t>配送主体的</a:t>
            </a:r>
            <a:r>
              <a:rPr lang="zh-CN" altLang="en-US" b="1" dirty="0" smtClean="0">
                <a:solidFill>
                  <a:schemeClr val="accent1">
                    <a:lumMod val="50000"/>
                  </a:schemeClr>
                </a:solidFill>
              </a:rPr>
              <a:t>分类 </a:t>
            </a:r>
            <a:endParaRPr lang="en-US" altLang="zh-CN" b="1" dirty="0">
              <a:solidFill>
                <a:schemeClr val="accent1">
                  <a:lumMod val="50000"/>
                </a:schemeClr>
              </a:solidFill>
            </a:endParaRPr>
          </a:p>
        </p:txBody>
      </p:sp>
      <p:sp>
        <p:nvSpPr>
          <p:cNvPr id="14" name="TextBox 1"/>
          <p:cNvSpPr txBox="1"/>
          <p:nvPr/>
        </p:nvSpPr>
        <p:spPr>
          <a:xfrm>
            <a:off x="600068" y="3012480"/>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基于</a:t>
            </a:r>
            <a:r>
              <a:rPr lang="zh-CN" altLang="en-US" b="1" dirty="0">
                <a:solidFill>
                  <a:schemeClr val="accent1">
                    <a:lumMod val="50000"/>
                  </a:schemeClr>
                </a:solidFill>
              </a:rPr>
              <a:t>配送货量的分类</a:t>
            </a:r>
            <a:endParaRPr lang="en-US" altLang="zh-CN" b="1" dirty="0">
              <a:solidFill>
                <a:schemeClr val="accent1">
                  <a:lumMod val="50000"/>
                </a:schemeClr>
              </a:solidFill>
            </a:endParaRPr>
          </a:p>
        </p:txBody>
      </p:sp>
      <p:sp>
        <p:nvSpPr>
          <p:cNvPr id="21" name="TextBox 1"/>
          <p:cNvSpPr txBox="1"/>
          <p:nvPr/>
        </p:nvSpPr>
        <p:spPr>
          <a:xfrm>
            <a:off x="657701" y="1842991"/>
            <a:ext cx="8101415"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配送中心配送</a:t>
            </a:r>
            <a:r>
              <a:rPr lang="zh-CN" altLang="en-US" sz="1600" b="1" dirty="0" smtClean="0">
                <a:solidFill>
                  <a:schemeClr val="bg1">
                    <a:lumMod val="50000"/>
                  </a:schemeClr>
                </a:solidFill>
              </a:rPr>
              <a:t>：</a:t>
            </a:r>
            <a:r>
              <a:rPr lang="zh-CN" altLang="en-US" sz="1600" dirty="0">
                <a:solidFill>
                  <a:schemeClr val="bg1">
                    <a:lumMod val="50000"/>
                  </a:schemeClr>
                </a:solidFill>
              </a:rPr>
              <a:t> </a:t>
            </a:r>
            <a:r>
              <a:rPr lang="zh-CN" altLang="en-US" sz="1600" dirty="0" smtClean="0">
                <a:solidFill>
                  <a:schemeClr val="bg1">
                    <a:lumMod val="50000"/>
                  </a:schemeClr>
                </a:solidFill>
              </a:rPr>
              <a:t>为</a:t>
            </a:r>
            <a:r>
              <a:rPr lang="zh-CN" altLang="en-US" sz="1600" dirty="0">
                <a:solidFill>
                  <a:schemeClr val="bg1">
                    <a:lumMod val="50000"/>
                  </a:schemeClr>
                </a:solidFill>
              </a:rPr>
              <a:t>跨境贸易、跨境零售商等客户从事配送业务的部门</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仓库配送</a:t>
            </a:r>
            <a:r>
              <a:rPr lang="zh-CN" altLang="en-US" sz="1600" b="1" dirty="0" smtClean="0">
                <a:solidFill>
                  <a:schemeClr val="bg1">
                    <a:lumMod val="50000"/>
                  </a:schemeClr>
                </a:solidFill>
              </a:rPr>
              <a:t>：</a:t>
            </a:r>
            <a:r>
              <a:rPr lang="zh-CN" altLang="en-US" sz="1600" dirty="0">
                <a:solidFill>
                  <a:schemeClr val="bg1">
                    <a:lumMod val="50000"/>
                  </a:schemeClr>
                </a:solidFill>
              </a:rPr>
              <a:t>在仓库原有功能的前提下，增加配送功能的仓储部门</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商店配送</a:t>
            </a:r>
            <a:r>
              <a:rPr lang="zh-CN" altLang="en-US" sz="1600" b="1" dirty="0" smtClean="0">
                <a:solidFill>
                  <a:schemeClr val="bg1">
                    <a:lumMod val="50000"/>
                  </a:schemeClr>
                </a:solidFill>
              </a:rPr>
              <a:t>：</a:t>
            </a:r>
            <a:r>
              <a:rPr lang="zh-CN" altLang="en-US" sz="1600" dirty="0" smtClean="0">
                <a:solidFill>
                  <a:schemeClr val="bg1">
                    <a:lumMod val="50000"/>
                  </a:schemeClr>
                </a:solidFill>
              </a:rPr>
              <a:t>根据</a:t>
            </a:r>
            <a:r>
              <a:rPr lang="zh-CN" altLang="en-US" sz="1600" dirty="0">
                <a:solidFill>
                  <a:schemeClr val="bg1">
                    <a:lumMod val="50000"/>
                  </a:schemeClr>
                </a:solidFill>
              </a:rPr>
              <a:t>经营门</a:t>
            </a:r>
            <a:r>
              <a:rPr lang="zh-CN" altLang="en-US" sz="1600" dirty="0" smtClean="0">
                <a:solidFill>
                  <a:schemeClr val="bg1">
                    <a:lumMod val="50000"/>
                  </a:schemeClr>
                </a:solidFill>
              </a:rPr>
              <a:t>店需求</a:t>
            </a:r>
            <a:r>
              <a:rPr lang="zh-CN" altLang="en-US" sz="1600" dirty="0">
                <a:solidFill>
                  <a:schemeClr val="bg1">
                    <a:lumMod val="50000"/>
                  </a:schemeClr>
                </a:solidFill>
              </a:rPr>
              <a:t>配送</a:t>
            </a:r>
            <a:r>
              <a:rPr lang="zh-CN" altLang="en-US" sz="1600" dirty="0" smtClean="0">
                <a:solidFill>
                  <a:schemeClr val="bg1">
                    <a:lumMod val="50000"/>
                  </a:schemeClr>
                </a:solidFill>
              </a:rPr>
              <a:t>货物的商店</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制造</a:t>
            </a:r>
            <a:r>
              <a:rPr lang="zh-CN" altLang="en-US" sz="1600" b="1" dirty="0">
                <a:solidFill>
                  <a:schemeClr val="bg1">
                    <a:lumMod val="50000"/>
                  </a:schemeClr>
                </a:solidFill>
              </a:rPr>
              <a:t>企业</a:t>
            </a:r>
            <a:r>
              <a:rPr lang="zh-CN" altLang="en-US" sz="1600" b="1" dirty="0" smtClean="0">
                <a:solidFill>
                  <a:schemeClr val="bg1">
                    <a:lumMod val="50000"/>
                  </a:schemeClr>
                </a:solidFill>
              </a:rPr>
              <a:t>配送：</a:t>
            </a:r>
            <a:r>
              <a:rPr lang="zh-CN" altLang="en-US" sz="1600" dirty="0" smtClean="0">
                <a:solidFill>
                  <a:schemeClr val="bg1">
                    <a:lumMod val="50000"/>
                  </a:schemeClr>
                </a:solidFill>
              </a:rPr>
              <a:t>将</a:t>
            </a:r>
            <a:r>
              <a:rPr lang="zh-CN" altLang="en-US" sz="1600" dirty="0">
                <a:solidFill>
                  <a:schemeClr val="bg1">
                    <a:lumMod val="50000"/>
                  </a:schemeClr>
                </a:solidFill>
              </a:rPr>
              <a:t>产品直接配送到跨境贸易、跨境零售商等客户</a:t>
            </a:r>
            <a:r>
              <a:rPr lang="zh-CN" altLang="en-US" sz="1600" dirty="0" smtClean="0">
                <a:solidFill>
                  <a:schemeClr val="bg1">
                    <a:lumMod val="50000"/>
                  </a:schemeClr>
                </a:solidFill>
              </a:rPr>
              <a:t>的生产企业</a:t>
            </a:r>
            <a:endParaRPr sz="1600" dirty="0">
              <a:solidFill>
                <a:schemeClr val="bg1">
                  <a:lumMod val="50000"/>
                </a:schemeClr>
              </a:solidFill>
            </a:endParaRPr>
          </a:p>
        </p:txBody>
      </p:sp>
    </p:spTree>
    <p:extLst>
      <p:ext uri="{BB962C8B-B14F-4D97-AF65-F5344CB8AC3E}">
        <p14:creationId xmlns:p14="http://schemas.microsoft.com/office/powerpoint/2010/main" val="32284336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二、跨境电子商务配送</a:t>
            </a:r>
          </a:p>
        </p:txBody>
      </p:sp>
      <p:sp>
        <p:nvSpPr>
          <p:cNvPr id="16" name="TextBox 1"/>
          <p:cNvSpPr txBox="1"/>
          <p:nvPr/>
        </p:nvSpPr>
        <p:spPr>
          <a:xfrm>
            <a:off x="595179" y="1405787"/>
            <a:ext cx="6982767"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基于</a:t>
            </a:r>
            <a:r>
              <a:rPr lang="zh-CN" altLang="en-US" b="1" dirty="0">
                <a:solidFill>
                  <a:schemeClr val="accent1">
                    <a:lumMod val="50000"/>
                  </a:schemeClr>
                </a:solidFill>
              </a:rPr>
              <a:t>配送方式的</a:t>
            </a:r>
            <a:r>
              <a:rPr lang="zh-CN" altLang="en-US" b="1" dirty="0" smtClean="0">
                <a:solidFill>
                  <a:schemeClr val="accent1">
                    <a:lumMod val="50000"/>
                  </a:schemeClr>
                </a:solidFill>
              </a:rPr>
              <a:t>分类</a:t>
            </a:r>
            <a:endParaRPr lang="en-US" altLang="zh-CN" b="1" dirty="0">
              <a:solidFill>
                <a:schemeClr val="accent1">
                  <a:lumMod val="50000"/>
                </a:schemeClr>
              </a:solidFill>
            </a:endParaRPr>
          </a:p>
        </p:txBody>
      </p:sp>
      <p:sp>
        <p:nvSpPr>
          <p:cNvPr id="10" name="TextBox 1"/>
          <p:cNvSpPr txBox="1"/>
          <p:nvPr/>
        </p:nvSpPr>
        <p:spPr>
          <a:xfrm>
            <a:off x="657701" y="1842991"/>
            <a:ext cx="8101415" cy="19389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600" b="1" dirty="0">
                <a:solidFill>
                  <a:schemeClr val="bg1">
                    <a:lumMod val="50000"/>
                  </a:schemeClr>
                </a:solidFill>
              </a:rPr>
              <a:t>定时配送</a:t>
            </a:r>
            <a:r>
              <a:rPr lang="zh-CN" altLang="en-US" sz="1600" b="1" dirty="0" smtClean="0">
                <a:solidFill>
                  <a:schemeClr val="bg1">
                    <a:lumMod val="50000"/>
                  </a:schemeClr>
                </a:solidFill>
              </a:rPr>
              <a:t>：  </a:t>
            </a:r>
            <a:r>
              <a:rPr lang="zh-CN" altLang="en-US" sz="1600" dirty="0" smtClean="0">
                <a:solidFill>
                  <a:schemeClr val="bg1">
                    <a:lumMod val="50000"/>
                  </a:schemeClr>
                </a:solidFill>
              </a:rPr>
              <a:t>根据</a:t>
            </a:r>
            <a:r>
              <a:rPr lang="zh-CN" altLang="en-US" sz="1600" dirty="0">
                <a:solidFill>
                  <a:schemeClr val="bg1">
                    <a:lumMod val="50000"/>
                  </a:schemeClr>
                </a:solidFill>
              </a:rPr>
              <a:t>规定的配送时间、商品的品类与品种、配载数量进行的配送方式</a:t>
            </a:r>
            <a:endParaRPr lang="en-US" altLang="zh-CN" sz="1600" dirty="0" smtClean="0">
              <a:solidFill>
                <a:schemeClr val="bg1">
                  <a:lumMod val="50000"/>
                </a:schemeClr>
              </a:solidFill>
            </a:endParaRPr>
          </a:p>
          <a:p>
            <a:pPr>
              <a:lnSpc>
                <a:spcPct val="150000"/>
              </a:lnSpc>
            </a:pPr>
            <a:r>
              <a:rPr lang="zh-CN" altLang="en-US" sz="1600" b="1" dirty="0">
                <a:solidFill>
                  <a:schemeClr val="bg1">
                    <a:lumMod val="50000"/>
                  </a:schemeClr>
                </a:solidFill>
              </a:rPr>
              <a:t>定量配送</a:t>
            </a:r>
            <a:r>
              <a:rPr lang="zh-CN" altLang="en-US" sz="1600" b="1" dirty="0" smtClean="0">
                <a:solidFill>
                  <a:schemeClr val="bg1">
                    <a:lumMod val="50000"/>
                  </a:schemeClr>
                </a:solidFill>
              </a:rPr>
              <a:t>：   </a:t>
            </a:r>
            <a:r>
              <a:rPr lang="zh-CN" altLang="en-US" sz="1600" dirty="0" smtClean="0">
                <a:solidFill>
                  <a:schemeClr val="bg1">
                    <a:lumMod val="50000"/>
                  </a:schemeClr>
                </a:solidFill>
              </a:rPr>
              <a:t>据</a:t>
            </a:r>
            <a:r>
              <a:rPr lang="zh-CN" altLang="en-US" sz="1600" dirty="0">
                <a:solidFill>
                  <a:schemeClr val="bg1">
                    <a:lumMod val="50000"/>
                  </a:schemeClr>
                </a:solidFill>
              </a:rPr>
              <a:t>规定的批量在一个指定时间范围内进行的配送方式</a:t>
            </a:r>
            <a:endParaRPr lang="en-US" altLang="zh-CN" sz="1600" dirty="0" smtClean="0">
              <a:solidFill>
                <a:schemeClr val="bg1">
                  <a:lumMod val="50000"/>
                </a:schemeClr>
              </a:solidFill>
            </a:endParaRPr>
          </a:p>
          <a:p>
            <a:pPr>
              <a:lnSpc>
                <a:spcPct val="150000"/>
              </a:lnSpc>
            </a:pPr>
            <a:r>
              <a:rPr lang="zh-CN" altLang="en-US" sz="1600" b="1" dirty="0">
                <a:solidFill>
                  <a:schemeClr val="bg1">
                    <a:lumMod val="50000"/>
                  </a:schemeClr>
                </a:solidFill>
              </a:rPr>
              <a:t>定时定量配送</a:t>
            </a:r>
            <a:r>
              <a:rPr lang="zh-CN" altLang="en-US" sz="1600" b="1" dirty="0" smtClean="0">
                <a:solidFill>
                  <a:schemeClr val="bg1">
                    <a:lumMod val="50000"/>
                  </a:schemeClr>
                </a:solidFill>
              </a:rPr>
              <a:t>：</a:t>
            </a:r>
            <a:r>
              <a:rPr lang="zh-CN" altLang="en-US" sz="1600" dirty="0">
                <a:solidFill>
                  <a:schemeClr val="bg1">
                    <a:lumMod val="50000"/>
                  </a:schemeClr>
                </a:solidFill>
              </a:rPr>
              <a:t>根据规定的配送时间、配送数量进行的配送</a:t>
            </a:r>
            <a:r>
              <a:rPr lang="zh-CN" altLang="en-US" sz="1600" dirty="0" smtClean="0">
                <a:solidFill>
                  <a:schemeClr val="bg1">
                    <a:lumMod val="50000"/>
                  </a:schemeClr>
                </a:solidFill>
              </a:rPr>
              <a:t>方式</a:t>
            </a:r>
            <a:endParaRPr lang="en-US" altLang="zh-CN" sz="1600" dirty="0" smtClean="0">
              <a:solidFill>
                <a:schemeClr val="bg1">
                  <a:lumMod val="50000"/>
                </a:schemeClr>
              </a:solidFill>
            </a:endParaRPr>
          </a:p>
          <a:p>
            <a:pPr>
              <a:lnSpc>
                <a:spcPct val="150000"/>
              </a:lnSpc>
            </a:pPr>
            <a:r>
              <a:rPr lang="zh-CN" altLang="en-US" sz="1600" b="1" dirty="0">
                <a:solidFill>
                  <a:schemeClr val="bg1">
                    <a:lumMod val="50000"/>
                  </a:schemeClr>
                </a:solidFill>
              </a:rPr>
              <a:t>定时定线配送</a:t>
            </a:r>
            <a:r>
              <a:rPr lang="zh-CN" altLang="en-US" sz="1600" b="1" dirty="0" smtClean="0">
                <a:solidFill>
                  <a:schemeClr val="bg1">
                    <a:lumMod val="50000"/>
                  </a:schemeClr>
                </a:solidFill>
              </a:rPr>
              <a:t>：</a:t>
            </a:r>
            <a:r>
              <a:rPr lang="zh-CN" altLang="en-US" sz="1600" dirty="0">
                <a:solidFill>
                  <a:schemeClr val="bg1">
                    <a:lumMod val="50000"/>
                  </a:schemeClr>
                </a:solidFill>
              </a:rPr>
              <a:t>根据规定的运行路线上制定到达时间表，按运行时间表进行的配送</a:t>
            </a:r>
            <a:r>
              <a:rPr lang="zh-CN" altLang="en-US" sz="1600" dirty="0" smtClean="0">
                <a:solidFill>
                  <a:schemeClr val="bg1">
                    <a:lumMod val="50000"/>
                  </a:schemeClr>
                </a:solidFill>
              </a:rPr>
              <a:t>方式</a:t>
            </a:r>
            <a:endParaRPr lang="en-US" altLang="zh-CN" sz="1600" dirty="0" smtClean="0">
              <a:solidFill>
                <a:schemeClr val="bg1">
                  <a:lumMod val="50000"/>
                </a:schemeClr>
              </a:solidFill>
            </a:endParaRPr>
          </a:p>
          <a:p>
            <a:pPr>
              <a:lnSpc>
                <a:spcPct val="150000"/>
              </a:lnSpc>
            </a:pPr>
            <a:r>
              <a:rPr lang="zh-CN" altLang="en-US" sz="1600" b="1" dirty="0">
                <a:solidFill>
                  <a:schemeClr val="bg1">
                    <a:lumMod val="50000"/>
                  </a:schemeClr>
                </a:solidFill>
              </a:rPr>
              <a:t>即时</a:t>
            </a:r>
            <a:r>
              <a:rPr lang="zh-CN" altLang="en-US" sz="1600" b="1" dirty="0" smtClean="0">
                <a:solidFill>
                  <a:schemeClr val="bg1">
                    <a:lumMod val="50000"/>
                  </a:schemeClr>
                </a:solidFill>
              </a:rPr>
              <a:t>配送：   </a:t>
            </a:r>
            <a:r>
              <a:rPr lang="zh-CN" altLang="en-US" sz="1600" dirty="0" smtClean="0">
                <a:solidFill>
                  <a:schemeClr val="bg1">
                    <a:lumMod val="50000"/>
                  </a:schemeClr>
                </a:solidFill>
              </a:rPr>
              <a:t>根据</a:t>
            </a:r>
            <a:r>
              <a:rPr lang="zh-CN" altLang="en-US" sz="1600" dirty="0">
                <a:solidFill>
                  <a:schemeClr val="bg1">
                    <a:lumMod val="50000"/>
                  </a:schemeClr>
                </a:solidFill>
              </a:rPr>
              <a:t>客户提出的配送时间和数量随时进行的配送方式</a:t>
            </a:r>
            <a:endParaRPr sz="1600" dirty="0">
              <a:solidFill>
                <a:schemeClr val="bg1">
                  <a:lumMod val="50000"/>
                </a:schemeClr>
              </a:solidFill>
            </a:endParaRPr>
          </a:p>
        </p:txBody>
      </p:sp>
    </p:spTree>
    <p:extLst>
      <p:ext uri="{BB962C8B-B14F-4D97-AF65-F5344CB8AC3E}">
        <p14:creationId xmlns:p14="http://schemas.microsoft.com/office/powerpoint/2010/main" val="4305854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a:xfrm>
            <a:off x="3249720" y="3240559"/>
            <a:ext cx="4387804" cy="49296"/>
          </a:xfrm>
          <a:prstGeom prst="line">
            <a:avLst/>
          </a:prstGeom>
          <a:ln w="19050">
            <a:solidFill>
              <a:srgbClr val="008000"/>
            </a:solidFill>
          </a:ln>
        </p:spPr>
        <p:style>
          <a:lnRef idx="1">
            <a:schemeClr val="accent1"/>
          </a:lnRef>
          <a:fillRef idx="0">
            <a:schemeClr val="accent1"/>
          </a:fillRef>
          <a:effectRef idx="0">
            <a:schemeClr val="accent1"/>
          </a:effectRef>
          <a:fontRef idx="minor">
            <a:schemeClr val="tx1"/>
          </a:fontRef>
        </p:style>
      </p:cxn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二、跨境电子商务配送</a:t>
            </a:r>
          </a:p>
        </p:txBody>
      </p:sp>
      <p:sp>
        <p:nvSpPr>
          <p:cNvPr id="18" name="TextBox 1"/>
          <p:cNvSpPr txBox="1"/>
          <p:nvPr/>
        </p:nvSpPr>
        <p:spPr>
          <a:xfrm>
            <a:off x="344242" y="848303"/>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四）跨境电子商务配送的作业</a:t>
            </a:r>
          </a:p>
        </p:txBody>
      </p:sp>
      <p:sp>
        <p:nvSpPr>
          <p:cNvPr id="16" name="TextBox 1"/>
          <p:cNvSpPr txBox="1"/>
          <p:nvPr/>
        </p:nvSpPr>
        <p:spPr>
          <a:xfrm>
            <a:off x="654757" y="1292767"/>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配送</a:t>
            </a:r>
            <a:r>
              <a:rPr lang="zh-CN" altLang="en-US" b="1" dirty="0">
                <a:solidFill>
                  <a:schemeClr val="accent1">
                    <a:lumMod val="50000"/>
                  </a:schemeClr>
                </a:solidFill>
              </a:rPr>
              <a:t>作业的</a:t>
            </a:r>
            <a:r>
              <a:rPr lang="zh-CN" altLang="en-US" b="1" dirty="0" smtClean="0">
                <a:solidFill>
                  <a:schemeClr val="accent1">
                    <a:lumMod val="50000"/>
                  </a:schemeClr>
                </a:solidFill>
              </a:rPr>
              <a:t>内容</a:t>
            </a:r>
            <a:endParaRPr lang="en-US" altLang="zh-CN" b="1" dirty="0">
              <a:solidFill>
                <a:schemeClr val="accent1">
                  <a:lumMod val="50000"/>
                </a:schemeClr>
              </a:solidFill>
            </a:endParaRPr>
          </a:p>
        </p:txBody>
      </p:sp>
      <p:sp>
        <p:nvSpPr>
          <p:cNvPr id="10" name="TextBox 1"/>
          <p:cNvSpPr txBox="1"/>
          <p:nvPr/>
        </p:nvSpPr>
        <p:spPr>
          <a:xfrm>
            <a:off x="657911" y="1723090"/>
            <a:ext cx="8101415"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跨境</a:t>
            </a:r>
            <a:r>
              <a:rPr lang="zh-CN" altLang="en-US" sz="1600" b="1" dirty="0" smtClean="0">
                <a:solidFill>
                  <a:schemeClr val="bg1">
                    <a:lumMod val="50000"/>
                  </a:schemeClr>
                </a:solidFill>
              </a:rPr>
              <a:t>电商配送</a:t>
            </a:r>
            <a:r>
              <a:rPr lang="zh-CN" altLang="en-US" sz="1600" b="1" dirty="0">
                <a:solidFill>
                  <a:schemeClr val="bg1">
                    <a:lumMod val="50000"/>
                  </a:schemeClr>
                </a:solidFill>
              </a:rPr>
              <a:t>作业</a:t>
            </a:r>
            <a:r>
              <a:rPr lang="zh-CN" altLang="en-US" sz="1600" b="1" dirty="0" smtClean="0">
                <a:solidFill>
                  <a:schemeClr val="bg1">
                    <a:lumMod val="50000"/>
                  </a:schemeClr>
                </a:solidFill>
              </a:rPr>
              <a:t>含义：</a:t>
            </a:r>
            <a:r>
              <a:rPr lang="zh-CN" altLang="en-US" sz="1600" dirty="0" smtClean="0">
                <a:solidFill>
                  <a:schemeClr val="bg1">
                    <a:lumMod val="50000"/>
                  </a:schemeClr>
                </a:solidFill>
              </a:rPr>
              <a:t>指</a:t>
            </a:r>
            <a:r>
              <a:rPr lang="zh-CN" altLang="en-US" sz="1600" dirty="0">
                <a:solidFill>
                  <a:schemeClr val="bg1">
                    <a:lumMod val="50000"/>
                  </a:schemeClr>
                </a:solidFill>
              </a:rPr>
              <a:t>物流中心根据信息平台的商品出库信息，选择合适的运输方式，按照约定的期限将商品送达境外买家或消费者指定的</a:t>
            </a:r>
            <a:r>
              <a:rPr lang="zh-CN" altLang="en-US" sz="1600" dirty="0" smtClean="0">
                <a:solidFill>
                  <a:schemeClr val="bg1">
                    <a:lumMod val="50000"/>
                  </a:schemeClr>
                </a:solidFill>
              </a:rPr>
              <a:t>地点。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配送作业的内容：</a:t>
            </a:r>
            <a:r>
              <a:rPr lang="zh-CN" altLang="en-US" sz="1600" dirty="0">
                <a:solidFill>
                  <a:schemeClr val="bg1">
                    <a:lumMod val="50000"/>
                  </a:schemeClr>
                </a:solidFill>
              </a:rPr>
              <a:t>制订配送计划；实施配送</a:t>
            </a:r>
            <a:r>
              <a:rPr lang="zh-CN" altLang="en-US" sz="1600" dirty="0" smtClean="0">
                <a:solidFill>
                  <a:schemeClr val="bg1">
                    <a:lumMod val="50000"/>
                  </a:schemeClr>
                </a:solidFill>
              </a:rPr>
              <a:t>计划</a:t>
            </a:r>
            <a:endParaRPr lang="en-US" altLang="zh-CN" sz="1600" dirty="0" smtClean="0">
              <a:solidFill>
                <a:schemeClr val="bg1">
                  <a:lumMod val="50000"/>
                </a:schemeClr>
              </a:solidFill>
            </a:endParaRPr>
          </a:p>
        </p:txBody>
      </p:sp>
      <p:sp>
        <p:nvSpPr>
          <p:cNvPr id="7" name="TextBox 1"/>
          <p:cNvSpPr txBox="1"/>
          <p:nvPr/>
        </p:nvSpPr>
        <p:spPr>
          <a:xfrm>
            <a:off x="654756" y="2601461"/>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配送</a:t>
            </a:r>
            <a:r>
              <a:rPr lang="zh-CN" altLang="en-US" b="1" dirty="0">
                <a:solidFill>
                  <a:schemeClr val="accent1">
                    <a:lumMod val="50000"/>
                  </a:schemeClr>
                </a:solidFill>
              </a:rPr>
              <a:t>作业</a:t>
            </a:r>
            <a:r>
              <a:rPr lang="zh-CN" altLang="en-US" b="1" dirty="0" smtClean="0">
                <a:solidFill>
                  <a:schemeClr val="accent1">
                    <a:lumMod val="50000"/>
                  </a:schemeClr>
                </a:solidFill>
              </a:rPr>
              <a:t>的特征</a:t>
            </a:r>
            <a:endParaRPr lang="en-US" altLang="zh-CN" b="1" dirty="0">
              <a:solidFill>
                <a:schemeClr val="accent1">
                  <a:lumMod val="50000"/>
                </a:schemeClr>
              </a:solidFill>
            </a:endParaRPr>
          </a:p>
        </p:txBody>
      </p:sp>
      <p:sp>
        <p:nvSpPr>
          <p:cNvPr id="9" name="Diamond 153"/>
          <p:cNvSpPr/>
          <p:nvPr/>
        </p:nvSpPr>
        <p:spPr>
          <a:xfrm>
            <a:off x="6625229" y="2726024"/>
            <a:ext cx="1079870" cy="1079870"/>
          </a:xfrm>
          <a:prstGeom prst="diamond">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Diamond 153"/>
          <p:cNvSpPr/>
          <p:nvPr/>
        </p:nvSpPr>
        <p:spPr>
          <a:xfrm>
            <a:off x="5493161" y="2700624"/>
            <a:ext cx="1079870" cy="1079870"/>
          </a:xfrm>
          <a:prstGeom prst="diamond">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Diamond 153"/>
          <p:cNvSpPr/>
          <p:nvPr/>
        </p:nvSpPr>
        <p:spPr>
          <a:xfrm>
            <a:off x="4379900" y="2700624"/>
            <a:ext cx="1079870" cy="1079870"/>
          </a:xfrm>
          <a:prstGeom prst="diamond">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Diamond 153"/>
          <p:cNvSpPr/>
          <p:nvPr/>
        </p:nvSpPr>
        <p:spPr>
          <a:xfrm>
            <a:off x="3265039" y="2700624"/>
            <a:ext cx="1079870" cy="1079870"/>
          </a:xfrm>
          <a:prstGeom prst="diamond">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6"/>
          <p:cNvSpPr txBox="1"/>
          <p:nvPr/>
        </p:nvSpPr>
        <p:spPr>
          <a:xfrm>
            <a:off x="3528453" y="3016758"/>
            <a:ext cx="88162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400" b="1" i="0" u="none" strike="noStrike" cap="none" spc="0" normalizeH="0" baseline="0" dirty="0" smtClean="0">
                <a:ln>
                  <a:noFill/>
                </a:ln>
                <a:solidFill>
                  <a:schemeClr val="bg1"/>
                </a:solidFill>
                <a:effectLst/>
                <a:uFillTx/>
                <a:sym typeface="Calibri"/>
              </a:rPr>
              <a:t>全球化</a:t>
            </a:r>
            <a:endParaRPr kumimoji="0" lang="zh-CN" altLang="en-US" sz="1400" b="1" i="0" u="none" strike="noStrike" cap="none" spc="0" normalizeH="0" baseline="0" dirty="0">
              <a:ln>
                <a:noFill/>
              </a:ln>
              <a:solidFill>
                <a:schemeClr val="bg1"/>
              </a:solidFill>
              <a:effectLst/>
              <a:uFillTx/>
              <a:sym typeface="Calibri"/>
            </a:endParaRPr>
          </a:p>
        </p:txBody>
      </p:sp>
      <p:sp>
        <p:nvSpPr>
          <p:cNvPr id="19" name="文本框 18"/>
          <p:cNvSpPr txBox="1"/>
          <p:nvPr/>
        </p:nvSpPr>
        <p:spPr>
          <a:xfrm>
            <a:off x="4534290" y="3041755"/>
            <a:ext cx="812358"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chemeClr val="bg1"/>
                </a:solidFill>
                <a:effectLst/>
                <a:uFillTx/>
                <a:latin typeface="+mj-lt"/>
                <a:ea typeface="+mj-ea"/>
                <a:cs typeface="+mj-cs"/>
                <a:sym typeface="Calibri"/>
              </a:rPr>
              <a:t>  </a:t>
            </a:r>
            <a:r>
              <a:rPr kumimoji="0" lang="zh-CN" altLang="en-US" sz="1400" b="1" i="0" u="none" strike="noStrike" cap="none" spc="0" normalizeH="0" baseline="0" dirty="0" smtClean="0">
                <a:ln>
                  <a:noFill/>
                </a:ln>
                <a:solidFill>
                  <a:schemeClr val="bg1"/>
                </a:solidFill>
                <a:effectLst/>
                <a:uFillTx/>
                <a:latin typeface="+mj-lt"/>
                <a:ea typeface="+mj-ea"/>
                <a:cs typeface="+mj-cs"/>
                <a:sym typeface="Calibri"/>
              </a:rPr>
              <a:t>信息化</a:t>
            </a:r>
            <a:endParaRPr kumimoji="0" lang="zh-CN" altLang="en-US" sz="1400" b="1" i="0" u="none" strike="noStrike" cap="none" spc="0" normalizeH="0" baseline="0" dirty="0">
              <a:ln>
                <a:noFill/>
              </a:ln>
              <a:solidFill>
                <a:schemeClr val="bg1"/>
              </a:solidFill>
              <a:effectLst/>
              <a:uFillTx/>
              <a:latin typeface="+mj-lt"/>
              <a:ea typeface="+mj-ea"/>
              <a:cs typeface="+mj-cs"/>
              <a:sym typeface="Calibri"/>
            </a:endParaRPr>
          </a:p>
        </p:txBody>
      </p:sp>
      <p:sp>
        <p:nvSpPr>
          <p:cNvPr id="20" name="文本框 19"/>
          <p:cNvSpPr txBox="1"/>
          <p:nvPr/>
        </p:nvSpPr>
        <p:spPr>
          <a:xfrm>
            <a:off x="5728395" y="3077781"/>
            <a:ext cx="704296"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400" b="1" i="0" u="none" strike="noStrike" cap="none" spc="0" normalizeH="0" baseline="0" dirty="0" smtClean="0">
                <a:ln>
                  <a:noFill/>
                </a:ln>
                <a:solidFill>
                  <a:schemeClr val="bg1"/>
                </a:solidFill>
                <a:effectLst/>
                <a:uFillTx/>
                <a:latin typeface="+mj-lt"/>
                <a:ea typeface="+mj-ea"/>
                <a:cs typeface="+mj-cs"/>
                <a:sym typeface="Calibri"/>
              </a:rPr>
              <a:t>网络化</a:t>
            </a:r>
            <a:endParaRPr kumimoji="0" lang="zh-CN" altLang="en-US" sz="1400" b="1" i="0" u="none" strike="noStrike" cap="none" spc="0" normalizeH="0" baseline="0" dirty="0">
              <a:ln>
                <a:noFill/>
              </a:ln>
              <a:solidFill>
                <a:schemeClr val="bg1"/>
              </a:solidFill>
              <a:effectLst/>
              <a:uFillTx/>
              <a:latin typeface="+mj-lt"/>
              <a:ea typeface="+mj-ea"/>
              <a:cs typeface="+mj-cs"/>
              <a:sym typeface="Calibri"/>
            </a:endParaRPr>
          </a:p>
        </p:txBody>
      </p:sp>
      <p:sp>
        <p:nvSpPr>
          <p:cNvPr id="21" name="文本框 20"/>
          <p:cNvSpPr txBox="1"/>
          <p:nvPr/>
        </p:nvSpPr>
        <p:spPr>
          <a:xfrm>
            <a:off x="6765569" y="3135967"/>
            <a:ext cx="779863"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400" b="1" i="0" u="none" strike="noStrike" cap="none" spc="0" normalizeH="0" baseline="0" dirty="0" smtClean="0">
                <a:ln>
                  <a:noFill/>
                </a:ln>
                <a:solidFill>
                  <a:schemeClr val="bg1"/>
                </a:solidFill>
                <a:effectLst/>
                <a:uFillTx/>
                <a:latin typeface="+mj-lt"/>
                <a:ea typeface="+mj-ea"/>
                <a:cs typeface="+mj-cs"/>
                <a:sym typeface="Calibri"/>
              </a:rPr>
              <a:t> </a:t>
            </a:r>
            <a:r>
              <a:rPr lang="zh-CN" altLang="en-US" sz="1400" b="1" dirty="0" smtClean="0">
                <a:solidFill>
                  <a:schemeClr val="bg1"/>
                </a:solidFill>
              </a:rPr>
              <a:t>自动化</a:t>
            </a:r>
            <a:endParaRPr kumimoji="0" lang="zh-CN" altLang="en-US" sz="1400" b="1" i="0" u="none" strike="noStrike" cap="none" spc="0" normalizeH="0" baseline="0" dirty="0">
              <a:ln>
                <a:noFill/>
              </a:ln>
              <a:solidFill>
                <a:schemeClr val="bg1"/>
              </a:solidFill>
              <a:effectLst/>
              <a:uFillTx/>
              <a:latin typeface="+mj-lt"/>
              <a:ea typeface="+mj-ea"/>
              <a:cs typeface="+mj-cs"/>
              <a:sym typeface="Calibri"/>
            </a:endParaRPr>
          </a:p>
        </p:txBody>
      </p:sp>
      <p:sp>
        <p:nvSpPr>
          <p:cNvPr id="23" name="TextBox 1"/>
          <p:cNvSpPr txBox="1"/>
          <p:nvPr/>
        </p:nvSpPr>
        <p:spPr>
          <a:xfrm>
            <a:off x="654756" y="3711130"/>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配送</a:t>
            </a:r>
            <a:r>
              <a:rPr lang="zh-CN" altLang="en-US" b="1" dirty="0">
                <a:solidFill>
                  <a:schemeClr val="accent1">
                    <a:lumMod val="50000"/>
                  </a:schemeClr>
                </a:solidFill>
              </a:rPr>
              <a:t>作业</a:t>
            </a:r>
            <a:r>
              <a:rPr lang="zh-CN" altLang="en-US" b="1" dirty="0" smtClean="0">
                <a:solidFill>
                  <a:schemeClr val="accent1">
                    <a:lumMod val="50000"/>
                  </a:schemeClr>
                </a:solidFill>
              </a:rPr>
              <a:t>的作用</a:t>
            </a:r>
            <a:endParaRPr lang="en-US" altLang="zh-CN" b="1" dirty="0">
              <a:solidFill>
                <a:schemeClr val="accent1">
                  <a:lumMod val="50000"/>
                </a:schemeClr>
              </a:solidFill>
            </a:endParaRPr>
          </a:p>
        </p:txBody>
      </p:sp>
      <p:sp>
        <p:nvSpPr>
          <p:cNvPr id="26" name="Diamond 152"/>
          <p:cNvSpPr/>
          <p:nvPr/>
        </p:nvSpPr>
        <p:spPr>
          <a:xfrm>
            <a:off x="3989940" y="3837324"/>
            <a:ext cx="1079870" cy="1079870"/>
          </a:xfrm>
          <a:prstGeom prst="diamond">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Diamond 153"/>
          <p:cNvSpPr/>
          <p:nvPr/>
        </p:nvSpPr>
        <p:spPr>
          <a:xfrm>
            <a:off x="7210680" y="3852938"/>
            <a:ext cx="1079870" cy="1079870"/>
          </a:xfrm>
          <a:prstGeom prst="diamond">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19"/>
          <p:cNvSpPr txBox="1"/>
          <p:nvPr/>
        </p:nvSpPr>
        <p:spPr>
          <a:xfrm>
            <a:off x="4091314" y="4161711"/>
            <a:ext cx="877163" cy="507831"/>
          </a:xfrm>
          <a:prstGeom prst="rect">
            <a:avLst/>
          </a:prstGeom>
          <a:noFill/>
        </p:spPr>
        <p:txBody>
          <a:bodyPr wrap="none" rtlCol="0">
            <a:spAutoFit/>
          </a:bodyPr>
          <a:lstStyle/>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提高</a:t>
            </a:r>
            <a:endParaRPr lang="en-US" altLang="zh-CN"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运营</a:t>
            </a:r>
            <a:r>
              <a:rPr lang="zh-CN" altLang="en-US" sz="135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效益</a:t>
            </a:r>
          </a:p>
        </p:txBody>
      </p:sp>
      <p:sp>
        <p:nvSpPr>
          <p:cNvPr id="29" name="Diamond 153"/>
          <p:cNvSpPr/>
          <p:nvPr/>
        </p:nvSpPr>
        <p:spPr>
          <a:xfrm>
            <a:off x="5058547" y="3837324"/>
            <a:ext cx="1079870" cy="107987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Diamond 153"/>
          <p:cNvSpPr/>
          <p:nvPr/>
        </p:nvSpPr>
        <p:spPr>
          <a:xfrm>
            <a:off x="2887198" y="3843218"/>
            <a:ext cx="1079870" cy="1079870"/>
          </a:xfrm>
          <a:prstGeom prst="diamond">
            <a:avLst/>
          </a:prstGeom>
          <a:solidFill>
            <a:srgbClr val="F38558"/>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Helvetica"/>
              <a:sym typeface="微软雅黑" panose="020B0503020204020204" pitchFamily="34" charset="-122"/>
            </a:endParaRPr>
          </a:p>
        </p:txBody>
      </p:sp>
      <p:sp>
        <p:nvSpPr>
          <p:cNvPr id="32" name="Diamond 153"/>
          <p:cNvSpPr/>
          <p:nvPr/>
        </p:nvSpPr>
        <p:spPr>
          <a:xfrm>
            <a:off x="6141824" y="3837486"/>
            <a:ext cx="1079870" cy="1079870"/>
          </a:xfrm>
          <a:prstGeom prst="diamond">
            <a:avLst/>
          </a:prstGeom>
          <a:solidFill>
            <a:srgbClr val="F38558">
              <a:lumMod val="75000"/>
            </a:srgbClr>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Helvetica"/>
              <a:sym typeface="微软雅黑" panose="020B0503020204020204" pitchFamily="34" charset="-122"/>
            </a:endParaRPr>
          </a:p>
        </p:txBody>
      </p:sp>
      <p:sp>
        <p:nvSpPr>
          <p:cNvPr id="33" name="文本框 19"/>
          <p:cNvSpPr txBox="1"/>
          <p:nvPr/>
        </p:nvSpPr>
        <p:spPr>
          <a:xfrm>
            <a:off x="3004843" y="4157896"/>
            <a:ext cx="877163" cy="507831"/>
          </a:xfrm>
          <a:prstGeom prst="rect">
            <a:avLst/>
          </a:prstGeom>
          <a:noFill/>
        </p:spPr>
        <p:txBody>
          <a:bodyPr wrap="none" rtlCol="0">
            <a:spAutoFit/>
          </a:bodyPr>
          <a:lstStyle/>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完善</a:t>
            </a:r>
            <a:endParaRPr lang="en-US" altLang="zh-CN"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物流</a:t>
            </a:r>
            <a:r>
              <a:rPr lang="zh-CN" altLang="en-US" sz="135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系统</a:t>
            </a:r>
          </a:p>
        </p:txBody>
      </p:sp>
      <p:sp>
        <p:nvSpPr>
          <p:cNvPr id="34" name="文本框 19"/>
          <p:cNvSpPr txBox="1"/>
          <p:nvPr/>
        </p:nvSpPr>
        <p:spPr>
          <a:xfrm>
            <a:off x="5175262" y="4157896"/>
            <a:ext cx="877163" cy="507831"/>
          </a:xfrm>
          <a:prstGeom prst="rect">
            <a:avLst/>
          </a:prstGeom>
          <a:noFill/>
        </p:spPr>
        <p:txBody>
          <a:bodyPr wrap="none" rtlCol="0">
            <a:spAutoFit/>
          </a:bodyPr>
          <a:lstStyle/>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降低</a:t>
            </a:r>
            <a:endParaRPr lang="en-US" altLang="zh-CN"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库存货量</a:t>
            </a:r>
            <a:endParaRPr lang="zh-CN" altLang="en-US" sz="135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19"/>
          <p:cNvSpPr txBox="1"/>
          <p:nvPr/>
        </p:nvSpPr>
        <p:spPr>
          <a:xfrm>
            <a:off x="6213754" y="4122384"/>
            <a:ext cx="877163" cy="507831"/>
          </a:xfrm>
          <a:prstGeom prst="rect">
            <a:avLst/>
          </a:prstGeom>
          <a:noFill/>
        </p:spPr>
        <p:txBody>
          <a:bodyPr wrap="none" rtlCol="0">
            <a:spAutoFit/>
          </a:bodyPr>
          <a:lstStyle/>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简化</a:t>
            </a:r>
            <a:endParaRPr lang="en-US" altLang="zh-CN"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交易</a:t>
            </a:r>
            <a:r>
              <a:rPr lang="zh-CN" altLang="en-US" sz="135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次数</a:t>
            </a:r>
          </a:p>
        </p:txBody>
      </p:sp>
      <p:sp>
        <p:nvSpPr>
          <p:cNvPr id="36" name="文本框 19"/>
          <p:cNvSpPr txBox="1"/>
          <p:nvPr/>
        </p:nvSpPr>
        <p:spPr>
          <a:xfrm>
            <a:off x="7287385" y="4106185"/>
            <a:ext cx="877163" cy="507831"/>
          </a:xfrm>
          <a:prstGeom prst="rect">
            <a:avLst/>
          </a:prstGeom>
          <a:noFill/>
        </p:spPr>
        <p:txBody>
          <a:bodyPr wrap="none" rtlCol="0">
            <a:spAutoFit/>
          </a:bodyPr>
          <a:lstStyle/>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增强</a:t>
            </a:r>
            <a:endParaRPr lang="en-US" altLang="zh-CN"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35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供应</a:t>
            </a:r>
            <a:r>
              <a:rPr lang="zh-CN" altLang="en-US" sz="135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力度</a:t>
            </a:r>
          </a:p>
        </p:txBody>
      </p:sp>
    </p:spTree>
    <p:extLst>
      <p:ext uri="{BB962C8B-B14F-4D97-AF65-F5344CB8AC3E}">
        <p14:creationId xmlns:p14="http://schemas.microsoft.com/office/powerpoint/2010/main" val="1091583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13" name="TextBox 1"/>
          <p:cNvSpPr txBox="1"/>
          <p:nvPr/>
        </p:nvSpPr>
        <p:spPr>
          <a:xfrm>
            <a:off x="641042" y="848303"/>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电子商务服务营收总额</a:t>
            </a:r>
            <a:endParaRPr lang="en-US" altLang="zh-CN" b="1" dirty="0">
              <a:solidFill>
                <a:schemeClr val="accent1">
                  <a:lumMod val="50000"/>
                </a:schemeClr>
              </a:solidFill>
            </a:endParaRPr>
          </a:p>
        </p:txBody>
      </p:sp>
      <p:sp>
        <p:nvSpPr>
          <p:cNvPr id="29" name="TextBox 1"/>
          <p:cNvSpPr txBox="1"/>
          <p:nvPr/>
        </p:nvSpPr>
        <p:spPr>
          <a:xfrm>
            <a:off x="538858" y="4148691"/>
            <a:ext cx="7956749" cy="7571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a:solidFill>
                  <a:schemeClr val="bg1">
                    <a:lumMod val="50000"/>
                  </a:schemeClr>
                </a:solidFill>
              </a:rPr>
              <a:t>国家统计局</a:t>
            </a:r>
            <a:r>
              <a:rPr lang="zh-CN" altLang="en-US" sz="1200" b="1" dirty="0" smtClean="0">
                <a:solidFill>
                  <a:schemeClr val="bg1">
                    <a:lumMod val="50000"/>
                  </a:schemeClr>
                </a:solidFill>
              </a:rPr>
              <a:t>发布资料：</a:t>
            </a:r>
            <a:r>
              <a:rPr lang="en-US" altLang="zh-CN" sz="1200" b="1" dirty="0">
                <a:solidFill>
                  <a:schemeClr val="bg1">
                    <a:lumMod val="50000"/>
                  </a:schemeClr>
                </a:solidFill>
              </a:rPr>
              <a:t>2019</a:t>
            </a:r>
            <a:r>
              <a:rPr lang="zh-CN" altLang="en-US" sz="1200" b="1" dirty="0">
                <a:solidFill>
                  <a:schemeClr val="bg1">
                    <a:lumMod val="50000"/>
                  </a:schemeClr>
                </a:solidFill>
              </a:rPr>
              <a:t>年全国电子商务服务业的营收规模比</a:t>
            </a:r>
            <a:r>
              <a:rPr lang="en-US" altLang="zh-CN" sz="1200" b="1" dirty="0">
                <a:solidFill>
                  <a:schemeClr val="bg1">
                    <a:lumMod val="50000"/>
                  </a:schemeClr>
                </a:solidFill>
              </a:rPr>
              <a:t>2018</a:t>
            </a:r>
            <a:r>
              <a:rPr lang="zh-CN" altLang="en-US" sz="1200" b="1" dirty="0">
                <a:solidFill>
                  <a:schemeClr val="bg1">
                    <a:lumMod val="50000"/>
                  </a:schemeClr>
                </a:solidFill>
              </a:rPr>
              <a:t>年增长了</a:t>
            </a:r>
            <a:r>
              <a:rPr lang="en-US" altLang="zh-CN" sz="1200" b="1" dirty="0">
                <a:solidFill>
                  <a:schemeClr val="bg1">
                    <a:lumMod val="50000"/>
                  </a:schemeClr>
                </a:solidFill>
              </a:rPr>
              <a:t>27.2%</a:t>
            </a:r>
            <a:r>
              <a:rPr lang="zh-CN" altLang="en-US" sz="1200" b="1" dirty="0">
                <a:solidFill>
                  <a:schemeClr val="bg1">
                    <a:lumMod val="50000"/>
                  </a:schemeClr>
                </a:solidFill>
              </a:rPr>
              <a:t>，其中电子商务交易平台服务营收达</a:t>
            </a:r>
            <a:r>
              <a:rPr lang="en-US" altLang="zh-CN" sz="1200" b="1" dirty="0">
                <a:solidFill>
                  <a:schemeClr val="bg1">
                    <a:lumMod val="50000"/>
                  </a:schemeClr>
                </a:solidFill>
              </a:rPr>
              <a:t>8412</a:t>
            </a:r>
            <a:r>
              <a:rPr lang="zh-CN" altLang="en-US" sz="1200" b="1" dirty="0">
                <a:solidFill>
                  <a:schemeClr val="bg1">
                    <a:lumMod val="50000"/>
                  </a:schemeClr>
                </a:solidFill>
              </a:rPr>
              <a:t>亿元，支撑服务领域中的电子支付、物流、信息技术服务等市场营收规模达</a:t>
            </a:r>
            <a:r>
              <a:rPr lang="en-US" altLang="zh-CN" sz="1200" b="1" dirty="0">
                <a:solidFill>
                  <a:schemeClr val="bg1">
                    <a:lumMod val="50000"/>
                  </a:schemeClr>
                </a:solidFill>
              </a:rPr>
              <a:t>1.84</a:t>
            </a:r>
            <a:r>
              <a:rPr lang="zh-CN" altLang="en-US" sz="1200" b="1" dirty="0">
                <a:solidFill>
                  <a:schemeClr val="bg1">
                    <a:lumMod val="50000"/>
                  </a:schemeClr>
                </a:solidFill>
              </a:rPr>
              <a:t>万亿元，比</a:t>
            </a:r>
            <a:r>
              <a:rPr lang="en-US" altLang="zh-CN" sz="1200" b="1" dirty="0">
                <a:solidFill>
                  <a:schemeClr val="bg1">
                    <a:lumMod val="50000"/>
                  </a:schemeClr>
                </a:solidFill>
              </a:rPr>
              <a:t>2018</a:t>
            </a:r>
            <a:r>
              <a:rPr lang="zh-CN" altLang="en-US" sz="1200" b="1" dirty="0">
                <a:solidFill>
                  <a:schemeClr val="bg1">
                    <a:lumMod val="50000"/>
                  </a:schemeClr>
                </a:solidFill>
              </a:rPr>
              <a:t>年分别增长了</a:t>
            </a:r>
            <a:r>
              <a:rPr lang="en-US" altLang="zh-CN" sz="1200" b="1" dirty="0">
                <a:solidFill>
                  <a:schemeClr val="bg1">
                    <a:lumMod val="50000"/>
                  </a:schemeClr>
                </a:solidFill>
              </a:rPr>
              <a:t>27%</a:t>
            </a:r>
            <a:r>
              <a:rPr lang="zh-CN" altLang="en-US" sz="1200" b="1" dirty="0">
                <a:solidFill>
                  <a:schemeClr val="bg1">
                    <a:lumMod val="50000"/>
                  </a:schemeClr>
                </a:solidFill>
              </a:rPr>
              <a:t>和</a:t>
            </a:r>
            <a:r>
              <a:rPr lang="en-US" altLang="zh-CN" sz="1200" b="1" dirty="0">
                <a:solidFill>
                  <a:schemeClr val="bg1">
                    <a:lumMod val="50000"/>
                  </a:schemeClr>
                </a:solidFill>
              </a:rPr>
              <a:t>18.3%</a:t>
            </a:r>
            <a:r>
              <a:rPr lang="zh-CN" altLang="en-US" sz="1200" b="1" dirty="0">
                <a:solidFill>
                  <a:schemeClr val="bg1">
                    <a:lumMod val="50000"/>
                  </a:schemeClr>
                </a:solidFill>
              </a:rPr>
              <a:t>。</a:t>
            </a:r>
          </a:p>
        </p:txBody>
      </p:sp>
      <p:pic>
        <p:nvPicPr>
          <p:cNvPr id="9" name="图片 8"/>
          <p:cNvPicPr/>
          <p:nvPr/>
        </p:nvPicPr>
        <p:blipFill>
          <a:blip r:embed="rId2">
            <a:duotone>
              <a:prstClr val="black"/>
              <a:srgbClr val="D9C3A5">
                <a:tint val="50000"/>
                <a:satMod val="180000"/>
              </a:srgbClr>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1355155" y="1356134"/>
            <a:ext cx="6065299" cy="261858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765090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4972" y="185690"/>
            <a:ext cx="609232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三、海外仓物流服务</a:t>
            </a:r>
          </a:p>
        </p:txBody>
      </p:sp>
      <p:sp>
        <p:nvSpPr>
          <p:cNvPr id="13" name="矩形 12"/>
          <p:cNvSpPr/>
          <p:nvPr/>
        </p:nvSpPr>
        <p:spPr bwMode="auto">
          <a:xfrm>
            <a:off x="374972" y="932541"/>
            <a:ext cx="8446687" cy="70920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海外仓是指国际</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物流企业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在境外通过租赁仓库或自建仓库的方式，用以储存货物或者向国内其他跨境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电商企业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提供海外仓储服务的场所，包括中心仓库和货站</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9734" y="1616500"/>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652091"/>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）海外仓物流服务含义</a:t>
            </a:r>
          </a:p>
        </p:txBody>
      </p:sp>
      <p:sp>
        <p:nvSpPr>
          <p:cNvPr id="17" name="TextBox 1"/>
          <p:cNvSpPr txBox="1"/>
          <p:nvPr/>
        </p:nvSpPr>
        <p:spPr>
          <a:xfrm>
            <a:off x="344242" y="307523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（二）海外仓物流服务流程</a:t>
            </a:r>
            <a:endParaRPr lang="en-US" altLang="zh-CN" sz="2000" b="1" dirty="0">
              <a:solidFill>
                <a:srgbClr val="002060"/>
              </a:solidFill>
            </a:endParaRPr>
          </a:p>
        </p:txBody>
      </p:sp>
      <p:sp>
        <p:nvSpPr>
          <p:cNvPr id="35" name="TextBox 1"/>
          <p:cNvSpPr txBox="1"/>
          <p:nvPr/>
        </p:nvSpPr>
        <p:spPr>
          <a:xfrm>
            <a:off x="503253" y="2135901"/>
            <a:ext cx="7953303"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是指跨境</a:t>
            </a:r>
            <a:r>
              <a:rPr lang="zh-CN" altLang="en-US" sz="1600" dirty="0" smtClean="0">
                <a:solidFill>
                  <a:schemeClr val="bg1">
                    <a:lumMod val="50000"/>
                  </a:schemeClr>
                </a:solidFill>
              </a:rPr>
              <a:t>电商卖</a:t>
            </a:r>
            <a:r>
              <a:rPr lang="zh-CN" altLang="en-US" sz="1600" dirty="0">
                <a:solidFill>
                  <a:schemeClr val="bg1">
                    <a:lumMod val="50000"/>
                  </a:schemeClr>
                </a:solidFill>
              </a:rPr>
              <a:t>家事先将商品</a:t>
            </a:r>
            <a:r>
              <a:rPr lang="zh-CN" altLang="en-US" sz="1600" dirty="0" smtClean="0">
                <a:solidFill>
                  <a:schemeClr val="bg1">
                    <a:lumMod val="50000"/>
                  </a:schemeClr>
                </a:solidFill>
              </a:rPr>
              <a:t>运到</a:t>
            </a:r>
            <a:r>
              <a:rPr lang="zh-CN" altLang="en-US" sz="1600" dirty="0">
                <a:solidFill>
                  <a:schemeClr val="bg1">
                    <a:lumMod val="50000"/>
                  </a:schemeClr>
                </a:solidFill>
              </a:rPr>
              <a:t>目的国海外仓进行备货，当跨境</a:t>
            </a:r>
            <a:r>
              <a:rPr lang="zh-CN" altLang="en-US" sz="1600" dirty="0" smtClean="0">
                <a:solidFill>
                  <a:schemeClr val="bg1">
                    <a:lumMod val="50000"/>
                  </a:schemeClr>
                </a:solidFill>
              </a:rPr>
              <a:t>电商买家</a:t>
            </a:r>
            <a:r>
              <a:rPr lang="zh-CN" altLang="en-US" sz="1600" dirty="0">
                <a:solidFill>
                  <a:schemeClr val="bg1">
                    <a:lumMod val="50000"/>
                  </a:schemeClr>
                </a:solidFill>
              </a:rPr>
              <a:t>在线下单后，通过物流信息系统控制进行商品分拣、包装，并通过当地邮政或快递直接对商品进行配送的模式。</a:t>
            </a:r>
            <a:endParaRPr sz="1600" dirty="0">
              <a:solidFill>
                <a:schemeClr val="bg1">
                  <a:lumMod val="50000"/>
                </a:schemeClr>
              </a:solidFill>
            </a:endParaRPr>
          </a:p>
        </p:txBody>
      </p:sp>
      <p:pic>
        <p:nvPicPr>
          <p:cNvPr id="15" name="图片 14"/>
          <p:cNvPicPr/>
          <p:nvPr/>
        </p:nvPicPr>
        <p:blipFill>
          <a:blip r:embed="rId2">
            <a:duotone>
              <a:schemeClr val="accent1">
                <a:shade val="45000"/>
                <a:satMod val="135000"/>
              </a:schemeClr>
              <a:prstClr val="white"/>
            </a:duotone>
          </a:blip>
          <a:stretch>
            <a:fillRect/>
          </a:stretch>
        </p:blipFill>
        <p:spPr>
          <a:xfrm>
            <a:off x="578901" y="3573434"/>
            <a:ext cx="7953305" cy="1212822"/>
          </a:xfrm>
          <a:prstGeom prst="rect">
            <a:avLst/>
          </a:prstGeom>
        </p:spPr>
      </p:pic>
    </p:spTree>
    <p:extLst>
      <p:ext uri="{BB962C8B-B14F-4D97-AF65-F5344CB8AC3E}">
        <p14:creationId xmlns:p14="http://schemas.microsoft.com/office/powerpoint/2010/main" val="35341683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a:t>
            </a:r>
            <a:r>
              <a:rPr lang="zh-CN" altLang="en-US" sz="4000" b="1" dirty="0"/>
              <a:t>七</a:t>
            </a:r>
            <a:r>
              <a:rPr lang="zh-CN" altLang="en-US" sz="4000" b="1" dirty="0" smtClean="0"/>
              <a:t>章 跨</a:t>
            </a:r>
            <a:r>
              <a:rPr lang="zh-CN" altLang="en-US" sz="4000" b="1" dirty="0"/>
              <a:t>境</a:t>
            </a:r>
            <a:r>
              <a:rPr lang="zh-CN" altLang="en-US" sz="4000" b="1" dirty="0" smtClean="0"/>
              <a:t>电子商务支付方式</a:t>
            </a:r>
            <a:endParaRPr sz="4000" b="1" dirty="0"/>
          </a:p>
        </p:txBody>
      </p:sp>
    </p:spTree>
    <p:extLst>
      <p:ext uri="{BB962C8B-B14F-4D97-AF65-F5344CB8AC3E}">
        <p14:creationId xmlns:p14="http://schemas.microsoft.com/office/powerpoint/2010/main" val="28294259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第七章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电子商务支付方式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a:t>
            </a:r>
            <a:r>
              <a:rPr lang="zh-CN" altLang="en-US" sz="3600" b="1" dirty="0"/>
              <a:t>境电商支付概述</a:t>
            </a:r>
            <a:endParaRPr sz="3600" b="1" dirty="0"/>
          </a:p>
        </p:txBody>
      </p:sp>
    </p:spTree>
    <p:extLst>
      <p:ext uri="{BB962C8B-B14F-4D97-AF65-F5344CB8AC3E}">
        <p14:creationId xmlns:p14="http://schemas.microsoft.com/office/powerpoint/2010/main" val="13694360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一、跨境电商支付的内涵</a:t>
            </a:r>
          </a:p>
        </p:txBody>
      </p:sp>
      <p:sp>
        <p:nvSpPr>
          <p:cNvPr id="13" name="矩形 12"/>
          <p:cNvSpPr/>
          <p:nvPr/>
        </p:nvSpPr>
        <p:spPr bwMode="auto">
          <a:xfrm>
            <a:off x="316604" y="782309"/>
            <a:ext cx="8465581" cy="85083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支付是发生在卖家与买家之间</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的交易或服务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经济活动中所引起的货币债权转移，包括清算与结算的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过程，涉及</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到不同的支付工具、支付方式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和结算</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业务管理。</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63343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37662" y="165558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网络支付的含义</a:t>
            </a:r>
            <a:endParaRPr lang="en-US" altLang="zh-CN" sz="2000" b="1" dirty="0">
              <a:solidFill>
                <a:srgbClr val="002060"/>
              </a:solidFill>
            </a:endParaRPr>
          </a:p>
        </p:txBody>
      </p:sp>
      <p:sp>
        <p:nvSpPr>
          <p:cNvPr id="15" name="TextBox 1"/>
          <p:cNvSpPr txBox="1"/>
          <p:nvPr/>
        </p:nvSpPr>
        <p:spPr>
          <a:xfrm>
            <a:off x="498839" y="2101980"/>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收款人或付款人通过计算机、移动终端等电子设备，依托公共网络信息系统远程发起支付指令，在收付款人之间转移货币资金的行为，包括货币汇兑、互联网支付、数字电子</a:t>
            </a:r>
            <a:r>
              <a:rPr lang="zh-CN" altLang="en-US" sz="1600" dirty="0" smtClean="0">
                <a:solidFill>
                  <a:schemeClr val="bg1">
                    <a:lumMod val="50000"/>
                  </a:schemeClr>
                </a:solidFill>
              </a:rPr>
              <a:t>支付。</a:t>
            </a:r>
            <a:endParaRPr lang="en-US" altLang="zh-CN" sz="1600" dirty="0" smtClean="0">
              <a:solidFill>
                <a:schemeClr val="bg1">
                  <a:lumMod val="50000"/>
                </a:schemeClr>
              </a:solidFill>
            </a:endParaRPr>
          </a:p>
        </p:txBody>
      </p:sp>
      <p:sp>
        <p:nvSpPr>
          <p:cNvPr id="21" name="TextBox 1"/>
          <p:cNvSpPr txBox="1"/>
          <p:nvPr/>
        </p:nvSpPr>
        <p:spPr>
          <a:xfrm>
            <a:off x="344242" y="263439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跨境电商支付的含义</a:t>
            </a:r>
            <a:endParaRPr lang="en-US" altLang="zh-CN" sz="2000" b="1" dirty="0">
              <a:solidFill>
                <a:srgbClr val="002060"/>
              </a:solidFill>
            </a:endParaRPr>
          </a:p>
        </p:txBody>
      </p:sp>
      <p:sp>
        <p:nvSpPr>
          <p:cNvPr id="22" name="TextBox 1"/>
          <p:cNvSpPr txBox="1"/>
          <p:nvPr/>
        </p:nvSpPr>
        <p:spPr>
          <a:xfrm>
            <a:off x="498838" y="3094077"/>
            <a:ext cx="8251567"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  义：</a:t>
            </a:r>
            <a:r>
              <a:rPr lang="zh-CN" altLang="en-US" sz="1600" dirty="0">
                <a:solidFill>
                  <a:schemeClr val="bg1">
                    <a:lumMod val="50000"/>
                  </a:schemeClr>
                </a:solidFill>
              </a:rPr>
              <a:t>两个国家或地区之间因货物贸易或服务贸易所发生的债权债务，借助一定的结算工具和支付系统实现资金跨国或跨地区转移的行为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金融机构跨</a:t>
            </a:r>
            <a:r>
              <a:rPr lang="zh-CN" altLang="en-US" sz="1600" b="1" dirty="0" smtClean="0">
                <a:solidFill>
                  <a:schemeClr val="bg1">
                    <a:lumMod val="50000"/>
                  </a:schemeClr>
                </a:solidFill>
              </a:rPr>
              <a:t>境支付：</a:t>
            </a:r>
            <a:r>
              <a:rPr lang="zh-CN" altLang="en-US" sz="1600" dirty="0">
                <a:solidFill>
                  <a:schemeClr val="bg1">
                    <a:lumMod val="50000"/>
                  </a:schemeClr>
                </a:solidFill>
              </a:rPr>
              <a:t>受跨境电商买家委托，通过</a:t>
            </a:r>
            <a:r>
              <a:rPr lang="en-US" altLang="zh-CN" sz="1600" dirty="0">
                <a:solidFill>
                  <a:schemeClr val="bg1">
                    <a:lumMod val="50000"/>
                  </a:schemeClr>
                </a:solidFill>
              </a:rPr>
              <a:t>SWIFT</a:t>
            </a:r>
            <a:r>
              <a:rPr lang="zh-CN" altLang="en-US" sz="1600" dirty="0">
                <a:solidFill>
                  <a:schemeClr val="bg1">
                    <a:lumMod val="50000"/>
                  </a:schemeClr>
                </a:solidFill>
              </a:rPr>
              <a:t>等金融系统完成跨境交易或服务的收付款业务。</a:t>
            </a:r>
            <a:endParaRPr lang="en-US" altLang="zh-CN" sz="1600" dirty="0">
              <a:solidFill>
                <a:schemeClr val="bg1">
                  <a:lumMod val="50000"/>
                </a:schemeClr>
              </a:solidFill>
            </a:endParaRPr>
          </a:p>
          <a:p>
            <a:pPr>
              <a:lnSpc>
                <a:spcPct val="120000"/>
              </a:lnSpc>
            </a:pPr>
            <a:r>
              <a:rPr lang="zh-CN" altLang="en-US" sz="1600" b="1" dirty="0" smtClean="0">
                <a:solidFill>
                  <a:schemeClr val="bg1">
                    <a:lumMod val="50000"/>
                  </a:schemeClr>
                </a:solidFill>
              </a:rPr>
              <a:t>非</a:t>
            </a:r>
            <a:r>
              <a:rPr lang="zh-CN" altLang="en-US" sz="1600" b="1" dirty="0">
                <a:solidFill>
                  <a:schemeClr val="bg1">
                    <a:lumMod val="50000"/>
                  </a:schemeClr>
                </a:solidFill>
              </a:rPr>
              <a:t>金融机构跨</a:t>
            </a:r>
            <a:r>
              <a:rPr lang="zh-CN" altLang="en-US" sz="1600" b="1" dirty="0" smtClean="0">
                <a:solidFill>
                  <a:schemeClr val="bg1">
                    <a:lumMod val="50000"/>
                  </a:schemeClr>
                </a:solidFill>
              </a:rPr>
              <a:t>境支付：</a:t>
            </a:r>
            <a:r>
              <a:rPr lang="zh-CN" altLang="en-US" sz="1600" dirty="0" smtClean="0">
                <a:solidFill>
                  <a:schemeClr val="bg1">
                    <a:lumMod val="50000"/>
                  </a:schemeClr>
                </a:solidFill>
              </a:rPr>
              <a:t>第三</a:t>
            </a:r>
            <a:r>
              <a:rPr lang="zh-CN" altLang="en-US" sz="1600" dirty="0">
                <a:solidFill>
                  <a:schemeClr val="bg1">
                    <a:lumMod val="50000"/>
                  </a:schemeClr>
                </a:solidFill>
              </a:rPr>
              <a:t>方支付机构通过与银行合作，为小额跨境商品交易当事人</a:t>
            </a:r>
            <a:r>
              <a:rPr lang="zh-CN" altLang="en-US" sz="1600" dirty="0" smtClean="0">
                <a:solidFill>
                  <a:schemeClr val="bg1">
                    <a:lumMod val="50000"/>
                  </a:schemeClr>
                </a:solidFill>
              </a:rPr>
              <a:t>提供互联网</a:t>
            </a:r>
            <a:r>
              <a:rPr lang="zh-CN" altLang="en-US" sz="1600" dirty="0">
                <a:solidFill>
                  <a:schemeClr val="bg1">
                    <a:lumMod val="50000"/>
                  </a:schemeClr>
                </a:solidFill>
              </a:rPr>
              <a:t>支付所涉的外汇资金集中收付及相关结售汇服务。</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405666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a:t>
            </a:r>
            <a:r>
              <a:rPr lang="zh-CN" altLang="en-US" sz="2800" b="1" dirty="0" smtClean="0">
                <a:solidFill>
                  <a:schemeClr val="bg1"/>
                </a:solidFill>
                <a:latin typeface="Microsoft YaHei"/>
                <a:ea typeface="Microsoft YaHei"/>
                <a:cs typeface="Microsoft YaHei"/>
              </a:rPr>
              <a:t>境电子商务支付的工具</a:t>
            </a:r>
            <a:endParaRPr lang="zh-CN" altLang="en-US" sz="2800" b="1" dirty="0">
              <a:solidFill>
                <a:schemeClr val="bg1"/>
              </a:solidFill>
              <a:latin typeface="Microsoft YaHei"/>
              <a:ea typeface="Microsoft YaHei"/>
              <a:cs typeface="Microsoft YaHei"/>
            </a:endParaRPr>
          </a:p>
        </p:txBody>
      </p:sp>
      <p:sp>
        <p:nvSpPr>
          <p:cNvPr id="21" name="TextBox 1"/>
          <p:cNvSpPr txBox="1"/>
          <p:nvPr/>
        </p:nvSpPr>
        <p:spPr>
          <a:xfrm>
            <a:off x="664399" y="332024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（二）支付工具的形态</a:t>
            </a:r>
            <a:endParaRPr lang="en-US" altLang="zh-CN" sz="2000" b="1" dirty="0">
              <a:solidFill>
                <a:srgbClr val="002060"/>
              </a:solidFill>
            </a:endParaRPr>
          </a:p>
        </p:txBody>
      </p:sp>
      <p:sp>
        <p:nvSpPr>
          <p:cNvPr id="22" name="TextBox 1"/>
          <p:cNvSpPr txBox="1"/>
          <p:nvPr/>
        </p:nvSpPr>
        <p:spPr>
          <a:xfrm>
            <a:off x="664399" y="2699673"/>
            <a:ext cx="7979642"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
        <p:nvSpPr>
          <p:cNvPr id="18" name="TextBox 1"/>
          <p:cNvSpPr txBox="1"/>
          <p:nvPr/>
        </p:nvSpPr>
        <p:spPr>
          <a:xfrm>
            <a:off x="482386" y="89115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（一）支付工具的基本概念</a:t>
            </a:r>
            <a:endParaRPr lang="en-US" altLang="zh-CN" sz="2000" b="1" dirty="0">
              <a:solidFill>
                <a:srgbClr val="002060"/>
              </a:solidFill>
            </a:endParaRPr>
          </a:p>
        </p:txBody>
      </p:sp>
      <p:sp>
        <p:nvSpPr>
          <p:cNvPr id="19" name="TextBox 1"/>
          <p:cNvSpPr txBox="1"/>
          <p:nvPr/>
        </p:nvSpPr>
        <p:spPr>
          <a:xfrm>
            <a:off x="664399" y="1460284"/>
            <a:ext cx="8045425"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支付</a:t>
            </a:r>
            <a:r>
              <a:rPr lang="zh-CN" altLang="en-US" sz="1600" b="1" dirty="0" smtClean="0">
                <a:solidFill>
                  <a:schemeClr val="bg1">
                    <a:lumMod val="50000"/>
                  </a:schemeClr>
                </a:solidFill>
              </a:rPr>
              <a:t>工具：</a:t>
            </a:r>
            <a:r>
              <a:rPr lang="zh-CN" altLang="en-US" sz="1600" dirty="0" smtClean="0">
                <a:solidFill>
                  <a:schemeClr val="bg1">
                    <a:lumMod val="50000"/>
                  </a:schemeClr>
                </a:solidFill>
              </a:rPr>
              <a:t>指</a:t>
            </a:r>
            <a:r>
              <a:rPr lang="zh-CN" altLang="en-US" sz="1600" dirty="0">
                <a:solidFill>
                  <a:schemeClr val="bg1">
                    <a:lumMod val="50000"/>
                  </a:schemeClr>
                </a:solidFill>
              </a:rPr>
              <a:t>在清算与结算过程中用于资金清算和结算的载体，包括记录与授权传递支付指令、金融机构账户证件和用于清算与结算的资金凭证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电子支付</a:t>
            </a:r>
            <a:r>
              <a:rPr lang="zh-CN" altLang="en-US" sz="1600" b="1" dirty="0" smtClean="0">
                <a:solidFill>
                  <a:schemeClr val="bg1">
                    <a:lumMod val="50000"/>
                  </a:schemeClr>
                </a:solidFill>
              </a:rPr>
              <a:t>工具：</a:t>
            </a:r>
            <a:r>
              <a:rPr lang="zh-CN" altLang="en-US" sz="1600" dirty="0" smtClean="0">
                <a:solidFill>
                  <a:schemeClr val="bg1">
                    <a:lumMod val="50000"/>
                  </a:schemeClr>
                </a:solidFill>
              </a:rPr>
              <a:t>指</a:t>
            </a:r>
            <a:r>
              <a:rPr lang="zh-CN" altLang="en-US" sz="1600" dirty="0">
                <a:solidFill>
                  <a:schemeClr val="bg1">
                    <a:lumMod val="50000"/>
                  </a:schemeClr>
                </a:solidFill>
              </a:rPr>
              <a:t>以基于互联网金融系统，通过计算机网络传输实现资金清算和结算功能的电子数据资金凭证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跨境</a:t>
            </a:r>
            <a:r>
              <a:rPr lang="zh-CN" altLang="en-US" sz="1600" b="1" dirty="0" smtClean="0">
                <a:solidFill>
                  <a:schemeClr val="bg1">
                    <a:lumMod val="50000"/>
                  </a:schemeClr>
                </a:solidFill>
              </a:rPr>
              <a:t>电商支付工具：</a:t>
            </a:r>
            <a:r>
              <a:rPr lang="zh-CN" altLang="en-US" sz="1600" dirty="0" smtClean="0">
                <a:solidFill>
                  <a:schemeClr val="bg1">
                    <a:lumMod val="50000"/>
                  </a:schemeClr>
                </a:solidFill>
              </a:rPr>
              <a:t>指</a:t>
            </a:r>
            <a:r>
              <a:rPr lang="zh-CN" altLang="en-US" sz="1600" dirty="0">
                <a:solidFill>
                  <a:schemeClr val="bg1">
                    <a:lumMod val="50000"/>
                  </a:schemeClr>
                </a:solidFill>
              </a:rPr>
              <a:t>跨境电商在清算与结算过程中用于资金清算和结算的电子数据资金凭证，包括记录与授权传递支付指令、金融机构账户证件和用于清算与结算的资金</a:t>
            </a:r>
            <a:r>
              <a:rPr lang="zh-CN" altLang="en-US" sz="1600" dirty="0" smtClean="0">
                <a:solidFill>
                  <a:schemeClr val="bg1">
                    <a:lumMod val="50000"/>
                  </a:schemeClr>
                </a:solidFill>
              </a:rPr>
              <a:t>凭证。</a:t>
            </a:r>
            <a:endParaRPr lang="en-US" altLang="zh-CN" sz="1600" dirty="0" smtClean="0">
              <a:solidFill>
                <a:schemeClr val="bg1">
                  <a:lumMod val="50000"/>
                </a:schemeClr>
              </a:solidFill>
            </a:endParaRPr>
          </a:p>
        </p:txBody>
      </p:sp>
      <p:sp>
        <p:nvSpPr>
          <p:cNvPr id="13" name="Diamond 153"/>
          <p:cNvSpPr/>
          <p:nvPr/>
        </p:nvSpPr>
        <p:spPr>
          <a:xfrm>
            <a:off x="1863843" y="3880793"/>
            <a:ext cx="1241163" cy="101144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p:cNvSpPr txBox="1"/>
          <p:nvPr/>
        </p:nvSpPr>
        <p:spPr>
          <a:xfrm>
            <a:off x="2203760" y="4095611"/>
            <a:ext cx="598636"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rPr>
              <a:t>金属</a:t>
            </a:r>
            <a:endParaRPr kumimoji="0" lang="en-US" altLang="zh-CN"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endParaRPr>
          </a:p>
          <a:p>
            <a:pPr marL="0" marR="0" indent="0" algn="l" defTabSz="9144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rPr>
              <a:t>货币</a:t>
            </a:r>
            <a:r>
              <a:rPr lang="zh-CN" altLang="en-US" sz="1400" b="1" dirty="0" smtClean="0">
                <a:solidFill>
                  <a:schemeClr val="bg1"/>
                </a:solidFill>
              </a:rPr>
              <a:t>    </a:t>
            </a:r>
            <a:endParaRPr kumimoji="0" lang="zh-CN" altLang="en-US" sz="1400" b="1" i="0" u="none" strike="noStrike" cap="none" spc="0" normalizeH="0" baseline="0" dirty="0">
              <a:ln>
                <a:noFill/>
              </a:ln>
              <a:solidFill>
                <a:schemeClr val="bg1"/>
              </a:solidFill>
              <a:effectLst/>
              <a:uFillTx/>
              <a:sym typeface="Calibri"/>
            </a:endParaRPr>
          </a:p>
        </p:txBody>
      </p:sp>
      <p:sp>
        <p:nvSpPr>
          <p:cNvPr id="15" name="Diamond 153"/>
          <p:cNvSpPr/>
          <p:nvPr/>
        </p:nvSpPr>
        <p:spPr>
          <a:xfrm>
            <a:off x="3970026" y="3901629"/>
            <a:ext cx="1241163" cy="101144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5"/>
          <p:cNvSpPr txBox="1"/>
          <p:nvPr/>
        </p:nvSpPr>
        <p:spPr>
          <a:xfrm>
            <a:off x="4309943" y="4116447"/>
            <a:ext cx="598636"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1600" b="1" dirty="0">
                <a:solidFill>
                  <a:schemeClr val="bg1"/>
                </a:solidFill>
                <a:effectLst>
                  <a:outerShdw blurRad="38100" dist="38100" dir="2700000" algn="tl">
                    <a:srgbClr val="000000">
                      <a:alpha val="43137"/>
                    </a:srgbClr>
                  </a:outerShdw>
                </a:effectLst>
              </a:rPr>
              <a:t>纸质</a:t>
            </a:r>
            <a:endParaRPr kumimoji="0" lang="en-US" altLang="zh-CN"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endParaRPr>
          </a:p>
          <a:p>
            <a:pPr marL="0" marR="0" indent="0" algn="l" defTabSz="9144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rPr>
              <a:t>货币</a:t>
            </a:r>
            <a:r>
              <a:rPr lang="zh-CN" altLang="en-US" sz="1400" b="1" dirty="0" smtClean="0">
                <a:solidFill>
                  <a:schemeClr val="bg1"/>
                </a:solidFill>
              </a:rPr>
              <a:t>    </a:t>
            </a:r>
            <a:endParaRPr kumimoji="0" lang="zh-CN" altLang="en-US" sz="1400" b="1" i="0" u="none" strike="noStrike" cap="none" spc="0" normalizeH="0" baseline="0" dirty="0">
              <a:ln>
                <a:noFill/>
              </a:ln>
              <a:solidFill>
                <a:schemeClr val="bg1"/>
              </a:solidFill>
              <a:effectLst/>
              <a:uFillTx/>
              <a:sym typeface="Calibri"/>
            </a:endParaRPr>
          </a:p>
        </p:txBody>
      </p:sp>
      <p:sp>
        <p:nvSpPr>
          <p:cNvPr id="17" name="Diamond 153"/>
          <p:cNvSpPr/>
          <p:nvPr/>
        </p:nvSpPr>
        <p:spPr>
          <a:xfrm>
            <a:off x="6003848" y="3876407"/>
            <a:ext cx="1241163" cy="101144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22"/>
          <p:cNvSpPr txBox="1"/>
          <p:nvPr/>
        </p:nvSpPr>
        <p:spPr>
          <a:xfrm>
            <a:off x="6343765" y="4091225"/>
            <a:ext cx="598636"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chemeClr val="bg1"/>
                </a:solidFill>
                <a:effectLst>
                  <a:outerShdw blurRad="38100" dist="38100" dir="2700000" algn="tl">
                    <a:srgbClr val="000000">
                      <a:alpha val="43137"/>
                    </a:srgbClr>
                  </a:outerShdw>
                </a:effectLst>
                <a:uFillTx/>
                <a:sym typeface="Calibri"/>
              </a:rPr>
              <a:t>电子货币</a:t>
            </a:r>
            <a:r>
              <a:rPr lang="zh-CN" altLang="en-US" sz="1400" b="1" dirty="0" smtClean="0">
                <a:solidFill>
                  <a:schemeClr val="bg1"/>
                </a:solidFill>
              </a:rPr>
              <a:t>    </a:t>
            </a:r>
            <a:endParaRPr kumimoji="0" lang="zh-CN" altLang="en-US" sz="1400" b="1" i="0" u="none" strike="noStrike" cap="none" spc="0" normalizeH="0" baseline="0" dirty="0">
              <a:ln>
                <a:noFill/>
              </a:ln>
              <a:solidFill>
                <a:schemeClr val="bg1"/>
              </a:solidFill>
              <a:effectLst/>
              <a:uFillTx/>
              <a:sym typeface="Calibri"/>
            </a:endParaRPr>
          </a:p>
        </p:txBody>
      </p:sp>
      <p:sp>
        <p:nvSpPr>
          <p:cNvPr id="24" name="KSO_Shape"/>
          <p:cNvSpPr/>
          <p:nvPr/>
        </p:nvSpPr>
        <p:spPr>
          <a:xfrm>
            <a:off x="3192697" y="4218398"/>
            <a:ext cx="646843" cy="33593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500">
              <a:solidFill>
                <a:srgbClr val="FEFFFF"/>
              </a:solidFill>
              <a:latin typeface="微软雅黑" panose="020B0503020204020204" pitchFamily="34" charset="-122"/>
              <a:ea typeface="微软雅黑" panose="020B0503020204020204" pitchFamily="34" charset="-122"/>
            </a:endParaRPr>
          </a:p>
        </p:txBody>
      </p:sp>
      <p:sp>
        <p:nvSpPr>
          <p:cNvPr id="25" name="KSO_Shape"/>
          <p:cNvSpPr/>
          <p:nvPr/>
        </p:nvSpPr>
        <p:spPr>
          <a:xfrm>
            <a:off x="5239680" y="4226077"/>
            <a:ext cx="646843" cy="335930"/>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500">
              <a:solidFill>
                <a:srgbClr val="FE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00337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a:t>
            </a:r>
            <a:r>
              <a:rPr lang="zh-CN" altLang="en-US" sz="2800" b="1" dirty="0" smtClean="0">
                <a:solidFill>
                  <a:schemeClr val="bg1"/>
                </a:solidFill>
                <a:latin typeface="Microsoft YaHei"/>
                <a:ea typeface="Microsoft YaHei"/>
                <a:cs typeface="Microsoft YaHei"/>
              </a:rPr>
              <a:t>境电子商务支付的工具</a:t>
            </a:r>
            <a:endParaRPr lang="zh-CN" altLang="en-US" sz="2800" b="1" dirty="0">
              <a:solidFill>
                <a:schemeClr val="bg1"/>
              </a:solidFill>
              <a:latin typeface="Microsoft YaHei"/>
              <a:ea typeface="Microsoft YaHei"/>
              <a:cs typeface="Microsoft YaHei"/>
            </a:endParaRPr>
          </a:p>
        </p:txBody>
      </p:sp>
      <p:sp>
        <p:nvSpPr>
          <p:cNvPr id="22" name="TextBox 1"/>
          <p:cNvSpPr txBox="1"/>
          <p:nvPr/>
        </p:nvSpPr>
        <p:spPr>
          <a:xfrm>
            <a:off x="664399" y="2699673"/>
            <a:ext cx="7979642"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
        <p:nvSpPr>
          <p:cNvPr id="18" name="TextBox 1"/>
          <p:cNvSpPr txBox="1"/>
          <p:nvPr/>
        </p:nvSpPr>
        <p:spPr>
          <a:xfrm>
            <a:off x="344242" y="77385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）电子支付工具的类型</a:t>
            </a:r>
            <a:endParaRPr lang="en-US" altLang="zh-CN" sz="2000" b="1" dirty="0">
              <a:solidFill>
                <a:srgbClr val="002060"/>
              </a:solidFill>
            </a:endParaRPr>
          </a:p>
        </p:txBody>
      </p:sp>
      <p:sp>
        <p:nvSpPr>
          <p:cNvPr id="19" name="TextBox 1"/>
          <p:cNvSpPr txBox="1"/>
          <p:nvPr/>
        </p:nvSpPr>
        <p:spPr>
          <a:xfrm>
            <a:off x="664398" y="1718893"/>
            <a:ext cx="797964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指出票人以数据电文形式制作签发的，通过银行或清算中心的电子系统自动验证确定，向付款人发出在见票或者在指定日期无条件支付确定金额给收款人或者持票人的数字化支付指令。</a:t>
            </a:r>
            <a:endParaRPr lang="en-US" altLang="zh-CN" sz="1600" dirty="0" smtClean="0">
              <a:solidFill>
                <a:schemeClr val="bg1">
                  <a:lumMod val="50000"/>
                </a:schemeClr>
              </a:solidFill>
            </a:endParaRPr>
          </a:p>
        </p:txBody>
      </p:sp>
      <p:sp>
        <p:nvSpPr>
          <p:cNvPr id="20" name="TextBox 1"/>
          <p:cNvSpPr txBox="1"/>
          <p:nvPr/>
        </p:nvSpPr>
        <p:spPr>
          <a:xfrm>
            <a:off x="664395" y="2957683"/>
            <a:ext cx="797964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指在清算与结算过程中用于资金清算和结算的载体，包括记录与授权传递支付指令、金融机构账户证件和用于清算与结算的资金凭证。</a:t>
            </a:r>
            <a:endParaRPr lang="en-US" altLang="zh-CN" sz="1600" dirty="0" smtClean="0">
              <a:solidFill>
                <a:schemeClr val="bg1">
                  <a:lumMod val="50000"/>
                </a:schemeClr>
              </a:solidFill>
            </a:endParaRPr>
          </a:p>
        </p:txBody>
      </p:sp>
      <p:sp>
        <p:nvSpPr>
          <p:cNvPr id="26" name="TextBox 1"/>
          <p:cNvSpPr txBox="1"/>
          <p:nvPr/>
        </p:nvSpPr>
        <p:spPr>
          <a:xfrm>
            <a:off x="664396" y="3976965"/>
            <a:ext cx="797964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经中国人民银行主管部门批准，由银行、第三方支付机构和国际卡组织发行的具有消费信用、转账结算、存取现金等功能的信用支付工具</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accent5">
                    <a:lumMod val="75000"/>
                  </a:schemeClr>
                </a:solidFill>
              </a:rPr>
              <a:t>银行</a:t>
            </a:r>
            <a:r>
              <a:rPr lang="zh-CN" altLang="en-US" sz="1600" b="1" dirty="0" smtClean="0">
                <a:solidFill>
                  <a:schemeClr val="accent5">
                    <a:lumMod val="75000"/>
                  </a:schemeClr>
                </a:solidFill>
              </a:rPr>
              <a:t>卡类型：借</a:t>
            </a:r>
            <a:r>
              <a:rPr lang="zh-CN" altLang="en-US" sz="1600" b="1" dirty="0">
                <a:solidFill>
                  <a:schemeClr val="accent5">
                    <a:lumMod val="75000"/>
                  </a:schemeClr>
                </a:solidFill>
              </a:rPr>
              <a:t>记卡、</a:t>
            </a:r>
            <a:r>
              <a:rPr lang="zh-CN" altLang="en-US" sz="1600" b="1" dirty="0" smtClean="0">
                <a:solidFill>
                  <a:schemeClr val="accent5">
                    <a:lumMod val="75000"/>
                  </a:schemeClr>
                </a:solidFill>
              </a:rPr>
              <a:t>信用卡</a:t>
            </a:r>
            <a:endParaRPr lang="en-US" altLang="zh-CN" sz="1600" b="1" dirty="0" smtClean="0">
              <a:solidFill>
                <a:schemeClr val="accent5">
                  <a:lumMod val="75000"/>
                </a:schemeClr>
              </a:solidFill>
            </a:endParaRPr>
          </a:p>
        </p:txBody>
      </p:sp>
      <p:sp>
        <p:nvSpPr>
          <p:cNvPr id="27" name="TextBox 1"/>
          <p:cNvSpPr txBox="1"/>
          <p:nvPr/>
        </p:nvSpPr>
        <p:spPr>
          <a:xfrm>
            <a:off x="592031" y="1261604"/>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电子</a:t>
            </a:r>
            <a:r>
              <a:rPr lang="zh-CN" altLang="en-US" b="1" dirty="0">
                <a:solidFill>
                  <a:schemeClr val="accent1">
                    <a:lumMod val="50000"/>
                  </a:schemeClr>
                </a:solidFill>
              </a:rPr>
              <a:t>汇票</a:t>
            </a:r>
            <a:endParaRPr lang="en-US" altLang="zh-CN" b="1" dirty="0">
              <a:solidFill>
                <a:schemeClr val="accent1">
                  <a:lumMod val="50000"/>
                </a:schemeClr>
              </a:solidFill>
            </a:endParaRPr>
          </a:p>
        </p:txBody>
      </p:sp>
      <p:sp>
        <p:nvSpPr>
          <p:cNvPr id="28" name="TextBox 1"/>
          <p:cNvSpPr txBox="1"/>
          <p:nvPr/>
        </p:nvSpPr>
        <p:spPr>
          <a:xfrm>
            <a:off x="605187" y="2556514"/>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电子支票</a:t>
            </a:r>
            <a:endParaRPr lang="en-US" altLang="zh-CN" b="1" dirty="0">
              <a:solidFill>
                <a:schemeClr val="accent1">
                  <a:lumMod val="50000"/>
                </a:schemeClr>
              </a:solidFill>
            </a:endParaRPr>
          </a:p>
        </p:txBody>
      </p:sp>
      <p:sp>
        <p:nvSpPr>
          <p:cNvPr id="29" name="TextBox 1"/>
          <p:cNvSpPr txBox="1"/>
          <p:nvPr/>
        </p:nvSpPr>
        <p:spPr>
          <a:xfrm>
            <a:off x="605187" y="3518057"/>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银行</a:t>
            </a:r>
            <a:r>
              <a:rPr lang="zh-CN" altLang="en-US" b="1" dirty="0">
                <a:solidFill>
                  <a:schemeClr val="accent1">
                    <a:lumMod val="50000"/>
                  </a:schemeClr>
                </a:solidFill>
              </a:rPr>
              <a:t>卡</a:t>
            </a:r>
            <a:endParaRPr lang="en-US" altLang="zh-CN" b="1" dirty="0">
              <a:solidFill>
                <a:schemeClr val="accent1">
                  <a:lumMod val="50000"/>
                </a:schemeClr>
              </a:solidFill>
            </a:endParaRPr>
          </a:p>
        </p:txBody>
      </p:sp>
    </p:spTree>
    <p:extLst>
      <p:ext uri="{BB962C8B-B14F-4D97-AF65-F5344CB8AC3E}">
        <p14:creationId xmlns:p14="http://schemas.microsoft.com/office/powerpoint/2010/main" val="1892034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a:t>
            </a:r>
            <a:r>
              <a:rPr lang="zh-CN" altLang="en-US" sz="2800" b="1" dirty="0" smtClean="0">
                <a:solidFill>
                  <a:schemeClr val="bg1"/>
                </a:solidFill>
                <a:latin typeface="Microsoft YaHei"/>
                <a:ea typeface="Microsoft YaHei"/>
                <a:cs typeface="Microsoft YaHei"/>
              </a:rPr>
              <a:t>境电子商务支付的工具</a:t>
            </a:r>
            <a:endParaRPr lang="zh-CN" altLang="en-US" sz="2800" b="1" dirty="0">
              <a:solidFill>
                <a:schemeClr val="bg1"/>
              </a:solidFill>
              <a:latin typeface="Microsoft YaHei"/>
              <a:ea typeface="Microsoft YaHei"/>
              <a:cs typeface="Microsoft YaHei"/>
            </a:endParaRPr>
          </a:p>
        </p:txBody>
      </p:sp>
      <p:sp>
        <p:nvSpPr>
          <p:cNvPr id="22" name="TextBox 1"/>
          <p:cNvSpPr txBox="1"/>
          <p:nvPr/>
        </p:nvSpPr>
        <p:spPr>
          <a:xfrm>
            <a:off x="664399" y="2699673"/>
            <a:ext cx="7979642"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
        <p:nvSpPr>
          <p:cNvPr id="19" name="TextBox 1"/>
          <p:cNvSpPr txBox="1"/>
          <p:nvPr/>
        </p:nvSpPr>
        <p:spPr>
          <a:xfrm>
            <a:off x="664398" y="1307211"/>
            <a:ext cx="5729823"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指经</a:t>
            </a:r>
            <a:r>
              <a:rPr lang="zh-CN" altLang="en-US" sz="1600" dirty="0">
                <a:solidFill>
                  <a:schemeClr val="bg1">
                    <a:lumMod val="50000"/>
                  </a:schemeClr>
                </a:solidFill>
              </a:rPr>
              <a:t>中国人民银行营业管理部批准，基于大数据</a:t>
            </a:r>
            <a:r>
              <a:rPr lang="zh-CN" altLang="en-US" sz="1600" dirty="0" smtClean="0">
                <a:solidFill>
                  <a:schemeClr val="bg1">
                    <a:lumMod val="50000"/>
                  </a:schemeClr>
                </a:solidFill>
              </a:rPr>
              <a:t>、人工智能</a:t>
            </a:r>
            <a:r>
              <a:rPr lang="zh-CN" altLang="en-US" sz="1600" dirty="0">
                <a:solidFill>
                  <a:schemeClr val="bg1">
                    <a:lumMod val="50000"/>
                  </a:schemeClr>
                </a:solidFill>
              </a:rPr>
              <a:t>、人脸识别、电子签名等技术集聚了</a:t>
            </a:r>
            <a:r>
              <a:rPr lang="zh-CN" altLang="en-US" sz="1600" dirty="0" smtClean="0">
                <a:solidFill>
                  <a:schemeClr val="bg1">
                    <a:lumMod val="50000"/>
                  </a:schemeClr>
                </a:solidFill>
              </a:rPr>
              <a:t>借记</a:t>
            </a:r>
            <a:r>
              <a:rPr lang="zh-CN" altLang="en-US" sz="1600" dirty="0">
                <a:solidFill>
                  <a:schemeClr val="bg1">
                    <a:lumMod val="50000"/>
                  </a:schemeClr>
                </a:solidFill>
              </a:rPr>
              <a:t>卡和信用卡的功能的虚拟银行卡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7" name="TextBox 1"/>
          <p:cNvSpPr txBox="1"/>
          <p:nvPr/>
        </p:nvSpPr>
        <p:spPr>
          <a:xfrm>
            <a:off x="638076" y="848303"/>
            <a:ext cx="3197142"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4</a:t>
            </a:r>
            <a:r>
              <a:rPr lang="en-US" altLang="zh-CN" b="1" dirty="0" smtClean="0">
                <a:solidFill>
                  <a:schemeClr val="accent1">
                    <a:lumMod val="50000"/>
                  </a:schemeClr>
                </a:solidFill>
              </a:rPr>
              <a:t>. </a:t>
            </a:r>
            <a:r>
              <a:rPr lang="zh-CN" altLang="en-US" b="1" dirty="0" smtClean="0">
                <a:solidFill>
                  <a:schemeClr val="accent1">
                    <a:lumMod val="50000"/>
                  </a:schemeClr>
                </a:solidFill>
              </a:rPr>
              <a:t>数字</a:t>
            </a:r>
            <a:r>
              <a:rPr lang="zh-CN" altLang="en-US" b="1" dirty="0">
                <a:solidFill>
                  <a:schemeClr val="accent1">
                    <a:lumMod val="50000"/>
                  </a:schemeClr>
                </a:solidFill>
              </a:rPr>
              <a:t>银行卡</a:t>
            </a:r>
            <a:endParaRPr lang="en-US" altLang="zh-CN" b="1" dirty="0">
              <a:solidFill>
                <a:schemeClr val="accent1">
                  <a:lumMod val="50000"/>
                </a:schemeClr>
              </a:solidFill>
            </a:endParaRPr>
          </a:p>
        </p:txBody>
      </p:sp>
      <p:sp>
        <p:nvSpPr>
          <p:cNvPr id="8" name="TextBox 1"/>
          <p:cNvSpPr txBox="1"/>
          <p:nvPr/>
        </p:nvSpPr>
        <p:spPr>
          <a:xfrm>
            <a:off x="664399" y="2699673"/>
            <a:ext cx="7979641"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指基于节点网络与数字加密算法，以电子数据形式存储电子装置，通过互相验证的记账系统记录账户发生的所有交易的电子数据。</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私人数字货币：</a:t>
            </a:r>
            <a:r>
              <a:rPr lang="zh-CN" altLang="en-US" sz="1600" dirty="0">
                <a:solidFill>
                  <a:schemeClr val="bg1">
                    <a:lumMod val="50000"/>
                  </a:schemeClr>
                </a:solidFill>
              </a:rPr>
              <a:t>指由网络机构开发并发行管理的，由计算机算法形成的数字符号，被特定虚拟社区的成员所接受和使用一种电子货币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央行数字</a:t>
            </a:r>
            <a:r>
              <a:rPr lang="zh-CN" altLang="en-US" sz="1600" b="1" dirty="0" smtClean="0">
                <a:solidFill>
                  <a:schemeClr val="bg1">
                    <a:lumMod val="50000"/>
                  </a:schemeClr>
                </a:solidFill>
              </a:rPr>
              <a:t>货币：</a:t>
            </a:r>
            <a:r>
              <a:rPr lang="zh-CN" altLang="en-US" sz="1600" dirty="0" smtClean="0">
                <a:solidFill>
                  <a:schemeClr val="bg1">
                    <a:lumMod val="50000"/>
                  </a:schemeClr>
                </a:solidFill>
              </a:rPr>
              <a:t>指</a:t>
            </a:r>
            <a:r>
              <a:rPr lang="zh-CN" altLang="en-US" sz="1600" dirty="0">
                <a:solidFill>
                  <a:schemeClr val="bg1">
                    <a:lumMod val="50000"/>
                  </a:schemeClr>
                </a:solidFill>
              </a:rPr>
              <a:t>由央行发行与管理的，使用先进的加解密算法和分布式账本区块链技术创建的，能在特定区域流通的，通过手机进行移动支付的虚拟货币。</a:t>
            </a:r>
            <a:endParaRPr lang="en-US" altLang="zh-CN" sz="1600" dirty="0" smtClean="0">
              <a:solidFill>
                <a:schemeClr val="bg1">
                  <a:lumMod val="50000"/>
                </a:schemeClr>
              </a:solidFill>
            </a:endParaRPr>
          </a:p>
        </p:txBody>
      </p:sp>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2310" y="1356134"/>
            <a:ext cx="2006600" cy="1206500"/>
          </a:xfrm>
          <a:prstGeom prst="rect">
            <a:avLst/>
          </a:prstGeom>
          <a:noFill/>
          <a:ln>
            <a:noFill/>
          </a:ln>
        </p:spPr>
      </p:pic>
      <p:sp>
        <p:nvSpPr>
          <p:cNvPr id="10" name="TextBox 1"/>
          <p:cNvSpPr txBox="1"/>
          <p:nvPr/>
        </p:nvSpPr>
        <p:spPr>
          <a:xfrm>
            <a:off x="744427" y="2242556"/>
            <a:ext cx="3197142"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5. </a:t>
            </a:r>
            <a:r>
              <a:rPr lang="zh-CN" altLang="en-US" b="1" dirty="0" smtClean="0">
                <a:solidFill>
                  <a:schemeClr val="accent1">
                    <a:lumMod val="50000"/>
                  </a:schemeClr>
                </a:solidFill>
              </a:rPr>
              <a:t>数字货币</a:t>
            </a:r>
            <a:endParaRPr lang="en-US" altLang="zh-CN" b="1" dirty="0">
              <a:solidFill>
                <a:schemeClr val="accent1">
                  <a:lumMod val="50000"/>
                </a:schemeClr>
              </a:solidFill>
            </a:endParaRPr>
          </a:p>
        </p:txBody>
      </p:sp>
    </p:spTree>
    <p:extLst>
      <p:ext uri="{BB962C8B-B14F-4D97-AF65-F5344CB8AC3E}">
        <p14:creationId xmlns:p14="http://schemas.microsoft.com/office/powerpoint/2010/main" val="19281717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a:t>
            </a:r>
            <a:r>
              <a:rPr lang="zh-CN" altLang="en-US" sz="2800" b="1" dirty="0" smtClean="0">
                <a:solidFill>
                  <a:schemeClr val="bg1"/>
                </a:solidFill>
                <a:latin typeface="Microsoft YaHei"/>
                <a:ea typeface="Microsoft YaHei"/>
                <a:cs typeface="Microsoft YaHei"/>
              </a:rPr>
              <a:t>境电子商务支付的工具</a:t>
            </a:r>
            <a:endParaRPr lang="zh-CN" altLang="en-US" sz="2800" b="1" dirty="0">
              <a:solidFill>
                <a:schemeClr val="bg1"/>
              </a:solidFill>
              <a:latin typeface="Microsoft YaHei"/>
              <a:ea typeface="Microsoft YaHei"/>
              <a:cs typeface="Microsoft YaHei"/>
            </a:endParaRPr>
          </a:p>
        </p:txBody>
      </p:sp>
      <p:sp>
        <p:nvSpPr>
          <p:cNvPr id="22" name="TextBox 1"/>
          <p:cNvSpPr txBox="1"/>
          <p:nvPr/>
        </p:nvSpPr>
        <p:spPr>
          <a:xfrm>
            <a:off x="664399" y="2699673"/>
            <a:ext cx="7979642"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
        <p:nvSpPr>
          <p:cNvPr id="18" name="TextBox 1"/>
          <p:cNvSpPr txBox="1"/>
          <p:nvPr/>
        </p:nvSpPr>
        <p:spPr>
          <a:xfrm>
            <a:off x="344242" y="77385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）电子支付工具与传统支付工具的区别</a:t>
            </a:r>
            <a:endParaRPr lang="en-US" altLang="zh-CN" sz="2000" b="1" dirty="0">
              <a:solidFill>
                <a:srgbClr val="002060"/>
              </a:solidFill>
            </a:endParaRPr>
          </a:p>
        </p:txBody>
      </p:sp>
      <p:sp>
        <p:nvSpPr>
          <p:cNvPr id="19" name="TextBox 1"/>
          <p:cNvSpPr txBox="1"/>
          <p:nvPr/>
        </p:nvSpPr>
        <p:spPr>
          <a:xfrm>
            <a:off x="664398" y="1679425"/>
            <a:ext cx="797964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电子支付工具运营环境是基于一个开放的系统平台，包括互联网、外联网和支付操作管理软件以及相关配套设施；传统支付工具对运作载体则没有这么高的要求，采用一般的通信技术，在较为封闭的系统中运作。</a:t>
            </a:r>
            <a:endParaRPr lang="en-US" altLang="zh-CN" sz="1600" dirty="0" smtClean="0">
              <a:solidFill>
                <a:schemeClr val="bg1">
                  <a:lumMod val="50000"/>
                </a:schemeClr>
              </a:solidFill>
            </a:endParaRPr>
          </a:p>
        </p:txBody>
      </p:sp>
      <p:sp>
        <p:nvSpPr>
          <p:cNvPr id="20" name="TextBox 1"/>
          <p:cNvSpPr txBox="1"/>
          <p:nvPr/>
        </p:nvSpPr>
        <p:spPr>
          <a:xfrm>
            <a:off x="664395" y="2957683"/>
            <a:ext cx="7979641"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电子支付工具是采用先进的信息技术来完成信息传输的，通过数字化的方式进行款项支付的；传统支付工具则是通过现金的流转、票据的转让、银行汇兑等业务都是物理实体来完成款项支付的。</a:t>
            </a:r>
            <a:endParaRPr lang="en-US" altLang="zh-CN" sz="1600" dirty="0" smtClean="0">
              <a:solidFill>
                <a:schemeClr val="bg1">
                  <a:lumMod val="50000"/>
                </a:schemeClr>
              </a:solidFill>
            </a:endParaRPr>
          </a:p>
        </p:txBody>
      </p:sp>
      <p:sp>
        <p:nvSpPr>
          <p:cNvPr id="26" name="TextBox 1"/>
          <p:cNvSpPr txBox="1"/>
          <p:nvPr/>
        </p:nvSpPr>
        <p:spPr>
          <a:xfrm>
            <a:off x="664390" y="4228618"/>
            <a:ext cx="797964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电子支付工具只要在联网的计算机上就能完成支付操作，即时到账，费用低；传统支付工具需要到银行、商家或指定机构办理，手续费用高。</a:t>
            </a:r>
            <a:endParaRPr lang="en-US" altLang="zh-CN" sz="1600" b="1" dirty="0" smtClean="0">
              <a:solidFill>
                <a:schemeClr val="accent5">
                  <a:lumMod val="75000"/>
                </a:schemeClr>
              </a:solidFill>
            </a:endParaRPr>
          </a:p>
        </p:txBody>
      </p:sp>
      <p:sp>
        <p:nvSpPr>
          <p:cNvPr id="27" name="TextBox 1"/>
          <p:cNvSpPr txBox="1"/>
          <p:nvPr/>
        </p:nvSpPr>
        <p:spPr>
          <a:xfrm>
            <a:off x="592031" y="1261604"/>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运营</a:t>
            </a:r>
            <a:r>
              <a:rPr lang="zh-CN" altLang="en-US" b="1" dirty="0">
                <a:solidFill>
                  <a:schemeClr val="accent1">
                    <a:lumMod val="50000"/>
                  </a:schemeClr>
                </a:solidFill>
              </a:rPr>
              <a:t>环境不同</a:t>
            </a:r>
            <a:endParaRPr lang="en-US" altLang="zh-CN" b="1" dirty="0">
              <a:solidFill>
                <a:schemeClr val="accent1">
                  <a:lumMod val="50000"/>
                </a:schemeClr>
              </a:solidFill>
            </a:endParaRPr>
          </a:p>
        </p:txBody>
      </p:sp>
      <p:sp>
        <p:nvSpPr>
          <p:cNvPr id="28" name="TextBox 1"/>
          <p:cNvSpPr txBox="1"/>
          <p:nvPr/>
        </p:nvSpPr>
        <p:spPr>
          <a:xfrm>
            <a:off x="605187" y="2556514"/>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运作</a:t>
            </a:r>
            <a:r>
              <a:rPr lang="zh-CN" altLang="en-US" b="1" dirty="0">
                <a:solidFill>
                  <a:schemeClr val="accent1">
                    <a:lumMod val="50000"/>
                  </a:schemeClr>
                </a:solidFill>
              </a:rPr>
              <a:t>手段不同</a:t>
            </a:r>
            <a:endParaRPr lang="en-US" altLang="zh-CN" b="1" dirty="0">
              <a:solidFill>
                <a:schemeClr val="accent1">
                  <a:lumMod val="50000"/>
                </a:schemeClr>
              </a:solidFill>
            </a:endParaRPr>
          </a:p>
        </p:txBody>
      </p:sp>
      <p:sp>
        <p:nvSpPr>
          <p:cNvPr id="29" name="TextBox 1"/>
          <p:cNvSpPr txBox="1"/>
          <p:nvPr/>
        </p:nvSpPr>
        <p:spPr>
          <a:xfrm>
            <a:off x="664390" y="3833818"/>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支付</a:t>
            </a:r>
            <a:r>
              <a:rPr lang="zh-CN" altLang="en-US" b="1" dirty="0">
                <a:solidFill>
                  <a:schemeClr val="accent1">
                    <a:lumMod val="50000"/>
                  </a:schemeClr>
                </a:solidFill>
              </a:rPr>
              <a:t>费用不同</a:t>
            </a:r>
            <a:endParaRPr lang="en-US" altLang="zh-CN" b="1" dirty="0">
              <a:solidFill>
                <a:schemeClr val="accent1">
                  <a:lumMod val="50000"/>
                </a:schemeClr>
              </a:solidFill>
            </a:endParaRPr>
          </a:p>
        </p:txBody>
      </p:sp>
    </p:spTree>
    <p:extLst>
      <p:ext uri="{BB962C8B-B14F-4D97-AF65-F5344CB8AC3E}">
        <p14:creationId xmlns:p14="http://schemas.microsoft.com/office/powerpoint/2010/main" val="23041362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三、跨境电子商务支付方式</a:t>
            </a:r>
          </a:p>
        </p:txBody>
      </p:sp>
      <p:sp>
        <p:nvSpPr>
          <p:cNvPr id="17" name="TextBox 1"/>
          <p:cNvSpPr txBox="1"/>
          <p:nvPr/>
        </p:nvSpPr>
        <p:spPr>
          <a:xfrm>
            <a:off x="298192" y="79353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）跨境电商支付方式的内涵</a:t>
            </a:r>
            <a:endParaRPr lang="en-US" altLang="zh-CN" sz="2000" b="1" dirty="0">
              <a:solidFill>
                <a:srgbClr val="002060"/>
              </a:solidFill>
            </a:endParaRPr>
          </a:p>
        </p:txBody>
      </p:sp>
      <p:sp>
        <p:nvSpPr>
          <p:cNvPr id="15" name="TextBox 1"/>
          <p:cNvSpPr txBox="1"/>
          <p:nvPr/>
        </p:nvSpPr>
        <p:spPr>
          <a:xfrm>
            <a:off x="446215" y="1263180"/>
            <a:ext cx="8251567"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含义：</a:t>
            </a:r>
            <a:r>
              <a:rPr lang="zh-CN" altLang="en-US" sz="1600" dirty="0">
                <a:solidFill>
                  <a:schemeClr val="bg1">
                    <a:lumMod val="50000"/>
                  </a:schemeClr>
                </a:solidFill>
              </a:rPr>
              <a:t>指通过国际金融系统为跨境电商交易当事人提供委托收款业务服务，完成交易资金在境内外买家与卖家的账户之间进行转移。</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要素</a:t>
            </a:r>
            <a:r>
              <a:rPr lang="zh-CN" altLang="en-US" sz="1600" b="1" dirty="0" smtClean="0">
                <a:solidFill>
                  <a:schemeClr val="bg1">
                    <a:lumMod val="50000"/>
                  </a:schemeClr>
                </a:solidFill>
              </a:rPr>
              <a:t>：</a:t>
            </a:r>
            <a:r>
              <a:rPr lang="zh-CN" altLang="en-US" sz="1600" dirty="0" smtClean="0">
                <a:solidFill>
                  <a:schemeClr val="bg1">
                    <a:lumMod val="50000"/>
                  </a:schemeClr>
                </a:solidFill>
              </a:rPr>
              <a:t>支付</a:t>
            </a:r>
            <a:r>
              <a:rPr lang="zh-CN" altLang="en-US" sz="1600" dirty="0">
                <a:solidFill>
                  <a:schemeClr val="bg1">
                    <a:lumMod val="50000"/>
                  </a:schemeClr>
                </a:solidFill>
              </a:rPr>
              <a:t>指令由谁</a:t>
            </a:r>
            <a:r>
              <a:rPr lang="zh-CN" altLang="en-US" sz="1600" dirty="0" smtClean="0">
                <a:solidFill>
                  <a:schemeClr val="bg1">
                    <a:lumMod val="50000"/>
                  </a:schemeClr>
                </a:solidFill>
              </a:rPr>
              <a:t>发出？发出</a:t>
            </a:r>
            <a:r>
              <a:rPr lang="zh-CN" altLang="en-US" sz="1600" dirty="0">
                <a:solidFill>
                  <a:schemeClr val="bg1">
                    <a:lumMod val="50000"/>
                  </a:schemeClr>
                </a:solidFill>
              </a:rPr>
              <a:t>支付</a:t>
            </a:r>
            <a:r>
              <a:rPr lang="zh-CN" altLang="en-US" sz="1600" dirty="0" smtClean="0">
                <a:solidFill>
                  <a:schemeClr val="bg1">
                    <a:lumMod val="50000"/>
                  </a:schemeClr>
                </a:solidFill>
              </a:rPr>
              <a:t>指令终端</a:t>
            </a:r>
            <a:r>
              <a:rPr lang="zh-CN" altLang="en-US" sz="1600" dirty="0">
                <a:solidFill>
                  <a:schemeClr val="bg1">
                    <a:lumMod val="50000"/>
                  </a:schemeClr>
                </a:solidFill>
              </a:rPr>
              <a:t>或载体是</a:t>
            </a:r>
            <a:r>
              <a:rPr lang="zh-CN" altLang="en-US" sz="1600" dirty="0" smtClean="0">
                <a:solidFill>
                  <a:schemeClr val="bg1">
                    <a:lumMod val="50000"/>
                  </a:schemeClr>
                </a:solidFill>
              </a:rPr>
              <a:t>什么</a:t>
            </a:r>
            <a:r>
              <a:rPr lang="en-US" altLang="zh-CN" sz="1600" dirty="0" smtClean="0">
                <a:solidFill>
                  <a:schemeClr val="bg1">
                    <a:lumMod val="50000"/>
                  </a:schemeClr>
                </a:solidFill>
              </a:rPr>
              <a:t>》</a:t>
            </a:r>
            <a:r>
              <a:rPr lang="zh-CN" altLang="en-US" sz="1600" dirty="0" smtClean="0">
                <a:solidFill>
                  <a:schemeClr val="bg1">
                    <a:lumMod val="50000"/>
                  </a:schemeClr>
                </a:solidFill>
              </a:rPr>
              <a:t>支付</a:t>
            </a:r>
            <a:r>
              <a:rPr lang="zh-CN" altLang="en-US" sz="1600" dirty="0">
                <a:solidFill>
                  <a:schemeClr val="bg1">
                    <a:lumMod val="50000"/>
                  </a:schemeClr>
                </a:solidFill>
              </a:rPr>
              <a:t>指令通过什么渠道</a:t>
            </a:r>
            <a:r>
              <a:rPr lang="zh-CN" altLang="en-US" sz="1600" dirty="0" smtClean="0">
                <a:solidFill>
                  <a:schemeClr val="bg1">
                    <a:lumMod val="50000"/>
                  </a:schemeClr>
                </a:solidFill>
              </a:rPr>
              <a:t>传递？是谁</a:t>
            </a:r>
            <a:r>
              <a:rPr lang="zh-CN" altLang="en-US" sz="1600" dirty="0">
                <a:solidFill>
                  <a:schemeClr val="bg1">
                    <a:lumMod val="50000"/>
                  </a:schemeClr>
                </a:solidFill>
              </a:rPr>
              <a:t>处理支付</a:t>
            </a:r>
            <a:r>
              <a:rPr lang="zh-CN" altLang="en-US" sz="1600" dirty="0" smtClean="0">
                <a:solidFill>
                  <a:schemeClr val="bg1">
                    <a:lumMod val="50000"/>
                  </a:schemeClr>
                </a:solidFill>
              </a:rPr>
              <a:t>指令？付款</a:t>
            </a:r>
            <a:r>
              <a:rPr lang="zh-CN" altLang="en-US" sz="1600" dirty="0">
                <a:solidFill>
                  <a:schemeClr val="bg1">
                    <a:lumMod val="50000"/>
                  </a:schemeClr>
                </a:solidFill>
              </a:rPr>
              <a:t>从哪个账户转</a:t>
            </a:r>
            <a:r>
              <a:rPr lang="zh-CN" altLang="en-US" sz="1600" dirty="0" smtClean="0">
                <a:solidFill>
                  <a:schemeClr val="bg1">
                    <a:lumMod val="50000"/>
                  </a:schemeClr>
                </a:solidFill>
              </a:rPr>
              <a:t>出？货款</a:t>
            </a:r>
            <a:r>
              <a:rPr lang="zh-CN" altLang="en-US" sz="1600" dirty="0">
                <a:solidFill>
                  <a:schemeClr val="bg1">
                    <a:lumMod val="50000"/>
                  </a:schemeClr>
                </a:solidFill>
              </a:rPr>
              <a:t>转至哪个收款</a:t>
            </a:r>
            <a:r>
              <a:rPr lang="zh-CN" altLang="en-US" sz="1600" dirty="0" smtClean="0">
                <a:solidFill>
                  <a:schemeClr val="bg1">
                    <a:lumMod val="50000"/>
                  </a:schemeClr>
                </a:solidFill>
              </a:rPr>
              <a:t>账户？</a:t>
            </a:r>
            <a:endParaRPr lang="en-US" altLang="zh-CN" sz="1600" dirty="0" smtClean="0">
              <a:solidFill>
                <a:schemeClr val="bg1">
                  <a:lumMod val="50000"/>
                </a:schemeClr>
              </a:solidFill>
            </a:endParaRPr>
          </a:p>
        </p:txBody>
      </p:sp>
      <p:sp>
        <p:nvSpPr>
          <p:cNvPr id="21" name="TextBox 1"/>
          <p:cNvSpPr txBox="1"/>
          <p:nvPr/>
        </p:nvSpPr>
        <p:spPr>
          <a:xfrm>
            <a:off x="344242" y="24962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跨境电商</a:t>
            </a:r>
            <a:r>
              <a:rPr lang="zh-CN" altLang="en-US" sz="2000" b="1" dirty="0" smtClean="0">
                <a:solidFill>
                  <a:srgbClr val="002060"/>
                </a:solidFill>
              </a:rPr>
              <a:t>支付方式的类型</a:t>
            </a:r>
            <a:endParaRPr lang="en-US" altLang="zh-CN" sz="2000" b="1" dirty="0">
              <a:solidFill>
                <a:srgbClr val="002060"/>
              </a:solidFill>
            </a:endParaRPr>
          </a:p>
        </p:txBody>
      </p:sp>
      <p:sp>
        <p:nvSpPr>
          <p:cNvPr id="22" name="TextBox 1"/>
          <p:cNvSpPr txBox="1"/>
          <p:nvPr/>
        </p:nvSpPr>
        <p:spPr>
          <a:xfrm>
            <a:off x="498838" y="2995284"/>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电算化</a:t>
            </a:r>
            <a:r>
              <a:rPr lang="zh-CN" altLang="en-US" sz="1600" b="1" dirty="0" smtClean="0">
                <a:solidFill>
                  <a:schemeClr val="bg1">
                    <a:lumMod val="50000"/>
                  </a:schemeClr>
                </a:solidFill>
              </a:rPr>
              <a:t>：</a:t>
            </a:r>
            <a:r>
              <a:rPr lang="zh-CN" altLang="en-US" sz="1600" dirty="0" smtClean="0">
                <a:solidFill>
                  <a:schemeClr val="bg1">
                    <a:lumMod val="50000"/>
                  </a:schemeClr>
                </a:solidFill>
              </a:rPr>
              <a:t>通过会计</a:t>
            </a:r>
            <a:r>
              <a:rPr lang="zh-CN" altLang="en-US" sz="1600" dirty="0">
                <a:solidFill>
                  <a:schemeClr val="bg1">
                    <a:lumMod val="50000"/>
                  </a:schemeClr>
                </a:solidFill>
              </a:rPr>
              <a:t>计算机软件对数据进行自动化处理，</a:t>
            </a:r>
            <a:r>
              <a:rPr lang="zh-CN" altLang="en-US" sz="1600" dirty="0" smtClean="0">
                <a:solidFill>
                  <a:schemeClr val="bg1">
                    <a:lumMod val="50000"/>
                  </a:schemeClr>
                </a:solidFill>
              </a:rPr>
              <a:t>代替人工</a:t>
            </a:r>
            <a:r>
              <a:rPr lang="zh-CN" altLang="en-US" sz="1600" dirty="0">
                <a:solidFill>
                  <a:schemeClr val="bg1">
                    <a:lumMod val="50000"/>
                  </a:schemeClr>
                </a:solidFill>
              </a:rPr>
              <a:t>记账、算账和报账。</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电子化</a:t>
            </a:r>
            <a:r>
              <a:rPr lang="zh-CN" altLang="en-US" sz="1600" b="1" dirty="0" smtClean="0">
                <a:solidFill>
                  <a:schemeClr val="bg1">
                    <a:lumMod val="50000"/>
                  </a:schemeClr>
                </a:solidFill>
              </a:rPr>
              <a:t>：</a:t>
            </a:r>
            <a:r>
              <a:rPr lang="zh-CN" altLang="en-US" sz="1600" dirty="0">
                <a:solidFill>
                  <a:schemeClr val="bg1">
                    <a:lumMod val="50000"/>
                  </a:schemeClr>
                </a:solidFill>
              </a:rPr>
              <a:t>通过电子联行系统</a:t>
            </a:r>
            <a:r>
              <a:rPr lang="zh-CN" altLang="en-US" sz="1600" dirty="0" smtClean="0">
                <a:solidFill>
                  <a:schemeClr val="bg1">
                    <a:lumMod val="50000"/>
                  </a:schemeClr>
                </a:solidFill>
              </a:rPr>
              <a:t>，在银行</a:t>
            </a:r>
            <a:r>
              <a:rPr lang="zh-CN" altLang="en-US" sz="1600" dirty="0">
                <a:solidFill>
                  <a:schemeClr val="bg1">
                    <a:lumMod val="50000"/>
                  </a:schemeClr>
                </a:solidFill>
              </a:rPr>
              <a:t>内、本地跨行和异地跨行资金清算和资金划拨。</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网络化</a:t>
            </a:r>
            <a:r>
              <a:rPr lang="zh-CN" altLang="en-US" sz="1600" b="1" dirty="0" smtClean="0">
                <a:solidFill>
                  <a:schemeClr val="bg1">
                    <a:lumMod val="50000"/>
                  </a:schemeClr>
                </a:solidFill>
              </a:rPr>
              <a:t>：</a:t>
            </a:r>
            <a:r>
              <a:rPr lang="zh-CN" altLang="en-US" sz="1600" dirty="0" smtClean="0">
                <a:solidFill>
                  <a:schemeClr val="bg1">
                    <a:lumMod val="50000"/>
                  </a:schemeClr>
                </a:solidFill>
              </a:rPr>
              <a:t>通过在线的支付</a:t>
            </a:r>
            <a:r>
              <a:rPr lang="zh-CN" altLang="en-US" sz="1600" dirty="0">
                <a:solidFill>
                  <a:schemeClr val="bg1">
                    <a:lumMod val="50000"/>
                  </a:schemeClr>
                </a:solidFill>
              </a:rPr>
              <a:t>结算管理系统、支票承兑结算系统</a:t>
            </a:r>
            <a:r>
              <a:rPr lang="zh-CN" altLang="en-US" sz="1600" dirty="0" smtClean="0">
                <a:solidFill>
                  <a:schemeClr val="bg1">
                    <a:lumMod val="50000"/>
                  </a:schemeClr>
                </a:solidFill>
              </a:rPr>
              <a:t>、跨</a:t>
            </a:r>
            <a:r>
              <a:rPr lang="zh-CN" altLang="en-US" sz="1600" dirty="0">
                <a:solidFill>
                  <a:schemeClr val="bg1">
                    <a:lumMod val="50000"/>
                  </a:schemeClr>
                </a:solidFill>
              </a:rPr>
              <a:t>境币种支付结算系统</a:t>
            </a:r>
            <a:r>
              <a:rPr lang="zh-CN" altLang="en-US" sz="1600" dirty="0" smtClean="0">
                <a:solidFill>
                  <a:schemeClr val="bg1">
                    <a:lumMod val="50000"/>
                  </a:schemeClr>
                </a:solidFill>
              </a:rPr>
              <a:t>、汇票</a:t>
            </a:r>
            <a:r>
              <a:rPr lang="zh-CN" altLang="en-US" sz="1600" dirty="0">
                <a:solidFill>
                  <a:schemeClr val="bg1">
                    <a:lumMod val="50000"/>
                  </a:schemeClr>
                </a:solidFill>
              </a:rPr>
              <a:t>支付</a:t>
            </a:r>
            <a:r>
              <a:rPr lang="zh-CN" altLang="en-US" sz="1600" dirty="0" smtClean="0">
                <a:solidFill>
                  <a:schemeClr val="bg1">
                    <a:lumMod val="50000"/>
                  </a:schemeClr>
                </a:solidFill>
              </a:rPr>
              <a:t>系统为跨境贸易电商交易提供支付，</a:t>
            </a:r>
            <a:r>
              <a:rPr lang="zh-CN" altLang="en-US" sz="1600" dirty="0">
                <a:solidFill>
                  <a:schemeClr val="bg1">
                    <a:lumMod val="50000"/>
                  </a:schemeClr>
                </a:solidFill>
              </a:rPr>
              <a:t>通过网络支付清算平台为第三方支付机构</a:t>
            </a:r>
            <a:r>
              <a:rPr lang="zh-CN" altLang="en-US" sz="1600" dirty="0" smtClean="0">
                <a:solidFill>
                  <a:schemeClr val="bg1">
                    <a:lumMod val="50000"/>
                  </a:schemeClr>
                </a:solidFill>
              </a:rPr>
              <a:t>提供跨境零售电商支付。</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1095238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三、跨境电子商务支付方式</a:t>
            </a:r>
          </a:p>
        </p:txBody>
      </p:sp>
      <p:sp>
        <p:nvSpPr>
          <p:cNvPr id="17" name="TextBox 1"/>
          <p:cNvSpPr txBox="1"/>
          <p:nvPr/>
        </p:nvSpPr>
        <p:spPr>
          <a:xfrm>
            <a:off x="298192" y="88563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跨境电商</a:t>
            </a:r>
            <a:r>
              <a:rPr lang="zh-CN" altLang="en-US" sz="2000" b="1" dirty="0" smtClean="0">
                <a:solidFill>
                  <a:srgbClr val="002060"/>
                </a:solidFill>
              </a:rPr>
              <a:t>支付金融系统</a:t>
            </a:r>
            <a:endParaRPr lang="en-US" altLang="zh-CN" sz="2000" b="1" dirty="0">
              <a:solidFill>
                <a:srgbClr val="002060"/>
              </a:solidFill>
            </a:endParaRPr>
          </a:p>
        </p:txBody>
      </p:sp>
      <p:sp>
        <p:nvSpPr>
          <p:cNvPr id="15" name="TextBox 1"/>
          <p:cNvSpPr txBox="1"/>
          <p:nvPr/>
        </p:nvSpPr>
        <p:spPr>
          <a:xfrm>
            <a:off x="498838" y="1871432"/>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含义：</a:t>
            </a:r>
            <a:r>
              <a:rPr lang="en-US" altLang="zh-CN" sz="1600" dirty="0">
                <a:solidFill>
                  <a:schemeClr val="bg1">
                    <a:lumMod val="50000"/>
                  </a:schemeClr>
                </a:solidFill>
              </a:rPr>
              <a:t>SWIFT</a:t>
            </a:r>
            <a:r>
              <a:rPr lang="zh-CN" altLang="en-US" sz="1600" dirty="0">
                <a:solidFill>
                  <a:schemeClr val="bg1">
                    <a:lumMod val="50000"/>
                  </a:schemeClr>
                </a:solidFill>
              </a:rPr>
              <a:t>是环球银行金融电信协会的英语简称，是世界级金融电文网络</a:t>
            </a:r>
            <a:r>
              <a:rPr lang="zh-CN" altLang="en-US" sz="1600" dirty="0" smtClean="0">
                <a:solidFill>
                  <a:schemeClr val="bg1">
                    <a:lumMod val="50000"/>
                  </a:schemeClr>
                </a:solidFill>
              </a:rPr>
              <a:t>，为全球</a:t>
            </a:r>
            <a:r>
              <a:rPr lang="en-US" altLang="zh-CN" sz="1600" dirty="0" smtClean="0">
                <a:solidFill>
                  <a:schemeClr val="bg1">
                    <a:lumMod val="50000"/>
                  </a:schemeClr>
                </a:solidFill>
              </a:rPr>
              <a:t>11000</a:t>
            </a:r>
            <a:r>
              <a:rPr lang="zh-CN" altLang="en-US" sz="1600" dirty="0">
                <a:solidFill>
                  <a:schemeClr val="bg1">
                    <a:lumMod val="50000"/>
                  </a:schemeClr>
                </a:solidFill>
              </a:rPr>
              <a:t>多家银行和其他金融</a:t>
            </a:r>
            <a:r>
              <a:rPr lang="zh-CN" altLang="en-US" sz="1600" dirty="0" smtClean="0">
                <a:solidFill>
                  <a:schemeClr val="bg1">
                    <a:lumMod val="50000"/>
                  </a:schemeClr>
                </a:solidFill>
              </a:rPr>
              <a:t>机构提供同业</a:t>
            </a:r>
            <a:r>
              <a:rPr lang="zh-CN" altLang="en-US" sz="1600" dirty="0">
                <a:solidFill>
                  <a:schemeClr val="bg1">
                    <a:lumMod val="50000"/>
                  </a:schemeClr>
                </a:solidFill>
              </a:rPr>
              <a:t>交换电文，日</a:t>
            </a:r>
            <a:r>
              <a:rPr lang="zh-CN" altLang="en-US" sz="1600" dirty="0" smtClean="0">
                <a:solidFill>
                  <a:schemeClr val="bg1">
                    <a:lumMod val="50000"/>
                  </a:schemeClr>
                </a:solidFill>
              </a:rPr>
              <a:t>处理结算业务超过</a:t>
            </a:r>
            <a:r>
              <a:rPr lang="en-US" altLang="zh-CN" sz="1600" dirty="0">
                <a:solidFill>
                  <a:schemeClr val="bg1">
                    <a:lumMod val="50000"/>
                  </a:schemeClr>
                </a:solidFill>
              </a:rPr>
              <a:t>300</a:t>
            </a:r>
            <a:r>
              <a:rPr lang="zh-CN" altLang="en-US" sz="1600" dirty="0">
                <a:solidFill>
                  <a:schemeClr val="bg1">
                    <a:lumMod val="50000"/>
                  </a:schemeClr>
                </a:solidFill>
              </a:rPr>
              <a:t>万笔</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498838" y="1420993"/>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en-US" altLang="zh-CN" b="1" dirty="0">
                <a:solidFill>
                  <a:schemeClr val="accent1">
                    <a:lumMod val="50000"/>
                  </a:schemeClr>
                </a:solidFill>
              </a:rPr>
              <a:t>SWIFT</a:t>
            </a:r>
            <a:r>
              <a:rPr lang="zh-CN" altLang="en-US" b="1" dirty="0">
                <a:solidFill>
                  <a:schemeClr val="accent1">
                    <a:lumMod val="50000"/>
                  </a:schemeClr>
                </a:solidFill>
              </a:rPr>
              <a:t>结算系统</a:t>
            </a:r>
            <a:endParaRPr lang="en-US" altLang="zh-CN" b="1" dirty="0">
              <a:solidFill>
                <a:schemeClr val="accent1">
                  <a:lumMod val="50000"/>
                </a:schemeClr>
              </a:solidFill>
            </a:endParaRPr>
          </a:p>
        </p:txBody>
      </p:sp>
      <p:sp>
        <p:nvSpPr>
          <p:cNvPr id="10" name="TextBox 1"/>
          <p:cNvSpPr txBox="1"/>
          <p:nvPr/>
        </p:nvSpPr>
        <p:spPr>
          <a:xfrm>
            <a:off x="498838" y="2438102"/>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en-US" altLang="zh-CN" b="1" dirty="0">
                <a:solidFill>
                  <a:schemeClr val="accent1">
                    <a:lumMod val="50000"/>
                  </a:schemeClr>
                </a:solidFill>
              </a:rPr>
              <a:t>CIPS</a:t>
            </a:r>
            <a:r>
              <a:rPr lang="zh-CN" altLang="en-US" b="1" dirty="0" smtClean="0">
                <a:solidFill>
                  <a:schemeClr val="accent1">
                    <a:lumMod val="50000"/>
                  </a:schemeClr>
                </a:solidFill>
              </a:rPr>
              <a:t>结算</a:t>
            </a:r>
            <a:r>
              <a:rPr lang="zh-CN" altLang="en-US" b="1" dirty="0">
                <a:solidFill>
                  <a:schemeClr val="accent1">
                    <a:lumMod val="50000"/>
                  </a:schemeClr>
                </a:solidFill>
              </a:rPr>
              <a:t>系统</a:t>
            </a:r>
            <a:endParaRPr lang="en-US" altLang="zh-CN" b="1" dirty="0">
              <a:solidFill>
                <a:schemeClr val="accent1">
                  <a:lumMod val="50000"/>
                </a:schemeClr>
              </a:solidFill>
            </a:endParaRPr>
          </a:p>
        </p:txBody>
      </p:sp>
      <p:sp>
        <p:nvSpPr>
          <p:cNvPr id="13" name="TextBox 1"/>
          <p:cNvSpPr txBox="1"/>
          <p:nvPr/>
        </p:nvSpPr>
        <p:spPr>
          <a:xfrm>
            <a:off x="498838" y="2852395"/>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含义：</a:t>
            </a:r>
            <a:r>
              <a:rPr lang="en-US" altLang="zh-CN" sz="1600" dirty="0">
                <a:solidFill>
                  <a:schemeClr val="bg1">
                    <a:lumMod val="50000"/>
                  </a:schemeClr>
                </a:solidFill>
              </a:rPr>
              <a:t>CIPS</a:t>
            </a:r>
            <a:r>
              <a:rPr lang="zh-CN" altLang="en-US" sz="1600" dirty="0">
                <a:solidFill>
                  <a:schemeClr val="bg1">
                    <a:lumMod val="50000"/>
                  </a:schemeClr>
                </a:solidFill>
              </a:rPr>
              <a:t>是人民币跨境支付系统的英语简称，是人民币跨境支付清算业务批发类的支付系统</a:t>
            </a:r>
            <a:r>
              <a:rPr lang="zh-CN" altLang="en-US" sz="1600" dirty="0" smtClean="0">
                <a:solidFill>
                  <a:schemeClr val="bg1">
                    <a:lumMod val="50000"/>
                  </a:schemeClr>
                </a:solidFill>
              </a:rPr>
              <a:t>，覆盖</a:t>
            </a:r>
            <a:r>
              <a:rPr lang="zh-CN" altLang="en-US" sz="1600" dirty="0">
                <a:solidFill>
                  <a:schemeClr val="bg1">
                    <a:lumMod val="50000"/>
                  </a:schemeClr>
                </a:solidFill>
              </a:rPr>
              <a:t>全球</a:t>
            </a:r>
            <a:r>
              <a:rPr lang="en-US" altLang="zh-CN" sz="1600" dirty="0">
                <a:solidFill>
                  <a:schemeClr val="bg1">
                    <a:lumMod val="50000"/>
                  </a:schemeClr>
                </a:solidFill>
              </a:rPr>
              <a:t>170</a:t>
            </a:r>
            <a:r>
              <a:rPr lang="zh-CN" altLang="en-US" sz="1600" dirty="0">
                <a:solidFill>
                  <a:schemeClr val="bg1">
                    <a:lumMod val="50000"/>
                  </a:schemeClr>
                </a:solidFill>
              </a:rPr>
              <a:t>多个国家和地区的</a:t>
            </a:r>
            <a:r>
              <a:rPr lang="en-US" altLang="zh-CN" sz="1600" dirty="0">
                <a:solidFill>
                  <a:schemeClr val="bg1">
                    <a:lumMod val="50000"/>
                  </a:schemeClr>
                </a:solidFill>
              </a:rPr>
              <a:t>3000</a:t>
            </a:r>
            <a:r>
              <a:rPr lang="zh-CN" altLang="en-US" sz="1600" dirty="0">
                <a:solidFill>
                  <a:schemeClr val="bg1">
                    <a:lumMod val="50000"/>
                  </a:schemeClr>
                </a:solidFill>
              </a:rPr>
              <a:t>多家银行法人机构。</a:t>
            </a:r>
            <a:endParaRPr lang="en-US" altLang="zh-CN" sz="1600" dirty="0" smtClean="0">
              <a:solidFill>
                <a:schemeClr val="bg1">
                  <a:lumMod val="50000"/>
                </a:schemeClr>
              </a:solidFill>
            </a:endParaRPr>
          </a:p>
        </p:txBody>
      </p:sp>
      <p:sp>
        <p:nvSpPr>
          <p:cNvPr id="14" name="TextBox 1"/>
          <p:cNvSpPr txBox="1"/>
          <p:nvPr/>
        </p:nvSpPr>
        <p:spPr>
          <a:xfrm>
            <a:off x="498838" y="3406231"/>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俄罗斯国家结算</a:t>
            </a:r>
            <a:r>
              <a:rPr lang="zh-CN" altLang="en-US" b="1" dirty="0">
                <a:solidFill>
                  <a:schemeClr val="accent1">
                    <a:lumMod val="50000"/>
                  </a:schemeClr>
                </a:solidFill>
              </a:rPr>
              <a:t>系统</a:t>
            </a:r>
            <a:endParaRPr lang="en-US" altLang="zh-CN" b="1" dirty="0">
              <a:solidFill>
                <a:schemeClr val="accent1">
                  <a:lumMod val="50000"/>
                </a:schemeClr>
              </a:solidFill>
            </a:endParaRPr>
          </a:p>
        </p:txBody>
      </p:sp>
      <p:sp>
        <p:nvSpPr>
          <p:cNvPr id="16" name="TextBox 1"/>
          <p:cNvSpPr txBox="1"/>
          <p:nvPr/>
        </p:nvSpPr>
        <p:spPr>
          <a:xfrm>
            <a:off x="498838" y="3887652"/>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含义：</a:t>
            </a:r>
            <a:r>
              <a:rPr lang="zh-CN" altLang="en-US" sz="1600" dirty="0" smtClean="0">
                <a:solidFill>
                  <a:schemeClr val="bg1">
                    <a:lumMod val="50000"/>
                  </a:schemeClr>
                </a:solidFill>
              </a:rPr>
              <a:t>是俄罗斯于</a:t>
            </a:r>
            <a:r>
              <a:rPr lang="en-US" altLang="zh-CN" sz="1600" dirty="0" smtClean="0">
                <a:solidFill>
                  <a:schemeClr val="bg1">
                    <a:lumMod val="50000"/>
                  </a:schemeClr>
                </a:solidFill>
              </a:rPr>
              <a:t>2015</a:t>
            </a:r>
            <a:r>
              <a:rPr lang="zh-CN" altLang="en-US" sz="1600" dirty="0">
                <a:solidFill>
                  <a:schemeClr val="bg1">
                    <a:lumMod val="50000"/>
                  </a:schemeClr>
                </a:solidFill>
              </a:rPr>
              <a:t>年</a:t>
            </a:r>
            <a:r>
              <a:rPr lang="en-US" altLang="zh-CN" sz="1600" dirty="0">
                <a:solidFill>
                  <a:schemeClr val="bg1">
                    <a:lumMod val="50000"/>
                  </a:schemeClr>
                </a:solidFill>
              </a:rPr>
              <a:t>4</a:t>
            </a:r>
            <a:r>
              <a:rPr lang="zh-CN" altLang="en-US" sz="1600" dirty="0" smtClean="0">
                <a:solidFill>
                  <a:schemeClr val="bg1">
                    <a:lumMod val="50000"/>
                  </a:schemeClr>
                </a:solidFill>
              </a:rPr>
              <a:t>月启用的</a:t>
            </a:r>
            <a:r>
              <a:rPr lang="zh-CN" altLang="en-US" sz="1600" dirty="0">
                <a:solidFill>
                  <a:schemeClr val="bg1">
                    <a:lumMod val="50000"/>
                  </a:schemeClr>
                </a:solidFill>
              </a:rPr>
              <a:t>国家支付系统，将所有通过</a:t>
            </a:r>
            <a:r>
              <a:rPr lang="en-US" altLang="zh-CN" sz="1600" dirty="0">
                <a:solidFill>
                  <a:schemeClr val="bg1">
                    <a:lumMod val="50000"/>
                  </a:schemeClr>
                </a:solidFill>
              </a:rPr>
              <a:t>VISA</a:t>
            </a:r>
            <a:r>
              <a:rPr lang="zh-CN" altLang="en-US" sz="1600" dirty="0">
                <a:solidFill>
                  <a:schemeClr val="bg1">
                    <a:lumMod val="50000"/>
                  </a:schemeClr>
                </a:solidFill>
              </a:rPr>
              <a:t>和万事达卡交易的银行全部过渡到该系统，在境外可通过联合卡支付系统来受理。</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5046790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zh-CN" altLang="en-US" sz="2800" b="1" dirty="0" smtClean="0">
                <a:solidFill>
                  <a:schemeClr val="bg1"/>
                </a:solidFill>
                <a:latin typeface="Microsoft YaHei"/>
                <a:ea typeface="Microsoft YaHei"/>
                <a:cs typeface="Microsoft YaHei"/>
              </a:rPr>
              <a:t>、电子商务发展</a:t>
            </a:r>
            <a:endParaRPr lang="zh-CN" altLang="en-US" sz="2800" b="1" dirty="0">
              <a:solidFill>
                <a:schemeClr val="bg1"/>
              </a:solidFill>
              <a:latin typeface="Microsoft YaHei"/>
              <a:ea typeface="Microsoft YaHei"/>
              <a:cs typeface="Microsoft YaHei"/>
            </a:endParaRPr>
          </a:p>
        </p:txBody>
      </p:sp>
      <p:sp>
        <p:nvSpPr>
          <p:cNvPr id="13" name="TextBox 1"/>
          <p:cNvSpPr txBox="1"/>
          <p:nvPr/>
        </p:nvSpPr>
        <p:spPr>
          <a:xfrm>
            <a:off x="660777" y="903649"/>
            <a:ext cx="6982767"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a:solidFill>
                  <a:schemeClr val="accent1">
                    <a:lumMod val="50000"/>
                  </a:schemeClr>
                </a:solidFill>
              </a:rPr>
              <a:t>电子商务就业规模</a:t>
            </a:r>
            <a:endParaRPr lang="en-US" altLang="zh-CN" b="1" dirty="0">
              <a:solidFill>
                <a:schemeClr val="accent1">
                  <a:lumMod val="50000"/>
                </a:schemeClr>
              </a:solidFill>
            </a:endParaRPr>
          </a:p>
        </p:txBody>
      </p:sp>
      <p:sp>
        <p:nvSpPr>
          <p:cNvPr id="29" name="TextBox 1"/>
          <p:cNvSpPr txBox="1"/>
          <p:nvPr/>
        </p:nvSpPr>
        <p:spPr>
          <a:xfrm>
            <a:off x="593624" y="4248781"/>
            <a:ext cx="7956749" cy="5355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a:solidFill>
                  <a:schemeClr val="bg1">
                    <a:lumMod val="50000"/>
                  </a:schemeClr>
                </a:solidFill>
              </a:rPr>
              <a:t>国家统计局</a:t>
            </a:r>
            <a:r>
              <a:rPr lang="zh-CN" altLang="en-US" sz="1200" b="1" dirty="0" smtClean="0">
                <a:solidFill>
                  <a:schemeClr val="bg1">
                    <a:lumMod val="50000"/>
                  </a:schemeClr>
                </a:solidFill>
              </a:rPr>
              <a:t>发布资料：</a:t>
            </a:r>
            <a:r>
              <a:rPr lang="en-US" altLang="zh-CN" sz="1200" b="1" dirty="0">
                <a:solidFill>
                  <a:schemeClr val="bg1">
                    <a:lumMod val="50000"/>
                  </a:schemeClr>
                </a:solidFill>
              </a:rPr>
              <a:t>2019</a:t>
            </a:r>
            <a:r>
              <a:rPr lang="zh-CN" altLang="en-US" sz="1200" b="1" dirty="0">
                <a:solidFill>
                  <a:schemeClr val="bg1">
                    <a:lumMod val="50000"/>
                  </a:schemeClr>
                </a:solidFill>
              </a:rPr>
              <a:t>年全国电子商务服务从业人员规模比</a:t>
            </a:r>
            <a:r>
              <a:rPr lang="en-US" altLang="zh-CN" sz="1200" b="1" dirty="0">
                <a:solidFill>
                  <a:schemeClr val="bg1">
                    <a:lumMod val="50000"/>
                  </a:schemeClr>
                </a:solidFill>
              </a:rPr>
              <a:t>2018</a:t>
            </a:r>
            <a:r>
              <a:rPr lang="zh-CN" altLang="en-US" sz="1200" b="1" dirty="0">
                <a:solidFill>
                  <a:schemeClr val="bg1">
                    <a:lumMod val="50000"/>
                  </a:schemeClr>
                </a:solidFill>
              </a:rPr>
              <a:t>年增长了</a:t>
            </a:r>
            <a:r>
              <a:rPr lang="en-US" altLang="zh-CN" sz="1200" b="1" dirty="0">
                <a:solidFill>
                  <a:schemeClr val="bg1">
                    <a:lumMod val="50000"/>
                  </a:schemeClr>
                </a:solidFill>
              </a:rPr>
              <a:t>8.29%</a:t>
            </a:r>
            <a:r>
              <a:rPr lang="zh-CN" altLang="en-US" sz="1200" b="1" dirty="0">
                <a:solidFill>
                  <a:schemeClr val="bg1">
                    <a:lumMod val="50000"/>
                  </a:schemeClr>
                </a:solidFill>
              </a:rPr>
              <a:t>，其中电子商务直接吸纳就业和创业人数达</a:t>
            </a:r>
            <a:r>
              <a:rPr lang="en-US" altLang="zh-CN" sz="1200" b="1" dirty="0">
                <a:solidFill>
                  <a:schemeClr val="bg1">
                    <a:lumMod val="50000"/>
                  </a:schemeClr>
                </a:solidFill>
              </a:rPr>
              <a:t>3115.08</a:t>
            </a:r>
            <a:r>
              <a:rPr lang="zh-CN" altLang="en-US" sz="1200" b="1" dirty="0">
                <a:solidFill>
                  <a:schemeClr val="bg1">
                    <a:lumMod val="50000"/>
                  </a:schemeClr>
                </a:solidFill>
              </a:rPr>
              <a:t>万人，电子商务带动信息技术及相关服务的从业人员达</a:t>
            </a:r>
            <a:r>
              <a:rPr lang="en-US" altLang="zh-CN" sz="1200" b="1" dirty="0">
                <a:solidFill>
                  <a:schemeClr val="bg1">
                    <a:lumMod val="50000"/>
                  </a:schemeClr>
                </a:solidFill>
              </a:rPr>
              <a:t>2010.57</a:t>
            </a:r>
            <a:r>
              <a:rPr lang="zh-CN" altLang="en-US" sz="1200" b="1" dirty="0">
                <a:solidFill>
                  <a:schemeClr val="bg1">
                    <a:lumMod val="50000"/>
                  </a:schemeClr>
                </a:solidFill>
              </a:rPr>
              <a:t>万人。</a:t>
            </a:r>
          </a:p>
        </p:txBody>
      </p:sp>
      <p:pic>
        <p:nvPicPr>
          <p:cNvPr id="7" name="图片 6"/>
          <p:cNvPicPr/>
          <p:nvPr/>
        </p:nvPicPr>
        <p:blipFill>
          <a:blip r:embed="rId2">
            <a:duotone>
              <a:prstClr val="black"/>
              <a:schemeClr val="accent3">
                <a:tint val="45000"/>
                <a:satMod val="400000"/>
              </a:schemeClr>
            </a:duotone>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Lst>
          </a:blip>
          <a:stretch>
            <a:fillRect/>
          </a:stretch>
        </p:blipFill>
        <p:spPr>
          <a:xfrm>
            <a:off x="1355154" y="1531512"/>
            <a:ext cx="6288390" cy="25972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51822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四、跨境电子商务外汇支付业务管理</a:t>
            </a:r>
          </a:p>
        </p:txBody>
      </p:sp>
      <p:sp>
        <p:nvSpPr>
          <p:cNvPr id="13" name="矩形 12"/>
          <p:cNvSpPr/>
          <p:nvPr/>
        </p:nvSpPr>
        <p:spPr bwMode="auto">
          <a:xfrm>
            <a:off x="344242" y="782309"/>
            <a:ext cx="8530043" cy="85083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外汇支付业务是指金融支付机构通过银行为商品或服务交易双方提供跨境支付所涉的外汇资金集中收付和相关购汇、结汇服务。中国人民银行是银行结算</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账户的监督</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管理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部门。</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63343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37662" y="165558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）银行金融机构支付</a:t>
            </a:r>
            <a:r>
              <a:rPr lang="zh-CN" altLang="en-US" sz="2000" b="1" dirty="0" smtClean="0">
                <a:solidFill>
                  <a:srgbClr val="002060"/>
                </a:solidFill>
              </a:rPr>
              <a:t>业务的管理</a:t>
            </a:r>
            <a:endParaRPr lang="en-US" altLang="zh-CN" sz="2000" b="1" dirty="0">
              <a:solidFill>
                <a:srgbClr val="002060"/>
              </a:solidFill>
            </a:endParaRPr>
          </a:p>
        </p:txBody>
      </p:sp>
      <p:sp>
        <p:nvSpPr>
          <p:cNvPr id="15" name="TextBox 1"/>
          <p:cNvSpPr txBox="1"/>
          <p:nvPr/>
        </p:nvSpPr>
        <p:spPr>
          <a:xfrm>
            <a:off x="498839" y="2516059"/>
            <a:ext cx="8251567"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应遵守</a:t>
            </a:r>
            <a:r>
              <a:rPr lang="zh-CN" altLang="en-US" sz="1600" dirty="0">
                <a:solidFill>
                  <a:schemeClr val="bg1">
                    <a:lumMod val="50000"/>
                  </a:schemeClr>
                </a:solidFill>
              </a:rPr>
              <a:t>法律、行政法规，不得利用银行结算账户进行偷逃税款、逃废债务、套取现金及其他违法犯罪</a:t>
            </a:r>
            <a:r>
              <a:rPr lang="zh-CN" altLang="en-US" sz="1600" dirty="0" smtClean="0">
                <a:solidFill>
                  <a:schemeClr val="bg1">
                    <a:lumMod val="50000"/>
                  </a:schemeClr>
                </a:solidFill>
              </a:rPr>
              <a:t>活动。</a:t>
            </a:r>
            <a:endParaRPr lang="en-US" altLang="zh-CN" sz="1600" b="1" dirty="0" smtClean="0">
              <a:solidFill>
                <a:schemeClr val="bg1">
                  <a:lumMod val="50000"/>
                </a:schemeClr>
              </a:solidFill>
            </a:endParaRPr>
          </a:p>
        </p:txBody>
      </p:sp>
      <p:sp>
        <p:nvSpPr>
          <p:cNvPr id="10" name="TextBox 1"/>
          <p:cNvSpPr txBox="1"/>
          <p:nvPr/>
        </p:nvSpPr>
        <p:spPr>
          <a:xfrm>
            <a:off x="498839" y="2091992"/>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跨境银行</a:t>
            </a:r>
            <a:r>
              <a:rPr lang="zh-CN" altLang="en-US" b="1" dirty="0">
                <a:solidFill>
                  <a:schemeClr val="accent1">
                    <a:lumMod val="50000"/>
                  </a:schemeClr>
                </a:solidFill>
              </a:rPr>
              <a:t>结算账户的设立和使用</a:t>
            </a:r>
            <a:endParaRPr lang="en-US" altLang="zh-CN" b="1" dirty="0">
              <a:solidFill>
                <a:schemeClr val="accent1">
                  <a:lumMod val="50000"/>
                </a:schemeClr>
              </a:solidFill>
            </a:endParaRPr>
          </a:p>
        </p:txBody>
      </p:sp>
      <p:sp>
        <p:nvSpPr>
          <p:cNvPr id="16" name="TextBox 1"/>
          <p:cNvSpPr txBox="1"/>
          <p:nvPr/>
        </p:nvSpPr>
        <p:spPr>
          <a:xfrm>
            <a:off x="498839" y="3053221"/>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跨</a:t>
            </a:r>
            <a:r>
              <a:rPr lang="zh-CN" altLang="en-US" b="1" dirty="0">
                <a:solidFill>
                  <a:schemeClr val="accent1">
                    <a:lumMod val="50000"/>
                  </a:schemeClr>
                </a:solidFill>
              </a:rPr>
              <a:t>境结算业务的管理</a:t>
            </a:r>
            <a:endParaRPr lang="en-US" altLang="zh-CN" b="1" dirty="0">
              <a:solidFill>
                <a:schemeClr val="accent1">
                  <a:lumMod val="50000"/>
                </a:schemeClr>
              </a:solidFill>
            </a:endParaRPr>
          </a:p>
        </p:txBody>
      </p:sp>
      <p:sp>
        <p:nvSpPr>
          <p:cNvPr id="18" name="TextBox 1"/>
          <p:cNvSpPr txBox="1"/>
          <p:nvPr/>
        </p:nvSpPr>
        <p:spPr>
          <a:xfrm>
            <a:off x="556934" y="3546712"/>
            <a:ext cx="8251567"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客户</a:t>
            </a:r>
            <a:r>
              <a:rPr lang="zh-CN" altLang="en-US" sz="1600" b="1" dirty="0">
                <a:solidFill>
                  <a:schemeClr val="bg1">
                    <a:lumMod val="50000"/>
                  </a:schemeClr>
                </a:solidFill>
              </a:rPr>
              <a:t>管理：</a:t>
            </a:r>
            <a:r>
              <a:rPr lang="zh-CN" altLang="en-US" sz="1600" dirty="0">
                <a:solidFill>
                  <a:schemeClr val="bg1">
                    <a:lumMod val="50000"/>
                  </a:schemeClr>
                </a:solidFill>
              </a:rPr>
              <a:t>不得为“贸易外汇收支企业名录”外的</a:t>
            </a:r>
            <a:r>
              <a:rPr lang="zh-CN" altLang="en-US" sz="1600" dirty="0" smtClean="0">
                <a:solidFill>
                  <a:schemeClr val="bg1">
                    <a:lumMod val="50000"/>
                  </a:schemeClr>
                </a:solidFill>
              </a:rPr>
              <a:t>企业办理</a:t>
            </a:r>
            <a:r>
              <a:rPr lang="zh-CN" altLang="en-US" sz="1600" dirty="0">
                <a:solidFill>
                  <a:schemeClr val="bg1">
                    <a:lumMod val="50000"/>
                  </a:schemeClr>
                </a:solidFill>
              </a:rPr>
              <a:t>贸易外汇收支业务；严格审核客户身份信息的真实性；与客户签订</a:t>
            </a:r>
            <a:r>
              <a:rPr lang="en-US" altLang="zh-CN" sz="1600" dirty="0">
                <a:solidFill>
                  <a:schemeClr val="bg1">
                    <a:lumMod val="50000"/>
                  </a:schemeClr>
                </a:solidFill>
              </a:rPr>
              <a:t>《</a:t>
            </a:r>
            <a:r>
              <a:rPr lang="zh-CN" altLang="en-US" sz="1600" dirty="0">
                <a:solidFill>
                  <a:schemeClr val="bg1">
                    <a:lumMod val="50000"/>
                  </a:schemeClr>
                </a:solidFill>
              </a:rPr>
              <a:t>货物贸易外汇收支业务办理确认书</a:t>
            </a:r>
            <a:r>
              <a:rPr lang="en-US" altLang="zh-CN" sz="1600" dirty="0" smtClean="0">
                <a:solidFill>
                  <a:schemeClr val="bg1">
                    <a:lumMod val="50000"/>
                  </a:schemeClr>
                </a:solidFill>
              </a:rPr>
              <a:t>》</a:t>
            </a:r>
            <a:r>
              <a:rPr lang="zh-CN" altLang="en-US" sz="1600" dirty="0">
                <a:solidFill>
                  <a:schemeClr val="bg1">
                    <a:lumMod val="50000"/>
                  </a:schemeClr>
                </a:solidFill>
              </a:rPr>
              <a:t>；实施分类</a:t>
            </a:r>
            <a:r>
              <a:rPr lang="zh-CN" altLang="en-US" sz="1600" dirty="0" smtClean="0">
                <a:solidFill>
                  <a:schemeClr val="bg1">
                    <a:lumMod val="50000"/>
                  </a:schemeClr>
                </a:solidFill>
              </a:rPr>
              <a:t>管理。</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收支业务管理：</a:t>
            </a:r>
            <a:r>
              <a:rPr lang="zh-CN" altLang="en-US" sz="1600" dirty="0">
                <a:solidFill>
                  <a:schemeClr val="bg1">
                    <a:lumMod val="50000"/>
                  </a:schemeClr>
                </a:solidFill>
              </a:rPr>
              <a:t>银行为客户办理收付汇和结售汇业务，其中结售汇业务应当收到货币之日后第一个工作日内，并根据银行汇率进行售汇。</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155738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639566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四、跨境电子商务外汇支付业务管理</a:t>
            </a:r>
          </a:p>
        </p:txBody>
      </p:sp>
      <p:sp>
        <p:nvSpPr>
          <p:cNvPr id="5" name="TextBox 1"/>
          <p:cNvSpPr txBox="1"/>
          <p:nvPr/>
        </p:nvSpPr>
        <p:spPr>
          <a:xfrm>
            <a:off x="304770" y="94937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）非银行</a:t>
            </a:r>
            <a:r>
              <a:rPr lang="zh-CN" altLang="en-US" sz="2000" b="1" dirty="0">
                <a:solidFill>
                  <a:srgbClr val="002060"/>
                </a:solidFill>
              </a:rPr>
              <a:t>金融机构支付</a:t>
            </a:r>
            <a:r>
              <a:rPr lang="zh-CN" altLang="en-US" sz="2000" b="1" dirty="0" smtClean="0">
                <a:solidFill>
                  <a:srgbClr val="002060"/>
                </a:solidFill>
              </a:rPr>
              <a:t>业务的管理</a:t>
            </a:r>
            <a:endParaRPr lang="en-US" altLang="zh-CN" sz="2000" b="1" dirty="0">
              <a:solidFill>
                <a:srgbClr val="002060"/>
              </a:solidFill>
            </a:endParaRPr>
          </a:p>
        </p:txBody>
      </p:sp>
      <p:sp>
        <p:nvSpPr>
          <p:cNvPr id="6" name="TextBox 1"/>
          <p:cNvSpPr txBox="1"/>
          <p:nvPr/>
        </p:nvSpPr>
        <p:spPr>
          <a:xfrm>
            <a:off x="498839" y="2091572"/>
            <a:ext cx="8251567"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a:t>
            </a:r>
            <a:r>
              <a:rPr lang="zh-CN" altLang="en-US" sz="1600" b="1" dirty="0">
                <a:solidFill>
                  <a:schemeClr val="bg1">
                    <a:lumMod val="50000"/>
                  </a:schemeClr>
                </a:solidFill>
              </a:rPr>
              <a:t>支付机构跨境外汇支付业务试点指导意见</a:t>
            </a:r>
            <a:r>
              <a:rPr lang="en-US" altLang="zh-CN" sz="1600" b="1" dirty="0" smtClean="0">
                <a:solidFill>
                  <a:schemeClr val="bg1">
                    <a:lumMod val="50000"/>
                  </a:schemeClr>
                </a:solidFill>
              </a:rPr>
              <a:t>》</a:t>
            </a:r>
            <a:r>
              <a:rPr lang="zh-CN" altLang="en-US" sz="1600" b="1" dirty="0">
                <a:solidFill>
                  <a:schemeClr val="bg1">
                    <a:lumMod val="50000"/>
                  </a:schemeClr>
                </a:solidFill>
              </a:rPr>
              <a:t>规定</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smtClean="0">
                <a:solidFill>
                  <a:schemeClr val="bg1">
                    <a:lumMod val="50000"/>
                  </a:schemeClr>
                </a:solidFill>
              </a:rPr>
              <a:t>具备</a:t>
            </a:r>
            <a:r>
              <a:rPr lang="zh-CN" altLang="en-US" sz="1600" dirty="0">
                <a:solidFill>
                  <a:schemeClr val="bg1">
                    <a:lumMod val="50000"/>
                  </a:schemeClr>
                </a:solidFill>
              </a:rPr>
              <a:t>“贸易外汇收支企业名录”登记的条件</a:t>
            </a:r>
            <a:r>
              <a:rPr lang="zh-CN" altLang="en-US" sz="1600" dirty="0" smtClean="0">
                <a:solidFill>
                  <a:schemeClr val="bg1">
                    <a:lumMod val="50000"/>
                  </a:schemeClr>
                </a:solidFill>
              </a:rPr>
              <a:t>支付</a:t>
            </a:r>
            <a:r>
              <a:rPr lang="zh-CN" altLang="en-US" sz="1600" dirty="0">
                <a:solidFill>
                  <a:schemeClr val="bg1">
                    <a:lumMod val="50000"/>
                  </a:schemeClr>
                </a:solidFill>
              </a:rPr>
              <a:t>机构</a:t>
            </a:r>
            <a:r>
              <a:rPr lang="zh-CN" altLang="en-US" sz="1600" dirty="0" smtClean="0">
                <a:solidFill>
                  <a:schemeClr val="bg1">
                    <a:lumMod val="50000"/>
                  </a:schemeClr>
                </a:solidFill>
              </a:rPr>
              <a:t>办理登记</a:t>
            </a:r>
            <a:r>
              <a:rPr lang="zh-CN" altLang="en-US" sz="1600" dirty="0">
                <a:solidFill>
                  <a:schemeClr val="bg1">
                    <a:lumMod val="50000"/>
                  </a:schemeClr>
                </a:solidFill>
              </a:rPr>
              <a:t>后可开办跨境外汇支付业务。</a:t>
            </a:r>
            <a:endParaRPr lang="en-US" altLang="zh-CN" sz="1600" b="1" dirty="0" smtClean="0">
              <a:solidFill>
                <a:schemeClr val="bg1">
                  <a:lumMod val="50000"/>
                </a:schemeClr>
              </a:solidFill>
            </a:endParaRPr>
          </a:p>
        </p:txBody>
      </p:sp>
      <p:sp>
        <p:nvSpPr>
          <p:cNvPr id="7" name="TextBox 1"/>
          <p:cNvSpPr txBox="1"/>
          <p:nvPr/>
        </p:nvSpPr>
        <p:spPr>
          <a:xfrm>
            <a:off x="537988" y="1547702"/>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支付机构的登记管理</a:t>
            </a:r>
            <a:endParaRPr lang="en-US" altLang="zh-CN" b="1" dirty="0">
              <a:solidFill>
                <a:schemeClr val="accent1">
                  <a:lumMod val="50000"/>
                </a:schemeClr>
              </a:solidFill>
            </a:endParaRPr>
          </a:p>
        </p:txBody>
      </p:sp>
      <p:sp>
        <p:nvSpPr>
          <p:cNvPr id="8" name="TextBox 1"/>
          <p:cNvSpPr txBox="1"/>
          <p:nvPr/>
        </p:nvSpPr>
        <p:spPr>
          <a:xfrm>
            <a:off x="537988" y="2838495"/>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跨</a:t>
            </a:r>
            <a:r>
              <a:rPr lang="zh-CN" altLang="en-US" b="1" dirty="0">
                <a:solidFill>
                  <a:schemeClr val="accent1">
                    <a:lumMod val="50000"/>
                  </a:schemeClr>
                </a:solidFill>
              </a:rPr>
              <a:t>境支付账户</a:t>
            </a:r>
            <a:r>
              <a:rPr lang="zh-CN" altLang="en-US" b="1" dirty="0" smtClean="0">
                <a:solidFill>
                  <a:schemeClr val="accent1">
                    <a:lumMod val="50000"/>
                  </a:schemeClr>
                </a:solidFill>
              </a:rPr>
              <a:t>的管理</a:t>
            </a:r>
            <a:endParaRPr lang="en-US" altLang="zh-CN" b="1" dirty="0">
              <a:solidFill>
                <a:schemeClr val="accent1">
                  <a:lumMod val="50000"/>
                </a:schemeClr>
              </a:solidFill>
            </a:endParaRPr>
          </a:p>
        </p:txBody>
      </p:sp>
      <p:sp>
        <p:nvSpPr>
          <p:cNvPr id="9" name="TextBox 1"/>
          <p:cNvSpPr txBox="1"/>
          <p:nvPr/>
        </p:nvSpPr>
        <p:spPr>
          <a:xfrm>
            <a:off x="537989" y="3359884"/>
            <a:ext cx="8165258"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a:t>
            </a:r>
            <a:r>
              <a:rPr lang="zh-CN" altLang="en-US" sz="1600" b="1" dirty="0" smtClean="0">
                <a:solidFill>
                  <a:schemeClr val="bg1">
                    <a:lumMod val="50000"/>
                  </a:schemeClr>
                </a:solidFill>
              </a:rPr>
              <a:t>管理：</a:t>
            </a:r>
            <a:r>
              <a:rPr lang="zh-CN" altLang="en-US" sz="1600" dirty="0" smtClean="0">
                <a:solidFill>
                  <a:schemeClr val="bg1">
                    <a:lumMod val="50000"/>
                  </a:schemeClr>
                </a:solidFill>
              </a:rPr>
              <a:t>采取</a:t>
            </a:r>
            <a:r>
              <a:rPr lang="zh-CN" altLang="en-US" sz="1600" dirty="0">
                <a:solidFill>
                  <a:schemeClr val="bg1">
                    <a:lumMod val="50000"/>
                  </a:schemeClr>
                </a:solidFill>
              </a:rPr>
              <a:t>实名认证制</a:t>
            </a:r>
            <a:r>
              <a:rPr lang="zh-CN" altLang="en-US" sz="1600" dirty="0" smtClean="0">
                <a:solidFill>
                  <a:schemeClr val="bg1">
                    <a:lumMod val="50000"/>
                  </a:schemeClr>
                </a:solidFill>
              </a:rPr>
              <a:t>；</a:t>
            </a:r>
            <a:r>
              <a:rPr lang="zh-CN" altLang="en-US" sz="1600" dirty="0">
                <a:solidFill>
                  <a:schemeClr val="bg1">
                    <a:lumMod val="50000"/>
                  </a:schemeClr>
                </a:solidFill>
              </a:rPr>
              <a:t>与客户签订服务协议</a:t>
            </a:r>
            <a:r>
              <a:rPr lang="zh-CN" altLang="en-US" sz="1600" dirty="0" smtClean="0">
                <a:solidFill>
                  <a:schemeClr val="bg1">
                    <a:lumMod val="50000"/>
                  </a:schemeClr>
                </a:solidFill>
              </a:rPr>
              <a:t>；实施三类管理。</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收汇与发汇管理：</a:t>
            </a:r>
            <a:r>
              <a:rPr lang="zh-CN" altLang="en-US" sz="1600" dirty="0" smtClean="0">
                <a:solidFill>
                  <a:schemeClr val="bg1">
                    <a:lumMod val="50000"/>
                  </a:schemeClr>
                </a:solidFill>
              </a:rPr>
              <a:t>银行按个人</a:t>
            </a:r>
            <a:r>
              <a:rPr lang="zh-CN" altLang="en-US" sz="1600" dirty="0">
                <a:solidFill>
                  <a:schemeClr val="bg1">
                    <a:lumMod val="50000"/>
                  </a:schemeClr>
                </a:solidFill>
              </a:rPr>
              <a:t>购汇法规规定录入个人结售汇管理信息；不得</a:t>
            </a:r>
            <a:r>
              <a:rPr lang="zh-CN" altLang="en-US" sz="1600" dirty="0" smtClean="0">
                <a:solidFill>
                  <a:schemeClr val="bg1">
                    <a:lumMod val="50000"/>
                  </a:schemeClr>
                </a:solidFill>
              </a:rPr>
              <a:t>涉及受</a:t>
            </a:r>
            <a:r>
              <a:rPr lang="zh-CN" altLang="en-US" sz="1600" dirty="0">
                <a:solidFill>
                  <a:schemeClr val="bg1">
                    <a:lumMod val="50000"/>
                  </a:schemeClr>
                </a:solidFill>
              </a:rPr>
              <a:t>制裁的国家、区域、企业和违法的交易</a:t>
            </a:r>
            <a:r>
              <a:rPr lang="zh-CN" altLang="en-US" sz="1600" dirty="0" smtClean="0">
                <a:solidFill>
                  <a:schemeClr val="bg1">
                    <a:lumMod val="50000"/>
                  </a:schemeClr>
                </a:solidFill>
              </a:rPr>
              <a:t>；不得</a:t>
            </a:r>
            <a:r>
              <a:rPr lang="zh-CN" altLang="en-US" sz="1600" dirty="0">
                <a:solidFill>
                  <a:schemeClr val="bg1">
                    <a:lumMod val="50000"/>
                  </a:schemeClr>
                </a:solidFill>
              </a:rPr>
              <a:t>为非法交易活动提供</a:t>
            </a:r>
            <a:r>
              <a:rPr lang="zh-CN" altLang="en-US" sz="1600" dirty="0" smtClean="0">
                <a:solidFill>
                  <a:schemeClr val="bg1">
                    <a:lumMod val="50000"/>
                  </a:schemeClr>
                </a:solidFill>
              </a:rPr>
              <a:t>服务。</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6121405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第七章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电子商务支付方式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a:t>
            </a:r>
            <a:r>
              <a:rPr lang="zh-CN" altLang="en-US" b="1" dirty="0"/>
              <a:t>二</a:t>
            </a:r>
            <a:r>
              <a:rPr lang="zh-CN" altLang="en-US" b="1" dirty="0" smtClean="0"/>
              <a:t>节 </a:t>
            </a:r>
            <a:r>
              <a:rPr lang="zh-CN" altLang="en-US" sz="3600" b="1" dirty="0" smtClean="0"/>
              <a:t>跨境</a:t>
            </a:r>
            <a:r>
              <a:rPr lang="zh-CN" altLang="en-US" sz="3600" b="1" dirty="0"/>
              <a:t>贸易</a:t>
            </a:r>
            <a:r>
              <a:rPr lang="zh-CN" altLang="en-US" sz="3600" b="1" dirty="0" smtClean="0"/>
              <a:t>电</a:t>
            </a:r>
            <a:r>
              <a:rPr lang="zh-CN" altLang="en-US" sz="3600" b="1" dirty="0"/>
              <a:t>商</a:t>
            </a:r>
            <a:r>
              <a:rPr lang="zh-CN" altLang="en-US" sz="3600" b="1" dirty="0" smtClean="0"/>
              <a:t>支付方式</a:t>
            </a:r>
            <a:endParaRPr sz="3600" b="1" dirty="0"/>
          </a:p>
        </p:txBody>
      </p:sp>
    </p:spTree>
    <p:extLst>
      <p:ext uri="{BB962C8B-B14F-4D97-AF65-F5344CB8AC3E}">
        <p14:creationId xmlns:p14="http://schemas.microsoft.com/office/powerpoint/2010/main" val="20387775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一、跨境贸易电子商务支付方式的类型</a:t>
            </a:r>
          </a:p>
        </p:txBody>
      </p:sp>
      <p:sp>
        <p:nvSpPr>
          <p:cNvPr id="13" name="矩形 12"/>
          <p:cNvSpPr/>
          <p:nvPr/>
        </p:nvSpPr>
        <p:spPr bwMode="auto">
          <a:xfrm>
            <a:off x="316604" y="782309"/>
            <a:ext cx="8465581" cy="85083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跨境贸易电子商务支付方式是指跨境电商买家和卖家委托商业银行通过相关金融系统为其提供信用证结算、电汇和委托收款服务，完成跨境电子商务交易资金在买家与卖家之间的转移</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63343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44241" y="182270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）现汇支付方式</a:t>
            </a:r>
            <a:endParaRPr lang="en-US" altLang="zh-CN" sz="2000" b="1" dirty="0">
              <a:solidFill>
                <a:srgbClr val="002060"/>
              </a:solidFill>
            </a:endParaRPr>
          </a:p>
        </p:txBody>
      </p:sp>
      <p:sp>
        <p:nvSpPr>
          <p:cNvPr id="15" name="TextBox 1"/>
          <p:cNvSpPr txBox="1"/>
          <p:nvPr/>
        </p:nvSpPr>
        <p:spPr>
          <a:xfrm>
            <a:off x="498839" y="2323158"/>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指卖家与买家根据电子合同支付方式的约定，委托银行通过</a:t>
            </a:r>
            <a:r>
              <a:rPr lang="en-US" altLang="zh-CN" sz="1600" dirty="0">
                <a:solidFill>
                  <a:schemeClr val="bg1">
                    <a:lumMod val="50000"/>
                  </a:schemeClr>
                </a:solidFill>
              </a:rPr>
              <a:t>SWIFT</a:t>
            </a:r>
            <a:r>
              <a:rPr lang="zh-CN" altLang="en-US" sz="1600" dirty="0">
                <a:solidFill>
                  <a:schemeClr val="bg1">
                    <a:lumMod val="50000"/>
                  </a:schemeClr>
                </a:solidFill>
              </a:rPr>
              <a:t>系统逐笔完成境内外贸易商之间的现汇结算，包括跟单信用证、电汇和跟单托收等支付方式。</a:t>
            </a:r>
            <a:endParaRPr lang="en-US" altLang="zh-CN" sz="1600" dirty="0" smtClean="0">
              <a:solidFill>
                <a:schemeClr val="bg1">
                  <a:lumMod val="50000"/>
                </a:schemeClr>
              </a:solidFill>
            </a:endParaRPr>
          </a:p>
        </p:txBody>
      </p:sp>
      <p:sp>
        <p:nvSpPr>
          <p:cNvPr id="21" name="TextBox 1"/>
          <p:cNvSpPr txBox="1"/>
          <p:nvPr/>
        </p:nvSpPr>
        <p:spPr>
          <a:xfrm>
            <a:off x="344242" y="295463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）记账支付方式</a:t>
            </a:r>
            <a:endParaRPr lang="en-US" altLang="zh-CN" sz="2000" b="1" dirty="0">
              <a:solidFill>
                <a:srgbClr val="002060"/>
              </a:solidFill>
            </a:endParaRPr>
          </a:p>
        </p:txBody>
      </p:sp>
      <p:sp>
        <p:nvSpPr>
          <p:cNvPr id="22" name="TextBox 1"/>
          <p:cNvSpPr txBox="1"/>
          <p:nvPr/>
        </p:nvSpPr>
        <p:spPr>
          <a:xfrm>
            <a:off x="498839" y="3409841"/>
            <a:ext cx="825156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根据两国政府间“贸易和支付协定”，以本国政府名义分别在对方国家的中央银行或其指定的银行开立清算账户，承担协定项目交易货款的记账，一年结算一次，出现账户差额再进行在线清偿</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9160229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en-US" altLang="zh-CN" sz="2800" b="1" dirty="0">
                <a:solidFill>
                  <a:schemeClr val="bg1"/>
                </a:solidFill>
                <a:latin typeface="Microsoft YaHei"/>
                <a:ea typeface="Microsoft YaHei"/>
                <a:cs typeface="Microsoft YaHei"/>
              </a:rPr>
              <a:t>SWIFT</a:t>
            </a:r>
            <a:r>
              <a:rPr lang="zh-CN" altLang="en-US" sz="2800" b="1" dirty="0">
                <a:solidFill>
                  <a:schemeClr val="bg1"/>
                </a:solidFill>
                <a:latin typeface="Microsoft YaHei"/>
                <a:ea typeface="Microsoft YaHei"/>
                <a:cs typeface="Microsoft YaHei"/>
              </a:rPr>
              <a:t>跟单信用证支付业务</a:t>
            </a:r>
          </a:p>
        </p:txBody>
      </p:sp>
      <p:sp>
        <p:nvSpPr>
          <p:cNvPr id="13" name="矩形 12"/>
          <p:cNvSpPr/>
          <p:nvPr/>
        </p:nvSpPr>
        <p:spPr bwMode="auto">
          <a:xfrm>
            <a:off x="316604" y="754071"/>
            <a:ext cx="8465581" cy="1344206"/>
          </a:xfrm>
          <a:prstGeom prst="rect">
            <a:avLst/>
          </a:prstGeom>
          <a:solidFill>
            <a:schemeClr val="bg1"/>
          </a:solidFill>
          <a:ln>
            <a:noFill/>
          </a:ln>
          <a:effectLst/>
        </p:spPr>
        <p:txBody>
          <a:bodyPr anchor="ctr"/>
          <a:lstStyle/>
          <a:p>
            <a:pPr lvl="0" hangingPunct="1">
              <a:lnSpc>
                <a:spcPct val="120000"/>
              </a:lnSpc>
              <a:defRPr/>
            </a:pP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SWIFT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跟单信用证是指境内开证银行接受跨境电商卖家的委托</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，通过</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SWIFT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系统开给境外卖家的电子信用证，境外议付银行凭信用证规定的电子单证进行议付的承诺文件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。该支付</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适用</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大额</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交易主体分别是上游的大中型外贸企业，下游是大中型外贸批发商或生产商，具有信用程度强、风险小、手续繁多、费用较高的特点</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04565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2" name="TextBox 1"/>
          <p:cNvSpPr txBox="1"/>
          <p:nvPr/>
        </p:nvSpPr>
        <p:spPr>
          <a:xfrm>
            <a:off x="1039352" y="3311079"/>
            <a:ext cx="546047" cy="164352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rgbClr val="002060"/>
                </a:solidFill>
              </a:rPr>
              <a:t>即期</a:t>
            </a:r>
            <a:endParaRPr lang="en-US" altLang="zh-CN" sz="1400" b="1" dirty="0" smtClean="0">
              <a:solidFill>
                <a:srgbClr val="002060"/>
              </a:solidFill>
            </a:endParaRPr>
          </a:p>
          <a:p>
            <a:pPr>
              <a:lnSpc>
                <a:spcPct val="120000"/>
              </a:lnSpc>
            </a:pPr>
            <a:r>
              <a:rPr lang="zh-CN" altLang="en-US" sz="1400" b="1" dirty="0" smtClean="0">
                <a:solidFill>
                  <a:srgbClr val="002060"/>
                </a:solidFill>
              </a:rPr>
              <a:t>跟单</a:t>
            </a:r>
            <a:endParaRPr lang="en-US" altLang="zh-CN" sz="1400" b="1" dirty="0" smtClean="0">
              <a:solidFill>
                <a:srgbClr val="002060"/>
              </a:solidFill>
            </a:endParaRPr>
          </a:p>
          <a:p>
            <a:pPr>
              <a:lnSpc>
                <a:spcPct val="120000"/>
              </a:lnSpc>
            </a:pPr>
            <a:r>
              <a:rPr lang="zh-CN" altLang="en-US" sz="1400" b="1" dirty="0" smtClean="0">
                <a:solidFill>
                  <a:srgbClr val="002060"/>
                </a:solidFill>
              </a:rPr>
              <a:t>信用</a:t>
            </a:r>
            <a:endParaRPr lang="en-US" altLang="zh-CN" sz="1400" b="1" dirty="0" smtClean="0">
              <a:solidFill>
                <a:srgbClr val="002060"/>
              </a:solidFill>
            </a:endParaRPr>
          </a:p>
          <a:p>
            <a:pPr>
              <a:lnSpc>
                <a:spcPct val="120000"/>
              </a:lnSpc>
            </a:pPr>
            <a:r>
              <a:rPr lang="zh-CN" altLang="en-US" sz="1400" b="1" dirty="0" smtClean="0">
                <a:solidFill>
                  <a:srgbClr val="002060"/>
                </a:solidFill>
              </a:rPr>
              <a:t>证业</a:t>
            </a:r>
            <a:endParaRPr lang="en-US" altLang="zh-CN" sz="1400" b="1" dirty="0" smtClean="0">
              <a:solidFill>
                <a:srgbClr val="002060"/>
              </a:solidFill>
            </a:endParaRPr>
          </a:p>
          <a:p>
            <a:pPr>
              <a:lnSpc>
                <a:spcPct val="120000"/>
              </a:lnSpc>
            </a:pPr>
            <a:r>
              <a:rPr lang="zh-CN" altLang="en-US" sz="1400" b="1" dirty="0" smtClean="0">
                <a:solidFill>
                  <a:srgbClr val="002060"/>
                </a:solidFill>
              </a:rPr>
              <a:t>务的</a:t>
            </a:r>
            <a:endParaRPr lang="en-US" altLang="zh-CN" sz="1400" b="1" dirty="0" smtClean="0">
              <a:solidFill>
                <a:srgbClr val="002060"/>
              </a:solidFill>
            </a:endParaRPr>
          </a:p>
          <a:p>
            <a:pPr>
              <a:lnSpc>
                <a:spcPct val="120000"/>
              </a:lnSpc>
            </a:pPr>
            <a:r>
              <a:rPr lang="zh-CN" altLang="en-US" sz="1400" b="1" dirty="0" smtClean="0">
                <a:solidFill>
                  <a:srgbClr val="002060"/>
                </a:solidFill>
              </a:rPr>
              <a:t>流程</a:t>
            </a:r>
            <a:endParaRPr lang="en-US" altLang="zh-CN" sz="1400" b="1" dirty="0" smtClean="0">
              <a:solidFill>
                <a:srgbClr val="002060"/>
              </a:solidFill>
            </a:endParaRPr>
          </a:p>
        </p:txBody>
      </p:sp>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1572246" y="2195305"/>
            <a:ext cx="6254920" cy="2640897"/>
          </a:xfrm>
          <a:prstGeom prst="rect">
            <a:avLst/>
          </a:prstGeom>
        </p:spPr>
      </p:pic>
    </p:spTree>
    <p:extLst>
      <p:ext uri="{BB962C8B-B14F-4D97-AF65-F5344CB8AC3E}">
        <p14:creationId xmlns:p14="http://schemas.microsoft.com/office/powerpoint/2010/main" val="2067448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en-US" altLang="zh-CN" sz="2800" b="1" dirty="0" smtClean="0">
                <a:solidFill>
                  <a:schemeClr val="bg1"/>
                </a:solidFill>
                <a:latin typeface="Microsoft YaHei"/>
                <a:ea typeface="Microsoft YaHei"/>
                <a:cs typeface="Microsoft YaHei"/>
              </a:rPr>
              <a:t>SWIFT</a:t>
            </a:r>
            <a:r>
              <a:rPr lang="zh-CN" altLang="en-US" sz="2800" b="1" dirty="0">
                <a:solidFill>
                  <a:schemeClr val="bg1"/>
                </a:solidFill>
                <a:latin typeface="Microsoft YaHei"/>
                <a:ea typeface="Microsoft YaHei"/>
                <a:cs typeface="Microsoft YaHei"/>
              </a:rPr>
              <a:t>电汇支付业务</a:t>
            </a:r>
          </a:p>
        </p:txBody>
      </p:sp>
      <p:sp>
        <p:nvSpPr>
          <p:cNvPr id="13" name="矩形 12"/>
          <p:cNvSpPr/>
          <p:nvPr/>
        </p:nvSpPr>
        <p:spPr bwMode="auto">
          <a:xfrm>
            <a:off x="316604" y="773805"/>
            <a:ext cx="8564259" cy="1070613"/>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指境内跨境电商买家委托境内银行通过</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SWIFT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系统向境外跨境电商卖家指定银行发出付款委托通知书，委托其将款项解付给收款人的支付方式。该支付方式适用</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小额</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主体是上游小微外贸企业，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下游是</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小微外贸批发商，具有手续</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简便、时间</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短</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费用高的特点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86848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9" name="TextBox 1"/>
          <p:cNvSpPr txBox="1"/>
          <p:nvPr/>
        </p:nvSpPr>
        <p:spPr>
          <a:xfrm>
            <a:off x="316604" y="205925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en-US" altLang="zh-CN" sz="2000" b="1" dirty="0">
                <a:solidFill>
                  <a:srgbClr val="002060"/>
                </a:solidFill>
              </a:rPr>
              <a:t>SWIFT</a:t>
            </a:r>
            <a:r>
              <a:rPr lang="zh-CN" altLang="en-US" sz="2000" b="1" dirty="0">
                <a:solidFill>
                  <a:srgbClr val="002060"/>
                </a:solidFill>
              </a:rPr>
              <a:t>电汇的类型</a:t>
            </a:r>
            <a:endParaRPr lang="en-US" altLang="zh-CN" sz="2000" b="1" dirty="0">
              <a:solidFill>
                <a:srgbClr val="002060"/>
              </a:solidFill>
            </a:endParaRPr>
          </a:p>
        </p:txBody>
      </p:sp>
      <p:sp>
        <p:nvSpPr>
          <p:cNvPr id="10" name="TextBox 1"/>
          <p:cNvSpPr txBox="1"/>
          <p:nvPr/>
        </p:nvSpPr>
        <p:spPr>
          <a:xfrm>
            <a:off x="506508" y="2741896"/>
            <a:ext cx="8084905"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预付</a:t>
            </a:r>
            <a:r>
              <a:rPr lang="zh-CN" altLang="en-US" sz="1600" b="1" dirty="0" smtClean="0">
                <a:solidFill>
                  <a:schemeClr val="bg1">
                    <a:lumMod val="50000"/>
                  </a:schemeClr>
                </a:solidFill>
              </a:rPr>
              <a:t>货款：</a:t>
            </a:r>
            <a:r>
              <a:rPr lang="zh-CN" altLang="en-US" sz="1600" dirty="0" smtClean="0">
                <a:solidFill>
                  <a:schemeClr val="bg1">
                    <a:lumMod val="50000"/>
                  </a:schemeClr>
                </a:solidFill>
              </a:rPr>
              <a:t>指</a:t>
            </a:r>
            <a:r>
              <a:rPr lang="zh-CN" altLang="en-US" sz="1600" dirty="0">
                <a:solidFill>
                  <a:schemeClr val="bg1">
                    <a:lumMod val="50000"/>
                  </a:schemeClr>
                </a:solidFill>
              </a:rPr>
              <a:t>跨境电商卖家（收款人）在收到跨境电商买家（汇款人）的全款电汇后，按照电子销售合同规定交货的结算形式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到付</a:t>
            </a:r>
            <a:r>
              <a:rPr lang="zh-CN" altLang="en-US" sz="1600" b="1" dirty="0" smtClean="0">
                <a:solidFill>
                  <a:schemeClr val="bg1">
                    <a:lumMod val="50000"/>
                  </a:schemeClr>
                </a:solidFill>
              </a:rPr>
              <a:t>货款：</a:t>
            </a:r>
            <a:r>
              <a:rPr lang="zh-CN" altLang="en-US" sz="1600" dirty="0" smtClean="0">
                <a:solidFill>
                  <a:schemeClr val="bg1">
                    <a:lumMod val="50000"/>
                  </a:schemeClr>
                </a:solidFill>
              </a:rPr>
              <a:t>指</a:t>
            </a:r>
            <a:r>
              <a:rPr lang="zh-CN" altLang="en-US" sz="1600" dirty="0">
                <a:solidFill>
                  <a:schemeClr val="bg1">
                    <a:lumMod val="50000"/>
                  </a:schemeClr>
                </a:solidFill>
              </a:rPr>
              <a:t>跨境电商卖家（收款人）根据电子销售合同规定办理出口货物运输后，将</a:t>
            </a:r>
          </a:p>
          <a:p>
            <a:pPr>
              <a:lnSpc>
                <a:spcPct val="120000"/>
              </a:lnSpc>
            </a:pPr>
            <a:r>
              <a:rPr lang="zh-CN" altLang="en-US" sz="1600" dirty="0">
                <a:solidFill>
                  <a:schemeClr val="bg1">
                    <a:lumMod val="50000"/>
                  </a:schemeClr>
                </a:solidFill>
              </a:rPr>
              <a:t>电子运输单据发送至跨境电商买家（汇款人），再由其办理全款电汇的结算</a:t>
            </a:r>
            <a:r>
              <a:rPr lang="zh-CN" altLang="en-US" sz="1600" dirty="0" smtClean="0">
                <a:solidFill>
                  <a:schemeClr val="bg1">
                    <a:lumMod val="50000"/>
                  </a:schemeClr>
                </a:solidFill>
              </a:rPr>
              <a:t>形式。</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复合</a:t>
            </a:r>
            <a:r>
              <a:rPr lang="zh-CN" altLang="en-US" sz="1600" b="1" dirty="0" smtClean="0">
                <a:solidFill>
                  <a:schemeClr val="bg1">
                    <a:lumMod val="50000"/>
                  </a:schemeClr>
                </a:solidFill>
              </a:rPr>
              <a:t>付款：</a:t>
            </a:r>
            <a:r>
              <a:rPr lang="zh-CN" altLang="en-US" sz="1600" dirty="0" smtClean="0">
                <a:solidFill>
                  <a:schemeClr val="bg1">
                    <a:lumMod val="50000"/>
                  </a:schemeClr>
                </a:solidFill>
              </a:rPr>
              <a:t>指</a:t>
            </a:r>
            <a:r>
              <a:rPr lang="zh-CN" altLang="en-US" sz="1600" dirty="0">
                <a:solidFill>
                  <a:schemeClr val="bg1">
                    <a:lumMod val="50000"/>
                  </a:schemeClr>
                </a:solidFill>
              </a:rPr>
              <a:t>约定一定比例的预付货款（如</a:t>
            </a:r>
            <a:r>
              <a:rPr lang="en-US" altLang="zh-CN" sz="1600" dirty="0">
                <a:solidFill>
                  <a:schemeClr val="bg1">
                    <a:lumMod val="50000"/>
                  </a:schemeClr>
                </a:solidFill>
              </a:rPr>
              <a:t>30%</a:t>
            </a:r>
            <a:r>
              <a:rPr lang="zh-CN" altLang="en-US" sz="1600" dirty="0">
                <a:solidFill>
                  <a:schemeClr val="bg1">
                    <a:lumMod val="50000"/>
                  </a:schemeClr>
                </a:solidFill>
              </a:rPr>
              <a:t>）与一定比例的到付货款（如</a:t>
            </a:r>
            <a:r>
              <a:rPr lang="en-US" altLang="zh-CN" sz="1600" dirty="0">
                <a:solidFill>
                  <a:schemeClr val="bg1">
                    <a:lumMod val="50000"/>
                  </a:schemeClr>
                </a:solidFill>
              </a:rPr>
              <a:t>70%</a:t>
            </a:r>
            <a:r>
              <a:rPr lang="zh-CN" altLang="en-US" sz="1600" dirty="0">
                <a:solidFill>
                  <a:schemeClr val="bg1">
                    <a:lumMod val="50000"/>
                  </a:schemeClr>
                </a:solidFill>
              </a:rPr>
              <a:t>）这种结合的结算形式</a:t>
            </a:r>
            <a:r>
              <a:rPr lang="zh-CN" altLang="en-US" sz="1600" dirty="0" smtClean="0">
                <a:solidFill>
                  <a:schemeClr val="bg1">
                    <a:lumMod val="50000"/>
                  </a:schemeClr>
                </a:solidFill>
              </a:rPr>
              <a:t>。</a:t>
            </a:r>
            <a:endParaRPr lang="en-US" altLang="zh-CN" sz="1600" b="1" dirty="0" smtClean="0">
              <a:solidFill>
                <a:schemeClr val="accent5">
                  <a:lumMod val="75000"/>
                </a:schemeClr>
              </a:solidFill>
            </a:endParaRPr>
          </a:p>
        </p:txBody>
      </p:sp>
    </p:spTree>
    <p:extLst>
      <p:ext uri="{BB962C8B-B14F-4D97-AF65-F5344CB8AC3E}">
        <p14:creationId xmlns:p14="http://schemas.microsoft.com/office/powerpoint/2010/main" val="4356087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en-US" altLang="zh-CN" sz="2800" b="1" dirty="0" smtClean="0">
                <a:solidFill>
                  <a:schemeClr val="bg1"/>
                </a:solidFill>
                <a:latin typeface="Microsoft YaHei"/>
                <a:ea typeface="Microsoft YaHei"/>
                <a:cs typeface="Microsoft YaHei"/>
              </a:rPr>
              <a:t>SWIFT</a:t>
            </a:r>
            <a:r>
              <a:rPr lang="zh-CN" altLang="en-US" sz="2800" b="1" dirty="0">
                <a:solidFill>
                  <a:schemeClr val="bg1"/>
                </a:solidFill>
                <a:latin typeface="Microsoft YaHei"/>
                <a:ea typeface="Microsoft YaHei"/>
                <a:cs typeface="Microsoft YaHei"/>
              </a:rPr>
              <a:t>电汇支付业务</a:t>
            </a:r>
          </a:p>
        </p:txBody>
      </p:sp>
      <p:sp>
        <p:nvSpPr>
          <p:cNvPr id="8" name="TextBox 1"/>
          <p:cNvSpPr txBox="1"/>
          <p:nvPr/>
        </p:nvSpPr>
        <p:spPr>
          <a:xfrm>
            <a:off x="259396" y="84830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smtClean="0">
                <a:solidFill>
                  <a:srgbClr val="002060"/>
                </a:solidFill>
              </a:rPr>
              <a:t>SWIFT</a:t>
            </a:r>
            <a:r>
              <a:rPr lang="zh-CN" altLang="en-US" sz="2000" b="1" dirty="0">
                <a:solidFill>
                  <a:srgbClr val="002060"/>
                </a:solidFill>
              </a:rPr>
              <a:t>复合电汇支付</a:t>
            </a:r>
            <a:r>
              <a:rPr lang="zh-CN" altLang="en-US" sz="2000" b="1" dirty="0" smtClean="0">
                <a:solidFill>
                  <a:srgbClr val="002060"/>
                </a:solidFill>
              </a:rPr>
              <a:t>业务流程</a:t>
            </a:r>
            <a:endParaRPr lang="en-US" altLang="zh-CN" sz="2000" b="1" dirty="0">
              <a:solidFill>
                <a:srgbClr val="002060"/>
              </a:solidFill>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881507" y="1533289"/>
            <a:ext cx="7380984" cy="3104036"/>
          </a:xfrm>
          <a:prstGeom prst="rect">
            <a:avLst/>
          </a:prstGeom>
        </p:spPr>
      </p:pic>
    </p:spTree>
    <p:extLst>
      <p:ext uri="{BB962C8B-B14F-4D97-AF65-F5344CB8AC3E}">
        <p14:creationId xmlns:p14="http://schemas.microsoft.com/office/powerpoint/2010/main" val="21477579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en-US" altLang="zh-CN" sz="2800" b="1" dirty="0">
                <a:solidFill>
                  <a:schemeClr val="bg1"/>
                </a:solidFill>
                <a:latin typeface="Microsoft YaHei"/>
                <a:ea typeface="Microsoft YaHei"/>
                <a:cs typeface="Microsoft YaHei"/>
              </a:rPr>
              <a:t>SWIFT</a:t>
            </a:r>
            <a:r>
              <a:rPr lang="zh-CN" altLang="en-US" sz="2800" b="1" dirty="0">
                <a:solidFill>
                  <a:schemeClr val="bg1"/>
                </a:solidFill>
                <a:latin typeface="Microsoft YaHei"/>
                <a:ea typeface="Microsoft YaHei"/>
                <a:cs typeface="Microsoft YaHei"/>
              </a:rPr>
              <a:t>托收支付业务</a:t>
            </a:r>
          </a:p>
        </p:txBody>
      </p:sp>
      <p:sp>
        <p:nvSpPr>
          <p:cNvPr id="13" name="矩形 12"/>
          <p:cNvSpPr/>
          <p:nvPr/>
        </p:nvSpPr>
        <p:spPr bwMode="auto">
          <a:xfrm>
            <a:off x="316604" y="773805"/>
            <a:ext cx="8564259" cy="1070613"/>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指跨境电商卖家委托境内银行，由其通过</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SWIFT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系统向境外银行发出支付指令，要求跨境电商买家进行付款的支付方式。该支付方式适用</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交易，交易主体是上游的外贸企业，下游是外贸批发商或生产商。该支付方式具有手续简便、费用较低、结汇时间长、风险</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大的特点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86848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9" name="TextBox 1"/>
          <p:cNvSpPr txBox="1"/>
          <p:nvPr/>
        </p:nvSpPr>
        <p:spPr>
          <a:xfrm>
            <a:off x="316604" y="205925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en-US" altLang="zh-CN" sz="2000" b="1" dirty="0">
                <a:solidFill>
                  <a:srgbClr val="002060"/>
                </a:solidFill>
              </a:rPr>
              <a:t>SWIFT</a:t>
            </a:r>
            <a:r>
              <a:rPr lang="zh-CN" altLang="en-US" sz="2000" b="1" dirty="0" smtClean="0">
                <a:solidFill>
                  <a:srgbClr val="002060"/>
                </a:solidFill>
              </a:rPr>
              <a:t>电汇托收的</a:t>
            </a:r>
            <a:r>
              <a:rPr lang="zh-CN" altLang="en-US" sz="2000" b="1" dirty="0">
                <a:solidFill>
                  <a:srgbClr val="002060"/>
                </a:solidFill>
              </a:rPr>
              <a:t>类型</a:t>
            </a:r>
            <a:endParaRPr lang="en-US" altLang="zh-CN" sz="2000" b="1" dirty="0">
              <a:solidFill>
                <a:srgbClr val="002060"/>
              </a:solidFill>
            </a:endParaRPr>
          </a:p>
        </p:txBody>
      </p:sp>
      <p:sp>
        <p:nvSpPr>
          <p:cNvPr id="10" name="TextBox 1"/>
          <p:cNvSpPr txBox="1"/>
          <p:nvPr/>
        </p:nvSpPr>
        <p:spPr>
          <a:xfrm>
            <a:off x="467038" y="2613256"/>
            <a:ext cx="8084905" cy="198169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光票托收：</a:t>
            </a:r>
            <a:r>
              <a:rPr lang="zh-CN" altLang="en-US" sz="1600" dirty="0">
                <a:solidFill>
                  <a:schemeClr val="bg1">
                    <a:lumMod val="50000"/>
                  </a:schemeClr>
                </a:solidFill>
              </a:rPr>
              <a:t>指跨境电商卖家制作电子汇票，委托境内银行（托收行）通过</a:t>
            </a:r>
            <a:r>
              <a:rPr lang="en-US" altLang="zh-CN" sz="1600" dirty="0">
                <a:solidFill>
                  <a:schemeClr val="bg1">
                    <a:lumMod val="50000"/>
                  </a:schemeClr>
                </a:solidFill>
              </a:rPr>
              <a:t>SWIFT</a:t>
            </a:r>
            <a:r>
              <a:rPr lang="zh-CN" altLang="en-US" sz="1600" dirty="0">
                <a:solidFill>
                  <a:schemeClr val="bg1">
                    <a:lumMod val="50000"/>
                  </a:schemeClr>
                </a:solidFill>
              </a:rPr>
              <a:t>系统向跨境电商买家索款的一种托收方式，通常用于小额货款的收取</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跟单托收：</a:t>
            </a:r>
            <a:r>
              <a:rPr lang="zh-CN" altLang="en-US" sz="1600" dirty="0">
                <a:solidFill>
                  <a:schemeClr val="bg1">
                    <a:lumMod val="50000"/>
                  </a:schemeClr>
                </a:solidFill>
              </a:rPr>
              <a:t>指跨境电商卖家根据电子销售合同规定的时限、地点装运货物后，制作电子商业汇票并随附全套电子单证，委托境内银行通过</a:t>
            </a:r>
            <a:r>
              <a:rPr lang="en-US" altLang="zh-CN" sz="1600" dirty="0">
                <a:solidFill>
                  <a:schemeClr val="bg1">
                    <a:lumMod val="50000"/>
                  </a:schemeClr>
                </a:solidFill>
              </a:rPr>
              <a:t>SWIFT</a:t>
            </a:r>
            <a:r>
              <a:rPr lang="zh-CN" altLang="en-US" sz="1600" dirty="0">
                <a:solidFill>
                  <a:schemeClr val="bg1">
                    <a:lumMod val="50000"/>
                  </a:schemeClr>
                </a:solidFill>
              </a:rPr>
              <a:t>系统向代收行发出指令，要求跨境电商买家付清全部货款的一种托收方式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跟单</a:t>
            </a:r>
            <a:r>
              <a:rPr lang="zh-CN" altLang="en-US" sz="1600" b="1" dirty="0" smtClean="0">
                <a:solidFill>
                  <a:schemeClr val="bg1">
                    <a:lumMod val="50000"/>
                  </a:schemeClr>
                </a:solidFill>
              </a:rPr>
              <a:t>托收方式：</a:t>
            </a:r>
            <a:r>
              <a:rPr lang="zh-CN" altLang="en-US" sz="1600" dirty="0">
                <a:solidFill>
                  <a:schemeClr val="bg1">
                    <a:lumMod val="50000"/>
                  </a:schemeClr>
                </a:solidFill>
              </a:rPr>
              <a:t>即期付款交单；远期付款交单。</a:t>
            </a:r>
            <a:endParaRPr lang="en-US" altLang="zh-CN" sz="1600" b="1" dirty="0" smtClean="0">
              <a:solidFill>
                <a:schemeClr val="accent5">
                  <a:lumMod val="75000"/>
                </a:schemeClr>
              </a:solidFill>
            </a:endParaRPr>
          </a:p>
        </p:txBody>
      </p:sp>
    </p:spTree>
    <p:extLst>
      <p:ext uri="{BB962C8B-B14F-4D97-AF65-F5344CB8AC3E}">
        <p14:creationId xmlns:p14="http://schemas.microsoft.com/office/powerpoint/2010/main" val="29106329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en-US" altLang="zh-CN" sz="2800" b="1" dirty="0">
                <a:solidFill>
                  <a:schemeClr val="bg1"/>
                </a:solidFill>
                <a:latin typeface="Microsoft YaHei"/>
                <a:ea typeface="Microsoft YaHei"/>
                <a:cs typeface="Microsoft YaHei"/>
              </a:rPr>
              <a:t>SWIFT</a:t>
            </a:r>
            <a:r>
              <a:rPr lang="zh-CN" altLang="en-US" sz="2800" b="1" dirty="0">
                <a:solidFill>
                  <a:schemeClr val="bg1"/>
                </a:solidFill>
                <a:latin typeface="Microsoft YaHei"/>
                <a:ea typeface="Microsoft YaHei"/>
                <a:cs typeface="Microsoft YaHei"/>
              </a:rPr>
              <a:t>托收支付业务</a:t>
            </a:r>
          </a:p>
        </p:txBody>
      </p:sp>
      <p:sp>
        <p:nvSpPr>
          <p:cNvPr id="9" name="TextBox 1"/>
          <p:cNvSpPr txBox="1"/>
          <p:nvPr/>
        </p:nvSpPr>
        <p:spPr>
          <a:xfrm>
            <a:off x="396869" y="95058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smtClean="0">
                <a:solidFill>
                  <a:srgbClr val="002060"/>
                </a:solidFill>
              </a:rPr>
              <a:t>SWIFT</a:t>
            </a:r>
            <a:r>
              <a:rPr lang="zh-CN" altLang="en-US" sz="2000" b="1" dirty="0">
                <a:solidFill>
                  <a:srgbClr val="002060"/>
                </a:solidFill>
              </a:rPr>
              <a:t>即期付款交单托收支付</a:t>
            </a:r>
            <a:r>
              <a:rPr lang="zh-CN" altLang="en-US" sz="2000" b="1" dirty="0" smtClean="0">
                <a:solidFill>
                  <a:srgbClr val="002060"/>
                </a:solidFill>
              </a:rPr>
              <a:t>业务流程</a:t>
            </a:r>
            <a:endParaRPr lang="en-US" altLang="zh-CN" sz="2000" b="1" dirty="0">
              <a:solidFill>
                <a:srgbClr val="002060"/>
              </a:solidFill>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1210430" y="1592810"/>
            <a:ext cx="6958318" cy="3084445"/>
          </a:xfrm>
          <a:prstGeom prst="rect">
            <a:avLst/>
          </a:prstGeom>
        </p:spPr>
      </p:pic>
    </p:spTree>
    <p:extLst>
      <p:ext uri="{BB962C8B-B14F-4D97-AF65-F5344CB8AC3E}">
        <p14:creationId xmlns:p14="http://schemas.microsoft.com/office/powerpoint/2010/main" val="14522217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第七章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电子商务支付方式</a:t>
            </a:r>
            <a:endParaRPr lang="zh-CN" altLang="en-US" b="1" dirty="0">
              <a:solidFill>
                <a:schemeClr val="bg2">
                  <a:lumMod val="60000"/>
                  <a:lumOff val="40000"/>
                </a:schemeClr>
              </a:solidFill>
            </a:endParaRPr>
          </a:p>
        </p:txBody>
      </p:sp>
      <p:sp>
        <p:nvSpPr>
          <p:cNvPr id="8" name="TextBox 10"/>
          <p:cNvSpPr txBox="1"/>
          <p:nvPr/>
        </p:nvSpPr>
        <p:spPr>
          <a:xfrm>
            <a:off x="83998" y="1955823"/>
            <a:ext cx="8735425" cy="8254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第三节 </a:t>
            </a:r>
            <a:r>
              <a:rPr lang="zh-CN" altLang="en-US" sz="3600" b="1" dirty="0"/>
              <a:t>跨境零售</a:t>
            </a:r>
            <a:r>
              <a:rPr lang="zh-CN" altLang="en-US" sz="3600" b="1" dirty="0" smtClean="0"/>
              <a:t>电</a:t>
            </a:r>
            <a:r>
              <a:rPr lang="zh-CN" altLang="en-US" sz="3600" b="1" dirty="0"/>
              <a:t>商</a:t>
            </a:r>
            <a:r>
              <a:rPr lang="zh-CN" altLang="en-US" sz="3600" b="1" dirty="0" smtClean="0"/>
              <a:t>支付方式</a:t>
            </a:r>
            <a:endParaRPr sz="3600" b="1" dirty="0"/>
          </a:p>
        </p:txBody>
      </p:sp>
    </p:spTree>
    <p:extLst>
      <p:ext uri="{BB962C8B-B14F-4D97-AF65-F5344CB8AC3E}">
        <p14:creationId xmlns:p14="http://schemas.microsoft.com/office/powerpoint/2010/main" val="13669163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第一章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电子商务概论</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第三节 跨境电子商务概述</a:t>
            </a:r>
            <a:endParaRPr sz="3600" b="1" dirty="0"/>
          </a:p>
        </p:txBody>
      </p:sp>
    </p:spTree>
    <p:extLst>
      <p:ext uri="{BB962C8B-B14F-4D97-AF65-F5344CB8AC3E}">
        <p14:creationId xmlns:p14="http://schemas.microsoft.com/office/powerpoint/2010/main" val="9665082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a:t>
            </a:r>
            <a:r>
              <a:rPr lang="zh-CN" altLang="en-US" sz="2800" b="1" dirty="0" smtClean="0">
                <a:solidFill>
                  <a:schemeClr val="bg1"/>
                </a:solidFill>
                <a:latin typeface="Microsoft YaHei"/>
                <a:ea typeface="Microsoft YaHei"/>
                <a:cs typeface="Microsoft YaHei"/>
              </a:rPr>
              <a:t>境零售电子商务</a:t>
            </a:r>
            <a:r>
              <a:rPr lang="zh-CN" altLang="en-US" sz="2800" b="1" dirty="0">
                <a:solidFill>
                  <a:schemeClr val="bg1"/>
                </a:solidFill>
                <a:latin typeface="Microsoft YaHei"/>
                <a:ea typeface="Microsoft YaHei"/>
                <a:cs typeface="Microsoft YaHei"/>
              </a:rPr>
              <a:t>支付方式的类型</a:t>
            </a:r>
          </a:p>
        </p:txBody>
      </p:sp>
      <p:sp>
        <p:nvSpPr>
          <p:cNvPr id="13" name="矩形 12"/>
          <p:cNvSpPr/>
          <p:nvPr/>
        </p:nvSpPr>
        <p:spPr bwMode="auto">
          <a:xfrm>
            <a:off x="316604" y="821777"/>
            <a:ext cx="8465581" cy="85083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跨境零售</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电商支付</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方式是指非金融机构通过合作银行为小额跨境商品交易双方提供互联网支付所涉的外汇资金集中收付及相关结售汇服务</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。该支付方式适应交易额</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较小、交易量众多的小额</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进口</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的交易方式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75184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446215" y="1886404"/>
            <a:ext cx="8251567" cy="30469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rgbClr val="002060"/>
                </a:solidFill>
              </a:rPr>
              <a:t>网上</a:t>
            </a:r>
            <a:r>
              <a:rPr lang="zh-CN" altLang="en-US" sz="1600" b="1" dirty="0" smtClean="0">
                <a:solidFill>
                  <a:srgbClr val="002060"/>
                </a:solidFill>
              </a:rPr>
              <a:t>支付：</a:t>
            </a:r>
            <a:r>
              <a:rPr lang="zh-CN" altLang="en-US" sz="1600" dirty="0" smtClean="0">
                <a:solidFill>
                  <a:schemeClr val="bg1">
                    <a:lumMod val="50000"/>
                  </a:schemeClr>
                </a:solidFill>
              </a:rPr>
              <a:t>指</a:t>
            </a:r>
            <a:r>
              <a:rPr lang="zh-CN" altLang="en-US" sz="1600" dirty="0">
                <a:solidFill>
                  <a:schemeClr val="bg1">
                    <a:lumMod val="50000"/>
                  </a:schemeClr>
                </a:solidFill>
              </a:rPr>
              <a:t>基于互联网、大数据和人工智能等技术，借助银行所支持的某种数字金融工具，在消费者、金融机构、商家三者之间实现在线支付、现金流转、资金清算等业务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rgbClr val="002060"/>
                </a:solidFill>
              </a:rPr>
              <a:t>汇款：</a:t>
            </a:r>
            <a:r>
              <a:rPr lang="zh-CN" altLang="en-US" sz="1600" dirty="0">
                <a:solidFill>
                  <a:schemeClr val="bg1">
                    <a:lumMod val="50000"/>
                  </a:schemeClr>
                </a:solidFill>
              </a:rPr>
              <a:t>指境内跨境电商买家通过国际汇款公司办理汇款申请，支付约定手续费用，进行货款支付的方式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rgbClr val="002060"/>
                </a:solidFill>
              </a:rPr>
              <a:t>银支付：</a:t>
            </a:r>
            <a:r>
              <a:rPr lang="zh-CN" altLang="en-US" sz="1600" dirty="0" smtClean="0">
                <a:solidFill>
                  <a:schemeClr val="bg1">
                    <a:lumMod val="50000"/>
                  </a:schemeClr>
                </a:solidFill>
              </a:rPr>
              <a:t>指</a:t>
            </a:r>
            <a:r>
              <a:rPr lang="zh-CN" altLang="en-US" sz="1600" dirty="0">
                <a:solidFill>
                  <a:schemeClr val="bg1">
                    <a:lumMod val="50000"/>
                  </a:schemeClr>
                </a:solidFill>
              </a:rPr>
              <a:t>境内消费者开通所持银行卡的网银支付功能，在银行网银页面输入银行卡信息，验证支付密码就可以完成在线支付货款的方式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rgbClr val="002060"/>
                </a:solidFill>
              </a:rPr>
              <a:t>移动</a:t>
            </a:r>
            <a:r>
              <a:rPr lang="zh-CN" altLang="en-US" sz="1600" b="1" dirty="0" smtClean="0">
                <a:solidFill>
                  <a:srgbClr val="002060"/>
                </a:solidFill>
              </a:rPr>
              <a:t>支付：</a:t>
            </a:r>
            <a:r>
              <a:rPr lang="zh-CN" altLang="en-US" sz="1600" dirty="0" smtClean="0">
                <a:solidFill>
                  <a:schemeClr val="bg1">
                    <a:lumMod val="50000"/>
                  </a:schemeClr>
                </a:solidFill>
              </a:rPr>
              <a:t>指基于移动通信</a:t>
            </a:r>
            <a:r>
              <a:rPr lang="zh-CN" altLang="en-US" sz="1600" dirty="0">
                <a:solidFill>
                  <a:schemeClr val="bg1">
                    <a:lumMod val="50000"/>
                  </a:schemeClr>
                </a:solidFill>
              </a:rPr>
              <a:t>网络和银行金融服务系统为依托，以</a:t>
            </a:r>
            <a:r>
              <a:rPr lang="zh-CN" altLang="en-US" sz="1600" dirty="0" smtClean="0">
                <a:solidFill>
                  <a:schemeClr val="bg1">
                    <a:lumMod val="50000"/>
                  </a:schemeClr>
                </a:solidFill>
              </a:rPr>
              <a:t>手机等</a:t>
            </a:r>
            <a:r>
              <a:rPr lang="zh-CN" altLang="en-US" sz="1600" dirty="0">
                <a:solidFill>
                  <a:schemeClr val="bg1">
                    <a:lumMod val="50000"/>
                  </a:schemeClr>
                </a:solidFill>
              </a:rPr>
              <a:t>移动设备为支付手段，以智能卡和数字签名技术为安全保障，以电子信息作为货币形态完成支付行为</a:t>
            </a:r>
            <a:r>
              <a:rPr lang="zh-CN" altLang="en-US" sz="1600" dirty="0" smtClean="0">
                <a:solidFill>
                  <a:schemeClr val="bg1">
                    <a:lumMod val="50000"/>
                  </a:schemeClr>
                </a:solidFill>
              </a:rPr>
              <a:t>的方式。</a:t>
            </a:r>
            <a:endParaRPr lang="en-US" altLang="zh-CN" sz="1600" dirty="0" smtClean="0">
              <a:solidFill>
                <a:schemeClr val="bg1">
                  <a:lumMod val="50000"/>
                </a:schemeClr>
              </a:solidFill>
            </a:endParaRPr>
          </a:p>
          <a:p>
            <a:pPr>
              <a:lnSpc>
                <a:spcPct val="120000"/>
              </a:lnSpc>
            </a:pPr>
            <a:r>
              <a:rPr lang="zh-CN" altLang="en-US" sz="1600" b="1" dirty="0">
                <a:solidFill>
                  <a:srgbClr val="002060"/>
                </a:solidFill>
              </a:rPr>
              <a:t>电子</a:t>
            </a:r>
            <a:r>
              <a:rPr lang="zh-CN" altLang="en-US" sz="1600" b="1" dirty="0" smtClean="0">
                <a:solidFill>
                  <a:srgbClr val="002060"/>
                </a:solidFill>
              </a:rPr>
              <a:t>钱包：</a:t>
            </a:r>
            <a:r>
              <a:rPr lang="zh-CN" altLang="en-US" sz="1600" dirty="0" smtClean="0">
                <a:solidFill>
                  <a:schemeClr val="bg1">
                    <a:lumMod val="50000"/>
                  </a:schemeClr>
                </a:solidFill>
              </a:rPr>
              <a:t>指装入电子</a:t>
            </a:r>
            <a:r>
              <a:rPr lang="zh-CN" altLang="en-US" sz="1600" dirty="0">
                <a:solidFill>
                  <a:schemeClr val="bg1">
                    <a:lumMod val="50000"/>
                  </a:schemeClr>
                </a:solidFill>
              </a:rPr>
              <a:t>现金、电子信用卡、在线货币和网络货币</a:t>
            </a:r>
            <a:r>
              <a:rPr lang="zh-CN" altLang="en-US" sz="1600" dirty="0" smtClean="0">
                <a:solidFill>
                  <a:schemeClr val="bg1">
                    <a:lumMod val="50000"/>
                  </a:schemeClr>
                </a:solidFill>
              </a:rPr>
              <a:t>等电子货币</a:t>
            </a:r>
            <a:r>
              <a:rPr lang="zh-CN" altLang="en-US" sz="1600" dirty="0">
                <a:solidFill>
                  <a:schemeClr val="bg1">
                    <a:lumMod val="50000"/>
                  </a:schemeClr>
                </a:solidFill>
              </a:rPr>
              <a:t>，境内跨境电商买家</a:t>
            </a:r>
            <a:r>
              <a:rPr lang="zh-CN" altLang="en-US" sz="1600" dirty="0" smtClean="0">
                <a:solidFill>
                  <a:schemeClr val="bg1">
                    <a:lumMod val="50000"/>
                  </a:schemeClr>
                </a:solidFill>
              </a:rPr>
              <a:t>通过电子</a:t>
            </a:r>
            <a:r>
              <a:rPr lang="zh-CN" altLang="en-US" sz="1600" dirty="0">
                <a:solidFill>
                  <a:schemeClr val="bg1">
                    <a:lumMod val="50000"/>
                  </a:schemeClr>
                </a:solidFill>
              </a:rPr>
              <a:t>钱包服务系统，</a:t>
            </a:r>
            <a:r>
              <a:rPr lang="zh-CN" altLang="en-US" sz="1600" dirty="0" smtClean="0">
                <a:solidFill>
                  <a:schemeClr val="bg1">
                    <a:lumMod val="50000"/>
                  </a:schemeClr>
                </a:solidFill>
              </a:rPr>
              <a:t>选择电子货币种类完成汇款支付行为的方式</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5442090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二、西联汇款业务</a:t>
            </a:r>
          </a:p>
        </p:txBody>
      </p:sp>
      <p:sp>
        <p:nvSpPr>
          <p:cNvPr id="13" name="矩形 12"/>
          <p:cNvSpPr/>
          <p:nvPr/>
        </p:nvSpPr>
        <p:spPr bwMode="auto">
          <a:xfrm>
            <a:off x="316604" y="754071"/>
            <a:ext cx="8465581" cy="107061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西联国际汇款有限公司通过与境内外商业银行签订代理合作协议，由代理银行根据国家外汇管理办法的相关规定进行售汇与结汇，其中售汇是将人民币按照当日外汇牌价换成外币，结汇是将外币按照当日外汇牌价换成人民币</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80225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2" name="TextBox 1"/>
          <p:cNvSpPr txBox="1"/>
          <p:nvPr/>
        </p:nvSpPr>
        <p:spPr>
          <a:xfrm>
            <a:off x="664382" y="3797817"/>
            <a:ext cx="546047" cy="110453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2060"/>
                </a:solidFill>
              </a:rPr>
              <a:t>西联汇款</a:t>
            </a:r>
            <a:r>
              <a:rPr lang="zh-CN" altLang="en-US" sz="1400" b="1" dirty="0" smtClean="0">
                <a:solidFill>
                  <a:srgbClr val="002060"/>
                </a:solidFill>
              </a:rPr>
              <a:t>业务</a:t>
            </a:r>
            <a:endParaRPr lang="en-US" altLang="zh-CN" sz="1400" b="1" dirty="0" smtClean="0">
              <a:solidFill>
                <a:srgbClr val="002060"/>
              </a:solidFill>
            </a:endParaRPr>
          </a:p>
          <a:p>
            <a:pPr>
              <a:lnSpc>
                <a:spcPct val="120000"/>
              </a:lnSpc>
            </a:pPr>
            <a:r>
              <a:rPr lang="zh-CN" altLang="en-US" sz="1400" b="1" dirty="0" smtClean="0">
                <a:solidFill>
                  <a:srgbClr val="002060"/>
                </a:solidFill>
              </a:rPr>
              <a:t>流程</a:t>
            </a:r>
            <a:endParaRPr lang="en-US" altLang="zh-CN" sz="1400" b="1" dirty="0" smtClean="0">
              <a:solidFill>
                <a:srgbClr val="002060"/>
              </a:solidFill>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1341999" y="2019574"/>
            <a:ext cx="6894180" cy="2828720"/>
          </a:xfrm>
          <a:prstGeom prst="rect">
            <a:avLst/>
          </a:prstGeom>
        </p:spPr>
      </p:pic>
    </p:spTree>
    <p:extLst>
      <p:ext uri="{BB962C8B-B14F-4D97-AF65-F5344CB8AC3E}">
        <p14:creationId xmlns:p14="http://schemas.microsoft.com/office/powerpoint/2010/main" val="318011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813076"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四、电子钱包网络支付业务</a:t>
            </a:r>
          </a:p>
        </p:txBody>
      </p:sp>
      <p:sp>
        <p:nvSpPr>
          <p:cNvPr id="13" name="矩形 12"/>
          <p:cNvSpPr/>
          <p:nvPr/>
        </p:nvSpPr>
        <p:spPr bwMode="auto">
          <a:xfrm>
            <a:off x="316604" y="754071"/>
            <a:ext cx="8465581" cy="107061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电子</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钱包包括两个部分：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一是软件，通常与银行账户或银行卡账户连接在一起，主要用于网上消费、账户管理；二是智能储值卡，持卡人预先在卡中存入电子现金、电子信用卡、数字货币等电子货币，交易时直接从储值账户中扣除交易金额。</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80225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2" name="TextBox 1"/>
          <p:cNvSpPr txBox="1"/>
          <p:nvPr/>
        </p:nvSpPr>
        <p:spPr>
          <a:xfrm>
            <a:off x="670961" y="3053631"/>
            <a:ext cx="546047" cy="16215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2060"/>
                </a:solidFill>
              </a:rPr>
              <a:t>电子钱包网络支付业务流程</a:t>
            </a:r>
            <a:endParaRPr lang="en-US" altLang="zh-CN" sz="1400" b="1" dirty="0" smtClean="0">
              <a:solidFill>
                <a:srgbClr val="002060"/>
              </a:solidFill>
            </a:endParaRPr>
          </a:p>
        </p:txBody>
      </p:sp>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1365218" y="1986682"/>
            <a:ext cx="6667030" cy="2820115"/>
          </a:xfrm>
          <a:prstGeom prst="rect">
            <a:avLst/>
          </a:prstGeom>
        </p:spPr>
      </p:pic>
    </p:spTree>
    <p:extLst>
      <p:ext uri="{BB962C8B-B14F-4D97-AF65-F5344CB8AC3E}">
        <p14:creationId xmlns:p14="http://schemas.microsoft.com/office/powerpoint/2010/main" val="384969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第八章 跨</a:t>
            </a:r>
            <a:r>
              <a:rPr lang="zh-CN" altLang="en-US" sz="4000" b="1" dirty="0"/>
              <a:t>境</a:t>
            </a:r>
            <a:r>
              <a:rPr lang="zh-CN" altLang="en-US" sz="4000" b="1" dirty="0" smtClean="0"/>
              <a:t>电商进出境</a:t>
            </a:r>
            <a:r>
              <a:rPr lang="zh-CN" altLang="en-US" sz="4000" b="1" dirty="0"/>
              <a:t>货物监管</a:t>
            </a:r>
            <a:endParaRPr sz="4000" b="1" dirty="0"/>
          </a:p>
        </p:txBody>
      </p:sp>
    </p:spTree>
    <p:extLst>
      <p:ext uri="{BB962C8B-B14F-4D97-AF65-F5344CB8AC3E}">
        <p14:creationId xmlns:p14="http://schemas.microsoft.com/office/powerpoint/2010/main" val="4313440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510812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第八章 跨</a:t>
            </a:r>
            <a:r>
              <a:rPr lang="zh-CN" altLang="en-US" b="1" dirty="0">
                <a:solidFill>
                  <a:schemeClr val="bg2">
                    <a:lumMod val="60000"/>
                    <a:lumOff val="40000"/>
                  </a:schemeClr>
                </a:solidFill>
              </a:rPr>
              <a:t>境电子商务进出境货物监管</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a:t>
            </a:r>
            <a:r>
              <a:rPr lang="zh-CN" altLang="en-US" sz="3600" b="1" dirty="0"/>
              <a:t>境电商进出境货物监管机构</a:t>
            </a:r>
            <a:endParaRPr sz="3600" b="1" dirty="0"/>
          </a:p>
        </p:txBody>
      </p:sp>
    </p:spTree>
    <p:extLst>
      <p:ext uri="{BB962C8B-B14F-4D97-AF65-F5344CB8AC3E}">
        <p14:creationId xmlns:p14="http://schemas.microsoft.com/office/powerpoint/2010/main" val="30349593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一、检验检疫机构演变</a:t>
            </a:r>
          </a:p>
        </p:txBody>
      </p:sp>
      <p:sp>
        <p:nvSpPr>
          <p:cNvPr id="13" name="矩形 12"/>
          <p:cNvSpPr/>
          <p:nvPr/>
        </p:nvSpPr>
        <p:spPr bwMode="auto">
          <a:xfrm>
            <a:off x="316604" y="775731"/>
            <a:ext cx="8537946" cy="75080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我国</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海关法</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进出口商品检验法</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等法律法规规定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，海关是国家行政机关，代表国家依法独立行使行政管理权，对进出口货物实施检验检疫、查验和征收，对报关单位进行监督管理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56107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37662" y="157665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）“三检”</a:t>
            </a:r>
            <a:r>
              <a:rPr lang="zh-CN" altLang="en-US" sz="2000" b="1" dirty="0" smtClean="0">
                <a:solidFill>
                  <a:srgbClr val="002060"/>
                </a:solidFill>
              </a:rPr>
              <a:t>独立阶段</a:t>
            </a:r>
            <a:endParaRPr lang="en-US" altLang="zh-CN" sz="2000" b="1" dirty="0">
              <a:solidFill>
                <a:srgbClr val="002060"/>
              </a:solidFill>
            </a:endParaRPr>
          </a:p>
        </p:txBody>
      </p:sp>
      <p:sp>
        <p:nvSpPr>
          <p:cNvPr id="15" name="TextBox 1"/>
          <p:cNvSpPr txBox="1"/>
          <p:nvPr/>
        </p:nvSpPr>
        <p:spPr>
          <a:xfrm>
            <a:off x="498839" y="2042778"/>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从</a:t>
            </a:r>
            <a:r>
              <a:rPr lang="en-US" altLang="zh-CN" sz="1600" dirty="0">
                <a:solidFill>
                  <a:schemeClr val="bg1">
                    <a:lumMod val="50000"/>
                  </a:schemeClr>
                </a:solidFill>
              </a:rPr>
              <a:t>1949</a:t>
            </a:r>
            <a:r>
              <a:rPr lang="zh-CN" altLang="en-US" sz="1600" dirty="0">
                <a:solidFill>
                  <a:schemeClr val="bg1">
                    <a:lumMod val="50000"/>
                  </a:schemeClr>
                </a:solidFill>
              </a:rPr>
              <a:t>年至</a:t>
            </a:r>
            <a:r>
              <a:rPr lang="en-US" altLang="zh-CN" sz="1600" dirty="0">
                <a:solidFill>
                  <a:schemeClr val="bg1">
                    <a:lumMod val="50000"/>
                  </a:schemeClr>
                </a:solidFill>
              </a:rPr>
              <a:t>1997</a:t>
            </a:r>
            <a:r>
              <a:rPr lang="zh-CN" altLang="en-US" sz="1600" dirty="0">
                <a:solidFill>
                  <a:schemeClr val="bg1">
                    <a:lumMod val="50000"/>
                  </a:schemeClr>
                </a:solidFill>
              </a:rPr>
              <a:t>年</a:t>
            </a:r>
            <a:r>
              <a:rPr lang="zh-CN" altLang="en-US" sz="1600" dirty="0" smtClean="0">
                <a:solidFill>
                  <a:schemeClr val="bg1">
                    <a:lumMod val="50000"/>
                  </a:schemeClr>
                </a:solidFill>
              </a:rPr>
              <a:t>，</a:t>
            </a:r>
            <a:r>
              <a:rPr lang="zh-CN" altLang="en-US" sz="1600" dirty="0">
                <a:solidFill>
                  <a:schemeClr val="bg1">
                    <a:lumMod val="50000"/>
                  </a:schemeClr>
                </a:solidFill>
              </a:rPr>
              <a:t>我国设置了三个独立的专门机构</a:t>
            </a:r>
            <a:r>
              <a:rPr lang="zh-CN" altLang="en-US" sz="1600" dirty="0" smtClean="0">
                <a:solidFill>
                  <a:schemeClr val="bg1">
                    <a:lumMod val="50000"/>
                  </a:schemeClr>
                </a:solidFill>
              </a:rPr>
              <a:t>负责进出口</a:t>
            </a:r>
            <a:r>
              <a:rPr lang="zh-CN" altLang="en-US" sz="1600" dirty="0">
                <a:solidFill>
                  <a:schemeClr val="bg1">
                    <a:lumMod val="50000"/>
                  </a:schemeClr>
                </a:solidFill>
              </a:rPr>
              <a:t>商品检验、进出境动植物检疫和国境卫生</a:t>
            </a:r>
            <a:r>
              <a:rPr lang="zh-CN" altLang="en-US" sz="1600" dirty="0" smtClean="0">
                <a:solidFill>
                  <a:schemeClr val="bg1">
                    <a:lumMod val="50000"/>
                  </a:schemeClr>
                </a:solidFill>
              </a:rPr>
              <a:t>检疫的检验检疫工作。</a:t>
            </a:r>
            <a:endParaRPr lang="en-US" altLang="zh-CN" sz="1600" dirty="0" smtClean="0">
              <a:solidFill>
                <a:schemeClr val="bg1">
                  <a:lumMod val="50000"/>
                </a:schemeClr>
              </a:solidFill>
            </a:endParaRPr>
          </a:p>
        </p:txBody>
      </p:sp>
      <p:sp>
        <p:nvSpPr>
          <p:cNvPr id="21" name="TextBox 1"/>
          <p:cNvSpPr txBox="1"/>
          <p:nvPr/>
        </p:nvSpPr>
        <p:spPr>
          <a:xfrm>
            <a:off x="344242" y="257519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）“三检”合一阶段</a:t>
            </a:r>
            <a:endParaRPr lang="en-US" altLang="zh-CN" sz="2000" b="1" dirty="0">
              <a:solidFill>
                <a:srgbClr val="002060"/>
              </a:solidFill>
            </a:endParaRPr>
          </a:p>
        </p:txBody>
      </p:sp>
      <p:sp>
        <p:nvSpPr>
          <p:cNvPr id="22" name="TextBox 1"/>
          <p:cNvSpPr txBox="1"/>
          <p:nvPr/>
        </p:nvSpPr>
        <p:spPr>
          <a:xfrm>
            <a:off x="498838" y="3048031"/>
            <a:ext cx="825156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a:solidFill>
                  <a:schemeClr val="bg1">
                    <a:lumMod val="50000"/>
                  </a:schemeClr>
                </a:solidFill>
              </a:rPr>
              <a:t>1998</a:t>
            </a:r>
            <a:r>
              <a:rPr lang="zh-CN" altLang="en-US" sz="1600" dirty="0">
                <a:solidFill>
                  <a:schemeClr val="bg1">
                    <a:lumMod val="50000"/>
                  </a:schemeClr>
                </a:solidFill>
              </a:rPr>
              <a:t>年国务院进行政府机构改革，将国家进出口商品检验局、国家动植物检疫局和国家卫生检疫局合并组建为国家出入境检验检疫局，主管全国“三检”工作，各省、自治区和直辖市相继冠名为直属检验检疫局。</a:t>
            </a:r>
            <a:endParaRPr lang="en-US" altLang="zh-CN" sz="1600" dirty="0" smtClean="0">
              <a:solidFill>
                <a:schemeClr val="bg1">
                  <a:lumMod val="50000"/>
                </a:schemeClr>
              </a:solidFill>
            </a:endParaRPr>
          </a:p>
        </p:txBody>
      </p:sp>
      <p:sp>
        <p:nvSpPr>
          <p:cNvPr id="10" name="TextBox 1"/>
          <p:cNvSpPr txBox="1"/>
          <p:nvPr/>
        </p:nvSpPr>
        <p:spPr>
          <a:xfrm>
            <a:off x="365075" y="384592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）“关检”融合阶段</a:t>
            </a:r>
            <a:endParaRPr lang="en-US" altLang="zh-CN" sz="2000" b="1" dirty="0">
              <a:solidFill>
                <a:srgbClr val="002060"/>
              </a:solidFill>
            </a:endParaRPr>
          </a:p>
        </p:txBody>
      </p:sp>
      <p:sp>
        <p:nvSpPr>
          <p:cNvPr id="16" name="TextBox 1"/>
          <p:cNvSpPr txBox="1"/>
          <p:nvPr/>
        </p:nvSpPr>
        <p:spPr>
          <a:xfrm>
            <a:off x="532828" y="4302931"/>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2018</a:t>
            </a:r>
            <a:r>
              <a:rPr lang="zh-CN" altLang="en-US" sz="1600" dirty="0" smtClean="0">
                <a:solidFill>
                  <a:schemeClr val="bg1">
                    <a:lumMod val="50000"/>
                  </a:schemeClr>
                </a:solidFill>
              </a:rPr>
              <a:t>年国务院</a:t>
            </a:r>
            <a:r>
              <a:rPr lang="zh-CN" altLang="en-US" sz="1600" dirty="0">
                <a:solidFill>
                  <a:schemeClr val="bg1">
                    <a:lumMod val="50000"/>
                  </a:schemeClr>
                </a:solidFill>
              </a:rPr>
              <a:t>出台政府机构改革方案</a:t>
            </a:r>
            <a:r>
              <a:rPr lang="zh-CN" altLang="en-US" sz="1600" dirty="0" smtClean="0">
                <a:solidFill>
                  <a:schemeClr val="bg1">
                    <a:lumMod val="50000"/>
                  </a:schemeClr>
                </a:solidFill>
              </a:rPr>
              <a:t>，将国家</a:t>
            </a:r>
            <a:r>
              <a:rPr lang="zh-CN" altLang="en-US" sz="1600" dirty="0">
                <a:solidFill>
                  <a:schemeClr val="bg1">
                    <a:lumMod val="50000"/>
                  </a:schemeClr>
                </a:solidFill>
              </a:rPr>
              <a:t>质量监督检验检疫总局的出入境检验检疫管理职责和队伍划入海关总署</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7859430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、海关监管机构</a:t>
            </a:r>
          </a:p>
        </p:txBody>
      </p:sp>
      <p:sp>
        <p:nvSpPr>
          <p:cNvPr id="13" name="矩形 12"/>
          <p:cNvSpPr/>
          <p:nvPr/>
        </p:nvSpPr>
        <p:spPr bwMode="auto">
          <a:xfrm>
            <a:off x="337662" y="729685"/>
            <a:ext cx="8516888" cy="850832"/>
          </a:xfrm>
          <a:prstGeom prst="rect">
            <a:avLst/>
          </a:prstGeom>
          <a:solidFill>
            <a:schemeClr val="bg1"/>
          </a:solidFill>
          <a:ln>
            <a:noFill/>
          </a:ln>
          <a:effectLst/>
        </p:spPr>
        <p:txBody>
          <a:bodyPr anchor="ctr"/>
          <a:lstStyle/>
          <a:p>
            <a:pPr lvl="0" hangingPunct="1">
              <a:lnSpc>
                <a:spcPct val="120000"/>
              </a:lnSpc>
              <a:defRPr/>
            </a:pP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1949</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年成立海关总署，在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进出口货物和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物品口岸</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和海关监管业务</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集中地点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设立海关，对</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进出口的企业、货物</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、进出境运输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工具实施</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查验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，征收</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进出口关税</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。海关机构</a:t>
            </a:r>
            <a:r>
              <a:rPr lang="zh-CN" altLang="zh-CN" sz="1600" dirty="0" smtClean="0">
                <a:solidFill>
                  <a:srgbClr val="008000"/>
                </a:solidFill>
                <a:latin typeface="Arial" panose="020B0604020202020204" pitchFamily="34" charset="0"/>
                <a:ea typeface="微软雅黑" panose="020B0503020204020204" pitchFamily="34" charset="-122"/>
              </a:rPr>
              <a:t>分为</a:t>
            </a:r>
            <a:r>
              <a:rPr lang="zh-CN" altLang="zh-CN" sz="1600" dirty="0">
                <a:solidFill>
                  <a:srgbClr val="008000"/>
                </a:solidFill>
                <a:latin typeface="Arial" panose="020B0604020202020204" pitchFamily="34" charset="0"/>
                <a:ea typeface="微软雅黑" panose="020B0503020204020204" pitchFamily="34" charset="-122"/>
              </a:rPr>
              <a:t>三个</a:t>
            </a:r>
            <a:r>
              <a:rPr lang="zh-CN" altLang="zh-CN" sz="1600" dirty="0" smtClean="0">
                <a:solidFill>
                  <a:srgbClr val="008000"/>
                </a:solidFill>
                <a:latin typeface="Arial" panose="020B0604020202020204" pitchFamily="34" charset="0"/>
                <a:ea typeface="微软雅黑" panose="020B0503020204020204" pitchFamily="34" charset="-122"/>
              </a:rPr>
              <a:t>层级</a:t>
            </a:r>
            <a:r>
              <a:rPr lang="zh-CN" altLang="en-US" sz="1600" dirty="0" smtClean="0">
                <a:solidFill>
                  <a:srgbClr val="008000"/>
                </a:solidFill>
                <a:latin typeface="Arial" panose="020B0604020202020204" pitchFamily="34" charset="0"/>
                <a:ea typeface="微软雅黑" panose="020B0503020204020204" pitchFamily="34" charset="-122"/>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56107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椭圆 17"/>
          <p:cNvSpPr/>
          <p:nvPr/>
        </p:nvSpPr>
        <p:spPr>
          <a:xfrm>
            <a:off x="1043350" y="3621255"/>
            <a:ext cx="680551"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黑体" panose="02010609060101010101" pitchFamily="49" charset="-122"/>
                <a:ea typeface="黑体" panose="02010609060101010101" pitchFamily="49" charset="-122"/>
              </a:rPr>
              <a:t>1</a:t>
            </a:r>
            <a:endParaRPr lang="zh-CN" altLang="en-US" sz="2000" b="1" dirty="0">
              <a:latin typeface="黑体" panose="02010609060101010101" pitchFamily="49" charset="-122"/>
              <a:ea typeface="黑体" panose="02010609060101010101" pitchFamily="49" charset="-122"/>
            </a:endParaRPr>
          </a:p>
        </p:txBody>
      </p:sp>
      <p:sp>
        <p:nvSpPr>
          <p:cNvPr id="19" name="椭圆 18"/>
          <p:cNvSpPr/>
          <p:nvPr/>
        </p:nvSpPr>
        <p:spPr>
          <a:xfrm>
            <a:off x="3343285" y="3621255"/>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黑体" panose="02010609060101010101" pitchFamily="49" charset="-122"/>
                <a:ea typeface="黑体" panose="02010609060101010101" pitchFamily="49" charset="-122"/>
              </a:rPr>
              <a:t>3</a:t>
            </a:r>
            <a:endParaRPr lang="zh-CN" altLang="en-US" sz="2000" b="1" dirty="0">
              <a:latin typeface="黑体" panose="02010609060101010101" pitchFamily="49" charset="-122"/>
              <a:ea typeface="黑体" panose="02010609060101010101" pitchFamily="49" charset="-122"/>
            </a:endParaRPr>
          </a:p>
        </p:txBody>
      </p:sp>
      <p:sp>
        <p:nvSpPr>
          <p:cNvPr id="20" name="椭圆 19"/>
          <p:cNvSpPr/>
          <p:nvPr/>
        </p:nvSpPr>
        <p:spPr>
          <a:xfrm>
            <a:off x="4451537" y="3621255"/>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黑体" panose="02010609060101010101" pitchFamily="49" charset="-122"/>
                <a:ea typeface="黑体" panose="02010609060101010101" pitchFamily="49" charset="-122"/>
              </a:rPr>
              <a:t>4</a:t>
            </a:r>
            <a:endParaRPr lang="zh-CN" altLang="en-US" sz="2000" b="1" dirty="0">
              <a:latin typeface="黑体" panose="02010609060101010101" pitchFamily="49" charset="-122"/>
              <a:ea typeface="黑体" panose="02010609060101010101" pitchFamily="49" charset="-122"/>
            </a:endParaRPr>
          </a:p>
        </p:txBody>
      </p:sp>
      <p:sp>
        <p:nvSpPr>
          <p:cNvPr id="23" name="椭圆 22"/>
          <p:cNvSpPr/>
          <p:nvPr/>
        </p:nvSpPr>
        <p:spPr>
          <a:xfrm>
            <a:off x="5628622" y="3654822"/>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黑体" panose="02010609060101010101" pitchFamily="49" charset="-122"/>
                <a:ea typeface="黑体" panose="02010609060101010101" pitchFamily="49" charset="-122"/>
              </a:rPr>
              <a:t>5</a:t>
            </a:r>
            <a:endParaRPr lang="zh-CN" altLang="en-US" sz="2000" b="1" dirty="0">
              <a:latin typeface="黑体" panose="02010609060101010101" pitchFamily="49" charset="-122"/>
              <a:ea typeface="黑体" panose="02010609060101010101" pitchFamily="49" charset="-122"/>
            </a:endParaRPr>
          </a:p>
        </p:txBody>
      </p:sp>
      <p:sp>
        <p:nvSpPr>
          <p:cNvPr id="24" name="椭圆 23"/>
          <p:cNvSpPr/>
          <p:nvPr/>
        </p:nvSpPr>
        <p:spPr>
          <a:xfrm>
            <a:off x="6582740" y="3634049"/>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黑体" panose="02010609060101010101" pitchFamily="49" charset="-122"/>
                <a:ea typeface="黑体" panose="02010609060101010101" pitchFamily="49" charset="-122"/>
              </a:rPr>
              <a:t>6</a:t>
            </a:r>
            <a:endParaRPr lang="zh-CN" altLang="en-US" sz="2000" b="1" dirty="0">
              <a:latin typeface="黑体" panose="02010609060101010101" pitchFamily="49" charset="-122"/>
              <a:ea typeface="黑体" panose="02010609060101010101" pitchFamily="49" charset="-122"/>
            </a:endParaRPr>
          </a:p>
        </p:txBody>
      </p:sp>
      <p:sp>
        <p:nvSpPr>
          <p:cNvPr id="25" name="TextBox 9"/>
          <p:cNvSpPr txBox="1"/>
          <p:nvPr/>
        </p:nvSpPr>
        <p:spPr>
          <a:xfrm>
            <a:off x="606653" y="4187757"/>
            <a:ext cx="1553944" cy="4181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0" name="矩形 29"/>
          <p:cNvSpPr/>
          <p:nvPr/>
        </p:nvSpPr>
        <p:spPr bwMode="auto">
          <a:xfrm>
            <a:off x="3232069" y="1989471"/>
            <a:ext cx="2438936" cy="589670"/>
          </a:xfrm>
          <a:prstGeom prst="rect">
            <a:avLst/>
          </a:prstGeom>
          <a:solidFill>
            <a:srgbClr val="008000"/>
          </a:solidFill>
          <a:ln>
            <a:noFill/>
          </a:ln>
          <a:effectLst/>
        </p:spPr>
        <p:txBody>
          <a:bodyPr anchor="ctr"/>
          <a:lstStyle/>
          <a:p>
            <a:pPr algn="ctr">
              <a:lnSpc>
                <a:spcPct val="150000"/>
              </a:lnSpc>
              <a:defRPr/>
            </a:pPr>
            <a:r>
              <a:rPr lang="zh-CN" altLang="en-US" sz="2000" b="1" dirty="0">
                <a:solidFill>
                  <a:srgbClr val="F8F8F8"/>
                </a:solidFill>
                <a:latin typeface="Arial" panose="020B0604020202020204" pitchFamily="34" charset="0"/>
                <a:ea typeface="微软雅黑" panose="020B0503020204020204" pitchFamily="34" charset="-122"/>
                <a:sym typeface="Arial" panose="020B0604020202020204" pitchFamily="34" charset="0"/>
              </a:rPr>
              <a:t>海关总署</a:t>
            </a:r>
          </a:p>
        </p:txBody>
      </p:sp>
      <p:sp>
        <p:nvSpPr>
          <p:cNvPr id="31" name="矩形 30"/>
          <p:cNvSpPr/>
          <p:nvPr/>
        </p:nvSpPr>
        <p:spPr bwMode="auto">
          <a:xfrm>
            <a:off x="1927824" y="2807492"/>
            <a:ext cx="5259859" cy="578261"/>
          </a:xfrm>
          <a:prstGeom prst="rect">
            <a:avLst/>
          </a:prstGeom>
          <a:solidFill>
            <a:schemeClr val="accent1">
              <a:lumMod val="75000"/>
            </a:schemeClr>
          </a:solidFill>
          <a:ln>
            <a:noFill/>
          </a:ln>
          <a:effectLst/>
        </p:spPr>
        <p:txBody>
          <a:bodyPr anchor="ctr"/>
          <a:lstStyle/>
          <a:p>
            <a:pPr algn="ctr">
              <a:lnSpc>
                <a:spcPct val="15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广东分署、  </a:t>
            </a:r>
            <a:r>
              <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rPr>
              <a:t>特派员</a:t>
            </a: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办事处、直属</a:t>
            </a:r>
            <a:r>
              <a:rPr lang="zh-CN" altLang="en-US" b="1" dirty="0">
                <a:solidFill>
                  <a:srgbClr val="F8F8F8"/>
                </a:solidFill>
                <a:latin typeface="Arial" panose="020B0604020202020204" pitchFamily="34" charset="0"/>
                <a:ea typeface="微软雅黑" panose="020B0503020204020204" pitchFamily="34" charset="-122"/>
                <a:sym typeface="Arial" panose="020B0604020202020204" pitchFamily="34" charset="0"/>
              </a:rPr>
              <a:t>海关</a:t>
            </a:r>
          </a:p>
        </p:txBody>
      </p:sp>
      <p:sp>
        <p:nvSpPr>
          <p:cNvPr id="32" name="椭圆 31"/>
          <p:cNvSpPr/>
          <p:nvPr/>
        </p:nvSpPr>
        <p:spPr>
          <a:xfrm>
            <a:off x="2227677" y="3621255"/>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黑体" panose="02010609060101010101" pitchFamily="49" charset="-122"/>
                <a:ea typeface="黑体" panose="02010609060101010101" pitchFamily="49" charset="-122"/>
              </a:rPr>
              <a:t>2</a:t>
            </a:r>
            <a:endParaRPr lang="zh-CN" altLang="en-US" sz="2000" b="1" dirty="0">
              <a:latin typeface="黑体" panose="02010609060101010101" pitchFamily="49" charset="-122"/>
              <a:ea typeface="黑体" panose="02010609060101010101" pitchFamily="49" charset="-122"/>
            </a:endParaRPr>
          </a:p>
        </p:txBody>
      </p:sp>
      <p:sp>
        <p:nvSpPr>
          <p:cNvPr id="33" name="TextBox 9"/>
          <p:cNvSpPr txBox="1"/>
          <p:nvPr/>
        </p:nvSpPr>
        <p:spPr>
          <a:xfrm>
            <a:off x="1927824" y="4187757"/>
            <a:ext cx="1203495"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4" name="TextBox 9"/>
          <p:cNvSpPr txBox="1"/>
          <p:nvPr/>
        </p:nvSpPr>
        <p:spPr>
          <a:xfrm>
            <a:off x="3104782" y="4166019"/>
            <a:ext cx="1243046"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5" name="TextBox 9"/>
          <p:cNvSpPr txBox="1"/>
          <p:nvPr/>
        </p:nvSpPr>
        <p:spPr>
          <a:xfrm>
            <a:off x="4184739" y="4178813"/>
            <a:ext cx="1243046"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6" name="TextBox 9"/>
          <p:cNvSpPr txBox="1"/>
          <p:nvPr/>
        </p:nvSpPr>
        <p:spPr>
          <a:xfrm>
            <a:off x="5279447" y="4166487"/>
            <a:ext cx="1243046"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7" name="TextBox 9"/>
          <p:cNvSpPr txBox="1"/>
          <p:nvPr/>
        </p:nvSpPr>
        <p:spPr>
          <a:xfrm>
            <a:off x="6271313" y="4153225"/>
            <a:ext cx="1243046"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
        <p:nvSpPr>
          <p:cNvPr id="38" name="椭圆 37"/>
          <p:cNvSpPr/>
          <p:nvPr/>
        </p:nvSpPr>
        <p:spPr>
          <a:xfrm>
            <a:off x="7593694" y="3654822"/>
            <a:ext cx="604943" cy="53197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黑体" panose="02010609060101010101" pitchFamily="49" charset="-122"/>
                <a:ea typeface="黑体" panose="02010609060101010101" pitchFamily="49" charset="-122"/>
              </a:rPr>
              <a:t>…</a:t>
            </a:r>
            <a:endParaRPr lang="zh-CN" altLang="en-US" sz="2000" b="1" dirty="0">
              <a:latin typeface="黑体" panose="02010609060101010101" pitchFamily="49" charset="-122"/>
              <a:ea typeface="黑体" panose="02010609060101010101" pitchFamily="49" charset="-122"/>
            </a:endParaRPr>
          </a:p>
        </p:txBody>
      </p:sp>
      <p:sp>
        <p:nvSpPr>
          <p:cNvPr id="39" name="TextBox 9"/>
          <p:cNvSpPr txBox="1"/>
          <p:nvPr/>
        </p:nvSpPr>
        <p:spPr>
          <a:xfrm>
            <a:off x="7274642" y="4139963"/>
            <a:ext cx="1243046"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隶属</a:t>
            </a:r>
            <a:r>
              <a:rPr lang="zh-CN"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海关</a:t>
            </a:r>
            <a:endParaRPr sz="1600" b="1" dirty="0">
              <a:solidFill>
                <a:schemeClr val="tx1">
                  <a:lumMod val="65000"/>
                  <a:lumOff val="35000"/>
                </a:schemeClr>
              </a:solidFill>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38619346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510812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第八章 跨</a:t>
            </a:r>
            <a:r>
              <a:rPr lang="zh-CN" altLang="en-US" b="1" dirty="0">
                <a:solidFill>
                  <a:schemeClr val="bg2">
                    <a:lumMod val="60000"/>
                    <a:lumOff val="40000"/>
                  </a:schemeClr>
                </a:solidFill>
              </a:rPr>
              <a:t>境电子商务进出境货物监管</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第二节 </a:t>
            </a:r>
            <a:r>
              <a:rPr lang="zh-CN" altLang="en-US" sz="3600" b="1" dirty="0" smtClean="0"/>
              <a:t>跨</a:t>
            </a:r>
            <a:r>
              <a:rPr lang="zh-CN" altLang="en-US" sz="3600" b="1" dirty="0"/>
              <a:t>境电商进出境货物报关</a:t>
            </a:r>
            <a:r>
              <a:rPr lang="zh-CN" altLang="en-US" sz="3600" b="1" dirty="0" smtClean="0"/>
              <a:t>企业管理</a:t>
            </a:r>
            <a:endParaRPr sz="3600" b="1" dirty="0"/>
          </a:p>
        </p:txBody>
      </p:sp>
    </p:spTree>
    <p:extLst>
      <p:ext uri="{BB962C8B-B14F-4D97-AF65-F5344CB8AC3E}">
        <p14:creationId xmlns:p14="http://schemas.microsoft.com/office/powerpoint/2010/main" val="4142253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一、报关企业管理</a:t>
            </a:r>
          </a:p>
        </p:txBody>
      </p:sp>
      <p:sp>
        <p:nvSpPr>
          <p:cNvPr id="13" name="矩形 12"/>
          <p:cNvSpPr/>
          <p:nvPr/>
        </p:nvSpPr>
        <p:spPr bwMode="auto">
          <a:xfrm>
            <a:off x="316604" y="793539"/>
            <a:ext cx="8537946" cy="786978"/>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报关企业是依法设立，经海关准予注册登记，接受进出口货物收发货人的委托，以其名义或者自己的名义向海关办理报关业务的境内企业法人</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56107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65075" y="159665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）报关企业的</a:t>
            </a:r>
            <a:r>
              <a:rPr lang="zh-CN" altLang="en-US" sz="2000" b="1" dirty="0" smtClean="0">
                <a:solidFill>
                  <a:srgbClr val="002060"/>
                </a:solidFill>
              </a:rPr>
              <a:t>资质管理</a:t>
            </a:r>
            <a:endParaRPr lang="en-US" altLang="zh-CN" sz="2000" b="1" dirty="0">
              <a:solidFill>
                <a:srgbClr val="002060"/>
              </a:solidFill>
            </a:endParaRPr>
          </a:p>
        </p:txBody>
      </p:sp>
      <p:sp>
        <p:nvSpPr>
          <p:cNvPr id="15" name="TextBox 1"/>
          <p:cNvSpPr txBox="1"/>
          <p:nvPr/>
        </p:nvSpPr>
        <p:spPr>
          <a:xfrm>
            <a:off x="602983" y="2477773"/>
            <a:ext cx="825156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自理报关</a:t>
            </a:r>
            <a:r>
              <a:rPr lang="zh-CN" altLang="en-US" sz="1600" b="1" dirty="0" smtClean="0">
                <a:solidFill>
                  <a:schemeClr val="bg1">
                    <a:lumMod val="50000"/>
                  </a:schemeClr>
                </a:solidFill>
              </a:rPr>
              <a:t>企业：</a:t>
            </a:r>
            <a:r>
              <a:rPr lang="zh-CN" altLang="en-US" sz="1600" dirty="0" smtClean="0">
                <a:solidFill>
                  <a:schemeClr val="bg1">
                    <a:lumMod val="50000"/>
                  </a:schemeClr>
                </a:solidFill>
              </a:rPr>
              <a:t>指</a:t>
            </a:r>
            <a:r>
              <a:rPr lang="zh-CN" altLang="en-US" sz="1600" dirty="0">
                <a:solidFill>
                  <a:schemeClr val="bg1">
                    <a:lumMod val="50000"/>
                  </a:schemeClr>
                </a:solidFill>
              </a:rPr>
              <a:t>依法设立，拥有进出口经营权和报关报检资质的企业法人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代理报关</a:t>
            </a:r>
            <a:r>
              <a:rPr lang="zh-CN" altLang="en-US" sz="1600" b="1" dirty="0" smtClean="0">
                <a:solidFill>
                  <a:schemeClr val="bg1">
                    <a:lumMod val="50000"/>
                  </a:schemeClr>
                </a:solidFill>
              </a:rPr>
              <a:t>企业：</a:t>
            </a:r>
            <a:r>
              <a:rPr lang="zh-CN" altLang="en-US" sz="1600" dirty="0" smtClean="0">
                <a:solidFill>
                  <a:schemeClr val="bg1">
                    <a:lumMod val="50000"/>
                  </a:schemeClr>
                </a:solidFill>
              </a:rPr>
              <a:t>指</a:t>
            </a:r>
            <a:r>
              <a:rPr lang="zh-CN" altLang="en-US" sz="1600" dirty="0">
                <a:solidFill>
                  <a:schemeClr val="bg1">
                    <a:lumMod val="50000"/>
                  </a:schemeClr>
                </a:solidFill>
              </a:rPr>
              <a:t>依法设立，具有报关报检资质，接受进出口收发货人、运输工具负责人的委托，代办报关、纳税等服务的企业法人。</a:t>
            </a:r>
            <a:endParaRPr lang="en-US" altLang="zh-CN" sz="1600" dirty="0" smtClean="0">
              <a:solidFill>
                <a:schemeClr val="bg1">
                  <a:lumMod val="50000"/>
                </a:schemeClr>
              </a:solidFill>
            </a:endParaRPr>
          </a:p>
        </p:txBody>
      </p:sp>
      <p:sp>
        <p:nvSpPr>
          <p:cNvPr id="16" name="TextBox 1"/>
          <p:cNvSpPr txBox="1"/>
          <p:nvPr/>
        </p:nvSpPr>
        <p:spPr>
          <a:xfrm>
            <a:off x="602983" y="3842442"/>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报关企业应当依法办理注册登记备案登记，获取“多证合一”和相关行政许可，方可办理报关报检业务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8" name="TextBox 1"/>
          <p:cNvSpPr txBox="1"/>
          <p:nvPr/>
        </p:nvSpPr>
        <p:spPr>
          <a:xfrm>
            <a:off x="556937" y="2037521"/>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报关</a:t>
            </a:r>
            <a:r>
              <a:rPr lang="zh-CN" altLang="en-US" b="1" dirty="0">
                <a:solidFill>
                  <a:schemeClr val="accent1">
                    <a:lumMod val="50000"/>
                  </a:schemeClr>
                </a:solidFill>
              </a:rPr>
              <a:t>企业</a:t>
            </a:r>
            <a:r>
              <a:rPr lang="zh-CN" altLang="en-US" b="1" dirty="0" smtClean="0">
                <a:solidFill>
                  <a:schemeClr val="accent1">
                    <a:lumMod val="50000"/>
                  </a:schemeClr>
                </a:solidFill>
              </a:rPr>
              <a:t>的类型</a:t>
            </a:r>
            <a:endParaRPr lang="en-US" altLang="zh-CN" b="1" dirty="0">
              <a:solidFill>
                <a:schemeClr val="accent1">
                  <a:lumMod val="50000"/>
                </a:schemeClr>
              </a:solidFill>
            </a:endParaRPr>
          </a:p>
        </p:txBody>
      </p:sp>
      <p:sp>
        <p:nvSpPr>
          <p:cNvPr id="19" name="TextBox 1"/>
          <p:cNvSpPr txBox="1"/>
          <p:nvPr/>
        </p:nvSpPr>
        <p:spPr>
          <a:xfrm>
            <a:off x="602983" y="3405675"/>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报关企业的资质</a:t>
            </a:r>
            <a:endParaRPr lang="en-US" altLang="zh-CN" b="1" dirty="0">
              <a:solidFill>
                <a:schemeClr val="accent1">
                  <a:lumMod val="50000"/>
                </a:schemeClr>
              </a:solidFill>
            </a:endParaRPr>
          </a:p>
        </p:txBody>
      </p:sp>
    </p:spTree>
    <p:extLst>
      <p:ext uri="{BB962C8B-B14F-4D97-AF65-F5344CB8AC3E}">
        <p14:creationId xmlns:p14="http://schemas.microsoft.com/office/powerpoint/2010/main" val="12288929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二、报关企业的分类管理</a:t>
            </a:r>
          </a:p>
        </p:txBody>
      </p:sp>
      <p:sp>
        <p:nvSpPr>
          <p:cNvPr id="13" name="矩形 12"/>
          <p:cNvSpPr/>
          <p:nvPr/>
        </p:nvSpPr>
        <p:spPr bwMode="auto">
          <a:xfrm>
            <a:off x="316604" y="793539"/>
            <a:ext cx="8537946" cy="775694"/>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根据相关依据将报关企业分为</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AA</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D</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五个管理类别，对</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AA</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类和</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类</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企业实施通关</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便利措施，对</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类</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企业实施常规</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管理措施，对</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类和</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D</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类</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企业实施严密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监管措施。</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607124"/>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44242" y="177814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（一）管理类别认定</a:t>
            </a:r>
            <a:r>
              <a:rPr lang="zh-CN" altLang="en-US" sz="2000" b="1" dirty="0">
                <a:solidFill>
                  <a:srgbClr val="002060"/>
                </a:solidFill>
              </a:rPr>
              <a:t>的依据</a:t>
            </a:r>
            <a:endParaRPr lang="en-US" altLang="zh-CN" sz="2000" b="1" dirty="0">
              <a:solidFill>
                <a:srgbClr val="002060"/>
              </a:solidFill>
            </a:endParaRPr>
          </a:p>
        </p:txBody>
      </p:sp>
      <p:sp>
        <p:nvSpPr>
          <p:cNvPr id="15" name="TextBox 1"/>
          <p:cNvSpPr txBox="1"/>
          <p:nvPr/>
        </p:nvSpPr>
        <p:spPr>
          <a:xfrm>
            <a:off x="556937" y="2769018"/>
            <a:ext cx="8251567" cy="17635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自理报关企业认定条件</a:t>
            </a:r>
            <a:r>
              <a:rPr lang="zh-CN" altLang="en-US" sz="1600" b="1" dirty="0" smtClean="0">
                <a:solidFill>
                  <a:schemeClr val="bg1">
                    <a:lumMod val="50000"/>
                  </a:schemeClr>
                </a:solidFill>
              </a:rPr>
              <a:t>：</a:t>
            </a:r>
            <a:r>
              <a:rPr lang="zh-CN" altLang="en-US" sz="1600" dirty="0" smtClean="0">
                <a:solidFill>
                  <a:schemeClr val="bg1">
                    <a:lumMod val="50000"/>
                  </a:schemeClr>
                </a:solidFill>
              </a:rPr>
              <a:t>已</a:t>
            </a:r>
            <a:r>
              <a:rPr lang="zh-CN" altLang="en-US" sz="1600" dirty="0">
                <a:solidFill>
                  <a:schemeClr val="bg1">
                    <a:lumMod val="50000"/>
                  </a:schemeClr>
                </a:solidFill>
              </a:rPr>
              <a:t>适用</a:t>
            </a:r>
            <a:r>
              <a:rPr lang="en-US" altLang="zh-CN" sz="1600" dirty="0">
                <a:solidFill>
                  <a:schemeClr val="bg1">
                    <a:lumMod val="50000"/>
                  </a:schemeClr>
                </a:solidFill>
              </a:rPr>
              <a:t>A</a:t>
            </a:r>
            <a:r>
              <a:rPr lang="zh-CN" altLang="en-US" sz="1600" dirty="0">
                <a:solidFill>
                  <a:schemeClr val="bg1">
                    <a:lumMod val="50000"/>
                  </a:schemeClr>
                </a:solidFill>
              </a:rPr>
              <a:t>类管理</a:t>
            </a:r>
            <a:r>
              <a:rPr lang="en-US" altLang="zh-CN" sz="1600" dirty="0">
                <a:solidFill>
                  <a:schemeClr val="bg1">
                    <a:lumMod val="50000"/>
                  </a:schemeClr>
                </a:solidFill>
              </a:rPr>
              <a:t>1</a:t>
            </a:r>
            <a:r>
              <a:rPr lang="zh-CN" altLang="en-US" sz="1600" dirty="0">
                <a:solidFill>
                  <a:schemeClr val="bg1">
                    <a:lumMod val="50000"/>
                  </a:schemeClr>
                </a:solidFill>
              </a:rPr>
              <a:t>年以上</a:t>
            </a:r>
            <a:r>
              <a:rPr lang="zh-CN" altLang="en-US" sz="1600" dirty="0" smtClean="0">
                <a:solidFill>
                  <a:schemeClr val="bg1">
                    <a:lumMod val="50000"/>
                  </a:schemeClr>
                </a:solidFill>
              </a:rPr>
              <a:t>；经</a:t>
            </a:r>
            <a:r>
              <a:rPr lang="zh-CN" altLang="en-US" sz="1600" dirty="0">
                <a:solidFill>
                  <a:schemeClr val="bg1">
                    <a:lumMod val="50000"/>
                  </a:schemeClr>
                </a:solidFill>
              </a:rPr>
              <a:t>海关验证稽查，符合海关管理、企业经营管理和贸易安全的要求</a:t>
            </a:r>
            <a:r>
              <a:rPr lang="zh-CN" altLang="en-US" sz="1600" dirty="0" smtClean="0">
                <a:solidFill>
                  <a:schemeClr val="bg1">
                    <a:lumMod val="50000"/>
                  </a:schemeClr>
                </a:solidFill>
              </a:rPr>
              <a:t>；每年</a:t>
            </a:r>
            <a:r>
              <a:rPr lang="zh-CN" altLang="en-US" sz="1600" dirty="0">
                <a:solidFill>
                  <a:schemeClr val="bg1">
                    <a:lumMod val="50000"/>
                  </a:schemeClr>
                </a:solidFill>
              </a:rPr>
              <a:t>报送</a:t>
            </a:r>
            <a:r>
              <a:rPr lang="en-US" altLang="zh-CN" sz="1600" dirty="0">
                <a:solidFill>
                  <a:schemeClr val="bg1">
                    <a:lumMod val="50000"/>
                  </a:schemeClr>
                </a:solidFill>
              </a:rPr>
              <a:t>《</a:t>
            </a:r>
            <a:r>
              <a:rPr lang="zh-CN" altLang="en-US" sz="1600" dirty="0">
                <a:solidFill>
                  <a:schemeClr val="bg1">
                    <a:lumMod val="50000"/>
                  </a:schemeClr>
                </a:solidFill>
              </a:rPr>
              <a:t>经营管理状况报告</a:t>
            </a:r>
            <a:r>
              <a:rPr lang="en-US" altLang="zh-CN" sz="1600" dirty="0">
                <a:solidFill>
                  <a:schemeClr val="bg1">
                    <a:lumMod val="50000"/>
                  </a:schemeClr>
                </a:solidFill>
              </a:rPr>
              <a:t>》</a:t>
            </a:r>
            <a:r>
              <a:rPr lang="zh-CN" altLang="en-US" sz="1600" dirty="0">
                <a:solidFill>
                  <a:schemeClr val="bg1">
                    <a:lumMod val="50000"/>
                  </a:schemeClr>
                </a:solidFill>
              </a:rPr>
              <a:t>和会计师事务所出具的上一年度审计报告，每半年报送</a:t>
            </a:r>
            <a:r>
              <a:rPr lang="en-US" altLang="zh-CN" sz="1600" dirty="0">
                <a:solidFill>
                  <a:schemeClr val="bg1">
                    <a:lumMod val="50000"/>
                  </a:schemeClr>
                </a:solidFill>
              </a:rPr>
              <a:t>《</a:t>
            </a:r>
            <a:r>
              <a:rPr lang="zh-CN" altLang="en-US" sz="1600" dirty="0">
                <a:solidFill>
                  <a:schemeClr val="bg1">
                    <a:lumMod val="50000"/>
                  </a:schemeClr>
                </a:solidFill>
              </a:rPr>
              <a:t>进出口业务情况表</a:t>
            </a:r>
            <a:r>
              <a:rPr lang="en-US" altLang="zh-CN" sz="1600" dirty="0">
                <a:solidFill>
                  <a:schemeClr val="bg1">
                    <a:lumMod val="50000"/>
                  </a:schemeClr>
                </a:solidFill>
              </a:rPr>
              <a:t>》</a:t>
            </a:r>
            <a:r>
              <a:rPr lang="zh-CN" altLang="en-US" sz="1600" dirty="0" smtClean="0">
                <a:solidFill>
                  <a:schemeClr val="bg1">
                    <a:lumMod val="50000"/>
                  </a:schemeClr>
                </a:solidFill>
              </a:rPr>
              <a:t>。</a:t>
            </a:r>
            <a:r>
              <a:rPr lang="zh-CN" altLang="en-US" sz="1600" dirty="0">
                <a:solidFill>
                  <a:schemeClr val="bg1">
                    <a:lumMod val="50000"/>
                  </a:schemeClr>
                </a:solidFill>
              </a:rPr>
              <a:t>上一年度进出口总值</a:t>
            </a:r>
            <a:r>
              <a:rPr lang="en-US" altLang="zh-CN" sz="1600" dirty="0">
                <a:solidFill>
                  <a:schemeClr val="bg1">
                    <a:lumMod val="50000"/>
                  </a:schemeClr>
                </a:solidFill>
              </a:rPr>
              <a:t>3000</a:t>
            </a:r>
            <a:r>
              <a:rPr lang="zh-CN" altLang="en-US" sz="1600" dirty="0">
                <a:solidFill>
                  <a:schemeClr val="bg1">
                    <a:lumMod val="50000"/>
                  </a:schemeClr>
                </a:solidFill>
              </a:rPr>
              <a:t>万美元</a:t>
            </a:r>
            <a:r>
              <a:rPr lang="zh-CN" altLang="en-US" sz="1600" dirty="0" smtClean="0">
                <a:solidFill>
                  <a:schemeClr val="bg1">
                    <a:lumMod val="50000"/>
                  </a:schemeClr>
                </a:solidFill>
              </a:rPr>
              <a:t>以上。</a:t>
            </a:r>
            <a:endParaRPr lang="en-US" altLang="zh-CN" sz="1600" dirty="0" smtClean="0">
              <a:solidFill>
                <a:schemeClr val="bg1">
                  <a:lumMod val="50000"/>
                </a:schemeClr>
              </a:solidFill>
            </a:endParaRPr>
          </a:p>
          <a:p>
            <a:pPr>
              <a:lnSpc>
                <a:spcPct val="120000"/>
              </a:lnSpc>
            </a:pPr>
            <a:endParaRPr lang="en-US" altLang="zh-CN" sz="1050" dirty="0" smtClean="0">
              <a:solidFill>
                <a:schemeClr val="bg1">
                  <a:lumMod val="50000"/>
                </a:schemeClr>
              </a:solidFill>
            </a:endParaRPr>
          </a:p>
          <a:p>
            <a:pPr>
              <a:lnSpc>
                <a:spcPct val="120000"/>
              </a:lnSpc>
            </a:pPr>
            <a:r>
              <a:rPr lang="zh-CN" altLang="en-US" sz="1600" b="1" dirty="0" smtClean="0">
                <a:solidFill>
                  <a:schemeClr val="bg1">
                    <a:lumMod val="50000"/>
                  </a:schemeClr>
                </a:solidFill>
              </a:rPr>
              <a:t>代理报关企业认定条件：</a:t>
            </a:r>
            <a:r>
              <a:rPr lang="zh-CN" altLang="en-US" sz="1600" dirty="0" smtClean="0">
                <a:solidFill>
                  <a:schemeClr val="bg1">
                    <a:lumMod val="50000"/>
                  </a:schemeClr>
                </a:solidFill>
              </a:rPr>
              <a:t>前</a:t>
            </a:r>
            <a:r>
              <a:rPr lang="en-US" altLang="zh-CN" sz="1600" dirty="0" smtClean="0">
                <a:solidFill>
                  <a:schemeClr val="bg1">
                    <a:lumMod val="50000"/>
                  </a:schemeClr>
                </a:solidFill>
              </a:rPr>
              <a:t>3</a:t>
            </a:r>
            <a:r>
              <a:rPr lang="zh-CN" altLang="en-US" sz="1600" dirty="0" smtClean="0">
                <a:solidFill>
                  <a:schemeClr val="bg1">
                    <a:lumMod val="50000"/>
                  </a:schemeClr>
                </a:solidFill>
              </a:rPr>
              <a:t>个</a:t>
            </a:r>
            <a:r>
              <a:rPr lang="zh-CN" altLang="en-US" sz="1600" dirty="0">
                <a:solidFill>
                  <a:schemeClr val="bg1">
                    <a:lumMod val="50000"/>
                  </a:schemeClr>
                </a:solidFill>
              </a:rPr>
              <a:t>同自理报关企业认定条件</a:t>
            </a:r>
            <a:r>
              <a:rPr lang="zh-CN" altLang="en-US" sz="1600" dirty="0" smtClean="0">
                <a:solidFill>
                  <a:schemeClr val="bg1">
                    <a:lumMod val="50000"/>
                  </a:schemeClr>
                </a:solidFill>
              </a:rPr>
              <a:t>；上一年度</a:t>
            </a:r>
            <a:r>
              <a:rPr lang="zh-CN" altLang="en-US" sz="1600" dirty="0">
                <a:solidFill>
                  <a:schemeClr val="bg1">
                    <a:lumMod val="50000"/>
                  </a:schemeClr>
                </a:solidFill>
              </a:rPr>
              <a:t>代理申报的进出口报关单及进出境备案清单总量在</a:t>
            </a:r>
            <a:r>
              <a:rPr lang="en-US" altLang="zh-CN" sz="1600" dirty="0">
                <a:solidFill>
                  <a:schemeClr val="bg1">
                    <a:lumMod val="50000"/>
                  </a:schemeClr>
                </a:solidFill>
              </a:rPr>
              <a:t>2</a:t>
            </a:r>
            <a:r>
              <a:rPr lang="zh-CN" altLang="en-US" sz="1600" dirty="0">
                <a:solidFill>
                  <a:schemeClr val="bg1">
                    <a:lumMod val="50000"/>
                  </a:schemeClr>
                </a:solidFill>
              </a:rPr>
              <a:t>万</a:t>
            </a:r>
            <a:r>
              <a:rPr lang="zh-CN" altLang="en-US" sz="1600" dirty="0" smtClean="0">
                <a:solidFill>
                  <a:schemeClr val="bg1">
                    <a:lumMod val="50000"/>
                  </a:schemeClr>
                </a:solidFill>
              </a:rPr>
              <a:t>票以上；每</a:t>
            </a:r>
            <a:r>
              <a:rPr lang="zh-CN" altLang="en-US" sz="1600" dirty="0">
                <a:solidFill>
                  <a:schemeClr val="bg1">
                    <a:lumMod val="50000"/>
                  </a:schemeClr>
                </a:solidFill>
              </a:rPr>
              <a:t>半年报送“报关代理业务情况表”。</a:t>
            </a:r>
            <a:endParaRPr lang="en-US" altLang="zh-CN" sz="1600" dirty="0" smtClean="0">
              <a:solidFill>
                <a:schemeClr val="bg1">
                  <a:lumMod val="50000"/>
                </a:schemeClr>
              </a:solidFill>
            </a:endParaRPr>
          </a:p>
        </p:txBody>
      </p:sp>
      <p:sp>
        <p:nvSpPr>
          <p:cNvPr id="18" name="TextBox 1"/>
          <p:cNvSpPr txBox="1"/>
          <p:nvPr/>
        </p:nvSpPr>
        <p:spPr>
          <a:xfrm>
            <a:off x="556937" y="2254342"/>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en-US" altLang="zh-CN" b="1" dirty="0">
                <a:solidFill>
                  <a:schemeClr val="accent1">
                    <a:lumMod val="50000"/>
                  </a:schemeClr>
                </a:solidFill>
              </a:rPr>
              <a:t>AA</a:t>
            </a:r>
            <a:r>
              <a:rPr lang="zh-CN" altLang="en-US" b="1" dirty="0">
                <a:solidFill>
                  <a:schemeClr val="accent1">
                    <a:lumMod val="50000"/>
                  </a:schemeClr>
                </a:solidFill>
              </a:rPr>
              <a:t>类</a:t>
            </a:r>
            <a:endParaRPr lang="en-US" altLang="zh-CN" b="1" dirty="0">
              <a:solidFill>
                <a:schemeClr val="accent1">
                  <a:lumMod val="50000"/>
                </a:schemeClr>
              </a:solidFill>
            </a:endParaRPr>
          </a:p>
        </p:txBody>
      </p:sp>
    </p:spTree>
    <p:extLst>
      <p:ext uri="{BB962C8B-B14F-4D97-AF65-F5344CB8AC3E}">
        <p14:creationId xmlns:p14="http://schemas.microsoft.com/office/powerpoint/2010/main" val="12116124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第一章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电子商务概论</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第一</a:t>
            </a:r>
            <a:r>
              <a:rPr lang="zh-CN" altLang="en-US" sz="3600" b="1" dirty="0" smtClean="0"/>
              <a:t>节 国际贸易概述</a:t>
            </a:r>
            <a:endParaRPr sz="3600" b="1" dirty="0"/>
          </a:p>
        </p:txBody>
      </p:sp>
    </p:spTree>
    <p:extLst>
      <p:ext uri="{BB962C8B-B14F-4D97-AF65-F5344CB8AC3E}">
        <p14:creationId xmlns:p14="http://schemas.microsoft.com/office/powerpoint/2010/main" val="25168384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一、跨境电子商务类型</a:t>
            </a:r>
          </a:p>
        </p:txBody>
      </p:sp>
      <p:sp>
        <p:nvSpPr>
          <p:cNvPr id="8" name="TextBox 1"/>
          <p:cNvSpPr txBox="1"/>
          <p:nvPr/>
        </p:nvSpPr>
        <p:spPr>
          <a:xfrm>
            <a:off x="277165" y="1743508"/>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（一）跨境贸易电子商务</a:t>
            </a:r>
            <a:endParaRPr lang="en-US" altLang="zh-CN" sz="2000" b="1" dirty="0">
              <a:solidFill>
                <a:srgbClr val="002060"/>
              </a:solidFill>
            </a:endParaRPr>
          </a:p>
        </p:txBody>
      </p:sp>
      <p:sp>
        <p:nvSpPr>
          <p:cNvPr id="14" name="矩形 13"/>
          <p:cNvSpPr/>
          <p:nvPr/>
        </p:nvSpPr>
        <p:spPr bwMode="auto">
          <a:xfrm>
            <a:off x="415636" y="809544"/>
            <a:ext cx="8461664" cy="827168"/>
          </a:xfrm>
          <a:prstGeom prst="rect">
            <a:avLst/>
          </a:prstGeom>
          <a:solidFill>
            <a:schemeClr val="bg1"/>
          </a:solidFill>
          <a:ln>
            <a:noFill/>
          </a:ln>
          <a:effectLst/>
        </p:spPr>
        <p:txBody>
          <a:bodyPr anchor="ctr"/>
          <a:lstStyle/>
          <a:p>
            <a:pPr lvl="0" hangingPunct="1">
              <a:lnSpc>
                <a:spcPct val="120000"/>
              </a:lnSpc>
              <a:defRPr/>
            </a:pP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跨境电子商务简称跨境电商，属于电子商务范畴，是指</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分属不同关境的交易主体，在法律许可范围内通过</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电商平台实现买家与卖家之间交易的国际商业活动</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kumimoji="0" lang="zh-CN" altLang="en-US"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
          <p:cNvSpPr txBox="1"/>
          <p:nvPr/>
        </p:nvSpPr>
        <p:spPr>
          <a:xfrm>
            <a:off x="638613" y="2188376"/>
            <a:ext cx="808420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简称跨境贸易（</a:t>
            </a:r>
            <a:r>
              <a:rPr lang="en-US" altLang="zh-CN" sz="1600" dirty="0">
                <a:solidFill>
                  <a:schemeClr val="bg1">
                    <a:lumMod val="50000"/>
                  </a:schemeClr>
                </a:solidFill>
              </a:rPr>
              <a:t>B2B</a:t>
            </a:r>
            <a:r>
              <a:rPr lang="zh-CN" altLang="en-US" sz="1600" dirty="0">
                <a:solidFill>
                  <a:schemeClr val="bg1">
                    <a:lumMod val="50000"/>
                  </a:schemeClr>
                </a:solidFill>
              </a:rPr>
              <a:t>），是指分属不同关境的交易主体，通过跨境电商平台完成商品的展示、洽谈、成交、支付、物流和清关等环节的操作，以电子化、数字化和网络化予以呈现的进出口贸易形式</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1" name="TextBox 1"/>
          <p:cNvSpPr txBox="1"/>
          <p:nvPr/>
        </p:nvSpPr>
        <p:spPr>
          <a:xfrm>
            <a:off x="277165" y="3582466"/>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（二）跨境零售电子商务</a:t>
            </a:r>
            <a:endParaRPr lang="en-US" altLang="zh-CN" sz="2000" b="1" dirty="0">
              <a:solidFill>
                <a:srgbClr val="002060"/>
              </a:solidFill>
            </a:endParaRPr>
          </a:p>
        </p:txBody>
      </p:sp>
      <p:sp>
        <p:nvSpPr>
          <p:cNvPr id="23" name="TextBox 1"/>
          <p:cNvSpPr txBox="1"/>
          <p:nvPr/>
        </p:nvSpPr>
        <p:spPr>
          <a:xfrm>
            <a:off x="553448" y="4046523"/>
            <a:ext cx="7898558"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简称跨境零售（</a:t>
            </a:r>
            <a:r>
              <a:rPr lang="en-US" altLang="zh-CN" sz="1600" dirty="0">
                <a:solidFill>
                  <a:schemeClr val="bg1">
                    <a:lumMod val="50000"/>
                  </a:schemeClr>
                </a:solidFill>
              </a:rPr>
              <a:t>B2C</a:t>
            </a:r>
            <a:r>
              <a:rPr lang="zh-CN" altLang="en-US" sz="1600" dirty="0">
                <a:solidFill>
                  <a:schemeClr val="bg1">
                    <a:lumMod val="50000"/>
                  </a:schemeClr>
                </a:solidFill>
              </a:rPr>
              <a:t>、</a:t>
            </a:r>
            <a:r>
              <a:rPr lang="en-US" altLang="zh-CN" sz="1600" dirty="0">
                <a:solidFill>
                  <a:schemeClr val="bg1">
                    <a:lumMod val="50000"/>
                  </a:schemeClr>
                </a:solidFill>
              </a:rPr>
              <a:t>C2C</a:t>
            </a:r>
            <a:r>
              <a:rPr lang="zh-CN" altLang="en-US" sz="1600" dirty="0">
                <a:solidFill>
                  <a:schemeClr val="bg1">
                    <a:lumMod val="50000"/>
                  </a:schemeClr>
                </a:solidFill>
              </a:rPr>
              <a:t>），是指分属于不同关境的交易主体，通过跨境电商平台进行商品销售、订单处理、支付和结算，并通过快件、小包等跨境物流方式将商品送达消费者的一种碎片化的商务活动。</a:t>
            </a:r>
            <a:endParaRPr sz="1600" dirty="0">
              <a:solidFill>
                <a:schemeClr val="bg1">
                  <a:lumMod val="50000"/>
                </a:schemeClr>
              </a:solidFill>
            </a:endParaRPr>
          </a:p>
        </p:txBody>
      </p:sp>
      <p:cxnSp>
        <p:nvCxnSpPr>
          <p:cNvPr id="3" name="直接连接符 2"/>
          <p:cNvCxnSpPr/>
          <p:nvPr/>
        </p:nvCxnSpPr>
        <p:spPr>
          <a:xfrm flipV="1">
            <a:off x="34228" y="164641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3" name="矩形 12"/>
          <p:cNvSpPr/>
          <p:nvPr/>
        </p:nvSpPr>
        <p:spPr>
          <a:xfrm>
            <a:off x="677936" y="3113915"/>
            <a:ext cx="7911882" cy="427305"/>
          </a:xfrm>
          <a:prstGeom prst="rect">
            <a:avLst/>
          </a:prstGeom>
          <a:solidFill>
            <a:srgbClr val="F38558"/>
          </a:solidFill>
          <a:ln w="12700" cap="flat" cmpd="sng" algn="ctr">
            <a:noFill/>
            <a:prstDash val="solid"/>
            <a:miter lim="800000"/>
          </a:ln>
          <a:effectLst/>
        </p:spPr>
        <p:txBody>
          <a:bodyPr rtlCol="0" anchor="ctr"/>
          <a:lstStyle/>
          <a:p>
            <a:pPr lvl="0" algn="ctr" defTabSz="457200" hangingPunct="1"/>
            <a:r>
              <a:rPr lang="zh-CN" altLang="en-US" sz="1600" kern="1200" dirty="0">
                <a:solidFill>
                  <a:srgbClr val="FFFFFF"/>
                </a:solidFill>
                <a:latin typeface="微软雅黑" panose="020B0503020204020204" pitchFamily="34" charset="-122"/>
                <a:ea typeface="微软雅黑" panose="020B0503020204020204" pitchFamily="34" charset="-122"/>
                <a:cs typeface="+mn-cs"/>
              </a:rPr>
              <a:t>跨境</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贸易报关</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主体是出口商或进口商，交易金额纳入海关一般贸易的统计</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范围</a:t>
            </a:r>
            <a:endPar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2162392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二、报关企业的分类管理</a:t>
            </a:r>
          </a:p>
        </p:txBody>
      </p:sp>
      <p:sp>
        <p:nvSpPr>
          <p:cNvPr id="15" name="TextBox 1"/>
          <p:cNvSpPr txBox="1"/>
          <p:nvPr/>
        </p:nvSpPr>
        <p:spPr>
          <a:xfrm>
            <a:off x="446215" y="1400597"/>
            <a:ext cx="8251567" cy="334245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自理报关企业认定条件</a:t>
            </a:r>
            <a:r>
              <a:rPr lang="zh-CN" altLang="en-US" sz="1600" b="1" dirty="0" smtClean="0">
                <a:solidFill>
                  <a:schemeClr val="bg1">
                    <a:lumMod val="50000"/>
                  </a:schemeClr>
                </a:solidFill>
              </a:rPr>
              <a:t>：</a:t>
            </a:r>
            <a:r>
              <a:rPr lang="zh-CN" altLang="en-US" sz="1600" dirty="0">
                <a:solidFill>
                  <a:schemeClr val="bg1">
                    <a:lumMod val="50000"/>
                  </a:schemeClr>
                </a:solidFill>
              </a:rPr>
              <a:t>已适用</a:t>
            </a:r>
            <a:r>
              <a:rPr lang="en-US" altLang="zh-CN" sz="1600" dirty="0">
                <a:solidFill>
                  <a:schemeClr val="bg1">
                    <a:lumMod val="50000"/>
                  </a:schemeClr>
                </a:solidFill>
              </a:rPr>
              <a:t>B</a:t>
            </a:r>
            <a:r>
              <a:rPr lang="zh-CN" altLang="en-US" sz="1600" dirty="0">
                <a:solidFill>
                  <a:schemeClr val="bg1">
                    <a:lumMod val="50000"/>
                  </a:schemeClr>
                </a:solidFill>
              </a:rPr>
              <a:t>类管理</a:t>
            </a:r>
            <a:r>
              <a:rPr lang="en-US" altLang="zh-CN" sz="1600" dirty="0">
                <a:solidFill>
                  <a:schemeClr val="bg1">
                    <a:lumMod val="50000"/>
                  </a:schemeClr>
                </a:solidFill>
              </a:rPr>
              <a:t>1</a:t>
            </a:r>
            <a:r>
              <a:rPr lang="zh-CN" altLang="en-US" sz="1600" dirty="0">
                <a:solidFill>
                  <a:schemeClr val="bg1">
                    <a:lumMod val="50000"/>
                  </a:schemeClr>
                </a:solidFill>
              </a:rPr>
              <a:t>年以上</a:t>
            </a:r>
            <a:r>
              <a:rPr lang="zh-CN" altLang="en-US" sz="1600" dirty="0" smtClean="0">
                <a:solidFill>
                  <a:schemeClr val="bg1">
                    <a:lumMod val="50000"/>
                  </a:schemeClr>
                </a:solidFill>
              </a:rPr>
              <a:t>；连续</a:t>
            </a:r>
            <a:r>
              <a:rPr lang="en-US" altLang="zh-CN" sz="1600" dirty="0">
                <a:solidFill>
                  <a:schemeClr val="bg1">
                    <a:lumMod val="50000"/>
                  </a:schemeClr>
                </a:solidFill>
              </a:rPr>
              <a:t>1</a:t>
            </a:r>
            <a:r>
              <a:rPr lang="zh-CN" altLang="en-US" sz="1600" dirty="0">
                <a:solidFill>
                  <a:schemeClr val="bg1">
                    <a:lumMod val="50000"/>
                  </a:schemeClr>
                </a:solidFill>
              </a:rPr>
              <a:t>年无走私罪、走私行为、违反海关监管规定的</a:t>
            </a:r>
            <a:r>
              <a:rPr lang="zh-CN" altLang="en-US" sz="1600" dirty="0" smtClean="0">
                <a:solidFill>
                  <a:schemeClr val="bg1">
                    <a:lumMod val="50000"/>
                  </a:schemeClr>
                </a:solidFill>
              </a:rPr>
              <a:t>行为，未</a:t>
            </a:r>
            <a:r>
              <a:rPr lang="zh-CN" altLang="en-US" sz="1600" dirty="0">
                <a:solidFill>
                  <a:schemeClr val="bg1">
                    <a:lumMod val="50000"/>
                  </a:schemeClr>
                </a:solidFill>
              </a:rPr>
              <a:t>因进出口侵犯知识产权货物而被海关行政</a:t>
            </a:r>
            <a:r>
              <a:rPr lang="zh-CN" altLang="en-US" sz="1600" dirty="0" smtClean="0">
                <a:solidFill>
                  <a:schemeClr val="bg1">
                    <a:lumMod val="50000"/>
                  </a:schemeClr>
                </a:solidFill>
              </a:rPr>
              <a:t>处罚，无</a:t>
            </a:r>
            <a:r>
              <a:rPr lang="zh-CN" altLang="en-US" sz="1600" dirty="0">
                <a:solidFill>
                  <a:schemeClr val="bg1">
                    <a:lumMod val="50000"/>
                  </a:schemeClr>
                </a:solidFill>
              </a:rPr>
              <a:t>拖欠应纳税款、应缴罚没款项情事</a:t>
            </a:r>
            <a:r>
              <a:rPr lang="zh-CN" altLang="en-US" sz="1600" dirty="0" smtClean="0">
                <a:solidFill>
                  <a:schemeClr val="bg1">
                    <a:lumMod val="50000"/>
                  </a:schemeClr>
                </a:solidFill>
              </a:rPr>
              <a:t>；进出口</a:t>
            </a:r>
            <a:r>
              <a:rPr lang="zh-CN" altLang="en-US" sz="1600" dirty="0">
                <a:solidFill>
                  <a:schemeClr val="bg1">
                    <a:lumMod val="50000"/>
                  </a:schemeClr>
                </a:solidFill>
              </a:rPr>
              <a:t>报关差错率</a:t>
            </a:r>
            <a:r>
              <a:rPr lang="en-US" altLang="zh-CN" sz="1600" dirty="0">
                <a:solidFill>
                  <a:schemeClr val="bg1">
                    <a:lumMod val="50000"/>
                  </a:schemeClr>
                </a:solidFill>
              </a:rPr>
              <a:t>3%</a:t>
            </a:r>
            <a:r>
              <a:rPr lang="zh-CN" altLang="en-US" sz="1600" dirty="0">
                <a:solidFill>
                  <a:schemeClr val="bg1">
                    <a:lumMod val="50000"/>
                  </a:schemeClr>
                </a:solidFill>
              </a:rPr>
              <a:t>以下</a:t>
            </a:r>
            <a:r>
              <a:rPr lang="zh-CN" altLang="en-US" sz="1600" dirty="0" smtClean="0">
                <a:solidFill>
                  <a:schemeClr val="bg1">
                    <a:lumMod val="50000"/>
                  </a:schemeClr>
                </a:solidFill>
              </a:rPr>
              <a:t>；会计制度</a:t>
            </a:r>
            <a:r>
              <a:rPr lang="zh-CN" altLang="en-US" sz="1600" dirty="0">
                <a:solidFill>
                  <a:schemeClr val="bg1">
                    <a:lumMod val="50000"/>
                  </a:schemeClr>
                </a:solidFill>
              </a:rPr>
              <a:t>完善，业务记录真实、完整</a:t>
            </a:r>
            <a:r>
              <a:rPr lang="zh-CN" altLang="en-US" sz="1600" dirty="0" smtClean="0">
                <a:solidFill>
                  <a:schemeClr val="bg1">
                    <a:lumMod val="50000"/>
                  </a:schemeClr>
                </a:solidFill>
              </a:rPr>
              <a:t>；主动</a:t>
            </a:r>
            <a:r>
              <a:rPr lang="zh-CN" altLang="en-US" sz="1600" dirty="0">
                <a:solidFill>
                  <a:schemeClr val="bg1">
                    <a:lumMod val="50000"/>
                  </a:schemeClr>
                </a:solidFill>
              </a:rPr>
              <a:t>配合海关管理，及时办理各项海关手续，向海关提供的单据、证件真实、齐全、有效</a:t>
            </a:r>
            <a:r>
              <a:rPr lang="zh-CN" altLang="en-US" sz="1600" dirty="0" smtClean="0">
                <a:solidFill>
                  <a:schemeClr val="bg1">
                    <a:lumMod val="50000"/>
                  </a:schemeClr>
                </a:solidFill>
              </a:rPr>
              <a:t>；</a:t>
            </a:r>
            <a:r>
              <a:rPr lang="zh-CN" altLang="en-US" sz="1600" dirty="0">
                <a:solidFill>
                  <a:schemeClr val="bg1">
                    <a:lumMod val="50000"/>
                  </a:schemeClr>
                </a:solidFill>
              </a:rPr>
              <a:t>每年报送</a:t>
            </a:r>
            <a:r>
              <a:rPr lang="en-US" altLang="zh-CN" sz="1600" dirty="0">
                <a:solidFill>
                  <a:schemeClr val="bg1">
                    <a:lumMod val="50000"/>
                  </a:schemeClr>
                </a:solidFill>
              </a:rPr>
              <a:t>《</a:t>
            </a:r>
            <a:r>
              <a:rPr lang="zh-CN" altLang="en-US" sz="1600" dirty="0">
                <a:solidFill>
                  <a:schemeClr val="bg1">
                    <a:lumMod val="50000"/>
                  </a:schemeClr>
                </a:solidFill>
              </a:rPr>
              <a:t>经营管理状况报告</a:t>
            </a:r>
            <a:r>
              <a:rPr lang="en-US" altLang="zh-CN" sz="1600" dirty="0">
                <a:solidFill>
                  <a:schemeClr val="bg1">
                    <a:lumMod val="50000"/>
                  </a:schemeClr>
                </a:solidFill>
              </a:rPr>
              <a:t>》</a:t>
            </a:r>
            <a:r>
              <a:rPr lang="zh-CN" altLang="en-US" sz="1600" dirty="0" smtClean="0">
                <a:solidFill>
                  <a:schemeClr val="bg1">
                    <a:lumMod val="50000"/>
                  </a:schemeClr>
                </a:solidFill>
              </a:rPr>
              <a:t>；</a:t>
            </a:r>
            <a:r>
              <a:rPr lang="zh-CN" altLang="en-US" sz="1600" dirty="0">
                <a:solidFill>
                  <a:schemeClr val="bg1">
                    <a:lumMod val="50000"/>
                  </a:schemeClr>
                </a:solidFill>
              </a:rPr>
              <a:t> </a:t>
            </a:r>
            <a:r>
              <a:rPr lang="zh-CN" altLang="en-US" sz="1600" dirty="0" smtClean="0">
                <a:solidFill>
                  <a:schemeClr val="bg1">
                    <a:lumMod val="50000"/>
                  </a:schemeClr>
                </a:solidFill>
              </a:rPr>
              <a:t>在</a:t>
            </a:r>
            <a:r>
              <a:rPr lang="zh-CN" altLang="en-US" sz="1600" dirty="0">
                <a:solidFill>
                  <a:schemeClr val="bg1">
                    <a:lumMod val="50000"/>
                  </a:schemeClr>
                </a:solidFill>
              </a:rPr>
              <a:t>商务、人民银行、工商、税务、质检、外汇、监察等行政管理部门和机构无不良</a:t>
            </a:r>
            <a:r>
              <a:rPr lang="zh-CN" altLang="en-US" sz="1600" dirty="0" smtClean="0">
                <a:solidFill>
                  <a:schemeClr val="bg1">
                    <a:lumMod val="50000"/>
                  </a:schemeClr>
                </a:solidFill>
              </a:rPr>
              <a:t>记录；上一年度</a:t>
            </a:r>
            <a:r>
              <a:rPr lang="zh-CN" altLang="en-US" sz="1600" dirty="0">
                <a:solidFill>
                  <a:schemeClr val="bg1">
                    <a:lumMod val="50000"/>
                  </a:schemeClr>
                </a:solidFill>
              </a:rPr>
              <a:t>进出口总值</a:t>
            </a:r>
            <a:r>
              <a:rPr lang="en-US" altLang="zh-CN" sz="1600" dirty="0">
                <a:solidFill>
                  <a:schemeClr val="bg1">
                    <a:lumMod val="50000"/>
                  </a:schemeClr>
                </a:solidFill>
              </a:rPr>
              <a:t>50</a:t>
            </a:r>
            <a:r>
              <a:rPr lang="zh-CN" altLang="en-US" sz="1600" dirty="0">
                <a:solidFill>
                  <a:schemeClr val="bg1">
                    <a:lumMod val="50000"/>
                  </a:schemeClr>
                </a:solidFill>
              </a:rPr>
              <a:t>万美元以上</a:t>
            </a:r>
            <a:r>
              <a:rPr lang="zh-CN" altLang="en-US" sz="1600" dirty="0" smtClean="0">
                <a:solidFill>
                  <a:schemeClr val="bg1">
                    <a:lumMod val="50000"/>
                  </a:schemeClr>
                </a:solidFill>
              </a:rPr>
              <a:t>；按规定</a:t>
            </a:r>
            <a:r>
              <a:rPr lang="zh-CN" altLang="en-US" sz="1600" dirty="0">
                <a:solidFill>
                  <a:schemeClr val="bg1">
                    <a:lumMod val="50000"/>
                  </a:schemeClr>
                </a:solidFill>
              </a:rPr>
              <a:t>办理</a:t>
            </a:r>
            <a:r>
              <a:rPr lang="en-US" altLang="zh-CN" sz="1600" dirty="0">
                <a:solidFill>
                  <a:schemeClr val="bg1">
                    <a:lumMod val="50000"/>
                  </a:schemeClr>
                </a:solidFill>
              </a:rPr>
              <a:t>《</a:t>
            </a:r>
            <a:r>
              <a:rPr lang="zh-CN" altLang="en-US" sz="1600" dirty="0">
                <a:solidFill>
                  <a:schemeClr val="bg1">
                    <a:lumMod val="50000"/>
                  </a:schemeClr>
                </a:solidFill>
              </a:rPr>
              <a:t>进出口货物收发货人报关注册登记证书</a:t>
            </a:r>
            <a:r>
              <a:rPr lang="en-US" altLang="zh-CN" sz="1600" dirty="0">
                <a:solidFill>
                  <a:schemeClr val="bg1">
                    <a:lumMod val="50000"/>
                  </a:schemeClr>
                </a:solidFill>
              </a:rPr>
              <a:t>》</a:t>
            </a:r>
            <a:r>
              <a:rPr lang="zh-CN" altLang="en-US" sz="1600" dirty="0">
                <a:solidFill>
                  <a:schemeClr val="bg1">
                    <a:lumMod val="50000"/>
                  </a:schemeClr>
                </a:solidFill>
              </a:rPr>
              <a:t>的换证手续和相关变更</a:t>
            </a:r>
            <a:r>
              <a:rPr lang="zh-CN" altLang="en-US" sz="1600" dirty="0" smtClean="0">
                <a:solidFill>
                  <a:schemeClr val="bg1">
                    <a:lumMod val="50000"/>
                  </a:schemeClr>
                </a:solidFill>
              </a:rPr>
              <a:t>手续。</a:t>
            </a:r>
            <a:endParaRPr lang="en-US" altLang="zh-CN" sz="1600" dirty="0" smtClean="0">
              <a:solidFill>
                <a:schemeClr val="bg1">
                  <a:lumMod val="50000"/>
                </a:schemeClr>
              </a:solidFill>
            </a:endParaRPr>
          </a:p>
          <a:p>
            <a:pPr>
              <a:lnSpc>
                <a:spcPct val="120000"/>
              </a:lnSpc>
            </a:pPr>
            <a:endParaRPr lang="en-US" altLang="zh-CN" sz="1100" dirty="0" smtClean="0">
              <a:solidFill>
                <a:schemeClr val="bg1">
                  <a:lumMod val="50000"/>
                </a:schemeClr>
              </a:solidFill>
            </a:endParaRPr>
          </a:p>
          <a:p>
            <a:pPr>
              <a:lnSpc>
                <a:spcPct val="120000"/>
              </a:lnSpc>
            </a:pPr>
            <a:r>
              <a:rPr lang="zh-CN" altLang="en-US" sz="1600" b="1" dirty="0" smtClean="0">
                <a:solidFill>
                  <a:schemeClr val="bg1">
                    <a:lumMod val="50000"/>
                  </a:schemeClr>
                </a:solidFill>
              </a:rPr>
              <a:t>代理报关企业认定条件：</a:t>
            </a:r>
            <a:r>
              <a:rPr lang="zh-CN" altLang="en-US" sz="1600" dirty="0" smtClean="0">
                <a:solidFill>
                  <a:schemeClr val="bg1">
                    <a:lumMod val="50000"/>
                  </a:schemeClr>
                </a:solidFill>
              </a:rPr>
              <a:t>前</a:t>
            </a:r>
            <a:r>
              <a:rPr lang="en-US" altLang="zh-CN" sz="1600" dirty="0">
                <a:solidFill>
                  <a:schemeClr val="bg1">
                    <a:lumMod val="50000"/>
                  </a:schemeClr>
                </a:solidFill>
              </a:rPr>
              <a:t>7</a:t>
            </a:r>
            <a:r>
              <a:rPr lang="zh-CN" altLang="en-US" sz="1600" dirty="0" smtClean="0">
                <a:solidFill>
                  <a:schemeClr val="bg1">
                    <a:lumMod val="50000"/>
                  </a:schemeClr>
                </a:solidFill>
              </a:rPr>
              <a:t>个同</a:t>
            </a:r>
            <a:r>
              <a:rPr lang="zh-CN" altLang="en-US" sz="1600" dirty="0">
                <a:solidFill>
                  <a:schemeClr val="bg1">
                    <a:lumMod val="50000"/>
                  </a:schemeClr>
                </a:solidFill>
              </a:rPr>
              <a:t>自理报关企业认定</a:t>
            </a:r>
            <a:r>
              <a:rPr lang="zh-CN" altLang="en-US" sz="1600" dirty="0" smtClean="0">
                <a:solidFill>
                  <a:schemeClr val="bg1">
                    <a:lumMod val="50000"/>
                  </a:schemeClr>
                </a:solidFill>
              </a:rPr>
              <a:t>条件；</a:t>
            </a:r>
            <a:r>
              <a:rPr lang="zh-CN" altLang="zh-CN" sz="1600" dirty="0" smtClean="0">
                <a:solidFill>
                  <a:schemeClr val="bg1">
                    <a:lumMod val="50000"/>
                  </a:schemeClr>
                </a:solidFill>
              </a:rPr>
              <a:t>上一年度</a:t>
            </a:r>
            <a:r>
              <a:rPr lang="zh-CN" altLang="zh-CN" sz="1600" dirty="0">
                <a:solidFill>
                  <a:schemeClr val="bg1">
                    <a:lumMod val="50000"/>
                  </a:schemeClr>
                </a:solidFill>
              </a:rPr>
              <a:t>代理申报的进出口报关单及进出境备案清单等总量在</a:t>
            </a:r>
            <a:r>
              <a:rPr lang="en-US" altLang="zh-CN" sz="1600" dirty="0">
                <a:solidFill>
                  <a:schemeClr val="bg1">
                    <a:lumMod val="50000"/>
                  </a:schemeClr>
                </a:solidFill>
              </a:rPr>
              <a:t>3000</a:t>
            </a:r>
            <a:r>
              <a:rPr lang="zh-CN" altLang="zh-CN" sz="1600" dirty="0">
                <a:solidFill>
                  <a:schemeClr val="bg1">
                    <a:lumMod val="50000"/>
                  </a:schemeClr>
                </a:solidFill>
              </a:rPr>
              <a:t>票</a:t>
            </a:r>
            <a:r>
              <a:rPr lang="zh-CN" altLang="zh-CN" sz="1600" dirty="0" smtClean="0">
                <a:solidFill>
                  <a:schemeClr val="bg1">
                    <a:lumMod val="50000"/>
                  </a:schemeClr>
                </a:solidFill>
              </a:rPr>
              <a:t>以上；按规定</a:t>
            </a:r>
            <a:r>
              <a:rPr lang="zh-CN" altLang="zh-CN" sz="1600" dirty="0">
                <a:solidFill>
                  <a:schemeClr val="bg1">
                    <a:lumMod val="50000"/>
                  </a:schemeClr>
                </a:solidFill>
              </a:rPr>
              <a:t>办理注册登记许可延续及</a:t>
            </a:r>
            <a:r>
              <a:rPr lang="zh-CN" altLang="zh-CN" sz="1600" dirty="0" smtClean="0">
                <a:solidFill>
                  <a:schemeClr val="bg1">
                    <a:lumMod val="50000"/>
                  </a:schemeClr>
                </a:solidFill>
              </a:rPr>
              <a:t>《报关企业报关注册登记证书》</a:t>
            </a:r>
            <a:r>
              <a:rPr lang="zh-CN" altLang="zh-CN" sz="1600" dirty="0">
                <a:solidFill>
                  <a:schemeClr val="bg1">
                    <a:lumMod val="50000"/>
                  </a:schemeClr>
                </a:solidFill>
              </a:rPr>
              <a:t>的换证手续和相关变更</a:t>
            </a:r>
            <a:r>
              <a:rPr lang="zh-CN" altLang="zh-CN" sz="1600" dirty="0" smtClean="0">
                <a:solidFill>
                  <a:schemeClr val="bg1">
                    <a:lumMod val="50000"/>
                  </a:schemeClr>
                </a:solidFill>
              </a:rPr>
              <a:t>手续</a:t>
            </a:r>
            <a:r>
              <a:rPr lang="zh-CN" altLang="en-US" sz="1600" dirty="0">
                <a:solidFill>
                  <a:schemeClr val="bg1">
                    <a:lumMod val="50000"/>
                  </a:schemeClr>
                </a:solidFill>
              </a:rPr>
              <a:t>。</a:t>
            </a:r>
            <a:endParaRPr lang="zh-CN" altLang="zh-CN" sz="1600" dirty="0">
              <a:solidFill>
                <a:schemeClr val="bg1">
                  <a:lumMod val="50000"/>
                </a:schemeClr>
              </a:solidFill>
            </a:endParaRPr>
          </a:p>
        </p:txBody>
      </p:sp>
      <p:sp>
        <p:nvSpPr>
          <p:cNvPr id="18" name="TextBox 1"/>
          <p:cNvSpPr txBox="1"/>
          <p:nvPr/>
        </p:nvSpPr>
        <p:spPr>
          <a:xfrm>
            <a:off x="484575" y="867688"/>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 </a:t>
            </a:r>
            <a:r>
              <a:rPr lang="zh-CN" altLang="en-US" b="1" dirty="0" smtClean="0">
                <a:solidFill>
                  <a:schemeClr val="accent1">
                    <a:lumMod val="50000"/>
                  </a:schemeClr>
                </a:solidFill>
              </a:rPr>
              <a:t>类</a:t>
            </a:r>
            <a:endParaRPr lang="en-US" altLang="zh-CN" b="1" dirty="0">
              <a:solidFill>
                <a:schemeClr val="accent1">
                  <a:lumMod val="50000"/>
                </a:schemeClr>
              </a:solidFill>
            </a:endParaRPr>
          </a:p>
        </p:txBody>
      </p:sp>
    </p:spTree>
    <p:extLst>
      <p:ext uri="{BB962C8B-B14F-4D97-AF65-F5344CB8AC3E}">
        <p14:creationId xmlns:p14="http://schemas.microsoft.com/office/powerpoint/2010/main" val="1550631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二、报关企业的分类管理</a:t>
            </a:r>
          </a:p>
        </p:txBody>
      </p:sp>
      <p:sp>
        <p:nvSpPr>
          <p:cNvPr id="15" name="TextBox 1"/>
          <p:cNvSpPr txBox="1"/>
          <p:nvPr/>
        </p:nvSpPr>
        <p:spPr>
          <a:xfrm>
            <a:off x="420459" y="1217593"/>
            <a:ext cx="8303080"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自理报关企业与代理报关企业认定条件相同，除了未发生</a:t>
            </a:r>
            <a:r>
              <a:rPr lang="en-US" altLang="zh-CN" sz="1600" dirty="0">
                <a:solidFill>
                  <a:schemeClr val="bg1">
                    <a:lumMod val="50000"/>
                  </a:schemeClr>
                </a:solidFill>
              </a:rPr>
              <a:t>C</a:t>
            </a:r>
            <a:r>
              <a:rPr lang="zh-CN" altLang="en-US" sz="1600" dirty="0">
                <a:solidFill>
                  <a:schemeClr val="bg1">
                    <a:lumMod val="50000"/>
                  </a:schemeClr>
                </a:solidFill>
              </a:rPr>
              <a:t>类和</a:t>
            </a:r>
            <a:r>
              <a:rPr lang="en-US" altLang="zh-CN" sz="1600" dirty="0">
                <a:solidFill>
                  <a:schemeClr val="bg1">
                    <a:lumMod val="50000"/>
                  </a:schemeClr>
                </a:solidFill>
              </a:rPr>
              <a:t>D</a:t>
            </a:r>
            <a:r>
              <a:rPr lang="zh-CN" altLang="en-US" sz="1600" dirty="0">
                <a:solidFill>
                  <a:schemeClr val="bg1">
                    <a:lumMod val="50000"/>
                  </a:schemeClr>
                </a:solidFill>
              </a:rPr>
              <a:t>类情形以外，还要是首次注册登记的，或是首次注册登记后管理类别未发生调整的，或是</a:t>
            </a:r>
            <a:r>
              <a:rPr lang="en-US" altLang="zh-CN" sz="1600" dirty="0">
                <a:solidFill>
                  <a:schemeClr val="bg1">
                    <a:lumMod val="50000"/>
                  </a:schemeClr>
                </a:solidFill>
              </a:rPr>
              <a:t>AA</a:t>
            </a:r>
            <a:r>
              <a:rPr lang="zh-CN" altLang="en-US" sz="1600" dirty="0">
                <a:solidFill>
                  <a:schemeClr val="bg1">
                    <a:lumMod val="50000"/>
                  </a:schemeClr>
                </a:solidFill>
              </a:rPr>
              <a:t>类企业不符合原管理类别适用条件并且不符合</a:t>
            </a:r>
            <a:r>
              <a:rPr lang="en-US" altLang="zh-CN" sz="1600" dirty="0">
                <a:solidFill>
                  <a:schemeClr val="bg1">
                    <a:lumMod val="50000"/>
                  </a:schemeClr>
                </a:solidFill>
              </a:rPr>
              <a:t>A</a:t>
            </a:r>
            <a:r>
              <a:rPr lang="zh-CN" altLang="en-US" sz="1600" dirty="0">
                <a:solidFill>
                  <a:schemeClr val="bg1">
                    <a:lumMod val="50000"/>
                  </a:schemeClr>
                </a:solidFill>
              </a:rPr>
              <a:t>类管理类别适用条件的，或</a:t>
            </a:r>
            <a:r>
              <a:rPr lang="en-US" altLang="zh-CN" sz="1600" dirty="0">
                <a:solidFill>
                  <a:schemeClr val="bg1">
                    <a:lumMod val="50000"/>
                  </a:schemeClr>
                </a:solidFill>
              </a:rPr>
              <a:t>A</a:t>
            </a:r>
            <a:r>
              <a:rPr lang="zh-CN" altLang="en-US" sz="1600" dirty="0">
                <a:solidFill>
                  <a:schemeClr val="bg1">
                    <a:lumMod val="50000"/>
                  </a:schemeClr>
                </a:solidFill>
              </a:rPr>
              <a:t>类企业不符合原管理类别适用条件的</a:t>
            </a:r>
            <a:r>
              <a:rPr lang="zh-CN" altLang="en-US" sz="1600" dirty="0" smtClean="0">
                <a:solidFill>
                  <a:schemeClr val="bg1">
                    <a:lumMod val="50000"/>
                  </a:schemeClr>
                </a:solidFill>
              </a:rPr>
              <a:t>。</a:t>
            </a:r>
            <a:endParaRPr lang="en-US" altLang="zh-CN" sz="1100" dirty="0" smtClean="0">
              <a:solidFill>
                <a:schemeClr val="bg1">
                  <a:lumMod val="50000"/>
                </a:schemeClr>
              </a:solidFill>
            </a:endParaRPr>
          </a:p>
        </p:txBody>
      </p:sp>
      <p:sp>
        <p:nvSpPr>
          <p:cNvPr id="18" name="TextBox 1"/>
          <p:cNvSpPr txBox="1"/>
          <p:nvPr/>
        </p:nvSpPr>
        <p:spPr>
          <a:xfrm>
            <a:off x="471418" y="801908"/>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a:t>
            </a:r>
            <a:r>
              <a:rPr lang="en-US" altLang="zh-CN" b="1" dirty="0">
                <a:solidFill>
                  <a:schemeClr val="accent1">
                    <a:lumMod val="50000"/>
                  </a:schemeClr>
                </a:solidFill>
              </a:rPr>
              <a:t>. </a:t>
            </a:r>
            <a:r>
              <a:rPr lang="en-US" altLang="zh-CN" b="1" dirty="0" smtClean="0">
                <a:solidFill>
                  <a:schemeClr val="accent1">
                    <a:lumMod val="50000"/>
                  </a:schemeClr>
                </a:solidFill>
              </a:rPr>
              <a:t>B </a:t>
            </a:r>
            <a:r>
              <a:rPr lang="zh-CN" altLang="en-US" b="1" dirty="0" smtClean="0">
                <a:solidFill>
                  <a:schemeClr val="accent1">
                    <a:lumMod val="50000"/>
                  </a:schemeClr>
                </a:solidFill>
              </a:rPr>
              <a:t>类</a:t>
            </a:r>
            <a:endParaRPr lang="en-US" altLang="zh-CN" b="1" dirty="0">
              <a:solidFill>
                <a:schemeClr val="accent1">
                  <a:lumMod val="50000"/>
                </a:schemeClr>
              </a:solidFill>
            </a:endParaRPr>
          </a:p>
        </p:txBody>
      </p:sp>
      <p:sp>
        <p:nvSpPr>
          <p:cNvPr id="6" name="TextBox 1"/>
          <p:cNvSpPr txBox="1"/>
          <p:nvPr/>
        </p:nvSpPr>
        <p:spPr>
          <a:xfrm>
            <a:off x="446215" y="2539758"/>
            <a:ext cx="8251567" cy="23083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自理报关企业认定条件：</a:t>
            </a:r>
            <a:r>
              <a:rPr lang="zh-CN" altLang="en-US" sz="1600" dirty="0">
                <a:solidFill>
                  <a:schemeClr val="bg1">
                    <a:lumMod val="50000"/>
                  </a:schemeClr>
                </a:solidFill>
              </a:rPr>
              <a:t>有走私行为的；二是</a:t>
            </a:r>
            <a:r>
              <a:rPr lang="en-US" altLang="zh-CN" sz="1600" dirty="0">
                <a:solidFill>
                  <a:schemeClr val="bg1">
                    <a:lumMod val="50000"/>
                  </a:schemeClr>
                </a:solidFill>
              </a:rPr>
              <a:t>1</a:t>
            </a:r>
            <a:r>
              <a:rPr lang="zh-CN" altLang="en-US" sz="1600" dirty="0">
                <a:solidFill>
                  <a:schemeClr val="bg1">
                    <a:lumMod val="50000"/>
                  </a:schemeClr>
                </a:solidFill>
              </a:rPr>
              <a:t>年内有</a:t>
            </a:r>
            <a:r>
              <a:rPr lang="en-US" altLang="zh-CN" sz="1600" dirty="0">
                <a:solidFill>
                  <a:schemeClr val="bg1">
                    <a:lumMod val="50000"/>
                  </a:schemeClr>
                </a:solidFill>
              </a:rPr>
              <a:t>3</a:t>
            </a:r>
            <a:r>
              <a:rPr lang="zh-CN" altLang="en-US" sz="1600" dirty="0">
                <a:solidFill>
                  <a:schemeClr val="bg1">
                    <a:lumMod val="50000"/>
                  </a:schemeClr>
                </a:solidFill>
              </a:rPr>
              <a:t>次以上违反海关监管规定</a:t>
            </a:r>
            <a:r>
              <a:rPr lang="zh-CN" altLang="en-US" sz="1600" dirty="0" smtClean="0">
                <a:solidFill>
                  <a:schemeClr val="bg1">
                    <a:lumMod val="50000"/>
                  </a:schemeClr>
                </a:solidFill>
              </a:rPr>
              <a:t>行为或被</a:t>
            </a:r>
            <a:r>
              <a:rPr lang="zh-CN" altLang="en-US" sz="1600" dirty="0">
                <a:solidFill>
                  <a:schemeClr val="bg1">
                    <a:lumMod val="50000"/>
                  </a:schemeClr>
                </a:solidFill>
              </a:rPr>
              <a:t>处罚款累计总额</a:t>
            </a:r>
            <a:r>
              <a:rPr lang="en-US" altLang="zh-CN" sz="1600" dirty="0">
                <a:solidFill>
                  <a:schemeClr val="bg1">
                    <a:lumMod val="50000"/>
                  </a:schemeClr>
                </a:solidFill>
              </a:rPr>
              <a:t>50</a:t>
            </a:r>
            <a:r>
              <a:rPr lang="zh-CN" altLang="en-US" sz="1600" dirty="0">
                <a:solidFill>
                  <a:schemeClr val="bg1">
                    <a:lumMod val="50000"/>
                  </a:schemeClr>
                </a:solidFill>
              </a:rPr>
              <a:t>万</a:t>
            </a:r>
            <a:r>
              <a:rPr lang="zh-CN" altLang="en-US" sz="1600" dirty="0" smtClean="0">
                <a:solidFill>
                  <a:schemeClr val="bg1">
                    <a:lumMod val="50000"/>
                  </a:schemeClr>
                </a:solidFill>
              </a:rPr>
              <a:t>元以上</a:t>
            </a:r>
            <a:r>
              <a:rPr lang="zh-CN" altLang="en-US" sz="1600" dirty="0">
                <a:solidFill>
                  <a:schemeClr val="bg1">
                    <a:lumMod val="50000"/>
                  </a:schemeClr>
                </a:solidFill>
              </a:rPr>
              <a:t>的</a:t>
            </a:r>
            <a:r>
              <a:rPr lang="zh-CN" altLang="en-US" sz="1600" dirty="0" smtClean="0">
                <a:solidFill>
                  <a:schemeClr val="bg1">
                    <a:lumMod val="50000"/>
                  </a:schemeClr>
                </a:solidFill>
              </a:rPr>
              <a:t>；</a:t>
            </a:r>
            <a:r>
              <a:rPr lang="zh-CN" altLang="en-US" sz="1600" dirty="0">
                <a:solidFill>
                  <a:schemeClr val="bg1">
                    <a:lumMod val="50000"/>
                  </a:schemeClr>
                </a:solidFill>
              </a:rPr>
              <a:t> </a:t>
            </a:r>
            <a:r>
              <a:rPr lang="zh-CN" altLang="en-US" sz="1600" dirty="0" smtClean="0">
                <a:solidFill>
                  <a:schemeClr val="bg1">
                    <a:lumMod val="50000"/>
                  </a:schemeClr>
                </a:solidFill>
              </a:rPr>
              <a:t>拖欠</a:t>
            </a:r>
            <a:r>
              <a:rPr lang="zh-CN" altLang="en-US" sz="1600" dirty="0">
                <a:solidFill>
                  <a:schemeClr val="bg1">
                    <a:lumMod val="50000"/>
                  </a:schemeClr>
                </a:solidFill>
              </a:rPr>
              <a:t>应纳税款、应缴罚没款项人民币</a:t>
            </a:r>
            <a:r>
              <a:rPr lang="en-US" altLang="zh-CN" sz="1600" dirty="0">
                <a:solidFill>
                  <a:schemeClr val="bg1">
                    <a:lumMod val="50000"/>
                  </a:schemeClr>
                </a:solidFill>
              </a:rPr>
              <a:t>50</a:t>
            </a:r>
            <a:r>
              <a:rPr lang="zh-CN" altLang="en-US" sz="1600" dirty="0">
                <a:solidFill>
                  <a:schemeClr val="bg1">
                    <a:lumMod val="50000"/>
                  </a:schemeClr>
                </a:solidFill>
              </a:rPr>
              <a:t>万元以下</a:t>
            </a:r>
            <a:r>
              <a:rPr lang="zh-CN" altLang="en-US" sz="1600" dirty="0" smtClean="0">
                <a:solidFill>
                  <a:schemeClr val="bg1">
                    <a:lumMod val="50000"/>
                  </a:schemeClr>
                </a:solidFill>
              </a:rPr>
              <a:t>的</a:t>
            </a:r>
            <a:r>
              <a:rPr lang="en-US" altLang="zh-CN" sz="1600" dirty="0" smtClean="0">
                <a:solidFill>
                  <a:schemeClr val="bg1">
                    <a:lumMod val="50000"/>
                  </a:schemeClr>
                </a:solidFill>
              </a:rPr>
              <a:t>;1</a:t>
            </a:r>
            <a:r>
              <a:rPr lang="zh-CN" altLang="en-US" sz="1600" dirty="0">
                <a:solidFill>
                  <a:schemeClr val="bg1">
                    <a:lumMod val="50000"/>
                  </a:schemeClr>
                </a:solidFill>
              </a:rPr>
              <a:t>年内有</a:t>
            </a:r>
            <a:r>
              <a:rPr lang="en-US" altLang="zh-CN" sz="1600" dirty="0">
                <a:solidFill>
                  <a:schemeClr val="bg1">
                    <a:lumMod val="50000"/>
                  </a:schemeClr>
                </a:solidFill>
              </a:rPr>
              <a:t>2</a:t>
            </a:r>
            <a:r>
              <a:rPr lang="zh-CN" altLang="en-US" sz="1600" dirty="0">
                <a:solidFill>
                  <a:schemeClr val="bg1">
                    <a:lumMod val="50000"/>
                  </a:schemeClr>
                </a:solidFill>
              </a:rPr>
              <a:t>次因进出口侵犯知识产权货物而被海关行政处罚</a:t>
            </a:r>
            <a:r>
              <a:rPr lang="zh-CN" altLang="en-US" sz="1600" dirty="0" smtClean="0">
                <a:solidFill>
                  <a:schemeClr val="bg1">
                    <a:lumMod val="50000"/>
                  </a:schemeClr>
                </a:solidFill>
              </a:rPr>
              <a:t>的。</a:t>
            </a:r>
            <a:endParaRPr lang="en-US" altLang="zh-CN" sz="1600" dirty="0" smtClean="0">
              <a:solidFill>
                <a:schemeClr val="bg1">
                  <a:lumMod val="50000"/>
                </a:schemeClr>
              </a:solidFill>
            </a:endParaRPr>
          </a:p>
          <a:p>
            <a:pPr>
              <a:lnSpc>
                <a:spcPct val="120000"/>
              </a:lnSpc>
            </a:pPr>
            <a:endParaRPr lang="en-US" altLang="zh-CN" sz="800" dirty="0" smtClean="0">
              <a:solidFill>
                <a:schemeClr val="bg1">
                  <a:lumMod val="50000"/>
                </a:schemeClr>
              </a:solidFill>
            </a:endParaRPr>
          </a:p>
          <a:p>
            <a:pPr>
              <a:lnSpc>
                <a:spcPct val="120000"/>
              </a:lnSpc>
            </a:pPr>
            <a:r>
              <a:rPr lang="zh-CN" altLang="en-US" sz="1600" b="1" dirty="0" smtClean="0">
                <a:solidFill>
                  <a:schemeClr val="bg1">
                    <a:lumMod val="50000"/>
                  </a:schemeClr>
                </a:solidFill>
              </a:rPr>
              <a:t>代理报关企业认定条件：</a:t>
            </a:r>
            <a:r>
              <a:rPr lang="zh-CN" altLang="en-US" sz="1600" dirty="0" smtClean="0">
                <a:solidFill>
                  <a:schemeClr val="bg1">
                    <a:lumMod val="50000"/>
                  </a:schemeClr>
                </a:solidFill>
              </a:rPr>
              <a:t>前</a:t>
            </a:r>
            <a:r>
              <a:rPr lang="en-US" altLang="zh-CN" sz="1600" dirty="0" smtClean="0">
                <a:solidFill>
                  <a:schemeClr val="bg1">
                    <a:lumMod val="50000"/>
                  </a:schemeClr>
                </a:solidFill>
              </a:rPr>
              <a:t>3</a:t>
            </a:r>
            <a:r>
              <a:rPr lang="zh-CN" altLang="en-US" sz="1600" dirty="0" smtClean="0">
                <a:solidFill>
                  <a:schemeClr val="bg1">
                    <a:lumMod val="50000"/>
                  </a:schemeClr>
                </a:solidFill>
              </a:rPr>
              <a:t>个同</a:t>
            </a:r>
            <a:r>
              <a:rPr lang="zh-CN" altLang="en-US" sz="1600" dirty="0">
                <a:solidFill>
                  <a:schemeClr val="bg1">
                    <a:lumMod val="50000"/>
                  </a:schemeClr>
                </a:solidFill>
              </a:rPr>
              <a:t>自理报关企业认定</a:t>
            </a:r>
            <a:r>
              <a:rPr lang="zh-CN" altLang="en-US" sz="1600" dirty="0" smtClean="0">
                <a:solidFill>
                  <a:schemeClr val="bg1">
                    <a:lumMod val="50000"/>
                  </a:schemeClr>
                </a:solidFill>
              </a:rPr>
              <a:t>条件；</a:t>
            </a:r>
            <a:r>
              <a:rPr lang="en-US" altLang="zh-CN" sz="1600" dirty="0">
                <a:solidFill>
                  <a:schemeClr val="bg1">
                    <a:lumMod val="50000"/>
                  </a:schemeClr>
                </a:solidFill>
              </a:rPr>
              <a:t>1</a:t>
            </a:r>
            <a:r>
              <a:rPr lang="zh-CN" altLang="en-US" sz="1600" dirty="0">
                <a:solidFill>
                  <a:schemeClr val="bg1">
                    <a:lumMod val="50000"/>
                  </a:schemeClr>
                </a:solidFill>
              </a:rPr>
              <a:t>年内代理报关的货物因侵犯知识产权而被海关没收累计</a:t>
            </a:r>
            <a:r>
              <a:rPr lang="en-US" altLang="zh-CN" sz="1600" dirty="0">
                <a:solidFill>
                  <a:schemeClr val="bg1">
                    <a:lumMod val="50000"/>
                  </a:schemeClr>
                </a:solidFill>
              </a:rPr>
              <a:t>3</a:t>
            </a:r>
            <a:r>
              <a:rPr lang="zh-CN" altLang="en-US" sz="1600" dirty="0">
                <a:solidFill>
                  <a:schemeClr val="bg1">
                    <a:lumMod val="50000"/>
                  </a:schemeClr>
                </a:solidFill>
              </a:rPr>
              <a:t>次的</a:t>
            </a:r>
            <a:r>
              <a:rPr lang="zh-CN" altLang="zh-CN" sz="1600" dirty="0" smtClean="0">
                <a:solidFill>
                  <a:schemeClr val="bg1">
                    <a:lumMod val="50000"/>
                  </a:schemeClr>
                </a:solidFill>
              </a:rPr>
              <a:t>；</a:t>
            </a:r>
            <a:r>
              <a:rPr lang="zh-CN" altLang="en-US" sz="1600" dirty="0">
                <a:solidFill>
                  <a:schemeClr val="bg1">
                    <a:lumMod val="50000"/>
                  </a:schemeClr>
                </a:solidFill>
              </a:rPr>
              <a:t>上一年度代理申报的进出口报关差错率在</a:t>
            </a:r>
            <a:r>
              <a:rPr lang="en-US" altLang="zh-CN" sz="1600" dirty="0">
                <a:solidFill>
                  <a:schemeClr val="bg1">
                    <a:lumMod val="50000"/>
                  </a:schemeClr>
                </a:solidFill>
              </a:rPr>
              <a:t>10%</a:t>
            </a:r>
            <a:r>
              <a:rPr lang="zh-CN" altLang="en-US" sz="1600" dirty="0">
                <a:solidFill>
                  <a:schemeClr val="bg1">
                    <a:lumMod val="50000"/>
                  </a:schemeClr>
                </a:solidFill>
              </a:rPr>
              <a:t>以上</a:t>
            </a:r>
            <a:r>
              <a:rPr lang="zh-CN" altLang="en-US" sz="1600" dirty="0" smtClean="0">
                <a:solidFill>
                  <a:schemeClr val="bg1">
                    <a:lumMod val="50000"/>
                  </a:schemeClr>
                </a:solidFill>
              </a:rPr>
              <a:t>的；代理</a:t>
            </a:r>
            <a:r>
              <a:rPr lang="zh-CN" altLang="en-US" sz="1600" dirty="0">
                <a:solidFill>
                  <a:schemeClr val="bg1">
                    <a:lumMod val="50000"/>
                  </a:schemeClr>
                </a:solidFill>
              </a:rPr>
              <a:t>报关的货物涉嫌走私、违反海关监管规定拒不接受或者拒不协助海关进行调查的</a:t>
            </a:r>
            <a:r>
              <a:rPr lang="zh-CN" altLang="en-US" sz="1600" dirty="0" smtClean="0">
                <a:solidFill>
                  <a:schemeClr val="bg1">
                    <a:lumMod val="50000"/>
                  </a:schemeClr>
                </a:solidFill>
              </a:rPr>
              <a:t>；被</a:t>
            </a:r>
            <a:r>
              <a:rPr lang="zh-CN" altLang="en-US" sz="1600" dirty="0">
                <a:solidFill>
                  <a:schemeClr val="bg1">
                    <a:lumMod val="50000"/>
                  </a:schemeClr>
                </a:solidFill>
              </a:rPr>
              <a:t>海关暂停从事报关业务的。</a:t>
            </a:r>
            <a:endParaRPr lang="zh-CN" altLang="zh-CN" sz="1600" dirty="0">
              <a:solidFill>
                <a:schemeClr val="bg1">
                  <a:lumMod val="50000"/>
                </a:schemeClr>
              </a:solidFill>
            </a:endParaRPr>
          </a:p>
        </p:txBody>
      </p:sp>
      <p:sp>
        <p:nvSpPr>
          <p:cNvPr id="7" name="TextBox 1"/>
          <p:cNvSpPr txBox="1"/>
          <p:nvPr/>
        </p:nvSpPr>
        <p:spPr>
          <a:xfrm>
            <a:off x="471417" y="2117404"/>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4.  C </a:t>
            </a:r>
            <a:r>
              <a:rPr lang="zh-CN" altLang="en-US" b="1" dirty="0" smtClean="0">
                <a:solidFill>
                  <a:schemeClr val="accent1">
                    <a:lumMod val="50000"/>
                  </a:schemeClr>
                </a:solidFill>
              </a:rPr>
              <a:t>类</a:t>
            </a:r>
            <a:endParaRPr lang="en-US" altLang="zh-CN" b="1" dirty="0">
              <a:solidFill>
                <a:schemeClr val="accent1">
                  <a:lumMod val="50000"/>
                </a:schemeClr>
              </a:solidFill>
            </a:endParaRPr>
          </a:p>
        </p:txBody>
      </p:sp>
    </p:spTree>
    <p:extLst>
      <p:ext uri="{BB962C8B-B14F-4D97-AF65-F5344CB8AC3E}">
        <p14:creationId xmlns:p14="http://schemas.microsoft.com/office/powerpoint/2010/main" val="3880993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二、报关企业的分类管理</a:t>
            </a:r>
          </a:p>
        </p:txBody>
      </p:sp>
      <p:sp>
        <p:nvSpPr>
          <p:cNvPr id="15" name="TextBox 1"/>
          <p:cNvSpPr txBox="1"/>
          <p:nvPr/>
        </p:nvSpPr>
        <p:spPr>
          <a:xfrm>
            <a:off x="446215" y="1400597"/>
            <a:ext cx="8251567" cy="177279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自理报关企业认定条件</a:t>
            </a:r>
            <a:r>
              <a:rPr lang="zh-CN" altLang="en-US" sz="1600" b="1" dirty="0" smtClean="0">
                <a:solidFill>
                  <a:schemeClr val="bg1">
                    <a:lumMod val="50000"/>
                  </a:schemeClr>
                </a:solidFill>
              </a:rPr>
              <a:t>：</a:t>
            </a:r>
            <a:r>
              <a:rPr lang="zh-CN" altLang="en-US" sz="1600" dirty="0">
                <a:solidFill>
                  <a:schemeClr val="bg1">
                    <a:lumMod val="50000"/>
                  </a:schemeClr>
                </a:solidFill>
              </a:rPr>
              <a:t>有走私罪的</a:t>
            </a:r>
            <a:r>
              <a:rPr lang="zh-CN" altLang="en-US" sz="1600" dirty="0" smtClean="0">
                <a:solidFill>
                  <a:schemeClr val="bg1">
                    <a:lumMod val="50000"/>
                  </a:schemeClr>
                </a:solidFill>
              </a:rPr>
              <a:t>；</a:t>
            </a:r>
            <a:r>
              <a:rPr lang="en-US" altLang="zh-CN" sz="1600" dirty="0" smtClean="0">
                <a:solidFill>
                  <a:schemeClr val="bg1">
                    <a:lumMod val="50000"/>
                  </a:schemeClr>
                </a:solidFill>
              </a:rPr>
              <a:t>1</a:t>
            </a:r>
            <a:r>
              <a:rPr lang="zh-CN" altLang="en-US" sz="1600" dirty="0">
                <a:solidFill>
                  <a:schemeClr val="bg1">
                    <a:lumMod val="50000"/>
                  </a:schemeClr>
                </a:solidFill>
              </a:rPr>
              <a:t>年内有</a:t>
            </a:r>
            <a:r>
              <a:rPr lang="en-US" altLang="zh-CN" sz="1600" dirty="0">
                <a:solidFill>
                  <a:schemeClr val="bg1">
                    <a:lumMod val="50000"/>
                  </a:schemeClr>
                </a:solidFill>
              </a:rPr>
              <a:t>2</a:t>
            </a:r>
            <a:r>
              <a:rPr lang="zh-CN" altLang="en-US" sz="1600" dirty="0">
                <a:solidFill>
                  <a:schemeClr val="bg1">
                    <a:lumMod val="50000"/>
                  </a:schemeClr>
                </a:solidFill>
              </a:rPr>
              <a:t>次以上走私行为的</a:t>
            </a:r>
            <a:r>
              <a:rPr lang="zh-CN" altLang="en-US" sz="1600" dirty="0" smtClean="0">
                <a:solidFill>
                  <a:schemeClr val="bg1">
                    <a:lumMod val="50000"/>
                  </a:schemeClr>
                </a:solidFill>
              </a:rPr>
              <a:t>；</a:t>
            </a:r>
            <a:r>
              <a:rPr lang="zh-CN" altLang="en-US" sz="1600" dirty="0">
                <a:solidFill>
                  <a:schemeClr val="bg1">
                    <a:lumMod val="50000"/>
                  </a:schemeClr>
                </a:solidFill>
              </a:rPr>
              <a:t>拖欠应纳税款、应缴罚没款项人民币</a:t>
            </a:r>
            <a:r>
              <a:rPr lang="en-US" altLang="zh-CN" sz="1600" dirty="0">
                <a:solidFill>
                  <a:schemeClr val="bg1">
                    <a:lumMod val="50000"/>
                  </a:schemeClr>
                </a:solidFill>
              </a:rPr>
              <a:t>50</a:t>
            </a:r>
            <a:r>
              <a:rPr lang="zh-CN" altLang="en-US" sz="1600" dirty="0">
                <a:solidFill>
                  <a:schemeClr val="bg1">
                    <a:lumMod val="50000"/>
                  </a:schemeClr>
                </a:solidFill>
              </a:rPr>
              <a:t>万元以上</a:t>
            </a:r>
            <a:r>
              <a:rPr lang="zh-CN" altLang="en-US" sz="1600" dirty="0" smtClean="0">
                <a:solidFill>
                  <a:schemeClr val="bg1">
                    <a:lumMod val="50000"/>
                  </a:schemeClr>
                </a:solidFill>
              </a:rPr>
              <a:t>的；</a:t>
            </a:r>
            <a:r>
              <a:rPr lang="en-US" altLang="zh-CN" sz="1600" dirty="0" smtClean="0">
                <a:solidFill>
                  <a:schemeClr val="bg1">
                    <a:lumMod val="50000"/>
                  </a:schemeClr>
                </a:solidFill>
              </a:rPr>
              <a:t>1</a:t>
            </a:r>
            <a:r>
              <a:rPr lang="zh-CN" altLang="en-US" sz="1600" dirty="0">
                <a:solidFill>
                  <a:schemeClr val="bg1">
                    <a:lumMod val="50000"/>
                  </a:schemeClr>
                </a:solidFill>
              </a:rPr>
              <a:t>年内有</a:t>
            </a:r>
            <a:r>
              <a:rPr lang="en-US" altLang="zh-CN" sz="1600" dirty="0">
                <a:solidFill>
                  <a:schemeClr val="bg1">
                    <a:lumMod val="50000"/>
                  </a:schemeClr>
                </a:solidFill>
              </a:rPr>
              <a:t>3</a:t>
            </a:r>
            <a:r>
              <a:rPr lang="zh-CN" altLang="en-US" sz="1600" dirty="0">
                <a:solidFill>
                  <a:schemeClr val="bg1">
                    <a:lumMod val="50000"/>
                  </a:schemeClr>
                </a:solidFill>
              </a:rPr>
              <a:t>次以上因进出口侵犯知识产权货物而被海关行政处罚</a:t>
            </a:r>
            <a:r>
              <a:rPr lang="zh-CN" altLang="en-US" sz="1600" dirty="0" smtClean="0">
                <a:solidFill>
                  <a:schemeClr val="bg1">
                    <a:lumMod val="50000"/>
                  </a:schemeClr>
                </a:solidFill>
              </a:rPr>
              <a:t>的。</a:t>
            </a:r>
            <a:endParaRPr lang="en-US" altLang="zh-CN" sz="1600" dirty="0" smtClean="0">
              <a:solidFill>
                <a:schemeClr val="bg1">
                  <a:lumMod val="50000"/>
                </a:schemeClr>
              </a:solidFill>
            </a:endParaRPr>
          </a:p>
          <a:p>
            <a:pPr>
              <a:lnSpc>
                <a:spcPct val="120000"/>
              </a:lnSpc>
            </a:pPr>
            <a:endParaRPr lang="en-US" altLang="zh-CN" sz="1100" dirty="0" smtClean="0">
              <a:solidFill>
                <a:schemeClr val="bg1">
                  <a:lumMod val="50000"/>
                </a:schemeClr>
              </a:solidFill>
            </a:endParaRPr>
          </a:p>
          <a:p>
            <a:pPr>
              <a:lnSpc>
                <a:spcPct val="120000"/>
              </a:lnSpc>
            </a:pPr>
            <a:r>
              <a:rPr lang="zh-CN" altLang="en-US" sz="1600" b="1" dirty="0" smtClean="0">
                <a:solidFill>
                  <a:schemeClr val="bg1">
                    <a:lumMod val="50000"/>
                  </a:schemeClr>
                </a:solidFill>
              </a:rPr>
              <a:t>代理报关企业认定条件：</a:t>
            </a:r>
            <a:r>
              <a:rPr lang="zh-CN" altLang="en-US" sz="1600" dirty="0" smtClean="0">
                <a:solidFill>
                  <a:schemeClr val="bg1">
                    <a:lumMod val="50000"/>
                  </a:schemeClr>
                </a:solidFill>
              </a:rPr>
              <a:t>前</a:t>
            </a:r>
            <a:r>
              <a:rPr lang="en-US" altLang="zh-CN" sz="1600" dirty="0">
                <a:solidFill>
                  <a:schemeClr val="bg1">
                    <a:lumMod val="50000"/>
                  </a:schemeClr>
                </a:solidFill>
              </a:rPr>
              <a:t>3</a:t>
            </a:r>
            <a:r>
              <a:rPr lang="zh-CN" altLang="en-US" sz="1600" dirty="0" smtClean="0">
                <a:solidFill>
                  <a:schemeClr val="bg1">
                    <a:lumMod val="50000"/>
                  </a:schemeClr>
                </a:solidFill>
              </a:rPr>
              <a:t>个同</a:t>
            </a:r>
            <a:r>
              <a:rPr lang="zh-CN" altLang="en-US" sz="1600" dirty="0">
                <a:solidFill>
                  <a:schemeClr val="bg1">
                    <a:lumMod val="50000"/>
                  </a:schemeClr>
                </a:solidFill>
              </a:rPr>
              <a:t>自理报关企业认定</a:t>
            </a:r>
            <a:r>
              <a:rPr lang="zh-CN" altLang="en-US" sz="1600" dirty="0" smtClean="0">
                <a:solidFill>
                  <a:schemeClr val="bg1">
                    <a:lumMod val="50000"/>
                  </a:schemeClr>
                </a:solidFill>
              </a:rPr>
              <a:t>条件；</a:t>
            </a:r>
            <a:r>
              <a:rPr lang="en-US" altLang="zh-CN" sz="1600" dirty="0">
                <a:solidFill>
                  <a:schemeClr val="bg1">
                    <a:lumMod val="50000"/>
                  </a:schemeClr>
                </a:solidFill>
              </a:rPr>
              <a:t>1</a:t>
            </a:r>
            <a:r>
              <a:rPr lang="zh-CN" altLang="en-US" sz="1600" dirty="0">
                <a:solidFill>
                  <a:schemeClr val="bg1">
                    <a:lumMod val="50000"/>
                  </a:schemeClr>
                </a:solidFill>
              </a:rPr>
              <a:t>年内代理报关的货物因侵犯知识产权而被海关没收</a:t>
            </a:r>
            <a:r>
              <a:rPr lang="en-US" altLang="zh-CN" sz="1600" dirty="0">
                <a:solidFill>
                  <a:schemeClr val="bg1">
                    <a:lumMod val="50000"/>
                  </a:schemeClr>
                </a:solidFill>
              </a:rPr>
              <a:t>4</a:t>
            </a:r>
            <a:r>
              <a:rPr lang="zh-CN" altLang="en-US" sz="1600" dirty="0">
                <a:solidFill>
                  <a:schemeClr val="bg1">
                    <a:lumMod val="50000"/>
                  </a:schemeClr>
                </a:solidFill>
              </a:rPr>
              <a:t>次以上</a:t>
            </a:r>
            <a:r>
              <a:rPr lang="zh-CN" altLang="en-US" sz="1600" dirty="0" smtClean="0">
                <a:solidFill>
                  <a:schemeClr val="bg1">
                    <a:lumMod val="50000"/>
                  </a:schemeClr>
                </a:solidFill>
              </a:rPr>
              <a:t>的</a:t>
            </a:r>
            <a:r>
              <a:rPr lang="zh-CN" altLang="en-US" sz="1600" dirty="0">
                <a:solidFill>
                  <a:schemeClr val="bg1">
                    <a:lumMod val="50000"/>
                  </a:schemeClr>
                </a:solidFill>
              </a:rPr>
              <a:t>。</a:t>
            </a:r>
            <a:endParaRPr lang="zh-CN" altLang="zh-CN" sz="1600" dirty="0">
              <a:solidFill>
                <a:schemeClr val="bg1">
                  <a:lumMod val="50000"/>
                </a:schemeClr>
              </a:solidFill>
            </a:endParaRPr>
          </a:p>
        </p:txBody>
      </p:sp>
      <p:sp>
        <p:nvSpPr>
          <p:cNvPr id="18" name="TextBox 1"/>
          <p:cNvSpPr txBox="1"/>
          <p:nvPr/>
        </p:nvSpPr>
        <p:spPr>
          <a:xfrm>
            <a:off x="484575" y="867688"/>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5.  D </a:t>
            </a:r>
            <a:r>
              <a:rPr lang="zh-CN" altLang="en-US" b="1" dirty="0" smtClean="0">
                <a:solidFill>
                  <a:schemeClr val="accent1">
                    <a:lumMod val="50000"/>
                  </a:schemeClr>
                </a:solidFill>
              </a:rPr>
              <a:t>类</a:t>
            </a:r>
            <a:endParaRPr lang="en-US" altLang="zh-CN" b="1" dirty="0">
              <a:solidFill>
                <a:schemeClr val="accent1">
                  <a:lumMod val="50000"/>
                </a:schemeClr>
              </a:solidFill>
            </a:endParaRPr>
          </a:p>
        </p:txBody>
      </p:sp>
    </p:spTree>
    <p:extLst>
      <p:ext uri="{BB962C8B-B14F-4D97-AF65-F5344CB8AC3E}">
        <p14:creationId xmlns:p14="http://schemas.microsoft.com/office/powerpoint/2010/main" val="6507275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报关企业的信用管理</a:t>
            </a:r>
          </a:p>
        </p:txBody>
      </p:sp>
      <p:sp>
        <p:nvSpPr>
          <p:cNvPr id="13" name="矩形 12"/>
          <p:cNvSpPr/>
          <p:nvPr/>
        </p:nvSpPr>
        <p:spPr bwMode="auto">
          <a:xfrm>
            <a:off x="256558" y="770518"/>
            <a:ext cx="8788766" cy="998001"/>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海关根据</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企业信用管理暂行办法</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（关于实施</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企业信用管理办法</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有关事项的公告</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）的规定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，根据企业信用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状况分为失信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企业、一般信用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企业、认证企业三类，对申请认证企业依据</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海关认证企业标准</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认定为高级认证企业和一般认证企业。</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80256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256558" y="184095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）失信企业</a:t>
            </a:r>
            <a:endParaRPr lang="en-US" altLang="zh-CN" sz="2000" b="1" dirty="0">
              <a:solidFill>
                <a:srgbClr val="002060"/>
              </a:solidFill>
            </a:endParaRPr>
          </a:p>
        </p:txBody>
      </p:sp>
      <p:sp>
        <p:nvSpPr>
          <p:cNvPr id="24" name="TextBox 1"/>
          <p:cNvSpPr txBox="1"/>
          <p:nvPr/>
        </p:nvSpPr>
        <p:spPr>
          <a:xfrm>
            <a:off x="484575" y="2255730"/>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失信</a:t>
            </a:r>
            <a:r>
              <a:rPr lang="zh-CN" altLang="en-US" b="1" dirty="0">
                <a:solidFill>
                  <a:schemeClr val="accent1">
                    <a:lumMod val="50000"/>
                  </a:schemeClr>
                </a:solidFill>
              </a:rPr>
              <a:t>企业的认定</a:t>
            </a:r>
            <a:endParaRPr lang="en-US" altLang="zh-CN" b="1" dirty="0">
              <a:solidFill>
                <a:schemeClr val="accent1">
                  <a:lumMod val="50000"/>
                </a:schemeClr>
              </a:solidFill>
            </a:endParaRPr>
          </a:p>
        </p:txBody>
      </p:sp>
      <p:sp>
        <p:nvSpPr>
          <p:cNvPr id="32" name="TextBox 1"/>
          <p:cNvSpPr txBox="1"/>
          <p:nvPr/>
        </p:nvSpPr>
        <p:spPr>
          <a:xfrm>
            <a:off x="525157" y="2747528"/>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企业</a:t>
            </a:r>
            <a:r>
              <a:rPr lang="zh-CN" altLang="en-US" sz="1600" dirty="0" smtClean="0">
                <a:solidFill>
                  <a:schemeClr val="bg1">
                    <a:lumMod val="50000"/>
                  </a:schemeClr>
                </a:solidFill>
              </a:rPr>
              <a:t>有</a:t>
            </a:r>
            <a:r>
              <a:rPr lang="en-US" altLang="zh-CN" sz="1600" dirty="0" smtClean="0">
                <a:solidFill>
                  <a:schemeClr val="bg1">
                    <a:lumMod val="50000"/>
                  </a:schemeClr>
                </a:solidFill>
              </a:rPr>
              <a:t>11</a:t>
            </a:r>
            <a:r>
              <a:rPr lang="zh-CN" altLang="en-US" sz="1600" dirty="0" smtClean="0">
                <a:solidFill>
                  <a:schemeClr val="bg1">
                    <a:lumMod val="50000"/>
                  </a:schemeClr>
                </a:solidFill>
              </a:rPr>
              <a:t>种情形</a:t>
            </a:r>
            <a:r>
              <a:rPr lang="zh-CN" altLang="en-US" sz="1600" dirty="0">
                <a:solidFill>
                  <a:schemeClr val="bg1">
                    <a:lumMod val="50000"/>
                  </a:schemeClr>
                </a:solidFill>
              </a:rPr>
              <a:t>之一的</a:t>
            </a:r>
            <a:r>
              <a:rPr lang="zh-CN" altLang="en-US" sz="1600" dirty="0" smtClean="0">
                <a:solidFill>
                  <a:schemeClr val="bg1">
                    <a:lumMod val="50000"/>
                  </a:schemeClr>
                </a:solidFill>
              </a:rPr>
              <a:t>，将被</a:t>
            </a:r>
            <a:r>
              <a:rPr lang="zh-CN" altLang="en-US" sz="1600" dirty="0">
                <a:solidFill>
                  <a:schemeClr val="bg1">
                    <a:lumMod val="50000"/>
                  </a:schemeClr>
                </a:solidFill>
              </a:rPr>
              <a:t>认定为失信企业。</a:t>
            </a:r>
            <a:endParaRPr lang="zh-CN" altLang="zh-CN" sz="1600" dirty="0">
              <a:solidFill>
                <a:schemeClr val="bg1">
                  <a:lumMod val="50000"/>
                </a:schemeClr>
              </a:solidFill>
            </a:endParaRPr>
          </a:p>
        </p:txBody>
      </p:sp>
      <p:sp>
        <p:nvSpPr>
          <p:cNvPr id="33" name="TextBox 1"/>
          <p:cNvSpPr txBox="1"/>
          <p:nvPr/>
        </p:nvSpPr>
        <p:spPr>
          <a:xfrm>
            <a:off x="484574" y="3089597"/>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失信</a:t>
            </a:r>
            <a:r>
              <a:rPr lang="zh-CN" altLang="en-US" b="1" dirty="0">
                <a:solidFill>
                  <a:schemeClr val="accent1">
                    <a:lumMod val="50000"/>
                  </a:schemeClr>
                </a:solidFill>
              </a:rPr>
              <a:t>企业</a:t>
            </a:r>
            <a:r>
              <a:rPr lang="zh-CN" altLang="en-US" b="1" dirty="0" smtClean="0">
                <a:solidFill>
                  <a:schemeClr val="accent1">
                    <a:lumMod val="50000"/>
                  </a:schemeClr>
                </a:solidFill>
              </a:rPr>
              <a:t>的管理</a:t>
            </a:r>
            <a:endParaRPr lang="en-US" altLang="zh-CN" b="1" dirty="0">
              <a:solidFill>
                <a:schemeClr val="accent1">
                  <a:lumMod val="50000"/>
                </a:schemeClr>
              </a:solidFill>
            </a:endParaRPr>
          </a:p>
        </p:txBody>
      </p:sp>
      <p:sp>
        <p:nvSpPr>
          <p:cNvPr id="34" name="TextBox 1"/>
          <p:cNvSpPr txBox="1"/>
          <p:nvPr/>
        </p:nvSpPr>
        <p:spPr>
          <a:xfrm>
            <a:off x="525157" y="3490292"/>
            <a:ext cx="8251567" cy="12491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九</a:t>
            </a:r>
            <a:r>
              <a:rPr lang="zh-CN" altLang="en-US" sz="1600" b="1" dirty="0">
                <a:solidFill>
                  <a:schemeClr val="bg1">
                    <a:lumMod val="50000"/>
                  </a:schemeClr>
                </a:solidFill>
              </a:rPr>
              <a:t>个</a:t>
            </a:r>
            <a:r>
              <a:rPr lang="zh-CN" altLang="en-US" sz="1600" b="1" dirty="0" smtClean="0">
                <a:solidFill>
                  <a:schemeClr val="bg1">
                    <a:lumMod val="50000"/>
                  </a:schemeClr>
                </a:solidFill>
              </a:rPr>
              <a:t>方面</a:t>
            </a:r>
            <a:r>
              <a:rPr lang="zh-CN" altLang="en-US" sz="1600" b="1" dirty="0">
                <a:solidFill>
                  <a:schemeClr val="bg1">
                    <a:lumMod val="50000"/>
                  </a:schemeClr>
                </a:solidFill>
              </a:rPr>
              <a:t>管理措施</a:t>
            </a:r>
            <a:r>
              <a:rPr lang="zh-CN" altLang="en-US" sz="1600" b="1" dirty="0" smtClean="0">
                <a:solidFill>
                  <a:schemeClr val="bg1">
                    <a:lumMod val="50000"/>
                  </a:schemeClr>
                </a:solidFill>
              </a:rPr>
              <a:t>：</a:t>
            </a:r>
            <a:r>
              <a:rPr lang="zh-CN" altLang="en-US" sz="1600" dirty="0" smtClean="0">
                <a:solidFill>
                  <a:schemeClr val="bg1">
                    <a:lumMod val="50000"/>
                  </a:schemeClr>
                </a:solidFill>
              </a:rPr>
              <a:t>进出口</a:t>
            </a:r>
            <a:r>
              <a:rPr lang="zh-CN" altLang="en-US" sz="1600" dirty="0">
                <a:solidFill>
                  <a:schemeClr val="bg1">
                    <a:lumMod val="50000"/>
                  </a:schemeClr>
                </a:solidFill>
              </a:rPr>
              <a:t>货物平均查验率在</a:t>
            </a:r>
            <a:r>
              <a:rPr lang="en-US" altLang="zh-CN" sz="1600" dirty="0">
                <a:solidFill>
                  <a:schemeClr val="bg1">
                    <a:lumMod val="50000"/>
                  </a:schemeClr>
                </a:solidFill>
              </a:rPr>
              <a:t>80%</a:t>
            </a:r>
            <a:r>
              <a:rPr lang="zh-CN" altLang="en-US" sz="1600" dirty="0">
                <a:solidFill>
                  <a:schemeClr val="bg1">
                    <a:lumMod val="50000"/>
                  </a:schemeClr>
                </a:solidFill>
              </a:rPr>
              <a:t>以上</a:t>
            </a:r>
            <a:r>
              <a:rPr lang="zh-CN" altLang="en-US" sz="1600" dirty="0" smtClean="0">
                <a:solidFill>
                  <a:schemeClr val="bg1">
                    <a:lumMod val="50000"/>
                  </a:schemeClr>
                </a:solidFill>
              </a:rPr>
              <a:t>；进出口</a:t>
            </a:r>
            <a:r>
              <a:rPr lang="zh-CN" altLang="en-US" sz="1600" dirty="0">
                <a:solidFill>
                  <a:schemeClr val="bg1">
                    <a:lumMod val="50000"/>
                  </a:schemeClr>
                </a:solidFill>
              </a:rPr>
              <a:t>货物平均检验检疫抽查比例在</a:t>
            </a:r>
            <a:r>
              <a:rPr lang="en-US" altLang="zh-CN" sz="1600" dirty="0">
                <a:solidFill>
                  <a:schemeClr val="bg1">
                    <a:lumMod val="50000"/>
                  </a:schemeClr>
                </a:solidFill>
              </a:rPr>
              <a:t>80%</a:t>
            </a:r>
            <a:r>
              <a:rPr lang="zh-CN" altLang="en-US" sz="1600" dirty="0">
                <a:solidFill>
                  <a:schemeClr val="bg1">
                    <a:lumMod val="50000"/>
                  </a:schemeClr>
                </a:solidFill>
              </a:rPr>
              <a:t>以上</a:t>
            </a:r>
            <a:r>
              <a:rPr lang="zh-CN" altLang="en-US" sz="1600" dirty="0" smtClean="0">
                <a:solidFill>
                  <a:schemeClr val="bg1">
                    <a:lumMod val="50000"/>
                  </a:schemeClr>
                </a:solidFill>
              </a:rPr>
              <a:t>；不予</a:t>
            </a:r>
            <a:r>
              <a:rPr lang="zh-CN" altLang="en-US" sz="1600" dirty="0">
                <a:solidFill>
                  <a:schemeClr val="bg1">
                    <a:lumMod val="50000"/>
                  </a:schemeClr>
                </a:solidFill>
              </a:rPr>
              <a:t>免除查验企业的吊装、移位、仓储等费用</a:t>
            </a:r>
            <a:r>
              <a:rPr lang="zh-CN" altLang="en-US" sz="1600" dirty="0" smtClean="0">
                <a:solidFill>
                  <a:schemeClr val="bg1">
                    <a:lumMod val="50000"/>
                  </a:schemeClr>
                </a:solidFill>
              </a:rPr>
              <a:t>；不适用</a:t>
            </a:r>
            <a:r>
              <a:rPr lang="zh-CN" altLang="en-US" sz="1600" dirty="0">
                <a:solidFill>
                  <a:schemeClr val="bg1">
                    <a:lumMod val="50000"/>
                  </a:schemeClr>
                </a:solidFill>
              </a:rPr>
              <a:t>汇总征税制度</a:t>
            </a:r>
            <a:r>
              <a:rPr lang="zh-CN" altLang="en-US" sz="1600" dirty="0" smtClean="0">
                <a:solidFill>
                  <a:schemeClr val="bg1">
                    <a:lumMod val="50000"/>
                  </a:schemeClr>
                </a:solidFill>
              </a:rPr>
              <a:t>；不适用</a:t>
            </a:r>
            <a:r>
              <a:rPr lang="zh-CN" altLang="en-US" sz="1600" dirty="0">
                <a:solidFill>
                  <a:schemeClr val="bg1">
                    <a:lumMod val="50000"/>
                  </a:schemeClr>
                </a:solidFill>
              </a:rPr>
              <a:t>存样留像的放行措施</a:t>
            </a:r>
            <a:r>
              <a:rPr lang="zh-CN" altLang="en-US" sz="1600" dirty="0" smtClean="0">
                <a:solidFill>
                  <a:schemeClr val="bg1">
                    <a:lumMod val="50000"/>
                  </a:schemeClr>
                </a:solidFill>
              </a:rPr>
              <a:t>；如果经营</a:t>
            </a:r>
            <a:r>
              <a:rPr lang="zh-CN" altLang="en-US" sz="1600" dirty="0">
                <a:solidFill>
                  <a:schemeClr val="bg1">
                    <a:lumMod val="50000"/>
                  </a:schemeClr>
                </a:solidFill>
              </a:rPr>
              <a:t>加工贸易</a:t>
            </a:r>
            <a:r>
              <a:rPr lang="zh-CN" altLang="en-US" sz="1600" dirty="0" smtClean="0">
                <a:solidFill>
                  <a:schemeClr val="bg1">
                    <a:lumMod val="50000"/>
                  </a:schemeClr>
                </a:solidFill>
              </a:rPr>
              <a:t>业务须提供</a:t>
            </a:r>
            <a:r>
              <a:rPr lang="zh-CN" altLang="en-US" sz="1600" dirty="0">
                <a:solidFill>
                  <a:schemeClr val="bg1">
                    <a:lumMod val="50000"/>
                  </a:schemeClr>
                </a:solidFill>
              </a:rPr>
              <a:t>全额担保</a:t>
            </a:r>
            <a:r>
              <a:rPr lang="zh-CN" altLang="en-US" sz="1600" dirty="0" smtClean="0">
                <a:solidFill>
                  <a:schemeClr val="bg1">
                    <a:lumMod val="50000"/>
                  </a:schemeClr>
                </a:solidFill>
              </a:rPr>
              <a:t>；提高</a:t>
            </a:r>
            <a:r>
              <a:rPr lang="zh-CN" altLang="en-US" sz="1600" dirty="0">
                <a:solidFill>
                  <a:schemeClr val="bg1">
                    <a:lumMod val="50000"/>
                  </a:schemeClr>
                </a:solidFill>
              </a:rPr>
              <a:t>对企业稽查、核查频次</a:t>
            </a:r>
            <a:r>
              <a:rPr lang="zh-CN" altLang="en-US" sz="1600" dirty="0" smtClean="0">
                <a:solidFill>
                  <a:schemeClr val="bg1">
                    <a:lumMod val="50000"/>
                  </a:schemeClr>
                </a:solidFill>
              </a:rPr>
              <a:t>；国家</a:t>
            </a:r>
            <a:r>
              <a:rPr lang="zh-CN" altLang="en-US" sz="1600" dirty="0">
                <a:solidFill>
                  <a:schemeClr val="bg1">
                    <a:lumMod val="50000"/>
                  </a:schemeClr>
                </a:solidFill>
              </a:rPr>
              <a:t>有关部门实施的失信联合惩戒措施</a:t>
            </a:r>
            <a:r>
              <a:rPr lang="zh-CN" altLang="en-US" sz="1600" dirty="0" smtClean="0">
                <a:solidFill>
                  <a:schemeClr val="bg1">
                    <a:lumMod val="50000"/>
                  </a:schemeClr>
                </a:solidFill>
              </a:rPr>
              <a:t>；海关总署</a:t>
            </a:r>
            <a:r>
              <a:rPr lang="zh-CN" altLang="en-US" sz="1600" dirty="0">
                <a:solidFill>
                  <a:schemeClr val="bg1">
                    <a:lumMod val="50000"/>
                  </a:schemeClr>
                </a:solidFill>
              </a:rPr>
              <a:t>规定的其他管理措施。</a:t>
            </a:r>
            <a:endParaRPr lang="zh-CN" altLang="zh-CN" sz="1600" dirty="0">
              <a:solidFill>
                <a:schemeClr val="bg1">
                  <a:lumMod val="50000"/>
                </a:schemeClr>
              </a:solidFill>
            </a:endParaRPr>
          </a:p>
        </p:txBody>
      </p:sp>
    </p:spTree>
    <p:extLst>
      <p:ext uri="{BB962C8B-B14F-4D97-AF65-F5344CB8AC3E}">
        <p14:creationId xmlns:p14="http://schemas.microsoft.com/office/powerpoint/2010/main" val="707468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报关企业的信用管理</a:t>
            </a:r>
          </a:p>
        </p:txBody>
      </p:sp>
      <p:sp>
        <p:nvSpPr>
          <p:cNvPr id="17" name="TextBox 1"/>
          <p:cNvSpPr txBox="1"/>
          <p:nvPr/>
        </p:nvSpPr>
        <p:spPr>
          <a:xfrm>
            <a:off x="344242" y="95731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）一般信用企业</a:t>
            </a:r>
            <a:endParaRPr lang="en-US" altLang="zh-CN" sz="2000" b="1" dirty="0">
              <a:solidFill>
                <a:srgbClr val="002060"/>
              </a:solidFill>
            </a:endParaRPr>
          </a:p>
        </p:txBody>
      </p:sp>
      <p:sp>
        <p:nvSpPr>
          <p:cNvPr id="18" name="TextBox 1"/>
          <p:cNvSpPr txBox="1"/>
          <p:nvPr/>
        </p:nvSpPr>
        <p:spPr>
          <a:xfrm>
            <a:off x="518579" y="1486930"/>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企业有下列情形之一的，被认定为一般信用企业</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smtClean="0">
                <a:solidFill>
                  <a:schemeClr val="bg1">
                    <a:lumMod val="50000"/>
                  </a:schemeClr>
                </a:solidFill>
              </a:rPr>
              <a:t>在</a:t>
            </a:r>
            <a:r>
              <a:rPr lang="zh-CN" altLang="en-US" sz="1600" dirty="0">
                <a:solidFill>
                  <a:schemeClr val="bg1">
                    <a:lumMod val="50000"/>
                  </a:schemeClr>
                </a:solidFill>
              </a:rPr>
              <a:t>海关首次注册登记或者备案的企业；</a:t>
            </a:r>
          </a:p>
          <a:p>
            <a:pPr>
              <a:lnSpc>
                <a:spcPct val="120000"/>
              </a:lnSpc>
            </a:pPr>
            <a:r>
              <a:rPr lang="zh-CN" altLang="en-US" sz="1600" dirty="0" smtClean="0">
                <a:solidFill>
                  <a:schemeClr val="bg1">
                    <a:lumMod val="50000"/>
                  </a:schemeClr>
                </a:solidFill>
              </a:rPr>
              <a:t>认证</a:t>
            </a:r>
            <a:r>
              <a:rPr lang="zh-CN" altLang="en-US" sz="1600" dirty="0">
                <a:solidFill>
                  <a:schemeClr val="bg1">
                    <a:lumMod val="50000"/>
                  </a:schemeClr>
                </a:solidFill>
              </a:rPr>
              <a:t>企业不再符合</a:t>
            </a:r>
            <a:r>
              <a:rPr lang="en-US" altLang="zh-CN" sz="1600" dirty="0">
                <a:solidFill>
                  <a:schemeClr val="bg1">
                    <a:lumMod val="50000"/>
                  </a:schemeClr>
                </a:solidFill>
              </a:rPr>
              <a:t>《</a:t>
            </a:r>
            <a:r>
              <a:rPr lang="zh-CN" altLang="en-US" sz="1600" dirty="0">
                <a:solidFill>
                  <a:schemeClr val="bg1">
                    <a:lumMod val="50000"/>
                  </a:schemeClr>
                </a:solidFill>
              </a:rPr>
              <a:t>海关认证企业标准</a:t>
            </a:r>
            <a:r>
              <a:rPr lang="en-US" altLang="zh-CN" sz="1600" dirty="0">
                <a:solidFill>
                  <a:schemeClr val="bg1">
                    <a:lumMod val="50000"/>
                  </a:schemeClr>
                </a:solidFill>
              </a:rPr>
              <a:t>》</a:t>
            </a:r>
            <a:r>
              <a:rPr lang="zh-CN" altLang="en-US" sz="1600" dirty="0">
                <a:solidFill>
                  <a:schemeClr val="bg1">
                    <a:lumMod val="50000"/>
                  </a:schemeClr>
                </a:solidFill>
              </a:rPr>
              <a:t>，并且未发生</a:t>
            </a:r>
            <a:r>
              <a:rPr lang="en-US" altLang="zh-CN" sz="1600" dirty="0">
                <a:solidFill>
                  <a:schemeClr val="bg1">
                    <a:lumMod val="50000"/>
                  </a:schemeClr>
                </a:solidFill>
              </a:rPr>
              <a:t>《</a:t>
            </a:r>
            <a:r>
              <a:rPr lang="zh-CN" altLang="en-US" sz="1600" dirty="0">
                <a:solidFill>
                  <a:schemeClr val="bg1">
                    <a:lumMod val="50000"/>
                  </a:schemeClr>
                </a:solidFill>
              </a:rPr>
              <a:t>海关企业信用管理办法</a:t>
            </a:r>
            <a:r>
              <a:rPr lang="en-US" altLang="zh-CN" sz="1600" dirty="0">
                <a:solidFill>
                  <a:schemeClr val="bg1">
                    <a:lumMod val="50000"/>
                  </a:schemeClr>
                </a:solidFill>
              </a:rPr>
              <a:t>》</a:t>
            </a:r>
            <a:r>
              <a:rPr lang="zh-CN" altLang="en-US" sz="1600" dirty="0">
                <a:solidFill>
                  <a:schemeClr val="bg1">
                    <a:lumMod val="50000"/>
                  </a:schemeClr>
                </a:solidFill>
              </a:rPr>
              <a:t>第十二条规定情形的；</a:t>
            </a:r>
          </a:p>
          <a:p>
            <a:pPr>
              <a:lnSpc>
                <a:spcPct val="120000"/>
              </a:lnSpc>
            </a:pPr>
            <a:r>
              <a:rPr lang="zh-CN" altLang="en-US" sz="1600" dirty="0" smtClean="0">
                <a:solidFill>
                  <a:schemeClr val="bg1">
                    <a:lumMod val="50000"/>
                  </a:schemeClr>
                </a:solidFill>
              </a:rPr>
              <a:t>自</a:t>
            </a:r>
            <a:r>
              <a:rPr lang="zh-CN" altLang="en-US" sz="1600" dirty="0">
                <a:solidFill>
                  <a:schemeClr val="bg1">
                    <a:lumMod val="50000"/>
                  </a:schemeClr>
                </a:solidFill>
              </a:rPr>
              <a:t>被海关认定为失信企业之日起连续</a:t>
            </a:r>
            <a:r>
              <a:rPr lang="en-US" altLang="zh-CN" sz="1600" dirty="0">
                <a:solidFill>
                  <a:schemeClr val="bg1">
                    <a:lumMod val="50000"/>
                  </a:schemeClr>
                </a:solidFill>
              </a:rPr>
              <a:t>2</a:t>
            </a:r>
            <a:r>
              <a:rPr lang="zh-CN" altLang="en-US" sz="1600" dirty="0">
                <a:solidFill>
                  <a:schemeClr val="bg1">
                    <a:lumMod val="50000"/>
                  </a:schemeClr>
                </a:solidFill>
              </a:rPr>
              <a:t>年未发生失信企业规定情形的。</a:t>
            </a:r>
          </a:p>
        </p:txBody>
      </p:sp>
    </p:spTree>
    <p:extLst>
      <p:ext uri="{BB962C8B-B14F-4D97-AF65-F5344CB8AC3E}">
        <p14:creationId xmlns:p14="http://schemas.microsoft.com/office/powerpoint/2010/main" val="13641533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报关企业的信用管理</a:t>
            </a:r>
          </a:p>
        </p:txBody>
      </p:sp>
      <p:sp>
        <p:nvSpPr>
          <p:cNvPr id="17" name="TextBox 1"/>
          <p:cNvSpPr txBox="1"/>
          <p:nvPr/>
        </p:nvSpPr>
        <p:spPr>
          <a:xfrm>
            <a:off x="366846" y="787888"/>
            <a:ext cx="6982767"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认证</a:t>
            </a:r>
            <a:r>
              <a:rPr lang="zh-CN" altLang="en-US" sz="2000" b="1" dirty="0" smtClean="0">
                <a:solidFill>
                  <a:srgbClr val="002060"/>
                </a:solidFill>
              </a:rPr>
              <a:t>企业</a:t>
            </a:r>
            <a:endParaRPr lang="en-US" altLang="zh-CN" sz="2000" b="1" dirty="0">
              <a:solidFill>
                <a:srgbClr val="002060"/>
              </a:solidFill>
            </a:endParaRPr>
          </a:p>
        </p:txBody>
      </p:sp>
      <p:grpSp>
        <p:nvGrpSpPr>
          <p:cNvPr id="16" name="组合 15"/>
          <p:cNvGrpSpPr/>
          <p:nvPr/>
        </p:nvGrpSpPr>
        <p:grpSpPr>
          <a:xfrm>
            <a:off x="575754" y="1327704"/>
            <a:ext cx="2164467" cy="597467"/>
            <a:chOff x="3670399" y="2817261"/>
            <a:chExt cx="1931287" cy="525040"/>
          </a:xfrm>
          <a:solidFill>
            <a:srgbClr val="008000"/>
          </a:solidFill>
        </p:grpSpPr>
        <p:sp>
          <p:nvSpPr>
            <p:cNvPr id="19"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0" name="TextBox 14"/>
            <p:cNvSpPr txBox="1"/>
            <p:nvPr/>
          </p:nvSpPr>
          <p:spPr>
            <a:xfrm>
              <a:off x="3863856" y="2896839"/>
              <a:ext cx="1462063" cy="324560"/>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认证企业申请</a:t>
              </a:r>
              <a:endParaRPr lang="zh-CN" altLang="en-US" kern="1200" dirty="0">
                <a:solidFill>
                  <a:srgbClr val="FFFFFF"/>
                </a:solidFill>
                <a:latin typeface="微软雅黑"/>
                <a:ea typeface="微软雅黑"/>
                <a:cs typeface="+mn-cs"/>
              </a:endParaRPr>
            </a:p>
          </p:txBody>
        </p:sp>
      </p:grpSp>
      <p:grpSp>
        <p:nvGrpSpPr>
          <p:cNvPr id="21" name="组合 20"/>
          <p:cNvGrpSpPr/>
          <p:nvPr/>
        </p:nvGrpSpPr>
        <p:grpSpPr>
          <a:xfrm>
            <a:off x="575754" y="2653411"/>
            <a:ext cx="2164468" cy="596835"/>
            <a:chOff x="3670399" y="3499961"/>
            <a:chExt cx="1931287" cy="525040"/>
          </a:xfrm>
          <a:solidFill>
            <a:srgbClr val="008000"/>
          </a:solidFill>
        </p:grpSpPr>
        <p:sp>
          <p:nvSpPr>
            <p:cNvPr id="22" name="Freeform 10"/>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3" name="TextBox 20"/>
            <p:cNvSpPr txBox="1"/>
            <p:nvPr/>
          </p:nvSpPr>
          <p:spPr>
            <a:xfrm>
              <a:off x="3842008" y="3556578"/>
              <a:ext cx="1462063" cy="324904"/>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企业认证标准</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25" name="TextBox 9"/>
          <p:cNvSpPr txBox="1"/>
          <p:nvPr/>
        </p:nvSpPr>
        <p:spPr>
          <a:xfrm>
            <a:off x="2768561" y="1382270"/>
            <a:ext cx="5883196"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rgbClr val="008000"/>
                </a:solidFill>
                <a:latin typeface="微软雅黑" panose="020B0503020204020204" pitchFamily="34" charset="-122"/>
                <a:ea typeface="微软雅黑" panose="020B0503020204020204" pitchFamily="34" charset="-122"/>
                <a:sym typeface="Calibri"/>
              </a:rPr>
              <a:t>向海关提交</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适用认证企业管理申请书</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，海关自</a:t>
            </a:r>
            <a:r>
              <a:rPr lang="zh-CN" altLang="en-US" dirty="0" smtClean="0">
                <a:solidFill>
                  <a:srgbClr val="008000"/>
                </a:solidFill>
                <a:latin typeface="微软雅黑" panose="020B0503020204020204" pitchFamily="34" charset="-122"/>
                <a:ea typeface="微软雅黑" panose="020B0503020204020204" pitchFamily="34" charset="-122"/>
                <a:sym typeface="Calibri"/>
              </a:rPr>
              <a:t>收到申请书起</a:t>
            </a:r>
            <a:r>
              <a:rPr lang="en-US" altLang="zh-CN" dirty="0">
                <a:solidFill>
                  <a:srgbClr val="008000"/>
                </a:solidFill>
                <a:latin typeface="微软雅黑" panose="020B0503020204020204" pitchFamily="34" charset="-122"/>
                <a:ea typeface="微软雅黑" panose="020B0503020204020204" pitchFamily="34" charset="-122"/>
                <a:sym typeface="Calibri"/>
              </a:rPr>
              <a:t>90</a:t>
            </a:r>
            <a:r>
              <a:rPr lang="zh-CN" altLang="en-US" dirty="0">
                <a:solidFill>
                  <a:srgbClr val="008000"/>
                </a:solidFill>
                <a:latin typeface="微软雅黑" panose="020B0503020204020204" pitchFamily="34" charset="-122"/>
                <a:ea typeface="微软雅黑" panose="020B0503020204020204" pitchFamily="34" charset="-122"/>
                <a:sym typeface="Calibri"/>
              </a:rPr>
              <a:t>日内依据</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海关企业信用管理办法</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配套执行的</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海关认证企业标准</a:t>
            </a:r>
            <a:r>
              <a:rPr lang="en-US" altLang="zh-CN" dirty="0">
                <a:solidFill>
                  <a:srgbClr val="008000"/>
                </a:solidFill>
                <a:latin typeface="微软雅黑" panose="020B0503020204020204" pitchFamily="34" charset="-122"/>
                <a:ea typeface="微软雅黑" panose="020B0503020204020204" pitchFamily="34" charset="-122"/>
                <a:sym typeface="Calibri"/>
              </a:rPr>
              <a:t>》</a:t>
            </a:r>
            <a:r>
              <a:rPr lang="zh-CN" altLang="en-US" dirty="0">
                <a:solidFill>
                  <a:srgbClr val="008000"/>
                </a:solidFill>
                <a:latin typeface="微软雅黑" panose="020B0503020204020204" pitchFamily="34" charset="-122"/>
                <a:ea typeface="微软雅黑" panose="020B0503020204020204" pitchFamily="34" charset="-122"/>
                <a:sym typeface="Calibri"/>
              </a:rPr>
              <a:t>进行</a:t>
            </a:r>
            <a:r>
              <a:rPr lang="zh-CN" altLang="en-US" dirty="0" smtClean="0">
                <a:solidFill>
                  <a:srgbClr val="008000"/>
                </a:solidFill>
                <a:latin typeface="微软雅黑" panose="020B0503020204020204" pitchFamily="34" charset="-122"/>
                <a:ea typeface="微软雅黑" panose="020B0503020204020204" pitchFamily="34" charset="-122"/>
                <a:sym typeface="Calibri"/>
              </a:rPr>
              <a:t>认证</a:t>
            </a:r>
            <a:endParaRPr lang="zh-CN" altLang="en-US" dirty="0">
              <a:solidFill>
                <a:srgbClr val="008000"/>
              </a:solidFill>
              <a:latin typeface="微软雅黑" panose="020B0503020204020204" pitchFamily="34" charset="-122"/>
              <a:ea typeface="微软雅黑" panose="020B0503020204020204" pitchFamily="34" charset="-122"/>
              <a:sym typeface="Calibri"/>
            </a:endParaRPr>
          </a:p>
        </p:txBody>
      </p:sp>
      <p:grpSp>
        <p:nvGrpSpPr>
          <p:cNvPr id="28" name="组合 27"/>
          <p:cNvGrpSpPr/>
          <p:nvPr/>
        </p:nvGrpSpPr>
        <p:grpSpPr>
          <a:xfrm>
            <a:off x="598208" y="3333001"/>
            <a:ext cx="2142014" cy="596586"/>
            <a:chOff x="3670399" y="2817261"/>
            <a:chExt cx="1931287" cy="525040"/>
          </a:xfrm>
          <a:solidFill>
            <a:schemeClr val="accent6">
              <a:lumMod val="75000"/>
            </a:schemeClr>
          </a:solidFill>
        </p:grpSpPr>
        <p:sp>
          <p:nvSpPr>
            <p:cNvPr id="29"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0" name="TextBox 14"/>
            <p:cNvSpPr txBox="1"/>
            <p:nvPr/>
          </p:nvSpPr>
          <p:spPr>
            <a:xfrm>
              <a:off x="3675133" y="2896839"/>
              <a:ext cx="1816544" cy="293054"/>
            </a:xfrm>
            <a:prstGeom prst="rect">
              <a:avLst/>
            </a:prstGeom>
            <a:grpFill/>
          </p:spPr>
          <p:txBody>
            <a:bodyPr wrap="square" rtlCol="0">
              <a:spAutoFit/>
            </a:bodyPr>
            <a:lstStyle/>
            <a:p>
              <a:pPr lvl="0" fontAlgn="base" hangingPunct="1">
                <a:spcBef>
                  <a:spcPct val="0"/>
                </a:spcBef>
                <a:spcAft>
                  <a:spcPct val="0"/>
                </a:spcAft>
              </a:pPr>
              <a:r>
                <a:rPr lang="zh-CN" altLang="en-US" kern="1200" dirty="0">
                  <a:solidFill>
                    <a:srgbClr val="FFFFFF"/>
                  </a:solidFill>
                  <a:latin typeface="微软雅黑"/>
                  <a:ea typeface="微软雅黑"/>
                  <a:cs typeface="+mn-cs"/>
                </a:rPr>
                <a:t>一般认证</a:t>
              </a:r>
              <a:r>
                <a:rPr lang="zh-CN" altLang="en-US" kern="1200" dirty="0" smtClean="0">
                  <a:solidFill>
                    <a:srgbClr val="FFFFFF"/>
                  </a:solidFill>
                  <a:latin typeface="微软雅黑"/>
                  <a:ea typeface="微软雅黑"/>
                  <a:cs typeface="+mn-cs"/>
                </a:rPr>
                <a:t>企业管理</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grpSp>
        <p:nvGrpSpPr>
          <p:cNvPr id="32" name="组合 31"/>
          <p:cNvGrpSpPr/>
          <p:nvPr/>
        </p:nvGrpSpPr>
        <p:grpSpPr>
          <a:xfrm>
            <a:off x="609662" y="2002574"/>
            <a:ext cx="2130560" cy="589322"/>
            <a:chOff x="3670399" y="2817261"/>
            <a:chExt cx="1931287" cy="525040"/>
          </a:xfrm>
          <a:solidFill>
            <a:schemeClr val="accent6">
              <a:lumMod val="75000"/>
            </a:schemeClr>
          </a:solidFill>
        </p:grpSpPr>
        <p:sp>
          <p:nvSpPr>
            <p:cNvPr id="33"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4" name="TextBox 14"/>
            <p:cNvSpPr txBox="1"/>
            <p:nvPr/>
          </p:nvSpPr>
          <p:spPr>
            <a:xfrm>
              <a:off x="3863856" y="2896839"/>
              <a:ext cx="1485331" cy="329046"/>
            </a:xfrm>
            <a:prstGeom prst="rect">
              <a:avLst/>
            </a:prstGeom>
            <a:grpFill/>
          </p:spPr>
          <p:txBody>
            <a:bodyPr wrap="non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 认证证书颁发</a:t>
              </a:r>
              <a:endParaRPr lang="zh-CN" altLang="en-US" kern="1200" dirty="0">
                <a:solidFill>
                  <a:srgbClr val="FFFFFF"/>
                </a:solidFill>
                <a:latin typeface="微软雅黑"/>
                <a:ea typeface="微软雅黑"/>
                <a:cs typeface="+mn-cs"/>
              </a:endParaRPr>
            </a:p>
          </p:txBody>
        </p:sp>
      </p:grpSp>
      <p:sp>
        <p:nvSpPr>
          <p:cNvPr id="35" name="TextBox 9"/>
          <p:cNvSpPr txBox="1"/>
          <p:nvPr/>
        </p:nvSpPr>
        <p:spPr>
          <a:xfrm>
            <a:off x="2751676" y="2048010"/>
            <a:ext cx="5862212"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海关核准申请企业没有不达标和基本达标不超过</a:t>
            </a:r>
            <a:r>
              <a:rPr lang="en-US" altLang="zh-CN" dirty="0" smtClean="0">
                <a:solidFill>
                  <a:schemeClr val="accent6">
                    <a:lumMod val="75000"/>
                  </a:schemeClr>
                </a:solidFill>
                <a:latin typeface="微软雅黑" panose="020B0503020204020204" pitchFamily="34" charset="-122"/>
                <a:ea typeface="微软雅黑" panose="020B0503020204020204" pitchFamily="34" charset="-122"/>
                <a:sym typeface="Calibri"/>
              </a:rPr>
              <a:t>3</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项情形，认证标准总分在</a:t>
            </a:r>
            <a:r>
              <a:rPr lang="en-US" altLang="zh-CN" dirty="0" smtClean="0">
                <a:solidFill>
                  <a:schemeClr val="accent6">
                    <a:lumMod val="75000"/>
                  </a:schemeClr>
                </a:solidFill>
                <a:latin typeface="微软雅黑" panose="020B0503020204020204" pitchFamily="34" charset="-122"/>
                <a:ea typeface="微软雅黑" panose="020B0503020204020204" pitchFamily="34" charset="-122"/>
                <a:sym typeface="Calibri"/>
              </a:rPr>
              <a:t>95</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分以上的，向其制发高级认证企业和一般认证</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企业</a:t>
            </a:r>
            <a:r>
              <a:rPr lang="en-US" altLang="zh-CN" dirty="0" smtClean="0">
                <a:solidFill>
                  <a:schemeClr val="accent6">
                    <a:lumMod val="75000"/>
                  </a:schemeClr>
                </a:solidFill>
                <a:latin typeface="微软雅黑" panose="020B0503020204020204" pitchFamily="34" charset="-122"/>
                <a:ea typeface="微软雅黑" panose="020B0503020204020204" pitchFamily="34" charset="-122"/>
                <a:sym typeface="Calibri"/>
              </a:rPr>
              <a:t>《</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认证企业证书</a:t>
            </a:r>
            <a:r>
              <a:rPr lang="en-US" altLang="zh-CN" dirty="0" smtClean="0">
                <a:solidFill>
                  <a:schemeClr val="accent6">
                    <a:lumMod val="75000"/>
                  </a:schemeClr>
                </a:solidFill>
                <a:latin typeface="微软雅黑" panose="020B0503020204020204" pitchFamily="34" charset="-122"/>
                <a:ea typeface="微软雅黑" panose="020B0503020204020204" pitchFamily="34" charset="-122"/>
                <a:sym typeface="Calibri"/>
              </a:rPr>
              <a:t>》</a:t>
            </a:r>
            <a:endPar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endParaRPr>
          </a:p>
        </p:txBody>
      </p:sp>
      <p:sp>
        <p:nvSpPr>
          <p:cNvPr id="36" name="TextBox 9"/>
          <p:cNvSpPr txBox="1"/>
          <p:nvPr/>
        </p:nvSpPr>
        <p:spPr>
          <a:xfrm>
            <a:off x="2751676" y="2669557"/>
            <a:ext cx="6096422"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rgbClr val="008000"/>
                </a:solidFill>
                <a:latin typeface="微软雅黑" panose="020B0503020204020204" pitchFamily="34" charset="-122"/>
                <a:ea typeface="微软雅黑" panose="020B0503020204020204" pitchFamily="34" charset="-122"/>
                <a:sym typeface="Calibri"/>
              </a:rPr>
              <a:t>进出口货物收发货人的认证标准；报关企业的认证标准；外贸综合服务企业的认证标准</a:t>
            </a:r>
          </a:p>
        </p:txBody>
      </p:sp>
      <p:sp>
        <p:nvSpPr>
          <p:cNvPr id="37" name="TextBox 9"/>
          <p:cNvSpPr txBox="1"/>
          <p:nvPr/>
        </p:nvSpPr>
        <p:spPr>
          <a:xfrm>
            <a:off x="2740222" y="3250720"/>
            <a:ext cx="6096422"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平均查验率在</a:t>
            </a:r>
            <a:r>
              <a:rPr lang="en-US" altLang="zh-CN"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50%</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；平均</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检验检疫抽批比例在</a:t>
            </a:r>
            <a:r>
              <a:rPr lang="en-US" altLang="zh-CN"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50%</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；原产地</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调查平均抽查比例在</a:t>
            </a:r>
            <a:r>
              <a:rPr lang="en-US" altLang="zh-CN"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50%</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；优先办理通关</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手续</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；担保</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金额低于其承担的税款</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总额；优先</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办理海关注册</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cs typeface="+mj-cs"/>
                <a:sym typeface="Calibri"/>
              </a:rPr>
              <a:t>登记手续；海关总署</a:t>
            </a:r>
            <a:r>
              <a:rPr lang="zh-CN" altLang="en-US" dirty="0">
                <a:solidFill>
                  <a:schemeClr val="accent6">
                    <a:lumMod val="75000"/>
                  </a:schemeClr>
                </a:solidFill>
                <a:latin typeface="微软雅黑" panose="020B0503020204020204" pitchFamily="34" charset="-122"/>
                <a:ea typeface="微软雅黑" panose="020B0503020204020204" pitchFamily="34" charset="-122"/>
                <a:cs typeface="+mj-cs"/>
                <a:sym typeface="Calibri"/>
              </a:rPr>
              <a:t>规定的其他管理措施</a:t>
            </a:r>
          </a:p>
        </p:txBody>
      </p:sp>
      <p:grpSp>
        <p:nvGrpSpPr>
          <p:cNvPr id="38" name="组合 37"/>
          <p:cNvGrpSpPr/>
          <p:nvPr/>
        </p:nvGrpSpPr>
        <p:grpSpPr>
          <a:xfrm>
            <a:off x="609662" y="4027593"/>
            <a:ext cx="2142014" cy="596586"/>
            <a:chOff x="3670399" y="2817261"/>
            <a:chExt cx="1931287" cy="525040"/>
          </a:xfrm>
          <a:solidFill>
            <a:srgbClr val="008000"/>
          </a:solidFill>
        </p:grpSpPr>
        <p:sp>
          <p:nvSpPr>
            <p:cNvPr id="39"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40" name="TextBox 14"/>
            <p:cNvSpPr txBox="1"/>
            <p:nvPr/>
          </p:nvSpPr>
          <p:spPr>
            <a:xfrm>
              <a:off x="3675133" y="2896839"/>
              <a:ext cx="1816544" cy="325040"/>
            </a:xfrm>
            <a:prstGeom prst="rect">
              <a:avLst/>
            </a:prstGeom>
            <a:grpFill/>
          </p:spPr>
          <p:txBody>
            <a:bodyPr wrap="square" rtlCol="0">
              <a:spAutoFit/>
            </a:bodyPr>
            <a:lstStyle/>
            <a:p>
              <a:pPr lvl="0" fontAlgn="base" hangingPunct="1">
                <a:spcBef>
                  <a:spcPct val="0"/>
                </a:spcBef>
                <a:spcAft>
                  <a:spcPct val="0"/>
                </a:spcAft>
              </a:pPr>
              <a:r>
                <a:rPr lang="zh-CN" altLang="en-US" kern="1200" dirty="0" smtClean="0">
                  <a:solidFill>
                    <a:srgbClr val="FFFFFF"/>
                  </a:solidFill>
                  <a:latin typeface="微软雅黑"/>
                  <a:ea typeface="微软雅黑"/>
                  <a:cs typeface="+mn-cs"/>
                </a:rPr>
                <a:t>高级认证企业管理</a:t>
              </a:r>
              <a:endParaRPr kumimoji="0" lang="zh-CN" altLang="en-US" sz="18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
        <p:nvSpPr>
          <p:cNvPr id="41" name="TextBox 9"/>
          <p:cNvSpPr txBox="1"/>
          <p:nvPr/>
        </p:nvSpPr>
        <p:spPr>
          <a:xfrm>
            <a:off x="2751676" y="3956844"/>
            <a:ext cx="6096422"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平均</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查验率在</a:t>
            </a:r>
            <a:r>
              <a:rPr lang="en-US" altLang="zh-CN" dirty="0">
                <a:solidFill>
                  <a:srgbClr val="008000"/>
                </a:solidFill>
                <a:latin typeface="微软雅黑" panose="020B0503020204020204" pitchFamily="34" charset="-122"/>
                <a:ea typeface="微软雅黑" panose="020B0503020204020204" pitchFamily="34" charset="-122"/>
                <a:cs typeface="+mj-cs"/>
                <a:sym typeface="Calibri"/>
              </a:rPr>
              <a:t>20%</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；平均</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检验检疫抽</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批在</a:t>
            </a:r>
            <a:r>
              <a:rPr lang="en-US" altLang="zh-CN" dirty="0">
                <a:solidFill>
                  <a:srgbClr val="008000"/>
                </a:solidFill>
                <a:latin typeface="微软雅黑" panose="020B0503020204020204" pitchFamily="34" charset="-122"/>
                <a:ea typeface="微软雅黑" panose="020B0503020204020204" pitchFamily="34" charset="-122"/>
                <a:cs typeface="+mj-cs"/>
                <a:sym typeface="Calibri"/>
              </a:rPr>
              <a:t>20%</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；原产地</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调查平均</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抽比在</a:t>
            </a:r>
            <a:r>
              <a:rPr lang="en-US" altLang="zh-CN" dirty="0">
                <a:solidFill>
                  <a:srgbClr val="008000"/>
                </a:solidFill>
                <a:latin typeface="微软雅黑" panose="020B0503020204020204" pitchFamily="34" charset="-122"/>
                <a:ea typeface="微软雅黑" panose="020B0503020204020204" pitchFamily="34" charset="-122"/>
                <a:cs typeface="+mj-cs"/>
                <a:sym typeface="Calibri"/>
              </a:rPr>
              <a:t>20%</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以下</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；申请</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免除担保</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；减少稽查</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、核查频次</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；运抵</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海关监管</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区前</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向海关申报</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；享有</a:t>
            </a:r>
            <a:r>
              <a:rPr lang="en-US" altLang="zh-CN" dirty="0" smtClean="0">
                <a:solidFill>
                  <a:srgbClr val="008000"/>
                </a:solidFill>
                <a:latin typeface="微软雅黑" panose="020B0503020204020204" pitchFamily="34" charset="-122"/>
                <a:ea typeface="微软雅黑" panose="020B0503020204020204" pitchFamily="34" charset="-122"/>
                <a:cs typeface="+mj-cs"/>
                <a:sym typeface="Calibri"/>
              </a:rPr>
              <a:t>AEO</a:t>
            </a:r>
            <a:r>
              <a:rPr lang="zh-CN" altLang="en-US" dirty="0">
                <a:solidFill>
                  <a:srgbClr val="008000"/>
                </a:solidFill>
                <a:latin typeface="微软雅黑" panose="020B0503020204020204" pitchFamily="34" charset="-122"/>
                <a:ea typeface="微软雅黑" panose="020B0503020204020204" pitchFamily="34" charset="-122"/>
                <a:cs typeface="+mj-cs"/>
                <a:sym typeface="Calibri"/>
              </a:rPr>
              <a:t>互认国家或者地区海关通关便利</a:t>
            </a:r>
            <a:r>
              <a:rPr lang="zh-CN" altLang="en-US" dirty="0" smtClean="0">
                <a:solidFill>
                  <a:srgbClr val="008000"/>
                </a:solidFill>
                <a:latin typeface="微软雅黑" panose="020B0503020204020204" pitchFamily="34" charset="-122"/>
                <a:ea typeface="微软雅黑" panose="020B0503020204020204" pitchFamily="34" charset="-122"/>
                <a:cs typeface="+mj-cs"/>
                <a:sym typeface="Calibri"/>
              </a:rPr>
              <a:t>措施等</a:t>
            </a:r>
            <a:endParaRPr lang="zh-CN" altLang="en-US" dirty="0">
              <a:solidFill>
                <a:srgbClr val="008000"/>
              </a:solidFill>
              <a:latin typeface="微软雅黑" panose="020B0503020204020204" pitchFamily="34" charset="-122"/>
              <a:ea typeface="微软雅黑" panose="020B0503020204020204" pitchFamily="34" charset="-122"/>
              <a:cs typeface="+mj-cs"/>
              <a:sym typeface="Calibri"/>
            </a:endParaRPr>
          </a:p>
        </p:txBody>
      </p:sp>
    </p:spTree>
    <p:extLst>
      <p:ext uri="{BB962C8B-B14F-4D97-AF65-F5344CB8AC3E}">
        <p14:creationId xmlns:p14="http://schemas.microsoft.com/office/powerpoint/2010/main" val="15796774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2" presetClass="entr" presetSubtype="8"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0-#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报关企业的信用管理</a:t>
            </a:r>
          </a:p>
        </p:txBody>
      </p:sp>
      <p:sp>
        <p:nvSpPr>
          <p:cNvPr id="17" name="TextBox 1"/>
          <p:cNvSpPr txBox="1"/>
          <p:nvPr/>
        </p:nvSpPr>
        <p:spPr>
          <a:xfrm>
            <a:off x="274748" y="98124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）企业信用等级的调整</a:t>
            </a:r>
            <a:endParaRPr lang="en-US" altLang="zh-CN" sz="2000" b="1" dirty="0">
              <a:solidFill>
                <a:srgbClr val="002060"/>
              </a:solidFill>
            </a:endParaRPr>
          </a:p>
        </p:txBody>
      </p:sp>
      <p:grpSp>
        <p:nvGrpSpPr>
          <p:cNvPr id="16" name="组合 15"/>
          <p:cNvGrpSpPr/>
          <p:nvPr/>
        </p:nvGrpSpPr>
        <p:grpSpPr>
          <a:xfrm>
            <a:off x="587208" y="1740015"/>
            <a:ext cx="2164467" cy="695630"/>
            <a:chOff x="3670399" y="2817261"/>
            <a:chExt cx="1931287" cy="525040"/>
          </a:xfrm>
          <a:solidFill>
            <a:schemeClr val="bg1">
              <a:lumMod val="50000"/>
            </a:schemeClr>
          </a:solidFill>
        </p:grpSpPr>
        <p:sp>
          <p:nvSpPr>
            <p:cNvPr id="19"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20" name="TextBox 14"/>
            <p:cNvSpPr txBox="1"/>
            <p:nvPr/>
          </p:nvSpPr>
          <p:spPr>
            <a:xfrm>
              <a:off x="3863856" y="2941524"/>
              <a:ext cx="1629409" cy="297513"/>
            </a:xfrm>
            <a:prstGeom prst="rect">
              <a:avLst/>
            </a:prstGeom>
            <a:grpFill/>
          </p:spPr>
          <p:txBody>
            <a:bodyPr wrap="none" rtlCol="0">
              <a:spAutoFit/>
            </a:bodyPr>
            <a:lstStyle/>
            <a:p>
              <a:pPr lvl="0" fontAlgn="base" hangingPunct="1">
                <a:spcBef>
                  <a:spcPct val="0"/>
                </a:spcBef>
                <a:spcAft>
                  <a:spcPct val="0"/>
                </a:spcAft>
              </a:pPr>
              <a:r>
                <a:rPr lang="zh-CN" altLang="en-US" sz="1600" kern="1200" dirty="0">
                  <a:solidFill>
                    <a:srgbClr val="FFFFFF"/>
                  </a:solidFill>
                  <a:latin typeface="微软雅黑"/>
                  <a:ea typeface="微软雅黑"/>
                  <a:cs typeface="+mn-cs"/>
                </a:rPr>
                <a:t>企业信用</a:t>
              </a:r>
              <a:r>
                <a:rPr lang="zh-CN" altLang="en-US" sz="1600" kern="1200" dirty="0" smtClean="0">
                  <a:solidFill>
                    <a:srgbClr val="FFFFFF"/>
                  </a:solidFill>
                  <a:latin typeface="微软雅黑"/>
                  <a:ea typeface="微软雅黑"/>
                  <a:cs typeface="+mn-cs"/>
                </a:rPr>
                <a:t>等级下调</a:t>
              </a:r>
              <a:endParaRPr lang="zh-CN" altLang="en-US" sz="1600" kern="1200" dirty="0">
                <a:solidFill>
                  <a:srgbClr val="FFFFFF"/>
                </a:solidFill>
                <a:latin typeface="微软雅黑"/>
                <a:ea typeface="微软雅黑"/>
                <a:cs typeface="+mn-cs"/>
              </a:endParaRPr>
            </a:p>
          </p:txBody>
        </p:sp>
      </p:grpSp>
      <p:sp>
        <p:nvSpPr>
          <p:cNvPr id="25" name="TextBox 9"/>
          <p:cNvSpPr txBox="1"/>
          <p:nvPr/>
        </p:nvSpPr>
        <p:spPr>
          <a:xfrm>
            <a:off x="2768561" y="1687297"/>
            <a:ext cx="5883196" cy="70057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defRPr>
                <a:latin typeface="+mj-lt"/>
                <a:ea typeface="+mj-ea"/>
                <a:cs typeface="+mj-cs"/>
                <a:sym typeface="Calibri"/>
              </a:defRPr>
            </a:pP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高级</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认证企业每</a:t>
            </a:r>
            <a:r>
              <a:rPr lang="en-US" altLang="zh-CN" dirty="0">
                <a:solidFill>
                  <a:schemeClr val="bg1">
                    <a:lumMod val="50000"/>
                  </a:schemeClr>
                </a:solidFill>
                <a:latin typeface="微软雅黑" panose="020B0503020204020204" pitchFamily="34" charset="-122"/>
                <a:ea typeface="微软雅黑" panose="020B0503020204020204" pitchFamily="34" charset="-122"/>
                <a:sym typeface="Calibri"/>
              </a:rPr>
              <a:t>3</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年重新认证一</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次</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一般</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认证企业不定期重新</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认证；未</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通过重新认证的</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，调整</a:t>
            </a:r>
            <a:r>
              <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rPr>
              <a:t>为一般认证企业或一般信用企业或失信</a:t>
            </a:r>
            <a:r>
              <a:rPr lang="zh-CN" altLang="en-US" dirty="0" smtClean="0">
                <a:solidFill>
                  <a:schemeClr val="bg1">
                    <a:lumMod val="50000"/>
                  </a:schemeClr>
                </a:solidFill>
                <a:latin typeface="微软雅黑" panose="020B0503020204020204" pitchFamily="34" charset="-122"/>
                <a:ea typeface="微软雅黑" panose="020B0503020204020204" pitchFamily="34" charset="-122"/>
                <a:sym typeface="Calibri"/>
              </a:rPr>
              <a:t>企业</a:t>
            </a:r>
            <a:endParaRPr lang="zh-CN" altLang="en-US" dirty="0">
              <a:solidFill>
                <a:schemeClr val="bg1">
                  <a:lumMod val="50000"/>
                </a:schemeClr>
              </a:solidFill>
              <a:latin typeface="微软雅黑" panose="020B0503020204020204" pitchFamily="34" charset="-122"/>
              <a:ea typeface="微软雅黑" panose="020B0503020204020204" pitchFamily="34" charset="-122"/>
              <a:sym typeface="Calibri"/>
            </a:endParaRPr>
          </a:p>
        </p:txBody>
      </p:sp>
      <p:grpSp>
        <p:nvGrpSpPr>
          <p:cNvPr id="32" name="组合 31"/>
          <p:cNvGrpSpPr/>
          <p:nvPr/>
        </p:nvGrpSpPr>
        <p:grpSpPr>
          <a:xfrm>
            <a:off x="587208" y="2597091"/>
            <a:ext cx="2130560" cy="683037"/>
            <a:chOff x="3670399" y="2817261"/>
            <a:chExt cx="1931287" cy="525040"/>
          </a:xfrm>
          <a:solidFill>
            <a:schemeClr val="accent6">
              <a:lumMod val="75000"/>
            </a:schemeClr>
          </a:solidFill>
        </p:grpSpPr>
        <p:sp>
          <p:nvSpPr>
            <p:cNvPr id="33"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grpFill/>
            <a:ln w="10" cap="flat">
              <a:noFill/>
              <a:prstDash val="solid"/>
              <a:miter lim="800000"/>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smtClean="0">
                <a:ln>
                  <a:noFill/>
                </a:ln>
                <a:solidFill>
                  <a:srgbClr val="FFFFFF"/>
                </a:solidFill>
                <a:effectLst/>
                <a:uLnTx/>
                <a:uFillTx/>
                <a:latin typeface="Arial" pitchFamily="34" charset="0"/>
                <a:ea typeface="宋体" pitchFamily="2" charset="-122"/>
                <a:cs typeface="+mn-cs"/>
              </a:endParaRPr>
            </a:p>
          </p:txBody>
        </p:sp>
        <p:sp>
          <p:nvSpPr>
            <p:cNvPr id="34" name="TextBox 14"/>
            <p:cNvSpPr txBox="1"/>
            <p:nvPr/>
          </p:nvSpPr>
          <p:spPr>
            <a:xfrm>
              <a:off x="3863856" y="2932235"/>
              <a:ext cx="1655340" cy="301625"/>
            </a:xfrm>
            <a:prstGeom prst="rect">
              <a:avLst/>
            </a:prstGeom>
            <a:grpFill/>
          </p:spPr>
          <p:txBody>
            <a:bodyPr wrap="none" rtlCol="0">
              <a:spAutoFit/>
            </a:bodyPr>
            <a:lstStyle/>
            <a:p>
              <a:pPr lvl="0" fontAlgn="base" hangingPunct="1">
                <a:spcBef>
                  <a:spcPct val="0"/>
                </a:spcBef>
                <a:spcAft>
                  <a:spcPct val="0"/>
                </a:spcAft>
              </a:pPr>
              <a:r>
                <a:rPr lang="zh-CN" altLang="en-US" sz="1600" kern="1200" dirty="0">
                  <a:solidFill>
                    <a:srgbClr val="FFFFFF"/>
                  </a:solidFill>
                  <a:latin typeface="微软雅黑"/>
                  <a:ea typeface="微软雅黑"/>
                  <a:cs typeface="+mn-cs"/>
                </a:rPr>
                <a:t>企业信用</a:t>
              </a:r>
              <a:r>
                <a:rPr lang="zh-CN" altLang="en-US" sz="1600" kern="1200" dirty="0" smtClean="0">
                  <a:solidFill>
                    <a:srgbClr val="FFFFFF"/>
                  </a:solidFill>
                  <a:latin typeface="微软雅黑"/>
                  <a:ea typeface="微软雅黑"/>
                  <a:cs typeface="+mn-cs"/>
                </a:rPr>
                <a:t>等级恢复</a:t>
              </a:r>
              <a:endParaRPr lang="zh-CN" altLang="en-US" sz="1600" kern="1200" dirty="0">
                <a:solidFill>
                  <a:srgbClr val="FFFFFF"/>
                </a:solidFill>
                <a:latin typeface="微软雅黑"/>
                <a:ea typeface="微软雅黑"/>
                <a:cs typeface="+mn-cs"/>
              </a:endParaRPr>
            </a:p>
          </p:txBody>
        </p:sp>
      </p:grpSp>
      <p:sp>
        <p:nvSpPr>
          <p:cNvPr id="36" name="TextBox 9"/>
          <p:cNvSpPr txBox="1"/>
          <p:nvPr/>
        </p:nvSpPr>
        <p:spPr>
          <a:xfrm>
            <a:off x="2768561" y="2541465"/>
            <a:ext cx="6096422"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defRPr>
                <a:latin typeface="+mj-lt"/>
                <a:ea typeface="+mj-ea"/>
                <a:cs typeface="+mj-cs"/>
                <a:sym typeface="Calibri"/>
              </a:defRPr>
            </a:pP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认定</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为失信企业之日起连续</a:t>
            </a:r>
            <a:r>
              <a:rPr lang="en-US" altLang="zh-CN" dirty="0">
                <a:solidFill>
                  <a:schemeClr val="accent6">
                    <a:lumMod val="75000"/>
                  </a:schemeClr>
                </a:solidFill>
                <a:latin typeface="微软雅黑" panose="020B0503020204020204" pitchFamily="34" charset="-122"/>
                <a:ea typeface="微软雅黑" panose="020B0503020204020204" pitchFamily="34" charset="-122"/>
                <a:sym typeface="Calibri"/>
              </a:rPr>
              <a:t>2</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年未发生失信企业情形的</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，调整</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为一般信用</a:t>
            </a:r>
            <a:r>
              <a:rPr lang="zh-CN" altLang="en-US" dirty="0" smtClean="0">
                <a:solidFill>
                  <a:schemeClr val="accent6">
                    <a:lumMod val="75000"/>
                  </a:schemeClr>
                </a:solidFill>
                <a:latin typeface="微软雅黑" panose="020B0503020204020204" pitchFamily="34" charset="-122"/>
                <a:ea typeface="微软雅黑" panose="020B0503020204020204" pitchFamily="34" charset="-122"/>
                <a:sym typeface="Calibri"/>
              </a:rPr>
              <a:t>企业；失信</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企业被调整为一般信用企业满</a:t>
            </a:r>
            <a:r>
              <a:rPr lang="en-US" altLang="zh-CN" dirty="0">
                <a:solidFill>
                  <a:schemeClr val="accent6">
                    <a:lumMod val="75000"/>
                  </a:schemeClr>
                </a:solidFill>
                <a:latin typeface="微软雅黑" panose="020B0503020204020204" pitchFamily="34" charset="-122"/>
                <a:ea typeface="微软雅黑" panose="020B0503020204020204" pitchFamily="34" charset="-122"/>
                <a:sym typeface="Calibri"/>
              </a:rPr>
              <a:t>1</a:t>
            </a:r>
            <a:r>
              <a:rPr lang="zh-CN" altLang="en-US" dirty="0">
                <a:solidFill>
                  <a:schemeClr val="accent6">
                    <a:lumMod val="75000"/>
                  </a:schemeClr>
                </a:solidFill>
                <a:latin typeface="微软雅黑" panose="020B0503020204020204" pitchFamily="34" charset="-122"/>
                <a:ea typeface="微软雅黑" panose="020B0503020204020204" pitchFamily="34" charset="-122"/>
                <a:sym typeface="Calibri"/>
              </a:rPr>
              <a:t>年，可以向海关申请成为认证企业</a:t>
            </a:r>
          </a:p>
        </p:txBody>
      </p:sp>
    </p:spTree>
    <p:extLst>
      <p:ext uri="{BB962C8B-B14F-4D97-AF65-F5344CB8AC3E}">
        <p14:creationId xmlns:p14="http://schemas.microsoft.com/office/powerpoint/2010/main" val="18287625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四、报关企业的监管</a:t>
            </a:r>
          </a:p>
        </p:txBody>
      </p:sp>
      <p:sp>
        <p:nvSpPr>
          <p:cNvPr id="17" name="TextBox 1"/>
          <p:cNvSpPr txBox="1"/>
          <p:nvPr/>
        </p:nvSpPr>
        <p:spPr>
          <a:xfrm>
            <a:off x="344242" y="79353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）自理报关企业的监管</a:t>
            </a:r>
            <a:endParaRPr lang="en-US" altLang="zh-CN" sz="2000" b="1" dirty="0">
              <a:solidFill>
                <a:srgbClr val="002060"/>
              </a:solidFill>
            </a:endParaRPr>
          </a:p>
        </p:txBody>
      </p:sp>
      <p:sp>
        <p:nvSpPr>
          <p:cNvPr id="32" name="TextBox 1"/>
          <p:cNvSpPr txBox="1"/>
          <p:nvPr/>
        </p:nvSpPr>
        <p:spPr>
          <a:xfrm>
            <a:off x="548183" y="1301700"/>
            <a:ext cx="8047632"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监督</a:t>
            </a:r>
            <a:r>
              <a:rPr lang="zh-CN" altLang="en-US" sz="1600" b="1" dirty="0" smtClean="0">
                <a:solidFill>
                  <a:schemeClr val="accent1">
                    <a:lumMod val="50000"/>
                  </a:schemeClr>
                </a:solidFill>
              </a:rPr>
              <a:t>管理内容</a:t>
            </a:r>
            <a:r>
              <a:rPr lang="zh-CN" altLang="en-US" sz="1600" b="1" dirty="0">
                <a:solidFill>
                  <a:schemeClr val="accent1">
                    <a:lumMod val="50000"/>
                  </a:schemeClr>
                </a:solidFill>
              </a:rPr>
              <a:t>：</a:t>
            </a:r>
            <a:r>
              <a:rPr lang="zh-CN" altLang="en-US" sz="1600" dirty="0" smtClean="0">
                <a:solidFill>
                  <a:schemeClr val="bg1">
                    <a:lumMod val="50000"/>
                  </a:schemeClr>
                </a:solidFill>
              </a:rPr>
              <a:t>核查申报</a:t>
            </a:r>
            <a:r>
              <a:rPr lang="zh-CN" altLang="en-US" sz="1600" dirty="0">
                <a:solidFill>
                  <a:schemeClr val="bg1">
                    <a:lumMod val="50000"/>
                  </a:schemeClr>
                </a:solidFill>
              </a:rPr>
              <a:t>的货品、规格、价格、数量、原产国别、贸易方式、消费国别、贸易国别等项目内容是否真实、合法</a:t>
            </a:r>
            <a:r>
              <a:rPr lang="zh-CN" altLang="en-US" sz="1600" dirty="0" smtClean="0">
                <a:solidFill>
                  <a:schemeClr val="bg1">
                    <a:lumMod val="50000"/>
                  </a:schemeClr>
                </a:solidFill>
              </a:rPr>
              <a:t>；核查是否</a:t>
            </a:r>
            <a:r>
              <a:rPr lang="zh-CN" altLang="en-US" sz="1600" dirty="0">
                <a:solidFill>
                  <a:schemeClr val="bg1">
                    <a:lumMod val="50000"/>
                  </a:schemeClr>
                </a:solidFill>
              </a:rPr>
              <a:t>在所在关区各口岸</a:t>
            </a:r>
            <a:r>
              <a:rPr lang="zh-CN" altLang="en-US" sz="1600" dirty="0" smtClean="0">
                <a:solidFill>
                  <a:schemeClr val="bg1">
                    <a:lumMod val="50000"/>
                  </a:schemeClr>
                </a:solidFill>
              </a:rPr>
              <a:t>办理</a:t>
            </a:r>
            <a:r>
              <a:rPr lang="zh-CN" altLang="en-US" sz="1600" dirty="0">
                <a:solidFill>
                  <a:schemeClr val="bg1">
                    <a:lumMod val="50000"/>
                  </a:schemeClr>
                </a:solidFill>
              </a:rPr>
              <a:t>通关和</a:t>
            </a:r>
            <a:r>
              <a:rPr lang="zh-CN" altLang="en-US" sz="1600" dirty="0" smtClean="0">
                <a:solidFill>
                  <a:schemeClr val="bg1">
                    <a:lumMod val="50000"/>
                  </a:schemeClr>
                </a:solidFill>
              </a:rPr>
              <a:t>纳税；</a:t>
            </a:r>
            <a:r>
              <a:rPr lang="zh-CN" altLang="en-US" sz="1600" dirty="0">
                <a:solidFill>
                  <a:schemeClr val="bg1">
                    <a:lumMod val="50000"/>
                  </a:schemeClr>
                </a:solidFill>
              </a:rPr>
              <a:t>核查</a:t>
            </a:r>
            <a:r>
              <a:rPr lang="zh-CN" altLang="en-US" sz="1600" dirty="0" smtClean="0">
                <a:solidFill>
                  <a:schemeClr val="bg1">
                    <a:lumMod val="50000"/>
                  </a:schemeClr>
                </a:solidFill>
              </a:rPr>
              <a:t>是否</a:t>
            </a:r>
            <a:r>
              <a:rPr lang="zh-CN" altLang="en-US" sz="1600" dirty="0">
                <a:solidFill>
                  <a:schemeClr val="bg1">
                    <a:lumMod val="50000"/>
                  </a:schemeClr>
                </a:solidFill>
              </a:rPr>
              <a:t>出借其名义或借用他人名义</a:t>
            </a:r>
            <a:r>
              <a:rPr lang="zh-CN" altLang="en-US" sz="1600" dirty="0" smtClean="0">
                <a:solidFill>
                  <a:schemeClr val="bg1">
                    <a:lumMod val="50000"/>
                  </a:schemeClr>
                </a:solidFill>
              </a:rPr>
              <a:t>办理</a:t>
            </a:r>
            <a:r>
              <a:rPr lang="zh-CN" altLang="en-US" sz="1600" dirty="0">
                <a:solidFill>
                  <a:schemeClr val="bg1">
                    <a:lumMod val="50000"/>
                  </a:schemeClr>
                </a:solidFill>
              </a:rPr>
              <a:t>通关</a:t>
            </a:r>
            <a:r>
              <a:rPr lang="zh-CN" altLang="en-US" sz="1600" dirty="0" smtClean="0">
                <a:solidFill>
                  <a:schemeClr val="bg1">
                    <a:lumMod val="50000"/>
                  </a:schemeClr>
                </a:solidFill>
              </a:rPr>
              <a:t>。</a:t>
            </a:r>
            <a:endParaRPr lang="zh-CN" altLang="zh-CN" sz="1600" dirty="0">
              <a:solidFill>
                <a:schemeClr val="bg1">
                  <a:lumMod val="50000"/>
                </a:schemeClr>
              </a:solidFill>
            </a:endParaRPr>
          </a:p>
        </p:txBody>
      </p:sp>
      <p:sp>
        <p:nvSpPr>
          <p:cNvPr id="34" name="TextBox 1"/>
          <p:cNvSpPr txBox="1"/>
          <p:nvPr/>
        </p:nvSpPr>
        <p:spPr>
          <a:xfrm>
            <a:off x="548189" y="2188572"/>
            <a:ext cx="8251567" cy="12491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承担</a:t>
            </a:r>
            <a:r>
              <a:rPr lang="zh-CN" altLang="en-US" sz="1600" b="1" dirty="0" smtClean="0">
                <a:solidFill>
                  <a:schemeClr val="accent1">
                    <a:lumMod val="50000"/>
                  </a:schemeClr>
                </a:solidFill>
              </a:rPr>
              <a:t>法律责任：</a:t>
            </a:r>
            <a:r>
              <a:rPr lang="zh-CN" altLang="en-US" sz="1600" dirty="0" smtClean="0">
                <a:solidFill>
                  <a:schemeClr val="bg1">
                    <a:lumMod val="50000"/>
                  </a:schemeClr>
                </a:solidFill>
              </a:rPr>
              <a:t>逾期</a:t>
            </a:r>
            <a:r>
              <a:rPr lang="zh-CN" altLang="en-US" sz="1600" dirty="0">
                <a:solidFill>
                  <a:schemeClr val="bg1">
                    <a:lumMod val="50000"/>
                  </a:schemeClr>
                </a:solidFill>
              </a:rPr>
              <a:t>缴纳</a:t>
            </a:r>
            <a:r>
              <a:rPr lang="zh-CN" altLang="en-US" sz="1600" dirty="0" smtClean="0">
                <a:solidFill>
                  <a:schemeClr val="bg1">
                    <a:lumMod val="50000"/>
                  </a:schemeClr>
                </a:solidFill>
              </a:rPr>
              <a:t>税款的征收</a:t>
            </a:r>
            <a:r>
              <a:rPr lang="zh-CN" altLang="en-US" sz="1600" dirty="0">
                <a:solidFill>
                  <a:schemeClr val="bg1">
                    <a:lumMod val="50000"/>
                  </a:schemeClr>
                </a:solidFill>
              </a:rPr>
              <a:t>滞纳金，超过</a:t>
            </a:r>
            <a:r>
              <a:rPr lang="en-US" altLang="zh-CN" sz="1600" dirty="0">
                <a:solidFill>
                  <a:schemeClr val="bg1">
                    <a:lumMod val="50000"/>
                  </a:schemeClr>
                </a:solidFill>
              </a:rPr>
              <a:t>3</a:t>
            </a:r>
            <a:r>
              <a:rPr lang="zh-CN" altLang="en-US" sz="1600" dirty="0">
                <a:solidFill>
                  <a:schemeClr val="bg1">
                    <a:lumMod val="50000"/>
                  </a:schemeClr>
                </a:solidFill>
              </a:rPr>
              <a:t>个</a:t>
            </a:r>
            <a:r>
              <a:rPr lang="zh-CN" altLang="en-US" sz="1600" dirty="0" smtClean="0">
                <a:solidFill>
                  <a:schemeClr val="bg1">
                    <a:lumMod val="50000"/>
                  </a:schemeClr>
                </a:solidFill>
              </a:rPr>
              <a:t>月直接</a:t>
            </a:r>
            <a:r>
              <a:rPr lang="zh-CN" altLang="en-US" sz="1600" dirty="0">
                <a:solidFill>
                  <a:schemeClr val="bg1">
                    <a:lumMod val="50000"/>
                  </a:schemeClr>
                </a:solidFill>
              </a:rPr>
              <a:t>从风险担保金中扣缴</a:t>
            </a:r>
            <a:r>
              <a:rPr lang="zh-CN" altLang="en-US" sz="1600" dirty="0" smtClean="0">
                <a:solidFill>
                  <a:schemeClr val="bg1">
                    <a:lumMod val="50000"/>
                  </a:schemeClr>
                </a:solidFill>
              </a:rPr>
              <a:t>；发生多</a:t>
            </a:r>
            <a:r>
              <a:rPr lang="zh-CN" altLang="en-US" sz="1600" dirty="0">
                <a:solidFill>
                  <a:schemeClr val="bg1">
                    <a:lumMod val="50000"/>
                  </a:schemeClr>
                </a:solidFill>
              </a:rPr>
              <a:t>人被取消报关员资格、拖欠税款、不履行纳税义务、出借企业名义或借用他人名义办理</a:t>
            </a:r>
            <a:r>
              <a:rPr lang="zh-CN" altLang="en-US" sz="1600" dirty="0" smtClean="0">
                <a:solidFill>
                  <a:schemeClr val="bg1">
                    <a:lumMod val="50000"/>
                  </a:schemeClr>
                </a:solidFill>
              </a:rPr>
              <a:t>报关、违反</a:t>
            </a:r>
            <a:r>
              <a:rPr lang="zh-CN" altLang="en-US" sz="1600" dirty="0">
                <a:solidFill>
                  <a:schemeClr val="bg1">
                    <a:lumMod val="50000"/>
                  </a:schemeClr>
                </a:solidFill>
              </a:rPr>
              <a:t>法律法规规定但不构成走私行为等</a:t>
            </a:r>
            <a:r>
              <a:rPr lang="zh-CN" altLang="en-US" sz="1600" dirty="0" smtClean="0">
                <a:solidFill>
                  <a:schemeClr val="bg1">
                    <a:lumMod val="50000"/>
                  </a:schemeClr>
                </a:solidFill>
              </a:rPr>
              <a:t>情形的企业，将暂停</a:t>
            </a:r>
            <a:r>
              <a:rPr lang="en-US" altLang="zh-CN" sz="1600" dirty="0">
                <a:solidFill>
                  <a:schemeClr val="bg1">
                    <a:lumMod val="50000"/>
                  </a:schemeClr>
                </a:solidFill>
              </a:rPr>
              <a:t>6</a:t>
            </a:r>
            <a:r>
              <a:rPr lang="zh-CN" altLang="en-US" sz="1600" dirty="0">
                <a:solidFill>
                  <a:schemeClr val="bg1">
                    <a:lumMod val="50000"/>
                  </a:schemeClr>
                </a:solidFill>
              </a:rPr>
              <a:t>个月报关</a:t>
            </a:r>
            <a:r>
              <a:rPr lang="zh-CN" altLang="en-US" sz="1600" dirty="0" smtClean="0">
                <a:solidFill>
                  <a:schemeClr val="bg1">
                    <a:lumMod val="50000"/>
                  </a:schemeClr>
                </a:solidFill>
              </a:rPr>
              <a:t>权；原有</a:t>
            </a:r>
            <a:r>
              <a:rPr lang="zh-CN" altLang="en-US" sz="1600" dirty="0">
                <a:solidFill>
                  <a:schemeClr val="bg1">
                    <a:lumMod val="50000"/>
                  </a:schemeClr>
                </a:solidFill>
              </a:rPr>
              <a:t>情况发生</a:t>
            </a:r>
            <a:r>
              <a:rPr lang="zh-CN" altLang="en-US" sz="1600" dirty="0" smtClean="0">
                <a:solidFill>
                  <a:schemeClr val="bg1">
                    <a:lumMod val="50000"/>
                  </a:schemeClr>
                </a:solidFill>
              </a:rPr>
              <a:t>变化，或不</a:t>
            </a:r>
            <a:r>
              <a:rPr lang="zh-CN" altLang="en-US" sz="1600" dirty="0">
                <a:solidFill>
                  <a:schemeClr val="bg1">
                    <a:lumMod val="50000"/>
                  </a:schemeClr>
                </a:solidFill>
              </a:rPr>
              <a:t>具备自理报关企业注册登记</a:t>
            </a:r>
            <a:r>
              <a:rPr lang="zh-CN" altLang="en-US" sz="1600" dirty="0" smtClean="0">
                <a:solidFill>
                  <a:schemeClr val="bg1">
                    <a:lumMod val="50000"/>
                  </a:schemeClr>
                </a:solidFill>
              </a:rPr>
              <a:t>条件，或</a:t>
            </a:r>
            <a:r>
              <a:rPr lang="zh-CN" altLang="en-US" sz="1600" dirty="0">
                <a:solidFill>
                  <a:schemeClr val="bg1">
                    <a:lumMod val="50000"/>
                  </a:schemeClr>
                </a:solidFill>
              </a:rPr>
              <a:t>有情节严重违法现象</a:t>
            </a:r>
            <a:r>
              <a:rPr lang="zh-CN" altLang="en-US" sz="1600" dirty="0" smtClean="0">
                <a:solidFill>
                  <a:schemeClr val="bg1">
                    <a:lumMod val="50000"/>
                  </a:schemeClr>
                </a:solidFill>
              </a:rPr>
              <a:t>的企业，撤消报关权</a:t>
            </a:r>
            <a:endParaRPr lang="zh-CN" altLang="zh-CN" sz="1600" dirty="0">
              <a:solidFill>
                <a:schemeClr val="bg1">
                  <a:lumMod val="50000"/>
                </a:schemeClr>
              </a:solidFill>
            </a:endParaRPr>
          </a:p>
        </p:txBody>
      </p:sp>
      <p:sp>
        <p:nvSpPr>
          <p:cNvPr id="15" name="TextBox 1"/>
          <p:cNvSpPr txBox="1"/>
          <p:nvPr/>
        </p:nvSpPr>
        <p:spPr>
          <a:xfrm>
            <a:off x="548183" y="3908935"/>
            <a:ext cx="8047632"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四个方面：</a:t>
            </a:r>
            <a:r>
              <a:rPr lang="zh-CN" altLang="en-US" sz="1600" dirty="0">
                <a:solidFill>
                  <a:schemeClr val="bg1">
                    <a:lumMod val="50000"/>
                  </a:schemeClr>
                </a:solidFill>
              </a:rPr>
              <a:t>核查申报的货品、规格、价格、数量、原产国别、贸易方式、消费国别、贸易国别等项目内容是否真实、合法；核查是否在所在关区各口岸办理通关和纳税</a:t>
            </a:r>
            <a:r>
              <a:rPr lang="zh-CN" altLang="en-US" sz="1600" dirty="0" smtClean="0">
                <a:solidFill>
                  <a:schemeClr val="bg1">
                    <a:lumMod val="50000"/>
                  </a:schemeClr>
                </a:solidFill>
              </a:rPr>
              <a:t>；核查出示</a:t>
            </a:r>
            <a:r>
              <a:rPr lang="zh-CN" altLang="en-US" sz="1600" dirty="0">
                <a:solidFill>
                  <a:schemeClr val="bg1">
                    <a:lumMod val="50000"/>
                  </a:schemeClr>
                </a:solidFill>
              </a:rPr>
              <a:t>报关</a:t>
            </a:r>
            <a:r>
              <a:rPr lang="zh-CN" altLang="en-US" sz="1600" dirty="0" smtClean="0">
                <a:solidFill>
                  <a:schemeClr val="bg1">
                    <a:lumMod val="50000"/>
                  </a:schemeClr>
                </a:solidFill>
              </a:rPr>
              <a:t>委托书是否显示相关信息；</a:t>
            </a:r>
            <a:r>
              <a:rPr lang="zh-CN" altLang="en-US" sz="1600" dirty="0">
                <a:solidFill>
                  <a:schemeClr val="bg1">
                    <a:lumMod val="50000"/>
                  </a:schemeClr>
                </a:solidFill>
              </a:rPr>
              <a:t>核查是否出借其名义或借用他人名义办理通关。</a:t>
            </a:r>
            <a:endParaRPr lang="zh-CN" altLang="zh-CN" sz="1600" dirty="0">
              <a:solidFill>
                <a:schemeClr val="bg1">
                  <a:lumMod val="50000"/>
                </a:schemeClr>
              </a:solidFill>
            </a:endParaRPr>
          </a:p>
        </p:txBody>
      </p:sp>
      <p:sp>
        <p:nvSpPr>
          <p:cNvPr id="16" name="TextBox 1"/>
          <p:cNvSpPr txBox="1"/>
          <p:nvPr/>
        </p:nvSpPr>
        <p:spPr>
          <a:xfrm>
            <a:off x="344241" y="340332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）代理报关企业的监管</a:t>
            </a:r>
            <a:endParaRPr lang="en-US" altLang="zh-CN" sz="2000" b="1" dirty="0">
              <a:solidFill>
                <a:srgbClr val="002060"/>
              </a:solidFill>
            </a:endParaRPr>
          </a:p>
        </p:txBody>
      </p:sp>
    </p:spTree>
    <p:extLst>
      <p:ext uri="{BB962C8B-B14F-4D97-AF65-F5344CB8AC3E}">
        <p14:creationId xmlns:p14="http://schemas.microsoft.com/office/powerpoint/2010/main" val="41975223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五、企业报关员的管理</a:t>
            </a:r>
          </a:p>
        </p:txBody>
      </p:sp>
      <p:sp>
        <p:nvSpPr>
          <p:cNvPr id="13" name="矩形 12"/>
          <p:cNvSpPr/>
          <p:nvPr/>
        </p:nvSpPr>
        <p:spPr bwMode="auto">
          <a:xfrm>
            <a:off x="256558" y="750784"/>
            <a:ext cx="8788766" cy="99800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报关员是指所属报关单位向海关办理进出口货物报关、纳税等通关手续，并依此为职业的人员。</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根据海关总署</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发布的</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关于企业报关报检资质合并有关事项的公告</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规定，检验检疫报检人员备案与海关报关人员备案合并为报关人员备案，可取得报关和报检资质。</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73678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256558" y="17488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）报关员权利与义务</a:t>
            </a:r>
            <a:endParaRPr lang="en-US" altLang="zh-CN" sz="2000" b="1" dirty="0">
              <a:solidFill>
                <a:srgbClr val="002060"/>
              </a:solidFill>
            </a:endParaRPr>
          </a:p>
        </p:txBody>
      </p:sp>
      <p:sp>
        <p:nvSpPr>
          <p:cNvPr id="24" name="TextBox 1"/>
          <p:cNvSpPr txBox="1"/>
          <p:nvPr/>
        </p:nvSpPr>
        <p:spPr>
          <a:xfrm>
            <a:off x="491152" y="2134444"/>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报关员</a:t>
            </a:r>
            <a:r>
              <a:rPr lang="zh-CN" altLang="en-US" b="1" dirty="0">
                <a:solidFill>
                  <a:schemeClr val="accent1">
                    <a:lumMod val="50000"/>
                  </a:schemeClr>
                </a:solidFill>
              </a:rPr>
              <a:t>的权利</a:t>
            </a:r>
            <a:endParaRPr lang="en-US" altLang="zh-CN" b="1" dirty="0">
              <a:solidFill>
                <a:schemeClr val="accent1">
                  <a:lumMod val="50000"/>
                </a:schemeClr>
              </a:solidFill>
            </a:endParaRPr>
          </a:p>
        </p:txBody>
      </p:sp>
      <p:sp>
        <p:nvSpPr>
          <p:cNvPr id="32" name="TextBox 1"/>
          <p:cNvSpPr txBox="1"/>
          <p:nvPr/>
        </p:nvSpPr>
        <p:spPr>
          <a:xfrm>
            <a:off x="525157" y="2484393"/>
            <a:ext cx="8251567" cy="12491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八个方面</a:t>
            </a:r>
            <a:r>
              <a:rPr lang="zh-CN" altLang="en-US" sz="1600" b="1" dirty="0" smtClean="0">
                <a:solidFill>
                  <a:schemeClr val="bg1">
                    <a:lumMod val="50000"/>
                  </a:schemeClr>
                </a:solidFill>
              </a:rPr>
              <a:t>：</a:t>
            </a:r>
            <a:r>
              <a:rPr lang="zh-CN" altLang="en-US" sz="1600" dirty="0" smtClean="0">
                <a:solidFill>
                  <a:schemeClr val="bg1">
                    <a:lumMod val="50000"/>
                  </a:schemeClr>
                </a:solidFill>
              </a:rPr>
              <a:t>代表</a:t>
            </a:r>
            <a:r>
              <a:rPr lang="zh-CN" altLang="en-US" sz="1600" dirty="0">
                <a:solidFill>
                  <a:schemeClr val="bg1">
                    <a:lumMod val="50000"/>
                  </a:schemeClr>
                </a:solidFill>
              </a:rPr>
              <a:t>所属报关单位</a:t>
            </a:r>
            <a:r>
              <a:rPr lang="zh-CN" altLang="en-US" sz="1600" dirty="0" smtClean="0">
                <a:solidFill>
                  <a:schemeClr val="bg1">
                    <a:lumMod val="50000"/>
                  </a:schemeClr>
                </a:solidFill>
              </a:rPr>
              <a:t>办理报关</a:t>
            </a:r>
            <a:r>
              <a:rPr lang="zh-CN" altLang="en-US" sz="1600" dirty="0">
                <a:solidFill>
                  <a:schemeClr val="bg1">
                    <a:lumMod val="50000"/>
                  </a:schemeClr>
                </a:solidFill>
              </a:rPr>
              <a:t>业务</a:t>
            </a:r>
            <a:r>
              <a:rPr lang="zh-CN" altLang="en-US" sz="1600" dirty="0" smtClean="0">
                <a:solidFill>
                  <a:schemeClr val="bg1">
                    <a:lumMod val="50000"/>
                  </a:schemeClr>
                </a:solidFill>
              </a:rPr>
              <a:t>；拒绝</a:t>
            </a:r>
            <a:r>
              <a:rPr lang="zh-CN" altLang="en-US" sz="1600" dirty="0">
                <a:solidFill>
                  <a:schemeClr val="bg1">
                    <a:lumMod val="50000"/>
                  </a:schemeClr>
                </a:solidFill>
              </a:rPr>
              <a:t>办理所属单位交办的单证不真实、手续不齐全的报关业务</a:t>
            </a:r>
            <a:r>
              <a:rPr lang="zh-CN" altLang="en-US" sz="1600" dirty="0" smtClean="0">
                <a:solidFill>
                  <a:schemeClr val="bg1">
                    <a:lumMod val="50000"/>
                  </a:schemeClr>
                </a:solidFill>
              </a:rPr>
              <a:t>；对</a:t>
            </a:r>
            <a:r>
              <a:rPr lang="zh-CN" altLang="en-US" sz="1600" dirty="0">
                <a:solidFill>
                  <a:schemeClr val="bg1">
                    <a:lumMod val="50000"/>
                  </a:schemeClr>
                </a:solidFill>
              </a:rPr>
              <a:t>海关行政处罚决定不服的，有</a:t>
            </a:r>
            <a:r>
              <a:rPr lang="zh-CN" altLang="en-US" sz="1600" dirty="0" smtClean="0">
                <a:solidFill>
                  <a:schemeClr val="bg1">
                    <a:lumMod val="50000"/>
                  </a:schemeClr>
                </a:solidFill>
              </a:rPr>
              <a:t>权申请</a:t>
            </a:r>
            <a:r>
              <a:rPr lang="zh-CN" altLang="en-US" sz="1600" dirty="0">
                <a:solidFill>
                  <a:schemeClr val="bg1">
                    <a:lumMod val="50000"/>
                  </a:schemeClr>
                </a:solidFill>
              </a:rPr>
              <a:t>复议</a:t>
            </a:r>
            <a:r>
              <a:rPr lang="zh-CN" altLang="en-US" sz="1600" dirty="0" smtClean="0">
                <a:solidFill>
                  <a:schemeClr val="bg1">
                    <a:lumMod val="50000"/>
                  </a:schemeClr>
                </a:solidFill>
              </a:rPr>
              <a:t>或起诉；有</a:t>
            </a:r>
            <a:r>
              <a:rPr lang="zh-CN" altLang="en-US" sz="1600" dirty="0">
                <a:solidFill>
                  <a:schemeClr val="bg1">
                    <a:lumMod val="50000"/>
                  </a:schemeClr>
                </a:solidFill>
              </a:rPr>
              <a:t>权对海关工作人员违法违纪行为进行</a:t>
            </a:r>
            <a:r>
              <a:rPr lang="zh-CN" altLang="en-US" sz="1600" dirty="0" smtClean="0">
                <a:solidFill>
                  <a:schemeClr val="bg1">
                    <a:lumMod val="50000"/>
                  </a:schemeClr>
                </a:solidFill>
              </a:rPr>
              <a:t>检举；有</a:t>
            </a:r>
            <a:r>
              <a:rPr lang="zh-CN" altLang="en-US" sz="1600" dirty="0">
                <a:solidFill>
                  <a:schemeClr val="bg1">
                    <a:lumMod val="50000"/>
                  </a:schemeClr>
                </a:solidFill>
              </a:rPr>
              <a:t>权举报报关活动中的走私违法行为</a:t>
            </a:r>
            <a:r>
              <a:rPr lang="zh-CN" altLang="en-US" sz="1600" dirty="0" smtClean="0">
                <a:solidFill>
                  <a:schemeClr val="bg1">
                    <a:lumMod val="50000"/>
                  </a:schemeClr>
                </a:solidFill>
              </a:rPr>
              <a:t>；完整</a:t>
            </a:r>
            <a:r>
              <a:rPr lang="zh-CN" altLang="en-US" sz="1600" dirty="0">
                <a:solidFill>
                  <a:schemeClr val="bg1">
                    <a:lumMod val="50000"/>
                  </a:schemeClr>
                </a:solidFill>
              </a:rPr>
              <a:t>保存各种原始报关单证、票据、函电等业务资料</a:t>
            </a:r>
            <a:r>
              <a:rPr lang="zh-CN" altLang="en-US" sz="1600" dirty="0" smtClean="0">
                <a:solidFill>
                  <a:schemeClr val="bg1">
                    <a:lumMod val="50000"/>
                  </a:schemeClr>
                </a:solidFill>
              </a:rPr>
              <a:t>；参加</a:t>
            </a:r>
            <a:r>
              <a:rPr lang="zh-CN" altLang="en-US" sz="1600" dirty="0">
                <a:solidFill>
                  <a:schemeClr val="bg1">
                    <a:lumMod val="50000"/>
                  </a:schemeClr>
                </a:solidFill>
              </a:rPr>
              <a:t>海关对报关员的记分考核</a:t>
            </a:r>
            <a:r>
              <a:rPr lang="zh-CN" altLang="en-US" sz="1600" dirty="0" smtClean="0">
                <a:solidFill>
                  <a:schemeClr val="bg1">
                    <a:lumMod val="50000"/>
                  </a:schemeClr>
                </a:solidFill>
              </a:rPr>
              <a:t>；承担</a:t>
            </a:r>
            <a:r>
              <a:rPr lang="zh-CN" altLang="en-US" sz="1600" dirty="0">
                <a:solidFill>
                  <a:schemeClr val="bg1">
                    <a:lumMod val="50000"/>
                  </a:schemeClr>
                </a:solidFill>
              </a:rPr>
              <a:t>海关规定与</a:t>
            </a:r>
            <a:r>
              <a:rPr lang="zh-CN" altLang="en-US" sz="1600" dirty="0" smtClean="0">
                <a:solidFill>
                  <a:schemeClr val="bg1">
                    <a:lumMod val="50000"/>
                  </a:schemeClr>
                </a:solidFill>
              </a:rPr>
              <a:t>报关有关工作</a:t>
            </a:r>
            <a:endParaRPr lang="zh-CN" altLang="zh-CN" sz="1600" dirty="0">
              <a:solidFill>
                <a:schemeClr val="bg1">
                  <a:lumMod val="50000"/>
                </a:schemeClr>
              </a:solidFill>
            </a:endParaRPr>
          </a:p>
        </p:txBody>
      </p:sp>
      <p:sp>
        <p:nvSpPr>
          <p:cNvPr id="15" name="TextBox 1"/>
          <p:cNvSpPr txBox="1"/>
          <p:nvPr/>
        </p:nvSpPr>
        <p:spPr>
          <a:xfrm>
            <a:off x="525157" y="3621731"/>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a:solidFill>
                  <a:schemeClr val="accent1">
                    <a:lumMod val="50000"/>
                  </a:schemeClr>
                </a:solidFill>
              </a:rPr>
              <a:t>报关员的义务</a:t>
            </a:r>
            <a:endParaRPr lang="en-US" altLang="zh-CN" b="1" dirty="0">
              <a:solidFill>
                <a:schemeClr val="accent1">
                  <a:lumMod val="50000"/>
                </a:schemeClr>
              </a:solidFill>
            </a:endParaRPr>
          </a:p>
        </p:txBody>
      </p:sp>
      <p:sp>
        <p:nvSpPr>
          <p:cNvPr id="16" name="TextBox 1"/>
          <p:cNvSpPr txBox="1"/>
          <p:nvPr/>
        </p:nvSpPr>
        <p:spPr>
          <a:xfrm>
            <a:off x="525158" y="4017712"/>
            <a:ext cx="8303078"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五个方面：</a:t>
            </a:r>
            <a:r>
              <a:rPr lang="zh-CN" altLang="en-US" sz="1600" dirty="0">
                <a:solidFill>
                  <a:schemeClr val="bg1">
                    <a:lumMod val="50000"/>
                  </a:schemeClr>
                </a:solidFill>
              </a:rPr>
              <a:t>遵守</a:t>
            </a:r>
            <a:r>
              <a:rPr lang="zh-CN" altLang="en-US" sz="1600" dirty="0" smtClean="0">
                <a:solidFill>
                  <a:schemeClr val="bg1">
                    <a:lumMod val="50000"/>
                  </a:schemeClr>
                </a:solidFill>
              </a:rPr>
              <a:t>法律，</a:t>
            </a:r>
            <a:r>
              <a:rPr lang="zh-CN" altLang="en-US" sz="1600" dirty="0">
                <a:solidFill>
                  <a:schemeClr val="bg1">
                    <a:lumMod val="50000"/>
                  </a:schemeClr>
                </a:solidFill>
              </a:rPr>
              <a:t>熟悉所申报货物的基本情况</a:t>
            </a:r>
            <a:r>
              <a:rPr lang="zh-CN" altLang="en-US" sz="1600" dirty="0" smtClean="0">
                <a:solidFill>
                  <a:schemeClr val="bg1">
                    <a:lumMod val="50000"/>
                  </a:schemeClr>
                </a:solidFill>
              </a:rPr>
              <a:t>；提供</a:t>
            </a:r>
            <a:r>
              <a:rPr lang="zh-CN" altLang="en-US" sz="1600" dirty="0">
                <a:solidFill>
                  <a:schemeClr val="bg1">
                    <a:lumMod val="50000"/>
                  </a:schemeClr>
                </a:solidFill>
              </a:rPr>
              <a:t>齐全、正确、有效的报关单证，并</a:t>
            </a:r>
            <a:r>
              <a:rPr lang="zh-CN" altLang="en-US" sz="1600" dirty="0" smtClean="0">
                <a:solidFill>
                  <a:schemeClr val="bg1">
                    <a:lumMod val="50000"/>
                  </a:schemeClr>
                </a:solidFill>
              </a:rPr>
              <a:t>按规定办理报关</a:t>
            </a:r>
            <a:r>
              <a:rPr lang="zh-CN" altLang="en-US" sz="1600" dirty="0">
                <a:solidFill>
                  <a:schemeClr val="bg1">
                    <a:lumMod val="50000"/>
                  </a:schemeClr>
                </a:solidFill>
              </a:rPr>
              <a:t>手续</a:t>
            </a:r>
            <a:r>
              <a:rPr lang="zh-CN" altLang="en-US" sz="1600" dirty="0" smtClean="0">
                <a:solidFill>
                  <a:schemeClr val="bg1">
                    <a:lumMod val="50000"/>
                  </a:schemeClr>
                </a:solidFill>
              </a:rPr>
              <a:t>；配合</a:t>
            </a:r>
            <a:r>
              <a:rPr lang="zh-CN" altLang="en-US" sz="1600" dirty="0">
                <a:solidFill>
                  <a:schemeClr val="bg1">
                    <a:lumMod val="50000"/>
                  </a:schemeClr>
                </a:solidFill>
              </a:rPr>
              <a:t>海关查验进出口货物，负责搬移货物，开拆和重封货物包装</a:t>
            </a:r>
            <a:r>
              <a:rPr lang="zh-CN" altLang="en-US" sz="1600" dirty="0" smtClean="0">
                <a:solidFill>
                  <a:schemeClr val="bg1">
                    <a:lumMod val="50000"/>
                  </a:schemeClr>
                </a:solidFill>
              </a:rPr>
              <a:t>；在</a:t>
            </a:r>
            <a:r>
              <a:rPr lang="zh-CN" altLang="en-US" sz="1600" dirty="0">
                <a:solidFill>
                  <a:schemeClr val="bg1">
                    <a:lumMod val="50000"/>
                  </a:schemeClr>
                </a:solidFill>
              </a:rPr>
              <a:t>规定时限内办理交</a:t>
            </a:r>
            <a:r>
              <a:rPr lang="zh-CN" altLang="en-US" sz="1600" dirty="0" smtClean="0">
                <a:solidFill>
                  <a:schemeClr val="bg1">
                    <a:lumMod val="50000"/>
                  </a:schemeClr>
                </a:solidFill>
              </a:rPr>
              <a:t>纳税费、罚款和</a:t>
            </a:r>
            <a:r>
              <a:rPr lang="zh-CN" altLang="en-US" sz="1600" dirty="0">
                <a:solidFill>
                  <a:schemeClr val="bg1">
                    <a:lumMod val="50000"/>
                  </a:schemeClr>
                </a:solidFill>
              </a:rPr>
              <a:t>销案手续</a:t>
            </a:r>
            <a:r>
              <a:rPr lang="zh-CN" altLang="en-US" sz="1600" dirty="0" smtClean="0">
                <a:solidFill>
                  <a:schemeClr val="bg1">
                    <a:lumMod val="50000"/>
                  </a:schemeClr>
                </a:solidFill>
              </a:rPr>
              <a:t>；配合</a:t>
            </a:r>
            <a:r>
              <a:rPr lang="zh-CN" altLang="en-US" sz="1600" dirty="0">
                <a:solidFill>
                  <a:schemeClr val="bg1">
                    <a:lumMod val="50000"/>
                  </a:schemeClr>
                </a:solidFill>
              </a:rPr>
              <a:t>海关对企业的稽查</a:t>
            </a:r>
            <a:r>
              <a:rPr lang="zh-CN" altLang="en-US" sz="1600" dirty="0" smtClean="0">
                <a:solidFill>
                  <a:schemeClr val="bg1">
                    <a:lumMod val="50000"/>
                  </a:schemeClr>
                </a:solidFill>
              </a:rPr>
              <a:t>和调查</a:t>
            </a:r>
            <a:endParaRPr lang="zh-CN" altLang="zh-CN" sz="1600" dirty="0">
              <a:solidFill>
                <a:schemeClr val="bg1">
                  <a:lumMod val="50000"/>
                </a:schemeClr>
              </a:solidFill>
            </a:endParaRPr>
          </a:p>
        </p:txBody>
      </p:sp>
    </p:spTree>
    <p:extLst>
      <p:ext uri="{BB962C8B-B14F-4D97-AF65-F5344CB8AC3E}">
        <p14:creationId xmlns:p14="http://schemas.microsoft.com/office/powerpoint/2010/main" val="7761392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五、企业报关员的管理</a:t>
            </a:r>
          </a:p>
        </p:txBody>
      </p:sp>
      <p:sp>
        <p:nvSpPr>
          <p:cNvPr id="17" name="TextBox 1"/>
          <p:cNvSpPr txBox="1"/>
          <p:nvPr/>
        </p:nvSpPr>
        <p:spPr>
          <a:xfrm>
            <a:off x="276293" y="75407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（二）报关员的管理</a:t>
            </a:r>
            <a:endParaRPr lang="en-US" altLang="zh-CN" sz="2000" b="1" dirty="0">
              <a:solidFill>
                <a:srgbClr val="002060"/>
              </a:solidFill>
            </a:endParaRPr>
          </a:p>
        </p:txBody>
      </p:sp>
      <p:sp>
        <p:nvSpPr>
          <p:cNvPr id="24" name="TextBox 1"/>
          <p:cNvSpPr txBox="1"/>
          <p:nvPr/>
        </p:nvSpPr>
        <p:spPr>
          <a:xfrm>
            <a:off x="525156" y="1176485"/>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报关员</a:t>
            </a:r>
            <a:r>
              <a:rPr lang="zh-CN" altLang="en-US" b="1" dirty="0">
                <a:solidFill>
                  <a:schemeClr val="accent1">
                    <a:lumMod val="50000"/>
                  </a:schemeClr>
                </a:solidFill>
              </a:rPr>
              <a:t>的工作规范</a:t>
            </a:r>
            <a:endParaRPr lang="en-US" altLang="zh-CN" b="1" dirty="0">
              <a:solidFill>
                <a:schemeClr val="accent1">
                  <a:lumMod val="50000"/>
                </a:schemeClr>
              </a:solidFill>
            </a:endParaRPr>
          </a:p>
        </p:txBody>
      </p:sp>
      <p:sp>
        <p:nvSpPr>
          <p:cNvPr id="32" name="TextBox 1"/>
          <p:cNvSpPr txBox="1"/>
          <p:nvPr/>
        </p:nvSpPr>
        <p:spPr>
          <a:xfrm>
            <a:off x="525156" y="1594419"/>
            <a:ext cx="819124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6">
                    <a:lumMod val="75000"/>
                  </a:schemeClr>
                </a:solidFill>
              </a:rPr>
              <a:t>六个方面：</a:t>
            </a:r>
            <a:r>
              <a:rPr lang="zh-CN" altLang="en-US" sz="1600" dirty="0" smtClean="0">
                <a:solidFill>
                  <a:schemeClr val="accent6">
                    <a:lumMod val="75000"/>
                  </a:schemeClr>
                </a:solidFill>
              </a:rPr>
              <a:t>不得兼任两</a:t>
            </a:r>
            <a:r>
              <a:rPr lang="zh-CN" altLang="en-US" sz="1600" dirty="0">
                <a:solidFill>
                  <a:schemeClr val="accent6">
                    <a:lumMod val="75000"/>
                  </a:schemeClr>
                </a:solidFill>
              </a:rPr>
              <a:t>个以上报关单位的报关工作</a:t>
            </a:r>
            <a:r>
              <a:rPr lang="zh-CN" altLang="en-US" sz="1600" dirty="0" smtClean="0">
                <a:solidFill>
                  <a:schemeClr val="accent6">
                    <a:lumMod val="75000"/>
                  </a:schemeClr>
                </a:solidFill>
              </a:rPr>
              <a:t>；应在规定的范围办理</a:t>
            </a:r>
            <a:r>
              <a:rPr lang="zh-CN" altLang="en-US" sz="1600" dirty="0">
                <a:solidFill>
                  <a:schemeClr val="accent6">
                    <a:lumMod val="75000"/>
                  </a:schemeClr>
                </a:solidFill>
              </a:rPr>
              <a:t>本</a:t>
            </a:r>
            <a:r>
              <a:rPr lang="zh-CN" altLang="en-US" sz="1600" dirty="0" smtClean="0">
                <a:solidFill>
                  <a:schemeClr val="accent6">
                    <a:lumMod val="75000"/>
                  </a:schemeClr>
                </a:solidFill>
              </a:rPr>
              <a:t>企业报关</a:t>
            </a:r>
            <a:r>
              <a:rPr lang="zh-CN" altLang="en-US" sz="1600" dirty="0">
                <a:solidFill>
                  <a:schemeClr val="accent6">
                    <a:lumMod val="75000"/>
                  </a:schemeClr>
                </a:solidFill>
              </a:rPr>
              <a:t>业务</a:t>
            </a:r>
            <a:r>
              <a:rPr lang="zh-CN" altLang="en-US" sz="1600" dirty="0" smtClean="0">
                <a:solidFill>
                  <a:schemeClr val="accent6">
                    <a:lumMod val="75000"/>
                  </a:schemeClr>
                </a:solidFill>
              </a:rPr>
              <a:t>；凭有效报关员</a:t>
            </a:r>
            <a:r>
              <a:rPr lang="zh-CN" altLang="en-US" sz="1600" dirty="0">
                <a:solidFill>
                  <a:schemeClr val="accent6">
                    <a:lumMod val="75000"/>
                  </a:schemeClr>
                </a:solidFill>
              </a:rPr>
              <a:t>备案证明办理报关业务</a:t>
            </a:r>
            <a:r>
              <a:rPr lang="zh-CN" altLang="en-US" sz="1600" dirty="0" smtClean="0">
                <a:solidFill>
                  <a:schemeClr val="accent6">
                    <a:lumMod val="75000"/>
                  </a:schemeClr>
                </a:solidFill>
              </a:rPr>
              <a:t>；不得</a:t>
            </a:r>
            <a:r>
              <a:rPr lang="zh-CN" altLang="en-US" sz="1600" dirty="0">
                <a:solidFill>
                  <a:schemeClr val="accent6">
                    <a:lumMod val="75000"/>
                  </a:schemeClr>
                </a:solidFill>
              </a:rPr>
              <a:t>转借、涂改报关员备案证明</a:t>
            </a:r>
            <a:r>
              <a:rPr lang="zh-CN" altLang="en-US" sz="1600" dirty="0" smtClean="0">
                <a:solidFill>
                  <a:schemeClr val="accent6">
                    <a:lumMod val="75000"/>
                  </a:schemeClr>
                </a:solidFill>
              </a:rPr>
              <a:t>；办理报关应交验</a:t>
            </a:r>
            <a:r>
              <a:rPr lang="zh-CN" altLang="en-US" sz="1600" dirty="0">
                <a:solidFill>
                  <a:schemeClr val="accent6">
                    <a:lumMod val="75000"/>
                  </a:schemeClr>
                </a:solidFill>
              </a:rPr>
              <a:t>委托单位的委托书</a:t>
            </a:r>
            <a:r>
              <a:rPr lang="zh-CN" altLang="en-US" sz="1600" dirty="0" smtClean="0">
                <a:solidFill>
                  <a:schemeClr val="accent6">
                    <a:lumMod val="75000"/>
                  </a:schemeClr>
                </a:solidFill>
              </a:rPr>
              <a:t>；调</a:t>
            </a:r>
            <a:r>
              <a:rPr lang="zh-CN" altLang="en-US" sz="1600" dirty="0">
                <a:solidFill>
                  <a:schemeClr val="accent6">
                    <a:lumMod val="75000"/>
                  </a:schemeClr>
                </a:solidFill>
              </a:rPr>
              <a:t>往其他</a:t>
            </a:r>
            <a:r>
              <a:rPr lang="zh-CN" altLang="en-US" sz="1600" dirty="0" smtClean="0">
                <a:solidFill>
                  <a:schemeClr val="accent6">
                    <a:lumMod val="75000"/>
                  </a:schemeClr>
                </a:solidFill>
              </a:rPr>
              <a:t>单位应</a:t>
            </a:r>
            <a:r>
              <a:rPr lang="zh-CN" altLang="en-US" sz="1600" dirty="0">
                <a:solidFill>
                  <a:schemeClr val="accent6">
                    <a:lumMod val="75000"/>
                  </a:schemeClr>
                </a:solidFill>
              </a:rPr>
              <a:t>向调入单位所在地海关重新办理备案</a:t>
            </a:r>
            <a:r>
              <a:rPr lang="zh-CN" altLang="en-US" sz="1600" dirty="0" smtClean="0">
                <a:solidFill>
                  <a:schemeClr val="accent6">
                    <a:lumMod val="75000"/>
                  </a:schemeClr>
                </a:solidFill>
              </a:rPr>
              <a:t>手续</a:t>
            </a:r>
            <a:endParaRPr lang="zh-CN" altLang="zh-CN" sz="1600" dirty="0">
              <a:solidFill>
                <a:schemeClr val="accent6">
                  <a:lumMod val="75000"/>
                </a:schemeClr>
              </a:solidFill>
            </a:endParaRPr>
          </a:p>
        </p:txBody>
      </p:sp>
      <p:sp>
        <p:nvSpPr>
          <p:cNvPr id="15" name="TextBox 1"/>
          <p:cNvSpPr txBox="1"/>
          <p:nvPr/>
        </p:nvSpPr>
        <p:spPr>
          <a:xfrm>
            <a:off x="525156" y="2445269"/>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a:solidFill>
                  <a:schemeClr val="accent1">
                    <a:lumMod val="50000"/>
                  </a:schemeClr>
                </a:solidFill>
              </a:rPr>
              <a:t>报关员的记分考核管理</a:t>
            </a:r>
            <a:endParaRPr lang="en-US" altLang="zh-CN" b="1" dirty="0">
              <a:solidFill>
                <a:schemeClr val="accent1">
                  <a:lumMod val="50000"/>
                </a:schemeClr>
              </a:solidFill>
            </a:endParaRPr>
          </a:p>
        </p:txBody>
      </p:sp>
      <p:sp>
        <p:nvSpPr>
          <p:cNvPr id="16" name="TextBox 1"/>
          <p:cNvSpPr txBox="1"/>
          <p:nvPr/>
        </p:nvSpPr>
        <p:spPr>
          <a:xfrm>
            <a:off x="525156" y="2858929"/>
            <a:ext cx="819124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记分考核管理范围：</a:t>
            </a:r>
            <a:r>
              <a:rPr lang="zh-CN" altLang="en-US" sz="1600" dirty="0">
                <a:solidFill>
                  <a:schemeClr val="bg1">
                    <a:lumMod val="50000"/>
                  </a:schemeClr>
                </a:solidFill>
              </a:rPr>
              <a:t>填制报关单不规范的现象</a:t>
            </a:r>
            <a:r>
              <a:rPr lang="zh-CN" altLang="en-US" sz="1600" dirty="0" smtClean="0">
                <a:solidFill>
                  <a:schemeClr val="bg1">
                    <a:lumMod val="50000"/>
                  </a:schemeClr>
                </a:solidFill>
              </a:rPr>
              <a:t>；报关行</a:t>
            </a:r>
            <a:r>
              <a:rPr lang="zh-CN" altLang="en-US" sz="1600" dirty="0">
                <a:solidFill>
                  <a:schemeClr val="bg1">
                    <a:lumMod val="50000"/>
                  </a:schemeClr>
                </a:solidFill>
              </a:rPr>
              <a:t>为不规范的现象</a:t>
            </a:r>
            <a:r>
              <a:rPr lang="zh-CN" altLang="en-US" sz="1600" dirty="0" smtClean="0">
                <a:solidFill>
                  <a:schemeClr val="bg1">
                    <a:lumMod val="50000"/>
                  </a:schemeClr>
                </a:solidFill>
              </a:rPr>
              <a:t>；被</a:t>
            </a:r>
            <a:r>
              <a:rPr lang="zh-CN" altLang="en-US" sz="1600" dirty="0">
                <a:solidFill>
                  <a:schemeClr val="bg1">
                    <a:lumMod val="50000"/>
                  </a:schemeClr>
                </a:solidFill>
              </a:rPr>
              <a:t>海关暂停执业或撤销报关从业资格的</a:t>
            </a:r>
            <a:r>
              <a:rPr lang="zh-CN" altLang="en-US" sz="1600" dirty="0" smtClean="0">
                <a:solidFill>
                  <a:schemeClr val="bg1">
                    <a:lumMod val="50000"/>
                  </a:schemeClr>
                </a:solidFill>
              </a:rPr>
              <a:t>现象</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记分</a:t>
            </a:r>
            <a:r>
              <a:rPr lang="zh-CN" altLang="en-US" sz="1600" b="1" dirty="0">
                <a:solidFill>
                  <a:schemeClr val="bg1">
                    <a:lumMod val="50000"/>
                  </a:schemeClr>
                </a:solidFill>
              </a:rPr>
              <a:t>考核管理采用量化</a:t>
            </a:r>
            <a:r>
              <a:rPr lang="zh-CN" altLang="en-US" sz="1600" b="1" dirty="0" smtClean="0">
                <a:solidFill>
                  <a:schemeClr val="bg1">
                    <a:lumMod val="50000"/>
                  </a:schemeClr>
                </a:solidFill>
              </a:rPr>
              <a:t>标准：</a:t>
            </a:r>
            <a:r>
              <a:rPr lang="zh-CN" altLang="en-US" sz="1600" dirty="0" smtClean="0">
                <a:solidFill>
                  <a:schemeClr val="bg1">
                    <a:lumMod val="50000"/>
                  </a:schemeClr>
                </a:solidFill>
              </a:rPr>
              <a:t>一</a:t>
            </a:r>
            <a:r>
              <a:rPr lang="zh-CN" altLang="en-US" sz="1600" dirty="0">
                <a:solidFill>
                  <a:schemeClr val="bg1">
                    <a:lumMod val="50000"/>
                  </a:schemeClr>
                </a:solidFill>
              </a:rPr>
              <a:t>次记分的分值分别为</a:t>
            </a:r>
            <a:r>
              <a:rPr lang="en-US" altLang="zh-CN" sz="1600" dirty="0">
                <a:solidFill>
                  <a:schemeClr val="bg1">
                    <a:lumMod val="50000"/>
                  </a:schemeClr>
                </a:solidFill>
              </a:rPr>
              <a:t>1</a:t>
            </a:r>
            <a:r>
              <a:rPr lang="zh-CN" altLang="en-US" sz="1600" dirty="0">
                <a:solidFill>
                  <a:schemeClr val="bg1">
                    <a:lumMod val="50000"/>
                  </a:schemeClr>
                </a:solidFill>
              </a:rPr>
              <a:t>分、</a:t>
            </a:r>
            <a:r>
              <a:rPr lang="en-US" altLang="zh-CN" sz="1600" dirty="0">
                <a:solidFill>
                  <a:schemeClr val="bg1">
                    <a:lumMod val="50000"/>
                  </a:schemeClr>
                </a:solidFill>
              </a:rPr>
              <a:t>2</a:t>
            </a:r>
            <a:r>
              <a:rPr lang="zh-CN" altLang="en-US" sz="1600" dirty="0">
                <a:solidFill>
                  <a:schemeClr val="bg1">
                    <a:lumMod val="50000"/>
                  </a:schemeClr>
                </a:solidFill>
              </a:rPr>
              <a:t>分、</a:t>
            </a:r>
            <a:r>
              <a:rPr lang="en-US" altLang="zh-CN" sz="1600" dirty="0">
                <a:solidFill>
                  <a:schemeClr val="bg1">
                    <a:lumMod val="50000"/>
                  </a:schemeClr>
                </a:solidFill>
              </a:rPr>
              <a:t>5</a:t>
            </a:r>
            <a:r>
              <a:rPr lang="zh-CN" altLang="en-US" sz="1600" dirty="0">
                <a:solidFill>
                  <a:schemeClr val="bg1">
                    <a:lumMod val="50000"/>
                  </a:schemeClr>
                </a:solidFill>
              </a:rPr>
              <a:t>分、</a:t>
            </a:r>
            <a:r>
              <a:rPr lang="en-US" altLang="zh-CN" sz="1600" dirty="0">
                <a:solidFill>
                  <a:schemeClr val="bg1">
                    <a:lumMod val="50000"/>
                  </a:schemeClr>
                </a:solidFill>
              </a:rPr>
              <a:t>10</a:t>
            </a:r>
            <a:r>
              <a:rPr lang="zh-CN" altLang="en-US" sz="1600" dirty="0">
                <a:solidFill>
                  <a:schemeClr val="bg1">
                    <a:lumMod val="50000"/>
                  </a:schemeClr>
                </a:solidFill>
              </a:rPr>
              <a:t>分、</a:t>
            </a:r>
            <a:r>
              <a:rPr lang="en-US" altLang="zh-CN" sz="1600" dirty="0">
                <a:solidFill>
                  <a:schemeClr val="bg1">
                    <a:lumMod val="50000"/>
                  </a:schemeClr>
                </a:solidFill>
              </a:rPr>
              <a:t>20</a:t>
            </a:r>
            <a:r>
              <a:rPr lang="zh-CN" altLang="en-US" sz="1600" dirty="0">
                <a:solidFill>
                  <a:schemeClr val="bg1">
                    <a:lumMod val="50000"/>
                  </a:schemeClr>
                </a:solidFill>
              </a:rPr>
              <a:t>分、</a:t>
            </a:r>
            <a:r>
              <a:rPr lang="en-US" altLang="zh-CN" sz="1600" dirty="0">
                <a:solidFill>
                  <a:schemeClr val="bg1">
                    <a:lumMod val="50000"/>
                  </a:schemeClr>
                </a:solidFill>
              </a:rPr>
              <a:t>30</a:t>
            </a:r>
            <a:r>
              <a:rPr lang="zh-CN" altLang="en-US" sz="1600" dirty="0" smtClean="0">
                <a:solidFill>
                  <a:schemeClr val="bg1">
                    <a:lumMod val="50000"/>
                  </a:schemeClr>
                </a:solidFill>
              </a:rPr>
              <a:t>分</a:t>
            </a:r>
          </a:p>
        </p:txBody>
      </p:sp>
      <p:sp>
        <p:nvSpPr>
          <p:cNvPr id="18" name="TextBox 1"/>
          <p:cNvSpPr txBox="1"/>
          <p:nvPr/>
        </p:nvSpPr>
        <p:spPr>
          <a:xfrm>
            <a:off x="525155" y="3701475"/>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报关员</a:t>
            </a:r>
            <a:r>
              <a:rPr lang="zh-CN" altLang="en-US" b="1" dirty="0">
                <a:solidFill>
                  <a:schemeClr val="accent1">
                    <a:lumMod val="50000"/>
                  </a:schemeClr>
                </a:solidFill>
              </a:rPr>
              <a:t>的法律责任</a:t>
            </a:r>
            <a:endParaRPr lang="en-US" altLang="zh-CN" b="1" dirty="0">
              <a:solidFill>
                <a:schemeClr val="accent1">
                  <a:lumMod val="50000"/>
                </a:schemeClr>
              </a:solidFill>
            </a:endParaRPr>
          </a:p>
        </p:txBody>
      </p:sp>
      <p:sp>
        <p:nvSpPr>
          <p:cNvPr id="19" name="TextBox 1"/>
          <p:cNvSpPr txBox="1"/>
          <p:nvPr/>
        </p:nvSpPr>
        <p:spPr>
          <a:xfrm>
            <a:off x="525156" y="4118281"/>
            <a:ext cx="8303078"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accent6">
                    <a:lumMod val="75000"/>
                  </a:schemeClr>
                </a:solidFill>
              </a:rPr>
              <a:t>报关员在报关活动中，违反法律法规相关规定的，由海关给予相应的行政处罚，构成犯罪的，依法追究其刑事责任。</a:t>
            </a:r>
            <a:endParaRPr lang="zh-CN" altLang="en-US" sz="1600" dirty="0" smtClean="0">
              <a:solidFill>
                <a:schemeClr val="accent6">
                  <a:lumMod val="75000"/>
                </a:schemeClr>
              </a:solidFill>
            </a:endParaRPr>
          </a:p>
        </p:txBody>
      </p:sp>
    </p:spTree>
    <p:extLst>
      <p:ext uri="{BB962C8B-B14F-4D97-AF65-F5344CB8AC3E}">
        <p14:creationId xmlns:p14="http://schemas.microsoft.com/office/powerpoint/2010/main" val="1106680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10095" y="185690"/>
            <a:ext cx="543098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6" name="TextBox 1"/>
          <p:cNvSpPr txBox="1"/>
          <p:nvPr/>
        </p:nvSpPr>
        <p:spPr>
          <a:xfrm>
            <a:off x="585964" y="1764209"/>
            <a:ext cx="812854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a:solidFill>
                  <a:schemeClr val="bg1">
                    <a:lumMod val="50000"/>
                  </a:schemeClr>
                </a:solidFill>
              </a:rPr>
              <a:t>1999</a:t>
            </a:r>
            <a:r>
              <a:rPr lang="zh-CN" altLang="en-US" sz="1600" dirty="0">
                <a:solidFill>
                  <a:schemeClr val="bg1">
                    <a:lumMod val="50000"/>
                  </a:schemeClr>
                </a:solidFill>
              </a:rPr>
              <a:t>年成立的阿里巴巴国际站，为跨境电商卖家搭建一站</a:t>
            </a:r>
            <a:r>
              <a:rPr lang="zh-CN" altLang="en-US" sz="1600" dirty="0" smtClean="0">
                <a:solidFill>
                  <a:schemeClr val="bg1">
                    <a:lumMod val="50000"/>
                  </a:schemeClr>
                </a:solidFill>
              </a:rPr>
              <a:t>式交易服务的跨</a:t>
            </a:r>
            <a:r>
              <a:rPr lang="zh-CN" altLang="en-US" sz="1600" dirty="0">
                <a:solidFill>
                  <a:schemeClr val="bg1">
                    <a:lumMod val="50000"/>
                  </a:schemeClr>
                </a:solidFill>
              </a:rPr>
              <a:t>境电商平台。</a:t>
            </a:r>
          </a:p>
        </p:txBody>
      </p:sp>
      <p:sp>
        <p:nvSpPr>
          <p:cNvPr id="13" name="TextBox 1"/>
          <p:cNvSpPr txBox="1"/>
          <p:nvPr/>
        </p:nvSpPr>
        <p:spPr>
          <a:xfrm>
            <a:off x="537480" y="1371894"/>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代表事件</a:t>
            </a:r>
            <a:endParaRPr lang="en-US" altLang="zh-CN" b="1" dirty="0">
              <a:solidFill>
                <a:schemeClr val="accent1">
                  <a:lumMod val="50000"/>
                </a:schemeClr>
              </a:solidFill>
            </a:endParaRPr>
          </a:p>
        </p:txBody>
      </p:sp>
      <p:sp>
        <p:nvSpPr>
          <p:cNvPr id="19" name="TextBox 1"/>
          <p:cNvSpPr txBox="1"/>
          <p:nvPr/>
        </p:nvSpPr>
        <p:spPr>
          <a:xfrm>
            <a:off x="537480" y="2045785"/>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主要</a:t>
            </a:r>
            <a:r>
              <a:rPr lang="zh-CN" altLang="en-US" b="1" dirty="0">
                <a:solidFill>
                  <a:schemeClr val="accent1">
                    <a:lumMod val="50000"/>
                  </a:schemeClr>
                </a:solidFill>
              </a:rPr>
              <a:t>特征</a:t>
            </a:r>
            <a:endParaRPr lang="en-US" altLang="zh-CN" b="1" dirty="0">
              <a:solidFill>
                <a:schemeClr val="accent1">
                  <a:lumMod val="50000"/>
                </a:schemeClr>
              </a:solidFill>
            </a:endParaRPr>
          </a:p>
        </p:txBody>
      </p:sp>
      <p:sp>
        <p:nvSpPr>
          <p:cNvPr id="14" name="TextBox 1"/>
          <p:cNvSpPr txBox="1"/>
          <p:nvPr/>
        </p:nvSpPr>
        <p:spPr>
          <a:xfrm>
            <a:off x="321425" y="906101"/>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a:t>
            </a:r>
            <a:r>
              <a:rPr lang="zh-CN" altLang="en-US" sz="2000" b="1" dirty="0" smtClean="0">
                <a:solidFill>
                  <a:srgbClr val="002060"/>
                </a:solidFill>
              </a:rPr>
              <a:t>）跨境电商</a:t>
            </a:r>
            <a:r>
              <a:rPr lang="en-US" altLang="zh-CN" sz="2000" b="1" dirty="0" smtClean="0">
                <a:solidFill>
                  <a:srgbClr val="002060"/>
                </a:solidFill>
              </a:rPr>
              <a:t>1.0</a:t>
            </a:r>
            <a:r>
              <a:rPr lang="zh-CN" altLang="en-US" sz="2000" b="1" dirty="0" smtClean="0">
                <a:solidFill>
                  <a:srgbClr val="002060"/>
                </a:solidFill>
              </a:rPr>
              <a:t>阶段</a:t>
            </a:r>
            <a:r>
              <a:rPr lang="zh-CN" altLang="zh-CN" dirty="0"/>
              <a:t>（</a:t>
            </a:r>
            <a:r>
              <a:rPr lang="en-US" altLang="zh-CN" dirty="0"/>
              <a:t>1999</a:t>
            </a:r>
            <a:r>
              <a:rPr lang="zh-CN" altLang="zh-CN" dirty="0"/>
              <a:t>年～</a:t>
            </a:r>
            <a:r>
              <a:rPr lang="en-US" altLang="zh-CN" dirty="0"/>
              <a:t>2003</a:t>
            </a:r>
            <a:r>
              <a:rPr lang="zh-CN" altLang="zh-CN" dirty="0"/>
              <a:t>年）</a:t>
            </a:r>
            <a:endParaRPr lang="en-US" altLang="zh-CN" sz="2000" b="1" dirty="0">
              <a:solidFill>
                <a:srgbClr val="002060"/>
              </a:solidFill>
            </a:endParaRPr>
          </a:p>
        </p:txBody>
      </p:sp>
      <p:sp>
        <p:nvSpPr>
          <p:cNvPr id="17" name="TextBox 1"/>
          <p:cNvSpPr txBox="1"/>
          <p:nvPr/>
        </p:nvSpPr>
        <p:spPr>
          <a:xfrm>
            <a:off x="585964" y="2470265"/>
            <a:ext cx="8128543"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外贸企业通过跨境电商平台发布商品交易信息，获取订单后向该平台支付会费或</a:t>
            </a:r>
            <a:r>
              <a:rPr lang="zh-CN" altLang="en-US" sz="1600" dirty="0" smtClean="0">
                <a:solidFill>
                  <a:schemeClr val="bg1">
                    <a:lumMod val="50000"/>
                  </a:schemeClr>
                </a:solidFill>
              </a:rPr>
              <a:t>佣金。</a:t>
            </a:r>
            <a:endParaRPr lang="zh-CN" altLang="en-US" sz="1600" dirty="0">
              <a:solidFill>
                <a:schemeClr val="bg1">
                  <a:lumMod val="50000"/>
                </a:schemeClr>
              </a:solidFill>
            </a:endParaRPr>
          </a:p>
        </p:txBody>
      </p:sp>
      <p:sp>
        <p:nvSpPr>
          <p:cNvPr id="21" name="TextBox 1"/>
          <p:cNvSpPr txBox="1"/>
          <p:nvPr/>
        </p:nvSpPr>
        <p:spPr>
          <a:xfrm>
            <a:off x="561027" y="3737077"/>
            <a:ext cx="812854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a:solidFill>
                  <a:schemeClr val="bg1">
                    <a:lumMod val="50000"/>
                  </a:schemeClr>
                </a:solidFill>
              </a:rPr>
              <a:t>2004</a:t>
            </a:r>
            <a:r>
              <a:rPr lang="zh-CN" altLang="en-US" sz="1600" dirty="0">
                <a:solidFill>
                  <a:schemeClr val="bg1">
                    <a:lumMod val="50000"/>
                  </a:schemeClr>
                </a:solidFill>
              </a:rPr>
              <a:t>年创建的敦煌网，是国内最早为中小微外贸企业开设</a:t>
            </a:r>
            <a:r>
              <a:rPr lang="en-US" altLang="zh-CN" sz="1600" dirty="0">
                <a:solidFill>
                  <a:schemeClr val="bg1">
                    <a:lumMod val="50000"/>
                  </a:schemeClr>
                </a:solidFill>
              </a:rPr>
              <a:t>B2B</a:t>
            </a:r>
            <a:r>
              <a:rPr lang="zh-CN" altLang="en-US" sz="1600" dirty="0">
                <a:solidFill>
                  <a:schemeClr val="bg1">
                    <a:lumMod val="50000"/>
                  </a:schemeClr>
                </a:solidFill>
              </a:rPr>
              <a:t>跨境</a:t>
            </a:r>
            <a:r>
              <a:rPr lang="zh-CN" altLang="en-US" sz="1600" dirty="0" smtClean="0">
                <a:solidFill>
                  <a:schemeClr val="bg1">
                    <a:lumMod val="50000"/>
                  </a:schemeClr>
                </a:solidFill>
              </a:rPr>
              <a:t>电商交易</a:t>
            </a:r>
            <a:r>
              <a:rPr lang="zh-CN" altLang="en-US" sz="1600" dirty="0">
                <a:solidFill>
                  <a:schemeClr val="bg1">
                    <a:lumMod val="50000"/>
                  </a:schemeClr>
                </a:solidFill>
              </a:rPr>
              <a:t>平台。</a:t>
            </a:r>
          </a:p>
        </p:txBody>
      </p:sp>
      <p:sp>
        <p:nvSpPr>
          <p:cNvPr id="23" name="TextBox 1"/>
          <p:cNvSpPr txBox="1"/>
          <p:nvPr/>
        </p:nvSpPr>
        <p:spPr>
          <a:xfrm>
            <a:off x="561027" y="3310895"/>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代表事件</a:t>
            </a:r>
            <a:endParaRPr lang="en-US" altLang="zh-CN" b="1" dirty="0">
              <a:solidFill>
                <a:schemeClr val="accent1">
                  <a:lumMod val="50000"/>
                </a:schemeClr>
              </a:solidFill>
            </a:endParaRPr>
          </a:p>
        </p:txBody>
      </p:sp>
      <p:sp>
        <p:nvSpPr>
          <p:cNvPr id="24" name="TextBox 1"/>
          <p:cNvSpPr txBox="1"/>
          <p:nvPr/>
        </p:nvSpPr>
        <p:spPr>
          <a:xfrm>
            <a:off x="537479" y="4021913"/>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主要</a:t>
            </a:r>
            <a:r>
              <a:rPr lang="zh-CN" altLang="en-US" b="1" dirty="0">
                <a:solidFill>
                  <a:schemeClr val="accent1">
                    <a:lumMod val="50000"/>
                  </a:schemeClr>
                </a:solidFill>
              </a:rPr>
              <a:t>特征</a:t>
            </a:r>
            <a:endParaRPr lang="en-US" altLang="zh-CN" b="1" dirty="0">
              <a:solidFill>
                <a:schemeClr val="accent1">
                  <a:lumMod val="50000"/>
                </a:schemeClr>
              </a:solidFill>
            </a:endParaRPr>
          </a:p>
        </p:txBody>
      </p:sp>
      <p:sp>
        <p:nvSpPr>
          <p:cNvPr id="25" name="TextBox 1"/>
          <p:cNvSpPr txBox="1"/>
          <p:nvPr/>
        </p:nvSpPr>
        <p:spPr>
          <a:xfrm>
            <a:off x="561027" y="4462450"/>
            <a:ext cx="8128543"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跨境电</a:t>
            </a:r>
            <a:r>
              <a:rPr lang="zh-CN" altLang="en-US" sz="1600" dirty="0" smtClean="0">
                <a:solidFill>
                  <a:schemeClr val="bg1">
                    <a:lumMod val="50000"/>
                  </a:schemeClr>
                </a:solidFill>
              </a:rPr>
              <a:t>商平台将交易</a:t>
            </a:r>
            <a:r>
              <a:rPr lang="zh-CN" altLang="en-US" sz="1600" dirty="0">
                <a:solidFill>
                  <a:schemeClr val="bg1">
                    <a:lumMod val="50000"/>
                  </a:schemeClr>
                </a:solidFill>
              </a:rPr>
              <a:t>与支付、物流等服务资源进行了有效整合，打通了上下游供应链。</a:t>
            </a:r>
          </a:p>
        </p:txBody>
      </p:sp>
      <p:sp>
        <p:nvSpPr>
          <p:cNvPr id="26" name="TextBox 1"/>
          <p:cNvSpPr txBox="1"/>
          <p:nvPr/>
        </p:nvSpPr>
        <p:spPr>
          <a:xfrm>
            <a:off x="410095" y="2888926"/>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（二）跨境电商</a:t>
            </a:r>
            <a:r>
              <a:rPr lang="en-US" altLang="zh-CN" sz="2000" b="1" dirty="0" smtClean="0">
                <a:solidFill>
                  <a:srgbClr val="002060"/>
                </a:solidFill>
              </a:rPr>
              <a:t>2.0</a:t>
            </a:r>
            <a:r>
              <a:rPr lang="zh-CN" altLang="en-US" sz="2000" b="1" dirty="0" smtClean="0">
                <a:solidFill>
                  <a:srgbClr val="002060"/>
                </a:solidFill>
              </a:rPr>
              <a:t>阶段</a:t>
            </a:r>
            <a:r>
              <a:rPr lang="zh-CN" altLang="zh-CN" dirty="0"/>
              <a:t>（</a:t>
            </a:r>
            <a:r>
              <a:rPr lang="en-US" altLang="zh-CN" dirty="0"/>
              <a:t>2004</a:t>
            </a:r>
            <a:r>
              <a:rPr lang="zh-CN" altLang="zh-CN" dirty="0"/>
              <a:t>年～</a:t>
            </a:r>
            <a:r>
              <a:rPr lang="en-US" altLang="zh-CN" dirty="0"/>
              <a:t>2012</a:t>
            </a:r>
            <a:r>
              <a:rPr lang="zh-CN" altLang="zh-CN" dirty="0"/>
              <a:t>年）</a:t>
            </a:r>
            <a:endParaRPr lang="en-US" altLang="zh-CN" sz="2000" b="1" dirty="0">
              <a:solidFill>
                <a:srgbClr val="002060"/>
              </a:solidFill>
            </a:endParaRPr>
          </a:p>
        </p:txBody>
      </p:sp>
    </p:spTree>
    <p:extLst>
      <p:ext uri="{BB962C8B-B14F-4D97-AF65-F5344CB8AC3E}">
        <p14:creationId xmlns:p14="http://schemas.microsoft.com/office/powerpoint/2010/main" val="626784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510812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第八章 跨</a:t>
            </a:r>
            <a:r>
              <a:rPr lang="zh-CN" altLang="en-US" b="1" dirty="0">
                <a:solidFill>
                  <a:schemeClr val="bg2">
                    <a:lumMod val="60000"/>
                    <a:lumOff val="40000"/>
                  </a:schemeClr>
                </a:solidFill>
              </a:rPr>
              <a:t>境电子商务进出境货物监管</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a:t>
            </a:r>
            <a:r>
              <a:rPr lang="zh-CN" altLang="en-US" b="1" dirty="0"/>
              <a:t>三</a:t>
            </a:r>
            <a:r>
              <a:rPr lang="zh-CN" altLang="en-US" b="1" dirty="0" smtClean="0"/>
              <a:t>节 </a:t>
            </a:r>
            <a:r>
              <a:rPr lang="zh-CN" altLang="en-US" sz="3600" b="1" dirty="0" smtClean="0"/>
              <a:t>跨</a:t>
            </a:r>
            <a:r>
              <a:rPr lang="zh-CN" altLang="en-US" sz="3600" b="1" dirty="0"/>
              <a:t>境电商进出境货物检验检疫监管</a:t>
            </a:r>
            <a:endParaRPr sz="3600" b="1" dirty="0"/>
          </a:p>
        </p:txBody>
      </p:sp>
    </p:spTree>
    <p:extLst>
      <p:ext uri="{BB962C8B-B14F-4D97-AF65-F5344CB8AC3E}">
        <p14:creationId xmlns:p14="http://schemas.microsoft.com/office/powerpoint/2010/main" val="25299179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一、进出境货物检验检疫类型</a:t>
            </a:r>
          </a:p>
        </p:txBody>
      </p:sp>
      <p:sp>
        <p:nvSpPr>
          <p:cNvPr id="13" name="矩形 12"/>
          <p:cNvSpPr/>
          <p:nvPr/>
        </p:nvSpPr>
        <p:spPr bwMode="auto">
          <a:xfrm>
            <a:off x="316604" y="813272"/>
            <a:ext cx="8537946" cy="897116"/>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根据相关法律规定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，海关总署主管全国进出口商品检验、动植物及其产品检疫、进出口食品检验检疫、进出口化妆品检验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检疫</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工作，直属海关负责本辖区的进出口商品监督管理工作，并依法对其实施检验检疫。</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771580"/>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44242" y="183204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）法定检验检疫</a:t>
            </a:r>
            <a:endParaRPr lang="en-US" altLang="zh-CN" sz="2000" b="1" dirty="0">
              <a:solidFill>
                <a:srgbClr val="002060"/>
              </a:solidFill>
            </a:endParaRPr>
          </a:p>
        </p:txBody>
      </p:sp>
      <p:sp>
        <p:nvSpPr>
          <p:cNvPr id="15" name="TextBox 1"/>
          <p:cNvSpPr txBox="1"/>
          <p:nvPr/>
        </p:nvSpPr>
        <p:spPr>
          <a:xfrm>
            <a:off x="530620" y="2307135"/>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含义：</a:t>
            </a:r>
            <a:r>
              <a:rPr lang="zh-CN" altLang="en-US" sz="1600" dirty="0">
                <a:solidFill>
                  <a:schemeClr val="bg1">
                    <a:lumMod val="50000"/>
                  </a:schemeClr>
                </a:solidFill>
              </a:rPr>
              <a:t>指进出境货物必须按照国家技术规范的强制性要求进行检验，未制定标准的，参照海关总署指定的国外有关标准进行检验检疫。</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范围：</a:t>
            </a:r>
            <a:r>
              <a:rPr lang="zh-CN" altLang="en-US" sz="1600" dirty="0">
                <a:solidFill>
                  <a:schemeClr val="bg1">
                    <a:lumMod val="50000"/>
                  </a:schemeClr>
                </a:solidFill>
              </a:rPr>
              <a:t>被列入</a:t>
            </a:r>
            <a:r>
              <a:rPr lang="en-US" altLang="zh-CN" sz="1600" dirty="0" smtClean="0">
                <a:solidFill>
                  <a:schemeClr val="bg1">
                    <a:lumMod val="50000"/>
                  </a:schemeClr>
                </a:solidFill>
              </a:rPr>
              <a:t>《</a:t>
            </a:r>
            <a:r>
              <a:rPr lang="zh-CN" altLang="en-US" sz="1600" dirty="0" smtClean="0">
                <a:solidFill>
                  <a:schemeClr val="bg1">
                    <a:lumMod val="50000"/>
                  </a:schemeClr>
                </a:solidFill>
              </a:rPr>
              <a:t>目录</a:t>
            </a:r>
            <a:r>
              <a:rPr lang="en-US" altLang="zh-CN" sz="1600" dirty="0" smtClean="0">
                <a:solidFill>
                  <a:schemeClr val="bg1">
                    <a:lumMod val="50000"/>
                  </a:schemeClr>
                </a:solidFill>
              </a:rPr>
              <a:t>》</a:t>
            </a:r>
            <a:r>
              <a:rPr lang="zh-CN" altLang="en-US" sz="1600" dirty="0" smtClean="0">
                <a:solidFill>
                  <a:schemeClr val="bg1">
                    <a:lumMod val="50000"/>
                  </a:schemeClr>
                </a:solidFill>
              </a:rPr>
              <a:t>内的</a:t>
            </a:r>
            <a:r>
              <a:rPr lang="zh-CN" altLang="en-US" sz="1600" dirty="0">
                <a:solidFill>
                  <a:schemeClr val="bg1">
                    <a:lumMod val="50000"/>
                  </a:schemeClr>
                </a:solidFill>
              </a:rPr>
              <a:t>进出口商品</a:t>
            </a:r>
            <a:r>
              <a:rPr lang="zh-CN" altLang="en-US" sz="1600" dirty="0" smtClean="0">
                <a:solidFill>
                  <a:schemeClr val="bg1">
                    <a:lumMod val="50000"/>
                  </a:schemeClr>
                </a:solidFill>
              </a:rPr>
              <a:t>；属于</a:t>
            </a:r>
            <a:r>
              <a:rPr lang="en-US" altLang="zh-CN" sz="1600" dirty="0">
                <a:solidFill>
                  <a:schemeClr val="bg1">
                    <a:lumMod val="50000"/>
                  </a:schemeClr>
                </a:solidFill>
              </a:rPr>
              <a:t>《</a:t>
            </a:r>
            <a:r>
              <a:rPr lang="zh-CN" altLang="en-US" sz="1600" dirty="0">
                <a:solidFill>
                  <a:schemeClr val="bg1">
                    <a:lumMod val="50000"/>
                  </a:schemeClr>
                </a:solidFill>
              </a:rPr>
              <a:t>进出境动植物检疫法</a:t>
            </a:r>
            <a:r>
              <a:rPr lang="en-US" altLang="zh-CN" sz="1600" dirty="0">
                <a:solidFill>
                  <a:schemeClr val="bg1">
                    <a:lumMod val="50000"/>
                  </a:schemeClr>
                </a:solidFill>
              </a:rPr>
              <a:t>》</a:t>
            </a:r>
            <a:r>
              <a:rPr lang="zh-CN" altLang="en-US" sz="1600" dirty="0">
                <a:solidFill>
                  <a:schemeClr val="bg1">
                    <a:lumMod val="50000"/>
                  </a:schemeClr>
                </a:solidFill>
              </a:rPr>
              <a:t>规定实施</a:t>
            </a:r>
            <a:r>
              <a:rPr lang="zh-CN" altLang="en-US" sz="1600" dirty="0" smtClean="0">
                <a:solidFill>
                  <a:schemeClr val="bg1">
                    <a:lumMod val="50000"/>
                  </a:schemeClr>
                </a:solidFill>
              </a:rPr>
              <a:t>动植物检疫进出境</a:t>
            </a:r>
            <a:r>
              <a:rPr lang="zh-CN" altLang="en-US" sz="1600" dirty="0">
                <a:solidFill>
                  <a:schemeClr val="bg1">
                    <a:lumMod val="50000"/>
                  </a:schemeClr>
                </a:solidFill>
              </a:rPr>
              <a:t>动植物及其产品</a:t>
            </a:r>
            <a:r>
              <a:rPr lang="zh-CN" altLang="en-US" sz="1600" dirty="0" smtClean="0">
                <a:solidFill>
                  <a:schemeClr val="bg1">
                    <a:lumMod val="50000"/>
                  </a:schemeClr>
                </a:solidFill>
              </a:rPr>
              <a:t>；属于</a:t>
            </a:r>
            <a:r>
              <a:rPr lang="en-US" altLang="zh-CN" sz="1600" dirty="0">
                <a:solidFill>
                  <a:schemeClr val="bg1">
                    <a:lumMod val="50000"/>
                  </a:schemeClr>
                </a:solidFill>
              </a:rPr>
              <a:t>《</a:t>
            </a:r>
            <a:r>
              <a:rPr lang="zh-CN" altLang="en-US" sz="1600" dirty="0">
                <a:solidFill>
                  <a:schemeClr val="bg1">
                    <a:lumMod val="50000"/>
                  </a:schemeClr>
                </a:solidFill>
              </a:rPr>
              <a:t>进出口食品安全法</a:t>
            </a:r>
            <a:r>
              <a:rPr lang="en-US" altLang="zh-CN" sz="1600" dirty="0">
                <a:solidFill>
                  <a:schemeClr val="bg1">
                    <a:lumMod val="50000"/>
                  </a:schemeClr>
                </a:solidFill>
              </a:rPr>
              <a:t>》</a:t>
            </a:r>
            <a:r>
              <a:rPr lang="zh-CN" altLang="en-US" sz="1600" dirty="0">
                <a:solidFill>
                  <a:schemeClr val="bg1">
                    <a:lumMod val="50000"/>
                  </a:schemeClr>
                </a:solidFill>
              </a:rPr>
              <a:t>规定实施卫生</a:t>
            </a:r>
            <a:r>
              <a:rPr lang="zh-CN" altLang="en-US" sz="1600" dirty="0" smtClean="0">
                <a:solidFill>
                  <a:schemeClr val="bg1">
                    <a:lumMod val="50000"/>
                  </a:schemeClr>
                </a:solidFill>
              </a:rPr>
              <a:t>检疫进出口</a:t>
            </a:r>
            <a:r>
              <a:rPr lang="zh-CN" altLang="en-US" sz="1600" dirty="0">
                <a:solidFill>
                  <a:schemeClr val="bg1">
                    <a:lumMod val="50000"/>
                  </a:schemeClr>
                </a:solidFill>
              </a:rPr>
              <a:t>食品和商品添加剂</a:t>
            </a:r>
            <a:r>
              <a:rPr lang="zh-CN" altLang="en-US" sz="1600" dirty="0" smtClean="0">
                <a:solidFill>
                  <a:schemeClr val="bg1">
                    <a:lumMod val="50000"/>
                  </a:schemeClr>
                </a:solidFill>
              </a:rPr>
              <a:t>；来自</a:t>
            </a:r>
            <a:r>
              <a:rPr lang="zh-CN" altLang="en-US" sz="1600" dirty="0">
                <a:solidFill>
                  <a:schemeClr val="bg1">
                    <a:lumMod val="50000"/>
                  </a:schemeClr>
                </a:solidFill>
              </a:rPr>
              <a:t>动物</a:t>
            </a:r>
            <a:r>
              <a:rPr lang="zh-CN" altLang="en-US" sz="1600" dirty="0" smtClean="0">
                <a:solidFill>
                  <a:schemeClr val="bg1">
                    <a:lumMod val="50000"/>
                  </a:schemeClr>
                </a:solidFill>
              </a:rPr>
              <a:t>疫区运输</a:t>
            </a:r>
            <a:r>
              <a:rPr lang="zh-CN" altLang="en-US" sz="1600" dirty="0">
                <a:solidFill>
                  <a:schemeClr val="bg1">
                    <a:lumMod val="50000"/>
                  </a:schemeClr>
                </a:solidFill>
              </a:rPr>
              <a:t>工具</a:t>
            </a:r>
            <a:r>
              <a:rPr lang="zh-CN" altLang="en-US" sz="1600" dirty="0" smtClean="0">
                <a:solidFill>
                  <a:schemeClr val="bg1">
                    <a:lumMod val="50000"/>
                  </a:schemeClr>
                </a:solidFill>
              </a:rPr>
              <a:t>；法律</a:t>
            </a:r>
            <a:r>
              <a:rPr lang="zh-CN" altLang="en-US" sz="1600" dirty="0">
                <a:solidFill>
                  <a:schemeClr val="bg1">
                    <a:lumMod val="50000"/>
                  </a:schemeClr>
                </a:solidFill>
              </a:rPr>
              <a:t>、行政法规、国际条约</a:t>
            </a:r>
            <a:r>
              <a:rPr lang="zh-CN" altLang="en-US" sz="1600" dirty="0" smtClean="0">
                <a:solidFill>
                  <a:schemeClr val="bg1">
                    <a:lumMod val="50000"/>
                  </a:schemeClr>
                </a:solidFill>
              </a:rPr>
              <a:t>或贸易</a:t>
            </a:r>
            <a:r>
              <a:rPr lang="zh-CN" altLang="en-US" sz="1600" dirty="0">
                <a:solidFill>
                  <a:schemeClr val="bg1">
                    <a:lumMod val="50000"/>
                  </a:schemeClr>
                </a:solidFill>
              </a:rPr>
              <a:t>合同规定的货物和物品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20" name="TextBox 1"/>
          <p:cNvSpPr txBox="1"/>
          <p:nvPr/>
        </p:nvSpPr>
        <p:spPr>
          <a:xfrm>
            <a:off x="463752" y="374087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）抽样检验检疫</a:t>
            </a:r>
            <a:endParaRPr lang="en-US" altLang="zh-CN" sz="2000" b="1" dirty="0">
              <a:solidFill>
                <a:srgbClr val="002060"/>
              </a:solidFill>
            </a:endParaRPr>
          </a:p>
        </p:txBody>
      </p:sp>
      <p:sp>
        <p:nvSpPr>
          <p:cNvPr id="21" name="TextBox 1"/>
          <p:cNvSpPr txBox="1"/>
          <p:nvPr/>
        </p:nvSpPr>
        <p:spPr>
          <a:xfrm>
            <a:off x="543776" y="4185267"/>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指法定检验</a:t>
            </a:r>
            <a:r>
              <a:rPr lang="zh-CN" altLang="en-US" sz="1600" dirty="0">
                <a:solidFill>
                  <a:schemeClr val="bg1">
                    <a:lumMod val="50000"/>
                  </a:schemeClr>
                </a:solidFill>
              </a:rPr>
              <a:t>检疫范围以外的进出境货物根据国家相关规定进行抽查，确认其是否符合货物相关规定或要求的检验检疫方式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8864665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一、进出境货物检验检疫类型</a:t>
            </a:r>
          </a:p>
        </p:txBody>
      </p:sp>
      <p:sp>
        <p:nvSpPr>
          <p:cNvPr id="17" name="TextBox 1"/>
          <p:cNvSpPr txBox="1"/>
          <p:nvPr/>
        </p:nvSpPr>
        <p:spPr>
          <a:xfrm>
            <a:off x="344242" y="109291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）指定检验</a:t>
            </a:r>
            <a:endParaRPr lang="en-US" altLang="zh-CN" sz="2000" b="1" dirty="0">
              <a:solidFill>
                <a:srgbClr val="002060"/>
              </a:solidFill>
            </a:endParaRPr>
          </a:p>
        </p:txBody>
      </p:sp>
      <p:sp>
        <p:nvSpPr>
          <p:cNvPr id="15" name="TextBox 1"/>
          <p:cNvSpPr txBox="1"/>
          <p:nvPr/>
        </p:nvSpPr>
        <p:spPr>
          <a:xfrm>
            <a:off x="543773" y="1634073"/>
            <a:ext cx="825156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指海关</a:t>
            </a:r>
            <a:r>
              <a:rPr lang="zh-CN" altLang="en-US" sz="1600" dirty="0">
                <a:solidFill>
                  <a:schemeClr val="bg1">
                    <a:lumMod val="50000"/>
                  </a:schemeClr>
                </a:solidFill>
              </a:rPr>
              <a:t>规定的进出口药品质量检验、计量器具量值检定、锅炉压力容器安全监督检验、船舶和集装箱规范检验、飞机适航检验和核承压设备安全检验的项目，由有关法律、行政法规规定的机构实施检验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20" name="TextBox 1"/>
          <p:cNvSpPr txBox="1"/>
          <p:nvPr/>
        </p:nvSpPr>
        <p:spPr>
          <a:xfrm>
            <a:off x="344242" y="276325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）免予检验</a:t>
            </a:r>
            <a:endParaRPr lang="en-US" altLang="zh-CN" sz="2000" b="1" dirty="0">
              <a:solidFill>
                <a:srgbClr val="002060"/>
              </a:solidFill>
            </a:endParaRPr>
          </a:p>
        </p:txBody>
      </p:sp>
      <p:sp>
        <p:nvSpPr>
          <p:cNvPr id="21" name="TextBox 1"/>
          <p:cNvSpPr txBox="1"/>
          <p:nvPr/>
        </p:nvSpPr>
        <p:spPr>
          <a:xfrm>
            <a:off x="543774" y="3317248"/>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指海关对进出境样品与礼品、暂时进出境货物以及其他非贸易性物品，免予检验。但是，法律与行政法规另有规定的除外。</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9466635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二、检验检疫申报方式</a:t>
            </a:r>
          </a:p>
        </p:txBody>
      </p:sp>
      <p:sp>
        <p:nvSpPr>
          <p:cNvPr id="13" name="矩形 12"/>
          <p:cNvSpPr/>
          <p:nvPr/>
        </p:nvSpPr>
        <p:spPr bwMode="auto">
          <a:xfrm>
            <a:off x="316604" y="793539"/>
            <a:ext cx="8537946" cy="676106"/>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进出境货物检验检疫</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申报有</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自理报</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检、代理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报检</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两种方式。</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6312" y="144878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459793" y="1755942"/>
            <a:ext cx="8251567" cy="154196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b="1" dirty="0">
                <a:solidFill>
                  <a:schemeClr val="accent1">
                    <a:lumMod val="50000"/>
                  </a:schemeClr>
                </a:solidFill>
              </a:rPr>
              <a:t>自理报检</a:t>
            </a:r>
            <a:r>
              <a:rPr lang="zh-CN" altLang="en-US" sz="1600" b="1" dirty="0" smtClean="0">
                <a:solidFill>
                  <a:schemeClr val="bg1">
                    <a:lumMod val="50000"/>
                  </a:schemeClr>
                </a:solidFill>
              </a:rPr>
              <a:t>：</a:t>
            </a:r>
            <a:r>
              <a:rPr lang="zh-CN" altLang="en-US" sz="1600" dirty="0">
                <a:solidFill>
                  <a:schemeClr val="bg1">
                    <a:lumMod val="50000"/>
                  </a:schemeClr>
                </a:solidFill>
              </a:rPr>
              <a:t>指拥有进出口权和报检资质的收发货人自行办理报检手续，承担相应法律责任的申报方式。</a:t>
            </a:r>
            <a:endParaRPr lang="en-US" altLang="zh-CN" sz="1600" dirty="0" smtClean="0">
              <a:solidFill>
                <a:schemeClr val="bg1">
                  <a:lumMod val="50000"/>
                </a:schemeClr>
              </a:solidFill>
            </a:endParaRPr>
          </a:p>
          <a:p>
            <a:pPr>
              <a:lnSpc>
                <a:spcPct val="120000"/>
              </a:lnSpc>
            </a:pPr>
            <a:endParaRPr lang="en-US" altLang="zh-CN" sz="1050" dirty="0" smtClean="0">
              <a:solidFill>
                <a:schemeClr val="bg1">
                  <a:lumMod val="50000"/>
                </a:schemeClr>
              </a:solidFill>
            </a:endParaRPr>
          </a:p>
          <a:p>
            <a:pPr>
              <a:lnSpc>
                <a:spcPct val="120000"/>
              </a:lnSpc>
            </a:pPr>
            <a:r>
              <a:rPr lang="zh-CN" altLang="en-US" b="1" dirty="0" smtClean="0">
                <a:solidFill>
                  <a:schemeClr val="accent1">
                    <a:lumMod val="50000"/>
                  </a:schemeClr>
                </a:solidFill>
              </a:rPr>
              <a:t>代理报检：</a:t>
            </a:r>
            <a:r>
              <a:rPr lang="zh-CN" altLang="en-US" sz="1600" dirty="0">
                <a:solidFill>
                  <a:schemeClr val="bg1">
                    <a:lumMod val="50000"/>
                  </a:schemeClr>
                </a:solidFill>
              </a:rPr>
              <a:t>指进出境货物收发货人与具有代理报检资质的企业签订代理报检委托书，委托其代理申报的方式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9" name="矩形 8"/>
          <p:cNvSpPr/>
          <p:nvPr/>
        </p:nvSpPr>
        <p:spPr bwMode="auto">
          <a:xfrm>
            <a:off x="459794" y="3475335"/>
            <a:ext cx="8251566" cy="1016520"/>
          </a:xfrm>
          <a:prstGeom prst="rect">
            <a:avLst/>
          </a:prstGeom>
          <a:solidFill>
            <a:schemeClr val="accent2"/>
          </a:solidFill>
          <a:ln>
            <a:noFill/>
          </a:ln>
          <a:effectLst/>
        </p:spPr>
        <p:txBody>
          <a:bodyPr anchor="ctr"/>
          <a:lstStyle/>
          <a:p>
            <a:pPr algn="ctr">
              <a:lnSpc>
                <a:spcPct val="150000"/>
              </a:lnSpc>
              <a:defRPr/>
            </a:pP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委托人</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（收发货人）</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应向代理人</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（国际货运代理公司、国际物流公司、专业报检报关公司</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提供</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委托报检事项的真实情况，代理人应对委托人所提供情况的真实性进行合理</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审查</a:t>
            </a:r>
            <a:endPar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20100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3" name="矩形 12"/>
          <p:cNvSpPr/>
          <p:nvPr/>
        </p:nvSpPr>
        <p:spPr bwMode="auto">
          <a:xfrm>
            <a:off x="316604" y="813272"/>
            <a:ext cx="8537946" cy="710301"/>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进出境</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检验检疫的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货物</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申报</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包括</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商品检验、动植物检疫、食品检疫、食品检验检疫、化妆品检验检疫、邮寄物检疫和快件检验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检疫八个方面。</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7317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16604" y="158865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）进出口商品检验</a:t>
            </a:r>
            <a:endParaRPr lang="en-US" altLang="zh-CN" sz="2000" b="1" dirty="0">
              <a:solidFill>
                <a:srgbClr val="002060"/>
              </a:solidFill>
            </a:endParaRPr>
          </a:p>
        </p:txBody>
      </p:sp>
      <p:sp>
        <p:nvSpPr>
          <p:cNvPr id="15" name="TextBox 1"/>
          <p:cNvSpPr txBox="1"/>
          <p:nvPr/>
        </p:nvSpPr>
        <p:spPr>
          <a:xfrm>
            <a:off x="543775" y="2400850"/>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被列入</a:t>
            </a:r>
            <a:r>
              <a:rPr lang="en-US" altLang="zh-CN" sz="1600" dirty="0" smtClean="0">
                <a:solidFill>
                  <a:schemeClr val="bg1">
                    <a:lumMod val="50000"/>
                  </a:schemeClr>
                </a:solidFill>
              </a:rPr>
              <a:t>《</a:t>
            </a:r>
            <a:r>
              <a:rPr lang="zh-CN" altLang="en-US" sz="1600" dirty="0" smtClean="0">
                <a:solidFill>
                  <a:schemeClr val="bg1">
                    <a:lumMod val="50000"/>
                  </a:schemeClr>
                </a:solidFill>
              </a:rPr>
              <a:t>目录</a:t>
            </a:r>
            <a:r>
              <a:rPr lang="en-US" altLang="zh-CN" sz="1600" dirty="0">
                <a:solidFill>
                  <a:schemeClr val="bg1">
                    <a:lumMod val="50000"/>
                  </a:schemeClr>
                </a:solidFill>
              </a:rPr>
              <a:t>》</a:t>
            </a:r>
            <a:r>
              <a:rPr lang="zh-CN" altLang="en-US" sz="1600" dirty="0" smtClean="0">
                <a:solidFill>
                  <a:schemeClr val="bg1">
                    <a:lumMod val="50000"/>
                  </a:schemeClr>
                </a:solidFill>
              </a:rPr>
              <a:t>内商品；输入国规定</a:t>
            </a:r>
            <a:r>
              <a:rPr lang="zh-CN" altLang="en-US" sz="1600" dirty="0">
                <a:solidFill>
                  <a:schemeClr val="bg1">
                    <a:lumMod val="50000"/>
                  </a:schemeClr>
                </a:solidFill>
              </a:rPr>
              <a:t>须凭海关出具</a:t>
            </a:r>
            <a:r>
              <a:rPr lang="zh-CN" altLang="en-US" sz="1600" dirty="0" smtClean="0">
                <a:solidFill>
                  <a:schemeClr val="bg1">
                    <a:lumMod val="50000"/>
                  </a:schemeClr>
                </a:solidFill>
              </a:rPr>
              <a:t>证书人</a:t>
            </a:r>
            <a:r>
              <a:rPr lang="zh-CN" altLang="en-US" sz="1600" dirty="0">
                <a:solidFill>
                  <a:schemeClr val="bg1">
                    <a:lumMod val="50000"/>
                  </a:schemeClr>
                </a:solidFill>
              </a:rPr>
              <a:t>境的货物</a:t>
            </a:r>
            <a:r>
              <a:rPr lang="zh-CN" altLang="en-US" sz="1600" dirty="0" smtClean="0">
                <a:solidFill>
                  <a:schemeClr val="bg1">
                    <a:lumMod val="50000"/>
                  </a:schemeClr>
                </a:solidFill>
              </a:rPr>
              <a:t>；国际</a:t>
            </a:r>
            <a:r>
              <a:rPr lang="zh-CN" altLang="en-US" sz="1600" dirty="0">
                <a:solidFill>
                  <a:schemeClr val="bg1">
                    <a:lumMod val="50000"/>
                  </a:schemeClr>
                </a:solidFill>
              </a:rPr>
              <a:t>条约、公约和协定所</a:t>
            </a:r>
            <a:r>
              <a:rPr lang="zh-CN" altLang="en-US" sz="1600" dirty="0" smtClean="0">
                <a:solidFill>
                  <a:schemeClr val="bg1">
                    <a:lumMod val="50000"/>
                  </a:schemeClr>
                </a:solidFill>
              </a:rPr>
              <a:t>规定实施的检验检疫货物；合同约定须</a:t>
            </a:r>
            <a:r>
              <a:rPr lang="zh-CN" altLang="en-US" sz="1600" dirty="0">
                <a:solidFill>
                  <a:schemeClr val="bg1">
                    <a:lumMod val="50000"/>
                  </a:schemeClr>
                </a:solidFill>
              </a:rPr>
              <a:t>凭海关签发证书进行</a:t>
            </a:r>
            <a:r>
              <a:rPr lang="zh-CN" altLang="en-US" sz="1600" dirty="0" smtClean="0">
                <a:solidFill>
                  <a:schemeClr val="bg1">
                    <a:lumMod val="50000"/>
                  </a:schemeClr>
                </a:solidFill>
              </a:rPr>
              <a:t>交接货物。</a:t>
            </a:r>
            <a:endParaRPr lang="en-US" altLang="zh-CN" sz="1600" dirty="0" smtClean="0">
              <a:solidFill>
                <a:schemeClr val="bg1">
                  <a:lumMod val="50000"/>
                </a:schemeClr>
              </a:solidFill>
            </a:endParaRPr>
          </a:p>
        </p:txBody>
      </p:sp>
      <p:sp>
        <p:nvSpPr>
          <p:cNvPr id="21" name="TextBox 1"/>
          <p:cNvSpPr txBox="1"/>
          <p:nvPr/>
        </p:nvSpPr>
        <p:spPr>
          <a:xfrm>
            <a:off x="525155" y="3362047"/>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进口</a:t>
            </a:r>
            <a:r>
              <a:rPr lang="zh-CN" altLang="en-US" sz="1600" b="1" dirty="0">
                <a:solidFill>
                  <a:schemeClr val="bg1">
                    <a:lumMod val="50000"/>
                  </a:schemeClr>
                </a:solidFill>
              </a:rPr>
              <a:t>商品检验</a:t>
            </a:r>
            <a:r>
              <a:rPr lang="zh-CN" altLang="en-US" sz="1600" b="1" dirty="0" smtClean="0">
                <a:solidFill>
                  <a:schemeClr val="bg1">
                    <a:lumMod val="50000"/>
                  </a:schemeClr>
                </a:solidFill>
              </a:rPr>
              <a:t>申报：</a:t>
            </a:r>
            <a:endParaRPr lang="en-US" altLang="zh-CN" sz="1600" b="1" dirty="0">
              <a:solidFill>
                <a:schemeClr val="bg1">
                  <a:lumMod val="50000"/>
                </a:schemeClr>
              </a:solidFill>
            </a:endParaRPr>
          </a:p>
          <a:p>
            <a:pPr>
              <a:lnSpc>
                <a:spcPct val="120000"/>
              </a:lnSpc>
            </a:pPr>
            <a:r>
              <a:rPr lang="zh-CN" altLang="en-US" sz="1600" dirty="0" smtClean="0">
                <a:solidFill>
                  <a:schemeClr val="bg1">
                    <a:lumMod val="50000"/>
                  </a:schemeClr>
                </a:solidFill>
              </a:rPr>
              <a:t>入境</a:t>
            </a:r>
            <a:r>
              <a:rPr lang="zh-CN" altLang="en-US" sz="1600" dirty="0">
                <a:solidFill>
                  <a:schemeClr val="bg1">
                    <a:lumMod val="50000"/>
                  </a:schemeClr>
                </a:solidFill>
              </a:rPr>
              <a:t>后</a:t>
            </a:r>
            <a:r>
              <a:rPr lang="en-US" altLang="zh-CN" sz="1600" dirty="0">
                <a:solidFill>
                  <a:schemeClr val="bg1">
                    <a:lumMod val="50000"/>
                  </a:schemeClr>
                </a:solidFill>
              </a:rPr>
              <a:t>20</a:t>
            </a:r>
            <a:r>
              <a:rPr lang="zh-CN" altLang="en-US" sz="1600" dirty="0">
                <a:solidFill>
                  <a:schemeClr val="bg1">
                    <a:lumMod val="50000"/>
                  </a:schemeClr>
                </a:solidFill>
              </a:rPr>
              <a:t>日</a:t>
            </a:r>
            <a:r>
              <a:rPr lang="zh-CN" altLang="en-US" sz="1600" dirty="0" smtClean="0">
                <a:solidFill>
                  <a:schemeClr val="bg1">
                    <a:lumMod val="50000"/>
                  </a:schemeClr>
                </a:solidFill>
              </a:rPr>
              <a:t>内向</a:t>
            </a:r>
            <a:r>
              <a:rPr lang="zh-CN" altLang="en-US" sz="1600" dirty="0">
                <a:solidFill>
                  <a:schemeClr val="bg1">
                    <a:lumMod val="50000"/>
                  </a:schemeClr>
                </a:solidFill>
              </a:rPr>
              <a:t>进境口岸海关申报</a:t>
            </a:r>
            <a:r>
              <a:rPr lang="zh-CN" altLang="en-US" sz="1600" dirty="0" smtClean="0">
                <a:solidFill>
                  <a:schemeClr val="bg1">
                    <a:lumMod val="50000"/>
                  </a:schemeClr>
                </a:solidFill>
              </a:rPr>
              <a:t>检验；可</a:t>
            </a:r>
            <a:r>
              <a:rPr lang="zh-CN" altLang="en-US" sz="1600" dirty="0">
                <a:solidFill>
                  <a:schemeClr val="bg1">
                    <a:lumMod val="50000"/>
                  </a:schemeClr>
                </a:solidFill>
              </a:rPr>
              <a:t>用作原料的固体废物和已发生残损、短缺的商品，应当在卸货口岸</a:t>
            </a:r>
            <a:r>
              <a:rPr lang="zh-CN" altLang="en-US" sz="1600" dirty="0" smtClean="0">
                <a:solidFill>
                  <a:schemeClr val="bg1">
                    <a:lumMod val="50000"/>
                  </a:schemeClr>
                </a:solidFill>
              </a:rPr>
              <a:t>检验，大宗</a:t>
            </a:r>
            <a:r>
              <a:rPr lang="zh-CN" altLang="en-US" sz="1600" dirty="0">
                <a:solidFill>
                  <a:schemeClr val="bg1">
                    <a:lumMod val="50000"/>
                  </a:schemeClr>
                </a:solidFill>
              </a:rPr>
              <a:t>散装商品、易腐烂变质商品在海关指定的地点</a:t>
            </a:r>
            <a:r>
              <a:rPr lang="zh-CN" altLang="en-US" sz="1600" dirty="0" smtClean="0">
                <a:solidFill>
                  <a:schemeClr val="bg1">
                    <a:lumMod val="50000"/>
                  </a:schemeClr>
                </a:solidFill>
              </a:rPr>
              <a:t>检验。</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出口商品检验申报：</a:t>
            </a:r>
            <a:endParaRPr lang="en-US" altLang="zh-CN" sz="1600" b="1" dirty="0">
              <a:solidFill>
                <a:schemeClr val="bg1">
                  <a:lumMod val="50000"/>
                </a:schemeClr>
              </a:solidFill>
            </a:endParaRPr>
          </a:p>
          <a:p>
            <a:pPr>
              <a:lnSpc>
                <a:spcPct val="120000"/>
              </a:lnSpc>
            </a:pPr>
            <a:r>
              <a:rPr lang="zh-CN" altLang="en-US" sz="1600" dirty="0">
                <a:solidFill>
                  <a:schemeClr val="bg1">
                    <a:lumMod val="50000"/>
                  </a:schemeClr>
                </a:solidFill>
              </a:rPr>
              <a:t>装运</a:t>
            </a:r>
            <a:r>
              <a:rPr lang="zh-CN" altLang="en-US" sz="1600" dirty="0" smtClean="0">
                <a:solidFill>
                  <a:schemeClr val="bg1">
                    <a:lumMod val="50000"/>
                  </a:schemeClr>
                </a:solidFill>
              </a:rPr>
              <a:t>前</a:t>
            </a:r>
            <a:r>
              <a:rPr lang="en-US" altLang="zh-CN" sz="1600" dirty="0" smtClean="0">
                <a:solidFill>
                  <a:schemeClr val="bg1">
                    <a:lumMod val="50000"/>
                  </a:schemeClr>
                </a:solidFill>
              </a:rPr>
              <a:t>14</a:t>
            </a:r>
            <a:r>
              <a:rPr lang="zh-CN" altLang="en-US" sz="1600" dirty="0" smtClean="0">
                <a:solidFill>
                  <a:schemeClr val="bg1">
                    <a:lumMod val="50000"/>
                  </a:schemeClr>
                </a:solidFill>
              </a:rPr>
              <a:t>日向</a:t>
            </a:r>
            <a:r>
              <a:rPr lang="zh-CN" altLang="en-US" sz="1600" dirty="0">
                <a:solidFill>
                  <a:schemeClr val="bg1">
                    <a:lumMod val="50000"/>
                  </a:schemeClr>
                </a:solidFill>
              </a:rPr>
              <a:t>出境口岸海关申报检验；商品生产地或海关指定在其他地点检验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0" name="TextBox 1"/>
          <p:cNvSpPr txBox="1"/>
          <p:nvPr/>
        </p:nvSpPr>
        <p:spPr>
          <a:xfrm>
            <a:off x="525156" y="1985632"/>
            <a:ext cx="6913549"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进出口</a:t>
            </a:r>
            <a:r>
              <a:rPr lang="zh-CN" altLang="en-US" b="1" dirty="0">
                <a:solidFill>
                  <a:schemeClr val="accent1">
                    <a:lumMod val="50000"/>
                  </a:schemeClr>
                </a:solidFill>
              </a:rPr>
              <a:t>商品检验范围</a:t>
            </a:r>
            <a:endParaRPr lang="en-US" altLang="zh-CN" b="1" dirty="0">
              <a:solidFill>
                <a:schemeClr val="accent1">
                  <a:lumMod val="50000"/>
                </a:schemeClr>
              </a:solidFill>
            </a:endParaRPr>
          </a:p>
        </p:txBody>
      </p:sp>
      <p:sp>
        <p:nvSpPr>
          <p:cNvPr id="16" name="TextBox 1"/>
          <p:cNvSpPr txBox="1"/>
          <p:nvPr/>
        </p:nvSpPr>
        <p:spPr>
          <a:xfrm>
            <a:off x="525155" y="2949468"/>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进出口</a:t>
            </a:r>
            <a:r>
              <a:rPr lang="zh-CN" altLang="en-US" b="1" dirty="0">
                <a:solidFill>
                  <a:schemeClr val="accent1">
                    <a:lumMod val="50000"/>
                  </a:schemeClr>
                </a:solidFill>
              </a:rPr>
              <a:t>商品检验申报</a:t>
            </a:r>
            <a:endParaRPr lang="en-US" altLang="zh-CN" b="1" dirty="0">
              <a:solidFill>
                <a:schemeClr val="accent1">
                  <a:lumMod val="50000"/>
                </a:schemeClr>
              </a:solidFill>
            </a:endParaRPr>
          </a:p>
        </p:txBody>
      </p:sp>
    </p:spTree>
    <p:extLst>
      <p:ext uri="{BB962C8B-B14F-4D97-AF65-F5344CB8AC3E}">
        <p14:creationId xmlns:p14="http://schemas.microsoft.com/office/powerpoint/2010/main" val="5520892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7" name="TextBox 1"/>
          <p:cNvSpPr txBox="1"/>
          <p:nvPr/>
        </p:nvSpPr>
        <p:spPr>
          <a:xfrm>
            <a:off x="344242" y="78200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）进出境动植物检疫</a:t>
            </a:r>
            <a:endParaRPr lang="en-US" altLang="zh-CN" sz="2000" b="1" dirty="0">
              <a:solidFill>
                <a:srgbClr val="002060"/>
              </a:solidFill>
            </a:endParaRPr>
          </a:p>
        </p:txBody>
      </p:sp>
      <p:sp>
        <p:nvSpPr>
          <p:cNvPr id="15" name="TextBox 1"/>
          <p:cNvSpPr txBox="1"/>
          <p:nvPr/>
        </p:nvSpPr>
        <p:spPr>
          <a:xfrm>
            <a:off x="543775" y="1596887"/>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动物、动物产品和其他检疫物；植物、植物产品和其他检疫物；动植物性的装载容器、包装物、铺垫材料；自动植物疫区的运输工具；装载动植物及动植物产品的废旧船舶。</a:t>
            </a:r>
            <a:endParaRPr lang="en-US" altLang="zh-CN" sz="1600" dirty="0" smtClean="0">
              <a:solidFill>
                <a:schemeClr val="bg1">
                  <a:lumMod val="50000"/>
                </a:schemeClr>
              </a:solidFill>
            </a:endParaRPr>
          </a:p>
        </p:txBody>
      </p:sp>
      <p:sp>
        <p:nvSpPr>
          <p:cNvPr id="21" name="TextBox 1"/>
          <p:cNvSpPr txBox="1"/>
          <p:nvPr/>
        </p:nvSpPr>
        <p:spPr>
          <a:xfrm>
            <a:off x="525155" y="2605532"/>
            <a:ext cx="8251567" cy="21605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进境动植物检疫申报</a:t>
            </a:r>
            <a:r>
              <a:rPr lang="zh-CN" altLang="en-US" sz="1600" b="1" dirty="0" smtClean="0">
                <a:solidFill>
                  <a:schemeClr val="bg1">
                    <a:lumMod val="50000"/>
                  </a:schemeClr>
                </a:solidFill>
              </a:rPr>
              <a:t>：</a:t>
            </a:r>
            <a:endParaRPr lang="en-US" altLang="zh-CN" sz="1600" b="1" dirty="0">
              <a:solidFill>
                <a:schemeClr val="bg1">
                  <a:lumMod val="50000"/>
                </a:schemeClr>
              </a:solidFill>
            </a:endParaRPr>
          </a:p>
          <a:p>
            <a:pPr>
              <a:lnSpc>
                <a:spcPct val="120000"/>
              </a:lnSpc>
            </a:pPr>
            <a:r>
              <a:rPr lang="zh-CN" altLang="en-US" sz="1600" dirty="0" smtClean="0">
                <a:solidFill>
                  <a:schemeClr val="bg1">
                    <a:lumMod val="50000"/>
                  </a:schemeClr>
                </a:solidFill>
              </a:rPr>
              <a:t>进境</a:t>
            </a:r>
            <a:r>
              <a:rPr lang="zh-CN" altLang="en-US" sz="1600" dirty="0">
                <a:solidFill>
                  <a:schemeClr val="bg1">
                    <a:lumMod val="50000"/>
                  </a:schemeClr>
                </a:solidFill>
              </a:rPr>
              <a:t>前或进境</a:t>
            </a:r>
            <a:r>
              <a:rPr lang="zh-CN" altLang="en-US" sz="1600" dirty="0" smtClean="0">
                <a:solidFill>
                  <a:schemeClr val="bg1">
                    <a:lumMod val="50000"/>
                  </a:schemeClr>
                </a:solidFill>
              </a:rPr>
              <a:t>时向</a:t>
            </a:r>
            <a:r>
              <a:rPr lang="zh-CN" altLang="en-US" sz="1600" dirty="0">
                <a:solidFill>
                  <a:schemeClr val="bg1">
                    <a:lumMod val="50000"/>
                  </a:schemeClr>
                </a:solidFill>
              </a:rPr>
              <a:t>进境口岸海关申报检验；海关查询启运时间、港口、途经国家或地区、装载清单等相关信息，核对单证内容与货物的实际信息是否一致，检查包装与容器是否完好，有</a:t>
            </a:r>
            <a:r>
              <a:rPr lang="zh-CN" altLang="en-US" sz="1600" dirty="0" smtClean="0">
                <a:solidFill>
                  <a:schemeClr val="bg1">
                    <a:lumMod val="50000"/>
                  </a:schemeClr>
                </a:solidFill>
              </a:rPr>
              <a:t>无禁止</a:t>
            </a:r>
            <a:r>
              <a:rPr lang="zh-CN" altLang="en-US" sz="1600" dirty="0">
                <a:solidFill>
                  <a:schemeClr val="bg1">
                    <a:lumMod val="50000"/>
                  </a:schemeClr>
                </a:solidFill>
              </a:rPr>
              <a:t>进境物的</a:t>
            </a:r>
            <a:r>
              <a:rPr lang="zh-CN" altLang="en-US" sz="1600" dirty="0" smtClean="0">
                <a:solidFill>
                  <a:schemeClr val="bg1">
                    <a:lumMod val="50000"/>
                  </a:schemeClr>
                </a:solidFill>
              </a:rPr>
              <a:t>现象，</a:t>
            </a:r>
            <a:r>
              <a:rPr lang="zh-CN" altLang="en-US" sz="1600" dirty="0">
                <a:solidFill>
                  <a:schemeClr val="bg1">
                    <a:lumMod val="50000"/>
                  </a:schemeClr>
                </a:solidFill>
              </a:rPr>
              <a:t>核准无误</a:t>
            </a:r>
            <a:r>
              <a:rPr lang="zh-CN" altLang="en-US" sz="1600" dirty="0" smtClean="0">
                <a:solidFill>
                  <a:schemeClr val="bg1">
                    <a:lumMod val="50000"/>
                  </a:schemeClr>
                </a:solidFill>
              </a:rPr>
              <a:t>后签发相关</a:t>
            </a:r>
            <a:r>
              <a:rPr lang="zh-CN" altLang="en-US" sz="1600" dirty="0">
                <a:solidFill>
                  <a:schemeClr val="bg1">
                    <a:lumMod val="50000"/>
                  </a:schemeClr>
                </a:solidFill>
              </a:rPr>
              <a:t>检验检疫证书。</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出境动植物检疫申报</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smtClean="0">
                <a:solidFill>
                  <a:schemeClr val="bg1">
                    <a:lumMod val="50000"/>
                  </a:schemeClr>
                </a:solidFill>
              </a:rPr>
              <a:t>出境前向</a:t>
            </a:r>
            <a:r>
              <a:rPr lang="zh-CN" altLang="en-US" sz="1600" dirty="0">
                <a:solidFill>
                  <a:schemeClr val="bg1">
                    <a:lumMod val="50000"/>
                  </a:schemeClr>
                </a:solidFill>
              </a:rPr>
              <a:t>产地海关申报检疫；</a:t>
            </a:r>
            <a:r>
              <a:rPr lang="zh-CN" altLang="en-US" sz="1600" dirty="0" smtClean="0">
                <a:solidFill>
                  <a:schemeClr val="bg1">
                    <a:lumMod val="50000"/>
                  </a:schemeClr>
                </a:solidFill>
              </a:rPr>
              <a:t>海关核对货名、数量</a:t>
            </a:r>
            <a:r>
              <a:rPr lang="zh-CN" altLang="en-US" sz="1600" dirty="0">
                <a:solidFill>
                  <a:schemeClr val="bg1">
                    <a:lumMod val="50000"/>
                  </a:schemeClr>
                </a:solidFill>
              </a:rPr>
              <a:t>、生产日期、批号、</a:t>
            </a:r>
            <a:r>
              <a:rPr lang="zh-CN" altLang="en-US" sz="1600" dirty="0" smtClean="0">
                <a:solidFill>
                  <a:schemeClr val="bg1">
                    <a:lumMod val="50000"/>
                  </a:schemeClr>
                </a:solidFill>
              </a:rPr>
              <a:t>包装等信息无误后，对包装</a:t>
            </a:r>
            <a:r>
              <a:rPr lang="zh-CN" altLang="en-US" sz="1600" dirty="0">
                <a:solidFill>
                  <a:schemeClr val="bg1">
                    <a:lumMod val="50000"/>
                  </a:schemeClr>
                </a:solidFill>
              </a:rPr>
              <a:t>与</a:t>
            </a:r>
            <a:r>
              <a:rPr lang="zh-CN" altLang="en-US" sz="1600" dirty="0" smtClean="0">
                <a:solidFill>
                  <a:schemeClr val="bg1">
                    <a:lumMod val="50000"/>
                  </a:schemeClr>
                </a:solidFill>
              </a:rPr>
              <a:t>容器外观等</a:t>
            </a:r>
            <a:r>
              <a:rPr lang="zh-CN" altLang="en-US" sz="1600" dirty="0">
                <a:solidFill>
                  <a:schemeClr val="bg1">
                    <a:lumMod val="50000"/>
                  </a:schemeClr>
                </a:solidFill>
              </a:rPr>
              <a:t>进行感官检查，</a:t>
            </a:r>
            <a:r>
              <a:rPr lang="zh-CN" altLang="en-US" sz="1600" dirty="0" smtClean="0">
                <a:solidFill>
                  <a:schemeClr val="bg1">
                    <a:lumMod val="50000"/>
                  </a:schemeClr>
                </a:solidFill>
              </a:rPr>
              <a:t>并进行</a:t>
            </a:r>
            <a:r>
              <a:rPr lang="zh-CN" altLang="en-US" sz="1600" dirty="0">
                <a:solidFill>
                  <a:schemeClr val="bg1">
                    <a:lumMod val="50000"/>
                  </a:schemeClr>
                </a:solidFill>
              </a:rPr>
              <a:t>抽样</a:t>
            </a:r>
            <a:r>
              <a:rPr lang="zh-CN" altLang="en-US" sz="1600" dirty="0" smtClean="0">
                <a:solidFill>
                  <a:schemeClr val="bg1">
                    <a:lumMod val="50000"/>
                  </a:schemeClr>
                </a:solidFill>
              </a:rPr>
              <a:t>检疫，符合要求后出具</a:t>
            </a:r>
            <a:r>
              <a:rPr lang="zh-CN" altLang="en-US" sz="1600" dirty="0">
                <a:solidFill>
                  <a:schemeClr val="bg1">
                    <a:lumMod val="50000"/>
                  </a:schemeClr>
                </a:solidFill>
              </a:rPr>
              <a:t>检验检疫</a:t>
            </a:r>
            <a:r>
              <a:rPr lang="zh-CN" altLang="en-US" sz="1600" dirty="0" smtClean="0">
                <a:solidFill>
                  <a:schemeClr val="bg1">
                    <a:lumMod val="50000"/>
                  </a:schemeClr>
                </a:solidFill>
              </a:rPr>
              <a:t>证书。</a:t>
            </a:r>
            <a:endParaRPr lang="en-US" altLang="zh-CN" sz="1600" dirty="0" smtClean="0">
              <a:solidFill>
                <a:schemeClr val="bg1">
                  <a:lumMod val="50000"/>
                </a:schemeClr>
              </a:solidFill>
            </a:endParaRPr>
          </a:p>
        </p:txBody>
      </p:sp>
      <p:sp>
        <p:nvSpPr>
          <p:cNvPr id="10" name="TextBox 1"/>
          <p:cNvSpPr txBox="1"/>
          <p:nvPr/>
        </p:nvSpPr>
        <p:spPr>
          <a:xfrm>
            <a:off x="543775" y="1176253"/>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进出境</a:t>
            </a:r>
            <a:r>
              <a:rPr lang="zh-CN" altLang="en-US" b="1" dirty="0">
                <a:solidFill>
                  <a:schemeClr val="accent1">
                    <a:lumMod val="50000"/>
                  </a:schemeClr>
                </a:solidFill>
              </a:rPr>
              <a:t>动植物检疫</a:t>
            </a:r>
            <a:r>
              <a:rPr lang="zh-CN" altLang="en-US" b="1" dirty="0" smtClean="0">
                <a:solidFill>
                  <a:schemeClr val="accent1">
                    <a:lumMod val="50000"/>
                  </a:schemeClr>
                </a:solidFill>
              </a:rPr>
              <a:t>范围</a:t>
            </a:r>
            <a:endParaRPr lang="en-US" altLang="zh-CN" b="1" dirty="0">
              <a:solidFill>
                <a:schemeClr val="accent1">
                  <a:lumMod val="50000"/>
                </a:schemeClr>
              </a:solidFill>
            </a:endParaRPr>
          </a:p>
        </p:txBody>
      </p:sp>
      <p:sp>
        <p:nvSpPr>
          <p:cNvPr id="16" name="TextBox 1"/>
          <p:cNvSpPr txBox="1"/>
          <p:nvPr/>
        </p:nvSpPr>
        <p:spPr>
          <a:xfrm>
            <a:off x="525155" y="2192953"/>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进出境</a:t>
            </a:r>
            <a:r>
              <a:rPr lang="zh-CN" altLang="en-US" b="1" dirty="0">
                <a:solidFill>
                  <a:schemeClr val="accent1">
                    <a:lumMod val="50000"/>
                  </a:schemeClr>
                </a:solidFill>
              </a:rPr>
              <a:t>动植物检疫</a:t>
            </a:r>
            <a:r>
              <a:rPr lang="zh-CN" altLang="en-US" b="1" dirty="0" smtClean="0">
                <a:solidFill>
                  <a:schemeClr val="accent1">
                    <a:lumMod val="50000"/>
                  </a:schemeClr>
                </a:solidFill>
              </a:rPr>
              <a:t>申报</a:t>
            </a:r>
            <a:endParaRPr lang="en-US" altLang="zh-CN" b="1" dirty="0">
              <a:solidFill>
                <a:schemeClr val="accent1">
                  <a:lumMod val="50000"/>
                </a:schemeClr>
              </a:solidFill>
            </a:endParaRPr>
          </a:p>
        </p:txBody>
      </p:sp>
    </p:spTree>
    <p:extLst>
      <p:ext uri="{BB962C8B-B14F-4D97-AF65-F5344CB8AC3E}">
        <p14:creationId xmlns:p14="http://schemas.microsoft.com/office/powerpoint/2010/main" val="1765802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7" name="TextBox 1"/>
          <p:cNvSpPr txBox="1"/>
          <p:nvPr/>
        </p:nvSpPr>
        <p:spPr>
          <a:xfrm>
            <a:off x="344242" y="78200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）进出口食品检验检疫</a:t>
            </a:r>
            <a:endParaRPr lang="en-US" altLang="zh-CN" sz="2000" b="1" dirty="0">
              <a:solidFill>
                <a:srgbClr val="002060"/>
              </a:solidFill>
            </a:endParaRPr>
          </a:p>
        </p:txBody>
      </p:sp>
      <p:sp>
        <p:nvSpPr>
          <p:cNvPr id="15" name="TextBox 1"/>
          <p:cNvSpPr txBox="1"/>
          <p:nvPr/>
        </p:nvSpPr>
        <p:spPr>
          <a:xfrm>
            <a:off x="543775" y="1596887"/>
            <a:ext cx="825156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食品；</a:t>
            </a:r>
            <a:r>
              <a:rPr lang="zh-CN" altLang="en-US" sz="1600" dirty="0">
                <a:solidFill>
                  <a:schemeClr val="bg1">
                    <a:lumMod val="50000"/>
                  </a:schemeClr>
                </a:solidFill>
              </a:rPr>
              <a:t>食品添加剂；食品包装材料与食品包装容器；运载工具。</a:t>
            </a:r>
            <a:endParaRPr lang="en-US" altLang="zh-CN" sz="1600" dirty="0" smtClean="0">
              <a:solidFill>
                <a:schemeClr val="bg1">
                  <a:lumMod val="50000"/>
                </a:schemeClr>
              </a:solidFill>
            </a:endParaRPr>
          </a:p>
        </p:txBody>
      </p:sp>
      <p:sp>
        <p:nvSpPr>
          <p:cNvPr id="21" name="TextBox 1"/>
          <p:cNvSpPr txBox="1"/>
          <p:nvPr/>
        </p:nvSpPr>
        <p:spPr>
          <a:xfrm>
            <a:off x="525155" y="2335818"/>
            <a:ext cx="8251567" cy="21605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进口食品检验检疫申报</a:t>
            </a:r>
            <a:r>
              <a:rPr lang="zh-CN" altLang="en-US" sz="1600" b="1" dirty="0" smtClean="0">
                <a:solidFill>
                  <a:schemeClr val="bg1">
                    <a:lumMod val="50000"/>
                  </a:schemeClr>
                </a:solidFill>
              </a:rPr>
              <a:t>：</a:t>
            </a:r>
            <a:endParaRPr lang="en-US" altLang="zh-CN" sz="1600" b="1" dirty="0">
              <a:solidFill>
                <a:schemeClr val="bg1">
                  <a:lumMod val="50000"/>
                </a:schemeClr>
              </a:solidFill>
            </a:endParaRPr>
          </a:p>
          <a:p>
            <a:pPr>
              <a:lnSpc>
                <a:spcPct val="120000"/>
              </a:lnSpc>
            </a:pPr>
            <a:r>
              <a:rPr lang="zh-CN" altLang="en-US" sz="1600" dirty="0" smtClean="0">
                <a:solidFill>
                  <a:schemeClr val="bg1">
                    <a:lumMod val="50000"/>
                  </a:schemeClr>
                </a:solidFill>
              </a:rPr>
              <a:t>进境</a:t>
            </a:r>
            <a:r>
              <a:rPr lang="zh-CN" altLang="en-US" sz="1600" dirty="0">
                <a:solidFill>
                  <a:schemeClr val="bg1">
                    <a:lumMod val="50000"/>
                  </a:schemeClr>
                </a:solidFill>
              </a:rPr>
              <a:t>前或进境</a:t>
            </a:r>
            <a:r>
              <a:rPr lang="zh-CN" altLang="en-US" sz="1600" dirty="0" smtClean="0">
                <a:solidFill>
                  <a:schemeClr val="bg1">
                    <a:lumMod val="50000"/>
                  </a:schemeClr>
                </a:solidFill>
              </a:rPr>
              <a:t>时向</a:t>
            </a:r>
            <a:r>
              <a:rPr lang="zh-CN" altLang="en-US" sz="1600" dirty="0">
                <a:solidFill>
                  <a:schemeClr val="bg1">
                    <a:lumMod val="50000"/>
                  </a:schemeClr>
                </a:solidFill>
              </a:rPr>
              <a:t>进境口岸海关申报检验；</a:t>
            </a:r>
            <a:r>
              <a:rPr lang="zh-CN" altLang="en-US" sz="1600" dirty="0" smtClean="0">
                <a:solidFill>
                  <a:schemeClr val="bg1">
                    <a:lumMod val="50000"/>
                  </a:schemeClr>
                </a:solidFill>
              </a:rPr>
              <a:t>海关对申报</a:t>
            </a:r>
            <a:r>
              <a:rPr lang="zh-CN" altLang="en-US" sz="1600" dirty="0">
                <a:solidFill>
                  <a:schemeClr val="bg1">
                    <a:lumMod val="50000"/>
                  </a:schemeClr>
                </a:solidFill>
              </a:rPr>
              <a:t>材料进行审核，进口食品及其包装符合安全卫生要求的，进口预包装食品的中文标签、中文说明书符合食品安全国家标准要求</a:t>
            </a:r>
            <a:r>
              <a:rPr lang="zh-CN" altLang="en-US" sz="1600" dirty="0" smtClean="0">
                <a:solidFill>
                  <a:schemeClr val="bg1">
                    <a:lumMod val="50000"/>
                  </a:schemeClr>
                </a:solidFill>
              </a:rPr>
              <a:t>的，出具</a:t>
            </a:r>
            <a:r>
              <a:rPr lang="zh-CN" altLang="en-US" sz="1600" dirty="0">
                <a:solidFill>
                  <a:schemeClr val="bg1">
                    <a:lumMod val="50000"/>
                  </a:schemeClr>
                </a:solidFill>
              </a:rPr>
              <a:t>卫生证书</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出口</a:t>
            </a:r>
            <a:r>
              <a:rPr lang="zh-CN" altLang="en-US" sz="1600" b="1" dirty="0">
                <a:solidFill>
                  <a:schemeClr val="bg1">
                    <a:lumMod val="50000"/>
                  </a:schemeClr>
                </a:solidFill>
              </a:rPr>
              <a:t>食品检验检疫申报</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smtClean="0">
                <a:solidFill>
                  <a:schemeClr val="bg1">
                    <a:lumMod val="50000"/>
                  </a:schemeClr>
                </a:solidFill>
              </a:rPr>
              <a:t>出境</a:t>
            </a:r>
            <a:r>
              <a:rPr lang="zh-CN" altLang="en-US" sz="1600" dirty="0">
                <a:solidFill>
                  <a:schemeClr val="bg1">
                    <a:lumMod val="50000"/>
                  </a:schemeClr>
                </a:solidFill>
              </a:rPr>
              <a:t>前向属地直属</a:t>
            </a:r>
            <a:r>
              <a:rPr lang="zh-CN" altLang="en-US" sz="1600" dirty="0" smtClean="0">
                <a:solidFill>
                  <a:schemeClr val="bg1">
                    <a:lumMod val="50000"/>
                  </a:schemeClr>
                </a:solidFill>
              </a:rPr>
              <a:t>海关检验检疫</a:t>
            </a:r>
            <a:r>
              <a:rPr lang="zh-CN" altLang="en-US" sz="1600" dirty="0">
                <a:solidFill>
                  <a:schemeClr val="bg1">
                    <a:lumMod val="50000"/>
                  </a:schemeClr>
                </a:solidFill>
              </a:rPr>
              <a:t>；海关审核申报材料，并根据出口食品分类管理要求对出口食品实施抽检，符合出口要求的，出具卫生证书。</a:t>
            </a:r>
            <a:endParaRPr lang="en-US" altLang="zh-CN" sz="1600" dirty="0" smtClean="0">
              <a:solidFill>
                <a:schemeClr val="bg1">
                  <a:lumMod val="50000"/>
                </a:schemeClr>
              </a:solidFill>
            </a:endParaRPr>
          </a:p>
        </p:txBody>
      </p:sp>
      <p:sp>
        <p:nvSpPr>
          <p:cNvPr id="10" name="TextBox 1"/>
          <p:cNvSpPr txBox="1"/>
          <p:nvPr/>
        </p:nvSpPr>
        <p:spPr>
          <a:xfrm>
            <a:off x="543775" y="1176253"/>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进出口</a:t>
            </a:r>
            <a:r>
              <a:rPr lang="zh-CN" altLang="en-US" b="1" dirty="0">
                <a:solidFill>
                  <a:schemeClr val="accent1">
                    <a:lumMod val="50000"/>
                  </a:schemeClr>
                </a:solidFill>
              </a:rPr>
              <a:t>食品检验检疫</a:t>
            </a:r>
            <a:r>
              <a:rPr lang="zh-CN" altLang="en-US" b="1" dirty="0" smtClean="0">
                <a:solidFill>
                  <a:schemeClr val="accent1">
                    <a:lumMod val="50000"/>
                  </a:schemeClr>
                </a:solidFill>
              </a:rPr>
              <a:t>范围</a:t>
            </a:r>
            <a:endParaRPr lang="en-US" altLang="zh-CN" b="1" dirty="0">
              <a:solidFill>
                <a:schemeClr val="accent1">
                  <a:lumMod val="50000"/>
                </a:schemeClr>
              </a:solidFill>
            </a:endParaRPr>
          </a:p>
        </p:txBody>
      </p:sp>
      <p:sp>
        <p:nvSpPr>
          <p:cNvPr id="16" name="TextBox 1"/>
          <p:cNvSpPr txBox="1"/>
          <p:nvPr/>
        </p:nvSpPr>
        <p:spPr>
          <a:xfrm>
            <a:off x="525155" y="1923239"/>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进出口</a:t>
            </a:r>
            <a:r>
              <a:rPr lang="zh-CN" altLang="en-US" b="1" dirty="0">
                <a:solidFill>
                  <a:schemeClr val="accent1">
                    <a:lumMod val="50000"/>
                  </a:schemeClr>
                </a:solidFill>
              </a:rPr>
              <a:t>食品检验检疫</a:t>
            </a:r>
            <a:r>
              <a:rPr lang="zh-CN" altLang="en-US" b="1" dirty="0" smtClean="0">
                <a:solidFill>
                  <a:schemeClr val="accent1">
                    <a:lumMod val="50000"/>
                  </a:schemeClr>
                </a:solidFill>
              </a:rPr>
              <a:t>申报</a:t>
            </a:r>
            <a:endParaRPr lang="en-US" altLang="zh-CN" b="1" dirty="0">
              <a:solidFill>
                <a:schemeClr val="accent1">
                  <a:lumMod val="50000"/>
                </a:schemeClr>
              </a:solidFill>
            </a:endParaRPr>
          </a:p>
        </p:txBody>
      </p:sp>
    </p:spTree>
    <p:extLst>
      <p:ext uri="{BB962C8B-B14F-4D97-AF65-F5344CB8AC3E}">
        <p14:creationId xmlns:p14="http://schemas.microsoft.com/office/powerpoint/2010/main" val="27235880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7" name="TextBox 1"/>
          <p:cNvSpPr txBox="1"/>
          <p:nvPr/>
        </p:nvSpPr>
        <p:spPr>
          <a:xfrm>
            <a:off x="344242" y="78200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）进出口化妆品检验检疫</a:t>
            </a:r>
            <a:endParaRPr lang="en-US" altLang="zh-CN" sz="2000" b="1" dirty="0">
              <a:solidFill>
                <a:srgbClr val="002060"/>
              </a:solidFill>
            </a:endParaRPr>
          </a:p>
        </p:txBody>
      </p:sp>
      <p:sp>
        <p:nvSpPr>
          <p:cNvPr id="15" name="TextBox 1"/>
          <p:cNvSpPr txBox="1"/>
          <p:nvPr/>
        </p:nvSpPr>
        <p:spPr>
          <a:xfrm>
            <a:off x="543775" y="1596887"/>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化妆品成品；化妆品</a:t>
            </a:r>
            <a:r>
              <a:rPr lang="zh-CN" altLang="en-US" sz="1600" dirty="0" smtClean="0">
                <a:solidFill>
                  <a:schemeClr val="bg1">
                    <a:lumMod val="50000"/>
                  </a:schemeClr>
                </a:solidFill>
              </a:rPr>
              <a:t>半成品。</a:t>
            </a:r>
            <a:endParaRPr lang="en-US" altLang="zh-CN" sz="1600" dirty="0" smtClean="0">
              <a:solidFill>
                <a:schemeClr val="bg1">
                  <a:lumMod val="50000"/>
                </a:schemeClr>
              </a:solidFill>
            </a:endParaRPr>
          </a:p>
        </p:txBody>
      </p:sp>
      <p:sp>
        <p:nvSpPr>
          <p:cNvPr id="21" name="TextBox 1"/>
          <p:cNvSpPr txBox="1"/>
          <p:nvPr/>
        </p:nvSpPr>
        <p:spPr>
          <a:xfrm>
            <a:off x="525155" y="2335818"/>
            <a:ext cx="8251567" cy="21605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进口化妆品检验检疫申报：</a:t>
            </a:r>
            <a:endParaRPr lang="en-US" altLang="zh-CN" sz="1600" b="1" dirty="0">
              <a:solidFill>
                <a:schemeClr val="bg1">
                  <a:lumMod val="50000"/>
                </a:schemeClr>
              </a:solidFill>
            </a:endParaRPr>
          </a:p>
          <a:p>
            <a:pPr>
              <a:lnSpc>
                <a:spcPct val="120000"/>
              </a:lnSpc>
            </a:pPr>
            <a:r>
              <a:rPr lang="zh-CN" altLang="en-US" sz="1600" dirty="0" smtClean="0">
                <a:solidFill>
                  <a:schemeClr val="bg1">
                    <a:lumMod val="50000"/>
                  </a:schemeClr>
                </a:solidFill>
              </a:rPr>
              <a:t>进境</a:t>
            </a:r>
            <a:r>
              <a:rPr lang="zh-CN" altLang="en-US" sz="1600" dirty="0">
                <a:solidFill>
                  <a:schemeClr val="bg1">
                    <a:lumMod val="50000"/>
                  </a:schemeClr>
                </a:solidFill>
              </a:rPr>
              <a:t>前或进境</a:t>
            </a:r>
            <a:r>
              <a:rPr lang="zh-CN" altLang="en-US" sz="1600" dirty="0" smtClean="0">
                <a:solidFill>
                  <a:schemeClr val="bg1">
                    <a:lumMod val="50000"/>
                  </a:schemeClr>
                </a:solidFill>
              </a:rPr>
              <a:t>时向</a:t>
            </a:r>
            <a:r>
              <a:rPr lang="zh-CN" altLang="en-US" sz="1600" dirty="0">
                <a:solidFill>
                  <a:schemeClr val="bg1">
                    <a:lumMod val="50000"/>
                  </a:schemeClr>
                </a:solidFill>
              </a:rPr>
              <a:t>进境口岸海关申报检验；海关对申报材料进行审核，对符合要求的进口化妆品实施检验检疫，符合国家相关规定和要求的出具</a:t>
            </a:r>
            <a:r>
              <a:rPr lang="en-US" altLang="zh-CN" sz="1600" dirty="0">
                <a:solidFill>
                  <a:schemeClr val="bg1">
                    <a:lumMod val="50000"/>
                  </a:schemeClr>
                </a:solidFill>
              </a:rPr>
              <a:t>《</a:t>
            </a:r>
            <a:r>
              <a:rPr lang="zh-CN" altLang="en-US" sz="1600" dirty="0">
                <a:solidFill>
                  <a:schemeClr val="bg1">
                    <a:lumMod val="50000"/>
                  </a:schemeClr>
                </a:solidFill>
              </a:rPr>
              <a:t>入境货物检验检疫证明</a:t>
            </a:r>
            <a:r>
              <a:rPr lang="en-US" altLang="zh-CN" sz="1600" dirty="0" smtClean="0">
                <a:solidFill>
                  <a:schemeClr val="bg1">
                    <a:lumMod val="50000"/>
                  </a:schemeClr>
                </a:solidFill>
              </a:rPr>
              <a:t>》</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出口化妆品检验检疫申报：</a:t>
            </a:r>
            <a:endParaRPr lang="en-US" altLang="zh-CN" sz="1600" b="1" dirty="0" smtClean="0">
              <a:solidFill>
                <a:schemeClr val="bg1">
                  <a:lumMod val="50000"/>
                </a:schemeClr>
              </a:solidFill>
            </a:endParaRPr>
          </a:p>
          <a:p>
            <a:pPr>
              <a:lnSpc>
                <a:spcPct val="120000"/>
              </a:lnSpc>
            </a:pPr>
            <a:r>
              <a:rPr lang="zh-CN" altLang="en-US" sz="1600" dirty="0">
                <a:solidFill>
                  <a:schemeClr val="bg1">
                    <a:lumMod val="50000"/>
                  </a:schemeClr>
                </a:solidFill>
              </a:rPr>
              <a:t>出境前向属地直属海关检验检疫；海关审核申报材料</a:t>
            </a:r>
            <a:r>
              <a:rPr lang="zh-CN" altLang="en-US" sz="1600" dirty="0" smtClean="0">
                <a:solidFill>
                  <a:schemeClr val="bg1">
                    <a:lumMod val="50000"/>
                  </a:schemeClr>
                </a:solidFill>
              </a:rPr>
              <a:t>，实施</a:t>
            </a:r>
            <a:r>
              <a:rPr lang="zh-CN" altLang="en-US" sz="1600" dirty="0">
                <a:solidFill>
                  <a:schemeClr val="bg1">
                    <a:lumMod val="50000"/>
                  </a:schemeClr>
                </a:solidFill>
              </a:rPr>
              <a:t>现场查验或抽样留样或实验室检验，对符合出口要求的出口化妆品出具</a:t>
            </a:r>
            <a:r>
              <a:rPr lang="en-US" altLang="zh-CN" sz="1600" dirty="0">
                <a:solidFill>
                  <a:schemeClr val="bg1">
                    <a:lumMod val="50000"/>
                  </a:schemeClr>
                </a:solidFill>
              </a:rPr>
              <a:t>《</a:t>
            </a:r>
            <a:r>
              <a:rPr lang="zh-CN" altLang="en-US" sz="1600" dirty="0">
                <a:solidFill>
                  <a:schemeClr val="bg1">
                    <a:lumMod val="50000"/>
                  </a:schemeClr>
                </a:solidFill>
              </a:rPr>
              <a:t>出境货物检验检疫证明</a:t>
            </a:r>
            <a:r>
              <a:rPr lang="en-US" altLang="zh-CN" sz="1600" dirty="0">
                <a:solidFill>
                  <a:schemeClr val="bg1">
                    <a:lumMod val="50000"/>
                  </a:schemeClr>
                </a:solidFill>
              </a:rPr>
              <a:t>》</a:t>
            </a:r>
            <a:r>
              <a:rPr lang="zh-CN" altLang="en-US" sz="1600" dirty="0">
                <a:solidFill>
                  <a:schemeClr val="bg1">
                    <a:lumMod val="50000"/>
                  </a:schemeClr>
                </a:solidFill>
              </a:rPr>
              <a:t>，进口国家或地区对检验检疫证书有要求的</a:t>
            </a:r>
            <a:r>
              <a:rPr lang="zh-CN" altLang="en-US" sz="1600" dirty="0" smtClean="0">
                <a:solidFill>
                  <a:schemeClr val="bg1">
                    <a:lumMod val="50000"/>
                  </a:schemeClr>
                </a:solidFill>
              </a:rPr>
              <a:t>，同时</a:t>
            </a:r>
            <a:r>
              <a:rPr lang="zh-CN" altLang="en-US" sz="1600" dirty="0">
                <a:solidFill>
                  <a:schemeClr val="bg1">
                    <a:lumMod val="50000"/>
                  </a:schemeClr>
                </a:solidFill>
              </a:rPr>
              <a:t>出具有关检验检疫证书。</a:t>
            </a:r>
            <a:endParaRPr lang="en-US" altLang="zh-CN" sz="1600" dirty="0" smtClean="0">
              <a:solidFill>
                <a:schemeClr val="bg1">
                  <a:lumMod val="50000"/>
                </a:schemeClr>
              </a:solidFill>
            </a:endParaRPr>
          </a:p>
        </p:txBody>
      </p:sp>
      <p:sp>
        <p:nvSpPr>
          <p:cNvPr id="10" name="TextBox 1"/>
          <p:cNvSpPr txBox="1"/>
          <p:nvPr/>
        </p:nvSpPr>
        <p:spPr>
          <a:xfrm>
            <a:off x="543775" y="1176253"/>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进出口</a:t>
            </a:r>
            <a:r>
              <a:rPr lang="zh-CN" altLang="en-US" b="1" dirty="0">
                <a:solidFill>
                  <a:schemeClr val="accent1">
                    <a:lumMod val="50000"/>
                  </a:schemeClr>
                </a:solidFill>
              </a:rPr>
              <a:t>化妆品检验检疫</a:t>
            </a:r>
            <a:r>
              <a:rPr lang="zh-CN" altLang="en-US" b="1" dirty="0" smtClean="0">
                <a:solidFill>
                  <a:schemeClr val="accent1">
                    <a:lumMod val="50000"/>
                  </a:schemeClr>
                </a:solidFill>
              </a:rPr>
              <a:t>范围</a:t>
            </a:r>
            <a:endParaRPr lang="en-US" altLang="zh-CN" b="1" dirty="0">
              <a:solidFill>
                <a:schemeClr val="accent1">
                  <a:lumMod val="50000"/>
                </a:schemeClr>
              </a:solidFill>
            </a:endParaRPr>
          </a:p>
        </p:txBody>
      </p:sp>
      <p:sp>
        <p:nvSpPr>
          <p:cNvPr id="16" name="TextBox 1"/>
          <p:cNvSpPr txBox="1"/>
          <p:nvPr/>
        </p:nvSpPr>
        <p:spPr>
          <a:xfrm>
            <a:off x="525155" y="1923239"/>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进出口</a:t>
            </a:r>
            <a:r>
              <a:rPr lang="zh-CN" altLang="en-US" b="1" dirty="0">
                <a:solidFill>
                  <a:schemeClr val="accent1">
                    <a:lumMod val="50000"/>
                  </a:schemeClr>
                </a:solidFill>
              </a:rPr>
              <a:t>化妆品检验检疫</a:t>
            </a:r>
            <a:r>
              <a:rPr lang="zh-CN" altLang="en-US" b="1" dirty="0" smtClean="0">
                <a:solidFill>
                  <a:schemeClr val="accent1">
                    <a:lumMod val="50000"/>
                  </a:schemeClr>
                </a:solidFill>
              </a:rPr>
              <a:t>申报</a:t>
            </a:r>
            <a:endParaRPr lang="en-US" altLang="zh-CN" b="1" dirty="0">
              <a:solidFill>
                <a:schemeClr val="accent1">
                  <a:lumMod val="50000"/>
                </a:schemeClr>
              </a:solidFill>
            </a:endParaRPr>
          </a:p>
        </p:txBody>
      </p:sp>
    </p:spTree>
    <p:extLst>
      <p:ext uri="{BB962C8B-B14F-4D97-AF65-F5344CB8AC3E}">
        <p14:creationId xmlns:p14="http://schemas.microsoft.com/office/powerpoint/2010/main" val="28641845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7" name="TextBox 1"/>
          <p:cNvSpPr txBox="1"/>
          <p:nvPr/>
        </p:nvSpPr>
        <p:spPr>
          <a:xfrm>
            <a:off x="344242" y="87286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sz="2000" b="1" dirty="0">
                <a:solidFill>
                  <a:srgbClr val="002060"/>
                </a:solidFill>
              </a:rPr>
              <a:t>）进出境快件检验检疫</a:t>
            </a:r>
            <a:endParaRPr lang="en-US" altLang="zh-CN" sz="2000" b="1" dirty="0">
              <a:solidFill>
                <a:srgbClr val="002060"/>
              </a:solidFill>
            </a:endParaRPr>
          </a:p>
        </p:txBody>
      </p:sp>
      <p:sp>
        <p:nvSpPr>
          <p:cNvPr id="15" name="TextBox 1"/>
          <p:cNvSpPr txBox="1"/>
          <p:nvPr/>
        </p:nvSpPr>
        <p:spPr>
          <a:xfrm>
            <a:off x="543774" y="1941628"/>
            <a:ext cx="825156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法律与</a:t>
            </a:r>
            <a:r>
              <a:rPr lang="zh-CN" altLang="en-US" sz="1600" dirty="0">
                <a:solidFill>
                  <a:schemeClr val="bg1">
                    <a:lumMod val="50000"/>
                  </a:schemeClr>
                </a:solidFill>
              </a:rPr>
              <a:t>国际公约规定</a:t>
            </a:r>
            <a:r>
              <a:rPr lang="zh-CN" altLang="en-US" sz="1600" dirty="0" smtClean="0">
                <a:solidFill>
                  <a:schemeClr val="bg1">
                    <a:lumMod val="50000"/>
                  </a:schemeClr>
                </a:solidFill>
              </a:rPr>
              <a:t>的，</a:t>
            </a:r>
            <a:r>
              <a:rPr lang="en-US" altLang="zh-CN" sz="1600" dirty="0" smtClean="0">
                <a:solidFill>
                  <a:schemeClr val="bg1">
                    <a:lumMod val="50000"/>
                  </a:schemeClr>
                </a:solidFill>
              </a:rPr>
              <a:t>《</a:t>
            </a:r>
            <a:r>
              <a:rPr lang="zh-CN" altLang="en-US" sz="1600" dirty="0">
                <a:solidFill>
                  <a:schemeClr val="bg1">
                    <a:lumMod val="50000"/>
                  </a:schemeClr>
                </a:solidFill>
              </a:rPr>
              <a:t>目录</a:t>
            </a:r>
            <a:r>
              <a:rPr lang="en-US" altLang="zh-CN" sz="1600" dirty="0" smtClean="0">
                <a:solidFill>
                  <a:schemeClr val="bg1">
                    <a:lumMod val="50000"/>
                  </a:schemeClr>
                </a:solidFill>
              </a:rPr>
              <a:t>》</a:t>
            </a:r>
            <a:r>
              <a:rPr lang="zh-CN" altLang="en-US" sz="1600" dirty="0" smtClean="0">
                <a:solidFill>
                  <a:schemeClr val="bg1">
                    <a:lumMod val="50000"/>
                  </a:schemeClr>
                </a:solidFill>
              </a:rPr>
              <a:t>内规的，行政</a:t>
            </a:r>
            <a:r>
              <a:rPr lang="zh-CN" altLang="en-US" sz="1600" dirty="0">
                <a:solidFill>
                  <a:schemeClr val="bg1">
                    <a:lumMod val="50000"/>
                  </a:schemeClr>
                </a:solidFill>
              </a:rPr>
              <a:t>法规规定</a:t>
            </a:r>
            <a:r>
              <a:rPr lang="zh-CN" altLang="en-US" sz="1600" dirty="0" smtClean="0">
                <a:solidFill>
                  <a:schemeClr val="bg1">
                    <a:lumMod val="50000"/>
                  </a:schemeClr>
                </a:solidFill>
              </a:rPr>
              <a:t>的的</a:t>
            </a:r>
            <a:r>
              <a:rPr lang="zh-CN" altLang="en-US" sz="1600" dirty="0">
                <a:solidFill>
                  <a:schemeClr val="bg1">
                    <a:lumMod val="50000"/>
                  </a:schemeClr>
                </a:solidFill>
              </a:rPr>
              <a:t>货物和</a:t>
            </a:r>
            <a:r>
              <a:rPr lang="zh-CN" altLang="en-US" sz="1600" dirty="0" smtClean="0">
                <a:solidFill>
                  <a:schemeClr val="bg1">
                    <a:lumMod val="50000"/>
                  </a:schemeClr>
                </a:solidFill>
              </a:rPr>
              <a:t>物品。</a:t>
            </a:r>
            <a:endParaRPr lang="en-US" altLang="zh-CN" sz="1600" dirty="0" smtClean="0">
              <a:solidFill>
                <a:schemeClr val="bg1">
                  <a:lumMod val="50000"/>
                </a:schemeClr>
              </a:solidFill>
            </a:endParaRPr>
          </a:p>
        </p:txBody>
      </p:sp>
      <p:sp>
        <p:nvSpPr>
          <p:cNvPr id="21" name="TextBox 1"/>
          <p:cNvSpPr txBox="1"/>
          <p:nvPr/>
        </p:nvSpPr>
        <p:spPr>
          <a:xfrm>
            <a:off x="543774" y="2880210"/>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法定检验检疫</a:t>
            </a:r>
            <a:r>
              <a:rPr lang="zh-CN" altLang="en-US" sz="1600" b="1" dirty="0" smtClean="0">
                <a:solidFill>
                  <a:schemeClr val="bg1">
                    <a:lumMod val="50000"/>
                  </a:schemeClr>
                </a:solidFill>
              </a:rPr>
              <a:t>：</a:t>
            </a:r>
            <a:r>
              <a:rPr lang="en-US" altLang="zh-CN" sz="1600" dirty="0">
                <a:solidFill>
                  <a:schemeClr val="bg1">
                    <a:lumMod val="50000"/>
                  </a:schemeClr>
                </a:solidFill>
              </a:rPr>
              <a:t>A</a:t>
            </a:r>
            <a:r>
              <a:rPr lang="zh-CN" altLang="en-US" sz="1600" dirty="0">
                <a:solidFill>
                  <a:schemeClr val="bg1">
                    <a:lumMod val="50000"/>
                  </a:schemeClr>
                </a:solidFill>
              </a:rPr>
              <a:t>类快件，属于国家法律法规规定必须申报检验检疫检疫的快件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重点检验检疫</a:t>
            </a:r>
            <a:r>
              <a:rPr lang="zh-CN" altLang="en-US" sz="1600" b="1" dirty="0" smtClean="0">
                <a:solidFill>
                  <a:schemeClr val="bg1">
                    <a:lumMod val="50000"/>
                  </a:schemeClr>
                </a:solidFill>
              </a:rPr>
              <a:t>：</a:t>
            </a:r>
            <a:r>
              <a:rPr lang="en-US" altLang="zh-CN" sz="1600" dirty="0">
                <a:solidFill>
                  <a:schemeClr val="bg1">
                    <a:lumMod val="50000"/>
                  </a:schemeClr>
                </a:solidFill>
              </a:rPr>
              <a:t>B</a:t>
            </a:r>
            <a:r>
              <a:rPr lang="zh-CN" altLang="en-US" sz="1600" dirty="0">
                <a:solidFill>
                  <a:schemeClr val="bg1">
                    <a:lumMod val="50000"/>
                  </a:schemeClr>
                </a:solidFill>
              </a:rPr>
              <a:t>类快件，属于实施进口安全质量许可制度、出口质量许可</a:t>
            </a:r>
            <a:r>
              <a:rPr lang="zh-CN" altLang="en-US" sz="1600" dirty="0" smtClean="0">
                <a:solidFill>
                  <a:schemeClr val="bg1">
                    <a:lumMod val="50000"/>
                  </a:schemeClr>
                </a:solidFill>
              </a:rPr>
              <a:t>制度、卫生注册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登记</a:t>
            </a:r>
            <a:r>
              <a:rPr lang="zh-CN" altLang="en-US" sz="1600" dirty="0">
                <a:solidFill>
                  <a:schemeClr val="bg1">
                    <a:lumMod val="50000"/>
                  </a:schemeClr>
                </a:solidFill>
              </a:rPr>
              <a:t>制度所监管的快件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免予检验检疫</a:t>
            </a:r>
            <a:r>
              <a:rPr lang="zh-CN" altLang="en-US" sz="1600" b="1" dirty="0" smtClean="0">
                <a:solidFill>
                  <a:schemeClr val="bg1">
                    <a:lumMod val="50000"/>
                  </a:schemeClr>
                </a:solidFill>
              </a:rPr>
              <a:t>：</a:t>
            </a:r>
            <a:r>
              <a:rPr lang="en-US" altLang="zh-CN" sz="1600" dirty="0">
                <a:solidFill>
                  <a:schemeClr val="bg1">
                    <a:lumMod val="50000"/>
                  </a:schemeClr>
                </a:solidFill>
              </a:rPr>
              <a:t>C</a:t>
            </a:r>
            <a:r>
              <a:rPr lang="zh-CN" altLang="en-US" sz="1600" dirty="0">
                <a:solidFill>
                  <a:schemeClr val="bg1">
                    <a:lumMod val="50000"/>
                  </a:schemeClr>
                </a:solidFill>
              </a:rPr>
              <a:t>类快件，属于非销售展品和私人自用物品</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抽查检验检疫：</a:t>
            </a:r>
            <a:r>
              <a:rPr lang="en-US" altLang="zh-CN" sz="1600" dirty="0" smtClean="0">
                <a:solidFill>
                  <a:schemeClr val="bg1">
                    <a:lumMod val="50000"/>
                  </a:schemeClr>
                </a:solidFill>
              </a:rPr>
              <a:t>D</a:t>
            </a:r>
            <a:r>
              <a:rPr lang="zh-CN" altLang="en-US" sz="1600" dirty="0" smtClean="0">
                <a:solidFill>
                  <a:schemeClr val="bg1">
                    <a:lumMod val="50000"/>
                  </a:schemeClr>
                </a:solidFill>
              </a:rPr>
              <a:t>类</a:t>
            </a:r>
            <a:r>
              <a:rPr lang="zh-CN" altLang="en-US" sz="1600" dirty="0">
                <a:solidFill>
                  <a:schemeClr val="bg1">
                    <a:lumMod val="50000"/>
                  </a:schemeClr>
                </a:solidFill>
              </a:rPr>
              <a:t>快件，属于</a:t>
            </a:r>
            <a:r>
              <a:rPr lang="en-US" altLang="zh-CN" sz="1600" dirty="0">
                <a:solidFill>
                  <a:schemeClr val="bg1">
                    <a:lumMod val="50000"/>
                  </a:schemeClr>
                </a:solidFill>
              </a:rPr>
              <a:t>A</a:t>
            </a:r>
            <a:r>
              <a:rPr lang="zh-CN" altLang="en-US" sz="1600" dirty="0">
                <a:solidFill>
                  <a:schemeClr val="bg1">
                    <a:lumMod val="50000"/>
                  </a:schemeClr>
                </a:solidFill>
              </a:rPr>
              <a:t>类、</a:t>
            </a:r>
            <a:r>
              <a:rPr lang="en-US" altLang="zh-CN" sz="1600" dirty="0">
                <a:solidFill>
                  <a:schemeClr val="bg1">
                    <a:lumMod val="50000"/>
                  </a:schemeClr>
                </a:solidFill>
              </a:rPr>
              <a:t>B</a:t>
            </a:r>
            <a:r>
              <a:rPr lang="zh-CN" altLang="en-US" sz="1600" dirty="0">
                <a:solidFill>
                  <a:schemeClr val="bg1">
                    <a:lumMod val="50000"/>
                  </a:schemeClr>
                </a:solidFill>
              </a:rPr>
              <a:t>类和</a:t>
            </a:r>
            <a:r>
              <a:rPr lang="en-US" altLang="zh-CN" sz="1600" dirty="0">
                <a:solidFill>
                  <a:schemeClr val="bg1">
                    <a:lumMod val="50000"/>
                  </a:schemeClr>
                </a:solidFill>
              </a:rPr>
              <a:t>C</a:t>
            </a:r>
            <a:r>
              <a:rPr lang="zh-CN" altLang="en-US" sz="1600" dirty="0">
                <a:solidFill>
                  <a:schemeClr val="bg1">
                    <a:lumMod val="50000"/>
                  </a:schemeClr>
                </a:solidFill>
              </a:rPr>
              <a:t>类以外的货物和</a:t>
            </a:r>
            <a:r>
              <a:rPr lang="zh-CN" altLang="en-US" sz="1600" dirty="0" smtClean="0">
                <a:solidFill>
                  <a:schemeClr val="bg1">
                    <a:lumMod val="50000"/>
                  </a:schemeClr>
                </a:solidFill>
              </a:rPr>
              <a:t>物品，按</a:t>
            </a:r>
            <a:r>
              <a:rPr lang="en-US" altLang="zh-CN" sz="1600" dirty="0">
                <a:solidFill>
                  <a:schemeClr val="bg1">
                    <a:lumMod val="50000"/>
                  </a:schemeClr>
                </a:solidFill>
              </a:rPr>
              <a:t>1%</a:t>
            </a:r>
            <a:r>
              <a:rPr lang="zh-CN" altLang="en-US" sz="1600" dirty="0">
                <a:solidFill>
                  <a:schemeClr val="bg1">
                    <a:lumMod val="50000"/>
                  </a:schemeClr>
                </a:solidFill>
              </a:rPr>
              <a:t>至</a:t>
            </a:r>
            <a:r>
              <a:rPr lang="en-US" altLang="zh-CN" sz="1600" dirty="0">
                <a:solidFill>
                  <a:schemeClr val="bg1">
                    <a:lumMod val="50000"/>
                  </a:schemeClr>
                </a:solidFill>
              </a:rPr>
              <a:t>3</a:t>
            </a:r>
            <a:r>
              <a:rPr lang="zh-CN" altLang="en-US" sz="1600" dirty="0" smtClean="0">
                <a:solidFill>
                  <a:schemeClr val="bg1">
                    <a:lumMod val="50000"/>
                  </a:schemeClr>
                </a:solidFill>
              </a:rPr>
              <a:t>％的比例抽查</a:t>
            </a:r>
            <a:endParaRPr lang="en-US" altLang="zh-CN" sz="1600" dirty="0" smtClean="0">
              <a:solidFill>
                <a:schemeClr val="bg1">
                  <a:lumMod val="50000"/>
                </a:schemeClr>
              </a:solidFill>
            </a:endParaRPr>
          </a:p>
        </p:txBody>
      </p:sp>
      <p:sp>
        <p:nvSpPr>
          <p:cNvPr id="10" name="TextBox 1"/>
          <p:cNvSpPr txBox="1"/>
          <p:nvPr/>
        </p:nvSpPr>
        <p:spPr>
          <a:xfrm>
            <a:off x="491147" y="1454792"/>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进出境</a:t>
            </a:r>
            <a:r>
              <a:rPr lang="zh-CN" altLang="en-US" b="1" dirty="0">
                <a:solidFill>
                  <a:schemeClr val="accent1">
                    <a:lumMod val="50000"/>
                  </a:schemeClr>
                </a:solidFill>
              </a:rPr>
              <a:t>快件检验检疫</a:t>
            </a:r>
            <a:r>
              <a:rPr lang="zh-CN" altLang="en-US" b="1" dirty="0" smtClean="0">
                <a:solidFill>
                  <a:schemeClr val="accent1">
                    <a:lumMod val="50000"/>
                  </a:schemeClr>
                </a:solidFill>
              </a:rPr>
              <a:t>范围</a:t>
            </a:r>
            <a:endParaRPr lang="en-US" altLang="zh-CN" b="1" dirty="0">
              <a:solidFill>
                <a:schemeClr val="accent1">
                  <a:lumMod val="50000"/>
                </a:schemeClr>
              </a:solidFill>
            </a:endParaRPr>
          </a:p>
        </p:txBody>
      </p:sp>
      <p:sp>
        <p:nvSpPr>
          <p:cNvPr id="16" name="TextBox 1"/>
          <p:cNvSpPr txBox="1"/>
          <p:nvPr/>
        </p:nvSpPr>
        <p:spPr>
          <a:xfrm>
            <a:off x="491146" y="2375364"/>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进出境</a:t>
            </a:r>
            <a:r>
              <a:rPr lang="zh-CN" altLang="en-US" b="1" dirty="0">
                <a:solidFill>
                  <a:schemeClr val="accent1">
                    <a:lumMod val="50000"/>
                  </a:schemeClr>
                </a:solidFill>
              </a:rPr>
              <a:t>快件检验检疫方式</a:t>
            </a:r>
            <a:endParaRPr lang="en-US" altLang="zh-CN" b="1" dirty="0">
              <a:solidFill>
                <a:schemeClr val="accent1">
                  <a:lumMod val="50000"/>
                </a:schemeClr>
              </a:solidFill>
            </a:endParaRPr>
          </a:p>
        </p:txBody>
      </p:sp>
    </p:spTree>
    <p:extLst>
      <p:ext uri="{BB962C8B-B14F-4D97-AF65-F5344CB8AC3E}">
        <p14:creationId xmlns:p14="http://schemas.microsoft.com/office/powerpoint/2010/main" val="1501832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三、进出境货物检验检疫申报</a:t>
            </a:r>
          </a:p>
        </p:txBody>
      </p:sp>
      <p:sp>
        <p:nvSpPr>
          <p:cNvPr id="17" name="TextBox 1"/>
          <p:cNvSpPr txBox="1"/>
          <p:nvPr/>
        </p:nvSpPr>
        <p:spPr>
          <a:xfrm>
            <a:off x="344242" y="87286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（六</a:t>
            </a:r>
            <a:r>
              <a:rPr lang="zh-CN" altLang="en-US" sz="2000" b="1" dirty="0">
                <a:solidFill>
                  <a:srgbClr val="002060"/>
                </a:solidFill>
              </a:rPr>
              <a:t>）进境旅客携带与邮寄动植物及产品检疫</a:t>
            </a:r>
            <a:endParaRPr lang="en-US" altLang="zh-CN" sz="2000" b="1" dirty="0">
              <a:solidFill>
                <a:srgbClr val="002060"/>
              </a:solidFill>
            </a:endParaRPr>
          </a:p>
        </p:txBody>
      </p:sp>
      <p:sp>
        <p:nvSpPr>
          <p:cNvPr id="15" name="TextBox 1"/>
          <p:cNvSpPr txBox="1"/>
          <p:nvPr/>
        </p:nvSpPr>
        <p:spPr>
          <a:xfrm>
            <a:off x="543773" y="1820277"/>
            <a:ext cx="8251567"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旅客携带动物、动物产品入境或邮寄动物及动物产品入境时需要办理检疫审批</a:t>
            </a:r>
            <a:r>
              <a:rPr lang="zh-CN" altLang="en-US" sz="1600" dirty="0" smtClean="0">
                <a:solidFill>
                  <a:schemeClr val="bg1">
                    <a:lumMod val="50000"/>
                  </a:schemeClr>
                </a:solidFill>
              </a:rPr>
              <a:t>手续；</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因</a:t>
            </a:r>
            <a:r>
              <a:rPr lang="zh-CN" altLang="en-US" sz="1600" dirty="0">
                <a:solidFill>
                  <a:schemeClr val="bg1">
                    <a:lumMod val="50000"/>
                  </a:schemeClr>
                </a:solidFill>
              </a:rPr>
              <a:t>科学研究等特殊需要携带有害生物、来自动物疫情流行的国家和地区的动物及动物产品、动物尸体入境的，应申请办理动物检疫特许审批手续。</a:t>
            </a:r>
            <a:endParaRPr lang="en-US" altLang="zh-CN" sz="1600" dirty="0" smtClean="0">
              <a:solidFill>
                <a:schemeClr val="bg1">
                  <a:lumMod val="50000"/>
                </a:schemeClr>
              </a:solidFill>
            </a:endParaRPr>
          </a:p>
        </p:txBody>
      </p:sp>
      <p:sp>
        <p:nvSpPr>
          <p:cNvPr id="21" name="TextBox 1"/>
          <p:cNvSpPr txBox="1"/>
          <p:nvPr/>
        </p:nvSpPr>
        <p:spPr>
          <a:xfrm>
            <a:off x="543773" y="3206527"/>
            <a:ext cx="810684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列入</a:t>
            </a:r>
            <a:r>
              <a:rPr lang="en-US" altLang="zh-CN" sz="1600" dirty="0" smtClean="0">
                <a:solidFill>
                  <a:schemeClr val="bg1">
                    <a:lumMod val="50000"/>
                  </a:schemeClr>
                </a:solidFill>
              </a:rPr>
              <a:t>《</a:t>
            </a:r>
            <a:r>
              <a:rPr lang="zh-CN" altLang="en-US" sz="1600" dirty="0">
                <a:solidFill>
                  <a:schemeClr val="bg1">
                    <a:lumMod val="50000"/>
                  </a:schemeClr>
                </a:solidFill>
              </a:rPr>
              <a:t>禁止携带、邮寄进境的动植物及其产品名录</a:t>
            </a:r>
            <a:r>
              <a:rPr lang="en-US" altLang="zh-CN" sz="1600" dirty="0">
                <a:solidFill>
                  <a:schemeClr val="bg1">
                    <a:lumMod val="50000"/>
                  </a:schemeClr>
                </a:solidFill>
              </a:rPr>
              <a:t>》</a:t>
            </a:r>
            <a:r>
              <a:rPr lang="zh-CN" altLang="en-US" sz="1600" dirty="0" smtClean="0">
                <a:solidFill>
                  <a:schemeClr val="bg1">
                    <a:lumMod val="50000"/>
                  </a:schemeClr>
                </a:solidFill>
              </a:rPr>
              <a:t>内的，应经</a:t>
            </a:r>
            <a:r>
              <a:rPr lang="zh-CN" altLang="en-US" sz="1600" dirty="0">
                <a:solidFill>
                  <a:schemeClr val="bg1">
                    <a:lumMod val="50000"/>
                  </a:schemeClr>
                </a:solidFill>
              </a:rPr>
              <a:t>国家有关行政主管部门审批许可，并具有输出国家或地区官方机构出具的检疫</a:t>
            </a:r>
            <a:r>
              <a:rPr lang="zh-CN" altLang="en-US" sz="1600" dirty="0" smtClean="0">
                <a:solidFill>
                  <a:schemeClr val="bg1">
                    <a:lumMod val="50000"/>
                  </a:schemeClr>
                </a:solidFill>
              </a:rPr>
              <a:t>证书，方可携带</a:t>
            </a:r>
            <a:r>
              <a:rPr lang="zh-CN" altLang="en-US" sz="1600" dirty="0">
                <a:solidFill>
                  <a:schemeClr val="bg1">
                    <a:lumMod val="50000"/>
                  </a:schemeClr>
                </a:solidFill>
              </a:rPr>
              <a:t>或邮寄入境。</a:t>
            </a:r>
            <a:endParaRPr lang="en-US" altLang="zh-CN" sz="1600" dirty="0" smtClean="0">
              <a:solidFill>
                <a:schemeClr val="bg1">
                  <a:lumMod val="50000"/>
                </a:schemeClr>
              </a:solidFill>
            </a:endParaRPr>
          </a:p>
        </p:txBody>
      </p:sp>
      <p:sp>
        <p:nvSpPr>
          <p:cNvPr id="10" name="TextBox 1"/>
          <p:cNvSpPr txBox="1"/>
          <p:nvPr/>
        </p:nvSpPr>
        <p:spPr>
          <a:xfrm>
            <a:off x="491145" y="1405541"/>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进境</a:t>
            </a:r>
            <a:r>
              <a:rPr lang="zh-CN" altLang="en-US" b="1" dirty="0">
                <a:solidFill>
                  <a:schemeClr val="accent1">
                    <a:lumMod val="50000"/>
                  </a:schemeClr>
                </a:solidFill>
              </a:rPr>
              <a:t>旅客携带与邮寄动植物及产品审批</a:t>
            </a:r>
            <a:endParaRPr lang="en-US" altLang="zh-CN" b="1" dirty="0">
              <a:solidFill>
                <a:schemeClr val="accent1">
                  <a:lumMod val="50000"/>
                </a:schemeClr>
              </a:solidFill>
            </a:endParaRPr>
          </a:p>
        </p:txBody>
      </p:sp>
      <p:sp>
        <p:nvSpPr>
          <p:cNvPr id="16" name="TextBox 1"/>
          <p:cNvSpPr txBox="1"/>
          <p:nvPr/>
        </p:nvSpPr>
        <p:spPr>
          <a:xfrm>
            <a:off x="491146" y="2774000"/>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禁止</a:t>
            </a:r>
            <a:r>
              <a:rPr lang="zh-CN" altLang="en-US" b="1" dirty="0">
                <a:solidFill>
                  <a:schemeClr val="accent1">
                    <a:lumMod val="50000"/>
                  </a:schemeClr>
                </a:solidFill>
              </a:rPr>
              <a:t>携带、邮寄进境的动植物及其产品许可</a:t>
            </a:r>
            <a:endParaRPr lang="en-US" altLang="zh-CN" b="1" dirty="0">
              <a:solidFill>
                <a:schemeClr val="accent1">
                  <a:lumMod val="50000"/>
                </a:schemeClr>
              </a:solidFill>
            </a:endParaRPr>
          </a:p>
        </p:txBody>
      </p:sp>
      <p:sp>
        <p:nvSpPr>
          <p:cNvPr id="9" name="TextBox 1"/>
          <p:cNvSpPr txBox="1"/>
          <p:nvPr/>
        </p:nvSpPr>
        <p:spPr>
          <a:xfrm>
            <a:off x="543773" y="3777613"/>
            <a:ext cx="6913549"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邮寄</a:t>
            </a:r>
            <a:r>
              <a:rPr lang="zh-CN" altLang="en-US" b="1" dirty="0">
                <a:solidFill>
                  <a:schemeClr val="accent1">
                    <a:lumMod val="50000"/>
                  </a:schemeClr>
                </a:solidFill>
              </a:rPr>
              <a:t>动植物及产品检疫</a:t>
            </a:r>
            <a:endParaRPr lang="en-US" altLang="zh-CN" b="1" dirty="0">
              <a:solidFill>
                <a:schemeClr val="accent1">
                  <a:lumMod val="50000"/>
                </a:schemeClr>
              </a:solidFill>
            </a:endParaRPr>
          </a:p>
        </p:txBody>
      </p:sp>
      <p:sp>
        <p:nvSpPr>
          <p:cNvPr id="13" name="TextBox 1"/>
          <p:cNvSpPr txBox="1"/>
          <p:nvPr/>
        </p:nvSpPr>
        <p:spPr>
          <a:xfrm>
            <a:off x="543773" y="4236521"/>
            <a:ext cx="8106846"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进境邮寄物实施全申报管理，并对疫区邮包实施检疫消毒。</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3030406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6" name="TextBox 1"/>
          <p:cNvSpPr txBox="1"/>
          <p:nvPr/>
        </p:nvSpPr>
        <p:spPr>
          <a:xfrm>
            <a:off x="561026" y="2746609"/>
            <a:ext cx="812854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独立平台、综合服务</a:t>
            </a:r>
            <a:r>
              <a:rPr lang="zh-CN" altLang="en-US" sz="1600" dirty="0" smtClean="0">
                <a:solidFill>
                  <a:schemeClr val="bg1">
                    <a:lumMod val="50000"/>
                  </a:schemeClr>
                </a:solidFill>
              </a:rPr>
              <a:t>平台</a:t>
            </a:r>
            <a:r>
              <a:rPr lang="zh-CN" altLang="en-US" sz="1600" dirty="0">
                <a:solidFill>
                  <a:schemeClr val="bg1">
                    <a:lumMod val="50000"/>
                  </a:schemeClr>
                </a:solidFill>
              </a:rPr>
              <a:t>兴起</a:t>
            </a:r>
            <a:r>
              <a:rPr lang="zh-CN" altLang="en-US" sz="1600" dirty="0" smtClean="0">
                <a:solidFill>
                  <a:schemeClr val="bg1">
                    <a:lumMod val="50000"/>
                  </a:schemeClr>
                </a:solidFill>
              </a:rPr>
              <a:t>；注重品牌</a:t>
            </a:r>
            <a:r>
              <a:rPr lang="zh-CN" altLang="en-US" sz="1600" dirty="0">
                <a:solidFill>
                  <a:schemeClr val="bg1">
                    <a:lumMod val="50000"/>
                  </a:schemeClr>
                </a:solidFill>
              </a:rPr>
              <a:t>营销。</a:t>
            </a:r>
          </a:p>
        </p:txBody>
      </p:sp>
      <p:sp>
        <p:nvSpPr>
          <p:cNvPr id="13" name="TextBox 1"/>
          <p:cNvSpPr txBox="1"/>
          <p:nvPr/>
        </p:nvSpPr>
        <p:spPr>
          <a:xfrm>
            <a:off x="537480" y="1371894"/>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代表事件</a:t>
            </a:r>
            <a:endParaRPr lang="en-US" altLang="zh-CN" b="1" dirty="0">
              <a:solidFill>
                <a:schemeClr val="accent1">
                  <a:lumMod val="50000"/>
                </a:schemeClr>
              </a:solidFill>
            </a:endParaRPr>
          </a:p>
        </p:txBody>
      </p:sp>
      <p:sp>
        <p:nvSpPr>
          <p:cNvPr id="19" name="TextBox 1"/>
          <p:cNvSpPr txBox="1"/>
          <p:nvPr/>
        </p:nvSpPr>
        <p:spPr>
          <a:xfrm>
            <a:off x="507727" y="2320462"/>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主要</a:t>
            </a:r>
            <a:r>
              <a:rPr lang="zh-CN" altLang="en-US" b="1" dirty="0">
                <a:solidFill>
                  <a:schemeClr val="accent1">
                    <a:lumMod val="50000"/>
                  </a:schemeClr>
                </a:solidFill>
              </a:rPr>
              <a:t>特征</a:t>
            </a:r>
            <a:endParaRPr lang="en-US" altLang="zh-CN" b="1" dirty="0">
              <a:solidFill>
                <a:schemeClr val="accent1">
                  <a:lumMod val="50000"/>
                </a:schemeClr>
              </a:solidFill>
            </a:endParaRPr>
          </a:p>
        </p:txBody>
      </p:sp>
      <p:sp>
        <p:nvSpPr>
          <p:cNvPr id="14" name="TextBox 1"/>
          <p:cNvSpPr txBox="1"/>
          <p:nvPr/>
        </p:nvSpPr>
        <p:spPr>
          <a:xfrm>
            <a:off x="274395" y="908393"/>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（三）跨境电商</a:t>
            </a:r>
            <a:r>
              <a:rPr lang="en-US" altLang="zh-CN" sz="2000" b="1" dirty="0" smtClean="0">
                <a:solidFill>
                  <a:srgbClr val="002060"/>
                </a:solidFill>
              </a:rPr>
              <a:t>3.0</a:t>
            </a:r>
            <a:r>
              <a:rPr lang="zh-CN" altLang="en-US" sz="2000" b="1" dirty="0" smtClean="0">
                <a:solidFill>
                  <a:srgbClr val="002060"/>
                </a:solidFill>
              </a:rPr>
              <a:t>阶段</a:t>
            </a:r>
            <a:r>
              <a:rPr lang="zh-CN" altLang="zh-CN" dirty="0"/>
              <a:t>（</a:t>
            </a:r>
            <a:r>
              <a:rPr lang="en-US" altLang="zh-CN" dirty="0"/>
              <a:t>2013</a:t>
            </a:r>
            <a:r>
              <a:rPr lang="zh-CN" altLang="zh-CN" dirty="0"/>
              <a:t>年～</a:t>
            </a:r>
            <a:r>
              <a:rPr lang="en-US" altLang="zh-CN" dirty="0"/>
              <a:t>2019</a:t>
            </a:r>
            <a:r>
              <a:rPr lang="zh-CN" altLang="zh-CN" dirty="0"/>
              <a:t>年）</a:t>
            </a:r>
            <a:endParaRPr lang="en-US" altLang="zh-CN" sz="2000" b="1" dirty="0">
              <a:solidFill>
                <a:srgbClr val="002060"/>
              </a:solidFill>
            </a:endParaRPr>
          </a:p>
        </p:txBody>
      </p:sp>
      <p:sp>
        <p:nvSpPr>
          <p:cNvPr id="17" name="TextBox 1"/>
          <p:cNvSpPr txBox="1"/>
          <p:nvPr/>
        </p:nvSpPr>
        <p:spPr>
          <a:xfrm>
            <a:off x="561027" y="1777916"/>
            <a:ext cx="8248346"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2014</a:t>
            </a:r>
            <a:r>
              <a:rPr lang="zh-CN" altLang="en-US" sz="1600" dirty="0" smtClean="0">
                <a:solidFill>
                  <a:schemeClr val="bg1">
                    <a:lumMod val="50000"/>
                  </a:schemeClr>
                </a:solidFill>
              </a:rPr>
              <a:t>年起外贸企业涉足</a:t>
            </a:r>
            <a:r>
              <a:rPr lang="zh-CN" altLang="en-US" sz="1600" dirty="0">
                <a:solidFill>
                  <a:schemeClr val="bg1">
                    <a:lumMod val="50000"/>
                  </a:schemeClr>
                </a:solidFill>
              </a:rPr>
              <a:t>跨境</a:t>
            </a:r>
            <a:r>
              <a:rPr lang="zh-CN" altLang="en-US" sz="1600" dirty="0" smtClean="0">
                <a:solidFill>
                  <a:schemeClr val="bg1">
                    <a:lumMod val="50000"/>
                  </a:schemeClr>
                </a:solidFill>
              </a:rPr>
              <a:t>电商，中小企业通过第三</a:t>
            </a:r>
            <a:r>
              <a:rPr lang="zh-CN" altLang="en-US" sz="1600" dirty="0">
                <a:solidFill>
                  <a:schemeClr val="bg1">
                    <a:lumMod val="50000"/>
                  </a:schemeClr>
                </a:solidFill>
              </a:rPr>
              <a:t>方跨境</a:t>
            </a:r>
            <a:r>
              <a:rPr lang="zh-CN" altLang="en-US" sz="1600" dirty="0" smtClean="0">
                <a:solidFill>
                  <a:schemeClr val="bg1">
                    <a:lumMod val="50000"/>
                  </a:schemeClr>
                </a:solidFill>
              </a:rPr>
              <a:t>电商平台出海；</a:t>
            </a:r>
            <a:r>
              <a:rPr lang="en-US" altLang="zh-CN" sz="1600" dirty="0">
                <a:solidFill>
                  <a:schemeClr val="bg1">
                    <a:lumMod val="50000"/>
                  </a:schemeClr>
                </a:solidFill>
              </a:rPr>
              <a:t>2015</a:t>
            </a:r>
            <a:r>
              <a:rPr lang="zh-CN" altLang="en-US" sz="1600" dirty="0" smtClean="0">
                <a:solidFill>
                  <a:schemeClr val="bg1">
                    <a:lumMod val="50000"/>
                  </a:schemeClr>
                </a:solidFill>
              </a:rPr>
              <a:t>年起零售</a:t>
            </a:r>
            <a:r>
              <a:rPr lang="zh-CN" altLang="en-US" sz="1600" dirty="0">
                <a:solidFill>
                  <a:schemeClr val="bg1">
                    <a:lumMod val="50000"/>
                  </a:schemeClr>
                </a:solidFill>
              </a:rPr>
              <a:t>企业触电</a:t>
            </a:r>
            <a:r>
              <a:rPr lang="zh-CN" altLang="en-US" sz="1600" dirty="0" smtClean="0">
                <a:solidFill>
                  <a:schemeClr val="bg1">
                    <a:lumMod val="50000"/>
                  </a:schemeClr>
                </a:solidFill>
              </a:rPr>
              <a:t>；</a:t>
            </a:r>
            <a:r>
              <a:rPr lang="en-US" altLang="zh-CN" sz="1600" dirty="0">
                <a:solidFill>
                  <a:schemeClr val="bg1">
                    <a:lumMod val="50000"/>
                  </a:schemeClr>
                </a:solidFill>
              </a:rPr>
              <a:t>2015</a:t>
            </a:r>
            <a:r>
              <a:rPr lang="zh-CN" altLang="en-US" sz="1600" dirty="0">
                <a:solidFill>
                  <a:schemeClr val="bg1">
                    <a:lumMod val="50000"/>
                  </a:schemeClr>
                </a:solidFill>
              </a:rPr>
              <a:t>年与土耳其</a:t>
            </a:r>
            <a:r>
              <a:rPr lang="zh-CN" altLang="en-US" sz="1600" dirty="0" smtClean="0">
                <a:solidFill>
                  <a:schemeClr val="bg1">
                    <a:lumMod val="50000"/>
                  </a:schemeClr>
                </a:solidFill>
              </a:rPr>
              <a:t>签订第一</a:t>
            </a:r>
            <a:r>
              <a:rPr lang="zh-CN" altLang="en-US" sz="1600" dirty="0">
                <a:solidFill>
                  <a:schemeClr val="bg1">
                    <a:lumMod val="50000"/>
                  </a:schemeClr>
                </a:solidFill>
              </a:rPr>
              <a:t>个双边跨境电商</a:t>
            </a:r>
            <a:r>
              <a:rPr lang="zh-CN" altLang="en-US" sz="1600" dirty="0" smtClean="0">
                <a:solidFill>
                  <a:schemeClr val="bg1">
                    <a:lumMod val="50000"/>
                  </a:schemeClr>
                </a:solidFill>
              </a:rPr>
              <a:t>协定；</a:t>
            </a:r>
            <a:r>
              <a:rPr lang="en-US" altLang="zh-CN" sz="1600" dirty="0">
                <a:solidFill>
                  <a:schemeClr val="bg1">
                    <a:lumMod val="50000"/>
                  </a:schemeClr>
                </a:solidFill>
              </a:rPr>
              <a:t>2016</a:t>
            </a:r>
            <a:r>
              <a:rPr lang="zh-CN" altLang="en-US" sz="1600" dirty="0" smtClean="0">
                <a:solidFill>
                  <a:schemeClr val="bg1">
                    <a:lumMod val="50000"/>
                  </a:schemeClr>
                </a:solidFill>
              </a:rPr>
              <a:t>年加入</a:t>
            </a:r>
            <a:r>
              <a:rPr lang="zh-CN" altLang="en-US" sz="1600" dirty="0">
                <a:solidFill>
                  <a:schemeClr val="bg1">
                    <a:lumMod val="50000"/>
                  </a:schemeClr>
                </a:solidFill>
              </a:rPr>
              <a:t>联合国</a:t>
            </a:r>
            <a:r>
              <a:rPr lang="en-US" altLang="zh-CN" sz="1600" dirty="0">
                <a:solidFill>
                  <a:schemeClr val="bg1">
                    <a:lumMod val="50000"/>
                  </a:schemeClr>
                </a:solidFill>
              </a:rPr>
              <a:t>TIR</a:t>
            </a:r>
            <a:r>
              <a:rPr lang="zh-CN" altLang="en-US" sz="1600" dirty="0">
                <a:solidFill>
                  <a:schemeClr val="bg1">
                    <a:lumMod val="50000"/>
                  </a:schemeClr>
                </a:solidFill>
              </a:rPr>
              <a:t>公约。</a:t>
            </a:r>
          </a:p>
        </p:txBody>
      </p:sp>
      <p:sp>
        <p:nvSpPr>
          <p:cNvPr id="15" name="矩形 14"/>
          <p:cNvSpPr/>
          <p:nvPr/>
        </p:nvSpPr>
        <p:spPr>
          <a:xfrm>
            <a:off x="561025" y="3145333"/>
            <a:ext cx="8128543" cy="1748092"/>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en-US" altLang="zh-CN" b="1" kern="1200" dirty="0" smtClean="0">
                <a:solidFill>
                  <a:srgbClr val="FFFFFF"/>
                </a:solidFill>
                <a:latin typeface="微软雅黑" panose="020B0503020204020204" pitchFamily="34" charset="-122"/>
                <a:ea typeface="微软雅黑" panose="020B0503020204020204" pitchFamily="34" charset="-122"/>
                <a:cs typeface="+mn-cs"/>
              </a:rPr>
              <a:t>3.0</a:t>
            </a:r>
            <a:r>
              <a:rPr lang="zh-CN" altLang="en-US" b="1" kern="1200" dirty="0" smtClean="0">
                <a:solidFill>
                  <a:srgbClr val="FFFFFF"/>
                </a:solidFill>
                <a:latin typeface="微软雅黑" panose="020B0503020204020204" pitchFamily="34" charset="-122"/>
                <a:ea typeface="微软雅黑" panose="020B0503020204020204" pitchFamily="34" charset="-122"/>
                <a:cs typeface="+mn-cs"/>
              </a:rPr>
              <a:t>阶段比</a:t>
            </a:r>
            <a:r>
              <a:rPr lang="en-US" altLang="zh-CN" b="1" kern="1200" dirty="0" smtClean="0">
                <a:solidFill>
                  <a:srgbClr val="FFFFFF"/>
                </a:solidFill>
                <a:latin typeface="微软雅黑" panose="020B0503020204020204" pitchFamily="34" charset="-122"/>
                <a:ea typeface="微软雅黑" panose="020B0503020204020204" pitchFamily="34" charset="-122"/>
                <a:cs typeface="+mn-cs"/>
              </a:rPr>
              <a:t>2.0</a:t>
            </a:r>
            <a:r>
              <a:rPr lang="zh-CN" altLang="en-US" b="1" kern="1200" dirty="0" smtClean="0">
                <a:solidFill>
                  <a:srgbClr val="FFFFFF"/>
                </a:solidFill>
                <a:latin typeface="微软雅黑" panose="020B0503020204020204" pitchFamily="34" charset="-122"/>
                <a:ea typeface="微软雅黑" panose="020B0503020204020204" pitchFamily="34" charset="-122"/>
                <a:cs typeface="+mn-cs"/>
              </a:rPr>
              <a:t>阶段有</a:t>
            </a:r>
            <a:r>
              <a:rPr lang="zh-CN" altLang="en-US" b="1" kern="1200" dirty="0">
                <a:solidFill>
                  <a:srgbClr val="FFFFFF"/>
                </a:solidFill>
                <a:latin typeface="微软雅黑" panose="020B0503020204020204" pitchFamily="34" charset="-122"/>
                <a:ea typeface="微软雅黑" panose="020B0503020204020204" pitchFamily="34" charset="-122"/>
                <a:cs typeface="+mn-cs"/>
              </a:rPr>
              <a:t>四大转变</a:t>
            </a:r>
            <a:r>
              <a:rPr lang="zh-CN" altLang="en-US" b="1" kern="1200" dirty="0" smtClean="0">
                <a:solidFill>
                  <a:srgbClr val="FFFFFF"/>
                </a:solidFill>
                <a:latin typeface="微软雅黑" panose="020B0503020204020204" pitchFamily="34" charset="-122"/>
                <a:ea typeface="微软雅黑" panose="020B0503020204020204" pitchFamily="34" charset="-122"/>
                <a:cs typeface="+mn-cs"/>
              </a:rPr>
              <a:t>：</a:t>
            </a:r>
            <a:endParaRPr lang="en-US" altLang="zh-CN" b="1"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一、用户</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群由草根创业向工厂、外贸公司</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转变</a:t>
            </a:r>
            <a:endParaRPr lang="en-US" altLang="zh-CN" sz="16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二、平台</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销售产品由二手货源向一手货源好产品</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转变</a:t>
            </a:r>
            <a:endParaRPr lang="en-US" altLang="zh-CN" sz="16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三、主要</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卖家群体从传统外贸业务向跨境电商转型，生产模式由大生产线向柔性制造</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转变四、批发商</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买家以中大额交易</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为主</a:t>
            </a:r>
            <a:endParaRPr kumimoji="0" lang="zh-CN" altLang="en-US" sz="160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563805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556518" cy="954107"/>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四、进出境货物检验检疫费用</a:t>
            </a:r>
          </a:p>
          <a:p>
            <a:endParaRPr lang="zh-CN" altLang="en-US" sz="2800" b="1" dirty="0">
              <a:solidFill>
                <a:schemeClr val="bg1"/>
              </a:solidFill>
              <a:latin typeface="Microsoft YaHei"/>
              <a:ea typeface="Microsoft YaHei"/>
              <a:cs typeface="Microsoft YaHei"/>
            </a:endParaRPr>
          </a:p>
        </p:txBody>
      </p:sp>
      <p:sp>
        <p:nvSpPr>
          <p:cNvPr id="17" name="TextBox 1"/>
          <p:cNvSpPr txBox="1"/>
          <p:nvPr/>
        </p:nvSpPr>
        <p:spPr>
          <a:xfrm>
            <a:off x="344242" y="762266"/>
            <a:ext cx="6982767"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）检验检疫收费类型</a:t>
            </a:r>
          </a:p>
        </p:txBody>
      </p:sp>
      <p:sp>
        <p:nvSpPr>
          <p:cNvPr id="15" name="TextBox 1"/>
          <p:cNvSpPr txBox="1"/>
          <p:nvPr/>
        </p:nvSpPr>
        <p:spPr>
          <a:xfrm>
            <a:off x="552802" y="1212505"/>
            <a:ext cx="3442746"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按货值计算收费；按一批计算</a:t>
            </a:r>
            <a:r>
              <a:rPr lang="zh-CN" altLang="en-US" sz="1600" dirty="0" smtClean="0">
                <a:solidFill>
                  <a:schemeClr val="bg1">
                    <a:lumMod val="50000"/>
                  </a:schemeClr>
                </a:solidFill>
              </a:rPr>
              <a:t>收费</a:t>
            </a:r>
            <a:endParaRPr lang="en-US" altLang="zh-CN" sz="1600" dirty="0" smtClean="0">
              <a:solidFill>
                <a:schemeClr val="bg1">
                  <a:lumMod val="50000"/>
                </a:schemeClr>
              </a:solidFill>
            </a:endParaRPr>
          </a:p>
        </p:txBody>
      </p:sp>
      <p:sp>
        <p:nvSpPr>
          <p:cNvPr id="21" name="TextBox 1"/>
          <p:cNvSpPr txBox="1"/>
          <p:nvPr/>
        </p:nvSpPr>
        <p:spPr>
          <a:xfrm>
            <a:off x="502623" y="1838466"/>
            <a:ext cx="8483495" cy="30469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抽样检验收费</a:t>
            </a:r>
            <a:r>
              <a:rPr lang="zh-CN" altLang="en-US" sz="1600" b="1" dirty="0" smtClean="0">
                <a:solidFill>
                  <a:schemeClr val="bg1">
                    <a:lumMod val="50000"/>
                  </a:schemeClr>
                </a:solidFill>
              </a:rPr>
              <a:t>：</a:t>
            </a:r>
            <a:r>
              <a:rPr lang="zh-CN" altLang="en-US" sz="1600" dirty="0">
                <a:solidFill>
                  <a:schemeClr val="bg1">
                    <a:lumMod val="50000"/>
                  </a:schemeClr>
                </a:solidFill>
              </a:rPr>
              <a:t>抽样检验代表全批的，按全批计收检验检疫</a:t>
            </a:r>
            <a:r>
              <a:rPr lang="zh-CN" altLang="en-US" sz="1600" dirty="0" smtClean="0">
                <a:solidFill>
                  <a:schemeClr val="bg1">
                    <a:lumMod val="50000"/>
                  </a:schemeClr>
                </a:solidFill>
              </a:rPr>
              <a:t>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货物品质检验收费</a:t>
            </a:r>
            <a:r>
              <a:rPr lang="zh-CN" altLang="en-US" sz="1600" b="1" dirty="0" smtClean="0">
                <a:solidFill>
                  <a:schemeClr val="bg1">
                    <a:lumMod val="50000"/>
                  </a:schemeClr>
                </a:solidFill>
              </a:rPr>
              <a:t>：</a:t>
            </a:r>
            <a:r>
              <a:rPr lang="zh-CN" altLang="en-US" sz="1600" dirty="0" smtClean="0">
                <a:solidFill>
                  <a:schemeClr val="bg1">
                    <a:lumMod val="50000"/>
                  </a:schemeClr>
                </a:solidFill>
              </a:rPr>
              <a:t>按收费标准</a:t>
            </a:r>
            <a:r>
              <a:rPr lang="en-US" altLang="zh-CN" sz="1600" dirty="0" smtClean="0">
                <a:solidFill>
                  <a:schemeClr val="bg1">
                    <a:lumMod val="50000"/>
                  </a:schemeClr>
                </a:solidFill>
              </a:rPr>
              <a:t>100</a:t>
            </a:r>
            <a:r>
              <a:rPr lang="zh-CN" altLang="en-US" sz="1600" dirty="0">
                <a:solidFill>
                  <a:schemeClr val="bg1">
                    <a:lumMod val="50000"/>
                  </a:schemeClr>
                </a:solidFill>
              </a:rPr>
              <a:t>％计</a:t>
            </a:r>
            <a:r>
              <a:rPr lang="zh-CN" altLang="en-US" sz="1600" dirty="0" smtClean="0">
                <a:solidFill>
                  <a:schemeClr val="bg1">
                    <a:lumMod val="50000"/>
                  </a:schemeClr>
                </a:solidFill>
              </a:rPr>
              <a:t>收；由</a:t>
            </a:r>
            <a:r>
              <a:rPr lang="zh-CN" altLang="en-US" sz="1600" dirty="0">
                <a:solidFill>
                  <a:schemeClr val="bg1">
                    <a:lumMod val="50000"/>
                  </a:schemeClr>
                </a:solidFill>
              </a:rPr>
              <a:t>海关</a:t>
            </a:r>
            <a:r>
              <a:rPr lang="zh-CN" altLang="en-US" sz="1600" dirty="0" smtClean="0">
                <a:solidFill>
                  <a:schemeClr val="bg1">
                    <a:lumMod val="50000"/>
                  </a:schemeClr>
                </a:solidFill>
              </a:rPr>
              <a:t>会同检验</a:t>
            </a:r>
            <a:r>
              <a:rPr lang="zh-CN" altLang="en-US" sz="1600" dirty="0">
                <a:solidFill>
                  <a:schemeClr val="bg1">
                    <a:lumMod val="50000"/>
                  </a:schemeClr>
                </a:solidFill>
              </a:rPr>
              <a:t>的，按收费标准的</a:t>
            </a:r>
            <a:r>
              <a:rPr lang="en-US" altLang="zh-CN" sz="1600" dirty="0">
                <a:solidFill>
                  <a:schemeClr val="bg1">
                    <a:lumMod val="50000"/>
                  </a:schemeClr>
                </a:solidFill>
              </a:rPr>
              <a:t>50</a:t>
            </a:r>
            <a:r>
              <a:rPr lang="zh-CN" altLang="en-US" sz="1600" dirty="0">
                <a:solidFill>
                  <a:schemeClr val="bg1">
                    <a:lumMod val="50000"/>
                  </a:schemeClr>
                </a:solidFill>
              </a:rPr>
              <a:t>％</a:t>
            </a:r>
            <a:r>
              <a:rPr lang="zh-CN" altLang="en-US" sz="1600" dirty="0" smtClean="0">
                <a:solidFill>
                  <a:schemeClr val="bg1">
                    <a:lumMod val="50000"/>
                  </a:schemeClr>
                </a:solidFill>
              </a:rPr>
              <a:t>计收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货物重量鉴定的收费</a:t>
            </a:r>
            <a:r>
              <a:rPr lang="zh-CN" altLang="en-US" sz="1600" b="1" dirty="0" smtClean="0">
                <a:solidFill>
                  <a:schemeClr val="bg1">
                    <a:lumMod val="50000"/>
                  </a:schemeClr>
                </a:solidFill>
              </a:rPr>
              <a:t>：</a:t>
            </a:r>
            <a:r>
              <a:rPr lang="zh-CN" altLang="en-US" sz="1600" dirty="0">
                <a:solidFill>
                  <a:schemeClr val="bg1">
                    <a:lumMod val="50000"/>
                  </a:schemeClr>
                </a:solidFill>
              </a:rPr>
              <a:t>按收费标准的</a:t>
            </a:r>
            <a:r>
              <a:rPr lang="en-US" altLang="zh-CN" sz="1600" dirty="0">
                <a:solidFill>
                  <a:schemeClr val="bg1">
                    <a:lumMod val="50000"/>
                  </a:schemeClr>
                </a:solidFill>
              </a:rPr>
              <a:t>100</a:t>
            </a:r>
            <a:r>
              <a:rPr lang="zh-CN" altLang="en-US" sz="1600" dirty="0">
                <a:solidFill>
                  <a:schemeClr val="bg1">
                    <a:lumMod val="50000"/>
                  </a:schemeClr>
                </a:solidFill>
              </a:rPr>
              <a:t>％</a:t>
            </a:r>
            <a:r>
              <a:rPr lang="zh-CN" altLang="en-US" sz="1600" dirty="0" smtClean="0">
                <a:solidFill>
                  <a:schemeClr val="bg1">
                    <a:lumMod val="50000"/>
                  </a:schemeClr>
                </a:solidFill>
              </a:rPr>
              <a:t>计收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实验室检验与鉴定项目收费</a:t>
            </a:r>
            <a:r>
              <a:rPr lang="zh-CN" altLang="en-US" sz="1600" b="1" dirty="0" smtClean="0">
                <a:solidFill>
                  <a:schemeClr val="bg1">
                    <a:lumMod val="50000"/>
                  </a:schemeClr>
                </a:solidFill>
              </a:rPr>
              <a:t>：</a:t>
            </a:r>
            <a:r>
              <a:rPr lang="zh-CN" altLang="en-US" sz="1600" dirty="0" smtClean="0">
                <a:solidFill>
                  <a:schemeClr val="bg1">
                    <a:lumMod val="50000"/>
                  </a:schemeClr>
                </a:solidFill>
              </a:rPr>
              <a:t>按规定计收</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重新检验检疫收费</a:t>
            </a:r>
            <a:r>
              <a:rPr lang="zh-CN" altLang="en-US" sz="1600" b="1" dirty="0" smtClean="0">
                <a:solidFill>
                  <a:schemeClr val="bg1">
                    <a:lumMod val="50000"/>
                  </a:schemeClr>
                </a:solidFill>
              </a:rPr>
              <a:t>：</a:t>
            </a:r>
            <a:r>
              <a:rPr lang="zh-CN" altLang="en-US" sz="1600" dirty="0">
                <a:solidFill>
                  <a:schemeClr val="bg1">
                    <a:lumMod val="50000"/>
                  </a:schemeClr>
                </a:solidFill>
              </a:rPr>
              <a:t>按收费标准另行计收费</a:t>
            </a:r>
            <a:r>
              <a:rPr lang="zh-CN" altLang="en-US" sz="1600" dirty="0" smtClean="0">
                <a:solidFill>
                  <a:schemeClr val="bg1">
                    <a:lumMod val="50000"/>
                  </a:schemeClr>
                </a:solidFill>
              </a:rPr>
              <a:t>用</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检验检疫不合格且重新加工</a:t>
            </a:r>
            <a:r>
              <a:rPr lang="zh-CN" altLang="en-US" sz="1600" b="1" dirty="0" smtClean="0">
                <a:solidFill>
                  <a:schemeClr val="bg1">
                    <a:lumMod val="50000"/>
                  </a:schemeClr>
                </a:solidFill>
              </a:rPr>
              <a:t>整理</a:t>
            </a:r>
            <a:r>
              <a:rPr lang="zh-CN" altLang="en-US" sz="1600" b="1" dirty="0">
                <a:solidFill>
                  <a:schemeClr val="bg1">
                    <a:lumMod val="50000"/>
                  </a:schemeClr>
                </a:solidFill>
              </a:rPr>
              <a:t>收费</a:t>
            </a:r>
            <a:r>
              <a:rPr lang="zh-CN" altLang="en-US" sz="1600" b="1" dirty="0" smtClean="0">
                <a:solidFill>
                  <a:schemeClr val="bg1">
                    <a:lumMod val="50000"/>
                  </a:schemeClr>
                </a:solidFill>
              </a:rPr>
              <a:t>：</a:t>
            </a:r>
            <a:r>
              <a:rPr lang="zh-CN" altLang="en-US" sz="1600" dirty="0">
                <a:solidFill>
                  <a:schemeClr val="bg1">
                    <a:lumMod val="50000"/>
                  </a:schemeClr>
                </a:solidFill>
              </a:rPr>
              <a:t>按全额收取检验检疫</a:t>
            </a:r>
            <a:r>
              <a:rPr lang="zh-CN" altLang="en-US" sz="1600" dirty="0" smtClean="0">
                <a:solidFill>
                  <a:schemeClr val="bg1">
                    <a:lumMod val="50000"/>
                  </a:schemeClr>
                </a:solidFill>
              </a:rPr>
              <a:t>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其他检验单位检验收费</a:t>
            </a:r>
            <a:r>
              <a:rPr lang="zh-CN" altLang="en-US" sz="1600" b="1" dirty="0" smtClean="0">
                <a:solidFill>
                  <a:schemeClr val="bg1">
                    <a:lumMod val="50000"/>
                  </a:schemeClr>
                </a:solidFill>
              </a:rPr>
              <a:t>：</a:t>
            </a:r>
            <a:r>
              <a:rPr lang="zh-CN" altLang="en-US" sz="1600" dirty="0">
                <a:solidFill>
                  <a:schemeClr val="bg1">
                    <a:lumMod val="50000"/>
                  </a:schemeClr>
                </a:solidFill>
              </a:rPr>
              <a:t>按</a:t>
            </a:r>
            <a:r>
              <a:rPr lang="zh-CN" altLang="en-US" sz="1600" dirty="0" smtClean="0">
                <a:solidFill>
                  <a:schemeClr val="bg1">
                    <a:lumMod val="50000"/>
                  </a:schemeClr>
                </a:solidFill>
              </a:rPr>
              <a:t>收费标准计收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出证收费</a:t>
            </a:r>
            <a:r>
              <a:rPr lang="zh-CN" altLang="en-US" sz="1600" b="1" dirty="0" smtClean="0">
                <a:solidFill>
                  <a:schemeClr val="bg1">
                    <a:lumMod val="50000"/>
                  </a:schemeClr>
                </a:solidFill>
              </a:rPr>
              <a:t>：</a:t>
            </a:r>
            <a:r>
              <a:rPr lang="zh-CN" altLang="en-US" sz="1600" dirty="0">
                <a:solidFill>
                  <a:schemeClr val="bg1">
                    <a:lumMod val="50000"/>
                  </a:schemeClr>
                </a:solidFill>
              </a:rPr>
              <a:t>收取发证</a:t>
            </a:r>
            <a:r>
              <a:rPr lang="zh-CN" altLang="en-US" sz="1600" dirty="0" smtClean="0">
                <a:solidFill>
                  <a:schemeClr val="bg1">
                    <a:lumMod val="50000"/>
                  </a:schemeClr>
                </a:solidFill>
              </a:rPr>
              <a:t>工本费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签证放行收费：</a:t>
            </a:r>
            <a:r>
              <a:rPr lang="zh-CN" altLang="en-US" sz="1600" dirty="0">
                <a:solidFill>
                  <a:schemeClr val="bg1">
                    <a:lumMod val="50000"/>
                  </a:schemeClr>
                </a:solidFill>
              </a:rPr>
              <a:t>收取发证</a:t>
            </a:r>
            <a:r>
              <a:rPr lang="zh-CN" altLang="en-US" sz="1600" dirty="0" smtClean="0">
                <a:solidFill>
                  <a:schemeClr val="bg1">
                    <a:lumMod val="50000"/>
                  </a:schemeClr>
                </a:solidFill>
              </a:rPr>
              <a:t>工本费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过境动植物、动植物产品收费</a:t>
            </a:r>
            <a:r>
              <a:rPr lang="zh-CN" altLang="en-US" sz="1600" b="1" dirty="0" smtClean="0">
                <a:solidFill>
                  <a:schemeClr val="bg1">
                    <a:lumMod val="50000"/>
                  </a:schemeClr>
                </a:solidFill>
              </a:rPr>
              <a:t>：</a:t>
            </a:r>
            <a:r>
              <a:rPr lang="zh-CN" altLang="en-US" sz="1600" dirty="0">
                <a:solidFill>
                  <a:schemeClr val="bg1">
                    <a:lumMod val="50000"/>
                  </a:schemeClr>
                </a:solidFill>
              </a:rPr>
              <a:t>按收费标准计收</a:t>
            </a:r>
            <a:endParaRPr lang="en-US" altLang="zh-CN" sz="1600" dirty="0">
              <a:solidFill>
                <a:schemeClr val="bg1">
                  <a:lumMod val="50000"/>
                </a:schemeClr>
              </a:solidFill>
            </a:endParaRPr>
          </a:p>
        </p:txBody>
      </p:sp>
      <p:sp>
        <p:nvSpPr>
          <p:cNvPr id="9" name="TextBox 1"/>
          <p:cNvSpPr txBox="1"/>
          <p:nvPr/>
        </p:nvSpPr>
        <p:spPr>
          <a:xfrm>
            <a:off x="344242" y="1420833"/>
            <a:ext cx="6982767"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检验检疫</a:t>
            </a:r>
            <a:r>
              <a:rPr lang="zh-CN" altLang="en-US" sz="2000" b="1" dirty="0" smtClean="0">
                <a:solidFill>
                  <a:srgbClr val="002060"/>
                </a:solidFill>
              </a:rPr>
              <a:t>收费</a:t>
            </a:r>
            <a:endParaRPr lang="zh-CN" altLang="en-US" sz="2000" b="1" dirty="0">
              <a:solidFill>
                <a:srgbClr val="002060"/>
              </a:solidFill>
            </a:endParaRPr>
          </a:p>
        </p:txBody>
      </p:sp>
    </p:spTree>
    <p:extLst>
      <p:ext uri="{BB962C8B-B14F-4D97-AF65-F5344CB8AC3E}">
        <p14:creationId xmlns:p14="http://schemas.microsoft.com/office/powerpoint/2010/main" val="3181295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510812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第八章 跨</a:t>
            </a:r>
            <a:r>
              <a:rPr lang="zh-CN" altLang="en-US" b="1" dirty="0">
                <a:solidFill>
                  <a:schemeClr val="bg2">
                    <a:lumMod val="60000"/>
                    <a:lumOff val="40000"/>
                  </a:schemeClr>
                </a:solidFill>
              </a:rPr>
              <a:t>境电子商务进出境货物监管</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a:t>
            </a:r>
            <a:r>
              <a:rPr lang="zh-CN" altLang="en-US" b="1" dirty="0"/>
              <a:t>四</a:t>
            </a:r>
            <a:r>
              <a:rPr lang="zh-CN" altLang="en-US" b="1" dirty="0" smtClean="0"/>
              <a:t>节 </a:t>
            </a:r>
            <a:r>
              <a:rPr lang="zh-CN" altLang="en-US" sz="3600" b="1" dirty="0" smtClean="0"/>
              <a:t>跨</a:t>
            </a:r>
            <a:r>
              <a:rPr lang="zh-CN" altLang="en-US" sz="3600" b="1" dirty="0"/>
              <a:t>境电商进出境</a:t>
            </a:r>
            <a:r>
              <a:rPr lang="zh-CN" altLang="en-US" sz="3600" b="1" dirty="0" smtClean="0"/>
              <a:t>货物通关业务监管</a:t>
            </a:r>
            <a:endParaRPr sz="3600" b="1" dirty="0"/>
          </a:p>
        </p:txBody>
      </p:sp>
    </p:spTree>
    <p:extLst>
      <p:ext uri="{BB962C8B-B14F-4D97-AF65-F5344CB8AC3E}">
        <p14:creationId xmlns:p14="http://schemas.microsoft.com/office/powerpoint/2010/main" val="4260487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一、通关业务的监管部门</a:t>
            </a:r>
          </a:p>
        </p:txBody>
      </p:sp>
      <p:sp>
        <p:nvSpPr>
          <p:cNvPr id="13" name="矩形 12"/>
          <p:cNvSpPr/>
          <p:nvPr/>
        </p:nvSpPr>
        <p:spPr bwMode="auto">
          <a:xfrm>
            <a:off x="316604" y="813272"/>
            <a:ext cx="8537946" cy="897116"/>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通关是指进出口货物收发货人或其代理人、进出境运输工具负责人和物品的所有人向海关提交或发送报关单据申报进出境手续，海关依法审核申报资料，查验进出口货物，征收进出口关税与费用，核准进出口货物放行的清关过程</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 y="1771580"/>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7" name="TextBox 1"/>
          <p:cNvSpPr txBox="1"/>
          <p:nvPr/>
        </p:nvSpPr>
        <p:spPr>
          <a:xfrm>
            <a:off x="344242" y="183204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）通关业务的监管部门</a:t>
            </a:r>
            <a:endParaRPr lang="en-US" altLang="zh-CN" sz="2000" b="1" dirty="0">
              <a:solidFill>
                <a:srgbClr val="002060"/>
              </a:solidFill>
            </a:endParaRPr>
          </a:p>
        </p:txBody>
      </p:sp>
      <p:sp>
        <p:nvSpPr>
          <p:cNvPr id="21" name="TextBox 1"/>
          <p:cNvSpPr txBox="1"/>
          <p:nvPr/>
        </p:nvSpPr>
        <p:spPr>
          <a:xfrm>
            <a:off x="2896842" y="2386043"/>
            <a:ext cx="6030070" cy="8679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smtClean="0">
                <a:solidFill>
                  <a:schemeClr val="bg1">
                    <a:lumMod val="50000"/>
                  </a:schemeClr>
                </a:solidFill>
              </a:rPr>
              <a:t>拟订检查</a:t>
            </a:r>
            <a:r>
              <a:rPr lang="zh-CN" altLang="en-US" sz="1400" dirty="0">
                <a:solidFill>
                  <a:schemeClr val="bg1">
                    <a:lumMod val="50000"/>
                  </a:schemeClr>
                </a:solidFill>
              </a:rPr>
              <a:t>、检验、</a:t>
            </a:r>
            <a:r>
              <a:rPr lang="zh-CN" altLang="en-US" sz="1400" dirty="0" smtClean="0">
                <a:solidFill>
                  <a:schemeClr val="bg1">
                    <a:lumMod val="50000"/>
                  </a:schemeClr>
                </a:solidFill>
              </a:rPr>
              <a:t>检疫、物流</a:t>
            </a:r>
            <a:r>
              <a:rPr lang="zh-CN" altLang="en-US" sz="1400" dirty="0">
                <a:solidFill>
                  <a:schemeClr val="bg1">
                    <a:lumMod val="50000"/>
                  </a:schemeClr>
                </a:solidFill>
              </a:rPr>
              <a:t>监控、</a:t>
            </a:r>
            <a:r>
              <a:rPr lang="zh-CN" altLang="en-US" sz="1400" dirty="0" smtClean="0">
                <a:solidFill>
                  <a:schemeClr val="bg1">
                    <a:lumMod val="50000"/>
                  </a:schemeClr>
                </a:solidFill>
              </a:rPr>
              <a:t>监管场所、经营</a:t>
            </a:r>
            <a:r>
              <a:rPr lang="zh-CN" altLang="en-US" sz="1400" dirty="0">
                <a:solidFill>
                  <a:schemeClr val="bg1">
                    <a:lumMod val="50000"/>
                  </a:schemeClr>
                </a:solidFill>
              </a:rPr>
              <a:t>人</a:t>
            </a:r>
            <a:r>
              <a:rPr lang="zh-CN" altLang="en-US" sz="1400" dirty="0" smtClean="0">
                <a:solidFill>
                  <a:schemeClr val="bg1">
                    <a:lumMod val="50000"/>
                  </a:schemeClr>
                </a:solidFill>
              </a:rPr>
              <a:t>管理、进出境</a:t>
            </a:r>
            <a:r>
              <a:rPr lang="zh-CN" altLang="en-US" sz="1400" dirty="0">
                <a:solidFill>
                  <a:schemeClr val="bg1">
                    <a:lumMod val="50000"/>
                  </a:schemeClr>
                </a:solidFill>
              </a:rPr>
              <a:t>邮件快件、暂准进出境货物、进出境展览品</a:t>
            </a:r>
            <a:r>
              <a:rPr lang="zh-CN" altLang="en-US" sz="1400" dirty="0" smtClean="0">
                <a:solidFill>
                  <a:schemeClr val="bg1">
                    <a:lumMod val="50000"/>
                  </a:schemeClr>
                </a:solidFill>
              </a:rPr>
              <a:t>等制度</a:t>
            </a:r>
            <a:r>
              <a:rPr lang="zh-CN" altLang="en-US" sz="1400" dirty="0">
                <a:solidFill>
                  <a:schemeClr val="bg1">
                    <a:lumMod val="50000"/>
                  </a:schemeClr>
                </a:solidFill>
              </a:rPr>
              <a:t>并组织实施</a:t>
            </a:r>
            <a:r>
              <a:rPr lang="zh-CN" altLang="en-US" sz="1400" dirty="0" smtClean="0">
                <a:solidFill>
                  <a:schemeClr val="bg1">
                    <a:lumMod val="50000"/>
                  </a:schemeClr>
                </a:solidFill>
              </a:rPr>
              <a:t>；承担</a:t>
            </a:r>
            <a:r>
              <a:rPr lang="zh-CN" altLang="en-US" sz="1400" dirty="0">
                <a:solidFill>
                  <a:schemeClr val="bg1">
                    <a:lumMod val="50000"/>
                  </a:schemeClr>
                </a:solidFill>
              </a:rPr>
              <a:t>国家禁止或限制进出境货物、物品的</a:t>
            </a:r>
            <a:r>
              <a:rPr lang="zh-CN" altLang="en-US" sz="1400" dirty="0" smtClean="0">
                <a:solidFill>
                  <a:schemeClr val="bg1">
                    <a:lumMod val="50000"/>
                  </a:schemeClr>
                </a:solidFill>
              </a:rPr>
              <a:t>监管，和出口管制、进口固体废物等</a:t>
            </a:r>
            <a:r>
              <a:rPr lang="zh-CN" altLang="en-US" sz="1400" dirty="0">
                <a:solidFill>
                  <a:schemeClr val="bg1">
                    <a:lumMod val="50000"/>
                  </a:schemeClr>
                </a:solidFill>
              </a:rPr>
              <a:t>口岸</a:t>
            </a:r>
            <a:r>
              <a:rPr lang="zh-CN" altLang="en-US" sz="1400" dirty="0" smtClean="0">
                <a:solidFill>
                  <a:schemeClr val="bg1">
                    <a:lumMod val="50000"/>
                  </a:schemeClr>
                </a:solidFill>
              </a:rPr>
              <a:t>管理。</a:t>
            </a:r>
            <a:endParaRPr lang="en-US" altLang="zh-CN" sz="1400" dirty="0" smtClean="0">
              <a:solidFill>
                <a:schemeClr val="bg1">
                  <a:lumMod val="50000"/>
                </a:schemeClr>
              </a:solidFill>
            </a:endParaRPr>
          </a:p>
        </p:txBody>
      </p:sp>
      <p:sp>
        <p:nvSpPr>
          <p:cNvPr id="10" name="矩形 9"/>
          <p:cNvSpPr/>
          <p:nvPr/>
        </p:nvSpPr>
        <p:spPr>
          <a:xfrm>
            <a:off x="574264" y="2386043"/>
            <a:ext cx="2239681" cy="7411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海关总署口岸监管司</a:t>
            </a:r>
            <a:endParaRPr lang="en-US" altLang="zh-CN"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 职责 ）</a:t>
            </a:r>
            <a:endPar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22"/>
          <p:cNvSpPr/>
          <p:nvPr/>
        </p:nvSpPr>
        <p:spPr>
          <a:xfrm>
            <a:off x="566069" y="3276052"/>
            <a:ext cx="2256072" cy="6658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直属海关口岸监管</a:t>
            </a: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处</a:t>
            </a:r>
            <a:endParaRPr lang="en-US" altLang="zh-CN"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 职责 </a:t>
            </a: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矩形 24"/>
          <p:cNvSpPr/>
          <p:nvPr/>
        </p:nvSpPr>
        <p:spPr>
          <a:xfrm>
            <a:off x="582460" y="4102087"/>
            <a:ext cx="2257190" cy="79534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隶属海关监管</a:t>
            </a: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科</a:t>
            </a:r>
            <a:endParaRPr lang="en-US" altLang="zh-CN"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 职责 </a:t>
            </a:r>
            <a:r>
              <a:rPr lang="zh-CN" altLang="en-US" sz="16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16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1"/>
          <p:cNvSpPr txBox="1"/>
          <p:nvPr/>
        </p:nvSpPr>
        <p:spPr>
          <a:xfrm>
            <a:off x="2896842" y="3256612"/>
            <a:ext cx="6030070" cy="8679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rgbClr val="C00000"/>
                </a:solidFill>
              </a:rPr>
              <a:t>拟订</a:t>
            </a:r>
            <a:r>
              <a:rPr lang="zh-CN" altLang="en-US" sz="1400" dirty="0" smtClean="0">
                <a:solidFill>
                  <a:srgbClr val="C00000"/>
                </a:solidFill>
              </a:rPr>
              <a:t>本关</a:t>
            </a:r>
            <a:r>
              <a:rPr lang="zh-CN" altLang="en-US" sz="1400" dirty="0">
                <a:solidFill>
                  <a:srgbClr val="C00000"/>
                </a:solidFill>
              </a:rPr>
              <a:t>检查、检验、检疫、物流监控、监管场所、经营人管理、进出境邮件快件、暂准进出境货物、进出境展览品等</a:t>
            </a:r>
            <a:r>
              <a:rPr lang="zh-CN" altLang="en-US" sz="1400" dirty="0" smtClean="0">
                <a:solidFill>
                  <a:srgbClr val="C00000"/>
                </a:solidFill>
              </a:rPr>
              <a:t>制度实施细则及实施；承担本关禁止</a:t>
            </a:r>
            <a:r>
              <a:rPr lang="zh-CN" altLang="en-US" sz="1400" dirty="0">
                <a:solidFill>
                  <a:srgbClr val="C00000"/>
                </a:solidFill>
              </a:rPr>
              <a:t>或</a:t>
            </a:r>
            <a:r>
              <a:rPr lang="zh-CN" altLang="en-US" sz="1400" dirty="0" smtClean="0">
                <a:solidFill>
                  <a:srgbClr val="C00000"/>
                </a:solidFill>
              </a:rPr>
              <a:t>限制货物</a:t>
            </a:r>
            <a:r>
              <a:rPr lang="zh-CN" altLang="en-US" sz="1400" dirty="0">
                <a:solidFill>
                  <a:srgbClr val="C00000"/>
                </a:solidFill>
              </a:rPr>
              <a:t>、物品的监管，和出口管制、进口固体废物等口岸管理</a:t>
            </a:r>
            <a:r>
              <a:rPr lang="zh-CN" altLang="en-US" sz="1400" dirty="0" smtClean="0">
                <a:solidFill>
                  <a:srgbClr val="C00000"/>
                </a:solidFill>
              </a:rPr>
              <a:t>。</a:t>
            </a:r>
            <a:endParaRPr lang="en-US" altLang="zh-CN" sz="1400" dirty="0" smtClean="0">
              <a:solidFill>
                <a:srgbClr val="C00000"/>
              </a:solidFill>
            </a:endParaRPr>
          </a:p>
        </p:txBody>
      </p:sp>
      <p:sp>
        <p:nvSpPr>
          <p:cNvPr id="27" name="TextBox 1"/>
          <p:cNvSpPr txBox="1"/>
          <p:nvPr/>
        </p:nvSpPr>
        <p:spPr>
          <a:xfrm>
            <a:off x="2896842" y="4082353"/>
            <a:ext cx="6030070" cy="8679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chemeClr val="bg1">
                    <a:lumMod val="50000"/>
                  </a:schemeClr>
                </a:solidFill>
              </a:rPr>
              <a:t>承担</a:t>
            </a:r>
            <a:r>
              <a:rPr lang="zh-CN" altLang="en-US" sz="1400" dirty="0" smtClean="0">
                <a:solidFill>
                  <a:schemeClr val="bg1">
                    <a:lumMod val="50000"/>
                  </a:schemeClr>
                </a:solidFill>
              </a:rPr>
              <a:t>本区检查</a:t>
            </a:r>
            <a:r>
              <a:rPr lang="zh-CN" altLang="en-US" sz="1400" dirty="0">
                <a:solidFill>
                  <a:schemeClr val="bg1">
                    <a:lumMod val="50000"/>
                  </a:schemeClr>
                </a:solidFill>
              </a:rPr>
              <a:t>、检验、</a:t>
            </a:r>
            <a:r>
              <a:rPr lang="zh-CN" altLang="en-US" sz="1400" dirty="0" smtClean="0">
                <a:solidFill>
                  <a:schemeClr val="bg1">
                    <a:lumMod val="50000"/>
                  </a:schemeClr>
                </a:solidFill>
              </a:rPr>
              <a:t>检疫、物流</a:t>
            </a:r>
            <a:r>
              <a:rPr lang="zh-CN" altLang="en-US" sz="1400" dirty="0">
                <a:solidFill>
                  <a:schemeClr val="bg1">
                    <a:lumMod val="50000"/>
                  </a:schemeClr>
                </a:solidFill>
              </a:rPr>
              <a:t>监控、监管场所、经营人</a:t>
            </a:r>
            <a:r>
              <a:rPr lang="zh-CN" altLang="en-US" sz="1400" dirty="0" smtClean="0">
                <a:solidFill>
                  <a:schemeClr val="bg1">
                    <a:lumMod val="50000"/>
                  </a:schemeClr>
                </a:solidFill>
              </a:rPr>
              <a:t>管理</a:t>
            </a:r>
            <a:r>
              <a:rPr lang="zh-CN" altLang="en-US" sz="1400" dirty="0">
                <a:solidFill>
                  <a:schemeClr val="bg1">
                    <a:lumMod val="50000"/>
                  </a:schemeClr>
                </a:solidFill>
              </a:rPr>
              <a:t>工作；承担</a:t>
            </a:r>
            <a:r>
              <a:rPr lang="zh-CN" altLang="en-US" sz="1400" dirty="0" smtClean="0">
                <a:solidFill>
                  <a:schemeClr val="bg1">
                    <a:lumMod val="50000"/>
                  </a:schemeClr>
                </a:solidFill>
              </a:rPr>
              <a:t>本区快件</a:t>
            </a:r>
            <a:r>
              <a:rPr lang="zh-CN" altLang="en-US" sz="1400" dirty="0">
                <a:solidFill>
                  <a:schemeClr val="bg1">
                    <a:lumMod val="50000"/>
                  </a:schemeClr>
                </a:solidFill>
              </a:rPr>
              <a:t>、暂准进出境货物、进出境</a:t>
            </a:r>
            <a:r>
              <a:rPr lang="zh-CN" altLang="en-US" sz="1400" dirty="0" smtClean="0">
                <a:solidFill>
                  <a:schemeClr val="bg1">
                    <a:lumMod val="50000"/>
                  </a:schemeClr>
                </a:solidFill>
              </a:rPr>
              <a:t>展览品、</a:t>
            </a:r>
            <a:r>
              <a:rPr lang="zh-CN" altLang="en-US" sz="1400" dirty="0">
                <a:solidFill>
                  <a:schemeClr val="bg1">
                    <a:lumMod val="50000"/>
                  </a:schemeClr>
                </a:solidFill>
              </a:rPr>
              <a:t>禁止或限制货物、</a:t>
            </a:r>
            <a:r>
              <a:rPr lang="zh-CN" altLang="en-US" sz="1400" dirty="0" smtClean="0">
                <a:solidFill>
                  <a:schemeClr val="bg1">
                    <a:lumMod val="50000"/>
                  </a:schemeClr>
                </a:solidFill>
              </a:rPr>
              <a:t>物品等</a:t>
            </a:r>
            <a:r>
              <a:rPr lang="zh-CN" altLang="en-US" sz="1400" dirty="0">
                <a:solidFill>
                  <a:schemeClr val="bg1">
                    <a:lumMod val="50000"/>
                  </a:schemeClr>
                </a:solidFill>
              </a:rPr>
              <a:t>监管</a:t>
            </a:r>
            <a:r>
              <a:rPr lang="zh-CN" altLang="en-US" sz="1400" dirty="0" smtClean="0">
                <a:solidFill>
                  <a:schemeClr val="bg1">
                    <a:lumMod val="50000"/>
                  </a:schemeClr>
                </a:solidFill>
              </a:rPr>
              <a:t>工作；</a:t>
            </a:r>
            <a:r>
              <a:rPr lang="zh-CN" altLang="en-US" sz="1400" dirty="0">
                <a:solidFill>
                  <a:schemeClr val="bg1">
                    <a:lumMod val="50000"/>
                  </a:schemeClr>
                </a:solidFill>
              </a:rPr>
              <a:t>承担本区</a:t>
            </a:r>
            <a:r>
              <a:rPr lang="zh-CN" altLang="en-US" sz="1400" dirty="0" smtClean="0">
                <a:solidFill>
                  <a:schemeClr val="bg1">
                    <a:lumMod val="50000"/>
                  </a:schemeClr>
                </a:solidFill>
              </a:rPr>
              <a:t>和</a:t>
            </a:r>
            <a:r>
              <a:rPr lang="zh-CN" altLang="en-US" sz="1400" dirty="0">
                <a:solidFill>
                  <a:schemeClr val="bg1">
                    <a:lumMod val="50000"/>
                  </a:schemeClr>
                </a:solidFill>
              </a:rPr>
              <a:t>出口管制、进口固体废物等口岸</a:t>
            </a:r>
            <a:r>
              <a:rPr lang="zh-CN" altLang="en-US" sz="1400" dirty="0" smtClean="0">
                <a:solidFill>
                  <a:schemeClr val="bg1">
                    <a:lumMod val="50000"/>
                  </a:schemeClr>
                </a:solidFill>
              </a:rPr>
              <a:t>管理工作。</a:t>
            </a:r>
            <a:endParaRPr lang="en-US" altLang="zh-CN" sz="1400" dirty="0" smtClean="0">
              <a:solidFill>
                <a:schemeClr val="bg1">
                  <a:lumMod val="50000"/>
                </a:schemeClr>
              </a:solidFill>
            </a:endParaRPr>
          </a:p>
        </p:txBody>
      </p:sp>
    </p:spTree>
    <p:extLst>
      <p:ext uri="{BB962C8B-B14F-4D97-AF65-F5344CB8AC3E}">
        <p14:creationId xmlns:p14="http://schemas.microsoft.com/office/powerpoint/2010/main" val="39303002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二、进出口货物的通关</a:t>
            </a:r>
          </a:p>
        </p:txBody>
      </p:sp>
      <p:sp>
        <p:nvSpPr>
          <p:cNvPr id="17" name="TextBox 1"/>
          <p:cNvSpPr txBox="1"/>
          <p:nvPr/>
        </p:nvSpPr>
        <p:spPr>
          <a:xfrm>
            <a:off x="2388632" y="816365"/>
            <a:ext cx="4178423"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sz="2000" b="1" dirty="0" smtClean="0">
                <a:solidFill>
                  <a:srgbClr val="002060"/>
                </a:solidFill>
              </a:rPr>
              <a:t>CIF</a:t>
            </a:r>
            <a:r>
              <a:rPr lang="zh-CN" altLang="en-US" sz="2000" b="1" dirty="0" smtClean="0">
                <a:solidFill>
                  <a:srgbClr val="002060"/>
                </a:solidFill>
              </a:rPr>
              <a:t>贸易</a:t>
            </a:r>
            <a:r>
              <a:rPr lang="zh-CN" altLang="en-US" sz="2000" b="1" dirty="0">
                <a:solidFill>
                  <a:srgbClr val="002060"/>
                </a:solidFill>
              </a:rPr>
              <a:t>术语项下代理进口商品通关</a:t>
            </a:r>
            <a:endParaRPr lang="en-US" altLang="zh-CN" sz="2000" b="1" dirty="0">
              <a:solidFill>
                <a:srgbClr val="002060"/>
              </a:solidFill>
            </a:endParaRPr>
          </a:p>
        </p:txBody>
      </p:sp>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874930" y="1515151"/>
            <a:ext cx="7519130" cy="3227964"/>
          </a:xfrm>
          <a:prstGeom prst="rect">
            <a:avLst/>
          </a:prstGeom>
        </p:spPr>
      </p:pic>
    </p:spTree>
    <p:extLst>
      <p:ext uri="{BB962C8B-B14F-4D97-AF65-F5344CB8AC3E}">
        <p14:creationId xmlns:p14="http://schemas.microsoft.com/office/powerpoint/2010/main" val="2587310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二、进出口货物的通关</a:t>
            </a:r>
          </a:p>
        </p:txBody>
      </p:sp>
      <p:sp>
        <p:nvSpPr>
          <p:cNvPr id="17" name="TextBox 1"/>
          <p:cNvSpPr txBox="1"/>
          <p:nvPr/>
        </p:nvSpPr>
        <p:spPr>
          <a:xfrm>
            <a:off x="2388632" y="816365"/>
            <a:ext cx="435445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sz="2000" b="1" dirty="0">
                <a:solidFill>
                  <a:srgbClr val="002060"/>
                </a:solidFill>
              </a:rPr>
              <a:t>CFR</a:t>
            </a:r>
            <a:r>
              <a:rPr lang="zh-CN" altLang="en-US" sz="2000" b="1" dirty="0">
                <a:solidFill>
                  <a:srgbClr val="002060"/>
                </a:solidFill>
              </a:rPr>
              <a:t>贸易术语项下代理出口商品通关</a:t>
            </a:r>
            <a:endParaRPr lang="en-US" altLang="zh-CN" sz="2000" b="1" dirty="0">
              <a:solidFill>
                <a:srgbClr val="002060"/>
              </a:solidFill>
            </a:endParaRPr>
          </a:p>
        </p:txBody>
      </p:sp>
      <p:pic>
        <p:nvPicPr>
          <p:cNvPr id="3" name="图片 2"/>
          <p:cNvPicPr>
            <a:picLocks noChangeAspect="1"/>
          </p:cNvPicPr>
          <p:nvPr/>
        </p:nvPicPr>
        <p:blipFill>
          <a:blip r:embed="rId2">
            <a:duotone>
              <a:schemeClr val="accent1">
                <a:shade val="45000"/>
                <a:satMod val="135000"/>
              </a:schemeClr>
              <a:prstClr val="white"/>
            </a:duotone>
          </a:blip>
          <a:stretch>
            <a:fillRect/>
          </a:stretch>
        </p:blipFill>
        <p:spPr>
          <a:xfrm>
            <a:off x="815724" y="1423055"/>
            <a:ext cx="7558601" cy="3412082"/>
          </a:xfrm>
          <a:prstGeom prst="rect">
            <a:avLst/>
          </a:prstGeom>
        </p:spPr>
      </p:pic>
    </p:spTree>
    <p:extLst>
      <p:ext uri="{BB962C8B-B14F-4D97-AF65-F5344CB8AC3E}">
        <p14:creationId xmlns:p14="http://schemas.microsoft.com/office/powerpoint/2010/main" val="23396293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二、进出口货物的通关</a:t>
            </a:r>
          </a:p>
        </p:txBody>
      </p:sp>
      <p:sp>
        <p:nvSpPr>
          <p:cNvPr id="17" name="TextBox 1"/>
          <p:cNvSpPr txBox="1"/>
          <p:nvPr/>
        </p:nvSpPr>
        <p:spPr>
          <a:xfrm>
            <a:off x="2388632" y="816365"/>
            <a:ext cx="4354457"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              进境</a:t>
            </a:r>
            <a:r>
              <a:rPr lang="zh-CN" altLang="en-US" sz="2000" b="1" dirty="0">
                <a:solidFill>
                  <a:srgbClr val="002060"/>
                </a:solidFill>
              </a:rPr>
              <a:t>快件货物通关</a:t>
            </a:r>
            <a:endParaRPr lang="en-US" altLang="zh-CN" sz="2000" b="1" dirty="0">
              <a:solidFill>
                <a:srgbClr val="002060"/>
              </a:solidFill>
            </a:endParaRPr>
          </a:p>
        </p:txBody>
      </p:sp>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861773" y="1368680"/>
            <a:ext cx="7519131" cy="3313514"/>
          </a:xfrm>
          <a:prstGeom prst="rect">
            <a:avLst/>
          </a:prstGeom>
        </p:spPr>
      </p:pic>
    </p:spTree>
    <p:extLst>
      <p:ext uri="{BB962C8B-B14F-4D97-AF65-F5344CB8AC3E}">
        <p14:creationId xmlns:p14="http://schemas.microsoft.com/office/powerpoint/2010/main" val="40375534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二、进出口货物的通关</a:t>
            </a:r>
          </a:p>
        </p:txBody>
      </p:sp>
      <p:sp>
        <p:nvSpPr>
          <p:cNvPr id="17" name="TextBox 1"/>
          <p:cNvSpPr txBox="1"/>
          <p:nvPr/>
        </p:nvSpPr>
        <p:spPr>
          <a:xfrm>
            <a:off x="2388632" y="816365"/>
            <a:ext cx="435445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              </a:t>
            </a:r>
            <a:r>
              <a:rPr lang="zh-CN" altLang="en-US" sz="2000" b="1" dirty="0">
                <a:solidFill>
                  <a:srgbClr val="002060"/>
                </a:solidFill>
              </a:rPr>
              <a:t>出</a:t>
            </a:r>
            <a:r>
              <a:rPr lang="zh-CN" altLang="en-US" sz="2000" b="1" dirty="0" smtClean="0">
                <a:solidFill>
                  <a:srgbClr val="002060"/>
                </a:solidFill>
              </a:rPr>
              <a:t>境</a:t>
            </a:r>
            <a:r>
              <a:rPr lang="zh-CN" altLang="en-US" sz="2000" b="1" dirty="0">
                <a:solidFill>
                  <a:srgbClr val="002060"/>
                </a:solidFill>
              </a:rPr>
              <a:t>快件货物通关</a:t>
            </a:r>
            <a:endParaRPr lang="en-US" altLang="zh-CN" sz="2000" b="1" dirty="0">
              <a:solidFill>
                <a:srgbClr val="002060"/>
              </a:solidFill>
            </a:endParaRPr>
          </a:p>
        </p:txBody>
      </p:sp>
      <p:pic>
        <p:nvPicPr>
          <p:cNvPr id="4" name="图片 3"/>
          <p:cNvPicPr>
            <a:picLocks noChangeAspect="1"/>
          </p:cNvPicPr>
          <p:nvPr/>
        </p:nvPicPr>
        <p:blipFill>
          <a:blip r:embed="rId2">
            <a:duotone>
              <a:schemeClr val="accent1">
                <a:shade val="45000"/>
                <a:satMod val="135000"/>
              </a:schemeClr>
              <a:prstClr val="white"/>
            </a:duotone>
          </a:blip>
          <a:stretch>
            <a:fillRect/>
          </a:stretch>
        </p:blipFill>
        <p:spPr>
          <a:xfrm>
            <a:off x="953870" y="1370363"/>
            <a:ext cx="7420455" cy="3371291"/>
          </a:xfrm>
          <a:prstGeom prst="rect">
            <a:avLst/>
          </a:prstGeom>
        </p:spPr>
      </p:pic>
    </p:spTree>
    <p:extLst>
      <p:ext uri="{BB962C8B-B14F-4D97-AF65-F5344CB8AC3E}">
        <p14:creationId xmlns:p14="http://schemas.microsoft.com/office/powerpoint/2010/main" val="3213864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8"/>
          <p:cNvSpPr/>
          <p:nvPr/>
        </p:nvSpPr>
        <p:spPr bwMode="auto">
          <a:xfrm>
            <a:off x="2735737" y="2425134"/>
            <a:ext cx="957729" cy="111308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32" name="Freeform 7"/>
          <p:cNvSpPr/>
          <p:nvPr/>
        </p:nvSpPr>
        <p:spPr bwMode="auto">
          <a:xfrm>
            <a:off x="3110752" y="3414540"/>
            <a:ext cx="973296" cy="106268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三、通关业务监管的内容</a:t>
            </a:r>
          </a:p>
        </p:txBody>
      </p:sp>
      <p:sp>
        <p:nvSpPr>
          <p:cNvPr id="6" name="Freeform 6"/>
          <p:cNvSpPr/>
          <p:nvPr/>
        </p:nvSpPr>
        <p:spPr bwMode="auto">
          <a:xfrm>
            <a:off x="5626230" y="2339936"/>
            <a:ext cx="982274" cy="108098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7" name="Freeform 7"/>
          <p:cNvSpPr/>
          <p:nvPr/>
        </p:nvSpPr>
        <p:spPr bwMode="auto">
          <a:xfrm>
            <a:off x="3124916" y="1530786"/>
            <a:ext cx="980738" cy="106268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8" name="Freeform 8"/>
          <p:cNvSpPr/>
          <p:nvPr/>
        </p:nvSpPr>
        <p:spPr bwMode="auto">
          <a:xfrm>
            <a:off x="4132732" y="1122402"/>
            <a:ext cx="947582" cy="1113086"/>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9" name="Freeform 9"/>
          <p:cNvSpPr/>
          <p:nvPr/>
        </p:nvSpPr>
        <p:spPr bwMode="auto">
          <a:xfrm>
            <a:off x="5107301" y="1544313"/>
            <a:ext cx="957615" cy="108920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10" name="Freeform 10"/>
          <p:cNvSpPr/>
          <p:nvPr/>
        </p:nvSpPr>
        <p:spPr bwMode="auto">
          <a:xfrm>
            <a:off x="4187134" y="3450836"/>
            <a:ext cx="966355" cy="1063175"/>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ED5A00"/>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13" name="Freeform 11"/>
          <p:cNvSpPr/>
          <p:nvPr/>
        </p:nvSpPr>
        <p:spPr bwMode="auto">
          <a:xfrm>
            <a:off x="5261102" y="3314896"/>
            <a:ext cx="1009253" cy="11006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294A5A"/>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14" name="Freeform 14"/>
          <p:cNvSpPr>
            <a:spLocks noEditPoints="1"/>
          </p:cNvSpPr>
          <p:nvPr/>
        </p:nvSpPr>
        <p:spPr bwMode="auto">
          <a:xfrm>
            <a:off x="3351913" y="3727866"/>
            <a:ext cx="494297" cy="431454"/>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16" name="Freeform 16"/>
          <p:cNvSpPr>
            <a:spLocks noEditPoints="1"/>
          </p:cNvSpPr>
          <p:nvPr/>
        </p:nvSpPr>
        <p:spPr bwMode="auto">
          <a:xfrm>
            <a:off x="5533423" y="3644377"/>
            <a:ext cx="532736" cy="43059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68549" tIns="34274" rIns="68549" bIns="34274" numCol="1" anchor="t" anchorCtr="0" compatLnSpc="1"/>
          <a:lstStyle/>
          <a:p>
            <a:pPr marL="0" marR="0" lvl="0" indent="0" defTabSz="685526" eaLnBrk="1" fontAlgn="base" latinLnBrk="0" hangingPunct="1">
              <a:lnSpc>
                <a:spcPct val="100000"/>
              </a:lnSpc>
              <a:spcBef>
                <a:spcPct val="0"/>
              </a:spcBef>
              <a:spcAft>
                <a:spcPct val="0"/>
              </a:spcAft>
              <a:buClrTx/>
              <a:buSzTx/>
              <a:buFontTx/>
              <a:buNone/>
              <a:tabLst/>
              <a:defRPr/>
            </a:pPr>
            <a:endParaRPr kumimoji="0" lang="zh-CN" altLang="en-US" sz="1349" b="0" i="0" u="none" strike="noStrike" kern="1200" cap="none" spc="0" normalizeH="0" baseline="0" noProof="0" smtClean="0">
              <a:ln>
                <a:noFill/>
              </a:ln>
              <a:solidFill>
                <a:srgbClr val="294A5A"/>
              </a:solidFill>
              <a:effectLst/>
              <a:uLnTx/>
              <a:uFillTx/>
              <a:latin typeface="Arial" pitchFamily="34" charset="0"/>
              <a:ea typeface="宋体" pitchFamily="2" charset="-122"/>
            </a:endParaRPr>
          </a:p>
        </p:txBody>
      </p:sp>
      <p:sp>
        <p:nvSpPr>
          <p:cNvPr id="21" name="TextBox 23"/>
          <p:cNvSpPr txBox="1"/>
          <p:nvPr/>
        </p:nvSpPr>
        <p:spPr>
          <a:xfrm>
            <a:off x="931794" y="2783620"/>
            <a:ext cx="1835959" cy="346216"/>
          </a:xfrm>
          <a:prstGeom prst="rect">
            <a:avLst/>
          </a:prstGeom>
          <a:noFill/>
        </p:spPr>
        <p:txBody>
          <a:bodyPr wrap="square" lIns="68549" tIns="34274" rIns="68549" bIns="34274" rtlCol="0">
            <a:spAutoFit/>
          </a:bodyPr>
          <a:lstStyle/>
          <a:p>
            <a:pPr defTabSz="685526" fontAlgn="base" hangingPunct="1">
              <a:spcBef>
                <a:spcPct val="0"/>
              </a:spcBef>
              <a:spcAft>
                <a:spcPct val="0"/>
              </a:spcAft>
            </a:pPr>
            <a:r>
              <a:rPr lang="zh-CN" altLang="en-US" b="1" kern="1200" dirty="0">
                <a:solidFill>
                  <a:schemeClr val="accent2"/>
                </a:solidFill>
                <a:latin typeface="微软雅黑"/>
                <a:ea typeface="微软雅黑"/>
              </a:rPr>
              <a:t>系统规范性审核</a:t>
            </a:r>
          </a:p>
        </p:txBody>
      </p:sp>
      <p:sp>
        <p:nvSpPr>
          <p:cNvPr id="22" name="TextBox 25"/>
          <p:cNvSpPr txBox="1"/>
          <p:nvPr/>
        </p:nvSpPr>
        <p:spPr>
          <a:xfrm>
            <a:off x="1540921" y="1889272"/>
            <a:ext cx="1583995"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smtClean="0">
                <a:solidFill>
                  <a:schemeClr val="accent5">
                    <a:lumMod val="50000"/>
                  </a:schemeClr>
                </a:solidFill>
                <a:latin typeface="微软雅黑"/>
                <a:ea typeface="微软雅黑"/>
              </a:rPr>
              <a:t>系统</a:t>
            </a:r>
            <a:r>
              <a:rPr lang="zh-CN" altLang="en-US" b="1" kern="1200" dirty="0">
                <a:solidFill>
                  <a:schemeClr val="accent5">
                    <a:lumMod val="50000"/>
                  </a:schemeClr>
                </a:solidFill>
                <a:latin typeface="微软雅黑"/>
                <a:ea typeface="微软雅黑"/>
              </a:rPr>
              <a:t>资格审核</a:t>
            </a:r>
          </a:p>
        </p:txBody>
      </p:sp>
      <p:sp>
        <p:nvSpPr>
          <p:cNvPr id="23" name="TextBox 25"/>
          <p:cNvSpPr txBox="1"/>
          <p:nvPr/>
        </p:nvSpPr>
        <p:spPr>
          <a:xfrm>
            <a:off x="2985931" y="1062063"/>
            <a:ext cx="1188669"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smtClean="0">
                <a:solidFill>
                  <a:schemeClr val="accent2"/>
                </a:solidFill>
                <a:latin typeface="微软雅黑"/>
                <a:ea typeface="微软雅黑"/>
              </a:rPr>
              <a:t>在线</a:t>
            </a:r>
            <a:r>
              <a:rPr lang="zh-CN" altLang="en-US" b="1" kern="1200" dirty="0">
                <a:solidFill>
                  <a:schemeClr val="accent2"/>
                </a:solidFill>
                <a:latin typeface="微软雅黑"/>
                <a:ea typeface="微软雅黑"/>
              </a:rPr>
              <a:t>申报</a:t>
            </a:r>
          </a:p>
        </p:txBody>
      </p:sp>
      <p:sp>
        <p:nvSpPr>
          <p:cNvPr id="24" name="Freeform 14"/>
          <p:cNvSpPr>
            <a:spLocks noEditPoints="1"/>
          </p:cNvSpPr>
          <p:nvPr/>
        </p:nvSpPr>
        <p:spPr bwMode="auto">
          <a:xfrm>
            <a:off x="3439076" y="1792564"/>
            <a:ext cx="453411" cy="573425"/>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91434" tIns="45717" rIns="91434" bIns="45717" numCol="1" anchor="t" anchorCtr="0" compatLnSpc="1"/>
          <a:lstStyle/>
          <a:p>
            <a:endParaRPr lang="zh-CN" altLang="en-US"/>
          </a:p>
        </p:txBody>
      </p:sp>
      <p:pic>
        <p:nvPicPr>
          <p:cNvPr id="25" name="图片 24"/>
          <p:cNvPicPr>
            <a:picLocks noChangeAspect="1"/>
          </p:cNvPicPr>
          <p:nvPr/>
        </p:nvPicPr>
        <p:blipFill>
          <a:blip r:embed="rId2"/>
          <a:stretch>
            <a:fillRect/>
          </a:stretch>
        </p:blipFill>
        <p:spPr>
          <a:xfrm>
            <a:off x="2899316" y="2767475"/>
            <a:ext cx="639868" cy="436471"/>
          </a:xfrm>
          <a:prstGeom prst="rect">
            <a:avLst/>
          </a:prstGeom>
          <a:solidFill>
            <a:schemeClr val="bg1"/>
          </a:solidFill>
        </p:spPr>
      </p:pic>
      <p:sp>
        <p:nvSpPr>
          <p:cNvPr id="27" name="Freeform 12"/>
          <p:cNvSpPr>
            <a:spLocks noEditPoints="1"/>
          </p:cNvSpPr>
          <p:nvPr/>
        </p:nvSpPr>
        <p:spPr bwMode="auto">
          <a:xfrm>
            <a:off x="5909268" y="2667195"/>
            <a:ext cx="471792" cy="405956"/>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TextBox 25"/>
          <p:cNvSpPr txBox="1"/>
          <p:nvPr/>
        </p:nvSpPr>
        <p:spPr>
          <a:xfrm>
            <a:off x="1331828" y="3809315"/>
            <a:ext cx="1754318"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a:solidFill>
                  <a:schemeClr val="accent5">
                    <a:lumMod val="50000"/>
                  </a:schemeClr>
                </a:solidFill>
                <a:latin typeface="微软雅黑"/>
                <a:ea typeface="微软雅黑"/>
              </a:rPr>
              <a:t>系统专业化审单</a:t>
            </a:r>
          </a:p>
        </p:txBody>
      </p:sp>
      <p:sp>
        <p:nvSpPr>
          <p:cNvPr id="29" name="TextBox 25"/>
          <p:cNvSpPr txBox="1"/>
          <p:nvPr/>
        </p:nvSpPr>
        <p:spPr>
          <a:xfrm>
            <a:off x="6309641" y="3651558"/>
            <a:ext cx="1125556"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a:solidFill>
                  <a:schemeClr val="accent5">
                    <a:lumMod val="50000"/>
                  </a:schemeClr>
                </a:solidFill>
                <a:latin typeface="微软雅黑"/>
                <a:ea typeface="微软雅黑"/>
              </a:rPr>
              <a:t>缴纳税费</a:t>
            </a:r>
          </a:p>
        </p:txBody>
      </p:sp>
      <p:sp>
        <p:nvSpPr>
          <p:cNvPr id="30" name="TextBox 25"/>
          <p:cNvSpPr txBox="1"/>
          <p:nvPr/>
        </p:nvSpPr>
        <p:spPr>
          <a:xfrm>
            <a:off x="4105654" y="4468000"/>
            <a:ext cx="1188669"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smtClean="0">
                <a:solidFill>
                  <a:schemeClr val="accent2"/>
                </a:solidFill>
                <a:latin typeface="微软雅黑"/>
                <a:ea typeface="微软雅黑"/>
              </a:rPr>
              <a:t>现场</a:t>
            </a:r>
            <a:r>
              <a:rPr lang="zh-CN" altLang="en-US" b="1" kern="1200" dirty="0">
                <a:solidFill>
                  <a:schemeClr val="accent2"/>
                </a:solidFill>
                <a:latin typeface="微软雅黑"/>
                <a:ea typeface="微软雅黑"/>
              </a:rPr>
              <a:t>交</a:t>
            </a:r>
            <a:r>
              <a:rPr lang="zh-CN" altLang="en-US" b="1" kern="1200" dirty="0" smtClean="0">
                <a:solidFill>
                  <a:schemeClr val="accent2"/>
                </a:solidFill>
                <a:latin typeface="微软雅黑"/>
                <a:ea typeface="微软雅黑"/>
              </a:rPr>
              <a:t>单</a:t>
            </a:r>
            <a:endParaRPr lang="zh-CN" altLang="en-US" b="1" kern="1200" dirty="0">
              <a:solidFill>
                <a:schemeClr val="accent2"/>
              </a:solidFill>
              <a:latin typeface="微软雅黑"/>
              <a:ea typeface="微软雅黑"/>
            </a:endParaRPr>
          </a:p>
        </p:txBody>
      </p:sp>
      <p:grpSp>
        <p:nvGrpSpPr>
          <p:cNvPr id="33" name="Group 35"/>
          <p:cNvGrpSpPr/>
          <p:nvPr/>
        </p:nvGrpSpPr>
        <p:grpSpPr>
          <a:xfrm>
            <a:off x="4315815" y="1423620"/>
            <a:ext cx="546491" cy="480616"/>
            <a:chOff x="4605338" y="3814763"/>
            <a:chExt cx="420688" cy="354013"/>
          </a:xfrm>
          <a:solidFill>
            <a:schemeClr val="bg1"/>
          </a:solidFill>
        </p:grpSpPr>
        <p:sp>
          <p:nvSpPr>
            <p:cNvPr id="34"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8"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9"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2" name="Group 234"/>
          <p:cNvGrpSpPr/>
          <p:nvPr/>
        </p:nvGrpSpPr>
        <p:grpSpPr>
          <a:xfrm>
            <a:off x="4394352" y="3755481"/>
            <a:ext cx="552138" cy="400050"/>
            <a:chOff x="1693862" y="4675188"/>
            <a:chExt cx="365125" cy="400050"/>
          </a:xfrm>
          <a:solidFill>
            <a:schemeClr val="bg1"/>
          </a:solidFill>
        </p:grpSpPr>
        <p:sp>
          <p:nvSpPr>
            <p:cNvPr id="43"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4"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5" name="Group 253"/>
          <p:cNvGrpSpPr/>
          <p:nvPr/>
        </p:nvGrpSpPr>
        <p:grpSpPr>
          <a:xfrm>
            <a:off x="5372138" y="1861205"/>
            <a:ext cx="479425" cy="446615"/>
            <a:chOff x="2044700" y="5510213"/>
            <a:chExt cx="479425" cy="357188"/>
          </a:xfrm>
          <a:solidFill>
            <a:schemeClr val="bg1"/>
          </a:solidFill>
        </p:grpSpPr>
        <p:sp>
          <p:nvSpPr>
            <p:cNvPr id="46"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7"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8"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9"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51" name="TextBox 25"/>
          <p:cNvSpPr txBox="1"/>
          <p:nvPr/>
        </p:nvSpPr>
        <p:spPr>
          <a:xfrm>
            <a:off x="6572566" y="2707319"/>
            <a:ext cx="1188669"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a:solidFill>
                  <a:schemeClr val="accent2"/>
                </a:solidFill>
                <a:latin typeface="微软雅黑"/>
                <a:ea typeface="微软雅黑"/>
              </a:rPr>
              <a:t>现场查验</a:t>
            </a:r>
          </a:p>
        </p:txBody>
      </p:sp>
      <p:sp>
        <p:nvSpPr>
          <p:cNvPr id="52" name="TextBox 25"/>
          <p:cNvSpPr txBox="1"/>
          <p:nvPr/>
        </p:nvSpPr>
        <p:spPr>
          <a:xfrm>
            <a:off x="6041344" y="1865143"/>
            <a:ext cx="1125556" cy="346216"/>
          </a:xfrm>
          <a:prstGeom prst="rect">
            <a:avLst/>
          </a:prstGeom>
          <a:noFill/>
        </p:spPr>
        <p:txBody>
          <a:bodyPr wrap="square" lIns="68549" tIns="34274" rIns="68549" bIns="34274" rtlCol="0">
            <a:spAutoFit/>
          </a:bodyPr>
          <a:lstStyle/>
          <a:p>
            <a:pPr algn="r" defTabSz="685526" fontAlgn="base" hangingPunct="1">
              <a:spcBef>
                <a:spcPct val="0"/>
              </a:spcBef>
              <a:spcAft>
                <a:spcPct val="0"/>
              </a:spcAft>
            </a:pPr>
            <a:r>
              <a:rPr lang="zh-CN" altLang="en-US" b="1" kern="1200" dirty="0">
                <a:solidFill>
                  <a:schemeClr val="accent5">
                    <a:lumMod val="50000"/>
                  </a:schemeClr>
                </a:solidFill>
                <a:latin typeface="微软雅黑"/>
                <a:ea typeface="微软雅黑"/>
              </a:rPr>
              <a:t>货物放行</a:t>
            </a:r>
          </a:p>
        </p:txBody>
      </p:sp>
    </p:spTree>
    <p:extLst>
      <p:ext uri="{BB962C8B-B14F-4D97-AF65-F5344CB8AC3E}">
        <p14:creationId xmlns:p14="http://schemas.microsoft.com/office/powerpoint/2010/main" val="26443743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14:presetBounceEnd="4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6" fill="hold" grpId="0" nodeType="withEffect" p14:presetBounceEnd="4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40000">
                                          <p:cBhvr additive="base">
                                            <p:cTn id="19"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14:presetBounceEnd="4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40000">
                                          <p:cBhvr additive="base">
                                            <p:cTn id="23"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14:presetBounceEnd="40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4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400" fill="hold"/>
                                            <p:tgtEl>
                                              <p:spTgt spid="14"/>
                                            </p:tgtEl>
                                            <p:attrNameLst>
                                              <p:attrName>ppt_w</p:attrName>
                                            </p:attrNameLst>
                                          </p:cBhvr>
                                          <p:tavLst>
                                            <p:tav tm="0">
                                              <p:val>
                                                <p:fltVal val="0"/>
                                              </p:val>
                                            </p:tav>
                                            <p:tav tm="100000">
                                              <p:val>
                                                <p:strVal val="#ppt_w"/>
                                              </p:val>
                                            </p:tav>
                                          </p:tavLst>
                                        </p:anim>
                                        <p:anim calcmode="lin" valueType="num">
                                          <p:cBhvr>
                                            <p:cTn id="33" dur="400" fill="hold"/>
                                            <p:tgtEl>
                                              <p:spTgt spid="14"/>
                                            </p:tgtEl>
                                            <p:attrNameLst>
                                              <p:attrName>ppt_h</p:attrName>
                                            </p:attrNameLst>
                                          </p:cBhvr>
                                          <p:tavLst>
                                            <p:tav tm="0">
                                              <p:val>
                                                <p:fltVal val="0"/>
                                              </p:val>
                                            </p:tav>
                                            <p:tav tm="100000">
                                              <p:val>
                                                <p:strVal val="#ppt_h"/>
                                              </p:val>
                                            </p:tav>
                                          </p:tavLst>
                                        </p:anim>
                                        <p:anim calcmode="lin" valueType="num">
                                          <p:cBhvr>
                                            <p:cTn id="34" dur="400" fill="hold"/>
                                            <p:tgtEl>
                                              <p:spTgt spid="14"/>
                                            </p:tgtEl>
                                            <p:attrNameLst>
                                              <p:attrName>style.rotation</p:attrName>
                                            </p:attrNameLst>
                                          </p:cBhvr>
                                          <p:tavLst>
                                            <p:tav tm="0">
                                              <p:val>
                                                <p:fltVal val="90"/>
                                              </p:val>
                                            </p:tav>
                                            <p:tav tm="100000">
                                              <p:val>
                                                <p:fltVal val="0"/>
                                              </p:val>
                                            </p:tav>
                                          </p:tavLst>
                                        </p:anim>
                                        <p:animEffect transition="in" filter="fade">
                                          <p:cBhvr>
                                            <p:cTn id="35" dur="400"/>
                                            <p:tgtEl>
                                              <p:spTgt spid="14"/>
                                            </p:tgtEl>
                                          </p:cBhvr>
                                        </p:animEffect>
                                      </p:childTnLst>
                                    </p:cTn>
                                  </p:par>
                                </p:childTnLst>
                              </p:cTn>
                            </p:par>
                            <p:par>
                              <p:cTn id="36" fill="hold">
                                <p:stCondLst>
                                  <p:cond delay="900"/>
                                </p:stCondLst>
                                <p:childTnLst>
                                  <p:par>
                                    <p:cTn id="37" presetID="31"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400" fill="hold"/>
                                            <p:tgtEl>
                                              <p:spTgt spid="16"/>
                                            </p:tgtEl>
                                            <p:attrNameLst>
                                              <p:attrName>ppt_w</p:attrName>
                                            </p:attrNameLst>
                                          </p:cBhvr>
                                          <p:tavLst>
                                            <p:tav tm="0">
                                              <p:val>
                                                <p:fltVal val="0"/>
                                              </p:val>
                                            </p:tav>
                                            <p:tav tm="100000">
                                              <p:val>
                                                <p:strVal val="#ppt_w"/>
                                              </p:val>
                                            </p:tav>
                                          </p:tavLst>
                                        </p:anim>
                                        <p:anim calcmode="lin" valueType="num">
                                          <p:cBhvr>
                                            <p:cTn id="40" dur="400" fill="hold"/>
                                            <p:tgtEl>
                                              <p:spTgt spid="16"/>
                                            </p:tgtEl>
                                            <p:attrNameLst>
                                              <p:attrName>ppt_h</p:attrName>
                                            </p:attrNameLst>
                                          </p:cBhvr>
                                          <p:tavLst>
                                            <p:tav tm="0">
                                              <p:val>
                                                <p:fltVal val="0"/>
                                              </p:val>
                                            </p:tav>
                                            <p:tav tm="100000">
                                              <p:val>
                                                <p:strVal val="#ppt_h"/>
                                              </p:val>
                                            </p:tav>
                                          </p:tavLst>
                                        </p:anim>
                                        <p:anim calcmode="lin" valueType="num">
                                          <p:cBhvr>
                                            <p:cTn id="41" dur="400" fill="hold"/>
                                            <p:tgtEl>
                                              <p:spTgt spid="16"/>
                                            </p:tgtEl>
                                            <p:attrNameLst>
                                              <p:attrName>style.rotation</p:attrName>
                                            </p:attrNameLst>
                                          </p:cBhvr>
                                          <p:tavLst>
                                            <p:tav tm="0">
                                              <p:val>
                                                <p:fltVal val="90"/>
                                              </p:val>
                                            </p:tav>
                                            <p:tav tm="100000">
                                              <p:val>
                                                <p:fltVal val="0"/>
                                              </p:val>
                                            </p:tav>
                                          </p:tavLst>
                                        </p:anim>
                                        <p:animEffect transition="in" filter="fade">
                                          <p:cBhvr>
                                            <p:cTn id="42" dur="400"/>
                                            <p:tgtEl>
                                              <p:spTgt spid="16"/>
                                            </p:tgtEl>
                                          </p:cBhvr>
                                        </p:animEffect>
                                      </p:childTnLst>
                                    </p:cTn>
                                  </p:par>
                                </p:childTnLst>
                              </p:cTn>
                            </p:par>
                            <p:par>
                              <p:cTn id="43" fill="hold">
                                <p:stCondLst>
                                  <p:cond delay="1300"/>
                                </p:stCondLst>
                                <p:childTnLst>
                                  <p:par>
                                    <p:cTn id="44" presetID="22" presetClass="entr" presetSubtype="2"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1800"/>
                                </p:stCondLst>
                                <p:childTnLst>
                                  <p:par>
                                    <p:cTn id="48" presetID="22" presetClass="entr" presetSubtype="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right)">
                                          <p:cBhvr>
                                            <p:cTn id="50" dur="500"/>
                                            <p:tgtEl>
                                              <p:spTgt spid="22"/>
                                            </p:tgtEl>
                                          </p:cBhvr>
                                        </p:animEffect>
                                      </p:childTnLst>
                                    </p:cTn>
                                  </p:par>
                                </p:childTnLst>
                              </p:cTn>
                            </p:par>
                            <p:par>
                              <p:cTn id="51" fill="hold">
                                <p:stCondLst>
                                  <p:cond delay="2300"/>
                                </p:stCondLst>
                                <p:childTnLst>
                                  <p:par>
                                    <p:cTn id="52" presetID="2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3300"/>
                                </p:stCondLst>
                                <p:childTnLst>
                                  <p:par>
                                    <p:cTn id="61" presetID="22" presetClass="entr" presetSubtype="2"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right)">
                                          <p:cBhvr>
                                            <p:cTn id="63" dur="500"/>
                                            <p:tgtEl>
                                              <p:spTgt spid="28"/>
                                            </p:tgtEl>
                                          </p:cBhvr>
                                        </p:animEffect>
                                      </p:childTnLst>
                                    </p:cTn>
                                  </p:par>
                                </p:childTnLst>
                              </p:cTn>
                            </p:par>
                            <p:par>
                              <p:cTn id="64" fill="hold">
                                <p:stCondLst>
                                  <p:cond delay="3800"/>
                                </p:stCondLst>
                                <p:childTnLst>
                                  <p:par>
                                    <p:cTn id="65" presetID="22" presetClass="entr" presetSubtype="2"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right)">
                                          <p:cBhvr>
                                            <p:cTn id="67" dur="500"/>
                                            <p:tgtEl>
                                              <p:spTgt spid="29"/>
                                            </p:tgtEl>
                                          </p:cBhvr>
                                        </p:animEffect>
                                      </p:childTnLst>
                                    </p:cTn>
                                  </p:par>
                                </p:childTnLst>
                              </p:cTn>
                            </p:par>
                            <p:par>
                              <p:cTn id="68" fill="hold">
                                <p:stCondLst>
                                  <p:cond delay="4300"/>
                                </p:stCondLst>
                                <p:childTnLst>
                                  <p:par>
                                    <p:cTn id="69" presetID="22" presetClass="entr" presetSubtype="2"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childTnLst>
                              </p:cTn>
                            </p:par>
                            <p:par>
                              <p:cTn id="72" fill="hold">
                                <p:stCondLst>
                                  <p:cond delay="4800"/>
                                </p:stCondLst>
                                <p:childTnLst>
                                  <p:par>
                                    <p:cTn id="73" presetID="2" presetClass="entr" presetSubtype="9" fill="hold" grpId="0" nodeType="afterEffect" p14:presetBounceEnd="40000">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14:bounceEnd="40000">
                                          <p:cBhvr additive="base">
                                            <p:cTn id="75" dur="5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76" dur="500" fill="hold"/>
                                            <p:tgtEl>
                                              <p:spTgt spid="31"/>
                                            </p:tgtEl>
                                            <p:attrNameLst>
                                              <p:attrName>ppt_y</p:attrName>
                                            </p:attrNameLst>
                                          </p:cBhvr>
                                          <p:tavLst>
                                            <p:tav tm="0">
                                              <p:val>
                                                <p:strVal val="0-#ppt_h/2"/>
                                              </p:val>
                                            </p:tav>
                                            <p:tav tm="100000">
                                              <p:val>
                                                <p:strVal val="#ppt_y"/>
                                              </p:val>
                                            </p:tav>
                                          </p:tavLst>
                                        </p:anim>
                                      </p:childTnLst>
                                    </p:cTn>
                                  </p:par>
                                  <p:par>
                                    <p:cTn id="77" presetID="2" presetClass="entr" presetSubtype="8" fill="hold" grpId="0" nodeType="with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ppt_y"/>
                                              </p:val>
                                            </p:tav>
                                            <p:tav tm="100000">
                                              <p:val>
                                                <p:strVal val="#ppt_y"/>
                                              </p:val>
                                            </p:tav>
                                          </p:tavLst>
                                        </p:anim>
                                      </p:childTnLst>
                                    </p:cTn>
                                  </p:par>
                                </p:childTnLst>
                              </p:cTn>
                            </p:par>
                            <p:par>
                              <p:cTn id="81" fill="hold">
                                <p:stCondLst>
                                  <p:cond delay="5300"/>
                                </p:stCondLst>
                                <p:childTnLst>
                                  <p:par>
                                    <p:cTn id="82" presetID="22" presetClass="entr" presetSubtype="2"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right)">
                                          <p:cBhvr>
                                            <p:cTn id="84" dur="500"/>
                                            <p:tgtEl>
                                              <p:spTgt spid="51"/>
                                            </p:tgtEl>
                                          </p:cBhvr>
                                        </p:animEffect>
                                      </p:childTnLst>
                                    </p:cTn>
                                  </p:par>
                                </p:childTnLst>
                              </p:cTn>
                            </p:par>
                            <p:par>
                              <p:cTn id="85" fill="hold">
                                <p:stCondLst>
                                  <p:cond delay="5800"/>
                                </p:stCondLst>
                                <p:childTnLst>
                                  <p:par>
                                    <p:cTn id="86" presetID="22" presetClass="entr" presetSubtype="2"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wipe(right)">
                                          <p:cBhvr>
                                            <p:cTn id="8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6" grpId="0" animBg="1"/>
          <p:bldP spid="7" grpId="0" animBg="1"/>
          <p:bldP spid="8" grpId="0" animBg="1"/>
          <p:bldP spid="9" grpId="0" animBg="1"/>
          <p:bldP spid="10" grpId="0" animBg="1"/>
          <p:bldP spid="13" grpId="0" animBg="1"/>
          <p:bldP spid="14" grpId="0" animBg="1"/>
          <p:bldP spid="16" grpId="0" animBg="1"/>
          <p:bldP spid="21" grpId="0"/>
          <p:bldP spid="22" grpId="0"/>
          <p:bldP spid="23" grpId="0"/>
          <p:bldP spid="24" grpId="0" animBg="1"/>
          <p:bldP spid="28" grpId="0"/>
          <p:bldP spid="29" grpId="0"/>
          <p:bldP spid="30" grpId="0"/>
          <p:bldP spid="51" grpId="0"/>
          <p:bldP spid="52" grpId="0"/>
        </p:bldLst>
      </p:timing>
    </mc:Choice>
    <mc:Fallback xmlns="">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400" fill="hold"/>
                                            <p:tgtEl>
                                              <p:spTgt spid="14"/>
                                            </p:tgtEl>
                                            <p:attrNameLst>
                                              <p:attrName>ppt_w</p:attrName>
                                            </p:attrNameLst>
                                          </p:cBhvr>
                                          <p:tavLst>
                                            <p:tav tm="0">
                                              <p:val>
                                                <p:fltVal val="0"/>
                                              </p:val>
                                            </p:tav>
                                            <p:tav tm="100000">
                                              <p:val>
                                                <p:strVal val="#ppt_w"/>
                                              </p:val>
                                            </p:tav>
                                          </p:tavLst>
                                        </p:anim>
                                        <p:anim calcmode="lin" valueType="num">
                                          <p:cBhvr>
                                            <p:cTn id="33" dur="400" fill="hold"/>
                                            <p:tgtEl>
                                              <p:spTgt spid="14"/>
                                            </p:tgtEl>
                                            <p:attrNameLst>
                                              <p:attrName>ppt_h</p:attrName>
                                            </p:attrNameLst>
                                          </p:cBhvr>
                                          <p:tavLst>
                                            <p:tav tm="0">
                                              <p:val>
                                                <p:fltVal val="0"/>
                                              </p:val>
                                            </p:tav>
                                            <p:tav tm="100000">
                                              <p:val>
                                                <p:strVal val="#ppt_h"/>
                                              </p:val>
                                            </p:tav>
                                          </p:tavLst>
                                        </p:anim>
                                        <p:anim calcmode="lin" valueType="num">
                                          <p:cBhvr>
                                            <p:cTn id="34" dur="400" fill="hold"/>
                                            <p:tgtEl>
                                              <p:spTgt spid="14"/>
                                            </p:tgtEl>
                                            <p:attrNameLst>
                                              <p:attrName>style.rotation</p:attrName>
                                            </p:attrNameLst>
                                          </p:cBhvr>
                                          <p:tavLst>
                                            <p:tav tm="0">
                                              <p:val>
                                                <p:fltVal val="90"/>
                                              </p:val>
                                            </p:tav>
                                            <p:tav tm="100000">
                                              <p:val>
                                                <p:fltVal val="0"/>
                                              </p:val>
                                            </p:tav>
                                          </p:tavLst>
                                        </p:anim>
                                        <p:animEffect transition="in" filter="fade">
                                          <p:cBhvr>
                                            <p:cTn id="35" dur="400"/>
                                            <p:tgtEl>
                                              <p:spTgt spid="14"/>
                                            </p:tgtEl>
                                          </p:cBhvr>
                                        </p:animEffect>
                                      </p:childTnLst>
                                    </p:cTn>
                                  </p:par>
                                </p:childTnLst>
                              </p:cTn>
                            </p:par>
                            <p:par>
                              <p:cTn id="36" fill="hold">
                                <p:stCondLst>
                                  <p:cond delay="900"/>
                                </p:stCondLst>
                                <p:childTnLst>
                                  <p:par>
                                    <p:cTn id="37" presetID="31"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400" fill="hold"/>
                                            <p:tgtEl>
                                              <p:spTgt spid="16"/>
                                            </p:tgtEl>
                                            <p:attrNameLst>
                                              <p:attrName>ppt_w</p:attrName>
                                            </p:attrNameLst>
                                          </p:cBhvr>
                                          <p:tavLst>
                                            <p:tav tm="0">
                                              <p:val>
                                                <p:fltVal val="0"/>
                                              </p:val>
                                            </p:tav>
                                            <p:tav tm="100000">
                                              <p:val>
                                                <p:strVal val="#ppt_w"/>
                                              </p:val>
                                            </p:tav>
                                          </p:tavLst>
                                        </p:anim>
                                        <p:anim calcmode="lin" valueType="num">
                                          <p:cBhvr>
                                            <p:cTn id="40" dur="400" fill="hold"/>
                                            <p:tgtEl>
                                              <p:spTgt spid="16"/>
                                            </p:tgtEl>
                                            <p:attrNameLst>
                                              <p:attrName>ppt_h</p:attrName>
                                            </p:attrNameLst>
                                          </p:cBhvr>
                                          <p:tavLst>
                                            <p:tav tm="0">
                                              <p:val>
                                                <p:fltVal val="0"/>
                                              </p:val>
                                            </p:tav>
                                            <p:tav tm="100000">
                                              <p:val>
                                                <p:strVal val="#ppt_h"/>
                                              </p:val>
                                            </p:tav>
                                          </p:tavLst>
                                        </p:anim>
                                        <p:anim calcmode="lin" valueType="num">
                                          <p:cBhvr>
                                            <p:cTn id="41" dur="400" fill="hold"/>
                                            <p:tgtEl>
                                              <p:spTgt spid="16"/>
                                            </p:tgtEl>
                                            <p:attrNameLst>
                                              <p:attrName>style.rotation</p:attrName>
                                            </p:attrNameLst>
                                          </p:cBhvr>
                                          <p:tavLst>
                                            <p:tav tm="0">
                                              <p:val>
                                                <p:fltVal val="90"/>
                                              </p:val>
                                            </p:tav>
                                            <p:tav tm="100000">
                                              <p:val>
                                                <p:fltVal val="0"/>
                                              </p:val>
                                            </p:tav>
                                          </p:tavLst>
                                        </p:anim>
                                        <p:animEffect transition="in" filter="fade">
                                          <p:cBhvr>
                                            <p:cTn id="42" dur="400"/>
                                            <p:tgtEl>
                                              <p:spTgt spid="16"/>
                                            </p:tgtEl>
                                          </p:cBhvr>
                                        </p:animEffect>
                                      </p:childTnLst>
                                    </p:cTn>
                                  </p:par>
                                </p:childTnLst>
                              </p:cTn>
                            </p:par>
                            <p:par>
                              <p:cTn id="43" fill="hold">
                                <p:stCondLst>
                                  <p:cond delay="1300"/>
                                </p:stCondLst>
                                <p:childTnLst>
                                  <p:par>
                                    <p:cTn id="44" presetID="22" presetClass="entr" presetSubtype="2"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1800"/>
                                </p:stCondLst>
                                <p:childTnLst>
                                  <p:par>
                                    <p:cTn id="48" presetID="22" presetClass="entr" presetSubtype="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right)">
                                          <p:cBhvr>
                                            <p:cTn id="50" dur="500"/>
                                            <p:tgtEl>
                                              <p:spTgt spid="22"/>
                                            </p:tgtEl>
                                          </p:cBhvr>
                                        </p:animEffect>
                                      </p:childTnLst>
                                    </p:cTn>
                                  </p:par>
                                </p:childTnLst>
                              </p:cTn>
                            </p:par>
                            <p:par>
                              <p:cTn id="51" fill="hold">
                                <p:stCondLst>
                                  <p:cond delay="2300"/>
                                </p:stCondLst>
                                <p:childTnLst>
                                  <p:par>
                                    <p:cTn id="52" presetID="2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3300"/>
                                </p:stCondLst>
                                <p:childTnLst>
                                  <p:par>
                                    <p:cTn id="61" presetID="22" presetClass="entr" presetSubtype="2"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right)">
                                          <p:cBhvr>
                                            <p:cTn id="63" dur="500"/>
                                            <p:tgtEl>
                                              <p:spTgt spid="28"/>
                                            </p:tgtEl>
                                          </p:cBhvr>
                                        </p:animEffect>
                                      </p:childTnLst>
                                    </p:cTn>
                                  </p:par>
                                </p:childTnLst>
                              </p:cTn>
                            </p:par>
                            <p:par>
                              <p:cTn id="64" fill="hold">
                                <p:stCondLst>
                                  <p:cond delay="3800"/>
                                </p:stCondLst>
                                <p:childTnLst>
                                  <p:par>
                                    <p:cTn id="65" presetID="22" presetClass="entr" presetSubtype="2"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right)">
                                          <p:cBhvr>
                                            <p:cTn id="67" dur="500"/>
                                            <p:tgtEl>
                                              <p:spTgt spid="29"/>
                                            </p:tgtEl>
                                          </p:cBhvr>
                                        </p:animEffect>
                                      </p:childTnLst>
                                    </p:cTn>
                                  </p:par>
                                </p:childTnLst>
                              </p:cTn>
                            </p:par>
                            <p:par>
                              <p:cTn id="68" fill="hold">
                                <p:stCondLst>
                                  <p:cond delay="4300"/>
                                </p:stCondLst>
                                <p:childTnLst>
                                  <p:par>
                                    <p:cTn id="69" presetID="22" presetClass="entr" presetSubtype="2"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childTnLst>
                              </p:cTn>
                            </p:par>
                            <p:par>
                              <p:cTn id="72" fill="hold">
                                <p:stCondLst>
                                  <p:cond delay="4800"/>
                                </p:stCondLst>
                                <p:childTnLst>
                                  <p:par>
                                    <p:cTn id="73" presetID="2" presetClass="entr" presetSubtype="9"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0-#ppt_w/2"/>
                                              </p:val>
                                            </p:tav>
                                            <p:tav tm="100000">
                                              <p:val>
                                                <p:strVal val="#ppt_x"/>
                                              </p:val>
                                            </p:tav>
                                          </p:tavLst>
                                        </p:anim>
                                        <p:anim calcmode="lin" valueType="num">
                                          <p:cBhvr additive="base">
                                            <p:cTn id="76" dur="500" fill="hold"/>
                                            <p:tgtEl>
                                              <p:spTgt spid="31"/>
                                            </p:tgtEl>
                                            <p:attrNameLst>
                                              <p:attrName>ppt_y</p:attrName>
                                            </p:attrNameLst>
                                          </p:cBhvr>
                                          <p:tavLst>
                                            <p:tav tm="0">
                                              <p:val>
                                                <p:strVal val="0-#ppt_h/2"/>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childTnLst>
                              </p:cTn>
                            </p:par>
                            <p:par>
                              <p:cTn id="81" fill="hold">
                                <p:stCondLst>
                                  <p:cond delay="5300"/>
                                </p:stCondLst>
                                <p:childTnLst>
                                  <p:par>
                                    <p:cTn id="82" presetID="22" presetClass="entr" presetSubtype="2"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right)">
                                          <p:cBhvr>
                                            <p:cTn id="84" dur="500"/>
                                            <p:tgtEl>
                                              <p:spTgt spid="51"/>
                                            </p:tgtEl>
                                          </p:cBhvr>
                                        </p:animEffect>
                                      </p:childTnLst>
                                    </p:cTn>
                                  </p:par>
                                </p:childTnLst>
                              </p:cTn>
                            </p:par>
                            <p:par>
                              <p:cTn id="85" fill="hold">
                                <p:stCondLst>
                                  <p:cond delay="5800"/>
                                </p:stCondLst>
                                <p:childTnLst>
                                  <p:par>
                                    <p:cTn id="86" presetID="22" presetClass="entr" presetSubtype="2"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wipe(right)">
                                          <p:cBhvr>
                                            <p:cTn id="8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6" grpId="0" animBg="1"/>
          <p:bldP spid="7" grpId="0" animBg="1"/>
          <p:bldP spid="8" grpId="0" animBg="1"/>
          <p:bldP spid="9" grpId="0" animBg="1"/>
          <p:bldP spid="10" grpId="0" animBg="1"/>
          <p:bldP spid="13" grpId="0" animBg="1"/>
          <p:bldP spid="14" grpId="0" animBg="1"/>
          <p:bldP spid="16" grpId="0" animBg="1"/>
          <p:bldP spid="21" grpId="0"/>
          <p:bldP spid="22" grpId="0"/>
          <p:bldP spid="23" grpId="0"/>
          <p:bldP spid="24" grpId="0" animBg="1"/>
          <p:bldP spid="28" grpId="0"/>
          <p:bldP spid="29" grpId="0"/>
          <p:bldP spid="30" grpId="0"/>
          <p:bldP spid="51" grpId="0"/>
          <p:bldP spid="52" grpId="0"/>
        </p:bldLst>
      </p:timing>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90691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a:t>第九章 跨境贸易电子商务交易</a:t>
            </a:r>
            <a:endParaRPr sz="4000" b="1" dirty="0"/>
          </a:p>
        </p:txBody>
      </p:sp>
    </p:spTree>
    <p:extLst>
      <p:ext uri="{BB962C8B-B14F-4D97-AF65-F5344CB8AC3E}">
        <p14:creationId xmlns:p14="http://schemas.microsoft.com/office/powerpoint/2010/main" val="42023684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a:solidFill>
                  <a:schemeClr val="bg2">
                    <a:lumMod val="60000"/>
                    <a:lumOff val="40000"/>
                  </a:schemeClr>
                </a:solidFill>
              </a:rPr>
              <a:t>第九章 跨境贸易电子商务交易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a:t>
            </a:r>
            <a:r>
              <a:rPr lang="zh-CN" altLang="en-US" sz="3600" b="1" dirty="0"/>
              <a:t>境贸易电子商务在线交易平台</a:t>
            </a:r>
            <a:endParaRPr sz="3600" b="1" dirty="0"/>
          </a:p>
        </p:txBody>
      </p:sp>
    </p:spTree>
    <p:extLst>
      <p:ext uri="{BB962C8B-B14F-4D97-AF65-F5344CB8AC3E}">
        <p14:creationId xmlns:p14="http://schemas.microsoft.com/office/powerpoint/2010/main" val="285258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4" name="TextBox 1"/>
          <p:cNvSpPr txBox="1"/>
          <p:nvPr/>
        </p:nvSpPr>
        <p:spPr>
          <a:xfrm>
            <a:off x="274395" y="90839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（一）跨境电子商务政策法规体系不断完善</a:t>
            </a:r>
            <a:endParaRPr lang="en-US" altLang="zh-CN" sz="2000" b="1" dirty="0">
              <a:solidFill>
                <a:srgbClr val="002060"/>
              </a:solidFill>
            </a:endParaRPr>
          </a:p>
        </p:txBody>
      </p:sp>
      <p:sp>
        <p:nvSpPr>
          <p:cNvPr id="26" name="TextBox 1"/>
          <p:cNvSpPr txBox="1"/>
          <p:nvPr/>
        </p:nvSpPr>
        <p:spPr>
          <a:xfrm>
            <a:off x="321425" y="2250511"/>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）跨境电子商务贸易便利化水平持续提高</a:t>
            </a:r>
            <a:endParaRPr lang="en-US" altLang="zh-CN" sz="2000" b="1" dirty="0">
              <a:solidFill>
                <a:srgbClr val="002060"/>
              </a:solidFill>
            </a:endParaRPr>
          </a:p>
        </p:txBody>
      </p:sp>
      <p:sp>
        <p:nvSpPr>
          <p:cNvPr id="15" name="矩形 14"/>
          <p:cNvSpPr/>
          <p:nvPr/>
        </p:nvSpPr>
        <p:spPr>
          <a:xfrm>
            <a:off x="507727" y="1399722"/>
            <a:ext cx="8128543" cy="828089"/>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全国人大通过</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电子商务法</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和</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民法典</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smtClean="0">
                <a:solidFill>
                  <a:srgbClr val="FFFFFF"/>
                </a:solidFill>
                <a:latin typeface="微软雅黑" panose="020B0503020204020204" pitchFamily="34" charset="-122"/>
                <a:ea typeface="微软雅黑" panose="020B0503020204020204" pitchFamily="34" charset="-122"/>
              </a:rPr>
              <a:t>邮政总局等出台</a:t>
            </a:r>
            <a:r>
              <a:rPr lang="en-US" altLang="zh-CN" sz="1600" kern="1200" dirty="0" smtClean="0">
                <a:solidFill>
                  <a:srgbClr val="FFFFFF"/>
                </a:solidFill>
                <a:latin typeface="微软雅黑" panose="020B0503020204020204" pitchFamily="34" charset="-122"/>
                <a:ea typeface="微软雅黑" panose="020B0503020204020204" pitchFamily="34" charset="-122"/>
              </a:rPr>
              <a:t>《</a:t>
            </a:r>
            <a:r>
              <a:rPr lang="zh-CN" altLang="en-US" sz="1600" kern="1200" dirty="0">
                <a:solidFill>
                  <a:srgbClr val="FFFFFF"/>
                </a:solidFill>
                <a:latin typeface="微软雅黑" panose="020B0503020204020204" pitchFamily="34" charset="-122"/>
                <a:ea typeface="微软雅黑" panose="020B0503020204020204" pitchFamily="34" charset="-122"/>
              </a:rPr>
              <a:t>关于促进跨境</a:t>
            </a:r>
            <a:r>
              <a:rPr lang="zh-CN" altLang="en-US" sz="1600" kern="1200" dirty="0" smtClean="0">
                <a:solidFill>
                  <a:srgbClr val="FFFFFF"/>
                </a:solidFill>
                <a:latin typeface="微软雅黑" panose="020B0503020204020204" pitchFamily="34" charset="-122"/>
                <a:ea typeface="微软雅黑" panose="020B0503020204020204" pitchFamily="34" charset="-122"/>
              </a:rPr>
              <a:t>电商寄递</a:t>
            </a:r>
            <a:r>
              <a:rPr lang="zh-CN" altLang="en-US" sz="1600" kern="1200" dirty="0">
                <a:solidFill>
                  <a:srgbClr val="FFFFFF"/>
                </a:solidFill>
                <a:latin typeface="微软雅黑" panose="020B0503020204020204" pitchFamily="34" charset="-122"/>
                <a:ea typeface="微软雅黑" panose="020B0503020204020204" pitchFamily="34" charset="-122"/>
              </a:rPr>
              <a:t>服务高质量</a:t>
            </a:r>
            <a:r>
              <a:rPr lang="zh-CN" altLang="en-US" sz="1600" kern="1200" dirty="0" smtClean="0">
                <a:solidFill>
                  <a:srgbClr val="FFFFFF"/>
                </a:solidFill>
                <a:latin typeface="微软雅黑" panose="020B0503020204020204" pitchFamily="34" charset="-122"/>
                <a:ea typeface="微软雅黑" panose="020B0503020204020204" pitchFamily="34" charset="-122"/>
              </a:rPr>
              <a:t>发展若干</a:t>
            </a:r>
            <a:r>
              <a:rPr lang="zh-CN" altLang="en-US" sz="1600" kern="1200" dirty="0">
                <a:solidFill>
                  <a:srgbClr val="FFFFFF"/>
                </a:solidFill>
                <a:latin typeface="微软雅黑" panose="020B0503020204020204" pitchFamily="34" charset="-122"/>
                <a:ea typeface="微软雅黑" panose="020B0503020204020204" pitchFamily="34" charset="-122"/>
              </a:rPr>
              <a:t>意见</a:t>
            </a:r>
            <a:r>
              <a:rPr lang="en-US" altLang="zh-CN" sz="1600" kern="1200" dirty="0">
                <a:solidFill>
                  <a:srgbClr val="FFFFFF"/>
                </a:solidFill>
                <a:latin typeface="微软雅黑" panose="020B0503020204020204" pitchFamily="34" charset="-122"/>
                <a:ea typeface="微软雅黑" panose="020B0503020204020204" pitchFamily="34" charset="-122"/>
              </a:rPr>
              <a:t>》</a:t>
            </a:r>
            <a:r>
              <a:rPr lang="zh-CN" altLang="en-US" sz="1600" kern="1200" dirty="0" smtClean="0">
                <a:solidFill>
                  <a:srgbClr val="FFFFFF"/>
                </a:solidFill>
                <a:latin typeface="微软雅黑" panose="020B0503020204020204" pitchFamily="34" charset="-122"/>
                <a:ea typeface="微软雅黑" panose="020B0503020204020204" pitchFamily="34" charset="-122"/>
              </a:rPr>
              <a:t>，外管局</a:t>
            </a:r>
            <a:r>
              <a:rPr lang="en-US" altLang="zh-CN" sz="1600" kern="1200" dirty="0" smtClean="0">
                <a:solidFill>
                  <a:srgbClr val="FFFFFF"/>
                </a:solidFill>
                <a:latin typeface="微软雅黑" panose="020B0503020204020204" pitchFamily="34" charset="-122"/>
                <a:ea typeface="微软雅黑" panose="020B0503020204020204" pitchFamily="34" charset="-122"/>
              </a:rPr>
              <a:t>《</a:t>
            </a:r>
            <a:r>
              <a:rPr lang="zh-CN" altLang="en-US" sz="1600" kern="1200" dirty="0">
                <a:solidFill>
                  <a:srgbClr val="FFFFFF"/>
                </a:solidFill>
                <a:latin typeface="微软雅黑" panose="020B0503020204020204" pitchFamily="34" charset="-122"/>
                <a:ea typeface="微软雅黑" panose="020B0503020204020204" pitchFamily="34" charset="-122"/>
              </a:rPr>
              <a:t>支付机构外汇业务管理办法</a:t>
            </a:r>
            <a:r>
              <a:rPr lang="en-US" altLang="zh-CN" sz="1600" kern="1200" dirty="0" smtClean="0">
                <a:solidFill>
                  <a:srgbClr val="FFFFFF"/>
                </a:solidFill>
                <a:latin typeface="微软雅黑" panose="020B0503020204020204" pitchFamily="34" charset="-122"/>
                <a:ea typeface="微软雅黑" panose="020B0503020204020204" pitchFamily="34" charset="-122"/>
              </a:rPr>
              <a:t>》</a:t>
            </a:r>
            <a:r>
              <a:rPr lang="zh-CN" altLang="en-US" sz="1600" kern="1200" dirty="0" smtClean="0">
                <a:solidFill>
                  <a:srgbClr val="FFFFFF"/>
                </a:solidFill>
                <a:latin typeface="微软雅黑" panose="020B0503020204020204" pitchFamily="34" charset="-122"/>
                <a:ea typeface="微软雅黑" panose="020B0503020204020204" pitchFamily="34" charset="-122"/>
              </a:rPr>
              <a:t>等。</a:t>
            </a:r>
            <a:endParaRPr kumimoji="0" lang="zh-CN" altLang="en-US" sz="160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507727" y="4063598"/>
            <a:ext cx="8076549" cy="773582"/>
          </a:xfrm>
          <a:prstGeom prst="rect">
            <a:avLst/>
          </a:prstGeom>
          <a:solidFill>
            <a:srgbClr val="778495"/>
          </a:solidFill>
          <a:ln w="12700" cap="flat" cmpd="sng" algn="ctr">
            <a:solidFill>
              <a:schemeClr val="bg1">
                <a:lumMod val="90000"/>
              </a:schemeClr>
            </a:solidFill>
            <a:prstDash val="solid"/>
            <a:miter lim="800000"/>
          </a:ln>
          <a:effectLst/>
        </p:spPr>
        <p:txBody>
          <a:bodyPr rtlCol="0" anchor="ctr"/>
          <a:lstStyle/>
          <a:p>
            <a:pPr lvl="0" defTabSz="457200" hangingPunct="1">
              <a:lnSpc>
                <a:spcPct val="120000"/>
              </a:lnSpc>
            </a:pPr>
            <a:r>
              <a:rPr lang="zh-CN" altLang="en-US" sz="1600" kern="1200" dirty="0">
                <a:solidFill>
                  <a:srgbClr val="FFFFFF"/>
                </a:solidFill>
                <a:latin typeface="微软雅黑" panose="020B0503020204020204" pitchFamily="34" charset="-122"/>
                <a:ea typeface="微软雅黑" panose="020B0503020204020204" pitchFamily="34" charset="-122"/>
                <a:cs typeface="+mn-cs"/>
              </a:rPr>
              <a:t>服装与</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3C</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品类以及高性价比</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3C</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产品在全球跨境电子商务市场竞争具有一定的优势，与之前出口的主要品类基本一致。</a:t>
            </a:r>
            <a:endPar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TextBox 1"/>
          <p:cNvSpPr txBox="1"/>
          <p:nvPr/>
        </p:nvSpPr>
        <p:spPr>
          <a:xfrm>
            <a:off x="321425" y="350960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）出口跨境电子商务货物品类稳</a:t>
            </a:r>
            <a:endParaRPr lang="en-US" altLang="zh-CN" sz="2000" b="1" dirty="0">
              <a:solidFill>
                <a:srgbClr val="002060"/>
              </a:solidFill>
            </a:endParaRPr>
          </a:p>
        </p:txBody>
      </p:sp>
      <p:sp>
        <p:nvSpPr>
          <p:cNvPr id="22" name="矩形 21"/>
          <p:cNvSpPr/>
          <p:nvPr/>
        </p:nvSpPr>
        <p:spPr>
          <a:xfrm>
            <a:off x="533723" y="2736018"/>
            <a:ext cx="8076549" cy="773582"/>
          </a:xfrm>
          <a:prstGeom prst="rect">
            <a:avLst/>
          </a:prstGeom>
          <a:solidFill>
            <a:schemeClr val="accent5">
              <a:lumMod val="75000"/>
            </a:schemeClr>
          </a:solidFill>
          <a:ln w="12700" cap="flat" cmpd="sng" algn="ctr">
            <a:solidFill>
              <a:schemeClr val="bg1">
                <a:lumMod val="90000"/>
              </a:schemeClr>
            </a:solidFill>
            <a:prstDash val="solid"/>
            <a:miter lim="800000"/>
          </a:ln>
          <a:effectLst/>
        </p:spPr>
        <p:txBody>
          <a:bodyPr rtlCol="0" anchor="ctr"/>
          <a:lstStyle/>
          <a:p>
            <a:pPr lvl="0" defTabSz="457200" hangingPunct="1">
              <a:lnSpc>
                <a:spcPct val="120000"/>
              </a:lnSpc>
            </a:pPr>
            <a:r>
              <a:rPr lang="zh-CN" altLang="en-US" sz="1600" kern="1200" dirty="0">
                <a:solidFill>
                  <a:srgbClr val="FFFFFF"/>
                </a:solidFill>
                <a:latin typeface="微软雅黑" panose="020B0503020204020204" pitchFamily="34" charset="-122"/>
                <a:ea typeface="微软雅黑" panose="020B0503020204020204" pitchFamily="34" charset="-122"/>
                <a:cs typeface="+mn-cs"/>
              </a:rPr>
              <a:t>继续简化一体化通关流程，实施进口概要申报、完整申报“两步申报”通关模式改革，为外贸企业提供多元化的通关服务，提高通关效率。</a:t>
            </a:r>
            <a:endPar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0491214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一、外贸企业自营网站</a:t>
            </a:r>
          </a:p>
        </p:txBody>
      </p:sp>
      <p:sp>
        <p:nvSpPr>
          <p:cNvPr id="13" name="矩形 12"/>
          <p:cNvSpPr/>
          <p:nvPr/>
        </p:nvSpPr>
        <p:spPr bwMode="auto">
          <a:xfrm>
            <a:off x="303026" y="785958"/>
            <a:ext cx="8537946" cy="89154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跨境贸易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电商交易是以外贸企业自营</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网站或第三方跨境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电商平台、中国</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国际贸易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“单一窗口”、外贸</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综合服务</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平台为“云”载体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，完成在线交易磋商、电子合同订立、进出口货物托运、进出口货运投保、电子支付和电子合同履行的全过程。</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61879" y="174470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79654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一）外贸企业自营</a:t>
            </a:r>
            <a:r>
              <a:rPr lang="zh-CN" altLang="en-US" sz="2000" b="1" dirty="0" smtClean="0">
                <a:solidFill>
                  <a:srgbClr val="002060"/>
                </a:solidFill>
              </a:rPr>
              <a:t>网站的含义</a:t>
            </a:r>
            <a:endParaRPr lang="en-US" altLang="zh-CN" sz="2000" b="1" dirty="0">
              <a:solidFill>
                <a:srgbClr val="002060"/>
              </a:solidFill>
            </a:endParaRPr>
          </a:p>
        </p:txBody>
      </p:sp>
      <p:sp>
        <p:nvSpPr>
          <p:cNvPr id="22" name="TextBox 1"/>
          <p:cNvSpPr txBox="1"/>
          <p:nvPr/>
        </p:nvSpPr>
        <p:spPr>
          <a:xfrm>
            <a:off x="473866" y="2232683"/>
            <a:ext cx="825156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指外贸</a:t>
            </a:r>
            <a:r>
              <a:rPr lang="zh-CN" altLang="en-US" sz="1600" dirty="0">
                <a:solidFill>
                  <a:schemeClr val="bg1">
                    <a:lumMod val="50000"/>
                  </a:schemeClr>
                </a:solidFill>
              </a:rPr>
              <a:t>企业自营网站又称为独立网站，是指进出口企业基于计算机、互联网、大数据和人工智能等技术搭建的闭环交易系统，具有在线商品发布、即时交易磋商、电子合同订立等功能的跨境电子商务平台。</a:t>
            </a:r>
            <a:endParaRPr lang="en-US" altLang="zh-CN" sz="1600" dirty="0" smtClean="0">
              <a:solidFill>
                <a:schemeClr val="bg1">
                  <a:lumMod val="50000"/>
                </a:schemeClr>
              </a:solidFill>
            </a:endParaRPr>
          </a:p>
        </p:txBody>
      </p:sp>
      <p:sp>
        <p:nvSpPr>
          <p:cNvPr id="15" name="TextBox 1"/>
          <p:cNvSpPr txBox="1"/>
          <p:nvPr/>
        </p:nvSpPr>
        <p:spPr>
          <a:xfrm>
            <a:off x="485174" y="3528140"/>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主要功能：</a:t>
            </a:r>
            <a:r>
              <a:rPr lang="zh-CN" altLang="en-US" sz="1600" dirty="0" smtClean="0">
                <a:solidFill>
                  <a:schemeClr val="bg1">
                    <a:lumMod val="50000"/>
                  </a:schemeClr>
                </a:solidFill>
              </a:rPr>
              <a:t>发布</a:t>
            </a:r>
            <a:r>
              <a:rPr lang="zh-CN" altLang="en-US" sz="1600" dirty="0">
                <a:solidFill>
                  <a:schemeClr val="bg1">
                    <a:lumMod val="50000"/>
                  </a:schemeClr>
                </a:solidFill>
              </a:rPr>
              <a:t>商品销售</a:t>
            </a:r>
            <a:r>
              <a:rPr lang="zh-CN" altLang="en-US" sz="1600" dirty="0" smtClean="0">
                <a:solidFill>
                  <a:schemeClr val="bg1">
                    <a:lumMod val="50000"/>
                  </a:schemeClr>
                </a:solidFill>
              </a:rPr>
              <a:t>信息；支持</a:t>
            </a:r>
            <a:r>
              <a:rPr lang="zh-CN" altLang="en-US" sz="1600" dirty="0">
                <a:solidFill>
                  <a:schemeClr val="bg1">
                    <a:lumMod val="50000"/>
                  </a:schemeClr>
                </a:solidFill>
              </a:rPr>
              <a:t>文字、视频、音频和图像等内容</a:t>
            </a:r>
            <a:r>
              <a:rPr lang="zh-CN" altLang="en-US" sz="1600" dirty="0" smtClean="0">
                <a:solidFill>
                  <a:schemeClr val="bg1">
                    <a:lumMod val="50000"/>
                  </a:schemeClr>
                </a:solidFill>
              </a:rPr>
              <a:t>检索；具有在线</a:t>
            </a:r>
            <a:r>
              <a:rPr lang="zh-CN" altLang="en-US" sz="1600" dirty="0">
                <a:solidFill>
                  <a:schemeClr val="bg1">
                    <a:lumMod val="50000"/>
                  </a:schemeClr>
                </a:solidFill>
              </a:rPr>
              <a:t>语音、留言服务，在线签约</a:t>
            </a:r>
            <a:r>
              <a:rPr lang="zh-CN" altLang="en-US" sz="1600" dirty="0" smtClean="0">
                <a:solidFill>
                  <a:schemeClr val="bg1">
                    <a:lumMod val="50000"/>
                  </a:schemeClr>
                </a:solidFill>
              </a:rPr>
              <a:t>等洽谈</a:t>
            </a:r>
            <a:r>
              <a:rPr lang="zh-CN" altLang="en-US" sz="1600" dirty="0">
                <a:solidFill>
                  <a:schemeClr val="bg1">
                    <a:lumMod val="50000"/>
                  </a:schemeClr>
                </a:solidFill>
              </a:rPr>
              <a:t>、签约</a:t>
            </a:r>
            <a:r>
              <a:rPr lang="zh-CN" altLang="en-US" sz="1600" dirty="0" smtClean="0">
                <a:solidFill>
                  <a:schemeClr val="bg1">
                    <a:lumMod val="50000"/>
                  </a:schemeClr>
                </a:solidFill>
              </a:rPr>
              <a:t>工具。</a:t>
            </a:r>
            <a:endParaRPr lang="en-US" altLang="zh-CN" sz="1600" dirty="0" smtClean="0">
              <a:solidFill>
                <a:schemeClr val="bg1">
                  <a:lumMod val="50000"/>
                </a:schemeClr>
              </a:solidFill>
            </a:endParaRPr>
          </a:p>
        </p:txBody>
      </p:sp>
      <p:sp>
        <p:nvSpPr>
          <p:cNvPr id="17" name="TextBox 1"/>
          <p:cNvSpPr txBox="1"/>
          <p:nvPr/>
        </p:nvSpPr>
        <p:spPr>
          <a:xfrm>
            <a:off x="485174" y="4510279"/>
            <a:ext cx="825156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主要作用：</a:t>
            </a:r>
            <a:r>
              <a:rPr lang="zh-CN" altLang="en-US" sz="1600" dirty="0">
                <a:solidFill>
                  <a:schemeClr val="bg1">
                    <a:lumMod val="50000"/>
                  </a:schemeClr>
                </a:solidFill>
              </a:rPr>
              <a:t>能实施精准营销；能提升企业品牌形象；能提高经营成效。</a:t>
            </a:r>
            <a:endParaRPr lang="en-US" altLang="zh-CN" sz="1600" dirty="0" smtClean="0">
              <a:solidFill>
                <a:schemeClr val="bg1">
                  <a:lumMod val="50000"/>
                </a:schemeClr>
              </a:solidFill>
            </a:endParaRPr>
          </a:p>
        </p:txBody>
      </p:sp>
      <p:sp>
        <p:nvSpPr>
          <p:cNvPr id="18" name="TextBox 1"/>
          <p:cNvSpPr txBox="1"/>
          <p:nvPr/>
        </p:nvSpPr>
        <p:spPr>
          <a:xfrm>
            <a:off x="340647" y="3066654"/>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外贸企业自营</a:t>
            </a:r>
            <a:r>
              <a:rPr lang="zh-CN" altLang="en-US" sz="2000" b="1" dirty="0" smtClean="0">
                <a:solidFill>
                  <a:srgbClr val="002060"/>
                </a:solidFill>
              </a:rPr>
              <a:t>网站的功能</a:t>
            </a:r>
            <a:endParaRPr lang="en-US" altLang="zh-CN" sz="2000" b="1" dirty="0">
              <a:solidFill>
                <a:srgbClr val="002060"/>
              </a:solidFill>
            </a:endParaRPr>
          </a:p>
        </p:txBody>
      </p:sp>
      <p:sp>
        <p:nvSpPr>
          <p:cNvPr id="19" name="TextBox 1"/>
          <p:cNvSpPr txBox="1"/>
          <p:nvPr/>
        </p:nvSpPr>
        <p:spPr>
          <a:xfrm>
            <a:off x="340646" y="405161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外贸企业自营</a:t>
            </a:r>
            <a:r>
              <a:rPr lang="zh-CN" altLang="en-US" sz="2000" b="1" dirty="0" smtClean="0">
                <a:solidFill>
                  <a:srgbClr val="002060"/>
                </a:solidFill>
              </a:rPr>
              <a:t>网站的作用</a:t>
            </a:r>
            <a:endParaRPr lang="en-US" altLang="zh-CN" sz="2000" b="1" dirty="0">
              <a:solidFill>
                <a:srgbClr val="002060"/>
              </a:solidFill>
            </a:endParaRPr>
          </a:p>
        </p:txBody>
      </p:sp>
    </p:spTree>
    <p:extLst>
      <p:ext uri="{BB962C8B-B14F-4D97-AF65-F5344CB8AC3E}">
        <p14:creationId xmlns:p14="http://schemas.microsoft.com/office/powerpoint/2010/main" val="3921486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中国国际贸易“单一窗口”</a:t>
            </a:r>
          </a:p>
        </p:txBody>
      </p:sp>
      <p:sp>
        <p:nvSpPr>
          <p:cNvPr id="21" name="TextBox 1"/>
          <p:cNvSpPr txBox="1"/>
          <p:nvPr/>
        </p:nvSpPr>
        <p:spPr>
          <a:xfrm>
            <a:off x="278458" y="76141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zh-CN" b="1" dirty="0" smtClean="0"/>
              <a:t>“单一窗口”</a:t>
            </a:r>
            <a:r>
              <a:rPr lang="zh-CN" altLang="en-US" b="1" dirty="0" smtClean="0"/>
              <a:t>的含义</a:t>
            </a:r>
            <a:endParaRPr lang="en-US" altLang="zh-CN" sz="2000" b="1" dirty="0">
              <a:solidFill>
                <a:srgbClr val="002060"/>
              </a:solidFill>
            </a:endParaRPr>
          </a:p>
        </p:txBody>
      </p:sp>
      <p:sp>
        <p:nvSpPr>
          <p:cNvPr id="22" name="TextBox 1"/>
          <p:cNvSpPr txBox="1"/>
          <p:nvPr/>
        </p:nvSpPr>
        <p:spPr>
          <a:xfrm>
            <a:off x="446215" y="1198877"/>
            <a:ext cx="834912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指打通</a:t>
            </a:r>
            <a:r>
              <a:rPr lang="zh-CN" altLang="en-US" sz="1600" dirty="0">
                <a:solidFill>
                  <a:schemeClr val="bg1">
                    <a:lumMod val="50000"/>
                  </a:schemeClr>
                </a:solidFill>
              </a:rPr>
              <a:t>跨境贸易及口岸管理的数据壁垒，通过一点接入、一次提交标准化单证和电子信息，突破了时空的限制，</a:t>
            </a:r>
            <a:r>
              <a:rPr lang="zh-CN" altLang="en-US" sz="1600" dirty="0" smtClean="0">
                <a:solidFill>
                  <a:schemeClr val="bg1">
                    <a:lumMod val="50000"/>
                  </a:schemeClr>
                </a:solidFill>
              </a:rPr>
              <a:t>为外贸企业</a:t>
            </a:r>
            <a:r>
              <a:rPr lang="zh-CN" altLang="en-US" sz="1600" dirty="0">
                <a:solidFill>
                  <a:schemeClr val="bg1">
                    <a:lumMod val="50000"/>
                  </a:schemeClr>
                </a:solidFill>
              </a:rPr>
              <a:t>提供一站式的服务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5" name="TextBox 1"/>
          <p:cNvSpPr txBox="1"/>
          <p:nvPr/>
        </p:nvSpPr>
        <p:spPr>
          <a:xfrm>
            <a:off x="473864" y="2233067"/>
            <a:ext cx="832147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主要功能：</a:t>
            </a:r>
            <a:r>
              <a:rPr lang="zh-CN" altLang="en-US" sz="1600" dirty="0">
                <a:solidFill>
                  <a:schemeClr val="bg1">
                    <a:lumMod val="50000"/>
                  </a:schemeClr>
                </a:solidFill>
              </a:rPr>
              <a:t>企业资质办理；许可证申领；原产地证申领；运输工具申报；舱单申报；货物申报；加工贸易申报；税费办理；跨境</a:t>
            </a:r>
            <a:r>
              <a:rPr lang="zh-CN" altLang="en-US" sz="1600" dirty="0" smtClean="0">
                <a:solidFill>
                  <a:schemeClr val="bg1">
                    <a:lumMod val="50000"/>
                  </a:schemeClr>
                </a:solidFill>
              </a:rPr>
              <a:t>电商管理</a:t>
            </a:r>
            <a:r>
              <a:rPr lang="zh-CN" altLang="en-US" sz="1600" dirty="0">
                <a:solidFill>
                  <a:schemeClr val="bg1">
                    <a:lumMod val="50000"/>
                  </a:schemeClr>
                </a:solidFill>
              </a:rPr>
              <a:t>；物品通关；出口退税；查询统计；口岸</a:t>
            </a:r>
            <a:r>
              <a:rPr lang="zh-CN" altLang="en-US" sz="1600" dirty="0" smtClean="0">
                <a:solidFill>
                  <a:schemeClr val="bg1">
                    <a:lumMod val="50000"/>
                  </a:schemeClr>
                </a:solidFill>
              </a:rPr>
              <a:t>物流</a:t>
            </a:r>
            <a:endParaRPr lang="en-US" altLang="zh-CN" sz="1600" dirty="0" smtClean="0">
              <a:solidFill>
                <a:schemeClr val="bg1">
                  <a:lumMod val="50000"/>
                </a:schemeClr>
              </a:solidFill>
            </a:endParaRPr>
          </a:p>
        </p:txBody>
      </p:sp>
      <p:sp>
        <p:nvSpPr>
          <p:cNvPr id="17" name="TextBox 1"/>
          <p:cNvSpPr txBox="1"/>
          <p:nvPr/>
        </p:nvSpPr>
        <p:spPr>
          <a:xfrm>
            <a:off x="446215" y="3219681"/>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用户注册：</a:t>
            </a:r>
            <a:r>
              <a:rPr lang="zh-CN" altLang="en-US" sz="1600" dirty="0" smtClean="0">
                <a:solidFill>
                  <a:schemeClr val="bg1">
                    <a:lumMod val="50000"/>
                  </a:schemeClr>
                </a:solidFill>
              </a:rPr>
              <a:t>管理员注册，包括有卡和无卡用户</a:t>
            </a:r>
            <a:r>
              <a:rPr lang="zh-CN" altLang="en-US" sz="1600" dirty="0">
                <a:solidFill>
                  <a:schemeClr val="bg1">
                    <a:lumMod val="50000"/>
                  </a:schemeClr>
                </a:solidFill>
              </a:rPr>
              <a:t>注册</a:t>
            </a:r>
            <a:r>
              <a:rPr lang="zh-CN" altLang="en-US" sz="1600" dirty="0" smtClean="0">
                <a:solidFill>
                  <a:schemeClr val="bg1">
                    <a:lumMod val="50000"/>
                  </a:schemeClr>
                </a:solidFill>
              </a:rPr>
              <a:t>管理员；操作员注册。</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绑 卡：</a:t>
            </a:r>
            <a:r>
              <a:rPr lang="zh-CN" altLang="en-US" sz="1600" dirty="0">
                <a:solidFill>
                  <a:schemeClr val="bg1">
                    <a:lumMod val="50000"/>
                  </a:schemeClr>
                </a:solidFill>
              </a:rPr>
              <a:t>申报单位登录系统后，点击“我的</a:t>
            </a:r>
            <a:r>
              <a:rPr lang="en-US" altLang="zh-CN" sz="1600" dirty="0">
                <a:solidFill>
                  <a:schemeClr val="bg1">
                    <a:lumMod val="50000"/>
                  </a:schemeClr>
                </a:solidFill>
              </a:rPr>
              <a:t>IC</a:t>
            </a:r>
            <a:r>
              <a:rPr lang="zh-CN" altLang="en-US" sz="1600" dirty="0">
                <a:solidFill>
                  <a:schemeClr val="bg1">
                    <a:lumMod val="50000"/>
                  </a:schemeClr>
                </a:solidFill>
              </a:rPr>
              <a:t>卡”按钮，再点击“绑卡”</a:t>
            </a:r>
            <a:r>
              <a:rPr lang="zh-CN" altLang="en-US" sz="1600" dirty="0" smtClean="0">
                <a:solidFill>
                  <a:schemeClr val="bg1">
                    <a:lumMod val="50000"/>
                  </a:schemeClr>
                </a:solidFill>
              </a:rPr>
              <a:t>按钮进行绑定。</a:t>
            </a:r>
            <a:endParaRPr lang="en-US" altLang="zh-CN" sz="1600" dirty="0" smtClean="0">
              <a:solidFill>
                <a:schemeClr val="bg1">
                  <a:lumMod val="50000"/>
                </a:schemeClr>
              </a:solidFill>
            </a:endParaRPr>
          </a:p>
        </p:txBody>
      </p:sp>
      <p:sp>
        <p:nvSpPr>
          <p:cNvPr id="10" name="TextBox 1"/>
          <p:cNvSpPr txBox="1"/>
          <p:nvPr/>
        </p:nvSpPr>
        <p:spPr>
          <a:xfrm>
            <a:off x="473864" y="4206295"/>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主要作用：</a:t>
            </a:r>
            <a:r>
              <a:rPr lang="zh-CN" altLang="en-US" sz="1600" dirty="0" smtClean="0">
                <a:solidFill>
                  <a:schemeClr val="bg1">
                    <a:lumMod val="50000"/>
                  </a:schemeClr>
                </a:solidFill>
              </a:rPr>
              <a:t>申报</a:t>
            </a:r>
            <a:r>
              <a:rPr lang="zh-CN" altLang="en-US" sz="1600" dirty="0">
                <a:solidFill>
                  <a:schemeClr val="bg1">
                    <a:lumMod val="50000"/>
                  </a:schemeClr>
                </a:solidFill>
              </a:rPr>
              <a:t>人通过电子口岸</a:t>
            </a:r>
            <a:r>
              <a:rPr lang="zh-CN" altLang="en-US" sz="1600" dirty="0" smtClean="0">
                <a:solidFill>
                  <a:schemeClr val="bg1">
                    <a:lumMod val="50000"/>
                  </a:schemeClr>
                </a:solidFill>
              </a:rPr>
              <a:t>平台</a:t>
            </a:r>
            <a:r>
              <a:rPr lang="zh-CN" altLang="en-US" sz="1600" dirty="0">
                <a:solidFill>
                  <a:schemeClr val="bg1">
                    <a:lumMod val="50000"/>
                  </a:schemeClr>
                </a:solidFill>
              </a:rPr>
              <a:t>能实现</a:t>
            </a:r>
            <a:r>
              <a:rPr lang="zh-CN" altLang="en-US" sz="1600" dirty="0" smtClean="0">
                <a:solidFill>
                  <a:schemeClr val="bg1">
                    <a:lumMod val="50000"/>
                  </a:schemeClr>
                </a:solidFill>
              </a:rPr>
              <a:t>一点</a:t>
            </a:r>
            <a:r>
              <a:rPr lang="zh-CN" altLang="en-US" sz="1600" dirty="0">
                <a:solidFill>
                  <a:schemeClr val="bg1">
                    <a:lumMod val="50000"/>
                  </a:schemeClr>
                </a:solidFill>
              </a:rPr>
              <a:t>接入、一次性</a:t>
            </a:r>
            <a:r>
              <a:rPr lang="zh-CN" altLang="en-US" sz="1600" dirty="0" smtClean="0">
                <a:solidFill>
                  <a:schemeClr val="bg1">
                    <a:lumMod val="50000"/>
                  </a:schemeClr>
                </a:solidFill>
              </a:rPr>
              <a:t>提交单</a:t>
            </a:r>
            <a:r>
              <a:rPr lang="zh-CN" altLang="en-US" sz="1600" dirty="0">
                <a:solidFill>
                  <a:schemeClr val="bg1">
                    <a:lumMod val="50000"/>
                  </a:schemeClr>
                </a:solidFill>
              </a:rPr>
              <a:t>证和电子</a:t>
            </a:r>
            <a:r>
              <a:rPr lang="zh-CN" altLang="en-US" sz="1600" dirty="0" smtClean="0">
                <a:solidFill>
                  <a:schemeClr val="bg1">
                    <a:lumMod val="50000"/>
                  </a:schemeClr>
                </a:solidFill>
              </a:rPr>
              <a:t>信息；相关部门能通过</a:t>
            </a:r>
            <a:r>
              <a:rPr lang="zh-CN" altLang="en-US" sz="1600" dirty="0">
                <a:solidFill>
                  <a:schemeClr val="bg1">
                    <a:lumMod val="50000"/>
                  </a:schemeClr>
                </a:solidFill>
              </a:rPr>
              <a:t>电子口岸平台共享数据信息，各司其</a:t>
            </a:r>
            <a:r>
              <a:rPr lang="zh-CN" altLang="en-US" sz="1600" dirty="0" smtClean="0">
                <a:solidFill>
                  <a:schemeClr val="bg1">
                    <a:lumMod val="50000"/>
                  </a:schemeClr>
                </a:solidFill>
              </a:rPr>
              <a:t>责，并将</a:t>
            </a:r>
            <a:r>
              <a:rPr lang="zh-CN" altLang="en-US" sz="1600" dirty="0">
                <a:solidFill>
                  <a:schemeClr val="bg1">
                    <a:lumMod val="50000"/>
                  </a:schemeClr>
                </a:solidFill>
              </a:rPr>
              <a:t>处理的</a:t>
            </a:r>
            <a:r>
              <a:rPr lang="zh-CN" altLang="en-US" sz="1600" dirty="0" smtClean="0">
                <a:solidFill>
                  <a:schemeClr val="bg1">
                    <a:lumMod val="50000"/>
                  </a:schemeClr>
                </a:solidFill>
              </a:rPr>
              <a:t>结果在线反馈</a:t>
            </a:r>
            <a:r>
              <a:rPr lang="zh-CN" altLang="en-US" sz="1600" dirty="0">
                <a:solidFill>
                  <a:schemeClr val="bg1">
                    <a:lumMod val="50000"/>
                  </a:schemeClr>
                </a:solidFill>
              </a:rPr>
              <a:t>给申报</a:t>
            </a:r>
            <a:r>
              <a:rPr lang="zh-CN" altLang="en-US" sz="1600" dirty="0" smtClean="0">
                <a:solidFill>
                  <a:schemeClr val="bg1">
                    <a:lumMod val="50000"/>
                  </a:schemeClr>
                </a:solidFill>
              </a:rPr>
              <a:t>人。</a:t>
            </a:r>
            <a:endParaRPr lang="en-US" altLang="zh-CN" sz="1600" dirty="0" smtClean="0">
              <a:solidFill>
                <a:schemeClr val="bg1">
                  <a:lumMod val="50000"/>
                </a:schemeClr>
              </a:solidFill>
            </a:endParaRPr>
          </a:p>
        </p:txBody>
      </p:sp>
      <p:sp>
        <p:nvSpPr>
          <p:cNvPr id="16" name="TextBox 1"/>
          <p:cNvSpPr txBox="1"/>
          <p:nvPr/>
        </p:nvSpPr>
        <p:spPr>
          <a:xfrm>
            <a:off x="344242" y="175872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zh-CN" b="1" dirty="0" smtClean="0"/>
              <a:t>“单一窗口”</a:t>
            </a:r>
            <a:r>
              <a:rPr lang="zh-CN" altLang="en-US" b="1" dirty="0" smtClean="0"/>
              <a:t>的功能</a:t>
            </a:r>
            <a:endParaRPr lang="en-US" altLang="zh-CN" sz="2000" b="1" dirty="0">
              <a:solidFill>
                <a:srgbClr val="002060"/>
              </a:solidFill>
            </a:endParaRPr>
          </a:p>
        </p:txBody>
      </p:sp>
      <p:sp>
        <p:nvSpPr>
          <p:cNvPr id="19" name="TextBox 1"/>
          <p:cNvSpPr txBox="1"/>
          <p:nvPr/>
        </p:nvSpPr>
        <p:spPr>
          <a:xfrm>
            <a:off x="344242" y="277275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zh-CN" b="1" dirty="0" smtClean="0"/>
              <a:t>“单一窗口”</a:t>
            </a:r>
            <a:r>
              <a:rPr lang="zh-CN" altLang="en-US" b="1" dirty="0" smtClean="0"/>
              <a:t>的注册与绑卡</a:t>
            </a:r>
            <a:endParaRPr lang="en-US" altLang="zh-CN" sz="2000" b="1" dirty="0">
              <a:solidFill>
                <a:srgbClr val="002060"/>
              </a:solidFill>
            </a:endParaRPr>
          </a:p>
        </p:txBody>
      </p:sp>
      <p:sp>
        <p:nvSpPr>
          <p:cNvPr id="20" name="TextBox 1"/>
          <p:cNvSpPr txBox="1"/>
          <p:nvPr/>
        </p:nvSpPr>
        <p:spPr>
          <a:xfrm>
            <a:off x="344242" y="375186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zh-CN" b="1" dirty="0" smtClean="0"/>
              <a:t>“单一窗口”</a:t>
            </a:r>
            <a:r>
              <a:rPr lang="zh-CN" altLang="en-US" b="1" dirty="0" smtClean="0"/>
              <a:t>的作用</a:t>
            </a:r>
            <a:endParaRPr lang="en-US" altLang="zh-CN" sz="2000" b="1" dirty="0">
              <a:solidFill>
                <a:srgbClr val="002060"/>
              </a:solidFill>
            </a:endParaRPr>
          </a:p>
        </p:txBody>
      </p:sp>
    </p:spTree>
    <p:extLst>
      <p:ext uri="{BB962C8B-B14F-4D97-AF65-F5344CB8AC3E}">
        <p14:creationId xmlns:p14="http://schemas.microsoft.com/office/powerpoint/2010/main" val="4215785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三、外贸综合服务平台</a:t>
            </a:r>
          </a:p>
        </p:txBody>
      </p:sp>
      <p:sp>
        <p:nvSpPr>
          <p:cNvPr id="21" name="TextBox 1"/>
          <p:cNvSpPr txBox="1"/>
          <p:nvPr/>
        </p:nvSpPr>
        <p:spPr>
          <a:xfrm>
            <a:off x="278458" y="80088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zh-CN" b="1" dirty="0"/>
              <a:t>外贸综合服务</a:t>
            </a:r>
            <a:r>
              <a:rPr lang="zh-CN" altLang="zh-CN" b="1" dirty="0" smtClean="0"/>
              <a:t>平台</a:t>
            </a:r>
            <a:r>
              <a:rPr lang="zh-CN" altLang="en-US" b="1" dirty="0" smtClean="0"/>
              <a:t>的含义</a:t>
            </a:r>
            <a:endParaRPr lang="en-US" altLang="zh-CN" sz="2000" b="1" dirty="0">
              <a:solidFill>
                <a:srgbClr val="002060"/>
              </a:solidFill>
            </a:endParaRPr>
          </a:p>
        </p:txBody>
      </p:sp>
      <p:sp>
        <p:nvSpPr>
          <p:cNvPr id="22" name="TextBox 1"/>
          <p:cNvSpPr txBox="1"/>
          <p:nvPr/>
        </p:nvSpPr>
        <p:spPr>
          <a:xfrm>
            <a:off x="473864" y="1274147"/>
            <a:ext cx="818876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外贸综合服务平台是指基于互联网、信息、大数据和人工智能等技术，将进出口业务中各个环节的服务整合到一个统一的服务系统，为外贸企业、跨境电子商务公司提供融资、物流、保险、报关报检、出口退税、外汇等服务的电子商务平台。。</a:t>
            </a:r>
            <a:endParaRPr lang="en-US" altLang="zh-CN" sz="1600" dirty="0" smtClean="0">
              <a:solidFill>
                <a:schemeClr val="bg1">
                  <a:lumMod val="50000"/>
                </a:schemeClr>
              </a:solidFill>
            </a:endParaRPr>
          </a:p>
        </p:txBody>
      </p:sp>
      <p:sp>
        <p:nvSpPr>
          <p:cNvPr id="15" name="TextBox 1"/>
          <p:cNvSpPr txBox="1"/>
          <p:nvPr/>
        </p:nvSpPr>
        <p:spPr>
          <a:xfrm>
            <a:off x="473863" y="2655632"/>
            <a:ext cx="637426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主要功能：</a:t>
            </a:r>
            <a:r>
              <a:rPr lang="zh-CN" altLang="en-US" sz="1600" dirty="0" smtClean="0">
                <a:solidFill>
                  <a:schemeClr val="bg1">
                    <a:lumMod val="50000"/>
                  </a:schemeClr>
                </a:solidFill>
              </a:rPr>
              <a:t>融资服务、</a:t>
            </a:r>
            <a:r>
              <a:rPr lang="zh-CN" altLang="en-US" sz="1600" dirty="0">
                <a:solidFill>
                  <a:schemeClr val="bg1">
                    <a:lumMod val="50000"/>
                  </a:schemeClr>
                </a:solidFill>
              </a:rPr>
              <a:t>外汇服务</a:t>
            </a:r>
            <a:r>
              <a:rPr lang="zh-CN" altLang="en-US" sz="1600" dirty="0" smtClean="0">
                <a:solidFill>
                  <a:schemeClr val="bg1">
                    <a:lumMod val="50000"/>
                  </a:schemeClr>
                </a:solidFill>
              </a:rPr>
              <a:t>、进出口货物运输服务、进出口货物仓储服务、进出口货物运输保险服务、进出口货物报关服务、出入境货物报检服务、出口退税综合</a:t>
            </a:r>
            <a:r>
              <a:rPr lang="zh-CN" altLang="en-US" sz="1600" dirty="0">
                <a:solidFill>
                  <a:schemeClr val="bg1">
                    <a:lumMod val="50000"/>
                  </a:schemeClr>
                </a:solidFill>
              </a:rPr>
              <a:t>服务、出口收汇核销服务</a:t>
            </a:r>
            <a:r>
              <a:rPr lang="zh-CN" altLang="en-US" sz="1600" dirty="0" smtClean="0">
                <a:solidFill>
                  <a:schemeClr val="bg1">
                    <a:lumMod val="50000"/>
                  </a:schemeClr>
                </a:solidFill>
              </a:rPr>
              <a:t>、单证服务等</a:t>
            </a:r>
            <a:endParaRPr lang="en-US" altLang="zh-CN" sz="1600" dirty="0" smtClean="0">
              <a:solidFill>
                <a:schemeClr val="bg1">
                  <a:lumMod val="50000"/>
                </a:schemeClr>
              </a:solidFill>
            </a:endParaRPr>
          </a:p>
        </p:txBody>
      </p:sp>
      <p:sp>
        <p:nvSpPr>
          <p:cNvPr id="10" name="TextBox 1"/>
          <p:cNvSpPr txBox="1"/>
          <p:nvPr/>
        </p:nvSpPr>
        <p:spPr>
          <a:xfrm>
            <a:off x="473863" y="4035732"/>
            <a:ext cx="818126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外贸综合服务平台服务于中小微外贸企业，为其提供一站式的在线服务，不仅能</a:t>
            </a:r>
            <a:r>
              <a:rPr lang="zh-CN" altLang="en-US" sz="1600" dirty="0" smtClean="0">
                <a:solidFill>
                  <a:schemeClr val="bg1">
                    <a:lumMod val="50000"/>
                  </a:schemeClr>
                </a:solidFill>
              </a:rPr>
              <a:t>解决中小</a:t>
            </a:r>
            <a:r>
              <a:rPr lang="zh-CN" altLang="en-US" sz="1600" dirty="0">
                <a:solidFill>
                  <a:schemeClr val="bg1">
                    <a:lumMod val="50000"/>
                  </a:schemeClr>
                </a:solidFill>
              </a:rPr>
              <a:t>微外贸企业融资</a:t>
            </a:r>
            <a:r>
              <a:rPr lang="zh-CN" altLang="en-US" sz="1600" dirty="0" smtClean="0">
                <a:solidFill>
                  <a:schemeClr val="bg1">
                    <a:lumMod val="50000"/>
                  </a:schemeClr>
                </a:solidFill>
              </a:rPr>
              <a:t>难，还</a:t>
            </a:r>
            <a:r>
              <a:rPr lang="zh-CN" altLang="en-US" sz="1600" dirty="0">
                <a:solidFill>
                  <a:schemeClr val="bg1">
                    <a:lumMod val="50000"/>
                  </a:schemeClr>
                </a:solidFill>
              </a:rPr>
              <a:t>能有效</a:t>
            </a:r>
            <a:r>
              <a:rPr lang="zh-CN" altLang="en-US" sz="1600" dirty="0" smtClean="0">
                <a:solidFill>
                  <a:schemeClr val="bg1">
                    <a:lumMod val="50000"/>
                  </a:schemeClr>
                </a:solidFill>
              </a:rPr>
              <a:t>降低其运营成本，提升出口竞争力。</a:t>
            </a:r>
            <a:endParaRPr lang="en-US" altLang="zh-CN" sz="1600" dirty="0" smtClean="0">
              <a:solidFill>
                <a:schemeClr val="bg1">
                  <a:lumMod val="50000"/>
                </a:schemeClr>
              </a:solidFill>
            </a:endParaRPr>
          </a:p>
        </p:txBody>
      </p:sp>
      <p:sp>
        <p:nvSpPr>
          <p:cNvPr id="9" name="TextBox 1"/>
          <p:cNvSpPr txBox="1"/>
          <p:nvPr/>
        </p:nvSpPr>
        <p:spPr>
          <a:xfrm>
            <a:off x="278457" y="217606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zh-CN" b="1" dirty="0"/>
              <a:t>外贸综合服务</a:t>
            </a:r>
            <a:r>
              <a:rPr lang="zh-CN" altLang="zh-CN" b="1" dirty="0" smtClean="0"/>
              <a:t>平台</a:t>
            </a:r>
            <a:r>
              <a:rPr lang="zh-CN" altLang="en-US" b="1" dirty="0" smtClean="0"/>
              <a:t>的功能</a:t>
            </a:r>
            <a:endParaRPr lang="en-US" altLang="zh-CN" sz="2000" b="1" dirty="0">
              <a:solidFill>
                <a:srgbClr val="002060"/>
              </a:solidFill>
            </a:endParaRPr>
          </a:p>
        </p:txBody>
      </p:sp>
      <p:sp>
        <p:nvSpPr>
          <p:cNvPr id="13" name="TextBox 1"/>
          <p:cNvSpPr txBox="1"/>
          <p:nvPr/>
        </p:nvSpPr>
        <p:spPr>
          <a:xfrm>
            <a:off x="344242" y="351323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zh-CN" b="1" dirty="0"/>
              <a:t>外贸</a:t>
            </a:r>
            <a:r>
              <a:rPr lang="zh-CN" altLang="zh-CN" b="1" dirty="0" smtClean="0"/>
              <a:t>综合</a:t>
            </a:r>
            <a:r>
              <a:rPr lang="zh-CN" altLang="zh-CN" b="1" dirty="0"/>
              <a:t>服务</a:t>
            </a:r>
            <a:r>
              <a:rPr lang="zh-CN" altLang="zh-CN" b="1" dirty="0" smtClean="0"/>
              <a:t>平台</a:t>
            </a:r>
            <a:r>
              <a:rPr lang="zh-CN" altLang="en-US" b="1" dirty="0" smtClean="0"/>
              <a:t>的作用</a:t>
            </a:r>
            <a:endParaRPr lang="en-US" altLang="zh-CN" sz="2000" b="1" dirty="0">
              <a:solidFill>
                <a:srgbClr val="002060"/>
              </a:solidFill>
            </a:endParaRPr>
          </a:p>
        </p:txBody>
      </p:sp>
      <p:pic>
        <p:nvPicPr>
          <p:cNvPr id="14" name="图片 13"/>
          <p:cNvPicPr/>
          <p:nvPr/>
        </p:nvPicPr>
        <p:blipFill>
          <a:blip r:embed="rId2" cstate="print">
            <a:extLst>
              <a:ext uri="{28A0092B-C50C-407E-A947-70E740481C1C}">
                <a14:useLocalDpi xmlns:a14="http://schemas.microsoft.com/office/drawing/2010/main" val="0"/>
              </a:ext>
            </a:extLst>
          </a:blip>
          <a:stretch>
            <a:fillRect/>
          </a:stretch>
        </p:blipFill>
        <p:spPr>
          <a:xfrm>
            <a:off x="6657591" y="2356506"/>
            <a:ext cx="1771650" cy="1435100"/>
          </a:xfrm>
          <a:prstGeom prst="ellipse">
            <a:avLst/>
          </a:prstGeom>
          <a:ln w="57150">
            <a:solidFill>
              <a:srgbClr val="002060"/>
            </a:solidFill>
            <a:prstDash val="sysDash"/>
          </a:ln>
          <a:effectLst>
            <a:softEdge rad="112500"/>
          </a:effectLst>
        </p:spPr>
      </p:pic>
    </p:spTree>
    <p:extLst>
      <p:ext uri="{BB962C8B-B14F-4D97-AF65-F5344CB8AC3E}">
        <p14:creationId xmlns:p14="http://schemas.microsoft.com/office/powerpoint/2010/main" val="35295183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a:solidFill>
                  <a:schemeClr val="bg2">
                    <a:lumMod val="60000"/>
                    <a:lumOff val="40000"/>
                  </a:schemeClr>
                </a:solidFill>
              </a:rPr>
              <a:t>第九章 跨境贸易电子商务交易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a:t>第二</a:t>
            </a:r>
            <a:r>
              <a:rPr lang="zh-CN" altLang="en-US" b="1" dirty="0" smtClean="0"/>
              <a:t>节</a:t>
            </a:r>
            <a:r>
              <a:rPr lang="zh-CN" altLang="en-US" sz="3600" b="1" dirty="0"/>
              <a:t> </a:t>
            </a:r>
            <a:r>
              <a:rPr lang="zh-CN" altLang="en-US" sz="3600" b="1" dirty="0" smtClean="0"/>
              <a:t>外贸</a:t>
            </a:r>
            <a:r>
              <a:rPr lang="zh-CN" altLang="en-US" sz="3600" b="1" dirty="0"/>
              <a:t>企业自营网站</a:t>
            </a:r>
            <a:r>
              <a:rPr lang="en-US" altLang="zh-CN" sz="3600" b="1" dirty="0" smtClean="0"/>
              <a:t>B2B</a:t>
            </a:r>
            <a:r>
              <a:rPr lang="zh-CN" altLang="en-US" sz="3600" b="1" dirty="0" smtClean="0"/>
              <a:t>出口交易</a:t>
            </a:r>
            <a:endParaRPr sz="3600" b="1" dirty="0"/>
          </a:p>
        </p:txBody>
      </p:sp>
    </p:spTree>
    <p:extLst>
      <p:ext uri="{BB962C8B-B14F-4D97-AF65-F5344CB8AC3E}">
        <p14:creationId xmlns:p14="http://schemas.microsoft.com/office/powerpoint/2010/main" val="33863058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一、出口交易前的准备</a:t>
            </a:r>
          </a:p>
        </p:txBody>
      </p:sp>
      <p:sp>
        <p:nvSpPr>
          <p:cNvPr id="13" name="矩形 12"/>
          <p:cNvSpPr/>
          <p:nvPr/>
        </p:nvSpPr>
        <p:spPr bwMode="auto">
          <a:xfrm>
            <a:off x="320912" y="757272"/>
            <a:ext cx="8537946" cy="103904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外贸企业自营网站</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出口交易是境内跨境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通过独立</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网站</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发布销售</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信息，与境外跨境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电商买家</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在线洽谈、签订电子销售合同，并根据合同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条款约定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通过“单一窗口”完成出口货物的认证、托运、投保、报关报检等手续，按一般贸易方式缴纳出口关税，清关后办理出口退税。</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73186" y="181001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7759" y="185719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一）跨境贸易电子商务市场的调研</a:t>
            </a:r>
            <a:endParaRPr lang="en-US" altLang="zh-CN" sz="2000" b="1" dirty="0">
              <a:solidFill>
                <a:srgbClr val="002060"/>
              </a:solidFill>
            </a:endParaRPr>
          </a:p>
        </p:txBody>
      </p:sp>
      <p:sp>
        <p:nvSpPr>
          <p:cNvPr id="22" name="TextBox 1"/>
          <p:cNvSpPr txBox="1"/>
          <p:nvPr/>
        </p:nvSpPr>
        <p:spPr>
          <a:xfrm>
            <a:off x="464101" y="2298791"/>
            <a:ext cx="825156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调研内容：</a:t>
            </a:r>
            <a:r>
              <a:rPr lang="zh-CN" altLang="en-US" sz="1600" dirty="0">
                <a:solidFill>
                  <a:schemeClr val="bg1">
                    <a:lumMod val="50000"/>
                  </a:schemeClr>
                </a:solidFill>
              </a:rPr>
              <a:t>确定适销商品的品类、价格幅度和销售时段等内容；针对适销商品国家分析影响适销商品市场的因素，掌握市场的需求，预测价格变动的走势；结合</a:t>
            </a:r>
            <a:r>
              <a:rPr lang="zh-CN" altLang="en-US" sz="1600" dirty="0" smtClean="0">
                <a:solidFill>
                  <a:schemeClr val="bg1">
                    <a:lumMod val="50000"/>
                  </a:schemeClr>
                </a:solidFill>
              </a:rPr>
              <a:t>竞争者优势</a:t>
            </a:r>
            <a:r>
              <a:rPr lang="zh-CN" altLang="en-US" sz="1600" dirty="0">
                <a:solidFill>
                  <a:schemeClr val="bg1">
                    <a:lumMod val="50000"/>
                  </a:schemeClr>
                </a:solidFill>
              </a:rPr>
              <a:t>分析自身</a:t>
            </a:r>
            <a:r>
              <a:rPr lang="zh-CN" altLang="en-US" sz="1600" dirty="0" smtClean="0">
                <a:solidFill>
                  <a:schemeClr val="bg1">
                    <a:lumMod val="50000"/>
                  </a:schemeClr>
                </a:solidFill>
              </a:rPr>
              <a:t>目前和潜在</a:t>
            </a:r>
            <a:r>
              <a:rPr lang="zh-CN" altLang="en-US" sz="1600" dirty="0">
                <a:solidFill>
                  <a:schemeClr val="bg1">
                    <a:lumMod val="50000"/>
                  </a:schemeClr>
                </a:solidFill>
              </a:rPr>
              <a:t>的竞争能力</a:t>
            </a:r>
            <a:r>
              <a:rPr lang="zh-CN" altLang="en-US" sz="1600" dirty="0" smtClean="0">
                <a:solidFill>
                  <a:schemeClr val="bg1">
                    <a:lumMod val="50000"/>
                  </a:schemeClr>
                </a:solidFill>
              </a:rPr>
              <a:t>，完善</a:t>
            </a:r>
            <a:r>
              <a:rPr lang="zh-CN" altLang="en-US" sz="1600" dirty="0">
                <a:solidFill>
                  <a:schemeClr val="bg1">
                    <a:lumMod val="50000"/>
                  </a:schemeClr>
                </a:solidFill>
              </a:rPr>
              <a:t>商业模式，调整经营</a:t>
            </a:r>
            <a:r>
              <a:rPr lang="zh-CN" altLang="en-US" sz="1600" dirty="0" smtClean="0">
                <a:solidFill>
                  <a:schemeClr val="bg1">
                    <a:lumMod val="50000"/>
                  </a:schemeClr>
                </a:solidFill>
              </a:rPr>
              <a:t>策略。</a:t>
            </a:r>
            <a:endParaRPr lang="en-US" altLang="zh-CN" sz="1600" dirty="0" smtClean="0">
              <a:solidFill>
                <a:schemeClr val="bg1">
                  <a:lumMod val="50000"/>
                </a:schemeClr>
              </a:solidFill>
            </a:endParaRPr>
          </a:p>
        </p:txBody>
      </p:sp>
      <p:sp>
        <p:nvSpPr>
          <p:cNvPr id="17" name="TextBox 1"/>
          <p:cNvSpPr txBox="1"/>
          <p:nvPr/>
        </p:nvSpPr>
        <p:spPr>
          <a:xfrm>
            <a:off x="464100" y="3638998"/>
            <a:ext cx="8251567"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企业信誉：</a:t>
            </a:r>
            <a:r>
              <a:rPr lang="zh-CN" altLang="en-US" sz="1600" dirty="0">
                <a:solidFill>
                  <a:schemeClr val="bg1">
                    <a:lumMod val="50000"/>
                  </a:schemeClr>
                </a:solidFill>
              </a:rPr>
              <a:t>通过各种途径获取相关信息，避免因企业不良信誉所带来的负面</a:t>
            </a:r>
            <a:r>
              <a:rPr lang="zh-CN" altLang="en-US" sz="1600" dirty="0" smtClean="0">
                <a:solidFill>
                  <a:schemeClr val="bg1">
                    <a:lumMod val="50000"/>
                  </a:schemeClr>
                </a:solidFill>
              </a:rPr>
              <a:t>影响</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经营资质：</a:t>
            </a:r>
            <a:r>
              <a:rPr lang="zh-CN" altLang="en-US" sz="1600" dirty="0">
                <a:solidFill>
                  <a:schemeClr val="bg1">
                    <a:lumMod val="50000"/>
                  </a:schemeClr>
                </a:solidFill>
              </a:rPr>
              <a:t>杜绝因接受提供虚假现象营业执照复印件的企业所带来的经营</a:t>
            </a:r>
            <a:r>
              <a:rPr lang="zh-CN" altLang="en-US" sz="1600" dirty="0" smtClean="0">
                <a:solidFill>
                  <a:schemeClr val="bg1">
                    <a:lumMod val="50000"/>
                  </a:schemeClr>
                </a:solidFill>
              </a:rPr>
              <a:t>风险</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生产能力：</a:t>
            </a:r>
            <a:r>
              <a:rPr lang="zh-CN" altLang="en-US" sz="1600" dirty="0">
                <a:solidFill>
                  <a:schemeClr val="bg1">
                    <a:lumMod val="50000"/>
                  </a:schemeClr>
                </a:solidFill>
              </a:rPr>
              <a:t>杜绝因生产能力不足所带来的品质不良或不能及时交付的</a:t>
            </a:r>
            <a:r>
              <a:rPr lang="zh-CN" altLang="en-US" sz="1600" dirty="0" smtClean="0">
                <a:solidFill>
                  <a:schemeClr val="bg1">
                    <a:lumMod val="50000"/>
                  </a:schemeClr>
                </a:solidFill>
              </a:rPr>
              <a:t>现象</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财务现状：</a:t>
            </a:r>
            <a:r>
              <a:rPr lang="zh-CN" altLang="en-US" sz="1600" dirty="0">
                <a:solidFill>
                  <a:schemeClr val="bg1">
                    <a:lumMod val="50000"/>
                  </a:schemeClr>
                </a:solidFill>
              </a:rPr>
              <a:t>避免因财务状况不良所带来的各种</a:t>
            </a:r>
            <a:r>
              <a:rPr lang="zh-CN" altLang="en-US" sz="1600" dirty="0" smtClean="0">
                <a:solidFill>
                  <a:schemeClr val="bg1">
                    <a:lumMod val="50000"/>
                  </a:schemeClr>
                </a:solidFill>
              </a:rPr>
              <a:t>风险</a:t>
            </a:r>
            <a:endParaRPr lang="en-US" altLang="zh-CN" sz="1600" dirty="0" smtClean="0">
              <a:solidFill>
                <a:schemeClr val="bg1">
                  <a:lumMod val="50000"/>
                </a:schemeClr>
              </a:solidFill>
            </a:endParaRPr>
          </a:p>
        </p:txBody>
      </p:sp>
      <p:sp>
        <p:nvSpPr>
          <p:cNvPr id="19" name="TextBox 1"/>
          <p:cNvSpPr txBox="1"/>
          <p:nvPr/>
        </p:nvSpPr>
        <p:spPr>
          <a:xfrm>
            <a:off x="344242" y="314420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二）供应商或加工生产企业的选择</a:t>
            </a:r>
            <a:endParaRPr lang="en-US" altLang="zh-CN" sz="2000" b="1" dirty="0">
              <a:solidFill>
                <a:srgbClr val="002060"/>
              </a:solidFill>
            </a:endParaRPr>
          </a:p>
        </p:txBody>
      </p:sp>
    </p:spTree>
    <p:extLst>
      <p:ext uri="{BB962C8B-B14F-4D97-AF65-F5344CB8AC3E}">
        <p14:creationId xmlns:p14="http://schemas.microsoft.com/office/powerpoint/2010/main" val="24424992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、出口交易在线磋商</a:t>
            </a:r>
          </a:p>
        </p:txBody>
      </p:sp>
      <p:sp>
        <p:nvSpPr>
          <p:cNvPr id="21" name="TextBox 1"/>
          <p:cNvSpPr txBox="1"/>
          <p:nvPr/>
        </p:nvSpPr>
        <p:spPr>
          <a:xfrm>
            <a:off x="278458" y="76141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b="1" dirty="0" smtClean="0"/>
              <a:t>商品</a:t>
            </a:r>
            <a:r>
              <a:rPr lang="zh-CN" altLang="en-US" b="1" dirty="0"/>
              <a:t>交易</a:t>
            </a:r>
            <a:r>
              <a:rPr lang="zh-CN" altLang="en-US" b="1" dirty="0" smtClean="0"/>
              <a:t>信息的</a:t>
            </a:r>
            <a:r>
              <a:rPr lang="zh-CN" altLang="en-US" sz="2000" b="1" dirty="0"/>
              <a:t>发布</a:t>
            </a:r>
            <a:endParaRPr lang="en-US" altLang="zh-CN" sz="2000" b="1" dirty="0">
              <a:solidFill>
                <a:srgbClr val="002060"/>
              </a:solidFill>
            </a:endParaRPr>
          </a:p>
        </p:txBody>
      </p:sp>
      <p:sp>
        <p:nvSpPr>
          <p:cNvPr id="22" name="TextBox 1"/>
          <p:cNvSpPr txBox="1"/>
          <p:nvPr/>
        </p:nvSpPr>
        <p:spPr>
          <a:xfrm>
            <a:off x="446215" y="1198877"/>
            <a:ext cx="8349128"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在独立网站中制作首页，宣传企业经营理念、信誉、资质和经营</a:t>
            </a:r>
            <a:r>
              <a:rPr lang="zh-CN" altLang="en-US" sz="1600" dirty="0" smtClean="0">
                <a:solidFill>
                  <a:schemeClr val="bg1">
                    <a:lumMod val="50000"/>
                  </a:schemeClr>
                </a:solidFill>
              </a:rPr>
              <a:t>特色，编辑详情</a:t>
            </a:r>
            <a:r>
              <a:rPr lang="zh-CN" altLang="en-US" sz="1600" dirty="0">
                <a:solidFill>
                  <a:schemeClr val="bg1">
                    <a:lumMod val="50000"/>
                  </a:schemeClr>
                </a:solidFill>
              </a:rPr>
              <a:t>页，发布商品交易</a:t>
            </a:r>
            <a:r>
              <a:rPr lang="zh-CN" altLang="en-US" sz="1600" dirty="0" smtClean="0">
                <a:solidFill>
                  <a:schemeClr val="bg1">
                    <a:lumMod val="50000"/>
                  </a:schemeClr>
                </a:solidFill>
              </a:rPr>
              <a:t>信息，并通过邮件、关键词、链接、视频等推广加强</a:t>
            </a:r>
            <a:r>
              <a:rPr lang="zh-CN" altLang="en-US" sz="1600" dirty="0">
                <a:solidFill>
                  <a:schemeClr val="bg1">
                    <a:lumMod val="50000"/>
                  </a:schemeClr>
                </a:solidFill>
              </a:rPr>
              <a:t>营销力度，吸引更多的潜在</a:t>
            </a:r>
            <a:r>
              <a:rPr lang="zh-CN" altLang="en-US" sz="1600" dirty="0" smtClean="0">
                <a:solidFill>
                  <a:schemeClr val="bg1">
                    <a:lumMod val="50000"/>
                  </a:schemeClr>
                </a:solidFill>
              </a:rPr>
              <a:t>客户</a:t>
            </a:r>
            <a:endParaRPr lang="en-US" altLang="zh-CN" sz="1600" dirty="0" smtClean="0">
              <a:solidFill>
                <a:schemeClr val="bg1">
                  <a:lumMod val="50000"/>
                </a:schemeClr>
              </a:solidFill>
            </a:endParaRPr>
          </a:p>
        </p:txBody>
      </p:sp>
      <p:sp>
        <p:nvSpPr>
          <p:cNvPr id="17" name="TextBox 1"/>
          <p:cNvSpPr txBox="1"/>
          <p:nvPr/>
        </p:nvSpPr>
        <p:spPr>
          <a:xfrm>
            <a:off x="494995" y="2247852"/>
            <a:ext cx="8251567" cy="275152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询 盘：</a:t>
            </a:r>
            <a:r>
              <a:rPr lang="zh-CN" altLang="en-US" sz="1600" dirty="0" smtClean="0">
                <a:solidFill>
                  <a:schemeClr val="bg1">
                    <a:lumMod val="50000"/>
                  </a:schemeClr>
                </a:solidFill>
              </a:rPr>
              <a:t>指</a:t>
            </a:r>
            <a:r>
              <a:rPr lang="zh-CN" altLang="en-US" sz="1600" dirty="0">
                <a:solidFill>
                  <a:schemeClr val="bg1">
                    <a:lumMod val="50000"/>
                  </a:schemeClr>
                </a:solidFill>
              </a:rPr>
              <a:t>跨境贸易出口交易的一方有意购买或出售某一种商品，通过独立网站向对方在线</a:t>
            </a:r>
            <a:r>
              <a:rPr lang="zh-CN" altLang="en-US" sz="1600" dirty="0" smtClean="0">
                <a:solidFill>
                  <a:schemeClr val="bg1">
                    <a:lumMod val="50000"/>
                  </a:schemeClr>
                </a:solidFill>
              </a:rPr>
              <a:t>询问该</a:t>
            </a:r>
            <a:r>
              <a:rPr lang="zh-CN" altLang="en-US" sz="1600" dirty="0">
                <a:solidFill>
                  <a:schemeClr val="bg1">
                    <a:lumMod val="50000"/>
                  </a:schemeClr>
                </a:solidFill>
              </a:rPr>
              <a:t>商品的有关交易条件。询</a:t>
            </a:r>
            <a:r>
              <a:rPr lang="zh-CN" altLang="en-US" sz="1600" dirty="0" smtClean="0">
                <a:solidFill>
                  <a:schemeClr val="bg1">
                    <a:lumMod val="50000"/>
                  </a:schemeClr>
                </a:solidFill>
              </a:rPr>
              <a:t>盘不</a:t>
            </a:r>
            <a:r>
              <a:rPr lang="zh-CN" altLang="en-US" sz="1600" dirty="0">
                <a:solidFill>
                  <a:schemeClr val="bg1">
                    <a:lumMod val="50000"/>
                  </a:schemeClr>
                </a:solidFill>
              </a:rPr>
              <a:t>属于交易磋商中的一个必经环节。</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发 盘：</a:t>
            </a:r>
            <a:r>
              <a:rPr lang="zh-CN" altLang="en-US" sz="1600" dirty="0" smtClean="0">
                <a:solidFill>
                  <a:schemeClr val="bg1">
                    <a:lumMod val="50000"/>
                  </a:schemeClr>
                </a:solidFill>
              </a:rPr>
              <a:t>指</a:t>
            </a:r>
            <a:r>
              <a:rPr lang="zh-CN" altLang="en-US" sz="1600" dirty="0">
                <a:solidFill>
                  <a:schemeClr val="bg1">
                    <a:lumMod val="50000"/>
                  </a:schemeClr>
                </a:solidFill>
              </a:rPr>
              <a:t>跨境贸易出口交易的一方通过独立网站发布商品交易的主要条件，并愿意按这些条件达成交易、订立合同的一种肯定表示。发盘是交易磋商中的一个必经环节，可由卖家发出，也可由买家发出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还 </a:t>
            </a:r>
            <a:r>
              <a:rPr lang="zh-CN" altLang="en-US" sz="1600" b="1" dirty="0">
                <a:solidFill>
                  <a:schemeClr val="bg1">
                    <a:lumMod val="50000"/>
                  </a:schemeClr>
                </a:solidFill>
              </a:rPr>
              <a:t>盘</a:t>
            </a:r>
            <a:r>
              <a:rPr lang="zh-CN" altLang="en-US" sz="1600" b="1" dirty="0" smtClean="0">
                <a:solidFill>
                  <a:schemeClr val="bg1">
                    <a:lumMod val="50000"/>
                  </a:schemeClr>
                </a:solidFill>
              </a:rPr>
              <a:t>：</a:t>
            </a:r>
            <a:r>
              <a:rPr lang="zh-CN" altLang="en-US" sz="1600" dirty="0" smtClean="0">
                <a:solidFill>
                  <a:schemeClr val="bg1">
                    <a:lumMod val="50000"/>
                  </a:schemeClr>
                </a:solidFill>
              </a:rPr>
              <a:t>指</a:t>
            </a:r>
            <a:r>
              <a:rPr lang="zh-CN" altLang="en-US" sz="1600" dirty="0">
                <a:solidFill>
                  <a:schemeClr val="bg1">
                    <a:lumMod val="50000"/>
                  </a:schemeClr>
                </a:solidFill>
              </a:rPr>
              <a:t>受盘人对所接受的发盘在内容提出了更改的</a:t>
            </a:r>
            <a:r>
              <a:rPr lang="zh-CN" altLang="en-US" sz="1600" dirty="0" smtClean="0">
                <a:solidFill>
                  <a:schemeClr val="bg1">
                    <a:lumMod val="50000"/>
                  </a:schemeClr>
                </a:solidFill>
              </a:rPr>
              <a:t>行为，不</a:t>
            </a:r>
            <a:r>
              <a:rPr lang="zh-CN" altLang="en-US" sz="1600" dirty="0">
                <a:solidFill>
                  <a:schemeClr val="bg1">
                    <a:lumMod val="50000"/>
                  </a:schemeClr>
                </a:solidFill>
              </a:rPr>
              <a:t>属于交易磋商中的一个必经环节</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接 受：</a:t>
            </a:r>
            <a:r>
              <a:rPr lang="zh-CN" altLang="en-US" sz="1600" dirty="0" smtClean="0">
                <a:solidFill>
                  <a:schemeClr val="bg1">
                    <a:lumMod val="50000"/>
                  </a:schemeClr>
                </a:solidFill>
              </a:rPr>
              <a:t>指</a:t>
            </a:r>
            <a:r>
              <a:rPr lang="zh-CN" altLang="en-US" sz="1600" dirty="0">
                <a:solidFill>
                  <a:schemeClr val="bg1">
                    <a:lumMod val="50000"/>
                  </a:schemeClr>
                </a:solidFill>
              </a:rPr>
              <a:t>受盘人同意按照发盘中交易条件达成交易的一种肯定表示</a:t>
            </a:r>
            <a:r>
              <a:rPr lang="zh-CN" altLang="en-US" sz="1600" dirty="0" smtClean="0">
                <a:solidFill>
                  <a:schemeClr val="bg1">
                    <a:lumMod val="50000"/>
                  </a:schemeClr>
                </a:solidFill>
              </a:rPr>
              <a:t>。其对应</a:t>
            </a:r>
            <a:r>
              <a:rPr lang="zh-CN" altLang="en-US" sz="1600" dirty="0">
                <a:solidFill>
                  <a:schemeClr val="bg1">
                    <a:lumMod val="50000"/>
                  </a:schemeClr>
                </a:solidFill>
              </a:rPr>
              <a:t>的发盘，可由跨境电子商务卖家发出，也可由跨境电子商务买家发出。</a:t>
            </a:r>
            <a:endParaRPr lang="en-US" altLang="zh-CN" sz="1600" dirty="0" smtClean="0">
              <a:solidFill>
                <a:schemeClr val="bg1">
                  <a:lumMod val="50000"/>
                </a:schemeClr>
              </a:solidFill>
            </a:endParaRPr>
          </a:p>
        </p:txBody>
      </p:sp>
      <p:sp>
        <p:nvSpPr>
          <p:cNvPr id="16" name="TextBox 1"/>
          <p:cNvSpPr txBox="1"/>
          <p:nvPr/>
        </p:nvSpPr>
        <p:spPr>
          <a:xfrm>
            <a:off x="344241" y="173181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b="1" dirty="0" smtClean="0"/>
              <a:t>书面电子合同的洽谈</a:t>
            </a:r>
            <a:endParaRPr lang="en-US" altLang="zh-CN" sz="2000" b="1" dirty="0">
              <a:solidFill>
                <a:srgbClr val="002060"/>
              </a:solidFill>
            </a:endParaRPr>
          </a:p>
        </p:txBody>
      </p:sp>
    </p:spTree>
    <p:extLst>
      <p:ext uri="{BB962C8B-B14F-4D97-AF65-F5344CB8AC3E}">
        <p14:creationId xmlns:p14="http://schemas.microsoft.com/office/powerpoint/2010/main" val="4091285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三、出口</a:t>
            </a:r>
            <a:r>
              <a:rPr lang="zh-CN" altLang="en-US" sz="2800" b="1" dirty="0" smtClean="0">
                <a:solidFill>
                  <a:schemeClr val="bg1"/>
                </a:solidFill>
                <a:latin typeface="Microsoft YaHei"/>
                <a:ea typeface="Microsoft YaHei"/>
                <a:cs typeface="Microsoft YaHei"/>
              </a:rPr>
              <a:t>交易书面电子</a:t>
            </a:r>
            <a:r>
              <a:rPr lang="zh-CN" altLang="en-US" sz="2800" b="1" dirty="0">
                <a:solidFill>
                  <a:schemeClr val="bg1"/>
                </a:solidFill>
                <a:latin typeface="Microsoft YaHei"/>
                <a:ea typeface="Microsoft YaHei"/>
                <a:cs typeface="Microsoft YaHei"/>
              </a:rPr>
              <a:t>合同订立</a:t>
            </a:r>
          </a:p>
        </p:txBody>
      </p:sp>
      <p:sp>
        <p:nvSpPr>
          <p:cNvPr id="13" name="矩形 12"/>
          <p:cNvSpPr/>
          <p:nvPr/>
        </p:nvSpPr>
        <p:spPr bwMode="auto">
          <a:xfrm>
            <a:off x="320912" y="757272"/>
            <a:ext cx="8537946" cy="97285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电子合同是指处于不同关境的当事人之间通过互联网以电子数据交换、电子邮件等形式达成的设立、变更、终止财产性民事权利义务关系的数据协议。以电子数据交换、电子邮件等方式能够有形地表现所载内容，并可以随时调取查用的数据电文，视为书面</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形式。</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74951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288021" y="17966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一）电子合同生效的条件</a:t>
            </a:r>
            <a:endParaRPr lang="en-US" altLang="zh-CN" sz="2000" b="1" dirty="0">
              <a:solidFill>
                <a:srgbClr val="002060"/>
              </a:solidFill>
            </a:endParaRPr>
          </a:p>
        </p:txBody>
      </p:sp>
      <p:sp>
        <p:nvSpPr>
          <p:cNvPr id="22" name="TextBox 1"/>
          <p:cNvSpPr txBox="1"/>
          <p:nvPr/>
        </p:nvSpPr>
        <p:spPr>
          <a:xfrm>
            <a:off x="446213" y="2263243"/>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a:t>
            </a:r>
            <a:r>
              <a:rPr lang="zh-CN" altLang="en-US" sz="1600" b="1" dirty="0">
                <a:solidFill>
                  <a:schemeClr val="bg1">
                    <a:lumMod val="50000"/>
                  </a:schemeClr>
                </a:solidFill>
              </a:rPr>
              <a:t>民法典</a:t>
            </a:r>
            <a:r>
              <a:rPr lang="en-US" altLang="zh-CN" sz="1600" b="1" dirty="0">
                <a:solidFill>
                  <a:schemeClr val="bg1">
                    <a:lumMod val="50000"/>
                  </a:schemeClr>
                </a:solidFill>
              </a:rPr>
              <a:t>》</a:t>
            </a:r>
            <a:r>
              <a:rPr lang="zh-CN" altLang="en-US" sz="1600" b="1" dirty="0">
                <a:solidFill>
                  <a:schemeClr val="bg1">
                    <a:lumMod val="50000"/>
                  </a:schemeClr>
                </a:solidFill>
              </a:rPr>
              <a:t>规定</a:t>
            </a:r>
            <a:r>
              <a:rPr lang="zh-CN" altLang="en-US" sz="1600" b="1" dirty="0" smtClean="0">
                <a:solidFill>
                  <a:schemeClr val="bg1">
                    <a:lumMod val="50000"/>
                  </a:schemeClr>
                </a:solidFill>
              </a:rPr>
              <a:t>：</a:t>
            </a:r>
            <a:r>
              <a:rPr lang="zh-CN" altLang="en-US" sz="1600" dirty="0">
                <a:solidFill>
                  <a:schemeClr val="bg1">
                    <a:lumMod val="50000"/>
                  </a:schemeClr>
                </a:solidFill>
              </a:rPr>
              <a:t>当事人必须具有订立合同民事行为能力；当事人必须在自愿和真实基础上达成协议；合同标的必须合法。</a:t>
            </a:r>
            <a:endParaRPr lang="en-US" altLang="zh-CN" sz="1600" dirty="0" smtClean="0">
              <a:solidFill>
                <a:schemeClr val="bg1">
                  <a:lumMod val="50000"/>
                </a:schemeClr>
              </a:solidFill>
            </a:endParaRPr>
          </a:p>
        </p:txBody>
      </p:sp>
      <p:sp>
        <p:nvSpPr>
          <p:cNvPr id="17" name="TextBox 1"/>
          <p:cNvSpPr txBox="1"/>
          <p:nvPr/>
        </p:nvSpPr>
        <p:spPr>
          <a:xfrm>
            <a:off x="446212" y="3261827"/>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加密算法技术电子合同：</a:t>
            </a:r>
            <a:r>
              <a:rPr lang="zh-CN" altLang="en-US" sz="1600" dirty="0">
                <a:solidFill>
                  <a:schemeClr val="bg1">
                    <a:lumMod val="50000"/>
                  </a:schemeClr>
                </a:solidFill>
              </a:rPr>
              <a:t>指通过电子数据交换、电子邮件等形式，在计算机网络系统上进行远程签约，以数据电文方式生成、传递和存储，通过中心化系统进行管理的</a:t>
            </a:r>
            <a:r>
              <a:rPr lang="zh-CN" altLang="en-US" sz="1600" dirty="0" smtClean="0">
                <a:solidFill>
                  <a:schemeClr val="bg1">
                    <a:lumMod val="50000"/>
                  </a:schemeClr>
                </a:solidFill>
              </a:rPr>
              <a:t>电商数</a:t>
            </a:r>
            <a:r>
              <a:rPr lang="zh-CN" altLang="en-US" sz="1600" dirty="0">
                <a:solidFill>
                  <a:schemeClr val="bg1">
                    <a:lumMod val="50000"/>
                  </a:schemeClr>
                </a:solidFill>
              </a:rPr>
              <a:t>据协议</a:t>
            </a:r>
            <a:r>
              <a:rPr lang="zh-CN" altLang="en-US" sz="1600" dirty="0" smtClean="0">
                <a:solidFill>
                  <a:schemeClr val="bg1">
                    <a:lumMod val="50000"/>
                  </a:schemeClr>
                </a:solidFill>
              </a:rPr>
              <a:t>。</a:t>
            </a:r>
            <a:r>
              <a:rPr lang="zh-CN" altLang="en-US" sz="1600" b="1" dirty="0">
                <a:solidFill>
                  <a:schemeClr val="bg1">
                    <a:lumMod val="50000"/>
                  </a:schemeClr>
                </a:solidFill>
              </a:rPr>
              <a:t>区块链技术电子合同</a:t>
            </a:r>
            <a:r>
              <a:rPr lang="zh-CN" altLang="en-US" sz="1600" b="1" dirty="0" smtClean="0">
                <a:solidFill>
                  <a:schemeClr val="bg1">
                    <a:lumMod val="50000"/>
                  </a:schemeClr>
                </a:solidFill>
              </a:rPr>
              <a:t>：</a:t>
            </a:r>
            <a:r>
              <a:rPr lang="zh-CN" altLang="en-US" sz="1600" dirty="0">
                <a:solidFill>
                  <a:schemeClr val="bg1">
                    <a:lumMod val="50000"/>
                  </a:schemeClr>
                </a:solidFill>
              </a:rPr>
              <a:t>指利用区块链加密算法与分布式等技术将合同的内容分布存储于全球电子商务交易的各数据节点，通过加密保护的方式记录和保存在区块链上的一种去中心化的电子商务数据协议。</a:t>
            </a:r>
            <a:endParaRPr lang="en-US" altLang="zh-CN" sz="1600" dirty="0" smtClean="0">
              <a:solidFill>
                <a:schemeClr val="bg1">
                  <a:lumMod val="50000"/>
                </a:schemeClr>
              </a:solidFill>
            </a:endParaRPr>
          </a:p>
        </p:txBody>
      </p:sp>
      <p:sp>
        <p:nvSpPr>
          <p:cNvPr id="19" name="TextBox 1"/>
          <p:cNvSpPr txBox="1"/>
          <p:nvPr/>
        </p:nvSpPr>
        <p:spPr>
          <a:xfrm>
            <a:off x="344242" y="280408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二）电子合同的形式</a:t>
            </a:r>
            <a:endParaRPr lang="en-US" altLang="zh-CN" sz="2000" b="1" dirty="0">
              <a:solidFill>
                <a:srgbClr val="002060"/>
              </a:solidFill>
            </a:endParaRPr>
          </a:p>
        </p:txBody>
      </p:sp>
    </p:spTree>
    <p:extLst>
      <p:ext uri="{BB962C8B-B14F-4D97-AF65-F5344CB8AC3E}">
        <p14:creationId xmlns:p14="http://schemas.microsoft.com/office/powerpoint/2010/main" val="11221503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三、出口</a:t>
            </a:r>
            <a:r>
              <a:rPr lang="zh-CN" altLang="en-US" sz="2800" b="1" dirty="0" smtClean="0">
                <a:solidFill>
                  <a:schemeClr val="bg1"/>
                </a:solidFill>
                <a:latin typeface="Microsoft YaHei"/>
                <a:ea typeface="Microsoft YaHei"/>
                <a:cs typeface="Microsoft YaHei"/>
              </a:rPr>
              <a:t>交易书面电子</a:t>
            </a:r>
            <a:r>
              <a:rPr lang="zh-CN" altLang="en-US" sz="2800" b="1" dirty="0">
                <a:solidFill>
                  <a:schemeClr val="bg1"/>
                </a:solidFill>
                <a:latin typeface="Microsoft YaHei"/>
                <a:ea typeface="Microsoft YaHei"/>
                <a:cs typeface="Microsoft YaHei"/>
              </a:rPr>
              <a:t>合同订立</a:t>
            </a:r>
          </a:p>
        </p:txBody>
      </p:sp>
      <p:sp>
        <p:nvSpPr>
          <p:cNvPr id="17" name="TextBox 1"/>
          <p:cNvSpPr txBox="1"/>
          <p:nvPr/>
        </p:nvSpPr>
        <p:spPr>
          <a:xfrm>
            <a:off x="514730" y="1261090"/>
            <a:ext cx="8251567" cy="36379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商品品名</a:t>
            </a:r>
            <a:r>
              <a:rPr lang="zh-CN" altLang="en-US" sz="1600" b="1" dirty="0" smtClean="0">
                <a:solidFill>
                  <a:schemeClr val="bg1">
                    <a:lumMod val="50000"/>
                  </a:schemeClr>
                </a:solidFill>
              </a:rPr>
              <a:t>：</a:t>
            </a:r>
            <a:r>
              <a:rPr lang="zh-CN" altLang="en-US" sz="1600" dirty="0">
                <a:solidFill>
                  <a:schemeClr val="bg1">
                    <a:lumMod val="50000"/>
                  </a:schemeClr>
                </a:solidFill>
              </a:rPr>
              <a:t>指区别于其他商品的一种称呼或</a:t>
            </a:r>
            <a:r>
              <a:rPr lang="zh-CN" altLang="en-US" sz="1600" dirty="0" smtClean="0">
                <a:solidFill>
                  <a:schemeClr val="bg1">
                    <a:lumMod val="50000"/>
                  </a:schemeClr>
                </a:solidFill>
              </a:rPr>
              <a:t>概念</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商品品质</a:t>
            </a:r>
            <a:r>
              <a:rPr lang="zh-CN" altLang="en-US" sz="1600" b="1" dirty="0" smtClean="0">
                <a:solidFill>
                  <a:schemeClr val="bg1">
                    <a:lumMod val="50000"/>
                  </a:schemeClr>
                </a:solidFill>
              </a:rPr>
              <a:t>：</a:t>
            </a:r>
            <a:r>
              <a:rPr lang="zh-CN" altLang="en-US" sz="1600" dirty="0">
                <a:solidFill>
                  <a:schemeClr val="bg1">
                    <a:lumMod val="50000"/>
                  </a:schemeClr>
                </a:solidFill>
              </a:rPr>
              <a:t>应列明商品的规格或等级或标准或商标等</a:t>
            </a:r>
            <a:r>
              <a:rPr lang="zh-CN" altLang="en-US" sz="1600" dirty="0" smtClean="0">
                <a:solidFill>
                  <a:schemeClr val="bg1">
                    <a:lumMod val="50000"/>
                  </a:schemeClr>
                </a:solidFill>
              </a:rPr>
              <a:t>内容</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商品数量：</a:t>
            </a:r>
            <a:r>
              <a:rPr lang="zh-CN" altLang="en-US" sz="1600" dirty="0">
                <a:solidFill>
                  <a:schemeClr val="bg1">
                    <a:lumMod val="50000"/>
                  </a:schemeClr>
                </a:solidFill>
              </a:rPr>
              <a:t>包括成交的商品</a:t>
            </a:r>
            <a:r>
              <a:rPr lang="zh-CN" altLang="en-US" sz="1600" dirty="0" smtClean="0">
                <a:solidFill>
                  <a:schemeClr val="bg1">
                    <a:lumMod val="50000"/>
                  </a:schemeClr>
                </a:solidFill>
              </a:rPr>
              <a:t>数量、计量单位和计算方法</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商品包装：</a:t>
            </a:r>
            <a:r>
              <a:rPr lang="zh-CN" altLang="en-US" sz="1600" dirty="0">
                <a:solidFill>
                  <a:schemeClr val="bg1">
                    <a:lumMod val="50000"/>
                  </a:schemeClr>
                </a:solidFill>
              </a:rPr>
              <a:t>包括运输包装与销售包装的材料、方式和</a:t>
            </a:r>
            <a:r>
              <a:rPr lang="zh-CN" altLang="en-US" sz="1600" dirty="0" smtClean="0">
                <a:solidFill>
                  <a:schemeClr val="bg1">
                    <a:lumMod val="50000"/>
                  </a:schemeClr>
                </a:solidFill>
              </a:rPr>
              <a:t>运输标志</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商品价格：</a:t>
            </a:r>
            <a:r>
              <a:rPr lang="zh-CN" altLang="en-US" sz="1600" dirty="0" smtClean="0">
                <a:solidFill>
                  <a:schemeClr val="bg1">
                    <a:lumMod val="50000"/>
                  </a:schemeClr>
                </a:solidFill>
              </a:rPr>
              <a:t>包括商品价格（计价货币、计量单位、单位金额、商品单价）和总值</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支付</a:t>
            </a:r>
            <a:r>
              <a:rPr lang="zh-CN" altLang="en-US" sz="1600" b="1" dirty="0">
                <a:solidFill>
                  <a:schemeClr val="bg1">
                    <a:lumMod val="50000"/>
                  </a:schemeClr>
                </a:solidFill>
              </a:rPr>
              <a:t>方式</a:t>
            </a:r>
            <a:r>
              <a:rPr lang="zh-CN" altLang="en-US" sz="1600" b="1" dirty="0" smtClean="0">
                <a:solidFill>
                  <a:schemeClr val="bg1">
                    <a:lumMod val="50000"/>
                  </a:schemeClr>
                </a:solidFill>
              </a:rPr>
              <a:t>：</a:t>
            </a:r>
            <a:r>
              <a:rPr lang="zh-CN" altLang="en-US" sz="1600" dirty="0">
                <a:solidFill>
                  <a:schemeClr val="bg1">
                    <a:lumMod val="50000"/>
                  </a:schemeClr>
                </a:solidFill>
              </a:rPr>
              <a:t>包括电汇、信用证和</a:t>
            </a:r>
            <a:r>
              <a:rPr lang="zh-CN" altLang="en-US" sz="1600" dirty="0" smtClean="0">
                <a:solidFill>
                  <a:schemeClr val="bg1">
                    <a:lumMod val="50000"/>
                  </a:schemeClr>
                </a:solidFill>
              </a:rPr>
              <a:t>托收（</a:t>
            </a:r>
            <a:r>
              <a:rPr lang="en-US" altLang="zh-CN" sz="1600" dirty="0">
                <a:solidFill>
                  <a:schemeClr val="bg1">
                    <a:lumMod val="50000"/>
                  </a:schemeClr>
                </a:solidFill>
              </a:rPr>
              <a:t>SWIFT</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交货</a:t>
            </a:r>
            <a:r>
              <a:rPr lang="zh-CN" altLang="en-US" sz="1600" b="1" dirty="0" smtClean="0">
                <a:solidFill>
                  <a:schemeClr val="bg1">
                    <a:lumMod val="50000"/>
                  </a:schemeClr>
                </a:solidFill>
              </a:rPr>
              <a:t>方式：</a:t>
            </a:r>
            <a:r>
              <a:rPr lang="zh-CN" altLang="en-US" sz="1600" dirty="0" smtClean="0">
                <a:solidFill>
                  <a:schemeClr val="bg1">
                    <a:lumMod val="50000"/>
                  </a:schemeClr>
                </a:solidFill>
              </a:rPr>
              <a:t>包括货物承运、</a:t>
            </a:r>
            <a:r>
              <a:rPr lang="zh-CN" altLang="en-US" sz="1600" dirty="0">
                <a:solidFill>
                  <a:schemeClr val="bg1">
                    <a:lumMod val="50000"/>
                  </a:schemeClr>
                </a:solidFill>
              </a:rPr>
              <a:t>装运时间、装运港</a:t>
            </a:r>
            <a:r>
              <a:rPr lang="en-US" altLang="zh-CN" sz="1600" dirty="0">
                <a:solidFill>
                  <a:schemeClr val="bg1">
                    <a:lumMod val="50000"/>
                  </a:schemeClr>
                </a:solidFill>
              </a:rPr>
              <a:t>/</a:t>
            </a:r>
            <a:r>
              <a:rPr lang="zh-CN" altLang="en-US" sz="1600" dirty="0">
                <a:solidFill>
                  <a:schemeClr val="bg1">
                    <a:lumMod val="50000"/>
                  </a:schemeClr>
                </a:solidFill>
              </a:rPr>
              <a:t>地、目的港</a:t>
            </a:r>
            <a:r>
              <a:rPr lang="en-US" altLang="zh-CN" sz="1600" dirty="0">
                <a:solidFill>
                  <a:schemeClr val="bg1">
                    <a:lumMod val="50000"/>
                  </a:schemeClr>
                </a:solidFill>
              </a:rPr>
              <a:t>/</a:t>
            </a:r>
            <a:r>
              <a:rPr lang="zh-CN" altLang="en-US" sz="1600" dirty="0">
                <a:solidFill>
                  <a:schemeClr val="bg1">
                    <a:lumMod val="50000"/>
                  </a:schemeClr>
                </a:solidFill>
              </a:rPr>
              <a:t>地、、分批装运、</a:t>
            </a:r>
            <a:r>
              <a:rPr lang="zh-CN" altLang="en-US" sz="1600" dirty="0" smtClean="0">
                <a:solidFill>
                  <a:schemeClr val="bg1">
                    <a:lumMod val="50000"/>
                  </a:schemeClr>
                </a:solidFill>
              </a:rPr>
              <a:t>转运等内容</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货运保险：</a:t>
            </a:r>
            <a:r>
              <a:rPr lang="zh-CN" altLang="en-US" sz="1600" dirty="0">
                <a:solidFill>
                  <a:schemeClr val="bg1">
                    <a:lumMod val="50000"/>
                  </a:schemeClr>
                </a:solidFill>
              </a:rPr>
              <a:t>包括投保金额、投保险别、保险费、保险单证和保险适用的条款等内容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检验检疫</a:t>
            </a:r>
            <a:r>
              <a:rPr lang="zh-CN" altLang="en-US" sz="1600" b="1" dirty="0" smtClean="0">
                <a:solidFill>
                  <a:schemeClr val="bg1">
                    <a:lumMod val="50000"/>
                  </a:schemeClr>
                </a:solidFill>
              </a:rPr>
              <a:t>：</a:t>
            </a:r>
            <a:r>
              <a:rPr lang="zh-CN" altLang="en-US" sz="1600" dirty="0">
                <a:solidFill>
                  <a:schemeClr val="bg1">
                    <a:lumMod val="50000"/>
                  </a:schemeClr>
                </a:solidFill>
              </a:rPr>
              <a:t>包括检验检疫机构、检验检疫时间、检验检疫地点、商品检验证书名称等内容</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不可抗力</a:t>
            </a:r>
            <a:r>
              <a:rPr lang="zh-CN" altLang="en-US" sz="1600" b="1" dirty="0" smtClean="0">
                <a:solidFill>
                  <a:schemeClr val="bg1">
                    <a:lumMod val="50000"/>
                  </a:schemeClr>
                </a:solidFill>
              </a:rPr>
              <a:t>：</a:t>
            </a:r>
            <a:r>
              <a:rPr lang="zh-CN" altLang="en-US" sz="1600" dirty="0">
                <a:solidFill>
                  <a:schemeClr val="bg1">
                    <a:lumMod val="50000"/>
                  </a:schemeClr>
                </a:solidFill>
              </a:rPr>
              <a:t>包括不可抗力的范围、不可抗力的处理</a:t>
            </a:r>
            <a:r>
              <a:rPr lang="zh-CN" altLang="en-US" sz="1600" dirty="0" smtClean="0">
                <a:solidFill>
                  <a:schemeClr val="bg1">
                    <a:lumMod val="50000"/>
                  </a:schemeClr>
                </a:solidFill>
              </a:rPr>
              <a:t>原则、通知和证明</a:t>
            </a:r>
            <a:r>
              <a:rPr lang="zh-CN" altLang="en-US" sz="1600" dirty="0">
                <a:solidFill>
                  <a:schemeClr val="bg1">
                    <a:lumMod val="50000"/>
                  </a:schemeClr>
                </a:solidFill>
              </a:rPr>
              <a:t>出具机构等内容</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异议索赔：</a:t>
            </a:r>
            <a:r>
              <a:rPr lang="zh-CN" altLang="en-US" sz="1600" dirty="0">
                <a:solidFill>
                  <a:schemeClr val="bg1">
                    <a:lumMod val="50000"/>
                  </a:schemeClr>
                </a:solidFill>
              </a:rPr>
              <a:t>包括索赔依据、索赔期限以及索赔处理方法等</a:t>
            </a:r>
            <a:r>
              <a:rPr lang="zh-CN" altLang="en-US" sz="1600" dirty="0" smtClean="0">
                <a:solidFill>
                  <a:schemeClr val="bg1">
                    <a:lumMod val="50000"/>
                  </a:schemeClr>
                </a:solidFill>
              </a:rPr>
              <a:t>内容</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商事仲裁：</a:t>
            </a:r>
            <a:r>
              <a:rPr lang="zh-CN" altLang="en-US" sz="1600" dirty="0">
                <a:solidFill>
                  <a:schemeClr val="bg1">
                    <a:lumMod val="50000"/>
                  </a:schemeClr>
                </a:solidFill>
              </a:rPr>
              <a:t>包括仲裁地点、仲裁机构、裁决的效力、裁决费用承担等内容</a:t>
            </a:r>
            <a:endParaRPr lang="en-US" altLang="zh-CN" sz="1600" dirty="0" smtClean="0">
              <a:solidFill>
                <a:schemeClr val="bg1">
                  <a:lumMod val="50000"/>
                </a:schemeClr>
              </a:solidFill>
            </a:endParaRPr>
          </a:p>
        </p:txBody>
      </p:sp>
      <p:sp>
        <p:nvSpPr>
          <p:cNvPr id="16" name="TextBox 1"/>
          <p:cNvSpPr txBox="1"/>
          <p:nvPr/>
        </p:nvSpPr>
        <p:spPr>
          <a:xfrm>
            <a:off x="291614" y="77025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b="1" dirty="0"/>
              <a:t>销售电子合同的条款</a:t>
            </a:r>
            <a:endParaRPr lang="en-US" altLang="zh-CN" sz="2000" b="1" dirty="0">
              <a:solidFill>
                <a:srgbClr val="002060"/>
              </a:solidFill>
            </a:endParaRPr>
          </a:p>
        </p:txBody>
      </p:sp>
    </p:spTree>
    <p:extLst>
      <p:ext uri="{BB962C8B-B14F-4D97-AF65-F5344CB8AC3E}">
        <p14:creationId xmlns:p14="http://schemas.microsoft.com/office/powerpoint/2010/main" val="2014507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三、出口</a:t>
            </a:r>
            <a:r>
              <a:rPr lang="zh-CN" altLang="en-US" sz="2800" b="1" dirty="0" smtClean="0">
                <a:solidFill>
                  <a:schemeClr val="bg1"/>
                </a:solidFill>
                <a:latin typeface="Microsoft YaHei"/>
                <a:ea typeface="Microsoft YaHei"/>
                <a:cs typeface="Microsoft YaHei"/>
              </a:rPr>
              <a:t>交易书面电子</a:t>
            </a:r>
            <a:r>
              <a:rPr lang="zh-CN" altLang="en-US" sz="2800" b="1" dirty="0">
                <a:solidFill>
                  <a:schemeClr val="bg1"/>
                </a:solidFill>
                <a:latin typeface="Microsoft YaHei"/>
                <a:ea typeface="Microsoft YaHei"/>
                <a:cs typeface="Microsoft YaHei"/>
              </a:rPr>
              <a:t>合同订立</a:t>
            </a:r>
          </a:p>
        </p:txBody>
      </p:sp>
      <p:sp>
        <p:nvSpPr>
          <p:cNvPr id="17" name="TextBox 1"/>
          <p:cNvSpPr txBox="1"/>
          <p:nvPr/>
        </p:nvSpPr>
        <p:spPr>
          <a:xfrm>
            <a:off x="514729" y="1286867"/>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生效条件：</a:t>
            </a:r>
            <a:r>
              <a:rPr lang="zh-CN" altLang="en-US" sz="1600" dirty="0">
                <a:solidFill>
                  <a:schemeClr val="bg1">
                    <a:lumMod val="50000"/>
                  </a:schemeClr>
                </a:solidFill>
              </a:rPr>
              <a:t>以双方签章为准</a:t>
            </a:r>
            <a:r>
              <a:rPr lang="zh-CN" altLang="en-US" sz="1600" dirty="0" smtClean="0">
                <a:solidFill>
                  <a:schemeClr val="bg1">
                    <a:lumMod val="50000"/>
                  </a:schemeClr>
                </a:solidFill>
              </a:rPr>
              <a:t>；以授权</a:t>
            </a:r>
            <a:r>
              <a:rPr lang="zh-CN" altLang="en-US" sz="1600" dirty="0">
                <a:solidFill>
                  <a:schemeClr val="bg1">
                    <a:lumMod val="50000"/>
                  </a:schemeClr>
                </a:solidFill>
              </a:rPr>
              <a:t>机构批准之</a:t>
            </a:r>
            <a:r>
              <a:rPr lang="zh-CN" altLang="en-US" sz="1600" dirty="0" smtClean="0">
                <a:solidFill>
                  <a:schemeClr val="bg1">
                    <a:lumMod val="50000"/>
                  </a:schemeClr>
                </a:solidFill>
              </a:rPr>
              <a:t>日时间</a:t>
            </a:r>
            <a:r>
              <a:rPr lang="zh-CN" altLang="en-US" sz="1600" dirty="0">
                <a:solidFill>
                  <a:schemeClr val="bg1">
                    <a:lumMod val="50000"/>
                  </a:schemeClr>
                </a:solidFill>
              </a:rPr>
              <a:t>为</a:t>
            </a:r>
            <a:r>
              <a:rPr lang="zh-CN" altLang="en-US" sz="1600" dirty="0" smtClean="0">
                <a:solidFill>
                  <a:schemeClr val="bg1">
                    <a:lumMod val="50000"/>
                  </a:schemeClr>
                </a:solidFill>
              </a:rPr>
              <a:t>准</a:t>
            </a:r>
            <a:endParaRPr lang="en-US" altLang="zh-CN" sz="1600" dirty="0" smtClean="0">
              <a:solidFill>
                <a:schemeClr val="bg1">
                  <a:lumMod val="50000"/>
                </a:schemeClr>
              </a:solidFill>
            </a:endParaRPr>
          </a:p>
        </p:txBody>
      </p:sp>
      <p:sp>
        <p:nvSpPr>
          <p:cNvPr id="16" name="TextBox 1"/>
          <p:cNvSpPr txBox="1"/>
          <p:nvPr/>
        </p:nvSpPr>
        <p:spPr>
          <a:xfrm>
            <a:off x="291614" y="81264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b="1" dirty="0"/>
              <a:t>书面电子合同的生效</a:t>
            </a:r>
            <a:endParaRPr lang="en-US" altLang="zh-CN" sz="2000" b="1" dirty="0">
              <a:solidFill>
                <a:srgbClr val="002060"/>
              </a:solidFill>
            </a:endParaRPr>
          </a:p>
        </p:txBody>
      </p:sp>
      <p:sp>
        <p:nvSpPr>
          <p:cNvPr id="6" name="TextBox 1"/>
          <p:cNvSpPr txBox="1"/>
          <p:nvPr/>
        </p:nvSpPr>
        <p:spPr>
          <a:xfrm>
            <a:off x="514730" y="2179480"/>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电子合同磋商虚拟化</a:t>
            </a:r>
            <a:r>
              <a:rPr lang="zh-CN" altLang="en-US" sz="1600" b="1" dirty="0" smtClean="0">
                <a:solidFill>
                  <a:schemeClr val="bg1">
                    <a:lumMod val="50000"/>
                  </a:schemeClr>
                </a:solidFill>
              </a:rPr>
              <a:t>：电子</a:t>
            </a:r>
            <a:r>
              <a:rPr lang="zh-CN" altLang="en-US" sz="1600" b="1" dirty="0">
                <a:solidFill>
                  <a:schemeClr val="bg1">
                    <a:lumMod val="50000"/>
                  </a:schemeClr>
                </a:solidFill>
              </a:rPr>
              <a:t>合同内容电子化</a:t>
            </a:r>
            <a:r>
              <a:rPr lang="zh-CN" altLang="en-US" sz="1600" b="1" dirty="0" smtClean="0">
                <a:solidFill>
                  <a:schemeClr val="bg1">
                    <a:lumMod val="50000"/>
                  </a:schemeClr>
                </a:solidFill>
              </a:rPr>
              <a:t>：电子</a:t>
            </a:r>
            <a:r>
              <a:rPr lang="zh-CN" altLang="en-US" sz="1600" b="1" dirty="0">
                <a:solidFill>
                  <a:schemeClr val="bg1">
                    <a:lumMod val="50000"/>
                  </a:schemeClr>
                </a:solidFill>
              </a:rPr>
              <a:t>合同签署网络化</a:t>
            </a:r>
            <a:r>
              <a:rPr lang="zh-CN" altLang="en-US" sz="1600" b="1" dirty="0" smtClean="0">
                <a:solidFill>
                  <a:schemeClr val="bg1">
                    <a:lumMod val="50000"/>
                  </a:schemeClr>
                </a:solidFill>
              </a:rPr>
              <a:t>：</a:t>
            </a:r>
            <a:endParaRPr lang="en-US" altLang="zh-CN" sz="1600" dirty="0" smtClean="0">
              <a:solidFill>
                <a:schemeClr val="bg1">
                  <a:lumMod val="50000"/>
                </a:schemeClr>
              </a:solidFill>
            </a:endParaRPr>
          </a:p>
        </p:txBody>
      </p:sp>
      <p:sp>
        <p:nvSpPr>
          <p:cNvPr id="7" name="TextBox 1"/>
          <p:cNvSpPr txBox="1"/>
          <p:nvPr/>
        </p:nvSpPr>
        <p:spPr>
          <a:xfrm>
            <a:off x="344242" y="170442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b="1" dirty="0"/>
              <a:t>书面电子合同商订的特征</a:t>
            </a:r>
            <a:endParaRPr lang="en-US" altLang="zh-CN" sz="2000" b="1" dirty="0">
              <a:solidFill>
                <a:srgbClr val="002060"/>
              </a:solidFill>
            </a:endParaRPr>
          </a:p>
        </p:txBody>
      </p:sp>
    </p:spTree>
    <p:extLst>
      <p:ext uri="{BB962C8B-B14F-4D97-AF65-F5344CB8AC3E}">
        <p14:creationId xmlns:p14="http://schemas.microsoft.com/office/powerpoint/2010/main" val="38842425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四、出口交易书面电子合同履行</a:t>
            </a:r>
          </a:p>
        </p:txBody>
      </p:sp>
      <p:sp>
        <p:nvSpPr>
          <p:cNvPr id="17" name="TextBox 1"/>
          <p:cNvSpPr txBox="1"/>
          <p:nvPr/>
        </p:nvSpPr>
        <p:spPr>
          <a:xfrm>
            <a:off x="514729" y="1286867"/>
            <a:ext cx="825156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填写或选择相关信息：</a:t>
            </a:r>
            <a:r>
              <a:rPr lang="zh-CN" altLang="en-US" sz="1600" dirty="0">
                <a:solidFill>
                  <a:schemeClr val="bg1">
                    <a:lumMod val="50000"/>
                  </a:schemeClr>
                </a:solidFill>
              </a:rPr>
              <a:t>登入“单一窗口”，点击“标准版应用”页签，</a:t>
            </a:r>
            <a:r>
              <a:rPr lang="zh-CN" altLang="en-US" sz="1600" dirty="0" smtClean="0">
                <a:solidFill>
                  <a:schemeClr val="bg1">
                    <a:lumMod val="50000"/>
                  </a:schemeClr>
                </a:solidFill>
              </a:rPr>
              <a:t>再点击</a:t>
            </a:r>
            <a:r>
              <a:rPr lang="zh-CN" altLang="en-US" sz="1600" dirty="0">
                <a:solidFill>
                  <a:schemeClr val="bg1">
                    <a:lumMod val="50000"/>
                  </a:schemeClr>
                </a:solidFill>
              </a:rPr>
              <a:t>“原产地证”按钮，选择贸促会原产地证</a:t>
            </a:r>
            <a:r>
              <a:rPr lang="zh-CN" altLang="en-US" sz="1600" dirty="0" smtClean="0">
                <a:solidFill>
                  <a:schemeClr val="bg1">
                    <a:lumMod val="50000"/>
                  </a:schemeClr>
                </a:solidFill>
              </a:rPr>
              <a:t>申请，进入界面后选择</a:t>
            </a:r>
            <a:r>
              <a:rPr lang="zh-CN" altLang="en-US" sz="1600" dirty="0">
                <a:solidFill>
                  <a:schemeClr val="bg1">
                    <a:lumMod val="50000"/>
                  </a:schemeClr>
                </a:solidFill>
              </a:rPr>
              <a:t>一般原产地证，</a:t>
            </a:r>
            <a:r>
              <a:rPr lang="zh-CN" altLang="en-US" sz="1600" dirty="0" smtClean="0">
                <a:solidFill>
                  <a:schemeClr val="bg1">
                    <a:lumMod val="50000"/>
                  </a:schemeClr>
                </a:solidFill>
              </a:rPr>
              <a:t>根据书面电子</a:t>
            </a:r>
            <a:r>
              <a:rPr lang="zh-CN" altLang="en-US" sz="1600" dirty="0">
                <a:solidFill>
                  <a:schemeClr val="bg1">
                    <a:lumMod val="50000"/>
                  </a:schemeClr>
                </a:solidFill>
              </a:rPr>
              <a:t>合同的内容</a:t>
            </a:r>
            <a:r>
              <a:rPr lang="zh-CN" altLang="en-US" sz="1600" dirty="0" smtClean="0">
                <a:solidFill>
                  <a:schemeClr val="bg1">
                    <a:lumMod val="50000"/>
                  </a:schemeClr>
                </a:solidFill>
              </a:rPr>
              <a:t>输入相关信息，</a:t>
            </a:r>
            <a:r>
              <a:rPr lang="zh-CN" altLang="en-US" sz="1600" dirty="0">
                <a:solidFill>
                  <a:schemeClr val="bg1">
                    <a:lumMod val="50000"/>
                  </a:schemeClr>
                </a:solidFill>
              </a:rPr>
              <a:t>完毕后点击“保存”</a:t>
            </a:r>
            <a:r>
              <a:rPr lang="zh-CN" altLang="en-US" sz="1600" dirty="0" smtClean="0">
                <a:solidFill>
                  <a:schemeClr val="bg1">
                    <a:lumMod val="50000"/>
                  </a:schemeClr>
                </a:solidFill>
              </a:rPr>
              <a:t>按钮。</a:t>
            </a:r>
            <a:endParaRPr lang="en-US" altLang="zh-CN" sz="1600" dirty="0" smtClean="0">
              <a:solidFill>
                <a:schemeClr val="bg1">
                  <a:lumMod val="50000"/>
                </a:schemeClr>
              </a:solidFill>
            </a:endParaRPr>
          </a:p>
        </p:txBody>
      </p:sp>
      <p:sp>
        <p:nvSpPr>
          <p:cNvPr id="16" name="TextBox 1"/>
          <p:cNvSpPr txBox="1"/>
          <p:nvPr/>
        </p:nvSpPr>
        <p:spPr>
          <a:xfrm>
            <a:off x="291614" y="81264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b="1" dirty="0"/>
              <a:t>原产地证申报</a:t>
            </a:r>
            <a:endParaRPr lang="en-US" altLang="zh-CN" sz="2000" b="1" dirty="0">
              <a:solidFill>
                <a:srgbClr val="002060"/>
              </a:solidFill>
            </a:endParaRPr>
          </a:p>
        </p:txBody>
      </p:sp>
      <p:pic>
        <p:nvPicPr>
          <p:cNvPr id="8" name="图片 7" descr="123"/>
          <p:cNvPicPr/>
          <p:nvPr/>
        </p:nvPicPr>
        <p:blipFill>
          <a:blip r:embed="rId2" cstate="print">
            <a:extLst>
              <a:ext uri="{28A0092B-C50C-407E-A947-70E740481C1C}">
                <a14:useLocalDpi xmlns:a14="http://schemas.microsoft.com/office/drawing/2010/main" val="0"/>
              </a:ext>
            </a:extLst>
          </a:blip>
          <a:srcRect r="11307"/>
          <a:stretch>
            <a:fillRect/>
          </a:stretch>
        </p:blipFill>
        <p:spPr bwMode="auto">
          <a:xfrm>
            <a:off x="544758" y="2324802"/>
            <a:ext cx="4095754" cy="1657960"/>
          </a:xfrm>
          <a:prstGeom prst="rect">
            <a:avLst/>
          </a:prstGeom>
          <a:noFill/>
          <a:ln w="6350" cmpd="sng">
            <a:solidFill>
              <a:srgbClr val="000000"/>
            </a:solidFill>
            <a:miter lim="800000"/>
            <a:headEnd/>
            <a:tailEnd/>
          </a:ln>
          <a:effectLst/>
        </p:spPr>
      </p:pic>
      <p:pic>
        <p:nvPicPr>
          <p:cNvPr id="10" name="图片 9"/>
          <p:cNvPicPr/>
          <p:nvPr/>
        </p:nvPicPr>
        <p:blipFill>
          <a:blip r:embed="rId3" cstate="print">
            <a:extLst>
              <a:ext uri="{28A0092B-C50C-407E-A947-70E740481C1C}">
                <a14:useLocalDpi xmlns:a14="http://schemas.microsoft.com/office/drawing/2010/main" val="0"/>
              </a:ext>
            </a:extLst>
          </a:blip>
          <a:srcRect l="10828" r="7304"/>
          <a:stretch>
            <a:fillRect/>
          </a:stretch>
        </p:blipFill>
        <p:spPr bwMode="auto">
          <a:xfrm>
            <a:off x="4416477" y="2739815"/>
            <a:ext cx="4101647" cy="1869895"/>
          </a:xfrm>
          <a:prstGeom prst="rect">
            <a:avLst/>
          </a:prstGeom>
          <a:noFill/>
          <a:ln w="6350">
            <a:solidFill>
              <a:srgbClr val="AEAAAA"/>
            </a:solidFill>
            <a:miter lim="800000"/>
            <a:headEnd/>
            <a:tailEnd/>
          </a:ln>
        </p:spPr>
      </p:pic>
    </p:spTree>
    <p:extLst>
      <p:ext uri="{BB962C8B-B14F-4D97-AF65-F5344CB8AC3E}">
        <p14:creationId xmlns:p14="http://schemas.microsoft.com/office/powerpoint/2010/main" val="27622520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4" name="TextBox 1"/>
          <p:cNvSpPr txBox="1"/>
          <p:nvPr/>
        </p:nvSpPr>
        <p:spPr>
          <a:xfrm>
            <a:off x="321425" y="1103906"/>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）国产品牌形象进一步提升</a:t>
            </a:r>
            <a:endParaRPr lang="en-US" altLang="zh-CN" sz="2000" b="1" dirty="0">
              <a:solidFill>
                <a:srgbClr val="002060"/>
              </a:solidFill>
            </a:endParaRPr>
          </a:p>
        </p:txBody>
      </p:sp>
      <p:sp>
        <p:nvSpPr>
          <p:cNvPr id="26" name="TextBox 1"/>
          <p:cNvSpPr txBox="1"/>
          <p:nvPr/>
        </p:nvSpPr>
        <p:spPr>
          <a:xfrm>
            <a:off x="321425" y="2830928"/>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sz="2000" b="1" dirty="0">
                <a:solidFill>
                  <a:srgbClr val="002060"/>
                </a:solidFill>
              </a:rPr>
              <a:t>“丝路电商”成为跨境电子商务新方向</a:t>
            </a:r>
            <a:endParaRPr lang="en-US" altLang="zh-CN" sz="2000" b="1" dirty="0">
              <a:solidFill>
                <a:srgbClr val="002060"/>
              </a:solidFill>
            </a:endParaRPr>
          </a:p>
        </p:txBody>
      </p:sp>
      <p:sp>
        <p:nvSpPr>
          <p:cNvPr id="15" name="矩形 14"/>
          <p:cNvSpPr/>
          <p:nvPr/>
        </p:nvSpPr>
        <p:spPr>
          <a:xfrm>
            <a:off x="481729" y="1695058"/>
            <a:ext cx="8128543" cy="1070843"/>
          </a:xfrm>
          <a:prstGeom prst="rect">
            <a:avLst/>
          </a:prstGeom>
          <a:solidFill>
            <a:schemeClr val="accent3">
              <a:lumMod val="75000"/>
            </a:schemeClr>
          </a:solidFill>
          <a:ln w="12700" cap="flat" cmpd="sng" algn="ctr">
            <a:noFill/>
            <a:prstDash val="solid"/>
            <a:miter lim="800000"/>
          </a:ln>
          <a:effectLst/>
        </p:spPr>
        <p:txBody>
          <a:bodyPr rtlCol="0" anchor="ctr"/>
          <a:lstStyle/>
          <a:p>
            <a:pPr lvl="0" defTabSz="457200" hangingPunct="1">
              <a:lnSpc>
                <a:spcPct val="120000"/>
              </a:lnSpc>
            </a:pPr>
            <a:r>
              <a:rPr lang="zh-CN" altLang="en-US" sz="1600" kern="1200" dirty="0">
                <a:solidFill>
                  <a:srgbClr val="FFFFFF"/>
                </a:solidFill>
                <a:latin typeface="微软雅黑" panose="020B0503020204020204" pitchFamily="34" charset="-122"/>
                <a:ea typeface="微软雅黑" panose="020B0503020204020204" pitchFamily="34" charset="-122"/>
                <a:cs typeface="+mn-cs"/>
              </a:rPr>
              <a:t>国内具备品控和制造能力的企业借助跨境电子商务平台塑造品牌</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。如</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Anker</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在</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2016</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年至</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2018</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年连续三年进入</a:t>
            </a:r>
            <a:r>
              <a:rPr lang="en-US" altLang="zh-CN" sz="1600" kern="1200" dirty="0" err="1">
                <a:solidFill>
                  <a:srgbClr val="FFFFFF"/>
                </a:solidFill>
                <a:latin typeface="微软雅黑" panose="020B0503020204020204" pitchFamily="34" charset="-122"/>
                <a:ea typeface="微软雅黑" panose="020B0503020204020204" pitchFamily="34" charset="-122"/>
                <a:cs typeface="+mn-cs"/>
              </a:rPr>
              <a:t>BrandZTM</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中国出海品牌</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50</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强”前十</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强</a:t>
            </a:r>
            <a:r>
              <a:rPr lang="zh-CN" altLang="en-US" sz="1600" kern="1200" dirty="0" smtClean="0">
                <a:solidFill>
                  <a:srgbClr val="FFFFFF"/>
                </a:solidFill>
                <a:latin typeface="微软雅黑" panose="020B0503020204020204" pitchFamily="34" charset="-122"/>
                <a:ea typeface="微软雅黑" panose="020B0503020204020204" pitchFamily="34" charset="-122"/>
              </a:rPr>
              <a:t>。</a:t>
            </a:r>
            <a:endParaRPr kumimoji="0" lang="zh-CN" altLang="en-US" sz="160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533723" y="3449952"/>
            <a:ext cx="8076549" cy="928083"/>
          </a:xfrm>
          <a:prstGeom prst="rect">
            <a:avLst/>
          </a:prstGeom>
          <a:solidFill>
            <a:schemeClr val="accent2">
              <a:lumMod val="75000"/>
            </a:schemeClr>
          </a:solidFill>
          <a:ln w="12700" cap="flat" cmpd="sng" algn="ctr">
            <a:solidFill>
              <a:schemeClr val="bg1">
                <a:lumMod val="90000"/>
              </a:schemeClr>
            </a:solidFill>
            <a:prstDash val="solid"/>
            <a:miter lim="800000"/>
          </a:ln>
          <a:effectLst/>
        </p:spPr>
        <p:txBody>
          <a:bodyPr rtlCol="0" anchor="ctr"/>
          <a:lstStyle/>
          <a:p>
            <a:pPr lvl="0" defTabSz="457200" hangingPunct="1">
              <a:lnSpc>
                <a:spcPct val="120000"/>
              </a:lnSpc>
            </a:pPr>
            <a:r>
              <a:rPr lang="zh-CN" altLang="en-US" sz="1600" kern="1200" dirty="0">
                <a:solidFill>
                  <a:srgbClr val="FFFFFF"/>
                </a:solidFill>
                <a:latin typeface="微软雅黑" panose="020B0503020204020204" pitchFamily="34" charset="-122"/>
                <a:ea typeface="微软雅黑" panose="020B0503020204020204" pitchFamily="34" charset="-122"/>
                <a:cs typeface="+mn-cs"/>
              </a:rPr>
              <a:t>商务部与意大利、哥伦比亚、乌兹别克斯坦等</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22</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个国家签署了双边电子商务合作谅解备忘录，跨境电子商务进出口总额为</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245.7</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亿万元，同比增长</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87.9%</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a:t>
            </a:r>
            <a:endPar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434890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a:solidFill>
                  <a:schemeClr val="bg2">
                    <a:lumMod val="60000"/>
                    <a:lumOff val="40000"/>
                  </a:schemeClr>
                </a:solidFill>
              </a:rPr>
              <a:t>第九章 跨境贸易电子商务交易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第三节</a:t>
            </a:r>
            <a:r>
              <a:rPr lang="zh-CN" altLang="en-US" sz="3600" b="1" dirty="0" smtClean="0"/>
              <a:t> 第三方跨境电商平台</a:t>
            </a:r>
            <a:r>
              <a:rPr lang="en-US" altLang="zh-CN" sz="3600" b="1" dirty="0" smtClean="0"/>
              <a:t>B2B</a:t>
            </a:r>
            <a:r>
              <a:rPr lang="zh-CN" altLang="en-US" sz="3600" b="1" dirty="0" smtClean="0"/>
              <a:t>出口交易</a:t>
            </a:r>
            <a:endParaRPr sz="3600" b="1" dirty="0"/>
          </a:p>
        </p:txBody>
      </p:sp>
    </p:spTree>
    <p:extLst>
      <p:ext uri="{BB962C8B-B14F-4D97-AF65-F5344CB8AC3E}">
        <p14:creationId xmlns:p14="http://schemas.microsoft.com/office/powerpoint/2010/main" val="2106954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一、出口交易</a:t>
            </a:r>
            <a:r>
              <a:rPr lang="zh-CN" altLang="en-US" sz="2800" b="1" dirty="0" smtClean="0">
                <a:solidFill>
                  <a:schemeClr val="bg1"/>
                </a:solidFill>
                <a:latin typeface="Microsoft YaHei"/>
                <a:ea typeface="Microsoft YaHei"/>
                <a:cs typeface="Microsoft YaHei"/>
              </a:rPr>
              <a:t>前操作事项</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20912" y="757272"/>
            <a:ext cx="8537946" cy="103904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境内跨境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家与境外跨境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电商买家</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通过第三方跨境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电商平台</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进行在线洽谈，签订电子销售合同，根据合同条款的约定在线完成出口货物的认证、托运、投保、报关报检等相关手续，按一般贸易方式缴纳出口关税，并在出运后办理出口退税</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73186" y="181001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7759" y="185719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一）店铺注册</a:t>
            </a:r>
            <a:endParaRPr lang="en-US" altLang="zh-CN" sz="2000" b="1" dirty="0">
              <a:solidFill>
                <a:srgbClr val="002060"/>
              </a:solidFill>
            </a:endParaRPr>
          </a:p>
        </p:txBody>
      </p:sp>
      <p:sp>
        <p:nvSpPr>
          <p:cNvPr id="22" name="TextBox 1"/>
          <p:cNvSpPr txBox="1"/>
          <p:nvPr/>
        </p:nvSpPr>
        <p:spPr>
          <a:xfrm>
            <a:off x="464101" y="2305369"/>
            <a:ext cx="8251567" cy="24560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同意服务协议：</a:t>
            </a:r>
            <a:r>
              <a:rPr lang="zh-CN" altLang="en-US" sz="1600" dirty="0">
                <a:solidFill>
                  <a:schemeClr val="bg1">
                    <a:lumMod val="50000"/>
                  </a:schemeClr>
                </a:solidFill>
              </a:rPr>
              <a:t>申请注册卖</a:t>
            </a:r>
            <a:r>
              <a:rPr lang="zh-CN" altLang="en-US" sz="1600" dirty="0" smtClean="0">
                <a:solidFill>
                  <a:schemeClr val="bg1">
                    <a:lumMod val="50000"/>
                  </a:schemeClr>
                </a:solidFill>
              </a:rPr>
              <a:t>家阅读平台</a:t>
            </a:r>
            <a:r>
              <a:rPr lang="en-US" altLang="zh-CN" sz="1600" dirty="0" smtClean="0">
                <a:solidFill>
                  <a:schemeClr val="bg1">
                    <a:lumMod val="50000"/>
                  </a:schemeClr>
                </a:solidFill>
              </a:rPr>
              <a:t>《</a:t>
            </a:r>
            <a:r>
              <a:rPr lang="zh-CN" altLang="en-US" sz="1600" dirty="0">
                <a:solidFill>
                  <a:schemeClr val="bg1">
                    <a:lumMod val="50000"/>
                  </a:schemeClr>
                </a:solidFill>
              </a:rPr>
              <a:t>敦煌网对注册供应商的服务协议</a:t>
            </a:r>
            <a:r>
              <a:rPr lang="en-US" altLang="zh-CN" sz="1600" dirty="0" smtClean="0">
                <a:solidFill>
                  <a:schemeClr val="bg1">
                    <a:lumMod val="50000"/>
                  </a:schemeClr>
                </a:solidFill>
              </a:rPr>
              <a:t>》</a:t>
            </a:r>
            <a:r>
              <a:rPr lang="zh-CN" altLang="en-US" sz="1600" dirty="0" smtClean="0">
                <a:solidFill>
                  <a:schemeClr val="bg1">
                    <a:lumMod val="50000"/>
                  </a:schemeClr>
                </a:solidFill>
              </a:rPr>
              <a:t>，并同意</a:t>
            </a:r>
            <a:r>
              <a:rPr lang="zh-CN" altLang="en-US" sz="1600" dirty="0">
                <a:solidFill>
                  <a:schemeClr val="bg1">
                    <a:lumMod val="50000"/>
                  </a:schemeClr>
                </a:solidFill>
              </a:rPr>
              <a:t>该协议内容后进入注册程序，注册完成后协议自动生效，并对双方当事人产生法律</a:t>
            </a:r>
            <a:r>
              <a:rPr lang="zh-CN" altLang="en-US" sz="1600" dirty="0" smtClean="0">
                <a:solidFill>
                  <a:schemeClr val="bg1">
                    <a:lumMod val="50000"/>
                  </a:schemeClr>
                </a:solidFill>
              </a:rPr>
              <a:t>效力。</a:t>
            </a:r>
            <a:endParaRPr lang="en-US" altLang="zh-CN" sz="16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输入相关信息</a:t>
            </a:r>
            <a:r>
              <a:rPr lang="zh-CN" altLang="en-US" sz="1600" b="1" dirty="0">
                <a:solidFill>
                  <a:schemeClr val="accent1">
                    <a:lumMod val="50000"/>
                  </a:schemeClr>
                </a:solidFill>
              </a:rPr>
              <a:t>：</a:t>
            </a:r>
            <a:r>
              <a:rPr lang="zh-CN" altLang="en-US" sz="1600" dirty="0">
                <a:solidFill>
                  <a:schemeClr val="bg1">
                    <a:lumMod val="50000"/>
                  </a:schemeClr>
                </a:solidFill>
              </a:rPr>
              <a:t>申请注册卖家在网站注册界面中输入</a:t>
            </a:r>
            <a:r>
              <a:rPr lang="zh-CN" altLang="en-US" sz="1600" dirty="0" smtClean="0">
                <a:solidFill>
                  <a:schemeClr val="bg1">
                    <a:lumMod val="50000"/>
                  </a:schemeClr>
                </a:solidFill>
              </a:rPr>
              <a:t>用户名、</a:t>
            </a:r>
            <a:r>
              <a:rPr lang="zh-CN" altLang="en-US" sz="1600" dirty="0">
                <a:solidFill>
                  <a:schemeClr val="bg1">
                    <a:lumMod val="50000"/>
                  </a:schemeClr>
                </a:solidFill>
              </a:rPr>
              <a:t>通信</a:t>
            </a:r>
            <a:r>
              <a:rPr lang="zh-CN" altLang="en-US" sz="1600" dirty="0" smtClean="0">
                <a:solidFill>
                  <a:schemeClr val="bg1">
                    <a:lumMod val="50000"/>
                  </a:schemeClr>
                </a:solidFill>
              </a:rPr>
              <a:t>方式、</a:t>
            </a:r>
            <a:r>
              <a:rPr lang="zh-CN" altLang="en-US" sz="1600" dirty="0">
                <a:solidFill>
                  <a:schemeClr val="bg1">
                    <a:lumMod val="50000"/>
                  </a:schemeClr>
                </a:solidFill>
              </a:rPr>
              <a:t>登入</a:t>
            </a:r>
            <a:r>
              <a:rPr lang="zh-CN" altLang="en-US" sz="1600" dirty="0" smtClean="0">
                <a:solidFill>
                  <a:schemeClr val="bg1">
                    <a:lumMod val="50000"/>
                  </a:schemeClr>
                </a:solidFill>
              </a:rPr>
              <a:t>密码、证件号码，选择</a:t>
            </a:r>
            <a:r>
              <a:rPr lang="zh-CN" altLang="en-US" sz="1600" dirty="0">
                <a:solidFill>
                  <a:schemeClr val="bg1">
                    <a:lumMod val="50000"/>
                  </a:schemeClr>
                </a:solidFill>
              </a:rPr>
              <a:t>企业或个人的用户类型和主营</a:t>
            </a:r>
            <a:r>
              <a:rPr lang="zh-CN" altLang="en-US" sz="1600" dirty="0" smtClean="0">
                <a:solidFill>
                  <a:schemeClr val="bg1">
                    <a:lumMod val="50000"/>
                  </a:schemeClr>
                </a:solidFill>
              </a:rPr>
              <a:t>行业后</a:t>
            </a:r>
            <a:r>
              <a:rPr lang="zh-CN" altLang="en-US" sz="1600" dirty="0">
                <a:solidFill>
                  <a:schemeClr val="bg1">
                    <a:lumMod val="50000"/>
                  </a:schemeClr>
                </a:solidFill>
              </a:rPr>
              <a:t>予以确认，并进行发送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accent1">
                    <a:lumMod val="50000"/>
                  </a:schemeClr>
                </a:solidFill>
              </a:rPr>
              <a:t>完成信息核准：</a:t>
            </a:r>
            <a:r>
              <a:rPr lang="zh-CN" altLang="en-US" sz="1600" dirty="0">
                <a:solidFill>
                  <a:schemeClr val="bg1">
                    <a:lumMod val="50000"/>
                  </a:schemeClr>
                </a:solidFill>
              </a:rPr>
              <a:t>申请注册卖家按提示要求输入验证码</a:t>
            </a:r>
            <a:r>
              <a:rPr lang="zh-CN" altLang="en-US" sz="1600" dirty="0" smtClean="0">
                <a:solidFill>
                  <a:schemeClr val="bg1">
                    <a:lumMod val="50000"/>
                  </a:schemeClr>
                </a:solidFill>
              </a:rPr>
              <a:t>，在系统自动对手机和邮箱进行验证后</a:t>
            </a:r>
            <a:r>
              <a:rPr lang="zh-CN" altLang="en-US" sz="1600" dirty="0">
                <a:solidFill>
                  <a:schemeClr val="bg1">
                    <a:lumMod val="50000"/>
                  </a:schemeClr>
                </a:solidFill>
              </a:rPr>
              <a:t>上传营业执照和身份证影印件</a:t>
            </a:r>
            <a:r>
              <a:rPr lang="zh-CN" altLang="en-US" sz="1600" dirty="0" smtClean="0">
                <a:solidFill>
                  <a:schemeClr val="bg1">
                    <a:lumMod val="50000"/>
                  </a:schemeClr>
                </a:solidFill>
              </a:rPr>
              <a:t>，由</a:t>
            </a:r>
            <a:r>
              <a:rPr lang="zh-CN" altLang="en-US" sz="1600" dirty="0">
                <a:solidFill>
                  <a:schemeClr val="bg1">
                    <a:lumMod val="50000"/>
                  </a:schemeClr>
                </a:solidFill>
              </a:rPr>
              <a:t>系统自动审核</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accent1">
                    <a:lumMod val="50000"/>
                  </a:schemeClr>
                </a:solidFill>
              </a:rPr>
              <a:t>核准</a:t>
            </a:r>
            <a:r>
              <a:rPr lang="zh-CN" altLang="en-US" sz="1600" b="1" dirty="0" smtClean="0">
                <a:solidFill>
                  <a:schemeClr val="accent1">
                    <a:lumMod val="50000"/>
                  </a:schemeClr>
                </a:solidFill>
              </a:rPr>
              <a:t>注册材料：</a:t>
            </a:r>
            <a:r>
              <a:rPr lang="zh-CN" altLang="en-US" sz="1600" dirty="0">
                <a:solidFill>
                  <a:schemeClr val="bg1">
                    <a:lumMod val="50000"/>
                  </a:schemeClr>
                </a:solidFill>
              </a:rPr>
              <a:t>平台对申请注册卖</a:t>
            </a:r>
            <a:r>
              <a:rPr lang="zh-CN" altLang="en-US" sz="1600" dirty="0" smtClean="0">
                <a:solidFill>
                  <a:schemeClr val="bg1">
                    <a:lumMod val="50000"/>
                  </a:schemeClr>
                </a:solidFill>
              </a:rPr>
              <a:t>家申请</a:t>
            </a:r>
            <a:r>
              <a:rPr lang="zh-CN" altLang="en-US" sz="1600" dirty="0">
                <a:solidFill>
                  <a:schemeClr val="bg1">
                    <a:lumMod val="50000"/>
                  </a:schemeClr>
                </a:solidFill>
              </a:rPr>
              <a:t>材料进行审核，</a:t>
            </a:r>
            <a:r>
              <a:rPr lang="zh-CN" altLang="en-US" sz="1600" dirty="0" smtClean="0">
                <a:solidFill>
                  <a:schemeClr val="bg1">
                    <a:lumMod val="50000"/>
                  </a:schemeClr>
                </a:solidFill>
              </a:rPr>
              <a:t>核准后</a:t>
            </a:r>
            <a:r>
              <a:rPr lang="zh-CN" altLang="en-US" sz="1600" dirty="0">
                <a:solidFill>
                  <a:schemeClr val="bg1">
                    <a:lumMod val="50000"/>
                  </a:schemeClr>
                </a:solidFill>
              </a:rPr>
              <a:t>以邮件与短信的方式告知其平台店铺</a:t>
            </a:r>
            <a:r>
              <a:rPr lang="zh-CN" altLang="en-US" sz="1600" dirty="0" smtClean="0">
                <a:solidFill>
                  <a:schemeClr val="bg1">
                    <a:lumMod val="50000"/>
                  </a:schemeClr>
                </a:solidFill>
              </a:rPr>
              <a:t>账号；如果</a:t>
            </a:r>
            <a:r>
              <a:rPr lang="zh-CN" altLang="en-US" sz="1600" dirty="0">
                <a:solidFill>
                  <a:schemeClr val="bg1">
                    <a:lumMod val="50000"/>
                  </a:schemeClr>
                </a:solidFill>
              </a:rPr>
              <a:t>审核没有通过，系统将提示错误情形，更正后再验证</a:t>
            </a:r>
            <a:r>
              <a:rPr lang="zh-CN" altLang="en-US" sz="1600" dirty="0" smtClean="0">
                <a:solidFill>
                  <a:schemeClr val="bg1">
                    <a:lumMod val="50000"/>
                  </a:schemeClr>
                </a:solidFill>
              </a:rPr>
              <a:t>提交。</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4201456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一、出口交易</a:t>
            </a:r>
            <a:r>
              <a:rPr lang="zh-CN" altLang="en-US" sz="2800" b="1" dirty="0" smtClean="0">
                <a:solidFill>
                  <a:schemeClr val="bg1"/>
                </a:solidFill>
                <a:latin typeface="Microsoft YaHei"/>
                <a:ea typeface="Microsoft YaHei"/>
                <a:cs typeface="Microsoft YaHei"/>
              </a:rPr>
              <a:t>前操作事项</a:t>
            </a:r>
            <a:endParaRPr lang="zh-CN" altLang="en-US" sz="2800" b="1" dirty="0">
              <a:solidFill>
                <a:schemeClr val="bg1"/>
              </a:solidFill>
              <a:latin typeface="Microsoft YaHei"/>
              <a:ea typeface="Microsoft YaHei"/>
              <a:cs typeface="Microsoft YaHei"/>
            </a:endParaRPr>
          </a:p>
        </p:txBody>
      </p:sp>
      <p:sp>
        <p:nvSpPr>
          <p:cNvPr id="21" name="TextBox 1"/>
          <p:cNvSpPr txBox="1"/>
          <p:nvPr/>
        </p:nvSpPr>
        <p:spPr>
          <a:xfrm>
            <a:off x="248553" y="906334"/>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）网店装修</a:t>
            </a:r>
            <a:endParaRPr lang="en-US" altLang="zh-CN" sz="2000" b="1" dirty="0">
              <a:solidFill>
                <a:srgbClr val="002060"/>
              </a:solidFill>
            </a:endParaRPr>
          </a:p>
        </p:txBody>
      </p:sp>
      <p:sp>
        <p:nvSpPr>
          <p:cNvPr id="22" name="TextBox 1"/>
          <p:cNvSpPr txBox="1"/>
          <p:nvPr/>
        </p:nvSpPr>
        <p:spPr>
          <a:xfrm>
            <a:off x="446215" y="1435743"/>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首页设计</a:t>
            </a:r>
            <a:r>
              <a:rPr lang="zh-CN" altLang="en-US" sz="1600" b="1" dirty="0" smtClean="0">
                <a:solidFill>
                  <a:schemeClr val="accent1">
                    <a:lumMod val="50000"/>
                  </a:schemeClr>
                </a:solidFill>
              </a:rPr>
              <a:t>：</a:t>
            </a:r>
            <a:r>
              <a:rPr lang="zh-CN" altLang="en-US" sz="1600" dirty="0">
                <a:solidFill>
                  <a:schemeClr val="bg1">
                    <a:lumMod val="50000"/>
                  </a:schemeClr>
                </a:solidFill>
              </a:rPr>
              <a:t>主要包括店标、店招、促销区、展示区和信息</a:t>
            </a:r>
            <a:r>
              <a:rPr lang="zh-CN" altLang="en-US" sz="1600" dirty="0" smtClean="0">
                <a:solidFill>
                  <a:schemeClr val="bg1">
                    <a:lumMod val="50000"/>
                  </a:schemeClr>
                </a:solidFill>
              </a:rPr>
              <a:t>区等。</a:t>
            </a:r>
            <a:endParaRPr lang="en-US" altLang="zh-CN" sz="1600" dirty="0" smtClean="0">
              <a:solidFill>
                <a:schemeClr val="bg1">
                  <a:lumMod val="50000"/>
                </a:schemeClr>
              </a:solidFill>
            </a:endParaRPr>
          </a:p>
          <a:p>
            <a:pPr>
              <a:lnSpc>
                <a:spcPct val="120000"/>
              </a:lnSpc>
            </a:pPr>
            <a:r>
              <a:rPr lang="zh-CN" altLang="en-US" sz="1600" b="1" dirty="0">
                <a:solidFill>
                  <a:schemeClr val="accent1">
                    <a:lumMod val="50000"/>
                  </a:schemeClr>
                </a:solidFill>
              </a:rPr>
              <a:t>详情页编辑</a:t>
            </a:r>
            <a:r>
              <a:rPr lang="zh-CN" altLang="en-US" sz="1600" b="1" dirty="0" smtClean="0">
                <a:solidFill>
                  <a:schemeClr val="accent1">
                    <a:lumMod val="50000"/>
                  </a:schemeClr>
                </a:solidFill>
              </a:rPr>
              <a:t>：</a:t>
            </a:r>
            <a:r>
              <a:rPr lang="zh-CN" altLang="en-US" sz="1600" dirty="0">
                <a:solidFill>
                  <a:schemeClr val="bg1">
                    <a:lumMod val="50000"/>
                  </a:schemeClr>
                </a:solidFill>
              </a:rPr>
              <a:t>包括商品的款式、品牌、标准、规格、成分和价格等相信信息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248553" y="211900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（三）商品信息发布</a:t>
            </a:r>
            <a:endParaRPr lang="en-US" altLang="zh-CN" sz="2000" b="1" dirty="0">
              <a:solidFill>
                <a:srgbClr val="002060"/>
              </a:solidFill>
            </a:endParaRPr>
          </a:p>
        </p:txBody>
      </p:sp>
      <p:sp>
        <p:nvSpPr>
          <p:cNvPr id="9" name="TextBox 1"/>
          <p:cNvSpPr txBox="1"/>
          <p:nvPr/>
        </p:nvSpPr>
        <p:spPr>
          <a:xfrm>
            <a:off x="446214" y="2637427"/>
            <a:ext cx="8251567" cy="18401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方法与要求：</a:t>
            </a:r>
            <a:r>
              <a:rPr lang="zh-CN" altLang="en-US" sz="1600" dirty="0" smtClean="0">
                <a:solidFill>
                  <a:schemeClr val="bg1">
                    <a:lumMod val="50000"/>
                  </a:schemeClr>
                </a:solidFill>
              </a:rPr>
              <a:t>选择平台</a:t>
            </a:r>
            <a:r>
              <a:rPr lang="zh-CN" altLang="en-US" sz="1600" dirty="0">
                <a:solidFill>
                  <a:schemeClr val="bg1">
                    <a:lumMod val="50000"/>
                  </a:schemeClr>
                </a:solidFill>
              </a:rPr>
              <a:t>提供的产品上传</a:t>
            </a:r>
            <a:r>
              <a:rPr lang="zh-CN" altLang="en-US" sz="1600" dirty="0" smtClean="0">
                <a:solidFill>
                  <a:schemeClr val="bg1">
                    <a:lumMod val="50000"/>
                  </a:schemeClr>
                </a:solidFill>
              </a:rPr>
              <a:t>工具；根据</a:t>
            </a:r>
            <a:r>
              <a:rPr lang="zh-CN" altLang="en-US" sz="1600" dirty="0">
                <a:solidFill>
                  <a:schemeClr val="bg1">
                    <a:lumMod val="50000"/>
                  </a:schemeClr>
                </a:solidFill>
              </a:rPr>
              <a:t>发布的商品属性，在相应的类目中进行</a:t>
            </a:r>
            <a:r>
              <a:rPr lang="zh-CN" altLang="en-US" sz="1600" dirty="0" smtClean="0">
                <a:solidFill>
                  <a:schemeClr val="bg1">
                    <a:lumMod val="50000"/>
                  </a:schemeClr>
                </a:solidFill>
              </a:rPr>
              <a:t>发布；禁止</a:t>
            </a:r>
            <a:r>
              <a:rPr lang="zh-CN" altLang="en-US" sz="1600" dirty="0">
                <a:solidFill>
                  <a:schemeClr val="bg1">
                    <a:lumMod val="50000"/>
                  </a:schemeClr>
                </a:solidFill>
              </a:rPr>
              <a:t>发布重复商品</a:t>
            </a:r>
            <a:r>
              <a:rPr lang="zh-CN" altLang="en-US" sz="1600" dirty="0" smtClean="0">
                <a:solidFill>
                  <a:schemeClr val="bg1">
                    <a:lumMod val="50000"/>
                  </a:schemeClr>
                </a:solidFill>
              </a:rPr>
              <a:t>；采用</a:t>
            </a:r>
            <a:r>
              <a:rPr lang="zh-CN" altLang="en-US" sz="1600" dirty="0">
                <a:solidFill>
                  <a:schemeClr val="bg1">
                    <a:lumMod val="50000"/>
                  </a:schemeClr>
                </a:solidFill>
              </a:rPr>
              <a:t>规范的学名或惯例命名的商品名称，并与其属性</a:t>
            </a:r>
            <a:r>
              <a:rPr lang="zh-CN" altLang="en-US" sz="1600" dirty="0" smtClean="0">
                <a:solidFill>
                  <a:schemeClr val="bg1">
                    <a:lumMod val="50000"/>
                  </a:schemeClr>
                </a:solidFill>
              </a:rPr>
              <a:t>相符；商品</a:t>
            </a:r>
            <a:r>
              <a:rPr lang="zh-CN" altLang="en-US" sz="1600" dirty="0">
                <a:solidFill>
                  <a:schemeClr val="bg1">
                    <a:lumMod val="50000"/>
                  </a:schemeClr>
                </a:solidFill>
              </a:rPr>
              <a:t>信息描述应当包含商品的实物图片、特点或优势、使用说明、包装信息、付款方式、物流方式和服务承诺等内容</a:t>
            </a:r>
            <a:r>
              <a:rPr lang="zh-CN" altLang="en-US" sz="1600" dirty="0" smtClean="0">
                <a:solidFill>
                  <a:schemeClr val="bg1">
                    <a:lumMod val="50000"/>
                  </a:schemeClr>
                </a:solidFill>
              </a:rPr>
              <a:t>，禁止</a:t>
            </a:r>
            <a:r>
              <a:rPr lang="zh-CN" altLang="en-US" sz="1600" dirty="0">
                <a:solidFill>
                  <a:schemeClr val="bg1">
                    <a:lumMod val="50000"/>
                  </a:schemeClr>
                </a:solidFill>
              </a:rPr>
              <a:t>出现卖家联系信息、无关的文字以及与外网链接等现象</a:t>
            </a:r>
            <a:r>
              <a:rPr lang="zh-CN" altLang="en-US" sz="1600" dirty="0" smtClean="0">
                <a:solidFill>
                  <a:schemeClr val="bg1">
                    <a:lumMod val="50000"/>
                  </a:schemeClr>
                </a:solidFill>
              </a:rPr>
              <a:t>；依据</a:t>
            </a:r>
            <a:r>
              <a:rPr lang="zh-CN" altLang="en-US" sz="1600" dirty="0">
                <a:solidFill>
                  <a:schemeClr val="bg1">
                    <a:lumMod val="50000"/>
                  </a:schemeClr>
                </a:solidFill>
              </a:rPr>
              <a:t>平台规定设定商品图片文件格式，在指定数量内发布产品图片</a:t>
            </a:r>
            <a:r>
              <a:rPr lang="zh-CN" altLang="en-US" sz="1600" dirty="0" smtClean="0">
                <a:solidFill>
                  <a:schemeClr val="bg1">
                    <a:lumMod val="50000"/>
                  </a:schemeClr>
                </a:solidFill>
              </a:rPr>
              <a:t>；合理</a:t>
            </a:r>
            <a:r>
              <a:rPr lang="zh-CN" altLang="en-US" sz="1600" dirty="0">
                <a:solidFill>
                  <a:schemeClr val="bg1">
                    <a:lumMod val="50000"/>
                  </a:schemeClr>
                </a:solidFill>
              </a:rPr>
              <a:t>设定商品价格</a:t>
            </a:r>
            <a:r>
              <a:rPr lang="zh-CN" altLang="en-US" sz="1600" dirty="0" smtClean="0">
                <a:solidFill>
                  <a:schemeClr val="bg1">
                    <a:lumMod val="50000"/>
                  </a:schemeClr>
                </a:solidFill>
              </a:rPr>
              <a:t>；如实</a:t>
            </a:r>
            <a:r>
              <a:rPr lang="zh-CN" altLang="en-US" sz="1600" dirty="0">
                <a:solidFill>
                  <a:schemeClr val="bg1">
                    <a:lumMod val="50000"/>
                  </a:schemeClr>
                </a:solidFill>
              </a:rPr>
              <a:t>显示备货的信息，包括备货状态、备货数量、备货所属地等内容</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6646233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二、在线交易</a:t>
            </a:r>
            <a:r>
              <a:rPr lang="zh-CN" altLang="en-US" sz="2800" b="1" dirty="0" smtClean="0">
                <a:solidFill>
                  <a:schemeClr val="bg1"/>
                </a:solidFill>
                <a:latin typeface="Microsoft YaHei"/>
                <a:ea typeface="Microsoft YaHei"/>
                <a:cs typeface="Microsoft YaHei"/>
              </a:rPr>
              <a:t>操作内容</a:t>
            </a:r>
            <a:endParaRPr lang="zh-CN" altLang="en-US" sz="2800" b="1" dirty="0">
              <a:solidFill>
                <a:schemeClr val="bg1"/>
              </a:solidFill>
              <a:latin typeface="Microsoft YaHei"/>
              <a:ea typeface="Microsoft YaHei"/>
              <a:cs typeface="Microsoft YaHei"/>
            </a:endParaRPr>
          </a:p>
        </p:txBody>
      </p:sp>
      <p:sp>
        <p:nvSpPr>
          <p:cNvPr id="21" name="TextBox 1"/>
          <p:cNvSpPr txBox="1"/>
          <p:nvPr/>
        </p:nvSpPr>
        <p:spPr>
          <a:xfrm>
            <a:off x="248553" y="76702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）商品推广</a:t>
            </a:r>
            <a:endParaRPr lang="en-US" altLang="zh-CN" sz="2000" b="1" dirty="0">
              <a:solidFill>
                <a:srgbClr val="002060"/>
              </a:solidFill>
            </a:endParaRPr>
          </a:p>
        </p:txBody>
      </p:sp>
      <p:sp>
        <p:nvSpPr>
          <p:cNvPr id="22" name="TextBox 1"/>
          <p:cNvSpPr txBox="1"/>
          <p:nvPr/>
        </p:nvSpPr>
        <p:spPr>
          <a:xfrm>
            <a:off x="446214" y="1204915"/>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推广形式：</a:t>
            </a:r>
            <a:r>
              <a:rPr lang="zh-CN" altLang="en-US" sz="1600" dirty="0">
                <a:solidFill>
                  <a:schemeClr val="bg1">
                    <a:lumMod val="50000"/>
                  </a:schemeClr>
                </a:solidFill>
              </a:rPr>
              <a:t>邮件推广、视频推广、网络直播营销和整合营销等。</a:t>
            </a:r>
            <a:endParaRPr lang="en-US" altLang="zh-CN" sz="16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促销方式：</a:t>
            </a:r>
            <a:r>
              <a:rPr lang="zh-CN" altLang="en-US" sz="1600" dirty="0">
                <a:solidFill>
                  <a:schemeClr val="bg1">
                    <a:lumMod val="50000"/>
                  </a:schemeClr>
                </a:solidFill>
              </a:rPr>
              <a:t>平台的</a:t>
            </a:r>
            <a:r>
              <a:rPr lang="en-US" altLang="zh-CN" sz="1600" dirty="0">
                <a:solidFill>
                  <a:schemeClr val="bg1">
                    <a:lumMod val="50000"/>
                  </a:schemeClr>
                </a:solidFill>
              </a:rPr>
              <a:t>BANNER</a:t>
            </a:r>
            <a:r>
              <a:rPr lang="zh-CN" altLang="en-US" sz="1600" dirty="0">
                <a:solidFill>
                  <a:schemeClr val="bg1">
                    <a:lumMod val="50000"/>
                  </a:schemeClr>
                </a:solidFill>
              </a:rPr>
              <a:t>广告、弹出广告、漂浮广告和搜索引擎等工具。</a:t>
            </a:r>
            <a:endParaRPr lang="en-US" altLang="zh-CN" sz="1600" dirty="0" smtClean="0">
              <a:solidFill>
                <a:schemeClr val="bg1">
                  <a:lumMod val="50000"/>
                </a:schemeClr>
              </a:solidFill>
            </a:endParaRPr>
          </a:p>
        </p:txBody>
      </p:sp>
      <p:sp>
        <p:nvSpPr>
          <p:cNvPr id="8" name="TextBox 1"/>
          <p:cNvSpPr txBox="1"/>
          <p:nvPr/>
        </p:nvSpPr>
        <p:spPr>
          <a:xfrm>
            <a:off x="248553" y="176977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）在线洽谈</a:t>
            </a:r>
            <a:endParaRPr lang="en-US" altLang="zh-CN" sz="2000" b="1" dirty="0">
              <a:solidFill>
                <a:srgbClr val="002060"/>
              </a:solidFill>
            </a:endParaRPr>
          </a:p>
        </p:txBody>
      </p:sp>
      <p:sp>
        <p:nvSpPr>
          <p:cNvPr id="9" name="TextBox 1"/>
          <p:cNvSpPr txBox="1"/>
          <p:nvPr/>
        </p:nvSpPr>
        <p:spPr>
          <a:xfrm>
            <a:off x="446213" y="2203253"/>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电子发盘</a:t>
            </a:r>
            <a:r>
              <a:rPr lang="zh-CN" altLang="en-US" sz="1600" b="1" dirty="0" smtClean="0">
                <a:solidFill>
                  <a:schemeClr val="accent1">
                    <a:lumMod val="50000"/>
                  </a:schemeClr>
                </a:solidFill>
              </a:rPr>
              <a:t>：</a:t>
            </a:r>
            <a:r>
              <a:rPr lang="zh-CN" altLang="en-US" sz="1600" dirty="0">
                <a:solidFill>
                  <a:schemeClr val="bg1">
                    <a:lumMod val="50000"/>
                  </a:schemeClr>
                </a:solidFill>
              </a:rPr>
              <a:t>通过数据电文的形式表达与他人订立合同的意思表示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电子接受：</a:t>
            </a:r>
            <a:r>
              <a:rPr lang="zh-CN" altLang="en-US" sz="1600" dirty="0" smtClean="0">
                <a:solidFill>
                  <a:schemeClr val="bg1">
                    <a:lumMod val="50000"/>
                  </a:schemeClr>
                </a:solidFill>
              </a:rPr>
              <a:t>通过</a:t>
            </a:r>
            <a:r>
              <a:rPr lang="zh-CN" altLang="en-US" sz="1600" dirty="0">
                <a:solidFill>
                  <a:schemeClr val="bg1">
                    <a:lumMod val="50000"/>
                  </a:schemeClr>
                </a:solidFill>
              </a:rPr>
              <a:t>数据电文的形式表达同意电子要约的意思</a:t>
            </a:r>
            <a:r>
              <a:rPr lang="zh-CN" altLang="en-US" sz="1600" dirty="0" smtClean="0">
                <a:solidFill>
                  <a:schemeClr val="bg1">
                    <a:lumMod val="50000"/>
                  </a:schemeClr>
                </a:solidFill>
              </a:rPr>
              <a:t>表示。</a:t>
            </a:r>
            <a:endParaRPr lang="en-US" altLang="zh-CN" sz="1600" dirty="0" smtClean="0">
              <a:solidFill>
                <a:schemeClr val="bg1">
                  <a:lumMod val="50000"/>
                </a:schemeClr>
              </a:solidFill>
            </a:endParaRPr>
          </a:p>
        </p:txBody>
      </p:sp>
      <p:sp>
        <p:nvSpPr>
          <p:cNvPr id="10" name="TextBox 1"/>
          <p:cNvSpPr txBox="1"/>
          <p:nvPr/>
        </p:nvSpPr>
        <p:spPr>
          <a:xfrm>
            <a:off x="268287" y="2738724"/>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）在线签约</a:t>
            </a:r>
            <a:endParaRPr lang="en-US" altLang="zh-CN" sz="2000" b="1" dirty="0">
              <a:solidFill>
                <a:srgbClr val="002060"/>
              </a:solidFill>
            </a:endParaRPr>
          </a:p>
        </p:txBody>
      </p:sp>
      <p:sp>
        <p:nvSpPr>
          <p:cNvPr id="13" name="TextBox 1"/>
          <p:cNvSpPr txBox="1"/>
          <p:nvPr/>
        </p:nvSpPr>
        <p:spPr>
          <a:xfrm>
            <a:off x="459369" y="3164663"/>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选择</a:t>
            </a:r>
            <a:r>
              <a:rPr lang="zh-CN" altLang="en-US" sz="1600" dirty="0">
                <a:solidFill>
                  <a:schemeClr val="bg1">
                    <a:lumMod val="50000"/>
                  </a:schemeClr>
                </a:solidFill>
              </a:rPr>
              <a:t>电子合同平台提供</a:t>
            </a:r>
            <a:r>
              <a:rPr lang="zh-CN" altLang="en-US" sz="1600" dirty="0" smtClean="0">
                <a:solidFill>
                  <a:schemeClr val="bg1">
                    <a:lumMod val="50000"/>
                  </a:schemeClr>
                </a:solidFill>
              </a:rPr>
              <a:t>的合同</a:t>
            </a:r>
            <a:r>
              <a:rPr lang="zh-CN" altLang="en-US" sz="1600" dirty="0">
                <a:solidFill>
                  <a:schemeClr val="bg1">
                    <a:lumMod val="50000"/>
                  </a:schemeClr>
                </a:solidFill>
              </a:rPr>
              <a:t>，输入</a:t>
            </a:r>
            <a:r>
              <a:rPr lang="zh-CN" altLang="en-US" sz="1600" dirty="0" smtClean="0">
                <a:solidFill>
                  <a:schemeClr val="bg1">
                    <a:lumMod val="50000"/>
                  </a:schemeClr>
                </a:solidFill>
              </a:rPr>
              <a:t>约定交易</a:t>
            </a:r>
            <a:r>
              <a:rPr lang="zh-CN" altLang="en-US" sz="1600" dirty="0">
                <a:solidFill>
                  <a:schemeClr val="bg1">
                    <a:lumMod val="50000"/>
                  </a:schemeClr>
                </a:solidFill>
              </a:rPr>
              <a:t>条件和</a:t>
            </a:r>
            <a:r>
              <a:rPr lang="zh-CN" altLang="en-US" sz="1600" dirty="0" smtClean="0">
                <a:solidFill>
                  <a:schemeClr val="bg1">
                    <a:lumMod val="50000"/>
                  </a:schemeClr>
                </a:solidFill>
              </a:rPr>
              <a:t>信息，</a:t>
            </a:r>
            <a:r>
              <a:rPr lang="zh-CN" altLang="en-US" sz="1600" dirty="0">
                <a:solidFill>
                  <a:schemeClr val="bg1">
                    <a:lumMod val="50000"/>
                  </a:schemeClr>
                </a:solidFill>
              </a:rPr>
              <a:t>经</a:t>
            </a:r>
            <a:r>
              <a:rPr lang="zh-CN" altLang="en-US" sz="1600" dirty="0" smtClean="0">
                <a:solidFill>
                  <a:schemeClr val="bg1">
                    <a:lumMod val="50000"/>
                  </a:schemeClr>
                </a:solidFill>
              </a:rPr>
              <a:t>双方人确认后进行电子</a:t>
            </a:r>
            <a:r>
              <a:rPr lang="zh-CN" altLang="en-US" sz="1600" dirty="0">
                <a:solidFill>
                  <a:schemeClr val="bg1">
                    <a:lumMod val="50000"/>
                  </a:schemeClr>
                </a:solidFill>
              </a:rPr>
              <a:t>签章</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4" name="TextBox 1"/>
          <p:cNvSpPr txBox="1"/>
          <p:nvPr/>
        </p:nvSpPr>
        <p:spPr>
          <a:xfrm>
            <a:off x="296397" y="3458178"/>
            <a:ext cx="688707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）电子合同履行</a:t>
            </a:r>
            <a:endParaRPr lang="en-US" altLang="zh-CN" sz="2000" b="1" dirty="0">
              <a:solidFill>
                <a:srgbClr val="002060"/>
              </a:solidFill>
            </a:endParaRPr>
          </a:p>
        </p:txBody>
      </p:sp>
      <p:sp>
        <p:nvSpPr>
          <p:cNvPr id="15" name="TextBox 1"/>
          <p:cNvSpPr txBox="1"/>
          <p:nvPr/>
        </p:nvSpPr>
        <p:spPr>
          <a:xfrm>
            <a:off x="446212" y="3938874"/>
            <a:ext cx="825156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卖家</a:t>
            </a:r>
            <a:r>
              <a:rPr lang="zh-CN" altLang="en-US" sz="1600" dirty="0" smtClean="0">
                <a:solidFill>
                  <a:schemeClr val="bg1">
                    <a:lumMod val="50000"/>
                  </a:schemeClr>
                </a:solidFill>
              </a:rPr>
              <a:t>根据合同规定</a:t>
            </a:r>
            <a:r>
              <a:rPr lang="zh-CN" altLang="en-US" sz="1600" dirty="0">
                <a:solidFill>
                  <a:schemeClr val="bg1">
                    <a:lumMod val="50000"/>
                  </a:schemeClr>
                </a:solidFill>
              </a:rPr>
              <a:t>履行交货义务；卖家</a:t>
            </a:r>
            <a:r>
              <a:rPr lang="zh-CN" altLang="en-US" sz="1600" dirty="0" smtClean="0">
                <a:solidFill>
                  <a:schemeClr val="bg1">
                    <a:lumMod val="50000"/>
                  </a:schemeClr>
                </a:solidFill>
              </a:rPr>
              <a:t>根据合同规定</a:t>
            </a:r>
            <a:r>
              <a:rPr lang="zh-CN" altLang="en-US" sz="1600" dirty="0">
                <a:solidFill>
                  <a:schemeClr val="bg1">
                    <a:lumMod val="50000"/>
                  </a:schemeClr>
                </a:solidFill>
              </a:rPr>
              <a:t>履行支付、接受货物的义务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6" name="TextBox 1"/>
          <p:cNvSpPr txBox="1"/>
          <p:nvPr/>
        </p:nvSpPr>
        <p:spPr>
          <a:xfrm>
            <a:off x="344242" y="4196139"/>
            <a:ext cx="688707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sz="2000" b="1" dirty="0">
                <a:solidFill>
                  <a:srgbClr val="002060"/>
                </a:solidFill>
              </a:rPr>
              <a:t>电子合同履行</a:t>
            </a:r>
            <a:endParaRPr lang="en-US" altLang="zh-CN" sz="2000" b="1" dirty="0">
              <a:solidFill>
                <a:srgbClr val="002060"/>
              </a:solidFill>
            </a:endParaRPr>
          </a:p>
        </p:txBody>
      </p:sp>
    </p:spTree>
    <p:extLst>
      <p:ext uri="{BB962C8B-B14F-4D97-AF65-F5344CB8AC3E}">
        <p14:creationId xmlns:p14="http://schemas.microsoft.com/office/powerpoint/2010/main" val="3704463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97084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2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25" name="矩形 24"/>
          <p:cNvSpPr/>
          <p:nvPr/>
        </p:nvSpPr>
        <p:spPr>
          <a:xfrm>
            <a:off x="537988" y="185690"/>
            <a:ext cx="3775393" cy="523220"/>
          </a:xfrm>
          <a:prstGeom prst="rect">
            <a:avLst/>
          </a:prstGeom>
        </p:spPr>
        <p:txBody>
          <a:bodyPr wrap="none">
            <a:spAutoFit/>
          </a:bodyPr>
          <a:lstStyle/>
          <a:p>
            <a:r>
              <a:rPr lang="zh-CN" altLang="en-US" sz="2800" b="1" dirty="0">
                <a:solidFill>
                  <a:schemeClr val="bg1"/>
                </a:solidFill>
                <a:latin typeface="Microsoft YaHei"/>
                <a:ea typeface="Microsoft YaHei"/>
                <a:cs typeface="Microsoft YaHei"/>
              </a:rPr>
              <a:t>二、在线交易操作内容</a:t>
            </a:r>
          </a:p>
        </p:txBody>
      </p:sp>
      <p:sp>
        <p:nvSpPr>
          <p:cNvPr id="12" name="Freeform 6"/>
          <p:cNvSpPr/>
          <p:nvPr/>
        </p:nvSpPr>
        <p:spPr bwMode="auto">
          <a:xfrm>
            <a:off x="204254" y="1644249"/>
            <a:ext cx="1819029" cy="2048309"/>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2">
              <a:lumMod val="75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3" name="Freeform 7"/>
          <p:cNvSpPr/>
          <p:nvPr/>
        </p:nvSpPr>
        <p:spPr bwMode="auto">
          <a:xfrm>
            <a:off x="1868535" y="1644249"/>
            <a:ext cx="1820101" cy="2048309"/>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ED5A00"/>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4" name="Freeform 8"/>
          <p:cNvSpPr/>
          <p:nvPr/>
        </p:nvSpPr>
        <p:spPr bwMode="auto">
          <a:xfrm>
            <a:off x="3532822" y="1644249"/>
            <a:ext cx="1820101" cy="2048309"/>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rgbClr val="006600"/>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dirty="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5" name="Oval 9"/>
          <p:cNvSpPr>
            <a:spLocks noChangeArrowheads="1"/>
          </p:cNvSpPr>
          <p:nvPr/>
        </p:nvSpPr>
        <p:spPr bwMode="auto">
          <a:xfrm>
            <a:off x="6860828" y="1652560"/>
            <a:ext cx="2022691" cy="2048309"/>
          </a:xfrm>
          <a:prstGeom prst="ellipse">
            <a:avLst/>
          </a:prstGeom>
          <a:solidFill>
            <a:schemeClr val="accent1">
              <a:lumMod val="50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6" name="Line 10"/>
          <p:cNvSpPr>
            <a:spLocks noChangeShapeType="1"/>
          </p:cNvSpPr>
          <p:nvPr/>
        </p:nvSpPr>
        <p:spPr bwMode="auto">
          <a:xfrm>
            <a:off x="537988" y="2896571"/>
            <a:ext cx="1318447"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7" name="Line 11"/>
          <p:cNvSpPr>
            <a:spLocks noChangeShapeType="1"/>
          </p:cNvSpPr>
          <p:nvPr/>
        </p:nvSpPr>
        <p:spPr bwMode="auto">
          <a:xfrm>
            <a:off x="2184455" y="2881690"/>
            <a:ext cx="1318447"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8" name="Line 12"/>
          <p:cNvSpPr>
            <a:spLocks noChangeShapeType="1"/>
          </p:cNvSpPr>
          <p:nvPr/>
        </p:nvSpPr>
        <p:spPr bwMode="auto">
          <a:xfrm>
            <a:off x="3783112" y="2896571"/>
            <a:ext cx="1319519"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19" name="Line 13"/>
          <p:cNvSpPr>
            <a:spLocks noChangeShapeType="1"/>
          </p:cNvSpPr>
          <p:nvPr/>
        </p:nvSpPr>
        <p:spPr bwMode="auto">
          <a:xfrm>
            <a:off x="7223497" y="2868380"/>
            <a:ext cx="1319519"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23" name="TextBox 18"/>
          <p:cNvSpPr txBox="1"/>
          <p:nvPr/>
        </p:nvSpPr>
        <p:spPr>
          <a:xfrm>
            <a:off x="347201" y="3730428"/>
            <a:ext cx="1676082" cy="609398"/>
          </a:xfrm>
          <a:prstGeom prst="rect">
            <a:avLst/>
          </a:prstGeom>
          <a:noFill/>
        </p:spPr>
        <p:txBody>
          <a:bodyPr wrap="square" rtlCol="0">
            <a:spAutoFit/>
          </a:bodyPr>
          <a:lstStyle/>
          <a:p>
            <a:pPr algn="ctr">
              <a:lnSpc>
                <a:spcPct val="120000"/>
              </a:lnSpc>
            </a:pPr>
            <a:r>
              <a:rPr lang="zh-CN" altLang="en-US" sz="1400" dirty="0" smtClean="0">
                <a:solidFill>
                  <a:schemeClr val="bg1">
                    <a:lumMod val="50000"/>
                  </a:schemeClr>
                </a:solidFill>
              </a:rPr>
              <a:t>邮件、视频等</a:t>
            </a:r>
            <a:endParaRPr lang="en-US" altLang="zh-CN" sz="1400" dirty="0">
              <a:solidFill>
                <a:schemeClr val="bg1">
                  <a:lumMod val="50000"/>
                </a:schemeClr>
              </a:solidFill>
            </a:endParaRPr>
          </a:p>
          <a:p>
            <a:pPr algn="ctr">
              <a:lnSpc>
                <a:spcPct val="120000"/>
              </a:lnSpc>
            </a:pPr>
            <a:r>
              <a:rPr lang="zh-CN" altLang="en-US" sz="1400" dirty="0" smtClean="0">
                <a:solidFill>
                  <a:schemeClr val="bg1">
                    <a:lumMod val="50000"/>
                  </a:schemeClr>
                </a:solidFill>
              </a:rPr>
              <a:t>广告、搜索引擎等</a:t>
            </a:r>
            <a:endParaRPr lang="en-US" altLang="zh-CN" sz="1400" kern="1200"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7" name="TextBox 20"/>
          <p:cNvSpPr txBox="1"/>
          <p:nvPr/>
        </p:nvSpPr>
        <p:spPr>
          <a:xfrm>
            <a:off x="2115241" y="2432748"/>
            <a:ext cx="1421853" cy="369332"/>
          </a:xfrm>
          <a:prstGeom prst="rect">
            <a:avLst/>
          </a:prstGeom>
          <a:noFill/>
        </p:spPr>
        <p:txBody>
          <a:bodyPr wrap="square" rtlCol="0">
            <a:spAutoFit/>
          </a:bodyPr>
          <a:lstStyle/>
          <a:p>
            <a:pPr algn="ctr" defTabSz="685800" fontAlgn="base" hangingPunct="1">
              <a:spcBef>
                <a:spcPct val="0"/>
              </a:spcBef>
              <a:spcAft>
                <a:spcPct val="0"/>
              </a:spcAft>
            </a:pPr>
            <a:r>
              <a:rPr lang="zh-CN" altLang="en-US"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在线洽谈</a:t>
            </a:r>
          </a:p>
        </p:txBody>
      </p:sp>
      <p:sp>
        <p:nvSpPr>
          <p:cNvPr id="30" name="TextBox 23"/>
          <p:cNvSpPr txBox="1"/>
          <p:nvPr/>
        </p:nvSpPr>
        <p:spPr>
          <a:xfrm>
            <a:off x="3921707" y="2412027"/>
            <a:ext cx="1123292" cy="369332"/>
          </a:xfrm>
          <a:prstGeom prst="rect">
            <a:avLst/>
          </a:prstGeom>
          <a:noFill/>
        </p:spPr>
        <p:txBody>
          <a:bodyPr wrap="square" rtlCol="0">
            <a:spAutoFit/>
          </a:bodyPr>
          <a:lstStyle/>
          <a:p>
            <a:pPr algn="ctr" defTabSz="685800" fontAlgn="base" hangingPunct="1">
              <a:spcBef>
                <a:spcPct val="0"/>
              </a:spcBef>
              <a:spcAft>
                <a:spcPct val="0"/>
              </a:spcAft>
            </a:pPr>
            <a:r>
              <a:rPr lang="zh-CN" altLang="en-US"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在线签约</a:t>
            </a:r>
          </a:p>
        </p:txBody>
      </p:sp>
      <p:sp>
        <p:nvSpPr>
          <p:cNvPr id="33" name="TextBox 26"/>
          <p:cNvSpPr txBox="1"/>
          <p:nvPr/>
        </p:nvSpPr>
        <p:spPr>
          <a:xfrm>
            <a:off x="7223497" y="2383836"/>
            <a:ext cx="1327054" cy="369332"/>
          </a:xfrm>
          <a:prstGeom prst="rect">
            <a:avLst/>
          </a:prstGeom>
          <a:noFill/>
        </p:spPr>
        <p:txBody>
          <a:bodyPr wrap="square" rtlCol="0">
            <a:spAutoFit/>
          </a:bodyPr>
          <a:lstStyle/>
          <a:p>
            <a:pPr algn="ctr" defTabSz="685800" fontAlgn="base" hangingPunct="1">
              <a:spcBef>
                <a:spcPct val="0"/>
              </a:spcBef>
              <a:spcAft>
                <a:spcPct val="0"/>
              </a:spcAft>
            </a:pPr>
            <a:r>
              <a:rPr lang="zh-CN" altLang="en-US"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核销与退税</a:t>
            </a:r>
          </a:p>
        </p:txBody>
      </p:sp>
      <p:sp>
        <p:nvSpPr>
          <p:cNvPr id="35" name="Freeform 8"/>
          <p:cNvSpPr/>
          <p:nvPr/>
        </p:nvSpPr>
        <p:spPr bwMode="auto">
          <a:xfrm>
            <a:off x="5198134" y="1652560"/>
            <a:ext cx="1820101" cy="2048309"/>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accent4">
              <a:lumMod val="50000"/>
            </a:schemeClr>
          </a:solidFill>
          <a:ln w="9" cap="flat">
            <a:noFill/>
            <a:prstDash val="solid"/>
            <a:miter lim="800000"/>
          </a:ln>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dirty="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38" name="TextBox 23"/>
          <p:cNvSpPr txBox="1"/>
          <p:nvPr/>
        </p:nvSpPr>
        <p:spPr>
          <a:xfrm>
            <a:off x="5474801" y="2368897"/>
            <a:ext cx="1386027" cy="369332"/>
          </a:xfrm>
          <a:prstGeom prst="rect">
            <a:avLst/>
          </a:prstGeom>
          <a:noFill/>
        </p:spPr>
        <p:txBody>
          <a:bodyPr wrap="square" rtlCol="0">
            <a:spAutoFit/>
          </a:bodyPr>
          <a:lstStyle/>
          <a:p>
            <a:pPr algn="ctr" defTabSz="685800" fontAlgn="base" hangingPunct="1">
              <a:spcBef>
                <a:spcPct val="0"/>
              </a:spcBef>
              <a:spcAft>
                <a:spcPct val="0"/>
              </a:spcAft>
            </a:pPr>
            <a:r>
              <a:rPr lang="zh-CN" altLang="en-US"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合同履行</a:t>
            </a:r>
          </a:p>
        </p:txBody>
      </p:sp>
      <p:sp>
        <p:nvSpPr>
          <p:cNvPr id="40" name="TextBox 17"/>
          <p:cNvSpPr txBox="1"/>
          <p:nvPr/>
        </p:nvSpPr>
        <p:spPr>
          <a:xfrm>
            <a:off x="571568" y="2417802"/>
            <a:ext cx="1212752" cy="369332"/>
          </a:xfrm>
          <a:prstGeom prst="rect">
            <a:avLst/>
          </a:prstGeom>
          <a:noFill/>
        </p:spPr>
        <p:txBody>
          <a:bodyPr wrap="square" rtlCol="0">
            <a:spAutoFit/>
          </a:bodyPr>
          <a:lstStyle/>
          <a:p>
            <a:pPr algn="ctr" defTabSz="685800" fontAlgn="base" hangingPunct="1">
              <a:spcBef>
                <a:spcPct val="0"/>
              </a:spcBef>
              <a:spcAft>
                <a:spcPct val="0"/>
              </a:spcAft>
            </a:pPr>
            <a:r>
              <a:rPr lang="zh-CN" altLang="en-US" b="1" kern="1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商品推广</a:t>
            </a:r>
          </a:p>
        </p:txBody>
      </p:sp>
      <p:sp>
        <p:nvSpPr>
          <p:cNvPr id="41" name="Line 12"/>
          <p:cNvSpPr>
            <a:spLocks noChangeShapeType="1"/>
          </p:cNvSpPr>
          <p:nvPr/>
        </p:nvSpPr>
        <p:spPr bwMode="auto">
          <a:xfrm>
            <a:off x="5330371" y="2878270"/>
            <a:ext cx="1319519"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49" tIns="34274" rIns="68549" bIns="34274"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endParaRPr>
          </a:p>
        </p:txBody>
      </p:sp>
      <p:sp>
        <p:nvSpPr>
          <p:cNvPr id="42" name="TextBox 18"/>
          <p:cNvSpPr txBox="1"/>
          <p:nvPr/>
        </p:nvSpPr>
        <p:spPr>
          <a:xfrm>
            <a:off x="2257986" y="3793292"/>
            <a:ext cx="1340278" cy="609398"/>
          </a:xfrm>
          <a:prstGeom prst="rect">
            <a:avLst/>
          </a:prstGeom>
          <a:noFill/>
        </p:spPr>
        <p:txBody>
          <a:bodyPr wrap="square" rtlCol="0">
            <a:spAutoFit/>
          </a:bodyPr>
          <a:lstStyle/>
          <a:p>
            <a:pPr algn="ctr" defTabSz="685800" fontAlgn="base" hangingPunct="1">
              <a:lnSpc>
                <a:spcPct val="120000"/>
              </a:lnSpc>
              <a:spcBef>
                <a:spcPct val="0"/>
              </a:spcBef>
              <a:spcAft>
                <a:spcPct val="0"/>
              </a:spcAft>
            </a:pPr>
            <a:r>
              <a:rPr lang="zh-CN" altLang="en-US" sz="1400" dirty="0" smtClean="0">
                <a:solidFill>
                  <a:schemeClr val="bg1">
                    <a:lumMod val="50000"/>
                  </a:schemeClr>
                </a:solidFill>
              </a:rPr>
              <a:t>电子发盘</a:t>
            </a:r>
            <a:endParaRPr lang="en-US" altLang="zh-CN" sz="1400" dirty="0" smtClean="0">
              <a:solidFill>
                <a:schemeClr val="bg1">
                  <a:lumMod val="50000"/>
                </a:schemeClr>
              </a:solidFill>
            </a:endParaRPr>
          </a:p>
          <a:p>
            <a:pPr algn="ctr" defTabSz="685800" fontAlgn="base" hangingPunct="1">
              <a:lnSpc>
                <a:spcPct val="120000"/>
              </a:lnSpc>
              <a:spcBef>
                <a:spcPct val="0"/>
              </a:spcBef>
              <a:spcAft>
                <a:spcPct val="0"/>
              </a:spcAft>
            </a:pPr>
            <a:r>
              <a:rPr lang="zh-CN" altLang="en-US" sz="1400" dirty="0" smtClean="0">
                <a:solidFill>
                  <a:schemeClr val="bg1">
                    <a:lumMod val="50000"/>
                  </a:schemeClr>
                </a:solidFill>
              </a:rPr>
              <a:t>电子</a:t>
            </a:r>
            <a:r>
              <a:rPr lang="zh-CN" altLang="en-US" sz="1400" dirty="0">
                <a:solidFill>
                  <a:schemeClr val="bg1">
                    <a:lumMod val="50000"/>
                  </a:schemeClr>
                </a:solidFill>
              </a:rPr>
              <a:t>接受</a:t>
            </a:r>
            <a:endParaRPr lang="en-US" altLang="zh-CN" sz="1400" dirty="0">
              <a:solidFill>
                <a:schemeClr val="bg1">
                  <a:lumMod val="50000"/>
                </a:schemeClr>
              </a:solidFill>
            </a:endParaRPr>
          </a:p>
        </p:txBody>
      </p:sp>
      <p:sp>
        <p:nvSpPr>
          <p:cNvPr id="28" name="TextBox 18"/>
          <p:cNvSpPr txBox="1"/>
          <p:nvPr/>
        </p:nvSpPr>
        <p:spPr>
          <a:xfrm>
            <a:off x="3857856" y="3793292"/>
            <a:ext cx="1340278" cy="591124"/>
          </a:xfrm>
          <a:prstGeom prst="rect">
            <a:avLst/>
          </a:prstGeom>
          <a:noFill/>
        </p:spPr>
        <p:txBody>
          <a:bodyPr wrap="square" rtlCol="0">
            <a:spAutoFit/>
          </a:bodyPr>
          <a:lstStyle/>
          <a:p>
            <a:pPr algn="ctr" defTabSz="685800" fontAlgn="base" hangingPunct="1">
              <a:lnSpc>
                <a:spcPct val="120000"/>
              </a:lnSpc>
              <a:spcBef>
                <a:spcPct val="0"/>
              </a:spcBef>
              <a:spcAft>
                <a:spcPct val="0"/>
              </a:spcAft>
            </a:pPr>
            <a:r>
              <a:rPr lang="zh-CN" altLang="en-US" sz="1400" smtClean="0">
                <a:solidFill>
                  <a:schemeClr val="bg1">
                    <a:lumMod val="50000"/>
                  </a:schemeClr>
                </a:solidFill>
              </a:rPr>
              <a:t>电子合同平台签约</a:t>
            </a:r>
            <a:endParaRPr lang="en-US" altLang="zh-CN" sz="1400" dirty="0">
              <a:solidFill>
                <a:schemeClr val="bg1">
                  <a:lumMod val="50000"/>
                </a:schemeClr>
              </a:solidFill>
            </a:endParaRPr>
          </a:p>
        </p:txBody>
      </p:sp>
      <p:sp>
        <p:nvSpPr>
          <p:cNvPr id="29" name="TextBox 18"/>
          <p:cNvSpPr txBox="1"/>
          <p:nvPr/>
        </p:nvSpPr>
        <p:spPr>
          <a:xfrm>
            <a:off x="5474801" y="3793292"/>
            <a:ext cx="1497685" cy="609398"/>
          </a:xfrm>
          <a:prstGeom prst="rect">
            <a:avLst/>
          </a:prstGeom>
          <a:noFill/>
        </p:spPr>
        <p:txBody>
          <a:bodyPr wrap="square" rtlCol="0">
            <a:spAutoFit/>
          </a:bodyPr>
          <a:lstStyle/>
          <a:p>
            <a:pPr algn="ctr" defTabSz="685800" fontAlgn="base" hangingPunct="1">
              <a:lnSpc>
                <a:spcPct val="120000"/>
              </a:lnSpc>
              <a:spcBef>
                <a:spcPct val="0"/>
              </a:spcBef>
              <a:spcAft>
                <a:spcPct val="0"/>
              </a:spcAft>
            </a:pPr>
            <a:r>
              <a:rPr lang="zh-CN" altLang="en-US" sz="1400" dirty="0">
                <a:solidFill>
                  <a:schemeClr val="bg1">
                    <a:lumMod val="50000"/>
                  </a:schemeClr>
                </a:solidFill>
              </a:rPr>
              <a:t>卖</a:t>
            </a:r>
            <a:r>
              <a:rPr lang="zh-CN" altLang="en-US" sz="1400" dirty="0" smtClean="0">
                <a:solidFill>
                  <a:schemeClr val="bg1">
                    <a:lumMod val="50000"/>
                  </a:schemeClr>
                </a:solidFill>
              </a:rPr>
              <a:t>家交货</a:t>
            </a:r>
            <a:endParaRPr lang="en-US" altLang="zh-CN" sz="1400" dirty="0" smtClean="0">
              <a:solidFill>
                <a:schemeClr val="bg1">
                  <a:lumMod val="50000"/>
                </a:schemeClr>
              </a:solidFill>
            </a:endParaRPr>
          </a:p>
          <a:p>
            <a:pPr algn="ctr" defTabSz="685800" fontAlgn="base" hangingPunct="1">
              <a:lnSpc>
                <a:spcPct val="120000"/>
              </a:lnSpc>
              <a:spcBef>
                <a:spcPct val="0"/>
              </a:spcBef>
              <a:spcAft>
                <a:spcPct val="0"/>
              </a:spcAft>
            </a:pPr>
            <a:r>
              <a:rPr lang="zh-CN" altLang="en-US" sz="1400" dirty="0" smtClean="0">
                <a:solidFill>
                  <a:schemeClr val="bg1">
                    <a:lumMod val="50000"/>
                  </a:schemeClr>
                </a:solidFill>
              </a:rPr>
              <a:t>卖家支付</a:t>
            </a:r>
            <a:r>
              <a:rPr lang="zh-CN" altLang="en-US" sz="1400" dirty="0">
                <a:solidFill>
                  <a:schemeClr val="bg1">
                    <a:lumMod val="50000"/>
                  </a:schemeClr>
                </a:solidFill>
              </a:rPr>
              <a:t>、</a:t>
            </a:r>
            <a:r>
              <a:rPr lang="zh-CN" altLang="en-US" sz="1400" dirty="0" smtClean="0">
                <a:solidFill>
                  <a:schemeClr val="bg1">
                    <a:lumMod val="50000"/>
                  </a:schemeClr>
                </a:solidFill>
              </a:rPr>
              <a:t>接货</a:t>
            </a:r>
            <a:endParaRPr lang="en-US" altLang="zh-CN" sz="1400" dirty="0">
              <a:solidFill>
                <a:schemeClr val="bg1">
                  <a:lumMod val="50000"/>
                </a:schemeClr>
              </a:solidFill>
            </a:endParaRPr>
          </a:p>
        </p:txBody>
      </p:sp>
      <p:sp>
        <p:nvSpPr>
          <p:cNvPr id="31" name="TextBox 18"/>
          <p:cNvSpPr txBox="1"/>
          <p:nvPr/>
        </p:nvSpPr>
        <p:spPr>
          <a:xfrm>
            <a:off x="7223497" y="3775018"/>
            <a:ext cx="1497685" cy="609398"/>
          </a:xfrm>
          <a:prstGeom prst="rect">
            <a:avLst/>
          </a:prstGeom>
          <a:noFill/>
        </p:spPr>
        <p:txBody>
          <a:bodyPr wrap="square" rtlCol="0">
            <a:spAutoFit/>
          </a:bodyPr>
          <a:lstStyle/>
          <a:p>
            <a:pPr algn="ctr" defTabSz="685800" fontAlgn="base" hangingPunct="1">
              <a:lnSpc>
                <a:spcPct val="120000"/>
              </a:lnSpc>
              <a:spcBef>
                <a:spcPct val="0"/>
              </a:spcBef>
              <a:spcAft>
                <a:spcPct val="0"/>
              </a:spcAft>
            </a:pPr>
            <a:r>
              <a:rPr lang="zh-CN" altLang="en-US" sz="1400" dirty="0">
                <a:solidFill>
                  <a:schemeClr val="bg1">
                    <a:lumMod val="50000"/>
                  </a:schemeClr>
                </a:solidFill>
              </a:rPr>
              <a:t>收汇</a:t>
            </a:r>
            <a:r>
              <a:rPr lang="zh-CN" altLang="en-US" sz="1400" dirty="0" smtClean="0">
                <a:solidFill>
                  <a:schemeClr val="bg1">
                    <a:lumMod val="50000"/>
                  </a:schemeClr>
                </a:solidFill>
              </a:rPr>
              <a:t>核销</a:t>
            </a:r>
            <a:endParaRPr lang="en-US" altLang="zh-CN" sz="1400" dirty="0" smtClean="0">
              <a:solidFill>
                <a:schemeClr val="bg1">
                  <a:lumMod val="50000"/>
                </a:schemeClr>
              </a:solidFill>
            </a:endParaRPr>
          </a:p>
          <a:p>
            <a:pPr algn="ctr" defTabSz="685800" fontAlgn="base" hangingPunct="1">
              <a:lnSpc>
                <a:spcPct val="120000"/>
              </a:lnSpc>
              <a:spcBef>
                <a:spcPct val="0"/>
              </a:spcBef>
              <a:spcAft>
                <a:spcPct val="0"/>
              </a:spcAft>
            </a:pPr>
            <a:r>
              <a:rPr lang="zh-CN" altLang="en-US" sz="1400" dirty="0" smtClean="0">
                <a:solidFill>
                  <a:schemeClr val="bg1">
                    <a:lumMod val="50000"/>
                  </a:schemeClr>
                </a:solidFill>
              </a:rPr>
              <a:t>出口</a:t>
            </a:r>
            <a:r>
              <a:rPr lang="zh-CN" altLang="en-US" sz="1400" dirty="0">
                <a:solidFill>
                  <a:schemeClr val="bg1">
                    <a:lumMod val="50000"/>
                  </a:schemeClr>
                </a:solidFill>
              </a:rPr>
              <a:t>退税</a:t>
            </a:r>
            <a:endParaRPr lang="en-US" altLang="zh-CN" sz="1400" dirty="0">
              <a:solidFill>
                <a:schemeClr val="bg1">
                  <a:lumMod val="50000"/>
                </a:schemeClr>
              </a:solidFill>
            </a:endParaRPr>
          </a:p>
        </p:txBody>
      </p:sp>
    </p:spTree>
    <p:extLst>
      <p:ext uri="{BB962C8B-B14F-4D97-AF65-F5344CB8AC3E}">
        <p14:creationId xmlns:p14="http://schemas.microsoft.com/office/powerpoint/2010/main" val="27750943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a:solidFill>
                  <a:schemeClr val="bg2">
                    <a:lumMod val="60000"/>
                    <a:lumOff val="40000"/>
                  </a:schemeClr>
                </a:solidFill>
              </a:rPr>
              <a:t>第九章 跨境贸易电子商务交易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第四节</a:t>
            </a:r>
            <a:r>
              <a:rPr lang="zh-CN" altLang="en-US" sz="3600" b="1" dirty="0" smtClean="0"/>
              <a:t> 跨境贸易电商保税货物交易</a:t>
            </a:r>
            <a:endParaRPr sz="3600" b="1" dirty="0"/>
          </a:p>
        </p:txBody>
      </p:sp>
    </p:spTree>
    <p:extLst>
      <p:ext uri="{BB962C8B-B14F-4D97-AF65-F5344CB8AC3E}">
        <p14:creationId xmlns:p14="http://schemas.microsoft.com/office/powerpoint/2010/main" val="14467629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一、保税备货交易</a:t>
            </a:r>
          </a:p>
        </p:txBody>
      </p:sp>
      <p:sp>
        <p:nvSpPr>
          <p:cNvPr id="13" name="矩形 12"/>
          <p:cNvSpPr/>
          <p:nvPr/>
        </p:nvSpPr>
        <p:spPr bwMode="auto">
          <a:xfrm>
            <a:off x="320912" y="757272"/>
            <a:ext cx="8537946" cy="103904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跨境贸易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电商保税备货包括</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B2B2B</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B2B2C</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指境内跨境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买家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卖家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先</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将批量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商品入</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国内保税</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仓内储存</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，当与境内买家或境外卖</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家在跨境电商平台下订单后，在保税仓进行</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分拣打包，经监管区海关放行后出区配送的跨境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贸易电子商务方式</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73186" y="181001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7759" y="188350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一）保税备货进口</a:t>
            </a:r>
            <a:endParaRPr lang="en-US" altLang="zh-CN" sz="2000" b="1" dirty="0">
              <a:solidFill>
                <a:srgbClr val="002060"/>
              </a:solidFill>
            </a:endParaRPr>
          </a:p>
        </p:txBody>
      </p:sp>
      <p:sp>
        <p:nvSpPr>
          <p:cNvPr id="22" name="TextBox 1"/>
          <p:cNvSpPr txBox="1"/>
          <p:nvPr/>
        </p:nvSpPr>
        <p:spPr>
          <a:xfrm>
            <a:off x="485173" y="2411194"/>
            <a:ext cx="8251567" cy="201285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含 义：</a:t>
            </a:r>
            <a:r>
              <a:rPr lang="zh-CN" altLang="en-US" sz="1600" dirty="0">
                <a:solidFill>
                  <a:schemeClr val="bg1">
                    <a:lumMod val="50000"/>
                  </a:schemeClr>
                </a:solidFill>
              </a:rPr>
              <a:t>指境内跨境电子商务买家根据本公司经营计划，通过对跨境电子商务市场的调研，与境外跨境电子商务卖家进行交易磋商，订立电子进口贸易合同，在完成批量采购后进入保税仓备货，当境内企业或消费者在跨境电子商务平台对该保税备货货物进行采购或下单后，再由境内跨境电子商务买家委托保税仓物流公司进行分拣打包，并将相关信息发送到监管区海关进行申报，缴纳进口关税并获准出区后进行配送的跨境贸易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endParaRPr lang="en-US" altLang="zh-CN" sz="8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特 点：</a:t>
            </a:r>
            <a:r>
              <a:rPr lang="zh-CN" altLang="en-US" sz="1600" dirty="0">
                <a:solidFill>
                  <a:schemeClr val="bg1">
                    <a:lumMod val="50000"/>
                  </a:schemeClr>
                </a:solidFill>
              </a:rPr>
              <a:t>先备货，后接单，缴纳一次进口关税</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9084000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一、保税备货交易</a:t>
            </a:r>
          </a:p>
        </p:txBody>
      </p:sp>
      <p:sp>
        <p:nvSpPr>
          <p:cNvPr id="22" name="TextBox 1"/>
          <p:cNvSpPr txBox="1"/>
          <p:nvPr/>
        </p:nvSpPr>
        <p:spPr>
          <a:xfrm>
            <a:off x="446215" y="793539"/>
            <a:ext cx="8251567" cy="422885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进口操作环节：</a:t>
            </a:r>
            <a:endParaRPr lang="en-US" altLang="zh-CN" sz="1600" b="1" dirty="0" smtClean="0">
              <a:solidFill>
                <a:schemeClr val="accent1">
                  <a:lumMod val="50000"/>
                </a:schemeClr>
              </a:solidFill>
            </a:endParaRPr>
          </a:p>
          <a:p>
            <a:pPr>
              <a:lnSpc>
                <a:spcPct val="120000"/>
              </a:lnSpc>
            </a:pPr>
            <a:r>
              <a:rPr lang="zh-CN" altLang="en-US" sz="1600" b="1" dirty="0" smtClean="0">
                <a:solidFill>
                  <a:schemeClr val="bg1">
                    <a:lumMod val="50000"/>
                  </a:schemeClr>
                </a:solidFill>
              </a:rPr>
              <a:t>保税仓备货：</a:t>
            </a:r>
            <a:r>
              <a:rPr lang="zh-CN" altLang="en-US" sz="1600" dirty="0" smtClean="0">
                <a:solidFill>
                  <a:schemeClr val="bg1">
                    <a:lumMod val="50000"/>
                  </a:schemeClr>
                </a:solidFill>
              </a:rPr>
              <a:t>通过第三</a:t>
            </a:r>
            <a:r>
              <a:rPr lang="zh-CN" altLang="en-US" sz="1600" dirty="0">
                <a:solidFill>
                  <a:schemeClr val="bg1">
                    <a:lumMod val="50000"/>
                  </a:schemeClr>
                </a:solidFill>
              </a:rPr>
              <a:t>方跨境</a:t>
            </a:r>
            <a:r>
              <a:rPr lang="zh-CN" altLang="en-US" sz="1600" dirty="0" smtClean="0">
                <a:solidFill>
                  <a:schemeClr val="bg1">
                    <a:lumMod val="50000"/>
                  </a:schemeClr>
                </a:solidFill>
              </a:rPr>
              <a:t>电商平台与</a:t>
            </a:r>
            <a:r>
              <a:rPr lang="zh-CN" altLang="en-US" sz="1600" dirty="0">
                <a:solidFill>
                  <a:schemeClr val="bg1">
                    <a:lumMod val="50000"/>
                  </a:schemeClr>
                </a:solidFill>
              </a:rPr>
              <a:t>境外跨境</a:t>
            </a:r>
            <a:r>
              <a:rPr lang="zh-CN" altLang="en-US" sz="1600" dirty="0" smtClean="0">
                <a:solidFill>
                  <a:schemeClr val="bg1">
                    <a:lumMod val="50000"/>
                  </a:schemeClr>
                </a:solidFill>
              </a:rPr>
              <a:t>电商卖家订立电子购货合同，</a:t>
            </a:r>
            <a:r>
              <a:rPr lang="zh-CN" altLang="en-US" sz="1600" dirty="0">
                <a:solidFill>
                  <a:schemeClr val="bg1">
                    <a:lumMod val="50000"/>
                  </a:schemeClr>
                </a:solidFill>
              </a:rPr>
              <a:t>将</a:t>
            </a:r>
            <a:r>
              <a:rPr lang="zh-CN" altLang="en-US" sz="1600" dirty="0" smtClean="0">
                <a:solidFill>
                  <a:schemeClr val="bg1">
                    <a:lumMod val="50000"/>
                  </a:schemeClr>
                </a:solidFill>
              </a:rPr>
              <a:t>批量</a:t>
            </a:r>
            <a:r>
              <a:rPr lang="zh-CN" altLang="en-US" sz="1600" dirty="0">
                <a:solidFill>
                  <a:schemeClr val="bg1">
                    <a:lumMod val="50000"/>
                  </a:schemeClr>
                </a:solidFill>
              </a:rPr>
              <a:t>采购进口</a:t>
            </a:r>
            <a:r>
              <a:rPr lang="zh-CN" altLang="en-US" sz="1600" dirty="0" smtClean="0">
                <a:solidFill>
                  <a:schemeClr val="bg1">
                    <a:lumMod val="50000"/>
                  </a:schemeClr>
                </a:solidFill>
              </a:rPr>
              <a:t>货物信息</a:t>
            </a:r>
            <a:r>
              <a:rPr lang="zh-CN" altLang="en-US" sz="1600" dirty="0">
                <a:solidFill>
                  <a:schemeClr val="bg1">
                    <a:lumMod val="50000"/>
                  </a:schemeClr>
                </a:solidFill>
              </a:rPr>
              <a:t>发送到监管区海关进行申报，获准后进入保税仓备货</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保税商品上</a:t>
            </a:r>
            <a:r>
              <a:rPr lang="zh-CN" altLang="en-US" sz="1600" b="1" dirty="0" smtClean="0">
                <a:solidFill>
                  <a:schemeClr val="bg1">
                    <a:lumMod val="50000"/>
                  </a:schemeClr>
                </a:solidFill>
              </a:rPr>
              <a:t>架：</a:t>
            </a:r>
            <a:r>
              <a:rPr lang="zh-CN" altLang="en-US" sz="1600" dirty="0">
                <a:solidFill>
                  <a:schemeClr val="bg1">
                    <a:lumMod val="50000"/>
                  </a:schemeClr>
                </a:solidFill>
              </a:rPr>
              <a:t>通过入驻或注册的第三方跨境电子商务平台，分别将采购的商品在店铺上架，发布商品交易信息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销售</a:t>
            </a:r>
            <a:r>
              <a:rPr lang="zh-CN" altLang="en-US" sz="1600" b="1" dirty="0">
                <a:solidFill>
                  <a:schemeClr val="bg1">
                    <a:lumMod val="50000"/>
                  </a:schemeClr>
                </a:solidFill>
              </a:rPr>
              <a:t>合同</a:t>
            </a:r>
            <a:r>
              <a:rPr lang="zh-CN" altLang="en-US" sz="1600" b="1" dirty="0" smtClean="0">
                <a:solidFill>
                  <a:schemeClr val="bg1">
                    <a:lumMod val="50000"/>
                  </a:schemeClr>
                </a:solidFill>
              </a:rPr>
              <a:t>订立：</a:t>
            </a:r>
            <a:r>
              <a:rPr lang="zh-CN" altLang="en-US" sz="1600" dirty="0" smtClean="0">
                <a:solidFill>
                  <a:schemeClr val="bg1">
                    <a:lumMod val="50000"/>
                  </a:schemeClr>
                </a:solidFill>
              </a:rPr>
              <a:t>境内买家浏览该平台详情</a:t>
            </a:r>
            <a:r>
              <a:rPr lang="zh-CN" altLang="en-US" sz="1600" dirty="0">
                <a:solidFill>
                  <a:schemeClr val="bg1">
                    <a:lumMod val="50000"/>
                  </a:schemeClr>
                </a:solidFill>
              </a:rPr>
              <a:t>页，</a:t>
            </a:r>
            <a:r>
              <a:rPr lang="zh-CN" altLang="en-US" sz="1600" dirty="0" smtClean="0">
                <a:solidFill>
                  <a:schemeClr val="bg1">
                    <a:lumMod val="50000"/>
                  </a:schemeClr>
                </a:solidFill>
              </a:rPr>
              <a:t>对</a:t>
            </a:r>
            <a:r>
              <a:rPr lang="zh-CN" altLang="en-US" sz="1600" dirty="0">
                <a:solidFill>
                  <a:schemeClr val="bg1">
                    <a:lumMod val="50000"/>
                  </a:schemeClr>
                </a:solidFill>
              </a:rPr>
              <a:t>具有采购</a:t>
            </a:r>
            <a:r>
              <a:rPr lang="zh-CN" altLang="en-US" sz="1600" dirty="0" smtClean="0">
                <a:solidFill>
                  <a:schemeClr val="bg1">
                    <a:lumMod val="50000"/>
                  </a:schemeClr>
                </a:solidFill>
              </a:rPr>
              <a:t>意向的保税商品发送</a:t>
            </a:r>
            <a:r>
              <a:rPr lang="zh-CN" altLang="en-US" sz="1600" dirty="0">
                <a:solidFill>
                  <a:schemeClr val="bg1">
                    <a:lumMod val="50000"/>
                  </a:schemeClr>
                </a:solidFill>
              </a:rPr>
              <a:t>采购</a:t>
            </a:r>
            <a:r>
              <a:rPr lang="zh-CN" altLang="en-US" sz="1600" dirty="0" smtClean="0">
                <a:solidFill>
                  <a:schemeClr val="bg1">
                    <a:lumMod val="50000"/>
                  </a:schemeClr>
                </a:solidFill>
              </a:rPr>
              <a:t>订单，</a:t>
            </a:r>
            <a:r>
              <a:rPr lang="zh-CN" altLang="en-US" sz="1600" dirty="0">
                <a:solidFill>
                  <a:schemeClr val="bg1">
                    <a:lumMod val="50000"/>
                  </a:schemeClr>
                </a:solidFill>
              </a:rPr>
              <a:t>甲乙</a:t>
            </a:r>
            <a:r>
              <a:rPr lang="zh-CN" altLang="en-US" sz="1600" dirty="0" smtClean="0">
                <a:solidFill>
                  <a:schemeClr val="bg1">
                    <a:lumMod val="50000"/>
                  </a:schemeClr>
                </a:solidFill>
              </a:rPr>
              <a:t>双方依据订单内容订立</a:t>
            </a:r>
            <a:r>
              <a:rPr lang="zh-CN" altLang="en-US" sz="1600" dirty="0">
                <a:solidFill>
                  <a:schemeClr val="bg1">
                    <a:lumMod val="50000"/>
                  </a:schemeClr>
                </a:solidFill>
              </a:rPr>
              <a:t>电子销售合同</a:t>
            </a:r>
            <a:r>
              <a:rPr lang="zh-CN" altLang="en-US" sz="1600" dirty="0" smtClean="0">
                <a:solidFill>
                  <a:schemeClr val="bg1">
                    <a:lumMod val="50000"/>
                  </a:schemeClr>
                </a:solidFill>
              </a:rPr>
              <a:t>，电子</a:t>
            </a:r>
            <a:r>
              <a:rPr lang="zh-CN" altLang="en-US" sz="1600" dirty="0">
                <a:solidFill>
                  <a:schemeClr val="bg1">
                    <a:lumMod val="50000"/>
                  </a:schemeClr>
                </a:solidFill>
              </a:rPr>
              <a:t>签字与认证后生效，作为履行合同的依据</a:t>
            </a:r>
            <a:r>
              <a:rPr lang="zh-CN" altLang="en-US" sz="1600" dirty="0" smtClean="0">
                <a:solidFill>
                  <a:schemeClr val="bg1">
                    <a:lumMod val="50000"/>
                  </a:schemeClr>
                </a:solidFill>
              </a:rPr>
              <a:t>。</a:t>
            </a:r>
            <a:endParaRPr lang="en-US" altLang="zh-CN" sz="8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在线货款</a:t>
            </a:r>
            <a:r>
              <a:rPr lang="zh-CN" altLang="en-US" sz="1600" b="1" dirty="0">
                <a:solidFill>
                  <a:schemeClr val="bg1">
                    <a:lumMod val="50000"/>
                  </a:schemeClr>
                </a:solidFill>
              </a:rPr>
              <a:t>支付</a:t>
            </a:r>
            <a:r>
              <a:rPr lang="zh-CN" altLang="en-US" sz="1600" b="1" dirty="0" smtClean="0">
                <a:solidFill>
                  <a:schemeClr val="bg1">
                    <a:lumMod val="50000"/>
                  </a:schemeClr>
                </a:solidFill>
              </a:rPr>
              <a:t>：</a:t>
            </a:r>
            <a:r>
              <a:rPr lang="zh-CN" altLang="en-US" sz="1600" dirty="0" smtClean="0">
                <a:solidFill>
                  <a:schemeClr val="bg1">
                    <a:lumMod val="50000"/>
                  </a:schemeClr>
                </a:solidFill>
              </a:rPr>
              <a:t>乙方根据合同规定支付</a:t>
            </a:r>
            <a:r>
              <a:rPr lang="zh-CN" altLang="en-US" sz="1600" dirty="0">
                <a:solidFill>
                  <a:schemeClr val="bg1">
                    <a:lumMod val="50000"/>
                  </a:schemeClr>
                </a:solidFill>
              </a:rPr>
              <a:t>的期限、方式和金额</a:t>
            </a:r>
            <a:r>
              <a:rPr lang="zh-CN" altLang="en-US" sz="1600" dirty="0" smtClean="0">
                <a:solidFill>
                  <a:schemeClr val="bg1">
                    <a:lumMod val="50000"/>
                  </a:schemeClr>
                </a:solidFill>
              </a:rPr>
              <a:t>通过支付机构或</a:t>
            </a:r>
            <a:r>
              <a:rPr lang="zh-CN" altLang="en-US" sz="1600" dirty="0">
                <a:solidFill>
                  <a:schemeClr val="bg1">
                    <a:lumMod val="50000"/>
                  </a:schemeClr>
                </a:solidFill>
              </a:rPr>
              <a:t>银行</a:t>
            </a:r>
            <a:r>
              <a:rPr lang="zh-CN" altLang="en-US" sz="1600" dirty="0" smtClean="0">
                <a:solidFill>
                  <a:schemeClr val="bg1">
                    <a:lumMod val="50000"/>
                  </a:schemeClr>
                </a:solidFill>
              </a:rPr>
              <a:t>向甲方进行货款转账或电汇。</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商品分拣</a:t>
            </a:r>
            <a:r>
              <a:rPr lang="zh-CN" altLang="en-US" sz="1600" b="1" dirty="0" smtClean="0">
                <a:solidFill>
                  <a:schemeClr val="bg1">
                    <a:lumMod val="50000"/>
                  </a:schemeClr>
                </a:solidFill>
              </a:rPr>
              <a:t>打包：</a:t>
            </a:r>
            <a:r>
              <a:rPr lang="zh-CN" altLang="en-US" sz="1600" dirty="0">
                <a:solidFill>
                  <a:schemeClr val="bg1">
                    <a:lumMod val="50000"/>
                  </a:schemeClr>
                </a:solidFill>
              </a:rPr>
              <a:t>甲方委托保税仓物流企业按照电子销售合同成交的商品、规格和数量进行分拣，并根据包装条款的要求进行打包</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保税商品入境通关申报：</a:t>
            </a:r>
            <a:r>
              <a:rPr lang="zh-CN" altLang="en-US" sz="1600" dirty="0">
                <a:solidFill>
                  <a:schemeClr val="bg1">
                    <a:lumMod val="50000"/>
                  </a:schemeClr>
                </a:solidFill>
              </a:rPr>
              <a:t>甲方委托保税仓物流企业通过中国国际贸易单一窗口向监管区海关发送报关信息和电子单证，办理入境报关手续，支付关税与杂费，核查后放行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指定</a:t>
            </a:r>
            <a:r>
              <a:rPr lang="zh-CN" altLang="en-US" sz="1600" b="1" dirty="0" smtClean="0">
                <a:solidFill>
                  <a:schemeClr val="bg1">
                    <a:lumMod val="50000"/>
                  </a:schemeClr>
                </a:solidFill>
              </a:rPr>
              <a:t>商品配送</a:t>
            </a:r>
            <a:r>
              <a:rPr lang="zh-CN" altLang="en-US" sz="1600" b="1" dirty="0">
                <a:solidFill>
                  <a:schemeClr val="bg1">
                    <a:lumMod val="50000"/>
                  </a:schemeClr>
                </a:solidFill>
              </a:rPr>
              <a:t>：</a:t>
            </a:r>
            <a:r>
              <a:rPr lang="zh-CN" altLang="en-US" sz="1600" dirty="0">
                <a:solidFill>
                  <a:schemeClr val="bg1">
                    <a:lumMod val="50000"/>
                  </a:schemeClr>
                </a:solidFill>
              </a:rPr>
              <a:t>甲方委托保税仓物流企业配送乙方指定</a:t>
            </a:r>
            <a:r>
              <a:rPr lang="zh-CN" altLang="en-US" sz="1600" dirty="0" smtClean="0">
                <a:solidFill>
                  <a:schemeClr val="bg1">
                    <a:lumMod val="50000"/>
                  </a:schemeClr>
                </a:solidFill>
              </a:rPr>
              <a:t>仓库或地点。</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1888959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一、保税备货交易</a:t>
            </a:r>
          </a:p>
        </p:txBody>
      </p:sp>
      <p:sp>
        <p:nvSpPr>
          <p:cNvPr id="21" name="TextBox 1"/>
          <p:cNvSpPr txBox="1"/>
          <p:nvPr/>
        </p:nvSpPr>
        <p:spPr>
          <a:xfrm>
            <a:off x="274867" y="84830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保税</a:t>
            </a:r>
            <a:r>
              <a:rPr lang="zh-CN" altLang="en-US" sz="2000" b="1" dirty="0" smtClean="0">
                <a:solidFill>
                  <a:srgbClr val="002060"/>
                </a:solidFill>
              </a:rPr>
              <a:t>备货出口</a:t>
            </a:r>
            <a:endParaRPr lang="en-US" altLang="zh-CN" sz="2000" b="1" dirty="0">
              <a:solidFill>
                <a:srgbClr val="002060"/>
              </a:solidFill>
            </a:endParaRPr>
          </a:p>
        </p:txBody>
      </p:sp>
      <p:sp>
        <p:nvSpPr>
          <p:cNvPr id="22" name="TextBox 1"/>
          <p:cNvSpPr txBox="1"/>
          <p:nvPr/>
        </p:nvSpPr>
        <p:spPr>
          <a:xfrm>
            <a:off x="446215" y="1536265"/>
            <a:ext cx="8251567" cy="23083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含 义：</a:t>
            </a:r>
            <a:r>
              <a:rPr lang="zh-CN" altLang="en-US" sz="1600" dirty="0">
                <a:solidFill>
                  <a:schemeClr val="bg1">
                    <a:lumMod val="50000"/>
                  </a:schemeClr>
                </a:solidFill>
              </a:rPr>
              <a:t>指境内跨境电商卖家根据本公司的经营计划，通过对跨境电子商务市场的调研，与境外跨境电子商务买家进行交易磋商，签订电子销售合同，在完成批量采购后将相关信息发送到监管区海关进行申报，获准后进入保税仓内进行备货。当境外企业或消费者在跨境电子商务平台对该保税备货商品进行采购或下单后，再由境内跨境电商卖家委托保税仓内物流公司进行分拣打包，并将出仓的商品信息发送到监管区海关进行备案，获准出区后进行配送的跨境贸易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endParaRPr lang="en-US" altLang="zh-CN" sz="8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特 点：</a:t>
            </a:r>
            <a:r>
              <a:rPr lang="zh-CN" altLang="en-US" sz="1600" dirty="0">
                <a:solidFill>
                  <a:schemeClr val="bg1">
                    <a:lumMod val="50000"/>
                  </a:schemeClr>
                </a:solidFill>
              </a:rPr>
              <a:t>交易货物两头在外，不需要缴纳进出境</a:t>
            </a:r>
            <a:r>
              <a:rPr lang="zh-CN" altLang="en-US" sz="1600" dirty="0" smtClean="0">
                <a:solidFill>
                  <a:schemeClr val="bg1">
                    <a:lumMod val="50000"/>
                  </a:schemeClr>
                </a:solidFill>
              </a:rPr>
              <a:t>关税</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60491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一、保税备货交易</a:t>
            </a:r>
          </a:p>
        </p:txBody>
      </p:sp>
      <p:sp>
        <p:nvSpPr>
          <p:cNvPr id="22" name="TextBox 1"/>
          <p:cNvSpPr txBox="1"/>
          <p:nvPr/>
        </p:nvSpPr>
        <p:spPr>
          <a:xfrm>
            <a:off x="446215" y="793539"/>
            <a:ext cx="8251567" cy="422885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出口操作环节：</a:t>
            </a:r>
            <a:endParaRPr lang="en-US" altLang="zh-CN" sz="1600" b="1" dirty="0" smtClean="0">
              <a:solidFill>
                <a:schemeClr val="accent1">
                  <a:lumMod val="50000"/>
                </a:schemeClr>
              </a:solidFill>
            </a:endParaRPr>
          </a:p>
          <a:p>
            <a:pPr>
              <a:lnSpc>
                <a:spcPct val="120000"/>
              </a:lnSpc>
            </a:pPr>
            <a:r>
              <a:rPr lang="zh-CN" altLang="en-US" sz="1600" b="1" dirty="0" smtClean="0">
                <a:solidFill>
                  <a:schemeClr val="bg1">
                    <a:lumMod val="50000"/>
                  </a:schemeClr>
                </a:solidFill>
              </a:rPr>
              <a:t>保税仓备货：</a:t>
            </a:r>
            <a:r>
              <a:rPr lang="zh-CN" altLang="en-US" sz="1600" dirty="0" smtClean="0">
                <a:solidFill>
                  <a:schemeClr val="bg1">
                    <a:lumMod val="50000"/>
                  </a:schemeClr>
                </a:solidFill>
              </a:rPr>
              <a:t>通过第三</a:t>
            </a:r>
            <a:r>
              <a:rPr lang="zh-CN" altLang="en-US" sz="1600" dirty="0">
                <a:solidFill>
                  <a:schemeClr val="bg1">
                    <a:lumMod val="50000"/>
                  </a:schemeClr>
                </a:solidFill>
              </a:rPr>
              <a:t>方跨境</a:t>
            </a:r>
            <a:r>
              <a:rPr lang="zh-CN" altLang="en-US" sz="1600" dirty="0" smtClean="0">
                <a:solidFill>
                  <a:schemeClr val="bg1">
                    <a:lumMod val="50000"/>
                  </a:schemeClr>
                </a:solidFill>
              </a:rPr>
              <a:t>电商平台与</a:t>
            </a:r>
            <a:r>
              <a:rPr lang="zh-CN" altLang="en-US" sz="1600" dirty="0">
                <a:solidFill>
                  <a:schemeClr val="bg1">
                    <a:lumMod val="50000"/>
                  </a:schemeClr>
                </a:solidFill>
              </a:rPr>
              <a:t>境外跨境</a:t>
            </a:r>
            <a:r>
              <a:rPr lang="zh-CN" altLang="en-US" sz="1600" dirty="0" smtClean="0">
                <a:solidFill>
                  <a:schemeClr val="bg1">
                    <a:lumMod val="50000"/>
                  </a:schemeClr>
                </a:solidFill>
              </a:rPr>
              <a:t>电商卖家订立电子购货合同，</a:t>
            </a:r>
            <a:r>
              <a:rPr lang="zh-CN" altLang="en-US" sz="1600" dirty="0">
                <a:solidFill>
                  <a:schemeClr val="bg1">
                    <a:lumMod val="50000"/>
                  </a:schemeClr>
                </a:solidFill>
              </a:rPr>
              <a:t>将</a:t>
            </a:r>
            <a:r>
              <a:rPr lang="zh-CN" altLang="en-US" sz="1600" dirty="0" smtClean="0">
                <a:solidFill>
                  <a:schemeClr val="bg1">
                    <a:lumMod val="50000"/>
                  </a:schemeClr>
                </a:solidFill>
              </a:rPr>
              <a:t>批量</a:t>
            </a:r>
            <a:r>
              <a:rPr lang="zh-CN" altLang="en-US" sz="1600" dirty="0">
                <a:solidFill>
                  <a:schemeClr val="bg1">
                    <a:lumMod val="50000"/>
                  </a:schemeClr>
                </a:solidFill>
              </a:rPr>
              <a:t>采购进口</a:t>
            </a:r>
            <a:r>
              <a:rPr lang="zh-CN" altLang="en-US" sz="1600" dirty="0" smtClean="0">
                <a:solidFill>
                  <a:schemeClr val="bg1">
                    <a:lumMod val="50000"/>
                  </a:schemeClr>
                </a:solidFill>
              </a:rPr>
              <a:t>货物信息</a:t>
            </a:r>
            <a:r>
              <a:rPr lang="zh-CN" altLang="en-US" sz="1600" dirty="0">
                <a:solidFill>
                  <a:schemeClr val="bg1">
                    <a:lumMod val="50000"/>
                  </a:schemeClr>
                </a:solidFill>
              </a:rPr>
              <a:t>发送到监管区海关进行申报，获准后进入保税仓备货</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保税商品上</a:t>
            </a:r>
            <a:r>
              <a:rPr lang="zh-CN" altLang="en-US" sz="1600" b="1" dirty="0" smtClean="0">
                <a:solidFill>
                  <a:schemeClr val="bg1">
                    <a:lumMod val="50000"/>
                  </a:schemeClr>
                </a:solidFill>
              </a:rPr>
              <a:t>架：</a:t>
            </a:r>
            <a:r>
              <a:rPr lang="zh-CN" altLang="en-US" sz="1600" dirty="0">
                <a:solidFill>
                  <a:schemeClr val="bg1">
                    <a:lumMod val="50000"/>
                  </a:schemeClr>
                </a:solidFill>
              </a:rPr>
              <a:t>通过入驻或注册的第三方跨境电子商务平台，分别将采购的商品在店铺上架，发布商品交易信息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销售</a:t>
            </a:r>
            <a:r>
              <a:rPr lang="zh-CN" altLang="en-US" sz="1600" b="1" dirty="0">
                <a:solidFill>
                  <a:schemeClr val="bg1">
                    <a:lumMod val="50000"/>
                  </a:schemeClr>
                </a:solidFill>
              </a:rPr>
              <a:t>合同</a:t>
            </a:r>
            <a:r>
              <a:rPr lang="zh-CN" altLang="en-US" sz="1600" b="1" dirty="0" smtClean="0">
                <a:solidFill>
                  <a:schemeClr val="bg1">
                    <a:lumMod val="50000"/>
                  </a:schemeClr>
                </a:solidFill>
              </a:rPr>
              <a:t>订立：</a:t>
            </a:r>
            <a:r>
              <a:rPr lang="zh-CN" altLang="en-US" sz="1600" dirty="0" smtClean="0">
                <a:solidFill>
                  <a:schemeClr val="bg1">
                    <a:lumMod val="50000"/>
                  </a:schemeClr>
                </a:solidFill>
              </a:rPr>
              <a:t>境内买家浏览该平台详情</a:t>
            </a:r>
            <a:r>
              <a:rPr lang="zh-CN" altLang="en-US" sz="1600" dirty="0">
                <a:solidFill>
                  <a:schemeClr val="bg1">
                    <a:lumMod val="50000"/>
                  </a:schemeClr>
                </a:solidFill>
              </a:rPr>
              <a:t>页，</a:t>
            </a:r>
            <a:r>
              <a:rPr lang="zh-CN" altLang="en-US" sz="1600" dirty="0" smtClean="0">
                <a:solidFill>
                  <a:schemeClr val="bg1">
                    <a:lumMod val="50000"/>
                  </a:schemeClr>
                </a:solidFill>
              </a:rPr>
              <a:t>对</a:t>
            </a:r>
            <a:r>
              <a:rPr lang="zh-CN" altLang="en-US" sz="1600" dirty="0">
                <a:solidFill>
                  <a:schemeClr val="bg1">
                    <a:lumMod val="50000"/>
                  </a:schemeClr>
                </a:solidFill>
              </a:rPr>
              <a:t>具有采购</a:t>
            </a:r>
            <a:r>
              <a:rPr lang="zh-CN" altLang="en-US" sz="1600" dirty="0" smtClean="0">
                <a:solidFill>
                  <a:schemeClr val="bg1">
                    <a:lumMod val="50000"/>
                  </a:schemeClr>
                </a:solidFill>
              </a:rPr>
              <a:t>意向的保税商品发送</a:t>
            </a:r>
            <a:r>
              <a:rPr lang="zh-CN" altLang="en-US" sz="1600" dirty="0">
                <a:solidFill>
                  <a:schemeClr val="bg1">
                    <a:lumMod val="50000"/>
                  </a:schemeClr>
                </a:solidFill>
              </a:rPr>
              <a:t>采购</a:t>
            </a:r>
            <a:r>
              <a:rPr lang="zh-CN" altLang="en-US" sz="1600" dirty="0" smtClean="0">
                <a:solidFill>
                  <a:schemeClr val="bg1">
                    <a:lumMod val="50000"/>
                  </a:schemeClr>
                </a:solidFill>
              </a:rPr>
              <a:t>订单，</a:t>
            </a:r>
            <a:r>
              <a:rPr lang="zh-CN" altLang="en-US" sz="1600" dirty="0">
                <a:solidFill>
                  <a:schemeClr val="bg1">
                    <a:lumMod val="50000"/>
                  </a:schemeClr>
                </a:solidFill>
              </a:rPr>
              <a:t>甲乙</a:t>
            </a:r>
            <a:r>
              <a:rPr lang="zh-CN" altLang="en-US" sz="1600" dirty="0" smtClean="0">
                <a:solidFill>
                  <a:schemeClr val="bg1">
                    <a:lumMod val="50000"/>
                  </a:schemeClr>
                </a:solidFill>
              </a:rPr>
              <a:t>双方依据订单内容订立</a:t>
            </a:r>
            <a:r>
              <a:rPr lang="zh-CN" altLang="en-US" sz="1600" dirty="0">
                <a:solidFill>
                  <a:schemeClr val="bg1">
                    <a:lumMod val="50000"/>
                  </a:schemeClr>
                </a:solidFill>
              </a:rPr>
              <a:t>电子销售合同</a:t>
            </a:r>
            <a:r>
              <a:rPr lang="zh-CN" altLang="en-US" sz="1600" dirty="0" smtClean="0">
                <a:solidFill>
                  <a:schemeClr val="bg1">
                    <a:lumMod val="50000"/>
                  </a:schemeClr>
                </a:solidFill>
              </a:rPr>
              <a:t>，电子</a:t>
            </a:r>
            <a:r>
              <a:rPr lang="zh-CN" altLang="en-US" sz="1600" dirty="0">
                <a:solidFill>
                  <a:schemeClr val="bg1">
                    <a:lumMod val="50000"/>
                  </a:schemeClr>
                </a:solidFill>
              </a:rPr>
              <a:t>签字与认证后生效，作为履行合同的依据</a:t>
            </a:r>
            <a:r>
              <a:rPr lang="zh-CN" altLang="en-US" sz="1600" dirty="0" smtClean="0">
                <a:solidFill>
                  <a:schemeClr val="bg1">
                    <a:lumMod val="50000"/>
                  </a:schemeClr>
                </a:solidFill>
              </a:rPr>
              <a:t>。</a:t>
            </a:r>
            <a:endParaRPr lang="en-US" altLang="zh-CN" sz="8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在线货款</a:t>
            </a:r>
            <a:r>
              <a:rPr lang="zh-CN" altLang="en-US" sz="1600" b="1" dirty="0">
                <a:solidFill>
                  <a:schemeClr val="bg1">
                    <a:lumMod val="50000"/>
                  </a:schemeClr>
                </a:solidFill>
              </a:rPr>
              <a:t>支付</a:t>
            </a:r>
            <a:r>
              <a:rPr lang="zh-CN" altLang="en-US" sz="1600" b="1" dirty="0" smtClean="0">
                <a:solidFill>
                  <a:schemeClr val="bg1">
                    <a:lumMod val="50000"/>
                  </a:schemeClr>
                </a:solidFill>
              </a:rPr>
              <a:t>：</a:t>
            </a:r>
            <a:r>
              <a:rPr lang="zh-CN" altLang="en-US" sz="1600" dirty="0" smtClean="0">
                <a:solidFill>
                  <a:schemeClr val="bg1">
                    <a:lumMod val="50000"/>
                  </a:schemeClr>
                </a:solidFill>
              </a:rPr>
              <a:t>乙方根据合同规定支付</a:t>
            </a:r>
            <a:r>
              <a:rPr lang="zh-CN" altLang="en-US" sz="1600" dirty="0">
                <a:solidFill>
                  <a:schemeClr val="bg1">
                    <a:lumMod val="50000"/>
                  </a:schemeClr>
                </a:solidFill>
              </a:rPr>
              <a:t>的期限、方式和金额</a:t>
            </a:r>
            <a:r>
              <a:rPr lang="zh-CN" altLang="en-US" sz="1600" dirty="0" smtClean="0">
                <a:solidFill>
                  <a:schemeClr val="bg1">
                    <a:lumMod val="50000"/>
                  </a:schemeClr>
                </a:solidFill>
              </a:rPr>
              <a:t>通过支付机构或</a:t>
            </a:r>
            <a:r>
              <a:rPr lang="zh-CN" altLang="en-US" sz="1600" dirty="0">
                <a:solidFill>
                  <a:schemeClr val="bg1">
                    <a:lumMod val="50000"/>
                  </a:schemeClr>
                </a:solidFill>
              </a:rPr>
              <a:t>银行</a:t>
            </a:r>
            <a:r>
              <a:rPr lang="zh-CN" altLang="en-US" sz="1600" dirty="0" smtClean="0">
                <a:solidFill>
                  <a:schemeClr val="bg1">
                    <a:lumMod val="50000"/>
                  </a:schemeClr>
                </a:solidFill>
              </a:rPr>
              <a:t>向甲方进行货款转账或电汇。</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商品分拣</a:t>
            </a:r>
            <a:r>
              <a:rPr lang="zh-CN" altLang="en-US" sz="1600" b="1" dirty="0" smtClean="0">
                <a:solidFill>
                  <a:schemeClr val="bg1">
                    <a:lumMod val="50000"/>
                  </a:schemeClr>
                </a:solidFill>
              </a:rPr>
              <a:t>打包：</a:t>
            </a:r>
            <a:r>
              <a:rPr lang="zh-CN" altLang="en-US" sz="1600" dirty="0">
                <a:solidFill>
                  <a:schemeClr val="bg1">
                    <a:lumMod val="50000"/>
                  </a:schemeClr>
                </a:solidFill>
              </a:rPr>
              <a:t>甲方委托保税仓物流企业按照电子销售合同成交的商品、规格和数量进行分拣，并根据包装条款的要求进行打包</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保税商品入境通关申报：</a:t>
            </a:r>
            <a:r>
              <a:rPr lang="zh-CN" altLang="en-US" sz="1600" dirty="0">
                <a:solidFill>
                  <a:schemeClr val="bg1">
                    <a:lumMod val="50000"/>
                  </a:schemeClr>
                </a:solidFill>
              </a:rPr>
              <a:t>甲方委托保税仓物流企业通过中国国际贸易单一窗口向监管区海关发送报关信息和电子单证，办理入境报关手续，支付关税与杂费，核查后放行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商品指定配送：</a:t>
            </a:r>
            <a:r>
              <a:rPr lang="zh-CN" altLang="en-US" sz="1600" dirty="0">
                <a:solidFill>
                  <a:schemeClr val="bg1">
                    <a:lumMod val="50000"/>
                  </a:schemeClr>
                </a:solidFill>
              </a:rPr>
              <a:t>甲方委托保税仓物流企业配送乙方指定</a:t>
            </a:r>
            <a:r>
              <a:rPr lang="zh-CN" altLang="en-US" sz="1600" dirty="0" smtClean="0">
                <a:solidFill>
                  <a:schemeClr val="bg1">
                    <a:lumMod val="50000"/>
                  </a:schemeClr>
                </a:solidFill>
              </a:rPr>
              <a:t>仓库或地点。</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4571252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0" name="TextBox 1"/>
          <p:cNvSpPr txBox="1"/>
          <p:nvPr/>
        </p:nvSpPr>
        <p:spPr>
          <a:xfrm>
            <a:off x="723689" y="1249657"/>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跨</a:t>
            </a:r>
            <a:r>
              <a:rPr lang="zh-CN" altLang="en-US" b="1" dirty="0">
                <a:solidFill>
                  <a:schemeClr val="accent1">
                    <a:lumMod val="50000"/>
                  </a:schemeClr>
                </a:solidFill>
              </a:rPr>
              <a:t>境电子商务进出口总额呈现上升趋势</a:t>
            </a:r>
            <a:endParaRPr lang="en-US" altLang="zh-CN" b="1" dirty="0">
              <a:solidFill>
                <a:schemeClr val="accent1">
                  <a:lumMod val="50000"/>
                </a:schemeClr>
              </a:solidFill>
            </a:endParaRPr>
          </a:p>
        </p:txBody>
      </p:sp>
      <p:pic>
        <p:nvPicPr>
          <p:cNvPr id="13" name="图片 12"/>
          <p:cNvPicPr/>
          <p:nvPr/>
        </p:nvPicPr>
        <p:blipFill>
          <a:blip r:embed="rId2">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86393" y="1803655"/>
            <a:ext cx="6320063" cy="26233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6" name="TextBox 1"/>
          <p:cNvSpPr txBox="1"/>
          <p:nvPr/>
        </p:nvSpPr>
        <p:spPr>
          <a:xfrm>
            <a:off x="637189" y="4522095"/>
            <a:ext cx="8241878" cy="31393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smtClean="0">
                <a:solidFill>
                  <a:schemeClr val="bg1">
                    <a:lumMod val="50000"/>
                  </a:schemeClr>
                </a:solidFill>
              </a:rPr>
              <a:t>海关总署数据显示：</a:t>
            </a:r>
            <a:r>
              <a:rPr lang="en-US" altLang="zh-CN" sz="1200" b="1" dirty="0" smtClean="0">
                <a:solidFill>
                  <a:schemeClr val="bg1">
                    <a:lumMod val="50000"/>
                  </a:schemeClr>
                </a:solidFill>
              </a:rPr>
              <a:t>2020</a:t>
            </a:r>
            <a:r>
              <a:rPr lang="zh-CN" altLang="en-US" sz="1200" b="1" dirty="0" smtClean="0">
                <a:solidFill>
                  <a:schemeClr val="bg1">
                    <a:lumMod val="50000"/>
                  </a:schemeClr>
                </a:solidFill>
              </a:rPr>
              <a:t>年跨</a:t>
            </a:r>
            <a:r>
              <a:rPr lang="zh-CN" altLang="en-US" sz="1200" b="1" dirty="0">
                <a:solidFill>
                  <a:schemeClr val="bg1">
                    <a:lumMod val="50000"/>
                  </a:schemeClr>
                </a:solidFill>
              </a:rPr>
              <a:t>境</a:t>
            </a:r>
            <a:r>
              <a:rPr lang="zh-CN" altLang="en-US" sz="1200" b="1" dirty="0" smtClean="0">
                <a:solidFill>
                  <a:schemeClr val="bg1">
                    <a:lumMod val="50000"/>
                  </a:schemeClr>
                </a:solidFill>
              </a:rPr>
              <a:t>电商进出口</a:t>
            </a:r>
            <a:r>
              <a:rPr lang="zh-CN" altLang="en-US" sz="1200" b="1" dirty="0">
                <a:solidFill>
                  <a:schemeClr val="bg1">
                    <a:lumMod val="50000"/>
                  </a:schemeClr>
                </a:solidFill>
              </a:rPr>
              <a:t>交易额达</a:t>
            </a:r>
            <a:r>
              <a:rPr lang="en-US" altLang="zh-CN" sz="1200" b="1" dirty="0">
                <a:solidFill>
                  <a:schemeClr val="bg1">
                    <a:lumMod val="50000"/>
                  </a:schemeClr>
                </a:solidFill>
              </a:rPr>
              <a:t>1.69</a:t>
            </a:r>
            <a:r>
              <a:rPr lang="zh-CN" altLang="en-US" sz="1200" b="1" dirty="0">
                <a:solidFill>
                  <a:schemeClr val="bg1">
                    <a:lumMod val="50000"/>
                  </a:schemeClr>
                </a:solidFill>
              </a:rPr>
              <a:t>万亿</a:t>
            </a:r>
            <a:r>
              <a:rPr lang="zh-CN" altLang="en-US" sz="1200" b="1" dirty="0" smtClean="0">
                <a:solidFill>
                  <a:schemeClr val="bg1">
                    <a:lumMod val="50000"/>
                  </a:schemeClr>
                </a:solidFill>
              </a:rPr>
              <a:t>元，其中</a:t>
            </a:r>
            <a:r>
              <a:rPr lang="zh-CN" altLang="en-US" sz="1200" b="1" dirty="0">
                <a:solidFill>
                  <a:schemeClr val="bg1">
                    <a:lumMod val="50000"/>
                  </a:schemeClr>
                </a:solidFill>
              </a:rPr>
              <a:t>出口为</a:t>
            </a:r>
            <a:r>
              <a:rPr lang="en-US" altLang="zh-CN" sz="1200" b="1" dirty="0">
                <a:solidFill>
                  <a:schemeClr val="bg1">
                    <a:lumMod val="50000"/>
                  </a:schemeClr>
                </a:solidFill>
              </a:rPr>
              <a:t>1.12</a:t>
            </a:r>
            <a:r>
              <a:rPr lang="zh-CN" altLang="en-US" sz="1200" b="1" dirty="0">
                <a:solidFill>
                  <a:schemeClr val="bg1">
                    <a:lumMod val="50000"/>
                  </a:schemeClr>
                </a:solidFill>
              </a:rPr>
              <a:t>亿万元，进口为</a:t>
            </a:r>
            <a:r>
              <a:rPr lang="en-US" altLang="zh-CN" sz="1200" b="1" dirty="0">
                <a:solidFill>
                  <a:schemeClr val="bg1">
                    <a:lumMod val="50000"/>
                  </a:schemeClr>
                </a:solidFill>
              </a:rPr>
              <a:t>0.57</a:t>
            </a:r>
            <a:r>
              <a:rPr lang="zh-CN" altLang="en-US" sz="1200" b="1" dirty="0">
                <a:solidFill>
                  <a:schemeClr val="bg1">
                    <a:lumMod val="50000"/>
                  </a:schemeClr>
                </a:solidFill>
              </a:rPr>
              <a:t>亿万</a:t>
            </a:r>
            <a:r>
              <a:rPr lang="zh-CN" altLang="en-US" sz="1200" b="1" dirty="0" smtClean="0">
                <a:solidFill>
                  <a:schemeClr val="bg1">
                    <a:lumMod val="50000"/>
                  </a:schemeClr>
                </a:solidFill>
              </a:rPr>
              <a:t>元 </a:t>
            </a:r>
            <a:endParaRPr lang="zh-CN" altLang="en-US" sz="1200" b="1" dirty="0">
              <a:solidFill>
                <a:schemeClr val="bg1">
                  <a:lumMod val="50000"/>
                </a:schemeClr>
              </a:solidFill>
            </a:endParaRPr>
          </a:p>
        </p:txBody>
      </p:sp>
      <p:sp>
        <p:nvSpPr>
          <p:cNvPr id="17" name="TextBox 1"/>
          <p:cNvSpPr txBox="1"/>
          <p:nvPr/>
        </p:nvSpPr>
        <p:spPr>
          <a:xfrm>
            <a:off x="321425" y="763674"/>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（六</a:t>
            </a:r>
            <a:r>
              <a:rPr lang="zh-CN" altLang="en-US" sz="2000" b="1" dirty="0">
                <a:solidFill>
                  <a:srgbClr val="002060"/>
                </a:solidFill>
              </a:rPr>
              <a:t>）跨境电子商务交易规模持续增长</a:t>
            </a:r>
            <a:endParaRPr lang="en-US" altLang="zh-CN" sz="2000" b="1" dirty="0">
              <a:solidFill>
                <a:srgbClr val="002060"/>
              </a:solidFill>
            </a:endParaRPr>
          </a:p>
        </p:txBody>
      </p:sp>
    </p:spTree>
    <p:extLst>
      <p:ext uri="{BB962C8B-B14F-4D97-AF65-F5344CB8AC3E}">
        <p14:creationId xmlns:p14="http://schemas.microsoft.com/office/powerpoint/2010/main" val="5291921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二、保税集货交易</a:t>
            </a:r>
          </a:p>
        </p:txBody>
      </p:sp>
      <p:sp>
        <p:nvSpPr>
          <p:cNvPr id="13" name="矩形 12"/>
          <p:cNvSpPr/>
          <p:nvPr/>
        </p:nvSpPr>
        <p:spPr bwMode="auto">
          <a:xfrm>
            <a:off x="307759" y="795532"/>
            <a:ext cx="8537946" cy="586718"/>
          </a:xfrm>
          <a:prstGeom prst="rect">
            <a:avLst/>
          </a:prstGeom>
          <a:solidFill>
            <a:schemeClr val="bg1"/>
          </a:solidFill>
          <a:ln>
            <a:noFill/>
          </a:ln>
          <a:effectLst/>
        </p:spPr>
        <p:txBody>
          <a:bodyPr anchor="ctr"/>
          <a:lstStyle/>
          <a:p>
            <a:pPr hangingPunct="1">
              <a:lnSpc>
                <a:spcPct val="120000"/>
              </a:lnSpc>
              <a:defRPr/>
            </a:pPr>
            <a:r>
              <a:rPr lang="zh-CN" altLang="zh-CN" sz="1600" dirty="0">
                <a:solidFill>
                  <a:srgbClr val="008000"/>
                </a:solidFill>
                <a:latin typeface="Arial" panose="020B0604020202020204" pitchFamily="34" charset="0"/>
                <a:ea typeface="微软雅黑" panose="020B0503020204020204" pitchFamily="34" charset="-122"/>
              </a:rPr>
              <a:t>跨境贸易电子商务保税集货（</a:t>
            </a:r>
            <a:r>
              <a:rPr lang="en-US" altLang="zh-CN" sz="1600" dirty="0">
                <a:solidFill>
                  <a:srgbClr val="008000"/>
                </a:solidFill>
                <a:latin typeface="Arial" panose="020B0604020202020204" pitchFamily="34" charset="0"/>
                <a:ea typeface="微软雅黑" panose="020B0503020204020204" pitchFamily="34" charset="-122"/>
              </a:rPr>
              <a:t>B2B2B</a:t>
            </a:r>
            <a:r>
              <a:rPr lang="zh-CN" altLang="zh-CN" sz="1600" dirty="0">
                <a:solidFill>
                  <a:srgbClr val="008000"/>
                </a:solidFill>
                <a:latin typeface="Arial" panose="020B0604020202020204" pitchFamily="34" charset="0"/>
                <a:ea typeface="微软雅黑" panose="020B0503020204020204" pitchFamily="34" charset="-122"/>
              </a:rPr>
              <a:t>或</a:t>
            </a:r>
            <a:r>
              <a:rPr lang="en-US" altLang="zh-CN" sz="1600" dirty="0">
                <a:solidFill>
                  <a:srgbClr val="008000"/>
                </a:solidFill>
                <a:latin typeface="Arial" panose="020B0604020202020204" pitchFamily="34" charset="0"/>
                <a:ea typeface="微软雅黑" panose="020B0503020204020204" pitchFamily="34" charset="-122"/>
              </a:rPr>
              <a:t>B2B2C</a:t>
            </a:r>
            <a:r>
              <a:rPr lang="zh-CN" altLang="zh-CN" sz="1600" dirty="0">
                <a:solidFill>
                  <a:srgbClr val="008000"/>
                </a:solidFill>
                <a:latin typeface="Arial" panose="020B0604020202020204" pitchFamily="34" charset="0"/>
                <a:ea typeface="微软雅黑" panose="020B0503020204020204" pitchFamily="34" charset="-122"/>
              </a:rPr>
              <a:t>）根据货物的流向分为以下两种形式</a:t>
            </a:r>
            <a:r>
              <a:rPr lang="zh-CN" altLang="zh-CN" sz="1600" dirty="0" smtClean="0">
                <a:solidFill>
                  <a:srgbClr val="008000"/>
                </a:solidFill>
                <a:latin typeface="Arial" panose="020B0604020202020204" pitchFamily="34" charset="0"/>
                <a:ea typeface="微软雅黑" panose="020B0503020204020204" pitchFamily="34" charset="-122"/>
              </a:rPr>
              <a:t>：</a:t>
            </a:r>
            <a:endParaRPr lang="zh-CN" altLang="zh-CN" sz="1600" dirty="0">
              <a:solidFill>
                <a:srgbClr val="008000"/>
              </a:solidFill>
              <a:latin typeface="Arial" panose="020B0604020202020204" pitchFamily="34" charset="0"/>
              <a:ea typeface="微软雅黑" panose="020B0503020204020204" pitchFamily="34" charset="-122"/>
            </a:endParaRPr>
          </a:p>
        </p:txBody>
      </p:sp>
      <p:cxnSp>
        <p:nvCxnSpPr>
          <p:cNvPr id="14" name="直接连接符 13"/>
          <p:cNvCxnSpPr/>
          <p:nvPr/>
        </p:nvCxnSpPr>
        <p:spPr>
          <a:xfrm flipV="1">
            <a:off x="61364" y="1474517"/>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44242" y="157449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一）保税集货进口</a:t>
            </a:r>
            <a:endParaRPr lang="en-US" altLang="zh-CN" sz="2000" b="1" dirty="0">
              <a:solidFill>
                <a:srgbClr val="002060"/>
              </a:solidFill>
            </a:endParaRPr>
          </a:p>
        </p:txBody>
      </p:sp>
      <p:sp>
        <p:nvSpPr>
          <p:cNvPr id="22" name="TextBox 1"/>
          <p:cNvSpPr txBox="1"/>
          <p:nvPr/>
        </p:nvSpPr>
        <p:spPr>
          <a:xfrm>
            <a:off x="529560" y="1995110"/>
            <a:ext cx="8084875"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含 义：</a:t>
            </a:r>
            <a:r>
              <a:rPr lang="zh-CN" altLang="en-US" sz="1600" dirty="0">
                <a:solidFill>
                  <a:schemeClr val="bg1">
                    <a:lumMod val="50000"/>
                  </a:schemeClr>
                </a:solidFill>
              </a:rPr>
              <a:t>指境内跨境电商买家根据一段时间的境内消费者在跨境电商平台上所下的订单，向境外跨境电商卖家进行统一采购，以集货方式将相关信息发送到监管区海关申报进入保税物流中心，再由该中心的物流企业按照每个订单信息实施商品分拣，粘贴运输面单，汇总后向监管区海关申报货物出区，并在海关放行后配送至指定地点的跨境贸易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556697" y="3218118"/>
            <a:ext cx="8084875"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accent1">
                    <a:lumMod val="50000"/>
                  </a:schemeClr>
                </a:solidFill>
              </a:rPr>
              <a:t>B2B2C</a:t>
            </a:r>
            <a:r>
              <a:rPr lang="zh-CN" altLang="en-US" sz="1600" b="1" dirty="0">
                <a:solidFill>
                  <a:schemeClr val="accent1">
                    <a:lumMod val="50000"/>
                  </a:schemeClr>
                </a:solidFill>
              </a:rPr>
              <a:t>保税集货进口流程</a:t>
            </a:r>
            <a:r>
              <a:rPr lang="zh-CN" altLang="en-US" sz="1600" b="1" dirty="0" smtClean="0">
                <a:solidFill>
                  <a:schemeClr val="accent1">
                    <a:lumMod val="50000"/>
                  </a:schemeClr>
                </a:solidFill>
              </a:rPr>
              <a:t>：</a:t>
            </a:r>
            <a:endParaRPr lang="en-US" altLang="zh-CN" sz="1600" dirty="0" smtClean="0">
              <a:solidFill>
                <a:schemeClr val="bg1">
                  <a:lumMod val="50000"/>
                </a:schemeClr>
              </a:solidFill>
            </a:endParaRPr>
          </a:p>
        </p:txBody>
      </p:sp>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819" y="3643290"/>
            <a:ext cx="7854630" cy="1160628"/>
          </a:xfrm>
          <a:prstGeom prst="rect">
            <a:avLst/>
          </a:prstGeom>
          <a:noFill/>
          <a:ln>
            <a:noFill/>
          </a:ln>
        </p:spPr>
      </p:pic>
    </p:spTree>
    <p:extLst>
      <p:ext uri="{BB962C8B-B14F-4D97-AF65-F5344CB8AC3E}">
        <p14:creationId xmlns:p14="http://schemas.microsoft.com/office/powerpoint/2010/main" val="19057724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二、保税集货交易</a:t>
            </a:r>
          </a:p>
        </p:txBody>
      </p:sp>
      <p:sp>
        <p:nvSpPr>
          <p:cNvPr id="21" name="TextBox 1"/>
          <p:cNvSpPr txBox="1"/>
          <p:nvPr/>
        </p:nvSpPr>
        <p:spPr>
          <a:xfrm>
            <a:off x="344242" y="78910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保税集</a:t>
            </a:r>
            <a:r>
              <a:rPr lang="zh-CN" altLang="en-US" sz="2000" b="1" dirty="0" smtClean="0">
                <a:solidFill>
                  <a:srgbClr val="002060"/>
                </a:solidFill>
              </a:rPr>
              <a:t>货出口</a:t>
            </a:r>
            <a:endParaRPr lang="en-US" altLang="zh-CN" sz="2000" b="1" dirty="0">
              <a:solidFill>
                <a:srgbClr val="002060"/>
              </a:solidFill>
            </a:endParaRPr>
          </a:p>
        </p:txBody>
      </p:sp>
      <p:sp>
        <p:nvSpPr>
          <p:cNvPr id="22" name="TextBox 1"/>
          <p:cNvSpPr txBox="1"/>
          <p:nvPr/>
        </p:nvSpPr>
        <p:spPr>
          <a:xfrm>
            <a:off x="529561" y="1298228"/>
            <a:ext cx="8084875"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含 义：</a:t>
            </a:r>
            <a:r>
              <a:rPr lang="zh-CN" altLang="en-US" sz="1600" dirty="0">
                <a:solidFill>
                  <a:schemeClr val="bg1">
                    <a:lumMod val="50000"/>
                  </a:schemeClr>
                </a:solidFill>
              </a:rPr>
              <a:t>指境内跨境电商卖家根据一段时间的境外买家在跨境电商平台所下的订单，向境内若干个供应商分批采购商品，分批向监管区海关办理出口报关，进入保税物流中心仓库后办理出口退税，并由该中心的物流企业依据每个订单信息进行分拣、打包和贴唛，再集拼成整柜，经海关查验放行后配送至境外买家的跨境贸易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accent1">
                    <a:lumMod val="50000"/>
                  </a:schemeClr>
                </a:solidFill>
              </a:rPr>
              <a:t>优 势：</a:t>
            </a:r>
            <a:r>
              <a:rPr lang="zh-CN" altLang="en-US" sz="1600" dirty="0">
                <a:solidFill>
                  <a:schemeClr val="bg1">
                    <a:lumMod val="50000"/>
                  </a:schemeClr>
                </a:solidFill>
              </a:rPr>
              <a:t>不需要进行集中报关，每批货物入区后即可退税，集货完毕后整体出</a:t>
            </a:r>
            <a:r>
              <a:rPr lang="zh-CN" altLang="en-US" sz="1600" dirty="0" smtClean="0">
                <a:solidFill>
                  <a:schemeClr val="bg1">
                    <a:lumMod val="50000"/>
                  </a:schemeClr>
                </a:solidFill>
              </a:rPr>
              <a:t>区；与</a:t>
            </a:r>
            <a:r>
              <a:rPr lang="zh-CN" altLang="en-US" sz="1600" dirty="0">
                <a:solidFill>
                  <a:schemeClr val="bg1">
                    <a:lumMod val="50000"/>
                  </a:schemeClr>
                </a:solidFill>
              </a:rPr>
              <a:t>分批次出口</a:t>
            </a:r>
            <a:r>
              <a:rPr lang="zh-CN" altLang="en-US" sz="1600" dirty="0" smtClean="0">
                <a:solidFill>
                  <a:schemeClr val="bg1">
                    <a:lumMod val="50000"/>
                  </a:schemeClr>
                </a:solidFill>
              </a:rPr>
              <a:t>相比能</a:t>
            </a:r>
            <a:r>
              <a:rPr lang="zh-CN" altLang="en-US" sz="1600" dirty="0">
                <a:solidFill>
                  <a:schemeClr val="bg1">
                    <a:lumMod val="50000"/>
                  </a:schemeClr>
                </a:solidFill>
              </a:rPr>
              <a:t>降低</a:t>
            </a:r>
            <a:r>
              <a:rPr lang="zh-CN" altLang="en-US" sz="1600" dirty="0" smtClean="0">
                <a:solidFill>
                  <a:schemeClr val="bg1">
                    <a:lumMod val="50000"/>
                  </a:schemeClr>
                </a:solidFill>
              </a:rPr>
              <a:t>报关与出口退税</a:t>
            </a:r>
            <a:r>
              <a:rPr lang="zh-CN" altLang="en-US" sz="1600" dirty="0">
                <a:solidFill>
                  <a:schemeClr val="bg1">
                    <a:lumMod val="50000"/>
                  </a:schemeClr>
                </a:solidFill>
              </a:rPr>
              <a:t>成本</a:t>
            </a:r>
            <a:r>
              <a:rPr lang="zh-CN" altLang="en-US" sz="1600" dirty="0" smtClean="0">
                <a:solidFill>
                  <a:schemeClr val="bg1">
                    <a:lumMod val="50000"/>
                  </a:schemeClr>
                </a:solidFill>
              </a:rPr>
              <a:t>，减少</a:t>
            </a:r>
            <a:r>
              <a:rPr lang="zh-CN" altLang="en-US" sz="1600" dirty="0">
                <a:solidFill>
                  <a:schemeClr val="bg1">
                    <a:lumMod val="50000"/>
                  </a:schemeClr>
                </a:solidFill>
              </a:rPr>
              <a:t>物流费用。</a:t>
            </a:r>
            <a:endParaRPr lang="en-US" altLang="zh-CN" sz="1600" dirty="0" smtClean="0">
              <a:solidFill>
                <a:schemeClr val="bg1">
                  <a:lumMod val="50000"/>
                </a:schemeClr>
              </a:solidFill>
            </a:endParaRPr>
          </a:p>
        </p:txBody>
      </p:sp>
      <p:sp>
        <p:nvSpPr>
          <p:cNvPr id="8" name="TextBox 1"/>
          <p:cNvSpPr txBox="1"/>
          <p:nvPr/>
        </p:nvSpPr>
        <p:spPr>
          <a:xfrm>
            <a:off x="556697" y="3124087"/>
            <a:ext cx="8084875"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accent1">
                    <a:lumMod val="50000"/>
                  </a:schemeClr>
                </a:solidFill>
              </a:rPr>
              <a:t>B2B2C</a:t>
            </a:r>
            <a:r>
              <a:rPr lang="zh-CN" altLang="en-US" sz="1600" b="1" dirty="0">
                <a:solidFill>
                  <a:schemeClr val="accent1">
                    <a:lumMod val="50000"/>
                  </a:schemeClr>
                </a:solidFill>
              </a:rPr>
              <a:t>保税集货进口流程</a:t>
            </a:r>
            <a:r>
              <a:rPr lang="zh-CN" altLang="en-US" sz="1600" b="1" dirty="0" smtClean="0">
                <a:solidFill>
                  <a:schemeClr val="accent1">
                    <a:lumMod val="50000"/>
                  </a:schemeClr>
                </a:solidFill>
              </a:rPr>
              <a:t>：</a:t>
            </a:r>
            <a:endParaRPr lang="en-US" altLang="zh-CN" sz="1600" dirty="0" smtClean="0">
              <a:solidFill>
                <a:schemeClr val="bg1">
                  <a:lumMod val="50000"/>
                </a:schemeClr>
              </a:solidFill>
            </a:endParaRPr>
          </a:p>
        </p:txBody>
      </p:sp>
      <p:pic>
        <p:nvPicPr>
          <p:cNvPr id="10" name="图片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560" y="3541440"/>
            <a:ext cx="8022381" cy="1167810"/>
          </a:xfrm>
          <a:prstGeom prst="rect">
            <a:avLst/>
          </a:prstGeom>
          <a:noFill/>
          <a:ln>
            <a:noFill/>
          </a:ln>
        </p:spPr>
      </p:pic>
    </p:spTree>
    <p:extLst>
      <p:ext uri="{BB962C8B-B14F-4D97-AF65-F5344CB8AC3E}">
        <p14:creationId xmlns:p14="http://schemas.microsoft.com/office/powerpoint/2010/main" val="40179834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第十章 </a:t>
            </a:r>
            <a:r>
              <a:rPr lang="zh-CN" altLang="en-US" sz="4000" b="1" dirty="0"/>
              <a:t>跨</a:t>
            </a:r>
            <a:r>
              <a:rPr lang="zh-CN" altLang="en-US" sz="4000" b="1" dirty="0" smtClean="0"/>
              <a:t>境零售电子商务</a:t>
            </a:r>
            <a:r>
              <a:rPr lang="zh-CN" altLang="en-US" sz="4000" b="1" dirty="0"/>
              <a:t>交易</a:t>
            </a:r>
            <a:endParaRPr sz="4000" b="1" dirty="0"/>
          </a:p>
        </p:txBody>
      </p:sp>
    </p:spTree>
    <p:extLst>
      <p:ext uri="{BB962C8B-B14F-4D97-AF65-F5344CB8AC3E}">
        <p14:creationId xmlns:p14="http://schemas.microsoft.com/office/powerpoint/2010/main" val="36829839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第十章 </a:t>
            </a:r>
            <a:r>
              <a:rPr lang="zh-CN" altLang="en-US" b="1" dirty="0">
                <a:solidFill>
                  <a:schemeClr val="bg2">
                    <a:lumMod val="60000"/>
                    <a:lumOff val="40000"/>
                  </a:schemeClr>
                </a:solidFill>
              </a:rPr>
              <a:t>跨</a:t>
            </a:r>
            <a:r>
              <a:rPr lang="zh-CN" altLang="en-US" b="1" dirty="0" smtClean="0">
                <a:solidFill>
                  <a:schemeClr val="bg2">
                    <a:lumMod val="60000"/>
                    <a:lumOff val="40000"/>
                  </a:schemeClr>
                </a:solidFill>
              </a:rPr>
              <a:t>境零售电子商务</a:t>
            </a:r>
            <a:r>
              <a:rPr lang="zh-CN" altLang="en-US" b="1" dirty="0">
                <a:solidFill>
                  <a:schemeClr val="bg2">
                    <a:lumMod val="60000"/>
                    <a:lumOff val="40000"/>
                  </a:schemeClr>
                </a:solidFill>
              </a:rPr>
              <a:t>交易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跨境电子商务</a:t>
            </a:r>
            <a:r>
              <a:rPr lang="en-US" altLang="zh-CN" sz="3600" b="1" dirty="0"/>
              <a:t>B2C</a:t>
            </a:r>
            <a:r>
              <a:rPr lang="zh-CN" altLang="en-US" sz="3600" b="1" dirty="0"/>
              <a:t>交易</a:t>
            </a:r>
            <a:endParaRPr sz="3600" b="1" dirty="0"/>
          </a:p>
        </p:txBody>
      </p:sp>
    </p:spTree>
    <p:extLst>
      <p:ext uri="{BB962C8B-B14F-4D97-AF65-F5344CB8AC3E}">
        <p14:creationId xmlns:p14="http://schemas.microsoft.com/office/powerpoint/2010/main" val="37584946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跨境电子商务平台</a:t>
            </a:r>
          </a:p>
        </p:txBody>
      </p:sp>
      <p:sp>
        <p:nvSpPr>
          <p:cNvPr id="13" name="矩形 12"/>
          <p:cNvSpPr/>
          <p:nvPr/>
        </p:nvSpPr>
        <p:spPr bwMode="auto">
          <a:xfrm>
            <a:off x="303026" y="785958"/>
            <a:ext cx="8537946" cy="756923"/>
          </a:xfrm>
          <a:prstGeom prst="rect">
            <a:avLst/>
          </a:prstGeom>
          <a:solidFill>
            <a:schemeClr val="bg1"/>
          </a:solidFill>
          <a:ln>
            <a:noFill/>
          </a:ln>
          <a:effectLst/>
        </p:spPr>
        <p:txBody>
          <a:bodyPr anchor="ctr"/>
          <a:lstStyle/>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是指生产商、供应商、批发商、零售商与终端消费者通过电子商务平台完成商品交易的模式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跨境电子商务平台主要有自营跨境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平台、直发</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直运平台、导购</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返利平台。</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61879" y="158024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40646" y="1663744"/>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a:t>
            </a:r>
            <a:r>
              <a:rPr lang="en-US" altLang="zh-CN" sz="2000" b="1" dirty="0">
                <a:solidFill>
                  <a:srgbClr val="002060"/>
                </a:solidFill>
              </a:rPr>
              <a:t>B2C</a:t>
            </a:r>
            <a:r>
              <a:rPr lang="zh-CN" altLang="en-US" sz="2000" b="1" dirty="0">
                <a:solidFill>
                  <a:srgbClr val="002060"/>
                </a:solidFill>
              </a:rPr>
              <a:t>自营跨境</a:t>
            </a:r>
            <a:r>
              <a:rPr lang="zh-CN" altLang="en-US" sz="2000" b="1" dirty="0" smtClean="0">
                <a:solidFill>
                  <a:srgbClr val="002060"/>
                </a:solidFill>
              </a:rPr>
              <a:t>电商平台</a:t>
            </a:r>
            <a:endParaRPr lang="en-US" altLang="zh-CN" sz="2000" b="1" dirty="0">
              <a:solidFill>
                <a:srgbClr val="002060"/>
              </a:solidFill>
            </a:endParaRPr>
          </a:p>
        </p:txBody>
      </p:sp>
      <p:sp>
        <p:nvSpPr>
          <p:cNvPr id="22" name="TextBox 1"/>
          <p:cNvSpPr txBox="1"/>
          <p:nvPr/>
        </p:nvSpPr>
        <p:spPr>
          <a:xfrm>
            <a:off x="485174" y="2201578"/>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B2C</a:t>
            </a:r>
            <a:r>
              <a:rPr lang="zh-CN" altLang="en-US" sz="1600" b="1" dirty="0">
                <a:solidFill>
                  <a:schemeClr val="bg1">
                    <a:lumMod val="50000"/>
                  </a:schemeClr>
                </a:solidFill>
              </a:rPr>
              <a:t>垂直型</a:t>
            </a:r>
            <a:r>
              <a:rPr lang="zh-CN" altLang="en-US" sz="1600" b="1" dirty="0" smtClean="0">
                <a:solidFill>
                  <a:schemeClr val="bg1">
                    <a:lumMod val="50000"/>
                  </a:schemeClr>
                </a:solidFill>
              </a:rPr>
              <a:t>平台：</a:t>
            </a:r>
            <a:r>
              <a:rPr lang="zh-CN" altLang="en-US" sz="1600" dirty="0" smtClean="0">
                <a:solidFill>
                  <a:schemeClr val="bg1">
                    <a:lumMod val="50000"/>
                  </a:schemeClr>
                </a:solidFill>
              </a:rPr>
              <a:t>指</a:t>
            </a:r>
            <a:r>
              <a:rPr lang="zh-CN" altLang="en-US" sz="1600" dirty="0">
                <a:solidFill>
                  <a:schemeClr val="bg1">
                    <a:lumMod val="50000"/>
                  </a:schemeClr>
                </a:solidFill>
              </a:rPr>
              <a:t>将自营销售商品集中于奢侈品、化妆品、服饰等品类的跨境</a:t>
            </a:r>
            <a:r>
              <a:rPr lang="zh-CN" altLang="en-US" sz="1600" dirty="0" smtClean="0">
                <a:solidFill>
                  <a:schemeClr val="bg1">
                    <a:lumMod val="50000"/>
                  </a:schemeClr>
                </a:solidFill>
              </a:rPr>
              <a:t>电商网站。</a:t>
            </a:r>
            <a:endParaRPr lang="en-US" altLang="zh-CN" sz="1600" dirty="0" smtClean="0">
              <a:solidFill>
                <a:schemeClr val="bg1">
                  <a:lumMod val="50000"/>
                </a:schemeClr>
              </a:solidFill>
            </a:endParaRPr>
          </a:p>
          <a:p>
            <a:pPr>
              <a:lnSpc>
                <a:spcPct val="120000"/>
              </a:lnSpc>
            </a:pPr>
            <a:r>
              <a:rPr lang="en-US" altLang="zh-CN" sz="1600" b="1" dirty="0">
                <a:solidFill>
                  <a:schemeClr val="bg1">
                    <a:lumMod val="50000"/>
                  </a:schemeClr>
                </a:solidFill>
              </a:rPr>
              <a:t>B2C</a:t>
            </a:r>
            <a:r>
              <a:rPr lang="zh-CN" altLang="en-US" sz="1600" b="1" dirty="0">
                <a:solidFill>
                  <a:schemeClr val="bg1">
                    <a:lumMod val="50000"/>
                  </a:schemeClr>
                </a:solidFill>
              </a:rPr>
              <a:t>综合型</a:t>
            </a:r>
            <a:r>
              <a:rPr lang="zh-CN" altLang="en-US" sz="1600" b="1" dirty="0" smtClean="0">
                <a:solidFill>
                  <a:schemeClr val="bg1">
                    <a:lumMod val="50000"/>
                  </a:schemeClr>
                </a:solidFill>
              </a:rPr>
              <a:t>平台：</a:t>
            </a:r>
            <a:r>
              <a:rPr lang="zh-CN" altLang="en-US" sz="1600" dirty="0" smtClean="0">
                <a:solidFill>
                  <a:schemeClr val="bg1">
                    <a:lumMod val="50000"/>
                  </a:schemeClr>
                </a:solidFill>
              </a:rPr>
              <a:t>指</a:t>
            </a:r>
            <a:r>
              <a:rPr lang="zh-CN" altLang="en-US" sz="1600" dirty="0">
                <a:solidFill>
                  <a:schemeClr val="bg1">
                    <a:lumMod val="50000"/>
                  </a:schemeClr>
                </a:solidFill>
              </a:rPr>
              <a:t>具有完善的跨境供应链管理系统，所销售商品主要分别于</a:t>
            </a:r>
            <a:r>
              <a:rPr lang="en-US" altLang="zh-CN" sz="1600" dirty="0">
                <a:solidFill>
                  <a:schemeClr val="bg1">
                    <a:lumMod val="50000"/>
                  </a:schemeClr>
                </a:solidFill>
              </a:rPr>
              <a:t>3C</a:t>
            </a:r>
            <a:r>
              <a:rPr lang="zh-CN" altLang="en-US" sz="1600" dirty="0">
                <a:solidFill>
                  <a:schemeClr val="bg1">
                    <a:lumMod val="50000"/>
                  </a:schemeClr>
                </a:solidFill>
              </a:rPr>
              <a:t>电子产品、服装服饰、家具园艺、户外用品、健康美容、鞋帽箱包、母婴玩具、家居用品、汽车配件</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灯光</a:t>
            </a:r>
            <a:r>
              <a:rPr lang="zh-CN" altLang="en-US" sz="1600" dirty="0">
                <a:solidFill>
                  <a:schemeClr val="bg1">
                    <a:lumMod val="50000"/>
                  </a:schemeClr>
                </a:solidFill>
              </a:rPr>
              <a:t>照明、安全监控等几十种品类的跨境</a:t>
            </a:r>
            <a:r>
              <a:rPr lang="zh-CN" altLang="en-US" sz="1600" dirty="0" smtClean="0">
                <a:solidFill>
                  <a:schemeClr val="bg1">
                    <a:lumMod val="50000"/>
                  </a:schemeClr>
                </a:solidFill>
              </a:rPr>
              <a:t>电商网站</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
        <p:nvSpPr>
          <p:cNvPr id="17" name="TextBox 1"/>
          <p:cNvSpPr txBox="1"/>
          <p:nvPr/>
        </p:nvSpPr>
        <p:spPr>
          <a:xfrm>
            <a:off x="485174" y="4029771"/>
            <a:ext cx="825156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含 义：</a:t>
            </a:r>
            <a:r>
              <a:rPr lang="zh-CN" altLang="en-US" sz="1600" dirty="0">
                <a:solidFill>
                  <a:schemeClr val="bg1">
                    <a:lumMod val="50000"/>
                  </a:schemeClr>
                </a:solidFill>
              </a:rPr>
              <a:t>指将接受的境内消费者订单信息发给境外跨境电子商务卖家，由其按照订单信息以零售的形式，向中国消费者配送的跨境电子商务网站。</a:t>
            </a:r>
            <a:endParaRPr lang="en-US" altLang="zh-CN" sz="1600" dirty="0" smtClean="0">
              <a:solidFill>
                <a:schemeClr val="bg1">
                  <a:lumMod val="50000"/>
                </a:schemeClr>
              </a:solidFill>
            </a:endParaRPr>
          </a:p>
        </p:txBody>
      </p:sp>
      <p:sp>
        <p:nvSpPr>
          <p:cNvPr id="18" name="TextBox 1"/>
          <p:cNvSpPr txBox="1"/>
          <p:nvPr/>
        </p:nvSpPr>
        <p:spPr>
          <a:xfrm>
            <a:off x="340646" y="347577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a:solidFill>
                  <a:srgbClr val="002060"/>
                </a:solidFill>
              </a:rPr>
              <a:t>B2C</a:t>
            </a:r>
            <a:r>
              <a:rPr lang="zh-CN" altLang="en-US" sz="2000" b="1" dirty="0">
                <a:solidFill>
                  <a:srgbClr val="002060"/>
                </a:solidFill>
              </a:rPr>
              <a:t>直发</a:t>
            </a:r>
            <a:r>
              <a:rPr lang="en-US" altLang="zh-CN" sz="2000" b="1" dirty="0">
                <a:solidFill>
                  <a:srgbClr val="002060"/>
                </a:solidFill>
              </a:rPr>
              <a:t>/</a:t>
            </a:r>
            <a:r>
              <a:rPr lang="zh-CN" altLang="en-US" sz="2000" b="1" dirty="0">
                <a:solidFill>
                  <a:srgbClr val="002060"/>
                </a:solidFill>
              </a:rPr>
              <a:t>直运平台</a:t>
            </a:r>
            <a:endParaRPr lang="en-US" altLang="zh-CN" sz="2000" b="1" dirty="0">
              <a:solidFill>
                <a:srgbClr val="002060"/>
              </a:solidFill>
            </a:endParaRPr>
          </a:p>
        </p:txBody>
      </p:sp>
    </p:spTree>
    <p:extLst>
      <p:ext uri="{BB962C8B-B14F-4D97-AF65-F5344CB8AC3E}">
        <p14:creationId xmlns:p14="http://schemas.microsoft.com/office/powerpoint/2010/main" val="17805652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跨境电子商务平台</a:t>
            </a:r>
          </a:p>
        </p:txBody>
      </p:sp>
      <p:sp>
        <p:nvSpPr>
          <p:cNvPr id="21" name="TextBox 1"/>
          <p:cNvSpPr txBox="1"/>
          <p:nvPr/>
        </p:nvSpPr>
        <p:spPr>
          <a:xfrm>
            <a:off x="340645" y="92862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en-US" altLang="zh-CN" sz="2000" b="1" dirty="0" smtClean="0">
                <a:solidFill>
                  <a:srgbClr val="002060"/>
                </a:solidFill>
              </a:rPr>
              <a:t>B2C</a:t>
            </a:r>
            <a:r>
              <a:rPr lang="zh-CN" altLang="en-US" sz="2000" b="1" dirty="0">
                <a:solidFill>
                  <a:srgbClr val="002060"/>
                </a:solidFill>
              </a:rPr>
              <a:t>导购</a:t>
            </a:r>
            <a:r>
              <a:rPr lang="en-US" altLang="zh-CN" sz="2000" b="1" dirty="0">
                <a:solidFill>
                  <a:srgbClr val="002060"/>
                </a:solidFill>
              </a:rPr>
              <a:t>/</a:t>
            </a:r>
            <a:r>
              <a:rPr lang="zh-CN" altLang="en-US" sz="2000" b="1" dirty="0">
                <a:solidFill>
                  <a:srgbClr val="002060"/>
                </a:solidFill>
              </a:rPr>
              <a:t>返利平台</a:t>
            </a:r>
            <a:endParaRPr lang="en-US" altLang="zh-CN" sz="2000" b="1" dirty="0">
              <a:solidFill>
                <a:srgbClr val="002060"/>
              </a:solidFill>
            </a:endParaRPr>
          </a:p>
        </p:txBody>
      </p:sp>
      <p:sp>
        <p:nvSpPr>
          <p:cNvPr id="22" name="TextBox 1"/>
          <p:cNvSpPr txBox="1"/>
          <p:nvPr/>
        </p:nvSpPr>
        <p:spPr>
          <a:xfrm>
            <a:off x="465439" y="1647580"/>
            <a:ext cx="8433311" cy="25299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b="1" dirty="0">
                <a:solidFill>
                  <a:srgbClr val="002060"/>
                </a:solidFill>
              </a:rPr>
              <a:t>内 涵：</a:t>
            </a:r>
            <a:endParaRPr lang="en-US" altLang="zh-CN" b="1" dirty="0">
              <a:solidFill>
                <a:srgbClr val="002060"/>
              </a:solidFill>
            </a:endParaRPr>
          </a:p>
          <a:p>
            <a:pPr>
              <a:lnSpc>
                <a:spcPct val="120000"/>
              </a:lnSpc>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50000"/>
                  </a:schemeClr>
                </a:solidFill>
              </a:rPr>
              <a:t>通过</a:t>
            </a:r>
            <a:r>
              <a:rPr lang="zh-CN" altLang="en-US" sz="1600" dirty="0">
                <a:solidFill>
                  <a:schemeClr val="bg1">
                    <a:lumMod val="50000"/>
                  </a:schemeClr>
                </a:solidFill>
              </a:rPr>
              <a:t>导购资讯、商品比价、海购社区论坛、海购博客等方式，并通过返利来吸引境内用户的</a:t>
            </a:r>
            <a:r>
              <a:rPr lang="zh-CN" altLang="en-US" sz="1600" dirty="0" smtClean="0">
                <a:solidFill>
                  <a:schemeClr val="bg1">
                    <a:lumMod val="50000"/>
                  </a:schemeClr>
                </a:solidFill>
              </a:rPr>
              <a:t>流量；</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smtClean="0">
                <a:solidFill>
                  <a:schemeClr val="bg1">
                    <a:lumMod val="50000"/>
                  </a:schemeClr>
                </a:solidFill>
              </a:rPr>
              <a:t>境内</a:t>
            </a:r>
            <a:r>
              <a:rPr lang="zh-CN" altLang="en-US" sz="1600" dirty="0">
                <a:solidFill>
                  <a:schemeClr val="bg1">
                    <a:lumMod val="50000"/>
                  </a:schemeClr>
                </a:solidFill>
              </a:rPr>
              <a:t>消费者通过跨境电子商务平台站内链接，向境外</a:t>
            </a:r>
            <a:r>
              <a:rPr lang="en-US" altLang="zh-CN" sz="1600" dirty="0">
                <a:solidFill>
                  <a:schemeClr val="bg1">
                    <a:lumMod val="50000"/>
                  </a:schemeClr>
                </a:solidFill>
              </a:rPr>
              <a:t>B2C</a:t>
            </a:r>
            <a:r>
              <a:rPr lang="zh-CN" altLang="en-US" sz="1600" dirty="0">
                <a:solidFill>
                  <a:schemeClr val="bg1">
                    <a:lumMod val="50000"/>
                  </a:schemeClr>
                </a:solidFill>
              </a:rPr>
              <a:t>跨境电子商务卖家提交订单进行跨境购物</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smtClean="0">
                <a:solidFill>
                  <a:schemeClr val="bg1">
                    <a:lumMod val="50000"/>
                  </a:schemeClr>
                </a:solidFill>
              </a:rPr>
              <a:t> 将</a:t>
            </a:r>
            <a:r>
              <a:rPr lang="zh-CN" altLang="en-US" sz="1600" dirty="0">
                <a:solidFill>
                  <a:schemeClr val="bg1">
                    <a:lumMod val="50000"/>
                  </a:schemeClr>
                </a:solidFill>
              </a:rPr>
              <a:t>导购平台页面与境外</a:t>
            </a:r>
            <a:r>
              <a:rPr lang="en-US" altLang="zh-CN" sz="1600" dirty="0">
                <a:solidFill>
                  <a:schemeClr val="bg1">
                    <a:lumMod val="50000"/>
                  </a:schemeClr>
                </a:solidFill>
              </a:rPr>
              <a:t>B2C</a:t>
            </a:r>
            <a:r>
              <a:rPr lang="zh-CN" altLang="en-US" sz="1600" dirty="0">
                <a:solidFill>
                  <a:schemeClr val="bg1">
                    <a:lumMod val="50000"/>
                  </a:schemeClr>
                </a:solidFill>
              </a:rPr>
              <a:t>返利平台商品销售页面进行链接，产生订单后由返利平台向导购平台进行</a:t>
            </a:r>
            <a:r>
              <a:rPr lang="en-US" altLang="zh-CN" sz="1600" dirty="0">
                <a:solidFill>
                  <a:schemeClr val="bg1">
                    <a:lumMod val="50000"/>
                  </a:schemeClr>
                </a:solidFill>
              </a:rPr>
              <a:t>5%</a:t>
            </a:r>
            <a:r>
              <a:rPr lang="zh-CN" altLang="en-US" sz="1600" dirty="0">
                <a:solidFill>
                  <a:schemeClr val="bg1">
                    <a:lumMod val="50000"/>
                  </a:schemeClr>
                </a:solidFill>
              </a:rPr>
              <a:t>至</a:t>
            </a:r>
            <a:r>
              <a:rPr lang="en-US" altLang="zh-CN" sz="1600" dirty="0">
                <a:solidFill>
                  <a:schemeClr val="bg1">
                    <a:lumMod val="50000"/>
                  </a:schemeClr>
                </a:solidFill>
              </a:rPr>
              <a:t>15%</a:t>
            </a:r>
            <a:r>
              <a:rPr lang="zh-CN" altLang="en-US" sz="1600" dirty="0">
                <a:solidFill>
                  <a:schemeClr val="bg1">
                    <a:lumMod val="50000"/>
                  </a:schemeClr>
                </a:solidFill>
              </a:rPr>
              <a:t>不等的返点，再由导购平台将所获返点中的一部分作为返利来回馈给境内消费者</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2207972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746433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垂直型跨境电子商务平台进口交易</a:t>
            </a:r>
          </a:p>
        </p:txBody>
      </p:sp>
      <p:sp>
        <p:nvSpPr>
          <p:cNvPr id="13" name="矩形 12"/>
          <p:cNvSpPr/>
          <p:nvPr/>
        </p:nvSpPr>
        <p:spPr bwMode="auto">
          <a:xfrm>
            <a:off x="414440" y="785959"/>
            <a:ext cx="8426532" cy="611216"/>
          </a:xfrm>
          <a:prstGeom prst="rect">
            <a:avLst/>
          </a:prstGeom>
          <a:solidFill>
            <a:schemeClr val="bg1"/>
          </a:solidFill>
          <a:ln>
            <a:noFill/>
          </a:ln>
          <a:effectLst/>
        </p:spPr>
        <p:txBody>
          <a:bodyPr anchor="ctr"/>
          <a:lstStyle/>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垂直型跨境电子商务平台莎莎网进口</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交易流程有五个操作环节。</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55301" y="138946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40646" y="144577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一）会员注册</a:t>
            </a:r>
            <a:endParaRPr lang="en-US" altLang="zh-CN" sz="2000" b="1" dirty="0">
              <a:solidFill>
                <a:srgbClr val="002060"/>
              </a:solidFill>
            </a:endParaRPr>
          </a:p>
        </p:txBody>
      </p:sp>
      <p:sp>
        <p:nvSpPr>
          <p:cNvPr id="22" name="TextBox 1"/>
          <p:cNvSpPr txBox="1"/>
          <p:nvPr/>
        </p:nvSpPr>
        <p:spPr>
          <a:xfrm>
            <a:off x="485174" y="1898548"/>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登入网站</a:t>
            </a:r>
            <a:r>
              <a:rPr lang="zh-CN" altLang="en-US" sz="1600" b="1" dirty="0" smtClean="0">
                <a:solidFill>
                  <a:schemeClr val="bg1">
                    <a:lumMod val="50000"/>
                  </a:schemeClr>
                </a:solidFill>
              </a:rPr>
              <a:t>：</a:t>
            </a:r>
            <a:r>
              <a:rPr lang="zh-CN" altLang="en-US" sz="1600" dirty="0">
                <a:solidFill>
                  <a:schemeClr val="bg1">
                    <a:lumMod val="50000"/>
                  </a:schemeClr>
                </a:solidFill>
              </a:rPr>
              <a:t>在注册界面中输入电子邮件地址、密码、姓名、国家或地区和验证码，点击“你已阅读及接受使用条款及隐私注册”的条文前框，再点击“注册”按钮</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注册账户：</a:t>
            </a:r>
            <a:r>
              <a:rPr lang="zh-CN" altLang="en-US" sz="1600" dirty="0">
                <a:solidFill>
                  <a:schemeClr val="bg1">
                    <a:lumMod val="50000"/>
                  </a:schemeClr>
                </a:solidFill>
              </a:rPr>
              <a:t>注册成功后</a:t>
            </a:r>
            <a:r>
              <a:rPr lang="zh-CN" altLang="en-US" sz="1600" dirty="0" smtClean="0">
                <a:solidFill>
                  <a:schemeClr val="bg1">
                    <a:lumMod val="50000"/>
                  </a:schemeClr>
                </a:solidFill>
              </a:rPr>
              <a:t>，在</a:t>
            </a:r>
            <a:r>
              <a:rPr lang="zh-CN" altLang="en-US" sz="1600" dirty="0">
                <a:solidFill>
                  <a:schemeClr val="bg1">
                    <a:lumMod val="50000"/>
                  </a:schemeClr>
                </a:solidFill>
              </a:rPr>
              <a:t>本人邮箱中将收到一封</a:t>
            </a:r>
            <a:r>
              <a:rPr lang="zh-CN" altLang="en-US" sz="1600" dirty="0" smtClean="0">
                <a:solidFill>
                  <a:schemeClr val="bg1">
                    <a:lumMod val="50000"/>
                  </a:schemeClr>
                </a:solidFill>
              </a:rPr>
              <a:t>邮件，点击</a:t>
            </a:r>
            <a:r>
              <a:rPr lang="zh-CN" altLang="en-US" sz="1600" dirty="0">
                <a:solidFill>
                  <a:schemeClr val="bg1">
                    <a:lumMod val="50000"/>
                  </a:schemeClr>
                </a:solidFill>
              </a:rPr>
              <a:t>邮件内的连接进入注册界面，</a:t>
            </a:r>
            <a:r>
              <a:rPr lang="zh-CN" altLang="en-US" sz="1600" dirty="0" smtClean="0">
                <a:solidFill>
                  <a:schemeClr val="bg1">
                    <a:lumMod val="50000"/>
                  </a:schemeClr>
                </a:solidFill>
              </a:rPr>
              <a:t>输入邮址</a:t>
            </a:r>
            <a:r>
              <a:rPr lang="zh-CN" altLang="en-US" sz="1600" dirty="0">
                <a:solidFill>
                  <a:schemeClr val="bg1">
                    <a:lumMod val="50000"/>
                  </a:schemeClr>
                </a:solidFill>
              </a:rPr>
              <a:t>、</a:t>
            </a:r>
            <a:r>
              <a:rPr lang="zh-CN" altLang="en-US" sz="1600" dirty="0" smtClean="0">
                <a:solidFill>
                  <a:schemeClr val="bg1">
                    <a:lumMod val="50000"/>
                  </a:schemeClr>
                </a:solidFill>
              </a:rPr>
              <a:t>密码后点击“登入”</a:t>
            </a:r>
            <a:r>
              <a:rPr lang="zh-CN" altLang="en-US" sz="1600" dirty="0">
                <a:solidFill>
                  <a:schemeClr val="bg1">
                    <a:lumMod val="50000"/>
                  </a:schemeClr>
                </a:solidFill>
              </a:rPr>
              <a:t>按钮</a:t>
            </a:r>
            <a:r>
              <a:rPr lang="zh-CN" altLang="en-US" sz="1600" dirty="0" smtClean="0">
                <a:solidFill>
                  <a:schemeClr val="bg1">
                    <a:lumMod val="50000"/>
                  </a:schemeClr>
                </a:solidFill>
              </a:rPr>
              <a:t>，可在</a:t>
            </a:r>
            <a:r>
              <a:rPr lang="zh-CN" altLang="en-US" sz="1600" dirty="0">
                <a:solidFill>
                  <a:schemeClr val="bg1">
                    <a:lumMod val="50000"/>
                  </a:schemeClr>
                </a:solidFill>
              </a:rPr>
              <a:t>本人邮箱中收取注册账户</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8" name="TextBox 1"/>
          <p:cNvSpPr txBox="1"/>
          <p:nvPr/>
        </p:nvSpPr>
        <p:spPr>
          <a:xfrm>
            <a:off x="340645" y="307152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）选购商品</a:t>
            </a:r>
            <a:endParaRPr lang="en-US" altLang="zh-CN" sz="2000" b="1" dirty="0">
              <a:solidFill>
                <a:srgbClr val="002060"/>
              </a:solidFill>
            </a:endParaRPr>
          </a:p>
        </p:txBody>
      </p:sp>
      <p:sp>
        <p:nvSpPr>
          <p:cNvPr id="10" name="TextBox 1"/>
          <p:cNvSpPr txBox="1"/>
          <p:nvPr/>
        </p:nvSpPr>
        <p:spPr>
          <a:xfrm>
            <a:off x="485174" y="3570561"/>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搜寻商品：</a:t>
            </a:r>
            <a:r>
              <a:rPr lang="zh-CN" altLang="en-US" sz="1600" dirty="0" smtClean="0">
                <a:solidFill>
                  <a:schemeClr val="bg1">
                    <a:lumMod val="50000"/>
                  </a:schemeClr>
                </a:solidFill>
              </a:rPr>
              <a:t>选择提供</a:t>
            </a:r>
            <a:r>
              <a:rPr lang="zh-CN" altLang="en-US" sz="1600" dirty="0">
                <a:solidFill>
                  <a:schemeClr val="bg1">
                    <a:lumMod val="50000"/>
                  </a:schemeClr>
                </a:solidFill>
              </a:rPr>
              <a:t>的搜索</a:t>
            </a:r>
            <a:r>
              <a:rPr lang="zh-CN" altLang="en-US" sz="1600" dirty="0" smtClean="0">
                <a:solidFill>
                  <a:schemeClr val="bg1">
                    <a:lumMod val="50000"/>
                  </a:schemeClr>
                </a:solidFill>
              </a:rPr>
              <a:t>工具，输入商品</a:t>
            </a:r>
            <a:r>
              <a:rPr lang="zh-CN" altLang="en-US" sz="1600" dirty="0">
                <a:solidFill>
                  <a:schemeClr val="bg1">
                    <a:lumMod val="50000"/>
                  </a:schemeClr>
                </a:solidFill>
              </a:rPr>
              <a:t>类</a:t>
            </a:r>
            <a:r>
              <a:rPr lang="zh-CN" altLang="en-US" sz="1600" dirty="0" smtClean="0">
                <a:solidFill>
                  <a:schemeClr val="bg1">
                    <a:lumMod val="50000"/>
                  </a:schemeClr>
                </a:solidFill>
              </a:rPr>
              <a:t>別</a:t>
            </a:r>
            <a:r>
              <a:rPr lang="zh-CN" altLang="en-US" sz="1600" dirty="0">
                <a:solidFill>
                  <a:schemeClr val="bg1">
                    <a:lumMod val="50000"/>
                  </a:schemeClr>
                </a:solidFill>
              </a:rPr>
              <a:t>、</a:t>
            </a:r>
            <a:r>
              <a:rPr lang="zh-CN" altLang="en-US" sz="1600" dirty="0" smtClean="0">
                <a:solidFill>
                  <a:schemeClr val="bg1">
                    <a:lumMod val="50000"/>
                  </a:schemeClr>
                </a:solidFill>
              </a:rPr>
              <a:t>品牌名称、</a:t>
            </a:r>
            <a:r>
              <a:rPr lang="zh-CN" altLang="en-US" sz="1600" dirty="0">
                <a:solidFill>
                  <a:schemeClr val="bg1">
                    <a:lumMod val="50000"/>
                  </a:schemeClr>
                </a:solidFill>
              </a:rPr>
              <a:t>产品特质、商品关键词分别搜寻所需商品。</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放入购物篮</a:t>
            </a:r>
            <a:r>
              <a:rPr lang="zh-CN" altLang="en-US" sz="1600" b="1" dirty="0" smtClean="0">
                <a:solidFill>
                  <a:schemeClr val="bg1">
                    <a:lumMod val="50000"/>
                  </a:schemeClr>
                </a:solidFill>
              </a:rPr>
              <a:t>：</a:t>
            </a:r>
            <a:r>
              <a:rPr lang="zh-CN" altLang="en-US" sz="1600" dirty="0">
                <a:solidFill>
                  <a:schemeClr val="bg1">
                    <a:lumMod val="50000"/>
                  </a:schemeClr>
                </a:solidFill>
              </a:rPr>
              <a:t>选购所需商品</a:t>
            </a:r>
            <a:r>
              <a:rPr lang="zh-CN" altLang="en-US" sz="1600" dirty="0" smtClean="0">
                <a:solidFill>
                  <a:schemeClr val="bg1">
                    <a:lumMod val="50000"/>
                  </a:schemeClr>
                </a:solidFill>
              </a:rPr>
              <a:t>，按下</a:t>
            </a:r>
            <a:r>
              <a:rPr lang="zh-CN" altLang="en-US" sz="1600" dirty="0">
                <a:solidFill>
                  <a:schemeClr val="bg1">
                    <a:lumMod val="50000"/>
                  </a:schemeClr>
                </a:solidFill>
              </a:rPr>
              <a:t>商品的图片或名称</a:t>
            </a:r>
            <a:r>
              <a:rPr lang="zh-CN" altLang="en-US" sz="1600" dirty="0" smtClean="0">
                <a:solidFill>
                  <a:schemeClr val="bg1">
                    <a:lumMod val="50000"/>
                  </a:schemeClr>
                </a:solidFill>
              </a:rPr>
              <a:t>，显示</a:t>
            </a:r>
            <a:r>
              <a:rPr lang="zh-CN" altLang="en-US" sz="1600" dirty="0">
                <a:solidFill>
                  <a:schemeClr val="bg1">
                    <a:lumMod val="50000"/>
                  </a:schemeClr>
                </a:solidFill>
              </a:rPr>
              <a:t>商品的相关</a:t>
            </a:r>
            <a:r>
              <a:rPr lang="zh-CN" altLang="en-US" sz="1600" dirty="0" smtClean="0">
                <a:solidFill>
                  <a:schemeClr val="bg1">
                    <a:lumMod val="50000"/>
                  </a:schemeClr>
                </a:solidFill>
              </a:rPr>
              <a:t>信息；选择</a:t>
            </a:r>
            <a:r>
              <a:rPr lang="zh-CN" altLang="en-US" sz="1600" dirty="0">
                <a:solidFill>
                  <a:schemeClr val="bg1">
                    <a:lumMod val="50000"/>
                  </a:schemeClr>
                </a:solidFill>
              </a:rPr>
              <a:t>订购数量</a:t>
            </a:r>
            <a:r>
              <a:rPr lang="zh-CN" altLang="en-US" sz="1600" dirty="0" smtClean="0">
                <a:solidFill>
                  <a:schemeClr val="bg1">
                    <a:lumMod val="50000"/>
                  </a:schemeClr>
                </a:solidFill>
              </a:rPr>
              <a:t>，点击</a:t>
            </a:r>
            <a:r>
              <a:rPr lang="zh-CN" altLang="en-US" sz="1600" dirty="0">
                <a:solidFill>
                  <a:schemeClr val="bg1">
                    <a:lumMod val="50000"/>
                  </a:schemeClr>
                </a:solidFill>
              </a:rPr>
              <a:t>“加入购物篮”，购物数量及其金额将显示于网页的右边</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993631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746433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垂直型跨境电子商务平台进口交易</a:t>
            </a:r>
          </a:p>
        </p:txBody>
      </p:sp>
      <p:sp>
        <p:nvSpPr>
          <p:cNvPr id="21" name="TextBox 1"/>
          <p:cNvSpPr txBox="1"/>
          <p:nvPr/>
        </p:nvSpPr>
        <p:spPr>
          <a:xfrm>
            <a:off x="340644" y="79353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三）支付费用</a:t>
            </a:r>
            <a:endParaRPr lang="en-US" altLang="zh-CN" sz="2000" b="1" dirty="0">
              <a:solidFill>
                <a:srgbClr val="002060"/>
              </a:solidFill>
            </a:endParaRPr>
          </a:p>
        </p:txBody>
      </p:sp>
      <p:sp>
        <p:nvSpPr>
          <p:cNvPr id="22" name="TextBox 1"/>
          <p:cNvSpPr txBox="1"/>
          <p:nvPr/>
        </p:nvSpPr>
        <p:spPr>
          <a:xfrm>
            <a:off x="485173" y="1280500"/>
            <a:ext cx="852725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支付方法：</a:t>
            </a:r>
            <a:r>
              <a:rPr lang="zh-CN" altLang="en-US" sz="1600" dirty="0">
                <a:solidFill>
                  <a:schemeClr val="bg1">
                    <a:lumMod val="50000"/>
                  </a:schemeClr>
                </a:solidFill>
              </a:rPr>
              <a:t>买家选择莎莎网站提供</a:t>
            </a:r>
            <a:r>
              <a:rPr lang="en-US" altLang="zh-CN" sz="1600" dirty="0">
                <a:solidFill>
                  <a:schemeClr val="bg1">
                    <a:lumMod val="50000"/>
                  </a:schemeClr>
                </a:solidFill>
              </a:rPr>
              <a:t>PayPal</a:t>
            </a:r>
            <a:r>
              <a:rPr lang="zh-CN" altLang="en-US" sz="1600" dirty="0">
                <a:solidFill>
                  <a:schemeClr val="bg1">
                    <a:lumMod val="50000"/>
                  </a:schemeClr>
                </a:solidFill>
              </a:rPr>
              <a:t>、支付宝和财付通等第三方支付平台，使用银联卡、</a:t>
            </a:r>
            <a:r>
              <a:rPr lang="en-US" altLang="zh-CN" sz="1600" dirty="0">
                <a:solidFill>
                  <a:schemeClr val="bg1">
                    <a:lumMod val="50000"/>
                  </a:schemeClr>
                </a:solidFill>
              </a:rPr>
              <a:t>VISA</a:t>
            </a:r>
            <a:r>
              <a:rPr lang="zh-CN" altLang="en-US" sz="1600" dirty="0">
                <a:solidFill>
                  <a:schemeClr val="bg1">
                    <a:lumMod val="50000"/>
                  </a:schemeClr>
                </a:solidFill>
              </a:rPr>
              <a:t>卡、万事达卡和美国运通卡等信用卡进行支付</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支付</a:t>
            </a:r>
            <a:r>
              <a:rPr lang="zh-CN" altLang="en-US" sz="1600" b="1" dirty="0">
                <a:solidFill>
                  <a:schemeClr val="bg1">
                    <a:lumMod val="50000"/>
                  </a:schemeClr>
                </a:solidFill>
              </a:rPr>
              <a:t>款项</a:t>
            </a:r>
            <a:r>
              <a:rPr lang="zh-CN" altLang="en-US" sz="1600" b="1" dirty="0" smtClean="0">
                <a:solidFill>
                  <a:schemeClr val="bg1">
                    <a:lumMod val="50000"/>
                  </a:schemeClr>
                </a:solidFill>
              </a:rPr>
              <a:t>：</a:t>
            </a:r>
            <a:r>
              <a:rPr lang="zh-CN" altLang="en-US" sz="1600" dirty="0">
                <a:solidFill>
                  <a:schemeClr val="bg1">
                    <a:lumMod val="50000"/>
                  </a:schemeClr>
                </a:solidFill>
              </a:rPr>
              <a:t>包括货款、运费和各种税费</a:t>
            </a:r>
            <a:r>
              <a:rPr lang="zh-CN" altLang="en-US" sz="1600" dirty="0" smtClean="0">
                <a:solidFill>
                  <a:schemeClr val="bg1">
                    <a:lumMod val="50000"/>
                  </a:schemeClr>
                </a:solidFill>
              </a:rPr>
              <a:t>等项目。</a:t>
            </a:r>
            <a:endParaRPr lang="en-US" altLang="zh-CN" sz="1600" dirty="0" smtClean="0">
              <a:solidFill>
                <a:schemeClr val="bg1">
                  <a:lumMod val="50000"/>
                </a:schemeClr>
              </a:solidFill>
            </a:endParaRPr>
          </a:p>
        </p:txBody>
      </p:sp>
      <p:sp>
        <p:nvSpPr>
          <p:cNvPr id="18" name="TextBox 1"/>
          <p:cNvSpPr txBox="1"/>
          <p:nvPr/>
        </p:nvSpPr>
        <p:spPr>
          <a:xfrm>
            <a:off x="399851" y="330768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（五）</a:t>
            </a:r>
            <a:r>
              <a:rPr lang="zh-CN" altLang="en-US" sz="2000" b="1" dirty="0">
                <a:solidFill>
                  <a:srgbClr val="002060"/>
                </a:solidFill>
              </a:rPr>
              <a:t>选购商品</a:t>
            </a:r>
            <a:endParaRPr lang="en-US" altLang="zh-CN" sz="2000" b="1" dirty="0">
              <a:solidFill>
                <a:srgbClr val="002060"/>
              </a:solidFill>
            </a:endParaRPr>
          </a:p>
        </p:txBody>
      </p:sp>
      <p:sp>
        <p:nvSpPr>
          <p:cNvPr id="10" name="TextBox 1"/>
          <p:cNvSpPr txBox="1"/>
          <p:nvPr/>
        </p:nvSpPr>
        <p:spPr>
          <a:xfrm>
            <a:off x="485172" y="3816897"/>
            <a:ext cx="843331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选择莎莎网站提供的各种物流方式进行</a:t>
            </a:r>
            <a:r>
              <a:rPr lang="zh-CN" altLang="en-US" sz="1600" dirty="0" smtClean="0">
                <a:solidFill>
                  <a:schemeClr val="bg1">
                    <a:lumMod val="50000"/>
                  </a:schemeClr>
                </a:solidFill>
              </a:rPr>
              <a:t>配送后，</a:t>
            </a:r>
            <a:r>
              <a:rPr lang="zh-CN" altLang="en-US" sz="1600" dirty="0">
                <a:solidFill>
                  <a:schemeClr val="bg1">
                    <a:lumMod val="50000"/>
                  </a:schemeClr>
                </a:solidFill>
              </a:rPr>
              <a:t>在本人邮箱中会收到一封“订单付运通知”邮件，详细列明有关送货内容、订单追踪号码以及物流公司、快递公司、邮政企业的网页连结，可以在线查询服务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5" name="TextBox 1"/>
          <p:cNvSpPr txBox="1"/>
          <p:nvPr/>
        </p:nvSpPr>
        <p:spPr>
          <a:xfrm>
            <a:off x="340643" y="216941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四）确认订购</a:t>
            </a:r>
            <a:endParaRPr lang="en-US" altLang="zh-CN" sz="2000" b="1" dirty="0">
              <a:solidFill>
                <a:srgbClr val="002060"/>
              </a:solidFill>
            </a:endParaRPr>
          </a:p>
        </p:txBody>
      </p:sp>
      <p:sp>
        <p:nvSpPr>
          <p:cNvPr id="16" name="TextBox 1"/>
          <p:cNvSpPr txBox="1"/>
          <p:nvPr/>
        </p:nvSpPr>
        <p:spPr>
          <a:xfrm>
            <a:off x="485173" y="2686195"/>
            <a:ext cx="843331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买家完成最后的付款程序后，屏幕将显示订单编号，在本人邮箱中会收到一封“订单确认”邮件，详列</a:t>
            </a:r>
            <a:r>
              <a:rPr lang="zh-CN" altLang="en-US" sz="1600" dirty="0" smtClean="0">
                <a:solidFill>
                  <a:schemeClr val="bg1">
                    <a:lumMod val="50000"/>
                  </a:schemeClr>
                </a:solidFill>
              </a:rPr>
              <a:t>订购商品的</a:t>
            </a:r>
            <a:r>
              <a:rPr lang="zh-CN" altLang="en-US" sz="1600" dirty="0">
                <a:solidFill>
                  <a:schemeClr val="bg1">
                    <a:lumMod val="50000"/>
                  </a:schemeClr>
                </a:solidFill>
              </a:rPr>
              <a:t>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5783960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746433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综合型跨境电子商务平台出口交易</a:t>
            </a:r>
          </a:p>
        </p:txBody>
      </p:sp>
      <p:sp>
        <p:nvSpPr>
          <p:cNvPr id="13" name="矩形 12"/>
          <p:cNvSpPr/>
          <p:nvPr/>
        </p:nvSpPr>
        <p:spPr bwMode="auto">
          <a:xfrm>
            <a:off x="344242" y="822455"/>
            <a:ext cx="8683291" cy="870024"/>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中国</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卖家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申请注册北美站点的账号可用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于美国、加拿大站点和墨西哥</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站点，申请注册</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欧洲</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站点的账号</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可用于英国站点、德国站点、法国站点、意大利站点和西班牙站点</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综合型跨境电子商务平台亚马逊中国站出口交易流程有四个操作环节。</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758557"/>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44242" y="1788712"/>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一）网店注册</a:t>
            </a:r>
            <a:endParaRPr lang="en-US" altLang="zh-CN" sz="2000" b="1" dirty="0">
              <a:solidFill>
                <a:srgbClr val="002060"/>
              </a:solidFill>
            </a:endParaRPr>
          </a:p>
        </p:txBody>
      </p:sp>
      <p:sp>
        <p:nvSpPr>
          <p:cNvPr id="22" name="TextBox 1"/>
          <p:cNvSpPr txBox="1"/>
          <p:nvPr/>
        </p:nvSpPr>
        <p:spPr>
          <a:xfrm>
            <a:off x="518066" y="2265157"/>
            <a:ext cx="8433311" cy="24560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注册条件</a:t>
            </a:r>
            <a:r>
              <a:rPr lang="zh-CN" altLang="en-US" sz="1600" b="1" dirty="0" smtClean="0">
                <a:solidFill>
                  <a:schemeClr val="bg1">
                    <a:lumMod val="50000"/>
                  </a:schemeClr>
                </a:solidFill>
              </a:rPr>
              <a:t>：</a:t>
            </a:r>
            <a:r>
              <a:rPr lang="zh-CN" altLang="en-US" sz="1600" dirty="0">
                <a:solidFill>
                  <a:schemeClr val="bg1">
                    <a:lumMod val="50000"/>
                  </a:schemeClr>
                </a:solidFill>
              </a:rPr>
              <a:t>一是</a:t>
            </a:r>
            <a:r>
              <a:rPr lang="zh-CN" altLang="en-US" sz="1600" dirty="0" smtClean="0">
                <a:solidFill>
                  <a:schemeClr val="bg1">
                    <a:lumMod val="50000"/>
                  </a:schemeClr>
                </a:solidFill>
              </a:rPr>
              <a:t>持有营业执照、商标</a:t>
            </a:r>
            <a:r>
              <a:rPr lang="zh-CN" altLang="en-US" sz="1600" dirty="0">
                <a:solidFill>
                  <a:schemeClr val="bg1">
                    <a:lumMod val="50000"/>
                  </a:schemeClr>
                </a:solidFill>
              </a:rPr>
              <a:t>注册</a:t>
            </a:r>
            <a:r>
              <a:rPr lang="zh-CN" altLang="en-US" sz="1600" dirty="0" smtClean="0">
                <a:solidFill>
                  <a:schemeClr val="bg1">
                    <a:lumMod val="50000"/>
                  </a:schemeClr>
                </a:solidFill>
              </a:rPr>
              <a:t>证、授权</a:t>
            </a:r>
            <a:r>
              <a:rPr lang="zh-CN" altLang="en-US" sz="1600" dirty="0">
                <a:solidFill>
                  <a:schemeClr val="bg1">
                    <a:lumMod val="50000"/>
                  </a:schemeClr>
                </a:solidFill>
              </a:rPr>
              <a:t>授权书等；具有开具普通销售发票的权力；具有全国范围配送商品的能力</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网站</a:t>
            </a:r>
            <a:r>
              <a:rPr lang="zh-CN" altLang="en-US" sz="1600" b="1" dirty="0" smtClean="0">
                <a:solidFill>
                  <a:schemeClr val="bg1">
                    <a:lumMod val="50000"/>
                  </a:schemeClr>
                </a:solidFill>
              </a:rPr>
              <a:t>规则：</a:t>
            </a:r>
            <a:r>
              <a:rPr lang="zh-CN" altLang="en-US" sz="1600" dirty="0" smtClean="0">
                <a:solidFill>
                  <a:schemeClr val="bg1">
                    <a:lumMod val="50000"/>
                  </a:schemeClr>
                </a:solidFill>
              </a:rPr>
              <a:t>在</a:t>
            </a:r>
            <a:r>
              <a:rPr lang="zh-CN" altLang="en-US" sz="1600" dirty="0">
                <a:solidFill>
                  <a:schemeClr val="bg1">
                    <a:lumMod val="50000"/>
                  </a:schemeClr>
                </a:solidFill>
              </a:rPr>
              <a:t>注册</a:t>
            </a:r>
            <a:r>
              <a:rPr lang="zh-CN" altLang="en-US" sz="1600" dirty="0" smtClean="0">
                <a:solidFill>
                  <a:schemeClr val="bg1">
                    <a:lumMod val="50000"/>
                  </a:schemeClr>
                </a:solidFill>
              </a:rPr>
              <a:t>前，</a:t>
            </a:r>
            <a:r>
              <a:rPr lang="zh-CN" altLang="en-US" sz="1600" dirty="0">
                <a:solidFill>
                  <a:schemeClr val="bg1">
                    <a:lumMod val="50000"/>
                  </a:schemeClr>
                </a:solidFill>
              </a:rPr>
              <a:t>申请注册中国卖家</a:t>
            </a:r>
            <a:r>
              <a:rPr lang="zh-CN" altLang="en-US" sz="1600" dirty="0" smtClean="0">
                <a:solidFill>
                  <a:schemeClr val="bg1">
                    <a:lumMod val="50000"/>
                  </a:schemeClr>
                </a:solidFill>
              </a:rPr>
              <a:t>应当</a:t>
            </a:r>
            <a:r>
              <a:rPr lang="zh-CN" altLang="en-US" sz="1600" dirty="0">
                <a:solidFill>
                  <a:schemeClr val="bg1">
                    <a:lumMod val="50000"/>
                  </a:schemeClr>
                </a:solidFill>
              </a:rPr>
              <a:t>仔细阅读</a:t>
            </a:r>
            <a:r>
              <a:rPr lang="en-US" altLang="zh-CN" sz="1600" dirty="0">
                <a:solidFill>
                  <a:schemeClr val="bg1">
                    <a:lumMod val="50000"/>
                  </a:schemeClr>
                </a:solidFill>
              </a:rPr>
              <a:t>《</a:t>
            </a:r>
            <a:r>
              <a:rPr lang="zh-CN" altLang="en-US" sz="1600" dirty="0">
                <a:solidFill>
                  <a:schemeClr val="bg1">
                    <a:lumMod val="50000"/>
                  </a:schemeClr>
                </a:solidFill>
              </a:rPr>
              <a:t>卖家禁止行为</a:t>
            </a:r>
            <a:r>
              <a:rPr lang="en-US" altLang="zh-CN" sz="1600" dirty="0">
                <a:solidFill>
                  <a:schemeClr val="bg1">
                    <a:lumMod val="50000"/>
                  </a:schemeClr>
                </a:solidFill>
              </a:rPr>
              <a:t>》《</a:t>
            </a:r>
            <a:r>
              <a:rPr lang="zh-CN" altLang="en-US" sz="1600" dirty="0">
                <a:solidFill>
                  <a:schemeClr val="bg1">
                    <a:lumMod val="50000"/>
                  </a:schemeClr>
                </a:solidFill>
              </a:rPr>
              <a:t>亚马逊商品质量计划</a:t>
            </a:r>
            <a:r>
              <a:rPr lang="en-US" altLang="zh-CN" sz="1600" dirty="0" smtClean="0">
                <a:solidFill>
                  <a:schemeClr val="bg1">
                    <a:lumMod val="50000"/>
                  </a:schemeClr>
                </a:solidFill>
              </a:rPr>
              <a:t>》</a:t>
            </a:r>
            <a:r>
              <a:rPr lang="zh-CN" altLang="en-US" sz="1600" dirty="0">
                <a:solidFill>
                  <a:schemeClr val="bg1">
                    <a:lumMod val="50000"/>
                  </a:schemeClr>
                </a:solidFill>
              </a:rPr>
              <a:t>，同意服务商业解决方案</a:t>
            </a:r>
            <a:r>
              <a:rPr lang="zh-CN" altLang="en-US" sz="1600" dirty="0" smtClean="0">
                <a:solidFill>
                  <a:schemeClr val="bg1">
                    <a:lumMod val="50000"/>
                  </a:schemeClr>
                </a:solidFill>
              </a:rPr>
              <a:t>协议。</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注册流程：</a:t>
            </a:r>
            <a:r>
              <a:rPr lang="zh-CN" altLang="en-US" sz="1600" dirty="0">
                <a:solidFill>
                  <a:schemeClr val="bg1">
                    <a:lumMod val="50000"/>
                  </a:schemeClr>
                </a:solidFill>
              </a:rPr>
              <a:t>输入或选择国别与买家类型；输入或选择法人与公司信息；输入或选择站点与信用卡</a:t>
            </a:r>
            <a:r>
              <a:rPr lang="zh-CN" altLang="en-US" sz="1600" dirty="0" smtClean="0">
                <a:solidFill>
                  <a:schemeClr val="bg1">
                    <a:lumMod val="50000"/>
                  </a:schemeClr>
                </a:solidFill>
              </a:rPr>
              <a:t>信息。</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卖家平台设置：</a:t>
            </a:r>
            <a:r>
              <a:rPr lang="zh-CN" altLang="en-US" sz="1600" dirty="0">
                <a:solidFill>
                  <a:schemeClr val="bg1">
                    <a:lumMod val="50000"/>
                  </a:schemeClr>
                </a:solidFill>
              </a:rPr>
              <a:t>卖家登入其后台，确认信用卡信息录入是否正确</a:t>
            </a:r>
            <a:r>
              <a:rPr lang="zh-CN" altLang="en-US" sz="1600" dirty="0" smtClean="0">
                <a:solidFill>
                  <a:schemeClr val="bg1">
                    <a:lumMod val="50000"/>
                  </a:schemeClr>
                </a:solidFill>
              </a:rPr>
              <a:t>，合理</a:t>
            </a:r>
            <a:r>
              <a:rPr lang="zh-CN" altLang="en-US" sz="1600" dirty="0">
                <a:solidFill>
                  <a:schemeClr val="bg1">
                    <a:lumMod val="50000"/>
                  </a:schemeClr>
                </a:solidFill>
              </a:rPr>
              <a:t>设置用户权限，设置发货国家，能发到的区域以及</a:t>
            </a:r>
            <a:r>
              <a:rPr lang="zh-CN" altLang="en-US" sz="1600" dirty="0" smtClean="0">
                <a:solidFill>
                  <a:schemeClr val="bg1">
                    <a:lumMod val="50000"/>
                  </a:schemeClr>
                </a:solidFill>
              </a:rPr>
              <a:t>运费</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437181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746433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综合型跨境电子商务平台出口交易</a:t>
            </a:r>
          </a:p>
        </p:txBody>
      </p:sp>
      <p:sp>
        <p:nvSpPr>
          <p:cNvPr id="21" name="TextBox 1"/>
          <p:cNvSpPr txBox="1"/>
          <p:nvPr/>
        </p:nvSpPr>
        <p:spPr>
          <a:xfrm>
            <a:off x="344242" y="197727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网店营销</a:t>
            </a:r>
            <a:endParaRPr lang="en-US" altLang="zh-CN" sz="2000" b="1" dirty="0">
              <a:solidFill>
                <a:srgbClr val="002060"/>
              </a:solidFill>
            </a:endParaRPr>
          </a:p>
        </p:txBody>
      </p:sp>
      <p:sp>
        <p:nvSpPr>
          <p:cNvPr id="22" name="TextBox 1"/>
          <p:cNvSpPr txBox="1"/>
          <p:nvPr/>
        </p:nvSpPr>
        <p:spPr>
          <a:xfrm>
            <a:off x="524645" y="1573332"/>
            <a:ext cx="8433311"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两个方面：</a:t>
            </a:r>
            <a:r>
              <a:rPr lang="zh-CN" altLang="en-US" sz="1600" dirty="0">
                <a:solidFill>
                  <a:schemeClr val="bg1">
                    <a:lumMod val="50000"/>
                  </a:schemeClr>
                </a:solidFill>
              </a:rPr>
              <a:t>一是选择亚马逊平台提供的模板进行网店设计；二是编辑详情页片，进行上传</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344242" y="106164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网店装修</a:t>
            </a:r>
            <a:endParaRPr lang="en-US" altLang="zh-CN" sz="2000" b="1" dirty="0">
              <a:solidFill>
                <a:srgbClr val="002060"/>
              </a:solidFill>
            </a:endParaRPr>
          </a:p>
        </p:txBody>
      </p:sp>
      <p:sp>
        <p:nvSpPr>
          <p:cNvPr id="9" name="TextBox 1"/>
          <p:cNvSpPr txBox="1"/>
          <p:nvPr/>
        </p:nvSpPr>
        <p:spPr>
          <a:xfrm>
            <a:off x="524646" y="2489100"/>
            <a:ext cx="8060190"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两</a:t>
            </a:r>
            <a:r>
              <a:rPr lang="zh-CN" altLang="en-US" sz="1600" b="1" dirty="0" smtClean="0">
                <a:solidFill>
                  <a:schemeClr val="bg1">
                    <a:lumMod val="50000"/>
                  </a:schemeClr>
                </a:solidFill>
              </a:rPr>
              <a:t>个途径：</a:t>
            </a:r>
            <a:r>
              <a:rPr lang="zh-CN" altLang="en-US" sz="1600" dirty="0">
                <a:solidFill>
                  <a:schemeClr val="bg1">
                    <a:lumMod val="50000"/>
                  </a:schemeClr>
                </a:solidFill>
              </a:rPr>
              <a:t>一是选择亚马逊营销推广工具进行商品推广；二是选择关键词推广、链接推广和视频推广等</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0" name="TextBox 1"/>
          <p:cNvSpPr txBox="1"/>
          <p:nvPr/>
        </p:nvSpPr>
        <p:spPr>
          <a:xfrm>
            <a:off x="411123" y="317922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）订单处理</a:t>
            </a:r>
            <a:endParaRPr lang="en-US" altLang="zh-CN" sz="2000" b="1" dirty="0">
              <a:solidFill>
                <a:srgbClr val="002060"/>
              </a:solidFill>
            </a:endParaRPr>
          </a:p>
        </p:txBody>
      </p:sp>
      <p:sp>
        <p:nvSpPr>
          <p:cNvPr id="15" name="TextBox 1"/>
          <p:cNvSpPr txBox="1"/>
          <p:nvPr/>
        </p:nvSpPr>
        <p:spPr>
          <a:xfrm>
            <a:off x="524645" y="3716195"/>
            <a:ext cx="843331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卖家收到首个订单后，应及时与买家沟通，并通过亚马逊物流完成商品的配送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2316790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a:t>
            </a:r>
            <a:r>
              <a:rPr lang="zh-CN" altLang="en-US" sz="2800" b="1" dirty="0" smtClean="0">
                <a:solidFill>
                  <a:schemeClr val="bg1"/>
                </a:solidFill>
                <a:latin typeface="Microsoft YaHei"/>
                <a:ea typeface="Microsoft YaHei"/>
                <a:cs typeface="Microsoft YaHei"/>
              </a:rPr>
              <a:t>产生</a:t>
            </a:r>
            <a:endParaRPr lang="zh-CN" altLang="en-US" sz="2800" b="1" dirty="0">
              <a:solidFill>
                <a:schemeClr val="bg1"/>
              </a:solidFill>
              <a:latin typeface="Microsoft YaHei"/>
              <a:ea typeface="Microsoft YaHei"/>
              <a:cs typeface="Microsoft YaHei"/>
            </a:endParaRPr>
          </a:p>
        </p:txBody>
      </p:sp>
      <p:sp>
        <p:nvSpPr>
          <p:cNvPr id="10" name="TextBox 1"/>
          <p:cNvSpPr txBox="1"/>
          <p:nvPr/>
        </p:nvSpPr>
        <p:spPr>
          <a:xfrm>
            <a:off x="393393" y="1097496"/>
            <a:ext cx="6982767"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跨境</a:t>
            </a:r>
            <a:r>
              <a:rPr lang="zh-CN" altLang="en-US" b="1" dirty="0">
                <a:solidFill>
                  <a:schemeClr val="accent1">
                    <a:lumMod val="50000"/>
                  </a:schemeClr>
                </a:solidFill>
              </a:rPr>
              <a:t>电子商务零售进出口总额保持上升态势</a:t>
            </a:r>
            <a:endParaRPr lang="en-US" altLang="zh-CN" b="1" dirty="0">
              <a:solidFill>
                <a:schemeClr val="accent1">
                  <a:lumMod val="50000"/>
                </a:schemeClr>
              </a:solidFill>
            </a:endParaRPr>
          </a:p>
        </p:txBody>
      </p:sp>
      <p:sp>
        <p:nvSpPr>
          <p:cNvPr id="16" name="TextBox 1"/>
          <p:cNvSpPr txBox="1"/>
          <p:nvPr/>
        </p:nvSpPr>
        <p:spPr>
          <a:xfrm>
            <a:off x="875608" y="4141584"/>
            <a:ext cx="3380433" cy="31393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smtClean="0">
                <a:solidFill>
                  <a:schemeClr val="bg1">
                    <a:lumMod val="50000"/>
                  </a:schemeClr>
                </a:solidFill>
              </a:rPr>
              <a:t>海关总署跨境电商零售出口统计数据</a:t>
            </a:r>
            <a:endParaRPr lang="zh-CN" altLang="en-US" sz="1200" b="1" dirty="0">
              <a:solidFill>
                <a:schemeClr val="bg1">
                  <a:lumMod val="50000"/>
                </a:schemeClr>
              </a:solidFill>
            </a:endParaRPr>
          </a:p>
        </p:txBody>
      </p:sp>
      <p:pic>
        <p:nvPicPr>
          <p:cNvPr id="7" name="图片 6"/>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271548" y="1955921"/>
            <a:ext cx="4300451" cy="20610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p:cNvPicPr/>
          <p:nvPr/>
        </p:nvPicPr>
        <p:blipFill>
          <a:blip r:embed="rId4">
            <a:duotone>
              <a:prstClr val="black"/>
              <a:schemeClr val="accent1">
                <a:tint val="45000"/>
                <a:satMod val="400000"/>
              </a:schemeClr>
            </a:duotone>
          </a:blip>
          <a:stretch>
            <a:fillRect/>
          </a:stretch>
        </p:blipFill>
        <p:spPr>
          <a:xfrm>
            <a:off x="4747762" y="2573462"/>
            <a:ext cx="4147531" cy="21029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1"/>
          <p:cNvSpPr txBox="1"/>
          <p:nvPr/>
        </p:nvSpPr>
        <p:spPr>
          <a:xfrm>
            <a:off x="5261957" y="2066173"/>
            <a:ext cx="3380433" cy="31393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200" b="1" dirty="0" smtClean="0">
                <a:solidFill>
                  <a:schemeClr val="bg1">
                    <a:lumMod val="50000"/>
                  </a:schemeClr>
                </a:solidFill>
              </a:rPr>
              <a:t>海关总署跨境电商零售进口统计数据</a:t>
            </a:r>
            <a:endParaRPr lang="zh-CN" altLang="en-US" sz="1200" b="1" dirty="0">
              <a:solidFill>
                <a:schemeClr val="bg1">
                  <a:lumMod val="50000"/>
                </a:schemeClr>
              </a:solidFill>
            </a:endParaRPr>
          </a:p>
        </p:txBody>
      </p:sp>
    </p:spTree>
    <p:extLst>
      <p:ext uri="{BB962C8B-B14F-4D97-AF65-F5344CB8AC3E}">
        <p14:creationId xmlns:p14="http://schemas.microsoft.com/office/powerpoint/2010/main" val="28148489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第十章 </a:t>
            </a:r>
            <a:r>
              <a:rPr lang="zh-CN" altLang="en-US" b="1" dirty="0">
                <a:solidFill>
                  <a:schemeClr val="bg2">
                    <a:lumMod val="60000"/>
                    <a:lumOff val="40000"/>
                  </a:schemeClr>
                </a:solidFill>
              </a:rPr>
              <a:t>跨</a:t>
            </a:r>
            <a:r>
              <a:rPr lang="zh-CN" altLang="en-US" b="1" dirty="0" smtClean="0">
                <a:solidFill>
                  <a:schemeClr val="bg2">
                    <a:lumMod val="60000"/>
                    <a:lumOff val="40000"/>
                  </a:schemeClr>
                </a:solidFill>
              </a:rPr>
              <a:t>境零售电子商务</a:t>
            </a:r>
            <a:r>
              <a:rPr lang="zh-CN" altLang="en-US" b="1" dirty="0">
                <a:solidFill>
                  <a:schemeClr val="bg2">
                    <a:lumMod val="60000"/>
                    <a:lumOff val="40000"/>
                  </a:schemeClr>
                </a:solidFill>
              </a:rPr>
              <a:t>交易</a:t>
            </a:r>
          </a:p>
        </p:txBody>
      </p:sp>
      <p:sp>
        <p:nvSpPr>
          <p:cNvPr id="8" name="TextBox 10"/>
          <p:cNvSpPr txBox="1"/>
          <p:nvPr/>
        </p:nvSpPr>
        <p:spPr>
          <a:xfrm>
            <a:off x="83998" y="1955823"/>
            <a:ext cx="8735425" cy="8254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第二节 </a:t>
            </a:r>
            <a:r>
              <a:rPr lang="zh-CN" altLang="en-US" sz="3600" b="1" dirty="0" smtClean="0"/>
              <a:t>跨境电子商务</a:t>
            </a:r>
            <a:r>
              <a:rPr lang="en-US" altLang="zh-CN" sz="3600" b="1" dirty="0"/>
              <a:t>C2C</a:t>
            </a:r>
            <a:r>
              <a:rPr lang="zh-CN" altLang="en-US" sz="3600" b="1" dirty="0" smtClean="0"/>
              <a:t>交易</a:t>
            </a:r>
            <a:endParaRPr sz="3600" b="1" dirty="0"/>
          </a:p>
        </p:txBody>
      </p:sp>
    </p:spTree>
    <p:extLst>
      <p:ext uri="{BB962C8B-B14F-4D97-AF65-F5344CB8AC3E}">
        <p14:creationId xmlns:p14="http://schemas.microsoft.com/office/powerpoint/2010/main" val="21757037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一、海外代购模式</a:t>
            </a:r>
          </a:p>
        </p:txBody>
      </p:sp>
      <p:sp>
        <p:nvSpPr>
          <p:cNvPr id="13" name="矩形 12"/>
          <p:cNvSpPr/>
          <p:nvPr/>
        </p:nvSpPr>
        <p:spPr bwMode="auto">
          <a:xfrm>
            <a:off x="303026" y="759646"/>
            <a:ext cx="8537946" cy="97762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海外代购（</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）是指入驻第三方跨境电子商务平台的个体商家，根据境内消费者的订单集中采购境外商品，再通过转运或直邮的方式将商品发往消费者的交易模式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从事</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代购业务的个体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商家应当向</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海关办理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备案手续，备案后方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可从事海外代购业务。</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68457" y="179203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44242" y="180247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一）海外代购的合同形式</a:t>
            </a:r>
            <a:endParaRPr lang="en-US" altLang="zh-CN" sz="2000" b="1" dirty="0">
              <a:solidFill>
                <a:srgbClr val="002060"/>
              </a:solidFill>
            </a:endParaRPr>
          </a:p>
        </p:txBody>
      </p:sp>
      <p:sp>
        <p:nvSpPr>
          <p:cNvPr id="22" name="TextBox 1"/>
          <p:cNvSpPr txBox="1"/>
          <p:nvPr/>
        </p:nvSpPr>
        <p:spPr>
          <a:xfrm>
            <a:off x="531223" y="2300247"/>
            <a:ext cx="843331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委托合同</a:t>
            </a:r>
            <a:r>
              <a:rPr lang="zh-CN" altLang="en-US" sz="1600" b="1" dirty="0" smtClean="0">
                <a:solidFill>
                  <a:schemeClr val="bg1">
                    <a:lumMod val="50000"/>
                  </a:schemeClr>
                </a:solidFill>
              </a:rPr>
              <a:t>：</a:t>
            </a:r>
            <a:r>
              <a:rPr lang="zh-CN" altLang="en-US" sz="1600" dirty="0">
                <a:solidFill>
                  <a:schemeClr val="bg1">
                    <a:lumMod val="50000"/>
                  </a:schemeClr>
                </a:solidFill>
              </a:rPr>
              <a:t>名义购买人与实际购买人</a:t>
            </a:r>
            <a:r>
              <a:rPr lang="zh-CN" altLang="en-US" sz="1600" dirty="0" smtClean="0">
                <a:solidFill>
                  <a:schemeClr val="bg1">
                    <a:lumMod val="50000"/>
                  </a:schemeClr>
                </a:solidFill>
              </a:rPr>
              <a:t>之间形成的代理法律关系。</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买卖合同</a:t>
            </a:r>
            <a:r>
              <a:rPr lang="zh-CN" altLang="en-US" sz="1600" b="1" dirty="0" smtClean="0">
                <a:solidFill>
                  <a:schemeClr val="bg1">
                    <a:lumMod val="50000"/>
                  </a:schemeClr>
                </a:solidFill>
              </a:rPr>
              <a:t>：</a:t>
            </a:r>
            <a:r>
              <a:rPr lang="zh-CN" altLang="en-US" sz="1600" dirty="0">
                <a:solidFill>
                  <a:schemeClr val="bg1">
                    <a:lumMod val="50000"/>
                  </a:schemeClr>
                </a:solidFill>
              </a:rPr>
              <a:t>名义购买人与商品销售者</a:t>
            </a:r>
            <a:r>
              <a:rPr lang="zh-CN" altLang="en-US" sz="1600" dirty="0" smtClean="0">
                <a:solidFill>
                  <a:schemeClr val="bg1">
                    <a:lumMod val="50000"/>
                  </a:schemeClr>
                </a:solidFill>
              </a:rPr>
              <a:t>之间</a:t>
            </a:r>
            <a:r>
              <a:rPr lang="zh-CN" altLang="en-US" sz="1600" dirty="0">
                <a:solidFill>
                  <a:schemeClr val="bg1">
                    <a:lumMod val="50000"/>
                  </a:schemeClr>
                </a:solidFill>
              </a:rPr>
              <a:t>形成</a:t>
            </a:r>
            <a:r>
              <a:rPr lang="zh-CN" altLang="en-US" sz="1600" dirty="0" smtClean="0">
                <a:solidFill>
                  <a:schemeClr val="bg1">
                    <a:lumMod val="50000"/>
                  </a:schemeClr>
                </a:solidFill>
              </a:rPr>
              <a:t>的买卖法律</a:t>
            </a:r>
            <a:r>
              <a:rPr lang="zh-CN" altLang="en-US" sz="1600" dirty="0">
                <a:solidFill>
                  <a:schemeClr val="bg1">
                    <a:lumMod val="50000"/>
                  </a:schemeClr>
                </a:solidFill>
              </a:rPr>
              <a:t>关系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7" name="TextBox 1"/>
          <p:cNvSpPr txBox="1"/>
          <p:nvPr/>
        </p:nvSpPr>
        <p:spPr>
          <a:xfrm>
            <a:off x="485174" y="3363342"/>
            <a:ext cx="8251567"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商品金额</a:t>
            </a:r>
            <a:r>
              <a:rPr lang="zh-CN" altLang="en-US" sz="1600" b="1" dirty="0" smtClean="0">
                <a:solidFill>
                  <a:schemeClr val="bg1">
                    <a:lumMod val="50000"/>
                  </a:schemeClr>
                </a:solidFill>
              </a:rPr>
              <a:t>：</a:t>
            </a:r>
            <a:r>
              <a:rPr lang="zh-CN" altLang="en-US" sz="1600" dirty="0">
                <a:solidFill>
                  <a:schemeClr val="bg1">
                    <a:lumMod val="50000"/>
                  </a:schemeClr>
                </a:solidFill>
              </a:rPr>
              <a:t>指销售商品</a:t>
            </a:r>
            <a:r>
              <a:rPr lang="zh-CN" altLang="en-US" sz="1600" dirty="0" smtClean="0">
                <a:solidFill>
                  <a:schemeClr val="bg1">
                    <a:lumMod val="50000"/>
                  </a:schemeClr>
                </a:solidFill>
              </a:rPr>
              <a:t>标价</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消费税：</a:t>
            </a:r>
            <a:r>
              <a:rPr lang="zh-CN" altLang="en-US" sz="1600" dirty="0" smtClean="0">
                <a:solidFill>
                  <a:schemeClr val="bg1">
                    <a:lumMod val="50000"/>
                  </a:schemeClr>
                </a:solidFill>
              </a:rPr>
              <a:t>指</a:t>
            </a:r>
            <a:r>
              <a:rPr lang="zh-CN" altLang="en-US" sz="1600" dirty="0">
                <a:solidFill>
                  <a:schemeClr val="bg1">
                    <a:lumMod val="50000"/>
                  </a:schemeClr>
                </a:solidFill>
              </a:rPr>
              <a:t>根据销售商品所在国规定的消费税率应当缴纳的</a:t>
            </a:r>
            <a:r>
              <a:rPr lang="zh-CN" altLang="en-US" sz="1600" dirty="0" smtClean="0">
                <a:solidFill>
                  <a:schemeClr val="bg1">
                    <a:lumMod val="50000"/>
                  </a:schemeClr>
                </a:solidFill>
              </a:rPr>
              <a:t>费用</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运费：</a:t>
            </a:r>
            <a:r>
              <a:rPr lang="zh-CN" altLang="en-US" sz="1600" dirty="0" smtClean="0">
                <a:solidFill>
                  <a:schemeClr val="bg1">
                    <a:lumMod val="50000"/>
                  </a:schemeClr>
                </a:solidFill>
              </a:rPr>
              <a:t>国际</a:t>
            </a:r>
            <a:r>
              <a:rPr lang="zh-CN" altLang="en-US" sz="1600" dirty="0">
                <a:solidFill>
                  <a:schemeClr val="bg1">
                    <a:lumMod val="50000"/>
                  </a:schemeClr>
                </a:solidFill>
              </a:rPr>
              <a:t>运费</a:t>
            </a:r>
            <a:r>
              <a:rPr lang="zh-CN" altLang="en-US" sz="1600" dirty="0" smtClean="0">
                <a:solidFill>
                  <a:schemeClr val="bg1">
                    <a:lumMod val="50000"/>
                  </a:schemeClr>
                </a:solidFill>
              </a:rPr>
              <a:t>为（</a:t>
            </a:r>
            <a:r>
              <a:rPr lang="zh-CN" altLang="en-US" sz="1600" dirty="0">
                <a:solidFill>
                  <a:schemeClr val="bg1">
                    <a:lumMod val="50000"/>
                  </a:schemeClr>
                </a:solidFill>
              </a:rPr>
              <a:t>每磅为</a:t>
            </a:r>
            <a:r>
              <a:rPr lang="en-US" altLang="zh-CN" sz="1600" dirty="0">
                <a:solidFill>
                  <a:schemeClr val="bg1">
                    <a:lumMod val="50000"/>
                  </a:schemeClr>
                </a:solidFill>
              </a:rPr>
              <a:t>5.5</a:t>
            </a:r>
            <a:r>
              <a:rPr lang="zh-CN" altLang="en-US" sz="1600" dirty="0">
                <a:solidFill>
                  <a:schemeClr val="bg1">
                    <a:lumMod val="50000"/>
                  </a:schemeClr>
                </a:solidFill>
              </a:rPr>
              <a:t>美金</a:t>
            </a:r>
            <a:r>
              <a:rPr lang="zh-CN" altLang="en-US" sz="1600" dirty="0" smtClean="0">
                <a:solidFill>
                  <a:schemeClr val="bg1">
                    <a:lumMod val="50000"/>
                  </a:schemeClr>
                </a:solidFill>
              </a:rPr>
              <a:t>）</a:t>
            </a:r>
            <a:r>
              <a:rPr lang="en-US" altLang="zh-CN" sz="1600" dirty="0" smtClean="0">
                <a:solidFill>
                  <a:schemeClr val="bg1">
                    <a:lumMod val="50000"/>
                  </a:schemeClr>
                </a:solidFill>
              </a:rPr>
              <a:t>+</a:t>
            </a:r>
            <a:r>
              <a:rPr lang="zh-CN" altLang="en-US" sz="1600" dirty="0" smtClean="0">
                <a:solidFill>
                  <a:schemeClr val="bg1">
                    <a:lumMod val="50000"/>
                  </a:schemeClr>
                </a:solidFill>
              </a:rPr>
              <a:t>国内快递费用</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关税：</a:t>
            </a:r>
            <a:r>
              <a:rPr lang="zh-CN" altLang="en-US" sz="1600" dirty="0" smtClean="0">
                <a:solidFill>
                  <a:schemeClr val="bg1">
                    <a:lumMod val="50000"/>
                  </a:schemeClr>
                </a:solidFill>
              </a:rPr>
              <a:t>指</a:t>
            </a:r>
            <a:r>
              <a:rPr lang="zh-CN" altLang="en-US" sz="1600" dirty="0">
                <a:solidFill>
                  <a:schemeClr val="bg1">
                    <a:lumMod val="50000"/>
                  </a:schemeClr>
                </a:solidFill>
              </a:rPr>
              <a:t>商品入境通关时向海关缴纳</a:t>
            </a:r>
            <a:r>
              <a:rPr lang="zh-CN" altLang="en-US" sz="1600" dirty="0" smtClean="0">
                <a:solidFill>
                  <a:schemeClr val="bg1">
                    <a:lumMod val="50000"/>
                  </a:schemeClr>
                </a:solidFill>
              </a:rPr>
              <a:t>的不等的行</a:t>
            </a:r>
            <a:r>
              <a:rPr lang="zh-CN" altLang="en-US" sz="1600" dirty="0">
                <a:solidFill>
                  <a:schemeClr val="bg1">
                    <a:lumMod val="50000"/>
                  </a:schemeClr>
                </a:solidFill>
              </a:rPr>
              <a:t>邮</a:t>
            </a:r>
            <a:r>
              <a:rPr lang="zh-CN" altLang="en-US" sz="1600" dirty="0" smtClean="0">
                <a:solidFill>
                  <a:schemeClr val="bg1">
                    <a:lumMod val="50000"/>
                  </a:schemeClr>
                </a:solidFill>
              </a:rPr>
              <a:t>税（</a:t>
            </a:r>
            <a:r>
              <a:rPr lang="en-US" altLang="zh-CN" sz="1600" dirty="0">
                <a:solidFill>
                  <a:schemeClr val="bg1">
                    <a:lumMod val="50000"/>
                  </a:schemeClr>
                </a:solidFill>
              </a:rPr>
              <a:t> 15%</a:t>
            </a:r>
            <a:r>
              <a:rPr lang="zh-CN" altLang="en-US" sz="1600" dirty="0">
                <a:solidFill>
                  <a:schemeClr val="bg1">
                    <a:lumMod val="50000"/>
                  </a:schemeClr>
                </a:solidFill>
              </a:rPr>
              <a:t>、</a:t>
            </a:r>
            <a:r>
              <a:rPr lang="en-US" altLang="zh-CN" sz="1600" dirty="0">
                <a:solidFill>
                  <a:schemeClr val="bg1">
                    <a:lumMod val="50000"/>
                  </a:schemeClr>
                </a:solidFill>
              </a:rPr>
              <a:t>25%</a:t>
            </a:r>
            <a:r>
              <a:rPr lang="zh-CN" altLang="en-US" sz="1600" dirty="0">
                <a:solidFill>
                  <a:schemeClr val="bg1">
                    <a:lumMod val="50000"/>
                  </a:schemeClr>
                </a:solidFill>
              </a:rPr>
              <a:t>、</a:t>
            </a:r>
            <a:r>
              <a:rPr lang="en-US" altLang="zh-CN" sz="1600" dirty="0">
                <a:solidFill>
                  <a:schemeClr val="bg1">
                    <a:lumMod val="50000"/>
                  </a:schemeClr>
                </a:solidFill>
              </a:rPr>
              <a:t>50% </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服务费：</a:t>
            </a:r>
            <a:r>
              <a:rPr lang="zh-CN" altLang="en-US" sz="1600" dirty="0" smtClean="0">
                <a:solidFill>
                  <a:schemeClr val="bg1">
                    <a:lumMod val="50000"/>
                  </a:schemeClr>
                </a:solidFill>
              </a:rPr>
              <a:t>指代购个体商家</a:t>
            </a:r>
            <a:r>
              <a:rPr lang="zh-CN" altLang="en-US" sz="1600" dirty="0">
                <a:solidFill>
                  <a:schemeClr val="bg1">
                    <a:lumMod val="50000"/>
                  </a:schemeClr>
                </a:solidFill>
              </a:rPr>
              <a:t>向实际购买人收取一定比例的服务费</a:t>
            </a:r>
            <a:r>
              <a:rPr lang="zh-CN" altLang="en-US" sz="1600" dirty="0" smtClean="0">
                <a:solidFill>
                  <a:schemeClr val="bg1">
                    <a:lumMod val="50000"/>
                  </a:schemeClr>
                </a:solidFill>
              </a:rPr>
              <a:t>用</a:t>
            </a:r>
            <a:endParaRPr lang="en-US" altLang="zh-CN" sz="1600" dirty="0" smtClean="0">
              <a:solidFill>
                <a:schemeClr val="bg1">
                  <a:lumMod val="50000"/>
                </a:schemeClr>
              </a:solidFill>
            </a:endParaRPr>
          </a:p>
        </p:txBody>
      </p:sp>
      <p:sp>
        <p:nvSpPr>
          <p:cNvPr id="18" name="TextBox 1"/>
          <p:cNvSpPr txBox="1"/>
          <p:nvPr/>
        </p:nvSpPr>
        <p:spPr>
          <a:xfrm>
            <a:off x="399850" y="288400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）海外代购的费用构成</a:t>
            </a:r>
            <a:endParaRPr lang="en-US" altLang="zh-CN" sz="2000" b="1" dirty="0">
              <a:solidFill>
                <a:srgbClr val="002060"/>
              </a:solidFill>
            </a:endParaRPr>
          </a:p>
        </p:txBody>
      </p:sp>
    </p:spTree>
    <p:extLst>
      <p:ext uri="{BB962C8B-B14F-4D97-AF65-F5344CB8AC3E}">
        <p14:creationId xmlns:p14="http://schemas.microsoft.com/office/powerpoint/2010/main" val="36916231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en-US" altLang="zh-CN" sz="2800" b="1" dirty="0">
                <a:solidFill>
                  <a:schemeClr val="bg1"/>
                </a:solidFill>
                <a:latin typeface="Microsoft YaHei"/>
                <a:ea typeface="Microsoft YaHei"/>
                <a:cs typeface="Microsoft YaHei"/>
              </a:rPr>
              <a:t>C2C</a:t>
            </a:r>
            <a:r>
              <a:rPr lang="zh-CN" altLang="en-US" sz="2800" b="1" dirty="0">
                <a:solidFill>
                  <a:schemeClr val="bg1"/>
                </a:solidFill>
                <a:latin typeface="Microsoft YaHei"/>
                <a:ea typeface="Microsoft YaHei"/>
                <a:cs typeface="Microsoft YaHei"/>
              </a:rPr>
              <a:t>直邮进口</a:t>
            </a:r>
            <a:r>
              <a:rPr lang="zh-CN" altLang="en-US" sz="2800" b="1" dirty="0" smtClean="0">
                <a:solidFill>
                  <a:schemeClr val="bg1"/>
                </a:solidFill>
                <a:latin typeface="Microsoft YaHei"/>
                <a:ea typeface="Microsoft YaHei"/>
                <a:cs typeface="Microsoft YaHei"/>
              </a:rPr>
              <a:t>模式</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03026" y="759647"/>
            <a:ext cx="8537946" cy="792860"/>
          </a:xfrm>
          <a:prstGeom prst="rect">
            <a:avLst/>
          </a:prstGeom>
          <a:solidFill>
            <a:schemeClr val="bg1"/>
          </a:solidFill>
          <a:ln>
            <a:noFill/>
          </a:ln>
          <a:effectLst/>
        </p:spPr>
        <p:txBody>
          <a:bodyPr anchor="ctr"/>
          <a:lstStyle/>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直邮进口是指中国境内终端消费者通过</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跨境电子商务平台选购所需商品，下单后支付货款与行邮税金，通过国际快递或邮政收取货物的交易方式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5237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232408" y="158152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a:t>
            </a:r>
            <a:r>
              <a:rPr lang="en-US" altLang="zh-CN" sz="2000" b="1" dirty="0">
                <a:solidFill>
                  <a:srgbClr val="002060"/>
                </a:solidFill>
              </a:rPr>
              <a:t>C2C</a:t>
            </a:r>
            <a:r>
              <a:rPr lang="zh-CN" altLang="en-US" sz="2000" b="1" dirty="0">
                <a:solidFill>
                  <a:srgbClr val="002060"/>
                </a:solidFill>
              </a:rPr>
              <a:t>直邮进口的流程</a:t>
            </a:r>
            <a:endParaRPr lang="en-US" altLang="zh-CN" sz="2000" b="1" dirty="0">
              <a:solidFill>
                <a:srgbClr val="002060"/>
              </a:solidFill>
            </a:endParaRPr>
          </a:p>
        </p:txBody>
      </p:sp>
      <p:sp>
        <p:nvSpPr>
          <p:cNvPr id="17" name="TextBox 1"/>
          <p:cNvSpPr txBox="1"/>
          <p:nvPr/>
        </p:nvSpPr>
        <p:spPr>
          <a:xfrm>
            <a:off x="344242" y="2002071"/>
            <a:ext cx="8615562" cy="275152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网店注册</a:t>
            </a:r>
            <a:r>
              <a:rPr lang="zh-CN" altLang="en-US" sz="1600" b="1" dirty="0" smtClean="0">
                <a:solidFill>
                  <a:schemeClr val="bg1">
                    <a:lumMod val="50000"/>
                  </a:schemeClr>
                </a:solidFill>
              </a:rPr>
              <a:t>：</a:t>
            </a:r>
            <a:r>
              <a:rPr lang="zh-CN" altLang="en-US" sz="1600" dirty="0" smtClean="0">
                <a:solidFill>
                  <a:schemeClr val="bg1">
                    <a:lumMod val="50000"/>
                  </a:schemeClr>
                </a:solidFill>
              </a:rPr>
              <a:t>境内</a:t>
            </a:r>
            <a:r>
              <a:rPr lang="zh-CN" altLang="en-US" sz="1600" dirty="0">
                <a:solidFill>
                  <a:schemeClr val="bg1">
                    <a:lumMod val="50000"/>
                  </a:schemeClr>
                </a:solidFill>
              </a:rPr>
              <a:t>个体商家根据自己经营的目标和商品品类选择境内外</a:t>
            </a:r>
            <a:r>
              <a:rPr lang="en-US" altLang="zh-CN" sz="1600" dirty="0">
                <a:solidFill>
                  <a:schemeClr val="bg1">
                    <a:lumMod val="50000"/>
                  </a:schemeClr>
                </a:solidFill>
              </a:rPr>
              <a:t>C2C</a:t>
            </a:r>
            <a:r>
              <a:rPr lang="zh-CN" altLang="en-US" sz="1600" dirty="0">
                <a:solidFill>
                  <a:schemeClr val="bg1">
                    <a:lumMod val="50000"/>
                  </a:schemeClr>
                </a:solidFill>
              </a:rPr>
              <a:t>第三方跨境</a:t>
            </a:r>
            <a:r>
              <a:rPr lang="zh-CN" altLang="en-US" sz="1600" dirty="0" smtClean="0">
                <a:solidFill>
                  <a:schemeClr val="bg1">
                    <a:lumMod val="50000"/>
                  </a:schemeClr>
                </a:solidFill>
              </a:rPr>
              <a:t>电商平台，</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并进行</a:t>
            </a:r>
            <a:r>
              <a:rPr lang="zh-CN" altLang="en-US" sz="1600" dirty="0">
                <a:solidFill>
                  <a:schemeClr val="bg1">
                    <a:lumMod val="50000"/>
                  </a:schemeClr>
                </a:solidFill>
              </a:rPr>
              <a:t>注册，获取账户后装修店铺，销售商品。</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选购商品</a:t>
            </a:r>
            <a:r>
              <a:rPr lang="zh-CN" altLang="en-US" sz="1600" b="1" dirty="0" smtClean="0">
                <a:solidFill>
                  <a:schemeClr val="bg1">
                    <a:lumMod val="50000"/>
                  </a:schemeClr>
                </a:solidFill>
              </a:rPr>
              <a:t>：</a:t>
            </a:r>
            <a:r>
              <a:rPr lang="zh-CN" altLang="en-US" sz="1600" dirty="0" smtClean="0">
                <a:solidFill>
                  <a:schemeClr val="bg1">
                    <a:lumMod val="50000"/>
                  </a:schemeClr>
                </a:solidFill>
              </a:rPr>
              <a:t>境内</a:t>
            </a:r>
            <a:r>
              <a:rPr lang="zh-CN" altLang="en-US" sz="1600" dirty="0">
                <a:solidFill>
                  <a:schemeClr val="bg1">
                    <a:lumMod val="50000"/>
                  </a:schemeClr>
                </a:solidFill>
              </a:rPr>
              <a:t>终端消费者</a:t>
            </a:r>
            <a:r>
              <a:rPr lang="zh-CN" altLang="en-US" sz="1600" dirty="0" smtClean="0">
                <a:solidFill>
                  <a:schemeClr val="bg1">
                    <a:lumMod val="50000"/>
                  </a:schemeClr>
                </a:solidFill>
              </a:rPr>
              <a:t>登第三方跨</a:t>
            </a:r>
            <a:r>
              <a:rPr lang="zh-CN" altLang="en-US" sz="1600" dirty="0">
                <a:solidFill>
                  <a:schemeClr val="bg1">
                    <a:lumMod val="50000"/>
                  </a:schemeClr>
                </a:solidFill>
              </a:rPr>
              <a:t>境</a:t>
            </a:r>
            <a:r>
              <a:rPr lang="zh-CN" altLang="en-US" sz="1600" dirty="0" smtClean="0">
                <a:solidFill>
                  <a:schemeClr val="bg1">
                    <a:lumMod val="50000"/>
                  </a:schemeClr>
                </a:solidFill>
              </a:rPr>
              <a:t>电商平台，通过导</a:t>
            </a:r>
            <a:r>
              <a:rPr lang="zh-CN" altLang="en-US" sz="1600" dirty="0">
                <a:solidFill>
                  <a:schemeClr val="bg1">
                    <a:lumMod val="50000"/>
                  </a:schemeClr>
                </a:solidFill>
              </a:rPr>
              <a:t>览工具</a:t>
            </a:r>
            <a:r>
              <a:rPr lang="zh-CN" altLang="en-US" sz="1600" dirty="0" smtClean="0">
                <a:solidFill>
                  <a:schemeClr val="bg1">
                    <a:lumMod val="50000"/>
                  </a:schemeClr>
                </a:solidFill>
              </a:rPr>
              <a:t>搜寻需购商品，查看交易 </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                 信息，输入订购数量后加入购物车。</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支付费用：</a:t>
            </a:r>
            <a:r>
              <a:rPr lang="zh-CN" altLang="en-US" sz="1600" dirty="0" smtClean="0">
                <a:solidFill>
                  <a:schemeClr val="bg1">
                    <a:lumMod val="50000"/>
                  </a:schemeClr>
                </a:solidFill>
              </a:rPr>
              <a:t>境内消费者</a:t>
            </a:r>
            <a:r>
              <a:rPr lang="zh-CN" altLang="en-US" sz="1600" dirty="0">
                <a:solidFill>
                  <a:schemeClr val="bg1">
                    <a:lumMod val="50000"/>
                  </a:schemeClr>
                </a:solidFill>
              </a:rPr>
              <a:t>选择第三方跨境</a:t>
            </a:r>
            <a:r>
              <a:rPr lang="zh-CN" altLang="en-US" sz="1600" dirty="0" smtClean="0">
                <a:solidFill>
                  <a:schemeClr val="bg1">
                    <a:lumMod val="50000"/>
                  </a:schemeClr>
                </a:solidFill>
              </a:rPr>
              <a:t>电商平台</a:t>
            </a:r>
            <a:r>
              <a:rPr lang="zh-CN" altLang="en-US" sz="1600" dirty="0">
                <a:solidFill>
                  <a:schemeClr val="bg1">
                    <a:lumMod val="50000"/>
                  </a:schemeClr>
                </a:solidFill>
              </a:rPr>
              <a:t>提供</a:t>
            </a:r>
            <a:r>
              <a:rPr lang="zh-CN" altLang="en-US" sz="1600" dirty="0" smtClean="0">
                <a:solidFill>
                  <a:schemeClr val="bg1">
                    <a:lumMod val="50000"/>
                  </a:schemeClr>
                </a:solidFill>
              </a:rPr>
              <a:t>的支付</a:t>
            </a:r>
            <a:r>
              <a:rPr lang="zh-CN" altLang="en-US" sz="1600" dirty="0">
                <a:solidFill>
                  <a:schemeClr val="bg1">
                    <a:lumMod val="50000"/>
                  </a:schemeClr>
                </a:solidFill>
              </a:rPr>
              <a:t>方式</a:t>
            </a:r>
            <a:r>
              <a:rPr lang="zh-CN" altLang="en-US" sz="1600" dirty="0" smtClean="0">
                <a:solidFill>
                  <a:schemeClr val="bg1">
                    <a:lumMod val="50000"/>
                  </a:schemeClr>
                </a:solidFill>
              </a:rPr>
              <a:t>，支付货款</a:t>
            </a:r>
            <a:r>
              <a:rPr lang="zh-CN" altLang="en-US" sz="1600" dirty="0">
                <a:solidFill>
                  <a:schemeClr val="bg1">
                    <a:lumMod val="50000"/>
                  </a:schemeClr>
                </a:solidFill>
              </a:rPr>
              <a:t>和行邮</a:t>
            </a:r>
            <a:r>
              <a:rPr lang="zh-CN" altLang="en-US" sz="1600" dirty="0" smtClean="0">
                <a:solidFill>
                  <a:schemeClr val="bg1">
                    <a:lumMod val="50000"/>
                  </a:schemeClr>
                </a:solidFill>
              </a:rPr>
              <a:t>税金，收到</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电子</a:t>
            </a:r>
            <a:r>
              <a:rPr lang="zh-CN" altLang="en-US" sz="1600" dirty="0">
                <a:solidFill>
                  <a:schemeClr val="bg1">
                    <a:lumMod val="50000"/>
                  </a:schemeClr>
                </a:solidFill>
              </a:rPr>
              <a:t>付款信息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配送商品：</a:t>
            </a:r>
            <a:r>
              <a:rPr lang="zh-CN" altLang="en-US" sz="1600" dirty="0">
                <a:solidFill>
                  <a:schemeClr val="bg1">
                    <a:lumMod val="50000"/>
                  </a:schemeClr>
                </a:solidFill>
              </a:rPr>
              <a:t>境内个体商家</a:t>
            </a:r>
            <a:r>
              <a:rPr lang="zh-CN" altLang="en-US" sz="1600" dirty="0" smtClean="0">
                <a:solidFill>
                  <a:schemeClr val="bg1">
                    <a:lumMod val="50000"/>
                  </a:schemeClr>
                </a:solidFill>
              </a:rPr>
              <a:t>根据境内消费者</a:t>
            </a:r>
            <a:r>
              <a:rPr lang="zh-CN" altLang="en-US" sz="1600" dirty="0">
                <a:solidFill>
                  <a:schemeClr val="bg1">
                    <a:lumMod val="50000"/>
                  </a:schemeClr>
                </a:solidFill>
              </a:rPr>
              <a:t>订单向境外跨境电商卖家进行采购</a:t>
            </a:r>
            <a:r>
              <a:rPr lang="zh-CN" altLang="en-US" sz="1600" dirty="0" smtClean="0">
                <a:solidFill>
                  <a:schemeClr val="bg1">
                    <a:lumMod val="50000"/>
                  </a:schemeClr>
                </a:solidFill>
              </a:rPr>
              <a:t>，将相关信息发送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国际</a:t>
            </a:r>
            <a:r>
              <a:rPr lang="zh-CN" altLang="en-US" sz="1600" dirty="0">
                <a:solidFill>
                  <a:schemeClr val="bg1">
                    <a:lumMod val="50000"/>
                  </a:schemeClr>
                </a:solidFill>
              </a:rPr>
              <a:t>快递公司或邮政</a:t>
            </a:r>
            <a:r>
              <a:rPr lang="zh-CN" altLang="en-US" sz="1600" dirty="0" smtClean="0">
                <a:solidFill>
                  <a:schemeClr val="bg1">
                    <a:lumMod val="50000"/>
                  </a:schemeClr>
                </a:solidFill>
              </a:rPr>
              <a:t>企业，由其集中包裹并批量运到</a:t>
            </a:r>
            <a:r>
              <a:rPr lang="zh-CN" altLang="en-US" sz="1600" dirty="0">
                <a:solidFill>
                  <a:schemeClr val="bg1">
                    <a:lumMod val="50000"/>
                  </a:schemeClr>
                </a:solidFill>
              </a:rPr>
              <a:t>中国</a:t>
            </a:r>
            <a:r>
              <a:rPr lang="zh-CN" altLang="en-US" sz="1600" dirty="0" smtClean="0">
                <a:solidFill>
                  <a:schemeClr val="bg1">
                    <a:lumMod val="50000"/>
                  </a:schemeClr>
                </a:solidFill>
              </a:rPr>
              <a:t>境内指定口岸，进口报关</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后</a:t>
            </a:r>
            <a:r>
              <a:rPr lang="zh-CN" altLang="en-US" sz="1600" dirty="0">
                <a:solidFill>
                  <a:schemeClr val="bg1">
                    <a:lumMod val="50000"/>
                  </a:schemeClr>
                </a:solidFill>
              </a:rPr>
              <a:t>分别由境内的国际快件公司或代理、邮政企业将包裹送达收件人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410537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123059"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en-US" altLang="zh-CN" sz="2800" b="1" dirty="0">
                <a:solidFill>
                  <a:schemeClr val="bg1"/>
                </a:solidFill>
                <a:latin typeface="Microsoft YaHei"/>
                <a:ea typeface="Microsoft YaHei"/>
                <a:cs typeface="Microsoft YaHei"/>
              </a:rPr>
              <a:t>C2C</a:t>
            </a:r>
            <a:r>
              <a:rPr lang="zh-CN" altLang="en-US" sz="2800" b="1" dirty="0">
                <a:solidFill>
                  <a:schemeClr val="bg1"/>
                </a:solidFill>
                <a:latin typeface="Microsoft YaHei"/>
                <a:ea typeface="Microsoft YaHei"/>
                <a:cs typeface="Microsoft YaHei"/>
              </a:rPr>
              <a:t>直邮进口</a:t>
            </a:r>
            <a:r>
              <a:rPr lang="zh-CN" altLang="en-US" sz="2800" b="1" dirty="0" smtClean="0">
                <a:solidFill>
                  <a:schemeClr val="bg1"/>
                </a:solidFill>
                <a:latin typeface="Microsoft YaHei"/>
                <a:ea typeface="Microsoft YaHei"/>
                <a:cs typeface="Microsoft YaHei"/>
              </a:rPr>
              <a:t>模式</a:t>
            </a:r>
            <a:endParaRPr lang="zh-CN" altLang="en-US" sz="2800" b="1" dirty="0">
              <a:solidFill>
                <a:schemeClr val="bg1"/>
              </a:solidFill>
              <a:latin typeface="Microsoft YaHei"/>
              <a:ea typeface="Microsoft YaHei"/>
              <a:cs typeface="Microsoft YaHei"/>
            </a:endParaRPr>
          </a:p>
        </p:txBody>
      </p:sp>
      <p:sp>
        <p:nvSpPr>
          <p:cNvPr id="21" name="TextBox 1"/>
          <p:cNvSpPr txBox="1"/>
          <p:nvPr/>
        </p:nvSpPr>
        <p:spPr>
          <a:xfrm>
            <a:off x="199516" y="84830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a:solidFill>
                  <a:srgbClr val="002060"/>
                </a:solidFill>
              </a:rPr>
              <a:t>C2C</a:t>
            </a:r>
            <a:r>
              <a:rPr lang="zh-CN" altLang="en-US" sz="2000" b="1" dirty="0">
                <a:solidFill>
                  <a:srgbClr val="002060"/>
                </a:solidFill>
              </a:rPr>
              <a:t>直邮进口的监管</a:t>
            </a:r>
            <a:endParaRPr lang="en-US" altLang="zh-CN" sz="2000" b="1" dirty="0">
              <a:solidFill>
                <a:srgbClr val="002060"/>
              </a:solidFill>
            </a:endParaRPr>
          </a:p>
        </p:txBody>
      </p:sp>
      <p:sp>
        <p:nvSpPr>
          <p:cNvPr id="17" name="TextBox 1"/>
          <p:cNvSpPr txBox="1"/>
          <p:nvPr/>
        </p:nvSpPr>
        <p:spPr>
          <a:xfrm>
            <a:off x="344242" y="1541582"/>
            <a:ext cx="8615562" cy="24560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禁止再次</a:t>
            </a:r>
            <a:r>
              <a:rPr lang="zh-CN" altLang="en-US" sz="1600" b="1" dirty="0">
                <a:solidFill>
                  <a:schemeClr val="bg1">
                    <a:lumMod val="50000"/>
                  </a:schemeClr>
                </a:solidFill>
              </a:rPr>
              <a:t>售卖</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a:solidFill>
                  <a:schemeClr val="bg1">
                    <a:lumMod val="50000"/>
                  </a:schemeClr>
                </a:solidFill>
              </a:rPr>
              <a:t>中国境内终端消费者购买商品以合理自用为原则，不允许二次售卖</a:t>
            </a:r>
            <a:r>
              <a:rPr lang="zh-CN" altLang="en-US" sz="1600" dirty="0" smtClean="0">
                <a:solidFill>
                  <a:schemeClr val="bg1">
                    <a:lumMod val="50000"/>
                  </a:schemeClr>
                </a:solidFill>
              </a:rPr>
              <a:t>。</a:t>
            </a:r>
            <a:endParaRPr lang="en-US" altLang="zh-CN" sz="800" dirty="0" smtClean="0">
              <a:solidFill>
                <a:schemeClr val="bg1">
                  <a:lumMod val="50000"/>
                </a:schemeClr>
              </a:solidFill>
            </a:endParaRPr>
          </a:p>
          <a:p>
            <a:pPr>
              <a:lnSpc>
                <a:spcPct val="120000"/>
              </a:lnSpc>
            </a:pPr>
            <a:r>
              <a:rPr lang="zh-CN" altLang="en-US" sz="1600" b="1" dirty="0">
                <a:solidFill>
                  <a:schemeClr val="bg1">
                    <a:lumMod val="50000"/>
                  </a:schemeClr>
                </a:solidFill>
              </a:rPr>
              <a:t>境外</a:t>
            </a:r>
            <a:r>
              <a:rPr lang="zh-CN" altLang="en-US" sz="1600" b="1" dirty="0" smtClean="0">
                <a:solidFill>
                  <a:schemeClr val="bg1">
                    <a:lumMod val="50000"/>
                  </a:schemeClr>
                </a:solidFill>
              </a:rPr>
              <a:t>完成打包：</a:t>
            </a:r>
            <a:endParaRPr lang="en-US" altLang="zh-CN" sz="1600" b="1" dirty="0" smtClean="0">
              <a:solidFill>
                <a:schemeClr val="bg1">
                  <a:lumMod val="50000"/>
                </a:schemeClr>
              </a:solidFill>
            </a:endParaRPr>
          </a:p>
          <a:p>
            <a:pPr>
              <a:lnSpc>
                <a:spcPct val="120000"/>
              </a:lnSpc>
            </a:pPr>
            <a:r>
              <a:rPr lang="en-US" altLang="zh-CN" sz="1600" dirty="0">
                <a:solidFill>
                  <a:schemeClr val="bg1">
                    <a:lumMod val="50000"/>
                  </a:schemeClr>
                </a:solidFill>
              </a:rPr>
              <a:t>C2C</a:t>
            </a:r>
            <a:r>
              <a:rPr lang="zh-CN" altLang="en-US" sz="1600" dirty="0">
                <a:solidFill>
                  <a:schemeClr val="bg1">
                    <a:lumMod val="50000"/>
                  </a:schemeClr>
                </a:solidFill>
              </a:rPr>
              <a:t>直邮进口商品必须在境外完成分拣打包。</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严禁</a:t>
            </a:r>
            <a:r>
              <a:rPr lang="zh-CN" altLang="en-US" sz="1600" b="1" dirty="0">
                <a:solidFill>
                  <a:schemeClr val="bg1">
                    <a:lumMod val="50000"/>
                  </a:schemeClr>
                </a:solidFill>
              </a:rPr>
              <a:t>夹带违禁物品</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a:p>
            <a:pPr>
              <a:lnSpc>
                <a:spcPct val="120000"/>
              </a:lnSpc>
            </a:pPr>
            <a:r>
              <a:rPr lang="zh-CN" altLang="en-US" sz="1600" dirty="0">
                <a:solidFill>
                  <a:schemeClr val="bg1">
                    <a:lumMod val="50000"/>
                  </a:schemeClr>
                </a:solidFill>
              </a:rPr>
              <a:t>入境包裹通过</a:t>
            </a:r>
            <a:r>
              <a:rPr lang="en-US" altLang="zh-CN" sz="1600" dirty="0">
                <a:solidFill>
                  <a:schemeClr val="bg1">
                    <a:lumMod val="50000"/>
                  </a:schemeClr>
                </a:solidFill>
              </a:rPr>
              <a:t>X</a:t>
            </a:r>
            <a:r>
              <a:rPr lang="zh-CN" altLang="en-US" sz="1600" dirty="0">
                <a:solidFill>
                  <a:schemeClr val="bg1">
                    <a:lumMod val="50000"/>
                  </a:schemeClr>
                </a:solidFill>
              </a:rPr>
              <a:t>光机查验</a:t>
            </a:r>
            <a:r>
              <a:rPr lang="zh-CN" altLang="en-US" sz="1600" dirty="0" smtClean="0">
                <a:solidFill>
                  <a:schemeClr val="bg1">
                    <a:lumMod val="50000"/>
                  </a:schemeClr>
                </a:solidFill>
              </a:rPr>
              <a:t>，禁止夹带违禁物品。</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疫区包裹监管：</a:t>
            </a:r>
            <a:r>
              <a:rPr lang="zh-CN" altLang="en-US" sz="1600" dirty="0">
                <a:solidFill>
                  <a:schemeClr val="bg1">
                    <a:lumMod val="50000"/>
                  </a:schemeClr>
                </a:solidFill>
              </a:rPr>
              <a:t>对来自疫区的快递包裹必须由专门的渠道进行揽收、检疫和</a:t>
            </a:r>
            <a:r>
              <a:rPr lang="zh-CN" altLang="en-US" sz="1600" dirty="0" smtClean="0">
                <a:solidFill>
                  <a:schemeClr val="bg1">
                    <a:lumMod val="50000"/>
                  </a:schemeClr>
                </a:solidFill>
              </a:rPr>
              <a:t>投递。</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风险</a:t>
            </a:r>
            <a:r>
              <a:rPr lang="zh-CN" altLang="en-US" sz="1600" b="1" dirty="0" smtClean="0">
                <a:solidFill>
                  <a:schemeClr val="bg1">
                    <a:lumMod val="50000"/>
                  </a:schemeClr>
                </a:solidFill>
              </a:rPr>
              <a:t>预警地区包裹</a:t>
            </a:r>
            <a:r>
              <a:rPr lang="zh-CN" altLang="en-US" sz="1600" b="1" dirty="0">
                <a:solidFill>
                  <a:schemeClr val="bg1">
                    <a:lumMod val="50000"/>
                  </a:schemeClr>
                </a:solidFill>
              </a:rPr>
              <a:t>监管</a:t>
            </a:r>
            <a:r>
              <a:rPr lang="zh-CN" altLang="en-US" sz="1600" b="1" dirty="0" smtClean="0">
                <a:solidFill>
                  <a:schemeClr val="bg1">
                    <a:lumMod val="50000"/>
                  </a:schemeClr>
                </a:solidFill>
              </a:rPr>
              <a:t>：</a:t>
            </a:r>
            <a:r>
              <a:rPr lang="zh-CN" altLang="en-US" sz="1600" dirty="0" smtClean="0">
                <a:solidFill>
                  <a:schemeClr val="bg1">
                    <a:lumMod val="50000"/>
                  </a:schemeClr>
                </a:solidFill>
              </a:rPr>
              <a:t>对</a:t>
            </a:r>
            <a:r>
              <a:rPr lang="zh-CN" altLang="en-US" sz="1600" dirty="0">
                <a:solidFill>
                  <a:schemeClr val="bg1">
                    <a:lumMod val="50000"/>
                  </a:schemeClr>
                </a:solidFill>
              </a:rPr>
              <a:t>来自有风险</a:t>
            </a:r>
            <a:r>
              <a:rPr lang="zh-CN" altLang="en-US" sz="1600" dirty="0" smtClean="0">
                <a:solidFill>
                  <a:schemeClr val="bg1">
                    <a:lumMod val="50000"/>
                  </a:schemeClr>
                </a:solidFill>
              </a:rPr>
              <a:t>预警地区</a:t>
            </a:r>
            <a:r>
              <a:rPr lang="zh-CN" altLang="en-US" sz="1600" dirty="0">
                <a:solidFill>
                  <a:schemeClr val="bg1">
                    <a:lumMod val="50000"/>
                  </a:schemeClr>
                </a:solidFill>
              </a:rPr>
              <a:t>的快递包裹，应当提供原产地证书。</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8319259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第十章 </a:t>
            </a:r>
            <a:r>
              <a:rPr lang="zh-CN" altLang="en-US" b="1" dirty="0">
                <a:solidFill>
                  <a:schemeClr val="bg2">
                    <a:lumMod val="60000"/>
                    <a:lumOff val="40000"/>
                  </a:schemeClr>
                </a:solidFill>
              </a:rPr>
              <a:t>跨</a:t>
            </a:r>
            <a:r>
              <a:rPr lang="zh-CN" altLang="en-US" b="1" dirty="0" smtClean="0">
                <a:solidFill>
                  <a:schemeClr val="bg2">
                    <a:lumMod val="60000"/>
                    <a:lumOff val="40000"/>
                  </a:schemeClr>
                </a:solidFill>
              </a:rPr>
              <a:t>境零售电子商务</a:t>
            </a:r>
            <a:r>
              <a:rPr lang="zh-CN" altLang="en-US" b="1" dirty="0">
                <a:solidFill>
                  <a:schemeClr val="bg2">
                    <a:lumMod val="60000"/>
                    <a:lumOff val="40000"/>
                  </a:schemeClr>
                </a:solidFill>
              </a:rPr>
              <a:t>交易</a:t>
            </a:r>
          </a:p>
        </p:txBody>
      </p:sp>
      <p:sp>
        <p:nvSpPr>
          <p:cNvPr id="8" name="TextBox 10"/>
          <p:cNvSpPr txBox="1"/>
          <p:nvPr/>
        </p:nvSpPr>
        <p:spPr>
          <a:xfrm>
            <a:off x="83998" y="1955823"/>
            <a:ext cx="8735425" cy="74398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a:t>第三</a:t>
            </a:r>
            <a:r>
              <a:rPr lang="zh-CN" altLang="en-US" b="1" dirty="0" smtClean="0"/>
              <a:t>节 跨</a:t>
            </a:r>
            <a:r>
              <a:rPr lang="zh-CN" altLang="en-US" b="1" dirty="0"/>
              <a:t>境零售电子商务运营监管</a:t>
            </a:r>
            <a:endParaRPr sz="3600" b="1" dirty="0"/>
          </a:p>
        </p:txBody>
      </p:sp>
    </p:spTree>
    <p:extLst>
      <p:ext uri="{BB962C8B-B14F-4D97-AF65-F5344CB8AC3E}">
        <p14:creationId xmlns:p14="http://schemas.microsoft.com/office/powerpoint/2010/main" val="41390483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一、跨境电子商务零售进出口商品通关</a:t>
            </a:r>
          </a:p>
        </p:txBody>
      </p:sp>
      <p:sp>
        <p:nvSpPr>
          <p:cNvPr id="13" name="矩形 12"/>
          <p:cNvSpPr/>
          <p:nvPr/>
        </p:nvSpPr>
        <p:spPr bwMode="auto">
          <a:xfrm>
            <a:off x="303026" y="759647"/>
            <a:ext cx="8537946" cy="812596"/>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跨境电子商务企业、境内消费者通过跨境电子商务交易平台实现零售进出口商品交易应接受海关的监管，境内消费者对于已购买的跨境电子商务零售进口商品不得再次销售</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69500"/>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64341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一）零售</a:t>
            </a:r>
            <a:r>
              <a:rPr lang="zh-CN" altLang="en-US" sz="2000" b="1" dirty="0" smtClean="0">
                <a:solidFill>
                  <a:srgbClr val="002060"/>
                </a:solidFill>
              </a:rPr>
              <a:t>进出口</a:t>
            </a:r>
            <a:r>
              <a:rPr lang="zh-CN" altLang="en-US" sz="2000" b="1" dirty="0">
                <a:solidFill>
                  <a:srgbClr val="002060"/>
                </a:solidFill>
              </a:rPr>
              <a:t>商品</a:t>
            </a:r>
            <a:r>
              <a:rPr lang="zh-CN" altLang="en-US" sz="2000" b="1" dirty="0" smtClean="0">
                <a:solidFill>
                  <a:srgbClr val="002060"/>
                </a:solidFill>
              </a:rPr>
              <a:t>的报关</a:t>
            </a:r>
            <a:endParaRPr lang="en-US" altLang="zh-CN" sz="2000" b="1" dirty="0">
              <a:solidFill>
                <a:srgbClr val="002060"/>
              </a:solidFill>
            </a:endParaRPr>
          </a:p>
        </p:txBody>
      </p:sp>
      <p:sp>
        <p:nvSpPr>
          <p:cNvPr id="22" name="TextBox 1"/>
          <p:cNvSpPr txBox="1"/>
          <p:nvPr/>
        </p:nvSpPr>
        <p:spPr>
          <a:xfrm>
            <a:off x="485174" y="2158753"/>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零售进口商品的</a:t>
            </a:r>
            <a:r>
              <a:rPr lang="zh-CN" altLang="en-US" sz="1600" b="1" dirty="0" smtClean="0">
                <a:solidFill>
                  <a:schemeClr val="bg1">
                    <a:lumMod val="50000"/>
                  </a:schemeClr>
                </a:solidFill>
              </a:rPr>
              <a:t>报关：</a:t>
            </a:r>
            <a:r>
              <a:rPr lang="zh-CN" altLang="en-US" sz="1600" dirty="0" smtClean="0">
                <a:solidFill>
                  <a:schemeClr val="bg1">
                    <a:lumMod val="50000"/>
                  </a:schemeClr>
                </a:solidFill>
              </a:rPr>
              <a:t>跨</a:t>
            </a:r>
            <a:r>
              <a:rPr lang="zh-CN" altLang="en-US" sz="1600" dirty="0">
                <a:solidFill>
                  <a:schemeClr val="bg1">
                    <a:lumMod val="50000"/>
                  </a:schemeClr>
                </a:solidFill>
              </a:rPr>
              <a:t>境</a:t>
            </a:r>
            <a:r>
              <a:rPr lang="zh-CN" altLang="en-US" sz="1600" dirty="0" smtClean="0">
                <a:solidFill>
                  <a:schemeClr val="bg1">
                    <a:lumMod val="50000"/>
                  </a:schemeClr>
                </a:solidFill>
              </a:rPr>
              <a:t>电商务</a:t>
            </a:r>
            <a:r>
              <a:rPr lang="zh-CN" altLang="en-US" sz="1600" dirty="0">
                <a:solidFill>
                  <a:schemeClr val="bg1">
                    <a:lumMod val="50000"/>
                  </a:schemeClr>
                </a:solidFill>
              </a:rPr>
              <a:t>平台企业、跨境</a:t>
            </a:r>
            <a:r>
              <a:rPr lang="zh-CN" altLang="en-US" sz="1600" dirty="0" smtClean="0">
                <a:solidFill>
                  <a:schemeClr val="bg1">
                    <a:lumMod val="50000"/>
                  </a:schemeClr>
                </a:solidFill>
              </a:rPr>
              <a:t>电商企业</a:t>
            </a:r>
            <a:r>
              <a:rPr lang="zh-CN" altLang="en-US" sz="1600" dirty="0">
                <a:solidFill>
                  <a:schemeClr val="bg1">
                    <a:lumMod val="50000"/>
                  </a:schemeClr>
                </a:solidFill>
              </a:rPr>
              <a:t>境内代理人或其代理报关企业</a:t>
            </a:r>
            <a:r>
              <a:rPr lang="zh-CN" altLang="en-US" sz="1600" dirty="0" smtClean="0">
                <a:solidFill>
                  <a:schemeClr val="bg1">
                    <a:lumMod val="50000"/>
                  </a:schemeClr>
                </a:solidFill>
              </a:rPr>
              <a:t>应通过</a:t>
            </a:r>
            <a:r>
              <a:rPr lang="zh-CN" altLang="en-US" sz="1600" dirty="0">
                <a:solidFill>
                  <a:schemeClr val="bg1">
                    <a:lumMod val="50000"/>
                  </a:schemeClr>
                </a:solidFill>
              </a:rPr>
              <a:t>中国国际贸易单一窗口或跨境电子商务通关服务平台向海关传输进口商品的报关信息，包括商品的名称、数量、包装方式、价格、币种和收寄件人与收件人的名称、地址以及物流方式等内容，并提交跨境</a:t>
            </a:r>
            <a:r>
              <a:rPr lang="zh-CN" altLang="en-US" sz="1600" dirty="0" smtClean="0">
                <a:solidFill>
                  <a:schemeClr val="bg1">
                    <a:lumMod val="50000"/>
                  </a:schemeClr>
                </a:solidFill>
              </a:rPr>
              <a:t>电商零售</a:t>
            </a:r>
            <a:r>
              <a:rPr lang="zh-CN" altLang="en-US" sz="1600" dirty="0">
                <a:solidFill>
                  <a:schemeClr val="bg1">
                    <a:lumMod val="50000"/>
                  </a:schemeClr>
                </a:solidFill>
              </a:rPr>
              <a:t>进出口商品申报清单，采取“清单核放”方式办理进口报关手续。</a:t>
            </a:r>
            <a:endParaRPr lang="en-US" altLang="zh-CN" sz="1600" dirty="0" smtClean="0">
              <a:solidFill>
                <a:schemeClr val="bg1">
                  <a:lumMod val="50000"/>
                </a:schemeClr>
              </a:solidFill>
            </a:endParaRPr>
          </a:p>
        </p:txBody>
      </p:sp>
      <p:sp>
        <p:nvSpPr>
          <p:cNvPr id="10" name="TextBox 1"/>
          <p:cNvSpPr txBox="1"/>
          <p:nvPr/>
        </p:nvSpPr>
        <p:spPr>
          <a:xfrm>
            <a:off x="485173" y="3432948"/>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零售出口</a:t>
            </a:r>
            <a:r>
              <a:rPr lang="zh-CN" altLang="en-US" sz="1600" b="1" dirty="0">
                <a:solidFill>
                  <a:schemeClr val="bg1">
                    <a:lumMod val="50000"/>
                  </a:schemeClr>
                </a:solidFill>
              </a:rPr>
              <a:t>商品的</a:t>
            </a:r>
            <a:r>
              <a:rPr lang="zh-CN" altLang="en-US" sz="1600" b="1" dirty="0" smtClean="0">
                <a:solidFill>
                  <a:schemeClr val="bg1">
                    <a:lumMod val="50000"/>
                  </a:schemeClr>
                </a:solidFill>
              </a:rPr>
              <a:t>报关：</a:t>
            </a:r>
            <a:r>
              <a:rPr lang="zh-CN" altLang="en-US" sz="1600" dirty="0">
                <a:solidFill>
                  <a:schemeClr val="bg1">
                    <a:lumMod val="50000"/>
                  </a:schemeClr>
                </a:solidFill>
              </a:rPr>
              <a:t>跨境</a:t>
            </a:r>
            <a:r>
              <a:rPr lang="zh-CN" altLang="en-US" sz="1600" dirty="0" smtClean="0">
                <a:solidFill>
                  <a:schemeClr val="bg1">
                    <a:lumMod val="50000"/>
                  </a:schemeClr>
                </a:solidFill>
              </a:rPr>
              <a:t>电商企业</a:t>
            </a:r>
            <a:r>
              <a:rPr lang="zh-CN" altLang="en-US" sz="1600" dirty="0">
                <a:solidFill>
                  <a:schemeClr val="bg1">
                    <a:lumMod val="50000"/>
                  </a:schemeClr>
                </a:solidFill>
              </a:rPr>
              <a:t>或其代理报关企业应当通过中国国际贸易单一窗口或跨境电子商务通关服务平台输入的商品名称、数量、包装方式、价格、物流方式、收寄件人与收件人的名称、地址等信息，并提交跨境</a:t>
            </a:r>
            <a:r>
              <a:rPr lang="zh-CN" altLang="en-US" sz="1600" dirty="0" smtClean="0">
                <a:solidFill>
                  <a:schemeClr val="bg1">
                    <a:lumMod val="50000"/>
                  </a:schemeClr>
                </a:solidFill>
              </a:rPr>
              <a:t>电商零售</a:t>
            </a:r>
            <a:r>
              <a:rPr lang="zh-CN" altLang="en-US" sz="1600" dirty="0">
                <a:solidFill>
                  <a:schemeClr val="bg1">
                    <a:lumMod val="50000"/>
                  </a:schemeClr>
                </a:solidFill>
              </a:rPr>
              <a:t>进出口商品申报清单，采取“清单核放、汇总申报”方式办理出口报关手续。</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726877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一、跨境电子商务零售进出口商品通关</a:t>
            </a:r>
          </a:p>
        </p:txBody>
      </p:sp>
      <p:sp>
        <p:nvSpPr>
          <p:cNvPr id="21" name="TextBox 1"/>
          <p:cNvSpPr txBox="1"/>
          <p:nvPr/>
        </p:nvSpPr>
        <p:spPr>
          <a:xfrm>
            <a:off x="344242" y="174637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（二）跨境电子商务零售进口</a:t>
            </a:r>
            <a:r>
              <a:rPr lang="zh-CN" altLang="en-US" sz="2000" b="1" dirty="0">
                <a:solidFill>
                  <a:srgbClr val="002060"/>
                </a:solidFill>
              </a:rPr>
              <a:t>商品的税收</a:t>
            </a:r>
            <a:endParaRPr lang="en-US" altLang="zh-CN" sz="2000" b="1" dirty="0">
              <a:solidFill>
                <a:srgbClr val="002060"/>
              </a:solidFill>
            </a:endParaRPr>
          </a:p>
        </p:txBody>
      </p:sp>
      <p:sp>
        <p:nvSpPr>
          <p:cNvPr id="10" name="TextBox 1"/>
          <p:cNvSpPr txBox="1"/>
          <p:nvPr/>
        </p:nvSpPr>
        <p:spPr>
          <a:xfrm>
            <a:off x="485172" y="1031826"/>
            <a:ext cx="843331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跨</a:t>
            </a:r>
            <a:r>
              <a:rPr lang="zh-CN" altLang="en-US" sz="1600" dirty="0">
                <a:solidFill>
                  <a:schemeClr val="bg1">
                    <a:lumMod val="50000"/>
                  </a:schemeClr>
                </a:solidFill>
              </a:rPr>
              <a:t>境电子商务综合试验区内符合条件的跨境电子商务零售商品出口，采取“清单核放、汇总统计”方式办理报关手续，不再汇总于</a:t>
            </a:r>
            <a:r>
              <a:rPr lang="en-US" altLang="zh-CN" sz="1600" dirty="0">
                <a:solidFill>
                  <a:schemeClr val="bg1">
                    <a:lumMod val="50000"/>
                  </a:schemeClr>
                </a:solidFill>
              </a:rPr>
              <a:t>《</a:t>
            </a:r>
            <a:r>
              <a:rPr lang="zh-CN" altLang="en-US" sz="1600" dirty="0">
                <a:solidFill>
                  <a:schemeClr val="bg1">
                    <a:lumMod val="50000"/>
                  </a:schemeClr>
                </a:solidFill>
              </a:rPr>
              <a:t>出口货物报关单</a:t>
            </a:r>
            <a:r>
              <a:rPr lang="en-US" altLang="zh-CN" sz="1600" dirty="0">
                <a:solidFill>
                  <a:schemeClr val="bg1">
                    <a:lumMod val="50000"/>
                  </a:schemeClr>
                </a:solidFill>
              </a:rPr>
              <a:t>》</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
        <p:nvSpPr>
          <p:cNvPr id="9" name="TextBox 1"/>
          <p:cNvSpPr txBox="1"/>
          <p:nvPr/>
        </p:nvSpPr>
        <p:spPr>
          <a:xfrm>
            <a:off x="485171" y="2300368"/>
            <a:ext cx="8433311"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税 种：</a:t>
            </a:r>
            <a:r>
              <a:rPr lang="zh-CN" altLang="en-US" sz="1600" dirty="0" smtClean="0">
                <a:solidFill>
                  <a:schemeClr val="bg1">
                    <a:lumMod val="50000"/>
                  </a:schemeClr>
                </a:solidFill>
              </a:rPr>
              <a:t>海关征收</a:t>
            </a:r>
            <a:r>
              <a:rPr lang="zh-CN" altLang="en-US" sz="1600" dirty="0">
                <a:solidFill>
                  <a:schemeClr val="bg1">
                    <a:lumMod val="50000"/>
                  </a:schemeClr>
                </a:solidFill>
              </a:rPr>
              <a:t>关税和进口</a:t>
            </a:r>
            <a:r>
              <a:rPr lang="zh-CN" altLang="en-US" sz="1600" dirty="0" smtClean="0">
                <a:solidFill>
                  <a:schemeClr val="bg1">
                    <a:lumMod val="50000"/>
                  </a:schemeClr>
                </a:solidFill>
              </a:rPr>
              <a:t>环节中的增值税</a:t>
            </a:r>
            <a:r>
              <a:rPr lang="zh-CN" altLang="en-US" sz="1600" dirty="0">
                <a:solidFill>
                  <a:schemeClr val="bg1">
                    <a:lumMod val="50000"/>
                  </a:schemeClr>
                </a:solidFill>
              </a:rPr>
              <a:t>、</a:t>
            </a:r>
            <a:r>
              <a:rPr lang="zh-CN" altLang="en-US" sz="1600" dirty="0" smtClean="0">
                <a:solidFill>
                  <a:schemeClr val="bg1">
                    <a:lumMod val="50000"/>
                  </a:schemeClr>
                </a:solidFill>
              </a:rPr>
              <a:t>消费税。</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币  制：</a:t>
            </a:r>
            <a:r>
              <a:rPr lang="zh-CN" altLang="en-US" sz="1600" dirty="0">
                <a:solidFill>
                  <a:schemeClr val="bg1">
                    <a:lumMod val="50000"/>
                  </a:schemeClr>
                </a:solidFill>
              </a:rPr>
              <a:t>跨境电子商务零售进口商品申报的币制为</a:t>
            </a:r>
            <a:r>
              <a:rPr lang="zh-CN" altLang="en-US" sz="1600" dirty="0" smtClean="0">
                <a:solidFill>
                  <a:schemeClr val="bg1">
                    <a:lumMod val="50000"/>
                  </a:schemeClr>
                </a:solidFill>
              </a:rPr>
              <a:t>人民币。</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纳税人：</a:t>
            </a:r>
            <a:r>
              <a:rPr lang="zh-CN" altLang="en-US" sz="1600" dirty="0">
                <a:solidFill>
                  <a:schemeClr val="bg1">
                    <a:lumMod val="50000"/>
                  </a:schemeClr>
                </a:solidFill>
              </a:rPr>
              <a:t>境内终端</a:t>
            </a:r>
            <a:r>
              <a:rPr lang="zh-CN" altLang="en-US" sz="1600" dirty="0" smtClean="0">
                <a:solidFill>
                  <a:schemeClr val="bg1">
                    <a:lumMod val="50000"/>
                  </a:schemeClr>
                </a:solidFill>
              </a:rPr>
              <a:t>消费者。</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收代缴义务人</a:t>
            </a:r>
            <a:r>
              <a:rPr lang="zh-CN" altLang="en-US" sz="1600" b="1" dirty="0" smtClean="0">
                <a:solidFill>
                  <a:schemeClr val="bg1">
                    <a:lumMod val="50000"/>
                  </a:schemeClr>
                </a:solidFill>
              </a:rPr>
              <a:t>：</a:t>
            </a:r>
            <a:r>
              <a:rPr lang="zh-CN" altLang="en-US" sz="1600" dirty="0">
                <a:solidFill>
                  <a:schemeClr val="bg1">
                    <a:lumMod val="50000"/>
                  </a:schemeClr>
                </a:solidFill>
              </a:rPr>
              <a:t>跨境电子商务平台企业、代理报关</a:t>
            </a:r>
            <a:r>
              <a:rPr lang="zh-CN" altLang="en-US" sz="1600" dirty="0" smtClean="0">
                <a:solidFill>
                  <a:schemeClr val="bg1">
                    <a:lumMod val="50000"/>
                  </a:schemeClr>
                </a:solidFill>
              </a:rPr>
              <a:t>企业。</a:t>
            </a:r>
            <a:endParaRPr lang="en-US" altLang="zh-CN" sz="1600" dirty="0">
              <a:solidFill>
                <a:schemeClr val="bg1">
                  <a:lumMod val="50000"/>
                </a:schemeClr>
              </a:solidFill>
            </a:endParaRPr>
          </a:p>
          <a:p>
            <a:pPr>
              <a:lnSpc>
                <a:spcPct val="120000"/>
              </a:lnSpc>
            </a:pP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5515598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跨境电子商务零售进出口商品退货</a:t>
            </a:r>
          </a:p>
        </p:txBody>
      </p:sp>
      <p:sp>
        <p:nvSpPr>
          <p:cNvPr id="21" name="TextBox 1"/>
          <p:cNvSpPr txBox="1"/>
          <p:nvPr/>
        </p:nvSpPr>
        <p:spPr>
          <a:xfrm>
            <a:off x="291614" y="93064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（一）跨境电子商务零售进口</a:t>
            </a:r>
            <a:r>
              <a:rPr lang="zh-CN" altLang="en-US" sz="2000" b="1" dirty="0">
                <a:solidFill>
                  <a:srgbClr val="002060"/>
                </a:solidFill>
              </a:rPr>
              <a:t>商品的退货</a:t>
            </a:r>
            <a:endParaRPr lang="en-US" altLang="zh-CN" sz="2000" b="1" dirty="0">
              <a:solidFill>
                <a:srgbClr val="002060"/>
              </a:solidFill>
            </a:endParaRPr>
          </a:p>
        </p:txBody>
      </p:sp>
      <p:sp>
        <p:nvSpPr>
          <p:cNvPr id="9" name="TextBox 1"/>
          <p:cNvSpPr txBox="1"/>
          <p:nvPr/>
        </p:nvSpPr>
        <p:spPr>
          <a:xfrm>
            <a:off x="465437" y="1484644"/>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退货范围：</a:t>
            </a:r>
            <a:r>
              <a:rPr lang="zh-CN" altLang="en-US" sz="1600" dirty="0">
                <a:solidFill>
                  <a:schemeClr val="bg1">
                    <a:lumMod val="50000"/>
                  </a:schemeClr>
                </a:solidFill>
              </a:rPr>
              <a:t>一是超过保质期或有效期的商品；二是商品或包装损毁的情形；三是不符合我国</a:t>
            </a:r>
            <a:r>
              <a:rPr lang="zh-CN" altLang="en-US" sz="1600" dirty="0" smtClean="0">
                <a:solidFill>
                  <a:schemeClr val="bg1">
                    <a:lumMod val="50000"/>
                  </a:schemeClr>
                </a:solidFill>
              </a:rPr>
              <a:t>监</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管</a:t>
            </a:r>
            <a:r>
              <a:rPr lang="zh-CN" altLang="en-US" sz="1600" dirty="0">
                <a:solidFill>
                  <a:schemeClr val="bg1">
                    <a:lumMod val="50000"/>
                  </a:schemeClr>
                </a:solidFill>
              </a:rPr>
              <a:t>政策等不适合境内销售的商品；四是海关责令退运的商品</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退货要求：</a:t>
            </a:r>
            <a:r>
              <a:rPr lang="zh-CN" altLang="en-US" sz="1600" dirty="0" smtClean="0">
                <a:solidFill>
                  <a:schemeClr val="bg1">
                    <a:lumMod val="50000"/>
                  </a:schemeClr>
                </a:solidFill>
              </a:rPr>
              <a:t>符合</a:t>
            </a:r>
            <a:r>
              <a:rPr lang="zh-CN" altLang="en-US" sz="1600" dirty="0">
                <a:solidFill>
                  <a:schemeClr val="bg1">
                    <a:lumMod val="50000"/>
                  </a:schemeClr>
                </a:solidFill>
              </a:rPr>
              <a:t>二次销售的要求，在海关放行之日起</a:t>
            </a:r>
            <a:r>
              <a:rPr lang="en-US" altLang="zh-CN" sz="1600" dirty="0">
                <a:solidFill>
                  <a:schemeClr val="bg1">
                    <a:lumMod val="50000"/>
                  </a:schemeClr>
                </a:solidFill>
              </a:rPr>
              <a:t>30</a:t>
            </a:r>
            <a:r>
              <a:rPr lang="zh-CN" altLang="en-US" sz="1600" dirty="0">
                <a:solidFill>
                  <a:schemeClr val="bg1">
                    <a:lumMod val="50000"/>
                  </a:schemeClr>
                </a:solidFill>
              </a:rPr>
              <a:t>日内以原状的方式将进口商品</a:t>
            </a:r>
            <a:r>
              <a:rPr lang="zh-CN" altLang="en-US" sz="1600" dirty="0" smtClean="0">
                <a:solidFill>
                  <a:schemeClr val="bg1">
                    <a:lumMod val="50000"/>
                  </a:schemeClr>
                </a:solidFill>
              </a:rPr>
              <a:t>运</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到</a:t>
            </a:r>
            <a:r>
              <a:rPr lang="zh-CN" altLang="en-US" sz="1600" dirty="0">
                <a:solidFill>
                  <a:schemeClr val="bg1">
                    <a:lumMod val="50000"/>
                  </a:schemeClr>
                </a:solidFill>
              </a:rPr>
              <a:t>原监管作业场所</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7" name="TextBox 1"/>
          <p:cNvSpPr txBox="1"/>
          <p:nvPr/>
        </p:nvSpPr>
        <p:spPr>
          <a:xfrm>
            <a:off x="344242" y="270791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（二）跨境电子商务零售出口</a:t>
            </a:r>
            <a:r>
              <a:rPr lang="zh-CN" altLang="en-US" sz="2000" b="1" dirty="0">
                <a:solidFill>
                  <a:srgbClr val="002060"/>
                </a:solidFill>
              </a:rPr>
              <a:t>商品的退货</a:t>
            </a:r>
            <a:endParaRPr lang="en-US" altLang="zh-CN" sz="2000" b="1" dirty="0">
              <a:solidFill>
                <a:srgbClr val="002060"/>
              </a:solidFill>
            </a:endParaRPr>
          </a:p>
        </p:txBody>
      </p:sp>
      <p:sp>
        <p:nvSpPr>
          <p:cNvPr id="8" name="TextBox 1"/>
          <p:cNvSpPr txBox="1"/>
          <p:nvPr/>
        </p:nvSpPr>
        <p:spPr>
          <a:xfrm>
            <a:off x="465436" y="3261911"/>
            <a:ext cx="843331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应当</a:t>
            </a:r>
            <a:r>
              <a:rPr lang="zh-CN" altLang="en-US" sz="1600" dirty="0">
                <a:solidFill>
                  <a:schemeClr val="bg1">
                    <a:lumMod val="50000"/>
                  </a:schemeClr>
                </a:solidFill>
              </a:rPr>
              <a:t>按照海关相关规定办理商品退货手续</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0553287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跨境电子商务零售进出口业务管理</a:t>
            </a:r>
          </a:p>
        </p:txBody>
      </p:sp>
      <p:sp>
        <p:nvSpPr>
          <p:cNvPr id="21" name="TextBox 1"/>
          <p:cNvSpPr txBox="1"/>
          <p:nvPr/>
        </p:nvSpPr>
        <p:spPr>
          <a:xfrm>
            <a:off x="278457" y="75407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）企业责任</a:t>
            </a:r>
            <a:endParaRPr lang="en-US" altLang="zh-CN" sz="2000" b="1" dirty="0">
              <a:solidFill>
                <a:srgbClr val="002060"/>
              </a:solidFill>
            </a:endParaRPr>
          </a:p>
        </p:txBody>
      </p:sp>
      <p:sp>
        <p:nvSpPr>
          <p:cNvPr id="9" name="TextBox 1"/>
          <p:cNvSpPr txBox="1"/>
          <p:nvPr/>
        </p:nvSpPr>
        <p:spPr>
          <a:xfrm>
            <a:off x="465435" y="1206415"/>
            <a:ext cx="8433311" cy="124918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一是向海关实时传输真实的业务电子数据和电子信息，开放物流实时跟踪等信息共享接口，配合海关进行有效管理；二是加强对商品质量安全以及虚假交易、二次销售等非正常交易行为的监控，采取相应处置措施；三是建立健全商品溯源机制，承担质量安全主体责任；四是发现涉嫌违规或走私行为的，应当及时主动告知海关。</a:t>
            </a:r>
            <a:endParaRPr lang="en-US" altLang="zh-CN" sz="1600" dirty="0" smtClean="0">
              <a:solidFill>
                <a:schemeClr val="bg1">
                  <a:lumMod val="50000"/>
                </a:schemeClr>
              </a:solidFill>
            </a:endParaRPr>
          </a:p>
        </p:txBody>
      </p:sp>
      <p:sp>
        <p:nvSpPr>
          <p:cNvPr id="7" name="TextBox 1"/>
          <p:cNvSpPr txBox="1"/>
          <p:nvPr/>
        </p:nvSpPr>
        <p:spPr>
          <a:xfrm>
            <a:off x="344242" y="234144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）海关监管</a:t>
            </a:r>
            <a:endParaRPr lang="en-US" altLang="zh-CN" sz="2000" b="1" dirty="0">
              <a:solidFill>
                <a:srgbClr val="002060"/>
              </a:solidFill>
            </a:endParaRPr>
          </a:p>
        </p:txBody>
      </p:sp>
      <p:sp>
        <p:nvSpPr>
          <p:cNvPr id="8" name="TextBox 1"/>
          <p:cNvSpPr txBox="1"/>
          <p:nvPr/>
        </p:nvSpPr>
        <p:spPr>
          <a:xfrm>
            <a:off x="465434" y="2795014"/>
            <a:ext cx="843331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实施质量安全风险监测，在商品销售前按照法律法规实施必要的检疫，发现质量安全高风险的商品发布风险警示。</a:t>
            </a:r>
            <a:endParaRPr lang="en-US" altLang="zh-CN" sz="1600" dirty="0" smtClean="0">
              <a:solidFill>
                <a:schemeClr val="bg1">
                  <a:lumMod val="50000"/>
                </a:schemeClr>
              </a:solidFill>
            </a:endParaRPr>
          </a:p>
        </p:txBody>
      </p:sp>
      <p:sp>
        <p:nvSpPr>
          <p:cNvPr id="10" name="TextBox 1"/>
          <p:cNvSpPr txBox="1"/>
          <p:nvPr/>
        </p:nvSpPr>
        <p:spPr>
          <a:xfrm>
            <a:off x="344242" y="332679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）法律责任</a:t>
            </a:r>
            <a:endParaRPr lang="en-US" altLang="zh-CN" sz="2000" b="1" dirty="0">
              <a:solidFill>
                <a:srgbClr val="002060"/>
              </a:solidFill>
            </a:endParaRPr>
          </a:p>
        </p:txBody>
      </p:sp>
      <p:sp>
        <p:nvSpPr>
          <p:cNvPr id="13" name="TextBox 1"/>
          <p:cNvSpPr txBox="1"/>
          <p:nvPr/>
        </p:nvSpPr>
        <p:spPr>
          <a:xfrm>
            <a:off x="465434" y="3792682"/>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一</a:t>
            </a:r>
            <a:r>
              <a:rPr lang="zh-CN" altLang="en-US" sz="1600" dirty="0" smtClean="0">
                <a:solidFill>
                  <a:schemeClr val="bg1">
                    <a:lumMod val="50000"/>
                  </a:schemeClr>
                </a:solidFill>
              </a:rPr>
              <a:t>是不得</a:t>
            </a:r>
            <a:r>
              <a:rPr lang="zh-CN" altLang="en-US" sz="1600" dirty="0">
                <a:solidFill>
                  <a:schemeClr val="bg1">
                    <a:lumMod val="50000"/>
                  </a:schemeClr>
                </a:solidFill>
              </a:rPr>
              <a:t>涉及危害口岸公共卫生安全、生物安全、进出口</a:t>
            </a:r>
            <a:r>
              <a:rPr lang="zh-CN" altLang="en-US" sz="1600" dirty="0" smtClean="0">
                <a:solidFill>
                  <a:schemeClr val="bg1">
                    <a:lumMod val="50000"/>
                  </a:schemeClr>
                </a:solidFill>
              </a:rPr>
              <a:t>食品安全、侵犯</a:t>
            </a:r>
            <a:r>
              <a:rPr lang="zh-CN" altLang="en-US" sz="1600" dirty="0">
                <a:solidFill>
                  <a:schemeClr val="bg1">
                    <a:lumMod val="50000"/>
                  </a:schemeClr>
                </a:solidFill>
              </a:rPr>
              <a:t>知识产权的</a:t>
            </a:r>
            <a:r>
              <a:rPr lang="zh-CN" altLang="en-US" sz="1600" dirty="0" smtClean="0">
                <a:solidFill>
                  <a:schemeClr val="bg1">
                    <a:lumMod val="50000"/>
                  </a:schemeClr>
                </a:solidFill>
              </a:rPr>
              <a:t>商品和其他</a:t>
            </a:r>
            <a:r>
              <a:rPr lang="zh-CN" altLang="en-US" sz="1600" dirty="0">
                <a:solidFill>
                  <a:schemeClr val="bg1">
                    <a:lumMod val="50000"/>
                  </a:schemeClr>
                </a:solidFill>
              </a:rPr>
              <a:t>禁限商品；二是不得参与制造或传输虚假的交易、支付、物流“三单”</a:t>
            </a:r>
            <a:r>
              <a:rPr lang="zh-CN" altLang="en-US" sz="1600" dirty="0" smtClean="0">
                <a:solidFill>
                  <a:schemeClr val="bg1">
                    <a:lumMod val="50000"/>
                  </a:schemeClr>
                </a:solidFill>
              </a:rPr>
              <a:t>信息，为</a:t>
            </a:r>
            <a:r>
              <a:rPr lang="zh-CN" altLang="en-US" sz="1600" dirty="0">
                <a:solidFill>
                  <a:schemeClr val="bg1">
                    <a:lumMod val="50000"/>
                  </a:schemeClr>
                </a:solidFill>
              </a:rPr>
              <a:t>二次销售提供便利；三是未尽责审核境内消费者身份信息</a:t>
            </a:r>
            <a:r>
              <a:rPr lang="zh-CN" altLang="en-US" sz="1600" dirty="0" smtClean="0">
                <a:solidFill>
                  <a:schemeClr val="bg1">
                    <a:lumMod val="50000"/>
                  </a:schemeClr>
                </a:solidFill>
              </a:rPr>
              <a:t>真实性，</a:t>
            </a:r>
            <a:r>
              <a:rPr lang="zh-CN" altLang="en-US" sz="1600" dirty="0">
                <a:solidFill>
                  <a:schemeClr val="bg1">
                    <a:lumMod val="50000"/>
                  </a:schemeClr>
                </a:solidFill>
              </a:rPr>
              <a:t>导致出现个人身份信息或年度购买额度被盗用；四是利用其他公民身份信息非法从事跨境</a:t>
            </a:r>
            <a:r>
              <a:rPr lang="zh-CN" altLang="en-US" sz="1600" dirty="0" smtClean="0">
                <a:solidFill>
                  <a:schemeClr val="bg1">
                    <a:lumMod val="50000"/>
                  </a:schemeClr>
                </a:solidFill>
              </a:rPr>
              <a:t>电商零售</a:t>
            </a:r>
            <a:r>
              <a:rPr lang="zh-CN" altLang="en-US" sz="1600" dirty="0">
                <a:solidFill>
                  <a:schemeClr val="bg1">
                    <a:lumMod val="50000"/>
                  </a:schemeClr>
                </a:solidFill>
              </a:rPr>
              <a:t>进口业务。</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8299035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第十</a:t>
            </a:r>
            <a:r>
              <a:rPr lang="zh-CN" altLang="en-US" sz="4000" b="1" dirty="0"/>
              <a:t>一</a:t>
            </a:r>
            <a:r>
              <a:rPr lang="zh-CN" altLang="en-US" sz="4000" b="1" dirty="0" smtClean="0"/>
              <a:t>章 </a:t>
            </a:r>
            <a:r>
              <a:rPr lang="zh-CN" altLang="en-US" sz="4000" b="1" dirty="0"/>
              <a:t>跨</a:t>
            </a:r>
            <a:r>
              <a:rPr lang="zh-CN" altLang="en-US" sz="4000" b="1" dirty="0" smtClean="0"/>
              <a:t>境电子商务市场管理</a:t>
            </a:r>
            <a:endParaRPr sz="4000" b="1" dirty="0"/>
          </a:p>
        </p:txBody>
      </p:sp>
    </p:spTree>
    <p:extLst>
      <p:ext uri="{BB962C8B-B14F-4D97-AF65-F5344CB8AC3E}">
        <p14:creationId xmlns:p14="http://schemas.microsoft.com/office/powerpoint/2010/main" val="8574084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1055" y="185690"/>
            <a:ext cx="53700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三、跨境电子商务产生</a:t>
            </a:r>
          </a:p>
        </p:txBody>
      </p:sp>
      <p:grpSp>
        <p:nvGrpSpPr>
          <p:cNvPr id="54" name="组合 53"/>
          <p:cNvGrpSpPr/>
          <p:nvPr/>
        </p:nvGrpSpPr>
        <p:grpSpPr>
          <a:xfrm>
            <a:off x="4946914" y="2632585"/>
            <a:ext cx="957387" cy="1447802"/>
            <a:chOff x="5100058" y="2290890"/>
            <a:chExt cx="957387" cy="1685745"/>
          </a:xfrm>
        </p:grpSpPr>
        <p:sp>
          <p:nvSpPr>
            <p:cNvPr id="55" name="矩形: 圆角 5"/>
            <p:cNvSpPr/>
            <p:nvPr/>
          </p:nvSpPr>
          <p:spPr>
            <a:xfrm rot="13140000" flipV="1">
              <a:off x="5100058" y="2290890"/>
              <a:ext cx="957387" cy="1685745"/>
            </a:xfrm>
            <a:prstGeom prst="roundRect">
              <a:avLst/>
            </a:prstGeom>
            <a:solidFill>
              <a:srgbClr val="586371"/>
            </a:solidFill>
            <a:ln w="762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56" name="组合 55"/>
            <p:cNvGrpSpPr/>
            <p:nvPr/>
          </p:nvGrpSpPr>
          <p:grpSpPr>
            <a:xfrm>
              <a:off x="5605945" y="2603427"/>
              <a:ext cx="436340" cy="437427"/>
              <a:chOff x="7851592" y="3089385"/>
              <a:chExt cx="740886" cy="742732"/>
            </a:xfrm>
          </p:grpSpPr>
          <p:sp>
            <p:nvSpPr>
              <p:cNvPr id="57" name="任意多边形: 形状 28"/>
              <p:cNvSpPr>
                <a:spLocks/>
              </p:cNvSpPr>
              <p:nvPr/>
            </p:nvSpPr>
            <p:spPr bwMode="auto">
              <a:xfrm>
                <a:off x="7851592" y="3089385"/>
                <a:ext cx="740886" cy="742732"/>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rgbClr val="586371"/>
              </a:solidFill>
              <a:ln w="19050">
                <a:noFill/>
                <a:prstDash val="solid"/>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58" name="任意多边形: 形状 29"/>
              <p:cNvSpPr>
                <a:spLocks/>
              </p:cNvSpPr>
              <p:nvPr/>
            </p:nvSpPr>
            <p:spPr bwMode="auto">
              <a:xfrm>
                <a:off x="8019874" y="3274411"/>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sp>
        <p:nvSpPr>
          <p:cNvPr id="66" name="文本框 18"/>
          <p:cNvSpPr txBox="1"/>
          <p:nvPr/>
        </p:nvSpPr>
        <p:spPr>
          <a:xfrm>
            <a:off x="2482735" y="1948981"/>
            <a:ext cx="4078778" cy="470094"/>
          </a:xfrm>
          <a:prstGeom prst="rect">
            <a:avLst/>
          </a:prstGeom>
          <a:noFill/>
        </p:spPr>
        <p:txBody>
          <a:bodyPr wrap="square" lIns="72000" tIns="0" rIns="72000" bIns="0" anchor="ctr" anchorCtr="0">
            <a:noAutofit/>
          </a:bodyPr>
          <a:lstStyle/>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   在</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跨境</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电商平台上能完成信息交换、商品</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交易</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a:t>
            </a:r>
            <a:endParaRPr lang="en-US" altLang="zh-CN"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endParaRPr>
          </a:p>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货物运输</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、报检报关、货款支付、商品配送等</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环节</a:t>
            </a:r>
            <a:endParaRPr lang="en-US" altLang="zh-CN" sz="1600" b="1" kern="1200" dirty="0">
              <a:solidFill>
                <a:srgbClr val="778495"/>
              </a:solidFill>
              <a:latin typeface="微软雅黑" panose="020B0503020204020204" pitchFamily="34" charset="-122"/>
              <a:ea typeface="微软雅黑" panose="020B0503020204020204" pitchFamily="34" charset="-122"/>
              <a:cs typeface="Lato Light"/>
            </a:endParaRPr>
          </a:p>
        </p:txBody>
      </p:sp>
      <p:grpSp>
        <p:nvGrpSpPr>
          <p:cNvPr id="71" name="组合 70"/>
          <p:cNvGrpSpPr/>
          <p:nvPr/>
        </p:nvGrpSpPr>
        <p:grpSpPr>
          <a:xfrm rot="1086728">
            <a:off x="3921260" y="2496933"/>
            <a:ext cx="957387" cy="1454717"/>
            <a:chOff x="3808791" y="1872436"/>
            <a:chExt cx="957387" cy="1685745"/>
          </a:xfrm>
        </p:grpSpPr>
        <p:sp>
          <p:nvSpPr>
            <p:cNvPr id="72" name="矩形: 圆角 7"/>
            <p:cNvSpPr/>
            <p:nvPr/>
          </p:nvSpPr>
          <p:spPr>
            <a:xfrm rot="9600000" flipV="1">
              <a:off x="3808791" y="1872436"/>
              <a:ext cx="957387" cy="1685745"/>
            </a:xfrm>
            <a:prstGeom prst="roundRect">
              <a:avLst/>
            </a:prstGeom>
            <a:solidFill>
              <a:srgbClr val="5A6C90"/>
            </a:solidFill>
            <a:ln w="762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3" name="组合 72"/>
            <p:cNvGrpSpPr/>
            <p:nvPr/>
          </p:nvGrpSpPr>
          <p:grpSpPr>
            <a:xfrm>
              <a:off x="3880352" y="1976825"/>
              <a:ext cx="436340" cy="437427"/>
              <a:chOff x="5746699" y="2884815"/>
              <a:chExt cx="712151" cy="713925"/>
            </a:xfrm>
            <a:effectLst/>
          </p:grpSpPr>
          <p:sp>
            <p:nvSpPr>
              <p:cNvPr id="74" name="任意多边形: 形状 22"/>
              <p:cNvSpPr>
                <a:spLocks/>
              </p:cNvSpPr>
              <p:nvPr/>
            </p:nvSpPr>
            <p:spPr bwMode="auto">
              <a:xfrm>
                <a:off x="5746699" y="2884815"/>
                <a:ext cx="712151" cy="713925"/>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rgbClr val="5A6C90"/>
              </a:solidFill>
              <a:ln w="19050">
                <a:noFill/>
                <a:prstDash val="solid"/>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75" name="任意多边形: 形状 23"/>
              <p:cNvSpPr>
                <a:spLocks/>
              </p:cNvSpPr>
              <p:nvPr/>
            </p:nvSpPr>
            <p:spPr bwMode="auto">
              <a:xfrm>
                <a:off x="5997161" y="3069587"/>
                <a:ext cx="191871" cy="345367"/>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76" name="组合 75"/>
          <p:cNvGrpSpPr/>
          <p:nvPr/>
        </p:nvGrpSpPr>
        <p:grpSpPr>
          <a:xfrm>
            <a:off x="3068654" y="2684359"/>
            <a:ext cx="984035" cy="1685745"/>
            <a:chOff x="3068654" y="2290890"/>
            <a:chExt cx="984035" cy="1685745"/>
          </a:xfrm>
        </p:grpSpPr>
        <p:sp>
          <p:nvSpPr>
            <p:cNvPr id="77" name="矩形: 圆角 8"/>
            <p:cNvSpPr/>
            <p:nvPr/>
          </p:nvSpPr>
          <p:spPr>
            <a:xfrm rot="19251471">
              <a:off x="3095302" y="2290890"/>
              <a:ext cx="957387" cy="1685745"/>
            </a:xfrm>
            <a:prstGeom prst="roundRect">
              <a:avLst/>
            </a:prstGeom>
            <a:solidFill>
              <a:srgbClr val="F38558"/>
            </a:solidFill>
            <a:ln w="762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8" name="组合 77"/>
            <p:cNvGrpSpPr/>
            <p:nvPr/>
          </p:nvGrpSpPr>
          <p:grpSpPr>
            <a:xfrm>
              <a:off x="3068654" y="2530536"/>
              <a:ext cx="436340" cy="438516"/>
              <a:chOff x="5746699" y="2048352"/>
              <a:chExt cx="712151" cy="715702"/>
            </a:xfrm>
            <a:effectLst/>
          </p:grpSpPr>
          <p:sp>
            <p:nvSpPr>
              <p:cNvPr id="79" name="任意多边形: 形状 25"/>
              <p:cNvSpPr>
                <a:spLocks/>
              </p:cNvSpPr>
              <p:nvPr/>
            </p:nvSpPr>
            <p:spPr bwMode="auto">
              <a:xfrm>
                <a:off x="5746699" y="2048352"/>
                <a:ext cx="712151" cy="715702"/>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rgbClr val="F38558"/>
              </a:solidFill>
              <a:ln w="19050">
                <a:noFill/>
                <a:prstDash val="solid"/>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80" name="任意多边形: 形状 26"/>
              <p:cNvSpPr>
                <a:spLocks/>
              </p:cNvSpPr>
              <p:nvPr/>
            </p:nvSpPr>
            <p:spPr bwMode="auto">
              <a:xfrm>
                <a:off x="5941326" y="2262120"/>
                <a:ext cx="350166" cy="287806"/>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81" name="组合 80"/>
          <p:cNvGrpSpPr/>
          <p:nvPr/>
        </p:nvGrpSpPr>
        <p:grpSpPr>
          <a:xfrm>
            <a:off x="3380170" y="3735189"/>
            <a:ext cx="2324883" cy="681727"/>
            <a:chOff x="3571607" y="2822140"/>
            <a:chExt cx="2002658" cy="1698801"/>
          </a:xfrm>
        </p:grpSpPr>
        <p:sp>
          <p:nvSpPr>
            <p:cNvPr id="82" name="任意多边形: 形状 33"/>
            <p:cNvSpPr>
              <a:spLocks/>
            </p:cNvSpPr>
            <p:nvPr/>
          </p:nvSpPr>
          <p:spPr bwMode="auto">
            <a:xfrm>
              <a:off x="3571607" y="2822140"/>
              <a:ext cx="2002658" cy="1698801"/>
            </a:xfrm>
            <a:custGeom>
              <a:avLst/>
              <a:gdLst>
                <a:gd name="T0" fmla="*/ 2136 w 2373"/>
                <a:gd name="T1" fmla="*/ 474 h 2254"/>
                <a:gd name="T2" fmla="*/ 1661 w 2373"/>
                <a:gd name="T3" fmla="*/ 474 h 2254"/>
                <a:gd name="T4" fmla="*/ 1661 w 2373"/>
                <a:gd name="T5" fmla="*/ 237 h 2254"/>
                <a:gd name="T6" fmla="*/ 1424 w 2373"/>
                <a:gd name="T7" fmla="*/ 0 h 2254"/>
                <a:gd name="T8" fmla="*/ 949 w 2373"/>
                <a:gd name="T9" fmla="*/ 0 h 2254"/>
                <a:gd name="T10" fmla="*/ 712 w 2373"/>
                <a:gd name="T11" fmla="*/ 237 h 2254"/>
                <a:gd name="T12" fmla="*/ 712 w 2373"/>
                <a:gd name="T13" fmla="*/ 474 h 2254"/>
                <a:gd name="T14" fmla="*/ 237 w 2373"/>
                <a:gd name="T15" fmla="*/ 474 h 2254"/>
                <a:gd name="T16" fmla="*/ 0 w 2373"/>
                <a:gd name="T17" fmla="*/ 712 h 2254"/>
                <a:gd name="T18" fmla="*/ 0 w 2373"/>
                <a:gd name="T19" fmla="*/ 2017 h 2254"/>
                <a:gd name="T20" fmla="*/ 237 w 2373"/>
                <a:gd name="T21" fmla="*/ 2254 h 2254"/>
                <a:gd name="T22" fmla="*/ 2136 w 2373"/>
                <a:gd name="T23" fmla="*/ 2254 h 2254"/>
                <a:gd name="T24" fmla="*/ 2373 w 2373"/>
                <a:gd name="T25" fmla="*/ 2017 h 2254"/>
                <a:gd name="T26" fmla="*/ 2373 w 2373"/>
                <a:gd name="T27" fmla="*/ 712 h 2254"/>
                <a:gd name="T28" fmla="*/ 2136 w 2373"/>
                <a:gd name="T29" fmla="*/ 474 h 2254"/>
                <a:gd name="T30" fmla="*/ 1424 w 2373"/>
                <a:gd name="T31" fmla="*/ 474 h 2254"/>
                <a:gd name="T32" fmla="*/ 949 w 2373"/>
                <a:gd name="T33" fmla="*/ 474 h 2254"/>
                <a:gd name="T34" fmla="*/ 949 w 2373"/>
                <a:gd name="T35" fmla="*/ 237 h 2254"/>
                <a:gd name="T36" fmla="*/ 1424 w 2373"/>
                <a:gd name="T37" fmla="*/ 237 h 2254"/>
                <a:gd name="T38" fmla="*/ 1424 w 2373"/>
                <a:gd name="T39" fmla="*/ 474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73" h="2254">
                  <a:moveTo>
                    <a:pt x="2136" y="474"/>
                  </a:moveTo>
                  <a:cubicBezTo>
                    <a:pt x="1661" y="474"/>
                    <a:pt x="1661" y="474"/>
                    <a:pt x="1661" y="474"/>
                  </a:cubicBezTo>
                  <a:cubicBezTo>
                    <a:pt x="1661" y="237"/>
                    <a:pt x="1661" y="237"/>
                    <a:pt x="1661" y="237"/>
                  </a:cubicBezTo>
                  <a:cubicBezTo>
                    <a:pt x="1424" y="0"/>
                    <a:pt x="1424" y="0"/>
                    <a:pt x="1424" y="0"/>
                  </a:cubicBezTo>
                  <a:cubicBezTo>
                    <a:pt x="949" y="0"/>
                    <a:pt x="949" y="0"/>
                    <a:pt x="949" y="0"/>
                  </a:cubicBezTo>
                  <a:cubicBezTo>
                    <a:pt x="712" y="237"/>
                    <a:pt x="712" y="237"/>
                    <a:pt x="712" y="237"/>
                  </a:cubicBezTo>
                  <a:cubicBezTo>
                    <a:pt x="712" y="474"/>
                    <a:pt x="712" y="474"/>
                    <a:pt x="712" y="474"/>
                  </a:cubicBezTo>
                  <a:cubicBezTo>
                    <a:pt x="237" y="474"/>
                    <a:pt x="237" y="474"/>
                    <a:pt x="237" y="474"/>
                  </a:cubicBezTo>
                  <a:cubicBezTo>
                    <a:pt x="107" y="474"/>
                    <a:pt x="0" y="581"/>
                    <a:pt x="0" y="712"/>
                  </a:cubicBezTo>
                  <a:cubicBezTo>
                    <a:pt x="0" y="2017"/>
                    <a:pt x="0" y="2017"/>
                    <a:pt x="0" y="2017"/>
                  </a:cubicBezTo>
                  <a:cubicBezTo>
                    <a:pt x="0" y="2147"/>
                    <a:pt x="107" y="2254"/>
                    <a:pt x="237" y="2254"/>
                  </a:cubicBezTo>
                  <a:cubicBezTo>
                    <a:pt x="2136" y="2254"/>
                    <a:pt x="2136" y="2254"/>
                    <a:pt x="2136" y="2254"/>
                  </a:cubicBezTo>
                  <a:cubicBezTo>
                    <a:pt x="2266" y="2254"/>
                    <a:pt x="2373" y="2147"/>
                    <a:pt x="2373" y="2017"/>
                  </a:cubicBezTo>
                  <a:cubicBezTo>
                    <a:pt x="2373" y="712"/>
                    <a:pt x="2373" y="712"/>
                    <a:pt x="2373" y="712"/>
                  </a:cubicBezTo>
                  <a:cubicBezTo>
                    <a:pt x="2373" y="581"/>
                    <a:pt x="2266" y="474"/>
                    <a:pt x="2136" y="474"/>
                  </a:cubicBezTo>
                  <a:close/>
                  <a:moveTo>
                    <a:pt x="1424" y="474"/>
                  </a:moveTo>
                  <a:cubicBezTo>
                    <a:pt x="949" y="474"/>
                    <a:pt x="949" y="474"/>
                    <a:pt x="949" y="474"/>
                  </a:cubicBezTo>
                  <a:cubicBezTo>
                    <a:pt x="949" y="237"/>
                    <a:pt x="949" y="237"/>
                    <a:pt x="949" y="237"/>
                  </a:cubicBezTo>
                  <a:cubicBezTo>
                    <a:pt x="1424" y="237"/>
                    <a:pt x="1424" y="237"/>
                    <a:pt x="1424" y="237"/>
                  </a:cubicBezTo>
                  <a:cubicBezTo>
                    <a:pt x="1424" y="474"/>
                    <a:pt x="1424" y="474"/>
                    <a:pt x="1424" y="474"/>
                  </a:cubicBezTo>
                </a:path>
              </a:pathLst>
            </a:custGeom>
            <a:solidFill>
              <a:srgbClr val="FFFFFF"/>
            </a:solidFill>
            <a:ln>
              <a:noFill/>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83" name="矩形 82"/>
            <p:cNvSpPr/>
            <p:nvPr/>
          </p:nvSpPr>
          <p:spPr>
            <a:xfrm>
              <a:off x="3679131" y="3437611"/>
              <a:ext cx="1747183" cy="824673"/>
            </a:xfrm>
            <a:prstGeom prst="rect">
              <a:avLst/>
            </a:prstGeom>
          </p:spPr>
          <p:txBody>
            <a:bodyPr wrap="none">
              <a:normAutofit fontScale="92500" lnSpcReduction="20000"/>
            </a:bodyPr>
            <a:lstStyle/>
            <a:p>
              <a:pPr lvl="0" algn="ctr" defTabSz="914378" hangingPunct="1">
                <a:defRPr/>
              </a:pPr>
              <a:r>
                <a:rPr lang="zh-CN" altLang="en-US" sz="2000" b="1"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三个方面</a:t>
              </a:r>
              <a:endParaRPr kumimoji="0" lang="zh-CN" altLang="en-US" sz="2000" b="1" i="0" u="none" strike="noStrike" kern="1200" cap="none" spc="0" normalizeH="0" baseline="0" noProof="0" dirty="0">
                <a:ln>
                  <a:noFill/>
                </a:ln>
                <a:solidFill>
                  <a:schemeClr val="accent6">
                    <a:lumMod val="50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32" name="矩形 31"/>
          <p:cNvSpPr/>
          <p:nvPr/>
        </p:nvSpPr>
        <p:spPr>
          <a:xfrm>
            <a:off x="2889906" y="1627272"/>
            <a:ext cx="2407706" cy="343645"/>
          </a:xfrm>
          <a:prstGeom prst="rect">
            <a:avLst/>
          </a:prstGeom>
        </p:spPr>
        <p:txBody>
          <a:bodyPr wrap="none" lIns="72000" tIns="0" rIns="72000" bIns="0">
            <a:noAutofit/>
          </a:bodyPr>
          <a:lstStyle/>
          <a:p>
            <a:pPr defTabSz="914378" hangingPunct="1">
              <a:defRPr/>
            </a:pPr>
            <a:r>
              <a:rPr lang="zh-CN" altLang="en-US" b="1" kern="1200" dirty="0">
                <a:solidFill>
                  <a:srgbClr val="44546A"/>
                </a:solidFill>
                <a:latin typeface="微软雅黑" panose="020B0503020204020204" pitchFamily="34" charset="-122"/>
                <a:ea typeface="微软雅黑" panose="020B0503020204020204" pitchFamily="34" charset="-122"/>
                <a:cs typeface="+mn-cs"/>
              </a:rPr>
              <a:t>助推对外贸易环节扁平化</a:t>
            </a:r>
          </a:p>
        </p:txBody>
      </p:sp>
      <p:sp>
        <p:nvSpPr>
          <p:cNvPr id="31" name="TextBox 1"/>
          <p:cNvSpPr txBox="1"/>
          <p:nvPr/>
        </p:nvSpPr>
        <p:spPr>
          <a:xfrm>
            <a:off x="399008" y="927801"/>
            <a:ext cx="6997099"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（七</a:t>
            </a:r>
            <a:r>
              <a:rPr lang="zh-CN" altLang="en-US" sz="2000" b="1" dirty="0">
                <a:solidFill>
                  <a:srgbClr val="002060"/>
                </a:solidFill>
              </a:rPr>
              <a:t>）跨境电子商务对传统国际贸易影响</a:t>
            </a:r>
            <a:endParaRPr lang="en-US" altLang="zh-CN" sz="2000" b="1" dirty="0">
              <a:solidFill>
                <a:srgbClr val="002060"/>
              </a:solidFill>
            </a:endParaRPr>
          </a:p>
        </p:txBody>
      </p:sp>
      <p:sp>
        <p:nvSpPr>
          <p:cNvPr id="33" name="矩形 32"/>
          <p:cNvSpPr/>
          <p:nvPr/>
        </p:nvSpPr>
        <p:spPr>
          <a:xfrm>
            <a:off x="625902" y="2626588"/>
            <a:ext cx="2523319" cy="145010"/>
          </a:xfrm>
          <a:prstGeom prst="rect">
            <a:avLst/>
          </a:prstGeom>
        </p:spPr>
        <p:txBody>
          <a:bodyPr wrap="none" lIns="72000" tIns="0" rIns="72000" bIns="0">
            <a:noAutofit/>
          </a:bodyPr>
          <a:lstStyle/>
          <a:p>
            <a:pPr algn="r" defTabSz="914378" hangingPunct="1">
              <a:defRPr/>
            </a:pPr>
            <a:r>
              <a:rPr lang="zh-CN" altLang="en-US" b="1" kern="1200" dirty="0">
                <a:solidFill>
                  <a:srgbClr val="F38558"/>
                </a:solidFill>
                <a:latin typeface="微软雅黑" panose="020B0503020204020204" pitchFamily="34" charset="-122"/>
                <a:ea typeface="微软雅黑" panose="020B0503020204020204" pitchFamily="34" charset="-122"/>
                <a:cs typeface="+mn-cs"/>
              </a:rPr>
              <a:t>助推中小微外贸</a:t>
            </a:r>
            <a:r>
              <a:rPr lang="zh-CN" altLang="en-US" b="1" kern="1200" dirty="0" smtClean="0">
                <a:solidFill>
                  <a:srgbClr val="F38558"/>
                </a:solidFill>
                <a:latin typeface="微软雅黑" panose="020B0503020204020204" pitchFamily="34" charset="-122"/>
                <a:ea typeface="微软雅黑" panose="020B0503020204020204" pitchFamily="34" charset="-122"/>
                <a:cs typeface="+mn-cs"/>
              </a:rPr>
              <a:t>企业出海</a:t>
            </a:r>
            <a:endParaRPr lang="zh-CN" altLang="en-US" b="1" kern="1200" dirty="0">
              <a:solidFill>
                <a:srgbClr val="F38558"/>
              </a:solidFill>
              <a:latin typeface="微软雅黑" panose="020B0503020204020204" pitchFamily="34" charset="-122"/>
              <a:ea typeface="微软雅黑" panose="020B0503020204020204" pitchFamily="34" charset="-122"/>
              <a:cs typeface="+mn-cs"/>
            </a:endParaRPr>
          </a:p>
        </p:txBody>
      </p:sp>
      <p:sp>
        <p:nvSpPr>
          <p:cNvPr id="34" name="文本框 18"/>
          <p:cNvSpPr txBox="1"/>
          <p:nvPr/>
        </p:nvSpPr>
        <p:spPr>
          <a:xfrm>
            <a:off x="566368" y="2986447"/>
            <a:ext cx="1933701" cy="600784"/>
          </a:xfrm>
          <a:prstGeom prst="rect">
            <a:avLst/>
          </a:prstGeom>
          <a:noFill/>
        </p:spPr>
        <p:txBody>
          <a:bodyPr wrap="square" lIns="72000" tIns="0" rIns="72000" bIns="0" anchor="ctr" anchorCtr="0">
            <a:noAutofit/>
          </a:bodyPr>
          <a:lstStyle/>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跨</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境</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电商平台提供营销</a:t>
            </a:r>
            <a:endParaRPr lang="en-US" altLang="zh-CN"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endParaRPr>
          </a:p>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交易、金融、外语翻译</a:t>
            </a:r>
            <a:endParaRPr lang="en-US" altLang="zh-CN"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endParaRPr>
          </a:p>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等一系列服务</a:t>
            </a:r>
            <a:endParaRPr lang="en-US" altLang="zh-CN" sz="1600" b="1" kern="1200" dirty="0">
              <a:solidFill>
                <a:srgbClr val="778495"/>
              </a:solidFill>
              <a:latin typeface="微软雅黑" panose="020B0503020204020204" pitchFamily="34" charset="-122"/>
              <a:ea typeface="微软雅黑" panose="020B0503020204020204" pitchFamily="34" charset="-122"/>
              <a:cs typeface="Lato Light"/>
            </a:endParaRPr>
          </a:p>
        </p:txBody>
      </p:sp>
      <p:sp>
        <p:nvSpPr>
          <p:cNvPr id="35" name="矩形 34"/>
          <p:cNvSpPr/>
          <p:nvPr/>
        </p:nvSpPr>
        <p:spPr>
          <a:xfrm>
            <a:off x="5994435" y="2571340"/>
            <a:ext cx="2118786" cy="311309"/>
          </a:xfrm>
          <a:prstGeom prst="rect">
            <a:avLst/>
          </a:prstGeom>
        </p:spPr>
        <p:txBody>
          <a:bodyPr wrap="none" lIns="72000" tIns="0" rIns="72000" bIns="0">
            <a:noAutofit/>
          </a:bodyPr>
          <a:lstStyle/>
          <a:p>
            <a:pPr defTabSz="914378" hangingPunct="1">
              <a:defRPr/>
            </a:pPr>
            <a:r>
              <a:rPr lang="zh-CN" altLang="en-US" b="1" kern="1200" dirty="0">
                <a:solidFill>
                  <a:srgbClr val="586371"/>
                </a:solidFill>
                <a:latin typeface="微软雅黑" panose="020B0503020204020204" pitchFamily="34" charset="-122"/>
                <a:ea typeface="微软雅黑" panose="020B0503020204020204" pitchFamily="34" charset="-122"/>
                <a:cs typeface="+mn-cs"/>
              </a:rPr>
              <a:t>助</a:t>
            </a:r>
            <a:r>
              <a:rPr lang="zh-CN" altLang="en-US" b="1" kern="1200" dirty="0" smtClean="0">
                <a:solidFill>
                  <a:srgbClr val="586371"/>
                </a:solidFill>
                <a:latin typeface="微软雅黑" panose="020B0503020204020204" pitchFamily="34" charset="-122"/>
                <a:ea typeface="微软雅黑" panose="020B0503020204020204" pitchFamily="34" charset="-122"/>
                <a:cs typeface="+mn-cs"/>
              </a:rPr>
              <a:t>推外贸</a:t>
            </a:r>
            <a:r>
              <a:rPr lang="zh-CN" altLang="en-US" b="1" kern="1200" dirty="0">
                <a:solidFill>
                  <a:srgbClr val="586371"/>
                </a:solidFill>
                <a:latin typeface="微软雅黑" panose="020B0503020204020204" pitchFamily="34" charset="-122"/>
                <a:ea typeface="微软雅黑" panose="020B0503020204020204" pitchFamily="34" charset="-122"/>
                <a:cs typeface="+mn-cs"/>
              </a:rPr>
              <a:t>转型升级</a:t>
            </a:r>
          </a:p>
        </p:txBody>
      </p:sp>
      <p:sp>
        <p:nvSpPr>
          <p:cNvPr id="36" name="文本框 18"/>
          <p:cNvSpPr txBox="1"/>
          <p:nvPr/>
        </p:nvSpPr>
        <p:spPr>
          <a:xfrm>
            <a:off x="6162491" y="2864054"/>
            <a:ext cx="2312621" cy="921378"/>
          </a:xfrm>
          <a:prstGeom prst="rect">
            <a:avLst/>
          </a:prstGeom>
          <a:noFill/>
        </p:spPr>
        <p:txBody>
          <a:bodyPr wrap="square" lIns="72000" tIns="0" rIns="72000" bIns="0" anchor="ctr" anchorCtr="0">
            <a:noAutofit/>
          </a:bodyPr>
          <a:lstStyle/>
          <a:p>
            <a:pPr defTabSz="457200" hangingPunct="1"/>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受各国贸易保护主义影响小</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能精</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准</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的析</a:t>
            </a:r>
            <a:r>
              <a:rPr lang="zh-CN" altLang="en-US" sz="1400" kern="1200" dirty="0">
                <a:solidFill>
                  <a:srgbClr val="000000">
                    <a:lumMod val="50000"/>
                    <a:lumOff val="50000"/>
                  </a:srgbClr>
                </a:solidFill>
                <a:latin typeface="微软雅黑" panose="020B0503020204020204" pitchFamily="34" charset="-122"/>
                <a:ea typeface="微软雅黑" panose="020B0503020204020204" pitchFamily="34" charset="-122"/>
                <a:cs typeface="+mn-cs"/>
              </a:rPr>
              <a:t>国际市场需求，提升品牌的</a:t>
            </a:r>
            <a:r>
              <a:rPr lang="zh-CN" altLang="en-US" sz="1400" kern="1200" dirty="0" smtClean="0">
                <a:solidFill>
                  <a:srgbClr val="000000">
                    <a:lumMod val="50000"/>
                    <a:lumOff val="50000"/>
                  </a:srgbClr>
                </a:solidFill>
                <a:latin typeface="微软雅黑" panose="020B0503020204020204" pitchFamily="34" charset="-122"/>
                <a:ea typeface="微软雅黑" panose="020B0503020204020204" pitchFamily="34" charset="-122"/>
                <a:cs typeface="+mn-cs"/>
              </a:rPr>
              <a:t>知名度</a:t>
            </a:r>
            <a:endParaRPr lang="en-US" altLang="zh-CN" sz="1600" b="1" kern="1200" dirty="0">
              <a:solidFill>
                <a:srgbClr val="778495"/>
              </a:solidFill>
              <a:latin typeface="微软雅黑" panose="020B0503020204020204" pitchFamily="34" charset="-122"/>
              <a:ea typeface="微软雅黑" panose="020B0503020204020204" pitchFamily="34" charset="-122"/>
              <a:cs typeface="Lato Light"/>
            </a:endParaRPr>
          </a:p>
        </p:txBody>
      </p:sp>
    </p:spTree>
    <p:extLst>
      <p:ext uri="{BB962C8B-B14F-4D97-AF65-F5344CB8AC3E}">
        <p14:creationId xmlns:p14="http://schemas.microsoft.com/office/powerpoint/2010/main" val="32874906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randombar(horizontal)">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down)">
                                      <p:cBhvr>
                                        <p:cTn id="11" dur="500"/>
                                        <p:tgtEl>
                                          <p:spTgt spid="7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down)">
                                      <p:cBhvr>
                                        <p:cTn id="15" dur="500"/>
                                        <p:tgtEl>
                                          <p:spTgt spid="7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down)">
                                      <p:cBhvr>
                                        <p:cTn id="1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492574"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第十一</a:t>
            </a:r>
            <a:r>
              <a:rPr lang="zh-CN" altLang="en-US" b="1" dirty="0">
                <a:solidFill>
                  <a:schemeClr val="bg2">
                    <a:lumMod val="60000"/>
                    <a:lumOff val="40000"/>
                  </a:schemeClr>
                </a:solidFill>
              </a:rPr>
              <a:t>章 跨境电子商务</a:t>
            </a:r>
            <a:r>
              <a:rPr lang="zh-CN" altLang="en-US" b="1" dirty="0" smtClean="0">
                <a:solidFill>
                  <a:schemeClr val="bg2">
                    <a:lumMod val="60000"/>
                    <a:lumOff val="40000"/>
                  </a:schemeClr>
                </a:solidFill>
              </a:rPr>
              <a:t>市场管理</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a:t>
            </a:r>
            <a:r>
              <a:rPr lang="zh-CN" altLang="en-US" sz="3600" b="1" dirty="0" smtClean="0"/>
              <a:t>跨境</a:t>
            </a:r>
            <a:r>
              <a:rPr lang="zh-CN" altLang="en-US" sz="3600" b="1" dirty="0"/>
              <a:t>电子商务市场管理机制</a:t>
            </a:r>
            <a:endParaRPr sz="3600" b="1" dirty="0"/>
          </a:p>
        </p:txBody>
      </p:sp>
    </p:spTree>
    <p:extLst>
      <p:ext uri="{BB962C8B-B14F-4D97-AF65-F5344CB8AC3E}">
        <p14:creationId xmlns:p14="http://schemas.microsoft.com/office/powerpoint/2010/main" val="21088832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一、法律法规制度</a:t>
            </a:r>
          </a:p>
        </p:txBody>
      </p:sp>
      <p:sp>
        <p:nvSpPr>
          <p:cNvPr id="13" name="矩形 12"/>
          <p:cNvSpPr/>
          <p:nvPr/>
        </p:nvSpPr>
        <p:spPr bwMode="auto">
          <a:xfrm>
            <a:off x="303026" y="805693"/>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法律法规制度是指国际公约、协定、条约和中国法律法规关于产品责任、知识产权、竞争、垄断所形成的法律体系</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3003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60394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一）产品责任方面</a:t>
            </a:r>
            <a:endParaRPr lang="en-US" altLang="zh-CN" sz="2000" b="1" dirty="0">
              <a:solidFill>
                <a:srgbClr val="002060"/>
              </a:solidFill>
            </a:endParaRPr>
          </a:p>
        </p:txBody>
      </p:sp>
      <p:sp>
        <p:nvSpPr>
          <p:cNvPr id="22" name="TextBox 1"/>
          <p:cNvSpPr txBox="1"/>
          <p:nvPr/>
        </p:nvSpPr>
        <p:spPr>
          <a:xfrm>
            <a:off x="485174" y="2079817"/>
            <a:ext cx="843331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产品责任含义：</a:t>
            </a:r>
            <a:r>
              <a:rPr lang="zh-CN" altLang="en-US" sz="1600" dirty="0" smtClean="0">
                <a:solidFill>
                  <a:schemeClr val="bg1">
                    <a:lumMod val="50000"/>
                  </a:schemeClr>
                </a:solidFill>
              </a:rPr>
              <a:t>指</a:t>
            </a:r>
            <a:r>
              <a:rPr lang="zh-CN" altLang="en-US" sz="1600" dirty="0">
                <a:solidFill>
                  <a:schemeClr val="bg1">
                    <a:lumMod val="50000"/>
                  </a:schemeClr>
                </a:solidFill>
              </a:rPr>
              <a:t>因产品有缺陷而导致消费者或其他人伤亡或财产损失，产品的制造者与销售者应承担相应的责任。</a:t>
            </a:r>
            <a:endParaRPr lang="en-US" altLang="zh-CN" sz="1600" dirty="0" smtClean="0">
              <a:solidFill>
                <a:schemeClr val="bg1">
                  <a:lumMod val="50000"/>
                </a:schemeClr>
              </a:solidFill>
            </a:endParaRPr>
          </a:p>
        </p:txBody>
      </p:sp>
      <p:sp>
        <p:nvSpPr>
          <p:cNvPr id="10" name="TextBox 1"/>
          <p:cNvSpPr txBox="1"/>
          <p:nvPr/>
        </p:nvSpPr>
        <p:spPr>
          <a:xfrm>
            <a:off x="485173" y="2738074"/>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国际公约、指令：</a:t>
            </a:r>
            <a:r>
              <a:rPr lang="zh-CN" altLang="en-US" sz="1600" dirty="0">
                <a:solidFill>
                  <a:schemeClr val="bg1">
                    <a:lumMod val="50000"/>
                  </a:schemeClr>
                </a:solidFill>
              </a:rPr>
              <a:t>为了保护国际产品经营者与消费者的利益，追究侵权责任行为，国际私法协会、欧洲共同体先后通过了</a:t>
            </a:r>
            <a:r>
              <a:rPr lang="en-US" altLang="zh-CN" sz="1600" dirty="0">
                <a:solidFill>
                  <a:schemeClr val="bg1">
                    <a:lumMod val="50000"/>
                  </a:schemeClr>
                </a:solidFill>
              </a:rPr>
              <a:t>《</a:t>
            </a:r>
            <a:r>
              <a:rPr lang="zh-CN" altLang="en-US" sz="1600" dirty="0">
                <a:solidFill>
                  <a:schemeClr val="bg1">
                    <a:lumMod val="50000"/>
                  </a:schemeClr>
                </a:solidFill>
              </a:rPr>
              <a:t>关于产品责任的法律适用公约</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1973</a:t>
            </a:r>
            <a:r>
              <a:rPr lang="zh-CN" altLang="en-US" sz="1600" dirty="0">
                <a:solidFill>
                  <a:schemeClr val="bg1">
                    <a:lumMod val="50000"/>
                  </a:schemeClr>
                </a:solidFill>
              </a:rPr>
              <a:t>年）和</a:t>
            </a:r>
            <a:r>
              <a:rPr lang="en-US" altLang="zh-CN" sz="1600" dirty="0">
                <a:solidFill>
                  <a:schemeClr val="bg1">
                    <a:lumMod val="50000"/>
                  </a:schemeClr>
                </a:solidFill>
              </a:rPr>
              <a:t>《</a:t>
            </a:r>
            <a:r>
              <a:rPr lang="zh-CN" altLang="en-US" sz="1600" dirty="0">
                <a:solidFill>
                  <a:schemeClr val="bg1">
                    <a:lumMod val="50000"/>
                  </a:schemeClr>
                </a:solidFill>
              </a:rPr>
              <a:t>关于造成人身伤害与死亡的产品责任的欧洲公约</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1977</a:t>
            </a:r>
            <a:r>
              <a:rPr lang="zh-CN" altLang="en-US" sz="1600" dirty="0">
                <a:solidFill>
                  <a:schemeClr val="bg1">
                    <a:lumMod val="50000"/>
                  </a:schemeClr>
                </a:solidFill>
              </a:rPr>
              <a:t>年）</a:t>
            </a:r>
            <a:r>
              <a:rPr lang="en-US" altLang="zh-CN" sz="1600" dirty="0">
                <a:solidFill>
                  <a:schemeClr val="bg1">
                    <a:lumMod val="50000"/>
                  </a:schemeClr>
                </a:solidFill>
              </a:rPr>
              <a:t>《</a:t>
            </a:r>
            <a:r>
              <a:rPr lang="zh-CN" altLang="en-US" sz="1600" dirty="0">
                <a:solidFill>
                  <a:schemeClr val="bg1">
                    <a:lumMod val="50000"/>
                  </a:schemeClr>
                </a:solidFill>
              </a:rPr>
              <a:t>关于对有缺陷的产品责任的指令</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1985</a:t>
            </a:r>
            <a:r>
              <a:rPr lang="zh-CN" altLang="en-US" sz="1600" dirty="0">
                <a:solidFill>
                  <a:schemeClr val="bg1">
                    <a:lumMod val="50000"/>
                  </a:schemeClr>
                </a:solidFill>
              </a:rPr>
              <a:t>年）等主要公约、指令</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9" name="TextBox 1"/>
          <p:cNvSpPr txBox="1"/>
          <p:nvPr/>
        </p:nvSpPr>
        <p:spPr>
          <a:xfrm>
            <a:off x="485173" y="3999113"/>
            <a:ext cx="843331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中国法律：</a:t>
            </a:r>
            <a:r>
              <a:rPr lang="zh-CN" altLang="en-US" sz="1600" dirty="0" smtClean="0">
                <a:solidFill>
                  <a:schemeClr val="bg1">
                    <a:lumMod val="50000"/>
                  </a:schemeClr>
                </a:solidFill>
              </a:rPr>
              <a:t>为加强</a:t>
            </a:r>
            <a:r>
              <a:rPr lang="zh-CN" altLang="en-US" sz="1600" dirty="0">
                <a:solidFill>
                  <a:schemeClr val="bg1">
                    <a:lumMod val="50000"/>
                  </a:schemeClr>
                </a:solidFill>
              </a:rPr>
              <a:t>对产品质量的监督管理，明确产品质量责任，保护消费者的合法权益，</a:t>
            </a:r>
            <a:r>
              <a:rPr lang="zh-CN" altLang="en-US" sz="1600" dirty="0" smtClean="0">
                <a:solidFill>
                  <a:schemeClr val="bg1">
                    <a:lumMod val="50000"/>
                  </a:schemeClr>
                </a:solidFill>
              </a:rPr>
              <a:t>全国人大先后</a:t>
            </a:r>
            <a:r>
              <a:rPr lang="zh-CN" altLang="en-US" sz="1600" dirty="0">
                <a:solidFill>
                  <a:schemeClr val="bg1">
                    <a:lumMod val="50000"/>
                  </a:schemeClr>
                </a:solidFill>
              </a:rPr>
              <a:t>通过或修订了</a:t>
            </a:r>
            <a:r>
              <a:rPr lang="en-US" altLang="zh-CN" sz="1600" dirty="0" smtClean="0">
                <a:solidFill>
                  <a:schemeClr val="bg1">
                    <a:lumMod val="50000"/>
                  </a:schemeClr>
                </a:solidFill>
              </a:rPr>
              <a:t>《</a:t>
            </a:r>
            <a:r>
              <a:rPr lang="zh-CN" altLang="en-US" sz="1600" dirty="0" smtClean="0">
                <a:solidFill>
                  <a:schemeClr val="bg1">
                    <a:lumMod val="50000"/>
                  </a:schemeClr>
                </a:solidFill>
              </a:rPr>
              <a:t>产品</a:t>
            </a:r>
            <a:r>
              <a:rPr lang="zh-CN" altLang="en-US" sz="1600" dirty="0">
                <a:solidFill>
                  <a:schemeClr val="bg1">
                    <a:lumMod val="50000"/>
                  </a:schemeClr>
                </a:solidFill>
              </a:rPr>
              <a:t>质量法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2018</a:t>
            </a:r>
            <a:r>
              <a:rPr lang="zh-CN" altLang="en-US" sz="1600" dirty="0">
                <a:solidFill>
                  <a:schemeClr val="bg1">
                    <a:lumMod val="50000"/>
                  </a:schemeClr>
                </a:solidFill>
              </a:rPr>
              <a:t>年修订）</a:t>
            </a:r>
            <a:r>
              <a:rPr lang="en-US" altLang="zh-CN" sz="1600" dirty="0" smtClean="0">
                <a:solidFill>
                  <a:schemeClr val="bg1">
                    <a:lumMod val="50000"/>
                  </a:schemeClr>
                </a:solidFill>
              </a:rPr>
              <a:t>《</a:t>
            </a:r>
            <a:r>
              <a:rPr lang="zh-CN" altLang="en-US" sz="1600" dirty="0" smtClean="0">
                <a:solidFill>
                  <a:schemeClr val="bg1">
                    <a:lumMod val="50000"/>
                  </a:schemeClr>
                </a:solidFill>
              </a:rPr>
              <a:t>侵权</a:t>
            </a:r>
            <a:r>
              <a:rPr lang="zh-CN" altLang="en-US" sz="1600" dirty="0">
                <a:solidFill>
                  <a:schemeClr val="bg1">
                    <a:lumMod val="50000"/>
                  </a:schemeClr>
                </a:solidFill>
              </a:rPr>
              <a:t>责任法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2010</a:t>
            </a:r>
            <a:r>
              <a:rPr lang="zh-CN" altLang="en-US" sz="1600" dirty="0">
                <a:solidFill>
                  <a:schemeClr val="bg1">
                    <a:lumMod val="50000"/>
                  </a:schemeClr>
                </a:solidFill>
              </a:rPr>
              <a:t>年修订）</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065154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一、法律法规制度</a:t>
            </a:r>
          </a:p>
        </p:txBody>
      </p:sp>
      <p:sp>
        <p:nvSpPr>
          <p:cNvPr id="21" name="TextBox 1"/>
          <p:cNvSpPr txBox="1"/>
          <p:nvPr/>
        </p:nvSpPr>
        <p:spPr>
          <a:xfrm>
            <a:off x="344242" y="77901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）知识产权方面</a:t>
            </a:r>
            <a:endParaRPr lang="en-US" altLang="zh-CN" sz="2000" b="1" dirty="0">
              <a:solidFill>
                <a:srgbClr val="002060"/>
              </a:solidFill>
            </a:endParaRPr>
          </a:p>
        </p:txBody>
      </p:sp>
      <p:sp>
        <p:nvSpPr>
          <p:cNvPr id="22" name="TextBox 1"/>
          <p:cNvSpPr txBox="1"/>
          <p:nvPr/>
        </p:nvSpPr>
        <p:spPr>
          <a:xfrm>
            <a:off x="485172" y="1254073"/>
            <a:ext cx="832332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知识产权含义</a:t>
            </a:r>
            <a:r>
              <a:rPr lang="zh-CN" altLang="en-US" sz="1600" b="1" dirty="0" smtClean="0">
                <a:solidFill>
                  <a:schemeClr val="bg1">
                    <a:lumMod val="50000"/>
                  </a:schemeClr>
                </a:solidFill>
              </a:rPr>
              <a:t>：</a:t>
            </a:r>
            <a:r>
              <a:rPr lang="zh-CN" altLang="en-US" sz="1600" dirty="0">
                <a:solidFill>
                  <a:schemeClr val="bg1">
                    <a:lumMod val="50000"/>
                  </a:schemeClr>
                </a:solidFill>
              </a:rPr>
              <a:t>指公民或法人对其在科学、技术、文化、艺术等领域的商标、专利、作品依法享有的专有权。具体包括</a:t>
            </a:r>
            <a:r>
              <a:rPr lang="zh-CN" altLang="en-US" sz="1600" dirty="0" smtClean="0">
                <a:solidFill>
                  <a:schemeClr val="bg1">
                    <a:lumMod val="50000"/>
                  </a:schemeClr>
                </a:solidFill>
              </a:rPr>
              <a:t>商标权、专利权、作者权、传播权。</a:t>
            </a:r>
            <a:endParaRPr lang="en-US" altLang="zh-CN" sz="1600" dirty="0" smtClean="0">
              <a:solidFill>
                <a:schemeClr val="bg1">
                  <a:lumMod val="50000"/>
                </a:schemeClr>
              </a:solidFill>
            </a:endParaRPr>
          </a:p>
        </p:txBody>
      </p:sp>
      <p:sp>
        <p:nvSpPr>
          <p:cNvPr id="10" name="TextBox 1"/>
          <p:cNvSpPr txBox="1"/>
          <p:nvPr/>
        </p:nvSpPr>
        <p:spPr>
          <a:xfrm>
            <a:off x="485172" y="1889728"/>
            <a:ext cx="843331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国际公约、议定书、协定</a:t>
            </a:r>
            <a:r>
              <a:rPr lang="zh-CN" altLang="en-US" sz="1600" b="1" dirty="0" smtClean="0">
                <a:solidFill>
                  <a:schemeClr val="bg1">
                    <a:lumMod val="50000"/>
                  </a:schemeClr>
                </a:solidFill>
              </a:rPr>
              <a:t>：</a:t>
            </a:r>
            <a:r>
              <a:rPr lang="zh-CN" altLang="en-US" sz="1600" dirty="0" smtClean="0">
                <a:solidFill>
                  <a:schemeClr val="bg1">
                    <a:lumMod val="50000"/>
                  </a:schemeClr>
                </a:solidFill>
              </a:rPr>
              <a:t>国际组织和各国先后通过了</a:t>
            </a:r>
            <a:r>
              <a:rPr lang="en-US" altLang="zh-CN" sz="1600" dirty="0">
                <a:solidFill>
                  <a:schemeClr val="bg1">
                    <a:lumMod val="50000"/>
                  </a:schemeClr>
                </a:solidFill>
              </a:rPr>
              <a:t>《</a:t>
            </a:r>
            <a:r>
              <a:rPr lang="zh-CN" altLang="en-US" sz="1600" dirty="0">
                <a:solidFill>
                  <a:schemeClr val="bg1">
                    <a:lumMod val="50000"/>
                  </a:schemeClr>
                </a:solidFill>
              </a:rPr>
              <a:t>保护工业产权巴黎公约</a:t>
            </a:r>
            <a:r>
              <a:rPr lang="en-US" altLang="zh-CN" sz="1600" dirty="0" smtClean="0">
                <a:solidFill>
                  <a:schemeClr val="bg1">
                    <a:lumMod val="50000"/>
                  </a:schemeClr>
                </a:solidFill>
              </a:rPr>
              <a:t>》《</a:t>
            </a:r>
            <a:r>
              <a:rPr lang="zh-CN" altLang="en-US" sz="1600" dirty="0">
                <a:solidFill>
                  <a:schemeClr val="bg1">
                    <a:lumMod val="50000"/>
                  </a:schemeClr>
                </a:solidFill>
              </a:rPr>
              <a:t>商标国际注册马德里协定有关议定书</a:t>
            </a:r>
            <a:r>
              <a:rPr lang="en-US" altLang="zh-CN" sz="1600" dirty="0">
                <a:solidFill>
                  <a:schemeClr val="bg1">
                    <a:lumMod val="50000"/>
                  </a:schemeClr>
                </a:solidFill>
              </a:rPr>
              <a:t>》《</a:t>
            </a:r>
            <a:r>
              <a:rPr lang="zh-CN" altLang="en-US" sz="1600" dirty="0">
                <a:solidFill>
                  <a:schemeClr val="bg1">
                    <a:lumMod val="50000"/>
                  </a:schemeClr>
                </a:solidFill>
              </a:rPr>
              <a:t>商标国际注册马德里协定</a:t>
            </a:r>
            <a:r>
              <a:rPr lang="en-US" altLang="zh-CN" sz="1600" dirty="0">
                <a:solidFill>
                  <a:schemeClr val="bg1">
                    <a:lumMod val="50000"/>
                  </a:schemeClr>
                </a:solidFill>
              </a:rPr>
              <a:t>》《</a:t>
            </a:r>
            <a:r>
              <a:rPr lang="zh-CN" altLang="en-US" sz="1600" dirty="0">
                <a:solidFill>
                  <a:schemeClr val="bg1">
                    <a:lumMod val="50000"/>
                  </a:schemeClr>
                </a:solidFill>
              </a:rPr>
              <a:t>专利合作条约</a:t>
            </a:r>
            <a:r>
              <a:rPr lang="en-US" altLang="zh-CN" sz="1600" dirty="0">
                <a:solidFill>
                  <a:schemeClr val="bg1">
                    <a:lumMod val="50000"/>
                  </a:schemeClr>
                </a:solidFill>
              </a:rPr>
              <a:t>》《</a:t>
            </a:r>
            <a:r>
              <a:rPr lang="zh-CN" altLang="en-US" sz="1600" dirty="0">
                <a:solidFill>
                  <a:schemeClr val="bg1">
                    <a:lumMod val="50000"/>
                  </a:schemeClr>
                </a:solidFill>
              </a:rPr>
              <a:t>保护文学和艺术作品伯尔尼公约</a:t>
            </a:r>
            <a:r>
              <a:rPr lang="en-US" altLang="zh-CN" sz="1600" dirty="0">
                <a:solidFill>
                  <a:schemeClr val="bg1">
                    <a:lumMod val="50000"/>
                  </a:schemeClr>
                </a:solidFill>
              </a:rPr>
              <a:t>》《</a:t>
            </a:r>
            <a:r>
              <a:rPr lang="zh-CN" altLang="en-US" sz="1600" dirty="0">
                <a:solidFill>
                  <a:schemeClr val="bg1">
                    <a:lumMod val="50000"/>
                  </a:schemeClr>
                </a:solidFill>
              </a:rPr>
              <a:t>保护表演者、唱片制作者和广播组织的国际公约</a:t>
            </a:r>
            <a:r>
              <a:rPr lang="en-US" altLang="zh-CN" sz="1600" dirty="0">
                <a:solidFill>
                  <a:schemeClr val="bg1">
                    <a:lumMod val="50000"/>
                  </a:schemeClr>
                </a:solidFill>
              </a:rPr>
              <a:t>》《</a:t>
            </a:r>
            <a:r>
              <a:rPr lang="zh-CN" altLang="en-US" sz="1600" dirty="0">
                <a:solidFill>
                  <a:schemeClr val="bg1">
                    <a:lumMod val="50000"/>
                  </a:schemeClr>
                </a:solidFill>
              </a:rPr>
              <a:t>保护录音制品制作者防止未经许可复制其录音制品公约</a:t>
            </a:r>
            <a:r>
              <a:rPr lang="en-US" altLang="zh-CN" sz="1600" dirty="0">
                <a:solidFill>
                  <a:schemeClr val="bg1">
                    <a:lumMod val="50000"/>
                  </a:schemeClr>
                </a:solidFill>
              </a:rPr>
              <a:t>》《</a:t>
            </a:r>
            <a:r>
              <a:rPr lang="zh-CN" altLang="en-US" sz="1600" dirty="0">
                <a:solidFill>
                  <a:schemeClr val="bg1">
                    <a:lumMod val="50000"/>
                  </a:schemeClr>
                </a:solidFill>
              </a:rPr>
              <a:t>与贸易有关的知识产权协定</a:t>
            </a:r>
            <a:r>
              <a:rPr lang="en-US" altLang="zh-CN" sz="1600" dirty="0">
                <a:solidFill>
                  <a:schemeClr val="bg1">
                    <a:lumMod val="50000"/>
                  </a:schemeClr>
                </a:solidFill>
              </a:rPr>
              <a:t>》</a:t>
            </a:r>
            <a:endParaRPr lang="en-US" altLang="zh-CN" sz="1600" dirty="0" smtClean="0">
              <a:solidFill>
                <a:schemeClr val="bg1">
                  <a:lumMod val="50000"/>
                </a:schemeClr>
              </a:solidFill>
            </a:endParaRPr>
          </a:p>
        </p:txBody>
      </p:sp>
      <p:sp>
        <p:nvSpPr>
          <p:cNvPr id="9" name="TextBox 1"/>
          <p:cNvSpPr txBox="1"/>
          <p:nvPr/>
        </p:nvSpPr>
        <p:spPr>
          <a:xfrm>
            <a:off x="485172" y="3163923"/>
            <a:ext cx="843331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中国法律：</a:t>
            </a:r>
            <a:r>
              <a:rPr lang="zh-CN" altLang="en-US" sz="1600" dirty="0">
                <a:solidFill>
                  <a:schemeClr val="bg1">
                    <a:lumMod val="50000"/>
                  </a:schemeClr>
                </a:solidFill>
              </a:rPr>
              <a:t>为了保护商标专用权人、专利权人、著作权人的合法权益，</a:t>
            </a:r>
            <a:r>
              <a:rPr lang="zh-CN" altLang="en-US" sz="1600" dirty="0" smtClean="0">
                <a:solidFill>
                  <a:schemeClr val="bg1">
                    <a:lumMod val="50000"/>
                  </a:schemeClr>
                </a:solidFill>
              </a:rPr>
              <a:t>全国人大先后</a:t>
            </a:r>
            <a:r>
              <a:rPr lang="zh-CN" altLang="en-US" sz="1600" dirty="0">
                <a:solidFill>
                  <a:schemeClr val="bg1">
                    <a:lumMod val="50000"/>
                  </a:schemeClr>
                </a:solidFill>
              </a:rPr>
              <a:t>通过或修订了</a:t>
            </a:r>
            <a:r>
              <a:rPr lang="en-US" altLang="zh-CN" sz="1600" dirty="0" smtClean="0">
                <a:solidFill>
                  <a:schemeClr val="bg1">
                    <a:lumMod val="50000"/>
                  </a:schemeClr>
                </a:solidFill>
              </a:rPr>
              <a:t>《</a:t>
            </a:r>
            <a:r>
              <a:rPr lang="zh-CN" altLang="en-US" sz="1600" dirty="0" smtClean="0">
                <a:solidFill>
                  <a:schemeClr val="bg1">
                    <a:lumMod val="50000"/>
                  </a:schemeClr>
                </a:solidFill>
              </a:rPr>
              <a:t>商标法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2015</a:t>
            </a:r>
            <a:r>
              <a:rPr lang="zh-CN" altLang="en-US" sz="1600" dirty="0">
                <a:solidFill>
                  <a:schemeClr val="bg1">
                    <a:lumMod val="50000"/>
                  </a:schemeClr>
                </a:solidFill>
              </a:rPr>
              <a:t>年修订）</a:t>
            </a:r>
            <a:r>
              <a:rPr lang="en-US" altLang="zh-CN" sz="1600" dirty="0" smtClean="0">
                <a:solidFill>
                  <a:schemeClr val="bg1">
                    <a:lumMod val="50000"/>
                  </a:schemeClr>
                </a:solidFill>
              </a:rPr>
              <a:t>《</a:t>
            </a:r>
            <a:r>
              <a:rPr lang="zh-CN" altLang="en-US" sz="1600" dirty="0" smtClean="0">
                <a:solidFill>
                  <a:schemeClr val="bg1">
                    <a:lumMod val="50000"/>
                  </a:schemeClr>
                </a:solidFill>
              </a:rPr>
              <a:t>专利法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2008</a:t>
            </a:r>
            <a:r>
              <a:rPr lang="zh-CN" altLang="en-US" sz="1600" dirty="0">
                <a:solidFill>
                  <a:schemeClr val="bg1">
                    <a:lumMod val="50000"/>
                  </a:schemeClr>
                </a:solidFill>
              </a:rPr>
              <a:t>年修订）</a:t>
            </a:r>
            <a:r>
              <a:rPr lang="en-US" altLang="zh-CN" sz="1600" dirty="0" smtClean="0">
                <a:solidFill>
                  <a:schemeClr val="bg1">
                    <a:lumMod val="50000"/>
                  </a:schemeClr>
                </a:solidFill>
              </a:rPr>
              <a:t>《</a:t>
            </a:r>
            <a:r>
              <a:rPr lang="zh-CN" altLang="en-US" sz="1600" dirty="0" smtClean="0">
                <a:solidFill>
                  <a:schemeClr val="bg1">
                    <a:lumMod val="50000"/>
                  </a:schemeClr>
                </a:solidFill>
              </a:rPr>
              <a:t>著作权</a:t>
            </a:r>
            <a:r>
              <a:rPr lang="zh-CN" altLang="en-US" sz="1600" dirty="0">
                <a:solidFill>
                  <a:schemeClr val="bg1">
                    <a:lumMod val="50000"/>
                  </a:schemeClr>
                </a:solidFill>
              </a:rPr>
              <a:t>法</a:t>
            </a:r>
            <a:r>
              <a:rPr lang="en-US" altLang="zh-CN" sz="1600" dirty="0">
                <a:solidFill>
                  <a:schemeClr val="bg1">
                    <a:lumMod val="50000"/>
                  </a:schemeClr>
                </a:solidFill>
              </a:rPr>
              <a:t>》</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5" name="矩形 14"/>
          <p:cNvSpPr/>
          <p:nvPr/>
        </p:nvSpPr>
        <p:spPr bwMode="auto">
          <a:xfrm>
            <a:off x="521053" y="3842782"/>
            <a:ext cx="8251566" cy="1018672"/>
          </a:xfrm>
          <a:prstGeom prst="rect">
            <a:avLst/>
          </a:prstGeom>
          <a:solidFill>
            <a:schemeClr val="accent2"/>
          </a:solidFill>
          <a:ln>
            <a:noFill/>
          </a:ln>
          <a:effectLst/>
        </p:spPr>
        <p:txBody>
          <a:bodyPr anchor="ctr"/>
          <a:lstStyle/>
          <a:p>
            <a:pPr algn="ctr">
              <a:lnSpc>
                <a:spcPct val="150000"/>
              </a:lnSpc>
              <a:defRPr/>
            </a:pPr>
            <a:r>
              <a:rPr lang="en-US" altLang="zh-CN"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1985</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年至</a:t>
            </a:r>
            <a:r>
              <a:rPr lang="en-US" altLang="zh-CN"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1995</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年期间，我国也先后</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加入国际公约、协定、条约和议定书，</a:t>
            </a:r>
            <a:endParaRPr lang="en-US" altLang="zh-CN"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其内容与我国</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相关法律有不同规定的，</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适用</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国际公约、协定、条约和议定书</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的</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规定。</a:t>
            </a:r>
          </a:p>
        </p:txBody>
      </p:sp>
    </p:spTree>
    <p:extLst>
      <p:ext uri="{BB962C8B-B14F-4D97-AF65-F5344CB8AC3E}">
        <p14:creationId xmlns:p14="http://schemas.microsoft.com/office/powerpoint/2010/main" val="6462470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一、法律法规制度</a:t>
            </a:r>
          </a:p>
        </p:txBody>
      </p:sp>
      <p:sp>
        <p:nvSpPr>
          <p:cNvPr id="21" name="TextBox 1"/>
          <p:cNvSpPr txBox="1"/>
          <p:nvPr/>
        </p:nvSpPr>
        <p:spPr>
          <a:xfrm>
            <a:off x="344242" y="83821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）竞争与垄断方面</a:t>
            </a:r>
            <a:endParaRPr lang="en-US" altLang="zh-CN" sz="2000" b="1" dirty="0">
              <a:solidFill>
                <a:srgbClr val="002060"/>
              </a:solidFill>
            </a:endParaRPr>
          </a:p>
        </p:txBody>
      </p:sp>
      <p:sp>
        <p:nvSpPr>
          <p:cNvPr id="22" name="TextBox 1"/>
          <p:cNvSpPr txBox="1"/>
          <p:nvPr/>
        </p:nvSpPr>
        <p:spPr>
          <a:xfrm>
            <a:off x="485172" y="1371348"/>
            <a:ext cx="8323329"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竞争含义：</a:t>
            </a:r>
            <a:r>
              <a:rPr lang="zh-CN" altLang="en-US" sz="1600" dirty="0" smtClean="0">
                <a:solidFill>
                  <a:schemeClr val="bg1">
                    <a:lumMod val="50000"/>
                  </a:schemeClr>
                </a:solidFill>
              </a:rPr>
              <a:t>指</a:t>
            </a:r>
            <a:r>
              <a:rPr lang="zh-CN" altLang="en-US" sz="1600" dirty="0">
                <a:solidFill>
                  <a:schemeClr val="bg1">
                    <a:lumMod val="50000"/>
                  </a:schemeClr>
                </a:solidFill>
              </a:rPr>
              <a:t>在市场经济条件下，经营者在从事生产或服务的中从各自的利益出发，为取得更多的市场资源而进行的优胜劣汰过程。具体包括</a:t>
            </a:r>
            <a:r>
              <a:rPr lang="zh-CN" altLang="en-US" sz="1600" dirty="0" smtClean="0">
                <a:solidFill>
                  <a:schemeClr val="bg1">
                    <a:lumMod val="50000"/>
                  </a:schemeClr>
                </a:solidFill>
              </a:rPr>
              <a:t>商标权、专利权、作者权、传播权。</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垄断含义：</a:t>
            </a:r>
            <a:r>
              <a:rPr lang="zh-CN" altLang="en-US" sz="1600" dirty="0" smtClean="0">
                <a:solidFill>
                  <a:schemeClr val="bg1">
                    <a:lumMod val="50000"/>
                  </a:schemeClr>
                </a:solidFill>
              </a:rPr>
              <a:t>指</a:t>
            </a:r>
            <a:r>
              <a:rPr lang="zh-CN" altLang="en-US" sz="1600" dirty="0">
                <a:solidFill>
                  <a:schemeClr val="bg1">
                    <a:lumMod val="50000"/>
                  </a:schemeClr>
                </a:solidFill>
              </a:rPr>
              <a:t>在市场结构模式中，一个或少数几个人或公司支配着某项产品或服务的市场。反垄断是指有关世界组织或国家政府采取法律、行政等手段进行干预，禁止市场垄断和贸易限制等相关行为。</a:t>
            </a:r>
            <a:endParaRPr lang="en-US" altLang="zh-CN" sz="1600" dirty="0" smtClean="0">
              <a:solidFill>
                <a:schemeClr val="bg1">
                  <a:lumMod val="50000"/>
                </a:schemeClr>
              </a:solidFill>
            </a:endParaRPr>
          </a:p>
        </p:txBody>
      </p:sp>
      <p:sp>
        <p:nvSpPr>
          <p:cNvPr id="10" name="TextBox 1"/>
          <p:cNvSpPr txBox="1"/>
          <p:nvPr/>
        </p:nvSpPr>
        <p:spPr>
          <a:xfrm>
            <a:off x="485172" y="2963552"/>
            <a:ext cx="8257545"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多边协议、示范条款、规则：</a:t>
            </a:r>
            <a:r>
              <a:rPr lang="zh-CN" altLang="en-US" sz="1600" dirty="0">
                <a:solidFill>
                  <a:schemeClr val="bg1">
                    <a:lumMod val="50000"/>
                  </a:schemeClr>
                </a:solidFill>
              </a:rPr>
              <a:t>联合国</a:t>
            </a:r>
            <a:r>
              <a:rPr lang="zh-CN" altLang="en-US" sz="1600" dirty="0" smtClean="0">
                <a:solidFill>
                  <a:schemeClr val="bg1">
                    <a:lumMod val="50000"/>
                  </a:schemeClr>
                </a:solidFill>
              </a:rPr>
              <a:t>国际组织和发展中国家先后通过了</a:t>
            </a:r>
            <a:r>
              <a:rPr lang="en-US" altLang="zh-CN" sz="1600" dirty="0">
                <a:solidFill>
                  <a:schemeClr val="bg1">
                    <a:lumMod val="50000"/>
                  </a:schemeClr>
                </a:solidFill>
              </a:rPr>
              <a:t>《</a:t>
            </a:r>
            <a:r>
              <a:rPr lang="zh-CN" altLang="en-US" sz="1600" dirty="0">
                <a:solidFill>
                  <a:schemeClr val="bg1">
                    <a:lumMod val="50000"/>
                  </a:schemeClr>
                </a:solidFill>
              </a:rPr>
              <a:t>控制限制性商业行为的公平原则和规则的多边</a:t>
            </a:r>
            <a:r>
              <a:rPr lang="zh-CN" altLang="en-US" sz="1600" dirty="0" smtClean="0">
                <a:solidFill>
                  <a:schemeClr val="bg1">
                    <a:lumMod val="50000"/>
                  </a:schemeClr>
                </a:solidFill>
              </a:rPr>
              <a:t>协议</a:t>
            </a:r>
            <a:r>
              <a:rPr lang="en-US" altLang="zh-CN" sz="1600" dirty="0" smtClean="0">
                <a:solidFill>
                  <a:schemeClr val="bg1">
                    <a:lumMod val="50000"/>
                  </a:schemeClr>
                </a:solidFill>
              </a:rPr>
              <a:t>》《</a:t>
            </a:r>
            <a:r>
              <a:rPr lang="zh-CN" altLang="en-US" sz="1600" dirty="0">
                <a:solidFill>
                  <a:schemeClr val="bg1">
                    <a:lumMod val="50000"/>
                  </a:schemeClr>
                </a:solidFill>
              </a:rPr>
              <a:t>反不正当竞争示范条款</a:t>
            </a:r>
            <a:r>
              <a:rPr lang="en-US" altLang="zh-CN" sz="1600" dirty="0">
                <a:solidFill>
                  <a:schemeClr val="bg1">
                    <a:lumMod val="50000"/>
                  </a:schemeClr>
                </a:solidFill>
              </a:rPr>
              <a:t>》《</a:t>
            </a:r>
            <a:r>
              <a:rPr lang="zh-CN" altLang="en-US" sz="1600" dirty="0">
                <a:solidFill>
                  <a:schemeClr val="bg1">
                    <a:lumMod val="50000"/>
                  </a:schemeClr>
                </a:solidFill>
              </a:rPr>
              <a:t>多边协议的管制限制性商业惯例的公平原则和规则</a:t>
            </a:r>
            <a:r>
              <a:rPr lang="en-US" altLang="zh-CN" sz="1600" dirty="0">
                <a:solidFill>
                  <a:schemeClr val="bg1">
                    <a:lumMod val="50000"/>
                  </a:schemeClr>
                </a:solidFill>
              </a:rPr>
              <a:t>》</a:t>
            </a:r>
            <a:endParaRPr lang="en-US" altLang="zh-CN" sz="1600" dirty="0" smtClean="0">
              <a:solidFill>
                <a:schemeClr val="bg1">
                  <a:lumMod val="50000"/>
                </a:schemeClr>
              </a:solidFill>
            </a:endParaRPr>
          </a:p>
        </p:txBody>
      </p:sp>
      <p:sp>
        <p:nvSpPr>
          <p:cNvPr id="9" name="TextBox 1"/>
          <p:cNvSpPr txBox="1"/>
          <p:nvPr/>
        </p:nvSpPr>
        <p:spPr>
          <a:xfrm>
            <a:off x="472016" y="3990009"/>
            <a:ext cx="8336485"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中国法律：</a:t>
            </a:r>
            <a:r>
              <a:rPr lang="zh-CN" altLang="en-US" sz="1600" dirty="0" smtClean="0">
                <a:solidFill>
                  <a:schemeClr val="bg1">
                    <a:lumMod val="50000"/>
                  </a:schemeClr>
                </a:solidFill>
              </a:rPr>
              <a:t>为保护</a:t>
            </a:r>
            <a:r>
              <a:rPr lang="zh-CN" altLang="en-US" sz="1600" dirty="0">
                <a:solidFill>
                  <a:schemeClr val="bg1">
                    <a:lumMod val="50000"/>
                  </a:schemeClr>
                </a:solidFill>
              </a:rPr>
              <a:t>市场公平竞争，提高经济运行效率</a:t>
            </a:r>
            <a:r>
              <a:rPr lang="zh-CN" altLang="en-US" sz="1600" dirty="0" smtClean="0">
                <a:solidFill>
                  <a:schemeClr val="bg1">
                    <a:lumMod val="50000"/>
                  </a:schemeClr>
                </a:solidFill>
              </a:rPr>
              <a:t>，全国人大先后</a:t>
            </a:r>
            <a:r>
              <a:rPr lang="zh-CN" altLang="en-US" sz="1600" dirty="0">
                <a:solidFill>
                  <a:schemeClr val="bg1">
                    <a:lumMod val="50000"/>
                  </a:schemeClr>
                </a:solidFill>
              </a:rPr>
              <a:t>通过或修订</a:t>
            </a:r>
            <a:r>
              <a:rPr lang="zh-CN" altLang="en-US" sz="1600" dirty="0" smtClean="0">
                <a:solidFill>
                  <a:schemeClr val="bg1">
                    <a:lumMod val="50000"/>
                  </a:schemeClr>
                </a:solidFill>
              </a:rPr>
              <a:t>了</a:t>
            </a:r>
            <a:r>
              <a:rPr lang="en-US" altLang="zh-CN" sz="1600" dirty="0" smtClean="0">
                <a:solidFill>
                  <a:schemeClr val="bg1">
                    <a:lumMod val="50000"/>
                  </a:schemeClr>
                </a:solidFill>
              </a:rPr>
              <a:t>《</a:t>
            </a:r>
            <a:r>
              <a:rPr lang="zh-CN" altLang="en-US" sz="1600" dirty="0" smtClean="0">
                <a:solidFill>
                  <a:schemeClr val="bg1">
                    <a:lumMod val="50000"/>
                  </a:schemeClr>
                </a:solidFill>
              </a:rPr>
              <a:t>反</a:t>
            </a:r>
            <a:r>
              <a:rPr lang="zh-CN" altLang="en-US" sz="1600" dirty="0">
                <a:solidFill>
                  <a:schemeClr val="bg1">
                    <a:lumMod val="50000"/>
                  </a:schemeClr>
                </a:solidFill>
              </a:rPr>
              <a:t>垄断法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2020</a:t>
            </a:r>
            <a:r>
              <a:rPr lang="zh-CN" altLang="en-US" sz="1600" dirty="0">
                <a:solidFill>
                  <a:schemeClr val="bg1">
                    <a:lumMod val="50000"/>
                  </a:schemeClr>
                </a:solidFill>
              </a:rPr>
              <a:t>年修订）</a:t>
            </a:r>
            <a:r>
              <a:rPr lang="en-US" altLang="zh-CN" sz="1600" dirty="0" smtClean="0">
                <a:solidFill>
                  <a:schemeClr val="bg1">
                    <a:lumMod val="50000"/>
                  </a:schemeClr>
                </a:solidFill>
              </a:rPr>
              <a:t>《</a:t>
            </a:r>
            <a:r>
              <a:rPr lang="zh-CN" altLang="en-US" sz="1600" dirty="0" smtClean="0">
                <a:solidFill>
                  <a:schemeClr val="bg1">
                    <a:lumMod val="50000"/>
                  </a:schemeClr>
                </a:solidFill>
              </a:rPr>
              <a:t>反</a:t>
            </a:r>
            <a:r>
              <a:rPr lang="zh-CN" altLang="en-US" sz="1600" dirty="0">
                <a:solidFill>
                  <a:schemeClr val="bg1">
                    <a:lumMod val="50000"/>
                  </a:schemeClr>
                </a:solidFill>
              </a:rPr>
              <a:t>不正当竞争法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2019</a:t>
            </a:r>
            <a:r>
              <a:rPr lang="zh-CN" altLang="en-US" sz="1600" dirty="0">
                <a:solidFill>
                  <a:schemeClr val="bg1">
                    <a:lumMod val="50000"/>
                  </a:schemeClr>
                </a:solidFill>
              </a:rPr>
              <a:t>年修订）</a:t>
            </a:r>
            <a:r>
              <a:rPr lang="en-US" altLang="zh-CN" sz="1600" dirty="0" smtClean="0">
                <a:solidFill>
                  <a:schemeClr val="bg1">
                    <a:lumMod val="50000"/>
                  </a:schemeClr>
                </a:solidFill>
              </a:rPr>
              <a:t>《</a:t>
            </a:r>
            <a:r>
              <a:rPr lang="zh-CN" altLang="en-US" sz="1600" dirty="0" smtClean="0">
                <a:solidFill>
                  <a:schemeClr val="bg1">
                    <a:lumMod val="50000"/>
                  </a:schemeClr>
                </a:solidFill>
              </a:rPr>
              <a:t>电子商务</a:t>
            </a:r>
            <a:r>
              <a:rPr lang="zh-CN" altLang="en-US" sz="1600" dirty="0">
                <a:solidFill>
                  <a:schemeClr val="bg1">
                    <a:lumMod val="50000"/>
                  </a:schemeClr>
                </a:solidFill>
              </a:rPr>
              <a:t>法</a:t>
            </a:r>
            <a:r>
              <a:rPr lang="en-US" altLang="zh-CN" sz="1600" dirty="0">
                <a:solidFill>
                  <a:schemeClr val="bg1">
                    <a:lumMod val="50000"/>
                  </a:schemeClr>
                </a:solidFill>
              </a:rPr>
              <a:t>》</a:t>
            </a:r>
            <a:r>
              <a:rPr lang="zh-CN" altLang="en-US" sz="1600" dirty="0">
                <a:solidFill>
                  <a:schemeClr val="bg1">
                    <a:lumMod val="50000"/>
                  </a:schemeClr>
                </a:solidFill>
              </a:rPr>
              <a:t>（</a:t>
            </a:r>
            <a:r>
              <a:rPr lang="en-US" altLang="zh-CN" sz="1600" dirty="0">
                <a:solidFill>
                  <a:schemeClr val="bg1">
                    <a:lumMod val="50000"/>
                  </a:schemeClr>
                </a:solidFill>
              </a:rPr>
              <a:t>2020</a:t>
            </a:r>
            <a:r>
              <a:rPr lang="zh-CN" altLang="en-US" sz="1600" dirty="0">
                <a:solidFill>
                  <a:schemeClr val="bg1">
                    <a:lumMod val="50000"/>
                  </a:schemeClr>
                </a:solidFill>
              </a:rPr>
              <a:t>年实施）</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6001443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、行业自律机制</a:t>
            </a:r>
          </a:p>
        </p:txBody>
      </p:sp>
      <p:sp>
        <p:nvSpPr>
          <p:cNvPr id="21" name="TextBox 1"/>
          <p:cNvSpPr txBox="1"/>
          <p:nvPr/>
        </p:nvSpPr>
        <p:spPr>
          <a:xfrm>
            <a:off x="344242" y="145089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）行业评价标准</a:t>
            </a:r>
            <a:endParaRPr lang="en-US" altLang="zh-CN" sz="2000" b="1" dirty="0">
              <a:solidFill>
                <a:srgbClr val="002060"/>
              </a:solidFill>
            </a:endParaRPr>
          </a:p>
        </p:txBody>
      </p:sp>
      <p:sp>
        <p:nvSpPr>
          <p:cNvPr id="22" name="TextBox 1"/>
          <p:cNvSpPr txBox="1"/>
          <p:nvPr/>
        </p:nvSpPr>
        <p:spPr>
          <a:xfrm>
            <a:off x="485171" y="1910417"/>
            <a:ext cx="8323329"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a:t>
            </a:r>
            <a:r>
              <a:rPr lang="zh-CN" altLang="en-US" sz="1600" b="1" dirty="0">
                <a:solidFill>
                  <a:schemeClr val="bg1">
                    <a:lumMod val="50000"/>
                  </a:schemeClr>
                </a:solidFill>
              </a:rPr>
              <a:t>电子商务第三方平台企业信用评价规范</a:t>
            </a:r>
            <a:r>
              <a:rPr lang="en-US" altLang="zh-CN" sz="1600" b="1" dirty="0" smtClean="0">
                <a:solidFill>
                  <a:schemeClr val="bg1">
                    <a:lumMod val="50000"/>
                  </a:schemeClr>
                </a:solidFill>
              </a:rPr>
              <a:t>》</a:t>
            </a:r>
          </a:p>
          <a:p>
            <a:pPr>
              <a:lnSpc>
                <a:spcPct val="120000"/>
              </a:lnSpc>
            </a:pPr>
            <a:r>
              <a:rPr lang="zh-CN" altLang="en-US" sz="1600" dirty="0" smtClean="0">
                <a:solidFill>
                  <a:schemeClr val="bg1">
                    <a:lumMod val="50000"/>
                  </a:schemeClr>
                </a:solidFill>
              </a:rPr>
              <a:t>为第三</a:t>
            </a:r>
            <a:r>
              <a:rPr lang="zh-CN" altLang="en-US" sz="1600" dirty="0">
                <a:solidFill>
                  <a:schemeClr val="bg1">
                    <a:lumMod val="50000"/>
                  </a:schemeClr>
                </a:solidFill>
              </a:rPr>
              <a:t>方</a:t>
            </a:r>
            <a:r>
              <a:rPr lang="zh-CN" altLang="en-US" sz="1600" dirty="0" smtClean="0">
                <a:solidFill>
                  <a:schemeClr val="bg1">
                    <a:lumMod val="50000"/>
                  </a:schemeClr>
                </a:solidFill>
              </a:rPr>
              <a:t>平台信用</a:t>
            </a:r>
            <a:r>
              <a:rPr lang="zh-CN" altLang="en-US" sz="1600" dirty="0">
                <a:solidFill>
                  <a:schemeClr val="bg1">
                    <a:lumMod val="50000"/>
                  </a:schemeClr>
                </a:solidFill>
              </a:rPr>
              <a:t>评价提供了统一标准</a:t>
            </a:r>
            <a:r>
              <a:rPr lang="zh-CN" altLang="en-US" sz="1600" dirty="0" smtClean="0">
                <a:solidFill>
                  <a:schemeClr val="bg1">
                    <a:lumMod val="50000"/>
                  </a:schemeClr>
                </a:solidFill>
              </a:rPr>
              <a:t>，提高</a:t>
            </a:r>
            <a:r>
              <a:rPr lang="zh-CN" altLang="en-US" sz="1600" dirty="0">
                <a:solidFill>
                  <a:schemeClr val="bg1">
                    <a:lumMod val="50000"/>
                  </a:schemeClr>
                </a:solidFill>
              </a:rPr>
              <a:t>评价</a:t>
            </a:r>
            <a:r>
              <a:rPr lang="zh-CN" altLang="en-US" sz="1600" dirty="0" smtClean="0">
                <a:solidFill>
                  <a:schemeClr val="bg1">
                    <a:lumMod val="50000"/>
                  </a:schemeClr>
                </a:solidFill>
              </a:rPr>
              <a:t>结果准确性，</a:t>
            </a:r>
            <a:r>
              <a:rPr lang="zh-CN" altLang="en-US" sz="1600" dirty="0">
                <a:solidFill>
                  <a:schemeClr val="bg1">
                    <a:lumMod val="50000"/>
                  </a:schemeClr>
                </a:solidFill>
              </a:rPr>
              <a:t>改进</a:t>
            </a:r>
            <a:r>
              <a:rPr lang="zh-CN" altLang="en-US" sz="1600" dirty="0" smtClean="0">
                <a:solidFill>
                  <a:schemeClr val="bg1">
                    <a:lumMod val="50000"/>
                  </a:schemeClr>
                </a:solidFill>
              </a:rPr>
              <a:t>平台自身</a:t>
            </a:r>
            <a:r>
              <a:rPr lang="zh-CN" altLang="en-US" sz="1600" dirty="0">
                <a:solidFill>
                  <a:schemeClr val="bg1">
                    <a:lumMod val="50000"/>
                  </a:schemeClr>
                </a:solidFill>
              </a:rPr>
              <a:t>信用</a:t>
            </a:r>
            <a:r>
              <a:rPr lang="zh-CN" altLang="en-US" sz="1600" dirty="0" smtClean="0">
                <a:solidFill>
                  <a:schemeClr val="bg1">
                    <a:lumMod val="50000"/>
                  </a:schemeClr>
                </a:solidFill>
              </a:rPr>
              <a:t>状况。</a:t>
            </a:r>
            <a:endParaRPr lang="en-US" altLang="zh-CN" sz="1600" dirty="0" smtClean="0">
              <a:solidFill>
                <a:schemeClr val="bg1">
                  <a:lumMod val="50000"/>
                </a:schemeClr>
              </a:solidFill>
            </a:endParaRPr>
          </a:p>
          <a:p>
            <a:pPr>
              <a:lnSpc>
                <a:spcPct val="120000"/>
              </a:lnSpc>
            </a:pPr>
            <a:r>
              <a:rPr lang="en-US" altLang="zh-CN" sz="1600" b="1" dirty="0" smtClean="0">
                <a:solidFill>
                  <a:schemeClr val="bg1">
                    <a:lumMod val="50000"/>
                  </a:schemeClr>
                </a:solidFill>
              </a:rPr>
              <a:t>《</a:t>
            </a:r>
            <a:r>
              <a:rPr lang="zh-CN" altLang="en-US" sz="1600" b="1" dirty="0">
                <a:solidFill>
                  <a:schemeClr val="bg1">
                    <a:lumMod val="50000"/>
                  </a:schemeClr>
                </a:solidFill>
              </a:rPr>
              <a:t>电子商务企业诚信档案评价规范</a:t>
            </a:r>
            <a:r>
              <a:rPr lang="en-US" altLang="zh-CN" sz="1600" b="1" dirty="0" smtClean="0">
                <a:solidFill>
                  <a:schemeClr val="bg1">
                    <a:lumMod val="50000"/>
                  </a:schemeClr>
                </a:solidFill>
              </a:rPr>
              <a:t>》</a:t>
            </a:r>
          </a:p>
          <a:p>
            <a:pPr>
              <a:lnSpc>
                <a:spcPct val="120000"/>
              </a:lnSpc>
            </a:pPr>
            <a:r>
              <a:rPr lang="zh-CN" altLang="en-US" sz="1600" dirty="0">
                <a:solidFill>
                  <a:schemeClr val="bg1">
                    <a:lumMod val="50000"/>
                  </a:schemeClr>
                </a:solidFill>
              </a:rPr>
              <a:t>规定了</a:t>
            </a:r>
            <a:r>
              <a:rPr lang="zh-CN" altLang="en-US" sz="1600" dirty="0" smtClean="0">
                <a:solidFill>
                  <a:schemeClr val="bg1">
                    <a:lumMod val="50000"/>
                  </a:schemeClr>
                </a:solidFill>
              </a:rPr>
              <a:t>电商企业</a:t>
            </a:r>
            <a:r>
              <a:rPr lang="zh-CN" altLang="en-US" sz="1600" dirty="0">
                <a:solidFill>
                  <a:schemeClr val="bg1">
                    <a:lumMod val="50000"/>
                  </a:schemeClr>
                </a:solidFill>
              </a:rPr>
              <a:t>建立信用档案</a:t>
            </a:r>
            <a:r>
              <a:rPr lang="zh-CN" altLang="en-US" sz="1600" dirty="0" smtClean="0">
                <a:solidFill>
                  <a:schemeClr val="bg1">
                    <a:lumMod val="50000"/>
                  </a:schemeClr>
                </a:solidFill>
              </a:rPr>
              <a:t>的三项原则</a:t>
            </a:r>
            <a:r>
              <a:rPr lang="zh-CN" altLang="en-US" sz="1600" dirty="0">
                <a:solidFill>
                  <a:schemeClr val="bg1">
                    <a:lumMod val="50000"/>
                  </a:schemeClr>
                </a:solidFill>
              </a:rPr>
              <a:t>、</a:t>
            </a:r>
            <a:r>
              <a:rPr lang="zh-CN" altLang="en-US" sz="1600" dirty="0" smtClean="0">
                <a:solidFill>
                  <a:schemeClr val="bg1">
                    <a:lumMod val="50000"/>
                  </a:schemeClr>
                </a:solidFill>
              </a:rPr>
              <a:t>四</a:t>
            </a:r>
            <a:r>
              <a:rPr lang="zh-CN" altLang="en-US" sz="1600" dirty="0">
                <a:solidFill>
                  <a:schemeClr val="bg1">
                    <a:lumMod val="50000"/>
                  </a:schemeClr>
                </a:solidFill>
              </a:rPr>
              <a:t>项</a:t>
            </a:r>
            <a:r>
              <a:rPr lang="zh-CN" altLang="en-US" sz="1600" dirty="0" smtClean="0">
                <a:solidFill>
                  <a:schemeClr val="bg1">
                    <a:lumMod val="50000"/>
                  </a:schemeClr>
                </a:solidFill>
              </a:rPr>
              <a:t>内容。</a:t>
            </a:r>
            <a:endParaRPr lang="en-US" altLang="zh-CN" sz="1600" dirty="0" smtClean="0">
              <a:solidFill>
                <a:schemeClr val="bg1">
                  <a:lumMod val="50000"/>
                </a:schemeClr>
              </a:solidFill>
            </a:endParaRPr>
          </a:p>
        </p:txBody>
      </p:sp>
      <p:sp>
        <p:nvSpPr>
          <p:cNvPr id="10" name="TextBox 1"/>
          <p:cNvSpPr txBox="1"/>
          <p:nvPr/>
        </p:nvSpPr>
        <p:spPr>
          <a:xfrm>
            <a:off x="485171" y="3538348"/>
            <a:ext cx="8250968" cy="156966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a:t>
            </a:r>
            <a:r>
              <a:rPr lang="zh-CN" altLang="en-US" sz="1600" b="1" dirty="0">
                <a:solidFill>
                  <a:schemeClr val="bg1">
                    <a:lumMod val="50000"/>
                  </a:schemeClr>
                </a:solidFill>
              </a:rPr>
              <a:t>电子商务诚信公约</a:t>
            </a:r>
            <a:r>
              <a:rPr lang="en-US" altLang="zh-CN" sz="1600" b="1" dirty="0" smtClean="0">
                <a:solidFill>
                  <a:schemeClr val="bg1">
                    <a:lumMod val="50000"/>
                  </a:schemeClr>
                </a:solidFill>
              </a:rPr>
              <a:t>》</a:t>
            </a:r>
          </a:p>
          <a:p>
            <a:pPr>
              <a:lnSpc>
                <a:spcPct val="120000"/>
              </a:lnSpc>
            </a:pPr>
            <a:r>
              <a:rPr lang="zh-CN" altLang="en-US" sz="1600" dirty="0" smtClean="0">
                <a:solidFill>
                  <a:schemeClr val="bg1">
                    <a:lumMod val="50000"/>
                  </a:schemeClr>
                </a:solidFill>
              </a:rPr>
              <a:t>主要内容：货真价实；童叟无欺；客观公正；保护数据；奖惩有效；开放共享；守信履约。</a:t>
            </a:r>
            <a:r>
              <a:rPr lang="en-US" altLang="zh-CN" sz="1600" b="1" dirty="0" smtClean="0">
                <a:solidFill>
                  <a:schemeClr val="bg1">
                    <a:lumMod val="50000"/>
                  </a:schemeClr>
                </a:solidFill>
              </a:rPr>
              <a:t>《</a:t>
            </a:r>
            <a:r>
              <a:rPr lang="zh-CN" altLang="en-US" sz="1600" b="1" dirty="0" smtClean="0">
                <a:solidFill>
                  <a:schemeClr val="bg1">
                    <a:lumMod val="50000"/>
                  </a:schemeClr>
                </a:solidFill>
              </a:rPr>
              <a:t>电子商务诚信经营承诺书</a:t>
            </a:r>
            <a:r>
              <a:rPr lang="en-US" altLang="zh-CN" sz="1600" b="1" dirty="0" smtClean="0">
                <a:solidFill>
                  <a:schemeClr val="bg1">
                    <a:lumMod val="50000"/>
                  </a:schemeClr>
                </a:solidFill>
              </a:rPr>
              <a:t>》</a:t>
            </a:r>
          </a:p>
          <a:p>
            <a:pPr>
              <a:lnSpc>
                <a:spcPct val="120000"/>
              </a:lnSpc>
            </a:pPr>
            <a:r>
              <a:rPr lang="zh-CN" altLang="en-US" sz="1600" dirty="0" smtClean="0">
                <a:solidFill>
                  <a:schemeClr val="bg1">
                    <a:lumMod val="50000"/>
                  </a:schemeClr>
                </a:solidFill>
              </a:rPr>
              <a:t>不制假</a:t>
            </a:r>
            <a:r>
              <a:rPr lang="zh-CN" altLang="en-US" sz="1600" dirty="0">
                <a:solidFill>
                  <a:schemeClr val="bg1">
                    <a:lumMod val="50000"/>
                  </a:schemeClr>
                </a:solidFill>
              </a:rPr>
              <a:t>售假、偷税</a:t>
            </a:r>
            <a:r>
              <a:rPr lang="zh-CN" altLang="en-US" sz="1600" dirty="0" smtClean="0">
                <a:solidFill>
                  <a:schemeClr val="bg1">
                    <a:lumMod val="50000"/>
                  </a:schemeClr>
                </a:solidFill>
              </a:rPr>
              <a:t>漏税；不虚假</a:t>
            </a:r>
            <a:r>
              <a:rPr lang="zh-CN" altLang="en-US" sz="1600" dirty="0">
                <a:solidFill>
                  <a:schemeClr val="bg1">
                    <a:lumMod val="50000"/>
                  </a:schemeClr>
                </a:solidFill>
              </a:rPr>
              <a:t>宣传、虚假</a:t>
            </a:r>
            <a:r>
              <a:rPr lang="zh-CN" altLang="en-US" sz="1600" dirty="0" smtClean="0">
                <a:solidFill>
                  <a:schemeClr val="bg1">
                    <a:lumMod val="50000"/>
                  </a:schemeClr>
                </a:solidFill>
              </a:rPr>
              <a:t>报价；不偷工减料</a:t>
            </a:r>
            <a:r>
              <a:rPr lang="zh-CN" altLang="en-US" sz="1600" dirty="0">
                <a:solidFill>
                  <a:schemeClr val="bg1">
                    <a:lumMod val="50000"/>
                  </a:schemeClr>
                </a:solidFill>
              </a:rPr>
              <a:t>、</a:t>
            </a:r>
            <a:r>
              <a:rPr lang="zh-CN" altLang="en-US" sz="1600" dirty="0" smtClean="0">
                <a:solidFill>
                  <a:schemeClr val="bg1">
                    <a:lumMod val="50000"/>
                  </a:schemeClr>
                </a:solidFill>
              </a:rPr>
              <a:t>缺斤少两；不诱导</a:t>
            </a:r>
            <a:r>
              <a:rPr lang="zh-CN" altLang="en-US" sz="1600" dirty="0">
                <a:solidFill>
                  <a:schemeClr val="bg1">
                    <a:lumMod val="50000"/>
                  </a:schemeClr>
                </a:solidFill>
              </a:rPr>
              <a:t>、欺骗或威胁消费者删改售后</a:t>
            </a:r>
            <a:r>
              <a:rPr lang="zh-CN" altLang="en-US" sz="1600" dirty="0" smtClean="0">
                <a:solidFill>
                  <a:schemeClr val="bg1">
                    <a:lumMod val="50000"/>
                  </a:schemeClr>
                </a:solidFill>
              </a:rPr>
              <a:t>评价；不泄露</a:t>
            </a:r>
            <a:r>
              <a:rPr lang="zh-CN" altLang="en-US" sz="1600" dirty="0">
                <a:solidFill>
                  <a:schemeClr val="bg1">
                    <a:lumMod val="50000"/>
                  </a:schemeClr>
                </a:solidFill>
              </a:rPr>
              <a:t>消费者隐私、非法使用消费者个人</a:t>
            </a:r>
            <a:r>
              <a:rPr lang="zh-CN" altLang="en-US" sz="1600" dirty="0" smtClean="0">
                <a:solidFill>
                  <a:schemeClr val="bg1">
                    <a:lumMod val="50000"/>
                  </a:schemeClr>
                </a:solidFill>
              </a:rPr>
              <a:t>信息。</a:t>
            </a:r>
            <a:endParaRPr lang="en-US" altLang="zh-CN" sz="1600" dirty="0" smtClean="0">
              <a:solidFill>
                <a:schemeClr val="bg1">
                  <a:lumMod val="50000"/>
                </a:schemeClr>
              </a:solidFill>
            </a:endParaRPr>
          </a:p>
        </p:txBody>
      </p:sp>
      <p:sp>
        <p:nvSpPr>
          <p:cNvPr id="8" name="TextBox 1"/>
          <p:cNvSpPr txBox="1"/>
          <p:nvPr/>
        </p:nvSpPr>
        <p:spPr>
          <a:xfrm>
            <a:off x="344242" y="305749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（二）企业自律</a:t>
            </a:r>
            <a:r>
              <a:rPr lang="zh-CN" altLang="en-US" sz="2000" b="1" dirty="0">
                <a:solidFill>
                  <a:srgbClr val="002060"/>
                </a:solidFill>
              </a:rPr>
              <a:t>公约</a:t>
            </a:r>
            <a:endParaRPr lang="en-US" altLang="zh-CN" sz="2000" b="1" dirty="0">
              <a:solidFill>
                <a:srgbClr val="002060"/>
              </a:solidFill>
            </a:endParaRPr>
          </a:p>
        </p:txBody>
      </p:sp>
      <p:sp>
        <p:nvSpPr>
          <p:cNvPr id="9" name="矩形 8"/>
          <p:cNvSpPr/>
          <p:nvPr/>
        </p:nvSpPr>
        <p:spPr bwMode="auto">
          <a:xfrm>
            <a:off x="303026" y="776758"/>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行业自律机制是指电子商务行业通过的评价标准和企业签订的自律公约或者承诺书所形成的规范管理制度。</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3" name="直接连接符 12"/>
          <p:cNvCxnSpPr/>
          <p:nvPr/>
        </p:nvCxnSpPr>
        <p:spPr>
          <a:xfrm flipV="1">
            <a:off x="0" y="142586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011824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三、系统监管模式</a:t>
            </a:r>
          </a:p>
        </p:txBody>
      </p:sp>
      <p:sp>
        <p:nvSpPr>
          <p:cNvPr id="13" name="矩形 12"/>
          <p:cNvSpPr/>
          <p:nvPr/>
        </p:nvSpPr>
        <p:spPr bwMode="auto">
          <a:xfrm>
            <a:off x="303026" y="805693"/>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系统监管模式是指市场监管机构以相关法律法规和行业规章为依据，围绕事前、事中、事后对市场主体及其经营进行全方位的监督与管理制度</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3003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61195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一）事前环节的监管</a:t>
            </a:r>
            <a:endParaRPr lang="en-US" altLang="zh-CN" sz="2000" b="1" dirty="0">
              <a:solidFill>
                <a:srgbClr val="002060"/>
              </a:solidFill>
            </a:endParaRPr>
          </a:p>
        </p:txBody>
      </p:sp>
      <p:sp>
        <p:nvSpPr>
          <p:cNvPr id="22" name="TextBox 1"/>
          <p:cNvSpPr txBox="1"/>
          <p:nvPr/>
        </p:nvSpPr>
        <p:spPr>
          <a:xfrm>
            <a:off x="478595" y="2093585"/>
            <a:ext cx="8428581" cy="275152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市场主体资质</a:t>
            </a:r>
            <a:r>
              <a:rPr lang="zh-CN" altLang="en-US" sz="1600" b="1" dirty="0" smtClean="0">
                <a:solidFill>
                  <a:schemeClr val="bg1">
                    <a:lumMod val="50000"/>
                  </a:schemeClr>
                </a:solidFill>
              </a:rPr>
              <a:t>：</a:t>
            </a:r>
            <a:r>
              <a:rPr lang="zh-CN" altLang="en-US" sz="1600" dirty="0">
                <a:solidFill>
                  <a:schemeClr val="bg1">
                    <a:lumMod val="50000"/>
                  </a:schemeClr>
                </a:solidFill>
              </a:rPr>
              <a:t>外贸企业相关资质；电子商务经营者相关资质</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事先信用承诺制度</a:t>
            </a:r>
            <a:r>
              <a:rPr lang="zh-CN" altLang="en-US" sz="1600" b="1" dirty="0" smtClean="0">
                <a:solidFill>
                  <a:schemeClr val="bg1">
                    <a:lumMod val="50000"/>
                  </a:schemeClr>
                </a:solidFill>
              </a:rPr>
              <a:t>：</a:t>
            </a:r>
            <a:r>
              <a:rPr lang="zh-CN" altLang="en-US" sz="1600" dirty="0" smtClean="0">
                <a:solidFill>
                  <a:schemeClr val="bg1">
                    <a:lumMod val="50000"/>
                  </a:schemeClr>
                </a:solidFill>
              </a:rPr>
              <a:t>就企业遵纪守法</a:t>
            </a:r>
            <a:r>
              <a:rPr lang="zh-CN" altLang="en-US" sz="1600" dirty="0">
                <a:solidFill>
                  <a:schemeClr val="bg1">
                    <a:lumMod val="50000"/>
                  </a:schemeClr>
                </a:solidFill>
              </a:rPr>
              <a:t>、信息真实性、产品质量、服务保证、承担的责任与</a:t>
            </a:r>
            <a:r>
              <a:rPr lang="zh-CN" altLang="en-US" sz="1600" dirty="0" smtClean="0">
                <a:solidFill>
                  <a:schemeClr val="bg1">
                    <a:lumMod val="50000"/>
                  </a:schemeClr>
                </a:solidFill>
              </a:rPr>
              <a:t>义</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务</a:t>
            </a:r>
            <a:r>
              <a:rPr lang="zh-CN" altLang="en-US" sz="1600" dirty="0">
                <a:solidFill>
                  <a:schemeClr val="bg1">
                    <a:lumMod val="50000"/>
                  </a:schemeClr>
                </a:solidFill>
              </a:rPr>
              <a:t>等情况事先主动向社会做出信用承诺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产品信息溯源机制</a:t>
            </a:r>
            <a:r>
              <a:rPr lang="zh-CN" altLang="en-US" sz="1600" b="1" dirty="0" smtClean="0">
                <a:solidFill>
                  <a:schemeClr val="bg1">
                    <a:lumMod val="50000"/>
                  </a:schemeClr>
                </a:solidFill>
              </a:rPr>
              <a:t>：</a:t>
            </a:r>
            <a:r>
              <a:rPr lang="zh-CN" altLang="en-US" sz="1600" dirty="0" smtClean="0">
                <a:solidFill>
                  <a:schemeClr val="bg1">
                    <a:lumMod val="50000"/>
                  </a:schemeClr>
                </a:solidFill>
              </a:rPr>
              <a:t>跨</a:t>
            </a:r>
            <a:r>
              <a:rPr lang="zh-CN" altLang="en-US" sz="1600" dirty="0">
                <a:solidFill>
                  <a:schemeClr val="bg1">
                    <a:lumMod val="50000"/>
                  </a:schemeClr>
                </a:solidFill>
              </a:rPr>
              <a:t>境</a:t>
            </a:r>
            <a:r>
              <a:rPr lang="zh-CN" altLang="en-US" sz="1600" dirty="0" smtClean="0">
                <a:solidFill>
                  <a:schemeClr val="bg1">
                    <a:lumMod val="50000"/>
                  </a:schemeClr>
                </a:solidFill>
              </a:rPr>
              <a:t>电商平台与</a:t>
            </a:r>
            <a:r>
              <a:rPr lang="zh-CN" altLang="en-US" sz="1600" dirty="0">
                <a:solidFill>
                  <a:schemeClr val="bg1">
                    <a:lumMod val="50000"/>
                  </a:schemeClr>
                </a:solidFill>
              </a:rPr>
              <a:t>平台内销售者</a:t>
            </a:r>
            <a:r>
              <a:rPr lang="zh-CN" altLang="en-US" sz="1600" dirty="0" smtClean="0">
                <a:solidFill>
                  <a:schemeClr val="bg1">
                    <a:lumMod val="50000"/>
                  </a:schemeClr>
                </a:solidFill>
              </a:rPr>
              <a:t>建立销售商品信息和责任</a:t>
            </a:r>
            <a:r>
              <a:rPr lang="zh-CN" altLang="en-US" sz="1600" dirty="0">
                <a:solidFill>
                  <a:schemeClr val="bg1">
                    <a:lumMod val="50000"/>
                  </a:schemeClr>
                </a:solidFill>
              </a:rPr>
              <a:t>可究的追溯</a:t>
            </a:r>
            <a:r>
              <a:rPr lang="zh-CN" altLang="en-US" sz="1600" dirty="0" smtClean="0">
                <a:solidFill>
                  <a:schemeClr val="bg1">
                    <a:lumMod val="50000"/>
                  </a:schemeClr>
                </a:solidFill>
              </a:rPr>
              <a:t>制度。</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跨境</a:t>
            </a:r>
            <a:r>
              <a:rPr lang="zh-CN" altLang="en-US" sz="1600" b="1" dirty="0" smtClean="0">
                <a:solidFill>
                  <a:schemeClr val="bg1">
                    <a:lumMod val="50000"/>
                  </a:schemeClr>
                </a:solidFill>
              </a:rPr>
              <a:t>电商企业</a:t>
            </a:r>
            <a:r>
              <a:rPr lang="zh-CN" altLang="en-US" sz="1600" b="1" dirty="0">
                <a:solidFill>
                  <a:schemeClr val="bg1">
                    <a:lumMod val="50000"/>
                  </a:schemeClr>
                </a:solidFill>
              </a:rPr>
              <a:t>诚信档案</a:t>
            </a:r>
            <a:r>
              <a:rPr lang="zh-CN" altLang="en-US" sz="1600" b="1" dirty="0" smtClean="0">
                <a:solidFill>
                  <a:schemeClr val="bg1">
                    <a:lumMod val="50000"/>
                  </a:schemeClr>
                </a:solidFill>
              </a:rPr>
              <a:t>：</a:t>
            </a:r>
            <a:r>
              <a:rPr lang="zh-CN" altLang="en-US" sz="1600" dirty="0">
                <a:solidFill>
                  <a:schemeClr val="bg1">
                    <a:lumMod val="50000"/>
                  </a:schemeClr>
                </a:solidFill>
              </a:rPr>
              <a:t>对信用主体进行信用信息的采集、整理、保存、加工而形成的</a:t>
            </a:r>
            <a:r>
              <a:rPr lang="zh-CN" altLang="en-US" sz="1600" dirty="0" smtClean="0">
                <a:solidFill>
                  <a:schemeClr val="bg1">
                    <a:lumMod val="50000"/>
                  </a:schemeClr>
                </a:solidFill>
              </a:rPr>
              <a:t>信用</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记录</a:t>
            </a:r>
            <a:r>
              <a:rPr lang="zh-CN" altLang="en-US" sz="1600" dirty="0">
                <a:solidFill>
                  <a:schemeClr val="bg1">
                    <a:lumMod val="50000"/>
                  </a:schemeClr>
                </a:solidFill>
              </a:rPr>
              <a:t>，可以促使信用主体不断完善企业自身的诚信体系</a:t>
            </a:r>
            <a:r>
              <a:rPr lang="zh-CN" altLang="en-US" sz="1600" dirty="0" smtClean="0">
                <a:solidFill>
                  <a:schemeClr val="bg1">
                    <a:lumMod val="50000"/>
                  </a:schemeClr>
                </a:solidFill>
              </a:rPr>
              <a:t>建设。</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市场信用信息共享机制</a:t>
            </a:r>
            <a:r>
              <a:rPr lang="zh-CN" altLang="en-US" sz="1600" b="1" dirty="0" smtClean="0">
                <a:solidFill>
                  <a:schemeClr val="bg1">
                    <a:lumMod val="50000"/>
                  </a:schemeClr>
                </a:solidFill>
              </a:rPr>
              <a:t>：</a:t>
            </a:r>
            <a:r>
              <a:rPr lang="zh-CN" altLang="en-US" sz="1600" dirty="0">
                <a:solidFill>
                  <a:schemeClr val="bg1">
                    <a:lumMod val="50000"/>
                  </a:schemeClr>
                </a:solidFill>
              </a:rPr>
              <a:t>信息</a:t>
            </a:r>
            <a:r>
              <a:rPr lang="zh-CN" altLang="en-US" sz="1600" dirty="0" smtClean="0">
                <a:solidFill>
                  <a:schemeClr val="bg1">
                    <a:lumMod val="50000"/>
                  </a:schemeClr>
                </a:solidFill>
              </a:rPr>
              <a:t>贯穿生产</a:t>
            </a:r>
            <a:r>
              <a:rPr lang="zh-CN" altLang="en-US" sz="1600" dirty="0">
                <a:solidFill>
                  <a:schemeClr val="bg1">
                    <a:lumMod val="50000"/>
                  </a:schemeClr>
                </a:solidFill>
              </a:rPr>
              <a:t>、交易、支付、物流和售后服务的全部</a:t>
            </a:r>
            <a:r>
              <a:rPr lang="zh-CN" altLang="en-US" sz="1600" dirty="0" smtClean="0">
                <a:solidFill>
                  <a:schemeClr val="bg1">
                    <a:lumMod val="50000"/>
                  </a:schemeClr>
                </a:solidFill>
              </a:rPr>
              <a:t>信息流</a:t>
            </a:r>
            <a:r>
              <a:rPr lang="zh-CN" altLang="en-US" sz="1600" dirty="0">
                <a:solidFill>
                  <a:schemeClr val="bg1">
                    <a:lumMod val="50000"/>
                  </a:schemeClr>
                </a:solidFill>
              </a:rPr>
              <a:t>；</a:t>
            </a:r>
            <a:r>
              <a:rPr lang="zh-CN" altLang="en-US" sz="1600" dirty="0" smtClean="0">
                <a:solidFill>
                  <a:schemeClr val="bg1">
                    <a:lumMod val="50000"/>
                  </a:schemeClr>
                </a:solidFill>
              </a:rPr>
              <a:t>渠道</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涵盖</a:t>
            </a:r>
            <a:r>
              <a:rPr lang="zh-CN" altLang="en-US" sz="1600" dirty="0">
                <a:solidFill>
                  <a:schemeClr val="bg1">
                    <a:lumMod val="50000"/>
                  </a:schemeClr>
                </a:solidFill>
              </a:rPr>
              <a:t>银行、工商、税务、海关、商务、</a:t>
            </a:r>
            <a:r>
              <a:rPr lang="zh-CN" altLang="en-US" sz="1600" dirty="0" smtClean="0">
                <a:solidFill>
                  <a:schemeClr val="bg1">
                    <a:lumMod val="50000"/>
                  </a:schemeClr>
                </a:solidFill>
              </a:rPr>
              <a:t>质检、公共</a:t>
            </a:r>
            <a:r>
              <a:rPr lang="zh-CN" altLang="en-US" sz="1600" dirty="0">
                <a:solidFill>
                  <a:schemeClr val="bg1">
                    <a:lumMod val="50000"/>
                  </a:schemeClr>
                </a:solidFill>
              </a:rPr>
              <a:t>服务</a:t>
            </a:r>
            <a:r>
              <a:rPr lang="zh-CN" altLang="en-US" sz="1600" dirty="0" smtClean="0">
                <a:solidFill>
                  <a:schemeClr val="bg1">
                    <a:lumMod val="50000"/>
                  </a:schemeClr>
                </a:solidFill>
              </a:rPr>
              <a:t>机构及其信用</a:t>
            </a:r>
            <a:r>
              <a:rPr lang="zh-CN" altLang="en-US" sz="1600" dirty="0">
                <a:solidFill>
                  <a:schemeClr val="bg1">
                    <a:lumMod val="50000"/>
                  </a:schemeClr>
                </a:solidFill>
              </a:rPr>
              <a:t>数据</a:t>
            </a:r>
            <a:r>
              <a:rPr lang="zh-CN" altLang="en-US" sz="1600" dirty="0" smtClean="0">
                <a:solidFill>
                  <a:schemeClr val="bg1">
                    <a:lumMod val="50000"/>
                  </a:schemeClr>
                </a:solidFill>
              </a:rPr>
              <a:t>；线上线下各种形</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式</a:t>
            </a:r>
            <a:r>
              <a:rPr lang="zh-CN" altLang="en-US" sz="1600" dirty="0">
                <a:solidFill>
                  <a:schemeClr val="bg1">
                    <a:lumMod val="50000"/>
                  </a:schemeClr>
                </a:solidFill>
              </a:rPr>
              <a:t>发布经过科学认证的市场主体诚信信息。</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976757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三、监管机制</a:t>
            </a:r>
          </a:p>
        </p:txBody>
      </p:sp>
      <p:sp>
        <p:nvSpPr>
          <p:cNvPr id="13" name="矩形 12"/>
          <p:cNvSpPr/>
          <p:nvPr/>
        </p:nvSpPr>
        <p:spPr bwMode="auto">
          <a:xfrm>
            <a:off x="303026" y="805693"/>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电商市场</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监管是以相关法律法规和行业规章为依据，围绕事前、事中、事后对市场主体及其经营进行全方位的监督管理，褒扬诚信，惩戒失信，树立增强诚实守信的价值观。</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3003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5790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（二）事中环节</a:t>
            </a:r>
            <a:r>
              <a:rPr lang="zh-CN" altLang="en-US" sz="2000" b="1" dirty="0">
                <a:solidFill>
                  <a:srgbClr val="002060"/>
                </a:solidFill>
              </a:rPr>
              <a:t>的监管</a:t>
            </a:r>
            <a:endParaRPr lang="en-US" altLang="zh-CN" sz="2000" b="1" dirty="0">
              <a:solidFill>
                <a:srgbClr val="002060"/>
              </a:solidFill>
            </a:endParaRPr>
          </a:p>
        </p:txBody>
      </p:sp>
      <p:sp>
        <p:nvSpPr>
          <p:cNvPr id="22" name="TextBox 1"/>
          <p:cNvSpPr txBox="1"/>
          <p:nvPr/>
        </p:nvSpPr>
        <p:spPr>
          <a:xfrm>
            <a:off x="478596" y="2027805"/>
            <a:ext cx="8297014"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平台内经营者主体责任</a:t>
            </a:r>
            <a:r>
              <a:rPr lang="zh-CN" altLang="en-US" sz="1600" b="1" dirty="0" smtClean="0">
                <a:solidFill>
                  <a:schemeClr val="bg1">
                    <a:lumMod val="50000"/>
                  </a:schemeClr>
                </a:solidFill>
              </a:rPr>
              <a:t>：</a:t>
            </a:r>
            <a:r>
              <a:rPr lang="zh-CN" altLang="en-US" sz="1600" dirty="0">
                <a:solidFill>
                  <a:schemeClr val="bg1">
                    <a:lumMod val="50000"/>
                  </a:schemeClr>
                </a:solidFill>
              </a:rPr>
              <a:t>跨境</a:t>
            </a:r>
            <a:r>
              <a:rPr lang="zh-CN" altLang="en-US" sz="1600" dirty="0" smtClean="0">
                <a:solidFill>
                  <a:schemeClr val="bg1">
                    <a:lumMod val="50000"/>
                  </a:schemeClr>
                </a:solidFill>
              </a:rPr>
              <a:t>电商平台运用</a:t>
            </a:r>
            <a:r>
              <a:rPr lang="zh-CN" altLang="en-US" sz="1600" dirty="0">
                <a:solidFill>
                  <a:schemeClr val="bg1">
                    <a:lumMod val="50000"/>
                  </a:schemeClr>
                </a:solidFill>
              </a:rPr>
              <a:t>大数据技术加强对平台内</a:t>
            </a:r>
            <a:r>
              <a:rPr lang="zh-CN" altLang="en-US" sz="1600" dirty="0" smtClean="0">
                <a:solidFill>
                  <a:schemeClr val="bg1">
                    <a:lumMod val="50000"/>
                  </a:schemeClr>
                </a:solidFill>
              </a:rPr>
              <a:t>经营者的</a:t>
            </a:r>
            <a:r>
              <a:rPr lang="zh-CN" altLang="en-US" sz="1600" dirty="0">
                <a:solidFill>
                  <a:schemeClr val="bg1">
                    <a:lumMod val="50000"/>
                  </a:schemeClr>
                </a:solidFill>
              </a:rPr>
              <a:t>信用管控，建立信用风险预警制度，</a:t>
            </a:r>
            <a:r>
              <a:rPr lang="zh-CN" altLang="en-US" sz="1600" dirty="0" smtClean="0">
                <a:solidFill>
                  <a:schemeClr val="bg1">
                    <a:lumMod val="50000"/>
                  </a:schemeClr>
                </a:solidFill>
              </a:rPr>
              <a:t>对其违法</a:t>
            </a:r>
            <a:r>
              <a:rPr lang="zh-CN" altLang="en-US" sz="1600" dirty="0">
                <a:solidFill>
                  <a:schemeClr val="bg1">
                    <a:lumMod val="50000"/>
                  </a:schemeClr>
                </a:solidFill>
              </a:rPr>
              <a:t>违规行为及时向监管部门</a:t>
            </a:r>
            <a:r>
              <a:rPr lang="zh-CN" altLang="en-US" sz="1600" dirty="0" smtClean="0">
                <a:solidFill>
                  <a:schemeClr val="bg1">
                    <a:lumMod val="50000"/>
                  </a:schemeClr>
                </a:solidFill>
              </a:rPr>
              <a:t>反馈。</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平台内服务者主体责任</a:t>
            </a:r>
            <a:r>
              <a:rPr lang="zh-CN" altLang="en-US" sz="1600" b="1" dirty="0" smtClean="0">
                <a:solidFill>
                  <a:schemeClr val="bg1">
                    <a:lumMod val="50000"/>
                  </a:schemeClr>
                </a:solidFill>
              </a:rPr>
              <a:t>：</a:t>
            </a:r>
            <a:r>
              <a:rPr lang="zh-CN" altLang="en-US" sz="1600" dirty="0">
                <a:solidFill>
                  <a:schemeClr val="bg1">
                    <a:lumMod val="50000"/>
                  </a:schemeClr>
                </a:solidFill>
              </a:rPr>
              <a:t>跨境电商</a:t>
            </a:r>
            <a:r>
              <a:rPr lang="zh-CN" altLang="en-US" sz="1600" dirty="0" smtClean="0">
                <a:solidFill>
                  <a:schemeClr val="bg1">
                    <a:lumMod val="50000"/>
                  </a:schemeClr>
                </a:solidFill>
              </a:rPr>
              <a:t>平台运用</a:t>
            </a:r>
            <a:r>
              <a:rPr lang="zh-CN" altLang="en-US" sz="1600" dirty="0">
                <a:solidFill>
                  <a:schemeClr val="bg1">
                    <a:lumMod val="50000"/>
                  </a:schemeClr>
                </a:solidFill>
              </a:rPr>
              <a:t>大数据技术加强对平台内跨境物流</a:t>
            </a:r>
            <a:r>
              <a:rPr lang="zh-CN" altLang="en-US" sz="1600" dirty="0" smtClean="0">
                <a:solidFill>
                  <a:schemeClr val="bg1">
                    <a:lumMod val="50000"/>
                  </a:schemeClr>
                </a:solidFill>
              </a:rPr>
              <a:t>企业、跨</a:t>
            </a:r>
            <a:r>
              <a:rPr lang="zh-CN" altLang="en-US" sz="1600" dirty="0">
                <a:solidFill>
                  <a:schemeClr val="bg1">
                    <a:lumMod val="50000"/>
                  </a:schemeClr>
                </a:solidFill>
              </a:rPr>
              <a:t>境支付机构及其从业人员的信用管理，建立信用评价机制</a:t>
            </a:r>
            <a:r>
              <a:rPr lang="zh-CN" altLang="en-US" sz="1600" dirty="0" smtClean="0">
                <a:solidFill>
                  <a:schemeClr val="bg1">
                    <a:lumMod val="50000"/>
                  </a:schemeClr>
                </a:solidFill>
              </a:rPr>
              <a:t>，防范</a:t>
            </a:r>
            <a:r>
              <a:rPr lang="zh-CN" altLang="en-US" sz="1600" dirty="0">
                <a:solidFill>
                  <a:schemeClr val="bg1">
                    <a:lumMod val="50000"/>
                  </a:schemeClr>
                </a:solidFill>
              </a:rPr>
              <a:t>网络欺诈等</a:t>
            </a:r>
            <a:r>
              <a:rPr lang="zh-CN" altLang="en-US" sz="1600" dirty="0" smtClean="0">
                <a:solidFill>
                  <a:schemeClr val="bg1">
                    <a:lumMod val="50000"/>
                  </a:schemeClr>
                </a:solidFill>
              </a:rPr>
              <a:t>行为。</a:t>
            </a:r>
            <a:endParaRPr lang="en-US" altLang="zh-CN" sz="1600" dirty="0" smtClean="0">
              <a:solidFill>
                <a:schemeClr val="bg1">
                  <a:lumMod val="50000"/>
                </a:schemeClr>
              </a:solidFill>
            </a:endParaRPr>
          </a:p>
        </p:txBody>
      </p:sp>
      <p:sp>
        <p:nvSpPr>
          <p:cNvPr id="8" name="TextBox 1"/>
          <p:cNvSpPr txBox="1"/>
          <p:nvPr/>
        </p:nvSpPr>
        <p:spPr>
          <a:xfrm>
            <a:off x="344242" y="3203324"/>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（三）事后环节</a:t>
            </a:r>
            <a:r>
              <a:rPr lang="zh-CN" altLang="en-US" sz="2000" b="1" dirty="0">
                <a:solidFill>
                  <a:srgbClr val="002060"/>
                </a:solidFill>
              </a:rPr>
              <a:t>的监管</a:t>
            </a:r>
            <a:endParaRPr lang="en-US" altLang="zh-CN" sz="2000" b="1" dirty="0">
              <a:solidFill>
                <a:srgbClr val="002060"/>
              </a:solidFill>
            </a:endParaRPr>
          </a:p>
        </p:txBody>
      </p:sp>
      <p:sp>
        <p:nvSpPr>
          <p:cNvPr id="9" name="TextBox 1"/>
          <p:cNvSpPr txBox="1"/>
          <p:nvPr/>
        </p:nvSpPr>
        <p:spPr>
          <a:xfrm>
            <a:off x="543958" y="3695699"/>
            <a:ext cx="8297014"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保障费者权益</a:t>
            </a:r>
            <a:r>
              <a:rPr lang="zh-CN" altLang="en-US" sz="1600" b="1" dirty="0" smtClean="0">
                <a:solidFill>
                  <a:schemeClr val="bg1">
                    <a:lumMod val="50000"/>
                  </a:schemeClr>
                </a:solidFill>
              </a:rPr>
              <a:t>：</a:t>
            </a:r>
            <a:r>
              <a:rPr lang="zh-CN" altLang="en-US" sz="1600" dirty="0">
                <a:solidFill>
                  <a:schemeClr val="bg1">
                    <a:lumMod val="50000"/>
                  </a:schemeClr>
                </a:solidFill>
              </a:rPr>
              <a:t>实施“先行赔付”制度，并与有关市场监管部门建立投诉举报机制。</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保护知识产权</a:t>
            </a:r>
            <a:r>
              <a:rPr lang="zh-CN" altLang="en-US" sz="1600" b="1" dirty="0" smtClean="0">
                <a:solidFill>
                  <a:schemeClr val="bg1">
                    <a:lumMod val="50000"/>
                  </a:schemeClr>
                </a:solidFill>
              </a:rPr>
              <a:t>：</a:t>
            </a:r>
            <a:r>
              <a:rPr lang="zh-CN" altLang="en-US" sz="1600" dirty="0">
                <a:solidFill>
                  <a:schemeClr val="bg1">
                    <a:lumMod val="50000"/>
                  </a:schemeClr>
                </a:solidFill>
              </a:rPr>
              <a:t>建立知识产权保护规则，与知识产权权利人加强合作，依法保护知识产权</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实施失信惩戒与守信褒扬</a:t>
            </a:r>
            <a:r>
              <a:rPr lang="zh-CN" altLang="en-US" sz="1600" b="1" dirty="0" smtClean="0">
                <a:solidFill>
                  <a:schemeClr val="bg1">
                    <a:lumMod val="50000"/>
                  </a:schemeClr>
                </a:solidFill>
              </a:rPr>
              <a:t>：</a:t>
            </a:r>
            <a:r>
              <a:rPr lang="zh-CN" altLang="en-US" sz="1600" dirty="0">
                <a:solidFill>
                  <a:schemeClr val="bg1">
                    <a:lumMod val="50000"/>
                  </a:schemeClr>
                </a:solidFill>
              </a:rPr>
              <a:t>对市场</a:t>
            </a:r>
            <a:r>
              <a:rPr lang="zh-CN" altLang="en-US" sz="1600" dirty="0" smtClean="0">
                <a:solidFill>
                  <a:schemeClr val="bg1">
                    <a:lumMod val="50000"/>
                  </a:schemeClr>
                </a:solidFill>
              </a:rPr>
              <a:t>主体违法</a:t>
            </a:r>
            <a:r>
              <a:rPr lang="zh-CN" altLang="en-US" sz="1600" dirty="0">
                <a:solidFill>
                  <a:schemeClr val="bg1">
                    <a:lumMod val="50000"/>
                  </a:schemeClr>
                </a:solidFill>
              </a:rPr>
              <a:t>违规</a:t>
            </a:r>
            <a:r>
              <a:rPr lang="zh-CN" altLang="en-US" sz="1600" dirty="0" smtClean="0">
                <a:solidFill>
                  <a:schemeClr val="bg1">
                    <a:lumMod val="50000"/>
                  </a:schemeClr>
                </a:solidFill>
              </a:rPr>
              <a:t>行为依法</a:t>
            </a:r>
            <a:r>
              <a:rPr lang="zh-CN" altLang="en-US" sz="1600" dirty="0">
                <a:solidFill>
                  <a:schemeClr val="bg1">
                    <a:lumMod val="50000"/>
                  </a:schemeClr>
                </a:solidFill>
              </a:rPr>
              <a:t>追究其行政、民事或刑事责任，限制其市场准入，为守信企业提供更多的优惠政策和便利化</a:t>
            </a:r>
            <a:r>
              <a:rPr lang="zh-CN" altLang="en-US" sz="1600" dirty="0" smtClean="0">
                <a:solidFill>
                  <a:schemeClr val="bg1">
                    <a:lumMod val="50000"/>
                  </a:schemeClr>
                </a:solidFill>
              </a:rPr>
              <a:t>条件。</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35313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四、跨境</a:t>
            </a:r>
            <a:r>
              <a:rPr lang="zh-CN" altLang="en-US" sz="2800" b="1" dirty="0" smtClean="0">
                <a:solidFill>
                  <a:schemeClr val="bg1"/>
                </a:solidFill>
                <a:latin typeface="Microsoft YaHei"/>
                <a:ea typeface="Microsoft YaHei"/>
                <a:cs typeface="Microsoft YaHei"/>
              </a:rPr>
              <a:t>电子商务</a:t>
            </a:r>
            <a:r>
              <a:rPr lang="zh-CN" altLang="en-US" sz="2800" b="1" dirty="0">
                <a:solidFill>
                  <a:schemeClr val="bg1"/>
                </a:solidFill>
                <a:latin typeface="Microsoft YaHei"/>
                <a:ea typeface="Microsoft YaHei"/>
                <a:cs typeface="Microsoft YaHei"/>
              </a:rPr>
              <a:t>市场</a:t>
            </a:r>
            <a:r>
              <a:rPr lang="zh-CN" altLang="en-US" sz="2800" b="1" dirty="0" smtClean="0">
                <a:solidFill>
                  <a:schemeClr val="bg1"/>
                </a:solidFill>
                <a:latin typeface="Microsoft YaHei"/>
                <a:ea typeface="Microsoft YaHei"/>
                <a:cs typeface="Microsoft YaHei"/>
              </a:rPr>
              <a:t>环境</a:t>
            </a:r>
            <a:r>
              <a:rPr lang="zh-CN" altLang="en-US" sz="2800" b="1" dirty="0">
                <a:solidFill>
                  <a:schemeClr val="bg1"/>
                </a:solidFill>
                <a:latin typeface="Microsoft YaHei"/>
                <a:ea typeface="Microsoft YaHei"/>
                <a:cs typeface="Microsoft YaHei"/>
              </a:rPr>
              <a:t>建设</a:t>
            </a:r>
          </a:p>
        </p:txBody>
      </p:sp>
      <p:sp>
        <p:nvSpPr>
          <p:cNvPr id="21" name="TextBox 1"/>
          <p:cNvSpPr txBox="1"/>
          <p:nvPr/>
        </p:nvSpPr>
        <p:spPr>
          <a:xfrm>
            <a:off x="344241" y="77380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）信用服务市场的培育</a:t>
            </a:r>
            <a:endParaRPr lang="en-US" altLang="zh-CN" sz="2000" b="1" dirty="0">
              <a:solidFill>
                <a:srgbClr val="002060"/>
              </a:solidFill>
            </a:endParaRPr>
          </a:p>
        </p:txBody>
      </p:sp>
      <p:sp>
        <p:nvSpPr>
          <p:cNvPr id="22" name="TextBox 1"/>
          <p:cNvSpPr txBox="1"/>
          <p:nvPr/>
        </p:nvSpPr>
        <p:spPr>
          <a:xfrm>
            <a:off x="485171" y="1217093"/>
            <a:ext cx="8323329"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对</a:t>
            </a:r>
            <a:r>
              <a:rPr lang="zh-CN" altLang="en-US" sz="1600" dirty="0">
                <a:solidFill>
                  <a:schemeClr val="bg1">
                    <a:lumMod val="50000"/>
                  </a:schemeClr>
                </a:solidFill>
              </a:rPr>
              <a:t>跨境</a:t>
            </a:r>
            <a:r>
              <a:rPr lang="zh-CN" altLang="en-US" sz="1600" dirty="0" smtClean="0">
                <a:solidFill>
                  <a:schemeClr val="bg1">
                    <a:lumMod val="50000"/>
                  </a:schemeClr>
                </a:solidFill>
              </a:rPr>
              <a:t>电商市场</a:t>
            </a:r>
            <a:r>
              <a:rPr lang="zh-CN" altLang="en-US" sz="1600" dirty="0">
                <a:solidFill>
                  <a:schemeClr val="bg1">
                    <a:lumMod val="50000"/>
                  </a:schemeClr>
                </a:solidFill>
              </a:rPr>
              <a:t>主体开展“守法经营、信守承诺”和“守信者荣、失信者耻”宣传</a:t>
            </a:r>
            <a:r>
              <a:rPr lang="zh-CN" altLang="en-US" sz="1600" dirty="0" smtClean="0">
                <a:solidFill>
                  <a:schemeClr val="bg1">
                    <a:lumMod val="50000"/>
                  </a:schemeClr>
                </a:solidFill>
              </a:rPr>
              <a:t>教育；对</a:t>
            </a:r>
            <a:r>
              <a:rPr lang="zh-CN" altLang="en-US" sz="1600" dirty="0">
                <a:solidFill>
                  <a:schemeClr val="bg1">
                    <a:lumMod val="50000"/>
                  </a:schemeClr>
                </a:solidFill>
              </a:rPr>
              <a:t>国家工作人员进行依法行政、公正执法、廉洁自律的</a:t>
            </a:r>
            <a:r>
              <a:rPr lang="zh-CN" altLang="en-US" sz="1600" dirty="0" smtClean="0">
                <a:solidFill>
                  <a:schemeClr val="bg1">
                    <a:lumMod val="50000"/>
                  </a:schemeClr>
                </a:solidFill>
              </a:rPr>
              <a:t>教育；成立信用</a:t>
            </a:r>
            <a:r>
              <a:rPr lang="zh-CN" altLang="en-US" sz="1600" dirty="0">
                <a:solidFill>
                  <a:schemeClr val="bg1">
                    <a:lumMod val="50000"/>
                  </a:schemeClr>
                </a:solidFill>
              </a:rPr>
              <a:t>服务机构</a:t>
            </a:r>
            <a:r>
              <a:rPr lang="zh-CN" altLang="en-US" sz="1600" dirty="0" smtClean="0">
                <a:solidFill>
                  <a:schemeClr val="bg1">
                    <a:lumMod val="50000"/>
                  </a:schemeClr>
                </a:solidFill>
              </a:rPr>
              <a:t>，依法收集</a:t>
            </a:r>
            <a:r>
              <a:rPr lang="zh-CN" altLang="en-US" sz="1600" dirty="0">
                <a:solidFill>
                  <a:schemeClr val="bg1">
                    <a:lumMod val="50000"/>
                  </a:schemeClr>
                </a:solidFill>
              </a:rPr>
              <a:t>、整理、加工和提供有关市场诚信的</a:t>
            </a:r>
            <a:r>
              <a:rPr lang="zh-CN" altLang="en-US" sz="1600" dirty="0" smtClean="0">
                <a:solidFill>
                  <a:schemeClr val="bg1">
                    <a:lumMod val="50000"/>
                  </a:schemeClr>
                </a:solidFill>
              </a:rPr>
              <a:t>信息；要求</a:t>
            </a:r>
            <a:r>
              <a:rPr lang="zh-CN" altLang="en-US" sz="1600" dirty="0">
                <a:solidFill>
                  <a:schemeClr val="bg1">
                    <a:lumMod val="50000"/>
                  </a:schemeClr>
                </a:solidFill>
              </a:rPr>
              <a:t>跨境</a:t>
            </a:r>
            <a:r>
              <a:rPr lang="zh-CN" altLang="en-US" sz="1600" dirty="0" smtClean="0">
                <a:solidFill>
                  <a:schemeClr val="bg1">
                    <a:lumMod val="50000"/>
                  </a:schemeClr>
                </a:solidFill>
              </a:rPr>
              <a:t>电商企业</a:t>
            </a:r>
            <a:r>
              <a:rPr lang="zh-CN" altLang="en-US" sz="1600" dirty="0">
                <a:solidFill>
                  <a:schemeClr val="bg1">
                    <a:lumMod val="50000"/>
                  </a:schemeClr>
                </a:solidFill>
              </a:rPr>
              <a:t>提供信用</a:t>
            </a:r>
            <a:r>
              <a:rPr lang="zh-CN" altLang="en-US" sz="1600" dirty="0" smtClean="0">
                <a:solidFill>
                  <a:schemeClr val="bg1">
                    <a:lumMod val="50000"/>
                  </a:schemeClr>
                </a:solidFill>
              </a:rPr>
              <a:t>报告。</a:t>
            </a:r>
            <a:endParaRPr lang="en-US" altLang="zh-CN" sz="1600" dirty="0" smtClean="0">
              <a:solidFill>
                <a:schemeClr val="bg1">
                  <a:lumMod val="50000"/>
                </a:schemeClr>
              </a:solidFill>
            </a:endParaRPr>
          </a:p>
        </p:txBody>
      </p:sp>
      <p:sp>
        <p:nvSpPr>
          <p:cNvPr id="10" name="TextBox 1"/>
          <p:cNvSpPr txBox="1"/>
          <p:nvPr/>
        </p:nvSpPr>
        <p:spPr>
          <a:xfrm>
            <a:off x="485171" y="2541746"/>
            <a:ext cx="8395692" cy="24560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推动机构改革：</a:t>
            </a:r>
            <a:r>
              <a:rPr lang="zh-CN" altLang="en-US" sz="1600" dirty="0" smtClean="0">
                <a:solidFill>
                  <a:schemeClr val="bg1">
                    <a:lumMod val="50000"/>
                  </a:schemeClr>
                </a:solidFill>
              </a:rPr>
              <a:t>国务院新组建国家</a:t>
            </a:r>
            <a:r>
              <a:rPr lang="zh-CN" altLang="en-US" sz="1600" dirty="0">
                <a:solidFill>
                  <a:schemeClr val="bg1">
                    <a:lumMod val="50000"/>
                  </a:schemeClr>
                </a:solidFill>
              </a:rPr>
              <a:t>知识产权局，负责保护知识产权工作</a:t>
            </a:r>
            <a:r>
              <a:rPr lang="zh-CN" altLang="en-US" sz="1600" dirty="0" smtClean="0">
                <a:solidFill>
                  <a:schemeClr val="bg1">
                    <a:lumMod val="50000"/>
                  </a:schemeClr>
                </a:solidFill>
              </a:rPr>
              <a:t>；海关总署</a:t>
            </a:r>
            <a:r>
              <a:rPr lang="zh-CN" altLang="en-US" sz="1600" dirty="0">
                <a:solidFill>
                  <a:schemeClr val="bg1">
                    <a:lumMod val="50000"/>
                  </a:schemeClr>
                </a:solidFill>
              </a:rPr>
              <a:t>将知识产权海关保护职能从政策法规司调整至综合业务司，强化知识产权保护的国际</a:t>
            </a:r>
            <a:r>
              <a:rPr lang="zh-CN" altLang="en-US" sz="1600" dirty="0" smtClean="0">
                <a:solidFill>
                  <a:schemeClr val="bg1">
                    <a:lumMod val="50000"/>
                  </a:schemeClr>
                </a:solidFill>
              </a:rPr>
              <a:t>合作。</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开展</a:t>
            </a:r>
            <a:r>
              <a:rPr lang="zh-CN" altLang="en-US" sz="1600" b="1" dirty="0">
                <a:solidFill>
                  <a:schemeClr val="bg1">
                    <a:lumMod val="50000"/>
                  </a:schemeClr>
                </a:solidFill>
              </a:rPr>
              <a:t>专项</a:t>
            </a:r>
            <a:r>
              <a:rPr lang="zh-CN" altLang="en-US" sz="1600" b="1" dirty="0" smtClean="0">
                <a:solidFill>
                  <a:schemeClr val="bg1">
                    <a:lumMod val="50000"/>
                  </a:schemeClr>
                </a:solidFill>
              </a:rPr>
              <a:t>活动：</a:t>
            </a:r>
            <a:r>
              <a:rPr lang="zh-CN" altLang="en-US" sz="1600" dirty="0" smtClean="0">
                <a:solidFill>
                  <a:schemeClr val="bg1">
                    <a:lumMod val="50000"/>
                  </a:schemeClr>
                </a:solidFill>
              </a:rPr>
              <a:t>海关近年来持续开展“龙腾行动”</a:t>
            </a:r>
            <a:r>
              <a:rPr lang="zh-CN" altLang="en-US" sz="1600" dirty="0">
                <a:solidFill>
                  <a:schemeClr val="bg1">
                    <a:lumMod val="50000"/>
                  </a:schemeClr>
                </a:solidFill>
              </a:rPr>
              <a:t>“蓝网行动”和“净网行动”等为代号的专项活动，持续开展对侵犯知识产权违法行为的打击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开展网络市场监管专项活动</a:t>
            </a:r>
            <a:r>
              <a:rPr lang="zh-CN" altLang="en-US" sz="1600" b="1" dirty="0" smtClean="0">
                <a:solidFill>
                  <a:schemeClr val="bg1">
                    <a:lumMod val="50000"/>
                  </a:schemeClr>
                </a:solidFill>
              </a:rPr>
              <a:t>：</a:t>
            </a:r>
            <a:r>
              <a:rPr lang="zh-CN" altLang="en-US" sz="1600" dirty="0" smtClean="0">
                <a:solidFill>
                  <a:schemeClr val="bg1">
                    <a:lumMod val="50000"/>
                  </a:schemeClr>
                </a:solidFill>
              </a:rPr>
              <a:t>有关部门在</a:t>
            </a:r>
            <a:r>
              <a:rPr lang="en-US" altLang="zh-CN" sz="1600" dirty="0" smtClean="0">
                <a:solidFill>
                  <a:schemeClr val="bg1">
                    <a:lumMod val="50000"/>
                  </a:schemeClr>
                </a:solidFill>
              </a:rPr>
              <a:t>2019</a:t>
            </a:r>
            <a:r>
              <a:rPr lang="zh-CN" altLang="en-US" sz="1600" dirty="0">
                <a:solidFill>
                  <a:schemeClr val="bg1">
                    <a:lumMod val="50000"/>
                  </a:schemeClr>
                </a:solidFill>
              </a:rPr>
              <a:t>年</a:t>
            </a:r>
            <a:r>
              <a:rPr lang="en-US" altLang="zh-CN" sz="1600" dirty="0">
                <a:solidFill>
                  <a:schemeClr val="bg1">
                    <a:lumMod val="50000"/>
                  </a:schemeClr>
                </a:solidFill>
              </a:rPr>
              <a:t>6</a:t>
            </a:r>
            <a:r>
              <a:rPr lang="zh-CN" altLang="en-US" sz="1600" dirty="0">
                <a:solidFill>
                  <a:schemeClr val="bg1">
                    <a:lumMod val="50000"/>
                  </a:schemeClr>
                </a:solidFill>
              </a:rPr>
              <a:t>月</a:t>
            </a:r>
            <a:r>
              <a:rPr lang="en-US" altLang="zh-CN" sz="1600" dirty="0">
                <a:solidFill>
                  <a:schemeClr val="bg1">
                    <a:lumMod val="50000"/>
                  </a:schemeClr>
                </a:solidFill>
              </a:rPr>
              <a:t>1</a:t>
            </a:r>
            <a:r>
              <a:rPr lang="zh-CN" altLang="en-US" sz="1600" dirty="0">
                <a:solidFill>
                  <a:schemeClr val="bg1">
                    <a:lumMod val="50000"/>
                  </a:schemeClr>
                </a:solidFill>
              </a:rPr>
              <a:t>日至</a:t>
            </a:r>
            <a:r>
              <a:rPr lang="en-US" altLang="zh-CN" sz="1600" dirty="0">
                <a:solidFill>
                  <a:schemeClr val="bg1">
                    <a:lumMod val="50000"/>
                  </a:schemeClr>
                </a:solidFill>
              </a:rPr>
              <a:t>11</a:t>
            </a:r>
            <a:r>
              <a:rPr lang="zh-CN" altLang="en-US" sz="1600" dirty="0">
                <a:solidFill>
                  <a:schemeClr val="bg1">
                    <a:lumMod val="50000"/>
                  </a:schemeClr>
                </a:solidFill>
              </a:rPr>
              <a:t>月</a:t>
            </a:r>
            <a:r>
              <a:rPr lang="en-US" altLang="zh-CN" sz="1600" dirty="0">
                <a:solidFill>
                  <a:schemeClr val="bg1">
                    <a:lumMod val="50000"/>
                  </a:schemeClr>
                </a:solidFill>
              </a:rPr>
              <a:t>30</a:t>
            </a:r>
            <a:r>
              <a:rPr lang="zh-CN" altLang="en-US" sz="1600" dirty="0" smtClean="0">
                <a:solidFill>
                  <a:schemeClr val="bg1">
                    <a:lumMod val="50000"/>
                  </a:schemeClr>
                </a:solidFill>
              </a:rPr>
              <a:t>日联合开展</a:t>
            </a:r>
            <a:r>
              <a:rPr lang="zh-CN" altLang="en-US" sz="1600" dirty="0">
                <a:solidFill>
                  <a:schemeClr val="bg1">
                    <a:lumMod val="50000"/>
                  </a:schemeClr>
                </a:solidFill>
              </a:rPr>
              <a:t>“网剑行动”，严厉打击网上销售假冒伪劣产品、不安全食品及假药劣药，并严格海外代购行为监管</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拓展知识产权领域国际合作</a:t>
            </a:r>
            <a:r>
              <a:rPr lang="zh-CN" altLang="en-US" sz="1600" b="1" dirty="0" smtClean="0">
                <a:solidFill>
                  <a:schemeClr val="bg1">
                    <a:lumMod val="50000"/>
                  </a:schemeClr>
                </a:solidFill>
              </a:rPr>
              <a:t>：</a:t>
            </a:r>
            <a:r>
              <a:rPr lang="zh-CN" altLang="en-US" sz="1600" dirty="0" smtClean="0">
                <a:solidFill>
                  <a:schemeClr val="bg1">
                    <a:lumMod val="50000"/>
                  </a:schemeClr>
                </a:solidFill>
              </a:rPr>
              <a:t>我国海关与境外</a:t>
            </a:r>
            <a:r>
              <a:rPr lang="en-US" altLang="zh-CN" sz="1600" dirty="0" smtClean="0">
                <a:solidFill>
                  <a:schemeClr val="bg1">
                    <a:lumMod val="50000"/>
                  </a:schemeClr>
                </a:solidFill>
              </a:rPr>
              <a:t>130</a:t>
            </a:r>
            <a:r>
              <a:rPr lang="zh-CN" altLang="en-US" sz="1600" dirty="0">
                <a:solidFill>
                  <a:schemeClr val="bg1">
                    <a:lumMod val="50000"/>
                  </a:schemeClr>
                </a:solidFill>
              </a:rPr>
              <a:t>多</a:t>
            </a:r>
            <a:r>
              <a:rPr lang="zh-CN" altLang="en-US" sz="1600" dirty="0" smtClean="0">
                <a:solidFill>
                  <a:schemeClr val="bg1">
                    <a:lumMod val="50000"/>
                  </a:schemeClr>
                </a:solidFill>
              </a:rPr>
              <a:t>个海关签署</a:t>
            </a:r>
            <a:r>
              <a:rPr lang="zh-CN" altLang="en-US" sz="1600" dirty="0">
                <a:solidFill>
                  <a:schemeClr val="bg1">
                    <a:lumMod val="50000"/>
                  </a:schemeClr>
                </a:solidFill>
              </a:rPr>
              <a:t>了</a:t>
            </a:r>
            <a:r>
              <a:rPr lang="en-US" altLang="zh-CN" sz="1600" dirty="0">
                <a:solidFill>
                  <a:schemeClr val="bg1">
                    <a:lumMod val="50000"/>
                  </a:schemeClr>
                </a:solidFill>
              </a:rPr>
              <a:t>190</a:t>
            </a:r>
            <a:r>
              <a:rPr lang="zh-CN" altLang="en-US" sz="1600" dirty="0">
                <a:solidFill>
                  <a:schemeClr val="bg1">
                    <a:lumMod val="50000"/>
                  </a:schemeClr>
                </a:solidFill>
              </a:rPr>
              <a:t>多份合作文件；</a:t>
            </a:r>
            <a:r>
              <a:rPr lang="zh-CN" altLang="en-US" sz="1600" dirty="0" smtClean="0">
                <a:solidFill>
                  <a:schemeClr val="bg1">
                    <a:lumMod val="50000"/>
                  </a:schemeClr>
                </a:solidFill>
              </a:rPr>
              <a:t>参与多边</a:t>
            </a:r>
            <a:r>
              <a:rPr lang="zh-CN" altLang="en-US" sz="1600" dirty="0">
                <a:solidFill>
                  <a:schemeClr val="bg1">
                    <a:lumMod val="50000"/>
                  </a:schemeClr>
                </a:solidFill>
              </a:rPr>
              <a:t>合作框架下的知识产权事务</a:t>
            </a:r>
            <a:r>
              <a:rPr lang="zh-CN" altLang="en-US" sz="1600" dirty="0" smtClean="0">
                <a:solidFill>
                  <a:schemeClr val="bg1">
                    <a:lumMod val="50000"/>
                  </a:schemeClr>
                </a:solidFill>
              </a:rPr>
              <a:t>，形成分级</a:t>
            </a:r>
            <a:r>
              <a:rPr lang="zh-CN" altLang="en-US" sz="1600" dirty="0">
                <a:solidFill>
                  <a:schemeClr val="bg1">
                    <a:lumMod val="50000"/>
                  </a:schemeClr>
                </a:solidFill>
              </a:rPr>
              <a:t>有序</a:t>
            </a:r>
            <a:r>
              <a:rPr lang="zh-CN" altLang="en-US" sz="1600" dirty="0" smtClean="0">
                <a:solidFill>
                  <a:schemeClr val="bg1">
                    <a:lumMod val="50000"/>
                  </a:schemeClr>
                </a:solidFill>
              </a:rPr>
              <a:t>、务实</a:t>
            </a:r>
            <a:r>
              <a:rPr lang="zh-CN" altLang="en-US" sz="1600" dirty="0">
                <a:solidFill>
                  <a:schemeClr val="bg1">
                    <a:lumMod val="50000"/>
                  </a:schemeClr>
                </a:solidFill>
              </a:rPr>
              <a:t>互利的知识产权海关</a:t>
            </a:r>
            <a:r>
              <a:rPr lang="zh-CN" altLang="en-US" sz="1600" dirty="0" smtClean="0">
                <a:solidFill>
                  <a:schemeClr val="bg1">
                    <a:lumMod val="50000"/>
                  </a:schemeClr>
                </a:solidFill>
              </a:rPr>
              <a:t>保护格局</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344240" y="207984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）知识产权保护体系的建设</a:t>
            </a:r>
            <a:endParaRPr lang="en-US" altLang="zh-CN" sz="2000" b="1" dirty="0">
              <a:solidFill>
                <a:srgbClr val="002060"/>
              </a:solidFill>
            </a:endParaRPr>
          </a:p>
        </p:txBody>
      </p:sp>
    </p:spTree>
    <p:extLst>
      <p:ext uri="{BB962C8B-B14F-4D97-AF65-F5344CB8AC3E}">
        <p14:creationId xmlns:p14="http://schemas.microsoft.com/office/powerpoint/2010/main" val="37827170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492574"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第十一</a:t>
            </a:r>
            <a:r>
              <a:rPr lang="zh-CN" altLang="en-US" b="1" dirty="0">
                <a:solidFill>
                  <a:schemeClr val="bg2">
                    <a:lumMod val="60000"/>
                    <a:lumOff val="40000"/>
                  </a:schemeClr>
                </a:solidFill>
              </a:rPr>
              <a:t>章 跨境电子商务</a:t>
            </a:r>
            <a:r>
              <a:rPr lang="zh-CN" altLang="en-US" b="1" dirty="0" smtClean="0">
                <a:solidFill>
                  <a:schemeClr val="bg2">
                    <a:lumMod val="60000"/>
                    <a:lumOff val="40000"/>
                  </a:schemeClr>
                </a:solidFill>
              </a:rPr>
              <a:t>市场管理</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第二节 </a:t>
            </a:r>
            <a:r>
              <a:rPr lang="zh-CN" altLang="en-US" sz="3600" b="1" dirty="0" smtClean="0"/>
              <a:t>跨境</a:t>
            </a:r>
            <a:r>
              <a:rPr lang="zh-CN" altLang="en-US" sz="3600" b="1" dirty="0"/>
              <a:t>电子商务</a:t>
            </a:r>
            <a:r>
              <a:rPr lang="zh-CN" altLang="en-US" sz="3600" b="1" dirty="0" smtClean="0"/>
              <a:t>市场主体法律责任</a:t>
            </a:r>
            <a:endParaRPr sz="3600" b="1" dirty="0"/>
          </a:p>
        </p:txBody>
      </p:sp>
    </p:spTree>
    <p:extLst>
      <p:ext uri="{BB962C8B-B14F-4D97-AF65-F5344CB8AC3E}">
        <p14:creationId xmlns:p14="http://schemas.microsoft.com/office/powerpoint/2010/main" val="4127179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一、跨境电子商务市场主体义务</a:t>
            </a:r>
          </a:p>
        </p:txBody>
      </p:sp>
      <p:sp>
        <p:nvSpPr>
          <p:cNvPr id="13" name="矩形 12"/>
          <p:cNvSpPr/>
          <p:nvPr/>
        </p:nvSpPr>
        <p:spPr bwMode="auto">
          <a:xfrm>
            <a:off x="303026" y="805693"/>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跨境电子商务经营者应当遵守我国加入国际组织的国际公约、条约、协定、议定书和我国相关法律法规的规定，承担市场主体的法律义务和责任，依法开展跨境电子商务经营活动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3003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206768" y="164251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一）跨境电子商务平台经营者法律义务</a:t>
            </a:r>
            <a:endParaRPr lang="en-US" altLang="zh-CN" sz="2000" b="1" dirty="0">
              <a:solidFill>
                <a:srgbClr val="002060"/>
              </a:solidFill>
            </a:endParaRPr>
          </a:p>
        </p:txBody>
      </p:sp>
      <p:sp>
        <p:nvSpPr>
          <p:cNvPr id="15" name="TextBox 1"/>
          <p:cNvSpPr txBox="1"/>
          <p:nvPr/>
        </p:nvSpPr>
        <p:spPr>
          <a:xfrm>
            <a:off x="322114" y="2156007"/>
            <a:ext cx="8518857" cy="262187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en-US" altLang="zh-CN" sz="1600" b="1" dirty="0" smtClean="0">
                <a:solidFill>
                  <a:schemeClr val="bg1">
                    <a:lumMod val="50000"/>
                  </a:schemeClr>
                </a:solidFill>
              </a:rPr>
              <a:t>1. </a:t>
            </a:r>
            <a:r>
              <a:rPr lang="zh-CN" altLang="en-US" sz="1600" dirty="0" smtClean="0">
                <a:solidFill>
                  <a:schemeClr val="bg1">
                    <a:lumMod val="50000"/>
                  </a:schemeClr>
                </a:solidFill>
              </a:rPr>
              <a:t>要求</a:t>
            </a:r>
            <a:r>
              <a:rPr lang="zh-CN" altLang="en-US" sz="1600" dirty="0">
                <a:solidFill>
                  <a:schemeClr val="bg1">
                    <a:lumMod val="50000"/>
                  </a:schemeClr>
                </a:solidFill>
              </a:rPr>
              <a:t>入驻平台经营者提供注册真实信息</a:t>
            </a:r>
            <a:r>
              <a:rPr lang="zh-CN" altLang="en-US" sz="1600" dirty="0" smtClean="0">
                <a:solidFill>
                  <a:schemeClr val="bg1">
                    <a:lumMod val="50000"/>
                  </a:schemeClr>
                </a:solidFill>
              </a:rPr>
              <a:t>，进行</a:t>
            </a:r>
            <a:r>
              <a:rPr lang="zh-CN" altLang="en-US" sz="1600" dirty="0">
                <a:solidFill>
                  <a:schemeClr val="bg1">
                    <a:lumMod val="50000"/>
                  </a:schemeClr>
                </a:solidFill>
              </a:rPr>
              <a:t>核</a:t>
            </a:r>
            <a:r>
              <a:rPr lang="zh-CN" altLang="en-US" sz="1600" dirty="0" smtClean="0">
                <a:solidFill>
                  <a:schemeClr val="bg1">
                    <a:lumMod val="50000"/>
                  </a:schemeClr>
                </a:solidFill>
              </a:rPr>
              <a:t>验与登记；</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2.  </a:t>
            </a:r>
            <a:r>
              <a:rPr lang="zh-CN" altLang="en-US" sz="1600" dirty="0" smtClean="0">
                <a:solidFill>
                  <a:schemeClr val="bg1">
                    <a:lumMod val="50000"/>
                  </a:schemeClr>
                </a:solidFill>
              </a:rPr>
              <a:t>按照</a:t>
            </a:r>
            <a:r>
              <a:rPr lang="zh-CN" altLang="en-US" sz="1600" dirty="0">
                <a:solidFill>
                  <a:schemeClr val="bg1">
                    <a:lumMod val="50000"/>
                  </a:schemeClr>
                </a:solidFill>
              </a:rPr>
              <a:t>规定向市场监督管理部门报送平台内经营者的身份</a:t>
            </a:r>
            <a:r>
              <a:rPr lang="zh-CN" altLang="en-US" sz="1600" dirty="0" smtClean="0">
                <a:solidFill>
                  <a:schemeClr val="bg1">
                    <a:lumMod val="50000"/>
                  </a:schemeClr>
                </a:solidFill>
              </a:rPr>
              <a:t>信息；</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3.</a:t>
            </a:r>
            <a:r>
              <a:rPr lang="en-US" altLang="zh-CN" sz="1600" dirty="0" smtClean="0">
                <a:solidFill>
                  <a:schemeClr val="bg1">
                    <a:lumMod val="50000"/>
                  </a:schemeClr>
                </a:solidFill>
              </a:rPr>
              <a:t> </a:t>
            </a:r>
            <a:r>
              <a:rPr lang="zh-CN" altLang="en-US" sz="1600" dirty="0" smtClean="0">
                <a:solidFill>
                  <a:schemeClr val="bg1">
                    <a:lumMod val="50000"/>
                  </a:schemeClr>
                </a:solidFill>
              </a:rPr>
              <a:t>依法</a:t>
            </a:r>
            <a:r>
              <a:rPr lang="zh-CN" altLang="en-US" sz="1600" dirty="0">
                <a:solidFill>
                  <a:schemeClr val="bg1">
                    <a:lumMod val="50000"/>
                  </a:schemeClr>
                </a:solidFill>
              </a:rPr>
              <a:t>对平台内不具有经营资质或</a:t>
            </a:r>
            <a:r>
              <a:rPr lang="zh-CN" altLang="en-US" sz="1600" dirty="0" smtClean="0">
                <a:solidFill>
                  <a:schemeClr val="bg1">
                    <a:lumMod val="50000"/>
                  </a:schemeClr>
                </a:solidFill>
              </a:rPr>
              <a:t>销售法律</a:t>
            </a:r>
            <a:r>
              <a:rPr lang="zh-CN" altLang="en-US" sz="1600" dirty="0">
                <a:solidFill>
                  <a:schemeClr val="bg1">
                    <a:lumMod val="50000"/>
                  </a:schemeClr>
                </a:solidFill>
              </a:rPr>
              <a:t>法规禁止商品、服务的情形采取必要的处置</a:t>
            </a:r>
            <a:r>
              <a:rPr lang="zh-CN" altLang="en-US" sz="1600" dirty="0" smtClean="0">
                <a:solidFill>
                  <a:schemeClr val="bg1">
                    <a:lumMod val="50000"/>
                  </a:schemeClr>
                </a:solidFill>
              </a:rPr>
              <a:t>措施；</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4. </a:t>
            </a:r>
            <a:r>
              <a:rPr lang="zh-CN" altLang="en-US" sz="1600" dirty="0" smtClean="0">
                <a:solidFill>
                  <a:schemeClr val="bg1">
                    <a:lumMod val="50000"/>
                  </a:schemeClr>
                </a:solidFill>
              </a:rPr>
              <a:t>采取</a:t>
            </a:r>
            <a:r>
              <a:rPr lang="zh-CN" altLang="en-US" sz="1600" dirty="0">
                <a:solidFill>
                  <a:schemeClr val="bg1">
                    <a:lumMod val="50000"/>
                  </a:schemeClr>
                </a:solidFill>
              </a:rPr>
              <a:t>必要措施保护个人信息，保证网络安全稳定</a:t>
            </a:r>
            <a:r>
              <a:rPr lang="zh-CN" altLang="en-US" sz="1600" dirty="0" smtClean="0">
                <a:solidFill>
                  <a:schemeClr val="bg1">
                    <a:lumMod val="50000"/>
                  </a:schemeClr>
                </a:solidFill>
              </a:rPr>
              <a:t>运行；</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5.</a:t>
            </a:r>
            <a:r>
              <a:rPr lang="en-US" altLang="zh-CN" sz="1600" dirty="0" smtClean="0">
                <a:solidFill>
                  <a:schemeClr val="bg1">
                    <a:lumMod val="50000"/>
                  </a:schemeClr>
                </a:solidFill>
              </a:rPr>
              <a:t> </a:t>
            </a:r>
            <a:r>
              <a:rPr lang="zh-CN" altLang="en-US" sz="1600" dirty="0" smtClean="0">
                <a:solidFill>
                  <a:schemeClr val="bg1">
                    <a:lumMod val="50000"/>
                  </a:schemeClr>
                </a:solidFill>
              </a:rPr>
              <a:t>依法制定</a:t>
            </a:r>
            <a:r>
              <a:rPr lang="zh-CN" altLang="en-US" sz="1600" dirty="0">
                <a:solidFill>
                  <a:schemeClr val="bg1">
                    <a:lumMod val="50000"/>
                  </a:schemeClr>
                </a:solidFill>
              </a:rPr>
              <a:t>平台服务协议和交易规则</a:t>
            </a:r>
            <a:r>
              <a:rPr lang="zh-CN" altLang="en-US" sz="1600" dirty="0" smtClean="0">
                <a:solidFill>
                  <a:schemeClr val="bg1">
                    <a:lumMod val="50000"/>
                  </a:schemeClr>
                </a:solidFill>
              </a:rPr>
              <a:t>，并</a:t>
            </a:r>
            <a:r>
              <a:rPr lang="zh-CN" altLang="en-US" sz="1600" dirty="0">
                <a:solidFill>
                  <a:schemeClr val="bg1">
                    <a:lumMod val="50000"/>
                  </a:schemeClr>
                </a:solidFill>
              </a:rPr>
              <a:t>在其首页显著位置公示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6. </a:t>
            </a:r>
            <a:r>
              <a:rPr lang="zh-CN" altLang="en-US" sz="1600" dirty="0" smtClean="0">
                <a:solidFill>
                  <a:schemeClr val="bg1">
                    <a:lumMod val="50000"/>
                  </a:schemeClr>
                </a:solidFill>
              </a:rPr>
              <a:t>公</a:t>
            </a:r>
            <a:r>
              <a:rPr lang="zh-CN" altLang="en-US" sz="1600" dirty="0">
                <a:solidFill>
                  <a:schemeClr val="bg1">
                    <a:lumMod val="50000"/>
                  </a:schemeClr>
                </a:solidFill>
              </a:rPr>
              <a:t>示对平台内经营者违反法律法规的行为采取必要的措施</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7.</a:t>
            </a:r>
            <a:r>
              <a:rPr lang="en-US" altLang="zh-CN" sz="1600" dirty="0" smtClean="0">
                <a:solidFill>
                  <a:schemeClr val="bg1">
                    <a:lumMod val="50000"/>
                  </a:schemeClr>
                </a:solidFill>
              </a:rPr>
              <a:t> </a:t>
            </a:r>
            <a:r>
              <a:rPr lang="zh-CN" altLang="en-US" sz="1600" dirty="0" smtClean="0">
                <a:solidFill>
                  <a:schemeClr val="bg1">
                    <a:lumMod val="50000"/>
                  </a:schemeClr>
                </a:solidFill>
              </a:rPr>
              <a:t>建立</a:t>
            </a:r>
            <a:r>
              <a:rPr lang="zh-CN" altLang="en-US" sz="1600" dirty="0">
                <a:solidFill>
                  <a:schemeClr val="bg1">
                    <a:lumMod val="50000"/>
                  </a:schemeClr>
                </a:solidFill>
              </a:rPr>
              <a:t>健全信用评价制度，公示信用评价规则</a:t>
            </a:r>
            <a:r>
              <a:rPr lang="zh-CN" altLang="en-US" sz="1600" dirty="0" smtClean="0">
                <a:solidFill>
                  <a:schemeClr val="bg1">
                    <a:lumMod val="50000"/>
                  </a:schemeClr>
                </a:solidFill>
              </a:rPr>
              <a:t>，不得</a:t>
            </a:r>
            <a:r>
              <a:rPr lang="zh-CN" altLang="en-US" sz="1600" dirty="0">
                <a:solidFill>
                  <a:schemeClr val="bg1">
                    <a:lumMod val="50000"/>
                  </a:schemeClr>
                </a:solidFill>
              </a:rPr>
              <a:t>删除消费者的评价</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en-US" altLang="zh-CN" sz="1600" b="1" dirty="0">
                <a:solidFill>
                  <a:schemeClr val="bg1">
                    <a:lumMod val="50000"/>
                  </a:schemeClr>
                </a:solidFill>
              </a:rPr>
              <a:t>8.</a:t>
            </a:r>
            <a:r>
              <a:rPr lang="en-US" altLang="zh-CN" sz="1600" dirty="0" smtClean="0">
                <a:solidFill>
                  <a:schemeClr val="bg1">
                    <a:lumMod val="50000"/>
                  </a:schemeClr>
                </a:solidFill>
              </a:rPr>
              <a:t>  </a:t>
            </a:r>
            <a:r>
              <a:rPr lang="zh-CN" altLang="en-US" sz="1600" dirty="0" smtClean="0">
                <a:solidFill>
                  <a:schemeClr val="bg1">
                    <a:lumMod val="50000"/>
                  </a:schemeClr>
                </a:solidFill>
              </a:rPr>
              <a:t>建立</a:t>
            </a:r>
            <a:r>
              <a:rPr lang="zh-CN" altLang="en-US" sz="1600" dirty="0">
                <a:solidFill>
                  <a:schemeClr val="bg1">
                    <a:lumMod val="50000"/>
                  </a:schemeClr>
                </a:solidFill>
              </a:rPr>
              <a:t>有效的投诉与举报</a:t>
            </a:r>
            <a:r>
              <a:rPr lang="zh-CN" altLang="en-US" sz="1600" dirty="0" smtClean="0">
                <a:solidFill>
                  <a:schemeClr val="bg1">
                    <a:lumMod val="50000"/>
                  </a:schemeClr>
                </a:solidFill>
              </a:rPr>
              <a:t>机制。</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7111687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427770"/>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6472412"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主要地区与国家跨境电子商务简况</a:t>
            </a:r>
          </a:p>
        </p:txBody>
      </p:sp>
      <p:grpSp>
        <p:nvGrpSpPr>
          <p:cNvPr id="64" name="Group 2"/>
          <p:cNvGrpSpPr/>
          <p:nvPr/>
        </p:nvGrpSpPr>
        <p:grpSpPr>
          <a:xfrm>
            <a:off x="3804444" y="2190326"/>
            <a:ext cx="1705209" cy="1557251"/>
            <a:chOff x="4378930" y="1970715"/>
            <a:chExt cx="3376362" cy="3372116"/>
          </a:xfrm>
          <a:solidFill>
            <a:schemeClr val="accent1">
              <a:lumMod val="75000"/>
            </a:schemeClr>
          </a:solidFill>
        </p:grpSpPr>
        <p:sp>
          <p:nvSpPr>
            <p:cNvPr id="65" name="Freeform: Shape 68"/>
            <p:cNvSpPr>
              <a:spLocks/>
            </p:cNvSpPr>
            <p:nvPr/>
          </p:nvSpPr>
          <p:spPr bwMode="auto">
            <a:xfrm>
              <a:off x="5359986" y="1970715"/>
              <a:ext cx="2365576" cy="1235875"/>
            </a:xfrm>
            <a:custGeom>
              <a:avLst/>
              <a:gdLst/>
              <a:ahLst/>
              <a:cxnLst>
                <a:cxn ang="0">
                  <a:pos x="635" y="0"/>
                </a:cxn>
                <a:cxn ang="0">
                  <a:pos x="429" y="69"/>
                </a:cxn>
                <a:cxn ang="0">
                  <a:pos x="470" y="78"/>
                </a:cxn>
                <a:cxn ang="0">
                  <a:pos x="336" y="194"/>
                </a:cxn>
                <a:cxn ang="0">
                  <a:pos x="0" y="230"/>
                </a:cxn>
                <a:cxn ang="0">
                  <a:pos x="72" y="313"/>
                </a:cxn>
                <a:cxn ang="0">
                  <a:pos x="334" y="332"/>
                </a:cxn>
                <a:cxn ang="0">
                  <a:pos x="534" y="158"/>
                </a:cxn>
                <a:cxn ang="0">
                  <a:pos x="538" y="194"/>
                </a:cxn>
                <a:cxn ang="0">
                  <a:pos x="635" y="0"/>
                </a:cxn>
              </a:cxnLst>
              <a:rect l="0" t="0" r="r" b="b"/>
              <a:pathLst>
                <a:path w="635" h="332">
                  <a:moveTo>
                    <a:pt x="635" y="0"/>
                  </a:moveTo>
                  <a:cubicBezTo>
                    <a:pt x="429" y="69"/>
                    <a:pt x="429" y="69"/>
                    <a:pt x="429" y="69"/>
                  </a:cubicBezTo>
                  <a:cubicBezTo>
                    <a:pt x="470" y="78"/>
                    <a:pt x="470" y="78"/>
                    <a:pt x="470" y="78"/>
                  </a:cubicBezTo>
                  <a:cubicBezTo>
                    <a:pt x="336" y="194"/>
                    <a:pt x="336" y="194"/>
                    <a:pt x="336" y="194"/>
                  </a:cubicBezTo>
                  <a:cubicBezTo>
                    <a:pt x="231" y="136"/>
                    <a:pt x="96" y="146"/>
                    <a:pt x="0" y="230"/>
                  </a:cubicBezTo>
                  <a:cubicBezTo>
                    <a:pt x="72" y="313"/>
                    <a:pt x="72" y="313"/>
                    <a:pt x="72" y="313"/>
                  </a:cubicBezTo>
                  <a:cubicBezTo>
                    <a:pt x="150" y="246"/>
                    <a:pt x="267" y="254"/>
                    <a:pt x="334" y="332"/>
                  </a:cubicBezTo>
                  <a:cubicBezTo>
                    <a:pt x="534" y="158"/>
                    <a:pt x="534" y="158"/>
                    <a:pt x="534" y="158"/>
                  </a:cubicBezTo>
                  <a:cubicBezTo>
                    <a:pt x="538" y="194"/>
                    <a:pt x="538" y="194"/>
                    <a:pt x="538" y="194"/>
                  </a:cubicBezTo>
                  <a:lnTo>
                    <a:pt x="635" y="0"/>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68" name="Freeform: Shape 69"/>
            <p:cNvSpPr>
              <a:spLocks/>
            </p:cNvSpPr>
            <p:nvPr/>
          </p:nvSpPr>
          <p:spPr bwMode="auto">
            <a:xfrm>
              <a:off x="6534280" y="2939030"/>
              <a:ext cx="1221012" cy="2350712"/>
            </a:xfrm>
            <a:custGeom>
              <a:avLst/>
              <a:gdLst/>
              <a:ahLst/>
              <a:cxnLst>
                <a:cxn ang="0">
                  <a:pos x="328" y="631"/>
                </a:cxn>
                <a:cxn ang="0">
                  <a:pos x="259" y="425"/>
                </a:cxn>
                <a:cxn ang="0">
                  <a:pos x="251" y="466"/>
                </a:cxn>
                <a:cxn ang="0">
                  <a:pos x="138" y="335"/>
                </a:cxn>
                <a:cxn ang="0">
                  <a:pos x="102" y="0"/>
                </a:cxn>
                <a:cxn ang="0">
                  <a:pos x="19" y="72"/>
                </a:cxn>
                <a:cxn ang="0">
                  <a:pos x="0" y="333"/>
                </a:cxn>
                <a:cxn ang="0">
                  <a:pos x="171" y="531"/>
                </a:cxn>
                <a:cxn ang="0">
                  <a:pos x="134" y="534"/>
                </a:cxn>
                <a:cxn ang="0">
                  <a:pos x="328" y="631"/>
                </a:cxn>
              </a:cxnLst>
              <a:rect l="0" t="0" r="r" b="b"/>
              <a:pathLst>
                <a:path w="328" h="631">
                  <a:moveTo>
                    <a:pt x="328" y="631"/>
                  </a:moveTo>
                  <a:cubicBezTo>
                    <a:pt x="259" y="425"/>
                    <a:pt x="259" y="425"/>
                    <a:pt x="259" y="425"/>
                  </a:cubicBezTo>
                  <a:cubicBezTo>
                    <a:pt x="251" y="466"/>
                    <a:pt x="251" y="466"/>
                    <a:pt x="251" y="466"/>
                  </a:cubicBezTo>
                  <a:cubicBezTo>
                    <a:pt x="138" y="335"/>
                    <a:pt x="138" y="335"/>
                    <a:pt x="138" y="335"/>
                  </a:cubicBezTo>
                  <a:cubicBezTo>
                    <a:pt x="195" y="230"/>
                    <a:pt x="185" y="96"/>
                    <a:pt x="102" y="0"/>
                  </a:cubicBezTo>
                  <a:cubicBezTo>
                    <a:pt x="19" y="72"/>
                    <a:pt x="19" y="72"/>
                    <a:pt x="19" y="72"/>
                  </a:cubicBezTo>
                  <a:cubicBezTo>
                    <a:pt x="86" y="149"/>
                    <a:pt x="77" y="266"/>
                    <a:pt x="0" y="333"/>
                  </a:cubicBezTo>
                  <a:cubicBezTo>
                    <a:pt x="171" y="531"/>
                    <a:pt x="171" y="531"/>
                    <a:pt x="171" y="531"/>
                  </a:cubicBezTo>
                  <a:cubicBezTo>
                    <a:pt x="134" y="534"/>
                    <a:pt x="134" y="534"/>
                    <a:pt x="134" y="534"/>
                  </a:cubicBezTo>
                  <a:lnTo>
                    <a:pt x="328" y="631"/>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0" name="Freeform: Shape 70"/>
            <p:cNvSpPr>
              <a:spLocks/>
            </p:cNvSpPr>
            <p:nvPr/>
          </p:nvSpPr>
          <p:spPr bwMode="auto">
            <a:xfrm>
              <a:off x="4427771" y="4109078"/>
              <a:ext cx="2374070" cy="1233753"/>
            </a:xfrm>
            <a:custGeom>
              <a:avLst/>
              <a:gdLst/>
              <a:ahLst/>
              <a:cxnLst>
                <a:cxn ang="0">
                  <a:pos x="637" y="102"/>
                </a:cxn>
                <a:cxn ang="0">
                  <a:pos x="565" y="19"/>
                </a:cxn>
                <a:cxn ang="0">
                  <a:pos x="304" y="1"/>
                </a:cxn>
                <a:cxn ang="0">
                  <a:pos x="303" y="0"/>
                </a:cxn>
                <a:cxn ang="0">
                  <a:pos x="101" y="175"/>
                </a:cxn>
                <a:cxn ang="0">
                  <a:pos x="98" y="136"/>
                </a:cxn>
                <a:cxn ang="0">
                  <a:pos x="0" y="331"/>
                </a:cxn>
                <a:cxn ang="0">
                  <a:pos x="206" y="262"/>
                </a:cxn>
                <a:cxn ang="0">
                  <a:pos x="168" y="254"/>
                </a:cxn>
                <a:cxn ang="0">
                  <a:pos x="301" y="138"/>
                </a:cxn>
                <a:cxn ang="0">
                  <a:pos x="637" y="102"/>
                </a:cxn>
              </a:cxnLst>
              <a:rect l="0" t="0" r="r" b="b"/>
              <a:pathLst>
                <a:path w="637" h="331">
                  <a:moveTo>
                    <a:pt x="637" y="102"/>
                  </a:moveTo>
                  <a:cubicBezTo>
                    <a:pt x="565" y="19"/>
                    <a:pt x="565" y="19"/>
                    <a:pt x="565" y="19"/>
                  </a:cubicBezTo>
                  <a:cubicBezTo>
                    <a:pt x="488" y="86"/>
                    <a:pt x="372" y="78"/>
                    <a:pt x="304" y="1"/>
                  </a:cubicBezTo>
                  <a:cubicBezTo>
                    <a:pt x="303" y="0"/>
                    <a:pt x="303" y="0"/>
                    <a:pt x="303" y="0"/>
                  </a:cubicBezTo>
                  <a:cubicBezTo>
                    <a:pt x="101" y="175"/>
                    <a:pt x="101" y="175"/>
                    <a:pt x="101" y="175"/>
                  </a:cubicBezTo>
                  <a:cubicBezTo>
                    <a:pt x="98" y="136"/>
                    <a:pt x="98" y="136"/>
                    <a:pt x="98" y="136"/>
                  </a:cubicBezTo>
                  <a:cubicBezTo>
                    <a:pt x="0" y="331"/>
                    <a:pt x="0" y="331"/>
                    <a:pt x="0" y="331"/>
                  </a:cubicBezTo>
                  <a:cubicBezTo>
                    <a:pt x="206" y="262"/>
                    <a:pt x="206" y="262"/>
                    <a:pt x="206" y="262"/>
                  </a:cubicBezTo>
                  <a:cubicBezTo>
                    <a:pt x="168" y="254"/>
                    <a:pt x="168" y="254"/>
                    <a:pt x="168" y="254"/>
                  </a:cubicBezTo>
                  <a:cubicBezTo>
                    <a:pt x="301" y="138"/>
                    <a:pt x="301" y="138"/>
                    <a:pt x="301" y="138"/>
                  </a:cubicBezTo>
                  <a:cubicBezTo>
                    <a:pt x="407" y="196"/>
                    <a:pt x="541" y="186"/>
                    <a:pt x="637" y="102"/>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2" name="Freeform: Shape 71"/>
            <p:cNvSpPr>
              <a:spLocks/>
            </p:cNvSpPr>
            <p:nvPr/>
          </p:nvSpPr>
          <p:spPr bwMode="auto">
            <a:xfrm>
              <a:off x="4378930" y="1985580"/>
              <a:ext cx="1248617" cy="2391058"/>
            </a:xfrm>
            <a:custGeom>
              <a:avLst/>
              <a:gdLst/>
              <a:ahLst/>
              <a:cxnLst>
                <a:cxn ang="0">
                  <a:pos x="335" y="309"/>
                </a:cxn>
                <a:cxn ang="0">
                  <a:pos x="155" y="101"/>
                </a:cxn>
                <a:cxn ang="0">
                  <a:pos x="194" y="97"/>
                </a:cxn>
                <a:cxn ang="0">
                  <a:pos x="0" y="0"/>
                </a:cxn>
                <a:cxn ang="0">
                  <a:pos x="69" y="206"/>
                </a:cxn>
                <a:cxn ang="0">
                  <a:pos x="77" y="168"/>
                </a:cxn>
                <a:cxn ang="0">
                  <a:pos x="197" y="307"/>
                </a:cxn>
                <a:cxn ang="0">
                  <a:pos x="233" y="642"/>
                </a:cxn>
                <a:cxn ang="0">
                  <a:pos x="316" y="570"/>
                </a:cxn>
                <a:cxn ang="0">
                  <a:pos x="335" y="309"/>
                </a:cxn>
              </a:cxnLst>
              <a:rect l="0" t="0" r="r" b="b"/>
              <a:pathLst>
                <a:path w="335" h="642">
                  <a:moveTo>
                    <a:pt x="335" y="309"/>
                  </a:moveTo>
                  <a:cubicBezTo>
                    <a:pt x="155" y="101"/>
                    <a:pt x="155" y="101"/>
                    <a:pt x="155" y="101"/>
                  </a:cubicBezTo>
                  <a:cubicBezTo>
                    <a:pt x="194" y="97"/>
                    <a:pt x="194" y="97"/>
                    <a:pt x="194" y="97"/>
                  </a:cubicBezTo>
                  <a:cubicBezTo>
                    <a:pt x="0" y="0"/>
                    <a:pt x="0" y="0"/>
                    <a:pt x="0" y="0"/>
                  </a:cubicBezTo>
                  <a:cubicBezTo>
                    <a:pt x="69" y="206"/>
                    <a:pt x="69" y="206"/>
                    <a:pt x="69" y="206"/>
                  </a:cubicBezTo>
                  <a:cubicBezTo>
                    <a:pt x="77" y="168"/>
                    <a:pt x="77" y="168"/>
                    <a:pt x="77" y="168"/>
                  </a:cubicBezTo>
                  <a:cubicBezTo>
                    <a:pt x="197" y="307"/>
                    <a:pt x="197" y="307"/>
                    <a:pt x="197" y="307"/>
                  </a:cubicBezTo>
                  <a:cubicBezTo>
                    <a:pt x="140" y="412"/>
                    <a:pt x="150" y="546"/>
                    <a:pt x="233" y="642"/>
                  </a:cubicBezTo>
                  <a:cubicBezTo>
                    <a:pt x="316" y="570"/>
                    <a:pt x="316" y="570"/>
                    <a:pt x="316" y="570"/>
                  </a:cubicBezTo>
                  <a:cubicBezTo>
                    <a:pt x="249" y="493"/>
                    <a:pt x="258" y="376"/>
                    <a:pt x="335" y="309"/>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grpSp>
      <p:sp>
        <p:nvSpPr>
          <p:cNvPr id="122" name="TextBox 10"/>
          <p:cNvSpPr txBox="1"/>
          <p:nvPr/>
        </p:nvSpPr>
        <p:spPr>
          <a:xfrm>
            <a:off x="369812" y="1823900"/>
            <a:ext cx="3107498"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smtClean="0">
                <a:solidFill>
                  <a:schemeClr val="tx1">
                    <a:lumMod val="65000"/>
                    <a:lumOff val="35000"/>
                  </a:schemeClr>
                </a:solidFill>
              </a:rPr>
              <a:t>电商发展</a:t>
            </a:r>
            <a:r>
              <a:rPr lang="zh-CN" altLang="en-US" dirty="0">
                <a:solidFill>
                  <a:schemeClr val="tx1">
                    <a:lumMod val="65000"/>
                    <a:lumOff val="35000"/>
                  </a:schemeClr>
                </a:solidFill>
              </a:rPr>
              <a:t>最早</a:t>
            </a:r>
            <a:r>
              <a:rPr lang="zh-CN" altLang="en-US" dirty="0" smtClean="0">
                <a:solidFill>
                  <a:schemeClr val="tx1">
                    <a:lumMod val="65000"/>
                    <a:lumOff val="35000"/>
                  </a:schemeClr>
                </a:solidFill>
              </a:rPr>
              <a:t>，互联网</a:t>
            </a:r>
            <a:r>
              <a:rPr lang="zh-CN" altLang="en-US" dirty="0">
                <a:solidFill>
                  <a:schemeClr val="tx1">
                    <a:lumMod val="65000"/>
                    <a:lumOff val="35000"/>
                  </a:schemeClr>
                </a:solidFill>
              </a:rPr>
              <a:t>普及率高达</a:t>
            </a:r>
            <a:r>
              <a:rPr lang="en-US" altLang="zh-CN" dirty="0">
                <a:solidFill>
                  <a:schemeClr val="tx1">
                    <a:lumMod val="65000"/>
                    <a:lumOff val="35000"/>
                  </a:schemeClr>
                </a:solidFill>
              </a:rPr>
              <a:t>90%</a:t>
            </a:r>
            <a:r>
              <a:rPr lang="zh-CN" altLang="en-US" dirty="0">
                <a:solidFill>
                  <a:schemeClr val="tx1">
                    <a:lumMod val="65000"/>
                    <a:lumOff val="35000"/>
                  </a:schemeClr>
                </a:solidFill>
              </a:rPr>
              <a:t>。</a:t>
            </a:r>
            <a:r>
              <a:rPr lang="en-US" altLang="zh-CN" dirty="0">
                <a:solidFill>
                  <a:schemeClr val="tx1">
                    <a:lumMod val="65000"/>
                    <a:lumOff val="35000"/>
                  </a:schemeClr>
                </a:solidFill>
              </a:rPr>
              <a:t>2019</a:t>
            </a:r>
            <a:r>
              <a:rPr lang="zh-CN" altLang="en-US" dirty="0" smtClean="0">
                <a:solidFill>
                  <a:schemeClr val="tx1">
                    <a:lumMod val="65000"/>
                    <a:lumOff val="35000"/>
                  </a:schemeClr>
                </a:solidFill>
              </a:rPr>
              <a:t>年跨</a:t>
            </a:r>
            <a:r>
              <a:rPr lang="zh-CN" altLang="en-US" dirty="0">
                <a:solidFill>
                  <a:schemeClr val="tx1">
                    <a:lumMod val="65000"/>
                    <a:lumOff val="35000"/>
                  </a:schemeClr>
                </a:solidFill>
              </a:rPr>
              <a:t>境零售</a:t>
            </a:r>
            <a:r>
              <a:rPr lang="zh-CN" altLang="en-US" dirty="0" smtClean="0">
                <a:solidFill>
                  <a:schemeClr val="tx1">
                    <a:lumMod val="65000"/>
                    <a:lumOff val="35000"/>
                  </a:schemeClr>
                </a:solidFill>
              </a:rPr>
              <a:t>交易额</a:t>
            </a:r>
            <a:r>
              <a:rPr lang="en-US" altLang="zh-CN" dirty="0" smtClean="0">
                <a:solidFill>
                  <a:schemeClr val="tx1">
                    <a:lumMod val="65000"/>
                    <a:lumOff val="35000"/>
                  </a:schemeClr>
                </a:solidFill>
              </a:rPr>
              <a:t>6020</a:t>
            </a:r>
            <a:r>
              <a:rPr lang="zh-CN" altLang="en-US" dirty="0">
                <a:solidFill>
                  <a:schemeClr val="tx1">
                    <a:lumMod val="65000"/>
                    <a:lumOff val="35000"/>
                  </a:schemeClr>
                </a:solidFill>
              </a:rPr>
              <a:t>亿美元</a:t>
            </a:r>
            <a:r>
              <a:rPr lang="zh-CN" altLang="en-US" dirty="0" smtClean="0">
                <a:solidFill>
                  <a:schemeClr val="tx1">
                    <a:lumMod val="65000"/>
                    <a:lumOff val="35000"/>
                  </a:schemeClr>
                </a:solidFill>
              </a:rPr>
              <a:t>，有</a:t>
            </a:r>
            <a:r>
              <a:rPr lang="zh-CN" altLang="en-US" dirty="0">
                <a:solidFill>
                  <a:schemeClr val="tx1">
                    <a:lumMod val="65000"/>
                    <a:lumOff val="35000"/>
                  </a:schemeClr>
                </a:solidFill>
              </a:rPr>
              <a:t>亚马逊和</a:t>
            </a:r>
            <a:r>
              <a:rPr lang="en-US" altLang="zh-CN" dirty="0">
                <a:solidFill>
                  <a:schemeClr val="tx1">
                    <a:lumMod val="65000"/>
                    <a:lumOff val="35000"/>
                  </a:schemeClr>
                </a:solidFill>
              </a:rPr>
              <a:t>eBay</a:t>
            </a:r>
            <a:r>
              <a:rPr lang="zh-CN" altLang="en-US" dirty="0">
                <a:solidFill>
                  <a:schemeClr val="tx1">
                    <a:lumMod val="65000"/>
                    <a:lumOff val="35000"/>
                  </a:schemeClr>
                </a:solidFill>
              </a:rPr>
              <a:t>等平台。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4" name="TextBox 1"/>
          <p:cNvSpPr txBox="1"/>
          <p:nvPr/>
        </p:nvSpPr>
        <p:spPr>
          <a:xfrm>
            <a:off x="321425" y="925214"/>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）欧美地区</a:t>
            </a:r>
            <a:r>
              <a:rPr lang="zh-CN" altLang="en-US" sz="2000" b="1" dirty="0">
                <a:solidFill>
                  <a:srgbClr val="002060"/>
                </a:solidFill>
              </a:rPr>
              <a:t>跨境电子商务市场</a:t>
            </a:r>
            <a:endParaRPr lang="en-US" altLang="zh-CN" sz="2000" b="1" dirty="0">
              <a:solidFill>
                <a:srgbClr val="002060"/>
              </a:solidFill>
            </a:endParaRPr>
          </a:p>
        </p:txBody>
      </p:sp>
      <p:sp>
        <p:nvSpPr>
          <p:cNvPr id="25" name="TextBox 1"/>
          <p:cNvSpPr txBox="1"/>
          <p:nvPr/>
        </p:nvSpPr>
        <p:spPr>
          <a:xfrm>
            <a:off x="714818" y="1362086"/>
            <a:ext cx="2976033"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美国</a:t>
            </a:r>
            <a:r>
              <a:rPr lang="zh-CN" altLang="en-US" b="1" dirty="0">
                <a:solidFill>
                  <a:schemeClr val="accent1">
                    <a:lumMod val="50000"/>
                  </a:schemeClr>
                </a:solidFill>
              </a:rPr>
              <a:t>跨境电子商务市场</a:t>
            </a:r>
            <a:endParaRPr lang="en-US" altLang="zh-CN" b="1" dirty="0">
              <a:solidFill>
                <a:schemeClr val="accent1">
                  <a:lumMod val="50000"/>
                </a:schemeClr>
              </a:solidFill>
            </a:endParaRPr>
          </a:p>
        </p:txBody>
      </p:sp>
      <p:sp>
        <p:nvSpPr>
          <p:cNvPr id="26" name="TextBox 1"/>
          <p:cNvSpPr txBox="1"/>
          <p:nvPr/>
        </p:nvSpPr>
        <p:spPr>
          <a:xfrm>
            <a:off x="5807205" y="1351128"/>
            <a:ext cx="2976033"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英国</a:t>
            </a:r>
            <a:r>
              <a:rPr lang="zh-CN" altLang="en-US" b="1" dirty="0">
                <a:solidFill>
                  <a:schemeClr val="accent1">
                    <a:lumMod val="50000"/>
                  </a:schemeClr>
                </a:solidFill>
              </a:rPr>
              <a:t>跨境电子商务市场</a:t>
            </a:r>
            <a:endParaRPr lang="en-US" altLang="zh-CN" b="1" dirty="0">
              <a:solidFill>
                <a:schemeClr val="accent1">
                  <a:lumMod val="50000"/>
                </a:schemeClr>
              </a:solidFill>
            </a:endParaRPr>
          </a:p>
        </p:txBody>
      </p:sp>
      <p:sp>
        <p:nvSpPr>
          <p:cNvPr id="28" name="TextBox 10"/>
          <p:cNvSpPr txBox="1"/>
          <p:nvPr/>
        </p:nvSpPr>
        <p:spPr>
          <a:xfrm>
            <a:off x="405832" y="2569276"/>
            <a:ext cx="3368147"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热销商品依次</a:t>
            </a:r>
            <a:r>
              <a:rPr lang="zh-CN" altLang="en-US" dirty="0">
                <a:solidFill>
                  <a:schemeClr val="tx1">
                    <a:lumMod val="65000"/>
                    <a:lumOff val="35000"/>
                  </a:schemeClr>
                </a:solidFill>
              </a:rPr>
              <a:t>为时尚与服装、健康与美妆、玩具与婴儿用品、书籍与</a:t>
            </a:r>
            <a:r>
              <a:rPr lang="en-US" altLang="zh-CN" dirty="0">
                <a:solidFill>
                  <a:schemeClr val="tx1">
                    <a:lumMod val="65000"/>
                    <a:lumOff val="35000"/>
                  </a:schemeClr>
                </a:solidFill>
              </a:rPr>
              <a:t>CD</a:t>
            </a:r>
            <a:r>
              <a:rPr lang="zh-CN" altLang="en-US" dirty="0">
                <a:solidFill>
                  <a:schemeClr val="tx1">
                    <a:lumMod val="65000"/>
                    <a:lumOff val="35000"/>
                  </a:schemeClr>
                </a:solidFill>
              </a:rPr>
              <a:t>、商品与饮料、高科技产品、家居</a:t>
            </a:r>
            <a:r>
              <a:rPr lang="zh-CN" altLang="en-US" dirty="0" smtClean="0">
                <a:solidFill>
                  <a:schemeClr val="tx1">
                    <a:lumMod val="65000"/>
                    <a:lumOff val="35000"/>
                  </a:schemeClr>
                </a:solidFill>
              </a:rPr>
              <a:t>用品。</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9" name="TextBox 10"/>
          <p:cNvSpPr txBox="1"/>
          <p:nvPr/>
        </p:nvSpPr>
        <p:spPr>
          <a:xfrm>
            <a:off x="405833" y="3349002"/>
            <a:ext cx="3368146" cy="95410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税收：</a:t>
            </a:r>
            <a:r>
              <a:rPr lang="en-US" altLang="zh-CN" dirty="0">
                <a:solidFill>
                  <a:schemeClr val="tx1">
                    <a:lumMod val="65000"/>
                    <a:lumOff val="35000"/>
                  </a:schemeClr>
                </a:solidFill>
                <a:latin typeface="+mj-lt"/>
                <a:ea typeface="+mj-ea"/>
                <a:cs typeface="+mj-cs"/>
                <a:sym typeface="Calibri"/>
              </a:rPr>
              <a:t>1</a:t>
            </a:r>
            <a:r>
              <a:rPr lang="en-US" altLang="zh-CN" dirty="0">
                <a:solidFill>
                  <a:schemeClr val="tx1">
                    <a:lumMod val="65000"/>
                    <a:lumOff val="35000"/>
                  </a:schemeClr>
                </a:solidFill>
                <a:latin typeface="+mj-lt"/>
                <a:ea typeface="+mj-ea"/>
                <a:cs typeface="+mj-cs"/>
              </a:rPr>
              <a:t>9</a:t>
            </a:r>
            <a:r>
              <a:rPr lang="en-US" altLang="zh-CN" dirty="0" smtClean="0">
                <a:solidFill>
                  <a:schemeClr val="tx1">
                    <a:lumMod val="65000"/>
                    <a:lumOff val="35000"/>
                  </a:schemeClr>
                </a:solidFill>
              </a:rPr>
              <a:t>96 </a:t>
            </a:r>
            <a:r>
              <a:rPr lang="zh-CN" altLang="en-US" dirty="0">
                <a:solidFill>
                  <a:schemeClr val="tx1">
                    <a:lumMod val="65000"/>
                    <a:lumOff val="35000"/>
                  </a:schemeClr>
                </a:solidFill>
              </a:rPr>
              <a:t>年</a:t>
            </a:r>
            <a:r>
              <a:rPr lang="zh-CN" altLang="en-US" dirty="0" smtClean="0">
                <a:solidFill>
                  <a:schemeClr val="tx1">
                    <a:lumMod val="65000"/>
                    <a:lumOff val="35000"/>
                  </a:schemeClr>
                </a:solidFill>
              </a:rPr>
              <a:t>实施零</a:t>
            </a:r>
            <a:r>
              <a:rPr lang="zh-CN" altLang="en-US" dirty="0">
                <a:solidFill>
                  <a:schemeClr val="tx1">
                    <a:lumMod val="65000"/>
                    <a:lumOff val="35000"/>
                  </a:schemeClr>
                </a:solidFill>
              </a:rPr>
              <a:t>税收</a:t>
            </a:r>
            <a:r>
              <a:rPr lang="zh-CN" altLang="en-US" dirty="0" smtClean="0">
                <a:solidFill>
                  <a:schemeClr val="tx1">
                    <a:lumMod val="65000"/>
                    <a:lumOff val="35000"/>
                  </a:schemeClr>
                </a:solidFill>
              </a:rPr>
              <a:t>、零</a:t>
            </a:r>
            <a:r>
              <a:rPr lang="zh-CN" altLang="en-US" dirty="0">
                <a:solidFill>
                  <a:schemeClr val="tx1">
                    <a:lumMod val="65000"/>
                    <a:lumOff val="35000"/>
                  </a:schemeClr>
                </a:solidFill>
              </a:rPr>
              <a:t>关税政策</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1998 </a:t>
            </a:r>
            <a:r>
              <a:rPr lang="zh-CN" altLang="en-US" dirty="0" smtClean="0">
                <a:solidFill>
                  <a:schemeClr val="tx1">
                    <a:lumMod val="65000"/>
                    <a:lumOff val="35000"/>
                  </a:schemeClr>
                </a:solidFill>
              </a:rPr>
              <a:t>年规定</a:t>
            </a:r>
            <a:r>
              <a:rPr lang="zh-CN" altLang="en-US" dirty="0">
                <a:solidFill>
                  <a:schemeClr val="tx1">
                    <a:lumMod val="65000"/>
                    <a:lumOff val="35000"/>
                  </a:schemeClr>
                </a:solidFill>
              </a:rPr>
              <a:t>三年内禁止对电商课征新税、多重课税 或税收歧视</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2013 </a:t>
            </a:r>
            <a:r>
              <a:rPr lang="zh-CN" altLang="en-US" dirty="0" smtClean="0">
                <a:solidFill>
                  <a:schemeClr val="tx1">
                    <a:lumMod val="65000"/>
                    <a:lumOff val="35000"/>
                  </a:schemeClr>
                </a:solidFill>
              </a:rPr>
              <a:t>年规定年</a:t>
            </a:r>
            <a:r>
              <a:rPr lang="zh-CN" altLang="en-US" dirty="0">
                <a:solidFill>
                  <a:schemeClr val="tx1">
                    <a:lumMod val="65000"/>
                    <a:lumOff val="35000"/>
                  </a:schemeClr>
                </a:solidFill>
              </a:rPr>
              <a:t>销售额 </a:t>
            </a:r>
            <a:r>
              <a:rPr lang="en-US" altLang="zh-CN" dirty="0">
                <a:solidFill>
                  <a:schemeClr val="tx1">
                    <a:lumMod val="65000"/>
                    <a:lumOff val="35000"/>
                  </a:schemeClr>
                </a:solidFill>
              </a:rPr>
              <a:t>100 </a:t>
            </a:r>
            <a:r>
              <a:rPr lang="zh-CN" altLang="en-US" dirty="0">
                <a:solidFill>
                  <a:schemeClr val="tx1">
                    <a:lumMod val="65000"/>
                    <a:lumOff val="35000"/>
                  </a:schemeClr>
                </a:solidFill>
              </a:rPr>
              <a:t>万美元</a:t>
            </a:r>
            <a:r>
              <a:rPr lang="zh-CN" altLang="en-US" dirty="0" smtClean="0">
                <a:solidFill>
                  <a:schemeClr val="tx1">
                    <a:lumMod val="65000"/>
                    <a:lumOff val="35000"/>
                  </a:schemeClr>
                </a:solidFill>
              </a:rPr>
              <a:t>以上征收销售税。</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0" name="TextBox 10"/>
          <p:cNvSpPr txBox="1"/>
          <p:nvPr/>
        </p:nvSpPr>
        <p:spPr>
          <a:xfrm>
            <a:off x="5831281" y="1820994"/>
            <a:ext cx="323513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smtClean="0">
                <a:solidFill>
                  <a:schemeClr val="tx1">
                    <a:lumMod val="65000"/>
                    <a:lumOff val="35000"/>
                  </a:schemeClr>
                </a:solidFill>
              </a:rPr>
              <a:t>电</a:t>
            </a:r>
            <a:r>
              <a:rPr lang="zh-CN" altLang="en-US" dirty="0">
                <a:solidFill>
                  <a:schemeClr val="tx1">
                    <a:lumMod val="65000"/>
                    <a:lumOff val="35000"/>
                  </a:schemeClr>
                </a:solidFill>
              </a:rPr>
              <a:t>商发展</a:t>
            </a:r>
            <a:r>
              <a:rPr lang="zh-CN" altLang="en-US" dirty="0" smtClean="0">
                <a:solidFill>
                  <a:schemeClr val="tx1">
                    <a:lumMod val="65000"/>
                    <a:lumOff val="35000"/>
                  </a:schemeClr>
                </a:solidFill>
              </a:rPr>
              <a:t>较好，互联网普及率达</a:t>
            </a:r>
            <a:r>
              <a:rPr lang="en-US" altLang="zh-CN" dirty="0" smtClean="0">
                <a:solidFill>
                  <a:schemeClr val="tx1">
                    <a:lumMod val="65000"/>
                    <a:lumOff val="35000"/>
                  </a:schemeClr>
                </a:solidFill>
              </a:rPr>
              <a:t>82%</a:t>
            </a:r>
            <a:r>
              <a:rPr lang="zh-CN" altLang="en-US" dirty="0">
                <a:solidFill>
                  <a:schemeClr val="tx1">
                    <a:lumMod val="65000"/>
                    <a:lumOff val="35000"/>
                  </a:schemeClr>
                </a:solidFill>
              </a:rPr>
              <a:t>。</a:t>
            </a:r>
            <a:r>
              <a:rPr lang="en-US" altLang="zh-CN" dirty="0">
                <a:solidFill>
                  <a:schemeClr val="tx1">
                    <a:lumMod val="65000"/>
                    <a:lumOff val="35000"/>
                  </a:schemeClr>
                </a:solidFill>
              </a:rPr>
              <a:t>2019</a:t>
            </a:r>
            <a:r>
              <a:rPr lang="zh-CN" altLang="en-US" dirty="0" smtClean="0">
                <a:solidFill>
                  <a:schemeClr val="tx1">
                    <a:lumMod val="65000"/>
                    <a:lumOff val="35000"/>
                  </a:schemeClr>
                </a:solidFill>
              </a:rPr>
              <a:t>年跨</a:t>
            </a:r>
            <a:r>
              <a:rPr lang="zh-CN" altLang="en-US" dirty="0">
                <a:solidFill>
                  <a:schemeClr val="tx1">
                    <a:lumMod val="65000"/>
                    <a:lumOff val="35000"/>
                  </a:schemeClr>
                </a:solidFill>
              </a:rPr>
              <a:t>境零售</a:t>
            </a:r>
            <a:r>
              <a:rPr lang="zh-CN" altLang="en-US" dirty="0" smtClean="0">
                <a:solidFill>
                  <a:schemeClr val="tx1">
                    <a:lumMod val="65000"/>
                    <a:lumOff val="35000"/>
                  </a:schemeClr>
                </a:solidFill>
              </a:rPr>
              <a:t>交易</a:t>
            </a:r>
            <a:r>
              <a:rPr lang="zh-CN" altLang="en-US" dirty="0">
                <a:solidFill>
                  <a:schemeClr val="tx1">
                    <a:lumMod val="65000"/>
                    <a:lumOff val="35000"/>
                  </a:schemeClr>
                </a:solidFill>
              </a:rPr>
              <a:t>额</a:t>
            </a:r>
            <a:r>
              <a:rPr lang="en-US" altLang="zh-CN" dirty="0" smtClean="0">
                <a:sym typeface="Calibri"/>
              </a:rPr>
              <a:t>663</a:t>
            </a:r>
            <a:r>
              <a:rPr lang="zh-CN" altLang="zh-CN" dirty="0">
                <a:sym typeface="Calibri"/>
              </a:rPr>
              <a:t>亿英镑</a:t>
            </a:r>
            <a:r>
              <a:rPr lang="zh-CN" altLang="en-US" dirty="0" smtClean="0">
                <a:solidFill>
                  <a:schemeClr val="tx1">
                    <a:lumMod val="65000"/>
                    <a:lumOff val="35000"/>
                  </a:schemeClr>
                </a:solidFill>
              </a:rPr>
              <a:t>，位</a:t>
            </a:r>
            <a:r>
              <a:rPr lang="zh-CN" altLang="en-US" dirty="0">
                <a:solidFill>
                  <a:schemeClr val="tx1">
                    <a:lumMod val="65000"/>
                    <a:lumOff val="35000"/>
                  </a:schemeClr>
                </a:solidFill>
              </a:rPr>
              <a:t>列欧洲</a:t>
            </a:r>
            <a:r>
              <a:rPr lang="zh-CN" altLang="en-US" dirty="0" smtClean="0">
                <a:solidFill>
                  <a:schemeClr val="tx1">
                    <a:lumMod val="65000"/>
                    <a:lumOff val="35000"/>
                  </a:schemeClr>
                </a:solidFill>
              </a:rPr>
              <a:t>第一，</a:t>
            </a:r>
            <a:r>
              <a:rPr lang="en-US" altLang="zh-CN" dirty="0" smtClean="0">
                <a:solidFill>
                  <a:schemeClr val="tx1">
                    <a:lumMod val="65000"/>
                    <a:lumOff val="35000"/>
                  </a:schemeClr>
                </a:solidFill>
              </a:rPr>
              <a:t>1/3</a:t>
            </a:r>
            <a:r>
              <a:rPr lang="zh-CN" altLang="zh-CN" dirty="0" smtClean="0">
                <a:sym typeface="Calibri"/>
              </a:rPr>
              <a:t>在</a:t>
            </a:r>
            <a:r>
              <a:rPr lang="zh-CN" altLang="zh-CN" dirty="0">
                <a:sym typeface="Calibri"/>
              </a:rPr>
              <a:t>亚马</a:t>
            </a:r>
            <a:r>
              <a:rPr lang="zh-CN" altLang="zh-CN" dirty="0" smtClean="0">
                <a:sym typeface="Calibri"/>
              </a:rPr>
              <a:t>逊交易</a:t>
            </a:r>
            <a:r>
              <a:rPr lang="zh-CN" altLang="en-US" dirty="0" smtClean="0">
                <a:solidFill>
                  <a:schemeClr val="tx1">
                    <a:lumMod val="65000"/>
                    <a:lumOff val="35000"/>
                  </a:schemeClr>
                </a:solidFill>
              </a:rPr>
              <a:t>。</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1" name="TextBox 10"/>
          <p:cNvSpPr txBox="1"/>
          <p:nvPr/>
        </p:nvSpPr>
        <p:spPr>
          <a:xfrm>
            <a:off x="5806322" y="2621920"/>
            <a:ext cx="3127089"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依次为家具园艺、户外用品、服装、玩具和鞋类等。</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2" name="TextBox 10"/>
          <p:cNvSpPr txBox="1"/>
          <p:nvPr/>
        </p:nvSpPr>
        <p:spPr>
          <a:xfrm>
            <a:off x="5775857" y="3235178"/>
            <a:ext cx="3290557" cy="116955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税收：</a:t>
            </a:r>
            <a:r>
              <a:rPr lang="zh-CN" altLang="en-US" dirty="0" smtClean="0">
                <a:solidFill>
                  <a:schemeClr val="tx1">
                    <a:lumMod val="65000"/>
                    <a:lumOff val="35000"/>
                  </a:schemeClr>
                </a:solidFill>
                <a:latin typeface="+mj-lt"/>
                <a:ea typeface="+mj-ea"/>
                <a:cs typeface="+mj-cs"/>
                <a:sym typeface="Calibri"/>
              </a:rPr>
              <a:t>增值税，分为</a:t>
            </a:r>
            <a:r>
              <a:rPr lang="zh-CN" altLang="en-US" dirty="0">
                <a:solidFill>
                  <a:schemeClr val="tx1">
                    <a:lumMod val="65000"/>
                    <a:lumOff val="35000"/>
                  </a:schemeClr>
                </a:solidFill>
                <a:latin typeface="+mj-lt"/>
                <a:ea typeface="+mj-ea"/>
                <a:cs typeface="+mj-cs"/>
                <a:sym typeface="Calibri"/>
              </a:rPr>
              <a:t>标准税率（</a:t>
            </a:r>
            <a:r>
              <a:rPr lang="en-US" altLang="zh-CN" dirty="0">
                <a:solidFill>
                  <a:schemeClr val="tx1">
                    <a:lumMod val="65000"/>
                    <a:lumOff val="35000"/>
                  </a:schemeClr>
                </a:solidFill>
                <a:latin typeface="+mj-lt"/>
                <a:ea typeface="+mj-ea"/>
                <a:cs typeface="+mj-cs"/>
                <a:sym typeface="Calibri"/>
              </a:rPr>
              <a:t>17.5%</a:t>
            </a:r>
            <a:r>
              <a:rPr lang="zh-CN" altLang="en-US" dirty="0" smtClean="0">
                <a:solidFill>
                  <a:schemeClr val="tx1">
                    <a:lumMod val="65000"/>
                    <a:lumOff val="35000"/>
                  </a:schemeClr>
                </a:solidFill>
                <a:latin typeface="+mj-lt"/>
                <a:ea typeface="+mj-ea"/>
                <a:cs typeface="+mj-cs"/>
                <a:sym typeface="Calibri"/>
              </a:rPr>
              <a:t>）优惠</a:t>
            </a:r>
            <a:r>
              <a:rPr lang="zh-CN" altLang="en-US" dirty="0">
                <a:solidFill>
                  <a:schemeClr val="tx1">
                    <a:lumMod val="65000"/>
                    <a:lumOff val="35000"/>
                  </a:schemeClr>
                </a:solidFill>
                <a:latin typeface="+mj-lt"/>
                <a:ea typeface="+mj-ea"/>
                <a:cs typeface="+mj-cs"/>
                <a:sym typeface="Calibri"/>
              </a:rPr>
              <a:t>税率（</a:t>
            </a:r>
            <a:r>
              <a:rPr lang="en-US" altLang="zh-CN" dirty="0">
                <a:solidFill>
                  <a:schemeClr val="tx1">
                    <a:lumMod val="65000"/>
                    <a:lumOff val="35000"/>
                  </a:schemeClr>
                </a:solidFill>
                <a:latin typeface="+mj-lt"/>
                <a:ea typeface="+mj-ea"/>
                <a:cs typeface="+mj-cs"/>
                <a:sym typeface="Calibri"/>
              </a:rPr>
              <a:t>5%</a:t>
            </a:r>
            <a:r>
              <a:rPr lang="zh-CN" altLang="en-US" dirty="0">
                <a:solidFill>
                  <a:schemeClr val="tx1">
                    <a:lumMod val="65000"/>
                    <a:lumOff val="35000"/>
                  </a:schemeClr>
                </a:solidFill>
                <a:latin typeface="+mj-lt"/>
                <a:ea typeface="+mj-ea"/>
                <a:cs typeface="+mj-cs"/>
                <a:sym typeface="Calibri"/>
              </a:rPr>
              <a:t>）和零税率（</a:t>
            </a:r>
            <a:r>
              <a:rPr lang="en-US" altLang="zh-CN" dirty="0">
                <a:solidFill>
                  <a:schemeClr val="tx1">
                    <a:lumMod val="65000"/>
                    <a:lumOff val="35000"/>
                  </a:schemeClr>
                </a:solidFill>
                <a:latin typeface="+mj-lt"/>
                <a:ea typeface="+mj-ea"/>
                <a:cs typeface="+mj-cs"/>
                <a:sym typeface="Calibri"/>
              </a:rPr>
              <a:t>0%</a:t>
            </a:r>
            <a:r>
              <a:rPr lang="zh-CN" altLang="en-US" dirty="0" smtClean="0">
                <a:solidFill>
                  <a:schemeClr val="tx1">
                    <a:lumMod val="65000"/>
                    <a:lumOff val="35000"/>
                  </a:schemeClr>
                </a:solidFill>
                <a:latin typeface="+mj-lt"/>
                <a:ea typeface="+mj-ea"/>
                <a:cs typeface="+mj-cs"/>
                <a:sym typeface="Calibri"/>
              </a:rPr>
              <a:t>）</a:t>
            </a:r>
            <a:r>
              <a:rPr lang="zh-CN" altLang="en-US" dirty="0" smtClean="0">
                <a:solidFill>
                  <a:schemeClr val="tx1">
                    <a:lumMod val="65000"/>
                    <a:lumOff val="35000"/>
                  </a:schemeClr>
                </a:solidFill>
              </a:rPr>
              <a:t>；</a:t>
            </a:r>
            <a:r>
              <a:rPr lang="en-US" altLang="zh-CN" dirty="0">
                <a:solidFill>
                  <a:schemeClr val="tx1">
                    <a:lumMod val="65000"/>
                    <a:lumOff val="35000"/>
                  </a:schemeClr>
                </a:solidFill>
              </a:rPr>
              <a:t>VAT</a:t>
            </a:r>
            <a:r>
              <a:rPr lang="zh-CN" altLang="en-US" dirty="0">
                <a:solidFill>
                  <a:schemeClr val="tx1">
                    <a:lumMod val="65000"/>
                    <a:lumOff val="35000"/>
                  </a:schemeClr>
                </a:solidFill>
              </a:rPr>
              <a:t>增值税</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20%</a:t>
            </a:r>
            <a:r>
              <a:rPr lang="zh-CN" altLang="en-US" dirty="0" smtClean="0">
                <a:solidFill>
                  <a:schemeClr val="tx1">
                    <a:lumMod val="65000"/>
                    <a:lumOff val="35000"/>
                  </a:schemeClr>
                </a:solidFill>
              </a:rPr>
              <a:t>标准</a:t>
            </a:r>
            <a:r>
              <a:rPr lang="zh-CN" altLang="en-US" dirty="0">
                <a:solidFill>
                  <a:schemeClr val="tx1">
                    <a:lumMod val="65000"/>
                    <a:lumOff val="35000"/>
                  </a:schemeClr>
                </a:solidFill>
              </a:rPr>
              <a:t>税率（适用于绝大多数商品和服务）、</a:t>
            </a:r>
            <a:r>
              <a:rPr lang="en-US" altLang="zh-CN" dirty="0">
                <a:solidFill>
                  <a:schemeClr val="tx1">
                    <a:lumMod val="65000"/>
                    <a:lumOff val="35000"/>
                  </a:schemeClr>
                </a:solidFill>
              </a:rPr>
              <a:t>5</a:t>
            </a:r>
            <a:r>
              <a:rPr lang="en-US" altLang="zh-CN" dirty="0" smtClean="0">
                <a:solidFill>
                  <a:schemeClr val="tx1">
                    <a:lumMod val="65000"/>
                    <a:lumOff val="35000"/>
                  </a:schemeClr>
                </a:solidFill>
              </a:rPr>
              <a:t>%</a:t>
            </a:r>
            <a:r>
              <a:rPr lang="zh-CN" altLang="en-US" dirty="0" smtClean="0">
                <a:solidFill>
                  <a:schemeClr val="tx1">
                    <a:lumMod val="65000"/>
                    <a:lumOff val="35000"/>
                  </a:schemeClr>
                </a:solidFill>
              </a:rPr>
              <a:t>低</a:t>
            </a:r>
            <a:r>
              <a:rPr lang="zh-CN" altLang="en-US" dirty="0">
                <a:solidFill>
                  <a:schemeClr val="tx1">
                    <a:lumMod val="65000"/>
                    <a:lumOff val="35000"/>
                  </a:schemeClr>
                </a:solidFill>
              </a:rPr>
              <a:t>税率</a:t>
            </a:r>
            <a:r>
              <a:rPr lang="zh-CN" altLang="en-US" dirty="0" smtClean="0">
                <a:solidFill>
                  <a:schemeClr val="tx1">
                    <a:lumMod val="65000"/>
                    <a:lumOff val="35000"/>
                  </a:schemeClr>
                </a:solidFill>
              </a:rPr>
              <a:t>（家庭</a:t>
            </a:r>
            <a:r>
              <a:rPr lang="zh-CN" altLang="en-US" dirty="0">
                <a:solidFill>
                  <a:schemeClr val="tx1">
                    <a:lumMod val="65000"/>
                    <a:lumOff val="35000"/>
                  </a:schemeClr>
                </a:solidFill>
              </a:rPr>
              <a:t>用电或者汽油等）、</a:t>
            </a:r>
            <a:r>
              <a:rPr lang="en-US" altLang="zh-CN" dirty="0">
                <a:solidFill>
                  <a:schemeClr val="tx1">
                    <a:lumMod val="65000"/>
                    <a:lumOff val="35000"/>
                  </a:schemeClr>
                </a:solidFill>
              </a:rPr>
              <a:t>0%</a:t>
            </a:r>
            <a:r>
              <a:rPr lang="zh-CN" altLang="en-US" dirty="0">
                <a:solidFill>
                  <a:schemeClr val="tx1">
                    <a:lumMod val="65000"/>
                    <a:lumOff val="35000"/>
                  </a:schemeClr>
                </a:solidFill>
              </a:rPr>
              <a:t>税率</a:t>
            </a:r>
            <a:r>
              <a:rPr lang="zh-CN" altLang="en-US" dirty="0" smtClean="0">
                <a:solidFill>
                  <a:schemeClr val="tx1">
                    <a:lumMod val="65000"/>
                    <a:lumOff val="35000"/>
                  </a:schemeClr>
                </a:solidFill>
              </a:rPr>
              <a:t>（极</a:t>
            </a:r>
            <a:r>
              <a:rPr lang="zh-CN" altLang="en-US" dirty="0">
                <a:solidFill>
                  <a:schemeClr val="tx1">
                    <a:lumMod val="65000"/>
                    <a:lumOff val="35000"/>
                  </a:schemeClr>
                </a:solidFill>
              </a:rPr>
              <a:t>个别情况）</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06601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一、跨境电子商务市场主体义务</a:t>
            </a:r>
          </a:p>
        </p:txBody>
      </p:sp>
      <p:sp>
        <p:nvSpPr>
          <p:cNvPr id="9" name="TextBox 1"/>
          <p:cNvSpPr txBox="1"/>
          <p:nvPr/>
        </p:nvSpPr>
        <p:spPr>
          <a:xfrm>
            <a:off x="413745" y="98280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二）跨境电子商务平台内经营者法律义务</a:t>
            </a:r>
            <a:endParaRPr lang="en-US" altLang="zh-CN" sz="2000" b="1" dirty="0">
              <a:solidFill>
                <a:srgbClr val="002060"/>
              </a:solidFill>
            </a:endParaRPr>
          </a:p>
        </p:txBody>
      </p:sp>
      <p:sp>
        <p:nvSpPr>
          <p:cNvPr id="8" name="TextBox 1"/>
          <p:cNvSpPr txBox="1"/>
          <p:nvPr/>
        </p:nvSpPr>
        <p:spPr>
          <a:xfrm>
            <a:off x="537258" y="1628617"/>
            <a:ext cx="8606741" cy="262187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marL="342900" indent="-342900">
              <a:lnSpc>
                <a:spcPct val="130000"/>
              </a:lnSpc>
              <a:buAutoNum type="arabicPeriod"/>
            </a:pPr>
            <a:r>
              <a:rPr lang="zh-CN" altLang="en-US" sz="1600" dirty="0" smtClean="0">
                <a:solidFill>
                  <a:schemeClr val="bg1">
                    <a:lumMod val="50000"/>
                  </a:schemeClr>
                </a:solidFill>
              </a:rPr>
              <a:t>依法获取相关资质从事</a:t>
            </a:r>
            <a:r>
              <a:rPr lang="zh-CN" altLang="en-US" sz="1600" dirty="0">
                <a:solidFill>
                  <a:schemeClr val="bg1">
                    <a:lumMod val="50000"/>
                  </a:schemeClr>
                </a:solidFill>
              </a:rPr>
              <a:t>在线跨境销售</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按照</a:t>
            </a:r>
            <a:r>
              <a:rPr lang="zh-CN" altLang="en-US" sz="1600" dirty="0">
                <a:solidFill>
                  <a:schemeClr val="bg1">
                    <a:lumMod val="50000"/>
                  </a:schemeClr>
                </a:solidFill>
              </a:rPr>
              <a:t>被代理人的委托行使代理权</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遵循</a:t>
            </a:r>
            <a:r>
              <a:rPr lang="zh-CN" altLang="en-US" sz="1600" dirty="0">
                <a:solidFill>
                  <a:schemeClr val="bg1">
                    <a:lumMod val="50000"/>
                  </a:schemeClr>
                </a:solidFill>
              </a:rPr>
              <a:t>自愿、平等、公平、诚信的原则，遵守法律和商业道德，公平参与市场</a:t>
            </a:r>
            <a:r>
              <a:rPr lang="zh-CN" altLang="en-US" sz="1600" dirty="0" smtClean="0">
                <a:solidFill>
                  <a:schemeClr val="bg1">
                    <a:lumMod val="50000"/>
                  </a:schemeClr>
                </a:solidFill>
              </a:rPr>
              <a:t>竞争；</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承担</a:t>
            </a:r>
            <a:r>
              <a:rPr lang="zh-CN" altLang="en-US" sz="1600" dirty="0">
                <a:solidFill>
                  <a:schemeClr val="bg1">
                    <a:lumMod val="50000"/>
                  </a:schemeClr>
                </a:solidFill>
              </a:rPr>
              <a:t>产品和服务质量的责任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履行</a:t>
            </a:r>
            <a:r>
              <a:rPr lang="zh-CN" altLang="en-US" sz="1600" dirty="0">
                <a:solidFill>
                  <a:schemeClr val="bg1">
                    <a:lumMod val="50000"/>
                  </a:schemeClr>
                </a:solidFill>
              </a:rPr>
              <a:t>消费者</a:t>
            </a:r>
            <a:r>
              <a:rPr lang="zh-CN" altLang="en-US" sz="1600" dirty="0" smtClean="0">
                <a:solidFill>
                  <a:schemeClr val="bg1">
                    <a:lumMod val="50000"/>
                  </a:schemeClr>
                </a:solidFill>
              </a:rPr>
              <a:t>权益、环境、知识产权的保护义务；</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按照</a:t>
            </a:r>
            <a:r>
              <a:rPr lang="zh-CN" altLang="en-US" sz="1600" dirty="0">
                <a:solidFill>
                  <a:schemeClr val="bg1">
                    <a:lumMod val="50000"/>
                  </a:schemeClr>
                </a:solidFill>
              </a:rPr>
              <a:t>承诺</a:t>
            </a:r>
            <a:r>
              <a:rPr lang="zh-CN" altLang="en-US" sz="1600" dirty="0" smtClean="0">
                <a:solidFill>
                  <a:schemeClr val="bg1">
                    <a:lumMod val="50000"/>
                  </a:schemeClr>
                </a:solidFill>
              </a:rPr>
              <a:t>或与约定</a:t>
            </a:r>
            <a:r>
              <a:rPr lang="zh-CN" altLang="en-US" sz="1600" dirty="0">
                <a:solidFill>
                  <a:schemeClr val="bg1">
                    <a:lumMod val="50000"/>
                  </a:schemeClr>
                </a:solidFill>
              </a:rPr>
              <a:t>的方式、时限向消费者交付商品</a:t>
            </a:r>
            <a:r>
              <a:rPr lang="zh-CN" altLang="en-US" sz="1600" dirty="0" smtClean="0">
                <a:solidFill>
                  <a:schemeClr val="bg1">
                    <a:lumMod val="50000"/>
                  </a:schemeClr>
                </a:solidFill>
              </a:rPr>
              <a:t>或服务，承担</a:t>
            </a:r>
            <a:r>
              <a:rPr lang="zh-CN" altLang="en-US" sz="1600" dirty="0">
                <a:solidFill>
                  <a:schemeClr val="bg1">
                    <a:lumMod val="50000"/>
                  </a:schemeClr>
                </a:solidFill>
              </a:rPr>
              <a:t>商品运输中的风险和责任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依法收集</a:t>
            </a:r>
            <a:r>
              <a:rPr lang="zh-CN" altLang="en-US" sz="1600" dirty="0">
                <a:solidFill>
                  <a:schemeClr val="bg1">
                    <a:lumMod val="50000"/>
                  </a:schemeClr>
                </a:solidFill>
              </a:rPr>
              <a:t>、使用其用户的个人信息</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marL="342900" indent="-342900">
              <a:lnSpc>
                <a:spcPct val="130000"/>
              </a:lnSpc>
              <a:buAutoNum type="arabicPeriod"/>
            </a:pPr>
            <a:r>
              <a:rPr lang="zh-CN" altLang="en-US" sz="1600" dirty="0" smtClean="0">
                <a:solidFill>
                  <a:schemeClr val="bg1">
                    <a:lumMod val="50000"/>
                  </a:schemeClr>
                </a:solidFill>
              </a:rPr>
              <a:t>遵守</a:t>
            </a:r>
            <a:r>
              <a:rPr lang="zh-CN" altLang="en-US" sz="1600" dirty="0">
                <a:solidFill>
                  <a:schemeClr val="bg1">
                    <a:lumMod val="50000"/>
                  </a:schemeClr>
                </a:solidFill>
              </a:rPr>
              <a:t>进出口监督管理的法律</a:t>
            </a:r>
            <a:r>
              <a:rPr lang="zh-CN" altLang="en-US" sz="1600" dirty="0" smtClean="0">
                <a:solidFill>
                  <a:schemeClr val="bg1">
                    <a:lumMod val="50000"/>
                  </a:schemeClr>
                </a:solidFill>
              </a:rPr>
              <a:t>、法规</a:t>
            </a:r>
            <a:r>
              <a:rPr lang="zh-CN" altLang="en-US" sz="1600" dirty="0">
                <a:solidFill>
                  <a:schemeClr val="bg1">
                    <a:lumMod val="50000"/>
                  </a:schemeClr>
                </a:solidFill>
              </a:rPr>
              <a:t>和国家有关规定</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41637645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799719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二、跨境电子商务市场主体法律责任</a:t>
            </a:r>
          </a:p>
        </p:txBody>
      </p:sp>
      <p:sp>
        <p:nvSpPr>
          <p:cNvPr id="21" name="TextBox 1"/>
          <p:cNvSpPr txBox="1"/>
          <p:nvPr/>
        </p:nvSpPr>
        <p:spPr>
          <a:xfrm>
            <a:off x="344242" y="82791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a:t>
            </a:r>
            <a:r>
              <a:rPr lang="zh-CN" altLang="en-US" sz="2000" b="1" dirty="0" smtClean="0">
                <a:solidFill>
                  <a:srgbClr val="002060"/>
                </a:solidFill>
              </a:rPr>
              <a:t>法律责任的类型</a:t>
            </a:r>
            <a:endParaRPr lang="en-US" altLang="zh-CN" sz="2000" b="1" dirty="0">
              <a:solidFill>
                <a:srgbClr val="002060"/>
              </a:solidFill>
            </a:endParaRPr>
          </a:p>
        </p:txBody>
      </p:sp>
      <p:sp>
        <p:nvSpPr>
          <p:cNvPr id="22" name="TextBox 1"/>
          <p:cNvSpPr txBox="1"/>
          <p:nvPr/>
        </p:nvSpPr>
        <p:spPr>
          <a:xfrm>
            <a:off x="497789" y="1317574"/>
            <a:ext cx="8362798"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民事责任</a:t>
            </a:r>
            <a:r>
              <a:rPr lang="zh-CN" altLang="en-US" sz="1600" b="1" dirty="0" smtClean="0">
                <a:solidFill>
                  <a:schemeClr val="bg1">
                    <a:lumMod val="50000"/>
                  </a:schemeClr>
                </a:solidFill>
              </a:rPr>
              <a:t>：</a:t>
            </a:r>
            <a:r>
              <a:rPr lang="zh-CN" altLang="en-US" sz="1600" dirty="0">
                <a:solidFill>
                  <a:schemeClr val="bg1">
                    <a:lumMod val="50000"/>
                  </a:schemeClr>
                </a:solidFill>
              </a:rPr>
              <a:t>对侵犯他人民事权利引起的法律后果所承担的金钱补救的民事责任。 </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行政责任：</a:t>
            </a:r>
            <a:r>
              <a:rPr lang="zh-CN" altLang="en-US" sz="1600" dirty="0" smtClean="0">
                <a:solidFill>
                  <a:schemeClr val="bg1">
                    <a:lumMod val="50000"/>
                  </a:schemeClr>
                </a:solidFill>
              </a:rPr>
              <a:t>相关企业遵纪守法</a:t>
            </a:r>
            <a:r>
              <a:rPr lang="zh-CN" altLang="en-US" sz="1600" dirty="0">
                <a:solidFill>
                  <a:schemeClr val="bg1">
                    <a:lumMod val="50000"/>
                  </a:schemeClr>
                </a:solidFill>
              </a:rPr>
              <a:t>、信息真实性、产品质量、服务保证、承担的责任与义务等情况事先主动向社会做出信用承诺。</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刑事责任</a:t>
            </a:r>
            <a:r>
              <a:rPr lang="zh-CN" altLang="en-US" sz="1600" b="1" dirty="0" smtClean="0">
                <a:solidFill>
                  <a:schemeClr val="bg1">
                    <a:lumMod val="50000"/>
                  </a:schemeClr>
                </a:solidFill>
              </a:rPr>
              <a:t>：</a:t>
            </a:r>
            <a:r>
              <a:rPr lang="zh-CN" altLang="en-US" sz="1600" dirty="0">
                <a:solidFill>
                  <a:schemeClr val="bg1">
                    <a:lumMod val="50000"/>
                  </a:schemeClr>
                </a:solidFill>
              </a:rPr>
              <a:t>指因实施了</a:t>
            </a:r>
            <a:r>
              <a:rPr lang="en-US" altLang="zh-CN" sz="1600" dirty="0">
                <a:solidFill>
                  <a:schemeClr val="bg1">
                    <a:lumMod val="50000"/>
                  </a:schemeClr>
                </a:solidFill>
              </a:rPr>
              <a:t>《</a:t>
            </a:r>
            <a:r>
              <a:rPr lang="zh-CN" altLang="en-US" sz="1600" dirty="0">
                <a:solidFill>
                  <a:schemeClr val="bg1">
                    <a:lumMod val="50000"/>
                  </a:schemeClr>
                </a:solidFill>
              </a:rPr>
              <a:t>刑法</a:t>
            </a:r>
            <a:r>
              <a:rPr lang="en-US" altLang="zh-CN" sz="1600" dirty="0">
                <a:solidFill>
                  <a:schemeClr val="bg1">
                    <a:lumMod val="50000"/>
                  </a:schemeClr>
                </a:solidFill>
              </a:rPr>
              <a:t>》</a:t>
            </a:r>
            <a:r>
              <a:rPr lang="zh-CN" altLang="en-US" sz="1600" dirty="0">
                <a:solidFill>
                  <a:schemeClr val="bg1">
                    <a:lumMod val="50000"/>
                  </a:schemeClr>
                </a:solidFill>
              </a:rPr>
              <a:t>规定的犯罪行为所应追究的法律责任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6" name="TextBox 1"/>
          <p:cNvSpPr txBox="1"/>
          <p:nvPr/>
        </p:nvSpPr>
        <p:spPr>
          <a:xfrm>
            <a:off x="404045" y="249270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（二）法律责任的内容</a:t>
            </a:r>
            <a:endParaRPr lang="en-US" altLang="zh-CN" sz="2000" b="1" dirty="0">
              <a:solidFill>
                <a:srgbClr val="002060"/>
              </a:solidFill>
            </a:endParaRPr>
          </a:p>
        </p:txBody>
      </p:sp>
      <p:sp>
        <p:nvSpPr>
          <p:cNvPr id="7" name="TextBox 1"/>
          <p:cNvSpPr txBox="1"/>
          <p:nvPr/>
        </p:nvSpPr>
        <p:spPr>
          <a:xfrm>
            <a:off x="580740" y="3081427"/>
            <a:ext cx="8279847"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跨境电子商务经营者法律责任</a:t>
            </a:r>
            <a:r>
              <a:rPr lang="zh-CN" altLang="en-US" sz="1600" b="1" dirty="0" smtClean="0">
                <a:solidFill>
                  <a:schemeClr val="bg1">
                    <a:lumMod val="50000"/>
                  </a:schemeClr>
                </a:solidFill>
              </a:rPr>
              <a:t>：</a:t>
            </a:r>
            <a:r>
              <a:rPr lang="zh-CN" altLang="en-US" sz="1600" dirty="0" smtClean="0">
                <a:solidFill>
                  <a:schemeClr val="bg1">
                    <a:lumMod val="50000"/>
                  </a:schemeClr>
                </a:solidFill>
              </a:rPr>
              <a:t>主要有</a:t>
            </a:r>
            <a:r>
              <a:rPr lang="en-US" altLang="zh-CN" sz="1600" dirty="0" smtClean="0">
                <a:solidFill>
                  <a:schemeClr val="bg1">
                    <a:lumMod val="50000"/>
                  </a:schemeClr>
                </a:solidFill>
              </a:rPr>
              <a:t>11</a:t>
            </a:r>
            <a:r>
              <a:rPr lang="zh-CN" altLang="en-US" sz="1600" dirty="0" smtClean="0">
                <a:solidFill>
                  <a:schemeClr val="bg1">
                    <a:lumMod val="50000"/>
                  </a:schemeClr>
                </a:solidFill>
              </a:rPr>
              <a:t>个方面。 </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跨境电子商务监管部门法律责任</a:t>
            </a:r>
            <a:r>
              <a:rPr lang="zh-CN" altLang="en-US" sz="1600" b="1" dirty="0" smtClean="0">
                <a:solidFill>
                  <a:schemeClr val="bg1">
                    <a:lumMod val="50000"/>
                  </a:schemeClr>
                </a:solidFill>
              </a:rPr>
              <a:t>：</a:t>
            </a:r>
            <a:r>
              <a:rPr lang="zh-CN" altLang="en-US" sz="1600" dirty="0">
                <a:solidFill>
                  <a:schemeClr val="bg1">
                    <a:lumMod val="50000"/>
                  </a:schemeClr>
                </a:solidFill>
              </a:rPr>
              <a:t>玩忽职守、滥用职权、徇私舞弊，或者泄露、出售或者非法向他人提供在履行职责中所知悉的个人信息、隐私和商业秘密的，依法追究法律责任</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pic>
        <p:nvPicPr>
          <p:cNvPr id="8" name="图片 7"/>
          <p:cNvPicPr>
            <a:picLocks noChangeAspect="1"/>
          </p:cNvPicPr>
          <p:nvPr/>
        </p:nvPicPr>
        <p:blipFill>
          <a:blip r:embed="rId2"/>
          <a:stretch>
            <a:fillRect/>
          </a:stretch>
        </p:blipFill>
        <p:spPr>
          <a:xfrm>
            <a:off x="6846425" y="4094878"/>
            <a:ext cx="1892888" cy="979342"/>
          </a:xfrm>
          <a:prstGeom prst="ellipse">
            <a:avLst/>
          </a:prstGeom>
          <a:ln>
            <a:noFill/>
          </a:ln>
          <a:effectLst>
            <a:softEdge rad="112500"/>
          </a:effectLst>
        </p:spPr>
      </p:pic>
    </p:spTree>
    <p:extLst>
      <p:ext uri="{BB962C8B-B14F-4D97-AF65-F5344CB8AC3E}">
        <p14:creationId xmlns:p14="http://schemas.microsoft.com/office/powerpoint/2010/main" val="4211512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第十二章 </a:t>
            </a:r>
            <a:r>
              <a:rPr lang="zh-CN" altLang="en-US" sz="4000" b="1" dirty="0"/>
              <a:t>跨</a:t>
            </a:r>
            <a:r>
              <a:rPr lang="zh-CN" altLang="en-US" sz="4000" b="1" dirty="0" smtClean="0"/>
              <a:t>境</a:t>
            </a:r>
            <a:r>
              <a:rPr lang="zh-CN" altLang="en-US" sz="4000" b="1" dirty="0"/>
              <a:t>电子商务争议解决</a:t>
            </a:r>
            <a:endParaRPr sz="4000" b="1" dirty="0"/>
          </a:p>
        </p:txBody>
      </p:sp>
    </p:spTree>
    <p:extLst>
      <p:ext uri="{BB962C8B-B14F-4D97-AF65-F5344CB8AC3E}">
        <p14:creationId xmlns:p14="http://schemas.microsoft.com/office/powerpoint/2010/main" val="21033028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492574"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第十二章 </a:t>
            </a:r>
            <a:r>
              <a:rPr lang="zh-CN" altLang="en-US" b="1" dirty="0">
                <a:solidFill>
                  <a:schemeClr val="bg2">
                    <a:lumMod val="60000"/>
                    <a:lumOff val="40000"/>
                  </a:schemeClr>
                </a:solidFill>
              </a:rPr>
              <a:t>跨境电子商务争议解决</a:t>
            </a:r>
          </a:p>
        </p:txBody>
      </p:sp>
      <p:sp>
        <p:nvSpPr>
          <p:cNvPr id="8" name="TextBox 10"/>
          <p:cNvSpPr txBox="1"/>
          <p:nvPr/>
        </p:nvSpPr>
        <p:spPr>
          <a:xfrm>
            <a:off x="83998" y="1955823"/>
            <a:ext cx="8735425" cy="74398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第一节 跨</a:t>
            </a:r>
            <a:r>
              <a:rPr lang="zh-CN" altLang="en-US" b="1" dirty="0"/>
              <a:t>境</a:t>
            </a:r>
            <a:r>
              <a:rPr lang="zh-CN" altLang="en-US" b="1" dirty="0" smtClean="0"/>
              <a:t>电子商务仲裁</a:t>
            </a:r>
            <a:endParaRPr sz="3600" b="1" dirty="0"/>
          </a:p>
        </p:txBody>
      </p:sp>
    </p:spTree>
    <p:extLst>
      <p:ext uri="{BB962C8B-B14F-4D97-AF65-F5344CB8AC3E}">
        <p14:creationId xmlns:p14="http://schemas.microsoft.com/office/powerpoint/2010/main" val="21668593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仲裁原则</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03026" y="777980"/>
            <a:ext cx="8537946" cy="722852"/>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境电子商务仲裁是指仲裁机构或者仲裁员根据当事人签订的仲裁协议，对其提交的争议事项进行审理，并作出裁决。</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1574" y="146479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3" y="148690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一）自愿仲裁原则</a:t>
            </a:r>
            <a:endParaRPr lang="en-US" altLang="zh-CN" sz="2000" b="1" dirty="0">
              <a:solidFill>
                <a:srgbClr val="002060"/>
              </a:solidFill>
            </a:endParaRPr>
          </a:p>
        </p:txBody>
      </p:sp>
      <p:sp>
        <p:nvSpPr>
          <p:cNvPr id="10" name="TextBox 1"/>
          <p:cNvSpPr txBox="1"/>
          <p:nvPr/>
        </p:nvSpPr>
        <p:spPr>
          <a:xfrm>
            <a:off x="489041" y="1898178"/>
            <a:ext cx="823826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发生争议的双方当事人自愿决定是否选择</a:t>
            </a:r>
            <a:r>
              <a:rPr lang="zh-CN" altLang="en-US" sz="1600" dirty="0" smtClean="0">
                <a:solidFill>
                  <a:schemeClr val="bg1">
                    <a:lumMod val="50000"/>
                  </a:schemeClr>
                </a:solidFill>
              </a:rPr>
              <a:t>仲裁、</a:t>
            </a:r>
            <a:r>
              <a:rPr lang="zh-CN" altLang="en-US" sz="1600" dirty="0">
                <a:solidFill>
                  <a:schemeClr val="bg1">
                    <a:lumMod val="50000"/>
                  </a:schemeClr>
                </a:solidFill>
              </a:rPr>
              <a:t>选择哪家仲裁</a:t>
            </a:r>
            <a:r>
              <a:rPr lang="zh-CN" altLang="en-US" sz="1600" dirty="0" smtClean="0">
                <a:solidFill>
                  <a:schemeClr val="bg1">
                    <a:lumMod val="50000"/>
                  </a:schemeClr>
                </a:solidFill>
              </a:rPr>
              <a:t>机构、</a:t>
            </a:r>
            <a:r>
              <a:rPr lang="zh-CN" altLang="en-US" sz="1600" dirty="0">
                <a:solidFill>
                  <a:schemeClr val="bg1">
                    <a:lumMod val="50000"/>
                  </a:schemeClr>
                </a:solidFill>
              </a:rPr>
              <a:t>提交</a:t>
            </a:r>
            <a:r>
              <a:rPr lang="zh-CN" altLang="en-US" sz="1600" dirty="0" smtClean="0">
                <a:solidFill>
                  <a:schemeClr val="bg1">
                    <a:lumMod val="50000"/>
                  </a:schemeClr>
                </a:solidFill>
              </a:rPr>
              <a:t>哪些</a:t>
            </a:r>
            <a:r>
              <a:rPr lang="zh-CN" altLang="en-US" sz="1600" dirty="0">
                <a:solidFill>
                  <a:schemeClr val="bg1">
                    <a:lumMod val="50000"/>
                  </a:schemeClr>
                </a:solidFill>
              </a:rPr>
              <a:t>争议</a:t>
            </a:r>
            <a:r>
              <a:rPr lang="zh-CN" altLang="en-US" sz="1600" dirty="0" smtClean="0">
                <a:solidFill>
                  <a:schemeClr val="bg1">
                    <a:lumMod val="50000"/>
                  </a:schemeClr>
                </a:solidFill>
              </a:rPr>
              <a:t>事项、</a:t>
            </a:r>
            <a:r>
              <a:rPr lang="zh-CN" altLang="en-US" sz="1600" dirty="0">
                <a:solidFill>
                  <a:schemeClr val="bg1">
                    <a:lumMod val="50000"/>
                  </a:schemeClr>
                </a:solidFill>
              </a:rPr>
              <a:t>选择哪个仲裁</a:t>
            </a:r>
            <a:r>
              <a:rPr lang="zh-CN" altLang="en-US" sz="1600" dirty="0" smtClean="0">
                <a:solidFill>
                  <a:schemeClr val="bg1">
                    <a:lumMod val="50000"/>
                  </a:schemeClr>
                </a:solidFill>
              </a:rPr>
              <a:t>员、选择</a:t>
            </a:r>
            <a:r>
              <a:rPr lang="zh-CN" altLang="en-US" sz="1600" dirty="0">
                <a:solidFill>
                  <a:schemeClr val="bg1">
                    <a:lumMod val="50000"/>
                  </a:schemeClr>
                </a:solidFill>
              </a:rPr>
              <a:t>哪种审理方式和开庭形式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5" name="TextBox 1"/>
          <p:cNvSpPr txBox="1"/>
          <p:nvPr/>
        </p:nvSpPr>
        <p:spPr>
          <a:xfrm>
            <a:off x="303024" y="242170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）或裁或审原则</a:t>
            </a:r>
            <a:endParaRPr lang="en-US" altLang="zh-CN" sz="2000" b="1" dirty="0">
              <a:solidFill>
                <a:srgbClr val="002060"/>
              </a:solidFill>
            </a:endParaRPr>
          </a:p>
        </p:txBody>
      </p:sp>
      <p:sp>
        <p:nvSpPr>
          <p:cNvPr id="16" name="TextBox 1"/>
          <p:cNvSpPr txBox="1"/>
          <p:nvPr/>
        </p:nvSpPr>
        <p:spPr>
          <a:xfrm>
            <a:off x="454318" y="2834219"/>
            <a:ext cx="8272992"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指双方当事人在纠纷发生前或者发生后，既可以达成仲裁协议提交仲裁机构进行裁决，也可以向人民法院提起诉讼进行判决。</a:t>
            </a:r>
            <a:endParaRPr lang="en-US" altLang="zh-CN" sz="1600" dirty="0" smtClean="0">
              <a:solidFill>
                <a:schemeClr val="bg1">
                  <a:lumMod val="50000"/>
                </a:schemeClr>
              </a:solidFill>
            </a:endParaRPr>
          </a:p>
        </p:txBody>
      </p:sp>
      <p:sp>
        <p:nvSpPr>
          <p:cNvPr id="17" name="TextBox 1"/>
          <p:cNvSpPr txBox="1"/>
          <p:nvPr/>
        </p:nvSpPr>
        <p:spPr>
          <a:xfrm>
            <a:off x="315307" y="336118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）依据事实和法律仲裁原则</a:t>
            </a:r>
            <a:endParaRPr lang="en-US" altLang="zh-CN" sz="2000" b="1" dirty="0">
              <a:solidFill>
                <a:srgbClr val="002060"/>
              </a:solidFill>
            </a:endParaRPr>
          </a:p>
        </p:txBody>
      </p:sp>
      <p:sp>
        <p:nvSpPr>
          <p:cNvPr id="18" name="TextBox 1"/>
          <p:cNvSpPr txBox="1"/>
          <p:nvPr/>
        </p:nvSpPr>
        <p:spPr>
          <a:xfrm>
            <a:off x="496748" y="3803113"/>
            <a:ext cx="821320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指仲裁机构应当以客观案情为依据，以法律法规为准绳进行公正裁决。</a:t>
            </a:r>
            <a:endParaRPr lang="en-US" altLang="zh-CN" sz="1600" dirty="0" smtClean="0">
              <a:solidFill>
                <a:schemeClr val="bg1">
                  <a:lumMod val="50000"/>
                </a:schemeClr>
              </a:solidFill>
            </a:endParaRPr>
          </a:p>
        </p:txBody>
      </p:sp>
      <p:sp>
        <p:nvSpPr>
          <p:cNvPr id="19" name="TextBox 1"/>
          <p:cNvSpPr txBox="1"/>
          <p:nvPr/>
        </p:nvSpPr>
        <p:spPr>
          <a:xfrm>
            <a:off x="315306" y="403782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）独立仲裁原则</a:t>
            </a:r>
            <a:endParaRPr lang="en-US" altLang="zh-CN" sz="2000" b="1" dirty="0">
              <a:solidFill>
                <a:srgbClr val="002060"/>
              </a:solidFill>
            </a:endParaRPr>
          </a:p>
        </p:txBody>
      </p:sp>
      <p:sp>
        <p:nvSpPr>
          <p:cNvPr id="20" name="TextBox 1"/>
          <p:cNvSpPr txBox="1"/>
          <p:nvPr/>
        </p:nvSpPr>
        <p:spPr>
          <a:xfrm>
            <a:off x="533403" y="4511093"/>
            <a:ext cx="8213201"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选择</a:t>
            </a:r>
            <a:r>
              <a:rPr lang="zh-CN" altLang="en-US" sz="1600" dirty="0" smtClean="0">
                <a:solidFill>
                  <a:schemeClr val="bg1">
                    <a:lumMod val="50000"/>
                  </a:schemeClr>
                </a:solidFill>
              </a:rPr>
              <a:t>仲裁</a:t>
            </a:r>
            <a:r>
              <a:rPr lang="zh-CN" altLang="en-US" sz="1600" dirty="0">
                <a:solidFill>
                  <a:schemeClr val="bg1">
                    <a:lumMod val="50000"/>
                  </a:schemeClr>
                </a:solidFill>
              </a:rPr>
              <a:t>机构、仲裁规则、仲裁</a:t>
            </a:r>
            <a:r>
              <a:rPr lang="zh-CN" altLang="en-US" sz="1600" dirty="0" smtClean="0">
                <a:solidFill>
                  <a:schemeClr val="bg1">
                    <a:lumMod val="50000"/>
                  </a:schemeClr>
                </a:solidFill>
              </a:rPr>
              <a:t>员</a:t>
            </a:r>
            <a:r>
              <a:rPr lang="zh-CN" altLang="en-US" sz="1600" dirty="0">
                <a:solidFill>
                  <a:schemeClr val="bg1">
                    <a:lumMod val="50000"/>
                  </a:schemeClr>
                </a:solidFill>
              </a:rPr>
              <a:t>等</a:t>
            </a:r>
            <a:r>
              <a:rPr lang="zh-CN" altLang="en-US" sz="1600" dirty="0" smtClean="0">
                <a:solidFill>
                  <a:schemeClr val="bg1">
                    <a:lumMod val="50000"/>
                  </a:schemeClr>
                </a:solidFill>
              </a:rPr>
              <a:t>事项，以及仲裁裁决具有独立性</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7583322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仲裁协机构</a:t>
            </a:r>
          </a:p>
        </p:txBody>
      </p:sp>
      <p:sp>
        <p:nvSpPr>
          <p:cNvPr id="13" name="矩形 12"/>
          <p:cNvSpPr/>
          <p:nvPr/>
        </p:nvSpPr>
        <p:spPr bwMode="auto">
          <a:xfrm>
            <a:off x="303026" y="777979"/>
            <a:ext cx="8537946" cy="694183"/>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仲裁机构是指根据仲裁协议当事人一方提出的仲裁申请，受理其争议并作出裁决的专门组织</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47794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51135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一）常设仲裁机构</a:t>
            </a:r>
            <a:endParaRPr lang="en-US" altLang="zh-CN" sz="2000" b="1" dirty="0">
              <a:solidFill>
                <a:srgbClr val="002060"/>
              </a:solidFill>
            </a:endParaRPr>
          </a:p>
        </p:txBody>
      </p:sp>
      <p:sp>
        <p:nvSpPr>
          <p:cNvPr id="22" name="TextBox 1"/>
          <p:cNvSpPr txBox="1"/>
          <p:nvPr/>
        </p:nvSpPr>
        <p:spPr>
          <a:xfrm>
            <a:off x="485174" y="1969862"/>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常设仲裁机构含义</a:t>
            </a:r>
            <a:r>
              <a:rPr lang="zh-CN" altLang="en-US" sz="1600" b="1" dirty="0" smtClean="0">
                <a:solidFill>
                  <a:schemeClr val="bg1">
                    <a:lumMod val="50000"/>
                  </a:schemeClr>
                </a:solidFill>
              </a:rPr>
              <a:t>：</a:t>
            </a:r>
            <a:r>
              <a:rPr lang="zh-CN" altLang="en-US" sz="1600" dirty="0">
                <a:solidFill>
                  <a:schemeClr val="bg1">
                    <a:lumMod val="50000"/>
                  </a:schemeClr>
                </a:solidFill>
              </a:rPr>
              <a:t>指依国际条约或本国法而成立的，具有固定的名称、地址、组织章程和仲裁规则，并具有自己的办事机构和行政管理制度，用以处理争议的仲裁机构。</a:t>
            </a:r>
            <a:endParaRPr lang="en-US" altLang="zh-CN" sz="1600" dirty="0" smtClean="0">
              <a:solidFill>
                <a:schemeClr val="bg1">
                  <a:lumMod val="50000"/>
                </a:schemeClr>
              </a:solidFill>
            </a:endParaRPr>
          </a:p>
        </p:txBody>
      </p:sp>
      <p:sp>
        <p:nvSpPr>
          <p:cNvPr id="10" name="TextBox 1"/>
          <p:cNvSpPr txBox="1"/>
          <p:nvPr/>
        </p:nvSpPr>
        <p:spPr>
          <a:xfrm>
            <a:off x="485174" y="2529741"/>
            <a:ext cx="8143754"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国际性常设仲裁机构</a:t>
            </a:r>
            <a:r>
              <a:rPr lang="zh-CN" altLang="en-US" sz="1600" b="1" dirty="0" smtClean="0">
                <a:solidFill>
                  <a:schemeClr val="bg1">
                    <a:lumMod val="50000"/>
                  </a:schemeClr>
                </a:solidFill>
              </a:rPr>
              <a:t>：</a:t>
            </a:r>
            <a:r>
              <a:rPr lang="zh-CN" altLang="en-US" sz="1600" dirty="0">
                <a:solidFill>
                  <a:schemeClr val="bg1">
                    <a:lumMod val="50000"/>
                  </a:schemeClr>
                </a:solidFill>
              </a:rPr>
              <a:t>国际商会国际仲裁院等</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地区性仲裁机构</a:t>
            </a:r>
            <a:r>
              <a:rPr lang="zh-CN" altLang="en-US" sz="1600" b="1" dirty="0" smtClean="0">
                <a:solidFill>
                  <a:schemeClr val="bg1">
                    <a:lumMod val="50000"/>
                  </a:schemeClr>
                </a:solidFill>
              </a:rPr>
              <a:t>：</a:t>
            </a:r>
            <a:r>
              <a:rPr lang="zh-CN" altLang="en-US" sz="1600" dirty="0">
                <a:solidFill>
                  <a:schemeClr val="bg1">
                    <a:lumMod val="50000"/>
                  </a:schemeClr>
                </a:solidFill>
              </a:rPr>
              <a:t>联合国亚洲及远东经济委员会商事仲裁中心等。</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国别性仲裁机构</a:t>
            </a:r>
            <a:r>
              <a:rPr lang="zh-CN" altLang="en-US" sz="1600" b="1" dirty="0" smtClean="0">
                <a:solidFill>
                  <a:schemeClr val="bg1">
                    <a:lumMod val="50000"/>
                  </a:schemeClr>
                </a:solidFill>
              </a:rPr>
              <a:t>：</a:t>
            </a:r>
            <a:r>
              <a:rPr lang="zh-CN" altLang="en-US" sz="1600" dirty="0">
                <a:solidFill>
                  <a:schemeClr val="bg1">
                    <a:lumMod val="50000"/>
                  </a:schemeClr>
                </a:solidFill>
              </a:rPr>
              <a:t>瑞典斯德哥尔摩商会仲裁院；英国伦敦国际仲裁院；</a:t>
            </a:r>
            <a:r>
              <a:rPr lang="zh-CN" altLang="en-US" sz="1600" dirty="0" smtClean="0">
                <a:solidFill>
                  <a:schemeClr val="bg1">
                    <a:lumMod val="50000"/>
                  </a:schemeClr>
                </a:solidFill>
              </a:rPr>
              <a:t>美国仲裁协会等</a:t>
            </a:r>
            <a:r>
              <a:rPr lang="zh-CN" altLang="en-US" sz="1600" dirty="0">
                <a:solidFill>
                  <a:schemeClr val="bg1">
                    <a:lumMod val="50000"/>
                  </a:schemeClr>
                </a:solidFill>
              </a:rPr>
              <a:t>。</a:t>
            </a:r>
            <a:endParaRPr lang="en-US" altLang="zh-CN" sz="1600" dirty="0">
              <a:solidFill>
                <a:schemeClr val="bg1">
                  <a:lumMod val="50000"/>
                </a:schemeClr>
              </a:solidFill>
            </a:endParaRPr>
          </a:p>
          <a:p>
            <a:pPr>
              <a:lnSpc>
                <a:spcPct val="120000"/>
              </a:lnSpc>
            </a:pPr>
            <a:r>
              <a:rPr lang="zh-CN" altLang="en-US" sz="1600" b="1" dirty="0">
                <a:solidFill>
                  <a:schemeClr val="bg1">
                    <a:lumMod val="50000"/>
                  </a:schemeClr>
                </a:solidFill>
              </a:rPr>
              <a:t>专业性仲裁机构</a:t>
            </a:r>
            <a:r>
              <a:rPr lang="zh-CN" altLang="en-US" sz="1600" b="1" dirty="0" smtClean="0">
                <a:solidFill>
                  <a:schemeClr val="bg1">
                    <a:lumMod val="50000"/>
                  </a:schemeClr>
                </a:solidFill>
              </a:rPr>
              <a:t>：</a:t>
            </a:r>
            <a:r>
              <a:rPr lang="zh-CN" altLang="en-US" sz="1600" dirty="0">
                <a:solidFill>
                  <a:schemeClr val="bg1">
                    <a:lumMod val="50000"/>
                  </a:schemeClr>
                </a:solidFill>
              </a:rPr>
              <a:t>中国国际经济贸易仲裁委员会</a:t>
            </a:r>
            <a:r>
              <a:rPr lang="zh-CN" altLang="en-US" sz="1600" dirty="0" smtClean="0">
                <a:solidFill>
                  <a:schemeClr val="bg1">
                    <a:lumMod val="50000"/>
                  </a:schemeClr>
                </a:solidFill>
              </a:rPr>
              <a:t>等。</a:t>
            </a:r>
            <a:endParaRPr lang="en-US" altLang="zh-CN" sz="1600" dirty="0" smtClean="0">
              <a:solidFill>
                <a:schemeClr val="bg1">
                  <a:lumMod val="50000"/>
                </a:schemeClr>
              </a:solidFill>
            </a:endParaRPr>
          </a:p>
        </p:txBody>
      </p:sp>
      <p:sp>
        <p:nvSpPr>
          <p:cNvPr id="15" name="TextBox 1"/>
          <p:cNvSpPr txBox="1"/>
          <p:nvPr/>
        </p:nvSpPr>
        <p:spPr>
          <a:xfrm>
            <a:off x="303026" y="371713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（二）临时仲裁</a:t>
            </a:r>
            <a:r>
              <a:rPr lang="zh-CN" altLang="en-US" sz="2000" b="1" dirty="0">
                <a:solidFill>
                  <a:srgbClr val="002060"/>
                </a:solidFill>
              </a:rPr>
              <a:t>机构</a:t>
            </a:r>
            <a:endParaRPr lang="en-US" altLang="zh-CN" sz="2000" b="1" dirty="0">
              <a:solidFill>
                <a:srgbClr val="002060"/>
              </a:solidFill>
            </a:endParaRPr>
          </a:p>
        </p:txBody>
      </p:sp>
      <p:sp>
        <p:nvSpPr>
          <p:cNvPr id="16" name="TextBox 1"/>
          <p:cNvSpPr txBox="1"/>
          <p:nvPr/>
        </p:nvSpPr>
        <p:spPr>
          <a:xfrm>
            <a:off x="465398" y="4184539"/>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临时仲裁</a:t>
            </a:r>
            <a:r>
              <a:rPr lang="zh-CN" altLang="en-US" sz="1600" b="1" dirty="0">
                <a:solidFill>
                  <a:schemeClr val="bg1">
                    <a:lumMod val="50000"/>
                  </a:schemeClr>
                </a:solidFill>
              </a:rPr>
              <a:t>机构含义</a:t>
            </a:r>
            <a:r>
              <a:rPr lang="zh-CN" altLang="en-US" sz="1600" b="1" dirty="0" smtClean="0">
                <a:solidFill>
                  <a:schemeClr val="bg1">
                    <a:lumMod val="50000"/>
                  </a:schemeClr>
                </a:solidFill>
              </a:rPr>
              <a:t>：</a:t>
            </a:r>
            <a:r>
              <a:rPr lang="zh-CN" altLang="en-US" sz="1600" dirty="0">
                <a:solidFill>
                  <a:schemeClr val="bg1">
                    <a:lumMod val="50000"/>
                  </a:schemeClr>
                </a:solidFill>
              </a:rPr>
              <a:t>指当事人根据国际商事仲裁协议，在争议发生后推荐仲裁员，指定仲裁地点与仲裁程序，在做出裁决后即行解散的仲裁机构。</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1177302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仲裁员</a:t>
            </a:r>
          </a:p>
        </p:txBody>
      </p:sp>
      <p:sp>
        <p:nvSpPr>
          <p:cNvPr id="13" name="矩形 12"/>
          <p:cNvSpPr/>
          <p:nvPr/>
        </p:nvSpPr>
        <p:spPr bwMode="auto">
          <a:xfrm>
            <a:off x="303026" y="777980"/>
            <a:ext cx="8537946" cy="49081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仲裁员是指在仲裁案件中对当事人的财产权益纠纷进行评判并作出决定的居中裁判者</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32255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36089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一）仲裁员的资格</a:t>
            </a:r>
            <a:endParaRPr lang="en-US" altLang="zh-CN" sz="2000" b="1" dirty="0">
              <a:solidFill>
                <a:srgbClr val="002060"/>
              </a:solidFill>
            </a:endParaRPr>
          </a:p>
        </p:txBody>
      </p:sp>
      <p:sp>
        <p:nvSpPr>
          <p:cNvPr id="22" name="TextBox 1"/>
          <p:cNvSpPr txBox="1"/>
          <p:nvPr/>
        </p:nvSpPr>
        <p:spPr>
          <a:xfrm>
            <a:off x="485174" y="1813612"/>
            <a:ext cx="8213201"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具备五个条件之一：</a:t>
            </a:r>
            <a:r>
              <a:rPr lang="zh-CN" altLang="en-US" sz="1600" dirty="0">
                <a:solidFill>
                  <a:schemeClr val="bg1">
                    <a:lumMod val="50000"/>
                  </a:schemeClr>
                </a:solidFill>
              </a:rPr>
              <a:t>一是通过国家统一法律职业资格考试取得法律职业资格，从事仲裁工作满八年的；二是从事律师工作满八年的；三是曾任法官满八年的；四是从事法律研究、教学工作并具有高级职称</a:t>
            </a:r>
            <a:r>
              <a:rPr lang="zh-CN" altLang="en-US" sz="1600" dirty="0" smtClean="0">
                <a:solidFill>
                  <a:schemeClr val="bg1">
                    <a:lumMod val="50000"/>
                  </a:schemeClr>
                </a:solidFill>
              </a:rPr>
              <a:t>的；五</a:t>
            </a:r>
            <a:r>
              <a:rPr lang="zh-CN" altLang="en-US" sz="1600" dirty="0">
                <a:solidFill>
                  <a:schemeClr val="bg1">
                    <a:lumMod val="50000"/>
                  </a:schemeClr>
                </a:solidFill>
              </a:rPr>
              <a:t>是具有法律知识、从事经济贸易等专业工作并具有高级职称或者具有同等专业水平的。</a:t>
            </a:r>
            <a:endParaRPr lang="en-US" altLang="zh-CN" sz="1600" dirty="0" smtClean="0">
              <a:solidFill>
                <a:schemeClr val="bg1">
                  <a:lumMod val="50000"/>
                </a:schemeClr>
              </a:solidFill>
            </a:endParaRPr>
          </a:p>
        </p:txBody>
      </p:sp>
      <p:sp>
        <p:nvSpPr>
          <p:cNvPr id="15" name="TextBox 1"/>
          <p:cNvSpPr txBox="1"/>
          <p:nvPr/>
        </p:nvSpPr>
        <p:spPr>
          <a:xfrm>
            <a:off x="303026" y="294922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）裁员的回避</a:t>
            </a:r>
            <a:endParaRPr lang="en-US" altLang="zh-CN" sz="2000" b="1" dirty="0">
              <a:solidFill>
                <a:srgbClr val="002060"/>
              </a:solidFill>
            </a:endParaRPr>
          </a:p>
        </p:txBody>
      </p:sp>
      <p:sp>
        <p:nvSpPr>
          <p:cNvPr id="16" name="TextBox 1"/>
          <p:cNvSpPr txBox="1"/>
          <p:nvPr/>
        </p:nvSpPr>
        <p:spPr>
          <a:xfrm>
            <a:off x="485174" y="3403040"/>
            <a:ext cx="821320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仲裁</a:t>
            </a:r>
            <a:r>
              <a:rPr lang="zh-CN" altLang="en-US" sz="1600" b="1" dirty="0" smtClean="0">
                <a:solidFill>
                  <a:schemeClr val="bg1">
                    <a:lumMod val="50000"/>
                  </a:schemeClr>
                </a:solidFill>
              </a:rPr>
              <a:t>员回避四种情形：</a:t>
            </a:r>
            <a:r>
              <a:rPr lang="zh-CN" altLang="en-US" sz="1600" dirty="0">
                <a:solidFill>
                  <a:schemeClr val="bg1">
                    <a:lumMod val="50000"/>
                  </a:schemeClr>
                </a:solidFill>
              </a:rPr>
              <a:t>一是本案当事人或者当事人、代理人的近亲属；二是与本案有利害关系；三是与本案当事人、代理人有其他关系，可能影响公正仲裁的；四是私自会见当事人、</a:t>
            </a:r>
            <a:r>
              <a:rPr lang="zh-CN" altLang="en-US" sz="1600" dirty="0" smtClean="0">
                <a:solidFill>
                  <a:schemeClr val="bg1">
                    <a:lumMod val="50000"/>
                  </a:schemeClr>
                </a:solidFill>
              </a:rPr>
              <a:t>代理人，或者</a:t>
            </a:r>
            <a:r>
              <a:rPr lang="zh-CN" altLang="en-US" sz="1600" dirty="0">
                <a:solidFill>
                  <a:schemeClr val="bg1">
                    <a:lumMod val="50000"/>
                  </a:schemeClr>
                </a:solidFill>
              </a:rPr>
              <a:t>接受当事人、代理人的请客送礼</a:t>
            </a:r>
            <a:r>
              <a:rPr lang="zh-CN" altLang="en-US" sz="1600" dirty="0" smtClean="0">
                <a:solidFill>
                  <a:schemeClr val="bg1">
                    <a:lumMod val="50000"/>
                  </a:schemeClr>
                </a:solidFill>
              </a:rPr>
              <a:t>的。</a:t>
            </a:r>
            <a:endParaRPr lang="en-US" altLang="zh-CN" sz="1600" dirty="0" smtClean="0">
              <a:solidFill>
                <a:schemeClr val="bg1">
                  <a:lumMod val="50000"/>
                </a:schemeClr>
              </a:solidFill>
            </a:endParaRPr>
          </a:p>
        </p:txBody>
      </p:sp>
      <p:sp>
        <p:nvSpPr>
          <p:cNvPr id="17" name="矩形 16"/>
          <p:cNvSpPr/>
          <p:nvPr/>
        </p:nvSpPr>
        <p:spPr bwMode="auto">
          <a:xfrm>
            <a:off x="364796" y="4312837"/>
            <a:ext cx="8251566" cy="697380"/>
          </a:xfrm>
          <a:prstGeom prst="rect">
            <a:avLst/>
          </a:prstGeom>
          <a:solidFill>
            <a:schemeClr val="accent2"/>
          </a:solidFill>
          <a:ln>
            <a:noFill/>
          </a:ln>
          <a:effectLst/>
        </p:spPr>
        <p:txBody>
          <a:bodyPr anchor="ctr"/>
          <a:lstStyle/>
          <a:p>
            <a:pPr algn="ctr">
              <a:lnSpc>
                <a:spcPct val="150000"/>
              </a:lnSpc>
              <a:defRPr/>
            </a:pP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仲裁员有上述情形之一的，当事人有权在首次</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开庭或最后</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一次开庭前提出，并说明理由</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仲裁</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委员会主任</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决定</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仲裁员是否</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回避，其仲裁员时由</a:t>
            </a:r>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仲裁委员会集体决定</a:t>
            </a:r>
            <a:r>
              <a:rPr lang="zh-CN" altLang="en-US" sz="14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462684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仲裁协议</a:t>
            </a:r>
          </a:p>
        </p:txBody>
      </p:sp>
      <p:sp>
        <p:nvSpPr>
          <p:cNvPr id="13" name="矩形 12"/>
          <p:cNvSpPr/>
          <p:nvPr/>
        </p:nvSpPr>
        <p:spPr bwMode="auto">
          <a:xfrm>
            <a:off x="303026" y="870576"/>
            <a:ext cx="8537946" cy="49081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仲裁协议是指当事人同意将他们之间一项确定的契约性或非契约性的法律关系中已经发生或可能发生的一切或某些争议提交仲裁的协议</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019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5576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一）仲裁协议的内涵</a:t>
            </a:r>
            <a:endParaRPr lang="en-US" altLang="zh-CN" sz="2000" b="1" dirty="0">
              <a:solidFill>
                <a:srgbClr val="002060"/>
              </a:solidFill>
            </a:endParaRPr>
          </a:p>
        </p:txBody>
      </p:sp>
      <p:sp>
        <p:nvSpPr>
          <p:cNvPr id="22" name="TextBox 1"/>
          <p:cNvSpPr txBox="1"/>
          <p:nvPr/>
        </p:nvSpPr>
        <p:spPr>
          <a:xfrm>
            <a:off x="485174" y="2004592"/>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三个方面要素</a:t>
            </a:r>
            <a:r>
              <a:rPr lang="zh-CN" altLang="en-US" sz="1600" b="1" dirty="0" smtClean="0">
                <a:solidFill>
                  <a:schemeClr val="bg1">
                    <a:lumMod val="50000"/>
                  </a:schemeClr>
                </a:solidFill>
              </a:rPr>
              <a:t>：</a:t>
            </a:r>
            <a:r>
              <a:rPr lang="zh-CN" altLang="en-US" sz="1600" dirty="0">
                <a:solidFill>
                  <a:schemeClr val="bg1">
                    <a:lumMod val="50000"/>
                  </a:schemeClr>
                </a:solidFill>
              </a:rPr>
              <a:t>一是当事人之间存在国际商事法律关系；二是当事人之间的真实意思表示；三是当事人之间约定事项合法。</a:t>
            </a:r>
            <a:endParaRPr lang="en-US" altLang="zh-CN" sz="1600" dirty="0" smtClean="0">
              <a:solidFill>
                <a:schemeClr val="bg1">
                  <a:lumMod val="50000"/>
                </a:schemeClr>
              </a:solidFill>
            </a:endParaRPr>
          </a:p>
        </p:txBody>
      </p:sp>
      <p:sp>
        <p:nvSpPr>
          <p:cNvPr id="15" name="TextBox 1"/>
          <p:cNvSpPr txBox="1"/>
          <p:nvPr/>
        </p:nvSpPr>
        <p:spPr>
          <a:xfrm>
            <a:off x="344242" y="260994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）仲裁协议的形式</a:t>
            </a:r>
            <a:endParaRPr lang="en-US" altLang="zh-CN" sz="2000" b="1" dirty="0">
              <a:solidFill>
                <a:srgbClr val="002060"/>
              </a:solidFill>
            </a:endParaRPr>
          </a:p>
        </p:txBody>
      </p:sp>
      <p:sp>
        <p:nvSpPr>
          <p:cNvPr id="16" name="TextBox 1"/>
          <p:cNvSpPr txBox="1"/>
          <p:nvPr/>
        </p:nvSpPr>
        <p:spPr>
          <a:xfrm>
            <a:off x="485174" y="3090524"/>
            <a:ext cx="821320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书面</a:t>
            </a:r>
            <a:r>
              <a:rPr lang="zh-CN" altLang="en-US" sz="1600" b="1" dirty="0">
                <a:solidFill>
                  <a:schemeClr val="bg1">
                    <a:lumMod val="50000"/>
                  </a:schemeClr>
                </a:solidFill>
              </a:rPr>
              <a:t>形式</a:t>
            </a:r>
            <a:r>
              <a:rPr lang="zh-CN" altLang="en-US" sz="1600" b="1" dirty="0" smtClean="0">
                <a:solidFill>
                  <a:schemeClr val="bg1">
                    <a:lumMod val="50000"/>
                  </a:schemeClr>
                </a:solidFill>
              </a:rPr>
              <a:t>：</a:t>
            </a:r>
            <a:r>
              <a:rPr lang="zh-CN" altLang="en-US" sz="1600" dirty="0" smtClean="0">
                <a:solidFill>
                  <a:schemeClr val="bg1">
                    <a:lumMod val="50000"/>
                  </a:schemeClr>
                </a:solidFill>
              </a:rPr>
              <a:t>指包括</a:t>
            </a:r>
            <a:r>
              <a:rPr lang="zh-CN" altLang="en-US" sz="1600" dirty="0">
                <a:solidFill>
                  <a:schemeClr val="bg1">
                    <a:lumMod val="50000"/>
                  </a:schemeClr>
                </a:solidFill>
              </a:rPr>
              <a:t>合同书、信件、电报、电传、传真、电子数据交换和电子邮件等可以有形地表现所载内容的表现方式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口头形式</a:t>
            </a:r>
            <a:r>
              <a:rPr lang="zh-CN" altLang="en-US" sz="1600" b="1" dirty="0" smtClean="0">
                <a:solidFill>
                  <a:schemeClr val="bg1">
                    <a:lumMod val="50000"/>
                  </a:schemeClr>
                </a:solidFill>
              </a:rPr>
              <a:t>：</a:t>
            </a:r>
            <a:r>
              <a:rPr lang="zh-CN" altLang="en-US" sz="1600" dirty="0">
                <a:solidFill>
                  <a:schemeClr val="bg1">
                    <a:lumMod val="50000"/>
                  </a:schemeClr>
                </a:solidFill>
              </a:rPr>
              <a:t>指仲裁协议的双方当事人，通过面对面约定仲裁事项的方式。</a:t>
            </a:r>
            <a:endParaRPr lang="en-US" altLang="zh-CN" sz="1600" dirty="0" smtClean="0">
              <a:solidFill>
                <a:schemeClr val="bg1">
                  <a:lumMod val="50000"/>
                </a:schemeClr>
              </a:solidFill>
            </a:endParaRPr>
          </a:p>
        </p:txBody>
      </p:sp>
      <p:sp>
        <p:nvSpPr>
          <p:cNvPr id="17" name="矩形 16"/>
          <p:cNvSpPr/>
          <p:nvPr/>
        </p:nvSpPr>
        <p:spPr bwMode="auto">
          <a:xfrm>
            <a:off x="1041722" y="4143737"/>
            <a:ext cx="7228389" cy="622896"/>
          </a:xfrm>
          <a:prstGeom prst="rect">
            <a:avLst/>
          </a:prstGeom>
          <a:solidFill>
            <a:srgbClr val="008000"/>
          </a:solidFill>
          <a:ln>
            <a:noFill/>
          </a:ln>
          <a:effectLst/>
        </p:spPr>
        <p:txBody>
          <a:bodyPr anchor="ctr"/>
          <a:lstStyle/>
          <a:p>
            <a:pPr algn="ctr">
              <a:lnSpc>
                <a:spcPct val="150000"/>
              </a:lnSpc>
              <a:defRPr/>
            </a:pP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口头</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形式与</a:t>
            </a:r>
            <a:r>
              <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rPr>
              <a:t>书面</a:t>
            </a:r>
            <a:r>
              <a:rPr lang="zh-CN" altLang="en-US" sz="16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形式具有同样的法律效力！</a:t>
            </a:r>
            <a:endParaRPr lang="zh-CN" altLang="en-US" sz="16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61055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仲裁协议</a:t>
            </a:r>
          </a:p>
        </p:txBody>
      </p:sp>
      <p:sp>
        <p:nvSpPr>
          <p:cNvPr id="21" name="TextBox 1"/>
          <p:cNvSpPr txBox="1"/>
          <p:nvPr/>
        </p:nvSpPr>
        <p:spPr>
          <a:xfrm>
            <a:off x="314801" y="90607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仲裁协议</a:t>
            </a:r>
            <a:r>
              <a:rPr lang="zh-CN" altLang="en-US" sz="2000" b="1" dirty="0" smtClean="0">
                <a:solidFill>
                  <a:srgbClr val="002060"/>
                </a:solidFill>
              </a:rPr>
              <a:t>的内容</a:t>
            </a:r>
            <a:endParaRPr lang="en-US" altLang="zh-CN" sz="2000" b="1" dirty="0">
              <a:solidFill>
                <a:srgbClr val="002060"/>
              </a:solidFill>
            </a:endParaRPr>
          </a:p>
        </p:txBody>
      </p:sp>
      <p:sp>
        <p:nvSpPr>
          <p:cNvPr id="15" name="TextBox 1"/>
          <p:cNvSpPr txBox="1"/>
          <p:nvPr/>
        </p:nvSpPr>
        <p:spPr>
          <a:xfrm>
            <a:off x="344242" y="289215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仲裁协议</a:t>
            </a:r>
            <a:r>
              <a:rPr lang="zh-CN" altLang="en-US" sz="2000" b="1" dirty="0" smtClean="0">
                <a:solidFill>
                  <a:srgbClr val="002060"/>
                </a:solidFill>
              </a:rPr>
              <a:t>的作用</a:t>
            </a:r>
            <a:endParaRPr lang="en-US" altLang="zh-CN" sz="2000" b="1" dirty="0">
              <a:solidFill>
                <a:srgbClr val="002060"/>
              </a:solidFill>
            </a:endParaRPr>
          </a:p>
        </p:txBody>
      </p:sp>
      <p:sp>
        <p:nvSpPr>
          <p:cNvPr id="16" name="TextBox 1"/>
          <p:cNvSpPr txBox="1"/>
          <p:nvPr/>
        </p:nvSpPr>
        <p:spPr>
          <a:xfrm>
            <a:off x="1599718" y="3541269"/>
            <a:ext cx="821320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仲裁</a:t>
            </a:r>
            <a:r>
              <a:rPr lang="zh-CN" altLang="en-US" sz="1600" b="1" dirty="0">
                <a:solidFill>
                  <a:schemeClr val="bg1">
                    <a:lumMod val="50000"/>
                  </a:schemeClr>
                </a:solidFill>
              </a:rPr>
              <a:t>机构取得对特定案件管辖权的主要</a:t>
            </a:r>
            <a:r>
              <a:rPr lang="zh-CN" altLang="en-US" sz="1600" b="1" dirty="0" smtClean="0">
                <a:solidFill>
                  <a:schemeClr val="bg1">
                    <a:lumMod val="50000"/>
                  </a:schemeClr>
                </a:solidFill>
              </a:rPr>
              <a:t>依据</a:t>
            </a:r>
            <a:r>
              <a:rPr lang="en-US" altLang="zh-CN" sz="1600" b="1" dirty="0" smtClean="0">
                <a:solidFill>
                  <a:schemeClr val="bg1">
                    <a:lumMod val="50000"/>
                  </a:schemeClr>
                </a:solidFill>
              </a:rPr>
              <a:t>      </a:t>
            </a:r>
          </a:p>
        </p:txBody>
      </p:sp>
      <p:sp>
        <p:nvSpPr>
          <p:cNvPr id="17" name="TextBox 9"/>
          <p:cNvSpPr txBox="1"/>
          <p:nvPr/>
        </p:nvSpPr>
        <p:spPr>
          <a:xfrm>
            <a:off x="595079" y="2070332"/>
            <a:ext cx="1553944"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仲裁事项</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endParaRPr>
          </a:p>
          <a:p>
            <a:pPr>
              <a:lnSpc>
                <a:spcPct val="120000"/>
              </a:lnSpc>
            </a:pPr>
            <a:r>
              <a:rPr lang="zh-CN" altLang="en-US" sz="1200" dirty="0" smtClean="0">
                <a:solidFill>
                  <a:schemeClr val="bg1">
                    <a:lumMod val="50000"/>
                  </a:schemeClr>
                </a:solidFill>
              </a:rPr>
              <a:t>      明确</a:t>
            </a:r>
            <a:r>
              <a:rPr lang="zh-CN" altLang="en-US" sz="1200" dirty="0">
                <a:solidFill>
                  <a:schemeClr val="bg1">
                    <a:lumMod val="50000"/>
                  </a:schemeClr>
                </a:solidFill>
              </a:rPr>
              <a:t>争议事由</a:t>
            </a:r>
            <a:endParaRPr lang="en-US" altLang="zh-CN" sz="1200" dirty="0">
              <a:solidFill>
                <a:schemeClr val="bg1">
                  <a:lumMod val="50000"/>
                </a:schemeClr>
              </a:solidFill>
            </a:endParaRPr>
          </a:p>
        </p:txBody>
      </p:sp>
      <p:sp>
        <p:nvSpPr>
          <p:cNvPr id="19" name="TextBox 9"/>
          <p:cNvSpPr txBox="1"/>
          <p:nvPr/>
        </p:nvSpPr>
        <p:spPr>
          <a:xfrm>
            <a:off x="3828420" y="2099677"/>
            <a:ext cx="1621758" cy="6463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rPr>
              <a:t>仲裁机构</a:t>
            </a:r>
            <a:endPar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endParaRPr>
          </a:p>
          <a:p>
            <a:pPr>
              <a:lnSpc>
                <a:spcPct val="100000"/>
              </a:lnSpc>
              <a:defRPr>
                <a:latin typeface="+mj-lt"/>
                <a:ea typeface="+mj-ea"/>
                <a:cs typeface="+mj-cs"/>
                <a:sym typeface="Calibri"/>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注明名称</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及相关信息</a:t>
            </a:r>
            <a:endParaRPr b="1" dirty="0">
              <a:solidFill>
                <a:schemeClr val="accent1">
                  <a:lumMod val="50000"/>
                </a:schemeClr>
              </a:solidFill>
              <a:sym typeface="Helvetica"/>
            </a:endParaRPr>
          </a:p>
        </p:txBody>
      </p:sp>
      <p:sp>
        <p:nvSpPr>
          <p:cNvPr id="20" name="TextBox 9"/>
          <p:cNvSpPr txBox="1"/>
          <p:nvPr/>
        </p:nvSpPr>
        <p:spPr>
          <a:xfrm>
            <a:off x="5554309" y="2057326"/>
            <a:ext cx="1486051"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Calibri"/>
              </a:rPr>
              <a:t>仲裁</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rPr>
              <a:t>规则</a:t>
            </a:r>
            <a:endPar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endParaRPr>
          </a:p>
          <a:p>
            <a:pPr>
              <a:lnSpc>
                <a:spcPct val="120000"/>
              </a:lnSpc>
            </a:pPr>
            <a:r>
              <a:rPr lang="zh-CN" altLang="en-US" sz="1200" dirty="0" smtClean="0">
                <a:solidFill>
                  <a:schemeClr val="bg1">
                    <a:lumMod val="50000"/>
                  </a:schemeClr>
                </a:solidFill>
              </a:rPr>
              <a:t>     选择仲裁</a:t>
            </a:r>
            <a:r>
              <a:rPr lang="zh-CN" altLang="en-US" sz="1200" dirty="0">
                <a:solidFill>
                  <a:schemeClr val="bg1">
                    <a:lumMod val="50000"/>
                  </a:schemeClr>
                </a:solidFill>
              </a:rPr>
              <a:t>规则</a:t>
            </a:r>
            <a:endParaRPr lang="en-US" altLang="zh-CN" sz="1200" dirty="0">
              <a:solidFill>
                <a:schemeClr val="bg1">
                  <a:lumMod val="50000"/>
                </a:schemeClr>
              </a:solidFill>
            </a:endParaRPr>
          </a:p>
        </p:txBody>
      </p:sp>
      <p:sp>
        <p:nvSpPr>
          <p:cNvPr id="23" name="TextBox 9"/>
          <p:cNvSpPr txBox="1"/>
          <p:nvPr/>
        </p:nvSpPr>
        <p:spPr>
          <a:xfrm>
            <a:off x="7297568" y="2186936"/>
            <a:ext cx="966967"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Calibri"/>
              </a:rPr>
              <a:t>仲裁</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rPr>
              <a:t>效力</a:t>
            </a:r>
            <a:endPar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Calibri"/>
            </a:endParaRPr>
          </a:p>
          <a:p>
            <a:pPr>
              <a:lnSpc>
                <a:spcPct val="100000"/>
              </a:lnSpc>
              <a:defRPr>
                <a:latin typeface="+mj-lt"/>
                <a:ea typeface="+mj-ea"/>
                <a:cs typeface="+mj-cs"/>
                <a:sym typeface="Calibri"/>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Calibri"/>
              </a:rPr>
              <a:t>      终局</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Calibri"/>
              </a:rPr>
              <a:t>性</a:t>
            </a:r>
            <a:endParaRPr b="1" dirty="0">
              <a:solidFill>
                <a:schemeClr val="accent1">
                  <a:lumMod val="50000"/>
                </a:schemeClr>
              </a:solidFill>
              <a:sym typeface="Helvetica"/>
            </a:endParaRPr>
          </a:p>
        </p:txBody>
      </p:sp>
      <p:sp>
        <p:nvSpPr>
          <p:cNvPr id="29" name="椭圆 28"/>
          <p:cNvSpPr/>
          <p:nvPr/>
        </p:nvSpPr>
        <p:spPr>
          <a:xfrm>
            <a:off x="1043350" y="1576092"/>
            <a:ext cx="680551" cy="531970"/>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1</a:t>
            </a:r>
            <a:endParaRPr kumimoji="0" lang="zh-CN" altLang="en-US"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0" name="椭圆 29"/>
          <p:cNvSpPr/>
          <p:nvPr/>
        </p:nvSpPr>
        <p:spPr>
          <a:xfrm>
            <a:off x="2668931" y="1576092"/>
            <a:ext cx="662082" cy="541915"/>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2</a:t>
            </a:r>
            <a:endParaRPr kumimoji="0" lang="zh-CN" altLang="en-US"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1" name="椭圆 30"/>
          <p:cNvSpPr/>
          <p:nvPr/>
        </p:nvSpPr>
        <p:spPr>
          <a:xfrm>
            <a:off x="4327507" y="1550080"/>
            <a:ext cx="655239" cy="591524"/>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3</a:t>
            </a:r>
            <a:endParaRPr kumimoji="0" lang="zh-CN" altLang="en-US"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2" name="椭圆 31"/>
          <p:cNvSpPr/>
          <p:nvPr/>
        </p:nvSpPr>
        <p:spPr>
          <a:xfrm>
            <a:off x="5929706" y="1576693"/>
            <a:ext cx="664544" cy="531970"/>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4</a:t>
            </a:r>
            <a:endParaRPr kumimoji="0" lang="zh-CN" altLang="en-US"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3" name="椭圆 32"/>
          <p:cNvSpPr/>
          <p:nvPr/>
        </p:nvSpPr>
        <p:spPr>
          <a:xfrm>
            <a:off x="7496122" y="1589198"/>
            <a:ext cx="618761" cy="532924"/>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rPr>
              <a:t>5</a:t>
            </a:r>
            <a:endParaRPr kumimoji="0" lang="zh-CN" altLang="en-US" sz="2000" b="1" i="0" u="none" strike="noStrike" kern="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4" name="TextBox 9"/>
          <p:cNvSpPr txBox="1"/>
          <p:nvPr/>
        </p:nvSpPr>
        <p:spPr>
          <a:xfrm>
            <a:off x="2189225" y="2041952"/>
            <a:ext cx="1553944"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gn="ctr">
              <a:defRPr>
                <a:latin typeface="+mj-lt"/>
                <a:ea typeface="+mj-ea"/>
                <a:cs typeface="+mj-cs"/>
                <a:sym typeface="Calibri"/>
              </a:defRPr>
            </a:pP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rPr>
              <a:t>仲裁地点</a:t>
            </a:r>
            <a:endPar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cs typeface="+mj-cs"/>
              <a:sym typeface="Calibri"/>
            </a:endParaRPr>
          </a:p>
          <a:p>
            <a:pPr algn="ctr">
              <a:defRPr>
                <a:latin typeface="+mj-lt"/>
                <a:ea typeface="+mj-ea"/>
                <a:cs typeface="+mj-cs"/>
                <a:sym typeface="Calibri"/>
              </a:defRPr>
            </a:pPr>
            <a:r>
              <a:rPr lang="zh-CN" altLang="en-US" sz="1200" dirty="0">
                <a:solidFill>
                  <a:schemeClr val="bg1">
                    <a:lumMod val="50000"/>
                  </a:schemeClr>
                </a:solidFill>
              </a:rPr>
              <a:t>注明仲裁地址</a:t>
            </a:r>
            <a:r>
              <a:rPr lang="zh-CN" altLang="en-US" sz="1200" dirty="0" smtClean="0">
                <a:solidFill>
                  <a:schemeClr val="bg1">
                    <a:lumMod val="50000"/>
                  </a:schemeClr>
                </a:solidFill>
              </a:rPr>
              <a:t>信息</a:t>
            </a:r>
            <a:endParaRPr lang="zh-CN" altLang="en-US" sz="1200" dirty="0">
              <a:solidFill>
                <a:schemeClr val="bg1">
                  <a:lumMod val="50000"/>
                </a:schemeClr>
              </a:solidFill>
            </a:endParaRPr>
          </a:p>
        </p:txBody>
      </p:sp>
      <p:sp>
        <p:nvSpPr>
          <p:cNvPr id="37" name="椭圆 36"/>
          <p:cNvSpPr/>
          <p:nvPr/>
        </p:nvSpPr>
        <p:spPr bwMode="auto">
          <a:xfrm>
            <a:off x="1012472" y="3511939"/>
            <a:ext cx="499516" cy="410019"/>
          </a:xfrm>
          <a:prstGeom prst="ellipse">
            <a:avLst/>
          </a:prstGeom>
          <a:solidFill>
            <a:schemeClr val="accent3">
              <a:lumMod val="50000"/>
            </a:schemeClr>
          </a:solidFill>
          <a:ln w="9525" cap="flat" cmpd="sng" algn="ctr">
            <a:solidFill>
              <a:srgbClr val="FFFFFF"/>
            </a:solidFill>
            <a:prstDash val="solid"/>
            <a:round/>
            <a:headEnd type="none" w="med" len="med"/>
            <a:tailEnd type="none" w="med" len="med"/>
          </a:ln>
          <a:effectLst/>
        </p:spPr>
        <p:txBody>
          <a:bodyPr vert="horz" wrap="square" lIns="91434" tIns="45717" rIns="91434" bIns="45717" numCol="1" rtlCol="0" anchor="t" anchorCtr="0" compatLnSpc="1"/>
          <a:lstStyle/>
          <a:p>
            <a:pPr marL="0" marR="0" lvl="0" indent="0" defTabSz="914339" eaLnBrk="1" fontAlgn="base" latinLnBrk="0" hangingPunct="1">
              <a:lnSpc>
                <a:spcPct val="100000"/>
              </a:lnSpc>
              <a:spcBef>
                <a:spcPct val="0"/>
              </a:spcBef>
              <a:spcAft>
                <a:spcPct val="0"/>
              </a:spcAft>
              <a:buClrTx/>
              <a:buSzTx/>
              <a:buFont typeface="Arial" pitchFamily="34" charset="0"/>
              <a:buNone/>
              <a:tabLst/>
              <a:defRPr/>
            </a:pPr>
            <a:r>
              <a:rPr kumimoji="0" lang="en-US" altLang="zh-CN" sz="1600" b="1" i="0" u="none" strike="noStrike" kern="1200" cap="none" spc="0" normalizeH="0" baseline="0" noProof="0" dirty="0" smtClean="0">
                <a:ln>
                  <a:noFill/>
                </a:ln>
                <a:solidFill>
                  <a:srgbClr val="FFFFFF"/>
                </a:solidFill>
                <a:effectLst/>
                <a:uLnTx/>
                <a:uFillTx/>
                <a:latin typeface="微软雅黑"/>
                <a:ea typeface="微软雅黑"/>
                <a:cs typeface="+mn-cs"/>
              </a:rPr>
              <a:t>1</a:t>
            </a:r>
            <a:endParaRPr kumimoji="0" lang="zh-CN" altLang="en-US" sz="1600" b="1" i="0" u="none" strike="noStrike" kern="1200" cap="none" spc="0" normalizeH="0" baseline="0" noProof="0" dirty="0" smtClean="0">
              <a:ln>
                <a:noFill/>
              </a:ln>
              <a:solidFill>
                <a:srgbClr val="FFFFFF"/>
              </a:solidFill>
              <a:effectLst/>
              <a:uLnTx/>
              <a:uFillTx/>
              <a:latin typeface="微软雅黑"/>
              <a:ea typeface="微软雅黑"/>
              <a:cs typeface="+mn-cs"/>
            </a:endParaRPr>
          </a:p>
        </p:txBody>
      </p:sp>
      <p:sp>
        <p:nvSpPr>
          <p:cNvPr id="46" name="TextBox 1"/>
          <p:cNvSpPr txBox="1"/>
          <p:nvPr/>
        </p:nvSpPr>
        <p:spPr>
          <a:xfrm>
            <a:off x="1649870" y="4009979"/>
            <a:ext cx="3830408"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排除</a:t>
            </a:r>
            <a:r>
              <a:rPr lang="zh-CN" altLang="en-US" sz="1600" b="1" dirty="0">
                <a:solidFill>
                  <a:schemeClr val="bg1">
                    <a:lumMod val="50000"/>
                  </a:schemeClr>
                </a:solidFill>
              </a:rPr>
              <a:t>法院管辖权的重要</a:t>
            </a:r>
            <a:r>
              <a:rPr lang="zh-CN" altLang="en-US" sz="1600" b="1" dirty="0" smtClean="0">
                <a:solidFill>
                  <a:schemeClr val="bg1">
                    <a:lumMod val="50000"/>
                  </a:schemeClr>
                </a:solidFill>
              </a:rPr>
              <a:t>依据</a:t>
            </a:r>
            <a:endParaRPr lang="en-US" altLang="zh-CN" sz="1600" b="1" dirty="0" smtClean="0">
              <a:solidFill>
                <a:schemeClr val="bg1">
                  <a:lumMod val="50000"/>
                </a:schemeClr>
              </a:solidFill>
            </a:endParaRPr>
          </a:p>
        </p:txBody>
      </p:sp>
      <p:sp>
        <p:nvSpPr>
          <p:cNvPr id="47" name="TextBox 1"/>
          <p:cNvSpPr txBox="1"/>
          <p:nvPr/>
        </p:nvSpPr>
        <p:spPr>
          <a:xfrm>
            <a:off x="1657591" y="4395465"/>
            <a:ext cx="4752134"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独立</a:t>
            </a:r>
            <a:r>
              <a:rPr lang="zh-CN" altLang="en-US" sz="1600" b="1" dirty="0">
                <a:solidFill>
                  <a:schemeClr val="bg1">
                    <a:lumMod val="50000"/>
                  </a:schemeClr>
                </a:solidFill>
              </a:rPr>
              <a:t>于其他</a:t>
            </a:r>
            <a:r>
              <a:rPr lang="zh-CN" altLang="en-US" sz="1600" b="1" dirty="0" smtClean="0">
                <a:solidFill>
                  <a:schemeClr val="bg1">
                    <a:lumMod val="50000"/>
                  </a:schemeClr>
                </a:solidFill>
              </a:rPr>
              <a:t>条款</a:t>
            </a:r>
            <a:endParaRPr lang="en-US" altLang="zh-CN" sz="1600" b="1" dirty="0" smtClean="0">
              <a:solidFill>
                <a:schemeClr val="bg1">
                  <a:lumMod val="50000"/>
                </a:schemeClr>
              </a:solidFill>
            </a:endParaRPr>
          </a:p>
        </p:txBody>
      </p:sp>
      <p:sp>
        <p:nvSpPr>
          <p:cNvPr id="48" name="椭圆 47"/>
          <p:cNvSpPr/>
          <p:nvPr/>
        </p:nvSpPr>
        <p:spPr bwMode="auto">
          <a:xfrm>
            <a:off x="1014406" y="3936336"/>
            <a:ext cx="499516" cy="410019"/>
          </a:xfrm>
          <a:prstGeom prst="ellipse">
            <a:avLst/>
          </a:prstGeom>
          <a:solidFill>
            <a:schemeClr val="accent3">
              <a:lumMod val="50000"/>
            </a:schemeClr>
          </a:solidFill>
          <a:ln w="9525" cap="flat" cmpd="sng" algn="ctr">
            <a:solidFill>
              <a:srgbClr val="FFFFFF"/>
            </a:solidFill>
            <a:prstDash val="solid"/>
            <a:round/>
            <a:headEnd type="none" w="med" len="med"/>
            <a:tailEnd type="none" w="med" len="med"/>
          </a:ln>
          <a:effectLst/>
        </p:spPr>
        <p:txBody>
          <a:bodyPr vert="horz" wrap="square" lIns="91434" tIns="45717" rIns="91434" bIns="45717" numCol="1" rtlCol="0" anchor="t" anchorCtr="0" compatLnSpc="1"/>
          <a:lstStyle/>
          <a:p>
            <a:pPr marL="0" marR="0" lvl="0" indent="0" defTabSz="914339" eaLnBrk="1" fontAlgn="base" latinLnBrk="0" hangingPunct="1">
              <a:lnSpc>
                <a:spcPct val="100000"/>
              </a:lnSpc>
              <a:spcBef>
                <a:spcPct val="0"/>
              </a:spcBef>
              <a:spcAft>
                <a:spcPct val="0"/>
              </a:spcAft>
              <a:buClrTx/>
              <a:buSzTx/>
              <a:buFont typeface="Arial" pitchFamily="34" charset="0"/>
              <a:buNone/>
              <a:tabLst/>
              <a:defRPr/>
            </a:pPr>
            <a:r>
              <a:rPr lang="en-US" altLang="zh-CN" sz="1600" b="1" kern="1200" dirty="0">
                <a:solidFill>
                  <a:srgbClr val="FFFFFF"/>
                </a:solidFill>
                <a:latin typeface="微软雅黑"/>
                <a:ea typeface="微软雅黑"/>
                <a:cs typeface="+mn-cs"/>
              </a:rPr>
              <a:t>2</a:t>
            </a:r>
            <a:endParaRPr kumimoji="0" lang="zh-CN" altLang="en-US" sz="1600" b="1" i="0" u="none" strike="noStrike" kern="1200" cap="none" spc="0" normalizeH="0" baseline="0" noProof="0" dirty="0" smtClean="0">
              <a:ln>
                <a:noFill/>
              </a:ln>
              <a:solidFill>
                <a:srgbClr val="FFFFFF"/>
              </a:solidFill>
              <a:effectLst/>
              <a:uLnTx/>
              <a:uFillTx/>
              <a:latin typeface="微软雅黑"/>
              <a:ea typeface="微软雅黑"/>
              <a:cs typeface="+mn-cs"/>
            </a:endParaRPr>
          </a:p>
        </p:txBody>
      </p:sp>
      <p:sp>
        <p:nvSpPr>
          <p:cNvPr id="49" name="椭圆 48"/>
          <p:cNvSpPr/>
          <p:nvPr/>
        </p:nvSpPr>
        <p:spPr bwMode="auto">
          <a:xfrm>
            <a:off x="1022127" y="4395465"/>
            <a:ext cx="499516" cy="410019"/>
          </a:xfrm>
          <a:prstGeom prst="ellipse">
            <a:avLst/>
          </a:prstGeom>
          <a:solidFill>
            <a:schemeClr val="accent3">
              <a:lumMod val="50000"/>
            </a:schemeClr>
          </a:solidFill>
          <a:ln w="9525" cap="flat" cmpd="sng" algn="ctr">
            <a:solidFill>
              <a:srgbClr val="FFFFFF"/>
            </a:solidFill>
            <a:prstDash val="solid"/>
            <a:round/>
            <a:headEnd type="none" w="med" len="med"/>
            <a:tailEnd type="none" w="med" len="med"/>
          </a:ln>
          <a:effectLst/>
        </p:spPr>
        <p:txBody>
          <a:bodyPr vert="horz" wrap="square" lIns="91434" tIns="45717" rIns="91434" bIns="45717" numCol="1" rtlCol="0" anchor="t" anchorCtr="0" compatLnSpc="1"/>
          <a:lstStyle/>
          <a:p>
            <a:pPr marL="0" marR="0" lvl="0" indent="0" defTabSz="914339" eaLnBrk="1" fontAlgn="base" latinLnBrk="0" hangingPunct="1">
              <a:lnSpc>
                <a:spcPct val="100000"/>
              </a:lnSpc>
              <a:spcBef>
                <a:spcPct val="0"/>
              </a:spcBef>
              <a:spcAft>
                <a:spcPct val="0"/>
              </a:spcAft>
              <a:buClrTx/>
              <a:buSzTx/>
              <a:buFont typeface="Arial" pitchFamily="34" charset="0"/>
              <a:buNone/>
              <a:tabLst/>
              <a:defRPr/>
            </a:pPr>
            <a:r>
              <a:rPr lang="en-US" altLang="zh-CN" sz="1600" b="1" kern="1200" noProof="0" dirty="0" smtClean="0">
                <a:solidFill>
                  <a:srgbClr val="FFFFFF"/>
                </a:solidFill>
                <a:latin typeface="微软雅黑"/>
                <a:ea typeface="微软雅黑"/>
                <a:cs typeface="+mn-cs"/>
              </a:rPr>
              <a:t>3</a:t>
            </a:r>
            <a:endParaRPr kumimoji="0" lang="zh-CN" altLang="en-US" sz="1600" b="1" i="0" u="none" strike="noStrike" kern="1200" cap="none" spc="0" normalizeH="0" baseline="0" noProof="0" dirty="0" smtClean="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29177717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8" grpId="0" animBg="1"/>
      <p:bldP spid="49"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五</a:t>
            </a:r>
            <a:r>
              <a:rPr lang="zh-CN" altLang="en-US" sz="2800" b="1" dirty="0">
                <a:solidFill>
                  <a:schemeClr val="bg1"/>
                </a:solidFill>
                <a:latin typeface="Microsoft YaHei"/>
                <a:ea typeface="Microsoft YaHei"/>
                <a:cs typeface="Microsoft YaHei"/>
              </a:rPr>
              <a:t>、仲裁程序</a:t>
            </a:r>
          </a:p>
        </p:txBody>
      </p:sp>
      <p:sp>
        <p:nvSpPr>
          <p:cNvPr id="13" name="矩形 12"/>
          <p:cNvSpPr/>
          <p:nvPr/>
        </p:nvSpPr>
        <p:spPr bwMode="auto">
          <a:xfrm>
            <a:off x="303026" y="870576"/>
            <a:ext cx="8537946" cy="490810"/>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仲裁程序是指当事人提请仲裁和仲裁庭依据仲裁规则进行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仲裁的过程，包括</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仲裁申请、仲裁受理、仲裁庭组成、仲裁审理、仲裁裁决等环节</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019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1" name="TextBox 1"/>
          <p:cNvSpPr txBox="1"/>
          <p:nvPr/>
        </p:nvSpPr>
        <p:spPr>
          <a:xfrm>
            <a:off x="303026" y="15576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仲裁申请</a:t>
            </a:r>
            <a:endParaRPr lang="en-US" altLang="zh-CN" sz="2000" b="1" dirty="0">
              <a:solidFill>
                <a:srgbClr val="002060"/>
              </a:solidFill>
            </a:endParaRPr>
          </a:p>
        </p:txBody>
      </p:sp>
      <p:sp>
        <p:nvSpPr>
          <p:cNvPr id="22" name="TextBox 1"/>
          <p:cNvSpPr txBox="1"/>
          <p:nvPr/>
        </p:nvSpPr>
        <p:spPr>
          <a:xfrm>
            <a:off x="485173" y="2021953"/>
            <a:ext cx="8438907"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仲裁</a:t>
            </a:r>
            <a:r>
              <a:rPr lang="zh-CN" altLang="en-US" sz="1600" b="1" dirty="0" smtClean="0">
                <a:solidFill>
                  <a:schemeClr val="bg1">
                    <a:lumMod val="50000"/>
                  </a:schemeClr>
                </a:solidFill>
              </a:rPr>
              <a:t>申请含义：</a:t>
            </a:r>
            <a:r>
              <a:rPr lang="zh-CN" altLang="en-US" sz="1600" dirty="0" smtClean="0">
                <a:solidFill>
                  <a:schemeClr val="bg1">
                    <a:lumMod val="50000"/>
                  </a:schemeClr>
                </a:solidFill>
              </a:rPr>
              <a:t>指</a:t>
            </a:r>
            <a:r>
              <a:rPr lang="zh-CN" altLang="en-US" sz="1600" dirty="0">
                <a:solidFill>
                  <a:schemeClr val="bg1">
                    <a:lumMod val="50000"/>
                  </a:schemeClr>
                </a:solidFill>
              </a:rPr>
              <a:t>一方或双方当事人根据仲裁协议将现存的有关争议提请仲裁的意思</a:t>
            </a:r>
            <a:r>
              <a:rPr lang="zh-CN" altLang="en-US" sz="1600" dirty="0" smtClean="0">
                <a:solidFill>
                  <a:schemeClr val="bg1">
                    <a:lumMod val="50000"/>
                  </a:schemeClr>
                </a:solidFill>
              </a:rPr>
              <a:t>表示。</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仲裁</a:t>
            </a:r>
            <a:r>
              <a:rPr lang="zh-CN" altLang="en-US" sz="1600" b="1" dirty="0">
                <a:solidFill>
                  <a:schemeClr val="bg1">
                    <a:lumMod val="50000"/>
                  </a:schemeClr>
                </a:solidFill>
              </a:rPr>
              <a:t>申请</a:t>
            </a:r>
            <a:r>
              <a:rPr lang="zh-CN" altLang="en-US" sz="1600" b="1" dirty="0" smtClean="0">
                <a:solidFill>
                  <a:schemeClr val="bg1">
                    <a:lumMod val="50000"/>
                  </a:schemeClr>
                </a:solidFill>
              </a:rPr>
              <a:t>条件：</a:t>
            </a:r>
            <a:r>
              <a:rPr lang="zh-CN" altLang="en-US" sz="1600" dirty="0" smtClean="0">
                <a:solidFill>
                  <a:schemeClr val="bg1">
                    <a:lumMod val="50000"/>
                  </a:schemeClr>
                </a:solidFill>
              </a:rPr>
              <a:t>订</a:t>
            </a:r>
            <a:r>
              <a:rPr lang="zh-CN" altLang="en-US" sz="1600" dirty="0">
                <a:solidFill>
                  <a:schemeClr val="bg1">
                    <a:lumMod val="50000"/>
                  </a:schemeClr>
                </a:solidFill>
              </a:rPr>
              <a:t>有仲裁协议</a:t>
            </a:r>
            <a:r>
              <a:rPr lang="zh-CN" altLang="en-US" sz="1600" dirty="0" smtClean="0">
                <a:solidFill>
                  <a:schemeClr val="bg1">
                    <a:lumMod val="50000"/>
                  </a:schemeClr>
                </a:solidFill>
              </a:rPr>
              <a:t>；具有仲裁</a:t>
            </a:r>
            <a:r>
              <a:rPr lang="zh-CN" altLang="en-US" sz="1600" dirty="0">
                <a:solidFill>
                  <a:schemeClr val="bg1">
                    <a:lumMod val="50000"/>
                  </a:schemeClr>
                </a:solidFill>
              </a:rPr>
              <a:t>请求及事实与理由</a:t>
            </a:r>
            <a:r>
              <a:rPr lang="zh-CN" altLang="en-US" sz="1600" dirty="0" smtClean="0">
                <a:solidFill>
                  <a:schemeClr val="bg1">
                    <a:lumMod val="50000"/>
                  </a:schemeClr>
                </a:solidFill>
              </a:rPr>
              <a:t>；属于</a:t>
            </a:r>
            <a:r>
              <a:rPr lang="zh-CN" altLang="en-US" sz="1600" dirty="0">
                <a:solidFill>
                  <a:schemeClr val="bg1">
                    <a:lumMod val="50000"/>
                  </a:schemeClr>
                </a:solidFill>
              </a:rPr>
              <a:t>仲裁</a:t>
            </a:r>
            <a:r>
              <a:rPr lang="zh-CN" altLang="en-US" sz="1600" dirty="0" smtClean="0">
                <a:solidFill>
                  <a:schemeClr val="bg1">
                    <a:lumMod val="50000"/>
                  </a:schemeClr>
                </a:solidFill>
              </a:rPr>
              <a:t>委员会受理范围。</a:t>
            </a:r>
            <a:endParaRPr lang="en-US" altLang="zh-CN" sz="1600" dirty="0" smtClean="0">
              <a:solidFill>
                <a:schemeClr val="bg1">
                  <a:lumMod val="50000"/>
                </a:schemeClr>
              </a:solidFill>
            </a:endParaRPr>
          </a:p>
        </p:txBody>
      </p:sp>
      <p:sp>
        <p:nvSpPr>
          <p:cNvPr id="15" name="TextBox 1"/>
          <p:cNvSpPr txBox="1"/>
          <p:nvPr/>
        </p:nvSpPr>
        <p:spPr>
          <a:xfrm>
            <a:off x="303025" y="257316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）仲裁受理</a:t>
            </a:r>
            <a:endParaRPr lang="en-US" altLang="zh-CN" sz="2000" b="1" dirty="0">
              <a:solidFill>
                <a:srgbClr val="002060"/>
              </a:solidFill>
            </a:endParaRPr>
          </a:p>
        </p:txBody>
      </p:sp>
      <p:sp>
        <p:nvSpPr>
          <p:cNvPr id="16" name="TextBox 1"/>
          <p:cNvSpPr txBox="1"/>
          <p:nvPr/>
        </p:nvSpPr>
        <p:spPr>
          <a:xfrm>
            <a:off x="465398" y="4101114"/>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独任仲裁庭：</a:t>
            </a:r>
            <a:r>
              <a:rPr lang="zh-CN" altLang="en-US" sz="1600" dirty="0">
                <a:solidFill>
                  <a:schemeClr val="bg1">
                    <a:lumMod val="50000"/>
                  </a:schemeClr>
                </a:solidFill>
              </a:rPr>
              <a:t>指由双方当事人在仲裁员名册中共同选定一名仲裁员，担任仲裁</a:t>
            </a:r>
            <a:r>
              <a:rPr lang="zh-CN" altLang="en-US" sz="1600" dirty="0" smtClean="0">
                <a:solidFill>
                  <a:schemeClr val="bg1">
                    <a:lumMod val="50000"/>
                  </a:schemeClr>
                </a:solidFill>
              </a:rPr>
              <a:t>庭的审理</a:t>
            </a:r>
            <a:r>
              <a:rPr lang="zh-CN" altLang="en-US" sz="1600" dirty="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合议仲裁庭：</a:t>
            </a:r>
            <a:r>
              <a:rPr lang="zh-CN" altLang="en-US" sz="1600" dirty="0">
                <a:solidFill>
                  <a:schemeClr val="bg1">
                    <a:lumMod val="50000"/>
                  </a:schemeClr>
                </a:solidFill>
              </a:rPr>
              <a:t>指由三名仲裁员共同担任仲裁</a:t>
            </a:r>
            <a:r>
              <a:rPr lang="zh-CN" altLang="en-US" sz="1600" dirty="0" smtClean="0">
                <a:solidFill>
                  <a:schemeClr val="bg1">
                    <a:lumMod val="50000"/>
                  </a:schemeClr>
                </a:solidFill>
              </a:rPr>
              <a:t>庭的审理</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
        <p:nvSpPr>
          <p:cNvPr id="18" name="TextBox 1"/>
          <p:cNvSpPr txBox="1"/>
          <p:nvPr/>
        </p:nvSpPr>
        <p:spPr>
          <a:xfrm>
            <a:off x="485173" y="3053598"/>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仲裁机构在收到仲裁申请书的规定时限内，对符合受理条件的申请材料应当受理，并通知</a:t>
            </a:r>
            <a:r>
              <a:rPr lang="zh-CN" altLang="en-US" sz="1600" dirty="0" smtClean="0">
                <a:solidFill>
                  <a:schemeClr val="bg1">
                    <a:lumMod val="50000"/>
                  </a:schemeClr>
                </a:solidFill>
              </a:rPr>
              <a:t>当事人</a:t>
            </a:r>
            <a:r>
              <a:rPr lang="zh-CN" altLang="en-US" sz="1600" dirty="0">
                <a:solidFill>
                  <a:schemeClr val="bg1">
                    <a:lumMod val="50000"/>
                  </a:schemeClr>
                </a:solidFill>
              </a:rPr>
              <a:t>；认为不符合受理条件的，应当书面通知当事人不予受理，并说明</a:t>
            </a:r>
            <a:r>
              <a:rPr lang="zh-CN" altLang="en-US" sz="1600" dirty="0" smtClean="0">
                <a:solidFill>
                  <a:schemeClr val="bg1">
                    <a:lumMod val="50000"/>
                  </a:schemeClr>
                </a:solidFill>
              </a:rPr>
              <a:t>理由。</a:t>
            </a:r>
            <a:endParaRPr lang="en-US" altLang="zh-CN" sz="1600" dirty="0" smtClean="0">
              <a:solidFill>
                <a:schemeClr val="bg1">
                  <a:lumMod val="50000"/>
                </a:schemeClr>
              </a:solidFill>
            </a:endParaRPr>
          </a:p>
        </p:txBody>
      </p:sp>
      <p:sp>
        <p:nvSpPr>
          <p:cNvPr id="23" name="TextBox 1"/>
          <p:cNvSpPr txBox="1"/>
          <p:nvPr/>
        </p:nvSpPr>
        <p:spPr>
          <a:xfrm>
            <a:off x="303025" y="3623510"/>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仲裁庭组成</a:t>
            </a:r>
            <a:endParaRPr lang="en-US" altLang="zh-CN" sz="2000" b="1" dirty="0">
              <a:solidFill>
                <a:srgbClr val="002060"/>
              </a:solidFill>
            </a:endParaRPr>
          </a:p>
        </p:txBody>
      </p:sp>
    </p:spTree>
    <p:extLst>
      <p:ext uri="{BB962C8B-B14F-4D97-AF65-F5344CB8AC3E}">
        <p14:creationId xmlns:p14="http://schemas.microsoft.com/office/powerpoint/2010/main" val="3775207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427770"/>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6472412"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主要地区与国家跨境电子商务简况</a:t>
            </a:r>
          </a:p>
        </p:txBody>
      </p:sp>
      <p:grpSp>
        <p:nvGrpSpPr>
          <p:cNvPr id="64" name="Group 2"/>
          <p:cNvGrpSpPr/>
          <p:nvPr/>
        </p:nvGrpSpPr>
        <p:grpSpPr>
          <a:xfrm>
            <a:off x="3804444" y="2190326"/>
            <a:ext cx="1705209" cy="1557251"/>
            <a:chOff x="4378930" y="1970715"/>
            <a:chExt cx="3376362" cy="3372116"/>
          </a:xfrm>
          <a:solidFill>
            <a:schemeClr val="accent1">
              <a:lumMod val="75000"/>
            </a:schemeClr>
          </a:solidFill>
        </p:grpSpPr>
        <p:sp>
          <p:nvSpPr>
            <p:cNvPr id="65" name="Freeform: Shape 68"/>
            <p:cNvSpPr>
              <a:spLocks/>
            </p:cNvSpPr>
            <p:nvPr/>
          </p:nvSpPr>
          <p:spPr bwMode="auto">
            <a:xfrm>
              <a:off x="5359986" y="1970715"/>
              <a:ext cx="2365576" cy="1235875"/>
            </a:xfrm>
            <a:custGeom>
              <a:avLst/>
              <a:gdLst/>
              <a:ahLst/>
              <a:cxnLst>
                <a:cxn ang="0">
                  <a:pos x="635" y="0"/>
                </a:cxn>
                <a:cxn ang="0">
                  <a:pos x="429" y="69"/>
                </a:cxn>
                <a:cxn ang="0">
                  <a:pos x="470" y="78"/>
                </a:cxn>
                <a:cxn ang="0">
                  <a:pos x="336" y="194"/>
                </a:cxn>
                <a:cxn ang="0">
                  <a:pos x="0" y="230"/>
                </a:cxn>
                <a:cxn ang="0">
                  <a:pos x="72" y="313"/>
                </a:cxn>
                <a:cxn ang="0">
                  <a:pos x="334" y="332"/>
                </a:cxn>
                <a:cxn ang="0">
                  <a:pos x="534" y="158"/>
                </a:cxn>
                <a:cxn ang="0">
                  <a:pos x="538" y="194"/>
                </a:cxn>
                <a:cxn ang="0">
                  <a:pos x="635" y="0"/>
                </a:cxn>
              </a:cxnLst>
              <a:rect l="0" t="0" r="r" b="b"/>
              <a:pathLst>
                <a:path w="635" h="332">
                  <a:moveTo>
                    <a:pt x="635" y="0"/>
                  </a:moveTo>
                  <a:cubicBezTo>
                    <a:pt x="429" y="69"/>
                    <a:pt x="429" y="69"/>
                    <a:pt x="429" y="69"/>
                  </a:cubicBezTo>
                  <a:cubicBezTo>
                    <a:pt x="470" y="78"/>
                    <a:pt x="470" y="78"/>
                    <a:pt x="470" y="78"/>
                  </a:cubicBezTo>
                  <a:cubicBezTo>
                    <a:pt x="336" y="194"/>
                    <a:pt x="336" y="194"/>
                    <a:pt x="336" y="194"/>
                  </a:cubicBezTo>
                  <a:cubicBezTo>
                    <a:pt x="231" y="136"/>
                    <a:pt x="96" y="146"/>
                    <a:pt x="0" y="230"/>
                  </a:cubicBezTo>
                  <a:cubicBezTo>
                    <a:pt x="72" y="313"/>
                    <a:pt x="72" y="313"/>
                    <a:pt x="72" y="313"/>
                  </a:cubicBezTo>
                  <a:cubicBezTo>
                    <a:pt x="150" y="246"/>
                    <a:pt x="267" y="254"/>
                    <a:pt x="334" y="332"/>
                  </a:cubicBezTo>
                  <a:cubicBezTo>
                    <a:pt x="534" y="158"/>
                    <a:pt x="534" y="158"/>
                    <a:pt x="534" y="158"/>
                  </a:cubicBezTo>
                  <a:cubicBezTo>
                    <a:pt x="538" y="194"/>
                    <a:pt x="538" y="194"/>
                    <a:pt x="538" y="194"/>
                  </a:cubicBezTo>
                  <a:lnTo>
                    <a:pt x="635" y="0"/>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68" name="Freeform: Shape 69"/>
            <p:cNvSpPr>
              <a:spLocks/>
            </p:cNvSpPr>
            <p:nvPr/>
          </p:nvSpPr>
          <p:spPr bwMode="auto">
            <a:xfrm>
              <a:off x="6534280" y="2939030"/>
              <a:ext cx="1221012" cy="2350712"/>
            </a:xfrm>
            <a:custGeom>
              <a:avLst/>
              <a:gdLst/>
              <a:ahLst/>
              <a:cxnLst>
                <a:cxn ang="0">
                  <a:pos x="328" y="631"/>
                </a:cxn>
                <a:cxn ang="0">
                  <a:pos x="259" y="425"/>
                </a:cxn>
                <a:cxn ang="0">
                  <a:pos x="251" y="466"/>
                </a:cxn>
                <a:cxn ang="0">
                  <a:pos x="138" y="335"/>
                </a:cxn>
                <a:cxn ang="0">
                  <a:pos x="102" y="0"/>
                </a:cxn>
                <a:cxn ang="0">
                  <a:pos x="19" y="72"/>
                </a:cxn>
                <a:cxn ang="0">
                  <a:pos x="0" y="333"/>
                </a:cxn>
                <a:cxn ang="0">
                  <a:pos x="171" y="531"/>
                </a:cxn>
                <a:cxn ang="0">
                  <a:pos x="134" y="534"/>
                </a:cxn>
                <a:cxn ang="0">
                  <a:pos x="328" y="631"/>
                </a:cxn>
              </a:cxnLst>
              <a:rect l="0" t="0" r="r" b="b"/>
              <a:pathLst>
                <a:path w="328" h="631">
                  <a:moveTo>
                    <a:pt x="328" y="631"/>
                  </a:moveTo>
                  <a:cubicBezTo>
                    <a:pt x="259" y="425"/>
                    <a:pt x="259" y="425"/>
                    <a:pt x="259" y="425"/>
                  </a:cubicBezTo>
                  <a:cubicBezTo>
                    <a:pt x="251" y="466"/>
                    <a:pt x="251" y="466"/>
                    <a:pt x="251" y="466"/>
                  </a:cubicBezTo>
                  <a:cubicBezTo>
                    <a:pt x="138" y="335"/>
                    <a:pt x="138" y="335"/>
                    <a:pt x="138" y="335"/>
                  </a:cubicBezTo>
                  <a:cubicBezTo>
                    <a:pt x="195" y="230"/>
                    <a:pt x="185" y="96"/>
                    <a:pt x="102" y="0"/>
                  </a:cubicBezTo>
                  <a:cubicBezTo>
                    <a:pt x="19" y="72"/>
                    <a:pt x="19" y="72"/>
                    <a:pt x="19" y="72"/>
                  </a:cubicBezTo>
                  <a:cubicBezTo>
                    <a:pt x="86" y="149"/>
                    <a:pt x="77" y="266"/>
                    <a:pt x="0" y="333"/>
                  </a:cubicBezTo>
                  <a:cubicBezTo>
                    <a:pt x="171" y="531"/>
                    <a:pt x="171" y="531"/>
                    <a:pt x="171" y="531"/>
                  </a:cubicBezTo>
                  <a:cubicBezTo>
                    <a:pt x="134" y="534"/>
                    <a:pt x="134" y="534"/>
                    <a:pt x="134" y="534"/>
                  </a:cubicBezTo>
                  <a:lnTo>
                    <a:pt x="328" y="631"/>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0" name="Freeform: Shape 70"/>
            <p:cNvSpPr>
              <a:spLocks/>
            </p:cNvSpPr>
            <p:nvPr/>
          </p:nvSpPr>
          <p:spPr bwMode="auto">
            <a:xfrm>
              <a:off x="4427771" y="4109078"/>
              <a:ext cx="2374070" cy="1233753"/>
            </a:xfrm>
            <a:custGeom>
              <a:avLst/>
              <a:gdLst/>
              <a:ahLst/>
              <a:cxnLst>
                <a:cxn ang="0">
                  <a:pos x="637" y="102"/>
                </a:cxn>
                <a:cxn ang="0">
                  <a:pos x="565" y="19"/>
                </a:cxn>
                <a:cxn ang="0">
                  <a:pos x="304" y="1"/>
                </a:cxn>
                <a:cxn ang="0">
                  <a:pos x="303" y="0"/>
                </a:cxn>
                <a:cxn ang="0">
                  <a:pos x="101" y="175"/>
                </a:cxn>
                <a:cxn ang="0">
                  <a:pos x="98" y="136"/>
                </a:cxn>
                <a:cxn ang="0">
                  <a:pos x="0" y="331"/>
                </a:cxn>
                <a:cxn ang="0">
                  <a:pos x="206" y="262"/>
                </a:cxn>
                <a:cxn ang="0">
                  <a:pos x="168" y="254"/>
                </a:cxn>
                <a:cxn ang="0">
                  <a:pos x="301" y="138"/>
                </a:cxn>
                <a:cxn ang="0">
                  <a:pos x="637" y="102"/>
                </a:cxn>
              </a:cxnLst>
              <a:rect l="0" t="0" r="r" b="b"/>
              <a:pathLst>
                <a:path w="637" h="331">
                  <a:moveTo>
                    <a:pt x="637" y="102"/>
                  </a:moveTo>
                  <a:cubicBezTo>
                    <a:pt x="565" y="19"/>
                    <a:pt x="565" y="19"/>
                    <a:pt x="565" y="19"/>
                  </a:cubicBezTo>
                  <a:cubicBezTo>
                    <a:pt x="488" y="86"/>
                    <a:pt x="372" y="78"/>
                    <a:pt x="304" y="1"/>
                  </a:cubicBezTo>
                  <a:cubicBezTo>
                    <a:pt x="303" y="0"/>
                    <a:pt x="303" y="0"/>
                    <a:pt x="303" y="0"/>
                  </a:cubicBezTo>
                  <a:cubicBezTo>
                    <a:pt x="101" y="175"/>
                    <a:pt x="101" y="175"/>
                    <a:pt x="101" y="175"/>
                  </a:cubicBezTo>
                  <a:cubicBezTo>
                    <a:pt x="98" y="136"/>
                    <a:pt x="98" y="136"/>
                    <a:pt x="98" y="136"/>
                  </a:cubicBezTo>
                  <a:cubicBezTo>
                    <a:pt x="0" y="331"/>
                    <a:pt x="0" y="331"/>
                    <a:pt x="0" y="331"/>
                  </a:cubicBezTo>
                  <a:cubicBezTo>
                    <a:pt x="206" y="262"/>
                    <a:pt x="206" y="262"/>
                    <a:pt x="206" y="262"/>
                  </a:cubicBezTo>
                  <a:cubicBezTo>
                    <a:pt x="168" y="254"/>
                    <a:pt x="168" y="254"/>
                    <a:pt x="168" y="254"/>
                  </a:cubicBezTo>
                  <a:cubicBezTo>
                    <a:pt x="301" y="138"/>
                    <a:pt x="301" y="138"/>
                    <a:pt x="301" y="138"/>
                  </a:cubicBezTo>
                  <a:cubicBezTo>
                    <a:pt x="407" y="196"/>
                    <a:pt x="541" y="186"/>
                    <a:pt x="637" y="102"/>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2" name="Freeform: Shape 71"/>
            <p:cNvSpPr>
              <a:spLocks/>
            </p:cNvSpPr>
            <p:nvPr/>
          </p:nvSpPr>
          <p:spPr bwMode="auto">
            <a:xfrm>
              <a:off x="4378930" y="1985580"/>
              <a:ext cx="1248617" cy="2391058"/>
            </a:xfrm>
            <a:custGeom>
              <a:avLst/>
              <a:gdLst/>
              <a:ahLst/>
              <a:cxnLst>
                <a:cxn ang="0">
                  <a:pos x="335" y="309"/>
                </a:cxn>
                <a:cxn ang="0">
                  <a:pos x="155" y="101"/>
                </a:cxn>
                <a:cxn ang="0">
                  <a:pos x="194" y="97"/>
                </a:cxn>
                <a:cxn ang="0">
                  <a:pos x="0" y="0"/>
                </a:cxn>
                <a:cxn ang="0">
                  <a:pos x="69" y="206"/>
                </a:cxn>
                <a:cxn ang="0">
                  <a:pos x="77" y="168"/>
                </a:cxn>
                <a:cxn ang="0">
                  <a:pos x="197" y="307"/>
                </a:cxn>
                <a:cxn ang="0">
                  <a:pos x="233" y="642"/>
                </a:cxn>
                <a:cxn ang="0">
                  <a:pos x="316" y="570"/>
                </a:cxn>
                <a:cxn ang="0">
                  <a:pos x="335" y="309"/>
                </a:cxn>
              </a:cxnLst>
              <a:rect l="0" t="0" r="r" b="b"/>
              <a:pathLst>
                <a:path w="335" h="642">
                  <a:moveTo>
                    <a:pt x="335" y="309"/>
                  </a:moveTo>
                  <a:cubicBezTo>
                    <a:pt x="155" y="101"/>
                    <a:pt x="155" y="101"/>
                    <a:pt x="155" y="101"/>
                  </a:cubicBezTo>
                  <a:cubicBezTo>
                    <a:pt x="194" y="97"/>
                    <a:pt x="194" y="97"/>
                    <a:pt x="194" y="97"/>
                  </a:cubicBezTo>
                  <a:cubicBezTo>
                    <a:pt x="0" y="0"/>
                    <a:pt x="0" y="0"/>
                    <a:pt x="0" y="0"/>
                  </a:cubicBezTo>
                  <a:cubicBezTo>
                    <a:pt x="69" y="206"/>
                    <a:pt x="69" y="206"/>
                    <a:pt x="69" y="206"/>
                  </a:cubicBezTo>
                  <a:cubicBezTo>
                    <a:pt x="77" y="168"/>
                    <a:pt x="77" y="168"/>
                    <a:pt x="77" y="168"/>
                  </a:cubicBezTo>
                  <a:cubicBezTo>
                    <a:pt x="197" y="307"/>
                    <a:pt x="197" y="307"/>
                    <a:pt x="197" y="307"/>
                  </a:cubicBezTo>
                  <a:cubicBezTo>
                    <a:pt x="140" y="412"/>
                    <a:pt x="150" y="546"/>
                    <a:pt x="233" y="642"/>
                  </a:cubicBezTo>
                  <a:cubicBezTo>
                    <a:pt x="316" y="570"/>
                    <a:pt x="316" y="570"/>
                    <a:pt x="316" y="570"/>
                  </a:cubicBezTo>
                  <a:cubicBezTo>
                    <a:pt x="249" y="493"/>
                    <a:pt x="258" y="376"/>
                    <a:pt x="335" y="309"/>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grpSp>
      <p:sp>
        <p:nvSpPr>
          <p:cNvPr id="122" name="TextBox 10"/>
          <p:cNvSpPr txBox="1"/>
          <p:nvPr/>
        </p:nvSpPr>
        <p:spPr>
          <a:xfrm>
            <a:off x="369812" y="1823900"/>
            <a:ext cx="3168428"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smtClean="0">
                <a:solidFill>
                  <a:schemeClr val="tx1">
                    <a:lumMod val="65000"/>
                    <a:lumOff val="35000"/>
                  </a:schemeClr>
                </a:solidFill>
              </a:rPr>
              <a:t>电商发展交好，互联网</a:t>
            </a:r>
            <a:r>
              <a:rPr lang="zh-CN" altLang="en-US" dirty="0">
                <a:solidFill>
                  <a:schemeClr val="tx1">
                    <a:lumMod val="65000"/>
                    <a:lumOff val="35000"/>
                  </a:schemeClr>
                </a:solidFill>
              </a:rPr>
              <a:t>普及率高</a:t>
            </a:r>
            <a:r>
              <a:rPr lang="zh-CN" altLang="en-US" dirty="0" smtClean="0">
                <a:solidFill>
                  <a:schemeClr val="tx1">
                    <a:lumMod val="65000"/>
                    <a:lumOff val="35000"/>
                  </a:schemeClr>
                </a:solidFill>
              </a:rPr>
              <a:t>达</a:t>
            </a:r>
            <a:r>
              <a:rPr lang="en-US" altLang="zh-CN" dirty="0" smtClean="0">
                <a:solidFill>
                  <a:schemeClr val="tx1">
                    <a:lumMod val="65000"/>
                    <a:lumOff val="35000"/>
                  </a:schemeClr>
                </a:solidFill>
              </a:rPr>
              <a:t>84%</a:t>
            </a:r>
            <a:r>
              <a:rPr lang="zh-CN" altLang="en-US" dirty="0">
                <a:solidFill>
                  <a:schemeClr val="tx1">
                    <a:lumMod val="65000"/>
                    <a:lumOff val="35000"/>
                  </a:schemeClr>
                </a:solidFill>
              </a:rPr>
              <a:t>。</a:t>
            </a:r>
            <a:r>
              <a:rPr lang="en-US" altLang="zh-CN" dirty="0">
                <a:solidFill>
                  <a:schemeClr val="tx1">
                    <a:lumMod val="65000"/>
                    <a:lumOff val="35000"/>
                  </a:schemeClr>
                </a:solidFill>
              </a:rPr>
              <a:t>2019</a:t>
            </a:r>
            <a:r>
              <a:rPr lang="zh-CN" altLang="en-US" dirty="0" smtClean="0">
                <a:solidFill>
                  <a:schemeClr val="tx1">
                    <a:lumMod val="65000"/>
                    <a:lumOff val="35000"/>
                  </a:schemeClr>
                </a:solidFill>
              </a:rPr>
              <a:t>年跨</a:t>
            </a:r>
            <a:r>
              <a:rPr lang="zh-CN" altLang="en-US" dirty="0">
                <a:solidFill>
                  <a:schemeClr val="tx1">
                    <a:lumMod val="65000"/>
                    <a:lumOff val="35000"/>
                  </a:schemeClr>
                </a:solidFill>
              </a:rPr>
              <a:t>境零售</a:t>
            </a:r>
            <a:r>
              <a:rPr lang="zh-CN" altLang="en-US" dirty="0" smtClean="0">
                <a:solidFill>
                  <a:schemeClr val="tx1">
                    <a:lumMod val="65000"/>
                    <a:lumOff val="35000"/>
                  </a:schemeClr>
                </a:solidFill>
              </a:rPr>
              <a:t>交易额</a:t>
            </a:r>
            <a:r>
              <a:rPr lang="en-US" altLang="zh-CN" dirty="0">
                <a:solidFill>
                  <a:schemeClr val="tx1">
                    <a:lumMod val="65000"/>
                    <a:lumOff val="35000"/>
                  </a:schemeClr>
                </a:solidFill>
              </a:rPr>
              <a:t>168.6</a:t>
            </a:r>
            <a:r>
              <a:rPr lang="zh-CN" altLang="en-US" dirty="0">
                <a:solidFill>
                  <a:schemeClr val="tx1">
                    <a:lumMod val="65000"/>
                    <a:lumOff val="35000"/>
                  </a:schemeClr>
                </a:solidFill>
              </a:rPr>
              <a:t>亿欧元，</a:t>
            </a:r>
            <a:r>
              <a:rPr lang="zh-CN" altLang="en-US" dirty="0" smtClean="0">
                <a:solidFill>
                  <a:schemeClr val="tx1">
                    <a:lumMod val="65000"/>
                    <a:lumOff val="35000"/>
                  </a:schemeClr>
                </a:solidFill>
              </a:rPr>
              <a:t>有</a:t>
            </a:r>
            <a:r>
              <a:rPr lang="zh-CN" altLang="en-US" dirty="0">
                <a:solidFill>
                  <a:schemeClr val="tx1">
                    <a:lumMod val="65000"/>
                    <a:lumOff val="35000"/>
                  </a:schemeClr>
                </a:solidFill>
              </a:rPr>
              <a:t>亚马逊和</a:t>
            </a:r>
            <a:r>
              <a:rPr lang="en-US" altLang="zh-CN" dirty="0">
                <a:solidFill>
                  <a:schemeClr val="tx1">
                    <a:lumMod val="65000"/>
                    <a:lumOff val="35000"/>
                  </a:schemeClr>
                </a:solidFill>
              </a:rPr>
              <a:t>eBay</a:t>
            </a:r>
            <a:r>
              <a:rPr lang="zh-CN" altLang="en-US" dirty="0">
                <a:solidFill>
                  <a:schemeClr val="tx1">
                    <a:lumMod val="65000"/>
                    <a:lumOff val="35000"/>
                  </a:schemeClr>
                </a:solidFill>
              </a:rPr>
              <a:t>等平台。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4" name="TextBox 1"/>
          <p:cNvSpPr txBox="1"/>
          <p:nvPr/>
        </p:nvSpPr>
        <p:spPr>
          <a:xfrm>
            <a:off x="321425" y="925214"/>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）欧美地区</a:t>
            </a:r>
            <a:r>
              <a:rPr lang="zh-CN" altLang="en-US" sz="2000" b="1" dirty="0">
                <a:solidFill>
                  <a:srgbClr val="002060"/>
                </a:solidFill>
              </a:rPr>
              <a:t>跨境电子商务市场</a:t>
            </a:r>
            <a:endParaRPr lang="en-US" altLang="zh-CN" sz="2000" b="1" dirty="0">
              <a:solidFill>
                <a:srgbClr val="002060"/>
              </a:solidFill>
            </a:endParaRPr>
          </a:p>
        </p:txBody>
      </p:sp>
      <p:sp>
        <p:nvSpPr>
          <p:cNvPr id="25" name="TextBox 1"/>
          <p:cNvSpPr txBox="1"/>
          <p:nvPr/>
        </p:nvSpPr>
        <p:spPr>
          <a:xfrm>
            <a:off x="714818" y="1362086"/>
            <a:ext cx="2976033"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瑞典跨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6" name="TextBox 1"/>
          <p:cNvSpPr txBox="1"/>
          <p:nvPr/>
        </p:nvSpPr>
        <p:spPr>
          <a:xfrm>
            <a:off x="5807205" y="1351128"/>
            <a:ext cx="2976033"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4.</a:t>
            </a:r>
            <a:r>
              <a:rPr lang="zh-CN" altLang="en-US" b="1" dirty="0">
                <a:solidFill>
                  <a:schemeClr val="accent1">
                    <a:lumMod val="50000"/>
                  </a:schemeClr>
                </a:solidFill>
              </a:rPr>
              <a:t>俄罗斯</a:t>
            </a:r>
            <a:r>
              <a:rPr lang="zh-CN" altLang="en-US" b="1" dirty="0" smtClean="0">
                <a:solidFill>
                  <a:schemeClr val="accent1">
                    <a:lumMod val="50000"/>
                  </a:schemeClr>
                </a:solidFill>
              </a:rPr>
              <a:t>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8" name="TextBox 10"/>
          <p:cNvSpPr txBox="1"/>
          <p:nvPr/>
        </p:nvSpPr>
        <p:spPr>
          <a:xfrm>
            <a:off x="399834" y="2642861"/>
            <a:ext cx="3368147"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依次为服装与鞋</a:t>
            </a:r>
            <a:r>
              <a:rPr lang="zh-CN" altLang="en-US" dirty="0" smtClean="0">
                <a:solidFill>
                  <a:schemeClr val="tx1">
                    <a:lumMod val="65000"/>
                    <a:lumOff val="35000"/>
                  </a:schemeClr>
                </a:solidFill>
              </a:rPr>
              <a:t>类、</a:t>
            </a:r>
            <a:r>
              <a:rPr lang="zh-CN" altLang="en-US" dirty="0">
                <a:solidFill>
                  <a:schemeClr val="tx1">
                    <a:lumMod val="65000"/>
                    <a:lumOff val="35000"/>
                  </a:schemeClr>
                </a:solidFill>
              </a:rPr>
              <a:t>美容</a:t>
            </a:r>
            <a:r>
              <a:rPr lang="zh-CN" altLang="en-US" dirty="0" smtClean="0">
                <a:solidFill>
                  <a:schemeClr val="tx1">
                    <a:lumMod val="65000"/>
                    <a:lumOff val="35000"/>
                  </a:schemeClr>
                </a:solidFill>
              </a:rPr>
              <a:t>保健品、</a:t>
            </a:r>
            <a:r>
              <a:rPr lang="zh-CN" altLang="en-US" dirty="0">
                <a:solidFill>
                  <a:schemeClr val="tx1">
                    <a:lumMod val="65000"/>
                    <a:lumOff val="35000"/>
                  </a:schemeClr>
                </a:solidFill>
              </a:rPr>
              <a:t>图书与</a:t>
            </a:r>
            <a:r>
              <a:rPr lang="zh-CN" altLang="en-US" dirty="0" smtClean="0">
                <a:solidFill>
                  <a:schemeClr val="tx1">
                    <a:lumMod val="65000"/>
                    <a:lumOff val="35000"/>
                  </a:schemeClr>
                </a:solidFill>
              </a:rPr>
              <a:t>媒体、</a:t>
            </a:r>
            <a:r>
              <a:rPr lang="zh-CN" altLang="en-US" dirty="0">
                <a:solidFill>
                  <a:schemeClr val="tx1">
                    <a:lumMod val="65000"/>
                    <a:lumOff val="35000"/>
                  </a:schemeClr>
                </a:solidFill>
              </a:rPr>
              <a:t>家用电子</a:t>
            </a:r>
            <a:r>
              <a:rPr lang="zh-CN" altLang="en-US" dirty="0" smtClean="0">
                <a:solidFill>
                  <a:schemeClr val="tx1">
                    <a:lumMod val="65000"/>
                    <a:lumOff val="35000"/>
                  </a:schemeClr>
                </a:solidFill>
              </a:rPr>
              <a:t>产品。</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9" name="TextBox 10"/>
          <p:cNvSpPr txBox="1"/>
          <p:nvPr/>
        </p:nvSpPr>
        <p:spPr>
          <a:xfrm>
            <a:off x="405833" y="3349002"/>
            <a:ext cx="354548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支付：</a:t>
            </a:r>
            <a:r>
              <a:rPr lang="zh-CN" altLang="zh-CN" dirty="0">
                <a:solidFill>
                  <a:schemeClr val="tx1">
                    <a:lumMod val="65000"/>
                    <a:lumOff val="35000"/>
                  </a:schemeClr>
                </a:solidFill>
                <a:latin typeface="+mj-lt"/>
                <a:ea typeface="+mj-ea"/>
                <a:cs typeface="+mj-cs"/>
                <a:sym typeface="Calibri"/>
              </a:rPr>
              <a:t>信用卡（</a:t>
            </a:r>
            <a:r>
              <a:rPr lang="en-US" altLang="zh-CN" dirty="0">
                <a:solidFill>
                  <a:schemeClr val="tx1">
                    <a:lumMod val="65000"/>
                    <a:lumOff val="35000"/>
                  </a:schemeClr>
                </a:solidFill>
                <a:latin typeface="+mj-lt"/>
                <a:ea typeface="+mj-ea"/>
                <a:cs typeface="+mj-cs"/>
                <a:sym typeface="Calibri"/>
              </a:rPr>
              <a:t>53%</a:t>
            </a:r>
            <a:r>
              <a:rPr lang="zh-CN" altLang="zh-CN" dirty="0">
                <a:solidFill>
                  <a:schemeClr val="tx1">
                    <a:lumMod val="65000"/>
                    <a:lumOff val="35000"/>
                  </a:schemeClr>
                </a:solidFill>
                <a:latin typeface="+mj-lt"/>
                <a:ea typeface="+mj-ea"/>
                <a:cs typeface="+mj-cs"/>
                <a:sym typeface="Calibri"/>
              </a:rPr>
              <a:t>）、银行转账（</a:t>
            </a:r>
            <a:r>
              <a:rPr lang="en-US" altLang="zh-CN" dirty="0">
                <a:solidFill>
                  <a:schemeClr val="tx1">
                    <a:lumMod val="65000"/>
                    <a:lumOff val="35000"/>
                  </a:schemeClr>
                </a:solidFill>
                <a:latin typeface="+mj-lt"/>
                <a:ea typeface="+mj-ea"/>
                <a:cs typeface="+mj-cs"/>
                <a:sym typeface="Calibri"/>
              </a:rPr>
              <a:t>22%</a:t>
            </a:r>
            <a:r>
              <a:rPr lang="zh-CN" altLang="zh-CN" dirty="0" smtClean="0">
                <a:solidFill>
                  <a:schemeClr val="tx1">
                    <a:lumMod val="65000"/>
                    <a:lumOff val="35000"/>
                  </a:schemeClr>
                </a:solidFill>
                <a:latin typeface="+mj-lt"/>
                <a:ea typeface="+mj-ea"/>
                <a:cs typeface="+mj-cs"/>
                <a:sym typeface="Calibri"/>
              </a:rPr>
              <a:t>）电子</a:t>
            </a:r>
            <a:r>
              <a:rPr lang="zh-CN" altLang="zh-CN" dirty="0">
                <a:solidFill>
                  <a:schemeClr val="tx1">
                    <a:lumMod val="65000"/>
                    <a:lumOff val="35000"/>
                  </a:schemeClr>
                </a:solidFill>
                <a:latin typeface="+mj-lt"/>
                <a:ea typeface="+mj-ea"/>
                <a:cs typeface="+mj-cs"/>
                <a:sym typeface="Calibri"/>
              </a:rPr>
              <a:t>发票（</a:t>
            </a:r>
            <a:r>
              <a:rPr lang="en-US" altLang="zh-CN" dirty="0">
                <a:solidFill>
                  <a:schemeClr val="tx1">
                    <a:lumMod val="65000"/>
                    <a:lumOff val="35000"/>
                  </a:schemeClr>
                </a:solidFill>
                <a:latin typeface="+mj-lt"/>
                <a:ea typeface="+mj-ea"/>
                <a:cs typeface="+mj-cs"/>
                <a:sym typeface="Calibri"/>
              </a:rPr>
              <a:t>15%</a:t>
            </a:r>
            <a:r>
              <a:rPr lang="zh-CN" altLang="zh-CN" dirty="0">
                <a:solidFill>
                  <a:schemeClr val="tx1">
                    <a:lumMod val="65000"/>
                    <a:lumOff val="35000"/>
                  </a:schemeClr>
                </a:solidFill>
                <a:latin typeface="+mj-lt"/>
                <a:ea typeface="+mj-ea"/>
                <a:cs typeface="+mj-cs"/>
                <a:sym typeface="Calibri"/>
              </a:rPr>
              <a:t>）、电子钱包（</a:t>
            </a:r>
            <a:r>
              <a:rPr lang="en-US" altLang="zh-CN" dirty="0">
                <a:solidFill>
                  <a:schemeClr val="tx1">
                    <a:lumMod val="65000"/>
                    <a:lumOff val="35000"/>
                  </a:schemeClr>
                </a:solidFill>
                <a:latin typeface="+mj-lt"/>
                <a:ea typeface="+mj-ea"/>
                <a:cs typeface="+mj-cs"/>
                <a:sym typeface="Calibri"/>
              </a:rPr>
              <a:t>9%</a:t>
            </a:r>
            <a:r>
              <a:rPr lang="zh-CN" altLang="zh-CN" dirty="0" smtClean="0">
                <a:solidFill>
                  <a:schemeClr val="tx1">
                    <a:lumMod val="65000"/>
                    <a:lumOff val="35000"/>
                  </a:schemeClr>
                </a:solidFill>
                <a:latin typeface="+mj-lt"/>
                <a:ea typeface="+mj-ea"/>
                <a:cs typeface="+mj-cs"/>
                <a:sym typeface="Calibri"/>
              </a:rPr>
              <a:t>）</a:t>
            </a:r>
            <a:r>
              <a:rPr lang="zh-CN" altLang="en-US" dirty="0" smtClean="0">
                <a:solidFill>
                  <a:schemeClr val="tx1">
                    <a:lumMod val="65000"/>
                    <a:lumOff val="35000"/>
                  </a:schemeClr>
                </a:solidFill>
                <a:latin typeface="+mj-lt"/>
                <a:ea typeface="+mj-ea"/>
                <a:cs typeface="+mj-cs"/>
                <a:sym typeface="Calibri"/>
              </a:rPr>
              <a:t>、</a:t>
            </a:r>
            <a:r>
              <a:rPr lang="zh-CN" altLang="zh-CN" dirty="0" smtClean="0">
                <a:solidFill>
                  <a:schemeClr val="tx1">
                    <a:lumMod val="65000"/>
                    <a:lumOff val="35000"/>
                  </a:schemeClr>
                </a:solidFill>
                <a:latin typeface="+mj-lt"/>
                <a:ea typeface="+mj-ea"/>
                <a:cs typeface="+mj-cs"/>
                <a:sym typeface="Calibri"/>
              </a:rPr>
              <a:t>货</a:t>
            </a:r>
            <a:endParaRPr lang="en-US" altLang="zh-CN" dirty="0" smtClean="0">
              <a:solidFill>
                <a:schemeClr val="tx1">
                  <a:lumMod val="65000"/>
                  <a:lumOff val="35000"/>
                </a:schemeClr>
              </a:solidFill>
              <a:latin typeface="+mj-lt"/>
              <a:ea typeface="+mj-ea"/>
              <a:cs typeface="+mj-cs"/>
              <a:sym typeface="Calibri"/>
            </a:endParaRPr>
          </a:p>
          <a:p>
            <a:pPr>
              <a:lnSpc>
                <a:spcPct val="100000"/>
              </a:lnSpc>
              <a:defRPr>
                <a:latin typeface="+mj-lt"/>
                <a:ea typeface="+mj-ea"/>
                <a:cs typeface="+mj-cs"/>
                <a:sym typeface="Calibri"/>
              </a:defRPr>
            </a:pPr>
            <a:r>
              <a:rPr lang="zh-CN" altLang="zh-CN" dirty="0" smtClean="0">
                <a:solidFill>
                  <a:schemeClr val="tx1">
                    <a:lumMod val="65000"/>
                    <a:lumOff val="35000"/>
                  </a:schemeClr>
                </a:solidFill>
                <a:latin typeface="+mj-lt"/>
                <a:ea typeface="+mj-ea"/>
                <a:cs typeface="+mj-cs"/>
                <a:sym typeface="Calibri"/>
              </a:rPr>
              <a:t>到</a:t>
            </a:r>
            <a:r>
              <a:rPr lang="zh-CN" altLang="zh-CN" dirty="0">
                <a:solidFill>
                  <a:schemeClr val="tx1">
                    <a:lumMod val="65000"/>
                    <a:lumOff val="35000"/>
                  </a:schemeClr>
                </a:solidFill>
                <a:latin typeface="+mj-lt"/>
                <a:ea typeface="+mj-ea"/>
                <a:cs typeface="+mj-cs"/>
                <a:sym typeface="Calibri"/>
              </a:rPr>
              <a:t>付款（</a:t>
            </a:r>
            <a:r>
              <a:rPr lang="en-US" altLang="zh-CN" dirty="0">
                <a:solidFill>
                  <a:schemeClr val="tx1">
                    <a:lumMod val="65000"/>
                    <a:lumOff val="35000"/>
                  </a:schemeClr>
                </a:solidFill>
                <a:latin typeface="+mj-lt"/>
                <a:ea typeface="+mj-ea"/>
                <a:cs typeface="+mj-cs"/>
                <a:sym typeface="Calibri"/>
              </a:rPr>
              <a:t>1%</a:t>
            </a:r>
            <a:r>
              <a:rPr lang="zh-CN" altLang="zh-CN" dirty="0">
                <a:solidFill>
                  <a:schemeClr val="tx1">
                    <a:lumMod val="65000"/>
                    <a:lumOff val="35000"/>
                  </a:schemeClr>
                </a:solidFill>
                <a:latin typeface="+mj-lt"/>
                <a:ea typeface="+mj-ea"/>
                <a:cs typeface="+mj-cs"/>
                <a:sym typeface="Calibri"/>
              </a:rPr>
              <a:t>）。</a:t>
            </a:r>
          </a:p>
        </p:txBody>
      </p:sp>
      <p:sp>
        <p:nvSpPr>
          <p:cNvPr id="30" name="TextBox 10"/>
          <p:cNvSpPr txBox="1"/>
          <p:nvPr/>
        </p:nvSpPr>
        <p:spPr>
          <a:xfrm>
            <a:off x="5831281" y="1820994"/>
            <a:ext cx="3235133" cy="95410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a:solidFill>
                  <a:schemeClr val="tx1">
                    <a:lumMod val="65000"/>
                    <a:lumOff val="35000"/>
                  </a:schemeClr>
                </a:solidFill>
              </a:rPr>
              <a:t>电商市场规模持续扩大，</a:t>
            </a:r>
            <a:r>
              <a:rPr lang="zh-CN" altLang="en-US" dirty="0" smtClean="0">
                <a:solidFill>
                  <a:schemeClr val="tx1">
                    <a:lumMod val="65000"/>
                    <a:lumOff val="35000"/>
                  </a:schemeClr>
                </a:solidFill>
              </a:rPr>
              <a:t>互联网普及率达</a:t>
            </a:r>
            <a:r>
              <a:rPr lang="en-US" altLang="zh-CN" dirty="0" smtClean="0">
                <a:solidFill>
                  <a:schemeClr val="tx1">
                    <a:lumMod val="65000"/>
                    <a:lumOff val="35000"/>
                  </a:schemeClr>
                </a:solidFill>
              </a:rPr>
              <a:t>76%</a:t>
            </a:r>
            <a:r>
              <a:rPr lang="zh-CN" altLang="en-US" dirty="0">
                <a:solidFill>
                  <a:schemeClr val="tx1">
                    <a:lumMod val="65000"/>
                    <a:lumOff val="35000"/>
                  </a:schemeClr>
                </a:solidFill>
              </a:rPr>
              <a:t>。</a:t>
            </a:r>
            <a:r>
              <a:rPr lang="en-US" altLang="zh-CN" dirty="0">
                <a:solidFill>
                  <a:schemeClr val="tx1">
                    <a:lumMod val="65000"/>
                    <a:lumOff val="35000"/>
                  </a:schemeClr>
                </a:solidFill>
              </a:rPr>
              <a:t>2019</a:t>
            </a:r>
            <a:r>
              <a:rPr lang="zh-CN" altLang="en-US" dirty="0" smtClean="0">
                <a:solidFill>
                  <a:schemeClr val="tx1">
                    <a:lumMod val="65000"/>
                    <a:lumOff val="35000"/>
                  </a:schemeClr>
                </a:solidFill>
              </a:rPr>
              <a:t>年跨</a:t>
            </a:r>
            <a:r>
              <a:rPr lang="zh-CN" altLang="en-US" dirty="0">
                <a:solidFill>
                  <a:schemeClr val="tx1">
                    <a:lumMod val="65000"/>
                    <a:lumOff val="35000"/>
                  </a:schemeClr>
                </a:solidFill>
              </a:rPr>
              <a:t>境零售</a:t>
            </a:r>
            <a:r>
              <a:rPr lang="zh-CN" altLang="en-US" dirty="0" smtClean="0">
                <a:solidFill>
                  <a:schemeClr val="tx1">
                    <a:lumMod val="65000"/>
                    <a:lumOff val="35000"/>
                  </a:schemeClr>
                </a:solidFill>
              </a:rPr>
              <a:t>交易额</a:t>
            </a:r>
            <a:r>
              <a:rPr lang="en-US" altLang="zh-CN" dirty="0">
                <a:sym typeface="Calibri"/>
              </a:rPr>
              <a:t>269.2</a:t>
            </a:r>
            <a:r>
              <a:rPr lang="zh-CN" altLang="en-US" dirty="0">
                <a:sym typeface="Calibri"/>
              </a:rPr>
              <a:t>亿美元</a:t>
            </a:r>
            <a:r>
              <a:rPr lang="zh-CN" altLang="en-US" dirty="0" smtClean="0">
                <a:solidFill>
                  <a:schemeClr val="tx1">
                    <a:lumMod val="65000"/>
                    <a:lumOff val="35000"/>
                  </a:schemeClr>
                </a:solidFill>
              </a:rPr>
              <a:t>，有</a:t>
            </a:r>
            <a:r>
              <a:rPr lang="en-US" altLang="zh-CN" dirty="0" err="1" smtClean="0">
                <a:solidFill>
                  <a:schemeClr val="tx1">
                    <a:lumMod val="65000"/>
                    <a:lumOff val="35000"/>
                  </a:schemeClr>
                </a:solidFill>
              </a:rPr>
              <a:t>Wildberries</a:t>
            </a:r>
            <a:r>
              <a:rPr lang="zh-CN" altLang="en-US" dirty="0">
                <a:solidFill>
                  <a:schemeClr val="tx1">
                    <a:lumMod val="65000"/>
                    <a:lumOff val="35000"/>
                  </a:schemeClr>
                </a:solidFill>
              </a:rPr>
              <a:t>、</a:t>
            </a:r>
            <a:r>
              <a:rPr lang="en-US" altLang="zh-CN" dirty="0" err="1" smtClean="0">
                <a:solidFill>
                  <a:schemeClr val="tx1">
                    <a:lumMod val="65000"/>
                    <a:lumOff val="35000"/>
                  </a:schemeClr>
                </a:solidFill>
              </a:rPr>
              <a:t>Ozon</a:t>
            </a:r>
            <a:r>
              <a:rPr lang="zh-CN" altLang="en-US" dirty="0" smtClean="0">
                <a:solidFill>
                  <a:schemeClr val="tx1">
                    <a:lumMod val="65000"/>
                    <a:lumOff val="35000"/>
                  </a:schemeClr>
                </a:solidFill>
              </a:rPr>
              <a:t>和</a:t>
            </a:r>
            <a:r>
              <a:rPr lang="zh-CN" altLang="en-US" dirty="0">
                <a:solidFill>
                  <a:schemeClr val="tx1">
                    <a:lumMod val="65000"/>
                    <a:lumOff val="35000"/>
                  </a:schemeClr>
                </a:solidFill>
              </a:rPr>
              <a:t>速卖</a:t>
            </a:r>
            <a:r>
              <a:rPr lang="zh-CN" altLang="en-US" dirty="0" smtClean="0">
                <a:solidFill>
                  <a:schemeClr val="tx1">
                    <a:lumMod val="65000"/>
                    <a:lumOff val="35000"/>
                  </a:schemeClr>
                </a:solidFill>
              </a:rPr>
              <a:t>通等。</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1" name="TextBox 10"/>
          <p:cNvSpPr txBox="1"/>
          <p:nvPr/>
        </p:nvSpPr>
        <p:spPr>
          <a:xfrm>
            <a:off x="5829696" y="2834588"/>
            <a:ext cx="3127089"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依次为服装、化妆品、</a:t>
            </a:r>
            <a:r>
              <a:rPr lang="zh-CN" altLang="en-US" dirty="0" smtClean="0">
                <a:solidFill>
                  <a:schemeClr val="tx1">
                    <a:lumMod val="65000"/>
                    <a:lumOff val="35000"/>
                  </a:schemeClr>
                </a:solidFill>
              </a:rPr>
              <a:t>电子、</a:t>
            </a:r>
            <a:r>
              <a:rPr lang="zh-CN" altLang="en-US" dirty="0">
                <a:solidFill>
                  <a:schemeClr val="tx1">
                    <a:lumMod val="65000"/>
                    <a:lumOff val="35000"/>
                  </a:schemeClr>
                </a:solidFill>
              </a:rPr>
              <a:t>家居、玩具、鞋类、</a:t>
            </a:r>
            <a:r>
              <a:rPr lang="zh-CN" altLang="en-US" dirty="0" smtClean="0">
                <a:solidFill>
                  <a:schemeClr val="tx1">
                    <a:lumMod val="65000"/>
                    <a:lumOff val="35000"/>
                  </a:schemeClr>
                </a:solidFill>
              </a:rPr>
              <a:t>健康等</a:t>
            </a:r>
            <a:r>
              <a:rPr lang="zh-CN" altLang="en-US" dirty="0">
                <a:solidFill>
                  <a:schemeClr val="tx1">
                    <a:lumMod val="65000"/>
                    <a:lumOff val="35000"/>
                  </a:schemeClr>
                </a:solidFill>
              </a:rPr>
              <a:t>。</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2" name="TextBox 10"/>
          <p:cNvSpPr txBox="1"/>
          <p:nvPr/>
        </p:nvSpPr>
        <p:spPr>
          <a:xfrm>
            <a:off x="5829696" y="3446047"/>
            <a:ext cx="3290557"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税收：</a:t>
            </a:r>
            <a:r>
              <a:rPr lang="zh-CN" altLang="en-US" dirty="0" smtClean="0">
                <a:solidFill>
                  <a:schemeClr val="tx1">
                    <a:lumMod val="65000"/>
                    <a:lumOff val="35000"/>
                  </a:schemeClr>
                </a:solidFill>
                <a:latin typeface="+mj-lt"/>
                <a:ea typeface="+mj-ea"/>
                <a:cs typeface="+mj-cs"/>
                <a:sym typeface="Calibri"/>
              </a:rPr>
              <a:t>增值税（</a:t>
            </a:r>
            <a:r>
              <a:rPr lang="en-US" altLang="zh-CN" dirty="0" smtClean="0">
                <a:solidFill>
                  <a:schemeClr val="tx1">
                    <a:lumMod val="65000"/>
                    <a:lumOff val="35000"/>
                  </a:schemeClr>
                </a:solidFill>
                <a:latin typeface="+mj-lt"/>
                <a:ea typeface="+mj-ea"/>
                <a:cs typeface="+mj-cs"/>
                <a:sym typeface="Calibri"/>
              </a:rPr>
              <a:t>18%</a:t>
            </a:r>
            <a:r>
              <a:rPr lang="zh-CN" altLang="en-US" dirty="0" smtClean="0">
                <a:solidFill>
                  <a:schemeClr val="tx1">
                    <a:lumMod val="65000"/>
                    <a:lumOff val="35000"/>
                  </a:schemeClr>
                </a:solidFill>
                <a:latin typeface="+mj-lt"/>
                <a:ea typeface="+mj-ea"/>
                <a:cs typeface="+mj-cs"/>
                <a:sym typeface="Calibri"/>
              </a:rPr>
              <a:t>）</a:t>
            </a:r>
            <a:r>
              <a:rPr lang="zh-CN" altLang="en-US" dirty="0" smtClean="0">
                <a:solidFill>
                  <a:schemeClr val="tx1">
                    <a:lumMod val="65000"/>
                    <a:lumOff val="35000"/>
                  </a:schemeClr>
                </a:solidFill>
              </a:rPr>
              <a:t>；</a:t>
            </a:r>
            <a:r>
              <a:rPr lang="en-US" altLang="zh-CN" dirty="0">
                <a:solidFill>
                  <a:schemeClr val="tx1">
                    <a:lumMod val="65000"/>
                    <a:lumOff val="35000"/>
                  </a:schemeClr>
                </a:solidFill>
              </a:rPr>
              <a:t>100</a:t>
            </a:r>
            <a:r>
              <a:rPr lang="zh-CN" altLang="en-US" dirty="0">
                <a:solidFill>
                  <a:schemeClr val="tx1">
                    <a:lumMod val="65000"/>
                    <a:lumOff val="35000"/>
                  </a:schemeClr>
                </a:solidFill>
              </a:rPr>
              <a:t>欧元的邮包免关税</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081837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五</a:t>
            </a:r>
            <a:r>
              <a:rPr lang="zh-CN" altLang="en-US" sz="2800" b="1" dirty="0">
                <a:solidFill>
                  <a:schemeClr val="bg1"/>
                </a:solidFill>
                <a:latin typeface="Microsoft YaHei"/>
                <a:ea typeface="Microsoft YaHei"/>
                <a:cs typeface="Microsoft YaHei"/>
              </a:rPr>
              <a:t>、仲裁程序</a:t>
            </a:r>
          </a:p>
        </p:txBody>
      </p:sp>
      <p:sp>
        <p:nvSpPr>
          <p:cNvPr id="21" name="TextBox 1"/>
          <p:cNvSpPr txBox="1"/>
          <p:nvPr/>
        </p:nvSpPr>
        <p:spPr>
          <a:xfrm>
            <a:off x="344242" y="97356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）仲裁审理</a:t>
            </a:r>
            <a:endParaRPr lang="en-US" altLang="zh-CN" sz="2000" b="1" dirty="0">
              <a:solidFill>
                <a:srgbClr val="002060"/>
              </a:solidFill>
            </a:endParaRPr>
          </a:p>
        </p:txBody>
      </p:sp>
      <p:sp>
        <p:nvSpPr>
          <p:cNvPr id="22" name="TextBox 1"/>
          <p:cNvSpPr txBox="1"/>
          <p:nvPr/>
        </p:nvSpPr>
        <p:spPr>
          <a:xfrm>
            <a:off x="436461" y="1527567"/>
            <a:ext cx="8337149" cy="297312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仲裁</a:t>
            </a:r>
            <a:r>
              <a:rPr lang="zh-CN" altLang="en-US" sz="1600" b="1" dirty="0" smtClean="0">
                <a:solidFill>
                  <a:schemeClr val="bg1">
                    <a:lumMod val="50000"/>
                  </a:schemeClr>
                </a:solidFill>
              </a:rPr>
              <a:t>审理范围：</a:t>
            </a:r>
            <a:r>
              <a:rPr lang="zh-CN" altLang="en-US" sz="1600" dirty="0" smtClean="0">
                <a:solidFill>
                  <a:schemeClr val="bg1">
                    <a:lumMod val="50000"/>
                  </a:schemeClr>
                </a:solidFill>
              </a:rPr>
              <a:t>仲裁</a:t>
            </a:r>
            <a:r>
              <a:rPr lang="zh-CN" altLang="en-US" sz="1600" dirty="0">
                <a:solidFill>
                  <a:schemeClr val="bg1">
                    <a:lumMod val="50000"/>
                  </a:schemeClr>
                </a:solidFill>
              </a:rPr>
              <a:t>协议是否</a:t>
            </a:r>
            <a:r>
              <a:rPr lang="zh-CN" altLang="en-US" sz="1600" dirty="0" smtClean="0">
                <a:solidFill>
                  <a:schemeClr val="bg1">
                    <a:lumMod val="50000"/>
                  </a:schemeClr>
                </a:solidFill>
              </a:rPr>
              <a:t>有效；仲裁</a:t>
            </a:r>
            <a:r>
              <a:rPr lang="zh-CN" altLang="en-US" sz="1600" dirty="0">
                <a:solidFill>
                  <a:schemeClr val="bg1">
                    <a:lumMod val="50000"/>
                  </a:schemeClr>
                </a:solidFill>
              </a:rPr>
              <a:t>庭是否具有管辖</a:t>
            </a:r>
            <a:r>
              <a:rPr lang="zh-CN" altLang="en-US" sz="1600" dirty="0" smtClean="0">
                <a:solidFill>
                  <a:schemeClr val="bg1">
                    <a:lumMod val="50000"/>
                  </a:schemeClr>
                </a:solidFill>
              </a:rPr>
              <a:t>权；申诉人</a:t>
            </a:r>
            <a:r>
              <a:rPr lang="zh-CN" altLang="en-US" sz="1600" dirty="0">
                <a:solidFill>
                  <a:schemeClr val="bg1">
                    <a:lumMod val="50000"/>
                  </a:schemeClr>
                </a:solidFill>
              </a:rPr>
              <a:t>或被诉人是否为仲裁协议</a:t>
            </a:r>
            <a:r>
              <a:rPr lang="zh-CN" altLang="en-US" sz="1600" dirty="0" smtClean="0">
                <a:solidFill>
                  <a:schemeClr val="bg1">
                    <a:lumMod val="50000"/>
                  </a:schemeClr>
                </a:solidFill>
              </a:rPr>
              <a:t>当事人；各方</a:t>
            </a:r>
            <a:r>
              <a:rPr lang="zh-CN" altLang="en-US" sz="1600" dirty="0">
                <a:solidFill>
                  <a:schemeClr val="bg1">
                    <a:lumMod val="50000"/>
                  </a:schemeClr>
                </a:solidFill>
              </a:rPr>
              <a:t>当事人对实体争执的陈述与</a:t>
            </a:r>
            <a:r>
              <a:rPr lang="zh-CN" altLang="en-US" sz="1600" dirty="0" smtClean="0">
                <a:solidFill>
                  <a:schemeClr val="bg1">
                    <a:lumMod val="50000"/>
                  </a:schemeClr>
                </a:solidFill>
              </a:rPr>
              <a:t>举证；对</a:t>
            </a:r>
            <a:r>
              <a:rPr lang="zh-CN" altLang="en-US" sz="1600" dirty="0">
                <a:solidFill>
                  <a:schemeClr val="bg1">
                    <a:lumMod val="50000"/>
                  </a:schemeClr>
                </a:solidFill>
              </a:rPr>
              <a:t>其他途径取得证据材料的审查核实</a:t>
            </a:r>
            <a:r>
              <a:rPr lang="zh-CN" altLang="en-US" sz="1600" dirty="0" smtClean="0">
                <a:solidFill>
                  <a:schemeClr val="bg1">
                    <a:lumMod val="50000"/>
                  </a:schemeClr>
                </a:solidFill>
              </a:rPr>
              <a:t>等。</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仲裁</a:t>
            </a:r>
            <a:r>
              <a:rPr lang="zh-CN" altLang="en-US" sz="1600" b="1" dirty="0" smtClean="0">
                <a:solidFill>
                  <a:schemeClr val="bg1">
                    <a:lumMod val="50000"/>
                  </a:schemeClr>
                </a:solidFill>
              </a:rPr>
              <a:t>审理方式：</a:t>
            </a:r>
            <a:r>
              <a:rPr lang="zh-CN" altLang="en-US" sz="1600" dirty="0" smtClean="0">
                <a:solidFill>
                  <a:schemeClr val="bg1">
                    <a:lumMod val="50000"/>
                  </a:schemeClr>
                </a:solidFill>
              </a:rPr>
              <a:t>口头审理；</a:t>
            </a:r>
            <a:r>
              <a:rPr lang="zh-CN" altLang="en-US" sz="1600" dirty="0">
                <a:solidFill>
                  <a:schemeClr val="bg1">
                    <a:lumMod val="50000"/>
                  </a:schemeClr>
                </a:solidFill>
              </a:rPr>
              <a:t>二是书面</a:t>
            </a:r>
            <a:r>
              <a:rPr lang="zh-CN" altLang="en-US" sz="1600" dirty="0" smtClean="0">
                <a:solidFill>
                  <a:schemeClr val="bg1">
                    <a:lumMod val="50000"/>
                  </a:schemeClr>
                </a:solidFill>
              </a:rPr>
              <a:t>审理。</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仲裁</a:t>
            </a:r>
            <a:r>
              <a:rPr lang="zh-CN" altLang="en-US" sz="1600" b="1" dirty="0" smtClean="0">
                <a:solidFill>
                  <a:schemeClr val="bg1">
                    <a:lumMod val="50000"/>
                  </a:schemeClr>
                </a:solidFill>
              </a:rPr>
              <a:t>审理地点：</a:t>
            </a:r>
            <a:r>
              <a:rPr lang="zh-CN" altLang="en-US" sz="1600" dirty="0" smtClean="0">
                <a:solidFill>
                  <a:schemeClr val="bg1">
                    <a:lumMod val="50000"/>
                  </a:schemeClr>
                </a:solidFill>
              </a:rPr>
              <a:t>仲裁</a:t>
            </a:r>
            <a:r>
              <a:rPr lang="zh-CN" altLang="en-US" sz="1600" dirty="0">
                <a:solidFill>
                  <a:schemeClr val="bg1">
                    <a:lumMod val="50000"/>
                  </a:schemeClr>
                </a:solidFill>
              </a:rPr>
              <a:t>协议</a:t>
            </a:r>
            <a:r>
              <a:rPr lang="zh-CN" altLang="en-US" sz="1600" dirty="0" smtClean="0">
                <a:solidFill>
                  <a:schemeClr val="bg1">
                    <a:lumMod val="50000"/>
                  </a:schemeClr>
                </a:solidFill>
              </a:rPr>
              <a:t>规定地点，如果该协议没有明确规定，</a:t>
            </a:r>
            <a:r>
              <a:rPr lang="zh-CN" altLang="en-US" sz="1600" dirty="0">
                <a:solidFill>
                  <a:schemeClr val="bg1">
                    <a:lumMod val="50000"/>
                  </a:schemeClr>
                </a:solidFill>
              </a:rPr>
              <a:t>由仲裁员决定</a:t>
            </a:r>
            <a:r>
              <a:rPr lang="zh-CN" altLang="en-US" sz="1600" dirty="0" smtClean="0">
                <a:solidFill>
                  <a:schemeClr val="bg1">
                    <a:lumMod val="50000"/>
                  </a:schemeClr>
                </a:solidFill>
              </a:rPr>
              <a:t>仲裁地点。</a:t>
            </a:r>
            <a:endParaRPr lang="en-US" altLang="zh-CN" sz="1600" dirty="0" smtClean="0">
              <a:solidFill>
                <a:schemeClr val="bg1">
                  <a:lumMod val="50000"/>
                </a:schemeClr>
              </a:solidFill>
            </a:endParaRPr>
          </a:p>
          <a:p>
            <a:pPr>
              <a:lnSpc>
                <a:spcPct val="130000"/>
              </a:lnSpc>
            </a:pPr>
            <a:r>
              <a:rPr lang="zh-CN" altLang="en-US" sz="1600" b="1" dirty="0" smtClean="0">
                <a:solidFill>
                  <a:schemeClr val="bg1">
                    <a:lumMod val="50000"/>
                  </a:schemeClr>
                </a:solidFill>
              </a:rPr>
              <a:t>仲裁审理程序：</a:t>
            </a:r>
            <a:r>
              <a:rPr lang="zh-CN" altLang="en-US" sz="1600" dirty="0">
                <a:solidFill>
                  <a:schemeClr val="bg1">
                    <a:lumMod val="50000"/>
                  </a:schemeClr>
                </a:solidFill>
              </a:rPr>
              <a:t>开庭；调解；</a:t>
            </a:r>
            <a:r>
              <a:rPr lang="zh-CN" altLang="en-US" sz="1600" dirty="0" smtClean="0">
                <a:solidFill>
                  <a:schemeClr val="bg1">
                    <a:lumMod val="50000"/>
                  </a:schemeClr>
                </a:solidFill>
              </a:rPr>
              <a:t>裁决。</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仲裁审理撤销</a:t>
            </a:r>
            <a:r>
              <a:rPr lang="zh-CN" altLang="en-US" sz="1600" b="1" dirty="0" smtClean="0">
                <a:solidFill>
                  <a:schemeClr val="bg1">
                    <a:lumMod val="50000"/>
                  </a:schemeClr>
                </a:solidFill>
              </a:rPr>
              <a:t>：</a:t>
            </a:r>
            <a:r>
              <a:rPr lang="zh-CN" altLang="en-US" sz="1600" dirty="0">
                <a:solidFill>
                  <a:schemeClr val="bg1">
                    <a:lumMod val="50000"/>
                  </a:schemeClr>
                </a:solidFill>
              </a:rPr>
              <a:t>六种情形</a:t>
            </a:r>
            <a:r>
              <a:rPr lang="zh-CN" altLang="en-US" sz="1600" dirty="0" smtClean="0">
                <a:solidFill>
                  <a:schemeClr val="bg1">
                    <a:lumMod val="50000"/>
                  </a:schemeClr>
                </a:solidFill>
              </a:rPr>
              <a:t>：没有</a:t>
            </a:r>
            <a:r>
              <a:rPr lang="zh-CN" altLang="en-US" sz="1600" dirty="0">
                <a:solidFill>
                  <a:schemeClr val="bg1">
                    <a:lumMod val="50000"/>
                  </a:schemeClr>
                </a:solidFill>
              </a:rPr>
              <a:t>仲裁协议的</a:t>
            </a:r>
            <a:r>
              <a:rPr lang="zh-CN" altLang="en-US" sz="1600" dirty="0" smtClean="0">
                <a:solidFill>
                  <a:schemeClr val="bg1">
                    <a:lumMod val="50000"/>
                  </a:schemeClr>
                </a:solidFill>
              </a:rPr>
              <a:t>；裁决事项</a:t>
            </a:r>
            <a:r>
              <a:rPr lang="zh-CN" altLang="en-US" sz="1600" dirty="0">
                <a:solidFill>
                  <a:schemeClr val="bg1">
                    <a:lumMod val="50000"/>
                  </a:schemeClr>
                </a:solidFill>
              </a:rPr>
              <a:t>不属于仲裁</a:t>
            </a:r>
            <a:r>
              <a:rPr lang="zh-CN" altLang="en-US" sz="1600" dirty="0" smtClean="0">
                <a:solidFill>
                  <a:schemeClr val="bg1">
                    <a:lumMod val="50000"/>
                  </a:schemeClr>
                </a:solidFill>
              </a:rPr>
              <a:t>协议范围</a:t>
            </a:r>
            <a:r>
              <a:rPr lang="zh-CN" altLang="en-US" sz="1600" dirty="0">
                <a:solidFill>
                  <a:schemeClr val="bg1">
                    <a:lumMod val="50000"/>
                  </a:schemeClr>
                </a:solidFill>
              </a:rPr>
              <a:t>或者仲裁委员会无权仲裁的</a:t>
            </a:r>
            <a:r>
              <a:rPr lang="zh-CN" altLang="en-US" sz="1600" dirty="0" smtClean="0">
                <a:solidFill>
                  <a:schemeClr val="bg1">
                    <a:lumMod val="50000"/>
                  </a:schemeClr>
                </a:solidFill>
              </a:rPr>
              <a:t>；仲裁</a:t>
            </a:r>
            <a:r>
              <a:rPr lang="zh-CN" altLang="en-US" sz="1600" dirty="0">
                <a:solidFill>
                  <a:schemeClr val="bg1">
                    <a:lumMod val="50000"/>
                  </a:schemeClr>
                </a:solidFill>
              </a:rPr>
              <a:t>的组成或者仲裁的程序违反法定程序</a:t>
            </a:r>
            <a:r>
              <a:rPr lang="zh-CN" altLang="en-US" sz="1600" dirty="0" smtClean="0">
                <a:solidFill>
                  <a:schemeClr val="bg1">
                    <a:lumMod val="50000"/>
                  </a:schemeClr>
                </a:solidFill>
              </a:rPr>
              <a:t>；裁决</a:t>
            </a:r>
            <a:r>
              <a:rPr lang="zh-CN" altLang="en-US" sz="1600" dirty="0">
                <a:solidFill>
                  <a:schemeClr val="bg1">
                    <a:lumMod val="50000"/>
                  </a:schemeClr>
                </a:solidFill>
              </a:rPr>
              <a:t>所根据的证据是伪造的</a:t>
            </a:r>
            <a:r>
              <a:rPr lang="zh-CN" altLang="en-US" sz="1600" dirty="0" smtClean="0">
                <a:solidFill>
                  <a:schemeClr val="bg1">
                    <a:lumMod val="50000"/>
                  </a:schemeClr>
                </a:solidFill>
              </a:rPr>
              <a:t>；对方</a:t>
            </a:r>
            <a:r>
              <a:rPr lang="zh-CN" altLang="en-US" sz="1600" dirty="0">
                <a:solidFill>
                  <a:schemeClr val="bg1">
                    <a:lumMod val="50000"/>
                  </a:schemeClr>
                </a:solidFill>
              </a:rPr>
              <a:t>当事人隐瞒了足以影响公正裁决的证据的</a:t>
            </a:r>
            <a:r>
              <a:rPr lang="zh-CN" altLang="en-US" sz="1600" dirty="0" smtClean="0">
                <a:solidFill>
                  <a:schemeClr val="bg1">
                    <a:lumMod val="50000"/>
                  </a:schemeClr>
                </a:solidFill>
              </a:rPr>
              <a:t>；仲裁</a:t>
            </a:r>
            <a:r>
              <a:rPr lang="zh-CN" altLang="en-US" sz="1600" dirty="0">
                <a:solidFill>
                  <a:schemeClr val="bg1">
                    <a:lumMod val="50000"/>
                  </a:schemeClr>
                </a:solidFill>
              </a:rPr>
              <a:t>员在仲裁该案事有索贿受贿、徇私舞弊、枉法裁决的行为的</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294576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六</a:t>
            </a:r>
            <a:r>
              <a:rPr lang="zh-CN" altLang="en-US" sz="2800" b="1" dirty="0">
                <a:solidFill>
                  <a:schemeClr val="bg1"/>
                </a:solidFill>
                <a:latin typeface="Microsoft YaHei"/>
                <a:ea typeface="Microsoft YaHei"/>
                <a:cs typeface="Microsoft YaHei"/>
              </a:rPr>
              <a:t>、仲裁裁决的承认与执行</a:t>
            </a:r>
          </a:p>
        </p:txBody>
      </p:sp>
      <p:sp>
        <p:nvSpPr>
          <p:cNvPr id="13" name="矩形 12"/>
          <p:cNvSpPr/>
          <p:nvPr/>
        </p:nvSpPr>
        <p:spPr bwMode="auto">
          <a:xfrm>
            <a:off x="322801" y="770392"/>
            <a:ext cx="8537946" cy="708046"/>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联合国国际贸易法</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委员会于</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1958</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年签署</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了</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纽约公约</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有</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130</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多个成员国，为承认和执行外国仲裁裁决提供了依据和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保证。我国于</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1987</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年</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1</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月加入该公约。</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3148" y="149023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71512" y="368416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）我国关于承认与执行仲裁裁决的法律</a:t>
            </a:r>
            <a:endParaRPr lang="en-US" altLang="zh-CN" sz="2000" b="1" dirty="0">
              <a:solidFill>
                <a:srgbClr val="002060"/>
              </a:solidFill>
            </a:endParaRPr>
          </a:p>
        </p:txBody>
      </p:sp>
      <p:sp>
        <p:nvSpPr>
          <p:cNvPr id="16" name="TextBox 1"/>
          <p:cNvSpPr txBox="1"/>
          <p:nvPr/>
        </p:nvSpPr>
        <p:spPr>
          <a:xfrm>
            <a:off x="469895" y="4095327"/>
            <a:ext cx="830771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a:t>
            </a:r>
            <a:r>
              <a:rPr lang="zh-CN" altLang="en-US" sz="1600" b="1" dirty="0">
                <a:solidFill>
                  <a:schemeClr val="bg1">
                    <a:lumMod val="50000"/>
                  </a:schemeClr>
                </a:solidFill>
              </a:rPr>
              <a:t>仲裁法</a:t>
            </a:r>
            <a:r>
              <a:rPr lang="en-US" altLang="zh-CN" sz="1600" b="1" dirty="0" smtClean="0">
                <a:solidFill>
                  <a:schemeClr val="bg1">
                    <a:lumMod val="50000"/>
                  </a:schemeClr>
                </a:solidFill>
              </a:rPr>
              <a:t>》</a:t>
            </a:r>
            <a:r>
              <a:rPr lang="zh-CN" altLang="en-US" sz="1600" dirty="0" smtClean="0">
                <a:solidFill>
                  <a:schemeClr val="bg1">
                    <a:lumMod val="50000"/>
                  </a:schemeClr>
                </a:solidFill>
              </a:rPr>
              <a:t>对中国涉外</a:t>
            </a:r>
            <a:r>
              <a:rPr lang="zh-CN" altLang="en-US" sz="1600" dirty="0">
                <a:solidFill>
                  <a:schemeClr val="bg1">
                    <a:lumMod val="50000"/>
                  </a:schemeClr>
                </a:solidFill>
              </a:rPr>
              <a:t>仲裁</a:t>
            </a:r>
            <a:r>
              <a:rPr lang="zh-CN" altLang="en-US" sz="1600" dirty="0" smtClean="0">
                <a:solidFill>
                  <a:schemeClr val="bg1">
                    <a:lumMod val="50000"/>
                  </a:schemeClr>
                </a:solidFill>
              </a:rPr>
              <a:t>机构和</a:t>
            </a:r>
            <a:r>
              <a:rPr lang="zh-CN" altLang="en-US" sz="1600" dirty="0">
                <a:solidFill>
                  <a:schemeClr val="bg1">
                    <a:lumMod val="50000"/>
                  </a:schemeClr>
                </a:solidFill>
              </a:rPr>
              <a:t>对外国仲裁机构作出的</a:t>
            </a:r>
            <a:r>
              <a:rPr lang="zh-CN" altLang="en-US" sz="1600" dirty="0" smtClean="0">
                <a:solidFill>
                  <a:schemeClr val="bg1">
                    <a:lumMod val="50000"/>
                  </a:schemeClr>
                </a:solidFill>
              </a:rPr>
              <a:t>裁决，其执行程序做出明确规定</a:t>
            </a:r>
            <a:r>
              <a:rPr lang="zh-CN" altLang="en-US" sz="1600" dirty="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en-US" altLang="zh-CN" sz="1600" b="1" dirty="0" smtClean="0">
                <a:solidFill>
                  <a:schemeClr val="bg1">
                    <a:lumMod val="50000"/>
                  </a:schemeClr>
                </a:solidFill>
              </a:rPr>
              <a:t>《</a:t>
            </a:r>
            <a:r>
              <a:rPr lang="zh-CN" altLang="en-US" sz="1600" b="1" dirty="0">
                <a:solidFill>
                  <a:schemeClr val="bg1">
                    <a:lumMod val="50000"/>
                  </a:schemeClr>
                </a:solidFill>
              </a:rPr>
              <a:t>民事诉讼法</a:t>
            </a:r>
            <a:r>
              <a:rPr lang="en-US" altLang="zh-CN" sz="1600" b="1" dirty="0" smtClean="0">
                <a:solidFill>
                  <a:schemeClr val="bg1">
                    <a:lumMod val="50000"/>
                  </a:schemeClr>
                </a:solidFill>
              </a:rPr>
              <a:t>》</a:t>
            </a:r>
            <a:r>
              <a:rPr lang="zh-CN" altLang="en-US" sz="1600" dirty="0" smtClean="0">
                <a:solidFill>
                  <a:schemeClr val="bg1">
                    <a:lumMod val="50000"/>
                  </a:schemeClr>
                </a:solidFill>
              </a:rPr>
              <a:t>规定</a:t>
            </a:r>
            <a:r>
              <a:rPr lang="zh-CN" altLang="en-US" sz="1600" dirty="0">
                <a:solidFill>
                  <a:schemeClr val="bg1">
                    <a:lumMod val="50000"/>
                  </a:schemeClr>
                </a:solidFill>
              </a:rPr>
              <a:t>，经中国涉外仲裁机构作出的裁决，当事人不得再向法院起诉</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8" name="TextBox 1"/>
          <p:cNvSpPr txBox="1"/>
          <p:nvPr/>
        </p:nvSpPr>
        <p:spPr>
          <a:xfrm>
            <a:off x="344242" y="150722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en-US" altLang="zh-CN" sz="2000" b="1" dirty="0">
                <a:solidFill>
                  <a:srgbClr val="002060"/>
                </a:solidFill>
              </a:rPr>
              <a:t>《</a:t>
            </a:r>
            <a:r>
              <a:rPr lang="zh-CN" altLang="en-US" sz="2000" b="1" dirty="0">
                <a:solidFill>
                  <a:srgbClr val="002060"/>
                </a:solidFill>
              </a:rPr>
              <a:t>纽约公约</a:t>
            </a:r>
            <a:r>
              <a:rPr lang="en-US" altLang="zh-CN" sz="2000" b="1" dirty="0">
                <a:solidFill>
                  <a:srgbClr val="002060"/>
                </a:solidFill>
              </a:rPr>
              <a:t>》</a:t>
            </a:r>
            <a:r>
              <a:rPr lang="zh-CN" altLang="en-US" sz="2000" b="1" dirty="0" smtClean="0">
                <a:solidFill>
                  <a:srgbClr val="002060"/>
                </a:solidFill>
              </a:rPr>
              <a:t>的内容</a:t>
            </a:r>
            <a:endParaRPr lang="en-US" altLang="zh-CN" sz="2000" b="1" dirty="0">
              <a:solidFill>
                <a:srgbClr val="002060"/>
              </a:solidFill>
            </a:endParaRPr>
          </a:p>
        </p:txBody>
      </p:sp>
      <p:sp>
        <p:nvSpPr>
          <p:cNvPr id="19" name="TextBox 1"/>
          <p:cNvSpPr txBox="1"/>
          <p:nvPr/>
        </p:nvSpPr>
        <p:spPr>
          <a:xfrm>
            <a:off x="469895" y="1939698"/>
            <a:ext cx="8213201"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六个方面：</a:t>
            </a:r>
            <a:r>
              <a:rPr lang="zh-CN" altLang="en-US" sz="1600" dirty="0">
                <a:solidFill>
                  <a:schemeClr val="bg1">
                    <a:lumMod val="50000"/>
                  </a:schemeClr>
                </a:solidFill>
              </a:rPr>
              <a:t>适用于所有自然人或法人间产生的纠纷、由被申请承认与执行地国之外的国家或地区所作的裁决，或者是在被申请承认与执行地国国内作成</a:t>
            </a:r>
            <a:r>
              <a:rPr lang="zh-CN" altLang="en-US" sz="1600" dirty="0" smtClean="0">
                <a:solidFill>
                  <a:schemeClr val="bg1">
                    <a:lumMod val="50000"/>
                  </a:schemeClr>
                </a:solidFill>
              </a:rPr>
              <a:t>；仲裁</a:t>
            </a:r>
            <a:r>
              <a:rPr lang="zh-CN" altLang="en-US" sz="1600" dirty="0">
                <a:solidFill>
                  <a:schemeClr val="bg1">
                    <a:lumMod val="50000"/>
                  </a:schemeClr>
                </a:solidFill>
              </a:rPr>
              <a:t>协议必须采用书面形式，包括通过信函、电报等方式</a:t>
            </a:r>
            <a:r>
              <a:rPr lang="zh-CN" altLang="en-US" sz="1600" dirty="0" smtClean="0">
                <a:solidFill>
                  <a:schemeClr val="bg1">
                    <a:lumMod val="50000"/>
                  </a:schemeClr>
                </a:solidFill>
              </a:rPr>
              <a:t>；规定</a:t>
            </a:r>
            <a:r>
              <a:rPr lang="zh-CN" altLang="en-US" sz="1600" dirty="0">
                <a:solidFill>
                  <a:schemeClr val="bg1">
                    <a:lumMod val="50000"/>
                  </a:schemeClr>
                </a:solidFill>
              </a:rPr>
              <a:t>缔约国必须承认外国所作裁决具有拘束力，并依照一定的程序和条件加以执行</a:t>
            </a:r>
            <a:r>
              <a:rPr lang="zh-CN" altLang="en-US" sz="1600" dirty="0" smtClean="0">
                <a:solidFill>
                  <a:schemeClr val="bg1">
                    <a:lumMod val="50000"/>
                  </a:schemeClr>
                </a:solidFill>
              </a:rPr>
              <a:t>；规定</a:t>
            </a:r>
            <a:r>
              <a:rPr lang="zh-CN" altLang="en-US" sz="1600" dirty="0">
                <a:solidFill>
                  <a:schemeClr val="bg1">
                    <a:lumMod val="50000"/>
                  </a:schemeClr>
                </a:solidFill>
              </a:rPr>
              <a:t>申请承认和执行仲裁裁决的一方</a:t>
            </a:r>
            <a:r>
              <a:rPr lang="zh-CN" altLang="en-US" sz="1600" dirty="0" smtClean="0">
                <a:solidFill>
                  <a:schemeClr val="bg1">
                    <a:lumMod val="50000"/>
                  </a:schemeClr>
                </a:solidFill>
              </a:rPr>
              <a:t>当事人应</a:t>
            </a:r>
            <a:r>
              <a:rPr lang="zh-CN" altLang="en-US" sz="1600" dirty="0">
                <a:solidFill>
                  <a:schemeClr val="bg1">
                    <a:lumMod val="50000"/>
                  </a:schemeClr>
                </a:solidFill>
              </a:rPr>
              <a:t>提交仲裁裁决正本、仲裁条款或者协议的</a:t>
            </a:r>
            <a:r>
              <a:rPr lang="zh-CN" altLang="en-US" sz="1600" dirty="0" smtClean="0">
                <a:solidFill>
                  <a:schemeClr val="bg1">
                    <a:lumMod val="50000"/>
                  </a:schemeClr>
                </a:solidFill>
              </a:rPr>
              <a:t>原本；规定</a:t>
            </a:r>
            <a:r>
              <a:rPr lang="zh-CN" altLang="en-US" sz="1600" dirty="0">
                <a:solidFill>
                  <a:schemeClr val="bg1">
                    <a:lumMod val="50000"/>
                  </a:schemeClr>
                </a:solidFill>
              </a:rPr>
              <a:t>执行国法院拒绝承认和执行外国仲裁裁决的理由</a:t>
            </a:r>
            <a:r>
              <a:rPr lang="zh-CN" altLang="en-US" sz="1600" dirty="0" smtClean="0">
                <a:solidFill>
                  <a:schemeClr val="bg1">
                    <a:lumMod val="50000"/>
                  </a:schemeClr>
                </a:solidFill>
              </a:rPr>
              <a:t>；裁决</a:t>
            </a:r>
            <a:r>
              <a:rPr lang="zh-CN" altLang="en-US" sz="1600" dirty="0">
                <a:solidFill>
                  <a:schemeClr val="bg1">
                    <a:lumMod val="50000"/>
                  </a:schemeClr>
                </a:solidFill>
              </a:rPr>
              <a:t>经裁决地国或者裁决所依据法律国家的主管机关撤销或停止执行。</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614818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七</a:t>
            </a:r>
            <a:r>
              <a:rPr lang="zh-CN" altLang="en-US" sz="2800" b="1" dirty="0">
                <a:solidFill>
                  <a:schemeClr val="bg1"/>
                </a:solidFill>
                <a:latin typeface="Microsoft YaHei"/>
                <a:ea typeface="Microsoft YaHei"/>
                <a:cs typeface="Microsoft YaHei"/>
              </a:rPr>
              <a:t>、网上仲裁</a:t>
            </a:r>
          </a:p>
        </p:txBody>
      </p:sp>
      <p:sp>
        <p:nvSpPr>
          <p:cNvPr id="13" name="矩形 12"/>
          <p:cNvSpPr/>
          <p:nvPr/>
        </p:nvSpPr>
        <p:spPr bwMode="auto">
          <a:xfrm>
            <a:off x="322801" y="770392"/>
            <a:ext cx="8537946" cy="708046"/>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网络仲裁是指利用互联网技术在线方式独立公正、高效经济地对国际商事争议进行仲裁的方式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中国国际</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经济贸易仲裁委员会网上争议解决中心网站受理电子商务争等经济贸易争议</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仲裁。</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3148" y="149023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44242" y="248982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en-US" altLang="zh-CN" sz="2000" b="1" dirty="0">
                <a:solidFill>
                  <a:srgbClr val="002060"/>
                </a:solidFill>
              </a:rPr>
              <a:t> 《</a:t>
            </a:r>
            <a:r>
              <a:rPr lang="zh-CN" altLang="en-US" sz="2000" b="1" dirty="0">
                <a:solidFill>
                  <a:srgbClr val="002060"/>
                </a:solidFill>
              </a:rPr>
              <a:t>网上仲裁规则</a:t>
            </a:r>
            <a:r>
              <a:rPr lang="en-US" altLang="zh-CN" sz="2000" b="1" dirty="0">
                <a:solidFill>
                  <a:srgbClr val="002060"/>
                </a:solidFill>
              </a:rPr>
              <a:t>》</a:t>
            </a:r>
            <a:r>
              <a:rPr lang="zh-CN" altLang="en-US" sz="2000" b="1" dirty="0">
                <a:solidFill>
                  <a:srgbClr val="002060"/>
                </a:solidFill>
              </a:rPr>
              <a:t>的内容</a:t>
            </a:r>
            <a:endParaRPr lang="en-US" altLang="zh-CN" sz="2000" b="1" dirty="0">
              <a:solidFill>
                <a:srgbClr val="002060"/>
              </a:solidFill>
            </a:endParaRPr>
          </a:p>
        </p:txBody>
      </p:sp>
      <p:sp>
        <p:nvSpPr>
          <p:cNvPr id="16" name="TextBox 1"/>
          <p:cNvSpPr txBox="1"/>
          <p:nvPr/>
        </p:nvSpPr>
        <p:spPr>
          <a:xfrm>
            <a:off x="407060" y="2933864"/>
            <a:ext cx="8307717"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四个方面：</a:t>
            </a:r>
            <a:r>
              <a:rPr lang="zh-CN" altLang="en-US" sz="1600" dirty="0">
                <a:solidFill>
                  <a:schemeClr val="bg1">
                    <a:lumMod val="50000"/>
                  </a:schemeClr>
                </a:solidFill>
              </a:rPr>
              <a:t>一是仲裁协议应当采取书面形式，包括合同书、信件、电报、电传、传真、电子数据交换和电子邮件</a:t>
            </a:r>
            <a:r>
              <a:rPr lang="zh-CN" altLang="en-US" sz="1600" dirty="0" smtClean="0">
                <a:solidFill>
                  <a:schemeClr val="bg1">
                    <a:lumMod val="50000"/>
                  </a:schemeClr>
                </a:solidFill>
              </a:rPr>
              <a:t>等；</a:t>
            </a:r>
            <a:r>
              <a:rPr lang="zh-CN" altLang="en-US" sz="1600" dirty="0">
                <a:solidFill>
                  <a:schemeClr val="bg1">
                    <a:lumMod val="50000"/>
                  </a:schemeClr>
                </a:solidFill>
              </a:rPr>
              <a:t>二</a:t>
            </a:r>
            <a:r>
              <a:rPr lang="zh-CN" altLang="en-US" sz="1600" dirty="0" smtClean="0">
                <a:solidFill>
                  <a:schemeClr val="bg1">
                    <a:lumMod val="50000"/>
                  </a:schemeClr>
                </a:solidFill>
              </a:rPr>
              <a:t>是仲裁一切</a:t>
            </a:r>
            <a:r>
              <a:rPr lang="zh-CN" altLang="en-US" sz="1600" dirty="0">
                <a:solidFill>
                  <a:schemeClr val="bg1">
                    <a:lumMod val="50000"/>
                  </a:schemeClr>
                </a:solidFill>
              </a:rPr>
              <a:t>文书、通知、材料</a:t>
            </a:r>
            <a:r>
              <a:rPr lang="zh-CN" altLang="en-US" sz="1600" dirty="0" smtClean="0">
                <a:solidFill>
                  <a:schemeClr val="bg1">
                    <a:lumMod val="50000"/>
                  </a:schemeClr>
                </a:solidFill>
              </a:rPr>
              <a:t>等采用</a:t>
            </a:r>
            <a:r>
              <a:rPr lang="zh-CN" altLang="en-US" sz="1600" dirty="0">
                <a:solidFill>
                  <a:schemeClr val="bg1">
                    <a:lumMod val="50000"/>
                  </a:schemeClr>
                </a:solidFill>
              </a:rPr>
              <a:t>电子邮件、电子数据交换、传真等方式发送给当事人或者其</a:t>
            </a:r>
            <a:r>
              <a:rPr lang="zh-CN" altLang="en-US" sz="1600" dirty="0" smtClean="0">
                <a:solidFill>
                  <a:schemeClr val="bg1">
                    <a:lumMod val="50000"/>
                  </a:schemeClr>
                </a:solidFill>
              </a:rPr>
              <a:t>授权代理人</a:t>
            </a:r>
            <a:r>
              <a:rPr lang="zh-CN" altLang="en-US" sz="1600" dirty="0">
                <a:solidFill>
                  <a:schemeClr val="bg1">
                    <a:lumMod val="50000"/>
                  </a:schemeClr>
                </a:solidFill>
              </a:rPr>
              <a:t>；三是当事人向仲裁委员会提交的有关仲裁申请、答辩、书面陈述、证据及其他与仲裁相关的文件和材料应当采用电子邮件、电子数据交换、传真</a:t>
            </a:r>
            <a:r>
              <a:rPr lang="zh-CN" altLang="en-US" sz="1600" dirty="0" smtClean="0">
                <a:solidFill>
                  <a:schemeClr val="bg1">
                    <a:lumMod val="50000"/>
                  </a:schemeClr>
                </a:solidFill>
              </a:rPr>
              <a:t>等；</a:t>
            </a:r>
            <a:r>
              <a:rPr lang="zh-CN" altLang="en-US" sz="1600" dirty="0">
                <a:solidFill>
                  <a:schemeClr val="bg1">
                    <a:lumMod val="50000"/>
                  </a:schemeClr>
                </a:solidFill>
              </a:rPr>
              <a:t>四是仲裁</a:t>
            </a:r>
            <a:r>
              <a:rPr lang="zh-CN" altLang="en-US" sz="1600" dirty="0" smtClean="0">
                <a:solidFill>
                  <a:schemeClr val="bg1">
                    <a:lumMod val="50000"/>
                  </a:schemeClr>
                </a:solidFill>
              </a:rPr>
              <a:t>庭应</a:t>
            </a:r>
            <a:r>
              <a:rPr lang="zh-CN" altLang="en-US" sz="1600" dirty="0">
                <a:solidFill>
                  <a:schemeClr val="bg1">
                    <a:lumMod val="50000"/>
                  </a:schemeClr>
                </a:solidFill>
              </a:rPr>
              <a:t>双方当事人的请求</a:t>
            </a:r>
            <a:r>
              <a:rPr lang="zh-CN" altLang="en-US" sz="1600" dirty="0" smtClean="0">
                <a:solidFill>
                  <a:schemeClr val="bg1">
                    <a:lumMod val="50000"/>
                  </a:schemeClr>
                </a:solidFill>
              </a:rPr>
              <a:t>或者征得其同意，可以采用</a:t>
            </a:r>
            <a:r>
              <a:rPr lang="zh-CN" altLang="en-US" sz="1600" dirty="0">
                <a:solidFill>
                  <a:schemeClr val="bg1">
                    <a:lumMod val="50000"/>
                  </a:schemeClr>
                </a:solidFill>
              </a:rPr>
              <a:t>网络视频会议及其他电子或者计算机通讯方式对审理案件进行网上调解和仲裁。</a:t>
            </a:r>
            <a:endParaRPr lang="en-US" altLang="zh-CN" sz="1600" dirty="0" smtClean="0">
              <a:solidFill>
                <a:schemeClr val="bg1">
                  <a:lumMod val="50000"/>
                </a:schemeClr>
              </a:solidFill>
            </a:endParaRPr>
          </a:p>
        </p:txBody>
      </p:sp>
      <p:sp>
        <p:nvSpPr>
          <p:cNvPr id="18" name="TextBox 1"/>
          <p:cNvSpPr txBox="1"/>
          <p:nvPr/>
        </p:nvSpPr>
        <p:spPr>
          <a:xfrm>
            <a:off x="344242" y="150722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en-US" altLang="zh-CN" sz="2000" b="1" dirty="0" smtClean="0">
                <a:solidFill>
                  <a:srgbClr val="002060"/>
                </a:solidFill>
              </a:rPr>
              <a:t>《</a:t>
            </a:r>
            <a:r>
              <a:rPr lang="zh-CN" altLang="en-US" sz="2000" b="1" dirty="0">
                <a:solidFill>
                  <a:srgbClr val="002060"/>
                </a:solidFill>
              </a:rPr>
              <a:t>网上仲裁规则</a:t>
            </a:r>
            <a:r>
              <a:rPr lang="en-US" altLang="zh-CN" sz="2000" b="1" dirty="0" smtClean="0">
                <a:solidFill>
                  <a:srgbClr val="002060"/>
                </a:solidFill>
              </a:rPr>
              <a:t>》</a:t>
            </a:r>
            <a:endParaRPr lang="en-US" altLang="zh-CN" sz="2000" b="1" dirty="0">
              <a:solidFill>
                <a:srgbClr val="002060"/>
              </a:solidFill>
            </a:endParaRPr>
          </a:p>
        </p:txBody>
      </p:sp>
      <p:sp>
        <p:nvSpPr>
          <p:cNvPr id="19" name="TextBox 1"/>
          <p:cNvSpPr txBox="1"/>
          <p:nvPr/>
        </p:nvSpPr>
        <p:spPr>
          <a:xfrm>
            <a:off x="469895" y="1939698"/>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2009</a:t>
            </a:r>
            <a:r>
              <a:rPr lang="zh-CN" altLang="en-US" sz="1600" dirty="0">
                <a:solidFill>
                  <a:schemeClr val="bg1">
                    <a:lumMod val="50000"/>
                  </a:schemeClr>
                </a:solidFill>
              </a:rPr>
              <a:t>年</a:t>
            </a:r>
            <a:r>
              <a:rPr lang="en-US" altLang="zh-CN" sz="1600" dirty="0">
                <a:solidFill>
                  <a:schemeClr val="bg1">
                    <a:lumMod val="50000"/>
                  </a:schemeClr>
                </a:solidFill>
              </a:rPr>
              <a:t>5</a:t>
            </a:r>
            <a:r>
              <a:rPr lang="zh-CN" altLang="en-US" sz="1600" dirty="0">
                <a:solidFill>
                  <a:schemeClr val="bg1">
                    <a:lumMod val="50000"/>
                  </a:schemeClr>
                </a:solidFill>
              </a:rPr>
              <a:t>月</a:t>
            </a:r>
            <a:r>
              <a:rPr lang="en-US" altLang="zh-CN" sz="1600" dirty="0">
                <a:solidFill>
                  <a:schemeClr val="bg1">
                    <a:lumMod val="50000"/>
                  </a:schemeClr>
                </a:solidFill>
              </a:rPr>
              <a:t>1</a:t>
            </a:r>
            <a:r>
              <a:rPr lang="zh-CN" altLang="en-US" sz="1600" dirty="0">
                <a:solidFill>
                  <a:schemeClr val="bg1">
                    <a:lumMod val="50000"/>
                  </a:schemeClr>
                </a:solidFill>
              </a:rPr>
              <a:t>日施行的</a:t>
            </a:r>
            <a:r>
              <a:rPr lang="en-US" altLang="zh-CN" sz="1600" dirty="0">
                <a:solidFill>
                  <a:schemeClr val="bg1">
                    <a:lumMod val="50000"/>
                  </a:schemeClr>
                </a:solidFill>
              </a:rPr>
              <a:t>《</a:t>
            </a:r>
            <a:r>
              <a:rPr lang="zh-CN" altLang="en-US" sz="1600" dirty="0">
                <a:solidFill>
                  <a:schemeClr val="bg1">
                    <a:lumMod val="50000"/>
                  </a:schemeClr>
                </a:solidFill>
              </a:rPr>
              <a:t>中国国际经济贸易仲裁委员会网上仲裁规则</a:t>
            </a:r>
            <a:r>
              <a:rPr lang="en-US" altLang="zh-CN" sz="1600" dirty="0" smtClean="0">
                <a:solidFill>
                  <a:schemeClr val="bg1">
                    <a:lumMod val="50000"/>
                  </a:schemeClr>
                </a:solidFill>
              </a:rPr>
              <a:t>》</a:t>
            </a:r>
            <a:r>
              <a:rPr lang="zh-CN" altLang="en-US" sz="1600" dirty="0" smtClean="0">
                <a:solidFill>
                  <a:schemeClr val="bg1">
                    <a:lumMod val="50000"/>
                  </a:schemeClr>
                </a:solidFill>
              </a:rPr>
              <a:t>简称</a:t>
            </a:r>
            <a:r>
              <a:rPr lang="zh-CN" altLang="en-US" sz="1600" dirty="0">
                <a:solidFill>
                  <a:schemeClr val="bg1">
                    <a:lumMod val="50000"/>
                  </a:schemeClr>
                </a:solidFill>
              </a:rPr>
              <a:t>网上仲裁</a:t>
            </a:r>
            <a:r>
              <a:rPr lang="zh-CN" altLang="en-US" sz="1600" dirty="0" smtClean="0">
                <a:solidFill>
                  <a:schemeClr val="bg1">
                    <a:lumMod val="50000"/>
                  </a:schemeClr>
                </a:solidFill>
              </a:rPr>
              <a:t>规则和</a:t>
            </a:r>
            <a:r>
              <a:rPr lang="zh-CN" altLang="en-US" sz="1600" dirty="0">
                <a:solidFill>
                  <a:schemeClr val="bg1">
                    <a:lumMod val="50000"/>
                  </a:schemeClr>
                </a:solidFill>
              </a:rPr>
              <a:t>我国相关法律</a:t>
            </a:r>
            <a:r>
              <a:rPr lang="zh-CN" altLang="en-US" sz="1600" dirty="0" smtClean="0">
                <a:solidFill>
                  <a:schemeClr val="bg1">
                    <a:lumMod val="50000"/>
                  </a:schemeClr>
                </a:solidFill>
              </a:rPr>
              <a:t>法规，对</a:t>
            </a:r>
            <a:r>
              <a:rPr lang="zh-CN" altLang="en-US" sz="1600" dirty="0">
                <a:solidFill>
                  <a:schemeClr val="bg1">
                    <a:lumMod val="50000"/>
                  </a:schemeClr>
                </a:solidFill>
              </a:rPr>
              <a:t>电子商务争议和其他经济贸易</a:t>
            </a:r>
            <a:r>
              <a:rPr lang="zh-CN" altLang="en-US" sz="1600" dirty="0" smtClean="0">
                <a:solidFill>
                  <a:schemeClr val="bg1">
                    <a:lumMod val="50000"/>
                  </a:schemeClr>
                </a:solidFill>
              </a:rPr>
              <a:t>争议可以实施</a:t>
            </a:r>
            <a:r>
              <a:rPr lang="zh-CN" altLang="en-US" sz="1600" dirty="0">
                <a:solidFill>
                  <a:schemeClr val="bg1">
                    <a:lumMod val="50000"/>
                  </a:schemeClr>
                </a:solidFill>
              </a:rPr>
              <a:t>在线仲裁。。</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9419327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492574"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第十二章 </a:t>
            </a:r>
            <a:r>
              <a:rPr lang="zh-CN" altLang="en-US" b="1" dirty="0">
                <a:solidFill>
                  <a:schemeClr val="bg2">
                    <a:lumMod val="60000"/>
                    <a:lumOff val="40000"/>
                  </a:schemeClr>
                </a:solidFill>
              </a:rPr>
              <a:t>跨境电子商务争议解决</a:t>
            </a:r>
          </a:p>
        </p:txBody>
      </p:sp>
      <p:sp>
        <p:nvSpPr>
          <p:cNvPr id="8" name="TextBox 10"/>
          <p:cNvSpPr txBox="1"/>
          <p:nvPr/>
        </p:nvSpPr>
        <p:spPr>
          <a:xfrm>
            <a:off x="83998" y="1955823"/>
            <a:ext cx="8735425" cy="83099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b="1" dirty="0" smtClean="0"/>
              <a:t>第</a:t>
            </a:r>
            <a:r>
              <a:rPr lang="zh-CN" altLang="en-US" b="1" dirty="0"/>
              <a:t>二</a:t>
            </a:r>
            <a:r>
              <a:rPr lang="zh-CN" altLang="en-US" b="1" dirty="0" smtClean="0"/>
              <a:t>节 跨</a:t>
            </a:r>
            <a:r>
              <a:rPr lang="zh-CN" altLang="en-US" b="1" dirty="0"/>
              <a:t>境</a:t>
            </a:r>
            <a:r>
              <a:rPr lang="zh-CN" altLang="en-US" b="1" dirty="0" smtClean="0"/>
              <a:t>电子商务诉讼</a:t>
            </a:r>
            <a:endParaRPr sz="3600" b="1" dirty="0"/>
          </a:p>
        </p:txBody>
      </p:sp>
    </p:spTree>
    <p:extLst>
      <p:ext uri="{BB962C8B-B14F-4D97-AF65-F5344CB8AC3E}">
        <p14:creationId xmlns:p14="http://schemas.microsoft.com/office/powerpoint/2010/main" val="33523867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一、国际商事诉讼管辖权</a:t>
            </a:r>
          </a:p>
        </p:txBody>
      </p:sp>
      <p:sp>
        <p:nvSpPr>
          <p:cNvPr id="13" name="矩形 12"/>
          <p:cNvSpPr/>
          <p:nvPr/>
        </p:nvSpPr>
        <p:spPr bwMode="auto">
          <a:xfrm>
            <a:off x="303026" y="777980"/>
            <a:ext cx="8537946" cy="883578"/>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诉讼是指境内外当事人发生国际商事争议后，其中一方当事人向具有管辖权的法院起诉，并由该法院依法判决的诉讼活动。国际商事诉讼管辖权是指一国法院或具有审判权的其他司法机关受理、审判具有国际因素或涉外因素的商事案件的权限。 </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1574" y="169049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0" name="TextBox 1"/>
          <p:cNvSpPr txBox="1"/>
          <p:nvPr/>
        </p:nvSpPr>
        <p:spPr>
          <a:xfrm>
            <a:off x="454318" y="1886404"/>
            <a:ext cx="8238269" cy="294195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属人管辖</a:t>
            </a:r>
            <a:r>
              <a:rPr lang="zh-CN" altLang="en-US" sz="1600" b="1" dirty="0" smtClean="0">
                <a:solidFill>
                  <a:schemeClr val="bg1">
                    <a:lumMod val="50000"/>
                  </a:schemeClr>
                </a:solidFill>
              </a:rPr>
              <a:t>权：  </a:t>
            </a:r>
            <a:r>
              <a:rPr lang="zh-CN" altLang="en-US" sz="1600" dirty="0" smtClean="0">
                <a:solidFill>
                  <a:schemeClr val="bg1">
                    <a:lumMod val="50000"/>
                  </a:schemeClr>
                </a:solidFill>
              </a:rPr>
              <a:t>指诉讼当事人一方为某国国籍时，该国法院就可以主张对该案的管辖权。</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属地管辖权</a:t>
            </a:r>
            <a:r>
              <a:rPr lang="zh-CN" altLang="en-US" sz="1600" b="1" dirty="0" smtClean="0">
                <a:solidFill>
                  <a:schemeClr val="bg1">
                    <a:lumMod val="50000"/>
                  </a:schemeClr>
                </a:solidFill>
              </a:rPr>
              <a:t>：  </a:t>
            </a:r>
            <a:r>
              <a:rPr lang="zh-CN" altLang="en-US" sz="1600" dirty="0" smtClean="0">
                <a:solidFill>
                  <a:schemeClr val="bg1">
                    <a:lumMod val="50000"/>
                  </a:schemeClr>
                </a:solidFill>
              </a:rPr>
              <a:t>指</a:t>
            </a:r>
            <a:r>
              <a:rPr lang="zh-CN" altLang="en-US" sz="1600" dirty="0">
                <a:solidFill>
                  <a:schemeClr val="bg1">
                    <a:lumMod val="50000"/>
                  </a:schemeClr>
                </a:solidFill>
              </a:rPr>
              <a:t>一国法院对该国领土内的一切人、物、法律行为都具有管辖权，但享有</a:t>
            </a:r>
            <a:r>
              <a:rPr lang="zh-CN" altLang="en-US" sz="1600" dirty="0" smtClean="0">
                <a:solidFill>
                  <a:schemeClr val="bg1">
                    <a:lumMod val="50000"/>
                  </a:schemeClr>
                </a:solidFill>
              </a:rPr>
              <a:t>司 </a:t>
            </a:r>
            <a:endParaRPr lang="en-US" altLang="zh-CN" sz="1600" dirty="0" smtClean="0">
              <a:solidFill>
                <a:schemeClr val="bg1">
                  <a:lumMod val="50000"/>
                </a:schemeClr>
              </a:solidFill>
            </a:endParaRPr>
          </a:p>
          <a:p>
            <a:pPr>
              <a:lnSpc>
                <a:spcPct val="13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法豁免权</a:t>
            </a:r>
            <a:r>
              <a:rPr lang="zh-CN" altLang="en-US" sz="1600" dirty="0">
                <a:solidFill>
                  <a:schemeClr val="bg1">
                    <a:lumMod val="50000"/>
                  </a:schemeClr>
                </a:solidFill>
              </a:rPr>
              <a:t>者除外</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专属管辖权</a:t>
            </a:r>
            <a:r>
              <a:rPr lang="zh-CN" altLang="en-US" sz="1600" b="1" dirty="0" smtClean="0">
                <a:solidFill>
                  <a:schemeClr val="bg1">
                    <a:lumMod val="50000"/>
                  </a:schemeClr>
                </a:solidFill>
              </a:rPr>
              <a:t>：  </a:t>
            </a:r>
            <a:r>
              <a:rPr lang="zh-CN" altLang="en-US" sz="1600" dirty="0" smtClean="0">
                <a:solidFill>
                  <a:schemeClr val="bg1">
                    <a:lumMod val="50000"/>
                  </a:schemeClr>
                </a:solidFill>
              </a:rPr>
              <a:t>指</a:t>
            </a:r>
            <a:r>
              <a:rPr lang="zh-CN" altLang="en-US" sz="1600" dirty="0">
                <a:solidFill>
                  <a:schemeClr val="bg1">
                    <a:lumMod val="50000"/>
                  </a:schemeClr>
                </a:solidFill>
              </a:rPr>
              <a:t>一国主张它的法院对某些国际民事案件具有独占管辖权，任何个人、</a:t>
            </a:r>
            <a:r>
              <a:rPr lang="zh-CN" altLang="en-US" sz="1600" dirty="0" smtClean="0">
                <a:solidFill>
                  <a:schemeClr val="bg1">
                    <a:lumMod val="50000"/>
                  </a:schemeClr>
                </a:solidFill>
              </a:rPr>
              <a:t>组织 </a:t>
            </a:r>
            <a:endParaRPr lang="en-US" altLang="zh-CN" sz="1600" dirty="0" smtClean="0">
              <a:solidFill>
                <a:schemeClr val="bg1">
                  <a:lumMod val="50000"/>
                </a:schemeClr>
              </a:solidFill>
            </a:endParaRPr>
          </a:p>
          <a:p>
            <a:pPr>
              <a:lnSpc>
                <a:spcPct val="13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或其他</a:t>
            </a:r>
            <a:r>
              <a:rPr lang="zh-CN" altLang="en-US" sz="1600" dirty="0">
                <a:solidFill>
                  <a:schemeClr val="bg1">
                    <a:lumMod val="50000"/>
                  </a:schemeClr>
                </a:solidFill>
              </a:rPr>
              <a:t>国家都不能任意剥夺该国对这类案件所享有的管辖</a:t>
            </a:r>
            <a:r>
              <a:rPr lang="zh-CN" altLang="en-US" sz="1600" dirty="0" smtClean="0">
                <a:solidFill>
                  <a:schemeClr val="bg1">
                    <a:lumMod val="50000"/>
                  </a:schemeClr>
                </a:solidFill>
              </a:rPr>
              <a:t>权。</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协议管辖权</a:t>
            </a:r>
            <a:r>
              <a:rPr lang="zh-CN" altLang="en-US" sz="1600" b="1" dirty="0" smtClean="0">
                <a:solidFill>
                  <a:schemeClr val="bg1">
                    <a:lumMod val="50000"/>
                  </a:schemeClr>
                </a:solidFill>
              </a:rPr>
              <a:t>：  </a:t>
            </a:r>
            <a:r>
              <a:rPr lang="zh-CN" altLang="en-US" sz="1600" dirty="0" smtClean="0">
                <a:solidFill>
                  <a:schemeClr val="bg1">
                    <a:lumMod val="50000"/>
                  </a:schemeClr>
                </a:solidFill>
              </a:rPr>
              <a:t>指</a:t>
            </a:r>
            <a:r>
              <a:rPr lang="zh-CN" altLang="en-US" sz="1600" dirty="0">
                <a:solidFill>
                  <a:schemeClr val="bg1">
                    <a:lumMod val="50000"/>
                  </a:schemeClr>
                </a:solidFill>
              </a:rPr>
              <a:t>协议的当事人约定某一缔约国的法院有解决因某种特定法律关系而产生</a:t>
            </a:r>
            <a:r>
              <a:rPr lang="zh-CN" altLang="en-US" sz="1600" dirty="0" smtClean="0">
                <a:solidFill>
                  <a:schemeClr val="bg1">
                    <a:lumMod val="50000"/>
                  </a:schemeClr>
                </a:solidFill>
              </a:rPr>
              <a:t>的</a:t>
            </a:r>
            <a:endParaRPr lang="en-US" altLang="zh-CN" sz="1600" dirty="0" smtClean="0">
              <a:solidFill>
                <a:schemeClr val="bg1">
                  <a:lumMod val="50000"/>
                </a:schemeClr>
              </a:solidFill>
            </a:endParaRPr>
          </a:p>
          <a:p>
            <a:pPr>
              <a:lnSpc>
                <a:spcPct val="13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或可能</a:t>
            </a:r>
            <a:r>
              <a:rPr lang="zh-CN" altLang="en-US" sz="1600" dirty="0">
                <a:solidFill>
                  <a:schemeClr val="bg1">
                    <a:lumMod val="50000"/>
                  </a:schemeClr>
                </a:solidFill>
              </a:rPr>
              <a:t>产生的争端，被指定的法院具有该争议的管辖权。</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实际控制管辖权：</a:t>
            </a:r>
            <a:r>
              <a:rPr lang="zh-CN" altLang="en-US" sz="1600" dirty="0">
                <a:solidFill>
                  <a:schemeClr val="bg1">
                    <a:lumMod val="50000"/>
                  </a:schemeClr>
                </a:solidFill>
              </a:rPr>
              <a:t>指法院行使管辖权时，对人是以被告接到传票或本人在本国为依据，对</a:t>
            </a:r>
            <a:r>
              <a:rPr lang="zh-CN" altLang="en-US" sz="1600" dirty="0" smtClean="0">
                <a:solidFill>
                  <a:schemeClr val="bg1">
                    <a:lumMod val="50000"/>
                  </a:schemeClr>
                </a:solidFill>
              </a:rPr>
              <a:t>物</a:t>
            </a:r>
            <a:endParaRPr lang="en-US" altLang="zh-CN" sz="1600" dirty="0" smtClean="0">
              <a:solidFill>
                <a:schemeClr val="bg1">
                  <a:lumMod val="50000"/>
                </a:schemeClr>
              </a:solidFill>
            </a:endParaRPr>
          </a:p>
          <a:p>
            <a:pPr>
              <a:lnSpc>
                <a:spcPct val="13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是</a:t>
            </a:r>
            <a:r>
              <a:rPr lang="zh-CN" altLang="en-US" sz="1600" dirty="0">
                <a:solidFill>
                  <a:schemeClr val="bg1">
                    <a:lumMod val="50000"/>
                  </a:schemeClr>
                </a:solidFill>
              </a:rPr>
              <a:t>以争议的诉讼标的在本国领域内为依据。</a:t>
            </a:r>
            <a:endParaRPr lang="en-US" altLang="zh-CN" sz="1600" dirty="0" smtClean="0">
              <a:solidFill>
                <a:schemeClr val="bg1">
                  <a:lumMod val="50000"/>
                </a:schemeClr>
              </a:solidFill>
            </a:endParaRPr>
          </a:p>
        </p:txBody>
      </p:sp>
      <p:sp>
        <p:nvSpPr>
          <p:cNvPr id="16" name="TextBox 1"/>
          <p:cNvSpPr txBox="1"/>
          <p:nvPr/>
        </p:nvSpPr>
        <p:spPr>
          <a:xfrm>
            <a:off x="454318" y="2783113"/>
            <a:ext cx="8463976"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643428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二、国际商事诉讼参加人</a:t>
            </a:r>
          </a:p>
        </p:txBody>
      </p:sp>
      <p:sp>
        <p:nvSpPr>
          <p:cNvPr id="16" name="TextBox 1"/>
          <p:cNvSpPr txBox="1"/>
          <p:nvPr/>
        </p:nvSpPr>
        <p:spPr>
          <a:xfrm>
            <a:off x="465398" y="3561654"/>
            <a:ext cx="8431030"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法定代理人：</a:t>
            </a:r>
            <a:r>
              <a:rPr lang="zh-CN" altLang="en-US" sz="1600" dirty="0">
                <a:solidFill>
                  <a:schemeClr val="bg1">
                    <a:lumMod val="50000"/>
                  </a:schemeClr>
                </a:solidFill>
              </a:rPr>
              <a:t>指根据法律规定，由无诉讼行为能力人的监护人直接行使诉讼代理权的人</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委托代理人：</a:t>
            </a:r>
            <a:r>
              <a:rPr lang="zh-CN" altLang="en-US" sz="1600" dirty="0">
                <a:solidFill>
                  <a:schemeClr val="bg1">
                    <a:lumMod val="50000"/>
                  </a:schemeClr>
                </a:solidFill>
              </a:rPr>
              <a:t>指当事人和法定代理人可以委托律师、当事人的近亲属、有关的社会团体</a:t>
            </a:r>
            <a:r>
              <a:rPr lang="zh-CN" altLang="en-US" sz="1600" dirty="0" smtClean="0">
                <a:solidFill>
                  <a:schemeClr val="bg1">
                    <a:lumMod val="50000"/>
                  </a:schemeClr>
                </a:solidFill>
              </a:rPr>
              <a:t>或者</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所在</a:t>
            </a:r>
            <a:r>
              <a:rPr lang="zh-CN" altLang="en-US" sz="1600" dirty="0">
                <a:solidFill>
                  <a:schemeClr val="bg1">
                    <a:lumMod val="50000"/>
                  </a:schemeClr>
                </a:solidFill>
              </a:rPr>
              <a:t>单位推荐的人以及经人民法院许可的其他公民作为委托诉讼代理人。</a:t>
            </a:r>
            <a:endParaRPr lang="en-US" altLang="zh-CN" sz="1600" dirty="0" smtClean="0">
              <a:solidFill>
                <a:schemeClr val="bg1">
                  <a:lumMod val="50000"/>
                </a:schemeClr>
              </a:solidFill>
            </a:endParaRPr>
          </a:p>
        </p:txBody>
      </p:sp>
      <p:sp>
        <p:nvSpPr>
          <p:cNvPr id="23" name="TextBox 1"/>
          <p:cNvSpPr txBox="1"/>
          <p:nvPr/>
        </p:nvSpPr>
        <p:spPr>
          <a:xfrm>
            <a:off x="303024" y="306903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）国际商事诉讼代理人</a:t>
            </a:r>
            <a:endParaRPr lang="en-US" altLang="zh-CN" sz="2000" b="1" dirty="0">
              <a:solidFill>
                <a:srgbClr val="002060"/>
              </a:solidFill>
            </a:endParaRPr>
          </a:p>
        </p:txBody>
      </p:sp>
      <p:sp>
        <p:nvSpPr>
          <p:cNvPr id="17" name="TextBox 1"/>
          <p:cNvSpPr txBox="1"/>
          <p:nvPr/>
        </p:nvSpPr>
        <p:spPr>
          <a:xfrm>
            <a:off x="303023" y="84158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一）国际商事诉讼当事人</a:t>
            </a:r>
            <a:endParaRPr lang="en-US" altLang="zh-CN" sz="2000" b="1" dirty="0">
              <a:solidFill>
                <a:srgbClr val="002060"/>
              </a:solidFill>
            </a:endParaRPr>
          </a:p>
        </p:txBody>
      </p:sp>
      <p:sp>
        <p:nvSpPr>
          <p:cNvPr id="19" name="TextBox 1"/>
          <p:cNvSpPr txBox="1"/>
          <p:nvPr/>
        </p:nvSpPr>
        <p:spPr>
          <a:xfrm>
            <a:off x="457521" y="1311233"/>
            <a:ext cx="8438907"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原 告：  </a:t>
            </a:r>
            <a:r>
              <a:rPr lang="zh-CN" altLang="en-US" sz="1600" dirty="0" smtClean="0">
                <a:solidFill>
                  <a:schemeClr val="bg1">
                    <a:lumMod val="50000"/>
                  </a:schemeClr>
                </a:solidFill>
              </a:rPr>
              <a:t>指</a:t>
            </a:r>
            <a:r>
              <a:rPr lang="zh-CN" altLang="en-US" sz="1600" dirty="0">
                <a:solidFill>
                  <a:schemeClr val="bg1">
                    <a:lumMod val="50000"/>
                  </a:schemeClr>
                </a:solidFill>
              </a:rPr>
              <a:t>以自己的名义向人民法院起诉，为保护自己的权益而引起民事诉讼程序发生的</a:t>
            </a:r>
            <a:r>
              <a:rPr lang="zh-CN" altLang="en-US" sz="1600" dirty="0" smtClean="0">
                <a:solidFill>
                  <a:schemeClr val="bg1">
                    <a:lumMod val="50000"/>
                  </a:schemeClr>
                </a:solidFill>
              </a:rPr>
              <a:t>人。</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被 告：  </a:t>
            </a:r>
            <a:r>
              <a:rPr lang="zh-CN" altLang="en-US" sz="1600" dirty="0" smtClean="0">
                <a:solidFill>
                  <a:schemeClr val="bg1">
                    <a:lumMod val="50000"/>
                  </a:schemeClr>
                </a:solidFill>
              </a:rPr>
              <a:t>指</a:t>
            </a:r>
            <a:r>
              <a:rPr lang="zh-CN" altLang="en-US" sz="1600" dirty="0">
                <a:solidFill>
                  <a:schemeClr val="bg1">
                    <a:lumMod val="50000"/>
                  </a:schemeClr>
                </a:solidFill>
              </a:rPr>
              <a:t>因民事权益发生争议，由人民法院通知应诉的</a:t>
            </a:r>
            <a:r>
              <a:rPr lang="zh-CN" altLang="en-US" sz="1600" dirty="0" smtClean="0">
                <a:solidFill>
                  <a:schemeClr val="bg1">
                    <a:lumMod val="50000"/>
                  </a:schemeClr>
                </a:solidFill>
              </a:rPr>
              <a:t>人。</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共同</a:t>
            </a:r>
            <a:r>
              <a:rPr lang="zh-CN" altLang="en-US" sz="1600" b="1" dirty="0">
                <a:solidFill>
                  <a:schemeClr val="bg1">
                    <a:lumMod val="50000"/>
                  </a:schemeClr>
                </a:solidFill>
              </a:rPr>
              <a:t>诉讼</a:t>
            </a:r>
            <a:r>
              <a:rPr lang="zh-CN" altLang="en-US" sz="1600" b="1" dirty="0" smtClean="0">
                <a:solidFill>
                  <a:schemeClr val="bg1">
                    <a:lumMod val="50000"/>
                  </a:schemeClr>
                </a:solidFill>
              </a:rPr>
              <a:t>人：</a:t>
            </a:r>
            <a:r>
              <a:rPr lang="zh-CN" altLang="en-US" sz="1600" dirty="0" smtClean="0">
                <a:solidFill>
                  <a:schemeClr val="bg1">
                    <a:lumMod val="50000"/>
                  </a:schemeClr>
                </a:solidFill>
              </a:rPr>
              <a:t>指两</a:t>
            </a:r>
            <a:r>
              <a:rPr lang="zh-CN" altLang="en-US" sz="1600" dirty="0">
                <a:solidFill>
                  <a:schemeClr val="bg1">
                    <a:lumMod val="50000"/>
                  </a:schemeClr>
                </a:solidFill>
              </a:rPr>
              <a:t>人以上，其诉讼标的是共同的或者同一种类的，并被法院认定应当或者</a:t>
            </a:r>
            <a:r>
              <a:rPr lang="zh-CN" altLang="en-US" sz="1600" dirty="0" smtClean="0">
                <a:solidFill>
                  <a:schemeClr val="bg1">
                    <a:lumMod val="50000"/>
                  </a:schemeClr>
                </a:solidFill>
              </a:rPr>
              <a:t>可</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              以进行</a:t>
            </a:r>
            <a:r>
              <a:rPr lang="zh-CN" altLang="en-US" sz="1600" dirty="0">
                <a:solidFill>
                  <a:schemeClr val="bg1">
                    <a:lumMod val="50000"/>
                  </a:schemeClr>
                </a:solidFill>
              </a:rPr>
              <a:t>合并审理的诉讼</a:t>
            </a:r>
            <a:r>
              <a:rPr lang="zh-CN" altLang="en-US" sz="1600" dirty="0" smtClean="0">
                <a:solidFill>
                  <a:schemeClr val="bg1">
                    <a:lumMod val="50000"/>
                  </a:schemeClr>
                </a:solidFill>
              </a:rPr>
              <a:t>当事人。</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第三人：</a:t>
            </a:r>
            <a:r>
              <a:rPr lang="zh-CN" altLang="en-US" sz="1600" dirty="0" smtClean="0">
                <a:solidFill>
                  <a:schemeClr val="bg1">
                    <a:lumMod val="50000"/>
                  </a:schemeClr>
                </a:solidFill>
              </a:rPr>
              <a:t>指</a:t>
            </a:r>
            <a:r>
              <a:rPr lang="zh-CN" altLang="en-US" sz="1600" dirty="0">
                <a:solidFill>
                  <a:schemeClr val="bg1">
                    <a:lumMod val="50000"/>
                  </a:schemeClr>
                </a:solidFill>
              </a:rPr>
              <a:t>在经济诉讼案件中对他人之间的诉讼标的主张独立的权利，</a:t>
            </a:r>
            <a:r>
              <a:rPr lang="zh-CN" altLang="en-US" sz="1600" dirty="0" smtClean="0">
                <a:solidFill>
                  <a:schemeClr val="bg1">
                    <a:lumMod val="50000"/>
                  </a:schemeClr>
                </a:solidFill>
              </a:rPr>
              <a:t>或者虽</a:t>
            </a:r>
            <a:r>
              <a:rPr lang="zh-CN" altLang="en-US" sz="1600" dirty="0">
                <a:solidFill>
                  <a:schemeClr val="bg1">
                    <a:lumMod val="50000"/>
                  </a:schemeClr>
                </a:solidFill>
              </a:rPr>
              <a:t>不主张</a:t>
            </a:r>
            <a:r>
              <a:rPr lang="zh-CN" altLang="en-US" sz="1600" dirty="0" smtClean="0">
                <a:solidFill>
                  <a:schemeClr val="bg1">
                    <a:lumMod val="50000"/>
                  </a:schemeClr>
                </a:solidFill>
              </a:rPr>
              <a:t>独立的</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             权利</a:t>
            </a:r>
            <a:r>
              <a:rPr lang="zh-CN" altLang="en-US" sz="1600" dirty="0">
                <a:solidFill>
                  <a:schemeClr val="bg1">
                    <a:lumMod val="50000"/>
                  </a:schemeClr>
                </a:solidFill>
              </a:rPr>
              <a:t>，但案件的处理结果与其有法律上的利害关系而参加到诉讼中来的</a:t>
            </a:r>
            <a:r>
              <a:rPr lang="zh-CN" altLang="en-US" sz="1600" dirty="0" smtClean="0">
                <a:solidFill>
                  <a:schemeClr val="bg1">
                    <a:lumMod val="50000"/>
                  </a:schemeClr>
                </a:solidFill>
              </a:rPr>
              <a:t>人。</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7621045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三、国际商事诉讼程序特别规定</a:t>
            </a:r>
          </a:p>
        </p:txBody>
      </p:sp>
      <p:sp>
        <p:nvSpPr>
          <p:cNvPr id="13" name="矩形 12"/>
          <p:cNvSpPr/>
          <p:nvPr/>
        </p:nvSpPr>
        <p:spPr bwMode="auto">
          <a:xfrm>
            <a:off x="303026" y="772756"/>
            <a:ext cx="8537946" cy="566305"/>
          </a:xfrm>
          <a:prstGeom prst="rect">
            <a:avLst/>
          </a:prstGeom>
          <a:solidFill>
            <a:schemeClr val="bg1"/>
          </a:solidFill>
          <a:ln>
            <a:noFill/>
          </a:ln>
          <a:effectLst/>
        </p:spPr>
        <p:txBody>
          <a:bodyPr anchor="ctr"/>
          <a:lstStyle/>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民事诉讼法</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对国际商事诉讼程序特别规定主要</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有以下五</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个方面</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333274"/>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22" name="TextBox 1"/>
          <p:cNvSpPr txBox="1"/>
          <p:nvPr/>
        </p:nvSpPr>
        <p:spPr>
          <a:xfrm>
            <a:off x="485174" y="1969862"/>
            <a:ext cx="821320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p:txBody>
      </p:sp>
      <p:sp>
        <p:nvSpPr>
          <p:cNvPr id="10" name="TextBox 1"/>
          <p:cNvSpPr txBox="1"/>
          <p:nvPr/>
        </p:nvSpPr>
        <p:spPr>
          <a:xfrm>
            <a:off x="381978" y="1540764"/>
            <a:ext cx="8311585" cy="326204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一般原则：</a:t>
            </a:r>
            <a:r>
              <a:rPr lang="zh-CN" altLang="en-US" sz="1600" dirty="0">
                <a:solidFill>
                  <a:schemeClr val="bg1">
                    <a:lumMod val="50000"/>
                  </a:schemeClr>
                </a:solidFill>
              </a:rPr>
              <a:t>在我国境内的民事诉讼适用我国</a:t>
            </a:r>
            <a:r>
              <a:rPr lang="en-US" altLang="zh-CN" sz="1600" dirty="0">
                <a:solidFill>
                  <a:schemeClr val="bg1">
                    <a:lumMod val="50000"/>
                  </a:schemeClr>
                </a:solidFill>
              </a:rPr>
              <a:t>《</a:t>
            </a:r>
            <a:r>
              <a:rPr lang="zh-CN" altLang="en-US" sz="1600" dirty="0">
                <a:solidFill>
                  <a:schemeClr val="bg1">
                    <a:lumMod val="50000"/>
                  </a:schemeClr>
                </a:solidFill>
              </a:rPr>
              <a:t>民事诉讼法</a:t>
            </a:r>
            <a:r>
              <a:rPr lang="en-US" altLang="zh-CN" sz="1600" dirty="0">
                <a:solidFill>
                  <a:schemeClr val="bg1">
                    <a:lumMod val="50000"/>
                  </a:schemeClr>
                </a:solidFill>
              </a:rPr>
              <a:t>》</a:t>
            </a:r>
            <a:r>
              <a:rPr lang="zh-CN" altLang="en-US" sz="1600" dirty="0">
                <a:solidFill>
                  <a:schemeClr val="bg1">
                    <a:lumMod val="50000"/>
                  </a:schemeClr>
                </a:solidFill>
              </a:rPr>
              <a:t>，我国缔结或参加的国际条约 </a:t>
            </a:r>
            <a:endParaRPr lang="en-US" altLang="zh-CN" sz="1600" dirty="0">
              <a:solidFill>
                <a:schemeClr val="bg1">
                  <a:lumMod val="50000"/>
                </a:schemeClr>
              </a:solidFill>
            </a:endParaRPr>
          </a:p>
          <a:p>
            <a:pPr>
              <a:lnSpc>
                <a:spcPct val="130000"/>
              </a:lnSpc>
            </a:pPr>
            <a:r>
              <a:rPr lang="zh-CN" altLang="en-US" sz="1600" dirty="0" smtClean="0">
                <a:solidFill>
                  <a:schemeClr val="bg1">
                    <a:lumMod val="50000"/>
                  </a:schemeClr>
                </a:solidFill>
              </a:rPr>
              <a:t>同</a:t>
            </a:r>
            <a:r>
              <a:rPr lang="zh-CN" altLang="en-US" sz="1600" dirty="0">
                <a:solidFill>
                  <a:schemeClr val="bg1">
                    <a:lumMod val="50000"/>
                  </a:schemeClr>
                </a:solidFill>
              </a:rPr>
              <a:t>该法有不同规定的，适用该国际条约的规定。</a:t>
            </a:r>
            <a:endParaRPr lang="en-US" altLang="zh-CN" sz="1600" dirty="0">
              <a:solidFill>
                <a:schemeClr val="bg1">
                  <a:lumMod val="50000"/>
                </a:schemeClr>
              </a:solidFill>
            </a:endParaRPr>
          </a:p>
          <a:p>
            <a:pPr>
              <a:lnSpc>
                <a:spcPct val="130000"/>
              </a:lnSpc>
            </a:pPr>
            <a:r>
              <a:rPr lang="zh-CN" altLang="en-US" sz="1600" b="1" dirty="0">
                <a:solidFill>
                  <a:schemeClr val="bg1">
                    <a:lumMod val="50000"/>
                  </a:schemeClr>
                </a:solidFill>
              </a:rPr>
              <a:t>管辖范围</a:t>
            </a:r>
            <a:r>
              <a:rPr lang="zh-CN" altLang="en-US" sz="1600" b="1" dirty="0" smtClean="0">
                <a:solidFill>
                  <a:schemeClr val="bg1">
                    <a:lumMod val="50000"/>
                  </a:schemeClr>
                </a:solidFill>
              </a:rPr>
              <a:t>：</a:t>
            </a:r>
            <a:r>
              <a:rPr lang="zh-CN" altLang="en-US" sz="1600" dirty="0">
                <a:solidFill>
                  <a:schemeClr val="bg1">
                    <a:lumMod val="50000"/>
                  </a:schemeClr>
                </a:solidFill>
              </a:rPr>
              <a:t>合同在我国境内签订与履行的，或者诉讼标的物在我国境内的，或者被告在</a:t>
            </a:r>
            <a:r>
              <a:rPr lang="zh-CN" altLang="en-US" sz="1600" dirty="0" smtClean="0">
                <a:solidFill>
                  <a:schemeClr val="bg1">
                    <a:lumMod val="50000"/>
                  </a:schemeClr>
                </a:solidFill>
              </a:rPr>
              <a:t>我</a:t>
            </a:r>
            <a:endParaRPr lang="en-US" altLang="zh-CN" sz="1600" dirty="0" smtClean="0">
              <a:solidFill>
                <a:schemeClr val="bg1">
                  <a:lumMod val="50000"/>
                </a:schemeClr>
              </a:solidFill>
            </a:endParaRPr>
          </a:p>
          <a:p>
            <a:pPr>
              <a:lnSpc>
                <a:spcPct val="130000"/>
              </a:lnSpc>
            </a:pPr>
            <a:r>
              <a:rPr lang="zh-CN" altLang="en-US" sz="1600" dirty="0" smtClean="0">
                <a:solidFill>
                  <a:schemeClr val="bg1">
                    <a:lumMod val="50000"/>
                  </a:schemeClr>
                </a:solidFill>
              </a:rPr>
              <a:t>国境</a:t>
            </a:r>
            <a:r>
              <a:rPr lang="zh-CN" altLang="en-US" sz="1600" dirty="0">
                <a:solidFill>
                  <a:schemeClr val="bg1">
                    <a:lumMod val="50000"/>
                  </a:schemeClr>
                </a:solidFill>
              </a:rPr>
              <a:t>内有可供扣押的财产，或者被告在我国境内设有代表机构的</a:t>
            </a:r>
            <a:r>
              <a:rPr lang="zh-CN" altLang="en-US" sz="1600" dirty="0" smtClean="0">
                <a:solidFill>
                  <a:schemeClr val="bg1">
                    <a:lumMod val="50000"/>
                  </a:schemeClr>
                </a:solidFill>
              </a:rPr>
              <a:t>，由</a:t>
            </a:r>
            <a:r>
              <a:rPr lang="zh-CN" altLang="en-US" sz="1600" dirty="0">
                <a:solidFill>
                  <a:schemeClr val="bg1">
                    <a:lumMod val="50000"/>
                  </a:schemeClr>
                </a:solidFill>
              </a:rPr>
              <a:t>其</a:t>
            </a:r>
            <a:r>
              <a:rPr lang="zh-CN" altLang="en-US" sz="1600" dirty="0" smtClean="0">
                <a:solidFill>
                  <a:schemeClr val="bg1">
                    <a:lumMod val="50000"/>
                  </a:schemeClr>
                </a:solidFill>
              </a:rPr>
              <a:t>所在地的</a:t>
            </a:r>
            <a:r>
              <a:rPr lang="zh-CN" altLang="en-US" sz="1600" dirty="0">
                <a:solidFill>
                  <a:schemeClr val="bg1">
                    <a:lumMod val="50000"/>
                  </a:schemeClr>
                </a:solidFill>
              </a:rPr>
              <a:t>法院管辖。</a:t>
            </a:r>
            <a:endParaRPr lang="en-US" altLang="zh-CN" sz="1600" dirty="0">
              <a:solidFill>
                <a:schemeClr val="bg1">
                  <a:lumMod val="50000"/>
                </a:schemeClr>
              </a:solidFill>
            </a:endParaRPr>
          </a:p>
          <a:p>
            <a:pPr>
              <a:lnSpc>
                <a:spcPct val="130000"/>
              </a:lnSpc>
            </a:pPr>
            <a:r>
              <a:rPr lang="zh-CN" altLang="en-US" sz="1600" b="1" dirty="0" smtClean="0">
                <a:solidFill>
                  <a:schemeClr val="bg1">
                    <a:lumMod val="50000"/>
                  </a:schemeClr>
                </a:solidFill>
              </a:rPr>
              <a:t>送达方式：</a:t>
            </a:r>
            <a:r>
              <a:rPr lang="zh-CN" altLang="en-US" sz="1600" dirty="0">
                <a:solidFill>
                  <a:schemeClr val="bg1">
                    <a:lumMod val="50000"/>
                  </a:schemeClr>
                </a:solidFill>
              </a:rPr>
              <a:t>依照当事人所在国与我国缔结</a:t>
            </a:r>
            <a:r>
              <a:rPr lang="zh-CN" altLang="en-US" sz="1600" dirty="0" smtClean="0">
                <a:solidFill>
                  <a:schemeClr val="bg1">
                    <a:lumMod val="50000"/>
                  </a:schemeClr>
                </a:solidFill>
              </a:rPr>
              <a:t>或者共同</a:t>
            </a:r>
            <a:r>
              <a:rPr lang="zh-CN" altLang="en-US" sz="1600" dirty="0">
                <a:solidFill>
                  <a:schemeClr val="bg1">
                    <a:lumMod val="50000"/>
                  </a:schemeClr>
                </a:solidFill>
              </a:rPr>
              <a:t>参加的国际</a:t>
            </a:r>
            <a:r>
              <a:rPr lang="zh-CN" altLang="en-US" sz="1600" dirty="0" smtClean="0">
                <a:solidFill>
                  <a:schemeClr val="bg1">
                    <a:lumMod val="50000"/>
                  </a:schemeClr>
                </a:solidFill>
              </a:rPr>
              <a:t>条约所规定</a:t>
            </a:r>
            <a:r>
              <a:rPr lang="zh-CN" altLang="en-US" sz="1600" dirty="0">
                <a:solidFill>
                  <a:schemeClr val="bg1">
                    <a:lumMod val="50000"/>
                  </a:schemeClr>
                </a:solidFill>
              </a:rPr>
              <a:t>的方式送达</a:t>
            </a:r>
            <a:r>
              <a:rPr lang="zh-CN" altLang="en-US" sz="1600" dirty="0" smtClean="0">
                <a:solidFill>
                  <a:schemeClr val="bg1">
                    <a:lumMod val="50000"/>
                  </a:schemeClr>
                </a:solidFill>
              </a:rPr>
              <a:t>；通</a:t>
            </a:r>
            <a:endParaRPr lang="en-US" altLang="zh-CN" sz="1600" dirty="0" smtClean="0">
              <a:solidFill>
                <a:schemeClr val="bg1">
                  <a:lumMod val="50000"/>
                </a:schemeClr>
              </a:solidFill>
            </a:endParaRPr>
          </a:p>
          <a:p>
            <a:pPr>
              <a:lnSpc>
                <a:spcPct val="130000"/>
              </a:lnSpc>
            </a:pPr>
            <a:r>
              <a:rPr lang="zh-CN" altLang="en-US" sz="1600" dirty="0" smtClean="0">
                <a:solidFill>
                  <a:schemeClr val="bg1">
                    <a:lumMod val="50000"/>
                  </a:schemeClr>
                </a:solidFill>
              </a:rPr>
              <a:t>过</a:t>
            </a:r>
            <a:r>
              <a:rPr lang="zh-CN" altLang="en-US" sz="1600" dirty="0">
                <a:solidFill>
                  <a:schemeClr val="bg1">
                    <a:lumMod val="50000"/>
                  </a:schemeClr>
                </a:solidFill>
              </a:rPr>
              <a:t>外交途径送达</a:t>
            </a:r>
            <a:r>
              <a:rPr lang="zh-CN" altLang="en-US" sz="1600" dirty="0" smtClean="0">
                <a:solidFill>
                  <a:schemeClr val="bg1">
                    <a:lumMod val="50000"/>
                  </a:schemeClr>
                </a:solidFill>
              </a:rPr>
              <a:t>；对</a:t>
            </a:r>
            <a:r>
              <a:rPr lang="zh-CN" altLang="en-US" sz="1600" dirty="0">
                <a:solidFill>
                  <a:schemeClr val="bg1">
                    <a:lumMod val="50000"/>
                  </a:schemeClr>
                </a:solidFill>
              </a:rPr>
              <a:t>具有中国国籍的当事人可委托该地使领馆代为送达</a:t>
            </a:r>
            <a:r>
              <a:rPr lang="zh-CN" altLang="en-US" sz="1600" dirty="0" smtClean="0">
                <a:solidFill>
                  <a:schemeClr val="bg1">
                    <a:lumMod val="50000"/>
                  </a:schemeClr>
                </a:solidFill>
              </a:rPr>
              <a:t>；向当事人</a:t>
            </a:r>
            <a:r>
              <a:rPr lang="zh-CN" altLang="en-US" sz="1600" dirty="0">
                <a:solidFill>
                  <a:schemeClr val="bg1">
                    <a:lumMod val="50000"/>
                  </a:schemeClr>
                </a:solidFill>
              </a:rPr>
              <a:t>委托的诉讼代理人送达</a:t>
            </a:r>
            <a:r>
              <a:rPr lang="zh-CN" altLang="en-US" sz="1600" dirty="0" smtClean="0">
                <a:solidFill>
                  <a:schemeClr val="bg1">
                    <a:lumMod val="50000"/>
                  </a:schemeClr>
                </a:solidFill>
              </a:rPr>
              <a:t>；向</a:t>
            </a:r>
            <a:r>
              <a:rPr lang="zh-CN" altLang="en-US" sz="1600" dirty="0">
                <a:solidFill>
                  <a:schemeClr val="bg1">
                    <a:lumMod val="50000"/>
                  </a:schemeClr>
                </a:solidFill>
              </a:rPr>
              <a:t>当事人在我国境内设立的代表机构、业务代办人</a:t>
            </a:r>
            <a:r>
              <a:rPr lang="zh-CN" altLang="en-US" sz="1600" dirty="0" smtClean="0">
                <a:solidFill>
                  <a:schemeClr val="bg1">
                    <a:lumMod val="50000"/>
                  </a:schemeClr>
                </a:solidFill>
              </a:rPr>
              <a:t>送达；采用</a:t>
            </a:r>
            <a:r>
              <a:rPr lang="zh-CN" altLang="en-US" sz="1600" dirty="0">
                <a:solidFill>
                  <a:schemeClr val="bg1">
                    <a:lumMod val="50000"/>
                  </a:schemeClr>
                </a:solidFill>
              </a:rPr>
              <a:t>邮寄、传真、电子邮件等能够确认当事人收悉的方式送达；七</a:t>
            </a:r>
            <a:r>
              <a:rPr lang="zh-CN" altLang="en-US" sz="1600" dirty="0" smtClean="0">
                <a:solidFill>
                  <a:schemeClr val="bg1">
                    <a:lumMod val="50000"/>
                  </a:schemeClr>
                </a:solidFill>
              </a:rPr>
              <a:t>是采用公告</a:t>
            </a:r>
            <a:r>
              <a:rPr lang="zh-CN" altLang="en-US" sz="1600" dirty="0">
                <a:solidFill>
                  <a:schemeClr val="bg1">
                    <a:lumMod val="50000"/>
                  </a:schemeClr>
                </a:solidFill>
              </a:rPr>
              <a:t>送达</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答辩期间</a:t>
            </a:r>
            <a:r>
              <a:rPr lang="zh-CN" altLang="en-US" sz="1600" b="1" dirty="0" smtClean="0">
                <a:solidFill>
                  <a:schemeClr val="bg1">
                    <a:lumMod val="50000"/>
                  </a:schemeClr>
                </a:solidFill>
              </a:rPr>
              <a:t>：</a:t>
            </a:r>
            <a:r>
              <a:rPr lang="zh-CN" altLang="en-US" sz="1600" dirty="0">
                <a:solidFill>
                  <a:schemeClr val="bg1">
                    <a:lumMod val="50000"/>
                  </a:schemeClr>
                </a:solidFill>
              </a:rPr>
              <a:t>被告在收到起诉状副本后</a:t>
            </a:r>
            <a:r>
              <a:rPr lang="en-US" altLang="zh-CN" sz="1600" dirty="0">
                <a:solidFill>
                  <a:schemeClr val="bg1">
                    <a:lumMod val="50000"/>
                  </a:schemeClr>
                </a:solidFill>
              </a:rPr>
              <a:t>30</a:t>
            </a:r>
            <a:r>
              <a:rPr lang="zh-CN" altLang="en-US" sz="1600" dirty="0">
                <a:solidFill>
                  <a:schemeClr val="bg1">
                    <a:lumMod val="50000"/>
                  </a:schemeClr>
                </a:solidFill>
              </a:rPr>
              <a:t>日内提出答辩状</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上诉期间</a:t>
            </a:r>
            <a:r>
              <a:rPr lang="zh-CN" altLang="en-US" sz="1600" b="1" dirty="0" smtClean="0">
                <a:solidFill>
                  <a:schemeClr val="bg1">
                    <a:lumMod val="50000"/>
                  </a:schemeClr>
                </a:solidFill>
              </a:rPr>
              <a:t>：</a:t>
            </a:r>
            <a:r>
              <a:rPr lang="zh-CN" altLang="en-US" sz="1600" dirty="0">
                <a:solidFill>
                  <a:schemeClr val="bg1">
                    <a:lumMod val="50000"/>
                  </a:schemeClr>
                </a:solidFill>
              </a:rPr>
              <a:t>在判决书、裁定书送达之日起</a:t>
            </a:r>
            <a:r>
              <a:rPr lang="en-US" altLang="zh-CN" sz="1600" dirty="0">
                <a:solidFill>
                  <a:schemeClr val="bg1">
                    <a:lumMod val="50000"/>
                  </a:schemeClr>
                </a:solidFill>
              </a:rPr>
              <a:t>30</a:t>
            </a:r>
            <a:r>
              <a:rPr lang="zh-CN" altLang="en-US" sz="1600" dirty="0">
                <a:solidFill>
                  <a:schemeClr val="bg1">
                    <a:lumMod val="50000"/>
                  </a:schemeClr>
                </a:solidFill>
              </a:rPr>
              <a:t>日内提起上诉</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534332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四、国际司法协助</a:t>
            </a:r>
          </a:p>
        </p:txBody>
      </p:sp>
      <p:sp>
        <p:nvSpPr>
          <p:cNvPr id="13" name="矩形 12"/>
          <p:cNvSpPr/>
          <p:nvPr/>
        </p:nvSpPr>
        <p:spPr bwMode="auto">
          <a:xfrm>
            <a:off x="303026" y="708536"/>
            <a:ext cx="8537946" cy="883578"/>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国际司法协助是指不同国家之间，根据国际条约和协定，或根据两国共同签订的司法协助协定，法院彼此之间相互协助，为双方代为一定诉讼的行为</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 </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1574" y="1563174"/>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0" name="TextBox 1"/>
          <p:cNvSpPr txBox="1"/>
          <p:nvPr/>
        </p:nvSpPr>
        <p:spPr>
          <a:xfrm>
            <a:off x="515073" y="2114960"/>
            <a:ext cx="8325899" cy="7325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dirty="0">
                <a:solidFill>
                  <a:schemeClr val="bg1">
                    <a:lumMod val="50000"/>
                  </a:schemeClr>
                </a:solidFill>
              </a:rPr>
              <a:t>指缔约国法院依照有关国际条约和本国法律规定的程序和方式，将诉讼文书送交在本国领域内没有住所的当事人的诉讼行为。</a:t>
            </a:r>
            <a:endParaRPr lang="en-US" altLang="zh-CN" sz="1600" dirty="0" smtClean="0">
              <a:solidFill>
                <a:schemeClr val="bg1">
                  <a:lumMod val="50000"/>
                </a:schemeClr>
              </a:solidFill>
            </a:endParaRPr>
          </a:p>
        </p:txBody>
      </p:sp>
      <p:sp>
        <p:nvSpPr>
          <p:cNvPr id="8" name="TextBox 1"/>
          <p:cNvSpPr txBox="1"/>
          <p:nvPr/>
        </p:nvSpPr>
        <p:spPr>
          <a:xfrm>
            <a:off x="303023" y="163444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一）送达诉讼文书</a:t>
            </a:r>
            <a:endParaRPr lang="en-US" altLang="zh-CN" sz="2000" b="1" dirty="0">
              <a:solidFill>
                <a:srgbClr val="002060"/>
              </a:solidFill>
            </a:endParaRPr>
          </a:p>
        </p:txBody>
      </p:sp>
      <p:sp>
        <p:nvSpPr>
          <p:cNvPr id="9" name="TextBox 1"/>
          <p:cNvSpPr txBox="1"/>
          <p:nvPr/>
        </p:nvSpPr>
        <p:spPr>
          <a:xfrm>
            <a:off x="344242" y="284772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）调查取证</a:t>
            </a:r>
            <a:endParaRPr lang="en-US" altLang="zh-CN" sz="2000" b="1" dirty="0">
              <a:solidFill>
                <a:srgbClr val="002060"/>
              </a:solidFill>
            </a:endParaRPr>
          </a:p>
        </p:txBody>
      </p:sp>
      <p:sp>
        <p:nvSpPr>
          <p:cNvPr id="15" name="TextBox 1"/>
          <p:cNvSpPr txBox="1"/>
          <p:nvPr/>
        </p:nvSpPr>
        <p:spPr>
          <a:xfrm>
            <a:off x="515073" y="3327983"/>
            <a:ext cx="8325899" cy="102143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dirty="0">
                <a:solidFill>
                  <a:schemeClr val="bg1">
                    <a:lumMod val="50000"/>
                  </a:schemeClr>
                </a:solidFill>
              </a:rPr>
              <a:t>在跨境电子商务争议诉讼的司法协助过程中，不同国家的法院是通过互相委托、代为调查取证，从而获得案件的证据，如收集书证、物证、代为询问证人以及代为鉴定及勘验等，作为行使国家司法主权的一种表现。</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109008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五、外国法院判决的承认与执行</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03026" y="759321"/>
            <a:ext cx="8537946" cy="745987"/>
          </a:xfrm>
          <a:prstGeom prst="rect">
            <a:avLst/>
          </a:prstGeom>
          <a:solidFill>
            <a:schemeClr val="bg1"/>
          </a:solidFill>
          <a:ln>
            <a:noFill/>
          </a:ln>
          <a:effectLst/>
        </p:spPr>
        <p:txBody>
          <a:bodyPr anchor="ctr"/>
          <a:lstStyle/>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判决系</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指某一缔约国法院或法庭所作的决定</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，如</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裁决、命令、决定或执行令状以及由法院书记官就诉讼费或其他费用所作的决定</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11574" y="150530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0" name="TextBox 1"/>
          <p:cNvSpPr txBox="1"/>
          <p:nvPr/>
        </p:nvSpPr>
        <p:spPr>
          <a:xfrm>
            <a:off x="515073" y="2033942"/>
            <a:ext cx="8669438" cy="137268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登记</a:t>
            </a:r>
            <a:r>
              <a:rPr lang="zh-CN" altLang="en-US" sz="1600" b="1" dirty="0" smtClean="0">
                <a:solidFill>
                  <a:schemeClr val="bg1">
                    <a:lumMod val="50000"/>
                  </a:schemeClr>
                </a:solidFill>
              </a:rPr>
              <a:t>制度：</a:t>
            </a:r>
            <a:r>
              <a:rPr lang="zh-CN" altLang="en-US" sz="1600" dirty="0" smtClean="0">
                <a:solidFill>
                  <a:schemeClr val="bg1">
                    <a:lumMod val="50000"/>
                  </a:schemeClr>
                </a:solidFill>
              </a:rPr>
              <a:t>外国</a:t>
            </a:r>
            <a:r>
              <a:rPr lang="zh-CN" altLang="en-US" sz="1600" dirty="0">
                <a:solidFill>
                  <a:schemeClr val="bg1">
                    <a:lumMod val="50000"/>
                  </a:schemeClr>
                </a:solidFill>
              </a:rPr>
              <a:t>法院</a:t>
            </a:r>
            <a:r>
              <a:rPr lang="zh-CN" altLang="en-US" sz="1600" dirty="0" smtClean="0">
                <a:solidFill>
                  <a:schemeClr val="bg1">
                    <a:lumMod val="50000"/>
                  </a:schemeClr>
                </a:solidFill>
              </a:rPr>
              <a:t>判决</a:t>
            </a:r>
            <a:r>
              <a:rPr lang="zh-CN" altLang="en-US" sz="1600" dirty="0">
                <a:solidFill>
                  <a:schemeClr val="bg1">
                    <a:lumMod val="50000"/>
                  </a:schemeClr>
                </a:solidFill>
              </a:rPr>
              <a:t>应</a:t>
            </a:r>
            <a:r>
              <a:rPr lang="zh-CN" altLang="en-US" sz="1600" dirty="0" smtClean="0">
                <a:solidFill>
                  <a:schemeClr val="bg1">
                    <a:lumMod val="50000"/>
                  </a:schemeClr>
                </a:solidFill>
              </a:rPr>
              <a:t>在</a:t>
            </a:r>
            <a:r>
              <a:rPr lang="zh-CN" altLang="en-US" sz="1600" dirty="0">
                <a:solidFill>
                  <a:schemeClr val="bg1">
                    <a:lumMod val="50000"/>
                  </a:schemeClr>
                </a:solidFill>
              </a:rPr>
              <a:t>本国登记</a:t>
            </a:r>
            <a:r>
              <a:rPr lang="zh-CN" altLang="en-US" sz="1600" dirty="0" smtClean="0">
                <a:solidFill>
                  <a:schemeClr val="bg1">
                    <a:lumMod val="50000"/>
                  </a:schemeClr>
                </a:solidFill>
              </a:rPr>
              <a:t>，并作</a:t>
            </a:r>
            <a:r>
              <a:rPr lang="zh-CN" altLang="en-US" sz="1600" dirty="0">
                <a:solidFill>
                  <a:schemeClr val="bg1">
                    <a:lumMod val="50000"/>
                  </a:schemeClr>
                </a:solidFill>
              </a:rPr>
              <a:t>形式</a:t>
            </a:r>
            <a:r>
              <a:rPr lang="zh-CN" altLang="en-US" sz="1600" dirty="0" smtClean="0">
                <a:solidFill>
                  <a:schemeClr val="bg1">
                    <a:lumMod val="50000"/>
                  </a:schemeClr>
                </a:solidFill>
              </a:rPr>
              <a:t>上审查，符合</a:t>
            </a:r>
            <a:r>
              <a:rPr lang="zh-CN" altLang="en-US" sz="1600" dirty="0">
                <a:solidFill>
                  <a:schemeClr val="bg1">
                    <a:lumMod val="50000"/>
                  </a:schemeClr>
                </a:solidFill>
              </a:rPr>
              <a:t>本国</a:t>
            </a:r>
            <a:r>
              <a:rPr lang="zh-CN" altLang="en-US" sz="1600" dirty="0" smtClean="0">
                <a:solidFill>
                  <a:schemeClr val="bg1">
                    <a:lumMod val="50000"/>
                  </a:schemeClr>
                </a:solidFill>
              </a:rPr>
              <a:t>法律规定予以</a:t>
            </a:r>
            <a:r>
              <a:rPr lang="zh-CN" altLang="en-US" sz="1600" dirty="0">
                <a:solidFill>
                  <a:schemeClr val="bg1">
                    <a:lumMod val="50000"/>
                  </a:schemeClr>
                </a:solidFill>
              </a:rPr>
              <a:t>承认和</a:t>
            </a:r>
            <a:r>
              <a:rPr lang="zh-CN" altLang="en-US" sz="1600" dirty="0" smtClean="0">
                <a:solidFill>
                  <a:schemeClr val="bg1">
                    <a:lumMod val="50000"/>
                  </a:schemeClr>
                </a:solidFill>
              </a:rPr>
              <a:t>执行。</a:t>
            </a:r>
            <a:r>
              <a:rPr lang="zh-CN" altLang="en-US" sz="1600" b="1" dirty="0">
                <a:solidFill>
                  <a:schemeClr val="bg1">
                    <a:lumMod val="50000"/>
                  </a:schemeClr>
                </a:solidFill>
              </a:rPr>
              <a:t>执行令状制度</a:t>
            </a:r>
            <a:r>
              <a:rPr lang="zh-CN" altLang="en-US" sz="1600" b="1" dirty="0" smtClean="0">
                <a:solidFill>
                  <a:schemeClr val="bg1">
                    <a:lumMod val="50000"/>
                  </a:schemeClr>
                </a:solidFill>
              </a:rPr>
              <a:t>：</a:t>
            </a:r>
            <a:r>
              <a:rPr lang="zh-CN" altLang="en-US" sz="1600" dirty="0">
                <a:solidFill>
                  <a:schemeClr val="bg1">
                    <a:lumMod val="50000"/>
                  </a:schemeClr>
                </a:solidFill>
              </a:rPr>
              <a:t>一国法院通过签发执行令状来承认和执行外国法院的判决</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30000"/>
              </a:lnSpc>
            </a:pPr>
            <a:r>
              <a:rPr lang="zh-CN" altLang="en-US" sz="1600" b="1" dirty="0">
                <a:solidFill>
                  <a:schemeClr val="bg1">
                    <a:lumMod val="50000"/>
                  </a:schemeClr>
                </a:solidFill>
              </a:rPr>
              <a:t>重新判决制度</a:t>
            </a:r>
            <a:r>
              <a:rPr lang="zh-CN" altLang="en-US" sz="1600" b="1" dirty="0" smtClean="0">
                <a:solidFill>
                  <a:schemeClr val="bg1">
                    <a:lumMod val="50000"/>
                  </a:schemeClr>
                </a:solidFill>
              </a:rPr>
              <a:t>：</a:t>
            </a:r>
            <a:r>
              <a:rPr lang="zh-CN" altLang="en-US" sz="1600" dirty="0">
                <a:solidFill>
                  <a:schemeClr val="bg1">
                    <a:lumMod val="50000"/>
                  </a:schemeClr>
                </a:solidFill>
              </a:rPr>
              <a:t>英美法系</a:t>
            </a:r>
            <a:r>
              <a:rPr lang="zh-CN" altLang="en-US" sz="1600" dirty="0" smtClean="0">
                <a:solidFill>
                  <a:schemeClr val="bg1">
                    <a:lumMod val="50000"/>
                  </a:schemeClr>
                </a:solidFill>
              </a:rPr>
              <a:t>国家将外国</a:t>
            </a:r>
            <a:r>
              <a:rPr lang="zh-CN" altLang="en-US" sz="1600" dirty="0">
                <a:solidFill>
                  <a:schemeClr val="bg1">
                    <a:lumMod val="50000"/>
                  </a:schemeClr>
                </a:solidFill>
              </a:rPr>
              <a:t>法院的判决</a:t>
            </a:r>
            <a:r>
              <a:rPr lang="zh-CN" altLang="en-US" sz="1600" dirty="0" smtClean="0">
                <a:solidFill>
                  <a:schemeClr val="bg1">
                    <a:lumMod val="50000"/>
                  </a:schemeClr>
                </a:solidFill>
              </a:rPr>
              <a:t>作为一</a:t>
            </a:r>
            <a:r>
              <a:rPr lang="zh-CN" altLang="en-US" sz="1600" dirty="0">
                <a:solidFill>
                  <a:schemeClr val="bg1">
                    <a:lumMod val="50000"/>
                  </a:schemeClr>
                </a:solidFill>
              </a:rPr>
              <a:t>种</a:t>
            </a:r>
            <a:r>
              <a:rPr lang="zh-CN" altLang="en-US" sz="1600" dirty="0" smtClean="0">
                <a:solidFill>
                  <a:schemeClr val="bg1">
                    <a:lumMod val="50000"/>
                  </a:schemeClr>
                </a:solidFill>
              </a:rPr>
              <a:t>证据，由该</a:t>
            </a:r>
            <a:r>
              <a:rPr lang="zh-CN" altLang="en-US" sz="1600" dirty="0">
                <a:solidFill>
                  <a:schemeClr val="bg1">
                    <a:lumMod val="50000"/>
                  </a:schemeClr>
                </a:solidFill>
              </a:rPr>
              <a:t>国</a:t>
            </a:r>
            <a:r>
              <a:rPr lang="zh-CN" altLang="en-US" sz="1600" dirty="0" smtClean="0">
                <a:solidFill>
                  <a:schemeClr val="bg1">
                    <a:lumMod val="50000"/>
                  </a:schemeClr>
                </a:solidFill>
              </a:rPr>
              <a:t>法院做出与</a:t>
            </a:r>
            <a:r>
              <a:rPr lang="zh-CN" altLang="en-US" sz="1600" dirty="0">
                <a:solidFill>
                  <a:schemeClr val="bg1">
                    <a:lumMod val="50000"/>
                  </a:schemeClr>
                </a:solidFill>
              </a:rPr>
              <a:t>外国法院</a:t>
            </a:r>
            <a:r>
              <a:rPr lang="zh-CN" altLang="en-US" sz="1600" dirty="0" smtClean="0">
                <a:solidFill>
                  <a:schemeClr val="bg1">
                    <a:lumMod val="50000"/>
                  </a:schemeClr>
                </a:solidFill>
              </a:rPr>
              <a:t>判</a:t>
            </a:r>
            <a:endParaRPr lang="en-US" altLang="zh-CN" sz="1600" dirty="0" smtClean="0">
              <a:solidFill>
                <a:schemeClr val="bg1">
                  <a:lumMod val="50000"/>
                </a:schemeClr>
              </a:solidFill>
            </a:endParaRPr>
          </a:p>
          <a:p>
            <a:pPr>
              <a:lnSpc>
                <a:spcPct val="130000"/>
              </a:lnSpc>
            </a:pPr>
            <a:r>
              <a:rPr lang="zh-CN" altLang="en-US" sz="1600" dirty="0" smtClean="0">
                <a:solidFill>
                  <a:schemeClr val="bg1">
                    <a:lumMod val="50000"/>
                  </a:schemeClr>
                </a:solidFill>
              </a:rPr>
              <a:t>决</a:t>
            </a:r>
            <a:r>
              <a:rPr lang="zh-CN" altLang="en-US" sz="1600" dirty="0">
                <a:solidFill>
                  <a:schemeClr val="bg1">
                    <a:lumMod val="50000"/>
                  </a:schemeClr>
                </a:solidFill>
              </a:rPr>
              <a:t>相同</a:t>
            </a:r>
            <a:r>
              <a:rPr lang="zh-CN" altLang="en-US" sz="1600" dirty="0" smtClean="0">
                <a:solidFill>
                  <a:schemeClr val="bg1">
                    <a:lumMod val="50000"/>
                  </a:schemeClr>
                </a:solidFill>
              </a:rPr>
              <a:t>内容时予以</a:t>
            </a:r>
            <a:r>
              <a:rPr lang="zh-CN" altLang="en-US" sz="1600" dirty="0">
                <a:solidFill>
                  <a:schemeClr val="bg1">
                    <a:lumMod val="50000"/>
                  </a:schemeClr>
                </a:solidFill>
              </a:rPr>
              <a:t>执行。</a:t>
            </a:r>
            <a:endParaRPr lang="en-US" altLang="zh-CN" sz="1600" dirty="0" smtClean="0">
              <a:solidFill>
                <a:schemeClr val="bg1">
                  <a:lumMod val="50000"/>
                </a:schemeClr>
              </a:solidFill>
            </a:endParaRPr>
          </a:p>
        </p:txBody>
      </p:sp>
      <p:sp>
        <p:nvSpPr>
          <p:cNvPr id="8" name="TextBox 1"/>
          <p:cNvSpPr txBox="1"/>
          <p:nvPr/>
        </p:nvSpPr>
        <p:spPr>
          <a:xfrm>
            <a:off x="303023" y="1576575"/>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一）承认和执行外国法院判决的方式</a:t>
            </a:r>
            <a:endParaRPr lang="en-US" altLang="zh-CN" sz="2000" b="1" dirty="0">
              <a:solidFill>
                <a:srgbClr val="002060"/>
              </a:solidFill>
            </a:endParaRPr>
          </a:p>
        </p:txBody>
      </p:sp>
      <p:sp>
        <p:nvSpPr>
          <p:cNvPr id="9" name="TextBox 1"/>
          <p:cNvSpPr txBox="1"/>
          <p:nvPr/>
        </p:nvSpPr>
        <p:spPr>
          <a:xfrm>
            <a:off x="344242" y="329335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）承认与执行外国法院判决的条件</a:t>
            </a:r>
            <a:endParaRPr lang="en-US" altLang="zh-CN" sz="2000" b="1" dirty="0">
              <a:solidFill>
                <a:srgbClr val="002060"/>
              </a:solidFill>
            </a:endParaRPr>
          </a:p>
        </p:txBody>
      </p:sp>
      <p:sp>
        <p:nvSpPr>
          <p:cNvPr id="15" name="TextBox 1"/>
          <p:cNvSpPr txBox="1"/>
          <p:nvPr/>
        </p:nvSpPr>
        <p:spPr>
          <a:xfrm>
            <a:off x="515073" y="3742264"/>
            <a:ext cx="8455307" cy="105259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30000"/>
              </a:lnSpc>
            </a:pPr>
            <a:r>
              <a:rPr lang="zh-CN" altLang="en-US" sz="1600" b="1" dirty="0">
                <a:solidFill>
                  <a:schemeClr val="bg1">
                    <a:lumMod val="50000"/>
                  </a:schemeClr>
                </a:solidFill>
              </a:rPr>
              <a:t>六</a:t>
            </a:r>
            <a:r>
              <a:rPr lang="zh-CN" altLang="en-US" sz="1600" b="1" dirty="0" smtClean="0">
                <a:solidFill>
                  <a:schemeClr val="bg1">
                    <a:lumMod val="50000"/>
                  </a:schemeClr>
                </a:solidFill>
              </a:rPr>
              <a:t>个条件：</a:t>
            </a:r>
            <a:r>
              <a:rPr lang="zh-CN" altLang="en-US" sz="1600" dirty="0" smtClean="0">
                <a:solidFill>
                  <a:schemeClr val="bg1">
                    <a:lumMod val="50000"/>
                  </a:schemeClr>
                </a:solidFill>
              </a:rPr>
              <a:t>外国</a:t>
            </a:r>
            <a:r>
              <a:rPr lang="zh-CN" altLang="en-US" sz="1600" dirty="0">
                <a:solidFill>
                  <a:schemeClr val="bg1">
                    <a:lumMod val="50000"/>
                  </a:schemeClr>
                </a:solidFill>
              </a:rPr>
              <a:t>法院判决是已发生法律效力</a:t>
            </a:r>
            <a:r>
              <a:rPr lang="zh-CN" altLang="en-US" sz="1600" dirty="0" smtClean="0">
                <a:solidFill>
                  <a:schemeClr val="bg1">
                    <a:lumMod val="50000"/>
                  </a:schemeClr>
                </a:solidFill>
              </a:rPr>
              <a:t>的；根据</a:t>
            </a:r>
            <a:r>
              <a:rPr lang="zh-CN" altLang="en-US" sz="1600" dirty="0">
                <a:solidFill>
                  <a:schemeClr val="bg1">
                    <a:lumMod val="50000"/>
                  </a:schemeClr>
                </a:solidFill>
              </a:rPr>
              <a:t>承认和执行</a:t>
            </a:r>
            <a:r>
              <a:rPr lang="zh-CN" altLang="en-US" sz="1600" dirty="0" smtClean="0">
                <a:solidFill>
                  <a:schemeClr val="bg1">
                    <a:lumMod val="50000"/>
                  </a:schemeClr>
                </a:solidFill>
              </a:rPr>
              <a:t>国法律</a:t>
            </a:r>
            <a:r>
              <a:rPr lang="zh-CN" altLang="en-US" sz="1600" dirty="0">
                <a:solidFill>
                  <a:schemeClr val="bg1">
                    <a:lumMod val="50000"/>
                  </a:schemeClr>
                </a:solidFill>
              </a:rPr>
              <a:t>规定，判决国的法院对该案具有管辖权</a:t>
            </a:r>
            <a:r>
              <a:rPr lang="zh-CN" altLang="en-US" sz="1600" dirty="0" smtClean="0">
                <a:solidFill>
                  <a:schemeClr val="bg1">
                    <a:lumMod val="50000"/>
                  </a:schemeClr>
                </a:solidFill>
              </a:rPr>
              <a:t>；判决</a:t>
            </a:r>
            <a:r>
              <a:rPr lang="zh-CN" altLang="en-US" sz="1600" dirty="0">
                <a:solidFill>
                  <a:schemeClr val="bg1">
                    <a:lumMod val="50000"/>
                  </a:schemeClr>
                </a:solidFill>
              </a:rPr>
              <a:t>是根据判决</a:t>
            </a:r>
            <a:r>
              <a:rPr lang="zh-CN" altLang="en-US" sz="1600" dirty="0" smtClean="0">
                <a:solidFill>
                  <a:schemeClr val="bg1">
                    <a:lumMod val="50000"/>
                  </a:schemeClr>
                </a:solidFill>
              </a:rPr>
              <a:t>国法律</a:t>
            </a:r>
            <a:r>
              <a:rPr lang="zh-CN" altLang="en-US" sz="1600" dirty="0">
                <a:solidFill>
                  <a:schemeClr val="bg1">
                    <a:lumMod val="50000"/>
                  </a:schemeClr>
                </a:solidFill>
              </a:rPr>
              <a:t>规定做出的</a:t>
            </a:r>
            <a:r>
              <a:rPr lang="zh-CN" altLang="en-US" sz="1600" dirty="0" smtClean="0">
                <a:solidFill>
                  <a:schemeClr val="bg1">
                    <a:lumMod val="50000"/>
                  </a:schemeClr>
                </a:solidFill>
              </a:rPr>
              <a:t>；判决</a:t>
            </a:r>
            <a:r>
              <a:rPr lang="zh-CN" altLang="en-US" sz="1600" dirty="0">
                <a:solidFill>
                  <a:schemeClr val="bg1">
                    <a:lumMod val="50000"/>
                  </a:schemeClr>
                </a:solidFill>
              </a:rPr>
              <a:t>的承认和执行不违反该国的公共秩序和善良风俗</a:t>
            </a:r>
            <a:r>
              <a:rPr lang="zh-CN" altLang="en-US" sz="1600" dirty="0" smtClean="0">
                <a:solidFill>
                  <a:schemeClr val="bg1">
                    <a:lumMod val="50000"/>
                  </a:schemeClr>
                </a:solidFill>
              </a:rPr>
              <a:t>；判决</a:t>
            </a:r>
            <a:r>
              <a:rPr lang="zh-CN" altLang="en-US" sz="1600" dirty="0">
                <a:solidFill>
                  <a:schemeClr val="bg1">
                    <a:lumMod val="50000"/>
                  </a:schemeClr>
                </a:solidFill>
              </a:rPr>
              <a:t>中没有法律规避问题</a:t>
            </a:r>
            <a:r>
              <a:rPr lang="zh-CN" altLang="en-US" sz="1600" dirty="0" smtClean="0">
                <a:solidFill>
                  <a:schemeClr val="bg1">
                    <a:lumMod val="50000"/>
                  </a:schemeClr>
                </a:solidFill>
              </a:rPr>
              <a:t>；承认</a:t>
            </a:r>
            <a:r>
              <a:rPr lang="zh-CN" altLang="en-US" sz="1600" dirty="0">
                <a:solidFill>
                  <a:schemeClr val="bg1">
                    <a:lumMod val="50000"/>
                  </a:schemeClr>
                </a:solidFill>
              </a:rPr>
              <a:t>和执行国与判决国间有一定的互惠保证。</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4582063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六、国际商事争议仲裁与诉讼区别</a:t>
            </a:r>
          </a:p>
        </p:txBody>
      </p:sp>
      <p:sp>
        <p:nvSpPr>
          <p:cNvPr id="21" name="TextBox 1"/>
          <p:cNvSpPr txBox="1"/>
          <p:nvPr/>
        </p:nvSpPr>
        <p:spPr>
          <a:xfrm>
            <a:off x="303024" y="76849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一）受理的机构不同</a:t>
            </a:r>
            <a:endParaRPr lang="en-US" altLang="zh-CN" sz="2000" b="1" dirty="0">
              <a:solidFill>
                <a:srgbClr val="002060"/>
              </a:solidFill>
            </a:endParaRPr>
          </a:p>
        </p:txBody>
      </p:sp>
      <p:sp>
        <p:nvSpPr>
          <p:cNvPr id="22" name="TextBox 1"/>
          <p:cNvSpPr txBox="1"/>
          <p:nvPr/>
        </p:nvSpPr>
        <p:spPr>
          <a:xfrm>
            <a:off x="485173" y="1197159"/>
            <a:ext cx="8438907"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仲裁受理</a:t>
            </a:r>
            <a:r>
              <a:rPr lang="zh-CN" altLang="en-US" sz="1600" dirty="0">
                <a:solidFill>
                  <a:schemeClr val="bg1">
                    <a:lumMod val="50000"/>
                  </a:schemeClr>
                </a:solidFill>
              </a:rPr>
              <a:t>机构通常是约定的国际性仲裁机构、地区性仲裁机构和国别性仲裁机构</a:t>
            </a:r>
            <a:r>
              <a:rPr lang="zh-CN" altLang="en-US" sz="1600" dirty="0" smtClean="0">
                <a:solidFill>
                  <a:schemeClr val="bg1">
                    <a:lumMod val="50000"/>
                  </a:schemeClr>
                </a:solidFill>
              </a:rPr>
              <a:t>；诉讼受理</a:t>
            </a:r>
            <a:r>
              <a:rPr lang="zh-CN" altLang="en-US" sz="1600" dirty="0">
                <a:solidFill>
                  <a:schemeClr val="bg1">
                    <a:lumMod val="50000"/>
                  </a:schemeClr>
                </a:solidFill>
              </a:rPr>
              <a:t>机构一般为双方当事人中的一国法院或者第三国法院。</a:t>
            </a:r>
            <a:endParaRPr lang="en-US" altLang="zh-CN" sz="1600" dirty="0" smtClean="0">
              <a:solidFill>
                <a:schemeClr val="bg1">
                  <a:lumMod val="50000"/>
                </a:schemeClr>
              </a:solidFill>
            </a:endParaRPr>
          </a:p>
        </p:txBody>
      </p:sp>
      <p:sp>
        <p:nvSpPr>
          <p:cNvPr id="15" name="TextBox 1"/>
          <p:cNvSpPr txBox="1"/>
          <p:nvPr/>
        </p:nvSpPr>
        <p:spPr>
          <a:xfrm>
            <a:off x="344242" y="178659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）受理的依据不同</a:t>
            </a:r>
            <a:endParaRPr lang="en-US" altLang="zh-CN" sz="2000" b="1" dirty="0">
              <a:solidFill>
                <a:srgbClr val="002060"/>
              </a:solidFill>
            </a:endParaRPr>
          </a:p>
        </p:txBody>
      </p:sp>
      <p:sp>
        <p:nvSpPr>
          <p:cNvPr id="16" name="TextBox 1"/>
          <p:cNvSpPr txBox="1"/>
          <p:nvPr/>
        </p:nvSpPr>
        <p:spPr>
          <a:xfrm>
            <a:off x="479386" y="3273526"/>
            <a:ext cx="821320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仲裁</a:t>
            </a:r>
            <a:r>
              <a:rPr lang="zh-CN" altLang="en-US" sz="1600" dirty="0" smtClean="0">
                <a:solidFill>
                  <a:schemeClr val="bg1">
                    <a:lumMod val="50000"/>
                  </a:schemeClr>
                </a:solidFill>
              </a:rPr>
              <a:t>通常</a:t>
            </a:r>
            <a:r>
              <a:rPr lang="zh-CN" altLang="en-US" sz="1600" dirty="0">
                <a:solidFill>
                  <a:schemeClr val="bg1">
                    <a:lumMod val="50000"/>
                  </a:schemeClr>
                </a:solidFill>
              </a:rPr>
              <a:t>采用不公开审理</a:t>
            </a:r>
            <a:r>
              <a:rPr lang="zh-CN" altLang="en-US" sz="1600" dirty="0" smtClean="0">
                <a:solidFill>
                  <a:schemeClr val="bg1">
                    <a:lumMod val="50000"/>
                  </a:schemeClr>
                </a:solidFill>
              </a:rPr>
              <a:t>，保护</a:t>
            </a:r>
            <a:r>
              <a:rPr lang="zh-CN" altLang="en-US" sz="1600" dirty="0">
                <a:solidFill>
                  <a:schemeClr val="bg1">
                    <a:lumMod val="50000"/>
                  </a:schemeClr>
                </a:solidFill>
              </a:rPr>
              <a:t>当事人的商业秘密</a:t>
            </a:r>
            <a:r>
              <a:rPr lang="zh-CN" altLang="en-US" sz="1600" dirty="0" smtClean="0">
                <a:solidFill>
                  <a:schemeClr val="bg1">
                    <a:lumMod val="50000"/>
                  </a:schemeClr>
                </a:solidFill>
              </a:rPr>
              <a:t>，且</a:t>
            </a:r>
            <a:r>
              <a:rPr lang="zh-CN" altLang="en-US" sz="1600" dirty="0">
                <a:solidFill>
                  <a:schemeClr val="bg1">
                    <a:lumMod val="50000"/>
                  </a:schemeClr>
                </a:solidFill>
              </a:rPr>
              <a:t>时间短</a:t>
            </a:r>
            <a:r>
              <a:rPr lang="zh-CN" altLang="en-US" sz="1600" dirty="0" smtClean="0">
                <a:solidFill>
                  <a:schemeClr val="bg1">
                    <a:lumMod val="50000"/>
                  </a:schemeClr>
                </a:solidFill>
              </a:rPr>
              <a:t>；诉讼</a:t>
            </a:r>
            <a:r>
              <a:rPr lang="zh-CN" altLang="en-US" sz="1600" dirty="0">
                <a:solidFill>
                  <a:schemeClr val="bg1">
                    <a:lumMod val="50000"/>
                  </a:schemeClr>
                </a:solidFill>
              </a:rPr>
              <a:t>通常</a:t>
            </a:r>
            <a:r>
              <a:rPr lang="zh-CN" altLang="en-US" sz="1600" dirty="0" smtClean="0">
                <a:solidFill>
                  <a:schemeClr val="bg1">
                    <a:lumMod val="50000"/>
                  </a:schemeClr>
                </a:solidFill>
              </a:rPr>
              <a:t>是公开</a:t>
            </a:r>
            <a:r>
              <a:rPr lang="zh-CN" altLang="en-US" sz="1600" dirty="0">
                <a:solidFill>
                  <a:schemeClr val="bg1">
                    <a:lumMod val="50000"/>
                  </a:schemeClr>
                </a:solidFill>
              </a:rPr>
              <a:t>审理</a:t>
            </a:r>
            <a:r>
              <a:rPr lang="zh-CN" altLang="en-US" sz="1600" dirty="0" smtClean="0">
                <a:solidFill>
                  <a:schemeClr val="bg1">
                    <a:lumMod val="50000"/>
                  </a:schemeClr>
                </a:solidFill>
              </a:rPr>
              <a:t>，对</a:t>
            </a:r>
            <a:r>
              <a:rPr lang="zh-CN" altLang="en-US" sz="1600" dirty="0">
                <a:solidFill>
                  <a:schemeClr val="bg1">
                    <a:lumMod val="50000"/>
                  </a:schemeClr>
                </a:solidFill>
              </a:rPr>
              <a:t>商业秘密的保护性相对较弱</a:t>
            </a:r>
            <a:r>
              <a:rPr lang="zh-CN" altLang="en-US" sz="1600" dirty="0" smtClean="0">
                <a:solidFill>
                  <a:schemeClr val="bg1">
                    <a:lumMod val="50000"/>
                  </a:schemeClr>
                </a:solidFill>
              </a:rPr>
              <a:t>，且</a:t>
            </a:r>
            <a:r>
              <a:rPr lang="zh-CN" altLang="en-US" sz="1600" dirty="0">
                <a:solidFill>
                  <a:schemeClr val="bg1">
                    <a:lumMod val="50000"/>
                  </a:schemeClr>
                </a:solidFill>
              </a:rPr>
              <a:t>时间较长</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8" name="TextBox 1"/>
          <p:cNvSpPr txBox="1"/>
          <p:nvPr/>
        </p:nvSpPr>
        <p:spPr>
          <a:xfrm>
            <a:off x="479386" y="2248706"/>
            <a:ext cx="821320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仲裁机构受理案件的</a:t>
            </a:r>
            <a:r>
              <a:rPr lang="zh-CN" altLang="en-US" sz="1600" dirty="0" smtClean="0">
                <a:solidFill>
                  <a:schemeClr val="bg1">
                    <a:lumMod val="50000"/>
                  </a:schemeClr>
                </a:solidFill>
              </a:rPr>
              <a:t>依据是</a:t>
            </a:r>
            <a:r>
              <a:rPr lang="zh-CN" altLang="en-US" sz="1600" dirty="0">
                <a:solidFill>
                  <a:schemeClr val="bg1">
                    <a:lumMod val="50000"/>
                  </a:schemeClr>
                </a:solidFill>
              </a:rPr>
              <a:t>仲裁条款</a:t>
            </a:r>
            <a:r>
              <a:rPr lang="zh-CN" altLang="en-US" sz="1600" dirty="0" smtClean="0">
                <a:solidFill>
                  <a:schemeClr val="bg1">
                    <a:lumMod val="50000"/>
                  </a:schemeClr>
                </a:solidFill>
              </a:rPr>
              <a:t>或者仲裁协议，否则不予以受理；诉讼</a:t>
            </a:r>
            <a:r>
              <a:rPr lang="zh-CN" altLang="en-US" sz="1600" dirty="0">
                <a:solidFill>
                  <a:schemeClr val="bg1">
                    <a:lumMod val="50000"/>
                  </a:schemeClr>
                </a:solidFill>
              </a:rPr>
              <a:t>法院</a:t>
            </a:r>
            <a:r>
              <a:rPr lang="zh-CN" altLang="en-US" sz="1600" dirty="0" smtClean="0">
                <a:solidFill>
                  <a:schemeClr val="bg1">
                    <a:lumMod val="50000"/>
                  </a:schemeClr>
                </a:solidFill>
              </a:rPr>
              <a:t>受理依据</a:t>
            </a:r>
            <a:r>
              <a:rPr lang="zh-CN" altLang="en-US" sz="1600" dirty="0">
                <a:solidFill>
                  <a:schemeClr val="bg1">
                    <a:lumMod val="50000"/>
                  </a:schemeClr>
                </a:solidFill>
              </a:rPr>
              <a:t>是起诉书和有关证据材料</a:t>
            </a:r>
            <a:r>
              <a:rPr lang="zh-CN" altLang="en-US" sz="1600" dirty="0" smtClean="0">
                <a:solidFill>
                  <a:schemeClr val="bg1">
                    <a:lumMod val="50000"/>
                  </a:schemeClr>
                </a:solidFill>
              </a:rPr>
              <a:t>，不</a:t>
            </a:r>
            <a:r>
              <a:rPr lang="zh-CN" altLang="en-US" sz="1600" dirty="0">
                <a:solidFill>
                  <a:schemeClr val="bg1">
                    <a:lumMod val="50000"/>
                  </a:schemeClr>
                </a:solidFill>
              </a:rPr>
              <a:t>符合有关</a:t>
            </a:r>
            <a:r>
              <a:rPr lang="zh-CN" altLang="en-US" sz="1600" dirty="0" smtClean="0">
                <a:solidFill>
                  <a:schemeClr val="bg1">
                    <a:lumMod val="50000"/>
                  </a:schemeClr>
                </a:solidFill>
              </a:rPr>
              <a:t>规定的，</a:t>
            </a:r>
            <a:r>
              <a:rPr lang="zh-CN" altLang="en-US" sz="1600" dirty="0">
                <a:solidFill>
                  <a:schemeClr val="bg1">
                    <a:lumMod val="50000"/>
                  </a:schemeClr>
                </a:solidFill>
              </a:rPr>
              <a:t>法院不予以受理</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23" name="TextBox 1"/>
          <p:cNvSpPr txBox="1"/>
          <p:nvPr/>
        </p:nvSpPr>
        <p:spPr>
          <a:xfrm>
            <a:off x="344242" y="2832486"/>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）审理的方式不同</a:t>
            </a:r>
            <a:endParaRPr lang="en-US" altLang="zh-CN" sz="2000" b="1" dirty="0">
              <a:solidFill>
                <a:srgbClr val="002060"/>
              </a:solidFill>
            </a:endParaRPr>
          </a:p>
        </p:txBody>
      </p:sp>
      <p:sp>
        <p:nvSpPr>
          <p:cNvPr id="17" name="TextBox 1"/>
          <p:cNvSpPr txBox="1"/>
          <p:nvPr/>
        </p:nvSpPr>
        <p:spPr>
          <a:xfrm>
            <a:off x="404044" y="3849438"/>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）裁决的效力不同</a:t>
            </a:r>
            <a:endParaRPr lang="en-US" altLang="zh-CN" sz="2000" b="1" dirty="0">
              <a:solidFill>
                <a:srgbClr val="002060"/>
              </a:solidFill>
            </a:endParaRPr>
          </a:p>
        </p:txBody>
      </p:sp>
      <p:sp>
        <p:nvSpPr>
          <p:cNvPr id="19" name="TextBox 1"/>
          <p:cNvSpPr txBox="1"/>
          <p:nvPr/>
        </p:nvSpPr>
        <p:spPr>
          <a:xfrm>
            <a:off x="479386" y="4292156"/>
            <a:ext cx="821320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仲裁的裁决是终局性的，当事人不得再向法院起诉</a:t>
            </a:r>
            <a:r>
              <a:rPr lang="zh-CN" altLang="en-US" sz="1600" dirty="0" smtClean="0">
                <a:solidFill>
                  <a:schemeClr val="bg1">
                    <a:lumMod val="50000"/>
                  </a:schemeClr>
                </a:solidFill>
              </a:rPr>
              <a:t>；诉讼</a:t>
            </a:r>
            <a:r>
              <a:rPr lang="zh-CN" altLang="en-US" sz="1600" dirty="0">
                <a:solidFill>
                  <a:schemeClr val="bg1">
                    <a:lumMod val="50000"/>
                  </a:schemeClr>
                </a:solidFill>
              </a:rPr>
              <a:t>通常有多审，当事人对第一审判决不服的，可以提起上诉，第二审法院对上诉案件可发回原审法院重审或改判。</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37214262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2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25" name="矩形 24"/>
          <p:cNvSpPr/>
          <p:nvPr/>
        </p:nvSpPr>
        <p:spPr>
          <a:xfrm>
            <a:off x="537988" y="185690"/>
            <a:ext cx="379571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一、国际贸易的分类</a:t>
            </a:r>
          </a:p>
        </p:txBody>
      </p:sp>
      <p:sp>
        <p:nvSpPr>
          <p:cNvPr id="99" name="Freeform 5"/>
          <p:cNvSpPr/>
          <p:nvPr/>
        </p:nvSpPr>
        <p:spPr>
          <a:xfrm>
            <a:off x="1899473" y="2697080"/>
            <a:ext cx="1058928" cy="1058928"/>
          </a:xfrm>
          <a:custGeom>
            <a:avLst/>
            <a:gdLst/>
            <a:ahLst/>
            <a:cxnLst>
              <a:cxn ang="0">
                <a:pos x="wd2" y="hd2"/>
              </a:cxn>
              <a:cxn ang="5400000">
                <a:pos x="wd2" y="hd2"/>
              </a:cxn>
              <a:cxn ang="10800000">
                <a:pos x="wd2" y="hd2"/>
              </a:cxn>
              <a:cxn ang="16200000">
                <a:pos x="wd2" y="hd2"/>
              </a:cxn>
            </a:cxnLst>
            <a:rect l="0" t="0" r="r" b="b"/>
            <a:pathLst>
              <a:path w="21600" h="21600" extrusionOk="0">
                <a:moveTo>
                  <a:pt x="11875" y="1024"/>
                </a:moveTo>
                <a:cubicBezTo>
                  <a:pt x="11875" y="0"/>
                  <a:pt x="11875" y="0"/>
                  <a:pt x="11875" y="0"/>
                </a:cubicBezTo>
                <a:cubicBezTo>
                  <a:pt x="14229" y="205"/>
                  <a:pt x="16686" y="1228"/>
                  <a:pt x="18529" y="3071"/>
                </a:cubicBezTo>
                <a:cubicBezTo>
                  <a:pt x="20372" y="4914"/>
                  <a:pt x="21395" y="7371"/>
                  <a:pt x="21600" y="9725"/>
                </a:cubicBezTo>
                <a:cubicBezTo>
                  <a:pt x="20576" y="9725"/>
                  <a:pt x="20576" y="9725"/>
                  <a:pt x="20576" y="9725"/>
                </a:cubicBezTo>
                <a:cubicBezTo>
                  <a:pt x="20372" y="7575"/>
                  <a:pt x="19450" y="5426"/>
                  <a:pt x="17812" y="3788"/>
                </a:cubicBezTo>
                <a:cubicBezTo>
                  <a:pt x="16072" y="2150"/>
                  <a:pt x="14025" y="1228"/>
                  <a:pt x="11875" y="1024"/>
                </a:cubicBezTo>
                <a:close/>
                <a:moveTo>
                  <a:pt x="1024" y="11773"/>
                </a:moveTo>
                <a:cubicBezTo>
                  <a:pt x="0" y="11773"/>
                  <a:pt x="0" y="11773"/>
                  <a:pt x="0" y="11773"/>
                </a:cubicBezTo>
                <a:cubicBezTo>
                  <a:pt x="205" y="14229"/>
                  <a:pt x="1228" y="16584"/>
                  <a:pt x="3071" y="18427"/>
                </a:cubicBezTo>
                <a:cubicBezTo>
                  <a:pt x="5016" y="20372"/>
                  <a:pt x="7371" y="21395"/>
                  <a:pt x="9827" y="21600"/>
                </a:cubicBezTo>
                <a:cubicBezTo>
                  <a:pt x="9827" y="20576"/>
                  <a:pt x="9827" y="20576"/>
                  <a:pt x="9827" y="20576"/>
                </a:cubicBezTo>
                <a:cubicBezTo>
                  <a:pt x="7575" y="20372"/>
                  <a:pt x="5528" y="19348"/>
                  <a:pt x="3890" y="17710"/>
                </a:cubicBezTo>
                <a:cubicBezTo>
                  <a:pt x="2150" y="16072"/>
                  <a:pt x="1228" y="14025"/>
                  <a:pt x="1024" y="11773"/>
                </a:cubicBezTo>
                <a:close/>
                <a:moveTo>
                  <a:pt x="1024" y="9725"/>
                </a:moveTo>
                <a:cubicBezTo>
                  <a:pt x="1228" y="7575"/>
                  <a:pt x="2150" y="5426"/>
                  <a:pt x="3890" y="3788"/>
                </a:cubicBezTo>
                <a:cubicBezTo>
                  <a:pt x="5528" y="2150"/>
                  <a:pt x="7575" y="1228"/>
                  <a:pt x="9827" y="1024"/>
                </a:cubicBezTo>
                <a:cubicBezTo>
                  <a:pt x="9827" y="0"/>
                  <a:pt x="9827" y="0"/>
                  <a:pt x="9827" y="0"/>
                </a:cubicBezTo>
                <a:cubicBezTo>
                  <a:pt x="7371" y="205"/>
                  <a:pt x="5016" y="1228"/>
                  <a:pt x="3071" y="3071"/>
                </a:cubicBezTo>
                <a:cubicBezTo>
                  <a:pt x="1228" y="4914"/>
                  <a:pt x="205" y="7371"/>
                  <a:pt x="0" y="9725"/>
                </a:cubicBezTo>
                <a:lnTo>
                  <a:pt x="1024" y="9725"/>
                </a:lnTo>
                <a:close/>
                <a:moveTo>
                  <a:pt x="20576" y="11773"/>
                </a:moveTo>
                <a:cubicBezTo>
                  <a:pt x="20372" y="14025"/>
                  <a:pt x="19450" y="16072"/>
                  <a:pt x="17812" y="17710"/>
                </a:cubicBezTo>
                <a:cubicBezTo>
                  <a:pt x="16072" y="19348"/>
                  <a:pt x="14025" y="20372"/>
                  <a:pt x="11875" y="20576"/>
                </a:cubicBezTo>
                <a:cubicBezTo>
                  <a:pt x="11875" y="21600"/>
                  <a:pt x="11875" y="21600"/>
                  <a:pt x="11875" y="21600"/>
                </a:cubicBezTo>
                <a:cubicBezTo>
                  <a:pt x="14229" y="21395"/>
                  <a:pt x="16686" y="20372"/>
                  <a:pt x="18529" y="18427"/>
                </a:cubicBezTo>
                <a:cubicBezTo>
                  <a:pt x="20372" y="16584"/>
                  <a:pt x="21395" y="14229"/>
                  <a:pt x="21600" y="11773"/>
                </a:cubicBezTo>
                <a:lnTo>
                  <a:pt x="20576" y="11773"/>
                </a:lnTo>
                <a:close/>
              </a:path>
            </a:pathLst>
          </a:custGeom>
          <a:solidFill>
            <a:srgbClr val="BFBFBF"/>
          </a:solidFill>
          <a:ln w="12700">
            <a:miter lim="400000"/>
          </a:ln>
        </p:spPr>
        <p:txBody>
          <a:bodyPr lIns="45719" rIns="45719"/>
          <a:lstStyle/>
          <a:p>
            <a:pPr marL="0" marR="0" lvl="0" indent="0" defTabSz="457200" eaLnBrk="1" fontAlgn="auto" latinLnBrk="0" hangingPunct="1">
              <a:lnSpc>
                <a:spcPct val="100000"/>
              </a:lnSpc>
              <a:spcBef>
                <a:spcPts val="0"/>
              </a:spcBef>
              <a:spcAft>
                <a:spcPts val="0"/>
              </a:spcAft>
              <a:buClrTx/>
              <a:buSzTx/>
              <a:buFontTx/>
              <a:buNone/>
              <a:tabLst/>
              <a:defRPr sz="1300"/>
            </a:pPr>
            <a:endParaRPr kumimoji="0" sz="1300" b="0" i="0" u="none" strike="noStrike" kern="0" cap="none" spc="0" normalizeH="0" baseline="0" noProof="0">
              <a:ln>
                <a:noFill/>
              </a:ln>
              <a:solidFill>
                <a:sysClr val="windowText" lastClr="000000"/>
              </a:solidFill>
              <a:effectLst/>
              <a:uLnTx/>
              <a:uFillTx/>
            </a:endParaRPr>
          </a:p>
        </p:txBody>
      </p:sp>
      <p:sp>
        <p:nvSpPr>
          <p:cNvPr id="100" name="Freeform 6"/>
          <p:cNvSpPr/>
          <p:nvPr/>
        </p:nvSpPr>
        <p:spPr>
          <a:xfrm>
            <a:off x="1340101" y="2120901"/>
            <a:ext cx="1018581" cy="1018581"/>
          </a:xfrm>
          <a:custGeom>
            <a:avLst/>
            <a:gdLst/>
            <a:ahLst/>
            <a:cxnLst>
              <a:cxn ang="0">
                <a:pos x="wd2" y="hd2"/>
              </a:cxn>
              <a:cxn ang="5400000">
                <a:pos x="wd2" y="hd2"/>
              </a:cxn>
              <a:cxn ang="10800000">
                <a:pos x="wd2" y="hd2"/>
              </a:cxn>
              <a:cxn ang="16200000">
                <a:pos x="wd2" y="hd2"/>
              </a:cxn>
            </a:cxnLst>
            <a:rect l="0" t="0" r="r" b="b"/>
            <a:pathLst>
              <a:path w="21600" h="21600" extrusionOk="0">
                <a:moveTo>
                  <a:pt x="10108" y="21600"/>
                </a:moveTo>
                <a:cubicBezTo>
                  <a:pt x="10321" y="18833"/>
                  <a:pt x="11598" y="15961"/>
                  <a:pt x="13726" y="13833"/>
                </a:cubicBezTo>
                <a:cubicBezTo>
                  <a:pt x="15961" y="11598"/>
                  <a:pt x="18727" y="10428"/>
                  <a:pt x="21600" y="10215"/>
                </a:cubicBezTo>
                <a:cubicBezTo>
                  <a:pt x="21600" y="0"/>
                  <a:pt x="21600" y="0"/>
                  <a:pt x="21600" y="0"/>
                </a:cubicBezTo>
                <a:cubicBezTo>
                  <a:pt x="16812" y="213"/>
                  <a:pt x="12130" y="1915"/>
                  <a:pt x="8193" y="5107"/>
                </a:cubicBezTo>
                <a:cubicBezTo>
                  <a:pt x="4256" y="4363"/>
                  <a:pt x="4256" y="4363"/>
                  <a:pt x="4256" y="4363"/>
                </a:cubicBezTo>
                <a:cubicBezTo>
                  <a:pt x="5107" y="8300"/>
                  <a:pt x="5107" y="8300"/>
                  <a:pt x="5107" y="8300"/>
                </a:cubicBezTo>
                <a:cubicBezTo>
                  <a:pt x="1915" y="12130"/>
                  <a:pt x="213" y="16918"/>
                  <a:pt x="0" y="21600"/>
                </a:cubicBezTo>
                <a:lnTo>
                  <a:pt x="10108" y="21600"/>
                </a:lnTo>
                <a:close/>
              </a:path>
            </a:pathLst>
          </a:custGeom>
          <a:gradFill>
            <a:gsLst>
              <a:gs pos="0">
                <a:srgbClr val="F6936F"/>
              </a:gs>
              <a:gs pos="50000">
                <a:srgbClr val="FB8250"/>
              </a:gs>
              <a:gs pos="100000">
                <a:srgbClr val="E47041"/>
              </a:gs>
            </a:gsLst>
            <a:lin ang="5400000"/>
          </a:gradFill>
          <a:ln w="6350">
            <a:solidFill>
              <a:srgbClr val="F38558"/>
            </a:solidFill>
            <a:miter/>
          </a:ln>
        </p:spPr>
        <p:txBody>
          <a:bodyPr lIns="45719" rIns="45719" anchor="ctr"/>
          <a:lstStyle/>
          <a:p>
            <a:pPr marL="0" marR="0" lvl="0" indent="0" algn="ctr" defTabSz="457200" eaLnBrk="1" fontAlgn="auto" latinLnBrk="0" hangingPunct="1">
              <a:lnSpc>
                <a:spcPct val="100000"/>
              </a:lnSpc>
              <a:spcBef>
                <a:spcPts val="0"/>
              </a:spcBef>
              <a:spcAft>
                <a:spcPts val="0"/>
              </a:spcAft>
              <a:buClrTx/>
              <a:buSzTx/>
              <a:buFontTx/>
              <a:buNone/>
              <a:tabLst/>
              <a:defRPr sz="1000"/>
            </a:pPr>
            <a:endParaRPr kumimoji="0" sz="1000" b="0" i="0" u="none" strike="noStrike" kern="0" cap="none" spc="0" normalizeH="0" baseline="0" noProof="0">
              <a:ln>
                <a:noFill/>
              </a:ln>
              <a:solidFill>
                <a:sysClr val="windowText" lastClr="000000"/>
              </a:solidFill>
              <a:effectLst/>
              <a:uLnTx/>
              <a:uFillTx/>
            </a:endParaRPr>
          </a:p>
        </p:txBody>
      </p:sp>
      <p:sp>
        <p:nvSpPr>
          <p:cNvPr id="101" name="Freeform 7"/>
          <p:cNvSpPr/>
          <p:nvPr/>
        </p:nvSpPr>
        <p:spPr>
          <a:xfrm>
            <a:off x="1362404" y="3274495"/>
            <a:ext cx="1018581" cy="1018581"/>
          </a:xfrm>
          <a:custGeom>
            <a:avLst/>
            <a:gdLst/>
            <a:ahLst/>
            <a:cxnLst>
              <a:cxn ang="0">
                <a:pos x="wd2" y="hd2"/>
              </a:cxn>
              <a:cxn ang="5400000">
                <a:pos x="wd2" y="hd2"/>
              </a:cxn>
              <a:cxn ang="10800000">
                <a:pos x="wd2" y="hd2"/>
              </a:cxn>
              <a:cxn ang="16200000">
                <a:pos x="wd2" y="hd2"/>
              </a:cxn>
            </a:cxnLst>
            <a:rect l="0" t="0" r="r" b="b"/>
            <a:pathLst>
              <a:path w="21600" h="21600" extrusionOk="0">
                <a:moveTo>
                  <a:pt x="21600" y="11492"/>
                </a:moveTo>
                <a:cubicBezTo>
                  <a:pt x="18727" y="11172"/>
                  <a:pt x="15961" y="10002"/>
                  <a:pt x="13726" y="7874"/>
                </a:cubicBezTo>
                <a:cubicBezTo>
                  <a:pt x="11598" y="5639"/>
                  <a:pt x="10428" y="2873"/>
                  <a:pt x="10108" y="0"/>
                </a:cubicBezTo>
                <a:cubicBezTo>
                  <a:pt x="0" y="0"/>
                  <a:pt x="0" y="0"/>
                  <a:pt x="0" y="0"/>
                </a:cubicBezTo>
                <a:cubicBezTo>
                  <a:pt x="213" y="4788"/>
                  <a:pt x="1915" y="9470"/>
                  <a:pt x="5107" y="13407"/>
                </a:cubicBezTo>
                <a:cubicBezTo>
                  <a:pt x="4256" y="17237"/>
                  <a:pt x="4256" y="17237"/>
                  <a:pt x="4256" y="17237"/>
                </a:cubicBezTo>
                <a:cubicBezTo>
                  <a:pt x="8193" y="16493"/>
                  <a:pt x="8193" y="16493"/>
                  <a:pt x="8193" y="16493"/>
                </a:cubicBezTo>
                <a:cubicBezTo>
                  <a:pt x="12130" y="19685"/>
                  <a:pt x="16812" y="21387"/>
                  <a:pt x="21600" y="21600"/>
                </a:cubicBezTo>
                <a:lnTo>
                  <a:pt x="21600" y="11492"/>
                </a:lnTo>
                <a:close/>
              </a:path>
            </a:pathLst>
          </a:custGeom>
          <a:solidFill>
            <a:srgbClr val="008000"/>
          </a:solidFill>
          <a:ln w="6350">
            <a:solidFill>
              <a:srgbClr val="44546A"/>
            </a:solidFill>
            <a:miter/>
          </a:ln>
        </p:spPr>
        <p:txBody>
          <a:bodyPr lIns="45719" rIns="45719" anchor="ctr"/>
          <a:lstStyle/>
          <a:p>
            <a:pPr marL="0" marR="0" lvl="0" indent="0" algn="ctr" defTabSz="457200" eaLnBrk="1" fontAlgn="auto" latinLnBrk="0" hangingPunct="1">
              <a:lnSpc>
                <a:spcPct val="100000"/>
              </a:lnSpc>
              <a:spcBef>
                <a:spcPts val="0"/>
              </a:spcBef>
              <a:spcAft>
                <a:spcPts val="0"/>
              </a:spcAft>
              <a:buClrTx/>
              <a:buSzTx/>
              <a:buFontTx/>
              <a:buNone/>
              <a:tabLst/>
              <a:defRPr sz="1000"/>
            </a:pPr>
            <a:endParaRPr kumimoji="0" sz="1000" b="0" i="0" u="none" strike="noStrike" kern="0" cap="none" spc="0" normalizeH="0" baseline="0" noProof="0">
              <a:ln>
                <a:noFill/>
              </a:ln>
              <a:solidFill>
                <a:sysClr val="windowText" lastClr="000000"/>
              </a:solidFill>
              <a:effectLst/>
              <a:uLnTx/>
              <a:uFillTx/>
            </a:endParaRPr>
          </a:p>
        </p:txBody>
      </p:sp>
      <p:sp>
        <p:nvSpPr>
          <p:cNvPr id="102" name="Freeform 8"/>
          <p:cNvSpPr/>
          <p:nvPr/>
        </p:nvSpPr>
        <p:spPr>
          <a:xfrm>
            <a:off x="2481520" y="2155381"/>
            <a:ext cx="1013952" cy="1018581"/>
          </a:xfrm>
          <a:custGeom>
            <a:avLst/>
            <a:gdLst/>
            <a:ahLst/>
            <a:cxnLst>
              <a:cxn ang="0">
                <a:pos x="wd2" y="hd2"/>
              </a:cxn>
              <a:cxn ang="5400000">
                <a:pos x="wd2" y="hd2"/>
              </a:cxn>
              <a:cxn ang="10800000">
                <a:pos x="wd2" y="hd2"/>
              </a:cxn>
              <a:cxn ang="16200000">
                <a:pos x="wd2" y="hd2"/>
              </a:cxn>
            </a:cxnLst>
            <a:rect l="0" t="0" r="r" b="b"/>
            <a:pathLst>
              <a:path w="21600" h="21600" extrusionOk="0">
                <a:moveTo>
                  <a:pt x="13580" y="5320"/>
                </a:moveTo>
                <a:cubicBezTo>
                  <a:pt x="9624" y="2022"/>
                  <a:pt x="4812" y="319"/>
                  <a:pt x="0" y="0"/>
                </a:cubicBezTo>
                <a:cubicBezTo>
                  <a:pt x="0" y="10215"/>
                  <a:pt x="0" y="10215"/>
                  <a:pt x="0" y="10215"/>
                </a:cubicBezTo>
                <a:cubicBezTo>
                  <a:pt x="2780" y="10428"/>
                  <a:pt x="5667" y="11598"/>
                  <a:pt x="7806" y="13833"/>
                </a:cubicBezTo>
                <a:cubicBezTo>
                  <a:pt x="10051" y="15961"/>
                  <a:pt x="11228" y="18833"/>
                  <a:pt x="11442" y="21600"/>
                </a:cubicBezTo>
                <a:cubicBezTo>
                  <a:pt x="21600" y="21600"/>
                  <a:pt x="21600" y="21600"/>
                  <a:pt x="21600" y="21600"/>
                </a:cubicBezTo>
                <a:cubicBezTo>
                  <a:pt x="21386" y="16918"/>
                  <a:pt x="19782" y="12236"/>
                  <a:pt x="16681" y="8406"/>
                </a:cubicBezTo>
                <a:cubicBezTo>
                  <a:pt x="17430" y="4469"/>
                  <a:pt x="17430" y="4469"/>
                  <a:pt x="17430" y="4469"/>
                </a:cubicBezTo>
                <a:lnTo>
                  <a:pt x="13580" y="5320"/>
                </a:lnTo>
                <a:close/>
              </a:path>
            </a:pathLst>
          </a:custGeom>
          <a:solidFill>
            <a:srgbClr val="216AA9"/>
          </a:solidFill>
          <a:ln w="19050">
            <a:solidFill>
              <a:srgbClr val="FFFFFF"/>
            </a:solidFill>
            <a:miter/>
          </a:ln>
        </p:spPr>
        <p:txBody>
          <a:bodyPr lIns="45719" rIns="45719" anchor="ctr"/>
          <a:lstStyle/>
          <a:p>
            <a:pPr marL="0" marR="0" lvl="0" indent="0" algn="ctr" defTabSz="457200" eaLnBrk="1" fontAlgn="auto" latinLnBrk="0" hangingPunct="1">
              <a:lnSpc>
                <a:spcPct val="100000"/>
              </a:lnSpc>
              <a:spcBef>
                <a:spcPts val="0"/>
              </a:spcBef>
              <a:spcAft>
                <a:spcPts val="0"/>
              </a:spcAft>
              <a:buClrTx/>
              <a:buSzTx/>
              <a:buFontTx/>
              <a:buNone/>
              <a:tabLst/>
              <a:defRPr sz="1000"/>
            </a:pPr>
            <a:endParaRPr kumimoji="0" sz="1000" b="0" i="0" u="none" strike="noStrike" kern="0" cap="none" spc="0" normalizeH="0" baseline="0" noProof="0">
              <a:ln>
                <a:noFill/>
              </a:ln>
              <a:solidFill>
                <a:sysClr val="windowText" lastClr="000000"/>
              </a:solidFill>
              <a:effectLst/>
              <a:uLnTx/>
              <a:uFillTx/>
            </a:endParaRPr>
          </a:p>
        </p:txBody>
      </p:sp>
      <p:sp>
        <p:nvSpPr>
          <p:cNvPr id="103" name="Freeform 9"/>
          <p:cNvSpPr/>
          <p:nvPr/>
        </p:nvSpPr>
        <p:spPr>
          <a:xfrm>
            <a:off x="2481520" y="3274495"/>
            <a:ext cx="1013952" cy="1018581"/>
          </a:xfrm>
          <a:custGeom>
            <a:avLst/>
            <a:gdLst/>
            <a:ahLst/>
            <a:cxnLst>
              <a:cxn ang="0">
                <a:pos x="wd2" y="hd2"/>
              </a:cxn>
              <a:cxn ang="5400000">
                <a:pos x="wd2" y="hd2"/>
              </a:cxn>
              <a:cxn ang="10800000">
                <a:pos x="wd2" y="hd2"/>
              </a:cxn>
              <a:cxn ang="16200000">
                <a:pos x="wd2" y="hd2"/>
              </a:cxn>
            </a:cxnLst>
            <a:rect l="0" t="0" r="r" b="b"/>
            <a:pathLst>
              <a:path w="21600" h="21600" extrusionOk="0">
                <a:moveTo>
                  <a:pt x="11442" y="0"/>
                </a:moveTo>
                <a:cubicBezTo>
                  <a:pt x="11228" y="2873"/>
                  <a:pt x="9945" y="5639"/>
                  <a:pt x="7806" y="7874"/>
                </a:cubicBezTo>
                <a:cubicBezTo>
                  <a:pt x="5667" y="10002"/>
                  <a:pt x="2780" y="11172"/>
                  <a:pt x="0" y="11492"/>
                </a:cubicBezTo>
                <a:cubicBezTo>
                  <a:pt x="0" y="21600"/>
                  <a:pt x="0" y="21600"/>
                  <a:pt x="0" y="21600"/>
                </a:cubicBezTo>
                <a:cubicBezTo>
                  <a:pt x="4705" y="21387"/>
                  <a:pt x="9303" y="19791"/>
                  <a:pt x="13152" y="16705"/>
                </a:cubicBezTo>
                <a:cubicBezTo>
                  <a:pt x="17216" y="17450"/>
                  <a:pt x="17216" y="17450"/>
                  <a:pt x="17216" y="17450"/>
                </a:cubicBezTo>
                <a:cubicBezTo>
                  <a:pt x="16360" y="13513"/>
                  <a:pt x="16360" y="13513"/>
                  <a:pt x="16360" y="13513"/>
                </a:cubicBezTo>
                <a:cubicBezTo>
                  <a:pt x="19675" y="9576"/>
                  <a:pt x="21386" y="4895"/>
                  <a:pt x="21600" y="0"/>
                </a:cubicBezTo>
                <a:lnTo>
                  <a:pt x="11442" y="0"/>
                </a:lnTo>
                <a:close/>
              </a:path>
            </a:pathLst>
          </a:custGeom>
          <a:gradFill>
            <a:gsLst>
              <a:gs pos="0">
                <a:srgbClr val="8691A0"/>
              </a:gs>
              <a:gs pos="50000">
                <a:srgbClr val="768497"/>
              </a:gs>
              <a:gs pos="100000">
                <a:srgbClr val="667487"/>
              </a:gs>
            </a:gsLst>
            <a:lin ang="5400000"/>
          </a:gradFill>
          <a:ln w="6350">
            <a:solidFill>
              <a:srgbClr val="778495"/>
            </a:solidFill>
            <a:miter/>
          </a:ln>
        </p:spPr>
        <p:txBody>
          <a:bodyPr lIns="45719" rIns="45719" anchor="ctr"/>
          <a:lstStyle/>
          <a:p>
            <a:pPr marL="0" marR="0" lvl="0" indent="0" algn="ctr" defTabSz="457200" eaLnBrk="1" fontAlgn="auto" latinLnBrk="0" hangingPunct="1">
              <a:lnSpc>
                <a:spcPct val="100000"/>
              </a:lnSpc>
              <a:spcBef>
                <a:spcPts val="0"/>
              </a:spcBef>
              <a:spcAft>
                <a:spcPts val="0"/>
              </a:spcAft>
              <a:buClrTx/>
              <a:buSzTx/>
              <a:buFontTx/>
              <a:buNone/>
              <a:tabLst/>
              <a:defRPr sz="1000"/>
            </a:pPr>
            <a:endParaRPr kumimoji="0" sz="1000" b="0" i="0" u="none" strike="noStrike" kern="0" cap="none" spc="0" normalizeH="0" baseline="0" noProof="0">
              <a:ln>
                <a:noFill/>
              </a:ln>
              <a:solidFill>
                <a:sysClr val="windowText" lastClr="000000"/>
              </a:solidFill>
              <a:effectLst/>
              <a:uLnTx/>
              <a:uFillTx/>
            </a:endParaRPr>
          </a:p>
        </p:txBody>
      </p:sp>
      <p:sp>
        <p:nvSpPr>
          <p:cNvPr id="104" name="矩形 3"/>
          <p:cNvSpPr txBox="1"/>
          <p:nvPr/>
        </p:nvSpPr>
        <p:spPr>
          <a:xfrm>
            <a:off x="2009452" y="2906313"/>
            <a:ext cx="821433" cy="646331"/>
          </a:xfrm>
          <a:prstGeom prst="rect">
            <a:avLst/>
          </a:prstGeom>
          <a:ln w="12700">
            <a:miter lim="400000"/>
          </a:ln>
        </p:spPr>
        <p:txBody>
          <a:bodyPr lIns="45719" rIns="45719">
            <a:spAutoFit/>
          </a:bodyPr>
          <a:lstStyle>
            <a:lvl1pPr algn="ctr">
              <a:defRPr sz="2100">
                <a:solidFill>
                  <a:srgbClr val="0066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主要</a:t>
            </a:r>
            <a:endParaRPr kumimoji="0" lang="en-US" altLang="zh-CN" sz="1800" b="1"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分类</a:t>
            </a:r>
            <a:endParaRPr kumimoji="0" sz="1800" b="1"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TextBox 17"/>
          <p:cNvSpPr txBox="1"/>
          <p:nvPr/>
        </p:nvSpPr>
        <p:spPr>
          <a:xfrm>
            <a:off x="1626104" y="2407759"/>
            <a:ext cx="310590" cy="513821"/>
          </a:xfrm>
          <a:prstGeom prst="rect">
            <a:avLst/>
          </a:prstGeom>
          <a:ln w="12700">
            <a:miter lim="400000"/>
          </a:ln>
        </p:spPr>
        <p:txBody>
          <a:bodyPr wrap="none" lIns="28309" tIns="28309" rIns="28309" bIns="28309" anchor="ctr">
            <a:spAutoFit/>
          </a:bodyPr>
          <a:lstStyle>
            <a:lvl1pPr>
              <a:defRPr sz="27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defTabSz="457200" eaLnBrk="1" fontAlgn="auto" latinLnBrk="0" hangingPunct="1">
              <a:lnSpc>
                <a:spcPct val="100000"/>
              </a:lnSpc>
              <a:spcBef>
                <a:spcPts val="0"/>
              </a:spcBef>
              <a:spcAft>
                <a:spcPts val="0"/>
              </a:spcAft>
              <a:buClrTx/>
              <a:buSzTx/>
              <a:buFontTx/>
              <a:buNone/>
              <a:tabLst/>
              <a:defRPr/>
            </a:pPr>
            <a:r>
              <a:rPr kumimoji="0"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a:t>
            </a:r>
          </a:p>
        </p:txBody>
      </p:sp>
      <p:sp>
        <p:nvSpPr>
          <p:cNvPr id="106" name="TextBox 18"/>
          <p:cNvSpPr txBox="1"/>
          <p:nvPr/>
        </p:nvSpPr>
        <p:spPr>
          <a:xfrm>
            <a:off x="2892959" y="2407760"/>
            <a:ext cx="284470" cy="513821"/>
          </a:xfrm>
          <a:prstGeom prst="rect">
            <a:avLst/>
          </a:prstGeom>
          <a:ln w="12700">
            <a:miter lim="400000"/>
          </a:ln>
        </p:spPr>
        <p:txBody>
          <a:bodyPr wrap="none" lIns="28309" tIns="28309" rIns="28309" bIns="28309" anchor="ctr">
            <a:spAutoFit/>
          </a:bodyPr>
          <a:lstStyle>
            <a:lvl1pPr>
              <a:defRPr sz="27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defTabSz="457200" eaLnBrk="1" fontAlgn="auto" latinLnBrk="0" hangingPunct="1">
              <a:lnSpc>
                <a:spcPct val="100000"/>
              </a:lnSpc>
              <a:spcBef>
                <a:spcPts val="0"/>
              </a:spcBef>
              <a:spcAft>
                <a:spcPts val="0"/>
              </a:spcAft>
              <a:buClrTx/>
              <a:buSzTx/>
              <a:buFontTx/>
              <a:buNone/>
              <a:tabLst/>
              <a:defRPr/>
            </a:pPr>
            <a:r>
              <a:rPr kumimoji="0"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B</a:t>
            </a:r>
          </a:p>
        </p:txBody>
      </p:sp>
      <p:sp>
        <p:nvSpPr>
          <p:cNvPr id="107" name="TextBox 19"/>
          <p:cNvSpPr txBox="1"/>
          <p:nvPr/>
        </p:nvSpPr>
        <p:spPr>
          <a:xfrm>
            <a:off x="1630129" y="3543318"/>
            <a:ext cx="298702" cy="513821"/>
          </a:xfrm>
          <a:prstGeom prst="rect">
            <a:avLst/>
          </a:prstGeom>
          <a:ln w="12700">
            <a:miter lim="400000"/>
          </a:ln>
        </p:spPr>
        <p:txBody>
          <a:bodyPr wrap="none" lIns="28309" tIns="28309" rIns="28309" bIns="28309" anchor="ctr">
            <a:spAutoFit/>
          </a:bodyPr>
          <a:lstStyle>
            <a:lvl1pPr>
              <a:defRPr sz="27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defTabSz="457200" eaLnBrk="1" fontAlgn="auto" latinLnBrk="0" hangingPunct="1">
              <a:lnSpc>
                <a:spcPct val="100000"/>
              </a:lnSpc>
              <a:spcBef>
                <a:spcPts val="0"/>
              </a:spcBef>
              <a:spcAft>
                <a:spcPts val="0"/>
              </a:spcAft>
              <a:buClrTx/>
              <a:buSzTx/>
              <a:buFontTx/>
              <a:buNone/>
              <a:tabLst/>
              <a:defRPr/>
            </a:pPr>
            <a:r>
              <a:rPr kumimoji="0"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C</a:t>
            </a:r>
          </a:p>
        </p:txBody>
      </p:sp>
      <p:sp>
        <p:nvSpPr>
          <p:cNvPr id="108" name="TextBox 19"/>
          <p:cNvSpPr txBox="1"/>
          <p:nvPr/>
        </p:nvSpPr>
        <p:spPr>
          <a:xfrm>
            <a:off x="2870048" y="3543318"/>
            <a:ext cx="330515" cy="513821"/>
          </a:xfrm>
          <a:prstGeom prst="rect">
            <a:avLst/>
          </a:prstGeom>
          <a:ln w="12700">
            <a:miter lim="400000"/>
          </a:ln>
        </p:spPr>
        <p:txBody>
          <a:bodyPr wrap="none" lIns="28309" tIns="28309" rIns="28309" bIns="28309" anchor="ctr">
            <a:spAutoFit/>
          </a:bodyPr>
          <a:lstStyle>
            <a:lvl1pPr>
              <a:defRPr sz="27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defTabSz="457200" eaLnBrk="1" fontAlgn="auto" latinLnBrk="0" hangingPunct="1">
              <a:lnSpc>
                <a:spcPct val="100000"/>
              </a:lnSpc>
              <a:spcBef>
                <a:spcPts val="0"/>
              </a:spcBef>
              <a:spcAft>
                <a:spcPts val="0"/>
              </a:spcAft>
              <a:buClrTx/>
              <a:buSzTx/>
              <a:buFontTx/>
              <a:buNone/>
              <a:tabLst/>
              <a:defRPr/>
            </a:pPr>
            <a:r>
              <a:rPr kumimoji="0"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D</a:t>
            </a:r>
          </a:p>
        </p:txBody>
      </p:sp>
      <p:sp>
        <p:nvSpPr>
          <p:cNvPr id="109" name="矩形 37"/>
          <p:cNvSpPr txBox="1"/>
          <p:nvPr/>
        </p:nvSpPr>
        <p:spPr>
          <a:xfrm>
            <a:off x="547633" y="2235346"/>
            <a:ext cx="1301758" cy="584775"/>
          </a:xfrm>
          <a:prstGeom prst="rect">
            <a:avLst/>
          </a:prstGeom>
          <a:ln w="12700">
            <a:miter lim="400000"/>
          </a:ln>
        </p:spPr>
        <p:txBody>
          <a:bodyPr wrap="square" lIns="45719" rIns="45719">
            <a:spAutoFit/>
          </a:bodyPr>
          <a:lstStyle>
            <a:lvl1pPr>
              <a:defRPr>
                <a:solidFill>
                  <a:srgbClr val="E84F11"/>
                </a:solidFill>
                <a:effectLst>
                  <a:outerShdw blurRad="38100" dist="38100" dir="2700000" rotWithShape="0">
                    <a:srgbClr val="000000">
                      <a:alpha val="43137"/>
                    </a:srgbClr>
                  </a:outerShdw>
                </a:effectLst>
                <a:latin typeface="微软雅黑 Light" panose="020B0502040204020203" charset="-122"/>
                <a:ea typeface="微软雅黑 Light" panose="020B0502040204020203" charset="-122"/>
                <a:cs typeface="微软雅黑 Light" panose="020B0502040204020203" charset="-122"/>
                <a:sym typeface="微软雅黑 Light" panose="020B0502040204020203" charset="-122"/>
              </a:defRPr>
            </a:lvl1pPr>
          </a:lstStyle>
          <a:p>
            <a:pPr lvl="0" defTabSz="457200" hangingPunct="1"/>
            <a:r>
              <a:rPr lang="zh-CN" altLang="en-US" sz="1600" b="1" dirty="0">
                <a:solidFill>
                  <a:schemeClr val="accent6"/>
                </a:solidFill>
                <a:effectLst/>
                <a:latin typeface="+mj-lt"/>
                <a:ea typeface="+mj-ea"/>
                <a:cs typeface="+mj-cs"/>
              </a:rPr>
              <a:t>进口贸易</a:t>
            </a:r>
            <a:endParaRPr lang="en-US" altLang="zh-CN" sz="1600" b="1" dirty="0">
              <a:solidFill>
                <a:schemeClr val="accent6"/>
              </a:solidFill>
              <a:effectLst/>
              <a:latin typeface="+mj-lt"/>
              <a:ea typeface="+mj-ea"/>
              <a:cs typeface="+mj-cs"/>
            </a:endParaRPr>
          </a:p>
          <a:p>
            <a:pPr lvl="0" defTabSz="457200" hangingPunct="1"/>
            <a:r>
              <a:rPr lang="zh-CN" altLang="en-US" sz="1600" b="1" dirty="0">
                <a:solidFill>
                  <a:schemeClr val="accent6"/>
                </a:solidFill>
                <a:effectLst/>
                <a:latin typeface="+mj-lt"/>
                <a:ea typeface="+mj-ea"/>
                <a:cs typeface="+mj-cs"/>
              </a:rPr>
              <a:t>出口贸易</a:t>
            </a:r>
            <a:endParaRPr sz="1600" b="1" dirty="0">
              <a:solidFill>
                <a:schemeClr val="accent6"/>
              </a:solidFill>
              <a:effectLst/>
              <a:latin typeface="+mj-lt"/>
              <a:ea typeface="+mj-ea"/>
              <a:cs typeface="+mj-cs"/>
            </a:endParaRPr>
          </a:p>
        </p:txBody>
      </p:sp>
      <p:sp>
        <p:nvSpPr>
          <p:cNvPr id="111" name="矩形 39"/>
          <p:cNvSpPr txBox="1"/>
          <p:nvPr/>
        </p:nvSpPr>
        <p:spPr>
          <a:xfrm>
            <a:off x="3393033" y="2372281"/>
            <a:ext cx="1027756" cy="584775"/>
          </a:xfrm>
          <a:prstGeom prst="rect">
            <a:avLst/>
          </a:prstGeom>
          <a:ln w="12700">
            <a:miter lim="400000"/>
          </a:ln>
        </p:spPr>
        <p:txBody>
          <a:bodyPr wrap="square" lIns="45719" rIns="45719">
            <a:spAutoFit/>
          </a:bodyPr>
          <a:lstStyle>
            <a:lvl1pPr>
              <a:defRPr>
                <a:solidFill>
                  <a:schemeClr val="accent5"/>
                </a:solidFill>
                <a:effectLst>
                  <a:outerShdw blurRad="38100" dist="38100" dir="2700000" rotWithShape="0">
                    <a:srgbClr val="000000">
                      <a:alpha val="43137"/>
                    </a:srgbClr>
                  </a:outerShdw>
                </a:effectLst>
                <a:latin typeface="微软雅黑 Light" panose="020B0502040204020203" charset="-122"/>
                <a:ea typeface="微软雅黑 Light" panose="020B0502040204020203" charset="-122"/>
                <a:cs typeface="微软雅黑 Light" panose="020B0502040204020203" charset="-122"/>
                <a:sym typeface="微软雅黑 Light" panose="020B0502040204020203" charset="-122"/>
              </a:defRPr>
            </a:lvl1pPr>
          </a:lstStyle>
          <a:p>
            <a:pPr>
              <a:defRPr>
                <a:latin typeface="+mj-lt"/>
                <a:ea typeface="+mj-ea"/>
                <a:cs typeface="+mj-cs"/>
                <a:sym typeface="Calibri"/>
              </a:defRPr>
            </a:pPr>
            <a:r>
              <a:rPr lang="zh-CN" altLang="en-US" sz="1600" b="1" dirty="0">
                <a:solidFill>
                  <a:srgbClr val="0070C0"/>
                </a:solidFill>
                <a:effectLst/>
                <a:sym typeface="Calibri"/>
              </a:rPr>
              <a:t>有形贸易</a:t>
            </a:r>
          </a:p>
          <a:p>
            <a:pPr>
              <a:defRPr>
                <a:latin typeface="+mj-lt"/>
                <a:ea typeface="+mj-ea"/>
                <a:cs typeface="+mj-cs"/>
                <a:sym typeface="Calibri"/>
              </a:defRPr>
            </a:pPr>
            <a:r>
              <a:rPr lang="zh-CN" altLang="en-US" sz="1600" b="1" dirty="0">
                <a:solidFill>
                  <a:srgbClr val="0070C0"/>
                </a:solidFill>
                <a:effectLst/>
                <a:sym typeface="Calibri"/>
              </a:rPr>
              <a:t>无形贸易</a:t>
            </a:r>
            <a:endParaRPr lang="zh-CN" altLang="en-US" sz="1600" b="1" dirty="0">
              <a:solidFill>
                <a:srgbClr val="0070C0"/>
              </a:solidFill>
              <a:effectLst/>
              <a:sym typeface="Helvetica"/>
            </a:endParaRPr>
          </a:p>
        </p:txBody>
      </p:sp>
      <p:sp>
        <p:nvSpPr>
          <p:cNvPr id="113" name="矩形 41"/>
          <p:cNvSpPr txBox="1"/>
          <p:nvPr/>
        </p:nvSpPr>
        <p:spPr>
          <a:xfrm>
            <a:off x="656128" y="3935974"/>
            <a:ext cx="1043694" cy="584775"/>
          </a:xfrm>
          <a:prstGeom prst="rect">
            <a:avLst/>
          </a:prstGeom>
          <a:ln w="12700">
            <a:miter lim="400000"/>
          </a:ln>
        </p:spPr>
        <p:txBody>
          <a:bodyPr wrap="square" lIns="45719" rIns="45719">
            <a:spAutoFit/>
          </a:bodyPr>
          <a:lstStyle>
            <a:lvl1pPr>
              <a:defRPr>
                <a:solidFill>
                  <a:schemeClr val="accent4"/>
                </a:solidFill>
                <a:effectLst>
                  <a:outerShdw blurRad="38100" dist="38100" dir="2700000" rotWithShape="0">
                    <a:srgbClr val="000000">
                      <a:alpha val="43137"/>
                    </a:srgbClr>
                  </a:outerShdw>
                </a:effectLst>
                <a:latin typeface="微软雅黑 Light" panose="020B0502040204020203" charset="-122"/>
                <a:ea typeface="微软雅黑 Light" panose="020B0502040204020203" charset="-122"/>
                <a:cs typeface="微软雅黑 Light" panose="020B0502040204020203" charset="-122"/>
                <a:sym typeface="微软雅黑 Light" panose="020B0502040204020203" charset="-122"/>
              </a:defRPr>
            </a:lvl1pPr>
          </a:lstStyle>
          <a:p>
            <a:pPr>
              <a:defRPr>
                <a:latin typeface="+mj-lt"/>
                <a:ea typeface="+mj-ea"/>
                <a:cs typeface="+mj-cs"/>
                <a:sym typeface="Calibri"/>
              </a:defRPr>
            </a:pPr>
            <a:r>
              <a:rPr lang="zh-CN" altLang="en-US" sz="1600" b="1" dirty="0">
                <a:solidFill>
                  <a:srgbClr val="008000"/>
                </a:solidFill>
                <a:effectLst/>
                <a:latin typeface="+mj-lt"/>
                <a:ea typeface="+mj-ea"/>
                <a:cs typeface="+mj-cs"/>
                <a:sym typeface="Calibri"/>
              </a:rPr>
              <a:t>直接贸易</a:t>
            </a:r>
          </a:p>
          <a:p>
            <a:pPr>
              <a:defRPr>
                <a:latin typeface="+mj-lt"/>
                <a:ea typeface="+mj-ea"/>
                <a:cs typeface="+mj-cs"/>
                <a:sym typeface="Calibri"/>
              </a:defRPr>
            </a:pPr>
            <a:r>
              <a:rPr lang="zh-CN" altLang="en-US" sz="1600" b="1" dirty="0">
                <a:solidFill>
                  <a:srgbClr val="008000"/>
                </a:solidFill>
                <a:effectLst/>
                <a:latin typeface="+mj-lt"/>
                <a:ea typeface="+mj-ea"/>
                <a:cs typeface="+mj-cs"/>
                <a:sym typeface="Calibri"/>
              </a:rPr>
              <a:t>间接贸易</a:t>
            </a:r>
          </a:p>
        </p:txBody>
      </p:sp>
      <p:sp>
        <p:nvSpPr>
          <p:cNvPr id="22" name="矩形 41"/>
          <p:cNvSpPr txBox="1"/>
          <p:nvPr/>
        </p:nvSpPr>
        <p:spPr>
          <a:xfrm>
            <a:off x="3276181" y="3885741"/>
            <a:ext cx="1029486" cy="584775"/>
          </a:xfrm>
          <a:prstGeom prst="rect">
            <a:avLst/>
          </a:prstGeom>
          <a:ln w="12700">
            <a:miter lim="400000"/>
          </a:ln>
        </p:spPr>
        <p:txBody>
          <a:bodyPr wrap="square" lIns="45719" rIns="45719">
            <a:spAutoFit/>
          </a:bodyPr>
          <a:lstStyle>
            <a:lvl1pPr>
              <a:defRPr>
                <a:solidFill>
                  <a:schemeClr val="accent4"/>
                </a:solidFill>
                <a:effectLst>
                  <a:outerShdw blurRad="38100" dist="38100" dir="2700000" rotWithShape="0">
                    <a:srgbClr val="000000">
                      <a:alpha val="43137"/>
                    </a:srgbClr>
                  </a:outerShdw>
                </a:effectLst>
                <a:latin typeface="微软雅黑 Light" panose="020B0502040204020203" charset="-122"/>
                <a:ea typeface="微软雅黑 Light" panose="020B0502040204020203" charset="-122"/>
                <a:cs typeface="微软雅黑 Light" panose="020B0502040204020203" charset="-122"/>
                <a:sym typeface="微软雅黑 Light" panose="020B0502040204020203" charset="-122"/>
              </a:defRPr>
            </a:lvl1pPr>
          </a:lstStyle>
          <a:p>
            <a:pPr>
              <a:defRPr>
                <a:latin typeface="+mj-lt"/>
                <a:ea typeface="+mj-ea"/>
                <a:cs typeface="+mj-cs"/>
                <a:sym typeface="Calibri"/>
              </a:defRPr>
            </a:pPr>
            <a:r>
              <a:rPr lang="zh-CN" altLang="en-US" sz="1600" b="1" dirty="0">
                <a:solidFill>
                  <a:schemeClr val="tx2">
                    <a:lumMod val="75000"/>
                  </a:schemeClr>
                </a:solidFill>
                <a:effectLst/>
                <a:latin typeface="+mj-lt"/>
                <a:ea typeface="+mj-ea"/>
                <a:cs typeface="+mj-cs"/>
                <a:sym typeface="Calibri"/>
              </a:rPr>
              <a:t>一般贸易</a:t>
            </a:r>
          </a:p>
          <a:p>
            <a:pPr>
              <a:defRPr>
                <a:latin typeface="+mj-lt"/>
                <a:ea typeface="+mj-ea"/>
                <a:cs typeface="+mj-cs"/>
                <a:sym typeface="Calibri"/>
              </a:defRPr>
            </a:pPr>
            <a:r>
              <a:rPr lang="zh-CN" altLang="en-US" sz="1600" b="1" dirty="0">
                <a:solidFill>
                  <a:schemeClr val="tx2">
                    <a:lumMod val="75000"/>
                  </a:schemeClr>
                </a:solidFill>
                <a:effectLst/>
                <a:latin typeface="+mj-lt"/>
                <a:ea typeface="+mj-ea"/>
                <a:cs typeface="+mj-cs"/>
                <a:sym typeface="Calibri"/>
              </a:rPr>
              <a:t>加工贸易</a:t>
            </a:r>
          </a:p>
        </p:txBody>
      </p:sp>
      <p:sp>
        <p:nvSpPr>
          <p:cNvPr id="76" name="TextBox 46"/>
          <p:cNvSpPr txBox="1"/>
          <p:nvPr/>
        </p:nvSpPr>
        <p:spPr>
          <a:xfrm>
            <a:off x="7007063" y="5888823"/>
            <a:ext cx="1797180" cy="507825"/>
          </a:xfrm>
          <a:prstGeom prst="rect">
            <a:avLst/>
          </a:prstGeom>
          <a:noFill/>
        </p:spPr>
        <p:txBody>
          <a:bodyPr wrap="square" lIns="91434" tIns="45717" rIns="91434" bIns="45717" rtlCol="0">
            <a:spAutoFit/>
          </a:bodyPr>
          <a:lstStyle/>
          <a:p>
            <a:pPr fontAlgn="base" hangingPunct="1">
              <a:lnSpc>
                <a:spcPct val="150000"/>
              </a:lnSpc>
              <a:spcBef>
                <a:spcPct val="0"/>
              </a:spcBef>
              <a:spcAft>
                <a:spcPct val="0"/>
              </a:spcAft>
              <a:buFont typeface="Arial" pitchFamily="34" charset="0"/>
              <a:buNone/>
            </a:pPr>
            <a:r>
              <a:rPr lang="en-US" altLang="zh-CN" kern="1200" dirty="0" smtClean="0">
                <a:solidFill>
                  <a:srgbClr val="FFFFFF"/>
                </a:solidFill>
                <a:latin typeface="微软雅黑"/>
                <a:ea typeface="微软雅黑"/>
                <a:cs typeface="+mn-cs"/>
              </a:rPr>
              <a:t>3、</a:t>
            </a:r>
            <a:r>
              <a:rPr lang="zh-CN" altLang="en-US" kern="1200" dirty="0" smtClean="0">
                <a:solidFill>
                  <a:srgbClr val="FFFFFF"/>
                </a:solidFill>
                <a:latin typeface="微软雅黑"/>
                <a:ea typeface="微软雅黑"/>
                <a:cs typeface="+mn-cs"/>
              </a:rPr>
              <a:t>惠民</a:t>
            </a:r>
            <a:endParaRPr lang="zh-CN" altLang="en-US" kern="1200" dirty="0">
              <a:solidFill>
                <a:srgbClr val="FFFFFF"/>
              </a:solidFill>
              <a:latin typeface="微软雅黑"/>
              <a:ea typeface="微软雅黑"/>
              <a:cs typeface="+mn-cs"/>
            </a:endParaRPr>
          </a:p>
        </p:txBody>
      </p:sp>
      <p:sp>
        <p:nvSpPr>
          <p:cNvPr id="34" name="矩形 33"/>
          <p:cNvSpPr/>
          <p:nvPr/>
        </p:nvSpPr>
        <p:spPr bwMode="auto">
          <a:xfrm>
            <a:off x="466817" y="781799"/>
            <a:ext cx="7845920" cy="718678"/>
          </a:xfrm>
          <a:prstGeom prst="rect">
            <a:avLst/>
          </a:prstGeom>
          <a:solidFill>
            <a:schemeClr val="bg1"/>
          </a:solidFill>
          <a:ln>
            <a:noFill/>
          </a:ln>
          <a:effectLst/>
        </p:spPr>
        <p:txBody>
          <a:bodyPr anchor="ctr"/>
          <a:lstStyle/>
          <a:p>
            <a:pPr lvl="0" hangingPunct="1">
              <a:lnSpc>
                <a:spcPct val="120000"/>
              </a:lnSpc>
              <a:defRPr/>
            </a:pP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国际贸易</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是指世界各个国家或地区之间商品、技术和服务的商业交换活动</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5" name="直接连接符 34"/>
          <p:cNvCxnSpPr/>
          <p:nvPr/>
        </p:nvCxnSpPr>
        <p:spPr>
          <a:xfrm flipV="1">
            <a:off x="34228" y="1484245"/>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36" name="TextBox 1"/>
          <p:cNvSpPr txBox="1"/>
          <p:nvPr/>
        </p:nvSpPr>
        <p:spPr>
          <a:xfrm>
            <a:off x="4547604" y="1864479"/>
            <a:ext cx="4095806" cy="37741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400" b="1" dirty="0">
                <a:solidFill>
                  <a:schemeClr val="accent6">
                    <a:lumMod val="75000"/>
                  </a:schemeClr>
                </a:solidFill>
              </a:rPr>
              <a:t>进口</a:t>
            </a:r>
            <a:r>
              <a:rPr lang="zh-CN" altLang="en-US" sz="1400" b="1" dirty="0" smtClean="0">
                <a:solidFill>
                  <a:schemeClr val="accent6">
                    <a:lumMod val="75000"/>
                  </a:schemeClr>
                </a:solidFill>
              </a:rPr>
              <a:t>贸易</a:t>
            </a:r>
            <a:r>
              <a:rPr lang="zh-CN" altLang="en-US" sz="1400" dirty="0" smtClean="0">
                <a:solidFill>
                  <a:schemeClr val="accent6">
                    <a:lumMod val="75000"/>
                  </a:schemeClr>
                </a:solidFill>
              </a:rPr>
              <a:t>是从</a:t>
            </a:r>
            <a:r>
              <a:rPr lang="zh-CN" altLang="en-US" sz="1400" dirty="0">
                <a:solidFill>
                  <a:schemeClr val="accent6">
                    <a:lumMod val="75000"/>
                  </a:schemeClr>
                </a:solidFill>
              </a:rPr>
              <a:t>其他国家或</a:t>
            </a:r>
            <a:r>
              <a:rPr lang="zh-CN" altLang="en-US" sz="1400" dirty="0" smtClean="0">
                <a:solidFill>
                  <a:schemeClr val="accent6">
                    <a:lumMod val="75000"/>
                  </a:schemeClr>
                </a:solidFill>
              </a:rPr>
              <a:t>地区采购商品的贸易活动</a:t>
            </a:r>
            <a:endParaRPr sz="1400" b="1" dirty="0">
              <a:solidFill>
                <a:schemeClr val="accent6">
                  <a:lumMod val="75000"/>
                </a:schemeClr>
              </a:solidFill>
            </a:endParaRPr>
          </a:p>
        </p:txBody>
      </p:sp>
      <p:sp>
        <p:nvSpPr>
          <p:cNvPr id="37" name="TextBox 1"/>
          <p:cNvSpPr txBox="1"/>
          <p:nvPr/>
        </p:nvSpPr>
        <p:spPr>
          <a:xfrm>
            <a:off x="4547604" y="2112178"/>
            <a:ext cx="4596395" cy="37741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1400" b="1" dirty="0" smtClean="0">
                <a:solidFill>
                  <a:schemeClr val="accent6">
                    <a:lumMod val="75000"/>
                  </a:schemeClr>
                </a:solidFill>
              </a:rPr>
              <a:t>出口贸易</a:t>
            </a:r>
            <a:r>
              <a:rPr lang="zh-CN" altLang="en-US" sz="1400" dirty="0" smtClean="0">
                <a:solidFill>
                  <a:schemeClr val="accent6">
                    <a:lumMod val="75000"/>
                  </a:schemeClr>
                </a:solidFill>
              </a:rPr>
              <a:t>是将本国商品输出到其他国家或地区的贸易</a:t>
            </a:r>
            <a:endParaRPr sz="1400" b="1" dirty="0">
              <a:solidFill>
                <a:schemeClr val="accent6">
                  <a:lumMod val="75000"/>
                </a:schemeClr>
              </a:solidFill>
            </a:endParaRPr>
          </a:p>
        </p:txBody>
      </p:sp>
      <p:sp>
        <p:nvSpPr>
          <p:cNvPr id="38" name="TextBox 1"/>
          <p:cNvSpPr txBox="1"/>
          <p:nvPr/>
        </p:nvSpPr>
        <p:spPr>
          <a:xfrm>
            <a:off x="4571999" y="2581069"/>
            <a:ext cx="4213463"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accent1"/>
                </a:solidFill>
              </a:rPr>
              <a:t>有形</a:t>
            </a:r>
            <a:r>
              <a:rPr lang="zh-CN" altLang="en-US" sz="1400" b="1" dirty="0" smtClean="0">
                <a:solidFill>
                  <a:schemeClr val="accent1"/>
                </a:solidFill>
              </a:rPr>
              <a:t>贸易</a:t>
            </a:r>
            <a:r>
              <a:rPr lang="zh-CN" altLang="en-US" sz="1400" dirty="0" smtClean="0">
                <a:solidFill>
                  <a:schemeClr val="accent1"/>
                </a:solidFill>
              </a:rPr>
              <a:t>是国际贸易</a:t>
            </a:r>
            <a:r>
              <a:rPr lang="zh-CN" altLang="en-US" sz="1400" dirty="0">
                <a:solidFill>
                  <a:schemeClr val="accent1"/>
                </a:solidFill>
              </a:rPr>
              <a:t>交易的标的是实物形态的</a:t>
            </a:r>
            <a:r>
              <a:rPr lang="zh-CN" altLang="en-US" sz="1400" dirty="0" smtClean="0">
                <a:solidFill>
                  <a:schemeClr val="accent1"/>
                </a:solidFill>
              </a:rPr>
              <a:t>商品</a:t>
            </a:r>
            <a:endParaRPr sz="1400" dirty="0">
              <a:solidFill>
                <a:schemeClr val="accent1"/>
              </a:solidFill>
            </a:endParaRPr>
          </a:p>
        </p:txBody>
      </p:sp>
      <p:sp>
        <p:nvSpPr>
          <p:cNvPr id="39" name="TextBox 1"/>
          <p:cNvSpPr txBox="1"/>
          <p:nvPr/>
        </p:nvSpPr>
        <p:spPr>
          <a:xfrm>
            <a:off x="4571999" y="2829999"/>
            <a:ext cx="4249272"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smtClean="0">
                <a:solidFill>
                  <a:schemeClr val="accent1"/>
                </a:solidFill>
              </a:rPr>
              <a:t>无形贸易</a:t>
            </a:r>
            <a:r>
              <a:rPr lang="zh-CN" altLang="en-US" sz="1400" dirty="0" smtClean="0">
                <a:solidFill>
                  <a:schemeClr val="accent1"/>
                </a:solidFill>
              </a:rPr>
              <a:t>是国际贸易</a:t>
            </a:r>
            <a:r>
              <a:rPr lang="zh-CN" altLang="en-US" sz="1400" dirty="0">
                <a:solidFill>
                  <a:schemeClr val="accent1"/>
                </a:solidFill>
              </a:rPr>
              <a:t>交易的标的为非实物形态的</a:t>
            </a:r>
            <a:r>
              <a:rPr lang="zh-CN" altLang="en-US" sz="1400" dirty="0" smtClean="0">
                <a:solidFill>
                  <a:schemeClr val="accent1"/>
                </a:solidFill>
              </a:rPr>
              <a:t>商品</a:t>
            </a:r>
            <a:endParaRPr sz="1400" dirty="0">
              <a:solidFill>
                <a:schemeClr val="accent1"/>
              </a:solidFill>
            </a:endParaRPr>
          </a:p>
        </p:txBody>
      </p:sp>
      <p:sp>
        <p:nvSpPr>
          <p:cNvPr id="40" name="TextBox 1"/>
          <p:cNvSpPr txBox="1"/>
          <p:nvPr/>
        </p:nvSpPr>
        <p:spPr>
          <a:xfrm>
            <a:off x="4597426" y="3217928"/>
            <a:ext cx="4033142"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8000"/>
                </a:solidFill>
              </a:rPr>
              <a:t>直接</a:t>
            </a:r>
            <a:r>
              <a:rPr lang="zh-CN" altLang="en-US" sz="1400" b="1" dirty="0" smtClean="0">
                <a:solidFill>
                  <a:srgbClr val="008000"/>
                </a:solidFill>
              </a:rPr>
              <a:t>贸易</a:t>
            </a:r>
            <a:r>
              <a:rPr lang="zh-CN" altLang="en-US" sz="1400" dirty="0" smtClean="0">
                <a:solidFill>
                  <a:srgbClr val="008000"/>
                </a:solidFill>
              </a:rPr>
              <a:t>是</a:t>
            </a:r>
            <a:r>
              <a:rPr lang="zh-CN" altLang="en-US" sz="1400" dirty="0">
                <a:solidFill>
                  <a:srgbClr val="008000"/>
                </a:solidFill>
              </a:rPr>
              <a:t>指进出口双方就</a:t>
            </a:r>
            <a:r>
              <a:rPr lang="zh-CN" altLang="en-US" sz="1400" dirty="0" smtClean="0">
                <a:solidFill>
                  <a:srgbClr val="008000"/>
                </a:solidFill>
              </a:rPr>
              <a:t>商品直接达成的交易</a:t>
            </a:r>
            <a:endParaRPr sz="1400" dirty="0">
              <a:solidFill>
                <a:srgbClr val="008000"/>
              </a:solidFill>
            </a:endParaRPr>
          </a:p>
        </p:txBody>
      </p:sp>
      <p:sp>
        <p:nvSpPr>
          <p:cNvPr id="41" name="TextBox 1"/>
          <p:cNvSpPr txBox="1"/>
          <p:nvPr/>
        </p:nvSpPr>
        <p:spPr>
          <a:xfrm>
            <a:off x="4571999" y="3521338"/>
            <a:ext cx="4132895"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rgbClr val="008000"/>
                </a:solidFill>
              </a:rPr>
              <a:t>转口</a:t>
            </a:r>
            <a:r>
              <a:rPr lang="zh-CN" altLang="en-US" sz="1400" b="1" dirty="0" smtClean="0">
                <a:solidFill>
                  <a:srgbClr val="008000"/>
                </a:solidFill>
              </a:rPr>
              <a:t>贸易</a:t>
            </a:r>
            <a:r>
              <a:rPr lang="zh-CN" altLang="en-US" sz="1400" dirty="0" smtClean="0">
                <a:solidFill>
                  <a:srgbClr val="008000"/>
                </a:solidFill>
              </a:rPr>
              <a:t>是</a:t>
            </a:r>
            <a:r>
              <a:rPr lang="zh-CN" altLang="en-US" sz="1400" dirty="0">
                <a:solidFill>
                  <a:srgbClr val="008000"/>
                </a:solidFill>
              </a:rPr>
              <a:t>进出口双方就</a:t>
            </a:r>
            <a:r>
              <a:rPr lang="zh-CN" altLang="en-US" sz="1400" dirty="0" smtClean="0">
                <a:solidFill>
                  <a:srgbClr val="008000"/>
                </a:solidFill>
              </a:rPr>
              <a:t>商品通过</a:t>
            </a:r>
            <a:r>
              <a:rPr lang="zh-CN" altLang="en-US" sz="1400" dirty="0">
                <a:solidFill>
                  <a:srgbClr val="008000"/>
                </a:solidFill>
              </a:rPr>
              <a:t>第三国达成</a:t>
            </a:r>
            <a:r>
              <a:rPr lang="zh-CN" altLang="en-US" sz="1400" dirty="0" smtClean="0">
                <a:solidFill>
                  <a:srgbClr val="008000"/>
                </a:solidFill>
              </a:rPr>
              <a:t>交易</a:t>
            </a:r>
            <a:endParaRPr sz="1400" dirty="0">
              <a:solidFill>
                <a:srgbClr val="008000"/>
              </a:solidFill>
            </a:endParaRPr>
          </a:p>
        </p:txBody>
      </p:sp>
      <p:sp>
        <p:nvSpPr>
          <p:cNvPr id="42" name="TextBox 1"/>
          <p:cNvSpPr txBox="1"/>
          <p:nvPr/>
        </p:nvSpPr>
        <p:spPr>
          <a:xfrm>
            <a:off x="4534186" y="3885741"/>
            <a:ext cx="4096382"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一般</a:t>
            </a:r>
            <a:r>
              <a:rPr lang="zh-CN" altLang="en-US" sz="1400" b="1" dirty="0" smtClean="0">
                <a:solidFill>
                  <a:schemeClr val="bg1">
                    <a:lumMod val="50000"/>
                  </a:schemeClr>
                </a:solidFill>
              </a:rPr>
              <a:t>贸易</a:t>
            </a:r>
            <a:r>
              <a:rPr lang="zh-CN" altLang="en-US" sz="1400" dirty="0" smtClean="0">
                <a:solidFill>
                  <a:schemeClr val="bg1">
                    <a:lumMod val="50000"/>
                  </a:schemeClr>
                </a:solidFill>
              </a:rPr>
              <a:t>是外贸企业</a:t>
            </a:r>
            <a:r>
              <a:rPr lang="zh-CN" altLang="en-US" sz="1400" dirty="0">
                <a:solidFill>
                  <a:schemeClr val="bg1">
                    <a:lumMod val="50000"/>
                  </a:schemeClr>
                </a:solidFill>
              </a:rPr>
              <a:t>单边输入或</a:t>
            </a:r>
            <a:r>
              <a:rPr lang="zh-CN" altLang="en-US" sz="1400" dirty="0" smtClean="0">
                <a:solidFill>
                  <a:schemeClr val="bg1">
                    <a:lumMod val="50000"/>
                  </a:schemeClr>
                </a:solidFill>
              </a:rPr>
              <a:t>输出的</a:t>
            </a:r>
            <a:r>
              <a:rPr lang="zh-CN" altLang="en-US" sz="1400" dirty="0">
                <a:solidFill>
                  <a:schemeClr val="bg1">
                    <a:lumMod val="50000"/>
                  </a:schemeClr>
                </a:solidFill>
              </a:rPr>
              <a:t>进出口</a:t>
            </a:r>
            <a:r>
              <a:rPr lang="zh-CN" altLang="en-US" sz="1400" dirty="0" smtClean="0">
                <a:solidFill>
                  <a:schemeClr val="bg1">
                    <a:lumMod val="50000"/>
                  </a:schemeClr>
                </a:solidFill>
              </a:rPr>
              <a:t>贸易</a:t>
            </a:r>
            <a:endParaRPr sz="1600" dirty="0">
              <a:solidFill>
                <a:schemeClr val="bg1">
                  <a:lumMod val="50000"/>
                </a:schemeClr>
              </a:solidFill>
            </a:endParaRPr>
          </a:p>
        </p:txBody>
      </p:sp>
      <p:sp>
        <p:nvSpPr>
          <p:cNvPr id="43" name="TextBox 1"/>
          <p:cNvSpPr txBox="1"/>
          <p:nvPr/>
        </p:nvSpPr>
        <p:spPr>
          <a:xfrm>
            <a:off x="4524958" y="4169884"/>
            <a:ext cx="4218076" cy="3508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b="1" dirty="0">
                <a:solidFill>
                  <a:schemeClr val="bg1">
                    <a:lumMod val="50000"/>
                  </a:schemeClr>
                </a:solidFill>
              </a:rPr>
              <a:t>加工</a:t>
            </a:r>
            <a:r>
              <a:rPr lang="zh-CN" altLang="en-US" sz="1400" b="1" dirty="0" smtClean="0">
                <a:solidFill>
                  <a:schemeClr val="bg1">
                    <a:lumMod val="50000"/>
                  </a:schemeClr>
                </a:solidFill>
              </a:rPr>
              <a:t>贸易</a:t>
            </a:r>
            <a:r>
              <a:rPr lang="zh-CN" altLang="en-US" sz="1400" dirty="0" smtClean="0">
                <a:solidFill>
                  <a:schemeClr val="bg1">
                    <a:lumMod val="50000"/>
                  </a:schemeClr>
                </a:solidFill>
              </a:rPr>
              <a:t>是境内企业将进口材料等加工成品后复出口</a:t>
            </a:r>
            <a:endParaRPr sz="1600" dirty="0">
              <a:solidFill>
                <a:schemeClr val="bg1">
                  <a:lumMod val="50000"/>
                </a:schemeClr>
              </a:solidFill>
            </a:endParaRPr>
          </a:p>
        </p:txBody>
      </p:sp>
    </p:spTree>
    <p:extLst>
      <p:ext uri="{BB962C8B-B14F-4D97-AF65-F5344CB8AC3E}">
        <p14:creationId xmlns:p14="http://schemas.microsoft.com/office/powerpoint/2010/main" val="31474968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20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427770"/>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6472412"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主要地区与国家跨境电子商务简况</a:t>
            </a:r>
          </a:p>
        </p:txBody>
      </p:sp>
      <p:grpSp>
        <p:nvGrpSpPr>
          <p:cNvPr id="64" name="Group 2"/>
          <p:cNvGrpSpPr/>
          <p:nvPr/>
        </p:nvGrpSpPr>
        <p:grpSpPr>
          <a:xfrm>
            <a:off x="3804444" y="2190326"/>
            <a:ext cx="1705209" cy="1557251"/>
            <a:chOff x="4378930" y="1970715"/>
            <a:chExt cx="3376362" cy="3372116"/>
          </a:xfrm>
          <a:solidFill>
            <a:schemeClr val="accent1">
              <a:lumMod val="75000"/>
            </a:schemeClr>
          </a:solidFill>
        </p:grpSpPr>
        <p:sp>
          <p:nvSpPr>
            <p:cNvPr id="65" name="Freeform: Shape 68"/>
            <p:cNvSpPr>
              <a:spLocks/>
            </p:cNvSpPr>
            <p:nvPr/>
          </p:nvSpPr>
          <p:spPr bwMode="auto">
            <a:xfrm>
              <a:off x="5359986" y="1970715"/>
              <a:ext cx="2365576" cy="1235875"/>
            </a:xfrm>
            <a:custGeom>
              <a:avLst/>
              <a:gdLst/>
              <a:ahLst/>
              <a:cxnLst>
                <a:cxn ang="0">
                  <a:pos x="635" y="0"/>
                </a:cxn>
                <a:cxn ang="0">
                  <a:pos x="429" y="69"/>
                </a:cxn>
                <a:cxn ang="0">
                  <a:pos x="470" y="78"/>
                </a:cxn>
                <a:cxn ang="0">
                  <a:pos x="336" y="194"/>
                </a:cxn>
                <a:cxn ang="0">
                  <a:pos x="0" y="230"/>
                </a:cxn>
                <a:cxn ang="0">
                  <a:pos x="72" y="313"/>
                </a:cxn>
                <a:cxn ang="0">
                  <a:pos x="334" y="332"/>
                </a:cxn>
                <a:cxn ang="0">
                  <a:pos x="534" y="158"/>
                </a:cxn>
                <a:cxn ang="0">
                  <a:pos x="538" y="194"/>
                </a:cxn>
                <a:cxn ang="0">
                  <a:pos x="635" y="0"/>
                </a:cxn>
              </a:cxnLst>
              <a:rect l="0" t="0" r="r" b="b"/>
              <a:pathLst>
                <a:path w="635" h="332">
                  <a:moveTo>
                    <a:pt x="635" y="0"/>
                  </a:moveTo>
                  <a:cubicBezTo>
                    <a:pt x="429" y="69"/>
                    <a:pt x="429" y="69"/>
                    <a:pt x="429" y="69"/>
                  </a:cubicBezTo>
                  <a:cubicBezTo>
                    <a:pt x="470" y="78"/>
                    <a:pt x="470" y="78"/>
                    <a:pt x="470" y="78"/>
                  </a:cubicBezTo>
                  <a:cubicBezTo>
                    <a:pt x="336" y="194"/>
                    <a:pt x="336" y="194"/>
                    <a:pt x="336" y="194"/>
                  </a:cubicBezTo>
                  <a:cubicBezTo>
                    <a:pt x="231" y="136"/>
                    <a:pt x="96" y="146"/>
                    <a:pt x="0" y="230"/>
                  </a:cubicBezTo>
                  <a:cubicBezTo>
                    <a:pt x="72" y="313"/>
                    <a:pt x="72" y="313"/>
                    <a:pt x="72" y="313"/>
                  </a:cubicBezTo>
                  <a:cubicBezTo>
                    <a:pt x="150" y="246"/>
                    <a:pt x="267" y="254"/>
                    <a:pt x="334" y="332"/>
                  </a:cubicBezTo>
                  <a:cubicBezTo>
                    <a:pt x="534" y="158"/>
                    <a:pt x="534" y="158"/>
                    <a:pt x="534" y="158"/>
                  </a:cubicBezTo>
                  <a:cubicBezTo>
                    <a:pt x="538" y="194"/>
                    <a:pt x="538" y="194"/>
                    <a:pt x="538" y="194"/>
                  </a:cubicBezTo>
                  <a:lnTo>
                    <a:pt x="635" y="0"/>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68" name="Freeform: Shape 69"/>
            <p:cNvSpPr>
              <a:spLocks/>
            </p:cNvSpPr>
            <p:nvPr/>
          </p:nvSpPr>
          <p:spPr bwMode="auto">
            <a:xfrm>
              <a:off x="6534280" y="2939030"/>
              <a:ext cx="1221012" cy="2350712"/>
            </a:xfrm>
            <a:custGeom>
              <a:avLst/>
              <a:gdLst/>
              <a:ahLst/>
              <a:cxnLst>
                <a:cxn ang="0">
                  <a:pos x="328" y="631"/>
                </a:cxn>
                <a:cxn ang="0">
                  <a:pos x="259" y="425"/>
                </a:cxn>
                <a:cxn ang="0">
                  <a:pos x="251" y="466"/>
                </a:cxn>
                <a:cxn ang="0">
                  <a:pos x="138" y="335"/>
                </a:cxn>
                <a:cxn ang="0">
                  <a:pos x="102" y="0"/>
                </a:cxn>
                <a:cxn ang="0">
                  <a:pos x="19" y="72"/>
                </a:cxn>
                <a:cxn ang="0">
                  <a:pos x="0" y="333"/>
                </a:cxn>
                <a:cxn ang="0">
                  <a:pos x="171" y="531"/>
                </a:cxn>
                <a:cxn ang="0">
                  <a:pos x="134" y="534"/>
                </a:cxn>
                <a:cxn ang="0">
                  <a:pos x="328" y="631"/>
                </a:cxn>
              </a:cxnLst>
              <a:rect l="0" t="0" r="r" b="b"/>
              <a:pathLst>
                <a:path w="328" h="631">
                  <a:moveTo>
                    <a:pt x="328" y="631"/>
                  </a:moveTo>
                  <a:cubicBezTo>
                    <a:pt x="259" y="425"/>
                    <a:pt x="259" y="425"/>
                    <a:pt x="259" y="425"/>
                  </a:cubicBezTo>
                  <a:cubicBezTo>
                    <a:pt x="251" y="466"/>
                    <a:pt x="251" y="466"/>
                    <a:pt x="251" y="466"/>
                  </a:cubicBezTo>
                  <a:cubicBezTo>
                    <a:pt x="138" y="335"/>
                    <a:pt x="138" y="335"/>
                    <a:pt x="138" y="335"/>
                  </a:cubicBezTo>
                  <a:cubicBezTo>
                    <a:pt x="195" y="230"/>
                    <a:pt x="185" y="96"/>
                    <a:pt x="102" y="0"/>
                  </a:cubicBezTo>
                  <a:cubicBezTo>
                    <a:pt x="19" y="72"/>
                    <a:pt x="19" y="72"/>
                    <a:pt x="19" y="72"/>
                  </a:cubicBezTo>
                  <a:cubicBezTo>
                    <a:pt x="86" y="149"/>
                    <a:pt x="77" y="266"/>
                    <a:pt x="0" y="333"/>
                  </a:cubicBezTo>
                  <a:cubicBezTo>
                    <a:pt x="171" y="531"/>
                    <a:pt x="171" y="531"/>
                    <a:pt x="171" y="531"/>
                  </a:cubicBezTo>
                  <a:cubicBezTo>
                    <a:pt x="134" y="534"/>
                    <a:pt x="134" y="534"/>
                    <a:pt x="134" y="534"/>
                  </a:cubicBezTo>
                  <a:lnTo>
                    <a:pt x="328" y="631"/>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0" name="Freeform: Shape 70"/>
            <p:cNvSpPr>
              <a:spLocks/>
            </p:cNvSpPr>
            <p:nvPr/>
          </p:nvSpPr>
          <p:spPr bwMode="auto">
            <a:xfrm>
              <a:off x="4427771" y="4109078"/>
              <a:ext cx="2374070" cy="1233753"/>
            </a:xfrm>
            <a:custGeom>
              <a:avLst/>
              <a:gdLst/>
              <a:ahLst/>
              <a:cxnLst>
                <a:cxn ang="0">
                  <a:pos x="637" y="102"/>
                </a:cxn>
                <a:cxn ang="0">
                  <a:pos x="565" y="19"/>
                </a:cxn>
                <a:cxn ang="0">
                  <a:pos x="304" y="1"/>
                </a:cxn>
                <a:cxn ang="0">
                  <a:pos x="303" y="0"/>
                </a:cxn>
                <a:cxn ang="0">
                  <a:pos x="101" y="175"/>
                </a:cxn>
                <a:cxn ang="0">
                  <a:pos x="98" y="136"/>
                </a:cxn>
                <a:cxn ang="0">
                  <a:pos x="0" y="331"/>
                </a:cxn>
                <a:cxn ang="0">
                  <a:pos x="206" y="262"/>
                </a:cxn>
                <a:cxn ang="0">
                  <a:pos x="168" y="254"/>
                </a:cxn>
                <a:cxn ang="0">
                  <a:pos x="301" y="138"/>
                </a:cxn>
                <a:cxn ang="0">
                  <a:pos x="637" y="102"/>
                </a:cxn>
              </a:cxnLst>
              <a:rect l="0" t="0" r="r" b="b"/>
              <a:pathLst>
                <a:path w="637" h="331">
                  <a:moveTo>
                    <a:pt x="637" y="102"/>
                  </a:moveTo>
                  <a:cubicBezTo>
                    <a:pt x="565" y="19"/>
                    <a:pt x="565" y="19"/>
                    <a:pt x="565" y="19"/>
                  </a:cubicBezTo>
                  <a:cubicBezTo>
                    <a:pt x="488" y="86"/>
                    <a:pt x="372" y="78"/>
                    <a:pt x="304" y="1"/>
                  </a:cubicBezTo>
                  <a:cubicBezTo>
                    <a:pt x="303" y="0"/>
                    <a:pt x="303" y="0"/>
                    <a:pt x="303" y="0"/>
                  </a:cubicBezTo>
                  <a:cubicBezTo>
                    <a:pt x="101" y="175"/>
                    <a:pt x="101" y="175"/>
                    <a:pt x="101" y="175"/>
                  </a:cubicBezTo>
                  <a:cubicBezTo>
                    <a:pt x="98" y="136"/>
                    <a:pt x="98" y="136"/>
                    <a:pt x="98" y="136"/>
                  </a:cubicBezTo>
                  <a:cubicBezTo>
                    <a:pt x="0" y="331"/>
                    <a:pt x="0" y="331"/>
                    <a:pt x="0" y="331"/>
                  </a:cubicBezTo>
                  <a:cubicBezTo>
                    <a:pt x="206" y="262"/>
                    <a:pt x="206" y="262"/>
                    <a:pt x="206" y="262"/>
                  </a:cubicBezTo>
                  <a:cubicBezTo>
                    <a:pt x="168" y="254"/>
                    <a:pt x="168" y="254"/>
                    <a:pt x="168" y="254"/>
                  </a:cubicBezTo>
                  <a:cubicBezTo>
                    <a:pt x="301" y="138"/>
                    <a:pt x="301" y="138"/>
                    <a:pt x="301" y="138"/>
                  </a:cubicBezTo>
                  <a:cubicBezTo>
                    <a:pt x="407" y="196"/>
                    <a:pt x="541" y="186"/>
                    <a:pt x="637" y="102"/>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2" name="Freeform: Shape 71"/>
            <p:cNvSpPr>
              <a:spLocks/>
            </p:cNvSpPr>
            <p:nvPr/>
          </p:nvSpPr>
          <p:spPr bwMode="auto">
            <a:xfrm>
              <a:off x="4378930" y="1985580"/>
              <a:ext cx="1248617" cy="2391058"/>
            </a:xfrm>
            <a:custGeom>
              <a:avLst/>
              <a:gdLst/>
              <a:ahLst/>
              <a:cxnLst>
                <a:cxn ang="0">
                  <a:pos x="335" y="309"/>
                </a:cxn>
                <a:cxn ang="0">
                  <a:pos x="155" y="101"/>
                </a:cxn>
                <a:cxn ang="0">
                  <a:pos x="194" y="97"/>
                </a:cxn>
                <a:cxn ang="0">
                  <a:pos x="0" y="0"/>
                </a:cxn>
                <a:cxn ang="0">
                  <a:pos x="69" y="206"/>
                </a:cxn>
                <a:cxn ang="0">
                  <a:pos x="77" y="168"/>
                </a:cxn>
                <a:cxn ang="0">
                  <a:pos x="197" y="307"/>
                </a:cxn>
                <a:cxn ang="0">
                  <a:pos x="233" y="642"/>
                </a:cxn>
                <a:cxn ang="0">
                  <a:pos x="316" y="570"/>
                </a:cxn>
                <a:cxn ang="0">
                  <a:pos x="335" y="309"/>
                </a:cxn>
              </a:cxnLst>
              <a:rect l="0" t="0" r="r" b="b"/>
              <a:pathLst>
                <a:path w="335" h="642">
                  <a:moveTo>
                    <a:pt x="335" y="309"/>
                  </a:moveTo>
                  <a:cubicBezTo>
                    <a:pt x="155" y="101"/>
                    <a:pt x="155" y="101"/>
                    <a:pt x="155" y="101"/>
                  </a:cubicBezTo>
                  <a:cubicBezTo>
                    <a:pt x="194" y="97"/>
                    <a:pt x="194" y="97"/>
                    <a:pt x="194" y="97"/>
                  </a:cubicBezTo>
                  <a:cubicBezTo>
                    <a:pt x="0" y="0"/>
                    <a:pt x="0" y="0"/>
                    <a:pt x="0" y="0"/>
                  </a:cubicBezTo>
                  <a:cubicBezTo>
                    <a:pt x="69" y="206"/>
                    <a:pt x="69" y="206"/>
                    <a:pt x="69" y="206"/>
                  </a:cubicBezTo>
                  <a:cubicBezTo>
                    <a:pt x="77" y="168"/>
                    <a:pt x="77" y="168"/>
                    <a:pt x="77" y="168"/>
                  </a:cubicBezTo>
                  <a:cubicBezTo>
                    <a:pt x="197" y="307"/>
                    <a:pt x="197" y="307"/>
                    <a:pt x="197" y="307"/>
                  </a:cubicBezTo>
                  <a:cubicBezTo>
                    <a:pt x="140" y="412"/>
                    <a:pt x="150" y="546"/>
                    <a:pt x="233" y="642"/>
                  </a:cubicBezTo>
                  <a:cubicBezTo>
                    <a:pt x="316" y="570"/>
                    <a:pt x="316" y="570"/>
                    <a:pt x="316" y="570"/>
                  </a:cubicBezTo>
                  <a:cubicBezTo>
                    <a:pt x="249" y="493"/>
                    <a:pt x="258" y="376"/>
                    <a:pt x="335" y="309"/>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grpSp>
      <p:sp>
        <p:nvSpPr>
          <p:cNvPr id="122" name="TextBox 10"/>
          <p:cNvSpPr txBox="1"/>
          <p:nvPr/>
        </p:nvSpPr>
        <p:spPr>
          <a:xfrm>
            <a:off x="369811" y="1823900"/>
            <a:ext cx="324345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a:solidFill>
                  <a:schemeClr val="tx1">
                    <a:lumMod val="65000"/>
                    <a:lumOff val="35000"/>
                  </a:schemeClr>
                </a:solidFill>
              </a:rPr>
              <a:t>电商市场规模持续扩大，</a:t>
            </a:r>
            <a:r>
              <a:rPr lang="zh-CN" altLang="en-US" dirty="0" smtClean="0">
                <a:solidFill>
                  <a:schemeClr val="tx1">
                    <a:lumMod val="65000"/>
                    <a:lumOff val="35000"/>
                  </a:schemeClr>
                </a:solidFill>
              </a:rPr>
              <a:t>互联网普及率达</a:t>
            </a:r>
            <a:r>
              <a:rPr lang="en-US" altLang="zh-CN" dirty="0" smtClean="0">
                <a:solidFill>
                  <a:schemeClr val="tx1">
                    <a:lumMod val="65000"/>
                    <a:lumOff val="35000"/>
                  </a:schemeClr>
                </a:solidFill>
              </a:rPr>
              <a:t>80</a:t>
            </a:r>
            <a:r>
              <a:rPr lang="en-US" altLang="zh-CN" dirty="0">
                <a:solidFill>
                  <a:schemeClr val="tx1">
                    <a:lumMod val="65000"/>
                    <a:lumOff val="35000"/>
                  </a:schemeClr>
                </a:solidFill>
              </a:rPr>
              <a:t>%</a:t>
            </a:r>
            <a:r>
              <a:rPr lang="zh-CN" altLang="en-US" dirty="0" smtClean="0">
                <a:solidFill>
                  <a:schemeClr val="tx1">
                    <a:lumMod val="65000"/>
                    <a:lumOff val="35000"/>
                  </a:schemeClr>
                </a:solidFill>
              </a:rPr>
              <a:t>。</a:t>
            </a:r>
            <a:r>
              <a:rPr lang="en-US" altLang="zh-CN" dirty="0">
                <a:solidFill>
                  <a:schemeClr val="tx1">
                    <a:lumMod val="65000"/>
                    <a:lumOff val="35000"/>
                  </a:schemeClr>
                </a:solidFill>
              </a:rPr>
              <a:t>2019</a:t>
            </a:r>
            <a:r>
              <a:rPr lang="zh-CN" altLang="en-US" dirty="0">
                <a:solidFill>
                  <a:schemeClr val="tx1">
                    <a:lumMod val="65000"/>
                    <a:lumOff val="35000"/>
                  </a:schemeClr>
                </a:solidFill>
              </a:rPr>
              <a:t>年电子商务</a:t>
            </a:r>
            <a:r>
              <a:rPr lang="zh-CN" altLang="en-US" dirty="0" smtClean="0">
                <a:solidFill>
                  <a:schemeClr val="tx1">
                    <a:lumMod val="65000"/>
                    <a:lumOff val="35000"/>
                  </a:schemeClr>
                </a:solidFill>
              </a:rPr>
              <a:t>交易额同比增长</a:t>
            </a:r>
            <a:r>
              <a:rPr lang="en-US" altLang="zh-CN" dirty="0" smtClean="0">
                <a:solidFill>
                  <a:schemeClr val="tx1">
                    <a:lumMod val="65000"/>
                    <a:lumOff val="35000"/>
                  </a:schemeClr>
                </a:solidFill>
              </a:rPr>
              <a:t>10</a:t>
            </a:r>
            <a:r>
              <a:rPr lang="en-US" altLang="zh-CN" dirty="0">
                <a:solidFill>
                  <a:schemeClr val="tx1">
                    <a:lumMod val="65000"/>
                    <a:lumOff val="35000"/>
                  </a:schemeClr>
                </a:solidFill>
              </a:rPr>
              <a:t>%</a:t>
            </a:r>
            <a:r>
              <a:rPr lang="zh-CN" altLang="en-US" dirty="0" smtClean="0">
                <a:solidFill>
                  <a:schemeClr val="tx1">
                    <a:lumMod val="65000"/>
                    <a:lumOff val="35000"/>
                  </a:schemeClr>
                </a:solidFill>
              </a:rPr>
              <a:t>，有</a:t>
            </a:r>
            <a:r>
              <a:rPr lang="zh-CN" altLang="en-US" dirty="0">
                <a:solidFill>
                  <a:schemeClr val="tx1">
                    <a:lumMod val="65000"/>
                    <a:lumOff val="35000"/>
                  </a:schemeClr>
                </a:solidFill>
              </a:rPr>
              <a:t>亚马逊和</a:t>
            </a:r>
            <a:r>
              <a:rPr lang="en-US" altLang="zh-CN" dirty="0">
                <a:solidFill>
                  <a:schemeClr val="tx1">
                    <a:lumMod val="65000"/>
                    <a:lumOff val="35000"/>
                  </a:schemeClr>
                </a:solidFill>
              </a:rPr>
              <a:t>eBay</a:t>
            </a:r>
            <a:r>
              <a:rPr lang="zh-CN" altLang="en-US" dirty="0">
                <a:solidFill>
                  <a:schemeClr val="tx1">
                    <a:lumMod val="65000"/>
                    <a:lumOff val="35000"/>
                  </a:schemeClr>
                </a:solidFill>
              </a:rPr>
              <a:t>等平台。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4" name="TextBox 1"/>
          <p:cNvSpPr txBox="1"/>
          <p:nvPr/>
        </p:nvSpPr>
        <p:spPr>
          <a:xfrm>
            <a:off x="321425" y="925214"/>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（二）亚太地区</a:t>
            </a:r>
            <a:r>
              <a:rPr lang="zh-CN" altLang="en-US" sz="2000" b="1" dirty="0">
                <a:solidFill>
                  <a:srgbClr val="002060"/>
                </a:solidFill>
              </a:rPr>
              <a:t>跨境电子商务市场</a:t>
            </a:r>
            <a:endParaRPr lang="en-US" altLang="zh-CN" sz="2000" b="1" dirty="0">
              <a:solidFill>
                <a:srgbClr val="002060"/>
              </a:solidFill>
            </a:endParaRPr>
          </a:p>
        </p:txBody>
      </p:sp>
      <p:sp>
        <p:nvSpPr>
          <p:cNvPr id="25" name="TextBox 1"/>
          <p:cNvSpPr txBox="1"/>
          <p:nvPr/>
        </p:nvSpPr>
        <p:spPr>
          <a:xfrm>
            <a:off x="714818" y="1362086"/>
            <a:ext cx="3358418"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澳大利亚跨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6" name="TextBox 1"/>
          <p:cNvSpPr txBox="1"/>
          <p:nvPr/>
        </p:nvSpPr>
        <p:spPr>
          <a:xfrm>
            <a:off x="5807205" y="1351128"/>
            <a:ext cx="2976033"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印度跨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8" name="TextBox 10"/>
          <p:cNvSpPr txBox="1"/>
          <p:nvPr/>
        </p:nvSpPr>
        <p:spPr>
          <a:xfrm>
            <a:off x="405832" y="2569276"/>
            <a:ext cx="3273935"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依次为电子产品、家具园艺、户外用品、服装、玩具、鞋帽</a:t>
            </a:r>
            <a:r>
              <a:rPr lang="zh-CN" altLang="en-US" dirty="0" smtClean="0">
                <a:solidFill>
                  <a:schemeClr val="tx1">
                    <a:lumMod val="65000"/>
                    <a:lumOff val="35000"/>
                  </a:schemeClr>
                </a:solidFill>
              </a:rPr>
              <a:t>箱包等。</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9" name="TextBox 10"/>
          <p:cNvSpPr txBox="1"/>
          <p:nvPr/>
        </p:nvSpPr>
        <p:spPr>
          <a:xfrm>
            <a:off x="405833" y="3349002"/>
            <a:ext cx="3368146"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税收：</a:t>
            </a:r>
            <a:r>
              <a:rPr lang="zh-CN" altLang="en-US" dirty="0" smtClean="0">
                <a:solidFill>
                  <a:schemeClr val="tx1">
                    <a:lumMod val="65000"/>
                    <a:lumOff val="35000"/>
                  </a:schemeClr>
                </a:solidFill>
                <a:latin typeface="+mj-lt"/>
                <a:ea typeface="+mj-ea"/>
                <a:cs typeface="+mj-cs"/>
                <a:sym typeface="Calibri"/>
              </a:rPr>
              <a:t>增值税</a:t>
            </a:r>
            <a:r>
              <a:rPr lang="en-US" altLang="zh-CN" dirty="0" smtClean="0">
                <a:solidFill>
                  <a:schemeClr val="tx1">
                    <a:lumMod val="65000"/>
                    <a:lumOff val="35000"/>
                  </a:schemeClr>
                </a:solidFill>
                <a:latin typeface="+mj-lt"/>
                <a:ea typeface="+mj-ea"/>
                <a:cs typeface="+mj-cs"/>
                <a:sym typeface="Calibri"/>
              </a:rPr>
              <a:t>10</a:t>
            </a:r>
            <a:r>
              <a:rPr lang="en-US" altLang="zh-CN" dirty="0">
                <a:solidFill>
                  <a:schemeClr val="tx1">
                    <a:lumMod val="65000"/>
                    <a:lumOff val="35000"/>
                  </a:schemeClr>
                </a:solidFill>
                <a:latin typeface="+mj-lt"/>
                <a:ea typeface="+mj-ea"/>
                <a:cs typeface="+mj-cs"/>
                <a:sym typeface="Calibri"/>
              </a:rPr>
              <a:t>%</a:t>
            </a:r>
            <a:r>
              <a:rPr lang="zh-CN" altLang="en-US" dirty="0" smtClean="0">
                <a:solidFill>
                  <a:schemeClr val="tx1">
                    <a:lumMod val="65000"/>
                    <a:lumOff val="35000"/>
                  </a:schemeClr>
                </a:solidFill>
              </a:rPr>
              <a:t>；</a:t>
            </a:r>
            <a:r>
              <a:rPr lang="en-US" altLang="zh-CN" dirty="0">
                <a:solidFill>
                  <a:schemeClr val="tx1">
                    <a:lumMod val="65000"/>
                    <a:lumOff val="35000"/>
                  </a:schemeClr>
                </a:solidFill>
              </a:rPr>
              <a:t>GST</a:t>
            </a:r>
            <a:r>
              <a:rPr lang="zh-CN" altLang="en-US" dirty="0">
                <a:solidFill>
                  <a:schemeClr val="tx1">
                    <a:lumMod val="65000"/>
                    <a:lumOff val="35000"/>
                  </a:schemeClr>
                </a:solidFill>
              </a:rPr>
              <a:t>（商品和服务税）扩大到消费者进口低价值的实务商品。</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0" name="TextBox 10"/>
          <p:cNvSpPr txBox="1"/>
          <p:nvPr/>
        </p:nvSpPr>
        <p:spPr>
          <a:xfrm>
            <a:off x="5831281" y="1820994"/>
            <a:ext cx="323513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概况：</a:t>
            </a:r>
            <a:r>
              <a:rPr lang="zh-CN" altLang="en-US" dirty="0" smtClean="0">
                <a:solidFill>
                  <a:schemeClr val="tx1">
                    <a:lumMod val="65000"/>
                    <a:lumOff val="35000"/>
                  </a:schemeClr>
                </a:solidFill>
              </a:rPr>
              <a:t>电商增长最快，互联网普及率达</a:t>
            </a:r>
            <a:r>
              <a:rPr lang="en-US" altLang="zh-CN" dirty="0" smtClean="0">
                <a:solidFill>
                  <a:schemeClr val="tx1">
                    <a:lumMod val="65000"/>
                    <a:lumOff val="35000"/>
                  </a:schemeClr>
                </a:solidFill>
              </a:rPr>
              <a:t>70%</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2019</a:t>
            </a:r>
            <a:r>
              <a:rPr lang="zh-CN" altLang="en-US" dirty="0" smtClean="0">
                <a:solidFill>
                  <a:schemeClr val="tx1">
                    <a:lumMod val="65000"/>
                    <a:lumOff val="35000"/>
                  </a:schemeClr>
                </a:solidFill>
              </a:rPr>
              <a:t>年跨境零售交易额</a:t>
            </a:r>
            <a:r>
              <a:rPr lang="en-US" altLang="zh-CN" dirty="0" smtClean="0">
                <a:sym typeface="Calibri"/>
              </a:rPr>
              <a:t>460.5</a:t>
            </a:r>
            <a:r>
              <a:rPr lang="zh-CN" altLang="en-US" dirty="0" smtClean="0">
                <a:sym typeface="Calibri"/>
              </a:rPr>
              <a:t>亿美元</a:t>
            </a:r>
            <a:r>
              <a:rPr lang="zh-CN" altLang="en-US" dirty="0">
                <a:solidFill>
                  <a:schemeClr val="tx1">
                    <a:lumMod val="65000"/>
                    <a:lumOff val="35000"/>
                  </a:schemeClr>
                </a:solidFill>
              </a:rPr>
              <a:t>，有亚马</a:t>
            </a:r>
            <a:r>
              <a:rPr lang="zh-CN" altLang="en-US" dirty="0" smtClean="0">
                <a:solidFill>
                  <a:schemeClr val="tx1">
                    <a:lumMod val="65000"/>
                    <a:lumOff val="35000"/>
                  </a:schemeClr>
                </a:solidFill>
              </a:rPr>
              <a:t>逊、</a:t>
            </a:r>
            <a:r>
              <a:rPr lang="en-US" altLang="zh-CN" dirty="0" smtClean="0">
                <a:solidFill>
                  <a:schemeClr val="tx1">
                    <a:lumMod val="65000"/>
                    <a:lumOff val="35000"/>
                  </a:schemeClr>
                </a:solidFill>
              </a:rPr>
              <a:t>eBay</a:t>
            </a:r>
            <a:r>
              <a:rPr lang="zh-CN" altLang="en-US" dirty="0" smtClean="0">
                <a:solidFill>
                  <a:schemeClr val="tx1">
                    <a:lumMod val="65000"/>
                    <a:lumOff val="35000"/>
                  </a:schemeClr>
                </a:solidFill>
              </a:rPr>
              <a:t>、</a:t>
            </a:r>
            <a:r>
              <a:rPr lang="zh-CN" altLang="zh-CN" dirty="0">
                <a:sym typeface="Calibri"/>
              </a:rPr>
              <a:t>阿里巴巴</a:t>
            </a:r>
            <a:r>
              <a:rPr lang="zh-CN" altLang="zh-CN" dirty="0" smtClean="0">
                <a:sym typeface="Calibri"/>
              </a:rPr>
              <a:t>等</a:t>
            </a:r>
            <a:r>
              <a:rPr lang="zh-CN" altLang="en-US" dirty="0" smtClean="0">
                <a:solidFill>
                  <a:schemeClr val="tx1">
                    <a:lumMod val="65000"/>
                    <a:lumOff val="35000"/>
                  </a:schemeClr>
                </a:solidFill>
                <a:sym typeface="Calibri"/>
              </a:rPr>
              <a:t>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1" name="TextBox 10"/>
          <p:cNvSpPr txBox="1"/>
          <p:nvPr/>
        </p:nvSpPr>
        <p:spPr>
          <a:xfrm>
            <a:off x="5821486" y="2569852"/>
            <a:ext cx="3127089"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依次为电子产品、服装、家居、</a:t>
            </a:r>
            <a:r>
              <a:rPr lang="zh-CN" altLang="en-US" dirty="0" smtClean="0">
                <a:solidFill>
                  <a:schemeClr val="tx1">
                    <a:lumMod val="65000"/>
                    <a:lumOff val="35000"/>
                  </a:schemeClr>
                </a:solidFill>
              </a:rPr>
              <a:t>书籍、美容用品、汽车</a:t>
            </a:r>
            <a:r>
              <a:rPr lang="zh-CN" altLang="en-US" dirty="0">
                <a:solidFill>
                  <a:schemeClr val="tx1">
                    <a:lumMod val="65000"/>
                    <a:lumOff val="35000"/>
                  </a:schemeClr>
                </a:solidFill>
              </a:rPr>
              <a:t>、玩具</a:t>
            </a:r>
            <a:r>
              <a:rPr lang="zh-CN" altLang="en-US" dirty="0" smtClean="0">
                <a:solidFill>
                  <a:schemeClr val="tx1">
                    <a:lumMod val="65000"/>
                    <a:lumOff val="35000"/>
                  </a:schemeClr>
                </a:solidFill>
              </a:rPr>
              <a:t>、珠宝</a:t>
            </a:r>
            <a:r>
              <a:rPr lang="zh-CN" altLang="en-US" dirty="0">
                <a:solidFill>
                  <a:schemeClr val="tx1">
                    <a:lumMod val="65000"/>
                    <a:lumOff val="35000"/>
                  </a:schemeClr>
                </a:solidFill>
              </a:rPr>
              <a:t>手表、化妆品、健康产品等。</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2" name="TextBox 10"/>
          <p:cNvSpPr txBox="1"/>
          <p:nvPr/>
        </p:nvSpPr>
        <p:spPr>
          <a:xfrm>
            <a:off x="5807205" y="3329097"/>
            <a:ext cx="3290557" cy="95410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税收：</a:t>
            </a:r>
            <a:r>
              <a:rPr lang="en-US" altLang="zh-CN" dirty="0" smtClean="0">
                <a:solidFill>
                  <a:schemeClr val="tx1">
                    <a:lumMod val="65000"/>
                    <a:lumOff val="35000"/>
                  </a:schemeClr>
                </a:solidFill>
                <a:latin typeface="+mj-lt"/>
                <a:ea typeface="+mj-ea"/>
                <a:cs typeface="+mj-cs"/>
                <a:sym typeface="Calibri"/>
              </a:rPr>
              <a:t>GST</a:t>
            </a:r>
            <a:r>
              <a:rPr lang="zh-CN" altLang="en-US" dirty="0" smtClean="0">
                <a:solidFill>
                  <a:schemeClr val="tx1">
                    <a:lumMod val="65000"/>
                    <a:lumOff val="35000"/>
                  </a:schemeClr>
                </a:solidFill>
                <a:latin typeface="+mj-lt"/>
                <a:ea typeface="+mj-ea"/>
                <a:cs typeface="+mj-cs"/>
                <a:sym typeface="Calibri"/>
              </a:rPr>
              <a:t>为</a:t>
            </a:r>
            <a:r>
              <a:rPr lang="en-US" altLang="zh-CN" dirty="0" smtClean="0">
                <a:solidFill>
                  <a:schemeClr val="tx1">
                    <a:lumMod val="65000"/>
                    <a:lumOff val="35000"/>
                  </a:schemeClr>
                </a:solidFill>
                <a:latin typeface="+mj-lt"/>
                <a:ea typeface="+mj-ea"/>
                <a:cs typeface="+mj-cs"/>
                <a:sym typeface="Calibri"/>
              </a:rPr>
              <a:t>5%</a:t>
            </a:r>
            <a:r>
              <a:rPr lang="zh-CN" altLang="en-US" dirty="0" smtClean="0">
                <a:solidFill>
                  <a:schemeClr val="tx1">
                    <a:lumMod val="65000"/>
                    <a:lumOff val="35000"/>
                  </a:schemeClr>
                </a:solidFill>
                <a:latin typeface="+mj-lt"/>
                <a:ea typeface="+mj-ea"/>
                <a:cs typeface="+mj-cs"/>
                <a:sym typeface="Calibri"/>
              </a:rPr>
              <a:t>、</a:t>
            </a:r>
            <a:r>
              <a:rPr lang="en-US" altLang="zh-CN" dirty="0" smtClean="0">
                <a:solidFill>
                  <a:schemeClr val="tx1">
                    <a:lumMod val="65000"/>
                    <a:lumOff val="35000"/>
                  </a:schemeClr>
                </a:solidFill>
                <a:latin typeface="+mj-lt"/>
                <a:ea typeface="+mj-ea"/>
                <a:cs typeface="+mj-cs"/>
                <a:sym typeface="Calibri"/>
              </a:rPr>
              <a:t>12%</a:t>
            </a:r>
            <a:r>
              <a:rPr lang="zh-CN" altLang="en-US" dirty="0" smtClean="0">
                <a:solidFill>
                  <a:schemeClr val="tx1">
                    <a:lumMod val="65000"/>
                    <a:lumOff val="35000"/>
                  </a:schemeClr>
                </a:solidFill>
                <a:latin typeface="+mj-lt"/>
                <a:ea typeface="+mj-ea"/>
                <a:cs typeface="+mj-cs"/>
                <a:sym typeface="Calibri"/>
              </a:rPr>
              <a:t>、</a:t>
            </a:r>
            <a:r>
              <a:rPr lang="en-US" altLang="zh-CN" dirty="0" smtClean="0">
                <a:solidFill>
                  <a:schemeClr val="tx1">
                    <a:lumMod val="65000"/>
                    <a:lumOff val="35000"/>
                  </a:schemeClr>
                </a:solidFill>
                <a:latin typeface="+mj-lt"/>
                <a:ea typeface="+mj-ea"/>
                <a:cs typeface="+mj-cs"/>
                <a:sym typeface="Calibri"/>
              </a:rPr>
              <a:t>18%</a:t>
            </a:r>
            <a:r>
              <a:rPr lang="zh-CN" altLang="en-US" dirty="0" smtClean="0">
                <a:solidFill>
                  <a:schemeClr val="tx1">
                    <a:lumMod val="65000"/>
                    <a:lumOff val="35000"/>
                  </a:schemeClr>
                </a:solidFill>
                <a:latin typeface="+mj-lt"/>
                <a:ea typeface="+mj-ea"/>
                <a:cs typeface="+mj-cs"/>
                <a:sym typeface="Calibri"/>
              </a:rPr>
              <a:t>、</a:t>
            </a:r>
            <a:r>
              <a:rPr lang="en-US" altLang="zh-CN" dirty="0" smtClean="0">
                <a:solidFill>
                  <a:schemeClr val="tx1">
                    <a:lumMod val="65000"/>
                    <a:lumOff val="35000"/>
                  </a:schemeClr>
                </a:solidFill>
                <a:latin typeface="+mj-lt"/>
                <a:ea typeface="+mj-ea"/>
                <a:cs typeface="+mj-cs"/>
                <a:sym typeface="Calibri"/>
              </a:rPr>
              <a:t>28%</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CGST</a:t>
            </a:r>
            <a:r>
              <a:rPr lang="zh-CN" altLang="en-US" dirty="0" smtClean="0">
                <a:solidFill>
                  <a:schemeClr val="tx1">
                    <a:lumMod val="65000"/>
                    <a:lumOff val="35000"/>
                  </a:schemeClr>
                </a:solidFill>
              </a:rPr>
              <a:t>中央</a:t>
            </a:r>
            <a:r>
              <a:rPr lang="zh-CN" altLang="en-US" dirty="0">
                <a:solidFill>
                  <a:schemeClr val="tx1">
                    <a:lumMod val="65000"/>
                    <a:lumOff val="35000"/>
                  </a:schemeClr>
                </a:solidFill>
              </a:rPr>
              <a:t>消费税）、</a:t>
            </a:r>
            <a:r>
              <a:rPr lang="en-US" altLang="zh-CN" dirty="0" smtClean="0">
                <a:solidFill>
                  <a:schemeClr val="tx1">
                    <a:lumMod val="65000"/>
                    <a:lumOff val="35000"/>
                  </a:schemeClr>
                </a:solidFill>
              </a:rPr>
              <a:t>SGST(</a:t>
            </a:r>
            <a:r>
              <a:rPr lang="zh-CN" altLang="en-US" dirty="0" smtClean="0">
                <a:solidFill>
                  <a:schemeClr val="tx1">
                    <a:lumMod val="65000"/>
                    <a:lumOff val="35000"/>
                  </a:schemeClr>
                </a:solidFill>
              </a:rPr>
              <a:t>本</a:t>
            </a:r>
            <a:r>
              <a:rPr lang="zh-CN" altLang="en-US" dirty="0">
                <a:solidFill>
                  <a:schemeClr val="tx1">
                    <a:lumMod val="65000"/>
                    <a:lumOff val="35000"/>
                  </a:schemeClr>
                </a:solidFill>
              </a:rPr>
              <a:t>邦消费税</a:t>
            </a:r>
            <a:r>
              <a:rPr lang="en-US" altLang="zh-CN" dirty="0">
                <a:solidFill>
                  <a:schemeClr val="tx1">
                    <a:lumMod val="65000"/>
                    <a:lumOff val="35000"/>
                  </a:schemeClr>
                </a:solidFill>
              </a:rPr>
              <a:t>)</a:t>
            </a:r>
            <a:r>
              <a:rPr lang="zh-CN" altLang="en-US" dirty="0">
                <a:solidFill>
                  <a:schemeClr val="tx1">
                    <a:lumMod val="65000"/>
                    <a:lumOff val="35000"/>
                  </a:schemeClr>
                </a:solidFill>
              </a:rPr>
              <a:t>和</a:t>
            </a:r>
            <a:r>
              <a:rPr lang="en-US" altLang="zh-CN" dirty="0">
                <a:solidFill>
                  <a:schemeClr val="tx1">
                    <a:lumMod val="65000"/>
                    <a:lumOff val="35000"/>
                  </a:schemeClr>
                </a:solidFill>
              </a:rPr>
              <a:t>IGST</a:t>
            </a:r>
            <a:r>
              <a:rPr lang="zh-CN" altLang="en-US" dirty="0" smtClean="0">
                <a:solidFill>
                  <a:schemeClr val="tx1">
                    <a:lumMod val="65000"/>
                    <a:lumOff val="35000"/>
                  </a:schemeClr>
                </a:solidFill>
              </a:rPr>
              <a:t>（跨</a:t>
            </a:r>
            <a:r>
              <a:rPr lang="zh-CN" altLang="en-US" dirty="0">
                <a:solidFill>
                  <a:schemeClr val="tx1">
                    <a:lumMod val="65000"/>
                    <a:lumOff val="35000"/>
                  </a:schemeClr>
                </a:solidFill>
              </a:rPr>
              <a:t>邦消费税</a:t>
            </a:r>
            <a:r>
              <a:rPr lang="zh-CN" altLang="en-US" dirty="0" smtClean="0">
                <a:solidFill>
                  <a:schemeClr val="tx1">
                    <a:lumMod val="65000"/>
                    <a:lumOff val="35000"/>
                  </a:schemeClr>
                </a:solidFill>
              </a:rPr>
              <a:t>），跨</a:t>
            </a:r>
            <a:r>
              <a:rPr lang="zh-CN" altLang="en-US" dirty="0">
                <a:solidFill>
                  <a:schemeClr val="tx1">
                    <a:lumMod val="65000"/>
                    <a:lumOff val="35000"/>
                  </a:schemeClr>
                </a:solidFill>
              </a:rPr>
              <a:t>邦和出口交易缴纳</a:t>
            </a:r>
            <a:r>
              <a:rPr lang="en-US" altLang="zh-CN" dirty="0">
                <a:solidFill>
                  <a:schemeClr val="tx1">
                    <a:lumMod val="65000"/>
                    <a:lumOff val="35000"/>
                  </a:schemeClr>
                </a:solidFill>
              </a:rPr>
              <a:t>IGST</a:t>
            </a:r>
            <a:r>
              <a:rPr lang="zh-CN" altLang="en-US" dirty="0">
                <a:solidFill>
                  <a:schemeClr val="tx1">
                    <a:lumMod val="65000"/>
                    <a:lumOff val="35000"/>
                  </a:schemeClr>
                </a:solidFill>
              </a:rPr>
              <a:t>，同邦交易缴纳</a:t>
            </a:r>
            <a:r>
              <a:rPr lang="en-US" altLang="zh-CN" dirty="0">
                <a:solidFill>
                  <a:schemeClr val="tx1">
                    <a:lumMod val="65000"/>
                    <a:lumOff val="35000"/>
                  </a:schemeClr>
                </a:solidFill>
              </a:rPr>
              <a:t>CGST</a:t>
            </a:r>
            <a:r>
              <a:rPr lang="zh-CN" altLang="en-US" dirty="0">
                <a:solidFill>
                  <a:schemeClr val="tx1">
                    <a:lumMod val="65000"/>
                    <a:lumOff val="35000"/>
                  </a:schemeClr>
                </a:solidFill>
              </a:rPr>
              <a:t>和</a:t>
            </a:r>
            <a:r>
              <a:rPr lang="en-US" altLang="zh-CN" dirty="0">
                <a:solidFill>
                  <a:schemeClr val="tx1">
                    <a:lumMod val="65000"/>
                    <a:lumOff val="35000"/>
                  </a:schemeClr>
                </a:solidFill>
              </a:rPr>
              <a:t>SGST</a:t>
            </a:r>
            <a:r>
              <a:rPr lang="zh-CN" altLang="en-US" dirty="0">
                <a:solidFill>
                  <a:schemeClr val="tx1">
                    <a:lumMod val="65000"/>
                    <a:lumOff val="35000"/>
                  </a:schemeClr>
                </a:solidFill>
              </a:rPr>
              <a:t>。</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25474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0782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七、互联网法院诉讼</a:t>
            </a:r>
          </a:p>
        </p:txBody>
      </p:sp>
      <p:sp>
        <p:nvSpPr>
          <p:cNvPr id="16" name="TextBox 1"/>
          <p:cNvSpPr txBox="1"/>
          <p:nvPr/>
        </p:nvSpPr>
        <p:spPr>
          <a:xfrm>
            <a:off x="457521" y="3202615"/>
            <a:ext cx="8431030" cy="186512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身份认证</a:t>
            </a:r>
            <a:r>
              <a:rPr lang="zh-CN" altLang="en-US" sz="1600" b="1" dirty="0" smtClean="0">
                <a:solidFill>
                  <a:schemeClr val="bg1">
                    <a:lumMod val="50000"/>
                  </a:schemeClr>
                </a:solidFill>
              </a:rPr>
              <a:t>：</a:t>
            </a:r>
            <a:r>
              <a:rPr lang="zh-CN" altLang="en-US" sz="1600" dirty="0">
                <a:solidFill>
                  <a:schemeClr val="bg1">
                    <a:lumMod val="50000"/>
                  </a:schemeClr>
                </a:solidFill>
              </a:rPr>
              <a:t>在线方式完成身份认证，并取得登录诉讼平台的专用账号。</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在线受理</a:t>
            </a:r>
            <a:r>
              <a:rPr lang="zh-CN" altLang="en-US" sz="1600" b="1" dirty="0" smtClean="0">
                <a:solidFill>
                  <a:schemeClr val="bg1">
                    <a:lumMod val="50000"/>
                  </a:schemeClr>
                </a:solidFill>
              </a:rPr>
              <a:t>：</a:t>
            </a:r>
            <a:r>
              <a:rPr lang="zh-CN" altLang="en-US" sz="1600" dirty="0">
                <a:solidFill>
                  <a:schemeClr val="bg1">
                    <a:lumMod val="50000"/>
                  </a:schemeClr>
                </a:solidFill>
              </a:rPr>
              <a:t>在线接收</a:t>
            </a:r>
            <a:r>
              <a:rPr lang="zh-CN" altLang="en-US" sz="1600" dirty="0" smtClean="0">
                <a:solidFill>
                  <a:schemeClr val="bg1">
                    <a:lumMod val="50000"/>
                  </a:schemeClr>
                </a:solidFill>
              </a:rPr>
              <a:t>原告起诉</a:t>
            </a:r>
            <a:r>
              <a:rPr lang="zh-CN" altLang="en-US" sz="1600" dirty="0">
                <a:solidFill>
                  <a:schemeClr val="bg1">
                    <a:lumMod val="50000"/>
                  </a:schemeClr>
                </a:solidFill>
              </a:rPr>
              <a:t>材料，对符合起诉条件的，登记立案并送达案件受理</a:t>
            </a:r>
            <a:r>
              <a:rPr lang="zh-CN" altLang="en-US" sz="1600" dirty="0" smtClean="0">
                <a:solidFill>
                  <a:schemeClr val="bg1">
                    <a:lumMod val="50000"/>
                  </a:schemeClr>
                </a:solidFill>
              </a:rPr>
              <a:t>通知书等。</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在线通知</a:t>
            </a:r>
            <a:r>
              <a:rPr lang="zh-CN" altLang="en-US" sz="1600" b="1" dirty="0" smtClean="0">
                <a:solidFill>
                  <a:schemeClr val="bg1">
                    <a:lumMod val="50000"/>
                  </a:schemeClr>
                </a:solidFill>
              </a:rPr>
              <a:t>：</a:t>
            </a:r>
            <a:r>
              <a:rPr lang="zh-CN" altLang="en-US" sz="1600" dirty="0">
                <a:solidFill>
                  <a:schemeClr val="bg1">
                    <a:lumMod val="50000"/>
                  </a:schemeClr>
                </a:solidFill>
              </a:rPr>
              <a:t>通过原告提供的手机号码、电子邮箱等通讯方式通知</a:t>
            </a:r>
            <a:r>
              <a:rPr lang="zh-CN" altLang="en-US" sz="1600" dirty="0" smtClean="0">
                <a:solidFill>
                  <a:schemeClr val="bg1">
                    <a:lumMod val="50000"/>
                  </a:schemeClr>
                </a:solidFill>
              </a:rPr>
              <a:t>被告。</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在线举证：</a:t>
            </a:r>
            <a:r>
              <a:rPr lang="zh-CN" altLang="en-US" sz="1600" dirty="0" smtClean="0">
                <a:solidFill>
                  <a:schemeClr val="bg1">
                    <a:lumMod val="50000"/>
                  </a:schemeClr>
                </a:solidFill>
              </a:rPr>
              <a:t>在线上传电子数据文件或将线下证据通过扫描后电子文件上传诉讼平台进行举证。</a:t>
            </a:r>
            <a:r>
              <a:rPr lang="zh-CN" altLang="en-US" sz="1600" b="1" dirty="0" smtClean="0">
                <a:solidFill>
                  <a:schemeClr val="bg1">
                    <a:lumMod val="50000"/>
                  </a:schemeClr>
                </a:solidFill>
              </a:rPr>
              <a:t>在线开庭：</a:t>
            </a:r>
            <a:r>
              <a:rPr lang="zh-CN" altLang="en-US" sz="1600" dirty="0" smtClean="0">
                <a:solidFill>
                  <a:schemeClr val="bg1">
                    <a:lumMod val="50000"/>
                  </a:schemeClr>
                </a:solidFill>
              </a:rPr>
              <a:t>在线</a:t>
            </a:r>
            <a:r>
              <a:rPr lang="zh-CN" altLang="en-US" sz="1600" dirty="0">
                <a:solidFill>
                  <a:schemeClr val="bg1">
                    <a:lumMod val="50000"/>
                  </a:schemeClr>
                </a:solidFill>
              </a:rPr>
              <a:t>视频</a:t>
            </a:r>
            <a:r>
              <a:rPr lang="zh-CN" altLang="en-US" sz="1600" dirty="0" smtClean="0">
                <a:solidFill>
                  <a:schemeClr val="bg1">
                    <a:lumMod val="50000"/>
                  </a:schemeClr>
                </a:solidFill>
              </a:rPr>
              <a:t>方式完成陈述</a:t>
            </a:r>
            <a:r>
              <a:rPr lang="zh-CN" altLang="en-US" sz="1600" dirty="0">
                <a:solidFill>
                  <a:schemeClr val="bg1">
                    <a:lumMod val="50000"/>
                  </a:schemeClr>
                </a:solidFill>
              </a:rPr>
              <a:t>、法庭调查、法庭辩论等庭审环节</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在线</a:t>
            </a:r>
            <a:r>
              <a:rPr lang="zh-CN" altLang="en-US" sz="1600" b="1" dirty="0">
                <a:solidFill>
                  <a:schemeClr val="bg1">
                    <a:lumMod val="50000"/>
                  </a:schemeClr>
                </a:solidFill>
              </a:rPr>
              <a:t>裁决</a:t>
            </a:r>
            <a:r>
              <a:rPr lang="zh-CN" altLang="en-US" sz="1600" b="1" dirty="0" smtClean="0">
                <a:solidFill>
                  <a:schemeClr val="bg1">
                    <a:lumMod val="50000"/>
                  </a:schemeClr>
                </a:solidFill>
              </a:rPr>
              <a:t>：</a:t>
            </a:r>
            <a:r>
              <a:rPr lang="zh-CN" altLang="en-US" sz="1600" dirty="0">
                <a:solidFill>
                  <a:schemeClr val="bg1">
                    <a:lumMod val="50000"/>
                  </a:schemeClr>
                </a:solidFill>
              </a:rPr>
              <a:t>法庭在调解不成的基础上进行裁决，向当事人发送电子裁判</a:t>
            </a:r>
            <a:r>
              <a:rPr lang="zh-CN" altLang="en-US" sz="1600" dirty="0" smtClean="0">
                <a:solidFill>
                  <a:schemeClr val="bg1">
                    <a:lumMod val="50000"/>
                  </a:schemeClr>
                </a:solidFill>
              </a:rPr>
              <a:t>文书。</a:t>
            </a:r>
            <a:endParaRPr lang="en-US" altLang="zh-CN" sz="1600" dirty="0" smtClean="0">
              <a:solidFill>
                <a:schemeClr val="bg1">
                  <a:lumMod val="50000"/>
                </a:schemeClr>
              </a:solidFill>
            </a:endParaRPr>
          </a:p>
        </p:txBody>
      </p:sp>
      <p:sp>
        <p:nvSpPr>
          <p:cNvPr id="23" name="TextBox 1"/>
          <p:cNvSpPr txBox="1"/>
          <p:nvPr/>
        </p:nvSpPr>
        <p:spPr>
          <a:xfrm>
            <a:off x="303022" y="2714473"/>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）诉讼规则</a:t>
            </a:r>
            <a:endParaRPr lang="en-US" altLang="zh-CN" sz="2000" b="1" dirty="0">
              <a:solidFill>
                <a:srgbClr val="002060"/>
              </a:solidFill>
            </a:endParaRPr>
          </a:p>
        </p:txBody>
      </p:sp>
      <p:sp>
        <p:nvSpPr>
          <p:cNvPr id="17" name="TextBox 1"/>
          <p:cNvSpPr txBox="1"/>
          <p:nvPr/>
        </p:nvSpPr>
        <p:spPr>
          <a:xfrm>
            <a:off x="303023" y="720059"/>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一）审理原则</a:t>
            </a:r>
            <a:endParaRPr lang="en-US" altLang="zh-CN" sz="2000" b="1" dirty="0">
              <a:solidFill>
                <a:srgbClr val="002060"/>
              </a:solidFill>
            </a:endParaRPr>
          </a:p>
        </p:txBody>
      </p:sp>
      <p:sp>
        <p:nvSpPr>
          <p:cNvPr id="19" name="TextBox 1"/>
          <p:cNvSpPr txBox="1"/>
          <p:nvPr/>
        </p:nvSpPr>
        <p:spPr>
          <a:xfrm>
            <a:off x="457521" y="1126041"/>
            <a:ext cx="843890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案件的受理、送达、调解、证据交换、庭前准备、庭审、宣判等诉讼</a:t>
            </a:r>
            <a:r>
              <a:rPr lang="zh-CN" altLang="en-US" sz="1600" dirty="0" smtClean="0">
                <a:solidFill>
                  <a:schemeClr val="bg1">
                    <a:lumMod val="50000"/>
                  </a:schemeClr>
                </a:solidFill>
              </a:rPr>
              <a:t>环节在线</a:t>
            </a:r>
            <a:r>
              <a:rPr lang="zh-CN" altLang="en-US" sz="1600" dirty="0">
                <a:solidFill>
                  <a:schemeClr val="bg1">
                    <a:lumMod val="50000"/>
                  </a:schemeClr>
                </a:solidFill>
              </a:rPr>
              <a:t>上完成</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8" name="TextBox 1"/>
          <p:cNvSpPr txBox="1"/>
          <p:nvPr/>
        </p:nvSpPr>
        <p:spPr>
          <a:xfrm>
            <a:off x="303023" y="1398661"/>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）管辖范围</a:t>
            </a:r>
            <a:endParaRPr lang="en-US" altLang="zh-CN" sz="2000" b="1" dirty="0">
              <a:solidFill>
                <a:srgbClr val="002060"/>
              </a:solidFill>
            </a:endParaRPr>
          </a:p>
        </p:txBody>
      </p:sp>
      <p:sp>
        <p:nvSpPr>
          <p:cNvPr id="9" name="TextBox 1"/>
          <p:cNvSpPr txBox="1"/>
          <p:nvPr/>
        </p:nvSpPr>
        <p:spPr>
          <a:xfrm>
            <a:off x="465398" y="1821587"/>
            <a:ext cx="8438907"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集中管辖所在市的辖区内应当由基层人民法院受理的第一审案件。</a:t>
            </a:r>
            <a:endParaRPr lang="en-US" altLang="zh-CN" sz="1600" dirty="0" smtClean="0">
              <a:solidFill>
                <a:schemeClr val="bg1">
                  <a:lumMod val="50000"/>
                </a:schemeClr>
              </a:solidFill>
            </a:endParaRPr>
          </a:p>
        </p:txBody>
      </p:sp>
      <p:sp>
        <p:nvSpPr>
          <p:cNvPr id="10" name="TextBox 1"/>
          <p:cNvSpPr txBox="1"/>
          <p:nvPr/>
        </p:nvSpPr>
        <p:spPr>
          <a:xfrm>
            <a:off x="303023" y="2081037"/>
            <a:ext cx="69827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（三）管辖机制</a:t>
            </a:r>
            <a:endParaRPr lang="en-US" altLang="zh-CN" sz="2000" b="1" dirty="0">
              <a:solidFill>
                <a:srgbClr val="002060"/>
              </a:solidFill>
            </a:endParaRPr>
          </a:p>
        </p:txBody>
      </p:sp>
      <p:sp>
        <p:nvSpPr>
          <p:cNvPr id="13" name="TextBox 1"/>
          <p:cNvSpPr txBox="1"/>
          <p:nvPr/>
        </p:nvSpPr>
        <p:spPr>
          <a:xfrm>
            <a:off x="465398" y="2491556"/>
            <a:ext cx="8678601"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市中级法院</a:t>
            </a:r>
            <a:r>
              <a:rPr lang="zh-CN" altLang="en-US" sz="1600" dirty="0" smtClean="0">
                <a:solidFill>
                  <a:schemeClr val="bg1">
                    <a:lumMod val="50000"/>
                  </a:schemeClr>
                </a:solidFill>
              </a:rPr>
              <a:t>审理对互联网法院判决提起的上诉，</a:t>
            </a:r>
            <a:r>
              <a:rPr lang="zh-CN" altLang="en-US" sz="1600" dirty="0">
                <a:solidFill>
                  <a:schemeClr val="bg1">
                    <a:lumMod val="50000"/>
                  </a:schemeClr>
                </a:solidFill>
              </a:rPr>
              <a:t>市知识产权法院</a:t>
            </a:r>
            <a:r>
              <a:rPr lang="zh-CN" altLang="en-US" sz="1600" dirty="0" smtClean="0">
                <a:solidFill>
                  <a:schemeClr val="bg1">
                    <a:lumMod val="50000"/>
                  </a:schemeClr>
                </a:solidFill>
              </a:rPr>
              <a:t>审理互联网著作侵权上诉案件。</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5888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4427770"/>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6472412"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主要地区与国家跨境电子商务简况</a:t>
            </a:r>
          </a:p>
        </p:txBody>
      </p:sp>
      <p:grpSp>
        <p:nvGrpSpPr>
          <p:cNvPr id="64" name="Group 2"/>
          <p:cNvGrpSpPr/>
          <p:nvPr/>
        </p:nvGrpSpPr>
        <p:grpSpPr>
          <a:xfrm>
            <a:off x="3875452" y="2075066"/>
            <a:ext cx="1705209" cy="1557251"/>
            <a:chOff x="4378930" y="1970715"/>
            <a:chExt cx="3376362" cy="3372116"/>
          </a:xfrm>
          <a:solidFill>
            <a:schemeClr val="accent1">
              <a:lumMod val="75000"/>
            </a:schemeClr>
          </a:solidFill>
        </p:grpSpPr>
        <p:sp>
          <p:nvSpPr>
            <p:cNvPr id="65" name="Freeform: Shape 68"/>
            <p:cNvSpPr>
              <a:spLocks/>
            </p:cNvSpPr>
            <p:nvPr/>
          </p:nvSpPr>
          <p:spPr bwMode="auto">
            <a:xfrm>
              <a:off x="5359986" y="1970715"/>
              <a:ext cx="2365576" cy="1235875"/>
            </a:xfrm>
            <a:custGeom>
              <a:avLst/>
              <a:gdLst/>
              <a:ahLst/>
              <a:cxnLst>
                <a:cxn ang="0">
                  <a:pos x="635" y="0"/>
                </a:cxn>
                <a:cxn ang="0">
                  <a:pos x="429" y="69"/>
                </a:cxn>
                <a:cxn ang="0">
                  <a:pos x="470" y="78"/>
                </a:cxn>
                <a:cxn ang="0">
                  <a:pos x="336" y="194"/>
                </a:cxn>
                <a:cxn ang="0">
                  <a:pos x="0" y="230"/>
                </a:cxn>
                <a:cxn ang="0">
                  <a:pos x="72" y="313"/>
                </a:cxn>
                <a:cxn ang="0">
                  <a:pos x="334" y="332"/>
                </a:cxn>
                <a:cxn ang="0">
                  <a:pos x="534" y="158"/>
                </a:cxn>
                <a:cxn ang="0">
                  <a:pos x="538" y="194"/>
                </a:cxn>
                <a:cxn ang="0">
                  <a:pos x="635" y="0"/>
                </a:cxn>
              </a:cxnLst>
              <a:rect l="0" t="0" r="r" b="b"/>
              <a:pathLst>
                <a:path w="635" h="332">
                  <a:moveTo>
                    <a:pt x="635" y="0"/>
                  </a:moveTo>
                  <a:cubicBezTo>
                    <a:pt x="429" y="69"/>
                    <a:pt x="429" y="69"/>
                    <a:pt x="429" y="69"/>
                  </a:cubicBezTo>
                  <a:cubicBezTo>
                    <a:pt x="470" y="78"/>
                    <a:pt x="470" y="78"/>
                    <a:pt x="470" y="78"/>
                  </a:cubicBezTo>
                  <a:cubicBezTo>
                    <a:pt x="336" y="194"/>
                    <a:pt x="336" y="194"/>
                    <a:pt x="336" y="194"/>
                  </a:cubicBezTo>
                  <a:cubicBezTo>
                    <a:pt x="231" y="136"/>
                    <a:pt x="96" y="146"/>
                    <a:pt x="0" y="230"/>
                  </a:cubicBezTo>
                  <a:cubicBezTo>
                    <a:pt x="72" y="313"/>
                    <a:pt x="72" y="313"/>
                    <a:pt x="72" y="313"/>
                  </a:cubicBezTo>
                  <a:cubicBezTo>
                    <a:pt x="150" y="246"/>
                    <a:pt x="267" y="254"/>
                    <a:pt x="334" y="332"/>
                  </a:cubicBezTo>
                  <a:cubicBezTo>
                    <a:pt x="534" y="158"/>
                    <a:pt x="534" y="158"/>
                    <a:pt x="534" y="158"/>
                  </a:cubicBezTo>
                  <a:cubicBezTo>
                    <a:pt x="538" y="194"/>
                    <a:pt x="538" y="194"/>
                    <a:pt x="538" y="194"/>
                  </a:cubicBezTo>
                  <a:lnTo>
                    <a:pt x="635" y="0"/>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68" name="Freeform: Shape 69"/>
            <p:cNvSpPr>
              <a:spLocks/>
            </p:cNvSpPr>
            <p:nvPr/>
          </p:nvSpPr>
          <p:spPr bwMode="auto">
            <a:xfrm>
              <a:off x="6534280" y="2939030"/>
              <a:ext cx="1221012" cy="2350712"/>
            </a:xfrm>
            <a:custGeom>
              <a:avLst/>
              <a:gdLst/>
              <a:ahLst/>
              <a:cxnLst>
                <a:cxn ang="0">
                  <a:pos x="328" y="631"/>
                </a:cxn>
                <a:cxn ang="0">
                  <a:pos x="259" y="425"/>
                </a:cxn>
                <a:cxn ang="0">
                  <a:pos x="251" y="466"/>
                </a:cxn>
                <a:cxn ang="0">
                  <a:pos x="138" y="335"/>
                </a:cxn>
                <a:cxn ang="0">
                  <a:pos x="102" y="0"/>
                </a:cxn>
                <a:cxn ang="0">
                  <a:pos x="19" y="72"/>
                </a:cxn>
                <a:cxn ang="0">
                  <a:pos x="0" y="333"/>
                </a:cxn>
                <a:cxn ang="0">
                  <a:pos x="171" y="531"/>
                </a:cxn>
                <a:cxn ang="0">
                  <a:pos x="134" y="534"/>
                </a:cxn>
                <a:cxn ang="0">
                  <a:pos x="328" y="631"/>
                </a:cxn>
              </a:cxnLst>
              <a:rect l="0" t="0" r="r" b="b"/>
              <a:pathLst>
                <a:path w="328" h="631">
                  <a:moveTo>
                    <a:pt x="328" y="631"/>
                  </a:moveTo>
                  <a:cubicBezTo>
                    <a:pt x="259" y="425"/>
                    <a:pt x="259" y="425"/>
                    <a:pt x="259" y="425"/>
                  </a:cubicBezTo>
                  <a:cubicBezTo>
                    <a:pt x="251" y="466"/>
                    <a:pt x="251" y="466"/>
                    <a:pt x="251" y="466"/>
                  </a:cubicBezTo>
                  <a:cubicBezTo>
                    <a:pt x="138" y="335"/>
                    <a:pt x="138" y="335"/>
                    <a:pt x="138" y="335"/>
                  </a:cubicBezTo>
                  <a:cubicBezTo>
                    <a:pt x="195" y="230"/>
                    <a:pt x="185" y="96"/>
                    <a:pt x="102" y="0"/>
                  </a:cubicBezTo>
                  <a:cubicBezTo>
                    <a:pt x="19" y="72"/>
                    <a:pt x="19" y="72"/>
                    <a:pt x="19" y="72"/>
                  </a:cubicBezTo>
                  <a:cubicBezTo>
                    <a:pt x="86" y="149"/>
                    <a:pt x="77" y="266"/>
                    <a:pt x="0" y="333"/>
                  </a:cubicBezTo>
                  <a:cubicBezTo>
                    <a:pt x="171" y="531"/>
                    <a:pt x="171" y="531"/>
                    <a:pt x="171" y="531"/>
                  </a:cubicBezTo>
                  <a:cubicBezTo>
                    <a:pt x="134" y="534"/>
                    <a:pt x="134" y="534"/>
                    <a:pt x="134" y="534"/>
                  </a:cubicBezTo>
                  <a:lnTo>
                    <a:pt x="328" y="631"/>
                  </a:ln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0" name="Freeform: Shape 70"/>
            <p:cNvSpPr>
              <a:spLocks/>
            </p:cNvSpPr>
            <p:nvPr/>
          </p:nvSpPr>
          <p:spPr bwMode="auto">
            <a:xfrm>
              <a:off x="4427771" y="4109078"/>
              <a:ext cx="2374070" cy="1233753"/>
            </a:xfrm>
            <a:custGeom>
              <a:avLst/>
              <a:gdLst/>
              <a:ahLst/>
              <a:cxnLst>
                <a:cxn ang="0">
                  <a:pos x="637" y="102"/>
                </a:cxn>
                <a:cxn ang="0">
                  <a:pos x="565" y="19"/>
                </a:cxn>
                <a:cxn ang="0">
                  <a:pos x="304" y="1"/>
                </a:cxn>
                <a:cxn ang="0">
                  <a:pos x="303" y="0"/>
                </a:cxn>
                <a:cxn ang="0">
                  <a:pos x="101" y="175"/>
                </a:cxn>
                <a:cxn ang="0">
                  <a:pos x="98" y="136"/>
                </a:cxn>
                <a:cxn ang="0">
                  <a:pos x="0" y="331"/>
                </a:cxn>
                <a:cxn ang="0">
                  <a:pos x="206" y="262"/>
                </a:cxn>
                <a:cxn ang="0">
                  <a:pos x="168" y="254"/>
                </a:cxn>
                <a:cxn ang="0">
                  <a:pos x="301" y="138"/>
                </a:cxn>
                <a:cxn ang="0">
                  <a:pos x="637" y="102"/>
                </a:cxn>
              </a:cxnLst>
              <a:rect l="0" t="0" r="r" b="b"/>
              <a:pathLst>
                <a:path w="637" h="331">
                  <a:moveTo>
                    <a:pt x="637" y="102"/>
                  </a:moveTo>
                  <a:cubicBezTo>
                    <a:pt x="565" y="19"/>
                    <a:pt x="565" y="19"/>
                    <a:pt x="565" y="19"/>
                  </a:cubicBezTo>
                  <a:cubicBezTo>
                    <a:pt x="488" y="86"/>
                    <a:pt x="372" y="78"/>
                    <a:pt x="304" y="1"/>
                  </a:cubicBezTo>
                  <a:cubicBezTo>
                    <a:pt x="303" y="0"/>
                    <a:pt x="303" y="0"/>
                    <a:pt x="303" y="0"/>
                  </a:cubicBezTo>
                  <a:cubicBezTo>
                    <a:pt x="101" y="175"/>
                    <a:pt x="101" y="175"/>
                    <a:pt x="101" y="175"/>
                  </a:cubicBezTo>
                  <a:cubicBezTo>
                    <a:pt x="98" y="136"/>
                    <a:pt x="98" y="136"/>
                    <a:pt x="98" y="136"/>
                  </a:cubicBezTo>
                  <a:cubicBezTo>
                    <a:pt x="0" y="331"/>
                    <a:pt x="0" y="331"/>
                    <a:pt x="0" y="331"/>
                  </a:cubicBezTo>
                  <a:cubicBezTo>
                    <a:pt x="206" y="262"/>
                    <a:pt x="206" y="262"/>
                    <a:pt x="206" y="262"/>
                  </a:cubicBezTo>
                  <a:cubicBezTo>
                    <a:pt x="168" y="254"/>
                    <a:pt x="168" y="254"/>
                    <a:pt x="168" y="254"/>
                  </a:cubicBezTo>
                  <a:cubicBezTo>
                    <a:pt x="301" y="138"/>
                    <a:pt x="301" y="138"/>
                    <a:pt x="301" y="138"/>
                  </a:cubicBezTo>
                  <a:cubicBezTo>
                    <a:pt x="407" y="196"/>
                    <a:pt x="541" y="186"/>
                    <a:pt x="637" y="102"/>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sp>
          <p:nvSpPr>
            <p:cNvPr id="72" name="Freeform: Shape 71"/>
            <p:cNvSpPr>
              <a:spLocks/>
            </p:cNvSpPr>
            <p:nvPr/>
          </p:nvSpPr>
          <p:spPr bwMode="auto">
            <a:xfrm>
              <a:off x="4378930" y="1985580"/>
              <a:ext cx="1248617" cy="2391058"/>
            </a:xfrm>
            <a:custGeom>
              <a:avLst/>
              <a:gdLst/>
              <a:ahLst/>
              <a:cxnLst>
                <a:cxn ang="0">
                  <a:pos x="335" y="309"/>
                </a:cxn>
                <a:cxn ang="0">
                  <a:pos x="155" y="101"/>
                </a:cxn>
                <a:cxn ang="0">
                  <a:pos x="194" y="97"/>
                </a:cxn>
                <a:cxn ang="0">
                  <a:pos x="0" y="0"/>
                </a:cxn>
                <a:cxn ang="0">
                  <a:pos x="69" y="206"/>
                </a:cxn>
                <a:cxn ang="0">
                  <a:pos x="77" y="168"/>
                </a:cxn>
                <a:cxn ang="0">
                  <a:pos x="197" y="307"/>
                </a:cxn>
                <a:cxn ang="0">
                  <a:pos x="233" y="642"/>
                </a:cxn>
                <a:cxn ang="0">
                  <a:pos x="316" y="570"/>
                </a:cxn>
                <a:cxn ang="0">
                  <a:pos x="335" y="309"/>
                </a:cxn>
              </a:cxnLst>
              <a:rect l="0" t="0" r="r" b="b"/>
              <a:pathLst>
                <a:path w="335" h="642">
                  <a:moveTo>
                    <a:pt x="335" y="309"/>
                  </a:moveTo>
                  <a:cubicBezTo>
                    <a:pt x="155" y="101"/>
                    <a:pt x="155" y="101"/>
                    <a:pt x="155" y="101"/>
                  </a:cubicBezTo>
                  <a:cubicBezTo>
                    <a:pt x="194" y="97"/>
                    <a:pt x="194" y="97"/>
                    <a:pt x="194" y="97"/>
                  </a:cubicBezTo>
                  <a:cubicBezTo>
                    <a:pt x="0" y="0"/>
                    <a:pt x="0" y="0"/>
                    <a:pt x="0" y="0"/>
                  </a:cubicBezTo>
                  <a:cubicBezTo>
                    <a:pt x="69" y="206"/>
                    <a:pt x="69" y="206"/>
                    <a:pt x="69" y="206"/>
                  </a:cubicBezTo>
                  <a:cubicBezTo>
                    <a:pt x="77" y="168"/>
                    <a:pt x="77" y="168"/>
                    <a:pt x="77" y="168"/>
                  </a:cubicBezTo>
                  <a:cubicBezTo>
                    <a:pt x="197" y="307"/>
                    <a:pt x="197" y="307"/>
                    <a:pt x="197" y="307"/>
                  </a:cubicBezTo>
                  <a:cubicBezTo>
                    <a:pt x="140" y="412"/>
                    <a:pt x="150" y="546"/>
                    <a:pt x="233" y="642"/>
                  </a:cubicBezTo>
                  <a:cubicBezTo>
                    <a:pt x="316" y="570"/>
                    <a:pt x="316" y="570"/>
                    <a:pt x="316" y="570"/>
                  </a:cubicBezTo>
                  <a:cubicBezTo>
                    <a:pt x="249" y="493"/>
                    <a:pt x="258" y="376"/>
                    <a:pt x="335" y="309"/>
                  </a:cubicBezTo>
                  <a:close/>
                </a:path>
              </a:pathLst>
            </a:custGeom>
            <a:grpFill/>
            <a:ln w="9525">
              <a:noFill/>
              <a:round/>
              <a:headEnd/>
              <a:tailEnd/>
            </a:ln>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smtClean="0">
                <a:ln>
                  <a:noFill/>
                </a:ln>
                <a:solidFill>
                  <a:sysClr val="windowText" lastClr="000000"/>
                </a:solidFill>
                <a:effectLst/>
                <a:uLnTx/>
                <a:uFillTx/>
                <a:ea typeface="+mn-ea"/>
                <a:cs typeface="+mn-cs"/>
              </a:endParaRPr>
            </a:p>
          </p:txBody>
        </p:sp>
      </p:grpSp>
      <p:sp>
        <p:nvSpPr>
          <p:cNvPr id="122" name="TextBox 10"/>
          <p:cNvSpPr txBox="1"/>
          <p:nvPr/>
        </p:nvSpPr>
        <p:spPr>
          <a:xfrm>
            <a:off x="554916" y="2054064"/>
            <a:ext cx="324345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a:solidFill>
                  <a:schemeClr val="accent6">
                    <a:lumMod val="75000"/>
                  </a:schemeClr>
                </a:solidFill>
                <a:latin typeface="+mj-lt"/>
                <a:ea typeface="+mj-ea"/>
                <a:cs typeface="+mj-cs"/>
                <a:sym typeface="Calibri"/>
              </a:rPr>
              <a:t>概况：</a:t>
            </a:r>
            <a:r>
              <a:rPr lang="zh-CN" altLang="en-US" dirty="0">
                <a:solidFill>
                  <a:schemeClr val="tx1">
                    <a:lumMod val="65000"/>
                    <a:lumOff val="35000"/>
                  </a:schemeClr>
                </a:solidFill>
              </a:rPr>
              <a:t>电商</a:t>
            </a:r>
            <a:r>
              <a:rPr lang="zh-CN" altLang="en-US" dirty="0" smtClean="0">
                <a:solidFill>
                  <a:schemeClr val="tx1">
                    <a:lumMod val="65000"/>
                    <a:lumOff val="35000"/>
                  </a:schemeClr>
                </a:solidFill>
              </a:rPr>
              <a:t>市场</a:t>
            </a:r>
            <a:r>
              <a:rPr lang="zh-CN" altLang="zh-CN" dirty="0" smtClean="0">
                <a:sym typeface="Calibri"/>
              </a:rPr>
              <a:t>快速</a:t>
            </a:r>
            <a:r>
              <a:rPr lang="zh-CN" altLang="en-US" dirty="0" smtClean="0">
                <a:sym typeface="Calibri"/>
              </a:rPr>
              <a:t>增长</a:t>
            </a:r>
            <a:r>
              <a:rPr lang="zh-CN" altLang="en-US" dirty="0" smtClean="0">
                <a:solidFill>
                  <a:schemeClr val="tx1">
                    <a:lumMod val="65000"/>
                    <a:lumOff val="35000"/>
                  </a:schemeClr>
                </a:solidFill>
              </a:rPr>
              <a:t>，互联网普及率达</a:t>
            </a:r>
            <a:r>
              <a:rPr lang="en-US" altLang="zh-CN" dirty="0" smtClean="0">
                <a:solidFill>
                  <a:schemeClr val="tx1">
                    <a:lumMod val="65000"/>
                    <a:lumOff val="35000"/>
                  </a:schemeClr>
                </a:solidFill>
              </a:rPr>
              <a:t>81%</a:t>
            </a:r>
            <a:r>
              <a:rPr lang="zh-CN" altLang="en-US" dirty="0" smtClean="0">
                <a:solidFill>
                  <a:schemeClr val="tx1">
                    <a:lumMod val="65000"/>
                    <a:lumOff val="35000"/>
                  </a:schemeClr>
                </a:solidFill>
              </a:rPr>
              <a:t>。</a:t>
            </a:r>
            <a:r>
              <a:rPr lang="en-US" altLang="zh-CN" dirty="0">
                <a:solidFill>
                  <a:schemeClr val="tx1">
                    <a:lumMod val="65000"/>
                    <a:lumOff val="35000"/>
                  </a:schemeClr>
                </a:solidFill>
              </a:rPr>
              <a:t>2019</a:t>
            </a:r>
            <a:r>
              <a:rPr lang="zh-CN" altLang="en-US" dirty="0">
                <a:solidFill>
                  <a:schemeClr val="tx1">
                    <a:lumMod val="65000"/>
                    <a:lumOff val="35000"/>
                  </a:schemeClr>
                </a:solidFill>
              </a:rPr>
              <a:t>年电子商务</a:t>
            </a:r>
            <a:r>
              <a:rPr lang="zh-CN" altLang="en-US" dirty="0" smtClean="0">
                <a:solidFill>
                  <a:schemeClr val="tx1">
                    <a:lumMod val="65000"/>
                    <a:lumOff val="35000"/>
                  </a:schemeClr>
                </a:solidFill>
              </a:rPr>
              <a:t>交易额</a:t>
            </a:r>
            <a:r>
              <a:rPr lang="en-US" altLang="zh-CN" dirty="0">
                <a:solidFill>
                  <a:schemeClr val="tx1">
                    <a:lumMod val="65000"/>
                    <a:lumOff val="35000"/>
                  </a:schemeClr>
                </a:solidFill>
              </a:rPr>
              <a:t>1154</a:t>
            </a:r>
            <a:r>
              <a:rPr lang="zh-CN" altLang="en-US" dirty="0">
                <a:solidFill>
                  <a:schemeClr val="tx1">
                    <a:lumMod val="65000"/>
                    <a:lumOff val="35000"/>
                  </a:schemeClr>
                </a:solidFill>
              </a:rPr>
              <a:t>亿美，</a:t>
            </a:r>
            <a:r>
              <a:rPr lang="zh-CN" altLang="en-US" dirty="0" smtClean="0">
                <a:solidFill>
                  <a:schemeClr val="tx1">
                    <a:lumMod val="65000"/>
                    <a:lumOff val="35000"/>
                  </a:schemeClr>
                </a:solidFill>
              </a:rPr>
              <a:t>有</a:t>
            </a:r>
            <a:r>
              <a:rPr lang="zh-CN" altLang="en-US" dirty="0">
                <a:solidFill>
                  <a:schemeClr val="tx1">
                    <a:lumMod val="65000"/>
                    <a:lumOff val="35000"/>
                  </a:schemeClr>
                </a:solidFill>
              </a:rPr>
              <a:t>亚马</a:t>
            </a:r>
            <a:r>
              <a:rPr lang="zh-CN" altLang="en-US" dirty="0" smtClean="0">
                <a:solidFill>
                  <a:schemeClr val="tx1">
                    <a:lumMod val="65000"/>
                    <a:lumOff val="35000"/>
                  </a:schemeClr>
                </a:solidFill>
              </a:rPr>
              <a:t>逊</a:t>
            </a:r>
            <a:r>
              <a:rPr lang="zh-CN" altLang="en-US" dirty="0">
                <a:solidFill>
                  <a:schemeClr val="tx1">
                    <a:lumMod val="65000"/>
                    <a:lumOff val="35000"/>
                  </a:schemeClr>
                </a:solidFill>
              </a:rPr>
              <a:t>、</a:t>
            </a:r>
            <a:r>
              <a:rPr lang="zh-CN" altLang="zh-CN" dirty="0" smtClean="0">
                <a:sym typeface="Calibri"/>
              </a:rPr>
              <a:t>乐天</a:t>
            </a:r>
            <a:r>
              <a:rPr lang="zh-CN" altLang="zh-CN" dirty="0">
                <a:sym typeface="Calibri"/>
              </a:rPr>
              <a:t>和雅虎</a:t>
            </a:r>
            <a:r>
              <a:rPr lang="zh-CN" altLang="en-US" dirty="0" smtClean="0">
                <a:solidFill>
                  <a:schemeClr val="tx1">
                    <a:lumMod val="65000"/>
                    <a:lumOff val="35000"/>
                  </a:schemeClr>
                </a:solidFill>
              </a:rPr>
              <a:t>等</a:t>
            </a:r>
            <a:r>
              <a:rPr lang="zh-CN" altLang="en-US" dirty="0">
                <a:solidFill>
                  <a:schemeClr val="tx1">
                    <a:lumMod val="65000"/>
                    <a:lumOff val="35000"/>
                  </a:schemeClr>
                </a:solidFill>
              </a:rPr>
              <a:t>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4" name="TextBox 1"/>
          <p:cNvSpPr txBox="1"/>
          <p:nvPr/>
        </p:nvSpPr>
        <p:spPr>
          <a:xfrm>
            <a:off x="321425" y="925214"/>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（二）亚太地区</a:t>
            </a:r>
            <a:r>
              <a:rPr lang="zh-CN" altLang="en-US" sz="2000" b="1" dirty="0">
                <a:solidFill>
                  <a:srgbClr val="002060"/>
                </a:solidFill>
              </a:rPr>
              <a:t>跨境电子商务市场</a:t>
            </a:r>
            <a:endParaRPr lang="en-US" altLang="zh-CN" sz="2000" b="1" dirty="0">
              <a:solidFill>
                <a:srgbClr val="002060"/>
              </a:solidFill>
            </a:endParaRPr>
          </a:p>
        </p:txBody>
      </p:sp>
      <p:sp>
        <p:nvSpPr>
          <p:cNvPr id="25" name="TextBox 1"/>
          <p:cNvSpPr txBox="1"/>
          <p:nvPr/>
        </p:nvSpPr>
        <p:spPr>
          <a:xfrm>
            <a:off x="601257" y="1567235"/>
            <a:ext cx="3358418"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日本跨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6" name="TextBox 1"/>
          <p:cNvSpPr txBox="1"/>
          <p:nvPr/>
        </p:nvSpPr>
        <p:spPr>
          <a:xfrm>
            <a:off x="5821486" y="1470471"/>
            <a:ext cx="2976033"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4.</a:t>
            </a:r>
            <a:r>
              <a:rPr lang="zh-CN" altLang="en-US" b="1" dirty="0" smtClean="0">
                <a:solidFill>
                  <a:schemeClr val="accent1">
                    <a:lumMod val="50000"/>
                  </a:schemeClr>
                </a:solidFill>
              </a:rPr>
              <a:t>韩国跨</a:t>
            </a:r>
            <a:r>
              <a:rPr lang="zh-CN" altLang="en-US" b="1" dirty="0">
                <a:solidFill>
                  <a:schemeClr val="accent1">
                    <a:lumMod val="50000"/>
                  </a:schemeClr>
                </a:solidFill>
              </a:rPr>
              <a:t>境电子商务市场</a:t>
            </a:r>
            <a:endParaRPr lang="en-US" altLang="zh-CN" b="1" dirty="0">
              <a:solidFill>
                <a:schemeClr val="accent1">
                  <a:lumMod val="50000"/>
                </a:schemeClr>
              </a:solidFill>
            </a:endParaRPr>
          </a:p>
        </p:txBody>
      </p:sp>
      <p:sp>
        <p:nvSpPr>
          <p:cNvPr id="28" name="TextBox 10"/>
          <p:cNvSpPr txBox="1"/>
          <p:nvPr/>
        </p:nvSpPr>
        <p:spPr>
          <a:xfrm>
            <a:off x="562975" y="2986659"/>
            <a:ext cx="3273935"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a:solidFill>
                  <a:schemeClr val="tx1">
                    <a:lumMod val="65000"/>
                    <a:lumOff val="35000"/>
                  </a:schemeClr>
                </a:solidFill>
              </a:rPr>
              <a:t>时尚与服装、健康与美妆、玩具与婴儿用品</a:t>
            </a:r>
            <a:r>
              <a:rPr lang="zh-CN" altLang="en-US" dirty="0" smtClean="0">
                <a:solidFill>
                  <a:schemeClr val="tx1">
                    <a:lumMod val="65000"/>
                    <a:lumOff val="35000"/>
                  </a:schemeClr>
                </a:solidFill>
              </a:rPr>
              <a:t>、高科技</a:t>
            </a:r>
            <a:r>
              <a:rPr lang="zh-CN" altLang="en-US" dirty="0">
                <a:solidFill>
                  <a:schemeClr val="tx1">
                    <a:lumMod val="65000"/>
                    <a:lumOff val="35000"/>
                  </a:schemeClr>
                </a:solidFill>
              </a:rPr>
              <a:t>产品、家居用品。</a:t>
            </a:r>
          </a:p>
        </p:txBody>
      </p:sp>
      <p:sp>
        <p:nvSpPr>
          <p:cNvPr id="30" name="TextBox 10"/>
          <p:cNvSpPr txBox="1"/>
          <p:nvPr/>
        </p:nvSpPr>
        <p:spPr>
          <a:xfrm>
            <a:off x="5831281" y="2054064"/>
            <a:ext cx="3235133"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概况：</a:t>
            </a:r>
            <a:r>
              <a:rPr lang="zh-CN" altLang="en-US" dirty="0" smtClean="0">
                <a:solidFill>
                  <a:schemeClr val="tx1">
                    <a:lumMod val="65000"/>
                    <a:lumOff val="35000"/>
                  </a:schemeClr>
                </a:solidFill>
              </a:rPr>
              <a:t>电商</a:t>
            </a:r>
            <a:r>
              <a:rPr lang="zh-CN" altLang="en-US" dirty="0">
                <a:solidFill>
                  <a:schemeClr val="tx1">
                    <a:lumMod val="65000"/>
                    <a:lumOff val="35000"/>
                  </a:schemeClr>
                </a:solidFill>
                <a:latin typeface="+mj-lt"/>
                <a:ea typeface="+mj-ea"/>
                <a:cs typeface="+mj-cs"/>
                <a:sym typeface="Calibri"/>
              </a:rPr>
              <a:t>市场</a:t>
            </a:r>
            <a:r>
              <a:rPr lang="zh-CN" altLang="zh-CN" dirty="0">
                <a:solidFill>
                  <a:schemeClr val="tx1">
                    <a:lumMod val="65000"/>
                    <a:lumOff val="35000"/>
                  </a:schemeClr>
                </a:solidFill>
                <a:latin typeface="+mj-lt"/>
                <a:ea typeface="+mj-ea"/>
                <a:cs typeface="+mj-cs"/>
                <a:sym typeface="Calibri"/>
              </a:rPr>
              <a:t>快速</a:t>
            </a:r>
            <a:r>
              <a:rPr lang="zh-CN" altLang="en-US" dirty="0">
                <a:solidFill>
                  <a:schemeClr val="tx1">
                    <a:lumMod val="65000"/>
                    <a:lumOff val="35000"/>
                  </a:schemeClr>
                </a:solidFill>
                <a:latin typeface="+mj-lt"/>
                <a:ea typeface="+mj-ea"/>
                <a:cs typeface="+mj-cs"/>
                <a:sym typeface="Calibri"/>
              </a:rPr>
              <a:t>增长</a:t>
            </a:r>
            <a:r>
              <a:rPr lang="zh-CN" altLang="en-US" dirty="0">
                <a:solidFill>
                  <a:schemeClr val="tx1">
                    <a:lumMod val="65000"/>
                    <a:lumOff val="35000"/>
                  </a:schemeClr>
                </a:solidFill>
                <a:latin typeface="+mj-lt"/>
                <a:ea typeface="+mj-ea"/>
                <a:cs typeface="+mj-cs"/>
              </a:rPr>
              <a:t>，</a:t>
            </a:r>
            <a:r>
              <a:rPr lang="zh-CN" altLang="en-US" dirty="0" smtClean="0">
                <a:solidFill>
                  <a:schemeClr val="tx1">
                    <a:lumMod val="65000"/>
                    <a:lumOff val="35000"/>
                  </a:schemeClr>
                </a:solidFill>
              </a:rPr>
              <a:t>互联网普及率达</a:t>
            </a:r>
            <a:r>
              <a:rPr lang="en-US" altLang="zh-CN" dirty="0" smtClean="0">
                <a:solidFill>
                  <a:schemeClr val="tx1">
                    <a:lumMod val="65000"/>
                    <a:lumOff val="35000"/>
                  </a:schemeClr>
                </a:solidFill>
              </a:rPr>
              <a:t>78%</a:t>
            </a:r>
            <a:r>
              <a:rPr lang="zh-CN" altLang="en-US" dirty="0" smtClean="0">
                <a:solidFill>
                  <a:schemeClr val="tx1">
                    <a:lumMod val="65000"/>
                    <a:lumOff val="35000"/>
                  </a:schemeClr>
                </a:solidFill>
              </a:rPr>
              <a:t>。</a:t>
            </a:r>
            <a:r>
              <a:rPr lang="en-US" altLang="zh-CN" dirty="0" smtClean="0">
                <a:solidFill>
                  <a:schemeClr val="tx1">
                    <a:lumMod val="65000"/>
                    <a:lumOff val="35000"/>
                  </a:schemeClr>
                </a:solidFill>
              </a:rPr>
              <a:t>2019</a:t>
            </a:r>
            <a:r>
              <a:rPr lang="zh-CN" altLang="en-US" dirty="0" smtClean="0">
                <a:solidFill>
                  <a:schemeClr val="tx1">
                    <a:lumMod val="65000"/>
                    <a:lumOff val="35000"/>
                  </a:schemeClr>
                </a:solidFill>
              </a:rPr>
              <a:t>年跨境零售交易额</a:t>
            </a:r>
            <a:r>
              <a:rPr lang="en-US" altLang="zh-CN" dirty="0">
                <a:sym typeface="Calibri"/>
              </a:rPr>
              <a:t>1034</a:t>
            </a:r>
            <a:r>
              <a:rPr lang="zh-CN" altLang="en-US" dirty="0">
                <a:sym typeface="Calibri"/>
              </a:rPr>
              <a:t>亿美元</a:t>
            </a:r>
            <a:r>
              <a:rPr lang="zh-CN" altLang="en-US" dirty="0" smtClean="0">
                <a:solidFill>
                  <a:schemeClr val="tx1">
                    <a:lumMod val="65000"/>
                    <a:lumOff val="35000"/>
                  </a:schemeClr>
                </a:solidFill>
              </a:rPr>
              <a:t>，有</a:t>
            </a:r>
            <a:r>
              <a:rPr lang="en-US" altLang="zh-CN" dirty="0" err="1" smtClean="0">
                <a:sym typeface="Calibri"/>
              </a:rPr>
              <a:t>Gmarke</a:t>
            </a:r>
            <a:r>
              <a:rPr lang="zh-CN" altLang="en-US" dirty="0" smtClean="0">
                <a:sym typeface="Calibri"/>
              </a:rPr>
              <a:t>、</a:t>
            </a:r>
            <a:r>
              <a:rPr lang="en-US" altLang="zh-CN" dirty="0">
                <a:sym typeface="Calibri"/>
              </a:rPr>
              <a:t>11 </a:t>
            </a:r>
            <a:r>
              <a:rPr lang="en-US" altLang="zh-CN" dirty="0" smtClean="0">
                <a:sym typeface="Calibri"/>
              </a:rPr>
              <a:t>street</a:t>
            </a:r>
            <a:r>
              <a:rPr lang="zh-CN" altLang="en-US" dirty="0" smtClean="0">
                <a:sym typeface="Calibri"/>
              </a:rPr>
              <a:t>等</a:t>
            </a:r>
            <a:r>
              <a:rPr lang="zh-CN" altLang="en-US" dirty="0" smtClean="0">
                <a:solidFill>
                  <a:schemeClr val="tx1">
                    <a:lumMod val="65000"/>
                    <a:lumOff val="35000"/>
                  </a:schemeClr>
                </a:solidFill>
                <a:sym typeface="Calibri"/>
              </a:rPr>
              <a:t>平台</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1" name="TextBox 10"/>
          <p:cNvSpPr txBox="1"/>
          <p:nvPr/>
        </p:nvSpPr>
        <p:spPr>
          <a:xfrm>
            <a:off x="5821486" y="2802922"/>
            <a:ext cx="3127089" cy="7386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400">
                <a:solidFill>
                  <a:srgbClr val="0D0D0D"/>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b="1" dirty="0" smtClean="0">
                <a:solidFill>
                  <a:schemeClr val="accent6">
                    <a:lumMod val="75000"/>
                  </a:schemeClr>
                </a:solidFill>
                <a:latin typeface="+mj-lt"/>
                <a:ea typeface="+mj-ea"/>
                <a:cs typeface="+mj-cs"/>
                <a:sym typeface="Calibri"/>
              </a:rPr>
              <a:t>商品：</a:t>
            </a:r>
            <a:r>
              <a:rPr lang="zh-CN" altLang="en-US" dirty="0" smtClean="0">
                <a:solidFill>
                  <a:schemeClr val="tx1">
                    <a:lumMod val="65000"/>
                    <a:lumOff val="35000"/>
                  </a:schemeClr>
                </a:solidFill>
              </a:rPr>
              <a:t>热销商品</a:t>
            </a:r>
            <a:r>
              <a:rPr lang="zh-CN" altLang="en-US" dirty="0">
                <a:solidFill>
                  <a:schemeClr val="tx1">
                    <a:lumMod val="65000"/>
                    <a:lumOff val="35000"/>
                  </a:schemeClr>
                </a:solidFill>
              </a:rPr>
              <a:t>依次为电子产品、服装、家居</a:t>
            </a:r>
            <a:r>
              <a:rPr lang="zh-CN" altLang="en-US" dirty="0" smtClean="0">
                <a:solidFill>
                  <a:schemeClr val="tx1">
                    <a:lumMod val="65000"/>
                    <a:lumOff val="35000"/>
                  </a:schemeClr>
                </a:solidFill>
              </a:rPr>
              <a:t>、美容用品、汽车</a:t>
            </a:r>
            <a:r>
              <a:rPr lang="zh-CN" altLang="en-US" dirty="0">
                <a:solidFill>
                  <a:schemeClr val="tx1">
                    <a:lumMod val="65000"/>
                    <a:lumOff val="35000"/>
                  </a:schemeClr>
                </a:solidFill>
              </a:rPr>
              <a:t>、玩具</a:t>
            </a:r>
            <a:r>
              <a:rPr lang="zh-CN" altLang="en-US" dirty="0" smtClean="0">
                <a:solidFill>
                  <a:schemeClr val="tx1">
                    <a:lumMod val="65000"/>
                    <a:lumOff val="35000"/>
                  </a:schemeClr>
                </a:solidFill>
              </a:rPr>
              <a:t>、珠宝</a:t>
            </a:r>
            <a:r>
              <a:rPr lang="zh-CN" altLang="en-US" dirty="0">
                <a:solidFill>
                  <a:schemeClr val="tx1">
                    <a:lumMod val="65000"/>
                    <a:lumOff val="35000"/>
                  </a:schemeClr>
                </a:solidFill>
              </a:rPr>
              <a:t>手表、化妆品、健康产品等。</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62387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第一章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电子商务概论</a:t>
            </a:r>
            <a:endParaRPr lang="zh-CN" altLang="en-US" b="1" dirty="0">
              <a:solidFill>
                <a:schemeClr val="bg2">
                  <a:lumMod val="60000"/>
                  <a:lumOff val="40000"/>
                </a:schemeClr>
              </a:solidFill>
            </a:endParaRPr>
          </a:p>
        </p:txBody>
      </p:sp>
      <p:sp>
        <p:nvSpPr>
          <p:cNvPr id="8" name="TextBox 10"/>
          <p:cNvSpPr txBox="1"/>
          <p:nvPr/>
        </p:nvSpPr>
        <p:spPr>
          <a:xfrm>
            <a:off x="83998" y="1955823"/>
            <a:ext cx="8735425" cy="82541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第四</a:t>
            </a:r>
            <a:r>
              <a:rPr lang="zh-CN" altLang="en-US" sz="3600" b="1" dirty="0" smtClean="0"/>
              <a:t>节 数字</a:t>
            </a:r>
            <a:r>
              <a:rPr lang="zh-CN" altLang="en-US" sz="3600" b="1" dirty="0"/>
              <a:t>贸易概述</a:t>
            </a:r>
            <a:endParaRPr sz="3600" b="1" dirty="0"/>
          </a:p>
        </p:txBody>
      </p:sp>
    </p:spTree>
    <p:extLst>
      <p:ext uri="{BB962C8B-B14F-4D97-AF65-F5344CB8AC3E}">
        <p14:creationId xmlns:p14="http://schemas.microsoft.com/office/powerpoint/2010/main" val="1921202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一、数字贸易内涵与外延</a:t>
            </a:r>
          </a:p>
        </p:txBody>
      </p:sp>
      <p:sp>
        <p:nvSpPr>
          <p:cNvPr id="8" name="TextBox 1"/>
          <p:cNvSpPr txBox="1"/>
          <p:nvPr/>
        </p:nvSpPr>
        <p:spPr>
          <a:xfrm>
            <a:off x="277165" y="1603808"/>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（一）美国的主张</a:t>
            </a:r>
            <a:endParaRPr lang="en-US" altLang="zh-CN" sz="2000" b="1" dirty="0">
              <a:solidFill>
                <a:srgbClr val="002060"/>
              </a:solidFill>
            </a:endParaRPr>
          </a:p>
        </p:txBody>
      </p:sp>
      <p:sp>
        <p:nvSpPr>
          <p:cNvPr id="14" name="矩形 13"/>
          <p:cNvSpPr/>
          <p:nvPr/>
        </p:nvSpPr>
        <p:spPr bwMode="auto">
          <a:xfrm>
            <a:off x="415636" y="771444"/>
            <a:ext cx="8391814" cy="827168"/>
          </a:xfrm>
          <a:prstGeom prst="rect">
            <a:avLst/>
          </a:prstGeom>
          <a:solidFill>
            <a:schemeClr val="bg1"/>
          </a:solidFill>
          <a:ln>
            <a:noFill/>
          </a:ln>
          <a:effectLst/>
        </p:spPr>
        <p:txBody>
          <a:bodyPr anchor="ctr"/>
          <a:lstStyle/>
          <a:p>
            <a:pPr lvl="0" hangingPunct="1">
              <a:lnSpc>
                <a:spcPct val="120000"/>
              </a:lnSpc>
              <a:defRPr/>
            </a:pP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电商快速发展推动数字贸易的兴起，发展</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数字贸易已成为全球共识，美国、英国</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、德国</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、荷兰</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、法国</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中国等</a:t>
            </a:r>
            <a:r>
              <a:rPr lang="zh-CN" altLang="en-US" dirty="0">
                <a:solidFill>
                  <a:srgbClr val="008000"/>
                </a:solidFill>
                <a:latin typeface="Arial" panose="020B0604020202020204" pitchFamily="34" charset="0"/>
                <a:ea typeface="微软雅黑" panose="020B0503020204020204" pitchFamily="34" charset="-122"/>
                <a:sym typeface="Arial" panose="020B0604020202020204" pitchFamily="34" charset="0"/>
              </a:rPr>
              <a:t>国都将数字贸易作为本国经济发展的新引擎。</a:t>
            </a:r>
            <a:endParaRPr kumimoji="0" lang="zh-CN" altLang="en-US"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
          <p:cNvSpPr txBox="1"/>
          <p:nvPr/>
        </p:nvSpPr>
        <p:spPr>
          <a:xfrm>
            <a:off x="638613" y="2055026"/>
            <a:ext cx="804183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数字</a:t>
            </a:r>
            <a:r>
              <a:rPr lang="zh-CN" altLang="en-US" sz="1600" b="1" dirty="0" smtClean="0">
                <a:solidFill>
                  <a:schemeClr val="bg1">
                    <a:lumMod val="50000"/>
                  </a:schemeClr>
                </a:solidFill>
              </a:rPr>
              <a:t>贸易概念：</a:t>
            </a:r>
            <a:r>
              <a:rPr lang="zh-CN" altLang="en-US" sz="1600" dirty="0">
                <a:solidFill>
                  <a:schemeClr val="bg1">
                    <a:lumMod val="50000"/>
                  </a:schemeClr>
                </a:solidFill>
              </a:rPr>
              <a:t>是通过互联网交付而实现的产品和服务活动，包括</a:t>
            </a:r>
            <a:r>
              <a:rPr lang="zh-CN" altLang="en-US" sz="1600" dirty="0" smtClean="0">
                <a:solidFill>
                  <a:schemeClr val="bg1">
                    <a:lumMod val="50000"/>
                  </a:schemeClr>
                </a:solidFill>
              </a:rPr>
              <a:t>国内和</a:t>
            </a:r>
            <a:r>
              <a:rPr lang="zh-CN" altLang="en-US" sz="1600" dirty="0">
                <a:solidFill>
                  <a:schemeClr val="bg1">
                    <a:lumMod val="50000"/>
                  </a:schemeClr>
                </a:solidFill>
              </a:rPr>
              <a:t>国际数字贸易</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a:solidFill>
                  <a:schemeClr val="bg1">
                    <a:lumMod val="50000"/>
                  </a:schemeClr>
                </a:solidFill>
              </a:rPr>
              <a:t>数字贸易分类</a:t>
            </a:r>
            <a:r>
              <a:rPr lang="zh-CN" altLang="en-US" sz="1600" b="1" dirty="0" smtClean="0">
                <a:solidFill>
                  <a:schemeClr val="bg1">
                    <a:lumMod val="50000"/>
                  </a:schemeClr>
                </a:solidFill>
              </a:rPr>
              <a:t>：</a:t>
            </a:r>
            <a:r>
              <a:rPr lang="zh-CN" altLang="en-US" sz="1600" dirty="0" smtClean="0">
                <a:solidFill>
                  <a:schemeClr val="bg1">
                    <a:lumMod val="50000"/>
                  </a:schemeClr>
                </a:solidFill>
              </a:rPr>
              <a:t>数字内容；社会媒介；搜索引擎；其他</a:t>
            </a:r>
            <a:r>
              <a:rPr lang="zh-CN" altLang="en-US" sz="1600" dirty="0">
                <a:solidFill>
                  <a:schemeClr val="bg1">
                    <a:lumMod val="50000"/>
                  </a:schemeClr>
                </a:solidFill>
              </a:rPr>
              <a:t>产品和</a:t>
            </a:r>
            <a:r>
              <a:rPr lang="zh-CN" altLang="en-US" sz="1600" dirty="0" smtClean="0">
                <a:solidFill>
                  <a:schemeClr val="bg1">
                    <a:lumMod val="50000"/>
                  </a:schemeClr>
                </a:solidFill>
              </a:rPr>
              <a:t>服务。</a:t>
            </a:r>
            <a:endParaRPr sz="1600" dirty="0">
              <a:solidFill>
                <a:schemeClr val="bg1">
                  <a:lumMod val="50000"/>
                </a:schemeClr>
              </a:solidFill>
            </a:endParaRPr>
          </a:p>
        </p:txBody>
      </p:sp>
      <p:sp>
        <p:nvSpPr>
          <p:cNvPr id="21" name="TextBox 1"/>
          <p:cNvSpPr txBox="1"/>
          <p:nvPr/>
        </p:nvSpPr>
        <p:spPr>
          <a:xfrm>
            <a:off x="327965" y="2623191"/>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（二）中国的主张</a:t>
            </a:r>
            <a:endParaRPr lang="en-US" altLang="zh-CN" sz="2000" b="1" dirty="0">
              <a:solidFill>
                <a:srgbClr val="002060"/>
              </a:solidFill>
            </a:endParaRPr>
          </a:p>
        </p:txBody>
      </p:sp>
      <p:cxnSp>
        <p:nvCxnSpPr>
          <p:cNvPr id="3" name="直接连接符 2"/>
          <p:cNvCxnSpPr/>
          <p:nvPr/>
        </p:nvCxnSpPr>
        <p:spPr>
          <a:xfrm flipV="1">
            <a:off x="34228" y="160831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638612" y="3059949"/>
            <a:ext cx="8168838"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数字</a:t>
            </a:r>
            <a:r>
              <a:rPr lang="zh-CN" altLang="en-US" sz="1600" b="1" dirty="0" smtClean="0">
                <a:solidFill>
                  <a:schemeClr val="bg1">
                    <a:lumMod val="50000"/>
                  </a:schemeClr>
                </a:solidFill>
              </a:rPr>
              <a:t>贸易概念：</a:t>
            </a:r>
            <a:r>
              <a:rPr lang="zh-CN" altLang="en-US" sz="1600" dirty="0">
                <a:solidFill>
                  <a:schemeClr val="bg1">
                    <a:lumMod val="50000"/>
                  </a:schemeClr>
                </a:solidFill>
              </a:rPr>
              <a:t>是依托信息网络和数字技术，在跨境、研发、生产、交易、消费活动中</a:t>
            </a:r>
            <a:r>
              <a:rPr lang="zh-CN" altLang="en-US" sz="1600" dirty="0" smtClean="0">
                <a:solidFill>
                  <a:schemeClr val="bg1">
                    <a:lumMod val="50000"/>
                  </a:schemeClr>
                </a:solidFill>
              </a:rPr>
              <a:t>产生，能以</a:t>
            </a:r>
            <a:r>
              <a:rPr lang="zh-CN" altLang="en-US" sz="1600" dirty="0">
                <a:solidFill>
                  <a:schemeClr val="bg1">
                    <a:lumMod val="50000"/>
                  </a:schemeClr>
                </a:solidFill>
              </a:rPr>
              <a:t>数字订购</a:t>
            </a:r>
            <a:r>
              <a:rPr lang="zh-CN" altLang="en-US" sz="1600" dirty="0" smtClean="0">
                <a:solidFill>
                  <a:schemeClr val="bg1">
                    <a:lumMod val="50000"/>
                  </a:schemeClr>
                </a:solidFill>
              </a:rPr>
              <a:t>或交互方式</a:t>
            </a:r>
            <a:r>
              <a:rPr lang="zh-CN" altLang="en-US" sz="1600" dirty="0">
                <a:solidFill>
                  <a:schemeClr val="bg1">
                    <a:lumMod val="50000"/>
                  </a:schemeClr>
                </a:solidFill>
              </a:rPr>
              <a:t>实现的货物贸易、服务</a:t>
            </a:r>
            <a:r>
              <a:rPr lang="zh-CN" altLang="en-US" sz="1600" dirty="0" smtClean="0">
                <a:solidFill>
                  <a:schemeClr val="bg1">
                    <a:lumMod val="50000"/>
                  </a:schemeClr>
                </a:solidFill>
              </a:rPr>
              <a:t>贸易、跨</a:t>
            </a:r>
            <a:r>
              <a:rPr lang="zh-CN" altLang="en-US" sz="1600" dirty="0">
                <a:solidFill>
                  <a:schemeClr val="bg1">
                    <a:lumMod val="50000"/>
                  </a:schemeClr>
                </a:solidFill>
              </a:rPr>
              <a:t>境数据流动贸易的总和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数字贸易分类：</a:t>
            </a:r>
            <a:r>
              <a:rPr lang="zh-CN" altLang="en-US" sz="1600" dirty="0" smtClean="0">
                <a:solidFill>
                  <a:schemeClr val="bg1">
                    <a:lumMod val="50000"/>
                  </a:schemeClr>
                </a:solidFill>
              </a:rPr>
              <a:t>数字</a:t>
            </a:r>
            <a:r>
              <a:rPr lang="zh-CN" altLang="en-US" sz="1600" dirty="0">
                <a:solidFill>
                  <a:schemeClr val="bg1">
                    <a:lumMod val="50000"/>
                  </a:schemeClr>
                </a:solidFill>
              </a:rPr>
              <a:t>货物</a:t>
            </a:r>
            <a:r>
              <a:rPr lang="zh-CN" altLang="en-US" sz="1600" dirty="0" smtClean="0">
                <a:solidFill>
                  <a:schemeClr val="bg1">
                    <a:lumMod val="50000"/>
                  </a:schemeClr>
                </a:solidFill>
              </a:rPr>
              <a:t>贸易；数字</a:t>
            </a:r>
            <a:r>
              <a:rPr lang="zh-CN" altLang="en-US" sz="1600" dirty="0">
                <a:solidFill>
                  <a:schemeClr val="bg1">
                    <a:lumMod val="50000"/>
                  </a:schemeClr>
                </a:solidFill>
              </a:rPr>
              <a:t>服务</a:t>
            </a:r>
            <a:r>
              <a:rPr lang="zh-CN" altLang="en-US" sz="1600" dirty="0" smtClean="0">
                <a:solidFill>
                  <a:schemeClr val="bg1">
                    <a:lumMod val="50000"/>
                  </a:schemeClr>
                </a:solidFill>
              </a:rPr>
              <a:t>贸易。</a:t>
            </a:r>
            <a:endParaRPr sz="1600" dirty="0">
              <a:solidFill>
                <a:schemeClr val="bg1">
                  <a:lumMod val="50000"/>
                </a:schemeClr>
              </a:solidFill>
            </a:endParaRPr>
          </a:p>
        </p:txBody>
      </p:sp>
      <p:sp>
        <p:nvSpPr>
          <p:cNvPr id="17" name="TextBox 1"/>
          <p:cNvSpPr txBox="1"/>
          <p:nvPr/>
        </p:nvSpPr>
        <p:spPr>
          <a:xfrm>
            <a:off x="327965" y="3911117"/>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）国际组织的主张</a:t>
            </a:r>
            <a:endParaRPr lang="en-US" altLang="zh-CN" sz="2000" b="1" dirty="0">
              <a:solidFill>
                <a:srgbClr val="002060"/>
              </a:solidFill>
            </a:endParaRPr>
          </a:p>
        </p:txBody>
      </p:sp>
      <p:sp>
        <p:nvSpPr>
          <p:cNvPr id="18" name="TextBox 1"/>
          <p:cNvSpPr txBox="1"/>
          <p:nvPr/>
        </p:nvSpPr>
        <p:spPr>
          <a:xfrm>
            <a:off x="638612" y="4351103"/>
            <a:ext cx="816883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数字</a:t>
            </a:r>
            <a:r>
              <a:rPr lang="zh-CN" altLang="en-US" sz="1600" b="1" dirty="0" smtClean="0">
                <a:solidFill>
                  <a:schemeClr val="bg1">
                    <a:lumMod val="50000"/>
                  </a:schemeClr>
                </a:solidFill>
              </a:rPr>
              <a:t>贸易概念：</a:t>
            </a:r>
            <a:r>
              <a:rPr lang="zh-CN" altLang="en-US" sz="1600" dirty="0">
                <a:solidFill>
                  <a:schemeClr val="bg1">
                    <a:lumMod val="50000"/>
                  </a:schemeClr>
                </a:solidFill>
              </a:rPr>
              <a:t>包括数字并购贸易、跨境电商、数字交付、大型互联网平台提供的在线交易和服务。</a:t>
            </a:r>
            <a:endParaRPr sz="1600" dirty="0">
              <a:solidFill>
                <a:schemeClr val="bg1">
                  <a:lumMod val="50000"/>
                </a:schemeClr>
              </a:solidFill>
            </a:endParaRPr>
          </a:p>
        </p:txBody>
      </p:sp>
    </p:spTree>
    <p:extLst>
      <p:ext uri="{BB962C8B-B14F-4D97-AF65-F5344CB8AC3E}">
        <p14:creationId xmlns:p14="http://schemas.microsoft.com/office/powerpoint/2010/main" val="25179066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761989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二、数字贸易与国际贸易、跨境</a:t>
            </a:r>
            <a:r>
              <a:rPr lang="zh-CN" altLang="en-US" sz="2800" b="1" dirty="0" smtClean="0">
                <a:solidFill>
                  <a:schemeClr val="bg1"/>
                </a:solidFill>
                <a:latin typeface="Microsoft YaHei"/>
                <a:ea typeface="Microsoft YaHei"/>
                <a:cs typeface="Microsoft YaHei"/>
              </a:rPr>
              <a:t>电子商务比较</a:t>
            </a:r>
            <a:endParaRPr lang="zh-CN" altLang="en-US" sz="2800" b="1" dirty="0">
              <a:solidFill>
                <a:schemeClr val="bg1"/>
              </a:solidFill>
              <a:latin typeface="Microsoft YaHei"/>
              <a:ea typeface="Microsoft YaHei"/>
              <a:cs typeface="Microsoft YaHei"/>
            </a:endParaRPr>
          </a:p>
        </p:txBody>
      </p:sp>
      <p:sp>
        <p:nvSpPr>
          <p:cNvPr id="19" name="TextBox 1"/>
          <p:cNvSpPr txBox="1"/>
          <p:nvPr/>
        </p:nvSpPr>
        <p:spPr>
          <a:xfrm>
            <a:off x="672464" y="1160833"/>
            <a:ext cx="735094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两者区别</a:t>
            </a:r>
            <a:endParaRPr lang="en-US" altLang="zh-CN" b="1" dirty="0">
              <a:solidFill>
                <a:schemeClr val="accent1">
                  <a:lumMod val="50000"/>
                </a:schemeClr>
              </a:solidFill>
            </a:endParaRPr>
          </a:p>
        </p:txBody>
      </p:sp>
      <p:sp>
        <p:nvSpPr>
          <p:cNvPr id="15" name="TextBox 12"/>
          <p:cNvSpPr txBox="1"/>
          <p:nvPr/>
        </p:nvSpPr>
        <p:spPr>
          <a:xfrm>
            <a:off x="2725271" y="1625043"/>
            <a:ext cx="612588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包括</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数字产品和数字服务，其以数字化数据信息为特征，具有虚拟属性</a:t>
            </a: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包括</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货物</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贸易和服务贸易，其中货物</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贸易为有形产品，</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具有物理</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属性</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2"/>
          <p:cNvSpPr txBox="1"/>
          <p:nvPr/>
        </p:nvSpPr>
        <p:spPr>
          <a:xfrm>
            <a:off x="2725271" y="2274132"/>
            <a:ext cx="6065038" cy="1126462"/>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以</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互联网技术为</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基础</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，数字交换</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技术为手段</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，互联网</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传输为载体</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传输</a:t>
            </a:r>
            <a:endParaRPr lang="en-GB" altLang="zh-CN"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a:p>
            <a:pPr defTabSz="650230" fontAlgn="base" hangingPunct="1">
              <a:lnSpc>
                <a:spcPct val="120000"/>
              </a:lnSpc>
              <a:spcBef>
                <a:spcPct val="0"/>
              </a:spcBef>
              <a:spcAft>
                <a:spcPct val="0"/>
              </a:spcAft>
            </a:pP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数字化</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数据</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信息</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以通讯技术为基础</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，电子</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技术为手段</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，电子</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交换系统为</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载体，传输电子  </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数据信息</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
          <p:cNvSpPr txBox="1"/>
          <p:nvPr/>
        </p:nvSpPr>
        <p:spPr>
          <a:xfrm>
            <a:off x="486341" y="77313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（一）数字贸易与国际贸易的异同</a:t>
            </a:r>
            <a:endParaRPr lang="en-US" altLang="zh-CN" sz="2000" b="1" dirty="0">
              <a:solidFill>
                <a:srgbClr val="002060"/>
              </a:solidFill>
            </a:endParaRPr>
          </a:p>
        </p:txBody>
      </p:sp>
      <p:sp>
        <p:nvSpPr>
          <p:cNvPr id="22" name="矩形 21"/>
          <p:cNvSpPr/>
          <p:nvPr/>
        </p:nvSpPr>
        <p:spPr>
          <a:xfrm>
            <a:off x="747837" y="1638927"/>
            <a:ext cx="2007315" cy="612727"/>
          </a:xfrm>
          <a:prstGeom prst="rect">
            <a:avLst/>
          </a:prstGeom>
          <a:solidFill>
            <a:srgbClr val="5A6C90"/>
          </a:solidFill>
          <a:ln w="12700" cap="flat" cmpd="sng" algn="ctr">
            <a:noFill/>
            <a:prstDash val="solid"/>
            <a:miter lim="800000"/>
          </a:ln>
          <a:effectLst/>
        </p:spPr>
        <p:txBody>
          <a:bodyPr rtlCol="0" anchor="ctr"/>
          <a:lstStyle/>
          <a:p>
            <a:pPr lvl="0" defTabSz="457200" hangingPunct="1"/>
            <a:r>
              <a:rPr lang="zh-CN" altLang="en-US"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属性</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不同</a:t>
            </a:r>
            <a:endParaRPr kumimoji="0" lang="zh-CN" altLang="en-US" sz="16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47837" y="2420957"/>
            <a:ext cx="2007315" cy="668886"/>
          </a:xfrm>
          <a:prstGeom prst="rect">
            <a:avLst/>
          </a:prstGeom>
          <a:solidFill>
            <a:srgbClr val="5A6C90"/>
          </a:solidFill>
          <a:ln w="12700" cap="flat" cmpd="sng" algn="ctr">
            <a:noFill/>
            <a:prstDash val="solid"/>
            <a:miter lim="800000"/>
          </a:ln>
          <a:effectLst/>
        </p:spPr>
        <p:txBody>
          <a:bodyPr rtlCol="0" anchor="ctr"/>
          <a:lstStyle/>
          <a:p>
            <a:pPr lvl="0" defTabSz="457200" hangingPunct="1"/>
            <a:r>
              <a:rPr lang="zh-CN" altLang="en-US"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载体</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不</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同</a:t>
            </a:r>
            <a:endParaRPr kumimoji="0" lang="zh-CN" altLang="en-US" sz="16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747837" y="3241219"/>
            <a:ext cx="2007315" cy="611770"/>
          </a:xfrm>
          <a:prstGeom prst="rect">
            <a:avLst/>
          </a:prstGeom>
          <a:solidFill>
            <a:srgbClr val="5A6C90"/>
          </a:solidFill>
          <a:ln w="12700" cap="flat" cmpd="sng" algn="ctr">
            <a:noFill/>
            <a:prstDash val="solid"/>
            <a:miter lim="800000"/>
          </a:ln>
          <a:effectLst/>
        </p:spPr>
        <p:txBody>
          <a:bodyPr rtlCol="0" anchor="ctr"/>
          <a:lstStyle/>
          <a:p>
            <a:pPr lvl="0" defTabSz="457200" hangingPunct="1"/>
            <a:r>
              <a:rPr lang="zh-CN" altLang="en-US" sz="1600" b="1" kern="1200" dirty="0">
                <a:solidFill>
                  <a:srgbClr val="FFFFFF"/>
                </a:solidFill>
                <a:latin typeface="微软雅黑" panose="020B0503020204020204" pitchFamily="34" charset="-122"/>
                <a:ea typeface="微软雅黑" panose="020B0503020204020204" pitchFamily="34" charset="-122"/>
                <a:cs typeface="+mn-cs"/>
              </a:rPr>
              <a:t> </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      实效不同</a:t>
            </a:r>
            <a:endParaRPr kumimoji="0" lang="zh-CN" altLang="en-US" sz="16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TextBox 12"/>
          <p:cNvSpPr txBox="1"/>
          <p:nvPr/>
        </p:nvSpPr>
        <p:spPr>
          <a:xfrm>
            <a:off x="2713319" y="3307334"/>
            <a:ext cx="612588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采用互联网、数字、</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大</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数据和智能</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技术</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，实施</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精准营销</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，提升管理</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实效</a:t>
            </a: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参加</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线下贸易览会</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，采用</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电子邮件，通过</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SWFT</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进行结算，实效低</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
          <p:cNvSpPr txBox="1"/>
          <p:nvPr/>
        </p:nvSpPr>
        <p:spPr>
          <a:xfrm>
            <a:off x="747837" y="3788117"/>
            <a:ext cx="735094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两者联系</a:t>
            </a:r>
            <a:endParaRPr lang="en-US" altLang="zh-CN" b="1" dirty="0">
              <a:solidFill>
                <a:schemeClr val="accent1">
                  <a:lumMod val="50000"/>
                </a:schemeClr>
              </a:solidFill>
            </a:endParaRPr>
          </a:p>
        </p:txBody>
      </p:sp>
      <p:sp>
        <p:nvSpPr>
          <p:cNvPr id="28" name="TextBox 12"/>
          <p:cNvSpPr txBox="1"/>
          <p:nvPr/>
        </p:nvSpPr>
        <p:spPr>
          <a:xfrm>
            <a:off x="967486" y="4158931"/>
            <a:ext cx="7501503"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贸易性质</a:t>
            </a: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相同：</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数字贸易是以国际贸易为基础，是对国际贸易的创新和</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拓展</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交易</a:t>
            </a: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原则相同：</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数字贸易与传统国际贸易都受到市场规律的制约</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，一般交易原则具有共性</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453715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761989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二、数字贸易与国际贸易、跨境</a:t>
            </a:r>
            <a:r>
              <a:rPr lang="zh-CN" altLang="en-US" sz="2800" b="1" dirty="0" smtClean="0">
                <a:solidFill>
                  <a:schemeClr val="bg1"/>
                </a:solidFill>
                <a:latin typeface="Microsoft YaHei"/>
                <a:ea typeface="Microsoft YaHei"/>
                <a:cs typeface="Microsoft YaHei"/>
              </a:rPr>
              <a:t>电子商务比较</a:t>
            </a:r>
            <a:endParaRPr lang="zh-CN" altLang="en-US" sz="2800" b="1" dirty="0">
              <a:solidFill>
                <a:schemeClr val="bg1"/>
              </a:solidFill>
              <a:latin typeface="Microsoft YaHei"/>
              <a:ea typeface="Microsoft YaHei"/>
              <a:cs typeface="Microsoft YaHei"/>
            </a:endParaRPr>
          </a:p>
        </p:txBody>
      </p:sp>
      <p:sp>
        <p:nvSpPr>
          <p:cNvPr id="19" name="TextBox 1"/>
          <p:cNvSpPr txBox="1"/>
          <p:nvPr/>
        </p:nvSpPr>
        <p:spPr>
          <a:xfrm>
            <a:off x="672464" y="1304257"/>
            <a:ext cx="735094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两者区别</a:t>
            </a:r>
            <a:endParaRPr lang="en-US" altLang="zh-CN" b="1" dirty="0">
              <a:solidFill>
                <a:schemeClr val="accent1">
                  <a:lumMod val="50000"/>
                </a:schemeClr>
              </a:solidFill>
            </a:endParaRPr>
          </a:p>
        </p:txBody>
      </p:sp>
      <p:sp>
        <p:nvSpPr>
          <p:cNvPr id="15" name="TextBox 12"/>
          <p:cNvSpPr txBox="1"/>
          <p:nvPr/>
        </p:nvSpPr>
        <p:spPr>
          <a:xfrm>
            <a:off x="2725271" y="1768467"/>
            <a:ext cx="6125882"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是以数字服务为核心、数字交付为特征的贸易新</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形态</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是以跨境数据流动为驱动，以跨境电商平台服务为特征的贸易新形态</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2"/>
          <p:cNvSpPr txBox="1"/>
          <p:nvPr/>
        </p:nvSpPr>
        <p:spPr>
          <a:xfrm>
            <a:off x="2725271" y="2594125"/>
            <a:ext cx="6065038" cy="609398"/>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前者</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包括货物跨</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境</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电商务，涵盖数字技术服务</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后者是</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货物</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跨境电商务</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
          <p:cNvSpPr txBox="1"/>
          <p:nvPr/>
        </p:nvSpPr>
        <p:spPr>
          <a:xfrm>
            <a:off x="456459" y="83281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数字贸易与跨境电子商务的异同</a:t>
            </a:r>
            <a:endParaRPr lang="en-US" altLang="zh-CN" sz="2000" b="1" dirty="0">
              <a:solidFill>
                <a:srgbClr val="002060"/>
              </a:solidFill>
            </a:endParaRPr>
          </a:p>
        </p:txBody>
      </p:sp>
      <p:sp>
        <p:nvSpPr>
          <p:cNvPr id="22" name="矩形 21"/>
          <p:cNvSpPr/>
          <p:nvPr/>
        </p:nvSpPr>
        <p:spPr>
          <a:xfrm>
            <a:off x="747837" y="1782351"/>
            <a:ext cx="2007315" cy="612727"/>
          </a:xfrm>
          <a:prstGeom prst="rect">
            <a:avLst/>
          </a:prstGeom>
          <a:solidFill>
            <a:srgbClr val="5A6C90"/>
          </a:solidFill>
          <a:ln w="12700" cap="flat" cmpd="sng" algn="ctr">
            <a:noFill/>
            <a:prstDash val="solid"/>
            <a:miter lim="800000"/>
          </a:ln>
          <a:effectLst/>
        </p:spPr>
        <p:txBody>
          <a:bodyPr rtlCol="0" anchor="ctr"/>
          <a:lstStyle/>
          <a:p>
            <a:pPr lvl="0" defTabSz="457200" hangingPunct="1"/>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       内涵</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不</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同</a:t>
            </a:r>
            <a:endParaRPr kumimoji="0" lang="zh-CN" altLang="en-US" sz="16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47837" y="2564381"/>
            <a:ext cx="2007315" cy="668886"/>
          </a:xfrm>
          <a:prstGeom prst="rect">
            <a:avLst/>
          </a:prstGeom>
          <a:solidFill>
            <a:srgbClr val="5A6C90"/>
          </a:solidFill>
          <a:ln w="12700" cap="flat" cmpd="sng" algn="ctr">
            <a:noFill/>
            <a:prstDash val="solid"/>
            <a:miter lim="800000"/>
          </a:ln>
          <a:effectLst/>
        </p:spPr>
        <p:txBody>
          <a:bodyPr rtlCol="0" anchor="ctr"/>
          <a:lstStyle/>
          <a:p>
            <a:pPr lvl="0" defTabSz="457200" hangingPunct="1"/>
            <a:r>
              <a:rPr lang="en-US" altLang="zh-CN" sz="1600" b="1"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zh-CN" sz="1600" b="1" kern="1200" dirty="0" smtClean="0">
                <a:solidFill>
                  <a:srgbClr val="FFFFFF"/>
                </a:solidFill>
                <a:latin typeface="微软雅黑" panose="020B0503020204020204" pitchFamily="34" charset="-122"/>
                <a:ea typeface="微软雅黑" panose="020B0503020204020204" pitchFamily="34" charset="-122"/>
                <a:cs typeface="+mn-cs"/>
              </a:rPr>
              <a:t>外延</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不</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同</a:t>
            </a:r>
            <a:endParaRPr kumimoji="0" lang="zh-CN" altLang="en-US" sz="16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TextBox 1"/>
          <p:cNvSpPr txBox="1"/>
          <p:nvPr/>
        </p:nvSpPr>
        <p:spPr>
          <a:xfrm>
            <a:off x="806942" y="3233267"/>
            <a:ext cx="735094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两者联系</a:t>
            </a:r>
            <a:endParaRPr lang="en-US" altLang="zh-CN" b="1" dirty="0">
              <a:solidFill>
                <a:schemeClr val="accent1">
                  <a:lumMod val="50000"/>
                </a:schemeClr>
              </a:solidFill>
            </a:endParaRPr>
          </a:p>
        </p:txBody>
      </p:sp>
      <p:sp>
        <p:nvSpPr>
          <p:cNvPr id="28" name="TextBox 12"/>
          <p:cNvSpPr txBox="1"/>
          <p:nvPr/>
        </p:nvSpPr>
        <p:spPr>
          <a:xfrm>
            <a:off x="991392" y="3688395"/>
            <a:ext cx="7668514"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b="1" kern="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技术条件相同</a:t>
            </a: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产生与</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发展的技术条件相同，并相互渗透</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b="1"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贸易性质相同：</a:t>
            </a:r>
            <a:r>
              <a:rPr lang="zh-CN" altLang="en-US" sz="1400" kern="12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均</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属于</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经济范畴，互</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依互存，跨境电</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商发展推动数字贸易兴起</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，而</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数字贸易</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产生将将推动跨</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境电</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商发展</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901062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761989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a:t>
            </a:r>
            <a:r>
              <a:rPr lang="zh-CN" altLang="en-US" sz="2800" b="1" dirty="0">
                <a:solidFill>
                  <a:schemeClr val="bg1"/>
                </a:solidFill>
                <a:latin typeface="Microsoft YaHei"/>
                <a:ea typeface="Microsoft YaHei"/>
                <a:cs typeface="Microsoft YaHei"/>
              </a:rPr>
              <a:t>数字</a:t>
            </a:r>
            <a:r>
              <a:rPr lang="zh-CN" altLang="en-US" sz="2800" b="1" dirty="0" smtClean="0">
                <a:solidFill>
                  <a:schemeClr val="bg1"/>
                </a:solidFill>
                <a:latin typeface="Microsoft YaHei"/>
                <a:ea typeface="Microsoft YaHei"/>
                <a:cs typeface="Microsoft YaHei"/>
              </a:rPr>
              <a:t>贸易发展概况</a:t>
            </a:r>
            <a:endParaRPr lang="zh-CN" altLang="en-US" sz="2800" b="1" dirty="0">
              <a:solidFill>
                <a:schemeClr val="bg1"/>
              </a:solidFill>
              <a:latin typeface="Microsoft YaHei"/>
              <a:ea typeface="Microsoft YaHei"/>
              <a:cs typeface="Microsoft YaHei"/>
            </a:endParaRPr>
          </a:p>
        </p:txBody>
      </p:sp>
      <p:sp>
        <p:nvSpPr>
          <p:cNvPr id="20" name="TextBox 1"/>
          <p:cNvSpPr txBox="1"/>
          <p:nvPr/>
        </p:nvSpPr>
        <p:spPr>
          <a:xfrm>
            <a:off x="456459" y="84830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a:solidFill>
                  <a:srgbClr val="002060"/>
                </a:solidFill>
              </a:rPr>
              <a:t>）全球数字贸易规模</a:t>
            </a:r>
            <a:endParaRPr lang="en-US" altLang="zh-CN" sz="2000" b="1" dirty="0">
              <a:solidFill>
                <a:srgbClr val="002060"/>
              </a:solidFill>
            </a:endParaRPr>
          </a:p>
        </p:txBody>
      </p:sp>
      <p:sp>
        <p:nvSpPr>
          <p:cNvPr id="16" name="矩形 15"/>
          <p:cNvSpPr/>
          <p:nvPr/>
        </p:nvSpPr>
        <p:spPr>
          <a:xfrm>
            <a:off x="608160" y="1402301"/>
            <a:ext cx="7927677" cy="3211945"/>
          </a:xfrm>
          <a:prstGeom prst="rect">
            <a:avLst/>
          </a:prstGeom>
          <a:solidFill>
            <a:srgbClr val="778495"/>
          </a:solidFill>
          <a:ln w="12700" cap="flat" cmpd="sng" algn="ctr">
            <a:noFill/>
            <a:prstDash val="solid"/>
            <a:miter lim="800000"/>
          </a:ln>
          <a:effectLst/>
        </p:spPr>
        <p:txBody>
          <a:bodyPr rtlCol="0" anchor="ctr"/>
          <a:lstStyle/>
          <a:p>
            <a:pPr lvl="0" defTabSz="457200" hangingPunct="1"/>
            <a:r>
              <a:rPr lang="zh-CN" altLang="en-US" b="1" kern="1200" dirty="0">
                <a:solidFill>
                  <a:srgbClr val="FFFFFF"/>
                </a:solidFill>
                <a:latin typeface="微软雅黑" panose="020B0503020204020204" pitchFamily="34" charset="-122"/>
                <a:ea typeface="微软雅黑" panose="020B0503020204020204" pitchFamily="34" charset="-122"/>
                <a:cs typeface="+mn-cs"/>
              </a:rPr>
              <a:t>联合国贸易和发展会议</a:t>
            </a:r>
            <a:r>
              <a:rPr lang="zh-CN" altLang="en-US" b="1" kern="1200" dirty="0" smtClean="0">
                <a:solidFill>
                  <a:srgbClr val="FFFFFF"/>
                </a:solidFill>
                <a:latin typeface="微软雅黑" panose="020B0503020204020204" pitchFamily="34" charset="-122"/>
                <a:ea typeface="微软雅黑" panose="020B0503020204020204" pitchFamily="34" charset="-122"/>
                <a:cs typeface="+mn-cs"/>
              </a:rPr>
              <a:t>发布数据显示：</a:t>
            </a:r>
            <a:endParaRPr lang="en-US" altLang="zh-CN" b="1"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en-US" altLang="zh-CN" sz="1400" kern="1200" dirty="0">
                <a:solidFill>
                  <a:srgbClr val="FFFFFF"/>
                </a:solidFill>
                <a:latin typeface="微软雅黑" panose="020B0503020204020204" pitchFamily="34" charset="-122"/>
                <a:ea typeface="微软雅黑" panose="020B0503020204020204" pitchFamily="34" charset="-122"/>
                <a:cs typeface="+mn-cs"/>
              </a:rPr>
              <a:t>2019</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年全球数字贸易出口规模达</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31925.9</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增长</a:t>
            </a:r>
            <a:r>
              <a:rPr lang="en-US" altLang="zh-CN" sz="1400" kern="1200" dirty="0" smtClean="0">
                <a:solidFill>
                  <a:srgbClr val="FFFFFF"/>
                </a:solidFill>
                <a:latin typeface="微软雅黑" panose="020B0503020204020204" pitchFamily="34" charset="-122"/>
                <a:ea typeface="微软雅黑" panose="020B0503020204020204" pitchFamily="34" charset="-122"/>
                <a:cs typeface="+mn-cs"/>
              </a:rPr>
              <a:t>3.75</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，其中</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其他商业服务为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13998.5</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ICT</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6782.2</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亿美元、金融服务为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5204.4</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亿美元、知识产权服务为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4091.7</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亿美元、保险服务为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1370.3</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亿美元、个人文娱服务为</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821.9</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亿</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美元</a:t>
            </a:r>
            <a:endParaRPr lang="en-US" altLang="zh-CN" sz="14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endParaRPr lang="en-US" altLang="zh-CN" sz="14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en-US" altLang="zh-CN" b="1" kern="1200" dirty="0">
                <a:solidFill>
                  <a:srgbClr val="FFFFFF"/>
                </a:solidFill>
                <a:latin typeface="微软雅黑" panose="020B0503020204020204" pitchFamily="34" charset="-122"/>
                <a:ea typeface="微软雅黑" panose="020B0503020204020204" pitchFamily="34" charset="-122"/>
                <a:cs typeface="+mn-cs"/>
              </a:rPr>
              <a:t>《</a:t>
            </a:r>
            <a:r>
              <a:rPr lang="zh-CN" altLang="en-US" b="1" kern="1200" dirty="0">
                <a:solidFill>
                  <a:srgbClr val="FFFFFF"/>
                </a:solidFill>
                <a:latin typeface="微软雅黑" panose="020B0503020204020204" pitchFamily="34" charset="-122"/>
                <a:ea typeface="微软雅黑" panose="020B0503020204020204" pitchFamily="34" charset="-122"/>
                <a:cs typeface="+mn-cs"/>
              </a:rPr>
              <a:t>中国数字贸易发展报告</a:t>
            </a:r>
            <a:r>
              <a:rPr lang="en-US" altLang="zh-CN" b="1" kern="1200" dirty="0">
                <a:solidFill>
                  <a:srgbClr val="FFFFFF"/>
                </a:solidFill>
                <a:latin typeface="微软雅黑" panose="020B0503020204020204" pitchFamily="34" charset="-122"/>
                <a:ea typeface="微软雅黑" panose="020B0503020204020204" pitchFamily="34" charset="-122"/>
                <a:cs typeface="+mn-cs"/>
              </a:rPr>
              <a:t>2020》</a:t>
            </a:r>
            <a:r>
              <a:rPr lang="zh-CN" altLang="en-US" b="1" kern="1200" dirty="0" smtClean="0">
                <a:solidFill>
                  <a:srgbClr val="FFFFFF"/>
                </a:solidFill>
                <a:latin typeface="微软雅黑" panose="020B0503020204020204" pitchFamily="34" charset="-122"/>
                <a:ea typeface="微软雅黑" panose="020B0503020204020204" pitchFamily="34" charset="-122"/>
                <a:cs typeface="+mn-cs"/>
              </a:rPr>
              <a:t>发布数据</a:t>
            </a:r>
            <a:r>
              <a:rPr lang="zh-CN" altLang="en-US" b="1" kern="1200" dirty="0">
                <a:solidFill>
                  <a:srgbClr val="FFFFFF"/>
                </a:solidFill>
                <a:latin typeface="微软雅黑" panose="020B0503020204020204" pitchFamily="34" charset="-122"/>
                <a:ea typeface="微软雅黑" panose="020B0503020204020204" pitchFamily="34" charset="-122"/>
                <a:cs typeface="+mn-cs"/>
              </a:rPr>
              <a:t>显示：</a:t>
            </a:r>
            <a:endParaRPr lang="en-US" altLang="zh-CN" b="1" kern="1200" dirty="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en-US" altLang="zh-CN" sz="1400" kern="1200" dirty="0" smtClean="0">
                <a:solidFill>
                  <a:srgbClr val="FFFFFF"/>
                </a:solidFill>
                <a:latin typeface="微软雅黑" panose="020B0503020204020204" pitchFamily="34" charset="-122"/>
                <a:ea typeface="微软雅黑" panose="020B0503020204020204" pitchFamily="34" charset="-122"/>
                <a:cs typeface="+mn-cs"/>
              </a:rPr>
              <a:t>2019</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年数字</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贸易服务出口前十</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强国</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家分别是美国、英国、爱尔兰、德国、荷兰、印度、法国、中国、新加坡和</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日本，进口</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前十</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强国</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家分别是美国、爱尔兰、荷兰、德国、英国、法国、中国、日本、新加坡和卢森堡，占本国数字服务贸易</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进出口</a:t>
            </a:r>
            <a:r>
              <a:rPr lang="en-US" altLang="zh-CN" sz="1400" kern="1200" dirty="0">
                <a:solidFill>
                  <a:srgbClr val="FFFFFF"/>
                </a:solidFill>
                <a:latin typeface="微软雅黑" panose="020B0503020204020204" pitchFamily="34" charset="-122"/>
                <a:ea typeface="微软雅黑" panose="020B0503020204020204" pitchFamily="34" charset="-122"/>
                <a:cs typeface="+mn-cs"/>
              </a:rPr>
              <a:t>60%</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以上。</a:t>
            </a:r>
            <a:endPar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3079580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53030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三、数字贸易发展概况</a:t>
            </a:r>
          </a:p>
        </p:txBody>
      </p:sp>
      <p:sp>
        <p:nvSpPr>
          <p:cNvPr id="94" name="矩形 93"/>
          <p:cNvSpPr/>
          <p:nvPr/>
        </p:nvSpPr>
        <p:spPr>
          <a:xfrm>
            <a:off x="0" y="1442503"/>
            <a:ext cx="9144000" cy="1661628"/>
          </a:xfrm>
          <a:prstGeom prst="rect">
            <a:avLst/>
          </a:prstGeom>
          <a:solidFill>
            <a:schemeClr val="accent5">
              <a:lumMod val="75000"/>
            </a:schemeClr>
          </a:solidFill>
          <a:ln w="12700" cap="flat" cmpd="sng" algn="ctr">
            <a:noFill/>
            <a:prstDash val="solid"/>
            <a:miter lim="800000"/>
          </a:ln>
          <a:effectLst/>
        </p:spPr>
        <p:txBody>
          <a:bodyPr rtlCol="0" anchor="ctr"/>
          <a:lstStyle/>
          <a:p>
            <a:pPr lvl="0" defTabSz="457200" hangingPunct="1">
              <a:lnSpc>
                <a:spcPct val="15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    全球</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数字</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贸易先驱者</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，从</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2013</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年起先后出台了</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数字贸易法案</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美国贸易</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24</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条</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和</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美国</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数</a:t>
            </a:r>
            <a:endParaRPr lang="en-US" altLang="zh-CN" sz="16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50000"/>
              </a:lnSpc>
            </a:pPr>
            <a:r>
              <a:rPr lang="en-US" altLang="zh-CN" sz="1600" kern="1200" dirty="0">
                <a:solidFill>
                  <a:srgbClr val="FFFFFF"/>
                </a:solidFill>
                <a:latin typeface="微软雅黑" panose="020B0503020204020204" pitchFamily="34" charset="-122"/>
                <a:ea typeface="微软雅黑" panose="020B0503020204020204" pitchFamily="34" charset="-122"/>
                <a:cs typeface="+mn-cs"/>
              </a:rPr>
              <a:t> </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字</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议程</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，提出了数字贸易的有关规则，包括跨境数字流动、非本地化存储、知识产权保护和</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网</a:t>
            </a:r>
            <a:endParaRPr lang="en-US" altLang="zh-CN" sz="16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50000"/>
              </a:lnSpc>
            </a:pPr>
            <a:r>
              <a:rPr lang="en-US" altLang="zh-CN" sz="1600" kern="1200" dirty="0">
                <a:solidFill>
                  <a:srgbClr val="FFFFFF"/>
                </a:solidFill>
                <a:latin typeface="微软雅黑" panose="020B0503020204020204" pitchFamily="34" charset="-122"/>
                <a:ea typeface="微软雅黑" panose="020B0503020204020204" pitchFamily="34" charset="-122"/>
                <a:cs typeface="+mn-cs"/>
              </a:rPr>
              <a:t> </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络</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安全方面等内容，构建了数字贸易保障体系。近年来，美国出口数字贸易以年均</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25%</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、进口</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数</a:t>
            </a:r>
            <a:endParaRPr lang="en-US" altLang="zh-CN" sz="16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50000"/>
              </a:lnSpc>
            </a:pPr>
            <a:r>
              <a:rPr lang="en-US" altLang="zh-CN" sz="1600" kern="1200" dirty="0">
                <a:solidFill>
                  <a:srgbClr val="FFFFFF"/>
                </a:solidFill>
                <a:latin typeface="微软雅黑" panose="020B0503020204020204" pitchFamily="34" charset="-122"/>
                <a:ea typeface="微软雅黑" panose="020B0503020204020204" pitchFamily="34" charset="-122"/>
                <a:cs typeface="+mn-cs"/>
              </a:rPr>
              <a:t> </a:t>
            </a:r>
            <a:r>
              <a:rPr lang="en-US" altLang="zh-CN" sz="1600"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字</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贸易以年均</a:t>
            </a:r>
            <a:r>
              <a:rPr lang="en-US" altLang="zh-CN" sz="1600" kern="1200" dirty="0">
                <a:solidFill>
                  <a:srgbClr val="FFFFFF"/>
                </a:solidFill>
                <a:latin typeface="微软雅黑" panose="020B0503020204020204" pitchFamily="34" charset="-122"/>
                <a:ea typeface="微软雅黑" panose="020B0503020204020204" pitchFamily="34" charset="-122"/>
                <a:cs typeface="+mn-cs"/>
              </a:rPr>
              <a:t>30%</a:t>
            </a:r>
            <a:r>
              <a:rPr lang="zh-CN" altLang="en-US" sz="1600" kern="1200" dirty="0">
                <a:solidFill>
                  <a:srgbClr val="FFFFFF"/>
                </a:solidFill>
                <a:latin typeface="微软雅黑" panose="020B0503020204020204" pitchFamily="34" charset="-122"/>
                <a:ea typeface="微软雅黑" panose="020B0503020204020204" pitchFamily="34" charset="-122"/>
                <a:cs typeface="+mn-cs"/>
              </a:rPr>
              <a:t>的增速持续发展。</a:t>
            </a:r>
            <a:endPar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1"/>
          <p:cNvSpPr txBox="1"/>
          <p:nvPr/>
        </p:nvSpPr>
        <p:spPr>
          <a:xfrm>
            <a:off x="461349" y="888505"/>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）美国数字贸易概述</a:t>
            </a:r>
            <a:endParaRPr lang="en-US" altLang="zh-CN" sz="2000" b="1" dirty="0">
              <a:solidFill>
                <a:srgbClr val="002060"/>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26811"/>
            <a:ext cx="9144000" cy="2007605"/>
          </a:xfrm>
          <a:prstGeom prst="rect">
            <a:avLst/>
          </a:prstGeom>
          <a:ln>
            <a:noFill/>
          </a:ln>
          <a:effectLst>
            <a:softEdge rad="112500"/>
          </a:effectLst>
        </p:spPr>
      </p:pic>
    </p:spTree>
    <p:extLst>
      <p:ext uri="{BB962C8B-B14F-4D97-AF65-F5344CB8AC3E}">
        <p14:creationId xmlns:p14="http://schemas.microsoft.com/office/powerpoint/2010/main" val="16921764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8" y="185690"/>
            <a:ext cx="53030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三、数字贸易发展概况</a:t>
            </a:r>
          </a:p>
        </p:txBody>
      </p:sp>
      <p:sp>
        <p:nvSpPr>
          <p:cNvPr id="94" name="矩形 93"/>
          <p:cNvSpPr/>
          <p:nvPr/>
        </p:nvSpPr>
        <p:spPr>
          <a:xfrm>
            <a:off x="520004" y="1380399"/>
            <a:ext cx="8163807" cy="1775177"/>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rPr>
              <a:t>构建数字贸易保障体系</a:t>
            </a:r>
            <a:r>
              <a:rPr lang="zh-CN" altLang="en-US" sz="1400" b="1" kern="1200" dirty="0" smtClean="0">
                <a:solidFill>
                  <a:srgbClr val="FFFFFF"/>
                </a:solidFill>
                <a:latin typeface="微软雅黑" panose="020B0503020204020204" pitchFamily="34" charset="-122"/>
                <a:ea typeface="微软雅黑" panose="020B0503020204020204" pitchFamily="34" charset="-122"/>
              </a:rPr>
              <a:t>：     </a:t>
            </a:r>
            <a:r>
              <a:rPr lang="en-US" altLang="zh-CN" sz="1400" kern="1200" dirty="0" smtClean="0">
                <a:solidFill>
                  <a:srgbClr val="FFFFFF"/>
                </a:solidFill>
                <a:latin typeface="微软雅黑" panose="020B0503020204020204" pitchFamily="34" charset="-122"/>
                <a:ea typeface="微软雅黑" panose="020B0503020204020204" pitchFamily="34" charset="-122"/>
              </a:rPr>
              <a:t>2016</a:t>
            </a:r>
            <a:r>
              <a:rPr lang="zh-CN" altLang="en-US" sz="1400" kern="1200" dirty="0">
                <a:solidFill>
                  <a:srgbClr val="FFFFFF"/>
                </a:solidFill>
                <a:latin typeface="微软雅黑" panose="020B0503020204020204" pitchFamily="34" charset="-122"/>
                <a:ea typeface="微软雅黑" panose="020B0503020204020204" pitchFamily="34" charset="-122"/>
              </a:rPr>
              <a:t>年起先后出台</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kern="1200" dirty="0">
                <a:solidFill>
                  <a:srgbClr val="FFFFFF"/>
                </a:solidFill>
                <a:latin typeface="微软雅黑" panose="020B0503020204020204" pitchFamily="34" charset="-122"/>
                <a:ea typeface="微软雅黑" panose="020B0503020204020204" pitchFamily="34" charset="-122"/>
              </a:rPr>
              <a:t>网络安全法</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kern="1200" dirty="0">
                <a:solidFill>
                  <a:srgbClr val="FFFFFF"/>
                </a:solidFill>
                <a:latin typeface="微软雅黑" panose="020B0503020204020204" pitchFamily="34" charset="-122"/>
                <a:ea typeface="微软雅黑" panose="020B0503020204020204" pitchFamily="34" charset="-122"/>
              </a:rPr>
              <a:t>数据安全法</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kern="1200" dirty="0">
                <a:solidFill>
                  <a:srgbClr val="FFFFFF"/>
                </a:solidFill>
                <a:latin typeface="微软雅黑" panose="020B0503020204020204" pitchFamily="34" charset="-122"/>
                <a:ea typeface="微软雅黑" panose="020B0503020204020204" pitchFamily="34" charset="-122"/>
              </a:rPr>
              <a:t>个人信息保护法</a:t>
            </a:r>
            <a:r>
              <a:rPr lang="en-US" altLang="zh-CN" sz="1400" kern="1200" dirty="0" smtClean="0">
                <a:solidFill>
                  <a:srgbClr val="FFFFFF"/>
                </a:solidFill>
                <a:latin typeface="微软雅黑" panose="020B0503020204020204" pitchFamily="34" charset="-122"/>
                <a:ea typeface="微软雅黑" panose="020B0503020204020204" pitchFamily="34" charset="-122"/>
              </a:rPr>
              <a:t>》   </a:t>
            </a:r>
          </a:p>
          <a:p>
            <a:pPr lvl="0" defTabSz="457200" hangingPunct="1">
              <a:lnSpc>
                <a:spcPct val="120000"/>
              </a:lnSpc>
            </a:pPr>
            <a:r>
              <a:rPr lang="en-US" altLang="zh-CN" sz="1400" kern="1200" dirty="0">
                <a:solidFill>
                  <a:srgbClr val="FFFFFF"/>
                </a:solidFill>
                <a:latin typeface="微软雅黑" panose="020B0503020204020204" pitchFamily="34" charset="-122"/>
                <a:ea typeface="微软雅黑" panose="020B0503020204020204" pitchFamily="34" charset="-122"/>
              </a:rPr>
              <a:t> </a:t>
            </a:r>
            <a:r>
              <a:rPr lang="en-US" altLang="zh-CN" sz="1400" kern="1200" dirty="0" smtClean="0">
                <a:solidFill>
                  <a:srgbClr val="FFFFFF"/>
                </a:solidFill>
                <a:latin typeface="微软雅黑" panose="020B0503020204020204" pitchFamily="34" charset="-122"/>
                <a:ea typeface="微软雅黑" panose="020B0503020204020204" pitchFamily="34" charset="-122"/>
              </a:rPr>
              <a:t>                                        《</a:t>
            </a:r>
            <a:r>
              <a:rPr lang="zh-CN" altLang="en-US" sz="1400" kern="1200" dirty="0">
                <a:solidFill>
                  <a:srgbClr val="FFFFFF"/>
                </a:solidFill>
                <a:latin typeface="微软雅黑" panose="020B0503020204020204" pitchFamily="34" charset="-122"/>
                <a:ea typeface="微软雅黑" panose="020B0503020204020204" pitchFamily="34" charset="-122"/>
              </a:rPr>
              <a:t>电子商务法</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kern="1200" dirty="0">
                <a:solidFill>
                  <a:srgbClr val="FFFFFF"/>
                </a:solidFill>
                <a:latin typeface="微软雅黑" panose="020B0503020204020204" pitchFamily="34" charset="-122"/>
                <a:ea typeface="微软雅黑" panose="020B0503020204020204" pitchFamily="34" charset="-122"/>
              </a:rPr>
              <a:t>等法律，修订</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kern="1200" dirty="0">
                <a:solidFill>
                  <a:srgbClr val="FFFFFF"/>
                </a:solidFill>
                <a:latin typeface="微软雅黑" panose="020B0503020204020204" pitchFamily="34" charset="-122"/>
                <a:ea typeface="微软雅黑" panose="020B0503020204020204" pitchFamily="34" charset="-122"/>
              </a:rPr>
              <a:t>电子签名法</a:t>
            </a:r>
            <a:r>
              <a:rPr lang="en-US" altLang="zh-CN" sz="1400" kern="1200" dirty="0">
                <a:solidFill>
                  <a:srgbClr val="FFFFFF"/>
                </a:solidFill>
                <a:latin typeface="微软雅黑" panose="020B0503020204020204" pitchFamily="34" charset="-122"/>
                <a:ea typeface="微软雅黑" panose="020B0503020204020204" pitchFamily="34" charset="-122"/>
              </a:rPr>
              <a:t>》</a:t>
            </a:r>
          </a:p>
          <a:p>
            <a:pPr lvl="0"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rPr>
              <a:t>认定国家数字服务出口基地： </a:t>
            </a:r>
            <a:r>
              <a:rPr lang="en-US" altLang="zh-CN" sz="1400" kern="1200" dirty="0">
                <a:solidFill>
                  <a:srgbClr val="FFFFFF"/>
                </a:solidFill>
                <a:latin typeface="微软雅黑" panose="020B0503020204020204" pitchFamily="34" charset="-122"/>
                <a:ea typeface="微软雅黑" panose="020B0503020204020204" pitchFamily="34" charset="-122"/>
              </a:rPr>
              <a:t>2020</a:t>
            </a:r>
            <a:r>
              <a:rPr lang="zh-CN" altLang="en-US" sz="1400" kern="1200" dirty="0">
                <a:solidFill>
                  <a:srgbClr val="FFFFFF"/>
                </a:solidFill>
                <a:latin typeface="微软雅黑" panose="020B0503020204020204" pitchFamily="34" charset="-122"/>
                <a:ea typeface="微软雅黑" panose="020B0503020204020204" pitchFamily="34" charset="-122"/>
              </a:rPr>
              <a:t>年</a:t>
            </a:r>
            <a:r>
              <a:rPr lang="en-US" altLang="zh-CN" sz="1400" kern="1200" dirty="0">
                <a:solidFill>
                  <a:srgbClr val="FFFFFF"/>
                </a:solidFill>
                <a:latin typeface="微软雅黑" panose="020B0503020204020204" pitchFamily="34" charset="-122"/>
                <a:ea typeface="微软雅黑" panose="020B0503020204020204" pitchFamily="34" charset="-122"/>
              </a:rPr>
              <a:t>4</a:t>
            </a:r>
            <a:r>
              <a:rPr lang="zh-CN" altLang="en-US" sz="1400" kern="1200" dirty="0">
                <a:solidFill>
                  <a:srgbClr val="FFFFFF"/>
                </a:solidFill>
                <a:latin typeface="微软雅黑" panose="020B0503020204020204" pitchFamily="34" charset="-122"/>
                <a:ea typeface="微软雅黑" panose="020B0503020204020204" pitchFamily="34" charset="-122"/>
              </a:rPr>
              <a:t>月商务部认定中关村软件园等</a:t>
            </a:r>
            <a:r>
              <a:rPr lang="en-US" altLang="zh-CN" sz="1400" kern="1200" dirty="0">
                <a:solidFill>
                  <a:srgbClr val="FFFFFF"/>
                </a:solidFill>
                <a:latin typeface="微软雅黑" panose="020B0503020204020204" pitchFamily="34" charset="-122"/>
                <a:ea typeface="微软雅黑" panose="020B0503020204020204" pitchFamily="34" charset="-122"/>
              </a:rPr>
              <a:t>12</a:t>
            </a:r>
            <a:r>
              <a:rPr lang="zh-CN" altLang="en-US" sz="1400" kern="1200" dirty="0">
                <a:solidFill>
                  <a:srgbClr val="FFFFFF"/>
                </a:solidFill>
                <a:latin typeface="微软雅黑" panose="020B0503020204020204" pitchFamily="34" charset="-122"/>
                <a:ea typeface="微软雅黑" panose="020B0503020204020204" pitchFamily="34" charset="-122"/>
              </a:rPr>
              <a:t>个国家数字服务出口基地</a:t>
            </a:r>
            <a:endParaRPr lang="en-US" altLang="zh-CN" sz="1400" kern="1200" dirty="0">
              <a:solidFill>
                <a:srgbClr val="FFFFFF"/>
              </a:solidFill>
              <a:latin typeface="微软雅黑" panose="020B0503020204020204" pitchFamily="34" charset="-122"/>
              <a:ea typeface="微软雅黑" panose="020B0503020204020204" pitchFamily="34" charset="-122"/>
            </a:endParaRPr>
          </a:p>
          <a:p>
            <a:pPr lvl="0"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rPr>
              <a:t>上海数字贸易发展行动方案</a:t>
            </a:r>
            <a:r>
              <a:rPr lang="zh-CN" altLang="en-US" sz="1400" kern="1200" dirty="0">
                <a:solidFill>
                  <a:srgbClr val="FFFFFF"/>
                </a:solidFill>
                <a:latin typeface="微软雅黑" panose="020B0503020204020204" pitchFamily="34" charset="-122"/>
                <a:ea typeface="微软雅黑" panose="020B0503020204020204" pitchFamily="34" charset="-122"/>
              </a:rPr>
              <a:t>（</a:t>
            </a:r>
            <a:r>
              <a:rPr lang="en-US" altLang="zh-CN" sz="1400" kern="1200" dirty="0">
                <a:solidFill>
                  <a:srgbClr val="FFFFFF"/>
                </a:solidFill>
                <a:latin typeface="微软雅黑" panose="020B0503020204020204" pitchFamily="34" charset="-122"/>
                <a:ea typeface="微软雅黑" panose="020B0503020204020204" pitchFamily="34" charset="-122"/>
              </a:rPr>
              <a:t>2019-2021</a:t>
            </a:r>
            <a:r>
              <a:rPr lang="zh-CN" altLang="en-US" sz="1400" kern="1200" dirty="0">
                <a:solidFill>
                  <a:srgbClr val="FFFFFF"/>
                </a:solidFill>
                <a:latin typeface="微软雅黑" panose="020B0503020204020204" pitchFamily="34" charset="-122"/>
                <a:ea typeface="微软雅黑" panose="020B0503020204020204" pitchFamily="34" charset="-122"/>
              </a:rPr>
              <a:t>年）</a:t>
            </a:r>
            <a:r>
              <a:rPr lang="zh-CN" altLang="en-US" sz="1600" b="1" kern="1200" dirty="0">
                <a:solidFill>
                  <a:srgbClr val="FFFFFF"/>
                </a:solidFill>
                <a:latin typeface="微软雅黑" panose="020B0503020204020204" pitchFamily="34" charset="-122"/>
                <a:ea typeface="微软雅黑" panose="020B0503020204020204" pitchFamily="34" charset="-122"/>
              </a:rPr>
              <a:t>：</a:t>
            </a:r>
            <a:r>
              <a:rPr lang="en-US" altLang="zh-CN" sz="1400" kern="1200" dirty="0">
                <a:solidFill>
                  <a:srgbClr val="FFFFFF"/>
                </a:solidFill>
                <a:latin typeface="微软雅黑" panose="020B0503020204020204" pitchFamily="34" charset="-122"/>
                <a:ea typeface="微软雅黑" panose="020B0503020204020204" pitchFamily="34" charset="-122"/>
              </a:rPr>
              <a:t>2019</a:t>
            </a:r>
            <a:r>
              <a:rPr lang="zh-CN" altLang="en-US" sz="1400" kern="1200" dirty="0">
                <a:solidFill>
                  <a:srgbClr val="FFFFFF"/>
                </a:solidFill>
                <a:latin typeface="微软雅黑" panose="020B0503020204020204" pitchFamily="34" charset="-122"/>
                <a:ea typeface="微软雅黑" panose="020B0503020204020204" pitchFamily="34" charset="-122"/>
              </a:rPr>
              <a:t>年出台，是全国首个行动方案</a:t>
            </a:r>
            <a:endParaRPr lang="en-US" altLang="zh-CN" sz="1400" kern="1200" dirty="0">
              <a:solidFill>
                <a:srgbClr val="FFFFFF"/>
              </a:solidFill>
              <a:latin typeface="微软雅黑" panose="020B0503020204020204" pitchFamily="34" charset="-122"/>
              <a:ea typeface="微软雅黑" panose="020B0503020204020204" pitchFamily="34" charset="-122"/>
            </a:endParaRPr>
          </a:p>
          <a:p>
            <a:pPr defTabSz="457200" hangingPunct="1">
              <a:lnSpc>
                <a:spcPct val="120000"/>
              </a:lnSpc>
            </a:pPr>
            <a:r>
              <a:rPr lang="zh-CN" altLang="en-US" sz="1400" b="1" kern="1200" dirty="0">
                <a:solidFill>
                  <a:srgbClr val="FFFFFF"/>
                </a:solidFill>
                <a:latin typeface="微软雅黑" panose="020B0503020204020204" pitchFamily="34" charset="-122"/>
                <a:ea typeface="微软雅黑" panose="020B0503020204020204" pitchFamily="34" charset="-122"/>
              </a:rPr>
              <a:t>北京促进数字经济创新发展行动纲要</a:t>
            </a:r>
            <a:r>
              <a:rPr lang="en-US" altLang="zh-CN" sz="1400" kern="1200" dirty="0">
                <a:solidFill>
                  <a:srgbClr val="FFFFFF"/>
                </a:solidFill>
                <a:latin typeface="微软雅黑" panose="020B0503020204020204" pitchFamily="34" charset="-122"/>
                <a:ea typeface="微软雅黑" panose="020B0503020204020204" pitchFamily="34" charset="-122"/>
              </a:rPr>
              <a:t>(2020-2022</a:t>
            </a:r>
            <a:r>
              <a:rPr lang="zh-CN" altLang="en-US" sz="1400" kern="1200" dirty="0">
                <a:solidFill>
                  <a:srgbClr val="FFFFFF"/>
                </a:solidFill>
                <a:latin typeface="微软雅黑" panose="020B0503020204020204" pitchFamily="34" charset="-122"/>
                <a:ea typeface="微软雅黑" panose="020B0503020204020204" pitchFamily="34" charset="-122"/>
              </a:rPr>
              <a:t>年</a:t>
            </a:r>
            <a:r>
              <a:rPr lang="en-US" altLang="zh-CN" sz="1400" kern="1200" dirty="0">
                <a:solidFill>
                  <a:srgbClr val="FFFFFF"/>
                </a:solidFill>
                <a:latin typeface="微软雅黑" panose="020B0503020204020204" pitchFamily="34" charset="-122"/>
                <a:ea typeface="微软雅黑" panose="020B0503020204020204" pitchFamily="34" charset="-122"/>
              </a:rPr>
              <a:t>)</a:t>
            </a:r>
            <a:r>
              <a:rPr lang="zh-CN" altLang="en-US" sz="1400" b="1" kern="1200" dirty="0">
                <a:solidFill>
                  <a:srgbClr val="FFFFFF"/>
                </a:solidFill>
                <a:latin typeface="微软雅黑" panose="020B0503020204020204" pitchFamily="34" charset="-122"/>
                <a:ea typeface="微软雅黑" panose="020B0503020204020204" pitchFamily="34" charset="-122"/>
              </a:rPr>
              <a:t>：</a:t>
            </a:r>
            <a:r>
              <a:rPr lang="en-US" altLang="zh-CN" sz="1400" kern="1200" dirty="0">
                <a:solidFill>
                  <a:srgbClr val="FFFFFF"/>
                </a:solidFill>
                <a:latin typeface="微软雅黑" panose="020B0503020204020204" pitchFamily="34" charset="-122"/>
                <a:ea typeface="微软雅黑" panose="020B0503020204020204" pitchFamily="34" charset="-122"/>
              </a:rPr>
              <a:t>2020</a:t>
            </a:r>
            <a:r>
              <a:rPr lang="zh-CN" altLang="en-US" sz="1400" kern="1200" dirty="0">
                <a:solidFill>
                  <a:srgbClr val="FFFFFF"/>
                </a:solidFill>
                <a:latin typeface="微软雅黑" panose="020B0503020204020204" pitchFamily="34" charset="-122"/>
                <a:ea typeface="微软雅黑" panose="020B0503020204020204" pitchFamily="34" charset="-122"/>
              </a:rPr>
              <a:t>年出台</a:t>
            </a:r>
          </a:p>
        </p:txBody>
      </p:sp>
      <p:sp>
        <p:nvSpPr>
          <p:cNvPr id="22" name="TextBox 1"/>
          <p:cNvSpPr txBox="1"/>
          <p:nvPr/>
        </p:nvSpPr>
        <p:spPr>
          <a:xfrm>
            <a:off x="430412" y="826401"/>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（三）中国数字</a:t>
            </a:r>
            <a:r>
              <a:rPr lang="zh-CN" altLang="en-US" sz="2000" b="1" dirty="0">
                <a:solidFill>
                  <a:srgbClr val="002060"/>
                </a:solidFill>
              </a:rPr>
              <a:t>贸易概述</a:t>
            </a:r>
            <a:endParaRPr lang="en-US" altLang="zh-CN" sz="2000" b="1" dirty="0">
              <a:solidFill>
                <a:srgbClr val="002060"/>
              </a:solidFill>
            </a:endParaRPr>
          </a:p>
        </p:txBody>
      </p:sp>
      <p:sp>
        <p:nvSpPr>
          <p:cNvPr id="23" name="TextBox 1"/>
          <p:cNvSpPr txBox="1"/>
          <p:nvPr/>
        </p:nvSpPr>
        <p:spPr>
          <a:xfrm>
            <a:off x="520004" y="3259238"/>
            <a:ext cx="8145823" cy="160043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zh-CN" sz="1400" b="1" dirty="0">
                <a:solidFill>
                  <a:schemeClr val="accent6">
                    <a:lumMod val="50000"/>
                  </a:schemeClr>
                </a:solidFill>
              </a:rPr>
              <a:t>《中国数字贸易发展报告</a:t>
            </a:r>
            <a:r>
              <a:rPr lang="en-US" altLang="zh-CN" sz="1400" b="1" dirty="0">
                <a:solidFill>
                  <a:schemeClr val="accent6">
                    <a:lumMod val="50000"/>
                  </a:schemeClr>
                </a:solidFill>
              </a:rPr>
              <a:t>2020</a:t>
            </a:r>
            <a:r>
              <a:rPr lang="zh-CN" altLang="zh-CN" sz="1400" b="1" dirty="0" smtClean="0">
                <a:solidFill>
                  <a:schemeClr val="accent6">
                    <a:lumMod val="50000"/>
                  </a:schemeClr>
                </a:solidFill>
              </a:rPr>
              <a:t>》数据显示</a:t>
            </a:r>
            <a:r>
              <a:rPr lang="zh-CN" altLang="en-US" sz="1400" b="1" dirty="0" smtClean="0">
                <a:solidFill>
                  <a:schemeClr val="accent6">
                    <a:lumMod val="50000"/>
                  </a:schemeClr>
                </a:solidFill>
              </a:rPr>
              <a:t>：</a:t>
            </a:r>
            <a:endParaRPr lang="en-US" altLang="zh-CN" sz="1400" b="1" dirty="0" smtClean="0">
              <a:solidFill>
                <a:schemeClr val="accent6">
                  <a:lumMod val="50000"/>
                </a:schemeClr>
              </a:solidFill>
            </a:endParaRPr>
          </a:p>
          <a:p>
            <a:r>
              <a:rPr lang="en-US" altLang="zh-CN" sz="1400" dirty="0" smtClean="0">
                <a:solidFill>
                  <a:schemeClr val="accent6">
                    <a:lumMod val="50000"/>
                  </a:schemeClr>
                </a:solidFill>
              </a:rPr>
              <a:t>2019</a:t>
            </a:r>
            <a:r>
              <a:rPr lang="zh-CN" altLang="zh-CN" sz="1400" dirty="0">
                <a:solidFill>
                  <a:schemeClr val="accent6">
                    <a:lumMod val="50000"/>
                  </a:schemeClr>
                </a:solidFill>
              </a:rPr>
              <a:t>年中国离岸服务外包合同额</a:t>
            </a:r>
            <a:r>
              <a:rPr lang="en-US" altLang="zh-CN" sz="1400" dirty="0">
                <a:solidFill>
                  <a:schemeClr val="accent6">
                    <a:lumMod val="50000"/>
                  </a:schemeClr>
                </a:solidFill>
              </a:rPr>
              <a:t>1389.1</a:t>
            </a:r>
            <a:r>
              <a:rPr lang="zh-CN" altLang="zh-CN" sz="1400" dirty="0">
                <a:solidFill>
                  <a:schemeClr val="accent6">
                    <a:lumMod val="50000"/>
                  </a:schemeClr>
                </a:solidFill>
              </a:rPr>
              <a:t>亿美元，同比增长了</a:t>
            </a:r>
            <a:r>
              <a:rPr lang="en-US" altLang="zh-CN" sz="1400" dirty="0" smtClean="0">
                <a:solidFill>
                  <a:schemeClr val="accent6">
                    <a:lumMod val="50000"/>
                  </a:schemeClr>
                </a:solidFill>
              </a:rPr>
              <a:t>15.4%</a:t>
            </a:r>
            <a:r>
              <a:rPr lang="zh-CN" altLang="en-US" sz="1400" dirty="0" smtClean="0">
                <a:solidFill>
                  <a:schemeClr val="accent6">
                    <a:lumMod val="50000"/>
                  </a:schemeClr>
                </a:solidFill>
              </a:rPr>
              <a:t>，</a:t>
            </a:r>
            <a:r>
              <a:rPr lang="zh-CN" altLang="zh-CN" sz="1400" dirty="0" smtClean="0">
                <a:solidFill>
                  <a:schemeClr val="accent6">
                    <a:lumMod val="50000"/>
                  </a:schemeClr>
                </a:solidFill>
              </a:rPr>
              <a:t>可</a:t>
            </a:r>
            <a:r>
              <a:rPr lang="zh-CN" altLang="zh-CN" sz="1400" dirty="0">
                <a:solidFill>
                  <a:schemeClr val="accent6">
                    <a:lumMod val="50000"/>
                  </a:schemeClr>
                </a:solidFill>
              </a:rPr>
              <a:t>数字化服务贸易额超</a:t>
            </a:r>
            <a:r>
              <a:rPr lang="en-US" altLang="zh-CN" sz="1400" dirty="0">
                <a:solidFill>
                  <a:schemeClr val="accent6">
                    <a:lumMod val="50000"/>
                  </a:schemeClr>
                </a:solidFill>
              </a:rPr>
              <a:t>2718.10</a:t>
            </a:r>
            <a:r>
              <a:rPr lang="zh-CN" altLang="zh-CN" sz="1400" dirty="0">
                <a:solidFill>
                  <a:schemeClr val="accent6">
                    <a:lumMod val="50000"/>
                  </a:schemeClr>
                </a:solidFill>
              </a:rPr>
              <a:t>亿美元，占全国服务贸易总额的</a:t>
            </a:r>
            <a:r>
              <a:rPr lang="en-US" altLang="zh-CN" sz="1400" dirty="0" smtClean="0">
                <a:solidFill>
                  <a:schemeClr val="accent6">
                    <a:lumMod val="50000"/>
                  </a:schemeClr>
                </a:solidFill>
              </a:rPr>
              <a:t>26%</a:t>
            </a:r>
            <a:r>
              <a:rPr lang="zh-CN" altLang="en-US" sz="1400" dirty="0" smtClean="0">
                <a:solidFill>
                  <a:schemeClr val="accent6">
                    <a:lumMod val="50000"/>
                  </a:schemeClr>
                </a:solidFill>
              </a:rPr>
              <a:t>，</a:t>
            </a:r>
            <a:r>
              <a:rPr lang="zh-CN" altLang="zh-CN" sz="1400" dirty="0" smtClean="0">
                <a:solidFill>
                  <a:schemeClr val="accent6">
                    <a:lumMod val="50000"/>
                  </a:schemeClr>
                </a:solidFill>
              </a:rPr>
              <a:t>中国</a:t>
            </a:r>
            <a:r>
              <a:rPr lang="zh-CN" altLang="zh-CN" sz="1400" dirty="0">
                <a:solidFill>
                  <a:schemeClr val="accent6">
                    <a:lumMod val="50000"/>
                  </a:schemeClr>
                </a:solidFill>
              </a:rPr>
              <a:t>数字服务出口在全球排名第</a:t>
            </a:r>
            <a:r>
              <a:rPr lang="en-US" altLang="zh-CN" sz="1400" dirty="0">
                <a:solidFill>
                  <a:schemeClr val="accent6">
                    <a:lumMod val="50000"/>
                  </a:schemeClr>
                </a:solidFill>
              </a:rPr>
              <a:t>8</a:t>
            </a:r>
            <a:r>
              <a:rPr lang="zh-CN" altLang="zh-CN" sz="1400" dirty="0">
                <a:solidFill>
                  <a:schemeClr val="accent6">
                    <a:lumMod val="50000"/>
                  </a:schemeClr>
                </a:solidFill>
              </a:rPr>
              <a:t>位、数字服务进口排名第</a:t>
            </a:r>
            <a:r>
              <a:rPr lang="en-US" altLang="zh-CN" sz="1400" dirty="0">
                <a:solidFill>
                  <a:schemeClr val="accent6">
                    <a:lumMod val="50000"/>
                  </a:schemeClr>
                </a:solidFill>
              </a:rPr>
              <a:t>7</a:t>
            </a:r>
            <a:r>
              <a:rPr lang="zh-CN" altLang="zh-CN" sz="1400" dirty="0">
                <a:solidFill>
                  <a:schemeClr val="accent6">
                    <a:lumMod val="50000"/>
                  </a:schemeClr>
                </a:solidFill>
              </a:rPr>
              <a:t>位</a:t>
            </a:r>
            <a:r>
              <a:rPr lang="zh-CN" altLang="zh-CN" sz="1400" dirty="0" smtClean="0">
                <a:solidFill>
                  <a:schemeClr val="accent6">
                    <a:lumMod val="50000"/>
                  </a:schemeClr>
                </a:solidFill>
              </a:rPr>
              <a:t>。</a:t>
            </a:r>
            <a:endParaRPr lang="en-US" altLang="zh-CN" sz="1400" dirty="0" smtClean="0">
              <a:solidFill>
                <a:schemeClr val="accent6">
                  <a:lumMod val="50000"/>
                </a:schemeClr>
              </a:solidFill>
            </a:endParaRPr>
          </a:p>
          <a:p>
            <a:endParaRPr lang="zh-CN" altLang="zh-CN" sz="1400" dirty="0">
              <a:solidFill>
                <a:schemeClr val="accent6">
                  <a:lumMod val="50000"/>
                </a:schemeClr>
              </a:solidFill>
            </a:endParaRPr>
          </a:p>
          <a:p>
            <a:r>
              <a:rPr lang="zh-CN" altLang="zh-CN" sz="1400" b="1" dirty="0" smtClean="0">
                <a:solidFill>
                  <a:schemeClr val="accent1">
                    <a:lumMod val="50000"/>
                  </a:schemeClr>
                </a:solidFill>
              </a:rPr>
              <a:t>商务部数据显示</a:t>
            </a:r>
            <a:r>
              <a:rPr lang="zh-CN" altLang="en-US" sz="1400" b="1" dirty="0" smtClean="0">
                <a:solidFill>
                  <a:schemeClr val="accent1">
                    <a:lumMod val="50000"/>
                  </a:schemeClr>
                </a:solidFill>
              </a:rPr>
              <a:t>：</a:t>
            </a:r>
            <a:endParaRPr lang="en-US" altLang="zh-CN" sz="1400" b="1" dirty="0" smtClean="0">
              <a:solidFill>
                <a:schemeClr val="accent1">
                  <a:lumMod val="50000"/>
                </a:schemeClr>
              </a:solidFill>
            </a:endParaRPr>
          </a:p>
          <a:p>
            <a:r>
              <a:rPr lang="en-US" altLang="zh-CN" sz="1400" dirty="0" smtClean="0">
                <a:solidFill>
                  <a:schemeClr val="accent1">
                    <a:lumMod val="50000"/>
                  </a:schemeClr>
                </a:solidFill>
              </a:rPr>
              <a:t>2020</a:t>
            </a:r>
            <a:r>
              <a:rPr lang="zh-CN" altLang="zh-CN" sz="1400" dirty="0" smtClean="0">
                <a:solidFill>
                  <a:schemeClr val="accent1">
                    <a:lumMod val="50000"/>
                  </a:schemeClr>
                </a:solidFill>
              </a:rPr>
              <a:t>年知识密集型</a:t>
            </a:r>
            <a:r>
              <a:rPr lang="zh-CN" altLang="zh-CN" sz="1400" dirty="0">
                <a:solidFill>
                  <a:schemeClr val="accent1">
                    <a:lumMod val="50000"/>
                  </a:schemeClr>
                </a:solidFill>
              </a:rPr>
              <a:t>服务进出口为</a:t>
            </a:r>
            <a:r>
              <a:rPr lang="en-US" altLang="zh-CN" sz="1400" dirty="0">
                <a:solidFill>
                  <a:schemeClr val="accent1">
                    <a:lumMod val="50000"/>
                  </a:schemeClr>
                </a:solidFill>
              </a:rPr>
              <a:t>20331.2</a:t>
            </a:r>
            <a:r>
              <a:rPr lang="zh-CN" altLang="zh-CN" sz="1400" dirty="0">
                <a:solidFill>
                  <a:schemeClr val="accent1">
                    <a:lumMod val="50000"/>
                  </a:schemeClr>
                </a:solidFill>
              </a:rPr>
              <a:t>亿元，</a:t>
            </a:r>
            <a:r>
              <a:rPr lang="zh-CN" altLang="zh-CN" sz="1400" dirty="0" smtClean="0">
                <a:solidFill>
                  <a:schemeClr val="accent1">
                    <a:lumMod val="50000"/>
                  </a:schemeClr>
                </a:solidFill>
              </a:rPr>
              <a:t>增长</a:t>
            </a:r>
            <a:r>
              <a:rPr lang="en-US" altLang="zh-CN" sz="1400" dirty="0" smtClean="0">
                <a:solidFill>
                  <a:schemeClr val="accent1">
                    <a:lumMod val="50000"/>
                  </a:schemeClr>
                </a:solidFill>
              </a:rPr>
              <a:t>8.3</a:t>
            </a:r>
            <a:r>
              <a:rPr lang="en-US" altLang="zh-CN" sz="1400" dirty="0">
                <a:solidFill>
                  <a:schemeClr val="accent1">
                    <a:lumMod val="50000"/>
                  </a:schemeClr>
                </a:solidFill>
              </a:rPr>
              <a:t>%</a:t>
            </a:r>
            <a:r>
              <a:rPr lang="zh-CN" altLang="zh-CN" sz="1400" dirty="0" smtClean="0">
                <a:solidFill>
                  <a:schemeClr val="accent1">
                    <a:lumMod val="50000"/>
                  </a:schemeClr>
                </a:solidFill>
              </a:rPr>
              <a:t>，知识密集型</a:t>
            </a:r>
            <a:r>
              <a:rPr lang="zh-CN" altLang="zh-CN" sz="1400" dirty="0">
                <a:solidFill>
                  <a:schemeClr val="accent1">
                    <a:lumMod val="50000"/>
                  </a:schemeClr>
                </a:solidFill>
              </a:rPr>
              <a:t>服务出口为</a:t>
            </a:r>
            <a:r>
              <a:rPr lang="en-US" altLang="zh-CN" sz="1400" dirty="0">
                <a:solidFill>
                  <a:schemeClr val="accent1">
                    <a:lumMod val="50000"/>
                  </a:schemeClr>
                </a:solidFill>
              </a:rPr>
              <a:t>10701.4</a:t>
            </a:r>
            <a:r>
              <a:rPr lang="zh-CN" altLang="zh-CN" sz="1400" dirty="0">
                <a:solidFill>
                  <a:schemeClr val="accent1">
                    <a:lumMod val="50000"/>
                  </a:schemeClr>
                </a:solidFill>
              </a:rPr>
              <a:t>亿元，</a:t>
            </a:r>
            <a:r>
              <a:rPr lang="zh-CN" altLang="zh-CN" sz="1400" dirty="0" smtClean="0">
                <a:solidFill>
                  <a:schemeClr val="accent1">
                    <a:lumMod val="50000"/>
                  </a:schemeClr>
                </a:solidFill>
              </a:rPr>
              <a:t>增长</a:t>
            </a:r>
            <a:r>
              <a:rPr lang="en-US" altLang="zh-CN" sz="1400" dirty="0" smtClean="0">
                <a:solidFill>
                  <a:schemeClr val="accent1">
                    <a:lumMod val="50000"/>
                  </a:schemeClr>
                </a:solidFill>
              </a:rPr>
              <a:t>7.9</a:t>
            </a:r>
            <a:r>
              <a:rPr lang="en-US" altLang="zh-CN" sz="1400" dirty="0">
                <a:solidFill>
                  <a:schemeClr val="accent1">
                    <a:lumMod val="50000"/>
                  </a:schemeClr>
                </a:solidFill>
              </a:rPr>
              <a:t>%</a:t>
            </a:r>
            <a:r>
              <a:rPr lang="zh-CN" altLang="zh-CN" sz="1400" dirty="0" smtClean="0">
                <a:solidFill>
                  <a:schemeClr val="accent1">
                    <a:lumMod val="50000"/>
                  </a:schemeClr>
                </a:solidFill>
              </a:rPr>
              <a:t>，增长</a:t>
            </a:r>
            <a:r>
              <a:rPr lang="zh-CN" altLang="zh-CN" sz="1400" dirty="0">
                <a:solidFill>
                  <a:schemeClr val="accent1">
                    <a:lumMod val="50000"/>
                  </a:schemeClr>
                </a:solidFill>
              </a:rPr>
              <a:t>较</a:t>
            </a:r>
            <a:r>
              <a:rPr lang="zh-CN" altLang="zh-CN" sz="1400" dirty="0" smtClean="0">
                <a:solidFill>
                  <a:schemeClr val="accent1">
                    <a:lumMod val="50000"/>
                  </a:schemeClr>
                </a:solidFill>
              </a:rPr>
              <a:t>快领域</a:t>
            </a:r>
            <a:r>
              <a:rPr lang="zh-CN" altLang="zh-CN" sz="1400" dirty="0">
                <a:solidFill>
                  <a:schemeClr val="accent1">
                    <a:lumMod val="50000"/>
                  </a:schemeClr>
                </a:solidFill>
              </a:rPr>
              <a:t>是知识产权使用费、电信计算机和信息服务、保险</a:t>
            </a:r>
            <a:r>
              <a:rPr lang="zh-CN" altLang="zh-CN" sz="1400" dirty="0" smtClean="0">
                <a:solidFill>
                  <a:schemeClr val="accent1">
                    <a:lumMod val="50000"/>
                  </a:schemeClr>
                </a:solidFill>
              </a:rPr>
              <a:t>服务</a:t>
            </a:r>
            <a:r>
              <a:rPr lang="zh-CN" altLang="en-US" sz="1400" dirty="0" smtClean="0">
                <a:solidFill>
                  <a:schemeClr val="accent1">
                    <a:lumMod val="50000"/>
                  </a:schemeClr>
                </a:solidFill>
              </a:rPr>
              <a:t>。</a:t>
            </a:r>
            <a:endParaRPr lang="zh-CN" altLang="zh-CN" sz="1400" dirty="0">
              <a:solidFill>
                <a:schemeClr val="accent1">
                  <a:lumMod val="50000"/>
                </a:schemeClr>
              </a:solidFill>
            </a:endParaRPr>
          </a:p>
        </p:txBody>
      </p:sp>
    </p:spTree>
    <p:extLst>
      <p:ext uri="{BB962C8B-B14F-4D97-AF65-F5344CB8AC3E}">
        <p14:creationId xmlns:p14="http://schemas.microsoft.com/office/powerpoint/2010/main" val="7302876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第二章 跨</a:t>
            </a:r>
            <a:r>
              <a:rPr lang="zh-CN" altLang="en-US" sz="4000" b="1" dirty="0"/>
              <a:t>境电子商务营商环境</a:t>
            </a:r>
            <a:endParaRPr sz="4000" b="1" dirty="0"/>
          </a:p>
        </p:txBody>
      </p:sp>
    </p:spTree>
    <p:extLst>
      <p:ext uri="{BB962C8B-B14F-4D97-AF65-F5344CB8AC3E}">
        <p14:creationId xmlns:p14="http://schemas.microsoft.com/office/powerpoint/2010/main" val="9765839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21425" y="185690"/>
            <a:ext cx="551965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二、货物进出口原则</a:t>
            </a:r>
          </a:p>
        </p:txBody>
      </p:sp>
      <p:sp>
        <p:nvSpPr>
          <p:cNvPr id="8" name="TextBox 1"/>
          <p:cNvSpPr txBox="1"/>
          <p:nvPr/>
        </p:nvSpPr>
        <p:spPr>
          <a:xfrm>
            <a:off x="382460" y="87367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（一）最惠国待遇</a:t>
            </a:r>
            <a:endParaRPr lang="en-US" altLang="zh-CN" sz="2000" b="1" dirty="0">
              <a:solidFill>
                <a:srgbClr val="002060"/>
              </a:solidFill>
            </a:endParaRPr>
          </a:p>
        </p:txBody>
      </p:sp>
      <p:sp>
        <p:nvSpPr>
          <p:cNvPr id="32" name="矩形 31"/>
          <p:cNvSpPr/>
          <p:nvPr/>
        </p:nvSpPr>
        <p:spPr>
          <a:xfrm>
            <a:off x="591078" y="1430257"/>
            <a:ext cx="7959946" cy="1504592"/>
          </a:xfrm>
          <a:prstGeom prst="rect">
            <a:avLst/>
          </a:prstGeom>
          <a:solidFill>
            <a:srgbClr val="F38558"/>
          </a:solidFill>
          <a:ln w="12700" cap="flat" cmpd="sng" algn="ctr">
            <a:noFill/>
            <a:prstDash val="solid"/>
            <a:miter lim="800000"/>
          </a:ln>
          <a:effectLst/>
        </p:spPr>
        <p:txBody>
          <a:bodyPr rtlCol="0" anchor="ctr"/>
          <a:lstStyle/>
          <a:p>
            <a:pPr lvl="0" defTabSz="457200" hangingPunct="1">
              <a:lnSpc>
                <a:spcPct val="120000"/>
              </a:lnSpc>
            </a:pPr>
            <a:r>
              <a:rPr lang="en-US" altLang="zh-CN" sz="1600" b="1" kern="1200" dirty="0">
                <a:solidFill>
                  <a:srgbClr val="FFFFFF"/>
                </a:solidFill>
                <a:latin typeface="微软雅黑" panose="020B0503020204020204" pitchFamily="34" charset="-122"/>
                <a:ea typeface="微软雅黑" panose="020B0503020204020204" pitchFamily="34" charset="-122"/>
                <a:cs typeface="+mn-cs"/>
              </a:rPr>
              <a:t>《1994</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年关贸总协定</a:t>
            </a:r>
            <a:r>
              <a:rPr lang="en-US" altLang="zh-CN" sz="1600" b="1"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a:t>
            </a:r>
            <a:endParaRPr lang="en-US" altLang="zh-CN" sz="1600" b="1"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en-US" altLang="zh-CN" sz="1600" b="1" kern="1200" dirty="0">
                <a:solidFill>
                  <a:srgbClr val="FFFFFF"/>
                </a:solidFill>
                <a:latin typeface="微软雅黑" panose="020B0503020204020204" pitchFamily="34" charset="-122"/>
                <a:ea typeface="微软雅黑" panose="020B0503020204020204" pitchFamily="34" charset="-122"/>
                <a:cs typeface="+mn-cs"/>
              </a:rPr>
              <a:t> </a:t>
            </a:r>
            <a:r>
              <a:rPr lang="en-US" altLang="zh-CN" sz="1600" b="1"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成员</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之间应相互给予最惠国待遇</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a:t>
            </a:r>
            <a:endParaRPr lang="en-US" altLang="zh-CN" sz="1400"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en-US" altLang="zh-CN" sz="1600" b="1"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中华人民共和国货物</a:t>
            </a:r>
            <a:r>
              <a:rPr lang="zh-CN" altLang="en-US" sz="1600" b="1" kern="1200" dirty="0">
                <a:solidFill>
                  <a:srgbClr val="FFFFFF"/>
                </a:solidFill>
                <a:latin typeface="微软雅黑" panose="020B0503020204020204" pitchFamily="34" charset="-122"/>
                <a:ea typeface="微软雅黑" panose="020B0503020204020204" pitchFamily="34" charset="-122"/>
                <a:cs typeface="+mn-cs"/>
              </a:rPr>
              <a:t>进出口管理条例</a:t>
            </a:r>
            <a:r>
              <a:rPr lang="en-US" altLang="zh-CN" sz="1600" b="1" kern="1200" dirty="0" smtClean="0">
                <a:solidFill>
                  <a:srgbClr val="FFFFFF"/>
                </a:solidFill>
                <a:latin typeface="微软雅黑" panose="020B0503020204020204" pitchFamily="34" charset="-122"/>
                <a:ea typeface="微软雅黑" panose="020B0503020204020204" pitchFamily="34" charset="-122"/>
                <a:cs typeface="+mn-cs"/>
              </a:rPr>
              <a:t>》</a:t>
            </a:r>
            <a:r>
              <a:rPr lang="zh-CN" altLang="en-US" sz="1600" b="1" kern="1200" dirty="0" smtClean="0">
                <a:solidFill>
                  <a:srgbClr val="FFFFFF"/>
                </a:solidFill>
                <a:latin typeface="微软雅黑" panose="020B0503020204020204" pitchFamily="34" charset="-122"/>
                <a:ea typeface="微软雅黑" panose="020B0503020204020204" pitchFamily="34" charset="-122"/>
                <a:cs typeface="+mn-cs"/>
              </a:rPr>
              <a:t>：</a:t>
            </a:r>
            <a:endParaRPr lang="en-US" altLang="zh-CN" sz="1600" b="1" kern="1200" dirty="0" smtClean="0">
              <a:solidFill>
                <a:srgbClr val="FFFFFF"/>
              </a:solidFill>
              <a:latin typeface="微软雅黑" panose="020B0503020204020204" pitchFamily="34" charset="-122"/>
              <a:ea typeface="微软雅黑" panose="020B0503020204020204" pitchFamily="34" charset="-122"/>
              <a:cs typeface="+mn-cs"/>
            </a:endParaRPr>
          </a:p>
          <a:p>
            <a:pPr lvl="0" defTabSz="457200" hangingPunct="1">
              <a:lnSpc>
                <a:spcPct val="120000"/>
              </a:lnSpc>
            </a:pPr>
            <a:r>
              <a:rPr lang="zh-CN" altLang="en-US" sz="1600" kern="1200" dirty="0" smtClean="0">
                <a:solidFill>
                  <a:srgbClr val="FFFFFF"/>
                </a:solidFill>
                <a:latin typeface="微软雅黑" panose="020B0503020204020204" pitchFamily="34" charset="-122"/>
                <a:ea typeface="微软雅黑" panose="020B0503020204020204" pitchFamily="34" charset="-122"/>
                <a:cs typeface="+mn-cs"/>
              </a:rPr>
              <a:t> </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根据</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所缔结或者参加的国际条约、协定，给予其他缔约方、参加方最惠国待遇、</a:t>
            </a:r>
            <a:r>
              <a:rPr lang="zh-CN" altLang="en-US" sz="1400" kern="1200" dirty="0" smtClean="0">
                <a:solidFill>
                  <a:srgbClr val="FFFFFF"/>
                </a:solidFill>
                <a:latin typeface="微软雅黑" panose="020B0503020204020204" pitchFamily="34" charset="-122"/>
                <a:ea typeface="微软雅黑" panose="020B0503020204020204" pitchFamily="34" charset="-122"/>
                <a:cs typeface="+mn-cs"/>
              </a:rPr>
              <a:t>国民待遇</a:t>
            </a:r>
            <a:r>
              <a:rPr lang="zh-CN" altLang="en-US" sz="1400" kern="1200" dirty="0">
                <a:solidFill>
                  <a:srgbClr val="FFFFFF"/>
                </a:solidFill>
                <a:latin typeface="微软雅黑" panose="020B0503020204020204" pitchFamily="34" charset="-122"/>
                <a:ea typeface="微软雅黑" panose="020B0503020204020204" pitchFamily="34" charset="-122"/>
                <a:cs typeface="+mn-cs"/>
              </a:rPr>
              <a:t>，或者根据互惠、对等原则给予对方最惠国待遇、国民待遇。</a:t>
            </a:r>
            <a:endParaRPr kumimoji="0" lang="zh-CN" altLang="en-US" sz="140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591078" y="3435928"/>
            <a:ext cx="7959946" cy="1254466"/>
          </a:xfrm>
          <a:prstGeom prst="rect">
            <a:avLst/>
          </a:prstGeom>
          <a:solidFill>
            <a:srgbClr val="F38558"/>
          </a:solidFill>
          <a:ln w="12700" cap="flat" cmpd="sng" algn="ctr">
            <a:noFill/>
            <a:prstDash val="solid"/>
            <a:miter lim="800000"/>
          </a:ln>
          <a:effectLst/>
        </p:spPr>
        <p:txBody>
          <a:bodyPr rtlCol="0" anchor="ctr"/>
          <a:lstStyle/>
          <a:p>
            <a:pPr defTabSz="457200" hangingPunct="1">
              <a:lnSpc>
                <a:spcPct val="120000"/>
              </a:lnSpc>
            </a:pPr>
            <a:r>
              <a:rPr lang="en-US" altLang="zh-CN" sz="1600" b="1" kern="1200" dirty="0">
                <a:solidFill>
                  <a:srgbClr val="FFFFFF"/>
                </a:solidFill>
                <a:latin typeface="微软雅黑" panose="020B0503020204020204" pitchFamily="34" charset="-122"/>
                <a:ea typeface="微软雅黑" panose="020B0503020204020204" pitchFamily="34" charset="-122"/>
              </a:rPr>
              <a:t>《</a:t>
            </a:r>
            <a:r>
              <a:rPr lang="zh-CN" altLang="en-US" sz="1600" b="1" kern="1200" dirty="0">
                <a:solidFill>
                  <a:srgbClr val="FFFFFF"/>
                </a:solidFill>
                <a:latin typeface="微软雅黑" panose="020B0503020204020204" pitchFamily="34" charset="-122"/>
                <a:ea typeface="微软雅黑" panose="020B0503020204020204" pitchFamily="34" charset="-122"/>
              </a:rPr>
              <a:t>中华人民共和国货物进出口管理条例</a:t>
            </a:r>
            <a:r>
              <a:rPr lang="en-US" altLang="zh-CN" sz="1600" b="1" kern="1200" dirty="0">
                <a:solidFill>
                  <a:srgbClr val="FFFFFF"/>
                </a:solidFill>
                <a:latin typeface="微软雅黑" panose="020B0503020204020204" pitchFamily="34" charset="-122"/>
                <a:ea typeface="微软雅黑" panose="020B0503020204020204" pitchFamily="34" charset="-122"/>
              </a:rPr>
              <a:t>》</a:t>
            </a:r>
            <a:r>
              <a:rPr lang="zh-CN" altLang="en-US" sz="1600" b="1" kern="1200" dirty="0">
                <a:solidFill>
                  <a:srgbClr val="FFFFFF"/>
                </a:solidFill>
                <a:latin typeface="微软雅黑" panose="020B0503020204020204" pitchFamily="34" charset="-122"/>
                <a:ea typeface="微软雅黑" panose="020B0503020204020204" pitchFamily="34" charset="-122"/>
              </a:rPr>
              <a:t>：</a:t>
            </a:r>
            <a:endParaRPr lang="en-US" altLang="zh-CN" sz="1600" b="1" kern="1200" dirty="0">
              <a:solidFill>
                <a:srgbClr val="FFFFFF"/>
              </a:solidFill>
              <a:latin typeface="微软雅黑" panose="020B0503020204020204" pitchFamily="34" charset="-122"/>
              <a:ea typeface="微软雅黑" panose="020B0503020204020204" pitchFamily="34" charset="-122"/>
            </a:endParaRPr>
          </a:p>
          <a:p>
            <a:pPr lvl="0" defTabSz="457200" hangingPunct="1">
              <a:lnSpc>
                <a:spcPct val="120000"/>
              </a:lnSpc>
            </a:pPr>
            <a:r>
              <a:rPr lang="zh-CN" altLang="en-US" sz="1400" kern="1200" dirty="0">
                <a:solidFill>
                  <a:srgbClr val="FFFFFF"/>
                </a:solidFill>
                <a:latin typeface="微软雅黑" panose="020B0503020204020204" pitchFamily="34" charset="-122"/>
                <a:ea typeface="微软雅黑" panose="020B0503020204020204" pitchFamily="34" charset="-122"/>
                <a:cs typeface="+mn-cs"/>
              </a:rPr>
              <a:t>国家准许货物的自由进出口，依法维护公平、有序的货物进出口贸易。除法律、行政法规明确禁止或者限制进出口的外，任何单位和个人均不得对货物进出口设置、维持禁止或者限制措施。</a:t>
            </a:r>
          </a:p>
        </p:txBody>
      </p:sp>
      <p:sp>
        <p:nvSpPr>
          <p:cNvPr id="14" name="TextBox 1"/>
          <p:cNvSpPr txBox="1"/>
          <p:nvPr/>
        </p:nvSpPr>
        <p:spPr>
          <a:xfrm>
            <a:off x="519036" y="2934849"/>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）货物进出口自由</a:t>
            </a:r>
            <a:endParaRPr lang="en-US" altLang="zh-CN" sz="2000" b="1" dirty="0">
              <a:solidFill>
                <a:srgbClr val="002060"/>
              </a:solidFill>
            </a:endParaRPr>
          </a:p>
        </p:txBody>
      </p:sp>
    </p:spTree>
    <p:extLst>
      <p:ext uri="{BB962C8B-B14F-4D97-AF65-F5344CB8AC3E}">
        <p14:creationId xmlns:p14="http://schemas.microsoft.com/office/powerpoint/2010/main" val="27691745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第二章 跨</a:t>
            </a:r>
            <a:r>
              <a:rPr lang="zh-CN" altLang="en-US" b="1" dirty="0">
                <a:solidFill>
                  <a:schemeClr val="bg2">
                    <a:lumMod val="60000"/>
                    <a:lumOff val="40000"/>
                  </a:schemeClr>
                </a:solidFill>
              </a:rPr>
              <a:t>境电子商务营商环境</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第一</a:t>
            </a:r>
            <a:r>
              <a:rPr lang="zh-CN" altLang="en-US" sz="3600" b="1" dirty="0" smtClean="0"/>
              <a:t>节 跨</a:t>
            </a:r>
            <a:r>
              <a:rPr lang="zh-CN" altLang="en-US" sz="3600" b="1" dirty="0"/>
              <a:t>境电子商务营商</a:t>
            </a:r>
            <a:r>
              <a:rPr lang="zh-CN" altLang="en-US" sz="3600" b="1" dirty="0" smtClean="0"/>
              <a:t>环境概要</a:t>
            </a:r>
            <a:endParaRPr sz="3600" b="1" dirty="0"/>
          </a:p>
        </p:txBody>
      </p:sp>
    </p:spTree>
    <p:extLst>
      <p:ext uri="{BB962C8B-B14F-4D97-AF65-F5344CB8AC3E}">
        <p14:creationId xmlns:p14="http://schemas.microsoft.com/office/powerpoint/2010/main" val="42528796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83194" y="185690"/>
            <a:ext cx="5257882"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一、跨境电子商务营商</a:t>
            </a:r>
            <a:r>
              <a:rPr lang="zh-CN" altLang="en-US" sz="2800" b="1" dirty="0" smtClean="0">
                <a:solidFill>
                  <a:schemeClr val="bg1"/>
                </a:solidFill>
                <a:latin typeface="Microsoft YaHei"/>
                <a:ea typeface="Microsoft YaHei"/>
                <a:cs typeface="Microsoft YaHei"/>
              </a:rPr>
              <a:t>环境内涵</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277336" y="170474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（一）跨境电商营商环境的含义</a:t>
            </a:r>
            <a:endParaRPr lang="en-US" altLang="zh-CN" sz="2000" b="1" dirty="0">
              <a:solidFill>
                <a:srgbClr val="002060"/>
              </a:solidFill>
            </a:endParaRPr>
          </a:p>
        </p:txBody>
      </p:sp>
      <p:sp>
        <p:nvSpPr>
          <p:cNvPr id="14" name="矩形 13"/>
          <p:cNvSpPr/>
          <p:nvPr/>
        </p:nvSpPr>
        <p:spPr bwMode="auto">
          <a:xfrm>
            <a:off x="426134" y="845941"/>
            <a:ext cx="8356783" cy="689181"/>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营商</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环境含义：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指</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市场主体在市场经济活动中所涉及的各种政治、经济、法律和社会等制约性的因素与条件，通过政策、制度、法律、法规等形式予以体现</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
          <p:cNvSpPr txBox="1"/>
          <p:nvPr/>
        </p:nvSpPr>
        <p:spPr>
          <a:xfrm>
            <a:off x="513923" y="2224046"/>
            <a:ext cx="819512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指跨境电子商务市场主体在开展经营活动中影响经营活动的要素，主要包括法治化、市场化和国际化等方面</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1" name="TextBox 1"/>
          <p:cNvSpPr txBox="1"/>
          <p:nvPr/>
        </p:nvSpPr>
        <p:spPr>
          <a:xfrm>
            <a:off x="277336" y="2803976"/>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（二）跨境电商营商环境的要素</a:t>
            </a:r>
            <a:endParaRPr lang="en-US" altLang="zh-CN" sz="2000" b="1" dirty="0">
              <a:solidFill>
                <a:srgbClr val="002060"/>
              </a:solidFill>
            </a:endParaRPr>
          </a:p>
        </p:txBody>
      </p:sp>
      <p:cxnSp>
        <p:nvCxnSpPr>
          <p:cNvPr id="3" name="直接连接符 2"/>
          <p:cNvCxnSpPr/>
          <p:nvPr/>
        </p:nvCxnSpPr>
        <p:spPr>
          <a:xfrm flipV="1">
            <a:off x="68457" y="1665807"/>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583194" y="3630929"/>
            <a:ext cx="813477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市场化：</a:t>
            </a:r>
            <a:r>
              <a:rPr lang="zh-CN" altLang="en-US" sz="1600" dirty="0">
                <a:solidFill>
                  <a:schemeClr val="bg1">
                    <a:lumMod val="50000"/>
                  </a:schemeClr>
                </a:solidFill>
              </a:rPr>
              <a:t>是指</a:t>
            </a:r>
            <a:r>
              <a:rPr lang="zh-CN" altLang="en-US" sz="1600" dirty="0" smtClean="0">
                <a:solidFill>
                  <a:schemeClr val="bg1">
                    <a:lumMod val="50000"/>
                  </a:schemeClr>
                </a:solidFill>
              </a:rPr>
              <a:t>以</a:t>
            </a:r>
            <a:r>
              <a:rPr lang="zh-CN" altLang="en-US" sz="1600" dirty="0">
                <a:solidFill>
                  <a:schemeClr val="bg1">
                    <a:lumMod val="50000"/>
                  </a:schemeClr>
                </a:solidFill>
              </a:rPr>
              <a:t>跨境电子商务市场</a:t>
            </a:r>
            <a:r>
              <a:rPr lang="zh-CN" altLang="en-US" sz="1600" dirty="0" smtClean="0">
                <a:solidFill>
                  <a:schemeClr val="bg1">
                    <a:lumMod val="50000"/>
                  </a:schemeClr>
                </a:solidFill>
              </a:rPr>
              <a:t>主体需求</a:t>
            </a:r>
            <a:r>
              <a:rPr lang="zh-CN" altLang="en-US" sz="1600" dirty="0">
                <a:solidFill>
                  <a:schemeClr val="bg1">
                    <a:lumMod val="50000"/>
                  </a:schemeClr>
                </a:solidFill>
              </a:rPr>
              <a:t>为导向</a:t>
            </a:r>
            <a:r>
              <a:rPr lang="zh-CN" altLang="en-US" sz="1600" dirty="0" smtClean="0">
                <a:solidFill>
                  <a:schemeClr val="bg1">
                    <a:lumMod val="50000"/>
                  </a:schemeClr>
                </a:solidFill>
              </a:rPr>
              <a:t>，为投资</a:t>
            </a:r>
            <a:r>
              <a:rPr lang="zh-CN" altLang="en-US" sz="1600" dirty="0">
                <a:solidFill>
                  <a:schemeClr val="bg1">
                    <a:lumMod val="50000"/>
                  </a:schemeClr>
                </a:solidFill>
              </a:rPr>
              <a:t>兴业，公平参与市场竞争</a:t>
            </a:r>
            <a:r>
              <a:rPr lang="zh-CN" altLang="en-US" sz="1600" dirty="0" smtClean="0">
                <a:solidFill>
                  <a:schemeClr val="bg1">
                    <a:lumMod val="50000"/>
                  </a:schemeClr>
                </a:solidFill>
              </a:rPr>
              <a:t>，促</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进</a:t>
            </a:r>
            <a:r>
              <a:rPr lang="zh-CN" altLang="en-US" sz="1600" dirty="0">
                <a:solidFill>
                  <a:schemeClr val="bg1">
                    <a:lumMod val="50000"/>
                  </a:schemeClr>
                </a:solidFill>
              </a:rPr>
              <a:t>各类生产要素自由流动，营造一个稳定、透明的市场环境</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7" name="TextBox 1"/>
          <p:cNvSpPr txBox="1"/>
          <p:nvPr/>
        </p:nvSpPr>
        <p:spPr>
          <a:xfrm>
            <a:off x="583194" y="3295464"/>
            <a:ext cx="7898558"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法治</a:t>
            </a:r>
            <a:r>
              <a:rPr lang="zh-CN" altLang="en-US" sz="1600" b="1" dirty="0" smtClean="0">
                <a:solidFill>
                  <a:schemeClr val="bg1">
                    <a:lumMod val="50000"/>
                  </a:schemeClr>
                </a:solidFill>
              </a:rPr>
              <a:t>化：</a:t>
            </a:r>
            <a:r>
              <a:rPr lang="zh-CN" altLang="en-US" sz="1600" dirty="0" smtClean="0">
                <a:solidFill>
                  <a:schemeClr val="bg1">
                    <a:lumMod val="50000"/>
                  </a:schemeClr>
                </a:solidFill>
              </a:rPr>
              <a:t>是</a:t>
            </a:r>
            <a:r>
              <a:rPr lang="zh-CN" altLang="en-US" sz="1600" dirty="0">
                <a:solidFill>
                  <a:schemeClr val="bg1">
                    <a:lumMod val="50000"/>
                  </a:schemeClr>
                </a:solidFill>
              </a:rPr>
              <a:t>指为维护跨境电子商务市场秩序、保护市场主体权益等方面</a:t>
            </a:r>
            <a:r>
              <a:rPr lang="zh-CN" altLang="en-US" sz="1600" dirty="0" smtClean="0">
                <a:solidFill>
                  <a:schemeClr val="bg1">
                    <a:lumMod val="50000"/>
                  </a:schemeClr>
                </a:solidFill>
              </a:rPr>
              <a:t>提供司法保障。</a:t>
            </a:r>
            <a:endParaRPr sz="1600" dirty="0">
              <a:solidFill>
                <a:schemeClr val="bg1">
                  <a:lumMod val="50000"/>
                </a:schemeClr>
              </a:solidFill>
            </a:endParaRPr>
          </a:p>
        </p:txBody>
      </p:sp>
      <p:sp>
        <p:nvSpPr>
          <p:cNvPr id="18" name="TextBox 1"/>
          <p:cNvSpPr txBox="1"/>
          <p:nvPr/>
        </p:nvSpPr>
        <p:spPr>
          <a:xfrm>
            <a:off x="587791" y="4225358"/>
            <a:ext cx="819512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国际化：</a:t>
            </a:r>
            <a:r>
              <a:rPr lang="zh-CN" altLang="en-US" sz="1600" dirty="0" smtClean="0">
                <a:solidFill>
                  <a:schemeClr val="bg1">
                    <a:lumMod val="50000"/>
                  </a:schemeClr>
                </a:solidFill>
              </a:rPr>
              <a:t>是指对接</a:t>
            </a:r>
            <a:r>
              <a:rPr lang="zh-CN" altLang="en-US" sz="1600" dirty="0">
                <a:solidFill>
                  <a:schemeClr val="bg1">
                    <a:lumMod val="50000"/>
                  </a:schemeClr>
                </a:solidFill>
              </a:rPr>
              <a:t>世界银行营商环境一流指标</a:t>
            </a:r>
            <a:r>
              <a:rPr lang="zh-CN" altLang="en-US" sz="1600" dirty="0" smtClean="0">
                <a:solidFill>
                  <a:schemeClr val="bg1">
                    <a:lumMod val="50000"/>
                  </a:schemeClr>
                </a:solidFill>
              </a:rPr>
              <a:t>，符合</a:t>
            </a:r>
            <a:r>
              <a:rPr lang="zh-CN" altLang="en-US" sz="1600" dirty="0">
                <a:solidFill>
                  <a:schemeClr val="bg1">
                    <a:lumMod val="50000"/>
                  </a:schemeClr>
                </a:solidFill>
              </a:rPr>
              <a:t>国际惯例和世贸规则的市场经济</a:t>
            </a:r>
            <a:r>
              <a:rPr lang="zh-CN" altLang="en-US" sz="1600" dirty="0" smtClean="0">
                <a:solidFill>
                  <a:schemeClr val="bg1">
                    <a:lumMod val="50000"/>
                  </a:schemeClr>
                </a:solidFill>
              </a:rPr>
              <a:t>运行</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机制，建立一</a:t>
            </a:r>
            <a:r>
              <a:rPr lang="zh-CN" altLang="en-US" sz="1600" dirty="0">
                <a:solidFill>
                  <a:schemeClr val="bg1">
                    <a:lumMod val="50000"/>
                  </a:schemeClr>
                </a:solidFill>
              </a:rPr>
              <a:t>个平等自由、合作共赢的开放型市场环境</a:t>
            </a:r>
            <a:r>
              <a:rPr lang="zh-CN" altLang="en-US" sz="1600" dirty="0" smtClean="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23790304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04552" y="185690"/>
            <a:ext cx="5436524"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跨境电子商务营商</a:t>
            </a:r>
            <a:r>
              <a:rPr lang="zh-CN" altLang="en-US" sz="2800" b="1" dirty="0" smtClean="0">
                <a:solidFill>
                  <a:schemeClr val="bg1"/>
                </a:solidFill>
                <a:latin typeface="Microsoft YaHei"/>
                <a:ea typeface="Microsoft YaHei"/>
                <a:cs typeface="Microsoft YaHei"/>
              </a:rPr>
              <a:t>环境建设</a:t>
            </a:r>
            <a:endParaRPr lang="zh-CN" altLang="en-US" sz="2800" b="1" dirty="0">
              <a:solidFill>
                <a:schemeClr val="bg1"/>
              </a:solidFill>
              <a:latin typeface="Microsoft YaHei"/>
              <a:ea typeface="Microsoft YaHei"/>
              <a:cs typeface="Microsoft YaHei"/>
            </a:endParaRPr>
          </a:p>
        </p:txBody>
      </p:sp>
      <p:sp>
        <p:nvSpPr>
          <p:cNvPr id="8" name="TextBox 1"/>
          <p:cNvSpPr txBox="1"/>
          <p:nvPr/>
        </p:nvSpPr>
        <p:spPr>
          <a:xfrm>
            <a:off x="341615" y="913459"/>
            <a:ext cx="6847549"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（一）</a:t>
            </a:r>
            <a:r>
              <a:rPr lang="zh-CN" altLang="en-US" sz="2000" b="1" dirty="0" smtClean="0">
                <a:solidFill>
                  <a:schemeClr val="accent1">
                    <a:lumMod val="50000"/>
                  </a:schemeClr>
                </a:solidFill>
              </a:rPr>
              <a:t>法制化</a:t>
            </a:r>
            <a:endParaRPr lang="en-US" altLang="zh-CN" sz="2000" b="1" dirty="0">
              <a:solidFill>
                <a:srgbClr val="002060"/>
              </a:solidFill>
            </a:endParaRPr>
          </a:p>
        </p:txBody>
      </p:sp>
      <p:grpSp>
        <p:nvGrpSpPr>
          <p:cNvPr id="131" name="Group 33"/>
          <p:cNvGrpSpPr/>
          <p:nvPr/>
        </p:nvGrpSpPr>
        <p:grpSpPr>
          <a:xfrm>
            <a:off x="659256" y="1533807"/>
            <a:ext cx="2454542" cy="651788"/>
            <a:chOff x="5128064" y="2256183"/>
            <a:chExt cx="3273083" cy="515155"/>
          </a:xfrm>
        </p:grpSpPr>
        <p:sp>
          <p:nvSpPr>
            <p:cNvPr id="132" name="Pentagon 3"/>
            <p:cNvSpPr/>
            <p:nvPr/>
          </p:nvSpPr>
          <p:spPr>
            <a:xfrm>
              <a:off x="5128064" y="2256184"/>
              <a:ext cx="3273083" cy="515154"/>
            </a:xfrm>
            <a:prstGeom prst="homePlate">
              <a:avLst/>
            </a:prstGeom>
            <a:solidFill>
              <a:srgbClr val="0070C0"/>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r>
                <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颁布与修订法律</a:t>
              </a:r>
              <a:endParaRPr kumimoji="0" lang="en-GB"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3" name="Rectangle 8"/>
            <p:cNvSpPr/>
            <p:nvPr/>
          </p:nvSpPr>
          <p:spPr>
            <a:xfrm>
              <a:off x="5128064" y="2256183"/>
              <a:ext cx="464234" cy="515155"/>
            </a:xfrm>
            <a:prstGeom prst="rect">
              <a:avLst/>
            </a:prstGeom>
            <a:solidFill>
              <a:srgbClr val="0070C0">
                <a:lumMod val="75000"/>
              </a:srgbClr>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endParaRPr kumimoji="0" lang="en-GB" sz="996"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34" name="Group 34"/>
          <p:cNvGrpSpPr/>
          <p:nvPr/>
        </p:nvGrpSpPr>
        <p:grpSpPr>
          <a:xfrm>
            <a:off x="668272" y="2400431"/>
            <a:ext cx="2454542" cy="626714"/>
            <a:chOff x="5128064" y="3095119"/>
            <a:chExt cx="3273083" cy="835710"/>
          </a:xfrm>
        </p:grpSpPr>
        <p:sp>
          <p:nvSpPr>
            <p:cNvPr id="135" name="Pentagon 5"/>
            <p:cNvSpPr/>
            <p:nvPr/>
          </p:nvSpPr>
          <p:spPr>
            <a:xfrm>
              <a:off x="5128064" y="3095119"/>
              <a:ext cx="3273083" cy="835710"/>
            </a:xfrm>
            <a:prstGeom prst="homePlate">
              <a:avLst/>
            </a:prstGeom>
            <a:solidFill>
              <a:srgbClr val="BFBFBF"/>
            </a:solidFill>
            <a:ln w="12700" cap="flat" cmpd="sng" algn="ctr">
              <a:noFill/>
              <a:prstDash val="solid"/>
              <a:miter lim="800000"/>
            </a:ln>
            <a:effectLst/>
          </p:spPr>
          <p:txBody>
            <a:bodyPr rtlCol="0" anchor="ctr"/>
            <a:lstStyle/>
            <a:p>
              <a:pPr lvl="0" algn="ctr" defTabSz="650230" fontAlgn="base" hangingPunct="1">
                <a:lnSpc>
                  <a:spcPct val="120000"/>
                </a:lnSpc>
                <a:spcBef>
                  <a:spcPct val="0"/>
                </a:spcBef>
                <a:spcAft>
                  <a:spcPct val="0"/>
                </a:spcAft>
                <a:defRPr/>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出台法规</a:t>
              </a:r>
              <a:endParaRPr lang="en-GB" altLang="zh-CN"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Rectangle 9"/>
            <p:cNvSpPr/>
            <p:nvPr/>
          </p:nvSpPr>
          <p:spPr>
            <a:xfrm>
              <a:off x="5128064" y="3095119"/>
              <a:ext cx="464234" cy="515155"/>
            </a:xfrm>
            <a:prstGeom prst="rect">
              <a:avLst/>
            </a:prstGeom>
            <a:solidFill>
              <a:srgbClr val="BFBFBF">
                <a:lumMod val="75000"/>
              </a:srgbClr>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endParaRPr kumimoji="0" lang="en-GB" sz="996"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37" name="Group 35"/>
          <p:cNvGrpSpPr/>
          <p:nvPr/>
        </p:nvGrpSpPr>
        <p:grpSpPr>
          <a:xfrm>
            <a:off x="659256" y="3232386"/>
            <a:ext cx="2454542" cy="648675"/>
            <a:chOff x="5128064" y="3934054"/>
            <a:chExt cx="3273083" cy="515155"/>
          </a:xfrm>
        </p:grpSpPr>
        <p:sp>
          <p:nvSpPr>
            <p:cNvPr id="138" name="Pentagon 6"/>
            <p:cNvSpPr/>
            <p:nvPr/>
          </p:nvSpPr>
          <p:spPr>
            <a:xfrm>
              <a:off x="5128064" y="3934054"/>
              <a:ext cx="3273083" cy="515154"/>
            </a:xfrm>
            <a:prstGeom prst="homePlate">
              <a:avLst/>
            </a:prstGeom>
            <a:solidFill>
              <a:srgbClr val="0070C0"/>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发布</a:t>
              </a:r>
              <a:r>
                <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规章</a:t>
              </a:r>
              <a:endParaRPr kumimoji="0" lang="en-GB"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39" name="Rectangle 10"/>
            <p:cNvSpPr/>
            <p:nvPr/>
          </p:nvSpPr>
          <p:spPr>
            <a:xfrm>
              <a:off x="5128064" y="3934054"/>
              <a:ext cx="464234" cy="515155"/>
            </a:xfrm>
            <a:prstGeom prst="rect">
              <a:avLst/>
            </a:prstGeom>
            <a:solidFill>
              <a:srgbClr val="0070C0">
                <a:lumMod val="75000"/>
              </a:srgbClr>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endParaRPr kumimoji="0" lang="en-GB" sz="996"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43" name="TextBox 12"/>
          <p:cNvSpPr txBox="1"/>
          <p:nvPr/>
        </p:nvSpPr>
        <p:spPr>
          <a:xfrm>
            <a:off x="3122814" y="1434476"/>
            <a:ext cx="4647426" cy="294824"/>
          </a:xfrm>
          <a:prstGeom prst="rect">
            <a:avLst/>
          </a:prstGeom>
          <a:noFill/>
        </p:spPr>
        <p:txBody>
          <a:bodyPr wrap="none" rtlCol="0">
            <a:spAutoFit/>
          </a:bodyPr>
          <a:lstStyle/>
          <a:p>
            <a:pPr defTabSz="650230" fontAlgn="base" hangingPunct="1">
              <a:lnSpc>
                <a:spcPct val="120000"/>
              </a:lnSpc>
              <a:spcBef>
                <a:spcPct val="0"/>
              </a:spcBef>
              <a:spcAft>
                <a:spcPct val="0"/>
              </a:spcAft>
            </a:pP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民法典</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外商投资法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电子商务法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和</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电子签名法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等。</a:t>
            </a:r>
            <a:endParaRPr lang="en-GB" sz="1200" kern="1200" dirty="0">
              <a:solidFill>
                <a:srgbClr val="0041C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2"/>
          <p:cNvSpPr txBox="1"/>
          <p:nvPr/>
        </p:nvSpPr>
        <p:spPr>
          <a:xfrm>
            <a:off x="3122814" y="1655258"/>
            <a:ext cx="5475086" cy="535531"/>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公司法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海关法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侵权责任法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消费者权益保护法</a:t>
            </a:r>
            <a:r>
              <a:rPr lang="en-US" altLang="zh-CN"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著作权法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专利法</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商标法</a:t>
            </a:r>
            <a:r>
              <a:rPr lang="en-US" altLang="zh-CN"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反垄断法</a:t>
            </a:r>
            <a:r>
              <a:rPr lang="en-US" altLang="zh-CN"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等。</a:t>
            </a:r>
            <a:endParaRPr lang="en-GB" sz="1200" kern="1200" dirty="0">
              <a:solidFill>
                <a:srgbClr val="0041C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2"/>
          <p:cNvSpPr txBox="1"/>
          <p:nvPr/>
        </p:nvSpPr>
        <p:spPr>
          <a:xfrm>
            <a:off x="3113798" y="2143364"/>
            <a:ext cx="5706352" cy="1200329"/>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优化营商环境条例</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进一步</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优化营商环境更好服务市场</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主体的实施</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意见</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defTabSz="650230" fontAlgn="base" hangingPunct="1">
              <a:lnSpc>
                <a:spcPct val="120000"/>
              </a:lnSpc>
              <a:spcBef>
                <a:spcPct val="0"/>
              </a:spcBef>
              <a:spcAft>
                <a:spcPct val="0"/>
              </a:spcAft>
            </a:pP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全面加强电子商务领域诚信建设的指导意见</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为中国（上海）自由贸易试验区</a:t>
            </a:r>
            <a:endPar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临港新片区建设提供司法服务和保障的意见</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推进贸易高质量发展的指导意见</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关于平台经济领域的反垄断指南</a:t>
            </a: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为中国（上海）自贸临港新片区建设</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提</a:t>
            </a:r>
            <a:endPar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供</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司法服务和保障的意见</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为“一带一路”建设提供司法服务和保障的意见</a:t>
            </a: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12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2"/>
          <p:cNvSpPr txBox="1"/>
          <p:nvPr/>
        </p:nvSpPr>
        <p:spPr>
          <a:xfrm>
            <a:off x="3104782" y="3390888"/>
            <a:ext cx="5559144" cy="535531"/>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电子商务企业诚信档案评价规范</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电子商务第三方平台企业信用评价规范</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电子商务企业信用档案信息规范</a:t>
            </a:r>
            <a:r>
              <a:rPr lang="en-US" altLang="zh-CN"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跨境电子商务出口经营主体信息描述</a:t>
            </a:r>
            <a:r>
              <a:rPr lang="zh-CN" altLang="en-US"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规范</a:t>
            </a:r>
            <a:r>
              <a:rPr lang="en-US" altLang="zh-CN" sz="1200" kern="1200" dirty="0" smtClean="0">
                <a:solidFill>
                  <a:srgbClr val="0041C4"/>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1200" kern="1200" dirty="0">
              <a:solidFill>
                <a:srgbClr val="0041C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34"/>
          <p:cNvGrpSpPr/>
          <p:nvPr/>
        </p:nvGrpSpPr>
        <p:grpSpPr>
          <a:xfrm>
            <a:off x="668272" y="4052861"/>
            <a:ext cx="2454542" cy="626714"/>
            <a:chOff x="5128064" y="3095119"/>
            <a:chExt cx="3273083" cy="835710"/>
          </a:xfrm>
        </p:grpSpPr>
        <p:sp>
          <p:nvSpPr>
            <p:cNvPr id="22" name="Pentagon 5"/>
            <p:cNvSpPr/>
            <p:nvPr/>
          </p:nvSpPr>
          <p:spPr>
            <a:xfrm>
              <a:off x="5128064" y="3095119"/>
              <a:ext cx="3273083" cy="835710"/>
            </a:xfrm>
            <a:prstGeom prst="homePlate">
              <a:avLst/>
            </a:prstGeom>
            <a:solidFill>
              <a:srgbClr val="BFBFBF"/>
            </a:solidFill>
            <a:ln w="12700" cap="flat" cmpd="sng" algn="ctr">
              <a:noFill/>
              <a:prstDash val="solid"/>
              <a:miter lim="800000"/>
            </a:ln>
            <a:effectLst/>
          </p:spPr>
          <p:txBody>
            <a:bodyPr rtlCol="0" anchor="ctr"/>
            <a:lstStyle/>
            <a:p>
              <a:pPr lvl="0" algn="ctr" defTabSz="650230" fontAlgn="base" hangingPunct="1">
                <a:lnSpc>
                  <a:spcPct val="120000"/>
                </a:lnSpc>
                <a:spcBef>
                  <a:spcPct val="0"/>
                </a:spcBef>
                <a:spcAft>
                  <a:spcPct val="0"/>
                </a:spcAft>
                <a:defRPr/>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印发文件</a:t>
              </a:r>
              <a:endParaRPr lang="en-GB" altLang="zh-CN" sz="16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9"/>
            <p:cNvSpPr/>
            <p:nvPr/>
          </p:nvSpPr>
          <p:spPr>
            <a:xfrm>
              <a:off x="5128064" y="3095119"/>
              <a:ext cx="464234" cy="515155"/>
            </a:xfrm>
            <a:prstGeom prst="rect">
              <a:avLst/>
            </a:prstGeom>
            <a:solidFill>
              <a:srgbClr val="BFBFBF">
                <a:lumMod val="75000"/>
              </a:srgbClr>
            </a:solidFill>
            <a:ln w="12700" cap="flat" cmpd="sng" algn="ctr">
              <a:noFill/>
              <a:prstDash val="solid"/>
              <a:miter lim="800000"/>
            </a:ln>
            <a:effectLst/>
          </p:spPr>
          <p:txBody>
            <a:bodyPr rtlCol="0" anchor="ctr"/>
            <a:lstStyle/>
            <a:p>
              <a:pPr marL="0" marR="0" lvl="0" indent="0" algn="ctr" defTabSz="650230" eaLnBrk="1" fontAlgn="base" latinLnBrk="0" hangingPunct="1">
                <a:lnSpc>
                  <a:spcPct val="120000"/>
                </a:lnSpc>
                <a:spcBef>
                  <a:spcPct val="0"/>
                </a:spcBef>
                <a:spcAft>
                  <a:spcPct val="0"/>
                </a:spcAft>
                <a:buClrTx/>
                <a:buSzTx/>
                <a:buFontTx/>
                <a:buNone/>
                <a:tabLst/>
                <a:defRPr/>
              </a:pPr>
              <a:endParaRPr kumimoji="0" lang="en-GB" sz="996"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24" name="TextBox 12"/>
          <p:cNvSpPr txBox="1"/>
          <p:nvPr/>
        </p:nvSpPr>
        <p:spPr>
          <a:xfrm>
            <a:off x="3122814" y="4098452"/>
            <a:ext cx="5559144" cy="535531"/>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电子商务“十三五”发展计划</a:t>
            </a: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北京市关于打造数字贸易试验区实施方案</a:t>
            </a: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上海市数字贸易发展行动方案</a:t>
            </a:r>
            <a:r>
              <a:rPr lang="en-US" altLang="zh-CN" sz="12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(2019-2021</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年</a:t>
            </a:r>
            <a:r>
              <a:rPr lang="en-US" altLang="zh-CN"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等</a:t>
            </a:r>
            <a:endParaRPr lang="en-GB" sz="12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184399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32262" y="185690"/>
            <a:ext cx="5408814"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二、跨境电子商务营商环境建设</a:t>
            </a:r>
          </a:p>
        </p:txBody>
      </p:sp>
      <p:sp>
        <p:nvSpPr>
          <p:cNvPr id="16" name="TextBox 1"/>
          <p:cNvSpPr txBox="1"/>
          <p:nvPr/>
        </p:nvSpPr>
        <p:spPr>
          <a:xfrm>
            <a:off x="576273" y="1538281"/>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市场化建设是优化营商环境的基本保障，</a:t>
            </a:r>
            <a:r>
              <a:rPr lang="zh-CN" altLang="en-US" sz="1600" b="1" dirty="0" smtClean="0">
                <a:solidFill>
                  <a:schemeClr val="bg1">
                    <a:lumMod val="50000"/>
                  </a:schemeClr>
                </a:solidFill>
              </a:rPr>
              <a:t>推进了“</a:t>
            </a:r>
            <a:r>
              <a:rPr lang="en-US" altLang="zh-CN" sz="1600" b="1" dirty="0" smtClean="0">
                <a:solidFill>
                  <a:schemeClr val="bg1">
                    <a:lumMod val="50000"/>
                  </a:schemeClr>
                </a:solidFill>
              </a:rPr>
              <a:t>3+3+3</a:t>
            </a:r>
            <a:r>
              <a:rPr lang="zh-CN" altLang="en-US" sz="1600" b="1" dirty="0" smtClean="0">
                <a:solidFill>
                  <a:schemeClr val="bg1">
                    <a:lumMod val="50000"/>
                  </a:schemeClr>
                </a:solidFill>
              </a:rPr>
              <a:t>”三个方面工作：</a:t>
            </a:r>
            <a:endParaRPr sz="1600" b="1" dirty="0">
              <a:solidFill>
                <a:schemeClr val="bg1">
                  <a:lumMod val="50000"/>
                </a:schemeClr>
              </a:solidFill>
            </a:endParaRPr>
          </a:p>
        </p:txBody>
      </p:sp>
      <p:sp>
        <p:nvSpPr>
          <p:cNvPr id="69" name="Pentagon 3"/>
          <p:cNvSpPr/>
          <p:nvPr/>
        </p:nvSpPr>
        <p:spPr>
          <a:xfrm>
            <a:off x="662357" y="2229159"/>
            <a:ext cx="2158428" cy="386323"/>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400"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“三个平等”权利</a:t>
            </a:r>
            <a:endParaRPr kumimoji="0" lang="en-GB" sz="14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5" name="Pentagon 6"/>
          <p:cNvSpPr/>
          <p:nvPr/>
        </p:nvSpPr>
        <p:spPr>
          <a:xfrm>
            <a:off x="681754" y="3028067"/>
            <a:ext cx="2139032" cy="386323"/>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400"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“三个权益”保护</a:t>
            </a:r>
            <a:endParaRPr kumimoji="0" lang="en-GB" sz="14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1" name="TextBox 12"/>
          <p:cNvSpPr txBox="1"/>
          <p:nvPr/>
        </p:nvSpPr>
        <p:spPr>
          <a:xfrm>
            <a:off x="2820785" y="2106963"/>
            <a:ext cx="5309671" cy="587084"/>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跨境电商市场</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主体依法享有：</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企业</a:t>
            </a:r>
            <a:r>
              <a:rPr lang="zh-CN" altLang="en-US" sz="1400" kern="1200" dirty="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自主经营权利、参与市场竞争权利、获取市场</a:t>
            </a: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资源平等</a:t>
            </a:r>
            <a:r>
              <a:rPr lang="zh-CN" altLang="en-US" sz="1400" kern="1200" dirty="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权利</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Pentagon 6"/>
          <p:cNvSpPr/>
          <p:nvPr/>
        </p:nvSpPr>
        <p:spPr>
          <a:xfrm>
            <a:off x="662358" y="3959304"/>
            <a:ext cx="2158428" cy="386323"/>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400"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4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“三个诚信”建设</a:t>
            </a:r>
            <a:endParaRPr lang="en-GB" altLang="zh-CN" sz="1400" b="1"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TextBox 12"/>
          <p:cNvSpPr txBox="1"/>
          <p:nvPr/>
        </p:nvSpPr>
        <p:spPr>
          <a:xfrm>
            <a:off x="2798617" y="2792137"/>
            <a:ext cx="5076077" cy="845616"/>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跨境电商市场主体</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依法保护中外投资者：</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知情</a:t>
            </a:r>
            <a:r>
              <a:rPr lang="zh-CN" altLang="en-US" sz="1400" kern="1200" dirty="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权与参与权等权益、商标权与专利权以及知识产权的权益</a:t>
            </a: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商业</a:t>
            </a:r>
            <a:r>
              <a:rPr lang="zh-CN" altLang="en-US" sz="1400" kern="1200" dirty="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秘密与个人信息的权益</a:t>
            </a:r>
            <a:endParaRPr lang="en-GB" sz="1400" kern="1200" dirty="0">
              <a:solidFill>
                <a:schemeClr val="accent6">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2"/>
          <p:cNvSpPr txBox="1"/>
          <p:nvPr/>
        </p:nvSpPr>
        <p:spPr>
          <a:xfrm>
            <a:off x="2781991" y="3718500"/>
            <a:ext cx="6362008"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zh-CN" altLang="en-US" sz="1400" kern="1200" dirty="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政务</a:t>
            </a: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诚信：</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政务行为主体要对社会与公民恪守信用准则，依法行政、守信践诺</a:t>
            </a:r>
            <a:endPar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商务诚信：</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市场主体在经营活动中要树立信誉，维护与消费者之间和谐关系</a:t>
            </a:r>
            <a:endPar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zh-CN" altLang="en-US" sz="1400" kern="1200" dirty="0" smtClean="0">
                <a:solidFill>
                  <a:schemeClr val="accent6">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社会诚信：</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整个社会活动中要形成诚实守信的社会风气</a:t>
            </a:r>
            <a:endParaRPr lang="en-GB"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
          <p:cNvSpPr txBox="1"/>
          <p:nvPr/>
        </p:nvSpPr>
        <p:spPr>
          <a:xfrm>
            <a:off x="341615" y="913459"/>
            <a:ext cx="6847549"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smtClean="0">
                <a:solidFill>
                  <a:schemeClr val="accent1">
                    <a:lumMod val="50000"/>
                  </a:schemeClr>
                </a:solidFill>
              </a:rPr>
              <a:t>市场化</a:t>
            </a:r>
            <a:endParaRPr lang="en-US" altLang="zh-CN" sz="2000" b="1" dirty="0">
              <a:solidFill>
                <a:srgbClr val="002060"/>
              </a:solidFill>
            </a:endParaRPr>
          </a:p>
        </p:txBody>
      </p:sp>
    </p:spTree>
    <p:extLst>
      <p:ext uri="{BB962C8B-B14F-4D97-AF65-F5344CB8AC3E}">
        <p14:creationId xmlns:p14="http://schemas.microsoft.com/office/powerpoint/2010/main" val="12110397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99011" y="185690"/>
            <a:ext cx="544206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二、跨境电子商务营商环境建设</a:t>
            </a:r>
          </a:p>
        </p:txBody>
      </p:sp>
      <p:sp>
        <p:nvSpPr>
          <p:cNvPr id="16" name="TextBox 1"/>
          <p:cNvSpPr txBox="1"/>
          <p:nvPr/>
        </p:nvSpPr>
        <p:spPr>
          <a:xfrm>
            <a:off x="788240" y="1300997"/>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国际化</a:t>
            </a:r>
            <a:r>
              <a:rPr lang="zh-CN" altLang="en-US" sz="1600" b="1" dirty="0">
                <a:solidFill>
                  <a:schemeClr val="bg1">
                    <a:lumMod val="50000"/>
                  </a:schemeClr>
                </a:solidFill>
              </a:rPr>
              <a:t>建设是优化营商环境的主要路径，</a:t>
            </a:r>
            <a:r>
              <a:rPr lang="zh-CN" altLang="en-US" sz="1600" b="1" dirty="0" smtClean="0">
                <a:solidFill>
                  <a:schemeClr val="bg1">
                    <a:lumMod val="50000"/>
                  </a:schemeClr>
                </a:solidFill>
              </a:rPr>
              <a:t>推进了五个方面工作：</a:t>
            </a:r>
            <a:endParaRPr sz="1600" b="1" dirty="0">
              <a:solidFill>
                <a:schemeClr val="bg1">
                  <a:lumMod val="50000"/>
                </a:schemeClr>
              </a:solidFill>
            </a:endParaRPr>
          </a:p>
        </p:txBody>
      </p:sp>
      <p:sp>
        <p:nvSpPr>
          <p:cNvPr id="20" name="矩形 19"/>
          <p:cNvSpPr/>
          <p:nvPr/>
        </p:nvSpPr>
        <p:spPr bwMode="auto">
          <a:xfrm>
            <a:off x="548639" y="1726030"/>
            <a:ext cx="8201891" cy="672583"/>
          </a:xfrm>
          <a:prstGeom prst="rect">
            <a:avLst/>
          </a:prstGeom>
          <a:solidFill>
            <a:schemeClr val="accent1"/>
          </a:solidFill>
          <a:ln>
            <a:noFill/>
          </a:ln>
          <a:effectLst/>
        </p:spPr>
        <p:txBody>
          <a:bodyPr anchor="ctr"/>
          <a:lstStyle/>
          <a:p>
            <a:pPr>
              <a:lnSpc>
                <a:spcPct val="12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履行</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世界</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海关</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组织</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全球</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贸易安全和便利标准框架</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世贸组织</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贸易便利化协定</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相关义务</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，在中国各地建立工作机制</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，在</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全国</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实施“单一窗口”</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一体化操作</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并</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参与制定</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电商标准</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框架</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24"/>
          <p:cNvSpPr/>
          <p:nvPr/>
        </p:nvSpPr>
        <p:spPr bwMode="auto">
          <a:xfrm>
            <a:off x="557601" y="2464871"/>
            <a:ext cx="8201891" cy="455664"/>
          </a:xfrm>
          <a:prstGeom prst="rect">
            <a:avLst/>
          </a:prstGeom>
          <a:solidFill>
            <a:schemeClr val="bg1">
              <a:lumMod val="75000"/>
            </a:schemeClr>
          </a:solidFill>
          <a:ln>
            <a:noFill/>
          </a:ln>
          <a:effectLst/>
        </p:spPr>
        <p:txBody>
          <a:bodyPr anchor="ctr"/>
          <a:lstStyle/>
          <a:p>
            <a:pPr>
              <a:lnSpc>
                <a:spcPct val="12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2015</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年与土耳其签订了</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建设网上丝绸之路促进跨境电子商务合作</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双边跨境电子商务协定</a:t>
            </a:r>
          </a:p>
        </p:txBody>
      </p:sp>
      <p:sp>
        <p:nvSpPr>
          <p:cNvPr id="26" name="矩形 25"/>
          <p:cNvSpPr/>
          <p:nvPr/>
        </p:nvSpPr>
        <p:spPr bwMode="auto">
          <a:xfrm>
            <a:off x="548639" y="2986793"/>
            <a:ext cx="8201891" cy="671493"/>
          </a:xfrm>
          <a:prstGeom prst="rect">
            <a:avLst/>
          </a:prstGeom>
          <a:solidFill>
            <a:schemeClr val="accent1"/>
          </a:solidFill>
          <a:ln>
            <a:noFill/>
          </a:ln>
          <a:effectLst/>
        </p:spPr>
        <p:txBody>
          <a:bodyPr anchor="ctr"/>
          <a:lstStyle/>
          <a:p>
            <a:pPr>
              <a:lnSpc>
                <a:spcPct val="12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2016</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年加入联合国</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TIR</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公约</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，国际</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道路运输货物自起运</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国到</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目的地</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国所有</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过境</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国海关</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都</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不检查货物，不缴纳</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巨额的过境担保</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金。</a:t>
            </a:r>
            <a:endPar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bwMode="auto">
          <a:xfrm>
            <a:off x="548638" y="3724544"/>
            <a:ext cx="8201891" cy="463938"/>
          </a:xfrm>
          <a:prstGeom prst="rect">
            <a:avLst/>
          </a:prstGeom>
          <a:solidFill>
            <a:schemeClr val="bg1">
              <a:lumMod val="75000"/>
            </a:schemeClr>
          </a:solidFill>
          <a:ln>
            <a:noFill/>
          </a:ln>
          <a:effectLst/>
        </p:spPr>
        <p:txBody>
          <a:bodyPr anchor="ctr"/>
          <a:lstStyle/>
          <a:p>
            <a:pPr>
              <a:lnSpc>
                <a:spcPct val="12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4</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2016</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年提出</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创建世界电子贸易</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平台，</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搭建起一个自由、开放、通用、普惠的全球贸易</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平台</a:t>
            </a:r>
            <a:endPar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bwMode="auto">
          <a:xfrm>
            <a:off x="529243" y="4247555"/>
            <a:ext cx="8201891" cy="671493"/>
          </a:xfrm>
          <a:prstGeom prst="rect">
            <a:avLst/>
          </a:prstGeom>
          <a:solidFill>
            <a:schemeClr val="accent1"/>
          </a:solidFill>
          <a:ln>
            <a:noFill/>
          </a:ln>
          <a:effectLst/>
        </p:spPr>
        <p:txBody>
          <a:bodyPr anchor="ctr"/>
          <a:lstStyle/>
          <a:p>
            <a:pPr>
              <a:lnSpc>
                <a:spcPct val="120000"/>
              </a:lnSpc>
              <a:defRPr/>
            </a:pPr>
            <a:r>
              <a:rPr lang="zh-CN" altLang="en-US"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）设立了以贸易自由化、便利化为主要</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目的</a:t>
            </a:r>
            <a:r>
              <a:rPr lang="en-US" altLang="zh-CN"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16</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家保税区、</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14</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个家保税港区、</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100</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家综合保税区和</a:t>
            </a:r>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18</a:t>
            </a:r>
            <a:r>
              <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家自由贸易试验区</a:t>
            </a:r>
            <a:r>
              <a:rPr lang="zh-CN" altLang="en-US" sz="1400"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，并配套相关政策和制度。</a:t>
            </a:r>
            <a:endPar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
          <p:cNvSpPr txBox="1"/>
          <p:nvPr/>
        </p:nvSpPr>
        <p:spPr>
          <a:xfrm>
            <a:off x="341615" y="913459"/>
            <a:ext cx="6847549"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chemeClr val="accent1">
                    <a:lumMod val="50000"/>
                  </a:schemeClr>
                </a:solidFill>
              </a:rPr>
              <a:t>国际</a:t>
            </a:r>
            <a:r>
              <a:rPr lang="zh-CN" altLang="en-US" sz="2000" b="1" dirty="0" smtClean="0">
                <a:solidFill>
                  <a:schemeClr val="accent1">
                    <a:lumMod val="50000"/>
                  </a:schemeClr>
                </a:solidFill>
              </a:rPr>
              <a:t>化</a:t>
            </a:r>
            <a:endParaRPr lang="en-US" altLang="zh-CN" sz="2000" b="1" dirty="0">
              <a:solidFill>
                <a:srgbClr val="002060"/>
              </a:solidFill>
            </a:endParaRPr>
          </a:p>
        </p:txBody>
      </p:sp>
    </p:spTree>
    <p:extLst>
      <p:ext uri="{BB962C8B-B14F-4D97-AF65-F5344CB8AC3E}">
        <p14:creationId xmlns:p14="http://schemas.microsoft.com/office/powerpoint/2010/main" val="13102861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74068" y="949320"/>
            <a:ext cx="8373686" cy="2271391"/>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我国位列世界银行营商环境评价第</a:t>
            </a:r>
            <a:r>
              <a:rPr lang="en-US" altLang="zh-CN" sz="2000" b="1" kern="1200" dirty="0">
                <a:solidFill>
                  <a:srgbClr val="006600"/>
                </a:solidFill>
                <a:latin typeface="微软雅黑" panose="020B0503020204020204" pitchFamily="34" charset="-122"/>
                <a:ea typeface="微软雅黑" panose="020B0503020204020204" pitchFamily="34" charset="-122"/>
              </a:rPr>
              <a:t>31</a:t>
            </a:r>
            <a:r>
              <a:rPr lang="zh-CN" altLang="en-US" sz="2000" b="1" kern="1200" dirty="0">
                <a:solidFill>
                  <a:srgbClr val="006600"/>
                </a:solidFill>
                <a:latin typeface="微软雅黑" panose="020B0503020204020204" pitchFamily="34" charset="-122"/>
                <a:ea typeface="微软雅黑" panose="020B0503020204020204" pitchFamily="34" charset="-122"/>
              </a:rPr>
              <a:t>位</a:t>
            </a: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      世界银行</a:t>
            </a:r>
            <a:r>
              <a:rPr lang="zh-CN" altLang="en-US" sz="1400" kern="1200" dirty="0">
                <a:solidFill>
                  <a:srgbClr val="006600"/>
                </a:solidFill>
                <a:latin typeface="微软雅黑" panose="020B0503020204020204" pitchFamily="34" charset="-122"/>
                <a:ea typeface="微软雅黑" panose="020B0503020204020204" pitchFamily="34" charset="-122"/>
              </a:rPr>
              <a:t>于</a:t>
            </a:r>
            <a:r>
              <a:rPr lang="en-US" altLang="zh-CN" sz="1400" kern="1200" dirty="0">
                <a:solidFill>
                  <a:srgbClr val="006600"/>
                </a:solidFill>
                <a:latin typeface="微软雅黑" panose="020B0503020204020204" pitchFamily="34" charset="-122"/>
                <a:ea typeface="微软雅黑" panose="020B0503020204020204" pitchFamily="34" charset="-122"/>
              </a:rPr>
              <a:t>2001</a:t>
            </a:r>
            <a:r>
              <a:rPr lang="zh-CN" altLang="en-US" sz="1400" kern="1200" dirty="0">
                <a:solidFill>
                  <a:srgbClr val="006600"/>
                </a:solidFill>
                <a:latin typeface="微软雅黑" panose="020B0503020204020204" pitchFamily="34" charset="-122"/>
                <a:ea typeface="微软雅黑" panose="020B0503020204020204" pitchFamily="34" charset="-122"/>
              </a:rPr>
              <a:t>年召集该领域经济学家、管理学家成立了“营商环境评价实施小组”，制定了具有国际通用性营商环境的指标体系，包括一级指标</a:t>
            </a:r>
            <a:r>
              <a:rPr lang="en-US" altLang="zh-CN" sz="1400" kern="1200" dirty="0">
                <a:solidFill>
                  <a:srgbClr val="006600"/>
                </a:solidFill>
                <a:latin typeface="微软雅黑" panose="020B0503020204020204" pitchFamily="34" charset="-122"/>
                <a:ea typeface="微软雅黑" panose="020B0503020204020204" pitchFamily="34" charset="-122"/>
              </a:rPr>
              <a:t>10</a:t>
            </a:r>
            <a:r>
              <a:rPr lang="zh-CN" altLang="en-US" sz="1400" kern="1200" dirty="0">
                <a:solidFill>
                  <a:srgbClr val="006600"/>
                </a:solidFill>
                <a:latin typeface="微软雅黑" panose="020B0503020204020204" pitchFamily="34" charset="-122"/>
                <a:ea typeface="微软雅黑" panose="020B0503020204020204" pitchFamily="34" charset="-122"/>
              </a:rPr>
              <a:t>个和</a:t>
            </a:r>
            <a:r>
              <a:rPr lang="en-US" altLang="zh-CN" sz="1400" kern="1200" dirty="0">
                <a:solidFill>
                  <a:srgbClr val="006600"/>
                </a:solidFill>
                <a:latin typeface="微软雅黑" panose="020B0503020204020204" pitchFamily="34" charset="-122"/>
                <a:ea typeface="微软雅黑" panose="020B0503020204020204" pitchFamily="34" charset="-122"/>
              </a:rPr>
              <a:t>42</a:t>
            </a:r>
            <a:r>
              <a:rPr lang="zh-CN" altLang="en-US" sz="1400" kern="1200" dirty="0">
                <a:solidFill>
                  <a:srgbClr val="006600"/>
                </a:solidFill>
                <a:latin typeface="微软雅黑" panose="020B0503020204020204" pitchFamily="34" charset="-122"/>
                <a:ea typeface="微软雅黑" panose="020B0503020204020204" pitchFamily="34" charset="-122"/>
              </a:rPr>
              <a:t>个二级指标，并自</a:t>
            </a:r>
            <a:r>
              <a:rPr lang="en-US" altLang="zh-CN" sz="1400" kern="1200" dirty="0">
                <a:solidFill>
                  <a:srgbClr val="006600"/>
                </a:solidFill>
                <a:latin typeface="微软雅黑" panose="020B0503020204020204" pitchFamily="34" charset="-122"/>
                <a:ea typeface="微软雅黑" panose="020B0503020204020204" pitchFamily="34" charset="-122"/>
              </a:rPr>
              <a:t>2003</a:t>
            </a:r>
            <a:r>
              <a:rPr lang="zh-CN" altLang="en-US" sz="1400" kern="1200" dirty="0">
                <a:solidFill>
                  <a:srgbClr val="006600"/>
                </a:solidFill>
                <a:latin typeface="微软雅黑" panose="020B0503020204020204" pitchFamily="34" charset="-122"/>
                <a:ea typeface="微软雅黑" panose="020B0503020204020204" pitchFamily="34" charset="-122"/>
              </a:rPr>
              <a:t>年来连续</a:t>
            </a:r>
            <a:r>
              <a:rPr lang="en-US" altLang="zh-CN" sz="1400" kern="1200" dirty="0">
                <a:solidFill>
                  <a:srgbClr val="006600"/>
                </a:solidFill>
                <a:latin typeface="微软雅黑" panose="020B0503020204020204" pitchFamily="34" charset="-122"/>
                <a:ea typeface="微软雅黑" panose="020B0503020204020204" pitchFamily="34" charset="-122"/>
              </a:rPr>
              <a:t>17</a:t>
            </a:r>
            <a:r>
              <a:rPr lang="zh-CN" altLang="en-US" sz="1400" kern="1200" dirty="0">
                <a:solidFill>
                  <a:srgbClr val="006600"/>
                </a:solidFill>
                <a:latin typeface="微软雅黑" panose="020B0503020204020204" pitchFamily="34" charset="-122"/>
                <a:ea typeface="微软雅黑" panose="020B0503020204020204" pitchFamily="34" charset="-122"/>
              </a:rPr>
              <a:t>年对全球</a:t>
            </a:r>
            <a:r>
              <a:rPr lang="en-US" altLang="zh-CN" sz="1400" kern="1200" dirty="0">
                <a:solidFill>
                  <a:srgbClr val="006600"/>
                </a:solidFill>
                <a:latin typeface="微软雅黑" panose="020B0503020204020204" pitchFamily="34" charset="-122"/>
                <a:ea typeface="微软雅黑" panose="020B0503020204020204" pitchFamily="34" charset="-122"/>
              </a:rPr>
              <a:t>190</a:t>
            </a:r>
            <a:r>
              <a:rPr lang="zh-CN" altLang="en-US" sz="1400" kern="1200" dirty="0">
                <a:solidFill>
                  <a:srgbClr val="006600"/>
                </a:solidFill>
                <a:latin typeface="微软雅黑" panose="020B0503020204020204" pitchFamily="34" charset="-122"/>
                <a:ea typeface="微软雅黑" panose="020B0503020204020204" pitchFamily="34" charset="-122"/>
              </a:rPr>
              <a:t>个经济体营商环境进行评价。当前世界银行营商环境评价已成为世界各国投资风向标，各经济体商业成熟度的权威度量之一。</a:t>
            </a:r>
            <a:r>
              <a:rPr lang="en-US" altLang="zh-CN" sz="1400" kern="1200" dirty="0">
                <a:solidFill>
                  <a:srgbClr val="006600"/>
                </a:solidFill>
                <a:latin typeface="微软雅黑" panose="020B0503020204020204" pitchFamily="34" charset="-122"/>
                <a:ea typeface="微软雅黑" panose="020B0503020204020204" pitchFamily="34" charset="-122"/>
              </a:rPr>
              <a:t>2019</a:t>
            </a:r>
            <a:r>
              <a:rPr lang="zh-CN" altLang="en-US" sz="1400" kern="1200" dirty="0">
                <a:solidFill>
                  <a:srgbClr val="006600"/>
                </a:solidFill>
                <a:latin typeface="微软雅黑" panose="020B0503020204020204" pitchFamily="34" charset="-122"/>
                <a:ea typeface="微软雅黑" panose="020B0503020204020204" pitchFamily="34" charset="-122"/>
              </a:rPr>
              <a:t>年我国选取上海、北京</a:t>
            </a:r>
            <a:r>
              <a:rPr lang="en-US" altLang="zh-CN" sz="1400" kern="1200" dirty="0">
                <a:solidFill>
                  <a:srgbClr val="006600"/>
                </a:solidFill>
                <a:latin typeface="微软雅黑" panose="020B0503020204020204" pitchFamily="34" charset="-122"/>
                <a:ea typeface="微软雅黑" panose="020B0503020204020204" pitchFamily="34" charset="-122"/>
              </a:rPr>
              <a:t>2</a:t>
            </a:r>
            <a:r>
              <a:rPr lang="zh-CN" altLang="en-US" sz="1400" kern="1200" dirty="0">
                <a:solidFill>
                  <a:srgbClr val="006600"/>
                </a:solidFill>
                <a:latin typeface="微软雅黑" panose="020B0503020204020204" pitchFamily="34" charset="-122"/>
                <a:ea typeface="微软雅黑" panose="020B0503020204020204" pitchFamily="34" charset="-122"/>
              </a:rPr>
              <a:t>个城市组成的数据（上海权重为</a:t>
            </a:r>
            <a:r>
              <a:rPr lang="en-US" altLang="zh-CN" sz="1400" kern="1200" dirty="0">
                <a:solidFill>
                  <a:srgbClr val="006600"/>
                </a:solidFill>
                <a:latin typeface="微软雅黑" panose="020B0503020204020204" pitchFamily="34" charset="-122"/>
                <a:ea typeface="微软雅黑" panose="020B0503020204020204" pitchFamily="34" charset="-122"/>
              </a:rPr>
              <a:t>55%</a:t>
            </a:r>
            <a:r>
              <a:rPr lang="zh-CN" altLang="en-US" sz="1400" kern="1200" dirty="0">
                <a:solidFill>
                  <a:srgbClr val="006600"/>
                </a:solidFill>
                <a:latin typeface="微软雅黑" panose="020B0503020204020204" pitchFamily="34" charset="-122"/>
                <a:ea typeface="微软雅黑" panose="020B0503020204020204" pitchFamily="34" charset="-122"/>
              </a:rPr>
              <a:t>，北京</a:t>
            </a:r>
            <a:r>
              <a:rPr lang="en-US" altLang="zh-CN" sz="1400" kern="1200" dirty="0">
                <a:solidFill>
                  <a:srgbClr val="006600"/>
                </a:solidFill>
                <a:latin typeface="微软雅黑" panose="020B0503020204020204" pitchFamily="34" charset="-122"/>
                <a:ea typeface="微软雅黑" panose="020B0503020204020204" pitchFamily="34" charset="-122"/>
              </a:rPr>
              <a:t>45%</a:t>
            </a:r>
            <a:r>
              <a:rPr lang="zh-CN" altLang="en-US" sz="1400" kern="1200" dirty="0">
                <a:solidFill>
                  <a:srgbClr val="006600"/>
                </a:solidFill>
                <a:latin typeface="微软雅黑" panose="020B0503020204020204" pitchFamily="34" charset="-122"/>
                <a:ea typeface="微软雅黑" panose="020B0503020204020204" pitchFamily="34" charset="-122"/>
              </a:rPr>
              <a:t>）进行申报，在</a:t>
            </a:r>
            <a:r>
              <a:rPr lang="en-US" altLang="zh-CN" sz="1400" kern="1200" dirty="0">
                <a:solidFill>
                  <a:srgbClr val="006600"/>
                </a:solidFill>
                <a:latin typeface="微软雅黑" panose="020B0503020204020204" pitchFamily="34" charset="-122"/>
                <a:ea typeface="微软雅黑" panose="020B0503020204020204" pitchFamily="34" charset="-122"/>
              </a:rPr>
              <a:t>190</a:t>
            </a:r>
            <a:r>
              <a:rPr lang="zh-CN" altLang="en-US" sz="1400" kern="1200" dirty="0">
                <a:solidFill>
                  <a:srgbClr val="006600"/>
                </a:solidFill>
                <a:latin typeface="微软雅黑" panose="020B0503020204020204" pitchFamily="34" charset="-122"/>
                <a:ea typeface="微软雅黑" panose="020B0503020204020204" pitchFamily="34" charset="-122"/>
              </a:rPr>
              <a:t>个国家中排列第</a:t>
            </a:r>
            <a:r>
              <a:rPr lang="en-US" altLang="zh-CN" sz="1400" kern="1200" dirty="0">
                <a:solidFill>
                  <a:srgbClr val="006600"/>
                </a:solidFill>
                <a:latin typeface="微软雅黑" panose="020B0503020204020204" pitchFamily="34" charset="-122"/>
                <a:ea typeface="微软雅黑" panose="020B0503020204020204" pitchFamily="34" charset="-122"/>
              </a:rPr>
              <a:t>31</a:t>
            </a:r>
            <a:r>
              <a:rPr lang="zh-CN" altLang="en-US" sz="1400" kern="1200" dirty="0">
                <a:solidFill>
                  <a:srgbClr val="006600"/>
                </a:solidFill>
                <a:latin typeface="微软雅黑" panose="020B0503020204020204" pitchFamily="34" charset="-122"/>
                <a:ea typeface="微软雅黑" panose="020B0503020204020204" pitchFamily="34" charset="-122"/>
              </a:rPr>
              <a:t>位。一级指标得分排名情况：开办企业（</a:t>
            </a:r>
            <a:r>
              <a:rPr lang="en-US" altLang="zh-CN" sz="1400" kern="1200" dirty="0">
                <a:solidFill>
                  <a:srgbClr val="006600"/>
                </a:solidFill>
                <a:latin typeface="微软雅黑" panose="020B0503020204020204" pitchFamily="34" charset="-122"/>
                <a:ea typeface="微软雅黑" panose="020B0503020204020204" pitchFamily="34" charset="-122"/>
              </a:rPr>
              <a:t>27</a:t>
            </a:r>
            <a:r>
              <a:rPr lang="zh-CN" altLang="en-US" sz="1400" kern="1200" dirty="0">
                <a:solidFill>
                  <a:srgbClr val="006600"/>
                </a:solidFill>
                <a:latin typeface="微软雅黑" panose="020B0503020204020204" pitchFamily="34" charset="-122"/>
                <a:ea typeface="微软雅黑" panose="020B0503020204020204" pitchFamily="34" charset="-122"/>
              </a:rPr>
              <a:t>位）、获得电力（</a:t>
            </a:r>
            <a:r>
              <a:rPr lang="en-US" altLang="zh-CN" sz="1400" kern="1200" dirty="0">
                <a:solidFill>
                  <a:srgbClr val="006600"/>
                </a:solidFill>
                <a:latin typeface="微软雅黑" panose="020B0503020204020204" pitchFamily="34" charset="-122"/>
                <a:ea typeface="微软雅黑" panose="020B0503020204020204" pitchFamily="34" charset="-122"/>
              </a:rPr>
              <a:t>12</a:t>
            </a:r>
            <a:r>
              <a:rPr lang="zh-CN" altLang="en-US" sz="1400" kern="1200" dirty="0">
                <a:solidFill>
                  <a:srgbClr val="006600"/>
                </a:solidFill>
                <a:latin typeface="微软雅黑" panose="020B0503020204020204" pitchFamily="34" charset="-122"/>
                <a:ea typeface="微软雅黑" panose="020B0503020204020204" pitchFamily="34" charset="-122"/>
              </a:rPr>
              <a:t>位）、获得信贷（</a:t>
            </a:r>
            <a:r>
              <a:rPr lang="en-US" altLang="zh-CN" sz="1400" kern="1200" dirty="0">
                <a:solidFill>
                  <a:srgbClr val="006600"/>
                </a:solidFill>
                <a:latin typeface="微软雅黑" panose="020B0503020204020204" pitchFamily="34" charset="-122"/>
                <a:ea typeface="微软雅黑" panose="020B0503020204020204" pitchFamily="34" charset="-122"/>
              </a:rPr>
              <a:t>80</a:t>
            </a:r>
            <a:r>
              <a:rPr lang="zh-CN" altLang="en-US" sz="1400" kern="1200" dirty="0">
                <a:solidFill>
                  <a:srgbClr val="006600"/>
                </a:solidFill>
                <a:latin typeface="微软雅黑" panose="020B0503020204020204" pitchFamily="34" charset="-122"/>
                <a:ea typeface="微软雅黑" panose="020B0503020204020204" pitchFamily="34" charset="-122"/>
              </a:rPr>
              <a:t>位）、缴纳税款（</a:t>
            </a:r>
            <a:r>
              <a:rPr lang="en-US" altLang="zh-CN" sz="1400" kern="1200" dirty="0">
                <a:solidFill>
                  <a:srgbClr val="006600"/>
                </a:solidFill>
                <a:latin typeface="微软雅黑" panose="020B0503020204020204" pitchFamily="34" charset="-122"/>
                <a:ea typeface="微软雅黑" panose="020B0503020204020204" pitchFamily="34" charset="-122"/>
              </a:rPr>
              <a:t>104</a:t>
            </a:r>
            <a:r>
              <a:rPr lang="zh-CN" altLang="en-US" sz="1400" kern="1200" dirty="0">
                <a:solidFill>
                  <a:srgbClr val="006600"/>
                </a:solidFill>
                <a:latin typeface="微软雅黑" panose="020B0503020204020204" pitchFamily="34" charset="-122"/>
                <a:ea typeface="微软雅黑" panose="020B0503020204020204" pitchFamily="34" charset="-122"/>
              </a:rPr>
              <a:t>位）、执行合同（</a:t>
            </a:r>
            <a:r>
              <a:rPr lang="en-US" altLang="zh-CN" sz="1400" kern="1200" dirty="0">
                <a:solidFill>
                  <a:srgbClr val="006600"/>
                </a:solidFill>
                <a:latin typeface="微软雅黑" panose="020B0503020204020204" pitchFamily="34" charset="-122"/>
                <a:ea typeface="微软雅黑" panose="020B0503020204020204" pitchFamily="34" charset="-122"/>
              </a:rPr>
              <a:t>5</a:t>
            </a:r>
            <a:r>
              <a:rPr lang="zh-CN" altLang="en-US" sz="1400" kern="1200" dirty="0">
                <a:solidFill>
                  <a:srgbClr val="006600"/>
                </a:solidFill>
                <a:latin typeface="微软雅黑" panose="020B0503020204020204" pitchFamily="34" charset="-122"/>
                <a:ea typeface="微软雅黑" panose="020B0503020204020204" pitchFamily="34" charset="-122"/>
              </a:rPr>
              <a:t>位）、办理施工许可证（</a:t>
            </a:r>
            <a:r>
              <a:rPr lang="en-US" altLang="zh-CN" sz="1400" kern="1200" dirty="0">
                <a:solidFill>
                  <a:srgbClr val="006600"/>
                </a:solidFill>
                <a:latin typeface="微软雅黑" panose="020B0503020204020204" pitchFamily="34" charset="-122"/>
                <a:ea typeface="微软雅黑" panose="020B0503020204020204" pitchFamily="34" charset="-122"/>
              </a:rPr>
              <a:t>33</a:t>
            </a:r>
            <a:r>
              <a:rPr lang="zh-CN" altLang="en-US" sz="1400" kern="1200" dirty="0">
                <a:solidFill>
                  <a:srgbClr val="006600"/>
                </a:solidFill>
                <a:latin typeface="微软雅黑" panose="020B0503020204020204" pitchFamily="34" charset="-122"/>
                <a:ea typeface="微软雅黑" panose="020B0503020204020204" pitchFamily="34" charset="-122"/>
              </a:rPr>
              <a:t>位）、登记财产（</a:t>
            </a:r>
            <a:r>
              <a:rPr lang="en-US" altLang="zh-CN" sz="1400" kern="1200" dirty="0">
                <a:solidFill>
                  <a:srgbClr val="006600"/>
                </a:solidFill>
                <a:latin typeface="微软雅黑" panose="020B0503020204020204" pitchFamily="34" charset="-122"/>
                <a:ea typeface="微软雅黑" panose="020B0503020204020204" pitchFamily="34" charset="-122"/>
              </a:rPr>
              <a:t>28</a:t>
            </a:r>
            <a:r>
              <a:rPr lang="zh-CN" altLang="en-US" sz="1400" kern="1200" dirty="0">
                <a:solidFill>
                  <a:srgbClr val="006600"/>
                </a:solidFill>
                <a:latin typeface="微软雅黑" panose="020B0503020204020204" pitchFamily="34" charset="-122"/>
                <a:ea typeface="微软雅黑" panose="020B0503020204020204" pitchFamily="34" charset="-122"/>
              </a:rPr>
              <a:t>位）、保护中小投资者（</a:t>
            </a:r>
            <a:r>
              <a:rPr lang="en-US" altLang="zh-CN" sz="1400" kern="1200" dirty="0">
                <a:solidFill>
                  <a:srgbClr val="006600"/>
                </a:solidFill>
                <a:latin typeface="微软雅黑" panose="020B0503020204020204" pitchFamily="34" charset="-122"/>
                <a:ea typeface="微软雅黑" panose="020B0503020204020204" pitchFamily="34" charset="-122"/>
              </a:rPr>
              <a:t>28</a:t>
            </a:r>
            <a:r>
              <a:rPr lang="zh-CN" altLang="en-US" sz="1400" kern="1200" dirty="0">
                <a:solidFill>
                  <a:srgbClr val="006600"/>
                </a:solidFill>
                <a:latin typeface="微软雅黑" panose="020B0503020204020204" pitchFamily="34" charset="-122"/>
                <a:ea typeface="微软雅黑" panose="020B0503020204020204" pitchFamily="34" charset="-122"/>
              </a:rPr>
              <a:t>位）、跨境贸易（</a:t>
            </a:r>
            <a:r>
              <a:rPr lang="en-US" altLang="zh-CN" sz="1400" kern="1200" dirty="0">
                <a:solidFill>
                  <a:srgbClr val="006600"/>
                </a:solidFill>
                <a:latin typeface="微软雅黑" panose="020B0503020204020204" pitchFamily="34" charset="-122"/>
                <a:ea typeface="微软雅黑" panose="020B0503020204020204" pitchFamily="34" charset="-122"/>
              </a:rPr>
              <a:t>56</a:t>
            </a:r>
            <a:r>
              <a:rPr lang="zh-CN" altLang="en-US" sz="1400" kern="1200" dirty="0">
                <a:solidFill>
                  <a:srgbClr val="006600"/>
                </a:solidFill>
                <a:latin typeface="微软雅黑" panose="020B0503020204020204" pitchFamily="34" charset="-122"/>
                <a:ea typeface="微软雅黑" panose="020B0503020204020204" pitchFamily="34" charset="-122"/>
              </a:rPr>
              <a:t>位）、办理企业退出（</a:t>
            </a:r>
            <a:r>
              <a:rPr lang="en-US" altLang="zh-CN" sz="1400" kern="1200" dirty="0">
                <a:solidFill>
                  <a:srgbClr val="006600"/>
                </a:solidFill>
                <a:latin typeface="微软雅黑" panose="020B0503020204020204" pitchFamily="34" charset="-122"/>
                <a:ea typeface="微软雅黑" panose="020B0503020204020204" pitchFamily="34" charset="-122"/>
              </a:rPr>
              <a:t>51</a:t>
            </a:r>
            <a:r>
              <a:rPr lang="zh-CN" altLang="en-US" sz="1400" kern="1200" dirty="0">
                <a:solidFill>
                  <a:srgbClr val="006600"/>
                </a:solidFill>
                <a:latin typeface="微软雅黑" panose="020B0503020204020204" pitchFamily="34" charset="-122"/>
                <a:ea typeface="微软雅黑" panose="020B0503020204020204" pitchFamily="34" charset="-122"/>
              </a:rPr>
              <a:t>位）</a:t>
            </a:r>
            <a:r>
              <a:rPr lang="zh-CN" altLang="en-US" sz="1400" kern="1200" dirty="0" smtClean="0">
                <a:solidFill>
                  <a:srgbClr val="006600"/>
                </a:solidFill>
                <a:latin typeface="微软雅黑" panose="020B0503020204020204" pitchFamily="34" charset="-122"/>
                <a:ea typeface="微软雅黑" panose="020B0503020204020204" pitchFamily="34" charset="-122"/>
              </a:rPr>
              <a:t>。 </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sp>
        <p:nvSpPr>
          <p:cNvPr id="7" name="矩形 6"/>
          <p:cNvSpPr/>
          <p:nvPr/>
        </p:nvSpPr>
        <p:spPr>
          <a:xfrm>
            <a:off x="537987" y="185690"/>
            <a:ext cx="8606011" cy="954107"/>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二、跨境电子商务营商环境建设</a:t>
            </a:r>
          </a:p>
          <a:p>
            <a:endParaRPr lang="zh-CN" altLang="en-US" sz="2800" b="1" dirty="0">
              <a:solidFill>
                <a:schemeClr val="bg1"/>
              </a:solidFill>
              <a:latin typeface="Microsoft YaHei"/>
              <a:ea typeface="Microsoft YaHei"/>
              <a:cs typeface="Microsoft YaHei"/>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8711"/>
          <a:stretch/>
        </p:blipFill>
        <p:spPr>
          <a:xfrm>
            <a:off x="0" y="3052767"/>
            <a:ext cx="9144000" cy="2079956"/>
          </a:xfrm>
          <a:prstGeom prst="rect">
            <a:avLst/>
          </a:prstGeom>
          <a:ln>
            <a:noFill/>
          </a:ln>
          <a:effectLst>
            <a:softEdge rad="112500"/>
          </a:effectLst>
        </p:spPr>
      </p:pic>
    </p:spTree>
    <p:extLst>
      <p:ext uri="{BB962C8B-B14F-4D97-AF65-F5344CB8AC3E}">
        <p14:creationId xmlns:p14="http://schemas.microsoft.com/office/powerpoint/2010/main" val="1620037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第二章 跨</a:t>
            </a:r>
            <a:r>
              <a:rPr lang="zh-CN" altLang="en-US" b="1" dirty="0">
                <a:solidFill>
                  <a:schemeClr val="bg2">
                    <a:lumMod val="60000"/>
                    <a:lumOff val="40000"/>
                  </a:schemeClr>
                </a:solidFill>
              </a:rPr>
              <a:t>境电子商务营商环境</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二</a:t>
            </a:r>
            <a:r>
              <a:rPr lang="zh-CN" altLang="en-US" sz="3600" b="1" dirty="0" smtClean="0"/>
              <a:t>节 跨</a:t>
            </a:r>
            <a:r>
              <a:rPr lang="zh-CN" altLang="en-US" sz="3600" b="1" dirty="0"/>
              <a:t>境电子商务特殊监管区</a:t>
            </a:r>
            <a:endParaRPr sz="3600" b="1" dirty="0"/>
          </a:p>
        </p:txBody>
      </p:sp>
    </p:spTree>
    <p:extLst>
      <p:ext uri="{BB962C8B-B14F-4D97-AF65-F5344CB8AC3E}">
        <p14:creationId xmlns:p14="http://schemas.microsoft.com/office/powerpoint/2010/main" val="23797546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一、保税区</a:t>
            </a:r>
          </a:p>
        </p:txBody>
      </p:sp>
      <p:sp>
        <p:nvSpPr>
          <p:cNvPr id="8" name="TextBox 1"/>
          <p:cNvSpPr txBox="1"/>
          <p:nvPr/>
        </p:nvSpPr>
        <p:spPr>
          <a:xfrm>
            <a:off x="277165" y="204276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a:t>
            </a:r>
            <a:r>
              <a:rPr lang="zh-CN" altLang="en-US" sz="2000" b="1" dirty="0" smtClean="0">
                <a:solidFill>
                  <a:srgbClr val="002060"/>
                </a:solidFill>
              </a:rPr>
              <a:t>保税区的设立</a:t>
            </a:r>
            <a:endParaRPr lang="en-US" altLang="zh-CN" sz="2000" b="1" dirty="0">
              <a:solidFill>
                <a:srgbClr val="002060"/>
              </a:solidFill>
            </a:endParaRPr>
          </a:p>
        </p:txBody>
      </p:sp>
      <p:sp>
        <p:nvSpPr>
          <p:cNvPr id="16" name="TextBox 1"/>
          <p:cNvSpPr txBox="1"/>
          <p:nvPr/>
        </p:nvSpPr>
        <p:spPr>
          <a:xfrm>
            <a:off x="583194" y="2535948"/>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截止</a:t>
            </a:r>
            <a:r>
              <a:rPr lang="en-US" altLang="zh-CN" sz="1600" dirty="0" smtClean="0">
                <a:solidFill>
                  <a:schemeClr val="bg1">
                    <a:lumMod val="50000"/>
                  </a:schemeClr>
                </a:solidFill>
              </a:rPr>
              <a:t>2020</a:t>
            </a:r>
            <a:r>
              <a:rPr lang="zh-CN" altLang="en-US" sz="1600" dirty="0" smtClean="0">
                <a:solidFill>
                  <a:schemeClr val="bg1">
                    <a:lumMod val="50000"/>
                  </a:schemeClr>
                </a:solidFill>
              </a:rPr>
              <a:t>年，国务院全国先后批准设立了</a:t>
            </a:r>
            <a:r>
              <a:rPr lang="en-US" altLang="zh-CN" sz="1600" dirty="0" smtClean="0">
                <a:solidFill>
                  <a:schemeClr val="bg1">
                    <a:lumMod val="50000"/>
                  </a:schemeClr>
                </a:solidFill>
              </a:rPr>
              <a:t>16</a:t>
            </a:r>
            <a:r>
              <a:rPr lang="zh-CN" altLang="en-US" sz="1600" dirty="0" smtClean="0">
                <a:solidFill>
                  <a:schemeClr val="bg1">
                    <a:lumMod val="50000"/>
                  </a:schemeClr>
                </a:solidFill>
              </a:rPr>
              <a:t>家保税区。</a:t>
            </a:r>
            <a:endParaRPr sz="1600" b="1" dirty="0">
              <a:solidFill>
                <a:schemeClr val="bg1">
                  <a:lumMod val="50000"/>
                </a:schemeClr>
              </a:solidFill>
            </a:endParaRPr>
          </a:p>
        </p:txBody>
      </p:sp>
      <p:sp>
        <p:nvSpPr>
          <p:cNvPr id="19" name="TextBox 1"/>
          <p:cNvSpPr txBox="1"/>
          <p:nvPr/>
        </p:nvSpPr>
        <p:spPr>
          <a:xfrm>
            <a:off x="602589" y="4336403"/>
            <a:ext cx="8253235"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保税仓储商品展示</a:t>
            </a:r>
            <a:r>
              <a:rPr lang="zh-CN" altLang="en-US" sz="1600" b="1" dirty="0" smtClean="0">
                <a:solidFill>
                  <a:schemeClr val="bg1">
                    <a:lumMod val="50000"/>
                  </a:schemeClr>
                </a:solidFill>
              </a:rPr>
              <a:t>业务：</a:t>
            </a:r>
            <a:r>
              <a:rPr lang="zh-CN" altLang="en-US" sz="1600" dirty="0" smtClean="0">
                <a:solidFill>
                  <a:schemeClr val="bg1">
                    <a:lumMod val="50000"/>
                  </a:schemeClr>
                </a:solidFill>
              </a:rPr>
              <a:t>从</a:t>
            </a:r>
            <a:r>
              <a:rPr lang="zh-CN" altLang="en-US" sz="1600" dirty="0">
                <a:solidFill>
                  <a:schemeClr val="bg1">
                    <a:lumMod val="50000"/>
                  </a:schemeClr>
                </a:solidFill>
              </a:rPr>
              <a:t>国外运往中国的货物在保税区内设立展览场馆进行商品展示</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3" name="矩形 12"/>
          <p:cNvSpPr/>
          <p:nvPr/>
        </p:nvSpPr>
        <p:spPr bwMode="auto">
          <a:xfrm>
            <a:off x="151512" y="1058927"/>
            <a:ext cx="8992488" cy="734501"/>
          </a:xfrm>
          <a:prstGeom prst="rect">
            <a:avLst/>
          </a:prstGeom>
          <a:solidFill>
            <a:schemeClr val="bg1"/>
          </a:solidFill>
          <a:ln>
            <a:noFill/>
          </a:ln>
          <a:effectLst/>
        </p:spPr>
        <p:txBody>
          <a:bodyPr anchor="ctr"/>
          <a:lstStyle/>
          <a:p>
            <a:pPr lvl="0"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保税区含义：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经</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国务院批准设立，享有国家特殊政策，由海关实施</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监管，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用于存储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商品的</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经济区域</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保税区运作方式：</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实行“境内关外”运作方式</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特殊政策：</a:t>
            </a:r>
            <a:r>
              <a:rPr lang="zh-CN" altLang="en-US" sz="1600" dirty="0" smtClean="0">
                <a:solidFill>
                  <a:srgbClr val="008000"/>
                </a:solidFill>
                <a:latin typeface="Arial" panose="020B0604020202020204" pitchFamily="34" charset="0"/>
                <a:ea typeface="微软雅黑" panose="020B0503020204020204" pitchFamily="34" charset="-122"/>
              </a:rPr>
              <a:t>进口商品进入保税区内进行储存、改装、加工和展览等业务不需缴纳关税</a:t>
            </a:r>
            <a:endParaRPr lang="zh-CN" altLang="en-US" sz="1600" dirty="0">
              <a:solidFill>
                <a:srgbClr val="008000"/>
              </a:solidFill>
              <a:latin typeface="Arial" panose="020B0604020202020204" pitchFamily="34" charset="0"/>
              <a:ea typeface="微软雅黑" panose="020B0503020204020204" pitchFamily="34" charset="-122"/>
            </a:endParaRPr>
          </a:p>
          <a:p>
            <a:pPr lvl="0" hangingPunct="1">
              <a:lnSpc>
                <a:spcPct val="120000"/>
              </a:lnSpc>
              <a:defRPr/>
            </a:pPr>
            <a:endParaRPr kumimoji="0" lang="zh-CN" altLang="en-US" sz="1600"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83852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13188" y="2865720"/>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（二）保税区的功能</a:t>
            </a:r>
            <a:endParaRPr lang="en-US" altLang="zh-CN" sz="2000" b="1" dirty="0">
              <a:solidFill>
                <a:srgbClr val="002060"/>
              </a:solidFill>
            </a:endParaRPr>
          </a:p>
        </p:txBody>
      </p:sp>
      <p:sp>
        <p:nvSpPr>
          <p:cNvPr id="18" name="TextBox 1"/>
          <p:cNvSpPr txBox="1"/>
          <p:nvPr/>
        </p:nvSpPr>
        <p:spPr>
          <a:xfrm>
            <a:off x="602591" y="3342283"/>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保税仓储业务：</a:t>
            </a:r>
            <a:r>
              <a:rPr lang="zh-CN" altLang="en-US" sz="1600" dirty="0">
                <a:solidFill>
                  <a:schemeClr val="bg1">
                    <a:lumMod val="50000"/>
                  </a:schemeClr>
                </a:solidFill>
              </a:rPr>
              <a:t>提供从国内出口货物、从国外进口货物的保税仓储服务</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0" name="TextBox 1"/>
          <p:cNvSpPr txBox="1"/>
          <p:nvPr/>
        </p:nvSpPr>
        <p:spPr>
          <a:xfrm>
            <a:off x="602590" y="3653352"/>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进出口加工</a:t>
            </a:r>
            <a:r>
              <a:rPr lang="zh-CN" altLang="en-US" sz="1600" b="1" dirty="0" smtClean="0">
                <a:solidFill>
                  <a:schemeClr val="bg1">
                    <a:lumMod val="50000"/>
                  </a:schemeClr>
                </a:solidFill>
              </a:rPr>
              <a:t>业务：</a:t>
            </a:r>
            <a:r>
              <a:rPr lang="zh-CN" altLang="en-US" sz="1600" dirty="0" smtClean="0">
                <a:solidFill>
                  <a:schemeClr val="bg1">
                    <a:lumMod val="50000"/>
                  </a:schemeClr>
                </a:solidFill>
              </a:rPr>
              <a:t>开展货物</a:t>
            </a:r>
            <a:r>
              <a:rPr lang="zh-CN" altLang="en-US" sz="1600" dirty="0">
                <a:solidFill>
                  <a:schemeClr val="bg1">
                    <a:lumMod val="50000"/>
                  </a:schemeClr>
                </a:solidFill>
              </a:rPr>
              <a:t>加工或商品包装，其所使用的进口设备不需</a:t>
            </a:r>
            <a:r>
              <a:rPr lang="zh-CN" altLang="en-US" sz="1600" dirty="0" smtClean="0">
                <a:solidFill>
                  <a:schemeClr val="bg1">
                    <a:lumMod val="50000"/>
                  </a:schemeClr>
                </a:solidFill>
              </a:rPr>
              <a:t>缴税。</a:t>
            </a:r>
            <a:endParaRPr sz="1600" b="1" dirty="0">
              <a:solidFill>
                <a:schemeClr val="bg1">
                  <a:lumMod val="50000"/>
                </a:schemeClr>
              </a:solidFill>
            </a:endParaRPr>
          </a:p>
        </p:txBody>
      </p:sp>
      <p:sp>
        <p:nvSpPr>
          <p:cNvPr id="22" name="TextBox 1"/>
          <p:cNvSpPr txBox="1"/>
          <p:nvPr/>
        </p:nvSpPr>
        <p:spPr>
          <a:xfrm>
            <a:off x="602588" y="3964421"/>
            <a:ext cx="8389011"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国际贸易业务：</a:t>
            </a:r>
            <a:r>
              <a:rPr lang="zh-CN" altLang="en-US" sz="1600" dirty="0" smtClean="0">
                <a:solidFill>
                  <a:schemeClr val="bg1">
                    <a:lumMod val="50000"/>
                  </a:schemeClr>
                </a:solidFill>
              </a:rPr>
              <a:t>区内中</a:t>
            </a:r>
            <a:r>
              <a:rPr lang="zh-CN" altLang="en-US" sz="1600" dirty="0">
                <a:solidFill>
                  <a:schemeClr val="bg1">
                    <a:lumMod val="50000"/>
                  </a:schemeClr>
                </a:solidFill>
              </a:rPr>
              <a:t>资贸易公司从事转口贸易</a:t>
            </a:r>
            <a:r>
              <a:rPr lang="zh-CN" altLang="en-US" sz="1600" dirty="0" smtClean="0">
                <a:solidFill>
                  <a:schemeClr val="bg1">
                    <a:lumMod val="50000"/>
                  </a:schemeClr>
                </a:solidFill>
              </a:rPr>
              <a:t>，</a:t>
            </a:r>
            <a:r>
              <a:rPr lang="zh-CN" altLang="en-US" sz="1600" dirty="0">
                <a:solidFill>
                  <a:schemeClr val="bg1">
                    <a:lumMod val="50000"/>
                  </a:schemeClr>
                </a:solidFill>
              </a:rPr>
              <a:t>区</a:t>
            </a:r>
            <a:r>
              <a:rPr lang="zh-CN" altLang="en-US" sz="1600" dirty="0" smtClean="0">
                <a:solidFill>
                  <a:schemeClr val="bg1">
                    <a:lumMod val="50000"/>
                  </a:schemeClr>
                </a:solidFill>
              </a:rPr>
              <a:t>内外资贸易企业从事中国境内贸易</a:t>
            </a:r>
            <a:r>
              <a:rPr lang="zh-CN" altLang="en-US" sz="1600" dirty="0">
                <a:solidFill>
                  <a:schemeClr val="bg1">
                    <a:lumMod val="50000"/>
                  </a:schemeClr>
                </a:solidFill>
              </a:rPr>
              <a:t>。</a:t>
            </a:r>
            <a:endParaRPr sz="1600" b="1" dirty="0">
              <a:solidFill>
                <a:schemeClr val="bg1">
                  <a:lumMod val="50000"/>
                </a:schemeClr>
              </a:solidFill>
            </a:endParaRPr>
          </a:p>
        </p:txBody>
      </p:sp>
    </p:spTree>
    <p:extLst>
      <p:ext uri="{BB962C8B-B14F-4D97-AF65-F5344CB8AC3E}">
        <p14:creationId xmlns:p14="http://schemas.microsoft.com/office/powerpoint/2010/main" val="40930845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46359" y="848303"/>
            <a:ext cx="8373686" cy="2271391"/>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上海外高桥</a:t>
            </a:r>
            <a:r>
              <a:rPr lang="zh-CN" altLang="en-US" sz="2000" b="1" kern="1200" dirty="0" smtClean="0">
                <a:solidFill>
                  <a:srgbClr val="006600"/>
                </a:solidFill>
                <a:latin typeface="微软雅黑" panose="020B0503020204020204" pitchFamily="34" charset="-122"/>
                <a:ea typeface="微软雅黑" panose="020B0503020204020204" pitchFamily="34" charset="-122"/>
              </a:rPr>
              <a:t>保税区</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     上海</a:t>
            </a:r>
            <a:r>
              <a:rPr lang="zh-CN" altLang="en-US" sz="1400" kern="1200" dirty="0">
                <a:solidFill>
                  <a:srgbClr val="006600"/>
                </a:solidFill>
                <a:latin typeface="微软雅黑" panose="020B0503020204020204" pitchFamily="34" charset="-122"/>
                <a:ea typeface="微软雅黑" panose="020B0503020204020204" pitchFamily="34" charset="-122"/>
              </a:rPr>
              <a:t>外高桥保税区于</a:t>
            </a:r>
            <a:r>
              <a:rPr lang="en-US" altLang="zh-CN" sz="1400" kern="1200" dirty="0">
                <a:solidFill>
                  <a:srgbClr val="006600"/>
                </a:solidFill>
                <a:latin typeface="微软雅黑" panose="020B0503020204020204" pitchFamily="34" charset="-122"/>
                <a:ea typeface="微软雅黑" panose="020B0503020204020204" pitchFamily="34" charset="-122"/>
              </a:rPr>
              <a:t>1990</a:t>
            </a:r>
            <a:r>
              <a:rPr lang="zh-CN" altLang="en-US" sz="1400" kern="1200" dirty="0">
                <a:solidFill>
                  <a:srgbClr val="006600"/>
                </a:solidFill>
                <a:latin typeface="微软雅黑" panose="020B0503020204020204" pitchFamily="34" charset="-122"/>
                <a:ea typeface="微软雅黑" panose="020B0503020204020204" pitchFamily="34" charset="-122"/>
              </a:rPr>
              <a:t>年</a:t>
            </a:r>
            <a:r>
              <a:rPr lang="en-US" altLang="zh-CN" sz="1400" kern="1200" dirty="0">
                <a:solidFill>
                  <a:srgbClr val="006600"/>
                </a:solidFill>
                <a:latin typeface="微软雅黑" panose="020B0503020204020204" pitchFamily="34" charset="-122"/>
                <a:ea typeface="微软雅黑" panose="020B0503020204020204" pitchFamily="34" charset="-122"/>
              </a:rPr>
              <a:t>6</a:t>
            </a:r>
            <a:r>
              <a:rPr lang="zh-CN" altLang="en-US" sz="1400" kern="1200" dirty="0">
                <a:solidFill>
                  <a:srgbClr val="006600"/>
                </a:solidFill>
                <a:latin typeface="微软雅黑" panose="020B0503020204020204" pitchFamily="34" charset="-122"/>
                <a:ea typeface="微软雅黑" panose="020B0503020204020204" pitchFamily="34" charset="-122"/>
              </a:rPr>
              <a:t>月经国务院批准设立的全国第一个规模最大、启动最早、设有隔离设施，并实施特殊管理的经济区域，由上海市人民政府外高桥保税区管理委员会统一管理。该保税区以国际贸易、现代物流、先进制造业为主，集自由贸易、出口加工、物流仓储及保税商品展示交易等多种经济功能于一体，货物可以在保税区与境外之间自由出入，免征关税和进口环节税，免验许可证件，免予常规的海关监管手续，海关依据</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保税区海关监管办法</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实施业务监管</a:t>
            </a:r>
            <a:r>
              <a:rPr lang="zh-CN" altLang="en-US" sz="1400" kern="1200" dirty="0" smtClean="0">
                <a:solidFill>
                  <a:srgbClr val="006600"/>
                </a:solidFill>
                <a:latin typeface="微软雅黑" panose="020B0503020204020204" pitchFamily="34" charset="-122"/>
                <a:ea typeface="微软雅黑" panose="020B0503020204020204" pitchFamily="34" charset="-122"/>
              </a:rPr>
              <a:t>。目前，上海</a:t>
            </a:r>
            <a:r>
              <a:rPr lang="zh-CN" altLang="en-US" sz="1400" kern="1200" dirty="0">
                <a:solidFill>
                  <a:srgbClr val="006600"/>
                </a:solidFill>
                <a:latin typeface="微软雅黑" panose="020B0503020204020204" pitchFamily="34" charset="-122"/>
                <a:ea typeface="微软雅黑" panose="020B0503020204020204" pitchFamily="34" charset="-122"/>
              </a:rPr>
              <a:t>外高桥</a:t>
            </a:r>
            <a:r>
              <a:rPr lang="zh-CN" altLang="en-US" sz="1400" kern="1200" dirty="0" smtClean="0">
                <a:solidFill>
                  <a:srgbClr val="006600"/>
                </a:solidFill>
                <a:latin typeface="微软雅黑" panose="020B0503020204020204" pitchFamily="34" charset="-122"/>
                <a:ea typeface="微软雅黑" panose="020B0503020204020204" pitchFamily="34" charset="-122"/>
              </a:rPr>
              <a:t>保税区</a:t>
            </a:r>
            <a:r>
              <a:rPr lang="zh-CN" altLang="en-US" sz="1400" kern="1200" dirty="0">
                <a:solidFill>
                  <a:srgbClr val="006600"/>
                </a:solidFill>
                <a:latin typeface="微软雅黑" panose="020B0503020204020204" pitchFamily="34" charset="-122"/>
                <a:ea typeface="微软雅黑" panose="020B0503020204020204" pitchFamily="34" charset="-122"/>
              </a:rPr>
              <a:t>依托贸易带动物流，以物流促进贸易，以贸易促进先进制造业</a:t>
            </a:r>
            <a:r>
              <a:rPr lang="zh-CN" altLang="en-US" sz="1400" kern="1200" dirty="0" smtClean="0">
                <a:solidFill>
                  <a:srgbClr val="006600"/>
                </a:solidFill>
                <a:latin typeface="微软雅黑" panose="020B0503020204020204" pitchFamily="34" charset="-122"/>
                <a:ea typeface="微软雅黑" panose="020B0503020204020204" pitchFamily="34" charset="-122"/>
              </a:rPr>
              <a:t>，成为</a:t>
            </a:r>
            <a:r>
              <a:rPr lang="zh-CN" altLang="en-US" sz="1400" kern="1200" dirty="0">
                <a:solidFill>
                  <a:srgbClr val="006600"/>
                </a:solidFill>
                <a:latin typeface="微软雅黑" panose="020B0503020204020204" pitchFamily="34" charset="-122"/>
                <a:ea typeface="微软雅黑" panose="020B0503020204020204" pitchFamily="34" charset="-122"/>
              </a:rPr>
              <a:t>国内最具竞争力的进口贸易和进口贸易服务</a:t>
            </a:r>
            <a:r>
              <a:rPr lang="zh-CN" altLang="en-US" sz="1400" kern="1200" dirty="0" smtClean="0">
                <a:solidFill>
                  <a:srgbClr val="006600"/>
                </a:solidFill>
                <a:latin typeface="微软雅黑" panose="020B0503020204020204" pitchFamily="34" charset="-122"/>
                <a:ea typeface="微软雅黑" panose="020B0503020204020204" pitchFamily="34" charset="-122"/>
              </a:rPr>
              <a:t>基地，成为</a:t>
            </a:r>
            <a:r>
              <a:rPr lang="zh-CN" altLang="en-US" sz="1400" kern="1200" dirty="0">
                <a:solidFill>
                  <a:srgbClr val="006600"/>
                </a:solidFill>
                <a:latin typeface="微软雅黑" panose="020B0503020204020204" pitchFamily="34" charset="-122"/>
                <a:ea typeface="微软雅黑" panose="020B0503020204020204" pitchFamily="34" charset="-122"/>
              </a:rPr>
              <a:t>世界一流水平的综合性</a:t>
            </a:r>
            <a:r>
              <a:rPr lang="zh-CN" altLang="en-US" sz="1400" kern="1200" dirty="0" smtClean="0">
                <a:solidFill>
                  <a:srgbClr val="006600"/>
                </a:solidFill>
                <a:latin typeface="微软雅黑" panose="020B0503020204020204" pitchFamily="34" charset="-122"/>
                <a:ea typeface="微软雅黑" panose="020B0503020204020204" pitchFamily="34" charset="-122"/>
              </a:rPr>
              <a:t>保税区。</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sp>
        <p:nvSpPr>
          <p:cNvPr id="7" name="矩形 6"/>
          <p:cNvSpPr/>
          <p:nvPr/>
        </p:nvSpPr>
        <p:spPr>
          <a:xfrm>
            <a:off x="537987" y="185690"/>
            <a:ext cx="860601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保税区</a:t>
            </a:r>
            <a:endParaRPr lang="zh-CN" altLang="en-US" sz="2800" b="1" dirty="0">
              <a:solidFill>
                <a:schemeClr val="bg1"/>
              </a:solidFill>
              <a:latin typeface="Microsoft YaHei"/>
              <a:ea typeface="Microsoft YaHei"/>
              <a:cs typeface="Microsoft YaHei"/>
            </a:endParaRPr>
          </a:p>
        </p:txBody>
      </p:sp>
      <p:pic>
        <p:nvPicPr>
          <p:cNvPr id="4" name="图片 3"/>
          <p:cNvPicPr>
            <a:picLocks noChangeAspect="1"/>
          </p:cNvPicPr>
          <p:nvPr/>
        </p:nvPicPr>
        <p:blipFill rotWithShape="1">
          <a:blip r:embed="rId2">
            <a:duotone>
              <a:prstClr val="black"/>
              <a:schemeClr val="accent1">
                <a:tint val="45000"/>
                <a:satMod val="400000"/>
              </a:schemeClr>
            </a:duotone>
          </a:blip>
          <a:srcRect b="38726"/>
          <a:stretch/>
        </p:blipFill>
        <p:spPr>
          <a:xfrm>
            <a:off x="0" y="2959331"/>
            <a:ext cx="9144000" cy="2184169"/>
          </a:xfrm>
          <a:prstGeom prst="rect">
            <a:avLst/>
          </a:prstGeom>
          <a:ln>
            <a:noFill/>
          </a:ln>
          <a:effectLst>
            <a:softEdge rad="112500"/>
          </a:effectLst>
        </p:spPr>
      </p:pic>
    </p:spTree>
    <p:extLst>
      <p:ext uri="{BB962C8B-B14F-4D97-AF65-F5344CB8AC3E}">
        <p14:creationId xmlns:p14="http://schemas.microsoft.com/office/powerpoint/2010/main" val="2951100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71054" y="185690"/>
            <a:ext cx="5370021"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、保税港区</a:t>
            </a:r>
          </a:p>
        </p:txBody>
      </p:sp>
      <p:sp>
        <p:nvSpPr>
          <p:cNvPr id="8" name="TextBox 1"/>
          <p:cNvSpPr txBox="1"/>
          <p:nvPr/>
        </p:nvSpPr>
        <p:spPr>
          <a:xfrm>
            <a:off x="313188" y="188075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（一）保税港区的</a:t>
            </a:r>
            <a:r>
              <a:rPr lang="zh-CN" altLang="en-US" sz="2000" b="1" dirty="0" smtClean="0">
                <a:solidFill>
                  <a:srgbClr val="002060"/>
                </a:solidFill>
              </a:rPr>
              <a:t>设立</a:t>
            </a:r>
            <a:endParaRPr lang="en-US" altLang="zh-CN" sz="2000" b="1" dirty="0">
              <a:solidFill>
                <a:srgbClr val="002060"/>
              </a:solidFill>
            </a:endParaRPr>
          </a:p>
        </p:txBody>
      </p:sp>
      <p:sp>
        <p:nvSpPr>
          <p:cNvPr id="16" name="TextBox 1"/>
          <p:cNvSpPr txBox="1"/>
          <p:nvPr/>
        </p:nvSpPr>
        <p:spPr>
          <a:xfrm>
            <a:off x="602588" y="2333241"/>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截止</a:t>
            </a:r>
            <a:r>
              <a:rPr lang="en-US" altLang="zh-CN" sz="1600" dirty="0" smtClean="0">
                <a:solidFill>
                  <a:schemeClr val="bg1">
                    <a:lumMod val="50000"/>
                  </a:schemeClr>
                </a:solidFill>
              </a:rPr>
              <a:t>2020</a:t>
            </a:r>
            <a:r>
              <a:rPr lang="zh-CN" altLang="en-US" sz="1600" dirty="0" smtClean="0">
                <a:solidFill>
                  <a:schemeClr val="bg1">
                    <a:lumMod val="50000"/>
                  </a:schemeClr>
                </a:solidFill>
              </a:rPr>
              <a:t>年，国务院全国先后批准设立了</a:t>
            </a:r>
            <a:r>
              <a:rPr lang="en-US" altLang="zh-CN" sz="1600" dirty="0" smtClean="0">
                <a:solidFill>
                  <a:schemeClr val="bg1">
                    <a:lumMod val="50000"/>
                  </a:schemeClr>
                </a:solidFill>
              </a:rPr>
              <a:t>14</a:t>
            </a:r>
            <a:r>
              <a:rPr lang="zh-CN" altLang="en-US" sz="1600" dirty="0">
                <a:solidFill>
                  <a:schemeClr val="bg1">
                    <a:lumMod val="50000"/>
                  </a:schemeClr>
                </a:solidFill>
              </a:rPr>
              <a:t>家保税港区。</a:t>
            </a:r>
            <a:endParaRPr sz="1600" b="1" dirty="0">
              <a:solidFill>
                <a:schemeClr val="bg1">
                  <a:lumMod val="50000"/>
                </a:schemeClr>
              </a:solidFill>
            </a:endParaRPr>
          </a:p>
        </p:txBody>
      </p:sp>
      <p:sp>
        <p:nvSpPr>
          <p:cNvPr id="13" name="矩形 12"/>
          <p:cNvSpPr/>
          <p:nvPr/>
        </p:nvSpPr>
        <p:spPr bwMode="auto">
          <a:xfrm>
            <a:off x="399661" y="989195"/>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保税港区含义</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是指经国务院批准设立的，在港口作业区和与之相连的特定区域内，集港口</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作 </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业</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、物流和加工为一体，具有口岸功能的海关特殊监管区域</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管理与政策：    </a:t>
            </a:r>
            <a:r>
              <a:rPr lang="zh-CN" altLang="en-US" sz="1600" dirty="0" smtClean="0">
                <a:solidFill>
                  <a:srgbClr val="008000"/>
                </a:solidFill>
                <a:latin typeface="Arial" panose="020B0604020202020204" pitchFamily="34" charset="0"/>
                <a:ea typeface="微软雅黑" panose="020B0503020204020204" pitchFamily="34" charset="-122"/>
              </a:rPr>
              <a:t>实行</a:t>
            </a:r>
            <a:r>
              <a:rPr lang="zh-CN" altLang="en-US" sz="1600" dirty="0">
                <a:solidFill>
                  <a:srgbClr val="008000"/>
                </a:solidFill>
                <a:latin typeface="Arial" panose="020B0604020202020204" pitchFamily="34" charset="0"/>
                <a:ea typeface="微软雅黑" panose="020B0503020204020204" pitchFamily="34" charset="-122"/>
              </a:rPr>
              <a:t>封闭</a:t>
            </a:r>
            <a:r>
              <a:rPr lang="zh-CN" altLang="en-US" sz="1600" dirty="0" smtClean="0">
                <a:solidFill>
                  <a:srgbClr val="008000"/>
                </a:solidFill>
                <a:latin typeface="Arial" panose="020B0604020202020204" pitchFamily="34" charset="0"/>
                <a:ea typeface="微软雅黑" panose="020B0503020204020204" pitchFamily="34" charset="-122"/>
              </a:rPr>
              <a:t>管理；享受</a:t>
            </a:r>
            <a:r>
              <a:rPr lang="zh-CN" altLang="en-US" sz="1600" dirty="0">
                <a:solidFill>
                  <a:srgbClr val="008000"/>
                </a:solidFill>
                <a:latin typeface="Arial" panose="020B0604020202020204" pitchFamily="34" charset="0"/>
                <a:ea typeface="微软雅黑" panose="020B0503020204020204" pitchFamily="34" charset="-122"/>
              </a:rPr>
              <a:t>与</a:t>
            </a:r>
            <a:r>
              <a:rPr lang="zh-CN" altLang="en-US" sz="1600" dirty="0" smtClean="0">
                <a:solidFill>
                  <a:srgbClr val="008000"/>
                </a:solidFill>
                <a:latin typeface="Arial" panose="020B0604020202020204" pitchFamily="34" charset="0"/>
                <a:ea typeface="微软雅黑" panose="020B0503020204020204" pitchFamily="34" charset="-122"/>
              </a:rPr>
              <a:t>保税区相同的</a:t>
            </a:r>
            <a:r>
              <a:rPr lang="zh-CN" altLang="en-US" sz="1600" dirty="0">
                <a:solidFill>
                  <a:srgbClr val="008000"/>
                </a:solidFill>
                <a:latin typeface="Arial" panose="020B0604020202020204" pitchFamily="34" charset="0"/>
                <a:ea typeface="微软雅黑" panose="020B0503020204020204" pitchFamily="34" charset="-122"/>
              </a:rPr>
              <a:t>特殊税收政策</a:t>
            </a:r>
            <a:r>
              <a:rPr lang="zh-CN" altLang="en-US" sz="1600" dirty="0" smtClean="0">
                <a:solidFill>
                  <a:srgbClr val="008000"/>
                </a:solidFill>
                <a:latin typeface="Arial" panose="020B0604020202020204" pitchFamily="34" charset="0"/>
                <a:ea typeface="微软雅黑" panose="020B0503020204020204" pitchFamily="34" charset="-122"/>
              </a:rPr>
              <a:t>。</a:t>
            </a:r>
            <a:endParaRPr lang="zh-CN" altLang="en-US" sz="1600" dirty="0">
              <a:solidFill>
                <a:srgbClr val="008000"/>
              </a:solidFill>
              <a:latin typeface="Arial" panose="020B0604020202020204" pitchFamily="34" charset="0"/>
              <a:ea typeface="微软雅黑" panose="020B0503020204020204" pitchFamily="34" charset="-122"/>
            </a:endParaRPr>
          </a:p>
          <a:p>
            <a:pPr lvl="0" hangingPunct="1">
              <a:lnSpc>
                <a:spcPct val="120000"/>
              </a:lnSpc>
              <a:defRPr/>
            </a:pPr>
            <a:endParaRPr kumimoji="0" lang="zh-CN" altLang="en-US" sz="1600"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85733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39993" y="2583011"/>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）保税港区</a:t>
            </a:r>
            <a:r>
              <a:rPr lang="zh-CN" altLang="en-US" sz="2000" b="1" dirty="0" smtClean="0">
                <a:solidFill>
                  <a:srgbClr val="002060"/>
                </a:solidFill>
              </a:rPr>
              <a:t>的功能</a:t>
            </a:r>
            <a:endParaRPr lang="en-US" altLang="zh-CN" sz="2000" b="1" dirty="0">
              <a:solidFill>
                <a:srgbClr val="002060"/>
              </a:solidFill>
            </a:endParaRPr>
          </a:p>
        </p:txBody>
      </p:sp>
      <p:sp>
        <p:nvSpPr>
          <p:cNvPr id="18" name="TextBox 1"/>
          <p:cNvSpPr txBox="1"/>
          <p:nvPr/>
        </p:nvSpPr>
        <p:spPr>
          <a:xfrm>
            <a:off x="602591" y="3009775"/>
            <a:ext cx="8436114"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国际中转业务</a:t>
            </a:r>
            <a:r>
              <a:rPr lang="zh-CN" altLang="en-US" sz="1600" b="1" dirty="0" smtClean="0">
                <a:solidFill>
                  <a:schemeClr val="bg1">
                    <a:lumMod val="50000"/>
                  </a:schemeClr>
                </a:solidFill>
              </a:rPr>
              <a:t>：</a:t>
            </a:r>
            <a:r>
              <a:rPr lang="zh-CN" altLang="en-US" sz="1600" dirty="0" smtClean="0">
                <a:solidFill>
                  <a:schemeClr val="bg1">
                    <a:lumMod val="50000"/>
                  </a:schemeClr>
                </a:solidFill>
              </a:rPr>
              <a:t>提供境外海运货物在区内据</a:t>
            </a:r>
            <a:r>
              <a:rPr lang="zh-CN" altLang="en-US" sz="1600" dirty="0">
                <a:solidFill>
                  <a:schemeClr val="bg1">
                    <a:lumMod val="50000"/>
                  </a:schemeClr>
                </a:solidFill>
              </a:rPr>
              <a:t>不同的目的港或客户</a:t>
            </a:r>
            <a:r>
              <a:rPr lang="zh-CN" altLang="en-US" sz="1600" dirty="0" smtClean="0">
                <a:solidFill>
                  <a:schemeClr val="bg1">
                    <a:lumMod val="50000"/>
                  </a:schemeClr>
                </a:solidFill>
              </a:rPr>
              <a:t>拆箱分拣、包装再</a:t>
            </a:r>
            <a:r>
              <a:rPr lang="zh-CN" altLang="en-US" sz="1600" dirty="0">
                <a:solidFill>
                  <a:schemeClr val="bg1">
                    <a:lumMod val="50000"/>
                  </a:schemeClr>
                </a:solidFill>
              </a:rPr>
              <a:t>运送</a:t>
            </a:r>
            <a:r>
              <a:rPr lang="zh-CN" altLang="en-US" sz="1600" dirty="0" smtClean="0">
                <a:solidFill>
                  <a:schemeClr val="bg1">
                    <a:lumMod val="50000"/>
                  </a:schemeClr>
                </a:solidFill>
              </a:rPr>
              <a:t>出境。</a:t>
            </a:r>
            <a:endParaRPr sz="1600" b="1" dirty="0">
              <a:solidFill>
                <a:schemeClr val="bg1">
                  <a:lumMod val="50000"/>
                </a:schemeClr>
              </a:solidFill>
            </a:endParaRPr>
          </a:p>
        </p:txBody>
      </p:sp>
      <p:sp>
        <p:nvSpPr>
          <p:cNvPr id="20" name="TextBox 1"/>
          <p:cNvSpPr txBox="1"/>
          <p:nvPr/>
        </p:nvSpPr>
        <p:spPr>
          <a:xfrm>
            <a:off x="602588" y="3280900"/>
            <a:ext cx="7948437"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国际配送</a:t>
            </a:r>
            <a:r>
              <a:rPr lang="zh-CN" altLang="en-US" sz="1600" b="1" dirty="0" smtClean="0">
                <a:solidFill>
                  <a:schemeClr val="bg1">
                    <a:lumMod val="50000"/>
                  </a:schemeClr>
                </a:solidFill>
              </a:rPr>
              <a:t>业务：</a:t>
            </a:r>
            <a:r>
              <a:rPr lang="zh-CN" altLang="en-US" sz="1600" dirty="0" smtClean="0">
                <a:solidFill>
                  <a:schemeClr val="bg1">
                    <a:lumMod val="50000"/>
                  </a:schemeClr>
                </a:solidFill>
              </a:rPr>
              <a:t>由保税港区中的保税</a:t>
            </a:r>
            <a:r>
              <a:rPr lang="zh-CN" altLang="en-US" sz="1600" dirty="0">
                <a:solidFill>
                  <a:schemeClr val="bg1">
                    <a:lumMod val="50000"/>
                  </a:schemeClr>
                </a:solidFill>
              </a:rPr>
              <a:t>物流</a:t>
            </a:r>
            <a:r>
              <a:rPr lang="zh-CN" altLang="en-US" sz="1600" dirty="0" smtClean="0">
                <a:solidFill>
                  <a:schemeClr val="bg1">
                    <a:lumMod val="50000"/>
                  </a:schemeClr>
                </a:solidFill>
              </a:rPr>
              <a:t>园区内</a:t>
            </a:r>
            <a:r>
              <a:rPr lang="zh-CN" altLang="en-US" sz="1600" dirty="0">
                <a:solidFill>
                  <a:schemeClr val="bg1">
                    <a:lumMod val="50000"/>
                  </a:schemeClr>
                </a:solidFill>
              </a:rPr>
              <a:t>的国际物流</a:t>
            </a:r>
            <a:r>
              <a:rPr lang="zh-CN" altLang="en-US" sz="1600" dirty="0" smtClean="0">
                <a:solidFill>
                  <a:schemeClr val="bg1">
                    <a:lumMod val="50000"/>
                  </a:schemeClr>
                </a:solidFill>
              </a:rPr>
              <a:t>公司提供货物</a:t>
            </a:r>
            <a:r>
              <a:rPr lang="zh-CN" altLang="en-US" sz="1600" dirty="0">
                <a:solidFill>
                  <a:schemeClr val="bg1">
                    <a:lumMod val="50000"/>
                  </a:schemeClr>
                </a:solidFill>
              </a:rPr>
              <a:t>的</a:t>
            </a:r>
            <a:r>
              <a:rPr lang="zh-CN" altLang="en-US" sz="1600" dirty="0" smtClean="0">
                <a:solidFill>
                  <a:schemeClr val="bg1">
                    <a:lumMod val="50000"/>
                  </a:schemeClr>
                </a:solidFill>
              </a:rPr>
              <a:t>配送业务。</a:t>
            </a:r>
            <a:endParaRPr sz="1600" dirty="0">
              <a:solidFill>
                <a:schemeClr val="bg1">
                  <a:lumMod val="50000"/>
                </a:schemeClr>
              </a:solidFill>
            </a:endParaRPr>
          </a:p>
        </p:txBody>
      </p:sp>
      <p:sp>
        <p:nvSpPr>
          <p:cNvPr id="22" name="TextBox 1"/>
          <p:cNvSpPr txBox="1"/>
          <p:nvPr/>
        </p:nvSpPr>
        <p:spPr>
          <a:xfrm>
            <a:off x="602588" y="3571567"/>
            <a:ext cx="8203361" cy="65825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a:t>
            </a:r>
            <a:r>
              <a:rPr lang="zh-CN" altLang="en-US" sz="1600" b="1" dirty="0">
                <a:solidFill>
                  <a:schemeClr val="bg1">
                    <a:lumMod val="50000"/>
                  </a:schemeClr>
                </a:solidFill>
              </a:rPr>
              <a:t>采购</a:t>
            </a:r>
            <a:r>
              <a:rPr lang="zh-CN" altLang="en-US" sz="1600" b="1" dirty="0" smtClean="0">
                <a:solidFill>
                  <a:schemeClr val="bg1">
                    <a:lumMod val="50000"/>
                  </a:schemeClr>
                </a:solidFill>
              </a:rPr>
              <a:t>业务：</a:t>
            </a:r>
            <a:r>
              <a:rPr lang="zh-CN" altLang="en-US" sz="1600" dirty="0" smtClean="0">
                <a:solidFill>
                  <a:schemeClr val="bg1">
                    <a:lumMod val="50000"/>
                  </a:schemeClr>
                </a:solidFill>
              </a:rPr>
              <a:t>区内企业间可采购货物及简单加工；区外企业可</a:t>
            </a:r>
            <a:r>
              <a:rPr lang="zh-CN" altLang="en-US" sz="1600" dirty="0">
                <a:solidFill>
                  <a:schemeClr val="bg1">
                    <a:lumMod val="50000"/>
                  </a:schemeClr>
                </a:solidFill>
              </a:rPr>
              <a:t>进区</a:t>
            </a:r>
            <a:r>
              <a:rPr lang="zh-CN" altLang="en-US" sz="1600" dirty="0" smtClean="0">
                <a:solidFill>
                  <a:schemeClr val="bg1">
                    <a:lumMod val="50000"/>
                  </a:schemeClr>
                </a:solidFill>
              </a:rPr>
              <a:t>采购货物进行简单加工，再</a:t>
            </a:r>
            <a:r>
              <a:rPr lang="zh-CN" altLang="en-US" sz="1600" dirty="0">
                <a:solidFill>
                  <a:schemeClr val="bg1">
                    <a:lumMod val="50000"/>
                  </a:schemeClr>
                </a:solidFill>
              </a:rPr>
              <a:t>向国外分销。</a:t>
            </a:r>
            <a:endParaRPr sz="1600" b="1" dirty="0">
              <a:solidFill>
                <a:schemeClr val="bg1">
                  <a:lumMod val="50000"/>
                </a:schemeClr>
              </a:solidFill>
            </a:endParaRPr>
          </a:p>
        </p:txBody>
      </p:sp>
      <p:sp>
        <p:nvSpPr>
          <p:cNvPr id="17" name="TextBox 1"/>
          <p:cNvSpPr txBox="1"/>
          <p:nvPr/>
        </p:nvSpPr>
        <p:spPr>
          <a:xfrm>
            <a:off x="583194" y="4137535"/>
            <a:ext cx="8436114"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国际转口贸易</a:t>
            </a:r>
            <a:r>
              <a:rPr lang="zh-CN" altLang="en-US" sz="1600" b="1" dirty="0" smtClean="0">
                <a:solidFill>
                  <a:schemeClr val="bg1">
                    <a:lumMod val="50000"/>
                  </a:schemeClr>
                </a:solidFill>
              </a:rPr>
              <a:t>业务：</a:t>
            </a:r>
            <a:r>
              <a:rPr lang="zh-CN" altLang="en-US" sz="1600" dirty="0" smtClean="0">
                <a:solidFill>
                  <a:schemeClr val="bg1">
                    <a:lumMod val="50000"/>
                  </a:schemeClr>
                </a:solidFill>
              </a:rPr>
              <a:t>区内企业</a:t>
            </a:r>
            <a:r>
              <a:rPr lang="zh-CN" altLang="en-US" sz="1600" dirty="0">
                <a:solidFill>
                  <a:schemeClr val="bg1">
                    <a:lumMod val="50000"/>
                  </a:schemeClr>
                </a:solidFill>
              </a:rPr>
              <a:t>允许开展转口贸易、交易、展示、出样和订货等经营</a:t>
            </a:r>
            <a:r>
              <a:rPr lang="zh-CN" altLang="en-US" sz="1600" dirty="0" smtClean="0">
                <a:solidFill>
                  <a:schemeClr val="bg1">
                    <a:lumMod val="50000"/>
                  </a:schemeClr>
                </a:solidFill>
              </a:rPr>
              <a:t>活动。</a:t>
            </a:r>
            <a:endParaRPr sz="1600" dirty="0">
              <a:solidFill>
                <a:schemeClr val="bg1">
                  <a:lumMod val="50000"/>
                </a:schemeClr>
              </a:solidFill>
            </a:endParaRPr>
          </a:p>
        </p:txBody>
      </p:sp>
      <p:sp>
        <p:nvSpPr>
          <p:cNvPr id="21" name="TextBox 1"/>
          <p:cNvSpPr txBox="1"/>
          <p:nvPr/>
        </p:nvSpPr>
        <p:spPr>
          <a:xfrm>
            <a:off x="602593" y="4439565"/>
            <a:ext cx="8436114"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出口</a:t>
            </a:r>
            <a:r>
              <a:rPr lang="zh-CN" altLang="en-US" sz="1600" b="1" dirty="0" smtClean="0">
                <a:solidFill>
                  <a:schemeClr val="bg1">
                    <a:lumMod val="50000"/>
                  </a:schemeClr>
                </a:solidFill>
              </a:rPr>
              <a:t>加工业务：</a:t>
            </a:r>
            <a:r>
              <a:rPr lang="zh-CN" altLang="en-US" sz="1600" dirty="0" smtClean="0">
                <a:solidFill>
                  <a:schemeClr val="bg1">
                    <a:lumMod val="50000"/>
                  </a:schemeClr>
                </a:solidFill>
              </a:rPr>
              <a:t>保税港区中的出口加工区对</a:t>
            </a:r>
            <a:r>
              <a:rPr lang="zh-CN" altLang="en-US" sz="1600" dirty="0">
                <a:solidFill>
                  <a:schemeClr val="bg1">
                    <a:lumMod val="50000"/>
                  </a:schemeClr>
                </a:solidFill>
              </a:rPr>
              <a:t>进口的原材料、零部件、</a:t>
            </a:r>
            <a:r>
              <a:rPr lang="zh-CN" altLang="en-US" sz="1600" dirty="0" smtClean="0">
                <a:solidFill>
                  <a:schemeClr val="bg1">
                    <a:lumMod val="50000"/>
                  </a:schemeClr>
                </a:solidFill>
              </a:rPr>
              <a:t>元器件进行加工复出口。</a:t>
            </a:r>
            <a:endParaRPr sz="1600" dirty="0">
              <a:solidFill>
                <a:schemeClr val="bg1">
                  <a:lumMod val="50000"/>
                </a:schemeClr>
              </a:solidFill>
            </a:endParaRPr>
          </a:p>
        </p:txBody>
      </p:sp>
    </p:spTree>
    <p:extLst>
      <p:ext uri="{BB962C8B-B14F-4D97-AF65-F5344CB8AC3E}">
        <p14:creationId xmlns:p14="http://schemas.microsoft.com/office/powerpoint/2010/main" val="15538876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三、货物进出口分类管理</a:t>
            </a:r>
          </a:p>
        </p:txBody>
      </p:sp>
      <p:sp>
        <p:nvSpPr>
          <p:cNvPr id="13" name="矩形 12"/>
          <p:cNvSpPr/>
          <p:nvPr/>
        </p:nvSpPr>
        <p:spPr bwMode="auto">
          <a:xfrm>
            <a:off x="327617" y="786339"/>
            <a:ext cx="8528207" cy="746872"/>
          </a:xfrm>
          <a:prstGeom prst="rect">
            <a:avLst/>
          </a:prstGeom>
          <a:solidFill>
            <a:schemeClr val="bg1"/>
          </a:solidFill>
          <a:ln>
            <a:noFill/>
          </a:ln>
          <a:effectLst/>
        </p:spPr>
        <p:txBody>
          <a:bodyPr anchor="ctr"/>
          <a:lstStyle/>
          <a:p>
            <a:pPr lvl="0" hangingPunct="1">
              <a:lnSpc>
                <a:spcPct val="120000"/>
              </a:lnSpc>
              <a:defRPr/>
            </a:pP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中华人民共和国外贸法</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规定的禁止</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或限制进出口</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货物共计</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11</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种</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情形，其中</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限制进出口货物实施</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配额和</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许可证管理，进出口</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企业凭配额、许可证向</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海关办理进出口货物报关验放手续</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1539111"/>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27617" y="161454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一）限制进出口货物配额管理</a:t>
            </a:r>
            <a:endParaRPr lang="en-US" altLang="zh-CN" sz="2000" b="1" dirty="0">
              <a:solidFill>
                <a:srgbClr val="002060"/>
              </a:solidFill>
            </a:endParaRPr>
          </a:p>
        </p:txBody>
      </p:sp>
      <p:sp>
        <p:nvSpPr>
          <p:cNvPr id="20" name="TextBox 1"/>
          <p:cNvSpPr txBox="1"/>
          <p:nvPr/>
        </p:nvSpPr>
        <p:spPr>
          <a:xfrm>
            <a:off x="529565" y="2178897"/>
            <a:ext cx="7896765"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发</a:t>
            </a:r>
            <a:r>
              <a:rPr lang="zh-CN" altLang="en-US" sz="1600" b="1" dirty="0">
                <a:solidFill>
                  <a:schemeClr val="bg1">
                    <a:lumMod val="50000"/>
                  </a:schemeClr>
                </a:solidFill>
              </a:rPr>
              <a:t>改</a:t>
            </a:r>
            <a:r>
              <a:rPr lang="zh-CN" altLang="en-US" sz="1600" b="1" dirty="0" smtClean="0">
                <a:solidFill>
                  <a:schemeClr val="bg1">
                    <a:lumMod val="50000"/>
                  </a:schemeClr>
                </a:solidFill>
              </a:rPr>
              <a:t>委进出口配额</a:t>
            </a:r>
            <a:r>
              <a:rPr lang="zh-CN" altLang="en-US" sz="1600" b="1" dirty="0">
                <a:solidFill>
                  <a:schemeClr val="bg1">
                    <a:lumMod val="50000"/>
                  </a:schemeClr>
                </a:solidFill>
              </a:rPr>
              <a:t>管理</a:t>
            </a:r>
            <a:r>
              <a:rPr lang="zh-CN" altLang="en-US" sz="1600" b="1" dirty="0" smtClean="0">
                <a:solidFill>
                  <a:schemeClr val="bg1">
                    <a:lumMod val="50000"/>
                  </a:schemeClr>
                </a:solidFill>
              </a:rPr>
              <a:t>范围：</a:t>
            </a:r>
            <a:r>
              <a:rPr lang="zh-CN" altLang="en-US" sz="1600" dirty="0">
                <a:solidFill>
                  <a:schemeClr val="bg1">
                    <a:lumMod val="50000"/>
                  </a:schemeClr>
                </a:solidFill>
              </a:rPr>
              <a:t>小麦、玉米、大米、</a:t>
            </a:r>
            <a:r>
              <a:rPr lang="zh-CN" altLang="en-US" sz="1600" dirty="0" smtClean="0">
                <a:solidFill>
                  <a:schemeClr val="bg1">
                    <a:lumMod val="50000"/>
                  </a:schemeClr>
                </a:solidFill>
              </a:rPr>
              <a:t>棉花</a:t>
            </a:r>
            <a:endParaRPr sz="1600" dirty="0">
              <a:solidFill>
                <a:schemeClr val="bg1">
                  <a:lumMod val="50000"/>
                </a:schemeClr>
              </a:solidFill>
            </a:endParaRPr>
          </a:p>
        </p:txBody>
      </p:sp>
      <p:sp>
        <p:nvSpPr>
          <p:cNvPr id="19" name="TextBox 1"/>
          <p:cNvSpPr txBox="1"/>
          <p:nvPr/>
        </p:nvSpPr>
        <p:spPr>
          <a:xfrm>
            <a:off x="529565" y="2458340"/>
            <a:ext cx="813783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商务部进出口配额</a:t>
            </a:r>
            <a:r>
              <a:rPr lang="zh-CN" altLang="en-US" sz="1600" b="1" dirty="0">
                <a:solidFill>
                  <a:schemeClr val="bg1">
                    <a:lumMod val="50000"/>
                  </a:schemeClr>
                </a:solidFill>
              </a:rPr>
              <a:t>管理</a:t>
            </a:r>
            <a:r>
              <a:rPr lang="zh-CN" altLang="en-US" sz="1600" b="1" dirty="0" smtClean="0">
                <a:solidFill>
                  <a:schemeClr val="bg1">
                    <a:lumMod val="50000"/>
                  </a:schemeClr>
                </a:solidFill>
              </a:rPr>
              <a:t>范围：</a:t>
            </a:r>
            <a:r>
              <a:rPr lang="zh-CN" altLang="en-US" sz="1600" dirty="0">
                <a:solidFill>
                  <a:schemeClr val="bg1">
                    <a:lumMod val="50000"/>
                  </a:schemeClr>
                </a:solidFill>
              </a:rPr>
              <a:t>食糖、羊毛及毛条、</a:t>
            </a:r>
            <a:r>
              <a:rPr lang="zh-CN" altLang="en-US" sz="1600" dirty="0" smtClean="0">
                <a:solidFill>
                  <a:schemeClr val="bg1">
                    <a:lumMod val="50000"/>
                  </a:schemeClr>
                </a:solidFill>
              </a:rPr>
              <a:t>化肥进口；</a:t>
            </a:r>
            <a:r>
              <a:rPr lang="zh-CN" altLang="en-US" sz="1600" dirty="0">
                <a:solidFill>
                  <a:schemeClr val="bg1">
                    <a:lumMod val="50000"/>
                  </a:schemeClr>
                </a:solidFill>
              </a:rPr>
              <a:t>小麦粉、玉米粉、大米粉</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锯材</a:t>
            </a:r>
            <a:r>
              <a:rPr lang="zh-CN" altLang="en-US" sz="1600" dirty="0">
                <a:solidFill>
                  <a:schemeClr val="bg1">
                    <a:lumMod val="50000"/>
                  </a:schemeClr>
                </a:solidFill>
              </a:rPr>
              <a:t>、煤炭、焦炭、原油</a:t>
            </a:r>
            <a:r>
              <a:rPr lang="zh-CN" altLang="en-US" sz="1600" dirty="0" smtClean="0">
                <a:solidFill>
                  <a:schemeClr val="bg1">
                    <a:lumMod val="50000"/>
                  </a:schemeClr>
                </a:solidFill>
              </a:rPr>
              <a:t>等出口</a:t>
            </a:r>
            <a:endParaRPr sz="1600" dirty="0">
              <a:solidFill>
                <a:schemeClr val="bg1">
                  <a:lumMod val="50000"/>
                </a:schemeClr>
              </a:solidFill>
            </a:endParaRPr>
          </a:p>
        </p:txBody>
      </p:sp>
      <p:sp>
        <p:nvSpPr>
          <p:cNvPr id="23" name="TextBox 1"/>
          <p:cNvSpPr txBox="1"/>
          <p:nvPr/>
        </p:nvSpPr>
        <p:spPr>
          <a:xfrm>
            <a:off x="568360" y="3582161"/>
            <a:ext cx="8187714"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商务部配额许可证事务</a:t>
            </a:r>
            <a:r>
              <a:rPr lang="zh-CN" altLang="en-US" sz="1600" b="1" dirty="0" smtClean="0">
                <a:solidFill>
                  <a:schemeClr val="bg1">
                    <a:lumMod val="50000"/>
                  </a:schemeClr>
                </a:solidFill>
              </a:rPr>
              <a:t>局管理范围：</a:t>
            </a:r>
            <a:r>
              <a:rPr lang="zh-CN" altLang="en-US" sz="1600" dirty="0">
                <a:solidFill>
                  <a:schemeClr val="bg1">
                    <a:lumMod val="50000"/>
                  </a:schemeClr>
                </a:solidFill>
              </a:rPr>
              <a:t>小麦、玉米、煤炭、原油、成品油、棉花</a:t>
            </a:r>
            <a:r>
              <a:rPr lang="zh-CN" altLang="en-US" sz="1600" dirty="0" smtClean="0">
                <a:solidFill>
                  <a:schemeClr val="bg1">
                    <a:lumMod val="50000"/>
                  </a:schemeClr>
                </a:solidFill>
              </a:rPr>
              <a:t>等出口货物</a:t>
            </a:r>
            <a:endParaRPr sz="1600" dirty="0">
              <a:solidFill>
                <a:schemeClr val="bg1">
                  <a:lumMod val="50000"/>
                </a:schemeClr>
              </a:solidFill>
            </a:endParaRPr>
          </a:p>
        </p:txBody>
      </p:sp>
      <p:sp>
        <p:nvSpPr>
          <p:cNvPr id="24" name="TextBox 1"/>
          <p:cNvSpPr txBox="1"/>
          <p:nvPr/>
        </p:nvSpPr>
        <p:spPr>
          <a:xfrm>
            <a:off x="344243" y="3075201"/>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二）限制进出口货物许可证管理</a:t>
            </a:r>
            <a:endParaRPr lang="en-US" altLang="zh-CN" sz="2000" b="1" dirty="0">
              <a:solidFill>
                <a:srgbClr val="002060"/>
              </a:solidFill>
            </a:endParaRPr>
          </a:p>
        </p:txBody>
      </p:sp>
      <p:sp>
        <p:nvSpPr>
          <p:cNvPr id="25" name="TextBox 1"/>
          <p:cNvSpPr txBox="1"/>
          <p:nvPr/>
        </p:nvSpPr>
        <p:spPr>
          <a:xfrm>
            <a:off x="568360" y="3883268"/>
            <a:ext cx="8187714"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商务部驻有关地方特派员办事处管理</a:t>
            </a:r>
            <a:r>
              <a:rPr lang="zh-CN" altLang="en-US" sz="1600" b="1" dirty="0" smtClean="0">
                <a:solidFill>
                  <a:schemeClr val="bg1">
                    <a:lumMod val="50000"/>
                  </a:schemeClr>
                </a:solidFill>
              </a:rPr>
              <a:t>范围：</a:t>
            </a:r>
            <a:r>
              <a:rPr lang="zh-CN" altLang="en-US" sz="1600" dirty="0">
                <a:solidFill>
                  <a:schemeClr val="bg1">
                    <a:lumMod val="50000"/>
                  </a:schemeClr>
                </a:solidFill>
              </a:rPr>
              <a:t>活牛、活猪、活鸡、大米、小麦粉等</a:t>
            </a:r>
            <a:r>
              <a:rPr lang="zh-CN" altLang="en-US" sz="1600" dirty="0" smtClean="0">
                <a:solidFill>
                  <a:schemeClr val="bg1">
                    <a:lumMod val="50000"/>
                  </a:schemeClr>
                </a:solidFill>
              </a:rPr>
              <a:t>出口货物</a:t>
            </a:r>
            <a:endParaRPr sz="1600" dirty="0">
              <a:solidFill>
                <a:schemeClr val="bg1">
                  <a:lumMod val="50000"/>
                </a:schemeClr>
              </a:solidFill>
            </a:endParaRPr>
          </a:p>
        </p:txBody>
      </p:sp>
      <p:sp>
        <p:nvSpPr>
          <p:cNvPr id="26" name="TextBox 1"/>
          <p:cNvSpPr txBox="1"/>
          <p:nvPr/>
        </p:nvSpPr>
        <p:spPr>
          <a:xfrm>
            <a:off x="568360" y="4183600"/>
            <a:ext cx="8187714"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商务部委托机构管理</a:t>
            </a:r>
            <a:r>
              <a:rPr lang="zh-CN" altLang="en-US" sz="1600" b="1" dirty="0" smtClean="0">
                <a:solidFill>
                  <a:schemeClr val="bg1">
                    <a:lumMod val="50000"/>
                  </a:schemeClr>
                </a:solidFill>
              </a:rPr>
              <a:t>范围：</a:t>
            </a:r>
            <a:r>
              <a:rPr lang="zh-CN" altLang="en-US" sz="1600" dirty="0">
                <a:solidFill>
                  <a:schemeClr val="bg1">
                    <a:lumMod val="50000"/>
                  </a:schemeClr>
                </a:solidFill>
              </a:rPr>
              <a:t>牛肉、猪肉、鸡肉</a:t>
            </a:r>
            <a:r>
              <a:rPr lang="zh-CN" altLang="en-US" sz="1600" dirty="0" smtClean="0">
                <a:solidFill>
                  <a:schemeClr val="bg1">
                    <a:lumMod val="50000"/>
                  </a:schemeClr>
                </a:solidFill>
              </a:rPr>
              <a:t>、稀土、焦炭</a:t>
            </a:r>
            <a:r>
              <a:rPr lang="zh-CN" altLang="en-US" sz="1600" dirty="0">
                <a:solidFill>
                  <a:schemeClr val="bg1">
                    <a:lumMod val="50000"/>
                  </a:schemeClr>
                </a:solidFill>
              </a:rPr>
              <a:t>、成品</a:t>
            </a:r>
            <a:r>
              <a:rPr lang="zh-CN" altLang="en-US" sz="1600" dirty="0" smtClean="0">
                <a:solidFill>
                  <a:schemeClr val="bg1">
                    <a:lumMod val="50000"/>
                  </a:schemeClr>
                </a:solidFill>
              </a:rPr>
              <a:t>油等出口货物</a:t>
            </a:r>
            <a:endParaRPr sz="1600" dirty="0">
              <a:solidFill>
                <a:schemeClr val="bg1">
                  <a:lumMod val="50000"/>
                </a:schemeClr>
              </a:solidFill>
            </a:endParaRPr>
          </a:p>
        </p:txBody>
      </p:sp>
    </p:spTree>
    <p:extLst>
      <p:ext uri="{BB962C8B-B14F-4D97-AF65-F5344CB8AC3E}">
        <p14:creationId xmlns:p14="http://schemas.microsoft.com/office/powerpoint/2010/main" val="4268981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、保税港区</a:t>
            </a:r>
          </a:p>
        </p:txBody>
      </p:sp>
      <p:sp>
        <p:nvSpPr>
          <p:cNvPr id="19" name="TextBox 1"/>
          <p:cNvSpPr txBox="1"/>
          <p:nvPr/>
        </p:nvSpPr>
        <p:spPr>
          <a:xfrm>
            <a:off x="602589" y="5561148"/>
            <a:ext cx="8253235"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保税仓储商品展示</a:t>
            </a:r>
            <a:r>
              <a:rPr lang="zh-CN" altLang="en-US" sz="1600" b="1" dirty="0" smtClean="0">
                <a:solidFill>
                  <a:schemeClr val="bg1">
                    <a:lumMod val="50000"/>
                  </a:schemeClr>
                </a:solidFill>
              </a:rPr>
              <a:t>业务：</a:t>
            </a:r>
            <a:r>
              <a:rPr lang="zh-CN" altLang="en-US" sz="1600" dirty="0" smtClean="0">
                <a:solidFill>
                  <a:schemeClr val="bg1">
                    <a:lumMod val="50000"/>
                  </a:schemeClr>
                </a:solidFill>
              </a:rPr>
              <a:t>从</a:t>
            </a:r>
            <a:r>
              <a:rPr lang="zh-CN" altLang="en-US" sz="1600" dirty="0">
                <a:solidFill>
                  <a:schemeClr val="bg1">
                    <a:lumMod val="50000"/>
                  </a:schemeClr>
                </a:solidFill>
              </a:rPr>
              <a:t>国外运往中国的货物在保税区内设立展览场馆进行商品展示</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306744" y="99805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保税港区与保税区的区别</a:t>
            </a:r>
            <a:endParaRPr lang="en-US" altLang="zh-CN" sz="2000" b="1" dirty="0">
              <a:solidFill>
                <a:srgbClr val="002060"/>
              </a:solidFill>
            </a:endParaRPr>
          </a:p>
        </p:txBody>
      </p:sp>
      <p:sp>
        <p:nvSpPr>
          <p:cNvPr id="18" name="TextBox 1"/>
          <p:cNvSpPr txBox="1"/>
          <p:nvPr/>
        </p:nvSpPr>
        <p:spPr>
          <a:xfrm>
            <a:off x="658008" y="1887054"/>
            <a:ext cx="8031563"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保税港区叠加了保税区、出口加工区、保税物流园区的各项功能；保税区偏重于国际贸易和加工贸易，物流功能等相对薄弱</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2" name="TextBox 1"/>
          <p:cNvSpPr txBox="1"/>
          <p:nvPr/>
        </p:nvSpPr>
        <p:spPr>
          <a:xfrm>
            <a:off x="652463" y="2905037"/>
            <a:ext cx="8203361"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保税</a:t>
            </a:r>
            <a:r>
              <a:rPr lang="zh-CN" altLang="en-US" sz="1600" dirty="0">
                <a:solidFill>
                  <a:schemeClr val="bg1">
                    <a:lumMod val="50000"/>
                  </a:schemeClr>
                </a:solidFill>
              </a:rPr>
              <a:t>港区实现了保税区域与港口之间的统一管理，具有实质性的业务联动；保税区只是单一区域，在运营管理方面与港口业务尚未产生紧密的关联性</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3" name="TextBox 1"/>
          <p:cNvSpPr txBox="1"/>
          <p:nvPr/>
        </p:nvSpPr>
        <p:spPr>
          <a:xfrm>
            <a:off x="646925" y="1443964"/>
            <a:ext cx="3358418"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基本功</a:t>
            </a:r>
            <a:r>
              <a:rPr lang="zh-CN" altLang="en-US" b="1" dirty="0">
                <a:solidFill>
                  <a:schemeClr val="accent1">
                    <a:lumMod val="50000"/>
                  </a:schemeClr>
                </a:solidFill>
              </a:rPr>
              <a:t>能不同</a:t>
            </a:r>
            <a:endParaRPr lang="en-US" altLang="zh-CN" b="1" dirty="0">
              <a:solidFill>
                <a:schemeClr val="accent1">
                  <a:lumMod val="50000"/>
                </a:schemeClr>
              </a:solidFill>
            </a:endParaRPr>
          </a:p>
        </p:txBody>
      </p:sp>
      <p:sp>
        <p:nvSpPr>
          <p:cNvPr id="24" name="TextBox 1"/>
          <p:cNvSpPr txBox="1"/>
          <p:nvPr/>
        </p:nvSpPr>
        <p:spPr>
          <a:xfrm>
            <a:off x="662166" y="2473228"/>
            <a:ext cx="3358418"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运作</a:t>
            </a:r>
            <a:r>
              <a:rPr lang="zh-CN" altLang="en-US" b="1" dirty="0">
                <a:solidFill>
                  <a:schemeClr val="accent1">
                    <a:lumMod val="50000"/>
                  </a:schemeClr>
                </a:solidFill>
              </a:rPr>
              <a:t>模式</a:t>
            </a:r>
            <a:r>
              <a:rPr lang="zh-CN" altLang="en-US" b="1" dirty="0" smtClean="0">
                <a:solidFill>
                  <a:schemeClr val="accent1">
                    <a:lumMod val="50000"/>
                  </a:schemeClr>
                </a:solidFill>
              </a:rPr>
              <a:t>不同</a:t>
            </a:r>
            <a:endParaRPr lang="en-US" altLang="zh-CN" b="1" dirty="0">
              <a:solidFill>
                <a:schemeClr val="accent1">
                  <a:lumMod val="50000"/>
                </a:schemeClr>
              </a:solidFill>
            </a:endParaRPr>
          </a:p>
        </p:txBody>
      </p:sp>
      <p:sp>
        <p:nvSpPr>
          <p:cNvPr id="25" name="TextBox 1"/>
          <p:cNvSpPr txBox="1"/>
          <p:nvPr/>
        </p:nvSpPr>
        <p:spPr>
          <a:xfrm>
            <a:off x="687099" y="3502492"/>
            <a:ext cx="3358418"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税收</a:t>
            </a:r>
            <a:r>
              <a:rPr lang="zh-CN" altLang="en-US" b="1" dirty="0">
                <a:solidFill>
                  <a:schemeClr val="accent1">
                    <a:lumMod val="50000"/>
                  </a:schemeClr>
                </a:solidFill>
              </a:rPr>
              <a:t>优惠不同</a:t>
            </a:r>
            <a:endParaRPr lang="en-US" altLang="zh-CN" b="1" dirty="0">
              <a:solidFill>
                <a:schemeClr val="accent1">
                  <a:lumMod val="50000"/>
                </a:schemeClr>
              </a:solidFill>
            </a:endParaRPr>
          </a:p>
        </p:txBody>
      </p:sp>
      <p:sp>
        <p:nvSpPr>
          <p:cNvPr id="26" name="TextBox 1"/>
          <p:cNvSpPr txBox="1"/>
          <p:nvPr/>
        </p:nvSpPr>
        <p:spPr>
          <a:xfrm>
            <a:off x="687099" y="3926849"/>
            <a:ext cx="820336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保税</a:t>
            </a:r>
            <a:r>
              <a:rPr lang="zh-CN" altLang="en-US" sz="1600" dirty="0" smtClean="0">
                <a:solidFill>
                  <a:schemeClr val="bg1">
                    <a:lumMod val="50000"/>
                  </a:schemeClr>
                </a:solidFill>
              </a:rPr>
              <a:t>港区对从境外入区</a:t>
            </a:r>
            <a:r>
              <a:rPr lang="zh-CN" altLang="en-US" sz="1600" dirty="0">
                <a:solidFill>
                  <a:schemeClr val="bg1">
                    <a:lumMod val="50000"/>
                  </a:schemeClr>
                </a:solidFill>
              </a:rPr>
              <a:t>的货物予免征关税和进口环节</a:t>
            </a:r>
            <a:r>
              <a:rPr lang="zh-CN" altLang="en-US" sz="1600" dirty="0" smtClean="0">
                <a:solidFill>
                  <a:schemeClr val="bg1">
                    <a:lumMod val="50000"/>
                  </a:schemeClr>
                </a:solidFill>
              </a:rPr>
              <a:t>税，对从区内运往境外货物</a:t>
            </a:r>
            <a:r>
              <a:rPr lang="zh-CN" altLang="en-US" sz="1600" dirty="0">
                <a:solidFill>
                  <a:schemeClr val="bg1">
                    <a:lumMod val="50000"/>
                  </a:schemeClr>
                </a:solidFill>
              </a:rPr>
              <a:t>免征出口</a:t>
            </a:r>
            <a:r>
              <a:rPr lang="zh-CN" altLang="en-US" sz="1600" dirty="0" smtClean="0">
                <a:solidFill>
                  <a:schemeClr val="bg1">
                    <a:lumMod val="50000"/>
                  </a:schemeClr>
                </a:solidFill>
              </a:rPr>
              <a:t>关税，对区内货物</a:t>
            </a:r>
            <a:r>
              <a:rPr lang="zh-CN" altLang="en-US" sz="1600" dirty="0">
                <a:solidFill>
                  <a:schemeClr val="bg1">
                    <a:lumMod val="50000"/>
                  </a:schemeClr>
                </a:solidFill>
              </a:rPr>
              <a:t>交易不征收增值税和</a:t>
            </a:r>
            <a:r>
              <a:rPr lang="zh-CN" altLang="en-US" sz="1600" dirty="0" smtClean="0">
                <a:solidFill>
                  <a:schemeClr val="bg1">
                    <a:lumMod val="50000"/>
                  </a:schemeClr>
                </a:solidFill>
              </a:rPr>
              <a:t>消费税；保税区对从</a:t>
            </a:r>
            <a:r>
              <a:rPr lang="zh-CN" altLang="en-US" sz="1600" dirty="0">
                <a:solidFill>
                  <a:schemeClr val="bg1">
                    <a:lumMod val="50000"/>
                  </a:schemeClr>
                </a:solidFill>
              </a:rPr>
              <a:t>境外</a:t>
            </a:r>
            <a:r>
              <a:rPr lang="zh-CN" altLang="en-US" sz="1600" dirty="0" smtClean="0">
                <a:solidFill>
                  <a:schemeClr val="bg1">
                    <a:lumMod val="50000"/>
                  </a:schemeClr>
                </a:solidFill>
              </a:rPr>
              <a:t>进入区内的</a:t>
            </a:r>
            <a:r>
              <a:rPr lang="zh-CN" altLang="en-US" sz="1600" dirty="0">
                <a:solidFill>
                  <a:schemeClr val="bg1">
                    <a:lumMod val="50000"/>
                  </a:schemeClr>
                </a:solidFill>
              </a:rPr>
              <a:t>货物予以保税，免征进口关税</a:t>
            </a:r>
            <a:r>
              <a:rPr lang="zh-CN" altLang="en-US" sz="1600" dirty="0" smtClean="0">
                <a:solidFill>
                  <a:schemeClr val="bg1">
                    <a:lumMod val="50000"/>
                  </a:schemeClr>
                </a:solidFill>
              </a:rPr>
              <a:t>。</a:t>
            </a:r>
            <a:endParaRPr sz="1600" b="1" dirty="0">
              <a:solidFill>
                <a:schemeClr val="bg1">
                  <a:lumMod val="50000"/>
                </a:schemeClr>
              </a:solidFill>
            </a:endParaRPr>
          </a:p>
        </p:txBody>
      </p:sp>
    </p:spTree>
    <p:extLst>
      <p:ext uri="{BB962C8B-B14F-4D97-AF65-F5344CB8AC3E}">
        <p14:creationId xmlns:p14="http://schemas.microsoft.com/office/powerpoint/2010/main" val="28854780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74068" y="949320"/>
            <a:ext cx="8409714" cy="2271391"/>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洋山保税</a:t>
            </a:r>
            <a:r>
              <a:rPr lang="zh-CN" altLang="en-US" sz="2000" b="1" kern="1200" dirty="0" smtClean="0">
                <a:solidFill>
                  <a:srgbClr val="006600"/>
                </a:solidFill>
                <a:latin typeface="微软雅黑" panose="020B0503020204020204" pitchFamily="34" charset="-122"/>
                <a:ea typeface="微软雅黑" panose="020B0503020204020204" pitchFamily="34" charset="-122"/>
              </a:rPr>
              <a:t>港区</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en-US" altLang="zh-CN" sz="1400" kern="1200" dirty="0" smtClean="0">
                <a:solidFill>
                  <a:srgbClr val="006600"/>
                </a:solidFill>
                <a:latin typeface="微软雅黑" panose="020B0503020204020204" pitchFamily="34" charset="-122"/>
                <a:ea typeface="微软雅黑" panose="020B0503020204020204" pitchFamily="34" charset="-122"/>
              </a:rPr>
              <a:t>       2005</a:t>
            </a:r>
            <a:r>
              <a:rPr lang="zh-CN" altLang="en-US" sz="1400" kern="1200" dirty="0">
                <a:solidFill>
                  <a:srgbClr val="006600"/>
                </a:solidFill>
                <a:latin typeface="微软雅黑" panose="020B0503020204020204" pitchFamily="34" charset="-122"/>
                <a:ea typeface="微软雅黑" panose="020B0503020204020204" pitchFamily="34" charset="-122"/>
              </a:rPr>
              <a:t>年</a:t>
            </a:r>
            <a:r>
              <a:rPr lang="en-US" altLang="zh-CN" sz="1400" kern="1200" dirty="0">
                <a:solidFill>
                  <a:srgbClr val="006600"/>
                </a:solidFill>
                <a:latin typeface="微软雅黑" panose="020B0503020204020204" pitchFamily="34" charset="-122"/>
                <a:ea typeface="微软雅黑" panose="020B0503020204020204" pitchFamily="34" charset="-122"/>
              </a:rPr>
              <a:t>6</a:t>
            </a:r>
            <a:r>
              <a:rPr lang="zh-CN" altLang="en-US" sz="1400" kern="1200" dirty="0">
                <a:solidFill>
                  <a:srgbClr val="006600"/>
                </a:solidFill>
                <a:latin typeface="微软雅黑" panose="020B0503020204020204" pitchFamily="34" charset="-122"/>
                <a:ea typeface="微软雅黑" panose="020B0503020204020204" pitchFamily="34" charset="-122"/>
              </a:rPr>
              <a:t>月，国务院批准设立全国第一个保税港区</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洋山保税港区</a:t>
            </a:r>
            <a:r>
              <a:rPr lang="zh-CN" altLang="en-US" sz="1400" kern="1200" dirty="0" smtClean="0">
                <a:solidFill>
                  <a:srgbClr val="006600"/>
                </a:solidFill>
                <a:latin typeface="微软雅黑" panose="020B0503020204020204" pitchFamily="34" charset="-122"/>
                <a:ea typeface="微软雅黑" panose="020B0503020204020204" pitchFamily="34" charset="-122"/>
              </a:rPr>
              <a:t>，建设</a:t>
            </a:r>
            <a:r>
              <a:rPr lang="zh-CN" altLang="en-US" sz="1400" kern="1200" dirty="0">
                <a:solidFill>
                  <a:srgbClr val="006600"/>
                </a:solidFill>
                <a:latin typeface="微软雅黑" panose="020B0503020204020204" pitchFamily="34" charset="-122"/>
                <a:ea typeface="微软雅黑" panose="020B0503020204020204" pitchFamily="34" charset="-122"/>
              </a:rPr>
              <a:t>海关隔离监管设施，实行封闭</a:t>
            </a:r>
            <a:r>
              <a:rPr lang="zh-CN" altLang="en-US" sz="1400" kern="1200" dirty="0" smtClean="0">
                <a:solidFill>
                  <a:srgbClr val="006600"/>
                </a:solidFill>
                <a:latin typeface="微软雅黑" panose="020B0503020204020204" pitchFamily="34" charset="-122"/>
                <a:ea typeface="微软雅黑" panose="020B0503020204020204" pitchFamily="34" charset="-122"/>
              </a:rPr>
              <a:t>管理，享受</a:t>
            </a:r>
            <a:r>
              <a:rPr lang="zh-CN" altLang="en-US" sz="1400" kern="1200" dirty="0">
                <a:solidFill>
                  <a:srgbClr val="006600"/>
                </a:solidFill>
                <a:latin typeface="微软雅黑" panose="020B0503020204020204" pitchFamily="34" charset="-122"/>
                <a:ea typeface="微软雅黑" panose="020B0503020204020204" pitchFamily="34" charset="-122"/>
              </a:rPr>
              <a:t>保税区、出口加工区相关的税收和外汇管理政策</a:t>
            </a:r>
            <a:r>
              <a:rPr lang="zh-CN" altLang="en-US" sz="1400" kern="1200" dirty="0" smtClean="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洋山保税港区由小洋山港口区域、东海大桥和与之相连接的陆上特定区域组成，其中陆域部分设有口岸查验区、港口辅助区、仓储物流区、国际中转区、采购配送区、加工制造区、商贸服务区等功能区，主要发展和提供集装箱港口增值、进出口贸易、出口加工、保税物流、采购配送、航运市场等产业和服务功能，岛域部分是集装箱深水港码头作业区域，是集装箱装卸、中转的功能区域</a:t>
            </a:r>
            <a:r>
              <a:rPr lang="zh-CN" altLang="en-US" sz="1400" kern="1200" dirty="0" smtClean="0">
                <a:solidFill>
                  <a:srgbClr val="006600"/>
                </a:solidFill>
                <a:latin typeface="微软雅黑" panose="020B0503020204020204" pitchFamily="34" charset="-122"/>
                <a:ea typeface="微软雅黑" panose="020B0503020204020204" pitchFamily="34" charset="-122"/>
              </a:rPr>
              <a:t>。一流的深水港口设施、完善的配套条件、与国际惯例接轨的保税港区制度、优惠的投资政策进一步完善了口岸物流设施体系完备，提升了集装箱增值服务和航运服务的水平。</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sp>
        <p:nvSpPr>
          <p:cNvPr id="7" name="矩形 6"/>
          <p:cNvSpPr/>
          <p:nvPr/>
        </p:nvSpPr>
        <p:spPr>
          <a:xfrm>
            <a:off x="374069" y="185690"/>
            <a:ext cx="8769930"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二、保税</a:t>
            </a:r>
            <a:r>
              <a:rPr lang="zh-CN" altLang="en-US" sz="2800" b="1" dirty="0" smtClean="0">
                <a:solidFill>
                  <a:schemeClr val="bg1"/>
                </a:solidFill>
                <a:latin typeface="Microsoft YaHei"/>
                <a:ea typeface="Microsoft YaHei"/>
                <a:cs typeface="Microsoft YaHei"/>
              </a:rPr>
              <a:t>港区</a:t>
            </a:r>
            <a:endParaRPr lang="zh-CN" altLang="en-US" sz="2800" b="1" dirty="0">
              <a:solidFill>
                <a:schemeClr val="bg1"/>
              </a:solidFill>
              <a:latin typeface="Microsoft YaHei"/>
              <a:ea typeface="Microsoft YaHei"/>
              <a:cs typeface="Microsoft YaHei"/>
            </a:endParaRPr>
          </a:p>
        </p:txBody>
      </p:sp>
      <p:pic>
        <p:nvPicPr>
          <p:cNvPr id="3" name="图片 2"/>
          <p:cNvPicPr>
            <a:picLocks noChangeAspect="1"/>
          </p:cNvPicPr>
          <p:nvPr/>
        </p:nvPicPr>
        <p:blipFill rotWithShape="1">
          <a:blip r:embed="rId2">
            <a:duotone>
              <a:schemeClr val="accent5">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Lst>
          </a:blip>
          <a:srcRect t="5581" b="47970"/>
          <a:stretch/>
        </p:blipFill>
        <p:spPr>
          <a:xfrm>
            <a:off x="6925" y="3144169"/>
            <a:ext cx="9143999" cy="1960825"/>
          </a:xfrm>
          <a:prstGeom prst="rect">
            <a:avLst/>
          </a:prstGeom>
          <a:ln>
            <a:noFill/>
          </a:ln>
          <a:effectLst>
            <a:softEdge rad="112500"/>
          </a:effectLst>
        </p:spPr>
      </p:pic>
    </p:spTree>
    <p:extLst>
      <p:ext uri="{BB962C8B-B14F-4D97-AF65-F5344CB8AC3E}">
        <p14:creationId xmlns:p14="http://schemas.microsoft.com/office/powerpoint/2010/main" val="1907032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三、综合保税区</a:t>
            </a:r>
          </a:p>
        </p:txBody>
      </p:sp>
      <p:sp>
        <p:nvSpPr>
          <p:cNvPr id="8" name="TextBox 1"/>
          <p:cNvSpPr txBox="1"/>
          <p:nvPr/>
        </p:nvSpPr>
        <p:spPr>
          <a:xfrm>
            <a:off x="302104" y="1925089"/>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（一）综合保税区的</a:t>
            </a:r>
            <a:r>
              <a:rPr lang="zh-CN" altLang="en-US" sz="2000" b="1" dirty="0" smtClean="0">
                <a:solidFill>
                  <a:srgbClr val="002060"/>
                </a:solidFill>
              </a:rPr>
              <a:t>设立</a:t>
            </a:r>
            <a:endParaRPr lang="en-US" altLang="zh-CN" sz="2000" b="1" dirty="0">
              <a:solidFill>
                <a:srgbClr val="002060"/>
              </a:solidFill>
            </a:endParaRPr>
          </a:p>
        </p:txBody>
      </p:sp>
      <p:sp>
        <p:nvSpPr>
          <p:cNvPr id="16" name="TextBox 1"/>
          <p:cNvSpPr txBox="1"/>
          <p:nvPr/>
        </p:nvSpPr>
        <p:spPr>
          <a:xfrm>
            <a:off x="602588" y="2366493"/>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截止</a:t>
            </a:r>
            <a:r>
              <a:rPr lang="en-US" altLang="zh-CN" sz="1600" dirty="0" smtClean="0">
                <a:solidFill>
                  <a:schemeClr val="bg1">
                    <a:lumMod val="50000"/>
                  </a:schemeClr>
                </a:solidFill>
              </a:rPr>
              <a:t>2020</a:t>
            </a:r>
            <a:r>
              <a:rPr lang="zh-CN" altLang="en-US" sz="1600" dirty="0" smtClean="0">
                <a:solidFill>
                  <a:schemeClr val="bg1">
                    <a:lumMod val="50000"/>
                  </a:schemeClr>
                </a:solidFill>
              </a:rPr>
              <a:t>年，国务院全国先后批准设立了</a:t>
            </a:r>
            <a:r>
              <a:rPr lang="en-US" altLang="zh-CN" sz="1600" dirty="0" smtClean="0">
                <a:solidFill>
                  <a:schemeClr val="bg1">
                    <a:lumMod val="50000"/>
                  </a:schemeClr>
                </a:solidFill>
              </a:rPr>
              <a:t>100</a:t>
            </a:r>
            <a:r>
              <a:rPr lang="zh-CN" altLang="en-US" sz="1600" dirty="0">
                <a:solidFill>
                  <a:schemeClr val="bg1">
                    <a:lumMod val="50000"/>
                  </a:schemeClr>
                </a:solidFill>
              </a:rPr>
              <a:t>家综合保税区。</a:t>
            </a:r>
            <a:endParaRPr sz="1600" b="1" dirty="0">
              <a:solidFill>
                <a:schemeClr val="bg1">
                  <a:lumMod val="50000"/>
                </a:schemeClr>
              </a:solidFill>
            </a:endParaRPr>
          </a:p>
        </p:txBody>
      </p:sp>
      <p:sp>
        <p:nvSpPr>
          <p:cNvPr id="13" name="矩形 12"/>
          <p:cNvSpPr/>
          <p:nvPr/>
        </p:nvSpPr>
        <p:spPr bwMode="auto">
          <a:xfrm>
            <a:off x="313189" y="989195"/>
            <a:ext cx="8614680" cy="996209"/>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综合保税区含义</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是指经国务院批准在内陆地区设立的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，集保税区</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与保税港区功能的海关</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特殊 </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监管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区域</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管理与政策：    </a:t>
            </a:r>
            <a:r>
              <a:rPr lang="zh-CN" altLang="en-US" sz="1600" dirty="0" smtClean="0">
                <a:solidFill>
                  <a:srgbClr val="008000"/>
                </a:solidFill>
                <a:latin typeface="Arial" panose="020B0604020202020204" pitchFamily="34" charset="0"/>
                <a:ea typeface="微软雅黑" panose="020B0503020204020204" pitchFamily="34" charset="-122"/>
              </a:rPr>
              <a:t>实行</a:t>
            </a:r>
            <a:r>
              <a:rPr lang="zh-CN" altLang="en-US" sz="1600" dirty="0">
                <a:solidFill>
                  <a:srgbClr val="008000"/>
                </a:solidFill>
                <a:latin typeface="Arial" panose="020B0604020202020204" pitchFamily="34" charset="0"/>
                <a:ea typeface="微软雅黑" panose="020B0503020204020204" pitchFamily="34" charset="-122"/>
              </a:rPr>
              <a:t>封闭</a:t>
            </a:r>
            <a:r>
              <a:rPr lang="zh-CN" altLang="en-US" sz="1600" dirty="0" smtClean="0">
                <a:solidFill>
                  <a:srgbClr val="008000"/>
                </a:solidFill>
                <a:latin typeface="Arial" panose="020B0604020202020204" pitchFamily="34" charset="0"/>
                <a:ea typeface="微软雅黑" panose="020B0503020204020204" pitchFamily="34" charset="-122"/>
              </a:rPr>
              <a:t>管理；享受与</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保税港区</a:t>
            </a:r>
            <a:r>
              <a:rPr lang="zh-CN" altLang="en-US" sz="1600" dirty="0" smtClean="0">
                <a:solidFill>
                  <a:srgbClr val="008000"/>
                </a:solidFill>
                <a:latin typeface="Arial" panose="020B0604020202020204" pitchFamily="34" charset="0"/>
                <a:ea typeface="微软雅黑" panose="020B0503020204020204" pitchFamily="34" charset="-122"/>
              </a:rPr>
              <a:t>相同的</a:t>
            </a:r>
            <a:r>
              <a:rPr lang="zh-CN" altLang="en-US" sz="1600" dirty="0">
                <a:solidFill>
                  <a:srgbClr val="008000"/>
                </a:solidFill>
                <a:latin typeface="Arial" panose="020B0604020202020204" pitchFamily="34" charset="0"/>
                <a:ea typeface="微软雅黑" panose="020B0503020204020204" pitchFamily="34" charset="-122"/>
              </a:rPr>
              <a:t>特殊税收政策</a:t>
            </a:r>
            <a:r>
              <a:rPr lang="zh-CN" altLang="en-US" sz="1600" dirty="0" smtClean="0">
                <a:solidFill>
                  <a:srgbClr val="008000"/>
                </a:solidFill>
                <a:latin typeface="Arial" panose="020B0604020202020204" pitchFamily="34" charset="0"/>
                <a:ea typeface="微软雅黑" panose="020B0503020204020204" pitchFamily="34" charset="-122"/>
              </a:rPr>
              <a:t>。</a:t>
            </a:r>
            <a:endParaRPr lang="zh-CN" altLang="en-US" sz="1600" dirty="0">
              <a:solidFill>
                <a:srgbClr val="008000"/>
              </a:solidFill>
              <a:latin typeface="Arial" panose="020B0604020202020204" pitchFamily="34" charset="0"/>
              <a:ea typeface="微软雅黑" panose="020B0503020204020204" pitchFamily="34" charset="-122"/>
            </a:endParaRPr>
          </a:p>
          <a:p>
            <a:pPr lvl="0" hangingPunct="1">
              <a:lnSpc>
                <a:spcPct val="120000"/>
              </a:lnSpc>
              <a:defRPr/>
            </a:pPr>
            <a:endParaRPr kumimoji="0" lang="zh-CN" altLang="en-US" sz="1600"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85733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13188" y="2643752"/>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）综合保税区</a:t>
            </a:r>
            <a:r>
              <a:rPr lang="zh-CN" altLang="en-US" sz="2000" b="1" dirty="0" smtClean="0">
                <a:solidFill>
                  <a:srgbClr val="002060"/>
                </a:solidFill>
              </a:rPr>
              <a:t>的功能</a:t>
            </a:r>
            <a:endParaRPr lang="en-US" altLang="zh-CN" sz="2000" b="1" dirty="0">
              <a:solidFill>
                <a:srgbClr val="002060"/>
              </a:solidFill>
            </a:endParaRPr>
          </a:p>
        </p:txBody>
      </p:sp>
      <p:sp>
        <p:nvSpPr>
          <p:cNvPr id="18" name="TextBox 1"/>
          <p:cNvSpPr txBox="1"/>
          <p:nvPr/>
        </p:nvSpPr>
        <p:spPr>
          <a:xfrm>
            <a:off x="562083" y="3126016"/>
            <a:ext cx="854140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保税加工</a:t>
            </a:r>
            <a:r>
              <a:rPr lang="zh-CN" altLang="en-US" sz="1600" b="1" dirty="0" smtClean="0">
                <a:solidFill>
                  <a:schemeClr val="bg1">
                    <a:lumMod val="50000"/>
                  </a:schemeClr>
                </a:solidFill>
              </a:rPr>
              <a:t>业务：</a:t>
            </a:r>
            <a:r>
              <a:rPr lang="zh-CN" altLang="en-US" sz="1600" dirty="0" smtClean="0">
                <a:solidFill>
                  <a:schemeClr val="bg1">
                    <a:lumMod val="50000"/>
                  </a:schemeClr>
                </a:solidFill>
              </a:rPr>
              <a:t>入区原料</a:t>
            </a:r>
            <a:r>
              <a:rPr lang="zh-CN" altLang="en-US" sz="1600" dirty="0">
                <a:solidFill>
                  <a:schemeClr val="bg1">
                    <a:lumMod val="50000"/>
                  </a:schemeClr>
                </a:solidFill>
              </a:rPr>
              <a:t>或</a:t>
            </a:r>
            <a:r>
              <a:rPr lang="zh-CN" altLang="en-US" sz="1600" dirty="0" smtClean="0">
                <a:solidFill>
                  <a:schemeClr val="bg1">
                    <a:lumMod val="50000"/>
                  </a:schemeClr>
                </a:solidFill>
              </a:rPr>
              <a:t>半成品不征进口税，</a:t>
            </a:r>
            <a:r>
              <a:rPr lang="zh-CN" altLang="en-US" sz="1600" dirty="0">
                <a:solidFill>
                  <a:schemeClr val="bg1">
                    <a:lumMod val="50000"/>
                  </a:schemeClr>
                </a:solidFill>
              </a:rPr>
              <a:t>在海关监管</a:t>
            </a:r>
            <a:r>
              <a:rPr lang="zh-CN" altLang="en-US" sz="1600" dirty="0" smtClean="0">
                <a:solidFill>
                  <a:schemeClr val="bg1">
                    <a:lumMod val="50000"/>
                  </a:schemeClr>
                </a:solidFill>
              </a:rPr>
              <a:t>下加工，将加工后成品复</a:t>
            </a:r>
            <a:r>
              <a:rPr lang="zh-CN" altLang="en-US" sz="1600" dirty="0">
                <a:solidFill>
                  <a:schemeClr val="bg1">
                    <a:lumMod val="50000"/>
                  </a:schemeClr>
                </a:solidFill>
              </a:rPr>
              <a:t>运</a:t>
            </a:r>
            <a:r>
              <a:rPr lang="zh-CN" altLang="en-US" sz="1600" dirty="0" smtClean="0">
                <a:solidFill>
                  <a:schemeClr val="bg1">
                    <a:lumMod val="50000"/>
                  </a:schemeClr>
                </a:solidFill>
              </a:rPr>
              <a:t>出口。</a:t>
            </a:r>
            <a:endParaRPr sz="1600" dirty="0">
              <a:solidFill>
                <a:schemeClr val="bg1">
                  <a:lumMod val="50000"/>
                </a:schemeClr>
              </a:solidFill>
            </a:endParaRPr>
          </a:p>
        </p:txBody>
      </p:sp>
      <p:sp>
        <p:nvSpPr>
          <p:cNvPr id="22" name="TextBox 1"/>
          <p:cNvSpPr txBox="1"/>
          <p:nvPr/>
        </p:nvSpPr>
        <p:spPr>
          <a:xfrm>
            <a:off x="562083" y="3444645"/>
            <a:ext cx="8203361"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保税物流</a:t>
            </a:r>
            <a:r>
              <a:rPr lang="zh-CN" altLang="en-US" sz="1600" b="1" dirty="0" smtClean="0">
                <a:solidFill>
                  <a:schemeClr val="bg1">
                    <a:lumMod val="50000"/>
                  </a:schemeClr>
                </a:solidFill>
              </a:rPr>
              <a:t>业务：</a:t>
            </a:r>
            <a:r>
              <a:rPr lang="zh-CN" altLang="en-US" sz="1600" dirty="0" smtClean="0">
                <a:solidFill>
                  <a:schemeClr val="bg1">
                    <a:lumMod val="50000"/>
                  </a:schemeClr>
                </a:solidFill>
              </a:rPr>
              <a:t>开展</a:t>
            </a:r>
            <a:r>
              <a:rPr lang="zh-CN" altLang="en-US" sz="1600" dirty="0">
                <a:solidFill>
                  <a:schemeClr val="bg1">
                    <a:lumMod val="50000"/>
                  </a:schemeClr>
                </a:solidFill>
              </a:rPr>
              <a:t>区内</a:t>
            </a:r>
            <a:r>
              <a:rPr lang="zh-CN" altLang="en-US" sz="1600" dirty="0" smtClean="0">
                <a:solidFill>
                  <a:schemeClr val="bg1">
                    <a:lumMod val="50000"/>
                  </a:schemeClr>
                </a:solidFill>
              </a:rPr>
              <a:t>仓储</a:t>
            </a:r>
            <a:r>
              <a:rPr lang="zh-CN" altLang="en-US" sz="1600" dirty="0">
                <a:solidFill>
                  <a:schemeClr val="bg1">
                    <a:lumMod val="50000"/>
                  </a:schemeClr>
                </a:solidFill>
              </a:rPr>
              <a:t>、配送、运输、流通加工、装卸搬运、物流</a:t>
            </a:r>
            <a:r>
              <a:rPr lang="zh-CN" altLang="en-US" sz="1600" dirty="0" smtClean="0">
                <a:solidFill>
                  <a:schemeClr val="bg1">
                    <a:lumMod val="50000"/>
                  </a:schemeClr>
                </a:solidFill>
              </a:rPr>
              <a:t>信息等业务。</a:t>
            </a:r>
            <a:endParaRPr sz="1600" dirty="0">
              <a:solidFill>
                <a:schemeClr val="bg1">
                  <a:lumMod val="50000"/>
                </a:schemeClr>
              </a:solidFill>
            </a:endParaRPr>
          </a:p>
        </p:txBody>
      </p:sp>
      <p:sp>
        <p:nvSpPr>
          <p:cNvPr id="17" name="TextBox 1"/>
          <p:cNvSpPr txBox="1"/>
          <p:nvPr/>
        </p:nvSpPr>
        <p:spPr>
          <a:xfrm>
            <a:off x="562083" y="3765604"/>
            <a:ext cx="812748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国际贸易业务：</a:t>
            </a:r>
            <a:r>
              <a:rPr lang="zh-CN" altLang="en-US" sz="1600" dirty="0">
                <a:solidFill>
                  <a:schemeClr val="bg1">
                    <a:lumMod val="50000"/>
                  </a:schemeClr>
                </a:solidFill>
              </a:rPr>
              <a:t>区内中资贸易公司</a:t>
            </a:r>
            <a:r>
              <a:rPr lang="zh-CN" altLang="en-US" sz="1600" dirty="0" smtClean="0">
                <a:solidFill>
                  <a:schemeClr val="bg1">
                    <a:lumMod val="50000"/>
                  </a:schemeClr>
                </a:solidFill>
              </a:rPr>
              <a:t>从事</a:t>
            </a:r>
            <a:r>
              <a:rPr lang="zh-CN" altLang="en-US" sz="1600" dirty="0">
                <a:solidFill>
                  <a:schemeClr val="bg1">
                    <a:lumMod val="50000"/>
                  </a:schemeClr>
                </a:solidFill>
              </a:rPr>
              <a:t>货物转口贸易和服务贸易</a:t>
            </a:r>
            <a:r>
              <a:rPr lang="zh-CN" altLang="en-US" sz="1600" dirty="0" smtClean="0">
                <a:solidFill>
                  <a:schemeClr val="bg1">
                    <a:lumMod val="50000"/>
                  </a:schemeClr>
                </a:solidFill>
              </a:rPr>
              <a:t>，区内外资</a:t>
            </a:r>
            <a:r>
              <a:rPr lang="zh-CN" altLang="en-US" sz="1600" dirty="0">
                <a:solidFill>
                  <a:schemeClr val="bg1">
                    <a:lumMod val="50000"/>
                  </a:schemeClr>
                </a:solidFill>
              </a:rPr>
              <a:t>贸易</a:t>
            </a:r>
            <a:r>
              <a:rPr lang="zh-CN" altLang="en-US" sz="1600" dirty="0" smtClean="0">
                <a:solidFill>
                  <a:schemeClr val="bg1">
                    <a:lumMod val="50000"/>
                  </a:schemeClr>
                </a:solidFill>
              </a:rPr>
              <a:t>企业从事</a:t>
            </a:r>
            <a:r>
              <a:rPr lang="zh-CN" altLang="en-US" sz="1600" dirty="0">
                <a:solidFill>
                  <a:schemeClr val="bg1">
                    <a:lumMod val="50000"/>
                  </a:schemeClr>
                </a:solidFill>
              </a:rPr>
              <a:t>货物贸易和服务</a:t>
            </a:r>
            <a:r>
              <a:rPr lang="zh-CN" altLang="en-US" sz="1600" dirty="0" smtClean="0">
                <a:solidFill>
                  <a:schemeClr val="bg1">
                    <a:lumMod val="50000"/>
                  </a:schemeClr>
                </a:solidFill>
              </a:rPr>
              <a:t>贸易。</a:t>
            </a:r>
            <a:endParaRPr sz="1600" dirty="0">
              <a:solidFill>
                <a:schemeClr val="bg1">
                  <a:lumMod val="50000"/>
                </a:schemeClr>
              </a:solidFill>
            </a:endParaRPr>
          </a:p>
        </p:txBody>
      </p:sp>
      <p:sp>
        <p:nvSpPr>
          <p:cNvPr id="21" name="TextBox 1"/>
          <p:cNvSpPr txBox="1"/>
          <p:nvPr/>
        </p:nvSpPr>
        <p:spPr>
          <a:xfrm>
            <a:off x="562083" y="4359026"/>
            <a:ext cx="8053732"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虚拟口岸检验检疫</a:t>
            </a:r>
            <a:r>
              <a:rPr lang="zh-CN" altLang="en-US" sz="1600" b="1" dirty="0" smtClean="0">
                <a:solidFill>
                  <a:schemeClr val="bg1">
                    <a:lumMod val="50000"/>
                  </a:schemeClr>
                </a:solidFill>
              </a:rPr>
              <a:t>业务：</a:t>
            </a:r>
            <a:r>
              <a:rPr lang="zh-CN" altLang="en-US" sz="1600" dirty="0" smtClean="0">
                <a:solidFill>
                  <a:schemeClr val="bg1">
                    <a:lumMod val="50000"/>
                  </a:schemeClr>
                </a:solidFill>
              </a:rPr>
              <a:t>依托</a:t>
            </a:r>
            <a:r>
              <a:rPr lang="zh-CN" altLang="en-US" sz="1600" dirty="0">
                <a:solidFill>
                  <a:schemeClr val="bg1">
                    <a:lumMod val="50000"/>
                  </a:schemeClr>
                </a:solidFill>
              </a:rPr>
              <a:t>实体进出境口岸的“虚拟口岸”检验检疫区办理口岸查验放行手续，实现“一次报检、一次检验检疫、一次放行”的监管模式</a:t>
            </a:r>
            <a:r>
              <a:rPr lang="zh-CN" altLang="en-US" sz="1600" dirty="0" smtClean="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14681667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三、综合保税区</a:t>
            </a:r>
          </a:p>
        </p:txBody>
      </p:sp>
      <p:sp>
        <p:nvSpPr>
          <p:cNvPr id="15" name="TextBox 1"/>
          <p:cNvSpPr txBox="1"/>
          <p:nvPr/>
        </p:nvSpPr>
        <p:spPr>
          <a:xfrm>
            <a:off x="313188" y="820291"/>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（三</a:t>
            </a:r>
            <a:r>
              <a:rPr lang="zh-CN" altLang="en-US" sz="2000" b="1" dirty="0">
                <a:solidFill>
                  <a:srgbClr val="002060"/>
                </a:solidFill>
              </a:rPr>
              <a:t>）综合保税区与保税区的</a:t>
            </a:r>
            <a:r>
              <a:rPr lang="zh-CN" altLang="en-US" sz="2000" b="1" dirty="0" smtClean="0">
                <a:solidFill>
                  <a:srgbClr val="002060"/>
                </a:solidFill>
              </a:rPr>
              <a:t>区别</a:t>
            </a:r>
            <a:endParaRPr lang="en-US" altLang="zh-CN" sz="2000" b="1" dirty="0">
              <a:solidFill>
                <a:srgbClr val="002060"/>
              </a:solidFill>
            </a:endParaRPr>
          </a:p>
        </p:txBody>
      </p:sp>
      <p:sp>
        <p:nvSpPr>
          <p:cNvPr id="40" name="TextBox 9"/>
          <p:cNvSpPr txBox="1"/>
          <p:nvPr/>
        </p:nvSpPr>
        <p:spPr>
          <a:xfrm>
            <a:off x="604058" y="1328230"/>
            <a:ext cx="8225038"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Calibri"/>
              </a:rPr>
              <a:t>综合</a:t>
            </a:r>
            <a:r>
              <a:rPr lang="zh-CN" altLang="en-US" sz="1600" b="1" dirty="0" smtClean="0">
                <a:solidFill>
                  <a:schemeClr val="tx2">
                    <a:lumMod val="75000"/>
                  </a:schemeClr>
                </a:solidFill>
                <a:latin typeface="微软雅黑" panose="020B0503020204020204" pitchFamily="34" charset="-122"/>
                <a:ea typeface="微软雅黑" panose="020B0503020204020204" pitchFamily="34" charset="-122"/>
                <a:sym typeface="Calibri"/>
              </a:rPr>
              <a:t>保税区：</a:t>
            </a:r>
            <a:r>
              <a:rPr lang="zh-CN" altLang="en-US" sz="1600" dirty="0" smtClean="0">
                <a:solidFill>
                  <a:schemeClr val="tx2">
                    <a:lumMod val="75000"/>
                  </a:schemeClr>
                </a:solidFill>
                <a:latin typeface="微软雅黑" panose="020B0503020204020204" pitchFamily="34" charset="-122"/>
                <a:ea typeface="微软雅黑" panose="020B0503020204020204" pitchFamily="34" charset="-122"/>
                <a:sym typeface="Calibri"/>
              </a:rPr>
              <a:t>准许国内产品入区后即可办理出口退税，适用于出口加工企业。</a:t>
            </a:r>
            <a:endParaRPr lang="zh-CN" altLang="en-US" sz="1600" dirty="0">
              <a:solidFill>
                <a:schemeClr val="tx2">
                  <a:lumMod val="75000"/>
                </a:schemeClr>
              </a:solidFill>
              <a:latin typeface="微软雅黑" panose="020B0503020204020204" pitchFamily="34" charset="-122"/>
              <a:ea typeface="微软雅黑" panose="020B0503020204020204" pitchFamily="34" charset="-122"/>
              <a:sym typeface="Calibri"/>
            </a:endParaRPr>
          </a:p>
        </p:txBody>
      </p:sp>
      <p:sp>
        <p:nvSpPr>
          <p:cNvPr id="42" name="TextBox 9"/>
          <p:cNvSpPr txBox="1"/>
          <p:nvPr/>
        </p:nvSpPr>
        <p:spPr>
          <a:xfrm>
            <a:off x="604058" y="1666784"/>
            <a:ext cx="8335384" cy="33855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50000"/>
              </a:lnSpc>
              <a:defRPr sz="1400">
                <a:solidFill>
                  <a:srgbClr val="404040"/>
                </a:solidFill>
                <a:latin typeface="+mn-lt"/>
                <a:ea typeface="+mn-ea"/>
                <a:cs typeface="+mn-cs"/>
                <a:sym typeface="Helvetica"/>
              </a:defRPr>
            </a:lvl1pPr>
          </a:lstStyle>
          <a:p>
            <a:pPr>
              <a:lnSpc>
                <a:spcPct val="100000"/>
              </a:lnSpc>
              <a:defRPr>
                <a:latin typeface="+mj-lt"/>
                <a:ea typeface="+mj-ea"/>
                <a:cs typeface="+mj-cs"/>
                <a:sym typeface="Calibri"/>
              </a:defRPr>
            </a:pPr>
            <a:r>
              <a:rPr lang="zh-CN" altLang="en-US" sz="1600" b="1" dirty="0" smtClean="0">
                <a:solidFill>
                  <a:schemeClr val="tx2">
                    <a:lumMod val="75000"/>
                  </a:schemeClr>
                </a:solidFill>
                <a:latin typeface="微软雅黑" panose="020B0503020204020204" pitchFamily="34" charset="-122"/>
                <a:ea typeface="微软雅黑" panose="020B0503020204020204" pitchFamily="34" charset="-122"/>
                <a:sym typeface="Calibri"/>
              </a:rPr>
              <a:t>保税区：</a:t>
            </a:r>
            <a:r>
              <a:rPr lang="zh-CN" altLang="en-US" sz="1600" dirty="0" smtClean="0">
                <a:solidFill>
                  <a:schemeClr val="tx2">
                    <a:lumMod val="75000"/>
                  </a:schemeClr>
                </a:solidFill>
                <a:latin typeface="微软雅黑" panose="020B0503020204020204" pitchFamily="34" charset="-122"/>
                <a:ea typeface="微软雅黑" panose="020B0503020204020204" pitchFamily="34" charset="-122"/>
                <a:sym typeface="Calibri"/>
              </a:rPr>
              <a:t>国内产品入区后不予以退税，出区后方可办理出口退税手续，适用于贸易型企业。</a:t>
            </a:r>
            <a:endParaRPr lang="zh-CN" altLang="en-US" sz="1600" dirty="0">
              <a:solidFill>
                <a:schemeClr val="tx2">
                  <a:lumMod val="75000"/>
                </a:schemeClr>
              </a:solidFill>
              <a:latin typeface="微软雅黑" panose="020B0503020204020204" pitchFamily="34" charset="-122"/>
              <a:ea typeface="微软雅黑" panose="020B0503020204020204" pitchFamily="34" charset="-122"/>
              <a:sym typeface="Calibri"/>
            </a:endParaRPr>
          </a:p>
        </p:txBody>
      </p:sp>
      <p:sp>
        <p:nvSpPr>
          <p:cNvPr id="13" name="矩形 12"/>
          <p:cNvSpPr/>
          <p:nvPr/>
        </p:nvSpPr>
        <p:spPr>
          <a:xfrm>
            <a:off x="419382" y="2002378"/>
            <a:ext cx="8409714" cy="2012859"/>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上海综合</a:t>
            </a:r>
            <a:r>
              <a:rPr lang="zh-CN" altLang="en-US" sz="2000" b="1" kern="1200" dirty="0" smtClean="0">
                <a:solidFill>
                  <a:srgbClr val="006600"/>
                </a:solidFill>
                <a:latin typeface="微软雅黑" panose="020B0503020204020204" pitchFamily="34" charset="-122"/>
                <a:ea typeface="微软雅黑" panose="020B0503020204020204" pitchFamily="34" charset="-122"/>
              </a:rPr>
              <a:t>保税区</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       上海</a:t>
            </a:r>
            <a:r>
              <a:rPr lang="zh-CN" altLang="en-US" sz="1400" kern="1200" dirty="0">
                <a:solidFill>
                  <a:srgbClr val="006600"/>
                </a:solidFill>
                <a:latin typeface="微软雅黑" panose="020B0503020204020204" pitchFamily="34" charset="-122"/>
                <a:ea typeface="微软雅黑" panose="020B0503020204020204" pitchFamily="34" charset="-122"/>
              </a:rPr>
              <a:t>综合</a:t>
            </a:r>
            <a:r>
              <a:rPr lang="zh-CN" altLang="en-US" sz="1400" kern="1200" dirty="0" smtClean="0">
                <a:solidFill>
                  <a:srgbClr val="006600"/>
                </a:solidFill>
                <a:latin typeface="微软雅黑" panose="020B0503020204020204" pitchFamily="34" charset="-122"/>
                <a:ea typeface="微软雅黑" panose="020B0503020204020204" pitchFamily="34" charset="-122"/>
              </a:rPr>
              <a:t>保税区于</a:t>
            </a:r>
            <a:r>
              <a:rPr lang="en-US" altLang="zh-CN" sz="1400" kern="1200" dirty="0">
                <a:solidFill>
                  <a:srgbClr val="006600"/>
                </a:solidFill>
                <a:latin typeface="微软雅黑" panose="020B0503020204020204" pitchFamily="34" charset="-122"/>
                <a:ea typeface="微软雅黑" panose="020B0503020204020204" pitchFamily="34" charset="-122"/>
              </a:rPr>
              <a:t>2009</a:t>
            </a:r>
            <a:r>
              <a:rPr lang="zh-CN" altLang="en-US" sz="1400" kern="1200" dirty="0">
                <a:solidFill>
                  <a:srgbClr val="006600"/>
                </a:solidFill>
                <a:latin typeface="微软雅黑" panose="020B0503020204020204" pitchFamily="34" charset="-122"/>
                <a:ea typeface="微软雅黑" panose="020B0503020204020204" pitchFamily="34" charset="-122"/>
              </a:rPr>
              <a:t>年</a:t>
            </a:r>
            <a:r>
              <a:rPr lang="en-US" altLang="zh-CN" sz="1400" kern="1200" dirty="0">
                <a:solidFill>
                  <a:srgbClr val="006600"/>
                </a:solidFill>
                <a:latin typeface="微软雅黑" panose="020B0503020204020204" pitchFamily="34" charset="-122"/>
                <a:ea typeface="微软雅黑" panose="020B0503020204020204" pitchFamily="34" charset="-122"/>
              </a:rPr>
              <a:t>11</a:t>
            </a:r>
            <a:r>
              <a:rPr lang="zh-CN" altLang="en-US" sz="1400" kern="1200" dirty="0">
                <a:solidFill>
                  <a:srgbClr val="006600"/>
                </a:solidFill>
                <a:latin typeface="微软雅黑" panose="020B0503020204020204" pitchFamily="34" charset="-122"/>
                <a:ea typeface="微软雅黑" panose="020B0503020204020204" pitchFamily="34" charset="-122"/>
              </a:rPr>
              <a:t>月</a:t>
            </a:r>
            <a:r>
              <a:rPr lang="en-US" altLang="zh-CN" sz="1400" kern="1200" dirty="0">
                <a:solidFill>
                  <a:srgbClr val="006600"/>
                </a:solidFill>
                <a:latin typeface="微软雅黑" panose="020B0503020204020204" pitchFamily="34" charset="-122"/>
                <a:ea typeface="微软雅黑" panose="020B0503020204020204" pitchFamily="34" charset="-122"/>
              </a:rPr>
              <a:t>18</a:t>
            </a:r>
            <a:r>
              <a:rPr lang="zh-CN" altLang="en-US" sz="1400" kern="1200" dirty="0">
                <a:solidFill>
                  <a:srgbClr val="006600"/>
                </a:solidFill>
                <a:latin typeface="微软雅黑" panose="020B0503020204020204" pitchFamily="34" charset="-122"/>
                <a:ea typeface="微软雅黑" panose="020B0503020204020204" pitchFamily="34" charset="-122"/>
              </a:rPr>
              <a:t>日揭牌</a:t>
            </a:r>
            <a:r>
              <a:rPr lang="zh-CN" altLang="en-US" sz="1400" kern="1200" dirty="0" smtClean="0">
                <a:solidFill>
                  <a:srgbClr val="006600"/>
                </a:solidFill>
                <a:latin typeface="微软雅黑" panose="020B0503020204020204" pitchFamily="34" charset="-122"/>
                <a:ea typeface="微软雅黑" panose="020B0503020204020204" pitchFamily="34" charset="-122"/>
              </a:rPr>
              <a:t>，融</a:t>
            </a:r>
            <a:r>
              <a:rPr lang="zh-CN" altLang="en-US" sz="1400" kern="1200" dirty="0">
                <a:solidFill>
                  <a:srgbClr val="006600"/>
                </a:solidFill>
                <a:latin typeface="微软雅黑" panose="020B0503020204020204" pitchFamily="34" charset="-122"/>
                <a:ea typeface="微软雅黑" panose="020B0503020204020204" pitchFamily="34" charset="-122"/>
              </a:rPr>
              <a:t>上海外高桥保税区、洋山保税港区、上海浦东机场综合保税区为一体</a:t>
            </a:r>
            <a:r>
              <a:rPr lang="en-US" altLang="zh-CN" sz="1400" kern="1200" dirty="0">
                <a:solidFill>
                  <a:srgbClr val="006600"/>
                </a:solidFill>
                <a:latin typeface="微软雅黑" panose="020B0503020204020204" pitchFamily="34" charset="-122"/>
                <a:ea typeface="微软雅黑" panose="020B0503020204020204" pitchFamily="34" charset="-122"/>
              </a:rPr>
              <a:t>, </a:t>
            </a:r>
            <a:r>
              <a:rPr lang="zh-CN" altLang="en-US" sz="1400" kern="1200" dirty="0">
                <a:solidFill>
                  <a:srgbClr val="006600"/>
                </a:solidFill>
                <a:latin typeface="微软雅黑" panose="020B0503020204020204" pitchFamily="34" charset="-122"/>
                <a:ea typeface="微软雅黑" panose="020B0503020204020204" pitchFamily="34" charset="-122"/>
              </a:rPr>
              <a:t>发挥三区联动，凸显三区作为海关特殊监管区域的整体优势，建设具有自由贸易区功能的海关特殊监管区，成为上海国际航运中心的核心区域、国际贸易中心的重要载体、国际金融中心的重要突破点</a:t>
            </a:r>
            <a:r>
              <a:rPr lang="zh-CN" altLang="en-US" sz="1400" kern="1200" dirty="0" smtClean="0">
                <a:solidFill>
                  <a:srgbClr val="006600"/>
                </a:solidFill>
                <a:latin typeface="微软雅黑" panose="020B0503020204020204" pitchFamily="34" charset="-122"/>
                <a:ea typeface="微软雅黑" panose="020B0503020204020204" pitchFamily="34" charset="-122"/>
              </a:rPr>
              <a:t>。上海</a:t>
            </a:r>
            <a:r>
              <a:rPr lang="zh-CN" altLang="en-US" sz="1400" kern="1200" dirty="0">
                <a:solidFill>
                  <a:srgbClr val="006600"/>
                </a:solidFill>
                <a:latin typeface="微软雅黑" panose="020B0503020204020204" pitchFamily="34" charset="-122"/>
                <a:ea typeface="微软雅黑" panose="020B0503020204020204" pitchFamily="34" charset="-122"/>
              </a:rPr>
              <a:t>综合保税区重点建设国际航运发展综合试验区，大力发展国际中转、现代物流、商品展示、保税仓储、期货保税交割等多层次业务，实行差别兼顾、错位发展、多点突破，实现政策、资源、产业和功能的联动互补，集聚效应大大增强，使区域功能更丰富、成本更低廉、运作更顺畅、企业更</a:t>
            </a:r>
            <a:r>
              <a:rPr lang="zh-CN" altLang="en-US" sz="1400" kern="1200" dirty="0" smtClean="0">
                <a:solidFill>
                  <a:srgbClr val="006600"/>
                </a:solidFill>
                <a:latin typeface="微软雅黑" panose="020B0503020204020204" pitchFamily="34" charset="-122"/>
                <a:ea typeface="微软雅黑" panose="020B0503020204020204" pitchFamily="34" charset="-122"/>
              </a:rPr>
              <a:t>便利。</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2">
            <a:duotone>
              <a:schemeClr val="accent1">
                <a:shade val="45000"/>
                <a:satMod val="135000"/>
              </a:schemeClr>
              <a:prstClr val="white"/>
            </a:duotone>
          </a:blip>
          <a:srcRect t="20040" b="40993"/>
          <a:stretch/>
        </p:blipFill>
        <p:spPr>
          <a:xfrm>
            <a:off x="0" y="4012277"/>
            <a:ext cx="9143999" cy="1157300"/>
          </a:xfrm>
          <a:prstGeom prst="rect">
            <a:avLst/>
          </a:prstGeom>
          <a:ln>
            <a:noFill/>
          </a:ln>
          <a:effectLst>
            <a:softEdge rad="112500"/>
          </a:effectLst>
        </p:spPr>
      </p:pic>
    </p:spTree>
    <p:extLst>
      <p:ext uri="{BB962C8B-B14F-4D97-AF65-F5344CB8AC3E}">
        <p14:creationId xmlns:p14="http://schemas.microsoft.com/office/powerpoint/2010/main" val="1855954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四、中国自由贸易试验区</a:t>
            </a:r>
          </a:p>
        </p:txBody>
      </p:sp>
      <p:sp>
        <p:nvSpPr>
          <p:cNvPr id="8" name="TextBox 1"/>
          <p:cNvSpPr txBox="1"/>
          <p:nvPr/>
        </p:nvSpPr>
        <p:spPr>
          <a:xfrm>
            <a:off x="257768" y="1925089"/>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（一）自由贸易试验区的</a:t>
            </a:r>
            <a:r>
              <a:rPr lang="zh-CN" altLang="en-US" sz="2000" b="1" dirty="0" smtClean="0">
                <a:solidFill>
                  <a:srgbClr val="002060"/>
                </a:solidFill>
              </a:rPr>
              <a:t>设立</a:t>
            </a:r>
            <a:endParaRPr lang="en-US" altLang="zh-CN" sz="2000" b="1" dirty="0">
              <a:solidFill>
                <a:srgbClr val="002060"/>
              </a:solidFill>
            </a:endParaRPr>
          </a:p>
        </p:txBody>
      </p:sp>
      <p:sp>
        <p:nvSpPr>
          <p:cNvPr id="16" name="TextBox 1"/>
          <p:cNvSpPr txBox="1"/>
          <p:nvPr/>
        </p:nvSpPr>
        <p:spPr>
          <a:xfrm>
            <a:off x="602588" y="2366493"/>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截止</a:t>
            </a:r>
            <a:r>
              <a:rPr lang="en-US" altLang="zh-CN" sz="1600" dirty="0" smtClean="0">
                <a:solidFill>
                  <a:schemeClr val="bg1">
                    <a:lumMod val="50000"/>
                  </a:schemeClr>
                </a:solidFill>
              </a:rPr>
              <a:t>2020</a:t>
            </a:r>
            <a:r>
              <a:rPr lang="zh-CN" altLang="en-US" sz="1600" dirty="0" smtClean="0">
                <a:solidFill>
                  <a:schemeClr val="bg1">
                    <a:lumMod val="50000"/>
                  </a:schemeClr>
                </a:solidFill>
              </a:rPr>
              <a:t>年，国务院先后分六批同意设立，共计</a:t>
            </a:r>
            <a:r>
              <a:rPr lang="en-US" altLang="zh-CN" sz="1600" dirty="0" smtClean="0">
                <a:solidFill>
                  <a:schemeClr val="bg1">
                    <a:lumMod val="50000"/>
                  </a:schemeClr>
                </a:solidFill>
              </a:rPr>
              <a:t>21</a:t>
            </a:r>
            <a:r>
              <a:rPr lang="zh-CN" altLang="en-US" sz="1600" dirty="0" smtClean="0">
                <a:solidFill>
                  <a:schemeClr val="bg1">
                    <a:lumMod val="50000"/>
                  </a:schemeClr>
                </a:solidFill>
              </a:rPr>
              <a:t>家</a:t>
            </a:r>
            <a:r>
              <a:rPr lang="zh-CN" altLang="en-US" sz="1600" dirty="0">
                <a:solidFill>
                  <a:schemeClr val="bg1">
                    <a:lumMod val="50000"/>
                  </a:schemeClr>
                </a:solidFill>
              </a:rPr>
              <a:t>自由贸易试验区。</a:t>
            </a:r>
            <a:endParaRPr sz="1600" b="1" dirty="0">
              <a:solidFill>
                <a:schemeClr val="bg1">
                  <a:lumMod val="50000"/>
                </a:schemeClr>
              </a:solidFill>
            </a:endParaRPr>
          </a:p>
        </p:txBody>
      </p:sp>
      <p:sp>
        <p:nvSpPr>
          <p:cNvPr id="13" name="矩形 12"/>
          <p:cNvSpPr/>
          <p:nvPr/>
        </p:nvSpPr>
        <p:spPr bwMode="auto">
          <a:xfrm>
            <a:off x="399661" y="989195"/>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自贸区</a:t>
            </a: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含义</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是指以贸易自由化、便利化为主要目的，在贸易和投资等方面比世贸组织具有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更</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                     </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加</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优惠政策的海关特殊监管区域。</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管理与政策： </a:t>
            </a:r>
            <a:r>
              <a:rPr lang="zh-CN" altLang="en-US" sz="1600" dirty="0" smtClean="0">
                <a:solidFill>
                  <a:srgbClr val="008000"/>
                </a:solidFill>
                <a:latin typeface="Arial" panose="020B0604020202020204" pitchFamily="34" charset="0"/>
                <a:ea typeface="微软雅黑" panose="020B0503020204020204" pitchFamily="34" charset="-122"/>
              </a:rPr>
              <a:t>实行</a:t>
            </a:r>
            <a:r>
              <a:rPr lang="zh-CN" altLang="en-US" sz="1600" dirty="0">
                <a:solidFill>
                  <a:srgbClr val="008000"/>
                </a:solidFill>
                <a:latin typeface="Arial" panose="020B0604020202020204" pitchFamily="34" charset="0"/>
                <a:ea typeface="微软雅黑" panose="020B0503020204020204" pitchFamily="34" charset="-122"/>
              </a:rPr>
              <a:t>封闭管理；准许外国</a:t>
            </a:r>
            <a:r>
              <a:rPr lang="zh-CN" altLang="en-US" sz="1600" dirty="0" smtClean="0">
                <a:solidFill>
                  <a:srgbClr val="008000"/>
                </a:solidFill>
                <a:latin typeface="Arial" panose="020B0604020202020204" pitchFamily="34" charset="0"/>
                <a:ea typeface="微软雅黑" panose="020B0503020204020204" pitchFamily="34" charset="-122"/>
              </a:rPr>
              <a:t>商品免税，</a:t>
            </a:r>
            <a:r>
              <a:rPr lang="zh-CN" altLang="en-US" sz="1600" dirty="0">
                <a:solidFill>
                  <a:srgbClr val="008000"/>
                </a:solidFill>
                <a:latin typeface="Arial" panose="020B0604020202020204" pitchFamily="34" charset="0"/>
                <a:ea typeface="微软雅黑" panose="020B0503020204020204" pitchFamily="34" charset="-122"/>
              </a:rPr>
              <a:t>准许区内</a:t>
            </a:r>
            <a:r>
              <a:rPr lang="zh-CN" altLang="en-US" sz="1600" dirty="0" smtClean="0">
                <a:solidFill>
                  <a:srgbClr val="008000"/>
                </a:solidFill>
                <a:latin typeface="Arial" panose="020B0604020202020204" pitchFamily="34" charset="0"/>
                <a:ea typeface="微软雅黑" panose="020B0503020204020204" pitchFamily="34" charset="-122"/>
              </a:rPr>
              <a:t>加工原料</a:t>
            </a:r>
            <a:r>
              <a:rPr lang="zh-CN" altLang="en-US" sz="1600" dirty="0">
                <a:solidFill>
                  <a:srgbClr val="008000"/>
                </a:solidFill>
                <a:latin typeface="Arial" panose="020B0604020202020204" pitchFamily="34" charset="0"/>
                <a:ea typeface="微软雅黑" panose="020B0503020204020204" pitchFamily="34" charset="-122"/>
              </a:rPr>
              <a:t>等货物</a:t>
            </a:r>
            <a:r>
              <a:rPr lang="zh-CN" altLang="en-US" sz="1600" dirty="0" smtClean="0">
                <a:solidFill>
                  <a:srgbClr val="008000"/>
                </a:solidFill>
                <a:latin typeface="Arial" panose="020B0604020202020204" pitchFamily="34" charset="0"/>
                <a:ea typeface="微软雅黑" panose="020B0503020204020204" pitchFamily="34" charset="-122"/>
              </a:rPr>
              <a:t>进口免税。</a:t>
            </a:r>
            <a:endParaRPr lang="zh-CN" altLang="en-US" sz="1600" dirty="0">
              <a:solidFill>
                <a:srgbClr val="008000"/>
              </a:solidFill>
              <a:latin typeface="Arial" panose="020B0604020202020204" pitchFamily="34" charset="0"/>
              <a:ea typeface="微软雅黑" panose="020B0503020204020204" pitchFamily="34" charset="-122"/>
            </a:endParaRPr>
          </a:p>
          <a:p>
            <a:pPr lvl="0" hangingPunct="1">
              <a:lnSpc>
                <a:spcPct val="120000"/>
              </a:lnSpc>
              <a:defRPr/>
            </a:pPr>
            <a:endParaRPr kumimoji="0" lang="zh-CN" altLang="en-US" sz="1600"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85733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93" name="TextBox 1"/>
          <p:cNvSpPr txBox="1"/>
          <p:nvPr/>
        </p:nvSpPr>
        <p:spPr>
          <a:xfrm>
            <a:off x="497656" y="2578436"/>
            <a:ext cx="508426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推广中国</a:t>
            </a:r>
            <a:r>
              <a:rPr lang="zh-CN" altLang="en-US" b="1" dirty="0">
                <a:solidFill>
                  <a:schemeClr val="accent1">
                    <a:lumMod val="50000"/>
                  </a:schemeClr>
                </a:solidFill>
              </a:rPr>
              <a:t>（上海）自由贸易试验区</a:t>
            </a:r>
            <a:r>
              <a:rPr lang="zh-CN" altLang="en-US" b="1" dirty="0" smtClean="0">
                <a:solidFill>
                  <a:schemeClr val="accent1">
                    <a:lumMod val="50000"/>
                  </a:schemeClr>
                </a:solidFill>
              </a:rPr>
              <a:t>的经验</a:t>
            </a:r>
            <a:endParaRPr lang="en-US" altLang="zh-CN" b="1" dirty="0">
              <a:solidFill>
                <a:schemeClr val="accent1">
                  <a:lumMod val="50000"/>
                </a:schemeClr>
              </a:solidFill>
            </a:endParaRPr>
          </a:p>
        </p:txBody>
      </p:sp>
      <p:sp>
        <p:nvSpPr>
          <p:cNvPr id="15" name="TextBox 1"/>
          <p:cNvSpPr txBox="1"/>
          <p:nvPr/>
        </p:nvSpPr>
        <p:spPr>
          <a:xfrm>
            <a:off x="566564" y="3012115"/>
            <a:ext cx="8283787"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第一批自由贸易试验区为中国（上海）自由贸易试验区，为第二批自由贸易试验区提供可复制经验，</a:t>
            </a:r>
            <a:r>
              <a:rPr lang="zh-CN" altLang="en-US" sz="1600" dirty="0" smtClean="0">
                <a:solidFill>
                  <a:schemeClr val="bg1">
                    <a:lumMod val="50000"/>
                  </a:schemeClr>
                </a:solidFill>
              </a:rPr>
              <a:t>第一与二</a:t>
            </a:r>
            <a:r>
              <a:rPr lang="zh-CN" altLang="en-US" sz="1600" dirty="0">
                <a:solidFill>
                  <a:schemeClr val="bg1">
                    <a:lumMod val="50000"/>
                  </a:schemeClr>
                </a:solidFill>
              </a:rPr>
              <a:t>批自由贸易试验区的建设为</a:t>
            </a:r>
            <a:r>
              <a:rPr lang="zh-CN" altLang="en-US" sz="1600" dirty="0" smtClean="0">
                <a:solidFill>
                  <a:schemeClr val="bg1">
                    <a:lumMod val="50000"/>
                  </a:schemeClr>
                </a:solidFill>
              </a:rPr>
              <a:t>后续至六批</a:t>
            </a:r>
            <a:r>
              <a:rPr lang="zh-CN" altLang="en-US" sz="1600" dirty="0">
                <a:solidFill>
                  <a:schemeClr val="bg1">
                    <a:lumMod val="50000"/>
                  </a:schemeClr>
                </a:solidFill>
              </a:rPr>
              <a:t>自贸试验区建设</a:t>
            </a:r>
            <a:r>
              <a:rPr lang="zh-CN" altLang="en-US" sz="1600" dirty="0" smtClean="0">
                <a:solidFill>
                  <a:schemeClr val="bg1">
                    <a:lumMod val="50000"/>
                  </a:schemeClr>
                </a:solidFill>
              </a:rPr>
              <a:t>提供可复制经验。</a:t>
            </a:r>
            <a:endParaRPr sz="1600" b="1" dirty="0">
              <a:solidFill>
                <a:schemeClr val="bg1">
                  <a:lumMod val="50000"/>
                </a:schemeClr>
              </a:solidFill>
            </a:endParaRPr>
          </a:p>
        </p:txBody>
      </p:sp>
      <p:sp>
        <p:nvSpPr>
          <p:cNvPr id="17" name="AutoShape 42"/>
          <p:cNvSpPr>
            <a:spLocks noChangeArrowheads="1"/>
          </p:cNvSpPr>
          <p:nvPr/>
        </p:nvSpPr>
        <p:spPr bwMode="auto">
          <a:xfrm>
            <a:off x="578546" y="3757347"/>
            <a:ext cx="590780" cy="412204"/>
          </a:xfrm>
          <a:prstGeom prst="roundRect">
            <a:avLst>
              <a:gd name="adj" fmla="val 50000"/>
            </a:avLst>
          </a:prstGeom>
          <a:solidFill>
            <a:schemeClr val="bg2">
              <a:lumMod val="60000"/>
              <a:lumOff val="40000"/>
            </a:schemeClr>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Verdana" pitchFamily="34" charset="0"/>
                <a:ea typeface="宋体" charset="-122"/>
                <a:cs typeface="+mn-cs"/>
              </a:rPr>
              <a:t>1</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18" name="TextBox 1"/>
          <p:cNvSpPr txBox="1"/>
          <p:nvPr/>
        </p:nvSpPr>
        <p:spPr>
          <a:xfrm>
            <a:off x="1241373" y="3707901"/>
            <a:ext cx="7471348" cy="58746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chemeClr val="bg1">
                    <a:lumMod val="50000"/>
                  </a:schemeClr>
                </a:solidFill>
              </a:rPr>
              <a:t>以负面清单管理为核心，深入试点外商投资准入前国民待遇加负面清单管理模式，持续拓展商事登记制度改革，推行企业设立“一口受理”及对外投资合作“一站式”服务。</a:t>
            </a:r>
            <a:endParaRPr sz="1400" dirty="0">
              <a:solidFill>
                <a:schemeClr val="bg1">
                  <a:lumMod val="50000"/>
                </a:schemeClr>
              </a:solidFill>
            </a:endParaRPr>
          </a:p>
        </p:txBody>
      </p:sp>
      <p:sp>
        <p:nvSpPr>
          <p:cNvPr id="19" name="AutoShape 42"/>
          <p:cNvSpPr>
            <a:spLocks noChangeArrowheads="1"/>
          </p:cNvSpPr>
          <p:nvPr/>
        </p:nvSpPr>
        <p:spPr bwMode="auto">
          <a:xfrm>
            <a:off x="575773" y="4297674"/>
            <a:ext cx="590780" cy="412204"/>
          </a:xfrm>
          <a:prstGeom prst="roundRect">
            <a:avLst>
              <a:gd name="adj" fmla="val 50000"/>
            </a:avLst>
          </a:prstGeom>
          <a:solidFill>
            <a:srgbClr val="006600"/>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Verdana" pitchFamily="34" charset="0"/>
                <a:ea typeface="宋体" charset="-122"/>
                <a:cs typeface="+mn-cs"/>
              </a:rPr>
              <a:t>2</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20" name="TextBox 1"/>
          <p:cNvSpPr txBox="1"/>
          <p:nvPr/>
        </p:nvSpPr>
        <p:spPr>
          <a:xfrm>
            <a:off x="1241373" y="4262118"/>
            <a:ext cx="7471348" cy="58746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rgbClr val="006600"/>
                </a:solidFill>
              </a:rPr>
              <a:t>以贸易便利化为重点，加快口岸管理部门实施信息互换、监管互认和执法互助，不断优化“一线放开、二线安全高效管住”监管模式，率先国际贸易“单一窗口”上线。</a:t>
            </a:r>
            <a:endParaRPr sz="1400" dirty="0">
              <a:solidFill>
                <a:srgbClr val="006600"/>
              </a:solidFill>
            </a:endParaRPr>
          </a:p>
        </p:txBody>
      </p:sp>
    </p:spTree>
    <p:extLst>
      <p:ext uri="{BB962C8B-B14F-4D97-AF65-F5344CB8AC3E}">
        <p14:creationId xmlns:p14="http://schemas.microsoft.com/office/powerpoint/2010/main" val="7679968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四、中国自由贸易试验区</a:t>
            </a:r>
          </a:p>
        </p:txBody>
      </p:sp>
      <p:sp>
        <p:nvSpPr>
          <p:cNvPr id="43" name="AutoShape 42"/>
          <p:cNvSpPr>
            <a:spLocks noChangeArrowheads="1"/>
          </p:cNvSpPr>
          <p:nvPr/>
        </p:nvSpPr>
        <p:spPr bwMode="auto">
          <a:xfrm>
            <a:off x="473245" y="997524"/>
            <a:ext cx="590780" cy="412204"/>
          </a:xfrm>
          <a:prstGeom prst="roundRect">
            <a:avLst>
              <a:gd name="adj" fmla="val 50000"/>
            </a:avLst>
          </a:prstGeom>
          <a:solidFill>
            <a:schemeClr val="tx1">
              <a:lumMod val="50000"/>
              <a:lumOff val="50000"/>
            </a:schemeClr>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Verdana" pitchFamily="34" charset="0"/>
                <a:ea typeface="宋体" charset="-122"/>
                <a:cs typeface="+mn-cs"/>
              </a:rPr>
              <a:t>3</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44" name="TextBox 1"/>
          <p:cNvSpPr txBox="1"/>
          <p:nvPr/>
        </p:nvSpPr>
        <p:spPr>
          <a:xfrm>
            <a:off x="1102819" y="948078"/>
            <a:ext cx="7874925"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chemeClr val="bg1">
                    <a:lumMod val="50000"/>
                  </a:schemeClr>
                </a:solidFill>
              </a:rPr>
              <a:t>以提升服务实体经济质量和水平为目标</a:t>
            </a:r>
            <a:r>
              <a:rPr lang="zh-CN" altLang="en-US" sz="1400" dirty="0" smtClean="0">
                <a:solidFill>
                  <a:schemeClr val="bg1">
                    <a:lumMod val="50000"/>
                  </a:schemeClr>
                </a:solidFill>
              </a:rPr>
              <a:t>，如上海自贸区外币</a:t>
            </a:r>
            <a:r>
              <a:rPr lang="zh-CN" altLang="en-US" sz="1400" dirty="0">
                <a:solidFill>
                  <a:schemeClr val="bg1">
                    <a:lumMod val="50000"/>
                  </a:schemeClr>
                </a:solidFill>
              </a:rPr>
              <a:t>业务和黄金国际板，广东、天津、</a:t>
            </a:r>
            <a:r>
              <a:rPr lang="zh-CN" altLang="en-US" sz="1400" dirty="0" smtClean="0">
                <a:solidFill>
                  <a:schemeClr val="bg1">
                    <a:lumMod val="50000"/>
                  </a:schemeClr>
                </a:solidFill>
              </a:rPr>
              <a:t>福建自贸区公</a:t>
            </a:r>
            <a:r>
              <a:rPr lang="zh-CN" altLang="en-US" sz="1400" dirty="0">
                <a:solidFill>
                  <a:schemeClr val="bg1">
                    <a:lumMod val="50000"/>
                  </a:schemeClr>
                </a:solidFill>
              </a:rPr>
              <a:t>募房地产信托投资基金产品、中小微企业贷款风险补偿</a:t>
            </a:r>
            <a:r>
              <a:rPr lang="zh-CN" altLang="en-US" sz="1400" dirty="0" smtClean="0">
                <a:solidFill>
                  <a:schemeClr val="bg1">
                    <a:lumMod val="50000"/>
                  </a:schemeClr>
                </a:solidFill>
              </a:rPr>
              <a:t>、诚信</a:t>
            </a:r>
            <a:r>
              <a:rPr lang="zh-CN" altLang="en-US" sz="1400" dirty="0">
                <a:solidFill>
                  <a:schemeClr val="bg1">
                    <a:lumMod val="50000"/>
                  </a:schemeClr>
                </a:solidFill>
              </a:rPr>
              <a:t>小微企业贷款免除担保</a:t>
            </a:r>
            <a:r>
              <a:rPr lang="zh-CN" altLang="en-US" sz="1400" dirty="0" smtClean="0">
                <a:solidFill>
                  <a:schemeClr val="bg1">
                    <a:lumMod val="50000"/>
                  </a:schemeClr>
                </a:solidFill>
              </a:rPr>
              <a:t>等。</a:t>
            </a:r>
            <a:endParaRPr sz="1400" dirty="0">
              <a:solidFill>
                <a:schemeClr val="bg1">
                  <a:lumMod val="50000"/>
                </a:schemeClr>
              </a:solidFill>
            </a:endParaRPr>
          </a:p>
        </p:txBody>
      </p:sp>
      <p:sp>
        <p:nvSpPr>
          <p:cNvPr id="45" name="AutoShape 42"/>
          <p:cNvSpPr>
            <a:spLocks noChangeArrowheads="1"/>
          </p:cNvSpPr>
          <p:nvPr/>
        </p:nvSpPr>
        <p:spPr bwMode="auto">
          <a:xfrm>
            <a:off x="476013" y="1493515"/>
            <a:ext cx="590780" cy="412204"/>
          </a:xfrm>
          <a:prstGeom prst="roundRect">
            <a:avLst>
              <a:gd name="adj" fmla="val 50000"/>
            </a:avLst>
          </a:prstGeom>
          <a:solidFill>
            <a:srgbClr val="006600"/>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lang="en-US" altLang="zh-CN" sz="1600" kern="1200" dirty="0">
                <a:solidFill>
                  <a:srgbClr val="FFFFFF"/>
                </a:solidFill>
                <a:effectLst>
                  <a:outerShdw blurRad="38100" dist="38100" dir="2700000" algn="tl">
                    <a:srgbClr val="000000"/>
                  </a:outerShdw>
                </a:effectLst>
                <a:latin typeface="Verdana" pitchFamily="34" charset="0"/>
                <a:ea typeface="宋体" charset="-122"/>
                <a:cs typeface="+mn-cs"/>
              </a:rPr>
              <a:t>4</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46" name="TextBox 1"/>
          <p:cNvSpPr txBox="1"/>
          <p:nvPr/>
        </p:nvSpPr>
        <p:spPr>
          <a:xfrm>
            <a:off x="1141617" y="1525529"/>
            <a:ext cx="7471348" cy="32893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rgbClr val="006600"/>
                </a:solidFill>
              </a:rPr>
              <a:t>以预防风险为底线，构建了严密高效的事中事后监管体系。</a:t>
            </a:r>
            <a:endParaRPr sz="1400" dirty="0">
              <a:solidFill>
                <a:srgbClr val="006600"/>
              </a:solidFill>
            </a:endParaRPr>
          </a:p>
        </p:txBody>
      </p:sp>
      <p:sp>
        <p:nvSpPr>
          <p:cNvPr id="47" name="AutoShape 42"/>
          <p:cNvSpPr>
            <a:spLocks noChangeArrowheads="1"/>
          </p:cNvSpPr>
          <p:nvPr/>
        </p:nvSpPr>
        <p:spPr bwMode="auto">
          <a:xfrm>
            <a:off x="467701" y="1983966"/>
            <a:ext cx="590780" cy="412204"/>
          </a:xfrm>
          <a:prstGeom prst="roundRect">
            <a:avLst>
              <a:gd name="adj" fmla="val 50000"/>
            </a:avLst>
          </a:prstGeom>
          <a:solidFill>
            <a:schemeClr val="bg2">
              <a:lumMod val="60000"/>
              <a:lumOff val="40000"/>
            </a:schemeClr>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lang="en-US" altLang="zh-CN" sz="1600" kern="1200" dirty="0">
                <a:solidFill>
                  <a:srgbClr val="FFFFFF"/>
                </a:solidFill>
                <a:effectLst>
                  <a:outerShdw blurRad="38100" dist="38100" dir="2700000" algn="tl">
                    <a:srgbClr val="000000"/>
                  </a:outerShdw>
                </a:effectLst>
                <a:latin typeface="Verdana" pitchFamily="34" charset="0"/>
                <a:ea typeface="宋体" charset="-122"/>
                <a:cs typeface="+mn-cs"/>
              </a:rPr>
              <a:t>5</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51" name="TextBox 1"/>
          <p:cNvSpPr txBox="1"/>
          <p:nvPr/>
        </p:nvSpPr>
        <p:spPr>
          <a:xfrm>
            <a:off x="1091733" y="1876102"/>
            <a:ext cx="7608919" cy="6093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chemeClr val="bg1">
                    <a:lumMod val="50000"/>
                  </a:schemeClr>
                </a:solidFill>
              </a:rPr>
              <a:t>以鼓励创业创新为着眼点</a:t>
            </a:r>
            <a:r>
              <a:rPr lang="zh-CN" altLang="en-US" sz="1400" dirty="0" smtClean="0">
                <a:solidFill>
                  <a:schemeClr val="bg1">
                    <a:lumMod val="50000"/>
                  </a:schemeClr>
                </a:solidFill>
              </a:rPr>
              <a:t>，如上海自贸区高层次</a:t>
            </a:r>
            <a:r>
              <a:rPr lang="zh-CN" altLang="en-US" sz="1400" dirty="0">
                <a:solidFill>
                  <a:schemeClr val="bg1">
                    <a:lumMod val="50000"/>
                  </a:schemeClr>
                </a:solidFill>
              </a:rPr>
              <a:t>人才引进、留学生就业等制度</a:t>
            </a:r>
            <a:r>
              <a:rPr lang="zh-CN" altLang="en-US" sz="1400" dirty="0" smtClean="0">
                <a:solidFill>
                  <a:schemeClr val="bg1">
                    <a:lumMod val="50000"/>
                  </a:schemeClr>
                </a:solidFill>
              </a:rPr>
              <a:t>，广东自贸区粤</a:t>
            </a:r>
            <a:r>
              <a:rPr lang="zh-CN" altLang="en-US" sz="1400" dirty="0">
                <a:solidFill>
                  <a:schemeClr val="bg1">
                    <a:lumMod val="50000"/>
                  </a:schemeClr>
                </a:solidFill>
              </a:rPr>
              <a:t>港澳人才合作示范区建设</a:t>
            </a:r>
            <a:r>
              <a:rPr lang="zh-CN" altLang="en-US" sz="1400" dirty="0" smtClean="0">
                <a:solidFill>
                  <a:schemeClr val="bg1">
                    <a:lumMod val="50000"/>
                  </a:schemeClr>
                </a:solidFill>
              </a:rPr>
              <a:t>，天津自贸区双创特区，福建自贸区两岸</a:t>
            </a:r>
            <a:r>
              <a:rPr lang="zh-CN" altLang="en-US" sz="1400" dirty="0">
                <a:solidFill>
                  <a:schemeClr val="bg1">
                    <a:lumMod val="50000"/>
                  </a:schemeClr>
                </a:solidFill>
              </a:rPr>
              <a:t>金桥（福建）就业培训机构等。</a:t>
            </a:r>
            <a:endParaRPr sz="1400" dirty="0">
              <a:solidFill>
                <a:schemeClr val="bg1">
                  <a:lumMod val="50000"/>
                </a:schemeClr>
              </a:solidFill>
            </a:endParaRPr>
          </a:p>
        </p:txBody>
      </p:sp>
      <p:sp>
        <p:nvSpPr>
          <p:cNvPr id="55" name="AutoShape 42"/>
          <p:cNvSpPr>
            <a:spLocks noChangeArrowheads="1"/>
          </p:cNvSpPr>
          <p:nvPr/>
        </p:nvSpPr>
        <p:spPr bwMode="auto">
          <a:xfrm>
            <a:off x="437222" y="2479958"/>
            <a:ext cx="590780" cy="412204"/>
          </a:xfrm>
          <a:prstGeom prst="roundRect">
            <a:avLst>
              <a:gd name="adj" fmla="val 50000"/>
            </a:avLst>
          </a:prstGeom>
          <a:solidFill>
            <a:srgbClr val="006600"/>
          </a:solidFill>
          <a:ln w="38100" algn="ctr">
            <a:solidFill>
              <a:srgbClr val="FFFFFF"/>
            </a:solidFill>
            <a:round/>
            <a:headEnd/>
            <a:tailEnd/>
          </a:ln>
          <a:effectLst/>
          <a:extLst/>
        </p:spPr>
        <p:txBody>
          <a:bodyPr wrap="none" anchor="ctr"/>
          <a:lstStyle/>
          <a:p>
            <a:pPr marL="0" marR="0" lvl="0" indent="0" algn="ctr" defTabSz="914400" eaLnBrk="0" fontAlgn="base" latinLnBrk="0" hangingPunct="1">
              <a:lnSpc>
                <a:spcPct val="100000"/>
              </a:lnSpc>
              <a:spcBef>
                <a:spcPct val="0"/>
              </a:spcBef>
              <a:spcAft>
                <a:spcPct val="0"/>
              </a:spcAft>
              <a:buClrTx/>
              <a:buSzTx/>
              <a:buFontTx/>
              <a:buNone/>
              <a:tabLst/>
              <a:defRPr/>
            </a:pPr>
            <a:r>
              <a:rPr lang="en-US" altLang="zh-CN" sz="1600" kern="1200" dirty="0">
                <a:solidFill>
                  <a:srgbClr val="FFFFFF"/>
                </a:solidFill>
                <a:effectLst>
                  <a:outerShdw blurRad="38100" dist="38100" dir="2700000" algn="tl">
                    <a:srgbClr val="000000"/>
                  </a:outerShdw>
                </a:effectLst>
                <a:latin typeface="Verdana" pitchFamily="34" charset="0"/>
                <a:ea typeface="宋体" charset="-122"/>
                <a:cs typeface="+mn-cs"/>
              </a:rPr>
              <a:t>6</a:t>
            </a:r>
            <a:endParaRPr kumimoji="0" lang="en-US" altLang="zh-CN" sz="1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itchFamily="34" charset="0"/>
              <a:ea typeface="宋体" charset="-122"/>
              <a:cs typeface="+mn-cs"/>
            </a:endParaRPr>
          </a:p>
        </p:txBody>
      </p:sp>
      <p:sp>
        <p:nvSpPr>
          <p:cNvPr id="56" name="TextBox 1"/>
          <p:cNvSpPr txBox="1"/>
          <p:nvPr/>
        </p:nvSpPr>
        <p:spPr>
          <a:xfrm>
            <a:off x="1061254" y="2430512"/>
            <a:ext cx="7683733" cy="8679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400" dirty="0">
                <a:solidFill>
                  <a:srgbClr val="006600"/>
                </a:solidFill>
              </a:rPr>
              <a:t>以服务国家战略为根本</a:t>
            </a:r>
            <a:r>
              <a:rPr lang="zh-CN" altLang="en-US" sz="1400" dirty="0" smtClean="0">
                <a:solidFill>
                  <a:srgbClr val="006600"/>
                </a:solidFill>
              </a:rPr>
              <a:t>，如上海</a:t>
            </a:r>
            <a:r>
              <a:rPr lang="zh-CN" altLang="en-US" sz="1400" dirty="0">
                <a:solidFill>
                  <a:srgbClr val="006600"/>
                </a:solidFill>
              </a:rPr>
              <a:t>自贸区</a:t>
            </a:r>
            <a:r>
              <a:rPr lang="zh-CN" altLang="en-US" sz="1400" dirty="0" smtClean="0">
                <a:solidFill>
                  <a:srgbClr val="006600"/>
                </a:solidFill>
              </a:rPr>
              <a:t>亚太</a:t>
            </a:r>
            <a:r>
              <a:rPr lang="zh-CN" altLang="en-US" sz="1400" dirty="0">
                <a:solidFill>
                  <a:srgbClr val="006600"/>
                </a:solidFill>
              </a:rPr>
              <a:t>示范电子口岸网络</a:t>
            </a:r>
            <a:r>
              <a:rPr lang="zh-CN" altLang="en-US" sz="1400" dirty="0" smtClean="0">
                <a:solidFill>
                  <a:srgbClr val="006600"/>
                </a:solidFill>
              </a:rPr>
              <a:t>，广东</a:t>
            </a:r>
            <a:r>
              <a:rPr lang="zh-CN" altLang="en-US" sz="1400" dirty="0">
                <a:solidFill>
                  <a:srgbClr val="006600"/>
                </a:solidFill>
              </a:rPr>
              <a:t>自贸区</a:t>
            </a:r>
            <a:r>
              <a:rPr lang="zh-CN" altLang="en-US" sz="1400" dirty="0" smtClean="0">
                <a:solidFill>
                  <a:srgbClr val="006600"/>
                </a:solidFill>
              </a:rPr>
              <a:t>与</a:t>
            </a:r>
            <a:r>
              <a:rPr lang="zh-CN" altLang="en-US" sz="1400" dirty="0">
                <a:solidFill>
                  <a:srgbClr val="006600"/>
                </a:solidFill>
              </a:rPr>
              <a:t>伊朗</a:t>
            </a:r>
            <a:r>
              <a:rPr lang="zh-CN" altLang="en-US" sz="1400" dirty="0" smtClean="0">
                <a:solidFill>
                  <a:srgbClr val="006600"/>
                </a:solidFill>
              </a:rPr>
              <a:t>、印尼</a:t>
            </a:r>
            <a:r>
              <a:rPr lang="zh-CN" altLang="en-US" sz="1400" dirty="0">
                <a:solidFill>
                  <a:srgbClr val="006600"/>
                </a:solidFill>
              </a:rPr>
              <a:t>等</a:t>
            </a:r>
            <a:r>
              <a:rPr lang="zh-CN" altLang="en-US" sz="1400" dirty="0" smtClean="0">
                <a:solidFill>
                  <a:srgbClr val="006600"/>
                </a:solidFill>
              </a:rPr>
              <a:t>国自</a:t>
            </a:r>
            <a:r>
              <a:rPr lang="zh-CN" altLang="en-US" sz="1400" dirty="0">
                <a:solidFill>
                  <a:srgbClr val="006600"/>
                </a:solidFill>
              </a:rPr>
              <a:t>贸园区开展</a:t>
            </a:r>
            <a:r>
              <a:rPr lang="zh-CN" altLang="en-US" sz="1400" dirty="0" smtClean="0">
                <a:solidFill>
                  <a:srgbClr val="006600"/>
                </a:solidFill>
              </a:rPr>
              <a:t>合作，天津</a:t>
            </a:r>
            <a:r>
              <a:rPr lang="zh-CN" altLang="en-US" sz="1400" dirty="0">
                <a:solidFill>
                  <a:srgbClr val="006600"/>
                </a:solidFill>
              </a:rPr>
              <a:t>自贸区</a:t>
            </a:r>
            <a:r>
              <a:rPr lang="zh-CN" altLang="en-US" sz="1400" dirty="0" smtClean="0">
                <a:solidFill>
                  <a:srgbClr val="006600"/>
                </a:solidFill>
              </a:rPr>
              <a:t>“一带一路”</a:t>
            </a:r>
            <a:r>
              <a:rPr lang="zh-CN" altLang="en-US" sz="1400" dirty="0">
                <a:solidFill>
                  <a:srgbClr val="006600"/>
                </a:solidFill>
              </a:rPr>
              <a:t>过境货物专项便利检验检疫制度</a:t>
            </a:r>
            <a:r>
              <a:rPr lang="zh-CN" altLang="en-US" sz="1400" dirty="0" smtClean="0">
                <a:solidFill>
                  <a:srgbClr val="006600"/>
                </a:solidFill>
              </a:rPr>
              <a:t>，福建</a:t>
            </a:r>
            <a:r>
              <a:rPr lang="zh-CN" altLang="en-US" sz="1400" dirty="0">
                <a:solidFill>
                  <a:srgbClr val="006600"/>
                </a:solidFill>
              </a:rPr>
              <a:t>自贸</a:t>
            </a:r>
            <a:r>
              <a:rPr lang="zh-CN" altLang="en-US" sz="1400" dirty="0" smtClean="0">
                <a:solidFill>
                  <a:srgbClr val="006600"/>
                </a:solidFill>
              </a:rPr>
              <a:t>区以中欧</a:t>
            </a:r>
            <a:r>
              <a:rPr lang="zh-CN" altLang="en-US" sz="1400" dirty="0">
                <a:solidFill>
                  <a:srgbClr val="006600"/>
                </a:solidFill>
              </a:rPr>
              <a:t>班列（厦门）常态化运营为契机，融入“一带一路”</a:t>
            </a:r>
            <a:r>
              <a:rPr lang="zh-CN" altLang="en-US" sz="1400" dirty="0" smtClean="0">
                <a:solidFill>
                  <a:srgbClr val="006600"/>
                </a:solidFill>
              </a:rPr>
              <a:t>战略。</a:t>
            </a:r>
            <a:endParaRPr sz="1400" dirty="0">
              <a:solidFill>
                <a:srgbClr val="006600"/>
              </a:solidFill>
            </a:endParaRPr>
          </a:p>
        </p:txBody>
      </p:sp>
      <p:sp>
        <p:nvSpPr>
          <p:cNvPr id="18" name="TextBox 1"/>
          <p:cNvSpPr txBox="1"/>
          <p:nvPr/>
        </p:nvSpPr>
        <p:spPr>
          <a:xfrm>
            <a:off x="475488" y="3205267"/>
            <a:ext cx="5084260"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第一</a:t>
            </a:r>
            <a:r>
              <a:rPr lang="zh-CN" altLang="en-US" b="1" dirty="0">
                <a:solidFill>
                  <a:schemeClr val="accent1">
                    <a:lumMod val="50000"/>
                  </a:schemeClr>
                </a:solidFill>
              </a:rPr>
              <a:t>、第二批自贸</a:t>
            </a:r>
            <a:r>
              <a:rPr lang="zh-CN" altLang="en-US" b="1" dirty="0" smtClean="0">
                <a:solidFill>
                  <a:schemeClr val="accent1">
                    <a:lumMod val="50000"/>
                  </a:schemeClr>
                </a:solidFill>
              </a:rPr>
              <a:t>试验区建设成果的推广</a:t>
            </a:r>
            <a:endParaRPr lang="en-US" altLang="zh-CN" b="1" dirty="0">
              <a:solidFill>
                <a:schemeClr val="accent1">
                  <a:lumMod val="50000"/>
                </a:schemeClr>
              </a:solidFill>
            </a:endParaRPr>
          </a:p>
        </p:txBody>
      </p:sp>
      <p:sp>
        <p:nvSpPr>
          <p:cNvPr id="19" name="矩形 18"/>
          <p:cNvSpPr/>
          <p:nvPr/>
        </p:nvSpPr>
        <p:spPr>
          <a:xfrm>
            <a:off x="516173" y="3677411"/>
            <a:ext cx="5359458" cy="4065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cs typeface="Arial" panose="020B0604020202020204" pitchFamily="34" charset="0"/>
              </a:rPr>
              <a:t>关于推广中国（上海）自由贸易试验区可复制改革试点经验的通知</a:t>
            </a:r>
          </a:p>
        </p:txBody>
      </p:sp>
      <p:sp>
        <p:nvSpPr>
          <p:cNvPr id="21" name="矩形 20"/>
          <p:cNvSpPr/>
          <p:nvPr/>
        </p:nvSpPr>
        <p:spPr>
          <a:xfrm>
            <a:off x="542578" y="4299368"/>
            <a:ext cx="4029421" cy="5109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微软雅黑" panose="020B0503020204020204" pitchFamily="34" charset="-122"/>
                <a:ea typeface="微软雅黑" panose="020B0503020204020204" pitchFamily="34" charset="-122"/>
                <a:cs typeface="Arial" panose="020B0604020202020204" pitchFamily="34" charset="0"/>
              </a:rPr>
              <a:t>2015</a:t>
            </a:r>
            <a:r>
              <a:rPr lang="zh-CN" altLang="en-US" sz="1400" dirty="0">
                <a:latin typeface="微软雅黑" panose="020B0503020204020204" pitchFamily="34" charset="-122"/>
                <a:ea typeface="微软雅黑" panose="020B0503020204020204" pitchFamily="34" charset="-122"/>
                <a:cs typeface="Arial" panose="020B0604020202020204" pitchFamily="34" charset="0"/>
              </a:rPr>
              <a:t>年</a:t>
            </a:r>
            <a:r>
              <a:rPr lang="zh-CN" altLang="en-US" sz="1400" dirty="0" smtClean="0">
                <a:latin typeface="微软雅黑" panose="020B0503020204020204" pitchFamily="34" charset="-122"/>
                <a:ea typeface="微软雅黑" panose="020B0503020204020204" pitchFamily="34" charset="-122"/>
                <a:cs typeface="Arial" panose="020B0604020202020204" pitchFamily="34" charset="0"/>
              </a:rPr>
              <a:t>国务院自由贸易试验区工作部</a:t>
            </a:r>
            <a:r>
              <a:rPr lang="zh-CN" altLang="en-US" sz="1400" dirty="0">
                <a:latin typeface="微软雅黑" panose="020B0503020204020204" pitchFamily="34" charset="-122"/>
                <a:ea typeface="微软雅黑" panose="020B0503020204020204" pitchFamily="34" charset="-122"/>
                <a:cs typeface="Arial" panose="020B0604020202020204" pitchFamily="34" charset="0"/>
              </a:rPr>
              <a:t>际联席会议</a:t>
            </a:r>
          </a:p>
        </p:txBody>
      </p:sp>
      <p:sp>
        <p:nvSpPr>
          <p:cNvPr id="22" name="矩形 21"/>
          <p:cNvSpPr/>
          <p:nvPr/>
        </p:nvSpPr>
        <p:spPr>
          <a:xfrm>
            <a:off x="4605251" y="4107539"/>
            <a:ext cx="3746269" cy="350865"/>
          </a:xfrm>
          <a:prstGeom prst="rect">
            <a:avLst/>
          </a:prstGeom>
          <a:solidFill>
            <a:srgbClr val="EEEEEE"/>
          </a:solidFill>
        </p:spPr>
        <p:txBody>
          <a:bodyPr wrap="square">
            <a:spAutoFit/>
          </a:bodyPr>
          <a:lstStyle/>
          <a:p>
            <a:pPr>
              <a:lnSpc>
                <a:spcPct val="120000"/>
              </a:lnSpc>
            </a:pP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推广</a:t>
            </a:r>
            <a:r>
              <a:rPr lang="en-US" altLang="zh-CN"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8</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项供</a:t>
            </a:r>
            <a:r>
              <a:rPr lang="zh-CN" altLang="en-US" sz="1400" dirty="0">
                <a:solidFill>
                  <a:schemeClr val="accent3">
                    <a:lumMod val="50000"/>
                  </a:schemeClr>
                </a:solidFill>
                <a:latin typeface="微软雅黑" panose="020B0503020204020204" pitchFamily="34" charset="-122"/>
                <a:ea typeface="微软雅黑" panose="020B0503020204020204" pitchFamily="34" charset="-122"/>
                <a:cs typeface="Lato Light"/>
              </a:rPr>
              <a:t>其他自由贸易试验区</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借鉴；</a:t>
            </a:r>
            <a:endParaRPr lang="en-US" altLang="zh-CN" sz="1400" dirty="0" smtClean="0">
              <a:solidFill>
                <a:schemeClr val="accent3">
                  <a:lumMod val="50000"/>
                </a:schemeClr>
              </a:solidFill>
              <a:latin typeface="微软雅黑" panose="020B0503020204020204" pitchFamily="34" charset="-122"/>
              <a:ea typeface="微软雅黑" panose="020B0503020204020204" pitchFamily="34" charset="-122"/>
              <a:cs typeface="Lato Light"/>
            </a:endParaRPr>
          </a:p>
        </p:txBody>
      </p:sp>
      <p:sp>
        <p:nvSpPr>
          <p:cNvPr id="23" name="矩形 22"/>
          <p:cNvSpPr/>
          <p:nvPr/>
        </p:nvSpPr>
        <p:spPr>
          <a:xfrm>
            <a:off x="5916316" y="3709197"/>
            <a:ext cx="2911898" cy="350865"/>
          </a:xfrm>
          <a:prstGeom prst="rect">
            <a:avLst/>
          </a:prstGeom>
          <a:solidFill>
            <a:srgbClr val="EEEEEE"/>
          </a:solidFill>
        </p:spPr>
        <p:txBody>
          <a:bodyPr wrap="square">
            <a:spAutoFit/>
          </a:bodyPr>
          <a:lstStyle/>
          <a:p>
            <a:pPr algn="ctr">
              <a:lnSpc>
                <a:spcPct val="120000"/>
              </a:lnSpc>
            </a:pPr>
            <a:r>
              <a:rPr lang="en-US" altLang="zh-CN"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34</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项供</a:t>
            </a:r>
            <a:r>
              <a:rPr lang="zh-CN" altLang="en-US" sz="1400" dirty="0">
                <a:solidFill>
                  <a:schemeClr val="accent3">
                    <a:lumMod val="50000"/>
                  </a:schemeClr>
                </a:solidFill>
                <a:latin typeface="微软雅黑" panose="020B0503020204020204" pitchFamily="34" charset="-122"/>
                <a:ea typeface="微软雅黑" panose="020B0503020204020204" pitchFamily="34" charset="-122"/>
                <a:cs typeface="Lato Light"/>
              </a:rPr>
              <a:t>其他自由贸易试验区借鉴</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a:t>
            </a:r>
            <a:endParaRPr lang="en-US" altLang="zh-CN" dirty="0">
              <a:solidFill>
                <a:schemeClr val="accent6">
                  <a:lumMod val="75000"/>
                </a:schemeClr>
              </a:solidFill>
              <a:latin typeface="微软雅黑" panose="020B0503020204020204" pitchFamily="34" charset="-122"/>
              <a:ea typeface="微软雅黑" panose="020B0503020204020204" pitchFamily="34" charset="-122"/>
              <a:cs typeface="Lato Light"/>
            </a:endParaRPr>
          </a:p>
        </p:txBody>
      </p:sp>
      <p:sp>
        <p:nvSpPr>
          <p:cNvPr id="24" name="矩形 23"/>
          <p:cNvSpPr/>
          <p:nvPr/>
        </p:nvSpPr>
        <p:spPr>
          <a:xfrm>
            <a:off x="4584065" y="4379245"/>
            <a:ext cx="4028900" cy="609398"/>
          </a:xfrm>
          <a:prstGeom prst="rect">
            <a:avLst/>
          </a:prstGeom>
          <a:solidFill>
            <a:srgbClr val="EEEEEE"/>
          </a:solidFill>
        </p:spPr>
        <p:txBody>
          <a:bodyPr wrap="square">
            <a:spAutoFit/>
          </a:bodyPr>
          <a:lstStyle/>
          <a:p>
            <a:pPr>
              <a:lnSpc>
                <a:spcPct val="120000"/>
              </a:lnSpc>
            </a:pP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推广国际贸易</a:t>
            </a:r>
            <a:r>
              <a:rPr lang="zh-CN" altLang="en-US" sz="1400" dirty="0">
                <a:solidFill>
                  <a:schemeClr val="accent3">
                    <a:lumMod val="50000"/>
                  </a:schemeClr>
                </a:solidFill>
                <a:latin typeface="微软雅黑" panose="020B0503020204020204" pitchFamily="34" charset="-122"/>
                <a:ea typeface="微软雅黑" panose="020B0503020204020204" pitchFamily="34" charset="-122"/>
                <a:cs typeface="Lato Light"/>
              </a:rPr>
              <a:t>“单一窗口”、跨境</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电商监管</a:t>
            </a:r>
            <a:r>
              <a:rPr lang="zh-CN" altLang="en-US" sz="1400" dirty="0">
                <a:solidFill>
                  <a:schemeClr val="accent3">
                    <a:lumMod val="50000"/>
                  </a:schemeClr>
                </a:solidFill>
                <a:latin typeface="微软雅黑" panose="020B0503020204020204" pitchFamily="34" charset="-122"/>
                <a:ea typeface="微软雅黑" panose="020B0503020204020204" pitchFamily="34" charset="-122"/>
                <a:cs typeface="Lato Light"/>
              </a:rPr>
              <a:t>新模式、政府智能化监管</a:t>
            </a:r>
            <a:r>
              <a:rPr lang="zh-CN" altLang="en-US" sz="1400" dirty="0" smtClean="0">
                <a:solidFill>
                  <a:schemeClr val="accent3">
                    <a:lumMod val="50000"/>
                  </a:schemeClr>
                </a:solidFill>
                <a:latin typeface="微软雅黑" panose="020B0503020204020204" pitchFamily="34" charset="-122"/>
                <a:ea typeface="微软雅黑" panose="020B0503020204020204" pitchFamily="34" charset="-122"/>
                <a:cs typeface="Lato Light"/>
              </a:rPr>
              <a:t>服务最佳实践案例。</a:t>
            </a:r>
            <a:endParaRPr lang="en-US" altLang="zh-CN" sz="1400" dirty="0" smtClean="0">
              <a:solidFill>
                <a:schemeClr val="accent3">
                  <a:lumMod val="50000"/>
                </a:schemeClr>
              </a:solidFill>
              <a:latin typeface="微软雅黑" panose="020B0503020204020204" pitchFamily="34" charset="-122"/>
              <a:ea typeface="微软雅黑" panose="020B0503020204020204" pitchFamily="34" charset="-122"/>
              <a:cs typeface="Lato Light"/>
            </a:endParaRPr>
          </a:p>
        </p:txBody>
      </p:sp>
    </p:spTree>
    <p:extLst>
      <p:ext uri="{BB962C8B-B14F-4D97-AF65-F5344CB8AC3E}">
        <p14:creationId xmlns:p14="http://schemas.microsoft.com/office/powerpoint/2010/main" val="6943126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74068" y="949320"/>
            <a:ext cx="8409714" cy="2529923"/>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中国（上海）自贸</a:t>
            </a:r>
            <a:r>
              <a:rPr lang="zh-CN" altLang="en-US" sz="2000" b="1" kern="1200" dirty="0" smtClean="0">
                <a:solidFill>
                  <a:srgbClr val="006600"/>
                </a:solidFill>
                <a:latin typeface="微软雅黑" panose="020B0503020204020204" pitchFamily="34" charset="-122"/>
                <a:ea typeface="微软雅黑" panose="020B0503020204020204" pitchFamily="34" charset="-122"/>
              </a:rPr>
              <a:t>试验区</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200" kern="1200" dirty="0" smtClean="0">
                <a:solidFill>
                  <a:srgbClr val="006600"/>
                </a:solidFill>
                <a:latin typeface="微软雅黑" panose="020B0503020204020204" pitchFamily="34" charset="-122"/>
                <a:ea typeface="微软雅黑" panose="020B0503020204020204" pitchFamily="34" charset="-122"/>
              </a:rPr>
              <a:t>       </a:t>
            </a:r>
            <a:r>
              <a:rPr lang="zh-CN" altLang="en-US" sz="1400" kern="1200" dirty="0" smtClean="0">
                <a:solidFill>
                  <a:srgbClr val="006600"/>
                </a:solidFill>
                <a:latin typeface="微软雅黑" panose="020B0503020204020204" pitchFamily="34" charset="-122"/>
                <a:ea typeface="微软雅黑" panose="020B0503020204020204" pitchFamily="34" charset="-122"/>
              </a:rPr>
              <a:t>中国</a:t>
            </a:r>
            <a:r>
              <a:rPr lang="zh-CN" altLang="en-US" sz="1400" kern="1200" dirty="0">
                <a:solidFill>
                  <a:srgbClr val="006600"/>
                </a:solidFill>
                <a:latin typeface="微软雅黑" panose="020B0503020204020204" pitchFamily="34" charset="-122"/>
                <a:ea typeface="微软雅黑" panose="020B0503020204020204" pitchFamily="34" charset="-122"/>
              </a:rPr>
              <a:t>（上海）自贸试验区成立于</a:t>
            </a:r>
            <a:r>
              <a:rPr lang="en-US" altLang="zh-CN" sz="1400" kern="1200" dirty="0">
                <a:solidFill>
                  <a:srgbClr val="006600"/>
                </a:solidFill>
                <a:latin typeface="微软雅黑" panose="020B0503020204020204" pitchFamily="34" charset="-122"/>
                <a:ea typeface="微软雅黑" panose="020B0503020204020204" pitchFamily="34" charset="-122"/>
              </a:rPr>
              <a:t>2013</a:t>
            </a:r>
            <a:r>
              <a:rPr lang="zh-CN" altLang="en-US" sz="1400" kern="1200" dirty="0">
                <a:solidFill>
                  <a:srgbClr val="006600"/>
                </a:solidFill>
                <a:latin typeface="微软雅黑" panose="020B0503020204020204" pitchFamily="34" charset="-122"/>
                <a:ea typeface="微软雅黑" panose="020B0503020204020204" pitchFamily="34" charset="-122"/>
              </a:rPr>
              <a:t>年</a:t>
            </a:r>
            <a:r>
              <a:rPr lang="en-US" altLang="zh-CN" sz="1400" kern="1200" dirty="0">
                <a:solidFill>
                  <a:srgbClr val="006600"/>
                </a:solidFill>
                <a:latin typeface="微软雅黑" panose="020B0503020204020204" pitchFamily="34" charset="-122"/>
                <a:ea typeface="微软雅黑" panose="020B0503020204020204" pitchFamily="34" charset="-122"/>
              </a:rPr>
              <a:t>9</a:t>
            </a:r>
            <a:r>
              <a:rPr lang="zh-CN" altLang="en-US" sz="1400" kern="1200" dirty="0">
                <a:solidFill>
                  <a:srgbClr val="006600"/>
                </a:solidFill>
                <a:latin typeface="微软雅黑" panose="020B0503020204020204" pitchFamily="34" charset="-122"/>
                <a:ea typeface="微软雅黑" panose="020B0503020204020204" pitchFamily="34" charset="-122"/>
              </a:rPr>
              <a:t>月</a:t>
            </a:r>
            <a:r>
              <a:rPr lang="zh-CN" altLang="en-US" sz="1400" kern="1200" dirty="0" smtClean="0">
                <a:solidFill>
                  <a:srgbClr val="006600"/>
                </a:solidFill>
                <a:latin typeface="微软雅黑" panose="020B0503020204020204" pitchFamily="34" charset="-122"/>
                <a:ea typeface="微软雅黑" panose="020B0503020204020204" pitchFamily="34" charset="-122"/>
              </a:rPr>
              <a:t>，探索</a:t>
            </a:r>
            <a:r>
              <a:rPr lang="zh-CN" altLang="en-US" sz="1400" kern="1200" dirty="0">
                <a:solidFill>
                  <a:srgbClr val="006600"/>
                </a:solidFill>
                <a:latin typeface="微软雅黑" panose="020B0503020204020204" pitchFamily="34" charset="-122"/>
                <a:ea typeface="微软雅黑" panose="020B0503020204020204" pitchFamily="34" charset="-122"/>
              </a:rPr>
              <a:t>建立与国际投资和贸易规则体系相适应的行政管理体系，培育国际化、法治化的营商环境，发挥示范带动、服务全国的积极作用</a:t>
            </a:r>
            <a:r>
              <a:rPr lang="zh-CN" altLang="en-US" sz="1400" kern="1200" dirty="0" smtClean="0">
                <a:solidFill>
                  <a:srgbClr val="006600"/>
                </a:solidFill>
                <a:latin typeface="微软雅黑" panose="020B0503020204020204" pitchFamily="34" charset="-122"/>
                <a:ea typeface="微软雅黑" panose="020B0503020204020204" pitchFamily="34" charset="-122"/>
              </a:rPr>
              <a:t>。由六</a:t>
            </a:r>
            <a:r>
              <a:rPr lang="zh-CN" altLang="en-US" sz="1400" kern="1200" dirty="0">
                <a:solidFill>
                  <a:srgbClr val="006600"/>
                </a:solidFill>
                <a:latin typeface="微软雅黑" panose="020B0503020204020204" pitchFamily="34" charset="-122"/>
                <a:ea typeface="微软雅黑" panose="020B0503020204020204" pitchFamily="34" charset="-122"/>
              </a:rPr>
              <a:t>个片区组成</a:t>
            </a:r>
            <a:r>
              <a:rPr lang="zh-CN" altLang="en-US" sz="1400" kern="1200" dirty="0" smtClean="0">
                <a:solidFill>
                  <a:srgbClr val="006600"/>
                </a:solidFill>
                <a:latin typeface="微软雅黑" panose="020B0503020204020204" pitchFamily="34" charset="-122"/>
                <a:ea typeface="微软雅黑" panose="020B0503020204020204" pitchFamily="34" charset="-122"/>
              </a:rPr>
              <a:t>：一是综合保税区，包括外高桥保税区、</a:t>
            </a:r>
            <a:r>
              <a:rPr lang="zh-CN" altLang="en-US" sz="1400" kern="1200" dirty="0">
                <a:solidFill>
                  <a:srgbClr val="006600"/>
                </a:solidFill>
                <a:latin typeface="微软雅黑" panose="020B0503020204020204" pitchFamily="34" charset="-122"/>
                <a:ea typeface="微软雅黑" panose="020B0503020204020204" pitchFamily="34" charset="-122"/>
              </a:rPr>
              <a:t>外高桥保税物流</a:t>
            </a:r>
            <a:r>
              <a:rPr lang="zh-CN" altLang="en-US" sz="1400" kern="1200" dirty="0" smtClean="0">
                <a:solidFill>
                  <a:srgbClr val="006600"/>
                </a:solidFill>
                <a:latin typeface="微软雅黑" panose="020B0503020204020204" pitchFamily="34" charset="-122"/>
                <a:ea typeface="微软雅黑" panose="020B0503020204020204" pitchFamily="34" charset="-122"/>
              </a:rPr>
              <a:t>园区、</a:t>
            </a:r>
            <a:r>
              <a:rPr lang="zh-CN" altLang="en-US" sz="1400" kern="1200" dirty="0">
                <a:solidFill>
                  <a:srgbClr val="006600"/>
                </a:solidFill>
                <a:latin typeface="微软雅黑" panose="020B0503020204020204" pitchFamily="34" charset="-122"/>
                <a:ea typeface="微软雅黑" panose="020B0503020204020204" pitchFamily="34" charset="-122"/>
              </a:rPr>
              <a:t>洋山保税</a:t>
            </a:r>
            <a:r>
              <a:rPr lang="zh-CN" altLang="en-US" sz="1400" kern="1200" dirty="0" smtClean="0">
                <a:solidFill>
                  <a:srgbClr val="006600"/>
                </a:solidFill>
                <a:latin typeface="微软雅黑" panose="020B0503020204020204" pitchFamily="34" charset="-122"/>
                <a:ea typeface="微软雅黑" panose="020B0503020204020204" pitchFamily="34" charset="-122"/>
              </a:rPr>
              <a:t>港区、</a:t>
            </a:r>
            <a:r>
              <a:rPr lang="zh-CN" altLang="en-US" sz="1400" kern="1200" dirty="0">
                <a:solidFill>
                  <a:srgbClr val="006600"/>
                </a:solidFill>
                <a:latin typeface="微软雅黑" panose="020B0503020204020204" pitchFamily="34" charset="-122"/>
                <a:ea typeface="微软雅黑" panose="020B0503020204020204" pitchFamily="34" charset="-122"/>
              </a:rPr>
              <a:t>浦东机场综合</a:t>
            </a:r>
            <a:r>
              <a:rPr lang="zh-CN" altLang="en-US" sz="1400" kern="1200" dirty="0" smtClean="0">
                <a:solidFill>
                  <a:srgbClr val="006600"/>
                </a:solidFill>
                <a:latin typeface="微软雅黑" panose="020B0503020204020204" pitchFamily="34" charset="-122"/>
                <a:ea typeface="微软雅黑" panose="020B0503020204020204" pitchFamily="34" charset="-122"/>
              </a:rPr>
              <a:t>保税区；二是陆</a:t>
            </a:r>
            <a:r>
              <a:rPr lang="zh-CN" altLang="en-US" sz="1400" kern="1200" dirty="0">
                <a:solidFill>
                  <a:srgbClr val="006600"/>
                </a:solidFill>
                <a:latin typeface="微软雅黑" panose="020B0503020204020204" pitchFamily="34" charset="-122"/>
                <a:ea typeface="微软雅黑" panose="020B0503020204020204" pitchFamily="34" charset="-122"/>
              </a:rPr>
              <a:t>家嘴</a:t>
            </a:r>
            <a:r>
              <a:rPr lang="zh-CN" altLang="en-US" sz="1400" kern="1200" dirty="0" smtClean="0">
                <a:solidFill>
                  <a:srgbClr val="006600"/>
                </a:solidFill>
                <a:latin typeface="微软雅黑" panose="020B0503020204020204" pitchFamily="34" charset="-122"/>
                <a:ea typeface="微软雅黑" panose="020B0503020204020204" pitchFamily="34" charset="-122"/>
              </a:rPr>
              <a:t>金融区，建立</a:t>
            </a:r>
            <a:r>
              <a:rPr lang="zh-CN" altLang="en-US" sz="1400" kern="1200" dirty="0">
                <a:solidFill>
                  <a:srgbClr val="006600"/>
                </a:solidFill>
                <a:latin typeface="微软雅黑" panose="020B0503020204020204" pitchFamily="34" charset="-122"/>
                <a:ea typeface="微软雅黑" panose="020B0503020204020204" pitchFamily="34" charset="-122"/>
              </a:rPr>
              <a:t>与国际通行规则相衔接的金融制度体系，与总部经济等现代服务业发展相适应的</a:t>
            </a:r>
            <a:r>
              <a:rPr lang="zh-CN" altLang="en-US" sz="1400" kern="1200" dirty="0" smtClean="0">
                <a:solidFill>
                  <a:srgbClr val="006600"/>
                </a:solidFill>
                <a:latin typeface="微软雅黑" panose="020B0503020204020204" pitchFamily="34" charset="-122"/>
                <a:ea typeface="微软雅黑" panose="020B0503020204020204" pitchFamily="34" charset="-122"/>
              </a:rPr>
              <a:t>制度；三是      世</a:t>
            </a:r>
            <a:r>
              <a:rPr lang="zh-CN" altLang="en-US" sz="1400" kern="1200" dirty="0">
                <a:solidFill>
                  <a:srgbClr val="006600"/>
                </a:solidFill>
                <a:latin typeface="微软雅黑" panose="020B0503020204020204" pitchFamily="34" charset="-122"/>
                <a:ea typeface="微软雅黑" panose="020B0503020204020204" pitchFamily="34" charset="-122"/>
              </a:rPr>
              <a:t>博会</a:t>
            </a:r>
            <a:r>
              <a:rPr lang="zh-CN" altLang="en-US" sz="1400" kern="1200" dirty="0" smtClean="0">
                <a:solidFill>
                  <a:srgbClr val="006600"/>
                </a:solidFill>
                <a:latin typeface="微软雅黑" panose="020B0503020204020204" pitchFamily="34" charset="-122"/>
                <a:ea typeface="微软雅黑" panose="020B0503020204020204" pitchFamily="34" charset="-122"/>
              </a:rPr>
              <a:t>园区，打造</a:t>
            </a:r>
            <a:r>
              <a:rPr lang="zh-CN" altLang="en-US" sz="1400" kern="1200" dirty="0">
                <a:solidFill>
                  <a:srgbClr val="006600"/>
                </a:solidFill>
                <a:latin typeface="微软雅黑" panose="020B0503020204020204" pitchFamily="34" charset="-122"/>
                <a:ea typeface="微软雅黑" panose="020B0503020204020204" pitchFamily="34" charset="-122"/>
              </a:rPr>
              <a:t>总部经济、航运金融、文化体育旅游业、高端服务业集聚</a:t>
            </a:r>
            <a:r>
              <a:rPr lang="zh-CN" altLang="en-US" sz="1400" kern="1200" dirty="0" smtClean="0">
                <a:solidFill>
                  <a:srgbClr val="006600"/>
                </a:solidFill>
                <a:latin typeface="微软雅黑" panose="020B0503020204020204" pitchFamily="34" charset="-122"/>
                <a:ea typeface="微软雅黑" panose="020B0503020204020204" pitchFamily="34" charset="-122"/>
              </a:rPr>
              <a:t>区；四是金桥开发区，</a:t>
            </a:r>
            <a:r>
              <a:rPr lang="zh-CN" altLang="en-US" sz="1400" kern="1200" dirty="0">
                <a:solidFill>
                  <a:srgbClr val="006600"/>
                </a:solidFill>
                <a:latin typeface="微软雅黑" panose="020B0503020204020204" pitchFamily="34" charset="-122"/>
                <a:ea typeface="微软雅黑" panose="020B0503020204020204" pitchFamily="34" charset="-122"/>
              </a:rPr>
              <a:t>创新政府管理和金融制度，打造贸易便利化营商</a:t>
            </a:r>
            <a:r>
              <a:rPr lang="zh-CN" altLang="en-US" sz="1400" kern="1200" dirty="0" smtClean="0">
                <a:solidFill>
                  <a:srgbClr val="006600"/>
                </a:solidFill>
                <a:latin typeface="微软雅黑" panose="020B0503020204020204" pitchFamily="34" charset="-122"/>
                <a:ea typeface="微软雅黑" panose="020B0503020204020204" pitchFamily="34" charset="-122"/>
              </a:rPr>
              <a:t>环境；五是张江</a:t>
            </a:r>
            <a:r>
              <a:rPr lang="zh-CN" altLang="en-US" sz="1400" kern="1200" dirty="0">
                <a:solidFill>
                  <a:srgbClr val="006600"/>
                </a:solidFill>
                <a:latin typeface="微软雅黑" panose="020B0503020204020204" pitchFamily="34" charset="-122"/>
                <a:ea typeface="微软雅黑" panose="020B0503020204020204" pitchFamily="34" charset="-122"/>
              </a:rPr>
              <a:t>高科技</a:t>
            </a:r>
            <a:r>
              <a:rPr lang="zh-CN" altLang="en-US" sz="1400" kern="1200" dirty="0" smtClean="0">
                <a:solidFill>
                  <a:srgbClr val="006600"/>
                </a:solidFill>
                <a:latin typeface="微软雅黑" panose="020B0503020204020204" pitchFamily="34" charset="-122"/>
                <a:ea typeface="微软雅黑" panose="020B0503020204020204" pitchFamily="34" charset="-122"/>
              </a:rPr>
              <a:t>区，</a:t>
            </a:r>
            <a:r>
              <a:rPr lang="zh-CN" altLang="en-US" sz="1400" kern="1200" dirty="0">
                <a:solidFill>
                  <a:srgbClr val="006600"/>
                </a:solidFill>
                <a:latin typeface="微软雅黑" panose="020B0503020204020204" pitchFamily="34" charset="-122"/>
                <a:ea typeface="微软雅黑" panose="020B0503020204020204" pitchFamily="34" charset="-122"/>
              </a:rPr>
              <a:t>在国家科创中心、发展“四新”经济</a:t>
            </a:r>
            <a:r>
              <a:rPr lang="zh-CN" altLang="en-US" sz="1400" kern="1200" dirty="0" smtClean="0">
                <a:solidFill>
                  <a:srgbClr val="006600"/>
                </a:solidFill>
                <a:latin typeface="微软雅黑" panose="020B0503020204020204" pitchFamily="34" charset="-122"/>
                <a:ea typeface="微软雅黑" panose="020B0503020204020204" pitchFamily="34" charset="-122"/>
              </a:rPr>
              <a:t>、科技</a:t>
            </a:r>
            <a:r>
              <a:rPr lang="zh-CN" altLang="en-US" sz="1400" kern="1200" dirty="0">
                <a:solidFill>
                  <a:srgbClr val="006600"/>
                </a:solidFill>
                <a:latin typeface="微软雅黑" panose="020B0503020204020204" pitchFamily="34" charset="-122"/>
                <a:ea typeface="微软雅黑" panose="020B0503020204020204" pitchFamily="34" charset="-122"/>
              </a:rPr>
              <a:t>金融、人才</a:t>
            </a:r>
            <a:r>
              <a:rPr lang="zh-CN" altLang="en-US" sz="1400" kern="1200" dirty="0" smtClean="0">
                <a:solidFill>
                  <a:srgbClr val="006600"/>
                </a:solidFill>
                <a:latin typeface="微软雅黑" panose="020B0503020204020204" pitchFamily="34" charset="-122"/>
                <a:ea typeface="微软雅黑" panose="020B0503020204020204" pitchFamily="34" charset="-122"/>
              </a:rPr>
              <a:t>高地等</a:t>
            </a:r>
            <a:r>
              <a:rPr lang="zh-CN" altLang="en-US" sz="1400" kern="1200" dirty="0">
                <a:solidFill>
                  <a:srgbClr val="006600"/>
                </a:solidFill>
                <a:latin typeface="微软雅黑" panose="020B0503020204020204" pitchFamily="34" charset="-122"/>
                <a:ea typeface="微软雅黑" panose="020B0503020204020204" pitchFamily="34" charset="-122"/>
              </a:rPr>
              <a:t>重点领域中进行探索</a:t>
            </a:r>
            <a:r>
              <a:rPr lang="zh-CN" altLang="en-US" sz="1400" kern="1200" dirty="0" smtClean="0">
                <a:solidFill>
                  <a:srgbClr val="006600"/>
                </a:solidFill>
                <a:latin typeface="微软雅黑" panose="020B0503020204020204" pitchFamily="34" charset="-122"/>
                <a:ea typeface="微软雅黑" panose="020B0503020204020204" pitchFamily="34" charset="-122"/>
              </a:rPr>
              <a:t>创新；六是临</a:t>
            </a:r>
            <a:r>
              <a:rPr lang="zh-CN" altLang="en-US" sz="1400" kern="1200" dirty="0">
                <a:solidFill>
                  <a:srgbClr val="006600"/>
                </a:solidFill>
                <a:latin typeface="微软雅黑" panose="020B0503020204020204" pitchFamily="34" charset="-122"/>
                <a:ea typeface="微软雅黑" panose="020B0503020204020204" pitchFamily="34" charset="-122"/>
              </a:rPr>
              <a:t>港新片区</a:t>
            </a:r>
            <a:r>
              <a:rPr lang="zh-CN" altLang="en-US" sz="1400" kern="1200" dirty="0" smtClean="0">
                <a:solidFill>
                  <a:srgbClr val="006600"/>
                </a:solidFill>
                <a:latin typeface="微软雅黑" panose="020B0503020204020204" pitchFamily="34" charset="-122"/>
                <a:ea typeface="微软雅黑" panose="020B0503020204020204" pitchFamily="34" charset="-122"/>
              </a:rPr>
              <a:t>，将建立投资</a:t>
            </a:r>
            <a:r>
              <a:rPr lang="zh-CN" altLang="en-US" sz="1400" kern="1200" dirty="0">
                <a:solidFill>
                  <a:srgbClr val="006600"/>
                </a:solidFill>
                <a:latin typeface="微软雅黑" panose="020B0503020204020204" pitchFamily="34" charset="-122"/>
                <a:ea typeface="微软雅黑" panose="020B0503020204020204" pitchFamily="34" charset="-122"/>
              </a:rPr>
              <a:t>贸易自由化便利化制度体系</a:t>
            </a:r>
            <a:r>
              <a:rPr lang="zh-CN" altLang="en-US" sz="1400" kern="1200" dirty="0" smtClean="0">
                <a:solidFill>
                  <a:srgbClr val="006600"/>
                </a:solidFill>
                <a:latin typeface="微软雅黑" panose="020B0503020204020204" pitchFamily="34" charset="-122"/>
                <a:ea typeface="微软雅黑" panose="020B0503020204020204" pitchFamily="34" charset="-122"/>
              </a:rPr>
              <a:t>，建成</a:t>
            </a:r>
            <a:r>
              <a:rPr lang="zh-CN" altLang="en-US" sz="1400" kern="1200" dirty="0">
                <a:solidFill>
                  <a:srgbClr val="006600"/>
                </a:solidFill>
                <a:latin typeface="微软雅黑" panose="020B0503020204020204" pitchFamily="34" charset="-122"/>
                <a:ea typeface="微软雅黑" panose="020B0503020204020204" pitchFamily="34" charset="-122"/>
              </a:rPr>
              <a:t>具有较强国际</a:t>
            </a:r>
            <a:r>
              <a:rPr lang="zh-CN" altLang="en-US" sz="1400" kern="1200" dirty="0" smtClean="0">
                <a:solidFill>
                  <a:srgbClr val="006600"/>
                </a:solidFill>
                <a:latin typeface="微软雅黑" panose="020B0503020204020204" pitchFamily="34" charset="-122"/>
                <a:ea typeface="微软雅黑" panose="020B0503020204020204" pitchFamily="34" charset="-122"/>
              </a:rPr>
              <a:t>市场竞争力</a:t>
            </a:r>
            <a:r>
              <a:rPr lang="zh-CN" altLang="en-US" sz="1400" kern="1200" dirty="0">
                <a:solidFill>
                  <a:srgbClr val="006600"/>
                </a:solidFill>
                <a:latin typeface="微软雅黑" panose="020B0503020204020204" pitchFamily="34" charset="-122"/>
                <a:ea typeface="微软雅黑" panose="020B0503020204020204" pitchFamily="34" charset="-122"/>
              </a:rPr>
              <a:t>的特殊经济功能</a:t>
            </a:r>
            <a:r>
              <a:rPr lang="zh-CN" altLang="en-US" sz="1400" kern="1200" dirty="0" smtClean="0">
                <a:solidFill>
                  <a:srgbClr val="006600"/>
                </a:solidFill>
                <a:latin typeface="微软雅黑" panose="020B0503020204020204" pitchFamily="34" charset="-122"/>
                <a:ea typeface="微软雅黑" panose="020B0503020204020204" pitchFamily="34" charset="-122"/>
              </a:rPr>
              <a:t>区。</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sp>
        <p:nvSpPr>
          <p:cNvPr id="7" name="矩形 6"/>
          <p:cNvSpPr/>
          <p:nvPr/>
        </p:nvSpPr>
        <p:spPr>
          <a:xfrm>
            <a:off x="374069" y="185690"/>
            <a:ext cx="8769930"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四、中国自由贸易试验区</a:t>
            </a: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9357"/>
          <a:stretch/>
        </p:blipFill>
        <p:spPr>
          <a:xfrm>
            <a:off x="0" y="3419302"/>
            <a:ext cx="9143999" cy="1724198"/>
          </a:xfrm>
          <a:prstGeom prst="rect">
            <a:avLst/>
          </a:prstGeom>
          <a:ln>
            <a:noFill/>
          </a:ln>
          <a:effectLst>
            <a:softEdge rad="112500"/>
          </a:effectLst>
        </p:spPr>
      </p:pic>
    </p:spTree>
    <p:extLst>
      <p:ext uri="{BB962C8B-B14F-4D97-AF65-F5344CB8AC3E}">
        <p14:creationId xmlns:p14="http://schemas.microsoft.com/office/powerpoint/2010/main" val="2277097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13188" y="185690"/>
            <a:ext cx="5527888"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五</a:t>
            </a:r>
            <a:r>
              <a:rPr lang="zh-CN" altLang="en-US" sz="2800" b="1" dirty="0">
                <a:solidFill>
                  <a:schemeClr val="bg1"/>
                </a:solidFill>
                <a:latin typeface="Microsoft YaHei"/>
                <a:ea typeface="Microsoft YaHei"/>
                <a:cs typeface="Microsoft YaHei"/>
              </a:rPr>
              <a:t>、中国海南自由贸易港</a:t>
            </a:r>
          </a:p>
        </p:txBody>
      </p:sp>
      <p:sp>
        <p:nvSpPr>
          <p:cNvPr id="8" name="TextBox 1"/>
          <p:cNvSpPr txBox="1"/>
          <p:nvPr/>
        </p:nvSpPr>
        <p:spPr>
          <a:xfrm>
            <a:off x="257768" y="1925089"/>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（一）海南自由贸易港的</a:t>
            </a:r>
            <a:r>
              <a:rPr lang="zh-CN" altLang="en-US" sz="2000" b="1" dirty="0" smtClean="0">
                <a:solidFill>
                  <a:srgbClr val="002060"/>
                </a:solidFill>
              </a:rPr>
              <a:t>设立</a:t>
            </a:r>
            <a:endParaRPr lang="en-US" altLang="zh-CN" sz="2000" b="1" dirty="0">
              <a:solidFill>
                <a:srgbClr val="002060"/>
              </a:solidFill>
            </a:endParaRPr>
          </a:p>
        </p:txBody>
      </p:sp>
      <p:sp>
        <p:nvSpPr>
          <p:cNvPr id="16" name="TextBox 1"/>
          <p:cNvSpPr txBox="1"/>
          <p:nvPr/>
        </p:nvSpPr>
        <p:spPr>
          <a:xfrm>
            <a:off x="602588" y="2366493"/>
            <a:ext cx="8075899"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习</a:t>
            </a:r>
            <a:r>
              <a:rPr lang="zh-CN" altLang="en-US" sz="1600" dirty="0">
                <a:solidFill>
                  <a:schemeClr val="bg1">
                    <a:lumMod val="50000"/>
                  </a:schemeClr>
                </a:solidFill>
              </a:rPr>
              <a:t>近平</a:t>
            </a:r>
            <a:r>
              <a:rPr lang="zh-CN" altLang="en-US" sz="1600" dirty="0" smtClean="0">
                <a:solidFill>
                  <a:schemeClr val="bg1">
                    <a:lumMod val="50000"/>
                  </a:schemeClr>
                </a:solidFill>
              </a:rPr>
              <a:t>在</a:t>
            </a:r>
            <a:r>
              <a:rPr lang="en-US" altLang="zh-CN" sz="1600" dirty="0" smtClean="0">
                <a:solidFill>
                  <a:schemeClr val="bg1">
                    <a:lumMod val="50000"/>
                  </a:schemeClr>
                </a:solidFill>
              </a:rPr>
              <a:t>2017</a:t>
            </a:r>
            <a:r>
              <a:rPr lang="zh-CN" altLang="en-US" sz="1600" dirty="0" smtClean="0">
                <a:solidFill>
                  <a:schemeClr val="bg1">
                    <a:lumMod val="50000"/>
                  </a:schemeClr>
                </a:solidFill>
              </a:rPr>
              <a:t>年</a:t>
            </a:r>
            <a:r>
              <a:rPr lang="en-US" altLang="zh-CN" sz="1600" dirty="0" smtClean="0">
                <a:solidFill>
                  <a:schemeClr val="bg1">
                    <a:lumMod val="50000"/>
                  </a:schemeClr>
                </a:solidFill>
              </a:rPr>
              <a:t>10</a:t>
            </a:r>
            <a:r>
              <a:rPr lang="zh-CN" altLang="en-US" sz="1600" dirty="0" smtClean="0">
                <a:solidFill>
                  <a:schemeClr val="bg1">
                    <a:lumMod val="50000"/>
                  </a:schemeClr>
                </a:solidFill>
              </a:rPr>
              <a:t>月党</a:t>
            </a:r>
            <a:r>
              <a:rPr lang="zh-CN" altLang="en-US" sz="1600" dirty="0">
                <a:solidFill>
                  <a:schemeClr val="bg1">
                    <a:lumMod val="50000"/>
                  </a:schemeClr>
                </a:solidFill>
              </a:rPr>
              <a:t>的十九大会</a:t>
            </a:r>
            <a:r>
              <a:rPr lang="zh-CN" altLang="en-US" sz="1600" dirty="0" smtClean="0">
                <a:solidFill>
                  <a:schemeClr val="bg1">
                    <a:lumMod val="50000"/>
                  </a:schemeClr>
                </a:solidFill>
              </a:rPr>
              <a:t>上提出探索</a:t>
            </a:r>
            <a:r>
              <a:rPr lang="zh-CN" altLang="en-US" sz="1600" dirty="0">
                <a:solidFill>
                  <a:schemeClr val="bg1">
                    <a:lumMod val="50000"/>
                  </a:schemeClr>
                </a:solidFill>
              </a:rPr>
              <a:t>建设自由贸易港</a:t>
            </a:r>
            <a:r>
              <a:rPr lang="zh-CN" altLang="en-US" sz="1600" dirty="0" smtClean="0">
                <a:solidFill>
                  <a:schemeClr val="bg1">
                    <a:lumMod val="50000"/>
                  </a:schemeClr>
                </a:solidFill>
              </a:rPr>
              <a:t>，</a:t>
            </a:r>
            <a:r>
              <a:rPr lang="en-US" altLang="zh-CN" sz="1600" dirty="0" smtClean="0">
                <a:solidFill>
                  <a:schemeClr val="bg1">
                    <a:lumMod val="50000"/>
                  </a:schemeClr>
                </a:solidFill>
              </a:rPr>
              <a:t>2018</a:t>
            </a:r>
            <a:r>
              <a:rPr lang="zh-CN" altLang="en-US" sz="1600" dirty="0">
                <a:solidFill>
                  <a:schemeClr val="bg1">
                    <a:lumMod val="50000"/>
                  </a:schemeClr>
                </a:solidFill>
              </a:rPr>
              <a:t>年</a:t>
            </a:r>
            <a:r>
              <a:rPr lang="en-US" altLang="zh-CN" sz="1600" dirty="0">
                <a:solidFill>
                  <a:schemeClr val="bg1">
                    <a:lumMod val="50000"/>
                  </a:schemeClr>
                </a:solidFill>
              </a:rPr>
              <a:t>4</a:t>
            </a:r>
            <a:r>
              <a:rPr lang="zh-CN" altLang="en-US" sz="1600" dirty="0" smtClean="0">
                <a:solidFill>
                  <a:schemeClr val="bg1">
                    <a:lumMod val="50000"/>
                  </a:schemeClr>
                </a:solidFill>
              </a:rPr>
              <a:t>月在庆祝</a:t>
            </a:r>
            <a:r>
              <a:rPr lang="zh-CN" altLang="en-US" sz="1600" dirty="0">
                <a:solidFill>
                  <a:schemeClr val="bg1">
                    <a:lumMod val="50000"/>
                  </a:schemeClr>
                </a:solidFill>
              </a:rPr>
              <a:t>海南建省办经济特区</a:t>
            </a:r>
            <a:r>
              <a:rPr lang="en-US" altLang="zh-CN" sz="1600" dirty="0">
                <a:solidFill>
                  <a:schemeClr val="bg1">
                    <a:lumMod val="50000"/>
                  </a:schemeClr>
                </a:solidFill>
              </a:rPr>
              <a:t>30</a:t>
            </a:r>
            <a:r>
              <a:rPr lang="zh-CN" altLang="en-US" sz="1600" dirty="0">
                <a:solidFill>
                  <a:schemeClr val="bg1">
                    <a:lumMod val="50000"/>
                  </a:schemeClr>
                </a:solidFill>
              </a:rPr>
              <a:t>周年大会上宣布党中央决定支持</a:t>
            </a:r>
            <a:r>
              <a:rPr lang="zh-CN" altLang="en-US" sz="1600" dirty="0" smtClean="0">
                <a:solidFill>
                  <a:schemeClr val="bg1">
                    <a:lumMod val="50000"/>
                  </a:schemeClr>
                </a:solidFill>
              </a:rPr>
              <a:t>海南全岛建设自由贸易试验区。</a:t>
            </a:r>
            <a:r>
              <a:rPr lang="en-US" altLang="zh-CN" sz="1600" dirty="0">
                <a:solidFill>
                  <a:schemeClr val="bg1">
                    <a:lumMod val="50000"/>
                  </a:schemeClr>
                </a:solidFill>
              </a:rPr>
              <a:t>2020</a:t>
            </a:r>
            <a:r>
              <a:rPr lang="zh-CN" altLang="en-US" sz="1600" dirty="0">
                <a:solidFill>
                  <a:schemeClr val="bg1">
                    <a:lumMod val="50000"/>
                  </a:schemeClr>
                </a:solidFill>
              </a:rPr>
              <a:t>年</a:t>
            </a:r>
            <a:r>
              <a:rPr lang="en-US" altLang="zh-CN" sz="1600" dirty="0">
                <a:solidFill>
                  <a:schemeClr val="bg1">
                    <a:lumMod val="50000"/>
                  </a:schemeClr>
                </a:solidFill>
              </a:rPr>
              <a:t>6</a:t>
            </a:r>
            <a:r>
              <a:rPr lang="zh-CN" altLang="en-US" sz="1600" dirty="0">
                <a:solidFill>
                  <a:schemeClr val="bg1">
                    <a:lumMod val="50000"/>
                  </a:schemeClr>
                </a:solidFill>
              </a:rPr>
              <a:t>月，党中央、国务院印发了</a:t>
            </a:r>
            <a:r>
              <a:rPr lang="en-US" altLang="zh-CN" sz="1600" dirty="0">
                <a:solidFill>
                  <a:schemeClr val="bg1">
                    <a:lumMod val="50000"/>
                  </a:schemeClr>
                </a:solidFill>
              </a:rPr>
              <a:t>《</a:t>
            </a:r>
            <a:r>
              <a:rPr lang="zh-CN" altLang="en-US" sz="1600" dirty="0">
                <a:solidFill>
                  <a:schemeClr val="bg1">
                    <a:lumMod val="50000"/>
                  </a:schemeClr>
                </a:solidFill>
              </a:rPr>
              <a:t>海南自由贸易港建设总体方案</a:t>
            </a:r>
            <a:r>
              <a:rPr lang="en-US" altLang="zh-CN" sz="1600" dirty="0">
                <a:solidFill>
                  <a:schemeClr val="bg1">
                    <a:lumMod val="50000"/>
                  </a:schemeClr>
                </a:solidFill>
              </a:rPr>
              <a:t>》</a:t>
            </a:r>
            <a:r>
              <a:rPr lang="zh-CN" altLang="en-US" sz="1600" dirty="0">
                <a:solidFill>
                  <a:schemeClr val="bg1">
                    <a:lumMod val="50000"/>
                  </a:schemeClr>
                </a:solidFill>
              </a:rPr>
              <a:t>，随后海南自由贸易港</a:t>
            </a:r>
            <a:r>
              <a:rPr lang="en-US" altLang="zh-CN" sz="1600" dirty="0">
                <a:solidFill>
                  <a:schemeClr val="bg1">
                    <a:lumMod val="50000"/>
                  </a:schemeClr>
                </a:solidFill>
              </a:rPr>
              <a:t>11</a:t>
            </a:r>
            <a:r>
              <a:rPr lang="zh-CN" altLang="en-US" sz="1600" dirty="0">
                <a:solidFill>
                  <a:schemeClr val="bg1">
                    <a:lumMod val="50000"/>
                  </a:schemeClr>
                </a:solidFill>
              </a:rPr>
              <a:t>个重点园区同时挂牌</a:t>
            </a:r>
            <a:r>
              <a:rPr lang="zh-CN" altLang="en-US" sz="1600" dirty="0" smtClean="0">
                <a:solidFill>
                  <a:schemeClr val="bg1">
                    <a:lumMod val="50000"/>
                  </a:schemeClr>
                </a:solidFill>
              </a:rPr>
              <a:t>，作为</a:t>
            </a:r>
            <a:r>
              <a:rPr lang="zh-CN" altLang="en-US" sz="1600" dirty="0">
                <a:solidFill>
                  <a:schemeClr val="bg1">
                    <a:lumMod val="50000"/>
                  </a:schemeClr>
                </a:solidFill>
              </a:rPr>
              <a:t>推动海南自由贸易港建设的样板区和</a:t>
            </a:r>
            <a:r>
              <a:rPr lang="zh-CN" altLang="en-US" sz="1600" dirty="0" smtClean="0">
                <a:solidFill>
                  <a:schemeClr val="bg1">
                    <a:lumMod val="50000"/>
                  </a:schemeClr>
                </a:solidFill>
              </a:rPr>
              <a:t>试验。</a:t>
            </a:r>
            <a:endParaRPr sz="1600" b="1" dirty="0">
              <a:solidFill>
                <a:schemeClr val="bg1">
                  <a:lumMod val="50000"/>
                </a:schemeClr>
              </a:solidFill>
            </a:endParaRPr>
          </a:p>
        </p:txBody>
      </p:sp>
      <p:sp>
        <p:nvSpPr>
          <p:cNvPr id="13" name="矩形 12"/>
          <p:cNvSpPr/>
          <p:nvPr/>
        </p:nvSpPr>
        <p:spPr bwMode="auto">
          <a:xfrm>
            <a:off x="347185" y="819768"/>
            <a:ext cx="8548180" cy="996209"/>
          </a:xfrm>
          <a:prstGeom prst="rect">
            <a:avLst/>
          </a:prstGeom>
          <a:solidFill>
            <a:schemeClr val="bg1"/>
          </a:solidFill>
          <a:ln>
            <a:noFill/>
          </a:ln>
          <a:effectLst/>
        </p:spPr>
        <p:txBody>
          <a:bodyPr anchor="ctr"/>
          <a:lstStyle/>
          <a:p>
            <a:pPr lvl="0"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自由贸易港：</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是指设在国家与地区境内</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、关境之外，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允许境外货物、资金自由进出的港口</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区。</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管理与政策： </a:t>
            </a:r>
            <a:r>
              <a:rPr lang="zh-CN" altLang="en-US" sz="1600" dirty="0" smtClean="0">
                <a:solidFill>
                  <a:srgbClr val="008000"/>
                </a:solidFill>
                <a:latin typeface="Arial" panose="020B0604020202020204" pitchFamily="34" charset="0"/>
                <a:ea typeface="微软雅黑" panose="020B0503020204020204" pitchFamily="34" charset="-122"/>
              </a:rPr>
              <a:t>实行</a:t>
            </a:r>
            <a:r>
              <a:rPr lang="zh-CN" altLang="en-US" sz="1600" dirty="0">
                <a:solidFill>
                  <a:srgbClr val="008000"/>
                </a:solidFill>
                <a:latin typeface="Arial" panose="020B0604020202020204" pitchFamily="34" charset="0"/>
                <a:ea typeface="微软雅黑" panose="020B0503020204020204" pitchFamily="34" charset="-122"/>
              </a:rPr>
              <a:t>封闭管理；准许外国</a:t>
            </a:r>
            <a:r>
              <a:rPr lang="zh-CN" altLang="en-US" sz="1600" dirty="0" smtClean="0">
                <a:solidFill>
                  <a:srgbClr val="008000"/>
                </a:solidFill>
                <a:latin typeface="Arial" panose="020B0604020202020204" pitchFamily="34" charset="0"/>
                <a:ea typeface="微软雅黑" panose="020B0503020204020204" pitchFamily="34" charset="-122"/>
              </a:rPr>
              <a:t>商品免税，准许</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开展</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货物自由储存、展览、拆散、改装、重新包装、整理、加工和制造等业务活动</a:t>
            </a:r>
            <a:r>
              <a:rPr lang="zh-CN" altLang="en-US" sz="1600" dirty="0" smtClean="0">
                <a:solidFill>
                  <a:srgbClr val="008000"/>
                </a:solidFill>
                <a:latin typeface="Arial" panose="020B0604020202020204" pitchFamily="34" charset="0"/>
                <a:ea typeface="微软雅黑" panose="020B0503020204020204" pitchFamily="34" charset="-122"/>
              </a:rPr>
              <a:t>。</a:t>
            </a:r>
            <a:endParaRPr kumimoji="0" lang="zh-CN" altLang="en-US" sz="1600"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85733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62" name="矩形 47"/>
          <p:cNvSpPr>
            <a:spLocks noChangeArrowheads="1"/>
          </p:cNvSpPr>
          <p:nvPr/>
        </p:nvSpPr>
        <p:spPr bwMode="auto">
          <a:xfrm>
            <a:off x="518234" y="3973865"/>
            <a:ext cx="8160253" cy="91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20000"/>
              </a:lnSpc>
              <a:spcBef>
                <a:spcPct val="0"/>
              </a:spcBef>
            </a:pPr>
            <a:r>
              <a:rPr lang="zh-CN" altLang="zh-CN" sz="1600" dirty="0" smtClean="0">
                <a:solidFill>
                  <a:schemeClr val="bg1">
                    <a:lumMod val="50000"/>
                  </a:schemeClr>
                </a:solidFill>
                <a:latin typeface="Microsoft YaHei"/>
                <a:ea typeface="Microsoft YaHei"/>
                <a:cs typeface="Microsoft YaHei"/>
                <a:sym typeface="Microsoft YaHei"/>
              </a:rPr>
              <a:t>在</a:t>
            </a:r>
            <a:r>
              <a:rPr lang="zh-CN" altLang="zh-CN" sz="1600" dirty="0">
                <a:solidFill>
                  <a:schemeClr val="bg1">
                    <a:lumMod val="50000"/>
                  </a:schemeClr>
                </a:solidFill>
                <a:latin typeface="Microsoft YaHei"/>
                <a:ea typeface="Microsoft YaHei"/>
                <a:cs typeface="Microsoft YaHei"/>
                <a:sym typeface="Microsoft YaHei"/>
              </a:rPr>
              <a:t>城乡融合发展、人才、财税金融、收入分配、国有企业等方面加快机制体制改革，设立国际能源、航运、大宗商品、产权、</a:t>
            </a:r>
            <a:r>
              <a:rPr lang="zh-CN" altLang="zh-CN" sz="1600" dirty="0" smtClean="0">
                <a:solidFill>
                  <a:schemeClr val="bg1">
                    <a:lumMod val="50000"/>
                  </a:schemeClr>
                </a:solidFill>
                <a:latin typeface="Microsoft YaHei"/>
                <a:ea typeface="Microsoft YaHei"/>
                <a:cs typeface="Microsoft YaHei"/>
                <a:sym typeface="Microsoft YaHei"/>
              </a:rPr>
              <a:t>股权等</a:t>
            </a:r>
            <a:r>
              <a:rPr lang="zh-CN" altLang="zh-CN" sz="1600" dirty="0">
                <a:solidFill>
                  <a:schemeClr val="bg1">
                    <a:lumMod val="50000"/>
                  </a:schemeClr>
                </a:solidFill>
                <a:latin typeface="Microsoft YaHei"/>
                <a:ea typeface="Microsoft YaHei"/>
                <a:cs typeface="Microsoft YaHei"/>
                <a:sym typeface="Microsoft YaHei"/>
              </a:rPr>
              <a:t>交易场所</a:t>
            </a:r>
            <a:r>
              <a:rPr lang="zh-CN" altLang="zh-CN" sz="1600" dirty="0" smtClean="0">
                <a:solidFill>
                  <a:schemeClr val="bg1">
                    <a:lumMod val="50000"/>
                  </a:schemeClr>
                </a:solidFill>
                <a:latin typeface="Microsoft YaHei"/>
                <a:ea typeface="Microsoft YaHei"/>
                <a:cs typeface="Microsoft YaHei"/>
                <a:sym typeface="Microsoft YaHei"/>
              </a:rPr>
              <a:t>，发展</a:t>
            </a:r>
            <a:r>
              <a:rPr lang="zh-CN" altLang="zh-CN" sz="1600" dirty="0">
                <a:solidFill>
                  <a:schemeClr val="bg1">
                    <a:lumMod val="50000"/>
                  </a:schemeClr>
                </a:solidFill>
                <a:latin typeface="Microsoft YaHei"/>
                <a:ea typeface="Microsoft YaHei"/>
                <a:cs typeface="Microsoft YaHei"/>
                <a:sym typeface="Microsoft YaHei"/>
              </a:rPr>
              <a:t>新一代信息技术产业和数字经济，推动互联网、物联网、大数据、卫星导航、人工智能等同实体经济深度融合。</a:t>
            </a:r>
            <a:endParaRPr lang="en-US" altLang="zh-CN" sz="1600" dirty="0">
              <a:solidFill>
                <a:schemeClr val="bg1">
                  <a:lumMod val="50000"/>
                </a:schemeClr>
              </a:solidFill>
              <a:latin typeface="Microsoft YaHei"/>
              <a:ea typeface="Microsoft YaHei"/>
              <a:cs typeface="Microsoft YaHei"/>
              <a:sym typeface="微软雅黑" pitchFamily="34" charset="-122"/>
            </a:endParaRPr>
          </a:p>
        </p:txBody>
      </p:sp>
      <p:sp>
        <p:nvSpPr>
          <p:cNvPr id="15" name="TextBox 1"/>
          <p:cNvSpPr txBox="1"/>
          <p:nvPr/>
        </p:nvSpPr>
        <p:spPr>
          <a:xfrm>
            <a:off x="313188" y="3492753"/>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海南自由贸易</a:t>
            </a:r>
            <a:r>
              <a:rPr lang="zh-CN" altLang="en-US" sz="2000" b="1" dirty="0" smtClean="0">
                <a:solidFill>
                  <a:srgbClr val="002060"/>
                </a:solidFill>
              </a:rPr>
              <a:t>港建设的内容</a:t>
            </a:r>
            <a:endParaRPr lang="en-US" altLang="zh-CN" sz="2000" b="1" dirty="0">
              <a:solidFill>
                <a:srgbClr val="002060"/>
              </a:solidFill>
            </a:endParaRPr>
          </a:p>
        </p:txBody>
      </p:sp>
    </p:spTree>
    <p:extLst>
      <p:ext uri="{BB962C8B-B14F-4D97-AF65-F5344CB8AC3E}">
        <p14:creationId xmlns:p14="http://schemas.microsoft.com/office/powerpoint/2010/main" val="34347344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horizontal)">
                                      <p:cBhvr>
                                        <p:cTn id="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第二章 跨</a:t>
            </a:r>
            <a:r>
              <a:rPr lang="zh-CN" altLang="en-US" b="1" dirty="0">
                <a:solidFill>
                  <a:schemeClr val="bg2">
                    <a:lumMod val="60000"/>
                    <a:lumOff val="40000"/>
                  </a:schemeClr>
                </a:solidFill>
              </a:rPr>
              <a:t>境电子商务营商环境</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三</a:t>
            </a:r>
            <a:r>
              <a:rPr lang="zh-CN" altLang="en-US" sz="3600" b="1" dirty="0" smtClean="0"/>
              <a:t>节 跨</a:t>
            </a:r>
            <a:r>
              <a:rPr lang="zh-CN" altLang="en-US" sz="3600" b="1" dirty="0"/>
              <a:t>境电子商务示范试验区</a:t>
            </a:r>
            <a:endParaRPr sz="3600" b="1" dirty="0"/>
          </a:p>
        </p:txBody>
      </p:sp>
    </p:spTree>
    <p:extLst>
      <p:ext uri="{BB962C8B-B14F-4D97-AF65-F5344CB8AC3E}">
        <p14:creationId xmlns:p14="http://schemas.microsoft.com/office/powerpoint/2010/main" val="29985936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93469" y="185690"/>
            <a:ext cx="5447607"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一、国家电子商务示范基地</a:t>
            </a:r>
          </a:p>
        </p:txBody>
      </p:sp>
      <p:sp>
        <p:nvSpPr>
          <p:cNvPr id="19" name="TextBox 1"/>
          <p:cNvSpPr txBox="1"/>
          <p:nvPr/>
        </p:nvSpPr>
        <p:spPr>
          <a:xfrm>
            <a:off x="502838" y="3957626"/>
            <a:ext cx="8707664"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健全人才引进机制</a:t>
            </a:r>
            <a:r>
              <a:rPr lang="zh-CN" altLang="en-US" sz="1600" b="1" dirty="0" smtClean="0">
                <a:solidFill>
                  <a:schemeClr val="bg1">
                    <a:lumMod val="50000"/>
                  </a:schemeClr>
                </a:solidFill>
              </a:rPr>
              <a:t>：</a:t>
            </a:r>
            <a:r>
              <a:rPr lang="zh-CN" altLang="en-US" sz="1600" dirty="0" smtClean="0">
                <a:solidFill>
                  <a:schemeClr val="bg1">
                    <a:lumMod val="50000"/>
                  </a:schemeClr>
                </a:solidFill>
              </a:rPr>
              <a:t>引进各</a:t>
            </a:r>
            <a:r>
              <a:rPr lang="zh-CN" altLang="en-US" sz="1600" dirty="0">
                <a:solidFill>
                  <a:schemeClr val="bg1">
                    <a:lumMod val="50000"/>
                  </a:schemeClr>
                </a:solidFill>
              </a:rPr>
              <a:t>类高端人才，开展高校、研究机构、基地企业</a:t>
            </a:r>
            <a:r>
              <a:rPr lang="zh-CN" altLang="en-US" sz="1600" dirty="0" smtClean="0">
                <a:solidFill>
                  <a:schemeClr val="bg1">
                    <a:lumMod val="50000"/>
                  </a:schemeClr>
                </a:solidFill>
              </a:rPr>
              <a:t>联合的</a:t>
            </a:r>
            <a:r>
              <a:rPr lang="zh-CN" altLang="en-US" sz="1600" dirty="0">
                <a:solidFill>
                  <a:schemeClr val="bg1">
                    <a:lumMod val="50000"/>
                  </a:schemeClr>
                </a:solidFill>
              </a:rPr>
              <a:t>职业培训模式。</a:t>
            </a:r>
            <a:endParaRPr sz="1600" dirty="0">
              <a:solidFill>
                <a:schemeClr val="bg1">
                  <a:lumMod val="50000"/>
                </a:schemeClr>
              </a:solidFill>
            </a:endParaRPr>
          </a:p>
        </p:txBody>
      </p:sp>
      <p:sp>
        <p:nvSpPr>
          <p:cNvPr id="13" name="矩形 12"/>
          <p:cNvSpPr/>
          <p:nvPr/>
        </p:nvSpPr>
        <p:spPr bwMode="auto">
          <a:xfrm>
            <a:off x="327617" y="796926"/>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国</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家电商示范基地：</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由省商委推荐，商务部批准，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具有完善的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电商产业政策、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公共</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服务、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诚信安全信用</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体系和产学研</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用合作机制，引领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电商服务业规模化</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、标准化、产业化发展的示范区</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国家电商示范</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基地设立：</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商务部先后</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颁布了两</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第一批为</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34</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家，第二批为</a:t>
            </a:r>
            <a:r>
              <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66</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家。</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78529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490533" y="1837107"/>
            <a:ext cx="7063606"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九</a:t>
            </a:r>
            <a:r>
              <a:rPr lang="zh-CN" altLang="en-US" sz="2000" b="1" dirty="0" smtClean="0">
                <a:solidFill>
                  <a:srgbClr val="002060"/>
                </a:solidFill>
              </a:rPr>
              <a:t>个方面建设内容：</a:t>
            </a:r>
            <a:endParaRPr lang="en-US" altLang="zh-CN" sz="2000" b="1" dirty="0">
              <a:solidFill>
                <a:srgbClr val="002060"/>
              </a:solidFill>
            </a:endParaRPr>
          </a:p>
        </p:txBody>
      </p:sp>
      <p:sp>
        <p:nvSpPr>
          <p:cNvPr id="18" name="TextBox 1"/>
          <p:cNvSpPr txBox="1"/>
          <p:nvPr/>
        </p:nvSpPr>
        <p:spPr>
          <a:xfrm>
            <a:off x="505611" y="3105133"/>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创立多元投资体制</a:t>
            </a:r>
            <a:r>
              <a:rPr lang="zh-CN" altLang="en-US" sz="1600" b="1" dirty="0" smtClean="0">
                <a:solidFill>
                  <a:schemeClr val="bg1">
                    <a:lumMod val="50000"/>
                  </a:schemeClr>
                </a:solidFill>
              </a:rPr>
              <a:t>：</a:t>
            </a:r>
            <a:r>
              <a:rPr lang="zh-CN" altLang="en-US" sz="1600" dirty="0">
                <a:solidFill>
                  <a:schemeClr val="bg1">
                    <a:lumMod val="50000"/>
                  </a:schemeClr>
                </a:solidFill>
              </a:rPr>
              <a:t>营造投资、融资、孵化的环境。</a:t>
            </a:r>
            <a:endParaRPr sz="1600" b="1" dirty="0">
              <a:solidFill>
                <a:schemeClr val="bg1">
                  <a:lumMod val="50000"/>
                </a:schemeClr>
              </a:solidFill>
            </a:endParaRPr>
          </a:p>
        </p:txBody>
      </p:sp>
      <p:sp>
        <p:nvSpPr>
          <p:cNvPr id="20" name="TextBox 1"/>
          <p:cNvSpPr txBox="1"/>
          <p:nvPr/>
        </p:nvSpPr>
        <p:spPr>
          <a:xfrm>
            <a:off x="505610" y="3384247"/>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创建孵化中心</a:t>
            </a:r>
            <a:r>
              <a:rPr lang="zh-CN" altLang="en-US" sz="1600" b="1" dirty="0" smtClean="0">
                <a:solidFill>
                  <a:schemeClr val="bg1">
                    <a:lumMod val="50000"/>
                  </a:schemeClr>
                </a:solidFill>
              </a:rPr>
              <a:t>：</a:t>
            </a:r>
            <a:r>
              <a:rPr lang="zh-CN" altLang="en-US" sz="1600" dirty="0">
                <a:solidFill>
                  <a:schemeClr val="bg1">
                    <a:lumMod val="50000"/>
                  </a:schemeClr>
                </a:solidFill>
              </a:rPr>
              <a:t>建立产业创新联盟，完善电子商务产学研用合作机制。</a:t>
            </a:r>
            <a:endParaRPr sz="1600" b="1" dirty="0">
              <a:solidFill>
                <a:schemeClr val="bg1">
                  <a:lumMod val="50000"/>
                </a:schemeClr>
              </a:solidFill>
            </a:endParaRPr>
          </a:p>
        </p:txBody>
      </p:sp>
      <p:sp>
        <p:nvSpPr>
          <p:cNvPr id="22" name="TextBox 1"/>
          <p:cNvSpPr txBox="1"/>
          <p:nvPr/>
        </p:nvSpPr>
        <p:spPr>
          <a:xfrm>
            <a:off x="505609" y="3667432"/>
            <a:ext cx="8455511"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发挥基地规模效应</a:t>
            </a:r>
            <a:r>
              <a:rPr lang="zh-CN" altLang="en-US" sz="1600" b="1" dirty="0" smtClean="0">
                <a:solidFill>
                  <a:schemeClr val="bg1">
                    <a:lumMod val="50000"/>
                  </a:schemeClr>
                </a:solidFill>
              </a:rPr>
              <a:t>：</a:t>
            </a:r>
            <a:r>
              <a:rPr lang="zh-CN" altLang="en-US" sz="1600" dirty="0" smtClean="0">
                <a:solidFill>
                  <a:schemeClr val="bg1">
                    <a:lumMod val="50000"/>
                  </a:schemeClr>
                </a:solidFill>
              </a:rPr>
              <a:t>吸引上</a:t>
            </a:r>
            <a:r>
              <a:rPr lang="zh-CN" altLang="en-US" sz="1600" dirty="0">
                <a:solidFill>
                  <a:schemeClr val="bg1">
                    <a:lumMod val="50000"/>
                  </a:schemeClr>
                </a:solidFill>
              </a:rPr>
              <a:t>下游企业进驻基地</a:t>
            </a:r>
            <a:r>
              <a:rPr lang="zh-CN" altLang="en-US" sz="1600" dirty="0" smtClean="0">
                <a:solidFill>
                  <a:schemeClr val="bg1">
                    <a:lumMod val="50000"/>
                  </a:schemeClr>
                </a:solidFill>
              </a:rPr>
              <a:t>，形成</a:t>
            </a:r>
            <a:r>
              <a:rPr lang="zh-CN" altLang="en-US" sz="1600" dirty="0">
                <a:solidFill>
                  <a:schemeClr val="bg1">
                    <a:lumMod val="50000"/>
                  </a:schemeClr>
                </a:solidFill>
              </a:rPr>
              <a:t>特色产业优势集群，带动区域</a:t>
            </a:r>
            <a:r>
              <a:rPr lang="zh-CN" altLang="en-US" sz="1600" dirty="0" smtClean="0">
                <a:solidFill>
                  <a:schemeClr val="bg1">
                    <a:lumMod val="50000"/>
                  </a:schemeClr>
                </a:solidFill>
              </a:rPr>
              <a:t>经济发展。</a:t>
            </a:r>
            <a:endParaRPr sz="1600" b="1" dirty="0">
              <a:solidFill>
                <a:schemeClr val="bg1">
                  <a:lumMod val="50000"/>
                </a:schemeClr>
              </a:solidFill>
            </a:endParaRPr>
          </a:p>
        </p:txBody>
      </p:sp>
      <p:sp>
        <p:nvSpPr>
          <p:cNvPr id="17" name="TextBox 1"/>
          <p:cNvSpPr txBox="1"/>
          <p:nvPr/>
        </p:nvSpPr>
        <p:spPr>
          <a:xfrm>
            <a:off x="505610" y="2263788"/>
            <a:ext cx="7807119"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健全管理体制</a:t>
            </a:r>
            <a:r>
              <a:rPr lang="zh-CN" altLang="en-US" sz="1600" b="1" dirty="0" smtClean="0">
                <a:solidFill>
                  <a:schemeClr val="bg1">
                    <a:lumMod val="50000"/>
                  </a:schemeClr>
                </a:solidFill>
              </a:rPr>
              <a:t>：</a:t>
            </a:r>
            <a:r>
              <a:rPr lang="zh-CN" altLang="en-US" sz="1600" dirty="0">
                <a:solidFill>
                  <a:schemeClr val="bg1">
                    <a:lumMod val="50000"/>
                  </a:schemeClr>
                </a:solidFill>
              </a:rPr>
              <a:t>制定电子商务基地发展规划，先行先试，出台有针对性的配套政策。</a:t>
            </a:r>
            <a:endParaRPr sz="1600" b="1" dirty="0">
              <a:solidFill>
                <a:schemeClr val="bg1">
                  <a:lumMod val="50000"/>
                </a:schemeClr>
              </a:solidFill>
            </a:endParaRPr>
          </a:p>
        </p:txBody>
      </p:sp>
      <p:sp>
        <p:nvSpPr>
          <p:cNvPr id="21" name="TextBox 1"/>
          <p:cNvSpPr txBox="1"/>
          <p:nvPr/>
        </p:nvSpPr>
        <p:spPr>
          <a:xfrm>
            <a:off x="505610" y="2564256"/>
            <a:ext cx="8250463"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加强基础设施建设</a:t>
            </a:r>
            <a:r>
              <a:rPr lang="zh-CN" altLang="en-US" sz="1600" b="1" dirty="0" smtClean="0">
                <a:solidFill>
                  <a:schemeClr val="bg1">
                    <a:lumMod val="50000"/>
                  </a:schemeClr>
                </a:solidFill>
              </a:rPr>
              <a:t>：</a:t>
            </a:r>
            <a:r>
              <a:rPr lang="zh-CN" altLang="en-US" sz="1600" dirty="0">
                <a:solidFill>
                  <a:schemeClr val="bg1">
                    <a:lumMod val="50000"/>
                  </a:schemeClr>
                </a:solidFill>
              </a:rPr>
              <a:t>包括公共基础设施、服务平台和电子商务交易服务体系。</a:t>
            </a:r>
            <a:endParaRPr sz="1600" b="1" dirty="0">
              <a:solidFill>
                <a:schemeClr val="bg1">
                  <a:lumMod val="50000"/>
                </a:schemeClr>
              </a:solidFill>
            </a:endParaRPr>
          </a:p>
        </p:txBody>
      </p:sp>
      <p:sp>
        <p:nvSpPr>
          <p:cNvPr id="23" name="TextBox 1"/>
          <p:cNvSpPr txBox="1"/>
          <p:nvPr/>
        </p:nvSpPr>
        <p:spPr>
          <a:xfrm>
            <a:off x="513920" y="2849662"/>
            <a:ext cx="8250463"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创新服务与管理机制</a:t>
            </a:r>
            <a:r>
              <a:rPr lang="zh-CN" altLang="en-US" sz="1600" b="1" dirty="0" smtClean="0">
                <a:solidFill>
                  <a:schemeClr val="bg1">
                    <a:lumMod val="50000"/>
                  </a:schemeClr>
                </a:solidFill>
              </a:rPr>
              <a:t>：</a:t>
            </a:r>
            <a:r>
              <a:rPr lang="zh-CN" altLang="en-US" sz="1600" dirty="0">
                <a:solidFill>
                  <a:schemeClr val="bg1">
                    <a:lumMod val="50000"/>
                  </a:schemeClr>
                </a:solidFill>
              </a:rPr>
              <a:t>提供一站式服务，开展电子商务信用体系建设。</a:t>
            </a:r>
            <a:endParaRPr sz="1600" b="1" dirty="0">
              <a:solidFill>
                <a:schemeClr val="bg1">
                  <a:lumMod val="50000"/>
                </a:schemeClr>
              </a:solidFill>
            </a:endParaRPr>
          </a:p>
        </p:txBody>
      </p:sp>
      <p:sp>
        <p:nvSpPr>
          <p:cNvPr id="24" name="TextBox 1"/>
          <p:cNvSpPr txBox="1"/>
          <p:nvPr/>
        </p:nvSpPr>
        <p:spPr>
          <a:xfrm>
            <a:off x="513920" y="4243032"/>
            <a:ext cx="8707664" cy="36279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创建研究机构和中心：</a:t>
            </a:r>
            <a:r>
              <a:rPr lang="zh-CN" altLang="en-US" sz="1600" dirty="0">
                <a:solidFill>
                  <a:schemeClr val="bg1">
                    <a:lumMod val="50000"/>
                  </a:schemeClr>
                </a:solidFill>
              </a:rPr>
              <a:t>开发核心关键技术，制订行业</a:t>
            </a:r>
            <a:r>
              <a:rPr lang="zh-CN" altLang="en-US" sz="1600" dirty="0" smtClean="0">
                <a:solidFill>
                  <a:schemeClr val="bg1">
                    <a:lumMod val="50000"/>
                  </a:schemeClr>
                </a:solidFill>
              </a:rPr>
              <a:t>标准。</a:t>
            </a:r>
            <a:endParaRPr sz="1600" dirty="0">
              <a:solidFill>
                <a:schemeClr val="bg1">
                  <a:lumMod val="50000"/>
                </a:schemeClr>
              </a:solidFill>
            </a:endParaRPr>
          </a:p>
        </p:txBody>
      </p:sp>
      <p:sp>
        <p:nvSpPr>
          <p:cNvPr id="25" name="TextBox 1"/>
          <p:cNvSpPr txBox="1"/>
          <p:nvPr/>
        </p:nvSpPr>
        <p:spPr>
          <a:xfrm>
            <a:off x="502838" y="4522848"/>
            <a:ext cx="8707664" cy="3877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完善现代流通体系</a:t>
            </a:r>
            <a:r>
              <a:rPr lang="zh-CN" altLang="en-US" sz="1600" b="1" dirty="0" smtClean="0">
                <a:solidFill>
                  <a:schemeClr val="bg1">
                    <a:lumMod val="50000"/>
                  </a:schemeClr>
                </a:solidFill>
              </a:rPr>
              <a:t>：</a:t>
            </a:r>
            <a:r>
              <a:rPr lang="zh-CN" altLang="en-US" sz="1600" dirty="0">
                <a:solidFill>
                  <a:schemeClr val="bg1">
                    <a:lumMod val="50000"/>
                  </a:schemeClr>
                </a:solidFill>
              </a:rPr>
              <a:t>加快流通运行结构升级，推动现代流通服务实现跨越式发展。</a:t>
            </a:r>
            <a:endParaRPr sz="1600" dirty="0">
              <a:solidFill>
                <a:schemeClr val="bg1">
                  <a:lumMod val="50000"/>
                </a:schemeClr>
              </a:solidFill>
            </a:endParaRPr>
          </a:p>
        </p:txBody>
      </p:sp>
    </p:spTree>
    <p:extLst>
      <p:ext uri="{BB962C8B-B14F-4D97-AF65-F5344CB8AC3E}">
        <p14:creationId xmlns:p14="http://schemas.microsoft.com/office/powerpoint/2010/main" val="25002222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三、货物进出口分类管理</a:t>
            </a:r>
          </a:p>
        </p:txBody>
      </p:sp>
      <p:sp>
        <p:nvSpPr>
          <p:cNvPr id="18" name="TextBox 1"/>
          <p:cNvSpPr txBox="1"/>
          <p:nvPr/>
        </p:nvSpPr>
        <p:spPr>
          <a:xfrm>
            <a:off x="344243" y="843166"/>
            <a:ext cx="7155128"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三）自动</a:t>
            </a:r>
            <a:r>
              <a:rPr lang="zh-CN" altLang="zh-CN" sz="2000" b="1" dirty="0">
                <a:solidFill>
                  <a:srgbClr val="002060"/>
                </a:solidFill>
              </a:rPr>
              <a:t>进口货物许可管理</a:t>
            </a:r>
            <a:endParaRPr lang="en-US" altLang="zh-CN" sz="2000" b="1" dirty="0">
              <a:solidFill>
                <a:srgbClr val="002060"/>
              </a:solidFill>
            </a:endParaRPr>
          </a:p>
        </p:txBody>
      </p:sp>
      <p:sp>
        <p:nvSpPr>
          <p:cNvPr id="20" name="TextBox 1"/>
          <p:cNvSpPr txBox="1"/>
          <p:nvPr/>
        </p:nvSpPr>
        <p:spPr>
          <a:xfrm>
            <a:off x="693052" y="2757460"/>
            <a:ext cx="7896765"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范围</a:t>
            </a:r>
            <a:r>
              <a:rPr lang="zh-CN" altLang="en-US" sz="1600" b="1" dirty="0" smtClean="0">
                <a:solidFill>
                  <a:schemeClr val="bg1">
                    <a:lumMod val="50000"/>
                  </a:schemeClr>
                </a:solidFill>
              </a:rPr>
              <a:t>：</a:t>
            </a:r>
            <a:r>
              <a:rPr lang="zh-CN" altLang="en-US" sz="1600" dirty="0" smtClean="0">
                <a:solidFill>
                  <a:schemeClr val="bg1">
                    <a:lumMod val="50000"/>
                  </a:schemeClr>
                </a:solidFill>
              </a:rPr>
              <a:t>一是国内</a:t>
            </a:r>
            <a:r>
              <a:rPr lang="zh-CN" altLang="en-US" sz="1600" dirty="0">
                <a:solidFill>
                  <a:schemeClr val="bg1">
                    <a:lumMod val="50000"/>
                  </a:schemeClr>
                </a:solidFill>
              </a:rPr>
              <a:t>生产</a:t>
            </a:r>
            <a:r>
              <a:rPr lang="zh-CN" altLang="en-US" sz="1600" dirty="0" smtClean="0">
                <a:solidFill>
                  <a:schemeClr val="bg1">
                    <a:lumMod val="50000"/>
                  </a:schemeClr>
                </a:solidFill>
              </a:rPr>
              <a:t>或销售的相同</a:t>
            </a:r>
            <a:r>
              <a:rPr lang="zh-CN" altLang="en-US" sz="1600" dirty="0">
                <a:solidFill>
                  <a:schemeClr val="bg1">
                    <a:lumMod val="50000"/>
                  </a:schemeClr>
                </a:solidFill>
              </a:rPr>
              <a:t>产品</a:t>
            </a:r>
            <a:r>
              <a:rPr lang="zh-CN" altLang="en-US" sz="1600" dirty="0" smtClean="0">
                <a:solidFill>
                  <a:schemeClr val="bg1">
                    <a:lumMod val="50000"/>
                  </a:schemeClr>
                </a:solidFill>
              </a:rPr>
              <a:t>或直接</a:t>
            </a:r>
            <a:r>
              <a:rPr lang="zh-CN" altLang="en-US" sz="1600" dirty="0">
                <a:solidFill>
                  <a:schemeClr val="bg1">
                    <a:lumMod val="50000"/>
                  </a:schemeClr>
                </a:solidFill>
              </a:rPr>
              <a:t>竞争</a:t>
            </a:r>
            <a:r>
              <a:rPr lang="zh-CN" altLang="en-US" sz="1600" dirty="0" smtClean="0">
                <a:solidFill>
                  <a:schemeClr val="bg1">
                    <a:lumMod val="50000"/>
                  </a:schemeClr>
                </a:solidFill>
              </a:rPr>
              <a:t>产品；</a:t>
            </a:r>
            <a:r>
              <a:rPr lang="zh-CN" altLang="en-US" sz="1600" dirty="0">
                <a:solidFill>
                  <a:schemeClr val="bg1">
                    <a:lumMod val="50000"/>
                  </a:schemeClr>
                </a:solidFill>
              </a:rPr>
              <a:t>二是通过补贴</a:t>
            </a:r>
            <a:r>
              <a:rPr lang="zh-CN" altLang="en-US" sz="1600" dirty="0" smtClean="0">
                <a:solidFill>
                  <a:schemeClr val="bg1">
                    <a:lumMod val="50000"/>
                  </a:schemeClr>
                </a:solidFill>
              </a:rPr>
              <a:t>消费消除</a:t>
            </a:r>
            <a:r>
              <a:rPr lang="zh-CN" altLang="en-US" sz="1600" dirty="0">
                <a:solidFill>
                  <a:schemeClr val="bg1">
                    <a:lumMod val="50000"/>
                  </a:schemeClr>
                </a:solidFill>
              </a:rPr>
              <a:t>国内过剩的相同产品或者直接竞争产品；三</a:t>
            </a:r>
            <a:r>
              <a:rPr lang="zh-CN" altLang="en-US" sz="1600" dirty="0" smtClean="0">
                <a:solidFill>
                  <a:schemeClr val="bg1">
                    <a:lumMod val="50000"/>
                  </a:schemeClr>
                </a:solidFill>
              </a:rPr>
              <a:t>是依靠进口农产品、水产品</a:t>
            </a:r>
            <a:r>
              <a:rPr lang="zh-CN" altLang="en-US" sz="1600" dirty="0">
                <a:solidFill>
                  <a:schemeClr val="bg1">
                    <a:lumMod val="50000"/>
                  </a:schemeClr>
                </a:solidFill>
              </a:rPr>
              <a:t>形成的动物</a:t>
            </a:r>
            <a:r>
              <a:rPr lang="zh-CN" altLang="en-US" sz="1600" dirty="0" smtClean="0">
                <a:solidFill>
                  <a:schemeClr val="bg1">
                    <a:lumMod val="50000"/>
                  </a:schemeClr>
                </a:solidFill>
              </a:rPr>
              <a:t>产品。</a:t>
            </a:r>
            <a:endParaRPr sz="1600" dirty="0">
              <a:solidFill>
                <a:schemeClr val="bg1">
                  <a:lumMod val="50000"/>
                </a:schemeClr>
              </a:solidFill>
            </a:endParaRPr>
          </a:p>
        </p:txBody>
      </p:sp>
      <p:sp>
        <p:nvSpPr>
          <p:cNvPr id="15" name="TextBox 1"/>
          <p:cNvSpPr txBox="1"/>
          <p:nvPr/>
        </p:nvSpPr>
        <p:spPr>
          <a:xfrm>
            <a:off x="660613" y="2327896"/>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1</a:t>
            </a:r>
            <a:r>
              <a:rPr lang="en-US" altLang="zh-CN" b="1" dirty="0" smtClean="0">
                <a:solidFill>
                  <a:schemeClr val="accent1">
                    <a:lumMod val="50000"/>
                  </a:schemeClr>
                </a:solidFill>
              </a:rPr>
              <a:t>. </a:t>
            </a:r>
            <a:r>
              <a:rPr lang="zh-CN" altLang="en-US" b="1" dirty="0" smtClean="0">
                <a:solidFill>
                  <a:schemeClr val="accent1">
                    <a:lumMod val="50000"/>
                  </a:schemeClr>
                </a:solidFill>
              </a:rPr>
              <a:t>进口</a:t>
            </a:r>
            <a:r>
              <a:rPr lang="zh-CN" altLang="en-US" b="1" dirty="0">
                <a:solidFill>
                  <a:schemeClr val="accent1">
                    <a:lumMod val="50000"/>
                  </a:schemeClr>
                </a:solidFill>
              </a:rPr>
              <a:t>货物临时措施</a:t>
            </a:r>
            <a:endParaRPr lang="en-US" altLang="zh-CN" b="1" dirty="0">
              <a:solidFill>
                <a:schemeClr val="accent1">
                  <a:lumMod val="50000"/>
                </a:schemeClr>
              </a:solidFill>
            </a:endParaRPr>
          </a:p>
        </p:txBody>
      </p:sp>
      <p:sp>
        <p:nvSpPr>
          <p:cNvPr id="21" name="TextBox 1"/>
          <p:cNvSpPr txBox="1"/>
          <p:nvPr/>
        </p:nvSpPr>
        <p:spPr>
          <a:xfrm>
            <a:off x="558499" y="1318880"/>
            <a:ext cx="8027000"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国家</a:t>
            </a:r>
            <a:r>
              <a:rPr lang="zh-CN" altLang="en-US" sz="1600" dirty="0" smtClean="0">
                <a:solidFill>
                  <a:schemeClr val="bg1">
                    <a:lumMod val="50000"/>
                  </a:schemeClr>
                </a:solidFill>
              </a:rPr>
              <a:t>对禁止</a:t>
            </a:r>
            <a:r>
              <a:rPr lang="zh-CN" altLang="en-US" sz="1600" dirty="0">
                <a:solidFill>
                  <a:schemeClr val="bg1">
                    <a:lumMod val="50000"/>
                  </a:schemeClr>
                </a:solidFill>
              </a:rPr>
              <a:t>和限制以外的进口</a:t>
            </a:r>
            <a:r>
              <a:rPr lang="zh-CN" altLang="en-US" sz="1600" dirty="0" smtClean="0">
                <a:solidFill>
                  <a:schemeClr val="bg1">
                    <a:lumMod val="50000"/>
                  </a:schemeClr>
                </a:solidFill>
              </a:rPr>
              <a:t>货物基于</a:t>
            </a:r>
            <a:r>
              <a:rPr lang="zh-CN" altLang="en-US" sz="1600" dirty="0">
                <a:solidFill>
                  <a:schemeClr val="bg1">
                    <a:lumMod val="50000"/>
                  </a:schemeClr>
                </a:solidFill>
              </a:rPr>
              <a:t>监测货物的进口情况对部分进口货物实行自动进口许可管理，进口</a:t>
            </a:r>
            <a:r>
              <a:rPr lang="zh-CN" altLang="en-US" sz="1600" dirty="0" smtClean="0">
                <a:solidFill>
                  <a:schemeClr val="bg1">
                    <a:lumMod val="50000"/>
                  </a:schemeClr>
                </a:solidFill>
              </a:rPr>
              <a:t>企业凭</a:t>
            </a:r>
            <a:r>
              <a:rPr lang="zh-CN" altLang="en-US" sz="1600" dirty="0">
                <a:solidFill>
                  <a:schemeClr val="bg1">
                    <a:lumMod val="50000"/>
                  </a:schemeClr>
                </a:solidFill>
              </a:rPr>
              <a:t>自动进口许可</a:t>
            </a:r>
            <a:r>
              <a:rPr lang="zh-CN" altLang="en-US" sz="1600" dirty="0" smtClean="0">
                <a:solidFill>
                  <a:schemeClr val="bg1">
                    <a:lumMod val="50000"/>
                  </a:schemeClr>
                </a:solidFill>
              </a:rPr>
              <a:t>证向</a:t>
            </a:r>
            <a:r>
              <a:rPr lang="zh-CN" altLang="en-US" sz="1600" dirty="0">
                <a:solidFill>
                  <a:schemeClr val="bg1">
                    <a:lumMod val="50000"/>
                  </a:schemeClr>
                </a:solidFill>
              </a:rPr>
              <a:t>海关办理进口货物报关验放</a:t>
            </a:r>
            <a:r>
              <a:rPr lang="zh-CN" altLang="en-US" sz="1600" dirty="0" smtClean="0">
                <a:solidFill>
                  <a:schemeClr val="bg1">
                    <a:lumMod val="50000"/>
                  </a:schemeClr>
                </a:solidFill>
              </a:rPr>
              <a:t>手续。</a:t>
            </a:r>
            <a:endParaRPr sz="1600" dirty="0">
              <a:solidFill>
                <a:schemeClr val="bg1">
                  <a:lumMod val="50000"/>
                </a:schemeClr>
              </a:solidFill>
            </a:endParaRPr>
          </a:p>
        </p:txBody>
      </p:sp>
      <p:sp>
        <p:nvSpPr>
          <p:cNvPr id="22" name="TextBox 1"/>
          <p:cNvSpPr txBox="1"/>
          <p:nvPr/>
        </p:nvSpPr>
        <p:spPr>
          <a:xfrm>
            <a:off x="671697" y="3324411"/>
            <a:ext cx="6982767"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出口</a:t>
            </a:r>
            <a:r>
              <a:rPr lang="zh-CN" altLang="en-US" b="1" dirty="0">
                <a:solidFill>
                  <a:schemeClr val="accent1">
                    <a:lumMod val="50000"/>
                  </a:schemeClr>
                </a:solidFill>
              </a:rPr>
              <a:t>货物临时措施</a:t>
            </a:r>
            <a:endParaRPr lang="en-US" altLang="zh-CN" b="1" dirty="0">
              <a:solidFill>
                <a:schemeClr val="accent1">
                  <a:lumMod val="50000"/>
                </a:schemeClr>
              </a:solidFill>
            </a:endParaRPr>
          </a:p>
        </p:txBody>
      </p:sp>
      <p:sp>
        <p:nvSpPr>
          <p:cNvPr id="16" name="TextBox 1"/>
          <p:cNvSpPr txBox="1"/>
          <p:nvPr/>
        </p:nvSpPr>
        <p:spPr>
          <a:xfrm>
            <a:off x="344243" y="1923860"/>
            <a:ext cx="7155128" cy="49962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（四）进出口货物临时措施</a:t>
            </a:r>
            <a:endParaRPr lang="en-US" altLang="zh-CN" sz="2000" b="1" dirty="0">
              <a:solidFill>
                <a:srgbClr val="002060"/>
              </a:solidFill>
            </a:endParaRPr>
          </a:p>
        </p:txBody>
      </p:sp>
      <p:sp>
        <p:nvSpPr>
          <p:cNvPr id="24" name="TextBox 1"/>
          <p:cNvSpPr txBox="1"/>
          <p:nvPr/>
        </p:nvSpPr>
        <p:spPr>
          <a:xfrm>
            <a:off x="693052" y="3751628"/>
            <a:ext cx="7896765"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范围：</a:t>
            </a:r>
            <a:r>
              <a:rPr lang="zh-CN" altLang="en-US" sz="1600" dirty="0">
                <a:solidFill>
                  <a:schemeClr val="bg1">
                    <a:lumMod val="50000"/>
                  </a:schemeClr>
                </a:solidFill>
              </a:rPr>
              <a:t>一是发生严重自然灾害等异常</a:t>
            </a:r>
            <a:r>
              <a:rPr lang="zh-CN" altLang="en-US" sz="1600" dirty="0" smtClean="0">
                <a:solidFill>
                  <a:schemeClr val="bg1">
                    <a:lumMod val="50000"/>
                  </a:schemeClr>
                </a:solidFill>
              </a:rPr>
              <a:t>情况时需要</a:t>
            </a:r>
            <a:r>
              <a:rPr lang="zh-CN" altLang="en-US" sz="1600" dirty="0">
                <a:solidFill>
                  <a:schemeClr val="bg1">
                    <a:lumMod val="50000"/>
                  </a:schemeClr>
                </a:solidFill>
              </a:rPr>
              <a:t>限制或者禁止出口</a:t>
            </a:r>
            <a:r>
              <a:rPr lang="zh-CN" altLang="en-US" sz="1600" dirty="0" smtClean="0">
                <a:solidFill>
                  <a:schemeClr val="bg1">
                    <a:lumMod val="50000"/>
                  </a:schemeClr>
                </a:solidFill>
              </a:rPr>
              <a:t>的货物；</a:t>
            </a:r>
            <a:r>
              <a:rPr lang="zh-CN" altLang="en-US" sz="1600" dirty="0">
                <a:solidFill>
                  <a:schemeClr val="bg1">
                    <a:lumMod val="50000"/>
                  </a:schemeClr>
                </a:solidFill>
              </a:rPr>
              <a:t>二是出口经营秩序严重</a:t>
            </a:r>
            <a:r>
              <a:rPr lang="zh-CN" altLang="en-US" sz="1600" dirty="0" smtClean="0">
                <a:solidFill>
                  <a:schemeClr val="bg1">
                    <a:lumMod val="50000"/>
                  </a:schemeClr>
                </a:solidFill>
              </a:rPr>
              <a:t>混乱需要</a:t>
            </a:r>
            <a:r>
              <a:rPr lang="zh-CN" altLang="en-US" sz="1600" dirty="0">
                <a:solidFill>
                  <a:schemeClr val="bg1">
                    <a:lumMod val="50000"/>
                  </a:schemeClr>
                </a:solidFill>
              </a:rPr>
              <a:t>限制出口</a:t>
            </a:r>
            <a:r>
              <a:rPr lang="zh-CN" altLang="en-US" sz="1600" dirty="0" smtClean="0">
                <a:solidFill>
                  <a:schemeClr val="bg1">
                    <a:lumMod val="50000"/>
                  </a:schemeClr>
                </a:solidFill>
              </a:rPr>
              <a:t>的货物；</a:t>
            </a:r>
            <a:r>
              <a:rPr lang="zh-CN" altLang="en-US" sz="1600" dirty="0">
                <a:solidFill>
                  <a:schemeClr val="bg1">
                    <a:lumMod val="50000"/>
                  </a:schemeClr>
                </a:solidFill>
              </a:rPr>
              <a:t>三是依照我国</a:t>
            </a:r>
            <a:r>
              <a:rPr lang="en-US" altLang="zh-CN" sz="1600" dirty="0">
                <a:solidFill>
                  <a:schemeClr val="bg1">
                    <a:lumMod val="50000"/>
                  </a:schemeClr>
                </a:solidFill>
              </a:rPr>
              <a:t>《</a:t>
            </a:r>
            <a:r>
              <a:rPr lang="zh-CN" altLang="en-US" sz="1600" dirty="0">
                <a:solidFill>
                  <a:schemeClr val="bg1">
                    <a:lumMod val="50000"/>
                  </a:schemeClr>
                </a:solidFill>
              </a:rPr>
              <a:t>外贸法</a:t>
            </a:r>
            <a:r>
              <a:rPr lang="en-US" altLang="zh-CN" sz="1600" dirty="0">
                <a:solidFill>
                  <a:schemeClr val="bg1">
                    <a:lumMod val="50000"/>
                  </a:schemeClr>
                </a:solidFill>
              </a:rPr>
              <a:t>》</a:t>
            </a:r>
            <a:r>
              <a:rPr lang="zh-CN" altLang="en-US" sz="1600" dirty="0">
                <a:solidFill>
                  <a:schemeClr val="bg1">
                    <a:lumMod val="50000"/>
                  </a:schemeClr>
                </a:solidFill>
              </a:rPr>
              <a:t>第十七</a:t>
            </a:r>
            <a:r>
              <a:rPr lang="zh-CN" altLang="en-US" sz="1600" dirty="0" smtClean="0">
                <a:solidFill>
                  <a:schemeClr val="bg1">
                    <a:lumMod val="50000"/>
                  </a:schemeClr>
                </a:solidFill>
              </a:rPr>
              <a:t>条规定需要</a:t>
            </a:r>
            <a:r>
              <a:rPr lang="zh-CN" altLang="en-US" sz="1600" dirty="0">
                <a:solidFill>
                  <a:schemeClr val="bg1">
                    <a:lumMod val="50000"/>
                  </a:schemeClr>
                </a:solidFill>
              </a:rPr>
              <a:t>限制</a:t>
            </a:r>
            <a:r>
              <a:rPr lang="zh-CN" altLang="en-US" sz="1600" dirty="0" smtClean="0">
                <a:solidFill>
                  <a:schemeClr val="bg1">
                    <a:lumMod val="50000"/>
                  </a:schemeClr>
                </a:solidFill>
              </a:rPr>
              <a:t>或禁止</a:t>
            </a:r>
            <a:r>
              <a:rPr lang="zh-CN" altLang="en-US" sz="1600" dirty="0">
                <a:solidFill>
                  <a:schemeClr val="bg1">
                    <a:lumMod val="50000"/>
                  </a:schemeClr>
                </a:solidFill>
              </a:rPr>
              <a:t>出口</a:t>
            </a:r>
            <a:r>
              <a:rPr lang="zh-CN" altLang="en-US" sz="1600" dirty="0" smtClean="0">
                <a:solidFill>
                  <a:schemeClr val="bg1">
                    <a:lumMod val="50000"/>
                  </a:schemeClr>
                </a:solidFill>
              </a:rPr>
              <a:t>的货物。</a:t>
            </a:r>
            <a:endParaRPr sz="1600" dirty="0">
              <a:solidFill>
                <a:schemeClr val="bg1">
                  <a:lumMod val="50000"/>
                </a:schemeClr>
              </a:solidFill>
            </a:endParaRPr>
          </a:p>
        </p:txBody>
      </p:sp>
    </p:spTree>
    <p:extLst>
      <p:ext uri="{BB962C8B-B14F-4D97-AF65-F5344CB8AC3E}">
        <p14:creationId xmlns:p14="http://schemas.microsoft.com/office/powerpoint/2010/main" val="8093577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3" name="矩形 12"/>
          <p:cNvSpPr/>
          <p:nvPr/>
        </p:nvSpPr>
        <p:spPr bwMode="auto">
          <a:xfrm>
            <a:off x="327617" y="796926"/>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国家跨境</a:t>
            </a: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电商综合试验区：</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由国务院</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批准，在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、支付、物流、通关、退税、结汇等环节的技术标准、业务流程、监管模式和信息化建设等方面开展先行先试的试验基地</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国家跨境电商综合试验区</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设立：</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商务部先后颁布了四批。</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78529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27617" y="1915378"/>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首批跨</a:t>
            </a:r>
            <a:r>
              <a:rPr lang="zh-CN" altLang="en-US" sz="2000" b="1" dirty="0">
                <a:solidFill>
                  <a:srgbClr val="002060"/>
                </a:solidFill>
              </a:rPr>
              <a:t>境电子商务综合试验区</a:t>
            </a:r>
            <a:endParaRPr lang="en-US" altLang="zh-CN" sz="2000" b="1" dirty="0">
              <a:solidFill>
                <a:srgbClr val="002060"/>
              </a:solidFill>
            </a:endParaRPr>
          </a:p>
        </p:txBody>
      </p:sp>
      <p:sp>
        <p:nvSpPr>
          <p:cNvPr id="17" name="TextBox 1"/>
          <p:cNvSpPr txBox="1"/>
          <p:nvPr/>
        </p:nvSpPr>
        <p:spPr>
          <a:xfrm>
            <a:off x="759229" y="2781685"/>
            <a:ext cx="789399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 2015</a:t>
            </a:r>
            <a:r>
              <a:rPr lang="zh-CN" altLang="en-US" sz="1600" dirty="0">
                <a:solidFill>
                  <a:schemeClr val="bg1">
                    <a:lumMod val="50000"/>
                  </a:schemeClr>
                </a:solidFill>
              </a:rPr>
              <a:t>年</a:t>
            </a:r>
            <a:r>
              <a:rPr lang="en-US" altLang="zh-CN" sz="1600" dirty="0">
                <a:solidFill>
                  <a:schemeClr val="bg1">
                    <a:lumMod val="50000"/>
                  </a:schemeClr>
                </a:solidFill>
              </a:rPr>
              <a:t>3</a:t>
            </a:r>
            <a:r>
              <a:rPr lang="zh-CN" altLang="en-US" sz="1600" dirty="0">
                <a:solidFill>
                  <a:schemeClr val="bg1">
                    <a:lumMod val="50000"/>
                  </a:schemeClr>
                </a:solidFill>
              </a:rPr>
              <a:t>月，国务院同意设立首批中国（杭州）跨境电子商务综合试验区。该试验区根据杭州市的城市定位，将其建为以信息为基础、以信用为核心、以技术为支撑的跨境电子商务新型监管服务模式，实现跨境电子商务自由化、便利化、规范化发展</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6" name="TextBox 1"/>
          <p:cNvSpPr txBox="1"/>
          <p:nvPr/>
        </p:nvSpPr>
        <p:spPr>
          <a:xfrm>
            <a:off x="759229" y="3751770"/>
            <a:ext cx="7869382"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 建设</a:t>
            </a:r>
            <a:r>
              <a:rPr lang="zh-CN" altLang="en-US" sz="1600" dirty="0">
                <a:solidFill>
                  <a:schemeClr val="bg1">
                    <a:lumMod val="50000"/>
                  </a:schemeClr>
                </a:solidFill>
              </a:rPr>
              <a:t>内容包括信息共享体系、金融服务体系、智能物流体系、电商信用体系、统计监测体系、风险防控体系、线上“单一窗口”平台和线下“综合园区”平台八个方面</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6" name="TextBox 1"/>
          <p:cNvSpPr txBox="1"/>
          <p:nvPr/>
        </p:nvSpPr>
        <p:spPr>
          <a:xfrm>
            <a:off x="646925" y="2333047"/>
            <a:ext cx="4989104"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中国</a:t>
            </a:r>
            <a:r>
              <a:rPr lang="zh-CN" altLang="en-US" b="1" dirty="0">
                <a:solidFill>
                  <a:schemeClr val="accent1">
                    <a:lumMod val="50000"/>
                  </a:schemeClr>
                </a:solidFill>
              </a:rPr>
              <a:t>（杭州）跨境电子商务综合试验</a:t>
            </a:r>
            <a:r>
              <a:rPr lang="zh-CN" altLang="en-US" b="1" dirty="0" smtClean="0">
                <a:solidFill>
                  <a:schemeClr val="accent1">
                    <a:lumMod val="50000"/>
                  </a:schemeClr>
                </a:solidFill>
              </a:rPr>
              <a:t>区的设立</a:t>
            </a:r>
            <a:endParaRPr lang="en-US" altLang="zh-CN" b="1" dirty="0">
              <a:solidFill>
                <a:schemeClr val="accent1">
                  <a:lumMod val="50000"/>
                </a:schemeClr>
              </a:solidFill>
            </a:endParaRPr>
          </a:p>
        </p:txBody>
      </p:sp>
      <p:sp>
        <p:nvSpPr>
          <p:cNvPr id="27" name="TextBox 1"/>
          <p:cNvSpPr txBox="1"/>
          <p:nvPr/>
        </p:nvSpPr>
        <p:spPr>
          <a:xfrm>
            <a:off x="694027" y="3620359"/>
            <a:ext cx="5679063" cy="5078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中国</a:t>
            </a:r>
            <a:r>
              <a:rPr lang="zh-CN" altLang="en-US" b="1" dirty="0">
                <a:solidFill>
                  <a:schemeClr val="accent1">
                    <a:lumMod val="50000"/>
                  </a:schemeClr>
                </a:solidFill>
              </a:rPr>
              <a:t>（杭州）跨境电子商务综合试验</a:t>
            </a:r>
            <a:r>
              <a:rPr lang="zh-CN" altLang="en-US" b="1" dirty="0" smtClean="0">
                <a:solidFill>
                  <a:schemeClr val="accent1">
                    <a:lumMod val="50000"/>
                  </a:schemeClr>
                </a:solidFill>
              </a:rPr>
              <a:t>区建设的内容</a:t>
            </a:r>
            <a:endParaRPr lang="en-US" altLang="zh-CN" b="1" dirty="0">
              <a:solidFill>
                <a:schemeClr val="accent1">
                  <a:lumMod val="50000"/>
                </a:schemeClr>
              </a:solidFill>
            </a:endParaRPr>
          </a:p>
        </p:txBody>
      </p:sp>
    </p:spTree>
    <p:extLst>
      <p:ext uri="{BB962C8B-B14F-4D97-AF65-F5344CB8AC3E}">
        <p14:creationId xmlns:p14="http://schemas.microsoft.com/office/powerpoint/2010/main" val="7240235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74067" y="949320"/>
            <a:ext cx="8548260" cy="2788456"/>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中国（杭州）跨境电子商务综合试验</a:t>
            </a:r>
            <a:r>
              <a:rPr lang="zh-CN" altLang="en-US" sz="2000" b="1" kern="1200" dirty="0" smtClean="0">
                <a:solidFill>
                  <a:srgbClr val="006600"/>
                </a:solidFill>
                <a:latin typeface="微软雅黑" panose="020B0503020204020204" pitchFamily="34" charset="-122"/>
                <a:ea typeface="微软雅黑" panose="020B0503020204020204" pitchFamily="34" charset="-122"/>
              </a:rPr>
              <a:t>区建设</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建立</a:t>
            </a:r>
            <a:r>
              <a:rPr lang="zh-CN" altLang="en-US" sz="1400" kern="1200" dirty="0">
                <a:solidFill>
                  <a:srgbClr val="006600"/>
                </a:solidFill>
                <a:latin typeface="微软雅黑" panose="020B0503020204020204" pitchFamily="34" charset="-122"/>
                <a:ea typeface="微软雅黑" panose="020B0503020204020204" pitchFamily="34" charset="-122"/>
              </a:rPr>
              <a:t>多位一体的跨境电子商务信息合作机制和共享平台</a:t>
            </a:r>
            <a:r>
              <a:rPr lang="zh-CN" altLang="en-US" sz="1400" kern="1200" dirty="0" smtClean="0">
                <a:solidFill>
                  <a:srgbClr val="006600"/>
                </a:solidFill>
                <a:latin typeface="微软雅黑" panose="020B0503020204020204" pitchFamily="34" charset="-122"/>
                <a:ea typeface="微软雅黑" panose="020B0503020204020204" pitchFamily="34" charset="-122"/>
              </a:rPr>
              <a:t>，实现相关部门、企业之间的信息</a:t>
            </a:r>
            <a:r>
              <a:rPr lang="zh-CN" altLang="en-US" sz="1400" kern="1200" dirty="0">
                <a:solidFill>
                  <a:srgbClr val="006600"/>
                </a:solidFill>
                <a:latin typeface="微软雅黑" panose="020B0503020204020204" pitchFamily="34" charset="-122"/>
                <a:ea typeface="微软雅黑" panose="020B0503020204020204" pitchFamily="34" charset="-122"/>
              </a:rPr>
              <a:t>互联</a:t>
            </a:r>
            <a:r>
              <a:rPr lang="zh-CN" altLang="en-US" sz="1400" kern="1200" dirty="0" smtClean="0">
                <a:solidFill>
                  <a:srgbClr val="006600"/>
                </a:solidFill>
                <a:latin typeface="微软雅黑" panose="020B0503020204020204" pitchFamily="34" charset="-122"/>
                <a:ea typeface="微软雅黑" panose="020B0503020204020204" pitchFamily="34" charset="-122"/>
              </a:rPr>
              <a:t>互通；</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a:solidFill>
                  <a:srgbClr val="006600"/>
                </a:solidFill>
                <a:latin typeface="微软雅黑" panose="020B0503020204020204" pitchFamily="34" charset="-122"/>
                <a:ea typeface="微软雅黑" panose="020B0503020204020204" pitchFamily="34" charset="-122"/>
              </a:rPr>
              <a:t>开展</a:t>
            </a:r>
            <a:r>
              <a:rPr lang="zh-CN" altLang="en-US" sz="1400" kern="1200" dirty="0" smtClean="0">
                <a:solidFill>
                  <a:srgbClr val="006600"/>
                </a:solidFill>
                <a:latin typeface="微软雅黑" panose="020B0503020204020204" pitchFamily="34" charset="-122"/>
                <a:ea typeface="微软雅黑" panose="020B0503020204020204" pitchFamily="34" charset="-122"/>
              </a:rPr>
              <a:t>金融</a:t>
            </a:r>
            <a:r>
              <a:rPr lang="zh-CN" altLang="en-US" sz="1400" kern="1200" dirty="0">
                <a:solidFill>
                  <a:srgbClr val="006600"/>
                </a:solidFill>
                <a:latin typeface="微软雅黑" panose="020B0503020204020204" pitchFamily="34" charset="-122"/>
                <a:ea typeface="微软雅黑" panose="020B0503020204020204" pitchFamily="34" charset="-122"/>
              </a:rPr>
              <a:t>机构、第三方支付机构、第三方</a:t>
            </a:r>
            <a:r>
              <a:rPr lang="zh-CN" altLang="en-US" sz="1400" kern="1200" dirty="0" smtClean="0">
                <a:solidFill>
                  <a:srgbClr val="006600"/>
                </a:solidFill>
                <a:latin typeface="微软雅黑" panose="020B0503020204020204" pitchFamily="34" charset="-122"/>
                <a:ea typeface="微软雅黑" panose="020B0503020204020204" pitchFamily="34" charset="-122"/>
              </a:rPr>
              <a:t>电商平台</a:t>
            </a:r>
            <a:r>
              <a:rPr lang="zh-CN" altLang="en-US" sz="1400" kern="1200" dirty="0">
                <a:solidFill>
                  <a:srgbClr val="006600"/>
                </a:solidFill>
                <a:latin typeface="微软雅黑" panose="020B0503020204020204" pitchFamily="34" charset="-122"/>
                <a:ea typeface="微软雅黑" panose="020B0503020204020204" pitchFamily="34" charset="-122"/>
              </a:rPr>
              <a:t>、外贸综合服务</a:t>
            </a:r>
            <a:r>
              <a:rPr lang="zh-CN" altLang="en-US" sz="1400" kern="1200" dirty="0" smtClean="0">
                <a:solidFill>
                  <a:srgbClr val="006600"/>
                </a:solidFill>
                <a:latin typeface="微软雅黑" panose="020B0503020204020204" pitchFamily="34" charset="-122"/>
                <a:ea typeface="微软雅黑" panose="020B0503020204020204" pitchFamily="34" charset="-122"/>
              </a:rPr>
              <a:t>企业合作，提供在线一</a:t>
            </a:r>
            <a:r>
              <a:rPr lang="zh-CN" altLang="en-US" sz="1400" kern="1200" dirty="0">
                <a:solidFill>
                  <a:srgbClr val="006600"/>
                </a:solidFill>
                <a:latin typeface="微软雅黑" panose="020B0503020204020204" pitchFamily="34" charset="-122"/>
                <a:ea typeface="微软雅黑" panose="020B0503020204020204" pitchFamily="34" charset="-122"/>
              </a:rPr>
              <a:t>站式金融</a:t>
            </a:r>
            <a:r>
              <a:rPr lang="zh-CN" altLang="en-US" sz="1400" kern="1200" dirty="0" smtClean="0">
                <a:solidFill>
                  <a:srgbClr val="006600"/>
                </a:solidFill>
                <a:latin typeface="微软雅黑" panose="020B0503020204020204" pitchFamily="34" charset="-122"/>
                <a:ea typeface="微软雅黑" panose="020B0503020204020204" pitchFamily="34" charset="-122"/>
              </a:rPr>
              <a:t>服务；</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a:solidFill>
                  <a:srgbClr val="006600"/>
                </a:solidFill>
                <a:latin typeface="微软雅黑" panose="020B0503020204020204" pitchFamily="34" charset="-122"/>
                <a:ea typeface="微软雅黑" panose="020B0503020204020204" pitchFamily="34" charset="-122"/>
              </a:rPr>
              <a:t>建立</a:t>
            </a:r>
            <a:r>
              <a:rPr lang="zh-CN" altLang="en-US" sz="1400" kern="1200" dirty="0" smtClean="0">
                <a:solidFill>
                  <a:srgbClr val="006600"/>
                </a:solidFill>
                <a:latin typeface="微软雅黑" panose="020B0503020204020204" pitchFamily="34" charset="-122"/>
                <a:ea typeface="微软雅黑" panose="020B0503020204020204" pitchFamily="34" charset="-122"/>
              </a:rPr>
              <a:t>物流</a:t>
            </a:r>
            <a:r>
              <a:rPr lang="zh-CN" altLang="en-US" sz="1400" kern="1200" dirty="0">
                <a:solidFill>
                  <a:srgbClr val="006600"/>
                </a:solidFill>
                <a:latin typeface="微软雅黑" panose="020B0503020204020204" pitchFamily="34" charset="-122"/>
                <a:ea typeface="微软雅黑" panose="020B0503020204020204" pitchFamily="34" charset="-122"/>
              </a:rPr>
              <a:t>智能</a:t>
            </a:r>
            <a:r>
              <a:rPr lang="zh-CN" altLang="en-US" sz="1400" kern="1200" dirty="0" smtClean="0">
                <a:solidFill>
                  <a:srgbClr val="006600"/>
                </a:solidFill>
                <a:latin typeface="微软雅黑" panose="020B0503020204020204" pitchFamily="34" charset="-122"/>
                <a:ea typeface="微软雅黑" panose="020B0503020204020204" pitchFamily="34" charset="-122"/>
              </a:rPr>
              <a:t>信息、物流</a:t>
            </a:r>
            <a:r>
              <a:rPr lang="zh-CN" altLang="en-US" sz="1400" kern="1200" dirty="0">
                <a:solidFill>
                  <a:srgbClr val="006600"/>
                </a:solidFill>
                <a:latin typeface="微软雅黑" panose="020B0503020204020204" pitchFamily="34" charset="-122"/>
                <a:ea typeface="微软雅黑" panose="020B0503020204020204" pitchFamily="34" charset="-122"/>
              </a:rPr>
              <a:t>仓储</a:t>
            </a:r>
            <a:r>
              <a:rPr lang="zh-CN" altLang="en-US" sz="1400" kern="1200" dirty="0" smtClean="0">
                <a:solidFill>
                  <a:srgbClr val="006600"/>
                </a:solidFill>
                <a:latin typeface="微软雅黑" panose="020B0503020204020204" pitchFamily="34" charset="-122"/>
                <a:ea typeface="微软雅黑" panose="020B0503020204020204" pitchFamily="34" charset="-122"/>
              </a:rPr>
              <a:t>网络和物流</a:t>
            </a:r>
            <a:r>
              <a:rPr lang="zh-CN" altLang="en-US" sz="1400" kern="1200" dirty="0">
                <a:solidFill>
                  <a:srgbClr val="006600"/>
                </a:solidFill>
                <a:latin typeface="微软雅黑" panose="020B0503020204020204" pitchFamily="34" charset="-122"/>
                <a:ea typeface="微软雅黑" panose="020B0503020204020204" pitchFamily="34" charset="-122"/>
              </a:rPr>
              <a:t>运营</a:t>
            </a:r>
            <a:r>
              <a:rPr lang="zh-CN" altLang="en-US" sz="1400" kern="1200" dirty="0" smtClean="0">
                <a:solidFill>
                  <a:srgbClr val="006600"/>
                </a:solidFill>
                <a:latin typeface="微软雅黑" panose="020B0503020204020204" pitchFamily="34" charset="-122"/>
                <a:ea typeface="微软雅黑" panose="020B0503020204020204" pitchFamily="34" charset="-122"/>
              </a:rPr>
              <a:t>服务系统，形成功能</a:t>
            </a:r>
            <a:r>
              <a:rPr lang="zh-CN" altLang="en-US" sz="1400" kern="1200" dirty="0">
                <a:solidFill>
                  <a:srgbClr val="006600"/>
                </a:solidFill>
                <a:latin typeface="微软雅黑" panose="020B0503020204020204" pitchFamily="34" charset="-122"/>
                <a:ea typeface="微软雅黑" panose="020B0503020204020204" pitchFamily="34" charset="-122"/>
              </a:rPr>
              <a:t>齐全的跨境物流配送和运营服务</a:t>
            </a:r>
            <a:r>
              <a:rPr lang="zh-CN" altLang="en-US" sz="1400" kern="1200" dirty="0" smtClean="0">
                <a:solidFill>
                  <a:srgbClr val="006600"/>
                </a:solidFill>
                <a:latin typeface="微软雅黑" panose="020B0503020204020204" pitchFamily="34" charset="-122"/>
                <a:ea typeface="微软雅黑" panose="020B0503020204020204" pitchFamily="34" charset="-122"/>
              </a:rPr>
              <a:t>体系；</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建立信用</a:t>
            </a:r>
            <a:r>
              <a:rPr lang="zh-CN" altLang="en-US" sz="1400" kern="1200" dirty="0">
                <a:solidFill>
                  <a:srgbClr val="006600"/>
                </a:solidFill>
                <a:latin typeface="微软雅黑" panose="020B0503020204020204" pitchFamily="34" charset="-122"/>
                <a:ea typeface="微软雅黑" panose="020B0503020204020204" pitchFamily="34" charset="-122"/>
              </a:rPr>
              <a:t>数据库、信用评价系统、信用监管系统、信用负面清单系统</a:t>
            </a:r>
            <a:r>
              <a:rPr lang="zh-CN" altLang="en-US" sz="1400" kern="1200" dirty="0" smtClean="0">
                <a:solidFill>
                  <a:srgbClr val="006600"/>
                </a:solidFill>
                <a:latin typeface="微软雅黑" panose="020B0503020204020204" pitchFamily="34" charset="-122"/>
                <a:ea typeface="微软雅黑" panose="020B0503020204020204" pitchFamily="34" charset="-122"/>
              </a:rPr>
              <a:t>，实现对</a:t>
            </a:r>
            <a:r>
              <a:rPr lang="zh-CN" altLang="en-US" sz="1400" kern="1200" dirty="0">
                <a:solidFill>
                  <a:srgbClr val="006600"/>
                </a:solidFill>
                <a:latin typeface="微软雅黑" panose="020B0503020204020204" pitchFamily="34" charset="-122"/>
                <a:ea typeface="微软雅黑" panose="020B0503020204020204" pitchFamily="34" charset="-122"/>
              </a:rPr>
              <a:t>跨境电商</a:t>
            </a:r>
            <a:r>
              <a:rPr lang="zh-CN" altLang="en-US" sz="1400" kern="1200" dirty="0" smtClean="0">
                <a:solidFill>
                  <a:srgbClr val="006600"/>
                </a:solidFill>
                <a:latin typeface="微软雅黑" panose="020B0503020204020204" pitchFamily="34" charset="-122"/>
                <a:ea typeface="微软雅黑" panose="020B0503020204020204" pitchFamily="34" charset="-122"/>
              </a:rPr>
              <a:t>信用</a:t>
            </a:r>
            <a:r>
              <a:rPr lang="zh-CN" altLang="en-US" sz="1400" kern="1200" dirty="0">
                <a:solidFill>
                  <a:srgbClr val="006600"/>
                </a:solidFill>
                <a:latin typeface="微软雅黑" panose="020B0503020204020204" pitchFamily="34" charset="-122"/>
                <a:ea typeface="微软雅黑" panose="020B0503020204020204" pitchFamily="34" charset="-122"/>
              </a:rPr>
              <a:t>的分类</a:t>
            </a:r>
            <a:r>
              <a:rPr lang="zh-CN" altLang="en-US" sz="1400" kern="1200" dirty="0" smtClean="0">
                <a:solidFill>
                  <a:srgbClr val="006600"/>
                </a:solidFill>
                <a:latin typeface="微软雅黑" panose="020B0503020204020204" pitchFamily="34" charset="-122"/>
                <a:ea typeface="微软雅黑" panose="020B0503020204020204" pitchFamily="34" charset="-122"/>
              </a:rPr>
              <a:t>监管；</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建立</a:t>
            </a:r>
            <a:r>
              <a:rPr lang="zh-CN" altLang="en-US" sz="1400" kern="1200" dirty="0">
                <a:solidFill>
                  <a:srgbClr val="006600"/>
                </a:solidFill>
                <a:latin typeface="微软雅黑" panose="020B0503020204020204" pitchFamily="34" charset="-122"/>
                <a:ea typeface="微软雅黑" panose="020B0503020204020204" pitchFamily="34" charset="-122"/>
              </a:rPr>
              <a:t>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电商大</a:t>
            </a:r>
            <a:r>
              <a:rPr lang="zh-CN" altLang="en-US" sz="1400" kern="1200" dirty="0">
                <a:solidFill>
                  <a:srgbClr val="006600"/>
                </a:solidFill>
                <a:latin typeface="微软雅黑" panose="020B0503020204020204" pitchFamily="34" charset="-122"/>
                <a:ea typeface="微软雅黑" panose="020B0503020204020204" pitchFamily="34" charset="-122"/>
              </a:rPr>
              <a:t>数据中心，建立健全跨境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电商统计</a:t>
            </a:r>
            <a:r>
              <a:rPr lang="zh-CN" altLang="en-US" sz="1400" kern="1200" dirty="0">
                <a:solidFill>
                  <a:srgbClr val="006600"/>
                </a:solidFill>
                <a:latin typeface="微软雅黑" panose="020B0503020204020204" pitchFamily="34" charset="-122"/>
                <a:ea typeface="微软雅黑" panose="020B0503020204020204" pitchFamily="34" charset="-122"/>
              </a:rPr>
              <a:t>监测体系，完善跨境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电商统计方法；</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a:solidFill>
                  <a:srgbClr val="006600"/>
                </a:solidFill>
                <a:latin typeface="微软雅黑" panose="020B0503020204020204" pitchFamily="34" charset="-122"/>
                <a:ea typeface="微软雅黑" panose="020B0503020204020204" pitchFamily="34" charset="-122"/>
              </a:rPr>
              <a:t>建立风险信息采集机制、风险评估分析机制、风险预警处置机制、风险复查完善机制，以流程节点防控</a:t>
            </a:r>
            <a:r>
              <a:rPr lang="zh-CN" altLang="en-US" sz="1400" kern="1200" dirty="0" smtClean="0">
                <a:solidFill>
                  <a:srgbClr val="006600"/>
                </a:solidFill>
                <a:latin typeface="微软雅黑" panose="020B0503020204020204" pitchFamily="34" charset="-122"/>
                <a:ea typeface="微软雅黑" panose="020B0503020204020204" pitchFamily="34" charset="-122"/>
              </a:rPr>
              <a:t>风险；建立</a:t>
            </a:r>
            <a:r>
              <a:rPr lang="zh-CN" altLang="en-US" sz="1400" kern="1200" dirty="0">
                <a:solidFill>
                  <a:srgbClr val="006600"/>
                </a:solidFill>
                <a:latin typeface="微软雅黑" panose="020B0503020204020204" pitchFamily="34" charset="-122"/>
                <a:ea typeface="微软雅黑" panose="020B0503020204020204" pitchFamily="34" charset="-122"/>
              </a:rPr>
              <a:t>数据标准和认证体系</a:t>
            </a:r>
            <a:r>
              <a:rPr lang="zh-CN" altLang="en-US" sz="1400" kern="1200" dirty="0" smtClean="0">
                <a:solidFill>
                  <a:srgbClr val="006600"/>
                </a:solidFill>
                <a:latin typeface="微软雅黑" panose="020B0503020204020204" pitchFamily="34" charset="-122"/>
                <a:ea typeface="微软雅黑" panose="020B0503020204020204" pitchFamily="34" charset="-122"/>
              </a:rPr>
              <a:t>，实现</a:t>
            </a:r>
            <a:r>
              <a:rPr lang="zh-CN" altLang="en-US" sz="1400" kern="1200" dirty="0">
                <a:solidFill>
                  <a:srgbClr val="006600"/>
                </a:solidFill>
                <a:latin typeface="微软雅黑" panose="020B0503020204020204" pitchFamily="34" charset="-122"/>
                <a:ea typeface="微软雅黑" panose="020B0503020204020204" pitchFamily="34" charset="-122"/>
              </a:rPr>
              <a:t>政府管理部门之间信息</a:t>
            </a:r>
            <a:r>
              <a:rPr lang="zh-CN" altLang="en-US" sz="1400" kern="1200" dirty="0" smtClean="0">
                <a:solidFill>
                  <a:srgbClr val="006600"/>
                </a:solidFill>
                <a:latin typeface="微软雅黑" panose="020B0503020204020204" pitchFamily="34" charset="-122"/>
                <a:ea typeface="微软雅黑" panose="020B0503020204020204" pitchFamily="34" charset="-122"/>
              </a:rPr>
              <a:t>互换，为</a:t>
            </a:r>
            <a:r>
              <a:rPr lang="zh-CN" altLang="en-US" sz="1400" kern="1200" dirty="0">
                <a:solidFill>
                  <a:srgbClr val="006600"/>
                </a:solidFill>
                <a:latin typeface="微软雅黑" panose="020B0503020204020204" pitchFamily="34" charset="-122"/>
                <a:ea typeface="微软雅黑" panose="020B0503020204020204" pitchFamily="34" charset="-122"/>
              </a:rPr>
              <a:t>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电商企业</a:t>
            </a:r>
            <a:r>
              <a:rPr lang="zh-CN" altLang="en-US" sz="1400" kern="1200" dirty="0">
                <a:solidFill>
                  <a:srgbClr val="006600"/>
                </a:solidFill>
                <a:latin typeface="微软雅黑" panose="020B0503020204020204" pitchFamily="34" charset="-122"/>
                <a:ea typeface="微软雅黑" panose="020B0503020204020204" pitchFamily="34" charset="-122"/>
              </a:rPr>
              <a:t>和个人</a:t>
            </a:r>
            <a:r>
              <a:rPr lang="zh-CN" altLang="en-US" sz="1400" kern="1200" dirty="0" smtClean="0">
                <a:solidFill>
                  <a:srgbClr val="006600"/>
                </a:solidFill>
                <a:latin typeface="微软雅黑" panose="020B0503020204020204" pitchFamily="34" charset="-122"/>
                <a:ea typeface="微软雅黑" panose="020B0503020204020204" pitchFamily="34" charset="-122"/>
              </a:rPr>
              <a:t>提供供应</a:t>
            </a:r>
            <a:r>
              <a:rPr lang="zh-CN" altLang="en-US" sz="1400" kern="1200" dirty="0">
                <a:solidFill>
                  <a:srgbClr val="006600"/>
                </a:solidFill>
                <a:latin typeface="微软雅黑" panose="020B0503020204020204" pitchFamily="34" charset="-122"/>
                <a:ea typeface="微软雅黑" panose="020B0503020204020204" pitchFamily="34" charset="-122"/>
              </a:rPr>
              <a:t>链商务</a:t>
            </a:r>
            <a:r>
              <a:rPr lang="zh-CN" altLang="en-US" sz="1400" kern="1200" dirty="0" smtClean="0">
                <a:solidFill>
                  <a:srgbClr val="006600"/>
                </a:solidFill>
                <a:latin typeface="微软雅黑" panose="020B0503020204020204" pitchFamily="34" charset="-122"/>
                <a:ea typeface="微软雅黑" panose="020B0503020204020204" pitchFamily="34" charset="-122"/>
              </a:rPr>
              <a:t>服务；</a:t>
            </a:r>
            <a:endParaRPr lang="en-US" altLang="zh-CN" sz="1400"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建设</a:t>
            </a:r>
            <a:r>
              <a:rPr lang="zh-CN" altLang="en-US" sz="1400" kern="1200" dirty="0">
                <a:solidFill>
                  <a:srgbClr val="006600"/>
                </a:solidFill>
                <a:latin typeface="微软雅黑" panose="020B0503020204020204" pitchFamily="34" charset="-122"/>
                <a:ea typeface="微软雅黑" panose="020B0503020204020204" pitchFamily="34" charset="-122"/>
              </a:rPr>
              <a:t>“综合园区”平台，提供通关、物流、金融、人才等一站式综合服务</a:t>
            </a:r>
            <a:r>
              <a:rPr lang="zh-CN" altLang="en-US" sz="1400" kern="1200" dirty="0" smtClean="0">
                <a:solidFill>
                  <a:srgbClr val="006600"/>
                </a:solidFill>
                <a:latin typeface="微软雅黑" panose="020B0503020204020204" pitchFamily="34" charset="-122"/>
                <a:ea typeface="微软雅黑" panose="020B0503020204020204" pitchFamily="34" charset="-122"/>
              </a:rPr>
              <a:t>，促进</a:t>
            </a:r>
            <a:r>
              <a:rPr lang="zh-CN" altLang="en-US" sz="1400" kern="1200" dirty="0">
                <a:solidFill>
                  <a:srgbClr val="006600"/>
                </a:solidFill>
                <a:latin typeface="微软雅黑" panose="020B0503020204020204" pitchFamily="34" charset="-122"/>
                <a:ea typeface="微软雅黑" panose="020B0503020204020204" pitchFamily="34" charset="-122"/>
              </a:rPr>
              <a:t>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电商线</a:t>
            </a:r>
            <a:r>
              <a:rPr lang="zh-CN" altLang="en-US" sz="1400" kern="1200" dirty="0">
                <a:solidFill>
                  <a:srgbClr val="006600"/>
                </a:solidFill>
                <a:latin typeface="微软雅黑" panose="020B0503020204020204" pitchFamily="34" charset="-122"/>
                <a:ea typeface="微软雅黑" panose="020B0503020204020204" pitchFamily="34" charset="-122"/>
              </a:rPr>
              <a:t>上平台和线下园区的联动发展，打造跨境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电商完整</a:t>
            </a:r>
            <a:r>
              <a:rPr lang="zh-CN" altLang="en-US" sz="1400" kern="1200" dirty="0">
                <a:solidFill>
                  <a:srgbClr val="006600"/>
                </a:solidFill>
                <a:latin typeface="微软雅黑" panose="020B0503020204020204" pitchFamily="34" charset="-122"/>
                <a:ea typeface="微软雅黑" panose="020B0503020204020204" pitchFamily="34" charset="-122"/>
              </a:rPr>
              <a:t>的产业链和生态链。</a:t>
            </a:r>
          </a:p>
        </p:txBody>
      </p:sp>
      <p:sp>
        <p:nvSpPr>
          <p:cNvPr id="7" name="矩形 6"/>
          <p:cNvSpPr/>
          <p:nvPr/>
        </p:nvSpPr>
        <p:spPr>
          <a:xfrm>
            <a:off x="374069" y="185690"/>
            <a:ext cx="8769930"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a:t>
            </a:r>
            <a:r>
              <a:rPr lang="zh-CN" altLang="en-US" sz="2800" b="1" dirty="0" smtClean="0">
                <a:solidFill>
                  <a:schemeClr val="bg1"/>
                </a:solidFill>
                <a:latin typeface="Microsoft YaHei"/>
                <a:ea typeface="Microsoft YaHei"/>
                <a:cs typeface="Microsoft YaHei"/>
              </a:rPr>
              <a:t>区</a:t>
            </a:r>
            <a:endParaRPr lang="zh-CN" altLang="en-US" sz="2800" b="1" dirty="0">
              <a:solidFill>
                <a:schemeClr val="bg1"/>
              </a:solidFill>
              <a:latin typeface="Microsoft YaHei"/>
              <a:ea typeface="Microsoft YaHei"/>
              <a:cs typeface="Microsoft YaHei"/>
            </a:endParaRPr>
          </a:p>
        </p:txBody>
      </p:sp>
      <p:pic>
        <p:nvPicPr>
          <p:cNvPr id="8" name="图片 7"/>
          <p:cNvPicPr>
            <a:picLocks noChangeAspect="1"/>
          </p:cNvPicPr>
          <p:nvPr/>
        </p:nvPicPr>
        <p:blipFill rotWithShape="1">
          <a:blip r:embed="rId2">
            <a:duotone>
              <a:prstClr val="black"/>
              <a:schemeClr val="tx2">
                <a:tint val="45000"/>
                <a:satMod val="400000"/>
              </a:schemeClr>
            </a:duotone>
          </a:blip>
          <a:srcRect l="4528" t="26612" r="5404" b="14571"/>
          <a:stretch/>
        </p:blipFill>
        <p:spPr>
          <a:xfrm>
            <a:off x="83127" y="3623371"/>
            <a:ext cx="8987525" cy="1520130"/>
          </a:xfrm>
          <a:prstGeom prst="rect">
            <a:avLst/>
          </a:prstGeom>
          <a:ln>
            <a:noFill/>
          </a:ln>
          <a:effectLst>
            <a:softEdge rad="112500"/>
          </a:effectLst>
        </p:spPr>
      </p:pic>
    </p:spTree>
    <p:extLst>
      <p:ext uri="{BB962C8B-B14F-4D97-AF65-F5344CB8AC3E}">
        <p14:creationId xmlns:p14="http://schemas.microsoft.com/office/powerpoint/2010/main" val="7185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15635" y="185690"/>
            <a:ext cx="561940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5" name="TextBox 1"/>
          <p:cNvSpPr txBox="1"/>
          <p:nvPr/>
        </p:nvSpPr>
        <p:spPr>
          <a:xfrm>
            <a:off x="344243" y="941682"/>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（二）</a:t>
            </a:r>
            <a:r>
              <a:rPr lang="zh-CN" altLang="en-US" sz="2000" b="1" dirty="0">
                <a:solidFill>
                  <a:srgbClr val="002060"/>
                </a:solidFill>
              </a:rPr>
              <a:t>第二批国家跨境电子商务综合试验区</a:t>
            </a:r>
            <a:endParaRPr lang="en-US" altLang="zh-CN" sz="2000" b="1" dirty="0">
              <a:solidFill>
                <a:srgbClr val="002060"/>
              </a:solidFill>
            </a:endParaRPr>
          </a:p>
        </p:txBody>
      </p:sp>
      <p:sp>
        <p:nvSpPr>
          <p:cNvPr id="17" name="TextBox 1"/>
          <p:cNvSpPr txBox="1"/>
          <p:nvPr/>
        </p:nvSpPr>
        <p:spPr>
          <a:xfrm>
            <a:off x="583191" y="1445696"/>
            <a:ext cx="8289260"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2016</a:t>
            </a:r>
            <a:r>
              <a:rPr lang="zh-CN" altLang="en-US" sz="1600" dirty="0">
                <a:solidFill>
                  <a:schemeClr val="bg1">
                    <a:lumMod val="50000"/>
                  </a:schemeClr>
                </a:solidFill>
              </a:rPr>
              <a:t>年</a:t>
            </a:r>
            <a:r>
              <a:rPr lang="en-US" altLang="zh-CN" sz="1600" dirty="0">
                <a:solidFill>
                  <a:schemeClr val="bg1">
                    <a:lumMod val="50000"/>
                  </a:schemeClr>
                </a:solidFill>
              </a:rPr>
              <a:t>1</a:t>
            </a:r>
            <a:r>
              <a:rPr lang="zh-CN" altLang="en-US" sz="1600" dirty="0">
                <a:solidFill>
                  <a:schemeClr val="bg1">
                    <a:lumMod val="50000"/>
                  </a:schemeClr>
                </a:solidFill>
              </a:rPr>
              <a:t>月，国务院同意</a:t>
            </a:r>
            <a:r>
              <a:rPr lang="zh-CN" altLang="en-US" sz="1600" dirty="0" smtClean="0">
                <a:solidFill>
                  <a:schemeClr val="bg1">
                    <a:lumMod val="50000"/>
                  </a:schemeClr>
                </a:solidFill>
              </a:rPr>
              <a:t>在</a:t>
            </a:r>
            <a:r>
              <a:rPr lang="en-US" altLang="zh-CN" sz="1600" dirty="0" smtClean="0">
                <a:solidFill>
                  <a:schemeClr val="bg1">
                    <a:lumMod val="50000"/>
                  </a:schemeClr>
                </a:solidFill>
              </a:rPr>
              <a:t>12</a:t>
            </a:r>
            <a:r>
              <a:rPr lang="zh-CN" altLang="en-US" sz="1600" dirty="0">
                <a:solidFill>
                  <a:schemeClr val="bg1">
                    <a:lumMod val="50000"/>
                  </a:schemeClr>
                </a:solidFill>
              </a:rPr>
              <a:t>个城市设立跨境电子商务综合试验区，推广中国（杭州）跨境电子商务综合试验区的模式</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6" name="TextBox 1"/>
          <p:cNvSpPr txBox="1"/>
          <p:nvPr/>
        </p:nvSpPr>
        <p:spPr>
          <a:xfrm>
            <a:off x="583191" y="2354066"/>
            <a:ext cx="8272634" cy="12741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smtClean="0">
                <a:solidFill>
                  <a:schemeClr val="bg1">
                    <a:lumMod val="50000"/>
                  </a:schemeClr>
                </a:solidFill>
              </a:rPr>
              <a:t>搭建</a:t>
            </a:r>
            <a:r>
              <a:rPr lang="zh-CN" altLang="en-US" sz="1600" dirty="0">
                <a:solidFill>
                  <a:schemeClr val="bg1">
                    <a:lumMod val="50000"/>
                  </a:schemeClr>
                </a:solidFill>
              </a:rPr>
              <a:t>跨境</a:t>
            </a:r>
            <a:r>
              <a:rPr lang="zh-CN" altLang="en-US" sz="1600" dirty="0" smtClean="0">
                <a:solidFill>
                  <a:schemeClr val="bg1">
                    <a:lumMod val="50000"/>
                  </a:schemeClr>
                </a:solidFill>
              </a:rPr>
              <a:t>电商公共</a:t>
            </a:r>
            <a:r>
              <a:rPr lang="zh-CN" altLang="en-US" sz="1600" dirty="0">
                <a:solidFill>
                  <a:schemeClr val="bg1">
                    <a:lumMod val="50000"/>
                  </a:schemeClr>
                </a:solidFill>
              </a:rPr>
              <a:t>服务平台、海关监管平台和检验检疫监管平台</a:t>
            </a:r>
            <a:r>
              <a:rPr lang="zh-CN" altLang="en-US" sz="1600" dirty="0" smtClean="0">
                <a:solidFill>
                  <a:schemeClr val="bg1">
                    <a:lumMod val="50000"/>
                  </a:schemeClr>
                </a:solidFill>
              </a:rPr>
              <a:t>，通过</a:t>
            </a:r>
            <a:r>
              <a:rPr lang="zh-CN" altLang="en-US" sz="1600" dirty="0">
                <a:solidFill>
                  <a:schemeClr val="bg1">
                    <a:lumMod val="50000"/>
                  </a:schemeClr>
                </a:solidFill>
              </a:rPr>
              <a:t>保税进口方式以企对企的形式将商品从国外送入海关特殊监管区</a:t>
            </a:r>
            <a:r>
              <a:rPr lang="zh-CN" altLang="en-US" sz="1600" dirty="0" smtClean="0">
                <a:solidFill>
                  <a:schemeClr val="bg1">
                    <a:lumMod val="50000"/>
                  </a:schemeClr>
                </a:solidFill>
              </a:rPr>
              <a:t>，按照</a:t>
            </a:r>
            <a:r>
              <a:rPr lang="zh-CN" altLang="en-US" sz="1600" dirty="0">
                <a:solidFill>
                  <a:schemeClr val="bg1">
                    <a:lumMod val="50000"/>
                  </a:schemeClr>
                </a:solidFill>
              </a:rPr>
              <a:t>行邮税进行报关，并以“商对客”形式送到买家</a:t>
            </a:r>
            <a:r>
              <a:rPr lang="zh-CN" altLang="en-US" sz="1600" dirty="0" smtClean="0">
                <a:solidFill>
                  <a:schemeClr val="bg1">
                    <a:lumMod val="50000"/>
                  </a:schemeClr>
                </a:solidFill>
              </a:rPr>
              <a:t>手中；建设</a:t>
            </a:r>
            <a:r>
              <a:rPr lang="zh-CN" altLang="en-US" sz="1600" dirty="0">
                <a:solidFill>
                  <a:schemeClr val="bg1">
                    <a:lumMod val="50000"/>
                  </a:schemeClr>
                </a:solidFill>
              </a:rPr>
              <a:t>天津市快递专业类物流园区，吸引大型电子商务企业和快递企业落户，构建内贸、外贸衔接、线上、线下协同发展的格局，拓展国际快递市场。</a:t>
            </a:r>
            <a:endParaRPr sz="1600" b="1" dirty="0">
              <a:solidFill>
                <a:schemeClr val="bg1">
                  <a:lumMod val="50000"/>
                </a:schemeClr>
              </a:solidFill>
            </a:endParaRPr>
          </a:p>
        </p:txBody>
      </p:sp>
      <p:sp>
        <p:nvSpPr>
          <p:cNvPr id="26" name="TextBox 1"/>
          <p:cNvSpPr txBox="1"/>
          <p:nvPr/>
        </p:nvSpPr>
        <p:spPr>
          <a:xfrm>
            <a:off x="583191" y="1944809"/>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天津市</a:t>
            </a:r>
            <a:r>
              <a:rPr lang="zh-CN" altLang="en-US" b="1" dirty="0">
                <a:solidFill>
                  <a:schemeClr val="accent1">
                    <a:lumMod val="50000"/>
                  </a:schemeClr>
                </a:solidFill>
              </a:rPr>
              <a:t>跨境电子商务综合试验区</a:t>
            </a:r>
            <a:endParaRPr lang="en-US" altLang="zh-CN" b="1" dirty="0">
              <a:solidFill>
                <a:schemeClr val="accent1">
                  <a:lumMod val="50000"/>
                </a:schemeClr>
              </a:solidFill>
            </a:endParaRPr>
          </a:p>
        </p:txBody>
      </p:sp>
      <p:sp>
        <p:nvSpPr>
          <p:cNvPr id="27" name="TextBox 1"/>
          <p:cNvSpPr txBox="1"/>
          <p:nvPr/>
        </p:nvSpPr>
        <p:spPr>
          <a:xfrm>
            <a:off x="583191" y="3479742"/>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上海市</a:t>
            </a:r>
            <a:r>
              <a:rPr lang="zh-CN" altLang="en-US" b="1" dirty="0">
                <a:solidFill>
                  <a:schemeClr val="accent1">
                    <a:lumMod val="50000"/>
                  </a:schemeClr>
                </a:solidFill>
              </a:rPr>
              <a:t>跨境电子商务综合试验区</a:t>
            </a:r>
            <a:endParaRPr lang="en-US" altLang="zh-CN" b="1" dirty="0">
              <a:solidFill>
                <a:schemeClr val="accent1">
                  <a:lumMod val="50000"/>
                </a:schemeClr>
              </a:solidFill>
            </a:endParaRPr>
          </a:p>
        </p:txBody>
      </p:sp>
      <p:sp>
        <p:nvSpPr>
          <p:cNvPr id="19" name="TextBox 1"/>
          <p:cNvSpPr txBox="1"/>
          <p:nvPr/>
        </p:nvSpPr>
        <p:spPr>
          <a:xfrm>
            <a:off x="583191" y="3938650"/>
            <a:ext cx="8272633"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smtClean="0">
                <a:solidFill>
                  <a:schemeClr val="bg1">
                    <a:lumMod val="50000"/>
                  </a:schemeClr>
                </a:solidFill>
              </a:rPr>
              <a:t>依托</a:t>
            </a:r>
            <a:r>
              <a:rPr lang="zh-CN" altLang="en-US" sz="1600" dirty="0">
                <a:solidFill>
                  <a:schemeClr val="bg1">
                    <a:lumMod val="50000"/>
                  </a:schemeClr>
                </a:solidFill>
              </a:rPr>
              <a:t>上海市电子口岸，把跨境电子商务公共服务平台建设成为“单一窗口”</a:t>
            </a:r>
            <a:r>
              <a:rPr lang="zh-CN" altLang="en-US" sz="1600" dirty="0" smtClean="0">
                <a:solidFill>
                  <a:schemeClr val="bg1">
                    <a:lumMod val="50000"/>
                  </a:schemeClr>
                </a:solidFill>
              </a:rPr>
              <a:t>平台，实现</a:t>
            </a:r>
            <a:r>
              <a:rPr lang="zh-CN" altLang="en-US" sz="1600" dirty="0">
                <a:solidFill>
                  <a:schemeClr val="bg1">
                    <a:lumMod val="50000"/>
                  </a:schemeClr>
                </a:solidFill>
              </a:rPr>
              <a:t>一次申报、一次查验、一次</a:t>
            </a:r>
            <a:r>
              <a:rPr lang="zh-CN" altLang="en-US" sz="1600" dirty="0" smtClean="0">
                <a:solidFill>
                  <a:schemeClr val="bg1">
                    <a:lumMod val="50000"/>
                  </a:schemeClr>
                </a:solidFill>
              </a:rPr>
              <a:t>放行；简化</a:t>
            </a:r>
            <a:r>
              <a:rPr lang="zh-CN" altLang="en-US" sz="1600" dirty="0">
                <a:solidFill>
                  <a:schemeClr val="bg1">
                    <a:lumMod val="50000"/>
                  </a:schemeClr>
                </a:solidFill>
              </a:rPr>
              <a:t>企业申报办理流程，建立公平、开放、透明、高效的对接服务机制</a:t>
            </a:r>
            <a:r>
              <a:rPr lang="zh-CN" altLang="en-US" sz="1600" dirty="0" smtClean="0">
                <a:solidFill>
                  <a:schemeClr val="bg1">
                    <a:lumMod val="50000"/>
                  </a:schemeClr>
                </a:solidFill>
              </a:rPr>
              <a:t>；建立</a:t>
            </a:r>
            <a:r>
              <a:rPr lang="zh-CN" altLang="en-US" sz="1600" dirty="0">
                <a:solidFill>
                  <a:schemeClr val="bg1">
                    <a:lumMod val="50000"/>
                  </a:schemeClr>
                </a:solidFill>
              </a:rPr>
              <a:t>“跨境电子商务平台＋保税仓储基地”线上线下</a:t>
            </a:r>
            <a:r>
              <a:rPr lang="zh-CN" altLang="en-US" sz="1600" dirty="0" smtClean="0">
                <a:solidFill>
                  <a:schemeClr val="bg1">
                    <a:lumMod val="50000"/>
                  </a:schemeClr>
                </a:solidFill>
              </a:rPr>
              <a:t>互动模式</a:t>
            </a:r>
            <a:r>
              <a:rPr lang="zh-CN" altLang="en-US" sz="1600" dirty="0">
                <a:solidFill>
                  <a:schemeClr val="bg1">
                    <a:lumMod val="50000"/>
                  </a:schemeClr>
                </a:solidFill>
              </a:rPr>
              <a:t>。</a:t>
            </a:r>
            <a:endParaRPr sz="1600" b="1" dirty="0">
              <a:solidFill>
                <a:schemeClr val="bg1">
                  <a:lumMod val="50000"/>
                </a:schemeClr>
              </a:solidFill>
            </a:endParaRPr>
          </a:p>
        </p:txBody>
      </p:sp>
    </p:spTree>
    <p:extLst>
      <p:ext uri="{BB962C8B-B14F-4D97-AF65-F5344CB8AC3E}">
        <p14:creationId xmlns:p14="http://schemas.microsoft.com/office/powerpoint/2010/main" val="2378641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1303" y="185690"/>
            <a:ext cx="566373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6" name="TextBox 1"/>
          <p:cNvSpPr txBox="1"/>
          <p:nvPr/>
        </p:nvSpPr>
        <p:spPr>
          <a:xfrm>
            <a:off x="505603" y="1206908"/>
            <a:ext cx="8272634"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将江津列入重庆跨境电子商务综合试验区重点区县，形成装备制造、汽摩及零部件、电子信息、新型材料、食品工业五大产业，集聚了一大批汽摩整车及零部件、机械加工、粮油食品等进出口企业，开展跨境贸易</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6" name="TextBox 1"/>
          <p:cNvSpPr txBox="1"/>
          <p:nvPr/>
        </p:nvSpPr>
        <p:spPr>
          <a:xfrm>
            <a:off x="483435" y="797651"/>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重庆市</a:t>
            </a:r>
            <a:r>
              <a:rPr lang="zh-CN" altLang="en-US" b="1" dirty="0">
                <a:solidFill>
                  <a:schemeClr val="accent1">
                    <a:lumMod val="50000"/>
                  </a:schemeClr>
                </a:solidFill>
              </a:rPr>
              <a:t>跨境电子商务综合试验区</a:t>
            </a:r>
            <a:endParaRPr lang="en-US" altLang="zh-CN" b="1" dirty="0">
              <a:solidFill>
                <a:schemeClr val="accent1">
                  <a:lumMod val="50000"/>
                </a:schemeClr>
              </a:solidFill>
            </a:endParaRPr>
          </a:p>
        </p:txBody>
      </p:sp>
      <p:sp>
        <p:nvSpPr>
          <p:cNvPr id="27" name="TextBox 1"/>
          <p:cNvSpPr txBox="1"/>
          <p:nvPr/>
        </p:nvSpPr>
        <p:spPr>
          <a:xfrm>
            <a:off x="505603" y="2055490"/>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4</a:t>
            </a:r>
            <a:r>
              <a:rPr lang="en-US" altLang="zh-CN" b="1" dirty="0" smtClean="0">
                <a:solidFill>
                  <a:schemeClr val="accent1">
                    <a:lumMod val="50000"/>
                  </a:schemeClr>
                </a:solidFill>
              </a:rPr>
              <a:t>. </a:t>
            </a:r>
            <a:r>
              <a:rPr lang="zh-CN" altLang="en-US" b="1" dirty="0" smtClean="0">
                <a:solidFill>
                  <a:schemeClr val="accent1">
                    <a:lumMod val="50000"/>
                  </a:schemeClr>
                </a:solidFill>
              </a:rPr>
              <a:t>合肥市跨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
        <p:nvSpPr>
          <p:cNvPr id="19" name="TextBox 1"/>
          <p:cNvSpPr txBox="1"/>
          <p:nvPr/>
        </p:nvSpPr>
        <p:spPr>
          <a:xfrm>
            <a:off x="505603" y="2486688"/>
            <a:ext cx="8272633"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依托安徽（蜀山）跨境电子商务产业园，以快件、邮件为物流支撑，构建通关、结汇、退税等政府服务职能，搭建进口贸易平台，建设进口商品</a:t>
            </a:r>
            <a:r>
              <a:rPr lang="en-US" altLang="zh-CN" sz="1600" dirty="0">
                <a:solidFill>
                  <a:schemeClr val="bg1">
                    <a:lumMod val="50000"/>
                  </a:schemeClr>
                </a:solidFill>
              </a:rPr>
              <a:t>O2O</a:t>
            </a:r>
            <a:r>
              <a:rPr lang="zh-CN" altLang="en-US" sz="1600" dirty="0">
                <a:solidFill>
                  <a:schemeClr val="bg1">
                    <a:lumMod val="50000"/>
                  </a:schemeClr>
                </a:solidFill>
              </a:rPr>
              <a:t>展示体验中心、跨境电子商务大厦、国际商品展示交易中心，成为中部地区最大的跨境电子商务进口门户</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0" name="TextBox 1"/>
          <p:cNvSpPr txBox="1"/>
          <p:nvPr/>
        </p:nvSpPr>
        <p:spPr>
          <a:xfrm>
            <a:off x="536082" y="3760926"/>
            <a:ext cx="8292032"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smtClean="0">
                <a:solidFill>
                  <a:schemeClr val="bg1">
                    <a:lumMod val="50000"/>
                  </a:schemeClr>
                </a:solidFill>
              </a:rPr>
              <a:t>建设“单一窗口”</a:t>
            </a:r>
            <a:r>
              <a:rPr lang="zh-CN" altLang="en-US" sz="1600" dirty="0">
                <a:solidFill>
                  <a:schemeClr val="bg1">
                    <a:lumMod val="50000"/>
                  </a:schemeClr>
                </a:solidFill>
              </a:rPr>
              <a:t>综合服务平台、综合园区平台、人才培养和企业孵化</a:t>
            </a:r>
            <a:r>
              <a:rPr lang="zh-CN" altLang="en-US" sz="1600" dirty="0" smtClean="0">
                <a:solidFill>
                  <a:schemeClr val="bg1">
                    <a:lumMod val="50000"/>
                  </a:schemeClr>
                </a:solidFill>
              </a:rPr>
              <a:t>平台以及跨</a:t>
            </a:r>
            <a:r>
              <a:rPr lang="zh-CN" altLang="en-US" sz="1600" dirty="0">
                <a:solidFill>
                  <a:schemeClr val="bg1">
                    <a:lumMod val="50000"/>
                  </a:schemeClr>
                </a:solidFill>
              </a:rPr>
              <a:t>境</a:t>
            </a:r>
            <a:r>
              <a:rPr lang="zh-CN" altLang="en-US" sz="1600" dirty="0" smtClean="0">
                <a:solidFill>
                  <a:schemeClr val="bg1">
                    <a:lumMod val="50000"/>
                  </a:schemeClr>
                </a:solidFill>
              </a:rPr>
              <a:t>电商信息共享、</a:t>
            </a:r>
            <a:r>
              <a:rPr lang="zh-CN" altLang="en-US" sz="1600" dirty="0">
                <a:solidFill>
                  <a:schemeClr val="bg1">
                    <a:lumMod val="50000"/>
                  </a:schemeClr>
                </a:solidFill>
              </a:rPr>
              <a:t>金融</a:t>
            </a:r>
            <a:r>
              <a:rPr lang="zh-CN" altLang="en-US" sz="1600" dirty="0" smtClean="0">
                <a:solidFill>
                  <a:schemeClr val="bg1">
                    <a:lumMod val="50000"/>
                  </a:schemeClr>
                </a:solidFill>
              </a:rPr>
              <a:t>服务、</a:t>
            </a:r>
            <a:r>
              <a:rPr lang="zh-CN" altLang="en-US" sz="1600" dirty="0">
                <a:solidFill>
                  <a:schemeClr val="bg1">
                    <a:lumMod val="50000"/>
                  </a:schemeClr>
                </a:solidFill>
              </a:rPr>
              <a:t>智能</a:t>
            </a:r>
            <a:r>
              <a:rPr lang="zh-CN" altLang="en-US" sz="1600" dirty="0" smtClean="0">
                <a:solidFill>
                  <a:schemeClr val="bg1">
                    <a:lumMod val="50000"/>
                  </a:schemeClr>
                </a:solidFill>
              </a:rPr>
              <a:t>物流、</a:t>
            </a:r>
            <a:r>
              <a:rPr lang="zh-CN" altLang="en-US" sz="1600" dirty="0">
                <a:solidFill>
                  <a:schemeClr val="bg1">
                    <a:lumMod val="50000"/>
                  </a:schemeClr>
                </a:solidFill>
              </a:rPr>
              <a:t>信用</a:t>
            </a:r>
            <a:r>
              <a:rPr lang="zh-CN" altLang="en-US" sz="1600" dirty="0" smtClean="0">
                <a:solidFill>
                  <a:schemeClr val="bg1">
                    <a:lumMod val="50000"/>
                  </a:schemeClr>
                </a:solidFill>
              </a:rPr>
              <a:t>管理、</a:t>
            </a:r>
            <a:r>
              <a:rPr lang="zh-CN" altLang="en-US" sz="1600" dirty="0">
                <a:solidFill>
                  <a:schemeClr val="bg1">
                    <a:lumMod val="50000"/>
                  </a:schemeClr>
                </a:solidFill>
              </a:rPr>
              <a:t>质量</a:t>
            </a:r>
            <a:r>
              <a:rPr lang="zh-CN" altLang="en-US" sz="1600" dirty="0" smtClean="0">
                <a:solidFill>
                  <a:schemeClr val="bg1">
                    <a:lumMod val="50000"/>
                  </a:schemeClr>
                </a:solidFill>
              </a:rPr>
              <a:t>安全、</a:t>
            </a:r>
            <a:r>
              <a:rPr lang="zh-CN" altLang="en-US" sz="1600" dirty="0">
                <a:solidFill>
                  <a:schemeClr val="bg1">
                    <a:lumMod val="50000"/>
                  </a:schemeClr>
                </a:solidFill>
              </a:rPr>
              <a:t>统计</a:t>
            </a:r>
            <a:r>
              <a:rPr lang="zh-CN" altLang="en-US" sz="1600" dirty="0" smtClean="0">
                <a:solidFill>
                  <a:schemeClr val="bg1">
                    <a:lumMod val="50000"/>
                  </a:schemeClr>
                </a:solidFill>
              </a:rPr>
              <a:t>监测、</a:t>
            </a:r>
            <a:r>
              <a:rPr lang="zh-CN" altLang="en-US" sz="1600" dirty="0">
                <a:solidFill>
                  <a:schemeClr val="bg1">
                    <a:lumMod val="50000"/>
                  </a:schemeClr>
                </a:solidFill>
              </a:rPr>
              <a:t>风险防</a:t>
            </a:r>
            <a:r>
              <a:rPr lang="zh-CN" altLang="en-US" sz="1600" dirty="0" smtClean="0">
                <a:solidFill>
                  <a:schemeClr val="bg1">
                    <a:lumMod val="50000"/>
                  </a:schemeClr>
                </a:solidFill>
              </a:rPr>
              <a:t>控七大体系，重发展进出口业务，在</a:t>
            </a:r>
            <a:r>
              <a:rPr lang="en-US" altLang="zh-CN" sz="1600" dirty="0" smtClean="0">
                <a:solidFill>
                  <a:schemeClr val="bg1">
                    <a:lumMod val="50000"/>
                  </a:schemeClr>
                </a:solidFill>
              </a:rPr>
              <a:t>B2B</a:t>
            </a:r>
            <a:r>
              <a:rPr lang="zh-CN" altLang="en-US" sz="1600" dirty="0" smtClean="0">
                <a:solidFill>
                  <a:schemeClr val="bg1">
                    <a:lumMod val="50000"/>
                  </a:schemeClr>
                </a:solidFill>
              </a:rPr>
              <a:t>交易的</a:t>
            </a:r>
            <a:r>
              <a:rPr lang="zh-CN" altLang="en-US" sz="1600" dirty="0">
                <a:solidFill>
                  <a:schemeClr val="bg1">
                    <a:lumMod val="50000"/>
                  </a:schemeClr>
                </a:solidFill>
              </a:rPr>
              <a:t>技术标准、业务流程、监管</a:t>
            </a:r>
            <a:r>
              <a:rPr lang="zh-CN" altLang="en-US" sz="1600" dirty="0" smtClean="0">
                <a:solidFill>
                  <a:schemeClr val="bg1">
                    <a:lumMod val="50000"/>
                  </a:schemeClr>
                </a:solidFill>
              </a:rPr>
              <a:t>模式等</a:t>
            </a:r>
            <a:r>
              <a:rPr lang="zh-CN" altLang="en-US" sz="1600" dirty="0">
                <a:solidFill>
                  <a:schemeClr val="bg1">
                    <a:lumMod val="50000"/>
                  </a:schemeClr>
                </a:solidFill>
              </a:rPr>
              <a:t>方面先行先试</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3" name="TextBox 1"/>
          <p:cNvSpPr txBox="1"/>
          <p:nvPr/>
        </p:nvSpPr>
        <p:spPr>
          <a:xfrm>
            <a:off x="536082" y="3338421"/>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5</a:t>
            </a:r>
            <a:r>
              <a:rPr lang="en-US" altLang="zh-CN" b="1" dirty="0" smtClean="0">
                <a:solidFill>
                  <a:schemeClr val="accent1">
                    <a:lumMod val="50000"/>
                  </a:schemeClr>
                </a:solidFill>
              </a:rPr>
              <a:t>. </a:t>
            </a:r>
            <a:r>
              <a:rPr lang="zh-CN" altLang="en-US" b="1" dirty="0" smtClean="0">
                <a:solidFill>
                  <a:schemeClr val="accent1">
                    <a:lumMod val="50000"/>
                  </a:schemeClr>
                </a:solidFill>
              </a:rPr>
              <a:t>郑州市跨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Tree>
    <p:extLst>
      <p:ext uri="{BB962C8B-B14F-4D97-AF65-F5344CB8AC3E}">
        <p14:creationId xmlns:p14="http://schemas.microsoft.com/office/powerpoint/2010/main" val="37041908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1303" y="185690"/>
            <a:ext cx="566373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6" name="TextBox 1"/>
          <p:cNvSpPr txBox="1"/>
          <p:nvPr/>
        </p:nvSpPr>
        <p:spPr>
          <a:xfrm>
            <a:off x="433557" y="1301122"/>
            <a:ext cx="842780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打造中国跨境</a:t>
            </a:r>
            <a:r>
              <a:rPr lang="zh-CN" altLang="en-US" sz="1600" dirty="0" smtClean="0">
                <a:solidFill>
                  <a:schemeClr val="bg1">
                    <a:lumMod val="50000"/>
                  </a:schemeClr>
                </a:solidFill>
              </a:rPr>
              <a:t>电商发展</a:t>
            </a:r>
            <a:r>
              <a:rPr lang="zh-CN" altLang="en-US" sz="1600" dirty="0">
                <a:solidFill>
                  <a:schemeClr val="bg1">
                    <a:lumMod val="50000"/>
                  </a:schemeClr>
                </a:solidFill>
              </a:rPr>
              <a:t>高地和亚太地区跨境</a:t>
            </a:r>
            <a:r>
              <a:rPr lang="zh-CN" altLang="en-US" sz="1600" dirty="0" smtClean="0">
                <a:solidFill>
                  <a:schemeClr val="bg1">
                    <a:lumMod val="50000"/>
                  </a:schemeClr>
                </a:solidFill>
              </a:rPr>
              <a:t>电商中心城市</a:t>
            </a:r>
            <a:r>
              <a:rPr lang="zh-CN" altLang="en-US" sz="1600" dirty="0">
                <a:solidFill>
                  <a:schemeClr val="bg1">
                    <a:lumMod val="50000"/>
                  </a:schemeClr>
                </a:solidFill>
              </a:rPr>
              <a:t>，创新监管体系，</a:t>
            </a:r>
            <a:r>
              <a:rPr lang="zh-CN" altLang="en-US" sz="1600" dirty="0" smtClean="0">
                <a:solidFill>
                  <a:schemeClr val="bg1">
                    <a:lumMod val="50000"/>
                  </a:schemeClr>
                </a:solidFill>
              </a:rPr>
              <a:t>完善跨</a:t>
            </a:r>
            <a:r>
              <a:rPr lang="zh-CN" altLang="en-US" sz="1600" dirty="0">
                <a:solidFill>
                  <a:schemeClr val="bg1">
                    <a:lumMod val="50000"/>
                  </a:schemeClr>
                </a:solidFill>
              </a:rPr>
              <a:t>境</a:t>
            </a:r>
            <a:r>
              <a:rPr lang="zh-CN" altLang="en-US" sz="1600" dirty="0" smtClean="0">
                <a:solidFill>
                  <a:schemeClr val="bg1">
                    <a:lumMod val="50000"/>
                  </a:schemeClr>
                </a:solidFill>
              </a:rPr>
              <a:t>电商公共</a:t>
            </a:r>
            <a:r>
              <a:rPr lang="zh-CN" altLang="en-US" sz="1600" dirty="0">
                <a:solidFill>
                  <a:schemeClr val="bg1">
                    <a:lumMod val="50000"/>
                  </a:schemeClr>
                </a:solidFill>
              </a:rPr>
              <a:t>服务平台，建立跨境</a:t>
            </a:r>
            <a:r>
              <a:rPr lang="zh-CN" altLang="en-US" sz="1600" dirty="0" smtClean="0">
                <a:solidFill>
                  <a:schemeClr val="bg1">
                    <a:lumMod val="50000"/>
                  </a:schemeClr>
                </a:solidFill>
              </a:rPr>
              <a:t>电商产业链、</a:t>
            </a:r>
            <a:r>
              <a:rPr lang="zh-CN" altLang="en-US" sz="1600" dirty="0">
                <a:solidFill>
                  <a:schemeClr val="bg1">
                    <a:lumMod val="50000"/>
                  </a:schemeClr>
                </a:solidFill>
              </a:rPr>
              <a:t>线上线下</a:t>
            </a:r>
            <a:r>
              <a:rPr lang="zh-CN" altLang="en-US" sz="1600" dirty="0" smtClean="0">
                <a:solidFill>
                  <a:schemeClr val="bg1">
                    <a:lumMod val="50000"/>
                  </a:schemeClr>
                </a:solidFill>
              </a:rPr>
              <a:t>融合、促进</a:t>
            </a:r>
            <a:r>
              <a:rPr lang="zh-CN" altLang="en-US" sz="1600" dirty="0">
                <a:solidFill>
                  <a:schemeClr val="bg1">
                    <a:lumMod val="50000"/>
                  </a:schemeClr>
                </a:solidFill>
              </a:rPr>
              <a:t>外贸转型</a:t>
            </a:r>
            <a:r>
              <a:rPr lang="zh-CN" altLang="en-US" sz="1600" dirty="0" smtClean="0">
                <a:solidFill>
                  <a:schemeClr val="bg1">
                    <a:lumMod val="50000"/>
                  </a:schemeClr>
                </a:solidFill>
              </a:rPr>
              <a:t>升级三大机制。</a:t>
            </a:r>
            <a:endParaRPr sz="1600" b="1" dirty="0">
              <a:solidFill>
                <a:schemeClr val="bg1">
                  <a:lumMod val="50000"/>
                </a:schemeClr>
              </a:solidFill>
            </a:endParaRPr>
          </a:p>
        </p:txBody>
      </p:sp>
      <p:sp>
        <p:nvSpPr>
          <p:cNvPr id="26" name="TextBox 1"/>
          <p:cNvSpPr txBox="1"/>
          <p:nvPr/>
        </p:nvSpPr>
        <p:spPr>
          <a:xfrm>
            <a:off x="433557" y="899448"/>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6. </a:t>
            </a:r>
            <a:r>
              <a:rPr lang="zh-CN" altLang="en-US" b="1" dirty="0" smtClean="0">
                <a:solidFill>
                  <a:schemeClr val="accent1">
                    <a:lumMod val="50000"/>
                  </a:schemeClr>
                </a:solidFill>
              </a:rPr>
              <a:t>广州市</a:t>
            </a:r>
            <a:r>
              <a:rPr lang="zh-CN" altLang="en-US" b="1" dirty="0">
                <a:solidFill>
                  <a:schemeClr val="accent1">
                    <a:lumMod val="50000"/>
                  </a:schemeClr>
                </a:solidFill>
              </a:rPr>
              <a:t>跨境电子商务综合试验区</a:t>
            </a:r>
            <a:endParaRPr lang="en-US" altLang="zh-CN" b="1" dirty="0">
              <a:solidFill>
                <a:schemeClr val="accent1">
                  <a:lumMod val="50000"/>
                </a:schemeClr>
              </a:solidFill>
            </a:endParaRPr>
          </a:p>
        </p:txBody>
      </p:sp>
      <p:sp>
        <p:nvSpPr>
          <p:cNvPr id="27" name="TextBox 1"/>
          <p:cNvSpPr txBox="1"/>
          <p:nvPr/>
        </p:nvSpPr>
        <p:spPr>
          <a:xfrm>
            <a:off x="433557" y="1833818"/>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7</a:t>
            </a:r>
            <a:r>
              <a:rPr lang="en-US" altLang="zh-CN" b="1" dirty="0" smtClean="0">
                <a:solidFill>
                  <a:schemeClr val="accent1">
                    <a:lumMod val="50000"/>
                  </a:schemeClr>
                </a:solidFill>
              </a:rPr>
              <a:t>. </a:t>
            </a:r>
            <a:r>
              <a:rPr lang="zh-CN" altLang="en-US" b="1" dirty="0" smtClean="0">
                <a:solidFill>
                  <a:schemeClr val="accent1">
                    <a:lumMod val="50000"/>
                  </a:schemeClr>
                </a:solidFill>
              </a:rPr>
              <a:t>成都市跨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
        <p:nvSpPr>
          <p:cNvPr id="19" name="TextBox 1"/>
          <p:cNvSpPr txBox="1"/>
          <p:nvPr/>
        </p:nvSpPr>
        <p:spPr>
          <a:xfrm>
            <a:off x="433557" y="2265016"/>
            <a:ext cx="842780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构建</a:t>
            </a:r>
            <a:r>
              <a:rPr lang="zh-CN" altLang="en-US" sz="1600" dirty="0" smtClean="0">
                <a:solidFill>
                  <a:schemeClr val="bg1">
                    <a:lumMod val="50000"/>
                  </a:schemeClr>
                </a:solidFill>
              </a:rPr>
              <a:t>“</a:t>
            </a:r>
            <a:r>
              <a:rPr lang="zh-CN" altLang="en-US" sz="1600" dirty="0">
                <a:solidFill>
                  <a:schemeClr val="bg1">
                    <a:lumMod val="50000"/>
                  </a:schemeClr>
                </a:solidFill>
              </a:rPr>
              <a:t>一都一府三中心”的跨境</a:t>
            </a:r>
            <a:r>
              <a:rPr lang="zh-CN" altLang="en-US" sz="1600" dirty="0" smtClean="0">
                <a:solidFill>
                  <a:schemeClr val="bg1">
                    <a:lumMod val="50000"/>
                  </a:schemeClr>
                </a:solidFill>
              </a:rPr>
              <a:t>电商发展</a:t>
            </a:r>
            <a:r>
              <a:rPr lang="zh-CN" altLang="en-US" sz="1600" dirty="0">
                <a:solidFill>
                  <a:schemeClr val="bg1">
                    <a:lumMod val="50000"/>
                  </a:schemeClr>
                </a:solidFill>
              </a:rPr>
              <a:t>格局，为跨境</a:t>
            </a:r>
            <a:r>
              <a:rPr lang="zh-CN" altLang="en-US" sz="1600" dirty="0" smtClean="0">
                <a:solidFill>
                  <a:schemeClr val="bg1">
                    <a:lumMod val="50000"/>
                  </a:schemeClr>
                </a:solidFill>
              </a:rPr>
              <a:t>电商平台</a:t>
            </a:r>
            <a:r>
              <a:rPr lang="zh-CN" altLang="en-US" sz="1600" dirty="0">
                <a:solidFill>
                  <a:schemeClr val="bg1">
                    <a:lumMod val="50000"/>
                  </a:schemeClr>
                </a:solidFill>
              </a:rPr>
              <a:t>、中小经营主体、供应链、仓储等企业提供基础环境</a:t>
            </a:r>
            <a:r>
              <a:rPr lang="zh-CN" altLang="en-US" sz="1600" dirty="0" smtClean="0">
                <a:solidFill>
                  <a:schemeClr val="bg1">
                    <a:lumMod val="50000"/>
                  </a:schemeClr>
                </a:solidFill>
              </a:rPr>
              <a:t>，建设</a:t>
            </a:r>
            <a:r>
              <a:rPr lang="zh-CN" altLang="en-US" sz="1600" dirty="0">
                <a:solidFill>
                  <a:schemeClr val="bg1">
                    <a:lumMod val="50000"/>
                  </a:schemeClr>
                </a:solidFill>
              </a:rPr>
              <a:t>跨境贸易电子公共服务平台，</a:t>
            </a:r>
            <a:r>
              <a:rPr lang="zh-CN" altLang="en-US" sz="1600" dirty="0" smtClean="0">
                <a:solidFill>
                  <a:schemeClr val="bg1">
                    <a:lumMod val="50000"/>
                  </a:schemeClr>
                </a:solidFill>
              </a:rPr>
              <a:t>实现部门间信息</a:t>
            </a:r>
            <a:r>
              <a:rPr lang="zh-CN" altLang="en-US" sz="1600" dirty="0">
                <a:solidFill>
                  <a:schemeClr val="bg1">
                    <a:lumMod val="50000"/>
                  </a:schemeClr>
                </a:solidFill>
              </a:rPr>
              <a:t>共享。</a:t>
            </a:r>
            <a:endParaRPr sz="1600" b="1" dirty="0">
              <a:solidFill>
                <a:schemeClr val="bg1">
                  <a:lumMod val="50000"/>
                </a:schemeClr>
              </a:solidFill>
            </a:endParaRPr>
          </a:p>
        </p:txBody>
      </p:sp>
      <p:sp>
        <p:nvSpPr>
          <p:cNvPr id="10" name="TextBox 1"/>
          <p:cNvSpPr txBox="1"/>
          <p:nvPr/>
        </p:nvSpPr>
        <p:spPr>
          <a:xfrm>
            <a:off x="433557" y="3195658"/>
            <a:ext cx="8441663"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smtClean="0">
                <a:solidFill>
                  <a:schemeClr val="bg1">
                    <a:lumMod val="50000"/>
                  </a:schemeClr>
                </a:solidFill>
              </a:rPr>
              <a:t>创建“</a:t>
            </a:r>
            <a:r>
              <a:rPr lang="zh-CN" altLang="en-US" sz="1600" dirty="0">
                <a:solidFill>
                  <a:schemeClr val="bg1">
                    <a:lumMod val="50000"/>
                  </a:schemeClr>
                </a:solidFill>
              </a:rPr>
              <a:t>跨境</a:t>
            </a:r>
            <a:r>
              <a:rPr lang="zh-CN" altLang="en-US" sz="1600" dirty="0" smtClean="0">
                <a:solidFill>
                  <a:schemeClr val="bg1">
                    <a:lumMod val="50000"/>
                  </a:schemeClr>
                </a:solidFill>
              </a:rPr>
              <a:t>电商</a:t>
            </a:r>
            <a:r>
              <a:rPr lang="en-US" altLang="zh-CN" sz="1600" dirty="0" smtClean="0">
                <a:solidFill>
                  <a:schemeClr val="bg1">
                    <a:lumMod val="50000"/>
                  </a:schemeClr>
                </a:solidFill>
              </a:rPr>
              <a:t>+</a:t>
            </a:r>
            <a:r>
              <a:rPr lang="zh-CN" altLang="en-US" sz="1600" dirty="0">
                <a:solidFill>
                  <a:schemeClr val="bg1">
                    <a:lumMod val="50000"/>
                  </a:schemeClr>
                </a:solidFill>
              </a:rPr>
              <a:t>旅游采购贸易</a:t>
            </a:r>
            <a:r>
              <a:rPr lang="en-US" altLang="zh-CN" sz="1600" dirty="0">
                <a:solidFill>
                  <a:schemeClr val="bg1">
                    <a:lumMod val="50000"/>
                  </a:schemeClr>
                </a:solidFill>
              </a:rPr>
              <a:t>+</a:t>
            </a:r>
            <a:r>
              <a:rPr lang="zh-CN" altLang="en-US" sz="1600" dirty="0">
                <a:solidFill>
                  <a:schemeClr val="bg1">
                    <a:lumMod val="50000"/>
                  </a:schemeClr>
                </a:solidFill>
              </a:rPr>
              <a:t>保税电商体验</a:t>
            </a:r>
            <a:r>
              <a:rPr lang="en-US" altLang="zh-CN" sz="1600" dirty="0">
                <a:solidFill>
                  <a:schemeClr val="bg1">
                    <a:lumMod val="50000"/>
                  </a:schemeClr>
                </a:solidFill>
              </a:rPr>
              <a:t>+</a:t>
            </a:r>
            <a:r>
              <a:rPr lang="zh-CN" altLang="en-US" sz="1600" dirty="0">
                <a:solidFill>
                  <a:schemeClr val="bg1">
                    <a:lumMod val="50000"/>
                  </a:schemeClr>
                </a:solidFill>
              </a:rPr>
              <a:t>保税展示展销”四位一体的运营模式，按照线上线下结合、导购平台与展销中心联动的方式运作，</a:t>
            </a:r>
            <a:r>
              <a:rPr lang="zh-CN" altLang="en-US" sz="1600" dirty="0" smtClean="0">
                <a:solidFill>
                  <a:schemeClr val="bg1">
                    <a:lumMod val="50000"/>
                  </a:schemeClr>
                </a:solidFill>
              </a:rPr>
              <a:t>促进国际贸易和产业升级。</a:t>
            </a:r>
            <a:endParaRPr sz="1600" b="1" dirty="0">
              <a:solidFill>
                <a:schemeClr val="bg1">
                  <a:lumMod val="50000"/>
                </a:schemeClr>
              </a:solidFill>
            </a:endParaRPr>
          </a:p>
        </p:txBody>
      </p:sp>
      <p:sp>
        <p:nvSpPr>
          <p:cNvPr id="13" name="TextBox 1"/>
          <p:cNvSpPr txBox="1"/>
          <p:nvPr/>
        </p:nvSpPr>
        <p:spPr>
          <a:xfrm>
            <a:off x="433557" y="2775771"/>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8</a:t>
            </a:r>
            <a:r>
              <a:rPr lang="en-US" altLang="zh-CN" b="1" dirty="0" smtClean="0">
                <a:solidFill>
                  <a:schemeClr val="accent1">
                    <a:lumMod val="50000"/>
                  </a:schemeClr>
                </a:solidFill>
              </a:rPr>
              <a:t>. </a:t>
            </a:r>
            <a:r>
              <a:rPr lang="zh-CN" altLang="en-US" b="1" dirty="0" smtClean="0">
                <a:solidFill>
                  <a:schemeClr val="accent1">
                    <a:lumMod val="50000"/>
                  </a:schemeClr>
                </a:solidFill>
              </a:rPr>
              <a:t>大连市跨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
        <p:nvSpPr>
          <p:cNvPr id="14" name="TextBox 1"/>
          <p:cNvSpPr txBox="1"/>
          <p:nvPr/>
        </p:nvSpPr>
        <p:spPr>
          <a:xfrm>
            <a:off x="458495" y="4101748"/>
            <a:ext cx="841672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依托国际深水良港形成的开放、完善的集疏运体系和坚实的外贸产业基础，发展大产业、打造大物流、拓展大市场，形成跨境电子商务“一盘棋”发展格局</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5" name="TextBox 1"/>
          <p:cNvSpPr txBox="1"/>
          <p:nvPr/>
        </p:nvSpPr>
        <p:spPr>
          <a:xfrm>
            <a:off x="458494" y="3681861"/>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9</a:t>
            </a:r>
            <a:r>
              <a:rPr lang="en-US" altLang="zh-CN" b="1" dirty="0" smtClean="0">
                <a:solidFill>
                  <a:schemeClr val="accent1">
                    <a:lumMod val="50000"/>
                  </a:schemeClr>
                </a:solidFill>
              </a:rPr>
              <a:t>. </a:t>
            </a:r>
            <a:r>
              <a:rPr lang="zh-CN" altLang="en-US" b="1" dirty="0" smtClean="0">
                <a:solidFill>
                  <a:schemeClr val="accent1">
                    <a:lumMod val="50000"/>
                  </a:schemeClr>
                </a:solidFill>
              </a:rPr>
              <a:t>宁波市跨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Tree>
    <p:extLst>
      <p:ext uri="{BB962C8B-B14F-4D97-AF65-F5344CB8AC3E}">
        <p14:creationId xmlns:p14="http://schemas.microsoft.com/office/powerpoint/2010/main" val="1005031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71303" y="185690"/>
            <a:ext cx="566373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6" name="TextBox 1"/>
          <p:cNvSpPr txBox="1"/>
          <p:nvPr/>
        </p:nvSpPr>
        <p:spPr>
          <a:xfrm>
            <a:off x="433557" y="1301122"/>
            <a:ext cx="8427808"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建立“国际贸易信息流引领发展、监管服务窗口一体化、区域合作协同发展”三大机制</a:t>
            </a:r>
            <a:r>
              <a:rPr lang="zh-CN" altLang="en-US" sz="1600" dirty="0" smtClean="0">
                <a:solidFill>
                  <a:schemeClr val="bg1">
                    <a:lumMod val="50000"/>
                  </a:schemeClr>
                </a:solidFill>
              </a:rPr>
              <a:t>，开展</a:t>
            </a:r>
            <a:r>
              <a:rPr lang="en-US" altLang="zh-CN" sz="1600" dirty="0" smtClean="0">
                <a:solidFill>
                  <a:schemeClr val="bg1">
                    <a:lumMod val="50000"/>
                  </a:schemeClr>
                </a:solidFill>
              </a:rPr>
              <a:t>B2B</a:t>
            </a:r>
            <a:r>
              <a:rPr lang="zh-CN" altLang="en-US" sz="1600" dirty="0" smtClean="0">
                <a:solidFill>
                  <a:schemeClr val="bg1">
                    <a:lumMod val="50000"/>
                  </a:schemeClr>
                </a:solidFill>
              </a:rPr>
              <a:t>、直购进口和中</a:t>
            </a:r>
            <a:r>
              <a:rPr lang="zh-CN" altLang="en-US" sz="1600" dirty="0">
                <a:solidFill>
                  <a:schemeClr val="bg1">
                    <a:lumMod val="50000"/>
                  </a:schemeClr>
                </a:solidFill>
              </a:rPr>
              <a:t>韩海运直购进</a:t>
            </a:r>
            <a:r>
              <a:rPr lang="zh-CN" altLang="en-US" sz="1600" dirty="0" smtClean="0">
                <a:solidFill>
                  <a:schemeClr val="bg1">
                    <a:lumMod val="50000"/>
                  </a:schemeClr>
                </a:solidFill>
              </a:rPr>
              <a:t>口等</a:t>
            </a:r>
            <a:r>
              <a:rPr lang="zh-CN" altLang="en-US" sz="1600" dirty="0">
                <a:solidFill>
                  <a:schemeClr val="bg1">
                    <a:lumMod val="50000"/>
                  </a:schemeClr>
                </a:solidFill>
              </a:rPr>
              <a:t>模式，建设“跨境贸易</a:t>
            </a:r>
            <a:r>
              <a:rPr lang="zh-CN" altLang="en-US" sz="1600" dirty="0" smtClean="0">
                <a:solidFill>
                  <a:schemeClr val="bg1">
                    <a:lumMod val="50000"/>
                  </a:schemeClr>
                </a:solidFill>
              </a:rPr>
              <a:t>电商进出口</a:t>
            </a:r>
            <a:r>
              <a:rPr lang="zh-CN" altLang="en-US" sz="1600" dirty="0">
                <a:solidFill>
                  <a:schemeClr val="bg1">
                    <a:lumMod val="50000"/>
                  </a:schemeClr>
                </a:solidFill>
              </a:rPr>
              <a:t>公共服务平台”和海关</a:t>
            </a:r>
            <a:r>
              <a:rPr lang="zh-CN" altLang="en-US" sz="1600" dirty="0" smtClean="0">
                <a:solidFill>
                  <a:schemeClr val="bg1">
                    <a:lumMod val="50000"/>
                  </a:schemeClr>
                </a:solidFill>
              </a:rPr>
              <a:t>“阳光通道” 。</a:t>
            </a:r>
            <a:endParaRPr sz="1600" b="1" dirty="0">
              <a:solidFill>
                <a:schemeClr val="bg1">
                  <a:lumMod val="50000"/>
                </a:schemeClr>
              </a:solidFill>
            </a:endParaRPr>
          </a:p>
        </p:txBody>
      </p:sp>
      <p:sp>
        <p:nvSpPr>
          <p:cNvPr id="26" name="TextBox 1"/>
          <p:cNvSpPr txBox="1"/>
          <p:nvPr/>
        </p:nvSpPr>
        <p:spPr>
          <a:xfrm>
            <a:off x="433557" y="899448"/>
            <a:ext cx="4989104"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10. </a:t>
            </a:r>
            <a:r>
              <a:rPr lang="zh-CN" altLang="en-US" b="1" dirty="0" smtClean="0">
                <a:solidFill>
                  <a:schemeClr val="accent1">
                    <a:lumMod val="50000"/>
                  </a:schemeClr>
                </a:solidFill>
              </a:rPr>
              <a:t>青岛市</a:t>
            </a:r>
            <a:r>
              <a:rPr lang="zh-CN" altLang="en-US" b="1" dirty="0">
                <a:solidFill>
                  <a:schemeClr val="accent1">
                    <a:lumMod val="50000"/>
                  </a:schemeClr>
                </a:solidFill>
              </a:rPr>
              <a:t>跨境电子商务综合试验区</a:t>
            </a:r>
            <a:endParaRPr lang="en-US" altLang="zh-CN" b="1" dirty="0">
              <a:solidFill>
                <a:schemeClr val="accent1">
                  <a:lumMod val="50000"/>
                </a:schemeClr>
              </a:solidFill>
            </a:endParaRPr>
          </a:p>
        </p:txBody>
      </p:sp>
      <p:sp>
        <p:nvSpPr>
          <p:cNvPr id="10" name="TextBox 1"/>
          <p:cNvSpPr txBox="1"/>
          <p:nvPr/>
        </p:nvSpPr>
        <p:spPr>
          <a:xfrm>
            <a:off x="433557" y="2519554"/>
            <a:ext cx="8441663"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建设内容：</a:t>
            </a:r>
            <a:r>
              <a:rPr lang="zh-CN" altLang="en-US" sz="1600" dirty="0">
                <a:solidFill>
                  <a:schemeClr val="bg1">
                    <a:lumMod val="50000"/>
                  </a:schemeClr>
                </a:solidFill>
              </a:rPr>
              <a:t>以前海为龙头，囊括深圳全市、各区域协同开展跨境电子商务业务，充分发挥海保税港区、福田保税区、盐田综合保税区、机场保税物流中心、盐田港保税物流园等深圳多个海关监管区的活力和潜能</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3" name="TextBox 1"/>
          <p:cNvSpPr txBox="1"/>
          <p:nvPr/>
        </p:nvSpPr>
        <p:spPr>
          <a:xfrm>
            <a:off x="433557" y="2099667"/>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11. </a:t>
            </a:r>
            <a:r>
              <a:rPr lang="zh-CN" altLang="en-US" b="1" dirty="0" smtClean="0">
                <a:solidFill>
                  <a:schemeClr val="accent1">
                    <a:lumMod val="50000"/>
                  </a:schemeClr>
                </a:solidFill>
              </a:rPr>
              <a:t>深圳市跨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
        <p:nvSpPr>
          <p:cNvPr id="14" name="TextBox 1"/>
          <p:cNvSpPr txBox="1"/>
          <p:nvPr/>
        </p:nvSpPr>
        <p:spPr>
          <a:xfrm>
            <a:off x="458495" y="3780323"/>
            <a:ext cx="841672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建设</a:t>
            </a:r>
            <a:r>
              <a:rPr lang="zh-CN" altLang="en-US" sz="1600" b="1" dirty="0">
                <a:solidFill>
                  <a:schemeClr val="bg1">
                    <a:lumMod val="50000"/>
                  </a:schemeClr>
                </a:solidFill>
              </a:rPr>
              <a:t>内容：</a:t>
            </a:r>
            <a:r>
              <a:rPr lang="zh-CN" altLang="en-US" sz="1600" dirty="0">
                <a:solidFill>
                  <a:schemeClr val="bg1">
                    <a:lumMod val="50000"/>
                  </a:schemeClr>
                </a:solidFill>
              </a:rPr>
              <a:t>因地制宜，突出本地特色和优势，</a:t>
            </a:r>
            <a:r>
              <a:rPr lang="zh-CN" altLang="en-US" sz="1600" dirty="0" smtClean="0">
                <a:solidFill>
                  <a:schemeClr val="bg1">
                    <a:lumMod val="50000"/>
                  </a:schemeClr>
                </a:solidFill>
              </a:rPr>
              <a:t>着力</a:t>
            </a:r>
            <a:r>
              <a:rPr lang="zh-CN" altLang="en-US" sz="1600" dirty="0">
                <a:solidFill>
                  <a:schemeClr val="bg1">
                    <a:lumMod val="50000"/>
                  </a:schemeClr>
                </a:solidFill>
              </a:rPr>
              <a:t>在跨境电子商务</a:t>
            </a:r>
            <a:r>
              <a:rPr lang="en-US" altLang="zh-CN" sz="1600" dirty="0">
                <a:solidFill>
                  <a:schemeClr val="bg1">
                    <a:lumMod val="50000"/>
                  </a:schemeClr>
                </a:solidFill>
              </a:rPr>
              <a:t>B2B</a:t>
            </a:r>
            <a:r>
              <a:rPr lang="zh-CN" altLang="en-US" sz="1600" dirty="0">
                <a:solidFill>
                  <a:schemeClr val="bg1">
                    <a:lumMod val="50000"/>
                  </a:schemeClr>
                </a:solidFill>
              </a:rPr>
              <a:t>交易模式相关环节的技术标准、业务流程、监管模式和信息化建设等方面先行先试，提供可复制、可推广的经验</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15" name="TextBox 1"/>
          <p:cNvSpPr txBox="1"/>
          <p:nvPr/>
        </p:nvSpPr>
        <p:spPr>
          <a:xfrm>
            <a:off x="458494" y="3360436"/>
            <a:ext cx="5679063" cy="45890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12. </a:t>
            </a:r>
            <a:r>
              <a:rPr lang="zh-CN" altLang="en-US" b="1" dirty="0" smtClean="0">
                <a:solidFill>
                  <a:schemeClr val="accent1">
                    <a:lumMod val="50000"/>
                  </a:schemeClr>
                </a:solidFill>
              </a:rPr>
              <a:t>苏州市跨</a:t>
            </a:r>
            <a:r>
              <a:rPr lang="zh-CN" altLang="en-US" b="1" dirty="0">
                <a:solidFill>
                  <a:schemeClr val="accent1">
                    <a:lumMod val="50000"/>
                  </a:schemeClr>
                </a:solidFill>
              </a:rPr>
              <a:t>境电子商务综合试验区</a:t>
            </a:r>
            <a:endParaRPr lang="en-US" altLang="zh-CN" b="1" dirty="0">
              <a:solidFill>
                <a:schemeClr val="accent1">
                  <a:lumMod val="50000"/>
                </a:schemeClr>
              </a:solidFill>
            </a:endParaRPr>
          </a:p>
        </p:txBody>
      </p:sp>
    </p:spTree>
    <p:extLst>
      <p:ext uri="{BB962C8B-B14F-4D97-AF65-F5344CB8AC3E}">
        <p14:creationId xmlns:p14="http://schemas.microsoft.com/office/powerpoint/2010/main" val="17646837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15635" y="185690"/>
            <a:ext cx="561940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二、国家跨境电子商务综合试验区</a:t>
            </a:r>
          </a:p>
        </p:txBody>
      </p:sp>
      <p:sp>
        <p:nvSpPr>
          <p:cNvPr id="16" name="TextBox 1"/>
          <p:cNvSpPr txBox="1"/>
          <p:nvPr/>
        </p:nvSpPr>
        <p:spPr>
          <a:xfrm>
            <a:off x="686125" y="1242814"/>
            <a:ext cx="8003446"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提升跨境电商通关便利化程度：</a:t>
            </a:r>
            <a:r>
              <a:rPr lang="zh-CN" altLang="en-US" sz="1600" dirty="0" smtClean="0">
                <a:solidFill>
                  <a:schemeClr val="bg1">
                    <a:lumMod val="50000"/>
                  </a:schemeClr>
                </a:solidFill>
              </a:rPr>
              <a:t>宁波</a:t>
            </a:r>
            <a:r>
              <a:rPr lang="zh-CN" altLang="en-US" sz="1600" dirty="0">
                <a:solidFill>
                  <a:schemeClr val="bg1">
                    <a:lumMod val="50000"/>
                  </a:schemeClr>
                </a:solidFill>
              </a:rPr>
              <a:t>综试区</a:t>
            </a:r>
            <a:r>
              <a:rPr lang="zh-CN" altLang="en-US" sz="1600" dirty="0" smtClean="0">
                <a:solidFill>
                  <a:schemeClr val="bg1">
                    <a:lumMod val="50000"/>
                  </a:schemeClr>
                </a:solidFill>
              </a:rPr>
              <a:t>与</a:t>
            </a:r>
            <a:r>
              <a:rPr lang="zh-CN" altLang="en-US" sz="1600" dirty="0">
                <a:solidFill>
                  <a:schemeClr val="bg1">
                    <a:lumMod val="50000"/>
                  </a:schemeClr>
                </a:solidFill>
              </a:rPr>
              <a:t>中东欧国家探索跨境</a:t>
            </a:r>
            <a:r>
              <a:rPr lang="zh-CN" altLang="en-US" sz="1600" dirty="0" smtClean="0">
                <a:solidFill>
                  <a:schemeClr val="bg1">
                    <a:lumMod val="50000"/>
                  </a:schemeClr>
                </a:solidFill>
              </a:rPr>
              <a:t>电商平台</a:t>
            </a:r>
            <a:r>
              <a:rPr lang="zh-CN" altLang="en-US" sz="1600" dirty="0">
                <a:solidFill>
                  <a:schemeClr val="bg1">
                    <a:lumMod val="50000"/>
                  </a:schemeClr>
                </a:solidFill>
              </a:rPr>
              <a:t>关检合作</a:t>
            </a:r>
            <a:r>
              <a:rPr lang="zh-CN" altLang="en-US" sz="1600" dirty="0" smtClean="0">
                <a:solidFill>
                  <a:schemeClr val="bg1">
                    <a:lumMod val="50000"/>
                  </a:schemeClr>
                </a:solidFill>
              </a:rPr>
              <a:t>，邮件直通；</a:t>
            </a:r>
            <a:r>
              <a:rPr lang="zh-CN" altLang="en-US" sz="1600" dirty="0">
                <a:solidFill>
                  <a:schemeClr val="bg1">
                    <a:lumMod val="50000"/>
                  </a:schemeClr>
                </a:solidFill>
              </a:rPr>
              <a:t>天津、</a:t>
            </a:r>
            <a:r>
              <a:rPr lang="zh-CN" altLang="en-US" sz="1600" dirty="0" smtClean="0">
                <a:solidFill>
                  <a:schemeClr val="bg1">
                    <a:lumMod val="50000"/>
                  </a:schemeClr>
                </a:solidFill>
              </a:rPr>
              <a:t>上海等综试区</a:t>
            </a:r>
            <a:r>
              <a:rPr lang="zh-CN" altLang="en-US" sz="1600" dirty="0">
                <a:solidFill>
                  <a:schemeClr val="bg1">
                    <a:lumMod val="50000"/>
                  </a:schemeClr>
                </a:solidFill>
              </a:rPr>
              <a:t>采用“清单核放、汇总统计</a:t>
            </a:r>
            <a:r>
              <a:rPr lang="zh-CN" altLang="en-US" sz="1600" dirty="0" smtClean="0">
                <a:solidFill>
                  <a:schemeClr val="bg1">
                    <a:lumMod val="50000"/>
                  </a:schemeClr>
                </a:solidFill>
              </a:rPr>
              <a:t>”模式</a:t>
            </a:r>
            <a:r>
              <a:rPr lang="zh-CN" altLang="en-US" sz="1600" dirty="0">
                <a:solidFill>
                  <a:schemeClr val="bg1">
                    <a:lumMod val="50000"/>
                  </a:schemeClr>
                </a:solidFill>
              </a:rPr>
              <a:t>简化企业申报手续。</a:t>
            </a:r>
            <a:endParaRPr sz="1600" b="1" dirty="0">
              <a:solidFill>
                <a:schemeClr val="bg1">
                  <a:lumMod val="50000"/>
                </a:schemeClr>
              </a:solidFill>
            </a:endParaRPr>
          </a:p>
        </p:txBody>
      </p:sp>
      <p:sp>
        <p:nvSpPr>
          <p:cNvPr id="18" name="TextBox 1"/>
          <p:cNvSpPr txBox="1"/>
          <p:nvPr/>
        </p:nvSpPr>
        <p:spPr>
          <a:xfrm>
            <a:off x="355327" y="784594"/>
            <a:ext cx="7155128"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三）第一、二批国家跨境电子商务综合试验</a:t>
            </a:r>
            <a:r>
              <a:rPr lang="zh-CN" altLang="en-US" sz="2000" b="1" dirty="0" smtClean="0">
                <a:solidFill>
                  <a:srgbClr val="002060"/>
                </a:solidFill>
              </a:rPr>
              <a:t>区建设成果</a:t>
            </a:r>
            <a:endParaRPr lang="en-US" altLang="zh-CN" sz="2000" b="1" dirty="0">
              <a:solidFill>
                <a:srgbClr val="002060"/>
              </a:solidFill>
            </a:endParaRPr>
          </a:p>
        </p:txBody>
      </p:sp>
      <p:sp>
        <p:nvSpPr>
          <p:cNvPr id="19" name="TextBox 1"/>
          <p:cNvSpPr txBox="1"/>
          <p:nvPr/>
        </p:nvSpPr>
        <p:spPr>
          <a:xfrm>
            <a:off x="673983" y="1878119"/>
            <a:ext cx="7926920"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完善跨境电子商务出口退税流程：</a:t>
            </a:r>
            <a:r>
              <a:rPr lang="zh-CN" altLang="en-US" sz="1600" dirty="0" smtClean="0">
                <a:solidFill>
                  <a:schemeClr val="bg1">
                    <a:lumMod val="50000"/>
                  </a:schemeClr>
                </a:solidFill>
              </a:rPr>
              <a:t>杭州综试区推出互联网</a:t>
            </a:r>
            <a:r>
              <a:rPr lang="en-US" altLang="zh-CN" sz="1600" dirty="0" smtClean="0">
                <a:solidFill>
                  <a:schemeClr val="bg1">
                    <a:lumMod val="50000"/>
                  </a:schemeClr>
                </a:solidFill>
              </a:rPr>
              <a:t>+</a:t>
            </a:r>
            <a:r>
              <a:rPr lang="zh-CN" altLang="en-US" sz="1600" dirty="0" smtClean="0">
                <a:solidFill>
                  <a:schemeClr val="bg1">
                    <a:lumMod val="50000"/>
                  </a:schemeClr>
                </a:solidFill>
              </a:rPr>
              <a:t>便捷退税模式；苏州综试区在跨境电商公共服务平台办理出口退税。</a:t>
            </a:r>
            <a:endParaRPr sz="1600" b="1" dirty="0">
              <a:solidFill>
                <a:schemeClr val="bg1">
                  <a:lumMod val="50000"/>
                </a:schemeClr>
              </a:solidFill>
            </a:endParaRPr>
          </a:p>
        </p:txBody>
      </p:sp>
      <p:sp>
        <p:nvSpPr>
          <p:cNvPr id="13" name="TextBox 1"/>
          <p:cNvSpPr txBox="1"/>
          <p:nvPr/>
        </p:nvSpPr>
        <p:spPr>
          <a:xfrm>
            <a:off x="673983" y="2500996"/>
            <a:ext cx="7926920"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健全跨境电子商务诚信</a:t>
            </a:r>
            <a:r>
              <a:rPr lang="zh-CN" altLang="en-US" sz="1600" b="1" dirty="0" smtClean="0">
                <a:solidFill>
                  <a:schemeClr val="accent1">
                    <a:lumMod val="50000"/>
                  </a:schemeClr>
                </a:solidFill>
              </a:rPr>
              <a:t>体系：</a:t>
            </a:r>
            <a:r>
              <a:rPr lang="zh-CN" altLang="en-US" sz="1600" dirty="0" smtClean="0">
                <a:solidFill>
                  <a:schemeClr val="bg1">
                    <a:lumMod val="50000"/>
                  </a:schemeClr>
                </a:solidFill>
              </a:rPr>
              <a:t>构建</a:t>
            </a:r>
            <a:r>
              <a:rPr lang="zh-CN" altLang="en-US" sz="1600" dirty="0">
                <a:solidFill>
                  <a:schemeClr val="bg1">
                    <a:lumMod val="50000"/>
                  </a:schemeClr>
                </a:solidFill>
              </a:rPr>
              <a:t>国内跨境</a:t>
            </a:r>
            <a:r>
              <a:rPr lang="zh-CN" altLang="en-US" sz="1600" dirty="0" smtClean="0">
                <a:solidFill>
                  <a:schemeClr val="bg1">
                    <a:lumMod val="50000"/>
                  </a:schemeClr>
                </a:solidFill>
              </a:rPr>
              <a:t>电商企业</a:t>
            </a:r>
            <a:r>
              <a:rPr lang="zh-CN" altLang="en-US" sz="1600" dirty="0">
                <a:solidFill>
                  <a:schemeClr val="bg1">
                    <a:lumMod val="50000"/>
                  </a:schemeClr>
                </a:solidFill>
              </a:rPr>
              <a:t>诚信系统，如杭州跨境</a:t>
            </a:r>
            <a:r>
              <a:rPr lang="zh-CN" altLang="en-US" sz="1600" dirty="0" smtClean="0">
                <a:solidFill>
                  <a:schemeClr val="bg1">
                    <a:lumMod val="50000"/>
                  </a:schemeClr>
                </a:solidFill>
              </a:rPr>
              <a:t>电商信用</a:t>
            </a:r>
            <a:r>
              <a:rPr lang="zh-CN" altLang="en-US" sz="1600" dirty="0">
                <a:solidFill>
                  <a:schemeClr val="bg1">
                    <a:lumMod val="50000"/>
                  </a:schemeClr>
                </a:solidFill>
              </a:rPr>
              <a:t>评级指标体系</a:t>
            </a:r>
            <a:r>
              <a:rPr lang="zh-CN" altLang="en-US" sz="1600" dirty="0" smtClean="0">
                <a:solidFill>
                  <a:schemeClr val="bg1">
                    <a:lumMod val="50000"/>
                  </a:schemeClr>
                </a:solidFill>
              </a:rPr>
              <a:t>；开拓</a:t>
            </a:r>
            <a:r>
              <a:rPr lang="zh-CN" altLang="en-US" sz="1600" dirty="0">
                <a:solidFill>
                  <a:schemeClr val="bg1">
                    <a:lumMod val="50000"/>
                  </a:schemeClr>
                </a:solidFill>
              </a:rPr>
              <a:t>全球征信查询功能，如杭州</a:t>
            </a:r>
            <a:r>
              <a:rPr lang="zh-CN" altLang="en-US" sz="1600" dirty="0" smtClean="0">
                <a:solidFill>
                  <a:schemeClr val="bg1">
                    <a:lumMod val="50000"/>
                  </a:schemeClr>
                </a:solidFill>
              </a:rPr>
              <a:t>推出的</a:t>
            </a:r>
            <a:r>
              <a:rPr lang="en-US" altLang="zh-CN" sz="1600" dirty="0" smtClean="0">
                <a:solidFill>
                  <a:schemeClr val="bg1">
                    <a:lumMod val="50000"/>
                  </a:schemeClr>
                </a:solidFill>
              </a:rPr>
              <a:t>e-Box</a:t>
            </a:r>
            <a:r>
              <a:rPr lang="zh-CN" altLang="en-US" sz="1600" dirty="0" smtClean="0">
                <a:solidFill>
                  <a:schemeClr val="bg1">
                    <a:lumMod val="50000"/>
                  </a:schemeClr>
                </a:solidFill>
              </a:rPr>
              <a:t>平台可查询</a:t>
            </a:r>
            <a:r>
              <a:rPr lang="zh-CN" altLang="en-US" sz="1600" dirty="0">
                <a:solidFill>
                  <a:schemeClr val="bg1">
                    <a:lumMod val="50000"/>
                  </a:schemeClr>
                </a:solidFill>
              </a:rPr>
              <a:t>全球</a:t>
            </a:r>
            <a:r>
              <a:rPr lang="en-US" altLang="zh-CN" sz="1600" dirty="0">
                <a:solidFill>
                  <a:schemeClr val="bg1">
                    <a:lumMod val="50000"/>
                  </a:schemeClr>
                </a:solidFill>
              </a:rPr>
              <a:t>13</a:t>
            </a:r>
            <a:r>
              <a:rPr lang="zh-CN" altLang="en-US" sz="1600" dirty="0">
                <a:solidFill>
                  <a:schemeClr val="bg1">
                    <a:lumMod val="50000"/>
                  </a:schemeClr>
                </a:solidFill>
              </a:rPr>
              <a:t>个国家或地区、</a:t>
            </a:r>
            <a:r>
              <a:rPr lang="en-US" altLang="zh-CN" sz="1600" dirty="0">
                <a:solidFill>
                  <a:schemeClr val="bg1">
                    <a:lumMod val="50000"/>
                  </a:schemeClr>
                </a:solidFill>
              </a:rPr>
              <a:t>40</a:t>
            </a:r>
            <a:r>
              <a:rPr lang="zh-CN" altLang="en-US" sz="1600" dirty="0">
                <a:solidFill>
                  <a:schemeClr val="bg1">
                    <a:lumMod val="50000"/>
                  </a:schemeClr>
                </a:solidFill>
              </a:rPr>
              <a:t>多个行业的企业信息</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1" name="TextBox 1"/>
          <p:cNvSpPr txBox="1"/>
          <p:nvPr/>
        </p:nvSpPr>
        <p:spPr>
          <a:xfrm>
            <a:off x="686125" y="3404570"/>
            <a:ext cx="7776233"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优化跨境电子商务物流</a:t>
            </a:r>
            <a:r>
              <a:rPr lang="zh-CN" altLang="en-US" sz="1600" b="1" dirty="0" smtClean="0">
                <a:solidFill>
                  <a:schemeClr val="accent1">
                    <a:lumMod val="50000"/>
                  </a:schemeClr>
                </a:solidFill>
              </a:rPr>
              <a:t>体系：</a:t>
            </a:r>
            <a:r>
              <a:rPr lang="zh-CN" altLang="en-US" sz="1600" dirty="0" smtClean="0">
                <a:solidFill>
                  <a:schemeClr val="bg1">
                    <a:lumMod val="50000"/>
                  </a:schemeClr>
                </a:solidFill>
              </a:rPr>
              <a:t>大力</a:t>
            </a:r>
            <a:r>
              <a:rPr lang="zh-CN" altLang="en-US" sz="1600" dirty="0">
                <a:solidFill>
                  <a:schemeClr val="bg1">
                    <a:lumMod val="50000"/>
                  </a:schemeClr>
                </a:solidFill>
              </a:rPr>
              <a:t>发展国际物流，启动保税区内的分拨中心，构建跨境冷链物流体系</a:t>
            </a:r>
            <a:r>
              <a:rPr lang="zh-CN" altLang="en-US" sz="1600" dirty="0" smtClean="0">
                <a:solidFill>
                  <a:schemeClr val="bg1">
                    <a:lumMod val="50000"/>
                  </a:schemeClr>
                </a:solidFill>
              </a:rPr>
              <a:t>。如大连综</a:t>
            </a:r>
            <a:r>
              <a:rPr lang="zh-CN" altLang="en-US" sz="1600" dirty="0">
                <a:solidFill>
                  <a:schemeClr val="bg1">
                    <a:lumMod val="50000"/>
                  </a:schemeClr>
                </a:solidFill>
              </a:rPr>
              <a:t>试区</a:t>
            </a:r>
            <a:r>
              <a:rPr lang="zh-CN" altLang="en-US" sz="1600" dirty="0" smtClean="0">
                <a:solidFill>
                  <a:schemeClr val="bg1">
                    <a:lumMod val="50000"/>
                  </a:schemeClr>
                </a:solidFill>
              </a:rPr>
              <a:t>开通“海运直邮”；天津</a:t>
            </a:r>
            <a:r>
              <a:rPr lang="zh-CN" altLang="en-US" sz="1600" dirty="0">
                <a:solidFill>
                  <a:schemeClr val="bg1">
                    <a:lumMod val="50000"/>
                  </a:schemeClr>
                </a:solidFill>
              </a:rPr>
              <a:t>综试区</a:t>
            </a:r>
            <a:r>
              <a:rPr lang="zh-CN" altLang="en-US" sz="1600" dirty="0" smtClean="0">
                <a:solidFill>
                  <a:schemeClr val="bg1">
                    <a:lumMod val="50000"/>
                  </a:schemeClr>
                </a:solidFill>
              </a:rPr>
              <a:t>启动</a:t>
            </a:r>
            <a:r>
              <a:rPr lang="zh-CN" altLang="en-US" sz="1600" dirty="0">
                <a:solidFill>
                  <a:schemeClr val="bg1">
                    <a:lumMod val="50000"/>
                  </a:schemeClr>
                </a:solidFill>
              </a:rPr>
              <a:t>跨境</a:t>
            </a:r>
            <a:r>
              <a:rPr lang="zh-CN" altLang="en-US" sz="1600" dirty="0" smtClean="0">
                <a:solidFill>
                  <a:schemeClr val="bg1">
                    <a:lumMod val="50000"/>
                  </a:schemeClr>
                </a:solidFill>
              </a:rPr>
              <a:t>电商保税区</a:t>
            </a:r>
            <a:r>
              <a:rPr lang="zh-CN" altLang="en-US" sz="1600" dirty="0">
                <a:solidFill>
                  <a:schemeClr val="bg1">
                    <a:lumMod val="50000"/>
                  </a:schemeClr>
                </a:solidFill>
              </a:rPr>
              <a:t>内分拨中心</a:t>
            </a:r>
            <a:r>
              <a:rPr lang="zh-CN" altLang="en-US" sz="1600" dirty="0" smtClean="0">
                <a:solidFill>
                  <a:schemeClr val="bg1">
                    <a:lumMod val="50000"/>
                  </a:schemeClr>
                </a:solidFill>
              </a:rPr>
              <a:t>，实现</a:t>
            </a:r>
            <a:r>
              <a:rPr lang="zh-CN" altLang="en-US" sz="1600" dirty="0">
                <a:solidFill>
                  <a:schemeClr val="bg1">
                    <a:lumMod val="50000"/>
                  </a:schemeClr>
                </a:solidFill>
              </a:rPr>
              <a:t>“一车送一地</a:t>
            </a:r>
            <a:r>
              <a:rPr lang="zh-CN" altLang="en-US" sz="1600" dirty="0" smtClean="0">
                <a:solidFill>
                  <a:schemeClr val="bg1">
                    <a:lumMod val="50000"/>
                  </a:schemeClr>
                </a:solidFill>
              </a:rPr>
              <a:t>”。</a:t>
            </a:r>
            <a:endParaRPr sz="1600" b="1" dirty="0">
              <a:solidFill>
                <a:schemeClr val="bg1">
                  <a:lumMod val="50000"/>
                </a:schemeClr>
              </a:solidFill>
            </a:endParaRPr>
          </a:p>
        </p:txBody>
      </p:sp>
      <p:sp>
        <p:nvSpPr>
          <p:cNvPr id="22" name="TextBox 1"/>
          <p:cNvSpPr txBox="1"/>
          <p:nvPr/>
        </p:nvSpPr>
        <p:spPr>
          <a:xfrm>
            <a:off x="686124" y="4297906"/>
            <a:ext cx="7853819"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accent1">
                    <a:lumMod val="50000"/>
                  </a:schemeClr>
                </a:solidFill>
              </a:rPr>
              <a:t>创新跨境电子商务发展</a:t>
            </a:r>
            <a:r>
              <a:rPr lang="zh-CN" altLang="en-US" sz="1600" b="1" dirty="0" smtClean="0">
                <a:solidFill>
                  <a:schemeClr val="accent1">
                    <a:lumMod val="50000"/>
                  </a:schemeClr>
                </a:solidFill>
              </a:rPr>
              <a:t>模式：</a:t>
            </a:r>
            <a:r>
              <a:rPr lang="zh-CN" altLang="en-US" sz="1600" dirty="0" smtClean="0">
                <a:solidFill>
                  <a:schemeClr val="bg1">
                    <a:lumMod val="50000"/>
                  </a:schemeClr>
                </a:solidFill>
              </a:rPr>
              <a:t>杭州</a:t>
            </a:r>
            <a:r>
              <a:rPr lang="zh-CN" altLang="en-US" sz="1600" dirty="0">
                <a:solidFill>
                  <a:schemeClr val="bg1">
                    <a:lumMod val="50000"/>
                  </a:schemeClr>
                </a:solidFill>
              </a:rPr>
              <a:t>综试区</a:t>
            </a:r>
            <a:r>
              <a:rPr lang="zh-CN" altLang="en-US" sz="1600" dirty="0" smtClean="0">
                <a:solidFill>
                  <a:schemeClr val="bg1">
                    <a:lumMod val="50000"/>
                  </a:schemeClr>
                </a:solidFill>
              </a:rPr>
              <a:t>启动邮路</a:t>
            </a:r>
            <a:r>
              <a:rPr lang="zh-CN" altLang="en-US" sz="1600" dirty="0">
                <a:solidFill>
                  <a:schemeClr val="bg1">
                    <a:lumMod val="50000"/>
                  </a:schemeClr>
                </a:solidFill>
              </a:rPr>
              <a:t>保税出口新模式，通过</a:t>
            </a:r>
            <a:r>
              <a:rPr lang="en-US" altLang="zh-CN" sz="1600" dirty="0" err="1">
                <a:solidFill>
                  <a:schemeClr val="bg1">
                    <a:lumMod val="50000"/>
                  </a:schemeClr>
                </a:solidFill>
              </a:rPr>
              <a:t>eWTP</a:t>
            </a:r>
            <a:r>
              <a:rPr lang="zh-CN" altLang="en-US" sz="1600" dirty="0">
                <a:solidFill>
                  <a:schemeClr val="bg1">
                    <a:lumMod val="50000"/>
                  </a:schemeClr>
                </a:solidFill>
              </a:rPr>
              <a:t>公共服务平台申报，在获取海关特殊监管区域现场放行指令后，经邮路发往海外。</a:t>
            </a:r>
            <a:endParaRPr sz="1600" b="1" dirty="0">
              <a:solidFill>
                <a:schemeClr val="bg1">
                  <a:lumMod val="50000"/>
                </a:schemeClr>
              </a:solidFill>
            </a:endParaRPr>
          </a:p>
        </p:txBody>
      </p:sp>
    </p:spTree>
    <p:extLst>
      <p:ext uri="{BB962C8B-B14F-4D97-AF65-F5344CB8AC3E}">
        <p14:creationId xmlns:p14="http://schemas.microsoft.com/office/powerpoint/2010/main" val="804872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三、跨境电子商务示范园区</a:t>
            </a:r>
          </a:p>
        </p:txBody>
      </p:sp>
      <p:sp>
        <p:nvSpPr>
          <p:cNvPr id="13" name="矩形 12"/>
          <p:cNvSpPr/>
          <p:nvPr/>
        </p:nvSpPr>
        <p:spPr bwMode="auto">
          <a:xfrm>
            <a:off x="327617" y="796926"/>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跨境电子商务示范园区：</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由商务</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主管部门批准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设立在</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适应跨境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电商特点</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的公共服务平台、跨境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电商平台</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、电子支付和通关作业等领域完善公共服务信息、税收政策、海关监管措施方面实施先行先试的基地</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78529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477894" y="1885387"/>
            <a:ext cx="7061567"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跨</a:t>
            </a:r>
            <a:r>
              <a:rPr lang="zh-CN" altLang="en-US" sz="2000" b="1" dirty="0">
                <a:solidFill>
                  <a:srgbClr val="002060"/>
                </a:solidFill>
              </a:rPr>
              <a:t>境电子商务示范园区建设的</a:t>
            </a:r>
            <a:r>
              <a:rPr lang="zh-CN" altLang="en-US" sz="2000" b="1" dirty="0" smtClean="0">
                <a:solidFill>
                  <a:srgbClr val="002060"/>
                </a:solidFill>
              </a:rPr>
              <a:t>内容：</a:t>
            </a:r>
            <a:endParaRPr lang="en-US" altLang="zh-CN" sz="2000" b="1" dirty="0">
              <a:solidFill>
                <a:srgbClr val="002060"/>
              </a:solidFill>
            </a:endParaRPr>
          </a:p>
        </p:txBody>
      </p:sp>
      <p:sp>
        <p:nvSpPr>
          <p:cNvPr id="18" name="TextBox 1"/>
          <p:cNvSpPr txBox="1"/>
          <p:nvPr/>
        </p:nvSpPr>
        <p:spPr>
          <a:xfrm>
            <a:off x="383684" y="2378703"/>
            <a:ext cx="822275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smtClean="0">
                <a:solidFill>
                  <a:schemeClr val="accent1">
                    <a:lumMod val="50000"/>
                  </a:schemeClr>
                </a:solidFill>
              </a:rPr>
              <a:t>1</a:t>
            </a:r>
            <a:r>
              <a:rPr lang="zh-CN" altLang="en-US" sz="1600" b="1" dirty="0" smtClean="0">
                <a:solidFill>
                  <a:schemeClr val="accent1">
                    <a:lumMod val="50000"/>
                  </a:schemeClr>
                </a:solidFill>
              </a:rPr>
              <a:t>）优化</a:t>
            </a:r>
            <a:r>
              <a:rPr lang="zh-CN" altLang="en-US" sz="1600" b="1" dirty="0">
                <a:solidFill>
                  <a:schemeClr val="accent1">
                    <a:lumMod val="50000"/>
                  </a:schemeClr>
                </a:solidFill>
              </a:rPr>
              <a:t>政策体系与制度保障</a:t>
            </a:r>
            <a:r>
              <a:rPr lang="zh-CN" altLang="en-US" sz="1600" b="1" dirty="0" smtClean="0">
                <a:solidFill>
                  <a:schemeClr val="accent1">
                    <a:lumMod val="50000"/>
                  </a:schemeClr>
                </a:solidFill>
              </a:rPr>
              <a:t>机制：</a:t>
            </a:r>
            <a:r>
              <a:rPr lang="zh-CN" altLang="en-US" sz="1600" dirty="0" smtClean="0">
                <a:solidFill>
                  <a:schemeClr val="bg1">
                    <a:lumMod val="50000"/>
                  </a:schemeClr>
                </a:solidFill>
              </a:rPr>
              <a:t>在</a:t>
            </a:r>
            <a:r>
              <a:rPr lang="zh-CN" altLang="en-US" sz="1600" dirty="0">
                <a:solidFill>
                  <a:schemeClr val="bg1">
                    <a:lumMod val="50000"/>
                  </a:schemeClr>
                </a:solidFill>
              </a:rPr>
              <a:t>跨境金融服务体系、海关监管措施、电商税收与</a:t>
            </a:r>
            <a:r>
              <a:rPr lang="zh-CN" altLang="en-US" sz="1600" dirty="0" smtClean="0">
                <a:solidFill>
                  <a:schemeClr val="bg1">
                    <a:lumMod val="50000"/>
                  </a:schemeClr>
                </a:solidFill>
              </a:rPr>
              <a:t>出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口</a:t>
            </a:r>
            <a:r>
              <a:rPr lang="zh-CN" altLang="en-US" sz="1600" dirty="0">
                <a:solidFill>
                  <a:schemeClr val="bg1">
                    <a:lumMod val="50000"/>
                  </a:schemeClr>
                </a:solidFill>
              </a:rPr>
              <a:t>退税政策、电子支付管理等方面优化相关政策，建立管理制度，完善监管措施，</a:t>
            </a:r>
            <a:r>
              <a:rPr lang="zh-CN" altLang="en-US" sz="1600" dirty="0" smtClean="0">
                <a:solidFill>
                  <a:schemeClr val="bg1">
                    <a:lumMod val="50000"/>
                  </a:schemeClr>
                </a:solidFill>
              </a:rPr>
              <a:t>提</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高</a:t>
            </a:r>
            <a:r>
              <a:rPr lang="zh-CN" altLang="en-US" sz="1600" dirty="0">
                <a:solidFill>
                  <a:schemeClr val="bg1">
                    <a:lumMod val="50000"/>
                  </a:schemeClr>
                </a:solidFill>
              </a:rPr>
              <a:t>跨境电子商务便利化的水平。</a:t>
            </a:r>
            <a:endParaRPr sz="1600" b="1" dirty="0">
              <a:solidFill>
                <a:schemeClr val="bg1">
                  <a:lumMod val="50000"/>
                </a:schemeClr>
              </a:solidFill>
            </a:endParaRPr>
          </a:p>
        </p:txBody>
      </p:sp>
      <p:sp>
        <p:nvSpPr>
          <p:cNvPr id="19" name="TextBox 1"/>
          <p:cNvSpPr txBox="1"/>
          <p:nvPr/>
        </p:nvSpPr>
        <p:spPr>
          <a:xfrm>
            <a:off x="383685" y="3246716"/>
            <a:ext cx="822275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smtClean="0">
                <a:solidFill>
                  <a:schemeClr val="accent1">
                    <a:lumMod val="50000"/>
                  </a:schemeClr>
                </a:solidFill>
              </a:rPr>
              <a:t>2</a:t>
            </a:r>
            <a:r>
              <a:rPr lang="zh-CN" altLang="en-US" sz="1600" b="1" dirty="0" smtClean="0">
                <a:solidFill>
                  <a:schemeClr val="accent1">
                    <a:lumMod val="50000"/>
                  </a:schemeClr>
                </a:solidFill>
              </a:rPr>
              <a:t>）完善</a:t>
            </a:r>
            <a:r>
              <a:rPr lang="zh-CN" altLang="en-US" sz="1600" b="1" dirty="0">
                <a:solidFill>
                  <a:schemeClr val="accent1">
                    <a:lumMod val="50000"/>
                  </a:schemeClr>
                </a:solidFill>
              </a:rPr>
              <a:t>跨境电子商务业务</a:t>
            </a:r>
            <a:r>
              <a:rPr lang="zh-CN" altLang="en-US" sz="1600" b="1" dirty="0" smtClean="0">
                <a:solidFill>
                  <a:schemeClr val="accent1">
                    <a:lumMod val="50000"/>
                  </a:schemeClr>
                </a:solidFill>
              </a:rPr>
              <a:t>体系：</a:t>
            </a:r>
            <a:r>
              <a:rPr lang="zh-CN" altLang="en-US" sz="1600" dirty="0">
                <a:solidFill>
                  <a:schemeClr val="bg1">
                    <a:lumMod val="50000"/>
                  </a:schemeClr>
                </a:solidFill>
              </a:rPr>
              <a:t>构建中小网商、专业化跨境</a:t>
            </a:r>
            <a:r>
              <a:rPr lang="zh-CN" altLang="en-US" sz="1600" dirty="0" smtClean="0">
                <a:solidFill>
                  <a:schemeClr val="bg1">
                    <a:lumMod val="50000"/>
                  </a:schemeClr>
                </a:solidFill>
              </a:rPr>
              <a:t>电商、</a:t>
            </a:r>
            <a:r>
              <a:rPr lang="zh-CN" altLang="en-US" sz="1600" dirty="0">
                <a:solidFill>
                  <a:schemeClr val="bg1">
                    <a:lumMod val="50000"/>
                  </a:schemeClr>
                </a:solidFill>
              </a:rPr>
              <a:t>传统外贸</a:t>
            </a:r>
            <a:r>
              <a:rPr lang="zh-CN" altLang="en-US" sz="1600" dirty="0" smtClean="0">
                <a:solidFill>
                  <a:schemeClr val="bg1">
                    <a:lumMod val="50000"/>
                  </a:schemeClr>
                </a:solidFill>
              </a:rPr>
              <a:t>企业与第三</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方跨</a:t>
            </a:r>
            <a:r>
              <a:rPr lang="zh-CN" altLang="en-US" sz="1600" dirty="0">
                <a:solidFill>
                  <a:schemeClr val="bg1">
                    <a:lumMod val="50000"/>
                  </a:schemeClr>
                </a:solidFill>
              </a:rPr>
              <a:t>境</a:t>
            </a:r>
            <a:r>
              <a:rPr lang="zh-CN" altLang="en-US" sz="1600" dirty="0" smtClean="0">
                <a:solidFill>
                  <a:schemeClr val="bg1">
                    <a:lumMod val="50000"/>
                  </a:schemeClr>
                </a:solidFill>
              </a:rPr>
              <a:t>电商平台、自</a:t>
            </a:r>
            <a:r>
              <a:rPr lang="zh-CN" altLang="en-US" sz="1600" dirty="0">
                <a:solidFill>
                  <a:schemeClr val="bg1">
                    <a:lumMod val="50000"/>
                  </a:schemeClr>
                </a:solidFill>
              </a:rPr>
              <a:t>建</a:t>
            </a:r>
            <a:r>
              <a:rPr lang="zh-CN" altLang="en-US" sz="1600" dirty="0" smtClean="0">
                <a:solidFill>
                  <a:schemeClr val="bg1">
                    <a:lumMod val="50000"/>
                  </a:schemeClr>
                </a:solidFill>
              </a:rPr>
              <a:t>平台共同参与的，境内</a:t>
            </a:r>
            <a:r>
              <a:rPr lang="zh-CN" altLang="en-US" sz="1600" dirty="0">
                <a:solidFill>
                  <a:schemeClr val="bg1">
                    <a:lumMod val="50000"/>
                  </a:schemeClr>
                </a:solidFill>
              </a:rPr>
              <a:t>外电商服务企业互动</a:t>
            </a:r>
            <a:r>
              <a:rPr lang="zh-CN" altLang="en-US" sz="1600" dirty="0" smtClean="0">
                <a:solidFill>
                  <a:schemeClr val="bg1">
                    <a:lumMod val="50000"/>
                  </a:schemeClr>
                </a:solidFill>
              </a:rPr>
              <a:t>发展的协同体系。</a:t>
            </a:r>
            <a:endParaRPr sz="1600" b="1" dirty="0">
              <a:solidFill>
                <a:schemeClr val="bg1">
                  <a:lumMod val="50000"/>
                </a:schemeClr>
              </a:solidFill>
            </a:endParaRPr>
          </a:p>
        </p:txBody>
      </p:sp>
      <p:sp>
        <p:nvSpPr>
          <p:cNvPr id="21" name="TextBox 1"/>
          <p:cNvSpPr txBox="1"/>
          <p:nvPr/>
        </p:nvSpPr>
        <p:spPr>
          <a:xfrm>
            <a:off x="383684" y="3929980"/>
            <a:ext cx="822275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smtClean="0">
                <a:solidFill>
                  <a:schemeClr val="accent1">
                    <a:lumMod val="50000"/>
                  </a:schemeClr>
                </a:solidFill>
              </a:rPr>
              <a:t>3</a:t>
            </a:r>
            <a:r>
              <a:rPr lang="zh-CN" altLang="en-US" sz="1600" b="1" dirty="0" smtClean="0">
                <a:solidFill>
                  <a:schemeClr val="accent1">
                    <a:lumMod val="50000"/>
                  </a:schemeClr>
                </a:solidFill>
              </a:rPr>
              <a:t>）健全</a:t>
            </a:r>
            <a:r>
              <a:rPr lang="zh-CN" altLang="en-US" sz="1600" b="1" dirty="0">
                <a:solidFill>
                  <a:schemeClr val="accent1">
                    <a:lumMod val="50000"/>
                  </a:schemeClr>
                </a:solidFill>
              </a:rPr>
              <a:t>跨境电子商务服务</a:t>
            </a:r>
            <a:r>
              <a:rPr lang="zh-CN" altLang="en-US" sz="1600" b="1" dirty="0" smtClean="0">
                <a:solidFill>
                  <a:schemeClr val="accent1">
                    <a:lumMod val="50000"/>
                  </a:schemeClr>
                </a:solidFill>
              </a:rPr>
              <a:t>体系：</a:t>
            </a:r>
            <a:r>
              <a:rPr lang="zh-CN" altLang="en-US" sz="1600" dirty="0" smtClean="0">
                <a:solidFill>
                  <a:schemeClr val="bg1">
                    <a:lumMod val="50000"/>
                  </a:schemeClr>
                </a:solidFill>
              </a:rPr>
              <a:t>建设跨</a:t>
            </a:r>
            <a:r>
              <a:rPr lang="zh-CN" altLang="en-US" sz="1600" dirty="0">
                <a:solidFill>
                  <a:schemeClr val="bg1">
                    <a:lumMod val="50000"/>
                  </a:schemeClr>
                </a:solidFill>
              </a:rPr>
              <a:t>境</a:t>
            </a:r>
            <a:r>
              <a:rPr lang="zh-CN" altLang="en-US" sz="1600" dirty="0" smtClean="0">
                <a:solidFill>
                  <a:schemeClr val="bg1">
                    <a:lumMod val="50000"/>
                  </a:schemeClr>
                </a:solidFill>
              </a:rPr>
              <a:t>电商仓储</a:t>
            </a:r>
            <a:r>
              <a:rPr lang="zh-CN" altLang="en-US" sz="1600" dirty="0">
                <a:solidFill>
                  <a:schemeClr val="bg1">
                    <a:lumMod val="50000"/>
                  </a:schemeClr>
                </a:solidFill>
              </a:rPr>
              <a:t>物流</a:t>
            </a:r>
            <a:r>
              <a:rPr lang="zh-CN" altLang="en-US" sz="1600" dirty="0" smtClean="0">
                <a:solidFill>
                  <a:schemeClr val="bg1">
                    <a:lumMod val="50000"/>
                  </a:schemeClr>
                </a:solidFill>
              </a:rPr>
              <a:t>中心和跨</a:t>
            </a:r>
            <a:r>
              <a:rPr lang="zh-CN" altLang="en-US" sz="1600" dirty="0">
                <a:solidFill>
                  <a:schemeClr val="bg1">
                    <a:lumMod val="50000"/>
                  </a:schemeClr>
                </a:solidFill>
              </a:rPr>
              <a:t>境</a:t>
            </a:r>
            <a:r>
              <a:rPr lang="zh-CN" altLang="en-US" sz="1600" dirty="0" smtClean="0">
                <a:solidFill>
                  <a:schemeClr val="bg1">
                    <a:lumMod val="50000"/>
                  </a:schemeClr>
                </a:solidFill>
              </a:rPr>
              <a:t>电商物流服务、跨境</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电商支付服务、</a:t>
            </a:r>
            <a:r>
              <a:rPr lang="zh-CN" altLang="en-US" sz="1600" dirty="0">
                <a:solidFill>
                  <a:schemeClr val="bg1">
                    <a:lumMod val="50000"/>
                  </a:schemeClr>
                </a:solidFill>
              </a:rPr>
              <a:t>跨境</a:t>
            </a:r>
            <a:r>
              <a:rPr lang="zh-CN" altLang="en-US" sz="1600" dirty="0" smtClean="0">
                <a:solidFill>
                  <a:schemeClr val="bg1">
                    <a:lumMod val="50000"/>
                  </a:schemeClr>
                </a:solidFill>
              </a:rPr>
              <a:t>电商境外服务三大体系以及跨</a:t>
            </a:r>
            <a:r>
              <a:rPr lang="zh-CN" altLang="en-US" sz="1600" dirty="0">
                <a:solidFill>
                  <a:schemeClr val="bg1">
                    <a:lumMod val="50000"/>
                  </a:schemeClr>
                </a:solidFill>
              </a:rPr>
              <a:t>境</a:t>
            </a:r>
            <a:r>
              <a:rPr lang="zh-CN" altLang="en-US" sz="1600" dirty="0" smtClean="0">
                <a:solidFill>
                  <a:schemeClr val="bg1">
                    <a:lumMod val="50000"/>
                  </a:schemeClr>
                </a:solidFill>
              </a:rPr>
              <a:t>电商综合</a:t>
            </a:r>
            <a:r>
              <a:rPr lang="zh-CN" altLang="en-US" sz="1600" dirty="0">
                <a:solidFill>
                  <a:schemeClr val="bg1">
                    <a:lumMod val="50000"/>
                  </a:schemeClr>
                </a:solidFill>
              </a:rPr>
              <a:t>管理服务</a:t>
            </a:r>
            <a:r>
              <a:rPr lang="zh-CN" altLang="en-US" sz="1600" dirty="0" smtClean="0">
                <a:solidFill>
                  <a:schemeClr val="bg1">
                    <a:lumMod val="50000"/>
                  </a:schemeClr>
                </a:solidFill>
              </a:rPr>
              <a:t>平台，</a:t>
            </a:r>
            <a:r>
              <a:rPr lang="zh-CN" altLang="en-US" sz="1600" dirty="0">
                <a:solidFill>
                  <a:schemeClr val="bg1">
                    <a:lumMod val="50000"/>
                  </a:schemeClr>
                </a:solidFill>
              </a:rPr>
              <a:t>鼓励</a:t>
            </a:r>
            <a:r>
              <a:rPr lang="zh-CN" altLang="en-US" sz="1600" dirty="0" smtClean="0">
                <a:solidFill>
                  <a:schemeClr val="bg1">
                    <a:lumMod val="50000"/>
                  </a:schemeClr>
                </a:solidFill>
              </a:rPr>
              <a:t>外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贸</a:t>
            </a:r>
            <a:r>
              <a:rPr lang="zh-CN" altLang="en-US" sz="1600" dirty="0">
                <a:solidFill>
                  <a:schemeClr val="bg1">
                    <a:lumMod val="50000"/>
                  </a:schemeClr>
                </a:solidFill>
              </a:rPr>
              <a:t>综合服务企业和第三方专业服务企业</a:t>
            </a:r>
            <a:r>
              <a:rPr lang="zh-CN" altLang="en-US" sz="1600" dirty="0" smtClean="0">
                <a:solidFill>
                  <a:schemeClr val="bg1">
                    <a:lumMod val="50000"/>
                  </a:schemeClr>
                </a:solidFill>
              </a:rPr>
              <a:t>为提供</a:t>
            </a:r>
            <a:r>
              <a:rPr lang="zh-CN" altLang="en-US" sz="1600" dirty="0">
                <a:solidFill>
                  <a:schemeClr val="bg1">
                    <a:lumMod val="50000"/>
                  </a:schemeClr>
                </a:solidFill>
              </a:rPr>
              <a:t>通关、物流、仓储、融资等服务。</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0071771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415635" y="185690"/>
            <a:ext cx="561940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三、跨境电子商务示范园区</a:t>
            </a:r>
          </a:p>
        </p:txBody>
      </p:sp>
      <p:sp>
        <p:nvSpPr>
          <p:cNvPr id="16" name="TextBox 1"/>
          <p:cNvSpPr txBox="1"/>
          <p:nvPr/>
        </p:nvSpPr>
        <p:spPr>
          <a:xfrm>
            <a:off x="367053" y="1993816"/>
            <a:ext cx="8222759"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a:solidFill>
                  <a:schemeClr val="accent1">
                    <a:lumMod val="50000"/>
                  </a:schemeClr>
                </a:solidFill>
              </a:rPr>
              <a:t>5</a:t>
            </a:r>
            <a:r>
              <a:rPr lang="zh-CN" altLang="en-US" sz="1600" b="1" dirty="0" smtClean="0">
                <a:solidFill>
                  <a:schemeClr val="accent1">
                    <a:lumMod val="50000"/>
                  </a:schemeClr>
                </a:solidFill>
              </a:rPr>
              <a:t>）营造</a:t>
            </a:r>
            <a:r>
              <a:rPr lang="zh-CN" altLang="en-US" sz="1600" b="1" dirty="0">
                <a:solidFill>
                  <a:schemeClr val="accent1">
                    <a:lumMod val="50000"/>
                  </a:schemeClr>
                </a:solidFill>
              </a:rPr>
              <a:t>良好的营商</a:t>
            </a:r>
            <a:r>
              <a:rPr lang="zh-CN" altLang="en-US" sz="1600" b="1" dirty="0" smtClean="0">
                <a:solidFill>
                  <a:schemeClr val="accent1">
                    <a:lumMod val="50000"/>
                  </a:schemeClr>
                </a:solidFill>
              </a:rPr>
              <a:t>环境：</a:t>
            </a:r>
            <a:endParaRPr lang="en-US" altLang="zh-CN" sz="1600" b="1" dirty="0">
              <a:solidFill>
                <a:schemeClr val="accent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加强</a:t>
            </a:r>
            <a:r>
              <a:rPr lang="zh-CN" altLang="en-US" sz="1600" dirty="0">
                <a:solidFill>
                  <a:schemeClr val="bg1">
                    <a:lumMod val="50000"/>
                  </a:schemeClr>
                </a:solidFill>
              </a:rPr>
              <a:t>诚信体系建设</a:t>
            </a:r>
            <a:r>
              <a:rPr lang="zh-CN" altLang="en-US" sz="1600" dirty="0" smtClean="0">
                <a:solidFill>
                  <a:schemeClr val="bg1">
                    <a:lumMod val="50000"/>
                  </a:schemeClr>
                </a:solidFill>
              </a:rPr>
              <a:t>，构建</a:t>
            </a:r>
            <a:r>
              <a:rPr lang="zh-CN" altLang="en-US" sz="1600" dirty="0">
                <a:solidFill>
                  <a:schemeClr val="bg1">
                    <a:lumMod val="50000"/>
                  </a:schemeClr>
                </a:solidFill>
              </a:rPr>
              <a:t>跨境</a:t>
            </a:r>
            <a:r>
              <a:rPr lang="zh-CN" altLang="en-US" sz="1600" dirty="0" smtClean="0">
                <a:solidFill>
                  <a:schemeClr val="bg1">
                    <a:lumMod val="50000"/>
                  </a:schemeClr>
                </a:solidFill>
              </a:rPr>
              <a:t>电商交易</a:t>
            </a:r>
            <a:r>
              <a:rPr lang="zh-CN" altLang="en-US" sz="1600" dirty="0">
                <a:solidFill>
                  <a:schemeClr val="bg1">
                    <a:lumMod val="50000"/>
                  </a:schemeClr>
                </a:solidFill>
              </a:rPr>
              <a:t>保障</a:t>
            </a:r>
            <a:r>
              <a:rPr lang="zh-CN" altLang="en-US" sz="1600" dirty="0" smtClean="0">
                <a:solidFill>
                  <a:schemeClr val="bg1">
                    <a:lumMod val="50000"/>
                  </a:schemeClr>
                </a:solidFill>
              </a:rPr>
              <a:t>体系，建立交易风险</a:t>
            </a:r>
            <a:r>
              <a:rPr lang="zh-CN" altLang="en-US" sz="1600" dirty="0">
                <a:solidFill>
                  <a:schemeClr val="bg1">
                    <a:lumMod val="50000"/>
                  </a:schemeClr>
                </a:solidFill>
              </a:rPr>
              <a:t>防范和预警机制，</a:t>
            </a:r>
            <a:r>
              <a:rPr lang="zh-CN" altLang="en-US" sz="1600" dirty="0" smtClean="0">
                <a:solidFill>
                  <a:schemeClr val="bg1">
                    <a:lumMod val="50000"/>
                  </a:schemeClr>
                </a:solidFill>
              </a:rPr>
              <a:t>健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全</a:t>
            </a:r>
            <a:r>
              <a:rPr lang="zh-CN" altLang="en-US" sz="1600" dirty="0">
                <a:solidFill>
                  <a:schemeClr val="bg1">
                    <a:lumMod val="50000"/>
                  </a:schemeClr>
                </a:solidFill>
              </a:rPr>
              <a:t>消费者权益保护和售后服务</a:t>
            </a:r>
            <a:r>
              <a:rPr lang="zh-CN" altLang="en-US" sz="1600" dirty="0" smtClean="0">
                <a:solidFill>
                  <a:schemeClr val="bg1">
                    <a:lumMod val="50000"/>
                  </a:schemeClr>
                </a:solidFill>
              </a:rPr>
              <a:t>制度，加强</a:t>
            </a:r>
            <a:r>
              <a:rPr lang="zh-CN" altLang="en-US" sz="1600" dirty="0">
                <a:solidFill>
                  <a:schemeClr val="bg1">
                    <a:lumMod val="50000"/>
                  </a:schemeClr>
                </a:solidFill>
              </a:rPr>
              <a:t>执法监管</a:t>
            </a:r>
            <a:r>
              <a:rPr lang="zh-CN" altLang="en-US" sz="1600" dirty="0" smtClean="0">
                <a:solidFill>
                  <a:schemeClr val="bg1">
                    <a:lumMod val="50000"/>
                  </a:schemeClr>
                </a:solidFill>
              </a:rPr>
              <a:t>，打击各种</a:t>
            </a:r>
            <a:r>
              <a:rPr lang="zh-CN" altLang="en-US" sz="1600" dirty="0">
                <a:solidFill>
                  <a:schemeClr val="bg1">
                    <a:lumMod val="50000"/>
                  </a:schemeClr>
                </a:solidFill>
              </a:rPr>
              <a:t>违法侵权行为。</a:t>
            </a:r>
            <a:endParaRPr sz="1600" b="1" dirty="0">
              <a:solidFill>
                <a:schemeClr val="bg1">
                  <a:lumMod val="50000"/>
                </a:schemeClr>
              </a:solidFill>
            </a:endParaRPr>
          </a:p>
        </p:txBody>
      </p:sp>
      <p:sp>
        <p:nvSpPr>
          <p:cNvPr id="19" name="TextBox 1"/>
          <p:cNvSpPr txBox="1"/>
          <p:nvPr/>
        </p:nvSpPr>
        <p:spPr>
          <a:xfrm>
            <a:off x="367052" y="2933815"/>
            <a:ext cx="8222760"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a:solidFill>
                  <a:schemeClr val="accent1">
                    <a:lumMod val="50000"/>
                  </a:schemeClr>
                </a:solidFill>
              </a:rPr>
              <a:t>6</a:t>
            </a:r>
            <a:r>
              <a:rPr lang="zh-CN" altLang="en-US" sz="1600" b="1" dirty="0" smtClean="0">
                <a:solidFill>
                  <a:schemeClr val="accent1">
                    <a:lumMod val="50000"/>
                  </a:schemeClr>
                </a:solidFill>
              </a:rPr>
              <a:t>）培育</a:t>
            </a:r>
            <a:r>
              <a:rPr lang="zh-CN" altLang="en-US" sz="1600" b="1" dirty="0">
                <a:solidFill>
                  <a:schemeClr val="accent1">
                    <a:lumMod val="50000"/>
                  </a:schemeClr>
                </a:solidFill>
              </a:rPr>
              <a:t>一批具有竞争力跨境电子商务</a:t>
            </a:r>
            <a:r>
              <a:rPr lang="zh-CN" altLang="en-US" sz="1600" b="1" dirty="0" smtClean="0">
                <a:solidFill>
                  <a:schemeClr val="accent1">
                    <a:lumMod val="50000"/>
                  </a:schemeClr>
                </a:solidFill>
              </a:rPr>
              <a:t>企业：</a:t>
            </a:r>
            <a:r>
              <a:rPr lang="zh-CN" altLang="en-US" sz="1600" dirty="0" smtClean="0">
                <a:solidFill>
                  <a:schemeClr val="bg1">
                    <a:lumMod val="50000"/>
                  </a:schemeClr>
                </a:solidFill>
              </a:rPr>
              <a:t>支持</a:t>
            </a:r>
            <a:r>
              <a:rPr lang="zh-CN" altLang="en-US" sz="1600" dirty="0">
                <a:solidFill>
                  <a:schemeClr val="bg1">
                    <a:lumMod val="50000"/>
                  </a:schemeClr>
                </a:solidFill>
              </a:rPr>
              <a:t>跨境</a:t>
            </a:r>
            <a:r>
              <a:rPr lang="zh-CN" altLang="en-US" sz="1600" dirty="0" smtClean="0">
                <a:solidFill>
                  <a:schemeClr val="bg1">
                    <a:lumMod val="50000"/>
                  </a:schemeClr>
                </a:solidFill>
              </a:rPr>
              <a:t>电商企业</a:t>
            </a:r>
            <a:r>
              <a:rPr lang="zh-CN" altLang="en-US" sz="1600" dirty="0">
                <a:solidFill>
                  <a:schemeClr val="bg1">
                    <a:lumMod val="50000"/>
                  </a:schemeClr>
                </a:solidFill>
              </a:rPr>
              <a:t>与境外企业合作，鼓励</a:t>
            </a:r>
            <a:r>
              <a:rPr lang="zh-CN" altLang="en-US" sz="1600" dirty="0" smtClean="0">
                <a:solidFill>
                  <a:schemeClr val="bg1">
                    <a:lumMod val="50000"/>
                  </a:schemeClr>
                </a:solidFill>
              </a:rPr>
              <a:t>企</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业</a:t>
            </a:r>
            <a:r>
              <a:rPr lang="zh-CN" altLang="en-US" sz="1600" dirty="0">
                <a:solidFill>
                  <a:schemeClr val="bg1">
                    <a:lumMod val="50000"/>
                  </a:schemeClr>
                </a:solidFill>
              </a:rPr>
              <a:t>创建自有品牌的电商平台和产品，拓展营销渠道</a:t>
            </a:r>
            <a:r>
              <a:rPr lang="zh-CN" altLang="en-US" sz="1600" dirty="0" smtClean="0">
                <a:solidFill>
                  <a:schemeClr val="bg1">
                    <a:lumMod val="50000"/>
                  </a:schemeClr>
                </a:solidFill>
              </a:rPr>
              <a:t>，增强竞争力。</a:t>
            </a:r>
            <a:endParaRPr sz="1600" b="1" dirty="0">
              <a:solidFill>
                <a:schemeClr val="bg1">
                  <a:lumMod val="50000"/>
                </a:schemeClr>
              </a:solidFill>
            </a:endParaRPr>
          </a:p>
        </p:txBody>
      </p:sp>
      <p:sp>
        <p:nvSpPr>
          <p:cNvPr id="20" name="TextBox 1"/>
          <p:cNvSpPr txBox="1"/>
          <p:nvPr/>
        </p:nvSpPr>
        <p:spPr>
          <a:xfrm>
            <a:off x="367051" y="3617079"/>
            <a:ext cx="8222761" cy="9787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a:solidFill>
                  <a:schemeClr val="accent1">
                    <a:lumMod val="50000"/>
                  </a:schemeClr>
                </a:solidFill>
              </a:rPr>
              <a:t>7</a:t>
            </a:r>
            <a:r>
              <a:rPr lang="zh-CN" altLang="en-US" sz="1600" b="1" dirty="0" smtClean="0">
                <a:solidFill>
                  <a:schemeClr val="accent1">
                    <a:lumMod val="50000"/>
                  </a:schemeClr>
                </a:solidFill>
              </a:rPr>
              <a:t>）加强</a:t>
            </a:r>
            <a:r>
              <a:rPr lang="zh-CN" altLang="en-US" sz="1600" b="1" dirty="0">
                <a:solidFill>
                  <a:schemeClr val="accent1">
                    <a:lumMod val="50000"/>
                  </a:schemeClr>
                </a:solidFill>
              </a:rPr>
              <a:t>多双边国际</a:t>
            </a:r>
            <a:r>
              <a:rPr lang="zh-CN" altLang="en-US" sz="1600" b="1" dirty="0" smtClean="0">
                <a:solidFill>
                  <a:schemeClr val="accent1">
                    <a:lumMod val="50000"/>
                  </a:schemeClr>
                </a:solidFill>
              </a:rPr>
              <a:t>合作：</a:t>
            </a:r>
            <a:endParaRPr lang="en-US" altLang="zh-CN" sz="1600" b="1" dirty="0">
              <a:solidFill>
                <a:schemeClr val="accent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与</a:t>
            </a:r>
            <a:r>
              <a:rPr lang="zh-CN" altLang="en-US" sz="1600" dirty="0">
                <a:solidFill>
                  <a:schemeClr val="bg1">
                    <a:lumMod val="50000"/>
                  </a:schemeClr>
                </a:solidFill>
              </a:rPr>
              <a:t>“一带一路”沿线国家和</a:t>
            </a:r>
            <a:r>
              <a:rPr lang="zh-CN" altLang="en-US" sz="1600" dirty="0" smtClean="0">
                <a:solidFill>
                  <a:schemeClr val="bg1">
                    <a:lumMod val="50000"/>
                  </a:schemeClr>
                </a:solidFill>
              </a:rPr>
              <a:t>地区开展电子商务合作，通过</a:t>
            </a:r>
            <a:r>
              <a:rPr lang="zh-CN" altLang="en-US" sz="1600" dirty="0">
                <a:solidFill>
                  <a:schemeClr val="bg1">
                    <a:lumMod val="50000"/>
                  </a:schemeClr>
                </a:solidFill>
              </a:rPr>
              <a:t>多双边对话，与各经济体</a:t>
            </a:r>
            <a:r>
              <a:rPr lang="zh-CN" altLang="en-US" sz="1600" dirty="0" smtClean="0">
                <a:solidFill>
                  <a:schemeClr val="bg1">
                    <a:lumMod val="50000"/>
                  </a:schemeClr>
                </a:solidFill>
              </a:rPr>
              <a:t>建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立</a:t>
            </a:r>
            <a:r>
              <a:rPr lang="zh-CN" altLang="en-US" sz="1600" dirty="0">
                <a:solidFill>
                  <a:schemeClr val="bg1">
                    <a:lumMod val="50000"/>
                  </a:schemeClr>
                </a:solidFill>
              </a:rPr>
              <a:t>互利共赢的合作</a:t>
            </a:r>
            <a:r>
              <a:rPr lang="zh-CN" altLang="en-US" sz="1600" dirty="0" smtClean="0">
                <a:solidFill>
                  <a:schemeClr val="bg1">
                    <a:lumMod val="50000"/>
                  </a:schemeClr>
                </a:solidFill>
              </a:rPr>
              <a:t>机制。</a:t>
            </a:r>
            <a:endParaRPr sz="1600" b="1" dirty="0">
              <a:solidFill>
                <a:schemeClr val="bg1">
                  <a:lumMod val="50000"/>
                </a:schemeClr>
              </a:solidFill>
            </a:endParaRPr>
          </a:p>
        </p:txBody>
      </p:sp>
      <p:sp>
        <p:nvSpPr>
          <p:cNvPr id="15" name="TextBox 1"/>
          <p:cNvSpPr txBox="1"/>
          <p:nvPr/>
        </p:nvSpPr>
        <p:spPr>
          <a:xfrm>
            <a:off x="367054" y="1074305"/>
            <a:ext cx="8222759" cy="95372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accent1">
                    <a:lumMod val="50000"/>
                  </a:schemeClr>
                </a:solidFill>
              </a:rPr>
              <a:t>（</a:t>
            </a:r>
            <a:r>
              <a:rPr lang="en-US" altLang="zh-CN" sz="1600" b="1" dirty="0">
                <a:solidFill>
                  <a:schemeClr val="accent1">
                    <a:lumMod val="50000"/>
                  </a:schemeClr>
                </a:solidFill>
              </a:rPr>
              <a:t>4</a:t>
            </a:r>
            <a:r>
              <a:rPr lang="zh-CN" altLang="en-US" sz="1600" b="1" dirty="0">
                <a:solidFill>
                  <a:schemeClr val="accent1">
                    <a:lumMod val="50000"/>
                  </a:schemeClr>
                </a:solidFill>
              </a:rPr>
              <a:t>）建立跨境电子商务公共服务平台：</a:t>
            </a:r>
            <a:r>
              <a:rPr lang="zh-CN" altLang="en-US" sz="1600" dirty="0" smtClean="0">
                <a:solidFill>
                  <a:schemeClr val="bg1">
                    <a:lumMod val="50000"/>
                  </a:schemeClr>
                </a:solidFill>
              </a:rPr>
              <a:t>将</a:t>
            </a:r>
            <a:r>
              <a:rPr lang="zh-CN" altLang="en-US" sz="1600" dirty="0">
                <a:solidFill>
                  <a:schemeClr val="bg1">
                    <a:lumMod val="50000"/>
                  </a:schemeClr>
                </a:solidFill>
              </a:rPr>
              <a:t>跨境</a:t>
            </a:r>
            <a:r>
              <a:rPr lang="zh-CN" altLang="en-US" sz="1600" dirty="0" smtClean="0">
                <a:solidFill>
                  <a:schemeClr val="bg1">
                    <a:lumMod val="50000"/>
                  </a:schemeClr>
                </a:solidFill>
              </a:rPr>
              <a:t>电商公共</a:t>
            </a:r>
            <a:r>
              <a:rPr lang="zh-CN" altLang="en-US" sz="1600" dirty="0">
                <a:solidFill>
                  <a:schemeClr val="bg1">
                    <a:lumMod val="50000"/>
                  </a:schemeClr>
                </a:solidFill>
              </a:rPr>
              <a:t>服务平台建设成为“单一窗口”</a:t>
            </a:r>
            <a:r>
              <a:rPr lang="zh-CN" altLang="en-US" sz="1600" dirty="0" smtClean="0">
                <a:solidFill>
                  <a:schemeClr val="bg1">
                    <a:lumMod val="50000"/>
                  </a:schemeClr>
                </a:solidFill>
              </a:rPr>
              <a:t>平</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台</a:t>
            </a:r>
            <a:r>
              <a:rPr lang="zh-CN" altLang="en-US" sz="1600" dirty="0">
                <a:solidFill>
                  <a:schemeClr val="bg1">
                    <a:lumMod val="50000"/>
                  </a:schemeClr>
                </a:solidFill>
              </a:rPr>
              <a:t>，</a:t>
            </a:r>
            <a:r>
              <a:rPr lang="zh-CN" altLang="en-US" sz="1600" dirty="0" smtClean="0">
                <a:solidFill>
                  <a:schemeClr val="bg1">
                    <a:lumMod val="50000"/>
                  </a:schemeClr>
                </a:solidFill>
              </a:rPr>
              <a:t>为企业</a:t>
            </a:r>
            <a:r>
              <a:rPr lang="zh-CN" altLang="en-US" sz="1600" dirty="0">
                <a:solidFill>
                  <a:schemeClr val="bg1">
                    <a:lumMod val="50000"/>
                  </a:schemeClr>
                </a:solidFill>
              </a:rPr>
              <a:t>提供数据交换服务，</a:t>
            </a:r>
            <a:r>
              <a:rPr lang="zh-CN" altLang="en-US" sz="1600" dirty="0" smtClean="0">
                <a:solidFill>
                  <a:schemeClr val="bg1">
                    <a:lumMod val="50000"/>
                  </a:schemeClr>
                </a:solidFill>
              </a:rPr>
              <a:t>为监管和政府部门提供</a:t>
            </a:r>
            <a:r>
              <a:rPr lang="zh-CN" altLang="en-US" sz="1600" dirty="0">
                <a:solidFill>
                  <a:schemeClr val="bg1">
                    <a:lumMod val="50000"/>
                  </a:schemeClr>
                </a:solidFill>
              </a:rPr>
              <a:t>信息共享平台，实现“一次</a:t>
            </a:r>
            <a:r>
              <a:rPr lang="zh-CN" altLang="en-US" sz="1600" dirty="0" smtClean="0">
                <a:solidFill>
                  <a:schemeClr val="bg1">
                    <a:lumMod val="50000"/>
                  </a:schemeClr>
                </a:solidFill>
              </a:rPr>
              <a:t>申</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报</a:t>
            </a:r>
            <a:r>
              <a:rPr lang="zh-CN" altLang="en-US" sz="1600" dirty="0">
                <a:solidFill>
                  <a:schemeClr val="bg1">
                    <a:lumMod val="50000"/>
                  </a:schemeClr>
                </a:solidFill>
              </a:rPr>
              <a:t>、一次查验、一次放行</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14194473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5" name="矩形 4"/>
          <p:cNvSpPr/>
          <p:nvPr/>
        </p:nvSpPr>
        <p:spPr>
          <a:xfrm>
            <a:off x="374067" y="949320"/>
            <a:ext cx="8454049" cy="2271391"/>
          </a:xfrm>
          <a:prstGeom prst="rect">
            <a:avLst/>
          </a:prstGeom>
        </p:spPr>
        <p:txBody>
          <a:bodyPr wrap="square">
            <a:spAutoFit/>
          </a:bodyPr>
          <a:lstStyle/>
          <a:p>
            <a:pPr algn="ctr" defTabSz="685800" hangingPunct="1">
              <a:lnSpc>
                <a:spcPct val="120000"/>
              </a:lnSpc>
            </a:pPr>
            <a:r>
              <a:rPr lang="zh-CN" altLang="en-US" sz="2000" b="1" kern="1200" dirty="0">
                <a:solidFill>
                  <a:srgbClr val="006600"/>
                </a:solidFill>
                <a:latin typeface="微软雅黑" panose="020B0503020204020204" pitchFamily="34" charset="-122"/>
                <a:ea typeface="微软雅黑" panose="020B0503020204020204" pitchFamily="34" charset="-122"/>
              </a:rPr>
              <a:t>上海市跨境电子商务示范</a:t>
            </a:r>
            <a:r>
              <a:rPr lang="zh-CN" altLang="en-US" sz="2000" b="1" kern="1200" dirty="0" smtClean="0">
                <a:solidFill>
                  <a:srgbClr val="006600"/>
                </a:solidFill>
                <a:latin typeface="微软雅黑" panose="020B0503020204020204" pitchFamily="34" charset="-122"/>
                <a:ea typeface="微软雅黑" panose="020B0503020204020204" pitchFamily="34" charset="-122"/>
              </a:rPr>
              <a:t>园区</a:t>
            </a:r>
            <a:endParaRPr lang="en-US" altLang="zh-CN" sz="2000" b="1" kern="1200" dirty="0" smtClean="0">
              <a:solidFill>
                <a:srgbClr val="006600"/>
              </a:solidFill>
              <a:latin typeface="微软雅黑" panose="020B0503020204020204" pitchFamily="34" charset="-122"/>
              <a:ea typeface="微软雅黑" panose="020B0503020204020204" pitchFamily="34" charset="-122"/>
            </a:endParaRPr>
          </a:p>
          <a:p>
            <a:pPr defTabSz="685800" hangingPunct="1">
              <a:lnSpc>
                <a:spcPct val="120000"/>
              </a:lnSpc>
            </a:pPr>
            <a:r>
              <a:rPr lang="en-US" altLang="zh-CN" sz="1400" kern="1200" dirty="0">
                <a:solidFill>
                  <a:srgbClr val="006600"/>
                </a:solidFill>
                <a:latin typeface="微软雅黑" panose="020B0503020204020204" pitchFamily="34" charset="-122"/>
                <a:ea typeface="微软雅黑" panose="020B0503020204020204" pitchFamily="34" charset="-122"/>
              </a:rPr>
              <a:t>2016</a:t>
            </a:r>
            <a:r>
              <a:rPr lang="zh-CN" altLang="en-US" sz="1400" kern="1200" dirty="0">
                <a:solidFill>
                  <a:srgbClr val="006600"/>
                </a:solidFill>
                <a:latin typeface="微软雅黑" panose="020B0503020204020204" pitchFamily="34" charset="-122"/>
                <a:ea typeface="微软雅黑" panose="020B0503020204020204" pitchFamily="34" charset="-122"/>
              </a:rPr>
              <a:t>年</a:t>
            </a:r>
            <a:r>
              <a:rPr lang="en-US" altLang="zh-CN" sz="1400" kern="1200" dirty="0">
                <a:solidFill>
                  <a:srgbClr val="006600"/>
                </a:solidFill>
                <a:latin typeface="微软雅黑" panose="020B0503020204020204" pitchFamily="34" charset="-122"/>
                <a:ea typeface="微软雅黑" panose="020B0503020204020204" pitchFamily="34" charset="-122"/>
              </a:rPr>
              <a:t>2</a:t>
            </a:r>
            <a:r>
              <a:rPr lang="zh-CN" altLang="en-US" sz="1400" kern="1200" dirty="0">
                <a:solidFill>
                  <a:srgbClr val="006600"/>
                </a:solidFill>
                <a:latin typeface="微软雅黑" panose="020B0503020204020204" pitchFamily="34" charset="-122"/>
                <a:ea typeface="微软雅黑" panose="020B0503020204020204" pitchFamily="34" charset="-122"/>
              </a:rPr>
              <a:t>月，上海市商务委、上海市发展改革委正式批复同意在中国（上海）自由贸易试验区设立上海市跨境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电商示范</a:t>
            </a:r>
            <a:r>
              <a:rPr lang="zh-CN" altLang="en-US" sz="1400" kern="1200" dirty="0">
                <a:solidFill>
                  <a:srgbClr val="006600"/>
                </a:solidFill>
                <a:latin typeface="微软雅黑" panose="020B0503020204020204" pitchFamily="34" charset="-122"/>
                <a:ea typeface="微软雅黑" panose="020B0503020204020204" pitchFamily="34" charset="-122"/>
              </a:rPr>
              <a:t>园区，范围包括外高桥保税区、外高桥保税物流园区、洋山保税港区和浦东机场综合保税区</a:t>
            </a:r>
            <a:r>
              <a:rPr lang="en-US" altLang="zh-CN" sz="1400" kern="1200" dirty="0">
                <a:solidFill>
                  <a:srgbClr val="006600"/>
                </a:solidFill>
                <a:latin typeface="微软雅黑" panose="020B0503020204020204" pitchFamily="34" charset="-122"/>
                <a:ea typeface="微软雅黑" panose="020B0503020204020204" pitchFamily="34" charset="-122"/>
              </a:rPr>
              <a:t>4</a:t>
            </a:r>
            <a:r>
              <a:rPr lang="zh-CN" altLang="en-US" sz="1400" kern="1200" dirty="0">
                <a:solidFill>
                  <a:srgbClr val="006600"/>
                </a:solidFill>
                <a:latin typeface="微软雅黑" panose="020B0503020204020204" pitchFamily="34" charset="-122"/>
                <a:ea typeface="微软雅黑" panose="020B0503020204020204" pitchFamily="34" charset="-122"/>
              </a:rPr>
              <a:t>个海关特殊监管</a:t>
            </a:r>
            <a:r>
              <a:rPr lang="zh-CN" altLang="en-US" sz="1400" kern="1200" dirty="0" smtClean="0">
                <a:solidFill>
                  <a:srgbClr val="006600"/>
                </a:solidFill>
                <a:latin typeface="微软雅黑" panose="020B0503020204020204" pitchFamily="34" charset="-122"/>
                <a:ea typeface="微软雅黑" panose="020B0503020204020204" pitchFamily="34" charset="-122"/>
              </a:rPr>
              <a:t>区域</a:t>
            </a:r>
            <a:r>
              <a:rPr lang="zh-CN" altLang="en-US"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smtClean="0">
                <a:solidFill>
                  <a:srgbClr val="006600"/>
                </a:solidFill>
                <a:latin typeface="微软雅黑" panose="020B0503020204020204" pitchFamily="34" charset="-122"/>
                <a:ea typeface="微软雅黑" panose="020B0503020204020204" pitchFamily="34" charset="-122"/>
              </a:rPr>
              <a:t>入驻示范园区主体包括外高桥</a:t>
            </a:r>
            <a:r>
              <a:rPr lang="zh-CN" altLang="en-US" sz="1400" kern="1200" dirty="0">
                <a:solidFill>
                  <a:srgbClr val="006600"/>
                </a:solidFill>
                <a:latin typeface="微软雅黑" panose="020B0503020204020204" pitchFamily="34" charset="-122"/>
                <a:ea typeface="微软雅黑" panose="020B0503020204020204" pitchFamily="34" charset="-122"/>
              </a:rPr>
              <a:t>国际贸易营运中心公司、外高桥物流中心公司、浦东现代产业公司、东航物流公司</a:t>
            </a:r>
            <a:r>
              <a:rPr lang="zh-CN" altLang="en-US" sz="1400" kern="1200" dirty="0" smtClean="0">
                <a:solidFill>
                  <a:srgbClr val="006600"/>
                </a:solidFill>
                <a:latin typeface="微软雅黑" panose="020B0503020204020204" pitchFamily="34" charset="-122"/>
                <a:ea typeface="微软雅黑" panose="020B0503020204020204" pitchFamily="34" charset="-122"/>
              </a:rPr>
              <a:t>、深水港</a:t>
            </a:r>
            <a:r>
              <a:rPr lang="zh-CN" altLang="en-US" sz="1400" kern="1200" dirty="0">
                <a:solidFill>
                  <a:srgbClr val="006600"/>
                </a:solidFill>
                <a:latin typeface="微软雅黑" panose="020B0503020204020204" pitchFamily="34" charset="-122"/>
                <a:ea typeface="微软雅黑" panose="020B0503020204020204" pitchFamily="34" charset="-122"/>
              </a:rPr>
              <a:t>物流</a:t>
            </a:r>
            <a:r>
              <a:rPr lang="zh-CN" altLang="en-US" sz="1400" kern="1200" dirty="0" smtClean="0">
                <a:solidFill>
                  <a:srgbClr val="006600"/>
                </a:solidFill>
                <a:latin typeface="微软雅黑" panose="020B0503020204020204" pitchFamily="34" charset="-122"/>
                <a:ea typeface="微软雅黑" panose="020B0503020204020204" pitchFamily="34" charset="-122"/>
              </a:rPr>
              <a:t>公司、京东</a:t>
            </a:r>
            <a:r>
              <a:rPr lang="zh-CN" altLang="en-US" sz="1400" kern="1200" dirty="0">
                <a:solidFill>
                  <a:srgbClr val="006600"/>
                </a:solidFill>
                <a:latin typeface="微软雅黑" panose="020B0503020204020204" pitchFamily="34" charset="-122"/>
                <a:ea typeface="微软雅黑" panose="020B0503020204020204" pitchFamily="34" charset="-122"/>
              </a:rPr>
              <a:t>、苏宁云商</a:t>
            </a:r>
            <a:r>
              <a:rPr lang="zh-CN" altLang="en-US" sz="1400" kern="1200" dirty="0" smtClean="0">
                <a:solidFill>
                  <a:srgbClr val="006600"/>
                </a:solidFill>
                <a:latin typeface="微软雅黑" panose="020B0503020204020204" pitchFamily="34" charset="-122"/>
                <a:ea typeface="微软雅黑" panose="020B0503020204020204" pitchFamily="34" charset="-122"/>
              </a:rPr>
              <a:t>等企业。</a:t>
            </a:r>
            <a:r>
              <a:rPr lang="zh-CN" altLang="en-US" sz="1400" kern="1200" dirty="0">
                <a:solidFill>
                  <a:srgbClr val="006600"/>
                </a:solidFill>
                <a:latin typeface="微软雅黑" panose="020B0503020204020204" pitchFamily="34" charset="-122"/>
                <a:ea typeface="微软雅黑" panose="020B0503020204020204" pitchFamily="34" charset="-122"/>
              </a:rPr>
              <a:t>该示范园区</a:t>
            </a:r>
            <a:r>
              <a:rPr lang="zh-CN" altLang="en-US" sz="1400" kern="1200" dirty="0" smtClean="0">
                <a:solidFill>
                  <a:srgbClr val="006600"/>
                </a:solidFill>
                <a:latin typeface="微软雅黑" panose="020B0503020204020204" pitchFamily="34" charset="-122"/>
                <a:ea typeface="微软雅黑" panose="020B0503020204020204" pitchFamily="34" charset="-122"/>
              </a:rPr>
              <a:t>与</a:t>
            </a:r>
            <a:r>
              <a:rPr lang="zh-CN" altLang="en-US" sz="1400" kern="1200" dirty="0">
                <a:solidFill>
                  <a:srgbClr val="006600"/>
                </a:solidFill>
                <a:latin typeface="微软雅黑" panose="020B0503020204020204" pitchFamily="34" charset="-122"/>
                <a:ea typeface="微软雅黑" panose="020B0503020204020204" pitchFamily="34" charset="-122"/>
              </a:rPr>
              <a:t>上海市跨境</a:t>
            </a:r>
            <a:r>
              <a:rPr lang="zh-CN" altLang="en-US" sz="1400" kern="1200" dirty="0" smtClean="0">
                <a:solidFill>
                  <a:srgbClr val="006600"/>
                </a:solidFill>
                <a:latin typeface="微软雅黑" panose="020B0503020204020204" pitchFamily="34" charset="-122"/>
                <a:ea typeface="微软雅黑" panose="020B0503020204020204" pitchFamily="34" charset="-122"/>
              </a:rPr>
              <a:t>电商公共</a:t>
            </a:r>
            <a:r>
              <a:rPr lang="zh-CN" altLang="en-US" sz="1400" kern="1200" dirty="0">
                <a:solidFill>
                  <a:srgbClr val="006600"/>
                </a:solidFill>
                <a:latin typeface="微软雅黑" panose="020B0503020204020204" pitchFamily="34" charset="-122"/>
                <a:ea typeface="微软雅黑" panose="020B0503020204020204" pitchFamily="34" charset="-122"/>
              </a:rPr>
              <a:t>服务平台形成良好的“线上线下”对接机制</a:t>
            </a:r>
            <a:r>
              <a:rPr lang="zh-CN" altLang="en-US" sz="1400" kern="1200" dirty="0" smtClean="0">
                <a:solidFill>
                  <a:srgbClr val="006600"/>
                </a:solidFill>
                <a:latin typeface="微软雅黑" panose="020B0503020204020204" pitchFamily="34" charset="-122"/>
                <a:ea typeface="微软雅黑" panose="020B0503020204020204" pitchFamily="34" charset="-122"/>
              </a:rPr>
              <a:t>，为</a:t>
            </a:r>
            <a:r>
              <a:rPr lang="zh-CN" altLang="en-US" sz="1400" kern="1200" dirty="0">
                <a:solidFill>
                  <a:srgbClr val="006600"/>
                </a:solidFill>
                <a:latin typeface="微软雅黑" panose="020B0503020204020204" pitchFamily="34" charset="-122"/>
                <a:ea typeface="微软雅黑" panose="020B0503020204020204" pitchFamily="34" charset="-122"/>
              </a:rPr>
              <a:t>入驻园区企业提供涵盖商品企业备案、物流通关、对接监管信息等“一站式”的综合配套服务</a:t>
            </a:r>
            <a:r>
              <a:rPr lang="zh-CN" altLang="en-US" sz="1400" kern="1200" dirty="0" smtClean="0">
                <a:solidFill>
                  <a:srgbClr val="006600"/>
                </a:solidFill>
                <a:latin typeface="微软雅黑" panose="020B0503020204020204" pitchFamily="34" charset="-122"/>
                <a:ea typeface="微软雅黑" panose="020B0503020204020204" pitchFamily="34" charset="-122"/>
              </a:rPr>
              <a:t>。同时，建立</a:t>
            </a:r>
            <a:r>
              <a:rPr lang="zh-CN" altLang="en-US" sz="1400" kern="1200" dirty="0">
                <a:solidFill>
                  <a:srgbClr val="006600"/>
                </a:solidFill>
                <a:latin typeface="微软雅黑" panose="020B0503020204020204" pitchFamily="34" charset="-122"/>
                <a:ea typeface="微软雅黑" panose="020B0503020204020204" pitchFamily="34" charset="-122"/>
              </a:rPr>
              <a:t>了“产地直达”“保税出口”等业务模式</a:t>
            </a:r>
            <a:r>
              <a:rPr lang="zh-CN" altLang="en-US" sz="1400" kern="1200" dirty="0" smtClean="0">
                <a:solidFill>
                  <a:srgbClr val="006600"/>
                </a:solidFill>
                <a:latin typeface="微软雅黑" panose="020B0503020204020204" pitchFamily="34" charset="-122"/>
                <a:ea typeface="微软雅黑" panose="020B0503020204020204" pitchFamily="34" charset="-122"/>
              </a:rPr>
              <a:t>，探索保税</a:t>
            </a:r>
            <a:r>
              <a:rPr lang="zh-CN" altLang="en-US" sz="1400" kern="1200" dirty="0">
                <a:solidFill>
                  <a:srgbClr val="006600"/>
                </a:solidFill>
                <a:latin typeface="微软雅黑" panose="020B0503020204020204" pitchFamily="34" charset="-122"/>
                <a:ea typeface="微软雅黑" panose="020B0503020204020204" pitchFamily="34" charset="-122"/>
              </a:rPr>
              <a:t>集货、线上线下互动等模式多元化</a:t>
            </a:r>
            <a:r>
              <a:rPr lang="zh-CN" altLang="en-US" sz="1400" kern="1200" dirty="0" smtClean="0">
                <a:solidFill>
                  <a:srgbClr val="006600"/>
                </a:solidFill>
                <a:latin typeface="微软雅黑" panose="020B0503020204020204" pitchFamily="34" charset="-122"/>
                <a:ea typeface="微软雅黑" panose="020B0503020204020204" pitchFamily="34" charset="-122"/>
              </a:rPr>
              <a:t>运作，构建</a:t>
            </a:r>
            <a:r>
              <a:rPr lang="zh-CN" altLang="en-US" sz="1400" kern="1200" dirty="0">
                <a:solidFill>
                  <a:srgbClr val="006600"/>
                </a:solidFill>
                <a:latin typeface="微软雅黑" panose="020B0503020204020204" pitchFamily="34" charset="-122"/>
                <a:ea typeface="微软雅黑" panose="020B0503020204020204" pitchFamily="34" charset="-122"/>
              </a:rPr>
              <a:t>保税区域“外贸</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互联网”全产业</a:t>
            </a:r>
            <a:r>
              <a:rPr lang="zh-CN" altLang="en-US" sz="1400" kern="1200" dirty="0" smtClean="0">
                <a:solidFill>
                  <a:srgbClr val="006600"/>
                </a:solidFill>
                <a:latin typeface="微软雅黑" panose="020B0503020204020204" pitchFamily="34" charset="-122"/>
                <a:ea typeface="微软雅黑" panose="020B0503020204020204" pitchFamily="34" charset="-122"/>
              </a:rPr>
              <a:t>链。</a:t>
            </a:r>
            <a:endParaRPr lang="zh-CN" altLang="en-US" sz="1400" kern="1200" dirty="0">
              <a:solidFill>
                <a:srgbClr val="006600"/>
              </a:solidFill>
              <a:latin typeface="微软雅黑" panose="020B0503020204020204" pitchFamily="34" charset="-122"/>
              <a:ea typeface="微软雅黑" panose="020B0503020204020204" pitchFamily="34" charset="-122"/>
            </a:endParaRPr>
          </a:p>
        </p:txBody>
      </p:sp>
      <p:sp>
        <p:nvSpPr>
          <p:cNvPr id="7" name="矩形 6"/>
          <p:cNvSpPr/>
          <p:nvPr/>
        </p:nvSpPr>
        <p:spPr>
          <a:xfrm>
            <a:off x="374069" y="185690"/>
            <a:ext cx="8769930"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三、跨境电子商务示范园区</a:t>
            </a:r>
            <a:r>
              <a:rPr lang="en-US" altLang="zh-CN" sz="2800" b="1" dirty="0" smtClean="0">
                <a:solidFill>
                  <a:schemeClr val="bg1"/>
                </a:solidFill>
                <a:latin typeface="Microsoft YaHei"/>
                <a:ea typeface="Microsoft YaHei"/>
                <a:cs typeface="Microsoft YaHei"/>
              </a:rPr>
              <a:t>——</a:t>
            </a:r>
            <a:r>
              <a:rPr lang="zh-CN" altLang="en-US" sz="2800" b="1" dirty="0" smtClean="0">
                <a:solidFill>
                  <a:schemeClr val="bg1"/>
                </a:solidFill>
                <a:latin typeface="Microsoft YaHei"/>
                <a:ea typeface="Microsoft YaHei"/>
                <a:cs typeface="Microsoft YaHei"/>
              </a:rPr>
              <a:t>案例分享</a:t>
            </a:r>
            <a:endParaRPr lang="zh-CN" altLang="en-US" sz="2800" b="1" dirty="0">
              <a:solidFill>
                <a:schemeClr val="bg1"/>
              </a:solidFill>
              <a:latin typeface="Microsoft YaHei"/>
              <a:ea typeface="Microsoft YaHei"/>
              <a:cs typeface="Microsoft YaHei"/>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45518"/>
          <a:stretch/>
        </p:blipFill>
        <p:spPr>
          <a:xfrm>
            <a:off x="0" y="3220711"/>
            <a:ext cx="9143999" cy="1900357"/>
          </a:xfrm>
          <a:prstGeom prst="rect">
            <a:avLst/>
          </a:prstGeom>
          <a:ln>
            <a:noFill/>
          </a:ln>
          <a:effectLst>
            <a:softEdge rad="112500"/>
          </a:effectLst>
        </p:spPr>
      </p:pic>
    </p:spTree>
    <p:extLst>
      <p:ext uri="{BB962C8B-B14F-4D97-AF65-F5344CB8AC3E}">
        <p14:creationId xmlns:p14="http://schemas.microsoft.com/office/powerpoint/2010/main" val="31559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矩形 3"/>
          <p:cNvSpPr/>
          <p:nvPr/>
        </p:nvSpPr>
        <p:spPr>
          <a:xfrm>
            <a:off x="0" y="5034415"/>
            <a:ext cx="9144000" cy="129601"/>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537987" y="185690"/>
            <a:ext cx="6333867"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四</a:t>
            </a:r>
            <a:r>
              <a:rPr lang="zh-CN" altLang="en-US" sz="2800" b="1" dirty="0">
                <a:solidFill>
                  <a:schemeClr val="bg1"/>
                </a:solidFill>
                <a:latin typeface="Microsoft YaHei"/>
                <a:ea typeface="Microsoft YaHei"/>
                <a:cs typeface="Microsoft YaHei"/>
              </a:rPr>
              <a:t>、中国对外贸易发展现状</a:t>
            </a:r>
          </a:p>
        </p:txBody>
      </p:sp>
      <p:sp>
        <p:nvSpPr>
          <p:cNvPr id="7" name="Pentagon 3"/>
          <p:cNvSpPr/>
          <p:nvPr/>
        </p:nvSpPr>
        <p:spPr>
          <a:xfrm>
            <a:off x="601601" y="1422361"/>
            <a:ext cx="3103319" cy="72934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跃居</a:t>
            </a: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世界货物贸易第一大国</a:t>
            </a:r>
            <a:endParaRPr kumimoji="0" lang="en-GB"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Pentagon 6"/>
          <p:cNvSpPr/>
          <p:nvPr/>
        </p:nvSpPr>
        <p:spPr>
          <a:xfrm>
            <a:off x="601601" y="2481198"/>
            <a:ext cx="3103319" cy="69494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  中国</a:t>
            </a: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外贸稳步发展</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2"/>
          <p:cNvSpPr txBox="1"/>
          <p:nvPr/>
        </p:nvSpPr>
        <p:spPr>
          <a:xfrm>
            <a:off x="3837702" y="1375938"/>
            <a:ext cx="4763199"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1978 </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年迈上进出口贸易总额万亿美元</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阶梯</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2009 </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年成为世界贸易第一大出口</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国</a:t>
            </a:r>
            <a:endParaRPr lang="en-US" altLang="zh-CN"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2013</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年列为世界货物贸易第一大国</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2"/>
          <p:cNvSpPr txBox="1"/>
          <p:nvPr/>
        </p:nvSpPr>
        <p:spPr>
          <a:xfrm>
            <a:off x="3771200" y="2394703"/>
            <a:ext cx="5261963"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2020</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年货物</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贸易进出口总值</a:t>
            </a: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32.16</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万亿</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元，</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同比</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增长</a:t>
            </a: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1.9</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2021</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年</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1-2</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月货物</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贸易进出口</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总值</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5.44</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万亿</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元，同比增长</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32.2%</a:t>
            </a:r>
          </a:p>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2020</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年服务</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贸易进出口</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总额</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45642.7</a:t>
            </a:r>
            <a:r>
              <a:rPr lang="zh-CN" altLang="en-US"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亿元，位居全球第二</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Pentagon 6"/>
          <p:cNvSpPr/>
          <p:nvPr/>
        </p:nvSpPr>
        <p:spPr>
          <a:xfrm>
            <a:off x="601600" y="3450872"/>
            <a:ext cx="3103319" cy="694940"/>
          </a:xfrm>
          <a:prstGeom prst="homePlate">
            <a:avLst/>
          </a:prstGeom>
          <a:solidFill>
            <a:srgbClr val="0070C0"/>
          </a:solidFill>
          <a:ln w="12700" cap="flat" cmpd="sng" algn="ctr">
            <a:noFill/>
            <a:prstDash val="solid"/>
            <a:miter lim="800000"/>
          </a:ln>
          <a:effectLst/>
        </p:spPr>
        <p:txBody>
          <a:bodyPr rtlCol="0" anchor="ctr"/>
          <a:lstStyle/>
          <a:p>
            <a:pPr lvl="0" defTabSz="650230" fontAlgn="base" hangingPunct="1">
              <a:lnSpc>
                <a:spcPct val="120000"/>
              </a:lnSpc>
              <a:spcBef>
                <a:spcPct val="0"/>
              </a:spcBef>
              <a:spcAft>
                <a:spcPct val="0"/>
              </a:spcAft>
            </a:pP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民营外贸企业</a:t>
            </a:r>
            <a:r>
              <a:rPr lang="zh-CN" altLang="en-US" sz="1600" b="1" kern="1200" dirty="0" smtClean="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出口占据</a:t>
            </a:r>
            <a:r>
              <a:rPr lang="zh-CN" altLang="en-US"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半边天</a:t>
            </a:r>
            <a:endParaRPr lang="en-GB" sz="1600" b="1" kern="12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2"/>
          <p:cNvSpPr txBox="1"/>
          <p:nvPr/>
        </p:nvSpPr>
        <p:spPr>
          <a:xfrm>
            <a:off x="3837702" y="3364377"/>
            <a:ext cx="5261963" cy="867930"/>
          </a:xfrm>
          <a:prstGeom prst="rect">
            <a:avLst/>
          </a:prstGeom>
          <a:noFill/>
        </p:spPr>
        <p:txBody>
          <a:bodyPr wrap="square" rtlCol="0">
            <a:spAutoFit/>
          </a:bodyPr>
          <a:lstStyle/>
          <a:p>
            <a:pPr defTabSz="650230" fontAlgn="base" hangingPunct="1">
              <a:lnSpc>
                <a:spcPct val="120000"/>
              </a:lnSpc>
              <a:spcBef>
                <a:spcPct val="0"/>
              </a:spcBef>
              <a:spcAft>
                <a:spcPct val="0"/>
              </a:spcAft>
            </a:pP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2021</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年</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1-2</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月民营</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企业进出口货物贸易</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总额</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2.57</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万亿元，</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增长</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49.5</a:t>
            </a: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，占我外贸总值的</a:t>
            </a: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47.2</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，其中出</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口占</a:t>
            </a:r>
            <a:r>
              <a:rPr lang="en-US" altLang="zh-CN"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56.3%</a:t>
            </a:r>
            <a:r>
              <a:rPr lang="zh-CN" altLang="en-US" sz="1400" kern="1200" dirty="0" smtClean="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，进口占</a:t>
            </a:r>
            <a:r>
              <a:rPr lang="en-US" altLang="zh-CN" sz="1400" kern="1200" dirty="0">
                <a:solidFill>
                  <a:schemeClr val="tx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37.5%</a:t>
            </a:r>
            <a:endParaRPr lang="en-GB" sz="1400" kern="1200"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88383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2931" y="1524638"/>
            <a:ext cx="9144001" cy="1815122"/>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4" name="TextBox 10"/>
          <p:cNvSpPr txBox="1"/>
          <p:nvPr/>
        </p:nvSpPr>
        <p:spPr>
          <a:xfrm>
            <a:off x="0" y="1907407"/>
            <a:ext cx="8735425" cy="101566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4000" b="1" dirty="0" smtClean="0"/>
              <a:t>第三章 跨</a:t>
            </a:r>
            <a:r>
              <a:rPr lang="zh-CN" altLang="en-US" sz="4000" b="1" dirty="0"/>
              <a:t>境电子商务市场主体</a:t>
            </a:r>
            <a:endParaRPr sz="4000" b="1" dirty="0"/>
          </a:p>
        </p:txBody>
      </p:sp>
    </p:spTree>
    <p:extLst>
      <p:ext uri="{BB962C8B-B14F-4D97-AF65-F5344CB8AC3E}">
        <p14:creationId xmlns:p14="http://schemas.microsoft.com/office/powerpoint/2010/main" val="32970638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第三章 跨</a:t>
            </a:r>
            <a:r>
              <a:rPr lang="zh-CN" altLang="en-US" b="1" dirty="0">
                <a:solidFill>
                  <a:schemeClr val="bg2">
                    <a:lumMod val="60000"/>
                    <a:lumOff val="40000"/>
                  </a:schemeClr>
                </a:solidFill>
              </a:rPr>
              <a:t>境电子商务市场主体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a:t>第一</a:t>
            </a:r>
            <a:r>
              <a:rPr lang="zh-CN" altLang="en-US" sz="3600" b="1" dirty="0" smtClean="0"/>
              <a:t>节 跨</a:t>
            </a:r>
            <a:r>
              <a:rPr lang="zh-CN" altLang="en-US" sz="3600" b="1" dirty="0"/>
              <a:t>境电子商务交易企业</a:t>
            </a:r>
            <a:endParaRPr sz="3600" b="1" dirty="0"/>
          </a:p>
        </p:txBody>
      </p:sp>
    </p:spTree>
    <p:extLst>
      <p:ext uri="{BB962C8B-B14F-4D97-AF65-F5344CB8AC3E}">
        <p14:creationId xmlns:p14="http://schemas.microsoft.com/office/powerpoint/2010/main" val="7642531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3" y="185690"/>
            <a:ext cx="5690798"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a:t>
            </a:r>
            <a:r>
              <a:rPr lang="zh-CN" altLang="en-US" sz="2800" b="1" dirty="0" smtClean="0">
                <a:solidFill>
                  <a:schemeClr val="bg1"/>
                </a:solidFill>
                <a:latin typeface="Microsoft YaHei"/>
                <a:ea typeface="Microsoft YaHei"/>
                <a:cs typeface="Microsoft YaHei"/>
              </a:rPr>
              <a:t>电子商务交易企业类型</a:t>
            </a:r>
            <a:endParaRPr lang="zh-CN" altLang="en-US" sz="2800" b="1" dirty="0">
              <a:solidFill>
                <a:schemeClr val="bg1"/>
              </a:solidFill>
              <a:latin typeface="Microsoft YaHei"/>
              <a:ea typeface="Microsoft YaHei"/>
              <a:cs typeface="Microsoft YaHei"/>
            </a:endParaRPr>
          </a:p>
        </p:txBody>
      </p:sp>
      <p:sp>
        <p:nvSpPr>
          <p:cNvPr id="13" name="矩形 12"/>
          <p:cNvSpPr/>
          <p:nvPr/>
        </p:nvSpPr>
        <p:spPr bwMode="auto">
          <a:xfrm>
            <a:off x="327617" y="841262"/>
            <a:ext cx="8528207" cy="996209"/>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企业是围绕进出口货物买卖、批发和零售业务的境内外企业，其中境内企业主要包括跨境生产企业、跨境供应商、跨境零售商和跨境贸易商，在出口跨境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中被称之为卖家，在进口跨境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电商交易</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中被称之为买家。</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912756"/>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6" name="TextBox 1"/>
          <p:cNvSpPr txBox="1"/>
          <p:nvPr/>
        </p:nvSpPr>
        <p:spPr>
          <a:xfrm>
            <a:off x="512941" y="2454681"/>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跨</a:t>
            </a:r>
            <a:r>
              <a:rPr lang="zh-CN" altLang="en-US" sz="1600" dirty="0">
                <a:solidFill>
                  <a:schemeClr val="bg1">
                    <a:lumMod val="50000"/>
                  </a:schemeClr>
                </a:solidFill>
              </a:rPr>
              <a:t>境供应商是指为出口跨境电子商务交易提供原材料、半成品和</a:t>
            </a:r>
            <a:r>
              <a:rPr lang="zh-CN" altLang="en-US" sz="1600" dirty="0" smtClean="0">
                <a:solidFill>
                  <a:schemeClr val="bg1">
                    <a:lumMod val="50000"/>
                  </a:schemeClr>
                </a:solidFill>
              </a:rPr>
              <a:t>成品的国内制造商和批发商。</a:t>
            </a:r>
            <a:endParaRPr sz="1600" b="1" dirty="0">
              <a:solidFill>
                <a:schemeClr val="bg1">
                  <a:lumMod val="50000"/>
                </a:schemeClr>
              </a:solidFill>
            </a:endParaRPr>
          </a:p>
        </p:txBody>
      </p:sp>
      <p:sp>
        <p:nvSpPr>
          <p:cNvPr id="18" name="TextBox 1"/>
          <p:cNvSpPr txBox="1"/>
          <p:nvPr/>
        </p:nvSpPr>
        <p:spPr>
          <a:xfrm>
            <a:off x="344243" y="1994903"/>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a:t>
            </a:r>
            <a:r>
              <a:rPr lang="zh-CN" altLang="en-US" sz="2000" b="1" dirty="0" smtClean="0">
                <a:solidFill>
                  <a:srgbClr val="002060"/>
                </a:solidFill>
              </a:rPr>
              <a:t>）</a:t>
            </a:r>
            <a:r>
              <a:rPr lang="zh-CN" altLang="en-US" sz="2000" b="1" dirty="0">
                <a:solidFill>
                  <a:srgbClr val="002060"/>
                </a:solidFill>
              </a:rPr>
              <a:t>跨境供应商</a:t>
            </a:r>
            <a:endParaRPr lang="en-US" altLang="zh-CN" sz="2000" b="1" dirty="0">
              <a:solidFill>
                <a:srgbClr val="002060"/>
              </a:solidFill>
            </a:endParaRPr>
          </a:p>
        </p:txBody>
      </p:sp>
      <p:sp>
        <p:nvSpPr>
          <p:cNvPr id="19" name="TextBox 1"/>
          <p:cNvSpPr txBox="1"/>
          <p:nvPr/>
        </p:nvSpPr>
        <p:spPr>
          <a:xfrm>
            <a:off x="512941" y="2855628"/>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制造商：</a:t>
            </a:r>
            <a:r>
              <a:rPr lang="zh-CN" altLang="en-US" sz="1600" dirty="0">
                <a:solidFill>
                  <a:schemeClr val="bg1">
                    <a:lumMod val="50000"/>
                  </a:schemeClr>
                </a:solidFill>
              </a:rPr>
              <a:t>是</a:t>
            </a:r>
            <a:r>
              <a:rPr lang="zh-CN" altLang="en-US" sz="1600" dirty="0" smtClean="0">
                <a:solidFill>
                  <a:schemeClr val="bg1">
                    <a:lumMod val="50000"/>
                  </a:schemeClr>
                </a:solidFill>
              </a:rPr>
              <a:t>指依法设立，</a:t>
            </a:r>
            <a:r>
              <a:rPr lang="zh-CN" altLang="en-US" sz="1600" dirty="0">
                <a:solidFill>
                  <a:schemeClr val="bg1">
                    <a:lumMod val="50000"/>
                  </a:schemeClr>
                </a:solidFill>
              </a:rPr>
              <a:t>在指定的经营范围内从事原材料、半成品和成品生产的法人组织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0" name="TextBox 1"/>
          <p:cNvSpPr txBox="1"/>
          <p:nvPr/>
        </p:nvSpPr>
        <p:spPr>
          <a:xfrm>
            <a:off x="512941" y="3150038"/>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批发商：</a:t>
            </a:r>
            <a:r>
              <a:rPr lang="zh-CN" altLang="en-US" sz="1600" dirty="0" smtClean="0">
                <a:solidFill>
                  <a:schemeClr val="bg1">
                    <a:lumMod val="50000"/>
                  </a:schemeClr>
                </a:solidFill>
              </a:rPr>
              <a:t>是指依法设立，</a:t>
            </a:r>
            <a:r>
              <a:rPr lang="zh-CN" altLang="en-US" sz="1600" dirty="0">
                <a:solidFill>
                  <a:schemeClr val="bg1">
                    <a:lumMod val="50000"/>
                  </a:schemeClr>
                </a:solidFill>
              </a:rPr>
              <a:t>在</a:t>
            </a:r>
            <a:r>
              <a:rPr lang="zh-CN" altLang="en-US" sz="1600" dirty="0" smtClean="0">
                <a:solidFill>
                  <a:schemeClr val="bg1">
                    <a:lumMod val="50000"/>
                  </a:schemeClr>
                </a:solidFill>
              </a:rPr>
              <a:t>指定经营</a:t>
            </a:r>
            <a:r>
              <a:rPr lang="zh-CN" altLang="en-US" sz="1600" dirty="0">
                <a:solidFill>
                  <a:schemeClr val="bg1">
                    <a:lumMod val="50000"/>
                  </a:schemeClr>
                </a:solidFill>
              </a:rPr>
              <a:t>范围内向制造商采购产品，并转售给跨境零售商</a:t>
            </a:r>
            <a:r>
              <a:rPr lang="zh-CN" altLang="en-US" sz="1600" dirty="0" smtClean="0">
                <a:solidFill>
                  <a:schemeClr val="bg1">
                    <a:lumMod val="50000"/>
                  </a:schemeClr>
                </a:solidFill>
              </a:rPr>
              <a:t>的企业。</a:t>
            </a:r>
            <a:endParaRPr sz="1600" dirty="0">
              <a:solidFill>
                <a:schemeClr val="bg1">
                  <a:lumMod val="50000"/>
                </a:schemeClr>
              </a:solidFill>
            </a:endParaRPr>
          </a:p>
        </p:txBody>
      </p:sp>
      <p:sp>
        <p:nvSpPr>
          <p:cNvPr id="21" name="TextBox 1"/>
          <p:cNvSpPr txBox="1"/>
          <p:nvPr/>
        </p:nvSpPr>
        <p:spPr>
          <a:xfrm>
            <a:off x="581890" y="4142599"/>
            <a:ext cx="8273933" cy="757130"/>
          </a:xfrm>
          <a:prstGeom prst="rect">
            <a:avLst/>
          </a:prstGeom>
          <a:ln w="12700">
            <a:solidFill>
              <a:srgbClr val="C00000"/>
            </a:solidFill>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gn="ctr">
              <a:lnSpc>
                <a:spcPct val="120000"/>
              </a:lnSpc>
            </a:pPr>
            <a:r>
              <a:rPr lang="zh-CN" altLang="en-US" b="1" dirty="0">
                <a:solidFill>
                  <a:schemeClr val="accent6">
                    <a:lumMod val="50000"/>
                  </a:schemeClr>
                </a:solidFill>
              </a:rPr>
              <a:t>制造商、批发商没有出口经营权</a:t>
            </a:r>
            <a:r>
              <a:rPr lang="zh-CN" altLang="en-US" b="1" dirty="0" smtClean="0">
                <a:solidFill>
                  <a:schemeClr val="accent6">
                    <a:lumMod val="50000"/>
                  </a:schemeClr>
                </a:solidFill>
              </a:rPr>
              <a:t>，</a:t>
            </a:r>
            <a:endParaRPr lang="en-US" altLang="zh-CN" b="1" dirty="0" smtClean="0">
              <a:solidFill>
                <a:schemeClr val="accent6">
                  <a:lumMod val="50000"/>
                </a:schemeClr>
              </a:solidFill>
            </a:endParaRPr>
          </a:p>
          <a:p>
            <a:pPr algn="ctr">
              <a:lnSpc>
                <a:spcPct val="120000"/>
              </a:lnSpc>
            </a:pPr>
            <a:r>
              <a:rPr lang="zh-CN" altLang="en-US" b="1" dirty="0" smtClean="0">
                <a:solidFill>
                  <a:schemeClr val="accent6">
                    <a:lumMod val="50000"/>
                  </a:schemeClr>
                </a:solidFill>
              </a:rPr>
              <a:t>仅为</a:t>
            </a:r>
            <a:r>
              <a:rPr lang="zh-CN" altLang="en-US" b="1" dirty="0">
                <a:solidFill>
                  <a:schemeClr val="accent6">
                    <a:lumMod val="50000"/>
                  </a:schemeClr>
                </a:solidFill>
              </a:rPr>
              <a:t>跨</a:t>
            </a:r>
            <a:r>
              <a:rPr lang="zh-CN" altLang="en-US" b="1" dirty="0" smtClean="0">
                <a:solidFill>
                  <a:schemeClr val="accent6">
                    <a:lumMod val="50000"/>
                  </a:schemeClr>
                </a:solidFill>
              </a:rPr>
              <a:t>境电商企业提供</a:t>
            </a:r>
            <a:r>
              <a:rPr lang="zh-CN" altLang="en-US" b="1" dirty="0">
                <a:solidFill>
                  <a:schemeClr val="accent6">
                    <a:lumMod val="50000"/>
                  </a:schemeClr>
                </a:solidFill>
              </a:rPr>
              <a:t>货源，签订供货</a:t>
            </a:r>
            <a:r>
              <a:rPr lang="zh-CN" altLang="en-US" b="1" dirty="0" smtClean="0">
                <a:solidFill>
                  <a:schemeClr val="accent6">
                    <a:lumMod val="50000"/>
                  </a:schemeClr>
                </a:solidFill>
              </a:rPr>
              <a:t>协议。</a:t>
            </a:r>
            <a:endParaRPr dirty="0">
              <a:solidFill>
                <a:schemeClr val="accent6">
                  <a:lumMod val="50000"/>
                </a:schemeClr>
              </a:solidFill>
            </a:endParaRPr>
          </a:p>
        </p:txBody>
      </p:sp>
      <p:sp>
        <p:nvSpPr>
          <p:cNvPr id="15" name="TextBox 1"/>
          <p:cNvSpPr txBox="1"/>
          <p:nvPr/>
        </p:nvSpPr>
        <p:spPr>
          <a:xfrm>
            <a:off x="512941" y="3459335"/>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两者区别：</a:t>
            </a:r>
            <a:r>
              <a:rPr lang="zh-CN" altLang="en-US" sz="1600" dirty="0">
                <a:solidFill>
                  <a:schemeClr val="bg1">
                    <a:lumMod val="50000"/>
                  </a:schemeClr>
                </a:solidFill>
              </a:rPr>
              <a:t>制造商是通过生产加工的过程来增加产品附加值，获取生产利润；批发商是通过</a:t>
            </a:r>
            <a:r>
              <a:rPr lang="zh-CN" altLang="en-US" sz="1600" dirty="0" smtClean="0">
                <a:solidFill>
                  <a:schemeClr val="bg1">
                    <a:lumMod val="50000"/>
                  </a:schemeClr>
                </a:solidFill>
              </a:rPr>
              <a:t>流</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通</a:t>
            </a:r>
            <a:r>
              <a:rPr lang="zh-CN" altLang="en-US" sz="1600" dirty="0">
                <a:solidFill>
                  <a:schemeClr val="bg1">
                    <a:lumMod val="50000"/>
                  </a:schemeClr>
                </a:solidFill>
              </a:rPr>
              <a:t>环节的价差来增加商品附加值，获取商业利润</a:t>
            </a:r>
            <a:endParaRPr sz="1600" dirty="0">
              <a:solidFill>
                <a:schemeClr val="bg1">
                  <a:lumMod val="50000"/>
                </a:schemeClr>
              </a:solidFill>
            </a:endParaRPr>
          </a:p>
        </p:txBody>
      </p:sp>
    </p:spTree>
    <p:extLst>
      <p:ext uri="{BB962C8B-B14F-4D97-AF65-F5344CB8AC3E}">
        <p14:creationId xmlns:p14="http://schemas.microsoft.com/office/powerpoint/2010/main" val="34454472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77165" y="185690"/>
            <a:ext cx="5563911"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一、跨境电子商务市场主体类型</a:t>
            </a:r>
          </a:p>
        </p:txBody>
      </p:sp>
      <p:sp>
        <p:nvSpPr>
          <p:cNvPr id="8" name="TextBox 1"/>
          <p:cNvSpPr txBox="1"/>
          <p:nvPr/>
        </p:nvSpPr>
        <p:spPr>
          <a:xfrm>
            <a:off x="277165" y="1880811"/>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三）跨境零售商</a:t>
            </a:r>
            <a:endParaRPr lang="en-US" altLang="zh-CN" sz="2000" b="1" dirty="0">
              <a:solidFill>
                <a:srgbClr val="002060"/>
              </a:solidFill>
            </a:endParaRPr>
          </a:p>
        </p:txBody>
      </p:sp>
      <p:sp>
        <p:nvSpPr>
          <p:cNvPr id="16" name="TextBox 1"/>
          <p:cNvSpPr txBox="1"/>
          <p:nvPr/>
        </p:nvSpPr>
        <p:spPr>
          <a:xfrm>
            <a:off x="500923" y="2302108"/>
            <a:ext cx="824679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跨境</a:t>
            </a:r>
            <a:r>
              <a:rPr lang="zh-CN" altLang="en-US" sz="1600" dirty="0" smtClean="0">
                <a:solidFill>
                  <a:schemeClr val="bg1">
                    <a:lumMod val="50000"/>
                  </a:schemeClr>
                </a:solidFill>
              </a:rPr>
              <a:t>零售商是指依法设立</a:t>
            </a:r>
            <a:r>
              <a:rPr lang="zh-CN" altLang="en-US" sz="1600" dirty="0">
                <a:solidFill>
                  <a:schemeClr val="bg1">
                    <a:lumMod val="50000"/>
                  </a:schemeClr>
                </a:solidFill>
              </a:rPr>
              <a:t>，</a:t>
            </a:r>
            <a:r>
              <a:rPr lang="zh-CN" altLang="en-US" sz="1600" dirty="0" smtClean="0">
                <a:solidFill>
                  <a:schemeClr val="bg1">
                    <a:lumMod val="50000"/>
                  </a:schemeClr>
                </a:solidFill>
              </a:rPr>
              <a:t>经商务</a:t>
            </a:r>
            <a:r>
              <a:rPr lang="zh-CN" altLang="en-US" sz="1600" dirty="0">
                <a:solidFill>
                  <a:schemeClr val="bg1">
                    <a:lumMod val="50000"/>
                  </a:schemeClr>
                </a:solidFill>
              </a:rPr>
              <a:t>主管机构、海关和电子口岸备案注册登记</a:t>
            </a:r>
            <a:r>
              <a:rPr lang="zh-CN" altLang="en-US" sz="1600" dirty="0" smtClean="0">
                <a:solidFill>
                  <a:schemeClr val="bg1">
                    <a:lumMod val="50000"/>
                  </a:schemeClr>
                </a:solidFill>
              </a:rPr>
              <a:t>后在指定经营</a:t>
            </a:r>
            <a:r>
              <a:rPr lang="zh-CN" altLang="en-US" sz="1600" dirty="0">
                <a:solidFill>
                  <a:schemeClr val="bg1">
                    <a:lumMod val="50000"/>
                  </a:schemeClr>
                </a:solidFill>
              </a:rPr>
              <a:t>范围</a:t>
            </a:r>
            <a:r>
              <a:rPr lang="zh-CN" altLang="en-US" sz="1600" dirty="0" smtClean="0">
                <a:solidFill>
                  <a:schemeClr val="bg1">
                    <a:lumMod val="50000"/>
                  </a:schemeClr>
                </a:solidFill>
              </a:rPr>
              <a:t>内通过第三</a:t>
            </a:r>
            <a:r>
              <a:rPr lang="zh-CN" altLang="en-US" sz="1600" dirty="0">
                <a:solidFill>
                  <a:schemeClr val="bg1">
                    <a:lumMod val="50000"/>
                  </a:schemeClr>
                </a:solidFill>
              </a:rPr>
              <a:t>方跨境</a:t>
            </a:r>
            <a:r>
              <a:rPr lang="zh-CN" altLang="en-US" sz="1600" dirty="0" smtClean="0">
                <a:solidFill>
                  <a:schemeClr val="bg1">
                    <a:lumMod val="50000"/>
                  </a:schemeClr>
                </a:solidFill>
              </a:rPr>
              <a:t>电商平台将商品销售</a:t>
            </a:r>
            <a:r>
              <a:rPr lang="zh-CN" altLang="en-US" sz="1600" dirty="0">
                <a:solidFill>
                  <a:schemeClr val="bg1">
                    <a:lumMod val="50000"/>
                  </a:schemeClr>
                </a:solidFill>
              </a:rPr>
              <a:t>给终端消费者的法人组织。</a:t>
            </a:r>
            <a:endParaRPr sz="1600" b="1" dirty="0">
              <a:solidFill>
                <a:schemeClr val="bg1">
                  <a:lumMod val="50000"/>
                </a:schemeClr>
              </a:solidFill>
            </a:endParaRPr>
          </a:p>
        </p:txBody>
      </p:sp>
      <p:sp>
        <p:nvSpPr>
          <p:cNvPr id="21" name="TextBox 1"/>
          <p:cNvSpPr txBox="1"/>
          <p:nvPr/>
        </p:nvSpPr>
        <p:spPr>
          <a:xfrm>
            <a:off x="277165" y="2869645"/>
            <a:ext cx="7063606"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（四）</a:t>
            </a:r>
            <a:r>
              <a:rPr lang="zh-CN" altLang="en-US" sz="2000" b="1" dirty="0">
                <a:solidFill>
                  <a:srgbClr val="002060"/>
                </a:solidFill>
              </a:rPr>
              <a:t>跨境贸易商</a:t>
            </a:r>
            <a:endParaRPr lang="en-US" altLang="zh-CN" sz="2000" b="1" dirty="0">
              <a:solidFill>
                <a:srgbClr val="002060"/>
              </a:solidFill>
            </a:endParaRPr>
          </a:p>
        </p:txBody>
      </p:sp>
      <p:sp>
        <p:nvSpPr>
          <p:cNvPr id="26" name="TextBox 1"/>
          <p:cNvSpPr txBox="1"/>
          <p:nvPr/>
        </p:nvSpPr>
        <p:spPr>
          <a:xfrm>
            <a:off x="500923" y="3301678"/>
            <a:ext cx="8266233"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跨境贸易商是</a:t>
            </a:r>
            <a:r>
              <a:rPr lang="zh-CN" altLang="en-US" sz="1600" dirty="0" smtClean="0">
                <a:solidFill>
                  <a:schemeClr val="bg1">
                    <a:lumMod val="50000"/>
                  </a:schemeClr>
                </a:solidFill>
              </a:rPr>
              <a:t>指依法设立</a:t>
            </a:r>
            <a:r>
              <a:rPr lang="zh-CN" altLang="en-US" sz="1600" dirty="0">
                <a:solidFill>
                  <a:schemeClr val="bg1">
                    <a:lumMod val="50000"/>
                  </a:schemeClr>
                </a:solidFill>
              </a:rPr>
              <a:t>，</a:t>
            </a:r>
            <a:r>
              <a:rPr lang="zh-CN" altLang="en-US" sz="1600" dirty="0" smtClean="0">
                <a:solidFill>
                  <a:schemeClr val="bg1">
                    <a:lumMod val="50000"/>
                  </a:schemeClr>
                </a:solidFill>
              </a:rPr>
              <a:t>经商务</a:t>
            </a:r>
            <a:r>
              <a:rPr lang="zh-CN" altLang="en-US" sz="1600" dirty="0">
                <a:solidFill>
                  <a:schemeClr val="bg1">
                    <a:lumMod val="50000"/>
                  </a:schemeClr>
                </a:solidFill>
              </a:rPr>
              <a:t>主管机构、海关和电子口岸备案注册登记后，通过自营或第三方跨境</a:t>
            </a:r>
            <a:r>
              <a:rPr lang="zh-CN" altLang="en-US" sz="1600" dirty="0" smtClean="0">
                <a:solidFill>
                  <a:schemeClr val="bg1">
                    <a:lumMod val="50000"/>
                  </a:schemeClr>
                </a:solidFill>
              </a:rPr>
              <a:t>电商平台</a:t>
            </a:r>
            <a:r>
              <a:rPr lang="zh-CN" altLang="en-US" sz="1600" dirty="0">
                <a:solidFill>
                  <a:schemeClr val="bg1">
                    <a:lumMod val="50000"/>
                  </a:schemeClr>
                </a:solidFill>
              </a:rPr>
              <a:t>，采取自营或代理的贸易形式与国外</a:t>
            </a:r>
            <a:r>
              <a:rPr lang="zh-CN" altLang="en-US" sz="1600" dirty="0" smtClean="0">
                <a:solidFill>
                  <a:schemeClr val="bg1">
                    <a:lumMod val="50000"/>
                  </a:schemeClr>
                </a:solidFill>
              </a:rPr>
              <a:t>贸易商进行商品交易</a:t>
            </a:r>
            <a:r>
              <a:rPr lang="zh-CN" altLang="en-US" sz="1600" dirty="0">
                <a:solidFill>
                  <a:schemeClr val="bg1">
                    <a:lumMod val="50000"/>
                  </a:schemeClr>
                </a:solidFill>
              </a:rPr>
              <a:t>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43" name="TextBox 1"/>
          <p:cNvSpPr txBox="1"/>
          <p:nvPr/>
        </p:nvSpPr>
        <p:spPr>
          <a:xfrm>
            <a:off x="277165" y="4087123"/>
            <a:ext cx="8426012" cy="757130"/>
          </a:xfrm>
          <a:prstGeom prst="rect">
            <a:avLst/>
          </a:prstGeom>
          <a:ln w="12700">
            <a:solidFill>
              <a:srgbClr val="C00000"/>
            </a:solidFill>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gn="ctr">
              <a:lnSpc>
                <a:spcPct val="120000"/>
              </a:lnSpc>
            </a:pPr>
            <a:r>
              <a:rPr lang="zh-CN" altLang="en-US" b="1" dirty="0">
                <a:solidFill>
                  <a:schemeClr val="accent6">
                    <a:lumMod val="50000"/>
                  </a:schemeClr>
                </a:solidFill>
              </a:rPr>
              <a:t>跨境生产</a:t>
            </a:r>
            <a:r>
              <a:rPr lang="zh-CN" altLang="en-US" b="1" dirty="0" smtClean="0">
                <a:solidFill>
                  <a:schemeClr val="accent6">
                    <a:lumMod val="50000"/>
                  </a:schemeClr>
                </a:solidFill>
              </a:rPr>
              <a:t>企业具有出口贸易权，</a:t>
            </a:r>
            <a:r>
              <a:rPr lang="zh-CN" altLang="en-US" b="1" dirty="0">
                <a:solidFill>
                  <a:schemeClr val="accent6">
                    <a:lumMod val="50000"/>
                  </a:schemeClr>
                </a:solidFill>
              </a:rPr>
              <a:t>能</a:t>
            </a:r>
            <a:r>
              <a:rPr lang="zh-CN" altLang="en-US" b="1" dirty="0" smtClean="0">
                <a:solidFill>
                  <a:schemeClr val="accent6">
                    <a:lumMod val="50000"/>
                  </a:schemeClr>
                </a:solidFill>
              </a:rPr>
              <a:t>从事出口业务；</a:t>
            </a:r>
            <a:endParaRPr lang="en-US" altLang="zh-CN" b="1" dirty="0" smtClean="0">
              <a:solidFill>
                <a:schemeClr val="accent6">
                  <a:lumMod val="50000"/>
                </a:schemeClr>
              </a:solidFill>
            </a:endParaRPr>
          </a:p>
          <a:p>
            <a:pPr algn="ctr">
              <a:lnSpc>
                <a:spcPct val="120000"/>
              </a:lnSpc>
            </a:pPr>
            <a:r>
              <a:rPr lang="zh-CN" altLang="en-US" b="1" dirty="0" smtClean="0">
                <a:solidFill>
                  <a:schemeClr val="accent6">
                    <a:lumMod val="50000"/>
                  </a:schemeClr>
                </a:solidFill>
              </a:rPr>
              <a:t>跨</a:t>
            </a:r>
            <a:r>
              <a:rPr lang="zh-CN" altLang="en-US" b="1" dirty="0">
                <a:solidFill>
                  <a:schemeClr val="accent6">
                    <a:lumMod val="50000"/>
                  </a:schemeClr>
                </a:solidFill>
              </a:rPr>
              <a:t>境零售商、跨境</a:t>
            </a:r>
            <a:r>
              <a:rPr lang="zh-CN" altLang="en-US" b="1" dirty="0" smtClean="0">
                <a:solidFill>
                  <a:schemeClr val="accent6">
                    <a:lumMod val="50000"/>
                  </a:schemeClr>
                </a:solidFill>
              </a:rPr>
              <a:t>贸易商具有外贸经营权，能从事进出口业务。</a:t>
            </a:r>
            <a:endParaRPr dirty="0">
              <a:solidFill>
                <a:schemeClr val="accent6">
                  <a:lumMod val="50000"/>
                </a:schemeClr>
              </a:solidFill>
            </a:endParaRPr>
          </a:p>
        </p:txBody>
      </p:sp>
      <p:sp>
        <p:nvSpPr>
          <p:cNvPr id="45" name="TextBox 1"/>
          <p:cNvSpPr txBox="1"/>
          <p:nvPr/>
        </p:nvSpPr>
        <p:spPr>
          <a:xfrm>
            <a:off x="277165" y="8688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a:t>
            </a:r>
            <a:r>
              <a:rPr lang="zh-CN" altLang="en-US" sz="2000" b="1" dirty="0" smtClean="0">
                <a:solidFill>
                  <a:srgbClr val="002060"/>
                </a:solidFill>
              </a:rPr>
              <a:t>）</a:t>
            </a:r>
            <a:r>
              <a:rPr lang="zh-CN" altLang="en-US" sz="2000" b="1" dirty="0">
                <a:solidFill>
                  <a:srgbClr val="002060"/>
                </a:solidFill>
              </a:rPr>
              <a:t>跨境生产企业</a:t>
            </a:r>
            <a:endParaRPr lang="en-US" altLang="zh-CN" sz="2000" b="1" dirty="0">
              <a:solidFill>
                <a:srgbClr val="002060"/>
              </a:solidFill>
            </a:endParaRPr>
          </a:p>
        </p:txBody>
      </p:sp>
      <p:sp>
        <p:nvSpPr>
          <p:cNvPr id="46" name="TextBox 1"/>
          <p:cNvSpPr txBox="1"/>
          <p:nvPr/>
        </p:nvSpPr>
        <p:spPr>
          <a:xfrm>
            <a:off x="521252" y="1317956"/>
            <a:ext cx="8243131"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跨境生产企业是</a:t>
            </a:r>
            <a:r>
              <a:rPr lang="zh-CN" altLang="en-US" sz="1600" dirty="0" smtClean="0">
                <a:solidFill>
                  <a:schemeClr val="bg1">
                    <a:lumMod val="50000"/>
                  </a:schemeClr>
                </a:solidFill>
              </a:rPr>
              <a:t>指依法设立</a:t>
            </a:r>
            <a:r>
              <a:rPr lang="zh-CN" altLang="en-US" sz="1600" dirty="0">
                <a:solidFill>
                  <a:schemeClr val="bg1">
                    <a:lumMod val="50000"/>
                  </a:schemeClr>
                </a:solidFill>
              </a:rPr>
              <a:t>，</a:t>
            </a:r>
            <a:r>
              <a:rPr lang="zh-CN" altLang="en-US" sz="1600" dirty="0" smtClean="0">
                <a:solidFill>
                  <a:schemeClr val="bg1">
                    <a:lumMod val="50000"/>
                  </a:schemeClr>
                </a:solidFill>
              </a:rPr>
              <a:t>经商务</a:t>
            </a:r>
            <a:r>
              <a:rPr lang="zh-CN" altLang="en-US" sz="1600" dirty="0">
                <a:solidFill>
                  <a:schemeClr val="bg1">
                    <a:lumMod val="50000"/>
                  </a:schemeClr>
                </a:solidFill>
              </a:rPr>
              <a:t>主管机构与海关备案注册登记，在指定的经营范围内从事原材料、半成品和成品的制造，并</a:t>
            </a:r>
            <a:r>
              <a:rPr lang="zh-CN" altLang="en-US" sz="1600" dirty="0" smtClean="0">
                <a:solidFill>
                  <a:schemeClr val="bg1">
                    <a:lumMod val="50000"/>
                  </a:schemeClr>
                </a:solidFill>
              </a:rPr>
              <a:t>将其产品</a:t>
            </a:r>
            <a:r>
              <a:rPr lang="zh-CN" altLang="en-US" sz="1600" dirty="0">
                <a:solidFill>
                  <a:schemeClr val="bg1">
                    <a:lumMod val="50000"/>
                  </a:schemeClr>
                </a:solidFill>
              </a:rPr>
              <a:t>出口国外贸易商的法人组织</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Tree>
    <p:extLst>
      <p:ext uri="{BB962C8B-B14F-4D97-AF65-F5344CB8AC3E}">
        <p14:creationId xmlns:p14="http://schemas.microsoft.com/office/powerpoint/2010/main" val="27820963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sp>
        <p:nvSpPr>
          <p:cNvPr id="13" name="矩形 12"/>
          <p:cNvSpPr/>
          <p:nvPr/>
        </p:nvSpPr>
        <p:spPr bwMode="auto">
          <a:xfrm>
            <a:off x="327617" y="809183"/>
            <a:ext cx="8528207" cy="944832"/>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跨境电子商务交易企业是指依法设立，经商务主管机构、海关和电子口岸注册备案登记，在指定的经营范围内通过跨境电子商务平台开展跨境电子商务的法人组织</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34228" y="1688672"/>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5" name="TextBox 1"/>
          <p:cNvSpPr txBox="1"/>
          <p:nvPr/>
        </p:nvSpPr>
        <p:spPr>
          <a:xfrm>
            <a:off x="327617" y="1729897"/>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一）“多证合一”证照申领</a:t>
            </a:r>
            <a:endParaRPr lang="en-US" altLang="zh-CN" sz="2000" b="1" dirty="0">
              <a:solidFill>
                <a:srgbClr val="002060"/>
              </a:solidFill>
            </a:endParaRPr>
          </a:p>
        </p:txBody>
      </p:sp>
      <p:sp>
        <p:nvSpPr>
          <p:cNvPr id="19" name="TextBox 1"/>
          <p:cNvSpPr txBox="1"/>
          <p:nvPr/>
        </p:nvSpPr>
        <p:spPr>
          <a:xfrm>
            <a:off x="662892" y="3515093"/>
            <a:ext cx="7943552" cy="127419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从事</a:t>
            </a:r>
            <a:r>
              <a:rPr lang="zh-CN" altLang="en-US" sz="1600" dirty="0">
                <a:solidFill>
                  <a:schemeClr val="bg1">
                    <a:lumMod val="50000"/>
                  </a:schemeClr>
                </a:solidFill>
              </a:rPr>
              <a:t>跨境</a:t>
            </a:r>
            <a:r>
              <a:rPr lang="zh-CN" altLang="en-US" sz="1600" dirty="0" smtClean="0">
                <a:solidFill>
                  <a:schemeClr val="bg1">
                    <a:lumMod val="50000"/>
                  </a:schemeClr>
                </a:solidFill>
              </a:rPr>
              <a:t>电商经营</a:t>
            </a:r>
            <a:r>
              <a:rPr lang="zh-CN" altLang="en-US" sz="1600" dirty="0">
                <a:solidFill>
                  <a:schemeClr val="bg1">
                    <a:lumMod val="50000"/>
                  </a:schemeClr>
                </a:solidFill>
              </a:rPr>
              <a:t>企业必须依据当时的法律和行政法规，</a:t>
            </a:r>
            <a:r>
              <a:rPr lang="zh-CN" altLang="en-US" sz="1600" dirty="0" smtClean="0">
                <a:solidFill>
                  <a:schemeClr val="bg1">
                    <a:lumMod val="50000"/>
                  </a:schemeClr>
                </a:solidFill>
              </a:rPr>
              <a:t>依次向属地的工商局申领企业法人营业执照，质量</a:t>
            </a:r>
            <a:r>
              <a:rPr lang="zh-CN" altLang="en-US" sz="1600" dirty="0">
                <a:solidFill>
                  <a:schemeClr val="bg1">
                    <a:lumMod val="50000"/>
                  </a:schemeClr>
                </a:solidFill>
              </a:rPr>
              <a:t>技术监督组织机构代码</a:t>
            </a:r>
            <a:r>
              <a:rPr lang="zh-CN" altLang="en-US" sz="1600" dirty="0" smtClean="0">
                <a:solidFill>
                  <a:schemeClr val="bg1">
                    <a:lumMod val="50000"/>
                  </a:schemeClr>
                </a:solidFill>
              </a:rPr>
              <a:t>管理机构</a:t>
            </a:r>
            <a:r>
              <a:rPr lang="zh-CN" altLang="en-US" sz="1600" dirty="0">
                <a:solidFill>
                  <a:schemeClr val="bg1">
                    <a:lumMod val="50000"/>
                  </a:schemeClr>
                </a:solidFill>
              </a:rPr>
              <a:t>申领</a:t>
            </a:r>
            <a:r>
              <a:rPr lang="zh-CN" altLang="en-US" sz="1600" dirty="0" smtClean="0">
                <a:solidFill>
                  <a:schemeClr val="bg1">
                    <a:lumMod val="50000"/>
                  </a:schemeClr>
                </a:solidFill>
              </a:rPr>
              <a:t>组织</a:t>
            </a:r>
            <a:r>
              <a:rPr lang="zh-CN" altLang="en-US" sz="1600" dirty="0">
                <a:solidFill>
                  <a:schemeClr val="bg1">
                    <a:lumMod val="50000"/>
                  </a:schemeClr>
                </a:solidFill>
              </a:rPr>
              <a:t>机构代码证</a:t>
            </a:r>
            <a:r>
              <a:rPr lang="zh-CN" altLang="en-US" sz="1600" dirty="0" smtClean="0">
                <a:solidFill>
                  <a:schemeClr val="bg1">
                    <a:lumMod val="50000"/>
                  </a:schemeClr>
                </a:solidFill>
              </a:rPr>
              <a:t>，商务</a:t>
            </a:r>
            <a:r>
              <a:rPr lang="zh-CN" altLang="en-US" sz="1600" dirty="0">
                <a:solidFill>
                  <a:schemeClr val="bg1">
                    <a:lumMod val="50000"/>
                  </a:schemeClr>
                </a:solidFill>
              </a:rPr>
              <a:t>主管</a:t>
            </a:r>
            <a:r>
              <a:rPr lang="zh-CN" altLang="en-US" sz="1600" dirty="0" smtClean="0">
                <a:solidFill>
                  <a:schemeClr val="bg1">
                    <a:lumMod val="50000"/>
                  </a:schemeClr>
                </a:solidFill>
              </a:rPr>
              <a:t>机构</a:t>
            </a:r>
            <a:r>
              <a:rPr lang="zh-CN" altLang="en-US" sz="1600" dirty="0">
                <a:solidFill>
                  <a:schemeClr val="bg1">
                    <a:lumMod val="50000"/>
                  </a:schemeClr>
                </a:solidFill>
              </a:rPr>
              <a:t>申领</a:t>
            </a:r>
            <a:r>
              <a:rPr lang="en-US" altLang="zh-CN" sz="1600" dirty="0" smtClean="0">
                <a:solidFill>
                  <a:schemeClr val="bg1">
                    <a:lumMod val="50000"/>
                  </a:schemeClr>
                </a:solidFill>
              </a:rPr>
              <a:t>《</a:t>
            </a:r>
            <a:r>
              <a:rPr lang="zh-CN" altLang="en-US" sz="1600" dirty="0">
                <a:solidFill>
                  <a:schemeClr val="bg1">
                    <a:lumMod val="50000"/>
                  </a:schemeClr>
                </a:solidFill>
              </a:rPr>
              <a:t>对外贸易经营者备案登记表</a:t>
            </a:r>
            <a:r>
              <a:rPr lang="en-US" altLang="zh-CN" sz="1600" dirty="0">
                <a:solidFill>
                  <a:schemeClr val="bg1">
                    <a:lumMod val="50000"/>
                  </a:schemeClr>
                </a:solidFill>
              </a:rPr>
              <a:t>》</a:t>
            </a:r>
            <a:r>
              <a:rPr lang="zh-CN" altLang="en-US" sz="1600" dirty="0" smtClean="0">
                <a:solidFill>
                  <a:schemeClr val="bg1">
                    <a:lumMod val="50000"/>
                  </a:schemeClr>
                </a:solidFill>
              </a:rPr>
              <a:t>，税务局</a:t>
            </a:r>
            <a:r>
              <a:rPr lang="zh-CN" altLang="en-US" sz="1600" dirty="0">
                <a:solidFill>
                  <a:schemeClr val="bg1">
                    <a:lumMod val="50000"/>
                  </a:schemeClr>
                </a:solidFill>
              </a:rPr>
              <a:t>申领</a:t>
            </a:r>
            <a:r>
              <a:rPr lang="zh-CN" altLang="en-US" sz="1600" dirty="0" smtClean="0">
                <a:solidFill>
                  <a:schemeClr val="bg1">
                    <a:lumMod val="50000"/>
                  </a:schemeClr>
                </a:solidFill>
              </a:rPr>
              <a:t>税务</a:t>
            </a:r>
            <a:r>
              <a:rPr lang="zh-CN" altLang="en-US" sz="1600" dirty="0">
                <a:solidFill>
                  <a:schemeClr val="bg1">
                    <a:lumMod val="50000"/>
                  </a:schemeClr>
                </a:solidFill>
              </a:rPr>
              <a:t>登记证</a:t>
            </a:r>
            <a:r>
              <a:rPr lang="zh-CN" altLang="en-US" sz="1600" dirty="0" smtClean="0">
                <a:solidFill>
                  <a:schemeClr val="bg1">
                    <a:lumMod val="50000"/>
                  </a:schemeClr>
                </a:solidFill>
              </a:rPr>
              <a:t>，出入境</a:t>
            </a:r>
            <a:r>
              <a:rPr lang="zh-CN" altLang="en-US" sz="1600" dirty="0">
                <a:solidFill>
                  <a:schemeClr val="bg1">
                    <a:lumMod val="50000"/>
                  </a:schemeClr>
                </a:solidFill>
              </a:rPr>
              <a:t>检验检疫机构办理报检单位备案登记</a:t>
            </a:r>
            <a:r>
              <a:rPr lang="zh-CN" altLang="en-US" sz="1600" dirty="0" smtClean="0">
                <a:solidFill>
                  <a:schemeClr val="bg1">
                    <a:lumMod val="50000"/>
                  </a:schemeClr>
                </a:solidFill>
              </a:rPr>
              <a:t>，海关</a:t>
            </a:r>
            <a:r>
              <a:rPr lang="zh-CN" altLang="en-US" sz="1600" dirty="0">
                <a:solidFill>
                  <a:schemeClr val="bg1">
                    <a:lumMod val="50000"/>
                  </a:schemeClr>
                </a:solidFill>
              </a:rPr>
              <a:t>办理报关单位注册登记</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22" name="TextBox 1"/>
          <p:cNvSpPr txBox="1"/>
          <p:nvPr/>
        </p:nvSpPr>
        <p:spPr>
          <a:xfrm>
            <a:off x="573901" y="2729880"/>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a:solidFill>
                  <a:schemeClr val="accent1">
                    <a:lumMod val="50000"/>
                  </a:schemeClr>
                </a:solidFill>
              </a:rPr>
              <a:t>“多证合一”证照的演变</a:t>
            </a:r>
            <a:endParaRPr lang="en-US" altLang="zh-CN" b="1" dirty="0">
              <a:solidFill>
                <a:schemeClr val="accent1">
                  <a:lumMod val="50000"/>
                </a:schemeClr>
              </a:solidFill>
            </a:endParaRPr>
          </a:p>
        </p:txBody>
      </p:sp>
      <p:sp>
        <p:nvSpPr>
          <p:cNvPr id="23" name="TextBox 1"/>
          <p:cNvSpPr txBox="1"/>
          <p:nvPr/>
        </p:nvSpPr>
        <p:spPr>
          <a:xfrm>
            <a:off x="1136072" y="2261256"/>
            <a:ext cx="5663739" cy="424732"/>
          </a:xfrm>
          <a:prstGeom prst="rect">
            <a:avLst/>
          </a:prstGeom>
          <a:ln w="12700">
            <a:solidFill>
              <a:srgbClr val="C00000"/>
            </a:solidFill>
            <a:miter lim="400000"/>
          </a:ln>
          <a:extLst>
            <a:ext uri="{C572A759-6A51-4108-AA02-DFA0A04FC94B}">
              <ma14:wrappingTextBoxFlag xmlns="" xmlns:ma14="http://schemas.microsoft.com/office/mac/drawingml/2011/main" val="1"/>
            </a:ext>
          </a:extLst>
        </p:spPr>
        <p:txBody>
          <a:bodyPr wrap="square" lIns="45719" rIns="45719" anchor="ctr">
            <a:spAutoFit/>
          </a:bodyPr>
          <a:lstStyle>
            <a:lvl1pPr>
              <a:defRPr>
                <a:solidFill>
                  <a:srgbClr val="262626"/>
                </a:solidFill>
                <a:latin typeface="Microsoft YaHei"/>
                <a:ea typeface="Microsoft YaHei"/>
                <a:cs typeface="Microsoft YaHei"/>
                <a:sym typeface="Microsoft YaHei"/>
              </a:defRPr>
            </a:lvl1pPr>
          </a:lstStyle>
          <a:p>
            <a:pPr algn="ctr">
              <a:lnSpc>
                <a:spcPct val="120000"/>
              </a:lnSpc>
            </a:pPr>
            <a:r>
              <a:rPr lang="zh-CN" altLang="en-US" b="1" dirty="0" smtClean="0">
                <a:solidFill>
                  <a:schemeClr val="accent6">
                    <a:lumMod val="50000"/>
                  </a:schemeClr>
                </a:solidFill>
              </a:rPr>
              <a:t>同时具备</a:t>
            </a:r>
            <a:r>
              <a:rPr lang="en-US" altLang="zh-CN" b="1" dirty="0" smtClean="0">
                <a:solidFill>
                  <a:schemeClr val="accent6">
                    <a:lumMod val="50000"/>
                  </a:schemeClr>
                </a:solidFill>
              </a:rPr>
              <a:t>6</a:t>
            </a:r>
            <a:r>
              <a:rPr lang="zh-CN" altLang="en-US" b="1" dirty="0" smtClean="0">
                <a:solidFill>
                  <a:schemeClr val="accent6">
                    <a:lumMod val="50000"/>
                  </a:schemeClr>
                </a:solidFill>
              </a:rPr>
              <a:t>项资质后方</a:t>
            </a:r>
            <a:r>
              <a:rPr lang="zh-CN" altLang="en-US" b="1" dirty="0">
                <a:solidFill>
                  <a:schemeClr val="accent6">
                    <a:lumMod val="50000"/>
                  </a:schemeClr>
                </a:solidFill>
              </a:rPr>
              <a:t>可从事跨境电商经营</a:t>
            </a:r>
            <a:r>
              <a:rPr lang="zh-CN" altLang="en-US" b="1" dirty="0" smtClean="0">
                <a:solidFill>
                  <a:schemeClr val="accent6">
                    <a:lumMod val="50000"/>
                  </a:schemeClr>
                </a:solidFill>
              </a:rPr>
              <a:t>活动</a:t>
            </a:r>
            <a:endParaRPr lang="zh-CN" altLang="en-US" b="1" dirty="0">
              <a:solidFill>
                <a:schemeClr val="accent6">
                  <a:lumMod val="50000"/>
                </a:schemeClr>
              </a:solidFill>
            </a:endParaRPr>
          </a:p>
        </p:txBody>
      </p:sp>
      <p:sp>
        <p:nvSpPr>
          <p:cNvPr id="10" name="TextBox 1"/>
          <p:cNvSpPr txBox="1"/>
          <p:nvPr/>
        </p:nvSpPr>
        <p:spPr>
          <a:xfrm>
            <a:off x="573901" y="3152301"/>
            <a:ext cx="811567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1</a:t>
            </a:r>
            <a:r>
              <a:rPr lang="zh-CN" altLang="en-US" sz="1600" b="1" dirty="0" smtClean="0">
                <a:solidFill>
                  <a:schemeClr val="bg1">
                    <a:lumMod val="50000"/>
                  </a:schemeClr>
                </a:solidFill>
              </a:rPr>
              <a:t>）证照分离阶段（</a:t>
            </a:r>
            <a:r>
              <a:rPr lang="en-US" altLang="zh-CN" sz="1600" b="1" dirty="0" smtClean="0">
                <a:solidFill>
                  <a:schemeClr val="bg1">
                    <a:lumMod val="50000"/>
                  </a:schemeClr>
                </a:solidFill>
              </a:rPr>
              <a:t>2005~2011</a:t>
            </a:r>
            <a:r>
              <a:rPr lang="zh-CN" altLang="en-US" sz="1600" b="1" dirty="0" smtClean="0">
                <a:solidFill>
                  <a:schemeClr val="bg1">
                    <a:lumMod val="50000"/>
                  </a:schemeClr>
                </a:solidFill>
              </a:rPr>
              <a:t>）</a:t>
            </a:r>
            <a:endParaRPr lang="en-US" altLang="zh-CN" sz="1600" b="1" dirty="0" smtClean="0">
              <a:solidFill>
                <a:schemeClr val="bg1">
                  <a:lumMod val="50000"/>
                </a:schemeClr>
              </a:solidFill>
            </a:endParaRPr>
          </a:p>
        </p:txBody>
      </p:sp>
    </p:spTree>
    <p:extLst>
      <p:ext uri="{BB962C8B-B14F-4D97-AF65-F5344CB8AC3E}">
        <p14:creationId xmlns:p14="http://schemas.microsoft.com/office/powerpoint/2010/main" val="26504645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sp>
        <p:nvSpPr>
          <p:cNvPr id="19" name="TextBox 1"/>
          <p:cNvSpPr txBox="1"/>
          <p:nvPr/>
        </p:nvSpPr>
        <p:spPr>
          <a:xfrm>
            <a:off x="429812" y="1056425"/>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2</a:t>
            </a:r>
            <a:r>
              <a:rPr lang="zh-CN" altLang="en-US" sz="1600" b="1" dirty="0" smtClean="0">
                <a:solidFill>
                  <a:schemeClr val="bg1">
                    <a:lumMod val="50000"/>
                  </a:schemeClr>
                </a:solidFill>
              </a:rPr>
              <a:t>）“三证合一”证</a:t>
            </a:r>
            <a:r>
              <a:rPr lang="zh-CN" altLang="en-US" sz="1600" b="1" dirty="0">
                <a:solidFill>
                  <a:schemeClr val="bg1">
                    <a:lumMod val="50000"/>
                  </a:schemeClr>
                </a:solidFill>
              </a:rPr>
              <a:t>照</a:t>
            </a:r>
            <a:r>
              <a:rPr lang="zh-CN" altLang="en-US" sz="1600" b="1" dirty="0" smtClean="0">
                <a:solidFill>
                  <a:schemeClr val="bg1">
                    <a:lumMod val="50000"/>
                  </a:schemeClr>
                </a:solidFill>
              </a:rPr>
              <a:t>阶段</a:t>
            </a:r>
            <a:r>
              <a:rPr lang="zh-CN" altLang="en-US" sz="1600" b="1" dirty="0">
                <a:solidFill>
                  <a:schemeClr val="bg1">
                    <a:lumMod val="50000"/>
                  </a:schemeClr>
                </a:solidFill>
              </a:rPr>
              <a:t>（</a:t>
            </a:r>
            <a:r>
              <a:rPr lang="en-US" altLang="zh-CN" sz="1600" b="1" dirty="0" smtClean="0">
                <a:solidFill>
                  <a:schemeClr val="bg1">
                    <a:lumMod val="50000"/>
                  </a:schemeClr>
                </a:solidFill>
              </a:rPr>
              <a:t>2012~2015</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10" name="TextBox 1"/>
          <p:cNvSpPr txBox="1"/>
          <p:nvPr/>
        </p:nvSpPr>
        <p:spPr>
          <a:xfrm>
            <a:off x="460616" y="1840467"/>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3</a:t>
            </a:r>
            <a:r>
              <a:rPr lang="zh-CN" altLang="en-US" sz="1600" b="1" dirty="0" smtClean="0">
                <a:solidFill>
                  <a:schemeClr val="bg1">
                    <a:lumMod val="50000"/>
                  </a:schemeClr>
                </a:solidFill>
              </a:rPr>
              <a:t>）“五证合一”</a:t>
            </a:r>
            <a:r>
              <a:rPr lang="zh-CN" altLang="en-US" sz="1600" b="1" dirty="0">
                <a:solidFill>
                  <a:schemeClr val="bg1">
                    <a:lumMod val="50000"/>
                  </a:schemeClr>
                </a:solidFill>
              </a:rPr>
              <a:t>证照</a:t>
            </a:r>
            <a:r>
              <a:rPr lang="zh-CN" altLang="en-US" sz="1600" b="1" dirty="0" smtClean="0">
                <a:solidFill>
                  <a:schemeClr val="bg1">
                    <a:lumMod val="50000"/>
                  </a:schemeClr>
                </a:solidFill>
              </a:rPr>
              <a:t>阶段</a:t>
            </a:r>
            <a:r>
              <a:rPr lang="zh-CN" altLang="en-US" sz="1600" b="1" dirty="0">
                <a:solidFill>
                  <a:schemeClr val="bg1">
                    <a:lumMod val="50000"/>
                  </a:schemeClr>
                </a:solidFill>
              </a:rPr>
              <a:t>（</a:t>
            </a:r>
            <a:r>
              <a:rPr lang="en-US" altLang="zh-CN" sz="1600" b="1" dirty="0" smtClean="0">
                <a:solidFill>
                  <a:schemeClr val="bg1">
                    <a:lumMod val="50000"/>
                  </a:schemeClr>
                </a:solidFill>
              </a:rPr>
              <a:t>2015~2016</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16" name="TextBox 1"/>
          <p:cNvSpPr txBox="1"/>
          <p:nvPr/>
        </p:nvSpPr>
        <p:spPr>
          <a:xfrm>
            <a:off x="460616" y="2886523"/>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4</a:t>
            </a:r>
            <a:r>
              <a:rPr lang="zh-CN" altLang="en-US" sz="1600" b="1" dirty="0" smtClean="0">
                <a:solidFill>
                  <a:schemeClr val="bg1">
                    <a:lumMod val="50000"/>
                  </a:schemeClr>
                </a:solidFill>
              </a:rPr>
              <a:t>）“多证合一”</a:t>
            </a:r>
            <a:r>
              <a:rPr lang="zh-CN" altLang="en-US" sz="1600" b="1" dirty="0">
                <a:solidFill>
                  <a:schemeClr val="bg1">
                    <a:lumMod val="50000"/>
                  </a:schemeClr>
                </a:solidFill>
              </a:rPr>
              <a:t>证照</a:t>
            </a:r>
            <a:r>
              <a:rPr lang="zh-CN" altLang="en-US" sz="1600" b="1" dirty="0" smtClean="0">
                <a:solidFill>
                  <a:schemeClr val="bg1">
                    <a:lumMod val="50000"/>
                  </a:schemeClr>
                </a:solidFill>
              </a:rPr>
              <a:t>阶段</a:t>
            </a:r>
            <a:r>
              <a:rPr lang="zh-CN" altLang="en-US" sz="1600" b="1" dirty="0">
                <a:solidFill>
                  <a:schemeClr val="bg1">
                    <a:lumMod val="50000"/>
                  </a:schemeClr>
                </a:solidFill>
              </a:rPr>
              <a:t>（</a:t>
            </a:r>
            <a:r>
              <a:rPr lang="en-US" altLang="zh-CN" sz="1600" b="1" dirty="0" smtClean="0">
                <a:solidFill>
                  <a:schemeClr val="bg1">
                    <a:lumMod val="50000"/>
                  </a:schemeClr>
                </a:solidFill>
              </a:rPr>
              <a:t>2017~</a:t>
            </a:r>
            <a:r>
              <a:rPr lang="zh-CN" altLang="en-US" sz="1600" b="1" dirty="0">
                <a:solidFill>
                  <a:schemeClr val="bg1">
                    <a:lumMod val="50000"/>
                  </a:schemeClr>
                </a:solidFill>
              </a:rPr>
              <a:t>至今</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13" name="TextBox 1"/>
          <p:cNvSpPr txBox="1"/>
          <p:nvPr/>
        </p:nvSpPr>
        <p:spPr>
          <a:xfrm>
            <a:off x="579929" y="3249315"/>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全国实行“多证合一”的证照登</a:t>
            </a:r>
            <a:r>
              <a:rPr lang="zh-CN" altLang="en-US" sz="1600" dirty="0">
                <a:solidFill>
                  <a:schemeClr val="bg1">
                    <a:lumMod val="50000"/>
                  </a:schemeClr>
                </a:solidFill>
              </a:rPr>
              <a:t>记制度</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共</a:t>
            </a:r>
            <a:r>
              <a:rPr lang="zh-CN" altLang="en-US" sz="1600" dirty="0">
                <a:solidFill>
                  <a:schemeClr val="bg1">
                    <a:lumMod val="50000"/>
                  </a:schemeClr>
                </a:solidFill>
              </a:rPr>
              <a:t>涉及</a:t>
            </a:r>
            <a:r>
              <a:rPr lang="zh-CN" altLang="en-US" sz="1600" dirty="0" smtClean="0">
                <a:solidFill>
                  <a:schemeClr val="bg1">
                    <a:lumMod val="50000"/>
                  </a:schemeClr>
                </a:solidFill>
              </a:rPr>
              <a:t>到原</a:t>
            </a:r>
            <a:r>
              <a:rPr lang="en-US" altLang="zh-CN" sz="1600" dirty="0">
                <a:solidFill>
                  <a:schemeClr val="bg1">
                    <a:lumMod val="50000"/>
                  </a:schemeClr>
                </a:solidFill>
              </a:rPr>
              <a:t>24</a:t>
            </a:r>
            <a:r>
              <a:rPr lang="zh-CN" altLang="en-US" sz="1600" dirty="0">
                <a:solidFill>
                  <a:schemeClr val="bg1">
                    <a:lumMod val="50000"/>
                  </a:schemeClr>
                </a:solidFill>
              </a:rPr>
              <a:t>张证照。</a:t>
            </a:r>
            <a:endParaRPr lang="en-US" altLang="zh-CN" sz="1600" dirty="0" smtClean="0">
              <a:solidFill>
                <a:schemeClr val="bg1">
                  <a:lumMod val="50000"/>
                </a:schemeClr>
              </a:solidFill>
            </a:endParaRPr>
          </a:p>
        </p:txBody>
      </p:sp>
      <p:sp>
        <p:nvSpPr>
          <p:cNvPr id="14" name="TextBox 1"/>
          <p:cNvSpPr txBox="1"/>
          <p:nvPr/>
        </p:nvSpPr>
        <p:spPr>
          <a:xfrm>
            <a:off x="579929" y="2203259"/>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全国</a:t>
            </a:r>
            <a:r>
              <a:rPr lang="zh-CN" altLang="en-US" sz="1600" dirty="0">
                <a:solidFill>
                  <a:schemeClr val="bg1">
                    <a:lumMod val="50000"/>
                  </a:schemeClr>
                </a:solidFill>
              </a:rPr>
              <a:t>实行营业执照、组织机构代码</a:t>
            </a:r>
            <a:r>
              <a:rPr lang="zh-CN" altLang="en-US" sz="1600" dirty="0" smtClean="0">
                <a:solidFill>
                  <a:schemeClr val="bg1">
                    <a:lumMod val="50000"/>
                  </a:schemeClr>
                </a:solidFill>
              </a:rPr>
              <a:t>证、税务</a:t>
            </a:r>
            <a:r>
              <a:rPr lang="zh-CN" altLang="en-US" sz="1600" dirty="0">
                <a:solidFill>
                  <a:schemeClr val="bg1">
                    <a:lumMod val="50000"/>
                  </a:schemeClr>
                </a:solidFill>
              </a:rPr>
              <a:t>登记证</a:t>
            </a:r>
            <a:r>
              <a:rPr lang="zh-CN" altLang="en-US" sz="1600" dirty="0" smtClean="0">
                <a:solidFill>
                  <a:schemeClr val="bg1">
                    <a:lumMod val="50000"/>
                  </a:schemeClr>
                </a:solidFill>
              </a:rPr>
              <a:t>、社会</a:t>
            </a:r>
            <a:endParaRPr lang="en-US" altLang="zh-CN" sz="1600" dirty="0" smtClean="0">
              <a:solidFill>
                <a:schemeClr val="bg1">
                  <a:lumMod val="50000"/>
                </a:schemeClr>
              </a:solidFill>
            </a:endParaRPr>
          </a:p>
          <a:p>
            <a:pPr>
              <a:lnSpc>
                <a:spcPct val="120000"/>
              </a:lnSpc>
            </a:pPr>
            <a:r>
              <a:rPr lang="zh-CN" altLang="en-US" sz="1600" dirty="0" smtClean="0">
                <a:solidFill>
                  <a:schemeClr val="bg1">
                    <a:lumMod val="50000"/>
                  </a:schemeClr>
                </a:solidFill>
              </a:rPr>
              <a:t>保险</a:t>
            </a:r>
            <a:r>
              <a:rPr lang="zh-CN" altLang="en-US" sz="1600" dirty="0">
                <a:solidFill>
                  <a:schemeClr val="bg1">
                    <a:lumMod val="50000"/>
                  </a:schemeClr>
                </a:solidFill>
              </a:rPr>
              <a:t>登记证和统计登记证</a:t>
            </a:r>
            <a:r>
              <a:rPr lang="zh-CN" altLang="en-US" sz="1600" dirty="0" smtClean="0">
                <a:solidFill>
                  <a:schemeClr val="bg1">
                    <a:lumMod val="50000"/>
                  </a:schemeClr>
                </a:solidFill>
              </a:rPr>
              <a:t>“五证合一”的证照登</a:t>
            </a:r>
            <a:r>
              <a:rPr lang="zh-CN" altLang="en-US" sz="1600" dirty="0">
                <a:solidFill>
                  <a:schemeClr val="bg1">
                    <a:lumMod val="50000"/>
                  </a:schemeClr>
                </a:solidFill>
              </a:rPr>
              <a:t>记制度</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sp>
        <p:nvSpPr>
          <p:cNvPr id="15" name="TextBox 1"/>
          <p:cNvSpPr txBox="1"/>
          <p:nvPr/>
        </p:nvSpPr>
        <p:spPr>
          <a:xfrm>
            <a:off x="579929" y="1409627"/>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全国</a:t>
            </a:r>
            <a:r>
              <a:rPr lang="zh-CN" altLang="en-US" sz="1600" dirty="0">
                <a:solidFill>
                  <a:schemeClr val="bg1">
                    <a:lumMod val="50000"/>
                  </a:schemeClr>
                </a:solidFill>
              </a:rPr>
              <a:t>实行营业执照、组织机构代码证和税务登记证</a:t>
            </a:r>
            <a:r>
              <a:rPr lang="zh-CN" altLang="en-US" sz="1600" dirty="0" smtClean="0">
                <a:solidFill>
                  <a:schemeClr val="bg1">
                    <a:lumMod val="50000"/>
                  </a:schemeClr>
                </a:solidFill>
              </a:rPr>
              <a:t>“三证合一”的证照登</a:t>
            </a:r>
            <a:r>
              <a:rPr lang="zh-CN" altLang="en-US" sz="1600" dirty="0">
                <a:solidFill>
                  <a:schemeClr val="bg1">
                    <a:lumMod val="50000"/>
                  </a:schemeClr>
                </a:solidFill>
              </a:rPr>
              <a:t>记制度。</a:t>
            </a:r>
            <a:endParaRPr lang="en-US" altLang="zh-CN" sz="1600" dirty="0">
              <a:solidFill>
                <a:schemeClr val="bg1">
                  <a:lumMod val="50000"/>
                </a:schemeClr>
              </a:solidFill>
            </a:endParaRPr>
          </a:p>
        </p:txBody>
      </p:sp>
      <p:pic>
        <p:nvPicPr>
          <p:cNvPr id="2" name="图片 1"/>
          <p:cNvPicPr>
            <a:picLocks noChangeAspect="1"/>
          </p:cNvPicPr>
          <p:nvPr/>
        </p:nvPicPr>
        <p:blipFill>
          <a:blip r:embed="rId2"/>
          <a:stretch>
            <a:fillRect/>
          </a:stretch>
        </p:blipFill>
        <p:spPr>
          <a:xfrm>
            <a:off x="6332342" y="2374532"/>
            <a:ext cx="2382165" cy="24328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图片 3"/>
          <p:cNvPicPr>
            <a:picLocks noChangeAspect="1" noChangeArrowheads="1"/>
          </p:cNvPicPr>
          <p:nvPr/>
        </p:nvPicPr>
        <p:blipFill rotWithShape="1">
          <a:blip r:embed="rId3">
            <a:extLst>
              <a:ext uri="{28A0092B-C50C-407E-A947-70E740481C1C}">
                <a14:useLocalDpi xmlns:a14="http://schemas.microsoft.com/office/drawing/2010/main" val="0"/>
              </a:ext>
            </a:extLst>
          </a:blip>
          <a:srcRect l="67934"/>
          <a:stretch/>
        </p:blipFill>
        <p:spPr bwMode="auto">
          <a:xfrm>
            <a:off x="4600360" y="2886523"/>
            <a:ext cx="1672325" cy="199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90025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sp>
        <p:nvSpPr>
          <p:cNvPr id="17" name="TextBox 1"/>
          <p:cNvSpPr txBox="1"/>
          <p:nvPr/>
        </p:nvSpPr>
        <p:spPr>
          <a:xfrm>
            <a:off x="537877" y="896794"/>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“多证合一”证照</a:t>
            </a:r>
            <a:r>
              <a:rPr lang="zh-CN" altLang="en-US" b="1" dirty="0" smtClean="0">
                <a:solidFill>
                  <a:schemeClr val="accent1">
                    <a:lumMod val="50000"/>
                  </a:schemeClr>
                </a:solidFill>
              </a:rPr>
              <a:t>的办理</a:t>
            </a:r>
            <a:endParaRPr lang="en-US" altLang="zh-CN" b="1" dirty="0">
              <a:solidFill>
                <a:schemeClr val="accent1">
                  <a:lumMod val="50000"/>
                </a:schemeClr>
              </a:solidFill>
            </a:endParaRPr>
          </a:p>
        </p:txBody>
      </p:sp>
      <p:sp>
        <p:nvSpPr>
          <p:cNvPr id="18" name="TextBox 1"/>
          <p:cNvSpPr txBox="1"/>
          <p:nvPr/>
        </p:nvSpPr>
        <p:spPr>
          <a:xfrm>
            <a:off x="467589" y="1404625"/>
            <a:ext cx="7662709"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1</a:t>
            </a:r>
            <a:r>
              <a:rPr lang="zh-CN" altLang="en-US" sz="1600" b="1" dirty="0" smtClean="0">
                <a:solidFill>
                  <a:schemeClr val="bg1">
                    <a:lumMod val="50000"/>
                  </a:schemeClr>
                </a:solidFill>
              </a:rPr>
              <a:t>）申请</a:t>
            </a:r>
            <a:r>
              <a:rPr lang="zh-CN" altLang="en-US" sz="1600" b="1" dirty="0">
                <a:solidFill>
                  <a:schemeClr val="bg1">
                    <a:lumMod val="50000"/>
                  </a:schemeClr>
                </a:solidFill>
              </a:rPr>
              <a:t>公司名称预先核准</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9" name="TextBox 1"/>
          <p:cNvSpPr txBox="1"/>
          <p:nvPr/>
        </p:nvSpPr>
        <p:spPr>
          <a:xfrm>
            <a:off x="646632" y="1792423"/>
            <a:ext cx="7727782" cy="186512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dirty="0" smtClean="0">
                <a:solidFill>
                  <a:schemeClr val="bg1">
                    <a:lumMod val="50000"/>
                  </a:schemeClr>
                </a:solidFill>
              </a:rPr>
              <a:t>1</a:t>
            </a:r>
            <a:r>
              <a:rPr lang="zh-CN" altLang="en-US" sz="1600" dirty="0" smtClean="0">
                <a:solidFill>
                  <a:schemeClr val="bg1">
                    <a:lumMod val="50000"/>
                  </a:schemeClr>
                </a:solidFill>
              </a:rPr>
              <a:t>）在市场监督局官网注册系统中点击</a:t>
            </a:r>
            <a:r>
              <a:rPr lang="zh-CN" altLang="en-US" sz="1600" dirty="0">
                <a:solidFill>
                  <a:schemeClr val="bg1">
                    <a:lumMod val="50000"/>
                  </a:schemeClr>
                </a:solidFill>
              </a:rPr>
              <a:t>“名称预先核准申请</a:t>
            </a:r>
            <a:r>
              <a:rPr lang="zh-CN" altLang="en-US" sz="1600" dirty="0" smtClean="0">
                <a:solidFill>
                  <a:schemeClr val="bg1">
                    <a:lumMod val="50000"/>
                  </a:schemeClr>
                </a:solidFill>
              </a:rPr>
              <a:t>”并选择企业类型，填写 </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申请信息；</a:t>
            </a:r>
            <a:endParaRPr lang="en-US" altLang="zh-CN" sz="1600" dirty="0" smtClean="0">
              <a:solidFill>
                <a:schemeClr val="bg1">
                  <a:lumMod val="50000"/>
                </a:schemeClr>
              </a:solidFill>
            </a:endParaRPr>
          </a:p>
          <a:p>
            <a:pPr>
              <a:lnSpc>
                <a:spcPct val="120000"/>
              </a:lnSpc>
            </a:pPr>
            <a:r>
              <a:rPr lang="en-US" altLang="zh-CN" sz="1600" dirty="0" smtClean="0">
                <a:solidFill>
                  <a:schemeClr val="bg1">
                    <a:lumMod val="50000"/>
                  </a:schemeClr>
                </a:solidFill>
              </a:rPr>
              <a:t>2</a:t>
            </a:r>
            <a:r>
              <a:rPr lang="zh-CN" altLang="en-US" sz="1600" dirty="0" smtClean="0">
                <a:solidFill>
                  <a:schemeClr val="bg1">
                    <a:lumMod val="50000"/>
                  </a:schemeClr>
                </a:solidFill>
              </a:rPr>
              <a:t>）市场</a:t>
            </a:r>
            <a:r>
              <a:rPr lang="zh-CN" altLang="en-US" sz="1600" dirty="0">
                <a:solidFill>
                  <a:schemeClr val="bg1">
                    <a:lumMod val="50000"/>
                  </a:schemeClr>
                </a:solidFill>
              </a:rPr>
              <a:t>监督管理业务部门</a:t>
            </a:r>
            <a:r>
              <a:rPr lang="zh-CN" altLang="en-US" sz="1600" dirty="0" smtClean="0">
                <a:solidFill>
                  <a:schemeClr val="bg1">
                    <a:lumMod val="50000"/>
                  </a:schemeClr>
                </a:solidFill>
              </a:rPr>
              <a:t>审查申请人相关信息；</a:t>
            </a:r>
            <a:endParaRPr lang="en-US" altLang="zh-CN" sz="1600" dirty="0" smtClean="0">
              <a:solidFill>
                <a:schemeClr val="bg1">
                  <a:lumMod val="50000"/>
                </a:schemeClr>
              </a:solidFill>
            </a:endParaRPr>
          </a:p>
          <a:p>
            <a:pPr>
              <a:lnSpc>
                <a:spcPct val="120000"/>
              </a:lnSpc>
            </a:pPr>
            <a:r>
              <a:rPr lang="en-US" altLang="zh-CN" sz="1600" dirty="0" smtClean="0">
                <a:solidFill>
                  <a:schemeClr val="bg1">
                    <a:lumMod val="50000"/>
                  </a:schemeClr>
                </a:solidFill>
              </a:rPr>
              <a:t>3</a:t>
            </a:r>
            <a:r>
              <a:rPr lang="zh-CN" altLang="en-US" sz="1600" dirty="0" smtClean="0">
                <a:solidFill>
                  <a:schemeClr val="bg1">
                    <a:lumMod val="50000"/>
                  </a:schemeClr>
                </a:solidFill>
              </a:rPr>
              <a:t>）通过</a:t>
            </a:r>
            <a:r>
              <a:rPr lang="zh-CN" altLang="en-US" sz="1600" dirty="0">
                <a:solidFill>
                  <a:schemeClr val="bg1">
                    <a:lumMod val="50000"/>
                  </a:schemeClr>
                </a:solidFill>
              </a:rPr>
              <a:t>审查后向属地市场监督管理部门提交有关材料与文件</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pPr>
              <a:lnSpc>
                <a:spcPct val="120000"/>
              </a:lnSpc>
            </a:pPr>
            <a:r>
              <a:rPr lang="en-US" altLang="zh-CN" sz="1600" dirty="0" smtClean="0">
                <a:solidFill>
                  <a:schemeClr val="bg1">
                    <a:lumMod val="50000"/>
                  </a:schemeClr>
                </a:solidFill>
              </a:rPr>
              <a:t>4</a:t>
            </a:r>
            <a:r>
              <a:rPr lang="zh-CN" altLang="en-US" sz="1600" dirty="0" smtClean="0">
                <a:solidFill>
                  <a:schemeClr val="bg1">
                    <a:lumMod val="50000"/>
                  </a:schemeClr>
                </a:solidFill>
              </a:rPr>
              <a:t>）市场</a:t>
            </a:r>
            <a:r>
              <a:rPr lang="zh-CN" altLang="en-US" sz="1600" dirty="0">
                <a:solidFill>
                  <a:schemeClr val="bg1">
                    <a:lumMod val="50000"/>
                  </a:schemeClr>
                </a:solidFill>
              </a:rPr>
              <a:t>监督管理部门核准后领取加盖登记机关</a:t>
            </a:r>
            <a:r>
              <a:rPr lang="zh-CN" altLang="en-US" sz="1600" dirty="0" smtClean="0">
                <a:solidFill>
                  <a:schemeClr val="bg1">
                    <a:lumMod val="50000"/>
                  </a:schemeClr>
                </a:solidFill>
              </a:rPr>
              <a:t>业务</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专用章的</a:t>
            </a:r>
            <a:r>
              <a:rPr lang="en-US" altLang="zh-CN" sz="1600" dirty="0" smtClean="0">
                <a:solidFill>
                  <a:schemeClr val="bg1">
                    <a:lumMod val="50000"/>
                  </a:schemeClr>
                </a:solidFill>
              </a:rPr>
              <a:t>《</a:t>
            </a:r>
            <a:r>
              <a:rPr lang="zh-CN" altLang="en-US" sz="1600" dirty="0" smtClean="0">
                <a:solidFill>
                  <a:schemeClr val="bg1">
                    <a:lumMod val="50000"/>
                  </a:schemeClr>
                </a:solidFill>
              </a:rPr>
              <a:t>企业</a:t>
            </a:r>
            <a:r>
              <a:rPr lang="zh-CN" altLang="en-US" sz="1600" dirty="0">
                <a:solidFill>
                  <a:schemeClr val="bg1">
                    <a:lumMod val="50000"/>
                  </a:schemeClr>
                </a:solidFill>
              </a:rPr>
              <a:t>名称预先核准通知书</a:t>
            </a:r>
            <a:r>
              <a:rPr lang="en-US" altLang="zh-CN" sz="1600" dirty="0">
                <a:solidFill>
                  <a:schemeClr val="bg1">
                    <a:lumMod val="50000"/>
                  </a:schemeClr>
                </a:solidFill>
              </a:rPr>
              <a:t>》</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p:txBody>
      </p:sp>
      <p:pic>
        <p:nvPicPr>
          <p:cNvPr id="2" name="图片 1"/>
          <p:cNvPicPr>
            <a:picLocks noChangeAspect="1"/>
          </p:cNvPicPr>
          <p:nvPr/>
        </p:nvPicPr>
        <p:blipFill>
          <a:blip r:embed="rId2"/>
          <a:stretch>
            <a:fillRect/>
          </a:stretch>
        </p:blipFill>
        <p:spPr>
          <a:xfrm>
            <a:off x="5422832" y="3286759"/>
            <a:ext cx="2951582" cy="171004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50238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sp>
        <p:nvSpPr>
          <p:cNvPr id="18" name="TextBox 1"/>
          <p:cNvSpPr txBox="1"/>
          <p:nvPr/>
        </p:nvSpPr>
        <p:spPr>
          <a:xfrm>
            <a:off x="384411" y="945070"/>
            <a:ext cx="8075174"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2</a:t>
            </a:r>
            <a:r>
              <a:rPr lang="zh-CN" altLang="en-US" sz="1600" b="1" dirty="0" smtClean="0">
                <a:solidFill>
                  <a:schemeClr val="bg1">
                    <a:lumMod val="50000"/>
                  </a:schemeClr>
                </a:solidFill>
              </a:rPr>
              <a:t>）输入</a:t>
            </a:r>
            <a:r>
              <a:rPr lang="zh-CN" altLang="en-US" sz="1600" b="1" dirty="0">
                <a:solidFill>
                  <a:schemeClr val="bg1">
                    <a:lumMod val="50000"/>
                  </a:schemeClr>
                </a:solidFill>
              </a:rPr>
              <a:t>“多证合一”事项相关信息</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9" name="TextBox 1"/>
          <p:cNvSpPr txBox="1"/>
          <p:nvPr/>
        </p:nvSpPr>
        <p:spPr>
          <a:xfrm>
            <a:off x="384411" y="2294106"/>
            <a:ext cx="8075174"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3</a:t>
            </a:r>
            <a:r>
              <a:rPr lang="zh-CN" altLang="en-US" sz="1600" b="1" dirty="0" smtClean="0">
                <a:solidFill>
                  <a:schemeClr val="bg1">
                    <a:lumMod val="50000"/>
                  </a:schemeClr>
                </a:solidFill>
              </a:rPr>
              <a:t>）申领</a:t>
            </a:r>
            <a:r>
              <a:rPr lang="en-US" altLang="zh-CN" sz="1600" b="1" dirty="0">
                <a:solidFill>
                  <a:schemeClr val="bg1">
                    <a:lumMod val="50000"/>
                  </a:schemeClr>
                </a:solidFill>
              </a:rPr>
              <a:t>《</a:t>
            </a:r>
            <a:r>
              <a:rPr lang="zh-CN" altLang="en-US" sz="1600" b="1" dirty="0">
                <a:solidFill>
                  <a:schemeClr val="bg1">
                    <a:lumMod val="50000"/>
                  </a:schemeClr>
                </a:solidFill>
              </a:rPr>
              <a:t>对外贸易经营者备案登记表</a:t>
            </a:r>
            <a:r>
              <a:rPr lang="en-US" altLang="zh-CN" sz="1600" b="1" dirty="0">
                <a:solidFill>
                  <a:schemeClr val="bg1">
                    <a:lumMod val="50000"/>
                  </a:schemeClr>
                </a:solidFill>
              </a:rPr>
              <a:t>》</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
        <p:nvSpPr>
          <p:cNvPr id="13" name="TextBox 1"/>
          <p:cNvSpPr txBox="1"/>
          <p:nvPr/>
        </p:nvSpPr>
        <p:spPr>
          <a:xfrm>
            <a:off x="572832" y="4099238"/>
            <a:ext cx="8147218" cy="83099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en-US" altLang="zh-CN" sz="1600" dirty="0" smtClean="0">
                <a:solidFill>
                  <a:schemeClr val="bg1">
                    <a:lumMod val="50000"/>
                  </a:schemeClr>
                </a:solidFill>
              </a:rPr>
              <a:t>1</a:t>
            </a:r>
            <a:r>
              <a:rPr lang="zh-CN" altLang="en-US" sz="1600" dirty="0">
                <a:solidFill>
                  <a:schemeClr val="bg1">
                    <a:lumMod val="50000"/>
                  </a:schemeClr>
                </a:solidFill>
              </a:rPr>
              <a:t>）向登记机关提交</a:t>
            </a:r>
            <a:r>
              <a:rPr lang="zh-CN" altLang="en-US" sz="1600" dirty="0" smtClean="0">
                <a:solidFill>
                  <a:schemeClr val="bg1">
                    <a:lumMod val="50000"/>
                  </a:schemeClr>
                </a:solidFill>
              </a:rPr>
              <a:t>公司设立登记申请书、企业</a:t>
            </a:r>
            <a:r>
              <a:rPr lang="zh-CN" altLang="en-US" sz="1600" dirty="0">
                <a:solidFill>
                  <a:schemeClr val="bg1">
                    <a:lumMod val="50000"/>
                  </a:schemeClr>
                </a:solidFill>
              </a:rPr>
              <a:t>名称预先核准通知书</a:t>
            </a:r>
            <a:r>
              <a:rPr lang="zh-CN" altLang="en-US" sz="1600" dirty="0" smtClean="0">
                <a:solidFill>
                  <a:schemeClr val="bg1">
                    <a:lumMod val="50000"/>
                  </a:schemeClr>
                </a:solidFill>
              </a:rPr>
              <a:t>、对外贸易</a:t>
            </a:r>
            <a:r>
              <a:rPr lang="zh-CN" altLang="en-US" sz="1600" dirty="0">
                <a:solidFill>
                  <a:schemeClr val="bg1">
                    <a:lumMod val="50000"/>
                  </a:schemeClr>
                </a:solidFill>
              </a:rPr>
              <a:t>经营者备案登记表等</a:t>
            </a:r>
            <a:r>
              <a:rPr lang="zh-CN" altLang="en-US" sz="1600" dirty="0" smtClean="0">
                <a:solidFill>
                  <a:schemeClr val="bg1">
                    <a:lumMod val="50000"/>
                  </a:schemeClr>
                </a:solidFill>
              </a:rPr>
              <a:t>材料；</a:t>
            </a:r>
            <a:endParaRPr lang="en-US" altLang="zh-CN" sz="1600" dirty="0" smtClean="0">
              <a:solidFill>
                <a:schemeClr val="bg1">
                  <a:lumMod val="50000"/>
                </a:schemeClr>
              </a:solidFill>
            </a:endParaRPr>
          </a:p>
          <a:p>
            <a:r>
              <a:rPr lang="en-US" altLang="zh-CN" sz="1600" dirty="0" smtClean="0">
                <a:solidFill>
                  <a:schemeClr val="bg1">
                    <a:lumMod val="50000"/>
                  </a:schemeClr>
                </a:solidFill>
              </a:rPr>
              <a:t>2</a:t>
            </a:r>
            <a:r>
              <a:rPr lang="zh-CN" altLang="en-US" sz="1600" dirty="0" smtClean="0">
                <a:solidFill>
                  <a:schemeClr val="bg1">
                    <a:lumMod val="50000"/>
                  </a:schemeClr>
                </a:solidFill>
              </a:rPr>
              <a:t>）</a:t>
            </a:r>
            <a:r>
              <a:rPr lang="zh-CN" altLang="en-US" sz="1600" dirty="0">
                <a:solidFill>
                  <a:schemeClr val="bg1">
                    <a:lumMod val="50000"/>
                  </a:schemeClr>
                </a:solidFill>
              </a:rPr>
              <a:t>核准</a:t>
            </a:r>
            <a:r>
              <a:rPr lang="zh-CN" altLang="en-US" sz="1400" dirty="0">
                <a:solidFill>
                  <a:schemeClr val="bg1">
                    <a:lumMod val="50000"/>
                  </a:schemeClr>
                </a:solidFill>
              </a:rPr>
              <a:t>登记后领取“多证合一”证照，具备工商营业、税务、进出口经营权和报关报检资质。</a:t>
            </a:r>
            <a:endParaRPr lang="en-US" altLang="zh-CN" sz="1400" dirty="0">
              <a:solidFill>
                <a:schemeClr val="bg1">
                  <a:lumMod val="50000"/>
                </a:schemeClr>
              </a:solidFill>
            </a:endParaRPr>
          </a:p>
        </p:txBody>
      </p:sp>
      <p:sp>
        <p:nvSpPr>
          <p:cNvPr id="7" name="TextBox 1"/>
          <p:cNvSpPr txBox="1"/>
          <p:nvPr/>
        </p:nvSpPr>
        <p:spPr>
          <a:xfrm>
            <a:off x="572832" y="1272670"/>
            <a:ext cx="8075174" cy="107721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en-US" altLang="zh-CN" sz="1600" dirty="0" smtClean="0">
                <a:solidFill>
                  <a:schemeClr val="bg1">
                    <a:lumMod val="50000"/>
                  </a:schemeClr>
                </a:solidFill>
              </a:rPr>
              <a:t>1</a:t>
            </a:r>
            <a:r>
              <a:rPr lang="zh-CN" altLang="en-US" sz="1600" dirty="0" smtClean="0">
                <a:solidFill>
                  <a:schemeClr val="bg1">
                    <a:lumMod val="50000"/>
                  </a:schemeClr>
                </a:solidFill>
              </a:rPr>
              <a:t>）登入</a:t>
            </a:r>
            <a:r>
              <a:rPr lang="zh-CN" altLang="en-US" sz="1600" dirty="0">
                <a:solidFill>
                  <a:schemeClr val="bg1">
                    <a:lumMod val="50000"/>
                  </a:schemeClr>
                </a:solidFill>
              </a:rPr>
              <a:t>“多证合一”事项填报系统，点击“企业设立填报”按钮</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r>
              <a:rPr lang="en-US" altLang="zh-CN" sz="1600" dirty="0" smtClean="0">
                <a:solidFill>
                  <a:schemeClr val="bg1">
                    <a:lumMod val="50000"/>
                  </a:schemeClr>
                </a:solidFill>
              </a:rPr>
              <a:t>2</a:t>
            </a:r>
            <a:r>
              <a:rPr lang="zh-CN" altLang="en-US" sz="1600" dirty="0" smtClean="0">
                <a:solidFill>
                  <a:schemeClr val="bg1">
                    <a:lumMod val="50000"/>
                  </a:schemeClr>
                </a:solidFill>
              </a:rPr>
              <a:t>）</a:t>
            </a:r>
            <a:r>
              <a:rPr lang="zh-CN" altLang="en-US" sz="1600" dirty="0">
                <a:solidFill>
                  <a:schemeClr val="bg1">
                    <a:lumMod val="50000"/>
                  </a:schemeClr>
                </a:solidFill>
              </a:rPr>
              <a:t>在界面中输入新设企业的相关</a:t>
            </a:r>
            <a:r>
              <a:rPr lang="zh-CN" altLang="en-US" sz="1600" dirty="0" smtClean="0">
                <a:solidFill>
                  <a:schemeClr val="bg1">
                    <a:lumMod val="50000"/>
                  </a:schemeClr>
                </a:solidFill>
              </a:rPr>
              <a:t>信息；</a:t>
            </a:r>
            <a:endParaRPr lang="en-US" altLang="zh-CN" sz="1600" dirty="0" smtClean="0">
              <a:solidFill>
                <a:schemeClr val="bg1">
                  <a:lumMod val="50000"/>
                </a:schemeClr>
              </a:solidFill>
            </a:endParaRPr>
          </a:p>
          <a:p>
            <a:r>
              <a:rPr lang="en-US" altLang="zh-CN" sz="1600" dirty="0" smtClean="0">
                <a:solidFill>
                  <a:schemeClr val="bg1">
                    <a:lumMod val="50000"/>
                  </a:schemeClr>
                </a:solidFill>
              </a:rPr>
              <a:t>3</a:t>
            </a:r>
            <a:r>
              <a:rPr lang="zh-CN" altLang="en-US" sz="1600" dirty="0" smtClean="0">
                <a:solidFill>
                  <a:schemeClr val="bg1">
                    <a:lumMod val="50000"/>
                  </a:schemeClr>
                </a:solidFill>
              </a:rPr>
              <a:t>）</a:t>
            </a:r>
            <a:r>
              <a:rPr lang="zh-CN" altLang="en-US" sz="1600" dirty="0">
                <a:solidFill>
                  <a:schemeClr val="bg1">
                    <a:lumMod val="50000"/>
                  </a:schemeClr>
                </a:solidFill>
              </a:rPr>
              <a:t>选购“营业执照”“税务登记证”“机构代码证”“社会保险登记证”“统计证”</a:t>
            </a:r>
            <a:r>
              <a:rPr lang="zh-CN" altLang="en-US" sz="1600" dirty="0" smtClean="0">
                <a:solidFill>
                  <a:schemeClr val="bg1">
                    <a:lumMod val="50000"/>
                  </a:schemeClr>
                </a:solidFill>
              </a:rPr>
              <a:t>和 </a:t>
            </a:r>
            <a:endParaRPr lang="en-US" altLang="zh-CN" sz="1600" dirty="0" smtClean="0">
              <a:solidFill>
                <a:schemeClr val="bg1">
                  <a:lumMod val="50000"/>
                </a:schemeClr>
              </a:solidFill>
            </a:endParaRPr>
          </a:p>
          <a:p>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“海关</a:t>
            </a:r>
            <a:r>
              <a:rPr lang="zh-CN" altLang="en-US" sz="1600" dirty="0">
                <a:solidFill>
                  <a:schemeClr val="bg1">
                    <a:lumMod val="50000"/>
                  </a:schemeClr>
                </a:solidFill>
              </a:rPr>
              <a:t>进出口货物收发货人备案”，并根据系统提示录入相关</a:t>
            </a:r>
            <a:r>
              <a:rPr lang="zh-CN" altLang="en-US" sz="1600" dirty="0" smtClean="0">
                <a:solidFill>
                  <a:schemeClr val="bg1">
                    <a:lumMod val="50000"/>
                  </a:schemeClr>
                </a:solidFill>
              </a:rPr>
              <a:t>信息。</a:t>
            </a:r>
            <a:endParaRPr lang="en-US" altLang="zh-CN" sz="1600" dirty="0" smtClean="0">
              <a:solidFill>
                <a:schemeClr val="bg1">
                  <a:lumMod val="50000"/>
                </a:schemeClr>
              </a:solidFill>
            </a:endParaRPr>
          </a:p>
        </p:txBody>
      </p:sp>
      <p:sp>
        <p:nvSpPr>
          <p:cNvPr id="8" name="TextBox 1"/>
          <p:cNvSpPr txBox="1"/>
          <p:nvPr/>
        </p:nvSpPr>
        <p:spPr>
          <a:xfrm>
            <a:off x="572832" y="2685954"/>
            <a:ext cx="8075174" cy="107721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en-US" altLang="zh-CN" sz="1600" dirty="0" smtClean="0">
                <a:solidFill>
                  <a:schemeClr val="bg1">
                    <a:lumMod val="50000"/>
                  </a:schemeClr>
                </a:solidFill>
              </a:rPr>
              <a:t>1</a:t>
            </a:r>
            <a:r>
              <a:rPr lang="zh-CN" altLang="en-US" sz="1600" dirty="0" smtClean="0">
                <a:solidFill>
                  <a:schemeClr val="bg1">
                    <a:lumMod val="50000"/>
                  </a:schemeClr>
                </a:solidFill>
              </a:rPr>
              <a:t>）</a:t>
            </a:r>
            <a:r>
              <a:rPr lang="zh-CN" altLang="en-US" sz="1600" dirty="0">
                <a:solidFill>
                  <a:schemeClr val="bg1">
                    <a:lumMod val="50000"/>
                  </a:schemeClr>
                </a:solidFill>
              </a:rPr>
              <a:t>登入商务部业务系统统一平台下载</a:t>
            </a:r>
            <a:r>
              <a:rPr lang="en-US" altLang="zh-CN" sz="1600" dirty="0">
                <a:solidFill>
                  <a:schemeClr val="bg1">
                    <a:lumMod val="50000"/>
                  </a:schemeClr>
                </a:solidFill>
              </a:rPr>
              <a:t>《</a:t>
            </a:r>
            <a:r>
              <a:rPr lang="zh-CN" altLang="en-US" sz="1600" dirty="0">
                <a:solidFill>
                  <a:schemeClr val="bg1">
                    <a:lumMod val="50000"/>
                  </a:schemeClr>
                </a:solidFill>
              </a:rPr>
              <a:t>对外贸易经营者备案登记表</a:t>
            </a:r>
            <a:r>
              <a:rPr lang="en-US" altLang="zh-CN" sz="1600" dirty="0">
                <a:solidFill>
                  <a:schemeClr val="bg1">
                    <a:lumMod val="50000"/>
                  </a:schemeClr>
                </a:solidFill>
              </a:rPr>
              <a:t>》</a:t>
            </a:r>
            <a:r>
              <a:rPr lang="zh-CN" altLang="en-US" sz="1600" dirty="0" smtClean="0">
                <a:solidFill>
                  <a:schemeClr val="bg1">
                    <a:lumMod val="50000"/>
                  </a:schemeClr>
                </a:solidFill>
              </a:rPr>
              <a:t>；</a:t>
            </a:r>
            <a:endParaRPr lang="en-US" altLang="zh-CN" sz="1600" dirty="0" smtClean="0">
              <a:solidFill>
                <a:schemeClr val="bg1">
                  <a:lumMod val="50000"/>
                </a:schemeClr>
              </a:solidFill>
            </a:endParaRPr>
          </a:p>
          <a:p>
            <a:r>
              <a:rPr lang="en-US" altLang="zh-CN" sz="1600" dirty="0" smtClean="0">
                <a:solidFill>
                  <a:schemeClr val="bg1">
                    <a:lumMod val="50000"/>
                  </a:schemeClr>
                </a:solidFill>
              </a:rPr>
              <a:t>2</a:t>
            </a:r>
            <a:r>
              <a:rPr lang="zh-CN" altLang="en-US" sz="1600" dirty="0" smtClean="0">
                <a:solidFill>
                  <a:schemeClr val="bg1">
                    <a:lumMod val="50000"/>
                  </a:schemeClr>
                </a:solidFill>
              </a:rPr>
              <a:t>）</a:t>
            </a:r>
            <a:r>
              <a:rPr lang="zh-CN" altLang="en-US" sz="1600" dirty="0">
                <a:solidFill>
                  <a:schemeClr val="bg1">
                    <a:lumMod val="50000"/>
                  </a:schemeClr>
                </a:solidFill>
              </a:rPr>
              <a:t>按要求填写后由企业法人代表签字盖章；</a:t>
            </a:r>
            <a:endParaRPr lang="en-US" altLang="zh-CN" sz="1600" dirty="0" smtClean="0">
              <a:solidFill>
                <a:schemeClr val="bg1">
                  <a:lumMod val="50000"/>
                </a:schemeClr>
              </a:solidFill>
            </a:endParaRPr>
          </a:p>
          <a:p>
            <a:r>
              <a:rPr lang="en-US" altLang="zh-CN" sz="1600" dirty="0" smtClean="0">
                <a:solidFill>
                  <a:schemeClr val="bg1">
                    <a:lumMod val="50000"/>
                  </a:schemeClr>
                </a:solidFill>
              </a:rPr>
              <a:t>3</a:t>
            </a:r>
            <a:r>
              <a:rPr lang="zh-CN" altLang="en-US" sz="1600" dirty="0" smtClean="0">
                <a:solidFill>
                  <a:schemeClr val="bg1">
                    <a:lumMod val="50000"/>
                  </a:schemeClr>
                </a:solidFill>
              </a:rPr>
              <a:t>）</a:t>
            </a:r>
            <a:r>
              <a:rPr lang="zh-CN" altLang="en-US" sz="1600" dirty="0">
                <a:solidFill>
                  <a:schemeClr val="bg1">
                    <a:lumMod val="50000"/>
                  </a:schemeClr>
                </a:solidFill>
              </a:rPr>
              <a:t>点击“备案登记”</a:t>
            </a:r>
            <a:r>
              <a:rPr lang="zh-CN" altLang="en-US" sz="1600" dirty="0" smtClean="0">
                <a:solidFill>
                  <a:schemeClr val="bg1">
                    <a:lumMod val="50000"/>
                  </a:schemeClr>
                </a:solidFill>
              </a:rPr>
              <a:t>菜单，在线上</a:t>
            </a:r>
            <a:r>
              <a:rPr lang="zh-CN" altLang="en-US" sz="1600" dirty="0">
                <a:solidFill>
                  <a:schemeClr val="bg1">
                    <a:lumMod val="50000"/>
                  </a:schemeClr>
                </a:solidFill>
              </a:rPr>
              <a:t>传备案登记材料扫描</a:t>
            </a:r>
            <a:r>
              <a:rPr lang="zh-CN" altLang="en-US" sz="1600" dirty="0" smtClean="0">
                <a:solidFill>
                  <a:schemeClr val="bg1">
                    <a:lumMod val="50000"/>
                  </a:schemeClr>
                </a:solidFill>
              </a:rPr>
              <a:t>件；</a:t>
            </a:r>
            <a:endParaRPr lang="en-US" altLang="zh-CN" sz="1600" dirty="0" smtClean="0">
              <a:solidFill>
                <a:schemeClr val="bg1">
                  <a:lumMod val="50000"/>
                </a:schemeClr>
              </a:solidFill>
            </a:endParaRPr>
          </a:p>
          <a:p>
            <a:r>
              <a:rPr lang="en-US" altLang="zh-CN" sz="1600" dirty="0" smtClean="0">
                <a:solidFill>
                  <a:schemeClr val="bg1">
                    <a:lumMod val="50000"/>
                  </a:schemeClr>
                </a:solidFill>
              </a:rPr>
              <a:t>4</a:t>
            </a:r>
            <a:r>
              <a:rPr lang="zh-CN" altLang="en-US" sz="1600" dirty="0" smtClean="0">
                <a:solidFill>
                  <a:schemeClr val="bg1">
                    <a:lumMod val="50000"/>
                  </a:schemeClr>
                </a:solidFill>
              </a:rPr>
              <a:t>）</a:t>
            </a:r>
            <a:r>
              <a:rPr lang="zh-CN" altLang="en-US" sz="1600" dirty="0">
                <a:solidFill>
                  <a:schemeClr val="bg1">
                    <a:lumMod val="50000"/>
                  </a:schemeClr>
                </a:solidFill>
              </a:rPr>
              <a:t>在备案登记机构核准后，领取加盖备案登记印章的</a:t>
            </a:r>
            <a:r>
              <a:rPr lang="en-US" altLang="zh-CN" sz="1600" dirty="0">
                <a:solidFill>
                  <a:schemeClr val="bg1">
                    <a:lumMod val="50000"/>
                  </a:schemeClr>
                </a:solidFill>
              </a:rPr>
              <a:t>《</a:t>
            </a:r>
            <a:r>
              <a:rPr lang="zh-CN" altLang="en-US" sz="1600" dirty="0">
                <a:solidFill>
                  <a:schemeClr val="bg1">
                    <a:lumMod val="50000"/>
                  </a:schemeClr>
                </a:solidFill>
              </a:rPr>
              <a:t>对外贸易经营者备案登记表</a:t>
            </a:r>
            <a:r>
              <a:rPr lang="en-US" altLang="zh-CN" sz="1600" dirty="0">
                <a:solidFill>
                  <a:schemeClr val="bg1">
                    <a:lumMod val="50000"/>
                  </a:schemeClr>
                </a:solidFill>
              </a:rPr>
              <a:t>》</a:t>
            </a:r>
            <a:r>
              <a:rPr lang="zh-CN" altLang="en-US" sz="1600" dirty="0">
                <a:solidFill>
                  <a:schemeClr val="bg1">
                    <a:lumMod val="50000"/>
                  </a:schemeClr>
                </a:solidFill>
              </a:rPr>
              <a:t>。</a:t>
            </a:r>
            <a:endParaRPr lang="en-US" altLang="zh-CN" sz="1600" dirty="0" smtClean="0">
              <a:solidFill>
                <a:schemeClr val="bg1">
                  <a:lumMod val="50000"/>
                </a:schemeClr>
              </a:solidFill>
            </a:endParaRPr>
          </a:p>
        </p:txBody>
      </p:sp>
      <p:sp>
        <p:nvSpPr>
          <p:cNvPr id="10" name="TextBox 1"/>
          <p:cNvSpPr txBox="1"/>
          <p:nvPr/>
        </p:nvSpPr>
        <p:spPr>
          <a:xfrm>
            <a:off x="384411" y="3757858"/>
            <a:ext cx="8147218"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a:t>
            </a:r>
            <a:r>
              <a:rPr lang="en-US" altLang="zh-CN" sz="1600" b="1" dirty="0" smtClean="0">
                <a:solidFill>
                  <a:schemeClr val="bg1">
                    <a:lumMod val="50000"/>
                  </a:schemeClr>
                </a:solidFill>
              </a:rPr>
              <a:t>4</a:t>
            </a:r>
            <a:r>
              <a:rPr lang="zh-CN" altLang="en-US" sz="1600" b="1" dirty="0" smtClean="0">
                <a:solidFill>
                  <a:schemeClr val="bg1">
                    <a:lumMod val="50000"/>
                  </a:schemeClr>
                </a:solidFill>
              </a:rPr>
              <a:t>）提交</a:t>
            </a:r>
            <a:r>
              <a:rPr lang="zh-CN" altLang="en-US" sz="1600" b="1" dirty="0">
                <a:solidFill>
                  <a:schemeClr val="bg1">
                    <a:lumMod val="50000"/>
                  </a:schemeClr>
                </a:solidFill>
              </a:rPr>
              <a:t>登记申请材料</a:t>
            </a:r>
            <a:r>
              <a:rPr lang="zh-CN" altLang="en-US" sz="1600" b="1" dirty="0" smtClean="0">
                <a:solidFill>
                  <a:schemeClr val="bg1">
                    <a:lumMod val="50000"/>
                  </a:schemeClr>
                </a:solidFill>
              </a:rPr>
              <a:t>：</a:t>
            </a:r>
            <a:endParaRPr lang="en-US" altLang="zh-CN" sz="1600" b="1" dirty="0">
              <a:solidFill>
                <a:schemeClr val="bg1">
                  <a:lumMod val="50000"/>
                </a:schemeClr>
              </a:solidFill>
            </a:endParaRPr>
          </a:p>
        </p:txBody>
      </p:sp>
    </p:spTree>
    <p:extLst>
      <p:ext uri="{BB962C8B-B14F-4D97-AF65-F5344CB8AC3E}">
        <p14:creationId xmlns:p14="http://schemas.microsoft.com/office/powerpoint/2010/main" val="28237725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pic>
        <p:nvPicPr>
          <p:cNvPr id="2" name="图片 1"/>
          <p:cNvPicPr>
            <a:picLocks noChangeAspect="1"/>
          </p:cNvPicPr>
          <p:nvPr/>
        </p:nvPicPr>
        <p:blipFill>
          <a:blip r:embed="rId2"/>
          <a:stretch>
            <a:fillRect/>
          </a:stretch>
        </p:blipFill>
        <p:spPr>
          <a:xfrm>
            <a:off x="2043952" y="948914"/>
            <a:ext cx="3471242" cy="23291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a:stretch>
            <a:fillRect/>
          </a:stretch>
        </p:blipFill>
        <p:spPr>
          <a:xfrm>
            <a:off x="5743967" y="848303"/>
            <a:ext cx="2731718" cy="4095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4"/>
          <a:stretch>
            <a:fillRect/>
          </a:stretch>
        </p:blipFill>
        <p:spPr>
          <a:xfrm>
            <a:off x="572243" y="2909456"/>
            <a:ext cx="3164309" cy="19411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584770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sp>
        <p:nvSpPr>
          <p:cNvPr id="15" name="TextBox 1"/>
          <p:cNvSpPr txBox="1"/>
          <p:nvPr/>
        </p:nvSpPr>
        <p:spPr>
          <a:xfrm>
            <a:off x="299908" y="83568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二）中国电子口岸企业</a:t>
            </a:r>
            <a:r>
              <a:rPr lang="en-US" altLang="zh-CN" sz="2000" b="1" dirty="0">
                <a:solidFill>
                  <a:srgbClr val="002060"/>
                </a:solidFill>
              </a:rPr>
              <a:t>IC</a:t>
            </a:r>
            <a:r>
              <a:rPr lang="zh-CN" altLang="en-US" sz="2000" b="1" dirty="0">
                <a:solidFill>
                  <a:srgbClr val="002060"/>
                </a:solidFill>
              </a:rPr>
              <a:t>卡申领</a:t>
            </a:r>
            <a:endParaRPr lang="en-US" altLang="zh-CN" sz="2000" b="1" dirty="0">
              <a:solidFill>
                <a:srgbClr val="002060"/>
              </a:solidFill>
            </a:endParaRPr>
          </a:p>
        </p:txBody>
      </p:sp>
      <p:sp>
        <p:nvSpPr>
          <p:cNvPr id="19" name="TextBox 1"/>
          <p:cNvSpPr txBox="1"/>
          <p:nvPr/>
        </p:nvSpPr>
        <p:spPr>
          <a:xfrm>
            <a:off x="514649" y="1792249"/>
            <a:ext cx="805300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企业法人卡：</a:t>
            </a:r>
            <a:r>
              <a:rPr lang="zh-CN" altLang="en-US" sz="1600" dirty="0" smtClean="0">
                <a:solidFill>
                  <a:schemeClr val="bg1">
                    <a:lumMod val="50000"/>
                  </a:schemeClr>
                </a:solidFill>
              </a:rPr>
              <a:t>是</a:t>
            </a:r>
            <a:r>
              <a:rPr lang="zh-CN" altLang="en-US" sz="1600" dirty="0">
                <a:solidFill>
                  <a:schemeClr val="bg1">
                    <a:lumMod val="50000"/>
                  </a:schemeClr>
                </a:solidFill>
              </a:rPr>
              <a:t>在中国电子口岸中唯一代表企业身份的</a:t>
            </a:r>
            <a:r>
              <a:rPr lang="en-US" altLang="zh-CN" sz="1600" dirty="0">
                <a:solidFill>
                  <a:schemeClr val="bg1">
                    <a:lumMod val="50000"/>
                  </a:schemeClr>
                </a:solidFill>
              </a:rPr>
              <a:t>IC</a:t>
            </a:r>
            <a:r>
              <a:rPr lang="zh-CN" altLang="en-US" sz="1600" dirty="0">
                <a:solidFill>
                  <a:schemeClr val="bg1">
                    <a:lumMod val="50000"/>
                  </a:schemeClr>
                </a:solidFill>
              </a:rPr>
              <a:t>卡，该卡的持有者可以申请企业网上业务，办理本企业操作员卡备案及对其进行</a:t>
            </a:r>
            <a:r>
              <a:rPr lang="zh-CN" altLang="en-US" sz="1600" dirty="0" smtClean="0">
                <a:solidFill>
                  <a:schemeClr val="bg1">
                    <a:lumMod val="50000"/>
                  </a:schemeClr>
                </a:solidFill>
              </a:rPr>
              <a:t>管理。</a:t>
            </a:r>
            <a:endParaRPr lang="en-US" altLang="zh-CN" sz="1600" dirty="0" smtClean="0">
              <a:solidFill>
                <a:schemeClr val="bg1">
                  <a:lumMod val="50000"/>
                </a:schemeClr>
              </a:solidFill>
            </a:endParaRPr>
          </a:p>
        </p:txBody>
      </p:sp>
      <p:sp>
        <p:nvSpPr>
          <p:cNvPr id="22" name="TextBox 1"/>
          <p:cNvSpPr txBox="1"/>
          <p:nvPr/>
        </p:nvSpPr>
        <p:spPr>
          <a:xfrm>
            <a:off x="481882" y="1328909"/>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中国</a:t>
            </a:r>
            <a:r>
              <a:rPr lang="zh-CN" altLang="en-US" b="1" dirty="0">
                <a:solidFill>
                  <a:schemeClr val="accent1">
                    <a:lumMod val="50000"/>
                  </a:schemeClr>
                </a:solidFill>
              </a:rPr>
              <a:t>电子口岸企业</a:t>
            </a:r>
            <a:r>
              <a:rPr lang="en-US" altLang="zh-CN" b="1" dirty="0">
                <a:solidFill>
                  <a:schemeClr val="accent1">
                    <a:lumMod val="50000"/>
                  </a:schemeClr>
                </a:solidFill>
              </a:rPr>
              <a:t>IC</a:t>
            </a:r>
            <a:r>
              <a:rPr lang="zh-CN" altLang="en-US" b="1" dirty="0">
                <a:solidFill>
                  <a:schemeClr val="accent1">
                    <a:lumMod val="50000"/>
                  </a:schemeClr>
                </a:solidFill>
              </a:rPr>
              <a:t>卡的种类</a:t>
            </a:r>
            <a:endParaRPr lang="en-US" altLang="zh-CN" b="1" dirty="0">
              <a:solidFill>
                <a:schemeClr val="accent1">
                  <a:lumMod val="50000"/>
                </a:schemeClr>
              </a:solidFill>
            </a:endParaRPr>
          </a:p>
        </p:txBody>
      </p:sp>
      <p:sp>
        <p:nvSpPr>
          <p:cNvPr id="10" name="TextBox 1"/>
          <p:cNvSpPr txBox="1"/>
          <p:nvPr/>
        </p:nvSpPr>
        <p:spPr>
          <a:xfrm>
            <a:off x="481882" y="2423342"/>
            <a:ext cx="808576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企业操作员卡</a:t>
            </a:r>
            <a:r>
              <a:rPr lang="zh-CN" altLang="en-US" sz="1600" b="1" dirty="0" smtClean="0">
                <a:solidFill>
                  <a:schemeClr val="bg1">
                    <a:lumMod val="50000"/>
                  </a:schemeClr>
                </a:solidFill>
              </a:rPr>
              <a:t>：</a:t>
            </a:r>
            <a:r>
              <a:rPr lang="zh-CN" altLang="en-US" sz="1600" dirty="0" smtClean="0">
                <a:solidFill>
                  <a:schemeClr val="bg1">
                    <a:lumMod val="50000"/>
                  </a:schemeClr>
                </a:solidFill>
              </a:rPr>
              <a:t>分为</a:t>
            </a:r>
            <a:r>
              <a:rPr lang="zh-CN" altLang="en-US" sz="1600" dirty="0">
                <a:solidFill>
                  <a:schemeClr val="bg1">
                    <a:lumMod val="50000"/>
                  </a:schemeClr>
                </a:solidFill>
              </a:rPr>
              <a:t>具有录入权限的录入卡和具有申报权限的申报卡两种，可以在中国电子口岸电子业务系统中，其在授权范围内进行相关业务操作。</a:t>
            </a:r>
            <a:endParaRPr lang="en-US" altLang="zh-CN" sz="1600" dirty="0" smtClean="0">
              <a:solidFill>
                <a:schemeClr val="bg1">
                  <a:lumMod val="50000"/>
                </a:schemeClr>
              </a:solidFill>
            </a:endParaRPr>
          </a:p>
        </p:txBody>
      </p:sp>
      <p:sp>
        <p:nvSpPr>
          <p:cNvPr id="16" name="TextBox 1"/>
          <p:cNvSpPr txBox="1"/>
          <p:nvPr/>
        </p:nvSpPr>
        <p:spPr>
          <a:xfrm>
            <a:off x="514649" y="3160370"/>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2. </a:t>
            </a:r>
            <a:r>
              <a:rPr lang="zh-CN" altLang="en-US" b="1" dirty="0" smtClean="0">
                <a:solidFill>
                  <a:schemeClr val="accent1">
                    <a:lumMod val="50000"/>
                  </a:schemeClr>
                </a:solidFill>
              </a:rPr>
              <a:t>中国</a:t>
            </a:r>
            <a:r>
              <a:rPr lang="zh-CN" altLang="en-US" b="1" dirty="0">
                <a:solidFill>
                  <a:schemeClr val="accent1">
                    <a:lumMod val="50000"/>
                  </a:schemeClr>
                </a:solidFill>
              </a:rPr>
              <a:t>电子口岸企业</a:t>
            </a:r>
            <a:r>
              <a:rPr lang="en-US" altLang="zh-CN" b="1" dirty="0">
                <a:solidFill>
                  <a:schemeClr val="accent1">
                    <a:lumMod val="50000"/>
                  </a:schemeClr>
                </a:solidFill>
              </a:rPr>
              <a:t>IC</a:t>
            </a:r>
            <a:r>
              <a:rPr lang="zh-CN" altLang="en-US" b="1" dirty="0">
                <a:solidFill>
                  <a:schemeClr val="accent1">
                    <a:lumMod val="50000"/>
                  </a:schemeClr>
                </a:solidFill>
              </a:rPr>
              <a:t>卡</a:t>
            </a:r>
            <a:r>
              <a:rPr lang="zh-CN" altLang="en-US" b="1" dirty="0" smtClean="0">
                <a:solidFill>
                  <a:schemeClr val="accent1">
                    <a:lumMod val="50000"/>
                  </a:schemeClr>
                </a:solidFill>
              </a:rPr>
              <a:t>的办理</a:t>
            </a:r>
            <a:endParaRPr lang="en-US" altLang="zh-CN" b="1" dirty="0">
              <a:solidFill>
                <a:schemeClr val="accent1">
                  <a:lumMod val="50000"/>
                </a:schemeClr>
              </a:solidFill>
            </a:endParaRPr>
          </a:p>
        </p:txBody>
      </p:sp>
      <p:sp>
        <p:nvSpPr>
          <p:cNvPr id="17" name="TextBox 1"/>
          <p:cNvSpPr txBox="1"/>
          <p:nvPr/>
        </p:nvSpPr>
        <p:spPr>
          <a:xfrm>
            <a:off x="387182" y="3668201"/>
            <a:ext cx="8520712" cy="124918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a:t>
            </a:r>
            <a:r>
              <a:rPr lang="en-US" altLang="zh-CN" sz="1600" dirty="0">
                <a:solidFill>
                  <a:schemeClr val="bg1">
                    <a:lumMod val="50000"/>
                  </a:schemeClr>
                </a:solidFill>
              </a:rPr>
              <a:t>1</a:t>
            </a:r>
            <a:r>
              <a:rPr lang="zh-CN" altLang="en-US" sz="1600" dirty="0">
                <a:solidFill>
                  <a:schemeClr val="bg1">
                    <a:lumMod val="50000"/>
                  </a:schemeClr>
                </a:solidFill>
              </a:rPr>
              <a:t>）输入网址</a:t>
            </a:r>
            <a:r>
              <a:rPr lang="en-US" altLang="zh-CN" sz="1600" dirty="0">
                <a:solidFill>
                  <a:schemeClr val="bg1">
                    <a:lumMod val="50000"/>
                  </a:schemeClr>
                </a:solidFill>
                <a:hlinkClick r:id="rId2"/>
              </a:rPr>
              <a:t>www.chinaport.gov.cn</a:t>
            </a:r>
            <a:r>
              <a:rPr lang="zh-CN" altLang="en-US" sz="1600" dirty="0">
                <a:solidFill>
                  <a:schemeClr val="bg1">
                    <a:lumMod val="50000"/>
                  </a:schemeClr>
                </a:solidFill>
              </a:rPr>
              <a:t>，登入电子口岸，点击“身份认证系统”子系统；</a:t>
            </a:r>
            <a:endParaRPr lang="en-US" altLang="zh-CN" sz="1600" dirty="0">
              <a:solidFill>
                <a:schemeClr val="bg1">
                  <a:lumMod val="50000"/>
                </a:schemeClr>
              </a:solidFill>
            </a:endParaRPr>
          </a:p>
          <a:p>
            <a:pPr>
              <a:lnSpc>
                <a:spcPct val="120000"/>
              </a:lnSpc>
            </a:pPr>
            <a:r>
              <a:rPr lang="zh-CN" altLang="en-US" sz="1600" dirty="0">
                <a:solidFill>
                  <a:schemeClr val="bg1">
                    <a:lumMod val="50000"/>
                  </a:schemeClr>
                </a:solidFill>
              </a:rPr>
              <a:t>（</a:t>
            </a:r>
            <a:r>
              <a:rPr lang="en-US" altLang="zh-CN" sz="1600" dirty="0">
                <a:solidFill>
                  <a:schemeClr val="bg1">
                    <a:lumMod val="50000"/>
                  </a:schemeClr>
                </a:solidFill>
              </a:rPr>
              <a:t>2</a:t>
            </a:r>
            <a:r>
              <a:rPr lang="zh-CN" altLang="en-US" sz="1600" dirty="0">
                <a:solidFill>
                  <a:schemeClr val="bg1">
                    <a:lumMod val="50000"/>
                  </a:schemeClr>
                </a:solidFill>
              </a:rPr>
              <a:t>）点击“多种合一”系统；</a:t>
            </a:r>
            <a:endParaRPr lang="en-US" altLang="zh-CN" sz="1600" dirty="0">
              <a:solidFill>
                <a:schemeClr val="bg1">
                  <a:lumMod val="50000"/>
                </a:schemeClr>
              </a:solidFill>
            </a:endParaRPr>
          </a:p>
          <a:p>
            <a:pPr>
              <a:lnSpc>
                <a:spcPct val="120000"/>
              </a:lnSpc>
            </a:pPr>
            <a:r>
              <a:rPr lang="zh-CN" altLang="en-US" sz="1600" dirty="0">
                <a:solidFill>
                  <a:schemeClr val="bg1">
                    <a:lumMod val="50000"/>
                  </a:schemeClr>
                </a:solidFill>
              </a:rPr>
              <a:t>（</a:t>
            </a:r>
            <a:r>
              <a:rPr lang="en-US" altLang="zh-CN" sz="1600" dirty="0">
                <a:solidFill>
                  <a:schemeClr val="bg1">
                    <a:lumMod val="50000"/>
                  </a:schemeClr>
                </a:solidFill>
              </a:rPr>
              <a:t>3</a:t>
            </a:r>
            <a:r>
              <a:rPr lang="zh-CN" altLang="en-US" sz="1600" dirty="0">
                <a:solidFill>
                  <a:schemeClr val="bg1">
                    <a:lumMod val="50000"/>
                  </a:schemeClr>
                </a:solidFill>
              </a:rPr>
              <a:t>）点击“</a:t>
            </a:r>
            <a:r>
              <a:rPr lang="en-US" altLang="zh-CN" sz="1600" dirty="0">
                <a:solidFill>
                  <a:schemeClr val="bg1">
                    <a:lumMod val="50000"/>
                  </a:schemeClr>
                </a:solidFill>
              </a:rPr>
              <a:t>IC</a:t>
            </a:r>
            <a:r>
              <a:rPr lang="zh-CN" altLang="en-US" sz="1600" dirty="0">
                <a:solidFill>
                  <a:schemeClr val="bg1">
                    <a:lumMod val="50000"/>
                  </a:schemeClr>
                </a:solidFill>
              </a:rPr>
              <a:t>卡海关备案”，选择需备案的操作员后再点击“备案”，系统显示“操作</a:t>
            </a:r>
            <a:r>
              <a:rPr lang="zh-CN" altLang="en-US" sz="1600" dirty="0" smtClean="0">
                <a:solidFill>
                  <a:schemeClr val="bg1">
                    <a:lumMod val="50000"/>
                  </a:schemeClr>
                </a:solidFill>
              </a:rPr>
              <a:t>成</a:t>
            </a:r>
            <a:endParaRPr lang="en-US" altLang="zh-CN" sz="1600" dirty="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功</a:t>
            </a:r>
            <a:r>
              <a:rPr lang="zh-CN" altLang="en-US" sz="1600" dirty="0">
                <a:solidFill>
                  <a:schemeClr val="bg1">
                    <a:lumMod val="50000"/>
                  </a:schemeClr>
                </a:solidFill>
              </a:rPr>
              <a:t>”字样。</a:t>
            </a:r>
            <a:endParaRPr lang="en-US" altLang="zh-CN" sz="1600" dirty="0">
              <a:solidFill>
                <a:schemeClr val="bg1">
                  <a:lumMod val="50000"/>
                </a:schemeClr>
              </a:solidFill>
            </a:endParaRPr>
          </a:p>
        </p:txBody>
      </p:sp>
    </p:spTree>
    <p:extLst>
      <p:ext uri="{BB962C8B-B14F-4D97-AF65-F5344CB8AC3E}">
        <p14:creationId xmlns:p14="http://schemas.microsoft.com/office/powerpoint/2010/main" val="989285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3569245"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第一章 跨</a:t>
            </a:r>
            <a:r>
              <a:rPr lang="zh-CN" altLang="en-US" b="1" dirty="0">
                <a:solidFill>
                  <a:schemeClr val="bg2">
                    <a:lumMod val="60000"/>
                    <a:lumOff val="40000"/>
                  </a:schemeClr>
                </a:solidFill>
              </a:rPr>
              <a:t>境</a:t>
            </a:r>
            <a:r>
              <a:rPr lang="zh-CN" altLang="en-US" b="1" dirty="0" smtClean="0">
                <a:solidFill>
                  <a:schemeClr val="bg2">
                    <a:lumMod val="60000"/>
                    <a:lumOff val="40000"/>
                  </a:schemeClr>
                </a:solidFill>
              </a:rPr>
              <a:t>电子商务概论</a:t>
            </a:r>
            <a:endParaRPr lang="zh-CN" altLang="en-US" b="1" dirty="0">
              <a:solidFill>
                <a:schemeClr val="bg2">
                  <a:lumMod val="60000"/>
                  <a:lumOff val="40000"/>
                </a:schemeClr>
              </a:solidFill>
            </a:endParaRP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第二节 电子商务概述</a:t>
            </a:r>
            <a:endParaRPr sz="3600" b="1" dirty="0"/>
          </a:p>
        </p:txBody>
      </p:sp>
    </p:spTree>
    <p:extLst>
      <p:ext uri="{BB962C8B-B14F-4D97-AF65-F5344CB8AC3E}">
        <p14:creationId xmlns:p14="http://schemas.microsoft.com/office/powerpoint/2010/main" val="1127455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078725" cy="523220"/>
          </a:xfrm>
          <a:prstGeom prst="rect">
            <a:avLst/>
          </a:prstGeom>
        </p:spPr>
        <p:txBody>
          <a:bodyPr wrap="square">
            <a:spAutoFit/>
          </a:bodyPr>
          <a:lstStyle/>
          <a:p>
            <a:r>
              <a:rPr lang="zh-CN" altLang="en-US" sz="2800" b="1" dirty="0" smtClean="0">
                <a:solidFill>
                  <a:schemeClr val="bg1"/>
                </a:solidFill>
                <a:latin typeface="Microsoft YaHei"/>
                <a:ea typeface="Microsoft YaHei"/>
                <a:cs typeface="Microsoft YaHei"/>
              </a:rPr>
              <a:t>二、</a:t>
            </a:r>
            <a:r>
              <a:rPr lang="zh-CN" altLang="en-US" sz="2800" b="1" dirty="0">
                <a:solidFill>
                  <a:schemeClr val="bg1"/>
                </a:solidFill>
                <a:latin typeface="Microsoft YaHei"/>
                <a:ea typeface="Microsoft YaHei"/>
                <a:cs typeface="Microsoft YaHei"/>
              </a:rPr>
              <a:t>跨境电子商务交易企业经营资质</a:t>
            </a:r>
          </a:p>
        </p:txBody>
      </p:sp>
      <p:pic>
        <p:nvPicPr>
          <p:cNvPr id="2" name="图片 1"/>
          <p:cNvPicPr>
            <a:picLocks noChangeAspect="1"/>
          </p:cNvPicPr>
          <p:nvPr/>
        </p:nvPicPr>
        <p:blipFill rotWithShape="1">
          <a:blip r:embed="rId2"/>
          <a:srcRect b="23122"/>
          <a:stretch/>
        </p:blipFill>
        <p:spPr>
          <a:xfrm>
            <a:off x="723830" y="910976"/>
            <a:ext cx="4136344" cy="18487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a:stretch>
            <a:fillRect/>
          </a:stretch>
        </p:blipFill>
        <p:spPr>
          <a:xfrm>
            <a:off x="718121" y="2927581"/>
            <a:ext cx="4320369" cy="19715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4"/>
          <a:stretch>
            <a:fillRect/>
          </a:stretch>
        </p:blipFill>
        <p:spPr>
          <a:xfrm>
            <a:off x="5216806" y="976515"/>
            <a:ext cx="3153731" cy="39021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782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第三章 跨</a:t>
            </a:r>
            <a:r>
              <a:rPr lang="zh-CN" altLang="en-US" b="1" dirty="0">
                <a:solidFill>
                  <a:schemeClr val="bg2">
                    <a:lumMod val="60000"/>
                    <a:lumOff val="40000"/>
                  </a:schemeClr>
                </a:solidFill>
              </a:rPr>
              <a:t>境电子商务市场主体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二</a:t>
            </a:r>
            <a:r>
              <a:rPr lang="zh-CN" altLang="en-US" sz="3600" b="1" dirty="0" smtClean="0"/>
              <a:t>节 跨</a:t>
            </a:r>
            <a:r>
              <a:rPr lang="zh-CN" altLang="en-US" sz="3600" b="1" dirty="0"/>
              <a:t>境电子商务平台服务企业</a:t>
            </a:r>
            <a:endParaRPr sz="3600" b="1" dirty="0"/>
          </a:p>
        </p:txBody>
      </p:sp>
    </p:spTree>
    <p:extLst>
      <p:ext uri="{BB962C8B-B14F-4D97-AF65-F5344CB8AC3E}">
        <p14:creationId xmlns:p14="http://schemas.microsoft.com/office/powerpoint/2010/main" val="39598674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一、第三方跨境电商平台企业</a:t>
            </a:r>
          </a:p>
        </p:txBody>
      </p:sp>
      <p:sp>
        <p:nvSpPr>
          <p:cNvPr id="13" name="矩形 12"/>
          <p:cNvSpPr/>
          <p:nvPr/>
        </p:nvSpPr>
        <p:spPr bwMode="auto">
          <a:xfrm>
            <a:off x="344242" y="772398"/>
            <a:ext cx="8528207" cy="2224133"/>
          </a:xfrm>
          <a:prstGeom prst="rect">
            <a:avLst/>
          </a:prstGeom>
          <a:solidFill>
            <a:schemeClr val="bg1"/>
          </a:solidFill>
          <a:ln>
            <a:noFill/>
          </a:ln>
          <a:effectLst/>
        </p:spPr>
        <p:txBody>
          <a:bodyPr anchor="ctr"/>
          <a:lstStyle/>
          <a:p>
            <a:pPr lvl="0"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sym typeface="Arial" panose="020B0604020202020204" pitchFamily="34" charset="0"/>
              </a:rPr>
              <a:t>跨境</a:t>
            </a:r>
            <a:r>
              <a:rPr lang="zh-CN" altLang="en-US"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电商服务企业含义：</a:t>
            </a:r>
            <a:endParaRPr lang="en-US" altLang="zh-CN" sz="1600" b="1"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指为跨境贸易、批发、零售境内外卖家或买家提供在线交易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服务的，</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包括第三方跨境电商平台、运输服务企业、快递服务公司、邮政企业、金融和非金融机构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等</a:t>
            </a:r>
            <a:r>
              <a:rPr lang="zh-CN" altLang="en-US" sz="1600" dirty="0">
                <a:solidFill>
                  <a:srgbClr val="008000"/>
                </a:solidFill>
                <a:latin typeface="Arial" panose="020B0604020202020204" pitchFamily="34" charset="0"/>
                <a:ea typeface="微软雅黑" panose="020B0503020204020204" pitchFamily="34" charset="-122"/>
              </a:rPr>
              <a:t>法人组织</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hangingPunct="1">
              <a:lnSpc>
                <a:spcPct val="120000"/>
              </a:lnSpc>
              <a:defRPr/>
            </a:pPr>
            <a:r>
              <a:rPr lang="zh-CN" altLang="en-US" sz="1600" b="1" dirty="0">
                <a:solidFill>
                  <a:srgbClr val="008000"/>
                </a:solidFill>
                <a:latin typeface="Arial" panose="020B0604020202020204" pitchFamily="34" charset="0"/>
                <a:ea typeface="微软雅黑" panose="020B0503020204020204" pitchFamily="34" charset="-122"/>
              </a:rPr>
              <a:t>第三方跨境</a:t>
            </a:r>
            <a:r>
              <a:rPr lang="zh-CN" altLang="en-US" sz="1600" b="1" dirty="0" smtClean="0">
                <a:solidFill>
                  <a:srgbClr val="008000"/>
                </a:solidFill>
                <a:latin typeface="Arial" panose="020B0604020202020204" pitchFamily="34" charset="0"/>
                <a:ea typeface="微软雅黑" panose="020B0503020204020204" pitchFamily="34" charset="-122"/>
              </a:rPr>
              <a:t>电商平台企业：</a:t>
            </a:r>
            <a:endParaRPr lang="en-US" altLang="zh-CN" sz="1600" b="1" dirty="0" smtClean="0">
              <a:solidFill>
                <a:srgbClr val="008000"/>
              </a:solidFill>
              <a:latin typeface="Arial" panose="020B0604020202020204" pitchFamily="34" charset="0"/>
              <a:ea typeface="微软雅黑" panose="020B0503020204020204" pitchFamily="34" charset="-122"/>
            </a:endParaRPr>
          </a:p>
          <a:p>
            <a:pPr hangingPunct="1">
              <a:lnSpc>
                <a:spcPct val="120000"/>
              </a:lnSpc>
              <a:defRPr/>
            </a:pPr>
            <a:r>
              <a:rPr lang="zh-CN" altLang="en-US" sz="1600" dirty="0" smtClean="0">
                <a:solidFill>
                  <a:srgbClr val="008000"/>
                </a:solidFill>
                <a:latin typeface="Arial" panose="020B0604020202020204" pitchFamily="34" charset="0"/>
                <a:ea typeface="微软雅黑" panose="020B0503020204020204" pitchFamily="34" charset="-122"/>
              </a:rPr>
              <a:t>是</a:t>
            </a:r>
            <a:r>
              <a:rPr lang="zh-CN" altLang="en-US" sz="1600" dirty="0">
                <a:solidFill>
                  <a:srgbClr val="008000"/>
                </a:solidFill>
                <a:latin typeface="Arial" panose="020B0604020202020204" pitchFamily="34" charset="0"/>
                <a:ea typeface="微软雅黑" panose="020B0503020204020204" pitchFamily="34" charset="-122"/>
              </a:rPr>
              <a:t>指依法设立，经商务主管机构、海关、电信管理机构和电子口岸注册备案登记后，在指定的经营范围内并按照特定的服务和交易规范，凭借电子商务平台为企业或个人提供商品交易或服务中介，以收取佣金或服务费为主要盈利模式的法人组织</a:t>
            </a:r>
            <a:r>
              <a:rPr lang="zh-CN" altLang="en-US" sz="1600" dirty="0" smtClean="0">
                <a:solidFill>
                  <a:srgbClr val="008000"/>
                </a:solidFill>
                <a:latin typeface="Arial" panose="020B0604020202020204" pitchFamily="34" charset="0"/>
                <a:ea typeface="微软雅黑" panose="020B0503020204020204" pitchFamily="34" charset="-122"/>
              </a:rPr>
              <a:t>。</a:t>
            </a:r>
            <a:endParaRPr lang="en-US" altLang="zh-CN" sz="1600" b="1"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68457" y="296373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3062735"/>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一）第三方跨境</a:t>
            </a:r>
            <a:r>
              <a:rPr lang="zh-CN" altLang="en-US" sz="2000" b="1" dirty="0" smtClean="0">
                <a:solidFill>
                  <a:srgbClr val="002060"/>
                </a:solidFill>
              </a:rPr>
              <a:t>电商平台企业类型</a:t>
            </a:r>
            <a:endParaRPr lang="en-US" altLang="zh-CN" sz="2000" b="1" dirty="0">
              <a:solidFill>
                <a:srgbClr val="002060"/>
              </a:solidFill>
            </a:endParaRPr>
          </a:p>
        </p:txBody>
      </p:sp>
      <p:sp>
        <p:nvSpPr>
          <p:cNvPr id="20" name="TextBox 1"/>
          <p:cNvSpPr txBox="1"/>
          <p:nvPr/>
        </p:nvSpPr>
        <p:spPr>
          <a:xfrm>
            <a:off x="512941" y="4286693"/>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B2B</a:t>
            </a:r>
            <a:r>
              <a:rPr lang="zh-CN" altLang="en-US" sz="1600" b="1" dirty="0">
                <a:solidFill>
                  <a:schemeClr val="bg1">
                    <a:lumMod val="50000"/>
                  </a:schemeClr>
                </a:solidFill>
              </a:rPr>
              <a:t>进口第三方跨境电子商务平台</a:t>
            </a:r>
            <a:r>
              <a:rPr lang="zh-CN" altLang="en-US" sz="1600" b="1" dirty="0" smtClean="0">
                <a:solidFill>
                  <a:schemeClr val="bg1">
                    <a:lumMod val="50000"/>
                  </a:schemeClr>
                </a:solidFill>
              </a:rPr>
              <a:t>：</a:t>
            </a:r>
            <a:r>
              <a:rPr lang="zh-CN" altLang="en-US" sz="1600" dirty="0">
                <a:solidFill>
                  <a:schemeClr val="bg1">
                    <a:lumMod val="50000"/>
                  </a:schemeClr>
                </a:solidFill>
              </a:rPr>
              <a:t>包括行云全球汇、海豚供应链、海带、海米派、海拍客、上河网、好易商、海集供应链、鑫网易商、笨土豆</a:t>
            </a:r>
            <a:r>
              <a:rPr lang="zh-CN" altLang="en-US" sz="1600" dirty="0" smtClean="0">
                <a:solidFill>
                  <a:schemeClr val="bg1">
                    <a:lumMod val="50000"/>
                  </a:schemeClr>
                </a:solidFill>
              </a:rPr>
              <a:t>等。</a:t>
            </a:r>
            <a:endParaRPr sz="1600" dirty="0">
              <a:solidFill>
                <a:schemeClr val="bg1">
                  <a:lumMod val="50000"/>
                </a:schemeClr>
              </a:solidFill>
            </a:endParaRPr>
          </a:p>
        </p:txBody>
      </p:sp>
      <p:sp>
        <p:nvSpPr>
          <p:cNvPr id="15" name="TextBox 1"/>
          <p:cNvSpPr txBox="1"/>
          <p:nvPr/>
        </p:nvSpPr>
        <p:spPr>
          <a:xfrm>
            <a:off x="512941" y="3861037"/>
            <a:ext cx="4989104"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国内</a:t>
            </a:r>
            <a:r>
              <a:rPr lang="zh-CN" altLang="en-US" b="1" dirty="0">
                <a:solidFill>
                  <a:schemeClr val="accent1">
                    <a:lumMod val="50000"/>
                  </a:schemeClr>
                </a:solidFill>
              </a:rPr>
              <a:t>第三方跨境电子商务平台</a:t>
            </a:r>
            <a:endParaRPr lang="en-US" altLang="zh-CN" b="1" dirty="0">
              <a:solidFill>
                <a:schemeClr val="accent1">
                  <a:lumMod val="50000"/>
                </a:schemeClr>
              </a:solidFill>
            </a:endParaRPr>
          </a:p>
        </p:txBody>
      </p:sp>
      <p:sp>
        <p:nvSpPr>
          <p:cNvPr id="17" name="TextBox 1"/>
          <p:cNvSpPr txBox="1"/>
          <p:nvPr/>
        </p:nvSpPr>
        <p:spPr>
          <a:xfrm>
            <a:off x="512941" y="4867670"/>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B2C</a:t>
            </a:r>
            <a:r>
              <a:rPr lang="zh-CN" altLang="en-US" sz="1600" b="1" dirty="0" smtClean="0">
                <a:solidFill>
                  <a:schemeClr val="bg1">
                    <a:lumMod val="50000"/>
                  </a:schemeClr>
                </a:solidFill>
              </a:rPr>
              <a:t>、</a:t>
            </a:r>
            <a:r>
              <a:rPr lang="en-US" altLang="zh-CN" sz="1600" b="1" dirty="0" smtClean="0">
                <a:solidFill>
                  <a:schemeClr val="bg1">
                    <a:lumMod val="50000"/>
                  </a:schemeClr>
                </a:solidFill>
              </a:rPr>
              <a:t>C2C</a:t>
            </a:r>
            <a:r>
              <a:rPr lang="zh-CN" altLang="en-US" sz="1600" b="1" dirty="0" smtClean="0">
                <a:solidFill>
                  <a:schemeClr val="bg1">
                    <a:lumMod val="50000"/>
                  </a:schemeClr>
                </a:solidFill>
              </a:rPr>
              <a:t>进口第三方跨境电子商务平台：</a:t>
            </a:r>
            <a:r>
              <a:rPr lang="zh-CN" altLang="en-US" sz="1600" dirty="0">
                <a:solidFill>
                  <a:schemeClr val="bg1">
                    <a:lumMod val="50000"/>
                  </a:schemeClr>
                </a:solidFill>
              </a:rPr>
              <a:t>包括天猫国际、京东国际、淘宝全球购、考拉海购、洋码头、苏宁国际、唯品国际、丰趣海淘、蜜芽、宝贝格子、</a:t>
            </a:r>
            <a:r>
              <a:rPr lang="en-US" altLang="zh-CN" sz="1600" dirty="0">
                <a:solidFill>
                  <a:schemeClr val="bg1">
                    <a:lumMod val="50000"/>
                  </a:schemeClr>
                </a:solidFill>
              </a:rPr>
              <a:t>55</a:t>
            </a:r>
            <a:r>
              <a:rPr lang="zh-CN" altLang="en-US" sz="1600" dirty="0">
                <a:solidFill>
                  <a:schemeClr val="bg1">
                    <a:lumMod val="50000"/>
                  </a:schemeClr>
                </a:solidFill>
              </a:rPr>
              <a:t>海淘、别样海外购、亚马逊海外购、保税国际、五洲会等</a:t>
            </a:r>
            <a:r>
              <a:rPr lang="zh-CN" altLang="en-US" sz="1600" dirty="0" smtClean="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5440095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一、跨境电子商务平台</a:t>
            </a:r>
            <a:r>
              <a:rPr lang="zh-CN" altLang="en-US" sz="2800" b="1" dirty="0" smtClean="0">
                <a:solidFill>
                  <a:schemeClr val="bg1"/>
                </a:solidFill>
                <a:latin typeface="Microsoft YaHei"/>
                <a:ea typeface="Microsoft YaHei"/>
                <a:cs typeface="Microsoft YaHei"/>
              </a:rPr>
              <a:t>服务企业类型</a:t>
            </a:r>
            <a:endParaRPr lang="zh-CN" altLang="en-US" sz="2800" b="1" dirty="0">
              <a:solidFill>
                <a:schemeClr val="bg1"/>
              </a:solidFill>
              <a:latin typeface="Microsoft YaHei"/>
              <a:ea typeface="Microsoft YaHei"/>
              <a:cs typeface="Microsoft YaHei"/>
            </a:endParaRPr>
          </a:p>
        </p:txBody>
      </p:sp>
      <p:sp>
        <p:nvSpPr>
          <p:cNvPr id="20" name="TextBox 1"/>
          <p:cNvSpPr txBox="1"/>
          <p:nvPr/>
        </p:nvSpPr>
        <p:spPr>
          <a:xfrm>
            <a:off x="512941" y="2736669"/>
            <a:ext cx="8426012" cy="83099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dirty="0">
                <a:solidFill>
                  <a:schemeClr val="bg1">
                    <a:lumMod val="50000"/>
                  </a:schemeClr>
                </a:solidFill>
              </a:rPr>
              <a:t>包括国的</a:t>
            </a:r>
            <a:r>
              <a:rPr lang="en-US" altLang="zh-CN" sz="1600" dirty="0">
                <a:solidFill>
                  <a:schemeClr val="bg1">
                    <a:lumMod val="50000"/>
                  </a:schemeClr>
                </a:solidFill>
              </a:rPr>
              <a:t>Amazon</a:t>
            </a:r>
            <a:r>
              <a:rPr lang="zh-CN" altLang="en-US" sz="1600" dirty="0">
                <a:solidFill>
                  <a:schemeClr val="bg1">
                    <a:lumMod val="50000"/>
                  </a:schemeClr>
                </a:solidFill>
              </a:rPr>
              <a:t>、</a:t>
            </a:r>
            <a:r>
              <a:rPr lang="en-US" altLang="zh-CN" sz="1600" dirty="0">
                <a:solidFill>
                  <a:schemeClr val="bg1">
                    <a:lumMod val="50000"/>
                  </a:schemeClr>
                </a:solidFill>
              </a:rPr>
              <a:t>eBay</a:t>
            </a:r>
            <a:r>
              <a:rPr lang="zh-CN" altLang="en-US" sz="1600" dirty="0">
                <a:solidFill>
                  <a:schemeClr val="bg1">
                    <a:lumMod val="50000"/>
                  </a:schemeClr>
                </a:solidFill>
              </a:rPr>
              <a:t>、</a:t>
            </a:r>
            <a:r>
              <a:rPr lang="en-US" altLang="zh-CN" sz="1600" dirty="0">
                <a:solidFill>
                  <a:schemeClr val="bg1">
                    <a:lumMod val="50000"/>
                  </a:schemeClr>
                </a:solidFill>
              </a:rPr>
              <a:t>Wish</a:t>
            </a:r>
            <a:r>
              <a:rPr lang="zh-CN" altLang="en-US" sz="1600" dirty="0">
                <a:solidFill>
                  <a:schemeClr val="bg1">
                    <a:lumMod val="50000"/>
                  </a:schemeClr>
                </a:solidFill>
              </a:rPr>
              <a:t>、</a:t>
            </a:r>
            <a:r>
              <a:rPr lang="en-US" altLang="zh-CN" sz="1600" dirty="0">
                <a:solidFill>
                  <a:schemeClr val="bg1">
                    <a:lumMod val="50000"/>
                  </a:schemeClr>
                </a:solidFill>
              </a:rPr>
              <a:t>Newegg</a:t>
            </a:r>
            <a:r>
              <a:rPr lang="zh-CN" altLang="en-US" sz="1600" dirty="0">
                <a:solidFill>
                  <a:schemeClr val="bg1">
                    <a:lumMod val="50000"/>
                  </a:schemeClr>
                </a:solidFill>
              </a:rPr>
              <a:t>，印度的</a:t>
            </a:r>
            <a:r>
              <a:rPr lang="en-US" altLang="zh-CN" sz="1600" dirty="0">
                <a:solidFill>
                  <a:schemeClr val="bg1">
                    <a:lumMod val="50000"/>
                  </a:schemeClr>
                </a:solidFill>
              </a:rPr>
              <a:t>Flipkart</a:t>
            </a:r>
            <a:r>
              <a:rPr lang="zh-CN" altLang="en-US" sz="1600" dirty="0">
                <a:solidFill>
                  <a:schemeClr val="bg1">
                    <a:lumMod val="50000"/>
                  </a:schemeClr>
                </a:solidFill>
              </a:rPr>
              <a:t>、</a:t>
            </a:r>
            <a:r>
              <a:rPr lang="en-US" altLang="zh-CN" sz="1600" dirty="0" err="1">
                <a:solidFill>
                  <a:schemeClr val="bg1">
                    <a:lumMod val="50000"/>
                  </a:schemeClr>
                </a:solidFill>
              </a:rPr>
              <a:t>Myntra</a:t>
            </a:r>
            <a:r>
              <a:rPr lang="zh-CN" altLang="en-US" sz="1600" dirty="0">
                <a:solidFill>
                  <a:schemeClr val="bg1">
                    <a:lumMod val="50000"/>
                  </a:schemeClr>
                </a:solidFill>
              </a:rPr>
              <a:t>、</a:t>
            </a:r>
            <a:r>
              <a:rPr lang="en-US" altLang="zh-CN" sz="1600" dirty="0" err="1">
                <a:solidFill>
                  <a:schemeClr val="bg1">
                    <a:lumMod val="50000"/>
                  </a:schemeClr>
                </a:solidFill>
              </a:rPr>
              <a:t>Jabong</a:t>
            </a:r>
            <a:r>
              <a:rPr lang="zh-CN" altLang="en-US" sz="1600" dirty="0">
                <a:solidFill>
                  <a:schemeClr val="bg1">
                    <a:lumMod val="50000"/>
                  </a:schemeClr>
                </a:solidFill>
              </a:rPr>
              <a:t>，俄罗斯的</a:t>
            </a:r>
            <a:r>
              <a:rPr lang="en-US" altLang="zh-CN" sz="1600" dirty="0" err="1">
                <a:solidFill>
                  <a:schemeClr val="bg1">
                    <a:lumMod val="50000"/>
                  </a:schemeClr>
                </a:solidFill>
              </a:rPr>
              <a:t>Wildberries</a:t>
            </a:r>
            <a:r>
              <a:rPr lang="zh-CN" altLang="en-US" sz="1600" dirty="0">
                <a:solidFill>
                  <a:schemeClr val="bg1">
                    <a:lumMod val="50000"/>
                  </a:schemeClr>
                </a:solidFill>
              </a:rPr>
              <a:t>、</a:t>
            </a:r>
            <a:r>
              <a:rPr lang="en-US" altLang="zh-CN" sz="1600" dirty="0" err="1">
                <a:solidFill>
                  <a:schemeClr val="bg1">
                    <a:lumMod val="50000"/>
                  </a:schemeClr>
                </a:solidFill>
              </a:rPr>
              <a:t>Ozon</a:t>
            </a:r>
            <a:r>
              <a:rPr lang="zh-CN" altLang="en-US" sz="1600" dirty="0">
                <a:solidFill>
                  <a:schemeClr val="bg1">
                    <a:lumMod val="50000"/>
                  </a:schemeClr>
                </a:solidFill>
              </a:rPr>
              <a:t>，英国的</a:t>
            </a:r>
            <a:r>
              <a:rPr lang="en-US" altLang="zh-CN" sz="1600" dirty="0">
                <a:solidFill>
                  <a:schemeClr val="bg1">
                    <a:lumMod val="50000"/>
                  </a:schemeClr>
                </a:solidFill>
              </a:rPr>
              <a:t>Gumtree</a:t>
            </a:r>
            <a:r>
              <a:rPr lang="zh-CN" altLang="en-US" sz="1600" dirty="0">
                <a:solidFill>
                  <a:schemeClr val="bg1">
                    <a:lumMod val="50000"/>
                  </a:schemeClr>
                </a:solidFill>
              </a:rPr>
              <a:t>，澳大利亚的</a:t>
            </a:r>
            <a:r>
              <a:rPr lang="en-US" altLang="zh-CN" sz="1600" dirty="0">
                <a:solidFill>
                  <a:schemeClr val="bg1">
                    <a:lumMod val="50000"/>
                  </a:schemeClr>
                </a:solidFill>
              </a:rPr>
              <a:t>Bunnings</a:t>
            </a:r>
            <a:r>
              <a:rPr lang="zh-CN" altLang="en-US" sz="1600" dirty="0">
                <a:solidFill>
                  <a:schemeClr val="bg1">
                    <a:lumMod val="50000"/>
                  </a:schemeClr>
                </a:solidFill>
              </a:rPr>
              <a:t>，日本的</a:t>
            </a:r>
            <a:r>
              <a:rPr lang="en-US" altLang="zh-CN" sz="1600" dirty="0" err="1">
                <a:solidFill>
                  <a:schemeClr val="bg1">
                    <a:lumMod val="50000"/>
                  </a:schemeClr>
                </a:solidFill>
              </a:rPr>
              <a:t>Starday</a:t>
            </a:r>
            <a:r>
              <a:rPr lang="zh-CN" altLang="en-US" sz="1600" dirty="0">
                <a:solidFill>
                  <a:schemeClr val="bg1">
                    <a:lumMod val="50000"/>
                  </a:schemeClr>
                </a:solidFill>
              </a:rPr>
              <a:t>，韩国的</a:t>
            </a:r>
            <a:r>
              <a:rPr lang="en-US" altLang="zh-CN" sz="1600" dirty="0" err="1">
                <a:solidFill>
                  <a:schemeClr val="bg1">
                    <a:lumMod val="50000"/>
                  </a:schemeClr>
                </a:solidFill>
              </a:rPr>
              <a:t>Gmarket</a:t>
            </a:r>
            <a:r>
              <a:rPr lang="zh-CN" altLang="en-US" sz="1600" dirty="0">
                <a:solidFill>
                  <a:schemeClr val="bg1">
                    <a:lumMod val="50000"/>
                  </a:schemeClr>
                </a:solidFill>
              </a:rPr>
              <a:t>，新加坡的</a:t>
            </a:r>
            <a:r>
              <a:rPr lang="en-US" altLang="zh-CN" sz="1600" dirty="0" err="1">
                <a:solidFill>
                  <a:schemeClr val="bg1">
                    <a:lumMod val="50000"/>
                  </a:schemeClr>
                </a:solidFill>
              </a:rPr>
              <a:t>Shopee</a:t>
            </a:r>
            <a:r>
              <a:rPr lang="zh-CN" altLang="en-US" sz="1600" dirty="0" smtClean="0">
                <a:solidFill>
                  <a:schemeClr val="bg1">
                    <a:lumMod val="50000"/>
                  </a:schemeClr>
                </a:solidFill>
              </a:rPr>
              <a:t>等。</a:t>
            </a:r>
            <a:endParaRPr sz="1600" dirty="0">
              <a:solidFill>
                <a:schemeClr val="bg1">
                  <a:lumMod val="50000"/>
                </a:schemeClr>
              </a:solidFill>
            </a:endParaRPr>
          </a:p>
        </p:txBody>
      </p:sp>
      <p:sp>
        <p:nvSpPr>
          <p:cNvPr id="15" name="TextBox 1"/>
          <p:cNvSpPr txBox="1"/>
          <p:nvPr/>
        </p:nvSpPr>
        <p:spPr>
          <a:xfrm>
            <a:off x="512941" y="2272910"/>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国外第三</a:t>
            </a:r>
            <a:r>
              <a:rPr lang="zh-CN" altLang="en-US" b="1" dirty="0">
                <a:solidFill>
                  <a:schemeClr val="accent1">
                    <a:lumMod val="50000"/>
                  </a:schemeClr>
                </a:solidFill>
              </a:rPr>
              <a:t>方跨境电子商务平台</a:t>
            </a:r>
            <a:endParaRPr lang="en-US" altLang="zh-CN" b="1" dirty="0">
              <a:solidFill>
                <a:schemeClr val="accent1">
                  <a:lumMod val="50000"/>
                </a:schemeClr>
              </a:solidFill>
            </a:endParaRPr>
          </a:p>
        </p:txBody>
      </p:sp>
      <p:sp>
        <p:nvSpPr>
          <p:cNvPr id="17" name="TextBox 1"/>
          <p:cNvSpPr txBox="1"/>
          <p:nvPr/>
        </p:nvSpPr>
        <p:spPr>
          <a:xfrm>
            <a:off x="512941" y="1477453"/>
            <a:ext cx="8426012" cy="83099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en-US" altLang="zh-CN" sz="1600" b="1" dirty="0">
                <a:solidFill>
                  <a:schemeClr val="bg1">
                    <a:lumMod val="50000"/>
                  </a:schemeClr>
                </a:solidFill>
              </a:rPr>
              <a:t>B2C</a:t>
            </a:r>
            <a:r>
              <a:rPr lang="zh-CN" altLang="en-US" sz="1600" b="1" dirty="0">
                <a:solidFill>
                  <a:schemeClr val="bg1">
                    <a:lumMod val="50000"/>
                  </a:schemeClr>
                </a:solidFill>
              </a:rPr>
              <a:t>、</a:t>
            </a:r>
            <a:r>
              <a:rPr lang="en-US" altLang="zh-CN" sz="1600" b="1" dirty="0">
                <a:solidFill>
                  <a:schemeClr val="bg1">
                    <a:lumMod val="50000"/>
                  </a:schemeClr>
                </a:solidFill>
              </a:rPr>
              <a:t>C2C</a:t>
            </a:r>
            <a:r>
              <a:rPr lang="zh-CN" altLang="en-US" sz="1600" b="1" dirty="0">
                <a:solidFill>
                  <a:schemeClr val="bg1">
                    <a:lumMod val="50000"/>
                  </a:schemeClr>
                </a:solidFill>
              </a:rPr>
              <a:t>出口第三方跨境电子商务平台：</a:t>
            </a:r>
            <a:r>
              <a:rPr lang="zh-CN" altLang="en-US" sz="1600" dirty="0">
                <a:solidFill>
                  <a:schemeClr val="bg1">
                    <a:lumMod val="50000"/>
                  </a:schemeClr>
                </a:solidFill>
              </a:rPr>
              <a:t>包括天全球速卖通、兰亭集势、环球易购、棒谷科技、执御、</a:t>
            </a:r>
            <a:r>
              <a:rPr lang="en-US" altLang="zh-CN" sz="1600" dirty="0">
                <a:solidFill>
                  <a:schemeClr val="bg1">
                    <a:lumMod val="50000"/>
                  </a:schemeClr>
                </a:solidFill>
              </a:rPr>
              <a:t>DX.com</a:t>
            </a:r>
            <a:r>
              <a:rPr lang="zh-CN" altLang="en-US" sz="1600" dirty="0">
                <a:solidFill>
                  <a:schemeClr val="bg1">
                    <a:lumMod val="50000"/>
                  </a:schemeClr>
                </a:solidFill>
              </a:rPr>
              <a:t>、有棵树、傲基电商、安克创新、通拓科技、跨境翼、赛维电商、爱淘城、新华锦、百事泰、择尚科技、三态股份、蓝思网络等</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6" name="TextBox 1"/>
          <p:cNvSpPr txBox="1"/>
          <p:nvPr/>
        </p:nvSpPr>
        <p:spPr>
          <a:xfrm>
            <a:off x="512941" y="955325"/>
            <a:ext cx="8426012" cy="58477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en-US" altLang="zh-CN" sz="1600" b="1" dirty="0">
                <a:solidFill>
                  <a:schemeClr val="bg1">
                    <a:lumMod val="50000"/>
                  </a:schemeClr>
                </a:solidFill>
              </a:rPr>
              <a:t>B2B</a:t>
            </a:r>
            <a:r>
              <a:rPr lang="zh-CN" altLang="en-US" sz="1600" b="1" dirty="0">
                <a:solidFill>
                  <a:schemeClr val="bg1">
                    <a:lumMod val="50000"/>
                  </a:schemeClr>
                </a:solidFill>
              </a:rPr>
              <a:t>出口第三方跨境电子商务平台：</a:t>
            </a:r>
            <a:r>
              <a:rPr lang="zh-CN" altLang="en-US" sz="1600" dirty="0">
                <a:solidFill>
                  <a:schemeClr val="bg1">
                    <a:lumMod val="50000"/>
                  </a:schemeClr>
                </a:solidFill>
              </a:rPr>
              <a:t>包括阿里巴巴国际站、中国制造网、生意宝、环球市场、环球资源、敦煌网、大龙网等</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1" name="TextBox 1"/>
          <p:cNvSpPr txBox="1"/>
          <p:nvPr/>
        </p:nvSpPr>
        <p:spPr>
          <a:xfrm>
            <a:off x="512941" y="3502692"/>
            <a:ext cx="4989104"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smtClean="0">
                <a:solidFill>
                  <a:schemeClr val="accent1">
                    <a:lumMod val="50000"/>
                  </a:schemeClr>
                </a:solidFill>
              </a:rPr>
              <a:t>国内</a:t>
            </a:r>
            <a:r>
              <a:rPr lang="zh-CN" altLang="en-US" b="1" dirty="0">
                <a:solidFill>
                  <a:schemeClr val="accent1">
                    <a:lumMod val="50000"/>
                  </a:schemeClr>
                </a:solidFill>
              </a:rPr>
              <a:t>跨境电子商务平台经营资质</a:t>
            </a:r>
            <a:endParaRPr lang="en-US" altLang="zh-CN" b="1" dirty="0">
              <a:solidFill>
                <a:schemeClr val="accent1">
                  <a:lumMod val="50000"/>
                </a:schemeClr>
              </a:solidFill>
            </a:endParaRPr>
          </a:p>
        </p:txBody>
      </p:sp>
      <p:sp>
        <p:nvSpPr>
          <p:cNvPr id="23" name="TextBox 1"/>
          <p:cNvSpPr txBox="1"/>
          <p:nvPr/>
        </p:nvSpPr>
        <p:spPr>
          <a:xfrm>
            <a:off x="512941" y="3926825"/>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除了具备跨</a:t>
            </a:r>
            <a:r>
              <a:rPr lang="zh-CN" altLang="en-US" sz="1600" dirty="0">
                <a:solidFill>
                  <a:schemeClr val="bg1">
                    <a:lumMod val="50000"/>
                  </a:schemeClr>
                </a:solidFill>
              </a:rPr>
              <a:t>境</a:t>
            </a:r>
            <a:r>
              <a:rPr lang="zh-CN" altLang="en-US" sz="1600" dirty="0" smtClean="0">
                <a:solidFill>
                  <a:schemeClr val="bg1">
                    <a:lumMod val="50000"/>
                  </a:schemeClr>
                </a:solidFill>
              </a:rPr>
              <a:t>电商交易</a:t>
            </a:r>
            <a:r>
              <a:rPr lang="zh-CN" altLang="en-US" sz="1600" dirty="0">
                <a:solidFill>
                  <a:schemeClr val="bg1">
                    <a:lumMod val="50000"/>
                  </a:schemeClr>
                </a:solidFill>
              </a:rPr>
              <a:t>企业</a:t>
            </a:r>
            <a:r>
              <a:rPr lang="zh-CN" altLang="en-US" sz="1600" dirty="0" smtClean="0">
                <a:solidFill>
                  <a:schemeClr val="bg1">
                    <a:lumMod val="50000"/>
                  </a:schemeClr>
                </a:solidFill>
              </a:rPr>
              <a:t>相同资质外</a:t>
            </a:r>
            <a:r>
              <a:rPr lang="zh-CN" altLang="en-US" sz="1600" dirty="0">
                <a:solidFill>
                  <a:schemeClr val="bg1">
                    <a:lumMod val="50000"/>
                  </a:schemeClr>
                </a:solidFill>
              </a:rPr>
              <a:t>，</a:t>
            </a:r>
            <a:r>
              <a:rPr lang="zh-CN" altLang="en-US" sz="1600" dirty="0" smtClean="0">
                <a:solidFill>
                  <a:schemeClr val="bg1">
                    <a:lumMod val="50000"/>
                  </a:schemeClr>
                </a:solidFill>
              </a:rPr>
              <a:t>还包括增值</a:t>
            </a:r>
            <a:r>
              <a:rPr lang="zh-CN" altLang="en-US" sz="1600" dirty="0">
                <a:solidFill>
                  <a:schemeClr val="bg1">
                    <a:lumMod val="50000"/>
                  </a:schemeClr>
                </a:solidFill>
              </a:rPr>
              <a:t>电信业务</a:t>
            </a:r>
            <a:r>
              <a:rPr lang="zh-CN" altLang="en-US" sz="1600" dirty="0" smtClean="0">
                <a:solidFill>
                  <a:schemeClr val="bg1">
                    <a:lumMod val="50000"/>
                  </a:schemeClr>
                </a:solidFill>
              </a:rPr>
              <a:t>经营许可证。</a:t>
            </a:r>
            <a:endParaRPr lang="en-US" altLang="zh-CN" sz="1600" dirty="0" smtClean="0">
              <a:solidFill>
                <a:schemeClr val="bg1">
                  <a:lumMod val="50000"/>
                </a:schemeClr>
              </a:solidFill>
            </a:endParaRPr>
          </a:p>
        </p:txBody>
      </p:sp>
      <p:sp>
        <p:nvSpPr>
          <p:cNvPr id="24" name="TextBox 1"/>
          <p:cNvSpPr txBox="1"/>
          <p:nvPr/>
        </p:nvSpPr>
        <p:spPr>
          <a:xfrm>
            <a:off x="512941" y="4241494"/>
            <a:ext cx="8426012" cy="58477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r>
              <a:rPr lang="zh-CN" altLang="en-US" sz="1600" b="1" dirty="0">
                <a:solidFill>
                  <a:schemeClr val="bg1">
                    <a:lumMod val="50000"/>
                  </a:schemeClr>
                </a:solidFill>
              </a:rPr>
              <a:t>受理机构</a:t>
            </a:r>
            <a:r>
              <a:rPr lang="zh-CN" altLang="en-US" sz="1600" b="1" dirty="0" smtClean="0">
                <a:solidFill>
                  <a:schemeClr val="bg1">
                    <a:lumMod val="50000"/>
                  </a:schemeClr>
                </a:solidFill>
              </a:rPr>
              <a:t>：</a:t>
            </a:r>
            <a:r>
              <a:rPr lang="zh-CN" altLang="en-US" sz="1600" dirty="0" smtClean="0">
                <a:solidFill>
                  <a:schemeClr val="bg1">
                    <a:lumMod val="50000"/>
                  </a:schemeClr>
                </a:solidFill>
              </a:rPr>
              <a:t>属地</a:t>
            </a:r>
            <a:r>
              <a:rPr lang="zh-CN" altLang="en-US" sz="1600" dirty="0">
                <a:solidFill>
                  <a:schemeClr val="bg1">
                    <a:lumMod val="50000"/>
                  </a:schemeClr>
                </a:solidFill>
              </a:rPr>
              <a:t>电信管理</a:t>
            </a:r>
            <a:r>
              <a:rPr lang="zh-CN" altLang="en-US" sz="1600" dirty="0" smtClean="0">
                <a:solidFill>
                  <a:schemeClr val="bg1">
                    <a:lumMod val="50000"/>
                  </a:schemeClr>
                </a:solidFill>
              </a:rPr>
              <a:t>机构</a:t>
            </a:r>
            <a:endParaRPr lang="en-US" altLang="zh-CN" sz="1600" dirty="0" smtClean="0">
              <a:solidFill>
                <a:schemeClr val="bg1">
                  <a:lumMod val="50000"/>
                </a:schemeClr>
              </a:solidFill>
            </a:endParaRPr>
          </a:p>
          <a:p>
            <a:r>
              <a:rPr lang="zh-CN" altLang="en-US" sz="1600" b="1" dirty="0" smtClean="0">
                <a:solidFill>
                  <a:schemeClr val="bg1">
                    <a:lumMod val="50000"/>
                  </a:schemeClr>
                </a:solidFill>
              </a:rPr>
              <a:t>申请材料：</a:t>
            </a:r>
            <a:r>
              <a:rPr lang="zh-CN" altLang="en-US" sz="1600" dirty="0" smtClean="0">
                <a:solidFill>
                  <a:schemeClr val="bg1">
                    <a:lumMod val="50000"/>
                  </a:schemeClr>
                </a:solidFill>
              </a:rPr>
              <a:t>经营</a:t>
            </a:r>
            <a:r>
              <a:rPr lang="zh-CN" altLang="en-US" sz="1600" dirty="0">
                <a:solidFill>
                  <a:schemeClr val="bg1">
                    <a:lumMod val="50000"/>
                  </a:schemeClr>
                </a:solidFill>
              </a:rPr>
              <a:t>增值电信业务书面申请、信息安全保障</a:t>
            </a:r>
            <a:r>
              <a:rPr lang="zh-CN" altLang="en-US" sz="1600" dirty="0" smtClean="0">
                <a:solidFill>
                  <a:schemeClr val="bg1">
                    <a:lumMod val="50000"/>
                  </a:schemeClr>
                </a:solidFill>
              </a:rPr>
              <a:t>措施、经营</a:t>
            </a:r>
            <a:r>
              <a:rPr lang="zh-CN" altLang="en-US" sz="1600" dirty="0">
                <a:solidFill>
                  <a:schemeClr val="bg1">
                    <a:lumMod val="50000"/>
                  </a:schemeClr>
                </a:solidFill>
              </a:rPr>
              <a:t>电信业务承诺书</a:t>
            </a:r>
            <a:r>
              <a:rPr lang="zh-CN" altLang="en-US" sz="1600" dirty="0" smtClean="0">
                <a:solidFill>
                  <a:schemeClr val="bg1">
                    <a:lumMod val="50000"/>
                  </a:schemeClr>
                </a:solidFill>
              </a:rPr>
              <a:t>等材料。</a:t>
            </a:r>
            <a:endParaRPr sz="1600" dirty="0">
              <a:solidFill>
                <a:schemeClr val="bg1">
                  <a:lumMod val="50000"/>
                </a:schemeClr>
              </a:solidFill>
            </a:endParaRPr>
          </a:p>
        </p:txBody>
      </p:sp>
    </p:spTree>
    <p:extLst>
      <p:ext uri="{BB962C8B-B14F-4D97-AF65-F5344CB8AC3E}">
        <p14:creationId xmlns:p14="http://schemas.microsoft.com/office/powerpoint/2010/main" val="8730380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一、跨境电子商务平台</a:t>
            </a:r>
            <a:r>
              <a:rPr lang="zh-CN" altLang="en-US" sz="2800" b="1" dirty="0" smtClean="0">
                <a:solidFill>
                  <a:schemeClr val="bg1"/>
                </a:solidFill>
                <a:latin typeface="Microsoft YaHei"/>
                <a:ea typeface="Microsoft YaHei"/>
                <a:cs typeface="Microsoft YaHei"/>
              </a:rPr>
              <a:t>服务企业类型</a:t>
            </a:r>
            <a:endParaRPr lang="zh-CN" altLang="en-US" sz="2800" b="1" dirty="0">
              <a:solidFill>
                <a:schemeClr val="bg1"/>
              </a:solidFill>
              <a:latin typeface="Microsoft YaHei"/>
              <a:ea typeface="Microsoft YaHei"/>
              <a:cs typeface="Microsoft YaHei"/>
            </a:endParaRPr>
          </a:p>
        </p:txBody>
      </p:sp>
      <p:sp>
        <p:nvSpPr>
          <p:cNvPr id="18" name="TextBox 1"/>
          <p:cNvSpPr txBox="1"/>
          <p:nvPr/>
        </p:nvSpPr>
        <p:spPr>
          <a:xfrm>
            <a:off x="344242" y="953391"/>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二）外贸综合服务平台</a:t>
            </a:r>
            <a:endParaRPr lang="en-US" altLang="zh-CN" sz="2000" b="1" dirty="0">
              <a:solidFill>
                <a:srgbClr val="002060"/>
              </a:solidFill>
            </a:endParaRPr>
          </a:p>
        </p:txBody>
      </p:sp>
      <p:sp>
        <p:nvSpPr>
          <p:cNvPr id="19" name="TextBox 1"/>
          <p:cNvSpPr txBox="1"/>
          <p:nvPr/>
        </p:nvSpPr>
        <p:spPr>
          <a:xfrm>
            <a:off x="512941" y="1432389"/>
            <a:ext cx="826529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系指通过网络和信息技术链接，将进出口</a:t>
            </a:r>
            <a:r>
              <a:rPr lang="zh-CN" altLang="en-US" sz="1600" dirty="0" smtClean="0">
                <a:solidFill>
                  <a:schemeClr val="bg1">
                    <a:lumMod val="50000"/>
                  </a:schemeClr>
                </a:solidFill>
              </a:rPr>
              <a:t>业务各个</a:t>
            </a:r>
            <a:r>
              <a:rPr lang="zh-CN" altLang="en-US" sz="1600" dirty="0">
                <a:solidFill>
                  <a:schemeClr val="bg1">
                    <a:lumMod val="50000"/>
                  </a:schemeClr>
                </a:solidFill>
              </a:rPr>
              <a:t>环节的服务整合到一个统一平台，由外贸综合服务</a:t>
            </a:r>
            <a:r>
              <a:rPr lang="zh-CN" altLang="en-US" sz="1600" dirty="0" smtClean="0">
                <a:solidFill>
                  <a:schemeClr val="bg1">
                    <a:lumMod val="50000"/>
                  </a:schemeClr>
                </a:solidFill>
              </a:rPr>
              <a:t>企业为中小</a:t>
            </a:r>
            <a:r>
              <a:rPr lang="zh-CN" altLang="en-US" sz="1600" dirty="0">
                <a:solidFill>
                  <a:schemeClr val="bg1">
                    <a:lumMod val="50000"/>
                  </a:schemeClr>
                </a:solidFill>
              </a:rPr>
              <a:t>外贸</a:t>
            </a:r>
            <a:r>
              <a:rPr lang="zh-CN" altLang="en-US" sz="1600" dirty="0" smtClean="0">
                <a:solidFill>
                  <a:schemeClr val="bg1">
                    <a:lumMod val="50000"/>
                  </a:schemeClr>
                </a:solidFill>
              </a:rPr>
              <a:t>企业提供</a:t>
            </a:r>
            <a:r>
              <a:rPr lang="zh-CN" altLang="en-US" sz="1600" dirty="0">
                <a:solidFill>
                  <a:schemeClr val="bg1">
                    <a:lumMod val="50000"/>
                  </a:schemeClr>
                </a:solidFill>
              </a:rPr>
              <a:t>融资、商检、通关、退税、物流等服务系统</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6" name="矩形 15"/>
          <p:cNvSpPr/>
          <p:nvPr/>
        </p:nvSpPr>
        <p:spPr>
          <a:xfrm>
            <a:off x="448887" y="2176104"/>
            <a:ext cx="8379229" cy="1754326"/>
          </a:xfrm>
          <a:prstGeom prst="rect">
            <a:avLst/>
          </a:prstGeom>
          <a:ln>
            <a:solidFill>
              <a:schemeClr val="accent3">
                <a:lumMod val="75000"/>
              </a:schemeClr>
            </a:solidFill>
            <a:prstDash val="dash"/>
          </a:ln>
        </p:spPr>
        <p:txBody>
          <a:bodyPr wrap="square">
            <a:spAutoFit/>
          </a:bodyPr>
          <a:lstStyle/>
          <a:p>
            <a:pPr algn="ctr" defTabSz="685800" hangingPunct="1">
              <a:lnSpc>
                <a:spcPct val="120000"/>
              </a:lnSpc>
            </a:pPr>
            <a:r>
              <a:rPr lang="zh-CN" altLang="en-US" sz="2000" b="1" dirty="0">
                <a:solidFill>
                  <a:srgbClr val="006600"/>
                </a:solidFill>
              </a:rPr>
              <a:t>上海市首家外贸综合服务</a:t>
            </a:r>
            <a:r>
              <a:rPr lang="zh-CN" altLang="en-US" sz="2000" b="1" dirty="0" smtClean="0">
                <a:solidFill>
                  <a:srgbClr val="006600"/>
                </a:solidFill>
              </a:rPr>
              <a:t>企业</a:t>
            </a:r>
            <a:endParaRPr lang="en-US" altLang="zh-CN" sz="2000" b="1" dirty="0" smtClean="0">
              <a:solidFill>
                <a:srgbClr val="006600"/>
              </a:solidFill>
            </a:endParaRPr>
          </a:p>
          <a:p>
            <a:pPr defTabSz="685800" hangingPunct="1">
              <a:lnSpc>
                <a:spcPct val="120000"/>
              </a:lnSpc>
            </a:pPr>
            <a:r>
              <a:rPr lang="zh-CN" altLang="en-US" sz="1400" kern="1200" dirty="0" smtClean="0">
                <a:solidFill>
                  <a:srgbClr val="006600"/>
                </a:solidFill>
                <a:latin typeface="微软雅黑" panose="020B0503020204020204" pitchFamily="34" charset="-122"/>
                <a:ea typeface="微软雅黑" panose="020B0503020204020204" pitchFamily="34" charset="-122"/>
              </a:rPr>
              <a:t>      上海</a:t>
            </a:r>
            <a:r>
              <a:rPr lang="zh-CN" altLang="en-US" sz="1400" kern="1200" dirty="0">
                <a:solidFill>
                  <a:srgbClr val="006600"/>
                </a:solidFill>
                <a:latin typeface="微软雅黑" panose="020B0503020204020204" pitchFamily="34" charset="-122"/>
                <a:ea typeface="微软雅黑" panose="020B0503020204020204" pitchFamily="34" charset="-122"/>
              </a:rPr>
              <a:t>春宇供应链管理有限公司成立于</a:t>
            </a:r>
            <a:r>
              <a:rPr lang="en-US" altLang="zh-CN" sz="1400" kern="1200" dirty="0">
                <a:solidFill>
                  <a:srgbClr val="006600"/>
                </a:solidFill>
                <a:latin typeface="微软雅黑" panose="020B0503020204020204" pitchFamily="34" charset="-122"/>
                <a:ea typeface="微软雅黑" panose="020B0503020204020204" pitchFamily="34" charset="-122"/>
              </a:rPr>
              <a:t>2004</a:t>
            </a:r>
            <a:r>
              <a:rPr lang="zh-CN" altLang="en-US" sz="1400" kern="1200" dirty="0">
                <a:solidFill>
                  <a:srgbClr val="006600"/>
                </a:solidFill>
                <a:latin typeface="微软雅黑" panose="020B0503020204020204" pitchFamily="34" charset="-122"/>
                <a:ea typeface="微软雅黑" panose="020B0503020204020204" pitchFamily="34" charset="-122"/>
              </a:rPr>
              <a:t>年，是一家基于电子商务平台、为客户提供一站式供应链服务的公司，通过互联网技术，对供应链中的贸易流、物流、资金流进行整合。</a:t>
            </a:r>
            <a:r>
              <a:rPr lang="en-US" altLang="zh-CN" sz="1400" kern="1200" dirty="0">
                <a:solidFill>
                  <a:srgbClr val="006600"/>
                </a:solidFill>
                <a:latin typeface="微软雅黑" panose="020B0503020204020204" pitchFamily="34" charset="-122"/>
                <a:ea typeface="微软雅黑" panose="020B0503020204020204" pitchFamily="34" charset="-122"/>
              </a:rPr>
              <a:t>2014</a:t>
            </a:r>
            <a:r>
              <a:rPr lang="zh-CN" altLang="en-US" sz="1400" kern="1200" dirty="0">
                <a:solidFill>
                  <a:srgbClr val="006600"/>
                </a:solidFill>
                <a:latin typeface="微软雅黑" panose="020B0503020204020204" pitchFamily="34" charset="-122"/>
                <a:ea typeface="微软雅黑" panose="020B0503020204020204" pitchFamily="34" charset="-122"/>
              </a:rPr>
              <a:t>年，该公司向上海市商委提交了</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关于认定春宇供应链有限公司为“外贸综合服务企业”、春宇快贸通平台为“外贸综合服务平台”的申请</a:t>
            </a:r>
            <a:r>
              <a:rPr lang="en-US" altLang="zh-CN" sz="1400" kern="1200" dirty="0">
                <a:solidFill>
                  <a:srgbClr val="006600"/>
                </a:solidFill>
                <a:latin typeface="微软雅黑" panose="020B0503020204020204" pitchFamily="34" charset="-122"/>
                <a:ea typeface="微软雅黑" panose="020B0503020204020204" pitchFamily="34" charset="-122"/>
              </a:rPr>
              <a:t>》</a:t>
            </a:r>
            <a:r>
              <a:rPr lang="zh-CN" altLang="en-US" sz="1400" kern="1200" dirty="0">
                <a:solidFill>
                  <a:srgbClr val="006600"/>
                </a:solidFill>
                <a:latin typeface="微软雅黑" panose="020B0503020204020204" pitchFamily="34" charset="-122"/>
                <a:ea typeface="微软雅黑" panose="020B0503020204020204" pitchFamily="34" charset="-122"/>
              </a:rPr>
              <a:t>，经上海市商委认证通过，成为上海市首家外贸综合服务企业，旗下的快贸通平台成为上海市外贸综合平台。</a:t>
            </a:r>
          </a:p>
        </p:txBody>
      </p:sp>
      <p:pic>
        <p:nvPicPr>
          <p:cNvPr id="2" name="图片 1"/>
          <p:cNvPicPr>
            <a:picLocks noChangeAspect="1"/>
          </p:cNvPicPr>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l="23196" t="34503" b="45186"/>
          <a:stretch/>
        </p:blipFill>
        <p:spPr>
          <a:xfrm>
            <a:off x="14670" y="3930430"/>
            <a:ext cx="9142039" cy="1213069"/>
          </a:xfrm>
          <a:prstGeom prst="rect">
            <a:avLst/>
          </a:prstGeom>
          <a:ln>
            <a:noFill/>
          </a:ln>
          <a:effectLst>
            <a:softEdge rad="112500"/>
          </a:effectLst>
        </p:spPr>
      </p:pic>
    </p:spTree>
    <p:extLst>
      <p:ext uri="{BB962C8B-B14F-4D97-AF65-F5344CB8AC3E}">
        <p14:creationId xmlns:p14="http://schemas.microsoft.com/office/powerpoint/2010/main" val="27464576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4242" y="819025"/>
            <a:ext cx="8528207" cy="83415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商业模式通常是指为企业创造价值最大化，有效地整合企业运行的相关要素，形成独特核心竞争力，通过最好的形式满足客户需求，达到持续赢利目标的运行机制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657829"/>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76663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一）商业</a:t>
            </a:r>
            <a:r>
              <a:rPr lang="zh-CN" altLang="en-US" sz="2000" b="1" dirty="0" smtClean="0">
                <a:solidFill>
                  <a:srgbClr val="002060"/>
                </a:solidFill>
              </a:rPr>
              <a:t>模式四要素</a:t>
            </a:r>
            <a:endParaRPr lang="en-US" altLang="zh-CN" sz="2000" b="1" dirty="0">
              <a:solidFill>
                <a:srgbClr val="002060"/>
              </a:solidFill>
            </a:endParaRPr>
          </a:p>
        </p:txBody>
      </p:sp>
      <p:sp>
        <p:nvSpPr>
          <p:cNvPr id="20" name="TextBox 1"/>
          <p:cNvSpPr txBox="1"/>
          <p:nvPr/>
        </p:nvSpPr>
        <p:spPr>
          <a:xfrm>
            <a:off x="512941" y="2213763"/>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定位</a:t>
            </a:r>
            <a:r>
              <a:rPr lang="zh-CN" altLang="en-US" sz="1600" b="1" dirty="0" smtClean="0">
                <a:solidFill>
                  <a:schemeClr val="bg1">
                    <a:lumMod val="50000"/>
                  </a:schemeClr>
                </a:solidFill>
              </a:rPr>
              <a:t>目标：</a:t>
            </a:r>
            <a:r>
              <a:rPr lang="zh-CN" altLang="en-US" sz="1600" dirty="0" smtClean="0">
                <a:solidFill>
                  <a:schemeClr val="bg1">
                    <a:lumMod val="50000"/>
                  </a:schemeClr>
                </a:solidFill>
              </a:rPr>
              <a:t>企业</a:t>
            </a:r>
            <a:r>
              <a:rPr lang="zh-CN" altLang="en-US" sz="1600" dirty="0">
                <a:solidFill>
                  <a:schemeClr val="bg1">
                    <a:lumMod val="50000"/>
                  </a:schemeClr>
                </a:solidFill>
              </a:rPr>
              <a:t>应当明确做什么，提供什么样的产品和服务满足客户的需求，并获得相应的</a:t>
            </a:r>
            <a:r>
              <a:rPr lang="zh-CN" altLang="en-US" sz="1600" dirty="0" smtClean="0">
                <a:solidFill>
                  <a:schemeClr val="bg1">
                    <a:lumMod val="50000"/>
                  </a:schemeClr>
                </a:solidFill>
              </a:rPr>
              <a:t>回报率。</a:t>
            </a:r>
            <a:endParaRPr sz="1600" dirty="0">
              <a:solidFill>
                <a:schemeClr val="bg1">
                  <a:lumMod val="50000"/>
                </a:schemeClr>
              </a:solidFill>
            </a:endParaRPr>
          </a:p>
        </p:txBody>
      </p:sp>
      <p:sp>
        <p:nvSpPr>
          <p:cNvPr id="17" name="TextBox 1"/>
          <p:cNvSpPr txBox="1"/>
          <p:nvPr/>
        </p:nvSpPr>
        <p:spPr>
          <a:xfrm>
            <a:off x="495095" y="3748976"/>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a:solidFill>
                  <a:schemeClr val="bg1">
                    <a:lumMod val="50000"/>
                  </a:schemeClr>
                </a:solidFill>
              </a:rPr>
              <a:t>企业应当了解如何获得收入、降低成本、赚取利润的方式或途径。</a:t>
            </a:r>
            <a:endParaRPr sz="1600" dirty="0">
              <a:solidFill>
                <a:schemeClr val="bg1">
                  <a:lumMod val="50000"/>
                </a:schemeClr>
              </a:solidFill>
            </a:endParaRPr>
          </a:p>
        </p:txBody>
      </p:sp>
      <p:sp>
        <p:nvSpPr>
          <p:cNvPr id="16" name="TextBox 1"/>
          <p:cNvSpPr txBox="1"/>
          <p:nvPr/>
        </p:nvSpPr>
        <p:spPr>
          <a:xfrm>
            <a:off x="512941" y="2767761"/>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企业应当确定谁是企业目标客户群体，以及客户群中不同层次的需求和爱好。</a:t>
            </a:r>
            <a:endParaRPr sz="1600" dirty="0">
              <a:solidFill>
                <a:schemeClr val="bg1">
                  <a:lumMod val="50000"/>
                </a:schemeClr>
              </a:solidFill>
            </a:endParaRPr>
          </a:p>
        </p:txBody>
      </p:sp>
      <p:sp>
        <p:nvSpPr>
          <p:cNvPr id="21" name="TextBox 1"/>
          <p:cNvSpPr txBox="1"/>
          <p:nvPr/>
        </p:nvSpPr>
        <p:spPr>
          <a:xfrm>
            <a:off x="512941" y="3150259"/>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核心能力</a:t>
            </a:r>
            <a:r>
              <a:rPr lang="zh-CN" altLang="en-US" sz="1600" b="1" dirty="0" smtClean="0">
                <a:solidFill>
                  <a:schemeClr val="bg1">
                    <a:lumMod val="50000"/>
                  </a:schemeClr>
                </a:solidFill>
              </a:rPr>
              <a:t>：</a:t>
            </a:r>
            <a:r>
              <a:rPr lang="zh-CN" altLang="en-US" sz="1600" dirty="0">
                <a:solidFill>
                  <a:schemeClr val="bg1">
                    <a:lumMod val="50000"/>
                  </a:schemeClr>
                </a:solidFill>
              </a:rPr>
              <a:t>企业应当分析在同业竞争中具有哪些优势</a:t>
            </a:r>
            <a:r>
              <a:rPr lang="zh-CN" altLang="en-US" sz="1600" dirty="0" smtClean="0">
                <a:solidFill>
                  <a:schemeClr val="bg1">
                    <a:lumMod val="50000"/>
                  </a:schemeClr>
                </a:solidFill>
              </a:rPr>
              <a:t>，</a:t>
            </a:r>
            <a:r>
              <a:rPr lang="zh-CN" altLang="en-US" sz="1600" dirty="0">
                <a:solidFill>
                  <a:schemeClr val="bg1">
                    <a:lumMod val="50000"/>
                  </a:schemeClr>
                </a:solidFill>
              </a:rPr>
              <a:t>如</a:t>
            </a:r>
            <a:r>
              <a:rPr lang="zh-CN" altLang="en-US" sz="1600" dirty="0" smtClean="0">
                <a:solidFill>
                  <a:schemeClr val="bg1">
                    <a:lumMod val="50000"/>
                  </a:schemeClr>
                </a:solidFill>
              </a:rPr>
              <a:t>品牌</a:t>
            </a:r>
            <a:r>
              <a:rPr lang="zh-CN" altLang="en-US" sz="1600" dirty="0">
                <a:solidFill>
                  <a:schemeClr val="bg1">
                    <a:lumMod val="50000"/>
                  </a:schemeClr>
                </a:solidFill>
              </a:rPr>
              <a:t>、荣誉和知识产权</a:t>
            </a:r>
            <a:r>
              <a:rPr lang="zh-CN" altLang="en-US" sz="1600" dirty="0" smtClean="0">
                <a:solidFill>
                  <a:schemeClr val="bg1">
                    <a:lumMod val="50000"/>
                  </a:schemeClr>
                </a:solidFill>
              </a:rPr>
              <a:t>等无形资源，再如运营</a:t>
            </a:r>
            <a:r>
              <a:rPr lang="zh-CN" altLang="en-US" sz="1600" dirty="0">
                <a:solidFill>
                  <a:schemeClr val="bg1">
                    <a:lumMod val="50000"/>
                  </a:schemeClr>
                </a:solidFill>
              </a:rPr>
              <a:t>规模、供应渠道、销售方式、信息化与智能化技术、企业资金和人员等有形资源。</a:t>
            </a:r>
            <a:endParaRPr sz="1600" dirty="0">
              <a:solidFill>
                <a:schemeClr val="bg1">
                  <a:lumMod val="50000"/>
                </a:schemeClr>
              </a:solidFill>
            </a:endParaRPr>
          </a:p>
        </p:txBody>
      </p:sp>
      <p:sp>
        <p:nvSpPr>
          <p:cNvPr id="22" name="TextBox 1"/>
          <p:cNvSpPr txBox="1"/>
          <p:nvPr/>
        </p:nvSpPr>
        <p:spPr>
          <a:xfrm>
            <a:off x="500635" y="4260740"/>
            <a:ext cx="8359508" cy="424732"/>
          </a:xfrm>
          <a:prstGeom prst="rect">
            <a:avLst/>
          </a:prstGeom>
          <a:ln w="12700">
            <a:solidFill>
              <a:srgbClr val="C00000"/>
            </a:solidFill>
            <a:miter lim="400000"/>
          </a:ln>
          <a:extLst>
            <a:ext uri="{C572A759-6A51-4108-AA02-DFA0A04FC94B}">
              <ma14:wrappingTextBoxFlag xmlns="" xmlns:ma14="http://schemas.microsoft.com/office/mac/drawingml/2011/main" val="1"/>
            </a:ext>
          </a:extLst>
        </p:spPr>
        <p:txBody>
          <a:bodyPr wrap="square" lIns="45719" rIns="45719" anchor="ctr">
            <a:spAutoFit/>
          </a:bodyPr>
          <a:lstStyle>
            <a:lvl1pPr>
              <a:defRPr>
                <a:solidFill>
                  <a:srgbClr val="262626"/>
                </a:solidFill>
                <a:latin typeface="Microsoft YaHei"/>
                <a:ea typeface="Microsoft YaHei"/>
                <a:cs typeface="Microsoft YaHei"/>
                <a:sym typeface="Microsoft YaHei"/>
              </a:defRPr>
            </a:lvl1pPr>
          </a:lstStyle>
          <a:p>
            <a:pPr algn="ctr">
              <a:lnSpc>
                <a:spcPct val="120000"/>
              </a:lnSpc>
            </a:pPr>
            <a:r>
              <a:rPr lang="zh-CN" altLang="en-US" b="1" dirty="0">
                <a:solidFill>
                  <a:schemeClr val="accent6">
                    <a:lumMod val="50000"/>
                  </a:schemeClr>
                </a:solidFill>
              </a:rPr>
              <a:t>要素之间互依互存、相互作用</a:t>
            </a:r>
          </a:p>
        </p:txBody>
      </p:sp>
    </p:spTree>
    <p:extLst>
      <p:ext uri="{BB962C8B-B14F-4D97-AF65-F5344CB8AC3E}">
        <p14:creationId xmlns:p14="http://schemas.microsoft.com/office/powerpoint/2010/main" val="19821087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8564" y="1248747"/>
            <a:ext cx="8468469" cy="834151"/>
          </a:xfrm>
          <a:prstGeom prst="rect">
            <a:avLst/>
          </a:prstGeom>
          <a:solidFill>
            <a:schemeClr val="bg1"/>
          </a:solidFill>
          <a:ln>
            <a:noFill/>
          </a:ln>
          <a:effectLst/>
        </p:spPr>
        <p:txBody>
          <a:bodyPr anchor="ctr"/>
          <a:lstStyle/>
          <a:p>
            <a:pPr lvl="0" hangingPunct="1">
              <a:lnSpc>
                <a:spcPct val="120000"/>
              </a:lnSpc>
              <a:defRPr/>
            </a:pP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简称亚马逊（</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Amazon</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），是美国最大的，也是最早的一家网络电子商务公司，成立于</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1995</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年</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，开通亚马逊美国</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、亚马逊德国、亚马逊西班牙、亚马逊法国、</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亚马逊英国、亚马逊意大利、亚马逊中国等</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站点</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，为消费者</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提供图书、音乐</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、手机</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数码、家电、家居、玩具、健康、美容化妆、钟表</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首饰等</a:t>
            </a:r>
            <a:r>
              <a:rPr lang="en-US" altLang="zh-CN"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32</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个大类商品。</a:t>
            </a:r>
            <a:endPar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1145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7636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二）亚马逊网络电子商务公司商业模式</a:t>
            </a:r>
            <a:endParaRPr lang="en-US" altLang="zh-CN" sz="2000" b="1" dirty="0">
              <a:solidFill>
                <a:srgbClr val="002060"/>
              </a:solidFill>
            </a:endParaRPr>
          </a:p>
        </p:txBody>
      </p:sp>
      <p:sp>
        <p:nvSpPr>
          <p:cNvPr id="20" name="TextBox 1"/>
          <p:cNvSpPr txBox="1"/>
          <p:nvPr/>
        </p:nvSpPr>
        <p:spPr>
          <a:xfrm>
            <a:off x="439676" y="2248685"/>
            <a:ext cx="8310855"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定位</a:t>
            </a:r>
            <a:r>
              <a:rPr lang="zh-CN" altLang="en-US" sz="1600" b="1" dirty="0" smtClean="0">
                <a:solidFill>
                  <a:schemeClr val="bg1">
                    <a:lumMod val="50000"/>
                  </a:schemeClr>
                </a:solidFill>
              </a:rPr>
              <a:t>目标：</a:t>
            </a:r>
            <a:r>
              <a:rPr lang="zh-CN" altLang="en-US" sz="1600" dirty="0">
                <a:solidFill>
                  <a:schemeClr val="bg1">
                    <a:lumMod val="50000"/>
                  </a:schemeClr>
                </a:solidFill>
              </a:rPr>
              <a:t>基于客户利益为中心，通过规模优势、价格优势和全方位精细化管理，融合科技创新，不断优化和完善客户体验，积极创造和获取价值。</a:t>
            </a:r>
            <a:endParaRPr sz="1600" dirty="0">
              <a:solidFill>
                <a:schemeClr val="bg1">
                  <a:lumMod val="50000"/>
                </a:schemeClr>
              </a:solidFill>
            </a:endParaRPr>
          </a:p>
        </p:txBody>
      </p:sp>
      <p:sp>
        <p:nvSpPr>
          <p:cNvPr id="17" name="TextBox 1"/>
          <p:cNvSpPr txBox="1"/>
          <p:nvPr/>
        </p:nvSpPr>
        <p:spPr>
          <a:xfrm>
            <a:off x="439676" y="3683101"/>
            <a:ext cx="8377357"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smtClean="0">
                <a:solidFill>
                  <a:schemeClr val="bg1">
                    <a:lumMod val="50000"/>
                  </a:schemeClr>
                </a:solidFill>
              </a:rPr>
              <a:t>采用折扣</a:t>
            </a:r>
            <a:r>
              <a:rPr lang="zh-CN" altLang="en-US" sz="1600" dirty="0">
                <a:solidFill>
                  <a:schemeClr val="bg1">
                    <a:lumMod val="50000"/>
                  </a:schemeClr>
                </a:solidFill>
              </a:rPr>
              <a:t>价格策略，鼓励买家批量购买、提前付款、淡季购买，并在商品原价格上给予一定的数量折扣、现金折扣、功能折扣和季节性折扣等，通过扩大销量来弥补折扣费用，并增加利润</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6" name="TextBox 1"/>
          <p:cNvSpPr txBox="1"/>
          <p:nvPr/>
        </p:nvSpPr>
        <p:spPr>
          <a:xfrm>
            <a:off x="439676" y="2911075"/>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亚马逊</a:t>
            </a:r>
            <a:r>
              <a:rPr lang="en-US" altLang="zh-CN" sz="1600" dirty="0">
                <a:solidFill>
                  <a:schemeClr val="bg1">
                    <a:lumMod val="50000"/>
                  </a:schemeClr>
                </a:solidFill>
              </a:rPr>
              <a:t>Prime</a:t>
            </a:r>
            <a:r>
              <a:rPr lang="zh-CN" altLang="en-US" sz="1600" dirty="0">
                <a:solidFill>
                  <a:schemeClr val="bg1">
                    <a:lumMod val="50000"/>
                  </a:schemeClr>
                </a:solidFill>
              </a:rPr>
              <a:t>会员管理</a:t>
            </a:r>
            <a:r>
              <a:rPr lang="zh-CN" altLang="en-US" sz="1600" dirty="0" smtClean="0">
                <a:solidFill>
                  <a:schemeClr val="bg1">
                    <a:lumMod val="50000"/>
                  </a:schemeClr>
                </a:solidFill>
              </a:rPr>
              <a:t>（提供优惠价格、便捷物流</a:t>
            </a:r>
            <a:r>
              <a:rPr lang="zh-CN" altLang="en-US" sz="1600" dirty="0">
                <a:solidFill>
                  <a:schemeClr val="bg1">
                    <a:lumMod val="50000"/>
                  </a:schemeClr>
                </a:solidFill>
              </a:rPr>
              <a:t>通关服务）。</a:t>
            </a:r>
            <a:endParaRPr sz="1600" dirty="0">
              <a:solidFill>
                <a:schemeClr val="bg1">
                  <a:lumMod val="50000"/>
                </a:schemeClr>
              </a:solidFill>
            </a:endParaRPr>
          </a:p>
        </p:txBody>
      </p:sp>
      <p:sp>
        <p:nvSpPr>
          <p:cNvPr id="21" name="TextBox 1"/>
          <p:cNvSpPr txBox="1"/>
          <p:nvPr/>
        </p:nvSpPr>
        <p:spPr>
          <a:xfrm>
            <a:off x="439676" y="3295303"/>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核心能力</a:t>
            </a:r>
            <a:r>
              <a:rPr lang="zh-CN" altLang="en-US" sz="1600" b="1" dirty="0" smtClean="0">
                <a:solidFill>
                  <a:schemeClr val="bg1">
                    <a:lumMod val="50000"/>
                  </a:schemeClr>
                </a:solidFill>
              </a:rPr>
              <a:t>：</a:t>
            </a:r>
            <a:r>
              <a:rPr lang="zh-CN" altLang="en-US" sz="1600" dirty="0">
                <a:solidFill>
                  <a:schemeClr val="bg1">
                    <a:lumMod val="50000"/>
                  </a:schemeClr>
                </a:solidFill>
              </a:rPr>
              <a:t>规模化运营；精准化营销</a:t>
            </a:r>
            <a:r>
              <a:rPr lang="zh-CN" altLang="en-US" sz="1600" dirty="0" smtClean="0">
                <a:solidFill>
                  <a:schemeClr val="bg1">
                    <a:lumMod val="50000"/>
                  </a:schemeClr>
                </a:solidFill>
              </a:rPr>
              <a:t>；创建</a:t>
            </a:r>
            <a:r>
              <a:rPr lang="zh-CN" altLang="en-US" sz="1600" dirty="0">
                <a:solidFill>
                  <a:schemeClr val="bg1">
                    <a:lumMod val="50000"/>
                  </a:schemeClr>
                </a:solidFill>
              </a:rPr>
              <a:t>自有品牌。</a:t>
            </a:r>
            <a:endParaRPr sz="1600" dirty="0">
              <a:solidFill>
                <a:schemeClr val="bg1">
                  <a:lumMod val="50000"/>
                </a:schemeClr>
              </a:solidFill>
            </a:endParaRPr>
          </a:p>
        </p:txBody>
      </p:sp>
    </p:spTree>
    <p:extLst>
      <p:ext uri="{BB962C8B-B14F-4D97-AF65-F5344CB8AC3E}">
        <p14:creationId xmlns:p14="http://schemas.microsoft.com/office/powerpoint/2010/main" val="1358468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8564" y="1248747"/>
            <a:ext cx="8468469" cy="834151"/>
          </a:xfrm>
          <a:prstGeom prst="rect">
            <a:avLst/>
          </a:prstGeom>
          <a:solidFill>
            <a:schemeClr val="bg1"/>
          </a:solidFill>
          <a:ln>
            <a:noFill/>
          </a:ln>
          <a:effectLst/>
        </p:spPr>
        <p:txBody>
          <a:bodyPr anchor="ctr"/>
          <a:lstStyle/>
          <a:p>
            <a:pPr lvl="0" hangingPunct="1">
              <a:lnSpc>
                <a:spcPct val="120000"/>
              </a:lnSpc>
              <a:defRPr/>
            </a:pP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简称敦煌网，成立于</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2004</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年，是一家小额</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出口跨境电子商务平台，用户遍及全球大部分国家和地区，具备</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11</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种外国语言运营，每</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1.6</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秒产生一张订单，用户数和交易额逐年</a:t>
            </a:r>
            <a:r>
              <a:rPr lang="zh-CN" altLang="en-US" sz="1400" dirty="0">
                <a:solidFill>
                  <a:schemeClr val="accent6">
                    <a:lumMod val="50000"/>
                  </a:schemeClr>
                </a:solidFill>
                <a:latin typeface="Arial" panose="020B0604020202020204" pitchFamily="34" charset="0"/>
                <a:ea typeface="微软雅黑" panose="020B0503020204020204" pitchFamily="34" charset="-122"/>
                <a:sym typeface="Arial" panose="020B0604020202020204" pitchFamily="34" charset="0"/>
              </a:rPr>
              <a:t>快速提升。成为全球第一家全供应链跨境服务商，领先全球跨境电子商务一站式贸易和服务平台，</a:t>
            </a:r>
            <a:endParaRPr lang="en-US" altLang="zh-CN" sz="1400" dirty="0">
              <a:solidFill>
                <a:schemeClr val="accent6">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1145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7636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三）敦煌禾光信息技术有限公司商业模式</a:t>
            </a:r>
            <a:endParaRPr lang="en-US" altLang="zh-CN" sz="2000" b="1" dirty="0">
              <a:solidFill>
                <a:srgbClr val="002060"/>
              </a:solidFill>
            </a:endParaRPr>
          </a:p>
        </p:txBody>
      </p:sp>
      <p:sp>
        <p:nvSpPr>
          <p:cNvPr id="20" name="TextBox 1"/>
          <p:cNvSpPr txBox="1"/>
          <p:nvPr/>
        </p:nvSpPr>
        <p:spPr>
          <a:xfrm>
            <a:off x="439676" y="2248685"/>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定位</a:t>
            </a:r>
            <a:r>
              <a:rPr lang="zh-CN" altLang="en-US" sz="1600" b="1" dirty="0" smtClean="0">
                <a:solidFill>
                  <a:schemeClr val="bg1">
                    <a:lumMod val="50000"/>
                  </a:schemeClr>
                </a:solidFill>
              </a:rPr>
              <a:t>目标：</a:t>
            </a:r>
            <a:r>
              <a:rPr lang="zh-CN" altLang="en-US" sz="1600" dirty="0">
                <a:solidFill>
                  <a:schemeClr val="bg1">
                    <a:lumMod val="50000"/>
                  </a:schemeClr>
                </a:solidFill>
              </a:rPr>
              <a:t>以中小外贸企业为中心，通过市场精准定位、产业链服务、信息数字技术和精细化管理，打造一个聚集境内众多中小供应商的产品，为境外众多中小采购商提供采购服务，成为一个全天候服务的“卖全球、买全球”的国际网上批发交易平台。。</a:t>
            </a:r>
            <a:endParaRPr sz="1600" dirty="0">
              <a:solidFill>
                <a:schemeClr val="bg1">
                  <a:lumMod val="50000"/>
                </a:schemeClr>
              </a:solidFill>
            </a:endParaRPr>
          </a:p>
        </p:txBody>
      </p:sp>
      <p:sp>
        <p:nvSpPr>
          <p:cNvPr id="17" name="TextBox 1"/>
          <p:cNvSpPr txBox="1"/>
          <p:nvPr/>
        </p:nvSpPr>
        <p:spPr>
          <a:xfrm>
            <a:off x="478469" y="4215734"/>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a:solidFill>
                  <a:schemeClr val="bg1">
                    <a:lumMod val="50000"/>
                  </a:schemeClr>
                </a:solidFill>
              </a:rPr>
              <a:t>业务服务费；交易佣金；金融服务费；与第三方增值服务公司合作分成等</a:t>
            </a:r>
            <a:r>
              <a:rPr lang="zh-CN" altLang="en-US" sz="1600" dirty="0" smtClean="0">
                <a:solidFill>
                  <a:schemeClr val="bg1">
                    <a:lumMod val="50000"/>
                  </a:schemeClr>
                </a:solidFill>
              </a:rPr>
              <a:t>费用。</a:t>
            </a:r>
            <a:endParaRPr sz="1600" dirty="0">
              <a:solidFill>
                <a:schemeClr val="bg1">
                  <a:lumMod val="50000"/>
                </a:schemeClr>
              </a:solidFill>
            </a:endParaRPr>
          </a:p>
        </p:txBody>
      </p:sp>
      <p:sp>
        <p:nvSpPr>
          <p:cNvPr id="16" name="TextBox 1"/>
          <p:cNvSpPr txBox="1"/>
          <p:nvPr/>
        </p:nvSpPr>
        <p:spPr>
          <a:xfrm>
            <a:off x="478469" y="3205632"/>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在线注册用户、提供个性化服务收费客户、其他途径客户三类</a:t>
            </a:r>
            <a:r>
              <a:rPr lang="zh-CN" altLang="en-US" sz="1600" dirty="0" smtClean="0">
                <a:solidFill>
                  <a:schemeClr val="bg1">
                    <a:lumMod val="50000"/>
                  </a:schemeClr>
                </a:solidFill>
              </a:rPr>
              <a:t>；提供</a:t>
            </a:r>
            <a:r>
              <a:rPr lang="zh-CN" altLang="en-US" sz="1600" dirty="0">
                <a:solidFill>
                  <a:schemeClr val="bg1">
                    <a:lumMod val="50000"/>
                  </a:schemeClr>
                </a:solidFill>
              </a:rPr>
              <a:t>精细化的物流服务管理、支付服务管理、数字贸易智能生态</a:t>
            </a:r>
            <a:r>
              <a:rPr lang="zh-CN" altLang="en-US" sz="1600" dirty="0" smtClean="0">
                <a:solidFill>
                  <a:schemeClr val="bg1">
                    <a:lumMod val="50000"/>
                  </a:schemeClr>
                </a:solidFill>
              </a:rPr>
              <a:t>体系。</a:t>
            </a:r>
            <a:endParaRPr sz="1600" dirty="0">
              <a:solidFill>
                <a:schemeClr val="bg1">
                  <a:lumMod val="50000"/>
                </a:schemeClr>
              </a:solidFill>
            </a:endParaRPr>
          </a:p>
        </p:txBody>
      </p:sp>
      <p:sp>
        <p:nvSpPr>
          <p:cNvPr id="21" name="TextBox 1"/>
          <p:cNvSpPr txBox="1"/>
          <p:nvPr/>
        </p:nvSpPr>
        <p:spPr>
          <a:xfrm>
            <a:off x="439676" y="3888896"/>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核心能力</a:t>
            </a:r>
            <a:r>
              <a:rPr lang="zh-CN" altLang="en-US" sz="1600" b="1" dirty="0" smtClean="0">
                <a:solidFill>
                  <a:schemeClr val="bg1">
                    <a:lumMod val="50000"/>
                  </a:schemeClr>
                </a:solidFill>
              </a:rPr>
              <a:t>：</a:t>
            </a:r>
            <a:r>
              <a:rPr lang="zh-CN" altLang="en-US" sz="1600" dirty="0" smtClean="0">
                <a:solidFill>
                  <a:schemeClr val="bg1">
                    <a:lumMod val="50000"/>
                  </a:schemeClr>
                </a:solidFill>
              </a:rPr>
              <a:t>提供一</a:t>
            </a:r>
            <a:r>
              <a:rPr lang="zh-CN" altLang="en-US" sz="1600" dirty="0">
                <a:solidFill>
                  <a:schemeClr val="bg1">
                    <a:lumMod val="50000"/>
                  </a:schemeClr>
                </a:solidFill>
              </a:rPr>
              <a:t>站式免费服务、个性化增值服务；搭建数字贸易中心；</a:t>
            </a:r>
            <a:r>
              <a:rPr lang="zh-CN" altLang="en-US" sz="1600" dirty="0" smtClean="0">
                <a:solidFill>
                  <a:schemeClr val="bg1">
                    <a:lumMod val="50000"/>
                  </a:schemeClr>
                </a:solidFill>
              </a:rPr>
              <a:t>创建</a:t>
            </a:r>
            <a:r>
              <a:rPr lang="zh-CN" altLang="en-US" sz="1600" dirty="0">
                <a:solidFill>
                  <a:schemeClr val="bg1">
                    <a:lumMod val="50000"/>
                  </a:schemeClr>
                </a:solidFill>
              </a:rPr>
              <a:t>自有品牌。</a:t>
            </a:r>
            <a:endParaRPr sz="1600" dirty="0">
              <a:solidFill>
                <a:schemeClr val="bg1">
                  <a:lumMod val="50000"/>
                </a:schemeClr>
              </a:solidFill>
            </a:endParaRPr>
          </a:p>
        </p:txBody>
      </p:sp>
    </p:spTree>
    <p:extLst>
      <p:ext uri="{BB962C8B-B14F-4D97-AF65-F5344CB8AC3E}">
        <p14:creationId xmlns:p14="http://schemas.microsoft.com/office/powerpoint/2010/main" val="26183620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8564" y="1248747"/>
            <a:ext cx="8468469" cy="834151"/>
          </a:xfrm>
          <a:prstGeom prst="rect">
            <a:avLst/>
          </a:prstGeom>
          <a:solidFill>
            <a:schemeClr val="bg1"/>
          </a:solidFill>
          <a:ln>
            <a:noFill/>
          </a:ln>
          <a:effectLst/>
        </p:spPr>
        <p:txBody>
          <a:bodyPr anchor="ctr"/>
          <a:lstStyle/>
          <a:p>
            <a:pPr lvl="0" hangingPunct="1">
              <a:lnSpc>
                <a:spcPct val="120000"/>
              </a:lnSpc>
              <a:defRPr/>
            </a:pP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速卖通（</a:t>
            </a:r>
            <a:r>
              <a:rPr lang="en-US" altLang="zh-CN" sz="1400" dirty="0" err="1">
                <a:solidFill>
                  <a:srgbClr val="008000"/>
                </a:solidFill>
                <a:latin typeface="Arial" panose="020B0604020202020204" pitchFamily="34" charset="0"/>
                <a:ea typeface="微软雅黑" panose="020B0503020204020204" pitchFamily="34" charset="-122"/>
                <a:sym typeface="Arial" panose="020B0604020202020204" pitchFamily="34" charset="0"/>
              </a:rPr>
              <a:t>AliExpress</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成立于</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2010</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年，</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阿里巴巴旗下中国最大的</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跨境电子商务平台</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，主要</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经销服装服饰、箱包鞋类、精品珠宝、工艺品、手表、婚纱礼服、美容美发、健康用品</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、母</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婴、玩具、家居、家具、灯具、工具、家用电器、体育与户外用品、</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3C</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数码、汽摩配等</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20</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多类商品，支持世界</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18</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种语言站点。</a:t>
            </a:r>
            <a:endPar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1145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7636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四）全球速卖通商业模式</a:t>
            </a:r>
            <a:endParaRPr lang="en-US" altLang="zh-CN" sz="2000" b="1" dirty="0">
              <a:solidFill>
                <a:srgbClr val="002060"/>
              </a:solidFill>
            </a:endParaRPr>
          </a:p>
        </p:txBody>
      </p:sp>
      <p:sp>
        <p:nvSpPr>
          <p:cNvPr id="20" name="TextBox 1"/>
          <p:cNvSpPr txBox="1"/>
          <p:nvPr/>
        </p:nvSpPr>
        <p:spPr>
          <a:xfrm>
            <a:off x="439675" y="2276395"/>
            <a:ext cx="847710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定位目标：</a:t>
            </a:r>
            <a:r>
              <a:rPr lang="zh-CN" altLang="en-US" sz="1600" dirty="0">
                <a:solidFill>
                  <a:schemeClr val="bg1">
                    <a:lumMod val="50000"/>
                  </a:schemeClr>
                </a:solidFill>
              </a:rPr>
              <a:t>以中小</a:t>
            </a:r>
            <a:r>
              <a:rPr lang="zh-CN" altLang="en-US" sz="1600" dirty="0" smtClean="0">
                <a:solidFill>
                  <a:schemeClr val="bg1">
                    <a:lumMod val="50000"/>
                  </a:schemeClr>
                </a:solidFill>
              </a:rPr>
              <a:t>商家、消费者</a:t>
            </a:r>
            <a:r>
              <a:rPr lang="zh-CN" altLang="en-US" sz="1600" dirty="0">
                <a:solidFill>
                  <a:schemeClr val="bg1">
                    <a:lumMod val="50000"/>
                  </a:schemeClr>
                </a:solidFill>
              </a:rPr>
              <a:t>为中心，通过市场精准定位、产业链服务、信息数字技术和精细化管理，为客户提供精准化服务，给全球消费者提供</a:t>
            </a:r>
            <a:r>
              <a:rPr lang="zh-CN" altLang="en-US" sz="1600" dirty="0" smtClean="0">
                <a:solidFill>
                  <a:schemeClr val="bg1">
                    <a:lumMod val="50000"/>
                  </a:schemeClr>
                </a:solidFill>
              </a:rPr>
              <a:t>采购或消费</a:t>
            </a:r>
            <a:r>
              <a:rPr lang="zh-CN" altLang="en-US" sz="1600" dirty="0">
                <a:solidFill>
                  <a:schemeClr val="bg1">
                    <a:lumMod val="50000"/>
                  </a:schemeClr>
                </a:solidFill>
              </a:rPr>
              <a:t>的</a:t>
            </a:r>
            <a:r>
              <a:rPr lang="en-US" altLang="zh-CN" sz="1600" dirty="0">
                <a:solidFill>
                  <a:schemeClr val="bg1">
                    <a:lumMod val="50000"/>
                  </a:schemeClr>
                </a:solidFill>
              </a:rPr>
              <a:t>B2C</a:t>
            </a:r>
            <a:r>
              <a:rPr lang="zh-CN" altLang="en-US" sz="1600" dirty="0">
                <a:solidFill>
                  <a:schemeClr val="bg1">
                    <a:lumMod val="50000"/>
                  </a:schemeClr>
                </a:solidFill>
              </a:rPr>
              <a:t>跨境电子商务平台</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7" name="TextBox 1"/>
          <p:cNvSpPr txBox="1"/>
          <p:nvPr/>
        </p:nvSpPr>
        <p:spPr>
          <a:xfrm>
            <a:off x="439676" y="4254922"/>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a:solidFill>
                  <a:schemeClr val="bg1">
                    <a:lumMod val="50000"/>
                  </a:schemeClr>
                </a:solidFill>
              </a:rPr>
              <a:t>业务服务费；交易佣金；</a:t>
            </a:r>
            <a:r>
              <a:rPr lang="zh-CN" altLang="en-US" sz="1600" dirty="0" smtClean="0">
                <a:solidFill>
                  <a:schemeClr val="bg1">
                    <a:lumMod val="50000"/>
                  </a:schemeClr>
                </a:solidFill>
              </a:rPr>
              <a:t>保证金。</a:t>
            </a:r>
            <a:endParaRPr sz="1600" dirty="0">
              <a:solidFill>
                <a:schemeClr val="bg1">
                  <a:lumMod val="50000"/>
                </a:schemeClr>
              </a:solidFill>
            </a:endParaRPr>
          </a:p>
        </p:txBody>
      </p:sp>
      <p:sp>
        <p:nvSpPr>
          <p:cNvPr id="16" name="TextBox 1"/>
          <p:cNvSpPr txBox="1"/>
          <p:nvPr/>
        </p:nvSpPr>
        <p:spPr>
          <a:xfrm>
            <a:off x="439676" y="2928516"/>
            <a:ext cx="837735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据网民规模、消费能力和教育程度等</a:t>
            </a:r>
            <a:r>
              <a:rPr lang="zh-CN" altLang="en-US" sz="1600" dirty="0" smtClean="0">
                <a:solidFill>
                  <a:schemeClr val="bg1">
                    <a:lumMod val="50000"/>
                  </a:schemeClr>
                </a:solidFill>
              </a:rPr>
              <a:t>因素选择</a:t>
            </a:r>
            <a:r>
              <a:rPr lang="zh-CN" altLang="en-US" sz="1600" dirty="0">
                <a:solidFill>
                  <a:schemeClr val="bg1">
                    <a:lumMod val="50000"/>
                  </a:schemeClr>
                </a:solidFill>
              </a:rPr>
              <a:t>俄罗斯、美国、西班牙、巴西和法国作为目标市场；提供即时通讯工具、精准营销、便捷配送</a:t>
            </a:r>
            <a:r>
              <a:rPr lang="zh-CN" altLang="en-US" sz="1600" dirty="0" smtClean="0">
                <a:solidFill>
                  <a:schemeClr val="bg1">
                    <a:lumMod val="50000"/>
                  </a:schemeClr>
                </a:solidFill>
              </a:rPr>
              <a:t>、多种支付方式等服务。</a:t>
            </a:r>
            <a:endParaRPr sz="1600" dirty="0">
              <a:solidFill>
                <a:schemeClr val="bg1">
                  <a:lumMod val="50000"/>
                </a:schemeClr>
              </a:solidFill>
            </a:endParaRPr>
          </a:p>
        </p:txBody>
      </p:sp>
      <p:sp>
        <p:nvSpPr>
          <p:cNvPr id="21" name="TextBox 1"/>
          <p:cNvSpPr txBox="1"/>
          <p:nvPr/>
        </p:nvSpPr>
        <p:spPr>
          <a:xfrm>
            <a:off x="439676" y="3591721"/>
            <a:ext cx="837735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核心能力</a:t>
            </a:r>
            <a:r>
              <a:rPr lang="zh-CN" altLang="en-US" sz="1600" b="1" dirty="0" smtClean="0">
                <a:solidFill>
                  <a:schemeClr val="bg1">
                    <a:lumMod val="50000"/>
                  </a:schemeClr>
                </a:solidFill>
              </a:rPr>
              <a:t>：</a:t>
            </a:r>
            <a:r>
              <a:rPr lang="zh-CN" altLang="en-US" sz="1600" dirty="0">
                <a:solidFill>
                  <a:schemeClr val="bg1">
                    <a:lumMod val="50000"/>
                  </a:schemeClr>
                </a:solidFill>
              </a:rPr>
              <a:t>依托阿里巴巴集团的网络信息技术、阿里云计算等先进技术的支持，共享阿里旗下所有</a:t>
            </a:r>
            <a:r>
              <a:rPr lang="zh-CN" altLang="en-US" sz="1600" dirty="0" smtClean="0">
                <a:solidFill>
                  <a:schemeClr val="bg1">
                    <a:lumMod val="50000"/>
                  </a:schemeClr>
                </a:solidFill>
              </a:rPr>
              <a:t>平台的</a:t>
            </a:r>
            <a:r>
              <a:rPr lang="zh-CN" altLang="en-US" sz="1600" dirty="0">
                <a:solidFill>
                  <a:schemeClr val="bg1">
                    <a:lumMod val="50000"/>
                  </a:schemeClr>
                </a:solidFill>
              </a:rPr>
              <a:t>流量与信息，</a:t>
            </a:r>
            <a:r>
              <a:rPr lang="zh-CN" altLang="en-US" sz="1600" dirty="0" smtClean="0">
                <a:solidFill>
                  <a:schemeClr val="bg1">
                    <a:lumMod val="50000"/>
                  </a:schemeClr>
                </a:solidFill>
              </a:rPr>
              <a:t>促进信息流</a:t>
            </a:r>
            <a:r>
              <a:rPr lang="zh-CN" altLang="en-US" sz="1600" dirty="0">
                <a:solidFill>
                  <a:schemeClr val="bg1">
                    <a:lumMod val="50000"/>
                  </a:schemeClr>
                </a:solidFill>
              </a:rPr>
              <a:t>、货物流和资金流的快速</a:t>
            </a:r>
            <a:r>
              <a:rPr lang="zh-CN" altLang="en-US" sz="1600" dirty="0" smtClean="0">
                <a:solidFill>
                  <a:schemeClr val="bg1">
                    <a:lumMod val="50000"/>
                  </a:schemeClr>
                </a:solidFill>
              </a:rPr>
              <a:t>周转。</a:t>
            </a:r>
            <a:endParaRPr sz="1600" dirty="0">
              <a:solidFill>
                <a:schemeClr val="bg1">
                  <a:lumMod val="50000"/>
                </a:schemeClr>
              </a:solidFill>
            </a:endParaRPr>
          </a:p>
        </p:txBody>
      </p:sp>
    </p:spTree>
    <p:extLst>
      <p:ext uri="{BB962C8B-B14F-4D97-AF65-F5344CB8AC3E}">
        <p14:creationId xmlns:p14="http://schemas.microsoft.com/office/powerpoint/2010/main" val="32126372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8564" y="1248747"/>
            <a:ext cx="8468469" cy="834151"/>
          </a:xfrm>
          <a:prstGeom prst="rect">
            <a:avLst/>
          </a:prstGeom>
          <a:solidFill>
            <a:schemeClr val="bg1"/>
          </a:solidFill>
          <a:ln>
            <a:noFill/>
          </a:ln>
          <a:effectLst/>
        </p:spPr>
        <p:txBody>
          <a:bodyPr anchor="ctr"/>
          <a:lstStyle/>
          <a:p>
            <a:pPr lvl="0" hangingPunct="1">
              <a:lnSpc>
                <a:spcPct val="120000"/>
              </a:lnSpc>
              <a:defRPr/>
            </a:pP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eBay</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成立于</a:t>
            </a:r>
            <a:r>
              <a:rPr lang="en-US" altLang="zh-CN"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1995</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年</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是一家</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拍卖跨</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境电子商务平台，在全球拥有了</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37</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个站点，支持全球</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20</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多种语言，注册用户超过了</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亿</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成为全球最大的跨境电子商务平台之一。</a:t>
            </a:r>
            <a:endPar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1145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7636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五</a:t>
            </a:r>
            <a:r>
              <a:rPr lang="zh-CN" altLang="en-US" sz="2000" b="1" dirty="0" smtClean="0">
                <a:solidFill>
                  <a:srgbClr val="002060"/>
                </a:solidFill>
              </a:rPr>
              <a:t>）</a:t>
            </a:r>
            <a:r>
              <a:rPr lang="en-US" altLang="zh-CN" sz="2000" b="1" dirty="0">
                <a:solidFill>
                  <a:srgbClr val="002060"/>
                </a:solidFill>
              </a:rPr>
              <a:t>eBay</a:t>
            </a:r>
            <a:r>
              <a:rPr lang="zh-CN" altLang="en-US" sz="2000" b="1" dirty="0" smtClean="0">
                <a:solidFill>
                  <a:srgbClr val="002060"/>
                </a:solidFill>
              </a:rPr>
              <a:t>商</a:t>
            </a:r>
            <a:r>
              <a:rPr lang="zh-CN" altLang="en-US" sz="2000" b="1" dirty="0">
                <a:solidFill>
                  <a:srgbClr val="002060"/>
                </a:solidFill>
              </a:rPr>
              <a:t>业模式</a:t>
            </a:r>
            <a:endParaRPr lang="en-US" altLang="zh-CN" sz="2000" b="1" dirty="0">
              <a:solidFill>
                <a:srgbClr val="002060"/>
              </a:solidFill>
            </a:endParaRPr>
          </a:p>
        </p:txBody>
      </p:sp>
      <p:sp>
        <p:nvSpPr>
          <p:cNvPr id="20" name="TextBox 1"/>
          <p:cNvSpPr txBox="1"/>
          <p:nvPr/>
        </p:nvSpPr>
        <p:spPr>
          <a:xfrm>
            <a:off x="439676" y="2276395"/>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定位目标：</a:t>
            </a:r>
            <a:r>
              <a:rPr lang="zh-CN" altLang="en-US" sz="1600" dirty="0">
                <a:solidFill>
                  <a:schemeClr val="bg1">
                    <a:lumMod val="50000"/>
                  </a:schemeClr>
                </a:solidFill>
              </a:rPr>
              <a:t>以小型企业、大型零售商和消费者集为中心，通过市场精准定位、产业链服务、精细化管理和移动商务技术，打造一个线上和线下、全球小型企业、大型零售商和消费者集聚的，并对接网上拍卖、电子商务、购物商场的</a:t>
            </a:r>
            <a:r>
              <a:rPr lang="en-US" altLang="zh-CN" sz="1600" dirty="0">
                <a:solidFill>
                  <a:schemeClr val="bg1">
                    <a:lumMod val="50000"/>
                  </a:schemeClr>
                </a:solidFill>
              </a:rPr>
              <a:t>C2C</a:t>
            </a:r>
            <a:r>
              <a:rPr lang="zh-CN" altLang="en-US" sz="1600" dirty="0">
                <a:solidFill>
                  <a:schemeClr val="bg1">
                    <a:lumMod val="50000"/>
                  </a:schemeClr>
                </a:solidFill>
              </a:rPr>
              <a:t>和</a:t>
            </a:r>
            <a:r>
              <a:rPr lang="en-US" altLang="zh-CN" sz="1600" dirty="0">
                <a:solidFill>
                  <a:schemeClr val="bg1">
                    <a:lumMod val="50000"/>
                  </a:schemeClr>
                </a:solidFill>
              </a:rPr>
              <a:t>B2C</a:t>
            </a:r>
            <a:r>
              <a:rPr lang="zh-CN" altLang="en-US" sz="1600" dirty="0">
                <a:solidFill>
                  <a:schemeClr val="bg1">
                    <a:lumMod val="50000"/>
                  </a:schemeClr>
                </a:solidFill>
              </a:rPr>
              <a:t>跨境电子商务平台。</a:t>
            </a:r>
            <a:endParaRPr sz="1600" dirty="0">
              <a:solidFill>
                <a:schemeClr val="bg1">
                  <a:lumMod val="50000"/>
                </a:schemeClr>
              </a:solidFill>
            </a:endParaRPr>
          </a:p>
        </p:txBody>
      </p:sp>
      <p:sp>
        <p:nvSpPr>
          <p:cNvPr id="17" name="TextBox 1"/>
          <p:cNvSpPr txBox="1"/>
          <p:nvPr/>
        </p:nvSpPr>
        <p:spPr>
          <a:xfrm>
            <a:off x="473783" y="4336438"/>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a:solidFill>
                  <a:schemeClr val="bg1">
                    <a:lumMod val="50000"/>
                  </a:schemeClr>
                </a:solidFill>
              </a:rPr>
              <a:t>刊登费；成交费；特色功能费；店铺费。</a:t>
            </a:r>
            <a:endParaRPr sz="1600" dirty="0">
              <a:solidFill>
                <a:schemeClr val="bg1">
                  <a:lumMod val="50000"/>
                </a:schemeClr>
              </a:solidFill>
            </a:endParaRPr>
          </a:p>
        </p:txBody>
      </p:sp>
      <p:sp>
        <p:nvSpPr>
          <p:cNvPr id="16" name="TextBox 1"/>
          <p:cNvSpPr txBox="1"/>
          <p:nvPr/>
        </p:nvSpPr>
        <p:spPr>
          <a:xfrm>
            <a:off x="439676" y="3263133"/>
            <a:ext cx="8127975"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年龄在</a:t>
            </a:r>
            <a:r>
              <a:rPr lang="en-US" altLang="zh-CN" sz="1600" dirty="0">
                <a:solidFill>
                  <a:schemeClr val="bg1">
                    <a:lumMod val="50000"/>
                  </a:schemeClr>
                </a:solidFill>
              </a:rPr>
              <a:t>45</a:t>
            </a:r>
            <a:r>
              <a:rPr lang="zh-CN" altLang="en-US" sz="1600" dirty="0">
                <a:solidFill>
                  <a:schemeClr val="bg1">
                    <a:lumMod val="50000"/>
                  </a:schemeClr>
                </a:solidFill>
              </a:rPr>
              <a:t>岁以上的欧洲、美洲、亚洲和太平洋地区经济较</a:t>
            </a:r>
            <a:r>
              <a:rPr lang="zh-CN" altLang="en-US" sz="1600" dirty="0" smtClean="0">
                <a:solidFill>
                  <a:schemeClr val="bg1">
                    <a:lumMod val="50000"/>
                  </a:schemeClr>
                </a:solidFill>
              </a:rPr>
              <a:t>发达国家的群体</a:t>
            </a:r>
            <a:r>
              <a:rPr lang="zh-CN" altLang="en-US" sz="1600" dirty="0">
                <a:solidFill>
                  <a:schemeClr val="bg1">
                    <a:lumMod val="50000"/>
                  </a:schemeClr>
                </a:solidFill>
              </a:rPr>
              <a:t>；提供机器翻译、多功能</a:t>
            </a:r>
            <a:r>
              <a:rPr lang="en-US" altLang="zh-CN" sz="1600" dirty="0">
                <a:solidFill>
                  <a:schemeClr val="bg1">
                    <a:lumMod val="50000"/>
                  </a:schemeClr>
                </a:solidFill>
              </a:rPr>
              <a:t>API</a:t>
            </a:r>
            <a:r>
              <a:rPr lang="zh-CN" altLang="en-US" sz="1600" dirty="0">
                <a:solidFill>
                  <a:schemeClr val="bg1">
                    <a:lumMod val="50000"/>
                  </a:schemeClr>
                </a:solidFill>
              </a:rPr>
              <a:t>工具、第三方合作物流、多种支付方式、业务</a:t>
            </a:r>
            <a:r>
              <a:rPr lang="zh-CN" altLang="en-US" sz="1600" dirty="0" smtClean="0">
                <a:solidFill>
                  <a:schemeClr val="bg1">
                    <a:lumMod val="50000"/>
                  </a:schemeClr>
                </a:solidFill>
              </a:rPr>
              <a:t>咨询等服务。</a:t>
            </a:r>
            <a:endParaRPr sz="1600" dirty="0">
              <a:solidFill>
                <a:schemeClr val="bg1">
                  <a:lumMod val="50000"/>
                </a:schemeClr>
              </a:solidFill>
            </a:endParaRPr>
          </a:p>
        </p:txBody>
      </p:sp>
      <p:sp>
        <p:nvSpPr>
          <p:cNvPr id="21" name="TextBox 1"/>
          <p:cNvSpPr txBox="1"/>
          <p:nvPr/>
        </p:nvSpPr>
        <p:spPr>
          <a:xfrm>
            <a:off x="473783" y="3946397"/>
            <a:ext cx="8127975"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核心能力</a:t>
            </a:r>
            <a:r>
              <a:rPr lang="zh-CN" altLang="en-US" sz="1600" b="1" dirty="0" smtClean="0">
                <a:solidFill>
                  <a:schemeClr val="bg1">
                    <a:lumMod val="50000"/>
                  </a:schemeClr>
                </a:solidFill>
              </a:rPr>
              <a:t>：</a:t>
            </a:r>
            <a:r>
              <a:rPr lang="zh-CN" altLang="en-US" sz="1600" dirty="0">
                <a:solidFill>
                  <a:schemeClr val="bg1">
                    <a:lumMod val="50000"/>
                  </a:schemeClr>
                </a:solidFill>
              </a:rPr>
              <a:t>完善的跨境供应链</a:t>
            </a:r>
            <a:r>
              <a:rPr lang="zh-CN" altLang="en-US" sz="1600" dirty="0" smtClean="0">
                <a:solidFill>
                  <a:schemeClr val="bg1">
                    <a:lumMod val="50000"/>
                  </a:schemeClr>
                </a:solidFill>
              </a:rPr>
              <a:t>；领先的全球</a:t>
            </a:r>
            <a:r>
              <a:rPr lang="zh-CN" altLang="en-US" sz="1600" dirty="0">
                <a:solidFill>
                  <a:schemeClr val="bg1">
                    <a:lumMod val="50000"/>
                  </a:schemeClr>
                </a:solidFill>
              </a:rPr>
              <a:t>移动商务。</a:t>
            </a:r>
            <a:endParaRPr sz="1600" dirty="0">
              <a:solidFill>
                <a:schemeClr val="bg1">
                  <a:lumMod val="50000"/>
                </a:schemeClr>
              </a:solidFill>
            </a:endParaRPr>
          </a:p>
        </p:txBody>
      </p:sp>
    </p:spTree>
    <p:extLst>
      <p:ext uri="{BB962C8B-B14F-4D97-AF65-F5344CB8AC3E}">
        <p14:creationId xmlns:p14="http://schemas.microsoft.com/office/powerpoint/2010/main" val="32138247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EEEEE">
            <a:alpha val="99000"/>
          </a:srgbClr>
        </a:solidFill>
        <a:effectLst/>
      </p:bgPr>
    </p:bg>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216131" y="185690"/>
            <a:ext cx="5624945"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a:t>
            </a:r>
            <a:r>
              <a:rPr lang="zh-CN" altLang="en-US" sz="2800" b="1" dirty="0" smtClean="0">
                <a:solidFill>
                  <a:schemeClr val="bg1"/>
                </a:solidFill>
                <a:latin typeface="Microsoft YaHei"/>
                <a:ea typeface="Microsoft YaHei"/>
                <a:cs typeface="Microsoft YaHei"/>
              </a:rPr>
              <a:t>电子商务交易</a:t>
            </a:r>
            <a:r>
              <a:rPr lang="zh-CN" altLang="en-US" sz="2800" b="1" dirty="0">
                <a:solidFill>
                  <a:schemeClr val="bg1"/>
                </a:solidFill>
                <a:latin typeface="Microsoft YaHei"/>
                <a:ea typeface="Microsoft YaHei"/>
                <a:cs typeface="Microsoft YaHei"/>
              </a:rPr>
              <a:t>模式</a:t>
            </a:r>
          </a:p>
        </p:txBody>
      </p:sp>
      <p:sp>
        <p:nvSpPr>
          <p:cNvPr id="8" name="TextBox 1"/>
          <p:cNvSpPr txBox="1"/>
          <p:nvPr/>
        </p:nvSpPr>
        <p:spPr>
          <a:xfrm>
            <a:off x="277165" y="1798928"/>
            <a:ext cx="7063606"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（一）交</a:t>
            </a:r>
            <a:r>
              <a:rPr lang="zh-CN" altLang="en-US" sz="2000" b="1" dirty="0" smtClean="0">
                <a:solidFill>
                  <a:srgbClr val="002060"/>
                </a:solidFill>
              </a:rPr>
              <a:t>易模式</a:t>
            </a:r>
            <a:endParaRPr lang="en-US" altLang="zh-CN" sz="2000" b="1" dirty="0">
              <a:solidFill>
                <a:srgbClr val="002060"/>
              </a:solidFill>
            </a:endParaRPr>
          </a:p>
        </p:txBody>
      </p:sp>
      <p:sp>
        <p:nvSpPr>
          <p:cNvPr id="14" name="矩形 13"/>
          <p:cNvSpPr/>
          <p:nvPr/>
        </p:nvSpPr>
        <p:spPr bwMode="auto">
          <a:xfrm>
            <a:off x="583195" y="867845"/>
            <a:ext cx="7845920" cy="827168"/>
          </a:xfrm>
          <a:prstGeom prst="rect">
            <a:avLst/>
          </a:prstGeom>
          <a:solidFill>
            <a:schemeClr val="bg1"/>
          </a:solidFill>
          <a:ln>
            <a:noFill/>
          </a:ln>
          <a:effectLst/>
        </p:spPr>
        <p:txBody>
          <a:bodyPr anchor="ctr"/>
          <a:lstStyle/>
          <a:p>
            <a:pPr lvl="0" hangingPunct="1">
              <a:lnSpc>
                <a:spcPct val="120000"/>
              </a:lnSpc>
              <a:defRPr/>
            </a:pP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电子商务含义：通过互联网等信息网络销售商品或者提供服务的经营活动。</a:t>
            </a:r>
            <a:endParaRPr lang="en-US" altLang="zh-CN" dirty="0" smtClean="0">
              <a:solidFill>
                <a:srgbClr val="008000"/>
              </a:solidFill>
              <a:latin typeface="Arial" panose="020B0604020202020204" pitchFamily="34" charset="0"/>
              <a:ea typeface="微软雅黑" panose="020B0503020204020204" pitchFamily="34" charset="-122"/>
              <a:sym typeface="Arial" panose="020B0604020202020204" pitchFamily="34" charset="0"/>
            </a:endParaRPr>
          </a:p>
          <a:p>
            <a:pPr lvl="0" hangingPunct="1">
              <a:lnSpc>
                <a:spcPct val="120000"/>
              </a:lnSpc>
              <a:defRPr/>
            </a:pPr>
            <a:r>
              <a:rPr lang="zh-CN" altLang="en-US"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电子商务特点：电子化、数字化、网络化和商务化。</a:t>
            </a:r>
            <a:endParaRPr kumimoji="0" lang="zh-CN" altLang="en-US" i="0" u="none" strike="noStrike" kern="0" cap="none" spc="0" normalizeH="0" baseline="0" noProof="0" dirty="0">
              <a:ln>
                <a:noFill/>
              </a:ln>
              <a:solidFill>
                <a:srgbClr val="008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
          <p:cNvSpPr txBox="1"/>
          <p:nvPr/>
        </p:nvSpPr>
        <p:spPr>
          <a:xfrm>
            <a:off x="583194" y="2275491"/>
            <a:ext cx="8255727" cy="4181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sz="1600" b="1" dirty="0">
                <a:solidFill>
                  <a:schemeClr val="bg1">
                    <a:lumMod val="50000"/>
                  </a:schemeClr>
                </a:solidFill>
              </a:rPr>
              <a:t>B2B</a:t>
            </a:r>
            <a:r>
              <a:rPr lang="zh-CN" altLang="en-US" sz="1600" dirty="0">
                <a:solidFill>
                  <a:schemeClr val="bg1">
                    <a:lumMod val="50000"/>
                  </a:schemeClr>
                </a:solidFill>
              </a:rPr>
              <a:t>是指生产商、供应商、零售商之间通过电子商务平台完成货物交易的</a:t>
            </a:r>
            <a:r>
              <a:rPr lang="zh-CN" altLang="en-US" sz="1600" dirty="0" smtClean="0">
                <a:solidFill>
                  <a:schemeClr val="bg1">
                    <a:lumMod val="50000"/>
                  </a:schemeClr>
                </a:solidFill>
              </a:rPr>
              <a:t>方式。</a:t>
            </a:r>
            <a:endParaRPr sz="1600" b="1" dirty="0">
              <a:solidFill>
                <a:schemeClr val="bg1">
                  <a:lumMod val="50000"/>
                </a:schemeClr>
              </a:solidFill>
            </a:endParaRPr>
          </a:p>
        </p:txBody>
      </p:sp>
      <p:sp>
        <p:nvSpPr>
          <p:cNvPr id="18" name="TextBox 1"/>
          <p:cNvSpPr txBox="1"/>
          <p:nvPr/>
        </p:nvSpPr>
        <p:spPr>
          <a:xfrm>
            <a:off x="583194" y="2577359"/>
            <a:ext cx="8255727" cy="4181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sz="1600" b="1" dirty="0">
                <a:solidFill>
                  <a:schemeClr val="bg1">
                    <a:lumMod val="50000"/>
                  </a:schemeClr>
                </a:solidFill>
              </a:rPr>
              <a:t>B2C</a:t>
            </a:r>
            <a:r>
              <a:rPr lang="zh-CN" altLang="en-US" sz="1600" dirty="0">
                <a:solidFill>
                  <a:schemeClr val="bg1">
                    <a:lumMod val="50000"/>
                  </a:schemeClr>
                </a:solidFill>
              </a:rPr>
              <a:t>是指生产商、供应商、零售商与消费者通过电子商务平台完成货物交易的方式。</a:t>
            </a:r>
            <a:endParaRPr sz="1600" b="1" dirty="0">
              <a:solidFill>
                <a:schemeClr val="bg1">
                  <a:lumMod val="50000"/>
                </a:schemeClr>
              </a:solidFill>
            </a:endParaRPr>
          </a:p>
        </p:txBody>
      </p:sp>
      <p:sp>
        <p:nvSpPr>
          <p:cNvPr id="20" name="TextBox 1"/>
          <p:cNvSpPr txBox="1"/>
          <p:nvPr/>
        </p:nvSpPr>
        <p:spPr>
          <a:xfrm>
            <a:off x="583194" y="2896953"/>
            <a:ext cx="8255727" cy="41819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sz="1600" b="1" dirty="0">
                <a:solidFill>
                  <a:schemeClr val="bg1">
                    <a:lumMod val="50000"/>
                  </a:schemeClr>
                </a:solidFill>
              </a:rPr>
              <a:t>C2C</a:t>
            </a:r>
            <a:r>
              <a:rPr lang="zh-CN" altLang="en-US" sz="1600" dirty="0">
                <a:solidFill>
                  <a:schemeClr val="bg1">
                    <a:lumMod val="50000"/>
                  </a:schemeClr>
                </a:solidFill>
              </a:rPr>
              <a:t>是指个体商家与消费者之间通过电子商务平台完成货物交易的方式。</a:t>
            </a:r>
            <a:endParaRPr sz="1600" b="1" dirty="0">
              <a:solidFill>
                <a:schemeClr val="bg1">
                  <a:lumMod val="50000"/>
                </a:schemeClr>
              </a:solidFill>
            </a:endParaRPr>
          </a:p>
        </p:txBody>
      </p:sp>
      <p:sp>
        <p:nvSpPr>
          <p:cNvPr id="21" name="TextBox 1"/>
          <p:cNvSpPr txBox="1"/>
          <p:nvPr/>
        </p:nvSpPr>
        <p:spPr>
          <a:xfrm>
            <a:off x="277165" y="3233334"/>
            <a:ext cx="7063606" cy="4996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a:solidFill>
                  <a:srgbClr val="002060"/>
                </a:solidFill>
              </a:rPr>
              <a:t>（二）平台模式</a:t>
            </a:r>
            <a:endParaRPr lang="en-US" altLang="zh-CN" sz="2000" b="1" dirty="0">
              <a:solidFill>
                <a:srgbClr val="002060"/>
              </a:solidFill>
            </a:endParaRPr>
          </a:p>
        </p:txBody>
      </p:sp>
      <p:sp>
        <p:nvSpPr>
          <p:cNvPr id="23" name="TextBox 1"/>
          <p:cNvSpPr txBox="1"/>
          <p:nvPr/>
        </p:nvSpPr>
        <p:spPr>
          <a:xfrm>
            <a:off x="583194" y="3691571"/>
            <a:ext cx="789855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自营电商平台</a:t>
            </a:r>
            <a:r>
              <a:rPr lang="zh-CN" altLang="en-US" sz="1600" dirty="0">
                <a:solidFill>
                  <a:schemeClr val="bg1">
                    <a:lumMod val="50000"/>
                  </a:schemeClr>
                </a:solidFill>
              </a:rPr>
              <a:t>是指企业委托专业公司基于计算机、互联网、大数据和人工智能等技术搭建的闭环交易系统的营销型网站。</a:t>
            </a:r>
            <a:endParaRPr sz="1600" dirty="0">
              <a:solidFill>
                <a:schemeClr val="bg1">
                  <a:lumMod val="50000"/>
                </a:schemeClr>
              </a:solidFill>
            </a:endParaRPr>
          </a:p>
        </p:txBody>
      </p:sp>
      <p:sp>
        <p:nvSpPr>
          <p:cNvPr id="26" name="TextBox 1"/>
          <p:cNvSpPr txBox="1"/>
          <p:nvPr/>
        </p:nvSpPr>
        <p:spPr>
          <a:xfrm>
            <a:off x="537480" y="4349828"/>
            <a:ext cx="7898558" cy="6832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第三方电商平台</a:t>
            </a:r>
            <a:r>
              <a:rPr lang="zh-CN" altLang="en-US" sz="1600" dirty="0">
                <a:solidFill>
                  <a:schemeClr val="bg1">
                    <a:lumMod val="50000"/>
                  </a:schemeClr>
                </a:solidFill>
              </a:rPr>
              <a:t>是指独立于卖家与卖家之外，在指定经营范围内按照特定服务和交易，凭借电商平台为当事人提供商品交易或服务中介，并以收取佣金或服务费的网站。</a:t>
            </a:r>
            <a:endParaRPr sz="1600" dirty="0">
              <a:solidFill>
                <a:schemeClr val="bg1">
                  <a:lumMod val="50000"/>
                </a:schemeClr>
              </a:solidFill>
            </a:endParaRPr>
          </a:p>
        </p:txBody>
      </p:sp>
      <p:cxnSp>
        <p:nvCxnSpPr>
          <p:cNvPr id="3" name="直接连接符 2"/>
          <p:cNvCxnSpPr/>
          <p:nvPr/>
        </p:nvCxnSpPr>
        <p:spPr>
          <a:xfrm flipV="1">
            <a:off x="63568" y="174716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6350088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a:t>
            </a:r>
            <a:r>
              <a:rPr lang="zh-CN" altLang="en-US" sz="2800" b="1" dirty="0">
                <a:solidFill>
                  <a:schemeClr val="bg1"/>
                </a:solidFill>
                <a:latin typeface="Microsoft YaHei"/>
                <a:ea typeface="Microsoft YaHei"/>
                <a:cs typeface="Microsoft YaHei"/>
              </a:rPr>
              <a:t>跨境电子商务平台服务企业商业模式</a:t>
            </a:r>
          </a:p>
        </p:txBody>
      </p:sp>
      <p:sp>
        <p:nvSpPr>
          <p:cNvPr id="13" name="矩形 12"/>
          <p:cNvSpPr/>
          <p:nvPr/>
        </p:nvSpPr>
        <p:spPr bwMode="auto">
          <a:xfrm>
            <a:off x="348565" y="1248747"/>
            <a:ext cx="8517124" cy="834151"/>
          </a:xfrm>
          <a:prstGeom prst="rect">
            <a:avLst/>
          </a:prstGeom>
          <a:solidFill>
            <a:schemeClr val="bg1"/>
          </a:solidFill>
          <a:ln>
            <a:noFill/>
          </a:ln>
          <a:effectLst/>
        </p:spPr>
        <p:txBody>
          <a:bodyPr anchor="ctr"/>
          <a:lstStyle/>
          <a:p>
            <a:pPr lvl="0" hangingPunct="1">
              <a:lnSpc>
                <a:spcPct val="120000"/>
              </a:lnSpc>
              <a:defRPr/>
            </a:pP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Wish</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成立于</a:t>
            </a:r>
            <a:r>
              <a:rPr lang="en-US" altLang="zh-CN"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2011</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年</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，是一家移动</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App</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平台</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2013</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年升级</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为移动互联网购物平台，推出</a:t>
            </a:r>
            <a:r>
              <a:rPr lang="zh-CN" altLang="en-US"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了</a:t>
            </a:r>
            <a:r>
              <a:rPr lang="en-US" altLang="zh-CN" sz="14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6</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个垂直的移动</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App</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，涉及美妆、饰品、家居用品、服装服饰、儿童用品、手表、母婴用品和</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3C</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电子等</a:t>
            </a:r>
            <a:r>
              <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14</a:t>
            </a:r>
            <a:r>
              <a:rPr lang="zh-CN" altLang="en-US" sz="1400" dirty="0">
                <a:solidFill>
                  <a:srgbClr val="008000"/>
                </a:solidFill>
                <a:latin typeface="Arial" panose="020B0604020202020204" pitchFamily="34" charset="0"/>
                <a:ea typeface="微软雅黑" panose="020B0503020204020204" pitchFamily="34" charset="-122"/>
                <a:sym typeface="Arial" panose="020B0604020202020204" pitchFamily="34" charset="0"/>
              </a:rPr>
              <a:t>个品类商品，是全球最大的移动电商平台。</a:t>
            </a:r>
            <a:endParaRPr lang="en-US" altLang="zh-CN" sz="14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0" y="2114558"/>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763674"/>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六</a:t>
            </a:r>
            <a:r>
              <a:rPr lang="zh-CN" altLang="en-US" sz="2000" b="1" dirty="0" smtClean="0">
                <a:solidFill>
                  <a:srgbClr val="002060"/>
                </a:solidFill>
              </a:rPr>
              <a:t>）</a:t>
            </a:r>
            <a:r>
              <a:rPr lang="en-US" altLang="zh-CN" sz="2000" b="1" dirty="0">
                <a:solidFill>
                  <a:srgbClr val="002060"/>
                </a:solidFill>
              </a:rPr>
              <a:t>Wish</a:t>
            </a:r>
            <a:r>
              <a:rPr lang="zh-CN" altLang="en-US" sz="2000" b="1" dirty="0" smtClean="0">
                <a:solidFill>
                  <a:srgbClr val="002060"/>
                </a:solidFill>
              </a:rPr>
              <a:t>商业</a:t>
            </a:r>
            <a:r>
              <a:rPr lang="zh-CN" altLang="en-US" sz="2000" b="1" dirty="0">
                <a:solidFill>
                  <a:srgbClr val="002060"/>
                </a:solidFill>
              </a:rPr>
              <a:t>模式</a:t>
            </a:r>
            <a:endParaRPr lang="en-US" altLang="zh-CN" sz="2000" b="1" dirty="0">
              <a:solidFill>
                <a:srgbClr val="002060"/>
              </a:solidFill>
            </a:endParaRPr>
          </a:p>
        </p:txBody>
      </p:sp>
      <p:sp>
        <p:nvSpPr>
          <p:cNvPr id="20" name="TextBox 1"/>
          <p:cNvSpPr txBox="1"/>
          <p:nvPr/>
        </p:nvSpPr>
        <p:spPr>
          <a:xfrm>
            <a:off x="439676" y="2276395"/>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定位目标：</a:t>
            </a:r>
            <a:r>
              <a:rPr lang="zh-CN" altLang="en-US" sz="1600" dirty="0">
                <a:solidFill>
                  <a:schemeClr val="bg1">
                    <a:lumMod val="50000"/>
                  </a:schemeClr>
                </a:solidFill>
              </a:rPr>
              <a:t>以工厂型卖家和消费者为中心，通过智能化推荐技术和精细化管理，打造一个集聚工厂型卖家和消费者，采取简单直接的运营规则，开展社会化的营销，将社交媒体与购物相结合的移动互联网购物平台</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7" name="TextBox 1"/>
          <p:cNvSpPr txBox="1"/>
          <p:nvPr/>
        </p:nvSpPr>
        <p:spPr>
          <a:xfrm>
            <a:off x="473783" y="4552569"/>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盈利模式</a:t>
            </a:r>
            <a:r>
              <a:rPr lang="zh-CN" altLang="en-US" sz="1600" b="1" dirty="0" smtClean="0">
                <a:solidFill>
                  <a:schemeClr val="bg1">
                    <a:lumMod val="50000"/>
                  </a:schemeClr>
                </a:solidFill>
              </a:rPr>
              <a:t>：</a:t>
            </a:r>
            <a:r>
              <a:rPr lang="zh-CN" altLang="en-US" sz="1600" dirty="0">
                <a:solidFill>
                  <a:schemeClr val="bg1">
                    <a:lumMod val="50000"/>
                  </a:schemeClr>
                </a:solidFill>
              </a:rPr>
              <a:t>佣金。</a:t>
            </a:r>
            <a:endParaRPr sz="1600" dirty="0">
              <a:solidFill>
                <a:schemeClr val="bg1">
                  <a:lumMod val="50000"/>
                </a:schemeClr>
              </a:solidFill>
            </a:endParaRPr>
          </a:p>
        </p:txBody>
      </p:sp>
      <p:sp>
        <p:nvSpPr>
          <p:cNvPr id="16" name="TextBox 1"/>
          <p:cNvSpPr txBox="1"/>
          <p:nvPr/>
        </p:nvSpPr>
        <p:spPr>
          <a:xfrm>
            <a:off x="439676" y="3263133"/>
            <a:ext cx="838289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客户细分</a:t>
            </a:r>
            <a:r>
              <a:rPr lang="zh-CN" altLang="en-US" sz="1600" b="1" dirty="0" smtClean="0">
                <a:solidFill>
                  <a:schemeClr val="bg1">
                    <a:lumMod val="50000"/>
                  </a:schemeClr>
                </a:solidFill>
              </a:rPr>
              <a:t>：</a:t>
            </a:r>
            <a:r>
              <a:rPr lang="zh-CN" altLang="en-US" sz="1600" dirty="0">
                <a:solidFill>
                  <a:schemeClr val="bg1">
                    <a:lumMod val="50000"/>
                  </a:schemeClr>
                </a:solidFill>
              </a:rPr>
              <a:t>年龄</a:t>
            </a:r>
            <a:r>
              <a:rPr lang="zh-CN" altLang="en-US" sz="1600" dirty="0" smtClean="0">
                <a:solidFill>
                  <a:schemeClr val="bg1">
                    <a:lumMod val="50000"/>
                  </a:schemeClr>
                </a:solidFill>
              </a:rPr>
              <a:t>在</a:t>
            </a:r>
            <a:r>
              <a:rPr lang="en-US" altLang="zh-CN" sz="1600" dirty="0" smtClean="0">
                <a:solidFill>
                  <a:schemeClr val="bg1">
                    <a:lumMod val="50000"/>
                  </a:schemeClr>
                </a:solidFill>
              </a:rPr>
              <a:t>20-40</a:t>
            </a:r>
            <a:r>
              <a:rPr lang="zh-CN" altLang="en-US" sz="1600" dirty="0">
                <a:solidFill>
                  <a:schemeClr val="bg1">
                    <a:lumMod val="50000"/>
                  </a:schemeClr>
                </a:solidFill>
              </a:rPr>
              <a:t>岁之间的欧洲、美洲、亚洲和太平洋地区经济较发达的国家或地区的的</a:t>
            </a:r>
            <a:r>
              <a:rPr lang="zh-CN" altLang="en-US" sz="1600" dirty="0" smtClean="0">
                <a:solidFill>
                  <a:schemeClr val="bg1">
                    <a:lumMod val="50000"/>
                  </a:schemeClr>
                </a:solidFill>
              </a:rPr>
              <a:t>群体</a:t>
            </a:r>
            <a:r>
              <a:rPr lang="zh-CN" altLang="en-US" sz="1600" dirty="0">
                <a:solidFill>
                  <a:schemeClr val="bg1">
                    <a:lumMod val="50000"/>
                  </a:schemeClr>
                </a:solidFill>
              </a:rPr>
              <a:t>；提供产品</a:t>
            </a:r>
            <a:r>
              <a:rPr lang="zh-CN" altLang="en-US" sz="1600" dirty="0" smtClean="0">
                <a:solidFill>
                  <a:schemeClr val="bg1">
                    <a:lumMod val="50000"/>
                  </a:schemeClr>
                </a:solidFill>
              </a:rPr>
              <a:t>推广、</a:t>
            </a:r>
            <a:r>
              <a:rPr lang="zh-CN" altLang="zh-CN" sz="1600" dirty="0" smtClean="0">
                <a:solidFill>
                  <a:schemeClr val="bg1">
                    <a:lumMod val="50000"/>
                  </a:schemeClr>
                </a:solidFill>
              </a:rPr>
              <a:t>本土化</a:t>
            </a:r>
            <a:r>
              <a:rPr lang="zh-CN" altLang="en-US" sz="1600" dirty="0">
                <a:solidFill>
                  <a:schemeClr val="bg1">
                    <a:lumMod val="50000"/>
                  </a:schemeClr>
                </a:solidFill>
              </a:rPr>
              <a:t>语言、各种物流方案、一对多的在线服务费结算等服务</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1" name="TextBox 1"/>
          <p:cNvSpPr txBox="1"/>
          <p:nvPr/>
        </p:nvSpPr>
        <p:spPr>
          <a:xfrm>
            <a:off x="473783" y="3946397"/>
            <a:ext cx="826012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核心能力：</a:t>
            </a:r>
            <a:r>
              <a:rPr lang="zh-CN" altLang="en-US" sz="1600" dirty="0">
                <a:solidFill>
                  <a:schemeClr val="bg1">
                    <a:lumMod val="50000"/>
                  </a:schemeClr>
                </a:solidFill>
              </a:rPr>
              <a:t>完善的供应链体系和智能化推荐技术，进行精细化管理，将社交媒体与购物相结合，通过多功能的</a:t>
            </a:r>
            <a:r>
              <a:rPr lang="en-US" altLang="zh-CN" sz="1600" dirty="0">
                <a:solidFill>
                  <a:schemeClr val="bg1">
                    <a:lumMod val="50000"/>
                  </a:schemeClr>
                </a:solidFill>
              </a:rPr>
              <a:t>APP</a:t>
            </a:r>
            <a:r>
              <a:rPr lang="zh-CN" altLang="en-US" sz="1600" dirty="0">
                <a:solidFill>
                  <a:schemeClr val="bg1">
                    <a:lumMod val="50000"/>
                  </a:schemeClr>
                </a:solidFill>
              </a:rPr>
              <a:t>开展精准受众服务。 </a:t>
            </a:r>
            <a:endParaRPr sz="1600" dirty="0">
              <a:solidFill>
                <a:schemeClr val="bg1">
                  <a:lumMod val="50000"/>
                </a:schemeClr>
              </a:solidFill>
            </a:endParaRPr>
          </a:p>
        </p:txBody>
      </p:sp>
    </p:spTree>
    <p:extLst>
      <p:ext uri="{BB962C8B-B14F-4D97-AF65-F5344CB8AC3E}">
        <p14:creationId xmlns:p14="http://schemas.microsoft.com/office/powerpoint/2010/main" val="28146469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第三章 跨</a:t>
            </a:r>
            <a:r>
              <a:rPr lang="zh-CN" altLang="en-US" b="1" dirty="0">
                <a:solidFill>
                  <a:schemeClr val="bg2">
                    <a:lumMod val="60000"/>
                    <a:lumOff val="40000"/>
                  </a:schemeClr>
                </a:solidFill>
              </a:rPr>
              <a:t>境电子商务市场主体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第三节 跨</a:t>
            </a:r>
            <a:r>
              <a:rPr lang="zh-CN" altLang="en-US" sz="3600" b="1" dirty="0"/>
              <a:t>境电子商务运输服务企业</a:t>
            </a:r>
            <a:endParaRPr sz="3600" b="1" dirty="0"/>
          </a:p>
        </p:txBody>
      </p:sp>
    </p:spTree>
    <p:extLst>
      <p:ext uri="{BB962C8B-B14F-4D97-AF65-F5344CB8AC3E}">
        <p14:creationId xmlns:p14="http://schemas.microsoft.com/office/powerpoint/2010/main" val="13697170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一、适宜</a:t>
            </a:r>
            <a:r>
              <a:rPr lang="en-US" altLang="zh-CN" sz="2800" b="1" dirty="0">
                <a:solidFill>
                  <a:schemeClr val="bg1"/>
                </a:solidFill>
                <a:latin typeface="Microsoft YaHei"/>
                <a:ea typeface="Microsoft YaHei"/>
                <a:cs typeface="Microsoft YaHei"/>
              </a:rPr>
              <a:t>B2B</a:t>
            </a:r>
            <a:r>
              <a:rPr lang="zh-CN" altLang="en-US" sz="2800" b="1" dirty="0">
                <a:solidFill>
                  <a:schemeClr val="bg1"/>
                </a:solidFill>
                <a:latin typeface="Microsoft YaHei"/>
                <a:ea typeface="Microsoft YaHei"/>
                <a:cs typeface="Microsoft YaHei"/>
              </a:rPr>
              <a:t>的国际货运服务企业</a:t>
            </a:r>
          </a:p>
        </p:txBody>
      </p:sp>
      <p:sp>
        <p:nvSpPr>
          <p:cNvPr id="13" name="矩形 12"/>
          <p:cNvSpPr/>
          <p:nvPr/>
        </p:nvSpPr>
        <p:spPr bwMode="auto">
          <a:xfrm>
            <a:off x="344242" y="785773"/>
            <a:ext cx="8528207" cy="83415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在跨境电商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平台上，处于不同</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关境的</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贸易商采用</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B2B</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交易模式订立</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电子合同后，根据约定的交货方式</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和期限</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，需选择不同的运输服务</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企业，通过</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便捷的运输</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方式</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将商品</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送达进口商指定地点。</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64120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76663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一）国际海洋货物运输企业</a:t>
            </a:r>
            <a:endParaRPr lang="en-US" altLang="zh-CN" sz="2000" b="1" dirty="0">
              <a:solidFill>
                <a:srgbClr val="002060"/>
              </a:solidFill>
            </a:endParaRPr>
          </a:p>
        </p:txBody>
      </p:sp>
      <p:sp>
        <p:nvSpPr>
          <p:cNvPr id="20" name="TextBox 1"/>
          <p:cNvSpPr txBox="1"/>
          <p:nvPr/>
        </p:nvSpPr>
        <p:spPr>
          <a:xfrm>
            <a:off x="512941" y="2561762"/>
            <a:ext cx="8237590"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系</a:t>
            </a:r>
            <a:r>
              <a:rPr lang="zh-CN" altLang="en-US" sz="1600" dirty="0" smtClean="0">
                <a:solidFill>
                  <a:schemeClr val="bg1">
                    <a:lumMod val="50000"/>
                  </a:schemeClr>
                </a:solidFill>
              </a:rPr>
              <a:t>指设立的，</a:t>
            </a:r>
            <a:r>
              <a:rPr lang="zh-CN" altLang="en-US" sz="1600" dirty="0">
                <a:solidFill>
                  <a:schemeClr val="bg1">
                    <a:lumMod val="50000"/>
                  </a:schemeClr>
                </a:solidFill>
              </a:rPr>
              <a:t>在经营范围内开展海运大件货物运输、海运散杂货物运输、多式联运、海运集装箱和仓储等服务的法人组织。</a:t>
            </a:r>
            <a:endParaRPr sz="1600" dirty="0">
              <a:solidFill>
                <a:schemeClr val="bg1">
                  <a:lumMod val="50000"/>
                </a:schemeClr>
              </a:solidFill>
            </a:endParaRPr>
          </a:p>
        </p:txBody>
      </p:sp>
      <p:sp>
        <p:nvSpPr>
          <p:cNvPr id="15" name="TextBox 1"/>
          <p:cNvSpPr txBox="1"/>
          <p:nvPr/>
        </p:nvSpPr>
        <p:spPr>
          <a:xfrm>
            <a:off x="512941" y="2171952"/>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国际</a:t>
            </a:r>
            <a:r>
              <a:rPr lang="zh-CN" altLang="en-US" b="1" dirty="0">
                <a:solidFill>
                  <a:schemeClr val="accent1">
                    <a:lumMod val="50000"/>
                  </a:schemeClr>
                </a:solidFill>
              </a:rPr>
              <a:t>海洋货物运输</a:t>
            </a:r>
            <a:r>
              <a:rPr lang="zh-CN" altLang="en-US" b="1" dirty="0" smtClean="0">
                <a:solidFill>
                  <a:schemeClr val="accent1">
                    <a:lumMod val="50000"/>
                  </a:schemeClr>
                </a:solidFill>
              </a:rPr>
              <a:t>企业的含义</a:t>
            </a:r>
            <a:endParaRPr lang="en-US" altLang="zh-CN" b="1" dirty="0">
              <a:solidFill>
                <a:schemeClr val="accent1">
                  <a:lumMod val="50000"/>
                </a:schemeClr>
              </a:solidFill>
            </a:endParaRPr>
          </a:p>
        </p:txBody>
      </p:sp>
      <p:sp>
        <p:nvSpPr>
          <p:cNvPr id="17" name="TextBox 1"/>
          <p:cNvSpPr txBox="1"/>
          <p:nvPr/>
        </p:nvSpPr>
        <p:spPr>
          <a:xfrm>
            <a:off x="512941" y="3530494"/>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国有航运企业</a:t>
            </a:r>
            <a:r>
              <a:rPr lang="zh-CN" altLang="en-US" sz="1600" b="1" dirty="0" smtClean="0">
                <a:solidFill>
                  <a:schemeClr val="bg1">
                    <a:lumMod val="50000"/>
                  </a:schemeClr>
                </a:solidFill>
              </a:rPr>
              <a:t>：</a:t>
            </a:r>
            <a:r>
              <a:rPr lang="zh-CN" altLang="en-US" sz="1600" dirty="0">
                <a:solidFill>
                  <a:schemeClr val="bg1">
                    <a:lumMod val="50000"/>
                  </a:schemeClr>
                </a:solidFill>
              </a:rPr>
              <a:t>中国对外贸易运输总公司、中国远洋运输总公司、中国海运</a:t>
            </a:r>
            <a:r>
              <a:rPr lang="zh-CN" altLang="en-US" sz="1600" dirty="0" smtClean="0">
                <a:solidFill>
                  <a:schemeClr val="bg1">
                    <a:lumMod val="50000"/>
                  </a:schemeClr>
                </a:solidFill>
              </a:rPr>
              <a:t>总公司等。</a:t>
            </a:r>
            <a:endParaRPr sz="1600" dirty="0">
              <a:solidFill>
                <a:schemeClr val="bg1">
                  <a:lumMod val="50000"/>
                </a:schemeClr>
              </a:solidFill>
            </a:endParaRPr>
          </a:p>
        </p:txBody>
      </p:sp>
      <p:sp>
        <p:nvSpPr>
          <p:cNvPr id="16" name="TextBox 1"/>
          <p:cNvSpPr txBox="1"/>
          <p:nvPr/>
        </p:nvSpPr>
        <p:spPr>
          <a:xfrm>
            <a:off x="512941" y="3099359"/>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海洋货物运输</a:t>
            </a:r>
            <a:r>
              <a:rPr lang="zh-CN" altLang="en-US" b="1" dirty="0" smtClean="0">
                <a:solidFill>
                  <a:schemeClr val="accent1">
                    <a:lumMod val="50000"/>
                  </a:schemeClr>
                </a:solidFill>
              </a:rPr>
              <a:t>企业的类型</a:t>
            </a:r>
            <a:endParaRPr lang="en-US" altLang="zh-CN" b="1" dirty="0">
              <a:solidFill>
                <a:schemeClr val="accent1">
                  <a:lumMod val="50000"/>
                </a:schemeClr>
              </a:solidFill>
            </a:endParaRPr>
          </a:p>
        </p:txBody>
      </p:sp>
      <p:sp>
        <p:nvSpPr>
          <p:cNvPr id="21" name="TextBox 1"/>
          <p:cNvSpPr txBox="1"/>
          <p:nvPr/>
        </p:nvSpPr>
        <p:spPr>
          <a:xfrm>
            <a:off x="537875" y="3849151"/>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外资航运企业</a:t>
            </a:r>
            <a:r>
              <a:rPr lang="zh-CN" altLang="en-US" sz="1600" b="1" dirty="0" smtClean="0">
                <a:solidFill>
                  <a:schemeClr val="bg1">
                    <a:lumMod val="50000"/>
                  </a:schemeClr>
                </a:solidFill>
              </a:rPr>
              <a:t>：</a:t>
            </a:r>
            <a:r>
              <a:rPr lang="zh-CN" altLang="en-US" sz="1600" dirty="0">
                <a:solidFill>
                  <a:schemeClr val="bg1">
                    <a:lumMod val="50000"/>
                  </a:schemeClr>
                </a:solidFill>
              </a:rPr>
              <a:t>马士基集团、达飞轮船集团、韩进海运</a:t>
            </a:r>
            <a:r>
              <a:rPr lang="zh-CN" altLang="en-US" sz="1600" dirty="0" smtClean="0">
                <a:solidFill>
                  <a:schemeClr val="bg1">
                    <a:lumMod val="50000"/>
                  </a:schemeClr>
                </a:solidFill>
              </a:rPr>
              <a:t>有限公司等。</a:t>
            </a:r>
            <a:endParaRPr sz="1600" dirty="0">
              <a:solidFill>
                <a:schemeClr val="bg1">
                  <a:lumMod val="50000"/>
                </a:schemeClr>
              </a:solidFill>
            </a:endParaRPr>
          </a:p>
        </p:txBody>
      </p:sp>
      <p:sp>
        <p:nvSpPr>
          <p:cNvPr id="22" name="TextBox 1"/>
          <p:cNvSpPr txBox="1"/>
          <p:nvPr/>
        </p:nvSpPr>
        <p:spPr>
          <a:xfrm>
            <a:off x="537875" y="4171625"/>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其他航运企业</a:t>
            </a:r>
            <a:r>
              <a:rPr lang="zh-CN" altLang="en-US" sz="1600" b="1" dirty="0" smtClean="0">
                <a:solidFill>
                  <a:schemeClr val="bg1">
                    <a:lumMod val="50000"/>
                  </a:schemeClr>
                </a:solidFill>
              </a:rPr>
              <a:t>：</a:t>
            </a:r>
            <a:r>
              <a:rPr lang="zh-CN" altLang="en-US" sz="1600" dirty="0">
                <a:solidFill>
                  <a:schemeClr val="bg1">
                    <a:lumMod val="50000"/>
                  </a:schemeClr>
                </a:solidFill>
              </a:rPr>
              <a:t>地中海航运公司、美国总统轮船公司、商船三井株式会社三大</a:t>
            </a:r>
            <a:r>
              <a:rPr lang="zh-CN" altLang="en-US" sz="1600" dirty="0" smtClean="0">
                <a:solidFill>
                  <a:schemeClr val="bg1">
                    <a:lumMod val="50000"/>
                  </a:schemeClr>
                </a:solidFill>
              </a:rPr>
              <a:t>集团等。</a:t>
            </a:r>
            <a:endParaRPr sz="1600" dirty="0">
              <a:solidFill>
                <a:schemeClr val="bg1">
                  <a:lumMod val="50000"/>
                </a:schemeClr>
              </a:solidFill>
            </a:endParaRPr>
          </a:p>
        </p:txBody>
      </p:sp>
    </p:spTree>
    <p:extLst>
      <p:ext uri="{BB962C8B-B14F-4D97-AF65-F5344CB8AC3E}">
        <p14:creationId xmlns:p14="http://schemas.microsoft.com/office/powerpoint/2010/main" val="25024438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一、适宜</a:t>
            </a:r>
            <a:r>
              <a:rPr lang="en-US" altLang="zh-CN" sz="2800" b="1" dirty="0">
                <a:solidFill>
                  <a:schemeClr val="bg1"/>
                </a:solidFill>
                <a:latin typeface="Microsoft YaHei"/>
                <a:ea typeface="Microsoft YaHei"/>
                <a:cs typeface="Microsoft YaHei"/>
              </a:rPr>
              <a:t>B2B</a:t>
            </a:r>
            <a:r>
              <a:rPr lang="zh-CN" altLang="en-US" sz="2800" b="1" dirty="0">
                <a:solidFill>
                  <a:schemeClr val="bg1"/>
                </a:solidFill>
                <a:latin typeface="Microsoft YaHei"/>
                <a:ea typeface="Microsoft YaHei"/>
                <a:cs typeface="Microsoft YaHei"/>
              </a:rPr>
              <a:t>的国际货运服务企业</a:t>
            </a:r>
          </a:p>
        </p:txBody>
      </p:sp>
      <p:sp>
        <p:nvSpPr>
          <p:cNvPr id="18" name="TextBox 1"/>
          <p:cNvSpPr txBox="1"/>
          <p:nvPr/>
        </p:nvSpPr>
        <p:spPr>
          <a:xfrm>
            <a:off x="344242" y="791268"/>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二）国际航空货物运输企业</a:t>
            </a:r>
            <a:endParaRPr lang="en-US" altLang="zh-CN" sz="2000" b="1" dirty="0">
              <a:solidFill>
                <a:srgbClr val="002060"/>
              </a:solidFill>
            </a:endParaRPr>
          </a:p>
        </p:txBody>
      </p:sp>
      <p:sp>
        <p:nvSpPr>
          <p:cNvPr id="20" name="TextBox 1"/>
          <p:cNvSpPr txBox="1"/>
          <p:nvPr/>
        </p:nvSpPr>
        <p:spPr>
          <a:xfrm>
            <a:off x="512941" y="1586398"/>
            <a:ext cx="824313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系</a:t>
            </a:r>
            <a:r>
              <a:rPr lang="zh-CN" altLang="en-US" sz="1600" dirty="0" smtClean="0">
                <a:solidFill>
                  <a:schemeClr val="bg1">
                    <a:lumMod val="50000"/>
                  </a:schemeClr>
                </a:solidFill>
              </a:rPr>
              <a:t>指设立的，</a:t>
            </a:r>
            <a:r>
              <a:rPr lang="zh-CN" altLang="en-US" sz="1600" dirty="0">
                <a:solidFill>
                  <a:schemeClr val="bg1">
                    <a:lumMod val="50000"/>
                  </a:schemeClr>
                </a:solidFill>
              </a:rPr>
              <a:t>在经营范围内开展普货空运、鲜活空运、急件空运、贵重品空运、化工品空运等服务的法人组织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12941" y="1196588"/>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a:solidFill>
                  <a:schemeClr val="accent1">
                    <a:lumMod val="50000"/>
                  </a:schemeClr>
                </a:solidFill>
              </a:rPr>
              <a:t>国际航空货物运输企业的</a:t>
            </a:r>
            <a:r>
              <a:rPr lang="zh-CN" altLang="en-US" b="1" dirty="0" smtClean="0">
                <a:solidFill>
                  <a:schemeClr val="accent1">
                    <a:lumMod val="50000"/>
                  </a:schemeClr>
                </a:solidFill>
              </a:rPr>
              <a:t>含义</a:t>
            </a:r>
            <a:endParaRPr lang="en-US" altLang="zh-CN" b="1" dirty="0">
              <a:solidFill>
                <a:schemeClr val="accent1">
                  <a:lumMod val="50000"/>
                </a:schemeClr>
              </a:solidFill>
            </a:endParaRPr>
          </a:p>
        </p:txBody>
      </p:sp>
      <p:sp>
        <p:nvSpPr>
          <p:cNvPr id="17" name="TextBox 1"/>
          <p:cNvSpPr txBox="1"/>
          <p:nvPr/>
        </p:nvSpPr>
        <p:spPr>
          <a:xfrm>
            <a:off x="512941" y="2555130"/>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国有航空企业</a:t>
            </a:r>
            <a:r>
              <a:rPr lang="zh-CN" altLang="en-US" sz="1600" b="1" dirty="0" smtClean="0">
                <a:solidFill>
                  <a:schemeClr val="bg1">
                    <a:lumMod val="50000"/>
                  </a:schemeClr>
                </a:solidFill>
              </a:rPr>
              <a:t>：</a:t>
            </a:r>
            <a:r>
              <a:rPr lang="zh-CN" altLang="en-US" sz="1600" dirty="0">
                <a:solidFill>
                  <a:schemeClr val="bg1">
                    <a:lumMod val="50000"/>
                  </a:schemeClr>
                </a:solidFill>
              </a:rPr>
              <a:t>中国国际航空股份有限公司、中国东方航空集团有限公司、中国南方航空</a:t>
            </a:r>
            <a:r>
              <a:rPr lang="zh-CN" altLang="en-US" sz="1600" dirty="0" smtClean="0">
                <a:solidFill>
                  <a:schemeClr val="bg1">
                    <a:lumMod val="50000"/>
                  </a:schemeClr>
                </a:solidFill>
              </a:rPr>
              <a:t>股份</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有限公司等。</a:t>
            </a:r>
            <a:endParaRPr sz="1600" dirty="0">
              <a:solidFill>
                <a:schemeClr val="bg1">
                  <a:lumMod val="50000"/>
                </a:schemeClr>
              </a:solidFill>
            </a:endParaRPr>
          </a:p>
        </p:txBody>
      </p:sp>
      <p:sp>
        <p:nvSpPr>
          <p:cNvPr id="16" name="TextBox 1"/>
          <p:cNvSpPr txBox="1"/>
          <p:nvPr/>
        </p:nvSpPr>
        <p:spPr>
          <a:xfrm>
            <a:off x="512941" y="2123995"/>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航空货物运输企业</a:t>
            </a:r>
            <a:r>
              <a:rPr lang="zh-CN" altLang="en-US" b="1" dirty="0" smtClean="0">
                <a:solidFill>
                  <a:schemeClr val="accent1">
                    <a:lumMod val="50000"/>
                  </a:schemeClr>
                </a:solidFill>
              </a:rPr>
              <a:t>的类型</a:t>
            </a:r>
            <a:endParaRPr lang="en-US" altLang="zh-CN" b="1" dirty="0">
              <a:solidFill>
                <a:schemeClr val="accent1">
                  <a:lumMod val="50000"/>
                </a:schemeClr>
              </a:solidFill>
            </a:endParaRPr>
          </a:p>
        </p:txBody>
      </p:sp>
      <p:sp>
        <p:nvSpPr>
          <p:cNvPr id="22" name="TextBox 1"/>
          <p:cNvSpPr txBox="1"/>
          <p:nvPr/>
        </p:nvSpPr>
        <p:spPr>
          <a:xfrm>
            <a:off x="512941" y="3179635"/>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其他</a:t>
            </a:r>
            <a:r>
              <a:rPr lang="zh-CN" altLang="en-US" sz="1600" b="1" dirty="0">
                <a:solidFill>
                  <a:schemeClr val="bg1">
                    <a:lumMod val="50000"/>
                  </a:schemeClr>
                </a:solidFill>
              </a:rPr>
              <a:t>航空</a:t>
            </a:r>
            <a:r>
              <a:rPr lang="zh-CN" altLang="en-US" sz="1600" b="1" dirty="0" smtClean="0">
                <a:solidFill>
                  <a:schemeClr val="bg1">
                    <a:lumMod val="50000"/>
                  </a:schemeClr>
                </a:solidFill>
              </a:rPr>
              <a:t>企业：</a:t>
            </a:r>
            <a:r>
              <a:rPr lang="zh-CN" altLang="en-US" sz="1600" dirty="0">
                <a:solidFill>
                  <a:schemeClr val="bg1">
                    <a:lumMod val="50000"/>
                  </a:schemeClr>
                </a:solidFill>
              </a:rPr>
              <a:t>德国汉莎航空股份公司、新加坡航空有限公司、大韩航空株式会社、法国</a:t>
            </a:r>
            <a:r>
              <a:rPr lang="zh-CN" altLang="en-US" sz="1600" dirty="0" smtClean="0">
                <a:solidFill>
                  <a:schemeClr val="bg1">
                    <a:lumMod val="50000"/>
                  </a:schemeClr>
                </a:solidFill>
              </a:rPr>
              <a:t>航空</a:t>
            </a:r>
            <a:endParaRPr lang="en-US" altLang="zh-CN" sz="1600" dirty="0" smtClean="0">
              <a:solidFill>
                <a:schemeClr val="bg1">
                  <a:lumMod val="50000"/>
                </a:schemeClr>
              </a:solidFill>
            </a:endParaRPr>
          </a:p>
          <a:p>
            <a:pPr>
              <a:lnSpc>
                <a:spcPct val="120000"/>
              </a:lnSpc>
            </a:pPr>
            <a:r>
              <a:rPr lang="en-US" altLang="zh-CN" sz="1600" dirty="0">
                <a:solidFill>
                  <a:schemeClr val="bg1">
                    <a:lumMod val="50000"/>
                  </a:schemeClr>
                </a:solidFill>
              </a:rPr>
              <a:t> </a:t>
            </a:r>
            <a:r>
              <a:rPr lang="en-US" altLang="zh-CN" sz="1600" dirty="0" smtClean="0">
                <a:solidFill>
                  <a:schemeClr val="bg1">
                    <a:lumMod val="50000"/>
                  </a:schemeClr>
                </a:solidFill>
              </a:rPr>
              <a:t>                       </a:t>
            </a:r>
            <a:r>
              <a:rPr lang="zh-CN" altLang="en-US" sz="1600" dirty="0" smtClean="0">
                <a:solidFill>
                  <a:schemeClr val="bg1">
                    <a:lumMod val="50000"/>
                  </a:schemeClr>
                </a:solidFill>
              </a:rPr>
              <a:t>公司</a:t>
            </a:r>
            <a:r>
              <a:rPr lang="zh-CN" altLang="en-US" sz="1600" dirty="0">
                <a:solidFill>
                  <a:schemeClr val="bg1">
                    <a:lumMod val="50000"/>
                  </a:schemeClr>
                </a:solidFill>
              </a:rPr>
              <a:t>、全日本空输株式会社、</a:t>
            </a:r>
            <a:r>
              <a:rPr lang="zh-CN" altLang="en-US" sz="1600" dirty="0" smtClean="0">
                <a:solidFill>
                  <a:schemeClr val="bg1">
                    <a:lumMod val="50000"/>
                  </a:schemeClr>
                </a:solidFill>
              </a:rPr>
              <a:t>荷兰皇家航空公司等。</a:t>
            </a:r>
            <a:endParaRPr sz="1600" dirty="0">
              <a:solidFill>
                <a:schemeClr val="bg1">
                  <a:lumMod val="50000"/>
                </a:schemeClr>
              </a:solidFill>
            </a:endParaRPr>
          </a:p>
        </p:txBody>
      </p:sp>
    </p:spTree>
    <p:extLst>
      <p:ext uri="{BB962C8B-B14F-4D97-AF65-F5344CB8AC3E}">
        <p14:creationId xmlns:p14="http://schemas.microsoft.com/office/powerpoint/2010/main" val="25052402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一、适宜</a:t>
            </a:r>
            <a:r>
              <a:rPr lang="en-US" altLang="zh-CN" sz="2800" b="1" dirty="0">
                <a:solidFill>
                  <a:schemeClr val="bg1"/>
                </a:solidFill>
                <a:latin typeface="Microsoft YaHei"/>
                <a:ea typeface="Microsoft YaHei"/>
                <a:cs typeface="Microsoft YaHei"/>
              </a:rPr>
              <a:t>B2B</a:t>
            </a:r>
            <a:r>
              <a:rPr lang="zh-CN" altLang="en-US" sz="2800" b="1" dirty="0">
                <a:solidFill>
                  <a:schemeClr val="bg1"/>
                </a:solidFill>
                <a:latin typeface="Microsoft YaHei"/>
                <a:ea typeface="Microsoft YaHei"/>
                <a:cs typeface="Microsoft YaHei"/>
              </a:rPr>
              <a:t>的国际货运服务企业</a:t>
            </a:r>
          </a:p>
        </p:txBody>
      </p:sp>
      <p:sp>
        <p:nvSpPr>
          <p:cNvPr id="18" name="TextBox 1"/>
          <p:cNvSpPr txBox="1"/>
          <p:nvPr/>
        </p:nvSpPr>
        <p:spPr>
          <a:xfrm>
            <a:off x="344242" y="791268"/>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三）国际铁路货物运输企业</a:t>
            </a:r>
            <a:endParaRPr lang="en-US" altLang="zh-CN" sz="2000" b="1" dirty="0">
              <a:solidFill>
                <a:srgbClr val="002060"/>
              </a:solidFill>
            </a:endParaRPr>
          </a:p>
        </p:txBody>
      </p:sp>
      <p:sp>
        <p:nvSpPr>
          <p:cNvPr id="20" name="TextBox 1"/>
          <p:cNvSpPr txBox="1"/>
          <p:nvPr/>
        </p:nvSpPr>
        <p:spPr>
          <a:xfrm>
            <a:off x="512941" y="1586398"/>
            <a:ext cx="824313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系指设立的，</a:t>
            </a:r>
            <a:r>
              <a:rPr lang="zh-CN" altLang="en-US" sz="1600" dirty="0">
                <a:solidFill>
                  <a:schemeClr val="bg1">
                    <a:lumMod val="50000"/>
                  </a:schemeClr>
                </a:solidFill>
              </a:rPr>
              <a:t>在经营范围内开展国际铁路运输、对香港地区铁路运输和内地铁路运输的营运，承担普通货物、冷链货物、整车快运等服务，实行独立核算的法人组织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12941" y="1196588"/>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国际铁路货物运输</a:t>
            </a:r>
            <a:r>
              <a:rPr lang="zh-CN" altLang="en-US" b="1" dirty="0">
                <a:solidFill>
                  <a:schemeClr val="accent1">
                    <a:lumMod val="50000"/>
                  </a:schemeClr>
                </a:solidFill>
              </a:rPr>
              <a:t>企业的</a:t>
            </a:r>
            <a:r>
              <a:rPr lang="zh-CN" altLang="en-US" b="1" dirty="0" smtClean="0">
                <a:solidFill>
                  <a:schemeClr val="accent1">
                    <a:lumMod val="50000"/>
                  </a:schemeClr>
                </a:solidFill>
              </a:rPr>
              <a:t>含义</a:t>
            </a:r>
            <a:endParaRPr lang="en-US" altLang="zh-CN" b="1" dirty="0">
              <a:solidFill>
                <a:schemeClr val="accent1">
                  <a:lumMod val="50000"/>
                </a:schemeClr>
              </a:solidFill>
            </a:endParaRPr>
          </a:p>
        </p:txBody>
      </p:sp>
      <p:sp>
        <p:nvSpPr>
          <p:cNvPr id="17" name="TextBox 1"/>
          <p:cNvSpPr txBox="1"/>
          <p:nvPr/>
        </p:nvSpPr>
        <p:spPr>
          <a:xfrm>
            <a:off x="512941" y="2555130"/>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中央人民政府铁道部</a:t>
            </a:r>
            <a:r>
              <a:rPr lang="zh-CN" altLang="en-US" sz="1600" b="1" dirty="0" smtClean="0">
                <a:solidFill>
                  <a:schemeClr val="bg1">
                    <a:lumMod val="50000"/>
                  </a:schemeClr>
                </a:solidFill>
              </a:rPr>
              <a:t>：</a:t>
            </a:r>
            <a:r>
              <a:rPr lang="en-US" altLang="zh-CN" sz="1600" dirty="0" smtClean="0">
                <a:solidFill>
                  <a:schemeClr val="bg1">
                    <a:lumMod val="50000"/>
                  </a:schemeClr>
                </a:solidFill>
              </a:rPr>
              <a:t>1949</a:t>
            </a:r>
            <a:r>
              <a:rPr lang="zh-CN" altLang="en-US" sz="1600" dirty="0" smtClean="0">
                <a:solidFill>
                  <a:schemeClr val="bg1">
                    <a:lumMod val="50000"/>
                  </a:schemeClr>
                </a:solidFill>
              </a:rPr>
              <a:t>年成立。</a:t>
            </a:r>
            <a:endParaRPr sz="1600" dirty="0">
              <a:solidFill>
                <a:schemeClr val="bg1">
                  <a:lumMod val="50000"/>
                </a:schemeClr>
              </a:solidFill>
            </a:endParaRPr>
          </a:p>
        </p:txBody>
      </p:sp>
      <p:sp>
        <p:nvSpPr>
          <p:cNvPr id="16" name="TextBox 1"/>
          <p:cNvSpPr txBox="1"/>
          <p:nvPr/>
        </p:nvSpPr>
        <p:spPr>
          <a:xfrm>
            <a:off x="512941" y="2123995"/>
            <a:ext cx="4989104"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中国</a:t>
            </a:r>
            <a:r>
              <a:rPr lang="zh-CN" altLang="en-US" b="1" dirty="0">
                <a:solidFill>
                  <a:schemeClr val="accent1">
                    <a:lumMod val="50000"/>
                  </a:schemeClr>
                </a:solidFill>
              </a:rPr>
              <a:t>国家铁路集团</a:t>
            </a:r>
            <a:r>
              <a:rPr lang="zh-CN" altLang="en-US" b="1" dirty="0" smtClean="0">
                <a:solidFill>
                  <a:schemeClr val="accent1">
                    <a:lumMod val="50000"/>
                  </a:schemeClr>
                </a:solidFill>
              </a:rPr>
              <a:t>有限公司的演变</a:t>
            </a:r>
            <a:endParaRPr lang="en-US" altLang="zh-CN" b="1" dirty="0">
              <a:solidFill>
                <a:schemeClr val="accent1">
                  <a:lumMod val="50000"/>
                </a:schemeClr>
              </a:solidFill>
            </a:endParaRPr>
          </a:p>
        </p:txBody>
      </p:sp>
      <p:sp>
        <p:nvSpPr>
          <p:cNvPr id="22" name="TextBox 1"/>
          <p:cNvSpPr txBox="1"/>
          <p:nvPr/>
        </p:nvSpPr>
        <p:spPr>
          <a:xfrm>
            <a:off x="512941" y="3787832"/>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旗下有中铁集装箱有限责任公司、中铁特货运输有限责任公司和中铁快运股份有限公司等专业运输公司，从事国际集装箱铁路运输、国际铁路联运、中欧班列运输、“一带一路”国家跨境电子商务物流等业务。</a:t>
            </a:r>
            <a:endParaRPr sz="1600" dirty="0">
              <a:solidFill>
                <a:schemeClr val="bg1">
                  <a:lumMod val="50000"/>
                </a:schemeClr>
              </a:solidFill>
            </a:endParaRPr>
          </a:p>
        </p:txBody>
      </p:sp>
      <p:sp>
        <p:nvSpPr>
          <p:cNvPr id="10" name="TextBox 1"/>
          <p:cNvSpPr txBox="1"/>
          <p:nvPr/>
        </p:nvSpPr>
        <p:spPr>
          <a:xfrm>
            <a:off x="512941" y="2851682"/>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中华人民共和国铁道部</a:t>
            </a:r>
            <a:r>
              <a:rPr lang="zh-CN" altLang="en-US" sz="1600" b="1" dirty="0" smtClean="0">
                <a:solidFill>
                  <a:schemeClr val="bg1">
                    <a:lumMod val="50000"/>
                  </a:schemeClr>
                </a:solidFill>
              </a:rPr>
              <a:t>：</a:t>
            </a:r>
            <a:r>
              <a:rPr lang="en-US" altLang="zh-CN" sz="1600" dirty="0" smtClean="0">
                <a:solidFill>
                  <a:schemeClr val="bg1">
                    <a:lumMod val="50000"/>
                  </a:schemeClr>
                </a:solidFill>
              </a:rPr>
              <a:t>1954</a:t>
            </a:r>
            <a:r>
              <a:rPr lang="zh-CN" altLang="en-US" sz="1600" dirty="0" smtClean="0">
                <a:solidFill>
                  <a:schemeClr val="bg1">
                    <a:lumMod val="50000"/>
                  </a:schemeClr>
                </a:solidFill>
              </a:rPr>
              <a:t>年成立。</a:t>
            </a:r>
            <a:endParaRPr sz="1600" dirty="0">
              <a:solidFill>
                <a:schemeClr val="bg1">
                  <a:lumMod val="50000"/>
                </a:schemeClr>
              </a:solidFill>
            </a:endParaRPr>
          </a:p>
        </p:txBody>
      </p:sp>
      <p:sp>
        <p:nvSpPr>
          <p:cNvPr id="13" name="TextBox 1"/>
          <p:cNvSpPr txBox="1"/>
          <p:nvPr/>
        </p:nvSpPr>
        <p:spPr>
          <a:xfrm>
            <a:off x="512941" y="3168710"/>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中国铁路总公司</a:t>
            </a:r>
            <a:r>
              <a:rPr lang="zh-CN" altLang="en-US" sz="1600" b="1" dirty="0" smtClean="0">
                <a:solidFill>
                  <a:schemeClr val="bg1">
                    <a:lumMod val="50000"/>
                  </a:schemeClr>
                </a:solidFill>
              </a:rPr>
              <a:t>：</a:t>
            </a:r>
            <a:r>
              <a:rPr lang="en-US" altLang="zh-CN" sz="1600" dirty="0" smtClean="0">
                <a:solidFill>
                  <a:schemeClr val="bg1">
                    <a:lumMod val="50000"/>
                  </a:schemeClr>
                </a:solidFill>
              </a:rPr>
              <a:t>2014</a:t>
            </a:r>
            <a:r>
              <a:rPr lang="zh-CN" altLang="en-US" sz="1600" dirty="0">
                <a:solidFill>
                  <a:schemeClr val="bg1">
                    <a:lumMod val="50000"/>
                  </a:schemeClr>
                </a:solidFill>
              </a:rPr>
              <a:t>年实行铁路政企分开，简称中铁。</a:t>
            </a:r>
            <a:endParaRPr sz="1600" dirty="0">
              <a:solidFill>
                <a:schemeClr val="bg1">
                  <a:lumMod val="50000"/>
                </a:schemeClr>
              </a:solidFill>
            </a:endParaRPr>
          </a:p>
        </p:txBody>
      </p:sp>
      <p:sp>
        <p:nvSpPr>
          <p:cNvPr id="14" name="TextBox 1"/>
          <p:cNvSpPr txBox="1"/>
          <p:nvPr/>
        </p:nvSpPr>
        <p:spPr>
          <a:xfrm>
            <a:off x="512941" y="3466730"/>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中国国家铁路集团有限公司</a:t>
            </a:r>
            <a:r>
              <a:rPr lang="zh-CN" altLang="en-US" sz="1600" b="1" dirty="0" smtClean="0">
                <a:solidFill>
                  <a:schemeClr val="bg1">
                    <a:lumMod val="50000"/>
                  </a:schemeClr>
                </a:solidFill>
              </a:rPr>
              <a:t>：</a:t>
            </a:r>
            <a:r>
              <a:rPr lang="en-US" altLang="zh-CN" sz="1600" dirty="0">
                <a:solidFill>
                  <a:schemeClr val="bg1">
                    <a:lumMod val="50000"/>
                  </a:schemeClr>
                </a:solidFill>
              </a:rPr>
              <a:t>2019</a:t>
            </a:r>
            <a:r>
              <a:rPr lang="zh-CN" altLang="en-US" sz="1600" dirty="0">
                <a:solidFill>
                  <a:schemeClr val="bg1">
                    <a:lumMod val="50000"/>
                  </a:schemeClr>
                </a:solidFill>
              </a:rPr>
              <a:t>年</a:t>
            </a:r>
            <a:r>
              <a:rPr lang="zh-CN" altLang="en-US" sz="1600" dirty="0" smtClean="0">
                <a:solidFill>
                  <a:schemeClr val="bg1">
                    <a:lumMod val="50000"/>
                  </a:schemeClr>
                </a:solidFill>
              </a:rPr>
              <a:t>改制，简称国铁</a:t>
            </a:r>
            <a:r>
              <a:rPr lang="zh-CN" altLang="en-US" sz="1600" dirty="0">
                <a:solidFill>
                  <a:schemeClr val="bg1">
                    <a:lumMod val="50000"/>
                  </a:schemeClr>
                </a:solidFill>
              </a:rPr>
              <a:t>。</a:t>
            </a:r>
            <a:endParaRPr sz="1600" dirty="0">
              <a:solidFill>
                <a:schemeClr val="bg1">
                  <a:lumMod val="50000"/>
                </a:schemeClr>
              </a:solidFill>
            </a:endParaRPr>
          </a:p>
        </p:txBody>
      </p:sp>
    </p:spTree>
    <p:extLst>
      <p:ext uri="{BB962C8B-B14F-4D97-AF65-F5344CB8AC3E}">
        <p14:creationId xmlns:p14="http://schemas.microsoft.com/office/powerpoint/2010/main" val="18858351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一、适宜</a:t>
            </a:r>
            <a:r>
              <a:rPr lang="en-US" altLang="zh-CN" sz="2800" b="1" dirty="0">
                <a:solidFill>
                  <a:schemeClr val="bg1"/>
                </a:solidFill>
                <a:latin typeface="Microsoft YaHei"/>
                <a:ea typeface="Microsoft YaHei"/>
                <a:cs typeface="Microsoft YaHei"/>
              </a:rPr>
              <a:t>B2B</a:t>
            </a:r>
            <a:r>
              <a:rPr lang="zh-CN" altLang="en-US" sz="2800" b="1" dirty="0">
                <a:solidFill>
                  <a:schemeClr val="bg1"/>
                </a:solidFill>
                <a:latin typeface="Microsoft YaHei"/>
                <a:ea typeface="Microsoft YaHei"/>
                <a:cs typeface="Microsoft YaHei"/>
              </a:rPr>
              <a:t>的国际货运服务企业</a:t>
            </a:r>
          </a:p>
        </p:txBody>
      </p:sp>
      <p:sp>
        <p:nvSpPr>
          <p:cNvPr id="18" name="TextBox 1"/>
          <p:cNvSpPr txBox="1"/>
          <p:nvPr/>
        </p:nvSpPr>
        <p:spPr>
          <a:xfrm>
            <a:off x="255572" y="647176"/>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四）国际物流企业</a:t>
            </a:r>
            <a:endParaRPr lang="en-US" altLang="zh-CN" sz="2000" b="1" dirty="0">
              <a:solidFill>
                <a:srgbClr val="002060"/>
              </a:solidFill>
            </a:endParaRPr>
          </a:p>
        </p:txBody>
      </p:sp>
      <p:sp>
        <p:nvSpPr>
          <p:cNvPr id="20" name="TextBox 1"/>
          <p:cNvSpPr txBox="1"/>
          <p:nvPr/>
        </p:nvSpPr>
        <p:spPr>
          <a:xfrm>
            <a:off x="476919" y="1368008"/>
            <a:ext cx="866708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依法</a:t>
            </a:r>
            <a:r>
              <a:rPr lang="zh-CN" altLang="en-US" sz="1600" dirty="0" smtClean="0">
                <a:solidFill>
                  <a:schemeClr val="bg1">
                    <a:lumMod val="50000"/>
                  </a:schemeClr>
                </a:solidFill>
              </a:rPr>
              <a:t>设立在</a:t>
            </a:r>
            <a:r>
              <a:rPr lang="zh-CN" altLang="en-US" sz="1600" dirty="0">
                <a:solidFill>
                  <a:schemeClr val="bg1">
                    <a:lumMod val="50000"/>
                  </a:schemeClr>
                </a:solidFill>
              </a:rPr>
              <a:t>经营范围内开展跨境物流专线、国际汽车、海外仓、</a:t>
            </a:r>
            <a:r>
              <a:rPr lang="zh-CN" altLang="en-US" sz="1600" dirty="0" smtClean="0">
                <a:solidFill>
                  <a:schemeClr val="bg1">
                    <a:lumMod val="50000"/>
                  </a:schemeClr>
                </a:solidFill>
              </a:rPr>
              <a:t>仓储配送等</a:t>
            </a:r>
            <a:r>
              <a:rPr lang="zh-CN" altLang="en-US" sz="1600" dirty="0">
                <a:solidFill>
                  <a:schemeClr val="bg1">
                    <a:lumMod val="50000"/>
                  </a:schemeClr>
                </a:solidFill>
              </a:rPr>
              <a:t>服务的法人组织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12941" y="989895"/>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a:solidFill>
                  <a:schemeClr val="accent1">
                    <a:lumMod val="50000"/>
                  </a:schemeClr>
                </a:solidFill>
              </a:rPr>
              <a:t>国际物流企业的</a:t>
            </a:r>
            <a:r>
              <a:rPr lang="zh-CN" altLang="en-US" b="1" dirty="0" smtClean="0">
                <a:solidFill>
                  <a:schemeClr val="accent1">
                    <a:lumMod val="50000"/>
                  </a:schemeClr>
                </a:solidFill>
              </a:rPr>
              <a:t>含义</a:t>
            </a:r>
            <a:endParaRPr lang="en-US" altLang="zh-CN" b="1" dirty="0">
              <a:solidFill>
                <a:schemeClr val="accent1">
                  <a:lumMod val="50000"/>
                </a:schemeClr>
              </a:solidFill>
            </a:endParaRPr>
          </a:p>
        </p:txBody>
      </p:sp>
      <p:sp>
        <p:nvSpPr>
          <p:cNvPr id="10" name="TextBox 1"/>
          <p:cNvSpPr txBox="1"/>
          <p:nvPr/>
        </p:nvSpPr>
        <p:spPr>
          <a:xfrm>
            <a:off x="512941" y="1596333"/>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国际物流经营的方式</a:t>
            </a:r>
            <a:endParaRPr lang="en-US" altLang="zh-CN" b="1" dirty="0">
              <a:solidFill>
                <a:schemeClr val="accent1">
                  <a:lumMod val="50000"/>
                </a:schemeClr>
              </a:solidFill>
            </a:endParaRPr>
          </a:p>
        </p:txBody>
      </p:sp>
      <p:sp>
        <p:nvSpPr>
          <p:cNvPr id="13" name="TextBox 1"/>
          <p:cNvSpPr txBox="1"/>
          <p:nvPr/>
        </p:nvSpPr>
        <p:spPr>
          <a:xfrm>
            <a:off x="546193" y="1964787"/>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第一方物流</a:t>
            </a:r>
            <a:r>
              <a:rPr lang="zh-CN" altLang="en-US" sz="1600" b="1" dirty="0" smtClean="0">
                <a:solidFill>
                  <a:schemeClr val="bg1">
                    <a:lumMod val="50000"/>
                  </a:schemeClr>
                </a:solidFill>
              </a:rPr>
              <a:t>：</a:t>
            </a:r>
            <a:r>
              <a:rPr lang="zh-CN" altLang="en-US" sz="1600" dirty="0">
                <a:solidFill>
                  <a:schemeClr val="bg1">
                    <a:lumMod val="50000"/>
                  </a:schemeClr>
                </a:solidFill>
              </a:rPr>
              <a:t>是指由物资提供者自己承担向物资需求者送货，以实现</a:t>
            </a:r>
            <a:r>
              <a:rPr lang="zh-CN" altLang="en-US" sz="1600" dirty="0" smtClean="0">
                <a:solidFill>
                  <a:schemeClr val="bg1">
                    <a:lumMod val="50000"/>
                  </a:schemeClr>
                </a:solidFill>
              </a:rPr>
              <a:t>物资空间</a:t>
            </a:r>
            <a:r>
              <a:rPr lang="zh-CN" altLang="en-US" sz="1600" dirty="0">
                <a:solidFill>
                  <a:schemeClr val="bg1">
                    <a:lumMod val="50000"/>
                  </a:schemeClr>
                </a:solidFill>
              </a:rPr>
              <a:t>位移的</a:t>
            </a:r>
            <a:r>
              <a:rPr lang="zh-CN" altLang="en-US" sz="1600" dirty="0" smtClean="0">
                <a:solidFill>
                  <a:schemeClr val="bg1">
                    <a:lumMod val="50000"/>
                  </a:schemeClr>
                </a:solidFill>
              </a:rPr>
              <a:t>过程（制造</a:t>
            </a:r>
            <a:r>
              <a:rPr lang="zh-CN" altLang="en-US" sz="1600" dirty="0">
                <a:solidFill>
                  <a:schemeClr val="bg1">
                    <a:lumMod val="50000"/>
                  </a:schemeClr>
                </a:solidFill>
              </a:rPr>
              <a:t>企业</a:t>
            </a:r>
            <a:r>
              <a:rPr lang="zh-CN" altLang="en-US" sz="1600" dirty="0" smtClean="0">
                <a:solidFill>
                  <a:schemeClr val="bg1">
                    <a:lumMod val="50000"/>
                  </a:schemeClr>
                </a:solidFill>
              </a:rPr>
              <a:t>将产品</a:t>
            </a:r>
            <a:r>
              <a:rPr lang="zh-CN" altLang="en-US" sz="1600" dirty="0">
                <a:solidFill>
                  <a:schemeClr val="bg1">
                    <a:lumMod val="50000"/>
                  </a:schemeClr>
                </a:solidFill>
              </a:rPr>
              <a:t>运送到</a:t>
            </a:r>
            <a:r>
              <a:rPr lang="zh-CN" altLang="en-US" sz="1600" dirty="0" smtClean="0">
                <a:solidFill>
                  <a:schemeClr val="bg1">
                    <a:lumMod val="50000"/>
                  </a:schemeClr>
                </a:solidFill>
              </a:rPr>
              <a:t>客户，其为</a:t>
            </a:r>
            <a:r>
              <a:rPr lang="zh-CN" altLang="en-US" sz="1600" dirty="0">
                <a:solidFill>
                  <a:schemeClr val="bg1">
                    <a:lumMod val="50000"/>
                  </a:schemeClr>
                </a:solidFill>
              </a:rPr>
              <a:t>供方</a:t>
            </a:r>
            <a:r>
              <a:rPr lang="zh-CN" altLang="en-US" sz="1600" dirty="0" smtClean="0">
                <a:solidFill>
                  <a:schemeClr val="bg1">
                    <a:lumMod val="50000"/>
                  </a:schemeClr>
                </a:solidFill>
              </a:rPr>
              <a:t>物流；流通商家将</a:t>
            </a:r>
            <a:r>
              <a:rPr lang="zh-CN" altLang="en-US" sz="1600" dirty="0">
                <a:solidFill>
                  <a:schemeClr val="bg1">
                    <a:lumMod val="50000"/>
                  </a:schemeClr>
                </a:solidFill>
              </a:rPr>
              <a:t>商品送到</a:t>
            </a:r>
            <a:r>
              <a:rPr lang="zh-CN" altLang="en-US" sz="1600" dirty="0" smtClean="0">
                <a:solidFill>
                  <a:schemeClr val="bg1">
                    <a:lumMod val="50000"/>
                  </a:schemeClr>
                </a:solidFill>
              </a:rPr>
              <a:t>客户，其为</a:t>
            </a:r>
            <a:r>
              <a:rPr lang="zh-CN" altLang="en-US" sz="1600" dirty="0">
                <a:solidFill>
                  <a:schemeClr val="bg1">
                    <a:lumMod val="50000"/>
                  </a:schemeClr>
                </a:solidFill>
              </a:rPr>
              <a:t>销售</a:t>
            </a:r>
            <a:r>
              <a:rPr lang="zh-CN" altLang="en-US" sz="1600" dirty="0" smtClean="0">
                <a:solidFill>
                  <a:schemeClr val="bg1">
                    <a:lumMod val="50000"/>
                  </a:schemeClr>
                </a:solidFill>
              </a:rPr>
              <a:t>物流）。</a:t>
            </a:r>
            <a:endParaRPr sz="1600" dirty="0">
              <a:solidFill>
                <a:schemeClr val="bg1">
                  <a:lumMod val="50000"/>
                </a:schemeClr>
              </a:solidFill>
            </a:endParaRPr>
          </a:p>
        </p:txBody>
      </p:sp>
      <p:sp>
        <p:nvSpPr>
          <p:cNvPr id="14" name="TextBox 1"/>
          <p:cNvSpPr txBox="1"/>
          <p:nvPr/>
        </p:nvSpPr>
        <p:spPr>
          <a:xfrm>
            <a:off x="557275" y="2525012"/>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第二方</a:t>
            </a:r>
            <a:r>
              <a:rPr lang="zh-CN" altLang="en-US" sz="1600" b="1" dirty="0">
                <a:solidFill>
                  <a:schemeClr val="bg1">
                    <a:lumMod val="50000"/>
                  </a:schemeClr>
                </a:solidFill>
              </a:rPr>
              <a:t>物流</a:t>
            </a:r>
            <a:r>
              <a:rPr lang="zh-CN" altLang="en-US" sz="1600" b="1" dirty="0" smtClean="0">
                <a:solidFill>
                  <a:schemeClr val="bg1">
                    <a:lumMod val="50000"/>
                  </a:schemeClr>
                </a:solidFill>
              </a:rPr>
              <a:t>：</a:t>
            </a:r>
            <a:r>
              <a:rPr lang="zh-CN" altLang="en-US" sz="1600" dirty="0">
                <a:solidFill>
                  <a:schemeClr val="bg1">
                    <a:lumMod val="50000"/>
                  </a:schemeClr>
                </a:solidFill>
              </a:rPr>
              <a:t>是指由物资需求者自己解决所需物资的物流</a:t>
            </a:r>
            <a:r>
              <a:rPr lang="zh-CN" altLang="en-US" sz="1600" dirty="0" smtClean="0">
                <a:solidFill>
                  <a:schemeClr val="bg1">
                    <a:lumMod val="50000"/>
                  </a:schemeClr>
                </a:solidFill>
              </a:rPr>
              <a:t>运作（</a:t>
            </a:r>
            <a:r>
              <a:rPr lang="zh-CN" altLang="en-US" sz="1600" dirty="0">
                <a:solidFill>
                  <a:schemeClr val="bg1">
                    <a:lumMod val="50000"/>
                  </a:schemeClr>
                </a:solidFill>
              </a:rPr>
              <a:t>制造</a:t>
            </a:r>
            <a:r>
              <a:rPr lang="zh-CN" altLang="en-US" sz="1600" dirty="0" smtClean="0">
                <a:solidFill>
                  <a:schemeClr val="bg1">
                    <a:lumMod val="50000"/>
                  </a:schemeClr>
                </a:solidFill>
              </a:rPr>
              <a:t>企业、商家利用其运输</a:t>
            </a:r>
            <a:r>
              <a:rPr lang="zh-CN" altLang="en-US" sz="1600" dirty="0">
                <a:solidFill>
                  <a:schemeClr val="bg1">
                    <a:lumMod val="50000"/>
                  </a:schemeClr>
                </a:solidFill>
              </a:rPr>
              <a:t>工具、仓库和配送</a:t>
            </a:r>
            <a:r>
              <a:rPr lang="zh-CN" altLang="en-US" sz="1600" dirty="0" smtClean="0">
                <a:solidFill>
                  <a:schemeClr val="bg1">
                    <a:lumMod val="50000"/>
                  </a:schemeClr>
                </a:solidFill>
              </a:rPr>
              <a:t>网络负责</a:t>
            </a:r>
            <a:r>
              <a:rPr lang="zh-CN" altLang="en-US" sz="1600" dirty="0">
                <a:solidFill>
                  <a:schemeClr val="bg1">
                    <a:lumMod val="50000"/>
                  </a:schemeClr>
                </a:solidFill>
              </a:rPr>
              <a:t>将产品或商品在供应商、仓库、零售店和客户之间的货物运输</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9" name="TextBox 1"/>
          <p:cNvSpPr txBox="1"/>
          <p:nvPr/>
        </p:nvSpPr>
        <p:spPr>
          <a:xfrm>
            <a:off x="546193" y="3106604"/>
            <a:ext cx="8426012"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第三方</a:t>
            </a:r>
            <a:r>
              <a:rPr lang="zh-CN" altLang="en-US" sz="1600" b="1" dirty="0">
                <a:solidFill>
                  <a:schemeClr val="bg1">
                    <a:lumMod val="50000"/>
                  </a:schemeClr>
                </a:solidFill>
              </a:rPr>
              <a:t>物流</a:t>
            </a:r>
            <a:r>
              <a:rPr lang="zh-CN" altLang="en-US" sz="1600" b="1" dirty="0" smtClean="0">
                <a:solidFill>
                  <a:schemeClr val="bg1">
                    <a:lumMod val="50000"/>
                  </a:schemeClr>
                </a:solidFill>
              </a:rPr>
              <a:t>：</a:t>
            </a:r>
            <a:r>
              <a:rPr lang="zh-CN" altLang="en-US" sz="1600" dirty="0">
                <a:solidFill>
                  <a:schemeClr val="bg1">
                    <a:lumMod val="50000"/>
                  </a:schemeClr>
                </a:solidFill>
              </a:rPr>
              <a:t>是指专业物流公司为其他企业提供货物集运、仓储、选择承运人、存货管理、订单管理等</a:t>
            </a:r>
            <a:r>
              <a:rPr lang="zh-CN" altLang="en-US" sz="1600" dirty="0" smtClean="0">
                <a:solidFill>
                  <a:schemeClr val="bg1">
                    <a:lumMod val="50000"/>
                  </a:schemeClr>
                </a:solidFill>
              </a:rPr>
              <a:t>一揽子的附加</a:t>
            </a:r>
            <a:r>
              <a:rPr lang="zh-CN" altLang="en-US" sz="1600" dirty="0">
                <a:solidFill>
                  <a:schemeClr val="bg1">
                    <a:lumMod val="50000"/>
                  </a:schemeClr>
                </a:solidFill>
              </a:rPr>
              <a:t>增值</a:t>
            </a:r>
            <a:r>
              <a:rPr lang="zh-CN" altLang="en-US" sz="1600" dirty="0" smtClean="0">
                <a:solidFill>
                  <a:schemeClr val="bg1">
                    <a:lumMod val="50000"/>
                  </a:schemeClr>
                </a:solidFill>
              </a:rPr>
              <a:t>服务（</a:t>
            </a:r>
            <a:r>
              <a:rPr lang="zh-CN" altLang="en-US" sz="1600" dirty="0">
                <a:solidFill>
                  <a:schemeClr val="bg1">
                    <a:lumMod val="50000"/>
                  </a:schemeClr>
                </a:solidFill>
              </a:rPr>
              <a:t>不参与交易，不具有对产品或商品的使用权</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21" name="TextBox 1"/>
          <p:cNvSpPr txBox="1"/>
          <p:nvPr/>
        </p:nvSpPr>
        <p:spPr>
          <a:xfrm>
            <a:off x="557275" y="3582829"/>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a:solidFill>
                  <a:schemeClr val="accent1">
                    <a:lumMod val="50000"/>
                  </a:schemeClr>
                </a:solidFill>
              </a:rPr>
              <a:t>国际物流企业</a:t>
            </a:r>
            <a:r>
              <a:rPr lang="zh-CN" altLang="en-US" b="1" dirty="0" smtClean="0">
                <a:solidFill>
                  <a:schemeClr val="accent1">
                    <a:lumMod val="50000"/>
                  </a:schemeClr>
                </a:solidFill>
              </a:rPr>
              <a:t>的类型</a:t>
            </a:r>
            <a:endParaRPr lang="en-US" altLang="zh-CN" b="1" dirty="0">
              <a:solidFill>
                <a:schemeClr val="accent1">
                  <a:lumMod val="50000"/>
                </a:schemeClr>
              </a:solidFill>
            </a:endParaRPr>
          </a:p>
        </p:txBody>
      </p:sp>
      <p:sp>
        <p:nvSpPr>
          <p:cNvPr id="23" name="TextBox 1"/>
          <p:cNvSpPr txBox="1"/>
          <p:nvPr/>
        </p:nvSpPr>
        <p:spPr>
          <a:xfrm>
            <a:off x="546193" y="3921620"/>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国有物流企业</a:t>
            </a:r>
            <a:r>
              <a:rPr lang="zh-CN" altLang="en-US" sz="1600" b="1" dirty="0" smtClean="0">
                <a:solidFill>
                  <a:schemeClr val="bg1">
                    <a:lumMod val="50000"/>
                  </a:schemeClr>
                </a:solidFill>
              </a:rPr>
              <a:t>：</a:t>
            </a:r>
            <a:r>
              <a:rPr lang="zh-CN" altLang="en-US" sz="1600" dirty="0">
                <a:solidFill>
                  <a:schemeClr val="bg1">
                    <a:lumMod val="50000"/>
                  </a:schemeClr>
                </a:solidFill>
              </a:rPr>
              <a:t>中国远洋</a:t>
            </a:r>
            <a:r>
              <a:rPr lang="zh-CN" altLang="en-US" sz="1600" dirty="0" smtClean="0">
                <a:solidFill>
                  <a:schemeClr val="bg1">
                    <a:lumMod val="50000"/>
                  </a:schemeClr>
                </a:solidFill>
              </a:rPr>
              <a:t>物流公司</a:t>
            </a:r>
            <a:r>
              <a:rPr lang="zh-CN" altLang="en-US" sz="1600" dirty="0">
                <a:solidFill>
                  <a:schemeClr val="bg1">
                    <a:lumMod val="50000"/>
                  </a:schemeClr>
                </a:solidFill>
              </a:rPr>
              <a:t>、中邮</a:t>
            </a:r>
            <a:r>
              <a:rPr lang="zh-CN" altLang="en-US" sz="1600" dirty="0" smtClean="0">
                <a:solidFill>
                  <a:schemeClr val="bg1">
                    <a:lumMod val="50000"/>
                  </a:schemeClr>
                </a:solidFill>
              </a:rPr>
              <a:t>物流公司</a:t>
            </a:r>
            <a:r>
              <a:rPr lang="zh-CN" altLang="en-US" sz="1600" dirty="0">
                <a:solidFill>
                  <a:schemeClr val="bg1">
                    <a:lumMod val="50000"/>
                  </a:schemeClr>
                </a:solidFill>
              </a:rPr>
              <a:t>、招商局物流</a:t>
            </a:r>
            <a:r>
              <a:rPr lang="zh-CN" altLang="en-US" sz="1600" dirty="0" smtClean="0">
                <a:solidFill>
                  <a:schemeClr val="bg1">
                    <a:lumMod val="50000"/>
                  </a:schemeClr>
                </a:solidFill>
              </a:rPr>
              <a:t>集团公司等。</a:t>
            </a:r>
            <a:endParaRPr sz="1600" dirty="0">
              <a:solidFill>
                <a:schemeClr val="bg1">
                  <a:lumMod val="50000"/>
                </a:schemeClr>
              </a:solidFill>
            </a:endParaRPr>
          </a:p>
        </p:txBody>
      </p:sp>
      <p:sp>
        <p:nvSpPr>
          <p:cNvPr id="24" name="TextBox 1"/>
          <p:cNvSpPr txBox="1"/>
          <p:nvPr/>
        </p:nvSpPr>
        <p:spPr>
          <a:xfrm>
            <a:off x="535109" y="4183553"/>
            <a:ext cx="8426012" cy="36279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民营物流企业：</a:t>
            </a:r>
            <a:r>
              <a:rPr lang="zh-CN" altLang="en-US" sz="1600" dirty="0">
                <a:solidFill>
                  <a:schemeClr val="bg1">
                    <a:lumMod val="50000"/>
                  </a:schemeClr>
                </a:solidFill>
              </a:rPr>
              <a:t>青岛日日顺</a:t>
            </a:r>
            <a:r>
              <a:rPr lang="zh-CN" altLang="en-US" sz="1600" dirty="0" smtClean="0">
                <a:solidFill>
                  <a:schemeClr val="bg1">
                    <a:lumMod val="50000"/>
                  </a:schemeClr>
                </a:solidFill>
              </a:rPr>
              <a:t>物流公司、锦程国际物流集团公司等。</a:t>
            </a:r>
            <a:endParaRPr sz="1600" dirty="0">
              <a:solidFill>
                <a:schemeClr val="bg1">
                  <a:lumMod val="50000"/>
                </a:schemeClr>
              </a:solidFill>
            </a:endParaRPr>
          </a:p>
        </p:txBody>
      </p:sp>
      <p:sp>
        <p:nvSpPr>
          <p:cNvPr id="26" name="TextBox 1"/>
          <p:cNvSpPr txBox="1"/>
          <p:nvPr/>
        </p:nvSpPr>
        <p:spPr>
          <a:xfrm>
            <a:off x="543421" y="4444823"/>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外资物流企业：</a:t>
            </a:r>
            <a:r>
              <a:rPr lang="zh-CN" altLang="en-US" sz="1600" dirty="0">
                <a:solidFill>
                  <a:schemeClr val="bg1">
                    <a:lumMod val="50000"/>
                  </a:schemeClr>
                </a:solidFill>
              </a:rPr>
              <a:t>捷富凯国际物流</a:t>
            </a:r>
            <a:r>
              <a:rPr lang="en-US" altLang="zh-CN" sz="1600" dirty="0">
                <a:solidFill>
                  <a:schemeClr val="bg1">
                    <a:lumMod val="50000"/>
                  </a:schemeClr>
                </a:solidFill>
              </a:rPr>
              <a:t>(</a:t>
            </a:r>
            <a:r>
              <a:rPr lang="zh-CN" altLang="en-US" sz="1600" dirty="0">
                <a:solidFill>
                  <a:schemeClr val="bg1">
                    <a:lumMod val="50000"/>
                  </a:schemeClr>
                </a:solidFill>
              </a:rPr>
              <a:t>中国</a:t>
            </a:r>
            <a:r>
              <a:rPr lang="en-US" altLang="zh-CN" sz="1600" dirty="0" smtClean="0">
                <a:solidFill>
                  <a:schemeClr val="bg1">
                    <a:lumMod val="50000"/>
                  </a:schemeClr>
                </a:solidFill>
              </a:rPr>
              <a:t>)</a:t>
            </a:r>
            <a:r>
              <a:rPr lang="zh-CN" altLang="en-US" sz="1600" dirty="0" smtClean="0">
                <a:solidFill>
                  <a:schemeClr val="bg1">
                    <a:lumMod val="50000"/>
                  </a:schemeClr>
                </a:solidFill>
              </a:rPr>
              <a:t>有限公司</a:t>
            </a:r>
            <a:r>
              <a:rPr lang="zh-CN" altLang="en-US" sz="1600" dirty="0">
                <a:solidFill>
                  <a:schemeClr val="bg1">
                    <a:lumMod val="50000"/>
                  </a:schemeClr>
                </a:solidFill>
              </a:rPr>
              <a:t>、伯灵顿货运代理（广州）</a:t>
            </a:r>
            <a:r>
              <a:rPr lang="zh-CN" altLang="en-US" sz="1600" dirty="0" smtClean="0">
                <a:solidFill>
                  <a:schemeClr val="bg1">
                    <a:lumMod val="50000"/>
                  </a:schemeClr>
                </a:solidFill>
              </a:rPr>
              <a:t>有限公司等。</a:t>
            </a:r>
            <a:endParaRPr sz="1600" dirty="0">
              <a:solidFill>
                <a:schemeClr val="bg1">
                  <a:lumMod val="50000"/>
                </a:schemeClr>
              </a:solidFill>
            </a:endParaRPr>
          </a:p>
        </p:txBody>
      </p:sp>
    </p:spTree>
    <p:extLst>
      <p:ext uri="{BB962C8B-B14F-4D97-AF65-F5344CB8AC3E}">
        <p14:creationId xmlns:p14="http://schemas.microsoft.com/office/powerpoint/2010/main" val="31465800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一、适宜</a:t>
            </a:r>
            <a:r>
              <a:rPr lang="en-US" altLang="zh-CN" sz="2800" b="1" dirty="0">
                <a:solidFill>
                  <a:schemeClr val="bg1"/>
                </a:solidFill>
                <a:latin typeface="Microsoft YaHei"/>
                <a:ea typeface="Microsoft YaHei"/>
                <a:cs typeface="Microsoft YaHei"/>
              </a:rPr>
              <a:t>B2B</a:t>
            </a:r>
            <a:r>
              <a:rPr lang="zh-CN" altLang="en-US" sz="2800" b="1" dirty="0">
                <a:solidFill>
                  <a:schemeClr val="bg1"/>
                </a:solidFill>
                <a:latin typeface="Microsoft YaHei"/>
                <a:ea typeface="Microsoft YaHei"/>
                <a:cs typeface="Microsoft YaHei"/>
              </a:rPr>
              <a:t>的国际货运服务企业</a:t>
            </a:r>
          </a:p>
        </p:txBody>
      </p:sp>
      <p:sp>
        <p:nvSpPr>
          <p:cNvPr id="18" name="TextBox 1"/>
          <p:cNvSpPr txBox="1"/>
          <p:nvPr/>
        </p:nvSpPr>
        <p:spPr>
          <a:xfrm>
            <a:off x="344242" y="820962"/>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五）国际货运代理企业</a:t>
            </a:r>
            <a:endParaRPr lang="en-US" altLang="zh-CN" sz="2000" b="1" dirty="0">
              <a:solidFill>
                <a:srgbClr val="002060"/>
              </a:solidFill>
            </a:endParaRPr>
          </a:p>
        </p:txBody>
      </p:sp>
      <p:sp>
        <p:nvSpPr>
          <p:cNvPr id="20" name="TextBox 1"/>
          <p:cNvSpPr txBox="1"/>
          <p:nvPr/>
        </p:nvSpPr>
        <p:spPr>
          <a:xfrm>
            <a:off x="502182" y="1591912"/>
            <a:ext cx="8281600"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指</a:t>
            </a:r>
            <a:r>
              <a:rPr lang="zh-CN" altLang="en-US" sz="1600" dirty="0">
                <a:solidFill>
                  <a:schemeClr val="bg1">
                    <a:lumMod val="50000"/>
                  </a:schemeClr>
                </a:solidFill>
              </a:rPr>
              <a:t>依法</a:t>
            </a:r>
            <a:r>
              <a:rPr lang="zh-CN" altLang="en-US" sz="1600" dirty="0" smtClean="0">
                <a:solidFill>
                  <a:schemeClr val="bg1">
                    <a:lumMod val="50000"/>
                  </a:schemeClr>
                </a:solidFill>
              </a:rPr>
              <a:t>设立在</a:t>
            </a:r>
            <a:r>
              <a:rPr lang="zh-CN" altLang="en-US" sz="1600" dirty="0">
                <a:solidFill>
                  <a:schemeClr val="bg1">
                    <a:lumMod val="50000"/>
                  </a:schemeClr>
                </a:solidFill>
              </a:rPr>
              <a:t>经营范围内接受进出口货物收发货人的委托，以委托人的名义或以自己的名义为委托人办理订舱、仓储、配载、接交和报关报检等附加增值服务的法人组织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35109" y="1238576"/>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a:solidFill>
                  <a:schemeClr val="accent1">
                    <a:lumMod val="50000"/>
                  </a:schemeClr>
                </a:solidFill>
              </a:rPr>
              <a:t>国际货运代理企业的</a:t>
            </a:r>
            <a:r>
              <a:rPr lang="zh-CN" altLang="en-US" b="1" dirty="0" smtClean="0">
                <a:solidFill>
                  <a:schemeClr val="accent1">
                    <a:lumMod val="50000"/>
                  </a:schemeClr>
                </a:solidFill>
              </a:rPr>
              <a:t>含义</a:t>
            </a:r>
            <a:endParaRPr lang="en-US" altLang="zh-CN" b="1" dirty="0">
              <a:solidFill>
                <a:schemeClr val="accent1">
                  <a:lumMod val="50000"/>
                </a:schemeClr>
              </a:solidFill>
            </a:endParaRPr>
          </a:p>
        </p:txBody>
      </p:sp>
      <p:sp>
        <p:nvSpPr>
          <p:cNvPr id="10" name="TextBox 1"/>
          <p:cNvSpPr txBox="1"/>
          <p:nvPr/>
        </p:nvSpPr>
        <p:spPr>
          <a:xfrm>
            <a:off x="535109" y="2122215"/>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国际货运代理企业的级别</a:t>
            </a:r>
            <a:endParaRPr lang="en-US" altLang="zh-CN" b="1" dirty="0">
              <a:solidFill>
                <a:schemeClr val="accent1">
                  <a:lumMod val="50000"/>
                </a:schemeClr>
              </a:solidFill>
            </a:endParaRPr>
          </a:p>
        </p:txBody>
      </p:sp>
      <p:sp>
        <p:nvSpPr>
          <p:cNvPr id="14" name="TextBox 1"/>
          <p:cNvSpPr txBox="1"/>
          <p:nvPr/>
        </p:nvSpPr>
        <p:spPr>
          <a:xfrm>
            <a:off x="557275" y="2525012"/>
            <a:ext cx="8226507"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一级货代</a:t>
            </a:r>
            <a:r>
              <a:rPr lang="zh-CN" altLang="en-US" sz="1600" b="1" dirty="0" smtClean="0">
                <a:solidFill>
                  <a:schemeClr val="bg1">
                    <a:lumMod val="50000"/>
                  </a:schemeClr>
                </a:solidFill>
              </a:rPr>
              <a:t>：</a:t>
            </a:r>
            <a:r>
              <a:rPr lang="zh-CN" altLang="en-US" sz="1600" dirty="0">
                <a:solidFill>
                  <a:schemeClr val="bg1">
                    <a:lumMod val="50000"/>
                  </a:schemeClr>
                </a:solidFill>
              </a:rPr>
              <a:t>资信程度最高，可以度直接向国际海洋货物运输公司、国际航空货物运输公司和国际铁路货物运输公司订舱或车皮，并有美元发票。</a:t>
            </a:r>
            <a:endParaRPr sz="1600" dirty="0">
              <a:solidFill>
                <a:schemeClr val="bg1">
                  <a:lumMod val="50000"/>
                </a:schemeClr>
              </a:solidFill>
            </a:endParaRPr>
          </a:p>
        </p:txBody>
      </p:sp>
      <p:sp>
        <p:nvSpPr>
          <p:cNvPr id="19" name="TextBox 1"/>
          <p:cNvSpPr txBox="1"/>
          <p:nvPr/>
        </p:nvSpPr>
        <p:spPr>
          <a:xfrm>
            <a:off x="546193" y="3106604"/>
            <a:ext cx="8237589"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二级货代</a:t>
            </a:r>
            <a:r>
              <a:rPr lang="zh-CN" altLang="en-US" sz="1600" b="1" dirty="0" smtClean="0">
                <a:solidFill>
                  <a:schemeClr val="bg1">
                    <a:lumMod val="50000"/>
                  </a:schemeClr>
                </a:solidFill>
              </a:rPr>
              <a:t>：</a:t>
            </a:r>
            <a:r>
              <a:rPr lang="zh-CN" altLang="en-US" sz="1600" dirty="0">
                <a:solidFill>
                  <a:schemeClr val="bg1">
                    <a:lumMod val="50000"/>
                  </a:schemeClr>
                </a:solidFill>
              </a:rPr>
              <a:t>资信程度次之，必须通过一级货代向国际海洋货物运输公司、国际航空货物运输公司和国际铁路货物运输公司订舱或车皮，没有美元发票。</a:t>
            </a:r>
            <a:endParaRPr sz="1600" dirty="0">
              <a:solidFill>
                <a:schemeClr val="bg1">
                  <a:lumMod val="50000"/>
                </a:schemeClr>
              </a:solidFill>
            </a:endParaRPr>
          </a:p>
        </p:txBody>
      </p:sp>
      <p:sp>
        <p:nvSpPr>
          <p:cNvPr id="21" name="TextBox 1"/>
          <p:cNvSpPr txBox="1"/>
          <p:nvPr/>
        </p:nvSpPr>
        <p:spPr>
          <a:xfrm>
            <a:off x="502182" y="3908055"/>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3</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货运代理企业</a:t>
            </a:r>
            <a:r>
              <a:rPr lang="zh-CN" altLang="en-US" b="1" dirty="0" smtClean="0">
                <a:solidFill>
                  <a:schemeClr val="accent1">
                    <a:lumMod val="50000"/>
                  </a:schemeClr>
                </a:solidFill>
              </a:rPr>
              <a:t>的类型</a:t>
            </a:r>
            <a:endParaRPr lang="en-US" altLang="zh-CN" b="1" dirty="0">
              <a:solidFill>
                <a:schemeClr val="accent1">
                  <a:lumMod val="50000"/>
                </a:schemeClr>
              </a:solidFill>
            </a:endParaRPr>
          </a:p>
        </p:txBody>
      </p:sp>
      <p:sp>
        <p:nvSpPr>
          <p:cNvPr id="23" name="TextBox 1"/>
          <p:cNvSpPr txBox="1"/>
          <p:nvPr/>
        </p:nvSpPr>
        <p:spPr>
          <a:xfrm>
            <a:off x="546193" y="4309548"/>
            <a:ext cx="8597806"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smtClean="0">
                <a:solidFill>
                  <a:schemeClr val="bg1">
                    <a:lumMod val="50000"/>
                  </a:schemeClr>
                </a:solidFill>
              </a:rPr>
              <a:t>隶属</a:t>
            </a:r>
            <a:r>
              <a:rPr lang="zh-CN" altLang="en-US" sz="1600" dirty="0">
                <a:solidFill>
                  <a:schemeClr val="bg1">
                    <a:lumMod val="50000"/>
                  </a:schemeClr>
                </a:solidFill>
              </a:rPr>
              <a:t>运输</a:t>
            </a:r>
            <a:r>
              <a:rPr lang="zh-CN" altLang="en-US" sz="1600" dirty="0" smtClean="0">
                <a:solidFill>
                  <a:schemeClr val="bg1">
                    <a:lumMod val="50000"/>
                  </a:schemeClr>
                </a:solidFill>
              </a:rPr>
              <a:t>集团公司子公司</a:t>
            </a:r>
            <a:r>
              <a:rPr lang="zh-CN" altLang="en-US" sz="1600" dirty="0">
                <a:solidFill>
                  <a:schemeClr val="bg1">
                    <a:lumMod val="50000"/>
                  </a:schemeClr>
                </a:solidFill>
              </a:rPr>
              <a:t>、大型国际贸易</a:t>
            </a:r>
            <a:r>
              <a:rPr lang="zh-CN" altLang="en-US" sz="1600" dirty="0" smtClean="0">
                <a:solidFill>
                  <a:schemeClr val="bg1">
                    <a:lumMod val="50000"/>
                  </a:schemeClr>
                </a:solidFill>
              </a:rPr>
              <a:t>集团公司子公司</a:t>
            </a:r>
            <a:r>
              <a:rPr lang="zh-CN" altLang="en-US" sz="1600" dirty="0">
                <a:solidFill>
                  <a:schemeClr val="bg1">
                    <a:lumMod val="50000"/>
                  </a:schemeClr>
                </a:solidFill>
              </a:rPr>
              <a:t>、国际货运代理公司、国际物流</a:t>
            </a:r>
            <a:r>
              <a:rPr lang="zh-CN" altLang="en-US" sz="1600" dirty="0" smtClean="0">
                <a:solidFill>
                  <a:schemeClr val="bg1">
                    <a:lumMod val="50000"/>
                  </a:schemeClr>
                </a:solidFill>
              </a:rPr>
              <a:t>公司</a:t>
            </a:r>
            <a:endParaRPr sz="1600" dirty="0">
              <a:solidFill>
                <a:schemeClr val="bg1">
                  <a:lumMod val="50000"/>
                </a:schemeClr>
              </a:solidFill>
            </a:endParaRPr>
          </a:p>
        </p:txBody>
      </p:sp>
      <p:sp>
        <p:nvSpPr>
          <p:cNvPr id="16" name="TextBox 1"/>
          <p:cNvSpPr txBox="1"/>
          <p:nvPr/>
        </p:nvSpPr>
        <p:spPr>
          <a:xfrm>
            <a:off x="557275" y="3680651"/>
            <a:ext cx="8237589"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三级</a:t>
            </a:r>
            <a:r>
              <a:rPr lang="zh-CN" altLang="en-US" sz="1600" b="1" dirty="0">
                <a:solidFill>
                  <a:schemeClr val="bg1">
                    <a:lumMod val="50000"/>
                  </a:schemeClr>
                </a:solidFill>
              </a:rPr>
              <a:t>货代</a:t>
            </a:r>
            <a:r>
              <a:rPr lang="zh-CN" altLang="en-US" sz="1600" b="1" dirty="0" smtClean="0">
                <a:solidFill>
                  <a:schemeClr val="bg1">
                    <a:lumMod val="50000"/>
                  </a:schemeClr>
                </a:solidFill>
              </a:rPr>
              <a:t>：</a:t>
            </a:r>
            <a:r>
              <a:rPr lang="zh-CN" altLang="en-US" sz="1600" dirty="0">
                <a:solidFill>
                  <a:schemeClr val="bg1">
                    <a:lumMod val="50000"/>
                  </a:schemeClr>
                </a:solidFill>
              </a:rPr>
              <a:t>资信程度最低，通常是指皮包代理公司。</a:t>
            </a:r>
            <a:endParaRPr sz="1600" dirty="0">
              <a:solidFill>
                <a:schemeClr val="bg1">
                  <a:lumMod val="50000"/>
                </a:schemeClr>
              </a:solidFill>
            </a:endParaRPr>
          </a:p>
        </p:txBody>
      </p:sp>
    </p:spTree>
    <p:extLst>
      <p:ext uri="{BB962C8B-B14F-4D97-AF65-F5344CB8AC3E}">
        <p14:creationId xmlns:p14="http://schemas.microsoft.com/office/powerpoint/2010/main" val="6922838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、适宜</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a:t>
            </a:r>
            <a:r>
              <a:rPr lang="en-US" altLang="zh-CN" sz="2800" b="1" dirty="0">
                <a:solidFill>
                  <a:schemeClr val="bg1"/>
                </a:solidFill>
                <a:latin typeface="Microsoft YaHei"/>
                <a:ea typeface="Microsoft YaHei"/>
                <a:cs typeface="Microsoft YaHei"/>
              </a:rPr>
              <a:t>C2C</a:t>
            </a:r>
            <a:r>
              <a:rPr lang="zh-CN" altLang="en-US" sz="2800" b="1" dirty="0">
                <a:solidFill>
                  <a:schemeClr val="bg1"/>
                </a:solidFill>
                <a:latin typeface="Microsoft YaHei"/>
                <a:ea typeface="Microsoft YaHei"/>
                <a:cs typeface="Microsoft YaHei"/>
              </a:rPr>
              <a:t>的国际货运服务企业</a:t>
            </a:r>
          </a:p>
        </p:txBody>
      </p:sp>
      <p:sp>
        <p:nvSpPr>
          <p:cNvPr id="13" name="矩形 12"/>
          <p:cNvSpPr/>
          <p:nvPr/>
        </p:nvSpPr>
        <p:spPr bwMode="auto">
          <a:xfrm>
            <a:off x="344242" y="785773"/>
            <a:ext cx="8528207" cy="834151"/>
          </a:xfrm>
          <a:prstGeom prst="rect">
            <a:avLst/>
          </a:prstGeom>
          <a:solidFill>
            <a:schemeClr val="bg1"/>
          </a:solidFill>
          <a:ln>
            <a:noFill/>
          </a:ln>
          <a:effectLst/>
        </p:spPr>
        <p:txBody>
          <a:bodyPr anchor="ctr"/>
          <a:lstStyle/>
          <a:p>
            <a:pPr lvl="0" hangingPunct="1">
              <a:lnSpc>
                <a:spcPct val="120000"/>
              </a:lnSpc>
              <a:defRPr/>
            </a:pP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在跨境电商</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平台上，处于不同</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关境</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的批发商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、零售商和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消费者通过</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B2C</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C2C</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获取据订单候，按其约定的</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交货方式和</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期限选择邮政</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公司或国际快递公司等</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企业将</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商品</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送达</a:t>
            </a:r>
            <a:r>
              <a:rPr lang="zh-CN" altLang="en-US" sz="1600" dirty="0">
                <a:solidFill>
                  <a:srgbClr val="008000"/>
                </a:solidFill>
                <a:latin typeface="Arial" panose="020B0604020202020204" pitchFamily="34" charset="0"/>
                <a:ea typeface="微软雅黑" panose="020B0503020204020204" pitchFamily="34" charset="-122"/>
                <a:sym typeface="Arial" panose="020B0604020202020204" pitchFamily="34" charset="0"/>
              </a:rPr>
              <a:t>买家</a:t>
            </a:r>
            <a:r>
              <a:rPr lang="zh-CN" altLang="en-US" sz="1600" dirty="0" smtClean="0">
                <a:solidFill>
                  <a:srgbClr val="008000"/>
                </a:solidFill>
                <a:latin typeface="Arial" panose="020B0604020202020204" pitchFamily="34" charset="0"/>
                <a:ea typeface="微软雅黑" panose="020B0503020204020204" pitchFamily="34" charset="-122"/>
                <a:sym typeface="Arial" panose="020B0604020202020204" pitchFamily="34" charset="0"/>
              </a:rPr>
              <a:t>指定地。</a:t>
            </a:r>
            <a:endParaRPr lang="en-US" altLang="zh-CN" sz="1600" dirty="0">
              <a:solidFill>
                <a:srgbClr val="008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783" y="1641203"/>
            <a:ext cx="9075542" cy="20862"/>
          </a:xfrm>
          <a:prstGeom prst="line">
            <a:avLst/>
          </a:prstGeom>
          <a:ln/>
        </p:spPr>
        <p:style>
          <a:lnRef idx="2">
            <a:schemeClr val="accent3"/>
          </a:lnRef>
          <a:fillRef idx="0">
            <a:schemeClr val="accent3"/>
          </a:fillRef>
          <a:effectRef idx="1">
            <a:schemeClr val="accent3"/>
          </a:effectRef>
          <a:fontRef idx="minor">
            <a:schemeClr val="tx1"/>
          </a:fontRef>
        </p:style>
      </p:cxnSp>
      <p:sp>
        <p:nvSpPr>
          <p:cNvPr id="18" name="TextBox 1"/>
          <p:cNvSpPr txBox="1"/>
          <p:nvPr/>
        </p:nvSpPr>
        <p:spPr>
          <a:xfrm>
            <a:off x="344242" y="1700128"/>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一）邮政企业</a:t>
            </a:r>
            <a:endParaRPr lang="en-US" altLang="zh-CN" sz="2000" b="1" dirty="0">
              <a:solidFill>
                <a:srgbClr val="002060"/>
              </a:solidFill>
            </a:endParaRPr>
          </a:p>
        </p:txBody>
      </p:sp>
      <p:sp>
        <p:nvSpPr>
          <p:cNvPr id="19" name="TextBox 1"/>
          <p:cNvSpPr txBox="1"/>
          <p:nvPr/>
        </p:nvSpPr>
        <p:spPr>
          <a:xfrm>
            <a:off x="551734" y="2467125"/>
            <a:ext cx="8431553"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系指从事邮政通信生产经营活动，以满足社会对邮政通信的需要，实行</a:t>
            </a:r>
            <a:r>
              <a:rPr lang="zh-CN" altLang="en-US" sz="1600" dirty="0" smtClean="0">
                <a:solidFill>
                  <a:schemeClr val="bg1">
                    <a:lumMod val="50000"/>
                  </a:schemeClr>
                </a:solidFill>
              </a:rPr>
              <a:t>独立核算的法人组织。</a:t>
            </a:r>
            <a:endParaRPr sz="1600" dirty="0">
              <a:solidFill>
                <a:schemeClr val="bg1">
                  <a:lumMod val="50000"/>
                </a:schemeClr>
              </a:solidFill>
            </a:endParaRPr>
          </a:p>
        </p:txBody>
      </p:sp>
      <p:sp>
        <p:nvSpPr>
          <p:cNvPr id="15" name="TextBox 1"/>
          <p:cNvSpPr txBox="1"/>
          <p:nvPr/>
        </p:nvSpPr>
        <p:spPr>
          <a:xfrm>
            <a:off x="551734" y="2083088"/>
            <a:ext cx="4989104"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邮政企业的含义</a:t>
            </a:r>
            <a:endParaRPr lang="en-US" altLang="zh-CN" b="1" dirty="0">
              <a:solidFill>
                <a:schemeClr val="accent1">
                  <a:lumMod val="50000"/>
                </a:schemeClr>
              </a:solidFill>
            </a:endParaRPr>
          </a:p>
        </p:txBody>
      </p:sp>
      <p:sp>
        <p:nvSpPr>
          <p:cNvPr id="17" name="TextBox 1"/>
          <p:cNvSpPr txBox="1"/>
          <p:nvPr/>
        </p:nvSpPr>
        <p:spPr>
          <a:xfrm>
            <a:off x="551734" y="3164658"/>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1980</a:t>
            </a:r>
            <a:r>
              <a:rPr lang="zh-CN" altLang="en-US" sz="1600" b="1" dirty="0" smtClean="0">
                <a:solidFill>
                  <a:schemeClr val="bg1">
                    <a:lumMod val="50000"/>
                  </a:schemeClr>
                </a:solidFill>
              </a:rPr>
              <a:t>年邮电部开办国际邮政特快专递：</a:t>
            </a:r>
            <a:r>
              <a:rPr lang="zh-CN" altLang="en-US" sz="1600" dirty="0" smtClean="0">
                <a:solidFill>
                  <a:schemeClr val="bg1">
                    <a:lumMod val="50000"/>
                  </a:schemeClr>
                </a:solidFill>
              </a:rPr>
              <a:t>提供信件、信件</a:t>
            </a:r>
            <a:r>
              <a:rPr lang="zh-CN" altLang="en-US" sz="1600" dirty="0">
                <a:solidFill>
                  <a:schemeClr val="bg1">
                    <a:lumMod val="50000"/>
                  </a:schemeClr>
                </a:solidFill>
              </a:rPr>
              <a:t>类</a:t>
            </a:r>
            <a:r>
              <a:rPr lang="zh-CN" altLang="en-US" sz="1600" dirty="0" smtClean="0">
                <a:solidFill>
                  <a:schemeClr val="bg1">
                    <a:lumMod val="50000"/>
                  </a:schemeClr>
                </a:solidFill>
              </a:rPr>
              <a:t>物件等</a:t>
            </a:r>
            <a:r>
              <a:rPr lang="en-US" altLang="zh-CN" sz="1600" dirty="0" smtClean="0">
                <a:solidFill>
                  <a:schemeClr val="bg1">
                    <a:lumMod val="50000"/>
                  </a:schemeClr>
                </a:solidFill>
              </a:rPr>
              <a:t>EMS</a:t>
            </a:r>
            <a:r>
              <a:rPr lang="zh-CN" altLang="en-US" sz="1600" dirty="0" smtClean="0">
                <a:solidFill>
                  <a:schemeClr val="bg1">
                    <a:lumMod val="50000"/>
                  </a:schemeClr>
                </a:solidFill>
              </a:rPr>
              <a:t>业务</a:t>
            </a:r>
            <a:endParaRPr sz="1600" dirty="0">
              <a:solidFill>
                <a:schemeClr val="bg1">
                  <a:lumMod val="50000"/>
                </a:schemeClr>
              </a:solidFill>
            </a:endParaRPr>
          </a:p>
        </p:txBody>
      </p:sp>
      <p:sp>
        <p:nvSpPr>
          <p:cNvPr id="21" name="TextBox 1"/>
          <p:cNvSpPr txBox="1"/>
          <p:nvPr/>
        </p:nvSpPr>
        <p:spPr>
          <a:xfrm>
            <a:off x="601610" y="2747712"/>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a:solidFill>
                  <a:schemeClr val="accent1">
                    <a:lumMod val="50000"/>
                  </a:schemeClr>
                </a:solidFill>
              </a:rPr>
              <a:t>邮政</a:t>
            </a:r>
            <a:r>
              <a:rPr lang="zh-CN" altLang="en-US" b="1" dirty="0" smtClean="0">
                <a:solidFill>
                  <a:schemeClr val="accent1">
                    <a:lumMod val="50000"/>
                  </a:schemeClr>
                </a:solidFill>
              </a:rPr>
              <a:t>企业的寄送业务</a:t>
            </a:r>
            <a:endParaRPr lang="en-US" altLang="zh-CN" b="1" dirty="0">
              <a:solidFill>
                <a:schemeClr val="accent1">
                  <a:lumMod val="50000"/>
                </a:schemeClr>
              </a:solidFill>
            </a:endParaRPr>
          </a:p>
        </p:txBody>
      </p:sp>
      <p:sp>
        <p:nvSpPr>
          <p:cNvPr id="22" name="TextBox 1"/>
          <p:cNvSpPr txBox="1"/>
          <p:nvPr/>
        </p:nvSpPr>
        <p:spPr>
          <a:xfrm>
            <a:off x="551734" y="3476097"/>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a:solidFill>
                  <a:schemeClr val="bg1">
                    <a:lumMod val="50000"/>
                  </a:schemeClr>
                </a:solidFill>
              </a:rPr>
              <a:t>1985</a:t>
            </a:r>
            <a:r>
              <a:rPr lang="zh-CN" altLang="en-US" sz="1600" b="1" dirty="0">
                <a:solidFill>
                  <a:schemeClr val="bg1">
                    <a:lumMod val="50000"/>
                  </a:schemeClr>
                </a:solidFill>
              </a:rPr>
              <a:t>年</a:t>
            </a:r>
            <a:r>
              <a:rPr lang="zh-CN" altLang="en-US" sz="1600" b="1" dirty="0" smtClean="0">
                <a:solidFill>
                  <a:schemeClr val="bg1">
                    <a:lumMod val="50000"/>
                  </a:schemeClr>
                </a:solidFill>
              </a:rPr>
              <a:t>成立中国</a:t>
            </a:r>
            <a:r>
              <a:rPr lang="zh-CN" altLang="en-US" sz="1600" b="1" dirty="0">
                <a:solidFill>
                  <a:schemeClr val="bg1">
                    <a:lumMod val="50000"/>
                  </a:schemeClr>
                </a:solidFill>
              </a:rPr>
              <a:t>速递服务公司</a:t>
            </a:r>
            <a:r>
              <a:rPr lang="zh-CN" altLang="en-US" sz="1600" b="1" dirty="0" smtClean="0">
                <a:solidFill>
                  <a:schemeClr val="bg1">
                    <a:lumMod val="50000"/>
                  </a:schemeClr>
                </a:solidFill>
              </a:rPr>
              <a:t>：</a:t>
            </a:r>
            <a:r>
              <a:rPr lang="zh-CN" altLang="en-US" sz="1600" dirty="0">
                <a:solidFill>
                  <a:schemeClr val="bg1">
                    <a:lumMod val="50000"/>
                  </a:schemeClr>
                </a:solidFill>
              </a:rPr>
              <a:t>经营国际与国内邮件寄递、国内与国际快递等</a:t>
            </a:r>
            <a:r>
              <a:rPr lang="zh-CN" altLang="en-US" sz="1600" dirty="0" smtClean="0">
                <a:solidFill>
                  <a:schemeClr val="bg1">
                    <a:lumMod val="50000"/>
                  </a:schemeClr>
                </a:solidFill>
              </a:rPr>
              <a:t>业务</a:t>
            </a:r>
            <a:endParaRPr sz="1600" dirty="0">
              <a:solidFill>
                <a:schemeClr val="bg1">
                  <a:lumMod val="50000"/>
                </a:schemeClr>
              </a:solidFill>
            </a:endParaRPr>
          </a:p>
        </p:txBody>
      </p:sp>
      <p:sp>
        <p:nvSpPr>
          <p:cNvPr id="23" name="TextBox 1"/>
          <p:cNvSpPr txBox="1"/>
          <p:nvPr/>
        </p:nvSpPr>
        <p:spPr>
          <a:xfrm>
            <a:off x="557275" y="3787536"/>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1998-2008</a:t>
            </a:r>
            <a:r>
              <a:rPr lang="zh-CN" altLang="en-US" sz="1600" b="1" dirty="0" smtClean="0">
                <a:solidFill>
                  <a:schemeClr val="bg1">
                    <a:lumMod val="50000"/>
                  </a:schemeClr>
                </a:solidFill>
              </a:rPr>
              <a:t>年成立国家邮政局、邮政集团公司、邮政</a:t>
            </a:r>
            <a:r>
              <a:rPr lang="zh-CN" altLang="en-US" sz="1600" b="1" dirty="0">
                <a:solidFill>
                  <a:schemeClr val="bg1">
                    <a:lumMod val="50000"/>
                  </a:schemeClr>
                </a:solidFill>
              </a:rPr>
              <a:t>速递物流公司：</a:t>
            </a:r>
            <a:r>
              <a:rPr lang="zh-CN" altLang="en-US" sz="1600" dirty="0" smtClean="0">
                <a:solidFill>
                  <a:schemeClr val="bg1">
                    <a:lumMod val="50000"/>
                  </a:schemeClr>
                </a:solidFill>
              </a:rPr>
              <a:t>经营全国速递</a:t>
            </a:r>
            <a:r>
              <a:rPr lang="zh-CN" altLang="en-US" sz="1600" dirty="0">
                <a:solidFill>
                  <a:schemeClr val="bg1">
                    <a:lumMod val="50000"/>
                  </a:schemeClr>
                </a:solidFill>
              </a:rPr>
              <a:t>与</a:t>
            </a:r>
            <a:r>
              <a:rPr lang="zh-CN" altLang="en-US" sz="1600" dirty="0" smtClean="0">
                <a:solidFill>
                  <a:schemeClr val="bg1">
                    <a:lumMod val="50000"/>
                  </a:schemeClr>
                </a:solidFill>
              </a:rPr>
              <a:t>物流业务</a:t>
            </a:r>
            <a:endParaRPr sz="1600" dirty="0">
              <a:solidFill>
                <a:schemeClr val="bg1">
                  <a:lumMod val="50000"/>
                </a:schemeClr>
              </a:solidFill>
            </a:endParaRPr>
          </a:p>
        </p:txBody>
      </p:sp>
      <p:sp>
        <p:nvSpPr>
          <p:cNvPr id="24" name="TextBox 1"/>
          <p:cNvSpPr txBox="1"/>
          <p:nvPr/>
        </p:nvSpPr>
        <p:spPr>
          <a:xfrm>
            <a:off x="557275" y="4137791"/>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2010</a:t>
            </a:r>
            <a:r>
              <a:rPr lang="zh-CN" altLang="en-US" sz="1600" b="1" dirty="0">
                <a:solidFill>
                  <a:schemeClr val="bg1">
                    <a:lumMod val="50000"/>
                  </a:schemeClr>
                </a:solidFill>
              </a:rPr>
              <a:t>年</a:t>
            </a:r>
            <a:r>
              <a:rPr lang="zh-CN" altLang="en-US" sz="1600" b="1" dirty="0" smtClean="0">
                <a:solidFill>
                  <a:schemeClr val="bg1">
                    <a:lumMod val="50000"/>
                  </a:schemeClr>
                </a:solidFill>
              </a:rPr>
              <a:t>改制中国</a:t>
            </a:r>
            <a:r>
              <a:rPr lang="zh-CN" altLang="en-US" sz="1600" b="1" dirty="0">
                <a:solidFill>
                  <a:schemeClr val="bg1">
                    <a:lumMod val="50000"/>
                  </a:schemeClr>
                </a:solidFill>
              </a:rPr>
              <a:t>邮政速递物流股份有限公司：</a:t>
            </a:r>
            <a:r>
              <a:rPr lang="zh-CN" altLang="en-US" sz="1600" dirty="0">
                <a:solidFill>
                  <a:schemeClr val="bg1">
                    <a:lumMod val="50000"/>
                  </a:schemeClr>
                </a:solidFill>
              </a:rPr>
              <a:t>经营</a:t>
            </a:r>
            <a:r>
              <a:rPr lang="zh-CN" altLang="en-US" sz="1600" dirty="0" smtClean="0">
                <a:solidFill>
                  <a:schemeClr val="bg1">
                    <a:lumMod val="50000"/>
                  </a:schemeClr>
                </a:solidFill>
              </a:rPr>
              <a:t>全球快递</a:t>
            </a:r>
            <a:r>
              <a:rPr lang="zh-CN" altLang="en-US" sz="1600" dirty="0">
                <a:solidFill>
                  <a:schemeClr val="bg1">
                    <a:lumMod val="50000"/>
                  </a:schemeClr>
                </a:solidFill>
              </a:rPr>
              <a:t>服务</a:t>
            </a:r>
            <a:endParaRPr sz="1600" dirty="0">
              <a:solidFill>
                <a:schemeClr val="bg1">
                  <a:lumMod val="50000"/>
                </a:schemeClr>
              </a:solidFill>
            </a:endParaRPr>
          </a:p>
        </p:txBody>
      </p:sp>
      <p:sp>
        <p:nvSpPr>
          <p:cNvPr id="25" name="TextBox 1"/>
          <p:cNvSpPr txBox="1"/>
          <p:nvPr/>
        </p:nvSpPr>
        <p:spPr>
          <a:xfrm>
            <a:off x="557275" y="4488046"/>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en-US" altLang="zh-CN" sz="1600" b="1" dirty="0" smtClean="0">
                <a:solidFill>
                  <a:schemeClr val="bg1">
                    <a:lumMod val="50000"/>
                  </a:schemeClr>
                </a:solidFill>
              </a:rPr>
              <a:t>2019</a:t>
            </a:r>
            <a:r>
              <a:rPr lang="zh-CN" altLang="en-US" sz="1600" b="1" dirty="0">
                <a:solidFill>
                  <a:schemeClr val="bg1">
                    <a:lumMod val="50000"/>
                  </a:schemeClr>
                </a:solidFill>
              </a:rPr>
              <a:t>年改制中国邮政集团有限公司：</a:t>
            </a:r>
            <a:r>
              <a:rPr lang="zh-CN" altLang="en-US" sz="1600" dirty="0">
                <a:solidFill>
                  <a:schemeClr val="bg1">
                    <a:lumMod val="50000"/>
                  </a:schemeClr>
                </a:solidFill>
              </a:rPr>
              <a:t>经营邮政、快递物流、金融、电子商务等服务</a:t>
            </a:r>
            <a:endParaRPr sz="1600" dirty="0">
              <a:solidFill>
                <a:schemeClr val="bg1">
                  <a:lumMod val="50000"/>
                </a:schemeClr>
              </a:solidFill>
            </a:endParaRPr>
          </a:p>
        </p:txBody>
      </p:sp>
    </p:spTree>
    <p:extLst>
      <p:ext uri="{BB962C8B-B14F-4D97-AF65-F5344CB8AC3E}">
        <p14:creationId xmlns:p14="http://schemas.microsoft.com/office/powerpoint/2010/main" val="35451424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0" y="101061"/>
            <a:ext cx="9143999" cy="662613"/>
          </a:xfrm>
          <a:prstGeom prst="rect">
            <a:avLst/>
          </a:prstGeom>
          <a:solidFill>
            <a:srgbClr val="005DA2"/>
          </a:solidFill>
          <a:ln w="12700">
            <a:miter lim="400000"/>
          </a:ln>
        </p:spPr>
        <p:txBody>
          <a:bodyPr lIns="45719" rIns="45719" anchor="ctr"/>
          <a:lstStyle/>
          <a:p>
            <a:pPr algn="ctr">
              <a:defRPr>
                <a:solidFill>
                  <a:srgbClr val="FFFFFF"/>
                </a:solidFill>
              </a:defRPr>
            </a:pPr>
            <a:endParaRPr/>
          </a:p>
        </p:txBody>
      </p:sp>
      <p:sp>
        <p:nvSpPr>
          <p:cNvPr id="12" name="矩形 11"/>
          <p:cNvSpPr/>
          <p:nvPr/>
        </p:nvSpPr>
        <p:spPr>
          <a:xfrm>
            <a:off x="344242" y="185690"/>
            <a:ext cx="6716033" cy="523220"/>
          </a:xfrm>
          <a:prstGeom prst="rect">
            <a:avLst/>
          </a:prstGeom>
        </p:spPr>
        <p:txBody>
          <a:bodyPr wrap="square">
            <a:spAutoFit/>
          </a:bodyPr>
          <a:lstStyle/>
          <a:p>
            <a:r>
              <a:rPr lang="zh-CN" altLang="en-US" sz="2800" b="1" dirty="0">
                <a:solidFill>
                  <a:schemeClr val="bg1"/>
                </a:solidFill>
                <a:latin typeface="Microsoft YaHei"/>
                <a:ea typeface="Microsoft YaHei"/>
                <a:cs typeface="Microsoft YaHei"/>
              </a:rPr>
              <a:t>二</a:t>
            </a:r>
            <a:r>
              <a:rPr lang="zh-CN" altLang="en-US" sz="2800" b="1" dirty="0" smtClean="0">
                <a:solidFill>
                  <a:schemeClr val="bg1"/>
                </a:solidFill>
                <a:latin typeface="Microsoft YaHei"/>
                <a:ea typeface="Microsoft YaHei"/>
                <a:cs typeface="Microsoft YaHei"/>
              </a:rPr>
              <a:t>、适宜</a:t>
            </a:r>
            <a:r>
              <a:rPr lang="en-US" altLang="zh-CN" sz="2800" b="1" dirty="0">
                <a:solidFill>
                  <a:schemeClr val="bg1"/>
                </a:solidFill>
                <a:latin typeface="Microsoft YaHei"/>
                <a:ea typeface="Microsoft YaHei"/>
                <a:cs typeface="Microsoft YaHei"/>
              </a:rPr>
              <a:t>B2C</a:t>
            </a:r>
            <a:r>
              <a:rPr lang="zh-CN" altLang="en-US" sz="2800" b="1" dirty="0">
                <a:solidFill>
                  <a:schemeClr val="bg1"/>
                </a:solidFill>
                <a:latin typeface="Microsoft YaHei"/>
                <a:ea typeface="Microsoft YaHei"/>
                <a:cs typeface="Microsoft YaHei"/>
              </a:rPr>
              <a:t>、</a:t>
            </a:r>
            <a:r>
              <a:rPr lang="en-US" altLang="zh-CN" sz="2800" b="1" dirty="0">
                <a:solidFill>
                  <a:schemeClr val="bg1"/>
                </a:solidFill>
                <a:latin typeface="Microsoft YaHei"/>
                <a:ea typeface="Microsoft YaHei"/>
                <a:cs typeface="Microsoft YaHei"/>
              </a:rPr>
              <a:t>C2C</a:t>
            </a:r>
            <a:r>
              <a:rPr lang="zh-CN" altLang="en-US" sz="2800" b="1" dirty="0">
                <a:solidFill>
                  <a:schemeClr val="bg1"/>
                </a:solidFill>
                <a:latin typeface="Microsoft YaHei"/>
                <a:ea typeface="Microsoft YaHei"/>
                <a:cs typeface="Microsoft YaHei"/>
              </a:rPr>
              <a:t>的国际货运服务企业</a:t>
            </a:r>
          </a:p>
        </p:txBody>
      </p:sp>
      <p:sp>
        <p:nvSpPr>
          <p:cNvPr id="18" name="TextBox 1"/>
          <p:cNvSpPr txBox="1"/>
          <p:nvPr/>
        </p:nvSpPr>
        <p:spPr>
          <a:xfrm>
            <a:off x="344242" y="710209"/>
            <a:ext cx="7155128" cy="5539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zh-CN" altLang="en-US" sz="2000" b="1" dirty="0" smtClean="0">
                <a:solidFill>
                  <a:srgbClr val="002060"/>
                </a:solidFill>
              </a:rPr>
              <a:t>（</a:t>
            </a:r>
            <a:r>
              <a:rPr lang="zh-CN" altLang="en-US" sz="2000" b="1" dirty="0">
                <a:solidFill>
                  <a:srgbClr val="002060"/>
                </a:solidFill>
              </a:rPr>
              <a:t>二）国际快递企业</a:t>
            </a:r>
            <a:endParaRPr lang="en-US" altLang="zh-CN" sz="2000" b="1" dirty="0">
              <a:solidFill>
                <a:srgbClr val="002060"/>
              </a:solidFill>
            </a:endParaRPr>
          </a:p>
        </p:txBody>
      </p:sp>
      <p:sp>
        <p:nvSpPr>
          <p:cNvPr id="19" name="TextBox 1"/>
          <p:cNvSpPr txBox="1"/>
          <p:nvPr/>
        </p:nvSpPr>
        <p:spPr>
          <a:xfrm>
            <a:off x="551734" y="1419181"/>
            <a:ext cx="8431553" cy="68326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dirty="0">
                <a:solidFill>
                  <a:schemeClr val="bg1">
                    <a:lumMod val="50000"/>
                  </a:schemeClr>
                </a:solidFill>
              </a:rPr>
              <a:t>系</a:t>
            </a:r>
            <a:r>
              <a:rPr lang="zh-CN" altLang="en-US" sz="1600" dirty="0" smtClean="0">
                <a:solidFill>
                  <a:schemeClr val="bg1">
                    <a:lumMod val="50000"/>
                  </a:schemeClr>
                </a:solidFill>
              </a:rPr>
              <a:t>指依法设立的，</a:t>
            </a:r>
            <a:r>
              <a:rPr lang="zh-CN" altLang="en-US" sz="1600" dirty="0">
                <a:solidFill>
                  <a:schemeClr val="bg1">
                    <a:lumMod val="50000"/>
                  </a:schemeClr>
                </a:solidFill>
              </a:rPr>
              <a:t>在经营范围内在两个或两个以上国家或地区之间传递信函、商业文件及物品的递送业务，收取服务费用的法人组织</a:t>
            </a:r>
            <a:r>
              <a:rPr lang="zh-CN" altLang="en-US" sz="1600" dirty="0" smtClean="0">
                <a:solidFill>
                  <a:schemeClr val="bg1">
                    <a:lumMod val="50000"/>
                  </a:schemeClr>
                </a:solidFill>
              </a:rPr>
              <a:t>。</a:t>
            </a:r>
            <a:endParaRPr sz="1600" dirty="0">
              <a:solidFill>
                <a:schemeClr val="bg1">
                  <a:lumMod val="50000"/>
                </a:schemeClr>
              </a:solidFill>
            </a:endParaRPr>
          </a:p>
        </p:txBody>
      </p:sp>
      <p:sp>
        <p:nvSpPr>
          <p:cNvPr id="15" name="TextBox 1"/>
          <p:cNvSpPr txBox="1"/>
          <p:nvPr/>
        </p:nvSpPr>
        <p:spPr>
          <a:xfrm>
            <a:off x="551734" y="1060973"/>
            <a:ext cx="4989104" cy="45890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1. </a:t>
            </a:r>
            <a:r>
              <a:rPr lang="zh-CN" altLang="en-US" b="1" dirty="0" smtClean="0">
                <a:solidFill>
                  <a:schemeClr val="accent1">
                    <a:lumMod val="50000"/>
                  </a:schemeClr>
                </a:solidFill>
              </a:rPr>
              <a:t>国际</a:t>
            </a:r>
            <a:r>
              <a:rPr lang="zh-CN" altLang="en-US" b="1" dirty="0">
                <a:solidFill>
                  <a:schemeClr val="accent1">
                    <a:lumMod val="50000"/>
                  </a:schemeClr>
                </a:solidFill>
              </a:rPr>
              <a:t>快递</a:t>
            </a:r>
            <a:r>
              <a:rPr lang="zh-CN" altLang="en-US" b="1" dirty="0" smtClean="0">
                <a:solidFill>
                  <a:schemeClr val="accent1">
                    <a:lumMod val="50000"/>
                  </a:schemeClr>
                </a:solidFill>
              </a:rPr>
              <a:t>企业的含义</a:t>
            </a:r>
            <a:endParaRPr lang="en-US" altLang="zh-CN" b="1" dirty="0">
              <a:solidFill>
                <a:schemeClr val="accent1">
                  <a:lumMod val="50000"/>
                </a:schemeClr>
              </a:solidFill>
            </a:endParaRPr>
          </a:p>
        </p:txBody>
      </p:sp>
      <p:sp>
        <p:nvSpPr>
          <p:cNvPr id="21" name="TextBox 1"/>
          <p:cNvSpPr txBox="1"/>
          <p:nvPr/>
        </p:nvSpPr>
        <p:spPr>
          <a:xfrm>
            <a:off x="553276" y="1955472"/>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a:solidFill>
                  <a:schemeClr val="accent1">
                    <a:lumMod val="50000"/>
                  </a:schemeClr>
                </a:solidFill>
              </a:rPr>
              <a:t>2</a:t>
            </a:r>
            <a:r>
              <a:rPr lang="en-US" altLang="zh-CN" b="1" dirty="0" smtClean="0">
                <a:solidFill>
                  <a:schemeClr val="accent1">
                    <a:lumMod val="50000"/>
                  </a:schemeClr>
                </a:solidFill>
              </a:rPr>
              <a:t>. </a:t>
            </a:r>
            <a:r>
              <a:rPr lang="zh-CN" altLang="en-US" b="1" dirty="0" smtClean="0">
                <a:solidFill>
                  <a:schemeClr val="accent1">
                    <a:lumMod val="50000"/>
                  </a:schemeClr>
                </a:solidFill>
              </a:rPr>
              <a:t>国际</a:t>
            </a:r>
            <a:r>
              <a:rPr lang="zh-CN" altLang="en-US" b="1" dirty="0">
                <a:solidFill>
                  <a:schemeClr val="accent1">
                    <a:lumMod val="50000"/>
                  </a:schemeClr>
                </a:solidFill>
              </a:rPr>
              <a:t>快递</a:t>
            </a:r>
            <a:r>
              <a:rPr lang="zh-CN" altLang="en-US" b="1" dirty="0" smtClean="0">
                <a:solidFill>
                  <a:schemeClr val="accent1">
                    <a:lumMod val="50000"/>
                  </a:schemeClr>
                </a:solidFill>
              </a:rPr>
              <a:t>的类型</a:t>
            </a:r>
            <a:endParaRPr lang="en-US" altLang="zh-CN" b="1" dirty="0">
              <a:solidFill>
                <a:schemeClr val="accent1">
                  <a:lumMod val="50000"/>
                </a:schemeClr>
              </a:solidFill>
            </a:endParaRPr>
          </a:p>
        </p:txBody>
      </p:sp>
      <p:sp>
        <p:nvSpPr>
          <p:cNvPr id="22" name="TextBox 1"/>
          <p:cNvSpPr txBox="1"/>
          <p:nvPr/>
        </p:nvSpPr>
        <p:spPr>
          <a:xfrm>
            <a:off x="557275" y="2306474"/>
            <a:ext cx="8426012"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国有快递企业</a:t>
            </a:r>
            <a:r>
              <a:rPr lang="zh-CN" altLang="en-US" sz="1600" b="1" dirty="0" smtClean="0">
                <a:solidFill>
                  <a:schemeClr val="bg1">
                    <a:lumMod val="50000"/>
                  </a:schemeClr>
                </a:solidFill>
              </a:rPr>
              <a:t>：</a:t>
            </a:r>
            <a:r>
              <a:rPr lang="zh-CN" altLang="en-US" sz="1600" dirty="0">
                <a:solidFill>
                  <a:schemeClr val="bg1">
                    <a:lumMod val="50000"/>
                  </a:schemeClr>
                </a:solidFill>
              </a:rPr>
              <a:t>中远快递有限公司、民航快递有限责任公司、中铁快运</a:t>
            </a:r>
            <a:r>
              <a:rPr lang="zh-CN" altLang="en-US" sz="1600" dirty="0" smtClean="0">
                <a:solidFill>
                  <a:schemeClr val="bg1">
                    <a:lumMod val="50000"/>
                  </a:schemeClr>
                </a:solidFill>
              </a:rPr>
              <a:t>股份有限公司等。</a:t>
            </a:r>
            <a:endParaRPr sz="1600" dirty="0">
              <a:solidFill>
                <a:schemeClr val="bg1">
                  <a:lumMod val="50000"/>
                </a:schemeClr>
              </a:solidFill>
            </a:endParaRPr>
          </a:p>
        </p:txBody>
      </p:sp>
      <p:sp>
        <p:nvSpPr>
          <p:cNvPr id="24" name="TextBox 1"/>
          <p:cNvSpPr txBox="1"/>
          <p:nvPr/>
        </p:nvSpPr>
        <p:spPr>
          <a:xfrm>
            <a:off x="557275" y="2615186"/>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民营快递企业</a:t>
            </a:r>
            <a:r>
              <a:rPr lang="zh-CN" altLang="en-US" sz="1600" b="1" dirty="0" smtClean="0">
                <a:solidFill>
                  <a:schemeClr val="bg1">
                    <a:lumMod val="50000"/>
                  </a:schemeClr>
                </a:solidFill>
              </a:rPr>
              <a:t>：</a:t>
            </a:r>
            <a:r>
              <a:rPr lang="zh-CN" altLang="en-US" sz="1600" dirty="0">
                <a:solidFill>
                  <a:schemeClr val="bg1">
                    <a:lumMod val="50000"/>
                  </a:schemeClr>
                </a:solidFill>
              </a:rPr>
              <a:t>顺丰控股</a:t>
            </a:r>
            <a:r>
              <a:rPr lang="zh-CN" altLang="en-US" sz="1600" dirty="0" smtClean="0">
                <a:solidFill>
                  <a:schemeClr val="bg1">
                    <a:lumMod val="50000"/>
                  </a:schemeClr>
                </a:solidFill>
              </a:rPr>
              <a:t>股份有限公司、申通</a:t>
            </a:r>
            <a:r>
              <a:rPr lang="zh-CN" altLang="en-US" sz="1600" dirty="0">
                <a:solidFill>
                  <a:schemeClr val="bg1">
                    <a:lumMod val="50000"/>
                  </a:schemeClr>
                </a:solidFill>
              </a:rPr>
              <a:t>快递</a:t>
            </a:r>
            <a:r>
              <a:rPr lang="zh-CN" altLang="en-US" sz="1600" dirty="0" smtClean="0">
                <a:solidFill>
                  <a:schemeClr val="bg1">
                    <a:lumMod val="50000"/>
                  </a:schemeClr>
                </a:solidFill>
              </a:rPr>
              <a:t>有限公司等。</a:t>
            </a:r>
            <a:endParaRPr sz="1600" dirty="0">
              <a:solidFill>
                <a:schemeClr val="bg1">
                  <a:lumMod val="50000"/>
                </a:schemeClr>
              </a:solidFill>
            </a:endParaRPr>
          </a:p>
        </p:txBody>
      </p:sp>
      <p:sp>
        <p:nvSpPr>
          <p:cNvPr id="25" name="TextBox 1"/>
          <p:cNvSpPr txBox="1"/>
          <p:nvPr/>
        </p:nvSpPr>
        <p:spPr>
          <a:xfrm>
            <a:off x="557275" y="2912038"/>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合资快递企业</a:t>
            </a:r>
            <a:r>
              <a:rPr lang="zh-CN" altLang="en-US" sz="1600" b="1" dirty="0" smtClean="0">
                <a:solidFill>
                  <a:schemeClr val="bg1">
                    <a:lumMod val="50000"/>
                  </a:schemeClr>
                </a:solidFill>
              </a:rPr>
              <a:t>：</a:t>
            </a:r>
            <a:r>
              <a:rPr lang="zh-CN" altLang="en-US" sz="1600" dirty="0">
                <a:solidFill>
                  <a:schemeClr val="bg1">
                    <a:lumMod val="50000"/>
                  </a:schemeClr>
                </a:solidFill>
              </a:rPr>
              <a:t>中外运</a:t>
            </a:r>
            <a:r>
              <a:rPr lang="en-US" altLang="zh-CN" sz="1600" dirty="0">
                <a:solidFill>
                  <a:schemeClr val="bg1">
                    <a:lumMod val="50000"/>
                  </a:schemeClr>
                </a:solidFill>
              </a:rPr>
              <a:t>-</a:t>
            </a:r>
            <a:r>
              <a:rPr lang="zh-CN" altLang="en-US" sz="1600" dirty="0">
                <a:solidFill>
                  <a:schemeClr val="bg1">
                    <a:lumMod val="50000"/>
                  </a:schemeClr>
                </a:solidFill>
              </a:rPr>
              <a:t>敦豪国际航空快件有限公司、大田－</a:t>
            </a:r>
            <a:r>
              <a:rPr lang="zh-CN" altLang="en-US" sz="1600" dirty="0" smtClean="0">
                <a:solidFill>
                  <a:schemeClr val="bg1">
                    <a:lumMod val="50000"/>
                  </a:schemeClr>
                </a:solidFill>
              </a:rPr>
              <a:t>联邦快递有限公司等。</a:t>
            </a:r>
            <a:endParaRPr sz="1600" dirty="0">
              <a:solidFill>
                <a:schemeClr val="bg1">
                  <a:lumMod val="50000"/>
                </a:schemeClr>
              </a:solidFill>
            </a:endParaRPr>
          </a:p>
        </p:txBody>
      </p:sp>
      <p:sp>
        <p:nvSpPr>
          <p:cNvPr id="16" name="TextBox 1"/>
          <p:cNvSpPr txBox="1"/>
          <p:nvPr/>
        </p:nvSpPr>
        <p:spPr>
          <a:xfrm>
            <a:off x="576667" y="3197446"/>
            <a:ext cx="8546050" cy="38779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a:solidFill>
                  <a:schemeClr val="bg1">
                    <a:lumMod val="50000"/>
                  </a:schemeClr>
                </a:solidFill>
              </a:rPr>
              <a:t>外商独资快递企业</a:t>
            </a:r>
            <a:r>
              <a:rPr lang="zh-CN" altLang="en-US" sz="1600" b="1" dirty="0" smtClean="0">
                <a:solidFill>
                  <a:schemeClr val="bg1">
                    <a:lumMod val="50000"/>
                  </a:schemeClr>
                </a:solidFill>
              </a:rPr>
              <a:t>：</a:t>
            </a:r>
            <a:r>
              <a:rPr lang="en-US" altLang="zh-CN" sz="1600" dirty="0">
                <a:solidFill>
                  <a:schemeClr val="bg1">
                    <a:lumMod val="50000"/>
                  </a:schemeClr>
                </a:solidFill>
              </a:rPr>
              <a:t>TNT</a:t>
            </a:r>
            <a:r>
              <a:rPr lang="zh-CN" altLang="en-US" sz="1600" dirty="0">
                <a:solidFill>
                  <a:schemeClr val="bg1">
                    <a:lumMod val="50000"/>
                  </a:schemeClr>
                </a:solidFill>
              </a:rPr>
              <a:t>快递公司、中外运</a:t>
            </a:r>
            <a:r>
              <a:rPr lang="en-US" altLang="zh-CN" sz="1600" dirty="0">
                <a:solidFill>
                  <a:schemeClr val="bg1">
                    <a:lumMod val="50000"/>
                  </a:schemeClr>
                </a:solidFill>
              </a:rPr>
              <a:t>-</a:t>
            </a:r>
            <a:r>
              <a:rPr lang="zh-CN" altLang="en-US" sz="1600" dirty="0">
                <a:solidFill>
                  <a:schemeClr val="bg1">
                    <a:lumMod val="50000"/>
                  </a:schemeClr>
                </a:solidFill>
              </a:rPr>
              <a:t>联合包裹速递有限公司</a:t>
            </a:r>
            <a:r>
              <a:rPr lang="zh-CN" altLang="en-US" sz="1600" dirty="0" smtClean="0">
                <a:solidFill>
                  <a:schemeClr val="bg1">
                    <a:lumMod val="50000"/>
                  </a:schemeClr>
                </a:solidFill>
              </a:rPr>
              <a:t>等。</a:t>
            </a:r>
            <a:endParaRPr sz="1600" dirty="0">
              <a:solidFill>
                <a:schemeClr val="bg1">
                  <a:lumMod val="50000"/>
                </a:schemeClr>
              </a:solidFill>
            </a:endParaRPr>
          </a:p>
        </p:txBody>
      </p:sp>
      <p:sp>
        <p:nvSpPr>
          <p:cNvPr id="20" name="TextBox 1"/>
          <p:cNvSpPr txBox="1"/>
          <p:nvPr/>
        </p:nvSpPr>
        <p:spPr>
          <a:xfrm>
            <a:off x="551734" y="3422589"/>
            <a:ext cx="4989104" cy="507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50000"/>
              </a:lnSpc>
            </a:pPr>
            <a:r>
              <a:rPr lang="en-US" altLang="zh-CN" b="1" dirty="0" smtClean="0">
                <a:solidFill>
                  <a:schemeClr val="accent1">
                    <a:lumMod val="50000"/>
                  </a:schemeClr>
                </a:solidFill>
              </a:rPr>
              <a:t>3. </a:t>
            </a:r>
            <a:r>
              <a:rPr lang="zh-CN" altLang="en-US" b="1" dirty="0">
                <a:solidFill>
                  <a:schemeClr val="accent1">
                    <a:lumMod val="50000"/>
                  </a:schemeClr>
                </a:solidFill>
              </a:rPr>
              <a:t>国际快递企业与国际物流企业的区别</a:t>
            </a:r>
            <a:endParaRPr lang="en-US" altLang="zh-CN" b="1" dirty="0">
              <a:solidFill>
                <a:schemeClr val="accent1">
                  <a:lumMod val="50000"/>
                </a:schemeClr>
              </a:solidFill>
            </a:endParaRPr>
          </a:p>
        </p:txBody>
      </p:sp>
      <p:sp>
        <p:nvSpPr>
          <p:cNvPr id="26" name="TextBox 1"/>
          <p:cNvSpPr txBox="1"/>
          <p:nvPr/>
        </p:nvSpPr>
        <p:spPr>
          <a:xfrm>
            <a:off x="617294" y="3812958"/>
            <a:ext cx="8426012" cy="9787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a:solidFill>
                  <a:srgbClr val="262626"/>
                </a:solidFill>
                <a:latin typeface="Microsoft YaHei"/>
                <a:ea typeface="Microsoft YaHei"/>
                <a:cs typeface="Microsoft YaHei"/>
                <a:sym typeface="Microsoft YaHei"/>
              </a:defRPr>
            </a:lvl1pPr>
          </a:lstStyle>
          <a:p>
            <a:pPr>
              <a:lnSpc>
                <a:spcPct val="120000"/>
              </a:lnSpc>
            </a:pPr>
            <a:r>
              <a:rPr lang="zh-CN" altLang="en-US" sz="1600" b="1" dirty="0" smtClean="0">
                <a:solidFill>
                  <a:schemeClr val="bg1">
                    <a:lumMod val="50000"/>
                  </a:schemeClr>
                </a:solidFill>
              </a:rPr>
              <a:t>服务</a:t>
            </a:r>
            <a:r>
              <a:rPr lang="zh-CN" altLang="en-US" sz="1600" b="1" dirty="0">
                <a:solidFill>
                  <a:schemeClr val="bg1">
                    <a:lumMod val="50000"/>
                  </a:schemeClr>
                </a:solidFill>
              </a:rPr>
              <a:t>对象</a:t>
            </a:r>
            <a:r>
              <a:rPr lang="zh-CN" altLang="en-US" sz="1600" b="1" dirty="0" smtClean="0">
                <a:solidFill>
                  <a:schemeClr val="bg1">
                    <a:lumMod val="50000"/>
                  </a:schemeClr>
                </a:solidFill>
              </a:rPr>
              <a:t>不同：</a:t>
            </a:r>
            <a:r>
              <a:rPr lang="zh-CN" altLang="en-US" sz="1600" dirty="0" smtClean="0">
                <a:solidFill>
                  <a:schemeClr val="bg1">
                    <a:lumMod val="50000"/>
                  </a:schemeClr>
                </a:solidFill>
              </a:rPr>
              <a:t>快递</a:t>
            </a:r>
            <a:r>
              <a:rPr lang="zh-CN" altLang="en-US" sz="1600" dirty="0">
                <a:solidFill>
                  <a:schemeClr val="bg1">
                    <a:lumMod val="50000"/>
                  </a:schemeClr>
                </a:solidFill>
              </a:rPr>
              <a:t>企业</a:t>
            </a:r>
            <a:r>
              <a:rPr lang="zh-CN" altLang="en-US" sz="1600" dirty="0" smtClean="0">
                <a:solidFill>
                  <a:schemeClr val="bg1">
                    <a:lumMod val="50000"/>
                  </a:schemeClr>
                </a:solidFill>
              </a:rPr>
              <a:t>服务主要</a:t>
            </a:r>
            <a:r>
              <a:rPr lang="zh-CN" altLang="en-US" sz="1600" dirty="0">
                <a:solidFill>
                  <a:schemeClr val="bg1">
                    <a:lumMod val="50000"/>
                  </a:schemeClr>
                </a:solidFill>
              </a:rPr>
              <a:t>对象为</a:t>
            </a:r>
            <a:r>
              <a:rPr lang="zh-CN" altLang="en-US" sz="1600" dirty="0" smtClean="0">
                <a:solidFill>
                  <a:schemeClr val="bg1">
                    <a:lumMod val="50000"/>
                  </a:schemeClr>
                </a:solidFill>
              </a:rPr>
              <a:t>个人；物流</a:t>
            </a:r>
            <a:r>
              <a:rPr lang="zh-CN" altLang="en-US" sz="1600" dirty="0">
                <a:solidFill>
                  <a:schemeClr val="bg1">
                    <a:lumMod val="50000"/>
                  </a:schemeClr>
                </a:solidFill>
              </a:rPr>
              <a:t>企业</a:t>
            </a:r>
            <a:r>
              <a:rPr lang="zh-CN" altLang="en-US" sz="1600" dirty="0" smtClean="0">
                <a:solidFill>
                  <a:schemeClr val="bg1">
                    <a:lumMod val="50000"/>
                  </a:schemeClr>
                </a:solidFill>
              </a:rPr>
              <a:t>服务</a:t>
            </a:r>
            <a:r>
              <a:rPr lang="zh-CN" altLang="en-US" sz="1600" dirty="0">
                <a:solidFill>
                  <a:schemeClr val="bg1">
                    <a:lumMod val="50000"/>
                  </a:schemeClr>
                </a:solidFill>
              </a:rPr>
              <a:t>主要</a:t>
            </a:r>
            <a:r>
              <a:rPr lang="zh-CN" altLang="en-US" sz="1600" dirty="0" smtClean="0">
                <a:solidFill>
                  <a:schemeClr val="bg1">
                    <a:lumMod val="50000"/>
                  </a:schemeClr>
                </a:solidFill>
              </a:rPr>
              <a:t>对象是企业。</a:t>
            </a:r>
            <a:endParaRPr lang="en-US" altLang="zh-CN" sz="1600" dirty="0">
              <a:solidFill>
                <a:schemeClr val="bg1">
                  <a:lumMod val="50000"/>
                </a:schemeClr>
              </a:solidFill>
            </a:endParaRPr>
          </a:p>
          <a:p>
            <a:pPr>
              <a:lnSpc>
                <a:spcPct val="120000"/>
              </a:lnSpc>
            </a:pPr>
            <a:r>
              <a:rPr lang="zh-CN" altLang="en-US" sz="1600" b="1" dirty="0" smtClean="0">
                <a:solidFill>
                  <a:schemeClr val="bg1">
                    <a:lumMod val="50000"/>
                  </a:schemeClr>
                </a:solidFill>
              </a:rPr>
              <a:t>运送</a:t>
            </a:r>
            <a:r>
              <a:rPr lang="zh-CN" altLang="en-US" sz="1600" b="1" dirty="0">
                <a:solidFill>
                  <a:schemeClr val="bg1">
                    <a:lumMod val="50000"/>
                  </a:schemeClr>
                </a:solidFill>
              </a:rPr>
              <a:t>对象</a:t>
            </a:r>
            <a:r>
              <a:rPr lang="zh-CN" altLang="en-US" sz="1600" b="1" dirty="0" smtClean="0">
                <a:solidFill>
                  <a:schemeClr val="bg1">
                    <a:lumMod val="50000"/>
                  </a:schemeClr>
                </a:solidFill>
              </a:rPr>
              <a:t>不同：</a:t>
            </a:r>
            <a:r>
              <a:rPr lang="zh-CN" altLang="en-US" sz="1600" dirty="0" smtClean="0">
                <a:solidFill>
                  <a:schemeClr val="bg1">
                    <a:lumMod val="50000"/>
                  </a:schemeClr>
                </a:solidFill>
              </a:rPr>
              <a:t>快递</a:t>
            </a:r>
            <a:r>
              <a:rPr lang="zh-CN" altLang="en-US" sz="1600" dirty="0">
                <a:solidFill>
                  <a:schemeClr val="bg1">
                    <a:lumMod val="50000"/>
                  </a:schemeClr>
                </a:solidFill>
              </a:rPr>
              <a:t>企业运送</a:t>
            </a:r>
            <a:r>
              <a:rPr lang="en-US" altLang="zh-CN" sz="1600" dirty="0">
                <a:solidFill>
                  <a:schemeClr val="bg1">
                    <a:lumMod val="50000"/>
                  </a:schemeClr>
                </a:solidFill>
              </a:rPr>
              <a:t>50</a:t>
            </a:r>
            <a:r>
              <a:rPr lang="zh-CN" altLang="en-US" sz="1600" dirty="0">
                <a:solidFill>
                  <a:schemeClr val="bg1">
                    <a:lumMod val="50000"/>
                  </a:schemeClr>
                </a:solidFill>
              </a:rPr>
              <a:t>千克以下的小件</a:t>
            </a:r>
            <a:r>
              <a:rPr lang="zh-CN" altLang="en-US" sz="1600" dirty="0" smtClean="0">
                <a:solidFill>
                  <a:schemeClr val="bg1">
                    <a:lumMod val="50000"/>
                  </a:schemeClr>
                </a:solidFill>
              </a:rPr>
              <a:t>货物；物流</a:t>
            </a:r>
            <a:r>
              <a:rPr lang="zh-CN" altLang="en-US" sz="1600" dirty="0">
                <a:solidFill>
                  <a:schemeClr val="bg1">
                    <a:lumMod val="50000"/>
                  </a:schemeClr>
                </a:solidFill>
              </a:rPr>
              <a:t>企业运送大型</a:t>
            </a:r>
            <a:r>
              <a:rPr lang="zh-CN" altLang="en-US" sz="1600" dirty="0" smtClean="0">
                <a:solidFill>
                  <a:schemeClr val="bg1">
                    <a:lumMod val="50000"/>
                  </a:schemeClr>
                </a:solidFill>
              </a:rPr>
              <a:t>货物。</a:t>
            </a:r>
            <a:endParaRPr lang="en-US" altLang="zh-CN" sz="1600" dirty="0" smtClean="0">
              <a:solidFill>
                <a:schemeClr val="bg1">
                  <a:lumMod val="50000"/>
                </a:schemeClr>
              </a:solidFill>
            </a:endParaRPr>
          </a:p>
          <a:p>
            <a:pPr>
              <a:lnSpc>
                <a:spcPct val="120000"/>
              </a:lnSpc>
            </a:pPr>
            <a:r>
              <a:rPr lang="zh-CN" altLang="en-US" sz="1600" b="1" dirty="0" smtClean="0">
                <a:solidFill>
                  <a:schemeClr val="bg1">
                    <a:lumMod val="50000"/>
                  </a:schemeClr>
                </a:solidFill>
              </a:rPr>
              <a:t>服务</a:t>
            </a:r>
            <a:r>
              <a:rPr lang="zh-CN" altLang="en-US" sz="1600" b="1" dirty="0">
                <a:solidFill>
                  <a:schemeClr val="bg1">
                    <a:lumMod val="50000"/>
                  </a:schemeClr>
                </a:solidFill>
              </a:rPr>
              <a:t>模式</a:t>
            </a:r>
            <a:r>
              <a:rPr lang="zh-CN" altLang="en-US" sz="1600" b="1" dirty="0" smtClean="0">
                <a:solidFill>
                  <a:schemeClr val="bg1">
                    <a:lumMod val="50000"/>
                  </a:schemeClr>
                </a:solidFill>
              </a:rPr>
              <a:t>不同：</a:t>
            </a:r>
            <a:r>
              <a:rPr lang="zh-CN" altLang="en-US" sz="1600" dirty="0" smtClean="0">
                <a:solidFill>
                  <a:schemeClr val="bg1">
                    <a:lumMod val="50000"/>
                  </a:schemeClr>
                </a:solidFill>
              </a:rPr>
              <a:t>快递</a:t>
            </a:r>
            <a:r>
              <a:rPr lang="zh-CN" altLang="en-US" sz="1600" dirty="0">
                <a:solidFill>
                  <a:schemeClr val="bg1">
                    <a:lumMod val="50000"/>
                  </a:schemeClr>
                </a:solidFill>
              </a:rPr>
              <a:t>企业</a:t>
            </a:r>
            <a:r>
              <a:rPr lang="zh-CN" altLang="en-US" sz="1600" dirty="0" smtClean="0">
                <a:solidFill>
                  <a:schemeClr val="bg1">
                    <a:lumMod val="50000"/>
                  </a:schemeClr>
                </a:solidFill>
              </a:rPr>
              <a:t>由快递</a:t>
            </a:r>
            <a:r>
              <a:rPr lang="zh-CN" altLang="en-US" sz="1600" dirty="0">
                <a:solidFill>
                  <a:schemeClr val="bg1">
                    <a:lumMod val="50000"/>
                  </a:schemeClr>
                </a:solidFill>
              </a:rPr>
              <a:t>员上门</a:t>
            </a:r>
            <a:r>
              <a:rPr lang="zh-CN" altLang="en-US" sz="1600" dirty="0" smtClean="0">
                <a:solidFill>
                  <a:schemeClr val="bg1">
                    <a:lumMod val="50000"/>
                  </a:schemeClr>
                </a:solidFill>
              </a:rPr>
              <a:t>揽货；物流企业指派</a:t>
            </a:r>
            <a:r>
              <a:rPr lang="zh-CN" altLang="en-US" sz="1600" dirty="0">
                <a:solidFill>
                  <a:schemeClr val="bg1">
                    <a:lumMod val="50000"/>
                  </a:schemeClr>
                </a:solidFill>
              </a:rPr>
              <a:t>集装箱卡车上门装运</a:t>
            </a:r>
            <a:r>
              <a:rPr lang="zh-CN" altLang="en-US" sz="1600" dirty="0" smtClean="0">
                <a:solidFill>
                  <a:schemeClr val="bg1">
                    <a:lumMod val="50000"/>
                  </a:schemeClr>
                </a:solidFill>
              </a:rPr>
              <a:t>货物。</a:t>
            </a:r>
            <a:endParaRPr sz="1600" dirty="0">
              <a:solidFill>
                <a:schemeClr val="bg1">
                  <a:lumMod val="50000"/>
                </a:schemeClr>
              </a:solidFill>
            </a:endParaRPr>
          </a:p>
        </p:txBody>
      </p:sp>
    </p:spTree>
    <p:extLst>
      <p:ext uri="{BB962C8B-B14F-4D97-AF65-F5344CB8AC3E}">
        <p14:creationId xmlns:p14="http://schemas.microsoft.com/office/powerpoint/2010/main" val="24834979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矩形 9"/>
          <p:cNvSpPr/>
          <p:nvPr/>
        </p:nvSpPr>
        <p:spPr>
          <a:xfrm flipV="1">
            <a:off x="-17601" y="1524638"/>
            <a:ext cx="9144001" cy="1912919"/>
          </a:xfrm>
          <a:prstGeom prst="rect">
            <a:avLst/>
          </a:prstGeom>
          <a:solidFill>
            <a:srgbClr val="005DA2"/>
          </a:solidFill>
          <a:ln w="12700">
            <a:miter lim="400000"/>
          </a:ln>
        </p:spPr>
        <p:txBody>
          <a:bodyPr lIns="45719" rIns="45719" anchor="ctr"/>
          <a:lstStyle/>
          <a:p>
            <a:pPr>
              <a:defRPr>
                <a:solidFill>
                  <a:srgbClr val="FFFFFF"/>
                </a:solidFill>
              </a:defRPr>
            </a:pPr>
            <a:endParaRPr b="1" dirty="0"/>
          </a:p>
        </p:txBody>
      </p:sp>
      <p:sp>
        <p:nvSpPr>
          <p:cNvPr id="118" name="TextBox 22"/>
          <p:cNvSpPr txBox="1"/>
          <p:nvPr/>
        </p:nvSpPr>
        <p:spPr>
          <a:xfrm>
            <a:off x="374912" y="500609"/>
            <a:ext cx="4184798"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400">
                <a:solidFill>
                  <a:srgbClr val="005DA2"/>
                </a:solidFill>
                <a:latin typeface="Microsoft YaHei"/>
                <a:ea typeface="Microsoft YaHei"/>
                <a:cs typeface="Microsoft YaHei"/>
                <a:sym typeface="Microsoft YaHei"/>
              </a:defRPr>
            </a:lvl1pPr>
          </a:lstStyle>
          <a:p>
            <a:r>
              <a:rPr lang="zh-CN" altLang="en-US" b="1" dirty="0" smtClean="0">
                <a:solidFill>
                  <a:schemeClr val="bg2">
                    <a:lumMod val="60000"/>
                    <a:lumOff val="40000"/>
                  </a:schemeClr>
                </a:solidFill>
              </a:rPr>
              <a:t>第三章 跨</a:t>
            </a:r>
            <a:r>
              <a:rPr lang="zh-CN" altLang="en-US" b="1" dirty="0">
                <a:solidFill>
                  <a:schemeClr val="bg2">
                    <a:lumMod val="60000"/>
                    <a:lumOff val="40000"/>
                  </a:schemeClr>
                </a:solidFill>
              </a:rPr>
              <a:t>境电子商务市场主体</a:t>
            </a:r>
          </a:p>
        </p:txBody>
      </p:sp>
      <p:sp>
        <p:nvSpPr>
          <p:cNvPr id="8" name="TextBox 10"/>
          <p:cNvSpPr txBox="1"/>
          <p:nvPr/>
        </p:nvSpPr>
        <p:spPr>
          <a:xfrm>
            <a:off x="83998" y="1955823"/>
            <a:ext cx="8735425" cy="9233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3200">
                <a:solidFill>
                  <a:srgbClr val="FFFFFF"/>
                </a:solidFill>
                <a:latin typeface="Microsoft YaHei"/>
                <a:ea typeface="Microsoft YaHei"/>
                <a:cs typeface="Microsoft YaHei"/>
                <a:sym typeface="Microsoft YaHei"/>
              </a:defRPr>
            </a:lvl1pPr>
          </a:lstStyle>
          <a:p>
            <a:pPr>
              <a:lnSpc>
                <a:spcPct val="150000"/>
              </a:lnSpc>
            </a:pPr>
            <a:r>
              <a:rPr lang="zh-CN" altLang="en-US" sz="3600" b="1" dirty="0" smtClean="0"/>
              <a:t>第</a:t>
            </a:r>
            <a:r>
              <a:rPr lang="zh-CN" altLang="en-US" sz="3600" b="1" dirty="0"/>
              <a:t>四</a:t>
            </a:r>
            <a:r>
              <a:rPr lang="zh-CN" altLang="en-US" sz="3600" b="1" dirty="0" smtClean="0"/>
              <a:t>节 跨</a:t>
            </a:r>
            <a:r>
              <a:rPr lang="zh-CN" altLang="en-US" sz="3600" b="1" dirty="0"/>
              <a:t>境电子商务支付服务企业</a:t>
            </a:r>
            <a:endParaRPr sz="3600" b="1" dirty="0"/>
          </a:p>
        </p:txBody>
      </p:sp>
    </p:spTree>
    <p:extLst>
      <p:ext uri="{BB962C8B-B14F-4D97-AF65-F5344CB8AC3E}">
        <p14:creationId xmlns:p14="http://schemas.microsoft.com/office/powerpoint/2010/main" val="13842656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par>
    </p:tnLst>
  </p:timing>
</p:sld>
</file>

<file path=ppt/theme/theme1.xml><?xml version="1.0" encoding="utf-8"?>
<a:theme xmlns:a="http://schemas.openxmlformats.org/drawingml/2006/main" name="Office 主题​​">
  <a:themeElements>
    <a:clrScheme name="Office 主题​​">
      <a:dk1>
        <a:srgbClr val="000000"/>
      </a:dk1>
      <a:lt1>
        <a:srgbClr val="EEEEEE"/>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294A5A"/>
        </a:solidFill>
        <a:ln w="9" cap="flat">
          <a:noFill/>
          <a:prstDash val="solid"/>
          <a:miter lim="800000"/>
        </a:ln>
      </a:spPr>
      <a:bodyPr vert="horz" wrap="square" lIns="68549" tIns="34274" rIns="68549" bIns="34274" numCol="1" anchor="t" anchorCtr="0" compatLnSpc="1"/>
      <a:lstStyle>
        <a:defPPr marL="0" marR="0" indent="0" defTabSz="685800" eaLnBrk="1" fontAlgn="base" latinLnBrk="0" hangingPunct="1">
          <a:lnSpc>
            <a:spcPct val="100000"/>
          </a:lnSpc>
          <a:spcBef>
            <a:spcPct val="0"/>
          </a:spcBef>
          <a:spcAft>
            <a:spcPct val="0"/>
          </a:spcAft>
          <a:buClrTx/>
          <a:buSzTx/>
          <a:buFontTx/>
          <a:buNone/>
          <a:defRPr kumimoji="0" sz="1350" b="0" i="0" u="none" strike="noStrike" kern="1200" cap="none" spc="0" normalizeH="0" baseline="0" noProof="0" smtClean="0">
            <a:ln>
              <a:noFill/>
            </a:ln>
            <a:solidFill>
              <a:srgbClr val="294A5A"/>
            </a:solidFill>
            <a:effectLst/>
            <a:uLnTx/>
            <a:uFillTx/>
            <a:latin typeface="Arial" panose="020B0604020202020204" pitchFamily="34" charset="0"/>
            <a:ea typeface="宋体" panose="02010600030101010101" pitchFamily="2" charset="-122"/>
          </a:defRPr>
        </a:defPPr>
      </a:lst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24330</TotalTime>
  <Words>43993</Words>
  <Application>Microsoft Office PowerPoint</Application>
  <PresentationFormat>全屏显示(16:9)</PresentationFormat>
  <Paragraphs>2328</Paragraphs>
  <Slides>300</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300</vt:i4>
      </vt:variant>
    </vt:vector>
  </HeadingPairs>
  <TitlesOfParts>
    <vt:vector size="313" baseType="lpstr">
      <vt:lpstr>Lato Light</vt:lpstr>
      <vt:lpstr>Microsoft YaHei UI</vt:lpstr>
      <vt:lpstr>等线</vt:lpstr>
      <vt:lpstr>黑体</vt:lpstr>
      <vt:lpstr>宋体</vt:lpstr>
      <vt:lpstr>Microsoft YaHei</vt:lpstr>
      <vt:lpstr>Microsoft YaHei</vt:lpstr>
      <vt:lpstr>微软雅黑 Light</vt:lpstr>
      <vt:lpstr>Arial</vt:lpstr>
      <vt:lpstr>Calibri</vt:lpstr>
      <vt:lpstr>Helvetica</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张Heather</dc:creator>
  <cp:lastModifiedBy>THX</cp:lastModifiedBy>
  <cp:revision>2852</cp:revision>
  <dcterms:modified xsi:type="dcterms:W3CDTF">2021-07-01T12:18:26Z</dcterms:modified>
</cp:coreProperties>
</file>