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74"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301B90A-009B-4332-90F9-08D750BA5971}" type="datetimeFigureOut">
              <a:rPr lang="zh-CN" altLang="en-US" smtClean="0"/>
              <a:t>2021/12/5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84C6B-E626-4DC2-B6A3-DBD21FEC67F8}" type="slidenum">
              <a:rPr lang="zh-CN" altLang="en-US" smtClean="0"/>
              <a:t>‹#›</a:t>
            </a:fld>
            <a:endParaRPr lang="zh-CN" altLang="en-US"/>
          </a:p>
        </p:txBody>
      </p:sp>
    </p:spTree>
    <p:extLst>
      <p:ext uri="{BB962C8B-B14F-4D97-AF65-F5344CB8AC3E}">
        <p14:creationId xmlns:p14="http://schemas.microsoft.com/office/powerpoint/2010/main" val="41340221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301B90A-009B-4332-90F9-08D750BA5971}" type="datetimeFigureOut">
              <a:rPr lang="zh-CN" altLang="en-US" smtClean="0"/>
              <a:t>2021/12/5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84C6B-E626-4DC2-B6A3-DBD21FEC67F8}" type="slidenum">
              <a:rPr lang="zh-CN" altLang="en-US" smtClean="0"/>
              <a:t>‹#›</a:t>
            </a:fld>
            <a:endParaRPr lang="zh-CN" altLang="en-US"/>
          </a:p>
        </p:txBody>
      </p:sp>
    </p:spTree>
    <p:extLst>
      <p:ext uri="{BB962C8B-B14F-4D97-AF65-F5344CB8AC3E}">
        <p14:creationId xmlns:p14="http://schemas.microsoft.com/office/powerpoint/2010/main" val="244941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301B90A-009B-4332-90F9-08D750BA5971}" type="datetimeFigureOut">
              <a:rPr lang="zh-CN" altLang="en-US" smtClean="0"/>
              <a:t>2021/12/5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84C6B-E626-4DC2-B6A3-DBD21FEC67F8}" type="slidenum">
              <a:rPr lang="zh-CN" altLang="en-US" smtClean="0"/>
              <a:t>‹#›</a:t>
            </a:fld>
            <a:endParaRPr lang="zh-CN" altLang="en-US"/>
          </a:p>
        </p:txBody>
      </p:sp>
    </p:spTree>
    <p:extLst>
      <p:ext uri="{BB962C8B-B14F-4D97-AF65-F5344CB8AC3E}">
        <p14:creationId xmlns:p14="http://schemas.microsoft.com/office/powerpoint/2010/main" val="41586192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0934" y="244936"/>
            <a:ext cx="9997016" cy="749300"/>
          </a:xfrm>
        </p:spPr>
        <p:txBody>
          <a:bodyPr/>
          <a:lstStyle>
            <a:lvl1pPr>
              <a:defRPr>
                <a:solidFill>
                  <a:schemeClr val="accent1">
                    <a:lumMod val="25000"/>
                  </a:schemeClr>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41708853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624114" y="313235"/>
            <a:ext cx="8699591" cy="647700"/>
          </a:xfrm>
        </p:spPr>
        <p:txBody>
          <a:bodyPr>
            <a:noAutofit/>
          </a:bodyPr>
          <a:lstStyle>
            <a:lvl1pPr algn="l">
              <a:defRPr sz="2400" b="1">
                <a:ln w="9525" cmpd="sng">
                  <a:solidFill>
                    <a:schemeClr val="accent1"/>
                  </a:solidFill>
                  <a:prstDash val="solid"/>
                </a:ln>
                <a:solidFill>
                  <a:schemeClr val="tx1"/>
                </a:solidFill>
                <a:effectLst>
                  <a:glow rad="38100">
                    <a:schemeClr val="accent1">
                      <a:alpha val="40000"/>
                    </a:schemeClr>
                  </a:glow>
                </a:effectLst>
                <a:latin typeface="微软雅黑" panose="020B0503020204020204" pitchFamily="34" charset="-122"/>
                <a:ea typeface="微软雅黑" panose="020B0503020204020204" pitchFamily="34"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358900"/>
            <a:ext cx="10947400" cy="5016499"/>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157187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301B90A-009B-4332-90F9-08D750BA5971}" type="datetimeFigureOut">
              <a:rPr lang="zh-CN" altLang="en-US" smtClean="0"/>
              <a:t>2021/12/5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84C6B-E626-4DC2-B6A3-DBD21FEC67F8}" type="slidenum">
              <a:rPr lang="zh-CN" altLang="en-US" smtClean="0"/>
              <a:t>‹#›</a:t>
            </a:fld>
            <a:endParaRPr lang="zh-CN" altLang="en-US"/>
          </a:p>
        </p:txBody>
      </p:sp>
    </p:spTree>
    <p:extLst>
      <p:ext uri="{BB962C8B-B14F-4D97-AF65-F5344CB8AC3E}">
        <p14:creationId xmlns:p14="http://schemas.microsoft.com/office/powerpoint/2010/main" val="1747939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301B90A-009B-4332-90F9-08D750BA5971}" type="datetimeFigureOut">
              <a:rPr lang="zh-CN" altLang="en-US" smtClean="0"/>
              <a:t>2021/12/5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84C6B-E626-4DC2-B6A3-DBD21FEC67F8}" type="slidenum">
              <a:rPr lang="zh-CN" altLang="en-US" smtClean="0"/>
              <a:t>‹#›</a:t>
            </a:fld>
            <a:endParaRPr lang="zh-CN" altLang="en-US"/>
          </a:p>
        </p:txBody>
      </p:sp>
    </p:spTree>
    <p:extLst>
      <p:ext uri="{BB962C8B-B14F-4D97-AF65-F5344CB8AC3E}">
        <p14:creationId xmlns:p14="http://schemas.microsoft.com/office/powerpoint/2010/main" val="3458087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301B90A-009B-4332-90F9-08D750BA5971}" type="datetimeFigureOut">
              <a:rPr lang="zh-CN" altLang="en-US" smtClean="0"/>
              <a:t>2021/12/5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B84C6B-E626-4DC2-B6A3-DBD21FEC67F8}" type="slidenum">
              <a:rPr lang="zh-CN" altLang="en-US" smtClean="0"/>
              <a:t>‹#›</a:t>
            </a:fld>
            <a:endParaRPr lang="zh-CN" altLang="en-US"/>
          </a:p>
        </p:txBody>
      </p:sp>
    </p:spTree>
    <p:extLst>
      <p:ext uri="{BB962C8B-B14F-4D97-AF65-F5344CB8AC3E}">
        <p14:creationId xmlns:p14="http://schemas.microsoft.com/office/powerpoint/2010/main" val="1718134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301B90A-009B-4332-90F9-08D750BA5971}" type="datetimeFigureOut">
              <a:rPr lang="zh-CN" altLang="en-US" smtClean="0"/>
              <a:t>2021/12/5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BB84C6B-E626-4DC2-B6A3-DBD21FEC67F8}" type="slidenum">
              <a:rPr lang="zh-CN" altLang="en-US" smtClean="0"/>
              <a:t>‹#›</a:t>
            </a:fld>
            <a:endParaRPr lang="zh-CN" altLang="en-US"/>
          </a:p>
        </p:txBody>
      </p:sp>
    </p:spTree>
    <p:extLst>
      <p:ext uri="{BB962C8B-B14F-4D97-AF65-F5344CB8AC3E}">
        <p14:creationId xmlns:p14="http://schemas.microsoft.com/office/powerpoint/2010/main" val="23797576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301B90A-009B-4332-90F9-08D750BA5971}" type="datetimeFigureOut">
              <a:rPr lang="zh-CN" altLang="en-US" smtClean="0"/>
              <a:t>2021/12/5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BB84C6B-E626-4DC2-B6A3-DBD21FEC67F8}" type="slidenum">
              <a:rPr lang="zh-CN" altLang="en-US" smtClean="0"/>
              <a:t>‹#›</a:t>
            </a:fld>
            <a:endParaRPr lang="zh-CN" altLang="en-US"/>
          </a:p>
        </p:txBody>
      </p:sp>
    </p:spTree>
    <p:extLst>
      <p:ext uri="{BB962C8B-B14F-4D97-AF65-F5344CB8AC3E}">
        <p14:creationId xmlns:p14="http://schemas.microsoft.com/office/powerpoint/2010/main" val="3314422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301B90A-009B-4332-90F9-08D750BA5971}" type="datetimeFigureOut">
              <a:rPr lang="zh-CN" altLang="en-US" smtClean="0"/>
              <a:t>2021/12/5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BB84C6B-E626-4DC2-B6A3-DBD21FEC67F8}" type="slidenum">
              <a:rPr lang="zh-CN" altLang="en-US" smtClean="0"/>
              <a:t>‹#›</a:t>
            </a:fld>
            <a:endParaRPr lang="zh-CN" altLang="en-US"/>
          </a:p>
        </p:txBody>
      </p:sp>
    </p:spTree>
    <p:extLst>
      <p:ext uri="{BB962C8B-B14F-4D97-AF65-F5344CB8AC3E}">
        <p14:creationId xmlns:p14="http://schemas.microsoft.com/office/powerpoint/2010/main" val="3531125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301B90A-009B-4332-90F9-08D750BA5971}" type="datetimeFigureOut">
              <a:rPr lang="zh-CN" altLang="en-US" smtClean="0"/>
              <a:t>2021/12/5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B84C6B-E626-4DC2-B6A3-DBD21FEC67F8}" type="slidenum">
              <a:rPr lang="zh-CN" altLang="en-US" smtClean="0"/>
              <a:t>‹#›</a:t>
            </a:fld>
            <a:endParaRPr lang="zh-CN" altLang="en-US"/>
          </a:p>
        </p:txBody>
      </p:sp>
    </p:spTree>
    <p:extLst>
      <p:ext uri="{BB962C8B-B14F-4D97-AF65-F5344CB8AC3E}">
        <p14:creationId xmlns:p14="http://schemas.microsoft.com/office/powerpoint/2010/main" val="3884343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301B90A-009B-4332-90F9-08D750BA5971}" type="datetimeFigureOut">
              <a:rPr lang="zh-CN" altLang="en-US" smtClean="0"/>
              <a:t>2021/12/5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B84C6B-E626-4DC2-B6A3-DBD21FEC67F8}" type="slidenum">
              <a:rPr lang="zh-CN" altLang="en-US" smtClean="0"/>
              <a:t>‹#›</a:t>
            </a:fld>
            <a:endParaRPr lang="zh-CN" altLang="en-US"/>
          </a:p>
        </p:txBody>
      </p:sp>
    </p:spTree>
    <p:extLst>
      <p:ext uri="{BB962C8B-B14F-4D97-AF65-F5344CB8AC3E}">
        <p14:creationId xmlns:p14="http://schemas.microsoft.com/office/powerpoint/2010/main" val="39695314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01B90A-009B-4332-90F9-08D750BA5971}" type="datetimeFigureOut">
              <a:rPr lang="zh-CN" altLang="en-US" smtClean="0"/>
              <a:t>2021/12/5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B84C6B-E626-4DC2-B6A3-DBD21FEC67F8}" type="slidenum">
              <a:rPr lang="zh-CN" altLang="en-US" smtClean="0"/>
              <a:t>‹#›</a:t>
            </a:fld>
            <a:endParaRPr lang="zh-CN" altLang="en-US"/>
          </a:p>
        </p:txBody>
      </p:sp>
    </p:spTree>
    <p:extLst>
      <p:ext uri="{BB962C8B-B14F-4D97-AF65-F5344CB8AC3E}">
        <p14:creationId xmlns:p14="http://schemas.microsoft.com/office/powerpoint/2010/main" val="193437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095" y="0"/>
            <a:ext cx="12325605" cy="6858000"/>
          </a:xfrm>
          <a:prstGeom prst="rect">
            <a:avLst/>
          </a:prstGeom>
        </p:spPr>
      </p:pic>
      <p:sp>
        <p:nvSpPr>
          <p:cNvPr id="1027" name="Rectangle 5"/>
          <p:cNvSpPr>
            <a:spLocks noGrp="1" noChangeArrowheads="1"/>
          </p:cNvSpPr>
          <p:nvPr>
            <p:ph type="title"/>
          </p:nvPr>
        </p:nvSpPr>
        <p:spPr bwMode="auto">
          <a:xfrm>
            <a:off x="467781" y="282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pic>
        <p:nvPicPr>
          <p:cNvPr id="26"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717211"/>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8000"/>
            <a:ext cx="12325083" cy="6810000"/>
          </a:xfrm>
          <a:prstGeom prst="rect">
            <a:avLst/>
          </a:prstGeom>
        </p:spPr>
      </p:pic>
      <p:sp>
        <p:nvSpPr>
          <p:cNvPr id="5" name="文本框 4"/>
          <p:cNvSpPr txBox="1"/>
          <p:nvPr/>
        </p:nvSpPr>
        <p:spPr>
          <a:xfrm>
            <a:off x="0" y="2413336"/>
            <a:ext cx="12202733" cy="830997"/>
          </a:xfrm>
          <a:prstGeom prst="rect">
            <a:avLst/>
          </a:prstGeom>
          <a:noFill/>
        </p:spPr>
        <p:txBody>
          <a:bodyPr wrap="square" rtlCol="0">
            <a:spAutoFit/>
          </a:bodyPr>
          <a:lstStyle/>
          <a:p>
            <a:pPr algn="ctr"/>
            <a:r>
              <a:rPr lang="zh-CN" altLang="en-US" sz="4800" b="1" dirty="0">
                <a:solidFill>
                  <a:srgbClr val="000000"/>
                </a:solidFill>
                <a:latin typeface="微软雅黑" panose="020B0503020204020204" pitchFamily="34" charset="-122"/>
                <a:ea typeface="微软雅黑" panose="020B0503020204020204" pitchFamily="34" charset="-122"/>
              </a:rPr>
              <a:t>第十一章　团队思维与团队情绪</a:t>
            </a:r>
          </a:p>
        </p:txBody>
      </p:sp>
      <p:sp>
        <p:nvSpPr>
          <p:cNvPr id="6" name="矩形 5"/>
          <p:cNvSpPr/>
          <p:nvPr/>
        </p:nvSpPr>
        <p:spPr>
          <a:xfrm>
            <a:off x="505813" y="1281144"/>
            <a:ext cx="2031325" cy="369332"/>
          </a:xfrm>
          <a:prstGeom prst="rect">
            <a:avLst/>
          </a:prstGeom>
        </p:spPr>
        <p:txBody>
          <a:bodyPr wrap="none">
            <a:spAutoFit/>
          </a:bodyPr>
          <a:lstStyle/>
          <a:p>
            <a:r>
              <a:rPr lang="zh-CN" altLang="zh-CN" dirty="0">
                <a:solidFill>
                  <a:srgbClr val="000000"/>
                </a:solidFill>
              </a:rPr>
              <a:t>第二部分　实训篇</a:t>
            </a:r>
          </a:p>
        </p:txBody>
      </p:sp>
    </p:spTree>
    <p:extLst>
      <p:ext uri="{BB962C8B-B14F-4D97-AF65-F5344CB8AC3E}">
        <p14:creationId xmlns:p14="http://schemas.microsoft.com/office/powerpoint/2010/main" val="224487328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团队思维</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五、问题思考</a:t>
            </a:r>
          </a:p>
          <a:p>
            <a:r>
              <a:rPr lang="en-US" altLang="zh-CN" dirty="0"/>
              <a:t>(1)</a:t>
            </a:r>
            <a:r>
              <a:rPr lang="zh-CN" altLang="zh-CN" dirty="0"/>
              <a:t>这是来自</a:t>
            </a:r>
            <a:r>
              <a:rPr lang="en-US" altLang="zh-CN" dirty="0"/>
              <a:t>Adobe</a:t>
            </a:r>
            <a:r>
              <a:rPr lang="zh-CN" altLang="zh-CN" dirty="0"/>
              <a:t>公司的一道题目</a:t>
            </a:r>
            <a:r>
              <a:rPr lang="en-US" altLang="zh-CN" dirty="0"/>
              <a:t>:</a:t>
            </a:r>
            <a:r>
              <a:rPr lang="zh-CN" altLang="zh-CN" dirty="0"/>
              <a:t>一辆加满油的摩托车可以骑</a:t>
            </a:r>
            <a:r>
              <a:rPr lang="en-US" altLang="zh-CN" dirty="0"/>
              <a:t>50</a:t>
            </a:r>
            <a:r>
              <a:rPr lang="zh-CN" altLang="zh-CN" dirty="0"/>
              <a:t>千米</a:t>
            </a:r>
            <a:r>
              <a:rPr lang="en-US" altLang="zh-CN" dirty="0"/>
              <a:t>,</a:t>
            </a:r>
            <a:r>
              <a:rPr lang="zh-CN" altLang="zh-CN" dirty="0"/>
              <a:t>如果你有</a:t>
            </a:r>
            <a:r>
              <a:rPr lang="en-US" altLang="zh-CN" dirty="0"/>
              <a:t>50</a:t>
            </a:r>
            <a:r>
              <a:rPr lang="zh-CN" altLang="zh-CN" dirty="0"/>
              <a:t>辆这样的摩托车</a:t>
            </a:r>
            <a:r>
              <a:rPr lang="en-US" altLang="zh-CN" dirty="0"/>
              <a:t>,</a:t>
            </a:r>
            <a:r>
              <a:rPr lang="zh-CN" altLang="zh-CN" dirty="0"/>
              <a:t>你能骑多远</a:t>
            </a:r>
            <a:r>
              <a:rPr lang="en-US" altLang="zh-CN" dirty="0"/>
              <a:t>?</a:t>
            </a:r>
            <a:endParaRPr lang="zh-CN" altLang="zh-CN" dirty="0"/>
          </a:p>
          <a:p>
            <a:r>
              <a:rPr lang="en-US" altLang="zh-CN" dirty="0"/>
              <a:t>(2)</a:t>
            </a:r>
            <a:r>
              <a:rPr lang="zh-CN" altLang="zh-CN" dirty="0"/>
              <a:t>微软的问题是这样的</a:t>
            </a:r>
            <a:r>
              <a:rPr lang="en-US" altLang="zh-CN" dirty="0"/>
              <a:t>:</a:t>
            </a:r>
            <a:r>
              <a:rPr lang="zh-CN" altLang="zh-CN" dirty="0"/>
              <a:t>假如你在一艘船上</a:t>
            </a:r>
            <a:r>
              <a:rPr lang="en-US" altLang="zh-CN" dirty="0"/>
              <a:t>,</a:t>
            </a:r>
            <a:r>
              <a:rPr lang="zh-CN" altLang="zh-CN" dirty="0"/>
              <a:t>请问将公文包扔出去之后水面会上涨吗</a:t>
            </a:r>
            <a:r>
              <a:rPr lang="en-US" altLang="zh-CN" dirty="0"/>
              <a:t>?</a:t>
            </a:r>
            <a:endParaRPr lang="zh-CN" altLang="zh-CN" dirty="0"/>
          </a:p>
          <a:p>
            <a:r>
              <a:rPr lang="en-US" altLang="zh-CN" dirty="0"/>
              <a:t>(3)</a:t>
            </a:r>
            <a:r>
              <a:rPr lang="zh-CN" altLang="zh-CN" dirty="0"/>
              <a:t>来自微软的另外一道题目</a:t>
            </a:r>
            <a:r>
              <a:rPr lang="en-US" altLang="zh-CN" dirty="0"/>
              <a:t>:</a:t>
            </a:r>
            <a:r>
              <a:rPr lang="zh-CN" altLang="zh-CN" dirty="0"/>
              <a:t>假定你有无限多的水</a:t>
            </a:r>
            <a:r>
              <a:rPr lang="en-US" altLang="zh-CN" dirty="0"/>
              <a:t>,</a:t>
            </a:r>
            <a:r>
              <a:rPr lang="zh-CN" altLang="zh-CN" dirty="0"/>
              <a:t>以及一个</a:t>
            </a:r>
            <a:r>
              <a:rPr lang="en-US" altLang="zh-CN" dirty="0"/>
              <a:t>5</a:t>
            </a:r>
            <a:r>
              <a:rPr lang="zh-CN" altLang="zh-CN" dirty="0"/>
              <a:t>升的容器、一个</a:t>
            </a:r>
            <a:r>
              <a:rPr lang="en-US" altLang="zh-CN" dirty="0"/>
              <a:t>3</a:t>
            </a:r>
            <a:r>
              <a:rPr lang="zh-CN" altLang="zh-CN" dirty="0"/>
              <a:t>升的容器</a:t>
            </a:r>
            <a:r>
              <a:rPr lang="en-US" altLang="zh-CN" dirty="0"/>
              <a:t>,</a:t>
            </a:r>
            <a:r>
              <a:rPr lang="zh-CN" altLang="zh-CN" dirty="0"/>
              <a:t>请准确地倒出</a:t>
            </a:r>
            <a:r>
              <a:rPr lang="en-US" altLang="zh-CN" dirty="0"/>
              <a:t>4</a:t>
            </a:r>
            <a:r>
              <a:rPr lang="zh-CN" altLang="zh-CN" dirty="0"/>
              <a:t>升水。</a:t>
            </a:r>
          </a:p>
          <a:p>
            <a:r>
              <a:rPr lang="en-US" altLang="zh-CN" dirty="0"/>
              <a:t>(4)</a:t>
            </a:r>
            <a:r>
              <a:rPr lang="zh-CN" altLang="zh-CN" dirty="0"/>
              <a:t>谷歌的面试题是这样的</a:t>
            </a:r>
            <a:r>
              <a:rPr lang="en-US" altLang="zh-CN" dirty="0"/>
              <a:t>:</a:t>
            </a:r>
            <a:r>
              <a:rPr lang="zh-CN" altLang="zh-CN" dirty="0"/>
              <a:t>有两个骰子</a:t>
            </a:r>
            <a:r>
              <a:rPr lang="en-US" altLang="zh-CN" dirty="0"/>
              <a:t>,</a:t>
            </a:r>
            <a:r>
              <a:rPr lang="zh-CN" altLang="zh-CN" dirty="0"/>
              <a:t>一个是正常的</a:t>
            </a:r>
            <a:r>
              <a:rPr lang="en-US" altLang="zh-CN" dirty="0"/>
              <a:t>,</a:t>
            </a:r>
            <a:r>
              <a:rPr lang="zh-CN" altLang="zh-CN" dirty="0"/>
              <a:t>另外一个只是一个正方体</a:t>
            </a:r>
            <a:r>
              <a:rPr lang="en-US" altLang="zh-CN" dirty="0"/>
              <a:t>,</a:t>
            </a:r>
            <a:r>
              <a:rPr lang="zh-CN" altLang="zh-CN" dirty="0"/>
              <a:t>每一面都没有任何的标记。问</a:t>
            </a:r>
            <a:r>
              <a:rPr lang="en-US" altLang="zh-CN" dirty="0"/>
              <a:t>,</a:t>
            </a:r>
            <a:r>
              <a:rPr lang="zh-CN" altLang="zh-CN" dirty="0"/>
              <a:t>如何标记第二个骰子才能确保两个骰子点数之和为各个数的概率相同。</a:t>
            </a:r>
          </a:p>
          <a:p>
            <a:r>
              <a:rPr lang="en-US" altLang="zh-CN" dirty="0"/>
              <a:t>(5)</a:t>
            </a:r>
            <a:r>
              <a:rPr lang="zh-CN" altLang="zh-CN" dirty="0"/>
              <a:t>微软的另外一个问题就是</a:t>
            </a:r>
            <a:r>
              <a:rPr lang="en-US" altLang="zh-CN" dirty="0"/>
              <a:t>:</a:t>
            </a:r>
            <a:r>
              <a:rPr lang="zh-CN" altLang="zh-CN" dirty="0"/>
              <a:t>有</a:t>
            </a:r>
            <a:r>
              <a:rPr lang="en-US" altLang="zh-CN" dirty="0"/>
              <a:t>1 000</a:t>
            </a:r>
            <a:r>
              <a:rPr lang="zh-CN" altLang="zh-CN" dirty="0"/>
              <a:t>瓶果汁</a:t>
            </a:r>
            <a:r>
              <a:rPr lang="en-US" altLang="zh-CN" dirty="0"/>
              <a:t>,</a:t>
            </a:r>
            <a:r>
              <a:rPr lang="zh-CN" altLang="zh-CN" dirty="0"/>
              <a:t>其中有一瓶有毒</a:t>
            </a:r>
            <a:r>
              <a:rPr lang="en-US" altLang="zh-CN" dirty="0"/>
              <a:t>,</a:t>
            </a:r>
            <a:r>
              <a:rPr lang="zh-CN" altLang="zh-CN" dirty="0"/>
              <a:t>并且比没毒的好喝。问</a:t>
            </a:r>
            <a:r>
              <a:rPr lang="en-US" altLang="zh-CN" dirty="0"/>
              <a:t>,</a:t>
            </a:r>
            <a:r>
              <a:rPr lang="zh-CN" altLang="zh-CN" dirty="0"/>
              <a:t>最少喝几次才能找出这瓶毒果汁</a:t>
            </a:r>
            <a:r>
              <a:rPr lang="en-US" altLang="zh-CN" dirty="0"/>
              <a:t>?</a:t>
            </a:r>
            <a:endParaRPr lang="zh-CN" altLang="zh-CN" dirty="0"/>
          </a:p>
          <a:p>
            <a:endParaRPr lang="zh-CN" altLang="en-US" dirty="0"/>
          </a:p>
        </p:txBody>
      </p:sp>
    </p:spTree>
    <p:extLst>
      <p:ext uri="{BB962C8B-B14F-4D97-AF65-F5344CB8AC3E}">
        <p14:creationId xmlns:p14="http://schemas.microsoft.com/office/powerpoint/2010/main" val="322652190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团队情绪</a:t>
            </a:r>
            <a:endParaRPr lang="zh-CN" altLang="en-US" dirty="0"/>
          </a:p>
        </p:txBody>
      </p:sp>
      <p:sp>
        <p:nvSpPr>
          <p:cNvPr id="3" name="内容占位符 2"/>
          <p:cNvSpPr>
            <a:spLocks noGrp="1"/>
          </p:cNvSpPr>
          <p:nvPr>
            <p:ph idx="1"/>
          </p:nvPr>
        </p:nvSpPr>
        <p:spPr/>
        <p:txBody>
          <a:bodyPr>
            <a:normAutofit/>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一、基础知识</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基本概念</a:t>
            </a:r>
          </a:p>
          <a:p>
            <a:r>
              <a:rPr lang="en-US" altLang="zh-CN" dirty="0"/>
              <a:t>1.</a:t>
            </a:r>
            <a:r>
              <a:rPr lang="zh-CN" altLang="zh-CN" dirty="0"/>
              <a:t>情绪</a:t>
            </a:r>
          </a:p>
          <a:p>
            <a:r>
              <a:rPr lang="en-US" altLang="zh-CN" dirty="0"/>
              <a:t>2.</a:t>
            </a:r>
            <a:r>
              <a:rPr lang="zh-CN" altLang="zh-CN" dirty="0"/>
              <a:t>情商</a:t>
            </a:r>
          </a:p>
          <a:p>
            <a:r>
              <a:rPr lang="en-US" altLang="zh-CN" dirty="0"/>
              <a:t>3.</a:t>
            </a:r>
            <a:r>
              <a:rPr lang="zh-CN" altLang="zh-CN" dirty="0"/>
              <a:t>感觉</a:t>
            </a:r>
          </a:p>
          <a:p>
            <a:r>
              <a:rPr lang="en-US" altLang="zh-CN" dirty="0"/>
              <a:t>4.</a:t>
            </a:r>
            <a:r>
              <a:rPr lang="zh-CN" altLang="zh-CN" dirty="0"/>
              <a:t>心情</a:t>
            </a:r>
          </a:p>
          <a:p>
            <a:r>
              <a:rPr lang="en-US" altLang="zh-CN" dirty="0"/>
              <a:t>5.</a:t>
            </a:r>
            <a:r>
              <a:rPr lang="zh-CN" altLang="zh-CN" dirty="0" smtClean="0"/>
              <a:t>情感</a:t>
            </a:r>
            <a:endParaRPr lang="zh-CN" altLang="zh-CN" dirty="0"/>
          </a:p>
        </p:txBody>
      </p:sp>
    </p:spTree>
    <p:extLst>
      <p:ext uri="{BB962C8B-B14F-4D97-AF65-F5344CB8AC3E}">
        <p14:creationId xmlns:p14="http://schemas.microsoft.com/office/powerpoint/2010/main" val="314452054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团队情绪</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构成要素</a:t>
            </a:r>
          </a:p>
          <a:p>
            <a:r>
              <a:rPr lang="en-US" altLang="zh-CN" dirty="0"/>
              <a:t>(1)</a:t>
            </a:r>
            <a:r>
              <a:rPr lang="zh-CN" altLang="zh-CN" dirty="0"/>
              <a:t>认知评估</a:t>
            </a:r>
          </a:p>
          <a:p>
            <a:r>
              <a:rPr lang="en-US" altLang="zh-CN" dirty="0"/>
              <a:t>(2)</a:t>
            </a:r>
            <a:r>
              <a:rPr lang="zh-CN" altLang="zh-CN" dirty="0"/>
              <a:t>身体反应</a:t>
            </a:r>
          </a:p>
          <a:p>
            <a:r>
              <a:rPr lang="en-US" altLang="zh-CN" dirty="0"/>
              <a:t>(3)</a:t>
            </a:r>
            <a:r>
              <a:rPr lang="zh-CN" altLang="zh-CN" dirty="0"/>
              <a:t>感受</a:t>
            </a:r>
          </a:p>
          <a:p>
            <a:r>
              <a:rPr lang="en-US" altLang="zh-CN" dirty="0"/>
              <a:t>(4)</a:t>
            </a:r>
            <a:r>
              <a:rPr lang="zh-CN" altLang="zh-CN" dirty="0"/>
              <a:t>表达</a:t>
            </a:r>
          </a:p>
          <a:p>
            <a:r>
              <a:rPr lang="en-US" altLang="zh-CN" dirty="0"/>
              <a:t>(5)</a:t>
            </a:r>
            <a:r>
              <a:rPr lang="zh-CN" altLang="zh-CN" dirty="0"/>
              <a:t>行动的倾向</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情绪的分类</a:t>
            </a:r>
          </a:p>
          <a:p>
            <a:r>
              <a:rPr lang="en-US" altLang="zh-CN" dirty="0"/>
              <a:t>(1)</a:t>
            </a:r>
            <a:r>
              <a:rPr lang="zh-CN" altLang="zh-CN" dirty="0"/>
              <a:t>心境。</a:t>
            </a:r>
          </a:p>
          <a:p>
            <a:r>
              <a:rPr lang="en-US" altLang="zh-CN" dirty="0"/>
              <a:t>(2)</a:t>
            </a:r>
            <a:r>
              <a:rPr lang="zh-CN" altLang="zh-CN" dirty="0"/>
              <a:t>激情。</a:t>
            </a:r>
          </a:p>
          <a:p>
            <a:r>
              <a:rPr lang="en-US" altLang="zh-CN" dirty="0"/>
              <a:t>(3)</a:t>
            </a:r>
            <a:r>
              <a:rPr lang="zh-CN" altLang="zh-CN" dirty="0"/>
              <a:t>应激。</a:t>
            </a:r>
          </a:p>
          <a:p>
            <a:endParaRPr lang="zh-CN" altLang="en-US" dirty="0"/>
          </a:p>
          <a:p>
            <a:endParaRPr lang="zh-CN" altLang="en-US" dirty="0"/>
          </a:p>
        </p:txBody>
      </p:sp>
    </p:spTree>
    <p:extLst>
      <p:ext uri="{BB962C8B-B14F-4D97-AF65-F5344CB8AC3E}">
        <p14:creationId xmlns:p14="http://schemas.microsoft.com/office/powerpoint/2010/main" val="176068924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团队情绪</a:t>
            </a:r>
            <a:endParaRPr lang="zh-CN" altLang="en-US" dirty="0"/>
          </a:p>
        </p:txBody>
      </p:sp>
      <p:sp>
        <p:nvSpPr>
          <p:cNvPr id="3" name="内容占位符 2"/>
          <p:cNvSpPr>
            <a:spLocks noGrp="1"/>
          </p:cNvSpPr>
          <p:nvPr>
            <p:ph idx="1"/>
          </p:nvPr>
        </p:nvSpPr>
        <p:spPr/>
        <p:txBody>
          <a:bodyPr>
            <a:normAutofit fontScale="92500" lnSpcReduction="10000"/>
          </a:bodyPr>
          <a:lstStyle/>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情绪调节</a:t>
            </a:r>
          </a:p>
          <a:p>
            <a:r>
              <a:rPr lang="en-US" altLang="zh-CN" dirty="0"/>
              <a:t>(1)</a:t>
            </a:r>
            <a:r>
              <a:rPr lang="zh-CN" altLang="zh-CN" dirty="0"/>
              <a:t>用表情调节情绪。</a:t>
            </a:r>
          </a:p>
          <a:p>
            <a:r>
              <a:rPr lang="en-US" altLang="zh-CN" dirty="0"/>
              <a:t>(2)</a:t>
            </a:r>
            <a:r>
              <a:rPr lang="zh-CN" altLang="zh-CN" dirty="0"/>
              <a:t>人际调节。</a:t>
            </a:r>
          </a:p>
          <a:p>
            <a:r>
              <a:rPr lang="en-US" altLang="zh-CN" dirty="0"/>
              <a:t>(3)</a:t>
            </a:r>
            <a:r>
              <a:rPr lang="zh-CN" altLang="zh-CN" dirty="0"/>
              <a:t>环境调节。</a:t>
            </a:r>
          </a:p>
          <a:p>
            <a:r>
              <a:rPr lang="en-US" altLang="zh-CN" dirty="0"/>
              <a:t>(4)</a:t>
            </a:r>
            <a:r>
              <a:rPr lang="zh-CN" altLang="zh-CN" dirty="0"/>
              <a:t>认知调节。</a:t>
            </a:r>
          </a:p>
          <a:p>
            <a:r>
              <a:rPr lang="en-US" altLang="zh-CN" dirty="0"/>
              <a:t>(5)</a:t>
            </a:r>
            <a:r>
              <a:rPr lang="zh-CN" altLang="zh-CN" dirty="0"/>
              <a:t>回避引起情绪的问题。</a:t>
            </a:r>
          </a:p>
          <a:p>
            <a:pPr marL="0" indent="0">
              <a:lnSpc>
                <a:spcPct val="135000"/>
              </a:lnSpc>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情绪的管理</a:t>
            </a:r>
          </a:p>
          <a:p>
            <a:r>
              <a:rPr lang="en-US" altLang="zh-CN" dirty="0"/>
              <a:t>1.</a:t>
            </a:r>
            <a:r>
              <a:rPr lang="zh-CN" altLang="zh-CN" dirty="0"/>
              <a:t>情绪的自我觉察能力</a:t>
            </a:r>
          </a:p>
          <a:p>
            <a:r>
              <a:rPr lang="en-US" altLang="zh-CN" dirty="0"/>
              <a:t>2.</a:t>
            </a:r>
            <a:r>
              <a:rPr lang="zh-CN" altLang="zh-CN" dirty="0"/>
              <a:t>情绪的自我调控能力</a:t>
            </a:r>
          </a:p>
          <a:p>
            <a:r>
              <a:rPr lang="en-US" altLang="zh-CN" dirty="0"/>
              <a:t>3.</a:t>
            </a:r>
            <a:r>
              <a:rPr lang="zh-CN" altLang="zh-CN" dirty="0"/>
              <a:t>情绪的自我激励能力</a:t>
            </a:r>
          </a:p>
          <a:p>
            <a:r>
              <a:rPr lang="en-US" altLang="zh-CN" dirty="0"/>
              <a:t>4.</a:t>
            </a:r>
            <a:r>
              <a:rPr lang="zh-CN" altLang="zh-CN" dirty="0"/>
              <a:t>对他人情绪的识别能力</a:t>
            </a:r>
          </a:p>
          <a:p>
            <a:r>
              <a:rPr lang="en-US" altLang="zh-CN" dirty="0"/>
              <a:t>5.</a:t>
            </a:r>
            <a:r>
              <a:rPr lang="zh-CN" altLang="zh-CN" dirty="0"/>
              <a:t>处理人际关系的能力</a:t>
            </a:r>
          </a:p>
          <a:p>
            <a:endParaRPr lang="zh-CN" altLang="en-US" dirty="0"/>
          </a:p>
        </p:txBody>
      </p:sp>
    </p:spTree>
    <p:extLst>
      <p:ext uri="{BB962C8B-B14F-4D97-AF65-F5344CB8AC3E}">
        <p14:creationId xmlns:p14="http://schemas.microsoft.com/office/powerpoint/2010/main" val="359719860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团队情绪</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情绪管理</a:t>
            </a:r>
          </a:p>
          <a:p>
            <a:r>
              <a:rPr lang="en-US" altLang="zh-CN" dirty="0"/>
              <a:t>1.</a:t>
            </a:r>
            <a:r>
              <a:rPr lang="zh-CN" altLang="zh-CN" dirty="0"/>
              <a:t>方法</a:t>
            </a:r>
          </a:p>
          <a:p>
            <a:r>
              <a:rPr lang="en-US" altLang="zh-CN" dirty="0"/>
              <a:t>2.</a:t>
            </a:r>
            <a:r>
              <a:rPr lang="zh-CN" altLang="zh-CN" dirty="0"/>
              <a:t>意义</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相关观点</a:t>
            </a:r>
          </a:p>
          <a:p>
            <a:r>
              <a:rPr lang="en-US" altLang="zh-CN" dirty="0"/>
              <a:t>1.</a:t>
            </a:r>
            <a:r>
              <a:rPr lang="zh-CN" altLang="zh-CN" dirty="0"/>
              <a:t>态度和情绪</a:t>
            </a:r>
          </a:p>
          <a:p>
            <a:r>
              <a:rPr lang="en-US" altLang="zh-CN" dirty="0"/>
              <a:t>2.</a:t>
            </a:r>
            <a:r>
              <a:rPr lang="zh-CN" altLang="zh-CN" dirty="0"/>
              <a:t>情绪理论</a:t>
            </a:r>
          </a:p>
          <a:p>
            <a:r>
              <a:rPr lang="en-US" altLang="zh-CN" dirty="0"/>
              <a:t>3.</a:t>
            </a:r>
            <a:r>
              <a:rPr lang="zh-CN" altLang="zh-CN" dirty="0"/>
              <a:t>维度理论</a:t>
            </a:r>
          </a:p>
          <a:p>
            <a:r>
              <a:rPr lang="en-US" altLang="zh-CN" dirty="0"/>
              <a:t>4.</a:t>
            </a:r>
            <a:r>
              <a:rPr lang="zh-CN" altLang="zh-CN" dirty="0"/>
              <a:t>情绪产生对应的系统</a:t>
            </a:r>
          </a:p>
          <a:p>
            <a:r>
              <a:rPr lang="en-US" altLang="zh-CN" dirty="0"/>
              <a:t>5.</a:t>
            </a:r>
            <a:r>
              <a:rPr lang="zh-CN" altLang="zh-CN" dirty="0"/>
              <a:t>情绪与颜色的关系</a:t>
            </a:r>
          </a:p>
          <a:p>
            <a:endParaRPr lang="zh-CN" altLang="en-US" dirty="0"/>
          </a:p>
        </p:txBody>
      </p:sp>
    </p:spTree>
    <p:extLst>
      <p:ext uri="{BB962C8B-B14F-4D97-AF65-F5344CB8AC3E}">
        <p14:creationId xmlns:p14="http://schemas.microsoft.com/office/powerpoint/2010/main" val="140896827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团队情绪</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二、项目</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项目演练</a:t>
            </a:r>
          </a:p>
          <a:p>
            <a:r>
              <a:rPr lang="zh-CN" altLang="zh-CN" b="1" dirty="0"/>
              <a:t>魔王关</a:t>
            </a:r>
          </a:p>
          <a:p>
            <a:endParaRPr lang="zh-CN" altLang="en-US" dirty="0"/>
          </a:p>
        </p:txBody>
      </p:sp>
      <p:pic>
        <p:nvPicPr>
          <p:cNvPr id="4" name="1103.jpg" descr="id:2147493204;FounderCES"/>
          <p:cNvPicPr/>
          <p:nvPr/>
        </p:nvPicPr>
        <p:blipFill>
          <a:blip r:embed="rId2"/>
          <a:stretch>
            <a:fillRect/>
          </a:stretch>
        </p:blipFill>
        <p:spPr>
          <a:xfrm>
            <a:off x="2575775" y="2169853"/>
            <a:ext cx="7124745" cy="3458215"/>
          </a:xfrm>
          <a:prstGeom prst="rect">
            <a:avLst/>
          </a:prstGeom>
        </p:spPr>
      </p:pic>
      <p:sp>
        <p:nvSpPr>
          <p:cNvPr id="5" name="矩形 4"/>
          <p:cNvSpPr/>
          <p:nvPr/>
        </p:nvSpPr>
        <p:spPr>
          <a:xfrm>
            <a:off x="5105601" y="5865799"/>
            <a:ext cx="1800493" cy="271869"/>
          </a:xfrm>
          <a:prstGeom prst="rect">
            <a:avLst/>
          </a:prstGeom>
        </p:spPr>
        <p:txBody>
          <a:bodyPr wrap="none">
            <a:spAutoFit/>
          </a:bodyPr>
          <a:lstStyle/>
          <a:p>
            <a:pPr algn="just">
              <a:lnSpc>
                <a:spcPts val="1350"/>
              </a:lnSpc>
            </a:pPr>
            <a:r>
              <a:rPr lang="zh-CN" altLang="zh-CN" dirty="0">
                <a:solidFill>
                  <a:srgbClr val="000000"/>
                </a:solidFill>
                <a:latin typeface="NEU-BZ-S92"/>
                <a:cs typeface="Times New Roman" panose="02020603050405020304" pitchFamily="18" charset="0"/>
              </a:rPr>
              <a:t>图</a:t>
            </a:r>
            <a:r>
              <a:rPr lang="en-US" altLang="zh-CN" dirty="0">
                <a:solidFill>
                  <a:srgbClr val="000000"/>
                </a:solidFill>
                <a:latin typeface="NEU-BZ-S92"/>
                <a:cs typeface="Times New Roman" panose="02020603050405020304" pitchFamily="18" charset="0"/>
              </a:rPr>
              <a:t>11-3</a:t>
            </a:r>
            <a:r>
              <a:rPr lang="zh-CN" altLang="zh-CN" dirty="0">
                <a:solidFill>
                  <a:srgbClr val="000000"/>
                </a:solidFill>
                <a:latin typeface="NEU-BZ-S92"/>
                <a:cs typeface="Times New Roman" panose="02020603050405020304" pitchFamily="18" charset="0"/>
              </a:rPr>
              <a:t>　魔王关</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09406238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团队情绪</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项目点评</a:t>
            </a:r>
          </a:p>
          <a:p>
            <a:r>
              <a:rPr lang="en-US" altLang="zh-CN" dirty="0"/>
              <a:t>1.</a:t>
            </a:r>
            <a:r>
              <a:rPr lang="zh-CN" altLang="zh-CN" dirty="0"/>
              <a:t>学员表现</a:t>
            </a:r>
          </a:p>
          <a:p>
            <a:r>
              <a:rPr lang="en-US" altLang="zh-CN" dirty="0"/>
              <a:t>(1)</a:t>
            </a:r>
            <a:r>
              <a:rPr lang="zh-CN" altLang="zh-CN" dirty="0"/>
              <a:t>觉得项目特别简单</a:t>
            </a:r>
            <a:r>
              <a:rPr lang="en-US" altLang="zh-CN" dirty="0"/>
              <a:t>,</a:t>
            </a:r>
            <a:r>
              <a:rPr lang="zh-CN" altLang="zh-CN" dirty="0"/>
              <a:t>表现随意。</a:t>
            </a:r>
          </a:p>
          <a:p>
            <a:r>
              <a:rPr lang="en-US" altLang="zh-CN" dirty="0"/>
              <a:t>(2)</a:t>
            </a:r>
            <a:r>
              <a:rPr lang="zh-CN" altLang="zh-CN" dirty="0"/>
              <a:t>失败后不找自己的问题</a:t>
            </a:r>
            <a:r>
              <a:rPr lang="en-US" altLang="zh-CN" dirty="0"/>
              <a:t>,</a:t>
            </a:r>
            <a:r>
              <a:rPr lang="zh-CN" altLang="zh-CN" dirty="0"/>
              <a:t>而是质疑规则。</a:t>
            </a:r>
          </a:p>
          <a:p>
            <a:r>
              <a:rPr lang="en-US" altLang="zh-CN" dirty="0"/>
              <a:t>(3)</a:t>
            </a:r>
            <a:r>
              <a:rPr lang="zh-CN" altLang="zh-CN" dirty="0"/>
              <a:t>情绪波动大</a:t>
            </a:r>
            <a:r>
              <a:rPr lang="en-US" altLang="zh-CN" dirty="0"/>
              <a:t>,</a:t>
            </a:r>
            <a:r>
              <a:rPr lang="zh-CN" altLang="zh-CN" dirty="0"/>
              <a:t>受打压后感到委屈</a:t>
            </a:r>
            <a:r>
              <a:rPr lang="en-US" altLang="zh-CN" dirty="0"/>
              <a:t>,</a:t>
            </a:r>
            <a:r>
              <a:rPr lang="zh-CN" altLang="zh-CN" dirty="0"/>
              <a:t>情绪一路跌入谷底。而后调整状态</a:t>
            </a:r>
            <a:r>
              <a:rPr lang="en-US" altLang="zh-CN" dirty="0"/>
              <a:t>,</a:t>
            </a:r>
            <a:r>
              <a:rPr lang="zh-CN" altLang="zh-CN" dirty="0"/>
              <a:t>重新找回自信</a:t>
            </a:r>
            <a:r>
              <a:rPr lang="en-US" altLang="zh-CN" dirty="0"/>
              <a:t>,</a:t>
            </a:r>
            <a:r>
              <a:rPr lang="zh-CN" altLang="zh-CN" dirty="0"/>
              <a:t>自我升华。</a:t>
            </a:r>
          </a:p>
          <a:p>
            <a:r>
              <a:rPr lang="en-US" altLang="zh-CN" dirty="0"/>
              <a:t>2.</a:t>
            </a:r>
            <a:r>
              <a:rPr lang="zh-CN" altLang="zh-CN" dirty="0"/>
              <a:t>点评指正</a:t>
            </a:r>
          </a:p>
          <a:p>
            <a:r>
              <a:rPr lang="en-US" altLang="zh-CN" dirty="0"/>
              <a:t>(1)</a:t>
            </a:r>
            <a:r>
              <a:rPr lang="zh-CN" altLang="zh-CN" dirty="0"/>
              <a:t>认知评估错误导致后来情绪波动较大。</a:t>
            </a:r>
          </a:p>
          <a:p>
            <a:r>
              <a:rPr lang="en-US" altLang="zh-CN" dirty="0"/>
              <a:t>(2)</a:t>
            </a:r>
            <a:r>
              <a:rPr lang="zh-CN" altLang="zh-CN" dirty="0"/>
              <a:t>这在心理学中是一种自我保护现象</a:t>
            </a:r>
            <a:r>
              <a:rPr lang="en-US" altLang="zh-CN" dirty="0"/>
              <a:t>,</a:t>
            </a:r>
            <a:r>
              <a:rPr lang="zh-CN" altLang="zh-CN" dirty="0"/>
              <a:t>当自己出现错误或失败时</a:t>
            </a:r>
            <a:r>
              <a:rPr lang="en-US" altLang="zh-CN" dirty="0"/>
              <a:t>,</a:t>
            </a:r>
            <a:r>
              <a:rPr lang="zh-CN" altLang="zh-CN" dirty="0"/>
              <a:t>首先责怪他人以及外在的一些因素。</a:t>
            </a:r>
          </a:p>
          <a:p>
            <a:r>
              <a:rPr lang="en-US" altLang="zh-CN" dirty="0"/>
              <a:t>(3)</a:t>
            </a:r>
            <a:r>
              <a:rPr lang="zh-CN" altLang="zh-CN" dirty="0"/>
              <a:t>情绪的产生是一种正常的生理现象。</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学员分享</a:t>
            </a:r>
          </a:p>
          <a:p>
            <a:r>
              <a:rPr lang="zh-CN" altLang="zh-CN" dirty="0"/>
              <a:t>……</a:t>
            </a:r>
          </a:p>
          <a:p>
            <a:endParaRPr lang="zh-CN" altLang="en-US" dirty="0"/>
          </a:p>
        </p:txBody>
      </p:sp>
    </p:spTree>
    <p:extLst>
      <p:ext uri="{BB962C8B-B14F-4D97-AF65-F5344CB8AC3E}">
        <p14:creationId xmlns:p14="http://schemas.microsoft.com/office/powerpoint/2010/main" val="57459181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团队情绪</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三、项目引申</a:t>
            </a:r>
          </a:p>
          <a:p>
            <a:r>
              <a:rPr lang="zh-CN" altLang="zh-CN" dirty="0"/>
              <a:t>叶千华的著作《千华随笔》对于情绪做出了以下阐述</a:t>
            </a:r>
            <a:r>
              <a:rPr lang="en-US" altLang="zh-CN" dirty="0"/>
              <a:t>:</a:t>
            </a:r>
            <a:r>
              <a:rPr lang="zh-CN" altLang="zh-CN" dirty="0"/>
              <a:t>情绪是靠我们自己管理和掌握的</a:t>
            </a:r>
            <a:r>
              <a:rPr lang="en-US" altLang="zh-CN" dirty="0"/>
              <a:t>,</a:t>
            </a:r>
            <a:r>
              <a:rPr lang="zh-CN" altLang="zh-CN" dirty="0"/>
              <a:t>任何一个人和一件事、一句话和一件物品等都能激起我们的情绪。我们应当有人所共有的感受和需要</a:t>
            </a:r>
            <a:r>
              <a:rPr lang="en-US" altLang="zh-CN" dirty="0"/>
              <a:t>,</a:t>
            </a:r>
            <a:r>
              <a:rPr lang="zh-CN" altLang="zh-CN" dirty="0"/>
              <a:t>但不能求之太过于痴迷和慌乱。很多情绪来自身外</a:t>
            </a:r>
            <a:r>
              <a:rPr lang="en-US" altLang="zh-CN" dirty="0"/>
              <a:t>,</a:t>
            </a:r>
            <a:r>
              <a:rPr lang="zh-CN" altLang="zh-CN" dirty="0"/>
              <a:t>可心情是自己的</a:t>
            </a:r>
            <a:r>
              <a:rPr lang="en-US" altLang="zh-CN" dirty="0"/>
              <a:t>,</a:t>
            </a:r>
            <a:r>
              <a:rPr lang="zh-CN" altLang="zh-CN" dirty="0"/>
              <a:t>我们可以用自己的修为来调整不利和不好的状态</a:t>
            </a:r>
            <a:r>
              <a:rPr lang="en-US" altLang="zh-CN" dirty="0"/>
              <a:t>,</a:t>
            </a:r>
            <a:r>
              <a:rPr lang="zh-CN" altLang="zh-CN" dirty="0"/>
              <a:t>使得自己在有关与无关中确立自我情绪</a:t>
            </a:r>
            <a:r>
              <a:rPr lang="en-US" altLang="zh-CN" dirty="0"/>
              <a:t>,</a:t>
            </a:r>
            <a:r>
              <a:rPr lang="zh-CN" altLang="zh-CN" dirty="0"/>
              <a:t>走出情绪的困扰。</a:t>
            </a:r>
          </a:p>
          <a:p>
            <a:endParaRPr lang="zh-CN" altLang="en-US" dirty="0"/>
          </a:p>
        </p:txBody>
      </p:sp>
    </p:spTree>
    <p:extLst>
      <p:ext uri="{BB962C8B-B14F-4D97-AF65-F5344CB8AC3E}">
        <p14:creationId xmlns:p14="http://schemas.microsoft.com/office/powerpoint/2010/main" val="256450267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团队情绪</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四、问题思考</a:t>
            </a:r>
          </a:p>
          <a:p>
            <a:r>
              <a:rPr lang="en-US" altLang="zh-CN" dirty="0"/>
              <a:t>(1)</a:t>
            </a:r>
            <a:r>
              <a:rPr lang="zh-CN" altLang="zh-CN" dirty="0"/>
              <a:t>简述你对情绪的理解。</a:t>
            </a:r>
          </a:p>
          <a:p>
            <a:r>
              <a:rPr lang="en-US" altLang="zh-CN" dirty="0"/>
              <a:t>(2)</a:t>
            </a:r>
            <a:r>
              <a:rPr lang="zh-CN" altLang="zh-CN" dirty="0"/>
              <a:t>简述颜色对情绪的影响。</a:t>
            </a:r>
          </a:p>
          <a:p>
            <a:r>
              <a:rPr lang="en-US" altLang="zh-CN" dirty="0"/>
              <a:t>(3)</a:t>
            </a:r>
            <a:r>
              <a:rPr lang="zh-CN" altLang="zh-CN" dirty="0"/>
              <a:t>简述你对情绪管理的理解。</a:t>
            </a:r>
          </a:p>
          <a:p>
            <a:r>
              <a:rPr lang="en-US" altLang="zh-CN" dirty="0"/>
              <a:t>(4)</a:t>
            </a:r>
            <a:r>
              <a:rPr lang="zh-CN" altLang="zh-CN" dirty="0"/>
              <a:t>结合实际谈谈情绪管理的必要性。</a:t>
            </a:r>
          </a:p>
          <a:p>
            <a:r>
              <a:rPr lang="en-US" altLang="zh-CN" dirty="0"/>
              <a:t>(5)</a:t>
            </a:r>
            <a:r>
              <a:rPr lang="zh-CN" altLang="zh-CN" dirty="0"/>
              <a:t>结合生活与工作实践谈谈如何有效地进行情绪管理。</a:t>
            </a:r>
          </a:p>
          <a:p>
            <a:endParaRPr lang="zh-CN" altLang="en-US" dirty="0"/>
          </a:p>
        </p:txBody>
      </p:sp>
    </p:spTree>
    <p:extLst>
      <p:ext uri="{BB962C8B-B14F-4D97-AF65-F5344CB8AC3E}">
        <p14:creationId xmlns:p14="http://schemas.microsoft.com/office/powerpoint/2010/main" val="37688006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54783"/>
            <a:ext cx="7778839" cy="749300"/>
          </a:xfrm>
        </p:spPr>
        <p:txBody>
          <a:bodyPr/>
          <a:lstStyle/>
          <a:p>
            <a:pPr algn="ctr"/>
            <a:r>
              <a:rPr lang="zh-CN" altLang="en-US" sz="2800" dirty="0" smtClean="0"/>
              <a:t>目   录</a:t>
            </a:r>
            <a:endParaRPr lang="zh-CN" altLang="en-US" sz="2800" dirty="0"/>
          </a:p>
        </p:txBody>
      </p:sp>
      <p:grpSp>
        <p:nvGrpSpPr>
          <p:cNvPr id="4" name="组合 3"/>
          <p:cNvGrpSpPr/>
          <p:nvPr/>
        </p:nvGrpSpPr>
        <p:grpSpPr>
          <a:xfrm>
            <a:off x="1870430" y="2287469"/>
            <a:ext cx="6390109" cy="1475925"/>
            <a:chOff x="2488640" y="2139114"/>
            <a:chExt cx="6390109" cy="1475925"/>
          </a:xfrm>
        </p:grpSpPr>
        <p:grpSp>
          <p:nvGrpSpPr>
            <p:cNvPr id="5" name="Group 4"/>
            <p:cNvGrpSpPr/>
            <p:nvPr/>
          </p:nvGrpSpPr>
          <p:grpSpPr bwMode="auto">
            <a:xfrm>
              <a:off x="2488640" y="2139114"/>
              <a:ext cx="6390109" cy="639332"/>
              <a:chOff x="0" y="0"/>
              <a:chExt cx="2982"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1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rPr>
                  <a:t>第一节　团队思维</a:t>
                </a: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nvGrpSpPr>
            <p:cNvPr id="6" name="Group 8"/>
            <p:cNvGrpSpPr/>
            <p:nvPr/>
          </p:nvGrpSpPr>
          <p:grpSpPr bwMode="auto">
            <a:xfrm>
              <a:off x="2488640" y="2975707"/>
              <a:ext cx="6390109" cy="639332"/>
              <a:chOff x="0" y="0"/>
              <a:chExt cx="298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1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cs typeface="锐字工房云字库准圆GBK" panose="02010604000000000000" charset="-122"/>
                    <a:sym typeface="+mn-ea"/>
                  </a:rPr>
                  <a:t>第二节　团队情绪</a:t>
                </a: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4573860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团队思维</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一、基础知识</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基本概念</a:t>
            </a:r>
          </a:p>
          <a:p>
            <a:r>
              <a:rPr lang="zh-CN" altLang="zh-CN" dirty="0"/>
              <a:t>思维最初是人脑借助于语言对客观事物的概括和间接的反应过程。思维以感知为基础又超越感知的界限。它探索与发现事物的内部本质联系和规律性</a:t>
            </a:r>
            <a:r>
              <a:rPr lang="en-US" altLang="zh-CN" dirty="0"/>
              <a:t>,</a:t>
            </a:r>
            <a:r>
              <a:rPr lang="zh-CN" altLang="zh-CN" dirty="0"/>
              <a:t>是认识过程的高级阶段。</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基本过程</a:t>
            </a:r>
          </a:p>
          <a:p>
            <a:r>
              <a:rPr lang="en-US" altLang="zh-CN" dirty="0"/>
              <a:t>1.</a:t>
            </a:r>
            <a:r>
              <a:rPr lang="zh-CN" altLang="zh-CN" dirty="0"/>
              <a:t>分析与综合</a:t>
            </a:r>
          </a:p>
          <a:p>
            <a:r>
              <a:rPr lang="en-US" altLang="zh-CN" dirty="0"/>
              <a:t>2.</a:t>
            </a:r>
            <a:r>
              <a:rPr lang="zh-CN" altLang="zh-CN" dirty="0"/>
              <a:t>比较与分类</a:t>
            </a:r>
          </a:p>
          <a:p>
            <a:r>
              <a:rPr lang="en-US" altLang="zh-CN" dirty="0"/>
              <a:t>3.</a:t>
            </a:r>
            <a:r>
              <a:rPr lang="zh-CN" altLang="zh-CN" dirty="0"/>
              <a:t>抽象与概括</a:t>
            </a:r>
          </a:p>
          <a:p>
            <a:endParaRPr lang="zh-CN" altLang="en-US" dirty="0"/>
          </a:p>
        </p:txBody>
      </p:sp>
    </p:spTree>
    <p:extLst>
      <p:ext uri="{BB962C8B-B14F-4D97-AF65-F5344CB8AC3E}">
        <p14:creationId xmlns:p14="http://schemas.microsoft.com/office/powerpoint/2010/main" val="104433545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团队思维</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思维的种类</a:t>
            </a:r>
          </a:p>
          <a:p>
            <a:r>
              <a:rPr lang="en-US" altLang="zh-CN" dirty="0"/>
              <a:t>1.</a:t>
            </a:r>
            <a:r>
              <a:rPr lang="zh-CN" altLang="zh-CN" dirty="0"/>
              <a:t>形式性</a:t>
            </a:r>
          </a:p>
          <a:p>
            <a:r>
              <a:rPr lang="en-US" altLang="zh-CN" dirty="0"/>
              <a:t>2.</a:t>
            </a:r>
            <a:r>
              <a:rPr lang="zh-CN" altLang="zh-CN" dirty="0"/>
              <a:t>目的性</a:t>
            </a:r>
          </a:p>
          <a:p>
            <a:r>
              <a:rPr lang="en-US" altLang="zh-CN" dirty="0"/>
              <a:t>3.</a:t>
            </a:r>
            <a:r>
              <a:rPr lang="zh-CN" altLang="zh-CN" dirty="0"/>
              <a:t>智力品质</a:t>
            </a:r>
          </a:p>
          <a:p>
            <a:r>
              <a:rPr lang="en-US" altLang="zh-CN" dirty="0"/>
              <a:t>4.</a:t>
            </a:r>
            <a:r>
              <a:rPr lang="zh-CN" altLang="zh-CN" dirty="0"/>
              <a:t>思维技巧 </a:t>
            </a:r>
          </a:p>
          <a:p>
            <a:endParaRPr lang="zh-CN" altLang="en-US" dirty="0"/>
          </a:p>
        </p:txBody>
      </p:sp>
    </p:spTree>
    <p:extLst>
      <p:ext uri="{BB962C8B-B14F-4D97-AF65-F5344CB8AC3E}">
        <p14:creationId xmlns:p14="http://schemas.microsoft.com/office/powerpoint/2010/main" val="319309438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团队思维</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二、项目一</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项目演练</a:t>
            </a:r>
          </a:p>
          <a:p>
            <a:r>
              <a:rPr lang="zh-CN" altLang="zh-CN" b="1" dirty="0"/>
              <a:t>大塞车</a:t>
            </a:r>
          </a:p>
          <a:p>
            <a:endParaRPr lang="zh-CN" altLang="en-US" dirty="0"/>
          </a:p>
        </p:txBody>
      </p:sp>
      <p:pic>
        <p:nvPicPr>
          <p:cNvPr id="4" name="1101.jpg" descr="id:2147493038;FounderCES"/>
          <p:cNvPicPr/>
          <p:nvPr/>
        </p:nvPicPr>
        <p:blipFill>
          <a:blip r:embed="rId2"/>
          <a:stretch>
            <a:fillRect/>
          </a:stretch>
        </p:blipFill>
        <p:spPr>
          <a:xfrm>
            <a:off x="3650580" y="2086377"/>
            <a:ext cx="6227516" cy="3471398"/>
          </a:xfrm>
          <a:prstGeom prst="rect">
            <a:avLst/>
          </a:prstGeom>
        </p:spPr>
      </p:pic>
      <p:sp>
        <p:nvSpPr>
          <p:cNvPr id="5" name="矩形 4"/>
          <p:cNvSpPr/>
          <p:nvPr/>
        </p:nvSpPr>
        <p:spPr>
          <a:xfrm>
            <a:off x="5864091" y="5830652"/>
            <a:ext cx="1800493" cy="271869"/>
          </a:xfrm>
          <a:prstGeom prst="rect">
            <a:avLst/>
          </a:prstGeom>
        </p:spPr>
        <p:txBody>
          <a:bodyPr wrap="none">
            <a:spAutoFit/>
          </a:bodyPr>
          <a:lstStyle/>
          <a:p>
            <a:pPr algn="just">
              <a:lnSpc>
                <a:spcPts val="1350"/>
              </a:lnSpc>
            </a:pPr>
            <a:r>
              <a:rPr lang="zh-CN" altLang="zh-CN" dirty="0">
                <a:solidFill>
                  <a:srgbClr val="000000"/>
                </a:solidFill>
                <a:latin typeface="NEU-BZ-S92"/>
                <a:cs typeface="Times New Roman" panose="02020603050405020304" pitchFamily="18" charset="0"/>
              </a:rPr>
              <a:t>图</a:t>
            </a:r>
            <a:r>
              <a:rPr lang="en-US" altLang="zh-CN" dirty="0">
                <a:solidFill>
                  <a:srgbClr val="000000"/>
                </a:solidFill>
                <a:latin typeface="NEU-BZ-S92"/>
                <a:cs typeface="Times New Roman" panose="02020603050405020304" pitchFamily="18" charset="0"/>
              </a:rPr>
              <a:t>11-1</a:t>
            </a:r>
            <a:r>
              <a:rPr lang="zh-CN" altLang="zh-CN" dirty="0">
                <a:solidFill>
                  <a:srgbClr val="000000"/>
                </a:solidFill>
                <a:latin typeface="NEU-BZ-S92"/>
                <a:cs typeface="Times New Roman" panose="02020603050405020304" pitchFamily="18" charset="0"/>
              </a:rPr>
              <a:t>　大塞车</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171710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团队思维</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项目点评</a:t>
            </a:r>
          </a:p>
          <a:p>
            <a:r>
              <a:rPr lang="en-US" altLang="zh-CN" dirty="0"/>
              <a:t>1.</a:t>
            </a:r>
            <a:r>
              <a:rPr lang="zh-CN" altLang="zh-CN" dirty="0"/>
              <a:t>学员表现</a:t>
            </a:r>
          </a:p>
          <a:p>
            <a:r>
              <a:rPr lang="en-US" altLang="zh-CN" dirty="0"/>
              <a:t>(1)</a:t>
            </a:r>
            <a:r>
              <a:rPr lang="zh-CN" altLang="zh-CN" dirty="0"/>
              <a:t>一直都是以</a:t>
            </a:r>
            <a:r>
              <a:rPr lang="en-US" altLang="zh-CN" dirty="0"/>
              <a:t>5</a:t>
            </a:r>
            <a:r>
              <a:rPr lang="zh-CN" altLang="zh-CN" dirty="0"/>
              <a:t>对</a:t>
            </a:r>
            <a:r>
              <a:rPr lang="en-US" altLang="zh-CN" dirty="0"/>
              <a:t>5</a:t>
            </a:r>
            <a:r>
              <a:rPr lang="zh-CN" altLang="zh-CN" dirty="0"/>
              <a:t>的形式模拟</a:t>
            </a:r>
            <a:r>
              <a:rPr lang="en-US" altLang="zh-CN" dirty="0"/>
              <a:t>,</a:t>
            </a:r>
            <a:r>
              <a:rPr lang="zh-CN" altLang="zh-CN" dirty="0"/>
              <a:t>不改变方法。</a:t>
            </a:r>
          </a:p>
          <a:p>
            <a:r>
              <a:rPr lang="en-US" altLang="zh-CN" dirty="0"/>
              <a:t>(2)</a:t>
            </a:r>
            <a:r>
              <a:rPr lang="zh-CN" altLang="zh-CN" dirty="0"/>
              <a:t>在成功后没有选择更加便利的方法进行尝试。</a:t>
            </a:r>
          </a:p>
          <a:p>
            <a:r>
              <a:rPr lang="en-US" altLang="zh-CN" dirty="0"/>
              <a:t>2.</a:t>
            </a:r>
            <a:r>
              <a:rPr lang="zh-CN" altLang="zh-CN" dirty="0"/>
              <a:t>点评指正</a:t>
            </a:r>
          </a:p>
          <a:p>
            <a:r>
              <a:rPr lang="en-US" altLang="zh-CN" dirty="0"/>
              <a:t>(1)5</a:t>
            </a:r>
            <a:r>
              <a:rPr lang="zh-CN" altLang="zh-CN" dirty="0"/>
              <a:t>对</a:t>
            </a:r>
            <a:r>
              <a:rPr lang="en-US" altLang="zh-CN" dirty="0"/>
              <a:t>5</a:t>
            </a:r>
            <a:r>
              <a:rPr lang="zh-CN" altLang="zh-CN" dirty="0"/>
              <a:t>是一个最终的挑战模式</a:t>
            </a:r>
            <a:r>
              <a:rPr lang="en-US" altLang="zh-CN" dirty="0"/>
              <a:t>,</a:t>
            </a:r>
            <a:r>
              <a:rPr lang="zh-CN" altLang="zh-CN" dirty="0"/>
              <a:t>它一定是存在难度的。</a:t>
            </a:r>
          </a:p>
          <a:p>
            <a:r>
              <a:rPr lang="en-US" altLang="zh-CN" dirty="0"/>
              <a:t>(2)</a:t>
            </a:r>
            <a:r>
              <a:rPr lang="zh-CN" altLang="zh-CN" dirty="0"/>
              <a:t>怎么样才能进步</a:t>
            </a:r>
            <a:r>
              <a:rPr lang="en-US" altLang="zh-CN" dirty="0"/>
              <a:t>?</a:t>
            </a:r>
            <a:r>
              <a:rPr lang="zh-CN" altLang="zh-CN" dirty="0"/>
              <a:t>那就是不安于现状。</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学员分享</a:t>
            </a:r>
          </a:p>
          <a:p>
            <a:r>
              <a:rPr lang="zh-CN" altLang="zh-CN" dirty="0"/>
              <a:t>……</a:t>
            </a:r>
          </a:p>
          <a:p>
            <a:endParaRPr lang="zh-CN" altLang="en-US" dirty="0"/>
          </a:p>
        </p:txBody>
      </p:sp>
    </p:spTree>
    <p:extLst>
      <p:ext uri="{BB962C8B-B14F-4D97-AF65-F5344CB8AC3E}">
        <p14:creationId xmlns:p14="http://schemas.microsoft.com/office/powerpoint/2010/main" val="116455981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团队思维</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三、项目二</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项目演练</a:t>
            </a:r>
          </a:p>
          <a:p>
            <a:r>
              <a:rPr lang="zh-CN" altLang="zh-CN" b="1" dirty="0"/>
              <a:t>红黑方案</a:t>
            </a:r>
          </a:p>
          <a:p>
            <a:endParaRPr lang="zh-CN" altLang="en-US" dirty="0"/>
          </a:p>
        </p:txBody>
      </p:sp>
      <p:pic>
        <p:nvPicPr>
          <p:cNvPr id="4" name="1102.jpg" descr="id:2147493077;FounderCES"/>
          <p:cNvPicPr/>
          <p:nvPr/>
        </p:nvPicPr>
        <p:blipFill>
          <a:blip r:embed="rId2"/>
          <a:stretch>
            <a:fillRect/>
          </a:stretch>
        </p:blipFill>
        <p:spPr>
          <a:xfrm>
            <a:off x="3315729" y="2537138"/>
            <a:ext cx="7077522" cy="3034651"/>
          </a:xfrm>
          <a:prstGeom prst="rect">
            <a:avLst/>
          </a:prstGeom>
        </p:spPr>
      </p:pic>
      <p:sp>
        <p:nvSpPr>
          <p:cNvPr id="5" name="矩形 4"/>
          <p:cNvSpPr/>
          <p:nvPr/>
        </p:nvSpPr>
        <p:spPr>
          <a:xfrm>
            <a:off x="5838827" y="5701724"/>
            <a:ext cx="2031325" cy="271869"/>
          </a:xfrm>
          <a:prstGeom prst="rect">
            <a:avLst/>
          </a:prstGeom>
        </p:spPr>
        <p:txBody>
          <a:bodyPr wrap="none">
            <a:spAutoFit/>
          </a:bodyPr>
          <a:lstStyle/>
          <a:p>
            <a:pPr algn="just">
              <a:lnSpc>
                <a:spcPts val="1350"/>
              </a:lnSpc>
            </a:pPr>
            <a:r>
              <a:rPr lang="zh-CN" altLang="zh-CN" dirty="0">
                <a:solidFill>
                  <a:srgbClr val="000000"/>
                </a:solidFill>
                <a:latin typeface="NEU-BZ-S92"/>
                <a:cs typeface="Times New Roman" panose="02020603050405020304" pitchFamily="18" charset="0"/>
              </a:rPr>
              <a:t>图</a:t>
            </a:r>
            <a:r>
              <a:rPr lang="en-US" altLang="zh-CN" dirty="0">
                <a:solidFill>
                  <a:srgbClr val="000000"/>
                </a:solidFill>
                <a:latin typeface="NEU-BZ-S92"/>
                <a:cs typeface="Times New Roman" panose="02020603050405020304" pitchFamily="18" charset="0"/>
              </a:rPr>
              <a:t>11-2</a:t>
            </a:r>
            <a:r>
              <a:rPr lang="zh-CN" altLang="zh-CN" dirty="0">
                <a:solidFill>
                  <a:srgbClr val="000000"/>
                </a:solidFill>
                <a:latin typeface="NEU-BZ-S92"/>
                <a:cs typeface="Times New Roman" panose="02020603050405020304" pitchFamily="18" charset="0"/>
              </a:rPr>
              <a:t>　红黑方案</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8936720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团队思维</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项目点评</a:t>
            </a:r>
          </a:p>
          <a:p>
            <a:r>
              <a:rPr lang="en-US" altLang="zh-CN" dirty="0"/>
              <a:t>1.</a:t>
            </a:r>
            <a:r>
              <a:rPr lang="zh-CN" altLang="zh-CN" dirty="0"/>
              <a:t>学员表现</a:t>
            </a:r>
          </a:p>
          <a:p>
            <a:r>
              <a:rPr lang="en-US" altLang="zh-CN" dirty="0"/>
              <a:t>(1)</a:t>
            </a:r>
            <a:r>
              <a:rPr lang="zh-CN" altLang="zh-CN" dirty="0"/>
              <a:t>学员好胜选择红色牌。</a:t>
            </a:r>
          </a:p>
          <a:p>
            <a:r>
              <a:rPr lang="en-US" altLang="zh-CN" dirty="0"/>
              <a:t>(2)</a:t>
            </a:r>
            <a:r>
              <a:rPr lang="zh-CN" altLang="zh-CN" dirty="0"/>
              <a:t>学员期待双赢一直都是黑色牌。</a:t>
            </a:r>
          </a:p>
          <a:p>
            <a:r>
              <a:rPr lang="en-US" altLang="zh-CN" dirty="0"/>
              <a:t>2.</a:t>
            </a:r>
            <a:r>
              <a:rPr lang="zh-CN" altLang="zh-CN" dirty="0"/>
              <a:t>点评指正</a:t>
            </a:r>
          </a:p>
          <a:p>
            <a:r>
              <a:rPr lang="en-US" altLang="zh-CN" dirty="0"/>
              <a:t>(1)</a:t>
            </a:r>
            <a:r>
              <a:rPr lang="zh-CN" altLang="zh-CN" dirty="0"/>
              <a:t>坚持选择红色牌的学员是好胜的</a:t>
            </a:r>
            <a:r>
              <a:rPr lang="en-US" altLang="zh-CN" dirty="0"/>
              <a:t>,</a:t>
            </a:r>
            <a:r>
              <a:rPr lang="zh-CN" altLang="zh-CN" dirty="0"/>
              <a:t>他们代表了人性深处的好斗、攻击、自私和自我至上。</a:t>
            </a:r>
          </a:p>
          <a:p>
            <a:r>
              <a:rPr lang="en-US" altLang="zh-CN" dirty="0"/>
              <a:t>(2)</a:t>
            </a:r>
            <a:r>
              <a:rPr lang="zh-CN" altLang="zh-CN" dirty="0"/>
              <a:t>选择出黑的学员</a:t>
            </a:r>
            <a:r>
              <a:rPr lang="en-US" altLang="zh-CN" dirty="0"/>
              <a:t>,</a:t>
            </a:r>
            <a:r>
              <a:rPr lang="zh-CN" altLang="zh-CN" dirty="0"/>
              <a:t>他们是温和的、包容的</a:t>
            </a:r>
            <a:r>
              <a:rPr lang="en-US" altLang="zh-CN" dirty="0"/>
              <a:t>,</a:t>
            </a:r>
            <a:r>
              <a:rPr lang="zh-CN" altLang="zh-CN" dirty="0"/>
              <a:t>他们希望与竞争者共同把市场做大</a:t>
            </a:r>
            <a:r>
              <a:rPr lang="en-US" altLang="zh-CN" dirty="0"/>
              <a:t>,</a:t>
            </a:r>
            <a:r>
              <a:rPr lang="zh-CN" altLang="zh-CN" dirty="0"/>
              <a:t>达到双赢。</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学员分享</a:t>
            </a:r>
          </a:p>
          <a:p>
            <a:r>
              <a:rPr lang="zh-CN" altLang="zh-CN" dirty="0"/>
              <a:t>……</a:t>
            </a:r>
          </a:p>
          <a:p>
            <a:endParaRPr lang="zh-CN" altLang="en-US" dirty="0"/>
          </a:p>
        </p:txBody>
      </p:sp>
    </p:spTree>
    <p:extLst>
      <p:ext uri="{BB962C8B-B14F-4D97-AF65-F5344CB8AC3E}">
        <p14:creationId xmlns:p14="http://schemas.microsoft.com/office/powerpoint/2010/main" val="384788905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团队思维</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四、项目引申</a:t>
            </a:r>
          </a:p>
          <a:p>
            <a:r>
              <a:rPr lang="zh-CN" altLang="zh-CN" dirty="0"/>
              <a:t>思维导图又称心智图</a:t>
            </a:r>
            <a:r>
              <a:rPr lang="en-US" altLang="zh-CN" dirty="0"/>
              <a:t>,</a:t>
            </a:r>
            <a:r>
              <a:rPr lang="zh-CN" altLang="zh-CN" dirty="0"/>
              <a:t>是表达发散性思维的有效的图形思维工具</a:t>
            </a:r>
            <a:r>
              <a:rPr lang="en-US" altLang="zh-CN" dirty="0"/>
              <a:t>,</a:t>
            </a:r>
            <a:r>
              <a:rPr lang="zh-CN" altLang="zh-CN" dirty="0"/>
              <a:t>它简单却极其有效</a:t>
            </a:r>
            <a:r>
              <a:rPr lang="en-US" altLang="zh-CN" dirty="0"/>
              <a:t>,</a:t>
            </a:r>
            <a:r>
              <a:rPr lang="zh-CN" altLang="zh-CN" dirty="0"/>
              <a:t>是一种革命性的思维工具。思维导图运用图文并重的技巧</a:t>
            </a:r>
            <a:r>
              <a:rPr lang="en-US" altLang="zh-CN" dirty="0"/>
              <a:t>,</a:t>
            </a:r>
            <a:r>
              <a:rPr lang="zh-CN" altLang="zh-CN" dirty="0"/>
              <a:t>把各级主题的关系用相互隶属与相关的层级图表现出来</a:t>
            </a:r>
            <a:r>
              <a:rPr lang="en-US" altLang="zh-CN" dirty="0"/>
              <a:t>,</a:t>
            </a:r>
            <a:r>
              <a:rPr lang="zh-CN" altLang="zh-CN" dirty="0"/>
              <a:t>把主题关键词与图像、颜色等建立记忆链接。思维导图充分运用左右脑的机能</a:t>
            </a:r>
            <a:r>
              <a:rPr lang="en-US" altLang="zh-CN" dirty="0"/>
              <a:t>,</a:t>
            </a:r>
            <a:r>
              <a:rPr lang="zh-CN" altLang="zh-CN" dirty="0"/>
              <a:t>利用记忆、阅读、思维的规律</a:t>
            </a:r>
            <a:r>
              <a:rPr lang="en-US" altLang="zh-CN" dirty="0"/>
              <a:t>,</a:t>
            </a:r>
            <a:r>
              <a:rPr lang="zh-CN" altLang="zh-CN" dirty="0"/>
              <a:t>协助人们在科学与艺术、逻辑与想象之间平衡发展</a:t>
            </a:r>
            <a:r>
              <a:rPr lang="en-US" altLang="zh-CN" dirty="0"/>
              <a:t>,</a:t>
            </a:r>
            <a:r>
              <a:rPr lang="zh-CN" altLang="zh-CN" dirty="0"/>
              <a:t>从而开启人类大脑的无限潜能。思维导图因此具有人类思维的强大功能。</a:t>
            </a:r>
          </a:p>
          <a:p>
            <a:endParaRPr lang="zh-CN" altLang="en-US" dirty="0"/>
          </a:p>
        </p:txBody>
      </p:sp>
    </p:spTree>
    <p:extLst>
      <p:ext uri="{BB962C8B-B14F-4D97-AF65-F5344CB8AC3E}">
        <p14:creationId xmlns:p14="http://schemas.microsoft.com/office/powerpoint/2010/main" val="257535041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1199</Words>
  <Application>Microsoft Office PowerPoint</Application>
  <PresentationFormat>宽屏</PresentationFormat>
  <Paragraphs>128</Paragraphs>
  <Slides>18</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18</vt:i4>
      </vt:variant>
    </vt:vector>
  </HeadingPairs>
  <TitlesOfParts>
    <vt:vector size="33" baseType="lpstr">
      <vt:lpstr>GungsuhChe</vt:lpstr>
      <vt:lpstr>NEU-BZ-S92</vt:lpstr>
      <vt:lpstr>方正粗黑宋简体</vt:lpstr>
      <vt:lpstr>方正书宋_GBK</vt:lpstr>
      <vt:lpstr>黑体</vt:lpstr>
      <vt:lpstr>楷体</vt:lpstr>
      <vt:lpstr>锐字工房云字库准圆GBK</vt:lpstr>
      <vt:lpstr>宋体</vt:lpstr>
      <vt:lpstr>微软雅黑</vt:lpstr>
      <vt:lpstr>Arial</vt:lpstr>
      <vt:lpstr>Calibri</vt:lpstr>
      <vt:lpstr>Calibri Light</vt:lpstr>
      <vt:lpstr>Times New Roman</vt:lpstr>
      <vt:lpstr>Office 主题</vt:lpstr>
      <vt:lpstr>默认设计模板</vt:lpstr>
      <vt:lpstr>PowerPoint 演示文稿</vt:lpstr>
      <vt:lpstr>目   录</vt:lpstr>
      <vt:lpstr>第一节　团队思维</vt:lpstr>
      <vt:lpstr>第一节　团队思维</vt:lpstr>
      <vt:lpstr>第一节　团队思维</vt:lpstr>
      <vt:lpstr>第一节　团队思维</vt:lpstr>
      <vt:lpstr>第一节　团队思维</vt:lpstr>
      <vt:lpstr>第一节　团队思维</vt:lpstr>
      <vt:lpstr>第一节　团队思维</vt:lpstr>
      <vt:lpstr>第一节　团队思维</vt:lpstr>
      <vt:lpstr>第二节　团队情绪</vt:lpstr>
      <vt:lpstr>第二节　团队情绪</vt:lpstr>
      <vt:lpstr>第二节　团队情绪</vt:lpstr>
      <vt:lpstr>第二节　团队情绪</vt:lpstr>
      <vt:lpstr>第二节　团队情绪</vt:lpstr>
      <vt:lpstr>第二节　团队情绪</vt:lpstr>
      <vt:lpstr>第二节　团队情绪</vt:lpstr>
      <vt:lpstr>第二节　团队情绪</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3</cp:revision>
  <dcterms:created xsi:type="dcterms:W3CDTF">2021-12-05T12:37:48Z</dcterms:created>
  <dcterms:modified xsi:type="dcterms:W3CDTF">2021-12-05T13:02:11Z</dcterms:modified>
</cp:coreProperties>
</file>