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48" r:id="rId1"/>
    <p:sldMasterId id="2147483675" r:id="rId2"/>
    <p:sldMasterId id="2147483690" r:id="rId3"/>
    <p:sldMasterId id="2147483663" r:id="rId4"/>
  </p:sldMasterIdLst>
  <p:notesMasterIdLst>
    <p:notesMasterId r:id="rId31"/>
  </p:notesMasterIdLst>
  <p:handoutMasterIdLst>
    <p:handoutMasterId r:id="rId32"/>
  </p:handoutMasterIdLst>
  <p:sldIdLst>
    <p:sldId id="507" r:id="rId5"/>
    <p:sldId id="508" r:id="rId6"/>
    <p:sldId id="509" r:id="rId7"/>
    <p:sldId id="510" r:id="rId8"/>
    <p:sldId id="511" r:id="rId9"/>
    <p:sldId id="512" r:id="rId10"/>
    <p:sldId id="513" r:id="rId11"/>
    <p:sldId id="514" r:id="rId12"/>
    <p:sldId id="527" r:id="rId13"/>
    <p:sldId id="459" r:id="rId14"/>
    <p:sldId id="516" r:id="rId15"/>
    <p:sldId id="460" r:id="rId16"/>
    <p:sldId id="517" r:id="rId17"/>
    <p:sldId id="518" r:id="rId18"/>
    <p:sldId id="461" r:id="rId19"/>
    <p:sldId id="515" r:id="rId20"/>
    <p:sldId id="503" r:id="rId21"/>
    <p:sldId id="504" r:id="rId22"/>
    <p:sldId id="505" r:id="rId23"/>
    <p:sldId id="506" r:id="rId24"/>
    <p:sldId id="519" r:id="rId25"/>
    <p:sldId id="521" r:id="rId26"/>
    <p:sldId id="522" r:id="rId27"/>
    <p:sldId id="526" r:id="rId28"/>
    <p:sldId id="523" r:id="rId29"/>
    <p:sldId id="285" r:id="rId30"/>
  </p:sldIdLst>
  <p:sldSz cx="9144000" cy="6858000" type="screen4x3"/>
  <p:notesSz cx="9928225" cy="6797675"/>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3B2"/>
    <a:srgbClr val="969696"/>
    <a:srgbClr val="808080"/>
    <a:srgbClr val="000000"/>
    <a:srgbClr val="1C1C1C"/>
    <a:srgbClr val="5F5F5F"/>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846" autoAdjust="0"/>
    <p:restoredTop sz="87556" autoAdjust="0"/>
  </p:normalViewPr>
  <p:slideViewPr>
    <p:cSldViewPr>
      <p:cViewPr>
        <p:scale>
          <a:sx n="66" d="100"/>
          <a:sy n="66" d="100"/>
        </p:scale>
        <p:origin x="-72" y="-63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3018" y="-96"/>
      </p:cViewPr>
      <p:guideLst>
        <p:guide orient="horz" pos="2141"/>
        <p:guide pos="3127"/>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02231" cy="339884"/>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623697" y="0"/>
            <a:ext cx="4302231" cy="339884"/>
          </a:xfrm>
          <a:prstGeom prst="rect">
            <a:avLst/>
          </a:prstGeom>
        </p:spPr>
        <p:txBody>
          <a:bodyPr vert="horz" lIns="91440" tIns="45720" rIns="91440" bIns="45720" rtlCol="0"/>
          <a:lstStyle>
            <a:lvl1pPr algn="r">
              <a:defRPr sz="1200"/>
            </a:lvl1pPr>
          </a:lstStyle>
          <a:p>
            <a:fld id="{D626A815-0383-4689-8765-8117E9F1D2BE}" type="datetimeFigureOut">
              <a:rPr lang="zh-CN" altLang="en-US" smtClean="0"/>
              <a:pPr/>
              <a:t>2023/7/21</a:t>
            </a:fld>
            <a:endParaRPr lang="zh-CN" altLang="en-US"/>
          </a:p>
        </p:txBody>
      </p:sp>
      <p:sp>
        <p:nvSpPr>
          <p:cNvPr id="4" name="页脚占位符 3"/>
          <p:cNvSpPr>
            <a:spLocks noGrp="1"/>
          </p:cNvSpPr>
          <p:nvPr>
            <p:ph type="ftr" sz="quarter" idx="2"/>
          </p:nvPr>
        </p:nvSpPr>
        <p:spPr>
          <a:xfrm>
            <a:off x="0" y="6456612"/>
            <a:ext cx="4302231" cy="339884"/>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623697" y="6456612"/>
            <a:ext cx="4302231" cy="339884"/>
          </a:xfrm>
          <a:prstGeom prst="rect">
            <a:avLst/>
          </a:prstGeom>
        </p:spPr>
        <p:txBody>
          <a:bodyPr vert="horz" lIns="91440" tIns="45720" rIns="91440" bIns="45720" rtlCol="0" anchor="b"/>
          <a:lstStyle>
            <a:lvl1pPr algn="r">
              <a:defRPr sz="1200"/>
            </a:lvl1pPr>
          </a:lstStyle>
          <a:p>
            <a:fld id="{EA679231-EB16-4B5E-ADC4-75F9A7B03D93}" type="slidenum">
              <a:rPr lang="zh-CN" altLang="en-US" smtClean="0"/>
              <a:pPr/>
              <a:t>‹#›</a:t>
            </a:fld>
            <a:endParaRPr lang="zh-CN" altLang="en-US"/>
          </a:p>
        </p:txBody>
      </p:sp>
    </p:spTree>
    <p:extLst>
      <p:ext uri="{BB962C8B-B14F-4D97-AF65-F5344CB8AC3E}">
        <p14:creationId xmlns:p14="http://schemas.microsoft.com/office/powerpoint/2010/main" val="20972343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5623697" y="0"/>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3263900" y="509588"/>
            <a:ext cx="3400425" cy="2549525"/>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2773" name="Rectangle 5"/>
          <p:cNvSpPr>
            <a:spLocks noGrp="1" noChangeArrowheads="1"/>
          </p:cNvSpPr>
          <p:nvPr>
            <p:ph type="body" sz="quarter" idx="3"/>
          </p:nvPr>
        </p:nvSpPr>
        <p:spPr bwMode="auto">
          <a:xfrm>
            <a:off x="992823" y="3228896"/>
            <a:ext cx="7942580" cy="30589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2774" name="Rectangle 6"/>
          <p:cNvSpPr>
            <a:spLocks noGrp="1" noChangeArrowheads="1"/>
          </p:cNvSpPr>
          <p:nvPr>
            <p:ph type="ftr" sz="quarter" idx="4"/>
          </p:nvPr>
        </p:nvSpPr>
        <p:spPr bwMode="auto">
          <a:xfrm>
            <a:off x="0" y="6456612"/>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5623697" y="6456612"/>
            <a:ext cx="4302231" cy="3398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95149C8E-D283-4DCB-8669-A8932727E3DC}" type="slidenum">
              <a:rPr lang="en-US" altLang="zh-CN"/>
              <a:pPr/>
              <a:t>‹#›</a:t>
            </a:fld>
            <a:endParaRPr lang="en-US" altLang="zh-CN"/>
          </a:p>
        </p:txBody>
      </p:sp>
    </p:spTree>
    <p:extLst>
      <p:ext uri="{BB962C8B-B14F-4D97-AF65-F5344CB8AC3E}">
        <p14:creationId xmlns:p14="http://schemas.microsoft.com/office/powerpoint/2010/main" val="338091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中国和加拿大的一笔贸易结算是以美元计价的，要在美国轧清。如果双方银行都在美国设有分行，且都是</a:t>
            </a:r>
            <a:r>
              <a:rPr lang="en-US" altLang="zh-CN" dirty="0" smtClean="0"/>
              <a:t>CHIPS</a:t>
            </a:r>
            <a:r>
              <a:rPr lang="zh-CN" altLang="en-US" dirty="0" smtClean="0"/>
              <a:t>成员，中国出口，加拿大进口，帝国银行纽约分行就可以通过</a:t>
            </a:r>
            <a:r>
              <a:rPr lang="en-US" altLang="zh-CN" dirty="0" smtClean="0"/>
              <a:t>CHIPS</a:t>
            </a:r>
            <a:r>
              <a:rPr lang="zh-CN" altLang="en-US" dirty="0" smtClean="0"/>
              <a:t>付款给中国银行纽约分行这样，帝国银行纽约分行的美元存款减少，中国银行纽约分行的美元存款增加。如果一个国家在纽约无分行，则可以委托碰头行（共账户行）或账户行的碰头行通过</a:t>
            </a:r>
            <a:r>
              <a:rPr lang="en-US" altLang="zh-CN" dirty="0" smtClean="0"/>
              <a:t>CHIPS </a:t>
            </a:r>
            <a:r>
              <a:rPr lang="zh-CN" altLang="en-US" dirty="0" smtClean="0"/>
              <a:t>收付款。</a:t>
            </a:r>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18</a:t>
            </a:fld>
            <a:endParaRPr lang="en-US" altLang="zh-CN"/>
          </a:p>
        </p:txBody>
      </p:sp>
    </p:spTree>
    <p:extLst>
      <p:ext uri="{BB962C8B-B14F-4D97-AF65-F5344CB8AC3E}">
        <p14:creationId xmlns:p14="http://schemas.microsoft.com/office/powerpoint/2010/main" val="260690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19</a:t>
            </a:fld>
            <a:endParaRPr lang="en-US" altLang="zh-CN"/>
          </a:p>
        </p:txBody>
      </p:sp>
    </p:spTree>
    <p:extLst>
      <p:ext uri="{BB962C8B-B14F-4D97-AF65-F5344CB8AC3E}">
        <p14:creationId xmlns:p14="http://schemas.microsoft.com/office/powerpoint/2010/main" val="26069087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42910" y="1142984"/>
            <a:ext cx="8229600" cy="47244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7.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3.png"/><Relationship Id="rId3" Type="http://schemas.openxmlformats.org/officeDocument/2006/relationships/slideLayout" Target="../slideLayouts/slideLayout31.xml"/><Relationship Id="rId21" Type="http://schemas.openxmlformats.org/officeDocument/2006/relationships/image" Target="../media/image6.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jpeg"/><Relationship Id="rId2" Type="http://schemas.openxmlformats.org/officeDocument/2006/relationships/slideLayout" Target="../slideLayouts/slideLayout30.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19" Type="http://schemas.openxmlformats.org/officeDocument/2006/relationships/image" Target="../media/image4.jpe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7.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07207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1219"/>
                                        </p:tgtEl>
                                        <p:attrNameLst>
                                          <p:attrName>style.visibility</p:attrName>
                                        </p:attrNameLst>
                                      </p:cBhvr>
                                      <p:to>
                                        <p:strVal val="visible"/>
                                      </p:to>
                                    </p:set>
                                    <p:animEffect transition="in" filter="wipe(left)">
                                      <p:cBhvr>
                                        <p:cTn id="13" dur="500"/>
                                        <p:tgtEl>
                                          <p:spTgt spid="1219"/>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1222"/>
                                        </p:tgtEl>
                                        <p:attrNameLst>
                                          <p:attrName>style.visibility</p:attrName>
                                        </p:attrNameLst>
                                      </p:cBhvr>
                                      <p:to>
                                        <p:strVal val="visible"/>
                                      </p:to>
                                    </p:set>
                                    <p:animEffect transition="in" filter="wipe(left)">
                                      <p:cBhvr>
                                        <p:cTn id="17" dur="500"/>
                                        <p:tgtEl>
                                          <p:spTgt spid="1222"/>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1225"/>
                                        </p:tgtEl>
                                        <p:attrNameLst>
                                          <p:attrName>style.visibility</p:attrName>
                                        </p:attrNameLst>
                                      </p:cBhvr>
                                      <p:to>
                                        <p:strVal val="visible"/>
                                      </p:to>
                                    </p:set>
                                    <p:animEffect transition="in" filter="wipe(left)">
                                      <p:cBhvr>
                                        <p:cTn id="21"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1"/>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072462"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380037"/>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642910" y="1357298"/>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grpSp>
        <p:nvGrpSpPr>
          <p:cNvPr id="5" name="Group 33"/>
          <p:cNvGrpSpPr>
            <a:grpSpLocks/>
          </p:cNvGrpSpPr>
          <p:nvPr userDrawn="1"/>
        </p:nvGrpSpPr>
        <p:grpSpPr bwMode="auto">
          <a:xfrm>
            <a:off x="214282" y="6143644"/>
            <a:ext cx="7775575" cy="401350"/>
            <a:chOff x="884" y="3883"/>
            <a:chExt cx="4763" cy="278"/>
          </a:xfrm>
        </p:grpSpPr>
        <p:sp>
          <p:nvSpPr>
            <p:cNvPr id="55" name="Rectangle 34"/>
            <p:cNvSpPr>
              <a:spLocks noChangeArrowheads="1"/>
            </p:cNvSpPr>
            <p:nvPr userDrawn="1"/>
          </p:nvSpPr>
          <p:spPr bwMode="auto">
            <a:xfrm>
              <a:off x="884" y="3884"/>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30" y="3884"/>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第六章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672" y="3883"/>
              <a:ext cx="785" cy="277"/>
            </a:xfrm>
            <a:prstGeom prst="rect">
              <a:avLst/>
            </a:prstGeom>
            <a:solidFill>
              <a:srgbClr val="00CCFF">
                <a:alpha val="48000"/>
              </a:srgbClr>
            </a:solidFill>
            <a:ln w="9525">
              <a:noFill/>
              <a:miter lim="800000"/>
              <a:headEnd/>
              <a:tailEnd/>
            </a:ln>
            <a:effectLst/>
          </p:spPr>
          <p:txBody>
            <a:bodyPr wrap="none">
              <a:spAutoFit/>
            </a:bodyPr>
            <a:lstStyle/>
            <a:p>
              <a:pPr>
                <a:spcBef>
                  <a:spcPct val="0"/>
                </a:spcBef>
                <a:buFontTx/>
                <a:buNone/>
              </a:pPr>
              <a:r>
                <a:rPr lang="en-US" altLang="zh-CN"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547" y="3883"/>
              <a:ext cx="2222"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一</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二</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三</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四</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五</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六</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0" restart="whenNotActive" fill="hold" evtFilter="cancelBubble" nodeType="interactiveSeq">
                <p:stCondLst>
                  <p:cond evt="onClick" delay="0">
                    <p:tgtEl>
                      <p:spTgt spid="63"/>
                    </p:tgtEl>
                  </p:cond>
                </p:stCondLst>
                <p:endSync evt="end" delay="0">
                  <p:rtn val="all"/>
                </p:endSync>
                <p:childTnLst>
                  <p:par>
                    <p:cTn id="21" fill="hold">
                      <p:stCondLst>
                        <p:cond delay="0"/>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linds(horizontal)">
                                      <p:cBhvr>
                                        <p:cTn id="25" dur="500"/>
                                        <p:tgtEl>
                                          <p:spTgt spid="5"/>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xit" presetSubtype="10" fill="hold" nodeType="clickEffect">
                                  <p:stCondLst>
                                    <p:cond delay="0"/>
                                  </p:stCondLst>
                                  <p:childTnLst>
                                    <p:animEffect transition="out" filter="blinds(horizontal)">
                                      <p:cBhvr>
                                        <p:cTn id="29" dur="500"/>
                                        <p:tgtEl>
                                          <p:spTgt spid="5"/>
                                        </p:tgtEl>
                                      </p:cBhvr>
                                    </p:animEffect>
                                    <p:set>
                                      <p:cBhvr>
                                        <p:cTn id="3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dirty="0"/>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71868" y="4929198"/>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357222" y="578645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grpSp>
        <p:nvGrpSpPr>
          <p:cNvPr id="5" name="Group 33"/>
          <p:cNvGrpSpPr>
            <a:grpSpLocks/>
          </p:cNvGrpSpPr>
          <p:nvPr userDrawn="1"/>
        </p:nvGrpSpPr>
        <p:grpSpPr bwMode="auto">
          <a:xfrm>
            <a:off x="-750" y="5857895"/>
            <a:ext cx="8141254" cy="470648"/>
            <a:chOff x="621" y="3883"/>
            <a:chExt cx="4987" cy="326"/>
          </a:xfrm>
        </p:grpSpPr>
        <p:sp>
          <p:nvSpPr>
            <p:cNvPr id="55" name="Rectangle 34"/>
            <p:cNvSpPr>
              <a:spLocks noChangeArrowheads="1"/>
            </p:cNvSpPr>
            <p:nvPr userDrawn="1"/>
          </p:nvSpPr>
          <p:spPr bwMode="auto">
            <a:xfrm>
              <a:off x="621" y="3883"/>
              <a:ext cx="4763" cy="272"/>
            </a:xfrm>
            <a:prstGeom prst="rect">
              <a:avLst/>
            </a:prstGeom>
            <a:solidFill>
              <a:srgbClr val="EBFFFF">
                <a:alpha val="48000"/>
              </a:srgbClr>
            </a:solidFill>
            <a:ln w="9525">
              <a:solidFill>
                <a:srgbClr val="99FFCC"/>
              </a:solidFill>
              <a:miter lim="800000"/>
              <a:headEnd/>
              <a:tailEnd/>
            </a:ln>
            <a:effectLst/>
          </p:spPr>
          <p:txBody>
            <a:bodyPr wrap="none" anchor="ctr"/>
            <a:lstStyle/>
            <a:p>
              <a:pPr algn="ctr">
                <a:spcBef>
                  <a:spcPct val="0"/>
                </a:spcBef>
                <a:buFontTx/>
                <a:buNone/>
              </a:pPr>
              <a:endParaRPr lang="zh-CN" altLang="zh-CN">
                <a:solidFill>
                  <a:srgbClr val="000099"/>
                </a:solidFill>
              </a:endParaRPr>
            </a:p>
          </p:txBody>
        </p:sp>
        <p:sp>
          <p:nvSpPr>
            <p:cNvPr id="56" name="Text Box 35"/>
            <p:cNvSpPr txBox="1">
              <a:spLocks noChangeArrowheads="1"/>
            </p:cNvSpPr>
            <p:nvPr userDrawn="1"/>
          </p:nvSpPr>
          <p:spPr bwMode="auto">
            <a:xfrm>
              <a:off x="972" y="3883"/>
              <a:ext cx="584" cy="277"/>
            </a:xfrm>
            <a:prstGeom prst="rect">
              <a:avLst/>
            </a:prstGeom>
            <a:no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第七章</a:t>
              </a:r>
              <a:endParaRPr lang="zh-CN" altLang="en-US" sz="2000" dirty="0">
                <a:solidFill>
                  <a:srgbClr val="000099"/>
                </a:solidFill>
                <a:ea typeface="华文细黑" pitchFamily="2" charset="-122"/>
              </a:endParaRPr>
            </a:p>
          </p:txBody>
        </p:sp>
        <p:sp>
          <p:nvSpPr>
            <p:cNvPr id="57" name="Text Box 36"/>
            <p:cNvSpPr txBox="1">
              <a:spLocks noChangeArrowheads="1"/>
            </p:cNvSpPr>
            <p:nvPr userDrawn="1"/>
          </p:nvSpPr>
          <p:spPr bwMode="auto">
            <a:xfrm>
              <a:off x="1759" y="3932"/>
              <a:ext cx="785" cy="277"/>
            </a:xfrm>
            <a:prstGeom prst="rect">
              <a:avLst/>
            </a:prstGeom>
            <a:solidFill>
              <a:srgbClr val="00CCFF">
                <a:alpha val="48000"/>
              </a:srgbClr>
            </a:solidFill>
            <a:ln w="9525">
              <a:noFill/>
              <a:miter lim="800000"/>
              <a:headEnd/>
              <a:tailEnd/>
            </a:ln>
            <a:effectLst/>
          </p:spPr>
          <p:txBody>
            <a:bodyPr wrap="square">
              <a:spAutoFit/>
            </a:bodyPr>
            <a:lstStyle/>
            <a:p>
              <a:pPr>
                <a:spcBef>
                  <a:spcPct val="0"/>
                </a:spcBef>
                <a:buFontTx/>
                <a:buNone/>
              </a:pPr>
              <a:r>
                <a:rPr lang="en-US" altLang="zh-CN"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案例引入</a:t>
              </a:r>
              <a:endParaRPr lang="zh-CN" altLang="en-US" sz="2000" dirty="0">
                <a:solidFill>
                  <a:srgbClr val="000099"/>
                </a:solidFill>
                <a:ea typeface="华文细黑" pitchFamily="2" charset="-122"/>
              </a:endParaRPr>
            </a:p>
          </p:txBody>
        </p:sp>
        <p:sp>
          <p:nvSpPr>
            <p:cNvPr id="58" name="Text Box 37"/>
            <p:cNvSpPr txBox="1">
              <a:spLocks noChangeArrowheads="1"/>
            </p:cNvSpPr>
            <p:nvPr userDrawn="1"/>
          </p:nvSpPr>
          <p:spPr bwMode="auto">
            <a:xfrm>
              <a:off x="2809" y="3883"/>
              <a:ext cx="270" cy="277"/>
            </a:xfrm>
            <a:prstGeom prst="rect">
              <a:avLst/>
            </a:prstGeom>
            <a:solidFill>
              <a:srgbClr val="00FFFF">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一</a:t>
              </a:r>
              <a:endParaRPr lang="zh-CN" altLang="en-US" sz="2000" dirty="0">
                <a:solidFill>
                  <a:srgbClr val="000099"/>
                </a:solidFill>
                <a:ea typeface="华文细黑" pitchFamily="2" charset="-122"/>
              </a:endParaRPr>
            </a:p>
          </p:txBody>
        </p:sp>
        <p:sp>
          <p:nvSpPr>
            <p:cNvPr id="59" name="Text Box 38"/>
            <p:cNvSpPr txBox="1">
              <a:spLocks noChangeArrowheads="1"/>
            </p:cNvSpPr>
            <p:nvPr userDrawn="1"/>
          </p:nvSpPr>
          <p:spPr bwMode="auto">
            <a:xfrm>
              <a:off x="3335" y="3883"/>
              <a:ext cx="270" cy="277"/>
            </a:xfrm>
            <a:prstGeom prst="rect">
              <a:avLst/>
            </a:prstGeom>
            <a:solidFill>
              <a:srgbClr val="C0C0C0">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二</a:t>
              </a:r>
              <a:endParaRPr lang="zh-CN" altLang="en-US" sz="2000" dirty="0">
                <a:solidFill>
                  <a:srgbClr val="000099"/>
                </a:solidFill>
                <a:ea typeface="华文细黑" pitchFamily="2" charset="-122"/>
              </a:endParaRPr>
            </a:p>
          </p:txBody>
        </p:sp>
        <p:sp>
          <p:nvSpPr>
            <p:cNvPr id="60" name="Text Box 39"/>
            <p:cNvSpPr txBox="1">
              <a:spLocks noChangeArrowheads="1"/>
            </p:cNvSpPr>
            <p:nvPr userDrawn="1"/>
          </p:nvSpPr>
          <p:spPr bwMode="auto">
            <a:xfrm>
              <a:off x="3860" y="3883"/>
              <a:ext cx="787" cy="277"/>
            </a:xfrm>
            <a:prstGeom prst="rect">
              <a:avLst/>
            </a:prstGeom>
            <a:solidFill>
              <a:srgbClr val="FFCC99">
                <a:alpha val="48000"/>
              </a:srgbClr>
            </a:solidFill>
            <a:ln w="9525">
              <a:noFill/>
              <a:miter lim="800000"/>
              <a:headEnd/>
              <a:tailEnd/>
            </a:ln>
            <a:effectLst/>
          </p:spPr>
          <p:txBody>
            <a:bodyPr wrap="squar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三</a:t>
              </a:r>
              <a:r>
                <a:rPr lang="zh-CN" altLang="en-US" sz="2000" dirty="0" smtClean="0">
                  <a:solidFill>
                    <a:srgbClr val="000099"/>
                  </a:solidFill>
                  <a:ea typeface="华文细黑" pitchFamily="2" charset="-122"/>
                </a:rPr>
                <a:t>      </a:t>
              </a:r>
              <a:r>
                <a:rPr lang="zh-CN" altLang="en-US" sz="2000" dirty="0" smtClean="0">
                  <a:solidFill>
                    <a:srgbClr val="000099"/>
                  </a:solidFill>
                  <a:ea typeface="华文细黑" pitchFamily="2" charset="-122"/>
                  <a:hlinkClick r:id="" action="ppaction://noaction"/>
                </a:rPr>
                <a:t>四</a:t>
              </a:r>
              <a:endParaRPr lang="zh-CN" altLang="en-US" sz="2000" dirty="0">
                <a:solidFill>
                  <a:srgbClr val="000099"/>
                </a:solidFill>
                <a:ea typeface="华文细黑" pitchFamily="2" charset="-122"/>
              </a:endParaRPr>
            </a:p>
          </p:txBody>
        </p:sp>
        <p:sp>
          <p:nvSpPr>
            <p:cNvPr id="61" name="Text Box 40"/>
            <p:cNvSpPr txBox="1">
              <a:spLocks noChangeArrowheads="1"/>
            </p:cNvSpPr>
            <p:nvPr userDrawn="1"/>
          </p:nvSpPr>
          <p:spPr bwMode="auto">
            <a:xfrm>
              <a:off x="4866" y="3883"/>
              <a:ext cx="742" cy="277"/>
            </a:xfrm>
            <a:prstGeom prst="rect">
              <a:avLst/>
            </a:prstGeom>
            <a:solidFill>
              <a:srgbClr val="FF99CC">
                <a:alpha val="48000"/>
              </a:srgbClr>
            </a:solidFill>
            <a:ln w="9525">
              <a:noFill/>
              <a:miter lim="800000"/>
              <a:headEnd/>
              <a:tailEnd/>
            </a:ln>
            <a:effectLst/>
          </p:spPr>
          <p:txBody>
            <a:bodyPr wrap="none">
              <a:spAutoFit/>
            </a:bodyPr>
            <a:lstStyle/>
            <a:p>
              <a:pPr>
                <a:spcBef>
                  <a:spcPct val="0"/>
                </a:spcBef>
                <a:buFontTx/>
                <a:buNone/>
              </a:pPr>
              <a:r>
                <a:rPr lang="zh-CN" altLang="en-US" sz="2000" dirty="0" smtClean="0">
                  <a:solidFill>
                    <a:srgbClr val="000099"/>
                  </a:solidFill>
                  <a:ea typeface="华文细黑" pitchFamily="2" charset="-122"/>
                  <a:hlinkClick r:id="" action="ppaction://noaction"/>
                </a:rPr>
                <a:t>案例解析</a:t>
              </a:r>
              <a:endParaRPr lang="zh-CN" altLang="en-US" sz="2000" dirty="0">
                <a:solidFill>
                  <a:srgbClr val="000099"/>
                </a:solidFill>
                <a:ea typeface="华文细黑" pitchFamily="2" charset="-122"/>
              </a:endParaRPr>
            </a:p>
          </p:txBody>
        </p:sp>
        <p:sp>
          <p:nvSpPr>
            <p:cNvPr id="62" name="Text Box 41"/>
            <p:cNvSpPr txBox="1">
              <a:spLocks noChangeArrowheads="1"/>
            </p:cNvSpPr>
            <p:nvPr userDrawn="1"/>
          </p:nvSpPr>
          <p:spPr bwMode="auto">
            <a:xfrm>
              <a:off x="4830" y="3884"/>
              <a:ext cx="113" cy="275"/>
            </a:xfrm>
            <a:prstGeom prst="rect">
              <a:avLst/>
            </a:prstGeom>
            <a:noFill/>
            <a:ln w="9525">
              <a:noFill/>
              <a:miter lim="800000"/>
              <a:headEnd/>
              <a:tailEnd/>
            </a:ln>
            <a:effectLst/>
          </p:spPr>
          <p:txBody>
            <a:bodyPr wrap="none">
              <a:spAutoFit/>
            </a:bodyPr>
            <a:lstStyle/>
            <a:p>
              <a:pPr>
                <a:spcBef>
                  <a:spcPct val="0"/>
                </a:spcBef>
                <a:buFontTx/>
                <a:buNone/>
              </a:pPr>
              <a:endParaRPr lang="zh-CN" altLang="zh-CN" sz="2000">
                <a:solidFill>
                  <a:srgbClr val="000099"/>
                </a:solidFill>
                <a:ea typeface="华文细黑" pitchFamily="2" charset="-122"/>
              </a:endParaRPr>
            </a:p>
          </p:txBody>
        </p:sp>
      </p:gr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2" restart="whenNotActive" fill="hold" evtFilter="cancelBubble" nodeType="interactiveSeq">
                <p:stCondLst>
                  <p:cond evt="onClick" delay="0">
                    <p:tgtEl>
                      <p:spTgt spid="63"/>
                    </p:tgtEl>
                  </p:cond>
                </p:stCondLst>
                <p:endSync evt="end" delay="0">
                  <p:rtn val="all"/>
                </p:endSync>
                <p:childTnLst>
                  <p:par>
                    <p:cTn id="23" fill="hold">
                      <p:stCondLst>
                        <p:cond delay="0"/>
                      </p:stCondLst>
                      <p:childTnLst>
                        <p:par>
                          <p:cTn id="24" fill="hold">
                            <p:stCondLst>
                              <p:cond delay="0"/>
                            </p:stCondLst>
                            <p:childTnLst>
                              <p:par>
                                <p:cTn id="25" presetID="12" presetClass="entr" presetSubtype="8"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lide(from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xit" presetSubtype="2" fill="hold" nodeType="clickEffect">
                                  <p:stCondLst>
                                    <p:cond delay="0"/>
                                  </p:stCondLst>
                                  <p:childTnLst>
                                    <p:anim calcmode="lin" valueType="num">
                                      <p:cBhvr additive="base">
                                        <p:cTn id="31" dur="500"/>
                                        <p:tgtEl>
                                          <p:spTgt spid="5"/>
                                        </p:tgtEl>
                                        <p:attrNameLst>
                                          <p:attrName>ppt_x</p:attrName>
                                        </p:attrNameLst>
                                      </p:cBhvr>
                                      <p:tavLst>
                                        <p:tav tm="0">
                                          <p:val>
                                            <p:strVal val="ppt_x"/>
                                          </p:val>
                                        </p:tav>
                                        <p:tav tm="100000">
                                          <p:val>
                                            <p:strVal val="1+ppt_w/2"/>
                                          </p:val>
                                        </p:tav>
                                      </p:tavLst>
                                    </p:anim>
                                    <p:anim calcmode="lin" valueType="num">
                                      <p:cBhvr additive="base">
                                        <p:cTn id="32" dur="500"/>
                                        <p:tgtEl>
                                          <p:spTgt spid="5"/>
                                        </p:tgtEl>
                                        <p:attrNameLst>
                                          <p:attrName>ppt_y</p:attrName>
                                        </p:attrNameLst>
                                      </p:cBhvr>
                                      <p:tavLst>
                                        <p:tav tm="0">
                                          <p:val>
                                            <p:strVal val="ppt_y"/>
                                          </p:val>
                                        </p:tav>
                                        <p:tav tm="100000">
                                          <p:val>
                                            <p:strVal val="ppt_y"/>
                                          </p:val>
                                        </p:tav>
                                      </p:tavLst>
                                    </p:anim>
                                    <p:set>
                                      <p:cBhvr>
                                        <p:cTn id="33"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8E2408-7821-47D2-9827-2FA5BEBA16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8.xml"/><Relationship Id="rId1" Type="http://schemas.openxmlformats.org/officeDocument/2006/relationships/tags" Target="../tags/tag1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0.xml"/><Relationship Id="rId1" Type="http://schemas.openxmlformats.org/officeDocument/2006/relationships/tags" Target="../tags/tag19.xml"/><Relationship Id="rId4" Type="http://schemas.openxmlformats.org/officeDocument/2006/relationships/image" Target="../media/image17.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2.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5.xml"/><Relationship Id="rId1" Type="http://schemas.openxmlformats.org/officeDocument/2006/relationships/tags" Target="../tags/tag2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7.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9.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image" Target="../media/image19.wmf"/></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3.xml"/><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8.xml"/><Relationship Id="rId1" Type="http://schemas.openxmlformats.org/officeDocument/2006/relationships/tags" Target="../tags/tag7.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0.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2.xml"/><Relationship Id="rId1" Type="http://schemas.openxmlformats.org/officeDocument/2006/relationships/tags" Target="../tags/tag1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14.xml"/><Relationship Id="rId1" Type="http://schemas.openxmlformats.org/officeDocument/2006/relationships/tags" Target="../tags/tag13.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pPr algn="l"/>
            <a:r>
              <a:rPr lang="zh-CN" altLang="en-US" dirty="0"/>
              <a:t>      </a:t>
            </a:r>
            <a:endParaRPr lang="zh-CN" altLang="en-US" sz="2400" b="1" dirty="0"/>
          </a:p>
        </p:txBody>
      </p:sp>
      <p:sp>
        <p:nvSpPr>
          <p:cNvPr id="2" name="标题 1"/>
          <p:cNvSpPr>
            <a:spLocks noGrp="1"/>
          </p:cNvSpPr>
          <p:nvPr>
            <p:ph type="ctrTitle"/>
          </p:nvPr>
        </p:nvSpPr>
        <p:spPr>
          <a:xfrm>
            <a:off x="1979712" y="1988840"/>
            <a:ext cx="7144655" cy="2057400"/>
          </a:xfrm>
        </p:spPr>
        <p:txBody>
          <a:bodyPr/>
          <a:lstStyle/>
          <a:p>
            <a:pPr algn="l"/>
            <a:r>
              <a:rPr lang="zh-CN" altLang="en-US" dirty="0" smtClean="0"/>
              <a:t>第</a:t>
            </a:r>
            <a:r>
              <a:rPr lang="en-US" altLang="zh-CN" dirty="0" smtClean="0"/>
              <a:t>2</a:t>
            </a:r>
            <a:r>
              <a:rPr lang="zh-CN" altLang="en-US" dirty="0" smtClean="0"/>
              <a:t>章 支付</a:t>
            </a:r>
            <a:r>
              <a:rPr lang="zh-CN" altLang="en-US" dirty="0"/>
              <a:t>体系与支付</a:t>
            </a:r>
            <a:r>
              <a:rPr lang="zh-CN" altLang="en-US" dirty="0" smtClean="0"/>
              <a:t>工具</a:t>
            </a:r>
            <a:endParaRPr lang="zh-CN" altLang="en-US" dirty="0"/>
          </a:p>
        </p:txBody>
      </p:sp>
    </p:spTree>
    <p:extLst>
      <p:ext uri="{BB962C8B-B14F-4D97-AF65-F5344CB8AC3E}">
        <p14:creationId xmlns:p14="http://schemas.microsoft.com/office/powerpoint/2010/main" val="701118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2.1 </a:t>
            </a:r>
            <a:r>
              <a:rPr lang="zh-CN" altLang="en-US" dirty="0" smtClean="0"/>
              <a:t>支付体系及其构成</a:t>
            </a:r>
            <a:endParaRPr lang="zh-CN" altLang="en-US" dirty="0"/>
          </a:p>
        </p:txBody>
      </p:sp>
      <p:sp>
        <p:nvSpPr>
          <p:cNvPr id="3" name="Rectangle 1"/>
          <p:cNvSpPr>
            <a:spLocks noChangeArrowheads="1"/>
          </p:cNvSpPr>
          <p:nvPr/>
        </p:nvSpPr>
        <p:spPr bwMode="auto">
          <a:xfrm>
            <a:off x="323850" y="1397227"/>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latinLnBrk="1"/>
            <a:r>
              <a:rPr lang="zh-CN" altLang="en-US" sz="2800" b="1" dirty="0" smtClean="0">
                <a:solidFill>
                  <a:srgbClr val="CC3300"/>
                </a:solidFill>
                <a:latin typeface="黑体" pitchFamily="49" charset="-122"/>
                <a:ea typeface="黑体" pitchFamily="49" charset="-122"/>
              </a:rPr>
              <a:t>支付</a:t>
            </a:r>
            <a:r>
              <a:rPr lang="zh-CN" altLang="en-US" sz="2800" b="1" dirty="0">
                <a:solidFill>
                  <a:srgbClr val="CC3300"/>
                </a:solidFill>
                <a:latin typeface="黑体" pitchFamily="49" charset="-122"/>
                <a:ea typeface="黑体" pitchFamily="49" charset="-122"/>
              </a:rPr>
              <a:t>体系的概念</a:t>
            </a:r>
            <a:endParaRPr lang="zh-CN" altLang="en-US" sz="4000" b="1" dirty="0">
              <a:solidFill>
                <a:srgbClr val="CC3300"/>
              </a:solidFill>
              <a:latin typeface="黑体" pitchFamily="49" charset="-122"/>
              <a:ea typeface="黑体" pitchFamily="49" charset="-122"/>
            </a:endParaRPr>
          </a:p>
        </p:txBody>
      </p:sp>
      <p:sp>
        <p:nvSpPr>
          <p:cNvPr id="4" name="AutoShape 4"/>
          <p:cNvSpPr>
            <a:spLocks noChangeArrowheads="1"/>
          </p:cNvSpPr>
          <p:nvPr/>
        </p:nvSpPr>
        <p:spPr bwMode="auto">
          <a:xfrm>
            <a:off x="827088" y="2603400"/>
            <a:ext cx="7486650" cy="3205163"/>
          </a:xfrm>
          <a:prstGeom prst="roundRect">
            <a:avLst>
              <a:gd name="adj" fmla="val 10347"/>
            </a:avLst>
          </a:prstGeom>
          <a:solidFill>
            <a:srgbClr val="FFFFFF"/>
          </a:solidFill>
          <a:ln w="50800" cmpd="sng">
            <a:solidFill>
              <a:srgbClr val="99CC00"/>
            </a:solidFill>
            <a:round/>
            <a:headEnd/>
            <a:tailEnd/>
          </a:ln>
          <a:effectLst>
            <a:outerShdw dist="107763" dir="81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solidFill>
                <a:srgbClr val="000000"/>
              </a:solidFill>
              <a:latin typeface="Arial" pitchFamily="34" charset="0"/>
            </a:endParaRPr>
          </a:p>
        </p:txBody>
      </p:sp>
      <p:sp>
        <p:nvSpPr>
          <p:cNvPr id="5" name="Text Box 8"/>
          <p:cNvSpPr txBox="1">
            <a:spLocks noChangeArrowheads="1"/>
          </p:cNvSpPr>
          <p:nvPr/>
        </p:nvSpPr>
        <p:spPr bwMode="auto">
          <a:xfrm>
            <a:off x="1009650" y="2676425"/>
            <a:ext cx="7032625" cy="334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lnSpc>
                <a:spcPct val="150000"/>
              </a:lnSpc>
            </a:pPr>
            <a:r>
              <a:rPr lang="zh-CN" altLang="en-US" dirty="0"/>
              <a:t>    </a:t>
            </a:r>
            <a:r>
              <a:rPr lang="zh-CN" altLang="en-US" sz="2000" b="1" dirty="0">
                <a:solidFill>
                  <a:schemeClr val="accent1"/>
                </a:solidFill>
              </a:rPr>
              <a:t>支付体系</a:t>
            </a:r>
            <a:r>
              <a:rPr lang="zh-CN" altLang="en-US" dirty="0"/>
              <a:t>是指为</a:t>
            </a:r>
            <a:r>
              <a:rPr lang="zh-CN" altLang="en-US" dirty="0">
                <a:solidFill>
                  <a:srgbClr val="FF0000"/>
                </a:solidFill>
              </a:rPr>
              <a:t>实现和完成各类支付活动所做的一系列法规制度性安排和相关基础设施安排的有机整体</a:t>
            </a:r>
            <a:r>
              <a:rPr lang="zh-CN" altLang="en-US" dirty="0"/>
              <a:t>。它包括对传达支付指令的支付工具和支持支付工具运用的支付系统，以及为确保货币资金流通的一系列法规制度安排和基础设施安排。</a:t>
            </a:r>
          </a:p>
          <a:p>
            <a:pPr eaLnBrk="1" hangingPunct="1">
              <a:lnSpc>
                <a:spcPct val="150000"/>
              </a:lnSpc>
            </a:pPr>
            <a:r>
              <a:rPr lang="zh-CN" altLang="en-US" dirty="0"/>
              <a:t>    它是一国金融市场的核心基础设施，它将一国货币市场、债券市场、股票市场、外汇市场和离岸市场等金融市场各个组成部分紧密联结起来。 </a:t>
            </a:r>
            <a:endParaRPr lang="zh-CN" altLang="en-US" dirty="0">
              <a:latin typeface="Arial" pitchFamily="34" charset="0"/>
            </a:endParaRPr>
          </a:p>
          <a:p>
            <a:pPr eaLnBrk="1" hangingPunct="1">
              <a:lnSpc>
                <a:spcPct val="150000"/>
              </a:lnSpc>
            </a:pPr>
            <a:endParaRPr lang="zh-CN" altLang="en-US" sz="1400" dirty="0">
              <a:solidFill>
                <a:srgbClr val="FF0000"/>
              </a:solidFill>
              <a:latin typeface="Arial" pitchFamily="34" charset="0"/>
            </a:endParaRPr>
          </a:p>
        </p:txBody>
      </p:sp>
    </p:spTree>
    <p:extLst>
      <p:ext uri="{BB962C8B-B14F-4D97-AF65-F5344CB8AC3E}">
        <p14:creationId xmlns:p14="http://schemas.microsoft.com/office/powerpoint/2010/main" val="7150952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2.1 </a:t>
            </a:r>
            <a:r>
              <a:rPr lang="zh-CN" altLang="en-US" dirty="0"/>
              <a:t>支付体系及其</a:t>
            </a:r>
            <a:r>
              <a:rPr lang="zh-CN" altLang="en-US" dirty="0" smtClean="0"/>
              <a:t>构成</a:t>
            </a:r>
            <a:endParaRPr lang="zh-CN" altLang="en-US" dirty="0"/>
          </a:p>
        </p:txBody>
      </p:sp>
      <p:sp>
        <p:nvSpPr>
          <p:cNvPr id="2" name="矩形 1"/>
          <p:cNvSpPr/>
          <p:nvPr/>
        </p:nvSpPr>
        <p:spPr>
          <a:xfrm>
            <a:off x="611560" y="1124744"/>
            <a:ext cx="7920880" cy="4247317"/>
          </a:xfrm>
          <a:prstGeom prst="rect">
            <a:avLst/>
          </a:prstGeom>
        </p:spPr>
        <p:txBody>
          <a:bodyPr wrap="square">
            <a:spAutoFit/>
          </a:bodyPr>
          <a:lstStyle/>
          <a:p>
            <a:pPr indent="457200">
              <a:lnSpc>
                <a:spcPct val="150000"/>
              </a:lnSpc>
            </a:pPr>
            <a:r>
              <a:rPr lang="zh-CN" altLang="en-US" sz="2000" dirty="0"/>
              <a:t>按照国际清算银行的定义，支付体系是由特定的机构以及一整套用来保证货币流通的工具和过程组成。支付体系主要由支付服务组织、支付工具、支付系统和支付体系监督管理等要素</a:t>
            </a:r>
            <a:r>
              <a:rPr lang="zh-CN" altLang="en-US" sz="2000" dirty="0" smtClean="0"/>
              <a:t>构成。</a:t>
            </a:r>
            <a:endParaRPr lang="en-US" altLang="zh-CN" sz="2000" dirty="0" smtClean="0"/>
          </a:p>
          <a:p>
            <a:pPr indent="457200">
              <a:lnSpc>
                <a:spcPct val="150000"/>
              </a:lnSpc>
            </a:pPr>
            <a:r>
              <a:rPr lang="zh-CN" altLang="en-US" sz="2000" dirty="0"/>
              <a:t>支付的全过程包括两个层次，一个层次是商业银行与客户之间的资金支付往来与结算，即客户在商业银行开立账户，通过客户账户之间的转账实现资金的支付过程；另一层次中央银行与商业银行之间的资金支付与清算，即商业银行在中央银行开立账户，通过中央银行实现商业银行同业间的债务清算，使支付过程最终完成。支付系统将两个层次进行有机的结合，形成复杂的系统整体，发挥“枢纽”的作用</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24494053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2.1 </a:t>
            </a:r>
            <a:r>
              <a:rPr lang="zh-CN" altLang="en-US" dirty="0"/>
              <a:t>支付体系及其</a:t>
            </a:r>
            <a:r>
              <a:rPr lang="zh-CN" altLang="en-US" dirty="0" smtClean="0"/>
              <a:t>构成</a:t>
            </a:r>
            <a:endParaRPr lang="zh-CN" altLang="en-US" dirty="0"/>
          </a:p>
        </p:txBody>
      </p:sp>
      <p:sp>
        <p:nvSpPr>
          <p:cNvPr id="3" name="Rectangle 1"/>
          <p:cNvSpPr>
            <a:spLocks noChangeArrowheads="1"/>
          </p:cNvSpPr>
          <p:nvPr/>
        </p:nvSpPr>
        <p:spPr bwMode="auto">
          <a:xfrm>
            <a:off x="971600" y="1355655"/>
            <a:ext cx="63373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支付</a:t>
            </a:r>
            <a:r>
              <a:rPr lang="zh-CN" altLang="en-US" sz="2800" b="1" dirty="0">
                <a:solidFill>
                  <a:srgbClr val="CC3300"/>
                </a:solidFill>
                <a:latin typeface="黑体" pitchFamily="49" charset="-122"/>
                <a:ea typeface="黑体" pitchFamily="49" charset="-122"/>
              </a:rPr>
              <a:t>体系的</a:t>
            </a:r>
            <a:r>
              <a:rPr lang="zh-CN" altLang="en-US" sz="2800" b="1" dirty="0" smtClean="0">
                <a:solidFill>
                  <a:srgbClr val="CC3300"/>
                </a:solidFill>
                <a:latin typeface="黑体" pitchFamily="49" charset="-122"/>
                <a:ea typeface="黑体" pitchFamily="49" charset="-122"/>
              </a:rPr>
              <a:t>构成</a:t>
            </a:r>
            <a:endParaRPr lang="zh-CN" altLang="en-US" sz="4000" b="1" dirty="0">
              <a:solidFill>
                <a:srgbClr val="CC3300"/>
              </a:solidFill>
              <a:latin typeface="楷体" pitchFamily="49" charset="-122"/>
              <a:ea typeface="楷体" pitchFamily="49" charset="-122"/>
            </a:endParaRPr>
          </a:p>
        </p:txBody>
      </p:sp>
      <p:pic>
        <p:nvPicPr>
          <p:cNvPr id="4" name="Picture 15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4213" y="1916509"/>
            <a:ext cx="7848600" cy="496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795443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174147" y="250145"/>
            <a:ext cx="7391400" cy="838200"/>
          </a:xfrm>
        </p:spPr>
        <p:txBody>
          <a:bodyPr/>
          <a:lstStyle/>
          <a:p>
            <a:r>
              <a:rPr lang="en-US" altLang="zh-CN" dirty="0"/>
              <a:t>2.2 </a:t>
            </a:r>
            <a:r>
              <a:rPr lang="zh-CN" altLang="en-US" dirty="0"/>
              <a:t>支付系统</a:t>
            </a:r>
            <a:r>
              <a:rPr lang="zh-CN" altLang="en-US" dirty="0" smtClean="0"/>
              <a:t>发展</a:t>
            </a:r>
            <a:endParaRPr lang="zh-CN" altLang="en-US" dirty="0"/>
          </a:p>
        </p:txBody>
      </p:sp>
      <p:sp>
        <p:nvSpPr>
          <p:cNvPr id="2" name="矩形 1"/>
          <p:cNvSpPr/>
          <p:nvPr/>
        </p:nvSpPr>
        <p:spPr>
          <a:xfrm>
            <a:off x="611560" y="980728"/>
            <a:ext cx="8280920" cy="6555641"/>
          </a:xfrm>
          <a:prstGeom prst="rect">
            <a:avLst/>
          </a:prstGeom>
        </p:spPr>
        <p:txBody>
          <a:bodyPr wrap="square">
            <a:spAutoFit/>
          </a:bodyPr>
          <a:lstStyle/>
          <a:p>
            <a:pPr indent="457200">
              <a:lnSpc>
                <a:spcPct val="150000"/>
              </a:lnSpc>
            </a:pPr>
            <a:r>
              <a:rPr lang="zh-CN" altLang="en-US" sz="2000" dirty="0"/>
              <a:t>支付系统是随着一个国家经济历史发展的环境应运而生的，需要根据一个国家的经济、法律等实际情况，选择构建不同种类的支付系统，包括结算的方式、核心清算机构的类型、交易金额的大小、结算的时效等等。</a:t>
            </a:r>
          </a:p>
          <a:p>
            <a:pPr indent="457200">
              <a:lnSpc>
                <a:spcPct val="150000"/>
              </a:lnSpc>
            </a:pPr>
            <a:r>
              <a:rPr lang="en-US" altLang="zh-CN" sz="2000" dirty="0"/>
              <a:t>1.</a:t>
            </a:r>
            <a:r>
              <a:rPr lang="zh-CN" altLang="en-US" sz="2000" dirty="0"/>
              <a:t>按照支付系统结算的方式划分</a:t>
            </a:r>
          </a:p>
          <a:p>
            <a:pPr indent="457200">
              <a:lnSpc>
                <a:spcPct val="150000"/>
              </a:lnSpc>
            </a:pPr>
            <a:r>
              <a:rPr lang="zh-CN" altLang="en-US" sz="2000" dirty="0"/>
              <a:t>（</a:t>
            </a:r>
            <a:r>
              <a:rPr lang="en-US" altLang="zh-CN" sz="2000" dirty="0"/>
              <a:t>1</a:t>
            </a:r>
            <a:r>
              <a:rPr lang="zh-CN" altLang="en-US" sz="2000" dirty="0"/>
              <a:t>）全额结算支付系统（</a:t>
            </a:r>
            <a:r>
              <a:rPr lang="en-US" altLang="zh-CN" sz="2000" dirty="0"/>
              <a:t>RTGS</a:t>
            </a:r>
            <a:r>
              <a:rPr lang="zh-CN" altLang="en-US" sz="2000" dirty="0"/>
              <a:t>，</a:t>
            </a:r>
            <a:r>
              <a:rPr lang="en-US" altLang="zh-CN" sz="2000" dirty="0"/>
              <a:t>Real Time Gross Settlement</a:t>
            </a:r>
            <a:r>
              <a:rPr lang="zh-CN" altLang="en-US" sz="2000" dirty="0"/>
              <a:t>，</a:t>
            </a:r>
            <a:r>
              <a:rPr lang="en-US" altLang="zh-CN" sz="2000" dirty="0"/>
              <a:t>RTGS</a:t>
            </a:r>
            <a:r>
              <a:rPr lang="zh-CN" altLang="en-US" sz="2000" dirty="0" smtClean="0"/>
              <a:t>）</a:t>
            </a:r>
            <a:endParaRPr lang="en-US" altLang="zh-CN" sz="2000" dirty="0" smtClean="0"/>
          </a:p>
          <a:p>
            <a:pPr indent="457200">
              <a:lnSpc>
                <a:spcPct val="150000"/>
              </a:lnSpc>
            </a:pPr>
            <a:r>
              <a:rPr lang="zh-CN" altLang="en-US" sz="2000" dirty="0"/>
              <a:t>（</a:t>
            </a:r>
            <a:r>
              <a:rPr lang="en-US" altLang="zh-CN" sz="2000" dirty="0"/>
              <a:t>2</a:t>
            </a:r>
            <a:r>
              <a:rPr lang="zh-CN" altLang="en-US" sz="2000" dirty="0"/>
              <a:t>）净额结算支付系统（</a:t>
            </a:r>
            <a:r>
              <a:rPr lang="en-US" altLang="zh-CN" sz="2000" dirty="0"/>
              <a:t>Net Settlement</a:t>
            </a:r>
            <a:r>
              <a:rPr lang="zh-CN" altLang="en-US" sz="2000" dirty="0"/>
              <a:t>，</a:t>
            </a:r>
            <a:r>
              <a:rPr lang="en-US" altLang="zh-CN" sz="2000" dirty="0"/>
              <a:t>NS</a:t>
            </a:r>
            <a:r>
              <a:rPr lang="zh-CN" altLang="en-US" sz="2000" dirty="0" smtClean="0"/>
              <a:t>）</a:t>
            </a:r>
            <a:endParaRPr lang="en-US" altLang="zh-CN" sz="2000" dirty="0" smtClean="0"/>
          </a:p>
          <a:p>
            <a:pPr indent="457200">
              <a:lnSpc>
                <a:spcPct val="150000"/>
              </a:lnSpc>
            </a:pPr>
            <a:r>
              <a:rPr lang="en-US" altLang="zh-CN" sz="2000" dirty="0"/>
              <a:t>2.</a:t>
            </a:r>
            <a:r>
              <a:rPr lang="zh-CN" altLang="en-US" sz="2000" dirty="0"/>
              <a:t>按照支付系统核心清算机构的类型</a:t>
            </a:r>
            <a:r>
              <a:rPr lang="zh-CN" altLang="en-US" sz="2000" dirty="0" smtClean="0"/>
              <a:t>划分</a:t>
            </a:r>
            <a:endParaRPr lang="en-US" altLang="zh-CN" sz="2000" dirty="0" smtClean="0"/>
          </a:p>
          <a:p>
            <a:pPr indent="457200">
              <a:lnSpc>
                <a:spcPct val="150000"/>
              </a:lnSpc>
            </a:pPr>
            <a:r>
              <a:rPr lang="zh-CN" altLang="en-US" sz="2000" dirty="0"/>
              <a:t>（</a:t>
            </a:r>
            <a:r>
              <a:rPr lang="en-US" altLang="zh-CN" sz="2000" dirty="0"/>
              <a:t>1</a:t>
            </a:r>
            <a:r>
              <a:rPr lang="zh-CN" altLang="en-US" sz="2000" dirty="0"/>
              <a:t>）由中央银行作为核心清算机构的支付</a:t>
            </a:r>
            <a:r>
              <a:rPr lang="zh-CN" altLang="en-US" sz="2000" dirty="0" smtClean="0"/>
              <a:t>系统</a:t>
            </a:r>
            <a:endParaRPr lang="en-US" altLang="zh-CN" sz="2000" dirty="0" smtClean="0"/>
          </a:p>
          <a:p>
            <a:pPr indent="457200">
              <a:lnSpc>
                <a:spcPct val="150000"/>
              </a:lnSpc>
            </a:pPr>
            <a:r>
              <a:rPr lang="zh-CN" altLang="en-US" sz="2000" dirty="0"/>
              <a:t>（</a:t>
            </a:r>
            <a:r>
              <a:rPr lang="en-US" altLang="zh-CN" sz="2000" dirty="0"/>
              <a:t>2</a:t>
            </a:r>
            <a:r>
              <a:rPr lang="zh-CN" altLang="en-US" sz="2000" dirty="0"/>
              <a:t>）由民间清算机构作为核心清算机构的支付</a:t>
            </a:r>
            <a:r>
              <a:rPr lang="zh-CN" altLang="en-US" sz="2000" dirty="0" smtClean="0"/>
              <a:t>系统</a:t>
            </a:r>
            <a:endParaRPr lang="en-US" altLang="zh-CN" sz="2000" dirty="0" smtClean="0"/>
          </a:p>
          <a:p>
            <a:pPr indent="457200">
              <a:lnSpc>
                <a:spcPct val="150000"/>
              </a:lnSpc>
            </a:pPr>
            <a:r>
              <a:rPr lang="en-US" altLang="zh-CN" sz="2000" dirty="0"/>
              <a:t>3.</a:t>
            </a:r>
            <a:r>
              <a:rPr lang="zh-CN" altLang="en-US" sz="2000" dirty="0"/>
              <a:t>按照交易金额的大小</a:t>
            </a:r>
            <a:r>
              <a:rPr lang="zh-CN" altLang="en-US" sz="2000" dirty="0" smtClean="0"/>
              <a:t>划分</a:t>
            </a:r>
            <a:endParaRPr lang="en-US" altLang="zh-CN" sz="2000" dirty="0" smtClean="0"/>
          </a:p>
          <a:p>
            <a:pPr indent="457200">
              <a:lnSpc>
                <a:spcPct val="150000"/>
              </a:lnSpc>
            </a:pPr>
            <a:r>
              <a:rPr lang="en-US" altLang="zh-CN" sz="2000" dirty="0"/>
              <a:t>4.</a:t>
            </a:r>
            <a:r>
              <a:rPr lang="zh-CN" altLang="en-US" sz="2000" dirty="0"/>
              <a:t>按照结算的时效</a:t>
            </a:r>
            <a:r>
              <a:rPr lang="zh-CN" altLang="en-US" sz="2000" dirty="0" smtClean="0"/>
              <a:t>划分</a:t>
            </a:r>
            <a:endParaRPr lang="en-US" altLang="zh-CN" sz="2000" dirty="0" smtClean="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2300269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174147" y="250145"/>
            <a:ext cx="7391400" cy="838200"/>
          </a:xfrm>
        </p:spPr>
        <p:txBody>
          <a:bodyPr/>
          <a:lstStyle/>
          <a:p>
            <a:r>
              <a:rPr lang="en-US" altLang="zh-CN" dirty="0"/>
              <a:t>2.2 </a:t>
            </a:r>
            <a:r>
              <a:rPr lang="zh-CN" altLang="en-US" dirty="0"/>
              <a:t>支付系统</a:t>
            </a:r>
            <a:r>
              <a:rPr lang="zh-CN" altLang="en-US" dirty="0" smtClean="0"/>
              <a:t>发展</a:t>
            </a:r>
            <a:endParaRPr lang="zh-CN" altLang="en-US" dirty="0"/>
          </a:p>
        </p:txBody>
      </p:sp>
      <p:sp>
        <p:nvSpPr>
          <p:cNvPr id="2" name="矩形 1"/>
          <p:cNvSpPr/>
          <p:nvPr/>
        </p:nvSpPr>
        <p:spPr>
          <a:xfrm>
            <a:off x="611560" y="980728"/>
            <a:ext cx="8280920" cy="958660"/>
          </a:xfrm>
          <a:prstGeom prst="rect">
            <a:avLst/>
          </a:prstGeom>
        </p:spPr>
        <p:txBody>
          <a:bodyPr wrap="square">
            <a:spAutoFit/>
          </a:bodyPr>
          <a:lstStyle/>
          <a:p>
            <a:pPr indent="457200">
              <a:lnSpc>
                <a:spcPct val="150000"/>
              </a:lnSpc>
            </a:pPr>
            <a:r>
              <a:rPr lang="zh-CN" altLang="en-US" sz="2000" dirty="0"/>
              <a:t>支付系统的工作</a:t>
            </a:r>
            <a:r>
              <a:rPr lang="zh-CN" altLang="en-US" sz="2000" dirty="0" smtClean="0"/>
              <a:t>流程</a:t>
            </a:r>
            <a:endParaRPr lang="en-US" altLang="zh-CN" sz="2000" dirty="0" smtClean="0"/>
          </a:p>
          <a:p>
            <a:pPr indent="457200">
              <a:lnSpc>
                <a:spcPct val="150000"/>
              </a:lnSpc>
            </a:pPr>
            <a:endParaRPr lang="zh-CN" altLang="en-US" sz="2000" dirty="0"/>
          </a:p>
        </p:txBody>
      </p:sp>
      <p:pic>
        <p:nvPicPr>
          <p:cNvPr id="132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046288"/>
            <a:ext cx="6912767" cy="38309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9879421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2.2 </a:t>
            </a:r>
            <a:r>
              <a:rPr lang="zh-CN" altLang="en-US" dirty="0" smtClean="0"/>
              <a:t>支付系统发展</a:t>
            </a:r>
            <a:endParaRPr lang="zh-CN" altLang="en-US" dirty="0"/>
          </a:p>
        </p:txBody>
      </p:sp>
      <p:sp>
        <p:nvSpPr>
          <p:cNvPr id="3" name="Rectangle 1"/>
          <p:cNvSpPr>
            <a:spLocks noChangeArrowheads="1"/>
          </p:cNvSpPr>
          <p:nvPr/>
        </p:nvSpPr>
        <p:spPr bwMode="auto">
          <a:xfrm>
            <a:off x="827584" y="1288784"/>
            <a:ext cx="43195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电子</a:t>
            </a:r>
            <a:r>
              <a:rPr lang="zh-CN" altLang="en-US" sz="2800" b="1" dirty="0">
                <a:solidFill>
                  <a:srgbClr val="CC3300"/>
                </a:solidFill>
                <a:latin typeface="黑体" pitchFamily="49" charset="-122"/>
                <a:ea typeface="黑体" pitchFamily="49" charset="-122"/>
              </a:rPr>
              <a:t>支付的概念</a:t>
            </a:r>
            <a:endParaRPr lang="zh-CN" altLang="en-US" sz="4000" b="1" dirty="0">
              <a:solidFill>
                <a:srgbClr val="CC3300"/>
              </a:solidFill>
              <a:latin typeface="黑体" pitchFamily="49" charset="-122"/>
              <a:ea typeface="黑体" pitchFamily="49" charset="-122"/>
            </a:endParaRPr>
          </a:p>
        </p:txBody>
      </p:sp>
      <p:graphicFrame>
        <p:nvGraphicFramePr>
          <p:cNvPr id="4" name="Object 14"/>
          <p:cNvGraphicFramePr>
            <a:graphicFrameLocks noChangeAspect="1"/>
          </p:cNvGraphicFramePr>
          <p:nvPr>
            <p:extLst>
              <p:ext uri="{D42A27DB-BD31-4B8C-83A1-F6EECF244321}">
                <p14:modId xmlns:p14="http://schemas.microsoft.com/office/powerpoint/2010/main" val="2110184105"/>
              </p:ext>
            </p:extLst>
          </p:nvPr>
        </p:nvGraphicFramePr>
        <p:xfrm>
          <a:off x="1116013" y="2337197"/>
          <a:ext cx="6788150" cy="4548187"/>
        </p:xfrm>
        <a:graphic>
          <a:graphicData uri="http://schemas.openxmlformats.org/presentationml/2006/ole">
            <mc:AlternateContent xmlns:mc="http://schemas.openxmlformats.org/markup-compatibility/2006">
              <mc:Choice xmlns:v="urn:schemas-microsoft-com:vml" Requires="v">
                <p:oleObj spid="_x0000_s130138" r:id="rId3" imgW="6396480" imgH="4012560" progId="">
                  <p:embed/>
                </p:oleObj>
              </mc:Choice>
              <mc:Fallback>
                <p:oleObj r:id="rId3" imgW="6396480" imgH="4012560" progId="">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6013" y="2337197"/>
                        <a:ext cx="6788150" cy="4548187"/>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6"/>
          <p:cNvSpPr txBox="1">
            <a:spLocks noChangeArrowheads="1"/>
          </p:cNvSpPr>
          <p:nvPr/>
        </p:nvSpPr>
        <p:spPr bwMode="auto">
          <a:xfrm>
            <a:off x="395288" y="1845072"/>
            <a:ext cx="7632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buFont typeface="Wingdings" pitchFamily="2" charset="2"/>
              <a:buNone/>
            </a:pPr>
            <a:r>
              <a:rPr lang="en-US" altLang="zh-CN" sz="2000" b="1">
                <a:solidFill>
                  <a:srgbClr val="9A2A92"/>
                </a:solidFill>
                <a:latin typeface="宋体" pitchFamily="2" charset="-122"/>
              </a:rPr>
              <a:t>1</a:t>
            </a:r>
            <a:r>
              <a:rPr lang="zh-CN" altLang="en-US" sz="2000" b="1">
                <a:solidFill>
                  <a:srgbClr val="9A2A92"/>
                </a:solidFill>
                <a:latin typeface="宋体" pitchFamily="2" charset="-122"/>
              </a:rPr>
              <a:t>） 支付方式变革</a:t>
            </a:r>
            <a:endParaRPr lang="zh-CN" altLang="en-US"/>
          </a:p>
        </p:txBody>
      </p:sp>
    </p:spTree>
    <p:extLst>
      <p:ext uri="{BB962C8B-B14F-4D97-AF65-F5344CB8AC3E}">
        <p14:creationId xmlns:p14="http://schemas.microsoft.com/office/powerpoint/2010/main" val="23412396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2.2 </a:t>
            </a:r>
            <a:r>
              <a:rPr lang="zh-CN" altLang="en-US" dirty="0" smtClean="0">
                <a:ea typeface="宋体" charset="-122"/>
              </a:rPr>
              <a:t>支付系统发展</a:t>
            </a:r>
            <a:r>
              <a:rPr lang="en-US" altLang="zh-CN" dirty="0" smtClean="0">
                <a:ea typeface="宋体" charset="-122"/>
              </a:rPr>
              <a:t>- </a:t>
            </a:r>
            <a:r>
              <a:rPr lang="zh-CN" altLang="en-US" dirty="0">
                <a:ea typeface="宋体" charset="-122"/>
              </a:rPr>
              <a:t>国际</a:t>
            </a:r>
            <a:r>
              <a:rPr lang="zh-CN" altLang="en-US" dirty="0" smtClean="0">
                <a:ea typeface="宋体" charset="-122"/>
              </a:rPr>
              <a:t>主要</a:t>
            </a:r>
            <a:r>
              <a:rPr lang="zh-CN" altLang="en-US" dirty="0">
                <a:ea typeface="宋体" charset="-122"/>
              </a:rPr>
              <a:t>支付</a:t>
            </a:r>
            <a:r>
              <a:rPr lang="zh-CN" altLang="en-US" dirty="0" smtClean="0">
                <a:ea typeface="宋体" charset="-122"/>
              </a:rPr>
              <a:t>系统</a:t>
            </a:r>
            <a:endParaRPr lang="zh-CN" altLang="en-US" dirty="0"/>
          </a:p>
        </p:txBody>
      </p:sp>
      <p:sp>
        <p:nvSpPr>
          <p:cNvPr id="2" name="矩形 1"/>
          <p:cNvSpPr/>
          <p:nvPr/>
        </p:nvSpPr>
        <p:spPr>
          <a:xfrm>
            <a:off x="611560" y="1124744"/>
            <a:ext cx="7920880" cy="3416320"/>
          </a:xfrm>
          <a:prstGeom prst="rect">
            <a:avLst/>
          </a:prstGeom>
        </p:spPr>
        <p:txBody>
          <a:bodyPr wrap="square">
            <a:spAutoFit/>
          </a:bodyPr>
          <a:lstStyle/>
          <a:p>
            <a:pPr indent="457200">
              <a:lnSpc>
                <a:spcPct val="150000"/>
              </a:lnSpc>
            </a:pPr>
            <a:r>
              <a:rPr lang="zh-CN" altLang="en-US" sz="2400" dirty="0"/>
              <a:t>在各国不同的经济情况下，产生了不同的支付系统，随着支付工具的不断发展，支付系统所提供的服务及其管理方式也不尽相同，呈现出不同的特点。但是，基于对支付系统的基本要求，各国的支付系统所提供的服务主要在于金融信息的传递、资金的调拨、清算转账等等</a:t>
            </a:r>
            <a:r>
              <a:rPr lang="zh-CN" altLang="en-US" sz="2400" dirty="0" smtClean="0"/>
              <a:t>，介绍</a:t>
            </a:r>
            <a:r>
              <a:rPr lang="zh-CN" altLang="en-US" sz="2400" dirty="0"/>
              <a:t>国际上比较典型的支付系统，以供借鉴</a:t>
            </a:r>
            <a:r>
              <a:rPr lang="zh-CN" altLang="en-US" sz="2400" dirty="0" smtClean="0"/>
              <a:t>。</a:t>
            </a:r>
            <a:endParaRPr lang="zh-CN" altLang="en-US" sz="2400" dirty="0"/>
          </a:p>
        </p:txBody>
      </p:sp>
    </p:spTree>
    <p:custDataLst>
      <p:tags r:id="rId1"/>
    </p:custDataLst>
    <p:extLst>
      <p:ext uri="{BB962C8B-B14F-4D97-AF65-F5344CB8AC3E}">
        <p14:creationId xmlns:p14="http://schemas.microsoft.com/office/powerpoint/2010/main" val="2449405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673280" cy="838200"/>
          </a:xfrm>
        </p:spPr>
        <p:txBody>
          <a:bodyPr/>
          <a:lstStyle/>
          <a:p>
            <a:pPr>
              <a:defRPr/>
            </a:pPr>
            <a:r>
              <a:rPr lang="en-US" altLang="zh-CN" dirty="0">
                <a:ea typeface="宋体" charset="-122"/>
              </a:rPr>
              <a:t>2.2 </a:t>
            </a:r>
            <a:r>
              <a:rPr lang="zh-CN" altLang="en-US" dirty="0">
                <a:ea typeface="宋体" charset="-122"/>
              </a:rPr>
              <a:t>支付系统发展</a:t>
            </a:r>
            <a:r>
              <a:rPr lang="en-US" altLang="zh-CN" dirty="0">
                <a:ea typeface="宋体" charset="-122"/>
              </a:rPr>
              <a:t>- </a:t>
            </a:r>
            <a:r>
              <a:rPr lang="zh-CN" altLang="en-US" dirty="0">
                <a:ea typeface="宋体" charset="-122"/>
              </a:rPr>
              <a:t>国际主要支付</a:t>
            </a:r>
            <a:r>
              <a:rPr lang="zh-CN" altLang="en-US" dirty="0" smtClean="0">
                <a:ea typeface="宋体" charset="-122"/>
              </a:rPr>
              <a:t>系统</a:t>
            </a:r>
            <a:endParaRPr lang="en-US" altLang="zh-CN" sz="4800" dirty="0">
              <a:ea typeface="宋体" charset="-122"/>
            </a:endParaRPr>
          </a:p>
        </p:txBody>
      </p:sp>
      <p:sp>
        <p:nvSpPr>
          <p:cNvPr id="3" name="内容占位符 2"/>
          <p:cNvSpPr>
            <a:spLocks noGrp="1"/>
          </p:cNvSpPr>
          <p:nvPr>
            <p:ph idx="1"/>
          </p:nvPr>
        </p:nvSpPr>
        <p:spPr>
          <a:xfrm>
            <a:off x="467544" y="2636912"/>
            <a:ext cx="8229600" cy="2791212"/>
          </a:xfrm>
        </p:spPr>
        <p:txBody>
          <a:bodyPr/>
          <a:lstStyle/>
          <a:p>
            <a:r>
              <a:rPr lang="en-US" altLang="zh-CN" dirty="0">
                <a:latin typeface="华文楷体" panose="02010600040101010101" pitchFamily="2" charset="-122"/>
                <a:ea typeface="华文楷体" panose="02010600040101010101" pitchFamily="2" charset="-122"/>
              </a:rPr>
              <a:t>FEDWIRE</a:t>
            </a:r>
            <a:r>
              <a:rPr lang="zh-CN" altLang="en-US" dirty="0">
                <a:latin typeface="华文楷体" panose="02010600040101010101" pitchFamily="2" charset="-122"/>
                <a:ea typeface="华文楷体" panose="02010600040101010101" pitchFamily="2" charset="-122"/>
              </a:rPr>
              <a:t>是全美</a:t>
            </a:r>
            <a:r>
              <a:rPr lang="zh-CN" altLang="en-US" dirty="0">
                <a:solidFill>
                  <a:srgbClr val="FF0000"/>
                </a:solidFill>
                <a:latin typeface="华文楷体" panose="02010600040101010101" pitchFamily="2" charset="-122"/>
                <a:ea typeface="华文楷体" panose="02010600040101010101" pitchFamily="2" charset="-122"/>
              </a:rPr>
              <a:t>境内</a:t>
            </a:r>
            <a:r>
              <a:rPr lang="zh-CN" altLang="en-US" dirty="0">
                <a:latin typeface="华文楷体" panose="02010600040101010101" pitchFamily="2" charset="-122"/>
                <a:ea typeface="华文楷体" panose="02010600040101010101" pitchFamily="2" charset="-122"/>
              </a:rPr>
              <a:t>美元支付清算系统，它是美国支付清算的主动脉，归美联储所有，提供</a:t>
            </a:r>
            <a:r>
              <a:rPr lang="zh-CN" altLang="en-US" dirty="0">
                <a:solidFill>
                  <a:srgbClr val="FF0000"/>
                </a:solidFill>
                <a:latin typeface="华文楷体" panose="02010600040101010101" pitchFamily="2" charset="-122"/>
                <a:ea typeface="华文楷体" panose="02010600040101010101" pitchFamily="2" charset="-122"/>
              </a:rPr>
              <a:t>实时全额</a:t>
            </a:r>
            <a:r>
              <a:rPr lang="zh-CN" altLang="en-US" dirty="0">
                <a:latin typeface="华文楷体" panose="02010600040101010101" pitchFamily="2" charset="-122"/>
                <a:ea typeface="华文楷体" panose="02010600040101010101" pitchFamily="2" charset="-122"/>
              </a:rPr>
              <a:t>结算</a:t>
            </a:r>
            <a:r>
              <a:rPr lang="zh-CN" altLang="en-US" dirty="0" smtClean="0">
                <a:latin typeface="华文楷体" panose="02010600040101010101" pitchFamily="2" charset="-122"/>
                <a:ea typeface="华文楷体" panose="02010600040101010101" pitchFamily="2" charset="-122"/>
              </a:rPr>
              <a:t>服务。</a:t>
            </a:r>
            <a:endParaRPr lang="zh-CN" altLang="en-US" dirty="0">
              <a:latin typeface="华文楷体" panose="02010600040101010101" pitchFamily="2" charset="-122"/>
              <a:ea typeface="华文楷体" panose="02010600040101010101" pitchFamily="2" charset="-122"/>
            </a:endParaRPr>
          </a:p>
        </p:txBody>
      </p:sp>
      <p:sp>
        <p:nvSpPr>
          <p:cNvPr id="4" name="Rectangle 4"/>
          <p:cNvSpPr>
            <a:spLocks noChangeArrowheads="1"/>
          </p:cNvSpPr>
          <p:nvPr/>
        </p:nvSpPr>
        <p:spPr bwMode="auto">
          <a:xfrm>
            <a:off x="587814" y="1424856"/>
            <a:ext cx="6440049"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zh-CN" sz="2800" dirty="0"/>
              <a:t>联邦资金转账系统</a:t>
            </a:r>
            <a:r>
              <a:rPr lang="en-US" altLang="zh-CN" sz="2800" dirty="0"/>
              <a:t>(FEDWIRE)</a:t>
            </a:r>
            <a:endParaRPr lang="zh-CN" altLang="en-US" sz="2800" dirty="0">
              <a:solidFill>
                <a:schemeClr val="bg1"/>
              </a:solidFill>
              <a:latin typeface="Bookman Old Style" pitchFamily="18" charset="0"/>
              <a:ea typeface="华文新魏" pitchFamily="2" charset="-122"/>
            </a:endParaRPr>
          </a:p>
        </p:txBody>
      </p:sp>
    </p:spTree>
    <p:extLst>
      <p:ext uri="{BB962C8B-B14F-4D97-AF65-F5344CB8AC3E}">
        <p14:creationId xmlns:p14="http://schemas.microsoft.com/office/powerpoint/2010/main" val="7299075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817296" cy="838200"/>
          </a:xfrm>
        </p:spPr>
        <p:txBody>
          <a:bodyPr/>
          <a:lstStyle/>
          <a:p>
            <a:pPr>
              <a:defRPr/>
            </a:pPr>
            <a:r>
              <a:rPr lang="en-US" altLang="zh-CN" dirty="0">
                <a:ea typeface="宋体" charset="-122"/>
              </a:rPr>
              <a:t>2.2 </a:t>
            </a:r>
            <a:r>
              <a:rPr lang="zh-CN" altLang="en-US" dirty="0">
                <a:ea typeface="宋体" charset="-122"/>
              </a:rPr>
              <a:t>支付系统发展</a:t>
            </a:r>
            <a:r>
              <a:rPr lang="en-US" altLang="zh-CN" dirty="0">
                <a:ea typeface="宋体" charset="-122"/>
              </a:rPr>
              <a:t>- </a:t>
            </a:r>
            <a:r>
              <a:rPr lang="zh-CN" altLang="en-US" dirty="0">
                <a:ea typeface="宋体" charset="-122"/>
              </a:rPr>
              <a:t>国际主要支付</a:t>
            </a:r>
            <a:r>
              <a:rPr lang="zh-CN" altLang="en-US" dirty="0" smtClean="0">
                <a:ea typeface="宋体" charset="-122"/>
              </a:rPr>
              <a:t>系统</a:t>
            </a:r>
            <a:endParaRPr lang="en-US" altLang="zh-CN" sz="4800" dirty="0">
              <a:ea typeface="宋体" charset="-122"/>
            </a:endParaRPr>
          </a:p>
        </p:txBody>
      </p:sp>
      <p:sp>
        <p:nvSpPr>
          <p:cNvPr id="3" name="内容占位符 2"/>
          <p:cNvSpPr>
            <a:spLocks noGrp="1"/>
          </p:cNvSpPr>
          <p:nvPr>
            <p:ph idx="1"/>
          </p:nvPr>
        </p:nvSpPr>
        <p:spPr>
          <a:xfrm>
            <a:off x="467544" y="2204864"/>
            <a:ext cx="8229600" cy="3456384"/>
          </a:xfrm>
        </p:spPr>
        <p:txBody>
          <a:bodyPr/>
          <a:lstStyle/>
          <a:p>
            <a:r>
              <a:rPr lang="en-US" altLang="zh-CN" dirty="0">
                <a:latin typeface="华文楷体" panose="02010600040101010101" pitchFamily="2" charset="-122"/>
                <a:ea typeface="华文楷体" panose="02010600040101010101" pitchFamily="2" charset="-122"/>
              </a:rPr>
              <a:t>CHIPS</a:t>
            </a:r>
            <a:r>
              <a:rPr lang="zh-CN" altLang="en-US" dirty="0">
                <a:latin typeface="华文楷体" panose="02010600040101010101" pitchFamily="2" charset="-122"/>
                <a:ea typeface="华文楷体" panose="02010600040101010101" pitchFamily="2" charset="-122"/>
              </a:rPr>
              <a:t>是一个著名的私营跨国大额美元支付清算系统，于</a:t>
            </a:r>
            <a:r>
              <a:rPr lang="en-US" altLang="zh-CN" dirty="0">
                <a:latin typeface="华文楷体" panose="02010600040101010101" pitchFamily="2" charset="-122"/>
                <a:ea typeface="华文楷体" panose="02010600040101010101" pitchFamily="2" charset="-122"/>
              </a:rPr>
              <a:t>1970</a:t>
            </a:r>
            <a:r>
              <a:rPr lang="zh-CN" altLang="en-US" dirty="0">
                <a:latin typeface="华文楷体" panose="02010600040101010101" pitchFamily="2" charset="-122"/>
                <a:ea typeface="华文楷体" panose="02010600040101010101" pitchFamily="2" charset="-122"/>
              </a:rPr>
              <a:t>年建立，是跨国美元交易的主要结算</a:t>
            </a:r>
            <a:r>
              <a:rPr lang="zh-CN" altLang="en-US" dirty="0" smtClean="0">
                <a:latin typeface="华文楷体" panose="02010600040101010101" pitchFamily="2" charset="-122"/>
                <a:ea typeface="华文楷体" panose="02010600040101010101" pitchFamily="2" charset="-122"/>
              </a:rPr>
              <a:t>渠道，</a:t>
            </a:r>
            <a:r>
              <a:rPr lang="en-US" altLang="zh-CN" dirty="0">
                <a:latin typeface="华文楷体" panose="02010600040101010101" pitchFamily="2" charset="-122"/>
                <a:ea typeface="华文楷体" panose="02010600040101010101" pitchFamily="2" charset="-122"/>
              </a:rPr>
              <a:t>CHIPS</a:t>
            </a:r>
            <a:r>
              <a:rPr lang="zh-CN" altLang="en-US" dirty="0">
                <a:latin typeface="华文楷体" panose="02010600040101010101" pitchFamily="2" charset="-122"/>
                <a:ea typeface="华文楷体" panose="02010600040101010101" pitchFamily="2" charset="-122"/>
              </a:rPr>
              <a:t>是一个</a:t>
            </a:r>
            <a:r>
              <a:rPr lang="zh-CN" altLang="en-US" dirty="0">
                <a:solidFill>
                  <a:srgbClr val="FF0000"/>
                </a:solidFill>
                <a:latin typeface="华文楷体" panose="02010600040101010101" pitchFamily="2" charset="-122"/>
                <a:ea typeface="华文楷体" panose="02010600040101010101" pitchFamily="2" charset="-122"/>
              </a:rPr>
              <a:t>净额支付清算</a:t>
            </a:r>
            <a:r>
              <a:rPr lang="zh-CN" altLang="en-US" dirty="0">
                <a:latin typeface="华文楷体" panose="02010600040101010101" pitchFamily="2" charset="-122"/>
                <a:ea typeface="华文楷体" panose="02010600040101010101" pitchFamily="2" charset="-122"/>
              </a:rPr>
              <a:t>系统，它租用了高速传输线路，有一个主处理中心和一个备份处理中心，每日营业终止后，进行收付差额清算，每日下午</a:t>
            </a:r>
            <a:r>
              <a:rPr lang="en-US" altLang="zh-CN" dirty="0">
                <a:latin typeface="华文楷体" panose="02010600040101010101" pitchFamily="2" charset="-122"/>
                <a:ea typeface="华文楷体" panose="02010600040101010101" pitchFamily="2" charset="-122"/>
              </a:rPr>
              <a:t>6</a:t>
            </a:r>
            <a:r>
              <a:rPr lang="zh-CN" altLang="en-US" dirty="0">
                <a:latin typeface="华文楷体" panose="02010600040101010101" pitchFamily="2" charset="-122"/>
                <a:ea typeface="华文楷体" panose="02010600040101010101" pitchFamily="2" charset="-122"/>
              </a:rPr>
              <a:t>时</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纽约时间</a:t>
            </a:r>
            <a:r>
              <a:rPr lang="en-US" altLang="zh-CN" dirty="0">
                <a:latin typeface="华文楷体" panose="02010600040101010101" pitchFamily="2" charset="-122"/>
                <a:ea typeface="华文楷体" panose="02010600040101010101" pitchFamily="2" charset="-122"/>
              </a:rPr>
              <a:t>)</a:t>
            </a:r>
            <a:r>
              <a:rPr lang="zh-CN" altLang="en-US" dirty="0">
                <a:latin typeface="华文楷体" panose="02010600040101010101" pitchFamily="2" charset="-122"/>
                <a:ea typeface="华文楷体" panose="02010600040101010101" pitchFamily="2" charset="-122"/>
              </a:rPr>
              <a:t>完成资金</a:t>
            </a:r>
            <a:r>
              <a:rPr lang="zh-CN" altLang="en-US" dirty="0" smtClean="0">
                <a:latin typeface="华文楷体" panose="02010600040101010101" pitchFamily="2" charset="-122"/>
                <a:ea typeface="华文楷体" panose="02010600040101010101" pitchFamily="2" charset="-122"/>
              </a:rPr>
              <a:t>转账。</a:t>
            </a:r>
            <a:endParaRPr lang="zh-CN" altLang="en-US" dirty="0">
              <a:latin typeface="华文楷体" panose="02010600040101010101" pitchFamily="2" charset="-122"/>
              <a:ea typeface="华文楷体" panose="02010600040101010101" pitchFamily="2" charset="-122"/>
            </a:endParaRPr>
          </a:p>
        </p:txBody>
      </p:sp>
      <p:sp>
        <p:nvSpPr>
          <p:cNvPr id="4" name="Rectangle 4"/>
          <p:cNvSpPr>
            <a:spLocks noChangeArrowheads="1"/>
          </p:cNvSpPr>
          <p:nvPr/>
        </p:nvSpPr>
        <p:spPr bwMode="auto">
          <a:xfrm>
            <a:off x="587814" y="1424856"/>
            <a:ext cx="6440049"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US" altLang="zh-CN" sz="2800" dirty="0">
                <a:latin typeface="Bookman Old Style" pitchFamily="18" charset="0"/>
                <a:ea typeface="华文新魏" pitchFamily="2" charset="-122"/>
              </a:rPr>
              <a:t>CHIPS——</a:t>
            </a:r>
            <a:r>
              <a:rPr lang="zh-CN" altLang="en-US" sz="2800" dirty="0">
                <a:latin typeface="Bookman Old Style" pitchFamily="18" charset="0"/>
                <a:ea typeface="华文新魏" pitchFamily="2" charset="-122"/>
              </a:rPr>
              <a:t>纽约清算所银行同业支付系统</a:t>
            </a:r>
          </a:p>
        </p:txBody>
      </p:sp>
    </p:spTree>
    <p:extLst>
      <p:ext uri="{BB962C8B-B14F-4D97-AF65-F5344CB8AC3E}">
        <p14:creationId xmlns:p14="http://schemas.microsoft.com/office/powerpoint/2010/main" val="16365404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817296" cy="838200"/>
          </a:xfrm>
        </p:spPr>
        <p:txBody>
          <a:bodyPr/>
          <a:lstStyle/>
          <a:p>
            <a:pPr>
              <a:defRPr/>
            </a:pPr>
            <a:r>
              <a:rPr lang="en-US" altLang="zh-CN" dirty="0">
                <a:ea typeface="宋体" charset="-122"/>
              </a:rPr>
              <a:t>2.2 </a:t>
            </a:r>
            <a:r>
              <a:rPr lang="zh-CN" altLang="en-US" dirty="0">
                <a:ea typeface="宋体" charset="-122"/>
              </a:rPr>
              <a:t>支付系统发展</a:t>
            </a:r>
            <a:r>
              <a:rPr lang="en-US" altLang="zh-CN" dirty="0">
                <a:ea typeface="宋体" charset="-122"/>
              </a:rPr>
              <a:t>- </a:t>
            </a:r>
            <a:r>
              <a:rPr lang="zh-CN" altLang="en-US" dirty="0">
                <a:ea typeface="宋体" charset="-122"/>
              </a:rPr>
              <a:t>国际主要支付</a:t>
            </a:r>
            <a:r>
              <a:rPr lang="zh-CN" altLang="en-US" dirty="0" smtClean="0">
                <a:ea typeface="宋体" charset="-122"/>
              </a:rPr>
              <a:t>系统</a:t>
            </a:r>
            <a:endParaRPr lang="en-US" altLang="zh-CN" sz="4800" dirty="0">
              <a:ea typeface="宋体" charset="-122"/>
            </a:endParaRPr>
          </a:p>
        </p:txBody>
      </p:sp>
      <p:sp>
        <p:nvSpPr>
          <p:cNvPr id="3" name="内容占位符 2"/>
          <p:cNvSpPr>
            <a:spLocks noGrp="1"/>
          </p:cNvSpPr>
          <p:nvPr>
            <p:ph idx="1"/>
          </p:nvPr>
        </p:nvSpPr>
        <p:spPr>
          <a:xfrm>
            <a:off x="251520" y="2564904"/>
            <a:ext cx="8697144" cy="3456384"/>
          </a:xfrm>
        </p:spPr>
        <p:txBody>
          <a:bodyPr/>
          <a:lstStyle/>
          <a:p>
            <a:r>
              <a:rPr lang="en-US" altLang="zh-CN" sz="2400" dirty="0">
                <a:latin typeface="华文楷体" panose="02010600040101010101" pitchFamily="2" charset="-122"/>
                <a:ea typeface="华文楷体" panose="02010600040101010101" pitchFamily="2" charset="-122"/>
              </a:rPr>
              <a:t>ACH</a:t>
            </a:r>
            <a:r>
              <a:rPr lang="zh-CN" altLang="en-US" sz="2400" dirty="0">
                <a:latin typeface="华文楷体" panose="02010600040101010101" pitchFamily="2" charset="-122"/>
                <a:ea typeface="华文楷体" panose="02010600040101010101" pitchFamily="2" charset="-122"/>
              </a:rPr>
              <a:t>是覆盖全美的一个电子清算系统，用于银行间票据交换和清算，主要解决纸质支票的低效和安全问题，是一个</a:t>
            </a:r>
            <a:r>
              <a:rPr lang="zh-CN" altLang="en-US" sz="2400" dirty="0">
                <a:solidFill>
                  <a:srgbClr val="FF0000"/>
                </a:solidFill>
                <a:latin typeface="华文楷体" panose="02010600040101010101" pitchFamily="2" charset="-122"/>
                <a:ea typeface="华文楷体" panose="02010600040101010101" pitchFamily="2" charset="-122"/>
              </a:rPr>
              <a:t>批量处理、存储和转发的电子支付系统</a:t>
            </a:r>
            <a:r>
              <a:rPr lang="zh-CN" altLang="en-US" sz="2400" dirty="0">
                <a:latin typeface="华文楷体" panose="02010600040101010101" pitchFamily="2" charset="-122"/>
                <a:ea typeface="华文楷体" panose="02010600040101010101" pitchFamily="2" charset="-122"/>
              </a:rPr>
              <a:t>，在美国支付体系中占据重要地位</a:t>
            </a:r>
            <a:r>
              <a:rPr lang="zh-CN" altLang="en-US" sz="2400" dirty="0" smtClean="0">
                <a:latin typeface="华文楷体" panose="02010600040101010101" pitchFamily="2" charset="-122"/>
                <a:ea typeface="华文楷体" panose="02010600040101010101" pitchFamily="2" charset="-122"/>
              </a:rPr>
              <a:t>。目前</a:t>
            </a:r>
            <a:r>
              <a:rPr lang="zh-CN" altLang="en-US" sz="2400" dirty="0">
                <a:latin typeface="华文楷体" panose="02010600040101010101" pitchFamily="2" charset="-122"/>
                <a:ea typeface="华文楷体" panose="02010600040101010101" pitchFamily="2" charset="-122"/>
              </a:rPr>
              <a:t>，</a:t>
            </a:r>
            <a:r>
              <a:rPr lang="en-US" altLang="zh-CN" sz="2400" dirty="0">
                <a:latin typeface="华文楷体" panose="02010600040101010101" pitchFamily="2" charset="-122"/>
                <a:ea typeface="华文楷体" panose="02010600040101010101" pitchFamily="2" charset="-122"/>
              </a:rPr>
              <a:t>ACH</a:t>
            </a:r>
            <a:r>
              <a:rPr lang="zh-CN" altLang="en-US" sz="2400" dirty="0">
                <a:latin typeface="华文楷体" panose="02010600040101010101" pitchFamily="2" charset="-122"/>
                <a:ea typeface="华文楷体" panose="02010600040101010101" pitchFamily="2" charset="-122"/>
              </a:rPr>
              <a:t>的主要用途有：直接贷记，如工资发放、社保养老金和政府福利发放以及税金返还；直接借记，如水电气等公共事业类使用费的收取、贷款和按揭偿付以及保险金支付；电子支票；电子商务支付；联邦税、州税和地税支付；企业现金管理中的资金归集业务等。</a:t>
            </a:r>
          </a:p>
        </p:txBody>
      </p:sp>
      <p:sp>
        <p:nvSpPr>
          <p:cNvPr id="4" name="Rectangle 4"/>
          <p:cNvSpPr>
            <a:spLocks noChangeArrowheads="1"/>
          </p:cNvSpPr>
          <p:nvPr/>
        </p:nvSpPr>
        <p:spPr bwMode="auto">
          <a:xfrm>
            <a:off x="587815" y="1424856"/>
            <a:ext cx="4416234"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a:latin typeface="Bookman Old Style" pitchFamily="18" charset="0"/>
                <a:ea typeface="华文新魏" pitchFamily="2" charset="-122"/>
              </a:rPr>
              <a:t>自动清算所系统</a:t>
            </a:r>
            <a:r>
              <a:rPr lang="en-US" altLang="zh-CN" sz="2800" dirty="0" smtClean="0">
                <a:latin typeface="Bookman Old Style" pitchFamily="18" charset="0"/>
                <a:ea typeface="华文新魏" pitchFamily="2" charset="-122"/>
              </a:rPr>
              <a:t>(ACH</a:t>
            </a:r>
            <a:r>
              <a:rPr lang="en-US" altLang="zh-CN" sz="2800" dirty="0">
                <a:latin typeface="Bookman Old Style" pitchFamily="18" charset="0"/>
                <a:ea typeface="华文新魏" pitchFamily="2" charset="-122"/>
              </a:rPr>
              <a:t>)</a:t>
            </a:r>
            <a:endParaRPr lang="zh-CN" altLang="en-US" sz="2800" dirty="0">
              <a:latin typeface="Bookman Old Style" pitchFamily="18" charset="0"/>
              <a:ea typeface="华文新魏" pitchFamily="2" charset="-122"/>
            </a:endParaRPr>
          </a:p>
        </p:txBody>
      </p:sp>
    </p:spTree>
    <p:extLst>
      <p:ext uri="{BB962C8B-B14F-4D97-AF65-F5344CB8AC3E}">
        <p14:creationId xmlns:p14="http://schemas.microsoft.com/office/powerpoint/2010/main" val="32894551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en-US" altLang="zh-CN" sz="2000" dirty="0"/>
              <a:t>2021 </a:t>
            </a:r>
            <a:r>
              <a:rPr lang="zh-CN" altLang="en-US" sz="2000" dirty="0"/>
              <a:t>年第二季度支付体系运行总体情况</a:t>
            </a:r>
          </a:p>
          <a:p>
            <a:pPr indent="457200">
              <a:lnSpc>
                <a:spcPct val="150000"/>
              </a:lnSpc>
            </a:pPr>
            <a:r>
              <a:rPr lang="en-US" altLang="zh-CN" sz="2000" dirty="0"/>
              <a:t>2021 </a:t>
            </a:r>
            <a:r>
              <a:rPr lang="zh-CN" altLang="en-US" sz="2000" dirty="0"/>
              <a:t>年第二季度支付业务统计数据显示，银行账户数量基本稳定，非现金支付业务量快速增长，支付系统业务金额稳步增长，全国支付体系运行总体平稳。</a:t>
            </a:r>
          </a:p>
          <a:p>
            <a:pPr indent="457200">
              <a:lnSpc>
                <a:spcPct val="150000"/>
              </a:lnSpc>
            </a:pPr>
            <a:r>
              <a:rPr lang="zh-CN" altLang="en-US" sz="2000" dirty="0"/>
              <a:t>一、银行账户</a:t>
            </a:r>
          </a:p>
          <a:p>
            <a:pPr indent="457200">
              <a:lnSpc>
                <a:spcPct val="150000"/>
              </a:lnSpc>
            </a:pPr>
            <a:r>
              <a:rPr lang="zh-CN" altLang="en-US" sz="2000" dirty="0"/>
              <a:t>银行账户数量小幅增长。银行账户数量小幅增长 银行账户数量小幅增长 银行账户数量小幅增长。截至二季度末，全国共开立银行账户 </a:t>
            </a:r>
            <a:r>
              <a:rPr lang="en-US" altLang="zh-CN" sz="2000" dirty="0"/>
              <a:t>131.19 </a:t>
            </a:r>
            <a:r>
              <a:rPr lang="zh-CN" altLang="en-US" sz="2000" dirty="0"/>
              <a:t>亿户，环比增长 </a:t>
            </a:r>
            <a:r>
              <a:rPr lang="en-US" altLang="zh-CN" sz="2000" dirty="0"/>
              <a:t>2.05%</a:t>
            </a:r>
            <a:r>
              <a:rPr lang="zh-CN" altLang="en-US" sz="2000" dirty="0"/>
              <a:t>，增速较上季度末下降</a:t>
            </a:r>
            <a:r>
              <a:rPr lang="en-US" altLang="zh-CN" sz="2000" dirty="0"/>
              <a:t>0.50 </a:t>
            </a:r>
            <a:r>
              <a:rPr lang="zh-CN" altLang="en-US" sz="2000" dirty="0"/>
              <a:t>个百分点。</a:t>
            </a:r>
          </a:p>
          <a:p>
            <a:pPr indent="457200">
              <a:lnSpc>
                <a:spcPct val="150000"/>
              </a:lnSpc>
            </a:pPr>
            <a:r>
              <a:rPr lang="zh-CN" altLang="en-US" sz="2000" dirty="0"/>
              <a:t>单位银行账户数量保持增长。单位银行账户数量保持增长 单位银行账户数量保持增长 单位银行账户数量保持增长。截至二季度末，全国共开立单位银行账户 </a:t>
            </a:r>
            <a:r>
              <a:rPr lang="en-US" altLang="zh-CN" sz="2000" dirty="0"/>
              <a:t>7919.05 </a:t>
            </a:r>
            <a:r>
              <a:rPr lang="zh-CN" altLang="en-US" sz="2000" dirty="0"/>
              <a:t>万户，环比增长 </a:t>
            </a:r>
            <a:r>
              <a:rPr lang="en-US" altLang="zh-CN" sz="2000" dirty="0"/>
              <a:t>3.02%</a:t>
            </a:r>
            <a:r>
              <a:rPr lang="zh-CN" altLang="en-US" sz="2000" dirty="0"/>
              <a:t>，增速较上季度末上升 </a:t>
            </a:r>
            <a:r>
              <a:rPr lang="en-US" altLang="zh-CN" sz="2000" dirty="0"/>
              <a:t>0.27 </a:t>
            </a:r>
            <a:r>
              <a:rPr lang="zh-CN" altLang="en-US" sz="2000" dirty="0"/>
              <a:t>个百分点。其中，基本存款账户 </a:t>
            </a:r>
            <a:r>
              <a:rPr lang="en-US" altLang="zh-CN" sz="2000" dirty="0"/>
              <a:t>5688.72</a:t>
            </a:r>
            <a:r>
              <a:rPr lang="zh-CN" altLang="en-US" sz="2000" dirty="0"/>
              <a:t>万户，</a:t>
            </a:r>
            <a:r>
              <a:rPr lang="zh-CN" altLang="en-US" sz="2000" dirty="0" smtClean="0"/>
              <a:t>一般</a:t>
            </a:r>
            <a:endParaRPr lang="zh-CN" altLang="en-US" sz="2000" dirty="0"/>
          </a:p>
        </p:txBody>
      </p:sp>
    </p:spTree>
    <p:custDataLst>
      <p:tags r:id="rId1"/>
    </p:custDataLst>
    <p:extLst>
      <p:ext uri="{BB962C8B-B14F-4D97-AF65-F5344CB8AC3E}">
        <p14:creationId xmlns:p14="http://schemas.microsoft.com/office/powerpoint/2010/main" val="905654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4"/>
          <p:cNvSpPr>
            <a:spLocks noChangeArrowheads="1"/>
          </p:cNvSpPr>
          <p:nvPr/>
        </p:nvSpPr>
        <p:spPr bwMode="auto">
          <a:xfrm>
            <a:off x="587814" y="1424856"/>
            <a:ext cx="6440049" cy="492224"/>
          </a:xfrm>
          <a:prstGeom prst="rect">
            <a:avLst/>
          </a:prstGeom>
          <a:solidFill>
            <a:schemeClr val="accent1"/>
          </a:solidFill>
          <a:ln w="9525">
            <a:solidFill>
              <a:schemeClr val="bg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2800" dirty="0" smtClean="0">
                <a:solidFill>
                  <a:schemeClr val="bg1"/>
                </a:solidFill>
                <a:latin typeface="Bookman Old Style" pitchFamily="18" charset="0"/>
                <a:ea typeface="华文新魏" pitchFamily="2" charset="-122"/>
              </a:rPr>
              <a:t>全球</a:t>
            </a:r>
            <a:r>
              <a:rPr lang="zh-CN" altLang="en-US" sz="2800" dirty="0">
                <a:solidFill>
                  <a:schemeClr val="bg1"/>
                </a:solidFill>
                <a:latin typeface="Bookman Old Style" pitchFamily="18" charset="0"/>
                <a:ea typeface="华文新魏" pitchFamily="2" charset="-122"/>
              </a:rPr>
              <a:t>金融网络</a:t>
            </a:r>
            <a:r>
              <a:rPr lang="zh-CN" altLang="en-US" sz="2800" dirty="0" smtClean="0">
                <a:solidFill>
                  <a:schemeClr val="bg1"/>
                </a:solidFill>
                <a:latin typeface="Bookman Old Style" pitchFamily="18" charset="0"/>
                <a:ea typeface="华文新魏" pitchFamily="2" charset="-122"/>
              </a:rPr>
              <a:t>通信系统</a:t>
            </a:r>
            <a:r>
              <a:rPr lang="zh-CN" altLang="en-US" sz="2800" dirty="0">
                <a:solidFill>
                  <a:schemeClr val="bg1"/>
                </a:solidFill>
                <a:latin typeface="Bookman Old Style" pitchFamily="18" charset="0"/>
                <a:ea typeface="华文新魏" pitchFamily="2" charset="-122"/>
              </a:rPr>
              <a:t>（</a:t>
            </a:r>
            <a:r>
              <a:rPr lang="en-US" altLang="zh-CN" sz="2800" dirty="0">
                <a:solidFill>
                  <a:schemeClr val="bg1"/>
                </a:solidFill>
                <a:latin typeface="Bookman Old Style" pitchFamily="18" charset="0"/>
                <a:ea typeface="华文新魏" pitchFamily="2" charset="-122"/>
              </a:rPr>
              <a:t>SWIFT</a:t>
            </a:r>
            <a:r>
              <a:rPr lang="zh-CN" altLang="en-US" sz="2800" dirty="0">
                <a:solidFill>
                  <a:schemeClr val="bg1"/>
                </a:solidFill>
                <a:latin typeface="Bookman Old Style" pitchFamily="18" charset="0"/>
                <a:ea typeface="华文新魏" pitchFamily="2" charset="-122"/>
              </a:rPr>
              <a:t>）</a:t>
            </a:r>
          </a:p>
        </p:txBody>
      </p:sp>
      <p:sp>
        <p:nvSpPr>
          <p:cNvPr id="14" name="Rectangle 2"/>
          <p:cNvSpPr txBox="1">
            <a:spLocks noChangeArrowheads="1"/>
          </p:cNvSpPr>
          <p:nvPr/>
        </p:nvSpPr>
        <p:spPr bwMode="gray">
          <a:xfrm>
            <a:off x="1371600" y="3810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a:lstStyle>
          <a:p>
            <a:pPr>
              <a:defRPr/>
            </a:pPr>
            <a:r>
              <a:rPr lang="en-US" altLang="zh-CN" dirty="0">
                <a:ea typeface="宋体" charset="-122"/>
              </a:rPr>
              <a:t>2.2 </a:t>
            </a:r>
            <a:r>
              <a:rPr lang="zh-CN" altLang="en-US" dirty="0">
                <a:ea typeface="宋体" charset="-122"/>
              </a:rPr>
              <a:t>支付系统发展</a:t>
            </a:r>
            <a:r>
              <a:rPr lang="en-US" altLang="zh-CN" dirty="0">
                <a:ea typeface="宋体" charset="-122"/>
              </a:rPr>
              <a:t>- </a:t>
            </a:r>
            <a:r>
              <a:rPr lang="zh-CN" altLang="en-US" dirty="0">
                <a:ea typeface="宋体" charset="-122"/>
              </a:rPr>
              <a:t>国际主要支付</a:t>
            </a:r>
            <a:r>
              <a:rPr lang="zh-CN" altLang="en-US" dirty="0" smtClean="0">
                <a:ea typeface="宋体" charset="-122"/>
              </a:rPr>
              <a:t>系统</a:t>
            </a:r>
            <a:endParaRPr lang="en-US" altLang="zh-CN" sz="2800" kern="0" dirty="0" smtClean="0">
              <a:ea typeface="宋体" charset="-122"/>
            </a:endParaRPr>
          </a:p>
        </p:txBody>
      </p:sp>
      <p:sp>
        <p:nvSpPr>
          <p:cNvPr id="2" name="矩形 1"/>
          <p:cNvSpPr/>
          <p:nvPr/>
        </p:nvSpPr>
        <p:spPr>
          <a:xfrm>
            <a:off x="606272" y="2060848"/>
            <a:ext cx="8156728" cy="1477328"/>
          </a:xfrm>
          <a:prstGeom prst="rect">
            <a:avLst/>
          </a:prstGeom>
        </p:spPr>
        <p:txBody>
          <a:bodyPr wrap="square">
            <a:spAutoFit/>
          </a:bodyPr>
          <a:lstStyle/>
          <a:p>
            <a:r>
              <a:rPr lang="en-US" altLang="zh-CN" dirty="0"/>
              <a:t>SWIFT</a:t>
            </a:r>
            <a:r>
              <a:rPr lang="zh-CN" altLang="zh-CN" dirty="0"/>
              <a:t>是</a:t>
            </a:r>
            <a:r>
              <a:rPr lang="en-US" altLang="zh-CN" dirty="0"/>
              <a:t>society for worldwide interbank financial telecommunications(</a:t>
            </a:r>
            <a:r>
              <a:rPr lang="zh-CN" altLang="zh-CN" dirty="0"/>
              <a:t>环球同业银行金融电信协会或环球银行间金融通信协会</a:t>
            </a:r>
            <a:r>
              <a:rPr lang="en-US" altLang="zh-CN" dirty="0"/>
              <a:t>)</a:t>
            </a:r>
            <a:r>
              <a:rPr lang="zh-CN" altLang="zh-CN" dirty="0"/>
              <a:t>的缩写，是国际银行同业间的国际合作组织，也被称为</a:t>
            </a:r>
            <a:r>
              <a:rPr lang="en-US" altLang="zh-CN" dirty="0"/>
              <a:t>SWIFT</a:t>
            </a:r>
            <a:r>
              <a:rPr lang="zh-CN" altLang="zh-CN" dirty="0" smtClean="0"/>
              <a:t>组织</a:t>
            </a:r>
            <a:r>
              <a:rPr lang="zh-CN" altLang="en-US" dirty="0" smtClean="0"/>
              <a:t>。</a:t>
            </a:r>
            <a:r>
              <a:rPr lang="en-US" altLang="zh-CN" dirty="0"/>
              <a:t>SWIFT</a:t>
            </a:r>
            <a:r>
              <a:rPr lang="zh-CN" altLang="zh-CN" dirty="0"/>
              <a:t>的使用，为银行的结算提供了安全、可靠、快捷、标准化、自动化的通讯业务，从而大大提高了银行的结算速度。</a:t>
            </a:r>
            <a:endParaRPr lang="zh-CN" altLang="en-US" dirty="0"/>
          </a:p>
        </p:txBody>
      </p:sp>
      <p:sp>
        <p:nvSpPr>
          <p:cNvPr id="3" name="矩形 2"/>
          <p:cNvSpPr/>
          <p:nvPr/>
        </p:nvSpPr>
        <p:spPr>
          <a:xfrm>
            <a:off x="742876" y="3518346"/>
            <a:ext cx="7272808" cy="3139321"/>
          </a:xfrm>
          <a:prstGeom prst="rect">
            <a:avLst/>
          </a:prstGeom>
        </p:spPr>
        <p:txBody>
          <a:bodyPr wrap="square">
            <a:spAutoFit/>
          </a:bodyPr>
          <a:lstStyle/>
          <a:p>
            <a:r>
              <a:rPr lang="en-US" altLang="zh-CN" dirty="0"/>
              <a:t>SWIFT</a:t>
            </a:r>
            <a:r>
              <a:rPr lang="zh-CN" altLang="zh-CN" dirty="0"/>
              <a:t>主要提供三大类服务</a:t>
            </a:r>
            <a:r>
              <a:rPr lang="zh-CN" altLang="zh-CN" dirty="0" smtClean="0"/>
              <a:t>。</a:t>
            </a:r>
            <a:endParaRPr lang="en-US" altLang="zh-CN" dirty="0" smtClean="0"/>
          </a:p>
          <a:p>
            <a:pPr marL="285750" indent="-285750">
              <a:lnSpc>
                <a:spcPts val="2400"/>
              </a:lnSpc>
              <a:buFont typeface="Wingdings" pitchFamily="2" charset="2"/>
              <a:buChar char="Ø"/>
            </a:pPr>
            <a:r>
              <a:rPr lang="zh-CN" altLang="zh-CN" b="0" dirty="0" smtClean="0"/>
              <a:t>（</a:t>
            </a:r>
            <a:r>
              <a:rPr lang="en-US" altLang="zh-CN" b="0" dirty="0"/>
              <a:t>1</a:t>
            </a:r>
            <a:r>
              <a:rPr lang="zh-CN" altLang="zh-CN" b="0" dirty="0"/>
              <a:t>）金融数据传输服务及其报文。这是</a:t>
            </a:r>
            <a:r>
              <a:rPr lang="en-US" altLang="zh-CN" b="0" dirty="0"/>
              <a:t>SWIFT</a:t>
            </a:r>
            <a:r>
              <a:rPr lang="zh-CN" altLang="zh-CN" b="0" dirty="0"/>
              <a:t>所提供的核心服务，也是最基本的服务，它主要通过所提供的报文格式所体现，按照一定通信报文格式，通过</a:t>
            </a:r>
            <a:r>
              <a:rPr lang="en-US" altLang="zh-CN" b="0" dirty="0"/>
              <a:t>SWIFT</a:t>
            </a:r>
            <a:r>
              <a:rPr lang="zh-CN" altLang="zh-CN" b="0" dirty="0"/>
              <a:t>网络系统接收、确认、存储和传送各种金融业务处理中的数据</a:t>
            </a:r>
            <a:r>
              <a:rPr lang="zh-CN" altLang="zh-CN" b="0" dirty="0" smtClean="0"/>
              <a:t>。</a:t>
            </a:r>
            <a:endParaRPr lang="en-US" altLang="zh-CN" b="0" dirty="0" smtClean="0"/>
          </a:p>
          <a:p>
            <a:pPr marL="285750" indent="-285750">
              <a:lnSpc>
                <a:spcPts val="2400"/>
              </a:lnSpc>
              <a:buFont typeface="Wingdings" pitchFamily="2" charset="2"/>
              <a:buChar char="Ø"/>
            </a:pPr>
            <a:r>
              <a:rPr lang="zh-CN" altLang="zh-CN" b="0" dirty="0" smtClean="0"/>
              <a:t>（</a:t>
            </a:r>
            <a:r>
              <a:rPr lang="en-US" altLang="zh-CN" b="0" dirty="0" smtClean="0"/>
              <a:t>2</a:t>
            </a:r>
            <a:r>
              <a:rPr lang="zh-CN" altLang="zh-CN" b="0" dirty="0"/>
              <a:t>）</a:t>
            </a:r>
            <a:r>
              <a:rPr lang="en-US" altLang="zh-CN" b="0" dirty="0"/>
              <a:t>SWIFT</a:t>
            </a:r>
            <a:r>
              <a:rPr lang="zh-CN" altLang="zh-CN" b="0" dirty="0"/>
              <a:t>提供基本通信服务。</a:t>
            </a:r>
            <a:r>
              <a:rPr lang="en-US" altLang="zh-CN" b="0" dirty="0"/>
              <a:t>SWIFT</a:t>
            </a:r>
            <a:r>
              <a:rPr lang="zh-CN" altLang="zh-CN" b="0" dirty="0"/>
              <a:t>仅为全球的金融系统提供通信服务，不直接参与资金的转移处理服务</a:t>
            </a:r>
            <a:r>
              <a:rPr lang="zh-CN" altLang="zh-CN" b="0" dirty="0" smtClean="0"/>
              <a:t>。</a:t>
            </a:r>
            <a:endParaRPr lang="en-US" altLang="zh-CN" b="0" dirty="0" smtClean="0"/>
          </a:p>
          <a:p>
            <a:pPr marL="285750" indent="-285750">
              <a:lnSpc>
                <a:spcPts val="2400"/>
              </a:lnSpc>
              <a:buFont typeface="Wingdings" pitchFamily="2" charset="2"/>
              <a:buChar char="Ø"/>
            </a:pPr>
            <a:r>
              <a:rPr lang="zh-CN" altLang="zh-CN" b="0" dirty="0" smtClean="0"/>
              <a:t>（</a:t>
            </a:r>
            <a:r>
              <a:rPr lang="en-US" altLang="zh-CN" b="0" dirty="0"/>
              <a:t>3</a:t>
            </a:r>
            <a:r>
              <a:rPr lang="zh-CN" altLang="zh-CN" b="0" dirty="0"/>
              <a:t>）</a:t>
            </a:r>
            <a:r>
              <a:rPr lang="en-US" altLang="zh-CN" b="0" dirty="0"/>
              <a:t>SWITF</a:t>
            </a:r>
            <a:r>
              <a:rPr lang="zh-CN" altLang="zh-CN" b="0" dirty="0"/>
              <a:t>增值金融服务业务。它是在</a:t>
            </a:r>
            <a:r>
              <a:rPr lang="en-US" altLang="zh-CN" b="0" dirty="0"/>
              <a:t>SWIFT</a:t>
            </a:r>
            <a:r>
              <a:rPr lang="zh-CN" altLang="zh-CN" b="0" dirty="0"/>
              <a:t>基本金融业务网络信息传输格式的基础上发展起来的。目前，增值服务已占其业务量的</a:t>
            </a:r>
            <a:r>
              <a:rPr lang="en-US" altLang="zh-CN" b="0" dirty="0"/>
              <a:t>50%</a:t>
            </a:r>
            <a:r>
              <a:rPr lang="zh-CN" altLang="zh-CN" b="0" dirty="0"/>
              <a:t>左右。</a:t>
            </a:r>
          </a:p>
        </p:txBody>
      </p:sp>
    </p:spTree>
    <p:custDataLst>
      <p:tags r:id="rId1"/>
    </p:custDataLst>
    <p:extLst>
      <p:ext uri="{BB962C8B-B14F-4D97-AF65-F5344CB8AC3E}">
        <p14:creationId xmlns:p14="http://schemas.microsoft.com/office/powerpoint/2010/main" val="248756526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2.3 </a:t>
            </a:r>
            <a:r>
              <a:rPr lang="zh-CN" altLang="en-US" dirty="0" smtClean="0">
                <a:ea typeface="宋体" charset="-122"/>
              </a:rPr>
              <a:t>我国支付系统的功能</a:t>
            </a:r>
            <a:endParaRPr lang="zh-CN" altLang="en-US" dirty="0"/>
          </a:p>
        </p:txBody>
      </p:sp>
      <p:sp>
        <p:nvSpPr>
          <p:cNvPr id="2" name="矩形 1"/>
          <p:cNvSpPr/>
          <p:nvPr/>
        </p:nvSpPr>
        <p:spPr>
          <a:xfrm>
            <a:off x="611560" y="1124744"/>
            <a:ext cx="7920880" cy="6186309"/>
          </a:xfrm>
          <a:prstGeom prst="rect">
            <a:avLst/>
          </a:prstGeom>
        </p:spPr>
        <p:txBody>
          <a:bodyPr wrap="square">
            <a:spAutoFit/>
          </a:bodyPr>
          <a:lstStyle/>
          <a:p>
            <a:pPr indent="457200">
              <a:lnSpc>
                <a:spcPct val="150000"/>
              </a:lnSpc>
            </a:pPr>
            <a:r>
              <a:rPr lang="zh-CN" altLang="en-US" sz="2400" dirty="0"/>
              <a:t>在我国的支付系统中，中国人民银行作为我国法律规定的中央银行，一直致力于进行支付系统的建设，推动我国支付系统从手工联行向电子联行再到现代化支付系统的迈进，在支付系统的技术水平、服务功能、支付工具、覆盖范围、安全措施、运行效率等多个方面不断突破、不断完善，形成一个满足经济发展和社会经济活动需求的中国支付清算体系</a:t>
            </a:r>
            <a:r>
              <a:rPr lang="zh-CN" altLang="en-US" sz="2400" dirty="0" smtClean="0"/>
              <a:t>。</a:t>
            </a:r>
            <a:endParaRPr lang="en-US" altLang="zh-CN" sz="2400" dirty="0" smtClean="0"/>
          </a:p>
          <a:p>
            <a:pPr indent="457200">
              <a:lnSpc>
                <a:spcPct val="150000"/>
              </a:lnSpc>
            </a:pPr>
            <a:r>
              <a:rPr lang="en-US" altLang="zh-CN" sz="2400" dirty="0"/>
              <a:t>2.3.1 </a:t>
            </a:r>
            <a:r>
              <a:rPr lang="zh-CN" altLang="en-US" sz="2400" dirty="0"/>
              <a:t>我国支付系统的发展</a:t>
            </a:r>
            <a:r>
              <a:rPr lang="zh-CN" altLang="en-US" sz="2400" dirty="0" smtClean="0"/>
              <a:t>层次</a:t>
            </a:r>
            <a:endParaRPr lang="en-US" altLang="zh-CN" sz="2400" dirty="0" smtClean="0"/>
          </a:p>
          <a:p>
            <a:pPr indent="457200">
              <a:lnSpc>
                <a:spcPct val="150000"/>
              </a:lnSpc>
            </a:pPr>
            <a:r>
              <a:rPr lang="en-US" altLang="zh-CN" sz="2400" dirty="0"/>
              <a:t>1.</a:t>
            </a:r>
            <a:r>
              <a:rPr lang="zh-CN" altLang="en-US" sz="2400" dirty="0"/>
              <a:t>同城清算</a:t>
            </a:r>
            <a:r>
              <a:rPr lang="zh-CN" altLang="en-US" sz="2400" dirty="0" smtClean="0"/>
              <a:t>阶段</a:t>
            </a:r>
            <a:endParaRPr lang="en-US" altLang="zh-CN" sz="2400" dirty="0" smtClean="0"/>
          </a:p>
          <a:p>
            <a:pPr indent="457200">
              <a:lnSpc>
                <a:spcPct val="150000"/>
              </a:lnSpc>
            </a:pPr>
            <a:r>
              <a:rPr lang="en-US" altLang="zh-CN" sz="2400" dirty="0"/>
              <a:t>2.</a:t>
            </a:r>
            <a:r>
              <a:rPr lang="zh-CN" altLang="en-US" sz="2400" dirty="0"/>
              <a:t>异地跨行清算</a:t>
            </a:r>
            <a:r>
              <a:rPr lang="zh-CN" altLang="en-US" sz="2400" dirty="0" smtClean="0"/>
              <a:t>阶段</a:t>
            </a:r>
            <a:endParaRPr lang="en-US" altLang="zh-CN" sz="2400" dirty="0" smtClean="0"/>
          </a:p>
          <a:p>
            <a:pPr indent="457200">
              <a:lnSpc>
                <a:spcPct val="150000"/>
              </a:lnSpc>
            </a:pPr>
            <a:endParaRPr lang="zh-CN" altLang="en-US" sz="2400" dirty="0"/>
          </a:p>
        </p:txBody>
      </p:sp>
    </p:spTree>
    <p:custDataLst>
      <p:tags r:id="rId1"/>
    </p:custDataLst>
    <p:extLst>
      <p:ext uri="{BB962C8B-B14F-4D97-AF65-F5344CB8AC3E}">
        <p14:creationId xmlns:p14="http://schemas.microsoft.com/office/powerpoint/2010/main" val="6624829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2.3 </a:t>
            </a:r>
            <a:r>
              <a:rPr lang="zh-CN" altLang="en-US" dirty="0" smtClean="0">
                <a:ea typeface="宋体" charset="-122"/>
              </a:rPr>
              <a:t>我国支付系统的功能</a:t>
            </a:r>
            <a:endParaRPr lang="zh-CN" altLang="en-US" dirty="0"/>
          </a:p>
        </p:txBody>
      </p:sp>
      <p:sp>
        <p:nvSpPr>
          <p:cNvPr id="2" name="矩形 1"/>
          <p:cNvSpPr/>
          <p:nvPr/>
        </p:nvSpPr>
        <p:spPr>
          <a:xfrm>
            <a:off x="611560" y="1124744"/>
            <a:ext cx="7920880" cy="4708981"/>
          </a:xfrm>
          <a:prstGeom prst="rect">
            <a:avLst/>
          </a:prstGeom>
        </p:spPr>
        <p:txBody>
          <a:bodyPr wrap="square">
            <a:spAutoFit/>
          </a:bodyPr>
          <a:lstStyle/>
          <a:p>
            <a:pPr indent="457200">
              <a:lnSpc>
                <a:spcPct val="150000"/>
              </a:lnSpc>
            </a:pPr>
            <a:r>
              <a:rPr lang="en-US" altLang="zh-CN" sz="2000" dirty="0"/>
              <a:t>3.</a:t>
            </a:r>
            <a:r>
              <a:rPr lang="zh-CN" altLang="en-US" sz="2000" dirty="0"/>
              <a:t>电子联行跨行清算</a:t>
            </a:r>
            <a:r>
              <a:rPr lang="zh-CN" altLang="en-US" sz="2000" dirty="0" smtClean="0"/>
              <a:t>阶段</a:t>
            </a:r>
            <a:endParaRPr lang="en-US" altLang="zh-CN" sz="2000" dirty="0" smtClean="0"/>
          </a:p>
          <a:p>
            <a:pPr indent="457200">
              <a:lnSpc>
                <a:spcPct val="150000"/>
              </a:lnSpc>
            </a:pPr>
            <a:r>
              <a:rPr lang="en-US" altLang="zh-CN" sz="2000" dirty="0"/>
              <a:t>4.</a:t>
            </a:r>
            <a:r>
              <a:rPr lang="zh-CN" altLang="en-US" sz="2000" dirty="0"/>
              <a:t>现代化支付系统</a:t>
            </a:r>
            <a:r>
              <a:rPr lang="zh-CN" altLang="en-US" sz="2000" dirty="0" smtClean="0"/>
              <a:t>阶段</a:t>
            </a:r>
            <a:endParaRPr lang="en-US" altLang="zh-CN" sz="2000" dirty="0" smtClean="0"/>
          </a:p>
          <a:p>
            <a:pPr indent="457200">
              <a:lnSpc>
                <a:spcPct val="150000"/>
              </a:lnSpc>
            </a:pPr>
            <a:r>
              <a:rPr lang="en-US" altLang="zh-CN" sz="2000" dirty="0"/>
              <a:t>5.</a:t>
            </a:r>
            <a:r>
              <a:rPr lang="zh-CN" altLang="en-US" sz="2000" dirty="0"/>
              <a:t>银行卡跨行支付</a:t>
            </a:r>
            <a:r>
              <a:rPr lang="zh-CN" altLang="en-US" sz="2000" dirty="0" smtClean="0"/>
              <a:t>系统</a:t>
            </a:r>
            <a:endParaRPr lang="en-US" altLang="zh-CN" sz="2000" dirty="0" smtClean="0"/>
          </a:p>
          <a:p>
            <a:pPr indent="457200">
              <a:lnSpc>
                <a:spcPct val="150000"/>
              </a:lnSpc>
            </a:pPr>
            <a:r>
              <a:rPr lang="en-US" altLang="zh-CN" sz="2000" dirty="0"/>
              <a:t>2.3.2 </a:t>
            </a:r>
            <a:r>
              <a:rPr lang="zh-CN" altLang="en-US" sz="2000" dirty="0"/>
              <a:t>我国支付系统的</a:t>
            </a:r>
            <a:r>
              <a:rPr lang="zh-CN" altLang="en-US" sz="2000" dirty="0" smtClean="0"/>
              <a:t>功能</a:t>
            </a:r>
            <a:endParaRPr lang="en-US" altLang="zh-CN" sz="2000" dirty="0" smtClean="0"/>
          </a:p>
          <a:p>
            <a:pPr indent="457200">
              <a:lnSpc>
                <a:spcPct val="150000"/>
              </a:lnSpc>
            </a:pPr>
            <a:r>
              <a:rPr lang="zh-CN" altLang="en-US" sz="2000" dirty="0"/>
              <a:t>我国支付系统主要支持大额支付、小额支付、支票影像交换、电子商业汇票、网上支付跨行清算以及境内外币支付等功能</a:t>
            </a:r>
            <a:r>
              <a:rPr lang="zh-CN" altLang="en-US" sz="2000" dirty="0" smtClean="0"/>
              <a:t>。</a:t>
            </a:r>
            <a:endParaRPr lang="en-US" altLang="zh-CN" sz="2000" dirty="0" smtClean="0"/>
          </a:p>
          <a:p>
            <a:pPr indent="457200">
              <a:lnSpc>
                <a:spcPct val="150000"/>
              </a:lnSpc>
            </a:pPr>
            <a:r>
              <a:rPr lang="en-US" altLang="zh-CN" sz="2000" dirty="0"/>
              <a:t>1.</a:t>
            </a:r>
            <a:r>
              <a:rPr lang="zh-CN" altLang="en-US" sz="2000" dirty="0"/>
              <a:t>资金清算</a:t>
            </a:r>
            <a:r>
              <a:rPr lang="zh-CN" altLang="en-US" sz="2000" dirty="0" smtClean="0"/>
              <a:t>功能</a:t>
            </a:r>
            <a:endParaRPr lang="en-US" altLang="zh-CN" sz="2000" dirty="0" smtClean="0"/>
          </a:p>
          <a:p>
            <a:pPr indent="457200">
              <a:lnSpc>
                <a:spcPct val="150000"/>
              </a:lnSpc>
            </a:pPr>
            <a:r>
              <a:rPr lang="en-US" altLang="zh-CN" sz="2000" dirty="0"/>
              <a:t>2.</a:t>
            </a:r>
            <a:r>
              <a:rPr lang="zh-CN" altLang="en-US" sz="2000" dirty="0"/>
              <a:t>票据类支付工具传递与兑换</a:t>
            </a:r>
            <a:r>
              <a:rPr lang="zh-CN" altLang="en-US" sz="2000" dirty="0" smtClean="0"/>
              <a:t>功能</a:t>
            </a:r>
            <a:endParaRPr lang="en-US" altLang="zh-CN" sz="2000" dirty="0" smtClean="0"/>
          </a:p>
          <a:p>
            <a:pPr indent="457200">
              <a:lnSpc>
                <a:spcPct val="150000"/>
              </a:lnSpc>
            </a:pPr>
            <a:r>
              <a:rPr lang="en-US" altLang="zh-CN" sz="2000" dirty="0"/>
              <a:t>3.</a:t>
            </a:r>
            <a:r>
              <a:rPr lang="zh-CN" altLang="en-US" sz="2000" dirty="0"/>
              <a:t>互联网支付</a:t>
            </a:r>
            <a:r>
              <a:rPr lang="zh-CN" altLang="en-US" sz="2000" dirty="0" smtClean="0"/>
              <a:t>功能</a:t>
            </a:r>
            <a:endParaRPr lang="en-US" altLang="zh-CN" sz="2000" dirty="0" smtClean="0"/>
          </a:p>
          <a:p>
            <a:pPr indent="457200">
              <a:lnSpc>
                <a:spcPct val="150000"/>
              </a:lnSpc>
            </a:pPr>
            <a:r>
              <a:rPr lang="en-US" altLang="zh-CN" sz="2000" dirty="0"/>
              <a:t>4.</a:t>
            </a:r>
            <a:r>
              <a:rPr lang="zh-CN" altLang="en-US" sz="2000" dirty="0"/>
              <a:t>境内外币支付功能</a:t>
            </a:r>
          </a:p>
        </p:txBody>
      </p:sp>
    </p:spTree>
    <p:custDataLst>
      <p:tags r:id="rId1"/>
    </p:custDataLst>
    <p:extLst>
      <p:ext uri="{BB962C8B-B14F-4D97-AF65-F5344CB8AC3E}">
        <p14:creationId xmlns:p14="http://schemas.microsoft.com/office/powerpoint/2010/main" val="986179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2.4 </a:t>
            </a:r>
            <a:r>
              <a:rPr lang="zh-CN" altLang="en-US" dirty="0" smtClean="0">
                <a:ea typeface="宋体" charset="-122"/>
              </a:rPr>
              <a:t>支付工具</a:t>
            </a:r>
            <a:endParaRPr lang="zh-CN" altLang="en-US" dirty="0"/>
          </a:p>
        </p:txBody>
      </p:sp>
      <p:sp>
        <p:nvSpPr>
          <p:cNvPr id="2" name="矩形 1"/>
          <p:cNvSpPr/>
          <p:nvPr/>
        </p:nvSpPr>
        <p:spPr>
          <a:xfrm>
            <a:off x="611560" y="1124744"/>
            <a:ext cx="7920880" cy="5078313"/>
          </a:xfrm>
          <a:prstGeom prst="rect">
            <a:avLst/>
          </a:prstGeom>
        </p:spPr>
        <p:txBody>
          <a:bodyPr wrap="square">
            <a:spAutoFit/>
          </a:bodyPr>
          <a:lstStyle/>
          <a:p>
            <a:pPr indent="457200">
              <a:lnSpc>
                <a:spcPct val="150000"/>
              </a:lnSpc>
            </a:pPr>
            <a:r>
              <a:rPr lang="zh-CN" altLang="en-US" sz="2400" dirty="0"/>
              <a:t>支付工具是实现债权债务清偿的载体，其发展有助于提高交易中支付环节的效率，使支付过程更加便捷、安全。在技术和经济飞速发展的环境下，经济活动对支付的方方面面提出了更高的要求，也促使支付工具不断的发展</a:t>
            </a:r>
            <a:r>
              <a:rPr lang="zh-CN" altLang="en-US" sz="2400" dirty="0" smtClean="0"/>
              <a:t>。</a:t>
            </a:r>
            <a:endParaRPr lang="en-US" altLang="zh-CN" sz="2400" dirty="0" smtClean="0"/>
          </a:p>
          <a:p>
            <a:pPr indent="457200">
              <a:lnSpc>
                <a:spcPct val="150000"/>
              </a:lnSpc>
            </a:pPr>
            <a:r>
              <a:rPr lang="en-US" altLang="zh-CN" sz="2400" dirty="0"/>
              <a:t>2.4.1 </a:t>
            </a:r>
            <a:r>
              <a:rPr lang="zh-CN" altLang="en-US" sz="2400" dirty="0"/>
              <a:t>支付工具</a:t>
            </a:r>
            <a:r>
              <a:rPr lang="zh-CN" altLang="en-US" sz="2400" dirty="0" smtClean="0"/>
              <a:t>概述</a:t>
            </a:r>
            <a:endParaRPr lang="en-US" altLang="zh-CN" sz="2400" dirty="0" smtClean="0"/>
          </a:p>
          <a:p>
            <a:pPr indent="457200">
              <a:lnSpc>
                <a:spcPct val="150000"/>
              </a:lnSpc>
            </a:pPr>
            <a:r>
              <a:rPr lang="zh-CN" altLang="en-US" sz="2400" dirty="0"/>
              <a:t>在经济活动中，选择合适的支付工具能够为不同类型的交易提供有力的支持，并强化交易的便利性</a:t>
            </a:r>
            <a:r>
              <a:rPr lang="zh-CN" altLang="en-US" sz="2400" dirty="0" smtClean="0"/>
              <a:t>。</a:t>
            </a:r>
            <a:endParaRPr lang="en-US" altLang="zh-CN" sz="2400" dirty="0" smtClean="0"/>
          </a:p>
          <a:p>
            <a:pPr indent="457200">
              <a:lnSpc>
                <a:spcPct val="150000"/>
              </a:lnSpc>
            </a:pPr>
            <a:r>
              <a:rPr lang="en-US" altLang="zh-CN" sz="2400" dirty="0"/>
              <a:t>1.</a:t>
            </a:r>
            <a:r>
              <a:rPr lang="zh-CN" altLang="en-US" sz="2400" dirty="0"/>
              <a:t>支付工具的</a:t>
            </a:r>
            <a:r>
              <a:rPr lang="zh-CN" altLang="en-US" sz="2400" dirty="0" smtClean="0"/>
              <a:t>类型</a:t>
            </a:r>
            <a:endParaRPr lang="en-US" altLang="zh-CN" sz="2400" dirty="0" smtClean="0"/>
          </a:p>
          <a:p>
            <a:pPr indent="457200">
              <a:lnSpc>
                <a:spcPct val="150000"/>
              </a:lnSpc>
            </a:pPr>
            <a:r>
              <a:rPr lang="en-US" altLang="zh-CN" sz="2400" dirty="0"/>
              <a:t>2.</a:t>
            </a:r>
            <a:r>
              <a:rPr lang="zh-CN" altLang="en-US" sz="2400" dirty="0"/>
              <a:t>支付工具的选择</a:t>
            </a:r>
          </a:p>
        </p:txBody>
      </p:sp>
    </p:spTree>
    <p:custDataLst>
      <p:tags r:id="rId1"/>
    </p:custDataLst>
    <p:extLst>
      <p:ext uri="{BB962C8B-B14F-4D97-AF65-F5344CB8AC3E}">
        <p14:creationId xmlns:p14="http://schemas.microsoft.com/office/powerpoint/2010/main" val="98617926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2.4 </a:t>
            </a:r>
            <a:r>
              <a:rPr lang="zh-CN" altLang="en-US" dirty="0" smtClean="0">
                <a:ea typeface="宋体" charset="-122"/>
              </a:rPr>
              <a:t>支付工具</a:t>
            </a:r>
            <a:endParaRPr lang="zh-CN" altLang="en-US" dirty="0"/>
          </a:p>
        </p:txBody>
      </p:sp>
      <p:pic>
        <p:nvPicPr>
          <p:cNvPr id="133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1296988"/>
            <a:ext cx="7272808" cy="4796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2961629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a:xfrm>
            <a:off x="1219200" y="228600"/>
            <a:ext cx="7745288" cy="838200"/>
          </a:xfrm>
        </p:spPr>
        <p:txBody>
          <a:bodyPr/>
          <a:lstStyle/>
          <a:p>
            <a:r>
              <a:rPr lang="en-US" altLang="zh-CN" dirty="0" smtClean="0">
                <a:ea typeface="宋体" charset="-122"/>
              </a:rPr>
              <a:t>2.4 </a:t>
            </a:r>
            <a:r>
              <a:rPr lang="zh-CN" altLang="en-US" dirty="0" smtClean="0">
                <a:ea typeface="宋体" charset="-122"/>
              </a:rPr>
              <a:t>支付工具</a:t>
            </a:r>
            <a:endParaRPr lang="zh-CN" altLang="en-US" dirty="0"/>
          </a:p>
        </p:txBody>
      </p:sp>
      <p:sp>
        <p:nvSpPr>
          <p:cNvPr id="2" name="矩形 1"/>
          <p:cNvSpPr/>
          <p:nvPr/>
        </p:nvSpPr>
        <p:spPr>
          <a:xfrm>
            <a:off x="611560" y="1124744"/>
            <a:ext cx="7920880" cy="5262979"/>
          </a:xfrm>
          <a:prstGeom prst="rect">
            <a:avLst/>
          </a:prstGeom>
        </p:spPr>
        <p:txBody>
          <a:bodyPr wrap="square">
            <a:spAutoFit/>
          </a:bodyPr>
          <a:lstStyle/>
          <a:p>
            <a:pPr indent="457200">
              <a:lnSpc>
                <a:spcPct val="150000"/>
              </a:lnSpc>
            </a:pPr>
            <a:r>
              <a:rPr lang="en-US" altLang="zh-CN" sz="2000" dirty="0"/>
              <a:t>2.4.2 </a:t>
            </a:r>
            <a:r>
              <a:rPr lang="zh-CN" altLang="en-US" sz="2000" dirty="0"/>
              <a:t>现金支付</a:t>
            </a:r>
            <a:r>
              <a:rPr lang="zh-CN" altLang="en-US" sz="2000" dirty="0" smtClean="0"/>
              <a:t>工具</a:t>
            </a:r>
            <a:endParaRPr lang="en-US" altLang="zh-CN" sz="2000" dirty="0" smtClean="0"/>
          </a:p>
          <a:p>
            <a:pPr indent="457200">
              <a:lnSpc>
                <a:spcPct val="150000"/>
              </a:lnSpc>
            </a:pPr>
            <a:r>
              <a:rPr lang="en-US" altLang="zh-CN" sz="2000" dirty="0"/>
              <a:t>2.4.3 </a:t>
            </a:r>
            <a:r>
              <a:rPr lang="zh-CN" altLang="en-US" sz="2000" dirty="0"/>
              <a:t>票据类支付</a:t>
            </a:r>
            <a:r>
              <a:rPr lang="zh-CN" altLang="en-US" sz="2000" dirty="0" smtClean="0"/>
              <a:t>工具</a:t>
            </a:r>
            <a:endParaRPr lang="en-US" altLang="zh-CN" sz="2000" dirty="0" smtClean="0"/>
          </a:p>
          <a:p>
            <a:pPr indent="457200">
              <a:lnSpc>
                <a:spcPct val="150000"/>
              </a:lnSpc>
            </a:pPr>
            <a:r>
              <a:rPr lang="en-US" altLang="zh-CN" sz="2000" dirty="0"/>
              <a:t>1.</a:t>
            </a:r>
            <a:r>
              <a:rPr lang="zh-CN" altLang="en-US" sz="2000" dirty="0"/>
              <a:t>票据类支付工具简介</a:t>
            </a:r>
          </a:p>
          <a:p>
            <a:pPr indent="457200">
              <a:lnSpc>
                <a:spcPct val="150000"/>
              </a:lnSpc>
            </a:pPr>
            <a:r>
              <a:rPr lang="zh-CN" altLang="en-US" sz="2000" dirty="0"/>
              <a:t>票据类支付工具是金融机构依据</a:t>
            </a:r>
            <a:r>
              <a:rPr lang="en-US" altLang="zh-CN" sz="2000" dirty="0"/>
              <a:t>《</a:t>
            </a:r>
            <a:r>
              <a:rPr lang="zh-CN" altLang="en-US" sz="2000" dirty="0"/>
              <a:t>票据法</a:t>
            </a:r>
            <a:r>
              <a:rPr lang="en-US" altLang="zh-CN" sz="2000" dirty="0"/>
              <a:t>》</a:t>
            </a:r>
            <a:r>
              <a:rPr lang="zh-CN" altLang="en-US" sz="2000" dirty="0"/>
              <a:t>发行的、由出票机构或委托专门机构无条件支付一定的金额给收款人或持票人的一种纸质或电子形式的凭证。在我国，票据类支付工具主要包括支票、汇票、本票三种类型。</a:t>
            </a:r>
          </a:p>
          <a:p>
            <a:pPr indent="457200">
              <a:lnSpc>
                <a:spcPct val="150000"/>
              </a:lnSpc>
            </a:pPr>
            <a:r>
              <a:rPr lang="en-US" altLang="zh-CN" sz="2000" dirty="0"/>
              <a:t>2.</a:t>
            </a:r>
            <a:r>
              <a:rPr lang="zh-CN" altLang="en-US" sz="2000" dirty="0" smtClean="0"/>
              <a:t>支票</a:t>
            </a:r>
            <a:endParaRPr lang="en-US" altLang="zh-CN" sz="2000" dirty="0" smtClean="0"/>
          </a:p>
          <a:p>
            <a:pPr indent="457200">
              <a:lnSpc>
                <a:spcPct val="150000"/>
              </a:lnSpc>
            </a:pPr>
            <a:r>
              <a:rPr lang="en-US" altLang="zh-CN" sz="2000" dirty="0"/>
              <a:t>3.</a:t>
            </a:r>
            <a:r>
              <a:rPr lang="zh-CN" altLang="en-US" sz="2000" dirty="0" smtClean="0"/>
              <a:t>汇票</a:t>
            </a:r>
            <a:endParaRPr lang="en-US" altLang="zh-CN" sz="2000" dirty="0" smtClean="0"/>
          </a:p>
          <a:p>
            <a:pPr indent="457200">
              <a:lnSpc>
                <a:spcPct val="150000"/>
              </a:lnSpc>
            </a:pPr>
            <a:r>
              <a:rPr lang="en-US" altLang="zh-CN" sz="2000" dirty="0" smtClean="0"/>
              <a:t>4.</a:t>
            </a:r>
            <a:r>
              <a:rPr lang="zh-CN" altLang="en-US" sz="2000" dirty="0" smtClean="0"/>
              <a:t>本票</a:t>
            </a:r>
            <a:endParaRPr lang="en-US" altLang="zh-CN" sz="2000" dirty="0" smtClean="0"/>
          </a:p>
          <a:p>
            <a:pPr indent="457200">
              <a:lnSpc>
                <a:spcPct val="150000"/>
              </a:lnSpc>
            </a:pPr>
            <a:r>
              <a:rPr lang="en-US" altLang="zh-CN" sz="2400" dirty="0"/>
              <a:t>2.4.4 </a:t>
            </a:r>
            <a:r>
              <a:rPr lang="zh-CN" altLang="en-US" sz="2400" dirty="0"/>
              <a:t>卡基类支付工具及电子支付工具</a:t>
            </a:r>
          </a:p>
        </p:txBody>
      </p:sp>
    </p:spTree>
    <p:custDataLst>
      <p:tags r:id="rId1"/>
    </p:custDataLst>
    <p:extLst>
      <p:ext uri="{BB962C8B-B14F-4D97-AF65-F5344CB8AC3E}">
        <p14:creationId xmlns:p14="http://schemas.microsoft.com/office/powerpoint/2010/main" val="20692651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4572000" y="2868613"/>
            <a:ext cx="4343400" cy="560387"/>
          </a:xfrm>
          <a:prstGeom prst="rect">
            <a:avLst/>
          </a:prstGeom>
        </p:spPr>
        <p:txBody>
          <a:bodyPr wrap="none" fromWordArt="1">
            <a:prstTxWarp prst="textPlain">
              <a:avLst>
                <a:gd name="adj" fmla="val 50000"/>
              </a:avLst>
            </a:prstTxWarp>
          </a:bodyPr>
          <a:lstStyle/>
          <a:p>
            <a:pPr algn="ctr"/>
            <a:r>
              <a:rPr lang="en-US" altLang="zh-CN"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ea typeface="Verdana"/>
                <a:cs typeface="Verdana"/>
              </a:rPr>
              <a:t>Thank You!</a:t>
            </a:r>
            <a:endParaRPr lang="zh-CN" altLang="en-US"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cs typeface="Verdan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zh-CN" altLang="en-US" sz="2000" dirty="0"/>
              <a:t>存款账户 </a:t>
            </a:r>
            <a:r>
              <a:rPr lang="en-US" altLang="zh-CN" sz="2000" dirty="0"/>
              <a:t>1791.83 </a:t>
            </a:r>
            <a:r>
              <a:rPr lang="zh-CN" altLang="en-US" sz="2000" dirty="0"/>
              <a:t>万户，专用存款账户 </a:t>
            </a:r>
            <a:r>
              <a:rPr lang="en-US" altLang="zh-CN" sz="2000" dirty="0"/>
              <a:t>419.77</a:t>
            </a:r>
            <a:r>
              <a:rPr lang="zh-CN" altLang="en-US" sz="2000" dirty="0"/>
              <a:t>万户，临时存款账户 </a:t>
            </a:r>
            <a:r>
              <a:rPr lang="en-US" altLang="zh-CN" sz="2000" dirty="0"/>
              <a:t>18.72 </a:t>
            </a:r>
            <a:r>
              <a:rPr lang="zh-CN" altLang="en-US" sz="2000" dirty="0"/>
              <a:t>万户，分别占单位银行账户总量的 </a:t>
            </a:r>
            <a:r>
              <a:rPr lang="en-US" altLang="zh-CN" sz="2000" dirty="0"/>
              <a:t>71.84%</a:t>
            </a:r>
            <a:r>
              <a:rPr lang="zh-CN" altLang="en-US" sz="2000" dirty="0"/>
              <a:t>、</a:t>
            </a:r>
            <a:r>
              <a:rPr lang="en-US" altLang="zh-CN" sz="2000" dirty="0"/>
              <a:t>22.63%</a:t>
            </a:r>
            <a:r>
              <a:rPr lang="zh-CN" altLang="en-US" sz="2000" dirty="0"/>
              <a:t>、</a:t>
            </a:r>
            <a:r>
              <a:rPr lang="en-US" altLang="zh-CN" sz="2000" dirty="0"/>
              <a:t>5.30%</a:t>
            </a:r>
            <a:r>
              <a:rPr lang="zh-CN" altLang="en-US" sz="2000" dirty="0"/>
              <a:t>和 </a:t>
            </a:r>
            <a:r>
              <a:rPr lang="en-US" altLang="zh-CN" sz="2000" dirty="0"/>
              <a:t>0.24%</a:t>
            </a:r>
            <a:r>
              <a:rPr lang="zh-CN" altLang="en-US" sz="2000" dirty="0"/>
              <a:t>。本季度，全国基本存款账户增加 </a:t>
            </a:r>
            <a:r>
              <a:rPr lang="en-US" altLang="zh-CN" sz="2000" dirty="0"/>
              <a:t>150.42 </a:t>
            </a:r>
            <a:r>
              <a:rPr lang="zh-CN" altLang="en-US" sz="2000" dirty="0"/>
              <a:t>万户，一般存款账户增加 </a:t>
            </a:r>
            <a:r>
              <a:rPr lang="en-US" altLang="zh-CN" sz="2000" dirty="0"/>
              <a:t>75.06 </a:t>
            </a:r>
            <a:r>
              <a:rPr lang="zh-CN" altLang="en-US" sz="2000" dirty="0"/>
              <a:t>万户，专用存款账户增加 </a:t>
            </a:r>
            <a:r>
              <a:rPr lang="en-US" altLang="zh-CN" sz="2000" dirty="0"/>
              <a:t>6.47 </a:t>
            </a:r>
            <a:r>
              <a:rPr lang="zh-CN" altLang="en-US" sz="2000" dirty="0"/>
              <a:t>万户，临时存款账户增加 </a:t>
            </a:r>
            <a:r>
              <a:rPr lang="en-US" altLang="zh-CN" sz="2000" dirty="0"/>
              <a:t>0.03 </a:t>
            </a:r>
            <a:r>
              <a:rPr lang="zh-CN" altLang="en-US" sz="2000" dirty="0"/>
              <a:t>万户。</a:t>
            </a:r>
          </a:p>
          <a:p>
            <a:pPr indent="457200">
              <a:lnSpc>
                <a:spcPct val="150000"/>
              </a:lnSpc>
            </a:pPr>
            <a:r>
              <a:rPr lang="zh-CN" altLang="en-US" sz="2000" dirty="0"/>
              <a:t>个人银行账户数量增速放缓。截至第二季度末，全国共开立个人银行账户</a:t>
            </a:r>
            <a:r>
              <a:rPr lang="en-US" altLang="zh-CN" sz="2000" dirty="0"/>
              <a:t>130.40</a:t>
            </a:r>
            <a:r>
              <a:rPr lang="zh-CN" altLang="en-US" sz="2000" dirty="0"/>
              <a:t>亿户，环比增长</a:t>
            </a:r>
            <a:r>
              <a:rPr lang="en-US" altLang="zh-CN" sz="2000" dirty="0"/>
              <a:t>2.05%</a:t>
            </a:r>
            <a:r>
              <a:rPr lang="zh-CN" altLang="en-US" sz="2000" dirty="0"/>
              <a:t>，增速较上季度末下降</a:t>
            </a:r>
            <a:r>
              <a:rPr lang="en-US" altLang="zh-CN" sz="2000" dirty="0"/>
              <a:t>0.50</a:t>
            </a:r>
            <a:r>
              <a:rPr lang="zh-CN" altLang="en-US" sz="2000" dirty="0"/>
              <a:t>个百分点。二、非现金支付业务</a:t>
            </a:r>
          </a:p>
          <a:p>
            <a:pPr indent="457200">
              <a:lnSpc>
                <a:spcPct val="150000"/>
              </a:lnSpc>
            </a:pPr>
            <a:r>
              <a:rPr lang="zh-CN" altLang="en-US" sz="2000" dirty="0"/>
              <a:t>第二季度，全国银行共办理非现金支付业务</a:t>
            </a:r>
            <a:r>
              <a:rPr lang="en-US" altLang="zh-CN" sz="2000" dirty="0"/>
              <a:t>1038.94</a:t>
            </a:r>
            <a:r>
              <a:rPr lang="zh-CN" altLang="en-US" sz="2000" dirty="0"/>
              <a:t>亿笔，金额</a:t>
            </a:r>
            <a:r>
              <a:rPr lang="en-US" altLang="zh-CN" sz="2000" dirty="0"/>
              <a:t>1080.82</a:t>
            </a:r>
            <a:r>
              <a:rPr lang="zh-CN" altLang="en-US" sz="2000" dirty="0"/>
              <a:t>万亿元，同比分别增长</a:t>
            </a:r>
            <a:r>
              <a:rPr lang="en-US" altLang="zh-CN" sz="2000" dirty="0"/>
              <a:t>24.10%</a:t>
            </a:r>
            <a:r>
              <a:rPr lang="zh-CN" altLang="en-US" sz="2000" dirty="0"/>
              <a:t>和</a:t>
            </a:r>
            <a:r>
              <a:rPr lang="en-US" altLang="zh-CN" sz="2000" dirty="0"/>
              <a:t>6.25%</a:t>
            </a:r>
            <a:r>
              <a:rPr lang="zh-CN" altLang="en-US" sz="2000" dirty="0"/>
              <a:t>。</a:t>
            </a:r>
          </a:p>
          <a:p>
            <a:pPr indent="457200">
              <a:lnSpc>
                <a:spcPct val="150000"/>
              </a:lnSpc>
            </a:pPr>
            <a:r>
              <a:rPr lang="zh-CN" altLang="en-US" sz="2000" dirty="0"/>
              <a:t>（一）银行卡。</a:t>
            </a:r>
          </a:p>
          <a:p>
            <a:pPr indent="457200">
              <a:lnSpc>
                <a:spcPct val="150000"/>
              </a:lnSpc>
            </a:pPr>
            <a:r>
              <a:rPr lang="zh-CN" altLang="en-US" sz="2000" dirty="0"/>
              <a:t>银行卡数量基本平稳。截至二季度末，全国银行卡 </a:t>
            </a:r>
            <a:r>
              <a:rPr lang="en-US" altLang="zh-CN" sz="2000" dirty="0"/>
              <a:t>91.10</a:t>
            </a:r>
            <a:r>
              <a:rPr lang="zh-CN" altLang="en-US" sz="2000" dirty="0"/>
              <a:t>亿张</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905654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zh-CN" altLang="en-US" sz="2000" dirty="0"/>
              <a:t>环比增长 </a:t>
            </a:r>
            <a:r>
              <a:rPr lang="en-US" altLang="zh-CN" sz="2000" dirty="0"/>
              <a:t>0.89%</a:t>
            </a:r>
            <a:r>
              <a:rPr lang="zh-CN" altLang="en-US" sz="2000" dirty="0"/>
              <a:t>。其中，借记卡 </a:t>
            </a:r>
            <a:r>
              <a:rPr lang="en-US" altLang="zh-CN" sz="2000" dirty="0"/>
              <a:t>83.20 </a:t>
            </a:r>
            <a:r>
              <a:rPr lang="zh-CN" altLang="en-US" sz="2000" dirty="0"/>
              <a:t>亿张，环比增长 </a:t>
            </a:r>
            <a:r>
              <a:rPr lang="en-US" altLang="zh-CN" sz="2000" dirty="0"/>
              <a:t>0.91%</a:t>
            </a:r>
            <a:r>
              <a:rPr lang="zh-CN" altLang="en-US" sz="2000" dirty="0"/>
              <a:t>；信用卡和借贷合一卡 </a:t>
            </a:r>
            <a:r>
              <a:rPr lang="en-US" altLang="zh-CN" sz="2000" dirty="0"/>
              <a:t>7.90 </a:t>
            </a:r>
            <a:r>
              <a:rPr lang="zh-CN" altLang="en-US" sz="2000" dirty="0"/>
              <a:t>亿张，环比增长 </a:t>
            </a:r>
            <a:r>
              <a:rPr lang="en-US" altLang="zh-CN" sz="2000" dirty="0"/>
              <a:t>0.73%</a:t>
            </a:r>
            <a:r>
              <a:rPr lang="zh-CN" altLang="en-US" sz="2000" dirty="0"/>
              <a:t>。人均</a:t>
            </a:r>
            <a:r>
              <a:rPr lang="en-US" altLang="zh-CN" sz="2000" dirty="0"/>
              <a:t>4</a:t>
            </a:r>
            <a:r>
              <a:rPr lang="zh-CN" altLang="en-US" sz="2000" dirty="0"/>
              <a:t>持有银行卡 </a:t>
            </a:r>
            <a:r>
              <a:rPr lang="en-US" altLang="zh-CN" sz="2000" dirty="0"/>
              <a:t>6.45 </a:t>
            </a:r>
            <a:r>
              <a:rPr lang="zh-CN" altLang="en-US" sz="2000" dirty="0"/>
              <a:t>张，其中，人均持有信用卡和借贷合一卡 </a:t>
            </a:r>
            <a:r>
              <a:rPr lang="en-US" altLang="zh-CN" sz="2000" dirty="0"/>
              <a:t>0.56 </a:t>
            </a:r>
            <a:r>
              <a:rPr lang="zh-CN" altLang="en-US" sz="2000" dirty="0"/>
              <a:t>张。</a:t>
            </a:r>
          </a:p>
          <a:p>
            <a:pPr indent="457200">
              <a:lnSpc>
                <a:spcPct val="150000"/>
              </a:lnSpc>
            </a:pPr>
            <a:r>
              <a:rPr lang="zh-CN" altLang="en-US" sz="2000" dirty="0"/>
              <a:t>银行卡受理终端数量有所减少。截至二季度末，银行卡跨行支付系统联网特约商户</a:t>
            </a:r>
            <a:r>
              <a:rPr lang="en-US" altLang="zh-CN" sz="2000" dirty="0"/>
              <a:t>2403.32</a:t>
            </a:r>
            <a:r>
              <a:rPr lang="zh-CN" altLang="en-US" sz="2000" dirty="0"/>
              <a:t>万户，联网机具</a:t>
            </a:r>
            <a:r>
              <a:rPr lang="en-US" altLang="zh-CN" sz="2000" dirty="0"/>
              <a:t>3273.33</a:t>
            </a:r>
            <a:r>
              <a:rPr lang="zh-CN" altLang="en-US" sz="2000" dirty="0"/>
              <a:t>万台</a:t>
            </a:r>
            <a:r>
              <a:rPr lang="en-US" altLang="zh-CN" sz="2000" dirty="0"/>
              <a:t>5</a:t>
            </a:r>
            <a:r>
              <a:rPr lang="zh-CN" altLang="en-US" sz="2000" dirty="0"/>
              <a:t>，</a:t>
            </a:r>
            <a:r>
              <a:rPr lang="en-US" altLang="zh-CN" sz="2000" dirty="0"/>
              <a:t>ATM </a:t>
            </a:r>
            <a:r>
              <a:rPr lang="zh-CN" altLang="en-US" sz="2000" dirty="0"/>
              <a:t>机具</a:t>
            </a:r>
            <a:r>
              <a:rPr lang="en-US" altLang="zh-CN" sz="2000" dirty="0"/>
              <a:t>698.67 </a:t>
            </a:r>
            <a:r>
              <a:rPr lang="zh-CN" altLang="en-US" sz="2000" dirty="0"/>
              <a:t>万台，较上季度末分别减少 </a:t>
            </a:r>
            <a:r>
              <a:rPr lang="en-US" altLang="zh-CN" sz="2000" dirty="0"/>
              <a:t>189.79</a:t>
            </a:r>
            <a:r>
              <a:rPr lang="zh-CN" altLang="en-US" sz="2000" dirty="0"/>
              <a:t>万户、</a:t>
            </a:r>
            <a:r>
              <a:rPr lang="en-US" altLang="zh-CN" sz="2000" dirty="0"/>
              <a:t>198.32 </a:t>
            </a:r>
            <a:r>
              <a:rPr lang="zh-CN" altLang="en-US" sz="2000" dirty="0"/>
              <a:t>万台和 </a:t>
            </a:r>
            <a:r>
              <a:rPr lang="en-US" altLang="zh-CN" sz="2000" dirty="0"/>
              <a:t>1.95 </a:t>
            </a:r>
            <a:r>
              <a:rPr lang="zh-CN" altLang="en-US" sz="2000" dirty="0"/>
              <a:t>万台。全国每万人对应的联网机具数量 </a:t>
            </a:r>
            <a:r>
              <a:rPr lang="en-US" altLang="zh-CN" sz="2000" dirty="0"/>
              <a:t>231.86 </a:t>
            </a:r>
            <a:r>
              <a:rPr lang="zh-CN" altLang="en-US" sz="2000" dirty="0"/>
              <a:t>台，环比下降 </a:t>
            </a:r>
            <a:r>
              <a:rPr lang="en-US" altLang="zh-CN" sz="2000" dirty="0"/>
              <a:t>5.71%</a:t>
            </a:r>
            <a:r>
              <a:rPr lang="zh-CN" altLang="en-US" sz="2000" dirty="0"/>
              <a:t>；全国每万人对应的 </a:t>
            </a:r>
            <a:r>
              <a:rPr lang="en-US" altLang="zh-CN" sz="2000" dirty="0"/>
              <a:t>ATM</a:t>
            </a:r>
            <a:r>
              <a:rPr lang="zh-CN" altLang="en-US" sz="2000" dirty="0"/>
              <a:t>数量 </a:t>
            </a:r>
            <a:r>
              <a:rPr lang="en-US" altLang="zh-CN" sz="2000" dirty="0"/>
              <a:t>6.99 </a:t>
            </a:r>
            <a:r>
              <a:rPr lang="zh-CN" altLang="en-US" sz="2000" dirty="0"/>
              <a:t>台，环比下降 </a:t>
            </a:r>
            <a:r>
              <a:rPr lang="en-US" altLang="zh-CN" sz="2000" dirty="0"/>
              <a:t>1.94%</a:t>
            </a:r>
            <a:r>
              <a:rPr lang="zh-CN" altLang="en-US" sz="2000" dirty="0"/>
              <a:t>。</a:t>
            </a:r>
          </a:p>
          <a:p>
            <a:pPr indent="457200">
              <a:lnSpc>
                <a:spcPct val="150000"/>
              </a:lnSpc>
            </a:pPr>
            <a:r>
              <a:rPr lang="zh-CN" altLang="en-US" sz="2000" dirty="0"/>
              <a:t>银行卡交易量稳步上升。二季度，全国共发生银行卡交易</a:t>
            </a:r>
            <a:r>
              <a:rPr lang="en-US" altLang="zh-CN" sz="2000" dirty="0"/>
              <a:t>71013.17 </a:t>
            </a:r>
            <a:r>
              <a:rPr lang="zh-CN" altLang="en-US" sz="2000" dirty="0"/>
              <a:t>亿笔，金额 </a:t>
            </a:r>
            <a:r>
              <a:rPr lang="en-US" altLang="zh-CN" sz="2000" dirty="0"/>
              <a:t>240.25 </a:t>
            </a:r>
            <a:r>
              <a:rPr lang="zh-CN" altLang="en-US" sz="2000" dirty="0"/>
              <a:t>万亿元，同比分别增长 </a:t>
            </a:r>
            <a:r>
              <a:rPr lang="en-US" altLang="zh-CN" sz="2000" dirty="0"/>
              <a:t>24.38%</a:t>
            </a:r>
            <a:r>
              <a:rPr lang="zh-CN" altLang="en-US" sz="2000" dirty="0"/>
              <a:t>和 </a:t>
            </a:r>
            <a:r>
              <a:rPr lang="en-US" altLang="zh-CN" sz="2000" dirty="0"/>
              <a:t>9.66%</a:t>
            </a:r>
            <a:r>
              <a:rPr lang="zh-CN" altLang="en-US" sz="2000" dirty="0"/>
              <a:t>。其中，存现业务 </a:t>
            </a:r>
            <a:r>
              <a:rPr lang="en-US" altLang="zh-CN" sz="2000" dirty="0"/>
              <a:t>12.38 </a:t>
            </a:r>
            <a:r>
              <a:rPr lang="zh-CN" altLang="en-US" sz="2000" dirty="0"/>
              <a:t>亿笔，金额 </a:t>
            </a:r>
            <a:r>
              <a:rPr lang="en-US" altLang="zh-CN" sz="2000" dirty="0"/>
              <a:t>9.41 </a:t>
            </a:r>
            <a:r>
              <a:rPr lang="zh-CN" altLang="en-US" sz="2000" dirty="0"/>
              <a:t>万亿元；取现业务 </a:t>
            </a:r>
            <a:r>
              <a:rPr lang="en-US" altLang="zh-CN" sz="2000" dirty="0"/>
              <a:t>17.88 </a:t>
            </a:r>
            <a:r>
              <a:rPr lang="zh-CN" altLang="en-US" sz="2000" dirty="0"/>
              <a:t>亿笔，金额 </a:t>
            </a:r>
            <a:r>
              <a:rPr lang="en-US" altLang="zh-CN" sz="2000" dirty="0"/>
              <a:t>8.71 </a:t>
            </a:r>
            <a:r>
              <a:rPr lang="zh-CN" altLang="en-US" sz="2000" dirty="0"/>
              <a:t>万亿元；转账业务 </a:t>
            </a:r>
            <a:r>
              <a:rPr lang="en-US" altLang="zh-CN" sz="2000" dirty="0"/>
              <a:t>433.04</a:t>
            </a:r>
            <a:r>
              <a:rPr lang="zh-CN" altLang="en-US" sz="2000" dirty="0"/>
              <a:t>亿笔，金额 </a:t>
            </a:r>
            <a:r>
              <a:rPr lang="en-US" altLang="zh-CN" sz="2000" dirty="0" smtClean="0"/>
              <a:t>188.97</a:t>
            </a:r>
            <a:endParaRPr lang="zh-CN" altLang="en-US" sz="2000" dirty="0"/>
          </a:p>
        </p:txBody>
      </p:sp>
    </p:spTree>
    <p:custDataLst>
      <p:tags r:id="rId1"/>
    </p:custDataLst>
    <p:extLst>
      <p:ext uri="{BB962C8B-B14F-4D97-AF65-F5344CB8AC3E}">
        <p14:creationId xmlns:p14="http://schemas.microsoft.com/office/powerpoint/2010/main" val="1993822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572551"/>
          </a:xfrm>
          <a:prstGeom prst="rect">
            <a:avLst/>
          </a:prstGeom>
        </p:spPr>
        <p:txBody>
          <a:bodyPr wrap="square">
            <a:spAutoFit/>
          </a:bodyPr>
          <a:lstStyle/>
          <a:p>
            <a:pPr indent="457200">
              <a:lnSpc>
                <a:spcPct val="150000"/>
              </a:lnSpc>
            </a:pPr>
            <a:r>
              <a:rPr lang="zh-CN" altLang="en-US" sz="2000" dirty="0"/>
              <a:t>万亿元；消费业务 </a:t>
            </a:r>
            <a:r>
              <a:rPr lang="en-US" altLang="zh-CN" sz="2000" dirty="0"/>
              <a:t>549.87 </a:t>
            </a:r>
            <a:r>
              <a:rPr lang="zh-CN" altLang="en-US" sz="2000" dirty="0"/>
              <a:t>亿笔，金额 </a:t>
            </a:r>
            <a:r>
              <a:rPr lang="en-US" altLang="zh-CN" sz="2000" dirty="0"/>
              <a:t>33.16</a:t>
            </a:r>
            <a:r>
              <a:rPr lang="zh-CN" altLang="en-US" sz="2000" dirty="0"/>
              <a:t>万亿元。银行卡渗透率为 </a:t>
            </a:r>
            <a:r>
              <a:rPr lang="en-US" altLang="zh-CN" sz="2000" dirty="0"/>
              <a:t>49.14%</a:t>
            </a:r>
            <a:r>
              <a:rPr lang="zh-CN" altLang="en-US" sz="2000" dirty="0"/>
              <a:t>，较上季度下降 </a:t>
            </a:r>
            <a:r>
              <a:rPr lang="en-US" altLang="zh-CN" sz="2000" dirty="0"/>
              <a:t>0.15 </a:t>
            </a:r>
            <a:r>
              <a:rPr lang="zh-CN" altLang="en-US" sz="2000" dirty="0"/>
              <a:t>个百分点。银行卡人均消费金额为 </a:t>
            </a:r>
            <a:r>
              <a:rPr lang="en-US" altLang="zh-CN" sz="2000" dirty="0"/>
              <a:t>2.35 </a:t>
            </a:r>
            <a:r>
              <a:rPr lang="zh-CN" altLang="en-US" sz="2000" dirty="0"/>
              <a:t>万元，同比增长 </a:t>
            </a:r>
            <a:r>
              <a:rPr lang="en-US" altLang="zh-CN" sz="2000" dirty="0"/>
              <a:t>15.39%</a:t>
            </a:r>
            <a:r>
              <a:rPr lang="zh-CN" altLang="en-US" sz="2000" dirty="0"/>
              <a:t>；银行卡卡均消费金额为 </a:t>
            </a:r>
            <a:r>
              <a:rPr lang="en-US" altLang="zh-CN" sz="2000" dirty="0"/>
              <a:t>3639.51 </a:t>
            </a:r>
            <a:r>
              <a:rPr lang="zh-CN" altLang="en-US" sz="2000" dirty="0"/>
              <a:t>元，同比增长 </a:t>
            </a:r>
            <a:r>
              <a:rPr lang="en-US" altLang="zh-CN" sz="2000" dirty="0"/>
              <a:t>10.58%</a:t>
            </a:r>
            <a:r>
              <a:rPr lang="zh-CN" altLang="en-US" sz="2000" dirty="0"/>
              <a:t>；银行卡笔均消费金额为 </a:t>
            </a:r>
            <a:r>
              <a:rPr lang="en-US" altLang="zh-CN" sz="2000" dirty="0"/>
              <a:t>603.00 </a:t>
            </a:r>
            <a:r>
              <a:rPr lang="zh-CN" altLang="en-US" sz="2000" dirty="0"/>
              <a:t>元，同比下降 </a:t>
            </a:r>
            <a:r>
              <a:rPr lang="en-US" altLang="zh-CN" sz="2000" dirty="0"/>
              <a:t>10.23%</a:t>
            </a:r>
            <a:r>
              <a:rPr lang="zh-CN" altLang="en-US" sz="2000" dirty="0"/>
              <a:t>。银行卡应偿信贷保持增长。截至二季度末，银行卡授信总额</a:t>
            </a:r>
            <a:r>
              <a:rPr lang="en-US" altLang="zh-CN" sz="2000" dirty="0"/>
              <a:t>8</a:t>
            </a:r>
            <a:r>
              <a:rPr lang="zh-CN" altLang="en-US" sz="2000" dirty="0"/>
              <a:t>为 </a:t>
            </a:r>
            <a:r>
              <a:rPr lang="en-US" altLang="zh-CN" sz="2000" dirty="0"/>
              <a:t>20.23 </a:t>
            </a:r>
            <a:r>
              <a:rPr lang="zh-CN" altLang="en-US" sz="2000" dirty="0"/>
              <a:t>万亿元，环比增长 </a:t>
            </a:r>
            <a:r>
              <a:rPr lang="en-US" altLang="zh-CN" sz="2000" dirty="0"/>
              <a:t>3.01%</a:t>
            </a:r>
            <a:r>
              <a:rPr lang="zh-CN" altLang="en-US" sz="2000" dirty="0"/>
              <a:t>；银行卡应偿信贷余额为 </a:t>
            </a:r>
            <a:r>
              <a:rPr lang="en-US" altLang="zh-CN" sz="2000" dirty="0"/>
              <a:t>8.18 </a:t>
            </a:r>
            <a:r>
              <a:rPr lang="zh-CN" altLang="en-US" sz="2000" dirty="0"/>
              <a:t>万亿元，环比增长 </a:t>
            </a:r>
            <a:r>
              <a:rPr lang="en-US" altLang="zh-CN" sz="2000" dirty="0"/>
              <a:t>2.36%</a:t>
            </a:r>
            <a:r>
              <a:rPr lang="zh-CN" altLang="en-US" sz="2000" dirty="0"/>
              <a:t>。银行卡卡均授信额度</a:t>
            </a:r>
            <a:r>
              <a:rPr lang="en-US" altLang="zh-CN" sz="2000" dirty="0"/>
              <a:t>2.56 </a:t>
            </a:r>
            <a:r>
              <a:rPr lang="zh-CN" altLang="en-US" sz="2000" dirty="0"/>
              <a:t>万元，授信使用率</a:t>
            </a:r>
            <a:r>
              <a:rPr lang="en-US" altLang="zh-CN" sz="2000" dirty="0"/>
              <a:t>9</a:t>
            </a:r>
            <a:r>
              <a:rPr lang="zh-CN" altLang="en-US" sz="2000" dirty="0"/>
              <a:t>为 </a:t>
            </a:r>
            <a:r>
              <a:rPr lang="en-US" altLang="zh-CN" sz="2000" dirty="0"/>
              <a:t>40.43%</a:t>
            </a:r>
            <a:r>
              <a:rPr lang="zh-CN" altLang="en-US" sz="2000" dirty="0"/>
              <a:t>。信用卡逾期半年未偿信贷总额</a:t>
            </a:r>
            <a:r>
              <a:rPr lang="en-US" altLang="zh-CN" sz="2000" dirty="0"/>
              <a:t>10818.04 </a:t>
            </a:r>
            <a:r>
              <a:rPr lang="zh-CN" altLang="en-US" sz="2000" dirty="0"/>
              <a:t>亿元，环比下降 </a:t>
            </a:r>
            <a:r>
              <a:rPr lang="en-US" altLang="zh-CN" sz="2000" dirty="0"/>
              <a:t>8.31%</a:t>
            </a:r>
            <a:r>
              <a:rPr lang="zh-CN" altLang="en-US" sz="2000" dirty="0"/>
              <a:t>，占信用卡应偿信贷余额的 </a:t>
            </a:r>
            <a:r>
              <a:rPr lang="en-US" altLang="zh-CN" sz="2000" dirty="0"/>
              <a:t>1.00%</a:t>
            </a:r>
            <a:r>
              <a:rPr lang="zh-CN" altLang="en-US" sz="2000" dirty="0"/>
              <a:t>。</a:t>
            </a:r>
          </a:p>
          <a:p>
            <a:pPr indent="457200">
              <a:lnSpc>
                <a:spcPct val="150000"/>
              </a:lnSpc>
            </a:pPr>
            <a:r>
              <a:rPr lang="zh-CN" altLang="en-US" sz="2000" dirty="0"/>
              <a:t>（二）票据</a:t>
            </a:r>
          </a:p>
          <a:p>
            <a:pPr indent="457200">
              <a:lnSpc>
                <a:spcPct val="150000"/>
              </a:lnSpc>
            </a:pPr>
            <a:r>
              <a:rPr lang="zh-CN" altLang="en-US" sz="2000" dirty="0"/>
              <a:t>票据业务量总体保持下降趋势。二季度，全国共发生票据业务 </a:t>
            </a:r>
            <a:r>
              <a:rPr lang="en-US" altLang="zh-CN" sz="2000" dirty="0"/>
              <a:t>3212.05 </a:t>
            </a:r>
            <a:r>
              <a:rPr lang="zh-CN" altLang="en-US" sz="2000" dirty="0"/>
              <a:t>万笔，金额 </a:t>
            </a:r>
            <a:r>
              <a:rPr lang="en-US" altLang="zh-CN" sz="2000" dirty="0"/>
              <a:t>27.87 </a:t>
            </a:r>
            <a:r>
              <a:rPr lang="zh-CN" altLang="en-US" sz="2000" dirty="0"/>
              <a:t>万亿元，同比分别下降</a:t>
            </a:r>
            <a:r>
              <a:rPr lang="en-US" altLang="zh-CN" sz="2000" dirty="0"/>
              <a:t>9.96%</a:t>
            </a:r>
            <a:r>
              <a:rPr lang="zh-CN" altLang="en-US" sz="2000" dirty="0"/>
              <a:t>和 </a:t>
            </a:r>
            <a:r>
              <a:rPr lang="en-US" altLang="zh-CN" sz="2000" dirty="0"/>
              <a:t>6.29%</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1993822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zh-CN" altLang="en-US" sz="2000" dirty="0"/>
              <a:t>其中，支票业务 </a:t>
            </a:r>
            <a:r>
              <a:rPr lang="en-US" altLang="zh-CN" sz="2000" dirty="0"/>
              <a:t>2546.97 </a:t>
            </a:r>
            <a:r>
              <a:rPr lang="zh-CN" altLang="en-US" sz="2000" dirty="0"/>
              <a:t>万笔，金额 </a:t>
            </a:r>
            <a:r>
              <a:rPr lang="en-US" altLang="zh-CN" sz="2000" dirty="0" smtClean="0"/>
              <a:t>22.13</a:t>
            </a:r>
            <a:r>
              <a:rPr lang="zh-CN" altLang="en-US" sz="2000" dirty="0" smtClean="0"/>
              <a:t>万亿</a:t>
            </a:r>
            <a:r>
              <a:rPr lang="zh-CN" altLang="en-US" sz="2000" dirty="0"/>
              <a:t>元，同比分别下降 </a:t>
            </a:r>
            <a:r>
              <a:rPr lang="en-US" altLang="zh-CN" sz="2000" dirty="0"/>
              <a:t>14.06%</a:t>
            </a:r>
            <a:r>
              <a:rPr lang="zh-CN" altLang="en-US" sz="2000" dirty="0"/>
              <a:t>和 </a:t>
            </a:r>
            <a:r>
              <a:rPr lang="en-US" altLang="zh-CN" sz="2000" dirty="0"/>
              <a:t>11.25%</a:t>
            </a:r>
            <a:r>
              <a:rPr lang="zh-CN" altLang="en-US" sz="2000" dirty="0"/>
              <a:t>；实际结算商业汇票业务 </a:t>
            </a:r>
            <a:r>
              <a:rPr lang="en-US" altLang="zh-CN" sz="2000" dirty="0"/>
              <a:t>655.69 </a:t>
            </a:r>
            <a:r>
              <a:rPr lang="zh-CN" altLang="en-US" sz="2000" dirty="0"/>
              <a:t>万笔，金额 </a:t>
            </a:r>
            <a:r>
              <a:rPr lang="en-US" altLang="zh-CN" sz="2000" dirty="0"/>
              <a:t>5.63 </a:t>
            </a:r>
            <a:r>
              <a:rPr lang="zh-CN" altLang="en-US" sz="2000" dirty="0"/>
              <a:t>万亿元，同比分别增长 </a:t>
            </a:r>
            <a:r>
              <a:rPr lang="en-US" altLang="zh-CN" sz="2000" dirty="0"/>
              <a:t>11.51%</a:t>
            </a:r>
            <a:r>
              <a:rPr lang="zh-CN" altLang="en-US" sz="2000" dirty="0"/>
              <a:t>和 </a:t>
            </a:r>
            <a:r>
              <a:rPr lang="en-US" altLang="zh-CN" sz="2000" dirty="0"/>
              <a:t>20.80%</a:t>
            </a:r>
            <a:r>
              <a:rPr lang="zh-CN" altLang="en-US" sz="2000" dirty="0"/>
              <a:t>；银行汇票业务 </a:t>
            </a:r>
            <a:r>
              <a:rPr lang="en-US" altLang="zh-CN" sz="2000" dirty="0"/>
              <a:t>3.14 </a:t>
            </a:r>
            <a:r>
              <a:rPr lang="zh-CN" altLang="en-US" sz="2000" dirty="0"/>
              <a:t>万笔，金额 </a:t>
            </a:r>
            <a:r>
              <a:rPr lang="en-US" altLang="zh-CN" sz="2000" dirty="0"/>
              <a:t>251.56 </a:t>
            </a:r>
            <a:r>
              <a:rPr lang="zh-CN" altLang="en-US" sz="2000" dirty="0"/>
              <a:t>亿元，同比分别下降 </a:t>
            </a:r>
            <a:r>
              <a:rPr lang="en-US" altLang="zh-CN" sz="2000" dirty="0"/>
              <a:t>38.25%</a:t>
            </a:r>
            <a:r>
              <a:rPr lang="zh-CN" altLang="en-US" sz="2000" dirty="0"/>
              <a:t>和 </a:t>
            </a:r>
            <a:r>
              <a:rPr lang="en-US" altLang="zh-CN" sz="2000" dirty="0"/>
              <a:t>24.61%</a:t>
            </a:r>
            <a:r>
              <a:rPr lang="zh-CN" altLang="en-US" sz="2000" dirty="0"/>
              <a:t>；银行本票业务 </a:t>
            </a:r>
            <a:r>
              <a:rPr lang="en-US" altLang="zh-CN" sz="2000" dirty="0"/>
              <a:t>6.25 </a:t>
            </a:r>
            <a:r>
              <a:rPr lang="zh-CN" altLang="en-US" sz="2000" dirty="0"/>
              <a:t>万笔，金额 </a:t>
            </a:r>
            <a:r>
              <a:rPr lang="en-US" altLang="zh-CN" sz="2000" dirty="0"/>
              <a:t>881.71 </a:t>
            </a:r>
            <a:r>
              <a:rPr lang="zh-CN" altLang="en-US" sz="2000" dirty="0"/>
              <a:t>亿元，同比分别下降 </a:t>
            </a:r>
            <a:r>
              <a:rPr lang="en-US" altLang="zh-CN" sz="2000" dirty="0"/>
              <a:t>41.11%</a:t>
            </a:r>
            <a:r>
              <a:rPr lang="zh-CN" altLang="en-US" sz="2000" dirty="0"/>
              <a:t>和 </a:t>
            </a:r>
            <a:r>
              <a:rPr lang="en-US" altLang="zh-CN" sz="2000" dirty="0"/>
              <a:t>23.56%</a:t>
            </a:r>
            <a:r>
              <a:rPr lang="zh-CN" altLang="en-US" sz="2000" dirty="0"/>
              <a:t>。</a:t>
            </a:r>
          </a:p>
          <a:p>
            <a:pPr indent="457200">
              <a:lnSpc>
                <a:spcPct val="150000"/>
              </a:lnSpc>
            </a:pPr>
            <a:r>
              <a:rPr lang="zh-CN" altLang="en-US" sz="2000" dirty="0"/>
              <a:t>电子商业汇票系统业务量持续增长。二季度，电子商业汇票系统出票 </a:t>
            </a:r>
            <a:r>
              <a:rPr lang="en-US" altLang="zh-CN" sz="2000" dirty="0"/>
              <a:t>642.48 </a:t>
            </a:r>
            <a:r>
              <a:rPr lang="zh-CN" altLang="en-US" sz="2000" dirty="0"/>
              <a:t>万笔，金额 </a:t>
            </a:r>
            <a:r>
              <a:rPr lang="en-US" altLang="zh-CN" sz="2000" dirty="0"/>
              <a:t>6.02 </a:t>
            </a:r>
            <a:r>
              <a:rPr lang="zh-CN" altLang="en-US" sz="2000" dirty="0"/>
              <a:t>万亿元，同比分别增长 </a:t>
            </a:r>
            <a:r>
              <a:rPr lang="en-US" altLang="zh-CN" sz="2000" dirty="0"/>
              <a:t>22.23%</a:t>
            </a:r>
            <a:r>
              <a:rPr lang="zh-CN" altLang="en-US" sz="2000" dirty="0"/>
              <a:t>和 </a:t>
            </a:r>
            <a:r>
              <a:rPr lang="en-US" altLang="zh-CN" sz="2000" dirty="0"/>
              <a:t>10.42%</a:t>
            </a:r>
            <a:r>
              <a:rPr lang="zh-CN" altLang="en-US" sz="2000" dirty="0"/>
              <a:t>；承兑 </a:t>
            </a:r>
            <a:r>
              <a:rPr lang="en-US" altLang="zh-CN" sz="2000" dirty="0"/>
              <a:t>655.04 </a:t>
            </a:r>
            <a:r>
              <a:rPr lang="zh-CN" altLang="en-US" sz="2000" dirty="0"/>
              <a:t>万笔，金额 </a:t>
            </a:r>
            <a:r>
              <a:rPr lang="en-US" altLang="zh-CN" sz="2000" dirty="0"/>
              <a:t>6.15 </a:t>
            </a:r>
            <a:r>
              <a:rPr lang="zh-CN" altLang="en-US" sz="2000" dirty="0"/>
              <a:t>万亿元，同比分别增长 </a:t>
            </a:r>
            <a:r>
              <a:rPr lang="en-US" altLang="zh-CN" sz="2000" dirty="0"/>
              <a:t>22.26%</a:t>
            </a:r>
            <a:r>
              <a:rPr lang="zh-CN" altLang="en-US" sz="2000" dirty="0"/>
              <a:t>和 </a:t>
            </a:r>
            <a:r>
              <a:rPr lang="en-US" altLang="zh-CN" sz="2000" dirty="0"/>
              <a:t>10.01%</a:t>
            </a:r>
            <a:r>
              <a:rPr lang="zh-CN" altLang="en-US" sz="2000" dirty="0"/>
              <a:t>；贴现 </a:t>
            </a:r>
            <a:r>
              <a:rPr lang="en-US" altLang="zh-CN" sz="2000" dirty="0"/>
              <a:t>243.91 </a:t>
            </a:r>
            <a:r>
              <a:rPr lang="zh-CN" altLang="en-US" sz="2000" dirty="0"/>
              <a:t>万笔，金额 </a:t>
            </a:r>
            <a:r>
              <a:rPr lang="en-US" altLang="zh-CN" sz="2000" dirty="0"/>
              <a:t>3.96 </a:t>
            </a:r>
            <a:r>
              <a:rPr lang="zh-CN" altLang="en-US" sz="2000" dirty="0"/>
              <a:t>万亿元，同比分别增长 </a:t>
            </a:r>
            <a:r>
              <a:rPr lang="en-US" altLang="zh-CN" sz="2000" dirty="0"/>
              <a:t>37.04%</a:t>
            </a:r>
            <a:r>
              <a:rPr lang="zh-CN" altLang="en-US" sz="2000" dirty="0"/>
              <a:t>和 </a:t>
            </a:r>
            <a:r>
              <a:rPr lang="en-US" altLang="zh-CN" sz="2000" dirty="0"/>
              <a:t>13.47%</a:t>
            </a:r>
            <a:r>
              <a:rPr lang="zh-CN" altLang="en-US" sz="2000" dirty="0"/>
              <a:t>；转贴现</a:t>
            </a:r>
            <a:r>
              <a:rPr lang="en-US" altLang="zh-CN" sz="2000" dirty="0"/>
              <a:t>354.21 </a:t>
            </a:r>
            <a:r>
              <a:rPr lang="zh-CN" altLang="en-US" sz="2000" dirty="0"/>
              <a:t>万笔，同比增长 </a:t>
            </a:r>
            <a:r>
              <a:rPr lang="en-US" altLang="zh-CN" sz="2000" dirty="0"/>
              <a:t>19.32%</a:t>
            </a:r>
            <a:r>
              <a:rPr lang="zh-CN" altLang="en-US" sz="2000" dirty="0"/>
              <a:t>，金额 </a:t>
            </a:r>
            <a:r>
              <a:rPr lang="en-US" altLang="zh-CN" sz="2000" dirty="0"/>
              <a:t>12.88 </a:t>
            </a:r>
            <a:r>
              <a:rPr lang="zh-CN" altLang="en-US" sz="2000" dirty="0"/>
              <a:t>万亿元，</a:t>
            </a:r>
            <a:r>
              <a:rPr lang="zh-CN" altLang="en-US" sz="2000" dirty="0" smtClean="0"/>
              <a:t>同比下降 </a:t>
            </a:r>
            <a:r>
              <a:rPr lang="en-US" altLang="zh-CN" sz="2000" dirty="0"/>
              <a:t>3.14%</a:t>
            </a:r>
            <a:r>
              <a:rPr lang="zh-CN" altLang="en-US" sz="2000" dirty="0"/>
              <a:t>；质押式回购 </a:t>
            </a:r>
            <a:r>
              <a:rPr lang="en-US" altLang="zh-CN" sz="2000" dirty="0"/>
              <a:t>73.56 </a:t>
            </a:r>
            <a:r>
              <a:rPr lang="zh-CN" altLang="en-US" sz="2000" dirty="0"/>
              <a:t>万笔，</a:t>
            </a:r>
            <a:r>
              <a:rPr lang="zh-CN" altLang="en-US" sz="2000" dirty="0" smtClean="0"/>
              <a:t>金额</a:t>
            </a:r>
            <a:endParaRPr lang="zh-CN" altLang="en-US" sz="2000" dirty="0"/>
          </a:p>
        </p:txBody>
      </p:sp>
    </p:spTree>
    <p:custDataLst>
      <p:tags r:id="rId1"/>
    </p:custDataLst>
    <p:extLst>
      <p:ext uri="{BB962C8B-B14F-4D97-AF65-F5344CB8AC3E}">
        <p14:creationId xmlns:p14="http://schemas.microsoft.com/office/powerpoint/2010/main" val="3880037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en-US" altLang="zh-CN" sz="2000" dirty="0"/>
              <a:t>5.78 </a:t>
            </a:r>
            <a:r>
              <a:rPr lang="zh-CN" altLang="en-US" sz="2000" dirty="0"/>
              <a:t>万亿元，同比分别增长 </a:t>
            </a:r>
            <a:r>
              <a:rPr lang="en-US" altLang="zh-CN" sz="2000" dirty="0"/>
              <a:t>15.65%</a:t>
            </a:r>
            <a:r>
              <a:rPr lang="zh-CN" altLang="en-US" sz="2000" dirty="0"/>
              <a:t>和 </a:t>
            </a:r>
            <a:r>
              <a:rPr lang="en-US" altLang="zh-CN" sz="2000" dirty="0"/>
              <a:t>2.41%</a:t>
            </a:r>
            <a:r>
              <a:rPr lang="zh-CN" altLang="en-US" sz="2000" dirty="0"/>
              <a:t>；买断式回购 </a:t>
            </a:r>
            <a:r>
              <a:rPr lang="en-US" altLang="zh-CN" sz="2000" dirty="0"/>
              <a:t>6.78 </a:t>
            </a:r>
            <a:r>
              <a:rPr lang="zh-CN" altLang="en-US" sz="2000" dirty="0"/>
              <a:t>万笔，金额</a:t>
            </a:r>
            <a:r>
              <a:rPr lang="en-US" altLang="zh-CN" sz="2000" dirty="0"/>
              <a:t>4175.33 </a:t>
            </a:r>
            <a:r>
              <a:rPr lang="zh-CN" altLang="en-US" sz="2000" dirty="0"/>
              <a:t>亿元，同比分别增长 </a:t>
            </a:r>
            <a:r>
              <a:rPr lang="en-US" altLang="zh-CN" sz="2000" dirty="0"/>
              <a:t>309.61%</a:t>
            </a:r>
            <a:r>
              <a:rPr lang="zh-CN" altLang="en-US" sz="2000" dirty="0"/>
              <a:t>和 </a:t>
            </a:r>
            <a:r>
              <a:rPr lang="en-US" altLang="zh-CN" sz="2000" dirty="0"/>
              <a:t>463.62%</a:t>
            </a:r>
            <a:r>
              <a:rPr lang="zh-CN" altLang="en-US" sz="2000" dirty="0"/>
              <a:t>。</a:t>
            </a:r>
          </a:p>
          <a:p>
            <a:pPr indent="457200">
              <a:lnSpc>
                <a:spcPct val="150000"/>
              </a:lnSpc>
            </a:pPr>
            <a:r>
              <a:rPr lang="zh-CN" altLang="en-US" sz="2000" dirty="0"/>
              <a:t>（三）贷记转账等其他结算业务</a:t>
            </a:r>
          </a:p>
          <a:p>
            <a:pPr indent="457200">
              <a:lnSpc>
                <a:spcPct val="150000"/>
              </a:lnSpc>
            </a:pPr>
            <a:r>
              <a:rPr lang="zh-CN" altLang="en-US" sz="2000" dirty="0"/>
              <a:t>贷记转账等其他结算业务量继续增长 贷记转账等其他结算业务量继续增长 贷记转账等其他结算业务量继续增长 贷记转账等其他结算业务量继续增长。二季度，全国共发生贷记转账、直接借记、托收承付以及国内信用证结算业务 </a:t>
            </a:r>
            <a:r>
              <a:rPr lang="en-US" altLang="zh-CN" sz="2000" dirty="0"/>
              <a:t>25.45 </a:t>
            </a:r>
            <a:r>
              <a:rPr lang="zh-CN" altLang="en-US" sz="2000" dirty="0"/>
              <a:t>亿笔，金额 </a:t>
            </a:r>
            <a:r>
              <a:rPr lang="en-US" altLang="zh-CN" sz="2000" dirty="0"/>
              <a:t>812.70 </a:t>
            </a:r>
            <a:r>
              <a:rPr lang="zh-CN" altLang="en-US" sz="2000" dirty="0"/>
              <a:t>万亿元，同比分别增长 </a:t>
            </a:r>
            <a:r>
              <a:rPr lang="en-US" altLang="zh-CN" sz="2000" dirty="0"/>
              <a:t>14.29%</a:t>
            </a:r>
            <a:r>
              <a:rPr lang="zh-CN" altLang="en-US" sz="2000" dirty="0"/>
              <a:t>和 </a:t>
            </a:r>
            <a:r>
              <a:rPr lang="en-US" altLang="zh-CN" sz="2000" dirty="0"/>
              <a:t>5.77%</a:t>
            </a:r>
            <a:r>
              <a:rPr lang="zh-CN" altLang="en-US" sz="2000" dirty="0"/>
              <a:t>。其中，贷记转账业务 </a:t>
            </a:r>
            <a:r>
              <a:rPr lang="en-US" altLang="zh-CN" sz="2000" dirty="0"/>
              <a:t>24.49 </a:t>
            </a:r>
            <a:r>
              <a:rPr lang="zh-CN" altLang="en-US" sz="2000" dirty="0"/>
              <a:t>亿笔，金额 </a:t>
            </a:r>
            <a:r>
              <a:rPr lang="en-US" altLang="zh-CN" sz="2000" dirty="0"/>
              <a:t>799.29 </a:t>
            </a:r>
            <a:r>
              <a:rPr lang="zh-CN" altLang="en-US" sz="2000" dirty="0"/>
              <a:t>万亿元。</a:t>
            </a:r>
          </a:p>
          <a:p>
            <a:pPr indent="457200">
              <a:lnSpc>
                <a:spcPct val="150000"/>
              </a:lnSpc>
            </a:pPr>
            <a:r>
              <a:rPr lang="zh-CN" altLang="en-US" sz="2000" dirty="0"/>
              <a:t>（四）电子支付</a:t>
            </a:r>
          </a:p>
          <a:p>
            <a:pPr indent="457200">
              <a:lnSpc>
                <a:spcPct val="150000"/>
              </a:lnSpc>
            </a:pPr>
            <a:r>
              <a:rPr lang="zh-CN" altLang="en-US" sz="2000" dirty="0"/>
              <a:t>移动支付业务量保持增长态势。二季度，银行共处理电子支付</a:t>
            </a:r>
            <a:r>
              <a:rPr lang="en-US" altLang="zh-CN" sz="2000" dirty="0"/>
              <a:t>12</a:t>
            </a:r>
            <a:r>
              <a:rPr lang="zh-CN" altLang="en-US" sz="2000" dirty="0"/>
              <a:t>业务 </a:t>
            </a:r>
            <a:r>
              <a:rPr lang="en-US" altLang="zh-CN" sz="2000" dirty="0"/>
              <a:t>673.92 </a:t>
            </a:r>
            <a:r>
              <a:rPr lang="zh-CN" altLang="en-US" sz="2000" dirty="0"/>
              <a:t>亿笔，金额 </a:t>
            </a:r>
            <a:r>
              <a:rPr lang="en-US" altLang="zh-CN" sz="2000" dirty="0"/>
              <a:t>745.74 </a:t>
            </a:r>
            <a:r>
              <a:rPr lang="zh-CN" altLang="en-US" sz="2000" dirty="0"/>
              <a:t>万亿元。其中，网上支付</a:t>
            </a:r>
            <a:r>
              <a:rPr lang="zh-CN" altLang="en-US" sz="2000" dirty="0" smtClean="0"/>
              <a:t>业务</a:t>
            </a:r>
            <a:endParaRPr lang="zh-CN" altLang="en-US" sz="2000" dirty="0"/>
          </a:p>
        </p:txBody>
      </p:sp>
    </p:spTree>
    <p:custDataLst>
      <p:tags r:id="rId1"/>
    </p:custDataLst>
    <p:extLst>
      <p:ext uri="{BB962C8B-B14F-4D97-AF65-F5344CB8AC3E}">
        <p14:creationId xmlns:p14="http://schemas.microsoft.com/office/powerpoint/2010/main" val="38800372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2802562"/>
          </a:xfrm>
          <a:prstGeom prst="rect">
            <a:avLst/>
          </a:prstGeom>
        </p:spPr>
        <p:txBody>
          <a:bodyPr wrap="square">
            <a:spAutoFit/>
          </a:bodyPr>
          <a:lstStyle/>
          <a:p>
            <a:pPr indent="457200">
              <a:lnSpc>
                <a:spcPct val="150000"/>
              </a:lnSpc>
            </a:pPr>
            <a:r>
              <a:rPr lang="en-US" altLang="zh-CN" sz="2000" dirty="0"/>
              <a:t>251.90 </a:t>
            </a:r>
            <a:r>
              <a:rPr lang="zh-CN" altLang="en-US" sz="2000" dirty="0"/>
              <a:t>亿笔，金额 </a:t>
            </a:r>
            <a:r>
              <a:rPr lang="en-US" altLang="zh-CN" sz="2000" dirty="0"/>
              <a:t>605.19 </a:t>
            </a:r>
            <a:r>
              <a:rPr lang="zh-CN" altLang="en-US" sz="2000" dirty="0"/>
              <a:t>万亿元，同比分别增长 </a:t>
            </a:r>
            <a:r>
              <a:rPr lang="en-US" altLang="zh-CN" sz="2000" dirty="0"/>
              <a:t>16.42%</a:t>
            </a:r>
            <a:r>
              <a:rPr lang="zh-CN" altLang="en-US" sz="2000" dirty="0"/>
              <a:t>和 </a:t>
            </a:r>
            <a:r>
              <a:rPr lang="en-US" altLang="zh-CN" sz="2000" dirty="0"/>
              <a:t>11.80%</a:t>
            </a:r>
            <a:r>
              <a:rPr lang="zh-CN" altLang="en-US" sz="2000" dirty="0"/>
              <a:t>；移动支付业务 </a:t>
            </a:r>
            <a:r>
              <a:rPr lang="en-US" altLang="zh-CN" sz="2000" dirty="0"/>
              <a:t>370.11 </a:t>
            </a:r>
            <a:r>
              <a:rPr lang="zh-CN" altLang="en-US" sz="2000" dirty="0"/>
              <a:t>亿笔，金额 </a:t>
            </a:r>
            <a:r>
              <a:rPr lang="en-US" altLang="zh-CN" sz="2000" dirty="0"/>
              <a:t>117.13</a:t>
            </a:r>
            <a:r>
              <a:rPr lang="zh-CN" altLang="en-US" sz="2000" dirty="0"/>
              <a:t>万亿元，同比分别增长 </a:t>
            </a:r>
            <a:r>
              <a:rPr lang="en-US" altLang="zh-CN" sz="2000" dirty="0"/>
              <a:t>22.79%</a:t>
            </a:r>
            <a:r>
              <a:rPr lang="zh-CN" altLang="en-US" sz="2000" dirty="0"/>
              <a:t>和 </a:t>
            </a:r>
            <a:r>
              <a:rPr lang="en-US" altLang="zh-CN" sz="2000" dirty="0"/>
              <a:t>10.32%</a:t>
            </a:r>
            <a:r>
              <a:rPr lang="zh-CN" altLang="en-US" sz="2000" dirty="0"/>
              <a:t>；电话支付业务 </a:t>
            </a:r>
            <a:r>
              <a:rPr lang="en-US" altLang="zh-CN" sz="2000" dirty="0"/>
              <a:t>0.65</a:t>
            </a:r>
            <a:r>
              <a:rPr lang="zh-CN" altLang="en-US" sz="2000" dirty="0"/>
              <a:t>亿笔，同比增长 </a:t>
            </a:r>
            <a:r>
              <a:rPr lang="en-US" altLang="zh-CN" sz="2000" dirty="0"/>
              <a:t>20.97%</a:t>
            </a:r>
            <a:r>
              <a:rPr lang="zh-CN" altLang="en-US" sz="2000" dirty="0"/>
              <a:t>，金额 </a:t>
            </a:r>
            <a:r>
              <a:rPr lang="en-US" altLang="zh-CN" sz="2000" dirty="0"/>
              <a:t>2.74 </a:t>
            </a:r>
            <a:r>
              <a:rPr lang="zh-CN" altLang="en-US" sz="2000" dirty="0"/>
              <a:t>万亿元，同比下降 </a:t>
            </a:r>
            <a:r>
              <a:rPr lang="en-US" altLang="zh-CN" sz="2000" dirty="0"/>
              <a:t>12.27%</a:t>
            </a:r>
            <a:r>
              <a:rPr lang="zh-CN" altLang="en-US" sz="2000" dirty="0"/>
              <a:t>。二季度，非银行支付机构处理网络支付业务</a:t>
            </a:r>
            <a:r>
              <a:rPr lang="en-US" altLang="zh-CN" sz="2000" dirty="0"/>
              <a:t>132608.30 </a:t>
            </a:r>
            <a:r>
              <a:rPr lang="zh-CN" altLang="en-US" sz="2000" dirty="0"/>
              <a:t>亿笔，金额 </a:t>
            </a:r>
            <a:r>
              <a:rPr lang="en-US" altLang="zh-CN" sz="2000" dirty="0"/>
              <a:t>87.32 </a:t>
            </a:r>
            <a:r>
              <a:rPr lang="zh-CN" altLang="en-US" sz="2000" dirty="0"/>
              <a:t>万亿元，同比分别增长 </a:t>
            </a:r>
            <a:r>
              <a:rPr lang="en-US" altLang="zh-CN" sz="2000" dirty="0"/>
              <a:t>28.17%</a:t>
            </a:r>
            <a:r>
              <a:rPr lang="zh-CN" altLang="en-US" sz="2000" dirty="0"/>
              <a:t>和 </a:t>
            </a:r>
            <a:r>
              <a:rPr lang="en-US" altLang="zh-CN" sz="2000" dirty="0"/>
              <a:t>24.37%</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14069593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9" name="Picture 49" descr="arrow_metal0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685800" y="2209800"/>
            <a:ext cx="2741613" cy="3657600"/>
          </a:xfrm>
          <a:prstGeom prst="rect">
            <a:avLst/>
          </a:prstGeom>
          <a:noFill/>
          <a:extLst>
            <a:ext uri="{909E8E84-426E-40DD-AFC4-6F175D3DCCD1}">
              <a14:hiddenFill xmlns:a14="http://schemas.microsoft.com/office/drawing/2010/main">
                <a:solidFill>
                  <a:srgbClr val="FFFFFF"/>
                </a:solidFill>
              </a14:hiddenFill>
            </a:ext>
          </a:extLst>
        </p:spPr>
      </p:pic>
      <p:sp>
        <p:nvSpPr>
          <p:cNvPr id="35844" name="Line 4"/>
          <p:cNvSpPr>
            <a:spLocks noChangeShapeType="1"/>
          </p:cNvSpPr>
          <p:nvPr/>
        </p:nvSpPr>
        <p:spPr bwMode="black">
          <a:xfrm>
            <a:off x="2971800" y="27432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48" name="Rectangle 8"/>
          <p:cNvSpPr>
            <a:spLocks noChangeArrowheads="1"/>
          </p:cNvSpPr>
          <p:nvPr/>
        </p:nvSpPr>
        <p:spPr bwMode="black">
          <a:xfrm>
            <a:off x="3657600" y="23622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a:latin typeface="宋体" pitchFamily="2" charset="-122"/>
                <a:ea typeface="宋体" pitchFamily="2" charset="-122"/>
              </a:rPr>
              <a:t>2.1 </a:t>
            </a:r>
            <a:r>
              <a:rPr lang="zh-CN" altLang="en-US" sz="2400" dirty="0">
                <a:latin typeface="宋体" pitchFamily="2" charset="-122"/>
                <a:ea typeface="宋体" pitchFamily="2" charset="-122"/>
              </a:rPr>
              <a:t>支付体系及其</a:t>
            </a:r>
            <a:r>
              <a:rPr lang="zh-CN" altLang="en-US" sz="2400" dirty="0" smtClean="0">
                <a:latin typeface="宋体" pitchFamily="2" charset="-122"/>
                <a:ea typeface="宋体" pitchFamily="2" charset="-122"/>
              </a:rPr>
              <a:t>构成</a:t>
            </a:r>
            <a:endParaRPr lang="zh-CN" altLang="en-US" sz="2400" b="1" dirty="0">
              <a:latin typeface="宋体" pitchFamily="2" charset="-122"/>
              <a:ea typeface="宋体" pitchFamily="2" charset="-122"/>
            </a:endParaRPr>
          </a:p>
        </p:txBody>
      </p:sp>
      <p:sp>
        <p:nvSpPr>
          <p:cNvPr id="35849" name="Line 9"/>
          <p:cNvSpPr>
            <a:spLocks noChangeShapeType="1"/>
          </p:cNvSpPr>
          <p:nvPr/>
        </p:nvSpPr>
        <p:spPr bwMode="black">
          <a:xfrm>
            <a:off x="3462338" y="34290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0" name="Rectangle 10"/>
          <p:cNvSpPr>
            <a:spLocks noChangeArrowheads="1"/>
          </p:cNvSpPr>
          <p:nvPr/>
        </p:nvSpPr>
        <p:spPr bwMode="black">
          <a:xfrm>
            <a:off x="4114800" y="30480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a:latin typeface="宋体" pitchFamily="2" charset="-122"/>
                <a:ea typeface="宋体" pitchFamily="2" charset="-122"/>
              </a:rPr>
              <a:t>2.2</a:t>
            </a:r>
            <a:r>
              <a:rPr lang="zh-CN" altLang="en-US" sz="2400" dirty="0">
                <a:latin typeface="宋体" pitchFamily="2" charset="-122"/>
                <a:ea typeface="宋体" pitchFamily="2" charset="-122"/>
              </a:rPr>
              <a:t>支付系统的</a:t>
            </a:r>
            <a:r>
              <a:rPr lang="zh-CN" altLang="en-US" sz="2400" dirty="0" smtClean="0">
                <a:latin typeface="宋体" pitchFamily="2" charset="-122"/>
                <a:ea typeface="宋体" pitchFamily="2" charset="-122"/>
              </a:rPr>
              <a:t>发展</a:t>
            </a:r>
            <a:endParaRPr lang="en-US" altLang="zh-CN" sz="2400" b="1" dirty="0">
              <a:latin typeface="宋体" pitchFamily="2" charset="-122"/>
              <a:ea typeface="宋体" pitchFamily="2" charset="-122"/>
            </a:endParaRPr>
          </a:p>
        </p:txBody>
      </p:sp>
      <p:sp>
        <p:nvSpPr>
          <p:cNvPr id="35851" name="Line 11"/>
          <p:cNvSpPr>
            <a:spLocks noChangeShapeType="1"/>
          </p:cNvSpPr>
          <p:nvPr/>
        </p:nvSpPr>
        <p:spPr bwMode="black">
          <a:xfrm>
            <a:off x="3657600" y="4154488"/>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2" name="Rectangle 12"/>
          <p:cNvSpPr>
            <a:spLocks noChangeArrowheads="1"/>
          </p:cNvSpPr>
          <p:nvPr/>
        </p:nvSpPr>
        <p:spPr bwMode="black">
          <a:xfrm>
            <a:off x="4343400" y="3773488"/>
            <a:ext cx="4800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eaLnBrk="0" hangingPunct="0"/>
            <a:r>
              <a:rPr lang="en-US" altLang="zh-CN" sz="2400" dirty="0">
                <a:latin typeface="宋体" pitchFamily="2" charset="-122"/>
                <a:ea typeface="宋体" pitchFamily="2" charset="-122"/>
              </a:rPr>
              <a:t>2.3</a:t>
            </a:r>
            <a:r>
              <a:rPr lang="zh-CN" altLang="en-US" sz="2400" dirty="0">
                <a:latin typeface="宋体" pitchFamily="2" charset="-122"/>
                <a:ea typeface="宋体" pitchFamily="2" charset="-122"/>
              </a:rPr>
              <a:t>我国支付系统的</a:t>
            </a:r>
            <a:r>
              <a:rPr lang="zh-CN" altLang="en-US" sz="2400" dirty="0" smtClean="0">
                <a:latin typeface="宋体" pitchFamily="2" charset="-122"/>
                <a:ea typeface="宋体" pitchFamily="2" charset="-122"/>
              </a:rPr>
              <a:t>功能</a:t>
            </a:r>
            <a:endParaRPr lang="en-US" altLang="zh-CN" sz="2400" b="1" dirty="0">
              <a:latin typeface="宋体" pitchFamily="2" charset="-122"/>
              <a:ea typeface="宋体" pitchFamily="2" charset="-122"/>
            </a:endParaRPr>
          </a:p>
        </p:txBody>
      </p:sp>
      <p:sp>
        <p:nvSpPr>
          <p:cNvPr id="35853" name="Line 13"/>
          <p:cNvSpPr>
            <a:spLocks noChangeShapeType="1"/>
          </p:cNvSpPr>
          <p:nvPr/>
        </p:nvSpPr>
        <p:spPr bwMode="black">
          <a:xfrm>
            <a:off x="3462338" y="48768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4" name="Rectangle 14"/>
          <p:cNvSpPr>
            <a:spLocks noChangeArrowheads="1"/>
          </p:cNvSpPr>
          <p:nvPr/>
        </p:nvSpPr>
        <p:spPr bwMode="black">
          <a:xfrm>
            <a:off x="4114800" y="44958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dirty="0">
                <a:latin typeface="宋体" pitchFamily="2" charset="-122"/>
                <a:ea typeface="宋体" pitchFamily="2" charset="-122"/>
              </a:rPr>
              <a:t>2.4</a:t>
            </a:r>
            <a:r>
              <a:rPr lang="zh-CN" altLang="en-US" sz="2400" dirty="0">
                <a:latin typeface="宋体" pitchFamily="2" charset="-122"/>
                <a:ea typeface="宋体" pitchFamily="2" charset="-122"/>
              </a:rPr>
              <a:t>支付</a:t>
            </a:r>
            <a:r>
              <a:rPr lang="zh-CN" altLang="en-US" sz="2400" dirty="0" smtClean="0">
                <a:latin typeface="宋体" pitchFamily="2" charset="-122"/>
                <a:ea typeface="宋体" pitchFamily="2" charset="-122"/>
              </a:rPr>
              <a:t>工具</a:t>
            </a:r>
            <a:endParaRPr lang="en-US" altLang="zh-CN" sz="2400" b="1" dirty="0">
              <a:latin typeface="宋体" pitchFamily="2" charset="-122"/>
              <a:ea typeface="宋体" pitchFamily="2" charset="-122"/>
            </a:endParaRPr>
          </a:p>
        </p:txBody>
      </p:sp>
      <p:grpSp>
        <p:nvGrpSpPr>
          <p:cNvPr id="35934" name="Group 94"/>
          <p:cNvGrpSpPr>
            <a:grpSpLocks/>
          </p:cNvGrpSpPr>
          <p:nvPr/>
        </p:nvGrpSpPr>
        <p:grpSpPr bwMode="auto">
          <a:xfrm>
            <a:off x="2813050" y="2351088"/>
            <a:ext cx="393700" cy="393700"/>
            <a:chOff x="2543" y="1006"/>
            <a:chExt cx="416" cy="416"/>
          </a:xfrm>
        </p:grpSpPr>
        <p:sp>
          <p:nvSpPr>
            <p:cNvPr id="35892"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893" name="Group 53"/>
            <p:cNvGrpSpPr>
              <a:grpSpLocks/>
            </p:cNvGrpSpPr>
            <p:nvPr/>
          </p:nvGrpSpPr>
          <p:grpSpPr bwMode="auto">
            <a:xfrm rot="-2288454">
              <a:off x="2578" y="1034"/>
              <a:ext cx="348" cy="356"/>
              <a:chOff x="887" y="2040"/>
              <a:chExt cx="433" cy="422"/>
            </a:xfrm>
          </p:grpSpPr>
          <p:pic>
            <p:nvPicPr>
              <p:cNvPr id="35894" name="Picture 5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895"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896" name="Picture 5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897" name="Picture 5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257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3" name="Group 93"/>
          <p:cNvGrpSpPr>
            <a:grpSpLocks/>
          </p:cNvGrpSpPr>
          <p:nvPr/>
        </p:nvGrpSpPr>
        <p:grpSpPr bwMode="auto">
          <a:xfrm>
            <a:off x="3325813" y="3049588"/>
            <a:ext cx="393700" cy="393700"/>
            <a:chOff x="3071" y="1006"/>
            <a:chExt cx="416" cy="416"/>
          </a:xfrm>
        </p:grpSpPr>
        <p:sp>
          <p:nvSpPr>
            <p:cNvPr id="35902"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03" name="Group 63"/>
            <p:cNvGrpSpPr>
              <a:grpSpLocks/>
            </p:cNvGrpSpPr>
            <p:nvPr/>
          </p:nvGrpSpPr>
          <p:grpSpPr bwMode="auto">
            <a:xfrm rot="-2288454">
              <a:off x="3106" y="1034"/>
              <a:ext cx="348" cy="356"/>
              <a:chOff x="887" y="2040"/>
              <a:chExt cx="433" cy="422"/>
            </a:xfrm>
          </p:grpSpPr>
          <p:pic>
            <p:nvPicPr>
              <p:cNvPr id="35904" name="Picture 6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05"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06" name="Picture 6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6" name="Picture 86"/>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098"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2" name="Group 92"/>
          <p:cNvGrpSpPr>
            <a:grpSpLocks/>
          </p:cNvGrpSpPr>
          <p:nvPr/>
        </p:nvGrpSpPr>
        <p:grpSpPr bwMode="auto">
          <a:xfrm>
            <a:off x="3494088" y="3771900"/>
            <a:ext cx="393700" cy="393700"/>
            <a:chOff x="3647" y="1006"/>
            <a:chExt cx="416" cy="416"/>
          </a:xfrm>
        </p:grpSpPr>
        <p:sp>
          <p:nvSpPr>
            <p:cNvPr id="3590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08" name="Group 68"/>
            <p:cNvGrpSpPr>
              <a:grpSpLocks/>
            </p:cNvGrpSpPr>
            <p:nvPr/>
          </p:nvGrpSpPr>
          <p:grpSpPr bwMode="auto">
            <a:xfrm rot="-2288454">
              <a:off x="3682" y="1034"/>
              <a:ext cx="348" cy="356"/>
              <a:chOff x="887" y="2040"/>
              <a:chExt cx="433" cy="422"/>
            </a:xfrm>
          </p:grpSpPr>
          <p:pic>
            <p:nvPicPr>
              <p:cNvPr id="35909" name="Picture 69"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0"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11" name="Picture 7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7" name="Picture 8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676"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1" name="Group 91"/>
          <p:cNvGrpSpPr>
            <a:grpSpLocks/>
          </p:cNvGrpSpPr>
          <p:nvPr/>
        </p:nvGrpSpPr>
        <p:grpSpPr bwMode="auto">
          <a:xfrm>
            <a:off x="3309938" y="4484688"/>
            <a:ext cx="393700" cy="393700"/>
            <a:chOff x="4213" y="1006"/>
            <a:chExt cx="416" cy="416"/>
          </a:xfrm>
        </p:grpSpPr>
        <p:sp>
          <p:nvSpPr>
            <p:cNvPr id="35912"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13" name="Group 73"/>
            <p:cNvGrpSpPr>
              <a:grpSpLocks/>
            </p:cNvGrpSpPr>
            <p:nvPr/>
          </p:nvGrpSpPr>
          <p:grpSpPr bwMode="auto">
            <a:xfrm rot="-2288454">
              <a:off x="4248" y="1034"/>
              <a:ext cx="348" cy="356"/>
              <a:chOff x="887" y="2040"/>
              <a:chExt cx="433" cy="422"/>
            </a:xfrm>
          </p:grpSpPr>
          <p:pic>
            <p:nvPicPr>
              <p:cNvPr id="35914" name="Picture 7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5"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16" name="Picture 7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8" name="Picture 88"/>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424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标题 1"/>
          <p:cNvSpPr>
            <a:spLocks noGrp="1"/>
          </p:cNvSpPr>
          <p:nvPr>
            <p:ph type="title"/>
          </p:nvPr>
        </p:nvSpPr>
        <p:spPr/>
        <p:txBody>
          <a:bodyPr/>
          <a:lstStyle/>
          <a:p>
            <a:r>
              <a:rPr lang="zh-CN" altLang="en-US" dirty="0" smtClean="0">
                <a:ea typeface="宋体" charset="-122"/>
              </a:rPr>
              <a:t>第</a:t>
            </a:r>
            <a:r>
              <a:rPr lang="en-US" altLang="zh-CN" dirty="0">
                <a:ea typeface="宋体" charset="-122"/>
              </a:rPr>
              <a:t>2</a:t>
            </a:r>
            <a:r>
              <a:rPr lang="zh-CN" altLang="en-US" dirty="0" smtClean="0">
                <a:ea typeface="宋体" charset="-122"/>
              </a:rPr>
              <a:t>章 支付</a:t>
            </a:r>
            <a:r>
              <a:rPr lang="zh-CN" altLang="en-US" dirty="0">
                <a:ea typeface="宋体" charset="-122"/>
              </a:rPr>
              <a:t>体系与支付</a:t>
            </a:r>
            <a:r>
              <a:rPr lang="zh-CN" altLang="en-US" dirty="0" smtClean="0">
                <a:ea typeface="宋体" charset="-122"/>
              </a:rPr>
              <a:t>工具</a:t>
            </a:r>
            <a:endParaRPr lang="zh-CN" altLang="en-US" dirty="0"/>
          </a:p>
        </p:txBody>
      </p:sp>
    </p:spTree>
    <p:extLst>
      <p:ext uri="{BB962C8B-B14F-4D97-AF65-F5344CB8AC3E}">
        <p14:creationId xmlns:p14="http://schemas.microsoft.com/office/powerpoint/2010/main" val="1597646492"/>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80906143741"/>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5.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7.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9.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1.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3.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heme/theme1.xml><?xml version="1.0" encoding="utf-8"?>
<a:theme xmlns:a="http://schemas.openxmlformats.org/drawingml/2006/main" name="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电子安全ppt</Template>
  <TotalTime>2773</TotalTime>
  <Words>2792</Words>
  <Application>Microsoft Office PowerPoint</Application>
  <PresentationFormat>全屏显示(4:3)</PresentationFormat>
  <Paragraphs>115</Paragraphs>
  <Slides>26</Slides>
  <Notes>2</Notes>
  <HiddenSlides>0</HiddenSlides>
  <MMClips>0</MMClips>
  <ScaleCrop>false</ScaleCrop>
  <HeadingPairs>
    <vt:vector size="6" baseType="variant">
      <vt:variant>
        <vt:lpstr>主题</vt:lpstr>
      </vt:variant>
      <vt:variant>
        <vt:i4>4</vt:i4>
      </vt:variant>
      <vt:variant>
        <vt:lpstr>嵌入 OLE 服务器</vt:lpstr>
      </vt:variant>
      <vt:variant>
        <vt:i4>0</vt:i4>
      </vt:variant>
      <vt:variant>
        <vt:lpstr>幻灯片标题</vt:lpstr>
      </vt:variant>
      <vt:variant>
        <vt:i4>26</vt:i4>
      </vt:variant>
    </vt:vector>
  </HeadingPairs>
  <TitlesOfParts>
    <vt:vector size="30" baseType="lpstr">
      <vt:lpstr>电子安全ppt</vt:lpstr>
      <vt:lpstr>1_电子安全ppt</vt:lpstr>
      <vt:lpstr>2_电子安全ppt</vt:lpstr>
      <vt:lpstr>自定义设计方案</vt:lpstr>
      <vt:lpstr>第2章 支付体系与支付工具</vt:lpstr>
      <vt:lpstr>引导案例</vt:lpstr>
      <vt:lpstr>引导案例</vt:lpstr>
      <vt:lpstr>引导案例</vt:lpstr>
      <vt:lpstr>引导案例</vt:lpstr>
      <vt:lpstr>引导案例</vt:lpstr>
      <vt:lpstr>引导案例</vt:lpstr>
      <vt:lpstr>引导案例</vt:lpstr>
      <vt:lpstr>第2章 支付体系与支付工具</vt:lpstr>
      <vt:lpstr>2.1 支付体系及其构成</vt:lpstr>
      <vt:lpstr>2.1 支付体系及其构成</vt:lpstr>
      <vt:lpstr>2.1 支付体系及其构成</vt:lpstr>
      <vt:lpstr>2.2 支付系统发展</vt:lpstr>
      <vt:lpstr>2.2 支付系统发展</vt:lpstr>
      <vt:lpstr>2.2 支付系统发展</vt:lpstr>
      <vt:lpstr>2.2 支付系统发展- 国际主要支付系统</vt:lpstr>
      <vt:lpstr>2.2 支付系统发展- 国际主要支付系统</vt:lpstr>
      <vt:lpstr>2.2 支付系统发展- 国际主要支付系统</vt:lpstr>
      <vt:lpstr>2.2 支付系统发展- 国际主要支付系统</vt:lpstr>
      <vt:lpstr>PowerPoint 演示文稿</vt:lpstr>
      <vt:lpstr>2.3 我国支付系统的功能</vt:lpstr>
      <vt:lpstr>2.3 我国支付系统的功能</vt:lpstr>
      <vt:lpstr>2.4 支付工具</vt:lpstr>
      <vt:lpstr>2.4 支付工具</vt:lpstr>
      <vt:lpstr>2.4 支付工具</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电子支付系统</dc:title>
  <dc:creator>leo</dc:creator>
  <cp:lastModifiedBy>马洪</cp:lastModifiedBy>
  <cp:revision>307</cp:revision>
  <cp:lastPrinted>2019-11-08T11:11:42Z</cp:lastPrinted>
  <dcterms:created xsi:type="dcterms:W3CDTF">2011-04-19T10:42:16Z</dcterms:created>
  <dcterms:modified xsi:type="dcterms:W3CDTF">2023-07-21T04:31:03Z</dcterms:modified>
</cp:coreProperties>
</file>