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706" r:id="rId1"/>
    <p:sldMasterId id="2147483718" r:id="rId2"/>
  </p:sldMasterIdLst>
  <p:notesMasterIdLst>
    <p:notesMasterId r:id="rId74"/>
  </p:notesMasterIdLst>
  <p:sldIdLst>
    <p:sldId id="1453" r:id="rId3"/>
    <p:sldId id="1392" r:id="rId4"/>
    <p:sldId id="1393" r:id="rId5"/>
    <p:sldId id="1486" r:id="rId6"/>
    <p:sldId id="1394" r:id="rId7"/>
    <p:sldId id="1395" r:id="rId8"/>
    <p:sldId id="1396" r:id="rId9"/>
    <p:sldId id="1397" r:id="rId10"/>
    <p:sldId id="1398" r:id="rId11"/>
    <p:sldId id="1487" r:id="rId12"/>
    <p:sldId id="1488" r:id="rId13"/>
    <p:sldId id="1489" r:id="rId14"/>
    <p:sldId id="1490" r:id="rId15"/>
    <p:sldId id="1491" r:id="rId16"/>
    <p:sldId id="1492" r:id="rId17"/>
    <p:sldId id="1493" r:id="rId18"/>
    <p:sldId id="1494" r:id="rId19"/>
    <p:sldId id="1495" r:id="rId20"/>
    <p:sldId id="1496" r:id="rId21"/>
    <p:sldId id="1497" r:id="rId22"/>
    <p:sldId id="1498" r:id="rId23"/>
    <p:sldId id="1499" r:id="rId24"/>
    <p:sldId id="1500" r:id="rId25"/>
    <p:sldId id="1501" r:id="rId26"/>
    <p:sldId id="1502" r:id="rId27"/>
    <p:sldId id="1503" r:id="rId28"/>
    <p:sldId id="1504" r:id="rId29"/>
    <p:sldId id="1505" r:id="rId30"/>
    <p:sldId id="1506" r:id="rId31"/>
    <p:sldId id="1507" r:id="rId32"/>
    <p:sldId id="1509" r:id="rId33"/>
    <p:sldId id="1508" r:id="rId34"/>
    <p:sldId id="1510" r:id="rId35"/>
    <p:sldId id="1511" r:id="rId36"/>
    <p:sldId id="1512" r:id="rId37"/>
    <p:sldId id="1513" r:id="rId38"/>
    <p:sldId id="1514" r:id="rId39"/>
    <p:sldId id="1515" r:id="rId40"/>
    <p:sldId id="1516" r:id="rId41"/>
    <p:sldId id="1517" r:id="rId42"/>
    <p:sldId id="1518" r:id="rId43"/>
    <p:sldId id="1519" r:id="rId44"/>
    <p:sldId id="1520" r:id="rId45"/>
    <p:sldId id="1521" r:id="rId46"/>
    <p:sldId id="1522" r:id="rId47"/>
    <p:sldId id="1523" r:id="rId48"/>
    <p:sldId id="1524" r:id="rId49"/>
    <p:sldId id="1525" r:id="rId50"/>
    <p:sldId id="1526" r:id="rId51"/>
    <p:sldId id="1527" r:id="rId52"/>
    <p:sldId id="1528" r:id="rId53"/>
    <p:sldId id="1529" r:id="rId54"/>
    <p:sldId id="1530" r:id="rId55"/>
    <p:sldId id="1531" r:id="rId56"/>
    <p:sldId id="1532" r:id="rId57"/>
    <p:sldId id="1533" r:id="rId58"/>
    <p:sldId id="1534" r:id="rId59"/>
    <p:sldId id="1535" r:id="rId60"/>
    <p:sldId id="1536" r:id="rId61"/>
    <p:sldId id="1537" r:id="rId62"/>
    <p:sldId id="1538" r:id="rId63"/>
    <p:sldId id="1539" r:id="rId64"/>
    <p:sldId id="1540" r:id="rId65"/>
    <p:sldId id="1541" r:id="rId66"/>
    <p:sldId id="1542" r:id="rId67"/>
    <p:sldId id="1543" r:id="rId68"/>
    <p:sldId id="1544" r:id="rId69"/>
    <p:sldId id="1545" r:id="rId70"/>
    <p:sldId id="1546" r:id="rId71"/>
    <p:sldId id="1547" r:id="rId72"/>
    <p:sldId id="1368" r:id="rId73"/>
  </p:sldIdLst>
  <p:sldSz cx="9144000" cy="5143500" type="screen16x9"/>
  <p:notesSz cx="7104063" cy="10234613"/>
  <p:custDataLst>
    <p:tags r:id="rId75"/>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AB97DD"/>
    <a:srgbClr val="5BB9FF"/>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056" autoAdjust="0"/>
    <p:restoredTop sz="99419" autoAdjust="0"/>
  </p:normalViewPr>
  <p:slideViewPr>
    <p:cSldViewPr snapToGrid="0">
      <p:cViewPr varScale="1">
        <p:scale>
          <a:sx n="85" d="100"/>
          <a:sy n="85" d="100"/>
        </p:scale>
        <p:origin x="-876" y="-84"/>
      </p:cViewPr>
      <p:guideLst>
        <p:guide orient="horz" pos="2981"/>
        <p:guide orient="horz" pos="708"/>
        <p:guide pos="2883"/>
        <p:guide pos="5602"/>
      </p:guideLst>
    </p:cSldViewPr>
  </p:slideViewPr>
  <p:notesTextViewPr>
    <p:cViewPr>
      <p:scale>
        <a:sx n="1" d="1"/>
        <a:sy n="1" d="1"/>
      </p:scale>
      <p:origin x="0" y="0"/>
    </p:cViewPr>
  </p:notesTextViewPr>
  <p:sorterViewPr>
    <p:cViewPr>
      <p:scale>
        <a:sx n="100" d="100"/>
        <a:sy n="100" d="100"/>
      </p:scale>
      <p:origin x="0" y="1239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solidFill>
                  <a:prstClr val="black"/>
                </a:solidFill>
                <a:latin typeface="Calibri" pitchFamily="34" charset="0"/>
                <a:ea typeface="宋体" charset="-122"/>
              </a:rPr>
              <a:pPr/>
              <a:t>71</a:t>
            </a:fld>
            <a:endParaRPr lang="zh-CN" altLang="en-US">
              <a:solidFill>
                <a:prstClr val="black"/>
              </a:solidFill>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94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92844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1353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776908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776783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875403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0679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385204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340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495190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9200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90653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8537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07563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07140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0924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37759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31600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75617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6931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5828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5455108"/>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77562050"/>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8" Type="http://schemas.openxmlformats.org/officeDocument/2006/relationships/tags" Target="../tags/tag88.xml"/><Relationship Id="rId3" Type="http://schemas.openxmlformats.org/officeDocument/2006/relationships/tags" Target="../tags/tag83.xml"/><Relationship Id="rId7" Type="http://schemas.openxmlformats.org/officeDocument/2006/relationships/tags" Target="../tags/tag87.xml"/><Relationship Id="rId2" Type="http://schemas.openxmlformats.org/officeDocument/2006/relationships/tags" Target="../tags/tag82.xml"/><Relationship Id="rId1" Type="http://schemas.openxmlformats.org/officeDocument/2006/relationships/tags" Target="../tags/tag81.xml"/><Relationship Id="rId6" Type="http://schemas.openxmlformats.org/officeDocument/2006/relationships/tags" Target="../tags/tag86.xml"/><Relationship Id="rId5" Type="http://schemas.openxmlformats.org/officeDocument/2006/relationships/tags" Target="../tags/tag85.xml"/><Relationship Id="rId4" Type="http://schemas.openxmlformats.org/officeDocument/2006/relationships/tags" Target="../tags/tag84.xml"/><Relationship Id="rId9"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8" Type="http://schemas.openxmlformats.org/officeDocument/2006/relationships/tags" Target="../tags/tag96.xml"/><Relationship Id="rId3" Type="http://schemas.openxmlformats.org/officeDocument/2006/relationships/tags" Target="../tags/tag91.xml"/><Relationship Id="rId7" Type="http://schemas.openxmlformats.org/officeDocument/2006/relationships/tags" Target="../tags/tag95.xml"/><Relationship Id="rId2" Type="http://schemas.openxmlformats.org/officeDocument/2006/relationships/tags" Target="../tags/tag90.xml"/><Relationship Id="rId1" Type="http://schemas.openxmlformats.org/officeDocument/2006/relationships/tags" Target="../tags/tag89.xml"/><Relationship Id="rId6" Type="http://schemas.openxmlformats.org/officeDocument/2006/relationships/tags" Target="../tags/tag94.xml"/><Relationship Id="rId5" Type="http://schemas.openxmlformats.org/officeDocument/2006/relationships/tags" Target="../tags/tag93.xml"/><Relationship Id="rId4" Type="http://schemas.openxmlformats.org/officeDocument/2006/relationships/tags" Target="../tags/tag92.xml"/><Relationship Id="rId9"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8" Type="http://schemas.openxmlformats.org/officeDocument/2006/relationships/tags" Target="../tags/tag104.xml"/><Relationship Id="rId3" Type="http://schemas.openxmlformats.org/officeDocument/2006/relationships/tags" Target="../tags/tag99.xml"/><Relationship Id="rId7" Type="http://schemas.openxmlformats.org/officeDocument/2006/relationships/tags" Target="../tags/tag103.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 Id="rId9"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tags" Target="../tags/tag112.xml"/><Relationship Id="rId3" Type="http://schemas.openxmlformats.org/officeDocument/2006/relationships/tags" Target="../tags/tag107.xml"/><Relationship Id="rId7" Type="http://schemas.openxmlformats.org/officeDocument/2006/relationships/tags" Target="../tags/tag111.xml"/><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9"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tags" Target="../tags/tag115.xml"/><Relationship Id="rId7" Type="http://schemas.openxmlformats.org/officeDocument/2006/relationships/slideLayout" Target="../slideLayouts/slideLayout7.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s>
</file>

<file path=ppt/slides/_rels/slide15.xml.rels><?xml version="1.0" encoding="UTF-8" standalone="yes"?>
<Relationships xmlns="http://schemas.openxmlformats.org/package/2006/relationships"><Relationship Id="rId8" Type="http://schemas.openxmlformats.org/officeDocument/2006/relationships/tags" Target="../tags/tag126.xml"/><Relationship Id="rId3" Type="http://schemas.openxmlformats.org/officeDocument/2006/relationships/tags" Target="../tags/tag121.xml"/><Relationship Id="rId7" Type="http://schemas.openxmlformats.org/officeDocument/2006/relationships/tags" Target="../tags/tag125.xml"/><Relationship Id="rId2" Type="http://schemas.openxmlformats.org/officeDocument/2006/relationships/tags" Target="../tags/tag120.xml"/><Relationship Id="rId1" Type="http://schemas.openxmlformats.org/officeDocument/2006/relationships/tags" Target="../tags/tag119.xml"/><Relationship Id="rId6" Type="http://schemas.openxmlformats.org/officeDocument/2006/relationships/tags" Target="../tags/tag124.xml"/><Relationship Id="rId5" Type="http://schemas.openxmlformats.org/officeDocument/2006/relationships/tags" Target="../tags/tag123.xml"/><Relationship Id="rId4" Type="http://schemas.openxmlformats.org/officeDocument/2006/relationships/tags" Target="../tags/tag122.xml"/><Relationship Id="rId9"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tags" Target="../tags/tag134.xml"/><Relationship Id="rId3" Type="http://schemas.openxmlformats.org/officeDocument/2006/relationships/tags" Target="../tags/tag129.xml"/><Relationship Id="rId7" Type="http://schemas.openxmlformats.org/officeDocument/2006/relationships/tags" Target="../tags/tag133.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 Id="rId9"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tags" Target="../tags/tag137.xml"/><Relationship Id="rId7" Type="http://schemas.openxmlformats.org/officeDocument/2006/relationships/slideLayout" Target="../slideLayouts/slideLayout7.xml"/><Relationship Id="rId2" Type="http://schemas.openxmlformats.org/officeDocument/2006/relationships/tags" Target="../tags/tag136.xml"/><Relationship Id="rId1" Type="http://schemas.openxmlformats.org/officeDocument/2006/relationships/tags" Target="../tags/tag135.xml"/><Relationship Id="rId6" Type="http://schemas.openxmlformats.org/officeDocument/2006/relationships/tags" Target="../tags/tag140.xml"/><Relationship Id="rId5" Type="http://schemas.openxmlformats.org/officeDocument/2006/relationships/tags" Target="../tags/tag139.xml"/><Relationship Id="rId4" Type="http://schemas.openxmlformats.org/officeDocument/2006/relationships/tags" Target="../tags/tag138.xml"/></Relationships>
</file>

<file path=ppt/slides/_rels/slide18.xml.rels><?xml version="1.0" encoding="UTF-8" standalone="yes"?>
<Relationships xmlns="http://schemas.openxmlformats.org/package/2006/relationships"><Relationship Id="rId3" Type="http://schemas.openxmlformats.org/officeDocument/2006/relationships/tags" Target="../tags/tag143.xml"/><Relationship Id="rId7" Type="http://schemas.openxmlformats.org/officeDocument/2006/relationships/slideLayout" Target="../slideLayouts/slideLayout7.xml"/><Relationship Id="rId2" Type="http://schemas.openxmlformats.org/officeDocument/2006/relationships/tags" Target="../tags/tag142.xml"/><Relationship Id="rId1" Type="http://schemas.openxmlformats.org/officeDocument/2006/relationships/tags" Target="../tags/tag141.xml"/><Relationship Id="rId6" Type="http://schemas.openxmlformats.org/officeDocument/2006/relationships/tags" Target="../tags/tag146.xml"/><Relationship Id="rId5" Type="http://schemas.openxmlformats.org/officeDocument/2006/relationships/tags" Target="../tags/tag145.xml"/><Relationship Id="rId4" Type="http://schemas.openxmlformats.org/officeDocument/2006/relationships/tags" Target="../tags/tag144.xml"/></Relationships>
</file>

<file path=ppt/slides/_rels/slide19.xml.rels><?xml version="1.0" encoding="UTF-8" standalone="yes"?>
<Relationships xmlns="http://schemas.openxmlformats.org/package/2006/relationships"><Relationship Id="rId8" Type="http://schemas.openxmlformats.org/officeDocument/2006/relationships/tags" Target="../tags/tag154.xml"/><Relationship Id="rId3" Type="http://schemas.openxmlformats.org/officeDocument/2006/relationships/tags" Target="../tags/tag149.xml"/><Relationship Id="rId7" Type="http://schemas.openxmlformats.org/officeDocument/2006/relationships/tags" Target="../tags/tag153.xml"/><Relationship Id="rId2" Type="http://schemas.openxmlformats.org/officeDocument/2006/relationships/tags" Target="../tags/tag148.xml"/><Relationship Id="rId1" Type="http://schemas.openxmlformats.org/officeDocument/2006/relationships/tags" Target="../tags/tag147.xml"/><Relationship Id="rId6" Type="http://schemas.openxmlformats.org/officeDocument/2006/relationships/tags" Target="../tags/tag152.xml"/><Relationship Id="rId5" Type="http://schemas.openxmlformats.org/officeDocument/2006/relationships/tags" Target="../tags/tag151.xml"/><Relationship Id="rId4" Type="http://schemas.openxmlformats.org/officeDocument/2006/relationships/tags" Target="../tags/tag150.xml"/><Relationship Id="rId9"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Layout" Target="../slideLayouts/slideLayout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_rels/slide20.xml.rels><?xml version="1.0" encoding="UTF-8" standalone="yes"?>
<Relationships xmlns="http://schemas.openxmlformats.org/package/2006/relationships"><Relationship Id="rId8" Type="http://schemas.openxmlformats.org/officeDocument/2006/relationships/tags" Target="../tags/tag162.xml"/><Relationship Id="rId3" Type="http://schemas.openxmlformats.org/officeDocument/2006/relationships/tags" Target="../tags/tag157.xml"/><Relationship Id="rId7" Type="http://schemas.openxmlformats.org/officeDocument/2006/relationships/tags" Target="../tags/tag161.xml"/><Relationship Id="rId2" Type="http://schemas.openxmlformats.org/officeDocument/2006/relationships/tags" Target="../tags/tag156.xml"/><Relationship Id="rId1" Type="http://schemas.openxmlformats.org/officeDocument/2006/relationships/tags" Target="../tags/tag155.xml"/><Relationship Id="rId6" Type="http://schemas.openxmlformats.org/officeDocument/2006/relationships/tags" Target="../tags/tag160.xml"/><Relationship Id="rId5" Type="http://schemas.openxmlformats.org/officeDocument/2006/relationships/tags" Target="../tags/tag159.xml"/><Relationship Id="rId4" Type="http://schemas.openxmlformats.org/officeDocument/2006/relationships/tags" Target="../tags/tag158.xml"/><Relationship Id="rId9"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tags" Target="../tags/tag165.xml"/><Relationship Id="rId7" Type="http://schemas.openxmlformats.org/officeDocument/2006/relationships/slideLayout" Target="../slideLayouts/slideLayout7.xml"/><Relationship Id="rId2" Type="http://schemas.openxmlformats.org/officeDocument/2006/relationships/tags" Target="../tags/tag164.xml"/><Relationship Id="rId1" Type="http://schemas.openxmlformats.org/officeDocument/2006/relationships/tags" Target="../tags/tag163.xml"/><Relationship Id="rId6" Type="http://schemas.openxmlformats.org/officeDocument/2006/relationships/tags" Target="../tags/tag168.xml"/><Relationship Id="rId5" Type="http://schemas.openxmlformats.org/officeDocument/2006/relationships/tags" Target="../tags/tag167.xml"/><Relationship Id="rId4" Type="http://schemas.openxmlformats.org/officeDocument/2006/relationships/tags" Target="../tags/tag166.xml"/></Relationships>
</file>

<file path=ppt/slides/_rels/slide22.xml.rels><?xml version="1.0" encoding="UTF-8" standalone="yes"?>
<Relationships xmlns="http://schemas.openxmlformats.org/package/2006/relationships"><Relationship Id="rId8" Type="http://schemas.openxmlformats.org/officeDocument/2006/relationships/tags" Target="../tags/tag176.xml"/><Relationship Id="rId3" Type="http://schemas.openxmlformats.org/officeDocument/2006/relationships/tags" Target="../tags/tag171.xml"/><Relationship Id="rId7" Type="http://schemas.openxmlformats.org/officeDocument/2006/relationships/tags" Target="../tags/tag175.xml"/><Relationship Id="rId2" Type="http://schemas.openxmlformats.org/officeDocument/2006/relationships/tags" Target="../tags/tag170.xml"/><Relationship Id="rId1" Type="http://schemas.openxmlformats.org/officeDocument/2006/relationships/tags" Target="../tags/tag169.xml"/><Relationship Id="rId6" Type="http://schemas.openxmlformats.org/officeDocument/2006/relationships/tags" Target="../tags/tag174.xml"/><Relationship Id="rId5" Type="http://schemas.openxmlformats.org/officeDocument/2006/relationships/tags" Target="../tags/tag173.xml"/><Relationship Id="rId4" Type="http://schemas.openxmlformats.org/officeDocument/2006/relationships/tags" Target="../tags/tag172.xml"/><Relationship Id="rId9"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8" Type="http://schemas.openxmlformats.org/officeDocument/2006/relationships/tags" Target="../tags/tag184.xml"/><Relationship Id="rId3" Type="http://schemas.openxmlformats.org/officeDocument/2006/relationships/tags" Target="../tags/tag179.xml"/><Relationship Id="rId7" Type="http://schemas.openxmlformats.org/officeDocument/2006/relationships/tags" Target="../tags/tag183.xml"/><Relationship Id="rId2" Type="http://schemas.openxmlformats.org/officeDocument/2006/relationships/tags" Target="../tags/tag178.xml"/><Relationship Id="rId1" Type="http://schemas.openxmlformats.org/officeDocument/2006/relationships/tags" Target="../tags/tag177.xml"/><Relationship Id="rId6" Type="http://schemas.openxmlformats.org/officeDocument/2006/relationships/tags" Target="../tags/tag182.xml"/><Relationship Id="rId5" Type="http://schemas.openxmlformats.org/officeDocument/2006/relationships/tags" Target="../tags/tag181.xml"/><Relationship Id="rId4" Type="http://schemas.openxmlformats.org/officeDocument/2006/relationships/tags" Target="../tags/tag180.xml"/><Relationship Id="rId9"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tags" Target="../tags/tag187.xml"/><Relationship Id="rId7" Type="http://schemas.openxmlformats.org/officeDocument/2006/relationships/slideLayout" Target="../slideLayouts/slideLayout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s>
</file>

<file path=ppt/slides/_rels/slide25.xml.rels><?xml version="1.0" encoding="UTF-8" standalone="yes"?>
<Relationships xmlns="http://schemas.openxmlformats.org/package/2006/relationships"><Relationship Id="rId8" Type="http://schemas.openxmlformats.org/officeDocument/2006/relationships/tags" Target="../tags/tag198.xml"/><Relationship Id="rId3" Type="http://schemas.openxmlformats.org/officeDocument/2006/relationships/tags" Target="../tags/tag193.xml"/><Relationship Id="rId7" Type="http://schemas.openxmlformats.org/officeDocument/2006/relationships/tags" Target="../tags/tag197.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9"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tags" Target="../tags/tag206.xml"/><Relationship Id="rId3" Type="http://schemas.openxmlformats.org/officeDocument/2006/relationships/tags" Target="../tags/tag201.xml"/><Relationship Id="rId7" Type="http://schemas.openxmlformats.org/officeDocument/2006/relationships/tags" Target="../tags/tag205.xml"/><Relationship Id="rId2" Type="http://schemas.openxmlformats.org/officeDocument/2006/relationships/tags" Target="../tags/tag200.xml"/><Relationship Id="rId1" Type="http://schemas.openxmlformats.org/officeDocument/2006/relationships/tags" Target="../tags/tag199.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9"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tags" Target="../tags/tag209.xml"/><Relationship Id="rId7" Type="http://schemas.openxmlformats.org/officeDocument/2006/relationships/slideLayout" Target="../slideLayouts/slideLayout7.xml"/><Relationship Id="rId2" Type="http://schemas.openxmlformats.org/officeDocument/2006/relationships/tags" Target="../tags/tag208.xml"/><Relationship Id="rId1" Type="http://schemas.openxmlformats.org/officeDocument/2006/relationships/tags" Target="../tags/tag207.xml"/><Relationship Id="rId6" Type="http://schemas.openxmlformats.org/officeDocument/2006/relationships/tags" Target="../tags/tag212.xml"/><Relationship Id="rId5" Type="http://schemas.openxmlformats.org/officeDocument/2006/relationships/tags" Target="../tags/tag211.xml"/><Relationship Id="rId4" Type="http://schemas.openxmlformats.org/officeDocument/2006/relationships/tags" Target="../tags/tag210.xml"/></Relationships>
</file>

<file path=ppt/slides/_rels/slide28.xml.rels><?xml version="1.0" encoding="UTF-8" standalone="yes"?>
<Relationships xmlns="http://schemas.openxmlformats.org/package/2006/relationships"><Relationship Id="rId3" Type="http://schemas.openxmlformats.org/officeDocument/2006/relationships/tags" Target="../tags/tag215.xml"/><Relationship Id="rId7" Type="http://schemas.openxmlformats.org/officeDocument/2006/relationships/slideLayout" Target="../slideLayouts/slideLayout7.xml"/><Relationship Id="rId2" Type="http://schemas.openxmlformats.org/officeDocument/2006/relationships/tags" Target="../tags/tag214.xml"/><Relationship Id="rId1" Type="http://schemas.openxmlformats.org/officeDocument/2006/relationships/tags" Target="../tags/tag213.xml"/><Relationship Id="rId6" Type="http://schemas.openxmlformats.org/officeDocument/2006/relationships/tags" Target="../tags/tag218.xml"/><Relationship Id="rId5" Type="http://schemas.openxmlformats.org/officeDocument/2006/relationships/tags" Target="../tags/tag217.xml"/><Relationship Id="rId4" Type="http://schemas.openxmlformats.org/officeDocument/2006/relationships/tags" Target="../tags/tag216.xml"/></Relationships>
</file>

<file path=ppt/slides/_rels/slide29.xml.rels><?xml version="1.0" encoding="UTF-8" standalone="yes"?>
<Relationships xmlns="http://schemas.openxmlformats.org/package/2006/relationships"><Relationship Id="rId8" Type="http://schemas.openxmlformats.org/officeDocument/2006/relationships/tags" Target="../tags/tag226.xml"/><Relationship Id="rId3" Type="http://schemas.openxmlformats.org/officeDocument/2006/relationships/tags" Target="../tags/tag221.xml"/><Relationship Id="rId7" Type="http://schemas.openxmlformats.org/officeDocument/2006/relationships/tags" Target="../tags/tag225.xml"/><Relationship Id="rId2" Type="http://schemas.openxmlformats.org/officeDocument/2006/relationships/tags" Target="../tags/tag220.xml"/><Relationship Id="rId1" Type="http://schemas.openxmlformats.org/officeDocument/2006/relationships/tags" Target="../tags/tag219.xml"/><Relationship Id="rId6" Type="http://schemas.openxmlformats.org/officeDocument/2006/relationships/tags" Target="../tags/tag224.xml"/><Relationship Id="rId5" Type="http://schemas.openxmlformats.org/officeDocument/2006/relationships/tags" Target="../tags/tag223.xml"/><Relationship Id="rId4" Type="http://schemas.openxmlformats.org/officeDocument/2006/relationships/tags" Target="../tags/tag222.xml"/><Relationship Id="rId9"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tags" Target="../tags/tag39.xml"/><Relationship Id="rId3" Type="http://schemas.openxmlformats.org/officeDocument/2006/relationships/tags" Target="../tags/tag24.xml"/><Relationship Id="rId21" Type="http://schemas.openxmlformats.org/officeDocument/2006/relationships/tags" Target="../tags/tag42.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tags" Target="../tags/tag38.xml"/><Relationship Id="rId2" Type="http://schemas.openxmlformats.org/officeDocument/2006/relationships/tags" Target="../tags/tag23.xml"/><Relationship Id="rId16" Type="http://schemas.openxmlformats.org/officeDocument/2006/relationships/tags" Target="../tags/tag37.xml"/><Relationship Id="rId20" Type="http://schemas.openxmlformats.org/officeDocument/2006/relationships/tags" Target="../tags/tag41.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24" Type="http://schemas.openxmlformats.org/officeDocument/2006/relationships/slideLayout" Target="../slideLayouts/slideLayout7.xml"/><Relationship Id="rId5" Type="http://schemas.openxmlformats.org/officeDocument/2006/relationships/tags" Target="../tags/tag26.xml"/><Relationship Id="rId15" Type="http://schemas.openxmlformats.org/officeDocument/2006/relationships/tags" Target="../tags/tag36.xml"/><Relationship Id="rId23" Type="http://schemas.openxmlformats.org/officeDocument/2006/relationships/tags" Target="../tags/tag44.xml"/><Relationship Id="rId10" Type="http://schemas.openxmlformats.org/officeDocument/2006/relationships/tags" Target="../tags/tag31.xml"/><Relationship Id="rId19" Type="http://schemas.openxmlformats.org/officeDocument/2006/relationships/tags" Target="../tags/tag40.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 Id="rId22" Type="http://schemas.openxmlformats.org/officeDocument/2006/relationships/tags" Target="../tags/tag43.xml"/></Relationships>
</file>

<file path=ppt/slides/_rels/slide30.xml.rels><?xml version="1.0" encoding="UTF-8" standalone="yes"?>
<Relationships xmlns="http://schemas.openxmlformats.org/package/2006/relationships"><Relationship Id="rId3" Type="http://schemas.openxmlformats.org/officeDocument/2006/relationships/tags" Target="../tags/tag229.xml"/><Relationship Id="rId7" Type="http://schemas.openxmlformats.org/officeDocument/2006/relationships/slideLayout" Target="../slideLayouts/slideLayout7.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s>
</file>

<file path=ppt/slides/_rels/slide31.xml.rels><?xml version="1.0" encoding="UTF-8" standalone="yes"?>
<Relationships xmlns="http://schemas.openxmlformats.org/package/2006/relationships"><Relationship Id="rId8" Type="http://schemas.openxmlformats.org/officeDocument/2006/relationships/tags" Target="../tags/tag240.xml"/><Relationship Id="rId3" Type="http://schemas.openxmlformats.org/officeDocument/2006/relationships/tags" Target="../tags/tag235.xml"/><Relationship Id="rId7" Type="http://schemas.openxmlformats.org/officeDocument/2006/relationships/tags" Target="../tags/tag239.xml"/><Relationship Id="rId2" Type="http://schemas.openxmlformats.org/officeDocument/2006/relationships/tags" Target="../tags/tag234.xml"/><Relationship Id="rId1" Type="http://schemas.openxmlformats.org/officeDocument/2006/relationships/tags" Target="../tags/tag233.xml"/><Relationship Id="rId6" Type="http://schemas.openxmlformats.org/officeDocument/2006/relationships/tags" Target="../tags/tag238.xml"/><Relationship Id="rId5" Type="http://schemas.openxmlformats.org/officeDocument/2006/relationships/tags" Target="../tags/tag237.xml"/><Relationship Id="rId4" Type="http://schemas.openxmlformats.org/officeDocument/2006/relationships/tags" Target="../tags/tag236.xml"/><Relationship Id="rId9"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tags" Target="../tags/tag243.xml"/><Relationship Id="rId7" Type="http://schemas.openxmlformats.org/officeDocument/2006/relationships/slideLayout" Target="../slideLayouts/slideLayout7.xml"/><Relationship Id="rId2" Type="http://schemas.openxmlformats.org/officeDocument/2006/relationships/tags" Target="../tags/tag242.xml"/><Relationship Id="rId1" Type="http://schemas.openxmlformats.org/officeDocument/2006/relationships/tags" Target="../tags/tag241.xml"/><Relationship Id="rId6" Type="http://schemas.openxmlformats.org/officeDocument/2006/relationships/tags" Target="../tags/tag246.xml"/><Relationship Id="rId5" Type="http://schemas.openxmlformats.org/officeDocument/2006/relationships/tags" Target="../tags/tag245.xml"/><Relationship Id="rId4" Type="http://schemas.openxmlformats.org/officeDocument/2006/relationships/tags" Target="../tags/tag244.xml"/></Relationships>
</file>

<file path=ppt/slides/_rels/slide33.xml.rels><?xml version="1.0" encoding="UTF-8" standalone="yes"?>
<Relationships xmlns="http://schemas.openxmlformats.org/package/2006/relationships"><Relationship Id="rId8" Type="http://schemas.openxmlformats.org/officeDocument/2006/relationships/tags" Target="../tags/tag254.xml"/><Relationship Id="rId3" Type="http://schemas.openxmlformats.org/officeDocument/2006/relationships/tags" Target="../tags/tag249.xml"/><Relationship Id="rId7" Type="http://schemas.openxmlformats.org/officeDocument/2006/relationships/tags" Target="../tags/tag253.xml"/><Relationship Id="rId2" Type="http://schemas.openxmlformats.org/officeDocument/2006/relationships/tags" Target="../tags/tag248.xml"/><Relationship Id="rId1" Type="http://schemas.openxmlformats.org/officeDocument/2006/relationships/tags" Target="../tags/tag247.xml"/><Relationship Id="rId6" Type="http://schemas.openxmlformats.org/officeDocument/2006/relationships/tags" Target="../tags/tag252.xml"/><Relationship Id="rId5" Type="http://schemas.openxmlformats.org/officeDocument/2006/relationships/tags" Target="../tags/tag251.xml"/><Relationship Id="rId4" Type="http://schemas.openxmlformats.org/officeDocument/2006/relationships/tags" Target="../tags/tag250.xml"/><Relationship Id="rId9"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tags" Target="../tags/tag257.xml"/><Relationship Id="rId7" Type="http://schemas.openxmlformats.org/officeDocument/2006/relationships/slideLayout" Target="../slideLayouts/slideLayout7.xml"/><Relationship Id="rId2" Type="http://schemas.openxmlformats.org/officeDocument/2006/relationships/tags" Target="../tags/tag256.xml"/><Relationship Id="rId1" Type="http://schemas.openxmlformats.org/officeDocument/2006/relationships/tags" Target="../tags/tag255.xml"/><Relationship Id="rId6" Type="http://schemas.openxmlformats.org/officeDocument/2006/relationships/tags" Target="../tags/tag260.xml"/><Relationship Id="rId5" Type="http://schemas.openxmlformats.org/officeDocument/2006/relationships/tags" Target="../tags/tag259.xml"/><Relationship Id="rId4" Type="http://schemas.openxmlformats.org/officeDocument/2006/relationships/tags" Target="../tags/tag258.xml"/></Relationships>
</file>

<file path=ppt/slides/_rels/slide35.xml.rels><?xml version="1.0" encoding="UTF-8" standalone="yes"?>
<Relationships xmlns="http://schemas.openxmlformats.org/package/2006/relationships"><Relationship Id="rId8" Type="http://schemas.openxmlformats.org/officeDocument/2006/relationships/tags" Target="../tags/tag268.xml"/><Relationship Id="rId3" Type="http://schemas.openxmlformats.org/officeDocument/2006/relationships/tags" Target="../tags/tag263.xml"/><Relationship Id="rId7" Type="http://schemas.openxmlformats.org/officeDocument/2006/relationships/tags" Target="../tags/tag267.xml"/><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tags" Target="../tags/tag266.xml"/><Relationship Id="rId5" Type="http://schemas.openxmlformats.org/officeDocument/2006/relationships/tags" Target="../tags/tag265.xml"/><Relationship Id="rId4" Type="http://schemas.openxmlformats.org/officeDocument/2006/relationships/tags" Target="../tags/tag264.xml"/><Relationship Id="rId9"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8" Type="http://schemas.openxmlformats.org/officeDocument/2006/relationships/tags" Target="../tags/tag276.xml"/><Relationship Id="rId3" Type="http://schemas.openxmlformats.org/officeDocument/2006/relationships/tags" Target="../tags/tag271.xml"/><Relationship Id="rId7" Type="http://schemas.openxmlformats.org/officeDocument/2006/relationships/tags" Target="../tags/tag275.xml"/><Relationship Id="rId2" Type="http://schemas.openxmlformats.org/officeDocument/2006/relationships/tags" Target="../tags/tag270.xml"/><Relationship Id="rId1" Type="http://schemas.openxmlformats.org/officeDocument/2006/relationships/tags" Target="../tags/tag269.xml"/><Relationship Id="rId6" Type="http://schemas.openxmlformats.org/officeDocument/2006/relationships/tags" Target="../tags/tag274.xml"/><Relationship Id="rId11" Type="http://schemas.openxmlformats.org/officeDocument/2006/relationships/slideLayout" Target="../slideLayouts/slideLayout7.xml"/><Relationship Id="rId5" Type="http://schemas.openxmlformats.org/officeDocument/2006/relationships/tags" Target="../tags/tag273.xml"/><Relationship Id="rId10" Type="http://schemas.openxmlformats.org/officeDocument/2006/relationships/tags" Target="../tags/tag278.xml"/><Relationship Id="rId4" Type="http://schemas.openxmlformats.org/officeDocument/2006/relationships/tags" Target="../tags/tag272.xml"/><Relationship Id="rId9" Type="http://schemas.openxmlformats.org/officeDocument/2006/relationships/tags" Target="../tags/tag277.xml"/></Relationships>
</file>

<file path=ppt/slides/_rels/slide37.xml.rels><?xml version="1.0" encoding="UTF-8" standalone="yes"?>
<Relationships xmlns="http://schemas.openxmlformats.org/package/2006/relationships"><Relationship Id="rId8" Type="http://schemas.openxmlformats.org/officeDocument/2006/relationships/tags" Target="../tags/tag286.xml"/><Relationship Id="rId3" Type="http://schemas.openxmlformats.org/officeDocument/2006/relationships/tags" Target="../tags/tag281.xml"/><Relationship Id="rId7" Type="http://schemas.openxmlformats.org/officeDocument/2006/relationships/tags" Target="../tags/tag285.xml"/><Relationship Id="rId2" Type="http://schemas.openxmlformats.org/officeDocument/2006/relationships/tags" Target="../tags/tag280.xml"/><Relationship Id="rId1" Type="http://schemas.openxmlformats.org/officeDocument/2006/relationships/tags" Target="../tags/tag279.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 Id="rId9"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8" Type="http://schemas.openxmlformats.org/officeDocument/2006/relationships/image" Target="../media/image4.jpeg"/><Relationship Id="rId13" Type="http://schemas.openxmlformats.org/officeDocument/2006/relationships/image" Target="../media/image9.jpeg"/><Relationship Id="rId18" Type="http://schemas.openxmlformats.org/officeDocument/2006/relationships/image" Target="../media/image14.jpeg"/><Relationship Id="rId3" Type="http://schemas.openxmlformats.org/officeDocument/2006/relationships/tags" Target="../tags/tag289.xml"/><Relationship Id="rId21" Type="http://schemas.openxmlformats.org/officeDocument/2006/relationships/image" Target="../media/image17.jpeg"/><Relationship Id="rId7" Type="http://schemas.openxmlformats.org/officeDocument/2006/relationships/slideLayout" Target="../slideLayouts/slideLayout7.xml"/><Relationship Id="rId12" Type="http://schemas.openxmlformats.org/officeDocument/2006/relationships/image" Target="../media/image8.jpeg"/><Relationship Id="rId17" Type="http://schemas.openxmlformats.org/officeDocument/2006/relationships/image" Target="../media/image13.jpeg"/><Relationship Id="rId2" Type="http://schemas.openxmlformats.org/officeDocument/2006/relationships/tags" Target="../tags/tag288.xml"/><Relationship Id="rId16" Type="http://schemas.openxmlformats.org/officeDocument/2006/relationships/image" Target="../media/image12.jpeg"/><Relationship Id="rId20" Type="http://schemas.openxmlformats.org/officeDocument/2006/relationships/image" Target="../media/image16.jpeg"/><Relationship Id="rId1" Type="http://schemas.openxmlformats.org/officeDocument/2006/relationships/tags" Target="../tags/tag287.xml"/><Relationship Id="rId6" Type="http://schemas.openxmlformats.org/officeDocument/2006/relationships/tags" Target="../tags/tag292.xml"/><Relationship Id="rId11" Type="http://schemas.openxmlformats.org/officeDocument/2006/relationships/image" Target="../media/image7.jpeg"/><Relationship Id="rId5" Type="http://schemas.openxmlformats.org/officeDocument/2006/relationships/tags" Target="../tags/tag291.xml"/><Relationship Id="rId15" Type="http://schemas.openxmlformats.org/officeDocument/2006/relationships/image" Target="../media/image11.jpeg"/><Relationship Id="rId10" Type="http://schemas.openxmlformats.org/officeDocument/2006/relationships/image" Target="../media/image6.jpeg"/><Relationship Id="rId19" Type="http://schemas.openxmlformats.org/officeDocument/2006/relationships/image" Target="../media/image15.jpeg"/><Relationship Id="rId4" Type="http://schemas.openxmlformats.org/officeDocument/2006/relationships/tags" Target="../tags/tag290.xml"/><Relationship Id="rId9" Type="http://schemas.openxmlformats.org/officeDocument/2006/relationships/image" Target="../media/image5.jpeg"/><Relationship Id="rId14" Type="http://schemas.openxmlformats.org/officeDocument/2006/relationships/image" Target="../media/image10.jpeg"/><Relationship Id="rId22" Type="http://schemas.openxmlformats.org/officeDocument/2006/relationships/image" Target="../media/image18.jpeg"/></Relationships>
</file>

<file path=ppt/slides/_rels/slide39.xml.rels><?xml version="1.0" encoding="UTF-8" standalone="yes"?>
<Relationships xmlns="http://schemas.openxmlformats.org/package/2006/relationships"><Relationship Id="rId3" Type="http://schemas.openxmlformats.org/officeDocument/2006/relationships/tags" Target="../tags/tag295.xml"/><Relationship Id="rId7" Type="http://schemas.openxmlformats.org/officeDocument/2006/relationships/slideLayout" Target="../slideLayouts/slideLayout7.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tags" Target="../tags/tag298.xml"/><Relationship Id="rId5" Type="http://schemas.openxmlformats.org/officeDocument/2006/relationships/tags" Target="../tags/tag297.xml"/><Relationship Id="rId4" Type="http://schemas.openxmlformats.org/officeDocument/2006/relationships/tags" Target="../tags/tag296.xml"/></Relationships>
</file>

<file path=ppt/slides/_rels/slide4.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47.xml"/><Relationship Id="rId7" Type="http://schemas.openxmlformats.org/officeDocument/2006/relationships/slideLayout" Target="../slideLayouts/slideLayout7.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9" Type="http://schemas.openxmlformats.org/officeDocument/2006/relationships/image" Target="../media/image3.jpeg"/></Relationships>
</file>

<file path=ppt/slides/_rels/slide40.xml.rels><?xml version="1.0" encoding="UTF-8" standalone="yes"?>
<Relationships xmlns="http://schemas.openxmlformats.org/package/2006/relationships"><Relationship Id="rId3" Type="http://schemas.openxmlformats.org/officeDocument/2006/relationships/tags" Target="../tags/tag301.xml"/><Relationship Id="rId7" Type="http://schemas.openxmlformats.org/officeDocument/2006/relationships/slideLayout" Target="../slideLayouts/slideLayout7.xml"/><Relationship Id="rId2" Type="http://schemas.openxmlformats.org/officeDocument/2006/relationships/tags" Target="../tags/tag300.xml"/><Relationship Id="rId1" Type="http://schemas.openxmlformats.org/officeDocument/2006/relationships/tags" Target="../tags/tag299.xml"/><Relationship Id="rId6" Type="http://schemas.openxmlformats.org/officeDocument/2006/relationships/tags" Target="../tags/tag304.xml"/><Relationship Id="rId5" Type="http://schemas.openxmlformats.org/officeDocument/2006/relationships/tags" Target="../tags/tag303.xml"/><Relationship Id="rId4" Type="http://schemas.openxmlformats.org/officeDocument/2006/relationships/tags" Target="../tags/tag302.xml"/></Relationships>
</file>

<file path=ppt/slides/_rels/slide41.xml.rels><?xml version="1.0" encoding="UTF-8" standalone="yes"?>
<Relationships xmlns="http://schemas.openxmlformats.org/package/2006/relationships"><Relationship Id="rId3" Type="http://schemas.openxmlformats.org/officeDocument/2006/relationships/tags" Target="../tags/tag307.xml"/><Relationship Id="rId7" Type="http://schemas.openxmlformats.org/officeDocument/2006/relationships/slideLayout" Target="../slideLayouts/slideLayout7.xml"/><Relationship Id="rId2" Type="http://schemas.openxmlformats.org/officeDocument/2006/relationships/tags" Target="../tags/tag306.xml"/><Relationship Id="rId1" Type="http://schemas.openxmlformats.org/officeDocument/2006/relationships/tags" Target="../tags/tag305.xml"/><Relationship Id="rId6" Type="http://schemas.openxmlformats.org/officeDocument/2006/relationships/tags" Target="../tags/tag310.xml"/><Relationship Id="rId5" Type="http://schemas.openxmlformats.org/officeDocument/2006/relationships/tags" Target="../tags/tag309.xml"/><Relationship Id="rId4" Type="http://schemas.openxmlformats.org/officeDocument/2006/relationships/tags" Target="../tags/tag308.xml"/></Relationships>
</file>

<file path=ppt/slides/_rels/slide42.xml.rels><?xml version="1.0" encoding="UTF-8" standalone="yes"?>
<Relationships xmlns="http://schemas.openxmlformats.org/package/2006/relationships"><Relationship Id="rId8" Type="http://schemas.openxmlformats.org/officeDocument/2006/relationships/tags" Target="../tags/tag318.xml"/><Relationship Id="rId3" Type="http://schemas.openxmlformats.org/officeDocument/2006/relationships/tags" Target="../tags/tag313.xml"/><Relationship Id="rId7" Type="http://schemas.openxmlformats.org/officeDocument/2006/relationships/tags" Target="../tags/tag317.xml"/><Relationship Id="rId2" Type="http://schemas.openxmlformats.org/officeDocument/2006/relationships/tags" Target="../tags/tag312.xml"/><Relationship Id="rId1" Type="http://schemas.openxmlformats.org/officeDocument/2006/relationships/tags" Target="../tags/tag311.xml"/><Relationship Id="rId6" Type="http://schemas.openxmlformats.org/officeDocument/2006/relationships/tags" Target="../tags/tag316.xml"/><Relationship Id="rId5" Type="http://schemas.openxmlformats.org/officeDocument/2006/relationships/tags" Target="../tags/tag315.xml"/><Relationship Id="rId4" Type="http://schemas.openxmlformats.org/officeDocument/2006/relationships/tags" Target="../tags/tag314.xml"/><Relationship Id="rId9"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tags" Target="../tags/tag326.xml"/><Relationship Id="rId3" Type="http://schemas.openxmlformats.org/officeDocument/2006/relationships/tags" Target="../tags/tag321.xml"/><Relationship Id="rId7" Type="http://schemas.openxmlformats.org/officeDocument/2006/relationships/tags" Target="../tags/tag325.xml"/><Relationship Id="rId2" Type="http://schemas.openxmlformats.org/officeDocument/2006/relationships/tags" Target="../tags/tag320.xml"/><Relationship Id="rId1" Type="http://schemas.openxmlformats.org/officeDocument/2006/relationships/tags" Target="../tags/tag319.xml"/><Relationship Id="rId6" Type="http://schemas.openxmlformats.org/officeDocument/2006/relationships/tags" Target="../tags/tag324.xml"/><Relationship Id="rId5" Type="http://schemas.openxmlformats.org/officeDocument/2006/relationships/tags" Target="../tags/tag323.xml"/><Relationship Id="rId4" Type="http://schemas.openxmlformats.org/officeDocument/2006/relationships/tags" Target="../tags/tag322.xml"/><Relationship Id="rId9"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tags" Target="../tags/tag329.xml"/><Relationship Id="rId7" Type="http://schemas.openxmlformats.org/officeDocument/2006/relationships/slideLayout" Target="../slideLayouts/slideLayout7.xml"/><Relationship Id="rId2" Type="http://schemas.openxmlformats.org/officeDocument/2006/relationships/tags" Target="../tags/tag328.xml"/><Relationship Id="rId1" Type="http://schemas.openxmlformats.org/officeDocument/2006/relationships/tags" Target="../tags/tag327.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s>
</file>

<file path=ppt/slides/_rels/slide45.xml.rels><?xml version="1.0" encoding="UTF-8" standalone="yes"?>
<Relationships xmlns="http://schemas.openxmlformats.org/package/2006/relationships"><Relationship Id="rId3" Type="http://schemas.openxmlformats.org/officeDocument/2006/relationships/tags" Target="../tags/tag335.xml"/><Relationship Id="rId7" Type="http://schemas.openxmlformats.org/officeDocument/2006/relationships/slideLayout" Target="../slideLayouts/slideLayout7.xml"/><Relationship Id="rId2" Type="http://schemas.openxmlformats.org/officeDocument/2006/relationships/tags" Target="../tags/tag334.xml"/><Relationship Id="rId1" Type="http://schemas.openxmlformats.org/officeDocument/2006/relationships/tags" Target="../tags/tag333.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s>
</file>

<file path=ppt/slides/_rels/slide4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tags" Target="../tags/tag341.xml"/><Relationship Id="rId7" Type="http://schemas.openxmlformats.org/officeDocument/2006/relationships/slideLayout" Target="../slideLayouts/slideLayout7.xml"/><Relationship Id="rId2" Type="http://schemas.openxmlformats.org/officeDocument/2006/relationships/tags" Target="../tags/tag340.xml"/><Relationship Id="rId1" Type="http://schemas.openxmlformats.org/officeDocument/2006/relationships/tags" Target="../tags/tag339.xml"/><Relationship Id="rId6" Type="http://schemas.openxmlformats.org/officeDocument/2006/relationships/tags" Target="../tags/tag344.xml"/><Relationship Id="rId5" Type="http://schemas.openxmlformats.org/officeDocument/2006/relationships/tags" Target="../tags/tag343.xml"/><Relationship Id="rId4" Type="http://schemas.openxmlformats.org/officeDocument/2006/relationships/tags" Target="../tags/tag342.xml"/><Relationship Id="rId9" Type="http://schemas.openxmlformats.org/officeDocument/2006/relationships/image" Target="NULL" TargetMode="External"/></Relationships>
</file>

<file path=ppt/slides/_rels/slide47.xml.rels><?xml version="1.0" encoding="UTF-8" standalone="yes"?>
<Relationships xmlns="http://schemas.openxmlformats.org/package/2006/relationships"><Relationship Id="rId8" Type="http://schemas.openxmlformats.org/officeDocument/2006/relationships/tags" Target="../tags/tag352.xml"/><Relationship Id="rId3" Type="http://schemas.openxmlformats.org/officeDocument/2006/relationships/tags" Target="../tags/tag347.xml"/><Relationship Id="rId7" Type="http://schemas.openxmlformats.org/officeDocument/2006/relationships/tags" Target="../tags/tag351.xml"/><Relationship Id="rId2" Type="http://schemas.openxmlformats.org/officeDocument/2006/relationships/tags" Target="../tags/tag346.xml"/><Relationship Id="rId1" Type="http://schemas.openxmlformats.org/officeDocument/2006/relationships/tags" Target="../tags/tag345.xml"/><Relationship Id="rId6" Type="http://schemas.openxmlformats.org/officeDocument/2006/relationships/tags" Target="../tags/tag350.xml"/><Relationship Id="rId5" Type="http://schemas.openxmlformats.org/officeDocument/2006/relationships/tags" Target="../tags/tag349.xml"/><Relationship Id="rId4" Type="http://schemas.openxmlformats.org/officeDocument/2006/relationships/tags" Target="../tags/tag348.xml"/><Relationship Id="rId9"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tags" Target="../tags/tag355.xml"/><Relationship Id="rId7" Type="http://schemas.openxmlformats.org/officeDocument/2006/relationships/slideLayout" Target="../slideLayouts/slideLayout7.xml"/><Relationship Id="rId2" Type="http://schemas.openxmlformats.org/officeDocument/2006/relationships/tags" Target="../tags/tag354.xml"/><Relationship Id="rId1" Type="http://schemas.openxmlformats.org/officeDocument/2006/relationships/tags" Target="../tags/tag353.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s>
</file>

<file path=ppt/slides/_rels/slide49.xml.rels><?xml version="1.0" encoding="UTF-8" standalone="yes"?>
<Relationships xmlns="http://schemas.openxmlformats.org/package/2006/relationships"><Relationship Id="rId3" Type="http://schemas.openxmlformats.org/officeDocument/2006/relationships/tags" Target="../tags/tag361.xml"/><Relationship Id="rId7" Type="http://schemas.openxmlformats.org/officeDocument/2006/relationships/slideLayout" Target="../slideLayouts/slideLayout7.xml"/><Relationship Id="rId2" Type="http://schemas.openxmlformats.org/officeDocument/2006/relationships/tags" Target="../tags/tag360.xml"/><Relationship Id="rId1" Type="http://schemas.openxmlformats.org/officeDocument/2006/relationships/tags" Target="../tags/tag359.xml"/><Relationship Id="rId6" Type="http://schemas.openxmlformats.org/officeDocument/2006/relationships/tags" Target="../tags/tag364.xml"/><Relationship Id="rId5" Type="http://schemas.openxmlformats.org/officeDocument/2006/relationships/tags" Target="../tags/tag363.xml"/><Relationship Id="rId4" Type="http://schemas.openxmlformats.org/officeDocument/2006/relationships/tags" Target="../tags/tag362.xml"/></Relationships>
</file>

<file path=ppt/slides/_rels/slide5.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slideLayout" Target="../slideLayouts/slideLayout7.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s>
</file>

<file path=ppt/slides/_rels/slide50.xml.rels><?xml version="1.0" encoding="UTF-8" standalone="yes"?>
<Relationships xmlns="http://schemas.openxmlformats.org/package/2006/relationships"><Relationship Id="rId3" Type="http://schemas.openxmlformats.org/officeDocument/2006/relationships/tags" Target="../tags/tag367.xml"/><Relationship Id="rId7" Type="http://schemas.openxmlformats.org/officeDocument/2006/relationships/slideLayout" Target="../slideLayouts/slideLayout7.xml"/><Relationship Id="rId2" Type="http://schemas.openxmlformats.org/officeDocument/2006/relationships/tags" Target="../tags/tag366.xml"/><Relationship Id="rId1" Type="http://schemas.openxmlformats.org/officeDocument/2006/relationships/tags" Target="../tags/tag365.xml"/><Relationship Id="rId6" Type="http://schemas.openxmlformats.org/officeDocument/2006/relationships/tags" Target="../tags/tag370.xml"/><Relationship Id="rId5" Type="http://schemas.openxmlformats.org/officeDocument/2006/relationships/tags" Target="../tags/tag369.xml"/><Relationship Id="rId4" Type="http://schemas.openxmlformats.org/officeDocument/2006/relationships/tags" Target="../tags/tag368.xml"/></Relationships>
</file>

<file path=ppt/slides/_rels/slide51.xml.rels><?xml version="1.0" encoding="UTF-8" standalone="yes"?>
<Relationships xmlns="http://schemas.openxmlformats.org/package/2006/relationships"><Relationship Id="rId8" Type="http://schemas.openxmlformats.org/officeDocument/2006/relationships/tags" Target="../tags/tag378.xml"/><Relationship Id="rId3" Type="http://schemas.openxmlformats.org/officeDocument/2006/relationships/tags" Target="../tags/tag373.xml"/><Relationship Id="rId7" Type="http://schemas.openxmlformats.org/officeDocument/2006/relationships/tags" Target="../tags/tag377.xml"/><Relationship Id="rId2" Type="http://schemas.openxmlformats.org/officeDocument/2006/relationships/tags" Target="../tags/tag372.xml"/><Relationship Id="rId1" Type="http://schemas.openxmlformats.org/officeDocument/2006/relationships/tags" Target="../tags/tag371.xml"/><Relationship Id="rId6" Type="http://schemas.openxmlformats.org/officeDocument/2006/relationships/tags" Target="../tags/tag376.xml"/><Relationship Id="rId5" Type="http://schemas.openxmlformats.org/officeDocument/2006/relationships/tags" Target="../tags/tag375.xml"/><Relationship Id="rId4" Type="http://schemas.openxmlformats.org/officeDocument/2006/relationships/tags" Target="../tags/tag374.xml"/><Relationship Id="rId9"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tags" Target="../tags/tag381.xml"/><Relationship Id="rId2" Type="http://schemas.openxmlformats.org/officeDocument/2006/relationships/tags" Target="../tags/tag380.xml"/><Relationship Id="rId1" Type="http://schemas.openxmlformats.org/officeDocument/2006/relationships/tags" Target="../tags/tag379.xml"/><Relationship Id="rId6" Type="http://schemas.openxmlformats.org/officeDocument/2006/relationships/slideLayout" Target="../slideLayouts/slideLayout7.xml"/><Relationship Id="rId5" Type="http://schemas.openxmlformats.org/officeDocument/2006/relationships/tags" Target="../tags/tag383.xml"/><Relationship Id="rId4" Type="http://schemas.openxmlformats.org/officeDocument/2006/relationships/tags" Target="../tags/tag382.xml"/></Relationships>
</file>

<file path=ppt/slides/_rels/slide53.xml.rels><?xml version="1.0" encoding="UTF-8" standalone="yes"?>
<Relationships xmlns="http://schemas.openxmlformats.org/package/2006/relationships"><Relationship Id="rId3" Type="http://schemas.openxmlformats.org/officeDocument/2006/relationships/tags" Target="../tags/tag386.xml"/><Relationship Id="rId7" Type="http://schemas.openxmlformats.org/officeDocument/2006/relationships/slideLayout" Target="../slideLayouts/slideLayout7.xml"/><Relationship Id="rId2" Type="http://schemas.openxmlformats.org/officeDocument/2006/relationships/tags" Target="../tags/tag385.xml"/><Relationship Id="rId1" Type="http://schemas.openxmlformats.org/officeDocument/2006/relationships/tags" Target="../tags/tag384.xml"/><Relationship Id="rId6" Type="http://schemas.openxmlformats.org/officeDocument/2006/relationships/tags" Target="../tags/tag389.xml"/><Relationship Id="rId5" Type="http://schemas.openxmlformats.org/officeDocument/2006/relationships/tags" Target="../tags/tag388.xml"/><Relationship Id="rId4" Type="http://schemas.openxmlformats.org/officeDocument/2006/relationships/tags" Target="../tags/tag387.xml"/></Relationships>
</file>

<file path=ppt/slides/_rels/slide54.xml.rels><?xml version="1.0" encoding="UTF-8" standalone="yes"?>
<Relationships xmlns="http://schemas.openxmlformats.org/package/2006/relationships"><Relationship Id="rId3" Type="http://schemas.openxmlformats.org/officeDocument/2006/relationships/tags" Target="../tags/tag392.xml"/><Relationship Id="rId7" Type="http://schemas.openxmlformats.org/officeDocument/2006/relationships/slideLayout" Target="../slideLayouts/slideLayout7.xml"/><Relationship Id="rId2" Type="http://schemas.openxmlformats.org/officeDocument/2006/relationships/tags" Target="../tags/tag391.xml"/><Relationship Id="rId1" Type="http://schemas.openxmlformats.org/officeDocument/2006/relationships/tags" Target="../tags/tag390.xml"/><Relationship Id="rId6" Type="http://schemas.openxmlformats.org/officeDocument/2006/relationships/tags" Target="../tags/tag395.xml"/><Relationship Id="rId5" Type="http://schemas.openxmlformats.org/officeDocument/2006/relationships/tags" Target="../tags/tag394.xml"/><Relationship Id="rId4" Type="http://schemas.openxmlformats.org/officeDocument/2006/relationships/tags" Target="../tags/tag393.xml"/></Relationships>
</file>

<file path=ppt/slides/_rels/slide55.xml.rels><?xml version="1.0" encoding="UTF-8" standalone="yes"?>
<Relationships xmlns="http://schemas.openxmlformats.org/package/2006/relationships"><Relationship Id="rId8" Type="http://schemas.openxmlformats.org/officeDocument/2006/relationships/tags" Target="../tags/tag403.xml"/><Relationship Id="rId3" Type="http://schemas.openxmlformats.org/officeDocument/2006/relationships/tags" Target="../tags/tag398.xml"/><Relationship Id="rId7" Type="http://schemas.openxmlformats.org/officeDocument/2006/relationships/tags" Target="../tags/tag402.xml"/><Relationship Id="rId2" Type="http://schemas.openxmlformats.org/officeDocument/2006/relationships/tags" Target="../tags/tag397.xml"/><Relationship Id="rId1" Type="http://schemas.openxmlformats.org/officeDocument/2006/relationships/tags" Target="../tags/tag396.xml"/><Relationship Id="rId6" Type="http://schemas.openxmlformats.org/officeDocument/2006/relationships/tags" Target="../tags/tag401.xml"/><Relationship Id="rId5" Type="http://schemas.openxmlformats.org/officeDocument/2006/relationships/tags" Target="../tags/tag400.xml"/><Relationship Id="rId4" Type="http://schemas.openxmlformats.org/officeDocument/2006/relationships/tags" Target="../tags/tag399.xml"/><Relationship Id="rId9"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tags" Target="../tags/tag406.xml"/><Relationship Id="rId7" Type="http://schemas.openxmlformats.org/officeDocument/2006/relationships/slideLayout" Target="../slideLayouts/slideLayout7.xml"/><Relationship Id="rId2" Type="http://schemas.openxmlformats.org/officeDocument/2006/relationships/tags" Target="../tags/tag405.xml"/><Relationship Id="rId1" Type="http://schemas.openxmlformats.org/officeDocument/2006/relationships/tags" Target="../tags/tag404.xml"/><Relationship Id="rId6" Type="http://schemas.openxmlformats.org/officeDocument/2006/relationships/tags" Target="../tags/tag409.xml"/><Relationship Id="rId5" Type="http://schemas.openxmlformats.org/officeDocument/2006/relationships/tags" Target="../tags/tag408.xml"/><Relationship Id="rId4" Type="http://schemas.openxmlformats.org/officeDocument/2006/relationships/tags" Target="../tags/tag407.xml"/></Relationships>
</file>

<file path=ppt/slides/_rels/slide57.xml.rels><?xml version="1.0" encoding="UTF-8" standalone="yes"?>
<Relationships xmlns="http://schemas.openxmlformats.org/package/2006/relationships"><Relationship Id="rId3" Type="http://schemas.openxmlformats.org/officeDocument/2006/relationships/tags" Target="../tags/tag412.xml"/><Relationship Id="rId7" Type="http://schemas.openxmlformats.org/officeDocument/2006/relationships/slideLayout" Target="../slideLayouts/slideLayout7.xml"/><Relationship Id="rId2" Type="http://schemas.openxmlformats.org/officeDocument/2006/relationships/tags" Target="../tags/tag411.xml"/><Relationship Id="rId1" Type="http://schemas.openxmlformats.org/officeDocument/2006/relationships/tags" Target="../tags/tag410.xml"/><Relationship Id="rId6" Type="http://schemas.openxmlformats.org/officeDocument/2006/relationships/tags" Target="../tags/tag415.xml"/><Relationship Id="rId5" Type="http://schemas.openxmlformats.org/officeDocument/2006/relationships/tags" Target="../tags/tag414.xml"/><Relationship Id="rId4" Type="http://schemas.openxmlformats.org/officeDocument/2006/relationships/tags" Target="../tags/tag413.xml"/></Relationships>
</file>

<file path=ppt/slides/_rels/slide58.xml.rels><?xml version="1.0" encoding="UTF-8" standalone="yes"?>
<Relationships xmlns="http://schemas.openxmlformats.org/package/2006/relationships"><Relationship Id="rId3" Type="http://schemas.openxmlformats.org/officeDocument/2006/relationships/tags" Target="../tags/tag418.xml"/><Relationship Id="rId7" Type="http://schemas.openxmlformats.org/officeDocument/2006/relationships/slideLayout" Target="../slideLayouts/slideLayout7.xml"/><Relationship Id="rId2" Type="http://schemas.openxmlformats.org/officeDocument/2006/relationships/tags" Target="../tags/tag417.xml"/><Relationship Id="rId1" Type="http://schemas.openxmlformats.org/officeDocument/2006/relationships/tags" Target="../tags/tag416.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s>
</file>

<file path=ppt/slides/_rels/slide59.xml.rels><?xml version="1.0" encoding="UTF-8" standalone="yes"?>
<Relationships xmlns="http://schemas.openxmlformats.org/package/2006/relationships"><Relationship Id="rId8" Type="http://schemas.openxmlformats.org/officeDocument/2006/relationships/tags" Target="../tags/tag429.xml"/><Relationship Id="rId3" Type="http://schemas.openxmlformats.org/officeDocument/2006/relationships/tags" Target="../tags/tag424.xml"/><Relationship Id="rId7" Type="http://schemas.openxmlformats.org/officeDocument/2006/relationships/tags" Target="../tags/tag428.xml"/><Relationship Id="rId2" Type="http://schemas.openxmlformats.org/officeDocument/2006/relationships/tags" Target="../tags/tag423.xml"/><Relationship Id="rId1" Type="http://schemas.openxmlformats.org/officeDocument/2006/relationships/tags" Target="../tags/tag422.xml"/><Relationship Id="rId6" Type="http://schemas.openxmlformats.org/officeDocument/2006/relationships/tags" Target="../tags/tag427.xml"/><Relationship Id="rId5" Type="http://schemas.openxmlformats.org/officeDocument/2006/relationships/tags" Target="../tags/tag426.xml"/><Relationship Id="rId4" Type="http://schemas.openxmlformats.org/officeDocument/2006/relationships/tags" Target="../tags/tag425.xml"/><Relationship Id="rId9"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tags" Target="../tags/tag59.xml"/><Relationship Id="rId7" Type="http://schemas.openxmlformats.org/officeDocument/2006/relationships/slideLayout" Target="../slideLayouts/slideLayout7.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s>
</file>

<file path=ppt/slides/_rels/slide60.xml.rels><?xml version="1.0" encoding="UTF-8" standalone="yes"?>
<Relationships xmlns="http://schemas.openxmlformats.org/package/2006/relationships"><Relationship Id="rId3" Type="http://schemas.openxmlformats.org/officeDocument/2006/relationships/tags" Target="../tags/tag432.xml"/><Relationship Id="rId7" Type="http://schemas.openxmlformats.org/officeDocument/2006/relationships/slideLayout" Target="../slideLayouts/slideLayout7.xml"/><Relationship Id="rId2" Type="http://schemas.openxmlformats.org/officeDocument/2006/relationships/tags" Target="../tags/tag431.xml"/><Relationship Id="rId1" Type="http://schemas.openxmlformats.org/officeDocument/2006/relationships/tags" Target="../tags/tag430.xml"/><Relationship Id="rId6" Type="http://schemas.openxmlformats.org/officeDocument/2006/relationships/tags" Target="../tags/tag435.xml"/><Relationship Id="rId5" Type="http://schemas.openxmlformats.org/officeDocument/2006/relationships/tags" Target="../tags/tag434.xml"/><Relationship Id="rId4" Type="http://schemas.openxmlformats.org/officeDocument/2006/relationships/tags" Target="../tags/tag433.xml"/></Relationships>
</file>

<file path=ppt/slides/_rels/slide61.xml.rels><?xml version="1.0" encoding="UTF-8" standalone="yes"?>
<Relationships xmlns="http://schemas.openxmlformats.org/package/2006/relationships"><Relationship Id="rId3" Type="http://schemas.openxmlformats.org/officeDocument/2006/relationships/tags" Target="../tags/tag438.xml"/><Relationship Id="rId7" Type="http://schemas.openxmlformats.org/officeDocument/2006/relationships/slideLayout" Target="../slideLayouts/slideLayout7.xml"/><Relationship Id="rId2" Type="http://schemas.openxmlformats.org/officeDocument/2006/relationships/tags" Target="../tags/tag437.xml"/><Relationship Id="rId1" Type="http://schemas.openxmlformats.org/officeDocument/2006/relationships/tags" Target="../tags/tag436.xml"/><Relationship Id="rId6" Type="http://schemas.openxmlformats.org/officeDocument/2006/relationships/tags" Target="../tags/tag441.xml"/><Relationship Id="rId5" Type="http://schemas.openxmlformats.org/officeDocument/2006/relationships/tags" Target="../tags/tag440.xml"/><Relationship Id="rId4" Type="http://schemas.openxmlformats.org/officeDocument/2006/relationships/tags" Target="../tags/tag439.xml"/></Relationships>
</file>

<file path=ppt/slides/_rels/slide62.xml.rels><?xml version="1.0" encoding="UTF-8" standalone="yes"?>
<Relationships xmlns="http://schemas.openxmlformats.org/package/2006/relationships"><Relationship Id="rId8" Type="http://schemas.openxmlformats.org/officeDocument/2006/relationships/tags" Target="../tags/tag449.xml"/><Relationship Id="rId3" Type="http://schemas.openxmlformats.org/officeDocument/2006/relationships/tags" Target="../tags/tag444.xml"/><Relationship Id="rId7" Type="http://schemas.openxmlformats.org/officeDocument/2006/relationships/tags" Target="../tags/tag448.xml"/><Relationship Id="rId2" Type="http://schemas.openxmlformats.org/officeDocument/2006/relationships/tags" Target="../tags/tag443.xml"/><Relationship Id="rId1" Type="http://schemas.openxmlformats.org/officeDocument/2006/relationships/tags" Target="../tags/tag442.xml"/><Relationship Id="rId6" Type="http://schemas.openxmlformats.org/officeDocument/2006/relationships/tags" Target="../tags/tag447.xml"/><Relationship Id="rId5" Type="http://schemas.openxmlformats.org/officeDocument/2006/relationships/tags" Target="../tags/tag446.xml"/><Relationship Id="rId4" Type="http://schemas.openxmlformats.org/officeDocument/2006/relationships/tags" Target="../tags/tag445.xml"/><Relationship Id="rId9"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tags" Target="../tags/tag452.xml"/><Relationship Id="rId7" Type="http://schemas.openxmlformats.org/officeDocument/2006/relationships/slideLayout" Target="../slideLayouts/slideLayout7.xml"/><Relationship Id="rId2" Type="http://schemas.openxmlformats.org/officeDocument/2006/relationships/tags" Target="../tags/tag451.xml"/><Relationship Id="rId1" Type="http://schemas.openxmlformats.org/officeDocument/2006/relationships/tags" Target="../tags/tag450.xml"/><Relationship Id="rId6" Type="http://schemas.openxmlformats.org/officeDocument/2006/relationships/tags" Target="../tags/tag455.xml"/><Relationship Id="rId5" Type="http://schemas.openxmlformats.org/officeDocument/2006/relationships/tags" Target="../tags/tag454.xml"/><Relationship Id="rId4" Type="http://schemas.openxmlformats.org/officeDocument/2006/relationships/tags" Target="../tags/tag453.xml"/></Relationships>
</file>

<file path=ppt/slides/_rels/slide64.xml.rels><?xml version="1.0" encoding="UTF-8" standalone="yes"?>
<Relationships xmlns="http://schemas.openxmlformats.org/package/2006/relationships"><Relationship Id="rId3" Type="http://schemas.openxmlformats.org/officeDocument/2006/relationships/tags" Target="../tags/tag458.xml"/><Relationship Id="rId7" Type="http://schemas.openxmlformats.org/officeDocument/2006/relationships/slideLayout" Target="../slideLayouts/slideLayout7.xml"/><Relationship Id="rId2" Type="http://schemas.openxmlformats.org/officeDocument/2006/relationships/tags" Target="../tags/tag457.xml"/><Relationship Id="rId1" Type="http://schemas.openxmlformats.org/officeDocument/2006/relationships/tags" Target="../tags/tag456.xml"/><Relationship Id="rId6" Type="http://schemas.openxmlformats.org/officeDocument/2006/relationships/tags" Target="../tags/tag461.xml"/><Relationship Id="rId5" Type="http://schemas.openxmlformats.org/officeDocument/2006/relationships/tags" Target="../tags/tag460.xml"/><Relationship Id="rId4" Type="http://schemas.openxmlformats.org/officeDocument/2006/relationships/tags" Target="../tags/tag459.xml"/></Relationships>
</file>

<file path=ppt/slides/_rels/slide65.xml.rels><?xml version="1.0" encoding="UTF-8" standalone="yes"?>
<Relationships xmlns="http://schemas.openxmlformats.org/package/2006/relationships"><Relationship Id="rId3" Type="http://schemas.openxmlformats.org/officeDocument/2006/relationships/tags" Target="../tags/tag464.xml"/><Relationship Id="rId7" Type="http://schemas.openxmlformats.org/officeDocument/2006/relationships/slideLayout" Target="../slideLayouts/slideLayout7.xml"/><Relationship Id="rId2" Type="http://schemas.openxmlformats.org/officeDocument/2006/relationships/tags" Target="../tags/tag463.xml"/><Relationship Id="rId1" Type="http://schemas.openxmlformats.org/officeDocument/2006/relationships/tags" Target="../tags/tag462.xml"/><Relationship Id="rId6" Type="http://schemas.openxmlformats.org/officeDocument/2006/relationships/tags" Target="../tags/tag467.xml"/><Relationship Id="rId5" Type="http://schemas.openxmlformats.org/officeDocument/2006/relationships/tags" Target="../tags/tag466.xml"/><Relationship Id="rId4" Type="http://schemas.openxmlformats.org/officeDocument/2006/relationships/tags" Target="../tags/tag465.xml"/></Relationships>
</file>

<file path=ppt/slides/_rels/slide66.xml.rels><?xml version="1.0" encoding="UTF-8" standalone="yes"?>
<Relationships xmlns="http://schemas.openxmlformats.org/package/2006/relationships"><Relationship Id="rId8" Type="http://schemas.openxmlformats.org/officeDocument/2006/relationships/tags" Target="../tags/tag475.xml"/><Relationship Id="rId3" Type="http://schemas.openxmlformats.org/officeDocument/2006/relationships/tags" Target="../tags/tag470.xml"/><Relationship Id="rId7" Type="http://schemas.openxmlformats.org/officeDocument/2006/relationships/tags" Target="../tags/tag474.xml"/><Relationship Id="rId2" Type="http://schemas.openxmlformats.org/officeDocument/2006/relationships/tags" Target="../tags/tag469.xml"/><Relationship Id="rId1" Type="http://schemas.openxmlformats.org/officeDocument/2006/relationships/tags" Target="../tags/tag468.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 Id="rId9"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tags" Target="../tags/tag478.xml"/><Relationship Id="rId7" Type="http://schemas.openxmlformats.org/officeDocument/2006/relationships/slideLayout" Target="../slideLayouts/slideLayout7.xml"/><Relationship Id="rId2" Type="http://schemas.openxmlformats.org/officeDocument/2006/relationships/tags" Target="../tags/tag477.xml"/><Relationship Id="rId1" Type="http://schemas.openxmlformats.org/officeDocument/2006/relationships/tags" Target="../tags/tag476.xml"/><Relationship Id="rId6" Type="http://schemas.openxmlformats.org/officeDocument/2006/relationships/tags" Target="../tags/tag481.xml"/><Relationship Id="rId5" Type="http://schemas.openxmlformats.org/officeDocument/2006/relationships/tags" Target="../tags/tag480.xml"/><Relationship Id="rId4" Type="http://schemas.openxmlformats.org/officeDocument/2006/relationships/tags" Target="../tags/tag479.xml"/></Relationships>
</file>

<file path=ppt/slides/_rels/slide68.xml.rels><?xml version="1.0" encoding="UTF-8" standalone="yes"?>
<Relationships xmlns="http://schemas.openxmlformats.org/package/2006/relationships"><Relationship Id="rId3" Type="http://schemas.openxmlformats.org/officeDocument/2006/relationships/tags" Target="../tags/tag484.xml"/><Relationship Id="rId7" Type="http://schemas.openxmlformats.org/officeDocument/2006/relationships/slideLayout" Target="../slideLayouts/slideLayout7.xml"/><Relationship Id="rId2" Type="http://schemas.openxmlformats.org/officeDocument/2006/relationships/tags" Target="../tags/tag483.xml"/><Relationship Id="rId1" Type="http://schemas.openxmlformats.org/officeDocument/2006/relationships/tags" Target="../tags/tag482.xml"/><Relationship Id="rId6" Type="http://schemas.openxmlformats.org/officeDocument/2006/relationships/tags" Target="../tags/tag487.xml"/><Relationship Id="rId5" Type="http://schemas.openxmlformats.org/officeDocument/2006/relationships/tags" Target="../tags/tag486.xml"/><Relationship Id="rId4" Type="http://schemas.openxmlformats.org/officeDocument/2006/relationships/tags" Target="../tags/tag485.xml"/></Relationships>
</file>

<file path=ppt/slides/_rels/slide69.xml.rels><?xml version="1.0" encoding="UTF-8" standalone="yes"?>
<Relationships xmlns="http://schemas.openxmlformats.org/package/2006/relationships"><Relationship Id="rId3" Type="http://schemas.openxmlformats.org/officeDocument/2006/relationships/tags" Target="../tags/tag490.xml"/><Relationship Id="rId7" Type="http://schemas.openxmlformats.org/officeDocument/2006/relationships/slideLayout" Target="../slideLayouts/slideLayout7.xml"/><Relationship Id="rId2" Type="http://schemas.openxmlformats.org/officeDocument/2006/relationships/tags" Target="../tags/tag489.xml"/><Relationship Id="rId1" Type="http://schemas.openxmlformats.org/officeDocument/2006/relationships/tags" Target="../tags/tag488.xml"/><Relationship Id="rId6" Type="http://schemas.openxmlformats.org/officeDocument/2006/relationships/tags" Target="../tags/tag493.xml"/><Relationship Id="rId5" Type="http://schemas.openxmlformats.org/officeDocument/2006/relationships/tags" Target="../tags/tag492.xml"/><Relationship Id="rId4" Type="http://schemas.openxmlformats.org/officeDocument/2006/relationships/tags" Target="../tags/tag491.xml"/></Relationships>
</file>

<file path=ppt/slides/_rels/slide7.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slideLayout" Target="../slideLayouts/slideLayout7.xml"/><Relationship Id="rId2" Type="http://schemas.openxmlformats.org/officeDocument/2006/relationships/tags" Target="../tags/tag64.xml"/><Relationship Id="rId1" Type="http://schemas.openxmlformats.org/officeDocument/2006/relationships/tags" Target="../tags/tag63.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s>
</file>

<file path=ppt/slides/_rels/slide70.xml.rels><?xml version="1.0" encoding="UTF-8" standalone="yes"?>
<Relationships xmlns="http://schemas.openxmlformats.org/package/2006/relationships"><Relationship Id="rId8" Type="http://schemas.openxmlformats.org/officeDocument/2006/relationships/tags" Target="../tags/tag501.xml"/><Relationship Id="rId3" Type="http://schemas.openxmlformats.org/officeDocument/2006/relationships/tags" Target="../tags/tag496.xml"/><Relationship Id="rId7" Type="http://schemas.openxmlformats.org/officeDocument/2006/relationships/tags" Target="../tags/tag500.xml"/><Relationship Id="rId2" Type="http://schemas.openxmlformats.org/officeDocument/2006/relationships/tags" Target="../tags/tag495.xml"/><Relationship Id="rId1" Type="http://schemas.openxmlformats.org/officeDocument/2006/relationships/tags" Target="../tags/tag494.xml"/><Relationship Id="rId6" Type="http://schemas.openxmlformats.org/officeDocument/2006/relationships/tags" Target="../tags/tag499.xml"/><Relationship Id="rId5" Type="http://schemas.openxmlformats.org/officeDocument/2006/relationships/tags" Target="../tags/tag498.xml"/><Relationship Id="rId4" Type="http://schemas.openxmlformats.org/officeDocument/2006/relationships/tags" Target="../tags/tag497.xml"/><Relationship Id="rId9"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8.xml"/><Relationship Id="rId1" Type="http://schemas.openxmlformats.org/officeDocument/2006/relationships/tags" Target="../tags/tag502.xml"/></Relationships>
</file>

<file path=ppt/slides/_rels/slide8.xml.rels><?xml version="1.0" encoding="UTF-8" standalone="yes"?>
<Relationships xmlns="http://schemas.openxmlformats.org/package/2006/relationships"><Relationship Id="rId3" Type="http://schemas.openxmlformats.org/officeDocument/2006/relationships/tags" Target="../tags/tag71.xml"/><Relationship Id="rId7" Type="http://schemas.openxmlformats.org/officeDocument/2006/relationships/slideLayout" Target="../slideLayouts/slideLayout7.xml"/><Relationship Id="rId2" Type="http://schemas.openxmlformats.org/officeDocument/2006/relationships/tags" Target="../tags/tag70.xml"/><Relationship Id="rId1" Type="http://schemas.openxmlformats.org/officeDocument/2006/relationships/tags" Target="../tags/tag69.xml"/><Relationship Id="rId6" Type="http://schemas.openxmlformats.org/officeDocument/2006/relationships/tags" Target="../tags/tag74.xml"/><Relationship Id="rId5" Type="http://schemas.openxmlformats.org/officeDocument/2006/relationships/tags" Target="../tags/tag73.xml"/><Relationship Id="rId4" Type="http://schemas.openxmlformats.org/officeDocument/2006/relationships/tags" Target="../tags/tag72.xml"/></Relationships>
</file>

<file path=ppt/slides/_rels/slide9.xml.rels><?xml version="1.0" encoding="UTF-8" standalone="yes"?>
<Relationships xmlns="http://schemas.openxmlformats.org/package/2006/relationships"><Relationship Id="rId3" Type="http://schemas.openxmlformats.org/officeDocument/2006/relationships/tags" Target="../tags/tag77.xml"/><Relationship Id="rId7" Type="http://schemas.openxmlformats.org/officeDocument/2006/relationships/slideLayout" Target="../slideLayouts/slideLayout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tags" Target="../tags/tag80.xml"/><Relationship Id="rId5" Type="http://schemas.openxmlformats.org/officeDocument/2006/relationships/tags" Target="../tags/tag79.xml"/><Relationship Id="rId4" Type="http://schemas.openxmlformats.org/officeDocument/2006/relationships/tags" Target="../tags/tag7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smtClean="0">
                <a:solidFill>
                  <a:srgbClr val="084CA1"/>
                </a:solidFill>
                <a:latin typeface="Arial" charset="0"/>
                <a:cs typeface="Arial" charset="0"/>
              </a:rPr>
              <a:t>04</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558928" y="2357441"/>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应交税费</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277256629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48981" y="1055176"/>
            <a:ext cx="8139431" cy="2169825"/>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企业为增值税一般纳税企业，适用的增值税税率为</a:t>
            </a:r>
            <a:r>
              <a:rPr lang="en-US" altLang="zh-CN" sz="1800" dirty="0">
                <a:latin typeface="微软雅黑" pitchFamily="34" charset="-122"/>
                <a:ea typeface="微软雅黑" pitchFamily="34" charset="-122"/>
              </a:rPr>
              <a:t>16</a:t>
            </a:r>
            <a:r>
              <a:rPr lang="zh-CN" altLang="zh-CN" sz="1800" dirty="0">
                <a:latin typeface="微软雅黑" pitchFamily="34" charset="-122"/>
                <a:ea typeface="微软雅黑" pitchFamily="34" charset="-122"/>
              </a:rPr>
              <a:t>％，原材料按实际成本核算，销售商品价格为不含增值税的公允价格</a:t>
            </a:r>
            <a:r>
              <a:rPr lang="zh-CN"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日购入原材料一批，增值税专用发票上注明货款</a:t>
            </a:r>
            <a:r>
              <a:rPr lang="en-US" altLang="zh-CN" sz="1800" dirty="0">
                <a:latin typeface="微软雅黑" pitchFamily="34" charset="-122"/>
                <a:ea typeface="微软雅黑" pitchFamily="34" charset="-122"/>
              </a:rPr>
              <a:t>120 000</a:t>
            </a:r>
            <a:r>
              <a:rPr lang="zh-CN" altLang="zh-CN" sz="1800" dirty="0">
                <a:latin typeface="微软雅黑" pitchFamily="34" charset="-122"/>
                <a:ea typeface="微软雅黑" pitchFamily="34" charset="-122"/>
              </a:rPr>
              <a:t>元，增值税税额</a:t>
            </a:r>
            <a:r>
              <a:rPr lang="en-US" altLang="zh-CN" sz="1800" dirty="0">
                <a:latin typeface="微软雅黑" pitchFamily="34" charset="-122"/>
                <a:ea typeface="微软雅黑" pitchFamily="34" charset="-122"/>
              </a:rPr>
              <a:t>19 200</a:t>
            </a:r>
            <a:r>
              <a:rPr lang="zh-CN" altLang="zh-CN" sz="1800" dirty="0">
                <a:latin typeface="微软雅黑" pitchFamily="34" charset="-122"/>
                <a:ea typeface="微软雅黑" pitchFamily="34" charset="-122"/>
              </a:rPr>
              <a:t>元，货物尚未到达，货款和进项税额已用银行存款支付。用银行存款支付运输公司的运输费用</a:t>
            </a:r>
            <a:r>
              <a:rPr lang="en-US" altLang="zh-CN" sz="1800" dirty="0">
                <a:latin typeface="微软雅黑" pitchFamily="34" charset="-122"/>
                <a:ea typeface="微软雅黑" pitchFamily="34" charset="-122"/>
              </a:rPr>
              <a:t>5 000</a:t>
            </a:r>
            <a:r>
              <a:rPr lang="zh-CN" altLang="zh-CN" sz="1800" dirty="0">
                <a:latin typeface="微软雅黑" pitchFamily="34" charset="-122"/>
                <a:ea typeface="微软雅黑" pitchFamily="34" charset="-122"/>
              </a:rPr>
              <a:t>元，增值税税额税</a:t>
            </a:r>
            <a:r>
              <a:rPr lang="en-US" altLang="zh-CN" sz="1800" dirty="0">
                <a:latin typeface="微软雅黑" pitchFamily="34" charset="-122"/>
                <a:ea typeface="微软雅黑" pitchFamily="34" charset="-122"/>
              </a:rPr>
              <a:t>500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48983" y="1060890"/>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72541" y="315407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49888" y="3092230"/>
            <a:ext cx="7767044" cy="2169825"/>
          </a:xfrm>
          <a:prstGeom prst="rect">
            <a:avLst/>
          </a:prstGeom>
        </p:spPr>
        <p:txBody>
          <a:bodyPr wrap="square">
            <a:spAutoFit/>
          </a:bodyPr>
          <a:lstStyle/>
          <a:p>
            <a:pPr>
              <a:lnSpc>
                <a:spcPct val="150000"/>
              </a:lnSpc>
            </a:pPr>
            <a:r>
              <a:rPr lang="zh-CN" altLang="zh-CN" sz="1800" dirty="0" smtClean="0">
                <a:solidFill>
                  <a:srgbClr val="084CA1"/>
                </a:solidFill>
                <a:latin typeface="微软雅黑" pitchFamily="34" charset="-122"/>
                <a:ea typeface="微软雅黑" pitchFamily="34" charset="-122"/>
              </a:rPr>
              <a:t>进项</a:t>
            </a:r>
            <a:r>
              <a:rPr lang="zh-CN" altLang="zh-CN" sz="1800" dirty="0">
                <a:solidFill>
                  <a:srgbClr val="084CA1"/>
                </a:solidFill>
                <a:latin typeface="微软雅黑" pitchFamily="34" charset="-122"/>
                <a:ea typeface="微软雅黑" pitchFamily="34" charset="-122"/>
              </a:rPr>
              <a:t>税额＝</a:t>
            </a:r>
            <a:r>
              <a:rPr lang="en-US" altLang="zh-CN" sz="1800" dirty="0">
                <a:solidFill>
                  <a:srgbClr val="084CA1"/>
                </a:solidFill>
                <a:latin typeface="微软雅黑" pitchFamily="34" charset="-122"/>
                <a:ea typeface="微软雅黑" pitchFamily="34" charset="-122"/>
              </a:rPr>
              <a:t>19 200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5000×10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19 700</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solidFill>
                  <a:srgbClr val="084CA1"/>
                </a:solidFill>
                <a:latin typeface="微软雅黑" pitchFamily="34" charset="-122"/>
                <a:ea typeface="微软雅黑" pitchFamily="34" charset="-122"/>
              </a:rPr>
              <a:t>材料成本＝</a:t>
            </a:r>
            <a:r>
              <a:rPr lang="en-US" altLang="zh-CN" sz="1800" dirty="0">
                <a:solidFill>
                  <a:srgbClr val="084CA1"/>
                </a:solidFill>
                <a:latin typeface="微软雅黑" pitchFamily="34" charset="-122"/>
                <a:ea typeface="微软雅黑" pitchFamily="34" charset="-122"/>
              </a:rPr>
              <a:t>120 000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5 000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125 000</a:t>
            </a:r>
            <a:r>
              <a:rPr lang="zh-CN" altLang="zh-CN" sz="1800" dirty="0">
                <a:solidFill>
                  <a:srgbClr val="084CA1"/>
                </a:solidFill>
                <a:latin typeface="微软雅黑" pitchFamily="34" charset="-122"/>
                <a:ea typeface="微软雅黑" pitchFamily="34" charset="-122"/>
              </a:rPr>
              <a:t>（元</a:t>
            </a:r>
            <a:r>
              <a:rPr lang="zh-CN" altLang="zh-CN" sz="1800" dirty="0" smtClean="0">
                <a:solidFill>
                  <a:srgbClr val="084CA1"/>
                </a:solidFill>
                <a:latin typeface="微软雅黑" pitchFamily="34" charset="-122"/>
                <a:ea typeface="微软雅黑" pitchFamily="34" charset="-122"/>
              </a:rPr>
              <a:t>）</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：材料采购　　　　　　　　　　　　　　　</a:t>
            </a:r>
            <a:r>
              <a:rPr lang="en-US" altLang="zh-CN" sz="1800" dirty="0">
                <a:latin typeface="微软雅黑" pitchFamily="34" charset="-122"/>
                <a:ea typeface="微软雅黑" pitchFamily="34" charset="-122"/>
              </a:rPr>
              <a:t>125 000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19 700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144 </a:t>
            </a:r>
            <a:r>
              <a:rPr lang="en-US" altLang="zh-CN" sz="1800" dirty="0" smtClean="0">
                <a:latin typeface="微软雅黑" pitchFamily="34" charset="-122"/>
                <a:ea typeface="微软雅黑" pitchFamily="34" charset="-122"/>
              </a:rPr>
              <a:t>700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229499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15</a:t>
            </a:r>
            <a:r>
              <a:rPr lang="zh-CN" altLang="zh-CN" sz="1800" dirty="0">
                <a:latin typeface="微软雅黑" pitchFamily="34" charset="-122"/>
                <a:ea typeface="微软雅黑" pitchFamily="34" charset="-122"/>
              </a:rPr>
              <a:t>日，购入不需要安装设备一台，增值税专用发票上注明的价款为</a:t>
            </a:r>
            <a:r>
              <a:rPr lang="en-US" altLang="zh-CN" sz="1800" dirty="0">
                <a:latin typeface="微软雅黑" pitchFamily="34" charset="-122"/>
                <a:ea typeface="微软雅黑" pitchFamily="34" charset="-122"/>
              </a:rPr>
              <a:t>180 000</a:t>
            </a:r>
            <a:r>
              <a:rPr lang="zh-CN" altLang="zh-CN" sz="1800" dirty="0">
                <a:latin typeface="微软雅黑" pitchFamily="34" charset="-122"/>
                <a:ea typeface="微软雅黑" pitchFamily="34" charset="-122"/>
              </a:rPr>
              <a:t>，增值税税额</a:t>
            </a:r>
            <a:r>
              <a:rPr lang="en-US" altLang="zh-CN" sz="1800" dirty="0">
                <a:latin typeface="微软雅黑" pitchFamily="34" charset="-122"/>
                <a:ea typeface="微软雅黑" pitchFamily="34" charset="-122"/>
              </a:rPr>
              <a:t>28 800</a:t>
            </a:r>
            <a:r>
              <a:rPr lang="zh-CN" altLang="zh-CN" sz="1800" dirty="0">
                <a:latin typeface="微软雅黑" pitchFamily="34" charset="-122"/>
                <a:ea typeface="微软雅黑" pitchFamily="34" charset="-122"/>
              </a:rPr>
              <a:t>元，款项尚未支付。</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13701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375407"/>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借：固定资产　　　　　　　　　　　　　　 </a:t>
            </a:r>
            <a:r>
              <a:rPr lang="en-US" altLang="zh-CN" sz="1800" dirty="0">
                <a:latin typeface="微软雅黑" pitchFamily="34" charset="-122"/>
                <a:ea typeface="微软雅黑" pitchFamily="34" charset="-122"/>
              </a:rPr>
              <a:t>   180 000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　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   28 800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：应付账款　　　　　　　　　　　　　　　</a:t>
            </a:r>
            <a:r>
              <a:rPr lang="en-US" altLang="zh-CN" sz="1800" dirty="0">
                <a:latin typeface="微软雅黑" pitchFamily="34" charset="-122"/>
                <a:ea typeface="微软雅黑" pitchFamily="34" charset="-122"/>
              </a:rPr>
              <a:t>        28 800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917547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3</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20</a:t>
            </a:r>
            <a:r>
              <a:rPr lang="zh-CN" altLang="zh-CN" sz="1800" dirty="0">
                <a:latin typeface="微软雅黑" pitchFamily="34" charset="-122"/>
                <a:ea typeface="微软雅黑" pitchFamily="34" charset="-122"/>
              </a:rPr>
              <a:t>日，购入免税农产品一批，价款</a:t>
            </a:r>
            <a:r>
              <a:rPr lang="en-US" altLang="zh-CN" sz="1800" dirty="0">
                <a:latin typeface="微软雅黑" pitchFamily="34" charset="-122"/>
                <a:ea typeface="微软雅黑" pitchFamily="34" charset="-122"/>
              </a:rPr>
              <a:t>200 000</a:t>
            </a:r>
            <a:r>
              <a:rPr lang="zh-CN" altLang="zh-CN" sz="1800" dirty="0">
                <a:latin typeface="微软雅黑" pitchFamily="34" charset="-122"/>
                <a:ea typeface="微软雅黑" pitchFamily="34" charset="-122"/>
              </a:rPr>
              <a:t>元，规定的扣除率为</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％，货物尚未到达，货款已用银行存款支付。</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13701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375407"/>
            <a:ext cx="7767044" cy="1754326"/>
          </a:xfrm>
          <a:prstGeom prst="rect">
            <a:avLst/>
          </a:prstGeom>
        </p:spPr>
        <p:txBody>
          <a:bodyPr wrap="square">
            <a:spAutoFit/>
          </a:bodyPr>
          <a:lstStyle/>
          <a:p>
            <a:pPr>
              <a:lnSpc>
                <a:spcPct val="150000"/>
              </a:lnSpc>
            </a:pPr>
            <a:r>
              <a:rPr lang="zh-CN" altLang="zh-CN" sz="1800" dirty="0">
                <a:solidFill>
                  <a:srgbClr val="084CA1"/>
                </a:solidFill>
                <a:latin typeface="微软雅黑" pitchFamily="34" charset="-122"/>
                <a:ea typeface="微软雅黑" pitchFamily="34" charset="-122"/>
              </a:rPr>
              <a:t>进项税额＝购买价款</a:t>
            </a:r>
            <a:r>
              <a:rPr lang="en-US" altLang="zh-CN" sz="1800" dirty="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扣除率＝</a:t>
            </a:r>
            <a:r>
              <a:rPr lang="en-US" altLang="zh-CN" sz="1800" dirty="0">
                <a:solidFill>
                  <a:srgbClr val="084CA1"/>
                </a:solidFill>
                <a:latin typeface="微软雅黑" pitchFamily="34" charset="-122"/>
                <a:ea typeface="微软雅黑" pitchFamily="34" charset="-122"/>
              </a:rPr>
              <a:t>200000×10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20 000</a:t>
            </a:r>
            <a:r>
              <a:rPr lang="zh-CN" altLang="zh-CN" sz="1800" dirty="0">
                <a:solidFill>
                  <a:srgbClr val="084CA1"/>
                </a:solidFill>
                <a:latin typeface="微软雅黑" pitchFamily="34" charset="-122"/>
                <a:ea typeface="微软雅黑" pitchFamily="34" charset="-122"/>
              </a:rPr>
              <a:t>（元</a:t>
            </a:r>
            <a:r>
              <a:rPr lang="zh-CN" altLang="zh-CN" sz="1800" dirty="0" smtClean="0">
                <a:solidFill>
                  <a:srgbClr val="084CA1"/>
                </a:solidFill>
                <a:latin typeface="微软雅黑" pitchFamily="34" charset="-122"/>
                <a:ea typeface="微软雅黑" pitchFamily="34" charset="-122"/>
              </a:rPr>
              <a:t>）</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：材料采购　　　　　　　　　　　　　　　　</a:t>
            </a:r>
            <a:r>
              <a:rPr lang="en-US" altLang="zh-CN" sz="1800" dirty="0">
                <a:latin typeface="微软雅黑" pitchFamily="34" charset="-122"/>
                <a:ea typeface="微软雅黑" pitchFamily="34" charset="-122"/>
              </a:rPr>
              <a:t>180 000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200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3962337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25</a:t>
            </a:r>
            <a:r>
              <a:rPr lang="zh-CN" altLang="zh-CN" sz="1800" dirty="0">
                <a:latin typeface="微软雅黑" pitchFamily="34" charset="-122"/>
                <a:ea typeface="微软雅黑" pitchFamily="34" charset="-122"/>
              </a:rPr>
              <a:t>日，生产车间委托外单位修理机器设备，增值税专用发票上注明修理费用</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元，增值税税额</a:t>
            </a:r>
            <a:r>
              <a:rPr lang="en-US" altLang="zh-CN" sz="1800" dirty="0">
                <a:latin typeface="微软雅黑" pitchFamily="34" charset="-122"/>
                <a:ea typeface="微软雅黑" pitchFamily="34" charset="-122"/>
              </a:rPr>
              <a:t>3 200</a:t>
            </a:r>
            <a:r>
              <a:rPr lang="zh-CN" altLang="zh-CN" sz="1800" dirty="0">
                <a:latin typeface="微软雅黑" pitchFamily="34" charset="-122"/>
                <a:ea typeface="微软雅黑" pitchFamily="34" charset="-122"/>
              </a:rPr>
              <a:t>元，款项已用银行存款支付。</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13701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375407"/>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借：管理费用　　　　　　　　　　　　　　　　</a:t>
            </a:r>
            <a:r>
              <a:rPr lang="en-US" altLang="zh-CN" sz="1800" dirty="0">
                <a:latin typeface="微软雅黑" pitchFamily="34" charset="-122"/>
                <a:ea typeface="微软雅黑" pitchFamily="34" charset="-122"/>
              </a:rPr>
              <a:t>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3 200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23 200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8747899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629514"/>
          </a:xfrm>
          <a:prstGeom prst="rect">
            <a:avLst/>
          </a:prstGeom>
        </p:spPr>
        <p:txBody>
          <a:bodyPr wrap="square" lIns="74787" tIns="37393" rIns="74787" bIns="37393">
            <a:spAutoFit/>
          </a:bodyPr>
          <a:lstStyle/>
          <a:p>
            <a:pPr algn="r"/>
            <a:r>
              <a:rPr lang="zh-CN" altLang="en-US" sz="1800" b="1" dirty="0">
                <a:solidFill>
                  <a:srgbClr val="084CA1"/>
                </a:solidFill>
                <a:ea typeface="微软雅黑"/>
                <a:cs typeface="+mn-ea"/>
                <a:sym typeface="+mn-lt"/>
              </a:rPr>
              <a:t>三、一般纳税人的账务</a:t>
            </a:r>
            <a:r>
              <a:rPr lang="zh-CN" altLang="en-US" sz="1800" b="1" dirty="0" smtClean="0">
                <a:solidFill>
                  <a:srgbClr val="084CA1"/>
                </a:solidFill>
                <a:ea typeface="微软雅黑"/>
                <a:cs typeface="+mn-ea"/>
                <a:sym typeface="+mn-lt"/>
              </a:rPr>
              <a:t>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购进不动产或不动产在建工程的进项税额的分年抵扣</a:t>
            </a: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固定资产</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在建</a:t>
            </a:r>
            <a:r>
              <a:rPr lang="zh-CN" altLang="zh-CN" sz="1800" dirty="0">
                <a:latin typeface="微软雅黑" pitchFamily="34" charset="-122"/>
                <a:ea typeface="微软雅黑" pitchFamily="34" charset="-122"/>
              </a:rPr>
              <a:t>工程</a:t>
            </a: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zh-CN" altLang="zh-CN" sz="1800" b="1" dirty="0">
                <a:solidFill>
                  <a:srgbClr val="C00000"/>
                </a:solidFill>
                <a:latin typeface="微软雅黑" pitchFamily="34" charset="-122"/>
                <a:ea typeface="微软雅黑" pitchFamily="34" charset="-122"/>
              </a:rPr>
              <a:t>（税额</a:t>
            </a:r>
            <a:r>
              <a:rPr lang="en-US" altLang="zh-CN" sz="1800" b="1" dirty="0">
                <a:solidFill>
                  <a:srgbClr val="C00000"/>
                </a:solidFill>
                <a:latin typeface="微软雅黑" pitchFamily="34" charset="-122"/>
                <a:ea typeface="微软雅黑" pitchFamily="34" charset="-122"/>
              </a:rPr>
              <a:t>×60</a:t>
            </a:r>
            <a:r>
              <a:rPr lang="zh-CN" altLang="zh-CN" sz="1800" b="1" dirty="0">
                <a:solidFill>
                  <a:srgbClr val="C00000"/>
                </a:solidFill>
                <a:latin typeface="微软雅黑" pitchFamily="34" charset="-122"/>
                <a:ea typeface="微软雅黑" pitchFamily="34" charset="-122"/>
              </a:rPr>
              <a:t>％）</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待抵扣进项</a:t>
            </a:r>
            <a:r>
              <a:rPr lang="zh-CN" altLang="zh-CN" sz="1800" dirty="0" smtClean="0">
                <a:latin typeface="微软雅黑" pitchFamily="34" charset="-122"/>
                <a:ea typeface="微软雅黑" pitchFamily="34" charset="-122"/>
              </a:rPr>
              <a:t>税额</a:t>
            </a:r>
            <a:r>
              <a:rPr lang="en-US" altLang="zh-CN" sz="1800" dirty="0" smtClean="0">
                <a:latin typeface="微软雅黑" pitchFamily="34" charset="-122"/>
                <a:ea typeface="微软雅黑" pitchFamily="34" charset="-122"/>
              </a:rPr>
              <a:t>              </a:t>
            </a:r>
            <a:r>
              <a:rPr lang="zh-CN" altLang="zh-CN"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税额</a:t>
            </a:r>
            <a:r>
              <a:rPr lang="en-US" altLang="zh-CN" sz="1800" b="1" dirty="0">
                <a:solidFill>
                  <a:srgbClr val="C00000"/>
                </a:solidFill>
                <a:latin typeface="微软雅黑" pitchFamily="34" charset="-122"/>
                <a:ea typeface="微软雅黑" pitchFamily="34" charset="-122"/>
              </a:rPr>
              <a:t>×40</a:t>
            </a:r>
            <a:r>
              <a:rPr lang="zh-CN" altLang="zh-CN" sz="1800" b="1" dirty="0">
                <a:solidFill>
                  <a:srgbClr val="C00000"/>
                </a:solidFill>
                <a:latin typeface="微软雅黑" pitchFamily="34" charset="-122"/>
                <a:ea typeface="微软雅黑" pitchFamily="34" charset="-122"/>
              </a:rPr>
              <a:t>％）</a:t>
            </a:r>
          </a:p>
          <a:p>
            <a:pPr>
              <a:lnSpc>
                <a:spcPct val="150000"/>
              </a:lnSpc>
            </a:pPr>
            <a:r>
              <a:rPr lang="zh-CN" altLang="zh-CN" sz="1800" dirty="0">
                <a:latin typeface="微软雅黑" pitchFamily="34" charset="-122"/>
                <a:ea typeface="微软雅黑" pitchFamily="34" charset="-122"/>
              </a:rPr>
              <a:t>　　贷：银行</a:t>
            </a:r>
            <a:r>
              <a:rPr lang="zh-CN" altLang="zh-CN" sz="1800" dirty="0" smtClean="0">
                <a:latin typeface="微软雅黑" pitchFamily="34" charset="-122"/>
                <a:ea typeface="微软雅黑" pitchFamily="34" charset="-122"/>
              </a:rPr>
              <a:t>存款</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应付账款</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应付票据</a:t>
            </a:r>
            <a:r>
              <a:rPr lang="zh-CN" altLang="zh-CN" sz="1800" dirty="0">
                <a:latin typeface="微软雅黑" pitchFamily="34" charset="-122"/>
                <a:ea typeface="微软雅黑" pitchFamily="34" charset="-122"/>
              </a:rPr>
              <a:t>等</a:t>
            </a:r>
          </a:p>
        </p:txBody>
      </p:sp>
      <p:sp>
        <p:nvSpPr>
          <p:cNvPr id="15" name="文本框 19"/>
          <p:cNvSpPr txBox="1"/>
          <p:nvPr/>
        </p:nvSpPr>
        <p:spPr>
          <a:xfrm>
            <a:off x="2573945" y="1131769"/>
            <a:ext cx="6570054"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购进不动产或不动产用于在建工程时</a:t>
            </a:r>
            <a:endParaRPr lang="zh-CN" altLang="en-US" sz="2000" b="1" kern="0" dirty="0">
              <a:solidFill>
                <a:srgbClr val="084CA1"/>
              </a:solidFill>
              <a:latin typeface="微软雅黑" pitchFamily="34" charset="-122"/>
              <a:ea typeface="微软雅黑" pitchFamily="34" charset="-122"/>
            </a:endParaRPr>
          </a:p>
        </p:txBody>
      </p:sp>
      <p:sp>
        <p:nvSpPr>
          <p:cNvPr id="19" name="椭圆 18"/>
          <p:cNvSpPr/>
          <p:nvPr/>
        </p:nvSpPr>
        <p:spPr>
          <a:xfrm>
            <a:off x="1997945" y="3046825"/>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0" name="文本框 18"/>
          <p:cNvSpPr txBox="1"/>
          <p:nvPr/>
        </p:nvSpPr>
        <p:spPr>
          <a:xfrm>
            <a:off x="2510234" y="3616760"/>
            <a:ext cx="499580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p>
          <a:p>
            <a:pPr>
              <a:lnSpc>
                <a:spcPct val="150000"/>
              </a:lnSpc>
            </a:pPr>
            <a:r>
              <a:rPr lang="zh-CN" altLang="zh-CN" sz="1800" dirty="0">
                <a:latin typeface="微软雅黑" pitchFamily="34" charset="-122"/>
                <a:ea typeface="微软雅黑" pitchFamily="34" charset="-122"/>
              </a:rPr>
              <a:t>　　贷：应交税费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待抵扣进项税额</a:t>
            </a:r>
          </a:p>
        </p:txBody>
      </p:sp>
      <p:sp>
        <p:nvSpPr>
          <p:cNvPr id="22" name="文本框 19"/>
          <p:cNvSpPr txBox="1"/>
          <p:nvPr/>
        </p:nvSpPr>
        <p:spPr>
          <a:xfrm>
            <a:off x="2573945" y="3046825"/>
            <a:ext cx="6570054" cy="501291"/>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第二年，即取得增值税专用发票的当月起第</a:t>
            </a:r>
            <a:r>
              <a:rPr lang="en-US" altLang="zh-CN" sz="2000" b="1" kern="0" dirty="0">
                <a:solidFill>
                  <a:srgbClr val="084CA1"/>
                </a:solidFill>
                <a:latin typeface="微软雅黑" pitchFamily="34" charset="-122"/>
                <a:ea typeface="微软雅黑" pitchFamily="34" charset="-122"/>
              </a:rPr>
              <a:t>13</a:t>
            </a:r>
            <a:r>
              <a:rPr lang="zh-CN" altLang="zh-CN" sz="2000" b="1" kern="0" dirty="0">
                <a:solidFill>
                  <a:srgbClr val="084CA1"/>
                </a:solidFill>
                <a:latin typeface="微软雅黑" pitchFamily="34" charset="-122"/>
                <a:ea typeface="微软雅黑" pitchFamily="34" charset="-122"/>
              </a:rPr>
              <a:t>个月时</a:t>
            </a:r>
          </a:p>
        </p:txBody>
      </p:sp>
    </p:spTree>
    <p:custDataLst>
      <p:tags r:id="rId1"/>
    </p:custDataLst>
    <p:extLst>
      <p:ext uri="{BB962C8B-B14F-4D97-AF65-F5344CB8AC3E}">
        <p14:creationId xmlns:p14="http://schemas.microsoft.com/office/powerpoint/2010/main" val="13965875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5</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日，该公司购进一幢简易办公楼，并于当月投入使用。</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25</a:t>
            </a:r>
            <a:r>
              <a:rPr lang="zh-CN" altLang="zh-CN" sz="1800" dirty="0">
                <a:latin typeface="微软雅黑" pitchFamily="34" charset="-122"/>
                <a:ea typeface="微软雅黑" pitchFamily="34" charset="-122"/>
              </a:rPr>
              <a:t>日纳税人取得该大楼的增值税专用发票并认证相符，专用发票注明的价款</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   800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元，增值税进项税额为</a:t>
            </a:r>
            <a:r>
              <a:rPr lang="en-US" altLang="zh-CN" sz="1800" dirty="0">
                <a:latin typeface="微软雅黑" pitchFamily="34" charset="-122"/>
                <a:ea typeface="微软雅黑" pitchFamily="34" charset="-122"/>
              </a:rPr>
              <a:t>80 000</a:t>
            </a:r>
            <a:r>
              <a:rPr lang="zh-CN" altLang="zh-CN" sz="1800" dirty="0">
                <a:latin typeface="微软雅黑" pitchFamily="34" charset="-122"/>
                <a:ea typeface="微软雅黑" pitchFamily="34" charset="-122"/>
              </a:rPr>
              <a:t>元，款项已用银行存款支付</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4993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565190"/>
            <a:ext cx="7767044" cy="2585323"/>
          </a:xfrm>
          <a:prstGeom prst="rect">
            <a:avLst/>
          </a:prstGeom>
        </p:spPr>
        <p:txBody>
          <a:bodyPr wrap="square">
            <a:spAutoFit/>
          </a:bodyPr>
          <a:lstStyle/>
          <a:p>
            <a:pPr>
              <a:lnSpc>
                <a:spcPct val="150000"/>
              </a:lnSpc>
            </a:pPr>
            <a:r>
              <a:rPr lang="zh-CN" altLang="en-US" sz="1800" b="1" kern="0" dirty="0">
                <a:solidFill>
                  <a:srgbClr val="084CA1"/>
                </a:solidFill>
                <a:latin typeface="微软雅黑" pitchFamily="34" charset="-122"/>
                <a:ea typeface="微软雅黑" pitchFamily="34" charset="-122"/>
              </a:rPr>
              <a:t>（</a:t>
            </a:r>
            <a:r>
              <a:rPr lang="en-US" altLang="zh-CN" sz="1800" b="1" kern="0" dirty="0">
                <a:solidFill>
                  <a:srgbClr val="084CA1"/>
                </a:solidFill>
                <a:latin typeface="微软雅黑" pitchFamily="34" charset="-122"/>
                <a:ea typeface="微软雅黑" pitchFamily="34" charset="-122"/>
              </a:rPr>
              <a:t>1</a:t>
            </a:r>
            <a:r>
              <a:rPr lang="zh-CN" altLang="en-US" sz="1800" b="1" kern="0" dirty="0">
                <a:solidFill>
                  <a:srgbClr val="084CA1"/>
                </a:solidFill>
                <a:latin typeface="微软雅黑" pitchFamily="34" charset="-122"/>
                <a:ea typeface="微软雅黑" pitchFamily="34" charset="-122"/>
              </a:rPr>
              <a:t>）</a:t>
            </a:r>
            <a:r>
              <a:rPr lang="zh-CN" altLang="zh-CN" sz="1800" b="1" kern="0" dirty="0" smtClean="0">
                <a:solidFill>
                  <a:srgbClr val="084CA1"/>
                </a:solidFill>
                <a:latin typeface="微软雅黑" pitchFamily="34" charset="-122"/>
                <a:ea typeface="微软雅黑" pitchFamily="34" charset="-122"/>
              </a:rPr>
              <a:t>购进</a:t>
            </a:r>
            <a:r>
              <a:rPr lang="zh-CN" altLang="en-US" sz="1800" b="1" kern="0" dirty="0">
                <a:solidFill>
                  <a:srgbClr val="084CA1"/>
                </a:solidFill>
                <a:latin typeface="微软雅黑" pitchFamily="34" charset="-122"/>
                <a:ea typeface="微软雅黑" pitchFamily="34" charset="-122"/>
              </a:rPr>
              <a:t>简易</a:t>
            </a:r>
            <a:r>
              <a:rPr lang="zh-CN" altLang="en-US" sz="1800" b="1" kern="0" dirty="0" smtClean="0">
                <a:solidFill>
                  <a:srgbClr val="084CA1"/>
                </a:solidFill>
                <a:latin typeface="微软雅黑" pitchFamily="34" charset="-122"/>
                <a:ea typeface="微软雅黑" pitchFamily="34" charset="-122"/>
              </a:rPr>
              <a:t>办公楼</a:t>
            </a:r>
            <a:r>
              <a:rPr lang="zh-CN" altLang="zh-CN" sz="1800" b="1" kern="0" dirty="0" smtClean="0">
                <a:solidFill>
                  <a:srgbClr val="084CA1"/>
                </a:solidFill>
                <a:latin typeface="微软雅黑" pitchFamily="34" charset="-122"/>
                <a:ea typeface="微软雅黑" pitchFamily="34" charset="-122"/>
              </a:rPr>
              <a:t>时</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solidFill>
                  <a:srgbClr val="084CA1"/>
                </a:solidFill>
                <a:latin typeface="微软雅黑" pitchFamily="34" charset="-122"/>
                <a:ea typeface="微软雅黑" pitchFamily="34" charset="-122"/>
              </a:rPr>
              <a:t>本月</a:t>
            </a:r>
            <a:r>
              <a:rPr lang="zh-CN" altLang="zh-CN" sz="1800" dirty="0">
                <a:solidFill>
                  <a:srgbClr val="084CA1"/>
                </a:solidFill>
                <a:latin typeface="微软雅黑" pitchFamily="34" charset="-122"/>
                <a:ea typeface="微软雅黑" pitchFamily="34" charset="-122"/>
              </a:rPr>
              <a:t>该办公楼应抵扣的进项税额＝</a:t>
            </a:r>
            <a:r>
              <a:rPr lang="en-US" altLang="zh-CN" sz="1800" dirty="0">
                <a:solidFill>
                  <a:srgbClr val="084CA1"/>
                </a:solidFill>
                <a:latin typeface="微软雅黑" pitchFamily="34" charset="-122"/>
                <a:ea typeface="微软雅黑" pitchFamily="34" charset="-122"/>
              </a:rPr>
              <a:t>80 000×60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48 000</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借：固定资产　　　　　　　　　　　　　　</a:t>
            </a:r>
            <a:r>
              <a:rPr lang="en-US" altLang="zh-CN" sz="1800" dirty="0">
                <a:latin typeface="微软雅黑" pitchFamily="34" charset="-122"/>
                <a:ea typeface="微软雅黑" pitchFamily="34" charset="-122"/>
              </a:rPr>
              <a:t>800 000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 48 000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待抵扣进项税额　　　　　</a:t>
            </a:r>
            <a:r>
              <a:rPr lang="en-US" altLang="zh-CN" sz="1800" dirty="0">
                <a:latin typeface="微软雅黑" pitchFamily="34" charset="-122"/>
                <a:ea typeface="微软雅黑" pitchFamily="34" charset="-122"/>
              </a:rPr>
              <a:t>  32 000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880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201576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5</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日，该公司购进一幢简易办公楼，并于当月投入使用。</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25</a:t>
            </a:r>
            <a:r>
              <a:rPr lang="zh-CN" altLang="zh-CN" sz="1800" dirty="0">
                <a:latin typeface="微软雅黑" pitchFamily="34" charset="-122"/>
                <a:ea typeface="微软雅黑" pitchFamily="34" charset="-122"/>
              </a:rPr>
              <a:t>日纳税人取得该大楼的增值税专用发票并认证相符，专用发票注明的价款</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   800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元，增值税进项税额为</a:t>
            </a:r>
            <a:r>
              <a:rPr lang="en-US" altLang="zh-CN" sz="1800" dirty="0">
                <a:latin typeface="微软雅黑" pitchFamily="34" charset="-122"/>
                <a:ea typeface="微软雅黑" pitchFamily="34" charset="-122"/>
              </a:rPr>
              <a:t>80 000</a:t>
            </a:r>
            <a:r>
              <a:rPr lang="zh-CN" altLang="zh-CN" sz="1800" dirty="0">
                <a:latin typeface="微软雅黑" pitchFamily="34" charset="-122"/>
                <a:ea typeface="微软雅黑" pitchFamily="34" charset="-122"/>
              </a:rPr>
              <a:t>元，款项已用银行存款支付</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4993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565190"/>
            <a:ext cx="7767044" cy="1338828"/>
          </a:xfrm>
          <a:prstGeom prst="rect">
            <a:avLst/>
          </a:prstGeom>
        </p:spPr>
        <p:txBody>
          <a:bodyPr wrap="square">
            <a:spAutoFit/>
          </a:bodyPr>
          <a:lstStyle/>
          <a:p>
            <a:pPr>
              <a:lnSpc>
                <a:spcPct val="150000"/>
              </a:lnSpc>
            </a:pPr>
            <a:r>
              <a:rPr lang="zh-CN" altLang="en-US" sz="1800" b="1" kern="0" dirty="0">
                <a:solidFill>
                  <a:srgbClr val="084CA1"/>
                </a:solidFill>
                <a:latin typeface="微软雅黑" pitchFamily="34" charset="-122"/>
                <a:ea typeface="微软雅黑" pitchFamily="34" charset="-122"/>
              </a:rPr>
              <a:t>（</a:t>
            </a:r>
            <a:r>
              <a:rPr lang="en-US" altLang="zh-CN" sz="1800" b="1" kern="0" dirty="0">
                <a:solidFill>
                  <a:srgbClr val="084CA1"/>
                </a:solidFill>
                <a:latin typeface="微软雅黑" pitchFamily="34" charset="-122"/>
                <a:ea typeface="微软雅黑" pitchFamily="34" charset="-122"/>
              </a:rPr>
              <a:t>2</a:t>
            </a:r>
            <a:r>
              <a:rPr lang="zh-CN" altLang="en-US" sz="1800" b="1" kern="0" dirty="0">
                <a:solidFill>
                  <a:srgbClr val="084CA1"/>
                </a:solidFill>
                <a:latin typeface="微软雅黑" pitchFamily="34" charset="-122"/>
                <a:ea typeface="微软雅黑" pitchFamily="34" charset="-122"/>
              </a:rPr>
              <a:t>）</a:t>
            </a:r>
            <a:r>
              <a:rPr lang="zh-CN" altLang="zh-CN" sz="1800" b="1" kern="0" dirty="0">
                <a:solidFill>
                  <a:srgbClr val="084CA1"/>
                </a:solidFill>
                <a:latin typeface="微软雅黑" pitchFamily="34" charset="-122"/>
                <a:ea typeface="微软雅黑" pitchFamily="34" charset="-122"/>
              </a:rPr>
              <a:t>第二年，即取得增值税专用发票的当月起第</a:t>
            </a:r>
            <a:r>
              <a:rPr lang="en-US" altLang="zh-CN" sz="1800" b="1" kern="0" dirty="0">
                <a:solidFill>
                  <a:srgbClr val="084CA1"/>
                </a:solidFill>
                <a:latin typeface="微软雅黑" pitchFamily="34" charset="-122"/>
                <a:ea typeface="微软雅黑" pitchFamily="34" charset="-122"/>
              </a:rPr>
              <a:t>13</a:t>
            </a:r>
            <a:r>
              <a:rPr lang="zh-CN" altLang="zh-CN" sz="1800" b="1" kern="0" dirty="0">
                <a:solidFill>
                  <a:srgbClr val="084CA1"/>
                </a:solidFill>
                <a:latin typeface="微软雅黑" pitchFamily="34" charset="-122"/>
                <a:ea typeface="微软雅黑" pitchFamily="34" charset="-122"/>
              </a:rPr>
              <a:t>个月时</a:t>
            </a:r>
          </a:p>
          <a:p>
            <a:pPr>
              <a:lnSpc>
                <a:spcPct val="150000"/>
              </a:lnSpc>
            </a:pPr>
            <a:r>
              <a:rPr lang="zh-CN" altLang="zh-CN" sz="1800" dirty="0">
                <a:latin typeface="微软雅黑" pitchFamily="34" charset="-122"/>
                <a:ea typeface="微软雅黑" pitchFamily="34" charset="-122"/>
              </a:rPr>
              <a:t>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32 000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待抵扣进项税额　　　　　</a:t>
            </a:r>
            <a:r>
              <a:rPr lang="en-US" altLang="zh-CN" sz="1800" dirty="0">
                <a:latin typeface="微软雅黑" pitchFamily="34" charset="-122"/>
                <a:ea typeface="微软雅黑" pitchFamily="34" charset="-122"/>
              </a:rPr>
              <a:t>      32 000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2895731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629514"/>
          </a:xfrm>
          <a:prstGeom prst="rect">
            <a:avLst/>
          </a:prstGeom>
        </p:spPr>
        <p:txBody>
          <a:bodyPr wrap="square" lIns="74787" tIns="37393" rIns="74787" bIns="37393">
            <a:spAutoFit/>
          </a:bodyPr>
          <a:lstStyle/>
          <a:p>
            <a:pPr algn="r"/>
            <a:r>
              <a:rPr lang="zh-CN" altLang="en-US" sz="1800" b="1" dirty="0">
                <a:solidFill>
                  <a:srgbClr val="084CA1"/>
                </a:solidFill>
                <a:ea typeface="微软雅黑"/>
                <a:cs typeface="+mn-ea"/>
                <a:sym typeface="+mn-lt"/>
              </a:rPr>
              <a:t>三、一般纳税人的账务</a:t>
            </a:r>
            <a:r>
              <a:rPr lang="zh-CN" altLang="en-US" sz="1800" b="1" dirty="0" smtClean="0">
                <a:solidFill>
                  <a:srgbClr val="084CA1"/>
                </a:solidFill>
                <a:ea typeface="微软雅黑"/>
                <a:cs typeface="+mn-ea"/>
                <a:sym typeface="+mn-lt"/>
              </a:rPr>
              <a:t>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货物等已验收入库但尚未取得增值税扣税凭证</a:t>
            </a: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原材料等</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应付账款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暂估应付账款‌</a:t>
            </a:r>
          </a:p>
        </p:txBody>
      </p:sp>
      <p:sp>
        <p:nvSpPr>
          <p:cNvPr id="15" name="文本框 19"/>
          <p:cNvSpPr txBox="1"/>
          <p:nvPr/>
        </p:nvSpPr>
        <p:spPr>
          <a:xfrm>
            <a:off x="2573945" y="1131769"/>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购进货物已验收入库</a:t>
            </a:r>
            <a:r>
              <a:rPr lang="zh-CN" altLang="en-US" sz="2000" b="1" kern="0" dirty="0">
                <a:solidFill>
                  <a:srgbClr val="084CA1"/>
                </a:solidFill>
                <a:latin typeface="微软雅黑" pitchFamily="34" charset="-122"/>
                <a:ea typeface="微软雅黑" pitchFamily="34" charset="-122"/>
              </a:rPr>
              <a:t>，</a:t>
            </a:r>
            <a:r>
              <a:rPr lang="zh-CN" altLang="zh-CN" sz="2000" b="1" kern="0" dirty="0">
                <a:solidFill>
                  <a:srgbClr val="084CA1"/>
                </a:solidFill>
                <a:latin typeface="微软雅黑" pitchFamily="34" charset="-122"/>
                <a:ea typeface="微软雅黑" pitchFamily="34" charset="-122"/>
              </a:rPr>
              <a:t>月末仍未取得增值税扣税凭证</a:t>
            </a:r>
            <a:endParaRPr lang="zh-CN" altLang="en-US" sz="2000" b="1" kern="0" dirty="0">
              <a:solidFill>
                <a:srgbClr val="084CA1"/>
              </a:solidFill>
              <a:latin typeface="微软雅黑" pitchFamily="34" charset="-122"/>
              <a:ea typeface="微软雅黑" pitchFamily="34" charset="-122"/>
            </a:endParaRPr>
          </a:p>
        </p:txBody>
      </p:sp>
      <p:sp>
        <p:nvSpPr>
          <p:cNvPr id="19" name="椭圆 18"/>
          <p:cNvSpPr/>
          <p:nvPr/>
        </p:nvSpPr>
        <p:spPr>
          <a:xfrm>
            <a:off x="1997945" y="3046825"/>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0" name="文本框 18"/>
          <p:cNvSpPr txBox="1"/>
          <p:nvPr/>
        </p:nvSpPr>
        <p:spPr>
          <a:xfrm>
            <a:off x="2510234" y="3616760"/>
            <a:ext cx="4995801" cy="923330"/>
          </a:xfrm>
          <a:prstGeom prst="rect">
            <a:avLst/>
          </a:prstGeom>
          <a:noFill/>
        </p:spPr>
        <p:txBody>
          <a:bodyPr wrap="square" rtlCol="0">
            <a:spAutoFit/>
          </a:bodyPr>
          <a:lstStyle/>
          <a:p>
            <a:pPr>
              <a:lnSpc>
                <a:spcPct val="150000"/>
              </a:lnSpc>
            </a:pPr>
            <a:r>
              <a:rPr lang="zh-CN" altLang="zh-CN" sz="1800" dirty="0">
                <a:solidFill>
                  <a:srgbClr val="C00000"/>
                </a:solidFill>
                <a:latin typeface="微软雅黑" pitchFamily="34" charset="-122"/>
                <a:ea typeface="微软雅黑" pitchFamily="34" charset="-122"/>
              </a:rPr>
              <a:t>借：</a:t>
            </a:r>
            <a:r>
              <a:rPr lang="zh-CN" altLang="en-US" sz="1800" dirty="0">
                <a:solidFill>
                  <a:srgbClr val="C00000"/>
                </a:solidFill>
                <a:latin typeface="微软雅黑" pitchFamily="34" charset="-122"/>
                <a:ea typeface="微软雅黑" pitchFamily="34" charset="-122"/>
              </a:rPr>
              <a:t>原材料等</a:t>
            </a:r>
            <a:endParaRPr lang="en-US" altLang="zh-CN" sz="1800" dirty="0">
              <a:solidFill>
                <a:srgbClr val="C00000"/>
              </a:solidFill>
              <a:latin typeface="微软雅黑" pitchFamily="34" charset="-122"/>
              <a:ea typeface="微软雅黑" pitchFamily="34" charset="-122"/>
            </a:endParaRPr>
          </a:p>
          <a:p>
            <a:pPr>
              <a:lnSpc>
                <a:spcPct val="150000"/>
              </a:lnSpc>
            </a:pPr>
            <a:r>
              <a:rPr lang="zh-CN" altLang="zh-CN" sz="1800" dirty="0">
                <a:solidFill>
                  <a:srgbClr val="C00000"/>
                </a:solidFill>
                <a:latin typeface="微软雅黑" pitchFamily="34" charset="-122"/>
                <a:ea typeface="微软雅黑" pitchFamily="34" charset="-122"/>
              </a:rPr>
              <a:t>　　贷：应付账款</a:t>
            </a:r>
            <a:r>
              <a:rPr lang="en-US" altLang="zh-CN" sz="1800" dirty="0">
                <a:solidFill>
                  <a:srgbClr val="C00000"/>
                </a:solidFill>
                <a:latin typeface="微软雅黑" pitchFamily="34" charset="-122"/>
                <a:ea typeface="微软雅黑" pitchFamily="34" charset="-122"/>
              </a:rPr>
              <a:t>——</a:t>
            </a:r>
            <a:r>
              <a:rPr lang="zh-CN" altLang="zh-CN" sz="1800" dirty="0">
                <a:solidFill>
                  <a:srgbClr val="C00000"/>
                </a:solidFill>
                <a:latin typeface="微软雅黑" pitchFamily="34" charset="-122"/>
                <a:ea typeface="微软雅黑" pitchFamily="34" charset="-122"/>
              </a:rPr>
              <a:t>暂估应付账款‌</a:t>
            </a:r>
          </a:p>
        </p:txBody>
      </p:sp>
      <p:sp>
        <p:nvSpPr>
          <p:cNvPr id="22" name="文本框 19"/>
          <p:cNvSpPr txBox="1"/>
          <p:nvPr/>
        </p:nvSpPr>
        <p:spPr>
          <a:xfrm>
            <a:off x="2510234" y="3046825"/>
            <a:ext cx="6570054" cy="553998"/>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下月初，</a:t>
            </a:r>
            <a:r>
              <a:rPr lang="zh-CN" altLang="zh-CN" sz="2000" b="1" kern="0" dirty="0">
                <a:solidFill>
                  <a:srgbClr val="084CA1"/>
                </a:solidFill>
                <a:latin typeface="微软雅黑" pitchFamily="34" charset="-122"/>
                <a:ea typeface="微软雅黑" pitchFamily="34" charset="-122"/>
              </a:rPr>
              <a:t>用红字</a:t>
            </a:r>
            <a:r>
              <a:rPr lang="zh-CN" altLang="zh-CN" sz="2000" b="1" kern="0" dirty="0" smtClean="0">
                <a:solidFill>
                  <a:srgbClr val="084CA1"/>
                </a:solidFill>
                <a:latin typeface="微软雅黑" pitchFamily="34" charset="-122"/>
                <a:ea typeface="微软雅黑" pitchFamily="34" charset="-122"/>
              </a:rPr>
              <a:t>冲销</a:t>
            </a:r>
            <a:r>
              <a:rPr lang="zh-CN" altLang="en-US" sz="2000" b="1" kern="0" dirty="0" smtClean="0">
                <a:solidFill>
                  <a:srgbClr val="084CA1"/>
                </a:solidFill>
                <a:latin typeface="微软雅黑" pitchFamily="34" charset="-122"/>
                <a:ea typeface="微软雅黑" pitchFamily="34" charset="-122"/>
              </a:rPr>
              <a:t>或做相反的分录</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3949972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629514"/>
          </a:xfrm>
          <a:prstGeom prst="rect">
            <a:avLst/>
          </a:prstGeom>
        </p:spPr>
        <p:txBody>
          <a:bodyPr wrap="square" lIns="74787" tIns="37393" rIns="74787" bIns="37393">
            <a:spAutoFit/>
          </a:bodyPr>
          <a:lstStyle/>
          <a:p>
            <a:pPr algn="r"/>
            <a:r>
              <a:rPr lang="zh-CN" altLang="en-US" sz="1800" b="1" dirty="0">
                <a:solidFill>
                  <a:srgbClr val="084CA1"/>
                </a:solidFill>
                <a:ea typeface="微软雅黑"/>
                <a:cs typeface="+mn-ea"/>
                <a:sym typeface="+mn-lt"/>
              </a:rPr>
              <a:t>三、一般纳税人的账务</a:t>
            </a:r>
            <a:r>
              <a:rPr lang="zh-CN" altLang="en-US" sz="1800" b="1" dirty="0" smtClean="0">
                <a:solidFill>
                  <a:srgbClr val="084CA1"/>
                </a:solidFill>
                <a:ea typeface="微软雅黑"/>
                <a:cs typeface="+mn-ea"/>
                <a:sym typeface="+mn-lt"/>
              </a:rPr>
              <a:t>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货物等已验收入库但尚未取得增值税扣税凭证</a:t>
            </a: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原材料</a:t>
            </a:r>
            <a:r>
              <a:rPr lang="zh-CN" altLang="en-US" sz="1800" dirty="0" smtClean="0">
                <a:latin typeface="微软雅黑" pitchFamily="34" charset="-122"/>
                <a:ea typeface="微软雅黑" pitchFamily="34" charset="-122"/>
              </a:rPr>
              <a:t>等</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贷：应付账款</a:t>
            </a:r>
            <a:r>
              <a:rPr lang="zh-CN" altLang="zh-CN"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p:txBody>
      </p:sp>
      <p:sp>
        <p:nvSpPr>
          <p:cNvPr id="15" name="文本框 19"/>
          <p:cNvSpPr txBox="1"/>
          <p:nvPr/>
        </p:nvSpPr>
        <p:spPr>
          <a:xfrm>
            <a:off x="2573945" y="1131769"/>
            <a:ext cx="6570054"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取得相关增值税扣税凭证并经认证</a:t>
            </a:r>
            <a:r>
              <a:rPr lang="zh-CN" altLang="zh-CN" sz="2000" b="1" kern="0" dirty="0" smtClean="0">
                <a:solidFill>
                  <a:srgbClr val="084CA1"/>
                </a:solidFill>
                <a:latin typeface="微软雅黑" pitchFamily="34" charset="-122"/>
                <a:ea typeface="微软雅黑" pitchFamily="34" charset="-122"/>
              </a:rPr>
              <a:t>后</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9463479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6</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25</a:t>
            </a:r>
            <a:r>
              <a:rPr lang="zh-CN" altLang="zh-CN" sz="1800" dirty="0">
                <a:latin typeface="微软雅黑" pitchFamily="34" charset="-122"/>
                <a:ea typeface="微软雅黑" pitchFamily="34" charset="-122"/>
              </a:rPr>
              <a:t>日，该公司购进原材料一批已验收入库，但尚未收到增值税扣税凭征，款项也未支付。随货同行的材料清单列明的原材料销售价格为</a:t>
            </a:r>
            <a:r>
              <a:rPr lang="en-US" altLang="zh-CN" sz="1800" dirty="0">
                <a:latin typeface="微软雅黑" pitchFamily="34" charset="-122"/>
                <a:ea typeface="微软雅黑" pitchFamily="34" charset="-122"/>
              </a:rPr>
              <a:t>260 000</a:t>
            </a:r>
            <a:r>
              <a:rPr lang="zh-CN" altLang="zh-CN" sz="1800" dirty="0">
                <a:latin typeface="微软雅黑" pitchFamily="34" charset="-122"/>
                <a:ea typeface="微软雅黑" pitchFamily="34" charset="-122"/>
              </a:rPr>
              <a:t>元，估计未来可抵扣的增值税额为</a:t>
            </a:r>
            <a:r>
              <a:rPr lang="en-US" altLang="zh-CN" sz="1800" dirty="0">
                <a:latin typeface="微软雅黑" pitchFamily="34" charset="-122"/>
                <a:ea typeface="微软雅黑" pitchFamily="34" charset="-122"/>
              </a:rPr>
              <a:t>41 600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4993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565190"/>
            <a:ext cx="7767044" cy="2631490"/>
          </a:xfrm>
          <a:prstGeom prst="rect">
            <a:avLst/>
          </a:prstGeom>
        </p:spPr>
        <p:txBody>
          <a:bodyPr wrap="square">
            <a:spAutoFit/>
          </a:bodyPr>
          <a:lstStyle/>
          <a:p>
            <a:pPr>
              <a:lnSpc>
                <a:spcPct val="150000"/>
              </a:lnSpc>
            </a:pPr>
            <a:r>
              <a:rPr lang="zh-CN" altLang="en-US" sz="1800" b="1" kern="0" dirty="0">
                <a:solidFill>
                  <a:srgbClr val="084CA1"/>
                </a:solidFill>
                <a:latin typeface="微软雅黑" pitchFamily="34" charset="-122"/>
                <a:ea typeface="微软雅黑" pitchFamily="34" charset="-122"/>
              </a:rPr>
              <a:t>（</a:t>
            </a:r>
            <a:r>
              <a:rPr lang="en-US" altLang="zh-CN" sz="1800" b="1" kern="0" dirty="0">
                <a:solidFill>
                  <a:srgbClr val="084CA1"/>
                </a:solidFill>
                <a:latin typeface="微软雅黑" pitchFamily="34" charset="-122"/>
                <a:ea typeface="微软雅黑" pitchFamily="34" charset="-122"/>
              </a:rPr>
              <a:t>1</a:t>
            </a:r>
            <a:r>
              <a:rPr lang="zh-CN" altLang="en-US" sz="1800" b="1" kern="0" dirty="0">
                <a:solidFill>
                  <a:srgbClr val="084CA1"/>
                </a:solidFill>
                <a:latin typeface="微软雅黑" pitchFamily="34" charset="-122"/>
                <a:ea typeface="微软雅黑" pitchFamily="34" charset="-122"/>
              </a:rPr>
              <a:t>）</a:t>
            </a:r>
            <a:r>
              <a:rPr lang="zh-CN" altLang="zh-CN" sz="1800" b="1" kern="0" dirty="0">
                <a:solidFill>
                  <a:srgbClr val="084CA1"/>
                </a:solidFill>
                <a:latin typeface="微软雅黑" pitchFamily="34" charset="-122"/>
                <a:ea typeface="微软雅黑" pitchFamily="34" charset="-122"/>
              </a:rPr>
              <a:t>暂估入账</a:t>
            </a:r>
          </a:p>
          <a:p>
            <a:pPr>
              <a:lnSpc>
                <a:spcPct val="150000"/>
              </a:lnSpc>
            </a:pPr>
            <a:r>
              <a:rPr lang="zh-CN" altLang="zh-CN" sz="1800" dirty="0" smtClean="0">
                <a:latin typeface="微软雅黑" pitchFamily="34" charset="-122"/>
                <a:ea typeface="微软雅黑" pitchFamily="34" charset="-122"/>
              </a:rPr>
              <a:t>借：原材料　　　　　　　　　　　　　</a:t>
            </a:r>
            <a:r>
              <a:rPr lang="en-US" altLang="zh-CN" sz="1800" dirty="0" smtClean="0">
                <a:latin typeface="微软雅黑" pitchFamily="34" charset="-122"/>
                <a:ea typeface="微软雅黑" pitchFamily="34" charset="-122"/>
              </a:rPr>
              <a:t>      260 000</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贷：应付账款　　　　　　　　　　　　　</a:t>
            </a:r>
            <a:r>
              <a:rPr lang="en-US" altLang="zh-CN" sz="1800" dirty="0">
                <a:latin typeface="微软雅黑" pitchFamily="34" charset="-122"/>
                <a:ea typeface="微软雅黑" pitchFamily="34" charset="-122"/>
              </a:rPr>
              <a:t>            260 000</a:t>
            </a:r>
            <a:endParaRPr lang="zh-CN" altLang="zh-CN" sz="1800" dirty="0">
              <a:latin typeface="微软雅黑" pitchFamily="34" charset="-122"/>
              <a:ea typeface="微软雅黑" pitchFamily="34" charset="-122"/>
            </a:endParaRPr>
          </a:p>
          <a:p>
            <a:pPr>
              <a:lnSpc>
                <a:spcPct val="150000"/>
              </a:lnSpc>
            </a:pPr>
            <a:r>
              <a:rPr lang="zh-CN" altLang="en-US" sz="1800" b="1" kern="0" dirty="0">
                <a:solidFill>
                  <a:srgbClr val="084CA1"/>
                </a:solidFill>
                <a:latin typeface="微软雅黑" pitchFamily="34" charset="-122"/>
                <a:ea typeface="微软雅黑" pitchFamily="34" charset="-122"/>
              </a:rPr>
              <a:t>（</a:t>
            </a:r>
            <a:r>
              <a:rPr lang="en-US" altLang="zh-CN" sz="1800" b="1" kern="0" dirty="0">
                <a:solidFill>
                  <a:srgbClr val="084CA1"/>
                </a:solidFill>
                <a:latin typeface="微软雅黑" pitchFamily="34" charset="-122"/>
                <a:ea typeface="微软雅黑" pitchFamily="34" charset="-122"/>
              </a:rPr>
              <a:t>2</a:t>
            </a:r>
            <a:r>
              <a:rPr lang="zh-CN" altLang="en-US" sz="1800" b="1" kern="0" dirty="0">
                <a:solidFill>
                  <a:srgbClr val="084CA1"/>
                </a:solidFill>
                <a:latin typeface="微软雅黑" pitchFamily="34" charset="-122"/>
                <a:ea typeface="微软雅黑" pitchFamily="34" charset="-122"/>
              </a:rPr>
              <a:t>）</a:t>
            </a:r>
            <a:r>
              <a:rPr lang="zh-CN" altLang="zh-CN" sz="1800" b="1" kern="0" dirty="0">
                <a:solidFill>
                  <a:srgbClr val="084CA1"/>
                </a:solidFill>
                <a:latin typeface="微软雅黑" pitchFamily="34" charset="-122"/>
                <a:ea typeface="微软雅黑" pitchFamily="34" charset="-122"/>
              </a:rPr>
              <a:t>下月初，用红字冲销</a:t>
            </a:r>
            <a:endParaRPr lang="en-US" altLang="zh-CN" sz="1800" b="1" kern="0"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a:t>
            </a:r>
            <a:r>
              <a:rPr lang="en-US" altLang="zh-CN" sz="1800" dirty="0">
                <a:solidFill>
                  <a:srgbClr val="C00000"/>
                </a:solidFill>
                <a:latin typeface="微软雅黑" pitchFamily="34" charset="-122"/>
                <a:ea typeface="微软雅黑" pitchFamily="34" charset="-122"/>
              </a:rPr>
              <a:t>260 000</a:t>
            </a:r>
            <a:endParaRPr lang="zh-CN" altLang="zh-CN" sz="1800"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：应付账款　　　　　　　　　　　　　　</a:t>
            </a:r>
            <a:r>
              <a:rPr lang="zh-CN" altLang="zh-CN" sz="1800" dirty="0">
                <a:solidFill>
                  <a:srgbClr val="C00000"/>
                </a:solidFill>
                <a:latin typeface="微软雅黑" pitchFamily="34" charset="-122"/>
                <a:ea typeface="微软雅黑" pitchFamily="34" charset="-122"/>
              </a:rPr>
              <a:t> </a:t>
            </a:r>
            <a:r>
              <a:rPr lang="en-US" altLang="zh-CN" sz="1800" dirty="0">
                <a:solidFill>
                  <a:srgbClr val="C00000"/>
                </a:solidFill>
                <a:latin typeface="微软雅黑" pitchFamily="34" charset="-122"/>
                <a:ea typeface="微软雅黑" pitchFamily="34" charset="-122"/>
              </a:rPr>
              <a:t>260 000</a:t>
            </a:r>
            <a:endParaRPr lang="zh-CN" altLang="zh-CN" sz="1800"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25371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76918"/>
            <a:ext cx="4011091" cy="278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应交税费的核算内容</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2052852"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a:t>
            </a:r>
            <a:r>
              <a:rPr lang="zh-CN" altLang="en-US" sz="1800" b="1" dirty="0">
                <a:solidFill>
                  <a:srgbClr val="084CA1"/>
                </a:solidFill>
                <a:ea typeface="微软雅黑"/>
                <a:cs typeface="+mn-ea"/>
                <a:sym typeface="+mn-lt"/>
              </a:rPr>
              <a:t>、应交税</a:t>
            </a:r>
            <a:r>
              <a:rPr lang="zh-CN" altLang="en-US" sz="1800" b="1" dirty="0" smtClean="0">
                <a:solidFill>
                  <a:srgbClr val="084CA1"/>
                </a:solidFill>
                <a:ea typeface="微软雅黑"/>
                <a:cs typeface="+mn-ea"/>
                <a:sym typeface="+mn-lt"/>
              </a:rPr>
              <a:t>费概述</a:t>
            </a:r>
            <a:endParaRPr lang="en-US" altLang="zh-CN" sz="1800" b="1" dirty="0">
              <a:solidFill>
                <a:srgbClr val="084CA1"/>
              </a:solidFill>
              <a:ea typeface="微软雅黑"/>
              <a:cs typeface="+mn-ea"/>
              <a:sym typeface="+mn-lt"/>
            </a:endParaRPr>
          </a:p>
        </p:txBody>
      </p:sp>
      <p:cxnSp>
        <p:nvCxnSpPr>
          <p:cNvPr id="20" name="直接连接符 19"/>
          <p:cNvCxnSpPr/>
          <p:nvPr/>
        </p:nvCxnSpPr>
        <p:spPr>
          <a:xfrm>
            <a:off x="1510707" y="3508029"/>
            <a:ext cx="5840412" cy="12976"/>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352732" y="3508029"/>
            <a:ext cx="0" cy="137923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482134" y="3112504"/>
            <a:ext cx="646323" cy="369328"/>
          </a:xfrm>
          <a:prstGeom prst="rect">
            <a:avLst/>
          </a:prstGeom>
          <a:noFill/>
        </p:spPr>
        <p:txBody>
          <a:bodyPr wrap="none" lIns="91436" tIns="45718" rIns="91436" bIns="45718"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31" name="TextBox 30"/>
          <p:cNvSpPr txBox="1"/>
          <p:nvPr/>
        </p:nvSpPr>
        <p:spPr>
          <a:xfrm>
            <a:off x="6701180" y="3151672"/>
            <a:ext cx="646323" cy="369328"/>
          </a:xfrm>
          <a:prstGeom prst="rect">
            <a:avLst/>
          </a:prstGeom>
          <a:noFill/>
        </p:spPr>
        <p:txBody>
          <a:bodyPr wrap="none" lIns="91436" tIns="45718" rIns="91436" bIns="45718"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34" name="TextBox 33"/>
          <p:cNvSpPr txBox="1"/>
          <p:nvPr/>
        </p:nvSpPr>
        <p:spPr>
          <a:xfrm>
            <a:off x="3451280" y="3084960"/>
            <a:ext cx="1771650" cy="400105"/>
          </a:xfrm>
          <a:prstGeom prst="rect">
            <a:avLst/>
          </a:prstGeom>
          <a:noFill/>
        </p:spPr>
        <p:txBody>
          <a:bodyPr wrap="square" lIns="91436" tIns="45718" rIns="91436" bIns="45718" rtlCol="0">
            <a:spAutoFit/>
          </a:bodyPr>
          <a:lstStyle/>
          <a:p>
            <a:pPr algn="dist"/>
            <a:r>
              <a:rPr lang="zh-CN" altLang="en-US" sz="2000" b="1" dirty="0">
                <a:solidFill>
                  <a:srgbClr val="084CA1"/>
                </a:solidFill>
                <a:latin typeface="微软雅黑" pitchFamily="34" charset="-122"/>
                <a:ea typeface="微软雅黑" pitchFamily="34" charset="-122"/>
              </a:rPr>
              <a:t>应交税费</a:t>
            </a:r>
          </a:p>
        </p:txBody>
      </p:sp>
      <p:sp>
        <p:nvSpPr>
          <p:cNvPr id="35" name="TextBox 34"/>
          <p:cNvSpPr txBox="1"/>
          <p:nvPr/>
        </p:nvSpPr>
        <p:spPr>
          <a:xfrm>
            <a:off x="1482134" y="3624712"/>
            <a:ext cx="3394475" cy="369328"/>
          </a:xfrm>
          <a:prstGeom prst="rect">
            <a:avLst/>
          </a:prstGeom>
          <a:noFill/>
        </p:spPr>
        <p:txBody>
          <a:bodyPr wrap="square" lIns="91436" tIns="45718" rIns="91436" bIns="45718" rtlCol="0">
            <a:spAutoFit/>
          </a:bodyPr>
          <a:lstStyle/>
          <a:p>
            <a:pPr lvl="0">
              <a:spcBef>
                <a:spcPct val="0"/>
              </a:spcBef>
            </a:pPr>
            <a:r>
              <a:rPr lang="zh-CN" altLang="en-US" sz="1800" dirty="0" smtClean="0">
                <a:latin typeface="微软雅黑" pitchFamily="34" charset="-122"/>
                <a:ea typeface="微软雅黑" pitchFamily="34" charset="-122"/>
              </a:rPr>
              <a:t>实际交纳的各种税费</a:t>
            </a:r>
            <a:endParaRPr lang="zh-CN" altLang="en-US" sz="1800" dirty="0">
              <a:latin typeface="微软雅黑" pitchFamily="34" charset="-122"/>
              <a:ea typeface="微软雅黑" pitchFamily="34" charset="-122"/>
            </a:endParaRPr>
          </a:p>
        </p:txBody>
      </p:sp>
      <p:sp>
        <p:nvSpPr>
          <p:cNvPr id="36" name="TextBox 35"/>
          <p:cNvSpPr txBox="1"/>
          <p:nvPr/>
        </p:nvSpPr>
        <p:spPr>
          <a:xfrm>
            <a:off x="4352733" y="3619291"/>
            <a:ext cx="2994778" cy="369328"/>
          </a:xfrm>
          <a:prstGeom prst="rect">
            <a:avLst/>
          </a:prstGeom>
          <a:noFill/>
        </p:spPr>
        <p:txBody>
          <a:bodyPr wrap="square" lIns="91436" tIns="45718" rIns="91436" bIns="45718" rtlCol="0">
            <a:spAutoFit/>
          </a:bodyPr>
          <a:lstStyle/>
          <a:p>
            <a:pPr lvl="0" algn="r">
              <a:spcBef>
                <a:spcPct val="0"/>
              </a:spcBef>
            </a:pPr>
            <a:r>
              <a:rPr lang="zh-CN" altLang="zh-CN" sz="1800" dirty="0">
                <a:latin typeface="微软雅黑" pitchFamily="34" charset="-122"/>
                <a:ea typeface="微软雅黑" pitchFamily="34" charset="-122"/>
              </a:rPr>
              <a:t>应交纳的各种税费</a:t>
            </a:r>
            <a:endParaRPr lang="zh-CN" altLang="en-US" sz="1800" dirty="0">
              <a:latin typeface="微软雅黑" pitchFamily="34" charset="-122"/>
              <a:ea typeface="微软雅黑" pitchFamily="34" charset="-122"/>
            </a:endParaRPr>
          </a:p>
        </p:txBody>
      </p:sp>
      <p:cxnSp>
        <p:nvCxnSpPr>
          <p:cNvPr id="37" name="直接连接符 36"/>
          <p:cNvCxnSpPr/>
          <p:nvPr/>
        </p:nvCxnSpPr>
        <p:spPr>
          <a:xfrm flipV="1">
            <a:off x="1507097" y="4126107"/>
            <a:ext cx="5840412" cy="1175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352734" y="4166059"/>
            <a:ext cx="2998387" cy="369328"/>
          </a:xfrm>
          <a:prstGeom prst="rect">
            <a:avLst/>
          </a:prstGeom>
          <a:noFill/>
        </p:spPr>
        <p:txBody>
          <a:bodyPr wrap="square" lIns="91436" tIns="45718" rIns="91436" bIns="45718" rtlCol="0">
            <a:spAutoFit/>
          </a:bodyPr>
          <a:lstStyle/>
          <a:p>
            <a:pPr lvl="0" algn="r">
              <a:spcBef>
                <a:spcPct val="0"/>
              </a:spcBef>
            </a:pPr>
            <a:r>
              <a:rPr lang="zh-CN" altLang="en-US" sz="1800" b="1" dirty="0" smtClean="0">
                <a:latin typeface="微软雅黑" pitchFamily="34" charset="-122"/>
                <a:ea typeface="微软雅黑" pitchFamily="34" charset="-122"/>
              </a:rPr>
              <a:t>余额：</a:t>
            </a:r>
            <a:r>
              <a:rPr lang="zh-CN" altLang="en-US" sz="1800" dirty="0" smtClean="0">
                <a:latin typeface="微软雅黑" pitchFamily="34" charset="-122"/>
                <a:ea typeface="微软雅黑" pitchFamily="34" charset="-122"/>
              </a:rPr>
              <a:t>应付未交的各种税费</a:t>
            </a:r>
            <a:endParaRPr lang="zh-CN" altLang="en-US" sz="1800" dirty="0">
              <a:latin typeface="微软雅黑" pitchFamily="34" charset="-122"/>
              <a:ea typeface="微软雅黑" pitchFamily="34" charset="-122"/>
            </a:endParaRPr>
          </a:p>
        </p:txBody>
      </p:sp>
      <p:sp>
        <p:nvSpPr>
          <p:cNvPr id="39" name="矩形 38"/>
          <p:cNvSpPr/>
          <p:nvPr/>
        </p:nvSpPr>
        <p:spPr>
          <a:xfrm>
            <a:off x="457430" y="1137019"/>
            <a:ext cx="8435745" cy="1169547"/>
          </a:xfrm>
          <a:prstGeom prst="rect">
            <a:avLst/>
          </a:prstGeom>
        </p:spPr>
        <p:txBody>
          <a:bodyPr wrap="square" lIns="91436" tIns="45718" rIns="91436" bIns="45718">
            <a:spAutoFit/>
          </a:bodyPr>
          <a:lstStyle/>
          <a:p>
            <a:pPr>
              <a:lnSpc>
                <a:spcPts val="2800"/>
              </a:lnSpc>
            </a:pPr>
            <a:r>
              <a:rPr lang="zh-CN" altLang="en-US" sz="1800" b="1" dirty="0" smtClean="0">
                <a:solidFill>
                  <a:srgbClr val="C00000"/>
                </a:solidFill>
                <a:latin typeface="微软雅黑" pitchFamily="34" charset="-122"/>
                <a:ea typeface="微软雅黑" pitchFamily="34" charset="-122"/>
              </a:rPr>
              <a:t>应交税费</a:t>
            </a:r>
            <a:r>
              <a:rPr lang="zh-CN" altLang="en-US"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增值税、消费税、城市维护建设税、教育费附加、地方教育费附加、资源税、城镇土地使用税、企业所得税、土地增值税、房产税、车船税、土地使用税、矿产资源补偿费、印花税、耕地占用税、契税、关税、烟叶税、船舶吨税等。</a:t>
            </a:r>
            <a:endParaRPr lang="zh-CN" altLang="en-US" sz="1800" dirty="0">
              <a:latin typeface="微软雅黑" pitchFamily="34" charset="-122"/>
              <a:ea typeface="微软雅黑" pitchFamily="34" charset="-122"/>
            </a:endParaRPr>
          </a:p>
        </p:txBody>
      </p:sp>
      <p:sp>
        <p:nvSpPr>
          <p:cNvPr id="40" name="下箭头 39"/>
          <p:cNvSpPr/>
          <p:nvPr/>
        </p:nvSpPr>
        <p:spPr>
          <a:xfrm>
            <a:off x="4208716" y="2276888"/>
            <a:ext cx="288032" cy="645965"/>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spcCol="0" rtlCol="0" anchor="ctr"/>
          <a:lstStyle/>
          <a:p>
            <a:pPr algn="ctr"/>
            <a:endParaRPr lang="zh-CN" altLang="en-US" sz="1800">
              <a:latin typeface="微软雅黑" pitchFamily="34" charset="-122"/>
              <a:ea typeface="微软雅黑" pitchFamily="34" charset="-122"/>
            </a:endParaRPr>
          </a:p>
        </p:txBody>
      </p:sp>
      <p:sp>
        <p:nvSpPr>
          <p:cNvPr id="41" name="TextBox 40"/>
          <p:cNvSpPr txBox="1"/>
          <p:nvPr/>
        </p:nvSpPr>
        <p:spPr>
          <a:xfrm>
            <a:off x="5056585" y="2406034"/>
            <a:ext cx="2262150" cy="369328"/>
          </a:xfrm>
          <a:prstGeom prst="rect">
            <a:avLst/>
          </a:prstGeom>
          <a:noFill/>
        </p:spPr>
        <p:txBody>
          <a:bodyPr wrap="none" lIns="91436" tIns="45718" rIns="91436" bIns="45718" rtlCol="0">
            <a:spAutoFit/>
          </a:bodyPr>
          <a:lstStyle/>
          <a:p>
            <a:r>
              <a:rPr lang="zh-CN" altLang="en-US" sz="1800" dirty="0" smtClean="0">
                <a:latin typeface="微软雅黑" pitchFamily="34" charset="-122"/>
                <a:ea typeface="微软雅黑" pitchFamily="34" charset="-122"/>
              </a:rPr>
              <a:t>印花税、耕地占用税</a:t>
            </a:r>
            <a:endParaRPr lang="zh-CN" altLang="en-US" sz="1800" dirty="0">
              <a:latin typeface="微软雅黑" pitchFamily="34" charset="-122"/>
              <a:ea typeface="微软雅黑" pitchFamily="34" charset="-122"/>
            </a:endParaRPr>
          </a:p>
        </p:txBody>
      </p:sp>
      <p:sp>
        <p:nvSpPr>
          <p:cNvPr id="42" name="禁止符 41"/>
          <p:cNvSpPr/>
          <p:nvPr/>
        </p:nvSpPr>
        <p:spPr>
          <a:xfrm>
            <a:off x="4777382" y="2463908"/>
            <a:ext cx="279201" cy="253584"/>
          </a:xfrm>
          <a:prstGeom prst="noSmoking">
            <a:avLst/>
          </a:prstGeom>
          <a:solidFill>
            <a:srgbClr val="EF704F"/>
          </a:solidFill>
          <a:ln>
            <a:solidFill>
              <a:srgbClr val="EF704F"/>
            </a:solid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spcCol="0" rtlCol="0" anchor="ctr"/>
          <a:lstStyle/>
          <a:p>
            <a:pPr algn="ctr"/>
            <a:endParaRPr lang="zh-CN" altLang="en-US" sz="1800">
              <a:solidFill>
                <a:schemeClr val="tx1"/>
              </a:solidFill>
              <a:latin typeface="微软雅黑" pitchFamily="34" charset="-122"/>
              <a:ea typeface="微软雅黑" pitchFamily="34" charset="-122"/>
            </a:endParaRPr>
          </a:p>
        </p:txBody>
      </p:sp>
      <p:sp>
        <p:nvSpPr>
          <p:cNvPr id="21" name="TextBox 20"/>
          <p:cNvSpPr txBox="1"/>
          <p:nvPr/>
        </p:nvSpPr>
        <p:spPr>
          <a:xfrm>
            <a:off x="1197349" y="4166059"/>
            <a:ext cx="3155383" cy="369328"/>
          </a:xfrm>
          <a:prstGeom prst="rect">
            <a:avLst/>
          </a:prstGeom>
          <a:noFill/>
        </p:spPr>
        <p:txBody>
          <a:bodyPr wrap="square" lIns="91436" tIns="45718" rIns="91436" bIns="45718" rtlCol="0">
            <a:spAutoFit/>
          </a:bodyPr>
          <a:lstStyle/>
          <a:p>
            <a:pPr lvl="0" algn="r">
              <a:spcBef>
                <a:spcPct val="0"/>
              </a:spcBef>
            </a:pPr>
            <a:r>
              <a:rPr lang="zh-CN" altLang="en-US" sz="1800" b="1" dirty="0" smtClean="0">
                <a:latin typeface="微软雅黑" pitchFamily="34" charset="-122"/>
                <a:ea typeface="微软雅黑" pitchFamily="34" charset="-122"/>
              </a:rPr>
              <a:t>余额：</a:t>
            </a:r>
            <a:r>
              <a:rPr lang="zh-CN" altLang="zh-CN" sz="1800" dirty="0">
                <a:latin typeface="微软雅黑" pitchFamily="34" charset="-122"/>
                <a:ea typeface="微软雅黑" pitchFamily="34" charset="-122"/>
              </a:rPr>
              <a:t>多交或尚未抵扣的税费</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157088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6</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25</a:t>
            </a:r>
            <a:r>
              <a:rPr lang="zh-CN" altLang="zh-CN" sz="1800" dirty="0">
                <a:latin typeface="微软雅黑" pitchFamily="34" charset="-122"/>
                <a:ea typeface="微软雅黑" pitchFamily="34" charset="-122"/>
              </a:rPr>
              <a:t>日，该公司购进原材料一批已验收入库，但尚未收到增值税扣税凭征，款项也未支付。随货同行的材料清单列明的原材料销售价格为</a:t>
            </a:r>
            <a:r>
              <a:rPr lang="en-US" altLang="zh-CN" sz="1800" dirty="0">
                <a:latin typeface="微软雅黑" pitchFamily="34" charset="-122"/>
                <a:ea typeface="微软雅黑" pitchFamily="34" charset="-122"/>
              </a:rPr>
              <a:t>260 000</a:t>
            </a:r>
            <a:r>
              <a:rPr lang="zh-CN" altLang="zh-CN" sz="1800" dirty="0">
                <a:latin typeface="微软雅黑" pitchFamily="34" charset="-122"/>
                <a:ea typeface="微软雅黑" pitchFamily="34" charset="-122"/>
              </a:rPr>
              <a:t>元，估计未来可抵扣的增值税额为</a:t>
            </a:r>
            <a:r>
              <a:rPr lang="en-US" altLang="zh-CN" sz="1800" dirty="0">
                <a:latin typeface="微软雅黑" pitchFamily="34" charset="-122"/>
                <a:ea typeface="微软雅黑" pitchFamily="34" charset="-122"/>
              </a:rPr>
              <a:t>41 600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49932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565190"/>
            <a:ext cx="7767044" cy="1754326"/>
          </a:xfrm>
          <a:prstGeom prst="rect">
            <a:avLst/>
          </a:prstGeom>
        </p:spPr>
        <p:txBody>
          <a:bodyPr wrap="square">
            <a:spAutoFit/>
          </a:bodyPr>
          <a:lstStyle/>
          <a:p>
            <a:pPr>
              <a:lnSpc>
                <a:spcPct val="150000"/>
              </a:lnSpc>
            </a:pPr>
            <a:r>
              <a:rPr lang="zh-CN" altLang="en-US" sz="1800" b="1" kern="0" dirty="0">
                <a:solidFill>
                  <a:srgbClr val="084CA1"/>
                </a:solidFill>
                <a:latin typeface="微软雅黑" pitchFamily="34" charset="-122"/>
                <a:ea typeface="微软雅黑" pitchFamily="34" charset="-122"/>
              </a:rPr>
              <a:t>（</a:t>
            </a:r>
            <a:r>
              <a:rPr lang="en-US" altLang="zh-CN" sz="1800" b="1" kern="0" dirty="0">
                <a:solidFill>
                  <a:srgbClr val="084CA1"/>
                </a:solidFill>
                <a:latin typeface="微软雅黑" pitchFamily="34" charset="-122"/>
                <a:ea typeface="微软雅黑" pitchFamily="34" charset="-122"/>
              </a:rPr>
              <a:t>3</a:t>
            </a:r>
            <a:r>
              <a:rPr lang="zh-CN" altLang="en-US" sz="1800" b="1" kern="0" dirty="0">
                <a:solidFill>
                  <a:srgbClr val="084CA1"/>
                </a:solidFill>
                <a:latin typeface="微软雅黑" pitchFamily="34" charset="-122"/>
                <a:ea typeface="微软雅黑" pitchFamily="34" charset="-122"/>
              </a:rPr>
              <a:t>）</a:t>
            </a:r>
            <a:r>
              <a:rPr lang="zh-CN" altLang="zh-CN" sz="1800" b="1" kern="0" dirty="0">
                <a:solidFill>
                  <a:srgbClr val="084CA1"/>
                </a:solidFill>
                <a:latin typeface="微软雅黑" pitchFamily="34" charset="-122"/>
                <a:ea typeface="微软雅黑" pitchFamily="34" charset="-122"/>
              </a:rPr>
              <a:t>取得相关增值税扣税凭证并经认证后</a:t>
            </a:r>
          </a:p>
          <a:p>
            <a:pPr>
              <a:lnSpc>
                <a:spcPct val="150000"/>
              </a:lnSpc>
            </a:pPr>
            <a:r>
              <a:rPr lang="zh-CN" altLang="zh-CN" sz="1800" dirty="0">
                <a:latin typeface="微软雅黑" pitchFamily="34" charset="-122"/>
                <a:ea typeface="微软雅黑" pitchFamily="34" charset="-122"/>
              </a:rPr>
              <a:t>借：原材料　　　　　　　　　　　　　</a:t>
            </a:r>
            <a:r>
              <a:rPr lang="en-US" altLang="zh-CN" sz="1800" dirty="0">
                <a:latin typeface="微软雅黑" pitchFamily="34" charset="-122"/>
                <a:ea typeface="微软雅黑" pitchFamily="34" charset="-122"/>
              </a:rPr>
              <a:t>260 000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41 600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贷：应付账款等</a:t>
            </a:r>
            <a:r>
              <a:rPr lang="en-US" altLang="zh-CN" sz="1800" dirty="0">
                <a:latin typeface="微软雅黑" pitchFamily="34" charset="-122"/>
                <a:ea typeface="微软雅黑" pitchFamily="34" charset="-122"/>
              </a:rPr>
              <a:t>                    301 600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134049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三、一般纳税人的账务</a:t>
            </a:r>
            <a:r>
              <a:rPr lang="zh-CN" altLang="en-US" sz="1800" b="1" dirty="0" smtClean="0">
                <a:solidFill>
                  <a:srgbClr val="084CA1"/>
                </a:solidFill>
                <a:ea typeface="微软雅黑"/>
                <a:cs typeface="+mn-ea"/>
                <a:sym typeface="+mn-lt"/>
              </a:rPr>
              <a:t>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进项税额转出</a:t>
            </a: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2169825"/>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待处理财产损益</a:t>
            </a:r>
            <a:r>
              <a:rPr lang="zh-CN" altLang="zh-CN"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固定资产</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在建</a:t>
            </a:r>
            <a:r>
              <a:rPr lang="zh-CN" altLang="zh-CN" sz="1800" dirty="0">
                <a:latin typeface="微软雅黑" pitchFamily="34" charset="-122"/>
                <a:ea typeface="微软雅黑" pitchFamily="34" charset="-122"/>
              </a:rPr>
              <a:t>工程</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应付</a:t>
            </a:r>
            <a:r>
              <a:rPr lang="zh-CN" altLang="zh-CN" sz="1800" dirty="0">
                <a:latin typeface="微软雅黑" pitchFamily="34" charset="-122"/>
                <a:ea typeface="微软雅黑" pitchFamily="34" charset="-122"/>
              </a:rPr>
              <a:t>职工薪酬</a:t>
            </a:r>
            <a:r>
              <a:rPr lang="zh-CN" altLang="zh-CN" sz="1800" dirty="0" smtClean="0">
                <a:latin typeface="微软雅黑" pitchFamily="34" charset="-122"/>
                <a:ea typeface="微软雅黑" pitchFamily="34" charset="-122"/>
              </a:rPr>
              <a:t>‌等</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原材料等</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应交税费</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应交增值税（进项税额转出）</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或 应</a:t>
            </a:r>
            <a:r>
              <a:rPr lang="zh-CN" altLang="en-US" sz="1800" dirty="0">
                <a:latin typeface="微软雅黑" pitchFamily="34" charset="-122"/>
                <a:ea typeface="微软雅黑" pitchFamily="34" charset="-122"/>
              </a:rPr>
              <a:t>交税费</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待抵扣进项税额</a:t>
            </a:r>
            <a:endParaRPr lang="en-US" altLang="zh-CN" sz="1800" dirty="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或 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待</a:t>
            </a:r>
            <a:r>
              <a:rPr lang="zh-CN" altLang="en-US" sz="1800" dirty="0">
                <a:latin typeface="微软雅黑" pitchFamily="34" charset="-122"/>
                <a:ea typeface="微软雅黑" pitchFamily="34" charset="-122"/>
              </a:rPr>
              <a:t>认证</a:t>
            </a:r>
            <a:r>
              <a:rPr lang="zh-CN" altLang="en-US" sz="1800" dirty="0" smtClean="0">
                <a:latin typeface="微软雅黑" pitchFamily="34" charset="-122"/>
                <a:ea typeface="微软雅黑" pitchFamily="34" charset="-122"/>
              </a:rPr>
              <a:t>进项税额</a:t>
            </a:r>
            <a:endParaRPr lang="en-US" altLang="zh-CN" sz="1800" dirty="0">
              <a:latin typeface="微软雅黑" pitchFamily="34" charset="-122"/>
              <a:ea typeface="微软雅黑" pitchFamily="34" charset="-122"/>
            </a:endParaRPr>
          </a:p>
        </p:txBody>
      </p:sp>
      <p:sp>
        <p:nvSpPr>
          <p:cNvPr id="15" name="文本框 19"/>
          <p:cNvSpPr txBox="1"/>
          <p:nvPr/>
        </p:nvSpPr>
        <p:spPr>
          <a:xfrm>
            <a:off x="2573945" y="1131769"/>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企业购进的货物发生</a:t>
            </a:r>
            <a:r>
              <a:rPr lang="zh-CN" altLang="zh-CN" sz="2000" b="1" kern="0" dirty="0" smtClean="0">
                <a:solidFill>
                  <a:srgbClr val="084CA1"/>
                </a:solidFill>
                <a:latin typeface="微软雅黑" pitchFamily="34" charset="-122"/>
                <a:ea typeface="微软雅黑" pitchFamily="34" charset="-122"/>
              </a:rPr>
              <a:t>非</a:t>
            </a:r>
            <a:r>
              <a:rPr lang="zh-CN" altLang="en-US" sz="2000" b="1" kern="0" dirty="0" smtClean="0">
                <a:solidFill>
                  <a:srgbClr val="084CA1"/>
                </a:solidFill>
                <a:latin typeface="微软雅黑" pitchFamily="34" charset="-122"/>
                <a:ea typeface="微软雅黑" pitchFamily="34" charset="-122"/>
              </a:rPr>
              <a:t>正</a:t>
            </a:r>
            <a:r>
              <a:rPr lang="zh-CN" altLang="zh-CN" sz="2000" b="1" kern="0" dirty="0" smtClean="0">
                <a:solidFill>
                  <a:srgbClr val="084CA1"/>
                </a:solidFill>
                <a:latin typeface="微软雅黑" pitchFamily="34" charset="-122"/>
                <a:ea typeface="微软雅黑" pitchFamily="34" charset="-122"/>
              </a:rPr>
              <a:t>常</a:t>
            </a:r>
            <a:r>
              <a:rPr lang="zh-CN" altLang="zh-CN" sz="2000" b="1" kern="0" dirty="0">
                <a:solidFill>
                  <a:srgbClr val="084CA1"/>
                </a:solidFill>
                <a:latin typeface="微软雅黑" pitchFamily="34" charset="-122"/>
                <a:ea typeface="微软雅黑" pitchFamily="34" charset="-122"/>
              </a:rPr>
              <a:t>损失及将购进货物改变用途</a:t>
            </a:r>
            <a:endParaRPr lang="zh-CN" altLang="en-US" sz="2000" b="1" kern="0" dirty="0">
              <a:solidFill>
                <a:srgbClr val="084CA1"/>
              </a:solidFill>
              <a:latin typeface="微软雅黑" pitchFamily="34" charset="-122"/>
              <a:ea typeface="微软雅黑" pitchFamily="34" charset="-122"/>
            </a:endParaRPr>
          </a:p>
        </p:txBody>
      </p:sp>
      <p:sp>
        <p:nvSpPr>
          <p:cNvPr id="3" name="圆角矩形标注 2"/>
          <p:cNvSpPr/>
          <p:nvPr/>
        </p:nvSpPr>
        <p:spPr>
          <a:xfrm>
            <a:off x="5858972" y="3744656"/>
            <a:ext cx="2976043" cy="747132"/>
          </a:xfrm>
          <a:prstGeom prst="wedgeRoundRectCallout">
            <a:avLst>
              <a:gd name="adj1" fmla="val -6969"/>
              <a:gd name="adj2" fmla="val -180783"/>
              <a:gd name="adj3" fmla="val 16667"/>
            </a:avLst>
          </a:prstGeom>
          <a:noFill/>
          <a:ln w="1905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zh-CN" sz="1800" dirty="0">
                <a:solidFill>
                  <a:schemeClr val="tx1"/>
                </a:solidFill>
                <a:latin typeface="微软雅黑" pitchFamily="34" charset="-122"/>
                <a:ea typeface="微软雅黑" pitchFamily="34" charset="-122"/>
              </a:rPr>
              <a:t>进项税额不需转出：自然灾害造成的原材料损失</a:t>
            </a:r>
            <a:r>
              <a:rPr lang="zh-CN" altLang="zh-CN" sz="1800" dirty="0" smtClean="0">
                <a:solidFill>
                  <a:schemeClr val="tx1"/>
                </a:solidFill>
                <a:latin typeface="微软雅黑" pitchFamily="34" charset="-122"/>
                <a:ea typeface="微软雅黑" pitchFamily="34" charset="-122"/>
              </a:rPr>
              <a:t>。</a:t>
            </a:r>
            <a:endParaRPr lang="zh-CN" altLang="zh-CN" sz="1800" dirty="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018031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7</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日，库存材料因意外火灾毁损一批，有关增值税专用发票确认的成本为</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3 200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21296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278828"/>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借：待处理财产损溢</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待处理流动资产损溢　　　</a:t>
            </a:r>
            <a:r>
              <a:rPr lang="en-US" altLang="zh-CN" sz="1800" dirty="0">
                <a:latin typeface="微软雅黑" pitchFamily="34" charset="-122"/>
                <a:ea typeface="微软雅黑" pitchFamily="34" charset="-122"/>
              </a:rPr>
              <a:t>23 200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应交增值税（进项税额转出）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3 200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5921055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8</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18</a:t>
            </a:r>
            <a:r>
              <a:rPr lang="zh-CN" altLang="zh-CN" sz="1800" dirty="0">
                <a:latin typeface="微软雅黑" pitchFamily="34" charset="-122"/>
                <a:ea typeface="微软雅黑" pitchFamily="34" charset="-122"/>
              </a:rPr>
              <a:t>日，企业所属的职工宿舍维修领用原材料</a:t>
            </a:r>
            <a:r>
              <a:rPr lang="en-US" altLang="zh-CN" sz="1800" dirty="0">
                <a:latin typeface="微软雅黑" pitchFamily="34" charset="-122"/>
                <a:ea typeface="微软雅黑" pitchFamily="34" charset="-122"/>
              </a:rPr>
              <a:t>6 000</a:t>
            </a:r>
            <a:r>
              <a:rPr lang="zh-CN" altLang="zh-CN" sz="1800" dirty="0">
                <a:latin typeface="微软雅黑" pitchFamily="34" charset="-122"/>
                <a:ea typeface="微软雅黑" pitchFamily="34" charset="-122"/>
              </a:rPr>
              <a:t>元，购入原材料时支付的增值税税额为</a:t>
            </a:r>
            <a:r>
              <a:rPr lang="en-US" altLang="zh-CN" sz="1800" dirty="0">
                <a:latin typeface="微软雅黑" pitchFamily="34" charset="-122"/>
                <a:ea typeface="微软雅黑" pitchFamily="34" charset="-122"/>
              </a:rPr>
              <a:t>960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21296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278828"/>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非货币性福利　　　　　　　</a:t>
            </a:r>
            <a:r>
              <a:rPr lang="en-US" altLang="zh-CN" sz="1800" dirty="0">
                <a:latin typeface="微软雅黑" pitchFamily="34" charset="-122"/>
                <a:ea typeface="微软雅黑" pitchFamily="34" charset="-122"/>
              </a:rPr>
              <a:t>  6 960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6 000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应交增值税（进项税额转出）　</a:t>
            </a:r>
            <a:r>
              <a:rPr lang="en-US" altLang="zh-CN" sz="1800" dirty="0">
                <a:latin typeface="微软雅黑" pitchFamily="34" charset="-122"/>
                <a:ea typeface="微软雅黑" pitchFamily="34" charset="-122"/>
              </a:rPr>
              <a:t>             960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278007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629514"/>
          </a:xfrm>
          <a:prstGeom prst="rect">
            <a:avLst/>
          </a:prstGeom>
        </p:spPr>
        <p:txBody>
          <a:bodyPr wrap="square" lIns="74787" tIns="37393" rIns="74787" bIns="37393">
            <a:spAutoFit/>
          </a:bodyPr>
          <a:lstStyle/>
          <a:p>
            <a:pPr algn="r"/>
            <a:r>
              <a:rPr lang="zh-CN" altLang="en-US" sz="1800" b="1" dirty="0">
                <a:solidFill>
                  <a:srgbClr val="084CA1"/>
                </a:solidFill>
                <a:ea typeface="微软雅黑"/>
                <a:cs typeface="+mn-ea"/>
                <a:sym typeface="+mn-lt"/>
              </a:rPr>
              <a:t>三、一般纳税人的账务处理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企业销售货物、提供加工修理修配劳务、销售服务、无形资产或不动产（销项税额）</a:t>
            </a: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借：应收</a:t>
            </a:r>
            <a:r>
              <a:rPr lang="zh-CN" altLang="zh-CN" sz="1800" dirty="0" smtClean="0">
                <a:latin typeface="微软雅黑" pitchFamily="34" charset="-122"/>
                <a:ea typeface="微软雅黑" pitchFamily="34" charset="-122"/>
              </a:rPr>
              <a:t>账款</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应收票据</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银行存款</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：主营业务</a:t>
            </a:r>
            <a:r>
              <a:rPr lang="zh-CN" altLang="zh-CN" sz="1800" dirty="0" smtClean="0">
                <a:latin typeface="微软雅黑" pitchFamily="34" charset="-122"/>
                <a:ea typeface="微软雅黑" pitchFamily="34" charset="-122"/>
              </a:rPr>
              <a:t>收入</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业务</a:t>
            </a:r>
            <a:r>
              <a:rPr lang="zh-CN" altLang="zh-CN" sz="1800" dirty="0" smtClean="0">
                <a:latin typeface="微软雅黑" pitchFamily="34" charset="-122"/>
                <a:ea typeface="微软雅黑" pitchFamily="34" charset="-122"/>
              </a:rPr>
              <a:t>收入</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a:t>
            </a:r>
          </a:p>
        </p:txBody>
      </p:sp>
      <p:sp>
        <p:nvSpPr>
          <p:cNvPr id="15" name="文本框 19"/>
          <p:cNvSpPr txBox="1"/>
          <p:nvPr/>
        </p:nvSpPr>
        <p:spPr>
          <a:xfrm>
            <a:off x="2573945" y="1131769"/>
            <a:ext cx="6570054"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企业销售商品或提供应税</a:t>
            </a:r>
            <a:r>
              <a:rPr lang="zh-CN" altLang="zh-CN" sz="2000" b="1" kern="0" dirty="0" smtClean="0">
                <a:solidFill>
                  <a:srgbClr val="084CA1"/>
                </a:solidFill>
                <a:latin typeface="微软雅黑" pitchFamily="34" charset="-122"/>
                <a:ea typeface="微软雅黑" pitchFamily="34" charset="-122"/>
              </a:rPr>
              <a:t>劳务</a:t>
            </a:r>
            <a:endParaRPr lang="zh-CN" altLang="en-US" sz="2000" b="1" kern="0" dirty="0">
              <a:solidFill>
                <a:srgbClr val="084CA1"/>
              </a:solidFill>
              <a:latin typeface="微软雅黑" pitchFamily="34" charset="-122"/>
              <a:ea typeface="微软雅黑" pitchFamily="34" charset="-122"/>
            </a:endParaRPr>
          </a:p>
        </p:txBody>
      </p:sp>
      <p:sp>
        <p:nvSpPr>
          <p:cNvPr id="16" name="椭圆 15"/>
          <p:cNvSpPr/>
          <p:nvPr/>
        </p:nvSpPr>
        <p:spPr>
          <a:xfrm>
            <a:off x="1997945" y="2902508"/>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7" name="文本框 18"/>
          <p:cNvSpPr txBox="1"/>
          <p:nvPr/>
        </p:nvSpPr>
        <p:spPr>
          <a:xfrm>
            <a:off x="2510234" y="3334419"/>
            <a:ext cx="6382941"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主营业务收入</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其他业务收入</a:t>
            </a:r>
            <a:r>
              <a:rPr lang="zh-CN" altLang="en-US" sz="1800" dirty="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应收账款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应收票据</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银行存款</a:t>
            </a:r>
            <a:r>
              <a:rPr lang="zh-CN" altLang="en-US" sz="1800" dirty="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p:txBody>
      </p:sp>
      <p:sp>
        <p:nvSpPr>
          <p:cNvPr id="18" name="文本框 19"/>
          <p:cNvSpPr txBox="1"/>
          <p:nvPr/>
        </p:nvSpPr>
        <p:spPr>
          <a:xfrm>
            <a:off x="2573945" y="2902508"/>
            <a:ext cx="6570054"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发生的销售退回</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33786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9</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15</a:t>
            </a:r>
            <a:r>
              <a:rPr lang="zh-CN" altLang="zh-CN" sz="1800" dirty="0">
                <a:latin typeface="微软雅黑" pitchFamily="34" charset="-122"/>
                <a:ea typeface="微软雅黑" pitchFamily="34" charset="-122"/>
              </a:rPr>
              <a:t>日，销售产品一批，价款</a:t>
            </a:r>
            <a:r>
              <a:rPr lang="en-US" altLang="zh-CN" sz="1800" dirty="0">
                <a:latin typeface="微软雅黑" pitchFamily="34" charset="-122"/>
                <a:ea typeface="微软雅黑" pitchFamily="34" charset="-122"/>
              </a:rPr>
              <a:t>500 000</a:t>
            </a:r>
            <a:r>
              <a:rPr lang="zh-CN" altLang="zh-CN" sz="1800" dirty="0">
                <a:latin typeface="微软雅黑" pitchFamily="34" charset="-122"/>
                <a:ea typeface="微软雅黑" pitchFamily="34" charset="-122"/>
              </a:rPr>
              <a:t>元，按规定应收取增值税税额</a:t>
            </a:r>
            <a:r>
              <a:rPr lang="en-US" altLang="zh-CN" sz="1800" dirty="0">
                <a:latin typeface="微软雅黑" pitchFamily="34" charset="-122"/>
                <a:ea typeface="微软雅黑" pitchFamily="34" charset="-122"/>
              </a:rPr>
              <a:t>80 000</a:t>
            </a:r>
            <a:r>
              <a:rPr lang="zh-CN" altLang="zh-CN" sz="1800" dirty="0">
                <a:latin typeface="微软雅黑" pitchFamily="34" charset="-122"/>
                <a:ea typeface="微软雅黑" pitchFamily="34" charset="-122"/>
              </a:rPr>
              <a:t>元，提货单和增值税专用发票已交给买方，款项尚未收到。</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212966"/>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278828"/>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借：应收账款　　　　　　　　　　　　　</a:t>
            </a:r>
            <a:r>
              <a:rPr lang="en-US" altLang="zh-CN" sz="1800" dirty="0">
                <a:latin typeface="微软雅黑" pitchFamily="34" charset="-122"/>
                <a:ea typeface="微软雅黑" pitchFamily="34" charset="-122"/>
              </a:rPr>
              <a:t>580 000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：主营业务收入　　　　　　　　　　　　　 </a:t>
            </a:r>
            <a:r>
              <a:rPr lang="en-US" altLang="zh-CN" sz="1800" dirty="0">
                <a:latin typeface="微软雅黑" pitchFamily="34" charset="-122"/>
                <a:ea typeface="微软雅黑" pitchFamily="34" charset="-122"/>
              </a:rPr>
              <a:t>500 000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　　　　</a:t>
            </a:r>
            <a:r>
              <a:rPr lang="en-US" altLang="zh-CN" sz="1800" dirty="0">
                <a:latin typeface="微软雅黑" pitchFamily="34" charset="-122"/>
                <a:ea typeface="微软雅黑" pitchFamily="34" charset="-122"/>
              </a:rPr>
              <a:t>80 000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430329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1338828"/>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10</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28</a:t>
            </a:r>
            <a:r>
              <a:rPr lang="zh-CN" altLang="zh-CN" sz="1800" dirty="0">
                <a:latin typeface="微软雅黑" pitchFamily="34" charset="-122"/>
                <a:ea typeface="微软雅黑" pitchFamily="34" charset="-122"/>
              </a:rPr>
              <a:t>日，为外单位代加工电脑桌</a:t>
            </a:r>
            <a:r>
              <a:rPr lang="en-US" altLang="zh-CN" sz="1800" dirty="0">
                <a:latin typeface="微软雅黑" pitchFamily="34" charset="-122"/>
                <a:ea typeface="微软雅黑" pitchFamily="34" charset="-122"/>
              </a:rPr>
              <a:t>500</a:t>
            </a:r>
            <a:r>
              <a:rPr lang="zh-CN" altLang="zh-CN" sz="1800" dirty="0">
                <a:latin typeface="微软雅黑" pitchFamily="34" charset="-122"/>
                <a:ea typeface="微软雅黑" pitchFamily="34" charset="-122"/>
              </a:rPr>
              <a:t>个，每个收取加工费</a:t>
            </a:r>
            <a:r>
              <a:rPr lang="en-US" altLang="zh-CN" sz="1800" dirty="0">
                <a:latin typeface="微软雅黑" pitchFamily="34" charset="-122"/>
                <a:ea typeface="微软雅黑" pitchFamily="34" charset="-122"/>
              </a:rPr>
              <a:t>80</a:t>
            </a:r>
            <a:r>
              <a:rPr lang="zh-CN" altLang="zh-CN" sz="1800" dirty="0">
                <a:latin typeface="微软雅黑" pitchFamily="34" charset="-122"/>
                <a:ea typeface="微软雅黑" pitchFamily="34" charset="-122"/>
              </a:rPr>
              <a:t>元，加工完成，增值税专用发票上注明的价款为</a:t>
            </a:r>
            <a:r>
              <a:rPr lang="en-US" altLang="zh-CN" sz="1800" dirty="0">
                <a:latin typeface="微软雅黑" pitchFamily="34" charset="-122"/>
                <a:ea typeface="微软雅黑" pitchFamily="34" charset="-122"/>
              </a:rPr>
              <a:t>40 000</a:t>
            </a:r>
            <a:r>
              <a:rPr lang="zh-CN" altLang="zh-CN" sz="1800" dirty="0">
                <a:latin typeface="微软雅黑" pitchFamily="34" charset="-122"/>
                <a:ea typeface="微软雅黑" pitchFamily="34" charset="-122"/>
              </a:rPr>
              <a:t>元，增值税税额</a:t>
            </a:r>
            <a:r>
              <a:rPr lang="en-US" altLang="zh-CN" sz="1800" dirty="0">
                <a:latin typeface="微软雅黑" pitchFamily="34" charset="-122"/>
                <a:ea typeface="微软雅黑" pitchFamily="34" charset="-122"/>
              </a:rPr>
              <a:t>6 400</a:t>
            </a:r>
            <a:r>
              <a:rPr lang="zh-CN" altLang="zh-CN" sz="1800" dirty="0">
                <a:latin typeface="微软雅黑" pitchFamily="34" charset="-122"/>
                <a:ea typeface="微软雅黑" pitchFamily="34" charset="-122"/>
              </a:rPr>
              <a:t>元，款项已收到并存入银行。</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506267"/>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572129"/>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46 400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：主营业务收入　　　　　　　　　　　　　</a:t>
            </a:r>
            <a:r>
              <a:rPr lang="en-US" altLang="zh-CN" sz="1800" dirty="0">
                <a:latin typeface="微软雅黑" pitchFamily="34" charset="-122"/>
                <a:ea typeface="微软雅黑" pitchFamily="34" charset="-122"/>
              </a:rPr>
              <a:t>  40 000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　　　 　</a:t>
            </a:r>
            <a:r>
              <a:rPr lang="en-US" altLang="zh-CN" sz="1800" dirty="0">
                <a:latin typeface="微软雅黑" pitchFamily="34" charset="-122"/>
                <a:ea typeface="微软雅黑" pitchFamily="34" charset="-122"/>
              </a:rPr>
              <a:t>6 400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296900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三、一般纳税人的账务处理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视同销售行为</a:t>
            </a:r>
          </a:p>
        </p:txBody>
      </p:sp>
      <p:sp>
        <p:nvSpPr>
          <p:cNvPr id="19" name="Shape 232"/>
          <p:cNvSpPr/>
          <p:nvPr/>
        </p:nvSpPr>
        <p:spPr>
          <a:xfrm>
            <a:off x="249863" y="1458194"/>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 name="矩形 1"/>
          <p:cNvSpPr/>
          <p:nvPr/>
        </p:nvSpPr>
        <p:spPr>
          <a:xfrm>
            <a:off x="712079" y="1361195"/>
            <a:ext cx="3647152" cy="507831"/>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将货物交付其他单位或者个人代销</a:t>
            </a:r>
            <a:endParaRPr lang="zh-CN" altLang="en-US" sz="1800" dirty="0">
              <a:latin typeface="微软雅黑" pitchFamily="34" charset="-122"/>
              <a:ea typeface="微软雅黑" pitchFamily="34" charset="-122"/>
            </a:endParaRPr>
          </a:p>
        </p:txBody>
      </p:sp>
      <p:sp>
        <p:nvSpPr>
          <p:cNvPr id="26" name="Shape 232"/>
          <p:cNvSpPr/>
          <p:nvPr/>
        </p:nvSpPr>
        <p:spPr>
          <a:xfrm>
            <a:off x="5006849" y="1429381"/>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 name="矩形 2"/>
          <p:cNvSpPr/>
          <p:nvPr/>
        </p:nvSpPr>
        <p:spPr>
          <a:xfrm>
            <a:off x="5366849" y="1361195"/>
            <a:ext cx="1569660" cy="458908"/>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销售代销货物</a:t>
            </a:r>
            <a:endParaRPr lang="zh-CN" altLang="en-US" sz="1800" dirty="0">
              <a:latin typeface="微软雅黑" pitchFamily="34" charset="-122"/>
              <a:ea typeface="微软雅黑" pitchFamily="34" charset="-122"/>
            </a:endParaRPr>
          </a:p>
        </p:txBody>
      </p:sp>
      <p:sp>
        <p:nvSpPr>
          <p:cNvPr id="30" name="Shape 232"/>
          <p:cNvSpPr/>
          <p:nvPr/>
        </p:nvSpPr>
        <p:spPr>
          <a:xfrm>
            <a:off x="249863" y="2325856"/>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1" name="Shape 232"/>
          <p:cNvSpPr/>
          <p:nvPr/>
        </p:nvSpPr>
        <p:spPr>
          <a:xfrm>
            <a:off x="5006849" y="2297043"/>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2" name="Shape 232"/>
          <p:cNvSpPr/>
          <p:nvPr/>
        </p:nvSpPr>
        <p:spPr>
          <a:xfrm>
            <a:off x="249863" y="3367800"/>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4" name="Shape 232"/>
          <p:cNvSpPr/>
          <p:nvPr/>
        </p:nvSpPr>
        <p:spPr>
          <a:xfrm>
            <a:off x="5006849" y="3338987"/>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5" name="Shape 232"/>
          <p:cNvSpPr/>
          <p:nvPr/>
        </p:nvSpPr>
        <p:spPr>
          <a:xfrm>
            <a:off x="249863" y="4276961"/>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4" name="矩形 3"/>
          <p:cNvSpPr/>
          <p:nvPr/>
        </p:nvSpPr>
        <p:spPr>
          <a:xfrm>
            <a:off x="827389" y="4090490"/>
            <a:ext cx="7170949"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设有两个以上机构并实行统一核算的纳税人，将货物从一个机构移送其他机构用于销售，但相关机构设在同一县（市）的除外</a:t>
            </a:r>
            <a:endParaRPr lang="zh-CN" altLang="en-US" sz="1800" dirty="0">
              <a:latin typeface="微软雅黑" pitchFamily="34" charset="-122"/>
              <a:ea typeface="微软雅黑" pitchFamily="34" charset="-122"/>
            </a:endParaRPr>
          </a:p>
        </p:txBody>
      </p:sp>
      <p:sp>
        <p:nvSpPr>
          <p:cNvPr id="5" name="矩形 4"/>
          <p:cNvSpPr/>
          <p:nvPr/>
        </p:nvSpPr>
        <p:spPr>
          <a:xfrm>
            <a:off x="5366849" y="2068652"/>
            <a:ext cx="3684554"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将自产或委托加工的货物用于集体福利或个人消费</a:t>
            </a:r>
            <a:endParaRPr lang="zh-CN" altLang="en-US" sz="1800" dirty="0">
              <a:latin typeface="微软雅黑" pitchFamily="34" charset="-122"/>
              <a:ea typeface="微软雅黑" pitchFamily="34" charset="-122"/>
            </a:endParaRPr>
          </a:p>
        </p:txBody>
      </p:sp>
      <p:sp>
        <p:nvSpPr>
          <p:cNvPr id="6" name="矩形 5"/>
          <p:cNvSpPr/>
          <p:nvPr/>
        </p:nvSpPr>
        <p:spPr>
          <a:xfrm>
            <a:off x="652648" y="3086135"/>
            <a:ext cx="3919352"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将自产、委托加工或购进的货物作为投资，提供其他单位或者个体工商户</a:t>
            </a:r>
            <a:endParaRPr lang="zh-CN" altLang="en-US" sz="1800" dirty="0">
              <a:latin typeface="微软雅黑" pitchFamily="34" charset="-122"/>
              <a:ea typeface="微软雅黑" pitchFamily="34" charset="-122"/>
            </a:endParaRPr>
          </a:p>
        </p:txBody>
      </p:sp>
      <p:sp>
        <p:nvSpPr>
          <p:cNvPr id="7" name="矩形 6"/>
          <p:cNvSpPr/>
          <p:nvPr/>
        </p:nvSpPr>
        <p:spPr>
          <a:xfrm>
            <a:off x="5366848" y="3086135"/>
            <a:ext cx="3684555"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将自产、委托加工或购进的货物分配给股东或者投资者</a:t>
            </a:r>
            <a:endParaRPr lang="zh-CN" altLang="en-US" sz="1800" dirty="0">
              <a:latin typeface="微软雅黑" pitchFamily="34" charset="-122"/>
              <a:ea typeface="微软雅黑" pitchFamily="34" charset="-122"/>
            </a:endParaRPr>
          </a:p>
        </p:txBody>
      </p:sp>
      <p:sp>
        <p:nvSpPr>
          <p:cNvPr id="9" name="矩形 8"/>
          <p:cNvSpPr/>
          <p:nvPr/>
        </p:nvSpPr>
        <p:spPr>
          <a:xfrm>
            <a:off x="652648" y="2068652"/>
            <a:ext cx="3919352"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将自产、委托加工或购进的货物无偿赠送其他单位或个人</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5418005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三、一般纳税人的账务处理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视同销售行为</a:t>
            </a: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长期股权投资</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应付职工薪酬</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利润分配</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营业外支出等</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主营业务</a:t>
            </a:r>
            <a:r>
              <a:rPr lang="zh-CN" altLang="zh-CN" sz="1800" dirty="0" smtClean="0">
                <a:latin typeface="微软雅黑" pitchFamily="34" charset="-122"/>
                <a:ea typeface="微软雅黑" pitchFamily="34" charset="-122"/>
              </a:rPr>
              <a:t>收入</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业务</a:t>
            </a:r>
            <a:r>
              <a:rPr lang="zh-CN" altLang="zh-CN" sz="1800" dirty="0" smtClean="0">
                <a:latin typeface="微软雅黑" pitchFamily="34" charset="-122"/>
                <a:ea typeface="微软雅黑" pitchFamily="34" charset="-122"/>
              </a:rPr>
              <a:t>收入</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库存商品等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15" name="文本框 19"/>
          <p:cNvSpPr txBox="1"/>
          <p:nvPr/>
        </p:nvSpPr>
        <p:spPr>
          <a:xfrm>
            <a:off x="2573945" y="1131769"/>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企业将自产或委托加工的货物用于集体福利或个人</a:t>
            </a:r>
            <a:r>
              <a:rPr lang="zh-CN" altLang="zh-CN" sz="2000" b="1" kern="0" dirty="0" smtClean="0">
                <a:solidFill>
                  <a:srgbClr val="084CA1"/>
                </a:solidFill>
                <a:latin typeface="微软雅黑" pitchFamily="34" charset="-122"/>
                <a:ea typeface="微软雅黑" pitchFamily="34" charset="-122"/>
              </a:rPr>
              <a:t>消费</a:t>
            </a:r>
            <a:r>
              <a:rPr lang="zh-CN" altLang="en-US" sz="2000" b="1" kern="0" dirty="0" smtClean="0">
                <a:solidFill>
                  <a:srgbClr val="084CA1"/>
                </a:solidFill>
                <a:latin typeface="微软雅黑" pitchFamily="34" charset="-122"/>
                <a:ea typeface="微软雅黑" pitchFamily="34" charset="-122"/>
              </a:rPr>
              <a:t>等</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265819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11</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日，</a:t>
            </a:r>
            <a:r>
              <a:rPr lang="zh-CN" altLang="zh-CN" sz="1800" b="1" dirty="0">
                <a:solidFill>
                  <a:srgbClr val="084CA1"/>
                </a:solidFill>
                <a:latin typeface="微软雅黑" pitchFamily="34" charset="-122"/>
                <a:ea typeface="微软雅黑" pitchFamily="34" charset="-122"/>
              </a:rPr>
              <a:t>将自己生产的产品用于自营工程</a:t>
            </a:r>
            <a:r>
              <a:rPr lang="zh-CN" altLang="zh-CN" sz="1800" dirty="0">
                <a:latin typeface="微软雅黑" pitchFamily="34" charset="-122"/>
                <a:ea typeface="微软雅黑" pitchFamily="34" charset="-122"/>
              </a:rPr>
              <a:t>。该批产品的成本为</a:t>
            </a:r>
            <a:r>
              <a:rPr lang="en-US" altLang="zh-CN" sz="1800" dirty="0">
                <a:latin typeface="微软雅黑" pitchFamily="34" charset="-122"/>
                <a:ea typeface="微软雅黑" pitchFamily="34" charset="-122"/>
              </a:rPr>
              <a:t>180 000</a:t>
            </a:r>
            <a:r>
              <a:rPr lang="zh-CN" altLang="zh-CN" sz="1800" dirty="0">
                <a:latin typeface="微软雅黑" pitchFamily="34" charset="-122"/>
                <a:ea typeface="微软雅黑" pitchFamily="34" charset="-122"/>
              </a:rPr>
              <a:t>元，计税价格</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250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10944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175310"/>
            <a:ext cx="7767044"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借：在建工程　　　</a:t>
            </a:r>
            <a:r>
              <a:rPr lang="en-US" altLang="zh-CN" sz="1800" dirty="0">
                <a:latin typeface="微软雅黑" pitchFamily="34" charset="-122"/>
                <a:ea typeface="微软雅黑" pitchFamily="34" charset="-122"/>
              </a:rPr>
              <a:t>                        180 000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：库存商品　　　</a:t>
            </a:r>
            <a:r>
              <a:rPr lang="en-US" altLang="zh-CN" sz="1800" dirty="0">
                <a:latin typeface="微软雅黑" pitchFamily="34" charset="-122"/>
                <a:ea typeface="微软雅黑" pitchFamily="34" charset="-122"/>
              </a:rPr>
              <a:t>                               180 000</a:t>
            </a:r>
            <a:endParaRPr lang="zh-CN" altLang="zh-CN" sz="1800" dirty="0">
              <a:latin typeface="微软雅黑" pitchFamily="34" charset="-122"/>
              <a:ea typeface="微软雅黑" pitchFamily="34" charset="-122"/>
            </a:endParaRPr>
          </a:p>
        </p:txBody>
      </p:sp>
      <p:cxnSp>
        <p:nvCxnSpPr>
          <p:cNvPr id="12" name="直接连接符 11"/>
          <p:cNvCxnSpPr/>
          <p:nvPr/>
        </p:nvCxnSpPr>
        <p:spPr>
          <a:xfrm flipH="1">
            <a:off x="634298" y="3006471"/>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721909" y="3389174"/>
            <a:ext cx="8438651" cy="1754326"/>
          </a:xfrm>
          <a:prstGeom prst="rect">
            <a:avLst/>
          </a:prstGeom>
        </p:spPr>
        <p:txBody>
          <a:bodyPr wrap="square">
            <a:spAutoFit/>
          </a:bodyPr>
          <a:lstStyle/>
          <a:p>
            <a:pPr>
              <a:lnSpc>
                <a:spcPct val="150000"/>
              </a:lnSpc>
            </a:pPr>
            <a:r>
              <a:rPr lang="zh-CN" altLang="zh-CN" sz="1800" dirty="0">
                <a:solidFill>
                  <a:srgbClr val="084CA1"/>
                </a:solidFill>
                <a:latin typeface="微软雅黑" pitchFamily="34" charset="-122"/>
                <a:ea typeface="微软雅黑" pitchFamily="34" charset="-122"/>
              </a:rPr>
              <a:t>公司免税工程领用自己生产的产品的销项税额＝</a:t>
            </a:r>
            <a:r>
              <a:rPr lang="en-US" altLang="zh-CN" sz="1800" dirty="0">
                <a:solidFill>
                  <a:srgbClr val="084CA1"/>
                </a:solidFill>
                <a:latin typeface="微软雅黑" pitchFamily="34" charset="-122"/>
                <a:ea typeface="微软雅黑" pitchFamily="34" charset="-122"/>
              </a:rPr>
              <a:t>250 000×16</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40 000</a:t>
            </a:r>
            <a:r>
              <a:rPr lang="zh-CN" altLang="zh-CN" sz="1800" dirty="0">
                <a:solidFill>
                  <a:srgbClr val="084CA1"/>
                </a:solidFill>
                <a:latin typeface="微软雅黑" pitchFamily="34" charset="-122"/>
                <a:ea typeface="微软雅黑" pitchFamily="34" charset="-122"/>
              </a:rPr>
              <a:t>（元</a:t>
            </a:r>
            <a:r>
              <a:rPr lang="zh-CN" altLang="zh-CN" sz="1800" dirty="0" smtClean="0">
                <a:solidFill>
                  <a:srgbClr val="084CA1"/>
                </a:solidFill>
                <a:latin typeface="微软雅黑" pitchFamily="34" charset="-122"/>
                <a:ea typeface="微软雅黑" pitchFamily="34" charset="-122"/>
              </a:rPr>
              <a:t>）</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：在建工程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220 000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：库存商品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180 000</a:t>
            </a:r>
            <a:r>
              <a:rPr lang="zh-CN" altLang="zh-CN" sz="1800" dirty="0">
                <a:latin typeface="微软雅黑" pitchFamily="34" charset="-122"/>
                <a:ea typeface="微软雅黑" pitchFamily="34" charset="-122"/>
              </a:rPr>
              <a:t>（成本价）</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应交增值税（销项税额）</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40 000</a:t>
            </a:r>
            <a:r>
              <a:rPr lang="zh-CN" altLang="zh-CN" sz="1800" dirty="0">
                <a:latin typeface="微软雅黑" pitchFamily="34" charset="-122"/>
                <a:ea typeface="微软雅黑" pitchFamily="34" charset="-122"/>
              </a:rPr>
              <a:t>（售价</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税率</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0" name="矩形 19"/>
          <p:cNvSpPr/>
          <p:nvPr/>
        </p:nvSpPr>
        <p:spPr>
          <a:xfrm>
            <a:off x="721909" y="3006470"/>
            <a:ext cx="8139431" cy="45890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假如</a:t>
            </a:r>
            <a:r>
              <a:rPr lang="zh-CN" altLang="zh-CN" sz="1800" b="1" dirty="0" smtClean="0">
                <a:solidFill>
                  <a:srgbClr val="084CA1"/>
                </a:solidFill>
                <a:latin typeface="微软雅黑" pitchFamily="34" charset="-122"/>
                <a:ea typeface="微软雅黑" pitchFamily="34" charset="-122"/>
              </a:rPr>
              <a:t>将</a:t>
            </a:r>
            <a:r>
              <a:rPr lang="zh-CN" altLang="zh-CN" sz="1800" b="1" dirty="0">
                <a:solidFill>
                  <a:srgbClr val="084CA1"/>
                </a:solidFill>
                <a:latin typeface="微软雅黑" pitchFamily="34" charset="-122"/>
                <a:ea typeface="微软雅黑" pitchFamily="34" charset="-122"/>
              </a:rPr>
              <a:t>自己生产的产品用于免税工程。</a:t>
            </a:r>
          </a:p>
        </p:txBody>
      </p:sp>
    </p:spTree>
    <p:custDataLst>
      <p:tags r:id="rId1"/>
    </p:custDataLst>
    <p:extLst>
      <p:ext uri="{BB962C8B-B14F-4D97-AF65-F5344CB8AC3E}">
        <p14:creationId xmlns:p14="http://schemas.microsoft.com/office/powerpoint/2010/main" val="41250201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360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应交增值税的核算</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7" y="649144"/>
            <a:ext cx="4606173"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一、增值税</a:t>
            </a:r>
            <a:r>
              <a:rPr lang="zh-CN" altLang="en-US" sz="1800" b="1" dirty="0">
                <a:solidFill>
                  <a:srgbClr val="084CA1"/>
                </a:solidFill>
                <a:ea typeface="微软雅黑"/>
                <a:cs typeface="+mn-ea"/>
                <a:sym typeface="+mn-lt"/>
              </a:rPr>
              <a:t>的</a:t>
            </a:r>
            <a:r>
              <a:rPr lang="zh-CN" altLang="en-US" sz="1800" b="1" dirty="0" smtClean="0">
                <a:solidFill>
                  <a:srgbClr val="084CA1"/>
                </a:solidFill>
                <a:ea typeface="微软雅黑"/>
                <a:cs typeface="+mn-ea"/>
                <a:sym typeface="+mn-lt"/>
              </a:rPr>
              <a:t>核算内容</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增值税的概述</a:t>
            </a:r>
            <a:endParaRPr lang="en-US" altLang="zh-CN" sz="1800" b="1" dirty="0">
              <a:solidFill>
                <a:srgbClr val="084CA1"/>
              </a:solidFill>
              <a:ea typeface="微软雅黑"/>
              <a:cs typeface="+mn-ea"/>
              <a:sym typeface="+mn-lt"/>
            </a:endParaRPr>
          </a:p>
        </p:txBody>
      </p:sp>
      <p:sp>
        <p:nvSpPr>
          <p:cNvPr id="23" name="矩形 22"/>
          <p:cNvSpPr/>
          <p:nvPr/>
        </p:nvSpPr>
        <p:spPr>
          <a:xfrm>
            <a:off x="267629" y="993302"/>
            <a:ext cx="8455142" cy="1015659"/>
          </a:xfrm>
          <a:prstGeom prst="rect">
            <a:avLst/>
          </a:prstGeom>
        </p:spPr>
        <p:txBody>
          <a:bodyPr wrap="square" lIns="91436" tIns="45718" rIns="91436" bIns="45718">
            <a:spAutoFit/>
          </a:bodyPr>
          <a:lstStyle/>
          <a:p>
            <a:pPr>
              <a:lnSpc>
                <a:spcPct val="150000"/>
              </a:lnSpc>
            </a:pPr>
            <a:r>
              <a:rPr lang="zh-CN" altLang="zh-CN" sz="2000" b="1" dirty="0" smtClean="0">
                <a:solidFill>
                  <a:srgbClr val="C00000"/>
                </a:solidFill>
                <a:latin typeface="微软雅黑" pitchFamily="34" charset="-122"/>
                <a:ea typeface="微软雅黑" pitchFamily="34" charset="-122"/>
              </a:rPr>
              <a:t>增值税</a:t>
            </a:r>
            <a:r>
              <a:rPr lang="zh-CN" altLang="en-US" sz="2000" dirty="0" smtClean="0">
                <a:latin typeface="微软雅黑" pitchFamily="34" charset="-122"/>
                <a:ea typeface="微软雅黑" pitchFamily="34" charset="-122"/>
              </a:rPr>
              <a:t>：</a:t>
            </a:r>
            <a:r>
              <a:rPr lang="zh-CN" altLang="zh-CN" sz="2000" dirty="0">
                <a:latin typeface="微软雅黑" pitchFamily="34" charset="-122"/>
                <a:ea typeface="微软雅黑" pitchFamily="34" charset="-122"/>
              </a:rPr>
              <a:t>以</a:t>
            </a:r>
            <a:r>
              <a:rPr lang="zh-CN" altLang="zh-CN" sz="2000" b="1" dirty="0">
                <a:solidFill>
                  <a:srgbClr val="084CA1"/>
                </a:solidFill>
                <a:latin typeface="微软雅黑" pitchFamily="34" charset="-122"/>
                <a:ea typeface="微软雅黑" pitchFamily="34" charset="-122"/>
              </a:rPr>
              <a:t>商品</a:t>
            </a:r>
            <a:r>
              <a:rPr lang="zh-CN" altLang="zh-CN" sz="2000" dirty="0">
                <a:latin typeface="微软雅黑" pitchFamily="34" charset="-122"/>
                <a:ea typeface="微软雅黑" pitchFamily="34" charset="-122"/>
              </a:rPr>
              <a:t>（含应税劳务、应税服务）在流转过程中产生的增值额作为计税依据而征收的一种</a:t>
            </a:r>
            <a:r>
              <a:rPr lang="zh-CN" altLang="zh-CN" sz="2000" b="1" dirty="0">
                <a:solidFill>
                  <a:srgbClr val="084CA1"/>
                </a:solidFill>
                <a:latin typeface="微软雅黑" pitchFamily="34" charset="-122"/>
                <a:ea typeface="微软雅黑" pitchFamily="34" charset="-122"/>
              </a:rPr>
              <a:t>流转税</a:t>
            </a:r>
            <a:r>
              <a:rPr lang="zh-CN" altLang="zh-CN" sz="2000" dirty="0">
                <a:latin typeface="微软雅黑" pitchFamily="34" charset="-122"/>
                <a:ea typeface="微软雅黑" pitchFamily="34" charset="-122"/>
              </a:rPr>
              <a:t>。</a:t>
            </a:r>
            <a:endParaRPr lang="zh-CN" altLang="en-US" sz="2000" dirty="0">
              <a:latin typeface="微软雅黑" pitchFamily="34" charset="-122"/>
              <a:ea typeface="微软雅黑" pitchFamily="34" charset="-122"/>
            </a:endParaRPr>
          </a:p>
        </p:txBody>
      </p:sp>
      <p:sp>
        <p:nvSpPr>
          <p:cNvPr id="25" name="MH_Title_1"/>
          <p:cNvSpPr txBox="1">
            <a:spLocks/>
          </p:cNvSpPr>
          <p:nvPr>
            <p:custDataLst>
              <p:tags r:id="rId7"/>
            </p:custDataLst>
          </p:nvPr>
        </p:nvSpPr>
        <p:spPr bwMode="auto">
          <a:xfrm>
            <a:off x="-6377" y="1944956"/>
            <a:ext cx="2484437" cy="4060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100">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sz="1500">
                <a:solidFill>
                  <a:schemeClr val="tx1"/>
                </a:solidFill>
                <a:latin typeface="Calibri" pitchFamily="34" charset="0"/>
                <a:ea typeface="宋体" charset="-122"/>
              </a:defRPr>
            </a:lvl3pPr>
            <a:lvl4pPr marL="1600200" indent="-228600">
              <a:defRPr sz="1300">
                <a:solidFill>
                  <a:schemeClr val="tx1"/>
                </a:solidFill>
                <a:latin typeface="Calibri" pitchFamily="34" charset="0"/>
                <a:ea typeface="宋体" charset="-122"/>
              </a:defRPr>
            </a:lvl4pPr>
            <a:lvl5pPr marL="2057400" indent="-228600">
              <a:defRPr sz="1300">
                <a:solidFill>
                  <a:schemeClr val="tx1"/>
                </a:solidFill>
                <a:latin typeface="Calibri" pitchFamily="34" charset="0"/>
                <a:ea typeface="宋体" charset="-122"/>
              </a:defRPr>
            </a:lvl5pPr>
            <a:lvl6pPr marL="2514600" indent="-228600" eaLnBrk="0" fontAlgn="base" hangingPunct="0">
              <a:spcAft>
                <a:spcPct val="0"/>
              </a:spcAft>
              <a:buFont typeface="Arial" charset="0"/>
              <a:defRPr sz="1300">
                <a:solidFill>
                  <a:schemeClr val="tx1"/>
                </a:solidFill>
                <a:latin typeface="Calibri" pitchFamily="34" charset="0"/>
                <a:ea typeface="宋体" charset="-122"/>
              </a:defRPr>
            </a:lvl6pPr>
            <a:lvl7pPr marL="2971800" indent="-228600" eaLnBrk="0" fontAlgn="base" hangingPunct="0">
              <a:spcAft>
                <a:spcPct val="0"/>
              </a:spcAft>
              <a:buFont typeface="Arial" charset="0"/>
              <a:defRPr sz="1300">
                <a:solidFill>
                  <a:schemeClr val="tx1"/>
                </a:solidFill>
                <a:latin typeface="Calibri" pitchFamily="34" charset="0"/>
                <a:ea typeface="宋体" charset="-122"/>
              </a:defRPr>
            </a:lvl7pPr>
            <a:lvl8pPr marL="3429000" indent="-228600" eaLnBrk="0" fontAlgn="base" hangingPunct="0">
              <a:spcAft>
                <a:spcPct val="0"/>
              </a:spcAft>
              <a:buFont typeface="Arial" charset="0"/>
              <a:defRPr sz="1300">
                <a:solidFill>
                  <a:schemeClr val="tx1"/>
                </a:solidFill>
                <a:latin typeface="Calibri" pitchFamily="34" charset="0"/>
                <a:ea typeface="宋体" charset="-122"/>
              </a:defRPr>
            </a:lvl8pPr>
            <a:lvl9pPr marL="3886200" indent="-228600" eaLnBrk="0" fontAlgn="base" hangingPunct="0">
              <a:spcAft>
                <a:spcPct val="0"/>
              </a:spcAft>
              <a:buFont typeface="Arial" charset="0"/>
              <a:defRPr sz="1300">
                <a:solidFill>
                  <a:schemeClr val="tx1"/>
                </a:solidFill>
                <a:latin typeface="Calibri" pitchFamily="34" charset="0"/>
                <a:ea typeface="宋体" charset="-122"/>
              </a:defRPr>
            </a:lvl9pPr>
          </a:lstStyle>
          <a:p>
            <a:pPr eaLnBrk="1" hangingPunct="1"/>
            <a:r>
              <a:rPr lang="zh-CN" altLang="en-US" sz="2800" dirty="0" smtClean="0">
                <a:solidFill>
                  <a:srgbClr val="084CA1"/>
                </a:solidFill>
                <a:latin typeface="微软雅黑" pitchFamily="34" charset="-122"/>
                <a:ea typeface="微软雅黑" pitchFamily="34" charset="-122"/>
                <a:cs typeface="Verdana" pitchFamily="34" charset="0"/>
              </a:rPr>
              <a:t>征税范围</a:t>
            </a:r>
            <a:endParaRPr lang="zh-CN" altLang="en-US" sz="2800" dirty="0">
              <a:solidFill>
                <a:srgbClr val="084CA1"/>
              </a:solidFill>
              <a:latin typeface="微软雅黑" pitchFamily="34" charset="-122"/>
              <a:ea typeface="微软雅黑" pitchFamily="34" charset="-122"/>
              <a:cs typeface="Verdana" pitchFamily="34" charset="0"/>
            </a:endParaRPr>
          </a:p>
        </p:txBody>
      </p:sp>
      <p:cxnSp>
        <p:nvCxnSpPr>
          <p:cNvPr id="31" name="MH_Other_1"/>
          <p:cNvCxnSpPr>
            <a:cxnSpLocks noChangeShapeType="1"/>
          </p:cNvCxnSpPr>
          <p:nvPr>
            <p:custDataLst>
              <p:tags r:id="rId8"/>
            </p:custDataLst>
          </p:nvPr>
        </p:nvCxnSpPr>
        <p:spPr bwMode="auto">
          <a:xfrm>
            <a:off x="3401572" y="2156887"/>
            <a:ext cx="0" cy="2986613"/>
          </a:xfrm>
          <a:prstGeom prst="line">
            <a:avLst/>
          </a:prstGeom>
          <a:noFill/>
          <a:ln w="12700" algn="ctr">
            <a:solidFill>
              <a:srgbClr val="D5D5D5"/>
            </a:solidFill>
            <a:round/>
            <a:headEnd/>
            <a:tailEnd/>
          </a:ln>
          <a:extLst>
            <a:ext uri="{909E8E84-426E-40DD-AFC4-6F175D3DCCD1}">
              <a14:hiddenFill xmlns:a14="http://schemas.microsoft.com/office/drawing/2010/main">
                <a:noFill/>
              </a14:hiddenFill>
            </a:ext>
          </a:extLst>
        </p:spPr>
      </p:cxnSp>
      <p:cxnSp>
        <p:nvCxnSpPr>
          <p:cNvPr id="34" name="MH_Other_2"/>
          <p:cNvCxnSpPr>
            <a:cxnSpLocks noChangeShapeType="1"/>
          </p:cNvCxnSpPr>
          <p:nvPr>
            <p:custDataLst>
              <p:tags r:id="rId9"/>
            </p:custDataLst>
          </p:nvPr>
        </p:nvCxnSpPr>
        <p:spPr bwMode="auto">
          <a:xfrm>
            <a:off x="-46066" y="2360484"/>
            <a:ext cx="2700338" cy="0"/>
          </a:xfrm>
          <a:prstGeom prst="line">
            <a:avLst/>
          </a:prstGeom>
          <a:noFill/>
          <a:ln w="12700" algn="ctr">
            <a:solidFill>
              <a:srgbClr val="D5D5D5"/>
            </a:solidFill>
            <a:round/>
            <a:headEnd/>
            <a:tailEnd/>
          </a:ln>
          <a:extLst>
            <a:ext uri="{909E8E84-426E-40DD-AFC4-6F175D3DCCD1}">
              <a14:hiddenFill xmlns:a14="http://schemas.microsoft.com/office/drawing/2010/main">
                <a:noFill/>
              </a14:hiddenFill>
            </a:ext>
          </a:extLst>
        </p:spPr>
      </p:cxnSp>
      <p:cxnSp>
        <p:nvCxnSpPr>
          <p:cNvPr id="35" name="MH_Other_3"/>
          <p:cNvCxnSpPr>
            <a:cxnSpLocks noChangeShapeType="1"/>
          </p:cNvCxnSpPr>
          <p:nvPr>
            <p:custDataLst>
              <p:tags r:id="rId10"/>
            </p:custDataLst>
          </p:nvPr>
        </p:nvCxnSpPr>
        <p:spPr bwMode="auto">
          <a:xfrm>
            <a:off x="2051022" y="2886740"/>
            <a:ext cx="163512" cy="0"/>
          </a:xfrm>
          <a:prstGeom prst="line">
            <a:avLst/>
          </a:prstGeom>
          <a:noFill/>
          <a:ln w="12700" algn="ctr">
            <a:solidFill>
              <a:srgbClr val="D5D5D5"/>
            </a:solidFill>
            <a:round/>
            <a:headEnd/>
            <a:tailEnd/>
          </a:ln>
          <a:extLst>
            <a:ext uri="{909E8E84-426E-40DD-AFC4-6F175D3DCCD1}">
              <a14:hiddenFill xmlns:a14="http://schemas.microsoft.com/office/drawing/2010/main">
                <a:noFill/>
              </a14:hiddenFill>
            </a:ext>
          </a:extLst>
        </p:spPr>
      </p:cxnSp>
      <p:sp>
        <p:nvSpPr>
          <p:cNvPr id="36" name="MH_Other_4"/>
          <p:cNvSpPr txBox="1"/>
          <p:nvPr>
            <p:custDataLst>
              <p:tags r:id="rId11"/>
            </p:custDataLst>
          </p:nvPr>
        </p:nvSpPr>
        <p:spPr>
          <a:xfrm>
            <a:off x="1419197" y="2405728"/>
            <a:ext cx="703262" cy="497957"/>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01</a:t>
            </a:r>
          </a:p>
        </p:txBody>
      </p:sp>
      <p:sp>
        <p:nvSpPr>
          <p:cNvPr id="37" name="MH_Other_5"/>
          <p:cNvSpPr txBox="1"/>
          <p:nvPr>
            <p:custDataLst>
              <p:tags r:id="rId12"/>
            </p:custDataLst>
          </p:nvPr>
        </p:nvSpPr>
        <p:spPr>
          <a:xfrm>
            <a:off x="1419197" y="2924840"/>
            <a:ext cx="703262" cy="497957"/>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02</a:t>
            </a:r>
          </a:p>
        </p:txBody>
      </p:sp>
      <p:sp>
        <p:nvSpPr>
          <p:cNvPr id="38" name="MH_Other_6"/>
          <p:cNvSpPr txBox="1"/>
          <p:nvPr>
            <p:custDataLst>
              <p:tags r:id="rId13"/>
            </p:custDataLst>
          </p:nvPr>
        </p:nvSpPr>
        <p:spPr>
          <a:xfrm>
            <a:off x="1419197" y="3446334"/>
            <a:ext cx="703262" cy="497957"/>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0</a:t>
            </a:r>
            <a:r>
              <a:rPr lang="en-US" altLang="zh-CN"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3</a:t>
            </a:r>
            <a:endPar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39" name="MH_Other_7"/>
          <p:cNvSpPr txBox="1"/>
          <p:nvPr>
            <p:custDataLst>
              <p:tags r:id="rId14"/>
            </p:custDataLst>
          </p:nvPr>
        </p:nvSpPr>
        <p:spPr>
          <a:xfrm>
            <a:off x="1419197" y="3986878"/>
            <a:ext cx="703262" cy="497957"/>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0</a:t>
            </a:r>
            <a:r>
              <a:rPr lang="en-US" altLang="zh-CN"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4</a:t>
            </a:r>
            <a:endPar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endParaRPr>
          </a:p>
        </p:txBody>
      </p:sp>
      <p:sp>
        <p:nvSpPr>
          <p:cNvPr id="40" name="MH_SubTitle_1"/>
          <p:cNvSpPr/>
          <p:nvPr>
            <p:custDataLst>
              <p:tags r:id="rId15"/>
            </p:custDataLst>
          </p:nvPr>
        </p:nvSpPr>
        <p:spPr>
          <a:xfrm>
            <a:off x="2141510" y="2468830"/>
            <a:ext cx="4657588" cy="385811"/>
          </a:xfrm>
          <a:prstGeom prst="rect">
            <a:avLst/>
          </a:prstGeom>
          <a:solidFill>
            <a:srgbClr val="084CA1"/>
          </a:solidFill>
          <a:ln w="25400" cap="flat" cmpd="sng" algn="ctr">
            <a:noFill/>
            <a:prstDash val="solid"/>
          </a:ln>
          <a:effectLst/>
        </p:spPr>
        <p:txBody>
          <a:bodyPr lIns="90000" tIns="46800" rIns="90000" bIns="46800" anchor="ctr">
            <a:noAutofit/>
          </a:bodyPr>
          <a:lstStyle/>
          <a:p>
            <a:pPr>
              <a:defRPr/>
            </a:pPr>
            <a:r>
              <a:rPr lang="zh-CN" altLang="zh-CN" sz="1800" dirty="0">
                <a:solidFill>
                  <a:schemeClr val="bg1"/>
                </a:solidFill>
                <a:latin typeface="微软雅黑" pitchFamily="34" charset="-122"/>
                <a:ea typeface="微软雅黑" pitchFamily="34" charset="-122"/>
              </a:rPr>
              <a:t>销售货物</a:t>
            </a:r>
            <a:endParaRPr lang="en-US" sz="1800" kern="0" dirty="0">
              <a:solidFill>
                <a:schemeClr val="bg1"/>
              </a:solidFill>
              <a:latin typeface="微软雅黑" panose="020B0503020204020204" pitchFamily="34" charset="-122"/>
              <a:ea typeface="微软雅黑" panose="020B0503020204020204" pitchFamily="34" charset="-122"/>
            </a:endParaRPr>
          </a:p>
        </p:txBody>
      </p:sp>
      <p:cxnSp>
        <p:nvCxnSpPr>
          <p:cNvPr id="41" name="MH_Other_8"/>
          <p:cNvCxnSpPr>
            <a:cxnSpLocks noChangeShapeType="1"/>
          </p:cNvCxnSpPr>
          <p:nvPr>
            <p:custDataLst>
              <p:tags r:id="rId16"/>
            </p:custDataLst>
          </p:nvPr>
        </p:nvCxnSpPr>
        <p:spPr bwMode="auto">
          <a:xfrm>
            <a:off x="2051022" y="3429665"/>
            <a:ext cx="163512" cy="0"/>
          </a:xfrm>
          <a:prstGeom prst="line">
            <a:avLst/>
          </a:prstGeom>
          <a:noFill/>
          <a:ln w="12700" algn="ctr">
            <a:solidFill>
              <a:srgbClr val="D5D5D5"/>
            </a:solidFill>
            <a:round/>
            <a:headEnd/>
            <a:tailEnd/>
          </a:ln>
          <a:extLst>
            <a:ext uri="{909E8E84-426E-40DD-AFC4-6F175D3DCCD1}">
              <a14:hiddenFill xmlns:a14="http://schemas.microsoft.com/office/drawing/2010/main">
                <a:noFill/>
              </a14:hiddenFill>
            </a:ext>
          </a:extLst>
        </p:spPr>
      </p:cxnSp>
      <p:cxnSp>
        <p:nvCxnSpPr>
          <p:cNvPr id="42" name="MH_Other_9"/>
          <p:cNvCxnSpPr>
            <a:cxnSpLocks noChangeShapeType="1"/>
          </p:cNvCxnSpPr>
          <p:nvPr>
            <p:custDataLst>
              <p:tags r:id="rId17"/>
            </p:custDataLst>
          </p:nvPr>
        </p:nvCxnSpPr>
        <p:spPr bwMode="auto">
          <a:xfrm>
            <a:off x="2051022" y="3986878"/>
            <a:ext cx="163512" cy="0"/>
          </a:xfrm>
          <a:prstGeom prst="line">
            <a:avLst/>
          </a:prstGeom>
          <a:noFill/>
          <a:ln w="12700" algn="ctr">
            <a:solidFill>
              <a:srgbClr val="D5D5D5"/>
            </a:solidFill>
            <a:round/>
            <a:headEnd/>
            <a:tailEnd/>
          </a:ln>
          <a:extLst>
            <a:ext uri="{909E8E84-426E-40DD-AFC4-6F175D3DCCD1}">
              <a14:hiddenFill xmlns:a14="http://schemas.microsoft.com/office/drawing/2010/main">
                <a:noFill/>
              </a14:hiddenFill>
            </a:ext>
          </a:extLst>
        </p:spPr>
      </p:cxnSp>
      <p:sp>
        <p:nvSpPr>
          <p:cNvPr id="50" name="MH_SubTitle_2"/>
          <p:cNvSpPr/>
          <p:nvPr>
            <p:custDataLst>
              <p:tags r:id="rId18"/>
            </p:custDataLst>
          </p:nvPr>
        </p:nvSpPr>
        <p:spPr>
          <a:xfrm>
            <a:off x="2141510" y="3012946"/>
            <a:ext cx="5191210" cy="385811"/>
          </a:xfrm>
          <a:prstGeom prst="rect">
            <a:avLst/>
          </a:prstGeom>
          <a:solidFill>
            <a:srgbClr val="084CA1"/>
          </a:solidFill>
          <a:ln w="25400" cap="flat" cmpd="sng" algn="ctr">
            <a:noFill/>
            <a:prstDash val="solid"/>
          </a:ln>
          <a:effectLst/>
        </p:spPr>
        <p:txBody>
          <a:bodyPr lIns="90000" tIns="46800" rIns="90000" bIns="46800" anchor="ctr">
            <a:noAutofit/>
          </a:bodyPr>
          <a:lstStyle/>
          <a:p>
            <a:pPr>
              <a:defRPr/>
            </a:pPr>
            <a:r>
              <a:rPr lang="zh-CN" altLang="zh-CN" sz="1800" dirty="0">
                <a:solidFill>
                  <a:schemeClr val="bg1"/>
                </a:solidFill>
                <a:latin typeface="微软雅黑" pitchFamily="34" charset="-122"/>
                <a:ea typeface="微软雅黑" pitchFamily="34" charset="-122"/>
              </a:rPr>
              <a:t>进口货物</a:t>
            </a:r>
            <a:endParaRPr lang="en-US" sz="1800" kern="0" dirty="0">
              <a:solidFill>
                <a:schemeClr val="bg1"/>
              </a:solidFill>
              <a:latin typeface="微软雅黑" panose="020B0503020204020204" pitchFamily="34" charset="-122"/>
              <a:ea typeface="微软雅黑" panose="020B0503020204020204" pitchFamily="34" charset="-122"/>
            </a:endParaRPr>
          </a:p>
        </p:txBody>
      </p:sp>
      <p:sp>
        <p:nvSpPr>
          <p:cNvPr id="51" name="MH_SubTitle_3"/>
          <p:cNvSpPr/>
          <p:nvPr>
            <p:custDataLst>
              <p:tags r:id="rId19"/>
            </p:custDataLst>
          </p:nvPr>
        </p:nvSpPr>
        <p:spPr>
          <a:xfrm>
            <a:off x="2141509" y="3555871"/>
            <a:ext cx="5890725" cy="385811"/>
          </a:xfrm>
          <a:prstGeom prst="rect">
            <a:avLst/>
          </a:prstGeom>
          <a:solidFill>
            <a:srgbClr val="084CA1"/>
          </a:solidFill>
          <a:ln w="25400" cap="flat" cmpd="sng" algn="ctr">
            <a:noFill/>
            <a:prstDash val="solid"/>
          </a:ln>
          <a:effectLst/>
        </p:spPr>
        <p:txBody>
          <a:bodyPr lIns="90000" tIns="46800" rIns="90000" bIns="46800" anchor="ctr">
            <a:normAutofit/>
          </a:bodyPr>
          <a:lstStyle/>
          <a:p>
            <a:pPr>
              <a:defRPr/>
            </a:pPr>
            <a:r>
              <a:rPr lang="zh-CN" altLang="zh-CN" sz="1800" dirty="0">
                <a:solidFill>
                  <a:schemeClr val="bg1"/>
                </a:solidFill>
                <a:latin typeface="微软雅黑" pitchFamily="34" charset="-122"/>
                <a:ea typeface="微软雅黑" pitchFamily="34" charset="-122"/>
              </a:rPr>
              <a:t>应税行为：销售无形资产和不动产</a:t>
            </a:r>
            <a:endParaRPr lang="en-US" sz="1800" kern="0" dirty="0">
              <a:solidFill>
                <a:schemeClr val="bg1"/>
              </a:solidFill>
              <a:latin typeface="微软雅黑" panose="020B0503020204020204" pitchFamily="34" charset="-122"/>
              <a:ea typeface="微软雅黑" panose="020B0503020204020204" pitchFamily="34" charset="-122"/>
            </a:endParaRPr>
          </a:p>
        </p:txBody>
      </p:sp>
      <p:sp>
        <p:nvSpPr>
          <p:cNvPr id="52" name="MH_SubTitle_4"/>
          <p:cNvSpPr/>
          <p:nvPr>
            <p:custDataLst>
              <p:tags r:id="rId20"/>
            </p:custDataLst>
          </p:nvPr>
        </p:nvSpPr>
        <p:spPr>
          <a:xfrm>
            <a:off x="2141510" y="4098796"/>
            <a:ext cx="6400324" cy="387230"/>
          </a:xfrm>
          <a:prstGeom prst="rect">
            <a:avLst/>
          </a:prstGeom>
          <a:solidFill>
            <a:srgbClr val="084CA1"/>
          </a:solidFill>
          <a:ln w="25400" cap="flat" cmpd="sng" algn="ctr">
            <a:noFill/>
            <a:prstDash val="solid"/>
          </a:ln>
          <a:effectLst/>
        </p:spPr>
        <p:txBody>
          <a:bodyPr lIns="90000" tIns="46800" rIns="90000" bIns="46800" anchor="ctr">
            <a:normAutofit/>
          </a:bodyPr>
          <a:lstStyle/>
          <a:p>
            <a:pPr>
              <a:defRPr/>
            </a:pPr>
            <a:r>
              <a:rPr lang="zh-CN" altLang="zh-CN" sz="1800" dirty="0">
                <a:solidFill>
                  <a:schemeClr val="bg1"/>
                </a:solidFill>
                <a:latin typeface="微软雅黑" pitchFamily="34" charset="-122"/>
                <a:ea typeface="微软雅黑" pitchFamily="34" charset="-122"/>
              </a:rPr>
              <a:t>应税劳务：提供加工修理修配劳务</a:t>
            </a:r>
            <a:endParaRPr lang="en-US" sz="1800" kern="0" dirty="0">
              <a:solidFill>
                <a:schemeClr val="bg1"/>
              </a:solidFill>
              <a:latin typeface="微软雅黑" panose="020B0503020204020204" pitchFamily="34" charset="-122"/>
              <a:ea typeface="微软雅黑" panose="020B0503020204020204" pitchFamily="34" charset="-122"/>
            </a:endParaRPr>
          </a:p>
        </p:txBody>
      </p:sp>
      <p:sp>
        <p:nvSpPr>
          <p:cNvPr id="53" name="MH_Other_10"/>
          <p:cNvSpPr txBox="1"/>
          <p:nvPr>
            <p:custDataLst>
              <p:tags r:id="rId21"/>
            </p:custDataLst>
          </p:nvPr>
        </p:nvSpPr>
        <p:spPr>
          <a:xfrm>
            <a:off x="1419197" y="4535757"/>
            <a:ext cx="703262" cy="497957"/>
          </a:xfrm>
          <a:prstGeom prst="rect">
            <a:avLst/>
          </a:prstGeom>
          <a:noFill/>
        </p:spPr>
        <p:txBody>
          <a:bodyPr>
            <a:spAutoFit/>
          </a:bodyPr>
          <a:lstStyle/>
          <a:p>
            <a:pPr algn="r" eaLnBrk="1" fontAlgn="auto" hangingPunct="1">
              <a:lnSpc>
                <a:spcPct val="120000"/>
              </a:lnSpc>
              <a:spcBef>
                <a:spcPts val="0"/>
              </a:spcBef>
              <a:spcAft>
                <a:spcPts val="0"/>
              </a:spcAft>
              <a:defRPr/>
            </a:pPr>
            <a:r>
              <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0</a:t>
            </a:r>
            <a:r>
              <a:rPr lang="en-US" altLang="zh-CN"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rPr>
              <a:t>5</a:t>
            </a:r>
            <a:endParaRPr lang="en-US" sz="2400" kern="0" dirty="0">
              <a:solidFill>
                <a:srgbClr val="084CA1"/>
              </a:solidFill>
              <a:latin typeface="微软雅黑" panose="020B0503020204020204" pitchFamily="34" charset="-122"/>
              <a:ea typeface="微软雅黑" panose="020B0503020204020204" pitchFamily="34" charset="-122"/>
              <a:cs typeface="Verdana" panose="020B0604030504040204" pitchFamily="34" charset="0"/>
            </a:endParaRPr>
          </a:p>
        </p:txBody>
      </p:sp>
      <p:cxnSp>
        <p:nvCxnSpPr>
          <p:cNvPr id="54" name="MH_Other_11"/>
          <p:cNvCxnSpPr>
            <a:cxnSpLocks noChangeShapeType="1"/>
          </p:cNvCxnSpPr>
          <p:nvPr>
            <p:custDataLst>
              <p:tags r:id="rId22"/>
            </p:custDataLst>
          </p:nvPr>
        </p:nvCxnSpPr>
        <p:spPr bwMode="auto">
          <a:xfrm>
            <a:off x="2051022" y="4535756"/>
            <a:ext cx="163512" cy="0"/>
          </a:xfrm>
          <a:prstGeom prst="line">
            <a:avLst/>
          </a:prstGeom>
          <a:noFill/>
          <a:ln w="12700" algn="ctr">
            <a:solidFill>
              <a:srgbClr val="D5D5D5"/>
            </a:solidFill>
            <a:round/>
            <a:headEnd/>
            <a:tailEnd/>
          </a:ln>
          <a:extLst>
            <a:ext uri="{909E8E84-426E-40DD-AFC4-6F175D3DCCD1}">
              <a14:hiddenFill xmlns:a14="http://schemas.microsoft.com/office/drawing/2010/main">
                <a:noFill/>
              </a14:hiddenFill>
            </a:ext>
          </a:extLst>
        </p:spPr>
      </p:cxnSp>
      <p:sp>
        <p:nvSpPr>
          <p:cNvPr id="55" name="MH_SubTitle_5"/>
          <p:cNvSpPr/>
          <p:nvPr>
            <p:custDataLst>
              <p:tags r:id="rId23"/>
            </p:custDataLst>
          </p:nvPr>
        </p:nvSpPr>
        <p:spPr>
          <a:xfrm>
            <a:off x="2141509" y="4646484"/>
            <a:ext cx="6902135" cy="387230"/>
          </a:xfrm>
          <a:prstGeom prst="rect">
            <a:avLst/>
          </a:prstGeom>
          <a:solidFill>
            <a:srgbClr val="084CA1"/>
          </a:solidFill>
          <a:ln w="25400" cap="flat" cmpd="sng" algn="ctr">
            <a:noFill/>
            <a:prstDash val="solid"/>
          </a:ln>
          <a:effectLst/>
        </p:spPr>
        <p:txBody>
          <a:bodyPr lIns="90000" tIns="46800" rIns="90000" bIns="46800" anchor="ctr">
            <a:noAutofit/>
          </a:bodyPr>
          <a:lstStyle/>
          <a:p>
            <a:pPr>
              <a:defRPr/>
            </a:pPr>
            <a:r>
              <a:rPr lang="zh-CN" altLang="zh-CN" sz="1800" dirty="0">
                <a:solidFill>
                  <a:schemeClr val="bg1"/>
                </a:solidFill>
                <a:latin typeface="微软雅黑" pitchFamily="34" charset="-122"/>
                <a:ea typeface="微软雅黑" pitchFamily="34" charset="-122"/>
              </a:rPr>
              <a:t>销售应税服务：</a:t>
            </a:r>
            <a:r>
              <a:rPr lang="zh-CN" altLang="zh-CN" sz="1800" dirty="0" smtClean="0">
                <a:solidFill>
                  <a:schemeClr val="bg1"/>
                </a:solidFill>
                <a:latin typeface="微软雅黑" pitchFamily="34" charset="-122"/>
                <a:ea typeface="微软雅黑" pitchFamily="34" charset="-122"/>
              </a:rPr>
              <a:t>交通运输业</a:t>
            </a:r>
            <a:r>
              <a:rPr lang="en-US" altLang="zh-CN" sz="1800" dirty="0" smtClean="0">
                <a:solidFill>
                  <a:schemeClr val="bg1"/>
                </a:solidFill>
                <a:latin typeface="微软雅黑" pitchFamily="34" charset="-122"/>
                <a:ea typeface="微软雅黑" pitchFamily="34" charset="-122"/>
              </a:rPr>
              <a:t>+</a:t>
            </a:r>
            <a:r>
              <a:rPr lang="zh-CN" altLang="zh-CN" sz="1800" dirty="0" smtClean="0">
                <a:solidFill>
                  <a:schemeClr val="bg1"/>
                </a:solidFill>
                <a:latin typeface="微软雅黑" pitchFamily="34" charset="-122"/>
                <a:ea typeface="微软雅黑" pitchFamily="34" charset="-122"/>
              </a:rPr>
              <a:t>邮政、电信、金融、现代、</a:t>
            </a:r>
            <a:r>
              <a:rPr lang="zh-CN" altLang="zh-CN" sz="1800" dirty="0">
                <a:solidFill>
                  <a:schemeClr val="bg1"/>
                </a:solidFill>
                <a:latin typeface="微软雅黑" pitchFamily="34" charset="-122"/>
                <a:ea typeface="微软雅黑" pitchFamily="34" charset="-122"/>
              </a:rPr>
              <a:t>生活服务</a:t>
            </a:r>
            <a:endParaRPr lang="en-US" sz="1800" kern="0" dirty="0">
              <a:solidFill>
                <a:schemeClr val="bg1"/>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6300242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三、一般纳税人的账务处理</a:t>
            </a:r>
            <a:r>
              <a:rPr lang="en-US" altLang="zh-CN" sz="1800" b="1" dirty="0">
                <a:solidFill>
                  <a:srgbClr val="084CA1"/>
                </a:solidFill>
                <a:ea typeface="微软雅黑"/>
                <a:cs typeface="+mn-ea"/>
                <a:sym typeface="+mn-lt"/>
              </a:rPr>
              <a:t>——</a:t>
            </a:r>
            <a:r>
              <a:rPr lang="zh-CN" altLang="zh-CN" sz="1800" b="1" dirty="0">
                <a:solidFill>
                  <a:srgbClr val="084CA1"/>
                </a:solidFill>
                <a:ea typeface="微软雅黑"/>
                <a:cs typeface="+mn-ea"/>
              </a:rPr>
              <a:t>出口</a:t>
            </a:r>
            <a:r>
              <a:rPr lang="zh-CN" altLang="zh-CN" sz="1800" b="1" dirty="0" smtClean="0">
                <a:solidFill>
                  <a:srgbClr val="084CA1"/>
                </a:solidFill>
                <a:ea typeface="微软雅黑"/>
                <a:cs typeface="+mn-ea"/>
              </a:rPr>
              <a:t>退税</a:t>
            </a:r>
            <a:r>
              <a:rPr lang="zh-CN" altLang="en-US" sz="1800" b="1" dirty="0" smtClean="0">
                <a:solidFill>
                  <a:srgbClr val="084CA1"/>
                </a:solidFill>
                <a:ea typeface="微软雅黑"/>
                <a:cs typeface="+mn-ea"/>
              </a:rPr>
              <a:t>及交纳增值税</a:t>
            </a:r>
            <a:endParaRPr lang="zh-CN" altLang="zh-CN" sz="1800" b="1" dirty="0">
              <a:solidFill>
                <a:srgbClr val="084CA1"/>
              </a:solidFill>
              <a:ea typeface="微软雅黑"/>
              <a:cs typeface="+mn-ea"/>
            </a:endParaRP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其他应收款</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a:t>
            </a:r>
            <a:r>
              <a:rPr lang="zh-CN"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出口退税</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15" name="文本框 19"/>
          <p:cNvSpPr txBox="1"/>
          <p:nvPr/>
        </p:nvSpPr>
        <p:spPr>
          <a:xfrm>
            <a:off x="2573945" y="1131769"/>
            <a:ext cx="6570054" cy="499624"/>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出口退税</a:t>
            </a:r>
            <a:endParaRPr lang="zh-CN" altLang="en-US" sz="2000" b="1" kern="0" dirty="0">
              <a:solidFill>
                <a:srgbClr val="084CA1"/>
              </a:solidFill>
              <a:latin typeface="微软雅黑" pitchFamily="34" charset="-122"/>
              <a:ea typeface="微软雅黑" pitchFamily="34" charset="-122"/>
            </a:endParaRPr>
          </a:p>
        </p:txBody>
      </p:sp>
      <p:sp>
        <p:nvSpPr>
          <p:cNvPr id="16" name="椭圆 15"/>
          <p:cNvSpPr/>
          <p:nvPr/>
        </p:nvSpPr>
        <p:spPr>
          <a:xfrm>
            <a:off x="1997945" y="250677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7" name="文本框 18"/>
          <p:cNvSpPr txBox="1"/>
          <p:nvPr/>
        </p:nvSpPr>
        <p:spPr>
          <a:xfrm>
            <a:off x="2510234" y="2938690"/>
            <a:ext cx="6382941" cy="1754326"/>
          </a:xfrm>
          <a:prstGeom prst="rect">
            <a:avLst/>
          </a:prstGeom>
          <a:noFill/>
        </p:spPr>
        <p:txBody>
          <a:bodyPr wrap="square" rtlCol="0">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a:t>
            </a:r>
            <a:r>
              <a:rPr lang="zh-CN"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已交税金</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银行</a:t>
            </a:r>
            <a:r>
              <a:rPr lang="zh-CN" altLang="en-US" sz="1800" dirty="0" smtClean="0">
                <a:latin typeface="微软雅黑" pitchFamily="34" charset="-122"/>
                <a:ea typeface="微软雅黑" pitchFamily="34" charset="-122"/>
              </a:rPr>
              <a:t>存款          </a:t>
            </a:r>
            <a:r>
              <a:rPr lang="zh-CN" altLang="en-US" sz="1800" b="1" dirty="0" smtClean="0">
                <a:solidFill>
                  <a:srgbClr val="C00000"/>
                </a:solidFill>
                <a:latin typeface="微软雅黑" pitchFamily="34" charset="-122"/>
                <a:ea typeface="微软雅黑" pitchFamily="34" charset="-122"/>
              </a:rPr>
              <a:t>（当月应交的增值税）</a:t>
            </a:r>
            <a:endParaRPr lang="en-US" altLang="zh-CN" sz="1800" b="1" dirty="0" smtClean="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借：应交税费</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未交增值税</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a:t>
            </a:r>
            <a:r>
              <a:rPr lang="zh-CN" altLang="en-US" sz="1800" dirty="0">
                <a:latin typeface="微软雅黑" pitchFamily="34" charset="-122"/>
                <a:ea typeface="微软雅黑" pitchFamily="34" charset="-122"/>
              </a:rPr>
              <a:t>银行</a:t>
            </a:r>
            <a:r>
              <a:rPr lang="zh-CN" altLang="en-US" sz="1800" dirty="0" smtClean="0">
                <a:latin typeface="微软雅黑" pitchFamily="34" charset="-122"/>
                <a:ea typeface="微软雅黑" pitchFamily="34" charset="-122"/>
              </a:rPr>
              <a:t>存款          </a:t>
            </a:r>
            <a:r>
              <a:rPr lang="zh-CN" altLang="en-US" sz="1800" b="1" dirty="0" smtClean="0">
                <a:solidFill>
                  <a:srgbClr val="C00000"/>
                </a:solidFill>
                <a:latin typeface="微软雅黑" pitchFamily="34" charset="-122"/>
                <a:ea typeface="微软雅黑" pitchFamily="34" charset="-122"/>
              </a:rPr>
              <a:t>（交纳以前期间未交的增值税）</a:t>
            </a:r>
            <a:endParaRPr lang="en-US" altLang="zh-CN" sz="1800" b="1" dirty="0">
              <a:solidFill>
                <a:srgbClr val="C00000"/>
              </a:solidFill>
              <a:latin typeface="微软雅黑" pitchFamily="34" charset="-122"/>
              <a:ea typeface="微软雅黑" pitchFamily="34" charset="-122"/>
            </a:endParaRPr>
          </a:p>
        </p:txBody>
      </p:sp>
      <p:sp>
        <p:nvSpPr>
          <p:cNvPr id="18" name="文本框 19"/>
          <p:cNvSpPr txBox="1"/>
          <p:nvPr/>
        </p:nvSpPr>
        <p:spPr>
          <a:xfrm>
            <a:off x="2573945" y="2506779"/>
            <a:ext cx="6570054" cy="499624"/>
          </a:xfrm>
          <a:prstGeom prst="rect">
            <a:avLst/>
          </a:prstGeom>
          <a:noFill/>
        </p:spPr>
        <p:txBody>
          <a:bodyPr wrap="square" rtlCol="0">
            <a:spAutoFit/>
          </a:bodyPr>
          <a:lstStyle/>
          <a:p>
            <a:pPr defTabSz="914400">
              <a:lnSpc>
                <a:spcPct val="150000"/>
              </a:lnSpc>
              <a:defRPr/>
            </a:pPr>
            <a:r>
              <a:rPr lang="zh-CN" altLang="en-US" sz="2000" b="1" kern="0" dirty="0">
                <a:solidFill>
                  <a:srgbClr val="084CA1"/>
                </a:solidFill>
                <a:latin typeface="微软雅黑" pitchFamily="34" charset="-122"/>
                <a:ea typeface="微软雅黑" pitchFamily="34" charset="-122"/>
              </a:rPr>
              <a:t>交纳</a:t>
            </a:r>
            <a:r>
              <a:rPr lang="zh-CN" altLang="en-US" sz="2000" b="1" kern="0" dirty="0" smtClean="0">
                <a:solidFill>
                  <a:srgbClr val="084CA1"/>
                </a:solidFill>
                <a:latin typeface="微软雅黑" pitchFamily="34" charset="-122"/>
                <a:ea typeface="微软雅黑" pitchFamily="34" charset="-122"/>
              </a:rPr>
              <a:t>增值税</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665975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月份，甲公司发生销项税额合计为</a:t>
            </a:r>
            <a:r>
              <a:rPr lang="en-US" altLang="zh-CN" sz="1800" dirty="0">
                <a:latin typeface="微软雅黑" pitchFamily="34" charset="-122"/>
                <a:ea typeface="微软雅黑" pitchFamily="34" charset="-122"/>
              </a:rPr>
              <a:t>261 800</a:t>
            </a:r>
            <a:r>
              <a:rPr lang="zh-CN" altLang="zh-CN" sz="1800" dirty="0">
                <a:latin typeface="微软雅黑" pitchFamily="34" charset="-122"/>
                <a:ea typeface="微软雅黑" pitchFamily="34" charset="-122"/>
              </a:rPr>
              <a:t>元，进项税额转出合计为</a:t>
            </a:r>
            <a:r>
              <a:rPr lang="en-US" altLang="zh-CN" sz="1800" dirty="0">
                <a:latin typeface="微软雅黑" pitchFamily="34" charset="-122"/>
                <a:ea typeface="微软雅黑" pitchFamily="34" charset="-122"/>
              </a:rPr>
              <a:t>13 600</a:t>
            </a:r>
            <a:r>
              <a:rPr lang="zh-CN" altLang="zh-CN" sz="1800" dirty="0">
                <a:latin typeface="微软雅黑" pitchFamily="34" charset="-122"/>
                <a:ea typeface="微软雅黑" pitchFamily="34" charset="-122"/>
              </a:rPr>
              <a:t>元，进项税额合计为</a:t>
            </a:r>
            <a:r>
              <a:rPr lang="en-US" altLang="zh-CN" sz="1800" dirty="0">
                <a:latin typeface="微软雅黑" pitchFamily="34" charset="-122"/>
                <a:ea typeface="微软雅黑" pitchFamily="34" charset="-122"/>
              </a:rPr>
              <a:t>85 350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10944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175310"/>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应交增值税＝</a:t>
            </a:r>
            <a:r>
              <a:rPr lang="en-US" altLang="zh-CN" sz="1800" dirty="0">
                <a:latin typeface="微软雅黑" pitchFamily="34" charset="-122"/>
                <a:ea typeface="微软雅黑" pitchFamily="34" charset="-122"/>
              </a:rPr>
              <a:t>261 800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13 600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85 350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190 050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应交增值税（已交税金）　</a:t>
            </a:r>
            <a:r>
              <a:rPr lang="en-US" altLang="zh-CN" sz="1800" dirty="0">
                <a:latin typeface="微软雅黑" pitchFamily="34" charset="-122"/>
                <a:ea typeface="微软雅黑" pitchFamily="34" charset="-122"/>
              </a:rPr>
              <a:t>   190 050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190 050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8358623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三、一般纳税人的账务处理</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月末转出多交增值税和未交增值税</a:t>
            </a:r>
            <a:endParaRPr lang="zh-CN" altLang="zh-CN" sz="1800" b="1" dirty="0">
              <a:solidFill>
                <a:srgbClr val="084CA1"/>
              </a:solidFill>
              <a:ea typeface="微软雅黑"/>
              <a:cs typeface="+mn-ea"/>
            </a:endParaRP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510234" y="1563680"/>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转出未交增值税</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贷：应</a:t>
            </a:r>
            <a:r>
              <a:rPr lang="zh-CN" altLang="zh-CN" sz="1800" dirty="0">
                <a:latin typeface="微软雅黑" pitchFamily="34" charset="-122"/>
                <a:ea typeface="微软雅黑" pitchFamily="34" charset="-122"/>
              </a:rPr>
              <a:t>交税费</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未交增值税</a:t>
            </a:r>
            <a:endParaRPr lang="zh-CN" altLang="zh-CN" sz="1800" dirty="0">
              <a:latin typeface="微软雅黑" pitchFamily="34" charset="-122"/>
              <a:ea typeface="微软雅黑" pitchFamily="34" charset="-122"/>
            </a:endParaRPr>
          </a:p>
        </p:txBody>
      </p:sp>
      <p:sp>
        <p:nvSpPr>
          <p:cNvPr id="15" name="文本框 19"/>
          <p:cNvSpPr txBox="1"/>
          <p:nvPr/>
        </p:nvSpPr>
        <p:spPr>
          <a:xfrm>
            <a:off x="2573945" y="1131769"/>
            <a:ext cx="6570054" cy="499624"/>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当月应交未交的增值税</a:t>
            </a:r>
            <a:endParaRPr lang="zh-CN" altLang="en-US" sz="2000" b="1" kern="0" dirty="0">
              <a:solidFill>
                <a:srgbClr val="084CA1"/>
              </a:solidFill>
              <a:latin typeface="微软雅黑" pitchFamily="34" charset="-122"/>
              <a:ea typeface="微软雅黑" pitchFamily="34" charset="-122"/>
            </a:endParaRPr>
          </a:p>
        </p:txBody>
      </p:sp>
      <p:sp>
        <p:nvSpPr>
          <p:cNvPr id="16" name="椭圆 15"/>
          <p:cNvSpPr/>
          <p:nvPr/>
        </p:nvSpPr>
        <p:spPr>
          <a:xfrm>
            <a:off x="1997945" y="250677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7" name="文本框 18"/>
          <p:cNvSpPr txBox="1"/>
          <p:nvPr/>
        </p:nvSpPr>
        <p:spPr>
          <a:xfrm>
            <a:off x="2510234" y="2938690"/>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未交增值税</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a:t>
            </a:r>
            <a:r>
              <a:rPr lang="zh-CN" altLang="en-US" sz="1800" dirty="0">
                <a:latin typeface="微软雅黑" pitchFamily="34" charset="-122"/>
                <a:ea typeface="微软雅黑" pitchFamily="34" charset="-122"/>
              </a:rPr>
              <a:t>转出未交增值税</a:t>
            </a:r>
            <a:r>
              <a:rPr lang="zh-CN" altLang="zh-CN" sz="1800" dirty="0">
                <a:latin typeface="微软雅黑" pitchFamily="34" charset="-122"/>
                <a:ea typeface="微软雅黑" pitchFamily="34" charset="-122"/>
              </a:rPr>
              <a:t>）</a:t>
            </a:r>
          </a:p>
        </p:txBody>
      </p:sp>
      <p:sp>
        <p:nvSpPr>
          <p:cNvPr id="18" name="文本框 19"/>
          <p:cNvSpPr txBox="1"/>
          <p:nvPr/>
        </p:nvSpPr>
        <p:spPr>
          <a:xfrm>
            <a:off x="2573945" y="2506779"/>
            <a:ext cx="6570054" cy="499624"/>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当月多交的增值税</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08175482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某企业本月发生销项税额合计</a:t>
            </a:r>
            <a:r>
              <a:rPr lang="en-US" altLang="zh-CN" sz="1800" dirty="0">
                <a:latin typeface="微软雅黑" pitchFamily="34" charset="-122"/>
                <a:ea typeface="微软雅黑" pitchFamily="34" charset="-122"/>
              </a:rPr>
              <a:t>84 770</a:t>
            </a:r>
            <a:r>
              <a:rPr lang="zh-CN" altLang="zh-CN" sz="1800" dirty="0">
                <a:latin typeface="微软雅黑" pitchFamily="34" charset="-122"/>
                <a:ea typeface="微软雅黑" pitchFamily="34" charset="-122"/>
              </a:rPr>
              <a:t>元，进项税额转出</a:t>
            </a:r>
            <a:r>
              <a:rPr lang="en-US" altLang="zh-CN" sz="1800" dirty="0">
                <a:latin typeface="微软雅黑" pitchFamily="34" charset="-122"/>
                <a:ea typeface="微软雅黑" pitchFamily="34" charset="-122"/>
              </a:rPr>
              <a:t>24 578</a:t>
            </a:r>
            <a:r>
              <a:rPr lang="zh-CN" altLang="zh-CN" sz="1800" dirty="0">
                <a:latin typeface="微软雅黑" pitchFamily="34" charset="-122"/>
                <a:ea typeface="微软雅黑" pitchFamily="34" charset="-122"/>
              </a:rPr>
              <a:t>元，进项税额</a:t>
            </a:r>
            <a:r>
              <a:rPr lang="en-US" altLang="zh-CN" sz="1800" dirty="0">
                <a:latin typeface="微软雅黑" pitchFamily="34" charset="-122"/>
                <a:ea typeface="微软雅黑" pitchFamily="34" charset="-122"/>
              </a:rPr>
              <a:t>20 440</a:t>
            </a:r>
            <a:r>
              <a:rPr lang="zh-CN" altLang="zh-CN" sz="1800" dirty="0">
                <a:latin typeface="微软雅黑" pitchFamily="34" charset="-122"/>
                <a:ea typeface="微软雅黑" pitchFamily="34" charset="-122"/>
              </a:rPr>
              <a:t>元，已交增值税</a:t>
            </a:r>
            <a:r>
              <a:rPr lang="en-US" altLang="zh-CN" sz="1800" dirty="0">
                <a:latin typeface="微软雅黑" pitchFamily="34" charset="-122"/>
                <a:ea typeface="微软雅黑" pitchFamily="34" charset="-122"/>
              </a:rPr>
              <a:t>60 000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10944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175310"/>
            <a:ext cx="7767044" cy="2169825"/>
          </a:xfrm>
          <a:prstGeom prst="rect">
            <a:avLst/>
          </a:prstGeom>
        </p:spPr>
        <p:txBody>
          <a:bodyPr wrap="square">
            <a:spAutoFit/>
          </a:bodyPr>
          <a:lstStyle/>
          <a:p>
            <a:pPr>
              <a:lnSpc>
                <a:spcPct val="150000"/>
              </a:lnSpc>
            </a:pPr>
            <a:r>
              <a:rPr lang="zh-CN" altLang="zh-CN" sz="1800" dirty="0">
                <a:solidFill>
                  <a:srgbClr val="084CA1"/>
                </a:solidFill>
                <a:latin typeface="微软雅黑" pitchFamily="34" charset="-122"/>
                <a:ea typeface="微软雅黑" pitchFamily="34" charset="-122"/>
              </a:rPr>
              <a:t>该企业本月‌“应交税费</a:t>
            </a:r>
            <a:r>
              <a:rPr lang="en-US" altLang="zh-CN" sz="1800" dirty="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应交增值税‌</a:t>
            </a:r>
            <a:r>
              <a:rPr lang="en-US" altLang="zh-CN" sz="1800" dirty="0">
                <a:solidFill>
                  <a:srgbClr val="084CA1"/>
                </a:solidFill>
                <a:latin typeface="微软雅黑" pitchFamily="34" charset="-122"/>
                <a:ea typeface="微软雅黑" pitchFamily="34" charset="-122"/>
              </a:rPr>
              <a:t>”</a:t>
            </a:r>
            <a:r>
              <a:rPr lang="zh-CN" altLang="zh-CN" sz="1800" dirty="0">
                <a:solidFill>
                  <a:srgbClr val="084CA1"/>
                </a:solidFill>
                <a:latin typeface="微软雅黑" pitchFamily="34" charset="-122"/>
                <a:ea typeface="微软雅黑" pitchFamily="34" charset="-122"/>
              </a:rPr>
              <a:t>科目余额为：</a:t>
            </a:r>
          </a:p>
          <a:p>
            <a:pPr>
              <a:lnSpc>
                <a:spcPct val="150000"/>
              </a:lnSpc>
            </a:pPr>
            <a:r>
              <a:rPr lang="en-US" altLang="zh-CN" sz="1800" dirty="0">
                <a:solidFill>
                  <a:srgbClr val="084CA1"/>
                </a:solidFill>
                <a:latin typeface="微软雅黑" pitchFamily="34" charset="-122"/>
                <a:ea typeface="微软雅黑" pitchFamily="34" charset="-122"/>
              </a:rPr>
              <a:t>84 770+24 578-20 440-60 000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28 908</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solidFill>
                  <a:srgbClr val="084CA1"/>
                </a:solidFill>
                <a:latin typeface="微软雅黑" pitchFamily="34" charset="-122"/>
                <a:ea typeface="微软雅黑" pitchFamily="34" charset="-122"/>
              </a:rPr>
              <a:t>该余额在贷方，表示企业尚未交纳的增值税</a:t>
            </a:r>
            <a:r>
              <a:rPr lang="en-US" altLang="zh-CN" sz="1800" dirty="0">
                <a:solidFill>
                  <a:srgbClr val="084CA1"/>
                </a:solidFill>
                <a:latin typeface="微软雅黑" pitchFamily="34" charset="-122"/>
                <a:ea typeface="微软雅黑" pitchFamily="34" charset="-122"/>
              </a:rPr>
              <a:t>28 908</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应交增值税（转出未交增值税） </a:t>
            </a:r>
            <a:r>
              <a:rPr lang="en-US" altLang="zh-CN" sz="1800" dirty="0">
                <a:latin typeface="微软雅黑" pitchFamily="34" charset="-122"/>
                <a:ea typeface="微软雅黑" pitchFamily="34" charset="-122"/>
              </a:rPr>
              <a:t>28 908</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未交增值税</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28 908</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973066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四、</a:t>
            </a:r>
            <a:r>
              <a:rPr lang="zh-CN" altLang="zh-CN" sz="1800" b="1" dirty="0">
                <a:solidFill>
                  <a:srgbClr val="084CA1"/>
                </a:solidFill>
                <a:ea typeface="微软雅黑"/>
                <a:cs typeface="+mn-ea"/>
              </a:rPr>
              <a:t>小规模纳税企业的账务处理</a:t>
            </a:r>
          </a:p>
        </p:txBody>
      </p:sp>
      <p:sp>
        <p:nvSpPr>
          <p:cNvPr id="2" name="矩形 1"/>
          <p:cNvSpPr/>
          <p:nvPr/>
        </p:nvSpPr>
        <p:spPr>
          <a:xfrm>
            <a:off x="775087" y="1123950"/>
            <a:ext cx="8095786"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小规模纳税企业的特点</a:t>
            </a:r>
            <a:r>
              <a:rPr lang="zh-CN" altLang="zh-CN" sz="1800" b="1" dirty="0" smtClean="0">
                <a:solidFill>
                  <a:srgbClr val="084CA1"/>
                </a:solidFill>
                <a:latin typeface="微软雅黑" pitchFamily="34" charset="-122"/>
                <a:ea typeface="微软雅黑" pitchFamily="34" charset="-122"/>
              </a:rPr>
              <a:t>：</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小规模</a:t>
            </a:r>
            <a:r>
              <a:rPr lang="zh-CN" altLang="zh-CN" sz="1800" dirty="0">
                <a:latin typeface="微软雅黑" pitchFamily="34" charset="-122"/>
                <a:ea typeface="微软雅黑" pitchFamily="34" charset="-122"/>
              </a:rPr>
              <a:t>纳税企业销售货物或者提供应税劳务，一般情况下，</a:t>
            </a:r>
            <a:r>
              <a:rPr lang="zh-CN" altLang="zh-CN" sz="1800" b="1" dirty="0">
                <a:solidFill>
                  <a:srgbClr val="C00000"/>
                </a:solidFill>
                <a:latin typeface="微软雅黑" pitchFamily="34" charset="-122"/>
                <a:ea typeface="微软雅黑" pitchFamily="34" charset="-122"/>
              </a:rPr>
              <a:t>只能开具普通发票</a:t>
            </a:r>
            <a:r>
              <a:rPr lang="zh-CN" altLang="zh-CN" sz="1800" dirty="0">
                <a:latin typeface="微软雅黑" pitchFamily="34" charset="-122"/>
                <a:ea typeface="微软雅黑" pitchFamily="34" charset="-122"/>
              </a:rPr>
              <a:t>，不能开具增值税专用发票</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小规模</a:t>
            </a:r>
            <a:r>
              <a:rPr lang="zh-CN" altLang="zh-CN" sz="1800" dirty="0">
                <a:latin typeface="微软雅黑" pitchFamily="34" charset="-122"/>
                <a:ea typeface="微软雅黑" pitchFamily="34" charset="-122"/>
              </a:rPr>
              <a:t>纳税企业销售货物或提供应税劳务，实行</a:t>
            </a:r>
            <a:r>
              <a:rPr lang="zh-CN" altLang="zh-CN" sz="1800" b="1" dirty="0">
                <a:solidFill>
                  <a:srgbClr val="C00000"/>
                </a:solidFill>
                <a:latin typeface="微软雅黑" pitchFamily="34" charset="-122"/>
                <a:ea typeface="微软雅黑" pitchFamily="34" charset="-122"/>
              </a:rPr>
              <a:t>简易办法</a:t>
            </a:r>
            <a:r>
              <a:rPr lang="zh-CN" altLang="zh-CN" sz="1800" dirty="0">
                <a:latin typeface="微软雅黑" pitchFamily="34" charset="-122"/>
                <a:ea typeface="微软雅黑" pitchFamily="34" charset="-122"/>
              </a:rPr>
              <a:t>计算应纳增值税税额。</a:t>
            </a:r>
          </a:p>
        </p:txBody>
      </p:sp>
      <p:sp>
        <p:nvSpPr>
          <p:cNvPr id="19" name="Shape 232"/>
          <p:cNvSpPr/>
          <p:nvPr/>
        </p:nvSpPr>
        <p:spPr>
          <a:xfrm>
            <a:off x="424480" y="1638194"/>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0" name="Shape 232"/>
          <p:cNvSpPr/>
          <p:nvPr/>
        </p:nvSpPr>
        <p:spPr>
          <a:xfrm>
            <a:off x="418982" y="2427797"/>
            <a:ext cx="360000" cy="360000"/>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cxnSp>
        <p:nvCxnSpPr>
          <p:cNvPr id="21" name="直接连接符 20"/>
          <p:cNvCxnSpPr/>
          <p:nvPr/>
        </p:nvCxnSpPr>
        <p:spPr>
          <a:xfrm>
            <a:off x="1562304" y="3480087"/>
            <a:ext cx="5840412" cy="12976"/>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4404329" y="3480088"/>
            <a:ext cx="0" cy="137923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533731" y="3084562"/>
            <a:ext cx="646323" cy="369328"/>
          </a:xfrm>
          <a:prstGeom prst="rect">
            <a:avLst/>
          </a:prstGeom>
          <a:noFill/>
        </p:spPr>
        <p:txBody>
          <a:bodyPr wrap="none" lIns="91436" tIns="45718" rIns="91436" bIns="45718"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4" name="TextBox 23"/>
          <p:cNvSpPr txBox="1"/>
          <p:nvPr/>
        </p:nvSpPr>
        <p:spPr>
          <a:xfrm>
            <a:off x="6752777" y="3123733"/>
            <a:ext cx="646323" cy="369328"/>
          </a:xfrm>
          <a:prstGeom prst="rect">
            <a:avLst/>
          </a:prstGeom>
          <a:noFill/>
        </p:spPr>
        <p:txBody>
          <a:bodyPr wrap="none" lIns="91436" tIns="45718" rIns="91436" bIns="45718"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5" name="TextBox 24"/>
          <p:cNvSpPr txBox="1"/>
          <p:nvPr/>
        </p:nvSpPr>
        <p:spPr>
          <a:xfrm>
            <a:off x="2970342" y="2960600"/>
            <a:ext cx="3024336" cy="400110"/>
          </a:xfrm>
          <a:prstGeom prst="rect">
            <a:avLst/>
          </a:prstGeom>
          <a:noFill/>
        </p:spPr>
        <p:txBody>
          <a:bodyPr wrap="square" lIns="91436" tIns="45718" rIns="91436" bIns="45718" rtlCol="0">
            <a:spAutoFit/>
          </a:bodyPr>
          <a:lstStyle/>
          <a:p>
            <a:pPr algn="dist"/>
            <a:r>
              <a:rPr lang="zh-CN" altLang="en-US" sz="2000" b="1" dirty="0">
                <a:solidFill>
                  <a:srgbClr val="084CA1"/>
                </a:solidFill>
                <a:latin typeface="微软雅黑" pitchFamily="34" charset="-122"/>
                <a:ea typeface="微软雅黑" pitchFamily="34" charset="-122"/>
              </a:rPr>
              <a:t>应交税费</a:t>
            </a:r>
            <a:r>
              <a:rPr lang="en-US" altLang="zh-CN" sz="2000" b="1" dirty="0">
                <a:solidFill>
                  <a:srgbClr val="084CA1"/>
                </a:solidFill>
                <a:latin typeface="微软雅黑" pitchFamily="34" charset="-122"/>
                <a:ea typeface="微软雅黑" pitchFamily="34" charset="-122"/>
              </a:rPr>
              <a:t>——</a:t>
            </a:r>
            <a:r>
              <a:rPr lang="zh-CN" altLang="en-US" sz="2000" b="1" dirty="0">
                <a:solidFill>
                  <a:srgbClr val="084CA1"/>
                </a:solidFill>
                <a:latin typeface="微软雅黑" pitchFamily="34" charset="-122"/>
                <a:ea typeface="微软雅黑" pitchFamily="34" charset="-122"/>
              </a:rPr>
              <a:t>应交增值税</a:t>
            </a:r>
          </a:p>
        </p:txBody>
      </p:sp>
      <p:sp>
        <p:nvSpPr>
          <p:cNvPr id="26" name="TextBox 25"/>
          <p:cNvSpPr txBox="1"/>
          <p:nvPr/>
        </p:nvSpPr>
        <p:spPr>
          <a:xfrm>
            <a:off x="1533731" y="3596770"/>
            <a:ext cx="3394475" cy="369328"/>
          </a:xfrm>
          <a:prstGeom prst="rect">
            <a:avLst/>
          </a:prstGeom>
          <a:noFill/>
        </p:spPr>
        <p:txBody>
          <a:bodyPr wrap="square" lIns="91436" tIns="45718" rIns="91436" bIns="45718" rtlCol="0">
            <a:spAutoFit/>
          </a:bodyPr>
          <a:lstStyle/>
          <a:p>
            <a:pPr lvl="0">
              <a:spcBef>
                <a:spcPct val="0"/>
              </a:spcBef>
            </a:pPr>
            <a:r>
              <a:rPr lang="zh-CN" altLang="en-US" sz="1800" dirty="0" smtClean="0">
                <a:latin typeface="微软雅黑" pitchFamily="34" charset="-122"/>
                <a:ea typeface="微软雅黑" pitchFamily="34" charset="-122"/>
              </a:rPr>
              <a:t>已交纳的增值税</a:t>
            </a:r>
            <a:endParaRPr lang="zh-CN" altLang="en-US" sz="1800" dirty="0">
              <a:latin typeface="微软雅黑" pitchFamily="34" charset="-122"/>
              <a:ea typeface="微软雅黑" pitchFamily="34" charset="-122"/>
            </a:endParaRPr>
          </a:p>
        </p:txBody>
      </p:sp>
      <p:sp>
        <p:nvSpPr>
          <p:cNvPr id="27" name="TextBox 26"/>
          <p:cNvSpPr txBox="1"/>
          <p:nvPr/>
        </p:nvSpPr>
        <p:spPr>
          <a:xfrm>
            <a:off x="4404331" y="3591352"/>
            <a:ext cx="2994778" cy="369328"/>
          </a:xfrm>
          <a:prstGeom prst="rect">
            <a:avLst/>
          </a:prstGeom>
          <a:noFill/>
        </p:spPr>
        <p:txBody>
          <a:bodyPr wrap="square" lIns="91436" tIns="45718" rIns="91436" bIns="45718" rtlCol="0">
            <a:spAutoFit/>
          </a:bodyPr>
          <a:lstStyle/>
          <a:p>
            <a:pPr lvl="0" algn="r">
              <a:spcBef>
                <a:spcPct val="0"/>
              </a:spcBef>
            </a:pPr>
            <a:r>
              <a:rPr lang="zh-CN" altLang="zh-CN" sz="1800" dirty="0">
                <a:latin typeface="微软雅黑" pitchFamily="34" charset="-122"/>
                <a:ea typeface="微软雅黑" pitchFamily="34" charset="-122"/>
              </a:rPr>
              <a:t>应交纳</a:t>
            </a:r>
            <a:r>
              <a:rPr lang="zh-CN" altLang="zh-CN" sz="1800" dirty="0" smtClean="0">
                <a:latin typeface="微软雅黑" pitchFamily="34" charset="-122"/>
                <a:ea typeface="微软雅黑" pitchFamily="34" charset="-122"/>
              </a:rPr>
              <a:t>的</a:t>
            </a:r>
            <a:r>
              <a:rPr lang="zh-CN" altLang="en-US" sz="1800" dirty="0" smtClean="0">
                <a:latin typeface="微软雅黑" pitchFamily="34" charset="-122"/>
                <a:ea typeface="微软雅黑" pitchFamily="34" charset="-122"/>
              </a:rPr>
              <a:t>增值税</a:t>
            </a:r>
            <a:endParaRPr lang="zh-CN" altLang="en-US" sz="1800" dirty="0">
              <a:latin typeface="微软雅黑" pitchFamily="34" charset="-122"/>
              <a:ea typeface="微软雅黑" pitchFamily="34" charset="-122"/>
            </a:endParaRPr>
          </a:p>
        </p:txBody>
      </p:sp>
      <p:cxnSp>
        <p:nvCxnSpPr>
          <p:cNvPr id="28" name="直接连接符 27"/>
          <p:cNvCxnSpPr/>
          <p:nvPr/>
        </p:nvCxnSpPr>
        <p:spPr>
          <a:xfrm flipV="1">
            <a:off x="1558694" y="4098165"/>
            <a:ext cx="5840412" cy="11758"/>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4404331" y="4283080"/>
            <a:ext cx="3169661" cy="369328"/>
          </a:xfrm>
          <a:prstGeom prst="rect">
            <a:avLst/>
          </a:prstGeom>
          <a:noFill/>
        </p:spPr>
        <p:txBody>
          <a:bodyPr wrap="square" lIns="91436" tIns="45718" rIns="91436" bIns="45718" rtlCol="0">
            <a:spAutoFit/>
          </a:bodyPr>
          <a:lstStyle/>
          <a:p>
            <a:pPr lvl="0">
              <a:spcBef>
                <a:spcPct val="0"/>
              </a:spcBef>
            </a:pPr>
            <a:r>
              <a:rPr lang="zh-CN" altLang="en-US" sz="1800" b="1" dirty="0" smtClean="0">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尚未交纳的增值税</a:t>
            </a:r>
            <a:endParaRPr lang="zh-CN" altLang="en-US" sz="1800" dirty="0">
              <a:latin typeface="微软雅黑" pitchFamily="34" charset="-122"/>
              <a:ea typeface="微软雅黑" pitchFamily="34" charset="-122"/>
            </a:endParaRPr>
          </a:p>
        </p:txBody>
      </p:sp>
      <p:sp>
        <p:nvSpPr>
          <p:cNvPr id="30" name="TextBox 29"/>
          <p:cNvSpPr txBox="1"/>
          <p:nvPr/>
        </p:nvSpPr>
        <p:spPr>
          <a:xfrm>
            <a:off x="1395236" y="4283080"/>
            <a:ext cx="2987572" cy="369328"/>
          </a:xfrm>
          <a:prstGeom prst="rect">
            <a:avLst/>
          </a:prstGeom>
          <a:noFill/>
        </p:spPr>
        <p:txBody>
          <a:bodyPr wrap="square" lIns="91436" tIns="45718" rIns="91436" bIns="45718" rtlCol="0">
            <a:spAutoFit/>
          </a:bodyPr>
          <a:lstStyle/>
          <a:p>
            <a:pPr lvl="0">
              <a:spcBef>
                <a:spcPct val="0"/>
              </a:spcBef>
            </a:pPr>
            <a:r>
              <a:rPr lang="zh-CN" altLang="en-US" sz="1800" b="1" dirty="0" smtClean="0">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多缴纳的增值税</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99606336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某街道工厂为小规模纳税人，生产瓶盖，适用增值税税率</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％。该工厂</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月份业务情况如下</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日，企业销售瓶盖一批，获得含税收入</a:t>
            </a:r>
            <a:r>
              <a:rPr lang="en-US" altLang="zh-CN" sz="1800" dirty="0">
                <a:latin typeface="微软雅黑" pitchFamily="34" charset="-122"/>
                <a:ea typeface="微软雅黑" pitchFamily="34" charset="-122"/>
              </a:rPr>
              <a:t>30 900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489014"/>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554876"/>
            <a:ext cx="7767044" cy="2169825"/>
          </a:xfrm>
          <a:prstGeom prst="rect">
            <a:avLst/>
          </a:prstGeom>
        </p:spPr>
        <p:txBody>
          <a:bodyPr wrap="square">
            <a:spAutoFit/>
          </a:bodyPr>
          <a:lstStyle/>
          <a:p>
            <a:pPr>
              <a:lnSpc>
                <a:spcPct val="150000"/>
              </a:lnSpc>
            </a:pPr>
            <a:r>
              <a:rPr lang="zh-CN" altLang="zh-CN" sz="1800" dirty="0">
                <a:solidFill>
                  <a:srgbClr val="084CA1"/>
                </a:solidFill>
                <a:latin typeface="微软雅黑" pitchFamily="34" charset="-122"/>
                <a:ea typeface="微软雅黑" pitchFamily="34" charset="-122"/>
              </a:rPr>
              <a:t>销售额＝</a:t>
            </a:r>
            <a:r>
              <a:rPr lang="en-US" altLang="zh-CN" sz="1800" dirty="0">
                <a:solidFill>
                  <a:srgbClr val="084CA1"/>
                </a:solidFill>
                <a:latin typeface="微软雅黑" pitchFamily="34" charset="-122"/>
                <a:ea typeface="微软雅黑" pitchFamily="34" charset="-122"/>
              </a:rPr>
              <a:t>30 900/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3</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30 000</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solidFill>
                  <a:srgbClr val="084CA1"/>
                </a:solidFill>
                <a:latin typeface="微软雅黑" pitchFamily="34" charset="-122"/>
                <a:ea typeface="微软雅黑" pitchFamily="34" charset="-122"/>
              </a:rPr>
              <a:t>应纳增值税税额＝</a:t>
            </a:r>
            <a:r>
              <a:rPr lang="en-US" altLang="zh-CN" sz="1800" dirty="0">
                <a:solidFill>
                  <a:srgbClr val="084CA1"/>
                </a:solidFill>
                <a:latin typeface="微软雅黑" pitchFamily="34" charset="-122"/>
                <a:ea typeface="微软雅黑" pitchFamily="34" charset="-122"/>
              </a:rPr>
              <a:t>30 000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3</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900</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   30 900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贷：主营业务收入　　　　　　　　　</a:t>
            </a:r>
            <a:r>
              <a:rPr lang="en-US" altLang="zh-CN" sz="1800" dirty="0">
                <a:latin typeface="微软雅黑" pitchFamily="34" charset="-122"/>
                <a:ea typeface="微软雅黑" pitchFamily="34" charset="-122"/>
              </a:rPr>
              <a:t>             30 000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　　　　</a:t>
            </a:r>
            <a:r>
              <a:rPr lang="en-US" altLang="zh-CN" sz="1800" dirty="0">
                <a:latin typeface="微软雅黑" pitchFamily="34" charset="-122"/>
                <a:ea typeface="微软雅黑" pitchFamily="34" charset="-122"/>
              </a:rPr>
              <a:t>                900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924404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日，企业购进材料一批，价格为</a:t>
            </a:r>
            <a:r>
              <a:rPr lang="en-US" altLang="zh-CN" sz="1800" dirty="0">
                <a:latin typeface="微软雅黑" pitchFamily="34" charset="-122"/>
                <a:ea typeface="微软雅黑" pitchFamily="34" charset="-122"/>
              </a:rPr>
              <a:t>8 000</a:t>
            </a:r>
            <a:r>
              <a:rPr lang="zh-CN" altLang="zh-CN" sz="1800" dirty="0">
                <a:latin typeface="微软雅黑" pitchFamily="34" charset="-122"/>
                <a:ea typeface="微软雅黑" pitchFamily="34" charset="-122"/>
              </a:rPr>
              <a:t>元，支付增值税额为</a:t>
            </a:r>
            <a:r>
              <a:rPr lang="en-US" altLang="zh-CN" sz="1800" dirty="0">
                <a:latin typeface="微软雅黑" pitchFamily="34" charset="-122"/>
                <a:ea typeface="微软雅黑" pitchFamily="34" charset="-122"/>
              </a:rPr>
              <a:t>1 280</a:t>
            </a:r>
            <a:r>
              <a:rPr lang="zh-CN" altLang="zh-CN" sz="1800" dirty="0">
                <a:latin typeface="微软雅黑" pitchFamily="34" charset="-122"/>
                <a:ea typeface="微软雅黑" pitchFamily="34" charset="-122"/>
              </a:rPr>
              <a:t>元，材料入库，款项已付。假定该企业按实际成本计价。</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2126701"/>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2192563"/>
            <a:ext cx="7767044"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借：原材料　　　　　　　　　　　　</a:t>
            </a:r>
            <a:r>
              <a:rPr lang="en-US" altLang="zh-CN" sz="1800" dirty="0">
                <a:latin typeface="微软雅黑" pitchFamily="34" charset="-122"/>
                <a:ea typeface="微软雅黑" pitchFamily="34" charset="-122"/>
              </a:rPr>
              <a:t>     9 280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9 280</a:t>
            </a:r>
            <a:endParaRPr lang="zh-CN" altLang="zh-CN" sz="1800" dirty="0">
              <a:latin typeface="微软雅黑" pitchFamily="34" charset="-122"/>
              <a:ea typeface="微软雅黑" pitchFamily="34" charset="-122"/>
            </a:endParaRPr>
          </a:p>
        </p:txBody>
      </p:sp>
      <p:cxnSp>
        <p:nvCxnSpPr>
          <p:cNvPr id="12" name="直接连接符 11"/>
          <p:cNvCxnSpPr/>
          <p:nvPr/>
        </p:nvCxnSpPr>
        <p:spPr>
          <a:xfrm flipH="1">
            <a:off x="634298" y="3127242"/>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683688" y="3259292"/>
            <a:ext cx="8460312" cy="50783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20</a:t>
            </a:r>
            <a:r>
              <a:rPr lang="zh-CN" altLang="zh-CN" sz="1800" dirty="0">
                <a:latin typeface="微软雅黑" pitchFamily="34" charset="-122"/>
                <a:ea typeface="微软雅黑" pitchFamily="34" charset="-122"/>
              </a:rPr>
              <a:t>日，企业接受委托加工特制瓶盖一批，收取加工费（含税）</a:t>
            </a:r>
            <a:r>
              <a:rPr lang="en-US" altLang="zh-CN" sz="1800" dirty="0">
                <a:latin typeface="微软雅黑" pitchFamily="34" charset="-122"/>
                <a:ea typeface="微软雅黑" pitchFamily="34" charset="-122"/>
              </a:rPr>
              <a:t>20 600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14" name="矩形 13"/>
          <p:cNvSpPr/>
          <p:nvPr>
            <p:custDataLst>
              <p:tags r:id="rId9"/>
            </p:custDataLst>
          </p:nvPr>
        </p:nvSpPr>
        <p:spPr>
          <a:xfrm>
            <a:off x="683690" y="3190945"/>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5" name="矩形 14"/>
          <p:cNvSpPr/>
          <p:nvPr>
            <p:custDataLst>
              <p:tags r:id="rId10"/>
            </p:custDataLst>
          </p:nvPr>
        </p:nvSpPr>
        <p:spPr>
          <a:xfrm>
            <a:off x="607248" y="3778100"/>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矩形 15"/>
          <p:cNvSpPr/>
          <p:nvPr/>
        </p:nvSpPr>
        <p:spPr>
          <a:xfrm>
            <a:off x="684595" y="3843962"/>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    20 600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贷：主营业务收入　　　　　　　　　</a:t>
            </a:r>
            <a:r>
              <a:rPr lang="en-US" altLang="zh-CN" sz="1800" dirty="0">
                <a:latin typeface="微软雅黑" pitchFamily="34" charset="-122"/>
                <a:ea typeface="微软雅黑" pitchFamily="34" charset="-122"/>
              </a:rPr>
              <a:t>             20 000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600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64011304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nvSpPr>
        <p:spPr>
          <a:xfrm>
            <a:off x="721910" y="1193821"/>
            <a:ext cx="8139431" cy="50783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日，企业缴纳本月增值税额</a:t>
            </a:r>
            <a:r>
              <a:rPr lang="en-US" altLang="zh-CN" sz="1800" dirty="0">
                <a:latin typeface="微软雅黑" pitchFamily="34" charset="-122"/>
                <a:ea typeface="微软雅黑" pitchFamily="34" charset="-122"/>
              </a:rPr>
              <a:t>1 500</a:t>
            </a:r>
            <a:r>
              <a:rPr lang="zh-CN" altLang="zh-CN"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900+600</a:t>
            </a:r>
            <a:r>
              <a:rPr lang="zh-CN" altLang="zh-CN" sz="1800" dirty="0">
                <a:latin typeface="微软雅黑" pitchFamily="34" charset="-122"/>
                <a:ea typeface="微软雅黑" pitchFamily="34" charset="-122"/>
              </a:rPr>
              <a:t>）。</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custDataLst>
              <p:tags r:id="rId8"/>
            </p:custDataLst>
          </p:nvPr>
        </p:nvSpPr>
        <p:spPr>
          <a:xfrm>
            <a:off x="645470" y="1816147"/>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矩形 23"/>
          <p:cNvSpPr/>
          <p:nvPr/>
        </p:nvSpPr>
        <p:spPr>
          <a:xfrm>
            <a:off x="722817" y="1882009"/>
            <a:ext cx="7767044"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1 500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1 500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1662934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消费税概述</a:t>
            </a:r>
          </a:p>
        </p:txBody>
      </p:sp>
      <p:sp>
        <p:nvSpPr>
          <p:cNvPr id="31" name="矩形 30"/>
          <p:cNvSpPr/>
          <p:nvPr/>
        </p:nvSpPr>
        <p:spPr>
          <a:xfrm>
            <a:off x="805486" y="1132005"/>
            <a:ext cx="7222898" cy="1015663"/>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消费税</a:t>
            </a: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a:t>
            </a:r>
            <a:r>
              <a:rPr kumimoji="0" lang="en-US" altLang="zh-CN"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a:t>
            </a: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价内税</a:t>
            </a:r>
            <a:r>
              <a:rPr kumimoji="0" lang="en-US" altLang="zh-CN"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a:t>
            </a:r>
            <a:r>
              <a:rPr kumimoji="0" lang="zh-CN" altLang="zh-CN"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在</a:t>
            </a:r>
            <a:r>
              <a:rPr kumimoji="0" lang="zh-CN"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我国境内生产、委托加工和进口</a:t>
            </a:r>
            <a:r>
              <a:rPr kumimoji="0" lang="zh-CN" altLang="zh-CN"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应税消费品</a:t>
            </a:r>
            <a:r>
              <a:rPr kumimoji="0" lang="zh-CN"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的单位和个人，按其</a:t>
            </a:r>
            <a:r>
              <a:rPr kumimoji="0" lang="zh-CN" altLang="zh-CN"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流转额</a:t>
            </a:r>
            <a:r>
              <a:rPr kumimoji="0" lang="zh-CN"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缴纳的一种税。</a:t>
            </a:r>
            <a:endParaRPr kumimoji="0" lang="zh-CN" altLang="en-US"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32" name="Group 3"/>
          <p:cNvGrpSpPr>
            <a:grpSpLocks/>
          </p:cNvGrpSpPr>
          <p:nvPr/>
        </p:nvGrpSpPr>
        <p:grpSpPr bwMode="auto">
          <a:xfrm>
            <a:off x="218150" y="2338720"/>
            <a:ext cx="897466" cy="979487"/>
            <a:chOff x="895" y="2614"/>
            <a:chExt cx="424" cy="617"/>
          </a:xfrm>
        </p:grpSpPr>
        <p:pic>
          <p:nvPicPr>
            <p:cNvPr id="34" name="Picture 4" descr="卷烟"/>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74" y="2614"/>
              <a:ext cx="266" cy="384"/>
            </a:xfrm>
            <a:prstGeom prst="rect">
              <a:avLst/>
            </a:prstGeom>
            <a:noFill/>
            <a:extLst>
              <a:ext uri="{909E8E84-426E-40DD-AFC4-6F175D3DCCD1}">
                <a14:hiddenFill xmlns:a14="http://schemas.microsoft.com/office/drawing/2010/main">
                  <a:solidFill>
                    <a:srgbClr val="FFFFFF"/>
                  </a:solidFill>
                </a14:hiddenFill>
              </a:ext>
            </a:extLst>
          </p:spPr>
        </p:pic>
        <p:sp>
          <p:nvSpPr>
            <p:cNvPr id="35" name="Rectangle 5"/>
            <p:cNvSpPr>
              <a:spLocks noChangeArrowheads="1"/>
            </p:cNvSpPr>
            <p:nvPr/>
          </p:nvSpPr>
          <p:spPr bwMode="auto">
            <a:xfrm>
              <a:off x="895" y="3039"/>
              <a:ext cx="424"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buFontTx/>
                <a:buNone/>
              </a:pPr>
              <a:r>
                <a:rPr lang="zh-CN" altLang="en-US" sz="1400" b="1" dirty="0">
                  <a:latin typeface="微软雅黑" pitchFamily="34" charset="-122"/>
                  <a:ea typeface="微软雅黑" pitchFamily="34" charset="-122"/>
                  <a:cs typeface="+mn-ea"/>
                  <a:sym typeface="+mn-lt"/>
                </a:rPr>
                <a:t>１．烟</a:t>
              </a:r>
            </a:p>
          </p:txBody>
        </p:sp>
      </p:grpSp>
      <p:grpSp>
        <p:nvGrpSpPr>
          <p:cNvPr id="36" name="Group 6"/>
          <p:cNvGrpSpPr>
            <a:grpSpLocks/>
          </p:cNvGrpSpPr>
          <p:nvPr/>
        </p:nvGrpSpPr>
        <p:grpSpPr bwMode="auto">
          <a:xfrm>
            <a:off x="1084064" y="2176794"/>
            <a:ext cx="723900" cy="1141413"/>
            <a:chOff x="4442" y="2614"/>
            <a:chExt cx="342" cy="719"/>
          </a:xfrm>
        </p:grpSpPr>
        <p:pic>
          <p:nvPicPr>
            <p:cNvPr id="37" name="Picture 7" descr="白酒"/>
            <p:cNvPicPr>
              <a:picLocks noChangeAspect="1" noChangeArrowheads="1"/>
            </p:cNvPicPr>
            <p:nvPr/>
          </p:nvPicPr>
          <p:blipFill>
            <a:blip r:embed="rId9" cstate="print">
              <a:clrChange>
                <a:clrFrom>
                  <a:srgbClr val="E0DFE5"/>
                </a:clrFrom>
                <a:clrTo>
                  <a:srgbClr val="E0DFE5">
                    <a:alpha val="0"/>
                  </a:srgbClr>
                </a:clrTo>
              </a:clrChange>
              <a:extLst>
                <a:ext uri="{28A0092B-C50C-407E-A947-70E740481C1C}">
                  <a14:useLocalDpi xmlns:a14="http://schemas.microsoft.com/office/drawing/2010/main" val="0"/>
                </a:ext>
              </a:extLst>
            </a:blip>
            <a:srcRect l="57166"/>
            <a:stretch>
              <a:fillRect/>
            </a:stretch>
          </p:blipFill>
          <p:spPr bwMode="auto">
            <a:xfrm>
              <a:off x="4468" y="2614"/>
              <a:ext cx="250" cy="437"/>
            </a:xfrm>
            <a:prstGeom prst="rect">
              <a:avLst/>
            </a:prstGeom>
            <a:noFill/>
            <a:extLst>
              <a:ext uri="{909E8E84-426E-40DD-AFC4-6F175D3DCCD1}">
                <a14:hiddenFill xmlns:a14="http://schemas.microsoft.com/office/drawing/2010/main">
                  <a:solidFill>
                    <a:srgbClr val="FFFFFF"/>
                  </a:solidFill>
                </a14:hiddenFill>
              </a:ext>
            </a:extLst>
          </p:spPr>
        </p:pic>
        <p:sp>
          <p:nvSpPr>
            <p:cNvPr id="38" name="Rectangle 8"/>
            <p:cNvSpPr>
              <a:spLocks noChangeArrowheads="1"/>
            </p:cNvSpPr>
            <p:nvPr/>
          </p:nvSpPr>
          <p:spPr bwMode="auto">
            <a:xfrm>
              <a:off x="4442" y="3139"/>
              <a:ext cx="342"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zh-CN" altLang="en-US" sz="1400" b="1" dirty="0">
                  <a:latin typeface="微软雅黑" pitchFamily="34" charset="-122"/>
                  <a:ea typeface="微软雅黑" pitchFamily="34" charset="-122"/>
                  <a:cs typeface="+mn-ea"/>
                  <a:sym typeface="+mn-lt"/>
                </a:rPr>
                <a:t>２．酒</a:t>
              </a:r>
            </a:p>
          </p:txBody>
        </p:sp>
      </p:grpSp>
      <p:grpSp>
        <p:nvGrpSpPr>
          <p:cNvPr id="39" name="Group 9"/>
          <p:cNvGrpSpPr>
            <a:grpSpLocks/>
          </p:cNvGrpSpPr>
          <p:nvPr/>
        </p:nvGrpSpPr>
        <p:grpSpPr bwMode="auto">
          <a:xfrm>
            <a:off x="1776412" y="2553028"/>
            <a:ext cx="1441442" cy="765179"/>
            <a:chOff x="2523" y="991"/>
            <a:chExt cx="681" cy="482"/>
          </a:xfrm>
        </p:grpSpPr>
        <p:pic>
          <p:nvPicPr>
            <p:cNvPr id="40" name="Picture 10" descr="化妆品"/>
            <p:cNvPicPr>
              <a:picLocks noChangeAspect="1" noChangeArrowheads="1"/>
            </p:cNvPicPr>
            <p:nvPr/>
          </p:nvPicPr>
          <p:blipFill>
            <a:blip r:embed="rId10" cstate="print">
              <a:clrChange>
                <a:clrFrom>
                  <a:srgbClr val="F8F8F8"/>
                </a:clrFrom>
                <a:clrTo>
                  <a:srgbClr val="F8F8F8">
                    <a:alpha val="0"/>
                  </a:srgbClr>
                </a:clrTo>
              </a:clrChange>
              <a:extLst>
                <a:ext uri="{28A0092B-C50C-407E-A947-70E740481C1C}">
                  <a14:useLocalDpi xmlns:a14="http://schemas.microsoft.com/office/drawing/2010/main" val="0"/>
                </a:ext>
              </a:extLst>
            </a:blip>
            <a:srcRect/>
            <a:stretch>
              <a:fillRect/>
            </a:stretch>
          </p:blipFill>
          <p:spPr bwMode="auto">
            <a:xfrm>
              <a:off x="2562" y="991"/>
              <a:ext cx="452" cy="283"/>
            </a:xfrm>
            <a:prstGeom prst="rect">
              <a:avLst/>
            </a:prstGeom>
            <a:noFill/>
            <a:extLst>
              <a:ext uri="{909E8E84-426E-40DD-AFC4-6F175D3DCCD1}">
                <a14:hiddenFill xmlns:a14="http://schemas.microsoft.com/office/drawing/2010/main">
                  <a:solidFill>
                    <a:srgbClr val="FFFFFF"/>
                  </a:solidFill>
                </a14:hiddenFill>
              </a:ext>
            </a:extLst>
          </p:spPr>
        </p:pic>
        <p:sp>
          <p:nvSpPr>
            <p:cNvPr id="41" name="Rectangle 11"/>
            <p:cNvSpPr>
              <a:spLocks noChangeArrowheads="1"/>
            </p:cNvSpPr>
            <p:nvPr/>
          </p:nvSpPr>
          <p:spPr bwMode="auto">
            <a:xfrm>
              <a:off x="2523" y="1279"/>
              <a:ext cx="681"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zh-CN" altLang="en-US" sz="1400" b="1" dirty="0">
                  <a:latin typeface="微软雅黑" pitchFamily="34" charset="-122"/>
                  <a:ea typeface="微软雅黑" pitchFamily="34" charset="-122"/>
                  <a:cs typeface="+mn-ea"/>
                  <a:sym typeface="+mn-lt"/>
                </a:rPr>
                <a:t>３．高档化妆品</a:t>
              </a:r>
            </a:p>
          </p:txBody>
        </p:sp>
      </p:grpSp>
      <p:grpSp>
        <p:nvGrpSpPr>
          <p:cNvPr id="42" name="Group 12"/>
          <p:cNvGrpSpPr>
            <a:grpSpLocks/>
          </p:cNvGrpSpPr>
          <p:nvPr/>
        </p:nvGrpSpPr>
        <p:grpSpPr bwMode="auto">
          <a:xfrm>
            <a:off x="3186302" y="2110119"/>
            <a:ext cx="1369484" cy="1208088"/>
            <a:chOff x="3061" y="1752"/>
            <a:chExt cx="647" cy="761"/>
          </a:xfrm>
        </p:grpSpPr>
        <p:pic>
          <p:nvPicPr>
            <p:cNvPr id="43" name="Picture 13" descr="珠宝玉石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061" y="1752"/>
              <a:ext cx="534" cy="378"/>
            </a:xfrm>
            <a:prstGeom prst="rect">
              <a:avLst/>
            </a:prstGeom>
            <a:noFill/>
            <a:extLst>
              <a:ext uri="{909E8E84-426E-40DD-AFC4-6F175D3DCCD1}">
                <a14:hiddenFill xmlns:a14="http://schemas.microsoft.com/office/drawing/2010/main">
                  <a:solidFill>
                    <a:srgbClr val="FFFFFF"/>
                  </a:solidFill>
                </a14:hiddenFill>
              </a:ext>
            </a:extLst>
          </p:spPr>
        </p:pic>
        <p:sp>
          <p:nvSpPr>
            <p:cNvPr id="44" name="Rectangle 14"/>
            <p:cNvSpPr>
              <a:spLocks noChangeArrowheads="1"/>
            </p:cNvSpPr>
            <p:nvPr/>
          </p:nvSpPr>
          <p:spPr bwMode="auto">
            <a:xfrm>
              <a:off x="3086" y="2183"/>
              <a:ext cx="622"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buFontTx/>
                <a:buNone/>
              </a:pPr>
              <a:r>
                <a:rPr lang="en-US" altLang="zh-CN" sz="1400" b="1" dirty="0">
                  <a:latin typeface="微软雅黑" pitchFamily="34" charset="-122"/>
                  <a:ea typeface="微软雅黑" pitchFamily="34" charset="-122"/>
                  <a:cs typeface="+mn-ea"/>
                  <a:sym typeface="+mn-lt"/>
                </a:rPr>
                <a:t>4</a:t>
              </a:r>
              <a:r>
                <a:rPr lang="zh-CN" altLang="en-US" sz="1400" b="1" dirty="0">
                  <a:latin typeface="微软雅黑" pitchFamily="34" charset="-122"/>
                  <a:ea typeface="微软雅黑" pitchFamily="34" charset="-122"/>
                  <a:cs typeface="+mn-ea"/>
                  <a:sym typeface="+mn-lt"/>
                </a:rPr>
                <a:t>．贵重</a:t>
              </a:r>
              <a:r>
                <a:rPr lang="zh-CN" altLang="en-US" sz="1400" b="1" dirty="0" smtClean="0">
                  <a:latin typeface="微软雅黑" pitchFamily="34" charset="-122"/>
                  <a:ea typeface="微软雅黑" pitchFamily="34" charset="-122"/>
                  <a:cs typeface="+mn-ea"/>
                  <a:sym typeface="+mn-lt"/>
                </a:rPr>
                <a:t>首饰</a:t>
              </a:r>
              <a:endParaRPr lang="en-US" altLang="zh-CN" sz="1400" b="1" dirty="0" smtClean="0">
                <a:latin typeface="微软雅黑" pitchFamily="34" charset="-122"/>
                <a:ea typeface="微软雅黑" pitchFamily="34" charset="-122"/>
                <a:cs typeface="+mn-ea"/>
                <a:sym typeface="+mn-lt"/>
              </a:endParaRPr>
            </a:p>
            <a:p>
              <a:pPr>
                <a:buFontTx/>
                <a:buNone/>
              </a:pPr>
              <a:r>
                <a:rPr lang="zh-CN" altLang="en-US" sz="1400" b="1" dirty="0" smtClean="0">
                  <a:latin typeface="微软雅黑" pitchFamily="34" charset="-122"/>
                  <a:ea typeface="微软雅黑" pitchFamily="34" charset="-122"/>
                  <a:cs typeface="+mn-ea"/>
                  <a:sym typeface="+mn-lt"/>
                </a:rPr>
                <a:t>及</a:t>
              </a:r>
              <a:r>
                <a:rPr lang="zh-CN" altLang="en-US" sz="1400" b="1" dirty="0">
                  <a:latin typeface="微软雅黑" pitchFamily="34" charset="-122"/>
                  <a:ea typeface="微软雅黑" pitchFamily="34" charset="-122"/>
                  <a:cs typeface="+mn-ea"/>
                  <a:sym typeface="+mn-lt"/>
                </a:rPr>
                <a:t>珠宝玉石 </a:t>
              </a:r>
            </a:p>
          </p:txBody>
        </p:sp>
      </p:grpSp>
      <p:grpSp>
        <p:nvGrpSpPr>
          <p:cNvPr id="45" name="Group 15"/>
          <p:cNvGrpSpPr>
            <a:grpSpLocks/>
          </p:cNvGrpSpPr>
          <p:nvPr/>
        </p:nvGrpSpPr>
        <p:grpSpPr bwMode="auto">
          <a:xfrm>
            <a:off x="5754215" y="2257756"/>
            <a:ext cx="1013883" cy="1060451"/>
            <a:chOff x="3563" y="2659"/>
            <a:chExt cx="479" cy="668"/>
          </a:xfrm>
        </p:grpSpPr>
        <p:pic>
          <p:nvPicPr>
            <p:cNvPr id="46" name="Picture 16" descr="成品油"/>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3651" y="2659"/>
              <a:ext cx="248" cy="413"/>
            </a:xfrm>
            <a:prstGeom prst="rect">
              <a:avLst/>
            </a:prstGeom>
            <a:noFill/>
            <a:extLst>
              <a:ext uri="{909E8E84-426E-40DD-AFC4-6F175D3DCCD1}">
                <a14:hiddenFill xmlns:a14="http://schemas.microsoft.com/office/drawing/2010/main">
                  <a:solidFill>
                    <a:srgbClr val="FFFFFF"/>
                  </a:solidFill>
                </a14:hiddenFill>
              </a:ext>
            </a:extLst>
          </p:spPr>
        </p:pic>
        <p:sp>
          <p:nvSpPr>
            <p:cNvPr id="47" name="Rectangle 17"/>
            <p:cNvSpPr>
              <a:spLocks noChangeArrowheads="1"/>
            </p:cNvSpPr>
            <p:nvPr/>
          </p:nvSpPr>
          <p:spPr bwMode="auto">
            <a:xfrm>
              <a:off x="3563" y="3133"/>
              <a:ext cx="479"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6</a:t>
              </a:r>
              <a:r>
                <a:rPr lang="zh-CN" altLang="en-US" sz="1400" b="1" dirty="0">
                  <a:latin typeface="微软雅黑" pitchFamily="34" charset="-122"/>
                  <a:ea typeface="微软雅黑" pitchFamily="34" charset="-122"/>
                  <a:cs typeface="+mn-ea"/>
                  <a:sym typeface="+mn-lt"/>
                </a:rPr>
                <a:t>．成品油</a:t>
              </a:r>
            </a:p>
          </p:txBody>
        </p:sp>
      </p:grpSp>
      <p:grpSp>
        <p:nvGrpSpPr>
          <p:cNvPr id="48" name="Group 18"/>
          <p:cNvGrpSpPr>
            <a:grpSpLocks/>
          </p:cNvGrpSpPr>
          <p:nvPr/>
        </p:nvGrpSpPr>
        <p:grpSpPr bwMode="auto">
          <a:xfrm>
            <a:off x="4524234" y="2078368"/>
            <a:ext cx="1261533" cy="1239839"/>
            <a:chOff x="2530" y="2458"/>
            <a:chExt cx="596" cy="781"/>
          </a:xfrm>
        </p:grpSpPr>
        <p:sp>
          <p:nvSpPr>
            <p:cNvPr id="49" name="Rectangle 19"/>
            <p:cNvSpPr>
              <a:spLocks noChangeArrowheads="1"/>
            </p:cNvSpPr>
            <p:nvPr/>
          </p:nvSpPr>
          <p:spPr bwMode="auto">
            <a:xfrm>
              <a:off x="2530" y="3045"/>
              <a:ext cx="59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5</a:t>
              </a:r>
              <a:r>
                <a:rPr lang="zh-CN" altLang="en-US" sz="1400" b="1" dirty="0">
                  <a:latin typeface="微软雅黑" pitchFamily="34" charset="-122"/>
                  <a:ea typeface="微软雅黑" pitchFamily="34" charset="-122"/>
                  <a:cs typeface="+mn-ea"/>
                  <a:sym typeface="+mn-lt"/>
                </a:rPr>
                <a:t>．鞭炮焰火 </a:t>
              </a:r>
            </a:p>
          </p:txBody>
        </p:sp>
        <p:pic>
          <p:nvPicPr>
            <p:cNvPr id="50" name="Picture 20" descr="鞭炮2"/>
            <p:cNvPicPr>
              <a:picLocks noChangeAspect="1" noChangeArrowheads="1"/>
            </p:cNvPicPr>
            <p:nvPr/>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42" y="2458"/>
              <a:ext cx="372" cy="51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51" name="Group 21"/>
          <p:cNvGrpSpPr>
            <a:grpSpLocks/>
          </p:cNvGrpSpPr>
          <p:nvPr/>
        </p:nvGrpSpPr>
        <p:grpSpPr bwMode="auto">
          <a:xfrm>
            <a:off x="6736546" y="2568906"/>
            <a:ext cx="1013884" cy="749301"/>
            <a:chOff x="1684" y="1026"/>
            <a:chExt cx="479" cy="472"/>
          </a:xfrm>
        </p:grpSpPr>
        <p:pic>
          <p:nvPicPr>
            <p:cNvPr id="52" name="Picture 22" descr="摩托车"/>
            <p:cNvPicPr>
              <a:picLocks noChangeAspect="1" noChangeArrowheads="1"/>
            </p:cNvPicPr>
            <p:nvPr/>
          </p:nvPicPr>
          <p:blipFill>
            <a:blip r:embed="rId14" cstate="print">
              <a:extLst>
                <a:ext uri="{28A0092B-C50C-407E-A947-70E740481C1C}">
                  <a14:useLocalDpi xmlns:a14="http://schemas.microsoft.com/office/drawing/2010/main" val="0"/>
                </a:ext>
              </a:extLst>
            </a:blip>
            <a:srcRect t="17809"/>
            <a:stretch>
              <a:fillRect/>
            </a:stretch>
          </p:blipFill>
          <p:spPr bwMode="auto">
            <a:xfrm>
              <a:off x="1701" y="1026"/>
              <a:ext cx="451" cy="278"/>
            </a:xfrm>
            <a:prstGeom prst="rect">
              <a:avLst/>
            </a:prstGeom>
            <a:noFill/>
            <a:extLst>
              <a:ext uri="{909E8E84-426E-40DD-AFC4-6F175D3DCCD1}">
                <a14:hiddenFill xmlns:a14="http://schemas.microsoft.com/office/drawing/2010/main">
                  <a:solidFill>
                    <a:srgbClr val="FFFFFF"/>
                  </a:solidFill>
                </a14:hiddenFill>
              </a:ext>
            </a:extLst>
          </p:spPr>
        </p:pic>
        <p:sp>
          <p:nvSpPr>
            <p:cNvPr id="53" name="Rectangle 23"/>
            <p:cNvSpPr>
              <a:spLocks noChangeArrowheads="1"/>
            </p:cNvSpPr>
            <p:nvPr/>
          </p:nvSpPr>
          <p:spPr bwMode="auto">
            <a:xfrm>
              <a:off x="1684" y="1304"/>
              <a:ext cx="479"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7</a:t>
              </a:r>
              <a:r>
                <a:rPr lang="zh-CN" altLang="en-US" sz="1400" b="1" dirty="0">
                  <a:latin typeface="微软雅黑" pitchFamily="34" charset="-122"/>
                  <a:ea typeface="微软雅黑" pitchFamily="34" charset="-122"/>
                  <a:cs typeface="+mn-ea"/>
                  <a:sym typeface="+mn-lt"/>
                </a:rPr>
                <a:t>．摩托车</a:t>
              </a:r>
            </a:p>
          </p:txBody>
        </p:sp>
      </p:grpSp>
      <p:grpSp>
        <p:nvGrpSpPr>
          <p:cNvPr id="54" name="Group 24"/>
          <p:cNvGrpSpPr>
            <a:grpSpLocks/>
          </p:cNvGrpSpPr>
          <p:nvPr/>
        </p:nvGrpSpPr>
        <p:grpSpPr bwMode="auto">
          <a:xfrm>
            <a:off x="7718876" y="2505406"/>
            <a:ext cx="1181099" cy="812801"/>
            <a:chOff x="4014" y="1752"/>
            <a:chExt cx="558" cy="512"/>
          </a:xfrm>
        </p:grpSpPr>
        <p:pic>
          <p:nvPicPr>
            <p:cNvPr id="55" name="Picture 25" descr="汽车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014" y="1752"/>
              <a:ext cx="558" cy="415"/>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26"/>
            <p:cNvSpPr>
              <a:spLocks noChangeArrowheads="1"/>
            </p:cNvSpPr>
            <p:nvPr/>
          </p:nvSpPr>
          <p:spPr bwMode="auto">
            <a:xfrm>
              <a:off x="4078" y="2070"/>
              <a:ext cx="479"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8</a:t>
              </a:r>
              <a:r>
                <a:rPr lang="zh-CN" altLang="en-US" sz="1400" b="1" dirty="0">
                  <a:latin typeface="微软雅黑" pitchFamily="34" charset="-122"/>
                  <a:ea typeface="微软雅黑" pitchFamily="34" charset="-122"/>
                  <a:cs typeface="+mn-ea"/>
                  <a:sym typeface="+mn-lt"/>
                </a:rPr>
                <a:t>．小汽车</a:t>
              </a:r>
            </a:p>
          </p:txBody>
        </p:sp>
      </p:grpSp>
      <p:grpSp>
        <p:nvGrpSpPr>
          <p:cNvPr id="57" name="Group 27"/>
          <p:cNvGrpSpPr>
            <a:grpSpLocks/>
          </p:cNvGrpSpPr>
          <p:nvPr/>
        </p:nvGrpSpPr>
        <p:grpSpPr bwMode="auto">
          <a:xfrm>
            <a:off x="218150" y="3650782"/>
            <a:ext cx="1354667" cy="973134"/>
            <a:chOff x="3353" y="996"/>
            <a:chExt cx="640" cy="613"/>
          </a:xfrm>
        </p:grpSpPr>
        <p:pic>
          <p:nvPicPr>
            <p:cNvPr id="58" name="Picture 28" descr="高尔夫球及球具"/>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3470" y="996"/>
              <a:ext cx="425" cy="301"/>
            </a:xfrm>
            <a:prstGeom prst="rect">
              <a:avLst/>
            </a:prstGeom>
            <a:noFill/>
            <a:extLst>
              <a:ext uri="{909E8E84-426E-40DD-AFC4-6F175D3DCCD1}">
                <a14:hiddenFill xmlns:a14="http://schemas.microsoft.com/office/drawing/2010/main">
                  <a:solidFill>
                    <a:srgbClr val="FFFFFF"/>
                  </a:solidFill>
                </a14:hiddenFill>
              </a:ext>
            </a:extLst>
          </p:spPr>
        </p:pic>
        <p:sp>
          <p:nvSpPr>
            <p:cNvPr id="59" name="Rectangle 29"/>
            <p:cNvSpPr>
              <a:spLocks noChangeArrowheads="1"/>
            </p:cNvSpPr>
            <p:nvPr/>
          </p:nvSpPr>
          <p:spPr bwMode="auto">
            <a:xfrm>
              <a:off x="3353" y="1279"/>
              <a:ext cx="640"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buFontTx/>
                <a:buNone/>
              </a:pPr>
              <a:r>
                <a:rPr lang="en-US" altLang="zh-CN" sz="1400" b="1" dirty="0">
                  <a:latin typeface="微软雅黑" pitchFamily="34" charset="-122"/>
                  <a:ea typeface="微软雅黑" pitchFamily="34" charset="-122"/>
                  <a:cs typeface="+mn-ea"/>
                  <a:sym typeface="+mn-lt"/>
                </a:rPr>
                <a:t>9</a:t>
              </a:r>
              <a:r>
                <a:rPr lang="zh-CN" altLang="en-US" sz="1400" b="1" dirty="0">
                  <a:latin typeface="微软雅黑" pitchFamily="34" charset="-122"/>
                  <a:ea typeface="微软雅黑" pitchFamily="34" charset="-122"/>
                  <a:cs typeface="+mn-ea"/>
                  <a:sym typeface="+mn-lt"/>
                </a:rPr>
                <a:t>．</a:t>
              </a:r>
              <a:r>
                <a:rPr lang="zh-CN" altLang="en-US" sz="1400" b="1" dirty="0" smtClean="0">
                  <a:latin typeface="微软雅黑" pitchFamily="34" charset="-122"/>
                  <a:ea typeface="微软雅黑" pitchFamily="34" charset="-122"/>
                  <a:cs typeface="+mn-ea"/>
                  <a:sym typeface="+mn-lt"/>
                </a:rPr>
                <a:t>高尔夫球</a:t>
              </a:r>
              <a:endParaRPr lang="en-US" altLang="zh-CN" sz="1400" b="1" dirty="0" smtClean="0">
                <a:latin typeface="微软雅黑" pitchFamily="34" charset="-122"/>
                <a:ea typeface="微软雅黑" pitchFamily="34" charset="-122"/>
                <a:cs typeface="+mn-ea"/>
                <a:sym typeface="+mn-lt"/>
              </a:endParaRPr>
            </a:p>
            <a:p>
              <a:pPr>
                <a:buFontTx/>
                <a:buNone/>
              </a:pPr>
              <a:r>
                <a:rPr lang="zh-CN" altLang="en-US" sz="1400" b="1" dirty="0" smtClean="0">
                  <a:latin typeface="微软雅黑" pitchFamily="34" charset="-122"/>
                  <a:ea typeface="微软雅黑" pitchFamily="34" charset="-122"/>
                  <a:cs typeface="+mn-ea"/>
                  <a:sym typeface="+mn-lt"/>
                </a:rPr>
                <a:t>及</a:t>
              </a:r>
              <a:r>
                <a:rPr lang="zh-CN" altLang="en-US" sz="1400" b="1" dirty="0">
                  <a:latin typeface="微软雅黑" pitchFamily="34" charset="-122"/>
                  <a:ea typeface="微软雅黑" pitchFamily="34" charset="-122"/>
                  <a:cs typeface="+mn-ea"/>
                  <a:sym typeface="+mn-lt"/>
                </a:rPr>
                <a:t>球具 </a:t>
              </a:r>
            </a:p>
          </p:txBody>
        </p:sp>
      </p:grpSp>
      <p:grpSp>
        <p:nvGrpSpPr>
          <p:cNvPr id="60" name="Group 30"/>
          <p:cNvGrpSpPr>
            <a:grpSpLocks/>
          </p:cNvGrpSpPr>
          <p:nvPr/>
        </p:nvGrpSpPr>
        <p:grpSpPr bwMode="auto">
          <a:xfrm>
            <a:off x="1661946" y="3614265"/>
            <a:ext cx="1352550" cy="1009651"/>
            <a:chOff x="1884" y="1786"/>
            <a:chExt cx="639" cy="636"/>
          </a:xfrm>
        </p:grpSpPr>
        <p:pic>
          <p:nvPicPr>
            <p:cNvPr id="61" name="Picture 31" descr="高档手表"/>
            <p:cNvPicPr>
              <a:picLocks noChangeAspect="1" noChangeArrowheads="1"/>
            </p:cNvPicPr>
            <p:nvPr/>
          </p:nvPicPr>
          <p:blipFill>
            <a:blip r:embed="rId17" cstate="print">
              <a:clrChange>
                <a:clrFrom>
                  <a:srgbClr val="EAEBFF"/>
                </a:clrFrom>
                <a:clrTo>
                  <a:srgbClr val="EAEBFF">
                    <a:alpha val="0"/>
                  </a:srgbClr>
                </a:clrTo>
              </a:clrChange>
              <a:extLst>
                <a:ext uri="{28A0092B-C50C-407E-A947-70E740481C1C}">
                  <a14:useLocalDpi xmlns:a14="http://schemas.microsoft.com/office/drawing/2010/main" val="0"/>
                </a:ext>
              </a:extLst>
            </a:blip>
            <a:srcRect/>
            <a:stretch>
              <a:fillRect/>
            </a:stretch>
          </p:blipFill>
          <p:spPr bwMode="auto">
            <a:xfrm>
              <a:off x="2018" y="1786"/>
              <a:ext cx="365" cy="442"/>
            </a:xfrm>
            <a:prstGeom prst="rect">
              <a:avLst/>
            </a:prstGeom>
            <a:noFill/>
            <a:extLst>
              <a:ext uri="{909E8E84-426E-40DD-AFC4-6F175D3DCCD1}">
                <a14:hiddenFill xmlns:a14="http://schemas.microsoft.com/office/drawing/2010/main">
                  <a:solidFill>
                    <a:srgbClr val="FFFFFF"/>
                  </a:solidFill>
                </a14:hiddenFill>
              </a:ext>
            </a:extLst>
          </p:spPr>
        </p:pic>
        <p:sp>
          <p:nvSpPr>
            <p:cNvPr id="62" name="Rectangle 32"/>
            <p:cNvSpPr>
              <a:spLocks noChangeArrowheads="1"/>
            </p:cNvSpPr>
            <p:nvPr/>
          </p:nvSpPr>
          <p:spPr bwMode="auto">
            <a:xfrm>
              <a:off x="1884" y="2228"/>
              <a:ext cx="639"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10</a:t>
              </a:r>
              <a:r>
                <a:rPr lang="zh-CN" altLang="en-US" sz="1400" b="1" dirty="0">
                  <a:latin typeface="微软雅黑" pitchFamily="34" charset="-122"/>
                  <a:ea typeface="微软雅黑" pitchFamily="34" charset="-122"/>
                  <a:cs typeface="+mn-ea"/>
                  <a:sym typeface="+mn-lt"/>
                </a:rPr>
                <a:t>．高档手表 </a:t>
              </a:r>
            </a:p>
          </p:txBody>
        </p:sp>
      </p:grpSp>
      <p:grpSp>
        <p:nvGrpSpPr>
          <p:cNvPr id="63" name="Group 33"/>
          <p:cNvGrpSpPr>
            <a:grpSpLocks/>
          </p:cNvGrpSpPr>
          <p:nvPr/>
        </p:nvGrpSpPr>
        <p:grpSpPr bwMode="auto">
          <a:xfrm>
            <a:off x="3103625" y="3787303"/>
            <a:ext cx="944033" cy="836613"/>
            <a:chOff x="884" y="1026"/>
            <a:chExt cx="446" cy="527"/>
          </a:xfrm>
        </p:grpSpPr>
        <p:pic>
          <p:nvPicPr>
            <p:cNvPr id="64" name="Picture 34" descr="游艇"/>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84" y="1026"/>
              <a:ext cx="407" cy="269"/>
            </a:xfrm>
            <a:prstGeom prst="rect">
              <a:avLst/>
            </a:prstGeom>
            <a:noFill/>
            <a:extLst>
              <a:ext uri="{909E8E84-426E-40DD-AFC4-6F175D3DCCD1}">
                <a14:hiddenFill xmlns:a14="http://schemas.microsoft.com/office/drawing/2010/main">
                  <a:solidFill>
                    <a:srgbClr val="FFFFFF"/>
                  </a:solidFill>
                </a14:hiddenFill>
              </a:ext>
            </a:extLst>
          </p:spPr>
        </p:pic>
        <p:sp>
          <p:nvSpPr>
            <p:cNvPr id="65" name="Rectangle 35"/>
            <p:cNvSpPr>
              <a:spLocks noChangeArrowheads="1"/>
            </p:cNvSpPr>
            <p:nvPr/>
          </p:nvSpPr>
          <p:spPr bwMode="auto">
            <a:xfrm>
              <a:off x="884" y="1359"/>
              <a:ext cx="44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11</a:t>
              </a:r>
              <a:r>
                <a:rPr lang="zh-CN" altLang="en-US" sz="1400" b="1" dirty="0">
                  <a:latin typeface="微软雅黑" pitchFamily="34" charset="-122"/>
                  <a:ea typeface="微软雅黑" pitchFamily="34" charset="-122"/>
                  <a:cs typeface="+mn-ea"/>
                  <a:sym typeface="+mn-lt"/>
                </a:rPr>
                <a:t>．游艇</a:t>
              </a:r>
            </a:p>
          </p:txBody>
        </p:sp>
      </p:grpSp>
      <p:grpSp>
        <p:nvGrpSpPr>
          <p:cNvPr id="66" name="Group 36"/>
          <p:cNvGrpSpPr>
            <a:grpSpLocks/>
          </p:cNvGrpSpPr>
          <p:nvPr/>
        </p:nvGrpSpPr>
        <p:grpSpPr bwMode="auto">
          <a:xfrm>
            <a:off x="4136787" y="3568228"/>
            <a:ext cx="1126067" cy="1055688"/>
            <a:chOff x="4286" y="1003"/>
            <a:chExt cx="532" cy="665"/>
          </a:xfrm>
        </p:grpSpPr>
        <p:pic>
          <p:nvPicPr>
            <p:cNvPr id="67" name="Picture 37" descr="木制一次性筷子3"/>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286" y="1003"/>
              <a:ext cx="440" cy="330"/>
            </a:xfrm>
            <a:prstGeom prst="rect">
              <a:avLst/>
            </a:prstGeom>
            <a:noFill/>
            <a:extLst>
              <a:ext uri="{909E8E84-426E-40DD-AFC4-6F175D3DCCD1}">
                <a14:hiddenFill xmlns:a14="http://schemas.microsoft.com/office/drawing/2010/main">
                  <a:solidFill>
                    <a:srgbClr val="FFFFFF"/>
                  </a:solidFill>
                </a14:hiddenFill>
              </a:ext>
            </a:extLst>
          </p:spPr>
        </p:pic>
        <p:sp>
          <p:nvSpPr>
            <p:cNvPr id="68" name="Rectangle 38"/>
            <p:cNvSpPr>
              <a:spLocks noChangeArrowheads="1"/>
            </p:cNvSpPr>
            <p:nvPr/>
          </p:nvSpPr>
          <p:spPr bwMode="auto">
            <a:xfrm>
              <a:off x="4287" y="1338"/>
              <a:ext cx="53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12</a:t>
              </a:r>
              <a:r>
                <a:rPr lang="zh-CN" altLang="en-US" sz="1400" b="1" dirty="0">
                  <a:latin typeface="微软雅黑" pitchFamily="34" charset="-122"/>
                  <a:ea typeface="微软雅黑" pitchFamily="34" charset="-122"/>
                  <a:cs typeface="+mn-ea"/>
                  <a:sym typeface="+mn-lt"/>
                </a:rPr>
                <a:t>．木制一</a:t>
              </a:r>
            </a:p>
            <a:p>
              <a:pPr>
                <a:buFontTx/>
                <a:buNone/>
              </a:pPr>
              <a:r>
                <a:rPr lang="zh-CN" altLang="en-US" sz="1400" b="1" dirty="0">
                  <a:latin typeface="微软雅黑" pitchFamily="34" charset="-122"/>
                  <a:ea typeface="微软雅黑" pitchFamily="34" charset="-122"/>
                  <a:cs typeface="+mn-ea"/>
                  <a:sym typeface="+mn-lt"/>
                </a:rPr>
                <a:t>次性筷子</a:t>
              </a:r>
            </a:p>
          </p:txBody>
        </p:sp>
      </p:grpSp>
      <p:grpSp>
        <p:nvGrpSpPr>
          <p:cNvPr id="69" name="Group 39"/>
          <p:cNvGrpSpPr>
            <a:grpSpLocks/>
          </p:cNvGrpSpPr>
          <p:nvPr/>
        </p:nvGrpSpPr>
        <p:grpSpPr bwMode="auto">
          <a:xfrm>
            <a:off x="5351983" y="3757141"/>
            <a:ext cx="1303867" cy="866775"/>
            <a:chOff x="760" y="1879"/>
            <a:chExt cx="616" cy="546"/>
          </a:xfrm>
        </p:grpSpPr>
        <p:pic>
          <p:nvPicPr>
            <p:cNvPr id="70" name="Picture 40" descr="实木地板"/>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t="15778" b="15836"/>
            <a:stretch>
              <a:fillRect/>
            </a:stretch>
          </p:blipFill>
          <p:spPr bwMode="auto">
            <a:xfrm>
              <a:off x="793" y="1879"/>
              <a:ext cx="515" cy="353"/>
            </a:xfrm>
            <a:prstGeom prst="rect">
              <a:avLst/>
            </a:prstGeom>
            <a:noFill/>
            <a:extLst>
              <a:ext uri="{909E8E84-426E-40DD-AFC4-6F175D3DCCD1}">
                <a14:hiddenFill xmlns:a14="http://schemas.microsoft.com/office/drawing/2010/main">
                  <a:solidFill>
                    <a:srgbClr val="FFFFFF"/>
                  </a:solidFill>
                </a14:hiddenFill>
              </a:ext>
            </a:extLst>
          </p:spPr>
        </p:pic>
        <p:sp>
          <p:nvSpPr>
            <p:cNvPr id="71" name="Rectangle 41"/>
            <p:cNvSpPr>
              <a:spLocks noChangeArrowheads="1"/>
            </p:cNvSpPr>
            <p:nvPr/>
          </p:nvSpPr>
          <p:spPr bwMode="auto">
            <a:xfrm>
              <a:off x="760" y="2231"/>
              <a:ext cx="61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13</a:t>
              </a:r>
              <a:r>
                <a:rPr lang="zh-CN" altLang="en-US" sz="1400" b="1" dirty="0">
                  <a:latin typeface="微软雅黑" pitchFamily="34" charset="-122"/>
                  <a:ea typeface="微软雅黑" pitchFamily="34" charset="-122"/>
                  <a:cs typeface="+mn-ea"/>
                  <a:sym typeface="+mn-lt"/>
                </a:rPr>
                <a:t>．实木地板</a:t>
              </a:r>
            </a:p>
          </p:txBody>
        </p:sp>
      </p:grpSp>
      <p:grpSp>
        <p:nvGrpSpPr>
          <p:cNvPr id="73" name="Group 42"/>
          <p:cNvGrpSpPr>
            <a:grpSpLocks/>
          </p:cNvGrpSpPr>
          <p:nvPr/>
        </p:nvGrpSpPr>
        <p:grpSpPr bwMode="auto">
          <a:xfrm>
            <a:off x="6744979" y="3620616"/>
            <a:ext cx="992716" cy="1003300"/>
            <a:chOff x="1153" y="2613"/>
            <a:chExt cx="469" cy="632"/>
          </a:xfrm>
        </p:grpSpPr>
        <p:pic>
          <p:nvPicPr>
            <p:cNvPr id="77" name="Picture 44" descr="u=3004032315,1590193500&amp;fm=21&amp;gp=0"/>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1156" y="2613"/>
              <a:ext cx="450" cy="450"/>
            </a:xfrm>
            <a:prstGeom prst="rect">
              <a:avLst/>
            </a:prstGeom>
            <a:noFill/>
            <a:extLst>
              <a:ext uri="{909E8E84-426E-40DD-AFC4-6F175D3DCCD1}">
                <a14:hiddenFill xmlns:a14="http://schemas.microsoft.com/office/drawing/2010/main">
                  <a:solidFill>
                    <a:srgbClr val="FFFFFF"/>
                  </a:solidFill>
                </a14:hiddenFill>
              </a:ext>
            </a:extLst>
          </p:spPr>
        </p:pic>
        <p:sp>
          <p:nvSpPr>
            <p:cNvPr id="78" name="Rectangle 43"/>
            <p:cNvSpPr>
              <a:spLocks noChangeArrowheads="1"/>
            </p:cNvSpPr>
            <p:nvPr/>
          </p:nvSpPr>
          <p:spPr bwMode="auto">
            <a:xfrm>
              <a:off x="1153" y="3051"/>
              <a:ext cx="469"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14</a:t>
              </a:r>
              <a:r>
                <a:rPr lang="zh-CN" altLang="en-US" sz="1400" b="1" dirty="0">
                  <a:latin typeface="微软雅黑" pitchFamily="34" charset="-122"/>
                  <a:ea typeface="微软雅黑" pitchFamily="34" charset="-122"/>
                  <a:cs typeface="+mn-ea"/>
                  <a:sym typeface="+mn-lt"/>
                </a:rPr>
                <a:t>．电池 </a:t>
              </a:r>
            </a:p>
          </p:txBody>
        </p:sp>
      </p:grpSp>
      <p:grpSp>
        <p:nvGrpSpPr>
          <p:cNvPr id="79" name="Group 45"/>
          <p:cNvGrpSpPr>
            <a:grpSpLocks/>
          </p:cNvGrpSpPr>
          <p:nvPr/>
        </p:nvGrpSpPr>
        <p:grpSpPr bwMode="auto">
          <a:xfrm>
            <a:off x="7826825" y="3642841"/>
            <a:ext cx="1073150" cy="981075"/>
            <a:chOff x="3833" y="2523"/>
            <a:chExt cx="507" cy="618"/>
          </a:xfrm>
        </p:grpSpPr>
        <p:sp>
          <p:nvSpPr>
            <p:cNvPr id="80" name="Rectangle 46"/>
            <p:cNvSpPr>
              <a:spLocks noChangeArrowheads="1"/>
            </p:cNvSpPr>
            <p:nvPr/>
          </p:nvSpPr>
          <p:spPr bwMode="auto">
            <a:xfrm>
              <a:off x="3837" y="2947"/>
              <a:ext cx="446" cy="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buFontTx/>
                <a:buNone/>
              </a:pPr>
              <a:r>
                <a:rPr lang="en-US" altLang="zh-CN" sz="1400" b="1" dirty="0">
                  <a:latin typeface="微软雅黑" pitchFamily="34" charset="-122"/>
                  <a:ea typeface="微软雅黑" pitchFamily="34" charset="-122"/>
                  <a:cs typeface="+mn-ea"/>
                  <a:sym typeface="+mn-lt"/>
                </a:rPr>
                <a:t>15</a:t>
              </a:r>
              <a:r>
                <a:rPr lang="zh-CN" altLang="en-US" sz="1400" b="1" dirty="0">
                  <a:latin typeface="微软雅黑" pitchFamily="34" charset="-122"/>
                  <a:ea typeface="微软雅黑" pitchFamily="34" charset="-122"/>
                  <a:cs typeface="+mn-ea"/>
                  <a:sym typeface="+mn-lt"/>
                </a:rPr>
                <a:t>．涂料</a:t>
              </a:r>
            </a:p>
          </p:txBody>
        </p:sp>
        <p:pic>
          <p:nvPicPr>
            <p:cNvPr id="81" name="Picture 47" descr="u=1321595656,3590238472&amp;fm=21&amp;gp=0"/>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3833" y="2523"/>
              <a:ext cx="507" cy="370"/>
            </a:xfrm>
            <a:prstGeom prst="rect">
              <a:avLst/>
            </a:prstGeom>
            <a:noFill/>
            <a:extLst>
              <a:ext uri="{909E8E84-426E-40DD-AFC4-6F175D3DCCD1}">
                <a14:hiddenFill xmlns:a14="http://schemas.microsoft.com/office/drawing/2010/main">
                  <a:solidFill>
                    <a:srgbClr val="FFFFFF"/>
                  </a:solidFill>
                </a14:hiddenFill>
              </a:ext>
            </a:extLst>
          </p:spPr>
        </p:pic>
      </p:grpSp>
    </p:spTree>
    <p:custDataLst>
      <p:tags r:id="rId1"/>
    </p:custDataLst>
    <p:extLst>
      <p:ext uri="{BB962C8B-B14F-4D97-AF65-F5344CB8AC3E}">
        <p14:creationId xmlns:p14="http://schemas.microsoft.com/office/powerpoint/2010/main" val="393624205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消费税概述</a:t>
            </a:r>
          </a:p>
        </p:txBody>
      </p:sp>
      <p:sp>
        <p:nvSpPr>
          <p:cNvPr id="82" name="Rectangle 7"/>
          <p:cNvSpPr>
            <a:spLocks noChangeArrowheads="1"/>
          </p:cNvSpPr>
          <p:nvPr/>
        </p:nvSpPr>
        <p:spPr bwMode="auto">
          <a:xfrm>
            <a:off x="5211499" y="3887757"/>
            <a:ext cx="375621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50000"/>
              </a:lnSpc>
            </a:pPr>
            <a:r>
              <a:rPr lang="zh-CN" altLang="en-US" sz="1800" b="1" dirty="0">
                <a:solidFill>
                  <a:srgbClr val="C00000"/>
                </a:solidFill>
                <a:latin typeface="微软雅黑" pitchFamily="34" charset="-122"/>
                <a:ea typeface="微软雅黑" pitchFamily="34" charset="-122"/>
              </a:rPr>
              <a:t>从价定</a:t>
            </a:r>
            <a:r>
              <a:rPr lang="zh-CN" altLang="en-US" sz="1800" b="1" dirty="0" smtClean="0">
                <a:solidFill>
                  <a:srgbClr val="C00000"/>
                </a:solidFill>
                <a:latin typeface="微软雅黑" pitchFamily="34" charset="-122"/>
                <a:ea typeface="微软雅黑" pitchFamily="34" charset="-122"/>
              </a:rPr>
              <a:t>率</a:t>
            </a:r>
            <a:endParaRPr lang="en-US" altLang="zh-CN" sz="1800" b="1" dirty="0" smtClean="0">
              <a:solidFill>
                <a:srgbClr val="C00000"/>
              </a:solidFill>
              <a:latin typeface="微软雅黑" pitchFamily="34" charset="-122"/>
              <a:ea typeface="微软雅黑" pitchFamily="34" charset="-122"/>
            </a:endParaRPr>
          </a:p>
          <a:p>
            <a:pPr algn="ctr">
              <a:lnSpc>
                <a:spcPct val="150000"/>
              </a:lnSpc>
            </a:pP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纳税额＝销售额×比例</a:t>
            </a:r>
            <a:r>
              <a:rPr lang="zh-CN" altLang="zh-CN" sz="1800" dirty="0" smtClean="0">
                <a:latin typeface="微软雅黑" pitchFamily="34" charset="-122"/>
                <a:ea typeface="微软雅黑" pitchFamily="34" charset="-122"/>
              </a:rPr>
              <a:t>税率</a:t>
            </a:r>
            <a:endParaRPr lang="en-US" altLang="zh-CN" sz="1800" dirty="0">
              <a:solidFill>
                <a:srgbClr val="000000"/>
              </a:solidFill>
              <a:latin typeface="微软雅黑" pitchFamily="34" charset="-122"/>
              <a:ea typeface="微软雅黑" pitchFamily="34" charset="-122"/>
            </a:endParaRPr>
          </a:p>
        </p:txBody>
      </p:sp>
      <p:sp>
        <p:nvSpPr>
          <p:cNvPr id="83" name="Rectangle 12"/>
          <p:cNvSpPr>
            <a:spLocks noChangeArrowheads="1"/>
          </p:cNvSpPr>
          <p:nvPr/>
        </p:nvSpPr>
        <p:spPr bwMode="auto">
          <a:xfrm>
            <a:off x="0" y="3887757"/>
            <a:ext cx="346228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50000"/>
              </a:lnSpc>
            </a:pPr>
            <a:r>
              <a:rPr lang="zh-CN" altLang="en-US" sz="1800" b="1" dirty="0" smtClean="0">
                <a:solidFill>
                  <a:srgbClr val="C00000"/>
                </a:solidFill>
                <a:latin typeface="微软雅黑" pitchFamily="34" charset="-122"/>
                <a:ea typeface="微软雅黑" pitchFamily="34" charset="-122"/>
              </a:rPr>
              <a:t>从量定额</a:t>
            </a:r>
            <a:endParaRPr lang="en-US" altLang="zh-CN" sz="1800" b="1" dirty="0" smtClean="0">
              <a:solidFill>
                <a:srgbClr val="C00000"/>
              </a:solidFill>
              <a:latin typeface="微软雅黑" pitchFamily="34" charset="-122"/>
              <a:ea typeface="微软雅黑" pitchFamily="34" charset="-122"/>
            </a:endParaRPr>
          </a:p>
          <a:p>
            <a:pPr algn="ctr">
              <a:lnSpc>
                <a:spcPct val="150000"/>
              </a:lnSpc>
            </a:pP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纳税额＝销售数量×定额</a:t>
            </a:r>
            <a:r>
              <a:rPr lang="zh-CN" altLang="zh-CN" sz="1800" dirty="0" smtClean="0">
                <a:latin typeface="微软雅黑" pitchFamily="34" charset="-122"/>
                <a:ea typeface="微软雅黑" pitchFamily="34" charset="-122"/>
              </a:rPr>
              <a:t>税率</a:t>
            </a:r>
            <a:endParaRPr lang="en-US" altLang="zh-CN" sz="1800" dirty="0">
              <a:solidFill>
                <a:srgbClr val="000000"/>
              </a:solidFill>
              <a:latin typeface="微软雅黑" pitchFamily="34" charset="-122"/>
              <a:ea typeface="微软雅黑" pitchFamily="34" charset="-122"/>
            </a:endParaRPr>
          </a:p>
        </p:txBody>
      </p:sp>
      <p:sp>
        <p:nvSpPr>
          <p:cNvPr id="84" name="Rectangle 13"/>
          <p:cNvSpPr>
            <a:spLocks noChangeArrowheads="1"/>
          </p:cNvSpPr>
          <p:nvPr/>
        </p:nvSpPr>
        <p:spPr bwMode="auto">
          <a:xfrm>
            <a:off x="1260294" y="1423163"/>
            <a:ext cx="633604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pPr>
            <a:r>
              <a:rPr lang="zh-CN" altLang="zh-CN" sz="1800" b="1" dirty="0">
                <a:solidFill>
                  <a:srgbClr val="C00000"/>
                </a:solidFill>
                <a:latin typeface="微软雅黑" pitchFamily="34" charset="-122"/>
                <a:ea typeface="微软雅黑" pitchFamily="34" charset="-122"/>
              </a:rPr>
              <a:t>复合</a:t>
            </a:r>
            <a:r>
              <a:rPr lang="zh-CN" altLang="en-US" sz="1800" b="1" dirty="0">
                <a:solidFill>
                  <a:srgbClr val="C00000"/>
                </a:solidFill>
                <a:latin typeface="微软雅黑" pitchFamily="34" charset="-122"/>
                <a:ea typeface="微软雅黑" pitchFamily="34" charset="-122"/>
              </a:rPr>
              <a:t>计税：</a:t>
            </a:r>
            <a:r>
              <a:rPr lang="zh-CN" altLang="zh-CN" sz="1800" dirty="0">
                <a:latin typeface="微软雅黑" pitchFamily="34" charset="-122"/>
                <a:ea typeface="微软雅黑" pitchFamily="34" charset="-122"/>
              </a:rPr>
              <a:t>应纳税额＝销售额×比例税率＋销售数量×定额税率</a:t>
            </a:r>
          </a:p>
        </p:txBody>
      </p:sp>
      <p:grpSp>
        <p:nvGrpSpPr>
          <p:cNvPr id="85" name="组合 84"/>
          <p:cNvGrpSpPr/>
          <p:nvPr/>
        </p:nvGrpSpPr>
        <p:grpSpPr>
          <a:xfrm>
            <a:off x="2862087" y="1955622"/>
            <a:ext cx="3019729" cy="2869731"/>
            <a:chOff x="2862087" y="1939914"/>
            <a:chExt cx="3019729" cy="2869731"/>
          </a:xfrm>
        </p:grpSpPr>
        <p:sp>
          <p:nvSpPr>
            <p:cNvPr id="86" name="Line 4"/>
            <p:cNvSpPr>
              <a:spLocks noChangeShapeType="1"/>
            </p:cNvSpPr>
            <p:nvPr/>
          </p:nvSpPr>
          <p:spPr bwMode="auto">
            <a:xfrm>
              <a:off x="4427982" y="1939914"/>
              <a:ext cx="0" cy="1003860"/>
            </a:xfrm>
            <a:prstGeom prst="line">
              <a:avLst/>
            </a:prstGeom>
            <a:noFill/>
            <a:ln w="76200">
              <a:solidFill>
                <a:srgbClr val="084CA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7" name="Line 5"/>
            <p:cNvSpPr>
              <a:spLocks noChangeShapeType="1"/>
            </p:cNvSpPr>
            <p:nvPr/>
          </p:nvSpPr>
          <p:spPr bwMode="auto">
            <a:xfrm rot="3497175" flipH="1">
              <a:off x="3786882" y="3114200"/>
              <a:ext cx="55836" cy="1403189"/>
            </a:xfrm>
            <a:prstGeom prst="line">
              <a:avLst/>
            </a:prstGeom>
            <a:noFill/>
            <a:ln w="76200">
              <a:solidFill>
                <a:srgbClr val="084CA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8" name="Line 6"/>
            <p:cNvSpPr>
              <a:spLocks noChangeShapeType="1"/>
            </p:cNvSpPr>
            <p:nvPr/>
          </p:nvSpPr>
          <p:spPr bwMode="auto">
            <a:xfrm rot="18102825" flipH="1">
              <a:off x="5205994" y="3390491"/>
              <a:ext cx="11010" cy="1003727"/>
            </a:xfrm>
            <a:prstGeom prst="line">
              <a:avLst/>
            </a:prstGeom>
            <a:noFill/>
            <a:ln w="76200">
              <a:solidFill>
                <a:srgbClr val="084CA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89" name="Oval 8"/>
            <p:cNvSpPr>
              <a:spLocks noChangeArrowheads="1"/>
            </p:cNvSpPr>
            <p:nvPr/>
          </p:nvSpPr>
          <p:spPr bwMode="auto">
            <a:xfrm>
              <a:off x="2974149" y="1939915"/>
              <a:ext cx="2907667" cy="2869730"/>
            </a:xfrm>
            <a:prstGeom prst="ellipse">
              <a:avLst/>
            </a:prstGeom>
            <a:noFill/>
            <a:ln w="19050">
              <a:solidFill>
                <a:srgbClr val="084CA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sz="1800">
                <a:latin typeface="微软雅黑" pitchFamily="34" charset="-122"/>
                <a:ea typeface="微软雅黑" pitchFamily="34" charset="-122"/>
              </a:endParaRPr>
            </a:p>
          </p:txBody>
        </p:sp>
        <p:sp>
          <p:nvSpPr>
            <p:cNvPr id="90" name="Rectangle 10"/>
            <p:cNvSpPr>
              <a:spLocks noChangeArrowheads="1"/>
            </p:cNvSpPr>
            <p:nvPr/>
          </p:nvSpPr>
          <p:spPr bwMode="auto">
            <a:xfrm>
              <a:off x="4426312" y="2146120"/>
              <a:ext cx="11557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zh-CN" sz="1800" dirty="0" smtClean="0">
                  <a:latin typeface="微软雅黑" pitchFamily="34" charset="-122"/>
                  <a:ea typeface="微软雅黑" pitchFamily="34" charset="-122"/>
                </a:rPr>
                <a:t>卷烟</a:t>
              </a:r>
              <a:endParaRPr lang="en-US" altLang="zh-CN" sz="1800" dirty="0" smtClean="0">
                <a:latin typeface="微软雅黑" pitchFamily="34" charset="-122"/>
                <a:ea typeface="微软雅黑" pitchFamily="34" charset="-122"/>
              </a:endParaRPr>
            </a:p>
            <a:p>
              <a:pPr algn="ctr"/>
              <a:r>
                <a:rPr lang="zh-CN" altLang="zh-CN" sz="1800" dirty="0" smtClean="0">
                  <a:latin typeface="微软雅黑" pitchFamily="34" charset="-122"/>
                  <a:ea typeface="微软雅黑" pitchFamily="34" charset="-122"/>
                </a:rPr>
                <a:t>粮食白酒</a:t>
              </a:r>
              <a:endParaRPr lang="en-US" altLang="zh-CN" sz="1800" dirty="0" smtClean="0">
                <a:latin typeface="微软雅黑" pitchFamily="34" charset="-122"/>
                <a:ea typeface="微软雅黑" pitchFamily="34" charset="-122"/>
              </a:endParaRPr>
            </a:p>
            <a:p>
              <a:pPr algn="ctr"/>
              <a:r>
                <a:rPr lang="zh-CN" altLang="zh-CN" sz="1800" dirty="0" smtClean="0">
                  <a:latin typeface="微软雅黑" pitchFamily="34" charset="-122"/>
                  <a:ea typeface="微软雅黑" pitchFamily="34" charset="-122"/>
                </a:rPr>
                <a:t>薯类</a:t>
              </a:r>
              <a:r>
                <a:rPr lang="zh-CN" altLang="zh-CN" sz="1800" dirty="0">
                  <a:latin typeface="微软雅黑" pitchFamily="34" charset="-122"/>
                  <a:ea typeface="微软雅黑" pitchFamily="34" charset="-122"/>
                </a:rPr>
                <a:t>白酒</a:t>
              </a:r>
              <a:endParaRPr lang="en-US" altLang="zh-CN" sz="1800" dirty="0">
                <a:solidFill>
                  <a:srgbClr val="000000"/>
                </a:solidFill>
                <a:latin typeface="微软雅黑" pitchFamily="34" charset="-122"/>
                <a:ea typeface="微软雅黑" pitchFamily="34" charset="-122"/>
              </a:endParaRPr>
            </a:p>
          </p:txBody>
        </p:sp>
        <p:sp>
          <p:nvSpPr>
            <p:cNvPr id="91" name="Oval 11"/>
            <p:cNvSpPr>
              <a:spLocks noChangeArrowheads="1"/>
            </p:cNvSpPr>
            <p:nvPr/>
          </p:nvSpPr>
          <p:spPr bwMode="auto">
            <a:xfrm>
              <a:off x="3966020" y="2943774"/>
              <a:ext cx="923925" cy="862013"/>
            </a:xfrm>
            <a:prstGeom prst="ellipse">
              <a:avLst/>
            </a:prstGeom>
            <a:solidFill>
              <a:schemeClr val="accent1">
                <a:lumMod val="60000"/>
                <a:lumOff val="4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1800" dirty="0" smtClean="0">
                  <a:latin typeface="微软雅黑" pitchFamily="34" charset="-122"/>
                  <a:ea typeface="微软雅黑" pitchFamily="34" charset="-122"/>
                </a:rPr>
                <a:t>消费税</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计税方法</a:t>
              </a:r>
              <a:endParaRPr lang="zh-CN" altLang="en-US" sz="1800" dirty="0">
                <a:latin typeface="微软雅黑" pitchFamily="34" charset="-122"/>
                <a:ea typeface="微软雅黑" pitchFamily="34" charset="-122"/>
              </a:endParaRPr>
            </a:p>
          </p:txBody>
        </p:sp>
        <p:sp>
          <p:nvSpPr>
            <p:cNvPr id="92" name="Rectangle 14"/>
            <p:cNvSpPr>
              <a:spLocks noChangeArrowheads="1"/>
            </p:cNvSpPr>
            <p:nvPr/>
          </p:nvSpPr>
          <p:spPr bwMode="auto">
            <a:xfrm>
              <a:off x="4426312" y="3848862"/>
              <a:ext cx="77815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1800" dirty="0" smtClean="0">
                  <a:solidFill>
                    <a:srgbClr val="000000"/>
                  </a:solidFill>
                  <a:latin typeface="微软雅黑" pitchFamily="34" charset="-122"/>
                  <a:ea typeface="微软雅黑" pitchFamily="34" charset="-122"/>
                </a:rPr>
                <a:t>多数</a:t>
              </a:r>
              <a:endParaRPr lang="en-US" altLang="zh-CN" sz="1800" dirty="0" smtClean="0">
                <a:solidFill>
                  <a:srgbClr val="000000"/>
                </a:solidFill>
                <a:latin typeface="微软雅黑" pitchFamily="34" charset="-122"/>
                <a:ea typeface="微软雅黑" pitchFamily="34" charset="-122"/>
              </a:endParaRPr>
            </a:p>
            <a:p>
              <a:pPr algn="ctr"/>
              <a:r>
                <a:rPr lang="zh-CN" altLang="en-US" sz="1800" dirty="0" smtClean="0">
                  <a:solidFill>
                    <a:srgbClr val="000000"/>
                  </a:solidFill>
                  <a:latin typeface="微软雅黑" pitchFamily="34" charset="-122"/>
                  <a:ea typeface="微软雅黑" pitchFamily="34" charset="-122"/>
                </a:rPr>
                <a:t>消费品</a:t>
              </a:r>
              <a:endParaRPr lang="en-US" altLang="zh-CN" sz="1800" dirty="0">
                <a:solidFill>
                  <a:srgbClr val="000000"/>
                </a:solidFill>
                <a:latin typeface="微软雅黑" pitchFamily="34" charset="-122"/>
                <a:ea typeface="微软雅黑" pitchFamily="34" charset="-122"/>
              </a:endParaRPr>
            </a:p>
          </p:txBody>
        </p:sp>
        <p:sp>
          <p:nvSpPr>
            <p:cNvPr id="93" name="Rectangle 16"/>
            <p:cNvSpPr>
              <a:spLocks noChangeArrowheads="1"/>
            </p:cNvSpPr>
            <p:nvPr/>
          </p:nvSpPr>
          <p:spPr bwMode="auto">
            <a:xfrm>
              <a:off x="2862087" y="3103176"/>
              <a:ext cx="110966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r>
                <a:rPr lang="zh-CN" altLang="en-US" sz="1800" dirty="0">
                  <a:solidFill>
                    <a:srgbClr val="000000"/>
                  </a:solidFill>
                  <a:latin typeface="微软雅黑" pitchFamily="34" charset="-122"/>
                  <a:ea typeface="微软雅黑" pitchFamily="34" charset="-122"/>
                </a:rPr>
                <a:t>成品</a:t>
              </a:r>
              <a:r>
                <a:rPr lang="zh-CN" altLang="en-US" sz="1800" dirty="0" smtClean="0">
                  <a:solidFill>
                    <a:srgbClr val="000000"/>
                  </a:solidFill>
                  <a:latin typeface="微软雅黑" pitchFamily="34" charset="-122"/>
                  <a:ea typeface="微软雅黑" pitchFamily="34" charset="-122"/>
                </a:rPr>
                <a:t>油</a:t>
              </a:r>
              <a:endParaRPr lang="en-US" altLang="zh-CN" sz="1800" dirty="0" smtClean="0">
                <a:solidFill>
                  <a:srgbClr val="000000"/>
                </a:solidFill>
                <a:latin typeface="微软雅黑" pitchFamily="34" charset="-122"/>
                <a:ea typeface="微软雅黑" pitchFamily="34" charset="-122"/>
              </a:endParaRPr>
            </a:p>
            <a:p>
              <a:pPr algn="ctr"/>
              <a:r>
                <a:rPr lang="zh-CN" altLang="en-US" sz="1800" dirty="0" smtClean="0">
                  <a:solidFill>
                    <a:srgbClr val="000000"/>
                  </a:solidFill>
                  <a:latin typeface="微软雅黑" pitchFamily="34" charset="-122"/>
                  <a:ea typeface="微软雅黑" pitchFamily="34" charset="-122"/>
                </a:rPr>
                <a:t>黄酒</a:t>
              </a:r>
              <a:endParaRPr lang="en-US" altLang="zh-CN" sz="1800" dirty="0" smtClean="0">
                <a:solidFill>
                  <a:srgbClr val="000000"/>
                </a:solidFill>
                <a:latin typeface="微软雅黑" pitchFamily="34" charset="-122"/>
                <a:ea typeface="微软雅黑" pitchFamily="34" charset="-122"/>
              </a:endParaRPr>
            </a:p>
            <a:p>
              <a:pPr algn="ctr"/>
              <a:r>
                <a:rPr lang="zh-CN" altLang="en-US" sz="1800" dirty="0" smtClean="0">
                  <a:solidFill>
                    <a:srgbClr val="000000"/>
                  </a:solidFill>
                  <a:latin typeface="微软雅黑" pitchFamily="34" charset="-122"/>
                  <a:ea typeface="微软雅黑" pitchFamily="34" charset="-122"/>
                </a:rPr>
                <a:t>啤酒</a:t>
              </a:r>
              <a:endParaRPr lang="en-US" altLang="zh-CN" sz="1800" dirty="0">
                <a:solidFill>
                  <a:srgbClr val="000000"/>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1721877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wipe(left)">
                                      <p:cBhvr>
                                        <p:cTn id="7" dur="500"/>
                                        <p:tgtEl>
                                          <p:spTgt spid="8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3"/>
                                        </p:tgtEl>
                                        <p:attrNameLst>
                                          <p:attrName>style.visibility</p:attrName>
                                        </p:attrNameLst>
                                      </p:cBhvr>
                                      <p:to>
                                        <p:strVal val="visible"/>
                                      </p:to>
                                    </p:set>
                                    <p:animEffect transition="in" filter="wipe(left)">
                                      <p:cBhvr>
                                        <p:cTn id="12" dur="500"/>
                                        <p:tgtEl>
                                          <p:spTgt spid="83"/>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wipe(left)">
                                      <p:cBhvr>
                                        <p:cTn id="1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p:bldP spid="83" grpId="0"/>
      <p:bldP spid="8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3601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应交增值税的核算</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5576328"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一、增值税</a:t>
            </a:r>
            <a:r>
              <a:rPr lang="zh-CN" altLang="en-US" sz="1800" b="1" dirty="0">
                <a:solidFill>
                  <a:srgbClr val="084CA1"/>
                </a:solidFill>
                <a:ea typeface="微软雅黑"/>
                <a:cs typeface="+mn-ea"/>
                <a:sym typeface="+mn-lt"/>
              </a:rPr>
              <a:t>的</a:t>
            </a:r>
            <a:r>
              <a:rPr lang="zh-CN" altLang="en-US" sz="1800" b="1" dirty="0" smtClean="0">
                <a:solidFill>
                  <a:srgbClr val="084CA1"/>
                </a:solidFill>
                <a:ea typeface="微软雅黑"/>
                <a:cs typeface="+mn-ea"/>
                <a:sym typeface="+mn-lt"/>
              </a:rPr>
              <a:t>核算内容</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增值税纳税人的概述</a:t>
            </a:r>
            <a:endParaRPr lang="en-US" altLang="zh-CN" sz="1800" b="1" dirty="0">
              <a:solidFill>
                <a:srgbClr val="084CA1"/>
              </a:solidFill>
              <a:ea typeface="微软雅黑"/>
              <a:cs typeface="+mn-ea"/>
              <a:sym typeface="+mn-lt"/>
            </a:endParaRPr>
          </a:p>
        </p:txBody>
      </p:sp>
      <p:sp>
        <p:nvSpPr>
          <p:cNvPr id="23" name="矩形 22"/>
          <p:cNvSpPr/>
          <p:nvPr/>
        </p:nvSpPr>
        <p:spPr>
          <a:xfrm>
            <a:off x="1254889" y="1134835"/>
            <a:ext cx="7510932" cy="1477323"/>
          </a:xfrm>
          <a:prstGeom prst="rect">
            <a:avLst/>
          </a:prstGeom>
        </p:spPr>
        <p:txBody>
          <a:bodyPr wrap="square" lIns="91436" tIns="45718" rIns="91436" bIns="45718">
            <a:spAutoFit/>
          </a:bodyPr>
          <a:lstStyle/>
          <a:p>
            <a:pPr>
              <a:lnSpc>
                <a:spcPct val="150000"/>
              </a:lnSpc>
            </a:pPr>
            <a:r>
              <a:rPr lang="zh-CN" altLang="zh-CN" sz="2000" dirty="0">
                <a:solidFill>
                  <a:srgbClr val="C00000"/>
                </a:solidFill>
                <a:latin typeface="微软雅黑" pitchFamily="34" charset="-122"/>
                <a:ea typeface="微软雅黑" pitchFamily="34" charset="-122"/>
              </a:rPr>
              <a:t>增值税</a:t>
            </a:r>
            <a:r>
              <a:rPr lang="zh-CN" altLang="zh-CN" sz="2000" dirty="0" smtClean="0">
                <a:solidFill>
                  <a:srgbClr val="C00000"/>
                </a:solidFill>
                <a:latin typeface="微软雅黑" pitchFamily="34" charset="-122"/>
                <a:ea typeface="微软雅黑" pitchFamily="34" charset="-122"/>
              </a:rPr>
              <a:t>纳税人</a:t>
            </a:r>
            <a:r>
              <a:rPr lang="zh-CN" altLang="en-US" sz="2000" dirty="0" smtClean="0">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在</a:t>
            </a:r>
            <a:r>
              <a:rPr lang="zh-CN" altLang="zh-CN" sz="2000" dirty="0">
                <a:latin typeface="微软雅黑" pitchFamily="34" charset="-122"/>
                <a:ea typeface="微软雅黑" pitchFamily="34" charset="-122"/>
              </a:rPr>
              <a:t>我国境内销售货物或提供加工、修理修配劳务（简称应税劳务），交通运输业、邮政业、电信业、现代服务、生活服务（简称应税服务），以及进口货物的企业单位和</a:t>
            </a:r>
            <a:r>
              <a:rPr lang="zh-CN" altLang="zh-CN" sz="2000" dirty="0" smtClean="0">
                <a:latin typeface="微软雅黑" pitchFamily="34" charset="-122"/>
                <a:ea typeface="微软雅黑" pitchFamily="34" charset="-122"/>
              </a:rPr>
              <a:t>个人。</a:t>
            </a:r>
            <a:endParaRPr lang="zh-CN" altLang="zh-CN" sz="2000" dirty="0">
              <a:latin typeface="微软雅黑" pitchFamily="34" charset="-122"/>
              <a:ea typeface="微软雅黑" pitchFamily="34" charset="-122"/>
            </a:endParaRPr>
          </a:p>
        </p:txBody>
      </p:sp>
      <p:sp>
        <p:nvSpPr>
          <p:cNvPr id="24" name="TextBox 23"/>
          <p:cNvSpPr txBox="1"/>
          <p:nvPr/>
        </p:nvSpPr>
        <p:spPr>
          <a:xfrm>
            <a:off x="5985443" y="2815876"/>
            <a:ext cx="1338820" cy="369328"/>
          </a:xfrm>
          <a:prstGeom prst="rect">
            <a:avLst/>
          </a:prstGeom>
          <a:noFill/>
        </p:spPr>
        <p:txBody>
          <a:bodyPr wrap="none" lIns="91436" tIns="45718" rIns="91436" bIns="45718" rtlCol="0">
            <a:spAutoFit/>
          </a:bodyPr>
          <a:lstStyle/>
          <a:p>
            <a:r>
              <a:rPr lang="zh-CN" altLang="en-US" sz="1800" b="1" dirty="0">
                <a:solidFill>
                  <a:srgbClr val="C00000"/>
                </a:solidFill>
                <a:latin typeface="微软雅黑" pitchFamily="34" charset="-122"/>
                <a:ea typeface="微软雅黑" pitchFamily="34" charset="-122"/>
              </a:rPr>
              <a:t>一般纳税人</a:t>
            </a:r>
          </a:p>
        </p:txBody>
      </p:sp>
      <p:sp>
        <p:nvSpPr>
          <p:cNvPr id="26" name="TextBox 25"/>
          <p:cNvSpPr txBox="1"/>
          <p:nvPr/>
        </p:nvSpPr>
        <p:spPr>
          <a:xfrm>
            <a:off x="2111360" y="2805316"/>
            <a:ext cx="1569652" cy="369328"/>
          </a:xfrm>
          <a:prstGeom prst="rect">
            <a:avLst/>
          </a:prstGeom>
          <a:noFill/>
        </p:spPr>
        <p:txBody>
          <a:bodyPr wrap="none" lIns="91436" tIns="45718" rIns="91436" bIns="45718" rtlCol="0">
            <a:spAutoFit/>
          </a:bodyPr>
          <a:lstStyle/>
          <a:p>
            <a:r>
              <a:rPr lang="zh-CN" altLang="en-US" sz="1800" b="1" dirty="0" smtClean="0">
                <a:solidFill>
                  <a:srgbClr val="C00000"/>
                </a:solidFill>
                <a:latin typeface="微软雅黑" pitchFamily="34" charset="-122"/>
                <a:ea typeface="微软雅黑" pitchFamily="34" charset="-122"/>
              </a:rPr>
              <a:t>小规模纳税人</a:t>
            </a:r>
            <a:endParaRPr lang="zh-CN" altLang="en-US" sz="1800" b="1" dirty="0">
              <a:solidFill>
                <a:srgbClr val="C00000"/>
              </a:solidFill>
              <a:latin typeface="微软雅黑" pitchFamily="34" charset="-122"/>
              <a:ea typeface="微软雅黑" pitchFamily="34" charset="-122"/>
            </a:endParaRPr>
          </a:p>
        </p:txBody>
      </p:sp>
      <p:grpSp>
        <p:nvGrpSpPr>
          <p:cNvPr id="27" name="组合 26"/>
          <p:cNvGrpSpPr/>
          <p:nvPr/>
        </p:nvGrpSpPr>
        <p:grpSpPr>
          <a:xfrm>
            <a:off x="4372620" y="2644384"/>
            <a:ext cx="968690" cy="968690"/>
            <a:chOff x="5480743" y="1718505"/>
            <a:chExt cx="968690" cy="968690"/>
          </a:xfrm>
        </p:grpSpPr>
        <p:grpSp>
          <p:nvGrpSpPr>
            <p:cNvPr id="28" name="组合 27"/>
            <p:cNvGrpSpPr/>
            <p:nvPr/>
          </p:nvGrpSpPr>
          <p:grpSpPr>
            <a:xfrm>
              <a:off x="5480743" y="1718505"/>
              <a:ext cx="968690" cy="968690"/>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tx1"/>
                  </a:solidFill>
                  <a:latin typeface="微软雅黑" pitchFamily="34" charset="-122"/>
                  <a:ea typeface="微软雅黑" pitchFamily="34" charset="-122"/>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latin typeface="微软雅黑" pitchFamily="34" charset="-122"/>
                  <a:ea typeface="微软雅黑" pitchFamily="34" charset="-122"/>
                </a:endParaRPr>
              </a:p>
            </p:txBody>
          </p:sp>
        </p:grpSp>
        <p:sp>
          <p:nvSpPr>
            <p:cNvPr id="29" name="矩形 28"/>
            <p:cNvSpPr/>
            <p:nvPr/>
          </p:nvSpPr>
          <p:spPr>
            <a:xfrm>
              <a:off x="5493235" y="1879436"/>
              <a:ext cx="956198" cy="646331"/>
            </a:xfrm>
            <a:prstGeom prst="rect">
              <a:avLst/>
            </a:prstGeom>
          </p:spPr>
          <p:txBody>
            <a:bodyPr wrap="square">
              <a:spAutoFit/>
            </a:bodyPr>
            <a:lstStyle/>
            <a:p>
              <a:pPr algn="ctr"/>
              <a:r>
                <a:rPr lang="zh-CN" altLang="en-US" sz="1800" b="1" dirty="0" smtClean="0">
                  <a:solidFill>
                    <a:srgbClr val="084CA1"/>
                  </a:solidFill>
                  <a:latin typeface="微软雅黑" panose="020B0503020204020204" pitchFamily="34" charset="-122"/>
                  <a:ea typeface="微软雅黑" panose="020B0503020204020204" pitchFamily="34" charset="-122"/>
                </a:rPr>
                <a:t>年应税</a:t>
              </a:r>
              <a:endParaRPr lang="en-US" altLang="zh-CN" sz="1800" b="1" dirty="0" smtClean="0">
                <a:solidFill>
                  <a:srgbClr val="084CA1"/>
                </a:solidFill>
                <a:latin typeface="微软雅黑" panose="020B0503020204020204" pitchFamily="34" charset="-122"/>
                <a:ea typeface="微软雅黑" panose="020B0503020204020204" pitchFamily="34" charset="-122"/>
              </a:endParaRPr>
            </a:p>
            <a:p>
              <a:pPr algn="ctr"/>
              <a:r>
                <a:rPr lang="zh-CN" altLang="en-US" sz="1800" b="1" dirty="0" smtClean="0">
                  <a:solidFill>
                    <a:srgbClr val="084CA1"/>
                  </a:solidFill>
                  <a:latin typeface="微软雅黑" panose="020B0503020204020204" pitchFamily="34" charset="-122"/>
                  <a:ea typeface="微软雅黑" panose="020B0503020204020204" pitchFamily="34" charset="-122"/>
                </a:rPr>
                <a:t>销售额</a:t>
              </a:r>
              <a:endParaRPr lang="zh-CN" altLang="en-US" sz="1800" b="1" dirty="0">
                <a:solidFill>
                  <a:srgbClr val="084CA1"/>
                </a:solidFill>
                <a:latin typeface="微软雅黑" panose="020B0503020204020204" pitchFamily="34" charset="-122"/>
                <a:ea typeface="微软雅黑" panose="020B0503020204020204" pitchFamily="34" charset="-122"/>
              </a:endParaRPr>
            </a:p>
          </p:txBody>
        </p:sp>
      </p:grpSp>
      <p:pic>
        <p:nvPicPr>
          <p:cNvPr id="43" name="Picture 4" descr="https://timgsa.baidu.com/timg?image&amp;quality=80&amp;size=b10000_10000&amp;sec=1505965859&amp;di=142a6fe4df556c015f310c670975a96a&amp;src=http%3A%2F%2Fp1.pccoo.cn%2Fyp%2F20131025%2F201310251045378241s.gi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018477" y="3264288"/>
            <a:ext cx="1755430" cy="1316572"/>
          </a:xfrm>
          <a:prstGeom prst="rect">
            <a:avLst/>
          </a:prstGeom>
          <a:noFill/>
          <a:extLst>
            <a:ext uri="{909E8E84-426E-40DD-AFC4-6F175D3DCCD1}">
              <a14:hiddenFill xmlns:a14="http://schemas.microsoft.com/office/drawing/2010/main">
                <a:solidFill>
                  <a:srgbClr val="FFFFFF"/>
                </a:solidFill>
              </a14:hiddenFill>
            </a:ext>
          </a:extLst>
        </p:spPr>
      </p:pic>
      <p:grpSp>
        <p:nvGrpSpPr>
          <p:cNvPr id="44" name="组合 43"/>
          <p:cNvGrpSpPr/>
          <p:nvPr/>
        </p:nvGrpSpPr>
        <p:grpSpPr>
          <a:xfrm>
            <a:off x="6048137" y="3252237"/>
            <a:ext cx="1316572" cy="1328625"/>
            <a:chOff x="3029403" y="1866652"/>
            <a:chExt cx="1316572" cy="1328625"/>
          </a:xfrm>
        </p:grpSpPr>
        <p:pic>
          <p:nvPicPr>
            <p:cNvPr id="45" name="Picture 2" descr="https://timgsa.baidu.com/timg?image&amp;quality=80&amp;size=b9999_10000&amp;sec=1505975981005&amp;di=bef3a70422ce492c8e17a8b0b15ae9b1&amp;imgtype=0&amp;src=http%3A%2F%2Fimg.25pp.com%2Fuploadfile%2Fapp%2Ficon%2F20160726%2F1469529124435784.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029403" y="1866652"/>
              <a:ext cx="1316572" cy="1316572"/>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p:cNvSpPr txBox="1"/>
            <p:nvPr/>
          </p:nvSpPr>
          <p:spPr>
            <a:xfrm>
              <a:off x="3278038" y="2825945"/>
              <a:ext cx="877163"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大财主</a:t>
              </a:r>
              <a:endParaRPr lang="zh-CN" altLang="en-US" sz="1800" b="1" dirty="0">
                <a:latin typeface="微软雅黑" pitchFamily="34" charset="-122"/>
                <a:ea typeface="微软雅黑" pitchFamily="34" charset="-122"/>
              </a:endParaRPr>
            </a:p>
          </p:txBody>
        </p:sp>
      </p:grpSp>
      <p:sp>
        <p:nvSpPr>
          <p:cNvPr id="47" name="矩形 46"/>
          <p:cNvSpPr/>
          <p:nvPr/>
        </p:nvSpPr>
        <p:spPr>
          <a:xfrm>
            <a:off x="4312585" y="3922576"/>
            <a:ext cx="1074325" cy="369328"/>
          </a:xfrm>
          <a:prstGeom prst="rect">
            <a:avLst/>
          </a:prstGeom>
        </p:spPr>
        <p:txBody>
          <a:bodyPr wrap="none" lIns="91436" tIns="45718" rIns="91436" bIns="45718">
            <a:spAutoFit/>
          </a:bodyPr>
          <a:lstStyle/>
          <a:p>
            <a:r>
              <a:rPr lang="en-US" altLang="zh-CN" sz="1800" b="1" dirty="0">
                <a:solidFill>
                  <a:srgbClr val="084CA1"/>
                </a:solidFill>
                <a:latin typeface="微软雅黑" pitchFamily="34" charset="-122"/>
                <a:ea typeface="微软雅黑" pitchFamily="34" charset="-122"/>
              </a:rPr>
              <a:t>500</a:t>
            </a:r>
            <a:r>
              <a:rPr lang="zh-CN" altLang="zh-CN" sz="1800" b="1" dirty="0">
                <a:solidFill>
                  <a:srgbClr val="084CA1"/>
                </a:solidFill>
                <a:latin typeface="微软雅黑" pitchFamily="34" charset="-122"/>
                <a:ea typeface="微软雅黑" pitchFamily="34" charset="-122"/>
              </a:rPr>
              <a:t>万元</a:t>
            </a:r>
            <a:endParaRPr lang="zh-CN" altLang="en-US" sz="1800" b="1" dirty="0">
              <a:solidFill>
                <a:srgbClr val="084CA1"/>
              </a:solidFill>
              <a:latin typeface="微软雅黑" pitchFamily="34" charset="-122"/>
              <a:ea typeface="微软雅黑" pitchFamily="34" charset="-122"/>
            </a:endParaRPr>
          </a:p>
        </p:txBody>
      </p:sp>
      <p:sp>
        <p:nvSpPr>
          <p:cNvPr id="48" name="TextBox 47"/>
          <p:cNvSpPr txBox="1"/>
          <p:nvPr/>
        </p:nvSpPr>
        <p:spPr>
          <a:xfrm>
            <a:off x="5401347" y="3845632"/>
            <a:ext cx="646323" cy="646327"/>
          </a:xfrm>
          <a:prstGeom prst="rect">
            <a:avLst/>
          </a:prstGeom>
          <a:noFill/>
        </p:spPr>
        <p:txBody>
          <a:bodyPr wrap="none" lIns="91436" tIns="45718" rIns="91436" bIns="45718" rtlCol="0">
            <a:spAutoFit/>
          </a:bodyPr>
          <a:lstStyle/>
          <a:p>
            <a:r>
              <a:rPr lang="zh-CN" altLang="en-US" sz="3600" b="1" dirty="0">
                <a:solidFill>
                  <a:srgbClr val="084CA1"/>
                </a:solidFill>
                <a:latin typeface="微软雅黑" pitchFamily="34" charset="-122"/>
                <a:ea typeface="微软雅黑" pitchFamily="34" charset="-122"/>
              </a:rPr>
              <a:t>＜</a:t>
            </a:r>
          </a:p>
        </p:txBody>
      </p:sp>
      <p:sp>
        <p:nvSpPr>
          <p:cNvPr id="49" name="TextBox 48"/>
          <p:cNvSpPr txBox="1"/>
          <p:nvPr/>
        </p:nvSpPr>
        <p:spPr>
          <a:xfrm>
            <a:off x="3868565" y="3922576"/>
            <a:ext cx="360988" cy="369328"/>
          </a:xfrm>
          <a:prstGeom prst="rect">
            <a:avLst/>
          </a:prstGeom>
          <a:noFill/>
        </p:spPr>
        <p:txBody>
          <a:bodyPr wrap="none" lIns="91436" tIns="45718" rIns="91436" bIns="45718" rtlCol="0">
            <a:spAutoFit/>
          </a:bodyPr>
          <a:lstStyle/>
          <a:p>
            <a:r>
              <a:rPr lang="zh-CN" altLang="en-US" sz="1800" b="1" dirty="0" smtClean="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1409358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应交消费税的账务处理</a:t>
            </a:r>
          </a:p>
        </p:txBody>
      </p:sp>
      <p:cxnSp>
        <p:nvCxnSpPr>
          <p:cNvPr id="20" name="直接连接符 19"/>
          <p:cNvCxnSpPr/>
          <p:nvPr/>
        </p:nvCxnSpPr>
        <p:spPr>
          <a:xfrm>
            <a:off x="1672686" y="1677409"/>
            <a:ext cx="594360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4566042" y="1677409"/>
            <a:ext cx="0" cy="254793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4604142" y="1749417"/>
            <a:ext cx="1800493" cy="507831"/>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计提应缴消费税</a:t>
            </a:r>
            <a:endParaRPr lang="zh-CN" altLang="en-US" sz="1800" dirty="0">
              <a:latin typeface="微软雅黑" pitchFamily="34" charset="-122"/>
              <a:ea typeface="微软雅黑" pitchFamily="34" charset="-122"/>
            </a:endParaRPr>
          </a:p>
        </p:txBody>
      </p:sp>
      <p:sp>
        <p:nvSpPr>
          <p:cNvPr id="23" name="TextBox 22"/>
          <p:cNvSpPr txBox="1"/>
          <p:nvPr/>
        </p:nvSpPr>
        <p:spPr>
          <a:xfrm>
            <a:off x="1672686" y="1199822"/>
            <a:ext cx="646331" cy="458908"/>
          </a:xfrm>
          <a:prstGeom prst="rect">
            <a:avLst/>
          </a:prstGeom>
          <a:noFill/>
        </p:spPr>
        <p:txBody>
          <a:bodyPr wrap="none" rtlCol="0">
            <a:spAutoFit/>
          </a:bodyPr>
          <a:lstStyle/>
          <a:p>
            <a:pPr>
              <a:lnSpc>
                <a:spcPct val="150000"/>
              </a:lnSpc>
            </a:pPr>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4" name="TextBox 23"/>
          <p:cNvSpPr txBox="1"/>
          <p:nvPr/>
        </p:nvSpPr>
        <p:spPr>
          <a:xfrm>
            <a:off x="6969948" y="1199822"/>
            <a:ext cx="646331" cy="458908"/>
          </a:xfrm>
          <a:prstGeom prst="rect">
            <a:avLst/>
          </a:prstGeom>
          <a:noFill/>
        </p:spPr>
        <p:txBody>
          <a:bodyPr wrap="none" rtlCol="0">
            <a:spAutoFit/>
          </a:bodyPr>
          <a:lstStyle/>
          <a:p>
            <a:pPr>
              <a:lnSpc>
                <a:spcPct val="150000"/>
              </a:lnSpc>
            </a:pPr>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5" name="TextBox 24"/>
          <p:cNvSpPr txBox="1"/>
          <p:nvPr/>
        </p:nvSpPr>
        <p:spPr>
          <a:xfrm>
            <a:off x="1779944" y="1763650"/>
            <a:ext cx="2285835" cy="923330"/>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实际缴纳的消费税</a:t>
            </a:r>
            <a:r>
              <a:rPr lang="en-US" altLang="zh-CN" sz="1800" dirty="0" smtClean="0">
                <a:latin typeface="微软雅黑" pitchFamily="34" charset="-122"/>
                <a:ea typeface="微软雅黑" pitchFamily="34" charset="-122"/>
              </a:rPr>
              <a:t>;</a:t>
            </a:r>
          </a:p>
          <a:p>
            <a:pPr>
              <a:lnSpc>
                <a:spcPct val="150000"/>
              </a:lnSpc>
            </a:pPr>
            <a:r>
              <a:rPr lang="zh-CN" altLang="en-US" sz="1800" dirty="0" smtClean="0">
                <a:latin typeface="微软雅黑" pitchFamily="34" charset="-122"/>
                <a:ea typeface="微软雅黑" pitchFamily="34" charset="-122"/>
              </a:rPr>
              <a:t>允许抵扣的消费税</a:t>
            </a:r>
            <a:endParaRPr lang="zh-CN" altLang="en-US" sz="1800" dirty="0">
              <a:latin typeface="微软雅黑" pitchFamily="34" charset="-122"/>
              <a:ea typeface="微软雅黑" pitchFamily="34" charset="-122"/>
            </a:endParaRPr>
          </a:p>
        </p:txBody>
      </p:sp>
      <p:sp>
        <p:nvSpPr>
          <p:cNvPr id="26" name="TextBox 25"/>
          <p:cNvSpPr txBox="1"/>
          <p:nvPr/>
        </p:nvSpPr>
        <p:spPr>
          <a:xfrm>
            <a:off x="3153737" y="1123411"/>
            <a:ext cx="3047629" cy="499624"/>
          </a:xfrm>
          <a:prstGeom prst="rect">
            <a:avLst/>
          </a:prstGeom>
          <a:noFill/>
        </p:spPr>
        <p:txBody>
          <a:bodyPr wrap="none" rtlCol="0">
            <a:spAutoFit/>
          </a:bodyPr>
          <a:lstStyle/>
          <a:p>
            <a:pPr>
              <a:lnSpc>
                <a:spcPct val="150000"/>
              </a:lnSpc>
            </a:pPr>
            <a:r>
              <a:rPr lang="zh-CN" altLang="en-US" sz="2000" b="1" dirty="0" smtClean="0">
                <a:solidFill>
                  <a:srgbClr val="084CA1"/>
                </a:solidFill>
                <a:latin typeface="微软雅黑" pitchFamily="34" charset="-122"/>
                <a:ea typeface="微软雅黑" pitchFamily="34" charset="-122"/>
              </a:rPr>
              <a:t>应交税费</a:t>
            </a:r>
            <a:r>
              <a:rPr lang="en-US" altLang="zh-CN" sz="2000" b="1" dirty="0" smtClean="0">
                <a:solidFill>
                  <a:srgbClr val="084CA1"/>
                </a:solidFill>
                <a:latin typeface="微软雅黑" pitchFamily="34" charset="-122"/>
                <a:ea typeface="微软雅黑" pitchFamily="34" charset="-122"/>
              </a:rPr>
              <a:t>——</a:t>
            </a:r>
            <a:r>
              <a:rPr lang="zh-CN" altLang="en-US" sz="2000" b="1" dirty="0" smtClean="0">
                <a:solidFill>
                  <a:srgbClr val="084CA1"/>
                </a:solidFill>
                <a:latin typeface="微软雅黑" pitchFamily="34" charset="-122"/>
                <a:ea typeface="微软雅黑" pitchFamily="34" charset="-122"/>
              </a:rPr>
              <a:t>应交消费税</a:t>
            </a:r>
            <a:endParaRPr lang="zh-CN" altLang="en-US" sz="2000" b="1" dirty="0">
              <a:solidFill>
                <a:srgbClr val="084CA1"/>
              </a:solidFill>
              <a:latin typeface="微软雅黑" pitchFamily="34" charset="-122"/>
              <a:ea typeface="微软雅黑" pitchFamily="34" charset="-122"/>
            </a:endParaRPr>
          </a:p>
        </p:txBody>
      </p:sp>
      <p:sp>
        <p:nvSpPr>
          <p:cNvPr id="27" name="矩形 26"/>
          <p:cNvSpPr/>
          <p:nvPr/>
        </p:nvSpPr>
        <p:spPr>
          <a:xfrm>
            <a:off x="4567554" y="2797820"/>
            <a:ext cx="3048732" cy="507831"/>
          </a:xfrm>
          <a:prstGeom prst="rect">
            <a:avLst/>
          </a:prstGeom>
        </p:spPr>
        <p:txBody>
          <a:bodyPr wrap="square">
            <a:spAutoFit/>
          </a:bodyPr>
          <a:lstStyle/>
          <a:p>
            <a:pPr>
              <a:lnSpc>
                <a:spcPct val="150000"/>
              </a:lnSpc>
            </a:pPr>
            <a:r>
              <a:rPr lang="zh-CN" altLang="zh-CN" sz="1800" b="1" dirty="0" smtClean="0">
                <a:latin typeface="微软雅黑" pitchFamily="34" charset="-122"/>
                <a:ea typeface="微软雅黑" pitchFamily="34" charset="-122"/>
              </a:rPr>
              <a:t>期末余额</a:t>
            </a:r>
            <a:r>
              <a:rPr lang="en-US" altLang="zh-CN" sz="1800" b="1"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交未交的</a:t>
            </a:r>
            <a:r>
              <a:rPr lang="zh-CN" altLang="zh-CN" sz="1800" dirty="0" smtClean="0">
                <a:latin typeface="微软雅黑" pitchFamily="34" charset="-122"/>
                <a:ea typeface="微软雅黑" pitchFamily="34" charset="-122"/>
              </a:rPr>
              <a:t>消费税</a:t>
            </a:r>
            <a:endParaRPr lang="zh-CN" altLang="en-US" sz="1800" dirty="0">
              <a:latin typeface="微软雅黑" pitchFamily="34" charset="-122"/>
              <a:ea typeface="微软雅黑" pitchFamily="34" charset="-122"/>
            </a:endParaRPr>
          </a:p>
        </p:txBody>
      </p:sp>
      <p:sp>
        <p:nvSpPr>
          <p:cNvPr id="29" name="矩形 28"/>
          <p:cNvSpPr/>
          <p:nvPr/>
        </p:nvSpPr>
        <p:spPr>
          <a:xfrm>
            <a:off x="1779944" y="2797820"/>
            <a:ext cx="2829915" cy="507831"/>
          </a:xfrm>
          <a:prstGeom prst="rect">
            <a:avLst/>
          </a:prstGeom>
        </p:spPr>
        <p:txBody>
          <a:bodyPr wrap="square">
            <a:spAutoFit/>
          </a:bodyPr>
          <a:lstStyle/>
          <a:p>
            <a:pPr>
              <a:lnSpc>
                <a:spcPct val="150000"/>
              </a:lnSpc>
            </a:pPr>
            <a:r>
              <a:rPr lang="zh-CN" altLang="zh-CN" sz="1800" b="1" dirty="0" smtClean="0">
                <a:latin typeface="微软雅黑" pitchFamily="34" charset="-122"/>
                <a:ea typeface="微软雅黑" pitchFamily="34" charset="-122"/>
              </a:rPr>
              <a:t>期末余额</a:t>
            </a:r>
            <a:r>
              <a:rPr lang="en-US"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多交</a:t>
            </a:r>
            <a:r>
              <a:rPr lang="zh-CN" altLang="zh-CN" sz="1800" dirty="0" smtClean="0">
                <a:latin typeface="微软雅黑" pitchFamily="34" charset="-122"/>
                <a:ea typeface="微软雅黑" pitchFamily="34" charset="-122"/>
              </a:rPr>
              <a:t>的消费税</a:t>
            </a:r>
            <a:endParaRPr lang="zh-CN" altLang="en-US" sz="1800" dirty="0">
              <a:latin typeface="微软雅黑" pitchFamily="34" charset="-122"/>
              <a:ea typeface="微软雅黑" pitchFamily="34" charset="-122"/>
            </a:endParaRPr>
          </a:p>
        </p:txBody>
      </p:sp>
      <p:cxnSp>
        <p:nvCxnSpPr>
          <p:cNvPr id="32" name="直接连接符 31"/>
          <p:cNvCxnSpPr/>
          <p:nvPr/>
        </p:nvCxnSpPr>
        <p:spPr>
          <a:xfrm>
            <a:off x="1672686" y="2757934"/>
            <a:ext cx="594360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079454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500"/>
                                        <p:tgtEl>
                                          <p:spTgt spid="20"/>
                                        </p:tgtEl>
                                      </p:cBhvr>
                                    </p:animEffect>
                                  </p:childTnLst>
                                </p:cTn>
                              </p:par>
                            </p:childTnLst>
                          </p:cTn>
                        </p:par>
                        <p:par>
                          <p:cTn id="15" fill="hold">
                            <p:stCondLst>
                              <p:cond delay="1000"/>
                            </p:stCondLst>
                            <p:childTnLst>
                              <p:par>
                                <p:cTn id="16" presetID="22" presetClass="entr" presetSubtype="1"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up)">
                                      <p:cBhvr>
                                        <p:cTn id="18" dur="500"/>
                                        <p:tgtEl>
                                          <p:spTgt spid="21"/>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wipe(left)">
                                      <p:cBhvr>
                                        <p:cTn id="22" dur="500"/>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par>
                          <p:cTn id="33" fill="hold">
                            <p:stCondLst>
                              <p:cond delay="500"/>
                            </p:stCondLst>
                            <p:childTnLst>
                              <p:par>
                                <p:cTn id="34" presetID="22" presetClass="entr" presetSubtype="8" fill="hold" nodeType="after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wipe(left)">
                                      <p:cBhvr>
                                        <p:cTn id="36"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P spid="26"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应交消费税的账务处理</a:t>
            </a:r>
          </a:p>
        </p:txBody>
      </p:sp>
      <p:grpSp>
        <p:nvGrpSpPr>
          <p:cNvPr id="18" name="组合 17"/>
          <p:cNvGrpSpPr/>
          <p:nvPr/>
        </p:nvGrpSpPr>
        <p:grpSpPr>
          <a:xfrm>
            <a:off x="1077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0" name="椭圆 29"/>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2510234" y="1701704"/>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 借：税金及附加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a:t>
            </a:r>
          </a:p>
        </p:txBody>
      </p:sp>
      <p:sp>
        <p:nvSpPr>
          <p:cNvPr id="34" name="文本框 19"/>
          <p:cNvSpPr txBox="1"/>
          <p:nvPr/>
        </p:nvSpPr>
        <p:spPr>
          <a:xfrm>
            <a:off x="2573945" y="1131769"/>
            <a:ext cx="6570054" cy="501291"/>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销售应税消费品</a:t>
            </a:r>
          </a:p>
        </p:txBody>
      </p:sp>
      <p:sp>
        <p:nvSpPr>
          <p:cNvPr id="35" name="椭圆 34"/>
          <p:cNvSpPr/>
          <p:nvPr/>
        </p:nvSpPr>
        <p:spPr>
          <a:xfrm>
            <a:off x="1997945" y="2791035"/>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6" name="文本框 18"/>
          <p:cNvSpPr txBox="1"/>
          <p:nvPr/>
        </p:nvSpPr>
        <p:spPr>
          <a:xfrm>
            <a:off x="2510234" y="3360970"/>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 借：在建</a:t>
            </a:r>
            <a:r>
              <a:rPr lang="zh-CN" altLang="zh-CN" sz="1800" dirty="0" smtClean="0">
                <a:latin typeface="微软雅黑" pitchFamily="34" charset="-122"/>
                <a:ea typeface="微软雅黑" pitchFamily="34" charset="-122"/>
              </a:rPr>
              <a:t>工程</a:t>
            </a:r>
            <a:r>
              <a:rPr lang="zh-CN" altLang="en-US" sz="1800" dirty="0" smtClean="0">
                <a:latin typeface="微软雅黑" pitchFamily="34" charset="-122"/>
                <a:ea typeface="微软雅黑" pitchFamily="34" charset="-122"/>
              </a:rPr>
              <a:t>等</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a:t>
            </a:r>
          </a:p>
        </p:txBody>
      </p:sp>
      <p:sp>
        <p:nvSpPr>
          <p:cNvPr id="37" name="文本框 19"/>
          <p:cNvSpPr txBox="1"/>
          <p:nvPr/>
        </p:nvSpPr>
        <p:spPr>
          <a:xfrm>
            <a:off x="2573945" y="2791035"/>
            <a:ext cx="6570054" cy="501291"/>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自产自用应税消费品</a:t>
            </a:r>
          </a:p>
        </p:txBody>
      </p:sp>
    </p:spTree>
    <p:custDataLst>
      <p:tags r:id="rId1"/>
    </p:custDataLst>
    <p:extLst>
      <p:ext uri="{BB962C8B-B14F-4D97-AF65-F5344CB8AC3E}">
        <p14:creationId xmlns:p14="http://schemas.microsoft.com/office/powerpoint/2010/main" val="36523805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721910" y="1280086"/>
            <a:ext cx="813943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某工业企业销售所生产的高档化妆品价款</a:t>
            </a:r>
            <a:r>
              <a:rPr lang="en-US" altLang="zh-CN" sz="1800" dirty="0">
                <a:latin typeface="微软雅黑" pitchFamily="34" charset="-122"/>
                <a:ea typeface="微软雅黑" pitchFamily="34" charset="-122"/>
              </a:rPr>
              <a:t>1 000 000</a:t>
            </a:r>
            <a:r>
              <a:rPr lang="zh-CN" altLang="zh-CN" sz="1800" dirty="0">
                <a:latin typeface="微软雅黑" pitchFamily="34" charset="-122"/>
                <a:ea typeface="微软雅黑" pitchFamily="34" charset="-122"/>
              </a:rPr>
              <a:t>元（不含增值税），适用的消费税税率为</a:t>
            </a:r>
            <a:r>
              <a:rPr lang="en-US" altLang="zh-CN" sz="1800" dirty="0">
                <a:latin typeface="微软雅黑" pitchFamily="34" charset="-122"/>
                <a:ea typeface="微软雅黑" pitchFamily="34" charset="-122"/>
              </a:rPr>
              <a:t>15</a:t>
            </a:r>
            <a:r>
              <a:rPr lang="zh-CN" altLang="zh-CN" sz="1800" dirty="0">
                <a:latin typeface="微软雅黑" pitchFamily="34" charset="-122"/>
                <a:ea typeface="微软雅黑" pitchFamily="34" charset="-122"/>
              </a:rPr>
              <a:t>％。</a:t>
            </a:r>
          </a:p>
        </p:txBody>
      </p:sp>
      <p:sp>
        <p:nvSpPr>
          <p:cNvPr id="20" name="矩形 19"/>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45470" y="2247472"/>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22817" y="2434105"/>
            <a:ext cx="7767044" cy="1338828"/>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交消费税额＝</a:t>
            </a:r>
            <a:r>
              <a:rPr lang="en-US" altLang="zh-CN" sz="1800" dirty="0">
                <a:latin typeface="微软雅黑" pitchFamily="34" charset="-122"/>
                <a:ea typeface="微软雅黑" pitchFamily="34" charset="-122"/>
              </a:rPr>
              <a:t>1 000 000×15</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150 000</a:t>
            </a:r>
            <a:r>
              <a:rPr lang="zh-CN" altLang="zh-CN" sz="1800" dirty="0">
                <a:latin typeface="微软雅黑" pitchFamily="34" charset="-122"/>
                <a:ea typeface="微软雅黑" pitchFamily="34" charset="-122"/>
              </a:rPr>
              <a:t>（元）</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：税金及附加　　　　　　　　</a:t>
            </a:r>
            <a:r>
              <a:rPr lang="en-US" altLang="zh-CN" sz="1800" dirty="0">
                <a:latin typeface="微软雅黑" pitchFamily="34" charset="-122"/>
                <a:ea typeface="微软雅黑" pitchFamily="34" charset="-122"/>
              </a:rPr>
              <a:t>            150 000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　　　　</a:t>
            </a:r>
            <a:r>
              <a:rPr lang="en-US" altLang="zh-CN" sz="1800" dirty="0">
                <a:latin typeface="微软雅黑" pitchFamily="34" charset="-122"/>
                <a:ea typeface="微软雅黑" pitchFamily="34" charset="-122"/>
              </a:rPr>
              <a:t>                150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
        <p:nvSpPr>
          <p:cNvPr id="29" name="矩形 2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6624354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721910" y="1280086"/>
            <a:ext cx="813943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某企业在建工程领用自产柴油，成本为</a:t>
            </a:r>
            <a:r>
              <a:rPr lang="en-US" altLang="zh-CN" sz="1800" dirty="0">
                <a:latin typeface="微软雅黑" pitchFamily="34" charset="-122"/>
                <a:ea typeface="微软雅黑" pitchFamily="34" charset="-122"/>
              </a:rPr>
              <a:t>50 000</a:t>
            </a:r>
            <a:r>
              <a:rPr lang="zh-CN" altLang="zh-CN" sz="1800" dirty="0">
                <a:latin typeface="微软雅黑" pitchFamily="34" charset="-122"/>
                <a:ea typeface="微软雅黑" pitchFamily="34" charset="-122"/>
              </a:rPr>
              <a:t>元，应纳消费税</a:t>
            </a:r>
            <a:r>
              <a:rPr lang="en-US" altLang="zh-CN" sz="1800" dirty="0">
                <a:latin typeface="微软雅黑" pitchFamily="34" charset="-122"/>
                <a:ea typeface="微软雅黑" pitchFamily="34" charset="-122"/>
              </a:rPr>
              <a:t>6 000</a:t>
            </a:r>
            <a:r>
              <a:rPr lang="zh-CN" altLang="zh-CN" sz="1800" dirty="0">
                <a:latin typeface="微软雅黑" pitchFamily="34" charset="-122"/>
                <a:ea typeface="微软雅黑" pitchFamily="34" charset="-122"/>
              </a:rPr>
              <a:t>元。不考虑其他相关税费。</a:t>
            </a:r>
          </a:p>
        </p:txBody>
      </p:sp>
      <p:sp>
        <p:nvSpPr>
          <p:cNvPr id="20" name="矩形 19"/>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45470" y="2247472"/>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22817" y="2434105"/>
            <a:ext cx="7767044" cy="1338828"/>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借：在建工程　　　　　　　　　　　　</a:t>
            </a:r>
            <a:r>
              <a:rPr lang="en-US" altLang="zh-CN" sz="1800" dirty="0">
                <a:latin typeface="微软雅黑" pitchFamily="34" charset="-122"/>
                <a:ea typeface="微软雅黑" pitchFamily="34" charset="-122"/>
              </a:rPr>
              <a:t>        56 000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：库存商品　　　　　　　　　　　　</a:t>
            </a:r>
            <a:r>
              <a:rPr lang="en-US" altLang="zh-CN" sz="1800" dirty="0">
                <a:latin typeface="微软雅黑" pitchFamily="34" charset="-122"/>
                <a:ea typeface="微软雅黑" pitchFamily="34" charset="-122"/>
              </a:rPr>
              <a:t>                 50 000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　　　　　　</a:t>
            </a:r>
            <a:r>
              <a:rPr lang="en-US" altLang="zh-CN" sz="1800" dirty="0">
                <a:latin typeface="微软雅黑" pitchFamily="34" charset="-122"/>
                <a:ea typeface="微软雅黑" pitchFamily="34" charset="-122"/>
              </a:rPr>
              <a:t>                6 000</a:t>
            </a:r>
            <a:endParaRPr lang="zh-CN" altLang="zh-CN" sz="1800" dirty="0">
              <a:latin typeface="微软雅黑" pitchFamily="34" charset="-122"/>
              <a:ea typeface="微软雅黑" pitchFamily="34" charset="-122"/>
            </a:endParaRPr>
          </a:p>
        </p:txBody>
      </p:sp>
      <p:sp>
        <p:nvSpPr>
          <p:cNvPr id="12" name="矩形 1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80706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应交消费税的账务处理</a:t>
            </a:r>
          </a:p>
        </p:txBody>
      </p:sp>
      <p:grpSp>
        <p:nvGrpSpPr>
          <p:cNvPr id="18" name="组合 17"/>
          <p:cNvGrpSpPr/>
          <p:nvPr/>
        </p:nvGrpSpPr>
        <p:grpSpPr>
          <a:xfrm>
            <a:off x="1077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0" name="椭圆 29"/>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2510234" y="1701704"/>
            <a:ext cx="6382941" cy="3000821"/>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smtClean="0">
                <a:latin typeface="微软雅黑" pitchFamily="34" charset="-122"/>
                <a:ea typeface="微软雅黑" pitchFamily="34" charset="-122"/>
              </a:rPr>
              <a:t>收回</a:t>
            </a:r>
            <a:r>
              <a:rPr lang="zh-CN" altLang="zh-CN" sz="1800" b="1" dirty="0">
                <a:latin typeface="微软雅黑" pitchFamily="34" charset="-122"/>
                <a:ea typeface="微软雅黑" pitchFamily="34" charset="-122"/>
              </a:rPr>
              <a:t>后直接出售，或生产非应税</a:t>
            </a:r>
            <a:r>
              <a:rPr lang="zh-CN" altLang="zh-CN" sz="1800" b="1" dirty="0" smtClean="0">
                <a:latin typeface="微软雅黑" pitchFamily="34" charset="-122"/>
                <a:ea typeface="微软雅黑" pitchFamily="34" charset="-122"/>
              </a:rPr>
              <a:t>消费品 </a:t>
            </a:r>
            <a:endParaRPr lang="en-US" altLang="zh-CN" sz="1800" b="1"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借：委托加工物资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：委托加工物资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　 贷：应付</a:t>
            </a:r>
            <a:r>
              <a:rPr lang="zh-CN" altLang="zh-CN" sz="1800" dirty="0" smtClean="0">
                <a:latin typeface="微软雅黑" pitchFamily="34" charset="-122"/>
                <a:ea typeface="微软雅黑" pitchFamily="34" charset="-122"/>
              </a:rPr>
              <a:t>账款</a:t>
            </a:r>
            <a:r>
              <a:rPr lang="zh-CN" altLang="en-US" sz="1800" dirty="0" smtClean="0">
                <a:latin typeface="微软雅黑" pitchFamily="34" charset="-122"/>
                <a:ea typeface="微软雅黑" pitchFamily="34" charset="-122"/>
              </a:rPr>
              <a:t>等</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贷：委托加工物资　　　　　　　　</a:t>
            </a:r>
          </a:p>
        </p:txBody>
      </p:sp>
      <p:sp>
        <p:nvSpPr>
          <p:cNvPr id="34" name="文本框 19"/>
          <p:cNvSpPr txBox="1"/>
          <p:nvPr/>
        </p:nvSpPr>
        <p:spPr>
          <a:xfrm>
            <a:off x="2573945" y="1131769"/>
            <a:ext cx="6570054" cy="501291"/>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委托加工应税消费品</a:t>
            </a:r>
          </a:p>
        </p:txBody>
      </p:sp>
    </p:spTree>
    <p:custDataLst>
      <p:tags r:id="rId1"/>
    </p:custDataLst>
    <p:extLst>
      <p:ext uri="{BB962C8B-B14F-4D97-AF65-F5344CB8AC3E}">
        <p14:creationId xmlns:p14="http://schemas.microsoft.com/office/powerpoint/2010/main" val="375169928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应交消费税的账务处理</a:t>
            </a:r>
          </a:p>
        </p:txBody>
      </p:sp>
      <p:grpSp>
        <p:nvGrpSpPr>
          <p:cNvPr id="18" name="组合 17"/>
          <p:cNvGrpSpPr/>
          <p:nvPr/>
        </p:nvGrpSpPr>
        <p:grpSpPr>
          <a:xfrm>
            <a:off x="1077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0" name="椭圆 29"/>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2510234" y="1701704"/>
            <a:ext cx="6382941" cy="341632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zh-CN" sz="1800" b="1" dirty="0">
                <a:latin typeface="微软雅黑" pitchFamily="34" charset="-122"/>
                <a:ea typeface="微软雅黑" pitchFamily="34" charset="-122"/>
              </a:rPr>
              <a:t>收回后，连续加工应税消费品，再出售</a:t>
            </a:r>
          </a:p>
          <a:p>
            <a:pPr>
              <a:lnSpc>
                <a:spcPct val="150000"/>
              </a:lnSpc>
            </a:pPr>
            <a:r>
              <a:rPr lang="zh-CN" altLang="zh-CN" sz="1800" dirty="0">
                <a:latin typeface="微软雅黑" pitchFamily="34" charset="-122"/>
                <a:ea typeface="微软雅黑" pitchFamily="34" charset="-122"/>
              </a:rPr>
              <a:t>借：委托加工物资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贷：原材料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：委托加工物资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a:t>
            </a:r>
            <a:r>
              <a:rPr lang="zh-CN" altLang="zh-CN" sz="1800" dirty="0" smtClean="0">
                <a:latin typeface="微软雅黑" pitchFamily="34" charset="-122"/>
                <a:ea typeface="微软雅黑" pitchFamily="34" charset="-122"/>
              </a:rPr>
              <a:t>账款</a:t>
            </a:r>
            <a:r>
              <a:rPr lang="zh-CN" altLang="en-US" sz="1800" dirty="0" smtClean="0">
                <a:latin typeface="微软雅黑" pitchFamily="34" charset="-122"/>
                <a:ea typeface="微软雅黑" pitchFamily="34" charset="-122"/>
              </a:rPr>
              <a:t>等</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贷：委托加工物资　　　　　　　　</a:t>
            </a:r>
          </a:p>
        </p:txBody>
      </p:sp>
      <p:sp>
        <p:nvSpPr>
          <p:cNvPr id="34" name="文本框 19"/>
          <p:cNvSpPr txBox="1"/>
          <p:nvPr/>
        </p:nvSpPr>
        <p:spPr>
          <a:xfrm>
            <a:off x="2573945" y="1131769"/>
            <a:ext cx="6570054" cy="501291"/>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委托加工应税消费品</a:t>
            </a:r>
          </a:p>
        </p:txBody>
      </p:sp>
    </p:spTree>
    <p:custDataLst>
      <p:tags r:id="rId1"/>
    </p:custDataLst>
    <p:extLst>
      <p:ext uri="{BB962C8B-B14F-4D97-AF65-F5344CB8AC3E}">
        <p14:creationId xmlns:p14="http://schemas.microsoft.com/office/powerpoint/2010/main" val="296654322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应交消费税的账务处理</a:t>
            </a:r>
          </a:p>
        </p:txBody>
      </p:sp>
      <p:grpSp>
        <p:nvGrpSpPr>
          <p:cNvPr id="18" name="组合 17"/>
          <p:cNvGrpSpPr/>
          <p:nvPr/>
        </p:nvGrpSpPr>
        <p:grpSpPr>
          <a:xfrm>
            <a:off x="1077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0" name="椭圆 29"/>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2510234" y="1701704"/>
            <a:ext cx="6382941" cy="133882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3</a:t>
            </a:r>
            <a:r>
              <a:rPr lang="zh-CN" altLang="en-US" sz="1800" b="1"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受托方代收代缴税</a:t>
            </a:r>
            <a:r>
              <a:rPr lang="zh-CN" altLang="zh-CN" sz="1800" dirty="0" smtClean="0">
                <a:latin typeface="微软雅黑" pitchFamily="34" charset="-122"/>
                <a:ea typeface="微软雅黑" pitchFamily="34" charset="-122"/>
              </a:rPr>
              <a:t>款</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应收账款</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银行</a:t>
            </a:r>
            <a:r>
              <a:rPr lang="zh-CN" altLang="zh-CN" sz="1800" dirty="0">
                <a:latin typeface="微软雅黑" pitchFamily="34" charset="-122"/>
                <a:ea typeface="微软雅黑" pitchFamily="34" charset="-122"/>
              </a:rPr>
              <a:t>存款</a:t>
            </a:r>
            <a:r>
              <a:rPr lang="zh-CN" altLang="zh-CN" sz="1800" dirty="0" smtClean="0">
                <a:latin typeface="微软雅黑" pitchFamily="34" charset="-122"/>
                <a:ea typeface="微软雅黑" pitchFamily="34" charset="-122"/>
              </a:rPr>
              <a:t>‌等</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p>
        </p:txBody>
      </p:sp>
      <p:sp>
        <p:nvSpPr>
          <p:cNvPr id="34" name="文本框 19"/>
          <p:cNvSpPr txBox="1"/>
          <p:nvPr/>
        </p:nvSpPr>
        <p:spPr>
          <a:xfrm>
            <a:off x="2573945" y="1131769"/>
            <a:ext cx="6570054" cy="501291"/>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委托加工应税消费品</a:t>
            </a:r>
          </a:p>
        </p:txBody>
      </p:sp>
      <p:sp>
        <p:nvSpPr>
          <p:cNvPr id="2" name="矩形 1"/>
          <p:cNvSpPr/>
          <p:nvPr/>
        </p:nvSpPr>
        <p:spPr>
          <a:xfrm>
            <a:off x="259263" y="3510626"/>
            <a:ext cx="6070893" cy="507831"/>
          </a:xfrm>
          <a:prstGeom prst="rect">
            <a:avLst/>
          </a:prstGeom>
          <a:ln w="19050">
            <a:solidFill>
              <a:srgbClr val="C00000"/>
            </a:solidFill>
          </a:ln>
        </p:spPr>
        <p:txBody>
          <a:bodyPr wrap="none">
            <a:spAutoFit/>
          </a:bodyPr>
          <a:lstStyle/>
          <a:p>
            <a:pPr>
              <a:lnSpc>
                <a:spcPct val="150000"/>
              </a:lnSpc>
            </a:pPr>
            <a:r>
              <a:rPr lang="zh-CN" altLang="zh-CN" sz="1800" dirty="0">
                <a:latin typeface="微软雅黑" pitchFamily="34" charset="-122"/>
                <a:ea typeface="微软雅黑" pitchFamily="34" charset="-122"/>
              </a:rPr>
              <a:t>组成计税价格＝（材料成本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加工费）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消费税税率）</a:t>
            </a:r>
          </a:p>
        </p:txBody>
      </p:sp>
      <p:pic>
        <p:nvPicPr>
          <p:cNvPr id="15"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6126995" y="3019106"/>
            <a:ext cx="1193510" cy="1193510"/>
          </a:xfrm>
          <a:prstGeom prst="rect">
            <a:avLst/>
          </a:prstGeom>
          <a:noFill/>
          <a:ln w="9525">
            <a:noFill/>
          </a:ln>
        </p:spPr>
      </p:pic>
    </p:spTree>
    <p:custDataLst>
      <p:tags r:id="rId1"/>
    </p:custDataLst>
    <p:extLst>
      <p:ext uri="{BB962C8B-B14F-4D97-AF65-F5344CB8AC3E}">
        <p14:creationId xmlns:p14="http://schemas.microsoft.com/office/powerpoint/2010/main" val="2355500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721910" y="1280086"/>
            <a:ext cx="8139431"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某工业企业委托乙企业代为加工一批应交消费税的材料。该企业的材料成本为</a:t>
            </a:r>
            <a:r>
              <a:rPr lang="en-US" altLang="zh-CN" sz="1800" dirty="0">
                <a:latin typeface="微软雅黑" pitchFamily="34" charset="-122"/>
                <a:ea typeface="微软雅黑" pitchFamily="34" charset="-122"/>
              </a:rPr>
              <a:t>800 000</a:t>
            </a:r>
            <a:r>
              <a:rPr lang="zh-CN" altLang="zh-CN" sz="1800" dirty="0">
                <a:latin typeface="微软雅黑" pitchFamily="34" charset="-122"/>
                <a:ea typeface="微软雅黑" pitchFamily="34" charset="-122"/>
              </a:rPr>
              <a:t>元，加工费为</a:t>
            </a:r>
            <a:r>
              <a:rPr lang="en-US" altLang="zh-CN" sz="1800" dirty="0">
                <a:latin typeface="微软雅黑" pitchFamily="34" charset="-122"/>
                <a:ea typeface="微软雅黑" pitchFamily="34" charset="-122"/>
              </a:rPr>
              <a:t>150 000</a:t>
            </a:r>
            <a:r>
              <a:rPr lang="zh-CN" altLang="zh-CN" sz="1800" dirty="0">
                <a:latin typeface="微软雅黑" pitchFamily="34" charset="-122"/>
                <a:ea typeface="微软雅黑" pitchFamily="34" charset="-122"/>
              </a:rPr>
              <a:t>元，由乙企业代收代缴的消费税为</a:t>
            </a:r>
            <a:r>
              <a:rPr lang="en-US" altLang="zh-CN" sz="1800" dirty="0">
                <a:latin typeface="微软雅黑" pitchFamily="34" charset="-122"/>
                <a:ea typeface="微软雅黑" pitchFamily="34" charset="-122"/>
              </a:rPr>
              <a:t>80 000</a:t>
            </a:r>
            <a:r>
              <a:rPr lang="zh-CN" altLang="zh-CN" sz="1800" dirty="0">
                <a:latin typeface="微软雅黑" pitchFamily="34" charset="-122"/>
                <a:ea typeface="微软雅黑" pitchFamily="34" charset="-122"/>
              </a:rPr>
              <a:t>元（不考虑增值税）。材料已经加工完成，并由该企业收回验收入库，加工费尚未支付。该企业采用实际成本法进行原材料的核算。</a:t>
            </a:r>
          </a:p>
        </p:txBody>
      </p:sp>
      <p:sp>
        <p:nvSpPr>
          <p:cNvPr id="20" name="矩形 19"/>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45470" y="297209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2" name="矩形 1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6766664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455251" y="1123950"/>
            <a:ext cx="8233497" cy="3416320"/>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①</a:t>
            </a:r>
            <a:r>
              <a:rPr lang="zh-CN" altLang="zh-CN" sz="1800" b="1" dirty="0">
                <a:solidFill>
                  <a:srgbClr val="084CA1"/>
                </a:solidFill>
                <a:latin typeface="微软雅黑" pitchFamily="34" charset="-122"/>
                <a:ea typeface="微软雅黑" pitchFamily="34" charset="-122"/>
              </a:rPr>
              <a:t>如果收回的委托加工物资用于继续生产应税</a:t>
            </a:r>
            <a:r>
              <a:rPr lang="zh-CN" altLang="zh-CN" sz="1800" b="1" dirty="0" smtClean="0">
                <a:solidFill>
                  <a:srgbClr val="084CA1"/>
                </a:solidFill>
                <a:latin typeface="微软雅黑" pitchFamily="34" charset="-122"/>
                <a:ea typeface="微软雅黑" pitchFamily="34" charset="-122"/>
              </a:rPr>
              <a:t>消费品：</a:t>
            </a:r>
            <a:endParaRPr lang="zh-CN"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：委托加工物资　　　　　　　　</a:t>
            </a:r>
            <a:r>
              <a:rPr lang="en-US" altLang="zh-CN" sz="1800" dirty="0">
                <a:latin typeface="微软雅黑" pitchFamily="34" charset="-122"/>
                <a:ea typeface="微软雅黑" pitchFamily="34" charset="-122"/>
              </a:rPr>
              <a:t>           800 000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800 000</a:t>
            </a:r>
            <a:endParaRPr lang="zh-CN"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：委托加工物资　　　　　　　　</a:t>
            </a:r>
            <a:r>
              <a:rPr lang="en-US" altLang="zh-CN" sz="1800" dirty="0">
                <a:latin typeface="微软雅黑" pitchFamily="34" charset="-122"/>
                <a:ea typeface="微软雅黑" pitchFamily="34" charset="-122"/>
              </a:rPr>
              <a:t>           150 000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　　　</a:t>
            </a:r>
            <a:r>
              <a:rPr lang="en-US" altLang="zh-CN" sz="1800" dirty="0">
                <a:latin typeface="微软雅黑" pitchFamily="34" charset="-122"/>
                <a:ea typeface="微软雅黑" pitchFamily="34" charset="-122"/>
              </a:rPr>
              <a:t>            80 000</a:t>
            </a:r>
            <a:endParaRPr lang="zh-CN"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　　贷</a:t>
            </a:r>
            <a:r>
              <a:rPr lang="zh-CN" altLang="zh-CN" sz="1800" dirty="0">
                <a:latin typeface="微软雅黑" pitchFamily="34" charset="-122"/>
                <a:ea typeface="微软雅黑" pitchFamily="34" charset="-122"/>
              </a:rPr>
              <a:t>：应付账款　　　　　　　　　　</a:t>
            </a:r>
            <a:r>
              <a:rPr lang="en-US" altLang="zh-CN" sz="1800" dirty="0">
                <a:latin typeface="微软雅黑" pitchFamily="34" charset="-122"/>
                <a:ea typeface="微软雅黑" pitchFamily="34" charset="-122"/>
              </a:rPr>
              <a:t>                    230 000</a:t>
            </a:r>
            <a:endParaRPr lang="zh-CN"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950 000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：委托加工物资　　　　　　　　 </a:t>
            </a:r>
            <a:r>
              <a:rPr lang="en-US" altLang="zh-CN" sz="1800" dirty="0">
                <a:latin typeface="微软雅黑" pitchFamily="34" charset="-122"/>
                <a:ea typeface="微软雅黑" pitchFamily="34" charset="-122"/>
              </a:rPr>
              <a:t>                   950 000</a:t>
            </a:r>
            <a:endParaRPr lang="zh-CN" altLang="zh-CN" sz="1800" dirty="0">
              <a:latin typeface="微软雅黑" pitchFamily="34" charset="-122"/>
              <a:ea typeface="微软雅黑" pitchFamily="34" charset="-122"/>
            </a:endParaRPr>
          </a:p>
        </p:txBody>
      </p:sp>
      <p:sp>
        <p:nvSpPr>
          <p:cNvPr id="12" name="矩形 1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0508906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455251" y="1003179"/>
            <a:ext cx="8233497" cy="4247317"/>
          </a:xfrm>
          <a:prstGeom prst="rect">
            <a:avLst/>
          </a:prstGeom>
        </p:spPr>
        <p:txBody>
          <a:bodyPr wrap="square">
            <a:spAutoFit/>
          </a:bodyPr>
          <a:lstStyle/>
          <a:p>
            <a:pPr>
              <a:lnSpc>
                <a:spcPct val="150000"/>
              </a:lnSpc>
            </a:pPr>
            <a:r>
              <a:rPr lang="zh-CN" altLang="zh-CN" sz="1800" b="1" dirty="0">
                <a:latin typeface="微软雅黑" pitchFamily="34" charset="-122"/>
                <a:ea typeface="微软雅黑" pitchFamily="34" charset="-122"/>
              </a:rPr>
              <a:t>②如果收回的委托加工物资直接用于对外</a:t>
            </a:r>
            <a:r>
              <a:rPr lang="zh-CN" altLang="zh-CN" sz="1800" b="1" dirty="0" smtClean="0">
                <a:latin typeface="微软雅黑" pitchFamily="34" charset="-122"/>
                <a:ea typeface="微软雅黑" pitchFamily="34" charset="-122"/>
              </a:rPr>
              <a:t>销售：</a:t>
            </a:r>
            <a:endParaRPr lang="zh-CN" altLang="zh-CN" sz="1800" b="1"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：委托加工物资　　　　　　　　</a:t>
            </a:r>
            <a:r>
              <a:rPr lang="en-US" altLang="zh-CN" sz="1800" dirty="0">
                <a:latin typeface="微软雅黑" pitchFamily="34" charset="-122"/>
                <a:ea typeface="微软雅黑" pitchFamily="34" charset="-122"/>
              </a:rPr>
              <a:t>           800 000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800 000</a:t>
            </a:r>
            <a:endParaRPr lang="zh-CN"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：委托加工物资　　　　　　　　</a:t>
            </a:r>
            <a:r>
              <a:rPr lang="en-US" altLang="zh-CN" sz="1800" dirty="0">
                <a:latin typeface="微软雅黑" pitchFamily="34" charset="-122"/>
                <a:ea typeface="微软雅黑" pitchFamily="34" charset="-122"/>
              </a:rPr>
              <a:t>           230 000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：应付账款　　　　　　　　　　</a:t>
            </a:r>
            <a:r>
              <a:rPr lang="en-US" altLang="zh-CN" sz="1800" dirty="0">
                <a:latin typeface="微软雅黑" pitchFamily="34" charset="-122"/>
                <a:ea typeface="微软雅黑" pitchFamily="34" charset="-122"/>
              </a:rPr>
              <a:t>                   230 000</a:t>
            </a:r>
            <a:endParaRPr lang="zh-CN"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           1 030 000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：委托加工物资　　　　　　　　</a:t>
            </a:r>
            <a:r>
              <a:rPr lang="en-US" altLang="zh-CN" sz="1800" dirty="0">
                <a:latin typeface="微软雅黑" pitchFamily="34" charset="-122"/>
                <a:ea typeface="微软雅黑" pitchFamily="34" charset="-122"/>
              </a:rPr>
              <a:t>                  1 030 000</a:t>
            </a:r>
            <a:endParaRPr lang="zh-CN" altLang="zh-CN" sz="1800" dirty="0">
              <a:latin typeface="微软雅黑" pitchFamily="34" charset="-122"/>
              <a:ea typeface="微软雅黑" pitchFamily="34" charset="-122"/>
            </a:endParaRPr>
          </a:p>
          <a:p>
            <a:pPr>
              <a:lnSpc>
                <a:spcPct val="150000"/>
              </a:lnSpc>
            </a:pPr>
            <a:r>
              <a:rPr lang="zh-CN" altLang="zh-CN" sz="1800" b="1" dirty="0" smtClean="0">
                <a:latin typeface="微软雅黑" pitchFamily="34" charset="-122"/>
                <a:ea typeface="微软雅黑" pitchFamily="34" charset="-122"/>
              </a:rPr>
              <a:t>③</a:t>
            </a:r>
            <a:r>
              <a:rPr lang="zh-CN" altLang="zh-CN" sz="1800" b="1" dirty="0">
                <a:latin typeface="微软雅黑" pitchFamily="34" charset="-122"/>
                <a:ea typeface="微软雅黑" pitchFamily="34" charset="-122"/>
              </a:rPr>
              <a:t>乙企业对应收取的受托加工代收代缴的</a:t>
            </a:r>
            <a:r>
              <a:rPr lang="zh-CN" altLang="zh-CN" sz="1800" b="1" dirty="0" smtClean="0">
                <a:latin typeface="微软雅黑" pitchFamily="34" charset="-122"/>
                <a:ea typeface="微软雅黑" pitchFamily="34" charset="-122"/>
              </a:rPr>
              <a:t>消费税：</a:t>
            </a:r>
            <a:endParaRPr lang="zh-CN" altLang="zh-CN" sz="1800" b="1"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：应收账款　　　　　　　　　　</a:t>
            </a:r>
            <a:r>
              <a:rPr lang="en-US" altLang="zh-CN" sz="1800" dirty="0">
                <a:latin typeface="微软雅黑" pitchFamily="34" charset="-122"/>
                <a:ea typeface="微软雅黑" pitchFamily="34" charset="-122"/>
              </a:rPr>
              <a:t>             80 000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　　　</a:t>
            </a:r>
            <a:r>
              <a:rPr lang="en-US" altLang="zh-CN" sz="1800" dirty="0">
                <a:latin typeface="微软雅黑" pitchFamily="34" charset="-122"/>
                <a:ea typeface="微软雅黑" pitchFamily="34" charset="-122"/>
              </a:rPr>
              <a:t>                      80 000</a:t>
            </a:r>
            <a:endParaRPr lang="zh-CN" altLang="zh-CN" sz="1800" dirty="0">
              <a:latin typeface="微软雅黑" pitchFamily="34" charset="-122"/>
              <a:ea typeface="微软雅黑" pitchFamily="34" charset="-122"/>
            </a:endParaRPr>
          </a:p>
        </p:txBody>
      </p:sp>
      <p:sp>
        <p:nvSpPr>
          <p:cNvPr id="9" name="矩形 8"/>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9567455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068154"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右箭头 24"/>
          <p:cNvSpPr/>
          <p:nvPr/>
        </p:nvSpPr>
        <p:spPr>
          <a:xfrm rot="5400000">
            <a:off x="4235231" y="2759531"/>
            <a:ext cx="389245" cy="29972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800">
              <a:latin typeface="微软雅黑" pitchFamily="34" charset="-122"/>
              <a:ea typeface="微软雅黑" pitchFamily="34" charset="-122"/>
            </a:endParaRPr>
          </a:p>
        </p:txBody>
      </p:sp>
      <p:sp>
        <p:nvSpPr>
          <p:cNvPr id="31" name="圆角矩形 30"/>
          <p:cNvSpPr/>
          <p:nvPr/>
        </p:nvSpPr>
        <p:spPr>
          <a:xfrm>
            <a:off x="2890720" y="3104016"/>
            <a:ext cx="1166533"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a:lnSpc>
                <a:spcPct val="150000"/>
              </a:lnSpc>
            </a:pPr>
            <a:r>
              <a:rPr lang="zh-CN" altLang="en-US" sz="1800" dirty="0" smtClean="0">
                <a:latin typeface="微软雅黑" pitchFamily="34" charset="-122"/>
                <a:ea typeface="微软雅黑" pitchFamily="34" charset="-122"/>
              </a:rPr>
              <a:t>销售额</a:t>
            </a:r>
            <a:endParaRPr lang="zh-CN" altLang="zh-CN" sz="1800" dirty="0">
              <a:latin typeface="微软雅黑" pitchFamily="34" charset="-122"/>
              <a:ea typeface="微软雅黑" pitchFamily="34" charset="-122"/>
            </a:endParaRPr>
          </a:p>
        </p:txBody>
      </p:sp>
      <p:sp>
        <p:nvSpPr>
          <p:cNvPr id="34" name="圆角矩形 33"/>
          <p:cNvSpPr/>
          <p:nvPr/>
        </p:nvSpPr>
        <p:spPr>
          <a:xfrm>
            <a:off x="4856872" y="3104013"/>
            <a:ext cx="1166533"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lIns="91436" tIns="45718" rIns="91436" bIns="45718" rtlCol="0" anchor="ctr"/>
          <a:lstStyle/>
          <a:p>
            <a:pPr algn="ctr"/>
            <a:r>
              <a:rPr lang="zh-CN" altLang="en-US" sz="1800" dirty="0" smtClean="0">
                <a:latin typeface="微软雅黑" pitchFamily="34" charset="-122"/>
                <a:ea typeface="微软雅黑" pitchFamily="34" charset="-122"/>
              </a:rPr>
              <a:t>适用税率</a:t>
            </a:r>
            <a:endParaRPr lang="zh-CN" altLang="zh-CN" sz="1800" dirty="0" smtClean="0">
              <a:latin typeface="微软雅黑" pitchFamily="34" charset="-122"/>
              <a:ea typeface="微软雅黑" pitchFamily="34" charset="-122"/>
            </a:endParaRPr>
          </a:p>
        </p:txBody>
      </p:sp>
      <p:sp>
        <p:nvSpPr>
          <p:cNvPr id="36" name="圆角矩形 35"/>
          <p:cNvSpPr/>
          <p:nvPr/>
        </p:nvSpPr>
        <p:spPr>
          <a:xfrm>
            <a:off x="970586" y="2046048"/>
            <a:ext cx="1779202"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000" dirty="0" smtClean="0">
                <a:solidFill>
                  <a:schemeClr val="tx1"/>
                </a:solidFill>
                <a:latin typeface="微软雅黑" pitchFamily="34" charset="-122"/>
                <a:ea typeface="微软雅黑" pitchFamily="34" charset="-122"/>
              </a:rPr>
              <a:t>应纳增值税额</a:t>
            </a:r>
            <a:endParaRPr lang="zh-CN" altLang="zh-CN" sz="2000" dirty="0" smtClean="0">
              <a:solidFill>
                <a:schemeClr val="tx1"/>
              </a:solidFill>
              <a:latin typeface="微软雅黑" pitchFamily="34" charset="-122"/>
              <a:ea typeface="微软雅黑" pitchFamily="34" charset="-122"/>
            </a:endParaRPr>
          </a:p>
        </p:txBody>
      </p:sp>
      <p:sp>
        <p:nvSpPr>
          <p:cNvPr id="37" name="TextBox 36"/>
          <p:cNvSpPr txBox="1"/>
          <p:nvPr/>
        </p:nvSpPr>
        <p:spPr>
          <a:xfrm>
            <a:off x="2890720" y="2145377"/>
            <a:ext cx="543739" cy="523220"/>
          </a:xfrm>
          <a:prstGeom prst="rect">
            <a:avLst/>
          </a:prstGeom>
          <a:noFill/>
          <a:ln>
            <a:noFill/>
          </a:ln>
        </p:spPr>
        <p:txBody>
          <a:bodyPr wrap="none" rtlCol="0">
            <a:spAutoFit/>
          </a:bodyPr>
          <a:lstStyle/>
          <a:p>
            <a:r>
              <a:rPr lang="zh-CN" altLang="en-US" sz="2800" b="1" dirty="0">
                <a:solidFill>
                  <a:srgbClr val="084CA1"/>
                </a:solidFill>
                <a:latin typeface="微软雅黑" pitchFamily="34" charset="-122"/>
                <a:ea typeface="微软雅黑" pitchFamily="34" charset="-122"/>
              </a:rPr>
              <a:t>＝</a:t>
            </a:r>
          </a:p>
        </p:txBody>
      </p:sp>
      <p:sp>
        <p:nvSpPr>
          <p:cNvPr id="38" name="圆角矩形 37"/>
          <p:cNvSpPr/>
          <p:nvPr/>
        </p:nvSpPr>
        <p:spPr>
          <a:xfrm>
            <a:off x="3567420" y="2053190"/>
            <a:ext cx="1779202"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000" dirty="0">
                <a:solidFill>
                  <a:schemeClr val="tx1"/>
                </a:solidFill>
                <a:latin typeface="微软雅黑" pitchFamily="34" charset="-122"/>
                <a:ea typeface="微软雅黑" pitchFamily="34" charset="-122"/>
              </a:rPr>
              <a:t>销</a:t>
            </a:r>
            <a:r>
              <a:rPr lang="zh-CN" altLang="en-US" sz="2000" dirty="0" smtClean="0">
                <a:solidFill>
                  <a:schemeClr val="tx1"/>
                </a:solidFill>
                <a:latin typeface="微软雅黑" pitchFamily="34" charset="-122"/>
                <a:ea typeface="微软雅黑" pitchFamily="34" charset="-122"/>
              </a:rPr>
              <a:t>项税额</a:t>
            </a:r>
            <a:endParaRPr lang="zh-CN" altLang="zh-CN" sz="2000" dirty="0" smtClean="0">
              <a:solidFill>
                <a:schemeClr val="tx1"/>
              </a:solidFill>
              <a:latin typeface="微软雅黑" pitchFamily="34" charset="-122"/>
              <a:ea typeface="微软雅黑" pitchFamily="34" charset="-122"/>
            </a:endParaRPr>
          </a:p>
        </p:txBody>
      </p:sp>
      <p:sp>
        <p:nvSpPr>
          <p:cNvPr id="39" name="圆角矩形 38"/>
          <p:cNvSpPr/>
          <p:nvPr/>
        </p:nvSpPr>
        <p:spPr>
          <a:xfrm>
            <a:off x="6283461" y="2053189"/>
            <a:ext cx="1779202"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000" dirty="0">
                <a:solidFill>
                  <a:schemeClr val="tx1"/>
                </a:solidFill>
                <a:latin typeface="微软雅黑" pitchFamily="34" charset="-122"/>
                <a:ea typeface="微软雅黑" pitchFamily="34" charset="-122"/>
              </a:rPr>
              <a:t>进项税额</a:t>
            </a:r>
            <a:endParaRPr lang="zh-CN" altLang="zh-CN" sz="2000" dirty="0">
              <a:solidFill>
                <a:schemeClr val="tx1"/>
              </a:solidFill>
              <a:latin typeface="微软雅黑" pitchFamily="34" charset="-122"/>
              <a:ea typeface="微软雅黑" pitchFamily="34" charset="-122"/>
            </a:endParaRPr>
          </a:p>
        </p:txBody>
      </p:sp>
      <p:sp>
        <p:nvSpPr>
          <p:cNvPr id="40" name="TextBox 39"/>
          <p:cNvSpPr txBox="1"/>
          <p:nvPr/>
        </p:nvSpPr>
        <p:spPr>
          <a:xfrm>
            <a:off x="5589998" y="2145377"/>
            <a:ext cx="543739" cy="523220"/>
          </a:xfrm>
          <a:prstGeom prst="rect">
            <a:avLst/>
          </a:prstGeom>
          <a:noFill/>
          <a:ln>
            <a:noFill/>
          </a:ln>
        </p:spPr>
        <p:txBody>
          <a:bodyPr wrap="none" rtlCol="0">
            <a:spAutoFit/>
          </a:bodyPr>
          <a:lstStyle/>
          <a:p>
            <a:r>
              <a:rPr lang="zh-CN" altLang="en-US" sz="2800" b="1" dirty="0">
                <a:solidFill>
                  <a:srgbClr val="084CA1"/>
                </a:solidFill>
                <a:latin typeface="微软雅黑" pitchFamily="34" charset="-122"/>
                <a:ea typeface="微软雅黑" pitchFamily="34" charset="-122"/>
              </a:rPr>
              <a:t>－</a:t>
            </a:r>
          </a:p>
        </p:txBody>
      </p:sp>
      <p:sp>
        <p:nvSpPr>
          <p:cNvPr id="41" name="TextBox 40"/>
          <p:cNvSpPr txBox="1"/>
          <p:nvPr/>
        </p:nvSpPr>
        <p:spPr>
          <a:xfrm>
            <a:off x="4200467" y="3134504"/>
            <a:ext cx="458772" cy="523216"/>
          </a:xfrm>
          <a:prstGeom prst="rect">
            <a:avLst/>
          </a:prstGeom>
          <a:noFill/>
          <a:ln>
            <a:noFill/>
          </a:ln>
        </p:spPr>
        <p:txBody>
          <a:bodyPr wrap="none" lIns="91436" tIns="45718" rIns="91436" bIns="45718" rtlCol="0">
            <a:spAutoFit/>
          </a:bodyPr>
          <a:lstStyle/>
          <a:p>
            <a:r>
              <a:rPr lang="en-US" altLang="zh-CN" sz="2800" b="1" dirty="0">
                <a:solidFill>
                  <a:srgbClr val="084CA1"/>
                </a:solidFill>
                <a:latin typeface="微软雅黑" pitchFamily="34" charset="-122"/>
                <a:ea typeface="微软雅黑" pitchFamily="34" charset="-122"/>
              </a:rPr>
              <a:t>×</a:t>
            </a:r>
            <a:endParaRPr lang="zh-CN" altLang="en-US" sz="2800" b="1" dirty="0">
              <a:solidFill>
                <a:srgbClr val="084CA1"/>
              </a:solidFill>
              <a:latin typeface="微软雅黑" pitchFamily="34" charset="-122"/>
              <a:ea typeface="微软雅黑" pitchFamily="34" charset="-122"/>
            </a:endParaRPr>
          </a:p>
        </p:txBody>
      </p:sp>
      <p:sp>
        <p:nvSpPr>
          <p:cNvPr id="42" name="右箭头 41"/>
          <p:cNvSpPr/>
          <p:nvPr/>
        </p:nvSpPr>
        <p:spPr>
          <a:xfrm rot="5400000">
            <a:off x="5245515" y="3817622"/>
            <a:ext cx="389245" cy="29972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800">
              <a:latin typeface="微软雅黑" pitchFamily="34" charset="-122"/>
              <a:ea typeface="微软雅黑" pitchFamily="34" charset="-122"/>
            </a:endParaRPr>
          </a:p>
        </p:txBody>
      </p:sp>
      <p:graphicFrame>
        <p:nvGraphicFramePr>
          <p:cNvPr id="50" name="表格 49"/>
          <p:cNvGraphicFramePr>
            <a:graphicFrameLocks noGrp="1"/>
          </p:cNvGraphicFramePr>
          <p:nvPr>
            <p:extLst>
              <p:ext uri="{D42A27DB-BD31-4B8C-83A1-F6EECF244321}">
                <p14:modId xmlns:p14="http://schemas.microsoft.com/office/powerpoint/2010/main" val="4063176187"/>
              </p:ext>
            </p:extLst>
          </p:nvPr>
        </p:nvGraphicFramePr>
        <p:xfrm>
          <a:off x="2392136" y="4348924"/>
          <a:ext cx="6096000" cy="370840"/>
        </p:xfrm>
        <a:graphic>
          <a:graphicData uri="http://schemas.openxmlformats.org/drawingml/2006/table">
            <a:tbl>
              <a:tblPr firstRow="1" bandRow="1">
                <a:tableStyleId>{5C22544A-7EE6-4342-B048-85BDC9FD1C3A}</a:tableStyleId>
              </a:tblPr>
              <a:tblGrid>
                <a:gridCol w="1524000"/>
                <a:gridCol w="1524000"/>
                <a:gridCol w="1524000"/>
                <a:gridCol w="1524000"/>
              </a:tblGrid>
              <a:tr h="370840">
                <a:tc>
                  <a:txBody>
                    <a:bodyPr/>
                    <a:lstStyle/>
                    <a:p>
                      <a:pPr algn="ctr"/>
                      <a:r>
                        <a:rPr lang="en-US" altLang="zh-CN" sz="1800" b="0" dirty="0" smtClean="0">
                          <a:solidFill>
                            <a:schemeClr val="tx1"/>
                          </a:solidFill>
                          <a:latin typeface="微软雅黑" pitchFamily="34" charset="-122"/>
                          <a:ea typeface="微软雅黑" pitchFamily="34" charset="-122"/>
                        </a:rPr>
                        <a:t>16%</a:t>
                      </a:r>
                      <a:endParaRPr lang="zh-CN" altLang="en-US" sz="1800" b="0" dirty="0">
                        <a:solidFill>
                          <a:schemeClr val="tx1"/>
                        </a:solidFill>
                        <a:latin typeface="微软雅黑" pitchFamily="34" charset="-122"/>
                        <a:ea typeface="微软雅黑"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800" b="0" dirty="0" smtClean="0">
                          <a:solidFill>
                            <a:schemeClr val="tx1"/>
                          </a:solidFill>
                          <a:latin typeface="微软雅黑" pitchFamily="34" charset="-122"/>
                          <a:ea typeface="微软雅黑" pitchFamily="34" charset="-122"/>
                        </a:rPr>
                        <a:t>10%</a:t>
                      </a:r>
                      <a:endParaRPr lang="zh-CN" altLang="en-US" sz="1800" b="0" dirty="0">
                        <a:solidFill>
                          <a:schemeClr val="tx1"/>
                        </a:solidFill>
                        <a:latin typeface="微软雅黑" pitchFamily="34" charset="-122"/>
                        <a:ea typeface="微软雅黑"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800" b="0" dirty="0" smtClean="0">
                          <a:solidFill>
                            <a:schemeClr val="tx1"/>
                          </a:solidFill>
                          <a:latin typeface="微软雅黑" pitchFamily="34" charset="-122"/>
                          <a:ea typeface="微软雅黑" pitchFamily="34" charset="-122"/>
                        </a:rPr>
                        <a:t>6%</a:t>
                      </a:r>
                      <a:endParaRPr lang="zh-CN" altLang="en-US" sz="1800" b="0" dirty="0">
                        <a:solidFill>
                          <a:schemeClr val="tx1"/>
                        </a:solidFill>
                        <a:latin typeface="微软雅黑" pitchFamily="34" charset="-122"/>
                        <a:ea typeface="微软雅黑"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altLang="zh-CN" sz="1800" b="0" dirty="0" smtClean="0">
                          <a:solidFill>
                            <a:schemeClr val="tx1"/>
                          </a:solidFill>
                          <a:latin typeface="微软雅黑" pitchFamily="34" charset="-122"/>
                          <a:ea typeface="微软雅黑" pitchFamily="34" charset="-122"/>
                        </a:rPr>
                        <a:t>0</a:t>
                      </a:r>
                      <a:endParaRPr lang="zh-CN" altLang="en-US" sz="1800" b="0" dirty="0">
                        <a:solidFill>
                          <a:schemeClr val="tx1"/>
                        </a:solidFill>
                        <a:latin typeface="微软雅黑" pitchFamily="34" charset="-122"/>
                        <a:ea typeface="微软雅黑" pitchFamily="34" charset="-122"/>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3" name="矩形 22"/>
          <p:cNvSpPr/>
          <p:nvPr/>
        </p:nvSpPr>
        <p:spPr>
          <a:xfrm>
            <a:off x="1515848" y="649144"/>
            <a:ext cx="6401518"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一、增值税</a:t>
            </a:r>
            <a:r>
              <a:rPr lang="zh-CN" altLang="en-US" sz="1800" b="1" dirty="0">
                <a:solidFill>
                  <a:srgbClr val="084CA1"/>
                </a:solidFill>
                <a:ea typeface="微软雅黑"/>
                <a:cs typeface="+mn-ea"/>
                <a:sym typeface="+mn-lt"/>
              </a:rPr>
              <a:t>的</a:t>
            </a:r>
            <a:r>
              <a:rPr lang="zh-CN" altLang="en-US" sz="1800" b="1" dirty="0" smtClean="0">
                <a:solidFill>
                  <a:srgbClr val="084CA1"/>
                </a:solidFill>
                <a:ea typeface="微软雅黑"/>
                <a:cs typeface="+mn-ea"/>
                <a:sym typeface="+mn-lt"/>
              </a:rPr>
              <a:t>核算内容</a:t>
            </a:r>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增值税纳税人的</a:t>
            </a:r>
            <a:r>
              <a:rPr lang="zh-CN" altLang="en-US" sz="1800" b="1" dirty="0" smtClean="0">
                <a:solidFill>
                  <a:srgbClr val="084CA1"/>
                </a:solidFill>
                <a:ea typeface="微软雅黑"/>
                <a:cs typeface="+mn-ea"/>
                <a:sym typeface="+mn-lt"/>
              </a:rPr>
              <a:t>概述（一般纳税人）</a:t>
            </a:r>
            <a:endParaRPr lang="en-US" altLang="zh-CN" sz="1800" b="1" dirty="0">
              <a:solidFill>
                <a:srgbClr val="084CA1"/>
              </a:solidFill>
              <a:ea typeface="微软雅黑"/>
              <a:cs typeface="+mn-ea"/>
              <a:sym typeface="+mn-lt"/>
            </a:endParaRPr>
          </a:p>
        </p:txBody>
      </p:sp>
      <p:sp>
        <p:nvSpPr>
          <p:cNvPr id="4" name="圆角矩形标注 3"/>
          <p:cNvSpPr/>
          <p:nvPr/>
        </p:nvSpPr>
        <p:spPr>
          <a:xfrm>
            <a:off x="4716607" y="1123950"/>
            <a:ext cx="4176567" cy="794060"/>
          </a:xfrm>
          <a:prstGeom prst="wedgeRoundRectCallout">
            <a:avLst>
              <a:gd name="adj1" fmla="val 13587"/>
              <a:gd name="adj2" fmla="val 75326"/>
              <a:gd name="adj3" fmla="val 16667"/>
            </a:avLst>
          </a:prstGeom>
          <a:noFill/>
          <a:ln w="1905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sz="1800" dirty="0">
                <a:solidFill>
                  <a:schemeClr val="tx1"/>
                </a:solidFill>
                <a:latin typeface="微软雅黑" pitchFamily="34" charset="-122"/>
                <a:ea typeface="微软雅黑" pitchFamily="34" charset="-122"/>
              </a:rPr>
              <a:t>当期销项税额小于进项税额不足抵扣时，其不足部分可以结转下期继续抵扣。</a:t>
            </a:r>
          </a:p>
        </p:txBody>
      </p:sp>
    </p:spTree>
    <p:custDataLst>
      <p:tags r:id="rId1"/>
    </p:custDataLst>
    <p:extLst>
      <p:ext uri="{BB962C8B-B14F-4D97-AF65-F5344CB8AC3E}">
        <p14:creationId xmlns:p14="http://schemas.microsoft.com/office/powerpoint/2010/main" val="309210104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应交消费税的账务处理</a:t>
            </a:r>
          </a:p>
        </p:txBody>
      </p:sp>
      <p:grpSp>
        <p:nvGrpSpPr>
          <p:cNvPr id="18" name="组合 17"/>
          <p:cNvGrpSpPr/>
          <p:nvPr/>
        </p:nvGrpSpPr>
        <p:grpSpPr>
          <a:xfrm>
            <a:off x="1077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0" name="椭圆 29"/>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2510234" y="1701704"/>
            <a:ext cx="6382941" cy="923330"/>
          </a:xfrm>
          <a:prstGeom prst="rect">
            <a:avLst/>
          </a:prstGeom>
          <a:noFill/>
        </p:spPr>
        <p:txBody>
          <a:bodyPr wrap="square" rtlCol="0">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材料</a:t>
            </a:r>
            <a:r>
              <a:rPr lang="zh-CN" altLang="zh-CN" sz="1800" dirty="0" smtClean="0">
                <a:latin typeface="微软雅黑" pitchFamily="34" charset="-122"/>
                <a:ea typeface="微软雅黑" pitchFamily="34" charset="-122"/>
              </a:rPr>
              <a:t>采购</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固定资产‌等</a:t>
            </a:r>
            <a:r>
              <a:rPr lang="zh-CN"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p>
        </p:txBody>
      </p:sp>
      <p:sp>
        <p:nvSpPr>
          <p:cNvPr id="34" name="文本框 19"/>
          <p:cNvSpPr txBox="1"/>
          <p:nvPr/>
        </p:nvSpPr>
        <p:spPr>
          <a:xfrm>
            <a:off x="2573945" y="1131769"/>
            <a:ext cx="6570054" cy="553998"/>
          </a:xfrm>
          <a:prstGeom prst="rect">
            <a:avLst/>
          </a:prstGeom>
          <a:noFill/>
        </p:spPr>
        <p:txBody>
          <a:bodyPr wrap="square" rtlCol="0">
            <a:spAutoFit/>
          </a:bodyPr>
          <a:lstStyle/>
          <a:p>
            <a:pPr>
              <a:lnSpc>
                <a:spcPct val="150000"/>
              </a:lnSpc>
            </a:pPr>
            <a:r>
              <a:rPr lang="zh-CN" altLang="zh-CN" sz="2000" b="1" kern="0" dirty="0" smtClean="0">
                <a:solidFill>
                  <a:srgbClr val="084CA1"/>
                </a:solidFill>
                <a:latin typeface="微软雅黑" pitchFamily="34" charset="-122"/>
                <a:ea typeface="微软雅黑" pitchFamily="34" charset="-122"/>
              </a:rPr>
              <a:t>进口</a:t>
            </a:r>
            <a:r>
              <a:rPr lang="zh-CN" altLang="zh-CN" sz="2000" b="1" kern="0" dirty="0">
                <a:solidFill>
                  <a:srgbClr val="084CA1"/>
                </a:solidFill>
                <a:latin typeface="微软雅黑" pitchFamily="34" charset="-122"/>
                <a:ea typeface="微软雅黑" pitchFamily="34" charset="-122"/>
              </a:rPr>
              <a:t>应税消费品</a:t>
            </a:r>
          </a:p>
        </p:txBody>
      </p:sp>
    </p:spTree>
    <p:custDataLst>
      <p:tags r:id="rId1"/>
    </p:custDataLst>
    <p:extLst>
      <p:ext uri="{BB962C8B-B14F-4D97-AF65-F5344CB8AC3E}">
        <p14:creationId xmlns:p14="http://schemas.microsoft.com/office/powerpoint/2010/main" val="15086127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a:t>
            </a:r>
            <a:r>
              <a:rPr lang="zh-CN" altLang="en-US" sz="2600" kern="0" dirty="0" smtClean="0">
                <a:solidFill>
                  <a:srgbClr val="084CA1"/>
                </a:solidFill>
                <a:latin typeface="微软雅黑"/>
                <a:ea typeface="微软雅黑"/>
              </a:rPr>
              <a:t>交消费税的</a:t>
            </a:r>
            <a:r>
              <a:rPr lang="zh-CN" altLang="en-US" sz="2600" kern="0" dirty="0">
                <a:solidFill>
                  <a:srgbClr val="084CA1"/>
                </a:solidFill>
                <a:latin typeface="微软雅黑"/>
                <a:ea typeface="微软雅黑"/>
              </a:rPr>
              <a:t>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721910" y="1280086"/>
            <a:ext cx="8139431"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某工业企业从国外进口一批需要交纳消费税的商品，商品价值</a:t>
            </a:r>
            <a:r>
              <a:rPr lang="en-US" altLang="zh-CN" sz="1800" dirty="0">
                <a:latin typeface="微软雅黑" pitchFamily="34" charset="-122"/>
                <a:ea typeface="微软雅黑" pitchFamily="34" charset="-122"/>
              </a:rPr>
              <a:t>200 000</a:t>
            </a:r>
            <a:r>
              <a:rPr lang="zh-CN" altLang="zh-CN" sz="1800" dirty="0">
                <a:latin typeface="微软雅黑" pitchFamily="34" charset="-122"/>
                <a:ea typeface="微软雅黑" pitchFamily="34" charset="-122"/>
              </a:rPr>
              <a:t>元，进口环节需要交纳的消费税为</a:t>
            </a:r>
            <a:r>
              <a:rPr lang="en-US" altLang="zh-CN" sz="1800" dirty="0">
                <a:latin typeface="微软雅黑" pitchFamily="34" charset="-122"/>
                <a:ea typeface="微软雅黑" pitchFamily="34" charset="-122"/>
              </a:rPr>
              <a:t>50 000</a:t>
            </a:r>
            <a:r>
              <a:rPr lang="zh-CN" altLang="zh-CN" sz="1800" dirty="0">
                <a:latin typeface="微软雅黑" pitchFamily="34" charset="-122"/>
                <a:ea typeface="微软雅黑" pitchFamily="34" charset="-122"/>
              </a:rPr>
              <a:t>元（不考虑增值税），采购的商品已经验收入库，货款尚未支付，税款已经用银行存款支付。</a:t>
            </a:r>
          </a:p>
        </p:txBody>
      </p:sp>
      <p:sp>
        <p:nvSpPr>
          <p:cNvPr id="20" name="矩形 19"/>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45470" y="2627038"/>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 name="矩形 1"/>
          <p:cNvSpPr/>
          <p:nvPr/>
        </p:nvSpPr>
        <p:spPr>
          <a:xfrm>
            <a:off x="721909" y="2733895"/>
            <a:ext cx="7767951"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借：库存商品　　　　　　　　　　</a:t>
            </a:r>
            <a:r>
              <a:rPr lang="en-US" altLang="zh-CN" sz="1800" dirty="0">
                <a:latin typeface="微软雅黑" pitchFamily="34" charset="-122"/>
                <a:ea typeface="微软雅黑" pitchFamily="34" charset="-122"/>
              </a:rPr>
              <a:t>              250 000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贷：应付账款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200 000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银行存款　　　　　　　　　　　</a:t>
            </a:r>
            <a:r>
              <a:rPr lang="en-US" altLang="zh-CN" sz="1800" dirty="0">
                <a:latin typeface="微软雅黑" pitchFamily="34" charset="-122"/>
                <a:ea typeface="微软雅黑" pitchFamily="34" charset="-122"/>
              </a:rPr>
              <a:t>                     50 </a:t>
            </a:r>
            <a:r>
              <a:rPr lang="en-US" altLang="zh-CN" sz="1800" dirty="0" smtClean="0">
                <a:latin typeface="微软雅黑" pitchFamily="34" charset="-122"/>
                <a:ea typeface="微软雅黑" pitchFamily="34" charset="-122"/>
              </a:rPr>
              <a:t>000</a:t>
            </a:r>
          </a:p>
          <a:p>
            <a:pPr>
              <a:lnSpc>
                <a:spcPct val="150000"/>
              </a:lnSpc>
            </a:pPr>
            <a:r>
              <a:rPr lang="zh-CN" altLang="zh-CN" sz="1800" dirty="0">
                <a:latin typeface="微软雅黑" pitchFamily="34" charset="-122"/>
                <a:ea typeface="微软雅黑" pitchFamily="34" charset="-122"/>
              </a:rPr>
              <a:t>本例中，企业进口应税物资在进口环节应交的消费税</a:t>
            </a:r>
            <a:r>
              <a:rPr lang="en-US" altLang="zh-CN" sz="1800" dirty="0">
                <a:latin typeface="微软雅黑" pitchFamily="34" charset="-122"/>
                <a:ea typeface="微软雅黑" pitchFamily="34" charset="-122"/>
              </a:rPr>
              <a:t>50 000</a:t>
            </a:r>
            <a:r>
              <a:rPr lang="zh-CN" altLang="zh-CN" sz="1800" dirty="0">
                <a:latin typeface="微软雅黑" pitchFamily="34" charset="-122"/>
                <a:ea typeface="微软雅黑" pitchFamily="34" charset="-122"/>
              </a:rPr>
              <a:t>元，应计入该项物资的成本</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12" name="矩形 1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79901861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2" name="矩形 1"/>
          <p:cNvSpPr/>
          <p:nvPr/>
        </p:nvSpPr>
        <p:spPr>
          <a:xfrm>
            <a:off x="860842" y="1127679"/>
            <a:ext cx="8019487" cy="1338828"/>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其他应交税</a:t>
            </a:r>
            <a:r>
              <a:rPr lang="zh-CN" altLang="zh-CN" sz="1800" b="1" dirty="0" smtClean="0">
                <a:solidFill>
                  <a:srgbClr val="C00000"/>
                </a:solidFill>
                <a:latin typeface="微软雅黑" pitchFamily="34" charset="-122"/>
                <a:ea typeface="微软雅黑" pitchFamily="34" charset="-122"/>
              </a:rPr>
              <a:t>费</a:t>
            </a:r>
            <a:r>
              <a:rPr lang="zh-CN" altLang="en-US" sz="1800" b="1" dirty="0" smtClean="0">
                <a:solidFill>
                  <a:srgbClr val="C00000"/>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主要</a:t>
            </a:r>
            <a:r>
              <a:rPr lang="zh-CN" altLang="zh-CN" sz="1800" dirty="0">
                <a:latin typeface="微软雅黑" pitchFamily="34" charset="-122"/>
                <a:ea typeface="微软雅黑" pitchFamily="34" charset="-122"/>
              </a:rPr>
              <a:t>包括应交资源税、应交城市维护建设税、应交土地增值税、应交所得税、应交房产税、应交土地使用税、应交车船使用税、应交教育费附加、应交矿产资源补偿费、应交个人所得税等。</a:t>
            </a:r>
          </a:p>
        </p:txBody>
      </p:sp>
      <p:cxnSp>
        <p:nvCxnSpPr>
          <p:cNvPr id="15" name="直接连接符 14"/>
          <p:cNvCxnSpPr/>
          <p:nvPr/>
        </p:nvCxnSpPr>
        <p:spPr>
          <a:xfrm flipV="1">
            <a:off x="932644" y="2985880"/>
            <a:ext cx="7278710" cy="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4571999" y="2985883"/>
            <a:ext cx="3807" cy="1619571"/>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967597" y="2468541"/>
            <a:ext cx="646331" cy="507831"/>
          </a:xfrm>
          <a:prstGeom prst="rect">
            <a:avLst/>
          </a:prstGeom>
          <a:noFill/>
        </p:spPr>
        <p:txBody>
          <a:bodyPr wrap="none" rtlCol="0">
            <a:spAutoFit/>
          </a:bodyPr>
          <a:lstStyle/>
          <a:p>
            <a:pPr>
              <a:lnSpc>
                <a:spcPct val="150000"/>
              </a:lnSpc>
            </a:pPr>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0" name="TextBox 19"/>
          <p:cNvSpPr txBox="1"/>
          <p:nvPr/>
        </p:nvSpPr>
        <p:spPr>
          <a:xfrm>
            <a:off x="7565023" y="2468541"/>
            <a:ext cx="646331" cy="507831"/>
          </a:xfrm>
          <a:prstGeom prst="rect">
            <a:avLst/>
          </a:prstGeom>
          <a:noFill/>
        </p:spPr>
        <p:txBody>
          <a:bodyPr wrap="none" rtlCol="0">
            <a:spAutoFit/>
          </a:bodyPr>
          <a:lstStyle/>
          <a:p>
            <a:pPr>
              <a:lnSpc>
                <a:spcPct val="150000"/>
              </a:lnSpc>
            </a:pPr>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1" name="TextBox 20"/>
          <p:cNvSpPr txBox="1"/>
          <p:nvPr/>
        </p:nvSpPr>
        <p:spPr>
          <a:xfrm>
            <a:off x="3157268" y="2466507"/>
            <a:ext cx="2725947" cy="553998"/>
          </a:xfrm>
          <a:prstGeom prst="rect">
            <a:avLst/>
          </a:prstGeom>
          <a:noFill/>
        </p:spPr>
        <p:txBody>
          <a:bodyPr wrap="square" rtlCol="0">
            <a:spAutoFit/>
          </a:bodyPr>
          <a:lstStyle/>
          <a:p>
            <a:pPr algn="dist">
              <a:lnSpc>
                <a:spcPct val="150000"/>
              </a:lnSpc>
            </a:pPr>
            <a:r>
              <a:rPr lang="zh-CN" altLang="en-US" sz="2000" b="1" dirty="0">
                <a:solidFill>
                  <a:srgbClr val="084CA1"/>
                </a:solidFill>
                <a:latin typeface="微软雅黑" pitchFamily="34" charset="-122"/>
                <a:ea typeface="微软雅黑" pitchFamily="34" charset="-122"/>
              </a:rPr>
              <a:t>应交税</a:t>
            </a:r>
            <a:r>
              <a:rPr lang="zh-CN" altLang="en-US" sz="2000" b="1" dirty="0" smtClean="0">
                <a:solidFill>
                  <a:srgbClr val="084CA1"/>
                </a:solidFill>
                <a:latin typeface="微软雅黑" pitchFamily="34" charset="-122"/>
                <a:ea typeface="微软雅黑" pitchFamily="34" charset="-122"/>
              </a:rPr>
              <a:t>费</a:t>
            </a:r>
            <a:r>
              <a:rPr lang="en-US" altLang="zh-CN" sz="2000" b="1" dirty="0" smtClean="0">
                <a:solidFill>
                  <a:srgbClr val="084CA1"/>
                </a:solidFill>
                <a:latin typeface="微软雅黑" pitchFamily="34" charset="-122"/>
                <a:ea typeface="微软雅黑" pitchFamily="34" charset="-122"/>
              </a:rPr>
              <a:t>——</a:t>
            </a:r>
            <a:r>
              <a:rPr lang="zh-CN" altLang="en-US" sz="2000" b="1" dirty="0" smtClean="0">
                <a:solidFill>
                  <a:srgbClr val="084CA1"/>
                </a:solidFill>
                <a:latin typeface="微软雅黑" pitchFamily="34" charset="-122"/>
                <a:ea typeface="微软雅黑" pitchFamily="34" charset="-122"/>
              </a:rPr>
              <a:t>应交</a:t>
            </a:r>
            <a:r>
              <a:rPr lang="en-US" altLang="zh-CN" sz="2000" b="1" dirty="0" smtClean="0">
                <a:solidFill>
                  <a:srgbClr val="084CA1"/>
                </a:solidFill>
                <a:latin typeface="微软雅黑" pitchFamily="34" charset="-122"/>
                <a:ea typeface="微软雅黑" pitchFamily="34" charset="-122"/>
              </a:rPr>
              <a:t>XX</a:t>
            </a:r>
            <a:endParaRPr lang="zh-CN" altLang="en-US" sz="2000" b="1" dirty="0">
              <a:solidFill>
                <a:srgbClr val="084CA1"/>
              </a:solidFill>
              <a:latin typeface="微软雅黑" pitchFamily="34" charset="-122"/>
              <a:ea typeface="微软雅黑" pitchFamily="34" charset="-122"/>
            </a:endParaRPr>
          </a:p>
        </p:txBody>
      </p:sp>
      <p:sp>
        <p:nvSpPr>
          <p:cNvPr id="22" name="TextBox 21"/>
          <p:cNvSpPr txBox="1"/>
          <p:nvPr/>
        </p:nvSpPr>
        <p:spPr>
          <a:xfrm>
            <a:off x="1201091" y="3155104"/>
            <a:ext cx="3158688" cy="45890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已交纳的有关税费</a:t>
            </a:r>
            <a:endParaRPr lang="en-US" altLang="zh-CN" sz="1800" dirty="0" smtClean="0">
              <a:latin typeface="微软雅黑" pitchFamily="34" charset="-122"/>
              <a:ea typeface="微软雅黑" pitchFamily="34" charset="-122"/>
            </a:endParaRPr>
          </a:p>
        </p:txBody>
      </p:sp>
      <p:sp>
        <p:nvSpPr>
          <p:cNvPr id="23" name="TextBox 22"/>
          <p:cNvSpPr txBox="1"/>
          <p:nvPr/>
        </p:nvSpPr>
        <p:spPr>
          <a:xfrm>
            <a:off x="4797803" y="3106181"/>
            <a:ext cx="2968978" cy="458908"/>
          </a:xfrm>
          <a:prstGeom prst="rect">
            <a:avLst/>
          </a:prstGeom>
          <a:noFill/>
        </p:spPr>
        <p:txBody>
          <a:bodyPr wrap="square" rtlCol="0">
            <a:spAutoFit/>
          </a:bodyPr>
          <a:lstStyle/>
          <a:p>
            <a:pPr algn="r">
              <a:lnSpc>
                <a:spcPct val="150000"/>
              </a:lnSpc>
            </a:pPr>
            <a:r>
              <a:rPr lang="zh-CN" altLang="zh-CN" sz="1800" dirty="0">
                <a:latin typeface="微软雅黑" pitchFamily="34" charset="-122"/>
                <a:ea typeface="微软雅黑" pitchFamily="34" charset="-122"/>
              </a:rPr>
              <a:t>应交纳的有关税费</a:t>
            </a:r>
            <a:endParaRPr lang="zh-CN" altLang="en-US" sz="1800" dirty="0">
              <a:latin typeface="微软雅黑" pitchFamily="34" charset="-122"/>
              <a:ea typeface="微软雅黑" pitchFamily="34" charset="-122"/>
            </a:endParaRPr>
          </a:p>
        </p:txBody>
      </p:sp>
      <p:cxnSp>
        <p:nvCxnSpPr>
          <p:cNvPr id="24" name="直接连接符 23"/>
          <p:cNvCxnSpPr/>
          <p:nvPr/>
        </p:nvCxnSpPr>
        <p:spPr>
          <a:xfrm>
            <a:off x="932644" y="3834850"/>
            <a:ext cx="727871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4571999" y="3863924"/>
            <a:ext cx="3445727" cy="507831"/>
          </a:xfrm>
          <a:prstGeom prst="rect">
            <a:avLst/>
          </a:prstGeom>
          <a:noFill/>
        </p:spPr>
        <p:txBody>
          <a:bodyPr wrap="square" rtlCol="0">
            <a:spAutoFit/>
          </a:bodyPr>
          <a:lstStyle/>
          <a:p>
            <a:pPr algn="r">
              <a:lnSpc>
                <a:spcPct val="150000"/>
              </a:lnSpc>
            </a:pPr>
            <a:r>
              <a:rPr lang="zh-CN" altLang="en-US" sz="1800" b="1" dirty="0" smtClean="0">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尚未交纳的有关税费</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6817029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、应交资源税</a:t>
            </a:r>
            <a:endParaRPr lang="zh-CN" altLang="zh-CN" sz="1800" b="1" dirty="0">
              <a:solidFill>
                <a:srgbClr val="084CA1"/>
              </a:solidFill>
              <a:ea typeface="微软雅黑"/>
              <a:cs typeface="+mn-ea"/>
            </a:endParaRPr>
          </a:p>
        </p:txBody>
      </p:sp>
      <p:sp>
        <p:nvSpPr>
          <p:cNvPr id="26" name="矩形 25"/>
          <p:cNvSpPr/>
          <p:nvPr/>
        </p:nvSpPr>
        <p:spPr>
          <a:xfrm>
            <a:off x="1692958" y="1123951"/>
            <a:ext cx="5778359" cy="1015663"/>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资源</a:t>
            </a:r>
            <a:r>
              <a:rPr kumimoji="0" lang="zh-CN" altLang="zh-CN"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税</a:t>
            </a: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a:t>
            </a:r>
            <a:r>
              <a:rPr kumimoji="0" lang="zh-CN" altLang="zh-CN"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对</a:t>
            </a:r>
            <a:r>
              <a:rPr kumimoji="0" lang="zh-CN"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在我国境内开采矿产品或者生产盐的单位和个人征收的一种税</a:t>
            </a:r>
            <a:r>
              <a:rPr kumimoji="0" lang="zh-CN" altLang="zh-CN" sz="20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zh-CN" sz="2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27" name="组合 26"/>
          <p:cNvGrpSpPr/>
          <p:nvPr/>
        </p:nvGrpSpPr>
        <p:grpSpPr>
          <a:xfrm>
            <a:off x="2030074" y="2664472"/>
            <a:ext cx="5205769" cy="560851"/>
            <a:chOff x="1157747" y="3204520"/>
            <a:chExt cx="5205769" cy="560851"/>
          </a:xfrm>
        </p:grpSpPr>
        <p:sp>
          <p:nvSpPr>
            <p:cNvPr id="28" name="圆角矩形 27"/>
            <p:cNvSpPr/>
            <p:nvPr/>
          </p:nvSpPr>
          <p:spPr>
            <a:xfrm>
              <a:off x="1157747" y="3204522"/>
              <a:ext cx="1152126" cy="553707"/>
            </a:xfrm>
            <a:prstGeom prst="roundRect">
              <a:avLst/>
            </a:prstGeom>
            <a:solidFill>
              <a:sysClr val="window" lastClr="FFFFFF"/>
            </a:solid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应纳税额</a:t>
              </a:r>
              <a:endPar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29" name="TextBox 28"/>
            <p:cNvSpPr txBox="1"/>
            <p:nvPr/>
          </p:nvSpPr>
          <p:spPr>
            <a:xfrm>
              <a:off x="2338882" y="3303851"/>
              <a:ext cx="415498" cy="369332"/>
            </a:xfrm>
            <a:prstGeom prst="rect">
              <a:avLst/>
            </a:prstGeom>
            <a:noFill/>
            <a:ln>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a:t>
              </a:r>
            </a:p>
          </p:txBody>
        </p:sp>
        <p:sp>
          <p:nvSpPr>
            <p:cNvPr id="30" name="圆角矩形 29"/>
            <p:cNvSpPr/>
            <p:nvPr/>
          </p:nvSpPr>
          <p:spPr>
            <a:xfrm>
              <a:off x="2754381" y="3211664"/>
              <a:ext cx="1232871" cy="553707"/>
            </a:xfrm>
            <a:prstGeom prst="roundRect">
              <a:avLst/>
            </a:prstGeom>
            <a:solidFill>
              <a:sysClr val="window" lastClr="FFFFFF"/>
            </a:solidFill>
            <a:ln w="254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Verdana"/>
                  <a:ea typeface="微软雅黑"/>
                  <a:cs typeface="+mn-cs"/>
                </a:rPr>
                <a:t>课税数量</a:t>
              </a:r>
              <a:endPar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p:txBody>
        </p:sp>
        <p:sp>
          <p:nvSpPr>
            <p:cNvPr id="31" name="圆角矩形 30"/>
            <p:cNvSpPr/>
            <p:nvPr/>
          </p:nvSpPr>
          <p:spPr>
            <a:xfrm>
              <a:off x="4637721" y="3204520"/>
              <a:ext cx="1725795" cy="553707"/>
            </a:xfrm>
            <a:prstGeom prst="roundRect">
              <a:avLst/>
            </a:prstGeom>
            <a:solidFill>
              <a:sysClr val="window" lastClr="FFFFFF"/>
            </a:solidFill>
            <a:ln w="25400" cap="flat" cmpd="sng" algn="ctr">
              <a:solidFill>
                <a:srgbClr val="084CA1"/>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Verdana"/>
                  <a:ea typeface="微软雅黑"/>
                  <a:cs typeface="+mn-cs"/>
                </a:rPr>
                <a:t>适用单位税额</a:t>
              </a:r>
            </a:p>
          </p:txBody>
        </p:sp>
        <p:sp>
          <p:nvSpPr>
            <p:cNvPr id="32" name="TextBox 31"/>
            <p:cNvSpPr txBox="1"/>
            <p:nvPr/>
          </p:nvSpPr>
          <p:spPr>
            <a:xfrm>
              <a:off x="4131268" y="3296707"/>
              <a:ext cx="360996" cy="369332"/>
            </a:xfrm>
            <a:prstGeom prst="rect">
              <a:avLst/>
            </a:prstGeom>
            <a:noFill/>
            <a:ln>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89151500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、应交资源税</a:t>
            </a:r>
            <a:endParaRPr lang="zh-CN" altLang="zh-CN" sz="1800" b="1" dirty="0">
              <a:solidFill>
                <a:srgbClr val="084CA1"/>
              </a:solidFill>
              <a:ea typeface="微软雅黑"/>
              <a:cs typeface="+mn-ea"/>
            </a:endParaRPr>
          </a:p>
        </p:txBody>
      </p:sp>
      <p:grpSp>
        <p:nvGrpSpPr>
          <p:cNvPr id="15" name="组合 14"/>
          <p:cNvGrpSpPr/>
          <p:nvPr/>
        </p:nvGrpSpPr>
        <p:grpSpPr>
          <a:xfrm>
            <a:off x="107700" y="1333470"/>
            <a:ext cx="1760598" cy="1690207"/>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2510234" y="1701704"/>
            <a:ext cx="6382941"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借：税金及附加</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生产</a:t>
            </a:r>
            <a:r>
              <a:rPr lang="zh-CN" altLang="zh-CN" sz="1800" dirty="0">
                <a:latin typeface="微软雅黑" pitchFamily="34" charset="-122"/>
                <a:ea typeface="微软雅黑" pitchFamily="34" charset="-122"/>
              </a:rPr>
              <a:t>成本</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制造</a:t>
            </a:r>
            <a:r>
              <a:rPr lang="zh-CN" altLang="zh-CN" sz="1800" dirty="0">
                <a:latin typeface="微软雅黑" pitchFamily="34" charset="-122"/>
                <a:ea typeface="微软雅黑" pitchFamily="34" charset="-122"/>
              </a:rPr>
              <a:t>费用</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应交资源税</a:t>
            </a:r>
          </a:p>
        </p:txBody>
      </p:sp>
      <p:sp>
        <p:nvSpPr>
          <p:cNvPr id="22" name="文本框 19"/>
          <p:cNvSpPr txBox="1"/>
          <p:nvPr/>
        </p:nvSpPr>
        <p:spPr>
          <a:xfrm>
            <a:off x="2573945" y="1131769"/>
            <a:ext cx="6570054" cy="553998"/>
          </a:xfrm>
          <a:prstGeom prst="rect">
            <a:avLst/>
          </a:prstGeom>
          <a:noFill/>
        </p:spPr>
        <p:txBody>
          <a:bodyPr wrap="square" rtlCol="0">
            <a:spAutoFit/>
          </a:bodyPr>
          <a:lstStyle/>
          <a:p>
            <a:pPr defTabSz="914400">
              <a:lnSpc>
                <a:spcPct val="150000"/>
              </a:lnSpc>
              <a:defRPr/>
            </a:pPr>
            <a:r>
              <a:rPr lang="zh-CN" altLang="zh-CN" sz="2000" b="1" kern="0" dirty="0" smtClean="0">
                <a:solidFill>
                  <a:srgbClr val="084CA1"/>
                </a:solidFill>
                <a:latin typeface="微软雅黑" pitchFamily="34" charset="-122"/>
                <a:ea typeface="微软雅黑" pitchFamily="34" charset="-122"/>
              </a:rPr>
              <a:t>发生</a:t>
            </a:r>
            <a:r>
              <a:rPr lang="zh-CN" altLang="zh-CN" sz="2000" b="1" kern="0" dirty="0">
                <a:solidFill>
                  <a:srgbClr val="084CA1"/>
                </a:solidFill>
                <a:latin typeface="微软雅黑" pitchFamily="34" charset="-122"/>
                <a:ea typeface="微软雅黑" pitchFamily="34" charset="-122"/>
              </a:rPr>
              <a:t>资源税时：</a:t>
            </a:r>
          </a:p>
        </p:txBody>
      </p:sp>
      <p:sp>
        <p:nvSpPr>
          <p:cNvPr id="23" name="椭圆 22"/>
          <p:cNvSpPr/>
          <p:nvPr/>
        </p:nvSpPr>
        <p:spPr>
          <a:xfrm>
            <a:off x="1997945" y="3429396"/>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4" name="文本框 18"/>
          <p:cNvSpPr txBox="1"/>
          <p:nvPr/>
        </p:nvSpPr>
        <p:spPr>
          <a:xfrm>
            <a:off x="2510234" y="3999331"/>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应交资源税</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p>
        </p:txBody>
      </p:sp>
      <p:sp>
        <p:nvSpPr>
          <p:cNvPr id="25" name="文本框 19"/>
          <p:cNvSpPr txBox="1"/>
          <p:nvPr/>
        </p:nvSpPr>
        <p:spPr>
          <a:xfrm>
            <a:off x="2573945" y="3429396"/>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交纳时：</a:t>
            </a:r>
          </a:p>
        </p:txBody>
      </p:sp>
    </p:spTree>
    <p:custDataLst>
      <p:tags r:id="rId1"/>
    </p:custDataLst>
    <p:extLst>
      <p:ext uri="{BB962C8B-B14F-4D97-AF65-F5344CB8AC3E}">
        <p14:creationId xmlns:p14="http://schemas.microsoft.com/office/powerpoint/2010/main" val="397354217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6" name="矩形 25"/>
          <p:cNvSpPr/>
          <p:nvPr/>
        </p:nvSpPr>
        <p:spPr>
          <a:xfrm>
            <a:off x="721910" y="1280086"/>
            <a:ext cx="813943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甲企业本期对外销售资源税应税矿产品</a:t>
            </a:r>
            <a:r>
              <a:rPr lang="en-US" altLang="zh-CN" sz="1800" dirty="0">
                <a:latin typeface="微软雅黑" pitchFamily="34" charset="-122"/>
                <a:ea typeface="微软雅黑" pitchFamily="34" charset="-122"/>
              </a:rPr>
              <a:t>3 600</a:t>
            </a:r>
            <a:r>
              <a:rPr lang="zh-CN" altLang="zh-CN" sz="1800" dirty="0">
                <a:latin typeface="微软雅黑" pitchFamily="34" charset="-122"/>
                <a:ea typeface="微软雅黑" pitchFamily="34" charset="-122"/>
              </a:rPr>
              <a:t>吨、将自产资源税应税矿产品</a:t>
            </a:r>
            <a:r>
              <a:rPr lang="en-US" altLang="zh-CN" sz="1800" dirty="0">
                <a:latin typeface="微软雅黑" pitchFamily="34" charset="-122"/>
                <a:ea typeface="微软雅黑" pitchFamily="34" charset="-122"/>
              </a:rPr>
              <a:t>800</a:t>
            </a:r>
            <a:r>
              <a:rPr lang="zh-CN" altLang="zh-CN" sz="1800" dirty="0">
                <a:latin typeface="微软雅黑" pitchFamily="34" charset="-122"/>
                <a:ea typeface="微软雅黑" pitchFamily="34" charset="-122"/>
              </a:rPr>
              <a:t>吨用于其产品生产，税法规定每吨矿产品应交资源税</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元。</a:t>
            </a:r>
          </a:p>
        </p:txBody>
      </p:sp>
      <p:sp>
        <p:nvSpPr>
          <p:cNvPr id="27" name="矩形 26"/>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8" name="矩形 27"/>
          <p:cNvSpPr/>
          <p:nvPr>
            <p:custDataLst>
              <p:tags r:id="rId8"/>
            </p:custDataLst>
          </p:nvPr>
        </p:nvSpPr>
        <p:spPr>
          <a:xfrm>
            <a:off x="645470" y="2192149"/>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9" name="矩形 28"/>
          <p:cNvSpPr/>
          <p:nvPr/>
        </p:nvSpPr>
        <p:spPr>
          <a:xfrm>
            <a:off x="721909" y="2299006"/>
            <a:ext cx="7767951"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）计算对外销售应税矿产品应交资源税</a:t>
            </a:r>
            <a:r>
              <a:rPr lang="zh-CN" altLang="zh-CN" sz="1800" b="1" dirty="0" smtClean="0">
                <a:solidFill>
                  <a:srgbClr val="084CA1"/>
                </a:solidFill>
                <a:latin typeface="微软雅黑" pitchFamily="34" charset="-122"/>
                <a:ea typeface="微软雅黑" pitchFamily="34" charset="-122"/>
              </a:rPr>
              <a:t>：</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zh-CN" sz="1800" dirty="0" smtClean="0">
                <a:solidFill>
                  <a:srgbClr val="084CA1"/>
                </a:solidFill>
                <a:latin typeface="微软雅黑" pitchFamily="34" charset="-122"/>
                <a:ea typeface="微软雅黑" pitchFamily="34" charset="-122"/>
              </a:rPr>
              <a:t>企业</a:t>
            </a:r>
            <a:r>
              <a:rPr lang="zh-CN" altLang="zh-CN" sz="1800" dirty="0">
                <a:solidFill>
                  <a:srgbClr val="084CA1"/>
                </a:solidFill>
                <a:latin typeface="微软雅黑" pitchFamily="34" charset="-122"/>
                <a:ea typeface="微软雅黑" pitchFamily="34" charset="-122"/>
              </a:rPr>
              <a:t>对外销售应税产品而应交的资源税＝</a:t>
            </a:r>
            <a:r>
              <a:rPr lang="en-US" altLang="zh-CN" sz="1800" dirty="0">
                <a:solidFill>
                  <a:srgbClr val="084CA1"/>
                </a:solidFill>
                <a:latin typeface="微软雅黑" pitchFamily="34" charset="-122"/>
                <a:ea typeface="微软雅黑" pitchFamily="34" charset="-122"/>
              </a:rPr>
              <a:t>3 600×5</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18 000</a:t>
            </a:r>
            <a:r>
              <a:rPr lang="zh-CN" altLang="zh-CN" sz="1800" dirty="0">
                <a:solidFill>
                  <a:srgbClr val="084CA1"/>
                </a:solidFill>
                <a:latin typeface="微软雅黑" pitchFamily="34" charset="-122"/>
                <a:ea typeface="微软雅黑" pitchFamily="34" charset="-122"/>
              </a:rPr>
              <a:t>（元</a:t>
            </a:r>
            <a:r>
              <a:rPr lang="zh-CN" altLang="zh-CN" sz="1800" dirty="0" smtClean="0">
                <a:solidFill>
                  <a:srgbClr val="084CA1"/>
                </a:solidFill>
                <a:latin typeface="微软雅黑" pitchFamily="34" charset="-122"/>
                <a:ea typeface="微软雅黑" pitchFamily="34" charset="-122"/>
              </a:rPr>
              <a:t>）</a:t>
            </a:r>
            <a:endParaRPr lang="zh-CN" altLang="zh-CN" sz="1800"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：税金及附加　　　　　　</a:t>
            </a:r>
            <a:r>
              <a:rPr lang="en-US" altLang="zh-CN" sz="1800" dirty="0">
                <a:latin typeface="微软雅黑" pitchFamily="34" charset="-122"/>
                <a:ea typeface="微软雅黑" pitchFamily="34" charset="-122"/>
              </a:rPr>
              <a:t>                   18 000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应交资源税　　　</a:t>
            </a:r>
            <a:r>
              <a:rPr lang="en-US" altLang="zh-CN" sz="1800" dirty="0">
                <a:latin typeface="微软雅黑" pitchFamily="34" charset="-122"/>
                <a:ea typeface="微软雅黑" pitchFamily="34" charset="-122"/>
              </a:rPr>
              <a:t>                       18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
        <p:nvSpPr>
          <p:cNvPr id="30" name="矩形 2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9321669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0" name="矩形 2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cxnSp>
        <p:nvCxnSpPr>
          <p:cNvPr id="12" name="直接连接符 11"/>
          <p:cNvCxnSpPr/>
          <p:nvPr/>
        </p:nvCxnSpPr>
        <p:spPr>
          <a:xfrm flipH="1">
            <a:off x="634298" y="2948922"/>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965336" y="1125034"/>
            <a:ext cx="7354713"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计算自用应税矿产品应交资源税：</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a:solidFill>
                  <a:srgbClr val="084CA1"/>
                </a:solidFill>
                <a:latin typeface="微软雅黑" pitchFamily="34" charset="-122"/>
                <a:ea typeface="微软雅黑" pitchFamily="34" charset="-122"/>
              </a:rPr>
              <a:t>企业自产自用应税矿产品而应交纳的资源税＝</a:t>
            </a:r>
            <a:r>
              <a:rPr lang="en-US" altLang="zh-CN" sz="1800" dirty="0">
                <a:solidFill>
                  <a:srgbClr val="084CA1"/>
                </a:solidFill>
                <a:latin typeface="微软雅黑" pitchFamily="34" charset="-122"/>
                <a:ea typeface="微软雅黑" pitchFamily="34" charset="-122"/>
              </a:rPr>
              <a:t>800×5</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4 000</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借：生产成本　　　　　　　　　</a:t>
            </a:r>
            <a:r>
              <a:rPr lang="en-US" altLang="zh-CN" sz="1800" dirty="0">
                <a:latin typeface="微软雅黑" pitchFamily="34" charset="-122"/>
                <a:ea typeface="微软雅黑" pitchFamily="34" charset="-122"/>
              </a:rPr>
              <a:t>                 4 000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应交资源税　　　</a:t>
            </a:r>
            <a:r>
              <a:rPr lang="en-US" altLang="zh-CN" sz="1800" dirty="0">
                <a:latin typeface="微软雅黑" pitchFamily="34" charset="-122"/>
                <a:ea typeface="微软雅黑" pitchFamily="34" charset="-122"/>
              </a:rPr>
              <a:t>                        4 000</a:t>
            </a:r>
            <a:endParaRPr lang="zh-CN" altLang="zh-CN" sz="1800" dirty="0">
              <a:latin typeface="微软雅黑" pitchFamily="34" charset="-122"/>
              <a:ea typeface="微软雅黑" pitchFamily="34" charset="-122"/>
            </a:endParaRPr>
          </a:p>
        </p:txBody>
      </p:sp>
      <p:sp>
        <p:nvSpPr>
          <p:cNvPr id="14" name="矩形 13"/>
          <p:cNvSpPr/>
          <p:nvPr/>
        </p:nvSpPr>
        <p:spPr>
          <a:xfrm>
            <a:off x="965335" y="3025404"/>
            <a:ext cx="7354713"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）交纳资源税：</a:t>
            </a:r>
          </a:p>
          <a:p>
            <a:pPr>
              <a:lnSpc>
                <a:spcPct val="150000"/>
              </a:lnSpc>
            </a:pPr>
            <a:r>
              <a:rPr lang="zh-CN" altLang="zh-CN" sz="1800" dirty="0">
                <a:latin typeface="微软雅黑" pitchFamily="34" charset="-122"/>
                <a:ea typeface="微软雅黑" pitchFamily="34" charset="-122"/>
              </a:rPr>
              <a:t>　　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应交资源税　　　</a:t>
            </a:r>
            <a:r>
              <a:rPr lang="en-US" altLang="zh-CN" sz="1800" dirty="0">
                <a:latin typeface="微软雅黑" pitchFamily="34" charset="-122"/>
                <a:ea typeface="微软雅黑" pitchFamily="34" charset="-122"/>
              </a:rPr>
              <a:t>                22 000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　　　　　　　　</a:t>
            </a:r>
            <a:r>
              <a:rPr lang="en-US" altLang="zh-CN" sz="1800" dirty="0">
                <a:latin typeface="微软雅黑" pitchFamily="34" charset="-122"/>
                <a:ea typeface="微软雅黑" pitchFamily="34" charset="-122"/>
              </a:rPr>
              <a:t>                            22 000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0736045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二、应交城市维护建设税</a:t>
            </a:r>
            <a:endParaRPr lang="zh-CN" altLang="zh-CN" sz="1800" b="1" dirty="0">
              <a:solidFill>
                <a:srgbClr val="084CA1"/>
              </a:solidFill>
              <a:ea typeface="微软雅黑"/>
              <a:cs typeface="+mn-ea"/>
            </a:endParaRPr>
          </a:p>
        </p:txBody>
      </p:sp>
      <p:sp>
        <p:nvSpPr>
          <p:cNvPr id="15" name="TextBox 14"/>
          <p:cNvSpPr txBox="1"/>
          <p:nvPr/>
        </p:nvSpPr>
        <p:spPr>
          <a:xfrm>
            <a:off x="790819" y="1123950"/>
            <a:ext cx="8102356" cy="1477328"/>
          </a:xfrm>
          <a:prstGeom prst="rect">
            <a:avLst/>
          </a:prstGeom>
          <a:noFill/>
        </p:spPr>
        <p:txBody>
          <a:bodyPr wrap="square" rtlCol="0">
            <a:spAutoFit/>
          </a:bodyPr>
          <a:lstStyle/>
          <a:p>
            <a:pPr>
              <a:lnSpc>
                <a:spcPct val="150000"/>
              </a:lnSpc>
            </a:pPr>
            <a:r>
              <a:rPr lang="zh-CN" altLang="zh-CN" sz="2000" b="1" dirty="0">
                <a:solidFill>
                  <a:srgbClr val="C00000"/>
                </a:solidFill>
                <a:latin typeface="微软雅黑" pitchFamily="34" charset="-122"/>
                <a:ea typeface="微软雅黑" pitchFamily="34" charset="-122"/>
              </a:rPr>
              <a:t>城市维护建设</a:t>
            </a:r>
            <a:r>
              <a:rPr lang="zh-CN" altLang="zh-CN" sz="2000" b="1" dirty="0" smtClean="0">
                <a:solidFill>
                  <a:srgbClr val="C00000"/>
                </a:solidFill>
                <a:latin typeface="微软雅黑" pitchFamily="34" charset="-122"/>
                <a:ea typeface="微软雅黑" pitchFamily="34" charset="-122"/>
              </a:rPr>
              <a:t>税</a:t>
            </a:r>
            <a:r>
              <a:rPr lang="zh-CN" altLang="en-US" sz="2000" dirty="0" smtClean="0">
                <a:solidFill>
                  <a:srgbClr val="C00000"/>
                </a:solidFill>
                <a:latin typeface="微软雅黑" pitchFamily="34" charset="-122"/>
                <a:ea typeface="微软雅黑" pitchFamily="34" charset="-122"/>
              </a:rPr>
              <a:t>：</a:t>
            </a:r>
            <a:r>
              <a:rPr lang="zh-CN" altLang="zh-CN" sz="2000" dirty="0">
                <a:latin typeface="微软雅黑" pitchFamily="34" charset="-122"/>
                <a:ea typeface="微软雅黑" pitchFamily="34" charset="-122"/>
              </a:rPr>
              <a:t>以增值税、消费税为计征依据征收的一种税。其纳税人为交纳增值税、消费税的单位和个人，税率因纳税人所在的地不同，从</a:t>
            </a:r>
            <a:r>
              <a:rPr lang="en-US" altLang="zh-CN" sz="2000" dirty="0">
                <a:latin typeface="微软雅黑" pitchFamily="34" charset="-122"/>
                <a:ea typeface="微软雅黑" pitchFamily="34" charset="-122"/>
              </a:rPr>
              <a:t>1</a:t>
            </a:r>
            <a:r>
              <a:rPr lang="zh-CN" altLang="zh-CN" sz="2000" dirty="0">
                <a:latin typeface="微软雅黑" pitchFamily="34" charset="-122"/>
                <a:ea typeface="微软雅黑" pitchFamily="34" charset="-122"/>
              </a:rPr>
              <a:t>％—</a:t>
            </a:r>
            <a:r>
              <a:rPr lang="en-US" altLang="zh-CN" sz="2000" dirty="0">
                <a:latin typeface="微软雅黑" pitchFamily="34" charset="-122"/>
                <a:ea typeface="微软雅黑" pitchFamily="34" charset="-122"/>
              </a:rPr>
              <a:t>7</a:t>
            </a:r>
            <a:r>
              <a:rPr lang="zh-CN" altLang="zh-CN" sz="2000" dirty="0">
                <a:latin typeface="微软雅黑" pitchFamily="34" charset="-122"/>
                <a:ea typeface="微软雅黑" pitchFamily="34" charset="-122"/>
              </a:rPr>
              <a:t>％不等。</a:t>
            </a:r>
            <a:endParaRPr lang="zh-CN" altLang="en-US" sz="2000" dirty="0">
              <a:latin typeface="微软雅黑" pitchFamily="34" charset="-122"/>
              <a:ea typeface="微软雅黑" pitchFamily="34" charset="-122"/>
            </a:endParaRPr>
          </a:p>
        </p:txBody>
      </p:sp>
      <p:grpSp>
        <p:nvGrpSpPr>
          <p:cNvPr id="16" name="组合 15"/>
          <p:cNvGrpSpPr/>
          <p:nvPr/>
        </p:nvGrpSpPr>
        <p:grpSpPr>
          <a:xfrm>
            <a:off x="899594" y="2947003"/>
            <a:ext cx="7354754" cy="560851"/>
            <a:chOff x="1157747" y="3204520"/>
            <a:chExt cx="7354754" cy="560851"/>
          </a:xfrm>
        </p:grpSpPr>
        <p:sp>
          <p:nvSpPr>
            <p:cNvPr id="17" name="圆角矩形 16"/>
            <p:cNvSpPr/>
            <p:nvPr/>
          </p:nvSpPr>
          <p:spPr>
            <a:xfrm>
              <a:off x="1157747" y="3204522"/>
              <a:ext cx="1152126"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en-US" sz="1800" dirty="0" smtClean="0">
                  <a:solidFill>
                    <a:schemeClr val="tx1"/>
                  </a:solidFill>
                  <a:latin typeface="微软雅黑" pitchFamily="34" charset="-122"/>
                  <a:ea typeface="微软雅黑" pitchFamily="34" charset="-122"/>
                </a:rPr>
                <a:t>应纳税额</a:t>
              </a:r>
              <a:endParaRPr lang="zh-CN" altLang="zh-CN" sz="1800" dirty="0" smtClean="0">
                <a:solidFill>
                  <a:schemeClr val="tx1"/>
                </a:solidFill>
                <a:latin typeface="微软雅黑" pitchFamily="34" charset="-122"/>
                <a:ea typeface="微软雅黑" pitchFamily="34" charset="-122"/>
              </a:endParaRPr>
            </a:p>
          </p:txBody>
        </p:sp>
        <p:sp>
          <p:nvSpPr>
            <p:cNvPr id="20" name="TextBox 19"/>
            <p:cNvSpPr txBox="1"/>
            <p:nvPr/>
          </p:nvSpPr>
          <p:spPr>
            <a:xfrm>
              <a:off x="2316580" y="3225794"/>
              <a:ext cx="415498" cy="507831"/>
            </a:xfrm>
            <a:prstGeom prst="rect">
              <a:avLst/>
            </a:prstGeom>
            <a:noFill/>
            <a:ln>
              <a:noFill/>
            </a:ln>
          </p:spPr>
          <p:txBody>
            <a:bodyPr wrap="none" rtlCol="0">
              <a:spAutoFit/>
            </a:bodyPr>
            <a:lstStyle/>
            <a:p>
              <a:pPr>
                <a:lnSpc>
                  <a:spcPct val="150000"/>
                </a:lnSpc>
              </a:pPr>
              <a:r>
                <a:rPr lang="zh-CN" altLang="en-US" sz="1800" b="1" dirty="0">
                  <a:solidFill>
                    <a:srgbClr val="084CA1"/>
                  </a:solidFill>
                  <a:latin typeface="微软雅黑" pitchFamily="34" charset="-122"/>
                  <a:ea typeface="微软雅黑" pitchFamily="34" charset="-122"/>
                </a:rPr>
                <a:t>＝</a:t>
              </a:r>
            </a:p>
          </p:txBody>
        </p:sp>
        <p:sp>
          <p:nvSpPr>
            <p:cNvPr id="21" name="圆角矩形 20"/>
            <p:cNvSpPr/>
            <p:nvPr/>
          </p:nvSpPr>
          <p:spPr>
            <a:xfrm>
              <a:off x="2754380" y="3211664"/>
              <a:ext cx="4164005"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zh-CN" sz="1800" dirty="0">
                  <a:latin typeface="微软雅黑" pitchFamily="34" charset="-122"/>
                  <a:ea typeface="微软雅黑" pitchFamily="34" charset="-122"/>
                </a:rPr>
                <a:t>实际交纳的增值税＋实际交纳的消费税</a:t>
              </a:r>
              <a:endParaRPr lang="zh-CN" altLang="zh-CN" sz="1800" dirty="0" smtClean="0">
                <a:solidFill>
                  <a:schemeClr val="tx1"/>
                </a:solidFill>
                <a:latin typeface="微软雅黑" pitchFamily="34" charset="-122"/>
                <a:ea typeface="微软雅黑" pitchFamily="34" charset="-122"/>
              </a:endParaRPr>
            </a:p>
          </p:txBody>
        </p:sp>
        <p:sp>
          <p:nvSpPr>
            <p:cNvPr id="22" name="圆角矩形 21"/>
            <p:cNvSpPr/>
            <p:nvPr/>
          </p:nvSpPr>
          <p:spPr>
            <a:xfrm>
              <a:off x="7347178" y="3204520"/>
              <a:ext cx="1165323"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en-US" sz="1800" dirty="0">
                  <a:solidFill>
                    <a:schemeClr val="tx1"/>
                  </a:solidFill>
                  <a:latin typeface="微软雅黑" pitchFamily="34" charset="-122"/>
                  <a:ea typeface="微软雅黑" pitchFamily="34" charset="-122"/>
                </a:rPr>
                <a:t>适用税率</a:t>
              </a:r>
            </a:p>
          </p:txBody>
        </p:sp>
        <p:sp>
          <p:nvSpPr>
            <p:cNvPr id="23" name="TextBox 22"/>
            <p:cNvSpPr txBox="1"/>
            <p:nvPr/>
          </p:nvSpPr>
          <p:spPr>
            <a:xfrm>
              <a:off x="6953982" y="3225793"/>
              <a:ext cx="360996" cy="458908"/>
            </a:xfrm>
            <a:prstGeom prst="rect">
              <a:avLst/>
            </a:prstGeom>
            <a:noFill/>
            <a:ln>
              <a:noFill/>
            </a:ln>
          </p:spPr>
          <p:txBody>
            <a:bodyPr wrap="none" rtlCol="0">
              <a:spAutoFit/>
            </a:bodyPr>
            <a:lstStyle/>
            <a:p>
              <a:pPr>
                <a:lnSpc>
                  <a:spcPct val="150000"/>
                </a:lnSpc>
              </a:pPr>
              <a:r>
                <a:rPr lang="en-US" altLang="zh-CN" sz="1800" b="1" dirty="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16043107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二、应交城市维护建设税</a:t>
            </a:r>
            <a:endParaRPr lang="zh-CN" altLang="zh-CN" sz="1800" b="1" dirty="0">
              <a:solidFill>
                <a:srgbClr val="084CA1"/>
              </a:solidFill>
              <a:ea typeface="微软雅黑"/>
              <a:cs typeface="+mn-ea"/>
            </a:endParaRPr>
          </a:p>
        </p:txBody>
      </p:sp>
      <p:grpSp>
        <p:nvGrpSpPr>
          <p:cNvPr id="24" name="组合 23"/>
          <p:cNvGrpSpPr/>
          <p:nvPr/>
        </p:nvGrpSpPr>
        <p:grpSpPr>
          <a:xfrm>
            <a:off x="107700" y="1333470"/>
            <a:ext cx="1760598" cy="1690207"/>
            <a:chOff x="1715" y="4363"/>
            <a:chExt cx="3628" cy="3490"/>
          </a:xfrm>
        </p:grpSpPr>
        <p:sp>
          <p:nvSpPr>
            <p:cNvPr id="25" name="椭圆 2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7" name="椭圆 26"/>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8" name="文本框 18"/>
          <p:cNvSpPr txBox="1"/>
          <p:nvPr/>
        </p:nvSpPr>
        <p:spPr>
          <a:xfrm>
            <a:off x="2510234" y="1701704"/>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借：税金及附加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a:t>
            </a:r>
            <a:r>
              <a:rPr lang="zh-CN" altLang="zh-CN" sz="1800" dirty="0" smtClean="0">
                <a:latin typeface="微软雅黑" pitchFamily="34" charset="-122"/>
                <a:ea typeface="微软雅黑" pitchFamily="34" charset="-122"/>
              </a:rPr>
              <a:t>交</a:t>
            </a:r>
            <a:r>
              <a:rPr lang="zh-CN" altLang="en-US" sz="1800" dirty="0" smtClean="0">
                <a:latin typeface="微软雅黑" pitchFamily="34" charset="-122"/>
                <a:ea typeface="微软雅黑" pitchFamily="34" charset="-122"/>
              </a:rPr>
              <a:t>税费</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应交城市维护建设税</a:t>
            </a:r>
          </a:p>
        </p:txBody>
      </p:sp>
      <p:sp>
        <p:nvSpPr>
          <p:cNvPr id="29" name="文本框 19"/>
          <p:cNvSpPr txBox="1"/>
          <p:nvPr/>
        </p:nvSpPr>
        <p:spPr>
          <a:xfrm>
            <a:off x="2573945" y="1131769"/>
            <a:ext cx="6570054"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企业应交的城市维护建设税</a:t>
            </a:r>
          </a:p>
        </p:txBody>
      </p:sp>
      <p:sp>
        <p:nvSpPr>
          <p:cNvPr id="30" name="椭圆 29"/>
          <p:cNvSpPr/>
          <p:nvPr/>
        </p:nvSpPr>
        <p:spPr>
          <a:xfrm>
            <a:off x="1997945" y="2782638"/>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2510234" y="3352573"/>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应交税费</a:t>
            </a:r>
            <a:r>
              <a:rPr lang="en-US"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应交城市维护建设税　</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p>
        </p:txBody>
      </p:sp>
      <p:sp>
        <p:nvSpPr>
          <p:cNvPr id="32" name="文本框 19"/>
          <p:cNvSpPr txBox="1"/>
          <p:nvPr/>
        </p:nvSpPr>
        <p:spPr>
          <a:xfrm>
            <a:off x="2573945" y="2782638"/>
            <a:ext cx="6570054" cy="499624"/>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实际上交时</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5510025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721910" y="1228327"/>
            <a:ext cx="813943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某农场</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月末计算出当月企业应交增值税</a:t>
            </a:r>
            <a:r>
              <a:rPr lang="en-US" altLang="zh-CN" sz="1800" dirty="0">
                <a:latin typeface="微软雅黑" pitchFamily="34" charset="-122"/>
                <a:ea typeface="微软雅黑" pitchFamily="34" charset="-122"/>
              </a:rPr>
              <a:t>16 000</a:t>
            </a:r>
            <a:r>
              <a:rPr lang="zh-CN" altLang="zh-CN" sz="1800" dirty="0">
                <a:latin typeface="微软雅黑" pitchFamily="34" charset="-122"/>
                <a:ea typeface="微软雅黑" pitchFamily="34" charset="-122"/>
              </a:rPr>
              <a:t>元，消费税</a:t>
            </a:r>
            <a:r>
              <a:rPr lang="en-US" altLang="zh-CN" sz="1800" dirty="0">
                <a:latin typeface="微软雅黑" pitchFamily="34" charset="-122"/>
                <a:ea typeface="微软雅黑" pitchFamily="34" charset="-122"/>
              </a:rPr>
              <a:t>23 000</a:t>
            </a:r>
            <a:r>
              <a:rPr lang="zh-CN" altLang="zh-CN" sz="1800" dirty="0">
                <a:latin typeface="微软雅黑" pitchFamily="34" charset="-122"/>
                <a:ea typeface="微软雅黑" pitchFamily="34" charset="-122"/>
              </a:rPr>
              <a:t>元，假设，该地区城市维护建设税率为</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0" name="矩形 19"/>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45470" y="2125243"/>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21909" y="2209798"/>
            <a:ext cx="7767951" cy="3000821"/>
          </a:xfrm>
          <a:prstGeom prst="rect">
            <a:avLst/>
          </a:prstGeom>
        </p:spPr>
        <p:txBody>
          <a:bodyPr wrap="square">
            <a:spAutoFit/>
          </a:bodyPr>
          <a:lstStyle/>
          <a:p>
            <a:pPr>
              <a:lnSpc>
                <a:spcPct val="150000"/>
              </a:lnSpc>
            </a:pPr>
            <a:r>
              <a:rPr lang="zh-CN" altLang="en-US" sz="1800" b="1" kern="0" dirty="0">
                <a:solidFill>
                  <a:srgbClr val="084CA1"/>
                </a:solidFill>
                <a:latin typeface="微软雅黑" pitchFamily="34" charset="-122"/>
                <a:ea typeface="微软雅黑" pitchFamily="34" charset="-122"/>
              </a:rPr>
              <a:t>（</a:t>
            </a:r>
            <a:r>
              <a:rPr lang="en-US" altLang="zh-CN" sz="1800" b="1" kern="0" dirty="0">
                <a:solidFill>
                  <a:srgbClr val="084CA1"/>
                </a:solidFill>
                <a:latin typeface="微软雅黑" pitchFamily="34" charset="-122"/>
                <a:ea typeface="微软雅黑" pitchFamily="34" charset="-122"/>
              </a:rPr>
              <a:t>1</a:t>
            </a:r>
            <a:r>
              <a:rPr lang="zh-CN" altLang="en-US" sz="1800" b="1" kern="0" dirty="0">
                <a:solidFill>
                  <a:srgbClr val="084CA1"/>
                </a:solidFill>
                <a:latin typeface="微软雅黑" pitchFamily="34" charset="-122"/>
                <a:ea typeface="微软雅黑" pitchFamily="34" charset="-122"/>
              </a:rPr>
              <a:t>）</a:t>
            </a:r>
            <a:r>
              <a:rPr lang="zh-CN" altLang="zh-CN" sz="1800" b="1" kern="0" dirty="0">
                <a:solidFill>
                  <a:srgbClr val="084CA1"/>
                </a:solidFill>
                <a:latin typeface="微软雅黑" pitchFamily="34" charset="-122"/>
                <a:ea typeface="微软雅黑" pitchFamily="34" charset="-122"/>
              </a:rPr>
              <a:t>企业应交的城市维护建设税</a:t>
            </a:r>
            <a:endParaRPr lang="en-US" altLang="zh-CN" sz="1800" b="1" kern="0" dirty="0">
              <a:solidFill>
                <a:srgbClr val="084CA1"/>
              </a:solidFill>
              <a:latin typeface="微软雅黑" pitchFamily="34" charset="-122"/>
              <a:ea typeface="微软雅黑" pitchFamily="34" charset="-122"/>
            </a:endParaRPr>
          </a:p>
          <a:p>
            <a:pPr>
              <a:lnSpc>
                <a:spcPct val="150000"/>
              </a:lnSpc>
            </a:pPr>
            <a:r>
              <a:rPr lang="zh-CN" altLang="zh-CN" sz="1800" dirty="0" smtClean="0">
                <a:solidFill>
                  <a:srgbClr val="084CA1"/>
                </a:solidFill>
                <a:latin typeface="微软雅黑" pitchFamily="34" charset="-122"/>
                <a:ea typeface="微软雅黑" pitchFamily="34" charset="-122"/>
              </a:rPr>
              <a:t>应</a:t>
            </a:r>
            <a:r>
              <a:rPr lang="zh-CN" altLang="zh-CN" sz="1800" dirty="0">
                <a:solidFill>
                  <a:srgbClr val="084CA1"/>
                </a:solidFill>
                <a:latin typeface="微软雅黑" pitchFamily="34" charset="-122"/>
                <a:ea typeface="微软雅黑" pitchFamily="34" charset="-122"/>
              </a:rPr>
              <a:t>纳税额＝（</a:t>
            </a:r>
            <a:r>
              <a:rPr lang="en-US" altLang="zh-CN" sz="1800" dirty="0">
                <a:solidFill>
                  <a:srgbClr val="084CA1"/>
                </a:solidFill>
                <a:latin typeface="微软雅黑" pitchFamily="34" charset="-122"/>
                <a:ea typeface="微软雅黑" pitchFamily="34" charset="-122"/>
              </a:rPr>
              <a:t>16 000+23 000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7</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39 000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7</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2 730</a:t>
            </a:r>
            <a:r>
              <a:rPr lang="zh-CN" altLang="zh-CN" sz="1800" dirty="0">
                <a:solidFill>
                  <a:srgbClr val="084CA1"/>
                </a:solidFill>
                <a:latin typeface="微软雅黑" pitchFamily="34" charset="-122"/>
                <a:ea typeface="微软雅黑" pitchFamily="34" charset="-122"/>
              </a:rPr>
              <a:t>（元</a:t>
            </a:r>
            <a:r>
              <a:rPr lang="zh-CN" altLang="zh-CN" sz="1800" dirty="0" smtClean="0">
                <a:solidFill>
                  <a:srgbClr val="084CA1"/>
                </a:solidFill>
                <a:latin typeface="微软雅黑" pitchFamily="34" charset="-122"/>
                <a:ea typeface="微软雅黑" pitchFamily="34" charset="-122"/>
              </a:rPr>
              <a:t>）</a:t>
            </a:r>
            <a:endParaRPr lang="en-US" altLang="zh-CN" sz="1800"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：税金及附加　　　　　　　　　</a:t>
            </a:r>
            <a:r>
              <a:rPr lang="en-US" altLang="zh-CN" sz="1800" dirty="0">
                <a:latin typeface="微软雅黑" pitchFamily="34" charset="-122"/>
                <a:ea typeface="微软雅黑" pitchFamily="34" charset="-122"/>
              </a:rPr>
              <a:t>                   2 730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smtClean="0">
                <a:latin typeface="微软雅黑" pitchFamily="34" charset="-122"/>
                <a:ea typeface="微软雅黑" pitchFamily="34" charset="-122"/>
              </a:rPr>
              <a:t>应交税费</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应交城市维护建设税　</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2 730</a:t>
            </a:r>
            <a:endParaRPr lang="zh-CN" altLang="zh-CN" sz="1800" dirty="0">
              <a:latin typeface="微软雅黑" pitchFamily="34" charset="-122"/>
              <a:ea typeface="微软雅黑" pitchFamily="34" charset="-122"/>
            </a:endParaRPr>
          </a:p>
          <a:p>
            <a:pPr>
              <a:lnSpc>
                <a:spcPct val="150000"/>
              </a:lnSpc>
            </a:pPr>
            <a:r>
              <a:rPr lang="zh-CN" altLang="en-US" sz="1800" b="1" kern="0" dirty="0" smtClean="0">
                <a:solidFill>
                  <a:srgbClr val="084CA1"/>
                </a:solidFill>
                <a:latin typeface="微软雅黑" pitchFamily="34" charset="-122"/>
                <a:ea typeface="微软雅黑" pitchFamily="34" charset="-122"/>
              </a:rPr>
              <a:t>（</a:t>
            </a:r>
            <a:r>
              <a:rPr lang="en-US" altLang="zh-CN" sz="1800" b="1" kern="0" dirty="0" smtClean="0">
                <a:solidFill>
                  <a:srgbClr val="084CA1"/>
                </a:solidFill>
                <a:latin typeface="微软雅黑" pitchFamily="34" charset="-122"/>
                <a:ea typeface="微软雅黑" pitchFamily="34" charset="-122"/>
              </a:rPr>
              <a:t>2</a:t>
            </a:r>
            <a:r>
              <a:rPr lang="zh-CN" altLang="en-US" sz="1800" b="1" kern="0" dirty="0" smtClean="0">
                <a:solidFill>
                  <a:srgbClr val="084CA1"/>
                </a:solidFill>
                <a:latin typeface="微软雅黑" pitchFamily="34" charset="-122"/>
                <a:ea typeface="微软雅黑" pitchFamily="34" charset="-122"/>
              </a:rPr>
              <a:t>）</a:t>
            </a:r>
            <a:r>
              <a:rPr lang="zh-CN" altLang="zh-CN" sz="1800" b="1" kern="0" dirty="0" smtClean="0">
                <a:solidFill>
                  <a:srgbClr val="084CA1"/>
                </a:solidFill>
                <a:latin typeface="微软雅黑" pitchFamily="34" charset="-122"/>
                <a:ea typeface="微软雅黑" pitchFamily="34" charset="-122"/>
              </a:rPr>
              <a:t>实际</a:t>
            </a:r>
            <a:r>
              <a:rPr lang="zh-CN" altLang="zh-CN" sz="1800" b="1" kern="0" dirty="0">
                <a:solidFill>
                  <a:srgbClr val="084CA1"/>
                </a:solidFill>
                <a:latin typeface="微软雅黑" pitchFamily="34" charset="-122"/>
                <a:ea typeface="微软雅黑" pitchFamily="34" charset="-122"/>
              </a:rPr>
              <a:t>缴纳</a:t>
            </a:r>
            <a:r>
              <a:rPr lang="zh-CN" altLang="zh-CN" sz="1800" b="1" kern="0" dirty="0" smtClean="0">
                <a:solidFill>
                  <a:srgbClr val="084CA1"/>
                </a:solidFill>
                <a:latin typeface="微软雅黑" pitchFamily="34" charset="-122"/>
                <a:ea typeface="微软雅黑" pitchFamily="34" charset="-122"/>
              </a:rPr>
              <a:t>时</a:t>
            </a:r>
            <a:endParaRPr lang="en-US" altLang="zh-CN" sz="1800" b="1" kern="0"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en-US" sz="1800" dirty="0" smtClean="0">
                <a:latin typeface="微软雅黑" pitchFamily="34" charset="-122"/>
                <a:ea typeface="微软雅黑" pitchFamily="34" charset="-122"/>
              </a:rPr>
              <a:t>应交税费</a:t>
            </a:r>
            <a:r>
              <a:rPr lang="en-US"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应交城市维护建设税　　</a:t>
            </a:r>
            <a:r>
              <a:rPr lang="en-US" altLang="zh-CN" sz="1800" dirty="0">
                <a:latin typeface="微软雅黑" pitchFamily="34" charset="-122"/>
                <a:ea typeface="微软雅黑" pitchFamily="34" charset="-122"/>
              </a:rPr>
              <a:t>             2 730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2 730</a:t>
            </a:r>
            <a:endParaRPr lang="zh-CN" altLang="zh-CN" sz="1800" dirty="0">
              <a:latin typeface="微软雅黑" pitchFamily="34" charset="-122"/>
              <a:ea typeface="微软雅黑" pitchFamily="34" charset="-122"/>
            </a:endParaRPr>
          </a:p>
        </p:txBody>
      </p:sp>
      <p:sp>
        <p:nvSpPr>
          <p:cNvPr id="23" name="矩形 2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4533406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smtClean="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8648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aphicFrame>
        <p:nvGraphicFramePr>
          <p:cNvPr id="22" name="表格 21"/>
          <p:cNvGraphicFramePr>
            <a:graphicFrameLocks noGrp="1"/>
          </p:cNvGraphicFramePr>
          <p:nvPr>
            <p:extLst>
              <p:ext uri="{D42A27DB-BD31-4B8C-83A1-F6EECF244321}">
                <p14:modId xmlns:p14="http://schemas.microsoft.com/office/powerpoint/2010/main" val="2427718519"/>
              </p:ext>
            </p:extLst>
          </p:nvPr>
        </p:nvGraphicFramePr>
        <p:xfrm>
          <a:off x="1016738" y="1123950"/>
          <a:ext cx="7491269" cy="4206240"/>
        </p:xfrm>
        <a:graphic>
          <a:graphicData uri="http://schemas.openxmlformats.org/drawingml/2006/table">
            <a:tbl>
              <a:tblPr firstRow="1" bandRow="1">
                <a:tableStyleId>{5C22544A-7EE6-4342-B048-85BDC9FD1C3A}</a:tableStyleId>
              </a:tblPr>
              <a:tblGrid>
                <a:gridCol w="721043"/>
                <a:gridCol w="6770226"/>
              </a:tblGrid>
              <a:tr h="404861">
                <a:tc>
                  <a:txBody>
                    <a:bodyPr/>
                    <a:lstStyle/>
                    <a:p>
                      <a:pPr algn="ctr">
                        <a:lnSpc>
                          <a:spcPct val="150000"/>
                        </a:lnSpc>
                      </a:pPr>
                      <a:r>
                        <a:rPr lang="zh-CN" altLang="en-US" sz="2000" dirty="0" smtClean="0">
                          <a:latin typeface="微软雅黑" pitchFamily="34" charset="-122"/>
                          <a:ea typeface="微软雅黑" pitchFamily="34" charset="-122"/>
                        </a:rPr>
                        <a:t>税率</a:t>
                      </a:r>
                      <a:endParaRPr lang="zh-CN" altLang="en-US" sz="2000" b="1" dirty="0">
                        <a:solidFill>
                          <a:srgbClr val="EF704F"/>
                        </a:solidFill>
                        <a:latin typeface="微软雅黑" pitchFamily="34" charset="-122"/>
                        <a:ea typeface="微软雅黑" pitchFamily="34" charset="-122"/>
                      </a:endParaRPr>
                    </a:p>
                  </a:txBody>
                  <a:tcPr>
                    <a:solidFill>
                      <a:srgbClr val="084CA1"/>
                    </a:solidFill>
                  </a:tcPr>
                </a:tc>
                <a:tc>
                  <a:txBody>
                    <a:bodyPr/>
                    <a:lstStyle/>
                    <a:p>
                      <a:pPr algn="ctr">
                        <a:lnSpc>
                          <a:spcPct val="150000"/>
                        </a:lnSpc>
                      </a:pPr>
                      <a:r>
                        <a:rPr lang="zh-CN" altLang="en-US" sz="2000" dirty="0" smtClean="0">
                          <a:latin typeface="微软雅黑" pitchFamily="34" charset="-122"/>
                          <a:ea typeface="微软雅黑" pitchFamily="34" charset="-122"/>
                        </a:rPr>
                        <a:t>适用范围</a:t>
                      </a:r>
                      <a:endParaRPr lang="zh-CN" altLang="en-US" sz="2000" b="1" dirty="0">
                        <a:solidFill>
                          <a:srgbClr val="EF704F"/>
                        </a:solidFill>
                        <a:latin typeface="微软雅黑" pitchFamily="34" charset="-122"/>
                        <a:ea typeface="微软雅黑" pitchFamily="34" charset="-122"/>
                      </a:endParaRPr>
                    </a:p>
                  </a:txBody>
                  <a:tcPr>
                    <a:solidFill>
                      <a:srgbClr val="084CA1"/>
                    </a:solidFill>
                  </a:tcPr>
                </a:tc>
              </a:tr>
              <a:tr h="163503">
                <a:tc>
                  <a:txBody>
                    <a:bodyPr/>
                    <a:lstStyle/>
                    <a:p>
                      <a:pPr algn="ctr">
                        <a:lnSpc>
                          <a:spcPct val="150000"/>
                        </a:lnSpc>
                      </a:pPr>
                      <a:r>
                        <a:rPr lang="en-US" altLang="zh-CN" sz="1800" dirty="0" smtClean="0">
                          <a:latin typeface="微软雅黑" pitchFamily="34" charset="-122"/>
                          <a:ea typeface="微软雅黑" pitchFamily="34" charset="-122"/>
                        </a:rPr>
                        <a:t>16%</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c>
                  <a:txBody>
                    <a:bodyPr/>
                    <a:lstStyle/>
                    <a:p>
                      <a:pPr algn="l">
                        <a:lnSpc>
                          <a:spcPct val="150000"/>
                        </a:lnSpc>
                      </a:pPr>
                      <a:r>
                        <a:rPr lang="zh-CN" altLang="zh-CN" sz="1800" kern="1200" dirty="0" smtClean="0">
                          <a:effectLst/>
                          <a:latin typeface="微软雅黑" pitchFamily="34" charset="-122"/>
                          <a:ea typeface="微软雅黑" pitchFamily="34" charset="-122"/>
                        </a:rPr>
                        <a:t>销售或者进口货物、加工修理修配劳务、提供有形动产租赁服务</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r>
              <a:tr h="1191103">
                <a:tc>
                  <a:txBody>
                    <a:bodyPr/>
                    <a:lstStyle/>
                    <a:p>
                      <a:pPr marL="0" marR="0" indent="0" algn="ctr" defTabSz="914355" rtl="0" eaLnBrk="1" fontAlgn="auto" latinLnBrk="0" hangingPunct="1">
                        <a:lnSpc>
                          <a:spcPct val="150000"/>
                        </a:lnSpc>
                        <a:spcBef>
                          <a:spcPts val="0"/>
                        </a:spcBef>
                        <a:spcAft>
                          <a:spcPts val="0"/>
                        </a:spcAft>
                        <a:buClrTx/>
                        <a:buSzTx/>
                        <a:buFontTx/>
                        <a:buNone/>
                        <a:tabLst/>
                        <a:defRPr/>
                      </a:pPr>
                      <a:r>
                        <a:rPr lang="en-US" altLang="zh-CN" sz="1800" dirty="0" smtClean="0">
                          <a:latin typeface="微软雅黑" pitchFamily="34" charset="-122"/>
                          <a:ea typeface="微软雅黑" pitchFamily="34" charset="-122"/>
                        </a:rPr>
                        <a:t>10%</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c>
                  <a:txBody>
                    <a:bodyPr/>
                    <a:lstStyle/>
                    <a:p>
                      <a:pPr algn="l">
                        <a:lnSpc>
                          <a:spcPct val="150000"/>
                        </a:lnSpc>
                      </a:pPr>
                      <a:r>
                        <a:rPr lang="zh-CN" altLang="zh-CN" sz="1800" kern="1200" dirty="0" smtClean="0">
                          <a:effectLst/>
                          <a:latin typeface="微软雅黑" pitchFamily="34" charset="-122"/>
                          <a:ea typeface="微软雅黑" pitchFamily="34" charset="-122"/>
                        </a:rPr>
                        <a:t>销售或者进口粮食、食用植物油、自来水、暖气、冷气、热水、煤气、石油液化气、天然气、沼气、居民用煤炭制品、图书、报纸、杂志、饲料、化肥、农药、农机、农膜以及国务院及其有关部门规定的其他货物，提供交通运输、邮政、基础电信、建筑、不动产租赁服务，销售不动产，转让土地使用权</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r>
              <a:tr h="148231">
                <a:tc>
                  <a:txBody>
                    <a:bodyPr/>
                    <a:lstStyle/>
                    <a:p>
                      <a:pPr marL="0" marR="0" indent="0" algn="ctr" defTabSz="914355" rtl="0" eaLnBrk="1" fontAlgn="auto" latinLnBrk="0" hangingPunct="1">
                        <a:lnSpc>
                          <a:spcPct val="150000"/>
                        </a:lnSpc>
                        <a:spcBef>
                          <a:spcPts val="0"/>
                        </a:spcBef>
                        <a:spcAft>
                          <a:spcPts val="0"/>
                        </a:spcAft>
                        <a:buClrTx/>
                        <a:buSzTx/>
                        <a:buFontTx/>
                        <a:buNone/>
                        <a:tabLst/>
                        <a:defRPr/>
                      </a:pPr>
                      <a:r>
                        <a:rPr lang="en-US" altLang="zh-CN" sz="1800" dirty="0" smtClean="0">
                          <a:latin typeface="微软雅黑" pitchFamily="34" charset="-122"/>
                          <a:ea typeface="微软雅黑" pitchFamily="34" charset="-122"/>
                        </a:rPr>
                        <a:t>6%</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c>
                  <a:txBody>
                    <a:bodyPr/>
                    <a:lstStyle/>
                    <a:p>
                      <a:pPr algn="l">
                        <a:lnSpc>
                          <a:spcPct val="150000"/>
                        </a:lnSpc>
                      </a:pPr>
                      <a:r>
                        <a:rPr lang="zh-CN" altLang="en-US" sz="1800" dirty="0" smtClean="0">
                          <a:latin typeface="微软雅黑" pitchFamily="34" charset="-122"/>
                          <a:ea typeface="微软雅黑" pitchFamily="34" charset="-122"/>
                        </a:rPr>
                        <a:t>其他应税行为</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r>
              <a:tr h="447040">
                <a:tc>
                  <a:txBody>
                    <a:bodyPr/>
                    <a:lstStyle/>
                    <a:p>
                      <a:pPr marL="0" marR="0" indent="0" algn="ctr" defTabSz="914355" rtl="0" eaLnBrk="1" fontAlgn="auto" latinLnBrk="0" hangingPunct="1">
                        <a:lnSpc>
                          <a:spcPct val="150000"/>
                        </a:lnSpc>
                        <a:spcBef>
                          <a:spcPts val="0"/>
                        </a:spcBef>
                        <a:spcAft>
                          <a:spcPts val="0"/>
                        </a:spcAft>
                        <a:buClrTx/>
                        <a:buSzTx/>
                        <a:buFontTx/>
                        <a:buNone/>
                        <a:tabLst/>
                        <a:defRPr/>
                      </a:pPr>
                      <a:r>
                        <a:rPr lang="en-US" altLang="zh-CN" sz="1800" dirty="0" smtClean="0">
                          <a:latin typeface="微软雅黑" pitchFamily="34" charset="-122"/>
                          <a:ea typeface="微软雅黑" pitchFamily="34" charset="-122"/>
                        </a:rPr>
                        <a:t>0</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c>
                  <a:txBody>
                    <a:bodyPr/>
                    <a:lstStyle/>
                    <a:p>
                      <a:pPr algn="l">
                        <a:lnSpc>
                          <a:spcPct val="150000"/>
                        </a:lnSpc>
                      </a:pPr>
                      <a:r>
                        <a:rPr lang="zh-CN" altLang="zh-CN" sz="1800" kern="1200" dirty="0" smtClean="0">
                          <a:effectLst/>
                          <a:latin typeface="微软雅黑" pitchFamily="34" charset="-122"/>
                          <a:ea typeface="微软雅黑" pitchFamily="34" charset="-122"/>
                        </a:rPr>
                        <a:t>出口货物，国务院另有规定的除外</a:t>
                      </a:r>
                      <a:endParaRPr lang="zh-CN" altLang="en-US" sz="1800" b="0" dirty="0">
                        <a:solidFill>
                          <a:schemeClr val="tx1"/>
                        </a:solidFill>
                        <a:latin typeface="微软雅黑" pitchFamily="34" charset="-122"/>
                        <a:ea typeface="微软雅黑" pitchFamily="34" charset="-122"/>
                      </a:endParaRPr>
                    </a:p>
                  </a:txBody>
                  <a:tcPr>
                    <a:solidFill>
                      <a:schemeClr val="accent1">
                        <a:lumMod val="40000"/>
                        <a:lumOff val="60000"/>
                      </a:schemeClr>
                    </a:solidFill>
                  </a:tcPr>
                </a:tc>
              </a:tr>
            </a:tbl>
          </a:graphicData>
        </a:graphic>
      </p:graphicFrame>
      <p:sp>
        <p:nvSpPr>
          <p:cNvPr id="10" name="矩形 9"/>
          <p:cNvSpPr/>
          <p:nvPr/>
        </p:nvSpPr>
        <p:spPr>
          <a:xfrm>
            <a:off x="1515847" y="649144"/>
            <a:ext cx="674720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一、增值税</a:t>
            </a:r>
            <a:r>
              <a:rPr lang="zh-CN" altLang="en-US" sz="1800" b="1" dirty="0">
                <a:solidFill>
                  <a:srgbClr val="084CA1"/>
                </a:solidFill>
                <a:ea typeface="微软雅黑"/>
                <a:cs typeface="+mn-ea"/>
                <a:sym typeface="+mn-lt"/>
              </a:rPr>
              <a:t>的</a:t>
            </a:r>
            <a:r>
              <a:rPr lang="zh-CN" altLang="en-US" sz="1800" b="1" dirty="0" smtClean="0">
                <a:solidFill>
                  <a:srgbClr val="084CA1"/>
                </a:solidFill>
                <a:ea typeface="微软雅黑"/>
                <a:cs typeface="+mn-ea"/>
                <a:sym typeface="+mn-lt"/>
              </a:rPr>
              <a:t>核算内容</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增值税</a:t>
            </a:r>
            <a:r>
              <a:rPr lang="zh-CN" altLang="en-US" sz="1800" b="1" dirty="0">
                <a:solidFill>
                  <a:srgbClr val="084CA1"/>
                </a:solidFill>
                <a:ea typeface="微软雅黑"/>
                <a:cs typeface="+mn-ea"/>
                <a:sym typeface="+mn-lt"/>
              </a:rPr>
              <a:t>纳税人的概述（一般纳税人</a:t>
            </a:r>
            <a:r>
              <a:rPr lang="zh-CN" altLang="en-US" sz="1800" b="1" dirty="0" smtClean="0">
                <a:solidFill>
                  <a:srgbClr val="084CA1"/>
                </a:solidFill>
                <a:ea typeface="微软雅黑"/>
                <a:cs typeface="+mn-ea"/>
                <a:sym typeface="+mn-lt"/>
              </a:rPr>
              <a:t>）</a:t>
            </a:r>
            <a:endParaRPr lang="en-US" altLang="zh-CN" sz="1800" b="1" dirty="0">
              <a:solidFill>
                <a:srgbClr val="084CA1"/>
              </a:solidFill>
              <a:ea typeface="微软雅黑"/>
              <a:cs typeface="+mn-ea"/>
              <a:sym typeface="+mn-lt"/>
            </a:endParaRPr>
          </a:p>
        </p:txBody>
      </p:sp>
    </p:spTree>
    <p:custDataLst>
      <p:tags r:id="rId1"/>
    </p:custDataLst>
    <p:extLst>
      <p:ext uri="{BB962C8B-B14F-4D97-AF65-F5344CB8AC3E}">
        <p14:creationId xmlns:p14="http://schemas.microsoft.com/office/powerpoint/2010/main" val="165696770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、应交教育费附加</a:t>
            </a:r>
            <a:endParaRPr lang="zh-CN" altLang="zh-CN" sz="1800" b="1" dirty="0">
              <a:solidFill>
                <a:srgbClr val="084CA1"/>
              </a:solidFill>
              <a:ea typeface="微软雅黑"/>
              <a:cs typeface="+mn-ea"/>
            </a:endParaRPr>
          </a:p>
        </p:txBody>
      </p:sp>
      <p:sp>
        <p:nvSpPr>
          <p:cNvPr id="15" name="TextBox 14"/>
          <p:cNvSpPr txBox="1"/>
          <p:nvPr/>
        </p:nvSpPr>
        <p:spPr>
          <a:xfrm>
            <a:off x="1125178" y="1123950"/>
            <a:ext cx="6880867" cy="553998"/>
          </a:xfrm>
          <a:prstGeom prst="rect">
            <a:avLst/>
          </a:prstGeom>
          <a:noFill/>
        </p:spPr>
        <p:txBody>
          <a:bodyPr wrap="square" rtlCol="0">
            <a:spAutoFit/>
          </a:bodyPr>
          <a:lstStyle/>
          <a:p>
            <a:pPr>
              <a:lnSpc>
                <a:spcPct val="150000"/>
              </a:lnSpc>
            </a:pPr>
            <a:r>
              <a:rPr lang="zh-CN" altLang="zh-CN" sz="2000" b="1" dirty="0">
                <a:solidFill>
                  <a:srgbClr val="C00000"/>
                </a:solidFill>
                <a:latin typeface="微软雅黑" pitchFamily="34" charset="-122"/>
                <a:ea typeface="微软雅黑" pitchFamily="34" charset="-122"/>
              </a:rPr>
              <a:t>教育费</a:t>
            </a:r>
            <a:r>
              <a:rPr lang="zh-CN" altLang="zh-CN" sz="2000" b="1" dirty="0" smtClean="0">
                <a:solidFill>
                  <a:srgbClr val="C00000"/>
                </a:solidFill>
                <a:latin typeface="微软雅黑" pitchFamily="34" charset="-122"/>
                <a:ea typeface="微软雅黑" pitchFamily="34" charset="-122"/>
              </a:rPr>
              <a:t>附加</a:t>
            </a:r>
            <a:r>
              <a:rPr lang="zh-CN" altLang="en-US" sz="2000" b="1" dirty="0" smtClean="0">
                <a:solidFill>
                  <a:srgbClr val="C00000"/>
                </a:solidFill>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为了</a:t>
            </a:r>
            <a:r>
              <a:rPr lang="zh-CN" altLang="zh-CN" sz="2000" dirty="0">
                <a:latin typeface="微软雅黑" pitchFamily="34" charset="-122"/>
                <a:ea typeface="微软雅黑" pitchFamily="34" charset="-122"/>
              </a:rPr>
              <a:t>发展教育事业而向企业征收的附加费。</a:t>
            </a:r>
            <a:endParaRPr lang="zh-CN" altLang="en-US" sz="2000" dirty="0">
              <a:latin typeface="微软雅黑" pitchFamily="34" charset="-122"/>
              <a:ea typeface="微软雅黑" pitchFamily="34" charset="-122"/>
            </a:endParaRPr>
          </a:p>
        </p:txBody>
      </p:sp>
      <p:grpSp>
        <p:nvGrpSpPr>
          <p:cNvPr id="16" name="组合 15"/>
          <p:cNvGrpSpPr/>
          <p:nvPr/>
        </p:nvGrpSpPr>
        <p:grpSpPr>
          <a:xfrm>
            <a:off x="899594" y="2668228"/>
            <a:ext cx="7354754" cy="560851"/>
            <a:chOff x="1157747" y="3204520"/>
            <a:chExt cx="7354754" cy="560851"/>
          </a:xfrm>
        </p:grpSpPr>
        <p:sp>
          <p:nvSpPr>
            <p:cNvPr id="17" name="圆角矩形 16"/>
            <p:cNvSpPr/>
            <p:nvPr/>
          </p:nvSpPr>
          <p:spPr>
            <a:xfrm>
              <a:off x="1157747" y="3204522"/>
              <a:ext cx="1152126"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en-US" sz="1800" dirty="0" smtClean="0">
                  <a:solidFill>
                    <a:schemeClr val="tx1"/>
                  </a:solidFill>
                  <a:latin typeface="微软雅黑" pitchFamily="34" charset="-122"/>
                  <a:ea typeface="微软雅黑" pitchFamily="34" charset="-122"/>
                </a:rPr>
                <a:t>应纳税额</a:t>
              </a:r>
              <a:endParaRPr lang="zh-CN" altLang="zh-CN" sz="1800" dirty="0" smtClean="0">
                <a:solidFill>
                  <a:schemeClr val="tx1"/>
                </a:solidFill>
                <a:latin typeface="微软雅黑" pitchFamily="34" charset="-122"/>
                <a:ea typeface="微软雅黑" pitchFamily="34" charset="-122"/>
              </a:endParaRPr>
            </a:p>
          </p:txBody>
        </p:sp>
        <p:sp>
          <p:nvSpPr>
            <p:cNvPr id="20" name="TextBox 19"/>
            <p:cNvSpPr txBox="1"/>
            <p:nvPr/>
          </p:nvSpPr>
          <p:spPr>
            <a:xfrm>
              <a:off x="2316580" y="3225794"/>
              <a:ext cx="415498" cy="507831"/>
            </a:xfrm>
            <a:prstGeom prst="rect">
              <a:avLst/>
            </a:prstGeom>
            <a:noFill/>
            <a:ln>
              <a:noFill/>
            </a:ln>
          </p:spPr>
          <p:txBody>
            <a:bodyPr wrap="none" rtlCol="0">
              <a:spAutoFit/>
            </a:bodyPr>
            <a:lstStyle/>
            <a:p>
              <a:pPr>
                <a:lnSpc>
                  <a:spcPct val="150000"/>
                </a:lnSpc>
              </a:pPr>
              <a:r>
                <a:rPr lang="zh-CN" altLang="en-US" sz="1800" b="1" dirty="0">
                  <a:solidFill>
                    <a:srgbClr val="084CA1"/>
                  </a:solidFill>
                  <a:latin typeface="微软雅黑" pitchFamily="34" charset="-122"/>
                  <a:ea typeface="微软雅黑" pitchFamily="34" charset="-122"/>
                </a:rPr>
                <a:t>＝</a:t>
              </a:r>
            </a:p>
          </p:txBody>
        </p:sp>
        <p:sp>
          <p:nvSpPr>
            <p:cNvPr id="21" name="圆角矩形 20"/>
            <p:cNvSpPr/>
            <p:nvPr/>
          </p:nvSpPr>
          <p:spPr>
            <a:xfrm>
              <a:off x="2754380" y="3211664"/>
              <a:ext cx="4164005"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zh-CN" sz="1800" dirty="0">
                  <a:latin typeface="微软雅黑" pitchFamily="34" charset="-122"/>
                  <a:ea typeface="微软雅黑" pitchFamily="34" charset="-122"/>
                </a:rPr>
                <a:t>实际交纳的增值税＋实际交纳的消费税</a:t>
              </a:r>
              <a:endParaRPr lang="zh-CN" altLang="zh-CN" sz="1800" dirty="0" smtClean="0">
                <a:solidFill>
                  <a:schemeClr val="tx1"/>
                </a:solidFill>
                <a:latin typeface="微软雅黑" pitchFamily="34" charset="-122"/>
                <a:ea typeface="微软雅黑" pitchFamily="34" charset="-122"/>
              </a:endParaRPr>
            </a:p>
          </p:txBody>
        </p:sp>
        <p:sp>
          <p:nvSpPr>
            <p:cNvPr id="22" name="圆角矩形 21"/>
            <p:cNvSpPr/>
            <p:nvPr/>
          </p:nvSpPr>
          <p:spPr>
            <a:xfrm>
              <a:off x="7347178" y="3204520"/>
              <a:ext cx="1165323"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en-US" sz="1800" dirty="0" smtClean="0">
                  <a:solidFill>
                    <a:schemeClr val="tx1"/>
                  </a:solidFill>
                  <a:latin typeface="微软雅黑" pitchFamily="34" charset="-122"/>
                  <a:ea typeface="微软雅黑" pitchFamily="34" charset="-122"/>
                </a:rPr>
                <a:t>适用</a:t>
              </a:r>
              <a:r>
                <a:rPr lang="zh-CN" altLang="en-US" sz="1800" dirty="0">
                  <a:solidFill>
                    <a:schemeClr val="tx1"/>
                  </a:solidFill>
                  <a:latin typeface="微软雅黑" pitchFamily="34" charset="-122"/>
                  <a:ea typeface="微软雅黑" pitchFamily="34" charset="-122"/>
                </a:rPr>
                <a:t>比例</a:t>
              </a:r>
            </a:p>
          </p:txBody>
        </p:sp>
        <p:sp>
          <p:nvSpPr>
            <p:cNvPr id="23" name="TextBox 22"/>
            <p:cNvSpPr txBox="1"/>
            <p:nvPr/>
          </p:nvSpPr>
          <p:spPr>
            <a:xfrm>
              <a:off x="6953982" y="3225793"/>
              <a:ext cx="360996" cy="458908"/>
            </a:xfrm>
            <a:prstGeom prst="rect">
              <a:avLst/>
            </a:prstGeom>
            <a:noFill/>
            <a:ln>
              <a:noFill/>
            </a:ln>
          </p:spPr>
          <p:txBody>
            <a:bodyPr wrap="none" rtlCol="0">
              <a:spAutoFit/>
            </a:bodyPr>
            <a:lstStyle/>
            <a:p>
              <a:pPr>
                <a:lnSpc>
                  <a:spcPct val="150000"/>
                </a:lnSpc>
              </a:pPr>
              <a:r>
                <a:rPr lang="en-US" altLang="zh-CN" sz="1800" b="1" dirty="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120664420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、应交教育费附加</a:t>
            </a:r>
            <a:endParaRPr lang="zh-CN" altLang="zh-CN" sz="1800" b="1" dirty="0">
              <a:solidFill>
                <a:srgbClr val="084CA1"/>
              </a:solidFill>
              <a:ea typeface="微软雅黑"/>
              <a:cs typeface="+mn-ea"/>
            </a:endParaRPr>
          </a:p>
        </p:txBody>
      </p:sp>
      <p:grpSp>
        <p:nvGrpSpPr>
          <p:cNvPr id="24" name="组合 23"/>
          <p:cNvGrpSpPr/>
          <p:nvPr/>
        </p:nvGrpSpPr>
        <p:grpSpPr>
          <a:xfrm>
            <a:off x="107700" y="1333470"/>
            <a:ext cx="1760598" cy="1690207"/>
            <a:chOff x="1715" y="4363"/>
            <a:chExt cx="3628" cy="3490"/>
          </a:xfrm>
        </p:grpSpPr>
        <p:sp>
          <p:nvSpPr>
            <p:cNvPr id="25" name="椭圆 2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7" name="椭圆 26"/>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8" name="文本框 18"/>
          <p:cNvSpPr txBox="1"/>
          <p:nvPr/>
        </p:nvSpPr>
        <p:spPr>
          <a:xfrm>
            <a:off x="2510234" y="1701704"/>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借：税金及附加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a:t>
            </a:r>
            <a:r>
              <a:rPr lang="zh-CN" altLang="zh-CN" sz="1800" dirty="0" smtClean="0">
                <a:latin typeface="微软雅黑" pitchFamily="34" charset="-122"/>
                <a:ea typeface="微软雅黑" pitchFamily="34" charset="-122"/>
              </a:rPr>
              <a:t>交</a:t>
            </a:r>
            <a:r>
              <a:rPr lang="zh-CN" altLang="en-US" sz="1800" dirty="0" smtClean="0">
                <a:latin typeface="微软雅黑" pitchFamily="34" charset="-122"/>
                <a:ea typeface="微软雅黑" pitchFamily="34" charset="-122"/>
              </a:rPr>
              <a:t>税费</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a:t>
            </a:r>
            <a:r>
              <a:rPr lang="zh-CN" altLang="zh-CN" sz="1800" dirty="0" smtClean="0">
                <a:latin typeface="微软雅黑" pitchFamily="34" charset="-122"/>
                <a:ea typeface="微软雅黑" pitchFamily="34" charset="-122"/>
              </a:rPr>
              <a:t>交</a:t>
            </a:r>
            <a:r>
              <a:rPr lang="zh-CN" altLang="en-US" sz="1800" dirty="0">
                <a:latin typeface="微软雅黑" pitchFamily="34" charset="-122"/>
                <a:ea typeface="微软雅黑" pitchFamily="34" charset="-122"/>
              </a:rPr>
              <a:t>教育费附加</a:t>
            </a:r>
            <a:endParaRPr lang="zh-CN" altLang="zh-CN" sz="1800" dirty="0">
              <a:latin typeface="微软雅黑" pitchFamily="34" charset="-122"/>
              <a:ea typeface="微软雅黑" pitchFamily="34" charset="-122"/>
            </a:endParaRPr>
          </a:p>
        </p:txBody>
      </p:sp>
      <p:sp>
        <p:nvSpPr>
          <p:cNvPr id="29" name="文本框 19"/>
          <p:cNvSpPr txBox="1"/>
          <p:nvPr/>
        </p:nvSpPr>
        <p:spPr>
          <a:xfrm>
            <a:off x="2573945" y="1131769"/>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企业应交</a:t>
            </a:r>
            <a:r>
              <a:rPr lang="zh-CN" altLang="zh-CN" sz="2000" b="1" kern="0" dirty="0" smtClean="0">
                <a:solidFill>
                  <a:srgbClr val="084CA1"/>
                </a:solidFill>
                <a:latin typeface="微软雅黑" pitchFamily="34" charset="-122"/>
                <a:ea typeface="微软雅黑" pitchFamily="34" charset="-122"/>
              </a:rPr>
              <a:t>的</a:t>
            </a:r>
            <a:r>
              <a:rPr lang="zh-CN" altLang="en-US" sz="2000" b="1" kern="0" dirty="0" smtClean="0">
                <a:solidFill>
                  <a:srgbClr val="084CA1"/>
                </a:solidFill>
                <a:latin typeface="微软雅黑" pitchFamily="34" charset="-122"/>
                <a:ea typeface="微软雅黑" pitchFamily="34" charset="-122"/>
              </a:rPr>
              <a:t>教育费附加</a:t>
            </a:r>
            <a:endParaRPr lang="zh-CN" altLang="zh-CN" sz="2000" b="1" kern="0" dirty="0">
              <a:solidFill>
                <a:srgbClr val="084CA1"/>
              </a:solidFill>
              <a:latin typeface="微软雅黑" pitchFamily="34" charset="-122"/>
              <a:ea typeface="微软雅黑" pitchFamily="34" charset="-122"/>
            </a:endParaRPr>
          </a:p>
        </p:txBody>
      </p:sp>
      <p:sp>
        <p:nvSpPr>
          <p:cNvPr id="30" name="椭圆 29"/>
          <p:cNvSpPr/>
          <p:nvPr/>
        </p:nvSpPr>
        <p:spPr>
          <a:xfrm>
            <a:off x="1997945" y="2782638"/>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文本框 18"/>
          <p:cNvSpPr txBox="1"/>
          <p:nvPr/>
        </p:nvSpPr>
        <p:spPr>
          <a:xfrm>
            <a:off x="2510234" y="3352573"/>
            <a:ext cx="6382941"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借：应</a:t>
            </a:r>
            <a:r>
              <a:rPr lang="zh-CN" altLang="zh-CN" sz="1800" dirty="0" smtClean="0">
                <a:latin typeface="微软雅黑" pitchFamily="34" charset="-122"/>
                <a:ea typeface="微软雅黑" pitchFamily="34" charset="-122"/>
              </a:rPr>
              <a:t>交</a:t>
            </a:r>
            <a:r>
              <a:rPr lang="zh-CN" altLang="en-US" sz="1800" dirty="0" smtClean="0">
                <a:latin typeface="微软雅黑" pitchFamily="34" charset="-122"/>
                <a:ea typeface="微软雅黑" pitchFamily="34" charset="-122"/>
              </a:rPr>
              <a:t>税费</a:t>
            </a:r>
            <a:r>
              <a:rPr lang="en-US"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a:t>
            </a:r>
            <a:r>
              <a:rPr lang="zh-CN" altLang="en-US" sz="1800" dirty="0">
                <a:latin typeface="微软雅黑" pitchFamily="34" charset="-122"/>
                <a:ea typeface="微软雅黑" pitchFamily="34" charset="-122"/>
              </a:rPr>
              <a:t>教育费附加</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p>
        </p:txBody>
      </p:sp>
      <p:sp>
        <p:nvSpPr>
          <p:cNvPr id="32" name="文本框 19"/>
          <p:cNvSpPr txBox="1"/>
          <p:nvPr/>
        </p:nvSpPr>
        <p:spPr>
          <a:xfrm>
            <a:off x="2573945" y="2782638"/>
            <a:ext cx="6570054" cy="499624"/>
          </a:xfrm>
          <a:prstGeom prst="rect">
            <a:avLst/>
          </a:prstGeom>
          <a:noFill/>
        </p:spPr>
        <p:txBody>
          <a:bodyPr wrap="square" rtlCol="0">
            <a:spAutoFit/>
          </a:bodyPr>
          <a:lstStyle/>
          <a:p>
            <a:pPr defTabSz="914400">
              <a:lnSpc>
                <a:spcPct val="150000"/>
              </a:lnSpc>
              <a:defRPr/>
            </a:pPr>
            <a:r>
              <a:rPr lang="zh-CN" altLang="en-US" sz="2000" b="1" kern="0" dirty="0" smtClean="0">
                <a:solidFill>
                  <a:srgbClr val="084CA1"/>
                </a:solidFill>
                <a:latin typeface="微软雅黑" pitchFamily="34" charset="-122"/>
                <a:ea typeface="微软雅黑" pitchFamily="34" charset="-122"/>
              </a:rPr>
              <a:t>实际上交时</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281240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721911" y="1228327"/>
            <a:ext cx="7767950"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某企业按税法规定计算，</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年度第</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季度应交纳教育费附加</a:t>
            </a:r>
            <a:r>
              <a:rPr lang="en-US" altLang="zh-CN" sz="1800" dirty="0">
                <a:latin typeface="微软雅黑" pitchFamily="34" charset="-122"/>
                <a:ea typeface="微软雅黑" pitchFamily="34" charset="-122"/>
              </a:rPr>
              <a:t>300 000</a:t>
            </a:r>
            <a:r>
              <a:rPr lang="zh-CN" altLang="zh-CN" sz="1800" dirty="0">
                <a:latin typeface="微软雅黑" pitchFamily="34" charset="-122"/>
                <a:ea typeface="微软雅黑" pitchFamily="34" charset="-122"/>
              </a:rPr>
              <a:t>元。款项已经用银行存款支付。</a:t>
            </a:r>
          </a:p>
        </p:txBody>
      </p:sp>
      <p:sp>
        <p:nvSpPr>
          <p:cNvPr id="20" name="矩形 19"/>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1" name="矩形 20"/>
          <p:cNvSpPr/>
          <p:nvPr>
            <p:custDataLst>
              <p:tags r:id="rId8"/>
            </p:custDataLst>
          </p:nvPr>
        </p:nvSpPr>
        <p:spPr>
          <a:xfrm>
            <a:off x="645470" y="2125243"/>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nvSpPr>
        <p:spPr>
          <a:xfrm>
            <a:off x="721909" y="2209798"/>
            <a:ext cx="7767951" cy="2585323"/>
          </a:xfrm>
          <a:prstGeom prst="rect">
            <a:avLst/>
          </a:prstGeom>
        </p:spPr>
        <p:txBody>
          <a:bodyPr wrap="square">
            <a:spAutoFit/>
          </a:bodyPr>
          <a:lstStyle/>
          <a:p>
            <a:pPr>
              <a:lnSpc>
                <a:spcPct val="150000"/>
              </a:lnSpc>
            </a:pPr>
            <a:r>
              <a:rPr lang="zh-CN" altLang="en-US" sz="1800" b="1" kern="0" dirty="0">
                <a:solidFill>
                  <a:srgbClr val="084CA1"/>
                </a:solidFill>
                <a:latin typeface="微软雅黑" pitchFamily="34" charset="-122"/>
                <a:ea typeface="微软雅黑" pitchFamily="34" charset="-122"/>
              </a:rPr>
              <a:t>（</a:t>
            </a:r>
            <a:r>
              <a:rPr lang="en-US" altLang="zh-CN" sz="1800" b="1" kern="0" dirty="0">
                <a:solidFill>
                  <a:srgbClr val="084CA1"/>
                </a:solidFill>
                <a:latin typeface="微软雅黑" pitchFamily="34" charset="-122"/>
                <a:ea typeface="微软雅黑" pitchFamily="34" charset="-122"/>
              </a:rPr>
              <a:t>1</a:t>
            </a:r>
            <a:r>
              <a:rPr lang="zh-CN" altLang="en-US" sz="1800" b="1" kern="0" dirty="0">
                <a:solidFill>
                  <a:srgbClr val="084CA1"/>
                </a:solidFill>
                <a:latin typeface="微软雅黑" pitchFamily="34" charset="-122"/>
                <a:ea typeface="微软雅黑" pitchFamily="34" charset="-122"/>
              </a:rPr>
              <a:t>）</a:t>
            </a:r>
            <a:r>
              <a:rPr lang="zh-CN" altLang="zh-CN" sz="1800" b="1" kern="0" dirty="0">
                <a:solidFill>
                  <a:srgbClr val="084CA1"/>
                </a:solidFill>
                <a:latin typeface="微软雅黑" pitchFamily="34" charset="-122"/>
                <a:ea typeface="微软雅黑" pitchFamily="34" charset="-122"/>
              </a:rPr>
              <a:t>企业应交</a:t>
            </a:r>
            <a:r>
              <a:rPr lang="zh-CN" altLang="zh-CN" sz="1800" b="1" kern="0" dirty="0" smtClean="0">
                <a:solidFill>
                  <a:srgbClr val="084CA1"/>
                </a:solidFill>
                <a:latin typeface="微软雅黑" pitchFamily="34" charset="-122"/>
                <a:ea typeface="微软雅黑" pitchFamily="34" charset="-122"/>
              </a:rPr>
              <a:t>的</a:t>
            </a:r>
            <a:r>
              <a:rPr lang="zh-CN" altLang="en-US" sz="1800" b="1" kern="0" dirty="0" smtClean="0">
                <a:solidFill>
                  <a:srgbClr val="084CA1"/>
                </a:solidFill>
                <a:latin typeface="微软雅黑" pitchFamily="34" charset="-122"/>
                <a:ea typeface="微软雅黑" pitchFamily="34" charset="-122"/>
              </a:rPr>
              <a:t>教育费附加</a:t>
            </a:r>
            <a:endParaRPr lang="en-US" altLang="zh-CN" sz="1800" b="1" kern="0" dirty="0" smtClean="0">
              <a:solidFill>
                <a:srgbClr val="084CA1"/>
              </a:solidFill>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借：税金及附加</a:t>
            </a:r>
            <a:r>
              <a:rPr lang="en-US" altLang="zh-CN" sz="1800" dirty="0">
                <a:latin typeface="微软雅黑" pitchFamily="34" charset="-122"/>
                <a:ea typeface="微软雅黑" pitchFamily="34" charset="-122"/>
              </a:rPr>
              <a:t>                             300 000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应交教育费附加 </a:t>
            </a:r>
            <a:r>
              <a:rPr lang="en-US" altLang="zh-CN" sz="1800" dirty="0">
                <a:latin typeface="微软雅黑" pitchFamily="34" charset="-122"/>
                <a:ea typeface="微软雅黑" pitchFamily="34" charset="-122"/>
              </a:rPr>
              <a:t>                     300 </a:t>
            </a:r>
            <a:r>
              <a:rPr lang="en-US" altLang="zh-CN" sz="1800" dirty="0" smtClean="0">
                <a:latin typeface="微软雅黑" pitchFamily="34" charset="-122"/>
                <a:ea typeface="微软雅黑" pitchFamily="34" charset="-122"/>
              </a:rPr>
              <a:t>000</a:t>
            </a:r>
          </a:p>
          <a:p>
            <a:pPr>
              <a:lnSpc>
                <a:spcPct val="150000"/>
              </a:lnSpc>
            </a:pPr>
            <a:r>
              <a:rPr lang="zh-CN" altLang="en-US" sz="1800" b="1" kern="0" dirty="0" smtClean="0">
                <a:solidFill>
                  <a:srgbClr val="084CA1"/>
                </a:solidFill>
                <a:latin typeface="微软雅黑" pitchFamily="34" charset="-122"/>
                <a:ea typeface="微软雅黑" pitchFamily="34" charset="-122"/>
              </a:rPr>
              <a:t>（</a:t>
            </a:r>
            <a:r>
              <a:rPr lang="en-US" altLang="zh-CN" sz="1800" b="1" kern="0" dirty="0" smtClean="0">
                <a:solidFill>
                  <a:srgbClr val="084CA1"/>
                </a:solidFill>
                <a:latin typeface="微软雅黑" pitchFamily="34" charset="-122"/>
                <a:ea typeface="微软雅黑" pitchFamily="34" charset="-122"/>
              </a:rPr>
              <a:t>2</a:t>
            </a:r>
            <a:r>
              <a:rPr lang="zh-CN" altLang="en-US" sz="1800" b="1" kern="0" dirty="0" smtClean="0">
                <a:solidFill>
                  <a:srgbClr val="084CA1"/>
                </a:solidFill>
                <a:latin typeface="微软雅黑" pitchFamily="34" charset="-122"/>
                <a:ea typeface="微软雅黑" pitchFamily="34" charset="-122"/>
              </a:rPr>
              <a:t>）</a:t>
            </a:r>
            <a:r>
              <a:rPr lang="zh-CN" altLang="zh-CN" sz="1800" b="1" kern="0" dirty="0" smtClean="0">
                <a:solidFill>
                  <a:srgbClr val="084CA1"/>
                </a:solidFill>
                <a:latin typeface="微软雅黑" pitchFamily="34" charset="-122"/>
                <a:ea typeface="微软雅黑" pitchFamily="34" charset="-122"/>
              </a:rPr>
              <a:t>实际</a:t>
            </a:r>
            <a:r>
              <a:rPr lang="zh-CN" altLang="zh-CN" sz="1800" b="1" kern="0" dirty="0">
                <a:solidFill>
                  <a:srgbClr val="084CA1"/>
                </a:solidFill>
                <a:latin typeface="微软雅黑" pitchFamily="34" charset="-122"/>
                <a:ea typeface="微软雅黑" pitchFamily="34" charset="-122"/>
              </a:rPr>
              <a:t>缴纳</a:t>
            </a:r>
            <a:r>
              <a:rPr lang="zh-CN" altLang="zh-CN" sz="1800" b="1" kern="0" dirty="0" smtClean="0">
                <a:solidFill>
                  <a:srgbClr val="084CA1"/>
                </a:solidFill>
                <a:latin typeface="微软雅黑" pitchFamily="34" charset="-122"/>
                <a:ea typeface="微软雅黑" pitchFamily="34" charset="-122"/>
              </a:rPr>
              <a:t>时</a:t>
            </a:r>
            <a:endParaRPr lang="en-US" altLang="zh-CN" sz="1800" b="1" kern="0" dirty="0" smtClean="0">
              <a:solidFill>
                <a:srgbClr val="084CA1"/>
              </a:solidFill>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应交教育费附加</a:t>
            </a:r>
            <a:r>
              <a:rPr lang="en-US" altLang="zh-CN" sz="1800" dirty="0">
                <a:latin typeface="微软雅黑" pitchFamily="34" charset="-122"/>
                <a:ea typeface="微软雅黑" pitchFamily="34" charset="-122"/>
              </a:rPr>
              <a:t>             300 000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300 000</a:t>
            </a:r>
            <a:endParaRPr lang="zh-CN" altLang="zh-CN" sz="1800" dirty="0">
              <a:latin typeface="微软雅黑" pitchFamily="34" charset="-122"/>
              <a:ea typeface="微软雅黑" pitchFamily="34" charset="-122"/>
            </a:endParaRPr>
          </a:p>
        </p:txBody>
      </p:sp>
      <p:sp>
        <p:nvSpPr>
          <p:cNvPr id="23" name="矩形 22"/>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40921447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四、应交土地增值税</a:t>
            </a:r>
            <a:endParaRPr lang="zh-CN" altLang="zh-CN" sz="1800" b="1" dirty="0">
              <a:solidFill>
                <a:srgbClr val="084CA1"/>
              </a:solidFill>
              <a:ea typeface="微软雅黑"/>
              <a:cs typeface="+mn-ea"/>
            </a:endParaRPr>
          </a:p>
        </p:txBody>
      </p:sp>
      <p:sp>
        <p:nvSpPr>
          <p:cNvPr id="24" name="矩形 23"/>
          <p:cNvSpPr/>
          <p:nvPr/>
        </p:nvSpPr>
        <p:spPr>
          <a:xfrm>
            <a:off x="805486" y="1127156"/>
            <a:ext cx="7582938" cy="1015663"/>
          </a:xfrm>
          <a:prstGeom prst="rect">
            <a:avLst/>
          </a:prstGeom>
        </p:spPr>
        <p:txBody>
          <a:bodyPr wrap="square">
            <a:spAutoFit/>
          </a:bodyPr>
          <a:lstStyle/>
          <a:p>
            <a:pPr>
              <a:lnSpc>
                <a:spcPct val="150000"/>
              </a:lnSpc>
            </a:pPr>
            <a:r>
              <a:rPr lang="zh-CN" altLang="zh-CN" sz="2000" b="1" dirty="0" smtClean="0">
                <a:solidFill>
                  <a:srgbClr val="C00000"/>
                </a:solidFill>
                <a:latin typeface="微软雅黑" pitchFamily="34" charset="-122"/>
                <a:ea typeface="微软雅黑" pitchFamily="34" charset="-122"/>
              </a:rPr>
              <a:t>土地增值税</a:t>
            </a:r>
            <a:r>
              <a:rPr lang="zh-CN" altLang="en-US" sz="2000" b="1" dirty="0" smtClean="0">
                <a:solidFill>
                  <a:srgbClr val="C00000"/>
                </a:solidFill>
                <a:latin typeface="微软雅黑" pitchFamily="34" charset="-122"/>
                <a:ea typeface="微软雅黑" pitchFamily="34" charset="-122"/>
              </a:rPr>
              <a:t>：</a:t>
            </a:r>
            <a:r>
              <a:rPr lang="zh-CN" altLang="zh-CN" sz="2000" dirty="0" smtClean="0">
                <a:latin typeface="微软雅黑" pitchFamily="34" charset="-122"/>
                <a:ea typeface="微软雅黑" pitchFamily="34" charset="-122"/>
              </a:rPr>
              <a:t>在</a:t>
            </a:r>
            <a:r>
              <a:rPr lang="zh-CN" altLang="zh-CN" sz="2000" dirty="0">
                <a:latin typeface="微软雅黑" pitchFamily="34" charset="-122"/>
                <a:ea typeface="微软雅黑" pitchFamily="34" charset="-122"/>
              </a:rPr>
              <a:t>我国境内有偿转让土地使用权及地上建筑物和其他附着物产权的单位和个人，就其土地增值额征收的一种税。</a:t>
            </a:r>
            <a:endParaRPr lang="zh-CN" altLang="en-US" sz="2000" dirty="0">
              <a:latin typeface="微软雅黑" pitchFamily="34" charset="-122"/>
              <a:ea typeface="微软雅黑" pitchFamily="34" charset="-122"/>
            </a:endParaRPr>
          </a:p>
        </p:txBody>
      </p:sp>
      <p:grpSp>
        <p:nvGrpSpPr>
          <p:cNvPr id="25" name="组合 24"/>
          <p:cNvGrpSpPr/>
          <p:nvPr/>
        </p:nvGrpSpPr>
        <p:grpSpPr>
          <a:xfrm>
            <a:off x="806391" y="2161231"/>
            <a:ext cx="7438017" cy="646331"/>
            <a:chOff x="1157747" y="3146242"/>
            <a:chExt cx="7438017" cy="646331"/>
          </a:xfrm>
        </p:grpSpPr>
        <p:sp>
          <p:nvSpPr>
            <p:cNvPr id="26" name="圆角矩形 25"/>
            <p:cNvSpPr/>
            <p:nvPr/>
          </p:nvSpPr>
          <p:spPr>
            <a:xfrm>
              <a:off x="1157747" y="3204522"/>
              <a:ext cx="1152126"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en-US" sz="1800" dirty="0" smtClean="0">
                  <a:latin typeface="微软雅黑" pitchFamily="34" charset="-122"/>
                  <a:ea typeface="微软雅黑" pitchFamily="34" charset="-122"/>
                </a:rPr>
                <a:t>应纳</a:t>
              </a:r>
              <a:r>
                <a:rPr lang="zh-CN" altLang="zh-CN" sz="1800" dirty="0" smtClean="0">
                  <a:latin typeface="微软雅黑" pitchFamily="34" charset="-122"/>
                  <a:ea typeface="微软雅黑" pitchFamily="34" charset="-122"/>
                </a:rPr>
                <a:t>税额</a:t>
              </a:r>
              <a:endParaRPr lang="zh-CN" altLang="zh-CN" sz="1800" dirty="0" smtClean="0">
                <a:solidFill>
                  <a:schemeClr val="tx1"/>
                </a:solidFill>
                <a:latin typeface="微软雅黑" pitchFamily="34" charset="-122"/>
                <a:ea typeface="微软雅黑" pitchFamily="34" charset="-122"/>
              </a:endParaRPr>
            </a:p>
          </p:txBody>
        </p:sp>
        <p:sp>
          <p:nvSpPr>
            <p:cNvPr id="27" name="TextBox 26"/>
            <p:cNvSpPr txBox="1"/>
            <p:nvPr/>
          </p:nvSpPr>
          <p:spPr>
            <a:xfrm>
              <a:off x="2283065" y="3146242"/>
              <a:ext cx="492443" cy="646331"/>
            </a:xfrm>
            <a:prstGeom prst="rect">
              <a:avLst/>
            </a:prstGeom>
            <a:noFill/>
            <a:ln>
              <a:noFill/>
            </a:ln>
          </p:spPr>
          <p:txBody>
            <a:bodyPr wrap="none" rtlCol="0">
              <a:spAutoFit/>
            </a:bodyPr>
            <a:lstStyle/>
            <a:p>
              <a:pPr>
                <a:lnSpc>
                  <a:spcPct val="150000"/>
                </a:lnSpc>
              </a:pPr>
              <a:r>
                <a:rPr lang="zh-CN" altLang="en-US" sz="2400" b="1" dirty="0">
                  <a:solidFill>
                    <a:srgbClr val="084CA1"/>
                  </a:solidFill>
                  <a:latin typeface="微软雅黑" pitchFamily="34" charset="-122"/>
                  <a:ea typeface="微软雅黑" pitchFamily="34" charset="-122"/>
                </a:rPr>
                <a:t>＝</a:t>
              </a:r>
            </a:p>
          </p:txBody>
        </p:sp>
        <p:sp>
          <p:nvSpPr>
            <p:cNvPr id="28" name="圆角矩形 27"/>
            <p:cNvSpPr/>
            <p:nvPr/>
          </p:nvSpPr>
          <p:spPr>
            <a:xfrm>
              <a:off x="2754380" y="3211664"/>
              <a:ext cx="2193931"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lnSpc>
                  <a:spcPct val="150000"/>
                </a:lnSpc>
              </a:pPr>
              <a:r>
                <a:rPr lang="zh-CN" altLang="zh-CN" sz="1800" b="1" dirty="0">
                  <a:solidFill>
                    <a:srgbClr val="084CA1"/>
                  </a:solidFill>
                  <a:latin typeface="微软雅黑" pitchFamily="34" charset="-122"/>
                  <a:ea typeface="微软雅黑" pitchFamily="34" charset="-122"/>
                </a:rPr>
                <a:t>增值额</a:t>
              </a:r>
              <a:r>
                <a:rPr lang="zh-CN" altLang="zh-CN" sz="1800" dirty="0">
                  <a:latin typeface="微软雅黑" pitchFamily="34" charset="-122"/>
                  <a:ea typeface="微软雅黑" pitchFamily="34" charset="-122"/>
                </a:rPr>
                <a:t>×适用税率</a:t>
              </a:r>
              <a:endParaRPr lang="zh-CN" altLang="zh-CN" sz="1800" dirty="0" smtClean="0">
                <a:solidFill>
                  <a:schemeClr val="tx1"/>
                </a:solidFill>
                <a:latin typeface="微软雅黑" pitchFamily="34" charset="-122"/>
                <a:ea typeface="微软雅黑" pitchFamily="34" charset="-122"/>
              </a:endParaRPr>
            </a:p>
          </p:txBody>
        </p:sp>
        <p:sp>
          <p:nvSpPr>
            <p:cNvPr id="29" name="圆角矩形 28"/>
            <p:cNvSpPr/>
            <p:nvPr/>
          </p:nvSpPr>
          <p:spPr>
            <a:xfrm>
              <a:off x="5427412" y="3204520"/>
              <a:ext cx="3168352" cy="553707"/>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nSpc>
                  <a:spcPct val="150000"/>
                </a:lnSpc>
              </a:pPr>
              <a:r>
                <a:rPr lang="zh-CN" altLang="zh-CN" sz="1800" dirty="0">
                  <a:latin typeface="微软雅黑" pitchFamily="34" charset="-122"/>
                  <a:ea typeface="微软雅黑" pitchFamily="34" charset="-122"/>
                </a:rPr>
                <a:t>扣除项目金额×速算扣除系数</a:t>
              </a:r>
            </a:p>
          </p:txBody>
        </p:sp>
        <p:sp>
          <p:nvSpPr>
            <p:cNvPr id="30" name="TextBox 29"/>
            <p:cNvSpPr txBox="1"/>
            <p:nvPr/>
          </p:nvSpPr>
          <p:spPr>
            <a:xfrm>
              <a:off x="4948311" y="3146242"/>
              <a:ext cx="492443" cy="581057"/>
            </a:xfrm>
            <a:prstGeom prst="rect">
              <a:avLst/>
            </a:prstGeom>
            <a:noFill/>
            <a:ln>
              <a:noFill/>
            </a:ln>
          </p:spPr>
          <p:txBody>
            <a:bodyPr wrap="none" rtlCol="0">
              <a:spAutoFit/>
            </a:bodyPr>
            <a:lstStyle/>
            <a:p>
              <a:pPr>
                <a:lnSpc>
                  <a:spcPct val="150000"/>
                </a:lnSpc>
              </a:pPr>
              <a:r>
                <a:rPr lang="zh-CN" altLang="en-US" sz="2400" b="1" dirty="0" smtClean="0">
                  <a:solidFill>
                    <a:srgbClr val="084CA1"/>
                  </a:solidFill>
                  <a:latin typeface="微软雅黑" pitchFamily="34" charset="-122"/>
                  <a:ea typeface="微软雅黑" pitchFamily="34" charset="-122"/>
                </a:rPr>
                <a:t>－</a:t>
              </a:r>
              <a:endParaRPr lang="zh-CN" altLang="en-US" sz="2400" b="1" dirty="0">
                <a:solidFill>
                  <a:srgbClr val="084CA1"/>
                </a:solidFill>
                <a:latin typeface="微软雅黑" pitchFamily="34" charset="-122"/>
                <a:ea typeface="微软雅黑" pitchFamily="34" charset="-122"/>
              </a:endParaRPr>
            </a:p>
          </p:txBody>
        </p:sp>
      </p:grpSp>
      <p:sp>
        <p:nvSpPr>
          <p:cNvPr id="31" name="矩形 30"/>
          <p:cNvSpPr/>
          <p:nvPr/>
        </p:nvSpPr>
        <p:spPr>
          <a:xfrm>
            <a:off x="1175819" y="3165414"/>
            <a:ext cx="3647152" cy="507831"/>
          </a:xfrm>
          <a:prstGeom prst="rect">
            <a:avLst/>
          </a:prstGeom>
        </p:spPr>
        <p:txBody>
          <a:bodyPr wrap="none">
            <a:spAutoFit/>
          </a:bodyPr>
          <a:lstStyle/>
          <a:p>
            <a:pPr>
              <a:lnSpc>
                <a:spcPct val="150000"/>
              </a:lnSpc>
            </a:pPr>
            <a:r>
              <a:rPr lang="zh-CN" altLang="zh-CN" sz="1800" dirty="0" smtClean="0">
                <a:latin typeface="微软雅黑" pitchFamily="34" charset="-122"/>
                <a:ea typeface="微软雅黑" pitchFamily="34" charset="-122"/>
              </a:rPr>
              <a:t>房地产</a:t>
            </a:r>
            <a:r>
              <a:rPr lang="zh-CN" altLang="zh-CN" sz="1800" dirty="0">
                <a:latin typeface="微软雅黑" pitchFamily="34" charset="-122"/>
                <a:ea typeface="微软雅黑" pitchFamily="34" charset="-122"/>
              </a:rPr>
              <a:t>转让收入额－扣除项目金额</a:t>
            </a:r>
          </a:p>
        </p:txBody>
      </p:sp>
      <p:sp>
        <p:nvSpPr>
          <p:cNvPr id="32" name="下箭头 31"/>
          <p:cNvSpPr/>
          <p:nvPr/>
        </p:nvSpPr>
        <p:spPr>
          <a:xfrm>
            <a:off x="2837709" y="2901512"/>
            <a:ext cx="216024" cy="374648"/>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800">
              <a:solidFill>
                <a:srgbClr val="FFC000"/>
              </a:solidFill>
              <a:latin typeface="微软雅黑" pitchFamily="34" charset="-122"/>
              <a:ea typeface="微软雅黑" pitchFamily="34" charset="-122"/>
            </a:endParaRPr>
          </a:p>
        </p:txBody>
      </p:sp>
      <p:sp>
        <p:nvSpPr>
          <p:cNvPr id="33" name="下箭头 32"/>
          <p:cNvSpPr/>
          <p:nvPr/>
        </p:nvSpPr>
        <p:spPr>
          <a:xfrm>
            <a:off x="2187000" y="3673245"/>
            <a:ext cx="216024" cy="374648"/>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1800">
              <a:solidFill>
                <a:srgbClr val="FFC000"/>
              </a:solidFill>
              <a:latin typeface="微软雅黑" pitchFamily="34" charset="-122"/>
              <a:ea typeface="微软雅黑" pitchFamily="34" charset="-122"/>
            </a:endParaRPr>
          </a:p>
        </p:txBody>
      </p:sp>
      <p:sp>
        <p:nvSpPr>
          <p:cNvPr id="34" name="矩形 33"/>
          <p:cNvSpPr/>
          <p:nvPr/>
        </p:nvSpPr>
        <p:spPr>
          <a:xfrm>
            <a:off x="363424" y="4076985"/>
            <a:ext cx="3297698" cy="507831"/>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货币</a:t>
            </a:r>
            <a:r>
              <a:rPr lang="zh-CN" altLang="zh-CN" sz="1800" dirty="0" smtClean="0">
                <a:latin typeface="微软雅黑" pitchFamily="34" charset="-122"/>
                <a:ea typeface="微软雅黑" pitchFamily="34" charset="-122"/>
              </a:rPr>
              <a:t>收入</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实物收入</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收入</a:t>
            </a:r>
          </a:p>
        </p:txBody>
      </p:sp>
      <p:sp>
        <p:nvSpPr>
          <p:cNvPr id="2" name="圆角矩形标注 1"/>
          <p:cNvSpPr/>
          <p:nvPr/>
        </p:nvSpPr>
        <p:spPr>
          <a:xfrm>
            <a:off x="5010746" y="3165414"/>
            <a:ext cx="3882429" cy="1274439"/>
          </a:xfrm>
          <a:prstGeom prst="wedgeRoundRectCallout">
            <a:avLst>
              <a:gd name="adj1" fmla="val -56161"/>
              <a:gd name="adj2" fmla="val -31124"/>
              <a:gd name="adj3" fmla="val 16667"/>
            </a:avLst>
          </a:prstGeom>
          <a:noFill/>
          <a:ln w="19050">
            <a:solidFill>
              <a:srgbClr val="C0000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zh-CN" sz="1800" dirty="0">
                <a:solidFill>
                  <a:schemeClr val="tx1"/>
                </a:solidFill>
                <a:latin typeface="微软雅黑" pitchFamily="34" charset="-122"/>
                <a:ea typeface="微软雅黑" pitchFamily="34" charset="-122"/>
              </a:rPr>
              <a:t>取得土地使用权所支付的金额、开发土地的费用、新建及配套设施的成本、旧房及建筑物的评估价格等</a:t>
            </a:r>
          </a:p>
        </p:txBody>
      </p:sp>
    </p:spTree>
    <p:custDataLst>
      <p:tags r:id="rId1"/>
    </p:custDataLst>
    <p:extLst>
      <p:ext uri="{BB962C8B-B14F-4D97-AF65-F5344CB8AC3E}">
        <p14:creationId xmlns:p14="http://schemas.microsoft.com/office/powerpoint/2010/main" val="140515261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四、应交土地增值税</a:t>
            </a:r>
            <a:endParaRPr lang="zh-CN" altLang="zh-CN" sz="1800" b="1" dirty="0">
              <a:solidFill>
                <a:srgbClr val="084CA1"/>
              </a:solidFill>
              <a:ea typeface="微软雅黑"/>
              <a:cs typeface="+mn-ea"/>
            </a:endParaRPr>
          </a:p>
        </p:txBody>
      </p:sp>
      <p:grpSp>
        <p:nvGrpSpPr>
          <p:cNvPr id="20" name="组合 19"/>
          <p:cNvGrpSpPr/>
          <p:nvPr/>
        </p:nvGrpSpPr>
        <p:grpSpPr>
          <a:xfrm>
            <a:off x="107700" y="1333470"/>
            <a:ext cx="1760598" cy="1690207"/>
            <a:chOff x="1715" y="4363"/>
            <a:chExt cx="3628" cy="3490"/>
          </a:xfrm>
        </p:grpSpPr>
        <p:sp>
          <p:nvSpPr>
            <p:cNvPr id="21" name="椭圆 2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3" name="椭圆 2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5" name="文本框 18"/>
          <p:cNvSpPr txBox="1"/>
          <p:nvPr/>
        </p:nvSpPr>
        <p:spPr>
          <a:xfrm>
            <a:off x="2510234" y="1701704"/>
            <a:ext cx="6382941" cy="874407"/>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税金及附加</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应交税费——应交土地增值税</a:t>
            </a:r>
            <a:endParaRPr lang="zh-CN" altLang="en-US" sz="1800" dirty="0">
              <a:latin typeface="微软雅黑" pitchFamily="34" charset="-122"/>
              <a:ea typeface="微软雅黑" pitchFamily="34" charset="-122"/>
            </a:endParaRPr>
          </a:p>
        </p:txBody>
      </p:sp>
      <p:sp>
        <p:nvSpPr>
          <p:cNvPr id="36" name="文本框 19"/>
          <p:cNvSpPr txBox="1"/>
          <p:nvPr/>
        </p:nvSpPr>
        <p:spPr>
          <a:xfrm>
            <a:off x="2573945" y="1131769"/>
            <a:ext cx="6570054"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房地产企业销售商品房的</a:t>
            </a:r>
            <a:endParaRPr lang="zh-CN" altLang="en-US" sz="2000" b="1" kern="0" dirty="0">
              <a:solidFill>
                <a:srgbClr val="084CA1"/>
              </a:solidFill>
              <a:latin typeface="微软雅黑" pitchFamily="34" charset="-122"/>
              <a:ea typeface="微软雅黑" pitchFamily="34" charset="-122"/>
            </a:endParaRPr>
          </a:p>
        </p:txBody>
      </p:sp>
      <p:sp>
        <p:nvSpPr>
          <p:cNvPr id="37" name="椭圆 36"/>
          <p:cNvSpPr/>
          <p:nvPr/>
        </p:nvSpPr>
        <p:spPr>
          <a:xfrm>
            <a:off x="1997945" y="2782638"/>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0" name="文本框 18"/>
          <p:cNvSpPr txBox="1"/>
          <p:nvPr/>
        </p:nvSpPr>
        <p:spPr>
          <a:xfrm>
            <a:off x="2510233" y="3381594"/>
            <a:ext cx="6382941" cy="874407"/>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借：固定资产清理</a:t>
            </a:r>
            <a:r>
              <a:rPr lang="en-US" altLang="zh-CN"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应交土地增值税</a:t>
            </a:r>
          </a:p>
        </p:txBody>
      </p:sp>
      <p:sp>
        <p:nvSpPr>
          <p:cNvPr id="41" name="文本框 19"/>
          <p:cNvSpPr txBox="1"/>
          <p:nvPr/>
        </p:nvSpPr>
        <p:spPr>
          <a:xfrm>
            <a:off x="2573944" y="2811659"/>
            <a:ext cx="6570054"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转让时应交的土地增值税</a:t>
            </a:r>
          </a:p>
        </p:txBody>
      </p:sp>
    </p:spTree>
    <p:custDataLst>
      <p:tags r:id="rId1"/>
    </p:custDataLst>
    <p:extLst>
      <p:ext uri="{BB962C8B-B14F-4D97-AF65-F5344CB8AC3E}">
        <p14:creationId xmlns:p14="http://schemas.microsoft.com/office/powerpoint/2010/main" val="1727640274"/>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四、应交土地增值税</a:t>
            </a:r>
            <a:endParaRPr lang="zh-CN" altLang="zh-CN" sz="1800" b="1" dirty="0">
              <a:solidFill>
                <a:srgbClr val="084CA1"/>
              </a:solidFill>
              <a:ea typeface="微软雅黑"/>
              <a:cs typeface="+mn-ea"/>
            </a:endParaRPr>
          </a:p>
        </p:txBody>
      </p:sp>
      <p:grpSp>
        <p:nvGrpSpPr>
          <p:cNvPr id="20" name="组合 19"/>
          <p:cNvGrpSpPr/>
          <p:nvPr/>
        </p:nvGrpSpPr>
        <p:grpSpPr>
          <a:xfrm>
            <a:off x="107700" y="1333470"/>
            <a:ext cx="1760598" cy="1690207"/>
            <a:chOff x="1715" y="4363"/>
            <a:chExt cx="3628" cy="3490"/>
          </a:xfrm>
        </p:grpSpPr>
        <p:sp>
          <p:nvSpPr>
            <p:cNvPr id="21" name="椭圆 2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3" name="椭圆 2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8" name="文本框 18"/>
          <p:cNvSpPr txBox="1"/>
          <p:nvPr/>
        </p:nvSpPr>
        <p:spPr>
          <a:xfrm>
            <a:off x="2510235" y="1698197"/>
            <a:ext cx="6382941" cy="2169825"/>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银行存款</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累计</a:t>
            </a:r>
            <a:r>
              <a:rPr lang="zh-CN" altLang="zh-CN" sz="1800" dirty="0">
                <a:latin typeface="微软雅黑" pitchFamily="34" charset="-122"/>
                <a:ea typeface="微软雅黑" pitchFamily="34" charset="-122"/>
              </a:rPr>
              <a:t>摊</a:t>
            </a:r>
            <a:r>
              <a:rPr lang="zh-CN" altLang="zh-CN" sz="1800" dirty="0" smtClean="0">
                <a:latin typeface="微软雅黑" pitchFamily="34" charset="-122"/>
                <a:ea typeface="微软雅黑" pitchFamily="34" charset="-122"/>
              </a:rPr>
              <a:t>销</a:t>
            </a:r>
            <a:r>
              <a:rPr lang="zh-CN" altLang="en-US" sz="1800" dirty="0" smtClean="0">
                <a:latin typeface="微软雅黑" pitchFamily="34" charset="-122"/>
                <a:ea typeface="微软雅黑" pitchFamily="34" charset="-122"/>
              </a:rPr>
              <a:t>等</a:t>
            </a:r>
            <a:endParaRPr lang="en-US"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应交税费——应交</a:t>
            </a:r>
            <a:r>
              <a:rPr lang="zh-CN" altLang="zh-CN" sz="1800" dirty="0" smtClean="0">
                <a:latin typeface="微软雅黑" pitchFamily="34" charset="-122"/>
                <a:ea typeface="微软雅黑" pitchFamily="34" charset="-122"/>
              </a:rPr>
              <a:t>土地增值税</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无形资产</a:t>
            </a:r>
            <a:endParaRPr lang="en-US" altLang="zh-CN" sz="1800" dirty="0" smtClean="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借或</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资产处置</a:t>
            </a:r>
            <a:r>
              <a:rPr lang="zh-CN" altLang="en-US" sz="1800" dirty="0" smtClean="0">
                <a:latin typeface="微软雅黑" pitchFamily="34" charset="-122"/>
                <a:ea typeface="微软雅黑" pitchFamily="34" charset="-122"/>
              </a:rPr>
              <a:t>损益</a:t>
            </a:r>
            <a:r>
              <a:rPr lang="zh-CN" altLang="en-US" sz="1800" b="1" dirty="0" smtClean="0">
                <a:solidFill>
                  <a:srgbClr val="C00000"/>
                </a:solidFill>
                <a:latin typeface="微软雅黑" pitchFamily="34" charset="-122"/>
                <a:ea typeface="微软雅黑" pitchFamily="34" charset="-122"/>
              </a:rPr>
              <a:t>（差额）</a:t>
            </a:r>
            <a:endParaRPr lang="zh-CN" altLang="en-US" sz="1800" b="1" dirty="0">
              <a:solidFill>
                <a:srgbClr val="C00000"/>
              </a:solidFill>
              <a:latin typeface="微软雅黑" pitchFamily="34" charset="-122"/>
              <a:ea typeface="微软雅黑" pitchFamily="34" charset="-122"/>
            </a:endParaRPr>
          </a:p>
        </p:txBody>
      </p:sp>
      <p:sp>
        <p:nvSpPr>
          <p:cNvPr id="39" name="文本框 19"/>
          <p:cNvSpPr txBox="1"/>
          <p:nvPr/>
        </p:nvSpPr>
        <p:spPr>
          <a:xfrm>
            <a:off x="2573946" y="1128262"/>
            <a:ext cx="6570054" cy="499624"/>
          </a:xfrm>
          <a:prstGeom prst="rect">
            <a:avLst/>
          </a:prstGeom>
          <a:noFill/>
        </p:spPr>
        <p:txBody>
          <a:bodyPr wrap="square" rtlCol="0">
            <a:spAutoFit/>
          </a:bodyPr>
          <a:lstStyle/>
          <a:p>
            <a:pPr defTabSz="914400">
              <a:lnSpc>
                <a:spcPct val="150000"/>
              </a:lnSpc>
              <a:defRPr/>
            </a:pPr>
            <a:r>
              <a:rPr lang="zh-CN" altLang="en-US" sz="2000" b="1" kern="0" dirty="0">
                <a:solidFill>
                  <a:srgbClr val="084CA1"/>
                </a:solidFill>
                <a:latin typeface="微软雅黑" pitchFamily="34" charset="-122"/>
                <a:ea typeface="微软雅黑" pitchFamily="34" charset="-122"/>
              </a:rPr>
              <a:t>实际</a:t>
            </a:r>
            <a:r>
              <a:rPr lang="zh-CN" altLang="zh-CN" sz="2000" b="1" kern="0" dirty="0">
                <a:solidFill>
                  <a:srgbClr val="084CA1"/>
                </a:solidFill>
                <a:latin typeface="微软雅黑" pitchFamily="34" charset="-122"/>
                <a:ea typeface="微软雅黑" pitchFamily="34" charset="-122"/>
              </a:rPr>
              <a:t>交纳应交土地增值税税款</a:t>
            </a:r>
          </a:p>
        </p:txBody>
      </p:sp>
    </p:spTree>
    <p:custDataLst>
      <p:tags r:id="rId1"/>
    </p:custDataLst>
    <p:extLst>
      <p:ext uri="{BB962C8B-B14F-4D97-AF65-F5344CB8AC3E}">
        <p14:creationId xmlns:p14="http://schemas.microsoft.com/office/powerpoint/2010/main" val="357850158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721911" y="1228327"/>
            <a:ext cx="7953738" cy="50783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某企业对外转让一栋厂房，根据税法规定计算的应交土地增值税为</a:t>
            </a:r>
            <a:r>
              <a:rPr lang="en-US" altLang="zh-CN" sz="1800" dirty="0">
                <a:latin typeface="微软雅黑" pitchFamily="34" charset="-122"/>
                <a:ea typeface="微软雅黑" pitchFamily="34" charset="-122"/>
              </a:rPr>
              <a:t>27 000</a:t>
            </a:r>
            <a:r>
              <a:rPr lang="zh-CN" altLang="zh-CN" sz="1800" dirty="0">
                <a:latin typeface="微软雅黑" pitchFamily="34" charset="-122"/>
                <a:ea typeface="微软雅黑" pitchFamily="34" charset="-122"/>
              </a:rPr>
              <a:t>元。</a:t>
            </a:r>
          </a:p>
        </p:txBody>
      </p:sp>
      <p:sp>
        <p:nvSpPr>
          <p:cNvPr id="15" name="矩形 14"/>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6" name="矩形 15"/>
          <p:cNvSpPr/>
          <p:nvPr>
            <p:custDataLst>
              <p:tags r:id="rId8"/>
            </p:custDataLst>
          </p:nvPr>
        </p:nvSpPr>
        <p:spPr>
          <a:xfrm>
            <a:off x="645470" y="1813015"/>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nvSpPr>
        <p:spPr>
          <a:xfrm>
            <a:off x="721909" y="1897570"/>
            <a:ext cx="7767951" cy="2585323"/>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）计算应交纳的土地增值税：</a:t>
            </a: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：固定资产清理</a:t>
            </a:r>
            <a:r>
              <a:rPr lang="en-US" altLang="zh-CN" sz="1800" dirty="0">
                <a:latin typeface="微软雅黑" pitchFamily="34" charset="-122"/>
                <a:ea typeface="微软雅黑" pitchFamily="34" charset="-122"/>
              </a:rPr>
              <a:t>                              27 000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应交土地增值税</a:t>
            </a:r>
            <a:r>
              <a:rPr lang="en-US" altLang="zh-CN" sz="1800" dirty="0">
                <a:latin typeface="微软雅黑" pitchFamily="34" charset="-122"/>
                <a:ea typeface="微软雅黑" pitchFamily="34" charset="-122"/>
              </a:rPr>
              <a:t>                        27 000</a:t>
            </a:r>
            <a:endParaRPr lang="zh-CN" altLang="zh-CN" sz="1800" dirty="0">
              <a:latin typeface="微软雅黑" pitchFamily="34" charset="-122"/>
              <a:ea typeface="微软雅黑" pitchFamily="34" charset="-122"/>
            </a:endParaRPr>
          </a:p>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）用银行存款交纳应交土地增值税税款：</a:t>
            </a: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应交土地增值税</a:t>
            </a:r>
            <a:r>
              <a:rPr lang="en-US" altLang="zh-CN" sz="1800" dirty="0">
                <a:latin typeface="微软雅黑" pitchFamily="34" charset="-122"/>
                <a:ea typeface="微软雅黑" pitchFamily="34" charset="-122"/>
              </a:rPr>
              <a:t>                27 000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27 000</a:t>
            </a:r>
            <a:endParaRPr lang="zh-CN" altLang="zh-CN" sz="1800" dirty="0">
              <a:latin typeface="微软雅黑" pitchFamily="34" charset="-122"/>
              <a:ea typeface="微软雅黑" pitchFamily="34" charset="-122"/>
            </a:endParaRPr>
          </a:p>
        </p:txBody>
      </p:sp>
      <p:sp>
        <p:nvSpPr>
          <p:cNvPr id="24" name="矩形 2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1184074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五</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应交房产税</a:t>
            </a:r>
            <a:r>
              <a:rPr lang="zh-CN"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城镇</a:t>
            </a:r>
            <a:r>
              <a:rPr lang="zh-CN" altLang="zh-CN" sz="1800" b="1" dirty="0" smtClean="0">
                <a:solidFill>
                  <a:srgbClr val="084CA1"/>
                </a:solidFill>
                <a:ea typeface="微软雅黑"/>
                <a:cs typeface="+mn-ea"/>
              </a:rPr>
              <a:t>土地</a:t>
            </a:r>
            <a:r>
              <a:rPr lang="zh-CN" altLang="zh-CN" sz="1800" b="1" dirty="0">
                <a:solidFill>
                  <a:srgbClr val="084CA1"/>
                </a:solidFill>
                <a:ea typeface="微软雅黑"/>
                <a:cs typeface="+mn-ea"/>
              </a:rPr>
              <a:t>使用税、车船税和矿产资源补偿费</a:t>
            </a:r>
          </a:p>
        </p:txBody>
      </p:sp>
      <p:sp>
        <p:nvSpPr>
          <p:cNvPr id="20" name="文本框 32"/>
          <p:cNvSpPr txBox="1"/>
          <p:nvPr/>
        </p:nvSpPr>
        <p:spPr>
          <a:xfrm>
            <a:off x="967547" y="1123950"/>
            <a:ext cx="7654946" cy="3416320"/>
          </a:xfrm>
          <a:prstGeom prst="rect">
            <a:avLst/>
          </a:prstGeom>
          <a:noFill/>
        </p:spPr>
        <p:txBody>
          <a:bodyPr wrap="square" rtlCol="0">
            <a:spAutoFit/>
          </a:bodyPr>
          <a:lstStyle/>
          <a:p>
            <a:pPr marL="285750" indent="-285750">
              <a:lnSpc>
                <a:spcPct val="150000"/>
              </a:lnSpc>
              <a:buFont typeface="Wingdings" panose="05000000000000000000" charset="0"/>
              <a:buChar char=""/>
            </a:pPr>
            <a:r>
              <a:rPr sz="1800" b="1" dirty="0" err="1" smtClean="0">
                <a:solidFill>
                  <a:srgbClr val="C00000"/>
                </a:solidFill>
                <a:latin typeface="微软雅黑" pitchFamily="34" charset="-122"/>
                <a:ea typeface="微软雅黑" pitchFamily="34" charset="-122"/>
                <a:sym typeface="Microsoft YaHei"/>
              </a:rPr>
              <a:t>房产税</a:t>
            </a:r>
            <a:r>
              <a:rPr lang="zh-CN" altLang="en-US" sz="1800" b="1" dirty="0" smtClean="0">
                <a:solidFill>
                  <a:srgbClr val="C00000"/>
                </a:solidFill>
                <a:latin typeface="微软雅黑" pitchFamily="34" charset="-122"/>
                <a:ea typeface="微软雅黑" pitchFamily="34" charset="-122"/>
                <a:sym typeface="Microsoft YaHei"/>
              </a:rPr>
              <a:t>：</a:t>
            </a:r>
            <a:r>
              <a:rPr sz="1800" dirty="0" err="1" smtClean="0">
                <a:latin typeface="微软雅黑" pitchFamily="34" charset="-122"/>
                <a:ea typeface="微软雅黑" pitchFamily="34" charset="-122"/>
                <a:sym typeface="Microsoft YaHei"/>
              </a:rPr>
              <a:t>国家对在城市、县城、建制镇和工矿区征收的由产权所有人缴纳的一种税</a:t>
            </a:r>
            <a:r>
              <a:rPr sz="1800" dirty="0" smtClean="0">
                <a:latin typeface="微软雅黑" pitchFamily="34" charset="-122"/>
                <a:ea typeface="微软雅黑" pitchFamily="34" charset="-122"/>
                <a:sym typeface="Microsoft YaHei"/>
              </a:rPr>
              <a:t>。</a:t>
            </a:r>
          </a:p>
          <a:p>
            <a:pPr marL="285750" indent="-285750">
              <a:lnSpc>
                <a:spcPct val="150000"/>
              </a:lnSpc>
              <a:buFont typeface="Wingdings" panose="05000000000000000000" charset="0"/>
              <a:buChar char=""/>
            </a:pPr>
            <a:r>
              <a:rPr sz="1800" b="1" dirty="0" err="1" smtClean="0">
                <a:solidFill>
                  <a:srgbClr val="C00000"/>
                </a:solidFill>
                <a:latin typeface="微软雅黑" pitchFamily="34" charset="-122"/>
                <a:ea typeface="微软雅黑" pitchFamily="34" charset="-122"/>
                <a:sym typeface="Microsoft YaHei"/>
              </a:rPr>
              <a:t>城镇土地使用税</a:t>
            </a:r>
            <a:r>
              <a:rPr lang="zh-CN" altLang="en-US" sz="1800" b="1" dirty="0" smtClean="0">
                <a:solidFill>
                  <a:srgbClr val="C00000"/>
                </a:solidFill>
                <a:latin typeface="微软雅黑" pitchFamily="34" charset="-122"/>
                <a:ea typeface="微软雅黑" pitchFamily="34" charset="-122"/>
                <a:sym typeface="Microsoft YaHei"/>
              </a:rPr>
              <a:t>：</a:t>
            </a:r>
            <a:r>
              <a:rPr sz="1800" dirty="0" err="1" smtClean="0">
                <a:latin typeface="微软雅黑" pitchFamily="34" charset="-122"/>
                <a:ea typeface="微软雅黑" pitchFamily="34" charset="-122"/>
                <a:sym typeface="Microsoft YaHei"/>
              </a:rPr>
              <a:t>以城市、县城、建制镇、工矿区范围内使用土地的单位和个人为</a:t>
            </a:r>
            <a:r>
              <a:rPr sz="1800" dirty="0" smtClean="0">
                <a:latin typeface="微软雅黑" pitchFamily="34" charset="-122"/>
                <a:ea typeface="微软雅黑" pitchFamily="34" charset="-122"/>
                <a:sym typeface="Microsoft YaHei"/>
              </a:rPr>
              <a:t> 纳税人，以其实际占用的土地面积和规定税额计算征收。</a:t>
            </a:r>
          </a:p>
          <a:p>
            <a:pPr marL="285750" indent="-285750">
              <a:lnSpc>
                <a:spcPct val="150000"/>
              </a:lnSpc>
              <a:buFont typeface="Wingdings" panose="05000000000000000000" charset="0"/>
              <a:buChar char=""/>
            </a:pPr>
            <a:r>
              <a:rPr sz="1800" b="1" dirty="0" err="1" smtClean="0">
                <a:solidFill>
                  <a:srgbClr val="C00000"/>
                </a:solidFill>
                <a:latin typeface="微软雅黑" pitchFamily="34" charset="-122"/>
                <a:ea typeface="微软雅黑" pitchFamily="34" charset="-122"/>
                <a:sym typeface="Microsoft YaHei"/>
              </a:rPr>
              <a:t>车船税</a:t>
            </a:r>
            <a:r>
              <a:rPr lang="zh-CN" altLang="en-US" sz="1800" b="1" dirty="0" smtClean="0">
                <a:solidFill>
                  <a:srgbClr val="C00000"/>
                </a:solidFill>
                <a:latin typeface="微软雅黑" pitchFamily="34" charset="-122"/>
                <a:ea typeface="微软雅黑" pitchFamily="34" charset="-122"/>
                <a:sym typeface="Microsoft YaHei"/>
              </a:rPr>
              <a:t>：</a:t>
            </a:r>
            <a:r>
              <a:rPr sz="1800" dirty="0" err="1" smtClean="0">
                <a:latin typeface="微软雅黑" pitchFamily="34" charset="-122"/>
                <a:ea typeface="微软雅黑" pitchFamily="34" charset="-122"/>
                <a:sym typeface="Microsoft YaHei"/>
              </a:rPr>
              <a:t>以车辆、船舶（简称车船）为课征对象，向车船的所有人或者管理人征收的一种税</a:t>
            </a:r>
            <a:r>
              <a:rPr lang="zh-CN" sz="1800" dirty="0" smtClean="0">
                <a:latin typeface="微软雅黑" pitchFamily="34" charset="-122"/>
                <a:ea typeface="微软雅黑" pitchFamily="34" charset="-122"/>
                <a:sym typeface="Microsoft YaHei"/>
              </a:rPr>
              <a:t>。</a:t>
            </a:r>
            <a:endParaRPr lang="en-US" altLang="zh-CN" sz="1800" dirty="0" smtClean="0">
              <a:latin typeface="微软雅黑" pitchFamily="34" charset="-122"/>
              <a:ea typeface="微软雅黑" pitchFamily="34" charset="-122"/>
              <a:sym typeface="Microsoft YaHei"/>
            </a:endParaRPr>
          </a:p>
          <a:p>
            <a:pPr marL="285750" indent="-285750">
              <a:lnSpc>
                <a:spcPct val="150000"/>
              </a:lnSpc>
              <a:buFont typeface="Wingdings" panose="05000000000000000000" charset="0"/>
              <a:buChar char=""/>
            </a:pPr>
            <a:r>
              <a:rPr lang="zh-CN" altLang="en-US" sz="1800" b="1" dirty="0" smtClean="0">
                <a:solidFill>
                  <a:srgbClr val="C00000"/>
                </a:solidFill>
                <a:latin typeface="微软雅黑" pitchFamily="34" charset="-122"/>
                <a:ea typeface="微软雅黑" pitchFamily="34" charset="-122"/>
                <a:sym typeface="Microsoft YaHei"/>
              </a:rPr>
              <a:t>矿产资源补偿费：</a:t>
            </a:r>
            <a:r>
              <a:rPr lang="zh-CN" altLang="en-US" sz="1800" dirty="0" smtClean="0">
                <a:latin typeface="微软雅黑" pitchFamily="34" charset="-122"/>
                <a:ea typeface="微软雅黑" pitchFamily="34" charset="-122"/>
                <a:sym typeface="Microsoft YaHei"/>
              </a:rPr>
              <a:t>对在我国领域和管辖海域开采矿产资源而征收的费用。按照矿产品销售收入的一定比例计征，有采矿人交纳。</a:t>
            </a:r>
            <a:endParaRPr lang="zh-CN" sz="1800" dirty="0" smtClean="0">
              <a:latin typeface="微软雅黑" pitchFamily="34" charset="-122"/>
              <a:ea typeface="微软雅黑" pitchFamily="34" charset="-122"/>
              <a:sym typeface="Microsoft YaHei"/>
            </a:endParaRPr>
          </a:p>
        </p:txBody>
      </p:sp>
    </p:spTree>
    <p:custDataLst>
      <p:tags r:id="rId1"/>
    </p:custDataLst>
    <p:extLst>
      <p:ext uri="{BB962C8B-B14F-4D97-AF65-F5344CB8AC3E}">
        <p14:creationId xmlns:p14="http://schemas.microsoft.com/office/powerpoint/2010/main" val="250501034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五</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应交房产税</a:t>
            </a:r>
            <a:r>
              <a:rPr lang="zh-CN"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城镇</a:t>
            </a:r>
            <a:r>
              <a:rPr lang="zh-CN" altLang="zh-CN" sz="1800" b="1" dirty="0" smtClean="0">
                <a:solidFill>
                  <a:srgbClr val="084CA1"/>
                </a:solidFill>
                <a:ea typeface="微软雅黑"/>
                <a:cs typeface="+mn-ea"/>
              </a:rPr>
              <a:t>土地</a:t>
            </a:r>
            <a:r>
              <a:rPr lang="zh-CN" altLang="zh-CN" sz="1800" b="1" dirty="0">
                <a:solidFill>
                  <a:srgbClr val="084CA1"/>
                </a:solidFill>
                <a:ea typeface="微软雅黑"/>
                <a:cs typeface="+mn-ea"/>
              </a:rPr>
              <a:t>使用税、车船税和矿产资源补偿费</a:t>
            </a:r>
          </a:p>
        </p:txBody>
      </p:sp>
      <p:grpSp>
        <p:nvGrpSpPr>
          <p:cNvPr id="9" name="组合 8"/>
          <p:cNvGrpSpPr/>
          <p:nvPr/>
        </p:nvGrpSpPr>
        <p:grpSpPr>
          <a:xfrm>
            <a:off x="107700" y="1333470"/>
            <a:ext cx="1760598" cy="1690207"/>
            <a:chOff x="1715" y="4363"/>
            <a:chExt cx="3628" cy="3490"/>
          </a:xfrm>
        </p:grpSpPr>
        <p:sp>
          <p:nvSpPr>
            <p:cNvPr id="10" name="椭圆 9"/>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1"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2" name="椭圆 11"/>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3" name="文本框 18"/>
          <p:cNvSpPr txBox="1"/>
          <p:nvPr/>
        </p:nvSpPr>
        <p:spPr>
          <a:xfrm>
            <a:off x="2510235" y="1698197"/>
            <a:ext cx="6382941" cy="2169825"/>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借：税金及附加</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应交房产税</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应交土地使用税</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应交车船税</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应交矿产资源补偿费</a:t>
            </a:r>
            <a:endParaRPr lang="zh-CN" altLang="en-US" sz="1800" dirty="0">
              <a:latin typeface="微软雅黑" pitchFamily="34" charset="-122"/>
              <a:ea typeface="微软雅黑" pitchFamily="34" charset="-122"/>
            </a:endParaRPr>
          </a:p>
        </p:txBody>
      </p:sp>
      <p:sp>
        <p:nvSpPr>
          <p:cNvPr id="14" name="文本框 19"/>
          <p:cNvSpPr txBox="1"/>
          <p:nvPr/>
        </p:nvSpPr>
        <p:spPr>
          <a:xfrm>
            <a:off x="2573946" y="1128262"/>
            <a:ext cx="6570054" cy="553998"/>
          </a:xfrm>
          <a:prstGeom prst="rect">
            <a:avLst/>
          </a:prstGeom>
          <a:noFill/>
        </p:spPr>
        <p:txBody>
          <a:bodyPr wrap="square" rtlCol="0">
            <a:spAutoFit/>
          </a:bodyPr>
          <a:lstStyle/>
          <a:p>
            <a:pPr defTabSz="914400">
              <a:lnSpc>
                <a:spcPct val="150000"/>
              </a:lnSpc>
              <a:defRPr/>
            </a:pPr>
            <a:r>
              <a:rPr lang="zh-CN" altLang="zh-CN" sz="2000" b="1" kern="0" dirty="0" smtClean="0">
                <a:solidFill>
                  <a:srgbClr val="084CA1"/>
                </a:solidFill>
                <a:latin typeface="微软雅黑" pitchFamily="34" charset="-122"/>
                <a:ea typeface="微软雅黑" pitchFamily="34" charset="-122"/>
              </a:rPr>
              <a:t>应交</a:t>
            </a:r>
            <a:r>
              <a:rPr lang="zh-CN" altLang="zh-CN" sz="2000" b="1" kern="0" dirty="0">
                <a:solidFill>
                  <a:srgbClr val="084CA1"/>
                </a:solidFill>
                <a:latin typeface="微软雅黑" pitchFamily="34" charset="-122"/>
                <a:ea typeface="微软雅黑" pitchFamily="34" charset="-122"/>
              </a:rPr>
              <a:t>房产税、</a:t>
            </a:r>
            <a:r>
              <a:rPr lang="zh-CN" altLang="en-US" sz="2000" b="1" kern="0" dirty="0">
                <a:solidFill>
                  <a:srgbClr val="084CA1"/>
                </a:solidFill>
                <a:latin typeface="微软雅黑" pitchFamily="34" charset="-122"/>
                <a:ea typeface="微软雅黑" pitchFamily="34" charset="-122"/>
              </a:rPr>
              <a:t>城镇</a:t>
            </a:r>
            <a:r>
              <a:rPr lang="zh-CN" altLang="zh-CN" sz="2000" b="1" kern="0" dirty="0">
                <a:solidFill>
                  <a:srgbClr val="084CA1"/>
                </a:solidFill>
                <a:latin typeface="微软雅黑" pitchFamily="34" charset="-122"/>
                <a:ea typeface="微软雅黑" pitchFamily="34" charset="-122"/>
              </a:rPr>
              <a:t>土地使用税、</a:t>
            </a:r>
            <a:r>
              <a:rPr lang="zh-CN" altLang="zh-CN" sz="2000" b="1" kern="0" dirty="0" smtClean="0">
                <a:solidFill>
                  <a:srgbClr val="084CA1"/>
                </a:solidFill>
                <a:latin typeface="微软雅黑" pitchFamily="34" charset="-122"/>
                <a:ea typeface="微软雅黑" pitchFamily="34" charset="-122"/>
              </a:rPr>
              <a:t>车船税</a:t>
            </a:r>
            <a:r>
              <a:rPr lang="zh-CN" altLang="en-US" sz="2000" b="1" kern="0" dirty="0" smtClean="0">
                <a:solidFill>
                  <a:srgbClr val="084CA1"/>
                </a:solidFill>
                <a:latin typeface="微软雅黑" pitchFamily="34" charset="-122"/>
                <a:ea typeface="微软雅黑" pitchFamily="34" charset="-122"/>
              </a:rPr>
              <a:t>、矿产资源补偿费</a:t>
            </a:r>
            <a:endParaRPr lang="zh-CN" altLang="zh-CN"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6037628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矩形 18"/>
          <p:cNvSpPr/>
          <p:nvPr/>
        </p:nvSpPr>
        <p:spPr>
          <a:xfrm>
            <a:off x="1515848" y="649144"/>
            <a:ext cx="698979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六、</a:t>
            </a:r>
            <a:r>
              <a:rPr lang="zh-CN" altLang="zh-CN" sz="1800" b="1" dirty="0">
                <a:solidFill>
                  <a:srgbClr val="084CA1"/>
                </a:solidFill>
                <a:ea typeface="微软雅黑"/>
                <a:cs typeface="+mn-ea"/>
              </a:rPr>
              <a:t>应</a:t>
            </a:r>
            <a:r>
              <a:rPr lang="zh-CN" altLang="zh-CN" sz="1800" b="1" dirty="0" smtClean="0">
                <a:solidFill>
                  <a:srgbClr val="084CA1"/>
                </a:solidFill>
                <a:ea typeface="微软雅黑"/>
                <a:cs typeface="+mn-ea"/>
              </a:rPr>
              <a:t>交</a:t>
            </a:r>
            <a:r>
              <a:rPr lang="zh-CN" altLang="en-US" sz="1800" b="1" dirty="0" smtClean="0">
                <a:solidFill>
                  <a:srgbClr val="084CA1"/>
                </a:solidFill>
                <a:ea typeface="微软雅黑"/>
                <a:cs typeface="+mn-ea"/>
              </a:rPr>
              <a:t>个人所得税</a:t>
            </a:r>
            <a:endParaRPr lang="zh-CN" altLang="zh-CN" sz="1800" b="1" dirty="0">
              <a:solidFill>
                <a:srgbClr val="084CA1"/>
              </a:solidFill>
              <a:ea typeface="微软雅黑"/>
              <a:cs typeface="+mn-ea"/>
            </a:endParaRPr>
          </a:p>
        </p:txBody>
      </p:sp>
      <p:grpSp>
        <p:nvGrpSpPr>
          <p:cNvPr id="9" name="组合 8"/>
          <p:cNvGrpSpPr/>
          <p:nvPr/>
        </p:nvGrpSpPr>
        <p:grpSpPr>
          <a:xfrm>
            <a:off x="107700" y="1333470"/>
            <a:ext cx="1760598" cy="1690207"/>
            <a:chOff x="1715" y="4363"/>
            <a:chExt cx="3628" cy="3490"/>
          </a:xfrm>
        </p:grpSpPr>
        <p:sp>
          <p:nvSpPr>
            <p:cNvPr id="10" name="椭圆 9"/>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1"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2" name="椭圆 11"/>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3" name="文本框 18"/>
          <p:cNvSpPr txBox="1"/>
          <p:nvPr/>
        </p:nvSpPr>
        <p:spPr>
          <a:xfrm>
            <a:off x="2510234" y="1701704"/>
            <a:ext cx="6382941" cy="923330"/>
          </a:xfrm>
          <a:prstGeom prst="rect">
            <a:avLst/>
          </a:prstGeom>
          <a:noFill/>
        </p:spPr>
        <p:txBody>
          <a:bodyPr wrap="square" rtlCol="0">
            <a:spAutoFit/>
          </a:bodyPr>
          <a:lstStyle/>
          <a:p>
            <a:pPr>
              <a:lnSpc>
                <a:spcPct val="150000"/>
              </a:lnSpc>
              <a:buNone/>
            </a:pPr>
            <a:r>
              <a:rPr lang="zh-CN" altLang="en-US" sz="1800" dirty="0">
                <a:latin typeface="微软雅黑" pitchFamily="34" charset="-122"/>
                <a:ea typeface="微软雅黑" pitchFamily="34" charset="-122"/>
                <a:sym typeface="Microsoft YaHei"/>
              </a:rPr>
              <a:t>借： 应付职工薪酬</a:t>
            </a:r>
          </a:p>
          <a:p>
            <a:pPr fontAlgn="auto">
              <a:lnSpc>
                <a:spcPct val="150000"/>
              </a:lnSpc>
            </a:pPr>
            <a:r>
              <a:rPr lang="zh-CN" altLang="en-US" sz="1800" dirty="0">
                <a:latin typeface="微软雅黑" pitchFamily="34" charset="-122"/>
                <a:ea typeface="微软雅黑" pitchFamily="34" charset="-122"/>
                <a:sym typeface="Microsoft YaHei"/>
              </a:rPr>
              <a:t>       贷：应交税费</a:t>
            </a:r>
            <a:r>
              <a:rPr lang="en-US" altLang="zh-CN" sz="1800" dirty="0">
                <a:latin typeface="微软雅黑" pitchFamily="34" charset="-122"/>
                <a:ea typeface="微软雅黑" pitchFamily="34" charset="-122"/>
                <a:sym typeface="Microsoft YaHei"/>
              </a:rPr>
              <a:t>——</a:t>
            </a:r>
            <a:r>
              <a:rPr lang="zh-CN" altLang="en-US" sz="1800" dirty="0">
                <a:latin typeface="微软雅黑" pitchFamily="34" charset="-122"/>
                <a:ea typeface="微软雅黑" pitchFamily="34" charset="-122"/>
                <a:sym typeface="Microsoft YaHei"/>
              </a:rPr>
              <a:t>应交个人所得税 </a:t>
            </a:r>
            <a:endParaRPr lang="zh-CN" altLang="zh-CN" sz="1800" dirty="0">
              <a:latin typeface="微软雅黑" pitchFamily="34" charset="-122"/>
              <a:ea typeface="微软雅黑" pitchFamily="34" charset="-122"/>
            </a:endParaRPr>
          </a:p>
        </p:txBody>
      </p:sp>
      <p:sp>
        <p:nvSpPr>
          <p:cNvPr id="14" name="文本框 19"/>
          <p:cNvSpPr txBox="1"/>
          <p:nvPr/>
        </p:nvSpPr>
        <p:spPr>
          <a:xfrm>
            <a:off x="2573945" y="1131769"/>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企业按规定计算的代扣代交的职工个人所得税</a:t>
            </a:r>
          </a:p>
        </p:txBody>
      </p:sp>
      <p:sp>
        <p:nvSpPr>
          <p:cNvPr id="15" name="椭圆 14"/>
          <p:cNvSpPr/>
          <p:nvPr/>
        </p:nvSpPr>
        <p:spPr>
          <a:xfrm>
            <a:off x="1997945" y="2782638"/>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6" name="文本框 18"/>
          <p:cNvSpPr txBox="1"/>
          <p:nvPr/>
        </p:nvSpPr>
        <p:spPr>
          <a:xfrm>
            <a:off x="2510234" y="3352573"/>
            <a:ext cx="6382941" cy="923330"/>
          </a:xfrm>
          <a:prstGeom prst="rect">
            <a:avLst/>
          </a:prstGeom>
          <a:noFill/>
        </p:spPr>
        <p:txBody>
          <a:bodyPr wrap="square" rtlCol="0">
            <a:spAutoFit/>
          </a:bodyPr>
          <a:lstStyle/>
          <a:p>
            <a:pPr fontAlgn="auto">
              <a:lnSpc>
                <a:spcPct val="150000"/>
              </a:lnSpc>
            </a:pPr>
            <a:r>
              <a:rPr lang="zh-CN" altLang="en-US" sz="1800" dirty="0">
                <a:latin typeface="微软雅黑" pitchFamily="34" charset="-122"/>
                <a:ea typeface="微软雅黑" pitchFamily="34" charset="-122"/>
                <a:sym typeface="Microsoft YaHei"/>
              </a:rPr>
              <a:t>借：应交税费</a:t>
            </a:r>
            <a:r>
              <a:rPr lang="en-US" altLang="zh-CN" sz="1800" dirty="0">
                <a:latin typeface="微软雅黑" pitchFamily="34" charset="-122"/>
                <a:ea typeface="微软雅黑" pitchFamily="34" charset="-122"/>
                <a:sym typeface="Microsoft YaHei"/>
              </a:rPr>
              <a:t>——</a:t>
            </a:r>
            <a:r>
              <a:rPr lang="zh-CN" altLang="en-US" sz="1800" dirty="0">
                <a:latin typeface="微软雅黑" pitchFamily="34" charset="-122"/>
                <a:ea typeface="微软雅黑" pitchFamily="34" charset="-122"/>
                <a:sym typeface="Microsoft YaHei"/>
              </a:rPr>
              <a:t>应交个人所得税      </a:t>
            </a:r>
          </a:p>
          <a:p>
            <a:pPr fontAlgn="auto">
              <a:lnSpc>
                <a:spcPct val="150000"/>
              </a:lnSpc>
            </a:pPr>
            <a:r>
              <a:rPr lang="zh-CN" altLang="en-US" sz="1800" dirty="0">
                <a:latin typeface="微软雅黑" pitchFamily="34" charset="-122"/>
                <a:ea typeface="微软雅黑" pitchFamily="34" charset="-122"/>
                <a:sym typeface="Microsoft YaHei"/>
              </a:rPr>
              <a:t>       贷：</a:t>
            </a:r>
            <a:r>
              <a:rPr lang="zh-CN" altLang="en-US" sz="1800" dirty="0" smtClean="0">
                <a:latin typeface="微软雅黑" pitchFamily="34" charset="-122"/>
                <a:ea typeface="微软雅黑" pitchFamily="34" charset="-122"/>
                <a:sym typeface="Microsoft YaHei"/>
              </a:rPr>
              <a:t>银行存款</a:t>
            </a:r>
            <a:r>
              <a:rPr lang="zh-CN" altLang="en-US" sz="1800" dirty="0">
                <a:latin typeface="微软雅黑" pitchFamily="34" charset="-122"/>
                <a:ea typeface="微软雅黑" pitchFamily="34" charset="-122"/>
                <a:sym typeface="Microsoft YaHei"/>
              </a:rPr>
              <a:t>等</a:t>
            </a:r>
          </a:p>
        </p:txBody>
      </p:sp>
      <p:sp>
        <p:nvSpPr>
          <p:cNvPr id="17" name="文本框 19"/>
          <p:cNvSpPr txBox="1"/>
          <p:nvPr/>
        </p:nvSpPr>
        <p:spPr>
          <a:xfrm>
            <a:off x="2573945" y="2782638"/>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企业交纳个人所得税时</a:t>
            </a:r>
          </a:p>
        </p:txBody>
      </p:sp>
    </p:spTree>
    <p:custDataLst>
      <p:tags r:id="rId1"/>
    </p:custDataLst>
    <p:extLst>
      <p:ext uri="{BB962C8B-B14F-4D97-AF65-F5344CB8AC3E}">
        <p14:creationId xmlns:p14="http://schemas.microsoft.com/office/powerpoint/2010/main" val="9660042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949390"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Freeform 39"/>
          <p:cNvSpPr>
            <a:spLocks noEditPoints="1" noChangeArrowheads="1"/>
          </p:cNvSpPr>
          <p:nvPr/>
        </p:nvSpPr>
        <p:spPr bwMode="auto">
          <a:xfrm>
            <a:off x="6023632" y="2747159"/>
            <a:ext cx="360000" cy="504000"/>
          </a:xfrm>
          <a:custGeom>
            <a:avLst/>
            <a:gdLst>
              <a:gd name="T0" fmla="*/ 2147483647 w 77"/>
              <a:gd name="T1" fmla="*/ 0 h 106"/>
              <a:gd name="T2" fmla="*/ 2147483647 w 77"/>
              <a:gd name="T3" fmla="*/ 0 h 106"/>
              <a:gd name="T4" fmla="*/ 2147483647 w 77"/>
              <a:gd name="T5" fmla="*/ 2147483647 h 106"/>
              <a:gd name="T6" fmla="*/ 2147483647 w 77"/>
              <a:gd name="T7" fmla="*/ 2147483647 h 106"/>
              <a:gd name="T8" fmla="*/ 2147483647 w 77"/>
              <a:gd name="T9" fmla="*/ 2147483647 h 106"/>
              <a:gd name="T10" fmla="*/ 2147483647 w 77"/>
              <a:gd name="T11" fmla="*/ 2147483647 h 106"/>
              <a:gd name="T12" fmla="*/ 2147483647 w 77"/>
              <a:gd name="T13" fmla="*/ 2147483647 h 106"/>
              <a:gd name="T14" fmla="*/ 2147483647 w 77"/>
              <a:gd name="T15" fmla="*/ 2147483647 h 106"/>
              <a:gd name="T16" fmla="*/ 2147483647 w 77"/>
              <a:gd name="T17" fmla="*/ 2147483647 h 106"/>
              <a:gd name="T18" fmla="*/ 2147483647 w 77"/>
              <a:gd name="T19" fmla="*/ 2147483647 h 106"/>
              <a:gd name="T20" fmla="*/ 2147483647 w 77"/>
              <a:gd name="T21" fmla="*/ 2147483647 h 106"/>
              <a:gd name="T22" fmla="*/ 2147483647 w 77"/>
              <a:gd name="T23" fmla="*/ 2147483647 h 106"/>
              <a:gd name="T24" fmla="*/ 0 w 77"/>
              <a:gd name="T25" fmla="*/ 2147483647 h 106"/>
              <a:gd name="T26" fmla="*/ 0 w 77"/>
              <a:gd name="T27" fmla="*/ 2147483647 h 106"/>
              <a:gd name="T28" fmla="*/ 2147483647 w 77"/>
              <a:gd name="T29" fmla="*/ 0 h 106"/>
              <a:gd name="T30" fmla="*/ 2147483647 w 77"/>
              <a:gd name="T31" fmla="*/ 2147483647 h 106"/>
              <a:gd name="T32" fmla="*/ 2147483647 w 77"/>
              <a:gd name="T33" fmla="*/ 2147483647 h 106"/>
              <a:gd name="T34" fmla="*/ 2147483647 w 77"/>
              <a:gd name="T35" fmla="*/ 2147483647 h 106"/>
              <a:gd name="T36" fmla="*/ 2147483647 w 77"/>
              <a:gd name="T37" fmla="*/ 2147483647 h 106"/>
              <a:gd name="T38" fmla="*/ 2147483647 w 77"/>
              <a:gd name="T39" fmla="*/ 2147483647 h 106"/>
              <a:gd name="T40" fmla="*/ 2147483647 w 77"/>
              <a:gd name="T41" fmla="*/ 2147483647 h 106"/>
              <a:gd name="T42" fmla="*/ 2147483647 w 77"/>
              <a:gd name="T43" fmla="*/ 2147483647 h 106"/>
              <a:gd name="T44" fmla="*/ 2147483647 w 77"/>
              <a:gd name="T45" fmla="*/ 2147483647 h 106"/>
              <a:gd name="T46" fmla="*/ 2147483647 w 77"/>
              <a:gd name="T47" fmla="*/ 2147483647 h 106"/>
              <a:gd name="T48" fmla="*/ 2147483647 w 77"/>
              <a:gd name="T49" fmla="*/ 2147483647 h 106"/>
              <a:gd name="T50" fmla="*/ 2147483647 w 77"/>
              <a:gd name="T51" fmla="*/ 2147483647 h 106"/>
              <a:gd name="T52" fmla="*/ 2147483647 w 77"/>
              <a:gd name="T53" fmla="*/ 2147483647 h 106"/>
              <a:gd name="T54" fmla="*/ 2147483647 w 77"/>
              <a:gd name="T55" fmla="*/ 2147483647 h 106"/>
              <a:gd name="T56" fmla="*/ 2147483647 w 77"/>
              <a:gd name="T57" fmla="*/ 2147483647 h 106"/>
              <a:gd name="T58" fmla="*/ 2147483647 w 77"/>
              <a:gd name="T59" fmla="*/ 2147483647 h 106"/>
              <a:gd name="T60" fmla="*/ 2147483647 w 77"/>
              <a:gd name="T61" fmla="*/ 2147483647 h 106"/>
              <a:gd name="T62" fmla="*/ 2147483647 w 77"/>
              <a:gd name="T63" fmla="*/ 2147483647 h 106"/>
              <a:gd name="T64" fmla="*/ 2147483647 w 77"/>
              <a:gd name="T65" fmla="*/ 2147483647 h 106"/>
              <a:gd name="T66" fmla="*/ 2147483647 w 77"/>
              <a:gd name="T67" fmla="*/ 2147483647 h 106"/>
              <a:gd name="T68" fmla="*/ 2147483647 w 77"/>
              <a:gd name="T69" fmla="*/ 2147483647 h 106"/>
              <a:gd name="T70" fmla="*/ 2147483647 w 77"/>
              <a:gd name="T71" fmla="*/ 2147483647 h 106"/>
              <a:gd name="T72" fmla="*/ 2147483647 w 77"/>
              <a:gd name="T73" fmla="*/ 2147483647 h 106"/>
              <a:gd name="T74" fmla="*/ 2147483647 w 77"/>
              <a:gd name="T75" fmla="*/ 2147483647 h 106"/>
              <a:gd name="T76" fmla="*/ 2147483647 w 77"/>
              <a:gd name="T77" fmla="*/ 2147483647 h 106"/>
              <a:gd name="T78" fmla="*/ 2147483647 w 77"/>
              <a:gd name="T79" fmla="*/ 2147483647 h 106"/>
              <a:gd name="T80" fmla="*/ 2147483647 w 77"/>
              <a:gd name="T81" fmla="*/ 2147483647 h 106"/>
              <a:gd name="T82" fmla="*/ 2147483647 w 77"/>
              <a:gd name="T83" fmla="*/ 2147483647 h 106"/>
              <a:gd name="T84" fmla="*/ 2147483647 w 77"/>
              <a:gd name="T85" fmla="*/ 2147483647 h 106"/>
              <a:gd name="T86" fmla="*/ 2147483647 w 77"/>
              <a:gd name="T87" fmla="*/ 2147483647 h 106"/>
              <a:gd name="T88" fmla="*/ 2147483647 w 77"/>
              <a:gd name="T89" fmla="*/ 2147483647 h 106"/>
              <a:gd name="T90" fmla="*/ 2147483647 w 77"/>
              <a:gd name="T91" fmla="*/ 2147483647 h 106"/>
              <a:gd name="T92" fmla="*/ 2147483647 w 77"/>
              <a:gd name="T93" fmla="*/ 2147483647 h 106"/>
              <a:gd name="T94" fmla="*/ 2147483647 w 77"/>
              <a:gd name="T95" fmla="*/ 2147483647 h 106"/>
              <a:gd name="T96" fmla="*/ 2147483647 w 77"/>
              <a:gd name="T97" fmla="*/ 2147483647 h 106"/>
              <a:gd name="T98" fmla="*/ 2147483647 w 77"/>
              <a:gd name="T99" fmla="*/ 2147483647 h 106"/>
              <a:gd name="T100" fmla="*/ 2147483647 w 77"/>
              <a:gd name="T101" fmla="*/ 2147483647 h 106"/>
              <a:gd name="T102" fmla="*/ 2147483647 w 77"/>
              <a:gd name="T103" fmla="*/ 2147483647 h 106"/>
              <a:gd name="T104" fmla="*/ 2147483647 w 77"/>
              <a:gd name="T105" fmla="*/ 2147483647 h 106"/>
              <a:gd name="T106" fmla="*/ 2147483647 w 77"/>
              <a:gd name="T107" fmla="*/ 2147483647 h 106"/>
              <a:gd name="T108" fmla="*/ 2147483647 w 77"/>
              <a:gd name="T109" fmla="*/ 2147483647 h 10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77"/>
              <a:gd name="T166" fmla="*/ 0 h 106"/>
              <a:gd name="T167" fmla="*/ 77 w 77"/>
              <a:gd name="T168" fmla="*/ 106 h 10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77" h="106">
                <a:moveTo>
                  <a:pt x="8" y="0"/>
                </a:moveTo>
                <a:cubicBezTo>
                  <a:pt x="64" y="0"/>
                  <a:pt x="64" y="0"/>
                  <a:pt x="64" y="0"/>
                </a:cubicBezTo>
                <a:cubicBezTo>
                  <a:pt x="69" y="0"/>
                  <a:pt x="73" y="4"/>
                  <a:pt x="73" y="9"/>
                </a:cubicBezTo>
                <a:cubicBezTo>
                  <a:pt x="73" y="62"/>
                  <a:pt x="73" y="62"/>
                  <a:pt x="73" y="62"/>
                </a:cubicBezTo>
                <a:cubicBezTo>
                  <a:pt x="63" y="60"/>
                  <a:pt x="63" y="60"/>
                  <a:pt x="63" y="60"/>
                </a:cubicBezTo>
                <a:cubicBezTo>
                  <a:pt x="63" y="56"/>
                  <a:pt x="63" y="56"/>
                  <a:pt x="63" y="56"/>
                </a:cubicBezTo>
                <a:cubicBezTo>
                  <a:pt x="63" y="11"/>
                  <a:pt x="63" y="11"/>
                  <a:pt x="63" y="11"/>
                </a:cubicBezTo>
                <a:cubicBezTo>
                  <a:pt x="9" y="11"/>
                  <a:pt x="9" y="11"/>
                  <a:pt x="9" y="11"/>
                </a:cubicBezTo>
                <a:cubicBezTo>
                  <a:pt x="9" y="87"/>
                  <a:pt x="9" y="87"/>
                  <a:pt x="9" y="87"/>
                </a:cubicBezTo>
                <a:cubicBezTo>
                  <a:pt x="36" y="87"/>
                  <a:pt x="36" y="87"/>
                  <a:pt x="36" y="87"/>
                </a:cubicBezTo>
                <a:cubicBezTo>
                  <a:pt x="40" y="96"/>
                  <a:pt x="40" y="96"/>
                  <a:pt x="40" y="96"/>
                </a:cubicBezTo>
                <a:cubicBezTo>
                  <a:pt x="8" y="96"/>
                  <a:pt x="8" y="96"/>
                  <a:pt x="8" y="96"/>
                </a:cubicBezTo>
                <a:cubicBezTo>
                  <a:pt x="4" y="96"/>
                  <a:pt x="0" y="93"/>
                  <a:pt x="0" y="88"/>
                </a:cubicBezTo>
                <a:cubicBezTo>
                  <a:pt x="0" y="9"/>
                  <a:pt x="0" y="9"/>
                  <a:pt x="0" y="9"/>
                </a:cubicBezTo>
                <a:cubicBezTo>
                  <a:pt x="0" y="4"/>
                  <a:pt x="4" y="0"/>
                  <a:pt x="8" y="0"/>
                </a:cubicBezTo>
                <a:close/>
                <a:moveTo>
                  <a:pt x="16" y="47"/>
                </a:moveTo>
                <a:cubicBezTo>
                  <a:pt x="16" y="54"/>
                  <a:pt x="16" y="54"/>
                  <a:pt x="16" y="54"/>
                </a:cubicBezTo>
                <a:cubicBezTo>
                  <a:pt x="36" y="54"/>
                  <a:pt x="36" y="54"/>
                  <a:pt x="36" y="54"/>
                </a:cubicBezTo>
                <a:cubicBezTo>
                  <a:pt x="36" y="47"/>
                  <a:pt x="36" y="47"/>
                  <a:pt x="36" y="47"/>
                </a:cubicBezTo>
                <a:cubicBezTo>
                  <a:pt x="16" y="47"/>
                  <a:pt x="16" y="47"/>
                  <a:pt x="16" y="47"/>
                </a:cubicBezTo>
                <a:close/>
                <a:moveTo>
                  <a:pt x="16" y="34"/>
                </a:moveTo>
                <a:cubicBezTo>
                  <a:pt x="16" y="41"/>
                  <a:pt x="16" y="41"/>
                  <a:pt x="16" y="41"/>
                </a:cubicBezTo>
                <a:cubicBezTo>
                  <a:pt x="36" y="41"/>
                  <a:pt x="36" y="41"/>
                  <a:pt x="36" y="41"/>
                </a:cubicBezTo>
                <a:cubicBezTo>
                  <a:pt x="36" y="34"/>
                  <a:pt x="36" y="34"/>
                  <a:pt x="36" y="34"/>
                </a:cubicBezTo>
                <a:cubicBezTo>
                  <a:pt x="16" y="34"/>
                  <a:pt x="16" y="34"/>
                  <a:pt x="16" y="34"/>
                </a:cubicBezTo>
                <a:close/>
                <a:moveTo>
                  <a:pt x="16" y="21"/>
                </a:moveTo>
                <a:cubicBezTo>
                  <a:pt x="16" y="28"/>
                  <a:pt x="16" y="28"/>
                  <a:pt x="16" y="28"/>
                </a:cubicBezTo>
                <a:cubicBezTo>
                  <a:pt x="55" y="28"/>
                  <a:pt x="55" y="28"/>
                  <a:pt x="55" y="28"/>
                </a:cubicBezTo>
                <a:cubicBezTo>
                  <a:pt x="55" y="21"/>
                  <a:pt x="55" y="21"/>
                  <a:pt x="55" y="21"/>
                </a:cubicBezTo>
                <a:cubicBezTo>
                  <a:pt x="16" y="21"/>
                  <a:pt x="16" y="21"/>
                  <a:pt x="16" y="21"/>
                </a:cubicBezTo>
                <a:close/>
                <a:moveTo>
                  <a:pt x="47" y="42"/>
                </a:moveTo>
                <a:cubicBezTo>
                  <a:pt x="45" y="70"/>
                  <a:pt x="45" y="70"/>
                  <a:pt x="45" y="70"/>
                </a:cubicBezTo>
                <a:cubicBezTo>
                  <a:pt x="43" y="69"/>
                  <a:pt x="43" y="69"/>
                  <a:pt x="43" y="69"/>
                </a:cubicBezTo>
                <a:cubicBezTo>
                  <a:pt x="39" y="71"/>
                  <a:pt x="39" y="71"/>
                  <a:pt x="39" y="71"/>
                </a:cubicBezTo>
                <a:cubicBezTo>
                  <a:pt x="38" y="74"/>
                  <a:pt x="38" y="74"/>
                  <a:pt x="38" y="74"/>
                </a:cubicBezTo>
                <a:cubicBezTo>
                  <a:pt x="48" y="98"/>
                  <a:pt x="48" y="98"/>
                  <a:pt x="48" y="98"/>
                </a:cubicBezTo>
                <a:cubicBezTo>
                  <a:pt x="48" y="106"/>
                  <a:pt x="48" y="106"/>
                  <a:pt x="48" y="106"/>
                </a:cubicBezTo>
                <a:cubicBezTo>
                  <a:pt x="71" y="106"/>
                  <a:pt x="71" y="106"/>
                  <a:pt x="71" y="106"/>
                </a:cubicBezTo>
                <a:cubicBezTo>
                  <a:pt x="71" y="97"/>
                  <a:pt x="71" y="97"/>
                  <a:pt x="71" y="97"/>
                </a:cubicBezTo>
                <a:cubicBezTo>
                  <a:pt x="77" y="73"/>
                  <a:pt x="77" y="73"/>
                  <a:pt x="77" y="73"/>
                </a:cubicBezTo>
                <a:cubicBezTo>
                  <a:pt x="76" y="69"/>
                  <a:pt x="76" y="69"/>
                  <a:pt x="76" y="69"/>
                </a:cubicBezTo>
                <a:cubicBezTo>
                  <a:pt x="71" y="68"/>
                  <a:pt x="71" y="68"/>
                  <a:pt x="71" y="68"/>
                </a:cubicBezTo>
                <a:cubicBezTo>
                  <a:pt x="69" y="70"/>
                  <a:pt x="69" y="70"/>
                  <a:pt x="69" y="70"/>
                </a:cubicBezTo>
                <a:cubicBezTo>
                  <a:pt x="68" y="68"/>
                  <a:pt x="68" y="68"/>
                  <a:pt x="68" y="68"/>
                </a:cubicBezTo>
                <a:cubicBezTo>
                  <a:pt x="64" y="67"/>
                  <a:pt x="64" y="67"/>
                  <a:pt x="64" y="67"/>
                </a:cubicBezTo>
                <a:cubicBezTo>
                  <a:pt x="62" y="68"/>
                  <a:pt x="62" y="68"/>
                  <a:pt x="62" y="68"/>
                </a:cubicBezTo>
                <a:cubicBezTo>
                  <a:pt x="61" y="66"/>
                  <a:pt x="61" y="66"/>
                  <a:pt x="61" y="66"/>
                </a:cubicBezTo>
                <a:cubicBezTo>
                  <a:pt x="57" y="66"/>
                  <a:pt x="57" y="66"/>
                  <a:pt x="57" y="66"/>
                </a:cubicBezTo>
                <a:cubicBezTo>
                  <a:pt x="55" y="41"/>
                  <a:pt x="55" y="41"/>
                  <a:pt x="55" y="41"/>
                </a:cubicBezTo>
                <a:cubicBezTo>
                  <a:pt x="47" y="42"/>
                  <a:pt x="47" y="42"/>
                  <a:pt x="47" y="42"/>
                </a:cubicBezTo>
                <a:close/>
                <a:moveTo>
                  <a:pt x="25" y="4"/>
                </a:moveTo>
                <a:cubicBezTo>
                  <a:pt x="25" y="7"/>
                  <a:pt x="25" y="7"/>
                  <a:pt x="25" y="7"/>
                </a:cubicBezTo>
                <a:cubicBezTo>
                  <a:pt x="47" y="7"/>
                  <a:pt x="47" y="7"/>
                  <a:pt x="47" y="7"/>
                </a:cubicBezTo>
                <a:cubicBezTo>
                  <a:pt x="47" y="4"/>
                  <a:pt x="47" y="4"/>
                  <a:pt x="47" y="4"/>
                </a:cubicBezTo>
                <a:lnTo>
                  <a:pt x="25" y="4"/>
                </a:lnTo>
                <a:close/>
              </a:path>
            </a:pathLst>
          </a:custGeom>
          <a:solidFill>
            <a:schemeClr val="bg1"/>
          </a:solidFill>
          <a:ln>
            <a:noFill/>
          </a:ln>
        </p:spPr>
        <p:txBody>
          <a:bodyPr lIns="91434" tIns="45717" rIns="91434" bIns="45717"/>
          <a:lstStyle/>
          <a:p>
            <a:pPr>
              <a:defRPr/>
            </a:pPr>
            <a:endParaRPr lang="zh-CN" altLang="en-US" sz="1800" kern="0">
              <a:solidFill>
                <a:sysClr val="windowText" lastClr="000000"/>
              </a:solidFill>
            </a:endParaRPr>
          </a:p>
        </p:txBody>
      </p:sp>
      <p:sp>
        <p:nvSpPr>
          <p:cNvPr id="13" name="Freeform 50"/>
          <p:cNvSpPr>
            <a:spLocks noEditPoints="1" noChangeArrowheads="1"/>
          </p:cNvSpPr>
          <p:nvPr/>
        </p:nvSpPr>
        <p:spPr bwMode="auto">
          <a:xfrm>
            <a:off x="6383632" y="1544577"/>
            <a:ext cx="468000" cy="432000"/>
          </a:xfrm>
          <a:custGeom>
            <a:avLst/>
            <a:gdLst>
              <a:gd name="T0" fmla="*/ 2147483647 w 109"/>
              <a:gd name="T1" fmla="*/ 2147483647 h 104"/>
              <a:gd name="T2" fmla="*/ 2147483647 w 109"/>
              <a:gd name="T3" fmla="*/ 2147483647 h 104"/>
              <a:gd name="T4" fmla="*/ 2147483647 w 109"/>
              <a:gd name="T5" fmla="*/ 2147483647 h 104"/>
              <a:gd name="T6" fmla="*/ 2147483647 w 109"/>
              <a:gd name="T7" fmla="*/ 2147483647 h 104"/>
              <a:gd name="T8" fmla="*/ 2147483647 w 109"/>
              <a:gd name="T9" fmla="*/ 2147483647 h 104"/>
              <a:gd name="T10" fmla="*/ 2147483647 w 109"/>
              <a:gd name="T11" fmla="*/ 2147483647 h 104"/>
              <a:gd name="T12" fmla="*/ 2147483647 w 109"/>
              <a:gd name="T13" fmla="*/ 2147483647 h 104"/>
              <a:gd name="T14" fmla="*/ 2147483647 w 109"/>
              <a:gd name="T15" fmla="*/ 2147483647 h 104"/>
              <a:gd name="T16" fmla="*/ 2147483647 w 109"/>
              <a:gd name="T17" fmla="*/ 2147483647 h 104"/>
              <a:gd name="T18" fmla="*/ 2147483647 w 109"/>
              <a:gd name="T19" fmla="*/ 0 h 104"/>
              <a:gd name="T20" fmla="*/ 2147483647 w 109"/>
              <a:gd name="T21" fmla="*/ 2147483647 h 104"/>
              <a:gd name="T22" fmla="*/ 2147483647 w 109"/>
              <a:gd name="T23" fmla="*/ 2147483647 h 104"/>
              <a:gd name="T24" fmla="*/ 2147483647 w 109"/>
              <a:gd name="T25" fmla="*/ 2147483647 h 104"/>
              <a:gd name="T26" fmla="*/ 2147483647 w 109"/>
              <a:gd name="T27" fmla="*/ 2147483647 h 104"/>
              <a:gd name="T28" fmla="*/ 2147483647 w 109"/>
              <a:gd name="T29" fmla="*/ 2147483647 h 104"/>
              <a:gd name="T30" fmla="*/ 2147483647 w 109"/>
              <a:gd name="T31" fmla="*/ 2147483647 h 104"/>
              <a:gd name="T32" fmla="*/ 2147483647 w 109"/>
              <a:gd name="T33" fmla="*/ 2147483647 h 104"/>
              <a:gd name="T34" fmla="*/ 2147483647 w 109"/>
              <a:gd name="T35" fmla="*/ 2147483647 h 104"/>
              <a:gd name="T36" fmla="*/ 2147483647 w 109"/>
              <a:gd name="T37" fmla="*/ 2147483647 h 104"/>
              <a:gd name="T38" fmla="*/ 2147483647 w 109"/>
              <a:gd name="T39" fmla="*/ 2147483647 h 104"/>
              <a:gd name="T40" fmla="*/ 2147483647 w 109"/>
              <a:gd name="T41" fmla="*/ 2147483647 h 104"/>
              <a:gd name="T42" fmla="*/ 2147483647 w 109"/>
              <a:gd name="T43" fmla="*/ 2147483647 h 104"/>
              <a:gd name="T44" fmla="*/ 2147483647 w 109"/>
              <a:gd name="T45" fmla="*/ 2147483647 h 104"/>
              <a:gd name="T46" fmla="*/ 2147483647 w 109"/>
              <a:gd name="T47" fmla="*/ 2147483647 h 104"/>
              <a:gd name="T48" fmla="*/ 2147483647 w 109"/>
              <a:gd name="T49" fmla="*/ 2147483647 h 104"/>
              <a:gd name="T50" fmla="*/ 2147483647 w 109"/>
              <a:gd name="T51" fmla="*/ 2147483647 h 104"/>
              <a:gd name="T52" fmla="*/ 2147483647 w 109"/>
              <a:gd name="T53" fmla="*/ 2147483647 h 104"/>
              <a:gd name="T54" fmla="*/ 2147483647 w 109"/>
              <a:gd name="T55" fmla="*/ 2147483647 h 104"/>
              <a:gd name="T56" fmla="*/ 2147483647 w 109"/>
              <a:gd name="T57" fmla="*/ 2147483647 h 104"/>
              <a:gd name="T58" fmla="*/ 2147483647 w 109"/>
              <a:gd name="T59" fmla="*/ 2147483647 h 104"/>
              <a:gd name="T60" fmla="*/ 2147483647 w 109"/>
              <a:gd name="T61" fmla="*/ 2147483647 h 104"/>
              <a:gd name="T62" fmla="*/ 2147483647 w 109"/>
              <a:gd name="T63" fmla="*/ 2147483647 h 104"/>
              <a:gd name="T64" fmla="*/ 2147483647 w 109"/>
              <a:gd name="T65" fmla="*/ 2147483647 h 104"/>
              <a:gd name="T66" fmla="*/ 2147483647 w 109"/>
              <a:gd name="T67" fmla="*/ 2147483647 h 104"/>
              <a:gd name="T68" fmla="*/ 2147483647 w 109"/>
              <a:gd name="T69" fmla="*/ 2147483647 h 104"/>
              <a:gd name="T70" fmla="*/ 2147483647 w 109"/>
              <a:gd name="T71" fmla="*/ 2147483647 h 104"/>
              <a:gd name="T72" fmla="*/ 2147483647 w 109"/>
              <a:gd name="T73" fmla="*/ 2147483647 h 104"/>
              <a:gd name="T74" fmla="*/ 2147483647 w 109"/>
              <a:gd name="T75" fmla="*/ 2147483647 h 104"/>
              <a:gd name="T76" fmla="*/ 2147483647 w 109"/>
              <a:gd name="T77" fmla="*/ 2147483647 h 104"/>
              <a:gd name="T78" fmla="*/ 2147483647 w 109"/>
              <a:gd name="T79" fmla="*/ 2147483647 h 104"/>
              <a:gd name="T80" fmla="*/ 2147483647 w 109"/>
              <a:gd name="T81" fmla="*/ 2147483647 h 104"/>
              <a:gd name="T82" fmla="*/ 2147483647 w 109"/>
              <a:gd name="T83" fmla="*/ 2147483647 h 104"/>
              <a:gd name="T84" fmla="*/ 2147483647 w 109"/>
              <a:gd name="T85" fmla="*/ 2147483647 h 104"/>
              <a:gd name="T86" fmla="*/ 2147483647 w 109"/>
              <a:gd name="T87" fmla="*/ 2147483647 h 104"/>
              <a:gd name="T88" fmla="*/ 2147483647 w 109"/>
              <a:gd name="T89" fmla="*/ 2147483647 h 104"/>
              <a:gd name="T90" fmla="*/ 2147483647 w 109"/>
              <a:gd name="T91" fmla="*/ 2147483647 h 104"/>
              <a:gd name="T92" fmla="*/ 2147483647 w 109"/>
              <a:gd name="T93" fmla="*/ 2147483647 h 10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09"/>
              <a:gd name="T142" fmla="*/ 0 h 104"/>
              <a:gd name="T143" fmla="*/ 109 w 109"/>
              <a:gd name="T144" fmla="*/ 104 h 10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09" h="104">
                <a:moveTo>
                  <a:pt x="62" y="0"/>
                </a:moveTo>
                <a:cubicBezTo>
                  <a:pt x="71" y="0"/>
                  <a:pt x="80" y="3"/>
                  <a:pt x="86" y="10"/>
                </a:cubicBezTo>
                <a:cubicBezTo>
                  <a:pt x="92" y="16"/>
                  <a:pt x="96" y="24"/>
                  <a:pt x="96" y="34"/>
                </a:cubicBezTo>
                <a:cubicBezTo>
                  <a:pt x="96" y="38"/>
                  <a:pt x="95" y="42"/>
                  <a:pt x="94" y="46"/>
                </a:cubicBezTo>
                <a:cubicBezTo>
                  <a:pt x="92" y="48"/>
                  <a:pt x="92" y="48"/>
                  <a:pt x="92" y="48"/>
                </a:cubicBezTo>
                <a:cubicBezTo>
                  <a:pt x="89" y="52"/>
                  <a:pt x="86" y="56"/>
                  <a:pt x="83" y="58"/>
                </a:cubicBezTo>
                <a:cubicBezTo>
                  <a:pt x="83" y="53"/>
                  <a:pt x="83" y="53"/>
                  <a:pt x="83" y="53"/>
                </a:cubicBezTo>
                <a:cubicBezTo>
                  <a:pt x="82" y="53"/>
                  <a:pt x="82" y="53"/>
                  <a:pt x="82" y="53"/>
                </a:cubicBezTo>
                <a:cubicBezTo>
                  <a:pt x="84" y="51"/>
                  <a:pt x="86" y="49"/>
                  <a:pt x="87" y="46"/>
                </a:cubicBezTo>
                <a:cubicBezTo>
                  <a:pt x="86" y="46"/>
                  <a:pt x="86" y="47"/>
                  <a:pt x="85" y="47"/>
                </a:cubicBezTo>
                <a:cubicBezTo>
                  <a:pt x="83" y="48"/>
                  <a:pt x="80" y="49"/>
                  <a:pt x="78" y="50"/>
                </a:cubicBezTo>
                <a:cubicBezTo>
                  <a:pt x="78" y="50"/>
                  <a:pt x="77" y="51"/>
                  <a:pt x="77" y="51"/>
                </a:cubicBezTo>
                <a:cubicBezTo>
                  <a:pt x="65" y="47"/>
                  <a:pt x="54" y="47"/>
                  <a:pt x="44" y="49"/>
                </a:cubicBezTo>
                <a:cubicBezTo>
                  <a:pt x="42" y="49"/>
                  <a:pt x="40" y="48"/>
                  <a:pt x="38" y="47"/>
                </a:cubicBezTo>
                <a:cubicBezTo>
                  <a:pt x="38" y="47"/>
                  <a:pt x="37" y="46"/>
                  <a:pt x="36" y="46"/>
                </a:cubicBezTo>
                <a:cubicBezTo>
                  <a:pt x="37" y="48"/>
                  <a:pt x="38" y="49"/>
                  <a:pt x="39" y="51"/>
                </a:cubicBezTo>
                <a:cubicBezTo>
                  <a:pt x="38" y="52"/>
                  <a:pt x="36" y="52"/>
                  <a:pt x="34" y="53"/>
                </a:cubicBezTo>
                <a:cubicBezTo>
                  <a:pt x="30" y="48"/>
                  <a:pt x="28" y="41"/>
                  <a:pt x="28" y="34"/>
                </a:cubicBezTo>
                <a:cubicBezTo>
                  <a:pt x="28" y="24"/>
                  <a:pt x="31" y="16"/>
                  <a:pt x="38" y="10"/>
                </a:cubicBezTo>
                <a:cubicBezTo>
                  <a:pt x="44" y="3"/>
                  <a:pt x="52" y="0"/>
                  <a:pt x="62" y="0"/>
                </a:cubicBezTo>
                <a:close/>
                <a:moveTo>
                  <a:pt x="0" y="104"/>
                </a:moveTo>
                <a:cubicBezTo>
                  <a:pt x="37" y="103"/>
                  <a:pt x="37" y="103"/>
                  <a:pt x="37" y="103"/>
                </a:cubicBezTo>
                <a:cubicBezTo>
                  <a:pt x="42" y="86"/>
                  <a:pt x="42" y="86"/>
                  <a:pt x="42" y="86"/>
                </a:cubicBezTo>
                <a:cubicBezTo>
                  <a:pt x="88" y="84"/>
                  <a:pt x="88" y="84"/>
                  <a:pt x="88" y="84"/>
                </a:cubicBezTo>
                <a:cubicBezTo>
                  <a:pt x="109" y="52"/>
                  <a:pt x="109" y="52"/>
                  <a:pt x="109" y="52"/>
                </a:cubicBezTo>
                <a:cubicBezTo>
                  <a:pt x="98" y="51"/>
                  <a:pt x="98" y="51"/>
                  <a:pt x="98" y="51"/>
                </a:cubicBezTo>
                <a:cubicBezTo>
                  <a:pt x="83" y="72"/>
                  <a:pt x="70" y="74"/>
                  <a:pt x="49" y="68"/>
                </a:cubicBezTo>
                <a:cubicBezTo>
                  <a:pt x="49" y="67"/>
                  <a:pt x="49" y="67"/>
                  <a:pt x="49" y="67"/>
                </a:cubicBezTo>
                <a:cubicBezTo>
                  <a:pt x="66" y="70"/>
                  <a:pt x="73" y="68"/>
                  <a:pt x="77" y="64"/>
                </a:cubicBezTo>
                <a:cubicBezTo>
                  <a:pt x="77" y="58"/>
                  <a:pt x="77" y="58"/>
                  <a:pt x="77" y="58"/>
                </a:cubicBezTo>
                <a:cubicBezTo>
                  <a:pt x="38" y="44"/>
                  <a:pt x="15" y="73"/>
                  <a:pt x="0" y="104"/>
                </a:cubicBezTo>
                <a:close/>
                <a:moveTo>
                  <a:pt x="90" y="35"/>
                </a:moveTo>
                <a:cubicBezTo>
                  <a:pt x="80" y="35"/>
                  <a:pt x="80" y="35"/>
                  <a:pt x="80" y="35"/>
                </a:cubicBezTo>
                <a:cubicBezTo>
                  <a:pt x="80" y="38"/>
                  <a:pt x="80" y="41"/>
                  <a:pt x="79" y="43"/>
                </a:cubicBezTo>
                <a:cubicBezTo>
                  <a:pt x="80" y="43"/>
                  <a:pt x="81" y="42"/>
                  <a:pt x="83" y="42"/>
                </a:cubicBezTo>
                <a:cubicBezTo>
                  <a:pt x="86" y="40"/>
                  <a:pt x="89" y="38"/>
                  <a:pt x="90" y="35"/>
                </a:cubicBezTo>
                <a:close/>
                <a:moveTo>
                  <a:pt x="74" y="35"/>
                </a:moveTo>
                <a:cubicBezTo>
                  <a:pt x="64" y="35"/>
                  <a:pt x="64" y="35"/>
                  <a:pt x="64" y="35"/>
                </a:cubicBezTo>
                <a:cubicBezTo>
                  <a:pt x="64" y="46"/>
                  <a:pt x="64" y="46"/>
                  <a:pt x="64" y="46"/>
                </a:cubicBezTo>
                <a:cubicBezTo>
                  <a:pt x="67" y="46"/>
                  <a:pt x="70" y="46"/>
                  <a:pt x="73" y="45"/>
                </a:cubicBezTo>
                <a:cubicBezTo>
                  <a:pt x="74" y="42"/>
                  <a:pt x="74" y="39"/>
                  <a:pt x="74" y="35"/>
                </a:cubicBezTo>
                <a:close/>
                <a:moveTo>
                  <a:pt x="59" y="35"/>
                </a:moveTo>
                <a:cubicBezTo>
                  <a:pt x="50" y="35"/>
                  <a:pt x="50" y="35"/>
                  <a:pt x="50" y="35"/>
                </a:cubicBezTo>
                <a:cubicBezTo>
                  <a:pt x="50" y="39"/>
                  <a:pt x="50" y="42"/>
                  <a:pt x="51" y="45"/>
                </a:cubicBezTo>
                <a:cubicBezTo>
                  <a:pt x="53" y="46"/>
                  <a:pt x="56" y="46"/>
                  <a:pt x="59" y="46"/>
                </a:cubicBezTo>
                <a:cubicBezTo>
                  <a:pt x="59" y="35"/>
                  <a:pt x="59" y="35"/>
                  <a:pt x="59" y="35"/>
                </a:cubicBezTo>
                <a:close/>
                <a:moveTo>
                  <a:pt x="44" y="35"/>
                </a:moveTo>
                <a:cubicBezTo>
                  <a:pt x="34" y="35"/>
                  <a:pt x="34" y="35"/>
                  <a:pt x="34" y="35"/>
                </a:cubicBezTo>
                <a:cubicBezTo>
                  <a:pt x="35" y="38"/>
                  <a:pt x="37" y="40"/>
                  <a:pt x="41" y="42"/>
                </a:cubicBezTo>
                <a:cubicBezTo>
                  <a:pt x="42" y="42"/>
                  <a:pt x="43" y="43"/>
                  <a:pt x="44" y="43"/>
                </a:cubicBezTo>
                <a:cubicBezTo>
                  <a:pt x="44" y="41"/>
                  <a:pt x="44" y="38"/>
                  <a:pt x="44" y="35"/>
                </a:cubicBezTo>
                <a:close/>
                <a:moveTo>
                  <a:pt x="35" y="30"/>
                </a:moveTo>
                <a:cubicBezTo>
                  <a:pt x="44" y="30"/>
                  <a:pt x="44" y="30"/>
                  <a:pt x="44" y="30"/>
                </a:cubicBezTo>
                <a:cubicBezTo>
                  <a:pt x="44" y="28"/>
                  <a:pt x="44" y="26"/>
                  <a:pt x="44" y="24"/>
                </a:cubicBezTo>
                <a:cubicBezTo>
                  <a:pt x="43" y="24"/>
                  <a:pt x="42" y="25"/>
                  <a:pt x="41" y="25"/>
                </a:cubicBezTo>
                <a:cubicBezTo>
                  <a:pt x="38" y="27"/>
                  <a:pt x="36" y="28"/>
                  <a:pt x="35" y="30"/>
                </a:cubicBezTo>
                <a:close/>
                <a:moveTo>
                  <a:pt x="50" y="30"/>
                </a:moveTo>
                <a:cubicBezTo>
                  <a:pt x="59" y="30"/>
                  <a:pt x="59" y="30"/>
                  <a:pt x="59" y="30"/>
                </a:cubicBezTo>
                <a:cubicBezTo>
                  <a:pt x="59" y="21"/>
                  <a:pt x="59" y="21"/>
                  <a:pt x="59" y="21"/>
                </a:cubicBezTo>
                <a:cubicBezTo>
                  <a:pt x="56" y="21"/>
                  <a:pt x="53" y="22"/>
                  <a:pt x="51" y="22"/>
                </a:cubicBezTo>
                <a:cubicBezTo>
                  <a:pt x="50" y="25"/>
                  <a:pt x="50" y="27"/>
                  <a:pt x="50" y="30"/>
                </a:cubicBezTo>
                <a:close/>
                <a:moveTo>
                  <a:pt x="64" y="30"/>
                </a:moveTo>
                <a:cubicBezTo>
                  <a:pt x="74" y="30"/>
                  <a:pt x="74" y="30"/>
                  <a:pt x="74" y="30"/>
                </a:cubicBezTo>
                <a:cubicBezTo>
                  <a:pt x="74" y="27"/>
                  <a:pt x="73" y="25"/>
                  <a:pt x="73" y="22"/>
                </a:cubicBezTo>
                <a:cubicBezTo>
                  <a:pt x="70" y="22"/>
                  <a:pt x="67" y="21"/>
                  <a:pt x="64" y="21"/>
                </a:cubicBezTo>
                <a:cubicBezTo>
                  <a:pt x="64" y="30"/>
                  <a:pt x="64" y="30"/>
                  <a:pt x="64" y="30"/>
                </a:cubicBezTo>
                <a:close/>
                <a:moveTo>
                  <a:pt x="80" y="30"/>
                </a:moveTo>
                <a:cubicBezTo>
                  <a:pt x="89" y="30"/>
                  <a:pt x="89" y="30"/>
                  <a:pt x="89" y="30"/>
                </a:cubicBezTo>
                <a:cubicBezTo>
                  <a:pt x="87" y="28"/>
                  <a:pt x="85" y="27"/>
                  <a:pt x="83" y="25"/>
                </a:cubicBezTo>
                <a:cubicBezTo>
                  <a:pt x="81" y="25"/>
                  <a:pt x="80" y="24"/>
                  <a:pt x="79" y="24"/>
                </a:cubicBezTo>
                <a:cubicBezTo>
                  <a:pt x="79" y="26"/>
                  <a:pt x="80" y="28"/>
                  <a:pt x="80" y="30"/>
                </a:cubicBezTo>
                <a:close/>
                <a:moveTo>
                  <a:pt x="64" y="6"/>
                </a:moveTo>
                <a:cubicBezTo>
                  <a:pt x="64" y="15"/>
                  <a:pt x="64" y="15"/>
                  <a:pt x="64" y="15"/>
                </a:cubicBezTo>
                <a:cubicBezTo>
                  <a:pt x="67" y="15"/>
                  <a:pt x="69" y="16"/>
                  <a:pt x="71" y="16"/>
                </a:cubicBezTo>
                <a:cubicBezTo>
                  <a:pt x="71" y="15"/>
                  <a:pt x="70" y="14"/>
                  <a:pt x="70" y="13"/>
                </a:cubicBezTo>
                <a:cubicBezTo>
                  <a:pt x="68" y="10"/>
                  <a:pt x="66" y="7"/>
                  <a:pt x="64" y="6"/>
                </a:cubicBezTo>
                <a:close/>
                <a:moveTo>
                  <a:pt x="59" y="15"/>
                </a:moveTo>
                <a:cubicBezTo>
                  <a:pt x="59" y="6"/>
                  <a:pt x="59" y="6"/>
                  <a:pt x="59" y="6"/>
                </a:cubicBezTo>
                <a:cubicBezTo>
                  <a:pt x="57" y="7"/>
                  <a:pt x="55" y="10"/>
                  <a:pt x="54" y="13"/>
                </a:cubicBezTo>
                <a:cubicBezTo>
                  <a:pt x="53" y="14"/>
                  <a:pt x="53" y="15"/>
                  <a:pt x="52" y="16"/>
                </a:cubicBezTo>
                <a:cubicBezTo>
                  <a:pt x="55" y="16"/>
                  <a:pt x="57" y="15"/>
                  <a:pt x="59" y="15"/>
                </a:cubicBezTo>
                <a:close/>
                <a:moveTo>
                  <a:pt x="46" y="17"/>
                </a:moveTo>
                <a:cubicBezTo>
                  <a:pt x="46" y="15"/>
                  <a:pt x="47" y="12"/>
                  <a:pt x="48" y="10"/>
                </a:cubicBezTo>
                <a:cubicBezTo>
                  <a:pt x="49" y="10"/>
                  <a:pt x="49" y="9"/>
                  <a:pt x="50" y="8"/>
                </a:cubicBezTo>
                <a:cubicBezTo>
                  <a:pt x="47" y="10"/>
                  <a:pt x="44" y="11"/>
                  <a:pt x="42" y="14"/>
                </a:cubicBezTo>
                <a:cubicBezTo>
                  <a:pt x="40" y="16"/>
                  <a:pt x="38" y="18"/>
                  <a:pt x="36" y="21"/>
                </a:cubicBezTo>
                <a:cubicBezTo>
                  <a:pt x="37" y="21"/>
                  <a:pt x="38" y="20"/>
                  <a:pt x="38" y="20"/>
                </a:cubicBezTo>
                <a:cubicBezTo>
                  <a:pt x="41" y="19"/>
                  <a:pt x="43" y="18"/>
                  <a:pt x="46" y="17"/>
                </a:cubicBezTo>
                <a:close/>
                <a:moveTo>
                  <a:pt x="74" y="8"/>
                </a:moveTo>
                <a:cubicBezTo>
                  <a:pt x="74" y="9"/>
                  <a:pt x="75" y="10"/>
                  <a:pt x="75" y="10"/>
                </a:cubicBezTo>
                <a:cubicBezTo>
                  <a:pt x="76" y="12"/>
                  <a:pt x="77" y="15"/>
                  <a:pt x="78" y="17"/>
                </a:cubicBezTo>
                <a:cubicBezTo>
                  <a:pt x="80" y="18"/>
                  <a:pt x="83" y="19"/>
                  <a:pt x="85" y="20"/>
                </a:cubicBezTo>
                <a:cubicBezTo>
                  <a:pt x="86" y="20"/>
                  <a:pt x="86" y="21"/>
                  <a:pt x="87" y="21"/>
                </a:cubicBezTo>
                <a:cubicBezTo>
                  <a:pt x="86" y="18"/>
                  <a:pt x="84" y="16"/>
                  <a:pt x="82" y="14"/>
                </a:cubicBezTo>
                <a:cubicBezTo>
                  <a:pt x="79" y="11"/>
                  <a:pt x="77" y="10"/>
                  <a:pt x="74" y="8"/>
                </a:cubicBezTo>
                <a:close/>
              </a:path>
            </a:pathLst>
          </a:custGeom>
          <a:solidFill>
            <a:schemeClr val="bg1"/>
          </a:solidFill>
          <a:ln>
            <a:noFill/>
          </a:ln>
        </p:spPr>
        <p:txBody>
          <a:bodyPr lIns="91434" tIns="45717" rIns="91434" bIns="45717"/>
          <a:lstStyle/>
          <a:p>
            <a:pPr>
              <a:defRPr/>
            </a:pPr>
            <a:endParaRPr lang="zh-CN" altLang="en-US" sz="1800" kern="0">
              <a:solidFill>
                <a:sysClr val="windowText" lastClr="000000"/>
              </a:solidFill>
            </a:endParaRPr>
          </a:p>
        </p:txBody>
      </p:sp>
      <p:grpSp>
        <p:nvGrpSpPr>
          <p:cNvPr id="14" name="组合 13"/>
          <p:cNvGrpSpPr/>
          <p:nvPr/>
        </p:nvGrpSpPr>
        <p:grpSpPr>
          <a:xfrm>
            <a:off x="2196918" y="1116810"/>
            <a:ext cx="5481982" cy="661598"/>
            <a:chOff x="1063639" y="3103774"/>
            <a:chExt cx="7092077" cy="661598"/>
          </a:xfrm>
        </p:grpSpPr>
        <p:sp>
          <p:nvSpPr>
            <p:cNvPr id="15" name="圆角矩形 14"/>
            <p:cNvSpPr/>
            <p:nvPr/>
          </p:nvSpPr>
          <p:spPr>
            <a:xfrm>
              <a:off x="1063639" y="3103774"/>
              <a:ext cx="1779203" cy="654456"/>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000" dirty="0" smtClean="0">
                  <a:solidFill>
                    <a:schemeClr val="tx1"/>
                  </a:solidFill>
                  <a:latin typeface="微软雅黑" pitchFamily="34" charset="-122"/>
                  <a:ea typeface="微软雅黑" pitchFamily="34" charset="-122"/>
                </a:rPr>
                <a:t>应纳税额</a:t>
              </a:r>
              <a:endParaRPr lang="zh-CN" altLang="zh-CN" sz="2000" dirty="0" smtClean="0">
                <a:solidFill>
                  <a:schemeClr val="tx1"/>
                </a:solidFill>
                <a:latin typeface="微软雅黑" pitchFamily="34" charset="-122"/>
                <a:ea typeface="微软雅黑" pitchFamily="34" charset="-122"/>
              </a:endParaRPr>
            </a:p>
          </p:txBody>
        </p:sp>
        <p:sp>
          <p:nvSpPr>
            <p:cNvPr id="16" name="TextBox 15"/>
            <p:cNvSpPr txBox="1"/>
            <p:nvPr/>
          </p:nvSpPr>
          <p:spPr>
            <a:xfrm>
              <a:off x="3067349" y="3296709"/>
              <a:ext cx="537533" cy="369332"/>
            </a:xfrm>
            <a:prstGeom prst="rect">
              <a:avLst/>
            </a:prstGeom>
            <a:noFill/>
            <a:ln>
              <a:noFill/>
            </a:ln>
          </p:spPr>
          <p:txBody>
            <a:bodyPr wrap="none" rtlCol="0">
              <a:spAutoFit/>
            </a:bodyPr>
            <a:lstStyle/>
            <a:p>
              <a:r>
                <a:rPr lang="zh-CN" altLang="en-US" sz="1800" b="1" dirty="0">
                  <a:solidFill>
                    <a:srgbClr val="084CA1"/>
                  </a:solidFill>
                  <a:latin typeface="微软雅黑" pitchFamily="34" charset="-122"/>
                  <a:ea typeface="微软雅黑" pitchFamily="34" charset="-122"/>
                </a:rPr>
                <a:t>＝</a:t>
              </a:r>
            </a:p>
          </p:txBody>
        </p:sp>
        <p:sp>
          <p:nvSpPr>
            <p:cNvPr id="17" name="圆角矩形 16"/>
            <p:cNvSpPr/>
            <p:nvPr/>
          </p:nvSpPr>
          <p:spPr>
            <a:xfrm>
              <a:off x="3660473" y="3110916"/>
              <a:ext cx="1779203" cy="654456"/>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000" dirty="0" smtClean="0">
                  <a:solidFill>
                    <a:schemeClr val="tx1"/>
                  </a:solidFill>
                  <a:latin typeface="微软雅黑" pitchFamily="34" charset="-122"/>
                  <a:ea typeface="微软雅黑" pitchFamily="34" charset="-122"/>
                </a:rPr>
                <a:t>不含税销售额</a:t>
              </a:r>
              <a:endParaRPr lang="zh-CN" altLang="zh-CN" sz="2000" dirty="0" smtClean="0">
                <a:solidFill>
                  <a:schemeClr val="tx1"/>
                </a:solidFill>
                <a:latin typeface="微软雅黑" pitchFamily="34" charset="-122"/>
                <a:ea typeface="微软雅黑" pitchFamily="34" charset="-122"/>
              </a:endParaRPr>
            </a:p>
          </p:txBody>
        </p:sp>
        <p:sp>
          <p:nvSpPr>
            <p:cNvPr id="18" name="圆角矩形 17"/>
            <p:cNvSpPr/>
            <p:nvPr/>
          </p:nvSpPr>
          <p:spPr>
            <a:xfrm>
              <a:off x="6376513" y="3110915"/>
              <a:ext cx="1779203" cy="654456"/>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000" dirty="0" smtClean="0">
                  <a:solidFill>
                    <a:schemeClr val="tx1"/>
                  </a:solidFill>
                  <a:latin typeface="微软雅黑" pitchFamily="34" charset="-122"/>
                  <a:ea typeface="微软雅黑" pitchFamily="34" charset="-122"/>
                </a:rPr>
                <a:t>征收率</a:t>
              </a:r>
              <a:endParaRPr lang="zh-CN" altLang="zh-CN" sz="2000" dirty="0">
                <a:solidFill>
                  <a:schemeClr val="tx1"/>
                </a:solidFill>
                <a:latin typeface="微软雅黑" pitchFamily="34" charset="-122"/>
                <a:ea typeface="微软雅黑" pitchFamily="34" charset="-122"/>
              </a:endParaRPr>
            </a:p>
          </p:txBody>
        </p:sp>
        <p:sp>
          <p:nvSpPr>
            <p:cNvPr id="19" name="TextBox 18"/>
            <p:cNvSpPr txBox="1"/>
            <p:nvPr/>
          </p:nvSpPr>
          <p:spPr>
            <a:xfrm>
              <a:off x="5736612" y="3303851"/>
              <a:ext cx="467023" cy="369332"/>
            </a:xfrm>
            <a:prstGeom prst="rect">
              <a:avLst/>
            </a:prstGeom>
            <a:noFill/>
            <a:ln>
              <a:noFill/>
            </a:ln>
          </p:spPr>
          <p:txBody>
            <a:bodyPr wrap="none" rtlCol="0">
              <a:spAutoFit/>
            </a:bodyPr>
            <a:lstStyle/>
            <a:p>
              <a:r>
                <a:rPr lang="en-US" altLang="zh-CN" sz="1800" b="1" dirty="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grpSp>
      <p:sp>
        <p:nvSpPr>
          <p:cNvPr id="20" name="右箭头 19"/>
          <p:cNvSpPr/>
          <p:nvPr/>
        </p:nvSpPr>
        <p:spPr>
          <a:xfrm rot="5400000">
            <a:off x="6864327" y="2119280"/>
            <a:ext cx="389245" cy="29972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800"/>
          </a:p>
        </p:txBody>
      </p:sp>
      <p:sp>
        <p:nvSpPr>
          <p:cNvPr id="23" name="右箭头 22"/>
          <p:cNvSpPr/>
          <p:nvPr/>
        </p:nvSpPr>
        <p:spPr>
          <a:xfrm rot="5400000">
            <a:off x="4743287" y="2024060"/>
            <a:ext cx="389245" cy="29972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800"/>
          </a:p>
        </p:txBody>
      </p:sp>
      <p:grpSp>
        <p:nvGrpSpPr>
          <p:cNvPr id="24" name="组合 23"/>
          <p:cNvGrpSpPr/>
          <p:nvPr/>
        </p:nvGrpSpPr>
        <p:grpSpPr>
          <a:xfrm>
            <a:off x="2776654" y="2556530"/>
            <a:ext cx="3521689" cy="705266"/>
            <a:chOff x="4195582" y="3659933"/>
            <a:chExt cx="3145815" cy="705266"/>
          </a:xfrm>
        </p:grpSpPr>
        <p:sp>
          <p:nvSpPr>
            <p:cNvPr id="25" name="圆角矩形 24"/>
            <p:cNvSpPr/>
            <p:nvPr/>
          </p:nvSpPr>
          <p:spPr>
            <a:xfrm>
              <a:off x="4195582" y="3668165"/>
              <a:ext cx="1472753" cy="697034"/>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sz="2000" dirty="0" smtClean="0">
                  <a:latin typeface="微软雅黑" pitchFamily="34" charset="-122"/>
                  <a:ea typeface="微软雅黑" pitchFamily="34" charset="-122"/>
                </a:rPr>
                <a:t>含税销售额</a:t>
              </a:r>
              <a:endParaRPr lang="zh-CN" altLang="zh-CN" sz="2000" dirty="0">
                <a:latin typeface="微软雅黑" pitchFamily="34" charset="-122"/>
                <a:ea typeface="微软雅黑" pitchFamily="34" charset="-122"/>
              </a:endParaRPr>
            </a:p>
          </p:txBody>
        </p:sp>
        <p:sp>
          <p:nvSpPr>
            <p:cNvPr id="26" name="圆角矩形 25"/>
            <p:cNvSpPr/>
            <p:nvPr/>
          </p:nvSpPr>
          <p:spPr>
            <a:xfrm>
              <a:off x="6021236" y="3659933"/>
              <a:ext cx="1320161" cy="697034"/>
            </a:xfrm>
            <a:prstGeom prst="roundRect">
              <a:avLst/>
            </a:prstGeom>
            <a:ln w="25400">
              <a:solidFill>
                <a:srgbClr val="084CA1"/>
              </a:solidFill>
            </a:ln>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2000" dirty="0" smtClean="0">
                  <a:latin typeface="微软雅黑" pitchFamily="34" charset="-122"/>
                  <a:ea typeface="微软雅黑" pitchFamily="34" charset="-122"/>
                </a:rPr>
                <a:t>1</a:t>
              </a:r>
              <a:r>
                <a:rPr lang="zh-CN" altLang="en-US" sz="2000" dirty="0" smtClean="0">
                  <a:latin typeface="微软雅黑" pitchFamily="34" charset="-122"/>
                  <a:ea typeface="微软雅黑" pitchFamily="34" charset="-122"/>
                </a:rPr>
                <a:t>＋征收率</a:t>
              </a:r>
              <a:endParaRPr lang="zh-CN" altLang="zh-CN" sz="2000" dirty="0" smtClean="0">
                <a:latin typeface="微软雅黑" pitchFamily="34" charset="-122"/>
                <a:ea typeface="微软雅黑" pitchFamily="34" charset="-122"/>
              </a:endParaRPr>
            </a:p>
          </p:txBody>
        </p:sp>
        <p:sp>
          <p:nvSpPr>
            <p:cNvPr id="27" name="TextBox 26"/>
            <p:cNvSpPr txBox="1"/>
            <p:nvPr/>
          </p:nvSpPr>
          <p:spPr>
            <a:xfrm>
              <a:off x="5696058" y="3903677"/>
              <a:ext cx="360996" cy="369332"/>
            </a:xfrm>
            <a:prstGeom prst="rect">
              <a:avLst/>
            </a:prstGeom>
            <a:noFill/>
            <a:ln>
              <a:noFill/>
            </a:ln>
          </p:spPr>
          <p:txBody>
            <a:bodyPr wrap="none" rtlCol="0">
              <a:spAutoFit/>
            </a:bodyPr>
            <a:lstStyle/>
            <a:p>
              <a:r>
                <a:rPr lang="en-US" altLang="zh-CN" sz="1800" b="1" dirty="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grpSp>
      <p:sp>
        <p:nvSpPr>
          <p:cNvPr id="28" name="矩形 27"/>
          <p:cNvSpPr/>
          <p:nvPr/>
        </p:nvSpPr>
        <p:spPr>
          <a:xfrm>
            <a:off x="6329884" y="2501741"/>
            <a:ext cx="1725326" cy="874403"/>
          </a:xfrm>
          <a:prstGeom prst="rect">
            <a:avLst/>
          </a:prstGeom>
        </p:spPr>
        <p:txBody>
          <a:bodyPr wrap="square" lIns="91436" tIns="45718" rIns="91436" bIns="45718">
            <a:spAutoFit/>
          </a:bodyPr>
          <a:lstStyle/>
          <a:p>
            <a:pPr>
              <a:lnSpc>
                <a:spcPct val="150000"/>
              </a:lnSpc>
            </a:pPr>
            <a:r>
              <a:rPr lang="zh-CN" altLang="zh-CN" sz="1800" dirty="0">
                <a:latin typeface="微软雅黑" pitchFamily="34" charset="-122"/>
                <a:ea typeface="微软雅黑" pitchFamily="34" charset="-122"/>
              </a:rPr>
              <a:t>法定征收率</a:t>
            </a:r>
            <a:r>
              <a:rPr lang="en-US" altLang="zh-CN" sz="1800" dirty="0">
                <a:latin typeface="微软雅黑" pitchFamily="34" charset="-122"/>
                <a:ea typeface="微软雅黑" pitchFamily="34" charset="-122"/>
              </a:rPr>
              <a:t>3%</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特殊征收率</a:t>
            </a:r>
            <a:r>
              <a:rPr lang="en-US" altLang="zh-CN" sz="1800" dirty="0">
                <a:latin typeface="微软雅黑" pitchFamily="34" charset="-122"/>
                <a:ea typeface="微软雅黑" pitchFamily="34" charset="-122"/>
              </a:rPr>
              <a:t>5%</a:t>
            </a:r>
            <a:endParaRPr lang="zh-CN" altLang="zh-CN" sz="1800" dirty="0">
              <a:latin typeface="微软雅黑" pitchFamily="34" charset="-122"/>
              <a:ea typeface="微软雅黑" pitchFamily="34" charset="-122"/>
            </a:endParaRPr>
          </a:p>
        </p:txBody>
      </p:sp>
      <p:sp>
        <p:nvSpPr>
          <p:cNvPr id="29" name="右箭头 28"/>
          <p:cNvSpPr/>
          <p:nvPr/>
        </p:nvSpPr>
        <p:spPr>
          <a:xfrm rot="16200000">
            <a:off x="6785512" y="3591536"/>
            <a:ext cx="514351" cy="29972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algn="ctr"/>
            <a:endParaRPr lang="zh-CN" altLang="en-US" sz="1800"/>
          </a:p>
        </p:txBody>
      </p:sp>
      <p:sp>
        <p:nvSpPr>
          <p:cNvPr id="30" name="矩形 29"/>
          <p:cNvSpPr/>
          <p:nvPr/>
        </p:nvSpPr>
        <p:spPr>
          <a:xfrm>
            <a:off x="7331837" y="3543512"/>
            <a:ext cx="1653985" cy="369328"/>
          </a:xfrm>
          <a:prstGeom prst="rect">
            <a:avLst/>
          </a:prstGeom>
        </p:spPr>
        <p:txBody>
          <a:bodyPr wrap="square" lIns="91436" tIns="45718" rIns="91436" bIns="45718">
            <a:spAutoFit/>
          </a:bodyPr>
          <a:lstStyle/>
          <a:p>
            <a:r>
              <a:rPr lang="zh-CN" altLang="en-US" sz="1800" b="1" dirty="0" smtClean="0">
                <a:solidFill>
                  <a:srgbClr val="C00000"/>
                </a:solidFill>
                <a:latin typeface="微软雅黑" pitchFamily="34" charset="-122"/>
                <a:ea typeface="微软雅黑" pitchFamily="34" charset="-122"/>
              </a:rPr>
              <a:t>平衡税负</a:t>
            </a:r>
            <a:endParaRPr lang="zh-CN" altLang="zh-CN" sz="1800" b="1" dirty="0">
              <a:solidFill>
                <a:srgbClr val="C00000"/>
              </a:solidFill>
              <a:latin typeface="微软雅黑" pitchFamily="34" charset="-122"/>
              <a:ea typeface="微软雅黑" pitchFamily="34" charset="-122"/>
            </a:endParaRPr>
          </a:p>
        </p:txBody>
      </p:sp>
      <p:sp>
        <p:nvSpPr>
          <p:cNvPr id="31" name="矩形 30"/>
          <p:cNvSpPr/>
          <p:nvPr/>
        </p:nvSpPr>
        <p:spPr>
          <a:xfrm>
            <a:off x="6001865" y="4120511"/>
            <a:ext cx="2096883" cy="369328"/>
          </a:xfrm>
          <a:prstGeom prst="rect">
            <a:avLst/>
          </a:prstGeom>
        </p:spPr>
        <p:txBody>
          <a:bodyPr wrap="square" lIns="91436" tIns="45718" rIns="91436" bIns="45718">
            <a:spAutoFit/>
          </a:bodyPr>
          <a:lstStyle/>
          <a:p>
            <a:r>
              <a:rPr lang="zh-CN" altLang="en-US" sz="1800" b="1" dirty="0" smtClean="0">
                <a:solidFill>
                  <a:srgbClr val="C00000"/>
                </a:solidFill>
                <a:latin typeface="微软雅黑" pitchFamily="34" charset="-122"/>
                <a:ea typeface="微软雅黑" pitchFamily="34" charset="-122"/>
              </a:rPr>
              <a:t>进项税额不得抵扣</a:t>
            </a:r>
            <a:endParaRPr lang="zh-CN" altLang="zh-CN" sz="1800" b="1" dirty="0">
              <a:solidFill>
                <a:srgbClr val="C00000"/>
              </a:solidFill>
              <a:latin typeface="微软雅黑" pitchFamily="34" charset="-122"/>
              <a:ea typeface="微软雅黑" pitchFamily="34" charset="-122"/>
            </a:endParaRPr>
          </a:p>
        </p:txBody>
      </p:sp>
      <p:sp>
        <p:nvSpPr>
          <p:cNvPr id="32" name="Freeform 148"/>
          <p:cNvSpPr>
            <a:spLocks noEditPoints="1"/>
          </p:cNvSpPr>
          <p:nvPr/>
        </p:nvSpPr>
        <p:spPr bwMode="auto">
          <a:xfrm>
            <a:off x="906819" y="2564761"/>
            <a:ext cx="862000" cy="862000"/>
          </a:xfrm>
          <a:custGeom>
            <a:avLst/>
            <a:gdLst>
              <a:gd name="T0" fmla="*/ 31 w 260"/>
              <a:gd name="T1" fmla="*/ 220 h 260"/>
              <a:gd name="T2" fmla="*/ 36 w 260"/>
              <a:gd name="T3" fmla="*/ 228 h 260"/>
              <a:gd name="T4" fmla="*/ 221 w 260"/>
              <a:gd name="T5" fmla="*/ 228 h 260"/>
              <a:gd name="T6" fmla="*/ 229 w 260"/>
              <a:gd name="T7" fmla="*/ 224 h 260"/>
              <a:gd name="T8" fmla="*/ 229 w 260"/>
              <a:gd name="T9" fmla="*/ 41 h 260"/>
              <a:gd name="T10" fmla="*/ 223 w 260"/>
              <a:gd name="T11" fmla="*/ 33 h 260"/>
              <a:gd name="T12" fmla="*/ 39 w 260"/>
              <a:gd name="T13" fmla="*/ 31 h 260"/>
              <a:gd name="T14" fmla="*/ 31 w 260"/>
              <a:gd name="T15" fmla="*/ 37 h 260"/>
              <a:gd name="T16" fmla="*/ 252 w 260"/>
              <a:gd name="T17" fmla="*/ 0 h 260"/>
              <a:gd name="T18" fmla="*/ 200 w 260"/>
              <a:gd name="T19" fmla="*/ 0 h 260"/>
              <a:gd name="T20" fmla="*/ 195 w 260"/>
              <a:gd name="T21" fmla="*/ 8 h 260"/>
              <a:gd name="T22" fmla="*/ 197 w 260"/>
              <a:gd name="T23" fmla="*/ 13 h 260"/>
              <a:gd name="T24" fmla="*/ 244 w 260"/>
              <a:gd name="T25" fmla="*/ 16 h 260"/>
              <a:gd name="T26" fmla="*/ 244 w 260"/>
              <a:gd name="T27" fmla="*/ 60 h 260"/>
              <a:gd name="T28" fmla="*/ 252 w 260"/>
              <a:gd name="T29" fmla="*/ 65 h 260"/>
              <a:gd name="T30" fmla="*/ 257 w 260"/>
              <a:gd name="T31" fmla="*/ 63 h 260"/>
              <a:gd name="T32" fmla="*/ 260 w 260"/>
              <a:gd name="T33" fmla="*/ 8 h 260"/>
              <a:gd name="T34" fmla="*/ 257 w 260"/>
              <a:gd name="T35" fmla="*/ 3 h 260"/>
              <a:gd name="T36" fmla="*/ 252 w 260"/>
              <a:gd name="T37" fmla="*/ 0 h 260"/>
              <a:gd name="T38" fmla="*/ 248 w 260"/>
              <a:gd name="T39" fmla="*/ 195 h 260"/>
              <a:gd name="T40" fmla="*/ 244 w 260"/>
              <a:gd name="T41" fmla="*/ 203 h 260"/>
              <a:gd name="T42" fmla="*/ 203 w 260"/>
              <a:gd name="T43" fmla="*/ 245 h 260"/>
              <a:gd name="T44" fmla="*/ 195 w 260"/>
              <a:gd name="T45" fmla="*/ 249 h 260"/>
              <a:gd name="T46" fmla="*/ 195 w 260"/>
              <a:gd name="T47" fmla="*/ 255 h 260"/>
              <a:gd name="T48" fmla="*/ 203 w 260"/>
              <a:gd name="T49" fmla="*/ 260 h 260"/>
              <a:gd name="T50" fmla="*/ 255 w 260"/>
              <a:gd name="T51" fmla="*/ 259 h 260"/>
              <a:gd name="T52" fmla="*/ 260 w 260"/>
              <a:gd name="T53" fmla="*/ 252 h 260"/>
              <a:gd name="T54" fmla="*/ 260 w 260"/>
              <a:gd name="T55" fmla="*/ 200 h 260"/>
              <a:gd name="T56" fmla="*/ 252 w 260"/>
              <a:gd name="T57" fmla="*/ 195 h 260"/>
              <a:gd name="T58" fmla="*/ 8 w 260"/>
              <a:gd name="T59" fmla="*/ 65 h 260"/>
              <a:gd name="T60" fmla="*/ 15 w 260"/>
              <a:gd name="T61" fmla="*/ 60 h 260"/>
              <a:gd name="T62" fmla="*/ 57 w 260"/>
              <a:gd name="T63" fmla="*/ 16 h 260"/>
              <a:gd name="T64" fmla="*/ 62 w 260"/>
              <a:gd name="T65" fmla="*/ 13 h 260"/>
              <a:gd name="T66" fmla="*/ 65 w 260"/>
              <a:gd name="T67" fmla="*/ 8 h 260"/>
              <a:gd name="T68" fmla="*/ 60 w 260"/>
              <a:gd name="T69" fmla="*/ 0 h 260"/>
              <a:gd name="T70" fmla="*/ 8 w 260"/>
              <a:gd name="T71" fmla="*/ 0 h 260"/>
              <a:gd name="T72" fmla="*/ 0 w 260"/>
              <a:gd name="T73" fmla="*/ 5 h 260"/>
              <a:gd name="T74" fmla="*/ 0 w 260"/>
              <a:gd name="T75" fmla="*/ 57 h 260"/>
              <a:gd name="T76" fmla="*/ 5 w 260"/>
              <a:gd name="T77" fmla="*/ 64 h 260"/>
              <a:gd name="T78" fmla="*/ 57 w 260"/>
              <a:gd name="T79" fmla="*/ 245 h 260"/>
              <a:gd name="T80" fmla="*/ 15 w 260"/>
              <a:gd name="T81" fmla="*/ 203 h 260"/>
              <a:gd name="T82" fmla="*/ 12 w 260"/>
              <a:gd name="T83" fmla="*/ 195 h 260"/>
              <a:gd name="T84" fmla="*/ 5 w 260"/>
              <a:gd name="T85" fmla="*/ 195 h 260"/>
              <a:gd name="T86" fmla="*/ 0 w 260"/>
              <a:gd name="T87" fmla="*/ 203 h 260"/>
              <a:gd name="T88" fmla="*/ 0 w 260"/>
              <a:gd name="T89" fmla="*/ 255 h 260"/>
              <a:gd name="T90" fmla="*/ 8 w 260"/>
              <a:gd name="T91" fmla="*/ 260 h 260"/>
              <a:gd name="T92" fmla="*/ 60 w 260"/>
              <a:gd name="T93" fmla="*/ 259 h 260"/>
              <a:gd name="T94" fmla="*/ 65 w 260"/>
              <a:gd name="T95" fmla="*/ 252 h 260"/>
              <a:gd name="T96" fmla="*/ 62 w 260"/>
              <a:gd name="T97" fmla="*/ 246 h 260"/>
              <a:gd name="T98" fmla="*/ 57 w 260"/>
              <a:gd name="T99" fmla="*/ 2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260">
                <a:moveTo>
                  <a:pt x="31" y="41"/>
                </a:moveTo>
                <a:lnTo>
                  <a:pt x="31" y="220"/>
                </a:lnTo>
                <a:lnTo>
                  <a:pt x="31" y="220"/>
                </a:lnTo>
                <a:lnTo>
                  <a:pt x="31" y="224"/>
                </a:lnTo>
                <a:lnTo>
                  <a:pt x="34" y="226"/>
                </a:lnTo>
                <a:lnTo>
                  <a:pt x="36" y="228"/>
                </a:lnTo>
                <a:lnTo>
                  <a:pt x="39" y="228"/>
                </a:lnTo>
                <a:lnTo>
                  <a:pt x="221" y="228"/>
                </a:lnTo>
                <a:lnTo>
                  <a:pt x="221" y="228"/>
                </a:lnTo>
                <a:lnTo>
                  <a:pt x="223" y="228"/>
                </a:lnTo>
                <a:lnTo>
                  <a:pt x="226" y="226"/>
                </a:lnTo>
                <a:lnTo>
                  <a:pt x="229" y="224"/>
                </a:lnTo>
                <a:lnTo>
                  <a:pt x="229" y="220"/>
                </a:lnTo>
                <a:lnTo>
                  <a:pt x="229" y="41"/>
                </a:lnTo>
                <a:lnTo>
                  <a:pt x="229" y="41"/>
                </a:lnTo>
                <a:lnTo>
                  <a:pt x="229" y="37"/>
                </a:lnTo>
                <a:lnTo>
                  <a:pt x="226" y="34"/>
                </a:lnTo>
                <a:lnTo>
                  <a:pt x="223" y="33"/>
                </a:lnTo>
                <a:lnTo>
                  <a:pt x="221" y="31"/>
                </a:lnTo>
                <a:lnTo>
                  <a:pt x="39" y="31"/>
                </a:lnTo>
                <a:lnTo>
                  <a:pt x="39" y="31"/>
                </a:lnTo>
                <a:lnTo>
                  <a:pt x="36" y="33"/>
                </a:lnTo>
                <a:lnTo>
                  <a:pt x="34" y="34"/>
                </a:lnTo>
                <a:lnTo>
                  <a:pt x="31" y="37"/>
                </a:lnTo>
                <a:lnTo>
                  <a:pt x="31" y="41"/>
                </a:lnTo>
                <a:lnTo>
                  <a:pt x="31" y="41"/>
                </a:lnTo>
                <a:close/>
                <a:moveTo>
                  <a:pt x="252" y="0"/>
                </a:moveTo>
                <a:lnTo>
                  <a:pt x="203" y="0"/>
                </a:lnTo>
                <a:lnTo>
                  <a:pt x="203" y="0"/>
                </a:lnTo>
                <a:lnTo>
                  <a:pt x="200" y="0"/>
                </a:lnTo>
                <a:lnTo>
                  <a:pt x="197" y="3"/>
                </a:lnTo>
                <a:lnTo>
                  <a:pt x="195" y="5"/>
                </a:lnTo>
                <a:lnTo>
                  <a:pt x="195" y="8"/>
                </a:lnTo>
                <a:lnTo>
                  <a:pt x="195" y="8"/>
                </a:lnTo>
                <a:lnTo>
                  <a:pt x="195" y="11"/>
                </a:lnTo>
                <a:lnTo>
                  <a:pt x="197" y="13"/>
                </a:lnTo>
                <a:lnTo>
                  <a:pt x="200" y="15"/>
                </a:lnTo>
                <a:lnTo>
                  <a:pt x="203" y="16"/>
                </a:lnTo>
                <a:lnTo>
                  <a:pt x="244" y="16"/>
                </a:lnTo>
                <a:lnTo>
                  <a:pt x="244" y="57"/>
                </a:lnTo>
                <a:lnTo>
                  <a:pt x="244" y="57"/>
                </a:lnTo>
                <a:lnTo>
                  <a:pt x="244" y="60"/>
                </a:lnTo>
                <a:lnTo>
                  <a:pt x="247" y="63"/>
                </a:lnTo>
                <a:lnTo>
                  <a:pt x="248" y="64"/>
                </a:lnTo>
                <a:lnTo>
                  <a:pt x="252" y="65"/>
                </a:lnTo>
                <a:lnTo>
                  <a:pt x="252" y="65"/>
                </a:lnTo>
                <a:lnTo>
                  <a:pt x="255" y="64"/>
                </a:lnTo>
                <a:lnTo>
                  <a:pt x="257" y="63"/>
                </a:lnTo>
                <a:lnTo>
                  <a:pt x="260" y="60"/>
                </a:lnTo>
                <a:lnTo>
                  <a:pt x="260" y="57"/>
                </a:lnTo>
                <a:lnTo>
                  <a:pt x="260" y="8"/>
                </a:lnTo>
                <a:lnTo>
                  <a:pt x="260" y="8"/>
                </a:lnTo>
                <a:lnTo>
                  <a:pt x="260" y="5"/>
                </a:lnTo>
                <a:lnTo>
                  <a:pt x="257" y="3"/>
                </a:lnTo>
                <a:lnTo>
                  <a:pt x="255" y="0"/>
                </a:lnTo>
                <a:lnTo>
                  <a:pt x="252" y="0"/>
                </a:lnTo>
                <a:lnTo>
                  <a:pt x="252" y="0"/>
                </a:lnTo>
                <a:close/>
                <a:moveTo>
                  <a:pt x="252" y="195"/>
                </a:moveTo>
                <a:lnTo>
                  <a:pt x="252" y="195"/>
                </a:lnTo>
                <a:lnTo>
                  <a:pt x="248" y="195"/>
                </a:lnTo>
                <a:lnTo>
                  <a:pt x="247" y="198"/>
                </a:lnTo>
                <a:lnTo>
                  <a:pt x="244" y="200"/>
                </a:lnTo>
                <a:lnTo>
                  <a:pt x="244" y="203"/>
                </a:lnTo>
                <a:lnTo>
                  <a:pt x="244" y="245"/>
                </a:lnTo>
                <a:lnTo>
                  <a:pt x="203" y="245"/>
                </a:lnTo>
                <a:lnTo>
                  <a:pt x="203" y="245"/>
                </a:lnTo>
                <a:lnTo>
                  <a:pt x="200" y="245"/>
                </a:lnTo>
                <a:lnTo>
                  <a:pt x="197" y="246"/>
                </a:lnTo>
                <a:lnTo>
                  <a:pt x="195" y="249"/>
                </a:lnTo>
                <a:lnTo>
                  <a:pt x="195" y="252"/>
                </a:lnTo>
                <a:lnTo>
                  <a:pt x="195" y="252"/>
                </a:lnTo>
                <a:lnTo>
                  <a:pt x="195" y="255"/>
                </a:lnTo>
                <a:lnTo>
                  <a:pt x="197" y="258"/>
                </a:lnTo>
                <a:lnTo>
                  <a:pt x="200" y="259"/>
                </a:lnTo>
                <a:lnTo>
                  <a:pt x="203" y="260"/>
                </a:lnTo>
                <a:lnTo>
                  <a:pt x="252" y="260"/>
                </a:lnTo>
                <a:lnTo>
                  <a:pt x="252" y="260"/>
                </a:lnTo>
                <a:lnTo>
                  <a:pt x="255" y="259"/>
                </a:lnTo>
                <a:lnTo>
                  <a:pt x="257" y="258"/>
                </a:lnTo>
                <a:lnTo>
                  <a:pt x="260" y="255"/>
                </a:lnTo>
                <a:lnTo>
                  <a:pt x="260" y="252"/>
                </a:lnTo>
                <a:lnTo>
                  <a:pt x="260" y="203"/>
                </a:lnTo>
                <a:lnTo>
                  <a:pt x="260" y="203"/>
                </a:lnTo>
                <a:lnTo>
                  <a:pt x="260" y="200"/>
                </a:lnTo>
                <a:lnTo>
                  <a:pt x="257" y="198"/>
                </a:lnTo>
                <a:lnTo>
                  <a:pt x="255" y="195"/>
                </a:lnTo>
                <a:lnTo>
                  <a:pt x="252" y="195"/>
                </a:lnTo>
                <a:lnTo>
                  <a:pt x="252" y="195"/>
                </a:lnTo>
                <a:close/>
                <a:moveTo>
                  <a:pt x="8" y="65"/>
                </a:moveTo>
                <a:lnTo>
                  <a:pt x="8" y="65"/>
                </a:lnTo>
                <a:lnTo>
                  <a:pt x="12" y="64"/>
                </a:lnTo>
                <a:lnTo>
                  <a:pt x="13" y="63"/>
                </a:lnTo>
                <a:lnTo>
                  <a:pt x="15" y="60"/>
                </a:lnTo>
                <a:lnTo>
                  <a:pt x="15" y="57"/>
                </a:lnTo>
                <a:lnTo>
                  <a:pt x="15" y="16"/>
                </a:lnTo>
                <a:lnTo>
                  <a:pt x="57" y="16"/>
                </a:lnTo>
                <a:lnTo>
                  <a:pt x="57" y="16"/>
                </a:lnTo>
                <a:lnTo>
                  <a:pt x="60" y="15"/>
                </a:lnTo>
                <a:lnTo>
                  <a:pt x="62" y="13"/>
                </a:lnTo>
                <a:lnTo>
                  <a:pt x="65" y="11"/>
                </a:lnTo>
                <a:lnTo>
                  <a:pt x="65" y="8"/>
                </a:lnTo>
                <a:lnTo>
                  <a:pt x="65" y="8"/>
                </a:lnTo>
                <a:lnTo>
                  <a:pt x="65" y="5"/>
                </a:lnTo>
                <a:lnTo>
                  <a:pt x="62" y="3"/>
                </a:lnTo>
                <a:lnTo>
                  <a:pt x="60" y="0"/>
                </a:lnTo>
                <a:lnTo>
                  <a:pt x="57" y="0"/>
                </a:lnTo>
                <a:lnTo>
                  <a:pt x="8" y="0"/>
                </a:lnTo>
                <a:lnTo>
                  <a:pt x="8" y="0"/>
                </a:lnTo>
                <a:lnTo>
                  <a:pt x="5" y="0"/>
                </a:lnTo>
                <a:lnTo>
                  <a:pt x="2" y="3"/>
                </a:lnTo>
                <a:lnTo>
                  <a:pt x="0" y="5"/>
                </a:lnTo>
                <a:lnTo>
                  <a:pt x="0" y="8"/>
                </a:lnTo>
                <a:lnTo>
                  <a:pt x="0" y="57"/>
                </a:lnTo>
                <a:lnTo>
                  <a:pt x="0" y="57"/>
                </a:lnTo>
                <a:lnTo>
                  <a:pt x="0" y="60"/>
                </a:lnTo>
                <a:lnTo>
                  <a:pt x="2" y="63"/>
                </a:lnTo>
                <a:lnTo>
                  <a:pt x="5" y="64"/>
                </a:lnTo>
                <a:lnTo>
                  <a:pt x="8" y="65"/>
                </a:lnTo>
                <a:lnTo>
                  <a:pt x="8" y="65"/>
                </a:lnTo>
                <a:close/>
                <a:moveTo>
                  <a:pt x="57" y="245"/>
                </a:moveTo>
                <a:lnTo>
                  <a:pt x="15" y="245"/>
                </a:lnTo>
                <a:lnTo>
                  <a:pt x="15" y="203"/>
                </a:lnTo>
                <a:lnTo>
                  <a:pt x="15" y="203"/>
                </a:lnTo>
                <a:lnTo>
                  <a:pt x="15" y="200"/>
                </a:lnTo>
                <a:lnTo>
                  <a:pt x="13" y="198"/>
                </a:lnTo>
                <a:lnTo>
                  <a:pt x="12" y="195"/>
                </a:lnTo>
                <a:lnTo>
                  <a:pt x="8" y="195"/>
                </a:lnTo>
                <a:lnTo>
                  <a:pt x="8" y="195"/>
                </a:lnTo>
                <a:lnTo>
                  <a:pt x="5" y="195"/>
                </a:lnTo>
                <a:lnTo>
                  <a:pt x="2" y="198"/>
                </a:lnTo>
                <a:lnTo>
                  <a:pt x="0" y="200"/>
                </a:lnTo>
                <a:lnTo>
                  <a:pt x="0" y="203"/>
                </a:lnTo>
                <a:lnTo>
                  <a:pt x="0" y="252"/>
                </a:lnTo>
                <a:lnTo>
                  <a:pt x="0" y="252"/>
                </a:lnTo>
                <a:lnTo>
                  <a:pt x="0" y="255"/>
                </a:lnTo>
                <a:lnTo>
                  <a:pt x="2" y="258"/>
                </a:lnTo>
                <a:lnTo>
                  <a:pt x="5" y="259"/>
                </a:lnTo>
                <a:lnTo>
                  <a:pt x="8" y="260"/>
                </a:lnTo>
                <a:lnTo>
                  <a:pt x="57" y="260"/>
                </a:lnTo>
                <a:lnTo>
                  <a:pt x="57" y="260"/>
                </a:lnTo>
                <a:lnTo>
                  <a:pt x="60" y="259"/>
                </a:lnTo>
                <a:lnTo>
                  <a:pt x="62" y="258"/>
                </a:lnTo>
                <a:lnTo>
                  <a:pt x="65" y="255"/>
                </a:lnTo>
                <a:lnTo>
                  <a:pt x="65" y="252"/>
                </a:lnTo>
                <a:lnTo>
                  <a:pt x="65" y="252"/>
                </a:lnTo>
                <a:lnTo>
                  <a:pt x="65" y="249"/>
                </a:lnTo>
                <a:lnTo>
                  <a:pt x="62" y="246"/>
                </a:lnTo>
                <a:lnTo>
                  <a:pt x="60" y="245"/>
                </a:lnTo>
                <a:lnTo>
                  <a:pt x="57" y="245"/>
                </a:lnTo>
                <a:lnTo>
                  <a:pt x="57" y="245"/>
                </a:lnTo>
                <a:close/>
              </a:path>
            </a:pathLst>
          </a:custGeom>
          <a:solidFill>
            <a:srgbClr val="084CA1"/>
          </a:solidFill>
          <a:ln>
            <a:noFill/>
          </a:ln>
          <a:extLst/>
        </p:spPr>
        <p:txBody>
          <a:bodyPr vert="horz" wrap="square" lIns="91436" tIns="45718" rIns="91436" bIns="45718" numCol="1" anchor="ctr" anchorCtr="0" compatLnSpc="1">
            <a:prstTxWarp prst="textNoShape">
              <a:avLst/>
            </a:prstTxWarp>
          </a:bodyPr>
          <a:lstStyle/>
          <a:p>
            <a:pPr algn="ctr"/>
            <a:r>
              <a:rPr lang="zh-CN" altLang="en-US" sz="1800" b="1" dirty="0" smtClean="0">
                <a:solidFill>
                  <a:schemeClr val="bg1"/>
                </a:solidFill>
                <a:latin typeface="隶书" pitchFamily="49" charset="-122"/>
                <a:ea typeface="隶书" pitchFamily="49" charset="-122"/>
              </a:rPr>
              <a:t>合并定价</a:t>
            </a:r>
            <a:endParaRPr lang="zh-CN" altLang="en-US" sz="1800" b="1" dirty="0">
              <a:solidFill>
                <a:schemeClr val="bg1"/>
              </a:solidFill>
              <a:latin typeface="隶书" pitchFamily="49" charset="-122"/>
              <a:ea typeface="隶书" pitchFamily="49" charset="-122"/>
            </a:endParaRPr>
          </a:p>
        </p:txBody>
      </p:sp>
      <p:sp>
        <p:nvSpPr>
          <p:cNvPr id="34" name="Freeform 148"/>
          <p:cNvSpPr>
            <a:spLocks noEditPoints="1"/>
          </p:cNvSpPr>
          <p:nvPr/>
        </p:nvSpPr>
        <p:spPr bwMode="auto">
          <a:xfrm>
            <a:off x="901098" y="1117297"/>
            <a:ext cx="862000" cy="862000"/>
          </a:xfrm>
          <a:custGeom>
            <a:avLst/>
            <a:gdLst>
              <a:gd name="T0" fmla="*/ 31 w 260"/>
              <a:gd name="T1" fmla="*/ 220 h 260"/>
              <a:gd name="T2" fmla="*/ 36 w 260"/>
              <a:gd name="T3" fmla="*/ 228 h 260"/>
              <a:gd name="T4" fmla="*/ 221 w 260"/>
              <a:gd name="T5" fmla="*/ 228 h 260"/>
              <a:gd name="T6" fmla="*/ 229 w 260"/>
              <a:gd name="T7" fmla="*/ 224 h 260"/>
              <a:gd name="T8" fmla="*/ 229 w 260"/>
              <a:gd name="T9" fmla="*/ 41 h 260"/>
              <a:gd name="T10" fmla="*/ 223 w 260"/>
              <a:gd name="T11" fmla="*/ 33 h 260"/>
              <a:gd name="T12" fmla="*/ 39 w 260"/>
              <a:gd name="T13" fmla="*/ 31 h 260"/>
              <a:gd name="T14" fmla="*/ 31 w 260"/>
              <a:gd name="T15" fmla="*/ 37 h 260"/>
              <a:gd name="T16" fmla="*/ 252 w 260"/>
              <a:gd name="T17" fmla="*/ 0 h 260"/>
              <a:gd name="T18" fmla="*/ 200 w 260"/>
              <a:gd name="T19" fmla="*/ 0 h 260"/>
              <a:gd name="T20" fmla="*/ 195 w 260"/>
              <a:gd name="T21" fmla="*/ 8 h 260"/>
              <a:gd name="T22" fmla="*/ 197 w 260"/>
              <a:gd name="T23" fmla="*/ 13 h 260"/>
              <a:gd name="T24" fmla="*/ 244 w 260"/>
              <a:gd name="T25" fmla="*/ 16 h 260"/>
              <a:gd name="T26" fmla="*/ 244 w 260"/>
              <a:gd name="T27" fmla="*/ 60 h 260"/>
              <a:gd name="T28" fmla="*/ 252 w 260"/>
              <a:gd name="T29" fmla="*/ 65 h 260"/>
              <a:gd name="T30" fmla="*/ 257 w 260"/>
              <a:gd name="T31" fmla="*/ 63 h 260"/>
              <a:gd name="T32" fmla="*/ 260 w 260"/>
              <a:gd name="T33" fmla="*/ 8 h 260"/>
              <a:gd name="T34" fmla="*/ 257 w 260"/>
              <a:gd name="T35" fmla="*/ 3 h 260"/>
              <a:gd name="T36" fmla="*/ 252 w 260"/>
              <a:gd name="T37" fmla="*/ 0 h 260"/>
              <a:gd name="T38" fmla="*/ 248 w 260"/>
              <a:gd name="T39" fmla="*/ 195 h 260"/>
              <a:gd name="T40" fmla="*/ 244 w 260"/>
              <a:gd name="T41" fmla="*/ 203 h 260"/>
              <a:gd name="T42" fmla="*/ 203 w 260"/>
              <a:gd name="T43" fmla="*/ 245 h 260"/>
              <a:gd name="T44" fmla="*/ 195 w 260"/>
              <a:gd name="T45" fmla="*/ 249 h 260"/>
              <a:gd name="T46" fmla="*/ 195 w 260"/>
              <a:gd name="T47" fmla="*/ 255 h 260"/>
              <a:gd name="T48" fmla="*/ 203 w 260"/>
              <a:gd name="T49" fmla="*/ 260 h 260"/>
              <a:gd name="T50" fmla="*/ 255 w 260"/>
              <a:gd name="T51" fmla="*/ 259 h 260"/>
              <a:gd name="T52" fmla="*/ 260 w 260"/>
              <a:gd name="T53" fmla="*/ 252 h 260"/>
              <a:gd name="T54" fmla="*/ 260 w 260"/>
              <a:gd name="T55" fmla="*/ 200 h 260"/>
              <a:gd name="T56" fmla="*/ 252 w 260"/>
              <a:gd name="T57" fmla="*/ 195 h 260"/>
              <a:gd name="T58" fmla="*/ 8 w 260"/>
              <a:gd name="T59" fmla="*/ 65 h 260"/>
              <a:gd name="T60" fmla="*/ 15 w 260"/>
              <a:gd name="T61" fmla="*/ 60 h 260"/>
              <a:gd name="T62" fmla="*/ 57 w 260"/>
              <a:gd name="T63" fmla="*/ 16 h 260"/>
              <a:gd name="T64" fmla="*/ 62 w 260"/>
              <a:gd name="T65" fmla="*/ 13 h 260"/>
              <a:gd name="T66" fmla="*/ 65 w 260"/>
              <a:gd name="T67" fmla="*/ 8 h 260"/>
              <a:gd name="T68" fmla="*/ 60 w 260"/>
              <a:gd name="T69" fmla="*/ 0 h 260"/>
              <a:gd name="T70" fmla="*/ 8 w 260"/>
              <a:gd name="T71" fmla="*/ 0 h 260"/>
              <a:gd name="T72" fmla="*/ 0 w 260"/>
              <a:gd name="T73" fmla="*/ 5 h 260"/>
              <a:gd name="T74" fmla="*/ 0 w 260"/>
              <a:gd name="T75" fmla="*/ 57 h 260"/>
              <a:gd name="T76" fmla="*/ 5 w 260"/>
              <a:gd name="T77" fmla="*/ 64 h 260"/>
              <a:gd name="T78" fmla="*/ 57 w 260"/>
              <a:gd name="T79" fmla="*/ 245 h 260"/>
              <a:gd name="T80" fmla="*/ 15 w 260"/>
              <a:gd name="T81" fmla="*/ 203 h 260"/>
              <a:gd name="T82" fmla="*/ 12 w 260"/>
              <a:gd name="T83" fmla="*/ 195 h 260"/>
              <a:gd name="T84" fmla="*/ 5 w 260"/>
              <a:gd name="T85" fmla="*/ 195 h 260"/>
              <a:gd name="T86" fmla="*/ 0 w 260"/>
              <a:gd name="T87" fmla="*/ 203 h 260"/>
              <a:gd name="T88" fmla="*/ 0 w 260"/>
              <a:gd name="T89" fmla="*/ 255 h 260"/>
              <a:gd name="T90" fmla="*/ 8 w 260"/>
              <a:gd name="T91" fmla="*/ 260 h 260"/>
              <a:gd name="T92" fmla="*/ 60 w 260"/>
              <a:gd name="T93" fmla="*/ 259 h 260"/>
              <a:gd name="T94" fmla="*/ 65 w 260"/>
              <a:gd name="T95" fmla="*/ 252 h 260"/>
              <a:gd name="T96" fmla="*/ 62 w 260"/>
              <a:gd name="T97" fmla="*/ 246 h 260"/>
              <a:gd name="T98" fmla="*/ 57 w 260"/>
              <a:gd name="T99" fmla="*/ 24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0" h="260">
                <a:moveTo>
                  <a:pt x="31" y="41"/>
                </a:moveTo>
                <a:lnTo>
                  <a:pt x="31" y="220"/>
                </a:lnTo>
                <a:lnTo>
                  <a:pt x="31" y="220"/>
                </a:lnTo>
                <a:lnTo>
                  <a:pt x="31" y="224"/>
                </a:lnTo>
                <a:lnTo>
                  <a:pt x="34" y="226"/>
                </a:lnTo>
                <a:lnTo>
                  <a:pt x="36" y="228"/>
                </a:lnTo>
                <a:lnTo>
                  <a:pt x="39" y="228"/>
                </a:lnTo>
                <a:lnTo>
                  <a:pt x="221" y="228"/>
                </a:lnTo>
                <a:lnTo>
                  <a:pt x="221" y="228"/>
                </a:lnTo>
                <a:lnTo>
                  <a:pt x="223" y="228"/>
                </a:lnTo>
                <a:lnTo>
                  <a:pt x="226" y="226"/>
                </a:lnTo>
                <a:lnTo>
                  <a:pt x="229" y="224"/>
                </a:lnTo>
                <a:lnTo>
                  <a:pt x="229" y="220"/>
                </a:lnTo>
                <a:lnTo>
                  <a:pt x="229" y="41"/>
                </a:lnTo>
                <a:lnTo>
                  <a:pt x="229" y="41"/>
                </a:lnTo>
                <a:lnTo>
                  <a:pt x="229" y="37"/>
                </a:lnTo>
                <a:lnTo>
                  <a:pt x="226" y="34"/>
                </a:lnTo>
                <a:lnTo>
                  <a:pt x="223" y="33"/>
                </a:lnTo>
                <a:lnTo>
                  <a:pt x="221" y="31"/>
                </a:lnTo>
                <a:lnTo>
                  <a:pt x="39" y="31"/>
                </a:lnTo>
                <a:lnTo>
                  <a:pt x="39" y="31"/>
                </a:lnTo>
                <a:lnTo>
                  <a:pt x="36" y="33"/>
                </a:lnTo>
                <a:lnTo>
                  <a:pt x="34" y="34"/>
                </a:lnTo>
                <a:lnTo>
                  <a:pt x="31" y="37"/>
                </a:lnTo>
                <a:lnTo>
                  <a:pt x="31" y="41"/>
                </a:lnTo>
                <a:lnTo>
                  <a:pt x="31" y="41"/>
                </a:lnTo>
                <a:close/>
                <a:moveTo>
                  <a:pt x="252" y="0"/>
                </a:moveTo>
                <a:lnTo>
                  <a:pt x="203" y="0"/>
                </a:lnTo>
                <a:lnTo>
                  <a:pt x="203" y="0"/>
                </a:lnTo>
                <a:lnTo>
                  <a:pt x="200" y="0"/>
                </a:lnTo>
                <a:lnTo>
                  <a:pt x="197" y="3"/>
                </a:lnTo>
                <a:lnTo>
                  <a:pt x="195" y="5"/>
                </a:lnTo>
                <a:lnTo>
                  <a:pt x="195" y="8"/>
                </a:lnTo>
                <a:lnTo>
                  <a:pt x="195" y="8"/>
                </a:lnTo>
                <a:lnTo>
                  <a:pt x="195" y="11"/>
                </a:lnTo>
                <a:lnTo>
                  <a:pt x="197" y="13"/>
                </a:lnTo>
                <a:lnTo>
                  <a:pt x="200" y="15"/>
                </a:lnTo>
                <a:lnTo>
                  <a:pt x="203" y="16"/>
                </a:lnTo>
                <a:lnTo>
                  <a:pt x="244" y="16"/>
                </a:lnTo>
                <a:lnTo>
                  <a:pt x="244" y="57"/>
                </a:lnTo>
                <a:lnTo>
                  <a:pt x="244" y="57"/>
                </a:lnTo>
                <a:lnTo>
                  <a:pt x="244" y="60"/>
                </a:lnTo>
                <a:lnTo>
                  <a:pt x="247" y="63"/>
                </a:lnTo>
                <a:lnTo>
                  <a:pt x="248" y="64"/>
                </a:lnTo>
                <a:lnTo>
                  <a:pt x="252" y="65"/>
                </a:lnTo>
                <a:lnTo>
                  <a:pt x="252" y="65"/>
                </a:lnTo>
                <a:lnTo>
                  <a:pt x="255" y="64"/>
                </a:lnTo>
                <a:lnTo>
                  <a:pt x="257" y="63"/>
                </a:lnTo>
                <a:lnTo>
                  <a:pt x="260" y="60"/>
                </a:lnTo>
                <a:lnTo>
                  <a:pt x="260" y="57"/>
                </a:lnTo>
                <a:lnTo>
                  <a:pt x="260" y="8"/>
                </a:lnTo>
                <a:lnTo>
                  <a:pt x="260" y="8"/>
                </a:lnTo>
                <a:lnTo>
                  <a:pt x="260" y="5"/>
                </a:lnTo>
                <a:lnTo>
                  <a:pt x="257" y="3"/>
                </a:lnTo>
                <a:lnTo>
                  <a:pt x="255" y="0"/>
                </a:lnTo>
                <a:lnTo>
                  <a:pt x="252" y="0"/>
                </a:lnTo>
                <a:lnTo>
                  <a:pt x="252" y="0"/>
                </a:lnTo>
                <a:close/>
                <a:moveTo>
                  <a:pt x="252" y="195"/>
                </a:moveTo>
                <a:lnTo>
                  <a:pt x="252" y="195"/>
                </a:lnTo>
                <a:lnTo>
                  <a:pt x="248" y="195"/>
                </a:lnTo>
                <a:lnTo>
                  <a:pt x="247" y="198"/>
                </a:lnTo>
                <a:lnTo>
                  <a:pt x="244" y="200"/>
                </a:lnTo>
                <a:lnTo>
                  <a:pt x="244" y="203"/>
                </a:lnTo>
                <a:lnTo>
                  <a:pt x="244" y="245"/>
                </a:lnTo>
                <a:lnTo>
                  <a:pt x="203" y="245"/>
                </a:lnTo>
                <a:lnTo>
                  <a:pt x="203" y="245"/>
                </a:lnTo>
                <a:lnTo>
                  <a:pt x="200" y="245"/>
                </a:lnTo>
                <a:lnTo>
                  <a:pt x="197" y="246"/>
                </a:lnTo>
                <a:lnTo>
                  <a:pt x="195" y="249"/>
                </a:lnTo>
                <a:lnTo>
                  <a:pt x="195" y="252"/>
                </a:lnTo>
                <a:lnTo>
                  <a:pt x="195" y="252"/>
                </a:lnTo>
                <a:lnTo>
                  <a:pt x="195" y="255"/>
                </a:lnTo>
                <a:lnTo>
                  <a:pt x="197" y="258"/>
                </a:lnTo>
                <a:lnTo>
                  <a:pt x="200" y="259"/>
                </a:lnTo>
                <a:lnTo>
                  <a:pt x="203" y="260"/>
                </a:lnTo>
                <a:lnTo>
                  <a:pt x="252" y="260"/>
                </a:lnTo>
                <a:lnTo>
                  <a:pt x="252" y="260"/>
                </a:lnTo>
                <a:lnTo>
                  <a:pt x="255" y="259"/>
                </a:lnTo>
                <a:lnTo>
                  <a:pt x="257" y="258"/>
                </a:lnTo>
                <a:lnTo>
                  <a:pt x="260" y="255"/>
                </a:lnTo>
                <a:lnTo>
                  <a:pt x="260" y="252"/>
                </a:lnTo>
                <a:lnTo>
                  <a:pt x="260" y="203"/>
                </a:lnTo>
                <a:lnTo>
                  <a:pt x="260" y="203"/>
                </a:lnTo>
                <a:lnTo>
                  <a:pt x="260" y="200"/>
                </a:lnTo>
                <a:lnTo>
                  <a:pt x="257" y="198"/>
                </a:lnTo>
                <a:lnTo>
                  <a:pt x="255" y="195"/>
                </a:lnTo>
                <a:lnTo>
                  <a:pt x="252" y="195"/>
                </a:lnTo>
                <a:lnTo>
                  <a:pt x="252" y="195"/>
                </a:lnTo>
                <a:close/>
                <a:moveTo>
                  <a:pt x="8" y="65"/>
                </a:moveTo>
                <a:lnTo>
                  <a:pt x="8" y="65"/>
                </a:lnTo>
                <a:lnTo>
                  <a:pt x="12" y="64"/>
                </a:lnTo>
                <a:lnTo>
                  <a:pt x="13" y="63"/>
                </a:lnTo>
                <a:lnTo>
                  <a:pt x="15" y="60"/>
                </a:lnTo>
                <a:lnTo>
                  <a:pt x="15" y="57"/>
                </a:lnTo>
                <a:lnTo>
                  <a:pt x="15" y="16"/>
                </a:lnTo>
                <a:lnTo>
                  <a:pt x="57" y="16"/>
                </a:lnTo>
                <a:lnTo>
                  <a:pt x="57" y="16"/>
                </a:lnTo>
                <a:lnTo>
                  <a:pt x="60" y="15"/>
                </a:lnTo>
                <a:lnTo>
                  <a:pt x="62" y="13"/>
                </a:lnTo>
                <a:lnTo>
                  <a:pt x="65" y="11"/>
                </a:lnTo>
                <a:lnTo>
                  <a:pt x="65" y="8"/>
                </a:lnTo>
                <a:lnTo>
                  <a:pt x="65" y="8"/>
                </a:lnTo>
                <a:lnTo>
                  <a:pt x="65" y="5"/>
                </a:lnTo>
                <a:lnTo>
                  <a:pt x="62" y="3"/>
                </a:lnTo>
                <a:lnTo>
                  <a:pt x="60" y="0"/>
                </a:lnTo>
                <a:lnTo>
                  <a:pt x="57" y="0"/>
                </a:lnTo>
                <a:lnTo>
                  <a:pt x="8" y="0"/>
                </a:lnTo>
                <a:lnTo>
                  <a:pt x="8" y="0"/>
                </a:lnTo>
                <a:lnTo>
                  <a:pt x="5" y="0"/>
                </a:lnTo>
                <a:lnTo>
                  <a:pt x="2" y="3"/>
                </a:lnTo>
                <a:lnTo>
                  <a:pt x="0" y="5"/>
                </a:lnTo>
                <a:lnTo>
                  <a:pt x="0" y="8"/>
                </a:lnTo>
                <a:lnTo>
                  <a:pt x="0" y="57"/>
                </a:lnTo>
                <a:lnTo>
                  <a:pt x="0" y="57"/>
                </a:lnTo>
                <a:lnTo>
                  <a:pt x="0" y="60"/>
                </a:lnTo>
                <a:lnTo>
                  <a:pt x="2" y="63"/>
                </a:lnTo>
                <a:lnTo>
                  <a:pt x="5" y="64"/>
                </a:lnTo>
                <a:lnTo>
                  <a:pt x="8" y="65"/>
                </a:lnTo>
                <a:lnTo>
                  <a:pt x="8" y="65"/>
                </a:lnTo>
                <a:close/>
                <a:moveTo>
                  <a:pt x="57" y="245"/>
                </a:moveTo>
                <a:lnTo>
                  <a:pt x="15" y="245"/>
                </a:lnTo>
                <a:lnTo>
                  <a:pt x="15" y="203"/>
                </a:lnTo>
                <a:lnTo>
                  <a:pt x="15" y="203"/>
                </a:lnTo>
                <a:lnTo>
                  <a:pt x="15" y="200"/>
                </a:lnTo>
                <a:lnTo>
                  <a:pt x="13" y="198"/>
                </a:lnTo>
                <a:lnTo>
                  <a:pt x="12" y="195"/>
                </a:lnTo>
                <a:lnTo>
                  <a:pt x="8" y="195"/>
                </a:lnTo>
                <a:lnTo>
                  <a:pt x="8" y="195"/>
                </a:lnTo>
                <a:lnTo>
                  <a:pt x="5" y="195"/>
                </a:lnTo>
                <a:lnTo>
                  <a:pt x="2" y="198"/>
                </a:lnTo>
                <a:lnTo>
                  <a:pt x="0" y="200"/>
                </a:lnTo>
                <a:lnTo>
                  <a:pt x="0" y="203"/>
                </a:lnTo>
                <a:lnTo>
                  <a:pt x="0" y="252"/>
                </a:lnTo>
                <a:lnTo>
                  <a:pt x="0" y="252"/>
                </a:lnTo>
                <a:lnTo>
                  <a:pt x="0" y="255"/>
                </a:lnTo>
                <a:lnTo>
                  <a:pt x="2" y="258"/>
                </a:lnTo>
                <a:lnTo>
                  <a:pt x="5" y="259"/>
                </a:lnTo>
                <a:lnTo>
                  <a:pt x="8" y="260"/>
                </a:lnTo>
                <a:lnTo>
                  <a:pt x="57" y="260"/>
                </a:lnTo>
                <a:lnTo>
                  <a:pt x="57" y="260"/>
                </a:lnTo>
                <a:lnTo>
                  <a:pt x="60" y="259"/>
                </a:lnTo>
                <a:lnTo>
                  <a:pt x="62" y="258"/>
                </a:lnTo>
                <a:lnTo>
                  <a:pt x="65" y="255"/>
                </a:lnTo>
                <a:lnTo>
                  <a:pt x="65" y="252"/>
                </a:lnTo>
                <a:lnTo>
                  <a:pt x="65" y="252"/>
                </a:lnTo>
                <a:lnTo>
                  <a:pt x="65" y="249"/>
                </a:lnTo>
                <a:lnTo>
                  <a:pt x="62" y="246"/>
                </a:lnTo>
                <a:lnTo>
                  <a:pt x="60" y="245"/>
                </a:lnTo>
                <a:lnTo>
                  <a:pt x="57" y="245"/>
                </a:lnTo>
                <a:lnTo>
                  <a:pt x="57" y="245"/>
                </a:lnTo>
                <a:close/>
              </a:path>
            </a:pathLst>
          </a:custGeom>
          <a:solidFill>
            <a:srgbClr val="084CA1"/>
          </a:solidFill>
          <a:ln>
            <a:noFill/>
          </a:ln>
          <a:extLst/>
        </p:spPr>
        <p:txBody>
          <a:bodyPr vert="horz" wrap="square" lIns="91436" tIns="45718" rIns="91436" bIns="45718" numCol="1" anchor="ctr" anchorCtr="0" compatLnSpc="1">
            <a:prstTxWarp prst="textNoShape">
              <a:avLst/>
            </a:prstTxWarp>
          </a:bodyPr>
          <a:lstStyle/>
          <a:p>
            <a:pPr algn="ctr"/>
            <a:r>
              <a:rPr lang="zh-CN" altLang="en-US" sz="1800" b="1" dirty="0" smtClean="0">
                <a:solidFill>
                  <a:schemeClr val="bg1"/>
                </a:solidFill>
                <a:latin typeface="隶书" pitchFamily="49" charset="-122"/>
                <a:ea typeface="隶书" pitchFamily="49" charset="-122"/>
              </a:rPr>
              <a:t>简易计税</a:t>
            </a:r>
            <a:endParaRPr lang="zh-CN" altLang="en-US" sz="1800" b="1" dirty="0">
              <a:solidFill>
                <a:schemeClr val="bg1"/>
              </a:solidFill>
              <a:latin typeface="隶书" pitchFamily="49" charset="-122"/>
              <a:ea typeface="隶书" pitchFamily="49" charset="-122"/>
            </a:endParaRPr>
          </a:p>
        </p:txBody>
      </p:sp>
      <p:sp>
        <p:nvSpPr>
          <p:cNvPr id="36" name="矩形 35"/>
          <p:cNvSpPr/>
          <p:nvPr/>
        </p:nvSpPr>
        <p:spPr>
          <a:xfrm>
            <a:off x="1515847" y="649144"/>
            <a:ext cx="7014835"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一、增值税</a:t>
            </a:r>
            <a:r>
              <a:rPr lang="zh-CN" altLang="en-US" sz="1800" b="1" dirty="0">
                <a:solidFill>
                  <a:srgbClr val="084CA1"/>
                </a:solidFill>
                <a:ea typeface="微软雅黑"/>
                <a:cs typeface="+mn-ea"/>
                <a:sym typeface="+mn-lt"/>
              </a:rPr>
              <a:t>的</a:t>
            </a:r>
            <a:r>
              <a:rPr lang="zh-CN" altLang="en-US" sz="1800" b="1" dirty="0" smtClean="0">
                <a:solidFill>
                  <a:srgbClr val="084CA1"/>
                </a:solidFill>
                <a:ea typeface="微软雅黑"/>
                <a:cs typeface="+mn-ea"/>
                <a:sym typeface="+mn-lt"/>
              </a:rPr>
              <a:t>核算内容</a:t>
            </a:r>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增值税纳税人的概述（</a:t>
            </a:r>
            <a:r>
              <a:rPr lang="zh-CN" altLang="en-US" sz="1800" b="1" dirty="0">
                <a:solidFill>
                  <a:srgbClr val="084CA1"/>
                </a:solidFill>
                <a:ea typeface="微软雅黑"/>
                <a:cs typeface="+mn-ea"/>
              </a:rPr>
              <a:t>小规模</a:t>
            </a:r>
            <a:r>
              <a:rPr lang="zh-CN" altLang="en-US" sz="1800" b="1" dirty="0" smtClean="0">
                <a:solidFill>
                  <a:srgbClr val="084CA1"/>
                </a:solidFill>
                <a:ea typeface="微软雅黑"/>
                <a:cs typeface="+mn-ea"/>
              </a:rPr>
              <a:t>纳税人</a:t>
            </a:r>
            <a:r>
              <a:rPr lang="zh-CN" altLang="en-US" sz="1800" b="1" dirty="0" smtClean="0">
                <a:solidFill>
                  <a:srgbClr val="084CA1"/>
                </a:solidFill>
                <a:ea typeface="微软雅黑"/>
                <a:cs typeface="+mn-ea"/>
                <a:sym typeface="+mn-lt"/>
              </a:rPr>
              <a:t>）</a:t>
            </a:r>
            <a:endParaRPr lang="en-US" altLang="zh-CN" sz="1800" b="1" dirty="0">
              <a:solidFill>
                <a:srgbClr val="084CA1"/>
              </a:solidFill>
              <a:ea typeface="微软雅黑"/>
              <a:cs typeface="+mn-ea"/>
              <a:sym typeface="+mn-lt"/>
            </a:endParaRPr>
          </a:p>
        </p:txBody>
      </p:sp>
      <p:sp>
        <p:nvSpPr>
          <p:cNvPr id="2" name="矩形 1"/>
          <p:cNvSpPr/>
          <p:nvPr/>
        </p:nvSpPr>
        <p:spPr>
          <a:xfrm>
            <a:off x="672860" y="3670267"/>
            <a:ext cx="5317858" cy="1338828"/>
          </a:xfrm>
          <a:prstGeom prst="rect">
            <a:avLst/>
          </a:prstGeom>
          <a:ln w="19050">
            <a:solidFill>
              <a:srgbClr val="C00000"/>
            </a:solidFill>
            <a:prstDash val="dashDot"/>
          </a:ln>
        </p:spPr>
        <p:txBody>
          <a:bodyPr wrap="squar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注：</a:t>
            </a:r>
            <a:r>
              <a:rPr lang="zh-CN" altLang="zh-CN" sz="1800" dirty="0" smtClean="0">
                <a:latin typeface="微软雅黑" pitchFamily="34" charset="-122"/>
                <a:ea typeface="微软雅黑" pitchFamily="34" charset="-122"/>
              </a:rPr>
              <a:t>小规模</a:t>
            </a:r>
            <a:r>
              <a:rPr lang="zh-CN" altLang="zh-CN" sz="1800" dirty="0">
                <a:latin typeface="微软雅黑" pitchFamily="34" charset="-122"/>
                <a:ea typeface="微软雅黑" pitchFamily="34" charset="-122"/>
              </a:rPr>
              <a:t>纳税企业购入货物无论是否具有增值税专用发票，其支付的增值税额均不计入进项税额，不得由销项税额抵扣，而计入购入货物的成本。</a:t>
            </a:r>
          </a:p>
        </p:txBody>
      </p:sp>
    </p:spTree>
    <p:custDataLst>
      <p:tags r:id="rId1"/>
    </p:custDataLst>
    <p:extLst>
      <p:ext uri="{BB962C8B-B14F-4D97-AF65-F5344CB8AC3E}">
        <p14:creationId xmlns:p14="http://schemas.microsoft.com/office/powerpoint/2010/main" val="148372149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zh-CN" sz="2600" kern="0" dirty="0">
                <a:solidFill>
                  <a:srgbClr val="084CA1"/>
                </a:solidFill>
                <a:latin typeface="微软雅黑"/>
                <a:ea typeface="微软雅黑"/>
              </a:rPr>
              <a:t>其他应交税</a:t>
            </a:r>
            <a:r>
              <a:rPr lang="zh-CN" altLang="zh-CN" sz="2600" kern="0" dirty="0" smtClean="0">
                <a:solidFill>
                  <a:srgbClr val="084CA1"/>
                </a:solidFill>
                <a:latin typeface="微软雅黑"/>
                <a:ea typeface="微软雅黑"/>
              </a:rPr>
              <a:t>费</a:t>
            </a:r>
            <a:endParaRPr lang="zh-CN" altLang="en-US" sz="2600" kern="0" dirty="0">
              <a:solidFill>
                <a:srgbClr val="084CA1"/>
              </a:solidFill>
              <a:latin typeface="微软雅黑"/>
              <a:ea typeface="微软雅黑"/>
            </a:endParaRPr>
          </a:p>
        </p:txBody>
      </p:sp>
      <p:sp>
        <p:nvSpPr>
          <p:cNvPr id="1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721911" y="1228327"/>
            <a:ext cx="7953738"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某企业结算本月应付职工工资总额</a:t>
            </a:r>
            <a:r>
              <a:rPr lang="en-US" altLang="zh-CN" sz="1800" dirty="0">
                <a:latin typeface="微软雅黑" pitchFamily="34" charset="-122"/>
                <a:ea typeface="微软雅黑" pitchFamily="34" charset="-122"/>
              </a:rPr>
              <a:t>300 000</a:t>
            </a:r>
            <a:r>
              <a:rPr lang="zh-CN" altLang="zh-CN" sz="1800" dirty="0">
                <a:latin typeface="微软雅黑" pitchFamily="34" charset="-122"/>
                <a:ea typeface="微软雅黑" pitchFamily="34" charset="-122"/>
              </a:rPr>
              <a:t>元，按税法规定应代扣代缴的职工个人所得税共计</a:t>
            </a:r>
            <a:r>
              <a:rPr lang="en-US" altLang="zh-CN" sz="1800" dirty="0">
                <a:latin typeface="微软雅黑" pitchFamily="34" charset="-122"/>
                <a:ea typeface="微软雅黑" pitchFamily="34" charset="-122"/>
              </a:rPr>
              <a:t>3 000</a:t>
            </a:r>
            <a:r>
              <a:rPr lang="zh-CN" altLang="zh-CN" sz="1800" dirty="0">
                <a:latin typeface="微软雅黑" pitchFamily="34" charset="-122"/>
                <a:ea typeface="微软雅黑" pitchFamily="34" charset="-122"/>
              </a:rPr>
              <a:t>元，实发工资</a:t>
            </a:r>
            <a:r>
              <a:rPr lang="en-US" altLang="zh-CN" sz="1800" dirty="0">
                <a:latin typeface="微软雅黑" pitchFamily="34" charset="-122"/>
                <a:ea typeface="微软雅黑" pitchFamily="34" charset="-122"/>
              </a:rPr>
              <a:t>297 000</a:t>
            </a:r>
            <a:r>
              <a:rPr lang="zh-CN" altLang="zh-CN" sz="1800" dirty="0">
                <a:latin typeface="微软雅黑" pitchFamily="34" charset="-122"/>
                <a:ea typeface="微软雅黑" pitchFamily="34" charset="-122"/>
              </a:rPr>
              <a:t>元。</a:t>
            </a:r>
          </a:p>
        </p:txBody>
      </p:sp>
      <p:sp>
        <p:nvSpPr>
          <p:cNvPr id="21" name="矩形 20"/>
          <p:cNvSpPr/>
          <p:nvPr>
            <p:custDataLst>
              <p:tags r:id="rId7"/>
            </p:custDataLst>
          </p:nvPr>
        </p:nvSpPr>
        <p:spPr>
          <a:xfrm>
            <a:off x="721912" y="1125474"/>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矩形 21"/>
          <p:cNvSpPr/>
          <p:nvPr>
            <p:custDataLst>
              <p:tags r:id="rId8"/>
            </p:custDataLst>
          </p:nvPr>
        </p:nvSpPr>
        <p:spPr>
          <a:xfrm>
            <a:off x="645470" y="2192149"/>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矩形 22"/>
          <p:cNvSpPr/>
          <p:nvPr/>
        </p:nvSpPr>
        <p:spPr>
          <a:xfrm>
            <a:off x="721909" y="2276704"/>
            <a:ext cx="7767951" cy="2585323"/>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）代扣个人所得税：</a:t>
            </a: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工资　　　　</a:t>
            </a:r>
            <a:r>
              <a:rPr lang="en-US" altLang="zh-CN" sz="1800" dirty="0">
                <a:latin typeface="微软雅黑" pitchFamily="34" charset="-122"/>
                <a:ea typeface="微软雅黑" pitchFamily="34" charset="-122"/>
              </a:rPr>
              <a:t>                 3 000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应交个人所得税</a:t>
            </a:r>
            <a:r>
              <a:rPr lang="en-US" altLang="zh-CN" sz="1800" dirty="0">
                <a:latin typeface="微软雅黑" pitchFamily="34" charset="-122"/>
                <a:ea typeface="微软雅黑" pitchFamily="34" charset="-122"/>
              </a:rPr>
              <a:t>                         3 000</a:t>
            </a:r>
            <a:endParaRPr lang="zh-CN" altLang="zh-CN" sz="1800" dirty="0">
              <a:latin typeface="微软雅黑" pitchFamily="34" charset="-122"/>
              <a:ea typeface="微软雅黑" pitchFamily="34" charset="-122"/>
            </a:endParaRPr>
          </a:p>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）交纳个人所得税：</a:t>
            </a: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应交个人所得税</a:t>
            </a:r>
            <a:r>
              <a:rPr lang="en-US" altLang="zh-CN" sz="1800" dirty="0">
                <a:latin typeface="微软雅黑" pitchFamily="34" charset="-122"/>
                <a:ea typeface="微软雅黑" pitchFamily="34" charset="-122"/>
              </a:rPr>
              <a:t>                   3 000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3 000</a:t>
            </a:r>
            <a:endParaRPr lang="zh-CN" altLang="zh-CN" sz="1800" dirty="0">
              <a:latin typeface="微软雅黑" pitchFamily="34" charset="-122"/>
              <a:ea typeface="微软雅黑" pitchFamily="34" charset="-122"/>
            </a:endParaRPr>
          </a:p>
        </p:txBody>
      </p:sp>
      <p:sp>
        <p:nvSpPr>
          <p:cNvPr id="24" name="矩形 2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69376128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prstClr val="white"/>
                </a:solidFill>
              </a:rPr>
              <a:t> </a:t>
            </a:r>
            <a:endParaRPr lang="zh-CN" altLang="en-US" dirty="0">
              <a:solidFill>
                <a:prstClr val="white"/>
              </a:solidFill>
            </a:endParaRPr>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prstClr val="white"/>
                </a:solidFill>
              </a:rPr>
              <a:t> </a:t>
            </a:r>
            <a:endParaRPr lang="zh-CN" altLang="en-US" dirty="0">
              <a:solidFill>
                <a:prstClr val="white"/>
              </a:solidFill>
            </a:endParaRPr>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1883919716"/>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286486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4843118" cy="352515"/>
          </a:xfrm>
          <a:prstGeom prst="rect">
            <a:avLst/>
          </a:prstGeom>
        </p:spPr>
        <p:txBody>
          <a:bodyPr wrap="square" lIns="74787" tIns="37393" rIns="74787" bIns="37393">
            <a:spAutoFit/>
          </a:bodyPr>
          <a:lstStyle/>
          <a:p>
            <a:r>
              <a:rPr lang="zh-CN" altLang="en-US" sz="1800" b="1" dirty="0">
                <a:solidFill>
                  <a:srgbClr val="084CA1"/>
                </a:solidFill>
                <a:ea typeface="微软雅黑"/>
                <a:cs typeface="+mn-ea"/>
                <a:sym typeface="+mn-lt"/>
              </a:rPr>
              <a:t>二、一般纳税人的增值税科目</a:t>
            </a:r>
            <a:r>
              <a:rPr lang="zh-CN" altLang="en-US" sz="1800" b="1" dirty="0" smtClean="0">
                <a:solidFill>
                  <a:srgbClr val="084CA1"/>
                </a:solidFill>
                <a:ea typeface="微软雅黑"/>
                <a:cs typeface="+mn-ea"/>
                <a:sym typeface="+mn-lt"/>
              </a:rPr>
              <a:t>设置</a:t>
            </a:r>
            <a:endParaRPr lang="zh-CN" altLang="en-US" sz="1800" b="1" dirty="0">
              <a:solidFill>
                <a:srgbClr val="084CA1"/>
              </a:solidFill>
              <a:ea typeface="微软雅黑"/>
              <a:cs typeface="+mn-ea"/>
              <a:sym typeface="+mn-lt"/>
            </a:endParaRPr>
          </a:p>
        </p:txBody>
      </p:sp>
      <p:sp>
        <p:nvSpPr>
          <p:cNvPr id="86" name="圆角矩形 85"/>
          <p:cNvSpPr/>
          <p:nvPr/>
        </p:nvSpPr>
        <p:spPr>
          <a:xfrm>
            <a:off x="1184385" y="1613928"/>
            <a:ext cx="297000" cy="14850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应交增值税</a:t>
            </a:r>
            <a:endParaRPr lang="zh-CN" altLang="zh-CN" sz="1400" dirty="0">
              <a:solidFill>
                <a:prstClr val="black"/>
              </a:solidFill>
              <a:latin typeface="微软雅黑" pitchFamily="34" charset="-122"/>
              <a:ea typeface="微软雅黑" pitchFamily="34" charset="-122"/>
            </a:endParaRPr>
          </a:p>
        </p:txBody>
      </p:sp>
      <p:sp>
        <p:nvSpPr>
          <p:cNvPr id="87" name="圆角矩形 86"/>
          <p:cNvSpPr/>
          <p:nvPr/>
        </p:nvSpPr>
        <p:spPr>
          <a:xfrm>
            <a:off x="2008701" y="1613928"/>
            <a:ext cx="297000" cy="14850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未交增值税</a:t>
            </a:r>
            <a:endParaRPr lang="zh-CN" altLang="zh-CN" sz="1400" dirty="0">
              <a:solidFill>
                <a:prstClr val="black"/>
              </a:solidFill>
              <a:latin typeface="微软雅黑" pitchFamily="34" charset="-122"/>
              <a:ea typeface="微软雅黑" pitchFamily="34" charset="-122"/>
            </a:endParaRPr>
          </a:p>
        </p:txBody>
      </p:sp>
      <p:sp>
        <p:nvSpPr>
          <p:cNvPr id="88" name="圆角矩形 87"/>
          <p:cNvSpPr/>
          <p:nvPr/>
        </p:nvSpPr>
        <p:spPr>
          <a:xfrm>
            <a:off x="2838363" y="1613928"/>
            <a:ext cx="297000" cy="14850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预交增值税</a:t>
            </a:r>
            <a:endParaRPr lang="zh-CN" altLang="zh-CN" sz="1400" dirty="0">
              <a:solidFill>
                <a:prstClr val="black"/>
              </a:solidFill>
              <a:latin typeface="微软雅黑" pitchFamily="34" charset="-122"/>
              <a:ea typeface="微软雅黑" pitchFamily="34" charset="-122"/>
            </a:endParaRPr>
          </a:p>
        </p:txBody>
      </p:sp>
      <p:sp>
        <p:nvSpPr>
          <p:cNvPr id="89" name="圆角矩形 88"/>
          <p:cNvSpPr/>
          <p:nvPr/>
        </p:nvSpPr>
        <p:spPr>
          <a:xfrm>
            <a:off x="3620291" y="1616797"/>
            <a:ext cx="325649" cy="1484729"/>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待抵扣</a:t>
            </a:r>
            <a:endParaRPr lang="en-US" altLang="zh-CN" sz="1400" dirty="0">
              <a:solidFill>
                <a:prstClr val="black"/>
              </a:solidFill>
              <a:latin typeface="微软雅黑" pitchFamily="34" charset="-122"/>
              <a:ea typeface="微软雅黑" pitchFamily="34" charset="-122"/>
            </a:endParaRPr>
          </a:p>
          <a:p>
            <a:pPr algn="ctr" defTabSz="685783"/>
            <a:r>
              <a:rPr lang="zh-CN" altLang="en-US" sz="1400" dirty="0">
                <a:solidFill>
                  <a:prstClr val="black"/>
                </a:solidFill>
                <a:latin typeface="微软雅黑" pitchFamily="34" charset="-122"/>
                <a:ea typeface="微软雅黑" pitchFamily="34" charset="-122"/>
              </a:rPr>
              <a:t>进项税额</a:t>
            </a:r>
            <a:endParaRPr lang="zh-CN" altLang="zh-CN" sz="1400" dirty="0">
              <a:solidFill>
                <a:prstClr val="black"/>
              </a:solidFill>
              <a:latin typeface="微软雅黑" pitchFamily="34" charset="-122"/>
              <a:ea typeface="微软雅黑" pitchFamily="34" charset="-122"/>
            </a:endParaRPr>
          </a:p>
        </p:txBody>
      </p:sp>
      <p:sp>
        <p:nvSpPr>
          <p:cNvPr id="90" name="圆角矩形 89"/>
          <p:cNvSpPr/>
          <p:nvPr/>
        </p:nvSpPr>
        <p:spPr>
          <a:xfrm>
            <a:off x="4469057" y="1616797"/>
            <a:ext cx="295784" cy="1484729"/>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待认证</a:t>
            </a:r>
            <a:endParaRPr lang="en-US" altLang="zh-CN" sz="1400" dirty="0">
              <a:solidFill>
                <a:prstClr val="black"/>
              </a:solidFill>
              <a:latin typeface="微软雅黑" pitchFamily="34" charset="-122"/>
              <a:ea typeface="微软雅黑" pitchFamily="34" charset="-122"/>
            </a:endParaRPr>
          </a:p>
          <a:p>
            <a:pPr algn="ctr" defTabSz="685783"/>
            <a:r>
              <a:rPr lang="zh-CN" altLang="en-US" sz="1400" dirty="0">
                <a:solidFill>
                  <a:prstClr val="black"/>
                </a:solidFill>
                <a:latin typeface="微软雅黑" pitchFamily="34" charset="-122"/>
                <a:ea typeface="微软雅黑" pitchFamily="34" charset="-122"/>
              </a:rPr>
              <a:t>进项税额</a:t>
            </a:r>
            <a:endParaRPr lang="zh-CN" altLang="zh-CN" sz="1400" dirty="0">
              <a:solidFill>
                <a:prstClr val="black"/>
              </a:solidFill>
              <a:latin typeface="微软雅黑" pitchFamily="34" charset="-122"/>
              <a:ea typeface="微软雅黑" pitchFamily="34" charset="-122"/>
            </a:endParaRPr>
          </a:p>
        </p:txBody>
      </p:sp>
      <p:sp>
        <p:nvSpPr>
          <p:cNvPr id="91" name="圆角矩形 90"/>
          <p:cNvSpPr/>
          <p:nvPr/>
        </p:nvSpPr>
        <p:spPr>
          <a:xfrm>
            <a:off x="5257289" y="1613928"/>
            <a:ext cx="297000" cy="14850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增值税</a:t>
            </a:r>
            <a:endParaRPr lang="en-US" altLang="zh-CN" sz="1400" dirty="0">
              <a:solidFill>
                <a:prstClr val="black"/>
              </a:solidFill>
              <a:latin typeface="微软雅黑" pitchFamily="34" charset="-122"/>
              <a:ea typeface="微软雅黑" pitchFamily="34" charset="-122"/>
            </a:endParaRPr>
          </a:p>
          <a:p>
            <a:pPr algn="ctr" defTabSz="685783"/>
            <a:r>
              <a:rPr lang="zh-CN" altLang="en-US" sz="1400" dirty="0">
                <a:solidFill>
                  <a:prstClr val="black"/>
                </a:solidFill>
                <a:latin typeface="微软雅黑" pitchFamily="34" charset="-122"/>
                <a:ea typeface="微软雅黑" pitchFamily="34" charset="-122"/>
              </a:rPr>
              <a:t>留抵税额</a:t>
            </a:r>
            <a:endParaRPr lang="zh-CN" altLang="zh-CN" sz="1400" dirty="0">
              <a:solidFill>
                <a:prstClr val="black"/>
              </a:solidFill>
              <a:latin typeface="微软雅黑" pitchFamily="34" charset="-122"/>
              <a:ea typeface="微软雅黑" pitchFamily="34" charset="-122"/>
            </a:endParaRPr>
          </a:p>
        </p:txBody>
      </p:sp>
      <p:sp>
        <p:nvSpPr>
          <p:cNvPr id="92" name="圆角矩形 91"/>
          <p:cNvSpPr/>
          <p:nvPr/>
        </p:nvSpPr>
        <p:spPr>
          <a:xfrm>
            <a:off x="5923101" y="1616526"/>
            <a:ext cx="592867" cy="1482403"/>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转让金融商品应交增值税</a:t>
            </a:r>
            <a:endParaRPr lang="zh-CN" altLang="zh-CN" sz="1400" dirty="0">
              <a:solidFill>
                <a:prstClr val="black"/>
              </a:solidFill>
              <a:latin typeface="微软雅黑" pitchFamily="34" charset="-122"/>
              <a:ea typeface="微软雅黑" pitchFamily="34" charset="-122"/>
            </a:endParaRPr>
          </a:p>
        </p:txBody>
      </p:sp>
      <p:sp>
        <p:nvSpPr>
          <p:cNvPr id="93" name="圆角矩形 92"/>
          <p:cNvSpPr/>
          <p:nvPr/>
        </p:nvSpPr>
        <p:spPr>
          <a:xfrm>
            <a:off x="6881211" y="1616525"/>
            <a:ext cx="297000" cy="14850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代扣代交</a:t>
            </a:r>
            <a:endParaRPr lang="en-US" altLang="zh-CN" sz="1400" dirty="0">
              <a:solidFill>
                <a:prstClr val="black"/>
              </a:solidFill>
              <a:latin typeface="微软雅黑" pitchFamily="34" charset="-122"/>
              <a:ea typeface="微软雅黑" pitchFamily="34" charset="-122"/>
            </a:endParaRPr>
          </a:p>
          <a:p>
            <a:pPr algn="ctr" defTabSz="685783"/>
            <a:r>
              <a:rPr lang="zh-CN" altLang="en-US" sz="1400" dirty="0">
                <a:solidFill>
                  <a:prstClr val="black"/>
                </a:solidFill>
                <a:latin typeface="微软雅黑" pitchFamily="34" charset="-122"/>
                <a:ea typeface="微软雅黑" pitchFamily="34" charset="-122"/>
              </a:rPr>
              <a:t>增值税</a:t>
            </a:r>
            <a:endParaRPr lang="zh-CN" altLang="zh-CN" sz="1400" dirty="0">
              <a:solidFill>
                <a:prstClr val="black"/>
              </a:solidFill>
              <a:latin typeface="微软雅黑" pitchFamily="34" charset="-122"/>
              <a:ea typeface="微软雅黑" pitchFamily="34" charset="-122"/>
            </a:endParaRPr>
          </a:p>
        </p:txBody>
      </p:sp>
      <p:sp>
        <p:nvSpPr>
          <p:cNvPr id="94" name="圆角矩形 93"/>
          <p:cNvSpPr/>
          <p:nvPr/>
        </p:nvSpPr>
        <p:spPr>
          <a:xfrm>
            <a:off x="7622952" y="1616525"/>
            <a:ext cx="297000" cy="14850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待转销项税额</a:t>
            </a:r>
            <a:endParaRPr lang="zh-CN" altLang="zh-CN" sz="1400" dirty="0">
              <a:solidFill>
                <a:prstClr val="black"/>
              </a:solidFill>
              <a:latin typeface="微软雅黑" pitchFamily="34" charset="-122"/>
              <a:ea typeface="微软雅黑" pitchFamily="34" charset="-122"/>
            </a:endParaRPr>
          </a:p>
        </p:txBody>
      </p:sp>
      <p:sp>
        <p:nvSpPr>
          <p:cNvPr id="95" name="圆角矩形 94"/>
          <p:cNvSpPr/>
          <p:nvPr/>
        </p:nvSpPr>
        <p:spPr>
          <a:xfrm>
            <a:off x="8321691" y="1616525"/>
            <a:ext cx="297000" cy="14850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增值税检查调整</a:t>
            </a:r>
            <a:endParaRPr lang="zh-CN" altLang="zh-CN" sz="1400" dirty="0">
              <a:solidFill>
                <a:prstClr val="black"/>
              </a:solidFill>
              <a:latin typeface="微软雅黑" pitchFamily="34" charset="-122"/>
              <a:ea typeface="微软雅黑" pitchFamily="34" charset="-122"/>
            </a:endParaRPr>
          </a:p>
        </p:txBody>
      </p:sp>
      <p:cxnSp>
        <p:nvCxnSpPr>
          <p:cNvPr id="96" name="直接连接符 95"/>
          <p:cNvCxnSpPr/>
          <p:nvPr/>
        </p:nvCxnSpPr>
        <p:spPr>
          <a:xfrm>
            <a:off x="1332885" y="1398638"/>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2157201" y="1398638"/>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2989436" y="1405293"/>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5687" y="1398638"/>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4616948" y="1413550"/>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405789" y="1407265"/>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a:off x="6204650" y="1401507"/>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a:endCxn id="93" idx="0"/>
          </p:cNvCxnSpPr>
          <p:nvPr/>
        </p:nvCxnSpPr>
        <p:spPr>
          <a:xfrm>
            <a:off x="7029711" y="1413549"/>
            <a:ext cx="0" cy="202976"/>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7780494" y="1413550"/>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a:off x="8472765" y="1396297"/>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a:off x="1332885" y="1405293"/>
            <a:ext cx="7139880" cy="8257"/>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a:stCxn id="86" idx="2"/>
          </p:cNvCxnSpPr>
          <p:nvPr/>
        </p:nvCxnSpPr>
        <p:spPr>
          <a:xfrm>
            <a:off x="1332885" y="3098929"/>
            <a:ext cx="0" cy="221243"/>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08" name="肘形连接符 107"/>
          <p:cNvCxnSpPr/>
          <p:nvPr/>
        </p:nvCxnSpPr>
        <p:spPr>
          <a:xfrm>
            <a:off x="1332886" y="3320172"/>
            <a:ext cx="3664669" cy="239335"/>
          </a:xfrm>
          <a:prstGeom prst="bentConnector3">
            <a:avLst>
              <a:gd name="adj1" fmla="val 99963"/>
            </a:avLst>
          </a:prstGeom>
          <a:ln w="28575">
            <a:solidFill>
              <a:srgbClr val="4C91BB"/>
            </a:solidFill>
            <a:tailEnd type="arrow"/>
          </a:ln>
        </p:spPr>
        <p:style>
          <a:lnRef idx="1">
            <a:schemeClr val="accent1"/>
          </a:lnRef>
          <a:fillRef idx="0">
            <a:schemeClr val="accent1"/>
          </a:fillRef>
          <a:effectRef idx="0">
            <a:schemeClr val="accent1"/>
          </a:effectRef>
          <a:fontRef idx="minor">
            <a:schemeClr val="tx1"/>
          </a:fontRef>
        </p:style>
      </p:cxnSp>
      <p:sp>
        <p:nvSpPr>
          <p:cNvPr id="109" name="圆角矩形 108"/>
          <p:cNvSpPr/>
          <p:nvPr/>
        </p:nvSpPr>
        <p:spPr>
          <a:xfrm>
            <a:off x="1184385" y="3770236"/>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进项税额</a:t>
            </a:r>
            <a:endParaRPr lang="zh-CN" altLang="zh-CN" sz="1400" dirty="0">
              <a:solidFill>
                <a:prstClr val="black"/>
              </a:solidFill>
              <a:latin typeface="微软雅黑" pitchFamily="34" charset="-122"/>
              <a:ea typeface="微软雅黑" pitchFamily="34" charset="-122"/>
            </a:endParaRPr>
          </a:p>
        </p:txBody>
      </p:sp>
      <p:sp>
        <p:nvSpPr>
          <p:cNvPr id="110" name="圆角矩形 109"/>
          <p:cNvSpPr/>
          <p:nvPr/>
        </p:nvSpPr>
        <p:spPr>
          <a:xfrm>
            <a:off x="1983430" y="3764528"/>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进项税额转出</a:t>
            </a:r>
            <a:endParaRPr lang="zh-CN" altLang="zh-CN" sz="1400" dirty="0">
              <a:solidFill>
                <a:prstClr val="black"/>
              </a:solidFill>
              <a:latin typeface="微软雅黑" pitchFamily="34" charset="-122"/>
              <a:ea typeface="微软雅黑" pitchFamily="34" charset="-122"/>
            </a:endParaRPr>
          </a:p>
        </p:txBody>
      </p:sp>
      <p:sp>
        <p:nvSpPr>
          <p:cNvPr id="111" name="圆角矩形 110"/>
          <p:cNvSpPr/>
          <p:nvPr/>
        </p:nvSpPr>
        <p:spPr>
          <a:xfrm>
            <a:off x="2833086" y="3783166"/>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销项税额</a:t>
            </a:r>
            <a:endParaRPr lang="zh-CN" altLang="zh-CN" sz="1400" dirty="0">
              <a:solidFill>
                <a:prstClr val="black"/>
              </a:solidFill>
              <a:latin typeface="微软雅黑" pitchFamily="34" charset="-122"/>
              <a:ea typeface="微软雅黑" pitchFamily="34" charset="-122"/>
            </a:endParaRPr>
          </a:p>
        </p:txBody>
      </p:sp>
      <p:sp>
        <p:nvSpPr>
          <p:cNvPr id="112" name="圆角矩形 111"/>
          <p:cNvSpPr/>
          <p:nvPr/>
        </p:nvSpPr>
        <p:spPr>
          <a:xfrm>
            <a:off x="3598237" y="3792282"/>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销项税额抵减</a:t>
            </a:r>
            <a:endParaRPr lang="zh-CN" altLang="zh-CN" sz="1400" dirty="0">
              <a:solidFill>
                <a:prstClr val="black"/>
              </a:solidFill>
              <a:latin typeface="微软雅黑" pitchFamily="34" charset="-122"/>
              <a:ea typeface="微软雅黑" pitchFamily="34" charset="-122"/>
            </a:endParaRPr>
          </a:p>
        </p:txBody>
      </p:sp>
      <p:cxnSp>
        <p:nvCxnSpPr>
          <p:cNvPr id="113" name="直接连接符 112"/>
          <p:cNvCxnSpPr/>
          <p:nvPr/>
        </p:nvCxnSpPr>
        <p:spPr>
          <a:xfrm>
            <a:off x="1347735" y="3554947"/>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a:off x="2131930" y="3549238"/>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2996436" y="3567876"/>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3761587" y="3576992"/>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sp>
        <p:nvSpPr>
          <p:cNvPr id="117" name="圆角矩形 116"/>
          <p:cNvSpPr/>
          <p:nvPr/>
        </p:nvSpPr>
        <p:spPr>
          <a:xfrm>
            <a:off x="4438140" y="3792282"/>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已交税金</a:t>
            </a:r>
            <a:endParaRPr lang="zh-CN" altLang="zh-CN" sz="1400" dirty="0">
              <a:solidFill>
                <a:prstClr val="black"/>
              </a:solidFill>
              <a:latin typeface="微软雅黑" pitchFamily="34" charset="-122"/>
              <a:ea typeface="微软雅黑" pitchFamily="34" charset="-122"/>
            </a:endParaRPr>
          </a:p>
        </p:txBody>
      </p:sp>
      <p:sp>
        <p:nvSpPr>
          <p:cNvPr id="118" name="圆角矩形 117"/>
          <p:cNvSpPr/>
          <p:nvPr/>
        </p:nvSpPr>
        <p:spPr>
          <a:xfrm>
            <a:off x="5227589" y="3792282"/>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减免税款</a:t>
            </a:r>
            <a:endParaRPr lang="zh-CN" altLang="zh-CN" sz="1400" dirty="0">
              <a:solidFill>
                <a:prstClr val="black"/>
              </a:solidFill>
              <a:latin typeface="微软雅黑" pitchFamily="34" charset="-122"/>
              <a:ea typeface="微软雅黑" pitchFamily="34" charset="-122"/>
            </a:endParaRPr>
          </a:p>
        </p:txBody>
      </p:sp>
      <p:sp>
        <p:nvSpPr>
          <p:cNvPr id="119" name="圆角矩形 118"/>
          <p:cNvSpPr/>
          <p:nvPr/>
        </p:nvSpPr>
        <p:spPr>
          <a:xfrm>
            <a:off x="6032266" y="3785370"/>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出口退税</a:t>
            </a:r>
            <a:endParaRPr lang="zh-CN" altLang="zh-CN" sz="1400" dirty="0">
              <a:solidFill>
                <a:prstClr val="black"/>
              </a:solidFill>
              <a:latin typeface="微软雅黑" pitchFamily="34" charset="-122"/>
              <a:ea typeface="微软雅黑" pitchFamily="34" charset="-122"/>
            </a:endParaRPr>
          </a:p>
        </p:txBody>
      </p:sp>
      <p:sp>
        <p:nvSpPr>
          <p:cNvPr id="120" name="圆角矩形 119"/>
          <p:cNvSpPr/>
          <p:nvPr/>
        </p:nvSpPr>
        <p:spPr>
          <a:xfrm>
            <a:off x="6731992" y="3783165"/>
            <a:ext cx="616940" cy="1295462"/>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r>
              <a:rPr lang="zh-CN" altLang="en-US" sz="1400" dirty="0">
                <a:solidFill>
                  <a:prstClr val="black"/>
                </a:solidFill>
                <a:latin typeface="微软雅黑" pitchFamily="34" charset="-122"/>
                <a:ea typeface="微软雅黑" pitchFamily="34" charset="-122"/>
              </a:rPr>
              <a:t>出口</a:t>
            </a:r>
            <a:r>
              <a:rPr lang="zh-CN" altLang="en-US" sz="1400" dirty="0" smtClean="0">
                <a:solidFill>
                  <a:prstClr val="black"/>
                </a:solidFill>
                <a:latin typeface="微软雅黑" pitchFamily="34" charset="-122"/>
                <a:ea typeface="微软雅黑" pitchFamily="34" charset="-122"/>
              </a:rPr>
              <a:t>退税</a:t>
            </a:r>
            <a:endParaRPr lang="en-US" altLang="zh-CN" sz="1400" dirty="0" smtClean="0">
              <a:solidFill>
                <a:prstClr val="black"/>
              </a:solidFill>
              <a:latin typeface="微软雅黑" pitchFamily="34" charset="-122"/>
              <a:ea typeface="微软雅黑" pitchFamily="34" charset="-122"/>
            </a:endParaRPr>
          </a:p>
          <a:p>
            <a:pPr algn="ctr" defTabSz="685783"/>
            <a:r>
              <a:rPr lang="zh-CN" altLang="en-US" sz="1400" dirty="0" smtClean="0">
                <a:solidFill>
                  <a:prstClr val="black"/>
                </a:solidFill>
                <a:latin typeface="微软雅黑" pitchFamily="34" charset="-122"/>
                <a:ea typeface="微软雅黑" pitchFamily="34" charset="-122"/>
              </a:rPr>
              <a:t>抵减</a:t>
            </a:r>
            <a:endParaRPr lang="en-US" altLang="zh-CN" sz="1400" dirty="0" smtClean="0">
              <a:solidFill>
                <a:prstClr val="black"/>
              </a:solidFill>
              <a:latin typeface="微软雅黑" pitchFamily="34" charset="-122"/>
              <a:ea typeface="微软雅黑" pitchFamily="34" charset="-122"/>
            </a:endParaRPr>
          </a:p>
          <a:p>
            <a:pPr algn="ctr" defTabSz="685783"/>
            <a:r>
              <a:rPr lang="zh-CN" altLang="en-US" sz="1400" dirty="0" smtClean="0">
                <a:solidFill>
                  <a:prstClr val="black"/>
                </a:solidFill>
                <a:latin typeface="微软雅黑" pitchFamily="34" charset="-122"/>
                <a:ea typeface="微软雅黑" pitchFamily="34" charset="-122"/>
              </a:rPr>
              <a:t>应</a:t>
            </a:r>
            <a:r>
              <a:rPr lang="zh-CN" altLang="en-US" sz="1400" dirty="0">
                <a:solidFill>
                  <a:prstClr val="black"/>
                </a:solidFill>
                <a:latin typeface="微软雅黑" pitchFamily="34" charset="-122"/>
                <a:ea typeface="微软雅黑" pitchFamily="34" charset="-122"/>
              </a:rPr>
              <a:t>纳税额</a:t>
            </a:r>
            <a:endParaRPr lang="zh-CN" altLang="zh-CN" sz="1400" dirty="0">
              <a:solidFill>
                <a:prstClr val="black"/>
              </a:solidFill>
              <a:latin typeface="微软雅黑" pitchFamily="34" charset="-122"/>
              <a:ea typeface="微软雅黑" pitchFamily="34" charset="-122"/>
            </a:endParaRPr>
          </a:p>
        </p:txBody>
      </p:sp>
      <p:cxnSp>
        <p:nvCxnSpPr>
          <p:cNvPr id="121" name="直接连接符 120"/>
          <p:cNvCxnSpPr/>
          <p:nvPr/>
        </p:nvCxnSpPr>
        <p:spPr>
          <a:xfrm>
            <a:off x="4601490" y="3576992"/>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a:off x="5390939" y="3576992"/>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p:nvCxnSpPr>
        <p:spPr>
          <a:xfrm>
            <a:off x="6195616" y="3576992"/>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p:nvCxnSpPr>
        <p:spPr>
          <a:xfrm>
            <a:off x="7021917" y="3557607"/>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sp>
        <p:nvSpPr>
          <p:cNvPr id="125" name="圆角矩形 124"/>
          <p:cNvSpPr/>
          <p:nvPr/>
        </p:nvSpPr>
        <p:spPr>
          <a:xfrm>
            <a:off x="7593252" y="3783053"/>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lnSpc>
                <a:spcPts val="1500"/>
              </a:lnSpc>
            </a:pPr>
            <a:r>
              <a:rPr lang="zh-CN" altLang="en-US" sz="1400" dirty="0">
                <a:solidFill>
                  <a:prstClr val="black"/>
                </a:solidFill>
                <a:latin typeface="微软雅黑" pitchFamily="34" charset="-122"/>
                <a:ea typeface="微软雅黑" pitchFamily="34" charset="-122"/>
              </a:rPr>
              <a:t>转出未交增值税</a:t>
            </a:r>
            <a:endParaRPr lang="zh-CN" altLang="zh-CN" sz="1400" dirty="0">
              <a:solidFill>
                <a:prstClr val="black"/>
              </a:solidFill>
              <a:latin typeface="微软雅黑" pitchFamily="34" charset="-122"/>
              <a:ea typeface="微软雅黑" pitchFamily="34" charset="-122"/>
            </a:endParaRPr>
          </a:p>
        </p:txBody>
      </p:sp>
      <p:cxnSp>
        <p:nvCxnSpPr>
          <p:cNvPr id="126" name="直接连接符 125"/>
          <p:cNvCxnSpPr/>
          <p:nvPr/>
        </p:nvCxnSpPr>
        <p:spPr>
          <a:xfrm>
            <a:off x="7756602" y="3574675"/>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sp>
        <p:nvSpPr>
          <p:cNvPr id="127" name="圆角矩形 126"/>
          <p:cNvSpPr/>
          <p:nvPr/>
        </p:nvSpPr>
        <p:spPr>
          <a:xfrm>
            <a:off x="8291991" y="3774796"/>
            <a:ext cx="326700" cy="1312200"/>
          </a:xfrm>
          <a:prstGeom prst="roundRect">
            <a:avLst/>
          </a:prstGeom>
          <a:ln w="25400">
            <a:solidFill>
              <a:srgbClr val="4C91BB"/>
            </a:solidFill>
          </a:ln>
        </p:spPr>
        <p:style>
          <a:lnRef idx="2">
            <a:schemeClr val="accent2"/>
          </a:lnRef>
          <a:fillRef idx="1">
            <a:schemeClr val="lt1"/>
          </a:fillRef>
          <a:effectRef idx="0">
            <a:schemeClr val="accent2"/>
          </a:effectRef>
          <a:fontRef idx="minor">
            <a:schemeClr val="dk1"/>
          </a:fontRef>
        </p:style>
        <p:txBody>
          <a:bodyPr lIns="68579" tIns="34289" rIns="68579" bIns="34289" rtlCol="0" anchor="ctr"/>
          <a:lstStyle/>
          <a:p>
            <a:pPr algn="ctr" defTabSz="685783">
              <a:lnSpc>
                <a:spcPts val="1500"/>
              </a:lnSpc>
            </a:pPr>
            <a:r>
              <a:rPr lang="zh-CN" altLang="en-US" sz="1400" dirty="0">
                <a:solidFill>
                  <a:prstClr val="black"/>
                </a:solidFill>
                <a:latin typeface="微软雅黑" pitchFamily="34" charset="-122"/>
                <a:ea typeface="微软雅黑" pitchFamily="34" charset="-122"/>
              </a:rPr>
              <a:t>转出多交增值税</a:t>
            </a:r>
            <a:endParaRPr lang="zh-CN" altLang="zh-CN" sz="1400" dirty="0">
              <a:solidFill>
                <a:prstClr val="black"/>
              </a:solidFill>
              <a:latin typeface="微软雅黑" pitchFamily="34" charset="-122"/>
              <a:ea typeface="微软雅黑" pitchFamily="34" charset="-122"/>
            </a:endParaRPr>
          </a:p>
        </p:txBody>
      </p:sp>
      <p:cxnSp>
        <p:nvCxnSpPr>
          <p:cNvPr id="128" name="直接连接符 127"/>
          <p:cNvCxnSpPr/>
          <p:nvPr/>
        </p:nvCxnSpPr>
        <p:spPr>
          <a:xfrm>
            <a:off x="8466605" y="3567763"/>
            <a:ext cx="0" cy="215291"/>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cxnSp>
        <p:nvCxnSpPr>
          <p:cNvPr id="129" name="直接连接符 128"/>
          <p:cNvCxnSpPr/>
          <p:nvPr/>
        </p:nvCxnSpPr>
        <p:spPr>
          <a:xfrm>
            <a:off x="1339664" y="3559507"/>
            <a:ext cx="7139880" cy="8257"/>
          </a:xfrm>
          <a:prstGeom prst="line">
            <a:avLst/>
          </a:prstGeom>
          <a:ln w="28575">
            <a:solidFill>
              <a:srgbClr val="4C91BB"/>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6796362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8" y="230618"/>
            <a:ext cx="303235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应交增值税的核算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3" name="矩形 32"/>
          <p:cNvSpPr/>
          <p:nvPr/>
        </p:nvSpPr>
        <p:spPr>
          <a:xfrm>
            <a:off x="1515848" y="649144"/>
            <a:ext cx="6989797" cy="629514"/>
          </a:xfrm>
          <a:prstGeom prst="rect">
            <a:avLst/>
          </a:prstGeom>
        </p:spPr>
        <p:txBody>
          <a:bodyPr wrap="square" lIns="74787" tIns="37393" rIns="74787" bIns="37393">
            <a:spAutoFit/>
          </a:bodyPr>
          <a:lstStyle/>
          <a:p>
            <a:pPr algn="r"/>
            <a:r>
              <a:rPr lang="zh-CN" altLang="en-US" sz="1800" b="1" dirty="0">
                <a:solidFill>
                  <a:srgbClr val="084CA1"/>
                </a:solidFill>
                <a:ea typeface="微软雅黑"/>
                <a:cs typeface="+mn-ea"/>
                <a:sym typeface="+mn-lt"/>
              </a:rPr>
              <a:t>三、一般纳税人的账务</a:t>
            </a:r>
            <a:r>
              <a:rPr lang="zh-CN" altLang="en-US" sz="1800" b="1" dirty="0" smtClean="0">
                <a:solidFill>
                  <a:srgbClr val="084CA1"/>
                </a:solidFill>
                <a:ea typeface="微软雅黑"/>
                <a:cs typeface="+mn-ea"/>
                <a:sym typeface="+mn-lt"/>
              </a:rPr>
              <a:t>处理</a:t>
            </a:r>
            <a:r>
              <a:rPr lang="en-US" altLang="zh-CN" sz="1800" b="1" dirty="0" smtClean="0">
                <a:solidFill>
                  <a:srgbClr val="084CA1"/>
                </a:solidFill>
                <a:ea typeface="微软雅黑"/>
                <a:cs typeface="+mn-ea"/>
                <a:sym typeface="+mn-lt"/>
              </a:rPr>
              <a:t>——</a:t>
            </a:r>
            <a:r>
              <a:rPr lang="zh-CN" altLang="en-US" sz="1800" b="1" dirty="0">
                <a:solidFill>
                  <a:srgbClr val="084CA1"/>
                </a:solidFill>
                <a:ea typeface="微软雅黑"/>
                <a:cs typeface="+mn-ea"/>
              </a:rPr>
              <a:t>采购商品与接受应税劳务和应税</a:t>
            </a:r>
            <a:r>
              <a:rPr lang="zh-CN" altLang="en-US" sz="1800" b="1" dirty="0" smtClean="0">
                <a:solidFill>
                  <a:srgbClr val="084CA1"/>
                </a:solidFill>
                <a:ea typeface="微软雅黑"/>
                <a:cs typeface="+mn-ea"/>
              </a:rPr>
              <a:t>服务（</a:t>
            </a:r>
            <a:r>
              <a:rPr lang="zh-CN" altLang="en-US" sz="1800" b="1" dirty="0">
                <a:solidFill>
                  <a:srgbClr val="084CA1"/>
                </a:solidFill>
                <a:ea typeface="微软雅黑"/>
                <a:cs typeface="+mn-ea"/>
              </a:rPr>
              <a:t>进项税额</a:t>
            </a:r>
            <a:r>
              <a:rPr lang="zh-CN" altLang="en-US" sz="1800" b="1" dirty="0" smtClean="0">
                <a:solidFill>
                  <a:srgbClr val="084CA1"/>
                </a:solidFill>
                <a:ea typeface="微软雅黑"/>
                <a:cs typeface="+mn-ea"/>
              </a:rPr>
              <a:t>）</a:t>
            </a:r>
            <a:endParaRPr lang="zh-CN" altLang="zh-CN" sz="1800" b="1" dirty="0">
              <a:solidFill>
                <a:srgbClr val="084CA1"/>
              </a:solidFill>
              <a:ea typeface="微软雅黑"/>
              <a:cs typeface="+mn-ea"/>
            </a:endParaRPr>
          </a:p>
        </p:txBody>
      </p:sp>
      <p:grpSp>
        <p:nvGrpSpPr>
          <p:cNvPr id="10" name="组合 9"/>
          <p:cNvGrpSpPr/>
          <p:nvPr/>
        </p:nvGrpSpPr>
        <p:grpSpPr>
          <a:xfrm>
            <a:off x="107700" y="1333470"/>
            <a:ext cx="1760598" cy="1690207"/>
            <a:chOff x="1715" y="4363"/>
            <a:chExt cx="3628" cy="3490"/>
          </a:xfrm>
        </p:grpSpPr>
        <p:sp>
          <p:nvSpPr>
            <p:cNvPr id="11" name="椭圆 10"/>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2"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3" name="椭圆 12"/>
          <p:cNvSpPr/>
          <p:nvPr/>
        </p:nvSpPr>
        <p:spPr>
          <a:xfrm>
            <a:off x="1997945" y="113176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4" name="文本框 18"/>
          <p:cNvSpPr txBox="1"/>
          <p:nvPr/>
        </p:nvSpPr>
        <p:spPr>
          <a:xfrm>
            <a:off x="2285945" y="1701704"/>
            <a:ext cx="6858053"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材料采购</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在途</a:t>
            </a:r>
            <a:r>
              <a:rPr lang="zh-CN" altLang="zh-CN" sz="1800" dirty="0">
                <a:latin typeface="微软雅黑" pitchFamily="34" charset="-122"/>
                <a:ea typeface="微软雅黑" pitchFamily="34" charset="-122"/>
              </a:rPr>
              <a:t>物资</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生产</a:t>
            </a:r>
            <a:r>
              <a:rPr lang="zh-CN" altLang="zh-CN" sz="1800" dirty="0">
                <a:latin typeface="微软雅黑" pitchFamily="34" charset="-122"/>
                <a:ea typeface="微软雅黑" pitchFamily="34" charset="-122"/>
              </a:rPr>
              <a:t>成本</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制造费用</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‌管理费用‌等</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应交税费</a:t>
            </a:r>
            <a:r>
              <a:rPr lang="en-US"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zh-CN" altLang="zh-CN" sz="1800" dirty="0" smtClean="0">
                <a:latin typeface="微软雅黑" pitchFamily="34" charset="-122"/>
                <a:ea typeface="微软雅黑" pitchFamily="34" charset="-122"/>
              </a:rPr>
              <a:t>）</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应付</a:t>
            </a:r>
            <a:r>
              <a:rPr lang="zh-CN" altLang="en-US" sz="1800" dirty="0" smtClean="0">
                <a:latin typeface="微软雅黑" pitchFamily="34" charset="-122"/>
                <a:ea typeface="微软雅黑" pitchFamily="34" charset="-122"/>
              </a:rPr>
              <a:t>账款</a:t>
            </a:r>
            <a:r>
              <a:rPr lang="en-US" altLang="zh-CN"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应付票据</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银行存款等</a:t>
            </a:r>
            <a:endParaRPr lang="zh-CN" altLang="zh-CN" sz="1800" dirty="0">
              <a:latin typeface="微软雅黑" pitchFamily="34" charset="-122"/>
              <a:ea typeface="微软雅黑" pitchFamily="34" charset="-122"/>
            </a:endParaRPr>
          </a:p>
        </p:txBody>
      </p:sp>
      <p:sp>
        <p:nvSpPr>
          <p:cNvPr id="15" name="文本框 19"/>
          <p:cNvSpPr txBox="1"/>
          <p:nvPr/>
        </p:nvSpPr>
        <p:spPr>
          <a:xfrm>
            <a:off x="2573945" y="1131769"/>
            <a:ext cx="6570054" cy="553998"/>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一般纳税企业从国内采购物资或接受应税劳务和应税服务</a:t>
            </a:r>
            <a:endParaRPr lang="zh-CN" altLang="en-US" sz="2000" b="1" kern="0" dirty="0">
              <a:solidFill>
                <a:srgbClr val="084CA1"/>
              </a:solidFill>
              <a:latin typeface="微软雅黑" pitchFamily="34" charset="-122"/>
              <a:ea typeface="微软雅黑" pitchFamily="34" charset="-122"/>
            </a:endParaRPr>
          </a:p>
        </p:txBody>
      </p:sp>
      <p:sp>
        <p:nvSpPr>
          <p:cNvPr id="19" name="椭圆 18"/>
          <p:cNvSpPr/>
          <p:nvPr/>
        </p:nvSpPr>
        <p:spPr>
          <a:xfrm>
            <a:off x="1997945" y="3046825"/>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0" name="文本框 18"/>
          <p:cNvSpPr txBox="1"/>
          <p:nvPr/>
        </p:nvSpPr>
        <p:spPr>
          <a:xfrm>
            <a:off x="2285945" y="3616760"/>
            <a:ext cx="6858053"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应付账款</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应付票据</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银行存款等</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：材料采购‌</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在途物资‌</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制造</a:t>
            </a:r>
            <a:r>
              <a:rPr lang="zh-CN" altLang="zh-CN" sz="1800" dirty="0" smtClean="0">
                <a:latin typeface="微软雅黑" pitchFamily="34" charset="-122"/>
                <a:ea typeface="微软雅黑" pitchFamily="34" charset="-122"/>
              </a:rPr>
              <a:t>费用‌</a:t>
            </a:r>
            <a:r>
              <a:rPr lang="zh-CN" altLang="zh-CN" sz="1800" dirty="0">
                <a:latin typeface="微软雅黑" pitchFamily="34" charset="-122"/>
                <a:ea typeface="微软雅黑" pitchFamily="34" charset="-122"/>
              </a:rPr>
              <a:t>等</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应交税费</a:t>
            </a:r>
            <a:r>
              <a:rPr lang="en-US"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p>
        </p:txBody>
      </p:sp>
      <p:sp>
        <p:nvSpPr>
          <p:cNvPr id="22" name="文本框 19"/>
          <p:cNvSpPr txBox="1"/>
          <p:nvPr/>
        </p:nvSpPr>
        <p:spPr>
          <a:xfrm>
            <a:off x="2573945" y="3046825"/>
            <a:ext cx="6570054" cy="553998"/>
          </a:xfrm>
          <a:prstGeom prst="rect">
            <a:avLst/>
          </a:prstGeom>
          <a:noFill/>
        </p:spPr>
        <p:txBody>
          <a:bodyPr wrap="square" rtlCol="0">
            <a:spAutoFit/>
          </a:bodyPr>
          <a:lstStyle/>
          <a:p>
            <a:pPr defTabSz="914400">
              <a:lnSpc>
                <a:spcPct val="150000"/>
              </a:lnSpc>
              <a:defRPr/>
            </a:pPr>
            <a:r>
              <a:rPr lang="zh-CN" altLang="zh-CN" sz="2000" b="1" kern="0" dirty="0" smtClean="0">
                <a:solidFill>
                  <a:srgbClr val="084CA1"/>
                </a:solidFill>
                <a:latin typeface="微软雅黑" pitchFamily="34" charset="-122"/>
                <a:ea typeface="微软雅黑" pitchFamily="34" charset="-122"/>
              </a:rPr>
              <a:t>购</a:t>
            </a:r>
            <a:r>
              <a:rPr lang="zh-CN" altLang="zh-CN" sz="2000" b="1" kern="0" dirty="0">
                <a:solidFill>
                  <a:srgbClr val="084CA1"/>
                </a:solidFill>
                <a:latin typeface="微软雅黑" pitchFamily="34" charset="-122"/>
                <a:ea typeface="微软雅黑" pitchFamily="34" charset="-122"/>
              </a:rPr>
              <a:t>入物资发生的退货</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9770447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6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7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9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0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Title"/>
  <p:tag name="MH_ORDER" val="1"/>
</p:tagLst>
</file>

<file path=ppt/tags/tag2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8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1"/>
</p:tagLst>
</file>

<file path=ppt/tags/tag2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2"/>
</p:tagLst>
</file>

<file path=ppt/tags/tag3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3"/>
</p:tagLst>
</file>

<file path=ppt/tags/tag31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1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4"/>
</p:tagLst>
</file>

<file path=ppt/tags/tag3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5"/>
</p:tagLst>
</file>

<file path=ppt/tags/tag3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6"/>
</p:tagLst>
</file>

<file path=ppt/tags/tag3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7"/>
</p:tagLst>
</file>

<file path=ppt/tags/tag35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SubTitle"/>
  <p:tag name="MH_ORDER" val="1"/>
</p:tagLst>
</file>

<file path=ppt/tags/tag3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8"/>
</p:tagLst>
</file>

<file path=ppt/tags/tag3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9"/>
</p:tagLst>
</file>

<file path=ppt/tags/tag3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SubTitle"/>
  <p:tag name="MH_ORDER" val="2"/>
</p:tagLst>
</file>

<file path=ppt/tags/tag3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SubTitle"/>
  <p:tag name="MH_ORDER" val="3"/>
</p:tagLst>
</file>

<file path=ppt/tags/tag4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0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SubTitle"/>
  <p:tag name="MH_ORDER" val="4"/>
</p:tagLst>
</file>

<file path=ppt/tags/tag4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10"/>
</p:tagLst>
</file>

<file path=ppt/tags/tag4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3.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Other"/>
  <p:tag name="MH_ORDER" val="11"/>
</p:tagLst>
</file>

<file path=ppt/tags/tag4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802094057"/>
  <p:tag name="MH_LIBRARY" val="GRAPHIC"/>
  <p:tag name="MH_TYPE" val="SubTitle"/>
  <p:tag name="MH_ORDER" val="5"/>
</p:tagLst>
</file>

<file path=ppt/tags/tag4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9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02.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8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7103</TotalTime>
  <Words>4992</Words>
  <Application>Microsoft Office PowerPoint</Application>
  <PresentationFormat>全屏显示(16:9)</PresentationFormat>
  <Paragraphs>740</Paragraphs>
  <Slides>71</Slides>
  <Notes>1</Notes>
  <HiddenSlides>0</HiddenSlides>
  <MMClips>0</MMClips>
  <ScaleCrop>false</ScaleCrop>
  <HeadingPairs>
    <vt:vector size="4" baseType="variant">
      <vt:variant>
        <vt:lpstr>主题</vt:lpstr>
      </vt:variant>
      <vt:variant>
        <vt:i4>2</vt:i4>
      </vt:variant>
      <vt:variant>
        <vt:lpstr>幻灯片标题</vt:lpstr>
      </vt:variant>
      <vt:variant>
        <vt:i4>71</vt:i4>
      </vt:variant>
    </vt:vector>
  </HeadingPairs>
  <TitlesOfParts>
    <vt:vector size="73" baseType="lpstr">
      <vt:lpstr>1_Office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523</cp:revision>
  <dcterms:created xsi:type="dcterms:W3CDTF">2018-01-31T05:19:00Z</dcterms:created>
  <dcterms:modified xsi:type="dcterms:W3CDTF">2018-08-23T05:32:02Z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