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80" r:id="rId9"/>
    <p:sldId id="281" r:id="rId10"/>
    <p:sldId id="265" r:id="rId11"/>
    <p:sldId id="266" r:id="rId12"/>
    <p:sldId id="282" r:id="rId13"/>
    <p:sldId id="267" r:id="rId14"/>
    <p:sldId id="283" r:id="rId15"/>
    <p:sldId id="284" r:id="rId16"/>
    <p:sldId id="285" r:id="rId17"/>
    <p:sldId id="268" r:id="rId18"/>
    <p:sldId id="286" r:id="rId19"/>
    <p:sldId id="270" r:id="rId20"/>
    <p:sldId id="271" r:id="rId21"/>
    <p:sldId id="272" r:id="rId22"/>
    <p:sldId id="273" r:id="rId23"/>
    <p:sldId id="287" r:id="rId24"/>
    <p:sldId id="274" r:id="rId25"/>
    <p:sldId id="275" r:id="rId26"/>
    <p:sldId id="276" r:id="rId27"/>
    <p:sldId id="277" r:id="rId28"/>
    <p:sldId id="278" r:id="rId29"/>
    <p:sldId id="279" r:id="rId30"/>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3C2FFA5D-87B4-456A-9821-1D502468CF0F}" styleName="主题样式 1 - 强调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6B43158-E766-69D4-6211-14226258FC34}"/>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B6B63B98-EE1E-EB62-54B1-B3AE6227F5FA}"/>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A0757891-28BB-05CE-2A65-C20E7B43E6E8}"/>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B08B04EB-194A-2729-D52D-2745B2AA3C35}"/>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3D114C0B-6BF4-F919-7B56-9CF689A73B9B}"/>
              </a:ext>
            </a:extLst>
          </p:cNvPr>
          <p:cNvSpPr>
            <a:spLocks noGrp="1"/>
          </p:cNvSpPr>
          <p:nvPr>
            <p:ph type="sldNum" sz="quarter" idx="12"/>
          </p:nvPr>
        </p:nvSpPr>
        <p:spPr/>
        <p:txBody>
          <a:bodyPr/>
          <a:lstStyle>
            <a:lvl1pPr>
              <a:defRPr/>
            </a:lvl1pPr>
          </a:lstStyle>
          <a:p>
            <a:fld id="{66EB60E3-F3AC-40F6-B4CF-C9636285F991}" type="slidenum">
              <a:rPr lang="en-US" altLang="zh-CN"/>
              <a:pPr/>
              <a:t>‹#›</a:t>
            </a:fld>
            <a:endParaRPr lang="en-US" altLang="zh-CN"/>
          </a:p>
        </p:txBody>
      </p:sp>
    </p:spTree>
    <p:extLst>
      <p:ext uri="{BB962C8B-B14F-4D97-AF65-F5344CB8AC3E}">
        <p14:creationId xmlns:p14="http://schemas.microsoft.com/office/powerpoint/2010/main" val="38833599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81839ED-D486-0B6E-9109-BF8FF0BCBA2C}"/>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BB990187-B03E-61AD-7530-93089BF0A38B}"/>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2B4BB39B-F138-8D82-A23D-454D19C885B1}"/>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7D581915-FF32-30FC-2F55-88BA84E90078}"/>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6D5FAF0C-5680-D139-9700-BE3CAD78D7AF}"/>
              </a:ext>
            </a:extLst>
          </p:cNvPr>
          <p:cNvSpPr>
            <a:spLocks noGrp="1"/>
          </p:cNvSpPr>
          <p:nvPr>
            <p:ph type="sldNum" sz="quarter" idx="12"/>
          </p:nvPr>
        </p:nvSpPr>
        <p:spPr/>
        <p:txBody>
          <a:bodyPr/>
          <a:lstStyle>
            <a:lvl1pPr>
              <a:defRPr/>
            </a:lvl1pPr>
          </a:lstStyle>
          <a:p>
            <a:fld id="{D79809DC-DB7B-4162-8328-F095CAFF2BDE}" type="slidenum">
              <a:rPr lang="en-US" altLang="zh-CN"/>
              <a:pPr/>
              <a:t>‹#›</a:t>
            </a:fld>
            <a:endParaRPr lang="en-US" altLang="zh-CN"/>
          </a:p>
        </p:txBody>
      </p:sp>
    </p:spTree>
    <p:extLst>
      <p:ext uri="{BB962C8B-B14F-4D97-AF65-F5344CB8AC3E}">
        <p14:creationId xmlns:p14="http://schemas.microsoft.com/office/powerpoint/2010/main" val="25203505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16628987-B80F-1BD4-781B-EF04D917EA5E}"/>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A8C1E2DB-BAD1-E027-C571-F310FDB05364}"/>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BB7F32A2-3B16-DFBC-06E5-90A0958087DB}"/>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6F184F7-C233-6163-F40F-B1EE9E071B7A}"/>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D6A808AF-4D30-EAA0-D33C-53F698005B38}"/>
              </a:ext>
            </a:extLst>
          </p:cNvPr>
          <p:cNvSpPr>
            <a:spLocks noGrp="1"/>
          </p:cNvSpPr>
          <p:nvPr>
            <p:ph type="sldNum" sz="quarter" idx="12"/>
          </p:nvPr>
        </p:nvSpPr>
        <p:spPr/>
        <p:txBody>
          <a:bodyPr/>
          <a:lstStyle>
            <a:lvl1pPr>
              <a:defRPr/>
            </a:lvl1pPr>
          </a:lstStyle>
          <a:p>
            <a:fld id="{B18401CA-34AD-4D06-A56D-4DA1313F3DAD}" type="slidenum">
              <a:rPr lang="en-US" altLang="zh-CN"/>
              <a:pPr/>
              <a:t>‹#›</a:t>
            </a:fld>
            <a:endParaRPr lang="en-US" altLang="zh-CN"/>
          </a:p>
        </p:txBody>
      </p:sp>
    </p:spTree>
    <p:extLst>
      <p:ext uri="{BB962C8B-B14F-4D97-AF65-F5344CB8AC3E}">
        <p14:creationId xmlns:p14="http://schemas.microsoft.com/office/powerpoint/2010/main" val="407108817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5A5EC71-1A0F-3E37-7B3C-61B50365DC07}"/>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a:extLst>
              <a:ext uri="{FF2B5EF4-FFF2-40B4-BE49-F238E27FC236}">
                <a16:creationId xmlns:a16="http://schemas.microsoft.com/office/drawing/2014/main" id="{4A0997ED-5EBA-978C-831A-F2813FB0AC30}"/>
              </a:ext>
            </a:extLst>
          </p:cNvPr>
          <p:cNvSpPr>
            <a:spLocks noGrp="1"/>
          </p:cNvSpPr>
          <p:nvPr>
            <p:ph type="tbl" idx="1"/>
          </p:nvPr>
        </p:nvSpPr>
        <p:spPr>
          <a:xfrm>
            <a:off x="457200" y="1600200"/>
            <a:ext cx="8229600" cy="4525963"/>
          </a:xfrm>
        </p:spPr>
        <p:txBody>
          <a:bodyPr/>
          <a:lstStyle/>
          <a:p>
            <a:endParaRPr lang="zh-CN" altLang="en-US"/>
          </a:p>
        </p:txBody>
      </p:sp>
      <p:sp>
        <p:nvSpPr>
          <p:cNvPr id="4" name="日期占位符 3">
            <a:extLst>
              <a:ext uri="{FF2B5EF4-FFF2-40B4-BE49-F238E27FC236}">
                <a16:creationId xmlns:a16="http://schemas.microsoft.com/office/drawing/2014/main" id="{9DF1005B-2F03-2C73-14C8-2972490001EC}"/>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0BC9662-0488-0327-9130-B0B2F45A1664}"/>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156A3450-17A9-662B-F3F7-40FB0716FFF5}"/>
              </a:ext>
            </a:extLst>
          </p:cNvPr>
          <p:cNvSpPr>
            <a:spLocks noGrp="1"/>
          </p:cNvSpPr>
          <p:nvPr>
            <p:ph type="sldNum" sz="quarter" idx="12"/>
          </p:nvPr>
        </p:nvSpPr>
        <p:spPr>
          <a:xfrm>
            <a:off x="6553200" y="6245225"/>
            <a:ext cx="2133600" cy="476250"/>
          </a:xfrm>
        </p:spPr>
        <p:txBody>
          <a:bodyPr/>
          <a:lstStyle>
            <a:lvl1pPr>
              <a:defRPr/>
            </a:lvl1pPr>
          </a:lstStyle>
          <a:p>
            <a:fld id="{4F8479C4-AF95-44DF-BE27-05215164077F}" type="slidenum">
              <a:rPr lang="en-US" altLang="zh-CN"/>
              <a:pPr/>
              <a:t>‹#›</a:t>
            </a:fld>
            <a:endParaRPr lang="en-US" altLang="zh-CN"/>
          </a:p>
        </p:txBody>
      </p:sp>
    </p:spTree>
    <p:extLst>
      <p:ext uri="{BB962C8B-B14F-4D97-AF65-F5344CB8AC3E}">
        <p14:creationId xmlns:p14="http://schemas.microsoft.com/office/powerpoint/2010/main" val="31095974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55230A6-D7DD-8D42-72FA-1ADBEBB0DBA9}"/>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B6962B7B-8474-00CD-04BD-99128CA836F5}"/>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88C610A1-43AC-B41A-DD12-83DCED46F55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AA8B7E73-BCA0-3119-E798-79550C4E9B9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973C5B0B-FEAB-7D8C-35C5-96F802018992}"/>
              </a:ext>
            </a:extLst>
          </p:cNvPr>
          <p:cNvSpPr>
            <a:spLocks noGrp="1"/>
          </p:cNvSpPr>
          <p:nvPr>
            <p:ph type="sldNum" sz="quarter" idx="12"/>
          </p:nvPr>
        </p:nvSpPr>
        <p:spPr/>
        <p:txBody>
          <a:bodyPr/>
          <a:lstStyle>
            <a:lvl1pPr>
              <a:defRPr/>
            </a:lvl1pPr>
          </a:lstStyle>
          <a:p>
            <a:fld id="{040DDA22-4660-454B-92B7-664532DD91ED}" type="slidenum">
              <a:rPr lang="en-US" altLang="zh-CN"/>
              <a:pPr/>
              <a:t>‹#›</a:t>
            </a:fld>
            <a:endParaRPr lang="en-US" altLang="zh-CN"/>
          </a:p>
        </p:txBody>
      </p:sp>
    </p:spTree>
    <p:extLst>
      <p:ext uri="{BB962C8B-B14F-4D97-AF65-F5344CB8AC3E}">
        <p14:creationId xmlns:p14="http://schemas.microsoft.com/office/powerpoint/2010/main" val="299639223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0B3FC3BA-B5D1-D9E0-CFF7-1831F571EBF0}"/>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9767BFF9-D57F-68C9-1B27-C6F590292B40}"/>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3DE87A09-2597-438E-923C-D107383D05FB}"/>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3081EAF7-69EA-8A1D-C644-02B249EED30E}"/>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CC9172A8-2270-38E8-3AAE-BC2A3A7B09E3}"/>
              </a:ext>
            </a:extLst>
          </p:cNvPr>
          <p:cNvSpPr>
            <a:spLocks noGrp="1"/>
          </p:cNvSpPr>
          <p:nvPr>
            <p:ph type="sldNum" sz="quarter" idx="12"/>
          </p:nvPr>
        </p:nvSpPr>
        <p:spPr/>
        <p:txBody>
          <a:bodyPr/>
          <a:lstStyle>
            <a:lvl1pPr>
              <a:defRPr/>
            </a:lvl1pPr>
          </a:lstStyle>
          <a:p>
            <a:fld id="{DCF1F463-C6B4-498E-B42D-181EEEE011EF}" type="slidenum">
              <a:rPr lang="en-US" altLang="zh-CN"/>
              <a:pPr/>
              <a:t>‹#›</a:t>
            </a:fld>
            <a:endParaRPr lang="en-US" altLang="zh-CN"/>
          </a:p>
        </p:txBody>
      </p:sp>
    </p:spTree>
    <p:extLst>
      <p:ext uri="{BB962C8B-B14F-4D97-AF65-F5344CB8AC3E}">
        <p14:creationId xmlns:p14="http://schemas.microsoft.com/office/powerpoint/2010/main" val="32001072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0127DF8-D1C3-CA8B-80E3-D579F108197A}"/>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5230D6C4-A022-3003-B28B-F543FA2603A8}"/>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CB947DD7-AE0F-C8DD-BBC9-6325836C530C}"/>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DECAAB24-F276-4FD3-0A34-CA2C40A18EE2}"/>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39BBC2F7-C683-E675-D113-8B7B77F2392B}"/>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DBCC3110-8D98-3D24-C22D-6ACEB2AAD14D}"/>
              </a:ext>
            </a:extLst>
          </p:cNvPr>
          <p:cNvSpPr>
            <a:spLocks noGrp="1"/>
          </p:cNvSpPr>
          <p:nvPr>
            <p:ph type="sldNum" sz="quarter" idx="12"/>
          </p:nvPr>
        </p:nvSpPr>
        <p:spPr/>
        <p:txBody>
          <a:bodyPr/>
          <a:lstStyle>
            <a:lvl1pPr>
              <a:defRPr/>
            </a:lvl1pPr>
          </a:lstStyle>
          <a:p>
            <a:fld id="{A172AE54-0C5E-4438-887E-B6A5CFB0EA78}" type="slidenum">
              <a:rPr lang="en-US" altLang="zh-CN"/>
              <a:pPr/>
              <a:t>‹#›</a:t>
            </a:fld>
            <a:endParaRPr lang="en-US" altLang="zh-CN"/>
          </a:p>
        </p:txBody>
      </p:sp>
    </p:spTree>
    <p:extLst>
      <p:ext uri="{BB962C8B-B14F-4D97-AF65-F5344CB8AC3E}">
        <p14:creationId xmlns:p14="http://schemas.microsoft.com/office/powerpoint/2010/main" val="26019311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2E2183-90C2-C786-F441-4237E500D467}"/>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2BDF45B6-0BC5-A96F-952E-706A2C2671AA}"/>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80A0C283-8950-9163-D30A-9E7EC937BEEA}"/>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637CCEF6-CA42-C2D8-64E2-1434E64AD234}"/>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165DB855-6F20-D339-815D-7E7F5204E995}"/>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04E2196B-0334-815E-C70F-4E8742C7E164}"/>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7B6BD374-04E7-3F03-DA80-261F247FC384}"/>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3AD0BDD3-87E7-B31E-C826-25EB4F5DB153}"/>
              </a:ext>
            </a:extLst>
          </p:cNvPr>
          <p:cNvSpPr>
            <a:spLocks noGrp="1"/>
          </p:cNvSpPr>
          <p:nvPr>
            <p:ph type="sldNum" sz="quarter" idx="12"/>
          </p:nvPr>
        </p:nvSpPr>
        <p:spPr/>
        <p:txBody>
          <a:bodyPr/>
          <a:lstStyle>
            <a:lvl1pPr>
              <a:defRPr/>
            </a:lvl1pPr>
          </a:lstStyle>
          <a:p>
            <a:fld id="{68A8470C-F354-404C-8CD6-ED589947B507}" type="slidenum">
              <a:rPr lang="en-US" altLang="zh-CN"/>
              <a:pPr/>
              <a:t>‹#›</a:t>
            </a:fld>
            <a:endParaRPr lang="en-US" altLang="zh-CN"/>
          </a:p>
        </p:txBody>
      </p:sp>
    </p:spTree>
    <p:extLst>
      <p:ext uri="{BB962C8B-B14F-4D97-AF65-F5344CB8AC3E}">
        <p14:creationId xmlns:p14="http://schemas.microsoft.com/office/powerpoint/2010/main" val="27512969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2D4D9CF-855A-469B-7157-5E7AB6FC173E}"/>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B2B5D4E0-74B7-624C-CD39-ADFCC6ED31DF}"/>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EE5E172C-F470-C9A7-350F-74CFE6DF6C55}"/>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404708A4-F31A-C7B7-A128-19452CA1CC28}"/>
              </a:ext>
            </a:extLst>
          </p:cNvPr>
          <p:cNvSpPr>
            <a:spLocks noGrp="1"/>
          </p:cNvSpPr>
          <p:nvPr>
            <p:ph type="sldNum" sz="quarter" idx="12"/>
          </p:nvPr>
        </p:nvSpPr>
        <p:spPr/>
        <p:txBody>
          <a:bodyPr/>
          <a:lstStyle>
            <a:lvl1pPr>
              <a:defRPr/>
            </a:lvl1pPr>
          </a:lstStyle>
          <a:p>
            <a:fld id="{94F83105-218A-4EB1-B5FD-794FB42B024F}" type="slidenum">
              <a:rPr lang="en-US" altLang="zh-CN"/>
              <a:pPr/>
              <a:t>‹#›</a:t>
            </a:fld>
            <a:endParaRPr lang="en-US" altLang="zh-CN"/>
          </a:p>
        </p:txBody>
      </p:sp>
    </p:spTree>
    <p:extLst>
      <p:ext uri="{BB962C8B-B14F-4D97-AF65-F5344CB8AC3E}">
        <p14:creationId xmlns:p14="http://schemas.microsoft.com/office/powerpoint/2010/main" val="39210606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0AD8484F-5475-3FDC-FF0E-079C7480807B}"/>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3F25DD49-5A30-12BE-4451-6FBD18772710}"/>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1D082298-9564-C55C-ED92-6AE9FB1AC7B5}"/>
              </a:ext>
            </a:extLst>
          </p:cNvPr>
          <p:cNvSpPr>
            <a:spLocks noGrp="1"/>
          </p:cNvSpPr>
          <p:nvPr>
            <p:ph type="sldNum" sz="quarter" idx="12"/>
          </p:nvPr>
        </p:nvSpPr>
        <p:spPr/>
        <p:txBody>
          <a:bodyPr/>
          <a:lstStyle>
            <a:lvl1pPr>
              <a:defRPr/>
            </a:lvl1pPr>
          </a:lstStyle>
          <a:p>
            <a:fld id="{9593F490-51E2-437B-9683-06EFCC9F1407}" type="slidenum">
              <a:rPr lang="en-US" altLang="zh-CN"/>
              <a:pPr/>
              <a:t>‹#›</a:t>
            </a:fld>
            <a:endParaRPr lang="en-US" altLang="zh-CN"/>
          </a:p>
        </p:txBody>
      </p:sp>
    </p:spTree>
    <p:extLst>
      <p:ext uri="{BB962C8B-B14F-4D97-AF65-F5344CB8AC3E}">
        <p14:creationId xmlns:p14="http://schemas.microsoft.com/office/powerpoint/2010/main" val="28399388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486ECAD-43A6-9B99-12F7-F8052B5E8FE5}"/>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BC7A9B34-7D31-D789-2938-CF28692BE4C3}"/>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9187FBD3-19FB-A8C1-62BE-9D33E865FD53}"/>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2DEFE4D7-8894-584C-2C4B-99BAE06BB144}"/>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B1D9A27A-4DF5-04AA-51B2-581C153B3B05}"/>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1E4EA794-7325-47B5-9E5C-CC7D5A679A5B}"/>
              </a:ext>
            </a:extLst>
          </p:cNvPr>
          <p:cNvSpPr>
            <a:spLocks noGrp="1"/>
          </p:cNvSpPr>
          <p:nvPr>
            <p:ph type="sldNum" sz="quarter" idx="12"/>
          </p:nvPr>
        </p:nvSpPr>
        <p:spPr/>
        <p:txBody>
          <a:bodyPr/>
          <a:lstStyle>
            <a:lvl1pPr>
              <a:defRPr/>
            </a:lvl1pPr>
          </a:lstStyle>
          <a:p>
            <a:fld id="{2D92BC67-310B-4298-9580-EB1249F3B0EA}" type="slidenum">
              <a:rPr lang="en-US" altLang="zh-CN"/>
              <a:pPr/>
              <a:t>‹#›</a:t>
            </a:fld>
            <a:endParaRPr lang="en-US" altLang="zh-CN"/>
          </a:p>
        </p:txBody>
      </p:sp>
    </p:spTree>
    <p:extLst>
      <p:ext uri="{BB962C8B-B14F-4D97-AF65-F5344CB8AC3E}">
        <p14:creationId xmlns:p14="http://schemas.microsoft.com/office/powerpoint/2010/main" val="15848122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153DA20-6E5C-CAB5-E000-B2431DB5414F}"/>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99A57C43-4BAC-41FD-B018-8F5CD7266F69}"/>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12D4D841-98BF-0CE1-19F4-359E2342A083}"/>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9EC0BC07-192B-021D-7696-D3200B965EB6}"/>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35F3D686-A135-E3CE-C331-DF8E93DEFD43}"/>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F8BB5C41-0A01-D098-4D3D-007532DC432D}"/>
              </a:ext>
            </a:extLst>
          </p:cNvPr>
          <p:cNvSpPr>
            <a:spLocks noGrp="1"/>
          </p:cNvSpPr>
          <p:nvPr>
            <p:ph type="sldNum" sz="quarter" idx="12"/>
          </p:nvPr>
        </p:nvSpPr>
        <p:spPr/>
        <p:txBody>
          <a:bodyPr/>
          <a:lstStyle>
            <a:lvl1pPr>
              <a:defRPr/>
            </a:lvl1pPr>
          </a:lstStyle>
          <a:p>
            <a:fld id="{E6309D01-77E4-4BE7-AC1D-D6182688D7B2}" type="slidenum">
              <a:rPr lang="en-US" altLang="zh-CN"/>
              <a:pPr/>
              <a:t>‹#›</a:t>
            </a:fld>
            <a:endParaRPr lang="en-US" altLang="zh-CN"/>
          </a:p>
        </p:txBody>
      </p:sp>
    </p:spTree>
    <p:extLst>
      <p:ext uri="{BB962C8B-B14F-4D97-AF65-F5344CB8AC3E}">
        <p14:creationId xmlns:p14="http://schemas.microsoft.com/office/powerpoint/2010/main" val="19662680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4700007D-77AD-CF51-E76C-62C7722C50FA}"/>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62B4E6F1-0BE0-ECD8-84E8-A8407A58468C}"/>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1E659C7E-DCF1-AA63-E00F-730D6033156E}"/>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A48C42B3-E59E-A095-DB16-9FF5B68ACBFF}"/>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4A0BC948-C10A-2AB2-8CBC-C3DC774CED13}"/>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BAE0A234-7A53-443D-86FE-78A29F2F18E0}"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AD79E432-3DB9-2BAA-8F42-4AC9E921A8D0}"/>
              </a:ext>
            </a:extLst>
          </p:cNvPr>
          <p:cNvSpPr>
            <a:spLocks noGrp="1" noChangeArrowheads="1"/>
          </p:cNvSpPr>
          <p:nvPr>
            <p:ph type="ctrTitle"/>
          </p:nvPr>
        </p:nvSpPr>
        <p:spPr>
          <a:xfrm>
            <a:off x="685800" y="2130425"/>
            <a:ext cx="7772400" cy="1470025"/>
          </a:xfrm>
        </p:spPr>
        <p:txBody>
          <a:bodyPr anchor="ctr"/>
          <a:lstStyle/>
          <a:p>
            <a:r>
              <a:rPr lang="zh-CN" altLang="en-US" sz="4400" b="1"/>
              <a:t>第十二章</a:t>
            </a:r>
          </a:p>
        </p:txBody>
      </p:sp>
      <p:sp>
        <p:nvSpPr>
          <p:cNvPr id="2051" name="Rectangle 3">
            <a:extLst>
              <a:ext uri="{FF2B5EF4-FFF2-40B4-BE49-F238E27FC236}">
                <a16:creationId xmlns:a16="http://schemas.microsoft.com/office/drawing/2014/main" id="{D3C51920-A74E-A29C-A717-7017F915162F}"/>
              </a:ext>
            </a:extLst>
          </p:cNvPr>
          <p:cNvSpPr>
            <a:spLocks noGrp="1" noChangeArrowheads="1"/>
          </p:cNvSpPr>
          <p:nvPr>
            <p:ph type="subTitle" idx="1"/>
          </p:nvPr>
        </p:nvSpPr>
        <p:spPr>
          <a:xfrm>
            <a:off x="1371600" y="3886200"/>
            <a:ext cx="6400800" cy="1752600"/>
          </a:xfrm>
        </p:spPr>
        <p:txBody>
          <a:bodyPr/>
          <a:lstStyle/>
          <a:p>
            <a:r>
              <a:rPr lang="zh-CN" altLang="en-US" sz="3200" b="1"/>
              <a:t>代理营销体系</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6" name="Rectangle 4">
            <a:extLst>
              <a:ext uri="{FF2B5EF4-FFF2-40B4-BE49-F238E27FC236}">
                <a16:creationId xmlns:a16="http://schemas.microsoft.com/office/drawing/2014/main" id="{A5AC3411-2F7D-CD1C-88CF-3C4A9F01A1F4}"/>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13317" name="Rectangle 5">
            <a:extLst>
              <a:ext uri="{FF2B5EF4-FFF2-40B4-BE49-F238E27FC236}">
                <a16:creationId xmlns:a16="http://schemas.microsoft.com/office/drawing/2014/main" id="{6EEEEC42-AD77-2FAC-31A1-5CC8F0DCB5F2}"/>
              </a:ext>
            </a:extLst>
          </p:cNvPr>
          <p:cNvSpPr>
            <a:spLocks noGrp="1" noChangeArrowheads="1"/>
          </p:cNvSpPr>
          <p:nvPr>
            <p:ph type="subTitle" idx="1"/>
          </p:nvPr>
        </p:nvSpPr>
        <p:spPr>
          <a:xfrm>
            <a:off x="1371600" y="3886200"/>
            <a:ext cx="6400800" cy="1752600"/>
          </a:xfrm>
        </p:spPr>
        <p:txBody>
          <a:bodyPr/>
          <a:lstStyle/>
          <a:p>
            <a:r>
              <a:rPr lang="zh-CN" altLang="en-US" sz="3200"/>
              <a:t>专业代理营销体系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7BC015DF-D80D-696B-14C8-8CEEFDFD3B6D}"/>
              </a:ext>
            </a:extLst>
          </p:cNvPr>
          <p:cNvSpPr>
            <a:spLocks noGrp="1" noChangeArrowheads="1"/>
          </p:cNvSpPr>
          <p:nvPr>
            <p:ph type="title"/>
          </p:nvPr>
        </p:nvSpPr>
        <p:spPr/>
        <p:txBody>
          <a:bodyPr/>
          <a:lstStyle/>
          <a:p>
            <a:endParaRPr lang="zh-CN" altLang="zh-CN"/>
          </a:p>
        </p:txBody>
      </p:sp>
      <p:sp>
        <p:nvSpPr>
          <p:cNvPr id="15363" name="Rectangle 3">
            <a:extLst>
              <a:ext uri="{FF2B5EF4-FFF2-40B4-BE49-F238E27FC236}">
                <a16:creationId xmlns:a16="http://schemas.microsoft.com/office/drawing/2014/main" id="{C8A6B8E2-728A-5E74-50E4-2F40C9B898F6}"/>
              </a:ext>
            </a:extLst>
          </p:cNvPr>
          <p:cNvSpPr>
            <a:spLocks noGrp="1" noChangeArrowheads="1"/>
          </p:cNvSpPr>
          <p:nvPr>
            <p:ph type="body" idx="1"/>
          </p:nvPr>
        </p:nvSpPr>
        <p:spPr/>
        <p:txBody>
          <a:bodyPr/>
          <a:lstStyle/>
          <a:p>
            <a:r>
              <a:rPr lang="zh-CN" altLang="en-US"/>
              <a:t>专业代理营销体系包括：</a:t>
            </a:r>
          </a:p>
          <a:p>
            <a:pPr lvl="1"/>
            <a:r>
              <a:rPr lang="zh-CN" altLang="en-US"/>
              <a:t>个人代理营销体系</a:t>
            </a:r>
          </a:p>
          <a:p>
            <a:pPr lvl="1"/>
            <a:r>
              <a:rPr lang="zh-CN" altLang="en-US"/>
              <a:t>专业机构代理营销体系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F4E05958-89EE-0727-9DB6-0A5133D43F88}"/>
              </a:ext>
            </a:extLst>
          </p:cNvPr>
          <p:cNvSpPr>
            <a:spLocks noGrp="1" noChangeArrowheads="1"/>
          </p:cNvSpPr>
          <p:nvPr>
            <p:ph type="title"/>
          </p:nvPr>
        </p:nvSpPr>
        <p:spPr/>
        <p:txBody>
          <a:bodyPr/>
          <a:lstStyle/>
          <a:p>
            <a:r>
              <a:rPr lang="zh-CN" altLang="en-US" dirty="0"/>
              <a:t>一、</a:t>
            </a:r>
            <a:r>
              <a:rPr lang="zh-CN" altLang="en-US" sz="4000" b="1" dirty="0"/>
              <a:t>保险个人代理营销体系的特点 </a:t>
            </a:r>
          </a:p>
        </p:txBody>
      </p:sp>
      <p:sp>
        <p:nvSpPr>
          <p:cNvPr id="4" name="内容占位符 3">
            <a:extLst>
              <a:ext uri="{FF2B5EF4-FFF2-40B4-BE49-F238E27FC236}">
                <a16:creationId xmlns:a16="http://schemas.microsoft.com/office/drawing/2014/main" id="{7857DDC3-35F8-49C2-DE04-D87F90E035F1}"/>
              </a:ext>
            </a:extLst>
          </p:cNvPr>
          <p:cNvSpPr>
            <a:spLocks noGrp="1"/>
          </p:cNvSpPr>
          <p:nvPr>
            <p:ph idx="1"/>
          </p:nvPr>
        </p:nvSpPr>
        <p:spPr/>
        <p:txBody>
          <a:bodyPr/>
          <a:lstStyle/>
          <a:p>
            <a:r>
              <a:rPr lang="zh-CN" altLang="en-US" dirty="0"/>
              <a:t>（一）个人保险代理人</a:t>
            </a:r>
            <a:endParaRPr lang="en-US" altLang="zh-CN" dirty="0"/>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个人保险代理人是根据保险公司的委托，向保险公司收取佣金，并在保险公司授权的范围内代为办理保险业务的个人</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个人保险代理人只能与一家保险公司签约并代理一家保险公司的保险业务，即所谓“</a:t>
            </a:r>
            <a:r>
              <a:rPr lang="en-US" altLang="zh-CN" sz="2000" kern="100" dirty="0">
                <a:effectLst/>
                <a:latin typeface="Times New Roman" panose="02020603050405020304" pitchFamily="18" charset="0"/>
                <a:ea typeface="宋体" panose="02010600030101010101" pitchFamily="2" charset="-122"/>
              </a:rPr>
              <a:t>1+1</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”的规定</a:t>
            </a:r>
            <a:endParaRPr lang="en-US" altLang="zh-CN" sz="2000" kern="100" dirty="0">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个人保险代理人通常要承担两个方面的业务，展业</a:t>
            </a:r>
            <a:r>
              <a:rPr lang="zh-CN" altLang="en-US" sz="2000" kern="100" dirty="0">
                <a:effectLst/>
                <a:latin typeface="Times New Roman" panose="02020603050405020304" pitchFamily="18" charset="0"/>
                <a:ea typeface="宋体" panose="02010600030101010101" pitchFamily="2" charset="-122"/>
                <a:cs typeface="Times New Roman" panose="02020603050405020304" pitchFamily="18" charset="0"/>
              </a:rPr>
              <a:t>和</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增员</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r>
              <a:rPr lang="zh-CN" altLang="zh-CN" dirty="0"/>
              <a:t>（二）独立个人保险代理人</a:t>
            </a:r>
            <a:endParaRPr lang="en-US" altLang="zh-CN" dirty="0"/>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独立个人保险代理人是指与保险公司直接签订委托代理合同，自主独立开展保险销售的保险销售从业人员。</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根本区别</a:t>
            </a:r>
            <a:r>
              <a:rPr lang="zh-CN" altLang="en-US" sz="2000" kern="100" dirty="0">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独立个人保险代理人只有“展业”一项业务，而不用承担“增员”的业务。</a:t>
            </a:r>
            <a:endParaRPr lang="zh-CN" altLang="en-US" sz="2000" dirty="0"/>
          </a:p>
        </p:txBody>
      </p:sp>
    </p:spTree>
    <p:extLst>
      <p:ext uri="{BB962C8B-B14F-4D97-AF65-F5344CB8AC3E}">
        <p14:creationId xmlns:p14="http://schemas.microsoft.com/office/powerpoint/2010/main" val="284239544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F4E05958-89EE-0727-9DB6-0A5133D43F88}"/>
              </a:ext>
            </a:extLst>
          </p:cNvPr>
          <p:cNvSpPr>
            <a:spLocks noGrp="1" noChangeArrowheads="1"/>
          </p:cNvSpPr>
          <p:nvPr>
            <p:ph type="title"/>
          </p:nvPr>
        </p:nvSpPr>
        <p:spPr/>
        <p:txBody>
          <a:bodyPr/>
          <a:lstStyle/>
          <a:p>
            <a:r>
              <a:rPr lang="zh-CN" altLang="en-US" sz="4000" dirty="0"/>
              <a:t>一、</a:t>
            </a:r>
            <a:r>
              <a:rPr lang="zh-CN" altLang="en-US" sz="4000" b="1" dirty="0"/>
              <a:t>保险个人代理营销体系的特点 </a:t>
            </a:r>
            <a:endParaRPr lang="zh-CN" altLang="en-US" sz="4000" dirty="0"/>
          </a:p>
        </p:txBody>
      </p:sp>
      <p:graphicFrame>
        <p:nvGraphicFramePr>
          <p:cNvPr id="16446" name="Group 62">
            <a:extLst>
              <a:ext uri="{FF2B5EF4-FFF2-40B4-BE49-F238E27FC236}">
                <a16:creationId xmlns:a16="http://schemas.microsoft.com/office/drawing/2014/main" id="{2612C2BD-C660-E44E-7BDE-078455163C48}"/>
              </a:ext>
            </a:extLst>
          </p:cNvPr>
          <p:cNvGraphicFramePr>
            <a:graphicFrameLocks noGrp="1"/>
          </p:cNvGraphicFramePr>
          <p:nvPr>
            <p:ph idx="1"/>
            <p:extLst>
              <p:ext uri="{D42A27DB-BD31-4B8C-83A1-F6EECF244321}">
                <p14:modId xmlns:p14="http://schemas.microsoft.com/office/powerpoint/2010/main" val="3645318308"/>
              </p:ext>
            </p:extLst>
          </p:nvPr>
        </p:nvGraphicFramePr>
        <p:xfrm>
          <a:off x="395536" y="1417638"/>
          <a:ext cx="8229600" cy="4754880"/>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3243546586"/>
                    </a:ext>
                  </a:extLst>
                </a:gridCol>
              </a:tblGrid>
              <a:tr h="2905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rgbClr val="000000"/>
                          </a:solidFill>
                          <a:effectLst/>
                        </a:rPr>
                        <a:t>保险个人代理营销体系的优点</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014794037"/>
                  </a:ext>
                </a:extLst>
              </a:tr>
              <a:tr h="1208088">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1</a:t>
                      </a:r>
                      <a:r>
                        <a:rPr kumimoji="0" lang="zh-CN" altLang="en-US" sz="1800" b="0" u="none" strike="noStrike" cap="none" normalizeH="0" baseline="0" dirty="0">
                          <a:ln>
                            <a:noFill/>
                          </a:ln>
                          <a:solidFill>
                            <a:srgbClr val="000000"/>
                          </a:solidFill>
                          <a:effectLst/>
                        </a:rPr>
                        <a:t>、能够进行主动的展业</a:t>
                      </a:r>
                      <a:endParaRPr kumimoji="0" lang="en-US" altLang="zh-CN" sz="1800" b="0" u="none" strike="noStrike" cap="none" normalizeH="0" baseline="0" dirty="0">
                        <a:ln>
                          <a:noFill/>
                        </a:ln>
                        <a:solidFill>
                          <a:srgbClr val="000000"/>
                        </a:solidFill>
                        <a:effectLst/>
                      </a:endParaRPr>
                    </a:p>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2</a:t>
                      </a:r>
                      <a:r>
                        <a:rPr kumimoji="0" lang="zh-CN" altLang="en-US" sz="1800" b="0" u="none" strike="noStrike" cap="none" normalizeH="0" baseline="0" dirty="0">
                          <a:ln>
                            <a:noFill/>
                          </a:ln>
                          <a:solidFill>
                            <a:srgbClr val="000000"/>
                          </a:solidFill>
                          <a:effectLst/>
                        </a:rPr>
                        <a:t>、能够与消费者进行面对面的直接沟通</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3</a:t>
                      </a:r>
                      <a:r>
                        <a:rPr kumimoji="0" lang="zh-CN" altLang="en-US" sz="1800" b="0" u="none" strike="noStrike" cap="none" normalizeH="0" baseline="0" dirty="0">
                          <a:ln>
                            <a:noFill/>
                          </a:ln>
                          <a:solidFill>
                            <a:srgbClr val="000000"/>
                          </a:solidFill>
                          <a:effectLst/>
                        </a:rPr>
                        <a:t>、为消费者进行详细的解释，把保险产品的复杂性简单化</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4</a:t>
                      </a:r>
                      <a:r>
                        <a:rPr kumimoji="0" lang="zh-CN" altLang="en-US" sz="1800" b="0" u="none" strike="noStrike" cap="none" normalizeH="0" baseline="0" dirty="0">
                          <a:ln>
                            <a:noFill/>
                          </a:ln>
                          <a:solidFill>
                            <a:srgbClr val="000000"/>
                          </a:solidFill>
                          <a:effectLst/>
                        </a:rPr>
                        <a:t>、可以为消费者提供个性化的产品和服务，提供专业服务</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5</a:t>
                      </a:r>
                      <a:r>
                        <a:rPr kumimoji="0" lang="zh-CN" altLang="en-US" sz="1800" b="0" u="none" strike="noStrike" cap="none" normalizeH="0" baseline="0" dirty="0">
                          <a:ln>
                            <a:noFill/>
                          </a:ln>
                          <a:solidFill>
                            <a:srgbClr val="000000"/>
                          </a:solidFill>
                          <a:effectLst/>
                        </a:rPr>
                        <a:t>、客户关系由专人维系</a:t>
                      </a:r>
                      <a:endParaRPr kumimoji="0" lang="en-US" altLang="zh-CN" sz="1800" b="0" u="none" strike="noStrike" cap="none" normalizeH="0" baseline="0" dirty="0">
                        <a:ln>
                          <a:noFill/>
                        </a:ln>
                        <a:solidFill>
                          <a:srgbClr val="000000"/>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6</a:t>
                      </a:r>
                      <a:r>
                        <a:rPr kumimoji="0" lang="zh-CN" altLang="en-US" sz="1800" b="0" u="none" strike="noStrike" cap="none" normalizeH="0" baseline="0" dirty="0">
                          <a:ln>
                            <a:noFill/>
                          </a:ln>
                          <a:solidFill>
                            <a:srgbClr val="000000"/>
                          </a:solidFill>
                          <a:effectLst/>
                        </a:rPr>
                        <a:t>、保险公司控制分公司的能力比较强，能进退自如</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7</a:t>
                      </a:r>
                      <a:r>
                        <a:rPr kumimoji="0" lang="zh-CN" altLang="en-US" sz="1800" b="0" u="none" strike="noStrike" cap="none" normalizeH="0" baseline="0" dirty="0">
                          <a:ln>
                            <a:noFill/>
                          </a:ln>
                          <a:solidFill>
                            <a:srgbClr val="000000"/>
                          </a:solidFill>
                          <a:effectLst/>
                        </a:rPr>
                        <a:t>、保险公司能了解市场信息，并做出相应变化</a:t>
                      </a:r>
                      <a:endParaRPr kumimoji="0" lang="en-US" altLang="zh-CN" sz="1800" b="0" u="none" strike="noStrike" cap="none" normalizeH="0" baseline="0" dirty="0">
                        <a:ln>
                          <a:noFill/>
                        </a:ln>
                        <a:solidFill>
                          <a:srgbClr val="000000"/>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None/>
                        <a:tabLst>
                          <a:tab pos="466725" algn="l"/>
                        </a:tabLst>
                      </a:pPr>
                      <a:r>
                        <a:rPr kumimoji="0" lang="en-US" altLang="zh-CN" sz="1800" b="0" u="none" strike="noStrike" cap="none" normalizeH="0" baseline="0" dirty="0">
                          <a:ln>
                            <a:noFill/>
                          </a:ln>
                          <a:solidFill>
                            <a:srgbClr val="000000"/>
                          </a:solidFill>
                          <a:effectLst/>
                        </a:rPr>
                        <a:t>8</a:t>
                      </a:r>
                      <a:r>
                        <a:rPr kumimoji="0" lang="zh-CN" altLang="en-US" sz="1800" b="0" u="none" strike="noStrike" cap="none" normalizeH="0" baseline="0" dirty="0">
                          <a:ln>
                            <a:noFill/>
                          </a:ln>
                          <a:solidFill>
                            <a:srgbClr val="000000"/>
                          </a:solidFill>
                          <a:effectLst/>
                        </a:rPr>
                        <a:t>、收入以佣金为主，容易控制调整</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6807105"/>
                  </a:ext>
                </a:extLst>
              </a:tr>
              <a:tr h="2905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rgbClr val="000000"/>
                          </a:solidFill>
                          <a:effectLst/>
                        </a:rPr>
                        <a:t>保险个人代理营销体系的缺点</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292926415"/>
                  </a:ext>
                </a:extLst>
              </a:tr>
              <a:tr h="1201738">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与直接营销相比而言，支付的佣金成本比较高</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分公司的设立和运做成本比较高</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保险代理人队伍的维护成本比较高</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业务质量比较难以控制</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保险代理人与保险公司的关系松散，不利于的管理、监督和培训</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保险代理人的队伍不稳定，流动率高</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168631022"/>
                  </a:ext>
                </a:extLst>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2A7B5E-2199-CF5D-DEAA-07C379655B1C}"/>
              </a:ext>
            </a:extLst>
          </p:cNvPr>
          <p:cNvSpPr>
            <a:spLocks noGrp="1"/>
          </p:cNvSpPr>
          <p:nvPr>
            <p:ph type="title"/>
          </p:nvPr>
        </p:nvSpPr>
        <p:spPr/>
        <p:txBody>
          <a:bodyPr/>
          <a:lstStyle/>
          <a:p>
            <a:r>
              <a:rPr lang="zh-CN" altLang="en-US" sz="4000" dirty="0"/>
              <a:t>一、</a:t>
            </a:r>
            <a:r>
              <a:rPr lang="zh-CN" altLang="en-US" sz="4000" b="1" dirty="0"/>
              <a:t>保险个人代理营销体系的特点 </a:t>
            </a:r>
            <a:endParaRPr lang="zh-CN" altLang="en-US" sz="4000" dirty="0"/>
          </a:p>
        </p:txBody>
      </p:sp>
      <p:graphicFrame>
        <p:nvGraphicFramePr>
          <p:cNvPr id="4" name="表格占位符 3">
            <a:extLst>
              <a:ext uri="{FF2B5EF4-FFF2-40B4-BE49-F238E27FC236}">
                <a16:creationId xmlns:a16="http://schemas.microsoft.com/office/drawing/2014/main" id="{C786AB1C-AD17-348A-29BC-15541D31195B}"/>
              </a:ext>
            </a:extLst>
          </p:cNvPr>
          <p:cNvGraphicFramePr>
            <a:graphicFrameLocks noGrp="1"/>
          </p:cNvGraphicFramePr>
          <p:nvPr>
            <p:ph type="tbl" idx="1"/>
            <p:extLst>
              <p:ext uri="{D42A27DB-BD31-4B8C-83A1-F6EECF244321}">
                <p14:modId xmlns:p14="http://schemas.microsoft.com/office/powerpoint/2010/main" val="776790725"/>
              </p:ext>
            </p:extLst>
          </p:nvPr>
        </p:nvGraphicFramePr>
        <p:xfrm>
          <a:off x="457200" y="1916832"/>
          <a:ext cx="8229600" cy="3413760"/>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3945546835"/>
                    </a:ext>
                  </a:extLst>
                </a:gridCol>
              </a:tblGrid>
              <a:tr h="2905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dirty="0">
                          <a:ln>
                            <a:noFill/>
                          </a:ln>
                          <a:solidFill>
                            <a:srgbClr val="000000"/>
                          </a:solidFill>
                          <a:effectLst/>
                        </a:rPr>
                        <a:t>适应个人代理营销体系的产品</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86879872"/>
                  </a:ext>
                </a:extLst>
              </a:tr>
              <a:tr h="250825">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None/>
                        <a:tabLst>
                          <a:tab pos="466725" algn="l"/>
                        </a:tabLst>
                      </a:pPr>
                      <a:r>
                        <a:rPr kumimoji="0" lang="en-US" altLang="zh-CN" sz="2000" b="0" u="none" strike="noStrike" cap="none" normalizeH="0" baseline="0" dirty="0">
                          <a:ln>
                            <a:noFill/>
                          </a:ln>
                          <a:solidFill>
                            <a:srgbClr val="000000"/>
                          </a:solidFill>
                          <a:effectLst/>
                        </a:rPr>
                        <a:t>1</a:t>
                      </a:r>
                      <a:r>
                        <a:rPr kumimoji="0" lang="zh-CN" altLang="en-US" sz="2000" b="0" u="none" strike="noStrike" cap="none" normalizeH="0" baseline="0" dirty="0">
                          <a:ln>
                            <a:noFill/>
                          </a:ln>
                          <a:solidFill>
                            <a:srgbClr val="000000"/>
                          </a:solidFill>
                          <a:effectLst/>
                        </a:rPr>
                        <a:t>、比较复杂的产品；</a:t>
                      </a:r>
                      <a:endParaRPr kumimoji="0" lang="en-US" altLang="zh-CN" sz="2000" b="0" u="none" strike="noStrike" cap="none" normalizeH="0" baseline="0" dirty="0">
                        <a:ln>
                          <a:noFill/>
                        </a:ln>
                        <a:solidFill>
                          <a:srgbClr val="000000"/>
                        </a:solidFill>
                        <a:effectLst/>
                      </a:endParaRPr>
                    </a:p>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None/>
                        <a:tabLst>
                          <a:tab pos="466725" algn="l"/>
                        </a:tabLst>
                      </a:pPr>
                      <a:r>
                        <a:rPr kumimoji="0" lang="en-US" altLang="zh-CN" sz="2000" b="0" u="none" strike="noStrike" cap="none" normalizeH="0" baseline="0" dirty="0">
                          <a:ln>
                            <a:noFill/>
                          </a:ln>
                          <a:solidFill>
                            <a:srgbClr val="000000"/>
                          </a:solidFill>
                          <a:effectLst/>
                        </a:rPr>
                        <a:t>2</a:t>
                      </a:r>
                      <a:r>
                        <a:rPr kumimoji="0" lang="zh-CN" altLang="en-US" sz="2000" b="0" u="none" strike="noStrike" cap="none" normalizeH="0" baseline="0" dirty="0">
                          <a:ln>
                            <a:noFill/>
                          </a:ln>
                          <a:solidFill>
                            <a:srgbClr val="000000"/>
                          </a:solidFill>
                          <a:effectLst/>
                        </a:rPr>
                        <a:t>、需要比较严格的核保要求，具有个性化的产品</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93833325"/>
                  </a:ext>
                </a:extLst>
              </a:tr>
              <a:tr h="32702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dirty="0">
                          <a:ln>
                            <a:noFill/>
                          </a:ln>
                          <a:solidFill>
                            <a:srgbClr val="000000"/>
                          </a:solidFill>
                          <a:effectLst/>
                        </a:rPr>
                        <a:t>保险公司采用个人代理营销体系的注意事项</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042638574"/>
                  </a:ext>
                </a:extLst>
              </a:tr>
              <a:tr h="1019175">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合理设置分公司的位置、规模和管理制度</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以专业知识为基础，训练保险代理人</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采用合理的佣金制度，鼓励代理人持续提供优质服务</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采用合理的佣金制度，使代理人有归属感，保持稳定的代理人队伍</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规范代理人的行为，防范欺诈，防范代理人的违法行为</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257958209"/>
                  </a:ext>
                </a:extLst>
              </a:tr>
            </a:tbl>
          </a:graphicData>
        </a:graphic>
      </p:graphicFrame>
    </p:spTree>
    <p:extLst>
      <p:ext uri="{BB962C8B-B14F-4D97-AF65-F5344CB8AC3E}">
        <p14:creationId xmlns:p14="http://schemas.microsoft.com/office/powerpoint/2010/main" val="210412154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DBD4802E-2128-3E33-2696-E21F47F71D64}"/>
              </a:ext>
            </a:extLst>
          </p:cNvPr>
          <p:cNvSpPr>
            <a:spLocks noGrp="1" noChangeArrowheads="1"/>
          </p:cNvSpPr>
          <p:nvPr>
            <p:ph type="title"/>
          </p:nvPr>
        </p:nvSpPr>
        <p:spPr/>
        <p:txBody>
          <a:bodyPr/>
          <a:lstStyle/>
          <a:p>
            <a:r>
              <a:rPr lang="zh-CN" altLang="en-US" sz="4000" b="1" dirty="0"/>
              <a:t>二、保险专业代理营销体系的特点</a:t>
            </a:r>
            <a:r>
              <a:rPr lang="zh-CN" altLang="en-US" sz="4000" dirty="0"/>
              <a:t> </a:t>
            </a:r>
          </a:p>
        </p:txBody>
      </p:sp>
      <p:sp>
        <p:nvSpPr>
          <p:cNvPr id="4" name="内容占位符 3">
            <a:extLst>
              <a:ext uri="{FF2B5EF4-FFF2-40B4-BE49-F238E27FC236}">
                <a16:creationId xmlns:a16="http://schemas.microsoft.com/office/drawing/2014/main" id="{42EBBBC2-E4A9-EF5E-F382-59EEDEFE59B6}"/>
              </a:ext>
            </a:extLst>
          </p:cNvPr>
          <p:cNvSpPr>
            <a:spLocks noGrp="1"/>
          </p:cNvSpPr>
          <p:nvPr>
            <p:ph idx="1"/>
          </p:nvPr>
        </p:nvSpPr>
        <p:spPr/>
        <p:txBody>
          <a:bodyPr/>
          <a:lstStyle/>
          <a:p>
            <a:r>
              <a:rPr lang="zh-CN" altLang="zh-CN" sz="2800" kern="100" dirty="0">
                <a:effectLst/>
                <a:latin typeface="Times New Roman" panose="02020603050405020304" pitchFamily="18" charset="0"/>
                <a:ea typeface="宋体" panose="02010600030101010101" pitchFamily="2" charset="-122"/>
                <a:cs typeface="Times New Roman" panose="02020603050405020304" pitchFamily="18" charset="0"/>
              </a:rPr>
              <a:t>保险专业代理机构是指保险代理公司。</a:t>
            </a:r>
            <a:endParaRPr lang="en-US" alt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符合中国银保监会规定的资格条件，经批准取得经营保险代理业务许可证，根据保险公司的委托，向保险公司收取保险代理手续费，在保险公司授权的范围内专门代为办理保险业务的单位。</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因此，保险专业代理营销体系实际上采用的是总代理制度。</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effectLst/>
                <a:latin typeface="宋体" panose="02010600030101010101" pitchFamily="2" charset="-122"/>
                <a:ea typeface="宋体" panose="02010600030101010101" pitchFamily="2" charset="-122"/>
                <a:cs typeface="宋体" panose="02010600030101010101" pitchFamily="2" charset="-122"/>
              </a:rPr>
              <a:t>保险专业代理机构可以代理一家以上的保险公司的产品。</a:t>
            </a:r>
            <a:endParaRPr lang="en-US" altLang="zh-CN" sz="2000" dirty="0">
              <a:effectLst/>
              <a:latin typeface="宋体" panose="02010600030101010101" pitchFamily="2" charset="-122"/>
              <a:ea typeface="宋体" panose="02010600030101010101" pitchFamily="2" charset="-122"/>
              <a:cs typeface="宋体" panose="02010600030101010101" pitchFamily="2" charset="-122"/>
            </a:endParaRPr>
          </a:p>
          <a:p>
            <a:pPr lvl="1"/>
            <a:r>
              <a:rPr lang="zh-CN" altLang="zh-CN" sz="2000" dirty="0">
                <a:effectLst/>
                <a:latin typeface="宋体" panose="02010600030101010101" pitchFamily="2" charset="-122"/>
                <a:ea typeface="宋体" panose="02010600030101010101" pitchFamily="2" charset="-122"/>
                <a:cs typeface="宋体" panose="02010600030101010101" pitchFamily="2" charset="-122"/>
              </a:rPr>
              <a:t>在保险专业代理营销体系中，主要营销力量是与保险专业代理公司正式签约的员工。这是与保险个人代理营销体系的最大区别。</a:t>
            </a:r>
            <a:endParaRPr lang="zh-CN" altLang="en-US" sz="2000" dirty="0"/>
          </a:p>
        </p:txBody>
      </p:sp>
    </p:spTree>
    <p:extLst>
      <p:ext uri="{BB962C8B-B14F-4D97-AF65-F5344CB8AC3E}">
        <p14:creationId xmlns:p14="http://schemas.microsoft.com/office/powerpoint/2010/main" val="260681462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DBD4802E-2128-3E33-2696-E21F47F71D64}"/>
              </a:ext>
            </a:extLst>
          </p:cNvPr>
          <p:cNvSpPr>
            <a:spLocks noGrp="1" noChangeArrowheads="1"/>
          </p:cNvSpPr>
          <p:nvPr>
            <p:ph type="title"/>
          </p:nvPr>
        </p:nvSpPr>
        <p:spPr/>
        <p:txBody>
          <a:bodyPr/>
          <a:lstStyle/>
          <a:p>
            <a:r>
              <a:rPr lang="zh-CN" altLang="en-US" sz="4000" b="1" dirty="0"/>
              <a:t>二、保险专业代理营销体系的特点</a:t>
            </a:r>
            <a:r>
              <a:rPr lang="zh-CN" altLang="en-US" sz="4000" dirty="0"/>
              <a:t> </a:t>
            </a:r>
          </a:p>
        </p:txBody>
      </p:sp>
      <p:sp>
        <p:nvSpPr>
          <p:cNvPr id="4" name="内容占位符 3">
            <a:extLst>
              <a:ext uri="{FF2B5EF4-FFF2-40B4-BE49-F238E27FC236}">
                <a16:creationId xmlns:a16="http://schemas.microsoft.com/office/drawing/2014/main" id="{42EBBBC2-E4A9-EF5E-F382-59EEDEFE59B6}"/>
              </a:ext>
            </a:extLst>
          </p:cNvPr>
          <p:cNvSpPr>
            <a:spLocks noGrp="1"/>
          </p:cNvSpPr>
          <p:nvPr>
            <p:ph idx="1"/>
          </p:nvPr>
        </p:nvSpPr>
        <p:spPr/>
        <p:txBody>
          <a:bodyPr/>
          <a:lstStyle/>
          <a:p>
            <a:pPr indent="266700">
              <a:lnSpc>
                <a:spcPct val="150000"/>
              </a:lnSpc>
              <a:spcBef>
                <a:spcPts val="600"/>
              </a:spcBef>
            </a:pPr>
            <a:r>
              <a:rPr lang="zh-CN" altLang="zh-CN" sz="2400" dirty="0">
                <a:effectLst/>
                <a:latin typeface="宋体" panose="02010600030101010101" pitchFamily="2" charset="-122"/>
                <a:ea typeface="宋体" panose="02010600030101010101" pitchFamily="2" charset="-122"/>
                <a:cs typeface="宋体" panose="02010600030101010101" pitchFamily="2" charset="-122"/>
              </a:rPr>
              <a:t>保险专业代理营销体系也具有许多保险个人代理营销体系所具有的优点</a:t>
            </a:r>
            <a:endParaRPr lang="en-US" altLang="zh-CN" sz="2400" dirty="0">
              <a:effectLst/>
              <a:latin typeface="宋体" panose="02010600030101010101" pitchFamily="2" charset="-122"/>
              <a:ea typeface="宋体" panose="02010600030101010101" pitchFamily="2" charset="-122"/>
              <a:cs typeface="宋体" panose="02010600030101010101" pitchFamily="2" charset="-122"/>
            </a:endParaRPr>
          </a:p>
          <a:p>
            <a:pPr lvl="1" indent="266700">
              <a:lnSpc>
                <a:spcPct val="150000"/>
              </a:lnSpc>
              <a:spcBef>
                <a:spcPts val="600"/>
              </a:spcBef>
            </a:pPr>
            <a:r>
              <a:rPr lang="zh-CN" altLang="zh-CN" sz="2000" dirty="0">
                <a:effectLst/>
                <a:latin typeface="宋体" panose="02010600030101010101" pitchFamily="2" charset="-122"/>
                <a:ea typeface="宋体" panose="02010600030101010101" pitchFamily="2" charset="-122"/>
                <a:cs typeface="宋体" panose="02010600030101010101" pitchFamily="2" charset="-122"/>
              </a:rPr>
              <a:t>如可以主动展业，与消费者进行面对面的交流和沟通，解释保险产品，提供个性化产品和服务等。</a:t>
            </a:r>
            <a:endParaRPr lang="en-US" altLang="zh-CN" sz="2000" dirty="0">
              <a:effectLst/>
              <a:latin typeface="宋体" panose="02010600030101010101" pitchFamily="2" charset="-122"/>
              <a:ea typeface="宋体" panose="02010600030101010101" pitchFamily="2" charset="-122"/>
              <a:cs typeface="宋体" panose="02010600030101010101" pitchFamily="2" charset="-122"/>
            </a:endParaRPr>
          </a:p>
          <a:p>
            <a:pPr indent="266700">
              <a:lnSpc>
                <a:spcPct val="150000"/>
              </a:lnSpc>
              <a:spcBef>
                <a:spcPts val="600"/>
              </a:spcBef>
            </a:pPr>
            <a:r>
              <a:rPr lang="zh-CN" altLang="zh-CN" sz="2400" dirty="0">
                <a:latin typeface="宋体" panose="02010600030101010101" pitchFamily="2" charset="-122"/>
                <a:ea typeface="宋体" panose="02010600030101010101" pitchFamily="2" charset="-122"/>
              </a:rPr>
              <a:t>有利于降低展业成本，提高保险公司的经营效益</a:t>
            </a:r>
            <a:endParaRPr lang="en-US" altLang="zh-CN" sz="2400" dirty="0">
              <a:latin typeface="宋体" panose="02010600030101010101" pitchFamily="2" charset="-122"/>
              <a:ea typeface="宋体" panose="02010600030101010101" pitchFamily="2" charset="-122"/>
            </a:endParaRPr>
          </a:p>
          <a:p>
            <a:pPr indent="266700">
              <a:lnSpc>
                <a:spcPct val="150000"/>
              </a:lnSpc>
              <a:spcBef>
                <a:spcPts val="600"/>
              </a:spcBef>
            </a:pPr>
            <a:r>
              <a:rPr lang="zh-CN" altLang="zh-CN" sz="2400" dirty="0">
                <a:latin typeface="宋体" panose="02010600030101010101" pitchFamily="2" charset="-122"/>
                <a:ea typeface="宋体" panose="02010600030101010101" pitchFamily="2" charset="-122"/>
              </a:rPr>
              <a:t>有利于进一步扩大保险公司展业规模和市场开拓深度</a:t>
            </a:r>
            <a:endParaRPr lang="en-US" altLang="zh-CN" sz="2400" dirty="0">
              <a:latin typeface="宋体" panose="02010600030101010101" pitchFamily="2" charset="-122"/>
              <a:ea typeface="宋体" panose="02010600030101010101" pitchFamily="2" charset="-122"/>
            </a:endParaRPr>
          </a:p>
          <a:p>
            <a:pPr indent="266700">
              <a:lnSpc>
                <a:spcPct val="150000"/>
              </a:lnSpc>
              <a:spcBef>
                <a:spcPts val="600"/>
              </a:spcBef>
            </a:pPr>
            <a:r>
              <a:rPr lang="zh-CN" altLang="zh-CN" sz="2400" dirty="0">
                <a:latin typeface="宋体" panose="02010600030101010101" pitchFamily="2" charset="-122"/>
                <a:ea typeface="宋体" panose="02010600030101010101" pitchFamily="2" charset="-122"/>
              </a:rPr>
              <a:t>有利于理顺与个人保险代理人的代理关系</a:t>
            </a:r>
            <a:endParaRPr lang="en-US" altLang="zh-CN" sz="2400" dirty="0">
              <a:latin typeface="宋体" panose="02010600030101010101" pitchFamily="2" charset="-122"/>
              <a:ea typeface="宋体" panose="02010600030101010101" pitchFamily="2" charset="-122"/>
            </a:endParaRPr>
          </a:p>
          <a:p>
            <a:pPr indent="266700">
              <a:lnSpc>
                <a:spcPct val="150000"/>
              </a:lnSpc>
              <a:spcBef>
                <a:spcPts val="600"/>
              </a:spcBef>
            </a:pPr>
            <a:r>
              <a:rPr lang="zh-CN" altLang="zh-CN" sz="2400" dirty="0">
                <a:latin typeface="宋体" panose="02010600030101010101" pitchFamily="2" charset="-122"/>
                <a:ea typeface="宋体" panose="02010600030101010101" pitchFamily="2" charset="-122"/>
              </a:rPr>
              <a:t>有利于最终解决一系列行业管理问题</a:t>
            </a:r>
          </a:p>
        </p:txBody>
      </p:sp>
    </p:spTree>
    <p:extLst>
      <p:ext uri="{BB962C8B-B14F-4D97-AF65-F5344CB8AC3E}">
        <p14:creationId xmlns:p14="http://schemas.microsoft.com/office/powerpoint/2010/main" val="4303910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DBD4802E-2128-3E33-2696-E21F47F71D64}"/>
              </a:ext>
            </a:extLst>
          </p:cNvPr>
          <p:cNvSpPr>
            <a:spLocks noGrp="1" noChangeArrowheads="1"/>
          </p:cNvSpPr>
          <p:nvPr>
            <p:ph type="title"/>
          </p:nvPr>
        </p:nvSpPr>
        <p:spPr/>
        <p:txBody>
          <a:bodyPr/>
          <a:lstStyle/>
          <a:p>
            <a:r>
              <a:rPr lang="zh-CN" altLang="en-US" sz="4000" dirty="0"/>
              <a:t>二、</a:t>
            </a:r>
            <a:r>
              <a:rPr lang="zh-CN" altLang="en-US" sz="4000" b="1" dirty="0"/>
              <a:t>保险专业代理营销体系的特点</a:t>
            </a:r>
            <a:r>
              <a:rPr lang="zh-CN" altLang="en-US" sz="4000" dirty="0"/>
              <a:t> </a:t>
            </a:r>
          </a:p>
        </p:txBody>
      </p:sp>
      <p:graphicFrame>
        <p:nvGraphicFramePr>
          <p:cNvPr id="18486" name="Group 54">
            <a:extLst>
              <a:ext uri="{FF2B5EF4-FFF2-40B4-BE49-F238E27FC236}">
                <a16:creationId xmlns:a16="http://schemas.microsoft.com/office/drawing/2014/main" id="{511FFBCE-5BC6-0A17-8271-9CE21F4F7473}"/>
              </a:ext>
            </a:extLst>
          </p:cNvPr>
          <p:cNvGraphicFramePr>
            <a:graphicFrameLocks noGrp="1"/>
          </p:cNvGraphicFramePr>
          <p:nvPr>
            <p:ph idx="1"/>
            <p:extLst>
              <p:ext uri="{D42A27DB-BD31-4B8C-83A1-F6EECF244321}">
                <p14:modId xmlns:p14="http://schemas.microsoft.com/office/powerpoint/2010/main" val="260243614"/>
              </p:ext>
            </p:extLst>
          </p:nvPr>
        </p:nvGraphicFramePr>
        <p:xfrm>
          <a:off x="457200" y="1268760"/>
          <a:ext cx="8229600" cy="4937760"/>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1795617807"/>
                    </a:ext>
                  </a:extLst>
                </a:gridCol>
              </a:tblGrid>
              <a:tr h="3540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专业代理营销体系的优点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087752018"/>
                  </a:ext>
                </a:extLst>
              </a:tr>
              <a:tr h="1673225">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能够进行主动的展业</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能够与消费者进行面对面的直接沟通</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用保险代理人的知识为消费者进行详细解释，把复杂保险产品简单化</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可以为消费者提供个性化的产品和服务</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能够降低保险公司的经营管理和培训成本</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保险公司能够在短时间内利用保险代理公司迅速占领市场</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保险代理人是保险代理机构的正式员工，有利于培训和管理</a:t>
                      </a:r>
                      <a:endParaRPr kumimoji="0" lang="zh-CN" altLang="en-US" sz="2000" b="0" i="0" u="none" strike="noStrike" cap="none" normalizeH="0" baseline="0" dirty="0">
                        <a:ln>
                          <a:noFill/>
                        </a:ln>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horzOverflow="overflow"/>
                </a:tc>
                <a:extLst>
                  <a:ext uri="{0D108BD9-81ED-4DB2-BD59-A6C34878D82A}">
                    <a16:rowId xmlns:a16="http://schemas.microsoft.com/office/drawing/2014/main" val="3245376333"/>
                  </a:ext>
                </a:extLst>
              </a:tr>
              <a:tr h="3540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专业代理营销体系的缺点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09597547"/>
                  </a:ext>
                </a:extLst>
              </a:tr>
              <a:tr h="1233488">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支付的佣金成本比较高</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可以代理一家以上保险公司的产品，缺乏专一性</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保险公司的控制力和影响力比较低</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不利于保险公司了解市场信息；保险公司无法根据市场变化而立刻反应</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49523326"/>
                  </a:ext>
                </a:extLst>
              </a:tr>
            </a:tbl>
          </a:graphicData>
        </a:graphic>
      </p:graphicFrame>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DBD4802E-2128-3E33-2696-E21F47F71D64}"/>
              </a:ext>
            </a:extLst>
          </p:cNvPr>
          <p:cNvSpPr>
            <a:spLocks noGrp="1" noChangeArrowheads="1"/>
          </p:cNvSpPr>
          <p:nvPr>
            <p:ph type="title"/>
          </p:nvPr>
        </p:nvSpPr>
        <p:spPr/>
        <p:txBody>
          <a:bodyPr/>
          <a:lstStyle/>
          <a:p>
            <a:r>
              <a:rPr lang="zh-CN" altLang="en-US" sz="4000" dirty="0"/>
              <a:t>二、</a:t>
            </a:r>
            <a:r>
              <a:rPr lang="zh-CN" altLang="en-US" sz="4000" b="1" dirty="0"/>
              <a:t>保险专业代理营销体系的特点</a:t>
            </a:r>
            <a:r>
              <a:rPr lang="zh-CN" altLang="en-US" sz="4000" dirty="0"/>
              <a:t> </a:t>
            </a:r>
          </a:p>
        </p:txBody>
      </p:sp>
      <p:graphicFrame>
        <p:nvGraphicFramePr>
          <p:cNvPr id="18486" name="Group 54">
            <a:extLst>
              <a:ext uri="{FF2B5EF4-FFF2-40B4-BE49-F238E27FC236}">
                <a16:creationId xmlns:a16="http://schemas.microsoft.com/office/drawing/2014/main" id="{511FFBCE-5BC6-0A17-8271-9CE21F4F7473}"/>
              </a:ext>
            </a:extLst>
          </p:cNvPr>
          <p:cNvGraphicFramePr>
            <a:graphicFrameLocks noGrp="1"/>
          </p:cNvGraphicFramePr>
          <p:nvPr>
            <p:ph idx="1"/>
            <p:extLst>
              <p:ext uri="{D42A27DB-BD31-4B8C-83A1-F6EECF244321}">
                <p14:modId xmlns:p14="http://schemas.microsoft.com/office/powerpoint/2010/main" val="2005041328"/>
              </p:ext>
            </p:extLst>
          </p:nvPr>
        </p:nvGraphicFramePr>
        <p:xfrm>
          <a:off x="448510" y="1484784"/>
          <a:ext cx="8229600" cy="3316578"/>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1795617807"/>
                    </a:ext>
                  </a:extLst>
                </a:gridCol>
              </a:tblGrid>
              <a:tr h="444154">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400" b="1" u="none" strike="noStrike" cap="none" normalizeH="0" baseline="0" dirty="0">
                          <a:ln>
                            <a:noFill/>
                          </a:ln>
                          <a:solidFill>
                            <a:srgbClr val="000000"/>
                          </a:solidFill>
                          <a:effectLst/>
                        </a:rPr>
                        <a:t>适应专业代理营销体系的产品</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930180174"/>
                  </a:ext>
                </a:extLst>
              </a:tr>
              <a:tr h="456878">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比较复杂的产品；</a:t>
                      </a:r>
                      <a:endParaRPr kumimoji="0" lang="en-US" altLang="zh-CN" sz="2400" b="0" u="none" strike="noStrike" cap="none" normalizeH="0" baseline="0" dirty="0">
                        <a:ln>
                          <a:noFill/>
                        </a:ln>
                        <a:solidFill>
                          <a:srgbClr val="000000"/>
                        </a:solidFill>
                        <a:effectLst/>
                      </a:endParaRPr>
                    </a:p>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需要比较严格的核保要求，具有个性化的产品；</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822606353"/>
                  </a:ext>
                </a:extLst>
              </a:tr>
              <a:tr h="481938">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400" b="1" u="none" strike="noStrike" cap="none" normalizeH="0" baseline="0" dirty="0">
                          <a:ln>
                            <a:noFill/>
                          </a:ln>
                          <a:solidFill>
                            <a:srgbClr val="000000"/>
                          </a:solidFill>
                          <a:effectLst/>
                        </a:rPr>
                        <a:t>保险公司采用专业代理营销体系的注意事项</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763094985"/>
                  </a:ext>
                </a:extLst>
              </a:tr>
              <a:tr h="777270">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采用合理的佣金制度，鼓励代理机构持续提供优质服务</a:t>
                      </a:r>
                      <a:endParaRPr kumimoji="0" lang="zh-CN" altLang="en-US" sz="24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根据代理公司的资质、经验、经营规模等因素谨慎挑选代理机构</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563336092"/>
                  </a:ext>
                </a:extLst>
              </a:tr>
            </a:tbl>
          </a:graphicData>
        </a:graphic>
      </p:graphicFrame>
    </p:spTree>
    <p:extLst>
      <p:ext uri="{BB962C8B-B14F-4D97-AF65-F5344CB8AC3E}">
        <p14:creationId xmlns:p14="http://schemas.microsoft.com/office/powerpoint/2010/main" val="388686245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0F2E7F73-E429-473C-60BA-DFBE17F32DE4}"/>
              </a:ext>
            </a:extLst>
          </p:cNvPr>
          <p:cNvSpPr>
            <a:spLocks noGrp="1" noChangeArrowheads="1"/>
          </p:cNvSpPr>
          <p:nvPr>
            <p:ph type="title"/>
          </p:nvPr>
        </p:nvSpPr>
        <p:spPr/>
        <p:txBody>
          <a:bodyPr/>
          <a:lstStyle/>
          <a:p>
            <a:r>
              <a:rPr lang="zh-CN" altLang="en-US" sz="4000"/>
              <a:t>三、</a:t>
            </a:r>
            <a:r>
              <a:rPr lang="zh-CN" altLang="en-US" sz="4000" b="1"/>
              <a:t>专属机构代理营销体系的特点</a:t>
            </a:r>
            <a:r>
              <a:rPr lang="zh-CN" altLang="en-US" sz="4000"/>
              <a:t> </a:t>
            </a:r>
          </a:p>
        </p:txBody>
      </p:sp>
      <p:sp>
        <p:nvSpPr>
          <p:cNvPr id="21507" name="Rectangle 3">
            <a:extLst>
              <a:ext uri="{FF2B5EF4-FFF2-40B4-BE49-F238E27FC236}">
                <a16:creationId xmlns:a16="http://schemas.microsoft.com/office/drawing/2014/main" id="{E391776B-8837-ACC3-AAEE-67D540BF24D0}"/>
              </a:ext>
            </a:extLst>
          </p:cNvPr>
          <p:cNvSpPr>
            <a:spLocks noGrp="1" noChangeArrowheads="1"/>
          </p:cNvSpPr>
          <p:nvPr>
            <p:ph type="body" idx="1"/>
          </p:nvPr>
        </p:nvSpPr>
        <p:spPr/>
        <p:txBody>
          <a:bodyPr/>
          <a:lstStyle/>
          <a:p>
            <a:r>
              <a:rPr lang="zh-CN" altLang="en-US"/>
              <a:t>直接报告制度就是专属机构代理营销体系的一种保险营销制度，实际上是界于总报告制度与分公司制度之间的一种制度。</a:t>
            </a:r>
          </a:p>
          <a:p>
            <a:r>
              <a:rPr lang="zh-CN" altLang="en-US"/>
              <a:t>直接报告制度：是保险公司只通过专属代理机构向保险消费者提供保险的代理制度。</a:t>
            </a:r>
          </a:p>
        </p:txBody>
      </p:sp>
      <p:sp>
        <p:nvSpPr>
          <p:cNvPr id="21508" name="Rectangle 4">
            <a:extLst>
              <a:ext uri="{FF2B5EF4-FFF2-40B4-BE49-F238E27FC236}">
                <a16:creationId xmlns:a16="http://schemas.microsoft.com/office/drawing/2014/main" id="{04C71D23-262F-F738-8847-6DD93AF1041F}"/>
              </a:ext>
            </a:extLst>
          </p:cNvPr>
          <p:cNvSpPr>
            <a:spLocks noChangeArrowheads="1"/>
          </p:cNvSpPr>
          <p:nvPr/>
        </p:nvSpPr>
        <p:spPr bwMode="auto">
          <a:xfrm>
            <a:off x="468313" y="1628775"/>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Arial" panose="020B0604020202020204" pitchFamily="34" charset="0"/>
                <a:ea typeface="宋体" panose="02010600030101010101" pitchFamily="2" charset="-122"/>
              </a:defRPr>
            </a:lvl1pPr>
            <a:lvl2pPr marL="742950" indent="-285750">
              <a:spcBef>
                <a:spcPct val="20000"/>
              </a:spcBef>
              <a:buChar char="–"/>
              <a:defRPr sz="2800">
                <a:solidFill>
                  <a:schemeClr val="tx1"/>
                </a:solidFill>
                <a:latin typeface="Arial" panose="020B0604020202020204" pitchFamily="34" charset="0"/>
                <a:ea typeface="宋体" panose="02010600030101010101" pitchFamily="2" charset="-122"/>
              </a:defRPr>
            </a:lvl2pPr>
            <a:lvl3pPr marL="1143000" indent="-228600">
              <a:spcBef>
                <a:spcPct val="20000"/>
              </a:spcBef>
              <a:buChar char="•"/>
              <a:defRPr sz="2400">
                <a:solidFill>
                  <a:schemeClr val="tx1"/>
                </a:solidFill>
                <a:latin typeface="Arial" panose="020B0604020202020204" pitchFamily="34" charset="0"/>
                <a:ea typeface="宋体" panose="02010600030101010101" pitchFamily="2" charset="-122"/>
              </a:defRPr>
            </a:lvl3pPr>
            <a:lvl4pPr marL="1600200" indent="-228600">
              <a:spcBef>
                <a:spcPct val="20000"/>
              </a:spcBef>
              <a:buChar char="–"/>
              <a:defRPr sz="2000">
                <a:solidFill>
                  <a:schemeClr val="tx1"/>
                </a:solidFill>
                <a:latin typeface="Arial" panose="020B0604020202020204" pitchFamily="34" charset="0"/>
                <a:ea typeface="宋体" panose="02010600030101010101" pitchFamily="2" charset="-122"/>
              </a:defRPr>
            </a:lvl4pPr>
            <a:lvl5pPr marL="2057400" indent="-228600">
              <a:spcBef>
                <a:spcPct val="20000"/>
              </a:spcBef>
              <a:buChar char="»"/>
              <a:defRPr sz="2000">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buChar char="»"/>
              <a:defRPr sz="2000">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buChar char="»"/>
              <a:defRPr sz="2000">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buChar char="»"/>
              <a:defRPr sz="2000">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buChar char="»"/>
              <a:defRPr sz="2000">
                <a:solidFill>
                  <a:schemeClr val="tx1"/>
                </a:solidFill>
                <a:latin typeface="Arial" panose="020B0604020202020204" pitchFamily="34" charset="0"/>
                <a:ea typeface="宋体" panose="02010600030101010101" pitchFamily="2" charset="-122"/>
              </a:defRPr>
            </a:lvl9pPr>
          </a:lstStyle>
          <a:p>
            <a:endParaRPr lang="zh-CN" altLang="zh-CN"/>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F213A3C0-B923-8145-F071-555B85B7FBB2}"/>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B0410F2D-955A-8C68-BEAB-BB95B9327FD0}"/>
              </a:ext>
            </a:extLst>
          </p:cNvPr>
          <p:cNvSpPr>
            <a:spLocks noGrp="1" noChangeArrowheads="1"/>
          </p:cNvSpPr>
          <p:nvPr>
            <p:ph type="subTitle" idx="1"/>
          </p:nvPr>
        </p:nvSpPr>
        <p:spPr>
          <a:xfrm>
            <a:off x="1371600" y="3886200"/>
            <a:ext cx="6400800" cy="1752600"/>
          </a:xfrm>
        </p:spPr>
        <p:txBody>
          <a:bodyPr/>
          <a:lstStyle/>
          <a:p>
            <a:r>
              <a:rPr lang="zh-CN" altLang="en-US" sz="3200" dirty="0"/>
              <a:t>保险代理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2716" name="Group 188">
            <a:extLst>
              <a:ext uri="{FF2B5EF4-FFF2-40B4-BE49-F238E27FC236}">
                <a16:creationId xmlns:a16="http://schemas.microsoft.com/office/drawing/2014/main" id="{1EC2E7C0-B494-C74A-F4D7-F8FD01368BF3}"/>
              </a:ext>
            </a:extLst>
          </p:cNvPr>
          <p:cNvGraphicFramePr>
            <a:graphicFrameLocks noGrp="1"/>
          </p:cNvGraphicFramePr>
          <p:nvPr>
            <p:extLst>
              <p:ext uri="{D42A27DB-BD31-4B8C-83A1-F6EECF244321}">
                <p14:modId xmlns:p14="http://schemas.microsoft.com/office/powerpoint/2010/main" val="2014446340"/>
              </p:ext>
            </p:extLst>
          </p:nvPr>
        </p:nvGraphicFramePr>
        <p:xfrm>
          <a:off x="204017" y="1268760"/>
          <a:ext cx="8735963" cy="5391473"/>
        </p:xfrm>
        <a:graphic>
          <a:graphicData uri="http://schemas.openxmlformats.org/drawingml/2006/table">
            <a:tbl>
              <a:tblPr firstRow="1" firstCol="1">
                <a:tableStyleId>{3C2FFA5D-87B4-456A-9821-1D502468CF0F}</a:tableStyleId>
              </a:tblPr>
              <a:tblGrid>
                <a:gridCol w="1151176">
                  <a:extLst>
                    <a:ext uri="{9D8B030D-6E8A-4147-A177-3AD203B41FA5}">
                      <a16:colId xmlns:a16="http://schemas.microsoft.com/office/drawing/2014/main" val="4032785281"/>
                    </a:ext>
                  </a:extLst>
                </a:gridCol>
                <a:gridCol w="3386414">
                  <a:extLst>
                    <a:ext uri="{9D8B030D-6E8A-4147-A177-3AD203B41FA5}">
                      <a16:colId xmlns:a16="http://schemas.microsoft.com/office/drawing/2014/main" val="2866754510"/>
                    </a:ext>
                  </a:extLst>
                </a:gridCol>
                <a:gridCol w="2074607">
                  <a:extLst>
                    <a:ext uri="{9D8B030D-6E8A-4147-A177-3AD203B41FA5}">
                      <a16:colId xmlns:a16="http://schemas.microsoft.com/office/drawing/2014/main" val="1005608254"/>
                    </a:ext>
                  </a:extLst>
                </a:gridCol>
                <a:gridCol w="2123766">
                  <a:extLst>
                    <a:ext uri="{9D8B030D-6E8A-4147-A177-3AD203B41FA5}">
                      <a16:colId xmlns:a16="http://schemas.microsoft.com/office/drawing/2014/main" val="3224001560"/>
                    </a:ext>
                  </a:extLst>
                </a:gridCol>
              </a:tblGrid>
              <a:tr h="696047">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总代理制度</a:t>
                      </a:r>
                      <a:endParaRPr kumimoji="0" lang="zh-CN" altLang="en-US" sz="1800" b="0" u="none" strike="noStrike" cap="none" normalizeH="0" baseline="0" dirty="0">
                        <a:ln>
                          <a:noFill/>
                        </a:ln>
                        <a:solidFill>
                          <a:schemeClr val="tx1"/>
                        </a:solidFill>
                        <a:effectLst/>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保险专业代理</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分公司制度</a:t>
                      </a:r>
                      <a:endParaRPr kumimoji="0" lang="zh-CN" altLang="en-US" sz="1800" b="0" u="none" strike="noStrike" cap="none" normalizeH="0" baseline="0" dirty="0">
                        <a:ln>
                          <a:noFill/>
                        </a:ln>
                        <a:solidFill>
                          <a:schemeClr val="tx1"/>
                        </a:solidFill>
                        <a:effectLst/>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保险个人代理</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直接报告制度</a:t>
                      </a:r>
                      <a:endParaRPr kumimoji="0" lang="zh-CN" altLang="en-US" sz="1800" b="0" u="none" strike="noStrike" cap="none" normalizeH="0" baseline="0" dirty="0">
                        <a:ln>
                          <a:noFill/>
                        </a:ln>
                        <a:solidFill>
                          <a:schemeClr val="tx1"/>
                        </a:solidFill>
                        <a:effectLst/>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保险专属代理</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334674521"/>
                  </a:ext>
                </a:extLst>
              </a:tr>
              <a:tr h="696736">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chemeClr val="tx1"/>
                          </a:solidFill>
                          <a:effectLst/>
                        </a:rPr>
                        <a:t>与保险公司的关系</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代理关系</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雇佣关系、分支机构</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代理关系</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781511348"/>
                  </a:ext>
                </a:extLst>
              </a:tr>
              <a:tr h="9319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承担风险</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最大，如果没有完成业务量就面临失去总代理权的危险</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最小</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比较大，也有业务量的要求</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92099028"/>
                  </a:ext>
                </a:extLst>
              </a:tr>
              <a:tr h="43042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员工归属</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总代理机构聘用</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保险公司聘用</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代理机构聘用</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872517153"/>
                  </a:ext>
                </a:extLst>
              </a:tr>
              <a:tr h="1211539">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成本费用</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总代理人承担部分或全部启动费用，并且支付办公费用、员工工资和代理人佣金</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保险公司承担一切成本</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保险公司要承担一部分业务费用，代理机构承担一部分</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74408103"/>
                  </a:ext>
                </a:extLst>
              </a:tr>
              <a:tr h="99435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保险公司的控制权</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较小，权利义务由保险代理合同规定，不能调离总代理人，也不能重新划定总代理人的营销领域</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较大，对分公司的规模、位置、职责和人员可任意变动</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比较大，保险公司可以指导专属代理人完成销售任务</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599683822"/>
                  </a:ext>
                </a:extLst>
              </a:tr>
              <a:tr h="43042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服务对象</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可以为多家保险公司服务</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a:ln>
                            <a:noFill/>
                          </a:ln>
                          <a:solidFill>
                            <a:schemeClr val="tx1"/>
                          </a:solidFill>
                          <a:effectLst/>
                        </a:rPr>
                        <a:t>仅为本公司服务</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u="none" strike="noStrike" cap="none" normalizeH="0" baseline="0" dirty="0">
                          <a:ln>
                            <a:noFill/>
                          </a:ln>
                          <a:solidFill>
                            <a:schemeClr val="tx1"/>
                          </a:solidFill>
                          <a:effectLst/>
                        </a:rPr>
                        <a:t>仅为一家公司服务</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190394602"/>
                  </a:ext>
                </a:extLst>
              </a:tr>
            </a:tbl>
          </a:graphicData>
        </a:graphic>
      </p:graphicFrame>
      <p:sp>
        <p:nvSpPr>
          <p:cNvPr id="4" name="标题 3">
            <a:extLst>
              <a:ext uri="{FF2B5EF4-FFF2-40B4-BE49-F238E27FC236}">
                <a16:creationId xmlns:a16="http://schemas.microsoft.com/office/drawing/2014/main" id="{4457942F-E896-189E-04D0-5936D6C49B35}"/>
              </a:ext>
            </a:extLst>
          </p:cNvPr>
          <p:cNvSpPr>
            <a:spLocks noGrp="1"/>
          </p:cNvSpPr>
          <p:nvPr>
            <p:ph type="title"/>
          </p:nvPr>
        </p:nvSpPr>
        <p:spPr>
          <a:xfrm>
            <a:off x="457199" y="197768"/>
            <a:ext cx="8229600" cy="1143000"/>
          </a:xfrm>
        </p:spPr>
        <p:txBody>
          <a:bodyPr/>
          <a:lstStyle/>
          <a:p>
            <a:r>
              <a:rPr lang="zh-CN" alt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直接报告制度、总代理制度和分公司制度的差别</a:t>
            </a:r>
            <a:endParaRPr lang="zh-CN" altLang="en-US" sz="28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6" name="Rectangle 4">
            <a:extLst>
              <a:ext uri="{FF2B5EF4-FFF2-40B4-BE49-F238E27FC236}">
                <a16:creationId xmlns:a16="http://schemas.microsoft.com/office/drawing/2014/main" id="{5F6BF96F-2DF9-7C04-7FD2-9ECFCD8B9A99}"/>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23557" name="Rectangle 5">
            <a:extLst>
              <a:ext uri="{FF2B5EF4-FFF2-40B4-BE49-F238E27FC236}">
                <a16:creationId xmlns:a16="http://schemas.microsoft.com/office/drawing/2014/main" id="{B6734DCF-468D-5B4B-70C7-EDE85AD91E40}"/>
              </a:ext>
            </a:extLst>
          </p:cNvPr>
          <p:cNvSpPr>
            <a:spLocks noGrp="1" noChangeArrowheads="1"/>
          </p:cNvSpPr>
          <p:nvPr>
            <p:ph type="subTitle" idx="1"/>
          </p:nvPr>
        </p:nvSpPr>
        <p:spPr>
          <a:xfrm>
            <a:off x="1371600" y="3886200"/>
            <a:ext cx="6400800" cy="1752600"/>
          </a:xfrm>
        </p:spPr>
        <p:txBody>
          <a:bodyPr/>
          <a:lstStyle/>
          <a:p>
            <a:r>
              <a:rPr lang="zh-CN" altLang="en-US" sz="3200"/>
              <a:t>兼业代理营销体系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38259CCD-564C-6A98-819F-0F190A7ED10D}"/>
              </a:ext>
            </a:extLst>
          </p:cNvPr>
          <p:cNvSpPr>
            <a:spLocks noGrp="1" noChangeArrowheads="1"/>
          </p:cNvSpPr>
          <p:nvPr>
            <p:ph type="title"/>
          </p:nvPr>
        </p:nvSpPr>
        <p:spPr/>
        <p:txBody>
          <a:bodyPr/>
          <a:lstStyle/>
          <a:p>
            <a:r>
              <a:rPr lang="zh-CN" altLang="en-US"/>
              <a:t>一、</a:t>
            </a:r>
            <a:r>
              <a:rPr lang="zh-CN" altLang="en-US" b="1"/>
              <a:t>兼业代理营销体系的特点</a:t>
            </a:r>
            <a:r>
              <a:rPr lang="zh-CN" altLang="en-US"/>
              <a:t> </a:t>
            </a:r>
          </a:p>
        </p:txBody>
      </p:sp>
      <p:graphicFrame>
        <p:nvGraphicFramePr>
          <p:cNvPr id="25654" name="Group 54">
            <a:extLst>
              <a:ext uri="{FF2B5EF4-FFF2-40B4-BE49-F238E27FC236}">
                <a16:creationId xmlns:a16="http://schemas.microsoft.com/office/drawing/2014/main" id="{6BDA4994-6777-C4EC-2467-DF82507C14A4}"/>
              </a:ext>
            </a:extLst>
          </p:cNvPr>
          <p:cNvGraphicFramePr>
            <a:graphicFrameLocks noGrp="1"/>
          </p:cNvGraphicFramePr>
          <p:nvPr>
            <p:ph idx="1"/>
            <p:extLst>
              <p:ext uri="{D42A27DB-BD31-4B8C-83A1-F6EECF244321}">
                <p14:modId xmlns:p14="http://schemas.microsoft.com/office/powerpoint/2010/main" val="1334186032"/>
              </p:ext>
            </p:extLst>
          </p:nvPr>
        </p:nvGraphicFramePr>
        <p:xfrm>
          <a:off x="468313" y="1214438"/>
          <a:ext cx="8229600" cy="5094883"/>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962030041"/>
                    </a:ext>
                  </a:extLst>
                </a:gridCol>
              </a:tblGrid>
              <a:tr h="51166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兼业代理营销体系的优点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717442278"/>
                  </a:ext>
                </a:extLst>
              </a:tr>
              <a:tr h="2000159">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能够根据兼业代理机构的业务特点进行消费者细分</a:t>
                      </a:r>
                      <a:endParaRPr kumimoji="0" lang="zh-CN" altLang="en-US" sz="20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增加保户的信任感，方便客户</a:t>
                      </a:r>
                      <a:endParaRPr kumimoji="0" lang="zh-CN" altLang="en-US" sz="20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少设立分支机构，降低经营成本</a:t>
                      </a:r>
                      <a:endParaRPr kumimoji="0" lang="zh-CN" altLang="en-US" sz="20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所提供的产品具有比较强的针对性，恰好能够满足兼业代理机构客户的需要</a:t>
                      </a:r>
                      <a:endParaRPr kumimoji="0" lang="zh-CN" altLang="en-US" sz="20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发生的佣金和业务费用要低于专业代理营销体系</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153512270"/>
                  </a:ext>
                </a:extLst>
              </a:tr>
              <a:tr h="51166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兼业代理营销体系的缺点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002246471"/>
                  </a:ext>
                </a:extLst>
              </a:tr>
              <a:tr h="2071386">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兼业代理机构不是专门从事保险销售业务，缺乏专一性</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兼业代理机构对保险产品的理解存在着一些偏差，缺乏专业性</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选择兼业代理机构时面临竞争对手的激烈竞争，营销渠道不稳定</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保险公司的控制力和影响力比较低</a:t>
                      </a:r>
                      <a:endParaRPr kumimoji="0" lang="zh-CN" altLang="en-US" sz="20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不利于保险公司了解市场信息</a:t>
                      </a:r>
                      <a:endParaRPr kumimoji="0" lang="en-US" altLang="zh-CN" sz="2000" b="0" u="none" strike="noStrike" cap="none" normalizeH="0" baseline="0" dirty="0">
                        <a:ln>
                          <a:noFill/>
                        </a:ln>
                        <a:solidFill>
                          <a:srgbClr val="000000"/>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保险公司无法根据市场变化而立刻反应</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989492877"/>
                  </a:ext>
                </a:extLst>
              </a:tr>
            </a:tbl>
          </a:graphicData>
        </a:graphic>
      </p:graphicFrame>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38259CCD-564C-6A98-819F-0F190A7ED10D}"/>
              </a:ext>
            </a:extLst>
          </p:cNvPr>
          <p:cNvSpPr>
            <a:spLocks noGrp="1" noChangeArrowheads="1"/>
          </p:cNvSpPr>
          <p:nvPr>
            <p:ph type="title"/>
          </p:nvPr>
        </p:nvSpPr>
        <p:spPr/>
        <p:txBody>
          <a:bodyPr/>
          <a:lstStyle/>
          <a:p>
            <a:r>
              <a:rPr lang="zh-CN" altLang="en-US"/>
              <a:t>一、</a:t>
            </a:r>
            <a:r>
              <a:rPr lang="zh-CN" altLang="en-US" b="1"/>
              <a:t>兼业代理营销体系的特点</a:t>
            </a:r>
            <a:r>
              <a:rPr lang="zh-CN" altLang="en-US"/>
              <a:t> </a:t>
            </a:r>
          </a:p>
        </p:txBody>
      </p:sp>
      <p:graphicFrame>
        <p:nvGraphicFramePr>
          <p:cNvPr id="25654" name="Group 54">
            <a:extLst>
              <a:ext uri="{FF2B5EF4-FFF2-40B4-BE49-F238E27FC236}">
                <a16:creationId xmlns:a16="http://schemas.microsoft.com/office/drawing/2014/main" id="{6BDA4994-6777-C4EC-2467-DF82507C14A4}"/>
              </a:ext>
            </a:extLst>
          </p:cNvPr>
          <p:cNvGraphicFramePr>
            <a:graphicFrameLocks noGrp="1"/>
          </p:cNvGraphicFramePr>
          <p:nvPr>
            <p:ph idx="1"/>
            <p:extLst>
              <p:ext uri="{D42A27DB-BD31-4B8C-83A1-F6EECF244321}">
                <p14:modId xmlns:p14="http://schemas.microsoft.com/office/powerpoint/2010/main" val="1744870141"/>
              </p:ext>
            </p:extLst>
          </p:nvPr>
        </p:nvGraphicFramePr>
        <p:xfrm>
          <a:off x="468313" y="1214438"/>
          <a:ext cx="8229600" cy="4389120"/>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962030041"/>
                    </a:ext>
                  </a:extLst>
                </a:gridCol>
              </a:tblGrid>
              <a:tr h="33020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400" b="1" u="none" strike="noStrike" cap="none" normalizeH="0" baseline="0" dirty="0">
                          <a:ln>
                            <a:noFill/>
                          </a:ln>
                          <a:solidFill>
                            <a:srgbClr val="000000"/>
                          </a:solidFill>
                          <a:effectLst/>
                        </a:rPr>
                        <a:t>适应兼业代理营销体系的产品</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187110795"/>
                  </a:ext>
                </a:extLst>
              </a:tr>
              <a:tr h="284163">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比较简单的产品</a:t>
                      </a:r>
                      <a:endParaRPr kumimoji="0" lang="en-US" altLang="zh-CN" sz="2400" b="0" u="none" strike="noStrike" cap="none" normalizeH="0" baseline="0" dirty="0">
                        <a:ln>
                          <a:noFill/>
                        </a:ln>
                        <a:solidFill>
                          <a:srgbClr val="000000"/>
                        </a:solidFill>
                        <a:effectLst/>
                      </a:endParaRPr>
                    </a:p>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与兼业代理机构本身业务有关的产品   </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237507149"/>
                  </a:ext>
                </a:extLst>
              </a:tr>
              <a:tr h="3714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400" b="1" u="none" strike="noStrike" cap="none" normalizeH="0" baseline="0">
                          <a:ln>
                            <a:noFill/>
                          </a:ln>
                          <a:solidFill>
                            <a:srgbClr val="000000"/>
                          </a:solidFill>
                          <a:effectLst/>
                        </a:rPr>
                        <a:t>保险公司采用兼业代理营销体系的注意事项</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052608820"/>
                  </a:ext>
                </a:extLst>
              </a:tr>
              <a:tr h="1149350">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根据兼业代理机构本身业务的特点选择兼业代理机构</a:t>
                      </a:r>
                      <a:endParaRPr kumimoji="0" lang="zh-CN" altLang="en-US" sz="24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根据兼业代理机构本身业务的特点提供保险产品</a:t>
                      </a:r>
                      <a:endParaRPr kumimoji="0" lang="zh-CN" altLang="en-US" sz="24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与兼业代理机构签订比较长期的合同，稳定营销渠道并稳定销售佣金</a:t>
                      </a:r>
                      <a:endParaRPr kumimoji="0" lang="zh-CN" altLang="en-US" sz="24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不断地对兼业代理机构的销售人员进行培训，让他们熟悉保险原理和业务流程</a:t>
                      </a:r>
                      <a:endParaRPr kumimoji="0" lang="zh-CN" altLang="en-US" sz="24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400" b="0" u="none" strike="noStrike" cap="none" normalizeH="0" baseline="0" dirty="0">
                          <a:ln>
                            <a:noFill/>
                          </a:ln>
                          <a:solidFill>
                            <a:srgbClr val="000000"/>
                          </a:solidFill>
                          <a:effectLst/>
                        </a:rPr>
                        <a:t>在信息、资金等方面加强与兼业代理机构的关系</a:t>
                      </a:r>
                      <a:endParaRPr kumimoji="0" lang="zh-CN" altLang="en-US" sz="24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707574022"/>
                  </a:ext>
                </a:extLst>
              </a:tr>
            </a:tbl>
          </a:graphicData>
        </a:graphic>
      </p:graphicFrame>
    </p:spTree>
    <p:extLst>
      <p:ext uri="{BB962C8B-B14F-4D97-AF65-F5344CB8AC3E}">
        <p14:creationId xmlns:p14="http://schemas.microsoft.com/office/powerpoint/2010/main" val="377150151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DE5BB90A-BCAC-A133-D041-4B4CF5E4D6F9}"/>
              </a:ext>
            </a:extLst>
          </p:cNvPr>
          <p:cNvSpPr>
            <a:spLocks noGrp="1" noChangeArrowheads="1"/>
          </p:cNvSpPr>
          <p:nvPr>
            <p:ph type="title"/>
          </p:nvPr>
        </p:nvSpPr>
        <p:spPr/>
        <p:txBody>
          <a:bodyPr/>
          <a:lstStyle/>
          <a:p>
            <a:r>
              <a:rPr lang="zh-CN" altLang="en-US"/>
              <a:t>二、</a:t>
            </a:r>
            <a:r>
              <a:rPr lang="zh-CN" altLang="en-US" b="1"/>
              <a:t>兼业代理的种类</a:t>
            </a:r>
            <a:r>
              <a:rPr lang="zh-CN" altLang="en-US"/>
              <a:t> </a:t>
            </a:r>
          </a:p>
        </p:txBody>
      </p:sp>
      <p:sp>
        <p:nvSpPr>
          <p:cNvPr id="27651" name="Rectangle 3">
            <a:extLst>
              <a:ext uri="{FF2B5EF4-FFF2-40B4-BE49-F238E27FC236}">
                <a16:creationId xmlns:a16="http://schemas.microsoft.com/office/drawing/2014/main" id="{C6B217C8-7ABF-A1C8-ED2A-A559BE144CEB}"/>
              </a:ext>
            </a:extLst>
          </p:cNvPr>
          <p:cNvSpPr>
            <a:spLocks noGrp="1" noChangeArrowheads="1"/>
          </p:cNvSpPr>
          <p:nvPr>
            <p:ph type="body" idx="1"/>
          </p:nvPr>
        </p:nvSpPr>
        <p:spPr/>
        <p:txBody>
          <a:bodyPr/>
          <a:lstStyle/>
          <a:p>
            <a:r>
              <a:rPr lang="zh-CN" altLang="en-US" dirty="0"/>
              <a:t>保险兼业代理机构主要：</a:t>
            </a:r>
          </a:p>
          <a:p>
            <a:pPr lvl="1"/>
            <a:r>
              <a:rPr lang="zh-CN" altLang="en-US" dirty="0"/>
              <a:t>银行代理</a:t>
            </a:r>
            <a:endParaRPr lang="en-US" altLang="zh-CN" dirty="0"/>
          </a:p>
          <a:p>
            <a:pPr lvl="2"/>
            <a:r>
              <a:rPr lang="zh-CN" altLang="en-US" dirty="0"/>
              <a:t>通过银行代理向企业和个人进行保险宣传，并销售保险产品。</a:t>
            </a:r>
          </a:p>
          <a:p>
            <a:pPr lvl="1"/>
            <a:r>
              <a:rPr lang="zh-CN" altLang="en-US" dirty="0"/>
              <a:t>行业代理</a:t>
            </a:r>
            <a:endParaRPr lang="en-US" altLang="zh-CN" dirty="0"/>
          </a:p>
          <a:p>
            <a:pPr lvl="2"/>
            <a:r>
              <a:rPr lang="zh-CN" altLang="en-US" dirty="0"/>
              <a:t>保险业务一般为专项险种，充分地运用各行各业的优势，对发展保险业务起到重要的推动作用。</a:t>
            </a:r>
          </a:p>
          <a:p>
            <a:pPr lvl="1"/>
            <a:r>
              <a:rPr lang="zh-CN" altLang="en-US" dirty="0"/>
              <a:t>单位代理 </a:t>
            </a:r>
            <a:endParaRPr lang="en-US" altLang="zh-CN" dirty="0"/>
          </a:p>
          <a:p>
            <a:pPr lvl="2"/>
            <a:r>
              <a:rPr lang="zh-CN" altLang="en-US" dirty="0"/>
              <a:t>主要是由各单位工会、财务部门代理，办理一些与职工生活关系密切的保险业务、方便群众投保。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a:extLst>
              <a:ext uri="{FF2B5EF4-FFF2-40B4-BE49-F238E27FC236}">
                <a16:creationId xmlns:a16="http://schemas.microsoft.com/office/drawing/2014/main" id="{7FABF9B2-4DC7-4A2D-FBB5-98A9D84F405B}"/>
              </a:ext>
            </a:extLst>
          </p:cNvPr>
          <p:cNvSpPr>
            <a:spLocks noGrp="1" noChangeArrowheads="1"/>
          </p:cNvSpPr>
          <p:nvPr>
            <p:ph type="title"/>
          </p:nvPr>
        </p:nvSpPr>
        <p:spPr/>
        <p:txBody>
          <a:bodyPr/>
          <a:lstStyle/>
          <a:p>
            <a:r>
              <a:rPr lang="zh-CN" altLang="en-US"/>
              <a:t>银行保险 </a:t>
            </a:r>
          </a:p>
        </p:txBody>
      </p:sp>
      <p:sp>
        <p:nvSpPr>
          <p:cNvPr id="28675" name="Rectangle 3">
            <a:extLst>
              <a:ext uri="{FF2B5EF4-FFF2-40B4-BE49-F238E27FC236}">
                <a16:creationId xmlns:a16="http://schemas.microsoft.com/office/drawing/2014/main" id="{A5F1BEE1-6028-31AD-BAE9-B27C0A904E0C}"/>
              </a:ext>
            </a:extLst>
          </p:cNvPr>
          <p:cNvSpPr>
            <a:spLocks noGrp="1" noChangeArrowheads="1"/>
          </p:cNvSpPr>
          <p:nvPr>
            <p:ph type="body" idx="1"/>
          </p:nvPr>
        </p:nvSpPr>
        <p:spPr/>
        <p:txBody>
          <a:bodyPr/>
          <a:lstStyle/>
          <a:p>
            <a:r>
              <a:rPr lang="zh-CN" altLang="en-US"/>
              <a:t>狭义的银行保险是指通过银行代理销售保险产品；</a:t>
            </a:r>
          </a:p>
          <a:p>
            <a:r>
              <a:rPr lang="zh-CN" altLang="en-US"/>
              <a:t>广义的银行保险则是指利用银行传统的销售渠道和广泛的客户资源进行包括电话、邮寄及银行职员直接销售保险产品的服务活动。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94E3565B-86CB-14C9-2D05-BD726C3D9AC9}"/>
              </a:ext>
            </a:extLst>
          </p:cNvPr>
          <p:cNvSpPr>
            <a:spLocks noGrp="1" noChangeArrowheads="1"/>
          </p:cNvSpPr>
          <p:nvPr>
            <p:ph type="title"/>
          </p:nvPr>
        </p:nvSpPr>
        <p:spPr/>
        <p:txBody>
          <a:bodyPr/>
          <a:lstStyle/>
          <a:p>
            <a:r>
              <a:rPr lang="en-US" altLang="zh-CN"/>
              <a:t> </a:t>
            </a:r>
            <a:r>
              <a:rPr lang="zh-CN" altLang="en-US" b="1"/>
              <a:t>银行保险的架构</a:t>
            </a:r>
            <a:r>
              <a:rPr lang="zh-CN" altLang="en-US"/>
              <a:t> </a:t>
            </a:r>
          </a:p>
        </p:txBody>
      </p:sp>
      <p:grpSp>
        <p:nvGrpSpPr>
          <p:cNvPr id="29700" name="Group 4">
            <a:extLst>
              <a:ext uri="{FF2B5EF4-FFF2-40B4-BE49-F238E27FC236}">
                <a16:creationId xmlns:a16="http://schemas.microsoft.com/office/drawing/2014/main" id="{5F29032E-D227-3319-1869-82AD530BC7A8}"/>
              </a:ext>
            </a:extLst>
          </p:cNvPr>
          <p:cNvGrpSpPr>
            <a:grpSpLocks noChangeAspect="1"/>
          </p:cNvGrpSpPr>
          <p:nvPr/>
        </p:nvGrpSpPr>
        <p:grpSpPr bwMode="auto">
          <a:xfrm>
            <a:off x="755650" y="1628775"/>
            <a:ext cx="7734300" cy="4730750"/>
            <a:chOff x="2380" y="1240"/>
            <a:chExt cx="6146" cy="3804"/>
          </a:xfrm>
        </p:grpSpPr>
        <p:sp>
          <p:nvSpPr>
            <p:cNvPr id="29701" name="AutoShape 5">
              <a:extLst>
                <a:ext uri="{FF2B5EF4-FFF2-40B4-BE49-F238E27FC236}">
                  <a16:creationId xmlns:a16="http://schemas.microsoft.com/office/drawing/2014/main" id="{46FD87DC-F9FA-9768-6464-EA9B5965506E}"/>
                </a:ext>
              </a:extLst>
            </p:cNvPr>
            <p:cNvSpPr>
              <a:spLocks noChangeAspect="1" noChangeArrowheads="1"/>
            </p:cNvSpPr>
            <p:nvPr/>
          </p:nvSpPr>
          <p:spPr bwMode="auto">
            <a:xfrm>
              <a:off x="2380" y="1240"/>
              <a:ext cx="6146" cy="38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sp>
          <p:nvSpPr>
            <p:cNvPr id="29702" name="AutoShape 6">
              <a:extLst>
                <a:ext uri="{FF2B5EF4-FFF2-40B4-BE49-F238E27FC236}">
                  <a16:creationId xmlns:a16="http://schemas.microsoft.com/office/drawing/2014/main" id="{49C10F4D-0CEE-64B3-2CCB-935F64E42D9D}"/>
                </a:ext>
              </a:extLst>
            </p:cNvPr>
            <p:cNvSpPr>
              <a:spLocks noChangeArrowheads="1"/>
            </p:cNvSpPr>
            <p:nvPr/>
          </p:nvSpPr>
          <p:spPr bwMode="auto">
            <a:xfrm>
              <a:off x="2651" y="1512"/>
              <a:ext cx="1402" cy="407"/>
            </a:xfrm>
            <a:prstGeom prst="homePlate">
              <a:avLst>
                <a:gd name="adj" fmla="val 86118"/>
              </a:avLst>
            </a:prstGeom>
            <a:solidFill>
              <a:srgbClr val="FFFFFF"/>
            </a:solidFill>
            <a:ln w="9525">
              <a:solidFill>
                <a:srgbClr val="000000"/>
              </a:solidFill>
              <a:miter lim="800000"/>
              <a:headEnd/>
              <a:tailEnd/>
            </a:ln>
          </p:spPr>
          <p:txBody>
            <a:bodyPr/>
            <a:lstStyle/>
            <a:p>
              <a:pPr algn="just"/>
              <a:r>
                <a:rPr lang="zh-CN" altLang="en-US" sz="2000">
                  <a:latin typeface="Times New Roman" panose="02020603050405020304" pitchFamily="18" charset="0"/>
                </a:rPr>
                <a:t>渠道协议</a:t>
              </a:r>
              <a:endParaRPr lang="zh-CN" altLang="en-US" sz="2000"/>
            </a:p>
          </p:txBody>
        </p:sp>
        <p:sp>
          <p:nvSpPr>
            <p:cNvPr id="29703" name="AutoShape 7">
              <a:extLst>
                <a:ext uri="{FF2B5EF4-FFF2-40B4-BE49-F238E27FC236}">
                  <a16:creationId xmlns:a16="http://schemas.microsoft.com/office/drawing/2014/main" id="{6703F135-7EC1-D794-8EA2-7FE8B7F8D319}"/>
                </a:ext>
              </a:extLst>
            </p:cNvPr>
            <p:cNvSpPr>
              <a:spLocks noChangeArrowheads="1"/>
            </p:cNvSpPr>
            <p:nvPr/>
          </p:nvSpPr>
          <p:spPr bwMode="auto">
            <a:xfrm>
              <a:off x="6927" y="1556"/>
              <a:ext cx="1548" cy="408"/>
            </a:xfrm>
            <a:prstGeom prst="homePlate">
              <a:avLst>
                <a:gd name="adj" fmla="val 94853"/>
              </a:avLst>
            </a:prstGeom>
            <a:solidFill>
              <a:srgbClr val="FFFFFF"/>
            </a:solidFill>
            <a:ln w="9525">
              <a:solidFill>
                <a:srgbClr val="000000"/>
              </a:solidFill>
              <a:miter lim="800000"/>
              <a:headEnd/>
              <a:tailEnd/>
            </a:ln>
          </p:spPr>
          <p:txBody>
            <a:bodyPr/>
            <a:lstStyle/>
            <a:p>
              <a:pPr algn="just"/>
              <a:r>
                <a:rPr lang="zh-CN" altLang="en-US" sz="2000">
                  <a:latin typeface="Times New Roman" panose="02020603050405020304" pitchFamily="18" charset="0"/>
                </a:rPr>
                <a:t>金融服务集团</a:t>
              </a:r>
              <a:endParaRPr lang="zh-CN" altLang="en-US" sz="2000"/>
            </a:p>
          </p:txBody>
        </p:sp>
        <p:sp>
          <p:nvSpPr>
            <p:cNvPr id="29704" name="AutoShape 8">
              <a:extLst>
                <a:ext uri="{FF2B5EF4-FFF2-40B4-BE49-F238E27FC236}">
                  <a16:creationId xmlns:a16="http://schemas.microsoft.com/office/drawing/2014/main" id="{208318BD-5D19-8201-5E5F-9E0782F50CB0}"/>
                </a:ext>
              </a:extLst>
            </p:cNvPr>
            <p:cNvSpPr>
              <a:spLocks noChangeArrowheads="1"/>
            </p:cNvSpPr>
            <p:nvPr/>
          </p:nvSpPr>
          <p:spPr bwMode="auto">
            <a:xfrm>
              <a:off x="5481" y="1525"/>
              <a:ext cx="1402" cy="407"/>
            </a:xfrm>
            <a:prstGeom prst="homePlate">
              <a:avLst>
                <a:gd name="adj" fmla="val 86118"/>
              </a:avLst>
            </a:prstGeom>
            <a:solidFill>
              <a:srgbClr val="FFFFFF"/>
            </a:solidFill>
            <a:ln w="9525">
              <a:solidFill>
                <a:srgbClr val="000000"/>
              </a:solidFill>
              <a:miter lim="800000"/>
              <a:headEnd/>
              <a:tailEnd/>
            </a:ln>
          </p:spPr>
          <p:txBody>
            <a:bodyPr/>
            <a:lstStyle/>
            <a:p>
              <a:pPr algn="just"/>
              <a:r>
                <a:rPr lang="zh-CN" altLang="en-US" sz="2000">
                  <a:latin typeface="Times New Roman" panose="02020603050405020304" pitchFamily="18" charset="0"/>
                </a:rPr>
                <a:t>合   资</a:t>
              </a:r>
              <a:endParaRPr lang="zh-CN" altLang="en-US" sz="2000"/>
            </a:p>
          </p:txBody>
        </p:sp>
        <p:sp>
          <p:nvSpPr>
            <p:cNvPr id="29705" name="AutoShape 9">
              <a:extLst>
                <a:ext uri="{FF2B5EF4-FFF2-40B4-BE49-F238E27FC236}">
                  <a16:creationId xmlns:a16="http://schemas.microsoft.com/office/drawing/2014/main" id="{0BEA360C-0FDB-C823-7EB9-C900D1FDFCE5}"/>
                </a:ext>
              </a:extLst>
            </p:cNvPr>
            <p:cNvSpPr>
              <a:spLocks noChangeArrowheads="1"/>
            </p:cNvSpPr>
            <p:nvPr/>
          </p:nvSpPr>
          <p:spPr bwMode="auto">
            <a:xfrm>
              <a:off x="4074" y="1514"/>
              <a:ext cx="1402" cy="407"/>
            </a:xfrm>
            <a:prstGeom prst="homePlate">
              <a:avLst>
                <a:gd name="adj" fmla="val 86118"/>
              </a:avLst>
            </a:prstGeom>
            <a:solidFill>
              <a:srgbClr val="FFFFFF"/>
            </a:solidFill>
            <a:ln w="9525">
              <a:solidFill>
                <a:srgbClr val="000000"/>
              </a:solidFill>
              <a:miter lim="800000"/>
              <a:headEnd/>
              <a:tailEnd/>
            </a:ln>
          </p:spPr>
          <p:txBody>
            <a:bodyPr/>
            <a:lstStyle/>
            <a:p>
              <a:pPr algn="just"/>
              <a:r>
                <a:rPr lang="zh-CN" altLang="en-US" sz="2000">
                  <a:latin typeface="Times New Roman" panose="02020603050405020304" pitchFamily="18" charset="0"/>
                </a:rPr>
                <a:t>策略联盟</a:t>
              </a:r>
              <a:endParaRPr lang="zh-CN" altLang="en-US" sz="2000"/>
            </a:p>
          </p:txBody>
        </p:sp>
        <p:sp>
          <p:nvSpPr>
            <p:cNvPr id="29706" name="AutoShape 10">
              <a:extLst>
                <a:ext uri="{FF2B5EF4-FFF2-40B4-BE49-F238E27FC236}">
                  <a16:creationId xmlns:a16="http://schemas.microsoft.com/office/drawing/2014/main" id="{6E6C4AE2-6DA4-70F3-C967-B947DDFDF376}"/>
                </a:ext>
              </a:extLst>
            </p:cNvPr>
            <p:cNvSpPr>
              <a:spLocks noChangeArrowheads="1"/>
            </p:cNvSpPr>
            <p:nvPr/>
          </p:nvSpPr>
          <p:spPr bwMode="auto">
            <a:xfrm>
              <a:off x="2641" y="2136"/>
              <a:ext cx="5885" cy="408"/>
            </a:xfrm>
            <a:prstGeom prst="homePlate">
              <a:avLst>
                <a:gd name="adj" fmla="val 360600"/>
              </a:avLst>
            </a:prstGeom>
            <a:solidFill>
              <a:srgbClr val="FFFFFF"/>
            </a:solidFill>
            <a:ln w="9525">
              <a:solidFill>
                <a:srgbClr val="000000"/>
              </a:solidFill>
              <a:miter lim="800000"/>
              <a:headEnd/>
              <a:tailEnd/>
            </a:ln>
          </p:spPr>
          <p:txBody>
            <a:bodyPr/>
            <a:lstStyle/>
            <a:p>
              <a:pPr algn="ctr"/>
              <a:r>
                <a:rPr lang="zh-CN" altLang="en-US" sz="2000">
                  <a:latin typeface="Times New Roman" panose="02020603050405020304" pitchFamily="18" charset="0"/>
                </a:rPr>
                <a:t>整      和        程      度</a:t>
              </a:r>
              <a:endParaRPr lang="zh-CN" altLang="en-US" sz="2000"/>
            </a:p>
          </p:txBody>
        </p:sp>
        <p:sp>
          <p:nvSpPr>
            <p:cNvPr id="29707" name="Rectangle 11">
              <a:extLst>
                <a:ext uri="{FF2B5EF4-FFF2-40B4-BE49-F238E27FC236}">
                  <a16:creationId xmlns:a16="http://schemas.microsoft.com/office/drawing/2014/main" id="{B3B6CF23-23D6-879C-4ED8-FC6BDDAEFC36}"/>
                </a:ext>
              </a:extLst>
            </p:cNvPr>
            <p:cNvSpPr>
              <a:spLocks noChangeArrowheads="1"/>
            </p:cNvSpPr>
            <p:nvPr/>
          </p:nvSpPr>
          <p:spPr bwMode="auto">
            <a:xfrm>
              <a:off x="2651" y="2735"/>
              <a:ext cx="1265" cy="2173"/>
            </a:xfrm>
            <a:prstGeom prst="rect">
              <a:avLst/>
            </a:prstGeom>
            <a:solidFill>
              <a:srgbClr val="FFFFFF"/>
            </a:solidFill>
            <a:ln w="9525">
              <a:solidFill>
                <a:srgbClr val="000000"/>
              </a:solidFill>
              <a:miter lim="800000"/>
              <a:headEnd/>
              <a:tailEnd/>
            </a:ln>
          </p:spPr>
          <p:txBody>
            <a:bodyPr lIns="0" tIns="0" rIns="0" bIns="0"/>
            <a:lstStyle/>
            <a:p>
              <a:pPr algn="just">
                <a:buFont typeface="Wingdings" panose="05000000000000000000" pitchFamily="2" charset="2"/>
                <a:buChar char="l"/>
              </a:pPr>
              <a:r>
                <a:rPr lang="zh-CN" altLang="en-US" sz="2000">
                  <a:latin typeface="Times New Roman" panose="02020603050405020304" pitchFamily="18" charset="0"/>
                </a:rPr>
                <a:t>银行销售保险商品并赚取佣金收入</a:t>
              </a:r>
            </a:p>
            <a:p>
              <a:pPr>
                <a:buFont typeface="Wingdings" panose="05000000000000000000" pitchFamily="2" charset="2"/>
                <a:buChar char="l"/>
              </a:pPr>
              <a:r>
                <a:rPr lang="zh-CN" altLang="en-US" sz="2000">
                  <a:latin typeface="Times New Roman" panose="02020603050405020304" pitchFamily="18" charset="0"/>
                </a:rPr>
                <a:t>不分享客户资料</a:t>
              </a:r>
              <a:endParaRPr lang="zh-CN" altLang="en-US" sz="2000"/>
            </a:p>
          </p:txBody>
        </p:sp>
        <p:sp>
          <p:nvSpPr>
            <p:cNvPr id="29708" name="Rectangle 12">
              <a:extLst>
                <a:ext uri="{FF2B5EF4-FFF2-40B4-BE49-F238E27FC236}">
                  <a16:creationId xmlns:a16="http://schemas.microsoft.com/office/drawing/2014/main" id="{EE631525-1012-71F4-CA87-9D0835823C9D}"/>
                </a:ext>
              </a:extLst>
            </p:cNvPr>
            <p:cNvSpPr>
              <a:spLocks noChangeArrowheads="1"/>
            </p:cNvSpPr>
            <p:nvPr/>
          </p:nvSpPr>
          <p:spPr bwMode="auto">
            <a:xfrm>
              <a:off x="4077" y="2758"/>
              <a:ext cx="1264" cy="2150"/>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179388">
                <a:defRPr>
                  <a:solidFill>
                    <a:schemeClr val="tx1"/>
                  </a:solidFill>
                  <a:latin typeface="Arial" panose="020B0604020202020204" pitchFamily="34" charset="0"/>
                  <a:ea typeface="宋体" panose="02010600030101010101" pitchFamily="2" charset="-122"/>
                </a:defRPr>
              </a:lvl2pPr>
              <a:lvl3pPr>
                <a:defRPr>
                  <a:solidFill>
                    <a:schemeClr val="tx1"/>
                  </a:solidFill>
                  <a:latin typeface="Arial" panose="020B0604020202020204" pitchFamily="34" charset="0"/>
                  <a:ea typeface="宋体" panose="02010600030101010101" pitchFamily="2" charset="-122"/>
                </a:defRPr>
              </a:lvl3pPr>
              <a:lvl4pPr>
                <a:defRPr>
                  <a:solidFill>
                    <a:schemeClr val="tx1"/>
                  </a:solidFill>
                  <a:latin typeface="Arial" panose="020B0604020202020204" pitchFamily="34" charset="0"/>
                  <a:ea typeface="宋体" panose="02010600030101010101" pitchFamily="2" charset="-122"/>
                </a:defRPr>
              </a:lvl4pPr>
              <a:lvl5pPr>
                <a:defRPr>
                  <a:solidFill>
                    <a:schemeClr val="tx1"/>
                  </a:solidFill>
                  <a:latin typeface="Arial" panose="020B0604020202020204" pitchFamily="34" charset="0"/>
                  <a:ea typeface="宋体" panose="02010600030101010101" pitchFamily="2" charset="-122"/>
                </a:defRPr>
              </a:lvl5pPr>
              <a:lvl6pPr fontAlgn="base">
                <a:spcBef>
                  <a:spcPct val="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buFont typeface="Wingdings" panose="05000000000000000000" pitchFamily="2" charset="2"/>
                <a:buChar char="l"/>
              </a:pPr>
              <a:r>
                <a:rPr lang="zh-CN" altLang="en-US" sz="2000">
                  <a:latin typeface="Times New Roman" panose="02020603050405020304" pitchFamily="18" charset="0"/>
                </a:rPr>
                <a:t>一定程度的整和并进行产品开发和渠道管理</a:t>
              </a:r>
            </a:p>
            <a:p>
              <a:pPr>
                <a:buFont typeface="Wingdings" panose="05000000000000000000" pitchFamily="2" charset="2"/>
                <a:buChar char="l"/>
              </a:pPr>
              <a:r>
                <a:rPr lang="zh-CN" altLang="en-US" sz="2000">
                  <a:latin typeface="Times New Roman" panose="02020603050405020304" pitchFamily="18" charset="0"/>
                </a:rPr>
                <a:t>一定程度地分享客户资料</a:t>
              </a:r>
            </a:p>
            <a:p>
              <a:pPr>
                <a:buFont typeface="Wingdings" panose="05000000000000000000" pitchFamily="2" charset="2"/>
                <a:buChar char="l"/>
              </a:pPr>
              <a:r>
                <a:rPr lang="zh-CN" altLang="en-US" sz="2000">
                  <a:latin typeface="Times New Roman" panose="02020603050405020304" pitchFamily="18" charset="0"/>
                </a:rPr>
                <a:t>资讯设备共享</a:t>
              </a:r>
            </a:p>
          </p:txBody>
        </p:sp>
        <p:sp>
          <p:nvSpPr>
            <p:cNvPr id="29709" name="Rectangle 13">
              <a:extLst>
                <a:ext uri="{FF2B5EF4-FFF2-40B4-BE49-F238E27FC236}">
                  <a16:creationId xmlns:a16="http://schemas.microsoft.com/office/drawing/2014/main" id="{34E186E3-70FC-73FF-B603-1B23DB07B061}"/>
                </a:ext>
              </a:extLst>
            </p:cNvPr>
            <p:cNvSpPr>
              <a:spLocks noChangeArrowheads="1"/>
            </p:cNvSpPr>
            <p:nvPr/>
          </p:nvSpPr>
          <p:spPr bwMode="auto">
            <a:xfrm>
              <a:off x="5520" y="2782"/>
              <a:ext cx="1265" cy="2126"/>
            </a:xfrm>
            <a:prstGeom prst="rect">
              <a:avLst/>
            </a:prstGeom>
            <a:solidFill>
              <a:srgbClr val="FFFFFF"/>
            </a:solidFill>
            <a:ln w="9525">
              <a:solidFill>
                <a:srgbClr val="000000"/>
              </a:solidFill>
              <a:miter lim="800000"/>
              <a:headEnd/>
              <a:tailEnd/>
            </a:ln>
          </p:spPr>
          <p:txBody>
            <a:bodyPr lIns="0" tIns="0" rIns="0" bIns="0"/>
            <a:lstStyle/>
            <a:p>
              <a:pPr algn="just">
                <a:buFont typeface="Wingdings" panose="05000000000000000000" pitchFamily="2" charset="2"/>
                <a:buChar char="l"/>
              </a:pPr>
              <a:r>
                <a:rPr lang="zh-CN" altLang="en-US" sz="2000">
                  <a:latin typeface="Times New Roman" panose="02020603050405020304" pitchFamily="18" charset="0"/>
                </a:rPr>
                <a:t>相互拥有产品和客户</a:t>
              </a:r>
            </a:p>
            <a:p>
              <a:pPr>
                <a:buFont typeface="Wingdings" panose="05000000000000000000" pitchFamily="2" charset="2"/>
                <a:buChar char="l"/>
              </a:pPr>
              <a:r>
                <a:rPr lang="zh-CN" altLang="en-US" sz="2000">
                  <a:latin typeface="Times New Roman" panose="02020603050405020304" pitchFamily="18" charset="0"/>
                </a:rPr>
                <a:t>分享客户资料</a:t>
              </a:r>
              <a:endParaRPr lang="zh-CN" altLang="en-US" sz="2000"/>
            </a:p>
          </p:txBody>
        </p:sp>
        <p:sp>
          <p:nvSpPr>
            <p:cNvPr id="29710" name="Rectangle 14">
              <a:extLst>
                <a:ext uri="{FF2B5EF4-FFF2-40B4-BE49-F238E27FC236}">
                  <a16:creationId xmlns:a16="http://schemas.microsoft.com/office/drawing/2014/main" id="{AD35C9C0-75D4-D251-D687-A4067445B8A0}"/>
                </a:ext>
              </a:extLst>
            </p:cNvPr>
            <p:cNvSpPr>
              <a:spLocks noChangeArrowheads="1"/>
            </p:cNvSpPr>
            <p:nvPr/>
          </p:nvSpPr>
          <p:spPr bwMode="auto">
            <a:xfrm>
              <a:off x="6953" y="2789"/>
              <a:ext cx="1265" cy="2119"/>
            </a:xfrm>
            <a:prstGeom prst="rect">
              <a:avLst/>
            </a:prstGeom>
            <a:solidFill>
              <a:srgbClr val="FFFFFF"/>
            </a:solidFill>
            <a:ln w="9525">
              <a:solidFill>
                <a:srgbClr val="000000"/>
              </a:solidFill>
              <a:miter lim="800000"/>
              <a:headEnd/>
              <a:tailEnd/>
            </a:ln>
          </p:spPr>
          <p:txBody>
            <a:bodyPr lIns="0" tIns="0" rIns="0" bIns="0"/>
            <a:lstStyle/>
            <a:p>
              <a:pPr algn="just">
                <a:buFont typeface="Wingdings" panose="05000000000000000000" pitchFamily="2" charset="2"/>
                <a:buChar char="l"/>
              </a:pPr>
              <a:r>
                <a:rPr lang="zh-CN" altLang="en-US" sz="2000">
                  <a:latin typeface="Times New Roman" panose="02020603050405020304" pitchFamily="18" charset="0"/>
                </a:rPr>
                <a:t>经营管理体系完全整和</a:t>
              </a:r>
            </a:p>
            <a:p>
              <a:pPr>
                <a:buFont typeface="Wingdings" panose="05000000000000000000" pitchFamily="2" charset="2"/>
                <a:buChar char="l"/>
              </a:pPr>
              <a:r>
                <a:rPr lang="zh-CN" altLang="en-US" sz="2000">
                  <a:latin typeface="Times New Roman" panose="02020603050405020304" pitchFamily="18" charset="0"/>
                </a:rPr>
                <a:t>一系列经过整和的商品</a:t>
              </a:r>
            </a:p>
            <a:p>
              <a:pPr>
                <a:buFont typeface="Wingdings" panose="05000000000000000000" pitchFamily="2" charset="2"/>
                <a:buChar char="l"/>
              </a:pPr>
              <a:r>
                <a:rPr lang="zh-CN" altLang="en-US" sz="2000">
                  <a:latin typeface="Times New Roman" panose="02020603050405020304" pitchFamily="18" charset="0"/>
                </a:rPr>
                <a:t>一次性满足客户全部需要</a:t>
              </a:r>
              <a:endParaRPr lang="zh-CN" altLang="en-US" sz="2000"/>
            </a:p>
          </p:txBody>
        </p:sp>
      </p:gr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a:extLst>
              <a:ext uri="{FF2B5EF4-FFF2-40B4-BE49-F238E27FC236}">
                <a16:creationId xmlns:a16="http://schemas.microsoft.com/office/drawing/2014/main" id="{2D6249C2-154B-E143-1FB5-AEAE9A135773}"/>
              </a:ext>
            </a:extLst>
          </p:cNvPr>
          <p:cNvSpPr>
            <a:spLocks noGrp="1" noChangeArrowheads="1"/>
          </p:cNvSpPr>
          <p:nvPr>
            <p:ph type="title"/>
          </p:nvPr>
        </p:nvSpPr>
        <p:spPr/>
        <p:txBody>
          <a:bodyPr/>
          <a:lstStyle/>
          <a:p>
            <a:r>
              <a:rPr lang="zh-CN" altLang="en-US"/>
              <a:t>邮政代理 </a:t>
            </a:r>
          </a:p>
        </p:txBody>
      </p:sp>
      <p:sp>
        <p:nvSpPr>
          <p:cNvPr id="30723" name="Rectangle 3">
            <a:extLst>
              <a:ext uri="{FF2B5EF4-FFF2-40B4-BE49-F238E27FC236}">
                <a16:creationId xmlns:a16="http://schemas.microsoft.com/office/drawing/2014/main" id="{8C7A7AA3-AB70-4BEC-B1F7-B705A1665A06}"/>
              </a:ext>
            </a:extLst>
          </p:cNvPr>
          <p:cNvSpPr>
            <a:spLocks noGrp="1" noChangeArrowheads="1"/>
          </p:cNvSpPr>
          <p:nvPr>
            <p:ph type="body" idx="1"/>
          </p:nvPr>
        </p:nvSpPr>
        <p:spPr/>
        <p:txBody>
          <a:bodyPr/>
          <a:lstStyle/>
          <a:p>
            <a:r>
              <a:rPr lang="zh-CN" altLang="en-US" dirty="0"/>
              <a:t>邮政经营代理保险业务有很多有利条件： </a:t>
            </a:r>
          </a:p>
          <a:p>
            <a:pPr lvl="1"/>
            <a:r>
              <a:rPr lang="zh-CN" altLang="en-US" dirty="0"/>
              <a:t>实力强大。中国邮政储蓄点多面广；技术先进，系统完善；投递人员队伍强大。</a:t>
            </a:r>
          </a:p>
          <a:p>
            <a:pPr lvl="1"/>
            <a:r>
              <a:rPr lang="zh-CN" altLang="en-US" dirty="0"/>
              <a:t>用户对邮政及邮政储蓄的信任度高。</a:t>
            </a:r>
          </a:p>
          <a:p>
            <a:pPr lvl="1"/>
            <a:r>
              <a:rPr lang="zh-CN" altLang="en-US" dirty="0"/>
              <a:t>有邮政办理保险业务的成功经验。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a:extLst>
              <a:ext uri="{FF2B5EF4-FFF2-40B4-BE49-F238E27FC236}">
                <a16:creationId xmlns:a16="http://schemas.microsoft.com/office/drawing/2014/main" id="{742BDE1D-8704-E0EC-1CBC-F01315AE552F}"/>
              </a:ext>
            </a:extLst>
          </p:cNvPr>
          <p:cNvSpPr>
            <a:spLocks noGrp="1" noChangeArrowheads="1"/>
          </p:cNvSpPr>
          <p:nvPr>
            <p:ph type="title"/>
          </p:nvPr>
        </p:nvSpPr>
        <p:spPr/>
        <p:txBody>
          <a:bodyPr/>
          <a:lstStyle/>
          <a:p>
            <a:r>
              <a:rPr lang="zh-CN" altLang="en-US"/>
              <a:t>行业代理 </a:t>
            </a:r>
          </a:p>
        </p:txBody>
      </p:sp>
      <p:sp>
        <p:nvSpPr>
          <p:cNvPr id="31747" name="Rectangle 3">
            <a:extLst>
              <a:ext uri="{FF2B5EF4-FFF2-40B4-BE49-F238E27FC236}">
                <a16:creationId xmlns:a16="http://schemas.microsoft.com/office/drawing/2014/main" id="{EF58A9CA-8AED-7737-1513-64F1E4B1F902}"/>
              </a:ext>
            </a:extLst>
          </p:cNvPr>
          <p:cNvSpPr>
            <a:spLocks noGrp="1" noChangeArrowheads="1"/>
          </p:cNvSpPr>
          <p:nvPr>
            <p:ph type="body" idx="1"/>
          </p:nvPr>
        </p:nvSpPr>
        <p:spPr/>
        <p:txBody>
          <a:bodyPr/>
          <a:lstStyle/>
          <a:p>
            <a:pPr>
              <a:lnSpc>
                <a:spcPct val="90000"/>
              </a:lnSpc>
            </a:pPr>
            <a:r>
              <a:rPr lang="zh-CN" altLang="en-US"/>
              <a:t>保险公司利用其他行业进行行业代理时主要是根据各行业自身业务的特点，销售专项保险产品。</a:t>
            </a:r>
          </a:p>
          <a:p>
            <a:pPr>
              <a:lnSpc>
                <a:spcPct val="90000"/>
              </a:lnSpc>
            </a:pPr>
            <a:r>
              <a:rPr lang="zh-CN" altLang="en-US"/>
              <a:t>我国保险市场中的行业代理：</a:t>
            </a:r>
          </a:p>
          <a:p>
            <a:pPr lvl="1">
              <a:lnSpc>
                <a:spcPct val="90000"/>
              </a:lnSpc>
            </a:pPr>
            <a:r>
              <a:rPr lang="zh-CN" altLang="en-US"/>
              <a:t>车商保险兼业代理</a:t>
            </a:r>
          </a:p>
          <a:p>
            <a:pPr lvl="1">
              <a:lnSpc>
                <a:spcPct val="90000"/>
              </a:lnSpc>
            </a:pPr>
            <a:r>
              <a:rPr lang="zh-CN" altLang="en-US"/>
              <a:t>铁路保险兼业代理</a:t>
            </a:r>
          </a:p>
          <a:p>
            <a:pPr lvl="1">
              <a:lnSpc>
                <a:spcPct val="90000"/>
              </a:lnSpc>
            </a:pPr>
            <a:r>
              <a:rPr lang="zh-CN" altLang="en-US"/>
              <a:t>航空保险兼业代理</a:t>
            </a:r>
          </a:p>
          <a:p>
            <a:pPr lvl="1">
              <a:lnSpc>
                <a:spcPct val="90000"/>
              </a:lnSpc>
            </a:pPr>
            <a:r>
              <a:rPr lang="zh-CN" altLang="en-US"/>
              <a:t>旅行社保险兼业代理</a:t>
            </a:r>
          </a:p>
          <a:p>
            <a:pPr lvl="1">
              <a:lnSpc>
                <a:spcPct val="90000"/>
              </a:lnSpc>
            </a:pPr>
            <a:r>
              <a:rPr lang="zh-CN" altLang="en-US"/>
              <a:t>证券保险兼业代理 </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a:extLst>
              <a:ext uri="{FF2B5EF4-FFF2-40B4-BE49-F238E27FC236}">
                <a16:creationId xmlns:a16="http://schemas.microsoft.com/office/drawing/2014/main" id="{B6736A44-184C-D402-3312-3F08429C72ED}"/>
              </a:ext>
            </a:extLst>
          </p:cNvPr>
          <p:cNvSpPr>
            <a:spLocks noGrp="1" noChangeArrowheads="1"/>
          </p:cNvSpPr>
          <p:nvPr>
            <p:ph type="title"/>
          </p:nvPr>
        </p:nvSpPr>
        <p:spPr/>
        <p:txBody>
          <a:bodyPr/>
          <a:lstStyle/>
          <a:p>
            <a:r>
              <a:rPr lang="zh-CN" altLang="en-US"/>
              <a:t>三、</a:t>
            </a:r>
            <a:r>
              <a:rPr lang="zh-CN" altLang="en-US" b="1"/>
              <a:t>保险兼业代理机构的选择</a:t>
            </a:r>
            <a:r>
              <a:rPr lang="zh-CN" altLang="en-US"/>
              <a:t> </a:t>
            </a:r>
          </a:p>
        </p:txBody>
      </p:sp>
      <p:sp>
        <p:nvSpPr>
          <p:cNvPr id="32771" name="Rectangle 3">
            <a:extLst>
              <a:ext uri="{FF2B5EF4-FFF2-40B4-BE49-F238E27FC236}">
                <a16:creationId xmlns:a16="http://schemas.microsoft.com/office/drawing/2014/main" id="{5879EF49-B2CE-4350-28F4-B144ADADB5F5}"/>
              </a:ext>
            </a:extLst>
          </p:cNvPr>
          <p:cNvSpPr>
            <a:spLocks noGrp="1" noChangeArrowheads="1"/>
          </p:cNvSpPr>
          <p:nvPr>
            <p:ph type="body" idx="1"/>
          </p:nvPr>
        </p:nvSpPr>
        <p:spPr/>
        <p:txBody>
          <a:bodyPr/>
          <a:lstStyle/>
          <a:p>
            <a:r>
              <a:rPr lang="zh-CN" altLang="en-US" dirty="0"/>
              <a:t>考虑以下因素：</a:t>
            </a:r>
          </a:p>
          <a:p>
            <a:pPr lvl="1"/>
            <a:r>
              <a:rPr lang="zh-CN" altLang="en-US" dirty="0"/>
              <a:t>行业特征</a:t>
            </a:r>
            <a:endParaRPr lang="en-US" altLang="zh-CN"/>
          </a:p>
          <a:p>
            <a:pPr lvl="2"/>
            <a:r>
              <a:rPr lang="zh-CN" altLang="en-US"/>
              <a:t>应选</a:t>
            </a:r>
            <a:r>
              <a:rPr lang="zh-CN" altLang="en-US" dirty="0"/>
              <a:t>择提供与保险产品具有互补关系产品的行业。选择具有鲜明客户特征的行业。</a:t>
            </a:r>
          </a:p>
          <a:p>
            <a:pPr lvl="1"/>
            <a:r>
              <a:rPr lang="zh-CN" altLang="en-US" dirty="0"/>
              <a:t>机构或网点特征</a:t>
            </a:r>
          </a:p>
          <a:p>
            <a:pPr lvl="1"/>
            <a:r>
              <a:rPr lang="zh-CN" altLang="en-US" dirty="0"/>
              <a:t>产品特征</a:t>
            </a:r>
          </a:p>
          <a:p>
            <a:pPr lvl="1"/>
            <a:r>
              <a:rPr lang="zh-CN" altLang="en-US" dirty="0"/>
              <a:t>佣金要求</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13CC4182-AFC2-8EED-7F58-74F8E047C638}"/>
              </a:ext>
            </a:extLst>
          </p:cNvPr>
          <p:cNvSpPr>
            <a:spLocks noGrp="1" noChangeArrowheads="1"/>
          </p:cNvSpPr>
          <p:nvPr>
            <p:ph type="title"/>
          </p:nvPr>
        </p:nvSpPr>
        <p:spPr/>
        <p:txBody>
          <a:bodyPr/>
          <a:lstStyle/>
          <a:p>
            <a:pPr marL="1117600" indent="-1117600"/>
            <a:r>
              <a:rPr lang="zh-CN" altLang="en-US"/>
              <a:t>一、</a:t>
            </a:r>
            <a:r>
              <a:rPr lang="zh-CN" altLang="en-US" b="1"/>
              <a:t>保险代理的特征</a:t>
            </a:r>
          </a:p>
        </p:txBody>
      </p:sp>
      <p:sp>
        <p:nvSpPr>
          <p:cNvPr id="5123" name="Rectangle 3">
            <a:extLst>
              <a:ext uri="{FF2B5EF4-FFF2-40B4-BE49-F238E27FC236}">
                <a16:creationId xmlns:a16="http://schemas.microsoft.com/office/drawing/2014/main" id="{C47CD08E-752B-01BF-C0B7-31AFB7CDCA3C}"/>
              </a:ext>
            </a:extLst>
          </p:cNvPr>
          <p:cNvSpPr>
            <a:spLocks noGrp="1" noChangeArrowheads="1"/>
          </p:cNvSpPr>
          <p:nvPr>
            <p:ph type="body" idx="1"/>
          </p:nvPr>
        </p:nvSpPr>
        <p:spPr/>
        <p:txBody>
          <a:bodyPr/>
          <a:lstStyle/>
          <a:p>
            <a:r>
              <a:rPr lang="zh-CN" altLang="en-US"/>
              <a:t>保险代理人的法律特征主要表现为：</a:t>
            </a:r>
          </a:p>
          <a:p>
            <a:pPr lvl="1"/>
            <a:r>
              <a:rPr lang="zh-CN" altLang="en-US"/>
              <a:t>保险代理行为是由民法调整的法律行为。</a:t>
            </a:r>
          </a:p>
          <a:p>
            <a:pPr lvl="1"/>
            <a:r>
              <a:rPr lang="zh-CN" altLang="en-US"/>
              <a:t>保险代理是基于保险人授权的委托代理</a:t>
            </a:r>
          </a:p>
          <a:p>
            <a:pPr lvl="1"/>
            <a:r>
              <a:rPr lang="zh-CN" altLang="en-US"/>
              <a:t>保险代理行为是代表保险人利益的中介行为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95969683-7A20-6AA7-9DA5-9F9349B7FCE8}"/>
              </a:ext>
            </a:extLst>
          </p:cNvPr>
          <p:cNvSpPr>
            <a:spLocks noGrp="1" noChangeArrowheads="1"/>
          </p:cNvSpPr>
          <p:nvPr>
            <p:ph type="title"/>
          </p:nvPr>
        </p:nvSpPr>
        <p:spPr/>
        <p:txBody>
          <a:bodyPr/>
          <a:lstStyle/>
          <a:p>
            <a:r>
              <a:rPr lang="zh-CN" altLang="en-US"/>
              <a:t>二、</a:t>
            </a:r>
            <a:r>
              <a:rPr lang="zh-CN" altLang="en-US" b="1"/>
              <a:t>保险代理制度</a:t>
            </a:r>
            <a:r>
              <a:rPr lang="zh-CN" altLang="en-US"/>
              <a:t> </a:t>
            </a:r>
          </a:p>
        </p:txBody>
      </p:sp>
      <p:sp>
        <p:nvSpPr>
          <p:cNvPr id="6147" name="Rectangle 3">
            <a:extLst>
              <a:ext uri="{FF2B5EF4-FFF2-40B4-BE49-F238E27FC236}">
                <a16:creationId xmlns:a16="http://schemas.microsoft.com/office/drawing/2014/main" id="{E4538AC8-0624-A5FF-6C68-3AB651113608}"/>
              </a:ext>
            </a:extLst>
          </p:cNvPr>
          <p:cNvSpPr>
            <a:spLocks noGrp="1" noChangeArrowheads="1"/>
          </p:cNvSpPr>
          <p:nvPr>
            <p:ph type="body" idx="1"/>
          </p:nvPr>
        </p:nvSpPr>
        <p:spPr/>
        <p:txBody>
          <a:bodyPr/>
          <a:lstStyle/>
          <a:p>
            <a:pPr>
              <a:lnSpc>
                <a:spcPct val="90000"/>
              </a:lnSpc>
            </a:pPr>
            <a:r>
              <a:rPr lang="zh-CN" altLang="en-US" dirty="0"/>
              <a:t>总代理制度</a:t>
            </a:r>
            <a:endParaRPr lang="en-US" altLang="zh-CN" dirty="0"/>
          </a:p>
          <a:p>
            <a:pPr lvl="1">
              <a:lnSpc>
                <a:spcPct val="90000"/>
              </a:lnSpc>
            </a:pPr>
            <a:r>
              <a:rPr lang="zh-CN" altLang="en-US" dirty="0"/>
              <a:t>保险公司与总代理人签订代理合同，在合同授权范围内，总代理人可以自己招揽保险业务，也可以招聘保险代理人进行保险营销，保险人根据业务量向总代理人支付代理手续费。</a:t>
            </a:r>
          </a:p>
          <a:p>
            <a:pPr>
              <a:lnSpc>
                <a:spcPct val="90000"/>
              </a:lnSpc>
            </a:pPr>
            <a:r>
              <a:rPr lang="zh-CN" altLang="en-US" dirty="0"/>
              <a:t>分公司制度</a:t>
            </a:r>
            <a:endParaRPr lang="en-US" altLang="zh-CN" dirty="0"/>
          </a:p>
          <a:p>
            <a:pPr lvl="1">
              <a:lnSpc>
                <a:spcPct val="90000"/>
              </a:lnSpc>
            </a:pPr>
            <a:r>
              <a:rPr lang="zh-CN" altLang="en-US" dirty="0"/>
              <a:t>保险人通过在各地设置分支机构来完成总代理人所担负的各项任务，从而更有效地控制保险风险的一种保险代理人制度。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13761A27-7404-9F7E-9AAE-EF33A8C5697B}"/>
              </a:ext>
            </a:extLst>
          </p:cNvPr>
          <p:cNvSpPr>
            <a:spLocks noGrp="1" noChangeArrowheads="1"/>
          </p:cNvSpPr>
          <p:nvPr>
            <p:ph type="title"/>
          </p:nvPr>
        </p:nvSpPr>
        <p:spPr/>
        <p:txBody>
          <a:bodyPr/>
          <a:lstStyle/>
          <a:p>
            <a:r>
              <a:rPr lang="zh-CN" altLang="en-US" dirty="0"/>
              <a:t>三、</a:t>
            </a:r>
            <a:r>
              <a:rPr lang="zh-CN" altLang="en-US" b="1" dirty="0"/>
              <a:t>保险代理合同</a:t>
            </a:r>
            <a:r>
              <a:rPr lang="zh-CN" altLang="en-US" dirty="0"/>
              <a:t> </a:t>
            </a:r>
          </a:p>
        </p:txBody>
      </p:sp>
      <p:sp>
        <p:nvSpPr>
          <p:cNvPr id="7171" name="Rectangle 3">
            <a:extLst>
              <a:ext uri="{FF2B5EF4-FFF2-40B4-BE49-F238E27FC236}">
                <a16:creationId xmlns:a16="http://schemas.microsoft.com/office/drawing/2014/main" id="{7222A4CF-2CBF-6E27-8D90-4CE1A1DB33D0}"/>
              </a:ext>
            </a:extLst>
          </p:cNvPr>
          <p:cNvSpPr>
            <a:spLocks noGrp="1" noChangeArrowheads="1"/>
          </p:cNvSpPr>
          <p:nvPr>
            <p:ph type="body" idx="1"/>
          </p:nvPr>
        </p:nvSpPr>
        <p:spPr/>
        <p:txBody>
          <a:bodyPr/>
          <a:lstStyle/>
          <a:p>
            <a:pPr marL="812800" indent="-812800"/>
            <a:r>
              <a:rPr lang="zh-CN" altLang="en-US" dirty="0"/>
              <a:t>（一）保险代理合同的要素</a:t>
            </a:r>
          </a:p>
          <a:p>
            <a:pPr marL="1168400" lvl="1" indent="-711200"/>
            <a:r>
              <a:rPr lang="zh-CN" altLang="en-US" dirty="0"/>
              <a:t>主体：指在保险代理合同中享有权利和承担责任的人。</a:t>
            </a:r>
          </a:p>
          <a:p>
            <a:pPr marL="1168400" lvl="1" indent="-711200"/>
            <a:r>
              <a:rPr lang="zh-CN" altLang="en-US" dirty="0"/>
              <a:t>客体：保险代理人与保 险人权利与义务所指向的对象是保险代理行为。</a:t>
            </a:r>
          </a:p>
          <a:p>
            <a:pPr marL="1168400" lvl="1" indent="-711200"/>
            <a:r>
              <a:rPr lang="zh-CN" altLang="en-US" dirty="0"/>
              <a:t>保险代理合同的内容：合同双方的名称；代理权限范围；代理期限；代理地域范围；代理的险种；佣金的支付标准和支付方式；保险费转交时间和方式；违约责任；争议处理。</a:t>
            </a:r>
            <a:r>
              <a:rPr lang="zh-CN" altLang="en-US" sz="2400" dirty="0"/>
              <a: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35" name="Rectangle 143">
            <a:extLst>
              <a:ext uri="{FF2B5EF4-FFF2-40B4-BE49-F238E27FC236}">
                <a16:creationId xmlns:a16="http://schemas.microsoft.com/office/drawing/2014/main" id="{1324FC66-35EC-6F6B-85FA-747521350842}"/>
              </a:ext>
            </a:extLst>
          </p:cNvPr>
          <p:cNvSpPr>
            <a:spLocks noGrp="1" noChangeArrowheads="1"/>
          </p:cNvSpPr>
          <p:nvPr>
            <p:ph type="title"/>
          </p:nvPr>
        </p:nvSpPr>
        <p:spPr/>
        <p:txBody>
          <a:bodyPr/>
          <a:lstStyle/>
          <a:p>
            <a:r>
              <a:rPr lang="zh-CN" altLang="en-US" sz="3200" b="1"/>
              <a:t>保险代理合同与一般委托合同、雇佣合同以及承包合同的区别</a:t>
            </a:r>
            <a:r>
              <a:rPr lang="zh-CN" altLang="en-US" sz="3200"/>
              <a:t> </a:t>
            </a:r>
          </a:p>
        </p:txBody>
      </p:sp>
      <p:graphicFrame>
        <p:nvGraphicFramePr>
          <p:cNvPr id="8347" name="Group 155">
            <a:extLst>
              <a:ext uri="{FF2B5EF4-FFF2-40B4-BE49-F238E27FC236}">
                <a16:creationId xmlns:a16="http://schemas.microsoft.com/office/drawing/2014/main" id="{FABF17A6-4DCA-FE67-50AB-8B99180676A0}"/>
              </a:ext>
            </a:extLst>
          </p:cNvPr>
          <p:cNvGraphicFramePr>
            <a:graphicFrameLocks noGrp="1"/>
          </p:cNvGraphicFramePr>
          <p:nvPr>
            <p:ph idx="1"/>
          </p:nvPr>
        </p:nvGraphicFramePr>
        <p:xfrm>
          <a:off x="200025" y="1285875"/>
          <a:ext cx="8769350" cy="5344160"/>
        </p:xfrm>
        <a:graphic>
          <a:graphicData uri="http://schemas.openxmlformats.org/drawingml/2006/table">
            <a:tbl>
              <a:tblPr/>
              <a:tblGrid>
                <a:gridCol w="4384675">
                  <a:extLst>
                    <a:ext uri="{9D8B030D-6E8A-4147-A177-3AD203B41FA5}">
                      <a16:colId xmlns:a16="http://schemas.microsoft.com/office/drawing/2014/main" val="1502895548"/>
                    </a:ext>
                  </a:extLst>
                </a:gridCol>
                <a:gridCol w="4384675">
                  <a:extLst>
                    <a:ext uri="{9D8B030D-6E8A-4147-A177-3AD203B41FA5}">
                      <a16:colId xmlns:a16="http://schemas.microsoft.com/office/drawing/2014/main" val="3335671704"/>
                    </a:ext>
                  </a:extLst>
                </a:gridCol>
              </a:tblGrid>
              <a:tr h="2984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一般委托合同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137751661"/>
                  </a:ext>
                </a:extLst>
              </a:tr>
              <a:tr h="300038">
                <a:tc gridSpan="2">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委托合同是确定保险代理关系的基础</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extLst>
                  <a:ext uri="{0D108BD9-81ED-4DB2-BD59-A6C34878D82A}">
                    <a16:rowId xmlns:a16="http://schemas.microsoft.com/office/drawing/2014/main" val="4128986295"/>
                  </a:ext>
                </a:extLst>
              </a:tr>
              <a:tr h="3206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保险代理人只能以保险人的名义进行代理行为</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受托人可以用委托人及自己的名义处理事务</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109247812"/>
                  </a:ext>
                </a:extLst>
              </a:tr>
              <a:tr h="3460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保险代理人的行为一般不包括事实行为</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受托人的行为包括法律行为和事实行为</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64519627"/>
                  </a:ext>
                </a:extLst>
              </a:tr>
              <a:tr h="66992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保险代理合同必须列明代理事项</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可以特别委托受托人处理一项事项或数项事务，甚至一切事务</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4062630900"/>
                  </a:ext>
                </a:extLst>
              </a:tr>
              <a:tr h="300038">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雇佣合同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4023382043"/>
                  </a:ext>
                </a:extLst>
              </a:tr>
              <a:tr h="298450">
                <a:tc gridSpan="2">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都是一方当事人向另一方当事人提供劳务的合同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zh-CN" altLang="en-US"/>
                    </a:p>
                  </a:txBody>
                  <a:tcPr/>
                </a:tc>
                <a:extLst>
                  <a:ext uri="{0D108BD9-81ED-4DB2-BD59-A6C34878D82A}">
                    <a16:rowId xmlns:a16="http://schemas.microsoft.com/office/drawing/2014/main" val="3192048761"/>
                  </a:ext>
                </a:extLst>
              </a:tr>
              <a:tr h="53181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保险代理人在保险代理活动中要依据保险人的要求处理有关事务，但也享有一定独立的权利</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受雇人必须依据雇佣合同提供劳务，受雇人一般不享有一定独立的权利</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4143972055"/>
                  </a:ext>
                </a:extLst>
              </a:tr>
              <a:tr h="66992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保险代理利益的实现是以完成保险人委托事务为前提条件的，即使付出了劳务，但如果没有完成委托事务，就无权享有利益</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雇佣合同中的受雇人只要依合同提供了劳务，雇佣人一般都应向受雇人支付报酬</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61620"/>
                  </a:ext>
                </a:extLst>
              </a:tr>
              <a:tr h="300038">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16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承包合同</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33020639"/>
                  </a:ext>
                </a:extLst>
              </a:tr>
              <a:tr h="287338">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保险代理合同一般不允许进行转代理或再代理</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承包人可将承包工作的次要部分转由他人完成</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193146408"/>
                  </a:ext>
                </a:extLst>
              </a:tr>
              <a:tr h="48418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保险代理合同的时效与保险代理人所代理的事务没有必然的时间关系</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6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承包合同的时效与承包工作完成时期大体一致</a:t>
                      </a:r>
                      <a:endParaRPr kumimoji="0" lang="zh-CN" altLang="en-US" sz="16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421111601"/>
                  </a:ext>
                </a:extLst>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BD9B25FA-4B18-D28D-1075-5A90E16E8D9D}"/>
              </a:ext>
            </a:extLst>
          </p:cNvPr>
          <p:cNvSpPr>
            <a:spLocks noGrp="1" noChangeArrowheads="1"/>
          </p:cNvSpPr>
          <p:nvPr>
            <p:ph type="title"/>
          </p:nvPr>
        </p:nvSpPr>
        <p:spPr/>
        <p:txBody>
          <a:bodyPr/>
          <a:lstStyle/>
          <a:p>
            <a:r>
              <a:rPr lang="zh-CN" altLang="en-US" dirty="0"/>
              <a:t>三、</a:t>
            </a:r>
            <a:r>
              <a:rPr lang="zh-CN" altLang="en-US" b="1" dirty="0"/>
              <a:t>保险代理合同</a:t>
            </a:r>
            <a:endParaRPr lang="zh-CN" altLang="en-US" dirty="0"/>
          </a:p>
        </p:txBody>
      </p:sp>
      <p:sp>
        <p:nvSpPr>
          <p:cNvPr id="10243" name="Rectangle 3">
            <a:extLst>
              <a:ext uri="{FF2B5EF4-FFF2-40B4-BE49-F238E27FC236}">
                <a16:creationId xmlns:a16="http://schemas.microsoft.com/office/drawing/2014/main" id="{38D8CC7B-1100-A617-5C2E-DEA101029911}"/>
              </a:ext>
            </a:extLst>
          </p:cNvPr>
          <p:cNvSpPr>
            <a:spLocks noGrp="1" noChangeArrowheads="1"/>
          </p:cNvSpPr>
          <p:nvPr>
            <p:ph type="body" idx="1"/>
          </p:nvPr>
        </p:nvSpPr>
        <p:spPr/>
        <p:txBody>
          <a:bodyPr/>
          <a:lstStyle/>
          <a:p>
            <a:pPr>
              <a:lnSpc>
                <a:spcPct val="80000"/>
              </a:lnSpc>
            </a:pPr>
            <a:r>
              <a:rPr lang="zh-CN" altLang="en-US" dirty="0"/>
              <a:t>（二）保险代理人的权利和义务</a:t>
            </a:r>
            <a:endParaRPr lang="en-US" altLang="zh-CN" dirty="0"/>
          </a:p>
          <a:p>
            <a:pPr lvl="1">
              <a:lnSpc>
                <a:spcPct val="80000"/>
              </a:lnSpc>
            </a:pPr>
            <a:r>
              <a:rPr lang="zh-CN" altLang="en-US" sz="2400" dirty="0"/>
              <a:t>保险代理人的权利：</a:t>
            </a:r>
          </a:p>
          <a:p>
            <a:pPr lvl="2">
              <a:lnSpc>
                <a:spcPct val="80000"/>
              </a:lnSpc>
            </a:pPr>
            <a:r>
              <a:rPr lang="zh-CN" altLang="en-US" sz="2000" dirty="0"/>
              <a:t>获取劳务报酬的权利。</a:t>
            </a:r>
          </a:p>
          <a:p>
            <a:pPr lvl="2">
              <a:lnSpc>
                <a:spcPct val="80000"/>
              </a:lnSpc>
            </a:pPr>
            <a:r>
              <a:rPr lang="zh-CN" altLang="en-US" sz="2000" dirty="0"/>
              <a:t>独立开展业务活动的权利。</a:t>
            </a:r>
          </a:p>
          <a:p>
            <a:pPr lvl="2">
              <a:lnSpc>
                <a:spcPct val="80000"/>
              </a:lnSpc>
            </a:pPr>
            <a:r>
              <a:rPr lang="zh-CN" altLang="en-US" sz="2000" dirty="0"/>
              <a:t>拒绝违法要求的权利。</a:t>
            </a:r>
          </a:p>
          <a:p>
            <a:pPr lvl="2">
              <a:lnSpc>
                <a:spcPct val="80000"/>
              </a:lnSpc>
            </a:pPr>
            <a:r>
              <a:rPr lang="zh-CN" altLang="en-US" sz="2000" dirty="0"/>
              <a:t>诉讼权利。</a:t>
            </a:r>
          </a:p>
          <a:p>
            <a:pPr lvl="1">
              <a:lnSpc>
                <a:spcPct val="80000"/>
              </a:lnSpc>
            </a:pPr>
            <a:r>
              <a:rPr lang="zh-CN" altLang="en-US" dirty="0"/>
              <a:t>保险代理人的义务：</a:t>
            </a:r>
          </a:p>
          <a:p>
            <a:pPr lvl="2">
              <a:lnSpc>
                <a:spcPct val="80000"/>
              </a:lnSpc>
            </a:pPr>
            <a:r>
              <a:rPr lang="zh-CN" altLang="en-US" sz="2000" dirty="0"/>
              <a:t>诚实和告知义务。</a:t>
            </a:r>
          </a:p>
          <a:p>
            <a:pPr lvl="2">
              <a:lnSpc>
                <a:spcPct val="80000"/>
              </a:lnSpc>
            </a:pPr>
            <a:r>
              <a:rPr lang="zh-CN" altLang="en-US" sz="2000" dirty="0"/>
              <a:t>如实转交保险费的义务。</a:t>
            </a:r>
          </a:p>
          <a:p>
            <a:pPr lvl="2">
              <a:lnSpc>
                <a:spcPct val="80000"/>
              </a:lnSpc>
            </a:pPr>
            <a:r>
              <a:rPr lang="zh-CN" altLang="en-US" sz="2000" dirty="0"/>
              <a:t>维护保险人利益的义务。</a:t>
            </a:r>
          </a:p>
          <a:p>
            <a:pPr lvl="2">
              <a:lnSpc>
                <a:spcPct val="80000"/>
              </a:lnSpc>
            </a:pPr>
            <a:r>
              <a:rPr lang="zh-CN" altLang="en-US" sz="2000" dirty="0"/>
              <a:t>履行合约的义务。</a:t>
            </a:r>
          </a:p>
          <a:p>
            <a:pPr lvl="2">
              <a:lnSpc>
                <a:spcPct val="80000"/>
              </a:lnSpc>
            </a:pPr>
            <a:r>
              <a:rPr lang="zh-CN" altLang="en-US" sz="2000" dirty="0"/>
              <a:t>接受培训和接受监督管理的义务。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BD9B25FA-4B18-D28D-1075-5A90E16E8D9D}"/>
              </a:ext>
            </a:extLst>
          </p:cNvPr>
          <p:cNvSpPr>
            <a:spLocks noGrp="1" noChangeArrowheads="1"/>
          </p:cNvSpPr>
          <p:nvPr>
            <p:ph type="title"/>
          </p:nvPr>
        </p:nvSpPr>
        <p:spPr/>
        <p:txBody>
          <a:bodyPr/>
          <a:lstStyle/>
          <a:p>
            <a:r>
              <a:rPr lang="zh-CN" altLang="en-US" dirty="0"/>
              <a:t>三、</a:t>
            </a:r>
            <a:r>
              <a:rPr lang="zh-CN" altLang="en-US" b="1" dirty="0"/>
              <a:t>保险代理合同</a:t>
            </a:r>
            <a:endParaRPr lang="zh-CN" altLang="en-US" dirty="0"/>
          </a:p>
        </p:txBody>
      </p:sp>
      <p:sp>
        <p:nvSpPr>
          <p:cNvPr id="10243" name="Rectangle 3">
            <a:extLst>
              <a:ext uri="{FF2B5EF4-FFF2-40B4-BE49-F238E27FC236}">
                <a16:creationId xmlns:a16="http://schemas.microsoft.com/office/drawing/2014/main" id="{38D8CC7B-1100-A617-5C2E-DEA101029911}"/>
              </a:ext>
            </a:extLst>
          </p:cNvPr>
          <p:cNvSpPr>
            <a:spLocks noGrp="1" noChangeArrowheads="1"/>
          </p:cNvSpPr>
          <p:nvPr>
            <p:ph type="body" idx="1"/>
          </p:nvPr>
        </p:nvSpPr>
        <p:spPr/>
        <p:txBody>
          <a:bodyPr/>
          <a:lstStyle/>
          <a:p>
            <a:pPr>
              <a:lnSpc>
                <a:spcPct val="80000"/>
              </a:lnSpc>
            </a:pPr>
            <a:r>
              <a:rPr lang="zh-CN" altLang="en-US" dirty="0"/>
              <a:t>（二）保险代理人的权利和义务</a:t>
            </a:r>
            <a:endParaRPr lang="en-US" altLang="zh-CN" dirty="0"/>
          </a:p>
          <a:p>
            <a:pPr lvl="1">
              <a:lnSpc>
                <a:spcPct val="90000"/>
              </a:lnSpc>
            </a:pPr>
            <a:r>
              <a:rPr lang="zh-CN" altLang="en-US" dirty="0"/>
              <a:t>保险人的权利</a:t>
            </a:r>
          </a:p>
          <a:p>
            <a:pPr lvl="2">
              <a:lnSpc>
                <a:spcPct val="90000"/>
              </a:lnSpc>
            </a:pPr>
            <a:r>
              <a:rPr lang="zh-CN" altLang="en-US" dirty="0"/>
              <a:t>规定代理权限的权利。</a:t>
            </a:r>
          </a:p>
          <a:p>
            <a:pPr lvl="2">
              <a:lnSpc>
                <a:spcPct val="90000"/>
              </a:lnSpc>
            </a:pPr>
            <a:r>
              <a:rPr lang="zh-CN" altLang="en-US" dirty="0"/>
              <a:t>监督保险代理人代理行为及业务的权利。</a:t>
            </a:r>
          </a:p>
          <a:p>
            <a:pPr lvl="2">
              <a:lnSpc>
                <a:spcPct val="90000"/>
              </a:lnSpc>
            </a:pPr>
            <a:r>
              <a:rPr lang="zh-CN" altLang="en-US" dirty="0"/>
              <a:t>诉讼的权利。</a:t>
            </a:r>
          </a:p>
          <a:p>
            <a:pPr lvl="2">
              <a:lnSpc>
                <a:spcPct val="90000"/>
              </a:lnSpc>
            </a:pPr>
            <a:r>
              <a:rPr lang="zh-CN" altLang="en-US" dirty="0"/>
              <a:t>合理变更和解除保险合同的权利。</a:t>
            </a:r>
          </a:p>
          <a:p>
            <a:pPr lvl="1">
              <a:lnSpc>
                <a:spcPct val="90000"/>
              </a:lnSpc>
            </a:pPr>
            <a:r>
              <a:rPr lang="zh-CN" altLang="en-US" dirty="0"/>
              <a:t>保险人的义务</a:t>
            </a:r>
          </a:p>
          <a:p>
            <a:pPr lvl="2">
              <a:lnSpc>
                <a:spcPct val="90000"/>
              </a:lnSpc>
            </a:pPr>
            <a:r>
              <a:rPr lang="zh-CN" altLang="en-US" dirty="0"/>
              <a:t>支付代理佣金的义务。</a:t>
            </a:r>
          </a:p>
          <a:p>
            <a:pPr lvl="2">
              <a:lnSpc>
                <a:spcPct val="90000"/>
              </a:lnSpc>
            </a:pPr>
            <a:r>
              <a:rPr lang="zh-CN" altLang="en-US" dirty="0"/>
              <a:t>提供辅助资料的义务。</a:t>
            </a:r>
          </a:p>
          <a:p>
            <a:pPr lvl="2">
              <a:lnSpc>
                <a:spcPct val="90000"/>
              </a:lnSpc>
            </a:pPr>
            <a:r>
              <a:rPr lang="zh-CN" altLang="en-US" dirty="0"/>
              <a:t>对保险代理人进行业务培训的义务。</a:t>
            </a:r>
            <a:endParaRPr lang="zh-CN" altLang="en-US" sz="1600" dirty="0"/>
          </a:p>
        </p:txBody>
      </p:sp>
    </p:spTree>
    <p:extLst>
      <p:ext uri="{BB962C8B-B14F-4D97-AF65-F5344CB8AC3E}">
        <p14:creationId xmlns:p14="http://schemas.microsoft.com/office/powerpoint/2010/main" val="385676943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BD9B25FA-4B18-D28D-1075-5A90E16E8D9D}"/>
              </a:ext>
            </a:extLst>
          </p:cNvPr>
          <p:cNvSpPr>
            <a:spLocks noGrp="1" noChangeArrowheads="1"/>
          </p:cNvSpPr>
          <p:nvPr>
            <p:ph type="title"/>
          </p:nvPr>
        </p:nvSpPr>
        <p:spPr/>
        <p:txBody>
          <a:bodyPr/>
          <a:lstStyle/>
          <a:p>
            <a:r>
              <a:rPr lang="zh-CN" altLang="en-US" dirty="0"/>
              <a:t>三、</a:t>
            </a:r>
            <a:r>
              <a:rPr lang="zh-CN" altLang="en-US" b="1" dirty="0"/>
              <a:t>保险代理合同</a:t>
            </a:r>
            <a:endParaRPr lang="zh-CN" altLang="en-US" dirty="0"/>
          </a:p>
        </p:txBody>
      </p:sp>
      <p:sp>
        <p:nvSpPr>
          <p:cNvPr id="10243" name="Rectangle 3">
            <a:extLst>
              <a:ext uri="{FF2B5EF4-FFF2-40B4-BE49-F238E27FC236}">
                <a16:creationId xmlns:a16="http://schemas.microsoft.com/office/drawing/2014/main" id="{38D8CC7B-1100-A617-5C2E-DEA101029911}"/>
              </a:ext>
            </a:extLst>
          </p:cNvPr>
          <p:cNvSpPr>
            <a:spLocks noGrp="1" noChangeArrowheads="1"/>
          </p:cNvSpPr>
          <p:nvPr>
            <p:ph type="body" idx="1"/>
          </p:nvPr>
        </p:nvSpPr>
        <p:spPr/>
        <p:txBody>
          <a:bodyPr/>
          <a:lstStyle/>
          <a:p>
            <a:pPr>
              <a:lnSpc>
                <a:spcPct val="80000"/>
              </a:lnSpc>
            </a:pPr>
            <a:r>
              <a:rPr lang="zh-CN" altLang="en-US" dirty="0"/>
              <a:t>（三）</a:t>
            </a:r>
            <a:r>
              <a:rPr lang="zh-CN" altLang="en-US" sz="3200" dirty="0"/>
              <a:t>保险代理合同的订立、变更和终止 </a:t>
            </a:r>
            <a:endParaRPr lang="en-US" altLang="zh-CN" dirty="0"/>
          </a:p>
          <a:p>
            <a:pPr lvl="1">
              <a:lnSpc>
                <a:spcPct val="90000"/>
              </a:lnSpc>
            </a:pPr>
            <a:r>
              <a:rPr lang="zh-CN" altLang="en-US" sz="2400" dirty="0"/>
              <a:t>保险代理合同的订立</a:t>
            </a:r>
            <a:endParaRPr lang="en-US" altLang="zh-CN" sz="2400" dirty="0"/>
          </a:p>
          <a:p>
            <a:pPr lvl="2">
              <a:lnSpc>
                <a:spcPct val="90000"/>
              </a:lnSpc>
            </a:pPr>
            <a:r>
              <a:rPr lang="zh-CN" altLang="en-US" sz="2000" dirty="0"/>
              <a:t>包括要约和承诺两个阶段。</a:t>
            </a:r>
            <a:endParaRPr lang="en-US" altLang="zh-CN" sz="2000" dirty="0"/>
          </a:p>
          <a:p>
            <a:pPr lvl="2">
              <a:lnSpc>
                <a:spcPct val="90000"/>
              </a:lnSpc>
            </a:pPr>
            <a:r>
              <a:rPr lang="zh-CN" altLang="en-US" sz="2000" dirty="0"/>
              <a:t>还应该遵守一些基本原则：</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包括诚信原则、合法原则和自愿公平原则。</a:t>
            </a:r>
            <a:endParaRPr lang="zh-CN" altLang="en-US" sz="2000" dirty="0"/>
          </a:p>
          <a:p>
            <a:pPr lvl="1">
              <a:lnSpc>
                <a:spcPct val="90000"/>
              </a:lnSpc>
            </a:pPr>
            <a:r>
              <a:rPr lang="zh-CN" altLang="en-US" sz="2400" dirty="0"/>
              <a:t>保险代理合同的变更</a:t>
            </a:r>
            <a:endParaRPr lang="en-US" altLang="zh-CN" sz="2400" dirty="0"/>
          </a:p>
          <a:p>
            <a:pPr lvl="2">
              <a:lnSpc>
                <a:spcPct val="90000"/>
              </a:lnSpc>
            </a:pPr>
            <a:r>
              <a:rPr lang="zh-CN" altLang="en-US" sz="2000" dirty="0"/>
              <a:t>包括：主体变更和内容变更。</a:t>
            </a:r>
          </a:p>
          <a:p>
            <a:pPr lvl="2">
              <a:lnSpc>
                <a:spcPct val="90000"/>
              </a:lnSpc>
            </a:pPr>
            <a:r>
              <a:rPr lang="zh-CN" altLang="en-US" sz="2000" dirty="0"/>
              <a:t>保险代理合同当事人双方不得擅自变更和解除代理合同。但是因客观情况和合同当事人的需要的变化，原代理合同可以进行必要的修改和补充。</a:t>
            </a:r>
            <a:endParaRPr lang="en-US" altLang="zh-CN" sz="2000" dirty="0"/>
          </a:p>
          <a:p>
            <a:pPr lvl="1">
              <a:lnSpc>
                <a:spcPct val="90000"/>
              </a:lnSpc>
            </a:pPr>
            <a:r>
              <a:rPr lang="zh-CN" altLang="en-US" sz="2400" dirty="0"/>
              <a:t>保险代理合同的终止</a:t>
            </a:r>
            <a:endParaRPr lang="en-US" altLang="zh-CN" sz="2400" dirty="0"/>
          </a:p>
          <a:p>
            <a:pPr lvl="2">
              <a:lnSpc>
                <a:spcPct val="90000"/>
              </a:lnSpc>
            </a:pPr>
            <a:r>
              <a:rPr lang="zh-CN" altLang="en-US" sz="2000" dirty="0"/>
              <a:t>指合同确定的权利义务关系不再继续，合同主体之间法律关系消失，不再承担任何责任。  </a:t>
            </a:r>
          </a:p>
        </p:txBody>
      </p:sp>
    </p:spTree>
    <p:extLst>
      <p:ext uri="{BB962C8B-B14F-4D97-AF65-F5344CB8AC3E}">
        <p14:creationId xmlns:p14="http://schemas.microsoft.com/office/powerpoint/2010/main" val="3468863059"/>
      </p:ext>
    </p:extLst>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52</TotalTime>
  <Words>2489</Words>
  <Application>Microsoft Office PowerPoint</Application>
  <PresentationFormat>全屏显示(4:3)</PresentationFormat>
  <Paragraphs>257</Paragraphs>
  <Slides>29</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29</vt:i4>
      </vt:variant>
    </vt:vector>
  </HeadingPairs>
  <TitlesOfParts>
    <vt:vector size="34" baseType="lpstr">
      <vt:lpstr>Arial</vt:lpstr>
      <vt:lpstr>宋体</vt:lpstr>
      <vt:lpstr>Times New Roman</vt:lpstr>
      <vt:lpstr>Wingdings</vt:lpstr>
      <vt:lpstr>默认设计模板</vt:lpstr>
      <vt:lpstr>第十二章</vt:lpstr>
      <vt:lpstr>第一节</vt:lpstr>
      <vt:lpstr>一、保险代理的特征</vt:lpstr>
      <vt:lpstr>二、保险代理制度 </vt:lpstr>
      <vt:lpstr>三、保险代理合同 </vt:lpstr>
      <vt:lpstr>保险代理合同与一般委托合同、雇佣合同以及承包合同的区别 </vt:lpstr>
      <vt:lpstr>三、保险代理合同</vt:lpstr>
      <vt:lpstr>三、保险代理合同</vt:lpstr>
      <vt:lpstr>三、保险代理合同</vt:lpstr>
      <vt:lpstr>第二节</vt:lpstr>
      <vt:lpstr>PowerPoint 演示文稿</vt:lpstr>
      <vt:lpstr>一、保险个人代理营销体系的特点 </vt:lpstr>
      <vt:lpstr>一、保险个人代理营销体系的特点 </vt:lpstr>
      <vt:lpstr>一、保险个人代理营销体系的特点 </vt:lpstr>
      <vt:lpstr>二、保险专业代理营销体系的特点 </vt:lpstr>
      <vt:lpstr>二、保险专业代理营销体系的特点 </vt:lpstr>
      <vt:lpstr>二、保险专业代理营销体系的特点 </vt:lpstr>
      <vt:lpstr>二、保险专业代理营销体系的特点 </vt:lpstr>
      <vt:lpstr>三、专属机构代理营销体系的特点 </vt:lpstr>
      <vt:lpstr>直接报告制度、总代理制度和分公司制度的差别</vt:lpstr>
      <vt:lpstr>第三节</vt:lpstr>
      <vt:lpstr>一、兼业代理营销体系的特点 </vt:lpstr>
      <vt:lpstr>一、兼业代理营销体系的特点 </vt:lpstr>
      <vt:lpstr>二、兼业代理的种类 </vt:lpstr>
      <vt:lpstr>银行保险 </vt:lpstr>
      <vt:lpstr> 银行保险的架构 </vt:lpstr>
      <vt:lpstr>邮政代理 </vt:lpstr>
      <vt:lpstr>行业代理 </vt:lpstr>
      <vt:lpstr>三、保险兼业代理机构的选择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第十二章</dc:title>
  <dc:creator>马钦荣</dc:creator>
  <cp:lastModifiedBy>粟 芳</cp:lastModifiedBy>
  <cp:revision>4</cp:revision>
  <dcterms:created xsi:type="dcterms:W3CDTF">2009-07-21T02:02:30Z</dcterms:created>
  <dcterms:modified xsi:type="dcterms:W3CDTF">2023-01-30T02:19:26Z</dcterms:modified>
</cp:coreProperties>
</file>

<file path=docProps/thumbnail.jpeg>
</file>