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gs" Target="tags/tag63.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lnSpc>
                <a:spcPct val="115000"/>
              </a:lnSpc>
              <a:spcBef>
                <a:spcPts val="500"/>
              </a:spcBef>
              <a:defRPr/>
            </a:lvl1pPr>
            <a:lvl2pPr eaLnBrk="1" fontAlgn="auto" latinLnBrk="0" hangingPunct="1">
              <a:lnSpc>
                <a:spcPct val="115000"/>
              </a:lnSpc>
              <a:spcBef>
                <a:spcPts val="500"/>
              </a:spcBef>
              <a:defRPr/>
            </a:lvl2pPr>
            <a:lvl3pPr eaLnBrk="1" fontAlgn="auto" latinLnBrk="0" hangingPunct="1">
              <a:lnSpc>
                <a:spcPct val="115000"/>
              </a:lnSpc>
              <a:spcBef>
                <a:spcPts val="500"/>
              </a:spcBef>
              <a:defRPr/>
            </a:lvl3pPr>
            <a:lvl4pPr eaLnBrk="1" fontAlgn="auto" latinLnBrk="0" hangingPunct="1">
              <a:lnSpc>
                <a:spcPct val="115000"/>
              </a:lnSpc>
              <a:spcBef>
                <a:spcPts val="500"/>
              </a:spcBef>
              <a:defRPr/>
            </a:lvl4pPr>
            <a:lvl5pPr eaLnBrk="1" fontAlgn="auto" latinLnBrk="0" hangingPunct="1">
              <a:lnSpc>
                <a:spcPct val="115000"/>
              </a:lnSpc>
              <a:spcBef>
                <a:spcPts val="500"/>
              </a:spcBef>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defRPr/>
            </a:lvl1pPr>
            <a:lvl2pPr eaLnBrk="1" fontAlgn="auto" latinLnBrk="0" hangingPunct="1">
              <a:defRPr/>
            </a:lvl2pPr>
            <a:lvl3pPr eaLnBrk="1" fontAlgn="auto" latinLnBrk="0" hangingPunct="1">
              <a:defRPr/>
            </a:lvl3pPr>
            <a:lvl4pPr eaLnBrk="1" fontAlgn="auto" latinLnBrk="0" hangingPunct="1">
              <a:defRPr/>
            </a:lvl4pPr>
            <a:lvl5pPr eaLnBrk="1" fontAlgn="auto" latinLnBrk="0" hangingPunct="1">
              <a:lnSpc>
                <a:spcPct val="120000"/>
              </a:lnSpc>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任意多边形: 形状 25"/>
          <p:cNvSpPr/>
          <p:nvPr userDrawn="1"/>
        </p:nvSpPr>
        <p:spPr>
          <a:xfrm rot="6380971" flipH="1">
            <a:off x="11277674" y="5923082"/>
            <a:ext cx="1436223" cy="702677"/>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B9A67"/>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 name="任意多边形: 形状 14"/>
          <p:cNvSpPr/>
          <p:nvPr userDrawn="1"/>
        </p:nvSpPr>
        <p:spPr>
          <a:xfrm rot="5400000" flipH="1">
            <a:off x="224725" y="-224726"/>
            <a:ext cx="712922" cy="1162373"/>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pic>
        <p:nvPicPr>
          <p:cNvPr id="6" name="图片 5" descr="WPS图片编辑"/>
          <p:cNvPicPr>
            <a:picLocks noChangeAspect="1"/>
          </p:cNvPicPr>
          <p:nvPr userDrawn="1"/>
        </p:nvPicPr>
        <p:blipFill>
          <a:blip r:embed="rId3"/>
          <a:stretch>
            <a:fillRect/>
          </a:stretch>
        </p:blipFill>
        <p:spPr>
          <a:xfrm>
            <a:off x="11347450" y="66040"/>
            <a:ext cx="778510" cy="829945"/>
          </a:xfrm>
          <a:prstGeom prst="rect">
            <a:avLst/>
          </a:prstGeom>
        </p:spPr>
      </p:pic>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2000" kern="1200">
          <a:solidFill>
            <a:schemeClr val="tx1"/>
          </a:solidFill>
          <a:latin typeface="华文中宋" panose="02010600040101010101" charset="-122"/>
          <a:ea typeface="华文中宋" panose="02010600040101010101" charset="-122"/>
          <a:cs typeface="+mj-cs"/>
        </a:defRPr>
      </a:lvl1pPr>
    </p:titleStyle>
    <p:bodyStyle>
      <a:lvl1pPr marL="228600" indent="-228600" algn="l" defTabSz="914400" rtl="0" eaLnBrk="1" fontAlgn="auto" latinLnBrk="0" hangingPunct="1">
        <a:lnSpc>
          <a:spcPct val="120000"/>
        </a:lnSpc>
        <a:spcBef>
          <a:spcPts val="10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1pPr>
      <a:lvl2pPr marL="6858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2pPr>
      <a:lvl3pPr marL="11430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3pPr>
      <a:lvl4pPr marL="16002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4pPr>
      <a:lvl5pPr marL="20574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图片5"/>
          <p:cNvPicPr>
            <a:picLocks noChangeAspect="1"/>
          </p:cNvPicPr>
          <p:nvPr/>
        </p:nvPicPr>
        <p:blipFill>
          <a:blip r:embed="rId1"/>
          <a:stretch>
            <a:fillRect/>
          </a:stretch>
        </p:blipFill>
        <p:spPr>
          <a:xfrm>
            <a:off x="0" y="0"/>
            <a:ext cx="12213590" cy="6858000"/>
          </a:xfrm>
          <a:prstGeom prst="rect">
            <a:avLst/>
          </a:prstGeom>
        </p:spPr>
      </p:pic>
      <p:sp>
        <p:nvSpPr>
          <p:cNvPr id="56" name="矩形 55"/>
          <p:cNvSpPr/>
          <p:nvPr/>
        </p:nvSpPr>
        <p:spPr>
          <a:xfrm>
            <a:off x="1870075" y="3014345"/>
            <a:ext cx="7720330"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第八章　保险市场及其监管</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第一节　保障市场概述</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(二)我国保险市场的模式选择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从以上分析可知,我国的保险市场已由解放初期的完全垄断模式发展为由几家大型保险公司主导市场的寡头垄断模式。</a:t>
            </a:r>
            <a:endParaRPr lang="zh-CN" altLang="en-US"/>
          </a:p>
        </p:txBody>
      </p:sp>
      <p:pic>
        <p:nvPicPr>
          <p:cNvPr id="4" name="图片 3"/>
          <p:cNvPicPr>
            <a:picLocks noChangeAspect="1"/>
          </p:cNvPicPr>
          <p:nvPr/>
        </p:nvPicPr>
        <p:blipFill>
          <a:blip r:embed="rId1"/>
          <a:stretch>
            <a:fillRect/>
          </a:stretch>
        </p:blipFill>
        <p:spPr>
          <a:xfrm>
            <a:off x="307340" y="2757805"/>
            <a:ext cx="5715000" cy="2977515"/>
          </a:xfrm>
          <a:prstGeom prst="rect">
            <a:avLst/>
          </a:prstGeom>
        </p:spPr>
      </p:pic>
      <p:pic>
        <p:nvPicPr>
          <p:cNvPr id="5" name="图片 4"/>
          <p:cNvPicPr>
            <a:picLocks noChangeAspect="1"/>
          </p:cNvPicPr>
          <p:nvPr/>
        </p:nvPicPr>
        <p:blipFill>
          <a:blip r:embed="rId2"/>
          <a:stretch>
            <a:fillRect/>
          </a:stretch>
        </p:blipFill>
        <p:spPr>
          <a:xfrm>
            <a:off x="6079490" y="2672080"/>
            <a:ext cx="6112510" cy="292798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第一节　保障市场概述</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七、保险市场机制</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(一)价格机制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(二)供求机制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(三)竞争机制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第一节　保障市场概述</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八、保险市场发展程度的衡量指标</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(一)一国保费收入总额及其占世界保费收入总额的比重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(二)保险密度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(三)保险深度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保险市场的组织形式</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一、保险市场的一般组织形式</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(一)国营保险组织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(二)私营公司保险组织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(三)私营合作保险组织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(四)私营个人保险组织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(五)专业自保组织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保险市场的组织形式</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二、我国现行的保险组织形式</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(一)国有独资公司</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(二)股份有限公司</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(三)相互保险公司</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(四)其他保险组织形式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1.中外合资保险公司</a:t>
            </a:r>
            <a:endParaRPr lang="zh-CN" altLang="en-US"/>
          </a:p>
          <a:p>
            <a:r>
              <a:rPr lang="zh-CN" altLang="en-US"/>
              <a:t>2.外国保险公司分支机构</a:t>
            </a: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保险市场的供给与需求</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一、保险市场的供给分析</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(一)保险市场供给的概念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保险市场的供给是指在一定时期内、一定的费率水平上,市场上各家保险公司愿意并且能够提供的保险商品的数量。在不同的费率水平上,保险市场的供给是不同的。</a:t>
            </a:r>
            <a:endParaRPr lang="zh-CN" altLang="en-US"/>
          </a:p>
          <a:p>
            <a:r>
              <a:rPr lang="zh-CN" altLang="en-US"/>
              <a:t>保险供给可以用保险市场上的承保能力来表示,它是各个保险公司的承保能力之总和。此外,保险供给不应被简单地视为保单的销售、签单、承保过程,而应将其视为包括保单设计、合同订立、理赔服务等一系列以保障为核心的保险活动。</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保险市场的供给与需求</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(二)影响保险市场供给的因素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1.保险费率</a:t>
            </a:r>
            <a:endParaRPr lang="zh-CN" altLang="en-US"/>
          </a:p>
          <a:p>
            <a:r>
              <a:rPr lang="zh-CN" altLang="en-US"/>
              <a:t>2.偿付能力</a:t>
            </a:r>
            <a:endParaRPr lang="zh-CN" altLang="en-US"/>
          </a:p>
          <a:p>
            <a:r>
              <a:rPr lang="zh-CN" altLang="en-US"/>
              <a:t>3.互补品与替代品的价格</a:t>
            </a:r>
            <a:endParaRPr lang="zh-CN" altLang="en-US"/>
          </a:p>
          <a:p>
            <a:r>
              <a:rPr lang="zh-CN" altLang="en-US"/>
              <a:t>4.保险技术</a:t>
            </a:r>
            <a:endParaRPr lang="zh-CN" altLang="en-US"/>
          </a:p>
          <a:p>
            <a:r>
              <a:rPr lang="zh-CN" altLang="en-US"/>
              <a:t>5.市场的规范程度</a:t>
            </a:r>
            <a:endParaRPr lang="zh-CN" altLang="en-US"/>
          </a:p>
          <a:p>
            <a:r>
              <a:rPr lang="zh-CN" altLang="en-US"/>
              <a:t>6.政府监管</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(三)保险供给弹性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保险供给弹性是指保险供给对其影响因素变动的反应程度。</a:t>
            </a:r>
            <a:endParaRPr lang="zh-CN" altLang="en-US"/>
          </a:p>
          <a:p>
            <a:r>
              <a:rPr lang="zh-CN" altLang="en-US"/>
              <a:t>一般来说,有多少个影响保险供给的因素,就有多少个供给弹性。在保险市场中,保险供给弹性主要包括价格弹性、资本弹性、利润弹性、人才弹性、物资弹性和管理弹性等。</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保险市场的供给与需求</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二、保险市场的需求分析</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(一)保险市场需求的概念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保险市场需求是指在一定时期内、一定的费率水平上,保险消费者愿意并有能力购买的保险商品的总量。保险需求实际上是投保人对保险保障的需求,可以用投保的保险金额总量来计量。</a:t>
            </a:r>
            <a:endParaRPr lang="zh-CN" altLang="en-US"/>
          </a:p>
          <a:p>
            <a:r>
              <a:rPr lang="zh-CN" altLang="en-US"/>
              <a:t>保险市场需求由三个要素构成:有保险需求的人、为满足保险需求的购买能力和购买意愿。这三个要素相互制约,缺一不可。由于保险交易的特殊性,保险需求除须具备上述条件外,还必须满足:(1)投保人对保险标的必须具有保险利益;(2)投保人必须具备完全的民事行为能力和民事权利能力。</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保险市场的供给与需求</a:t>
            </a:r>
            <a:endParaRPr lang="zh-CN" altLang="en-US"/>
          </a:p>
        </p:txBody>
      </p:sp>
      <p:sp>
        <p:nvSpPr>
          <p:cNvPr id="3" name="文本占位符 2"/>
          <p:cNvSpPr>
            <a:spLocks noGrp="1"/>
          </p:cNvSpPr>
          <p:nvPr>
            <p:ph type="body" idx="1"/>
          </p:nvPr>
        </p:nvSpPr>
        <p:spPr/>
        <p:txBody>
          <a:bodyPr>
            <a:normAutofit lnSpcReduction="10000"/>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(二)影响保险市场需求的因素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1.风险状况</a:t>
            </a:r>
            <a:endParaRPr lang="zh-CN" altLang="en-US"/>
          </a:p>
          <a:p>
            <a:r>
              <a:rPr lang="zh-CN" altLang="en-US"/>
              <a:t>2.保险费率</a:t>
            </a:r>
            <a:endParaRPr lang="zh-CN" altLang="en-US"/>
          </a:p>
          <a:p>
            <a:r>
              <a:rPr lang="zh-CN" altLang="en-US"/>
              <a:t>3.消费者的收入水平</a:t>
            </a:r>
            <a:endParaRPr lang="zh-CN" altLang="en-US"/>
          </a:p>
          <a:p>
            <a:r>
              <a:rPr lang="zh-CN" altLang="en-US"/>
              <a:t>4.互补品与替代品的价格</a:t>
            </a:r>
            <a:endParaRPr lang="zh-CN" altLang="en-US"/>
          </a:p>
          <a:p>
            <a:r>
              <a:rPr lang="zh-CN" altLang="en-US"/>
              <a:t>5.人口状况</a:t>
            </a:r>
            <a:endParaRPr lang="zh-CN" altLang="en-US"/>
          </a:p>
          <a:p>
            <a:r>
              <a:rPr lang="zh-CN" altLang="en-US"/>
              <a:t>6.经济和法律制度</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(三)保险需求弹性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1.保险需求的费率弹性</a:t>
            </a:r>
            <a:endParaRPr lang="zh-CN" altLang="en-US"/>
          </a:p>
          <a:p>
            <a:r>
              <a:rPr lang="zh-CN" altLang="en-US"/>
              <a:t>2.保险需求的收入弹性</a:t>
            </a:r>
            <a:endParaRPr lang="zh-CN" altLang="en-US"/>
          </a:p>
          <a:p>
            <a:r>
              <a:rPr lang="zh-CN" altLang="en-US"/>
              <a:t>3.保险需求的交叉弹性</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保险市场的供给与需求</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三、保险市场的供求均衡</a:t>
            </a:r>
            <a:endParaRPr lang="zh-CN" altLang="zh-CN" sz="2600" b="1" dirty="0">
              <a:latin typeface="黑体" panose="02010609060101010101" charset="-122"/>
              <a:ea typeface="黑体" panose="02010609060101010101" charset="-122"/>
            </a:endParaRPr>
          </a:p>
          <a:p>
            <a:r>
              <a:rPr lang="zh-CN" altLang="en-US"/>
              <a:t>在保险商品的需求和供给函数既定不变的情况下,在某一费率水平上,保险企业愿意供给和消费者愿意购买的保险商品的数量将达到相等,费率也不再有变动的趋势,则保险市场就处于均衡状态。这种使得需求量恰好与供给量相等的费率,称为均衡费率,与均衡价格相应的供求量即为均衡销售量。</a:t>
            </a:r>
            <a:endParaRPr lang="zh-CN" altLang="en-US"/>
          </a:p>
          <a:p>
            <a:r>
              <a:rPr lang="zh-CN" altLang="en-US"/>
              <a:t>保险市场的均衡包括总量均衡和结构平衡两方面的内容,前者是指市场总供给或承保能力总规模与全体消费者各类保障需求总量间的平衡,后者则是指保险供给的结构与保险需求的结构相适应。</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任意多边形: 形状 25"/>
          <p:cNvSpPr/>
          <p:nvPr/>
        </p:nvSpPr>
        <p:spPr>
          <a:xfrm rot="6380971" flipH="1">
            <a:off x="10335359" y="4942565"/>
            <a:ext cx="2887364" cy="1460806"/>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CA576"/>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75" name="任意多边形: 形状 14"/>
          <p:cNvSpPr/>
          <p:nvPr/>
        </p:nvSpPr>
        <p:spPr>
          <a:xfrm rot="5400000" flipH="1">
            <a:off x="44841" y="-44841"/>
            <a:ext cx="2119947" cy="2209629"/>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56" name="矩形 55"/>
          <p:cNvSpPr/>
          <p:nvPr/>
        </p:nvSpPr>
        <p:spPr>
          <a:xfrm>
            <a:off x="2726783" y="285193"/>
            <a:ext cx="2140201"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目 录</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
        <p:nvSpPr>
          <p:cNvPr id="57" name="Rectangle 4"/>
          <p:cNvSpPr txBox="1">
            <a:spLocks noChangeArrowheads="1"/>
          </p:cNvSpPr>
          <p:nvPr/>
        </p:nvSpPr>
        <p:spPr bwMode="auto">
          <a:xfrm>
            <a:off x="4127951" y="524447"/>
            <a:ext cx="2774766" cy="381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kumimoji="0" lang="en-US" altLang="zh-CN"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rPr>
              <a:t>CONTENTS</a:t>
            </a:r>
            <a:endParaRPr kumimoji="0" lang="zh-CN" altLang="en-US"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endParaRPr>
          </a:p>
        </p:txBody>
      </p:sp>
      <p:grpSp>
        <p:nvGrpSpPr>
          <p:cNvPr id="2" name="组合 1"/>
          <p:cNvGrpSpPr/>
          <p:nvPr/>
        </p:nvGrpSpPr>
        <p:grpSpPr>
          <a:xfrm>
            <a:off x="2766060" y="2413635"/>
            <a:ext cx="5506720" cy="2731770"/>
            <a:chOff x="4356" y="3801"/>
            <a:chExt cx="8672" cy="4302"/>
          </a:xfrm>
        </p:grpSpPr>
        <p:grpSp>
          <p:nvGrpSpPr>
            <p:cNvPr id="13" name="组合 12"/>
            <p:cNvGrpSpPr/>
            <p:nvPr/>
          </p:nvGrpSpPr>
          <p:grpSpPr>
            <a:xfrm rot="0">
              <a:off x="4356" y="7231"/>
              <a:ext cx="8672" cy="872"/>
              <a:chOff x="5752270" y="5142849"/>
              <a:chExt cx="5341258" cy="783771"/>
            </a:xfrm>
          </p:grpSpPr>
          <p:sp>
            <p:nvSpPr>
              <p:cNvPr id="34" name="矩形 33"/>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5" name="文本框 20"/>
              <p:cNvSpPr txBox="1"/>
              <p:nvPr/>
            </p:nvSpPr>
            <p:spPr>
              <a:xfrm>
                <a:off x="6388517" y="5303738"/>
                <a:ext cx="445987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　第四节　保险市场的监管</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37" name="矩形 36"/>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4" name="组合 13"/>
            <p:cNvGrpSpPr/>
            <p:nvPr/>
          </p:nvGrpSpPr>
          <p:grpSpPr>
            <a:xfrm rot="0">
              <a:off x="4356" y="3801"/>
              <a:ext cx="8672" cy="872"/>
              <a:chOff x="5752270" y="1768278"/>
              <a:chExt cx="5341258" cy="783771"/>
            </a:xfrm>
          </p:grpSpPr>
          <p:sp>
            <p:nvSpPr>
              <p:cNvPr id="29" name="矩形 28"/>
              <p:cNvSpPr/>
              <p:nvPr/>
            </p:nvSpPr>
            <p:spPr>
              <a:xfrm>
                <a:off x="6429782" y="1768278"/>
                <a:ext cx="4663746"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0" name="文本框 4"/>
              <p:cNvSpPr txBox="1"/>
              <p:nvPr/>
            </p:nvSpPr>
            <p:spPr>
              <a:xfrm>
                <a:off x="6387285" y="1929167"/>
                <a:ext cx="3845188"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　第一节　保障市场概述</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32" name="矩形 31"/>
              <p:cNvSpPr/>
              <p:nvPr/>
            </p:nvSpPr>
            <p:spPr>
              <a:xfrm>
                <a:off x="5752270" y="1768278"/>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5" name="组合 14"/>
            <p:cNvGrpSpPr/>
            <p:nvPr/>
          </p:nvGrpSpPr>
          <p:grpSpPr>
            <a:xfrm rot="0">
              <a:off x="4356" y="6072"/>
              <a:ext cx="8672" cy="888"/>
              <a:chOff x="5752270" y="4017992"/>
              <a:chExt cx="5341258" cy="799060"/>
            </a:xfrm>
          </p:grpSpPr>
          <p:sp>
            <p:nvSpPr>
              <p:cNvPr id="24" name="矩形 23"/>
              <p:cNvSpPr/>
              <p:nvPr/>
            </p:nvSpPr>
            <p:spPr>
              <a:xfrm>
                <a:off x="6476592" y="4017992"/>
                <a:ext cx="4616936" cy="783767"/>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5" name="文本框 19"/>
              <p:cNvSpPr txBox="1"/>
              <p:nvPr/>
            </p:nvSpPr>
            <p:spPr>
              <a:xfrm>
                <a:off x="6381126" y="4179065"/>
                <a:ext cx="3978843" cy="521909"/>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　第三节　保险市场的供给与需求</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27" name="矩形 26"/>
              <p:cNvSpPr/>
              <p:nvPr/>
            </p:nvSpPr>
            <p:spPr>
              <a:xfrm>
                <a:off x="5752270" y="4033285"/>
                <a:ext cx="724938" cy="783767"/>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6" name="组合 15"/>
            <p:cNvGrpSpPr/>
            <p:nvPr/>
          </p:nvGrpSpPr>
          <p:grpSpPr>
            <a:xfrm rot="0">
              <a:off x="4356" y="4960"/>
              <a:ext cx="8672" cy="872"/>
              <a:chOff x="5752270" y="2893135"/>
              <a:chExt cx="5341258" cy="783771"/>
            </a:xfrm>
          </p:grpSpPr>
          <p:sp>
            <p:nvSpPr>
              <p:cNvPr id="19" name="矩形 18"/>
              <p:cNvSpPr/>
              <p:nvPr/>
            </p:nvSpPr>
            <p:spPr>
              <a:xfrm>
                <a:off x="6477824" y="2893135"/>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0" name="文本框 18"/>
              <p:cNvSpPr txBox="1"/>
              <p:nvPr/>
            </p:nvSpPr>
            <p:spPr>
              <a:xfrm>
                <a:off x="6365112" y="3054024"/>
                <a:ext cx="392094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　第二节　保险市场的组织形式</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22" name="矩形 21"/>
              <p:cNvSpPr/>
              <p:nvPr/>
            </p:nvSpPr>
            <p:spPr>
              <a:xfrm>
                <a:off x="5752270" y="2893135"/>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spTree>
  </p:cSld>
  <p:clrMapOvr>
    <a:masterClrMapping/>
  </p:clrMapOvr>
  <p:transition spd="slow" advTm="8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fade">
                                      <p:cBhvr>
                                        <p:cTn id="1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bldLvl="0" animBg="1"/>
      <p:bldP spid="75" grpId="0" bldLvl="0" animBg="1"/>
      <p:bldP spid="56" grpId="0"/>
      <p:bldP spid="57"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保险市场的监管</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一、保险市场监管概述</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(一)保险市场监管的必要性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(二)保险市场监管的原则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(三)保险市场监管的目标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(四)保险市场监管的方式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(五)保险市场的监管机构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保险市场的监管</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二、保险公司市场监管的内容</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(一)偿付能力监管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1.保险公司的内部偿付能力管理</a:t>
            </a:r>
            <a:endParaRPr lang="zh-CN" altLang="en-US"/>
          </a:p>
          <a:p>
            <a:r>
              <a:rPr lang="zh-CN" altLang="en-US"/>
              <a:t>2.保监会的外部偿付能力监管</a:t>
            </a:r>
            <a:endParaRPr lang="zh-CN" altLang="en-US"/>
          </a:p>
          <a:p>
            <a:r>
              <a:rPr lang="zh-CN" altLang="en-US"/>
              <a:t>3.以风险为基础的动态偿付能力监管框架</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(二)市场行为监管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1.保险机构监管</a:t>
            </a:r>
            <a:endParaRPr lang="zh-CN" altLang="en-US"/>
          </a:p>
          <a:p>
            <a:r>
              <a:rPr lang="zh-CN" altLang="en-US"/>
              <a:t>2.保险业务监管</a:t>
            </a:r>
            <a:endParaRPr lang="zh-CN" altLang="en-US"/>
          </a:p>
          <a:p>
            <a:r>
              <a:rPr lang="zh-CN" altLang="en-US"/>
              <a:t>3.财务监管</a:t>
            </a:r>
            <a:endParaRPr lang="zh-CN" altLang="en-US"/>
          </a:p>
          <a:p>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保险市场的监管</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(三)公司治理及内控监管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国际保险监督官协会(IAIS)在2004年年会上首次提出将公司治理与偿付能力和市场行为并列为保险监管的三大支柱。完善保险公司治理结构是提高监管实效的需要。监管部门制定的防范化解风险的各项措施,最终要靠保险公司来执行,从而达到促进保险公司稳健经营的目的。</a:t>
            </a:r>
            <a:endParaRPr lang="zh-CN" altLang="en-US"/>
          </a:p>
          <a:p>
            <a:r>
              <a:rPr lang="zh-CN" altLang="en-US"/>
              <a:t>国际保险监管的实践表明,公司自身的内控是有效监管的基础。只有保险公司具有健全的内控机制,保险监管才能达到事半功倍的效果。</a:t>
            </a:r>
            <a:endParaRPr lang="zh-CN" altLang="en-US"/>
          </a:p>
          <a:p>
            <a:r>
              <a:rPr lang="zh-CN" altLang="en-US"/>
              <a:t>而完善的公司治理结构又是内控机制有效运行的前提,只有在完善的公司治理结构下,董事会和经理层才会更加重视内控机制,内控机制才能真正发挥作用。</a:t>
            </a: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保险市场的监管</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三、保险中介市场的监管</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(一)保险代理人监管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(二)保险经纪人监管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(三)保险公估人监管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保险市场的监管</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四、保险行业的自律管理</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(一)保险行业自律的作用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(二)香港保险同业公会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(三)中国保险行业协会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保障市场概述</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一、保险市场概念</a:t>
            </a:r>
            <a:endParaRPr lang="zh-CN" altLang="zh-CN" sz="2600" b="1" dirty="0">
              <a:latin typeface="黑体" panose="02010609060101010101" charset="-122"/>
              <a:ea typeface="黑体" panose="02010609060101010101" charset="-122"/>
            </a:endParaRPr>
          </a:p>
          <a:p>
            <a:r>
              <a:rPr lang="zh-CN" altLang="en-US"/>
              <a:t>保险市场是保险商品交换关系的总和,或者是保险商品供求关系的总和。它既可以是固定的交易场所,也可以是所有实现保险商品让渡的交换关系的总和。</a:t>
            </a:r>
            <a:endParaRPr lang="zh-CN" altLang="en-US"/>
          </a:p>
          <a:p>
            <a:r>
              <a:rPr lang="zh-CN" altLang="en-US"/>
              <a:t>保险市场有狭义和广义之分:狭义的保险市场是保险商品交换的固定场所;广义的保险市场是保险商品交换关系的总和,包括原保险市场业务的交易、再保险市场业务的交易,以及国内保险市场和国际保险市场的业务交易活动。</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保障市场概述</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二、保险市场特征</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(一)保险市场交易的对象与风险直接相关</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(二)保险市场是一种特殊的“期货”交易市场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(三)保险市场是非即时结清市场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保障市场概述</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三、保险市场要素</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(一)保险市场的主体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1.保险供给方</a:t>
            </a:r>
            <a:endParaRPr lang="zh-CN" altLang="en-US"/>
          </a:p>
          <a:p>
            <a:r>
              <a:rPr lang="zh-CN" altLang="en-US"/>
              <a:t>2.保险需求方</a:t>
            </a:r>
            <a:endParaRPr lang="zh-CN" altLang="en-US"/>
          </a:p>
          <a:p>
            <a:r>
              <a:rPr lang="zh-CN" altLang="en-US"/>
              <a:t>3.保险中介方</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(二)保险市场的客体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保险市场的客体是指保险市场上供给方和需求方交易的对象,即保险商品。</a:t>
            </a:r>
            <a:endParaRPr lang="zh-CN" altLang="en-US"/>
          </a:p>
          <a:p>
            <a:r>
              <a:rPr lang="zh-CN" altLang="en-US"/>
              <a:t>保险商品是一种特殊的服务商品。此外,保险商品作为市场的客体,还必须确定价格。保险费率是保险商品的价格,它是被保险人为取得保险保障而由投保人向保险人支付的价格。</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保障市场概述</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(三)保险监管机构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由于保险经营涉及众多被保险人和社会公众的利益,而且由于保险市场和保险交易的特殊性,在完善的保险市场中,应设立保险监管部门,并作为保险市场的要素之一。</a:t>
            </a:r>
            <a:endParaRPr lang="zh-CN" altLang="en-US"/>
          </a:p>
          <a:p>
            <a:r>
              <a:rPr lang="zh-CN" altLang="en-US"/>
              <a:t>保险监管部门对市场监管的主要目的是维护保险市场的正常交易秩序,保护被保险人和社会公众的利益。</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保障市场概述</a:t>
            </a:r>
            <a:endParaRPr lang="zh-CN" altLang="en-US"/>
          </a:p>
        </p:txBody>
      </p:sp>
      <p:sp>
        <p:nvSpPr>
          <p:cNvPr id="3" name="文本占位符 2"/>
          <p:cNvSpPr>
            <a:spLocks noGrp="1"/>
          </p:cNvSpPr>
          <p:nvPr>
            <p:ph type="body" idx="1"/>
          </p:nvPr>
        </p:nvSpPr>
        <p:spPr/>
        <p:txBody>
          <a:bodyPr>
            <a:normAutofit lnSpcReduction="10000"/>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四、保险市场分类</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(一)按照承保标的不同划分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(二)按照保险交易的层次不同划分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(三)按照经营主体与投保人的关系划分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(四)按照保险活动空间划分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第一节　保障市场概述</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五、保险市场模式</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(一)完全竞争型保险市场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(二)完全垄断型保险市场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(三)寡头垄断型保险市场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(四)垄断竞争型保险市场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第一节　保障市场概述</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六、我国保险市场模式选择</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(一)我国保险市场的发展阶段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1.起步阶段(1949~1985年)</a:t>
            </a:r>
            <a:endParaRPr lang="zh-CN" altLang="en-US"/>
          </a:p>
          <a:p>
            <a:r>
              <a:rPr lang="zh-CN" altLang="en-US"/>
              <a:t>2.垄断打破阶段(1986~1991年)</a:t>
            </a:r>
            <a:endParaRPr lang="zh-CN" altLang="en-US"/>
          </a:p>
          <a:p>
            <a:r>
              <a:rPr lang="zh-CN" altLang="en-US"/>
              <a:t>3.对外开放与扩大市场准入阶段(1992~1998年)</a:t>
            </a:r>
            <a:endParaRPr lang="zh-CN" altLang="en-US"/>
          </a:p>
          <a:p>
            <a:r>
              <a:rPr lang="zh-CN" altLang="en-US"/>
              <a:t>4.重组改制阶段(1999~2003年)</a:t>
            </a:r>
            <a:endParaRPr lang="zh-CN" altLang="en-US"/>
          </a:p>
          <a:p>
            <a:r>
              <a:rPr lang="zh-CN" altLang="en-US"/>
              <a:t>5.市场全面开放阶段(2004年至今)</a:t>
            </a:r>
            <a:endParaRPr lang="zh-CN" altLang="en-US"/>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2129">
      <a:dk1>
        <a:sysClr val="windowText" lastClr="000000"/>
      </a:dk1>
      <a:lt1>
        <a:sysClr val="window" lastClr="FFFFFF"/>
      </a:lt1>
      <a:dk2>
        <a:srgbClr val="3F3F3F"/>
      </a:dk2>
      <a:lt2>
        <a:srgbClr val="E7E6E6"/>
      </a:lt2>
      <a:accent1>
        <a:srgbClr val="F15F74"/>
      </a:accent1>
      <a:accent2>
        <a:srgbClr val="514A73"/>
      </a:accent2>
      <a:accent3>
        <a:srgbClr val="E60012"/>
      </a:accent3>
      <a:accent4>
        <a:srgbClr val="FFC000"/>
      </a:accent4>
      <a:accent5>
        <a:srgbClr val="4472C4"/>
      </a:accent5>
      <a:accent6>
        <a:srgbClr val="70AD47"/>
      </a:accent6>
      <a:hlink>
        <a:srgbClr val="0563C1"/>
      </a:hlink>
      <a:folHlink>
        <a:srgbClr val="954F72"/>
      </a:folHlink>
    </a:clrScheme>
    <a:fontScheme name="自定义 50">
      <a:majorFont>
        <a:latin typeface="Century Gothic"/>
        <a:ea typeface="思源黑体 CN Bold"/>
        <a:cs typeface=""/>
      </a:majorFont>
      <a:minorFont>
        <a:latin typeface="Century Gothic"/>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2884</Words>
  <Application>WPS 演示</Application>
  <PresentationFormat>宽屏</PresentationFormat>
  <Paragraphs>199</Paragraphs>
  <Slides>24</Slides>
  <Notes>4</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24</vt:i4>
      </vt:variant>
    </vt:vector>
  </HeadingPairs>
  <TitlesOfParts>
    <vt:vector size="41" baseType="lpstr">
      <vt:lpstr>Arial</vt:lpstr>
      <vt:lpstr>宋体</vt:lpstr>
      <vt:lpstr>Wingdings</vt:lpstr>
      <vt:lpstr>Wingdings</vt:lpstr>
      <vt:lpstr>微软雅黑</vt:lpstr>
      <vt:lpstr>Arial Unicode MS</vt:lpstr>
      <vt:lpstr>Calibri</vt:lpstr>
      <vt:lpstr>华文中宋</vt:lpstr>
      <vt:lpstr>等线</vt:lpstr>
      <vt:lpstr>思源黑体</vt:lpstr>
      <vt:lpstr>仿宋_GB2312</vt:lpstr>
      <vt:lpstr>仿宋</vt:lpstr>
      <vt:lpstr>黑体</vt:lpstr>
      <vt:lpstr>楷体</vt:lpstr>
      <vt:lpstr>Century Gothic</vt:lpstr>
      <vt:lpstr>Office 主题​​</vt:lpstr>
      <vt:lpstr>Office 主题</vt:lpstr>
      <vt:lpstr>PowerPoint 演示文稿</vt:lpstr>
      <vt:lpstr>PowerPoint 演示文稿</vt:lpstr>
      <vt:lpstr>　第一节　保障市场概述</vt:lpstr>
      <vt:lpstr>　第一节　保障市场概述</vt:lpstr>
      <vt:lpstr>　第一节　保障市场概述</vt:lpstr>
      <vt:lpstr>　第一节　保障市场概述</vt:lpstr>
      <vt:lpstr>　第一节　保障市场概述</vt:lpstr>
      <vt:lpstr>　第一节　保障市场概述</vt:lpstr>
      <vt:lpstr>　第一节　保障市场概述</vt:lpstr>
      <vt:lpstr>　第一节　保障市场概述</vt:lpstr>
      <vt:lpstr>　第一节　保障市场概述</vt:lpstr>
      <vt:lpstr>　第一节　保障市场概述</vt:lpstr>
      <vt:lpstr>　第二节　保险市场的组织形式</vt:lpstr>
      <vt:lpstr>　第二节　保险市场的组织形式</vt:lpstr>
      <vt:lpstr>　第三节　保险市场的供给与需求</vt:lpstr>
      <vt:lpstr>　第三节　保险市场的供给与需求</vt:lpstr>
      <vt:lpstr>　第三节　保险市场的供给与需求</vt:lpstr>
      <vt:lpstr>　第三节　保险市场的供给与需求</vt:lpstr>
      <vt:lpstr>　第三节　保险市场的供给与需求</vt:lpstr>
      <vt:lpstr>　第四节　保险市场的监管</vt:lpstr>
      <vt:lpstr>　第四节　保险市场的监管</vt:lpstr>
      <vt:lpstr>　第四节　保险市场的监管</vt:lpstr>
      <vt:lpstr>　第四节　保险市场的监管</vt:lpstr>
      <vt:lpstr>　第四节　保险市场的监管</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2023-04-10T01:37:48Z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85C83959ED914B11816D9190C0178388</vt:lpwstr>
  </property>
</Properties>
</file>