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53949" y="143336"/>
            <a:ext cx="9997016" cy="749300"/>
          </a:xfrm>
        </p:spPr>
        <p:txBody>
          <a:bodyPr/>
          <a:lstStyle>
            <a:lvl1pPr>
              <a:defRPr b="0" baseline="0">
                <a:solidFill>
                  <a:srgbClr val="9900CC"/>
                </a:solidFil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09600" y="1424217"/>
            <a:ext cx="10885714" cy="4821007"/>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Rectangle 7"/>
          <p:cNvSpPr>
            <a:spLocks noGrp="1" noChangeArrowheads="1"/>
          </p:cNvSpPr>
          <p:nvPr>
            <p:ph type="dt" sz="half" idx="10"/>
          </p:nvPr>
        </p:nvSpPr>
        <p:spPr/>
        <p:txBody>
          <a:bodyPr/>
          <a:lstStyle>
            <a:lvl1pPr>
              <a:defRPr/>
            </a:lvl1pPr>
          </a:lstStyle>
          <a:p>
            <a:pPr>
              <a:defRPr/>
            </a:pPr>
            <a:endParaRPr lang="zh-CN" altLang="zh-CN">
              <a:solidFill>
                <a:srgbClr val="000000"/>
              </a:solidFill>
            </a:endParaRPr>
          </a:p>
        </p:txBody>
      </p:sp>
      <p:sp>
        <p:nvSpPr>
          <p:cNvPr id="5" name="Rectangle 8"/>
          <p:cNvSpPr>
            <a:spLocks noGrp="1" noChangeArrowheads="1"/>
          </p:cNvSpPr>
          <p:nvPr>
            <p:ph type="ftr" sz="quarter" idx="11"/>
          </p:nvPr>
        </p:nvSpPr>
        <p:spPr/>
        <p:txBody>
          <a:bodyPr/>
          <a:lstStyle>
            <a:lvl1pPr>
              <a:defRPr/>
            </a:lvl1pPr>
          </a:lstStyle>
          <a:p>
            <a:pPr>
              <a:defRPr/>
            </a:pPr>
            <a:endParaRPr lang="zh-CN" altLang="zh-CN">
              <a:solidFill>
                <a:srgbClr val="000000"/>
              </a:solidFill>
            </a:endParaRPr>
          </a:p>
        </p:txBody>
      </p:sp>
      <p:sp>
        <p:nvSpPr>
          <p:cNvPr id="6" name="Rectangle 9"/>
          <p:cNvSpPr>
            <a:spLocks noGrp="1" noChangeArrowheads="1"/>
          </p:cNvSpPr>
          <p:nvPr>
            <p:ph type="sldNum" sz="quarter" idx="12"/>
          </p:nvPr>
        </p:nvSpPr>
        <p:spPr/>
        <p:txBody>
          <a:bodyPr/>
          <a:lstStyle>
            <a:lvl1pPr>
              <a:defRPr/>
            </a:lvl1pPr>
          </a:lstStyle>
          <a:p>
            <a:pPr>
              <a:defRPr/>
            </a:pPr>
            <a:fld id="{6647B9BB-8C2D-404E-A344-BC0BAB711D30}" type="slidenum">
              <a:rPr lang="zh-CN" altLang="zh-CN">
                <a:solidFill>
                  <a:srgbClr val="000000"/>
                </a:solidFill>
              </a:rPr>
            </a:fld>
            <a:endParaRPr lang="zh-CN" altLang="zh-CN">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106714" y="249735"/>
            <a:ext cx="8699591" cy="647700"/>
          </a:xfrm>
        </p:spPr>
        <p:txBody>
          <a:bodyPr>
            <a:noAutofit/>
          </a:bodyPr>
          <a:lstStyle>
            <a:lvl1pPr algn="l">
              <a:defRPr sz="2400" b="1" baseline="0">
                <a:ln w="9525" cmpd="sng">
                  <a:solidFill>
                    <a:schemeClr val="accent1"/>
                  </a:solidFill>
                  <a:prstDash val="solid"/>
                </a:ln>
                <a:solidFill>
                  <a:srgbClr val="660066"/>
                </a:solidFill>
                <a:effectLst>
                  <a:glow rad="38100">
                    <a:schemeClr val="accent1">
                      <a:alpha val="40000"/>
                    </a:schemeClr>
                  </a:glow>
                </a:effectLst>
                <a:latin typeface="+mn-lt"/>
                <a:ea typeface="微软雅黑" panose="020B0503020204020204" pitchFamily="34" charset="-122"/>
              </a:defRPr>
            </a:lvl1pPr>
          </a:lstStyle>
          <a:p>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35890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4" name="Picture 13" descr="cd"/>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836694" y="6482444"/>
            <a:ext cx="2337435" cy="35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5.png"/><Relationship Id="rId6" Type="http://schemas.openxmlformats.org/officeDocument/2006/relationships/image" Target="../media/image4.png"/><Relationship Id="rId5" Type="http://schemas.openxmlformats.org/officeDocument/2006/relationships/image" Target="../media/image1.jpeg"/><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1" y="0"/>
            <a:ext cx="12192001" cy="6870700"/>
          </a:xfrm>
          <a:prstGeom prst="rect">
            <a:avLst/>
          </a:prstGeom>
        </p:spPr>
      </p:pic>
      <p:sp>
        <p:nvSpPr>
          <p:cNvPr id="1027" name="Rectangle 5"/>
          <p:cNvSpPr>
            <a:spLocks noGrp="1" noChangeArrowheads="1"/>
          </p:cNvSpPr>
          <p:nvPr>
            <p:ph type="title"/>
          </p:nvPr>
        </p:nvSpPr>
        <p:spPr bwMode="auto">
          <a:xfrm>
            <a:off x="1064681" y="193739"/>
            <a:ext cx="9997016"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sp>
        <p:nvSpPr>
          <p:cNvPr id="1028" name="Rectangle 6"/>
          <p:cNvSpPr>
            <a:spLocks noGrp="1" noChangeArrowheads="1"/>
          </p:cNvSpPr>
          <p:nvPr>
            <p:ph type="body" idx="1"/>
          </p:nvPr>
        </p:nvSpPr>
        <p:spPr bwMode="auto">
          <a:xfrm>
            <a:off x="431800"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pic>
        <p:nvPicPr>
          <p:cNvPr id="26" name="Picture 13" descr="cd"/>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9836694" y="6482444"/>
            <a:ext cx="2337435" cy="35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p:cNvPicPr>
            <a:picLocks noChangeAspect="1"/>
          </p:cNvPicPr>
          <p:nvPr userDrawn="1"/>
        </p:nvPicPr>
        <p:blipFill>
          <a:blip r:embed="rId6"/>
          <a:stretch>
            <a:fillRect/>
          </a:stretch>
        </p:blipFill>
        <p:spPr>
          <a:xfrm>
            <a:off x="0" y="299992"/>
            <a:ext cx="1106714" cy="531860"/>
          </a:xfrm>
          <a:prstGeom prst="rect">
            <a:avLst/>
          </a:prstGeom>
        </p:spPr>
      </p:pic>
      <p:pic>
        <p:nvPicPr>
          <p:cNvPr id="14" name="图片 13"/>
          <p:cNvPicPr>
            <a:picLocks noChangeAspect="1"/>
          </p:cNvPicPr>
          <p:nvPr userDrawn="1"/>
        </p:nvPicPr>
        <p:blipFill>
          <a:blip r:embed="rId7"/>
          <a:stretch>
            <a:fillRect/>
          </a:stretch>
        </p:blipFill>
        <p:spPr>
          <a:xfrm>
            <a:off x="1064680" y="853952"/>
            <a:ext cx="8890689" cy="104326"/>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rtl="0" eaLnBrk="0" fontAlgn="base" hangingPunct="0">
        <a:spcBef>
          <a:spcPct val="0"/>
        </a:spcBef>
        <a:spcAft>
          <a:spcPct val="0"/>
        </a:spcAft>
        <a:defRPr sz="2400" b="0" kern="1200">
          <a:solidFill>
            <a:schemeClr val="tx2"/>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0" y="0"/>
            <a:ext cx="12192000" cy="6858000"/>
          </a:xfrm>
        </p:spPr>
      </p:pic>
      <p:sp>
        <p:nvSpPr>
          <p:cNvPr id="5" name="文本框 4"/>
          <p:cNvSpPr txBox="1"/>
          <p:nvPr/>
        </p:nvSpPr>
        <p:spPr>
          <a:xfrm>
            <a:off x="0" y="3523774"/>
            <a:ext cx="12192000" cy="707886"/>
          </a:xfrm>
          <a:prstGeom prst="rect">
            <a:avLst/>
          </a:prstGeom>
          <a:noFill/>
        </p:spPr>
        <p:txBody>
          <a:bodyPr wrap="square" rtlCol="0">
            <a:spAutoFit/>
          </a:bodyPr>
          <a:lstStyle/>
          <a:p>
            <a:pPr algn="ctr"/>
            <a:r>
              <a:rPr lang="zh-CN" altLang="en-US" sz="4000" b="1" dirty="0">
                <a:latin typeface="微软雅黑" panose="020B0503020204020204" pitchFamily="34" charset="-122"/>
                <a:ea typeface="微软雅黑" panose="020B0503020204020204" pitchFamily="34" charset="-122"/>
              </a:rPr>
              <a:t>第十章　国民收入核算理论</a:t>
            </a:r>
            <a:endParaRPr lang="zh-CN" altLang="en-US" sz="40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国民收入的流量循环</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一、两部门经济循环</a:t>
            </a:r>
            <a:endParaRPr lang="zh-CN" altLang="zh-CN" sz="2600" b="1" dirty="0">
              <a:latin typeface="黑体" panose="02010609060101010101" pitchFamily="49" charset="-122"/>
              <a:ea typeface="黑体" panose="02010609060101010101" pitchFamily="49" charset="-122"/>
            </a:endParaRPr>
          </a:p>
          <a:p>
            <a:r>
              <a:rPr lang="zh-CN" altLang="en-US"/>
              <a:t>整个社会经济的运行包括总需求和总供给两大部分。其中,总需求是指所有部门和个人对商品和劳务的有支付能力的需求总量;总供给是指国民经济的所有部门和个人的实际供给总量,即社会的生产能力。当一个社会经济处于总体均衡状态时,社会的总需求等于总供给;当一个社会经济处于非均衡状态时,社会的总需求与社会的总供给则不相等。</a:t>
            </a:r>
            <a:endParaRPr lang="zh-CN" altLang="en-US"/>
          </a:p>
        </p:txBody>
      </p:sp>
      <p:pic>
        <p:nvPicPr>
          <p:cNvPr id="4" name="图片 3"/>
          <p:cNvPicPr>
            <a:picLocks noChangeAspect="1"/>
          </p:cNvPicPr>
          <p:nvPr/>
        </p:nvPicPr>
        <p:blipFill>
          <a:blip r:embed="rId1"/>
          <a:stretch>
            <a:fillRect/>
          </a:stretch>
        </p:blipFill>
        <p:spPr>
          <a:xfrm>
            <a:off x="3475990" y="3432810"/>
            <a:ext cx="5391150" cy="2406650"/>
          </a:xfrm>
          <a:prstGeom prst="rect">
            <a:avLst/>
          </a:prstGeom>
        </p:spPr>
      </p:pic>
      <p:sp>
        <p:nvSpPr>
          <p:cNvPr id="103" name="文本框 102"/>
          <p:cNvSpPr txBox="1"/>
          <p:nvPr/>
        </p:nvSpPr>
        <p:spPr>
          <a:xfrm>
            <a:off x="3556000" y="6007100"/>
            <a:ext cx="5080000" cy="368300"/>
          </a:xfrm>
          <a:prstGeom prst="rect">
            <a:avLst/>
          </a:prstGeom>
          <a:noFill/>
          <a:ln w="9525">
            <a:noFill/>
          </a:ln>
        </p:spPr>
        <p:txBody>
          <a:bodyPr>
            <a:spAutoFit/>
          </a:bodyPr>
          <a:p>
            <a:pPr indent="0" algn="ct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10-3</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两部门经济循环</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国民收入的流量循环</a:t>
            </a:r>
            <a:endParaRPr lang="zh-CN" altLang="en-US" dirty="0"/>
          </a:p>
        </p:txBody>
      </p:sp>
      <p:sp>
        <p:nvSpPr>
          <p:cNvPr id="3" name="内容占位符 2"/>
          <p:cNvSpPr>
            <a:spLocks noGrp="1"/>
          </p:cNvSpPr>
          <p:nvPr>
            <p:ph idx="1"/>
          </p:nvPr>
        </p:nvSpPr>
        <p:spPr>
          <a:xfrm>
            <a:off x="622300" y="1358900"/>
            <a:ext cx="6333490" cy="5016500"/>
          </a:xfrm>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二、三部门经济循环</a:t>
            </a:r>
            <a:endParaRPr lang="zh-CN" altLang="zh-CN" sz="2600" b="1" dirty="0">
              <a:latin typeface="黑体" panose="02010609060101010101" pitchFamily="49" charset="-122"/>
              <a:ea typeface="黑体" panose="02010609060101010101" pitchFamily="49" charset="-122"/>
            </a:endParaRPr>
          </a:p>
          <a:p>
            <a:r>
              <a:rPr lang="zh-CN" altLang="en-US"/>
              <a:t>完全以私人部门,即居民户和企业构成市场经济体制,是以完全竞争和价格机制自发调节为前提来实现经济均衡循环的,但是完全竞争的市场在现实中是不存在的。</a:t>
            </a:r>
            <a:endParaRPr lang="zh-CN" altLang="en-US"/>
          </a:p>
          <a:p>
            <a:r>
              <a:rPr lang="zh-CN" altLang="en-US"/>
              <a:t>在现实经济中,政府发挥着越来越大的作用,从而形成了居民户、企业、政府共同组成的三部门的混合经济体制。</a:t>
            </a:r>
            <a:endParaRPr lang="zh-CN" altLang="en-US"/>
          </a:p>
        </p:txBody>
      </p:sp>
      <p:pic>
        <p:nvPicPr>
          <p:cNvPr id="4" name="图片 3"/>
          <p:cNvPicPr>
            <a:picLocks noChangeAspect="1"/>
          </p:cNvPicPr>
          <p:nvPr/>
        </p:nvPicPr>
        <p:blipFill>
          <a:blip r:embed="rId1"/>
          <a:stretch>
            <a:fillRect/>
          </a:stretch>
        </p:blipFill>
        <p:spPr>
          <a:xfrm>
            <a:off x="7681595" y="2204085"/>
            <a:ext cx="4267200" cy="3632200"/>
          </a:xfrm>
          <a:prstGeom prst="rect">
            <a:avLst/>
          </a:prstGeom>
        </p:spPr>
      </p:pic>
      <p:sp>
        <p:nvSpPr>
          <p:cNvPr id="103" name="文本框 102"/>
          <p:cNvSpPr txBox="1"/>
          <p:nvPr/>
        </p:nvSpPr>
        <p:spPr>
          <a:xfrm>
            <a:off x="7975600" y="5933440"/>
            <a:ext cx="3399155" cy="368300"/>
          </a:xfrm>
          <a:prstGeom prst="rect">
            <a:avLst/>
          </a:prstGeom>
          <a:noFill/>
          <a:ln w="9525">
            <a:noFill/>
          </a:ln>
        </p:spPr>
        <p:txBody>
          <a:bodyPr wrap="square">
            <a:spAutoFit/>
          </a:bodyPr>
          <a:p>
            <a:pPr indent="0" algn="ct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10-5</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三部门经济循环</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国民收入的流量循环</a:t>
            </a:r>
            <a:endParaRPr lang="zh-CN" altLang="en-US" dirty="0"/>
          </a:p>
        </p:txBody>
      </p:sp>
      <p:sp>
        <p:nvSpPr>
          <p:cNvPr id="3" name="内容占位符 2"/>
          <p:cNvSpPr>
            <a:spLocks noGrp="1"/>
          </p:cNvSpPr>
          <p:nvPr>
            <p:ph idx="1"/>
          </p:nvPr>
        </p:nvSpPr>
        <p:spPr>
          <a:xfrm>
            <a:off x="622300" y="1358900"/>
            <a:ext cx="6215380" cy="5016500"/>
          </a:xfrm>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三、四部门经济循环</a:t>
            </a:r>
            <a:endParaRPr lang="zh-CN" altLang="zh-CN" sz="2600" b="1" dirty="0">
              <a:latin typeface="黑体" panose="02010609060101010101" pitchFamily="49" charset="-122"/>
              <a:ea typeface="黑体" panose="02010609060101010101" pitchFamily="49" charset="-122"/>
            </a:endParaRPr>
          </a:p>
          <a:p>
            <a:r>
              <a:rPr lang="zh-CN" altLang="en-US"/>
              <a:t>对四部门经济分析的前提是:</a:t>
            </a:r>
            <a:endParaRPr lang="zh-CN" altLang="en-US"/>
          </a:p>
          <a:p>
            <a:r>
              <a:rPr lang="zh-CN" altLang="en-US"/>
              <a:t>(1)假定一国存在着对外贸易,并且假定进出口贸易都对经济产生影响。</a:t>
            </a:r>
            <a:endParaRPr lang="zh-CN" altLang="en-US"/>
          </a:p>
          <a:p>
            <a:r>
              <a:rPr lang="zh-CN" altLang="en-US"/>
              <a:t>(2)假定居民户不同国外企业直接发生联系,不直接得到国外的工资、利息、地租、利润,也不直接向国外企业购买商品和劳务。</a:t>
            </a:r>
            <a:endParaRPr lang="zh-CN" altLang="en-US"/>
          </a:p>
          <a:p>
            <a:r>
              <a:rPr lang="zh-CN" altLang="en-US"/>
              <a:t>(3)国际市场只同本国政府和企业发生联系。</a:t>
            </a:r>
            <a:endParaRPr lang="zh-CN" altLang="en-US"/>
          </a:p>
          <a:p>
            <a:r>
              <a:rPr lang="zh-CN" altLang="en-US"/>
              <a:t>四部门经济循环的模型如图10-6所示。</a:t>
            </a:r>
            <a:endParaRPr lang="zh-CN" altLang="en-US"/>
          </a:p>
        </p:txBody>
      </p:sp>
      <p:pic>
        <p:nvPicPr>
          <p:cNvPr id="4" name="图片 3"/>
          <p:cNvPicPr>
            <a:picLocks noChangeAspect="1"/>
          </p:cNvPicPr>
          <p:nvPr/>
        </p:nvPicPr>
        <p:blipFill>
          <a:blip r:embed="rId1"/>
          <a:stretch>
            <a:fillRect/>
          </a:stretch>
        </p:blipFill>
        <p:spPr>
          <a:xfrm>
            <a:off x="7175500" y="2228215"/>
            <a:ext cx="4463415" cy="3608705"/>
          </a:xfrm>
          <a:prstGeom prst="rect">
            <a:avLst/>
          </a:prstGeom>
        </p:spPr>
      </p:pic>
      <p:sp>
        <p:nvSpPr>
          <p:cNvPr id="103" name="文本框 102"/>
          <p:cNvSpPr txBox="1"/>
          <p:nvPr/>
        </p:nvSpPr>
        <p:spPr>
          <a:xfrm>
            <a:off x="7662545" y="5836920"/>
            <a:ext cx="3916680" cy="368300"/>
          </a:xfrm>
          <a:prstGeom prst="rect">
            <a:avLst/>
          </a:prstGeom>
          <a:noFill/>
          <a:ln w="9525">
            <a:noFill/>
          </a:ln>
        </p:spPr>
        <p:txBody>
          <a:bodyPr wrap="square">
            <a:spAutoFit/>
          </a:bodyPr>
          <a:p>
            <a:pPr indent="0" algn="ct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10-6</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四部门经济循环</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870430" y="2235953"/>
            <a:ext cx="6390109" cy="2279494"/>
            <a:chOff x="2488640" y="2139114"/>
            <a:chExt cx="6390109" cy="2279494"/>
          </a:xfrm>
        </p:grpSpPr>
        <p:grpSp>
          <p:nvGrpSpPr>
            <p:cNvPr id="5" name="Group 4"/>
            <p:cNvGrpSpPr/>
            <p:nvPr/>
          </p:nvGrpSpPr>
          <p:grpSpPr bwMode="auto">
            <a:xfrm>
              <a:off x="2488640" y="2139114"/>
              <a:ext cx="6390109" cy="639332"/>
              <a:chOff x="0" y="0"/>
              <a:chExt cx="2982" cy="288"/>
            </a:xfrm>
          </p:grpSpPr>
          <p:sp>
            <p:nvSpPr>
              <p:cNvPr id="14" name="AutoShape 5"/>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15" name="Rectangle 6"/>
              <p:cNvSpPr>
                <a:spLocks noChangeArrowheads="1"/>
              </p:cNvSpPr>
              <p:nvPr/>
            </p:nvSpPr>
            <p:spPr bwMode="auto">
              <a:xfrm>
                <a:off x="299" y="67"/>
                <a:ext cx="242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rPr>
                  <a:t>第一节　国民收入及其核算指标</a:t>
                </a:r>
                <a:endPar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endParaRPr>
              </a:p>
            </p:txBody>
          </p:sp>
          <p:sp>
            <p:nvSpPr>
              <p:cNvPr id="16" name="Oval 7"/>
              <p:cNvSpPr>
                <a:spLocks noChangeArrowheads="1"/>
              </p:cNvSpPr>
              <p:nvPr/>
            </p:nvSpPr>
            <p:spPr bwMode="auto">
              <a:xfrm>
                <a:off x="0" y="66"/>
                <a:ext cx="144" cy="144"/>
              </a:xfrm>
              <a:prstGeom prst="ellipse">
                <a:avLst/>
              </a:prstGeom>
              <a:gradFill rotWithShape="1">
                <a:gsLst>
                  <a:gs pos="0">
                    <a:srgbClr val="E96E29"/>
                  </a:gs>
                  <a:gs pos="100000">
                    <a:srgbClr val="9B491B"/>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nvGrpSpPr>
            <p:cNvPr id="6" name="Group 8"/>
            <p:cNvGrpSpPr/>
            <p:nvPr/>
          </p:nvGrpSpPr>
          <p:grpSpPr bwMode="auto">
            <a:xfrm>
              <a:off x="2488640" y="2975707"/>
              <a:ext cx="6390109" cy="639332"/>
              <a:chOff x="0" y="0"/>
              <a:chExt cx="2982" cy="288"/>
            </a:xfrm>
          </p:grpSpPr>
          <p:sp>
            <p:nvSpPr>
              <p:cNvPr id="11" name="AutoShape 9"/>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12" name="Rectangle 10"/>
              <p:cNvSpPr>
                <a:spLocks noChangeArrowheads="1"/>
              </p:cNvSpPr>
              <p:nvPr/>
            </p:nvSpPr>
            <p:spPr bwMode="auto">
              <a:xfrm>
                <a:off x="299" y="60"/>
                <a:ext cx="268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000000"/>
                    </a:solidFill>
                    <a:latin typeface="等线" panose="02010600030101010101" pitchFamily="2" charset="-122"/>
                    <a:ea typeface="等线" panose="02010600030101010101" pitchFamily="2" charset="-122"/>
                    <a:cs typeface="锐字工房云字库准圆GBK" panose="02010604000000000000" charset="-122"/>
                    <a:sym typeface="+mn-ea"/>
                  </a:rPr>
                  <a:t>第二节　国民收入的核算方法</a:t>
                </a:r>
                <a:endParaRPr lang="zh-CN" altLang="en-US" sz="2000" b="1" dirty="0">
                  <a:solidFill>
                    <a:srgbClr val="000000"/>
                  </a:solidFill>
                  <a:latin typeface="等线" panose="02010600030101010101" pitchFamily="2" charset="-122"/>
                  <a:ea typeface="等线" panose="02010600030101010101" pitchFamily="2" charset="-122"/>
                  <a:cs typeface="锐字工房云字库准圆GBK" panose="02010604000000000000" charset="-122"/>
                  <a:sym typeface="+mn-ea"/>
                </a:endParaRPr>
              </a:p>
            </p:txBody>
          </p:sp>
          <p:sp>
            <p:nvSpPr>
              <p:cNvPr id="13" name="Oval 11"/>
              <p:cNvSpPr>
                <a:spLocks noChangeArrowheads="1"/>
              </p:cNvSpPr>
              <p:nvPr/>
            </p:nvSpPr>
            <p:spPr bwMode="auto">
              <a:xfrm>
                <a:off x="0" y="60"/>
                <a:ext cx="144" cy="144"/>
              </a:xfrm>
              <a:prstGeom prst="ellipse">
                <a:avLst/>
              </a:prstGeom>
              <a:gradFill rotWithShape="1">
                <a:gsLst>
                  <a:gs pos="0">
                    <a:srgbClr val="DCDC48"/>
                  </a:gs>
                  <a:gs pos="100000">
                    <a:srgbClr val="939330"/>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nvGrpSpPr>
            <p:cNvPr id="7" name="Group 12"/>
            <p:cNvGrpSpPr/>
            <p:nvPr/>
          </p:nvGrpSpPr>
          <p:grpSpPr bwMode="auto">
            <a:xfrm>
              <a:off x="2488640" y="3779276"/>
              <a:ext cx="6390109" cy="639332"/>
              <a:chOff x="0" y="0"/>
              <a:chExt cx="2982" cy="288"/>
            </a:xfrm>
          </p:grpSpPr>
          <p:sp>
            <p:nvSpPr>
              <p:cNvPr id="8" name="AutoShape 13"/>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9" name="Rectangle 14"/>
              <p:cNvSpPr>
                <a:spLocks noChangeArrowheads="1"/>
              </p:cNvSpPr>
              <p:nvPr/>
            </p:nvSpPr>
            <p:spPr bwMode="auto">
              <a:xfrm>
                <a:off x="299" y="55"/>
                <a:ext cx="242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rPr>
                  <a:t>第三节　国民收入的流量循环</a:t>
                </a:r>
                <a:endPar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endParaRPr>
              </a:p>
            </p:txBody>
          </p:sp>
          <p:sp>
            <p:nvSpPr>
              <p:cNvPr id="10" name="Oval 15"/>
              <p:cNvSpPr>
                <a:spLocks noChangeArrowheads="1"/>
              </p:cNvSpPr>
              <p:nvPr/>
            </p:nvSpPr>
            <p:spPr bwMode="auto">
              <a:xfrm>
                <a:off x="0" y="66"/>
                <a:ext cx="144" cy="144"/>
              </a:xfrm>
              <a:prstGeom prst="ellipse">
                <a:avLst/>
              </a:prstGeom>
              <a:gradFill rotWithShape="1">
                <a:gsLst>
                  <a:gs pos="0">
                    <a:schemeClr val="accent2"/>
                  </a:gs>
                  <a:gs pos="100000">
                    <a:srgbClr val="98630D"/>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sp>
        <p:nvSpPr>
          <p:cNvPr id="18" name="标题 1"/>
          <p:cNvSpPr txBox="1"/>
          <p:nvPr/>
        </p:nvSpPr>
        <p:spPr bwMode="auto">
          <a:xfrm>
            <a:off x="0" y="154783"/>
            <a:ext cx="7778839"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lvl1pPr algn="l" rtl="0" eaLnBrk="0" fontAlgn="base" hangingPunct="0">
              <a:spcBef>
                <a:spcPct val="0"/>
              </a:spcBef>
              <a:spcAft>
                <a:spcPct val="0"/>
              </a:spcAft>
              <a:defRPr sz="2400" b="1" kern="1200">
                <a:solidFill>
                  <a:schemeClr val="tx2"/>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a:lstStyle>
          <a:p>
            <a:pPr algn="ctr"/>
            <a:r>
              <a:rPr lang="zh-CN" altLang="en-US" sz="2800" smtClean="0"/>
              <a:t>目   录</a:t>
            </a:r>
            <a:endParaRPr lang="zh-CN" altLang="en-US"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国民收入及其核算指标</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一、国内生产总值的含义</a:t>
            </a:r>
            <a:endParaRPr lang="zh-CN" altLang="zh-CN" sz="2600" b="1" dirty="0">
              <a:latin typeface="黑体" panose="02010609060101010101" pitchFamily="49" charset="-122"/>
              <a:ea typeface="黑体" panose="02010609060101010101" pitchFamily="49" charset="-122"/>
            </a:endParaRPr>
          </a:p>
          <a:p>
            <a:r>
              <a:rPr lang="zh-CN" altLang="en-US"/>
              <a:t>国内生产总值(Gross Domestic Product,GDP)是指一定时期内(一个季度或一年)一个国家或地区范围内所生产出的最终产品及劳务的市场价值总和。它强调的是“国土原则”。</a:t>
            </a:r>
            <a:endParaRPr lang="zh-CN" altLang="en-US"/>
          </a:p>
          <a:p>
            <a:r>
              <a:rPr lang="zh-CN" altLang="en-US"/>
              <a:t>在理解这一概念时,应注意以下几点:</a:t>
            </a:r>
            <a:endParaRPr lang="zh-CN" altLang="en-US"/>
          </a:p>
          <a:p>
            <a:r>
              <a:rPr lang="zh-CN" altLang="en-US"/>
              <a:t>第一,国内生产总值是指一个国家在一年内所生产的一切最终产品与劳务的市场价值总额。第二,GDP必须根据产品的市场价值加以推算。</a:t>
            </a:r>
            <a:endParaRPr lang="zh-CN" altLang="en-US"/>
          </a:p>
          <a:p>
            <a:r>
              <a:rPr lang="zh-CN" altLang="en-US"/>
              <a:t>第三,虽然国内生产总值的计算对象是最终产品,但并不是说一个国家所生产的全部产品都是最终产品,除此之外还有中间产品。</a:t>
            </a:r>
            <a:endParaRPr lang="zh-CN" altLang="en-US"/>
          </a:p>
          <a:p>
            <a:r>
              <a:rPr lang="zh-CN" altLang="en-US"/>
              <a:t>第四,GDP是计算期内生产的最终产品价值,因而是流量而不是存量。</a:t>
            </a:r>
            <a:endParaRPr lang="zh-CN" altLang="en-US"/>
          </a:p>
          <a:p>
            <a:r>
              <a:rPr lang="zh-CN" altLang="en-US"/>
              <a:t>第五,国内生产总值中的最终产品不仅包括有形的产品,而且包括无形的产品。</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国民收入及其核算指标</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二、国民收入核算中的基本总量及其相互关系</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(一)国内生产净值</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(二)国民收入</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(三)个人收入</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(四)个人可支配收入</a:t>
            </a:r>
            <a:endParaRPr lang="en-US" altLang="zh-CN" sz="2200" b="1" dirty="0">
              <a:latin typeface="楷体" panose="02010609060101010101" pitchFamily="49" charset="-122"/>
              <a:ea typeface="楷体" panose="02010609060101010101" pitchFamily="49" charset="-122"/>
            </a:endParaRPr>
          </a:p>
        </p:txBody>
      </p:sp>
      <p:pic>
        <p:nvPicPr>
          <p:cNvPr id="4" name="图片 3"/>
          <p:cNvPicPr>
            <a:picLocks noChangeAspect="1"/>
          </p:cNvPicPr>
          <p:nvPr/>
        </p:nvPicPr>
        <p:blipFill>
          <a:blip r:embed="rId1"/>
          <a:stretch>
            <a:fillRect/>
          </a:stretch>
        </p:blipFill>
        <p:spPr>
          <a:xfrm>
            <a:off x="4899025" y="2760980"/>
            <a:ext cx="6597650" cy="3060700"/>
          </a:xfrm>
          <a:prstGeom prst="rect">
            <a:avLst/>
          </a:prstGeom>
        </p:spPr>
      </p:pic>
      <p:sp>
        <p:nvSpPr>
          <p:cNvPr id="103" name="文本框 102"/>
          <p:cNvSpPr txBox="1"/>
          <p:nvPr/>
        </p:nvSpPr>
        <p:spPr>
          <a:xfrm>
            <a:off x="6057265" y="6007100"/>
            <a:ext cx="5080000" cy="368300"/>
          </a:xfrm>
          <a:prstGeom prst="rect">
            <a:avLst/>
          </a:prstGeom>
          <a:noFill/>
          <a:ln w="9525">
            <a:noFill/>
          </a:ln>
        </p:spPr>
        <p:txBody>
          <a:bodyPr>
            <a:spAutoFit/>
          </a:bodyPr>
          <a:p>
            <a:pPr indent="0"/>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10-1</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国民收入核算中基本总量的关系</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国民收入及其核算指标</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三、实际国内生产总值与名义国内生产总值</a:t>
            </a:r>
            <a:endParaRPr lang="zh-CN" altLang="zh-CN" sz="2600" b="1" dirty="0">
              <a:latin typeface="黑体" panose="02010609060101010101" pitchFamily="49" charset="-122"/>
              <a:ea typeface="黑体" panose="02010609060101010101" pitchFamily="49" charset="-122"/>
            </a:endParaRPr>
          </a:p>
          <a:p>
            <a:r>
              <a:rPr lang="zh-CN" altLang="en-US"/>
              <a:t>由于国内生产总值GDP是用货币来计算的,因此,一个国家GDP的变动不仅取决于该国所生产的最终商品和劳务的数量,而且也受这些商品和劳务价格的影响。同样的最终产品量按不同的价格会计算出不同的GDP。</a:t>
            </a:r>
            <a:endParaRPr lang="zh-CN" altLang="en-US"/>
          </a:p>
          <a:p>
            <a:r>
              <a:rPr lang="zh-CN" altLang="en-US"/>
              <a:t>名义GDP又称货币GDP,是按照当年价格计算的全部最终商品及其劳务的市场价值。实际GDP是用从前某一年作为基期而按照一个不变的价格计算出来的全部最终产品和劳务的市场价值。区分名义GDP 与实际GDP的目的在于说明国民生产总值的变动是由于商品和劳务数量的变动还是由于价格所致。</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国民收入的核算方法</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一、支出法</a:t>
            </a:r>
            <a:endParaRPr lang="zh-CN" altLang="zh-CN" sz="2600" b="1" dirty="0">
              <a:latin typeface="黑体" panose="02010609060101010101" pitchFamily="49" charset="-122"/>
              <a:ea typeface="黑体" panose="02010609060101010101" pitchFamily="49" charset="-122"/>
            </a:endParaRPr>
          </a:p>
          <a:p>
            <a:r>
              <a:rPr lang="zh-CN" altLang="en-US"/>
              <a:t>这种方法是从产品的使用出发,把一定时期内购买各项最终产品的支出加总,计算出该时期生产出的最终产品的市场价值之和。如果用Q1,Q2,…,Qn代表各种最终产品的数量,用P1,P2,…,Pn代表各种最终产品的价格,则支出法表示的国内生产总值为:</a:t>
            </a:r>
            <a:endParaRPr lang="zh-CN" altLang="en-US"/>
          </a:p>
          <a:p>
            <a:r>
              <a:rPr lang="zh-CN" altLang="en-US"/>
              <a:t>GDP=Q1P1+Q2P2+…+QnPn</a:t>
            </a:r>
            <a:r>
              <a:rPr lang="en-US" altLang="zh-CN"/>
              <a:t>    </a:t>
            </a:r>
            <a:r>
              <a:rPr lang="zh-CN" altLang="en-US"/>
              <a:t>(10-2)</a:t>
            </a:r>
            <a:endParaRPr lang="zh-CN" altLang="en-US"/>
          </a:p>
          <a:p>
            <a:r>
              <a:rPr lang="zh-CN" altLang="en-US"/>
              <a:t>在统计上,用于购买最终产品的全部支出可以分为个人消费支出、投资支出、政府购买支出和净出口四项。</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国民收入的核算方法</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二、收入法</a:t>
            </a:r>
            <a:endParaRPr lang="zh-CN" altLang="zh-CN" sz="2600" b="1" dirty="0">
              <a:latin typeface="黑体" panose="02010609060101010101" pitchFamily="49" charset="-122"/>
              <a:ea typeface="黑体" panose="02010609060101010101" pitchFamily="49" charset="-122"/>
            </a:endParaRPr>
          </a:p>
          <a:p>
            <a:r>
              <a:rPr lang="zh-CN" altLang="en-US"/>
              <a:t>计算GDP的第二种方法是收入法,即通过把所有生产要素在生产过程中所得到的收入相加来计算GNP的方法。这些收入有:劳动所得的工资、土地所得的地租、资本所得的利息,以及企业所得的正常利润和政府的税收等。从广义上讲,工资包括以下项目:</a:t>
            </a:r>
            <a:endParaRPr lang="zh-CN" altLang="en-US"/>
          </a:p>
          <a:p>
            <a:r>
              <a:rPr lang="zh-CN" altLang="en-US"/>
              <a:t>(1)工资、利息和租金。(2)业主收入。</a:t>
            </a:r>
            <a:endParaRPr lang="zh-CN" altLang="en-US"/>
          </a:p>
          <a:p>
            <a:r>
              <a:rPr lang="zh-CN" altLang="en-US"/>
              <a:t>(3)公司税前利润,包括公司所得税、社会保险税、股东红利以及公司未分配利润。</a:t>
            </a:r>
            <a:endParaRPr lang="zh-CN" altLang="en-US"/>
          </a:p>
          <a:p>
            <a:r>
              <a:rPr lang="zh-CN" altLang="en-US"/>
              <a:t>(4)企业转移支付和企业间接税。(5)资本折旧。</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国民收入的核算方法</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三、支出法和收入法的一致</a:t>
            </a:r>
            <a:endParaRPr lang="zh-CN" altLang="zh-CN" sz="2600" b="1" dirty="0">
              <a:latin typeface="黑体" panose="02010609060101010101" pitchFamily="49" charset="-122"/>
              <a:ea typeface="黑体" panose="02010609060101010101" pitchFamily="49" charset="-122"/>
            </a:endParaRPr>
          </a:p>
          <a:p>
            <a:r>
              <a:rPr lang="zh-CN" altLang="en-US"/>
              <a:t>GDP可用支出法和收入法两种不同的方法来核算,它们所得的结果应该是一致的。我们可以从图10-2中理解(为了说明GDP统计的不同方法,不妨先假定一个简化的经济社会,不存在政府和外贸部门,也没有投资)。</a:t>
            </a:r>
            <a:endParaRPr lang="zh-CN" altLang="en-US"/>
          </a:p>
        </p:txBody>
      </p:sp>
      <p:pic>
        <p:nvPicPr>
          <p:cNvPr id="4" name="图片 3"/>
          <p:cNvPicPr>
            <a:picLocks noChangeAspect="1"/>
          </p:cNvPicPr>
          <p:nvPr/>
        </p:nvPicPr>
        <p:blipFill>
          <a:blip r:embed="rId1"/>
          <a:stretch>
            <a:fillRect/>
          </a:stretch>
        </p:blipFill>
        <p:spPr>
          <a:xfrm>
            <a:off x="3159125" y="3329305"/>
            <a:ext cx="5873750" cy="2355850"/>
          </a:xfrm>
          <a:prstGeom prst="rect">
            <a:avLst/>
          </a:prstGeom>
        </p:spPr>
      </p:pic>
      <p:sp>
        <p:nvSpPr>
          <p:cNvPr id="103" name="文本框 102"/>
          <p:cNvSpPr txBox="1"/>
          <p:nvPr/>
        </p:nvSpPr>
        <p:spPr>
          <a:xfrm>
            <a:off x="3771900" y="5869305"/>
            <a:ext cx="5080000" cy="368300"/>
          </a:xfrm>
          <a:prstGeom prst="rect">
            <a:avLst/>
          </a:prstGeom>
          <a:noFill/>
          <a:ln w="9525">
            <a:noFill/>
          </a:ln>
        </p:spPr>
        <p:txBody>
          <a:bodyPr>
            <a:spAutoFit/>
          </a:bodyPr>
          <a:p>
            <a:pPr indent="0" algn="ct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10-2</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宏观经济环形图</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国民收入的核算方法</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四、GDP指标的缺陷</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(一)GDP不能完全反映一个国家的真实产出</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(二)GDP难以反映一个国家的真实生活水平</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(三)GDP无法说明收入分配</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1899</Words>
  <Application>WPS 演示</Application>
  <PresentationFormat>宽屏</PresentationFormat>
  <Paragraphs>91</Paragraphs>
  <Slides>12</Slides>
  <Notes>4</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12</vt:i4>
      </vt:variant>
    </vt:vector>
  </HeadingPairs>
  <TitlesOfParts>
    <vt:vector size="28" baseType="lpstr">
      <vt:lpstr>Arial</vt:lpstr>
      <vt:lpstr>宋体</vt:lpstr>
      <vt:lpstr>Wingdings</vt:lpstr>
      <vt:lpstr>微软雅黑</vt:lpstr>
      <vt:lpstr>Wingdings</vt:lpstr>
      <vt:lpstr>Arial Unicode MS</vt:lpstr>
      <vt:lpstr>Calibri</vt:lpstr>
      <vt:lpstr>GungsuhChe</vt:lpstr>
      <vt:lpstr>Malgun Gothic</vt:lpstr>
      <vt:lpstr>等线</vt:lpstr>
      <vt:lpstr>方正粗黑宋简体</vt:lpstr>
      <vt:lpstr>锐字工房云字库准圆GBK</vt:lpstr>
      <vt:lpstr>黑体</vt:lpstr>
      <vt:lpstr>楷体</vt:lpstr>
      <vt:lpstr>Office 主题​​</vt:lpstr>
      <vt:lpstr>默认设计模板</vt:lpstr>
      <vt:lpstr>PowerPoint 演示文稿</vt:lpstr>
      <vt:lpstr>PowerPoint 演示文稿</vt:lpstr>
      <vt:lpstr>第一节　国民收入及其核算指标</vt:lpstr>
      <vt:lpstr>第一节　国民收入及其核算指标</vt:lpstr>
      <vt:lpstr>第一节　国民收入及其核算指标</vt:lpstr>
      <vt:lpstr>第二节　国民收入的核算方法</vt:lpstr>
      <vt:lpstr>第二节　国民收入的核算方法</vt:lpstr>
      <vt:lpstr>第二节　国民收入的核算方法</vt:lpstr>
      <vt:lpstr>第二节　国民收入的核算方法</vt:lpstr>
      <vt:lpstr>第三节　国民收入的流量循环</vt:lpstr>
      <vt:lpstr>第三节　国民收入的流量循环</vt:lpstr>
      <vt:lpstr>第三节　国民收入的流量循环</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sunny</cp:lastModifiedBy>
  <cp:revision>172</cp:revision>
  <dcterms:created xsi:type="dcterms:W3CDTF">2019-06-19T02:08:00Z</dcterms:created>
  <dcterms:modified xsi:type="dcterms:W3CDTF">2021-08-27T01:31:03Z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2052-11.1.0.10700</vt:lpwstr>
  </property>
  <property fmtid="{D5CDD505-2E9C-101B-9397-08002B2CF9AE}" pid="3" name="ICV">
    <vt:lpwstr>2B74933F266C41F4BB427041C443F3E2</vt:lpwstr>
  </property>
</Properties>
</file>