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64.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latin typeface="汉仪文黑-85W" panose="00020600040101010101" charset="-122"/>
                <a:ea typeface="汉仪文黑-85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ags" Target="../tags/tag63.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4" name="图片 3"/>
          <p:cNvPicPr>
            <a:picLocks noChangeAspect="1"/>
          </p:cNvPicPr>
          <p:nvPr userDrawn="1">
            <p:custDataLst>
              <p:tags r:id="rId4"/>
            </p:custDataLst>
          </p:nvPr>
        </p:nvPicPr>
        <p:blipFill>
          <a:blip r:embed="rId5"/>
          <a:stretch>
            <a:fillRect/>
          </a:stretch>
        </p:blipFill>
        <p:spPr>
          <a:xfrm>
            <a:off x="-12700" y="-33655"/>
            <a:ext cx="12192635" cy="6517640"/>
          </a:xfrm>
          <a:prstGeom prst="rect">
            <a:avLst/>
          </a:prstGeom>
        </p:spPr>
      </p:pic>
      <p:pic>
        <p:nvPicPr>
          <p:cNvPr id="7" name="图片 6"/>
          <p:cNvPicPr>
            <a:picLocks noChangeAspect="1"/>
          </p:cNvPicPr>
          <p:nvPr userDrawn="1"/>
        </p:nvPicPr>
        <p:blipFill>
          <a:blip r:embed="rId6"/>
          <a:stretch>
            <a:fillRect/>
          </a:stretch>
        </p:blipFill>
        <p:spPr>
          <a:xfrm>
            <a:off x="-12700" y="6384290"/>
            <a:ext cx="12211685" cy="483870"/>
          </a:xfrm>
          <a:prstGeom prst="rect">
            <a:avLst/>
          </a:prstGeom>
        </p:spPr>
      </p:pic>
      <p:pic>
        <p:nvPicPr>
          <p:cNvPr id="23" name="图片 22" descr="WPS图片编辑"/>
          <p:cNvPicPr>
            <a:picLocks noChangeAspect="1"/>
          </p:cNvPicPr>
          <p:nvPr userDrawn="1"/>
        </p:nvPicPr>
        <p:blipFill>
          <a:blip r:embed="rId7"/>
          <a:stretch>
            <a:fillRect/>
          </a:stretch>
        </p:blipFill>
        <p:spPr>
          <a:xfrm>
            <a:off x="9511665" y="6468745"/>
            <a:ext cx="2600325" cy="389255"/>
          </a:xfrm>
          <a:prstGeom prst="rect">
            <a:avLst/>
          </a:prstGeom>
        </p:spPr>
      </p:pic>
      <p:pic>
        <p:nvPicPr>
          <p:cNvPr id="18" name="图片 17"/>
          <p:cNvPicPr>
            <a:picLocks noChangeAspect="1"/>
          </p:cNvPicPr>
          <p:nvPr userDrawn="1"/>
        </p:nvPicPr>
        <p:blipFill>
          <a:blip r:embed="rId6"/>
          <a:stretch>
            <a:fillRect/>
          </a:stretch>
        </p:blipFill>
        <p:spPr>
          <a:xfrm>
            <a:off x="0" y="910590"/>
            <a:ext cx="8672830" cy="762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35" y="0"/>
            <a:ext cx="12191365" cy="6869430"/>
          </a:xfrm>
          <a:prstGeom prst="rect">
            <a:avLst/>
          </a:prstGeom>
        </p:spPr>
      </p:pic>
      <p:sp>
        <p:nvSpPr>
          <p:cNvPr id="16" name="文本框 15"/>
          <p:cNvSpPr txBox="1"/>
          <p:nvPr/>
        </p:nvSpPr>
        <p:spPr>
          <a:xfrm>
            <a:off x="911225" y="2369820"/>
            <a:ext cx="10430510" cy="1014730"/>
          </a:xfrm>
          <a:prstGeom prst="rect">
            <a:avLst/>
          </a:prstGeom>
          <a:noFill/>
        </p:spPr>
        <p:txBody>
          <a:bodyPr wrap="square" rtlCol="0">
            <a:spAutoFit/>
          </a:bodyPr>
          <a:p>
            <a:pPr algn="ctr"/>
            <a:r>
              <a:rPr lang="zh-CN" altLang="en-US" sz="6000">
                <a:latin typeface="汉仪文黑-85W" panose="00020600040101010101" charset="-122"/>
                <a:ea typeface="汉仪文黑-85W" panose="00020600040101010101" charset="-122"/>
              </a:rPr>
              <a:t>第二章　工作分析的发展历程	</a:t>
            </a:r>
            <a:endParaRPr lang="zh-CN" altLang="en-US" sz="6000">
              <a:latin typeface="汉仪文黑-85W" panose="00020600040101010101" charset="-122"/>
              <a:ea typeface="汉仪文黑-85W" panose="00020600040101010101" charset="-122"/>
            </a:endParaRPr>
          </a:p>
        </p:txBody>
      </p:sp>
      <p:sp>
        <p:nvSpPr>
          <p:cNvPr id="5" name="文本框 4"/>
          <p:cNvSpPr txBox="1"/>
          <p:nvPr/>
        </p:nvSpPr>
        <p:spPr>
          <a:xfrm>
            <a:off x="635" y="1501775"/>
            <a:ext cx="3623310" cy="368300"/>
          </a:xfrm>
          <a:prstGeom prst="rect">
            <a:avLst/>
          </a:prstGeom>
          <a:noFill/>
          <a:ln w="9525">
            <a:noFill/>
          </a:ln>
        </p:spPr>
        <p:txBody>
          <a:bodyPr wrap="square">
            <a:spAutoFit/>
          </a:bodyPr>
          <a:p>
            <a:pPr indent="0" algn="l"/>
            <a:r>
              <a:rPr lang="en-US" altLang="zh-CN" b="0">
                <a:solidFill>
                  <a:srgbClr val="000000"/>
                </a:solidFill>
                <a:latin typeface="NEU-BZ-S92" charset="0"/>
                <a:cs typeface="方正书宋_GBK" charset="0"/>
              </a:rPr>
              <a:t>  </a:t>
            </a:r>
            <a:r>
              <a:rPr lang="en-US" altLang="zh-CN" b="1">
                <a:solidFill>
                  <a:srgbClr val="000000"/>
                </a:solidFill>
                <a:latin typeface="NEU-BZ-S92" charset="0"/>
                <a:cs typeface="方正书宋_GBK" charset="0"/>
              </a:rPr>
              <a:t> </a:t>
            </a:r>
            <a:r>
              <a:rPr lang="zh-CN">
                <a:solidFill>
                  <a:srgbClr val="000000"/>
                </a:solidFill>
                <a:latin typeface="汉仪文黑-85W" panose="00020600040101010101" charset="-122"/>
                <a:ea typeface="汉仪文黑-85W" panose="00020600040101010101" charset="-122"/>
                <a:cs typeface="方正书宋_GBK" charset="0"/>
              </a:rPr>
              <a:t>第一编　工作分析的基础理论</a:t>
            </a:r>
            <a:endParaRPr lang="zh-CN" altLang="en-US">
              <a:solidFill>
                <a:srgbClr val="000000"/>
              </a:solidFill>
              <a:latin typeface="汉仪文黑-85W" panose="00020600040101010101" charset="-122"/>
              <a:ea typeface="汉仪文黑-85W" panose="00020600040101010101" charset="-122"/>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工作分析的现状</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三、工作分析与现代人力资源管理</a:t>
            </a:r>
            <a:endParaRPr lang="zh-CN" altLang="zh-CN" sz="2600" b="1" dirty="0">
              <a:latin typeface="黑体" panose="02010609060101010101" pitchFamily="49" charset="-122"/>
              <a:ea typeface="黑体" panose="02010609060101010101" pitchFamily="49" charset="-122"/>
            </a:endParaRPr>
          </a:p>
          <a:p>
            <a:r>
              <a:rPr lang="zh-CN" altLang="en-US"/>
              <a:t>有效地进行工作分析,能够帮助管理者准确地获取工作信息、准确地预测能够胜任的人员类型,实现对人力资源各项职能活动的有效支持。</a:t>
            </a:r>
            <a:endParaRPr lang="zh-CN" altLang="en-US"/>
          </a:p>
          <a:p>
            <a:r>
              <a:rPr lang="zh-CN" altLang="en-US"/>
              <a:t>人力资源管理是一个有机的系统,它的各种职能,如人员选聘录用、报酬管理、绩效管理、培训开发、工作设计、工作分类、员工关系管理、职业生涯管理等,应该是相互联结、彼此协调的。而这些职能各自的运作都需要有关工作的科学的、系统的、完整的信息,并且这些职能的运作只有建立在有效的工作分析基础之上,才能更好地实现彼此的协调。</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工作分析的现状</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四、工作分析在中国</a:t>
            </a:r>
            <a:endParaRPr lang="zh-CN" altLang="zh-CN" sz="2600" b="1" dirty="0">
              <a:latin typeface="黑体" panose="02010609060101010101" pitchFamily="49" charset="-122"/>
              <a:ea typeface="黑体" panose="02010609060101010101" pitchFamily="49" charset="-122"/>
            </a:endParaRPr>
          </a:p>
          <a:p>
            <a:r>
              <a:rPr lang="zh-CN" altLang="en-US"/>
              <a:t>西方发达国家在20世纪70年代把工作分析作为人力资源管理现代化的标志之一,即使在今天的美国,70%的企业仍然一如既往地重视和运用工作分析。工作分析除了对企业管理起基础的支持作用外,还具有其他一些社会意义,如培养职业化的工作人。工作分析所确定的工作职责和工作规范,是培养大量忠于职业并且具备特定职业素质的工作人的基础。</a:t>
            </a:r>
            <a:endParaRPr lang="zh-CN" altLang="en-US"/>
          </a:p>
          <a:p>
            <a:r>
              <a:rPr lang="zh-CN" altLang="en-US"/>
              <a:t>对于我国来说,社会主义市场经济还不发达,社会分工程度不很高,因而难以形成职业化的人群。工作分析的广泛应用将有力促进社会分工体系的合理发展、培养和造就职业化的人群,极大推动生产力的发展和人民素质的提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第三节　工作分析的未来</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一、适应性拓展</a:t>
            </a:r>
            <a:endParaRPr lang="zh-CN" altLang="zh-CN" sz="2600" b="1" dirty="0">
              <a:latin typeface="黑体" panose="02010609060101010101" pitchFamily="49" charset="-122"/>
              <a:ea typeface="黑体" panose="02010609060101010101" pitchFamily="49" charset="-122"/>
            </a:endParaRPr>
          </a:p>
          <a:p>
            <a:r>
              <a:rPr lang="zh-CN" altLang="en-US"/>
              <a:t>随着工作条件的不断变化,工作分析已经逐渐发展成为一个多层次、多种类、多方法、适应面广泛的管理科学和技术。</a:t>
            </a:r>
            <a:endParaRPr lang="zh-CN" altLang="en-US"/>
          </a:p>
          <a:p>
            <a:r>
              <a:rPr lang="zh-CN" altLang="en-US"/>
              <a:t>现代社会环境的变化对工作的影响,可能不再完全是人去适应工作,而是在很大程度上工作要适应人。同时,受过高等教育的员工个人发展及他们在工作中接受的挑战将会越来越复杂,因而,不同背景员工之间在工作中的沟通与交流显得越来越重要。</a:t>
            </a:r>
            <a:endParaRPr lang="zh-CN" altLang="en-US"/>
          </a:p>
          <a:p>
            <a:r>
              <a:rPr lang="zh-CN" altLang="en-US"/>
              <a:t>在技术方面,技术的飞速发展越来越多地影响到工作的方式,计算机支持团队的产生、专业软件的使用、计算机的普遍使用等情况,对于办公室人员的工作产生了许多不利的影响。如由于对工作的细分导致了技能丧失,广泛采用新技术增加了员工的心理压力,计算机的使用给员工带来了许多健康问题(Attewell,1992;Linstrom,1991)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第三节　工作分析的未来</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二、工作分析团队化</a:t>
            </a:r>
            <a:endParaRPr lang="zh-CN" altLang="zh-CN" sz="2600" b="1" dirty="0">
              <a:latin typeface="黑体" panose="02010609060101010101" pitchFamily="49" charset="-122"/>
              <a:ea typeface="黑体" panose="02010609060101010101" pitchFamily="49" charset="-122"/>
            </a:endParaRPr>
          </a:p>
          <a:p>
            <a:r>
              <a:rPr lang="zh-CN" altLang="en-US"/>
              <a:t>现代管理如今越来越注重“团队”这一概念,组织形态随着社会的发展正在发生很大的变化,工作团队越来越成为一种日益盛行的工作方式。工作团队管理需要良好的管理基础,其中工作分析又是其他各种管理手段的基础。工作团队虽然是一种趋势,然而对于不具备条件的企业,实行团队管理有可能会导致管理的紊乱和工作的低效率。</a:t>
            </a:r>
            <a:endParaRPr lang="zh-CN" altLang="en-US"/>
          </a:p>
          <a:p>
            <a:r>
              <a:rPr lang="zh-CN" altLang="en-US"/>
              <a:t>事实上,人们听说过的大多数“未来的组织”模式,如“无边界组织”“网络化组织”“虚拟组织”“扁平化组织”“集群组织”“非层级化组织”“横向组织”等,都是以超越个人的团队作为公司的主要业绩单位的。根据这一先决条件,管理人员在寻求以更快、更好的办法向客户或者竞争性的挑战争取和分配资源时,主要的基本单位应该是团队,而不是个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第三节　工作分析的未来</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三、人际关系分析加强</a:t>
            </a:r>
            <a:endParaRPr lang="zh-CN" altLang="zh-CN" sz="2600" b="1" dirty="0">
              <a:latin typeface="黑体" panose="02010609060101010101" pitchFamily="49" charset="-122"/>
              <a:ea typeface="黑体" panose="02010609060101010101" pitchFamily="49" charset="-122"/>
            </a:endParaRPr>
          </a:p>
          <a:p>
            <a:r>
              <a:rPr lang="zh-CN" altLang="en-US"/>
              <a:t>传统的工作分析注重对工作的分析,以工作倾向性的分析为主,缺少人员倾向性的工作分析,因而不能很好地体现人际关系的本质。事实上,对于团队、服务工作以及具有不同文化背景的员工工作来说,人际关系是相当重要的。一般来讲,人际关系主要是通过两个方面来描述的,即人格特质与人际关系能力。</a:t>
            </a:r>
            <a:endParaRPr lang="zh-CN" altLang="en-US"/>
          </a:p>
          <a:p>
            <a:r>
              <a:rPr lang="zh-CN" altLang="en-US"/>
              <a:t>目前虽然出现了一些人员倾向性的工作分析方法,但都没有得到充分的应用。职能性工作分析方法提供了在工作中人可能履行的职能,如执行指示、交换信息、转换、训练、说服、处理、指示、咨询、管理、谈判和监督,这些职能对人的能力提出了相应的要求。</a:t>
            </a:r>
            <a:endParaRPr lang="zh-CN" altLang="en-US"/>
          </a:p>
          <a:p>
            <a:r>
              <a:rPr lang="zh-CN" altLang="en-US"/>
              <a:t>同时由于团队工作的日益普遍化、顾客服务意识的提高以及跨文化管理的出现,这些变化都对员工的人际关系能力提出了新的要求和挑战。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第三节　工作分析的未来</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四、工作分析在人力资源管理中的基础地位继续加强</a:t>
            </a:r>
            <a:endParaRPr lang="zh-CN" altLang="zh-CN" sz="2600" b="1" dirty="0">
              <a:latin typeface="黑体" panose="02010609060101010101" pitchFamily="49" charset="-122"/>
              <a:ea typeface="黑体" panose="02010609060101010101" pitchFamily="49" charset="-122"/>
            </a:endParaRPr>
          </a:p>
          <a:p>
            <a:r>
              <a:rPr lang="zh-CN" altLang="en-US"/>
              <a:t>在人力资源管理实践中,人们常常发现,企业无论在录用、晋升、调任、培训方面,还是在绩效考核、薪酬设计上,都存在欠缺客观标准依据的问题,同时薪资给付上也常常欠缺公平的衡量准则。所谓“治标还需治本”,公司要想顺利地开展各项人力资源管理工作、发挥人力资源管理的各项职能,就必须对各岗位的职责、工作进行清楚的划分,并规范胜任各岗位所需的知识及技能、资历和各种素质等。</a:t>
            </a:r>
            <a:endParaRPr lang="zh-CN" altLang="en-US"/>
          </a:p>
          <a:p>
            <a:r>
              <a:rPr lang="zh-CN" altLang="en-US"/>
              <a:t>要建立各项工作的基础,就必须进行工作分析,检视企业各个岗位的工作内容与规范,建立一套正式、完整的工作分析文件,以此作为企业后续改善、不断发展的基础。人力资源管理各项职能的良好运作都建立在对工作这个基础要素科学、合理、有效的分析和掌握之上,使工作分析的基础地位日益凸显出来、人力资源管理各职能得以彼此协调。</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600" dirty="0">
                <a:cs typeface="汉仪文黑-85W" panose="00020600040101010101" charset="-122"/>
              </a:rPr>
              <a:t>目 录</a:t>
            </a:r>
            <a:endParaRPr lang="en-US" sz="3600" dirty="0">
              <a:cs typeface="汉仪文黑-85W" panose="00020600040101010101" charset="-122"/>
            </a:endParaRPr>
          </a:p>
        </p:txBody>
      </p:sp>
      <p:grpSp>
        <p:nvGrpSpPr>
          <p:cNvPr id="24" name="组合 23"/>
          <p:cNvGrpSpPr/>
          <p:nvPr/>
        </p:nvGrpSpPr>
        <p:grpSpPr>
          <a:xfrm>
            <a:off x="3009265" y="2540000"/>
            <a:ext cx="6336030" cy="632460"/>
            <a:chOff x="0" y="0"/>
            <a:chExt cx="2984" cy="320"/>
          </a:xfrm>
        </p:grpSpPr>
        <p:sp>
          <p:nvSpPr>
            <p:cNvPr id="25"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第一节　工作分析的历史</a:t>
              </a:r>
              <a:endParaRPr lang="en-US" altLang="zh-CN" sz="2400" dirty="0">
                <a:latin typeface="汉仪文黑-85W" panose="00020600040101010101" charset="-122"/>
                <a:ea typeface="汉仪文黑-85W" panose="00020600040101010101" charset="-122"/>
                <a:sym typeface="+mn-ea"/>
              </a:endParaRPr>
            </a:p>
          </p:txBody>
        </p:sp>
        <p:grpSp>
          <p:nvGrpSpPr>
            <p:cNvPr id="26" name="组合 25"/>
            <p:cNvGrpSpPr/>
            <p:nvPr/>
          </p:nvGrpSpPr>
          <p:grpSpPr>
            <a:xfrm>
              <a:off x="0" y="56"/>
              <a:ext cx="240" cy="240"/>
              <a:chOff x="0" y="0"/>
              <a:chExt cx="1615" cy="1615"/>
            </a:xfrm>
          </p:grpSpPr>
          <p:sp>
            <p:nvSpPr>
              <p:cNvPr id="27"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28"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29"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0"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1"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32"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grpSp>
        <p:nvGrpSpPr>
          <p:cNvPr id="33" name="组合 32"/>
          <p:cNvGrpSpPr/>
          <p:nvPr/>
        </p:nvGrpSpPr>
        <p:grpSpPr>
          <a:xfrm>
            <a:off x="3009265" y="3309620"/>
            <a:ext cx="6319520" cy="632460"/>
            <a:chOff x="0" y="0"/>
            <a:chExt cx="2976" cy="320"/>
          </a:xfrm>
        </p:grpSpPr>
        <p:sp>
          <p:nvSpPr>
            <p:cNvPr id="34"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第二节　工作分析的现状</a:t>
              </a:r>
              <a:endParaRPr lang="en-US" altLang="zh-CN" b="1" dirty="0">
                <a:latin typeface="汉仪中黑S" panose="00020600040101010101" charset="-122"/>
                <a:ea typeface="汉仪中黑S" panose="00020600040101010101" charset="-122"/>
              </a:endParaRPr>
            </a:p>
          </p:txBody>
        </p:sp>
        <p:grpSp>
          <p:nvGrpSpPr>
            <p:cNvPr id="35" name="组合 34"/>
            <p:cNvGrpSpPr/>
            <p:nvPr/>
          </p:nvGrpSpPr>
          <p:grpSpPr>
            <a:xfrm>
              <a:off x="0" y="67"/>
              <a:ext cx="240" cy="240"/>
              <a:chOff x="0" y="0"/>
              <a:chExt cx="1615" cy="1615"/>
            </a:xfrm>
          </p:grpSpPr>
          <p:sp>
            <p:nvSpPr>
              <p:cNvPr id="36"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37"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38"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9"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0"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41"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grpSp>
        <p:nvGrpSpPr>
          <p:cNvPr id="42" name="组合 41"/>
          <p:cNvGrpSpPr/>
          <p:nvPr/>
        </p:nvGrpSpPr>
        <p:grpSpPr>
          <a:xfrm>
            <a:off x="3009265" y="4071620"/>
            <a:ext cx="6319520" cy="632460"/>
            <a:chOff x="0" y="0"/>
            <a:chExt cx="2976" cy="320"/>
          </a:xfrm>
        </p:grpSpPr>
        <p:sp>
          <p:nvSpPr>
            <p:cNvPr id="43"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第三节　工作分析的未来</a:t>
              </a:r>
              <a:r>
                <a:rPr lang="en-US" sz="2400">
                  <a:solidFill>
                    <a:srgbClr val="000000"/>
                  </a:solidFill>
                  <a:latin typeface="汉仪文黑-85W" panose="00020600040101010101" charset="-122"/>
                  <a:ea typeface="汉仪文黑-85W" panose="00020600040101010101" charset="-122"/>
                  <a:cs typeface="汉仪文黑-85W" panose="00020600040101010101" charset="-122"/>
                  <a:sym typeface="+mn-ea"/>
                </a:rPr>
                <a:t>	</a:t>
              </a:r>
              <a:endParaRPr lang="en-US" altLang="zh-CN" sz="2400" dirty="0">
                <a:latin typeface="汉仪文黑-85W" panose="00020600040101010101" charset="-122"/>
                <a:ea typeface="汉仪文黑-85W" panose="00020600040101010101" charset="-122"/>
              </a:endParaRPr>
            </a:p>
          </p:txBody>
        </p:sp>
        <p:grpSp>
          <p:nvGrpSpPr>
            <p:cNvPr id="44" name="组合 43"/>
            <p:cNvGrpSpPr/>
            <p:nvPr/>
          </p:nvGrpSpPr>
          <p:grpSpPr>
            <a:xfrm>
              <a:off x="0" y="48"/>
              <a:ext cx="240" cy="240"/>
              <a:chOff x="0" y="0"/>
              <a:chExt cx="1615" cy="1615"/>
            </a:xfrm>
          </p:grpSpPr>
          <p:sp>
            <p:nvSpPr>
              <p:cNvPr id="45"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46"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47"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8"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9"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50"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sp>
        <p:nvSpPr>
          <p:cNvPr id="100" name="文本框 99"/>
          <p:cNvSpPr txBox="1"/>
          <p:nvPr/>
        </p:nvSpPr>
        <p:spPr>
          <a:xfrm>
            <a:off x="3175000" y="635635"/>
            <a:ext cx="5080000" cy="922020"/>
          </a:xfrm>
          <a:prstGeom prst="rect">
            <a:avLst/>
          </a:prstGeom>
          <a:noFill/>
          <a:ln w="9525">
            <a:noFill/>
          </a:ln>
        </p:spPr>
        <p:txBody>
          <a:bodyPr>
            <a:spAutoFit/>
          </a:bodyPr>
          <a:p>
            <a:pPr indent="0"/>
            <a:r>
              <a:rPr lang="zh-CN" b="0">
                <a:solidFill>
                  <a:srgbClr val="000000"/>
                </a:solidFill>
                <a:latin typeface="汉仪文黑-85W" panose="00020600040101010101" charset="-122"/>
                <a:ea typeface="汉仪文黑-85W" panose="00020600040101010101" charset="-122"/>
                <a:cs typeface="汉仪文黑-85W" panose="00020600040101010101" charset="-122"/>
              </a:rPr>
              <a:t>　</a:t>
            </a:r>
            <a:r>
              <a:rPr lang="en-US" b="0">
                <a:solidFill>
                  <a:srgbClr val="000000"/>
                </a:solidFill>
                <a:latin typeface="汉仪文黑-85W" panose="00020600040101010101" charset="-122"/>
                <a:ea typeface="汉仪文黑-85W" panose="00020600040101010101" charset="-122"/>
                <a:cs typeface="汉仪文黑-85W" panose="00020600040101010101" charset="-122"/>
              </a:rPr>
              <a:t>	</a:t>
            </a:r>
            <a:r>
              <a:rPr lang="zh-CN" b="0">
                <a:solidFill>
                  <a:srgbClr val="000000"/>
                </a:solidFill>
                <a:latin typeface="汉仪文黑-85W" panose="00020600040101010101" charset="-122"/>
                <a:ea typeface="汉仪文黑-85W" panose="00020600040101010101" charset="-122"/>
                <a:cs typeface="汉仪文黑-85W" panose="00020600040101010101" charset="-122"/>
              </a:rPr>
              <a:t>　</a:t>
            </a:r>
            <a:r>
              <a:rPr lang="en-US" b="0">
                <a:solidFill>
                  <a:srgbClr val="000000"/>
                </a:solidFill>
                <a:latin typeface="汉仪文黑-85W" panose="00020600040101010101" charset="-122"/>
                <a:ea typeface="汉仪文黑-85W" panose="00020600040101010101" charset="-122"/>
                <a:cs typeface="汉仪文黑-85W" panose="00020600040101010101" charset="-122"/>
              </a:rPr>
              <a:t>	</a:t>
            </a:r>
            <a:r>
              <a:rPr lang="zh-CN" b="0">
                <a:solidFill>
                  <a:srgbClr val="000000"/>
                </a:solidFill>
                <a:latin typeface="汉仪文黑-85W" panose="00020600040101010101" charset="-122"/>
                <a:ea typeface="汉仪文黑-85W" panose="00020600040101010101" charset="-122"/>
                <a:cs typeface="汉仪文黑-85W" panose="00020600040101010101" charset="-122"/>
              </a:rPr>
              <a:t>　</a:t>
            </a:r>
            <a:endParaRPr lang="en-US" altLang="en-US" b="0">
              <a:solidFill>
                <a:srgbClr val="000000"/>
              </a:solidFill>
              <a:latin typeface="汉仪文黑-85W" panose="00020600040101010101" charset="-122"/>
              <a:ea typeface="汉仪文黑-85W" panose="00020600040101010101" charset="-122"/>
              <a:cs typeface="汉仪文黑-85W"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第一节　工作分析的历史</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一、工作分析的历史渊源</a:t>
            </a:r>
            <a:endParaRPr lang="zh-CN" altLang="zh-CN" sz="2600" b="1" dirty="0">
              <a:latin typeface="黑体" panose="02010609060101010101" pitchFamily="49" charset="-122"/>
              <a:ea typeface="黑体" panose="02010609060101010101" pitchFamily="49" charset="-122"/>
            </a:endParaRPr>
          </a:p>
          <a:p>
            <a:r>
              <a:rPr lang="zh-CN" altLang="en-US"/>
              <a:t>苏格拉底开创了关于公平社会特点的学说。他认为,一个公平的社会应当承认:</a:t>
            </a:r>
            <a:endParaRPr lang="zh-CN" altLang="en-US"/>
          </a:p>
          <a:p>
            <a:r>
              <a:rPr lang="zh-CN" altLang="en-US"/>
              <a:t>(1)个人的工作才能具有差异性;</a:t>
            </a:r>
            <a:endParaRPr lang="zh-CN" altLang="en-US"/>
          </a:p>
          <a:p>
            <a:r>
              <a:rPr lang="zh-CN" altLang="en-US"/>
              <a:t>(2)不同工作岗位的具体要求存在差异性;</a:t>
            </a:r>
            <a:endParaRPr lang="zh-CN" altLang="en-US"/>
          </a:p>
          <a:p>
            <a:r>
              <a:rPr lang="zh-CN" altLang="en-US"/>
              <a:t>(3)让人们从事其最合适的工作,以取得最高工作效能是最重要的。</a:t>
            </a:r>
            <a:endParaRPr lang="zh-CN" altLang="en-US"/>
          </a:p>
          <a:p>
            <a:r>
              <a:rPr lang="zh-CN" altLang="en-US"/>
              <a:t>苏格拉底认为个人的工作具有差异性,不同工作岗位的要求也存在差异性,只有让每个人从事他们最合适的工作,才能取得最高的效率。这种思想为后来工作分析思想的发展奠定了基础。</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第一节　工作分析的历史</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二、工作分析的发展历程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(一)工作分析的早期发展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1.狄德罗与工作分析</a:t>
            </a:r>
            <a:endParaRPr lang="zh-CN" altLang="en-US"/>
          </a:p>
          <a:p>
            <a:r>
              <a:rPr lang="zh-CN" altLang="en-US"/>
              <a:t>2.泰勒与工作分析</a:t>
            </a:r>
            <a:endParaRPr lang="zh-CN" altLang="en-US"/>
          </a:p>
          <a:p>
            <a:r>
              <a:rPr lang="zh-CN" altLang="en-US"/>
              <a:t>3.吉尔布莱斯夫妇与工作分析</a:t>
            </a:r>
            <a:endParaRPr lang="zh-CN" altLang="en-US"/>
          </a:p>
          <a:p>
            <a:r>
              <a:rPr lang="zh-CN" altLang="en-US"/>
              <a:t>4.穆斯特伯格与工作分析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第一节　工作分析的历史</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(二)工作分析的近代发展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首先,对“职业”“职务”“任务”“工作”“职责”等工作分析的基本术语有了清晰的认识并做出了明确的定义。工作分析用语逐步规范化,这是工作分析进一步发展的基础。因为任何一个理论的发展都必须先有一个分析的基础和讨论的平台,这就要求对该理论基础概念的认识和界定必须明确。</a:t>
            </a:r>
            <a:endParaRPr lang="zh-CN" altLang="en-US"/>
          </a:p>
          <a:p>
            <a:r>
              <a:rPr lang="zh-CN" altLang="en-US"/>
              <a:t>其次,研究和应用了人员配置表。人员配置表反映了某项工作所需的技能、资历、经验以及工作所需的职位数量,从而为人员配备和工作设计提供了便利。</a:t>
            </a:r>
            <a:endParaRPr lang="zh-CN" altLang="en-US"/>
          </a:p>
          <a:p>
            <a:r>
              <a:rPr lang="zh-CN" altLang="en-US"/>
              <a:t>再次,编制了《职位名称辞典》(Dictionary of Occupational Titles,DOT)。DOT由美国政府汇编,是实现工作配置的重要参考工具,因为它包含有国民经济中各类工作的详细阐述。</a:t>
            </a:r>
            <a:endParaRPr lang="zh-CN" altLang="en-US"/>
          </a:p>
          <a:p>
            <a:r>
              <a:rPr lang="zh-CN" altLang="en-US"/>
              <a:t>最后,工作分析作为一种基础的人力资源管理工具在企业界得到广泛的应用。毫无疑问,广泛的应用在更高程度上和更大范围内促进了工作分析的发展。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第一节　工作分析的历史</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(三)工作分析的现代发展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1.工作评价</a:t>
            </a:r>
            <a:endParaRPr lang="zh-CN" altLang="en-US"/>
          </a:p>
          <a:p>
            <a:r>
              <a:rPr lang="zh-CN" altLang="en-US"/>
              <a:t>2.职位分析问卷</a:t>
            </a:r>
            <a:endParaRPr lang="zh-CN" altLang="en-US"/>
          </a:p>
          <a:p>
            <a:r>
              <a:rPr lang="zh-CN" altLang="en-US"/>
              <a:t>3.职能工作分析</a:t>
            </a:r>
            <a:endParaRPr lang="zh-CN" altLang="en-US"/>
          </a:p>
          <a:p>
            <a:r>
              <a:rPr lang="zh-CN" altLang="en-US"/>
              <a:t>4.关键事件分析技术</a:t>
            </a:r>
            <a:endParaRPr lang="zh-CN" altLang="en-US"/>
          </a:p>
          <a:p>
            <a:r>
              <a:rPr lang="zh-CN" altLang="en-US"/>
              <a:t>5.任务清单分析系统</a:t>
            </a:r>
            <a:endParaRPr lang="zh-CN" altLang="en-US"/>
          </a:p>
          <a:p>
            <a:r>
              <a:rPr lang="zh-CN" altLang="en-US"/>
              <a:t>6.法律</a:t>
            </a:r>
            <a:endParaRPr lang="zh-CN" altLang="en-US"/>
          </a:p>
          <a:p>
            <a:r>
              <a:rPr lang="zh-CN" altLang="en-US"/>
              <a:t>7.人体工程学</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工作分析的现状</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一、工作分析方法及其适应性的改变</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(一)工作倾向性工作分析系统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工作倾向性工作分析系统,如FJA、TIA、CIT等,把工作分析的目的直接对准工作目标、任务和其他有关工作实质性特征的事项,即以工作本身作为工作分析的出发点和落脚点。</a:t>
            </a:r>
            <a:endParaRPr lang="zh-CN" altLang="en-US"/>
          </a:p>
          <a:p>
            <a:r>
              <a:rPr lang="zh-CN" altLang="en-US"/>
              <a:t>该类工作分析系统主要适用于那些劳动过程常规、可见,劳动结果易于衡量的工作。在未来的社会里,一般情况下,部门、职责、工作的划分仍然是必要的,日常的、例行的、有规律的工作仍然大量存在。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工作分析的现状</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(二)人员倾向性工作分析系统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人员倾向性工作分析系统,如PAQ、JEM、MPDQ、TTAS等,以任职者为工作分析的出发点,即通过了解任职者的潜质、能力和执行工作中表现出来的性向特点来了解工作。</a:t>
            </a:r>
            <a:endParaRPr lang="zh-CN" altLang="en-US"/>
          </a:p>
          <a:p>
            <a:r>
              <a:rPr lang="zh-CN" altLang="en-US"/>
              <a:t>该类工作分析系统主要适用于那些需要创造性、开拓性,工作弹性大,工作规律性小,不易从外面分析把握的工作,研究对象是大量从事同类工作或有相同工作背景的人。由于知识经济时代的来临,知识型工作、知识型人才的比例将大增,这就为人员倾向性工作分析系统提供了更广阔的应用天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工作分析的现状</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二、组织形态变化与工作分析</a:t>
            </a:r>
            <a:endParaRPr lang="zh-CN" altLang="zh-CN" sz="2600" b="1" dirty="0">
              <a:latin typeface="黑体" panose="02010609060101010101" pitchFamily="49" charset="-122"/>
              <a:ea typeface="黑体" panose="02010609060101010101" pitchFamily="49" charset="-122"/>
            </a:endParaRPr>
          </a:p>
          <a:p>
            <a:r>
              <a:rPr lang="zh-CN" altLang="en-US"/>
              <a:t>“无界线(边界)工作”“无界线(边界)组织”以及“没有‘工作’的世界”产生的原因在于组织内的工作已经高度职业化了。在一些组织里,某些工作如销售经理、人力资源经理、医药代表、广告代理人、专利代理人等,表面上不再需要工作分析和工作说明书做指导了,恰恰表明工作分析与工作说明书的有效性,因为正是工作分析与工作说明书的长期运用培养造就了这些职业的工作人员。</a:t>
            </a:r>
            <a:endParaRPr lang="zh-CN" altLang="en-US"/>
          </a:p>
          <a:p>
            <a:r>
              <a:rPr lang="zh-CN" altLang="en-US"/>
              <a:t>而且,工作分析的理论依据,工作信息的收集方法、分析方法、综合整理方法以及工作分析信息的应用都会随着组织与管理的变革而不断改革创新,在总结实践经验的基础上,再提升一个高度,更好地指导和服务于管理的实践。如现今已经出现的用弹性工作说明书取代传统的工作说明书,用KSAS矩阵取代传统的工作说明书等。工作分析具有很强的适应性和发展潜力,前景是光明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5150,&quot;width&quot;:19201}"/>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3530</Words>
  <Application>WPS 演示</Application>
  <PresentationFormat>宽屏</PresentationFormat>
  <Paragraphs>110</Paragraphs>
  <Slides>15</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15</vt:i4>
      </vt:variant>
    </vt:vector>
  </HeadingPairs>
  <TitlesOfParts>
    <vt:vector size="33" baseType="lpstr">
      <vt:lpstr>Arial</vt:lpstr>
      <vt:lpstr>宋体</vt:lpstr>
      <vt:lpstr>Wingdings</vt:lpstr>
      <vt:lpstr>Wingdings</vt:lpstr>
      <vt:lpstr>微软雅黑</vt:lpstr>
      <vt:lpstr>Calibri</vt:lpstr>
      <vt:lpstr>Arial Unicode MS</vt:lpstr>
      <vt:lpstr>GungsuhChe</vt:lpstr>
      <vt:lpstr>Malgun Gothic</vt:lpstr>
      <vt:lpstr>汉仪文黑-85W</vt:lpstr>
      <vt:lpstr>NEU-BZ-S92</vt:lpstr>
      <vt:lpstr>Segoe Print</vt:lpstr>
      <vt:lpstr>方正书宋_GBK</vt:lpstr>
      <vt:lpstr>汉仪中黑S</vt:lpstr>
      <vt:lpstr>黑体</vt:lpstr>
      <vt:lpstr>楷体</vt:lpstr>
      <vt:lpstr>Office 主题​​</vt:lpstr>
      <vt:lpstr>默认设计模板</vt:lpstr>
      <vt:lpstr>PowerPoint 演示文稿</vt:lpstr>
      <vt:lpstr>目 录</vt:lpstr>
      <vt:lpstr>第一节　工作分析的历史</vt:lpstr>
      <vt:lpstr>第一节　工作分析的历史</vt:lpstr>
      <vt:lpstr>第一节　工作分析的历史</vt:lpstr>
      <vt:lpstr>第一节　工作分析的历史</vt:lpstr>
      <vt:lpstr>第二节　工作分析的现状</vt:lpstr>
      <vt:lpstr>第二节　工作分析的现状</vt:lpstr>
      <vt:lpstr>第二节　工作分析的现状</vt:lpstr>
      <vt:lpstr>第二节　工作分析的现状</vt:lpstr>
      <vt:lpstr>第二节　工作分析的现状</vt:lpstr>
      <vt:lpstr>第三节　工作分析的未来</vt:lpstr>
      <vt:lpstr>第三节　工作分析的未来</vt:lpstr>
      <vt:lpstr>第三节　工作分析的未来</vt:lpstr>
      <vt:lpstr>第三节　工作分析的未来</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2023-02-11T09:49:04Z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BC5CDA0C0169427BB09239CCDC992D1F</vt:lpwstr>
  </property>
</Properties>
</file>