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2"/>
  </p:notesMasterIdLst>
  <p:sldIdLst>
    <p:sldId id="257" r:id="rId2"/>
    <p:sldId id="258" r:id="rId3"/>
    <p:sldId id="259" r:id="rId4"/>
    <p:sldId id="260" r:id="rId5"/>
    <p:sldId id="277" r:id="rId6"/>
    <p:sldId id="278" r:id="rId7"/>
    <p:sldId id="279" r:id="rId8"/>
    <p:sldId id="264" r:id="rId9"/>
    <p:sldId id="265" r:id="rId10"/>
    <p:sldId id="266" r:id="rId11"/>
    <p:sldId id="267" r:id="rId12"/>
    <p:sldId id="268" r:id="rId13"/>
    <p:sldId id="269" r:id="rId14"/>
    <p:sldId id="270" r:id="rId15"/>
    <p:sldId id="271" r:id="rId16"/>
    <p:sldId id="273" r:id="rId17"/>
    <p:sldId id="272" r:id="rId18"/>
    <p:sldId id="274" r:id="rId19"/>
    <p:sldId id="275" r:id="rId20"/>
    <p:sldId id="276" r:id="rId2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9" d="100"/>
          <a:sy n="89" d="100"/>
        </p:scale>
        <p:origin x="-1410" y="-5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6C79FC-D869-4CE2-ADF4-E1F0E2D1CD02}" type="datetimeFigureOut">
              <a:rPr lang="zh-CN" altLang="en-US" smtClean="0"/>
              <a:pPr/>
              <a:t>2016/9/17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606D9A-5131-4D91-9DF7-AA46DC4A48D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80225"/>
          <p:cNvSpPr>
            <a:spLocks noGrp="1" noRot="1" noChangeAspect="1" noChangeArrowheads="1" noTextEdit="1"/>
          </p:cNvSpPr>
          <p:nvPr>
            <p:ph type="sldImg" idx="4294967295"/>
          </p:nvPr>
        </p:nvSpPr>
        <p:spPr>
          <a:ln/>
        </p:spPr>
      </p:sp>
      <p:sp>
        <p:nvSpPr>
          <p:cNvPr id="47107" name="文本占位符 180226"/>
          <p:cNvSpPr>
            <a:spLocks noGrp="1" noChangeArrowheads="1"/>
          </p:cNvSpPr>
          <p:nvPr>
            <p:ph type="body" idx="4294967295"/>
          </p:nvPr>
        </p:nvSpPr>
        <p:spPr>
          <a:noFill/>
          <a:ln/>
        </p:spPr>
        <p:txBody>
          <a:bodyPr/>
          <a:lstStyle/>
          <a:p>
            <a:pPr eaLnBrk="1" hangingPunct="1"/>
            <a:endParaRPr lang="zh-CN" altLang="zh-CN" smtClean="0"/>
          </a:p>
        </p:txBody>
      </p:sp>
      <p:sp>
        <p:nvSpPr>
          <p:cNvPr id="47108" name="日期占位符 1"/>
          <p:cNvSpPr>
            <a:spLocks noGrp="1" noChangeArrowheads="1"/>
          </p:cNvSpPr>
          <p:nvPr>
            <p:ph type="dt" sz="quarter" idx="1"/>
          </p:nvPr>
        </p:nvSpPr>
        <p:spPr>
          <a:noFill/>
        </p:spPr>
        <p:txBody>
          <a:bodyPr/>
          <a:lstStyle/>
          <a:p>
            <a:r>
              <a:rPr lang="zh-CN" altLang="en-US"/>
              <a:t>2007-2-28</a:t>
            </a:r>
          </a:p>
        </p:txBody>
      </p:sp>
      <p:sp>
        <p:nvSpPr>
          <p:cNvPr id="47109" name="页脚占位符 2"/>
          <p:cNvSpPr>
            <a:spLocks noGrp="1" noChangeArrowheads="1"/>
          </p:cNvSpPr>
          <p:nvPr>
            <p:ph type="ftr" sz="quarter" idx="4"/>
          </p:nvPr>
        </p:nvSpPr>
        <p:spPr>
          <a:noFill/>
        </p:spPr>
        <p:txBody>
          <a:bodyPr/>
          <a:lstStyle/>
          <a:p>
            <a:r>
              <a:rPr lang="zh-CN" altLang="en-US"/>
              <a:t>上海财大  杨海燕</a:t>
            </a:r>
          </a:p>
        </p:txBody>
      </p:sp>
      <p:sp>
        <p:nvSpPr>
          <p:cNvPr id="47110" name="灯片编号占位符 3"/>
          <p:cNvSpPr>
            <a:spLocks noGrp="1" noChangeArrowheads="1"/>
          </p:cNvSpPr>
          <p:nvPr>
            <p:ph type="sldNum" sz="quarter" idx="5"/>
          </p:nvPr>
        </p:nvSpPr>
        <p:spPr>
          <a:noFill/>
        </p:spPr>
        <p:txBody>
          <a:bodyPr/>
          <a:lstStyle/>
          <a:p>
            <a:fld id="{D173652C-A07A-4001-803E-6605C2F9ED3B}" type="slidenum">
              <a:rPr lang="zh-CN" altLang="en-US"/>
              <a:pPr/>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8D606D9A-5131-4D91-9DF7-AA46DC4A48D6}" type="slidenum">
              <a:rPr lang="zh-CN" altLang="en-US" smtClean="0"/>
              <a:pPr/>
              <a:t>13</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4210" name="标题 94209"/>
          <p:cNvSpPr>
            <a:spLocks noGrp="1" noRot="1"/>
          </p:cNvSpPr>
          <p:nvPr>
            <p:ph type="ctrTitle"/>
          </p:nvPr>
        </p:nvSpPr>
        <p:spPr>
          <a:xfrm>
            <a:off x="3962400" y="1066800"/>
            <a:ext cx="4648200" cy="1981200"/>
          </a:xfrm>
          <a:prstGeom prst="rect">
            <a:avLst/>
          </a:prstGeom>
          <a:noFill/>
          <a:ln w="9525">
            <a:noFill/>
            <a:miter/>
          </a:ln>
        </p:spPr>
        <p:txBody>
          <a:bodyPr/>
          <a:lstStyle>
            <a:lvl1pPr lvl="0">
              <a:defRPr kern="1200"/>
            </a:lvl1pPr>
          </a:lstStyle>
          <a:p>
            <a:pPr lvl="0"/>
            <a:r>
              <a:rPr lang="zh-CN" altLang="en-US" noProof="1" smtClean="0"/>
              <a:t>单击此处编辑母版标题样式</a:t>
            </a:r>
            <a:endParaRPr lang="zh-CN" altLang="en-US" noProof="1"/>
          </a:p>
        </p:txBody>
      </p:sp>
      <p:sp>
        <p:nvSpPr>
          <p:cNvPr id="94211" name="副标题 94210"/>
          <p:cNvSpPr>
            <a:spLocks noGrp="1" noRot="1"/>
          </p:cNvSpPr>
          <p:nvPr>
            <p:ph type="subTitle" idx="1"/>
          </p:nvPr>
        </p:nvSpPr>
        <p:spPr>
          <a:xfrm>
            <a:off x="3962400" y="3657600"/>
            <a:ext cx="4572000" cy="1676400"/>
          </a:xfrm>
          <a:prstGeom prst="rect">
            <a:avLst/>
          </a:prstGeom>
          <a:noFill/>
          <a:ln w="9525">
            <a:noFill/>
            <a:miter/>
          </a:ln>
        </p:spPr>
        <p:txBody>
          <a:bodyPr/>
          <a:lstStyle>
            <a:lvl1pPr marL="0" lvl="0" indent="0" algn="ctr">
              <a:buNone/>
              <a:defRPr kern="1200"/>
            </a:lvl1pPr>
            <a:lvl2pPr marL="457200" lvl="1" indent="-457200" algn="ctr">
              <a:buNone/>
              <a:defRPr kern="1200"/>
            </a:lvl2pPr>
            <a:lvl3pPr marL="914400" lvl="2" indent="-914400" algn="ctr">
              <a:buNone/>
              <a:defRPr kern="1200"/>
            </a:lvl3pPr>
            <a:lvl4pPr marL="1371600" lvl="3" indent="-1371600" algn="ctr">
              <a:buNone/>
              <a:defRPr kern="1200"/>
            </a:lvl4pPr>
            <a:lvl5pPr marL="1828800" lvl="4" indent="-1828800" algn="ctr">
              <a:buNone/>
              <a:defRPr kern="1200"/>
            </a:lvl5pPr>
          </a:lstStyle>
          <a:p>
            <a:pPr lvl="0"/>
            <a:r>
              <a:rPr lang="zh-CN" altLang="en-US" noProof="1" smtClean="0"/>
              <a:t>单击此处编辑母版副标题样式</a:t>
            </a:r>
            <a:endParaRPr lang="zh-CN" altLang="en-US" noProof="1"/>
          </a:p>
        </p:txBody>
      </p:sp>
      <p:sp>
        <p:nvSpPr>
          <p:cNvPr id="4" name="日期占位符 94211"/>
          <p:cNvSpPr>
            <a:spLocks noGrp="1"/>
          </p:cNvSpPr>
          <p:nvPr>
            <p:ph type="dt" sz="half" idx="10"/>
          </p:nvPr>
        </p:nvSpPr>
        <p:spPr>
          <a:xfrm>
            <a:off x="301625" y="6076950"/>
            <a:ext cx="2289175" cy="476250"/>
          </a:xfrm>
        </p:spPr>
        <p:txBody>
          <a:bodyPr anchor="t"/>
          <a:lstStyle>
            <a:lvl1pPr>
              <a:defRPr/>
            </a:lvl1pPr>
          </a:lstStyle>
          <a:p>
            <a:fld id="{C944989F-0EBC-4A45-9AF7-F86547265E57}" type="datetime1">
              <a:rPr lang="zh-CN" altLang="en-US" smtClean="0"/>
              <a:pPr/>
              <a:t>2016/9/17</a:t>
            </a:fld>
            <a:endParaRPr lang="zh-CN" altLang="en-US"/>
          </a:p>
        </p:txBody>
      </p:sp>
      <p:sp>
        <p:nvSpPr>
          <p:cNvPr id="5" name="页脚占位符 94212"/>
          <p:cNvSpPr>
            <a:spLocks noGrp="1"/>
          </p:cNvSpPr>
          <p:nvPr>
            <p:ph type="ftr" sz="quarter" idx="11"/>
          </p:nvPr>
        </p:nvSpPr>
        <p:spPr>
          <a:xfrm>
            <a:off x="3124200" y="6076950"/>
            <a:ext cx="2895600" cy="476250"/>
          </a:xfrm>
        </p:spPr>
        <p:txBody>
          <a:bodyPr anchor="t"/>
          <a:lstStyle>
            <a:lvl1pPr>
              <a:defRPr/>
            </a:lvl1pPr>
          </a:lstStyle>
          <a:p>
            <a:r>
              <a:rPr lang="zh-CN" altLang="en-US" smtClean="0"/>
              <a:t>上海财经大学</a:t>
            </a:r>
            <a:endParaRPr lang="zh-CN" altLang="en-US"/>
          </a:p>
        </p:txBody>
      </p:sp>
      <p:sp>
        <p:nvSpPr>
          <p:cNvPr id="6" name="灯片编号占位符 94213"/>
          <p:cNvSpPr>
            <a:spLocks noGrp="1"/>
          </p:cNvSpPr>
          <p:nvPr>
            <p:ph type="sldNum" sz="quarter" idx="12"/>
          </p:nvPr>
        </p:nvSpPr>
        <p:spPr>
          <a:xfrm>
            <a:off x="6443663" y="6092825"/>
            <a:ext cx="2289175" cy="476250"/>
          </a:xfrm>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93187"/>
          <p:cNvSpPr>
            <a:spLocks noGrp="1"/>
          </p:cNvSpPr>
          <p:nvPr>
            <p:ph type="dt" sz="half" idx="10"/>
          </p:nvPr>
        </p:nvSpPr>
        <p:spPr>
          <a:ln/>
        </p:spPr>
        <p:txBody>
          <a:bodyPr/>
          <a:lstStyle>
            <a:lvl1pPr>
              <a:defRPr/>
            </a:lvl1pPr>
          </a:lstStyle>
          <a:p>
            <a:fld id="{F36CEBF6-5744-459F-89A4-CD9C4981EABC}"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9569" y="685800"/>
            <a:ext cx="2135981" cy="5181600"/>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301625" y="685800"/>
            <a:ext cx="6284119" cy="5181600"/>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93187"/>
          <p:cNvSpPr>
            <a:spLocks noGrp="1"/>
          </p:cNvSpPr>
          <p:nvPr>
            <p:ph type="dt" sz="half" idx="10"/>
          </p:nvPr>
        </p:nvSpPr>
        <p:spPr>
          <a:ln/>
        </p:spPr>
        <p:txBody>
          <a:bodyPr/>
          <a:lstStyle>
            <a:lvl1pPr>
              <a:defRPr/>
            </a:lvl1pPr>
          </a:lstStyle>
          <a:p>
            <a:fld id="{6BD5D362-62FA-4CC9-8504-3D66CADCA445}"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6286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291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93187"/>
          <p:cNvSpPr>
            <a:spLocks noGrp="1"/>
          </p:cNvSpPr>
          <p:nvPr>
            <p:ph type="dt" sz="half" idx="10"/>
          </p:nvPr>
        </p:nvSpPr>
        <p:spPr>
          <a:ln/>
        </p:spPr>
        <p:txBody>
          <a:bodyPr/>
          <a:lstStyle>
            <a:lvl1pPr>
              <a:defRPr/>
            </a:lvl1pPr>
          </a:lstStyle>
          <a:p>
            <a:fld id="{6558D4A0-43A7-48EC-A1B6-061F06A41D72}"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301625" y="685800"/>
            <a:ext cx="8543925" cy="51816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3" name="日期占位符 93187"/>
          <p:cNvSpPr>
            <a:spLocks noGrp="1"/>
          </p:cNvSpPr>
          <p:nvPr>
            <p:ph type="dt" sz="half" idx="10"/>
          </p:nvPr>
        </p:nvSpPr>
        <p:spPr>
          <a:ln/>
        </p:spPr>
        <p:txBody>
          <a:bodyPr/>
          <a:lstStyle>
            <a:lvl1pPr>
              <a:defRPr/>
            </a:lvl1pPr>
          </a:lstStyle>
          <a:p>
            <a:fld id="{B50F7582-8EE1-4352-B391-DE835EE7FB2B}" type="datetime1">
              <a:rPr lang="zh-CN" altLang="en-US" smtClean="0"/>
              <a:pPr/>
              <a:t>2016/9/17</a:t>
            </a:fld>
            <a:endParaRPr lang="zh-CN" altLang="en-US"/>
          </a:p>
        </p:txBody>
      </p:sp>
      <p:sp>
        <p:nvSpPr>
          <p:cNvPr id="4"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5"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6286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quarter" idx="2"/>
          </p:nvPr>
        </p:nvSpPr>
        <p:spPr>
          <a:xfrm>
            <a:off x="4629150" y="1825625"/>
            <a:ext cx="3886200" cy="2098675"/>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内容占位符 4"/>
          <p:cNvSpPr>
            <a:spLocks noGrp="1"/>
          </p:cNvSpPr>
          <p:nvPr>
            <p:ph sz="quarter" idx="3"/>
          </p:nvPr>
        </p:nvSpPr>
        <p:spPr>
          <a:xfrm>
            <a:off x="4629150" y="4076700"/>
            <a:ext cx="3886200" cy="210026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6" name="日期占位符 93187"/>
          <p:cNvSpPr>
            <a:spLocks noGrp="1"/>
          </p:cNvSpPr>
          <p:nvPr>
            <p:ph type="dt" sz="half" idx="10"/>
          </p:nvPr>
        </p:nvSpPr>
        <p:spPr>
          <a:ln/>
        </p:spPr>
        <p:txBody>
          <a:bodyPr/>
          <a:lstStyle>
            <a:lvl1pPr>
              <a:defRPr/>
            </a:lvl1pPr>
          </a:lstStyle>
          <a:p>
            <a:fld id="{6A69B915-86DF-4A03-B860-6E99EF8AEFE8}" type="datetime1">
              <a:rPr lang="zh-CN" altLang="en-US" smtClean="0"/>
              <a:pPr/>
              <a:t>2016/9/17</a:t>
            </a:fld>
            <a:endParaRPr lang="zh-CN" altLang="en-US"/>
          </a:p>
        </p:txBody>
      </p:sp>
      <p:sp>
        <p:nvSpPr>
          <p:cNvPr id="7"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8"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93187"/>
          <p:cNvSpPr>
            <a:spLocks noGrp="1"/>
          </p:cNvSpPr>
          <p:nvPr>
            <p:ph type="dt" sz="half" idx="10"/>
          </p:nvPr>
        </p:nvSpPr>
        <p:spPr>
          <a:ln/>
        </p:spPr>
        <p:txBody>
          <a:bodyPr/>
          <a:lstStyle>
            <a:lvl1pPr>
              <a:defRPr/>
            </a:lvl1pPr>
          </a:lstStyle>
          <a:p>
            <a:fld id="{9925D0EB-88BA-4469-97E1-0F2466ED1AED}"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日期占位符 93187"/>
          <p:cNvSpPr>
            <a:spLocks noGrp="1"/>
          </p:cNvSpPr>
          <p:nvPr>
            <p:ph type="dt" sz="half" idx="10"/>
          </p:nvPr>
        </p:nvSpPr>
        <p:spPr>
          <a:ln/>
        </p:spPr>
        <p:txBody>
          <a:bodyPr/>
          <a:lstStyle>
            <a:lvl1pPr>
              <a:defRPr/>
            </a:lvl1pPr>
          </a:lstStyle>
          <a:p>
            <a:fld id="{B4275587-DD0D-47B8-B420-2B923B779057}"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304800" y="1981200"/>
            <a:ext cx="4184968" cy="38862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60583" y="1981200"/>
            <a:ext cx="4184968" cy="38862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93187"/>
          <p:cNvSpPr>
            <a:spLocks noGrp="1"/>
          </p:cNvSpPr>
          <p:nvPr>
            <p:ph type="dt" sz="half" idx="10"/>
          </p:nvPr>
        </p:nvSpPr>
        <p:spPr>
          <a:ln/>
        </p:spPr>
        <p:txBody>
          <a:bodyPr/>
          <a:lstStyle>
            <a:lvl1pPr>
              <a:defRPr/>
            </a:lvl1pPr>
          </a:lstStyle>
          <a:p>
            <a:fld id="{EF4FFC4C-2781-4471-A95B-1E0E2EB089C9}"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9841"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4" name="内容占位符 3"/>
          <p:cNvSpPr>
            <a:spLocks noGrp="1"/>
          </p:cNvSpPr>
          <p:nvPr>
            <p:ph sz="half" idx="2"/>
          </p:nvPr>
        </p:nvSpPr>
        <p:spPr>
          <a:xfrm>
            <a:off x="629841" y="2505075"/>
            <a:ext cx="3868340"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4629150" y="2505075"/>
            <a:ext cx="3887391"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93187"/>
          <p:cNvSpPr>
            <a:spLocks noGrp="1"/>
          </p:cNvSpPr>
          <p:nvPr>
            <p:ph type="dt" sz="half" idx="10"/>
          </p:nvPr>
        </p:nvSpPr>
        <p:spPr>
          <a:ln/>
        </p:spPr>
        <p:txBody>
          <a:bodyPr/>
          <a:lstStyle>
            <a:lvl1pPr>
              <a:defRPr/>
            </a:lvl1pPr>
          </a:lstStyle>
          <a:p>
            <a:fld id="{AA7B3019-C73D-4E35-80DA-0D72045B7424}" type="datetime1">
              <a:rPr lang="zh-CN" altLang="en-US" smtClean="0"/>
              <a:pPr/>
              <a:t>2016/9/17</a:t>
            </a:fld>
            <a:endParaRPr lang="zh-CN" altLang="en-US"/>
          </a:p>
        </p:txBody>
      </p:sp>
      <p:sp>
        <p:nvSpPr>
          <p:cNvPr id="8"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9"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93187"/>
          <p:cNvSpPr>
            <a:spLocks noGrp="1"/>
          </p:cNvSpPr>
          <p:nvPr>
            <p:ph type="dt" sz="half" idx="10"/>
          </p:nvPr>
        </p:nvSpPr>
        <p:spPr>
          <a:ln/>
        </p:spPr>
        <p:txBody>
          <a:bodyPr/>
          <a:lstStyle>
            <a:lvl1pPr>
              <a:defRPr/>
            </a:lvl1pPr>
          </a:lstStyle>
          <a:p>
            <a:fld id="{9526CDC1-5C82-4233-842D-ADA25EA6DFD3}" type="datetime1">
              <a:rPr lang="zh-CN" altLang="en-US" smtClean="0"/>
              <a:pPr/>
              <a:t>2016/9/17</a:t>
            </a:fld>
            <a:endParaRPr lang="zh-CN" altLang="en-US"/>
          </a:p>
        </p:txBody>
      </p:sp>
      <p:sp>
        <p:nvSpPr>
          <p:cNvPr id="4"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5"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93187"/>
          <p:cNvSpPr>
            <a:spLocks noGrp="1"/>
          </p:cNvSpPr>
          <p:nvPr>
            <p:ph type="dt" sz="half" idx="10"/>
          </p:nvPr>
        </p:nvSpPr>
        <p:spPr>
          <a:ln/>
        </p:spPr>
        <p:txBody>
          <a:bodyPr/>
          <a:lstStyle>
            <a:lvl1pPr>
              <a:defRPr/>
            </a:lvl1pPr>
          </a:lstStyle>
          <a:p>
            <a:fld id="{DD7FCCF8-58D2-4E4F-824D-E10EE80E0F56}" type="datetime1">
              <a:rPr lang="zh-CN" altLang="en-US" smtClean="0"/>
              <a:pPr/>
              <a:t>2016/9/17</a:t>
            </a:fld>
            <a:endParaRPr lang="zh-CN" altLang="en-US"/>
          </a:p>
        </p:txBody>
      </p:sp>
      <p:sp>
        <p:nvSpPr>
          <p:cNvPr id="3"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4"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日期占位符 93187"/>
          <p:cNvSpPr>
            <a:spLocks noGrp="1"/>
          </p:cNvSpPr>
          <p:nvPr>
            <p:ph type="dt" sz="half" idx="10"/>
          </p:nvPr>
        </p:nvSpPr>
        <p:spPr>
          <a:ln/>
        </p:spPr>
        <p:txBody>
          <a:bodyPr/>
          <a:lstStyle>
            <a:lvl1pPr>
              <a:defRPr/>
            </a:lvl1pPr>
          </a:lstStyle>
          <a:p>
            <a:fld id="{B2310C83-B81C-4A55-B09E-51703361A77A}"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987425"/>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noProof="1" smtClean="0"/>
              <a:t>单击图标添加图片</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日期占位符 93187"/>
          <p:cNvSpPr>
            <a:spLocks noGrp="1"/>
          </p:cNvSpPr>
          <p:nvPr>
            <p:ph type="dt" sz="half" idx="10"/>
          </p:nvPr>
        </p:nvSpPr>
        <p:spPr>
          <a:ln/>
        </p:spPr>
        <p:txBody>
          <a:bodyPr/>
          <a:lstStyle>
            <a:lvl1pPr>
              <a:defRPr/>
            </a:lvl1pPr>
          </a:lstStyle>
          <a:p>
            <a:fld id="{D189BD61-B4AE-4823-912A-45F087A66F8C}"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26" name="标题 93185"/>
          <p:cNvSpPr>
            <a:spLocks noGrp="1" noRot="1" noChangeArrowheads="1"/>
          </p:cNvSpPr>
          <p:nvPr>
            <p:ph type="title" idx="4294967295"/>
          </p:nvPr>
        </p:nvSpPr>
        <p:spPr bwMode="auto">
          <a:xfrm>
            <a:off x="301625" y="685800"/>
            <a:ext cx="854075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93186"/>
          <p:cNvSpPr>
            <a:spLocks noGrp="1" noRot="1" noChangeArrowheads="1"/>
          </p:cNvSpPr>
          <p:nvPr>
            <p:ph type="body" idx="4294967295"/>
          </p:nvPr>
        </p:nvSpPr>
        <p:spPr bwMode="auto">
          <a:xfrm>
            <a:off x="304800" y="1981200"/>
            <a:ext cx="854075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3188" name="日期占位符 93187"/>
          <p:cNvSpPr>
            <a:spLocks noGrp="1"/>
          </p:cNvSpPr>
          <p:nvPr>
            <p:ph type="dt" sz="half" idx="2"/>
          </p:nvPr>
        </p:nvSpPr>
        <p:spPr>
          <a:xfrm>
            <a:off x="301625" y="5805488"/>
            <a:ext cx="2289175" cy="690562"/>
          </a:xfrm>
          <a:prstGeom prst="rect">
            <a:avLst/>
          </a:prstGeom>
          <a:noFill/>
          <a:ln w="9525">
            <a:noFill/>
            <a:miter/>
          </a:ln>
        </p:spPr>
        <p:txBody>
          <a:bodyPr/>
          <a:lstStyle>
            <a:lvl1pPr>
              <a:defRPr sz="1400" noProof="1" dirty="0"/>
            </a:lvl1pPr>
          </a:lstStyle>
          <a:p>
            <a:fld id="{442B067A-3588-4AEA-8EDA-43844760B41F}" type="datetime1">
              <a:rPr lang="zh-CN" altLang="en-US" smtClean="0"/>
              <a:pPr/>
              <a:t>2016/9/17</a:t>
            </a:fld>
            <a:endParaRPr lang="zh-CN" altLang="en-US"/>
          </a:p>
        </p:txBody>
      </p:sp>
      <p:sp>
        <p:nvSpPr>
          <p:cNvPr id="93189" name="页脚占位符 93188"/>
          <p:cNvSpPr>
            <a:spLocks noGrp="1"/>
          </p:cNvSpPr>
          <p:nvPr>
            <p:ph type="ftr" sz="quarter" idx="3"/>
          </p:nvPr>
        </p:nvSpPr>
        <p:spPr>
          <a:xfrm>
            <a:off x="3124200" y="5805488"/>
            <a:ext cx="2895600" cy="690562"/>
          </a:xfrm>
          <a:prstGeom prst="rect">
            <a:avLst/>
          </a:prstGeom>
          <a:noFill/>
          <a:ln w="9525">
            <a:noFill/>
            <a:miter/>
          </a:ln>
        </p:spPr>
        <p:txBody>
          <a:bodyPr/>
          <a:lstStyle>
            <a:lvl1pPr algn="ctr">
              <a:defRPr sz="1400" noProof="1" dirty="0">
                <a:cs typeface="+mn-ea"/>
              </a:defRPr>
            </a:lvl1pPr>
          </a:lstStyle>
          <a:p>
            <a:r>
              <a:rPr lang="zh-CN" altLang="en-US" smtClean="0"/>
              <a:t>上海财经大学</a:t>
            </a:r>
            <a:endParaRPr lang="zh-CN" altLang="en-US"/>
          </a:p>
        </p:txBody>
      </p:sp>
      <p:sp>
        <p:nvSpPr>
          <p:cNvPr id="93190" name="灯片编号占位符 93189"/>
          <p:cNvSpPr>
            <a:spLocks noGrp="1"/>
          </p:cNvSpPr>
          <p:nvPr>
            <p:ph type="sldNum" sz="quarter" idx="4"/>
          </p:nvPr>
        </p:nvSpPr>
        <p:spPr>
          <a:xfrm>
            <a:off x="6553200" y="5734050"/>
            <a:ext cx="2289175" cy="762000"/>
          </a:xfrm>
          <a:prstGeom prst="rect">
            <a:avLst/>
          </a:prstGeom>
          <a:noFill/>
          <a:ln w="9525">
            <a:noFill/>
            <a:miter/>
          </a:ln>
        </p:spPr>
        <p:txBody>
          <a:bodyPr vert="horz" wrap="square" lIns="91440" tIns="45720" rIns="91440" bIns="45720" numCol="1" anchor="t" anchorCtr="0" compatLnSpc="1">
            <a:prstTxWarp prst="textNoShape">
              <a:avLst/>
            </a:prstTxWarp>
          </a:bodyPr>
          <a:lstStyle>
            <a:lvl1pPr algn="r">
              <a:defRPr sz="1400"/>
            </a:lvl1pPr>
          </a:lstStyle>
          <a:p>
            <a:fld id="{F37CE419-77F9-45A1-89DC-EBD4817AB0E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ransition>
    <p:blinds dir="vert"/>
  </p:transition>
  <p:hf hdr="0" dt="0"/>
  <p:txStyles>
    <p:titleStyle>
      <a:lvl1pPr algn="ctr" rtl="0" eaLnBrk="1" fontAlgn="base" hangingPunct="1">
        <a:spcBef>
          <a:spcPct val="0"/>
        </a:spcBef>
        <a:spcAft>
          <a:spcPct val="0"/>
        </a:spcAft>
        <a:buFont typeface="Arial" pitchFamily="34" charset="0"/>
        <a:defRPr sz="4400" kern="1200">
          <a:solidFill>
            <a:schemeClr val="tx2"/>
          </a:solidFill>
          <a:latin typeface="+mj-lt"/>
          <a:ea typeface="+mj-ea"/>
          <a:cs typeface="+mj-cs"/>
        </a:defRPr>
      </a:lvl1pPr>
      <a:lvl2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2pPr>
      <a:lvl3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3pPr>
      <a:lvl4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4pPr>
      <a:lvl5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5pPr>
      <a:lvl6pPr marL="4572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6pPr>
      <a:lvl7pPr marL="9144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7pPr>
      <a:lvl8pPr marL="13716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8pPr>
      <a:lvl9pPr marL="18288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9pPr>
    </p:titleStyle>
    <p:bodyStyle>
      <a:lvl1pPr marL="342900" indent="-342900" algn="l" rtl="0" eaLnBrk="1" fontAlgn="base" hangingPunct="1">
        <a:spcBef>
          <a:spcPct val="20000"/>
        </a:spcBef>
        <a:spcAft>
          <a:spcPct val="0"/>
        </a:spcAft>
        <a:buClr>
          <a:schemeClr val="hlink"/>
        </a:buClr>
        <a:buSzPct val="70000"/>
        <a:buFont typeface="Wingdings" pitchFamily="2" charset="2"/>
        <a:buChar char="v"/>
        <a:defRPr sz="3200" kern="1200">
          <a:solidFill>
            <a:schemeClr val="tx1"/>
          </a:solidFill>
          <a:latin typeface="+mn-lt"/>
          <a:ea typeface="+mn-ea"/>
          <a:cs typeface="+mn-cs"/>
        </a:defRPr>
      </a:lvl1pPr>
      <a:lvl2pPr marL="742950" lvl="1" indent="-285750" algn="l" rtl="0" eaLnBrk="1" fontAlgn="base" hangingPunct="1">
        <a:spcBef>
          <a:spcPct val="20000"/>
        </a:spcBef>
        <a:spcAft>
          <a:spcPct val="0"/>
        </a:spcAft>
        <a:buClr>
          <a:schemeClr val="accent2"/>
        </a:buClr>
        <a:buSzPct val="85000"/>
        <a:buFont typeface="Wingdings" pitchFamily="2" charset="2"/>
        <a:buChar char=""/>
        <a:defRPr sz="2800" kern="1200">
          <a:solidFill>
            <a:schemeClr val="tx1"/>
          </a:solidFill>
          <a:latin typeface="+mn-lt"/>
          <a:ea typeface="+mn-ea"/>
          <a:cs typeface="+mn-cs"/>
        </a:defRPr>
      </a:lvl2pPr>
      <a:lvl3pPr marL="1143000" lvl="2" indent="-228600" algn="l" rtl="0" eaLnBrk="1" fontAlgn="base" hangingPunct="1">
        <a:spcBef>
          <a:spcPct val="20000"/>
        </a:spcBef>
        <a:spcAft>
          <a:spcPct val="0"/>
        </a:spcAft>
        <a:buClr>
          <a:schemeClr val="hlink"/>
        </a:buClr>
        <a:buSzPct val="80000"/>
        <a:buFont typeface="Wingdings" pitchFamily="2" charset="2"/>
        <a:buChar char="v"/>
        <a:defRPr sz="2400" kern="1200">
          <a:solidFill>
            <a:schemeClr val="tx1"/>
          </a:solidFill>
          <a:latin typeface="+mn-lt"/>
          <a:ea typeface="+mn-ea"/>
          <a:cs typeface="+mn-cs"/>
        </a:defRPr>
      </a:lvl3pPr>
      <a:lvl4pPr marL="1600200" lvl="3" indent="-228600" algn="l" rtl="0" eaLnBrk="1" fontAlgn="base" hangingPunct="1">
        <a:spcBef>
          <a:spcPct val="20000"/>
        </a:spcBef>
        <a:spcAft>
          <a:spcPct val="0"/>
        </a:spcAft>
        <a:buClr>
          <a:schemeClr val="accent2"/>
        </a:buClr>
        <a:buSzPct val="90000"/>
        <a:buFont typeface="Wingdings" pitchFamily="2" charset="2"/>
        <a:buChar char=""/>
        <a:defRPr sz="2000" kern="1200">
          <a:solidFill>
            <a:schemeClr val="tx1"/>
          </a:solidFill>
          <a:latin typeface="+mn-lt"/>
          <a:ea typeface="+mn-ea"/>
          <a:cs typeface="+mn-cs"/>
        </a:defRPr>
      </a:lvl4pPr>
      <a:lvl5pPr marL="2057400" lvl="4" indent="-228600" algn="l" rtl="0" eaLnBrk="1" fontAlgn="base" hangingPunct="1">
        <a:spcBef>
          <a:spcPct val="20000"/>
        </a:spcBef>
        <a:spcAft>
          <a:spcPct val="0"/>
        </a:spcAft>
        <a:buClr>
          <a:schemeClr val="hlink"/>
        </a:buClr>
        <a:buSzPct val="85000"/>
        <a:buFont typeface="Wingdings" pitchFamily="2" charset="2"/>
        <a:buChar char="v"/>
        <a:defRPr sz="2000" kern="1200">
          <a:solidFill>
            <a:schemeClr val="tx1"/>
          </a:solidFill>
          <a:latin typeface="+mn-lt"/>
          <a:ea typeface="+mn-ea"/>
          <a:cs typeface="+mn-cs"/>
        </a:defRPr>
      </a:lvl5pPr>
      <a:lvl6pPr marL="2514600" lvl="5"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6pPr>
      <a:lvl7pPr marL="2971800" lvl="6"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7pPr>
      <a:lvl8pPr marL="3429000" lvl="7"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8pPr>
      <a:lvl9pPr marL="3886200" lvl="8"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9pPr>
    </p:bodyStyle>
    <p:otherStyle>
      <a:lvl1pPr marL="0" lvl="0"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标题 2049"/>
          <p:cNvSpPr>
            <a:spLocks noGrp="1" noRot="1" noChangeArrowheads="1"/>
          </p:cNvSpPr>
          <p:nvPr>
            <p:ph type="ctrTitle"/>
          </p:nvPr>
        </p:nvSpPr>
        <p:spPr>
          <a:xfrm>
            <a:off x="3995738" y="1844675"/>
            <a:ext cx="4648200" cy="1981200"/>
          </a:xfrm>
        </p:spPr>
        <p:txBody>
          <a:bodyPr/>
          <a:lstStyle/>
          <a:p>
            <a:pPr eaLnBrk="1" hangingPunct="1">
              <a:lnSpc>
                <a:spcPct val="120000"/>
              </a:lnSpc>
            </a:pPr>
            <a:r>
              <a:rPr lang="zh-CN" altLang="en-US" sz="3600" dirty="0" smtClean="0"/>
              <a:t>公 共 经 济 学</a:t>
            </a:r>
            <a:br>
              <a:rPr lang="zh-CN" altLang="en-US" sz="3600" dirty="0" smtClean="0"/>
            </a:br>
            <a:r>
              <a:rPr lang="zh-CN" altLang="en-US" sz="3600" dirty="0" smtClean="0"/>
              <a:t>（财 政 学）</a:t>
            </a:r>
            <a:br>
              <a:rPr lang="zh-CN" altLang="en-US" sz="3600" dirty="0" smtClean="0"/>
            </a:br>
            <a:r>
              <a:rPr lang="en-US" altLang="zh-CN" sz="3600" dirty="0" smtClean="0">
                <a:latin typeface="隶书" pitchFamily="49" charset="-122"/>
              </a:rPr>
              <a:t>Public Finance</a:t>
            </a:r>
          </a:p>
        </p:txBody>
      </p:sp>
      <p:grpSp>
        <p:nvGrpSpPr>
          <p:cNvPr id="2" name="Group 2"/>
          <p:cNvGrpSpPr>
            <a:grpSpLocks/>
          </p:cNvGrpSpPr>
          <p:nvPr/>
        </p:nvGrpSpPr>
        <p:grpSpPr bwMode="auto">
          <a:xfrm>
            <a:off x="6072188" y="5000625"/>
            <a:ext cx="2428875" cy="468313"/>
            <a:chOff x="7065" y="1894"/>
            <a:chExt cx="3158" cy="596"/>
          </a:xfrm>
        </p:grpSpPr>
        <p:pic>
          <p:nvPicPr>
            <p:cNvPr id="5124" name="Picture 3" descr="主题3"/>
            <p:cNvPicPr>
              <a:picLocks noChangeAspect="1" noChangeArrowheads="1"/>
            </p:cNvPicPr>
            <p:nvPr/>
          </p:nvPicPr>
          <p:blipFill>
            <a:blip r:embed="rId3"/>
            <a:srcRect/>
            <a:stretch>
              <a:fillRect/>
            </a:stretch>
          </p:blipFill>
          <p:spPr bwMode="auto">
            <a:xfrm>
              <a:off x="7065" y="1894"/>
              <a:ext cx="688" cy="596"/>
            </a:xfrm>
            <a:prstGeom prst="rect">
              <a:avLst/>
            </a:prstGeom>
            <a:noFill/>
            <a:ln w="9525">
              <a:noFill/>
              <a:miter lim="800000"/>
              <a:headEnd/>
              <a:tailEnd/>
            </a:ln>
          </p:spPr>
        </p:pic>
        <p:pic>
          <p:nvPicPr>
            <p:cNvPr id="5125" name="Picture 4" descr="主题"/>
            <p:cNvPicPr>
              <a:picLocks noChangeAspect="1" noChangeArrowheads="1"/>
            </p:cNvPicPr>
            <p:nvPr/>
          </p:nvPicPr>
          <p:blipFill>
            <a:blip r:embed="rId4"/>
            <a:srcRect/>
            <a:stretch>
              <a:fillRect/>
            </a:stretch>
          </p:blipFill>
          <p:spPr bwMode="auto">
            <a:xfrm>
              <a:off x="7994" y="1949"/>
              <a:ext cx="2229" cy="450"/>
            </a:xfrm>
            <a:prstGeom prst="rect">
              <a:avLst/>
            </a:prstGeom>
            <a:noFill/>
            <a:ln w="9525">
              <a:noFill/>
              <a:miter lim="800000"/>
              <a:headEnd/>
              <a:tailEnd/>
            </a:ln>
          </p:spPr>
        </p:pic>
      </p:gr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linds(horizontal)">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01625" y="685800"/>
            <a:ext cx="8540750" cy="814374"/>
          </a:xfrm>
        </p:spPr>
        <p:txBody>
          <a:bodyPr/>
          <a:lstStyle/>
          <a:p>
            <a:r>
              <a:rPr lang="zh-CN" altLang="en-US" dirty="0" smtClean="0"/>
              <a:t>一致同意规则</a:t>
            </a:r>
            <a:endParaRPr lang="zh-CN" altLang="en-US" dirty="0"/>
          </a:p>
        </p:txBody>
      </p:sp>
      <p:sp>
        <p:nvSpPr>
          <p:cNvPr id="3" name="内容占位符 2"/>
          <p:cNvSpPr>
            <a:spLocks noGrp="1"/>
          </p:cNvSpPr>
          <p:nvPr>
            <p:ph idx="1"/>
          </p:nvPr>
        </p:nvSpPr>
        <p:spPr>
          <a:xfrm>
            <a:off x="304800" y="1500174"/>
            <a:ext cx="8540750" cy="4367226"/>
          </a:xfrm>
        </p:spPr>
        <p:txBody>
          <a:bodyPr/>
          <a:lstStyle/>
          <a:p>
            <a:r>
              <a:rPr lang="zh-CN" altLang="en-US" dirty="0" smtClean="0"/>
              <a:t>一致同意规则对多数规则问题的克服</a:t>
            </a:r>
            <a:endParaRPr lang="en-US" altLang="zh-CN" dirty="0" smtClean="0"/>
          </a:p>
          <a:p>
            <a:pPr lvl="1"/>
            <a:r>
              <a:rPr lang="zh-CN" altLang="en-US" dirty="0" smtClean="0"/>
              <a:t>从简单多数规则可能使得非生产性议案得以通过而引致的低效率问题来说，一致同意退则有其内在的合理性。</a:t>
            </a:r>
            <a:endParaRPr lang="en-US" altLang="zh-CN" dirty="0" smtClean="0"/>
          </a:p>
          <a:p>
            <a:pPr lvl="1"/>
            <a:r>
              <a:rPr lang="zh-CN" altLang="en-US" dirty="0" smtClean="0"/>
              <a:t>就简单多数规则所存在的多数歧视和暴政而言，在一致同意规则之下，这一不公平问题能够得以避免。</a:t>
            </a:r>
            <a:endParaRPr lang="en-US" altLang="zh-CN" dirty="0" smtClean="0"/>
          </a:p>
          <a:p>
            <a:pPr lvl="1"/>
            <a:r>
              <a:rPr lang="zh-CN" altLang="en-US" dirty="0" smtClean="0"/>
              <a:t>一致统一规则本身具有权威性和公平性，并可以实现资源的有效配置。</a:t>
            </a:r>
            <a:endParaRPr lang="zh-CN" altLang="en-US" dirty="0"/>
          </a:p>
        </p:txBody>
      </p:sp>
      <p:sp>
        <p:nvSpPr>
          <p:cNvPr id="4" name="页脚占位符 3"/>
          <p:cNvSpPr>
            <a:spLocks noGrp="1"/>
          </p:cNvSpPr>
          <p:nvPr>
            <p:ph type="ftr" sz="quarter" idx="11"/>
          </p:nvPr>
        </p:nvSpPr>
        <p:spPr/>
        <p:txBody>
          <a:bodyPr/>
          <a:lstStyle/>
          <a:p>
            <a:r>
              <a:rPr lang="zh-CN" altLang="en-US" dirty="0" smtClean="0"/>
              <a:t>上海财经大学</a:t>
            </a:r>
            <a:endParaRPr lang="zh-CN" altLang="en-US" dirty="0"/>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10</a:t>
            </a:fld>
            <a:endParaRPr lang="zh-CN" altLang="en-US"/>
          </a:p>
        </p:txBody>
      </p:sp>
    </p:spTree>
  </p:cSld>
  <p:clrMapOvr>
    <a:masterClrMapping/>
  </p:clrMapOvr>
  <p:transition>
    <p:blinds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一致同意规则的运行及其问题</a:t>
            </a:r>
            <a:endParaRPr lang="en-US" altLang="zh-CN" dirty="0" smtClean="0"/>
          </a:p>
          <a:p>
            <a:pPr lvl="1"/>
            <a:r>
              <a:rPr lang="zh-CN" altLang="en-US" dirty="0" smtClean="0"/>
              <a:t>一致同意规则本身并非完美无缺。在集体决策过程，由于偏好差异等各方面的原因，相关个体要形成一致的看法是很难的。</a:t>
            </a:r>
            <a:endParaRPr lang="en-US" altLang="zh-CN" dirty="0" smtClean="0"/>
          </a:p>
          <a:p>
            <a:pPr lvl="1"/>
            <a:r>
              <a:rPr lang="zh-CN" altLang="en-US" dirty="0" smtClean="0"/>
              <a:t>在有的情况下，比如说人数众多或分歧较大，集体甚至无法达成一致协议。战略性行为及其引致的决策成本严重制约了一致同意规则的应用。</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11</a:t>
            </a:fld>
            <a:endParaRPr lang="zh-CN" altLang="en-US"/>
          </a:p>
        </p:txBody>
      </p:sp>
    </p:spTree>
  </p:cSld>
  <p:clrMapOvr>
    <a:masterClrMapping/>
  </p:clrMapOvr>
  <p:transition>
    <p:blinds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作为妥协的受限多数规则</a:t>
            </a:r>
            <a:endParaRPr lang="en-US" altLang="zh-CN" dirty="0" smtClean="0"/>
          </a:p>
          <a:p>
            <a:pPr lvl="1"/>
            <a:r>
              <a:rPr lang="zh-CN" altLang="en-US" dirty="0" smtClean="0"/>
              <a:t>维克塞尔的修正：建议采用介于</a:t>
            </a:r>
            <a:r>
              <a:rPr lang="en-US" altLang="zh-CN" dirty="0" smtClean="0"/>
              <a:t>75%--90%</a:t>
            </a:r>
            <a:r>
              <a:rPr lang="zh-CN" altLang="en-US" dirty="0" smtClean="0"/>
              <a:t>之间的受限多数规则，或者相对的一致同意规则。</a:t>
            </a:r>
            <a:endParaRPr lang="en-US" altLang="zh-CN" dirty="0" smtClean="0"/>
          </a:p>
          <a:p>
            <a:pPr lvl="1"/>
            <a:r>
              <a:rPr lang="zh-CN" altLang="en-US" dirty="0" smtClean="0"/>
              <a:t>布坎南和图洛克对维克塞尔的思想做出进一步发展：在集体决策规则制定的立宪阶段，个体将需要在外部成本与决策成本之间进行权衡。</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12</a:t>
            </a:fld>
            <a:endParaRPr lang="zh-CN" altLang="en-US"/>
          </a:p>
        </p:txBody>
      </p:sp>
    </p:spTree>
  </p:cSld>
  <p:clrMapOvr>
    <a:masterClrMapping/>
  </p:clrMapOvr>
  <p:transition>
    <p:blinds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其他多数规则形式</a:t>
            </a:r>
            <a:endParaRPr lang="zh-CN" altLang="en-US" dirty="0"/>
          </a:p>
        </p:txBody>
      </p:sp>
      <p:sp>
        <p:nvSpPr>
          <p:cNvPr id="3" name="内容占位符 2"/>
          <p:cNvSpPr>
            <a:spLocks noGrp="1"/>
          </p:cNvSpPr>
          <p:nvPr>
            <p:ph idx="1"/>
          </p:nvPr>
        </p:nvSpPr>
        <p:spPr/>
        <p:txBody>
          <a:bodyPr/>
          <a:lstStyle/>
          <a:p>
            <a:r>
              <a:rPr lang="zh-CN" altLang="en-US" dirty="0" smtClean="0"/>
              <a:t>最多票数规则</a:t>
            </a:r>
            <a:endParaRPr lang="en-US" altLang="zh-CN" dirty="0" smtClean="0"/>
          </a:p>
          <a:p>
            <a:pPr lvl="1"/>
            <a:r>
              <a:rPr lang="zh-CN" altLang="en-US" dirty="0" smtClean="0"/>
              <a:t>最多票数规则又被称为单一投票居首位的规则。</a:t>
            </a:r>
            <a:endParaRPr lang="en-US" altLang="zh-CN" dirty="0" smtClean="0"/>
          </a:p>
          <a:p>
            <a:pPr lvl="1"/>
            <a:r>
              <a:rPr lang="zh-CN" altLang="en-US" dirty="0" smtClean="0"/>
              <a:t>在多元被选对象的情况下，选择被最多的人所支持的备选对象具有一定合理性。</a:t>
            </a:r>
            <a:endParaRPr lang="en-US" altLang="zh-CN" dirty="0" smtClean="0"/>
          </a:p>
          <a:p>
            <a:pPr lvl="1"/>
            <a:r>
              <a:rPr lang="zh-CN" altLang="en-US" dirty="0" smtClean="0"/>
              <a:t>潜在问题：得以选择的备选对象尽管获得最多人数支持，但可能在大多数人的偏好排序中靠后。</a:t>
            </a:r>
            <a:endParaRPr lang="en-US" altLang="zh-CN" dirty="0" smtClean="0"/>
          </a:p>
          <a:p>
            <a:pPr lvl="1"/>
            <a:r>
              <a:rPr lang="zh-CN" altLang="en-US" dirty="0" smtClean="0"/>
              <a:t>许多国家在政治选举时，对最多票数规则做出修正，实行二次选举。</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13</a:t>
            </a:fld>
            <a:endParaRPr lang="zh-CN" altLang="en-US"/>
          </a:p>
        </p:txBody>
      </p:sp>
    </p:spTree>
  </p:cSld>
  <p:clrMapOvr>
    <a:masterClrMapping/>
  </p:clrMapOvr>
  <p:transition>
    <p:blinds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孔多塞标准</a:t>
            </a:r>
            <a:endParaRPr lang="en-US" altLang="zh-CN" dirty="0" smtClean="0"/>
          </a:p>
          <a:p>
            <a:pPr lvl="1"/>
            <a:r>
              <a:rPr lang="zh-CN" altLang="en-US" dirty="0" smtClean="0"/>
              <a:t>在这样的机制下，获得选择的议案或者候选人需要在两两比较中，都能获得多数人的支持。</a:t>
            </a:r>
            <a:endParaRPr lang="en-US" altLang="zh-CN" dirty="0" smtClean="0"/>
          </a:p>
          <a:p>
            <a:pPr lvl="1"/>
            <a:r>
              <a:rPr lang="zh-CN" altLang="en-US" dirty="0" smtClean="0"/>
              <a:t>孔多塞规则倾向于选择中位数投票者所指出的备选对象。</a:t>
            </a:r>
            <a:endParaRPr lang="en-US" altLang="zh-CN" dirty="0" smtClean="0"/>
          </a:p>
          <a:p>
            <a:pPr lvl="1"/>
            <a:r>
              <a:rPr lang="zh-CN" altLang="en-US" dirty="0" smtClean="0"/>
              <a:t>在某些偏好结构下，孔多塞胜者可能不存在。集体决策存在投票循环。</a:t>
            </a:r>
            <a:endParaRPr lang="en-US" altLang="zh-CN" dirty="0" smtClean="0"/>
          </a:p>
          <a:p>
            <a:pPr lvl="1">
              <a:buNone/>
            </a:pP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14</a:t>
            </a:fld>
            <a:endParaRPr lang="zh-CN" altLang="en-US"/>
          </a:p>
        </p:txBody>
      </p:sp>
    </p:spTree>
  </p:cSld>
  <p:clrMapOvr>
    <a:masterClrMapping/>
  </p:clrMapOvr>
  <p:transition>
    <p:blinds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04800" y="1000108"/>
            <a:ext cx="8540750" cy="4867292"/>
          </a:xfrm>
        </p:spPr>
        <p:txBody>
          <a:bodyPr/>
          <a:lstStyle/>
          <a:p>
            <a:pPr>
              <a:buFont typeface="Wingdings" pitchFamily="2" charset="2"/>
              <a:buChar char="Ø"/>
            </a:pPr>
            <a:r>
              <a:rPr lang="zh-CN" altLang="en-US" b="1" dirty="0" smtClean="0">
                <a:solidFill>
                  <a:srgbClr val="0000FF"/>
                </a:solidFill>
                <a:latin typeface="华文中宋" pitchFamily="2" charset="-122"/>
                <a:ea typeface="华文中宋" pitchFamily="2" charset="-122"/>
              </a:rPr>
              <a:t>单峰偏好</a:t>
            </a:r>
            <a:r>
              <a:rPr lang="en-US" altLang="zh-CN" sz="2400" dirty="0" smtClean="0">
                <a:latin typeface="华文中宋" pitchFamily="2" charset="-122"/>
                <a:ea typeface="华文中宋" pitchFamily="2" charset="-122"/>
              </a:rPr>
              <a:t>(single-peaked preference)</a:t>
            </a:r>
            <a:r>
              <a:rPr lang="zh-CN" altLang="en-US" dirty="0" smtClean="0">
                <a:latin typeface="华文中宋" pitchFamily="2" charset="-122"/>
                <a:ea typeface="华文中宋" pitchFamily="2" charset="-122"/>
              </a:rPr>
              <a:t>：如果一个投票者偏离其最偏好的结果，不论偏离的方向如何，他的效用呈现</a:t>
            </a:r>
            <a:r>
              <a:rPr lang="zh-CN" altLang="en-US" u="sng" dirty="0" smtClean="0">
                <a:latin typeface="华文中宋" pitchFamily="2" charset="-122"/>
                <a:ea typeface="华文中宋" pitchFamily="2" charset="-122"/>
              </a:rPr>
              <a:t>一致性</a:t>
            </a:r>
            <a:r>
              <a:rPr lang="zh-CN" altLang="en-US" dirty="0" smtClean="0">
                <a:latin typeface="华文中宋" pitchFamily="2" charset="-122"/>
                <a:ea typeface="华文中宋" pitchFamily="2" charset="-122"/>
              </a:rPr>
              <a:t>的下降。单峰偏好可以是：</a:t>
            </a:r>
            <a:endParaRPr lang="en-US" altLang="zh-CN" dirty="0" smtClean="0">
              <a:latin typeface="华文中宋" pitchFamily="2" charset="-122"/>
              <a:ea typeface="华文中宋" pitchFamily="2" charset="-122"/>
            </a:endParaRPr>
          </a:p>
          <a:p>
            <a:pPr>
              <a:buFont typeface="Arial" pitchFamily="34" charset="0"/>
              <a:buNone/>
            </a:pPr>
            <a:endParaRPr lang="zh-CN" altLang="en-US" dirty="0" smtClean="0">
              <a:latin typeface="华文中宋" pitchFamily="2" charset="-122"/>
              <a:ea typeface="华文中宋" pitchFamily="2" charset="-122"/>
            </a:endParaRPr>
          </a:p>
          <a:p>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15</a:t>
            </a:fld>
            <a:endParaRPr lang="zh-CN" altLang="en-US"/>
          </a:p>
        </p:txBody>
      </p:sp>
      <p:pic>
        <p:nvPicPr>
          <p:cNvPr id="6" name="Picture 4"/>
          <p:cNvPicPr>
            <a:picLocks noChangeAspect="1" noChangeArrowheads="1"/>
          </p:cNvPicPr>
          <p:nvPr/>
        </p:nvPicPr>
        <p:blipFill>
          <a:blip r:embed="rId2"/>
          <a:srcRect/>
          <a:stretch>
            <a:fillRect/>
          </a:stretch>
        </p:blipFill>
        <p:spPr bwMode="auto">
          <a:xfrm>
            <a:off x="642910" y="3286124"/>
            <a:ext cx="8077200" cy="2209800"/>
          </a:xfrm>
          <a:prstGeom prst="rect">
            <a:avLst/>
          </a:prstGeom>
          <a:noFill/>
          <a:ln w="9525">
            <a:noFill/>
            <a:miter lim="800000"/>
            <a:headEnd/>
            <a:tailEnd/>
          </a:ln>
        </p:spPr>
      </p:pic>
    </p:spTree>
  </p:cSld>
  <p:clrMapOvr>
    <a:masterClrMapping/>
  </p:clrMapOvr>
  <p:transition>
    <p:blinds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内容占位符 2"/>
          <p:cNvSpPr>
            <a:spLocks noGrp="1"/>
          </p:cNvSpPr>
          <p:nvPr>
            <p:ph idx="1"/>
          </p:nvPr>
        </p:nvSpPr>
        <p:spPr>
          <a:xfrm>
            <a:off x="457200" y="692150"/>
            <a:ext cx="8229600" cy="5434013"/>
          </a:xfrm>
        </p:spPr>
        <p:txBody>
          <a:bodyPr/>
          <a:lstStyle/>
          <a:p>
            <a:pPr>
              <a:buFont typeface="Wingdings" pitchFamily="2" charset="2"/>
              <a:buChar char="Ø"/>
            </a:pPr>
            <a:r>
              <a:rPr lang="zh-CN" altLang="en-US" b="1" dirty="0" smtClean="0">
                <a:solidFill>
                  <a:srgbClr val="0000FF"/>
                </a:solidFill>
                <a:latin typeface="华文中宋" pitchFamily="2" charset="-122"/>
                <a:ea typeface="华文中宋" pitchFamily="2" charset="-122"/>
              </a:rPr>
              <a:t>双峰偏好</a:t>
            </a:r>
            <a:r>
              <a:rPr lang="en-US" altLang="zh-CN" sz="1800" b="1" dirty="0" smtClean="0">
                <a:solidFill>
                  <a:srgbClr val="0000FF"/>
                </a:solidFill>
                <a:latin typeface="华文中宋" pitchFamily="2" charset="-122"/>
                <a:ea typeface="华文中宋" pitchFamily="2" charset="-122"/>
              </a:rPr>
              <a:t>(</a:t>
            </a:r>
            <a:r>
              <a:rPr lang="en-US" altLang="zh-CN" sz="2000" dirty="0" smtClean="0">
                <a:latin typeface="华文中宋" pitchFamily="2" charset="-122"/>
                <a:ea typeface="华文中宋" pitchFamily="2" charset="-122"/>
              </a:rPr>
              <a:t>doubled-peaked preference):</a:t>
            </a:r>
            <a:r>
              <a:rPr lang="zh-CN" altLang="en-US" dirty="0" smtClean="0">
                <a:latin typeface="华文中宋" pitchFamily="2" charset="-122"/>
                <a:ea typeface="华文中宋" pitchFamily="2" charset="-122"/>
              </a:rPr>
              <a:t>如果一个投票者偏离其最偏好的结果，他的效用出现先下降后上升的现象。</a:t>
            </a:r>
            <a:r>
              <a:rPr lang="zh-CN" altLang="en-US" sz="2800" dirty="0" smtClean="0">
                <a:latin typeface="华文中宋" pitchFamily="2" charset="-122"/>
                <a:ea typeface="华文中宋" pitchFamily="2" charset="-122"/>
              </a:rPr>
              <a:t>这类偏好曲线会出现两个峰值，如下图所示。当出现多个峰值时，就是多峰偏好。</a:t>
            </a:r>
            <a:endParaRPr lang="en-US" altLang="zh-CN" sz="2800" dirty="0" smtClean="0">
              <a:latin typeface="华文中宋" pitchFamily="2" charset="-122"/>
              <a:ea typeface="华文中宋" pitchFamily="2" charset="-122"/>
            </a:endParaRPr>
          </a:p>
          <a:p>
            <a:pPr>
              <a:buFont typeface="Wingdings" pitchFamily="2" charset="2"/>
              <a:buChar char="Ø"/>
            </a:pPr>
            <a:endParaRPr lang="en-US" altLang="zh-CN" dirty="0" smtClean="0">
              <a:latin typeface="华文中宋" pitchFamily="2" charset="-122"/>
              <a:ea typeface="华文中宋" pitchFamily="2" charset="-122"/>
            </a:endParaRPr>
          </a:p>
          <a:p>
            <a:endParaRPr lang="zh-CN" altLang="en-US" dirty="0" smtClean="0"/>
          </a:p>
        </p:txBody>
      </p:sp>
      <p:sp>
        <p:nvSpPr>
          <p:cNvPr id="4" name="灯片编号占位符 3"/>
          <p:cNvSpPr>
            <a:spLocks noGrp="1"/>
          </p:cNvSpPr>
          <p:nvPr>
            <p:ph type="sldNum" sz="quarter" idx="12"/>
          </p:nvPr>
        </p:nvSpPr>
        <p:spPr/>
        <p:txBody>
          <a:bodyPr/>
          <a:lstStyle/>
          <a:p>
            <a:pPr>
              <a:defRPr/>
            </a:pPr>
            <a:fld id="{BE7CDE50-3D2F-419A-A408-FF02774D803D}" type="slidenum">
              <a:rPr lang="en-US" altLang="zh-CN" smtClean="0"/>
              <a:pPr>
                <a:defRPr/>
              </a:pPr>
              <a:t>16</a:t>
            </a:fld>
            <a:endParaRPr lang="en-US" altLang="zh-CN"/>
          </a:p>
        </p:txBody>
      </p:sp>
      <p:pic>
        <p:nvPicPr>
          <p:cNvPr id="19461" name="Picture 4"/>
          <p:cNvPicPr>
            <a:picLocks noChangeAspect="1" noChangeArrowheads="1"/>
          </p:cNvPicPr>
          <p:nvPr/>
        </p:nvPicPr>
        <p:blipFill>
          <a:blip r:embed="rId2"/>
          <a:srcRect/>
          <a:stretch>
            <a:fillRect/>
          </a:stretch>
        </p:blipFill>
        <p:spPr bwMode="auto">
          <a:xfrm>
            <a:off x="1187450" y="3213100"/>
            <a:ext cx="6313508" cy="2983372"/>
          </a:xfrm>
          <a:prstGeom prst="rect">
            <a:avLst/>
          </a:prstGeom>
          <a:noFill/>
          <a:ln w="9525">
            <a:noFill/>
            <a:miter lim="800000"/>
            <a:headEnd/>
            <a:tailEnd/>
          </a:ln>
        </p:spPr>
      </p:pic>
    </p:spTree>
  </p:cSld>
  <p:clrMapOvr>
    <a:masterClrMapping/>
  </p:clrMapOvr>
  <p:transition>
    <p:blinds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基于淘汰的多数规则</a:t>
            </a:r>
            <a:endParaRPr lang="en-US" altLang="zh-CN" dirty="0" smtClean="0"/>
          </a:p>
          <a:p>
            <a:pPr lvl="1"/>
            <a:r>
              <a:rPr lang="zh-CN" altLang="en-US" dirty="0" smtClean="0"/>
              <a:t>基本思想：在多元备选方案的情况下，如果没有哪个备选对象直接获得半数投票者的支持，可以通过一定标准将其进行淘汰，直到能够利用多数规则选出结果为止。</a:t>
            </a:r>
            <a:endParaRPr lang="en-US" altLang="zh-CN" dirty="0" smtClean="0"/>
          </a:p>
          <a:p>
            <a:pPr lvl="1"/>
            <a:r>
              <a:rPr lang="zh-CN" altLang="en-US" dirty="0" smtClean="0"/>
              <a:t>黑尔机制（替代投票）</a:t>
            </a:r>
            <a:endParaRPr lang="en-US" altLang="zh-CN" dirty="0" smtClean="0"/>
          </a:p>
          <a:p>
            <a:pPr lvl="1"/>
            <a:r>
              <a:rPr lang="zh-CN" altLang="en-US" dirty="0" smtClean="0"/>
              <a:t>库姆斯机制</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17</a:t>
            </a:fld>
            <a:endParaRPr lang="zh-CN" altLang="en-US"/>
          </a:p>
        </p:txBody>
      </p:sp>
    </p:spTree>
  </p:cSld>
  <p:clrMapOvr>
    <a:masterClrMapping/>
  </p:clrMapOvr>
  <p:transition>
    <p:blinds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波尔达计票</a:t>
            </a:r>
            <a:endParaRPr lang="en-US" altLang="zh-CN" dirty="0" smtClean="0"/>
          </a:p>
          <a:p>
            <a:pPr lvl="1"/>
            <a:r>
              <a:rPr lang="zh-CN" altLang="en-US" dirty="0" smtClean="0"/>
              <a:t>针对孔多塞准则所存在的循环问题，有学者提出了基于个体打分和赋值的加权排序投票方法。其中，波尔达计票是最具代表性的。</a:t>
            </a:r>
            <a:endParaRPr lang="en-US" altLang="zh-CN" dirty="0" smtClean="0"/>
          </a:p>
          <a:p>
            <a:pPr lvl="1"/>
            <a:r>
              <a:rPr lang="zh-CN" altLang="en-US" dirty="0" smtClean="0"/>
              <a:t>在个体偏好得以给定的基础上，波尔达计票方法会对所有备选对象给出一个完整的排序。但该规则所应该具有的“无关备选对象的独立性”原则可能在很多时候不被满足。</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18</a:t>
            </a:fld>
            <a:endParaRPr lang="zh-CN" altLang="en-US"/>
          </a:p>
        </p:txBody>
      </p:sp>
    </p:spTree>
  </p:cSld>
  <p:clrMapOvr>
    <a:masterClrMapping/>
  </p:clrMapOvr>
  <p:transition>
    <p:blinds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公理化决策规则</a:t>
            </a:r>
            <a:endParaRPr lang="zh-CN" altLang="en-US" dirty="0"/>
          </a:p>
        </p:txBody>
      </p:sp>
      <p:sp>
        <p:nvSpPr>
          <p:cNvPr id="3" name="内容占位符 2"/>
          <p:cNvSpPr>
            <a:spLocks noGrp="1"/>
          </p:cNvSpPr>
          <p:nvPr>
            <p:ph idx="1"/>
          </p:nvPr>
        </p:nvSpPr>
        <p:spPr/>
        <p:txBody>
          <a:bodyPr/>
          <a:lstStyle/>
          <a:p>
            <a:r>
              <a:rPr lang="zh-CN" altLang="en-US" dirty="0" smtClean="0"/>
              <a:t>公理化条件</a:t>
            </a:r>
            <a:endParaRPr lang="en-US" altLang="zh-CN" dirty="0" smtClean="0"/>
          </a:p>
          <a:p>
            <a:pPr lvl="1"/>
            <a:r>
              <a:rPr lang="zh-CN" altLang="en-US" dirty="0" smtClean="0"/>
              <a:t>帕累托公设</a:t>
            </a:r>
            <a:endParaRPr lang="en-US" altLang="zh-CN" dirty="0" smtClean="0"/>
          </a:p>
          <a:p>
            <a:pPr lvl="1"/>
            <a:r>
              <a:rPr lang="zh-CN" altLang="en-US" dirty="0" smtClean="0"/>
              <a:t>非独裁公设</a:t>
            </a:r>
            <a:endParaRPr lang="en-US" altLang="zh-CN" dirty="0" smtClean="0"/>
          </a:p>
          <a:p>
            <a:pPr lvl="1"/>
            <a:r>
              <a:rPr lang="zh-CN" altLang="en-US" dirty="0" smtClean="0"/>
              <a:t>无限制域公设</a:t>
            </a:r>
            <a:endParaRPr lang="en-US" altLang="zh-CN" dirty="0" smtClean="0"/>
          </a:p>
          <a:p>
            <a:pPr lvl="1"/>
            <a:r>
              <a:rPr lang="zh-CN" altLang="en-US" dirty="0" smtClean="0"/>
              <a:t>无关备选对象的独立性条件</a:t>
            </a:r>
            <a:endParaRPr lang="en-US" altLang="zh-CN" dirty="0" smtClean="0"/>
          </a:p>
          <a:p>
            <a:pPr lvl="1"/>
            <a:r>
              <a:rPr lang="zh-CN" altLang="en-US" dirty="0" smtClean="0"/>
              <a:t>传递性公设</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19</a:t>
            </a:fld>
            <a:endParaRPr lang="zh-CN" altLang="en-US"/>
          </a:p>
        </p:txBody>
      </p:sp>
    </p:spTree>
  </p:cSld>
  <p:clrMapOvr>
    <a:masterClrMapping/>
  </p:clrMapOvr>
  <p:transition>
    <p:blinds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dirty="0" smtClean="0"/>
              <a:t>第八章  公共支出的成本</a:t>
            </a:r>
            <a:r>
              <a:rPr lang="en-US" altLang="zh-CN" sz="4000" dirty="0" smtClean="0"/>
              <a:t>—</a:t>
            </a:r>
            <a:r>
              <a:rPr lang="zh-CN" altLang="en-US" sz="4000" dirty="0" smtClean="0"/>
              <a:t>效益分析</a:t>
            </a:r>
            <a:endParaRPr lang="zh-CN" altLang="en-US" sz="4000" dirty="0"/>
          </a:p>
        </p:txBody>
      </p:sp>
      <p:sp>
        <p:nvSpPr>
          <p:cNvPr id="3" name="内容占位符 2"/>
          <p:cNvSpPr>
            <a:spLocks noGrp="1"/>
          </p:cNvSpPr>
          <p:nvPr>
            <p:ph idx="1"/>
          </p:nvPr>
        </p:nvSpPr>
        <p:spPr/>
        <p:txBody>
          <a:bodyPr/>
          <a:lstStyle/>
          <a:p>
            <a:pPr marL="609600" indent="-609600"/>
            <a:r>
              <a:rPr lang="zh-CN" altLang="en-US" b="1" dirty="0" smtClean="0">
                <a:latin typeface="+mn-ea"/>
              </a:rPr>
              <a:t>引言：本章主题</a:t>
            </a:r>
          </a:p>
          <a:p>
            <a:pPr marL="609600" indent="-609600"/>
            <a:r>
              <a:rPr lang="zh-CN" altLang="en-US" dirty="0" smtClean="0"/>
              <a:t>本章着重分析政府决策是怎样形成的，政府会做出什么样的决策以及如何才能使政府做出适当的决策。</a:t>
            </a:r>
          </a:p>
          <a:p>
            <a:endParaRPr lang="zh-CN" altLang="en-US" dirty="0"/>
          </a:p>
        </p:txBody>
      </p:sp>
      <p:sp>
        <p:nvSpPr>
          <p:cNvPr id="4" name="灯片编号占位符 3"/>
          <p:cNvSpPr>
            <a:spLocks noGrp="1"/>
          </p:cNvSpPr>
          <p:nvPr>
            <p:ph type="sldNum" sz="quarter" idx="12"/>
          </p:nvPr>
        </p:nvSpPr>
        <p:spPr/>
        <p:txBody>
          <a:bodyPr/>
          <a:lstStyle/>
          <a:p>
            <a:fld id="{F37CE419-77F9-45A1-89DC-EBD4817AB0EC}" type="slidenum">
              <a:rPr lang="zh-CN" altLang="en-US" smtClean="0"/>
              <a:pPr/>
              <a:t>2</a:t>
            </a:fld>
            <a:endParaRPr lang="zh-CN" altLang="en-US"/>
          </a:p>
        </p:txBody>
      </p:sp>
      <p:sp>
        <p:nvSpPr>
          <p:cNvPr id="5" name="页脚占位符 4"/>
          <p:cNvSpPr>
            <a:spLocks noGrp="1"/>
          </p:cNvSpPr>
          <p:nvPr>
            <p:ph type="ftr" sz="quarter" idx="11"/>
          </p:nvPr>
        </p:nvSpPr>
        <p:spPr/>
        <p:txBody>
          <a:bodyPr/>
          <a:lstStyle/>
          <a:p>
            <a:r>
              <a:rPr lang="zh-CN" altLang="en-US" smtClean="0"/>
              <a:t>上海财经大学</a:t>
            </a:r>
            <a:endParaRPr lang="zh-CN" altLang="en-US"/>
          </a:p>
        </p:txBody>
      </p:sp>
    </p:spTree>
  </p:cSld>
  <p:clrMapOvr>
    <a:masterClrMapping/>
  </p:clrMapOvr>
  <p:transition>
    <p:blinds dir="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阿罗不可能定理</a:t>
            </a:r>
            <a:endParaRPr lang="en-US" altLang="zh-CN" dirty="0" smtClean="0"/>
          </a:p>
          <a:p>
            <a:pPr lvl="1"/>
            <a:r>
              <a:rPr lang="zh-CN" altLang="en-US" dirty="0" smtClean="0"/>
              <a:t>阿罗及其后来者用严格的数学方法证明：基于上述几条伦理公理，根本就不存在一种集体选择过车可以同时满足。</a:t>
            </a:r>
            <a:endParaRPr lang="en-US" altLang="zh-CN" dirty="0" smtClean="0"/>
          </a:p>
          <a:p>
            <a:pPr lvl="1"/>
            <a:r>
              <a:rPr lang="zh-CN" altLang="en-US" dirty="0" smtClean="0"/>
              <a:t>该定理的逻辑意味着合理的社会决策规则的不存在性欲人类在设计合理机制上所存在的困境。</a:t>
            </a:r>
            <a:endParaRPr lang="en-US" altLang="zh-CN" dirty="0" smtClean="0"/>
          </a:p>
          <a:p>
            <a:pPr lvl="1"/>
            <a:r>
              <a:rPr lang="zh-CN" altLang="en-US" dirty="0" smtClean="0"/>
              <a:t>阿罗不可能定理表明：社会福利函数的方法论基础极其不可靠，不应该以此为标准来制定政策。</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20</a:t>
            </a:fld>
            <a:endParaRPr lang="zh-CN" altLang="en-US"/>
          </a:p>
        </p:txBody>
      </p:sp>
    </p:spTree>
  </p:cSld>
  <p:clrMapOvr>
    <a:masterClrMapping/>
  </p:clrMapOvr>
  <p:transition>
    <p:blinds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本章目录</a:t>
            </a:r>
            <a:endParaRPr lang="zh-CN" altLang="en-US" dirty="0"/>
          </a:p>
        </p:txBody>
      </p:sp>
      <p:sp>
        <p:nvSpPr>
          <p:cNvPr id="3" name="内容占位符 2"/>
          <p:cNvSpPr>
            <a:spLocks noGrp="1"/>
          </p:cNvSpPr>
          <p:nvPr>
            <p:ph idx="1"/>
          </p:nvPr>
        </p:nvSpPr>
        <p:spPr/>
        <p:txBody>
          <a:bodyPr/>
          <a:lstStyle/>
          <a:p>
            <a:r>
              <a:rPr lang="zh-CN" altLang="en-US" dirty="0" smtClean="0">
                <a:hlinkClick r:id="rId2" action="ppaction://hlinksldjump"/>
              </a:rPr>
              <a:t>第一节  公共选择的民主基础</a:t>
            </a:r>
          </a:p>
          <a:p>
            <a:r>
              <a:rPr lang="zh-CN" altLang="en-US" dirty="0" smtClean="0">
                <a:hlinkClick r:id="" action="ppaction://noaction"/>
              </a:rPr>
              <a:t>第二节  </a:t>
            </a:r>
            <a:r>
              <a:rPr lang="zh-CN" altLang="en-US" dirty="0" smtClean="0">
                <a:hlinkClick r:id="rId2" action="ppaction://hlinksldjump"/>
              </a:rPr>
              <a:t>简单多数规则</a:t>
            </a:r>
          </a:p>
          <a:p>
            <a:r>
              <a:rPr lang="zh-CN" altLang="en-US" dirty="0" smtClean="0">
                <a:hlinkClick r:id="" action="ppaction://noaction"/>
              </a:rPr>
              <a:t>第三节  </a:t>
            </a:r>
            <a:r>
              <a:rPr lang="zh-CN" altLang="en-US" dirty="0" smtClean="0">
                <a:hlinkClick r:id="rId2" action="ppaction://hlinksldjump"/>
              </a:rPr>
              <a:t>一致同意规则</a:t>
            </a:r>
          </a:p>
          <a:p>
            <a:r>
              <a:rPr lang="zh-CN" altLang="en-US" dirty="0" smtClean="0">
                <a:hlinkClick r:id="" action="ppaction://noaction"/>
              </a:rPr>
              <a:t>第四节  </a:t>
            </a:r>
            <a:r>
              <a:rPr lang="zh-CN" altLang="en-US" dirty="0" smtClean="0">
                <a:hlinkClick r:id="rId2" action="ppaction://hlinksldjump"/>
              </a:rPr>
              <a:t>其他多数规则形式</a:t>
            </a:r>
          </a:p>
          <a:p>
            <a:r>
              <a:rPr lang="zh-CN" altLang="en-US" dirty="0" smtClean="0">
                <a:hlinkClick r:id="" action="ppaction://noaction"/>
              </a:rPr>
              <a:t>第五节  </a:t>
            </a:r>
            <a:r>
              <a:rPr lang="zh-CN" altLang="en-US" dirty="0" smtClean="0">
                <a:hlinkClick r:id="rId2" action="ppaction://hlinksldjump"/>
              </a:rPr>
              <a:t>公理化决策规则</a:t>
            </a:r>
            <a:endParaRPr lang="zh-CN" altLang="en-US" dirty="0">
              <a:hlinkClick r:id="rId2" action="ppaction://hlinksldjump"/>
            </a:endParaRPr>
          </a:p>
        </p:txBody>
      </p:sp>
      <p:sp>
        <p:nvSpPr>
          <p:cNvPr id="4" name="灯片编号占位符 3"/>
          <p:cNvSpPr>
            <a:spLocks noGrp="1"/>
          </p:cNvSpPr>
          <p:nvPr>
            <p:ph type="sldNum" sz="quarter" idx="12"/>
          </p:nvPr>
        </p:nvSpPr>
        <p:spPr/>
        <p:txBody>
          <a:bodyPr/>
          <a:lstStyle/>
          <a:p>
            <a:fld id="{F37CE419-77F9-45A1-89DC-EBD4817AB0EC}" type="slidenum">
              <a:rPr lang="zh-CN" altLang="en-US" smtClean="0"/>
              <a:pPr/>
              <a:t>3</a:t>
            </a:fld>
            <a:endParaRPr lang="zh-CN" altLang="en-US"/>
          </a:p>
        </p:txBody>
      </p:sp>
      <p:sp>
        <p:nvSpPr>
          <p:cNvPr id="5" name="页脚占位符 4"/>
          <p:cNvSpPr>
            <a:spLocks noGrp="1"/>
          </p:cNvSpPr>
          <p:nvPr>
            <p:ph type="ftr" sz="quarter" idx="11"/>
          </p:nvPr>
        </p:nvSpPr>
        <p:spPr/>
        <p:txBody>
          <a:bodyPr/>
          <a:lstStyle/>
          <a:p>
            <a:r>
              <a:rPr lang="zh-CN" altLang="en-US" dirty="0" smtClean="0"/>
              <a:t>上海财经大学</a:t>
            </a:r>
            <a:endParaRPr lang="zh-CN" altLang="en-US" dirty="0"/>
          </a:p>
        </p:txBody>
      </p:sp>
    </p:spTree>
  </p:cSld>
  <p:clrMapOvr>
    <a:masterClrMapping/>
  </p:clrMapOvr>
  <p:transition>
    <p:blinds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公共</a:t>
            </a:r>
            <a:r>
              <a:rPr lang="zh-CN" altLang="en-US" dirty="0" smtClean="0"/>
              <a:t>选择的民主基础</a:t>
            </a:r>
            <a:endParaRPr lang="zh-CN" altLang="en-US" dirty="0"/>
          </a:p>
        </p:txBody>
      </p:sp>
      <p:sp>
        <p:nvSpPr>
          <p:cNvPr id="3" name="内容占位符 2"/>
          <p:cNvSpPr>
            <a:spLocks noGrp="1"/>
          </p:cNvSpPr>
          <p:nvPr>
            <p:ph idx="1"/>
          </p:nvPr>
        </p:nvSpPr>
        <p:spPr/>
        <p:txBody>
          <a:bodyPr/>
          <a:lstStyle/>
          <a:p>
            <a:r>
              <a:rPr lang="zh-CN" altLang="en-US" dirty="0" smtClean="0"/>
              <a:t>理论逻辑</a:t>
            </a:r>
            <a:endParaRPr lang="en-US" altLang="zh-CN" dirty="0" smtClean="0"/>
          </a:p>
          <a:p>
            <a:pPr lvl="1"/>
            <a:r>
              <a:rPr lang="zh-CN" altLang="en-US" dirty="0" smtClean="0"/>
              <a:t>民主已被视为一种普适性的社会价值而得到了人们的广泛认可和接受。公共决策权力的终极所有权应该归属社会的民众而选择民众的决策机制。</a:t>
            </a:r>
            <a:endParaRPr lang="en-US" altLang="zh-CN" dirty="0" smtClean="0"/>
          </a:p>
          <a:p>
            <a:pPr lvl="1"/>
            <a:r>
              <a:rPr lang="zh-CN" altLang="en-US" dirty="0" smtClean="0"/>
              <a:t>民主是社会发展的目标之一，也是一种实现社会价值目标的手段。</a:t>
            </a:r>
            <a:endParaRPr lang="en-US" altLang="zh-CN" dirty="0" smtClean="0"/>
          </a:p>
          <a:p>
            <a:pPr lvl="1"/>
            <a:r>
              <a:rPr lang="zh-CN" altLang="en-US" dirty="0" smtClean="0"/>
              <a:t>历史经验表明：一旦民众失去了公共决策制定的终极所有权，那公共权力对于民众必然是有害的。</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4</a:t>
            </a:fld>
            <a:endParaRPr lang="zh-CN" altLang="en-US"/>
          </a:p>
        </p:txBody>
      </p:sp>
    </p:spTree>
  </p:cSld>
  <p:clrMapOvr>
    <a:masterClrMapping/>
  </p:clrMapOvr>
  <p:transition>
    <p:blinds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若干对公共决策民主制的挑战论点</a:t>
            </a:r>
            <a:endParaRPr lang="en-US" altLang="zh-CN" dirty="0" smtClean="0"/>
          </a:p>
          <a:p>
            <a:pPr lvl="1"/>
            <a:r>
              <a:rPr lang="zh-CN" altLang="en-US" dirty="0" smtClean="0"/>
              <a:t>柏拉图传统的社会精英理论支持非民主的公共决策机制，主张社会应该由一群不受民众控制的杰出人物来治理。</a:t>
            </a:r>
            <a:endParaRPr lang="en-US" altLang="zh-CN" dirty="0" smtClean="0"/>
          </a:p>
          <a:p>
            <a:pPr lvl="1"/>
            <a:r>
              <a:rPr lang="zh-CN" altLang="en-US" dirty="0" smtClean="0"/>
              <a:t>“尽管只有少数人可以制定政策，但我们却能评判政策。”</a:t>
            </a:r>
            <a:endParaRPr lang="en-US" altLang="zh-CN" dirty="0" smtClean="0"/>
          </a:p>
          <a:p>
            <a:pPr lvl="1"/>
            <a:r>
              <a:rPr lang="zh-CN" altLang="en-US" dirty="0" smtClean="0"/>
              <a:t>民主决策与决策的有效性并不是完全对立的。</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5</a:t>
            </a:fld>
            <a:endParaRPr lang="zh-CN" altLang="en-US"/>
          </a:p>
        </p:txBody>
      </p:sp>
    </p:spTree>
  </p:cSld>
  <p:clrMapOvr>
    <a:masterClrMapping/>
  </p:clrMapOvr>
  <p:transition>
    <p:blinds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关于财政决策民主基础的说明</a:t>
            </a:r>
            <a:endParaRPr lang="en-US" altLang="zh-CN" dirty="0" smtClean="0"/>
          </a:p>
          <a:p>
            <a:pPr lvl="1"/>
            <a:r>
              <a:rPr lang="zh-CN" altLang="en-US" dirty="0" smtClean="0"/>
              <a:t>公共</a:t>
            </a:r>
            <a:r>
              <a:rPr lang="zh-CN" altLang="en-US" dirty="0" smtClean="0"/>
              <a:t>决策机制的良性运行应该有民主基础。但并不等于民主决策就能够实现社会的目标。</a:t>
            </a:r>
            <a:endParaRPr lang="en-US" altLang="zh-CN" dirty="0" smtClean="0"/>
          </a:p>
          <a:p>
            <a:pPr lvl="1"/>
            <a:r>
              <a:rPr lang="zh-CN" altLang="en-US" dirty="0" smtClean="0"/>
              <a:t>对于非民主制而言，制度的摒弃并不是说在非民主制下公共权力占有者会全然不顾社会的利益。</a:t>
            </a:r>
            <a:endParaRPr lang="en-US" altLang="zh-CN" dirty="0" smtClean="0"/>
          </a:p>
          <a:p>
            <a:pPr lvl="1"/>
            <a:r>
              <a:rPr lang="zh-CN" altLang="en-US" dirty="0" smtClean="0"/>
              <a:t>由于人性本身的弱点，要想靠统治者自身的约束来考虑民众的利益是非常有限的。</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6</a:t>
            </a:fld>
            <a:endParaRPr lang="zh-CN" altLang="en-US"/>
          </a:p>
        </p:txBody>
      </p:sp>
    </p:spTree>
  </p:cSld>
  <p:clrMapOvr>
    <a:masterClrMapping/>
  </p:clrMapOvr>
  <p:transition>
    <p:blinds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简单多数规则</a:t>
            </a:r>
            <a:endParaRPr lang="zh-CN" altLang="en-US" dirty="0"/>
          </a:p>
        </p:txBody>
      </p:sp>
      <p:sp>
        <p:nvSpPr>
          <p:cNvPr id="3" name="内容占位符 2"/>
          <p:cNvSpPr>
            <a:spLocks noGrp="1"/>
          </p:cNvSpPr>
          <p:nvPr>
            <p:ph idx="1"/>
          </p:nvPr>
        </p:nvSpPr>
        <p:spPr/>
        <p:txBody>
          <a:bodyPr/>
          <a:lstStyle/>
          <a:p>
            <a:r>
              <a:rPr lang="zh-CN" altLang="en-US" sz="2800" dirty="0" smtClean="0"/>
              <a:t>多数规则的效率与公平</a:t>
            </a:r>
            <a:endParaRPr lang="en-US" altLang="zh-CN" sz="2800" dirty="0" smtClean="0"/>
          </a:p>
          <a:p>
            <a:pPr lvl="1"/>
            <a:r>
              <a:rPr lang="zh-CN" altLang="en-US" sz="2400" dirty="0" smtClean="0"/>
              <a:t>在简单多数规则下，集体决策以多数人的偏好为依据：一个备选对象是否能得以通过，要看其能否获得半数以上投票者的支持。</a:t>
            </a:r>
            <a:endParaRPr lang="en-US" altLang="zh-CN" sz="2400" dirty="0" smtClean="0"/>
          </a:p>
          <a:p>
            <a:pPr lvl="1"/>
            <a:r>
              <a:rPr lang="zh-CN" altLang="en-US" sz="2400" dirty="0" smtClean="0"/>
              <a:t>在集体选择的公共决策过程中，由于决策的结果是唯一的，此时选择多数人支持的公共决策议案有其公平性。</a:t>
            </a:r>
            <a:endParaRPr lang="en-US" altLang="zh-CN" sz="2400" dirty="0" smtClean="0"/>
          </a:p>
          <a:p>
            <a:pPr lvl="1"/>
            <a:r>
              <a:rPr lang="zh-CN" altLang="en-US" sz="2400" dirty="0" smtClean="0"/>
              <a:t>由于简单多数规则是以多数人的意向为决定因素，也存在效率上的保证。</a:t>
            </a:r>
            <a:endParaRPr lang="zh-CN" altLang="en-US" sz="2400" dirty="0"/>
          </a:p>
        </p:txBody>
      </p:sp>
      <p:sp>
        <p:nvSpPr>
          <p:cNvPr id="4" name="页脚占位符 3"/>
          <p:cNvSpPr>
            <a:spLocks noGrp="1"/>
          </p:cNvSpPr>
          <p:nvPr>
            <p:ph type="ftr" sz="quarter" idx="11"/>
          </p:nvPr>
        </p:nvSpPr>
        <p:spPr/>
        <p:txBody>
          <a:bodyPr/>
          <a:lstStyle/>
          <a:p>
            <a:r>
              <a:rPr lang="zh-CN" altLang="en-US" dirty="0" smtClean="0"/>
              <a:t>上海财经大学</a:t>
            </a:r>
            <a:endParaRPr lang="zh-CN" altLang="en-US" dirty="0"/>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7</a:t>
            </a:fld>
            <a:endParaRPr lang="zh-CN" altLang="en-US"/>
          </a:p>
        </p:txBody>
      </p:sp>
    </p:spTree>
  </p:cSld>
  <p:clrMapOvr>
    <a:masterClrMapping/>
  </p:clrMapOvr>
  <p:transition>
    <p:blinds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多数规则、多数暴政与低效率</a:t>
            </a:r>
            <a:endParaRPr lang="zh-CN" altLang="en-US" dirty="0"/>
          </a:p>
        </p:txBody>
      </p:sp>
      <p:sp>
        <p:nvSpPr>
          <p:cNvPr id="3" name="内容占位符 2"/>
          <p:cNvSpPr>
            <a:spLocks noGrp="1"/>
          </p:cNvSpPr>
          <p:nvPr>
            <p:ph idx="1"/>
          </p:nvPr>
        </p:nvSpPr>
        <p:spPr/>
        <p:txBody>
          <a:bodyPr/>
          <a:lstStyle/>
          <a:p>
            <a:r>
              <a:rPr lang="zh-CN" altLang="en-US" dirty="0" smtClean="0"/>
              <a:t>简单多数规则的局限性：由于集体决策是以多数人的偏好为转移的，少数人的偏好不可避免地回收到忽视，而形成多数对于少数的暴政或者歧视。</a:t>
            </a:r>
            <a:endParaRPr lang="en-US" altLang="zh-CN" dirty="0" smtClean="0"/>
          </a:p>
          <a:p>
            <a:r>
              <a:rPr lang="zh-CN" altLang="en-US" dirty="0" smtClean="0"/>
              <a:t>简单多数规则还可能存在于偏好强度没有得到显示的资源配置方面的低效率问题。</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8</a:t>
            </a:fld>
            <a:endParaRPr lang="zh-CN" altLang="en-US"/>
          </a:p>
        </p:txBody>
      </p:sp>
    </p:spTree>
  </p:cSld>
  <p:clrMapOvr>
    <a:masterClrMapping/>
  </p:clrMapOvr>
  <p:transition>
    <p:blinds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集体决策规则的修正和调整</a:t>
            </a:r>
            <a:endParaRPr lang="zh-CN" altLang="en-US" dirty="0"/>
          </a:p>
        </p:txBody>
      </p:sp>
      <p:sp>
        <p:nvSpPr>
          <p:cNvPr id="3" name="内容占位符 2"/>
          <p:cNvSpPr>
            <a:spLocks noGrp="1"/>
          </p:cNvSpPr>
          <p:nvPr>
            <p:ph idx="1"/>
          </p:nvPr>
        </p:nvSpPr>
        <p:spPr/>
        <p:txBody>
          <a:bodyPr/>
          <a:lstStyle/>
          <a:p>
            <a:r>
              <a:rPr lang="zh-CN" altLang="en-US" dirty="0" smtClean="0"/>
              <a:t>简单多数规则暗含着多数歧视的危险并有可能引致集体决策的低效率，就引申出一个问题：多数规则用于集体决策是否合适？</a:t>
            </a:r>
            <a:endParaRPr lang="en-US" altLang="zh-CN" dirty="0" smtClean="0"/>
          </a:p>
          <a:p>
            <a:r>
              <a:rPr lang="zh-CN" altLang="en-US" dirty="0" smtClean="0"/>
              <a:t>从逻辑上讲，多数规则存在的问题并不等于其应该完全被否定和摒弃：如果问题可以通过其他的限制性条件来加以控制，那么，简单多数规则依旧有其用武之地。</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9</a:t>
            </a:fld>
            <a:endParaRPr lang="zh-CN" altLang="en-US"/>
          </a:p>
        </p:txBody>
      </p:sp>
    </p:spTree>
  </p:cSld>
  <p:clrMapOvr>
    <a:masterClrMapping/>
  </p:clrMapOvr>
  <p:transition>
    <p:blinds dir="vert"/>
  </p:transition>
</p:sld>
</file>

<file path=ppt/theme/theme1.xml><?xml version="1.0" encoding="utf-8"?>
<a:theme xmlns:a="http://schemas.openxmlformats.org/drawingml/2006/main" name="主题2">
  <a:themeElements>
    <a:clrScheme name="">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92D"/>
      </a:accent6>
      <a:hlink>
        <a:srgbClr val="0066FF"/>
      </a:hlink>
      <a:folHlink>
        <a:srgbClr val="6F6F9F"/>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古瓶荷花 1">
        <a:dk1>
          <a:srgbClr val="0033CC"/>
        </a:dk1>
        <a:lt1>
          <a:srgbClr val="FFFFFF"/>
        </a:lt1>
        <a:dk2>
          <a:srgbClr val="007572"/>
        </a:dk2>
        <a:lt2>
          <a:srgbClr val="C0C0C0"/>
        </a:lt2>
        <a:accent1>
          <a:srgbClr val="CCECFF"/>
        </a:accent1>
        <a:accent2>
          <a:srgbClr val="3399FF"/>
        </a:accent2>
        <a:accent3>
          <a:srgbClr val="FFFFFF"/>
        </a:accent3>
        <a:accent4>
          <a:srgbClr val="002AAE"/>
        </a:accent4>
        <a:accent5>
          <a:srgbClr val="E2F4FF"/>
        </a:accent5>
        <a:accent6>
          <a:srgbClr val="2D8AE7"/>
        </a:accent6>
        <a:hlink>
          <a:srgbClr val="CC0066"/>
        </a:hlink>
        <a:folHlink>
          <a:srgbClr val="7D7DA9"/>
        </a:folHlink>
      </a:clrScheme>
      <a:clrMap bg1="lt1" tx1="dk1" bg2="lt2" tx2="dk2" accent1="accent1" accent2="accent2" accent3="accent3" accent4="accent4" accent5="accent5" accent6="accent6" hlink="hlink" folHlink="folHlink"/>
    </a:extraClrScheme>
    <a:extraClrScheme>
      <a:clrScheme name="古瓶荷花 2">
        <a:dk1>
          <a:srgbClr val="007A77"/>
        </a:dk1>
        <a:lt1>
          <a:srgbClr val="EFF6EE"/>
        </a:lt1>
        <a:dk2>
          <a:srgbClr val="0066CC"/>
        </a:dk2>
        <a:lt2>
          <a:srgbClr val="C0C0C0"/>
        </a:lt2>
        <a:accent1>
          <a:srgbClr val="E7EEE6"/>
        </a:accent1>
        <a:accent2>
          <a:srgbClr val="FF9933"/>
        </a:accent2>
        <a:accent3>
          <a:srgbClr val="F6FAF5"/>
        </a:accent3>
        <a:accent4>
          <a:srgbClr val="006765"/>
        </a:accent4>
        <a:accent5>
          <a:srgbClr val="F1F5F0"/>
        </a:accent5>
        <a:accent6>
          <a:srgbClr val="E78A2D"/>
        </a:accent6>
        <a:hlink>
          <a:srgbClr val="636395"/>
        </a:hlink>
        <a:folHlink>
          <a:srgbClr val="CC3300"/>
        </a:folHlink>
      </a:clrScheme>
      <a:clrMap bg1="lt1" tx1="dk1" bg2="lt2" tx2="dk2" accent1="accent1" accent2="accent2" accent3="accent3" accent4="accent4" accent5="accent5" accent6="accent6" hlink="hlink" folHlink="folHlink"/>
    </a:extraClrScheme>
    <a:extraClrScheme>
      <a:clrScheme name="古瓶荷花 3">
        <a:dk1>
          <a:srgbClr val="000000"/>
        </a:dk1>
        <a:lt1>
          <a:srgbClr val="CCFFCC"/>
        </a:lt1>
        <a:dk2>
          <a:srgbClr val="E88A00"/>
        </a:dk2>
        <a:lt2>
          <a:srgbClr val="C0C0C0"/>
        </a:lt2>
        <a:accent1>
          <a:srgbClr val="CCECFF"/>
        </a:accent1>
        <a:accent2>
          <a:srgbClr val="336600"/>
        </a:accent2>
        <a:accent3>
          <a:srgbClr val="E2FFE2"/>
        </a:accent3>
        <a:accent4>
          <a:srgbClr val="000000"/>
        </a:accent4>
        <a:accent5>
          <a:srgbClr val="E2F4FF"/>
        </a:accent5>
        <a:accent6>
          <a:srgbClr val="2D5C00"/>
        </a:accent6>
        <a:hlink>
          <a:srgbClr val="3333CC"/>
        </a:hlink>
        <a:folHlink>
          <a:srgbClr val="3399FF"/>
        </a:folHlink>
      </a:clrScheme>
      <a:clrMap bg1="lt1" tx1="dk1" bg2="lt2" tx2="dk2" accent1="accent1" accent2="accent2" accent3="accent3" accent4="accent4" accent5="accent5" accent6="accent6" hlink="hlink" folHlink="folHlink"/>
    </a:extraClrScheme>
    <a:extraClrScheme>
      <a:clrScheme name="古瓶荷花 4">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A2D"/>
        </a:accent6>
        <a:hlink>
          <a:srgbClr val="0066FF"/>
        </a:hlink>
        <a:folHlink>
          <a:srgbClr val="6F6F9F"/>
        </a:folHlink>
      </a:clrScheme>
      <a:clrMap bg1="lt1" tx1="dk1" bg2="lt2" tx2="dk2" accent1="accent1" accent2="accent2" accent3="accent3" accent4="accent4" accent5="accent5" accent6="accent6" hlink="hlink" folHlink="folHlink"/>
    </a:extraClrScheme>
    <a:extraClrScheme>
      <a:clrScheme name="古瓶荷花 5">
        <a:dk1>
          <a:srgbClr val="636395"/>
        </a:dk1>
        <a:lt1>
          <a:srgbClr val="FFE2C5"/>
        </a:lt1>
        <a:dk2>
          <a:srgbClr val="000000"/>
        </a:dk2>
        <a:lt2>
          <a:srgbClr val="C0C0C0"/>
        </a:lt2>
        <a:accent1>
          <a:srgbClr val="FFE1E1"/>
        </a:accent1>
        <a:accent2>
          <a:srgbClr val="FF9933"/>
        </a:accent2>
        <a:accent3>
          <a:srgbClr val="FFEEDF"/>
        </a:accent3>
        <a:accent4>
          <a:srgbClr val="53537E"/>
        </a:accent4>
        <a:accent5>
          <a:srgbClr val="FFEEEE"/>
        </a:accent5>
        <a:accent6>
          <a:srgbClr val="E78A2D"/>
        </a:accent6>
        <a:hlink>
          <a:srgbClr val="008080"/>
        </a:hlink>
        <a:folHlink>
          <a:srgbClr val="3399FF"/>
        </a:folHlink>
      </a:clrScheme>
      <a:clrMap bg1="lt1" tx1="dk1" bg2="lt2" tx2="dk2" accent1="accent1" accent2="accent2" accent3="accent3" accent4="accent4" accent5="accent5" accent6="accent6" hlink="hlink" folHlink="folHlink"/>
    </a:extraClrScheme>
    <a:extraClrScheme>
      <a:clrScheme name="古瓶荷花 6">
        <a:dk1>
          <a:srgbClr val="626292"/>
        </a:dk1>
        <a:lt1>
          <a:srgbClr val="CCECFF"/>
        </a:lt1>
        <a:dk2>
          <a:srgbClr val="3333CC"/>
        </a:dk2>
        <a:lt2>
          <a:srgbClr val="C0C0C0"/>
        </a:lt2>
        <a:accent1>
          <a:srgbClr val="D9F1FF"/>
        </a:accent1>
        <a:accent2>
          <a:srgbClr val="FF9900"/>
        </a:accent2>
        <a:accent3>
          <a:srgbClr val="E2F4FF"/>
        </a:accent3>
        <a:accent4>
          <a:srgbClr val="53537C"/>
        </a:accent4>
        <a:accent5>
          <a:srgbClr val="E9F7FF"/>
        </a:accent5>
        <a:accent6>
          <a:srgbClr val="E78A00"/>
        </a:accent6>
        <a:hlink>
          <a:srgbClr val="CC0066"/>
        </a:hlink>
        <a:folHlink>
          <a:srgbClr val="009999"/>
        </a:folHlink>
      </a:clrScheme>
      <a:clrMap bg1="lt1" tx1="dk1" bg2="lt2" tx2="dk2" accent1="accent1" accent2="accent2" accent3="accent3" accent4="accent4" accent5="accent5" accent6="accent6" hlink="hlink" folHlink="folHlink"/>
    </a:extraClrScheme>
    <a:extraClrScheme>
      <a:clrScheme name="古瓶荷花 7">
        <a:dk1>
          <a:srgbClr val="0066CC"/>
        </a:dk1>
        <a:lt1>
          <a:srgbClr val="FFE1E1"/>
        </a:lt1>
        <a:dk2>
          <a:srgbClr val="006600"/>
        </a:dk2>
        <a:lt2>
          <a:srgbClr val="C0C0C0"/>
        </a:lt2>
        <a:accent1>
          <a:srgbClr val="FFFFCC"/>
        </a:accent1>
        <a:accent2>
          <a:srgbClr val="009999"/>
        </a:accent2>
        <a:accent3>
          <a:srgbClr val="FFEEEE"/>
        </a:accent3>
        <a:accent4>
          <a:srgbClr val="0056AE"/>
        </a:accent4>
        <a:accent5>
          <a:srgbClr val="FFFFE2"/>
        </a:accent5>
        <a:accent6>
          <a:srgbClr val="008A8A"/>
        </a:accent6>
        <a:hlink>
          <a:srgbClr val="EC0000"/>
        </a:hlink>
        <a:folHlink>
          <a:srgbClr val="0099FF"/>
        </a:folHlink>
      </a:clrScheme>
      <a:clrMap bg1="lt1" tx1="dk1" bg2="lt2" tx2="dk2" accent1="accent1" accent2="accent2" accent3="accent3" accent4="accent4" accent5="accent5" accent6="accent6" hlink="hlink" folHlink="folHlink"/>
    </a:extraClrScheme>
    <a:extraClrScheme>
      <a:clrScheme name="古瓶荷花 8">
        <a:dk1>
          <a:srgbClr val="292929"/>
        </a:dk1>
        <a:lt1>
          <a:srgbClr val="DDDDDD"/>
        </a:lt1>
        <a:dk2>
          <a:srgbClr val="0066CC"/>
        </a:dk2>
        <a:lt2>
          <a:srgbClr val="B2B2B2"/>
        </a:lt2>
        <a:accent1>
          <a:srgbClr val="CACADC"/>
        </a:accent1>
        <a:accent2>
          <a:srgbClr val="FFCC00"/>
        </a:accent2>
        <a:accent3>
          <a:srgbClr val="EBEBEB"/>
        </a:accent3>
        <a:accent4>
          <a:srgbClr val="212121"/>
        </a:accent4>
        <a:accent5>
          <a:srgbClr val="E1E1EB"/>
        </a:accent5>
        <a:accent6>
          <a:srgbClr val="E7B900"/>
        </a:accent6>
        <a:hlink>
          <a:srgbClr val="008080"/>
        </a:hlink>
        <a:folHlink>
          <a:srgbClr val="7D7DA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主题2</Template>
  <TotalTime>310</TotalTime>
  <Words>1348</Words>
  <Application>Microsoft Office PowerPoint</Application>
  <PresentationFormat>全屏显示(4:3)</PresentationFormat>
  <Paragraphs>116</Paragraphs>
  <Slides>20</Slides>
  <Notes>2</Notes>
  <HiddenSlides>0</HiddenSlides>
  <MMClips>0</MMClips>
  <ScaleCrop>false</ScaleCrop>
  <HeadingPairs>
    <vt:vector size="4" baseType="variant">
      <vt:variant>
        <vt:lpstr>主题</vt:lpstr>
      </vt:variant>
      <vt:variant>
        <vt:i4>1</vt:i4>
      </vt:variant>
      <vt:variant>
        <vt:lpstr>幻灯片标题</vt:lpstr>
      </vt:variant>
      <vt:variant>
        <vt:i4>20</vt:i4>
      </vt:variant>
    </vt:vector>
  </HeadingPairs>
  <TitlesOfParts>
    <vt:vector size="21" baseType="lpstr">
      <vt:lpstr>主题2</vt:lpstr>
      <vt:lpstr>公 共 经 济 学 （财 政 学） Public Finance</vt:lpstr>
      <vt:lpstr>第八章  公共支出的成本—效益分析</vt:lpstr>
      <vt:lpstr>本章目录</vt:lpstr>
      <vt:lpstr>公共选择的民主基础</vt:lpstr>
      <vt:lpstr>幻灯片 5</vt:lpstr>
      <vt:lpstr>幻灯片 6</vt:lpstr>
      <vt:lpstr>简单多数规则</vt:lpstr>
      <vt:lpstr>多数规则、多数暴政与低效率</vt:lpstr>
      <vt:lpstr>集体决策规则的修正和调整</vt:lpstr>
      <vt:lpstr>一致同意规则</vt:lpstr>
      <vt:lpstr>幻灯片 11</vt:lpstr>
      <vt:lpstr>幻灯片 12</vt:lpstr>
      <vt:lpstr>其他多数规则形式</vt:lpstr>
      <vt:lpstr>幻灯片 14</vt:lpstr>
      <vt:lpstr>幻灯片 15</vt:lpstr>
      <vt:lpstr>幻灯片 16</vt:lpstr>
      <vt:lpstr>幻灯片 17</vt:lpstr>
      <vt:lpstr>幻灯片 18</vt:lpstr>
      <vt:lpstr>公理化决策规则</vt:lpstr>
      <vt:lpstr>幻灯片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 共 经 济 学 （财 政 学） Public Finance</dc:title>
  <dc:creator>杨海燕</dc:creator>
  <cp:lastModifiedBy>杨海燕</cp:lastModifiedBy>
  <cp:revision>10</cp:revision>
  <dcterms:created xsi:type="dcterms:W3CDTF">2016-09-17T04:13:46Z</dcterms:created>
  <dcterms:modified xsi:type="dcterms:W3CDTF">2016-09-17T09:54:40Z</dcterms:modified>
</cp:coreProperties>
</file>