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89" r:id="rId4"/>
    <p:sldId id="290" r:id="rId5"/>
    <p:sldId id="291" r:id="rId6"/>
    <p:sldId id="292" r:id="rId7"/>
    <p:sldId id="293" r:id="rId8"/>
    <p:sldId id="294" r:id="rId9"/>
    <p:sldId id="295" r:id="rId10"/>
    <p:sldId id="296" r:id="rId11"/>
    <p:sldId id="297" r:id="rId12"/>
    <p:sldId id="298" r:id="rId13"/>
    <p:sldId id="299" r:id="rId14"/>
    <p:sldId id="300" r:id="rId15"/>
    <p:sldId id="301" r:id="rId16"/>
    <p:sldId id="302" r:id="rId17"/>
    <p:sldId id="303" r:id="rId18"/>
    <p:sldId id="304" r:id="rId19"/>
    <p:sldId id="305" r:id="rId20"/>
    <p:sldId id="306" r:id="rId21"/>
    <p:sldId id="307" r:id="rId22"/>
    <p:sldId id="308" r:id="rId23"/>
    <p:sldId id="309" r:id="rId2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13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EE75F959-BDA8-42C9-9660-9B7FE37CF489}" type="slidenum">
              <a:rPr altLang="en-US"/>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155229" y="222548"/>
            <a:ext cx="6534705" cy="647700"/>
          </a:xfr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28955" y="1268095"/>
            <a:ext cx="8157210" cy="5256530"/>
          </a:xfrm>
        </p:spPr>
        <p:txBody>
          <a:bodyPr/>
          <a:lstStyle>
            <a:lvl1pPr algn="just">
              <a:defRPr/>
            </a:lvl1pPr>
            <a:lvl2pPr algn="just">
              <a:defRPr/>
            </a:lvl2pPr>
            <a:lvl3pPr algn="just">
              <a:defRPr/>
            </a:lvl3pPr>
            <a:lvl4pPr algn="just">
              <a:defRPr/>
            </a:lvl4pPr>
            <a:lvl5pPr algn="just">
              <a:defRPr/>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A1E11646-68B9-467C-AC55-B59D6BE76929}" type="slidenum">
              <a:rPr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1.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B65D3D-446B-4FED-B32C-9BA5BBDDE47A}"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B6EC00-37C6-476C-AEAF-DD0018083EA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7" name="标题占位符 1"/>
          <p:cNvSpPr>
            <a:spLocks noGrp="1" noChangeArrowheads="1"/>
          </p:cNvSpPr>
          <p:nvPr>
            <p:ph type="title" idx="4294967295"/>
          </p:nvPr>
        </p:nvSpPr>
        <p:spPr bwMode="auto">
          <a:xfrm>
            <a:off x="1187624" y="188893"/>
            <a:ext cx="6737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smtClean="0">
                <a:sym typeface="华文中宋" pitchFamily="2" charset="-122"/>
              </a:rPr>
              <a:t>单击此处编辑母版标题样式</a:t>
            </a:r>
            <a:endParaRPr lang="zh-CN" altLang="en-US" dirty="0" smtClean="0">
              <a:sym typeface="华文中宋" pitchFamily="2" charset="-122"/>
            </a:endParaRPr>
          </a:p>
        </p:txBody>
      </p:sp>
      <p:sp>
        <p:nvSpPr>
          <p:cNvPr id="1028" name="文本占位符 2"/>
          <p:cNvSpPr>
            <a:spLocks noGrp="1" noChangeArrowheads="1"/>
          </p:cNvSpPr>
          <p:nvPr>
            <p:ph type="body" idx="9"/>
          </p:nvPr>
        </p:nvSpPr>
        <p:spPr bwMode="auto">
          <a:xfrm>
            <a:off x="539552" y="1052736"/>
            <a:ext cx="7992888" cy="52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smtClean="0">
                <a:sym typeface="Calibri" panose="020F0502020204030204" charset="0"/>
              </a:rPr>
              <a:t>单击此处编辑母版标题样式</a:t>
            </a:r>
            <a:endParaRPr lang="zh-CN" altLang="en-US" dirty="0" smtClean="0">
              <a:sym typeface="Calibri" panose="020F0502020204030204" charset="0"/>
            </a:endParaRPr>
          </a:p>
        </p:txBody>
      </p:sp>
      <p:sp>
        <p:nvSpPr>
          <p:cNvPr id="2053" name="日期占位符 3"/>
          <p:cNvSpPr>
            <a:spLocks noGrp="1"/>
          </p:cNvSpPr>
          <p:nvPr>
            <p:ph type="dt" sz="half" idx="2"/>
          </p:nvPr>
        </p:nvSpPr>
        <p:spPr>
          <a:xfrm>
            <a:off x="457200" y="6356350"/>
            <a:ext cx="2133600" cy="365125"/>
          </a:xfrm>
          <a:prstGeom prst="rect">
            <a:avLst/>
          </a:prstGeom>
          <a:noFill/>
          <a:ln w="9525">
            <a:noFill/>
            <a:miter/>
          </a:ln>
        </p:spPr>
        <p:txBody>
          <a:bodyPr vert="horz" wrap="square" anchor="ctr"/>
          <a:lstStyle>
            <a:lvl1pPr eaLnBrk="1" hangingPunct="1">
              <a:buFont typeface="Arial" panose="020B0604020202020204" pitchFamily="34" charset="0"/>
              <a:buNone/>
              <a:defRPr sz="1200" noProof="1">
                <a:solidFill>
                  <a:srgbClr val="898989"/>
                </a:solidFill>
                <a:latin typeface="微软雅黑" panose="020B0503020204020204" charset="-122"/>
                <a:ea typeface="宋体" panose="02010600030101010101" pitchFamily="2" charset="-122"/>
                <a:sym typeface="微软雅黑" panose="020B0503020204020204" charset="-122"/>
              </a:defRPr>
            </a:lvl1pPr>
          </a:lstStyle>
          <a:p>
            <a:pPr fontAlgn="base">
              <a:spcBef>
                <a:spcPct val="0"/>
              </a:spcBef>
              <a:spcAft>
                <a:spcPct val="0"/>
              </a:spcAft>
              <a:defRPr/>
            </a:pPr>
            <a:endParaRPr lang="zh-CN" altLang="en-US"/>
          </a:p>
        </p:txBody>
      </p:sp>
      <p:sp>
        <p:nvSpPr>
          <p:cNvPr id="2054" name="页脚占位符 4"/>
          <p:cNvSpPr>
            <a:spLocks noGrp="1"/>
          </p:cNvSpPr>
          <p:nvPr>
            <p:ph type="ftr" sz="quarter" idx="3"/>
          </p:nvPr>
        </p:nvSpPr>
        <p:spPr>
          <a:xfrm>
            <a:off x="3124200" y="6356350"/>
            <a:ext cx="2895600" cy="365125"/>
          </a:xfrm>
          <a:prstGeom prst="rect">
            <a:avLst/>
          </a:prstGeom>
          <a:noFill/>
          <a:ln w="9525">
            <a:noFill/>
            <a:miter/>
          </a:ln>
        </p:spPr>
        <p:txBody>
          <a:bodyPr vert="horz" wrap="square" lIns="91440" tIns="45720" rIns="91440" bIns="45720" numCol="1" anchor="ctr" anchorCtr="0" compatLnSpc="1"/>
          <a:lstStyle>
            <a:lvl1pPr algn="ctr" eaLnBrk="1" hangingPunct="1">
              <a:buFont typeface="Arial" panose="020B0604020202020204" pitchFamily="34" charset="0"/>
              <a:buNone/>
              <a:defRPr sz="1200" noProof="1">
                <a:solidFill>
                  <a:srgbClr val="898989"/>
                </a:solidFill>
                <a:latin typeface="Calibri" panose="020F0502020204030204" charset="0"/>
                <a:cs typeface="Calibri" panose="020F0502020204030204" charset="0"/>
                <a:sym typeface="Calibri" panose="020F0502020204030204" charset="0"/>
              </a:defRPr>
            </a:lvl1pPr>
          </a:lstStyle>
          <a:p>
            <a:pPr fontAlgn="base">
              <a:spcBef>
                <a:spcPct val="0"/>
              </a:spcBef>
              <a:spcAft>
                <a:spcPct val="0"/>
              </a:spcAft>
              <a:defRPr/>
            </a:pPr>
            <a:endParaRPr lang="zh-CN" altLang="zh-CN"/>
          </a:p>
        </p:txBody>
      </p:sp>
      <p:sp>
        <p:nvSpPr>
          <p:cNvPr id="2055" name="灯片编号占位符 5"/>
          <p:cNvSpPr>
            <a:spLocks noGrp="1"/>
          </p:cNvSpPr>
          <p:nvPr>
            <p:ph type="sldNum" sz="quarter" idx="4"/>
          </p:nvPr>
        </p:nvSpPr>
        <p:spPr>
          <a:xfrm>
            <a:off x="6553200" y="6356350"/>
            <a:ext cx="2133600" cy="365125"/>
          </a:xfrm>
          <a:prstGeom prst="rect">
            <a:avLst/>
          </a:prstGeom>
          <a:noFill/>
          <a:ln w="9525">
            <a:noFill/>
            <a:miter/>
          </a:ln>
        </p:spPr>
        <p:txBody>
          <a:bodyPr vert="horz" wrap="square" lIns="91440" tIns="45720" rIns="91440" bIns="45720" numCol="1" anchor="ctr" anchorCtr="0" compatLnSpc="1"/>
          <a:lstStyle>
            <a:lvl1pPr algn="r" eaLnBrk="1" hangingPunct="1">
              <a:buFont typeface="Arial" panose="020B0604020202020204" pitchFamily="34" charset="0"/>
              <a:buNone/>
              <a:defRPr sz="1200" noProof="1" smtClean="0">
                <a:solidFill>
                  <a:srgbClr val="898989"/>
                </a:solidFill>
                <a:latin typeface="微软雅黑" panose="020B0503020204020204" charset="-122"/>
                <a:sym typeface="微软雅黑" panose="020B0503020204020204" charset="-122"/>
              </a:defRPr>
            </a:lvl1pPr>
          </a:lstStyle>
          <a:p>
            <a:pPr fontAlgn="base">
              <a:spcBef>
                <a:spcPct val="0"/>
              </a:spcBef>
              <a:spcAft>
                <a:spcPct val="0"/>
              </a:spcAft>
              <a:defRPr/>
            </a:pPr>
            <a:fld id="{5D49B110-1728-47C6-B082-304D17FF2B0E}" type="slidenum">
              <a:rPr altLang="en-US"/>
            </a:fld>
            <a:endParaRPr lang="zh-CN" altLang="en-US"/>
          </a:p>
        </p:txBody>
      </p:sp>
      <p:pic>
        <p:nvPicPr>
          <p:cNvPr id="1032"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692900" y="6492874"/>
            <a:ext cx="2413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8"/>
          <p:cNvPicPr>
            <a:picLocks noChangeAspect="1"/>
          </p:cNvPicPr>
          <p:nvPr userDrawn="1"/>
        </p:nvPicPr>
        <p:blipFill>
          <a:blip r:embed="rId4"/>
          <a:stretch>
            <a:fillRect/>
          </a:stretch>
        </p:blipFill>
        <p:spPr>
          <a:xfrm>
            <a:off x="5715" y="-12065"/>
            <a:ext cx="1050290" cy="920115"/>
          </a:xfrm>
          <a:prstGeom prst="rect">
            <a:avLst/>
          </a:prstGeom>
        </p:spPr>
      </p:pic>
      <p:pic>
        <p:nvPicPr>
          <p:cNvPr id="2" name="图片 1"/>
          <p:cNvPicPr>
            <a:picLocks noChangeAspect="1"/>
          </p:cNvPicPr>
          <p:nvPr userDrawn="1"/>
        </p:nvPicPr>
        <p:blipFill>
          <a:blip r:embed="rId5"/>
          <a:stretch>
            <a:fillRect/>
          </a:stretch>
        </p:blipFill>
        <p:spPr>
          <a:xfrm flipV="1">
            <a:off x="1056005" y="824230"/>
            <a:ext cx="5908675" cy="8382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0" rtl="0" eaLnBrk="0" fontAlgn="base" hangingPunct="0">
        <a:spcBef>
          <a:spcPct val="0"/>
        </a:spcBef>
        <a:spcAft>
          <a:spcPct val="0"/>
        </a:spcAft>
        <a:buFont typeface="Arial" panose="020B0604020202020204" pitchFamily="34" charset="0"/>
        <a:defRPr sz="2000" b="1" kern="120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mj-cs"/>
          <a:sym typeface="宋体" panose="02010600030101010101" pitchFamily="2" charset="-122"/>
        </a:defRPr>
      </a:lvl1pPr>
      <a:lvl2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2pPr>
      <a:lvl3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3pPr>
      <a:lvl4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4pPr>
      <a:lvl5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5pPr>
      <a:lvl6pPr marL="4572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6pPr>
      <a:lvl7pPr marL="9144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7pPr>
      <a:lvl8pPr marL="13716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8pPr>
      <a:lvl9pPr marL="18288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9pPr>
    </p:titleStyle>
    <p:bodyStyle>
      <a:lvl1pPr marL="342900" indent="-342900" algn="just" defTabSz="0" rtl="0" eaLnBrk="0" fontAlgn="base" hangingPunct="0">
        <a:lnSpc>
          <a:spcPct val="135000"/>
        </a:lnSpc>
        <a:spcBef>
          <a:spcPct val="200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1pPr>
      <a:lvl2pPr marL="742950" lvl="1" indent="-285750" algn="l" defTabSz="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2pPr>
      <a:lvl3pPr marL="1143000" lvl="2" indent="-228600" algn="l" defTabSz="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3pPr>
      <a:lvl4pPr marL="1600200" lvl="3"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4pPr>
      <a:lvl5pPr marL="2057400" lvl="4"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5pPr>
      <a:lvl6pPr marL="2514600" lvl="5"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6pPr>
      <a:lvl7pPr marL="2971800" lvl="6"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7pPr>
      <a:lvl8pPr marL="3429000" lvl="7"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8pPr>
      <a:lvl9pPr marL="3886200" lvl="8"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9pPr>
    </p:bodyStyle>
    <p:otherStyle>
      <a:lvl1pPr marL="0" lvl="0"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6.png"/><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4"/>
          <p:cNvPicPr>
            <a:picLocks noChangeAspect="1"/>
          </p:cNvPicPr>
          <p:nvPr>
            <p:ph idx="1"/>
          </p:nvPr>
        </p:nvPicPr>
        <p:blipFill>
          <a:blip r:embed="rId1"/>
          <a:stretch>
            <a:fillRect/>
          </a:stretch>
        </p:blipFill>
        <p:spPr>
          <a:xfrm>
            <a:off x="-3810" y="-1905"/>
            <a:ext cx="9138920" cy="6857365"/>
          </a:xfrm>
          <a:prstGeom prst="rect">
            <a:avLst/>
          </a:prstGeom>
        </p:spPr>
      </p:pic>
      <p:sp>
        <p:nvSpPr>
          <p:cNvPr id="6" name="文本框 5"/>
          <p:cNvSpPr txBox="1"/>
          <p:nvPr/>
        </p:nvSpPr>
        <p:spPr>
          <a:xfrm>
            <a:off x="959485" y="2487930"/>
            <a:ext cx="7914640" cy="768350"/>
          </a:xfrm>
          <a:prstGeom prst="rect">
            <a:avLst/>
          </a:prstGeom>
          <a:noFill/>
        </p:spPr>
        <p:txBody>
          <a:bodyPr wrap="square" rtlCol="0">
            <a:spAutoFit/>
          </a:bodyPr>
          <a:p>
            <a:pPr algn="ctr"/>
            <a:r>
              <a:rPr lang="zh-CN" altLang="en-US" sz="4400">
                <a:latin typeface="方正粗黑宋简体" panose="02000000000000000000" charset="-122"/>
                <a:ea typeface="方正粗黑宋简体" panose="02000000000000000000" charset="-122"/>
                <a:cs typeface="方正粗黑宋简体" panose="02000000000000000000" charset="-122"/>
              </a:rPr>
              <a:t>第二章   国际商务的理论基础</a:t>
            </a:r>
            <a:endParaRPr lang="zh-CN" altLang="en-US" sz="4400">
              <a:latin typeface="方正粗黑宋简体" panose="02000000000000000000" charset="-122"/>
              <a:ea typeface="方正粗黑宋简体" panose="02000000000000000000" charset="-122"/>
              <a:cs typeface="方正粗黑宋简体" panose="02000000000000000000"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国际直接投资理论</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sym typeface="+mn-ea"/>
              </a:rPr>
              <a:t>(二)理论评价</a:t>
            </a:r>
            <a:endParaRPr lang="zh-CN" altLang="en-US"/>
          </a:p>
          <a:p>
            <a:r>
              <a:rPr lang="zh-CN" altLang="en-US">
                <a:sym typeface="+mn-ea"/>
              </a:rPr>
              <a:t>产品生命周期理论首次将国际直接投资与国际贸易、产品生命周期纳入一个分析框架,同时将静态分析和动态分析有效地结合起来,因此,具有一定的理论地位。</a:t>
            </a:r>
            <a:endParaRPr lang="zh-CN" altLang="en-US"/>
          </a:p>
          <a:p>
            <a:r>
              <a:rPr lang="zh-CN" altLang="en-US">
                <a:sym typeface="+mn-ea"/>
              </a:rPr>
              <a:t>但该理论的不足在于:第一,理论的出发点是“二战”后美国跨国公司在西欧的直接投资,因此难以解释后起投资国如西欧、日本与发展中国家的对外直接投资行为与规律;第二,无法解释跨国公司全球生产体系建立起来以后遍及全球的投资行为,也无法说明非替代出口的投资增加以及跨国公司海外生产非标准化产品的现象;第三,从目前国际直接投资的存量和流量来看,其中大部分是发生在美国、欧盟与日本等发达国家产业内的双向投资行为,对这一现象,产品生命周期理论无法解释。</a:t>
            </a:r>
            <a:endParaRPr lang="zh-CN" altLang="en-US"/>
          </a:p>
          <a:p>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国际直接投资理论</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三、内部化理论</a:t>
            </a:r>
            <a:endParaRPr lang="zh-CN" altLang="en-US"/>
          </a:p>
          <a:p>
            <a:pPr marL="0" indent="0">
              <a:buNone/>
            </a:pPr>
            <a:r>
              <a:rPr lang="en-US" altLang="zh-CN" sz="2200" b="1" dirty="0">
                <a:latin typeface="楷体" panose="02010609060101010101" charset="-122"/>
                <a:ea typeface="楷体" panose="02010609060101010101" charset="-122"/>
              </a:rPr>
              <a:t>(一)基本观点</a:t>
            </a:r>
            <a:endParaRPr lang="zh-CN" altLang="en-US"/>
          </a:p>
          <a:p>
            <a:r>
              <a:rPr lang="zh-CN" altLang="en-US"/>
              <a:t>内部化理论从外部市场不完全与企业内部资源配置的关系来说明对外直接投资的动因。该理论的出发点是市场不完全,认为市场不完全不仅在最终产品市场上存在,在中间产品市场上也同样存在。</a:t>
            </a:r>
            <a:endParaRPr lang="zh-CN" altLang="en-US"/>
          </a:p>
          <a:p>
            <a:r>
              <a:rPr lang="zh-CN" altLang="en-US"/>
              <a:t>根据内部化理论,企业通过对外直接投资形成内部市场,在全球范围内组织生产与协调分工,以避免外部市场不完全对其经营产生的影响。</a:t>
            </a:r>
            <a:endParaRPr lang="zh-CN" altLang="en-US"/>
          </a:p>
          <a:p>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国际直接投资理论</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sym typeface="+mn-ea"/>
              </a:rPr>
              <a:t>(二)理论评价</a:t>
            </a:r>
            <a:endParaRPr lang="zh-CN" altLang="en-US"/>
          </a:p>
          <a:p>
            <a:r>
              <a:rPr lang="zh-CN" altLang="en-US">
                <a:sym typeface="+mn-ea"/>
              </a:rPr>
              <a:t>内部化理论从内部市场形成的角度阐述了国际直接投资理论,对跨国公司的内在形成机理有比较普遍的解释力。与其他国际直接投资理论相比,内部化理论适用于不同发展水平的国家,包括发达国家和落后国家,因此,具有相当于“通论”和“一般理论”的地位,大大推进了国际直接投资理论的发展。更为重要的是,内部化理论强调了知识产品内部一体化市场的形成,更加符合当今国际生产的现实状况。</a:t>
            </a:r>
            <a:endParaRPr lang="zh-CN" altLang="en-US"/>
          </a:p>
          <a:p>
            <a:r>
              <a:rPr lang="zh-CN" altLang="en-US">
                <a:sym typeface="+mn-ea"/>
              </a:rPr>
              <a:t>内部化理论的不足之处是过分注重企业经营决策内部因素的分析,却忽略了对影响企业运作的各种外部因素的分析,对跨国公司的国际分工和生产缺乏总体认识,对国际直接投资的区位选择等宏观因素也缺乏把握。</a:t>
            </a:r>
            <a:endParaRPr lang="zh-CN" altLang="en-US"/>
          </a:p>
          <a:p>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国际直接投资理论</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四、国际生产折中理论 </a:t>
            </a:r>
            <a:endParaRPr lang="zh-CN" altLang="en-US"/>
          </a:p>
          <a:p>
            <a:pPr marL="0" indent="0">
              <a:buNone/>
            </a:pPr>
            <a:r>
              <a:rPr lang="en-US" altLang="zh-CN" sz="2200" b="1" dirty="0">
                <a:latin typeface="楷体" panose="02010609060101010101" charset="-122"/>
                <a:ea typeface="楷体" panose="02010609060101010101" charset="-122"/>
              </a:rPr>
              <a:t>(一)基本观点</a:t>
            </a:r>
            <a:endParaRPr lang="zh-CN" altLang="en-US"/>
          </a:p>
          <a:p>
            <a:r>
              <a:rPr lang="zh-CN" altLang="en-US"/>
              <a:t>国际生产折中理论的核心是,企业跨国经营是该企业具有的所有权特定优势、内部化优势和区位优势综合作用的结果。</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(二)理论评价</a:t>
            </a:r>
            <a:endParaRPr lang="zh-CN" altLang="en-US"/>
          </a:p>
          <a:p>
            <a:r>
              <a:rPr lang="zh-CN" altLang="en-US"/>
              <a:t>邓宁的国际生产折中理论在理论渊源上融合了以往各种学说的精华,并加以归纳与总结,使理论更加丰富,较以往的各种理论更全面地解释了企业国际化经营的动因,从而形成了一个具有普遍性的理论体系。但是,该理论的不足之处在于,它过于注重对企业内部要素的研究,忽略了企业所处的特定社会政治、经济条件对企业经营决策的影响。</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国际直接投资理论</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五、比较优势投资理论</a:t>
            </a:r>
            <a:endParaRPr lang="zh-CN" altLang="en-US"/>
          </a:p>
          <a:p>
            <a:r>
              <a:rPr lang="zh-CN" altLang="en-US"/>
              <a:t>比较优势投资理论的核心内容是:第一,对外直接投资应该从本国已处于或即将处于比较劣势的产业即边际产业开始,并依次进行;第二,企业和东道国的技术差距越小越好,这样有利于当地比较优势产业的建立,两国可以在对外直接投资及其引致的贸易中互补,并能更大程度地受益。</a:t>
            </a:r>
            <a:endParaRPr lang="zh-CN" altLang="en-US"/>
          </a:p>
          <a:p>
            <a:r>
              <a:rPr lang="zh-CN" altLang="en-US"/>
              <a:t>比较优势投资理论的不足在于忽略了企业技术优势在对外直接投资中的重要作用,而且该理论仅仅根据日本在20世纪60~70年代某些产业的对外直接投资实践总结而成,因而缺乏普遍性和说服力。事实上,80年代后期,许多日本企业的对外直接投资是遵循垄断优势原则进行的。</a:t>
            </a: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第二节　国际直接投资理论</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六、发展中国家的国际直接投资理论</a:t>
            </a:r>
            <a:endParaRPr lang="zh-CN" altLang="en-US"/>
          </a:p>
          <a:p>
            <a:pPr marL="0" indent="0">
              <a:buNone/>
            </a:pPr>
            <a:r>
              <a:rPr lang="en-US" altLang="zh-CN" sz="2200" b="1" dirty="0">
                <a:latin typeface="楷体" panose="02010609060101010101" charset="-122"/>
                <a:ea typeface="楷体" panose="02010609060101010101" charset="-122"/>
              </a:rPr>
              <a:t>(一)小规模技术理论</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(二)技术地方化理论</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(三)技术创新产业升级理论</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企业国际化理论</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一、企业国际化发展阶段理论</a:t>
            </a:r>
            <a:endParaRPr lang="zh-CN" altLang="en-US"/>
          </a:p>
          <a:p>
            <a:pPr marL="0" indent="0">
              <a:buNone/>
            </a:pPr>
            <a:r>
              <a:rPr lang="en-US" altLang="zh-CN" sz="2200" b="1" dirty="0">
                <a:latin typeface="楷体" panose="02010609060101010101" charset="-122"/>
                <a:ea typeface="楷体" panose="02010609060101010101" charset="-122"/>
              </a:rPr>
              <a:t>(一)罗宾逊的六阶段论</a:t>
            </a:r>
            <a:endParaRPr lang="zh-CN" altLang="en-US"/>
          </a:p>
          <a:p>
            <a:r>
              <a:rPr lang="zh-CN" altLang="en-US"/>
              <a:t>1.国内阶段</a:t>
            </a:r>
            <a:endParaRPr lang="zh-CN" altLang="en-US"/>
          </a:p>
          <a:p>
            <a:r>
              <a:rPr lang="zh-CN" altLang="en-US"/>
              <a:t>2.出口阶段</a:t>
            </a:r>
            <a:endParaRPr lang="zh-CN" altLang="en-US"/>
          </a:p>
          <a:p>
            <a:r>
              <a:rPr lang="zh-CN" altLang="en-US"/>
              <a:t>3.国际经营阶段</a:t>
            </a:r>
            <a:endParaRPr lang="zh-CN" altLang="en-US"/>
          </a:p>
          <a:p>
            <a:r>
              <a:rPr lang="zh-CN" altLang="en-US"/>
              <a:t>4.多国阶段</a:t>
            </a:r>
            <a:endParaRPr lang="zh-CN" altLang="en-US"/>
          </a:p>
          <a:p>
            <a:r>
              <a:rPr lang="zh-CN" altLang="en-US"/>
              <a:t>5.跨国经营阶段</a:t>
            </a:r>
            <a:endParaRPr lang="zh-CN" altLang="en-US"/>
          </a:p>
          <a:p>
            <a:r>
              <a:rPr lang="zh-CN" altLang="en-US"/>
              <a:t>6.超国家阶段</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企业国际化理论</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(二)小林规威的五阶段论</a:t>
            </a:r>
            <a:endParaRPr lang="zh-CN" altLang="en-US"/>
          </a:p>
          <a:p>
            <a:r>
              <a:rPr lang="zh-CN" altLang="en-US"/>
              <a:t>1.以母公司为中心的经营阶段</a:t>
            </a:r>
            <a:endParaRPr lang="zh-CN" altLang="en-US"/>
          </a:p>
          <a:p>
            <a:r>
              <a:rPr lang="zh-CN" altLang="en-US"/>
              <a:t>2.当地经营阶段</a:t>
            </a:r>
            <a:endParaRPr lang="zh-CN" altLang="en-US"/>
          </a:p>
          <a:p>
            <a:r>
              <a:rPr lang="zh-CN" altLang="en-US"/>
              <a:t>3.区域联系经营阶段</a:t>
            </a:r>
            <a:endParaRPr lang="zh-CN" altLang="en-US"/>
          </a:p>
          <a:p>
            <a:r>
              <a:rPr lang="zh-CN" altLang="en-US"/>
              <a:t>4.全球经营阶段</a:t>
            </a:r>
            <a:endParaRPr lang="zh-CN" altLang="en-US"/>
          </a:p>
          <a:p>
            <a:r>
              <a:rPr lang="zh-CN" altLang="en-US"/>
              <a:t>5.全球调配式经营阶段</a:t>
            </a: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企业国际化理论</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(三)巴尔马特的四阶段论</a:t>
            </a:r>
            <a:endParaRPr lang="zh-CN" altLang="en-US"/>
          </a:p>
          <a:p>
            <a:r>
              <a:rPr lang="zh-CN" altLang="en-US"/>
              <a:t>1.国内指向阶段(又称种族阶段或本国中心阶段)</a:t>
            </a:r>
            <a:endParaRPr lang="zh-CN" altLang="en-US"/>
          </a:p>
          <a:p>
            <a:r>
              <a:rPr lang="zh-CN" altLang="en-US"/>
              <a:t>2.当地化阶段(又称多元中心阶段)</a:t>
            </a:r>
            <a:endParaRPr lang="zh-CN" altLang="en-US"/>
          </a:p>
          <a:p>
            <a:r>
              <a:rPr lang="zh-CN" altLang="en-US"/>
              <a:t>3.区域指向阶段</a:t>
            </a:r>
            <a:endParaRPr lang="zh-CN" altLang="en-US"/>
          </a:p>
          <a:p>
            <a:r>
              <a:rPr lang="zh-CN" altLang="en-US"/>
              <a:t>4.全球一体化阶段</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(四)安索夫的三阶段论</a:t>
            </a:r>
            <a:endParaRPr lang="zh-CN" altLang="en-US"/>
          </a:p>
          <a:p>
            <a:r>
              <a:rPr lang="zh-CN" altLang="en-US"/>
              <a:t>1.出口阶段</a:t>
            </a:r>
            <a:endParaRPr lang="zh-CN" altLang="en-US"/>
          </a:p>
          <a:p>
            <a:r>
              <a:rPr lang="zh-CN" altLang="en-US"/>
              <a:t>2.国际阶段</a:t>
            </a:r>
            <a:endParaRPr lang="zh-CN" altLang="en-US"/>
          </a:p>
          <a:p>
            <a:r>
              <a:rPr lang="zh-CN" altLang="en-US"/>
              <a:t>3.跨国经营阶段</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企业国际化理论</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二、企业国际化网络理论</a:t>
            </a:r>
            <a:endParaRPr lang="zh-CN" altLang="en-US"/>
          </a:p>
          <a:p>
            <a:r>
              <a:rPr lang="zh-CN" altLang="en-US"/>
              <a:t>瑞典学者约翰森和麦特森(L.G.Mattsson)是企业国际化网络理论的主要代表人物,他们在1988年一篇题为《产业系统的国际化—— 一种网络研究方法》(Internationalisation in Industrial System—A Network Approach)的论文中,运用网络理论分析产业内企业的国际化问题。</a:t>
            </a:r>
            <a:endParaRPr lang="zh-CN" altLang="en-US"/>
          </a:p>
          <a:p>
            <a:r>
              <a:rPr lang="zh-CN" altLang="en-US"/>
              <a:t>企业国际化网络理论的核心是:“单个厂商的生存依赖于其他企业所控制的资源,企业通过其在网络中的地位来得到这些外部资源。”根据该理论,企业群体在特定产业内从事生产、销售及服务等活动构成了彼此的相互依存关系,而企业的国际化正是企业在国际市场中逐步建立、发展和完善网络关系的过程,企业国际化的程度又决定了其在国际市场网络中的地位。</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p>
            <a:endParaRPr lang="zh-CN" altLang="en-US"/>
          </a:p>
        </p:txBody>
      </p:sp>
      <p:grpSp>
        <p:nvGrpSpPr>
          <p:cNvPr id="4" name="Group 2"/>
          <p:cNvGrpSpPr/>
          <p:nvPr/>
        </p:nvGrpSpPr>
        <p:grpSpPr bwMode="auto">
          <a:xfrm>
            <a:off x="1911350" y="2564904"/>
            <a:ext cx="5613400" cy="646748"/>
            <a:chOff x="0" y="0"/>
            <a:chExt cx="8840" cy="1019"/>
          </a:xfrm>
        </p:grpSpPr>
        <p:sp>
          <p:nvSpPr>
            <p:cNvPr id="5"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6" name="Group 4"/>
            <p:cNvGrpSpPr/>
            <p:nvPr/>
          </p:nvGrpSpPr>
          <p:grpSpPr bwMode="auto">
            <a:xfrm>
              <a:off x="108" y="36"/>
              <a:ext cx="8673" cy="981"/>
              <a:chOff x="0" y="0"/>
              <a:chExt cx="8673" cy="981"/>
            </a:xfrm>
          </p:grpSpPr>
          <p:pic>
            <p:nvPicPr>
              <p:cNvPr id="7"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TextBox 2"/>
              <p:cNvSpPr>
                <a:spLocks noChangeArrowheads="1"/>
              </p:cNvSpPr>
              <p:nvPr/>
            </p:nvSpPr>
            <p:spPr bwMode="auto">
              <a:xfrm>
                <a:off x="0" y="193"/>
                <a:ext cx="8260" cy="6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sz="2200" dirty="0">
                    <a:solidFill>
                      <a:schemeClr val="bg1"/>
                    </a:solidFill>
                    <a:latin typeface="微软雅黑" panose="020B0503020204020204" charset="-122"/>
                    <a:ea typeface="微软雅黑" panose="020B0503020204020204" charset="-122"/>
                    <a:sym typeface="微软雅黑" panose="020B0503020204020204" charset="-122"/>
                  </a:rPr>
                  <a:t>第一节　国际贸易理论	</a:t>
                </a:r>
                <a:endParaRPr lang="zh-CN" sz="2200" dirty="0">
                  <a:solidFill>
                    <a:schemeClr val="bg1"/>
                  </a:solidFill>
                  <a:latin typeface="微软雅黑" panose="020B0503020204020204" charset="-122"/>
                  <a:ea typeface="微软雅黑" panose="020B0503020204020204" charset="-122"/>
                  <a:sym typeface="微软雅黑" panose="020B0503020204020204" charset="-122"/>
                </a:endParaRPr>
              </a:p>
            </p:txBody>
          </p:sp>
        </p:grpSp>
      </p:grpSp>
      <p:sp>
        <p:nvSpPr>
          <p:cNvPr id="9" name="直接连接符 18"/>
          <p:cNvSpPr>
            <a:spLocks noChangeShapeType="1"/>
          </p:cNvSpPr>
          <p:nvPr/>
        </p:nvSpPr>
        <p:spPr bwMode="auto">
          <a:xfrm>
            <a:off x="1692275" y="1123950"/>
            <a:ext cx="1588" cy="4933950"/>
          </a:xfrm>
          <a:prstGeom prst="line">
            <a:avLst/>
          </a:prstGeom>
          <a:noFill/>
          <a:ln w="9525" cap="flat" cmpd="sng">
            <a:solidFill>
              <a:srgbClr val="076F8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 name="TextBox 19"/>
          <p:cNvSpPr>
            <a:spLocks noChangeArrowheads="1"/>
          </p:cNvSpPr>
          <p:nvPr/>
        </p:nvSpPr>
        <p:spPr bwMode="auto">
          <a:xfrm>
            <a:off x="900113" y="4870450"/>
            <a:ext cx="503237" cy="1076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3200" b="1">
                <a:solidFill>
                  <a:srgbClr val="076F8B"/>
                </a:solidFill>
                <a:latin typeface="方正宋黑简体" panose="02000000000000000000" pitchFamily="1" charset="-122"/>
                <a:ea typeface="方正宋黑简体" panose="02000000000000000000" pitchFamily="1" charset="-122"/>
                <a:sym typeface="方正宋黑简体" panose="02000000000000000000" pitchFamily="1" charset="-122"/>
              </a:rPr>
              <a:t>目录</a:t>
            </a:r>
            <a:endParaRPr lang="zh-CN" altLang="en-US"/>
          </a:p>
        </p:txBody>
      </p:sp>
      <p:grpSp>
        <p:nvGrpSpPr>
          <p:cNvPr id="11" name="Group 9"/>
          <p:cNvGrpSpPr/>
          <p:nvPr/>
        </p:nvGrpSpPr>
        <p:grpSpPr bwMode="auto">
          <a:xfrm>
            <a:off x="1908175" y="3353892"/>
            <a:ext cx="5613400" cy="646747"/>
            <a:chOff x="0" y="0"/>
            <a:chExt cx="8840" cy="1019"/>
          </a:xfrm>
        </p:grpSpPr>
        <p:sp>
          <p:nvSpPr>
            <p:cNvPr id="12"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3" name="Group 11"/>
            <p:cNvGrpSpPr/>
            <p:nvPr/>
          </p:nvGrpSpPr>
          <p:grpSpPr bwMode="auto">
            <a:xfrm>
              <a:off x="108" y="36"/>
              <a:ext cx="8673" cy="981"/>
              <a:chOff x="0" y="0"/>
              <a:chExt cx="8673" cy="981"/>
            </a:xfrm>
          </p:grpSpPr>
          <p:pic>
            <p:nvPicPr>
              <p:cNvPr id="14"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 name="TextBox 2"/>
              <p:cNvSpPr>
                <a:spLocks noChangeArrowheads="1"/>
              </p:cNvSpPr>
              <p:nvPr/>
            </p:nvSpPr>
            <p:spPr bwMode="auto">
              <a:xfrm>
                <a:off x="0" y="193"/>
                <a:ext cx="8260" cy="6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dirty="0">
                    <a:solidFill>
                      <a:schemeClr val="bg1"/>
                    </a:solidFill>
                    <a:latin typeface="微软雅黑" panose="020B0503020204020204" charset="-122"/>
                    <a:ea typeface="微软雅黑" panose="020B0503020204020204" charset="-122"/>
                    <a:sym typeface="微软雅黑" panose="020B0503020204020204" charset="-122"/>
                  </a:rPr>
                  <a:t>第二节　国际直接投资理论</a:t>
                </a:r>
                <a:endParaRPr lang="zh-CN" altLang="en-US" sz="2200" dirty="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16" name="Group 14"/>
          <p:cNvGrpSpPr/>
          <p:nvPr/>
        </p:nvGrpSpPr>
        <p:grpSpPr bwMode="auto">
          <a:xfrm>
            <a:off x="1908175" y="4146054"/>
            <a:ext cx="5613400" cy="648336"/>
            <a:chOff x="0" y="0"/>
            <a:chExt cx="8840" cy="1019"/>
          </a:xfrm>
        </p:grpSpPr>
        <p:sp>
          <p:nvSpPr>
            <p:cNvPr id="17"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8" name="Group 16"/>
            <p:cNvGrpSpPr/>
            <p:nvPr/>
          </p:nvGrpSpPr>
          <p:grpSpPr bwMode="auto">
            <a:xfrm>
              <a:off x="108" y="36"/>
              <a:ext cx="8673" cy="981"/>
              <a:chOff x="0" y="0"/>
              <a:chExt cx="8673" cy="981"/>
            </a:xfrm>
          </p:grpSpPr>
          <p:pic>
            <p:nvPicPr>
              <p:cNvPr id="19"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 name="TextBox 2"/>
              <p:cNvSpPr>
                <a:spLocks noChangeArrowheads="1"/>
              </p:cNvSpPr>
              <p:nvPr/>
            </p:nvSpPr>
            <p:spPr bwMode="auto">
              <a:xfrm>
                <a:off x="0" y="193"/>
                <a:ext cx="8260" cy="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dirty="0">
                    <a:solidFill>
                      <a:schemeClr val="bg1"/>
                    </a:solidFill>
                    <a:latin typeface="微软雅黑" panose="020B0503020204020204" charset="-122"/>
                    <a:ea typeface="微软雅黑" panose="020B0503020204020204" charset="-122"/>
                    <a:sym typeface="微软雅黑" panose="020B0503020204020204" charset="-122"/>
                  </a:rPr>
                  <a:t>第三节　企业国际化理论</a:t>
                </a:r>
                <a:endParaRPr lang="zh-CN" altLang="en-US" sz="2200" dirty="0">
                  <a:solidFill>
                    <a:schemeClr val="bg1"/>
                  </a:solidFill>
                  <a:latin typeface="微软雅黑" panose="020B0503020204020204" charset="-122"/>
                  <a:ea typeface="微软雅黑" panose="020B0503020204020204" charset="-122"/>
                  <a:sym typeface="微软雅黑" panose="020B0503020204020204" charset="-122"/>
                </a:endParaRPr>
              </a:p>
            </p:txBody>
          </p:sp>
        </p:grpSp>
      </p:grpSp>
      <p:pic>
        <p:nvPicPr>
          <p:cNvPr id="2" name="内容占位符 1"/>
          <p:cNvPicPr>
            <a:picLocks noChangeAspect="1"/>
          </p:cNvPicPr>
          <p:nvPr>
            <p:ph idx="1"/>
          </p:nvPr>
        </p:nvPicPr>
        <p:blipFill>
          <a:blip r:embed="rId2"/>
          <a:stretch>
            <a:fillRect/>
          </a:stretch>
        </p:blipFill>
        <p:spPr>
          <a:xfrm>
            <a:off x="1043940" y="-3810"/>
            <a:ext cx="8101965" cy="87376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企业国际化理论</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三、企业国际化四要素理论</a:t>
            </a:r>
            <a:endParaRPr lang="zh-CN" altLang="en-US"/>
          </a:p>
          <a:p>
            <a:r>
              <a:rPr lang="zh-CN" altLang="en-US"/>
              <a:t>丹麦学者托宾·佩德森(Torben Pederson)和本特·彼得森(Bent Petersen)于1998年在《对向外国市场逐渐提高资源承诺的解释》一文中提出了企业国际化四要素理论。</a:t>
            </a:r>
            <a:endParaRPr lang="zh-CN" altLang="en-US"/>
          </a:p>
          <a:p>
            <a:r>
              <a:rPr lang="zh-CN" altLang="en-US"/>
              <a:t>该理论坚持“企业的国际成长是一个渐进发展的过程”这样一个基本观点,但他们认为,企业国际成长的逐渐发展过程是由企业内部资源因素和企业外部环境因素共同决定的。</a:t>
            </a:r>
            <a:endParaRPr lang="zh-CN" altLang="en-US"/>
          </a:p>
          <a:p>
            <a:endParaRPr lang="zh-CN" altLang="en-US"/>
          </a:p>
        </p:txBody>
      </p:sp>
      <p:pic>
        <p:nvPicPr>
          <p:cNvPr id="56" name="202.jpg" descr="id:2147496626;FounderCES"/>
          <p:cNvPicPr>
            <a:picLocks noChangeAspect="1"/>
          </p:cNvPicPr>
          <p:nvPr/>
        </p:nvPicPr>
        <p:blipFill>
          <a:blip r:embed="rId1"/>
          <a:stretch>
            <a:fillRect/>
          </a:stretch>
        </p:blipFill>
        <p:spPr>
          <a:xfrm>
            <a:off x="1155065" y="4105910"/>
            <a:ext cx="7135495" cy="2072005"/>
          </a:xfrm>
          <a:prstGeom prst="rect">
            <a:avLst/>
          </a:prstGeom>
        </p:spPr>
      </p:pic>
      <p:sp>
        <p:nvSpPr>
          <p:cNvPr id="100" name="文本框 99"/>
          <p:cNvSpPr txBox="1"/>
          <p:nvPr/>
        </p:nvSpPr>
        <p:spPr>
          <a:xfrm>
            <a:off x="2291715" y="6156325"/>
            <a:ext cx="5080000" cy="368300"/>
          </a:xfrm>
          <a:prstGeom prst="rect">
            <a:avLst/>
          </a:prstGeom>
          <a:noFill/>
          <a:ln w="9525">
            <a:noFill/>
          </a:ln>
        </p:spPr>
        <p:txBody>
          <a:bodyPr>
            <a:spAutoFit/>
          </a:bodyPr>
          <a:p>
            <a:pPr indent="0" algn="ctr"/>
            <a:r>
              <a:rPr lang="zh-CN" b="0">
                <a:solidFill>
                  <a:srgbClr val="000000"/>
                </a:solidFill>
                <a:cs typeface="方正书宋_GBK" charset="0"/>
              </a:rPr>
              <a:t>图2-1　影响企业国际化的因素</a:t>
            </a:r>
            <a:endParaRPr lang="zh-CN" altLang="en-US" b="0">
              <a:solidFill>
                <a:srgbClr val="000000"/>
              </a:solidFill>
              <a:cs typeface="方正书宋_GBK"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企业国际化理论</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四、企业国际化内外向联系理论</a:t>
            </a:r>
            <a:endParaRPr lang="zh-CN" altLang="en-US"/>
          </a:p>
          <a:p>
            <a:r>
              <a:rPr lang="zh-CN" altLang="en-US"/>
              <a:t>持这一观点的学者认为,企业国际化是一个内外向联系的过程,其内容包括内向国际化和外向国际化。</a:t>
            </a:r>
            <a:endParaRPr lang="zh-CN" altLang="en-US"/>
          </a:p>
          <a:p>
            <a:r>
              <a:rPr lang="zh-CN" altLang="en-US"/>
              <a:t>内向国际化包括进口、技术引进、成立国内合营公司或成为跨国公司的国内子公司等,外向国际化包括出口、对外技术转让、成立国外合营公司或在国外建立子公司/分公司。</a:t>
            </a:r>
            <a:endParaRPr lang="zh-CN" altLang="en-US"/>
          </a:p>
        </p:txBody>
      </p:sp>
      <p:graphicFrame>
        <p:nvGraphicFramePr>
          <p:cNvPr id="4" name="表格 3"/>
          <p:cNvGraphicFramePr/>
          <p:nvPr/>
        </p:nvGraphicFramePr>
        <p:xfrm>
          <a:off x="1155065" y="4262120"/>
          <a:ext cx="7043420" cy="1976120"/>
        </p:xfrm>
        <a:graphic>
          <a:graphicData uri="http://schemas.openxmlformats.org/drawingml/2006/table">
            <a:tbl>
              <a:tblPr firstRow="1" bandRow="1">
                <a:tableStyleId>{5940675A-B579-460E-94D1-54222C63F5DA}</a:tableStyleId>
              </a:tblPr>
              <a:tblGrid>
                <a:gridCol w="2193925"/>
                <a:gridCol w="2598420"/>
                <a:gridCol w="2251075"/>
              </a:tblGrid>
              <a:tr h="361950">
                <a:tc>
                  <a:txBody>
                    <a:bodyPr/>
                    <a:p>
                      <a:pPr algn="ctr">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外　向</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内　向</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2105">
                <a:tc>
                  <a:txBody>
                    <a:bodyPr/>
                    <a:p>
                      <a:pPr algn="ctr">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贸易形式</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buNone/>
                      </a:pPr>
                      <a:r>
                        <a:rPr lang="en-US" sz="1600">
                          <a:solidFill>
                            <a:srgbClr val="000000"/>
                          </a:solidFill>
                          <a:latin typeface="宋体" panose="02010600030101010101" pitchFamily="2" charset="-122"/>
                          <a:ea typeface="宋体" panose="02010600030101010101" pitchFamily="2" charset="-122"/>
                          <a:cs typeface="宋体" panose="02010600030101010101" pitchFamily="2" charset="-122"/>
                        </a:rPr>
                        <a:t>出口</a:t>
                      </a:r>
                      <a:endParaRPr lang="en-US" altLang="en-US" sz="160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buNone/>
                      </a:pPr>
                      <a:r>
                        <a:rPr lang="en-US" sz="1600">
                          <a:solidFill>
                            <a:srgbClr val="000000"/>
                          </a:solidFill>
                          <a:latin typeface="宋体" panose="02010600030101010101" pitchFamily="2" charset="-122"/>
                          <a:ea typeface="宋体" panose="02010600030101010101" pitchFamily="2" charset="-122"/>
                          <a:cs typeface="宋体" panose="02010600030101010101" pitchFamily="2" charset="-122"/>
                        </a:rPr>
                        <a:t>进口</a:t>
                      </a:r>
                      <a:endParaRPr lang="en-US" altLang="en-US" sz="160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04495">
                <a:tc>
                  <a:txBody>
                    <a:bodyPr/>
                    <a:p>
                      <a:pPr algn="ctr">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技术转让形式</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buNone/>
                      </a:pPr>
                      <a:r>
                        <a:rPr lang="en-US" sz="1600">
                          <a:solidFill>
                            <a:srgbClr val="000000"/>
                          </a:solidFill>
                          <a:latin typeface="宋体" panose="02010600030101010101" pitchFamily="2" charset="-122"/>
                          <a:ea typeface="宋体" panose="02010600030101010101" pitchFamily="2" charset="-122"/>
                          <a:cs typeface="宋体" panose="02010600030101010101" pitchFamily="2" charset="-122"/>
                        </a:rPr>
                        <a:t>技术出让</a:t>
                      </a:r>
                      <a:endParaRPr lang="en-US" altLang="en-US" sz="160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buNone/>
                      </a:pPr>
                      <a:r>
                        <a:rPr lang="en-US" sz="1600">
                          <a:solidFill>
                            <a:srgbClr val="000000"/>
                          </a:solidFill>
                          <a:latin typeface="宋体" panose="02010600030101010101" pitchFamily="2" charset="-122"/>
                          <a:ea typeface="宋体" panose="02010600030101010101" pitchFamily="2" charset="-122"/>
                          <a:cs typeface="宋体" panose="02010600030101010101" pitchFamily="2" charset="-122"/>
                        </a:rPr>
                        <a:t>购买技术专利</a:t>
                      </a:r>
                      <a:endParaRPr lang="en-US" altLang="en-US" sz="160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5285">
                <a:tc>
                  <a:txBody>
                    <a:bodyPr/>
                    <a:p>
                      <a:pPr algn="ctr">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合资合营</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buNone/>
                      </a:pPr>
                      <a:r>
                        <a:rPr lang="en-US" sz="1600">
                          <a:solidFill>
                            <a:srgbClr val="000000"/>
                          </a:solidFill>
                          <a:latin typeface="宋体" panose="02010600030101010101" pitchFamily="2" charset="-122"/>
                          <a:ea typeface="宋体" panose="02010600030101010101" pitchFamily="2" charset="-122"/>
                          <a:cs typeface="宋体" panose="02010600030101010101" pitchFamily="2" charset="-122"/>
                        </a:rPr>
                        <a:t>国外合资公司</a:t>
                      </a:r>
                      <a:endParaRPr lang="en-US" altLang="en-US" sz="160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buNone/>
                      </a:pPr>
                      <a:r>
                        <a:rPr lang="en-US" sz="1600">
                          <a:solidFill>
                            <a:srgbClr val="000000"/>
                          </a:solidFill>
                          <a:latin typeface="宋体" panose="02010600030101010101" pitchFamily="2" charset="-122"/>
                          <a:ea typeface="宋体" panose="02010600030101010101" pitchFamily="2" charset="-122"/>
                          <a:cs typeface="宋体" panose="02010600030101010101" pitchFamily="2" charset="-122"/>
                        </a:rPr>
                        <a:t>国内合资公司</a:t>
                      </a:r>
                      <a:endParaRPr lang="en-US" altLang="en-US" sz="160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02285">
                <a:tc>
                  <a:txBody>
                    <a:bodyPr/>
                    <a:p>
                      <a:pPr algn="ctr">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独立跨国投资</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buNone/>
                      </a:pPr>
                      <a:r>
                        <a:rPr lang="en-US" sz="1600">
                          <a:solidFill>
                            <a:srgbClr val="000000"/>
                          </a:solidFill>
                          <a:latin typeface="宋体" panose="02010600030101010101" pitchFamily="2" charset="-122"/>
                          <a:ea typeface="宋体" panose="02010600030101010101" pitchFamily="2" charset="-122"/>
                          <a:cs typeface="宋体" panose="02010600030101010101" pitchFamily="2" charset="-122"/>
                        </a:rPr>
                        <a:t>在国外建子公司或兼并国外企业</a:t>
                      </a:r>
                      <a:endParaRPr lang="en-US" altLang="en-US" sz="160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buNone/>
                      </a:pPr>
                      <a:r>
                        <a:rPr lang="en-US" sz="1600">
                          <a:solidFill>
                            <a:srgbClr val="000000"/>
                          </a:solidFill>
                          <a:latin typeface="宋体" panose="02010600030101010101" pitchFamily="2" charset="-122"/>
                          <a:ea typeface="宋体" panose="02010600030101010101" pitchFamily="2" charset="-122"/>
                          <a:cs typeface="宋体" panose="02010600030101010101" pitchFamily="2" charset="-122"/>
                        </a:rPr>
                        <a:t>成为国外跨国公司的国内子公司</a:t>
                      </a:r>
                      <a:endParaRPr lang="en-US" altLang="en-US" sz="160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8575" marR="28575"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100" name="文本框 99"/>
          <p:cNvSpPr txBox="1"/>
          <p:nvPr/>
        </p:nvSpPr>
        <p:spPr>
          <a:xfrm>
            <a:off x="1821180" y="3893820"/>
            <a:ext cx="5843905" cy="368300"/>
          </a:xfrm>
          <a:prstGeom prst="rect">
            <a:avLst/>
          </a:prstGeom>
          <a:noFill/>
          <a:ln w="9525">
            <a:noFill/>
          </a:ln>
        </p:spPr>
        <p:txBody>
          <a:bodyPr wrap="square">
            <a:spAutoFit/>
          </a:bodyPr>
          <a:p>
            <a:pPr indent="0" algn="ctr"/>
            <a:r>
              <a:rPr lang="zh-CN" b="0">
                <a:solidFill>
                  <a:srgbClr val="000000"/>
                </a:solidFill>
                <a:cs typeface="+mn-lt"/>
              </a:rPr>
              <a:t>表</a:t>
            </a:r>
            <a:r>
              <a:rPr lang="en-US" b="0">
                <a:solidFill>
                  <a:srgbClr val="000000"/>
                </a:solidFill>
                <a:cs typeface="+mn-lt"/>
              </a:rPr>
              <a:t>2-3  </a:t>
            </a:r>
            <a:r>
              <a:rPr lang="zh-CN" b="0">
                <a:solidFill>
                  <a:srgbClr val="000000"/>
                </a:solidFill>
                <a:cs typeface="+mn-lt"/>
              </a:rPr>
              <a:t>企业国际化的外向型和内向型（我国学者梁能）</a:t>
            </a:r>
            <a:endParaRPr lang="zh-CN" altLang="en-US" b="0">
              <a:solidFill>
                <a:srgbClr val="000000"/>
              </a:solidFill>
              <a:cs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国际贸易理论</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一、重商主义学说</a:t>
            </a:r>
            <a:endParaRPr lang="zh-CN" altLang="en-US"/>
          </a:p>
          <a:p>
            <a:r>
              <a:rPr lang="zh-CN" altLang="en-US"/>
              <a:t>重商主义产生于15世纪末、16世纪初的欧洲,是资本主义生产方式准备时期产生的代表商业资产阶级利益的一种经济学说和政策体系。</a:t>
            </a:r>
            <a:endParaRPr lang="zh-CN" altLang="en-US"/>
          </a:p>
          <a:p>
            <a:r>
              <a:rPr lang="zh-CN" altLang="en-US"/>
              <a:t>该学说认为货币是财富的唯一表现形式和国家富强的象征,增加财富的唯一办法就是增加货币拥有量,而货币增加的途径主要依赖于新兴的商业资产阶级所经营的对外贸易,尤其是出口贸易。因此,对外贸易被认为是财富的源泉。该学说又分早期的“货币差额论”和晚期的“贸易差额论”。</a:t>
            </a:r>
            <a:endParaRPr lang="zh-CN" altLang="en-US"/>
          </a:p>
          <a:p>
            <a:r>
              <a:rPr lang="zh-CN" altLang="en-US"/>
              <a:t> 该学说以重商主义的财富观为基础,主张政府干预经济活动,通过鼓励出口和限制进口,追求贸易顺差以及由此带来的货币流入,从而增加国家财富。</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国际贸易理论</a:t>
            </a:r>
            <a:endParaRPr lang="zh-CN" altLang="en-US"/>
          </a:p>
        </p:txBody>
      </p:sp>
      <p:sp>
        <p:nvSpPr>
          <p:cNvPr id="3" name="内容占位符 2"/>
          <p:cNvSpPr>
            <a:spLocks noGrp="1"/>
          </p:cNvSpPr>
          <p:nvPr>
            <p:ph idx="1"/>
          </p:nvPr>
        </p:nvSpPr>
        <p:spPr>
          <a:xfrm>
            <a:off x="528955" y="1268095"/>
            <a:ext cx="8358505" cy="5256530"/>
          </a:xfrm>
        </p:spPr>
        <p:txBody>
          <a:bodyPr/>
          <a:p>
            <a:pPr marL="0" indent="0">
              <a:buNone/>
            </a:pPr>
            <a:r>
              <a:rPr lang="zh-CN" altLang="zh-CN" sz="2400" b="1" dirty="0">
                <a:latin typeface="黑体" panose="02010609060101010101" pitchFamily="2" charset="-122"/>
                <a:ea typeface="黑体" panose="02010609060101010101" pitchFamily="2" charset="-122"/>
              </a:rPr>
              <a:t>二、绝对优势理论</a:t>
            </a:r>
            <a:endParaRPr lang="zh-CN" altLang="en-US"/>
          </a:p>
          <a:p>
            <a:r>
              <a:rPr lang="zh-CN" altLang="en-US"/>
              <a:t>亚当·斯密(Adam Smith)在其1776年发表的《国民财富的性质与原因的研究》(简称《国富论》)一书中首次提出了绝对优势理论(Theory of Absolute Advantage),并有力地论证了自由贸易的有效性,因此,被认为是自由贸易理论的先驱,《国富论》的发表也被认为是自由贸易理论诞生的标志。</a:t>
            </a:r>
            <a:endParaRPr lang="zh-CN" altLang="en-US"/>
          </a:p>
          <a:p>
            <a:r>
              <a:rPr lang="zh-CN" altLang="en-US"/>
              <a:t>斯密的主要观点如下:</a:t>
            </a:r>
            <a:endParaRPr lang="zh-CN" altLang="en-US"/>
          </a:p>
          <a:p>
            <a:r>
              <a:rPr lang="zh-CN" altLang="en-US"/>
              <a:t>第一,各国都有自己的绝对优势。</a:t>
            </a:r>
            <a:endParaRPr lang="zh-CN" altLang="en-US"/>
          </a:p>
          <a:p>
            <a:r>
              <a:rPr lang="zh-CN" altLang="en-US"/>
              <a:t>第二,分工与绝对优势。</a:t>
            </a:r>
            <a:endParaRPr lang="zh-CN" altLang="en-US"/>
          </a:p>
          <a:p>
            <a:r>
              <a:rPr lang="zh-CN" altLang="en-US"/>
              <a:t>第三,自由贸易有效。</a:t>
            </a:r>
            <a:endParaRPr lang="zh-CN" altLang="en-US"/>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国际贸易理论</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三、比较优势理论</a:t>
            </a:r>
            <a:endParaRPr lang="zh-CN" altLang="en-US"/>
          </a:p>
          <a:p>
            <a:r>
              <a:rPr lang="zh-CN" altLang="en-US"/>
              <a:t>大卫·李嘉图(David Ricardo)在1817年发表的《政治经济学及赋税原理》中以英国和葡萄牙进行贸易为例,提出了比较优势理论(Theory of Comparative Advantage),认为比较优势是分工和贸易的依据,即使那些不具备绝对优势的国家也可以参加国际贸易,因此,被认为是对斯密的绝对优势理论的重大补充和发展,成为自由贸易理论体系建立的标志。</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国际贸易理论</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四、要素禀赋理论</a:t>
            </a:r>
            <a:endParaRPr lang="zh-CN" altLang="en-US"/>
          </a:p>
          <a:p>
            <a:r>
              <a:rPr lang="zh-CN" altLang="en-US"/>
              <a:t>20世纪初瑞典经济学家伊利·赫克歇尔(E.F.Heckscher)和伯利蒂·俄林(B.Ohlin)共同创立了要素禀赋论(Theory of Factor Endowment),以与绝对优势论和比较优势论完全不同的视角深入探讨了国际贸易发生的深层次原因,更加全面地揭示了国际贸易发生的本质。</a:t>
            </a:r>
            <a:endParaRPr lang="zh-CN" altLang="en-US"/>
          </a:p>
          <a:p>
            <a:r>
              <a:rPr lang="zh-CN" altLang="en-US"/>
              <a:t>该理论与比较优势理论并列为国际贸易的两大理论基石。</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国际贸易理论</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五、新贸易理论</a:t>
            </a:r>
            <a:endParaRPr lang="zh-CN" altLang="en-US"/>
          </a:p>
          <a:p>
            <a:pPr marL="0" indent="0">
              <a:buNone/>
            </a:pPr>
            <a:r>
              <a:rPr lang="en-US" altLang="zh-CN" sz="2200" b="1" dirty="0">
                <a:latin typeface="楷体" panose="02010609060101010101" charset="-122"/>
                <a:ea typeface="楷体" panose="02010609060101010101" charset="-122"/>
              </a:rPr>
              <a:t>(一)人力资本说——一种新的分工要素</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(二)需求相似说——来自需求的解释</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(三)规模经济理论——来自供给的解释</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(四)技术差距理论、“干中学”与技术创新</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国际直接投资理论</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一、垄断优势理论</a:t>
            </a:r>
            <a:endParaRPr lang="zh-CN" altLang="en-US"/>
          </a:p>
          <a:p>
            <a:pPr marL="0" indent="0">
              <a:buNone/>
            </a:pPr>
            <a:r>
              <a:rPr lang="en-US" altLang="zh-CN" sz="2200" b="1" dirty="0">
                <a:latin typeface="楷体" panose="02010609060101010101" charset="-122"/>
                <a:ea typeface="楷体" panose="02010609060101010101" charset="-122"/>
              </a:rPr>
              <a:t>(一)基本观点</a:t>
            </a:r>
            <a:endParaRPr lang="zh-CN" altLang="en-US"/>
          </a:p>
          <a:p>
            <a:r>
              <a:rPr lang="zh-CN" altLang="en-US"/>
              <a:t>垄断优势理论的核心内容是“市场不完全”与“垄断优势”。传统的国际资本流动理论认为,企业面对的海外市场是完全竞争的,即市场参与者所面对的市场条件均等,且无任何因素阻碍正常的市场运作。</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(二)理论评价</a:t>
            </a:r>
            <a:endParaRPr lang="zh-CN" altLang="en-US"/>
          </a:p>
          <a:p>
            <a:r>
              <a:rPr lang="zh-CN" altLang="en-US"/>
              <a:t>西方学者普遍认为,垄断优势理论奠定了当代国际直接投资理论研究的基础,并对以后的各种理论产生了深远的影响。</a:t>
            </a:r>
            <a:endParaRPr lang="zh-CN" altLang="en-US"/>
          </a:p>
          <a:p>
            <a:r>
              <a:rPr lang="zh-CN" altLang="en-US"/>
              <a:t>但无法解释60年代后期日益增多的发展中国家跨国公司的对外直接投资,因为它们并不比发达国家跨国公司有更强的垄断优势。而且,垄断优势理论偏重于静态研究,忽略了时间因素和区位因素在对外直接投资中的动态作用。</a:t>
            </a: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国际直接投资理论</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二、产品生命周期理论</a:t>
            </a:r>
            <a:endParaRPr lang="zh-CN" altLang="en-US"/>
          </a:p>
          <a:p>
            <a:pPr marL="0" indent="0">
              <a:buNone/>
            </a:pPr>
            <a:r>
              <a:rPr lang="en-US" altLang="zh-CN" sz="2200" b="1" dirty="0">
                <a:latin typeface="楷体" panose="02010609060101010101" charset="-122"/>
                <a:ea typeface="楷体" panose="02010609060101010101" charset="-122"/>
              </a:rPr>
              <a:t>(一)基本观点</a:t>
            </a:r>
            <a:endParaRPr lang="zh-CN" altLang="en-US"/>
          </a:p>
          <a:p>
            <a:r>
              <a:rPr lang="zh-CN" altLang="en-US"/>
              <a:t>1.新产品阶段</a:t>
            </a:r>
            <a:endParaRPr lang="zh-CN" altLang="en-US"/>
          </a:p>
          <a:p>
            <a:r>
              <a:rPr lang="zh-CN" altLang="en-US"/>
              <a:t>2.成熟产品阶段</a:t>
            </a:r>
            <a:endParaRPr lang="zh-CN" altLang="en-US"/>
          </a:p>
          <a:p>
            <a:r>
              <a:rPr lang="zh-CN" altLang="en-US"/>
              <a:t>3.标准化产品阶段</a:t>
            </a:r>
            <a:endParaRPr lang="zh-CN" altLang="en-US"/>
          </a:p>
          <a:p>
            <a:endParaRPr lang="zh-CN" altLang="en-US"/>
          </a:p>
        </p:txBody>
      </p:sp>
    </p:spTree>
  </p:cSld>
  <p:clrMapOvr>
    <a:masterClrMapping/>
  </p:clrMapOvr>
</p:sld>
</file>

<file path=ppt/tags/tag1.xml><?xml version="1.0" encoding="utf-8"?>
<p:tagLst xmlns:p="http://schemas.openxmlformats.org/presentationml/2006/main">
  <p:tag name="KSO_WM_SLIDE_MODEL_TYPE" val="dynamicNu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3765</Words>
  <Application>WPS 演示</Application>
  <PresentationFormat>全屏显示(4:3)</PresentationFormat>
  <Paragraphs>191</Paragraphs>
  <Slides>21</Slides>
  <Notes>0</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21</vt:i4>
      </vt:variant>
    </vt:vector>
  </HeadingPairs>
  <TitlesOfParts>
    <vt:vector size="45" baseType="lpstr">
      <vt:lpstr>Arial</vt:lpstr>
      <vt:lpstr>宋体</vt:lpstr>
      <vt:lpstr>Wingdings</vt:lpstr>
      <vt:lpstr>华文中宋</vt:lpstr>
      <vt:lpstr>GungsuhChe</vt:lpstr>
      <vt:lpstr>Arial Black</vt:lpstr>
      <vt:lpstr>华文细黑</vt:lpstr>
      <vt:lpstr>微软雅黑</vt:lpstr>
      <vt:lpstr>黑体</vt:lpstr>
      <vt:lpstr>楷体_GB2312</vt:lpstr>
      <vt:lpstr>新宋体</vt:lpstr>
      <vt:lpstr>Times New Roman</vt:lpstr>
      <vt:lpstr>Arial Unicode MS</vt:lpstr>
      <vt:lpstr>Malgun Gothic</vt:lpstr>
      <vt:lpstr>Calibri</vt:lpstr>
      <vt:lpstr>华文中宋</vt:lpstr>
      <vt:lpstr>华文细黑</vt:lpstr>
      <vt:lpstr>楷体_GB2312</vt:lpstr>
      <vt:lpstr>方正粗黑宋简体</vt:lpstr>
      <vt:lpstr>方正宋黑简体</vt:lpstr>
      <vt:lpstr>楷体</vt:lpstr>
      <vt:lpstr>方正书宋_GBK</vt:lpstr>
      <vt:lpstr>Office 主题</vt:lpstr>
      <vt:lpstr>1_Office 主题</vt:lpstr>
      <vt:lpstr>PowerPoint 演示文稿</vt:lpstr>
      <vt:lpstr>PowerPoint 演示文稿</vt:lpstr>
      <vt:lpstr>第一节　国际贸易理论</vt:lpstr>
      <vt:lpstr>第一节　国际贸易理论</vt:lpstr>
      <vt:lpstr>第一节　国际贸易理论</vt:lpstr>
      <vt:lpstr>第一节　国际贸易理论</vt:lpstr>
      <vt:lpstr>第一节　国际贸易理论</vt:lpstr>
      <vt:lpstr>第二节　国际直接投资理论</vt:lpstr>
      <vt:lpstr>第二节　国际直接投资理论</vt:lpstr>
      <vt:lpstr>第二节　国际直接投资理论</vt:lpstr>
      <vt:lpstr>第二节　国际直接投资理论</vt:lpstr>
      <vt:lpstr>第二节　国际直接投资理论</vt:lpstr>
      <vt:lpstr>第二节　国际直接投资理论</vt:lpstr>
      <vt:lpstr>第二节　国际直接投资理论</vt:lpstr>
      <vt:lpstr>第二节　国际直接投资理论</vt:lpstr>
      <vt:lpstr>第三节　企业国际化理论</vt:lpstr>
      <vt:lpstr>第三节　企业国际化理论</vt:lpstr>
      <vt:lpstr>第三节　企业国际化理论</vt:lpstr>
      <vt:lpstr>第三节　企业国际化理论</vt:lpstr>
      <vt:lpstr>第三节　企业国际化理论</vt:lpstr>
      <vt:lpstr>第三节　企业国际化理论</vt:lpstr>
    </vt:vector>
  </TitlesOfParts>
  <Company>ZETA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Cao Yurong</dc:creator>
  <cp:lastModifiedBy>sunny</cp:lastModifiedBy>
  <cp:revision>4</cp:revision>
  <dcterms:created xsi:type="dcterms:W3CDTF">2015-05-21T10:25:00Z</dcterms:created>
  <dcterms:modified xsi:type="dcterms:W3CDTF">2019-09-06T05:48:36Z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