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100" d="100"/>
          <a:sy n="100" d="100"/>
        </p:scale>
        <p:origin x="78"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C10A07-099D-00C3-2D07-E481D5A7FE0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F9AC00B-8DB0-0699-5875-66D57B59D7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805EEC-0CC9-FD6E-CD17-4A89D7506DDF}"/>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2423EA5E-1E81-5D5A-46CD-6FE1827128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C0D26D-1E4A-79D8-0048-FD35A910DBE6}"/>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3222098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42C074-9B6F-1DE0-489E-E5541AE772A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3013648-B1CC-C1C5-6A77-8B8E843BF3B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C43B49E-E2CF-E8BD-7E81-C3E251177AFC}"/>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398EEC92-E90C-FDBE-43DA-E1BC7DB21F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DC04FD-3E31-F4C9-ABCD-FE02044EE8BC}"/>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841375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8F072E9-5A72-E496-7116-42BAC4CAC3F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B414B3E-7763-39E3-CF47-A9799CEC136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EDD44DF-55E0-B755-B0E1-688EFB6D4873}"/>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1914A106-9E20-3F32-00E1-E0B6C5EC1B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1C664A-2F2B-D30F-92EF-D8E65C44A59E}"/>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079695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4A5FDF-9DD7-743C-45A5-D4FA27F108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7A82390-4EC8-27E6-C0E7-C20F85935C6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FAF7447-30E7-892C-61BD-0B6C3D2767E2}"/>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1AACBD3A-4BBA-1145-8C2E-0ADE55810E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1EB6D83-D0CA-A1C7-DDF5-69AFA257ABD4}"/>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612940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76C838-C6E7-02CA-4F99-EFD231D872F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9F2E9BD-006C-52E7-FBBF-2743C7FF54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1DE22B3-EBFC-A9AE-C4CE-22F1857E28D0}"/>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8DBD042D-6F57-D017-500B-AF8372B40D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AC23053-54D0-90B3-9662-2F684EB4CA4E}"/>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317243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A65719-7D01-582D-6F3C-CB7886AFF10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E75B75B-A622-E75E-7D65-088BCCA426F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2BFDF59-A77E-DA95-DCF2-58CA0EE4FB5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215CA14-EFDD-78F4-6174-B41ADAEC6EDA}"/>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CA8FB2AA-B4D6-A6E8-6C24-1EAD07C349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6BB06E5-3FDF-F254-AC0F-E54F53E0EC82}"/>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1979582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BE079E-570C-E223-FED6-BED081A31EF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80C9E20-25D2-2751-9640-9CCD61CE58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9FF7DE8-DD50-4782-5B95-2924E9F8259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83095CF-4D05-E5B5-C55E-D9E7247E9F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80CDC6F-2676-65C4-AA58-C2CC2D50955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6DA0058-D352-8E73-D440-304971120E8D}"/>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53B46A07-FAD9-19A5-205A-77F046A3230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AD8D701-C3A3-C4CB-8963-6A994EF43295}"/>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3962150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9C87F9-4F7F-77D4-ED35-CCC3D1361E5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ABD10CF-7FE7-DEA1-69B0-E5887C8D86E5}"/>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614561EB-323A-4437-FD5E-CBFB1203D9D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ECF621-DDB9-CF92-773D-A9D344429D81}"/>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82311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F2268B4-D5D7-4CE9-8E5D-633F3D5F4D7F}"/>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9DC57632-9D59-24C2-1F59-3EA73FA7238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B588840-6E70-9E8A-C706-15C35DA7A183}"/>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375648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C4B3E0-E7CB-C003-1274-7B8F4193FBA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6F0793B-8899-C116-328B-770FA391DF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979A858-7FDD-A758-EA22-164553BD74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066D42D-CBD0-ECB1-FD82-5D69EB437B3A}"/>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0C877737-9342-28E0-D99B-584CAACAD51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5DFEDB-6E38-CCA7-4665-809F5A4DD112}"/>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0253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08B7BD-7448-1D68-10BE-A70731AEE5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DD26F26-08A4-8CAA-258F-E8CC57AB2E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FB2982A-150D-7F15-6880-82820D0FD8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B7C07BE-F912-FE9F-A59E-314724BB197C}"/>
              </a:ext>
            </a:extLst>
          </p:cNvPr>
          <p:cNvSpPr>
            <a:spLocks noGrp="1"/>
          </p:cNvSpPr>
          <p:nvPr>
            <p:ph type="dt" sz="half" idx="10"/>
          </p:nvPr>
        </p:nvSpPr>
        <p:spPr/>
        <p:txBody>
          <a:bodyPr/>
          <a:lstStyle/>
          <a:p>
            <a:fld id="{1E631EA1-443B-4566-AF31-51789FE4BAB6}"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8587D035-676B-8956-F460-B4674776B68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7F9BD89-DEE2-3143-F991-8D412473D58A}"/>
              </a:ext>
            </a:extLst>
          </p:cNvPr>
          <p:cNvSpPr>
            <a:spLocks noGrp="1"/>
          </p:cNvSpPr>
          <p:nvPr>
            <p:ph type="sldNum" sz="quarter" idx="12"/>
          </p:nvPr>
        </p:nvSpPr>
        <p:spPr/>
        <p:txBody>
          <a:body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042133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1544149-FBC0-E399-55EF-2B6C79BD84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D49F49E-2A06-E66F-11B7-76AAC93E8B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2C41BF0-367D-B2CF-7711-AC9EFF0FE9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31EA1-443B-4566-AF31-51789FE4BAB6}"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48389673-E2F5-EC02-3C50-EE72C0D013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68132C0-E532-DC3E-4493-788F568236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43C01D-BA19-4DBA-89B5-94CFDF0869C9}" type="slidenum">
              <a:rPr lang="zh-CN" altLang="en-US" smtClean="0"/>
              <a:t>‹#›</a:t>
            </a:fld>
            <a:endParaRPr lang="zh-CN" altLang="en-US"/>
          </a:p>
        </p:txBody>
      </p:sp>
    </p:spTree>
    <p:extLst>
      <p:ext uri="{BB962C8B-B14F-4D97-AF65-F5344CB8AC3E}">
        <p14:creationId xmlns:p14="http://schemas.microsoft.com/office/powerpoint/2010/main" val="28016137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631514-6679-80F9-054B-4DDF20431C7B}"/>
              </a:ext>
            </a:extLst>
          </p:cNvPr>
          <p:cNvSpPr>
            <a:spLocks noGrp="1"/>
          </p:cNvSpPr>
          <p:nvPr>
            <p:ph type="ctrTitle"/>
          </p:nvPr>
        </p:nvSpPr>
        <p:spPr>
          <a:xfrm>
            <a:off x="676073" y="2570045"/>
            <a:ext cx="4877001" cy="1536934"/>
          </a:xfrm>
        </p:spPr>
        <p:txBody>
          <a:bodyPr>
            <a:normAutofit fontScale="90000"/>
          </a:bodyPr>
          <a:lstStyle/>
          <a:p>
            <a:br>
              <a:rPr lang="en-US" altLang="zh-CN" sz="5400" b="0" dirty="0">
                <a:solidFill>
                  <a:srgbClr val="000000"/>
                </a:solidFill>
                <a:effectLst/>
                <a:latin typeface="FZY3K--GBK1-0"/>
              </a:rPr>
            </a:br>
            <a:br>
              <a:rPr lang="en-US" altLang="zh-CN" sz="5400" b="0" dirty="0">
                <a:solidFill>
                  <a:srgbClr val="000000"/>
                </a:solidFill>
                <a:effectLst/>
                <a:latin typeface="FZY3K--GBK1-0"/>
              </a:rPr>
            </a:br>
            <a:br>
              <a:rPr lang="en-US" altLang="zh-CN" sz="5400" b="0" dirty="0">
                <a:solidFill>
                  <a:srgbClr val="000000"/>
                </a:solidFill>
                <a:effectLst/>
                <a:latin typeface="FZY3K--GBK1-0"/>
              </a:rPr>
            </a:br>
            <a:br>
              <a:rPr lang="en-US" altLang="zh-CN" sz="5400" b="0" dirty="0">
                <a:solidFill>
                  <a:srgbClr val="000000"/>
                </a:solidFill>
                <a:effectLst/>
                <a:latin typeface="FZY3K--GBK1-0"/>
              </a:rPr>
            </a:br>
            <a:br>
              <a:rPr lang="en-US" altLang="zh-CN" sz="5400" b="0" dirty="0">
                <a:solidFill>
                  <a:srgbClr val="000000"/>
                </a:solidFill>
                <a:effectLst/>
                <a:latin typeface="FZY3K--GBK1-0"/>
              </a:rPr>
            </a:br>
            <a:br>
              <a:rPr lang="en-US" altLang="zh-CN" sz="5400" b="0" dirty="0">
                <a:solidFill>
                  <a:srgbClr val="000000"/>
                </a:solidFill>
                <a:effectLst/>
                <a:latin typeface="FZY3K--GBK1-0"/>
              </a:rPr>
            </a:br>
            <a:br>
              <a:rPr lang="en-US" altLang="zh-CN" sz="5400" b="0" dirty="0">
                <a:solidFill>
                  <a:srgbClr val="000000"/>
                </a:solidFill>
                <a:effectLst/>
                <a:latin typeface="FZY3K--GBK1-0"/>
              </a:rPr>
            </a:br>
            <a:r>
              <a:rPr lang="zh-CN" altLang="en-US" sz="3600" b="0" dirty="0">
                <a:solidFill>
                  <a:srgbClr val="000000"/>
                </a:solidFill>
                <a:effectLst/>
                <a:latin typeface="宋体" panose="02010600030101010101" pitchFamily="2" charset="-122"/>
                <a:ea typeface="宋体" panose="02010600030101010101" pitchFamily="2" charset="-122"/>
              </a:rPr>
              <a:t>第九章 创业融资管理 </a:t>
            </a:r>
            <a:br>
              <a:rPr lang="zh-CN" altLang="en-US" sz="4000" dirty="0">
                <a:latin typeface="宋体" panose="02010600030101010101" pitchFamily="2" charset="-122"/>
                <a:ea typeface="宋体" panose="02010600030101010101" pitchFamily="2" charset="-122"/>
              </a:rPr>
            </a:br>
            <a:endParaRPr lang="zh-CN" altLang="en-US" sz="4000" dirty="0">
              <a:latin typeface="宋体" panose="02010600030101010101" pitchFamily="2" charset="-122"/>
              <a:ea typeface="宋体" panose="02010600030101010101" pitchFamily="2" charset="-122"/>
            </a:endParaRPr>
          </a:p>
        </p:txBody>
      </p:sp>
      <p:pic>
        <p:nvPicPr>
          <p:cNvPr id="6" name="图片 5">
            <a:extLst>
              <a:ext uri="{FF2B5EF4-FFF2-40B4-BE49-F238E27FC236}">
                <a16:creationId xmlns:a16="http://schemas.microsoft.com/office/drawing/2014/main" id="{54F857DB-A100-DB1F-BE4D-F86D24FAF9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6051" y="1295400"/>
            <a:ext cx="4267200" cy="4295775"/>
          </a:xfrm>
          <a:prstGeom prst="rect">
            <a:avLst/>
          </a:prstGeom>
        </p:spPr>
      </p:pic>
    </p:spTree>
    <p:extLst>
      <p:ext uri="{BB962C8B-B14F-4D97-AF65-F5344CB8AC3E}">
        <p14:creationId xmlns:p14="http://schemas.microsoft.com/office/powerpoint/2010/main" val="2221746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77C366-9D38-7A46-EA0B-13CB966F0815}"/>
              </a:ext>
            </a:extLst>
          </p:cNvPr>
          <p:cNvSpPr>
            <a:spLocks noGrp="1"/>
          </p:cNvSpPr>
          <p:nvPr>
            <p:ph type="title"/>
          </p:nvPr>
        </p:nvSpPr>
        <p:spPr>
          <a:xfrm>
            <a:off x="838200" y="390525"/>
            <a:ext cx="10515600" cy="79692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三、融资目的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8BC87DFF-629B-F4B6-5127-03E2BCA16873}"/>
              </a:ext>
            </a:extLst>
          </p:cNvPr>
          <p:cNvSpPr>
            <a:spLocks noGrp="1"/>
          </p:cNvSpPr>
          <p:nvPr>
            <p:ph idx="1"/>
          </p:nvPr>
        </p:nvSpPr>
        <p:spPr>
          <a:xfrm>
            <a:off x="838200" y="1438275"/>
            <a:ext cx="10515600" cy="5219700"/>
          </a:xfrm>
        </p:spPr>
        <p:txBody>
          <a:bodyPr>
            <a:normAutofit lnSpcReduction="10000"/>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（一）扩大生产规模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扩大生产规模是企业提高市场占有率、提升经济效益的重要手段。</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（二）扩大投资，提升市场竞争力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投资有助于增加企业的销售收入</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同时也能增加企业流动资金的需求。</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（三）增加收入，提高现金流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贷款可以增加企业的现金流</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从而带来更多的收入。</a:t>
            </a:r>
            <a:endParaRPr lang="en-US" altLang="zh-CN"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（四）优化资本结构，降低融资成本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通过调整资本结构</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减少债务杠杆</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可以降低企业的融资成本。</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sz="2000" spc="150" dirty="0"/>
          </a:p>
          <a:p>
            <a:pPr marL="0" indent="0">
              <a:buNone/>
            </a:pPr>
            <a:endParaRPr lang="zh-CN" altLang="en-US" dirty="0"/>
          </a:p>
        </p:txBody>
      </p:sp>
    </p:spTree>
    <p:extLst>
      <p:ext uri="{BB962C8B-B14F-4D97-AF65-F5344CB8AC3E}">
        <p14:creationId xmlns:p14="http://schemas.microsoft.com/office/powerpoint/2010/main" val="2641831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593554-6225-F658-55E1-7BB4B1B41C1E}"/>
              </a:ext>
            </a:extLst>
          </p:cNvPr>
          <p:cNvSpPr>
            <a:spLocks noGrp="1"/>
          </p:cNvSpPr>
          <p:nvPr>
            <p:ph type="title"/>
          </p:nvPr>
        </p:nvSpPr>
        <p:spPr>
          <a:xfrm>
            <a:off x="838200" y="146050"/>
            <a:ext cx="10515600" cy="5873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创业融资方式的选择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0DAF4257-81ED-FF0A-AF6F-2178BDC4AE25}"/>
              </a:ext>
            </a:extLst>
          </p:cNvPr>
          <p:cNvSpPr>
            <a:spLocks noGrp="1"/>
          </p:cNvSpPr>
          <p:nvPr>
            <p:ph idx="1"/>
          </p:nvPr>
        </p:nvSpPr>
        <p:spPr>
          <a:xfrm>
            <a:off x="738187" y="809625"/>
            <a:ext cx="10715625" cy="5902325"/>
          </a:xfrm>
        </p:spPr>
        <p:txBody>
          <a:bodyPr>
            <a:noAutofit/>
          </a:bodyPr>
          <a:lstStyle/>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一、银行贷款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（一）借贷的抵押与考察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短期借贷需要抵押物作为担保</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以确保贷款人的还款能力。</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（二）担保方式的多样性与选择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担保方式的多样化为创业者提供了多种融资选择</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同时也为商业银行提供了贷款风险管理的手段。</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（三）信用评价与融资条件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信用评价标准对于创业者的融资能力具有重要影响。</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（四）办理手续与贷款选择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创业者需要考虑各种因素</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包括自身的还款能力和项目的实际需求。</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68618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2EC31A-5D34-1CA0-A9D7-E59B3FFE184D}"/>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二、债权投资方式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01B57137-A9EA-721D-E88F-4AC7D484909C}"/>
              </a:ext>
            </a:extLst>
          </p:cNvPr>
          <p:cNvSpPr>
            <a:spLocks noGrp="1"/>
          </p:cNvSpPr>
          <p:nvPr>
            <p:ph idx="1"/>
          </p:nvPr>
        </p:nvSpPr>
        <p:spPr>
          <a:xfrm>
            <a:off x="838200" y="1562100"/>
            <a:ext cx="10515600" cy="4614863"/>
          </a:xfrm>
        </p:spPr>
        <p:txBody>
          <a:bodyPr/>
          <a:lstStyle/>
          <a:p>
            <a:pPr marL="0" indent="0">
              <a:buNone/>
            </a:pPr>
            <a:endParaRPr lang="en-US" altLang="zh-CN" sz="1800" b="0" dirty="0">
              <a:solidFill>
                <a:srgbClr val="000000"/>
              </a:solidFill>
              <a:effectLst/>
              <a:latin typeface="FZLTHK--GBK1-0"/>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（一）不宜大量采用债权投资方式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（二）要选择有信用保障的投资人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（三）投资规模要适度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（四）要注意投资期限和风险等级 </a:t>
            </a:r>
          </a:p>
        </p:txBody>
      </p:sp>
    </p:spTree>
    <p:extLst>
      <p:ext uri="{BB962C8B-B14F-4D97-AF65-F5344CB8AC3E}">
        <p14:creationId xmlns:p14="http://schemas.microsoft.com/office/powerpoint/2010/main" val="2061725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F32536-796D-C4CD-70F5-ACDAD3BB40EF}"/>
              </a:ext>
            </a:extLst>
          </p:cNvPr>
          <p:cNvSpPr>
            <a:spLocks noGrp="1"/>
          </p:cNvSpPr>
          <p:nvPr>
            <p:ph type="title"/>
          </p:nvPr>
        </p:nvSpPr>
        <p:spPr>
          <a:xfrm>
            <a:off x="952500" y="593724"/>
            <a:ext cx="10515600" cy="8159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三、企业股权融资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BE5E8E2E-1B9B-D899-C27B-4176D6A99A95}"/>
              </a:ext>
            </a:extLst>
          </p:cNvPr>
          <p:cNvSpPr>
            <a:spLocks noGrp="1"/>
          </p:cNvSpPr>
          <p:nvPr>
            <p:ph idx="1"/>
          </p:nvPr>
        </p:nvSpPr>
        <p:spPr>
          <a:xfrm>
            <a:off x="838200" y="1800225"/>
            <a:ext cx="10515600" cy="3648076"/>
          </a:xfrm>
        </p:spPr>
        <p:txBody>
          <a:bodyPr>
            <a:norm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（一）企业股权融资的优势与局限性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企业股权融资最大的优势在于能够为企业提供充足的资金。企业股权融资的最大弊端在于其融资过程缺乏灵活性。</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（二）企业股权融资的特点与重要性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企业股权融资可以有效地满足创业者对企业发展壮大时期的资金需求</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同时 还能够保证企业原有管理层的稳定</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从而降低投资者的投资风险。</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sz="2400" dirty="0"/>
          </a:p>
          <a:p>
            <a:pPr marL="0" indent="0">
              <a:buNone/>
            </a:pPr>
            <a:endParaRPr lang="zh-CN" altLang="en-US" dirty="0"/>
          </a:p>
        </p:txBody>
      </p:sp>
    </p:spTree>
    <p:extLst>
      <p:ext uri="{BB962C8B-B14F-4D97-AF65-F5344CB8AC3E}">
        <p14:creationId xmlns:p14="http://schemas.microsoft.com/office/powerpoint/2010/main" val="1454392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9B935E3-A886-0E6C-A5D4-F85DE46DDDFC}"/>
              </a:ext>
            </a:extLst>
          </p:cNvPr>
          <p:cNvSpPr>
            <a:spLocks noGrp="1"/>
          </p:cNvSpPr>
          <p:nvPr>
            <p:ph idx="1"/>
          </p:nvPr>
        </p:nvSpPr>
        <p:spPr>
          <a:xfrm>
            <a:off x="838200" y="1323975"/>
            <a:ext cx="10515600" cy="4224338"/>
          </a:xfrm>
        </p:spPr>
        <p:txBody>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（三）企业股权融资成本与多种融资方式的权衡 </a:t>
            </a:r>
            <a:endParaRPr kumimoji="0" lang="zh-CN" altLang="en-US" sz="2000" b="0" i="0" u="none" strike="noStrike" kern="1200" cap="none" spc="15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采用企业股权融资后</a:t>
            </a:r>
            <a:r>
              <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创业公司通常需要经历股票上市、再融资和出售</a:t>
            </a:r>
            <a:r>
              <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3</a:t>
            </a: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个过程才能实现收益的最大化。</a:t>
            </a:r>
            <a:endPar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（四）企业股权融资方式与自身资本结构的考量 </a:t>
            </a:r>
            <a:endParaRPr kumimoji="0" lang="zh-CN" altLang="en-US" sz="2000" b="0" i="0" u="none" strike="noStrike" kern="1200" cap="none" spc="15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“股份制改造</a:t>
            </a:r>
            <a:r>
              <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rPr>
              <a:t>转股型上市”融资模式能够吸引银行、证券等金融机构为企业提供更多的贷款支持。</a:t>
            </a:r>
            <a:endParaRPr kumimoji="0" lang="zh-CN" altLang="en-US" sz="2000" b="0" i="0" u="none" strike="noStrike" kern="1200" cap="none" spc="15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30499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0D9B07-59B7-F910-E5B5-EB783008D1C5}"/>
              </a:ext>
            </a:extLst>
          </p:cNvPr>
          <p:cNvSpPr>
            <a:spLocks noGrp="1"/>
          </p:cNvSpPr>
          <p:nvPr>
            <p:ph type="title"/>
          </p:nvPr>
        </p:nvSpPr>
        <p:spPr>
          <a:xfrm>
            <a:off x="3927549" y="1061886"/>
            <a:ext cx="6054291" cy="1318661"/>
          </a:xfrm>
        </p:spPr>
        <p:txBody>
          <a:bodyPr>
            <a:normAutofit fontScale="90000"/>
          </a:bodyPr>
          <a:lstStyle/>
          <a:p>
            <a:br>
              <a:rPr lang="en-US" altLang="zh-CN" sz="2400" b="0" dirty="0">
                <a:solidFill>
                  <a:srgbClr val="000000"/>
                </a:solidFill>
                <a:effectLst/>
                <a:latin typeface="宋体" panose="02010600030101010101" pitchFamily="2" charset="-122"/>
                <a:ea typeface="宋体" panose="02010600030101010101" pitchFamily="2" charset="-122"/>
              </a:rPr>
            </a:br>
            <a:r>
              <a:rPr lang="zh-CN" altLang="en-US" sz="2400" b="0" dirty="0">
                <a:solidFill>
                  <a:srgbClr val="000000"/>
                </a:solidFill>
                <a:effectLst/>
                <a:latin typeface="宋体" panose="02010600030101010101" pitchFamily="2" charset="-122"/>
                <a:ea typeface="宋体" panose="02010600030101010101" pitchFamily="2" charset="-122"/>
              </a:rPr>
              <a:t>导入案例 </a:t>
            </a:r>
            <a:br>
              <a:rPr lang="zh-CN" altLang="en-US" sz="2400" dirty="0">
                <a:latin typeface="宋体" panose="02010600030101010101" pitchFamily="2" charset="-122"/>
                <a:ea typeface="宋体" panose="02010600030101010101" pitchFamily="2" charset="-122"/>
              </a:rPr>
            </a:br>
            <a:br>
              <a:rPr lang="en-US" altLang="zh-CN" sz="2400" dirty="0">
                <a:latin typeface="宋体" panose="02010600030101010101" pitchFamily="2" charset="-122"/>
                <a:ea typeface="宋体" panose="02010600030101010101" pitchFamily="2" charset="-122"/>
              </a:rPr>
            </a:br>
            <a:r>
              <a:rPr lang="en-US" altLang="zh-CN" sz="2400" dirty="0">
                <a:latin typeface="宋体" panose="02010600030101010101" pitchFamily="2" charset="-122"/>
                <a:ea typeface="宋体" panose="02010600030101010101" pitchFamily="2" charset="-122"/>
              </a:rPr>
              <a:t>   </a:t>
            </a:r>
            <a:r>
              <a:rPr lang="zh-CN" altLang="en-US" sz="2400" b="0" dirty="0">
                <a:solidFill>
                  <a:srgbClr val="000000"/>
                </a:solidFill>
                <a:effectLst/>
                <a:latin typeface="宋体" panose="02010600030101010101" pitchFamily="2" charset="-122"/>
                <a:ea typeface="宋体" panose="02010600030101010101" pitchFamily="2" charset="-122"/>
              </a:rPr>
              <a:t>海伦司完成首轮融资 </a:t>
            </a:r>
            <a:br>
              <a:rPr lang="zh-CN" altLang="en-US" dirty="0"/>
            </a:br>
            <a:endParaRPr lang="zh-CN" altLang="en-US" dirty="0"/>
          </a:p>
        </p:txBody>
      </p:sp>
      <p:sp>
        <p:nvSpPr>
          <p:cNvPr id="3" name="内容占位符 2">
            <a:extLst>
              <a:ext uri="{FF2B5EF4-FFF2-40B4-BE49-F238E27FC236}">
                <a16:creationId xmlns:a16="http://schemas.microsoft.com/office/drawing/2014/main" id="{DAF69059-2265-9EF2-2DC9-70A505EE6980}"/>
              </a:ext>
            </a:extLst>
          </p:cNvPr>
          <p:cNvSpPr>
            <a:spLocks noGrp="1"/>
          </p:cNvSpPr>
          <p:nvPr>
            <p:ph idx="1"/>
          </p:nvPr>
        </p:nvSpPr>
        <p:spPr>
          <a:xfrm>
            <a:off x="3927549" y="3429000"/>
            <a:ext cx="7445943" cy="2134402"/>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思考题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海伦司的融资渠道及方式属于哪一种</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假如你是投资人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你会如何选择投资的项目</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98F193B1-979B-CDCF-9192-0601B2B71161}"/>
              </a:ext>
            </a:extLst>
          </p:cNvPr>
          <p:cNvPicPr>
            <a:picLocks noChangeAspect="1"/>
          </p:cNvPicPr>
          <p:nvPr/>
        </p:nvPicPr>
        <p:blipFill>
          <a:blip r:embed="rId2"/>
          <a:stretch>
            <a:fillRect/>
          </a:stretch>
        </p:blipFill>
        <p:spPr>
          <a:xfrm>
            <a:off x="857450" y="709160"/>
            <a:ext cx="1847328" cy="1671387"/>
          </a:xfrm>
          <a:prstGeom prst="rect">
            <a:avLst/>
          </a:prstGeom>
        </p:spPr>
      </p:pic>
    </p:spTree>
    <p:extLst>
      <p:ext uri="{BB962C8B-B14F-4D97-AF65-F5344CB8AC3E}">
        <p14:creationId xmlns:p14="http://schemas.microsoft.com/office/powerpoint/2010/main" val="1347726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1DD44E-1F5A-1CFA-460F-1EC7841F7429}"/>
              </a:ext>
            </a:extLst>
          </p:cNvPr>
          <p:cNvSpPr>
            <a:spLocks noGrp="1"/>
          </p:cNvSpPr>
          <p:nvPr>
            <p:ph type="title"/>
          </p:nvPr>
        </p:nvSpPr>
        <p:spPr>
          <a:xfrm>
            <a:off x="838200" y="365125"/>
            <a:ext cx="10515600" cy="886159"/>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第一节 创业融资概述</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2206686-813E-8B44-EC0E-C926608A9E67}"/>
              </a:ext>
            </a:extLst>
          </p:cNvPr>
          <p:cNvSpPr>
            <a:spLocks noGrp="1"/>
          </p:cNvSpPr>
          <p:nvPr>
            <p:ph idx="1"/>
          </p:nvPr>
        </p:nvSpPr>
        <p:spPr>
          <a:xfrm>
            <a:off x="838200" y="1386038"/>
            <a:ext cx="10515600" cy="5236143"/>
          </a:xfrm>
        </p:spPr>
        <p:txBody>
          <a:bodyPr>
            <a:normAutofit lnSpcReduction="10000"/>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一、创业融资的条件及要求 </a:t>
            </a:r>
            <a:endParaRPr lang="en-US" altLang="zh-CN"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（一）创业融资的条件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在进行融资活动时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企业必须满足以下几个条件</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首先</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筹资的目的是满足生产经营活动对资金的需求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其次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筹资要求是按照财务计划和财务管理规定使用资金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最后</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筹资期限是指开办企业资本金筹集的时间要求。</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为了实现这些目标和时间安排</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企业在筹集资金时要遵循以下原则</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必须在有利于经济目标实现的范围内安排资金以满足生产经营活动的需要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必须满足经济目标实现后</a:t>
            </a:r>
            <a:r>
              <a:rPr lang="zh-CN" altLang="en-US" sz="2000" b="0">
                <a:solidFill>
                  <a:srgbClr val="000000"/>
                </a:solidFill>
                <a:effectLst/>
                <a:latin typeface="宋体" panose="02010600030101010101" pitchFamily="2" charset="-122"/>
                <a:ea typeface="宋体" panose="02010600030101010101" pitchFamily="2" charset="-122"/>
              </a:rPr>
              <a:t>所需资金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要优先考虑用于保持或扩大再生产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不得超过既定限额进行筹资。</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这些原则是企业进行融资活动时必须遵循的重要准则</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只有这样才能保证企业的财务稳健和可持续发展。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6601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B90C3-CB83-C0DD-71FC-F2B87B2A8109}"/>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（二）创业融资的要求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02EFFA24-4610-5717-C21E-64FC568C6565}"/>
              </a:ext>
            </a:extLst>
          </p:cNvPr>
          <p:cNvSpPr>
            <a:spLocks noGrp="1"/>
          </p:cNvSpPr>
          <p:nvPr>
            <p:ph idx="1"/>
          </p:nvPr>
        </p:nvSpPr>
        <p:spPr/>
        <p:txBody>
          <a:bodyPr>
            <a:normAutofit/>
          </a:bodyPr>
          <a:lstStyle/>
          <a:p>
            <a:pPr marL="0" indent="0">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融资方式要与企业的发展战略紧密结合</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要平衡投资与收益之间的关系</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spc="150" dirty="0">
              <a:latin typeface="宋体" panose="02010600030101010101" pitchFamily="2" charset="-122"/>
              <a:ea typeface="宋体" panose="02010600030101010101" pitchFamily="2" charset="-122"/>
            </a:endParaRPr>
          </a:p>
          <a:p>
            <a:pPr marL="0" indent="0">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要对短期资金需求作出正确的决策</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建立完善的财务制度也是非常重要的</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255072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B67467-31AC-2B63-F791-AF523826EA1B}"/>
              </a:ext>
            </a:extLst>
          </p:cNvPr>
          <p:cNvSpPr>
            <a:spLocks noGrp="1"/>
          </p:cNvSpPr>
          <p:nvPr>
            <p:ph type="title"/>
          </p:nvPr>
        </p:nvSpPr>
        <p:spPr>
          <a:xfrm>
            <a:off x="770021" y="536576"/>
            <a:ext cx="10583779" cy="90541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二、创业融资类型划分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4493A3C9-78AA-F39F-2B5D-0612DE091BBA}"/>
              </a:ext>
            </a:extLst>
          </p:cNvPr>
          <p:cNvSpPr>
            <a:spLocks noGrp="1"/>
          </p:cNvSpPr>
          <p:nvPr>
            <p:ph idx="1"/>
          </p:nvPr>
        </p:nvSpPr>
        <p:spPr>
          <a:xfrm>
            <a:off x="770021" y="1762125"/>
            <a:ext cx="10583779" cy="3990975"/>
          </a:xfrm>
        </p:spPr>
        <p:txBody>
          <a:bodyPr>
            <a:norm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（一）金融工具</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银行融资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债券和其他债权融资</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股票等权益证券     </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利率及汇率市场融资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5.</a:t>
            </a:r>
            <a:r>
              <a:rPr lang="zh-CN" altLang="en-US" sz="2000" b="0" spc="150" dirty="0">
                <a:solidFill>
                  <a:srgbClr val="000000"/>
                </a:solidFill>
                <a:effectLst/>
                <a:latin typeface="宋体" panose="02010600030101010101" pitchFamily="2" charset="-122"/>
                <a:ea typeface="宋体" panose="02010600030101010101" pitchFamily="2" charset="-122"/>
              </a:rPr>
              <a:t>衍生品融资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（二）借款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资金需求主体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借款方式 </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借款期限</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贷款利率 </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56551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6E23EEC-9C06-37D4-7E2E-18A16E623808}"/>
              </a:ext>
            </a:extLst>
          </p:cNvPr>
          <p:cNvSpPr>
            <a:spLocks noGrp="1"/>
          </p:cNvSpPr>
          <p:nvPr>
            <p:ph idx="1"/>
          </p:nvPr>
        </p:nvSpPr>
        <p:spPr>
          <a:xfrm>
            <a:off x="577916" y="647700"/>
            <a:ext cx="11036167" cy="5495926"/>
          </a:xfrm>
        </p:spPr>
        <p:txBody>
          <a:bodyPr>
            <a:no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（三）担保形式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抵押物抵押</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抵押物抵押是指债务人或第三人将其财产作为抵押物</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向债权人提供担保</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在债务未受清偿时</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债权人有权就该财产优先受偿。</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质押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质押</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也称为质权</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是指债务人或第三人将其动产或权利移交给债权人占有</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以确保债务的履行。</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应收账款质押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应收账款质押是一种担保方式</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是指将具有价值的应收账款权利作为担保物</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为债务人的债务提供担保。</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73323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79C45DB-21AC-7814-86C1-B260C3279500}"/>
              </a:ext>
            </a:extLst>
          </p:cNvPr>
          <p:cNvSpPr>
            <a:spLocks noGrp="1"/>
          </p:cNvSpPr>
          <p:nvPr>
            <p:ph idx="1"/>
          </p:nvPr>
        </p:nvSpPr>
        <p:spPr>
          <a:xfrm>
            <a:off x="664544" y="523876"/>
            <a:ext cx="10862912" cy="5605462"/>
          </a:xfrm>
        </p:spPr>
        <p:txBody>
          <a:bodyPr>
            <a:normAutofit fontScale="85000" lnSpcReduction="10000"/>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（四）其他融资方式 </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400" b="0" dirty="0">
                <a:solidFill>
                  <a:srgbClr val="000000"/>
                </a:solidFill>
                <a:effectLst/>
                <a:latin typeface="宋体" panose="02010600030101010101" pitchFamily="2" charset="-122"/>
                <a:ea typeface="宋体" panose="02010600030101010101" pitchFamily="2" charset="-122"/>
              </a:rPr>
              <a:t>1.</a:t>
            </a:r>
            <a:r>
              <a:rPr lang="zh-CN" altLang="en-US" sz="2400" b="0" dirty="0">
                <a:solidFill>
                  <a:srgbClr val="000000"/>
                </a:solidFill>
                <a:effectLst/>
                <a:latin typeface="宋体" panose="02010600030101010101" pitchFamily="2" charset="-122"/>
                <a:ea typeface="宋体" panose="02010600030101010101" pitchFamily="2" charset="-122"/>
              </a:rPr>
              <a:t>债券融资</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债券的信用等级是评估债券风险的重要指标</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它反映了债券发行人的偿债能力和信誉度。</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400" b="0" dirty="0">
                <a:solidFill>
                  <a:srgbClr val="000000"/>
                </a:solidFill>
                <a:effectLst/>
                <a:latin typeface="宋体" panose="02010600030101010101" pitchFamily="2" charset="-122"/>
                <a:ea typeface="宋体" panose="02010600030101010101" pitchFamily="2" charset="-122"/>
              </a:rPr>
              <a:t>2.</a:t>
            </a:r>
            <a:r>
              <a:rPr lang="zh-CN" altLang="en-US" sz="2400" b="0" dirty="0">
                <a:solidFill>
                  <a:srgbClr val="000000"/>
                </a:solidFill>
                <a:effectLst/>
                <a:latin typeface="宋体" panose="02010600030101010101" pitchFamily="2" charset="-122"/>
                <a:ea typeface="宋体" panose="02010600030101010101" pitchFamily="2" charset="-122"/>
              </a:rPr>
              <a:t>股票融资 </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股票融资是一种通过发行股票来筹集资金的方式</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与债券融资相比</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它具有不同的特点和优势。</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400" b="0" dirty="0">
                <a:solidFill>
                  <a:srgbClr val="000000"/>
                </a:solidFill>
                <a:effectLst/>
                <a:latin typeface="宋体" panose="02010600030101010101" pitchFamily="2" charset="-122"/>
                <a:ea typeface="宋体" panose="02010600030101010101" pitchFamily="2" charset="-122"/>
              </a:rPr>
              <a:t>3.</a:t>
            </a:r>
            <a:r>
              <a:rPr lang="zh-CN" altLang="en-US" sz="2400" b="0" dirty="0">
                <a:solidFill>
                  <a:srgbClr val="000000"/>
                </a:solidFill>
                <a:effectLst/>
                <a:latin typeface="宋体" panose="02010600030101010101" pitchFamily="2" charset="-122"/>
                <a:ea typeface="宋体" panose="02010600030101010101" pitchFamily="2" charset="-122"/>
              </a:rPr>
              <a:t>直接投资 </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直接投资是指投资者直接将资金投入企业或其他经济实体中以获取经营收益 或资本增值的一种投资方式。</a:t>
            </a:r>
            <a:endParaRPr lang="zh-CN" altLang="en-US" sz="24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562002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297721-F186-7200-6DBD-DB14E20F84A6}"/>
              </a:ext>
            </a:extLst>
          </p:cNvPr>
          <p:cNvSpPr>
            <a:spLocks noGrp="1"/>
          </p:cNvSpPr>
          <p:nvPr>
            <p:ph type="title"/>
          </p:nvPr>
        </p:nvSpPr>
        <p:spPr>
          <a:xfrm>
            <a:off x="1366837" y="619125"/>
            <a:ext cx="5067300" cy="6000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创业企业成长及融资需求</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BFC5B115-2F2A-A573-900A-F85996F37616}"/>
              </a:ext>
            </a:extLst>
          </p:cNvPr>
          <p:cNvSpPr>
            <a:spLocks noGrp="1"/>
          </p:cNvSpPr>
          <p:nvPr>
            <p:ph idx="1"/>
          </p:nvPr>
        </p:nvSpPr>
        <p:spPr>
          <a:xfrm>
            <a:off x="1366837" y="1466849"/>
            <a:ext cx="9458326" cy="5200651"/>
          </a:xfrm>
        </p:spPr>
        <p:txBody>
          <a:bodyPr>
            <a:normAutofit fontScale="25000" lnSpcReduction="20000"/>
          </a:bodyPr>
          <a:lstStyle/>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一、企业成长周期 </a:t>
            </a:r>
            <a:endParaRPr lang="en-US" altLang="zh-CN" sz="8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（一）初创阶段 </a:t>
            </a:r>
            <a:endParaRPr lang="zh-CN" altLang="en-US" sz="8000" dirty="0">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在初创阶段</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企业的主要任务是进行市场培育和销售推广。</a:t>
            </a:r>
            <a:endParaRPr lang="zh-CN" altLang="en-US" sz="8000" dirty="0">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（二）成长阶段 </a:t>
            </a:r>
            <a:endParaRPr lang="zh-CN" altLang="en-US" sz="8000" dirty="0">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在成长阶段</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企业已经摆脱了初创阶段的困难</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开始进入快速发展和扩张的时期。</a:t>
            </a:r>
            <a:endParaRPr lang="zh-CN" altLang="en-US" sz="8000" dirty="0">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（三）成熟阶段 </a:t>
            </a:r>
            <a:endParaRPr lang="en-US" altLang="zh-CN" sz="8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企业的生产能力和技术水平也得到了进一步的提升</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但同时也经常面临亏损的风险。</a:t>
            </a:r>
            <a:endParaRPr lang="en-US" altLang="zh-CN" sz="8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（四）衰退阶段 </a:t>
            </a:r>
            <a:endParaRPr lang="zh-CN" altLang="en-US" sz="8000" dirty="0">
              <a:latin typeface="宋体" panose="02010600030101010101" pitchFamily="2" charset="-122"/>
              <a:ea typeface="宋体" panose="02010600030101010101" pitchFamily="2" charset="-122"/>
            </a:endParaRPr>
          </a:p>
          <a:p>
            <a:pPr marL="0" indent="0">
              <a:lnSpc>
                <a:spcPct val="160000"/>
              </a:lnSpc>
              <a:buNone/>
            </a:pPr>
            <a:r>
              <a:rPr lang="zh-CN" altLang="en-US" sz="8000" b="0" dirty="0">
                <a:solidFill>
                  <a:srgbClr val="000000"/>
                </a:solidFill>
                <a:effectLst/>
                <a:latin typeface="宋体" panose="02010600030101010101" pitchFamily="2" charset="-122"/>
                <a:ea typeface="宋体" panose="02010600030101010101" pitchFamily="2" charset="-122"/>
              </a:rPr>
              <a:t>在衰退阶段</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市场开始萎缩</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企业进入了发展的衰退期</a:t>
            </a:r>
            <a:r>
              <a:rPr lang="en-US" altLang="zh-CN" sz="8000" b="0" dirty="0">
                <a:solidFill>
                  <a:srgbClr val="000000"/>
                </a:solidFill>
                <a:effectLst/>
                <a:latin typeface="宋体" panose="02010600030101010101" pitchFamily="2" charset="-122"/>
                <a:ea typeface="宋体" panose="02010600030101010101" pitchFamily="2" charset="-122"/>
              </a:rPr>
              <a:t>,</a:t>
            </a:r>
            <a:r>
              <a:rPr lang="zh-CN" altLang="en-US" sz="8000" b="0" dirty="0">
                <a:solidFill>
                  <a:srgbClr val="000000"/>
                </a:solidFill>
                <a:effectLst/>
                <a:latin typeface="宋体" panose="02010600030101010101" pitchFamily="2" charset="-122"/>
                <a:ea typeface="宋体" panose="02010600030101010101" pitchFamily="2" charset="-122"/>
              </a:rPr>
              <a:t>面临着走向消亡的风 险。</a:t>
            </a:r>
            <a:endParaRPr lang="zh-CN" altLang="en-US" sz="8000" dirty="0">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3975EF84-1867-9BE5-CD26-B5AF7BE3ED83}"/>
              </a:ext>
            </a:extLst>
          </p:cNvPr>
          <p:cNvPicPr>
            <a:picLocks noChangeAspect="1"/>
          </p:cNvPicPr>
          <p:nvPr/>
        </p:nvPicPr>
        <p:blipFill>
          <a:blip r:embed="rId2"/>
          <a:stretch>
            <a:fillRect/>
          </a:stretch>
        </p:blipFill>
        <p:spPr>
          <a:xfrm>
            <a:off x="8381818" y="457200"/>
            <a:ext cx="3541712" cy="2676525"/>
          </a:xfrm>
          <a:prstGeom prst="rect">
            <a:avLst/>
          </a:prstGeom>
        </p:spPr>
      </p:pic>
    </p:spTree>
    <p:extLst>
      <p:ext uri="{BB962C8B-B14F-4D97-AF65-F5344CB8AC3E}">
        <p14:creationId xmlns:p14="http://schemas.microsoft.com/office/powerpoint/2010/main" val="4140127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91BB73-F2AE-83F9-B1F8-E410331C5E63}"/>
              </a:ext>
            </a:extLst>
          </p:cNvPr>
          <p:cNvSpPr>
            <a:spLocks noGrp="1"/>
          </p:cNvSpPr>
          <p:nvPr>
            <p:ph type="title"/>
          </p:nvPr>
        </p:nvSpPr>
        <p:spPr>
          <a:xfrm>
            <a:off x="838200" y="365126"/>
            <a:ext cx="10515600" cy="61595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二、融资条件及影响因素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0A94B83B-A6E9-B071-FF10-9D3739274F93}"/>
              </a:ext>
            </a:extLst>
          </p:cNvPr>
          <p:cNvSpPr>
            <a:spLocks noGrp="1"/>
          </p:cNvSpPr>
          <p:nvPr>
            <p:ph idx="1"/>
          </p:nvPr>
        </p:nvSpPr>
        <p:spPr>
          <a:xfrm>
            <a:off x="838200" y="1181100"/>
            <a:ext cx="10515600" cy="5600700"/>
          </a:xfrm>
        </p:spPr>
        <p:txBody>
          <a:bodyPr>
            <a:normAutofit fontScale="92500" lnSpcReduction="10000"/>
          </a:bodyPr>
          <a:lstStyle/>
          <a:p>
            <a:pPr marL="0" indent="0">
              <a:lnSpc>
                <a:spcPct val="17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（一）融资条件 </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融资条件主要包括融资规模、融资方式和融资效率。</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（二）融资影响因素 </a:t>
            </a:r>
            <a:endParaRPr lang="zh-CN" altLang="en-US" sz="2200" spc="150" dirty="0">
              <a:latin typeface="宋体" panose="02010600030101010101" pitchFamily="2" charset="-122"/>
              <a:ea typeface="宋体" panose="02010600030101010101" pitchFamily="2" charset="-122"/>
            </a:endParaRPr>
          </a:p>
          <a:p>
            <a:pPr marL="0" indent="0">
              <a:lnSpc>
                <a:spcPct val="170000"/>
              </a:lnSpc>
              <a:buNone/>
            </a:pPr>
            <a:r>
              <a:rPr lang="en-US" altLang="zh-CN" sz="2200" b="0" spc="150" dirty="0">
                <a:solidFill>
                  <a:srgbClr val="000000"/>
                </a:solidFill>
                <a:effectLst/>
                <a:latin typeface="宋体" panose="02010600030101010101" pitchFamily="2" charset="-122"/>
                <a:ea typeface="宋体" panose="02010600030101010101" pitchFamily="2" charset="-122"/>
              </a:rPr>
              <a:t> (1)</a:t>
            </a:r>
            <a:r>
              <a:rPr lang="zh-CN" altLang="en-US" sz="2200" b="0" spc="150" dirty="0">
                <a:solidFill>
                  <a:srgbClr val="000000"/>
                </a:solidFill>
                <a:effectLst/>
                <a:latin typeface="宋体" panose="02010600030101010101" pitchFamily="2" charset="-122"/>
                <a:ea typeface="宋体" panose="02010600030101010101" pitchFamily="2" charset="-122"/>
              </a:rPr>
              <a:t>融资额度确定融资额度时</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需充分评估企业的资金需求和财务状况</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以确保有足够的流动资金支持企业的日常运营和发展。 </a:t>
            </a:r>
            <a:endParaRPr lang="en-US" altLang="zh-CN" sz="2200" spc="150" dirty="0">
              <a:solidFill>
                <a:srgbClr val="000000"/>
              </a:solidFill>
              <a:latin typeface="宋体" panose="02010600030101010101" pitchFamily="2" charset="-122"/>
              <a:ea typeface="宋体" panose="02010600030101010101" pitchFamily="2" charset="-122"/>
            </a:endParaRPr>
          </a:p>
          <a:p>
            <a:pPr marL="0" indent="0">
              <a:lnSpc>
                <a:spcPct val="170000"/>
              </a:lnSpc>
              <a:buNone/>
            </a:pPr>
            <a:r>
              <a:rPr lang="en-US" altLang="zh-CN" sz="2200" b="0" spc="150" dirty="0">
                <a:solidFill>
                  <a:srgbClr val="000000"/>
                </a:solidFill>
                <a:effectLst/>
                <a:latin typeface="宋体" panose="02010600030101010101" pitchFamily="2" charset="-122"/>
                <a:ea typeface="宋体" panose="02010600030101010101" pitchFamily="2" charset="-122"/>
              </a:rPr>
              <a:t> (2)</a:t>
            </a:r>
            <a:r>
              <a:rPr lang="zh-CN" altLang="en-US" sz="2200" b="0" spc="150" dirty="0">
                <a:solidFill>
                  <a:srgbClr val="000000"/>
                </a:solidFill>
                <a:effectLst/>
                <a:latin typeface="宋体" panose="02010600030101010101" pitchFamily="2" charset="-122"/>
                <a:ea typeface="宋体" panose="02010600030101010101" pitchFamily="2" charset="-122"/>
              </a:rPr>
              <a:t>融资渠道</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企业应积极开拓多种融资渠道</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以降低融资风险。</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en-US" altLang="zh-CN" sz="2200" b="0" spc="150" dirty="0">
                <a:solidFill>
                  <a:srgbClr val="000000"/>
                </a:solidFill>
                <a:effectLst/>
                <a:latin typeface="宋体" panose="02010600030101010101" pitchFamily="2" charset="-122"/>
                <a:ea typeface="宋体" panose="02010600030101010101" pitchFamily="2" charset="-122"/>
              </a:rPr>
              <a:t> (3)</a:t>
            </a:r>
            <a:r>
              <a:rPr lang="zh-CN" altLang="en-US" sz="2200" b="0" spc="150" dirty="0">
                <a:solidFill>
                  <a:srgbClr val="000000"/>
                </a:solidFill>
                <a:effectLst/>
                <a:latin typeface="宋体" panose="02010600030101010101" pitchFamily="2" charset="-122"/>
                <a:ea typeface="宋体" panose="02010600030101010101" pitchFamily="2" charset="-122"/>
              </a:rPr>
              <a:t>融资时间</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企业在不同的发展阶段需要有不同的融资策略。</a:t>
            </a:r>
            <a:endParaRPr lang="zh-CN" altLang="en-US" sz="2200" spc="15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58097615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TotalTime>
  <Words>1193</Words>
  <Application>Microsoft Office PowerPoint</Application>
  <PresentationFormat>宽屏</PresentationFormat>
  <Paragraphs>101</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FZLTHK--GBK1-0</vt:lpstr>
      <vt:lpstr>FZY3K--GBK1-0</vt:lpstr>
      <vt:lpstr>等线</vt:lpstr>
      <vt:lpstr>等线 Light</vt:lpstr>
      <vt:lpstr>宋体</vt:lpstr>
      <vt:lpstr>Arial</vt:lpstr>
      <vt:lpstr>Office 主题​​</vt:lpstr>
      <vt:lpstr>       第九章 创业融资管理  </vt:lpstr>
      <vt:lpstr> 导入案例      海伦司完成首轮融资  </vt:lpstr>
      <vt:lpstr>第一节 创业融资概述</vt:lpstr>
      <vt:lpstr>（二）创业融资的要求 </vt:lpstr>
      <vt:lpstr>二、创业融资类型划分 </vt:lpstr>
      <vt:lpstr>PowerPoint 演示文稿</vt:lpstr>
      <vt:lpstr>PowerPoint 演示文稿</vt:lpstr>
      <vt:lpstr>第二节 创业企业成长及融资需求</vt:lpstr>
      <vt:lpstr>二、融资条件及影响因素 </vt:lpstr>
      <vt:lpstr>三、融资目的 </vt:lpstr>
      <vt:lpstr>第三节 创业融资方式的选择 </vt:lpstr>
      <vt:lpstr>二、债权投资方式 </vt:lpstr>
      <vt:lpstr>三、企业股权融资 </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6</cp:revision>
  <dcterms:created xsi:type="dcterms:W3CDTF">2024-12-09T09:00:26Z</dcterms:created>
  <dcterms:modified xsi:type="dcterms:W3CDTF">2024-12-12T07:49:38Z</dcterms:modified>
</cp:coreProperties>
</file>