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100" d="100"/>
          <a:sy n="100" d="100"/>
        </p:scale>
        <p:origin x="78"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6FBD0D-40DD-E7EE-F444-486AD5E8AEA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269275D-E453-C2FE-1CA0-C3023EA3F8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68F88E9-EC2A-7108-8F64-89BF564A1090}"/>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20C8C800-CFFB-16A5-13C3-4CA6BF250F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89979A-A391-D12A-B75E-476608594B60}"/>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1261366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4B1CF5-5F26-1A15-FE48-D84F7402E98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E837284-6F21-8479-058D-17CACA6E636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7D73255-20C3-0AC6-825D-D59B67558AC4}"/>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9C7CC8C0-F8AA-2264-C098-89DB35C9F8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8E176CE-A3F0-67FA-630F-CA7F33BC49E9}"/>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278933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D6291A4-46EA-4061-2BFF-BE504A0B44A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38DD4CA-EB23-52D1-75C1-69545F1852A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935C0E-A685-291C-DF6E-4D17712C7ACD}"/>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6F224C19-CD8F-A5CB-F166-A7D4994B10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0078B5-2B77-F341-A9E8-7EA60AC6A0A1}"/>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1809083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575BFA-4DBB-5CAE-154A-5DFC48489E9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9C387B5-0495-CBD2-DFB5-A139FFC21B0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1BEF58-8747-16D7-4003-4D0FC1214262}"/>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2C1DB5BD-62D9-5582-8434-D18D871E534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10A96A-59FA-2625-DC45-66E5121B3CFC}"/>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3019611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C6A441-C10D-4171-9B61-E0DEFFC11A9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16C91EE-87AF-F862-D56E-D341588981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1330335-20B4-251C-37C6-1E152BFD3D08}"/>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1BC9FAAD-E863-844E-5D10-74EAF9BFB8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EA4722-10C4-0DA7-48C7-650C5D985EFA}"/>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3579394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F6164B-E9E1-8DC8-280D-D26D748E44E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9E5E03D-D671-726B-F014-A4AEE838C1A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826684A-4698-E1FE-07B2-045D4752075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96D42A0-B3DE-62B6-7023-A221356C960A}"/>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06B1FD2D-4C42-9634-798D-46DE2A8E06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FB4EDB1-01D3-DFA9-5462-D36BF99CCFA9}"/>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3253421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4C71F8-81DB-8201-D279-2D8398C13DB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506C30-296D-C1FD-AA08-6BC46743C5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D0CDB71-AB57-87A1-2D58-E1A7A1D3CBC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925E44F-5A9F-2B45-AA07-A4B0BD2F51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B973AAE-0632-EB53-5F2F-7D9D73106EE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B232010-468F-B58D-BFD7-F9AFDC22C1DC}"/>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8" name="页脚占位符 7">
            <a:extLst>
              <a:ext uri="{FF2B5EF4-FFF2-40B4-BE49-F238E27FC236}">
                <a16:creationId xmlns:a16="http://schemas.microsoft.com/office/drawing/2014/main" id="{3314B67A-33EA-6A51-A076-16C3289E3D2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E7D7B92-02D5-9FAC-A9A9-C0F8309EFFD8}"/>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646869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792C1D-6FC5-7098-7572-D26FE2B5A6D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E55EF1E-5F03-11A3-9A69-7C80C4464AA8}"/>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4" name="页脚占位符 3">
            <a:extLst>
              <a:ext uri="{FF2B5EF4-FFF2-40B4-BE49-F238E27FC236}">
                <a16:creationId xmlns:a16="http://schemas.microsoft.com/office/drawing/2014/main" id="{F3D9D7D6-92C8-A722-2DC8-47D99D72A2F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A814DF4-B03E-BB90-3512-13A945BF500A}"/>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2554730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2A64B87-F1AA-8136-5203-F51D97D639FF}"/>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3" name="页脚占位符 2">
            <a:extLst>
              <a:ext uri="{FF2B5EF4-FFF2-40B4-BE49-F238E27FC236}">
                <a16:creationId xmlns:a16="http://schemas.microsoft.com/office/drawing/2014/main" id="{BA597747-4468-718F-AD12-A64C5520866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0D9BDAF-6971-7E36-E997-FB641974256D}"/>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572190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E2C65C-B0C3-BA58-3495-7D415B937F4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1844C42-476C-15EA-381E-97A13B9DA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6E28FA9-C046-9398-6B9D-67710AA1CE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C4603FB-6DAA-5DF5-A44F-4A859D3E2E51}"/>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767575E1-876F-B6A2-B612-8EEC30CC2F9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382DE09-3D17-15A3-02E6-B55CDC12E5C7}"/>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2737683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2513E-89FA-4449-609B-6CF06C183DB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E041B7E-E121-3C64-C8A4-D7DF53C2C5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B873840-49AC-28A1-ACA4-FFDFBF0788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96BDCFA-4F7A-057E-8C62-99C2C61485B2}"/>
              </a:ext>
            </a:extLst>
          </p:cNvPr>
          <p:cNvSpPr>
            <a:spLocks noGrp="1"/>
          </p:cNvSpPr>
          <p:nvPr>
            <p:ph type="dt" sz="half" idx="10"/>
          </p:nvPr>
        </p:nvSpPr>
        <p:spPr/>
        <p:txBody>
          <a:bodyPr/>
          <a:lstStyle/>
          <a:p>
            <a:fld id="{32F9BEB6-1E46-4382-AD6D-6F21FAC8B220}" type="datetimeFigureOut">
              <a:rPr lang="zh-CN" altLang="en-US" smtClean="0"/>
              <a:t>2024/12/12</a:t>
            </a:fld>
            <a:endParaRPr lang="zh-CN" altLang="en-US"/>
          </a:p>
        </p:txBody>
      </p:sp>
      <p:sp>
        <p:nvSpPr>
          <p:cNvPr id="6" name="页脚占位符 5">
            <a:extLst>
              <a:ext uri="{FF2B5EF4-FFF2-40B4-BE49-F238E27FC236}">
                <a16:creationId xmlns:a16="http://schemas.microsoft.com/office/drawing/2014/main" id="{47E2C24C-59B3-BA8A-8B58-9C2C8D2572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0801B22-2A0B-B443-BFF7-6FF92F02D522}"/>
              </a:ext>
            </a:extLst>
          </p:cNvPr>
          <p:cNvSpPr>
            <a:spLocks noGrp="1"/>
          </p:cNvSpPr>
          <p:nvPr>
            <p:ph type="sldNum" sz="quarter" idx="12"/>
          </p:nvPr>
        </p:nvSpPr>
        <p:spPr/>
        <p:txBody>
          <a:body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1828820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F147A47-42F6-B46D-7617-7993A1C08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DEB2A48-EFCA-B4F8-A3CF-ED7FF03257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95B315C-D62A-BA8D-B115-CBEAE8ADC0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F9BEB6-1E46-4382-AD6D-6F21FAC8B220}" type="datetimeFigureOut">
              <a:rPr lang="zh-CN" altLang="en-US" smtClean="0"/>
              <a:t>2024/12/12</a:t>
            </a:fld>
            <a:endParaRPr lang="zh-CN" altLang="en-US"/>
          </a:p>
        </p:txBody>
      </p:sp>
      <p:sp>
        <p:nvSpPr>
          <p:cNvPr id="5" name="页脚占位符 4">
            <a:extLst>
              <a:ext uri="{FF2B5EF4-FFF2-40B4-BE49-F238E27FC236}">
                <a16:creationId xmlns:a16="http://schemas.microsoft.com/office/drawing/2014/main" id="{696628EE-E9E2-383E-00B9-515EA1A71A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3C7CB4B-6A58-5648-2635-32DF31D967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98E24D-3275-48A6-8C27-519DFA5735EA}" type="slidenum">
              <a:rPr lang="zh-CN" altLang="en-US" smtClean="0"/>
              <a:t>‹#›</a:t>
            </a:fld>
            <a:endParaRPr lang="zh-CN" altLang="en-US"/>
          </a:p>
        </p:txBody>
      </p:sp>
    </p:spTree>
    <p:extLst>
      <p:ext uri="{BB962C8B-B14F-4D97-AF65-F5344CB8AC3E}">
        <p14:creationId xmlns:p14="http://schemas.microsoft.com/office/powerpoint/2010/main" val="17582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7ABFF4B-CD31-3D57-5210-2B8539A755F7}"/>
              </a:ext>
            </a:extLst>
          </p:cNvPr>
          <p:cNvSpPr>
            <a:spLocks noGrp="1"/>
          </p:cNvSpPr>
          <p:nvPr>
            <p:ph type="subTitle" idx="1"/>
          </p:nvPr>
        </p:nvSpPr>
        <p:spPr>
          <a:xfrm>
            <a:off x="2543173" y="5286376"/>
            <a:ext cx="6972301" cy="762000"/>
          </a:xfrm>
        </p:spPr>
        <p:txBody>
          <a:bodyPr>
            <a:normAutofit/>
          </a:bodyPr>
          <a:lstStyle/>
          <a:p>
            <a:r>
              <a:rPr lang="zh-CN" altLang="en-US" sz="3200" b="0" dirty="0">
                <a:solidFill>
                  <a:srgbClr val="000000"/>
                </a:solidFill>
                <a:effectLst/>
                <a:latin typeface="宋体" panose="02010600030101010101" pitchFamily="2" charset="-122"/>
                <a:ea typeface="宋体" panose="02010600030101010101" pitchFamily="2" charset="-122"/>
              </a:rPr>
              <a:t>第十章  创业团队管理 </a:t>
            </a:r>
            <a:endParaRPr lang="zh-CN" altLang="en-US" sz="3200" dirty="0">
              <a:latin typeface="宋体" panose="02010600030101010101" pitchFamily="2" charset="-122"/>
              <a:ea typeface="宋体" panose="02010600030101010101" pitchFamily="2" charset="-122"/>
            </a:endParaRPr>
          </a:p>
        </p:txBody>
      </p:sp>
      <p:pic>
        <p:nvPicPr>
          <p:cNvPr id="5" name="图片 4">
            <a:extLst>
              <a:ext uri="{FF2B5EF4-FFF2-40B4-BE49-F238E27FC236}">
                <a16:creationId xmlns:a16="http://schemas.microsoft.com/office/drawing/2014/main" id="{BC1E715B-2EED-BC96-73A0-497D72569F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7654" y="1066800"/>
            <a:ext cx="6516691" cy="3886200"/>
          </a:xfrm>
          <a:prstGeom prst="rect">
            <a:avLst/>
          </a:prstGeom>
        </p:spPr>
      </p:pic>
    </p:spTree>
    <p:extLst>
      <p:ext uri="{BB962C8B-B14F-4D97-AF65-F5344CB8AC3E}">
        <p14:creationId xmlns:p14="http://schemas.microsoft.com/office/powerpoint/2010/main" val="2382366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6735A6-18B3-F2B2-8A30-6B0CE5AE61BE}"/>
              </a:ext>
            </a:extLst>
          </p:cNvPr>
          <p:cNvSpPr>
            <a:spLocks noGrp="1"/>
          </p:cNvSpPr>
          <p:nvPr>
            <p:ph type="title"/>
          </p:nvPr>
        </p:nvSpPr>
        <p:spPr>
          <a:xfrm>
            <a:off x="838200" y="438150"/>
            <a:ext cx="10515600" cy="70485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二、人</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EF8D4F4B-664E-F37F-C712-2F8308B9C020}"/>
              </a:ext>
            </a:extLst>
          </p:cNvPr>
          <p:cNvSpPr>
            <a:spLocks noGrp="1"/>
          </p:cNvSpPr>
          <p:nvPr>
            <p:ph idx="1"/>
          </p:nvPr>
        </p:nvSpPr>
        <p:spPr>
          <a:xfrm>
            <a:off x="752475" y="1295401"/>
            <a:ext cx="10515600" cy="5229224"/>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（一）受教育程度和先前经验对创业成功的影响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团队成员作为构成团队最核心的元素</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其知识、技能和经验对于企业的发展起着决定性的作用。</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（二）行业经历和人脉关系对企业经营效益的作用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创业团队成员先前的创业经历和相关行业经验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有助于他们在面对复杂任务时更加得心应手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从而提高企业的整体效益。</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（三）人员选拔、互补性和社会资源运用的影响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创业团队成员先前的创业经历和相关行业经验</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有助于他们在面对复杂任务时更加得心应手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从而提高企业的整体效益。</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一般认为团队成员人数控制在</a:t>
            </a:r>
            <a:r>
              <a:rPr lang="en-US" altLang="zh-CN" sz="2000" b="0" dirty="0">
                <a:solidFill>
                  <a:srgbClr val="000000"/>
                </a:solidFill>
                <a:effectLst/>
                <a:latin typeface="宋体" panose="02010600030101010101" pitchFamily="2" charset="-122"/>
                <a:ea typeface="宋体" panose="02010600030101010101" pitchFamily="2" charset="-122"/>
              </a:rPr>
              <a:t>2~12</a:t>
            </a:r>
            <a:r>
              <a:rPr lang="zh-CN" altLang="en-US" sz="2000" b="0" dirty="0">
                <a:solidFill>
                  <a:srgbClr val="000000"/>
                </a:solidFill>
                <a:effectLst/>
                <a:latin typeface="宋体" panose="02010600030101010101" pitchFamily="2" charset="-122"/>
                <a:ea typeface="宋体" panose="02010600030101010101" pitchFamily="2" charset="-122"/>
              </a:rPr>
              <a:t>人为 最佳。</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51308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569384-E5E9-C7F5-AFA7-D5E54B8D3D05}"/>
              </a:ext>
            </a:extLst>
          </p:cNvPr>
          <p:cNvSpPr>
            <a:spLocks noGrp="1"/>
          </p:cNvSpPr>
          <p:nvPr>
            <p:ph type="title"/>
          </p:nvPr>
        </p:nvSpPr>
        <p:spPr>
          <a:xfrm>
            <a:off x="838200" y="190500"/>
            <a:ext cx="10515600" cy="84772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三、定位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1D2B1577-8190-1030-C513-1A91641E1183}"/>
              </a:ext>
            </a:extLst>
          </p:cNvPr>
          <p:cNvSpPr>
            <a:spLocks noGrp="1"/>
          </p:cNvSpPr>
          <p:nvPr>
            <p:ph idx="1"/>
          </p:nvPr>
        </p:nvSpPr>
        <p:spPr>
          <a:xfrm>
            <a:off x="838200" y="1123951"/>
            <a:ext cx="10515600" cy="5572124"/>
          </a:xfrm>
        </p:spPr>
        <p:txBody>
          <a:bodyPr>
            <a:normAutofit lnSpcReduction="10000"/>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（一）团队定位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团队定位是指创业团队在市场中的整体定位以及团队在企业生态系统中所扮演的角色</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这涉及团队的使命、愿景、核心价值观和战略规划等方面。</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团队需要清晰地认识到自身的核心竞争力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并确定如何在激烈的市场竞争中与竞争对手加以区分。同时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还需要考虑与其他企业、机构或组织的合作关系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以及如何从生态系统中获得所需的支持和资源。</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（二）个体定位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个体定位是指团队成员在团队中的具体角色、职责、能力和发展方向。</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个体定位需要充分考虑团队成员的优势、特长和潜力</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并将个体的能力与团队的目标和战略相结合</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以实现团队整体效能的最大化。同时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还需要为团队成员提供培训和发展机会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帮助他们不断提升能力和职业素养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促进个人和团队的共同成长。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a:p>
            <a:pPr marL="0" indent="0">
              <a:buNone/>
            </a:pPr>
            <a:endParaRPr lang="zh-CN" altLang="en-US" dirty="0"/>
          </a:p>
        </p:txBody>
      </p:sp>
    </p:spTree>
    <p:extLst>
      <p:ext uri="{BB962C8B-B14F-4D97-AF65-F5344CB8AC3E}">
        <p14:creationId xmlns:p14="http://schemas.microsoft.com/office/powerpoint/2010/main" val="3135441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2C7503B-EDC0-41DC-145A-CD59A3EC584E}"/>
              </a:ext>
            </a:extLst>
          </p:cNvPr>
          <p:cNvSpPr>
            <a:spLocks noGrp="1"/>
          </p:cNvSpPr>
          <p:nvPr>
            <p:ph idx="1"/>
          </p:nvPr>
        </p:nvSpPr>
        <p:spPr>
          <a:xfrm>
            <a:off x="657225" y="309562"/>
            <a:ext cx="10877550" cy="6391276"/>
          </a:xfrm>
        </p:spPr>
        <p:txBody>
          <a:bodyPr>
            <a:normAutofit fontScale="62500" lnSpcReduction="20000"/>
          </a:bodyPr>
          <a:lstStyle/>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四、权限 </a:t>
            </a:r>
            <a:endParaRPr lang="zh-CN" altLang="en-US" sz="3200" dirty="0">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明确团队中各成员的权限对于团队的效率和工作质量有着至关重要的影响。 </a:t>
            </a:r>
            <a:endParaRPr lang="zh-CN" altLang="en-US" sz="3200" dirty="0">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随着团队的发展和组织规模的扩大</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每个成员的能力和资源也会不断增长</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因此领导者需要逐渐从团队的核心成员中脱颖而出</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成为决策中心人物</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以更好地协调团队资源</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确保团队的高效运作。</a:t>
            </a:r>
            <a:endParaRPr lang="zh-CN" altLang="en-US" sz="3200" dirty="0">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一个现代化的、管理规范的组织结构通常 包含</a:t>
            </a:r>
            <a:r>
              <a:rPr lang="en-US" altLang="zh-CN" sz="3200" b="0" dirty="0">
                <a:solidFill>
                  <a:srgbClr val="000000"/>
                </a:solidFill>
                <a:effectLst/>
                <a:latin typeface="宋体" panose="02010600030101010101" pitchFamily="2" charset="-122"/>
                <a:ea typeface="宋体" panose="02010600030101010101" pitchFamily="2" charset="-122"/>
              </a:rPr>
              <a:t>3</a:t>
            </a:r>
            <a:r>
              <a:rPr lang="zh-CN" altLang="en-US" sz="3200" b="0" dirty="0">
                <a:solidFill>
                  <a:srgbClr val="000000"/>
                </a:solidFill>
                <a:effectLst/>
                <a:latin typeface="宋体" panose="02010600030101010101" pitchFamily="2" charset="-122"/>
                <a:ea typeface="宋体" panose="02010600030101010101" pitchFamily="2" charset="-122"/>
              </a:rPr>
              <a:t>个关系子系统</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决策层、执行层和监督层。</a:t>
            </a:r>
            <a:endParaRPr lang="en-US" altLang="zh-CN" sz="3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（一）决策子系统 </a:t>
            </a:r>
            <a:endParaRPr lang="en-US" altLang="zh-CN" sz="3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组织的领导体系和各级决策机构及其决策者共同构成了决策子系统。</a:t>
            </a:r>
            <a:endParaRPr lang="en-US" altLang="zh-CN" sz="32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（二）指挥子系统 </a:t>
            </a:r>
            <a:endParaRPr lang="zh-CN" altLang="en-US" sz="3200" dirty="0">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指挥子系统是组织活动的核心指令中心</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由各职能单位或部门的负责人和成 员组成垂直形态的系统。</a:t>
            </a:r>
            <a:endParaRPr lang="zh-CN" altLang="en-US" sz="3200" dirty="0">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（三）执行子系统 </a:t>
            </a:r>
            <a:endParaRPr lang="zh-CN" altLang="en-US" sz="3200" dirty="0">
              <a:latin typeface="宋体" panose="02010600030101010101" pitchFamily="2" charset="-122"/>
              <a:ea typeface="宋体" panose="02010600030101010101" pitchFamily="2" charset="-122"/>
            </a:endParaRPr>
          </a:p>
          <a:p>
            <a:pPr marL="0" indent="0">
              <a:lnSpc>
                <a:spcPct val="150000"/>
              </a:lnSpc>
              <a:buNone/>
            </a:pPr>
            <a:r>
              <a:rPr lang="zh-CN" altLang="en-US" sz="3200" b="0" dirty="0">
                <a:solidFill>
                  <a:srgbClr val="000000"/>
                </a:solidFill>
                <a:effectLst/>
                <a:latin typeface="宋体" panose="02010600030101010101" pitchFamily="2" charset="-122"/>
                <a:ea typeface="宋体" panose="02010600030101010101" pitchFamily="2" charset="-122"/>
              </a:rPr>
              <a:t>执行机构负责具体落实指挥系统发出的指令</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必须准确无误地贯彻执行</a:t>
            </a:r>
            <a:r>
              <a:rPr lang="en-US" altLang="zh-CN" sz="3200" b="0" dirty="0">
                <a:solidFill>
                  <a:srgbClr val="000000"/>
                </a:solidFill>
                <a:effectLst/>
                <a:latin typeface="宋体" panose="02010600030101010101" pitchFamily="2" charset="-122"/>
                <a:ea typeface="宋体" panose="02010600030101010101" pitchFamily="2" charset="-122"/>
              </a:rPr>
              <a:t>,</a:t>
            </a:r>
            <a:r>
              <a:rPr lang="zh-CN" altLang="en-US" sz="3200" b="0" dirty="0">
                <a:solidFill>
                  <a:srgbClr val="000000"/>
                </a:solidFill>
                <a:effectLst/>
                <a:latin typeface="宋体" panose="02010600030101010101" pitchFamily="2" charset="-122"/>
                <a:ea typeface="宋体" panose="02010600030101010101" pitchFamily="2" charset="-122"/>
              </a:rPr>
              <a:t>确保 组织的各项计划得以有效实施。</a:t>
            </a:r>
            <a:endParaRPr lang="zh-CN" altLang="en-US" sz="3200" dirty="0">
              <a:latin typeface="宋体" panose="02010600030101010101" pitchFamily="2" charset="-122"/>
              <a:ea typeface="宋体" panose="02010600030101010101" pitchFamily="2" charset="-122"/>
            </a:endParaRPr>
          </a:p>
          <a:p>
            <a:pPr marL="0" indent="0">
              <a:buNone/>
            </a:pP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25151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6F91DB6-2580-6FC9-18F3-75928F16332F}"/>
              </a:ext>
            </a:extLst>
          </p:cNvPr>
          <p:cNvSpPr>
            <a:spLocks noGrp="1"/>
          </p:cNvSpPr>
          <p:nvPr>
            <p:ph idx="1"/>
          </p:nvPr>
        </p:nvSpPr>
        <p:spPr>
          <a:xfrm>
            <a:off x="838200" y="590550"/>
            <a:ext cx="10515600" cy="5586413"/>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五、计划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团队目标、愿景的实现需要有计划、有步骤地逐步推进。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计划包含两个层面的含义</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一是确立各层级目标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并细分出各层次的具体目标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制定可执行的行动方案</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为行动提供基础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二是按计划安排进度表</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逐步落实方案内容</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确保团队执行的时效性和最终的落地效果。</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创业企业的人力资源管理是计划的重要内容之一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涉及招聘、选拔、培训、薪酬、绩效和员工关系管理等相关内容。</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由于初创企业人员数量较少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因此人力资源管理的重点是人员招聘、薪酬体系和激励机制的设计。</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这需要创业者根据实际情况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制定出合理的人力资源策略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以确保企业的稳定和持续发展。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818510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D558CB4-D91B-823F-D910-FE1905A7B4F1}"/>
              </a:ext>
            </a:extLst>
          </p:cNvPr>
          <p:cNvSpPr>
            <a:spLocks noGrp="1"/>
          </p:cNvSpPr>
          <p:nvPr>
            <p:ph idx="1"/>
          </p:nvPr>
        </p:nvSpPr>
        <p:spPr>
          <a:xfrm>
            <a:off x="838200" y="247650"/>
            <a:ext cx="10515600" cy="6496050"/>
          </a:xfrm>
        </p:spPr>
        <p:txBody>
          <a:bodyPr>
            <a:no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（一）人员招聘计划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创业团队成员的招聘应该注重吸引那些拥有专业技术能力、相关工作经历和认同企业价值观的人才。</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（二）薪酬体系设计计划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初创企业应根据各部门的岗位性质和层级高低设置不同的薪酬激励机制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再基于职务说明书明确岗位职责</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进一步确定绩效考评体系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并根据考评结果完善薪酬激励制度。</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员工的薪酬由固定薪酬、业绩薪酬和福利等组成。</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（三）创业企业的激励计划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由于初创企业的资金主要用于新产品研发或市场推广等方面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用于支付员工薪酬的资金往往有限</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因此无法依赖高薪这种物质激励方式来激发员工的工作主动性。这时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精神激励就显得尤为重要。创业企业可以采取以下</a:t>
            </a: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个方面的精神激励措施。</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 </a:t>
            </a: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信任激励   </a:t>
            </a: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榜样激励    </a:t>
            </a: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目标激励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FZSSK--GBK1-0"/>
              </a:rPr>
              <a:t> </a:t>
            </a:r>
            <a:endParaRPr lang="zh-CN" altLang="en-US" sz="2000" dirty="0"/>
          </a:p>
        </p:txBody>
      </p:sp>
    </p:spTree>
    <p:extLst>
      <p:ext uri="{BB962C8B-B14F-4D97-AF65-F5344CB8AC3E}">
        <p14:creationId xmlns:p14="http://schemas.microsoft.com/office/powerpoint/2010/main" val="1746329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7D83B7-815A-3523-ABE3-2F0EF9F3C308}"/>
              </a:ext>
            </a:extLst>
          </p:cNvPr>
          <p:cNvSpPr>
            <a:spLocks noGrp="1"/>
          </p:cNvSpPr>
          <p:nvPr>
            <p:ph type="title"/>
          </p:nvPr>
        </p:nvSpPr>
        <p:spPr>
          <a:xfrm>
            <a:off x="838200" y="441326"/>
            <a:ext cx="10515600" cy="88265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第三节 创业团队管理的实施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4B7014C5-97EB-6313-5125-E7EC050C9445}"/>
              </a:ext>
            </a:extLst>
          </p:cNvPr>
          <p:cNvSpPr>
            <a:spLocks noGrp="1"/>
          </p:cNvSpPr>
          <p:nvPr>
            <p:ph idx="1"/>
          </p:nvPr>
        </p:nvSpPr>
        <p:spPr>
          <a:xfrm>
            <a:off x="838200" y="1543050"/>
            <a:ext cx="10515600" cy="4714875"/>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一、创业团队合作过程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创业团队合作过程涉及团队成员之间的分工、合作和冲突</a:t>
            </a: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个方面。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（一）创业团队成员分工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创业团队是一个工作集体</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由于业务内容的不稳定性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其具体工作内容会不断变化。因此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使用角色而非工作职责更能清晰地描述创业团队成员之间的分工。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高绩效团队中一般存在</a:t>
            </a:r>
            <a:r>
              <a:rPr lang="en-US" altLang="zh-CN" sz="2000" b="0" dirty="0">
                <a:solidFill>
                  <a:srgbClr val="000000"/>
                </a:solidFill>
                <a:effectLst/>
                <a:latin typeface="宋体" panose="02010600030101010101" pitchFamily="2" charset="-122"/>
                <a:ea typeface="宋体" panose="02010600030101010101" pitchFamily="2" charset="-122"/>
              </a:rPr>
              <a:t>7</a:t>
            </a:r>
            <a:r>
              <a:rPr lang="zh-CN" altLang="en-US" sz="2000" b="0" dirty="0">
                <a:solidFill>
                  <a:srgbClr val="000000"/>
                </a:solidFill>
                <a:effectLst/>
                <a:latin typeface="宋体" panose="02010600030101010101" pitchFamily="2" charset="-122"/>
                <a:ea typeface="宋体" panose="02010600030101010101" pitchFamily="2" charset="-122"/>
              </a:rPr>
              <a:t>种角色</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领导者、提建议者、评论者、执行者、协调者、联络者和督促者。</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a:p>
            <a:pPr marL="0" indent="0">
              <a:buNone/>
            </a:pPr>
            <a:endParaRPr lang="zh-CN" altLang="en-US" dirty="0"/>
          </a:p>
        </p:txBody>
      </p:sp>
    </p:spTree>
    <p:extLst>
      <p:ext uri="{BB962C8B-B14F-4D97-AF65-F5344CB8AC3E}">
        <p14:creationId xmlns:p14="http://schemas.microsoft.com/office/powerpoint/2010/main" val="1121460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ACFAA55-9FB6-31E0-DD1B-F33E33FF27FC}"/>
              </a:ext>
            </a:extLst>
          </p:cNvPr>
          <p:cNvSpPr>
            <a:spLocks noGrp="1"/>
          </p:cNvSpPr>
          <p:nvPr>
            <p:ph idx="1"/>
          </p:nvPr>
        </p:nvSpPr>
        <p:spPr>
          <a:xfrm>
            <a:off x="838200" y="290512"/>
            <a:ext cx="10515600" cy="6276976"/>
          </a:xfrm>
        </p:spPr>
        <p:txBody>
          <a:bodyPr>
            <a:normAutofit fontScale="92500" lnSpcReduction="10000"/>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（二）创业团队成员的合作</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为了提高整个团队的工作效率</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创业团队成员根据各自的特长和资源状况进行分工后</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还需要进行合作。</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这种合作可以分为常规性合作和非常规性合作。</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常规性合作是指团队成员在各自承担的工作职责和扮演的角色的基础上</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进行工作协调和整合。</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非常规性合作是指团队成员在完成本 职工作和所扮演角色的前提下</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跨越自己的工作范围</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直接帮助其他团队成员完成他们的工作</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以救助、支持并加强整个团队和企业的工作。</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（三）创业团队成员的冲突 </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创业团队成员之间的冲突可分为个人冲突和群体冲突两种类型。</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个人冲突涉及个人与个人之间的争端</a:t>
            </a:r>
            <a:r>
              <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a:t>
            </a: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包括工作中的分歧、利益冲突、交往中的不和以及思想情感或性格上的差异。</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zh-CN" altLang="en-US"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rPr>
              <a:t>而群体内部的冲突则可分为工作性冲突和情感性冲突。</a:t>
            </a:r>
            <a:endParaRPr kumimoji="0" lang="en-US" altLang="zh-CN" sz="22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280966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C60EB9-1267-D9D3-8D47-EFFB5451CA2D}"/>
              </a:ext>
            </a:extLst>
          </p:cNvPr>
          <p:cNvSpPr>
            <a:spLocks noGrp="1"/>
          </p:cNvSpPr>
          <p:nvPr>
            <p:ph type="title"/>
          </p:nvPr>
        </p:nvSpPr>
        <p:spPr>
          <a:xfrm>
            <a:off x="838200" y="631826"/>
            <a:ext cx="10515600" cy="663574"/>
          </a:xfrm>
        </p:spPr>
        <p:txBody>
          <a:bodyPr>
            <a:normAutofit fontScale="90000"/>
          </a:bodyPr>
          <a:lstStyle/>
          <a:p>
            <a:br>
              <a:rPr lang="en-US" altLang="zh-CN" sz="1800" b="0" dirty="0">
                <a:solidFill>
                  <a:srgbClr val="000000"/>
                </a:solidFill>
                <a:effectLst/>
                <a:latin typeface="FZZHUNYSK--GBK1-0"/>
              </a:rPr>
            </a:br>
            <a:br>
              <a:rPr lang="en-US" altLang="zh-CN" sz="1800" b="0" dirty="0">
                <a:solidFill>
                  <a:srgbClr val="000000"/>
                </a:solidFill>
                <a:effectLst/>
                <a:latin typeface="FZZHUNYSK--GBK1-0"/>
              </a:rPr>
            </a:br>
            <a:br>
              <a:rPr lang="en-US" altLang="zh-CN" sz="1800" b="0" dirty="0">
                <a:solidFill>
                  <a:srgbClr val="000000"/>
                </a:solidFill>
                <a:effectLst/>
                <a:latin typeface="FZZHUNYSK--GBK1-0"/>
              </a:rPr>
            </a:br>
            <a:br>
              <a:rPr lang="en-US" altLang="zh-CN" sz="1800" b="0" dirty="0">
                <a:solidFill>
                  <a:srgbClr val="000000"/>
                </a:solidFill>
                <a:effectLst/>
                <a:latin typeface="FZZHUNYSK--GBK1-0"/>
              </a:rPr>
            </a:br>
            <a:br>
              <a:rPr lang="en-US" altLang="zh-CN" sz="1800" b="0" dirty="0">
                <a:solidFill>
                  <a:srgbClr val="000000"/>
                </a:solidFill>
                <a:effectLst/>
                <a:latin typeface="FZZHUNYSK--GBK1-0"/>
              </a:rPr>
            </a:br>
            <a:r>
              <a:rPr lang="zh-CN" altLang="en-US" sz="2700" b="0" dirty="0">
                <a:solidFill>
                  <a:srgbClr val="000000"/>
                </a:solidFill>
                <a:effectLst/>
                <a:latin typeface="宋体" panose="02010600030101010101" pitchFamily="2" charset="-122"/>
                <a:ea typeface="宋体" panose="02010600030101010101" pitchFamily="2" charset="-122"/>
              </a:rPr>
              <a:t>二、创业团队治理 </a:t>
            </a:r>
            <a:br>
              <a:rPr lang="zh-CN" altLang="en-US" dirty="0"/>
            </a:br>
            <a:br>
              <a:rPr lang="zh-CN" altLang="en-US" dirty="0"/>
            </a:br>
            <a:endParaRPr lang="zh-CN" altLang="en-US" dirty="0"/>
          </a:p>
        </p:txBody>
      </p:sp>
      <p:sp>
        <p:nvSpPr>
          <p:cNvPr id="3" name="内容占位符 2">
            <a:extLst>
              <a:ext uri="{FF2B5EF4-FFF2-40B4-BE49-F238E27FC236}">
                <a16:creationId xmlns:a16="http://schemas.microsoft.com/office/drawing/2014/main" id="{31B56D94-3BCD-4D21-9EBC-AC5C3E7EFF30}"/>
              </a:ext>
            </a:extLst>
          </p:cNvPr>
          <p:cNvSpPr>
            <a:spLocks noGrp="1"/>
          </p:cNvSpPr>
          <p:nvPr>
            <p:ph idx="1"/>
          </p:nvPr>
        </p:nvSpPr>
        <p:spPr>
          <a:xfrm>
            <a:off x="838200" y="1676399"/>
            <a:ext cx="10515600" cy="4105275"/>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（一）创业团队治理与企业运营</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创业团队治理方式的差异会对企业运营结果产生显著影响。因此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建立一套有效的创业团队治理机制至关重要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这能确保团队成员之间顺畅地进行合作、沟通和决策</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并最大限度地维护企业的利益。 </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（二）京东创业团队治理案例分析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以知名电商平台京东为例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其创业团队在企业成立之初便建立了一套完善的企业家理论与创业管理治理机制。</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4293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98B3D44-253A-C397-B60C-6A2966EB19CD}"/>
              </a:ext>
            </a:extLst>
          </p:cNvPr>
          <p:cNvSpPr>
            <a:spLocks noGrp="1"/>
          </p:cNvSpPr>
          <p:nvPr>
            <p:ph idx="1"/>
          </p:nvPr>
        </p:nvSpPr>
        <p:spPr>
          <a:xfrm>
            <a:off x="4629153" y="1000125"/>
            <a:ext cx="3000372" cy="1733550"/>
          </a:xfrm>
        </p:spPr>
        <p:txBody>
          <a:bodyPr/>
          <a:lstStyle/>
          <a:p>
            <a:pPr marL="0" indent="0">
              <a:buNone/>
            </a:pPr>
            <a:r>
              <a:rPr lang="zh-CN" altLang="en-US" sz="2400" b="0" dirty="0">
                <a:solidFill>
                  <a:srgbClr val="000000"/>
                </a:solidFill>
                <a:effectLst/>
                <a:latin typeface="宋体" panose="02010600030101010101" pitchFamily="2" charset="-122"/>
                <a:ea typeface="宋体" panose="02010600030101010101" pitchFamily="2" charset="-122"/>
              </a:rPr>
              <a:t>导入案例 </a:t>
            </a:r>
            <a:endParaRPr lang="zh-CN" altLang="en-US" sz="2400" dirty="0">
              <a:latin typeface="宋体" panose="02010600030101010101" pitchFamily="2" charset="-122"/>
              <a:ea typeface="宋体" panose="02010600030101010101" pitchFamily="2" charset="-122"/>
            </a:endParaRPr>
          </a:p>
          <a:p>
            <a:pPr marL="0" indent="0">
              <a:buNone/>
            </a:pPr>
            <a:r>
              <a:rPr lang="en-US" altLang="zh-CN" sz="2400" b="0" dirty="0">
                <a:solidFill>
                  <a:srgbClr val="000000"/>
                </a:solidFill>
                <a:effectLst/>
                <a:latin typeface="宋体" panose="02010600030101010101" pitchFamily="2" charset="-122"/>
                <a:ea typeface="宋体" panose="02010600030101010101" pitchFamily="2" charset="-122"/>
              </a:rPr>
              <a:t>   </a:t>
            </a:r>
            <a:r>
              <a:rPr lang="en-US" altLang="zh-CN" sz="2400" b="0" dirty="0" err="1">
                <a:solidFill>
                  <a:srgbClr val="000000"/>
                </a:solidFill>
                <a:effectLst/>
                <a:latin typeface="宋体" panose="02010600030101010101" pitchFamily="2" charset="-122"/>
                <a:ea typeface="宋体" panose="02010600030101010101" pitchFamily="2" charset="-122"/>
              </a:rPr>
              <a:t>Devver</a:t>
            </a:r>
            <a:r>
              <a:rPr lang="zh-CN" altLang="en-US" sz="2400" b="0" dirty="0">
                <a:solidFill>
                  <a:srgbClr val="000000"/>
                </a:solidFill>
                <a:effectLst/>
                <a:latin typeface="宋体" panose="02010600030101010101" pitchFamily="2" charset="-122"/>
                <a:ea typeface="宋体" panose="02010600030101010101" pitchFamily="2" charset="-122"/>
              </a:rPr>
              <a:t>的教训</a:t>
            </a:r>
            <a:endParaRPr lang="zh-CN" altLang="en-US" sz="2400" dirty="0">
              <a:latin typeface="宋体" panose="02010600030101010101" pitchFamily="2" charset="-122"/>
              <a:ea typeface="宋体" panose="02010600030101010101" pitchFamily="2" charset="-122"/>
            </a:endParaRPr>
          </a:p>
          <a:p>
            <a:pPr marL="0" indent="0">
              <a:buNone/>
            </a:pPr>
            <a:endParaRPr lang="zh-CN" altLang="en-US" dirty="0"/>
          </a:p>
        </p:txBody>
      </p:sp>
      <p:pic>
        <p:nvPicPr>
          <p:cNvPr id="5" name="图片 4">
            <a:extLst>
              <a:ext uri="{FF2B5EF4-FFF2-40B4-BE49-F238E27FC236}">
                <a16:creationId xmlns:a16="http://schemas.microsoft.com/office/drawing/2014/main" id="{D4DE7AE7-3985-2F91-AA02-D8A301849CAE}"/>
              </a:ext>
            </a:extLst>
          </p:cNvPr>
          <p:cNvPicPr>
            <a:picLocks noChangeAspect="1"/>
          </p:cNvPicPr>
          <p:nvPr/>
        </p:nvPicPr>
        <p:blipFill>
          <a:blip r:embed="rId2"/>
          <a:stretch>
            <a:fillRect/>
          </a:stretch>
        </p:blipFill>
        <p:spPr>
          <a:xfrm>
            <a:off x="1200146" y="835022"/>
            <a:ext cx="1419229" cy="1284061"/>
          </a:xfrm>
          <a:prstGeom prst="rect">
            <a:avLst/>
          </a:prstGeom>
        </p:spPr>
      </p:pic>
      <p:sp>
        <p:nvSpPr>
          <p:cNvPr id="7" name="文本框 6">
            <a:extLst>
              <a:ext uri="{FF2B5EF4-FFF2-40B4-BE49-F238E27FC236}">
                <a16:creationId xmlns:a16="http://schemas.microsoft.com/office/drawing/2014/main" id="{B88003C4-9D23-3689-E5AD-68BA33427949}"/>
              </a:ext>
            </a:extLst>
          </p:cNvPr>
          <p:cNvSpPr txBox="1"/>
          <p:nvPr/>
        </p:nvSpPr>
        <p:spPr>
          <a:xfrm>
            <a:off x="1200146" y="3028950"/>
            <a:ext cx="10115547" cy="3251852"/>
          </a:xfrm>
          <a:prstGeom prst="rect">
            <a:avLst/>
          </a:prstGeom>
          <a:noFill/>
        </p:spPr>
        <p:txBody>
          <a:bodyPr wrap="square" rtlCol="0">
            <a:spAutoFit/>
          </a:bodyPr>
          <a:lstStyle/>
          <a:p>
            <a:pPr>
              <a:lnSpc>
                <a:spcPct val="150000"/>
              </a:lnSpc>
            </a:pPr>
            <a:r>
              <a:rPr lang="zh-CN" altLang="en-US" sz="2000" b="0" dirty="0">
                <a:solidFill>
                  <a:srgbClr val="000000"/>
                </a:solidFill>
                <a:effectLst/>
                <a:latin typeface="宋体" panose="02010600030101010101" pitchFamily="2" charset="-122"/>
                <a:ea typeface="宋体" panose="02010600030101010101" pitchFamily="2" charset="-122"/>
              </a:rPr>
              <a:t>思考题 </a:t>
            </a:r>
            <a:endParaRPr lang="zh-CN" altLang="en-US" sz="200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000000"/>
                </a:solidFill>
                <a:effectLst/>
                <a:latin typeface="宋体" panose="02010600030101010101" pitchFamily="2" charset="-122"/>
                <a:ea typeface="宋体" panose="02010600030101010101" pitchFamily="2" charset="-122"/>
              </a:rPr>
              <a:t>1.</a:t>
            </a:r>
            <a:r>
              <a:rPr lang="zh-CN" altLang="en-US" sz="2000" b="0" dirty="0">
                <a:solidFill>
                  <a:srgbClr val="000000"/>
                </a:solidFill>
                <a:effectLst/>
                <a:latin typeface="宋体" panose="02010600030101010101" pitchFamily="2" charset="-122"/>
                <a:ea typeface="宋体" panose="02010600030101010101" pitchFamily="2" charset="-122"/>
              </a:rPr>
              <a:t>回望过去</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布林克霍夫认为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如果 </a:t>
            </a:r>
            <a:r>
              <a:rPr lang="en-US" altLang="zh-CN" sz="2000" b="0" dirty="0" err="1">
                <a:solidFill>
                  <a:srgbClr val="000000"/>
                </a:solidFill>
                <a:effectLst/>
                <a:latin typeface="宋体" panose="02010600030101010101" pitchFamily="2" charset="-122"/>
                <a:ea typeface="宋体" panose="02010600030101010101" pitchFamily="2" charset="-122"/>
              </a:rPr>
              <a:t>Devver</a:t>
            </a:r>
            <a:r>
              <a:rPr lang="zh-CN" altLang="en-US" sz="2000" b="0" dirty="0">
                <a:solidFill>
                  <a:srgbClr val="000000"/>
                </a:solidFill>
                <a:effectLst/>
                <a:latin typeface="宋体" panose="02010600030101010101" pitchFamily="2" charset="-122"/>
                <a:ea typeface="宋体" panose="02010600030101010101" pitchFamily="2" charset="-122"/>
              </a:rPr>
              <a:t>的新创企业团队中拥有商务方向 的联合创始人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将使</a:t>
            </a:r>
            <a:r>
              <a:rPr lang="en-US" altLang="zh-CN" sz="2000" b="0" dirty="0" err="1">
                <a:solidFill>
                  <a:srgbClr val="000000"/>
                </a:solidFill>
                <a:effectLst/>
                <a:latin typeface="宋体" panose="02010600030101010101" pitchFamily="2" charset="-122"/>
                <a:ea typeface="宋体" panose="02010600030101010101" pitchFamily="2" charset="-122"/>
              </a:rPr>
              <a:t>Devver</a:t>
            </a:r>
            <a:r>
              <a:rPr lang="zh-CN" altLang="en-US" sz="2000" b="0" dirty="0">
                <a:solidFill>
                  <a:srgbClr val="000000"/>
                </a:solidFill>
                <a:effectLst/>
                <a:latin typeface="宋体" panose="02010600030101010101" pitchFamily="2" charset="-122"/>
                <a:ea typeface="宋体" panose="02010600030101010101" pitchFamily="2" charset="-122"/>
              </a:rPr>
              <a:t>具有一定优势。你的想法是否与此相反</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如果两个商 人准备成立一家技术方向的企业</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你认为拥有一个技术方向的联合创始人对他们 来说更有利</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还是聘请一名技术方向的员工就足够了</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a:p>
            <a:pPr>
              <a:lnSpc>
                <a:spcPct val="150000"/>
              </a:lnSpc>
            </a:pPr>
            <a:r>
              <a:rPr lang="en-US" altLang="zh-CN" sz="2000" b="0" dirty="0">
                <a:solidFill>
                  <a:srgbClr val="000000"/>
                </a:solidFill>
                <a:effectLst/>
                <a:latin typeface="宋体" panose="02010600030101010101" pitchFamily="2" charset="-122"/>
                <a:ea typeface="宋体" panose="02010600030101010101" pitchFamily="2" charset="-122"/>
              </a:rPr>
              <a:t>2.</a:t>
            </a:r>
            <a:r>
              <a:rPr lang="zh-CN" altLang="en-US" sz="2000" b="0" dirty="0">
                <a:solidFill>
                  <a:srgbClr val="000000"/>
                </a:solidFill>
                <a:effectLst/>
                <a:latin typeface="宋体" panose="02010600030101010101" pitchFamily="2" charset="-122"/>
                <a:ea typeface="宋体" panose="02010600030101010101" pitchFamily="2" charset="-122"/>
              </a:rPr>
              <a:t>列出员工远程协作的利弊。相对于其他企业来说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这种方式是否对某些类 型的初创企业更有利</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你对这种方式有何看法</a:t>
            </a:r>
            <a:r>
              <a:rPr lang="en-US" altLang="zh-CN" sz="2000" b="0" dirty="0">
                <a:solidFill>
                  <a:srgbClr val="000000"/>
                </a:solidFill>
                <a:effectLst/>
                <a:latin typeface="宋体" panose="02010600030101010101" pitchFamily="2" charset="-122"/>
                <a:ea typeface="宋体" panose="02010600030101010101" pitchFamily="2" charset="-122"/>
              </a:rPr>
              <a:t>? </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765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AE8A48-3CB2-EF07-DE85-3A47B394B96E}"/>
              </a:ext>
            </a:extLst>
          </p:cNvPr>
          <p:cNvSpPr>
            <a:spLocks noGrp="1"/>
          </p:cNvSpPr>
          <p:nvPr>
            <p:ph type="title"/>
          </p:nvPr>
        </p:nvSpPr>
        <p:spPr>
          <a:xfrm>
            <a:off x="838200" y="365126"/>
            <a:ext cx="10515600" cy="596899"/>
          </a:xfrm>
        </p:spPr>
        <p:txBody>
          <a:bodyPr/>
          <a:lstStyle/>
          <a:p>
            <a:r>
              <a:rPr lang="zh-CN" altLang="en-US" sz="2400" b="0" dirty="0">
                <a:solidFill>
                  <a:srgbClr val="000000"/>
                </a:solidFill>
                <a:effectLst/>
                <a:latin typeface="宋体" panose="02010600030101010101" pitchFamily="2" charset="-122"/>
                <a:ea typeface="宋体" panose="02010600030101010101" pitchFamily="2" charset="-122"/>
              </a:rPr>
              <a:t>第一节 创业团队的特质</a:t>
            </a:r>
            <a:r>
              <a:rPr lang="zh-CN" altLang="en-US" sz="1800" b="0" dirty="0">
                <a:solidFill>
                  <a:srgbClr val="000000"/>
                </a:solidFill>
                <a:effectLst/>
                <a:latin typeface="FZXBSK--GBK1-0"/>
              </a:rPr>
              <a:t> </a:t>
            </a:r>
            <a:endParaRPr lang="zh-CN" altLang="en-US" dirty="0"/>
          </a:p>
        </p:txBody>
      </p:sp>
      <p:sp>
        <p:nvSpPr>
          <p:cNvPr id="3" name="内容占位符 2">
            <a:extLst>
              <a:ext uri="{FF2B5EF4-FFF2-40B4-BE49-F238E27FC236}">
                <a16:creationId xmlns:a16="http://schemas.microsoft.com/office/drawing/2014/main" id="{B4894C4A-5573-F3CB-4866-8BF4AAE840B6}"/>
              </a:ext>
            </a:extLst>
          </p:cNvPr>
          <p:cNvSpPr>
            <a:spLocks noGrp="1"/>
          </p:cNvSpPr>
          <p:nvPr>
            <p:ph idx="1"/>
          </p:nvPr>
        </p:nvSpPr>
        <p:spPr>
          <a:xfrm>
            <a:off x="838200" y="1038225"/>
            <a:ext cx="10515600" cy="5572125"/>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一、创始人特质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（一）创业者的共同特质与态度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熊彼特将这些特质概括为</a:t>
            </a: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个方面</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积极进取的冒险精神、对成功的渴望、艰苦奋斗的工作态度、精明敏锐的商业洞察力以及强烈的事业心。</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格劳斯贝科也指出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成功的创业者往往表现出</a:t>
            </a:r>
            <a:r>
              <a:rPr lang="en-US" altLang="zh-CN" sz="2000" b="0" dirty="0">
                <a:solidFill>
                  <a:srgbClr val="000000"/>
                </a:solidFill>
                <a:effectLst/>
                <a:latin typeface="宋体" panose="02010600030101010101" pitchFamily="2" charset="-122"/>
                <a:ea typeface="宋体" panose="02010600030101010101" pitchFamily="2" charset="-122"/>
              </a:rPr>
              <a:t>5</a:t>
            </a:r>
            <a:r>
              <a:rPr lang="zh-CN" altLang="en-US" sz="2000" b="0" dirty="0">
                <a:solidFill>
                  <a:srgbClr val="000000"/>
                </a:solidFill>
                <a:effectLst/>
                <a:latin typeface="宋体" panose="02010600030101010101" pitchFamily="2" charset="-122"/>
                <a:ea typeface="宋体" panose="02010600030101010101" pitchFamily="2" charset="-122"/>
              </a:rPr>
              <a:t>种共同的态度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对现状的持续不满足、健康的自信心、适当的工作能力、对细节的关注和能够接受不确定性的未来。</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（二）创始人的特质与早期决策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创始人的特质和早期决策对创业团队的塑造方式具有深远的影响。他们的个人特征和社会特质不仅会影响整个团队的行为选择</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还在很大程度上决定了创业企业的成败。</a:t>
            </a:r>
            <a:endParaRPr lang="zh-CN" altLang="en-US" dirty="0"/>
          </a:p>
        </p:txBody>
      </p:sp>
    </p:spTree>
    <p:extLst>
      <p:ext uri="{BB962C8B-B14F-4D97-AF65-F5344CB8AC3E}">
        <p14:creationId xmlns:p14="http://schemas.microsoft.com/office/powerpoint/2010/main" val="3732135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01859F-5274-7FC8-E6CB-7B053B2A2DA2}"/>
              </a:ext>
            </a:extLst>
          </p:cNvPr>
          <p:cNvSpPr>
            <a:spLocks noGrp="1"/>
          </p:cNvSpPr>
          <p:nvPr>
            <p:ph type="title"/>
          </p:nvPr>
        </p:nvSpPr>
        <p:spPr>
          <a:xfrm>
            <a:off x="838200" y="681037"/>
            <a:ext cx="10515600" cy="711200"/>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二、创业团队特质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01AC39D3-4C37-86F7-3874-9F8E37911384}"/>
              </a:ext>
            </a:extLst>
          </p:cNvPr>
          <p:cNvSpPr>
            <a:spLocks noGrp="1"/>
          </p:cNvSpPr>
          <p:nvPr>
            <p:ph idx="1"/>
          </p:nvPr>
        </p:nvSpPr>
        <p:spPr>
          <a:xfrm>
            <a:off x="838200" y="1743076"/>
            <a:ext cx="10515600" cy="4171950"/>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（一）创业团队的私人特征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研究创业团队创始人的私人特征可以从心理学和行为学两个角度深入探讨。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从心理学的角度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我们主要关注创始人对成功的渴望程度、对自身能力的自信程度、对企业发展的责任感、领导团队的能力以及管理和控制团队内部成员的能力。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从行为学的角度</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专家们则更侧重于研究在市场经济环境下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创始人如何将其知识储备和综合素质运用到初创企业的领导中。</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这包括创始人的创新能力、风险偏好以及对市场变化的敏锐反应等。</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168402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1D5FC24-9870-AFD2-91DB-11AC93B2E1DC}"/>
              </a:ext>
            </a:extLst>
          </p:cNvPr>
          <p:cNvSpPr>
            <a:spLocks noGrp="1"/>
          </p:cNvSpPr>
          <p:nvPr>
            <p:ph idx="1"/>
          </p:nvPr>
        </p:nvSpPr>
        <p:spPr>
          <a:xfrm>
            <a:off x="838200" y="942975"/>
            <a:ext cx="10515600" cy="4638675"/>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（二）创业团队的异质性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创业团队的异质性</a:t>
            </a:r>
            <a:r>
              <a:rPr lang="en-US" altLang="zh-CN" sz="2000" b="0" dirty="0">
                <a:solidFill>
                  <a:srgbClr val="000000"/>
                </a:solidFill>
                <a:effectLst/>
                <a:latin typeface="宋体" panose="02010600030101010101" pitchFamily="2" charset="-122"/>
                <a:ea typeface="宋体" panose="02010600030101010101" pitchFamily="2" charset="-122"/>
              </a:rPr>
              <a:t>(heterogeneity)</a:t>
            </a:r>
            <a:r>
              <a:rPr lang="zh-CN" altLang="en-US" sz="2000" b="0" dirty="0">
                <a:solidFill>
                  <a:srgbClr val="000000"/>
                </a:solidFill>
                <a:effectLst/>
                <a:latin typeface="宋体" panose="02010600030101010101" pitchFamily="2" charset="-122"/>
                <a:ea typeface="宋体" panose="02010600030101010101" pitchFamily="2" charset="-122"/>
              </a:rPr>
              <a:t>又叫创业团队成员构成的多样性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指的是创业团队中的成员因性别、年龄、成长背景、工作经历、价值观等的差异</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会在创业活动的过程中表现出明显的差异。</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创业团队成员虽然在专业领域方面非常相近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但是由于其在能力、经验上各有千秋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更可能在技术、雇佣决策、竞争策略或其他活动上持有不同的观点。</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这种不同的观点能够在创业团队之间引起有价值的冲突和建设性的争论</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从而降低在未充分考虑其他观点的情况下作出决策的可能性。</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40835366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FC1B6B-BAA7-31D8-005E-086BD0028B23}"/>
              </a:ext>
            </a:extLst>
          </p:cNvPr>
          <p:cNvSpPr>
            <a:spLocks noGrp="1"/>
          </p:cNvSpPr>
          <p:nvPr>
            <p:ph type="title"/>
          </p:nvPr>
        </p:nvSpPr>
        <p:spPr>
          <a:xfrm>
            <a:off x="838200" y="365126"/>
            <a:ext cx="10515600" cy="739774"/>
          </a:xfrm>
        </p:spPr>
        <p:txBody>
          <a:bodyPr>
            <a:normAutofit fontScale="90000"/>
          </a:bodyPr>
          <a:lstStyle/>
          <a:p>
            <a:br>
              <a:rPr lang="en-US" altLang="zh-CN" sz="2400" b="0" dirty="0">
                <a:solidFill>
                  <a:srgbClr val="000000"/>
                </a:solidFill>
                <a:effectLst/>
                <a:latin typeface="宋体" panose="02010600030101010101" pitchFamily="2" charset="-122"/>
                <a:ea typeface="宋体" panose="02010600030101010101" pitchFamily="2" charset="-122"/>
              </a:rPr>
            </a:br>
            <a:br>
              <a:rPr lang="en-US" altLang="zh-CN" sz="2400" b="0" dirty="0">
                <a:solidFill>
                  <a:srgbClr val="000000"/>
                </a:solidFill>
                <a:effectLst/>
                <a:latin typeface="宋体" panose="02010600030101010101" pitchFamily="2" charset="-122"/>
                <a:ea typeface="宋体" panose="02010600030101010101" pitchFamily="2" charset="-122"/>
              </a:rPr>
            </a:br>
            <a:r>
              <a:rPr lang="zh-CN" altLang="en-US" sz="2700" b="0" dirty="0">
                <a:solidFill>
                  <a:srgbClr val="000000"/>
                </a:solidFill>
                <a:effectLst/>
                <a:latin typeface="宋体" panose="02010600030101010101" pitchFamily="2" charset="-122"/>
                <a:ea typeface="宋体" panose="02010600030101010101" pitchFamily="2" charset="-122"/>
              </a:rPr>
              <a:t>三、创业团队网络关系 </a:t>
            </a:r>
            <a:br>
              <a:rPr lang="zh-CN" altLang="en-US" dirty="0"/>
            </a:br>
            <a:endParaRPr lang="zh-CN" altLang="en-US" dirty="0"/>
          </a:p>
        </p:txBody>
      </p:sp>
      <p:sp>
        <p:nvSpPr>
          <p:cNvPr id="3" name="内容占位符 2">
            <a:extLst>
              <a:ext uri="{FF2B5EF4-FFF2-40B4-BE49-F238E27FC236}">
                <a16:creationId xmlns:a16="http://schemas.microsoft.com/office/drawing/2014/main" id="{49E8F77A-44E9-CFD5-6B3D-1EC517A0FDD5}"/>
              </a:ext>
            </a:extLst>
          </p:cNvPr>
          <p:cNvSpPr>
            <a:spLocks noGrp="1"/>
          </p:cNvSpPr>
          <p:nvPr>
            <p:ph idx="1"/>
          </p:nvPr>
        </p:nvSpPr>
        <p:spPr>
          <a:xfrm>
            <a:off x="838200" y="1533525"/>
            <a:ext cx="10515600" cy="5095875"/>
          </a:xfrm>
        </p:spPr>
        <p:txBody>
          <a:bodyPr>
            <a:normAutofit fontScale="47500" lnSpcReduction="20000"/>
          </a:bodyPr>
          <a:lstStyle/>
          <a:p>
            <a:pPr marL="0" indent="0">
              <a:lnSpc>
                <a:spcPct val="170000"/>
              </a:lnSpc>
              <a:buNone/>
            </a:pPr>
            <a:r>
              <a:rPr lang="zh-CN" altLang="en-US" sz="4200" b="0" dirty="0">
                <a:solidFill>
                  <a:srgbClr val="000000"/>
                </a:solidFill>
                <a:effectLst/>
                <a:latin typeface="宋体" panose="02010600030101010101" pitchFamily="2" charset="-122"/>
                <a:ea typeface="宋体" panose="02010600030101010101" pitchFamily="2" charset="-122"/>
              </a:rPr>
              <a:t>（一）创业成员的网络关系与团队凝聚力 </a:t>
            </a:r>
            <a:br>
              <a:rPr lang="zh-CN" altLang="en-US" sz="4200" dirty="0">
                <a:latin typeface="宋体" panose="02010600030101010101" pitchFamily="2" charset="-122"/>
                <a:ea typeface="宋体" panose="02010600030101010101" pitchFamily="2" charset="-122"/>
              </a:rPr>
            </a:br>
            <a:r>
              <a:rPr lang="zh-CN" altLang="en-US" sz="4200" b="0" dirty="0">
                <a:solidFill>
                  <a:srgbClr val="000000"/>
                </a:solidFill>
                <a:effectLst/>
                <a:latin typeface="宋体" panose="02010600030101010101" pitchFamily="2" charset="-122"/>
                <a:ea typeface="宋体" panose="02010600030101010101" pitchFamily="2" charset="-122"/>
              </a:rPr>
              <a:t>创业团队成员之间的关系可以多样且复杂</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从亲人、朋友到陌生人</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这些关系形成了一个多维的网络结构。</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4200" b="0" dirty="0">
                <a:solidFill>
                  <a:srgbClr val="000000"/>
                </a:solidFill>
                <a:effectLst/>
                <a:latin typeface="宋体" panose="02010600030101010101" pitchFamily="2" charset="-122"/>
                <a:ea typeface="宋体" panose="02010600030101010101" pitchFamily="2" charset="-122"/>
              </a:rPr>
              <a:t>（二）创业团队的社会分类理论分析 </a:t>
            </a:r>
            <a:endParaRPr lang="zh-CN" altLang="en-US" sz="4200" dirty="0">
              <a:latin typeface="宋体" panose="02010600030101010101" pitchFamily="2" charset="-122"/>
              <a:ea typeface="宋体" panose="02010600030101010101" pitchFamily="2" charset="-122"/>
            </a:endParaRPr>
          </a:p>
          <a:p>
            <a:pPr marL="0" indent="0">
              <a:lnSpc>
                <a:spcPct val="170000"/>
              </a:lnSpc>
              <a:buNone/>
            </a:pPr>
            <a:r>
              <a:rPr lang="zh-CN" altLang="en-US" sz="4200" b="0" dirty="0">
                <a:solidFill>
                  <a:srgbClr val="000000"/>
                </a:solidFill>
                <a:effectLst/>
                <a:latin typeface="宋体" panose="02010600030101010101" pitchFamily="2" charset="-122"/>
                <a:ea typeface="宋体" panose="02010600030101010101" pitchFamily="2" charset="-122"/>
              </a:rPr>
              <a:t>社会分类理论学指出</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人们往往会自动或无意识地基于个人的特性、偏好等因素对群体进行分类。</a:t>
            </a:r>
            <a:endParaRPr lang="en-US" altLang="zh-CN" sz="4200" b="0" dirty="0">
              <a:solidFill>
                <a:srgbClr val="000000"/>
              </a:solidFill>
              <a:effectLst/>
              <a:latin typeface="宋体" panose="02010600030101010101" pitchFamily="2" charset="-122"/>
              <a:ea typeface="宋体" panose="02010600030101010101" pitchFamily="2" charset="-122"/>
            </a:endParaRPr>
          </a:p>
          <a:p>
            <a:pPr marL="0" indent="0">
              <a:lnSpc>
                <a:spcPct val="170000"/>
              </a:lnSpc>
              <a:buNone/>
            </a:pPr>
            <a:r>
              <a:rPr lang="zh-CN" altLang="en-US" sz="4200" b="0" dirty="0">
                <a:solidFill>
                  <a:srgbClr val="000000"/>
                </a:solidFill>
                <a:effectLst/>
                <a:latin typeface="宋体" panose="02010600030101010101" pitchFamily="2" charset="-122"/>
                <a:ea typeface="宋体" panose="02010600030101010101" pitchFamily="2" charset="-122"/>
              </a:rPr>
              <a:t>在创业团队中</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如果成员之间建立了紧密的网络关系</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他们更容易将彼此视为“自己人”</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从而在创业公司内部和所在行业中获得更多的资源。因此</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构建和维护创业团队的网络关系是团队构成中需要重点关注的内容</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其目的是促进团队内部的信任和合作</a:t>
            </a:r>
            <a:r>
              <a:rPr lang="en-US" altLang="zh-CN" sz="4200" b="0" dirty="0">
                <a:solidFill>
                  <a:srgbClr val="000000"/>
                </a:solidFill>
                <a:effectLst/>
                <a:latin typeface="宋体" panose="02010600030101010101" pitchFamily="2" charset="-122"/>
                <a:ea typeface="宋体" panose="02010600030101010101" pitchFamily="2" charset="-122"/>
              </a:rPr>
              <a:t>,</a:t>
            </a:r>
            <a:r>
              <a:rPr lang="zh-CN" altLang="en-US" sz="4200" b="0" dirty="0">
                <a:solidFill>
                  <a:srgbClr val="000000"/>
                </a:solidFill>
                <a:effectLst/>
                <a:latin typeface="宋体" panose="02010600030101010101" pitchFamily="2" charset="-122"/>
                <a:ea typeface="宋体" panose="02010600030101010101" pitchFamily="2" charset="-122"/>
              </a:rPr>
              <a:t>提高团队的效能和成功率。</a:t>
            </a:r>
            <a:endParaRPr lang="zh-CN" altLang="en-US" sz="4200" dirty="0">
              <a:latin typeface="宋体" panose="02010600030101010101" pitchFamily="2" charset="-122"/>
              <a:ea typeface="宋体" panose="02010600030101010101" pitchFamily="2" charset="-122"/>
            </a:endParaRPr>
          </a:p>
          <a:p>
            <a:pPr marL="0" indent="0">
              <a:lnSpc>
                <a:spcPct val="150000"/>
              </a:lnSpc>
              <a:buNone/>
            </a:pPr>
            <a:br>
              <a:rPr lang="zh-CN" altLang="en-US" sz="2000" dirty="0">
                <a:latin typeface="宋体" panose="02010600030101010101" pitchFamily="2" charset="-122"/>
                <a:ea typeface="宋体" panose="02010600030101010101" pitchFamily="2" charset="-122"/>
              </a:rPr>
            </a:b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479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F1573AB-B28D-28D8-1C29-8F4661FA93B5}"/>
              </a:ext>
            </a:extLst>
          </p:cNvPr>
          <p:cNvSpPr>
            <a:spLocks noGrp="1"/>
          </p:cNvSpPr>
          <p:nvPr>
            <p:ph idx="1"/>
          </p:nvPr>
        </p:nvSpPr>
        <p:spPr>
          <a:xfrm>
            <a:off x="838200" y="828675"/>
            <a:ext cx="10515600" cy="5429250"/>
          </a:xfrm>
        </p:spPr>
        <p:txBody>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（三）创业团队网络关系的潜在缺陷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创业团队之间的网络关系虽然具有诸多优势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但也存在以下</a:t>
            </a:r>
            <a:r>
              <a:rPr lang="en-US" altLang="zh-CN" sz="2000" b="0" dirty="0">
                <a:solidFill>
                  <a:srgbClr val="000000"/>
                </a:solidFill>
                <a:effectLst/>
                <a:latin typeface="宋体" panose="02010600030101010101" pitchFamily="2" charset="-122"/>
                <a:ea typeface="宋体" panose="02010600030101010101" pitchFamily="2" charset="-122"/>
              </a:rPr>
              <a:t>3</a:t>
            </a:r>
            <a:r>
              <a:rPr lang="zh-CN" altLang="en-US" sz="2000" b="0" dirty="0">
                <a:solidFill>
                  <a:srgbClr val="000000"/>
                </a:solidFill>
                <a:effectLst/>
                <a:latin typeface="宋体" panose="02010600030101010101" pitchFamily="2" charset="-122"/>
                <a:ea typeface="宋体" panose="02010600030101010101" pitchFamily="2" charset="-122"/>
              </a:rPr>
              <a:t>个潜在的缺陷。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首先</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团队成员之间可能存在相处不融洽的情况</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这主要是由于团队成员间的异质性关系造成的</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这种关系可能导致成员难以达成一致意见。</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其次</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创业团队成员都是以平等的身份参与</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因此在企业需要建立正式的组织结构并指定首席执行官时</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可能会产生权力冲突。为了避免这种不必要的冲突</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创业团队在成立之初就应该 确定正式的组织结构</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明确每个成员的角色和职责</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并建立清晰的组织层级和报告关系。</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最后</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如果创业团队成员的专业领域过于相近</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可能无法充分发挥各自的优势</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无法实现互补效应</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因此团队成员的专业领域应该具有一定的差异性</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以便能够更好地取长补短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共同推动企业的发展。 </a:t>
            </a:r>
            <a:endParaRPr lang="zh-CN" altLang="en-US" sz="2000" dirty="0">
              <a:latin typeface="宋体" panose="02010600030101010101" pitchFamily="2" charset="-122"/>
              <a:ea typeface="宋体" panose="02010600030101010101" pitchFamily="2" charset="-122"/>
            </a:endParaRPr>
          </a:p>
          <a:p>
            <a:pPr marL="0" indent="0">
              <a:buNone/>
            </a:pPr>
            <a:endParaRPr lang="zh-CN" altLang="en-US" dirty="0"/>
          </a:p>
        </p:txBody>
      </p:sp>
    </p:spTree>
    <p:extLst>
      <p:ext uri="{BB962C8B-B14F-4D97-AF65-F5344CB8AC3E}">
        <p14:creationId xmlns:p14="http://schemas.microsoft.com/office/powerpoint/2010/main" val="3399938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F291BA-9D5C-7F4F-D3BE-8593F2A73171}"/>
              </a:ext>
            </a:extLst>
          </p:cNvPr>
          <p:cNvSpPr>
            <a:spLocks noGrp="1"/>
          </p:cNvSpPr>
          <p:nvPr>
            <p:ph type="title"/>
          </p:nvPr>
        </p:nvSpPr>
        <p:spPr>
          <a:xfrm>
            <a:off x="838200" y="481012"/>
            <a:ext cx="10515600" cy="873125"/>
          </a:xfrm>
        </p:spPr>
        <p:txBody>
          <a:bodyPr>
            <a:normAutofit/>
          </a:bodyPr>
          <a:lstStyle/>
          <a:p>
            <a:r>
              <a:rPr lang="zh-CN" altLang="en-US" sz="2400" b="0" dirty="0">
                <a:solidFill>
                  <a:srgbClr val="000000"/>
                </a:solidFill>
                <a:effectLst/>
                <a:latin typeface="宋体" panose="02010600030101010101" pitchFamily="2" charset="-122"/>
                <a:ea typeface="宋体" panose="02010600030101010101" pitchFamily="2" charset="-122"/>
              </a:rPr>
              <a:t>第二节 创业团队组织的影响因素 </a:t>
            </a:r>
            <a:endParaRPr lang="zh-CN" altLang="en-US" sz="2400" dirty="0">
              <a:latin typeface="宋体" panose="02010600030101010101"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id="{6F0BBA93-0EDB-1098-2E36-5572331B8174}"/>
              </a:ext>
            </a:extLst>
          </p:cNvPr>
          <p:cNvSpPr>
            <a:spLocks noGrp="1"/>
          </p:cNvSpPr>
          <p:nvPr>
            <p:ph idx="1"/>
          </p:nvPr>
        </p:nvSpPr>
        <p:spPr>
          <a:xfrm>
            <a:off x="838200" y="1581150"/>
            <a:ext cx="10515600" cy="4795838"/>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一、目标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（一）创业团队目标的确定与传播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确定发展目标是创业团队成立的重要任务之一</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明确的目标能够为团队成员提供明确的指引和方向。</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为了更好地实现团队目标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团队需要将其按照时间长短和复杂程度进行分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长期目标和短期目标</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以及大目标和小目标。</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然后</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根据组织的分工</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将各个目标分解到每个成员身上</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大家共同努力实现这个共同的大目标。同时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团队目标需要在团队内外部成员中进行有效传播</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确保每个人都清楚了解目标的内容和意义</a:t>
            </a:r>
            <a:r>
              <a:rPr lang="en-US" altLang="zh-CN" sz="2000" b="0" dirty="0">
                <a:solidFill>
                  <a:srgbClr val="000000"/>
                </a:solidFill>
                <a:effectLst/>
                <a:latin typeface="宋体" panose="02010600030101010101" pitchFamily="2" charset="-122"/>
                <a:ea typeface="宋体" panose="02010600030101010101" pitchFamily="2" charset="-122"/>
              </a:rPr>
              <a:t>, </a:t>
            </a:r>
            <a:r>
              <a:rPr lang="zh-CN" altLang="en-US" sz="2000" b="0" dirty="0">
                <a:solidFill>
                  <a:srgbClr val="000000"/>
                </a:solidFill>
                <a:effectLst/>
                <a:latin typeface="宋体" panose="02010600030101010101" pitchFamily="2" charset="-122"/>
                <a:ea typeface="宋体" panose="02010600030101010101" pitchFamily="2" charset="-122"/>
              </a:rPr>
              <a:t>并在工作过程中逐步落实和达成目标。</a:t>
            </a:r>
            <a:endParaRPr lang="zh-CN" altLang="en-US" sz="20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732884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22089DA-4C21-1BA4-B159-B384EC74322D}"/>
              </a:ext>
            </a:extLst>
          </p:cNvPr>
          <p:cNvSpPr>
            <a:spLocks noGrp="1"/>
          </p:cNvSpPr>
          <p:nvPr>
            <p:ph idx="1"/>
          </p:nvPr>
        </p:nvSpPr>
        <p:spPr>
          <a:xfrm>
            <a:off x="838200" y="704850"/>
            <a:ext cx="10515600" cy="5472113"/>
          </a:xfrm>
        </p:spPr>
        <p:txBody>
          <a:bodyPr>
            <a:normAutofit/>
          </a:bodyPr>
          <a:lstStyle/>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（二）创业团队目标对绩效的影响 </a:t>
            </a:r>
            <a:endParaRPr lang="zh-CN" altLang="en-US" sz="2000" dirty="0">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团队目标导向是一个关键的预测变量</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能够影响团队的绩效产出。</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通过使团队成员在目标倾向和行为偏好方面尽早达成一致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团队目标导向可以提高团队的协作效率和执行力。</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同时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团队目标导向反映了团队的整体氛围</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明确了各创业群体在学习目标、绩效趋向目标和绩效规避目标之间的组合。所有团队成员需要对目标导向确定的内容达成共识</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以确保团队目标的顺利实现。团队学习目标导向和团队绩效趋向目标导向对团队创造力有正向影响</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而团队绩效规避目标则会对团队创造力产生负向影响。</a:t>
            </a:r>
            <a:endParaRPr lang="en-US" altLang="zh-CN" sz="2000" b="0" dirty="0">
              <a:solidFill>
                <a:srgbClr val="000000"/>
              </a:solidFill>
              <a:effectLst/>
              <a:latin typeface="宋体" panose="02010600030101010101" pitchFamily="2" charset="-122"/>
              <a:ea typeface="宋体" panose="02010600030101010101" pitchFamily="2" charset="-122"/>
            </a:endParaRPr>
          </a:p>
          <a:p>
            <a:pPr marL="0" indent="0">
              <a:lnSpc>
                <a:spcPct val="150000"/>
              </a:lnSpc>
              <a:buNone/>
            </a:pPr>
            <a:r>
              <a:rPr lang="zh-CN" altLang="en-US" sz="2000" b="0" dirty="0">
                <a:solidFill>
                  <a:srgbClr val="000000"/>
                </a:solidFill>
                <a:effectLst/>
                <a:latin typeface="宋体" panose="02010600030101010101" pitchFamily="2" charset="-122"/>
                <a:ea typeface="宋体" panose="02010600030101010101" pitchFamily="2" charset="-122"/>
              </a:rPr>
              <a:t>因此</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创业团队在确定目标时</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需要充分考虑目标的内容、形式和类型</a:t>
            </a:r>
            <a:r>
              <a:rPr lang="en-US" altLang="zh-CN" sz="2000" b="0" dirty="0">
                <a:solidFill>
                  <a:srgbClr val="000000"/>
                </a:solidFill>
                <a:effectLst/>
                <a:latin typeface="宋体" panose="02010600030101010101" pitchFamily="2" charset="-122"/>
                <a:ea typeface="宋体" panose="02010600030101010101" pitchFamily="2" charset="-122"/>
              </a:rPr>
              <a:t>,</a:t>
            </a:r>
            <a:r>
              <a:rPr lang="zh-CN" altLang="en-US" sz="2000" b="0" dirty="0">
                <a:solidFill>
                  <a:srgbClr val="000000"/>
                </a:solidFill>
                <a:effectLst/>
                <a:latin typeface="宋体" panose="02010600030101010101" pitchFamily="2" charset="-122"/>
                <a:ea typeface="宋体" panose="02010600030101010101" pitchFamily="2" charset="-122"/>
              </a:rPr>
              <a:t>以确保它们能够促进团队成员的合作方式、努力方向和工作内容</a:t>
            </a:r>
            <a:r>
              <a:rPr lang="en-US" altLang="zh-CN" sz="2000" b="0">
                <a:solidFill>
                  <a:srgbClr val="000000"/>
                </a:solidFill>
                <a:effectLst/>
                <a:latin typeface="宋体" panose="02010600030101010101" pitchFamily="2" charset="-122"/>
                <a:ea typeface="宋体" panose="02010600030101010101" pitchFamily="2" charset="-122"/>
              </a:rPr>
              <a:t>,</a:t>
            </a:r>
            <a:r>
              <a:rPr lang="zh-CN" altLang="en-US" sz="2000" b="0">
                <a:solidFill>
                  <a:srgbClr val="000000"/>
                </a:solidFill>
                <a:effectLst/>
                <a:latin typeface="宋体" panose="02010600030101010101" pitchFamily="2" charset="-122"/>
                <a:ea typeface="宋体" panose="02010600030101010101" pitchFamily="2" charset="-122"/>
              </a:rPr>
              <a:t>进而</a:t>
            </a:r>
            <a:r>
              <a:rPr lang="zh-CN" altLang="en-US" sz="2000" b="0" dirty="0">
                <a:solidFill>
                  <a:srgbClr val="000000"/>
                </a:solidFill>
                <a:effectLst/>
                <a:latin typeface="宋体" panose="02010600030101010101" pitchFamily="2" charset="-122"/>
                <a:ea typeface="宋体" panose="02010600030101010101" pitchFamily="2" charset="-122"/>
              </a:rPr>
              <a:t>提升整个团队的绩效表现。 </a:t>
            </a:r>
            <a:endParaRPr lang="zh-CN" altLang="en-US" sz="2000"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val="17337433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2478</Words>
  <Application>Microsoft Office PowerPoint</Application>
  <PresentationFormat>宽屏</PresentationFormat>
  <Paragraphs>107</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FZSSK--GBK1-0</vt:lpstr>
      <vt:lpstr>FZXBSK--GBK1-0</vt:lpstr>
      <vt:lpstr>FZZHUNYSK--GBK1-0</vt:lpstr>
      <vt:lpstr>等线</vt:lpstr>
      <vt:lpstr>等线 Light</vt:lpstr>
      <vt:lpstr>宋体</vt:lpstr>
      <vt:lpstr>Arial</vt:lpstr>
      <vt:lpstr>Office 主题​​</vt:lpstr>
      <vt:lpstr>PowerPoint 演示文稿</vt:lpstr>
      <vt:lpstr>PowerPoint 演示文稿</vt:lpstr>
      <vt:lpstr>第一节 创业团队的特质 </vt:lpstr>
      <vt:lpstr>二、创业团队特质 </vt:lpstr>
      <vt:lpstr>PowerPoint 演示文稿</vt:lpstr>
      <vt:lpstr>  三、创业团队网络关系  </vt:lpstr>
      <vt:lpstr>PowerPoint 演示文稿</vt:lpstr>
      <vt:lpstr>第二节 创业团队组织的影响因素 </vt:lpstr>
      <vt:lpstr>PowerPoint 演示文稿</vt:lpstr>
      <vt:lpstr>二、人</vt:lpstr>
      <vt:lpstr>三、定位 </vt:lpstr>
      <vt:lpstr>PowerPoint 演示文稿</vt:lpstr>
      <vt:lpstr>PowerPoint 演示文稿</vt:lpstr>
      <vt:lpstr>PowerPoint 演示文稿</vt:lpstr>
      <vt:lpstr>第三节 创业团队管理的实施 </vt:lpstr>
      <vt:lpstr>PowerPoint 演示文稿</vt:lpstr>
      <vt:lpstr>     二、创业团队治理   </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金玲 王</dc:creator>
  <cp:lastModifiedBy>金玲 王</cp:lastModifiedBy>
  <cp:revision>3</cp:revision>
  <dcterms:created xsi:type="dcterms:W3CDTF">2024-12-11T08:53:36Z</dcterms:created>
  <dcterms:modified xsi:type="dcterms:W3CDTF">2024-12-12T07:48:23Z</dcterms:modified>
</cp:coreProperties>
</file>