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5" r:id="rId11"/>
    <p:sldId id="281" r:id="rId12"/>
    <p:sldId id="266" r:id="rId13"/>
    <p:sldId id="267" r:id="rId14"/>
    <p:sldId id="269" r:id="rId15"/>
    <p:sldId id="270" r:id="rId16"/>
    <p:sldId id="271" r:id="rId17"/>
    <p:sldId id="272" r:id="rId18"/>
    <p:sldId id="273" r:id="rId19"/>
    <p:sldId id="282" r:id="rId20"/>
    <p:sldId id="274" r:id="rId21"/>
    <p:sldId id="276" r:id="rId22"/>
    <p:sldId id="277" r:id="rId23"/>
    <p:sldId id="283" r:id="rId24"/>
    <p:sldId id="278" r:id="rId25"/>
    <p:sldId id="284" r:id="rId26"/>
    <p:sldId id="279" r:id="rId27"/>
    <p:sldId id="280" r:id="rId28"/>
    <p:sldId id="285"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28" autoAdjust="0"/>
    <p:restoredTop sz="94660"/>
  </p:normalViewPr>
  <p:slideViewPr>
    <p:cSldViewPr>
      <p:cViewPr varScale="1">
        <p:scale>
          <a:sx n="80" d="100"/>
          <a:sy n="80" d="100"/>
        </p:scale>
        <p:origin x="-20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69EA5CB-1B02-46A7-8E02-97206D347B8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E8F370C-BF47-4B57-BF58-A31E6FF587D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FAD27AF-2FEB-4938-B3D4-26737118552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A25146-2D1E-4EF0-83B9-65A8C3D2F9E3}"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4578484-94FF-4992-A641-95C6C9A6862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B3DBB46-8D65-4462-B755-B66914A0566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E33855B3-84FF-4BA2-A865-FB70D1FBE11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24861CEC-082D-472F-8CF7-0439EAA525FE}"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A352AE22-CEDB-4F4F-9D7E-4FDD8DEE8AFD}"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179F4EF-6C59-4F4F-8D7B-A1A1B4E34027}"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12D063D2-186B-4D74-9278-53AD263D512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A3409A8-7038-42FD-A6A0-4EAA0A97E6EB}"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1373D689-F2BE-4D87-BF11-D715C2D948CB}"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A7E304B6-60D8-4BEC-A187-0020F5802D45}"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DD189FD3-5FC2-4CDF-8B83-A7774CBC52EE}"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C35F0218-3AE0-49CC-9E8E-F89612F51B90}"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83A1ED5D-9FD6-4642-92F4-9BE99F19E5BD}"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5F344DB0-F352-4F44-AF12-94618C778EB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2CC72C5-1DD6-4222-BBE5-BECB9136620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5C6C3E1-0EF9-4B48-A686-E00144D5944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829B1D7-6177-4067-BE0C-AFFE74EBD91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B1DBA4-B3A8-45BB-ABC9-4846FEC5E3B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24597E-7CA9-45D8-ACC7-0DA0C5D2E6C3}"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49106E5-F2B9-4070-A486-51F3285050A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7CD140E-8995-4FF4-9F98-F16B7B6FB87C}"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4954800-E76A-4218-BD2D-61C69CF4B22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AED2236-B8BE-43F3-A5AE-B71EE41896D9}"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A32BD88-A332-4B98-8510-B9A118AE039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C3D625A-9808-426F-92BF-E99AFC9E28DA}"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036948B-9803-4E50-A282-A6AC7541393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0592F79-5340-48D9-B37C-79E8CA82734E}"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5769C87-B1EC-4874-A77A-AA93061F03A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6896836-1E5C-4BF3-AAC8-D39F6F96875B}"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9C76C48-1550-422F-9CF7-16D60B1E6BB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15A5D7B-F3B9-4C96-9DE9-A4F9975F9C2C}"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986AEF7-82BD-4FD7-AF37-37A5846B190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BBC26885-BD9F-47EA-97FF-41A2035230F3}"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48597402-6ED7-4F74-AD0C-3552400CB3DF}"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84213" y="2060575"/>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第十二章　财产税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987675" y="333375"/>
            <a:ext cx="5616575" cy="647700"/>
          </a:xfrm>
        </p:spPr>
        <p:txBody>
          <a:bodyPr/>
          <a:lstStyle/>
          <a:p>
            <a:r>
              <a:rPr lang="zh-CN" altLang="zh-CN" smtClean="0">
                <a:latin typeface="华文细黑"/>
                <a:ea typeface="华文细黑"/>
                <a:cs typeface="华文细黑"/>
              </a:rPr>
              <a:t>第二节　房产税</a:t>
            </a:r>
          </a:p>
        </p:txBody>
      </p:sp>
      <p:sp>
        <p:nvSpPr>
          <p:cNvPr id="28674" name="内容占位符 2"/>
          <p:cNvSpPr>
            <a:spLocks noGrp="1"/>
          </p:cNvSpPr>
          <p:nvPr>
            <p:ph idx="1"/>
          </p:nvPr>
        </p:nvSpPr>
        <p:spPr>
          <a:xfrm>
            <a:off x="468313" y="908050"/>
            <a:ext cx="8280400"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a:t>
            </a:r>
            <a:r>
              <a:rPr lang="zh-CN" altLang="zh-CN" sz="2400" b="1" dirty="0" smtClean="0">
                <a:solidFill>
                  <a:srgbClr val="000000"/>
                </a:solidFill>
                <a:latin typeface="黑体" pitchFamily="49" charset="-122"/>
                <a:ea typeface="黑体" pitchFamily="49" charset="-122"/>
              </a:rPr>
              <a:t>、计税依据与税率</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计税依据</a:t>
            </a:r>
          </a:p>
          <a:p>
            <a:pPr marL="228600" indent="-228600" defTabSz="449263"/>
            <a:r>
              <a:rPr lang="zh-CN" altLang="zh-CN" dirty="0" smtClean="0"/>
              <a:t>房产税的计税依据采用房产的计税价值或房产的租金收入两种办法确定</a:t>
            </a:r>
            <a:r>
              <a:rPr lang="en-US" altLang="zh-CN" dirty="0" smtClean="0"/>
              <a:t>,</a:t>
            </a:r>
            <a:r>
              <a:rPr lang="zh-CN" altLang="zh-CN" dirty="0" smtClean="0"/>
              <a:t>即从价计征与从租计征。</a:t>
            </a:r>
            <a:endParaRPr lang="en-US" altLang="zh-CN"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税率</a:t>
            </a:r>
          </a:p>
          <a:p>
            <a:pPr marL="228600" indent="-228600" defTabSz="449263"/>
            <a:r>
              <a:rPr lang="zh-CN" altLang="zh-CN" dirty="0" smtClean="0"/>
              <a:t>我国现行房产税采用的是比例税率。房产税根据计征办法的不同规定了两种不</a:t>
            </a:r>
            <a:r>
              <a:rPr lang="zh-CN" altLang="zh-CN" dirty="0" smtClean="0"/>
              <a:t>同</a:t>
            </a:r>
            <a:r>
              <a:rPr lang="zh-CN" altLang="en-US" dirty="0" smtClean="0"/>
              <a:t>的</a:t>
            </a:r>
            <a:r>
              <a:rPr lang="zh-CN" altLang="zh-CN" dirty="0" smtClean="0"/>
              <a:t>税</a:t>
            </a:r>
            <a:r>
              <a:rPr lang="zh-CN" altLang="zh-CN" dirty="0" smtClean="0"/>
              <a:t>率。采用从价计征的</a:t>
            </a:r>
            <a:r>
              <a:rPr lang="en-US" altLang="zh-CN" dirty="0" smtClean="0"/>
              <a:t>,</a:t>
            </a:r>
            <a:r>
              <a:rPr lang="zh-CN" altLang="zh-CN" dirty="0" smtClean="0"/>
              <a:t>税率规定为</a:t>
            </a:r>
            <a:r>
              <a:rPr lang="en-US" altLang="zh-CN" dirty="0" smtClean="0"/>
              <a:t>1.2%</a:t>
            </a:r>
            <a:r>
              <a:rPr lang="zh-CN" altLang="zh-CN" dirty="0" smtClean="0"/>
              <a:t>的比例税</a:t>
            </a:r>
            <a:r>
              <a:rPr lang="zh-CN" altLang="zh-CN" dirty="0" smtClean="0"/>
              <a:t>率</a:t>
            </a:r>
            <a:r>
              <a:rPr lang="zh-CN" altLang="en-US" dirty="0" smtClean="0"/>
              <a:t>；</a:t>
            </a:r>
            <a:r>
              <a:rPr lang="zh-CN" altLang="zh-CN" dirty="0" smtClean="0"/>
              <a:t>采</a:t>
            </a:r>
            <a:r>
              <a:rPr lang="zh-CN" altLang="zh-CN" dirty="0" smtClean="0"/>
              <a:t>用从租计征的</a:t>
            </a:r>
            <a:r>
              <a:rPr lang="en-US" altLang="zh-CN" dirty="0" smtClean="0"/>
              <a:t>,</a:t>
            </a:r>
            <a:r>
              <a:rPr lang="zh-CN" altLang="zh-CN" dirty="0" smtClean="0"/>
              <a:t>税率规定为</a:t>
            </a:r>
            <a:r>
              <a:rPr lang="en-US" altLang="zh-CN" dirty="0" smtClean="0"/>
              <a:t>12%</a:t>
            </a:r>
            <a:r>
              <a:rPr lang="zh-CN" altLang="zh-CN" dirty="0" smtClean="0"/>
              <a:t>的比例税率。自</a:t>
            </a:r>
            <a:r>
              <a:rPr lang="en-US" altLang="zh-CN" dirty="0" smtClean="0"/>
              <a:t>2008</a:t>
            </a:r>
            <a:r>
              <a:rPr lang="zh-CN" altLang="zh-CN" dirty="0" smtClean="0"/>
              <a:t>年</a:t>
            </a:r>
            <a:r>
              <a:rPr lang="en-US" altLang="zh-CN" dirty="0" smtClean="0"/>
              <a:t>3</a:t>
            </a:r>
            <a:r>
              <a:rPr lang="zh-CN" altLang="zh-CN" dirty="0" smtClean="0"/>
              <a:t>月</a:t>
            </a:r>
            <a:r>
              <a:rPr lang="en-US" altLang="zh-CN" dirty="0" smtClean="0"/>
              <a:t>1</a:t>
            </a:r>
            <a:r>
              <a:rPr lang="zh-CN" altLang="zh-CN" dirty="0" smtClean="0"/>
              <a:t>日起</a:t>
            </a:r>
            <a:r>
              <a:rPr lang="en-US" altLang="zh-CN" dirty="0" smtClean="0"/>
              <a:t>,</a:t>
            </a:r>
            <a:r>
              <a:rPr lang="zh-CN" altLang="zh-CN" dirty="0" smtClean="0"/>
              <a:t>对个人出租住房不区分用途</a:t>
            </a:r>
            <a:r>
              <a:rPr lang="en-US" altLang="zh-CN" dirty="0" smtClean="0"/>
              <a:t>,</a:t>
            </a:r>
            <a:r>
              <a:rPr lang="zh-CN" altLang="zh-CN" dirty="0" smtClean="0"/>
              <a:t>按</a:t>
            </a:r>
            <a:r>
              <a:rPr lang="en-US" altLang="zh-CN" dirty="0" smtClean="0"/>
              <a:t>4%</a:t>
            </a:r>
            <a:r>
              <a:rPr lang="zh-CN" altLang="zh-CN" dirty="0" smtClean="0"/>
              <a:t>的税率征收房产税。</a:t>
            </a:r>
          </a:p>
          <a:p>
            <a:pPr marL="228600" indent="-228600" defTabSz="449263"/>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2700338" y="333375"/>
            <a:ext cx="5853112" cy="647700"/>
          </a:xfrm>
        </p:spPr>
        <p:txBody>
          <a:bodyPr/>
          <a:lstStyle/>
          <a:p>
            <a:r>
              <a:rPr lang="zh-CN" altLang="zh-CN" smtClean="0">
                <a:latin typeface="华文细黑"/>
                <a:ea typeface="华文细黑"/>
                <a:cs typeface="华文细黑"/>
              </a:rPr>
              <a:t>第二节　房产税</a:t>
            </a:r>
          </a:p>
        </p:txBody>
      </p:sp>
      <p:sp>
        <p:nvSpPr>
          <p:cNvPr id="2969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四、应纳税额的计算</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从价计征的计算</a:t>
            </a:r>
          </a:p>
          <a:p>
            <a:pPr marL="228600" indent="-228600" defTabSz="449263"/>
            <a:r>
              <a:rPr lang="zh-CN" altLang="zh-CN" dirty="0" smtClean="0"/>
              <a:t>从价计征是按房产的原值减除一定比例后的余值计征</a:t>
            </a:r>
            <a:r>
              <a:rPr lang="zh-CN" altLang="en-US" dirty="0" smtClean="0"/>
              <a:t>房产税</a:t>
            </a:r>
            <a:r>
              <a:rPr lang="en-US" altLang="zh-CN" dirty="0" smtClean="0"/>
              <a:t>,</a:t>
            </a:r>
            <a:r>
              <a:rPr lang="zh-CN" altLang="zh-CN" dirty="0" smtClean="0"/>
              <a:t>其应纳税额的计算公式为</a:t>
            </a:r>
            <a:r>
              <a:rPr lang="en-US" altLang="zh-CN" dirty="0" smtClean="0"/>
              <a:t>:</a:t>
            </a:r>
          </a:p>
          <a:p>
            <a:pPr marL="228600" indent="-228600" defTabSz="449263">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应税房产原值</a:t>
            </a:r>
            <a:r>
              <a:rPr lang="en-US" altLang="zh-CN" dirty="0" smtClean="0"/>
              <a:t>×(1-</a:t>
            </a:r>
            <a:r>
              <a:rPr lang="zh-CN" altLang="zh-CN" dirty="0" smtClean="0"/>
              <a:t>扣除比例</a:t>
            </a:r>
            <a:r>
              <a:rPr lang="en-US" altLang="zh-CN" dirty="0" smtClean="0"/>
              <a:t>)×1.2%</a:t>
            </a:r>
          </a:p>
          <a:p>
            <a:pPr marL="228600" indent="-228600" defTabSz="449263"/>
            <a:endParaRPr lang="zh-CN" altLang="zh-CN"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从租计征的计算</a:t>
            </a:r>
          </a:p>
          <a:p>
            <a:pPr marL="228600" indent="-228600" defTabSz="449263"/>
            <a:r>
              <a:rPr lang="zh-CN" altLang="zh-CN" dirty="0" smtClean="0"/>
              <a:t>从租计征是按房产的租金收入计征</a:t>
            </a:r>
            <a:r>
              <a:rPr lang="zh-CN" altLang="en-US" dirty="0" smtClean="0"/>
              <a:t>房产税</a:t>
            </a:r>
            <a:r>
              <a:rPr lang="en-US" altLang="zh-CN" dirty="0" smtClean="0"/>
              <a:t>,</a:t>
            </a:r>
            <a:r>
              <a:rPr lang="zh-CN" altLang="zh-CN" dirty="0" smtClean="0"/>
              <a:t>其应纳税额的计算公式为</a:t>
            </a:r>
            <a:r>
              <a:rPr lang="en-US" altLang="zh-CN" dirty="0" smtClean="0"/>
              <a:t>:</a:t>
            </a:r>
            <a:endParaRPr lang="zh-CN" altLang="zh-CN" dirty="0" smtClean="0"/>
          </a:p>
          <a:p>
            <a:pPr marL="228600" indent="-228600" defTabSz="449263">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租金收入</a:t>
            </a:r>
            <a:r>
              <a:rPr lang="en-US" altLang="zh-CN" dirty="0" smtClean="0"/>
              <a:t>×12%(</a:t>
            </a:r>
            <a:r>
              <a:rPr lang="zh-CN" altLang="zh-CN" dirty="0" smtClean="0"/>
              <a:t>或</a:t>
            </a:r>
            <a:r>
              <a:rPr lang="en-US" altLang="zh-CN" dirty="0" smtClean="0"/>
              <a:t>4%)</a:t>
            </a:r>
            <a:endParaRPr lang="zh-CN" altLang="zh-CN" dirty="0" smtClean="0"/>
          </a:p>
          <a:p>
            <a:pPr marL="228600" indent="-228600" defTabSz="449263"/>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3059113" y="333375"/>
            <a:ext cx="5473700" cy="647700"/>
          </a:xfrm>
        </p:spPr>
        <p:txBody>
          <a:bodyPr/>
          <a:lstStyle/>
          <a:p>
            <a:r>
              <a:rPr lang="zh-CN" altLang="zh-CN" smtClean="0">
                <a:latin typeface="华文细黑"/>
                <a:ea typeface="华文细黑"/>
                <a:cs typeface="华文细黑"/>
              </a:rPr>
              <a:t>第二节　房产税</a:t>
            </a:r>
          </a:p>
        </p:txBody>
      </p:sp>
      <p:sp>
        <p:nvSpPr>
          <p:cNvPr id="30722" name="内容占位符 2"/>
          <p:cNvSpPr>
            <a:spLocks noGrp="1"/>
          </p:cNvSpPr>
          <p:nvPr>
            <p:ph idx="1"/>
          </p:nvPr>
        </p:nvSpPr>
        <p:spPr>
          <a:xfrm>
            <a:off x="395288" y="1052513"/>
            <a:ext cx="8353425" cy="5329237"/>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五、税收优惠</a:t>
            </a:r>
          </a:p>
          <a:p>
            <a:pPr marL="228600" indent="-228600" defTabSz="449263"/>
            <a:r>
              <a:rPr lang="zh-CN" altLang="zh-CN" dirty="0" smtClean="0"/>
              <a:t>国</a:t>
            </a:r>
            <a:r>
              <a:rPr lang="zh-CN" altLang="zh-CN" dirty="0" smtClean="0"/>
              <a:t>家机关、人民团体、军队自用的房产</a:t>
            </a:r>
            <a:r>
              <a:rPr lang="zh-CN" altLang="en-US" dirty="0" smtClean="0"/>
              <a:t>，</a:t>
            </a:r>
            <a:r>
              <a:rPr lang="zh-CN" altLang="zh-CN" dirty="0" smtClean="0"/>
              <a:t>免征房产税。</a:t>
            </a:r>
          </a:p>
          <a:p>
            <a:pPr marL="228600" indent="-228600" defTabSz="449263"/>
            <a:r>
              <a:rPr lang="zh-CN" altLang="zh-CN" dirty="0" smtClean="0"/>
              <a:t>由</a:t>
            </a:r>
            <a:r>
              <a:rPr lang="zh-CN" altLang="zh-CN" dirty="0" smtClean="0"/>
              <a:t>国家财政部门拨付事业经费的单位</a:t>
            </a:r>
            <a:r>
              <a:rPr lang="en-US" altLang="zh-CN" dirty="0" smtClean="0"/>
              <a:t>,</a:t>
            </a:r>
            <a:r>
              <a:rPr lang="zh-CN" altLang="zh-CN" dirty="0" smtClean="0"/>
              <a:t>如医疗卫生单位、托儿所、幼</a:t>
            </a:r>
            <a:r>
              <a:rPr lang="zh-CN" altLang="zh-CN" dirty="0" smtClean="0"/>
              <a:t>儿园、敬老院、文化、体育、艺</a:t>
            </a:r>
            <a:r>
              <a:rPr lang="zh-CN" altLang="zh-CN" dirty="0" smtClean="0"/>
              <a:t>术</a:t>
            </a:r>
            <a:r>
              <a:rPr lang="zh-CN" altLang="en-US" dirty="0" smtClean="0"/>
              <a:t>、学校等</a:t>
            </a:r>
            <a:r>
              <a:rPr lang="zh-CN" altLang="zh-CN" dirty="0" smtClean="0"/>
              <a:t>实行全额或差额预算管理的事业单位所有的</a:t>
            </a:r>
            <a:r>
              <a:rPr lang="en-US" altLang="zh-CN" dirty="0" smtClean="0"/>
              <a:t>,</a:t>
            </a:r>
            <a:r>
              <a:rPr lang="zh-CN" altLang="zh-CN" dirty="0" smtClean="0"/>
              <a:t>在本身业务范围内使用的房产</a:t>
            </a:r>
            <a:r>
              <a:rPr lang="en-US" altLang="zh-CN" dirty="0" smtClean="0"/>
              <a:t>,</a:t>
            </a:r>
            <a:r>
              <a:rPr lang="zh-CN" altLang="zh-CN" dirty="0" smtClean="0"/>
              <a:t>免征房产税。</a:t>
            </a:r>
          </a:p>
          <a:p>
            <a:pPr marL="228600" indent="-228600" defTabSz="449263"/>
            <a:r>
              <a:rPr lang="zh-CN" altLang="zh-CN" dirty="0" smtClean="0"/>
              <a:t>宗</a:t>
            </a:r>
            <a:r>
              <a:rPr lang="zh-CN" altLang="zh-CN" dirty="0" smtClean="0"/>
              <a:t>教寺庙、公园、名胜古迹自用的房产</a:t>
            </a:r>
            <a:r>
              <a:rPr lang="en-US" altLang="zh-CN" dirty="0" smtClean="0"/>
              <a:t>,</a:t>
            </a:r>
            <a:r>
              <a:rPr lang="zh-CN" altLang="zh-CN" dirty="0" smtClean="0"/>
              <a:t>免征房产税。</a:t>
            </a:r>
          </a:p>
          <a:p>
            <a:pPr marL="228600" indent="-228600" defTabSz="449263"/>
            <a:r>
              <a:rPr lang="zh-CN" altLang="zh-CN" dirty="0" smtClean="0"/>
              <a:t>非</a:t>
            </a:r>
            <a:r>
              <a:rPr lang="zh-CN" altLang="zh-CN" dirty="0" smtClean="0"/>
              <a:t>营利性医疗机构、疾病控制机构、妇幼保健机构等医疗、卫生机构自用的房产</a:t>
            </a:r>
            <a:r>
              <a:rPr lang="en-US" altLang="zh-CN" dirty="0" smtClean="0"/>
              <a:t>,</a:t>
            </a:r>
            <a:r>
              <a:rPr lang="zh-CN" altLang="zh-CN" dirty="0" smtClean="0"/>
              <a:t>免</a:t>
            </a:r>
            <a:r>
              <a:rPr lang="zh-CN" altLang="zh-CN" dirty="0" smtClean="0"/>
              <a:t>征房产税。</a:t>
            </a:r>
          </a:p>
          <a:p>
            <a:pPr marL="228600" indent="-228600" defTabSz="449263"/>
            <a:r>
              <a:rPr lang="zh-CN" altLang="zh-CN" dirty="0" smtClean="0"/>
              <a:t>个</a:t>
            </a:r>
            <a:r>
              <a:rPr lang="zh-CN" altLang="zh-CN" dirty="0" smtClean="0"/>
              <a:t>人所有非营业用的房产</a:t>
            </a:r>
            <a:r>
              <a:rPr lang="en-US" altLang="zh-CN" dirty="0" smtClean="0"/>
              <a:t>,</a:t>
            </a:r>
            <a:r>
              <a:rPr lang="zh-CN" altLang="zh-CN" dirty="0" smtClean="0"/>
              <a:t>免征房产税。</a:t>
            </a:r>
          </a:p>
          <a:p>
            <a:pPr marL="228600" indent="-228600" defTabSz="449263"/>
            <a:r>
              <a:rPr lang="zh-CN" altLang="zh-CN" dirty="0" smtClean="0"/>
              <a:t>从</a:t>
            </a:r>
            <a:r>
              <a:rPr lang="en-US" altLang="zh-CN" dirty="0" smtClean="0"/>
              <a:t>2001</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a:t>
            </a:r>
            <a:r>
              <a:rPr lang="en-US" altLang="zh-CN" dirty="0" smtClean="0"/>
              <a:t>,</a:t>
            </a:r>
            <a:r>
              <a:rPr lang="zh-CN" altLang="en-US" dirty="0" smtClean="0"/>
              <a:t>按照政府规定价格出租的公有住房和廉租用房</a:t>
            </a:r>
            <a:r>
              <a:rPr lang="en-US" altLang="zh-CN" dirty="0" smtClean="0"/>
              <a:t>,</a:t>
            </a:r>
            <a:r>
              <a:rPr lang="zh-CN" altLang="en-US" dirty="0" smtClean="0"/>
              <a:t>暂免征收房产税。</a:t>
            </a:r>
          </a:p>
          <a:p>
            <a:pPr marL="228600" indent="-228600" defTabSz="449263"/>
            <a:r>
              <a:rPr lang="zh-CN" altLang="en-US" dirty="0" smtClean="0"/>
              <a:t>经</a:t>
            </a:r>
            <a:r>
              <a:rPr lang="zh-CN" altLang="en-US" dirty="0" smtClean="0"/>
              <a:t>财政部批准免税的其他房产。</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第二节　房产税</a:t>
            </a:r>
            <a:endParaRPr lang="zh-CN" altLang="en-US" smtClean="0">
              <a:latin typeface="华文细黑"/>
              <a:ea typeface="华文细黑"/>
              <a:cs typeface="华文细黑"/>
            </a:endParaRPr>
          </a:p>
        </p:txBody>
      </p:sp>
      <p:sp>
        <p:nvSpPr>
          <p:cNvPr id="31746" name="内容占位符 2"/>
          <p:cNvSpPr>
            <a:spLocks noGrp="1"/>
          </p:cNvSpPr>
          <p:nvPr>
            <p:ph idx="1"/>
          </p:nvPr>
        </p:nvSpPr>
        <p:spPr>
          <a:xfrm>
            <a:off x="611188" y="1125538"/>
            <a:ext cx="8065268"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六、征收管理</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纳税义务发生时间</a:t>
            </a:r>
            <a:endParaRPr lang="zh-CN" altLang="zh-CN" dirty="0" smtClean="0">
              <a:ea typeface="楷体_GB2312"/>
              <a:cs typeface="楷体_GB2312"/>
            </a:endParaRP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纳税期限</a:t>
            </a:r>
            <a:endParaRPr lang="zh-CN" altLang="en-US" sz="2200" dirty="0" smtClean="0">
              <a:solidFill>
                <a:srgbClr val="000000"/>
              </a:solidFill>
              <a:latin typeface="楷体_GB2312"/>
              <a:ea typeface="楷体_GB2312"/>
              <a:cs typeface="楷体_GB2312"/>
            </a:endParaRPr>
          </a:p>
          <a:p>
            <a:pPr marL="228600" indent="-228600" algn="l" defTabSz="449263">
              <a:lnSpc>
                <a:spcPct val="160000"/>
              </a:lnSpc>
              <a:spcBef>
                <a:spcPct val="0"/>
              </a:spcBef>
              <a:buClr>
                <a:schemeClr val="tx1"/>
              </a:buClr>
              <a:buFontTx/>
              <a:buChar char="•"/>
            </a:pPr>
            <a:r>
              <a:rPr lang="zh-CN" altLang="en-US" dirty="0" smtClean="0"/>
              <a:t>房产税采用按年计征、分期缴纳的征收管理办法</a:t>
            </a:r>
            <a:r>
              <a:rPr lang="en-US" altLang="zh-CN" dirty="0" smtClean="0"/>
              <a:t>,</a:t>
            </a:r>
            <a:r>
              <a:rPr lang="zh-CN" altLang="en-US" dirty="0" smtClean="0"/>
              <a:t>具体的纳税期限由各省、自治区、直辖市人民政府确定。 </a:t>
            </a:r>
            <a:endParaRPr lang="zh-CN" altLang="zh-CN" dirty="0" smtClean="0">
              <a:ea typeface="楷体_GB2312"/>
              <a:cs typeface="楷体_GB2312"/>
            </a:endParaRP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纳税申报</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征收地点</a:t>
            </a:r>
            <a:endParaRPr lang="zh-CN" altLang="en-US" sz="2200" dirty="0" smtClean="0">
              <a:solidFill>
                <a:srgbClr val="000000"/>
              </a:solidFill>
              <a:latin typeface="楷体_GB2312"/>
              <a:ea typeface="楷体_GB2312"/>
              <a:cs typeface="楷体_GB2312"/>
            </a:endParaRPr>
          </a:p>
          <a:p>
            <a:pPr marL="228600" indent="-228600" algn="l" defTabSz="449263">
              <a:lnSpc>
                <a:spcPct val="160000"/>
              </a:lnSpc>
              <a:spcBef>
                <a:spcPct val="0"/>
              </a:spcBef>
              <a:buClr>
                <a:schemeClr val="tx1"/>
              </a:buClr>
            </a:pPr>
            <a:r>
              <a:rPr lang="zh-CN" altLang="en-US" dirty="0" smtClean="0"/>
              <a:t>房产税在房产所在地缴纳。 </a:t>
            </a:r>
            <a:endParaRPr lang="zh-CN" altLang="zh-CN" dirty="0" smtClean="0">
              <a:ea typeface="楷体_GB2312"/>
              <a:cs typeface="楷体_GB2312"/>
            </a:endParaRPr>
          </a:p>
          <a:p>
            <a:pPr marL="228600" indent="-228600" defTabSz="449263"/>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第三节　契　税</a:t>
            </a:r>
          </a:p>
        </p:txBody>
      </p:sp>
      <p:sp>
        <p:nvSpPr>
          <p:cNvPr id="32770" name="内容占位符 2"/>
          <p:cNvSpPr>
            <a:spLocks noGrp="1"/>
          </p:cNvSpPr>
          <p:nvPr>
            <p:ph idx="1"/>
          </p:nvPr>
        </p:nvSpPr>
        <p:spPr>
          <a:xfrm>
            <a:off x="250825" y="1196975"/>
            <a:ext cx="8569325" cy="5184775"/>
          </a:xfrm>
        </p:spPr>
        <p:txBody>
          <a:bodyPr/>
          <a:lstStyle/>
          <a:p>
            <a:pPr marL="228600" indent="-228600" algn="l" defTabSz="449263">
              <a:lnSpc>
                <a:spcPct val="140000"/>
              </a:lnSpc>
              <a:spcBef>
                <a:spcPct val="0"/>
              </a:spcBef>
              <a:buClr>
                <a:schemeClr val="tx1"/>
              </a:buClr>
              <a:buFontTx/>
              <a:buChar char="•"/>
            </a:pPr>
            <a:r>
              <a:rPr lang="zh-CN" altLang="en-US" smtClean="0"/>
              <a:t>契税是以在我国境内转移土地、房屋权属为征税对象</a:t>
            </a:r>
            <a:r>
              <a:rPr lang="en-US" altLang="zh-CN" smtClean="0"/>
              <a:t>,</a:t>
            </a:r>
            <a:r>
              <a:rPr lang="zh-CN" altLang="en-US" smtClean="0"/>
              <a:t>向产权承受人征收的一种财产税。 </a:t>
            </a:r>
            <a:endParaRPr lang="zh-CN" altLang="en-US" sz="2400" b="1"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一、纳税人</a:t>
            </a:r>
          </a:p>
          <a:p>
            <a:pPr marL="228600" indent="-228600" defTabSz="449263"/>
            <a:r>
              <a:rPr lang="zh-CN" altLang="en-US" smtClean="0"/>
              <a:t>契税的纳税人是境内转移土地、房屋权属</a:t>
            </a:r>
            <a:r>
              <a:rPr lang="en-US" altLang="zh-CN" smtClean="0"/>
              <a:t>,</a:t>
            </a:r>
            <a:r>
              <a:rPr lang="zh-CN" altLang="en-US" smtClean="0"/>
              <a:t>承受的单位和个人。</a:t>
            </a:r>
          </a:p>
          <a:p>
            <a:pPr marL="228600" indent="-228600" defTabSz="449263"/>
            <a:r>
              <a:rPr lang="zh-CN" altLang="en-US" smtClean="0"/>
              <a:t>境内</a:t>
            </a:r>
            <a:r>
              <a:rPr lang="en-US" altLang="zh-CN" smtClean="0"/>
              <a:t>,</a:t>
            </a:r>
            <a:r>
              <a:rPr lang="zh-CN" altLang="en-US" smtClean="0"/>
              <a:t>是指我国实行税收行政管辖的范围内。</a:t>
            </a:r>
          </a:p>
          <a:p>
            <a:pPr marL="228600" indent="-228600" defTabSz="449263"/>
            <a:r>
              <a:rPr lang="zh-CN" altLang="en-US" smtClean="0"/>
              <a:t>土地、房屋权属</a:t>
            </a:r>
            <a:r>
              <a:rPr lang="en-US" altLang="zh-CN" smtClean="0"/>
              <a:t>,</a:t>
            </a:r>
            <a:r>
              <a:rPr lang="zh-CN" altLang="en-US" smtClean="0"/>
              <a:t>是指土地使用权、房屋所有权。</a:t>
            </a:r>
          </a:p>
          <a:p>
            <a:pPr marL="228600" indent="-228600" defTabSz="449263"/>
            <a:r>
              <a:rPr lang="zh-CN" altLang="en-US" smtClean="0"/>
              <a:t>承受</a:t>
            </a:r>
            <a:r>
              <a:rPr lang="en-US" altLang="zh-CN" smtClean="0"/>
              <a:t>,</a:t>
            </a:r>
            <a:r>
              <a:rPr lang="zh-CN" altLang="en-US" smtClean="0"/>
              <a:t>是指以受让、购买、受赠、交换等方式取得土地、房屋权属的行为。</a:t>
            </a:r>
            <a:endParaRPr lang="en-US" altLang="zh-CN" smtClean="0"/>
          </a:p>
          <a:p>
            <a:pPr marL="228600" indent="-228600" defTabSz="449263"/>
            <a:r>
              <a:rPr lang="zh-CN" altLang="en-US" smtClean="0"/>
              <a:t>单位</a:t>
            </a:r>
            <a:r>
              <a:rPr lang="en-US" altLang="zh-CN" smtClean="0"/>
              <a:t>,</a:t>
            </a:r>
            <a:r>
              <a:rPr lang="zh-CN" altLang="en-US" smtClean="0"/>
              <a:t>是指企业单位、事业单位、国家机关、军事单位、社会团体以及其他组织。</a:t>
            </a:r>
          </a:p>
          <a:p>
            <a:pPr marL="228600" indent="-228600" defTabSz="449263"/>
            <a:r>
              <a:rPr lang="zh-CN" altLang="en-US" smtClean="0"/>
              <a:t>个人</a:t>
            </a:r>
            <a:r>
              <a:rPr lang="en-US" altLang="zh-CN" smtClean="0"/>
              <a:t>,</a:t>
            </a:r>
            <a:r>
              <a:rPr lang="zh-CN" altLang="en-US" smtClean="0"/>
              <a:t>是指个体经营者及其他个人</a:t>
            </a:r>
            <a:r>
              <a:rPr lang="en-US" altLang="zh-CN" smtClean="0"/>
              <a:t>,</a:t>
            </a:r>
            <a:r>
              <a:rPr lang="zh-CN" altLang="en-US" smtClean="0"/>
              <a:t>包括中国公民和外籍人员。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843213" y="404813"/>
            <a:ext cx="5329237" cy="647700"/>
          </a:xfrm>
        </p:spPr>
        <p:txBody>
          <a:bodyPr/>
          <a:lstStyle/>
          <a:p>
            <a:r>
              <a:rPr lang="zh-CN" altLang="zh-CN" smtClean="0">
                <a:latin typeface="华文细黑"/>
                <a:ea typeface="华文细黑"/>
                <a:cs typeface="华文细黑"/>
              </a:rPr>
              <a:t>第三节　契　税</a:t>
            </a:r>
          </a:p>
        </p:txBody>
      </p:sp>
      <p:sp>
        <p:nvSpPr>
          <p:cNvPr id="33794" name="内容占位符 2"/>
          <p:cNvSpPr>
            <a:spLocks noGrp="1"/>
          </p:cNvSpPr>
          <p:nvPr>
            <p:ph idx="1"/>
          </p:nvPr>
        </p:nvSpPr>
        <p:spPr>
          <a:xfrm>
            <a:off x="971550" y="1196975"/>
            <a:ext cx="7777163"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二、征税对象</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国有土地使用权出让</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土地使用权转让</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房屋买卖</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房屋赠与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房屋交换</a:t>
            </a:r>
          </a:p>
          <a:p>
            <a:pPr marL="228600" indent="-228600" algn="l" defTabSz="449263">
              <a:lnSpc>
                <a:spcPct val="140000"/>
              </a:lnSpc>
              <a:spcBef>
                <a:spcPct val="0"/>
              </a:spcBef>
              <a:buClr>
                <a:srgbClr val="486AC1"/>
              </a:buClr>
              <a:buFont typeface="Arial" charset="0"/>
              <a:buNone/>
            </a:pPr>
            <a:endParaRPr lang="zh-CN" altLang="zh-CN" sz="2200" b="1" dirty="0" smtClean="0">
              <a:solidFill>
                <a:srgbClr val="000000"/>
              </a:solidFill>
              <a:latin typeface="楷体_GB2312"/>
              <a:ea typeface="楷体_GB2312"/>
              <a:cs typeface="楷体_GB2312"/>
            </a:endParaRPr>
          </a:p>
          <a:p>
            <a:pPr marL="228600" indent="-228600" defTabSz="449263"/>
            <a:endParaRPr lang="zh-CN" alt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2987675" y="333375"/>
            <a:ext cx="5545138" cy="647700"/>
          </a:xfrm>
        </p:spPr>
        <p:txBody>
          <a:bodyPr/>
          <a:lstStyle/>
          <a:p>
            <a:r>
              <a:rPr lang="zh-CN" altLang="zh-CN" smtClean="0">
                <a:latin typeface="华文细黑"/>
                <a:ea typeface="华文细黑"/>
                <a:cs typeface="华文细黑"/>
              </a:rPr>
              <a:t>第三节　契　税</a:t>
            </a:r>
          </a:p>
        </p:txBody>
      </p:sp>
      <p:sp>
        <p:nvSpPr>
          <p:cNvPr id="34818" name="内容占位符 2"/>
          <p:cNvSpPr>
            <a:spLocks noGrp="1"/>
          </p:cNvSpPr>
          <p:nvPr>
            <p:ph idx="1"/>
          </p:nvPr>
        </p:nvSpPr>
        <p:spPr>
          <a:xfrm>
            <a:off x="251520" y="1052513"/>
            <a:ext cx="8641655" cy="5329237"/>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三、计税依据和税率</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计税依据</a:t>
            </a:r>
          </a:p>
          <a:p>
            <a:pPr marL="228600" indent="-228600" defTabSz="449263"/>
            <a:r>
              <a:rPr lang="zh-CN" altLang="en-US" dirty="0" smtClean="0"/>
              <a:t>契税的计税依据为不动产的价</a:t>
            </a:r>
            <a:r>
              <a:rPr lang="zh-CN" altLang="en-US" dirty="0" smtClean="0"/>
              <a:t>格，具体规</a:t>
            </a:r>
            <a:r>
              <a:rPr lang="zh-CN" altLang="en-US" dirty="0" smtClean="0"/>
              <a:t>定如下</a:t>
            </a:r>
            <a:r>
              <a:rPr lang="en-US" altLang="zh-CN" dirty="0" smtClean="0"/>
              <a:t>:</a:t>
            </a:r>
          </a:p>
          <a:p>
            <a:pPr marL="228600" indent="-228600" defTabSz="449263"/>
            <a:r>
              <a:rPr lang="zh-CN" altLang="en-US" dirty="0" smtClean="0"/>
              <a:t>（</a:t>
            </a:r>
            <a:r>
              <a:rPr lang="en-US" altLang="zh-CN" dirty="0" smtClean="0"/>
              <a:t>1</a:t>
            </a:r>
            <a:r>
              <a:rPr lang="zh-CN" altLang="en-US" dirty="0" smtClean="0"/>
              <a:t>）</a:t>
            </a:r>
            <a:r>
              <a:rPr lang="zh-CN" altLang="zh-CN" dirty="0" smtClean="0"/>
              <a:t>国</a:t>
            </a:r>
            <a:r>
              <a:rPr lang="zh-CN" altLang="zh-CN" dirty="0" smtClean="0"/>
              <a:t>有土地使用权出让、土地使用权出售和房屋买卖</a:t>
            </a:r>
            <a:r>
              <a:rPr lang="en-US" altLang="zh-CN" dirty="0" smtClean="0"/>
              <a:t>,</a:t>
            </a:r>
            <a:r>
              <a:rPr lang="zh-CN" altLang="zh-CN" dirty="0" smtClean="0"/>
              <a:t>以成交价格为计税依据。</a:t>
            </a:r>
          </a:p>
          <a:p>
            <a:pPr marL="228600" indent="-228600" defTabSz="449263"/>
            <a:r>
              <a:rPr lang="zh-CN" altLang="en-US" dirty="0" smtClean="0"/>
              <a:t>（</a:t>
            </a:r>
            <a:r>
              <a:rPr lang="en-US" altLang="zh-CN" dirty="0" smtClean="0"/>
              <a:t>2</a:t>
            </a:r>
            <a:r>
              <a:rPr lang="zh-CN" altLang="en-US" dirty="0" smtClean="0"/>
              <a:t>）</a:t>
            </a:r>
            <a:r>
              <a:rPr lang="zh-CN" altLang="zh-CN" dirty="0" smtClean="0"/>
              <a:t>土</a:t>
            </a:r>
            <a:r>
              <a:rPr lang="zh-CN" altLang="zh-CN" dirty="0" smtClean="0"/>
              <a:t>地使用权赠与、房屋赠与</a:t>
            </a:r>
            <a:r>
              <a:rPr lang="en-US" altLang="zh-CN" dirty="0" smtClean="0"/>
              <a:t>,</a:t>
            </a:r>
            <a:r>
              <a:rPr lang="zh-CN" altLang="zh-CN" dirty="0" smtClean="0"/>
              <a:t>由征收机关参照土地使用权出售、房屋买卖的市场价格核定。</a:t>
            </a:r>
          </a:p>
          <a:p>
            <a:pPr marL="228600" indent="-228600" defTabSz="449263"/>
            <a:r>
              <a:rPr lang="zh-CN" altLang="en-US" dirty="0" smtClean="0"/>
              <a:t>（</a:t>
            </a:r>
            <a:r>
              <a:rPr lang="en-US" altLang="zh-CN" dirty="0" smtClean="0"/>
              <a:t>3</a:t>
            </a:r>
            <a:r>
              <a:rPr lang="zh-CN" altLang="en-US" dirty="0" smtClean="0"/>
              <a:t>）</a:t>
            </a:r>
            <a:r>
              <a:rPr lang="zh-CN" altLang="zh-CN" dirty="0" smtClean="0"/>
              <a:t>土</a:t>
            </a:r>
            <a:r>
              <a:rPr lang="zh-CN" altLang="zh-CN" dirty="0" smtClean="0"/>
              <a:t>地使用权交换、房屋交换</a:t>
            </a:r>
            <a:r>
              <a:rPr lang="en-US" altLang="zh-CN" dirty="0" smtClean="0"/>
              <a:t>,</a:t>
            </a:r>
            <a:r>
              <a:rPr lang="zh-CN" altLang="zh-CN" dirty="0" smtClean="0"/>
              <a:t>计税依据为所交换的土地使用权、房屋价格的差额。</a:t>
            </a:r>
          </a:p>
          <a:p>
            <a:pPr marL="228600" indent="-228600" defTabSz="449263"/>
            <a:r>
              <a:rPr lang="zh-CN" altLang="en-US" dirty="0" smtClean="0"/>
              <a:t>（</a:t>
            </a:r>
            <a:r>
              <a:rPr lang="en-US" altLang="zh-CN" dirty="0" smtClean="0"/>
              <a:t>4</a:t>
            </a:r>
            <a:r>
              <a:rPr lang="zh-CN" altLang="en-US" dirty="0" smtClean="0"/>
              <a:t>）</a:t>
            </a:r>
            <a:r>
              <a:rPr lang="zh-CN" altLang="zh-CN" dirty="0" smtClean="0"/>
              <a:t>以</a:t>
            </a:r>
            <a:r>
              <a:rPr lang="zh-CN" altLang="zh-CN" dirty="0" smtClean="0"/>
              <a:t>划拨方式取得土地使用权</a:t>
            </a:r>
            <a:r>
              <a:rPr lang="en-US" altLang="zh-CN" dirty="0" smtClean="0"/>
              <a:t>,</a:t>
            </a:r>
            <a:r>
              <a:rPr lang="zh-CN" altLang="zh-CN" dirty="0" smtClean="0"/>
              <a:t>经批准转让房地产的</a:t>
            </a:r>
            <a:r>
              <a:rPr lang="en-US" altLang="zh-CN" dirty="0" smtClean="0"/>
              <a:t>,</a:t>
            </a:r>
            <a:r>
              <a:rPr lang="zh-CN" altLang="zh-CN" dirty="0" smtClean="0"/>
              <a:t>应由转让者补缴契税</a:t>
            </a:r>
            <a:r>
              <a:rPr lang="en-US" altLang="zh-CN" dirty="0" smtClean="0"/>
              <a:t>,</a:t>
            </a:r>
            <a:r>
              <a:rPr lang="zh-CN" altLang="zh-CN" dirty="0" smtClean="0"/>
              <a:t>其计税依据为补缴的土地使用权出让费或者土地收益。</a:t>
            </a:r>
          </a:p>
          <a:p>
            <a:pPr marL="228600" indent="-228600" defTabSz="449263"/>
            <a:endParaRPr lang="zh-CN" alt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843213" y="333375"/>
            <a:ext cx="5689600" cy="647700"/>
          </a:xfrm>
        </p:spPr>
        <p:txBody>
          <a:bodyPr/>
          <a:lstStyle/>
          <a:p>
            <a:r>
              <a:rPr lang="zh-CN" altLang="zh-CN" smtClean="0">
                <a:latin typeface="华文细黑"/>
                <a:ea typeface="华文细黑"/>
                <a:cs typeface="华文细黑"/>
              </a:rPr>
              <a:t>第三节　契　税</a:t>
            </a:r>
          </a:p>
        </p:txBody>
      </p:sp>
      <p:sp>
        <p:nvSpPr>
          <p:cNvPr id="35842" name="内容占位符 2"/>
          <p:cNvSpPr>
            <a:spLocks noGrp="1"/>
          </p:cNvSpPr>
          <p:nvPr>
            <p:ph idx="1"/>
          </p:nvPr>
        </p:nvSpPr>
        <p:spPr>
          <a:xfrm>
            <a:off x="684213" y="1196975"/>
            <a:ext cx="8064500" cy="5184775"/>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税率</a:t>
            </a:r>
          </a:p>
          <a:p>
            <a:pPr marL="228600" indent="-228600" defTabSz="449263"/>
            <a:r>
              <a:rPr lang="zh-CN" altLang="zh-CN" dirty="0" smtClean="0"/>
              <a:t>考虑到我国经济发展不平衡</a:t>
            </a:r>
            <a:r>
              <a:rPr lang="en-US" altLang="zh-CN" dirty="0" smtClean="0"/>
              <a:t>,</a:t>
            </a:r>
            <a:r>
              <a:rPr lang="zh-CN" altLang="zh-CN" dirty="0" smtClean="0"/>
              <a:t>现行契税的税率实行</a:t>
            </a:r>
            <a:r>
              <a:rPr lang="en-US" altLang="zh-CN" dirty="0" smtClean="0"/>
              <a:t>3%—5%</a:t>
            </a:r>
            <a:r>
              <a:rPr lang="zh-CN" altLang="zh-CN" dirty="0" smtClean="0"/>
              <a:t>的幅度税</a:t>
            </a:r>
            <a:r>
              <a:rPr lang="zh-CN" altLang="zh-CN" dirty="0" smtClean="0"/>
              <a:t>率</a:t>
            </a:r>
            <a:r>
              <a:rPr lang="zh-CN" altLang="en-US" dirty="0" smtClean="0"/>
              <a:t>，</a:t>
            </a:r>
            <a:r>
              <a:rPr lang="zh-CN" altLang="zh-CN" dirty="0" smtClean="0"/>
              <a:t>具</a:t>
            </a:r>
            <a:r>
              <a:rPr lang="zh-CN" altLang="zh-CN" dirty="0" smtClean="0"/>
              <a:t>体适用时</a:t>
            </a:r>
            <a:r>
              <a:rPr lang="en-US" altLang="zh-CN" dirty="0" smtClean="0"/>
              <a:t>,</a:t>
            </a:r>
            <a:r>
              <a:rPr lang="zh-CN" altLang="zh-CN" dirty="0" smtClean="0"/>
              <a:t>由各省、自治区、直辖市人民政府在规定的幅度内参照本地区的实际情况确定。</a:t>
            </a:r>
            <a:r>
              <a:rPr lang="en-US" altLang="zh-CN" dirty="0" smtClean="0"/>
              <a:t> </a:t>
            </a:r>
            <a:endParaRPr lang="zh-CN" altLang="zh-CN"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843213" y="333375"/>
            <a:ext cx="5689600" cy="647700"/>
          </a:xfrm>
        </p:spPr>
        <p:txBody>
          <a:bodyPr/>
          <a:lstStyle/>
          <a:p>
            <a:r>
              <a:rPr lang="zh-CN" altLang="zh-CN" smtClean="0">
                <a:latin typeface="华文细黑"/>
                <a:ea typeface="华文细黑"/>
                <a:cs typeface="华文细黑"/>
              </a:rPr>
              <a:t>第三节　契　税</a:t>
            </a:r>
          </a:p>
        </p:txBody>
      </p:sp>
      <p:sp>
        <p:nvSpPr>
          <p:cNvPr id="35842" name="内容占位符 2"/>
          <p:cNvSpPr>
            <a:spLocks noGrp="1"/>
          </p:cNvSpPr>
          <p:nvPr>
            <p:ph idx="1"/>
          </p:nvPr>
        </p:nvSpPr>
        <p:spPr>
          <a:xfrm>
            <a:off x="684213" y="1196975"/>
            <a:ext cx="8064500"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、应纳税额的计算</a:t>
            </a:r>
          </a:p>
          <a:p>
            <a:pPr marL="228600" indent="-228600" defTabSz="449263"/>
            <a:r>
              <a:rPr lang="zh-CN" altLang="zh-CN" dirty="0" smtClean="0"/>
              <a:t>契税采用比例税率</a:t>
            </a:r>
            <a:r>
              <a:rPr lang="zh-CN" altLang="zh-CN" dirty="0" smtClean="0"/>
              <a:t>。其</a:t>
            </a:r>
            <a:r>
              <a:rPr lang="zh-CN" altLang="zh-CN" dirty="0" smtClean="0"/>
              <a:t>应纳税额</a:t>
            </a:r>
            <a:r>
              <a:rPr lang="zh-CN" altLang="en-US" dirty="0" smtClean="0"/>
              <a:t>的</a:t>
            </a:r>
            <a:r>
              <a:rPr lang="zh-CN" altLang="zh-CN" dirty="0" smtClean="0"/>
              <a:t>计算公</a:t>
            </a:r>
            <a:r>
              <a:rPr lang="zh-CN" altLang="zh-CN" dirty="0" smtClean="0"/>
              <a:t>式</a:t>
            </a:r>
            <a:r>
              <a:rPr lang="zh-CN" altLang="en-US" dirty="0" smtClean="0"/>
              <a:t>：</a:t>
            </a:r>
            <a:endParaRPr lang="zh-CN" altLang="zh-CN" dirty="0" smtClean="0"/>
          </a:p>
          <a:p>
            <a:pPr marL="228600" indent="-228600" defTabSz="449263">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计税依据</a:t>
            </a:r>
            <a:r>
              <a:rPr lang="en-US" altLang="zh-CN" dirty="0" smtClean="0"/>
              <a:t>×</a:t>
            </a:r>
            <a:r>
              <a:rPr lang="zh-CN" altLang="zh-CN" dirty="0" smtClean="0"/>
              <a:t>税率</a:t>
            </a:r>
          </a:p>
          <a:p>
            <a:pPr marL="228600" indent="-228600" defTabSz="449263"/>
            <a:endParaRPr lang="zh-CN" altLang="en-US"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700338" y="404813"/>
            <a:ext cx="5976937" cy="647700"/>
          </a:xfrm>
        </p:spPr>
        <p:txBody>
          <a:bodyPr/>
          <a:lstStyle/>
          <a:p>
            <a:r>
              <a:rPr lang="zh-CN" altLang="zh-CN" smtClean="0">
                <a:latin typeface="华文细黑"/>
                <a:ea typeface="华文细黑"/>
                <a:cs typeface="华文细黑"/>
              </a:rPr>
              <a:t>第三节　契　税</a:t>
            </a:r>
          </a:p>
        </p:txBody>
      </p:sp>
      <p:sp>
        <p:nvSpPr>
          <p:cNvPr id="36866" name="内容占位符 2"/>
          <p:cNvSpPr>
            <a:spLocks noGrp="1"/>
          </p:cNvSpPr>
          <p:nvPr>
            <p:ph idx="1"/>
          </p:nvPr>
        </p:nvSpPr>
        <p:spPr>
          <a:xfrm>
            <a:off x="539750" y="981075"/>
            <a:ext cx="8353425" cy="5329238"/>
          </a:xfrm>
        </p:spPr>
        <p:txBody>
          <a:bodyPr/>
          <a:lstStyle/>
          <a:p>
            <a:pPr marL="228600" indent="-228600" algn="l"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五、税收优惠</a:t>
            </a:r>
          </a:p>
          <a:p>
            <a:pPr marL="228600" indent="-228600" defTabSz="449263">
              <a:lnSpc>
                <a:spcPct val="120000"/>
              </a:lnSpc>
            </a:pPr>
            <a:r>
              <a:rPr lang="zh-CN" altLang="en-US" dirty="0" smtClean="0"/>
              <a:t>有下列情形之一的</a:t>
            </a:r>
            <a:r>
              <a:rPr lang="en-US" altLang="zh-CN" dirty="0" smtClean="0"/>
              <a:t>,</a:t>
            </a:r>
            <a:r>
              <a:rPr lang="zh-CN" altLang="en-US" dirty="0" smtClean="0"/>
              <a:t>减征或者免征契</a:t>
            </a:r>
            <a:r>
              <a:rPr lang="zh-CN" altLang="en-US" dirty="0" smtClean="0"/>
              <a:t>税：</a:t>
            </a:r>
            <a:endParaRPr lang="en-US" altLang="zh-CN" dirty="0" smtClean="0"/>
          </a:p>
          <a:p>
            <a:pPr marL="228600" indent="-228600" defTabSz="449263">
              <a:lnSpc>
                <a:spcPct val="120000"/>
              </a:lnSpc>
            </a:pPr>
            <a:r>
              <a:rPr lang="zh-CN" altLang="en-US" dirty="0" smtClean="0"/>
              <a:t>（</a:t>
            </a:r>
            <a:r>
              <a:rPr lang="en-US" altLang="zh-CN" dirty="0" smtClean="0"/>
              <a:t>1</a:t>
            </a:r>
            <a:r>
              <a:rPr lang="zh-CN" altLang="en-US" dirty="0" smtClean="0"/>
              <a:t>）</a:t>
            </a:r>
            <a:r>
              <a:rPr lang="zh-CN" altLang="zh-CN" dirty="0" smtClean="0"/>
              <a:t>国</a:t>
            </a:r>
            <a:r>
              <a:rPr lang="zh-CN" altLang="zh-CN" dirty="0" smtClean="0"/>
              <a:t>家机关、事业单位、社会团体、军事单位承受土地、房屋用于办公、教学、医疗、科研和军事设施的</a:t>
            </a:r>
            <a:r>
              <a:rPr lang="en-US" altLang="zh-CN" dirty="0" smtClean="0"/>
              <a:t>,</a:t>
            </a:r>
            <a:r>
              <a:rPr lang="zh-CN" altLang="zh-CN" dirty="0" smtClean="0"/>
              <a:t>免征契税。</a:t>
            </a:r>
          </a:p>
          <a:p>
            <a:pPr marL="228600" indent="-228600" defTabSz="449263">
              <a:lnSpc>
                <a:spcPct val="120000"/>
              </a:lnSpc>
            </a:pPr>
            <a:r>
              <a:rPr lang="zh-CN" altLang="en-US" dirty="0" smtClean="0"/>
              <a:t>（</a:t>
            </a:r>
            <a:r>
              <a:rPr lang="en-US" altLang="zh-CN" dirty="0" smtClean="0"/>
              <a:t>2</a:t>
            </a:r>
            <a:r>
              <a:rPr lang="zh-CN" altLang="en-US" dirty="0" smtClean="0"/>
              <a:t>）</a:t>
            </a:r>
            <a:r>
              <a:rPr lang="zh-CN" altLang="zh-CN" dirty="0" smtClean="0"/>
              <a:t>城</a:t>
            </a:r>
            <a:r>
              <a:rPr lang="zh-CN" altLang="zh-CN" dirty="0" smtClean="0"/>
              <a:t>镇职工按规定第一次购买公有住房的</a:t>
            </a:r>
            <a:r>
              <a:rPr lang="en-US" altLang="zh-CN" dirty="0" smtClean="0"/>
              <a:t>,</a:t>
            </a:r>
            <a:r>
              <a:rPr lang="zh-CN" altLang="zh-CN" dirty="0" smtClean="0"/>
              <a:t>免征契税。</a:t>
            </a:r>
          </a:p>
          <a:p>
            <a:pPr marL="228600" indent="-228600" defTabSz="449263">
              <a:lnSpc>
                <a:spcPct val="120000"/>
              </a:lnSpc>
            </a:pPr>
            <a:r>
              <a:rPr lang="zh-CN" altLang="en-US" dirty="0" smtClean="0"/>
              <a:t>（</a:t>
            </a:r>
            <a:r>
              <a:rPr lang="en-US" altLang="zh-CN" dirty="0" smtClean="0"/>
              <a:t>3</a:t>
            </a:r>
            <a:r>
              <a:rPr lang="zh-CN" altLang="en-US" dirty="0" smtClean="0"/>
              <a:t>）</a:t>
            </a:r>
            <a:r>
              <a:rPr lang="zh-CN" altLang="zh-CN" dirty="0" smtClean="0"/>
              <a:t>因</a:t>
            </a:r>
            <a:r>
              <a:rPr lang="zh-CN" altLang="zh-CN" dirty="0" smtClean="0"/>
              <a:t>不可抗力灭失住房而重新购买住房的</a:t>
            </a:r>
            <a:r>
              <a:rPr lang="en-US" altLang="zh-CN" dirty="0" smtClean="0"/>
              <a:t>,</a:t>
            </a:r>
            <a:r>
              <a:rPr lang="zh-CN" altLang="zh-CN" dirty="0" smtClean="0"/>
              <a:t>酌情准予减征或者免征契税。</a:t>
            </a:r>
          </a:p>
          <a:p>
            <a:pPr marL="228600" indent="-228600" defTabSz="449263">
              <a:lnSpc>
                <a:spcPct val="120000"/>
              </a:lnSpc>
            </a:pPr>
            <a:r>
              <a:rPr lang="zh-CN" altLang="en-US" dirty="0" smtClean="0"/>
              <a:t>（</a:t>
            </a:r>
            <a:r>
              <a:rPr lang="en-US" altLang="zh-CN" dirty="0" smtClean="0"/>
              <a:t>4</a:t>
            </a:r>
            <a:r>
              <a:rPr lang="zh-CN" altLang="en-US" dirty="0" smtClean="0"/>
              <a:t>）</a:t>
            </a:r>
            <a:r>
              <a:rPr lang="zh-CN" altLang="zh-CN" dirty="0" smtClean="0"/>
              <a:t>土</a:t>
            </a:r>
            <a:r>
              <a:rPr lang="zh-CN" altLang="zh-CN" dirty="0" smtClean="0"/>
              <a:t>地、房屋被县级以上人民政府征用、占用后</a:t>
            </a:r>
            <a:r>
              <a:rPr lang="en-US" altLang="zh-CN" dirty="0" smtClean="0"/>
              <a:t>,</a:t>
            </a:r>
            <a:r>
              <a:rPr lang="zh-CN" altLang="zh-CN" dirty="0" smtClean="0"/>
              <a:t>重新承受土地、房屋权属的</a:t>
            </a:r>
            <a:r>
              <a:rPr lang="en-US" altLang="zh-CN" dirty="0" smtClean="0"/>
              <a:t>,</a:t>
            </a:r>
            <a:r>
              <a:rPr lang="zh-CN" altLang="zh-CN" dirty="0" smtClean="0"/>
              <a:t>是否减征或者免征契税</a:t>
            </a:r>
            <a:r>
              <a:rPr lang="en-US" altLang="zh-CN" dirty="0" smtClean="0"/>
              <a:t>,</a:t>
            </a:r>
            <a:r>
              <a:rPr lang="zh-CN" altLang="zh-CN" dirty="0" smtClean="0"/>
              <a:t>由省、自治区、直辖市人民政府确定。</a:t>
            </a:r>
          </a:p>
          <a:p>
            <a:pPr marL="228600" indent="-228600" defTabSz="449263">
              <a:lnSpc>
                <a:spcPct val="120000"/>
              </a:lnSpc>
            </a:pPr>
            <a:r>
              <a:rPr lang="zh-CN" altLang="en-US" dirty="0" smtClean="0"/>
              <a:t>（</a:t>
            </a:r>
            <a:r>
              <a:rPr lang="en-US" altLang="zh-CN" dirty="0" smtClean="0"/>
              <a:t>5</a:t>
            </a:r>
            <a:r>
              <a:rPr lang="zh-CN" altLang="en-US" dirty="0" smtClean="0"/>
              <a:t>）</a:t>
            </a:r>
            <a:r>
              <a:rPr lang="zh-CN" altLang="zh-CN" dirty="0" smtClean="0"/>
              <a:t>承</a:t>
            </a:r>
            <a:r>
              <a:rPr lang="zh-CN" altLang="zh-CN" dirty="0" smtClean="0"/>
              <a:t>受荒山、荒沟、荒丘、荒滩的土地使用权</a:t>
            </a:r>
            <a:r>
              <a:rPr lang="en-US" altLang="zh-CN" dirty="0" smtClean="0"/>
              <a:t>,</a:t>
            </a:r>
            <a:r>
              <a:rPr lang="zh-CN" altLang="zh-CN" dirty="0" smtClean="0"/>
              <a:t>用于农、林、牧、渔业生产的</a:t>
            </a:r>
            <a:r>
              <a:rPr lang="en-US" altLang="zh-CN" dirty="0" smtClean="0"/>
              <a:t>,</a:t>
            </a:r>
            <a:r>
              <a:rPr lang="zh-CN" altLang="zh-CN" dirty="0" smtClean="0"/>
              <a:t>免征契税。</a:t>
            </a:r>
            <a:endParaRPr lang="zh-CN" altLang="en-US" dirty="0" smtClean="0"/>
          </a:p>
          <a:p>
            <a:pPr marL="228600" indent="-228600" defTabSz="449263">
              <a:lnSpc>
                <a:spcPct val="120000"/>
              </a:lnSpc>
            </a:pPr>
            <a:r>
              <a:rPr lang="zh-CN" altLang="en-US" dirty="0" smtClean="0"/>
              <a:t>（</a:t>
            </a:r>
            <a:r>
              <a:rPr lang="en-US" altLang="zh-CN" dirty="0" smtClean="0"/>
              <a:t>6</a:t>
            </a:r>
            <a:r>
              <a:rPr lang="zh-CN" altLang="en-US" dirty="0" smtClean="0"/>
              <a:t>）</a:t>
            </a:r>
            <a:r>
              <a:rPr lang="zh-CN" altLang="zh-CN" dirty="0" smtClean="0"/>
              <a:t>依</a:t>
            </a:r>
            <a:r>
              <a:rPr lang="zh-CN" altLang="zh-CN" dirty="0" smtClean="0"/>
              <a:t>照我国有关法律规定以及我国缔结或参加的双边和多边条约或协定的规定应当予以免税的外国驻华使领馆、联合国驻华机构及其外交代表、领事官员和其他外交人员承受土地、房屋权属的</a:t>
            </a:r>
            <a:r>
              <a:rPr lang="en-US" altLang="zh-CN" dirty="0" smtClean="0"/>
              <a:t>,</a:t>
            </a:r>
            <a:r>
              <a:rPr lang="zh-CN" altLang="zh-CN" dirty="0" smtClean="0"/>
              <a:t>经外交部确认</a:t>
            </a:r>
            <a:r>
              <a:rPr lang="en-US" altLang="zh-CN" dirty="0" smtClean="0"/>
              <a:t>,</a:t>
            </a:r>
            <a:r>
              <a:rPr lang="zh-CN" altLang="zh-CN" dirty="0" smtClean="0"/>
              <a:t>可以免征契税。</a:t>
            </a:r>
          </a:p>
          <a:p>
            <a:pPr marL="228600" indent="-228600" defTabSz="449263">
              <a:lnSpc>
                <a:spcPct val="120000"/>
              </a:lnSpc>
            </a:pPr>
            <a:r>
              <a:rPr lang="zh-CN" altLang="en-US" dirty="0" smtClean="0"/>
              <a:t>（</a:t>
            </a:r>
            <a:r>
              <a:rPr lang="en-US" altLang="zh-CN" dirty="0" smtClean="0"/>
              <a:t>7</a:t>
            </a:r>
            <a:r>
              <a:rPr lang="zh-CN" altLang="en-US" dirty="0" smtClean="0"/>
              <a:t>）</a:t>
            </a:r>
            <a:r>
              <a:rPr lang="zh-CN" altLang="zh-CN" dirty="0" smtClean="0"/>
              <a:t>企</a:t>
            </a:r>
            <a:r>
              <a:rPr lang="zh-CN" altLang="zh-CN" dirty="0" smtClean="0"/>
              <a:t>业改制处理中的税收优惠。</a:t>
            </a:r>
            <a:endParaRPr lang="zh-CN" alt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1506"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7"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1508" name="Text Box 5"/>
          <p:cNvSpPr txBox="1">
            <a:spLocks noChangeArrowheads="1"/>
          </p:cNvSpPr>
          <p:nvPr/>
        </p:nvSpPr>
        <p:spPr bwMode="gray">
          <a:xfrm>
            <a:off x="2133600" y="47672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7"/>
          <p:cNvSpPr>
            <a:spLocks noChangeArrowheads="1"/>
          </p:cNvSpPr>
          <p:nvPr/>
        </p:nvSpPr>
        <p:spPr bwMode="gray">
          <a:xfrm rot="3419336">
            <a:off x="2078037" y="22098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11" name="Text Box 8"/>
          <p:cNvSpPr txBox="1">
            <a:spLocks noChangeArrowheads="1"/>
          </p:cNvSpPr>
          <p:nvPr/>
        </p:nvSpPr>
        <p:spPr bwMode="gray">
          <a:xfrm>
            <a:off x="2917825" y="2297113"/>
            <a:ext cx="417512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财产税概述</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22526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4"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5" name="Text Box 12"/>
          <p:cNvSpPr txBox="1">
            <a:spLocks noChangeArrowheads="1"/>
          </p:cNvSpPr>
          <p:nvPr/>
        </p:nvSpPr>
        <p:spPr bwMode="gray">
          <a:xfrm>
            <a:off x="2133600" y="30908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63788" y="44608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7"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8" name="Text Box 15"/>
          <p:cNvSpPr txBox="1">
            <a:spLocks noChangeArrowheads="1"/>
          </p:cNvSpPr>
          <p:nvPr/>
        </p:nvSpPr>
        <p:spPr bwMode="gray">
          <a:xfrm>
            <a:off x="2133600" y="39290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Text Box 19"/>
          <p:cNvSpPr txBox="1">
            <a:spLocks noChangeArrowheads="1"/>
          </p:cNvSpPr>
          <p:nvPr/>
        </p:nvSpPr>
        <p:spPr bwMode="gray">
          <a:xfrm>
            <a:off x="2914650"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房产税</a:t>
            </a:r>
            <a:endParaRPr lang="en-US" altLang="zh-CN" sz="2400" b="1">
              <a:solidFill>
                <a:srgbClr val="000000"/>
              </a:solidFill>
              <a:cs typeface="Arial" charset="0"/>
            </a:endParaRPr>
          </a:p>
        </p:txBody>
      </p:sp>
      <p:sp>
        <p:nvSpPr>
          <p:cNvPr id="21520" name="Text Box 20"/>
          <p:cNvSpPr txBox="1">
            <a:spLocks noChangeArrowheads="1"/>
          </p:cNvSpPr>
          <p:nvPr/>
        </p:nvSpPr>
        <p:spPr bwMode="gray">
          <a:xfrm>
            <a:off x="2916238" y="3998913"/>
            <a:ext cx="3887787"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契 税</a:t>
            </a:r>
            <a:endParaRPr lang="en-US" altLang="zh-CN" sz="2400" b="1">
              <a:solidFill>
                <a:srgbClr val="000000"/>
              </a:solidFill>
              <a:cs typeface="Arial" charset="0"/>
            </a:endParaRPr>
          </a:p>
        </p:txBody>
      </p:sp>
      <p:sp>
        <p:nvSpPr>
          <p:cNvPr id="21521" name="Text Box 21"/>
          <p:cNvSpPr txBox="1">
            <a:spLocks noChangeArrowheads="1"/>
          </p:cNvSpPr>
          <p:nvPr/>
        </p:nvSpPr>
        <p:spPr bwMode="gray">
          <a:xfrm>
            <a:off x="2914650" y="4840288"/>
            <a:ext cx="410527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车船税</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2627313" y="404813"/>
            <a:ext cx="5905500" cy="503237"/>
          </a:xfrm>
        </p:spPr>
        <p:txBody>
          <a:bodyPr/>
          <a:lstStyle/>
          <a:p>
            <a:r>
              <a:rPr lang="zh-CN" altLang="zh-CN" smtClean="0">
                <a:latin typeface="华文细黑"/>
                <a:ea typeface="华文细黑"/>
                <a:cs typeface="华文细黑"/>
              </a:rPr>
              <a:t>第三节　契　税</a:t>
            </a:r>
            <a:endParaRPr lang="zh-CN" altLang="en-US" smtClean="0">
              <a:latin typeface="华文细黑"/>
              <a:ea typeface="华文细黑"/>
              <a:cs typeface="华文细黑"/>
            </a:endParaRPr>
          </a:p>
        </p:txBody>
      </p:sp>
      <p:sp>
        <p:nvSpPr>
          <p:cNvPr id="37890" name="内容占位符 2"/>
          <p:cNvSpPr>
            <a:spLocks noGrp="1"/>
          </p:cNvSpPr>
          <p:nvPr>
            <p:ph idx="1"/>
          </p:nvPr>
        </p:nvSpPr>
        <p:spPr>
          <a:xfrm>
            <a:off x="395288" y="1125538"/>
            <a:ext cx="8353425" cy="4608512"/>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六、征收管理</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纳税义务发生时间</a:t>
            </a:r>
          </a:p>
          <a:p>
            <a:pPr marL="228600" indent="-228600" defTabSz="449263">
              <a:lnSpc>
                <a:spcPct val="140000"/>
              </a:lnSpc>
            </a:pPr>
            <a:r>
              <a:rPr lang="zh-CN" altLang="zh-CN" dirty="0" smtClean="0"/>
              <a:t>契税的纳税义务发生时间为纳税人签订土地、房屋权属转移合同的当天</a:t>
            </a:r>
            <a:r>
              <a:rPr lang="en-US" altLang="zh-CN" dirty="0" smtClean="0"/>
              <a:t>,</a:t>
            </a:r>
            <a:r>
              <a:rPr lang="zh-CN" altLang="zh-CN" dirty="0" smtClean="0"/>
              <a:t>或者纳税人取得其他具有土地、房屋权属转移合同性质凭证</a:t>
            </a:r>
            <a:r>
              <a:rPr lang="en-US" altLang="zh-CN" dirty="0" smtClean="0"/>
              <a:t>(</a:t>
            </a:r>
            <a:r>
              <a:rPr lang="zh-CN" altLang="zh-CN" dirty="0" smtClean="0"/>
              <a:t>指具有合同效力的契约、协议、合约、单据、确认书以及由省、自治区、直辖市人民政府确定的其他凭证</a:t>
            </a:r>
            <a:r>
              <a:rPr lang="en-US" altLang="zh-CN" dirty="0" smtClean="0"/>
              <a:t>)</a:t>
            </a:r>
            <a:r>
              <a:rPr lang="zh-CN" altLang="zh-CN" dirty="0" smtClean="0"/>
              <a:t>的当</a:t>
            </a:r>
            <a:r>
              <a:rPr lang="zh-CN" altLang="en-US" dirty="0" smtClean="0"/>
              <a:t>日</a:t>
            </a:r>
            <a:r>
              <a:rPr lang="zh-CN" altLang="zh-CN" dirty="0" smtClean="0"/>
              <a:t>。</a:t>
            </a:r>
            <a:endParaRPr lang="en-US" altLang="zh-CN" sz="2200" b="1" dirty="0" smtClean="0">
              <a:solidFill>
                <a:srgbClr val="000000"/>
              </a:solidFill>
              <a:latin typeface="楷体_GB2312"/>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纳税期限</a:t>
            </a:r>
          </a:p>
          <a:p>
            <a:pPr marL="228600" indent="-228600" defTabSz="449263">
              <a:lnSpc>
                <a:spcPct val="140000"/>
              </a:lnSpc>
            </a:pPr>
            <a:r>
              <a:rPr lang="zh-CN" altLang="zh-CN" dirty="0" smtClean="0"/>
              <a:t>纳税人应当自纳税义务发生之日起</a:t>
            </a:r>
            <a:r>
              <a:rPr lang="en-US" altLang="zh-CN" dirty="0" smtClean="0"/>
              <a:t>10</a:t>
            </a:r>
            <a:r>
              <a:rPr lang="zh-CN" altLang="en-US" dirty="0" smtClean="0"/>
              <a:t>日</a:t>
            </a:r>
            <a:r>
              <a:rPr lang="zh-CN" altLang="zh-CN" dirty="0" smtClean="0"/>
              <a:t>内向土地、房屋所在地的契税征收机关办理纳税申报</a:t>
            </a:r>
            <a:r>
              <a:rPr lang="en-US" altLang="zh-CN" dirty="0" smtClean="0"/>
              <a:t>,</a:t>
            </a:r>
            <a:r>
              <a:rPr lang="zh-CN" altLang="zh-CN" dirty="0" smtClean="0"/>
              <a:t>并在契税征收机关核定的期限内缴纳税款。 </a:t>
            </a:r>
            <a:endParaRPr lang="zh-CN" altLang="en-US" dirty="0" smtClean="0"/>
          </a:p>
          <a:p>
            <a:pPr marL="228600" indent="-228600" defTabSz="449263">
              <a:buFont typeface="Arial" charset="0"/>
              <a:buNone/>
            </a:pPr>
            <a:endParaRPr lang="zh-CN" alt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2268538" y="260350"/>
            <a:ext cx="6192837" cy="647700"/>
          </a:xfrm>
        </p:spPr>
        <p:txBody>
          <a:bodyPr/>
          <a:lstStyle/>
          <a:p>
            <a:r>
              <a:rPr lang="zh-CN" altLang="zh-CN" smtClean="0">
                <a:latin typeface="华文细黑"/>
                <a:ea typeface="华文细黑"/>
                <a:cs typeface="华文细黑"/>
              </a:rPr>
              <a:t>第四节　车船税</a:t>
            </a:r>
          </a:p>
        </p:txBody>
      </p:sp>
      <p:sp>
        <p:nvSpPr>
          <p:cNvPr id="38914" name="内容占位符 2"/>
          <p:cNvSpPr>
            <a:spLocks noGrp="1"/>
          </p:cNvSpPr>
          <p:nvPr>
            <p:ph idx="1"/>
          </p:nvPr>
        </p:nvSpPr>
        <p:spPr>
          <a:xfrm>
            <a:off x="539552" y="1124744"/>
            <a:ext cx="8209161" cy="5257006"/>
          </a:xfrm>
        </p:spPr>
        <p:txBody>
          <a:bodyPr/>
          <a:lstStyle/>
          <a:p>
            <a:pPr marL="228600" indent="-228600" algn="l" defTabSz="449263">
              <a:lnSpc>
                <a:spcPct val="140000"/>
              </a:lnSpc>
              <a:spcBef>
                <a:spcPct val="0"/>
              </a:spcBef>
              <a:buClr>
                <a:schemeClr val="tx1"/>
              </a:buClr>
              <a:buFontTx/>
              <a:buChar char="•"/>
            </a:pPr>
            <a:r>
              <a:rPr lang="zh-CN" altLang="en-US" dirty="0" smtClean="0"/>
              <a:t>车船税是指在我国境内的车辆、船舶的所有人或者管理人按照我国车船税法的规定应缴纳的一种税。 </a:t>
            </a: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lnSpc>
                <a:spcPct val="125000"/>
              </a:lnSpc>
            </a:pPr>
            <a:r>
              <a:rPr lang="zh-CN" altLang="zh-CN" dirty="0" smtClean="0"/>
              <a:t>凡在</a:t>
            </a:r>
            <a:r>
              <a:rPr lang="zh-CN" altLang="en-US" dirty="0" smtClean="0"/>
              <a:t>我</a:t>
            </a:r>
            <a:r>
              <a:rPr lang="zh-CN" altLang="zh-CN" dirty="0" smtClean="0"/>
              <a:t>国境内的车辆、船舶的所有人或者管理人</a:t>
            </a:r>
            <a:r>
              <a:rPr lang="en-US" altLang="zh-CN" dirty="0" smtClean="0"/>
              <a:t>,</a:t>
            </a:r>
            <a:r>
              <a:rPr lang="zh-CN" altLang="zh-CN" dirty="0" smtClean="0"/>
              <a:t>为车船税的纳税义务人</a:t>
            </a:r>
            <a:r>
              <a:rPr lang="en-US" altLang="zh-CN" dirty="0" smtClean="0"/>
              <a:t>,</a:t>
            </a:r>
            <a:r>
              <a:rPr lang="zh-CN" altLang="zh-CN" dirty="0" smtClean="0"/>
              <a:t>都应当依照税法规定缴纳车船税</a:t>
            </a:r>
            <a:r>
              <a:rPr lang="zh-CN" altLang="zh-CN" dirty="0" smtClean="0"/>
              <a:t>。</a:t>
            </a:r>
            <a:endParaRPr lang="zh-CN" altLang="zh-CN"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2268538" y="260350"/>
            <a:ext cx="6192837" cy="647700"/>
          </a:xfrm>
        </p:spPr>
        <p:txBody>
          <a:bodyPr/>
          <a:lstStyle/>
          <a:p>
            <a:r>
              <a:rPr lang="zh-CN" altLang="zh-CN" smtClean="0">
                <a:latin typeface="华文细黑"/>
                <a:ea typeface="华文细黑"/>
                <a:cs typeface="华文细黑"/>
              </a:rPr>
              <a:t>第四节　车船税</a:t>
            </a:r>
          </a:p>
        </p:txBody>
      </p:sp>
      <p:sp>
        <p:nvSpPr>
          <p:cNvPr id="38914" name="内容占位符 2"/>
          <p:cNvSpPr>
            <a:spLocks noGrp="1"/>
          </p:cNvSpPr>
          <p:nvPr>
            <p:ph idx="1"/>
          </p:nvPr>
        </p:nvSpPr>
        <p:spPr>
          <a:xfrm>
            <a:off x="539552" y="1124744"/>
            <a:ext cx="8209161" cy="5257006"/>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、征收对象</a:t>
            </a:r>
          </a:p>
          <a:p>
            <a:pPr marL="228600" indent="-228600" defTabSz="449263"/>
            <a:r>
              <a:rPr lang="zh-CN" altLang="en-US" dirty="0" smtClean="0"/>
              <a:t>车船税的征收范围是指在我国境内属于车船税法所附“车船税税目税额表”规定的车辆、船舶。</a:t>
            </a:r>
          </a:p>
          <a:p>
            <a:pPr marL="228600" indent="-228600" defTabSz="449263"/>
            <a:r>
              <a:rPr lang="zh-CN" altLang="en-US" dirty="0" smtClean="0"/>
              <a:t>车辆、船舶是指</a:t>
            </a:r>
            <a:r>
              <a:rPr lang="en-US" altLang="zh-CN" dirty="0" smtClean="0"/>
              <a:t>:</a:t>
            </a:r>
          </a:p>
          <a:p>
            <a:pPr marL="228600" indent="-228600" defTabSz="449263"/>
            <a:r>
              <a:rPr lang="en-US" altLang="zh-CN" dirty="0" smtClean="0">
                <a:sym typeface="Wingdings" pitchFamily="2" charset="2"/>
              </a:rPr>
              <a:t>(1)</a:t>
            </a:r>
            <a:r>
              <a:rPr lang="zh-CN" altLang="en-US" dirty="0" smtClean="0"/>
              <a:t>依法应当在车船登记管理部门登记的机动车辆和船</a:t>
            </a:r>
            <a:r>
              <a:rPr lang="zh-CN" altLang="en-US" dirty="0" smtClean="0"/>
              <a:t>舶。</a:t>
            </a:r>
            <a:endParaRPr lang="zh-CN" altLang="en-US" dirty="0" smtClean="0"/>
          </a:p>
          <a:p>
            <a:pPr marL="228600" indent="-228600" defTabSz="449263"/>
            <a:r>
              <a:rPr lang="en-US" altLang="zh-CN" dirty="0" smtClean="0"/>
              <a:t>(2)</a:t>
            </a:r>
            <a:r>
              <a:rPr lang="zh-CN" altLang="en-US" dirty="0" smtClean="0"/>
              <a:t>依法不需要在车船登记管理部门登记的在单位内部场所行驶或者作业的机动车辆和船舶。</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2411413" y="333375"/>
            <a:ext cx="6142037" cy="503238"/>
          </a:xfrm>
        </p:spPr>
        <p:txBody>
          <a:bodyPr/>
          <a:lstStyle/>
          <a:p>
            <a:r>
              <a:rPr lang="zh-CN" altLang="zh-CN" smtClean="0">
                <a:latin typeface="华文细黑"/>
                <a:ea typeface="华文细黑"/>
                <a:cs typeface="华文细黑"/>
              </a:rPr>
              <a:t>第四节　车船税</a:t>
            </a:r>
          </a:p>
        </p:txBody>
      </p:sp>
      <p:sp>
        <p:nvSpPr>
          <p:cNvPr id="39938" name="内容占位符 2"/>
          <p:cNvSpPr>
            <a:spLocks noGrp="1"/>
          </p:cNvSpPr>
          <p:nvPr>
            <p:ph idx="1"/>
          </p:nvPr>
        </p:nvSpPr>
        <p:spPr>
          <a:xfrm>
            <a:off x="468313" y="1052513"/>
            <a:ext cx="8064127" cy="5256212"/>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三、税目和税率</a:t>
            </a:r>
          </a:p>
          <a:p>
            <a:pPr marL="228600" indent="-228600" defTabSz="449263">
              <a:lnSpc>
                <a:spcPct val="140000"/>
              </a:lnSpc>
            </a:pPr>
            <a:r>
              <a:rPr lang="zh-CN" altLang="zh-CN" dirty="0" smtClean="0"/>
              <a:t>车船税实行定额税率。车船税的适用税额依照</a:t>
            </a:r>
            <a:r>
              <a:rPr lang="zh-CN" altLang="en-US" dirty="0" smtClean="0"/>
              <a:t>“</a:t>
            </a:r>
            <a:r>
              <a:rPr lang="zh-CN" altLang="zh-CN" dirty="0" smtClean="0"/>
              <a:t>车船税税目税额表</a:t>
            </a:r>
            <a:r>
              <a:rPr lang="zh-CN" altLang="en-US" dirty="0" smtClean="0"/>
              <a:t>”</a:t>
            </a:r>
            <a:r>
              <a:rPr lang="zh-CN" altLang="zh-CN" dirty="0" smtClean="0"/>
              <a:t>执行。</a:t>
            </a:r>
          </a:p>
          <a:p>
            <a:pPr marL="228600" indent="-228600" defTabSz="449263">
              <a:lnSpc>
                <a:spcPct val="140000"/>
              </a:lnSpc>
            </a:pPr>
            <a:r>
              <a:rPr lang="zh-CN" altLang="en-US" dirty="0" smtClean="0"/>
              <a:t>车辆的具体适用税额由省、自治区、直辖市人民政府依照“车船税税目税额表</a:t>
            </a:r>
            <a:r>
              <a:rPr lang="en-US" altLang="zh-CN" dirty="0" smtClean="0"/>
              <a:t>”</a:t>
            </a:r>
            <a:r>
              <a:rPr lang="zh-CN" altLang="en-US" dirty="0" smtClean="0"/>
              <a:t>规定的税额幅度和国务院的规定确定。 </a:t>
            </a:r>
            <a:endParaRPr lang="en-US" altLang="zh-CN"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2411413" y="333375"/>
            <a:ext cx="6142037" cy="503238"/>
          </a:xfrm>
        </p:spPr>
        <p:txBody>
          <a:bodyPr/>
          <a:lstStyle/>
          <a:p>
            <a:r>
              <a:rPr lang="zh-CN" altLang="zh-CN" smtClean="0">
                <a:latin typeface="华文细黑"/>
                <a:ea typeface="华文细黑"/>
                <a:cs typeface="华文细黑"/>
              </a:rPr>
              <a:t>第四节　车船税</a:t>
            </a:r>
          </a:p>
        </p:txBody>
      </p:sp>
      <p:sp>
        <p:nvSpPr>
          <p:cNvPr id="39938" name="内容占位符 2"/>
          <p:cNvSpPr>
            <a:spLocks noGrp="1"/>
          </p:cNvSpPr>
          <p:nvPr>
            <p:ph idx="1"/>
          </p:nvPr>
        </p:nvSpPr>
        <p:spPr>
          <a:xfrm>
            <a:off x="468313" y="1052513"/>
            <a:ext cx="8208143" cy="5256212"/>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、应纳税额的计算</a:t>
            </a:r>
          </a:p>
          <a:p>
            <a:pPr marL="228600" indent="-228600" defTabSz="449263">
              <a:lnSpc>
                <a:spcPct val="140000"/>
              </a:lnSpc>
            </a:pPr>
            <a:r>
              <a:rPr lang="zh-CN" altLang="zh-CN" dirty="0" smtClean="0"/>
              <a:t>购置的新车船，购置当年的应纳税额自纳税义务发生的当月起按月计算。计算公式为</a:t>
            </a:r>
            <a:r>
              <a:rPr lang="en-US" altLang="zh-CN" dirty="0" smtClean="0"/>
              <a:t>:</a:t>
            </a:r>
          </a:p>
          <a:p>
            <a:pPr marL="228600" indent="-228600" defTabSz="449263">
              <a:lnSpc>
                <a:spcPct val="140000"/>
              </a:lnSpc>
              <a:buNone/>
            </a:pPr>
            <a:r>
              <a:rPr lang="zh-CN" altLang="en-US" dirty="0" smtClean="0"/>
              <a:t>               应</a:t>
            </a:r>
            <a:r>
              <a:rPr lang="zh-CN" altLang="en-US" dirty="0" smtClean="0"/>
              <a:t>纳税额</a:t>
            </a:r>
            <a:r>
              <a:rPr lang="en-US" altLang="zh-CN" dirty="0" smtClean="0"/>
              <a:t>=</a:t>
            </a:r>
            <a:r>
              <a:rPr lang="zh-CN" altLang="en-US" dirty="0" smtClean="0"/>
              <a:t>年</a:t>
            </a:r>
            <a:r>
              <a:rPr lang="zh-CN" altLang="en-US" dirty="0" smtClean="0"/>
              <a:t>应纳税额</a:t>
            </a:r>
            <a:r>
              <a:rPr lang="en-US" altLang="zh-CN" dirty="0" smtClean="0"/>
              <a:t>÷</a:t>
            </a:r>
            <a:r>
              <a:rPr lang="en-US" altLang="zh-CN" dirty="0" smtClean="0"/>
              <a:t>12×</a:t>
            </a:r>
            <a:r>
              <a:rPr lang="zh-CN" altLang="en-US" dirty="0" smtClean="0"/>
              <a:t>应纳税月份数</a:t>
            </a:r>
          </a:p>
          <a:p>
            <a:pPr marL="228600" indent="-228600" defTabSz="449263">
              <a:lnSpc>
                <a:spcPct val="140000"/>
              </a:lnSpc>
              <a:buNone/>
            </a:pPr>
            <a:r>
              <a:rPr lang="zh-CN" altLang="en-US" dirty="0" smtClean="0"/>
              <a:t>             应</a:t>
            </a:r>
            <a:r>
              <a:rPr lang="zh-CN" altLang="en-US" dirty="0" smtClean="0"/>
              <a:t>纳税月份数</a:t>
            </a:r>
            <a:r>
              <a:rPr lang="en-US" altLang="zh-CN" dirty="0" smtClean="0"/>
              <a:t>=12</a:t>
            </a:r>
            <a:r>
              <a:rPr lang="zh-CN" altLang="en-US" dirty="0" smtClean="0"/>
              <a:t>－纳税义务发生时间（取月份）＋</a:t>
            </a:r>
            <a:r>
              <a:rPr lang="en-US" altLang="zh-CN" dirty="0" smtClean="0"/>
              <a:t>1</a:t>
            </a:r>
          </a:p>
          <a:p>
            <a:pPr marL="228600" indent="-228600" defTabSz="449263">
              <a:lnSpc>
                <a:spcPct val="120000"/>
              </a:lnSpc>
            </a:pPr>
            <a:endParaRPr lang="zh-CN" altLang="en-US" dirty="0" smtClean="0"/>
          </a:p>
          <a:p>
            <a:pPr marL="228600" indent="-228600" defTabSz="449263">
              <a:lnSpc>
                <a:spcPct val="125000"/>
              </a:lnSpc>
              <a:buFont typeface="Arial" charset="0"/>
              <a:buNone/>
            </a:pPr>
            <a:endParaRPr lang="zh-CN" alt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a:xfrm>
            <a:off x="3059113" y="260350"/>
            <a:ext cx="5473700" cy="720725"/>
          </a:xfrm>
        </p:spPr>
        <p:txBody>
          <a:bodyPr/>
          <a:lstStyle/>
          <a:p>
            <a:r>
              <a:rPr lang="zh-CN" altLang="zh-CN" smtClean="0">
                <a:latin typeface="华文细黑"/>
                <a:ea typeface="华文细黑"/>
                <a:cs typeface="华文细黑"/>
              </a:rPr>
              <a:t>第四节　车船税</a:t>
            </a:r>
          </a:p>
        </p:txBody>
      </p:sp>
      <p:sp>
        <p:nvSpPr>
          <p:cNvPr id="40962" name="内容占位符 2"/>
          <p:cNvSpPr>
            <a:spLocks noGrp="1"/>
          </p:cNvSpPr>
          <p:nvPr>
            <p:ph idx="1"/>
          </p:nvPr>
        </p:nvSpPr>
        <p:spPr>
          <a:xfrm>
            <a:off x="611560" y="908720"/>
            <a:ext cx="8208912" cy="5544468"/>
          </a:xfrm>
        </p:spPr>
        <p:txBody>
          <a:bodyPr/>
          <a:lstStyle/>
          <a:p>
            <a:pPr marL="228600" indent="-228600" algn="l" defTabSz="449263">
              <a:lnSpc>
                <a:spcPct val="11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五、税收优惠</a:t>
            </a:r>
          </a:p>
          <a:p>
            <a:pPr marL="228600" indent="-228600" algn="l" defTabSz="449263">
              <a:lnSpc>
                <a:spcPct val="110000"/>
              </a:lnSpc>
              <a:spcBef>
                <a:spcPct val="0"/>
              </a:spcBef>
              <a:buClr>
                <a:srgbClr val="486AC1"/>
              </a:buClr>
              <a:buFont typeface="Arial" charset="0"/>
              <a:buNone/>
            </a:pPr>
            <a:r>
              <a:rPr lang="en-US" altLang="zh-CN" sz="2400" dirty="0" smtClean="0">
                <a:solidFill>
                  <a:srgbClr val="000000"/>
                </a:solidFill>
                <a:latin typeface="楷体_GB2312"/>
                <a:ea typeface="楷体_GB2312"/>
                <a:cs typeface="楷体_GB2312"/>
              </a:rPr>
              <a:t>(</a:t>
            </a:r>
            <a:r>
              <a:rPr lang="zh-CN" altLang="zh-CN" sz="2400" dirty="0" smtClean="0">
                <a:solidFill>
                  <a:srgbClr val="000000"/>
                </a:solidFill>
                <a:latin typeface="楷体_GB2312"/>
                <a:ea typeface="楷体_GB2312"/>
                <a:cs typeface="楷体_GB2312"/>
              </a:rPr>
              <a:t>一</a:t>
            </a:r>
            <a:r>
              <a:rPr lang="en-US" altLang="zh-CN" sz="2400" dirty="0" smtClean="0">
                <a:solidFill>
                  <a:srgbClr val="000000"/>
                </a:solidFill>
                <a:latin typeface="楷体_GB2312"/>
                <a:ea typeface="楷体_GB2312"/>
                <a:cs typeface="楷体_GB2312"/>
              </a:rPr>
              <a:t>)</a:t>
            </a:r>
            <a:r>
              <a:rPr lang="zh-CN" altLang="zh-CN" sz="2400" dirty="0" smtClean="0">
                <a:solidFill>
                  <a:srgbClr val="000000"/>
                </a:solidFill>
                <a:latin typeface="楷体_GB2312"/>
                <a:ea typeface="楷体_GB2312"/>
                <a:cs typeface="楷体_GB2312"/>
              </a:rPr>
              <a:t>法定减免</a:t>
            </a:r>
          </a:p>
          <a:p>
            <a:pPr marL="228600" indent="-228600" defTabSz="449263">
              <a:lnSpc>
                <a:spcPct val="120000"/>
              </a:lnSpc>
            </a:pPr>
            <a:r>
              <a:rPr lang="zh-CN" altLang="zh-CN" dirty="0" smtClean="0"/>
              <a:t>捕捞、养殖渔船。</a:t>
            </a:r>
          </a:p>
          <a:p>
            <a:pPr marL="228600" indent="-228600" defTabSz="449263">
              <a:lnSpc>
                <a:spcPct val="120000"/>
              </a:lnSpc>
            </a:pPr>
            <a:r>
              <a:rPr lang="zh-CN" altLang="zh-CN" dirty="0" smtClean="0"/>
              <a:t>军队、武警专用的车船。</a:t>
            </a:r>
          </a:p>
          <a:p>
            <a:pPr marL="228600" indent="-228600" defTabSz="449263">
              <a:lnSpc>
                <a:spcPct val="120000"/>
              </a:lnSpc>
            </a:pPr>
            <a:r>
              <a:rPr lang="zh-CN" altLang="zh-CN" dirty="0" smtClean="0"/>
              <a:t>警用车船。</a:t>
            </a:r>
          </a:p>
          <a:p>
            <a:pPr marL="228600" indent="-228600" defTabSz="449263">
              <a:lnSpc>
                <a:spcPct val="120000"/>
              </a:lnSpc>
            </a:pPr>
            <a:r>
              <a:rPr lang="zh-CN" altLang="en-US" dirty="0" smtClean="0"/>
              <a:t>悬挂应急救援专用号牌的国家综合性消防救援车辆和国家综合性消防救援专用船舶。 </a:t>
            </a:r>
            <a:endParaRPr lang="en-US" altLang="zh-CN" dirty="0" smtClean="0"/>
          </a:p>
          <a:p>
            <a:pPr marL="228600" indent="-228600" defTabSz="449263">
              <a:lnSpc>
                <a:spcPct val="120000"/>
              </a:lnSpc>
            </a:pPr>
            <a:r>
              <a:rPr lang="zh-CN" altLang="zh-CN" dirty="0" smtClean="0"/>
              <a:t>依照法律规定应当予以免税的外国驻华使馆、国际组织驻华机构及其有关人员的车船</a:t>
            </a:r>
            <a:r>
              <a:rPr lang="zh-CN" altLang="zh-CN" dirty="0" smtClean="0"/>
              <a:t>。</a:t>
            </a:r>
            <a:endParaRPr lang="en-US" altLang="zh-CN" dirty="0" smtClean="0"/>
          </a:p>
          <a:p>
            <a:pPr marL="228600" indent="-228600" defTabSz="449263">
              <a:lnSpc>
                <a:spcPct val="110000"/>
              </a:lnSpc>
            </a:pPr>
            <a:r>
              <a:rPr lang="zh-CN" altLang="zh-CN" dirty="0" smtClean="0"/>
              <a:t>对</a:t>
            </a:r>
            <a:r>
              <a:rPr lang="zh-CN" altLang="zh-CN" dirty="0" smtClean="0"/>
              <a:t>节能汽车，减半征收车船税。</a:t>
            </a:r>
          </a:p>
          <a:p>
            <a:pPr marL="228600" indent="-228600" defTabSz="449263">
              <a:lnSpc>
                <a:spcPct val="110000"/>
              </a:lnSpc>
            </a:pPr>
            <a:r>
              <a:rPr lang="zh-CN" altLang="en-US" dirty="0" smtClean="0"/>
              <a:t>对</a:t>
            </a:r>
            <a:r>
              <a:rPr lang="zh-CN" altLang="en-US" dirty="0" smtClean="0"/>
              <a:t>新能源车船，免征车船税</a:t>
            </a:r>
            <a:r>
              <a:rPr lang="zh-CN" altLang="en-US" dirty="0" smtClean="0"/>
              <a:t>。</a:t>
            </a:r>
            <a:endParaRPr lang="en-US" altLang="zh-CN" dirty="0" smtClean="0"/>
          </a:p>
          <a:p>
            <a:pPr marL="228600" indent="-228600" defTabSz="449263">
              <a:lnSpc>
                <a:spcPct val="110000"/>
              </a:lnSpc>
            </a:pPr>
            <a:r>
              <a:rPr lang="zh-CN" altLang="en-US" dirty="0" smtClean="0"/>
              <a:t>省</a:t>
            </a:r>
            <a:r>
              <a:rPr lang="zh-CN" altLang="en-US" dirty="0" smtClean="0"/>
              <a:t>、自治区、直辖市人民政</a:t>
            </a:r>
            <a:r>
              <a:rPr lang="zh-CN" altLang="en-US" dirty="0" smtClean="0"/>
              <a:t>府可</a:t>
            </a:r>
            <a:r>
              <a:rPr lang="zh-CN" altLang="en-US" dirty="0" smtClean="0"/>
              <a:t>以对公共交通车船</a:t>
            </a:r>
            <a:r>
              <a:rPr lang="en-US" altLang="zh-CN" dirty="0" smtClean="0"/>
              <a:t>,</a:t>
            </a:r>
            <a:r>
              <a:rPr lang="zh-CN" altLang="en-US" dirty="0" smtClean="0"/>
              <a:t>农村居民拥有并主要在农村地区使用的摩托车、三轮汽车和低速载货汽车定期减征或者免征车船税。</a:t>
            </a:r>
          </a:p>
          <a:p>
            <a:pPr marL="228600" indent="-228600" defTabSz="449263">
              <a:lnSpc>
                <a:spcPct val="110000"/>
              </a:lnSpc>
            </a:pPr>
            <a:r>
              <a:rPr lang="zh-CN" altLang="en-US" dirty="0" smtClean="0"/>
              <a:t>国</a:t>
            </a:r>
            <a:r>
              <a:rPr lang="zh-CN" altLang="en-US" dirty="0" smtClean="0"/>
              <a:t>家综合性消防救援车辆由部队号牌改挂应急救援专用号牌的，一次性免征改挂当年车船税。 </a:t>
            </a:r>
            <a:endParaRPr lang="zh-CN" altLang="zh-CN" dirty="0" smtClean="0"/>
          </a:p>
          <a:p>
            <a:pPr marL="228600" indent="-228600" defTabSz="449263">
              <a:lnSpc>
                <a:spcPct val="110000"/>
              </a:lnSpc>
            </a:pPr>
            <a:endParaRPr lang="zh-CN" altLang="en-US" dirty="0" smtClean="0"/>
          </a:p>
          <a:p>
            <a:pPr marL="228600" indent="-228600" defTabSz="449263">
              <a:lnSpc>
                <a:spcPct val="120000"/>
              </a:lnSpc>
            </a:pPr>
            <a:endParaRPr lang="zh-CN" altLang="zh-CN"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a:xfrm>
            <a:off x="2700338" y="404813"/>
            <a:ext cx="5832475" cy="647700"/>
          </a:xfrm>
        </p:spPr>
        <p:txBody>
          <a:bodyPr/>
          <a:lstStyle/>
          <a:p>
            <a:r>
              <a:rPr lang="zh-CN" altLang="zh-CN" smtClean="0">
                <a:latin typeface="华文细黑"/>
                <a:ea typeface="华文细黑"/>
                <a:cs typeface="华文细黑"/>
              </a:rPr>
              <a:t>第四节　车船税</a:t>
            </a:r>
          </a:p>
        </p:txBody>
      </p:sp>
      <p:sp>
        <p:nvSpPr>
          <p:cNvPr id="41986" name="内容占位符 2"/>
          <p:cNvSpPr>
            <a:spLocks noGrp="1"/>
          </p:cNvSpPr>
          <p:nvPr>
            <p:ph idx="1"/>
          </p:nvPr>
        </p:nvSpPr>
        <p:spPr>
          <a:xfrm>
            <a:off x="395288" y="1196975"/>
            <a:ext cx="8424862" cy="5184775"/>
          </a:xfrm>
        </p:spPr>
        <p:txBody>
          <a:bodyPr/>
          <a:lstStyle/>
          <a:p>
            <a:pPr marL="228600" indent="-228600" algn="l" defTabSz="449263">
              <a:lnSpc>
                <a:spcPct val="140000"/>
              </a:lnSpc>
              <a:spcBef>
                <a:spcPct val="0"/>
              </a:spcBef>
              <a:buClr>
                <a:srgbClr val="486AC1"/>
              </a:buClr>
              <a:buFont typeface="Arial" charset="0"/>
              <a:buNone/>
            </a:pPr>
            <a:r>
              <a:rPr lang="en-US" altLang="zh-CN" sz="2400" dirty="0" smtClean="0">
                <a:solidFill>
                  <a:srgbClr val="000000"/>
                </a:solidFill>
                <a:latin typeface="楷体_GB2312"/>
                <a:ea typeface="楷体_GB2312"/>
                <a:cs typeface="楷体_GB2312"/>
              </a:rPr>
              <a:t>(</a:t>
            </a:r>
            <a:r>
              <a:rPr lang="zh-CN" altLang="zh-CN" sz="2400" dirty="0" smtClean="0">
                <a:solidFill>
                  <a:srgbClr val="000000"/>
                </a:solidFill>
                <a:latin typeface="楷体_GB2312"/>
                <a:ea typeface="楷体_GB2312"/>
                <a:cs typeface="楷体_GB2312"/>
              </a:rPr>
              <a:t>二</a:t>
            </a:r>
            <a:r>
              <a:rPr lang="en-US" altLang="zh-CN" sz="2400" dirty="0" smtClean="0">
                <a:solidFill>
                  <a:srgbClr val="000000"/>
                </a:solidFill>
                <a:latin typeface="楷体_GB2312"/>
                <a:ea typeface="楷体_GB2312"/>
                <a:cs typeface="楷体_GB2312"/>
              </a:rPr>
              <a:t>)</a:t>
            </a:r>
            <a:r>
              <a:rPr lang="zh-CN" altLang="zh-CN" sz="2400" dirty="0" smtClean="0">
                <a:solidFill>
                  <a:srgbClr val="000000"/>
                </a:solidFill>
                <a:latin typeface="楷体_GB2312"/>
                <a:ea typeface="楷体_GB2312"/>
                <a:cs typeface="楷体_GB2312"/>
              </a:rPr>
              <a:t>特定减免 </a:t>
            </a:r>
          </a:p>
          <a:p>
            <a:pPr marL="228600" indent="-228600" defTabSz="449263">
              <a:lnSpc>
                <a:spcPct val="125000"/>
              </a:lnSpc>
            </a:pPr>
            <a:r>
              <a:rPr lang="zh-CN" altLang="zh-CN" dirty="0" smtClean="0"/>
              <a:t>经</a:t>
            </a:r>
            <a:r>
              <a:rPr lang="zh-CN" altLang="zh-CN" dirty="0" smtClean="0"/>
              <a:t>批准临时入境的外国车船和香港特别行政区、澳门特别行政区、台湾地区的车船</a:t>
            </a:r>
            <a:r>
              <a:rPr lang="en-US" altLang="zh-CN" dirty="0" smtClean="0"/>
              <a:t>,</a:t>
            </a:r>
            <a:r>
              <a:rPr lang="zh-CN" altLang="zh-CN" dirty="0" smtClean="0"/>
              <a:t>不征收车船税。</a:t>
            </a:r>
          </a:p>
          <a:p>
            <a:pPr marL="228600" indent="-228600" defTabSz="449263">
              <a:lnSpc>
                <a:spcPct val="125000"/>
              </a:lnSpc>
            </a:pPr>
            <a:r>
              <a:rPr lang="zh-CN" altLang="zh-CN" dirty="0" smtClean="0"/>
              <a:t>按</a:t>
            </a:r>
            <a:r>
              <a:rPr lang="zh-CN" altLang="zh-CN" dirty="0" smtClean="0"/>
              <a:t>照规定缴纳船舶吨税的机动船舶</a:t>
            </a:r>
            <a:r>
              <a:rPr lang="en-US" altLang="zh-CN" dirty="0" smtClean="0"/>
              <a:t>,</a:t>
            </a:r>
            <a:r>
              <a:rPr lang="zh-CN" altLang="zh-CN" dirty="0" smtClean="0"/>
              <a:t>自车船税法实施之日起</a:t>
            </a:r>
            <a:r>
              <a:rPr lang="en-US" altLang="zh-CN" dirty="0" smtClean="0"/>
              <a:t>5</a:t>
            </a:r>
            <a:r>
              <a:rPr lang="zh-CN" altLang="zh-CN" dirty="0" smtClean="0"/>
              <a:t>年内免征车船税。</a:t>
            </a:r>
          </a:p>
          <a:p>
            <a:pPr marL="228600" indent="-228600" defTabSz="449263">
              <a:lnSpc>
                <a:spcPct val="125000"/>
              </a:lnSpc>
            </a:pPr>
            <a:r>
              <a:rPr lang="zh-CN" altLang="zh-CN" dirty="0" smtClean="0"/>
              <a:t>依</a:t>
            </a:r>
            <a:r>
              <a:rPr lang="zh-CN" altLang="zh-CN" dirty="0" smtClean="0"/>
              <a:t>法不需要在车船登记管理部门登记的机场、港口、铁路站场内部行驶或作业的车船</a:t>
            </a:r>
            <a:r>
              <a:rPr lang="en-US" altLang="zh-CN" dirty="0" smtClean="0"/>
              <a:t>,</a:t>
            </a:r>
            <a:r>
              <a:rPr lang="zh-CN" altLang="zh-CN" dirty="0" smtClean="0"/>
              <a:t>自车船税法实施之日起</a:t>
            </a:r>
            <a:r>
              <a:rPr lang="en-US" altLang="zh-CN" dirty="0" smtClean="0"/>
              <a:t>5</a:t>
            </a:r>
            <a:r>
              <a:rPr lang="zh-CN" altLang="zh-CN" dirty="0" smtClean="0"/>
              <a:t>年内免征车船税</a:t>
            </a:r>
            <a:r>
              <a:rPr lang="zh-CN" altLang="zh-CN" dirty="0" smtClean="0"/>
              <a:t>。</a:t>
            </a:r>
            <a:endParaRPr lang="en-US" altLang="zh-CN"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a:xfrm>
            <a:off x="2700338" y="404813"/>
            <a:ext cx="5832475" cy="647700"/>
          </a:xfrm>
        </p:spPr>
        <p:txBody>
          <a:bodyPr/>
          <a:lstStyle/>
          <a:p>
            <a:r>
              <a:rPr lang="zh-CN" altLang="zh-CN" smtClean="0">
                <a:latin typeface="华文细黑"/>
                <a:ea typeface="华文细黑"/>
                <a:cs typeface="华文细黑"/>
              </a:rPr>
              <a:t>第四节　车船税</a:t>
            </a:r>
          </a:p>
        </p:txBody>
      </p:sp>
      <p:sp>
        <p:nvSpPr>
          <p:cNvPr id="41986" name="内容占位符 2"/>
          <p:cNvSpPr>
            <a:spLocks noGrp="1"/>
          </p:cNvSpPr>
          <p:nvPr>
            <p:ph idx="1"/>
          </p:nvPr>
        </p:nvSpPr>
        <p:spPr>
          <a:xfrm>
            <a:off x="395288" y="1196975"/>
            <a:ext cx="8424862"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a:t>
            </a:r>
            <a:r>
              <a:rPr lang="zh-CN" altLang="zh-CN" sz="2400" b="1" dirty="0" smtClean="0">
                <a:solidFill>
                  <a:srgbClr val="000000"/>
                </a:solidFill>
                <a:latin typeface="黑体" pitchFamily="49" charset="-122"/>
                <a:ea typeface="黑体" pitchFamily="49" charset="-122"/>
              </a:rPr>
              <a:t>、征收管理</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纳税义务发生时间</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纳税期限</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纳税地点和征收机关</a:t>
            </a:r>
          </a:p>
          <a:p>
            <a:pPr marL="228600" indent="-228600" defTabSz="449263">
              <a:lnSpc>
                <a:spcPct val="125000"/>
              </a:lnSpc>
            </a:pPr>
            <a:endParaRPr lang="zh-CN" altLang="zh-CN"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第一节　财产税概述</a:t>
            </a:r>
          </a:p>
        </p:txBody>
      </p:sp>
      <p:sp>
        <p:nvSpPr>
          <p:cNvPr id="22530" name="内容占位符 2"/>
          <p:cNvSpPr>
            <a:spLocks noGrp="1"/>
          </p:cNvSpPr>
          <p:nvPr>
            <p:ph idx="1"/>
          </p:nvPr>
        </p:nvSpPr>
        <p:spPr>
          <a:xfrm>
            <a:off x="468313" y="1196975"/>
            <a:ext cx="8064500"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一、财产税的概念</a:t>
            </a:r>
          </a:p>
          <a:p>
            <a:pPr marL="228600" indent="-228600" defTabSz="449263"/>
            <a:r>
              <a:rPr lang="zh-CN" altLang="zh-CN" dirty="0" smtClean="0"/>
              <a:t>财产税是对财产所有人、占用人或使用人所拥有或支配的应税财产</a:t>
            </a:r>
            <a:r>
              <a:rPr lang="en-US" altLang="zh-CN" dirty="0" smtClean="0"/>
              <a:t>,</a:t>
            </a:r>
            <a:r>
              <a:rPr lang="zh-CN" altLang="zh-CN" dirty="0" smtClean="0"/>
              <a:t>就其数量或价值依法征收的一类税。它以财产为课税对象</a:t>
            </a:r>
            <a:r>
              <a:rPr lang="en-US" altLang="zh-CN" dirty="0" smtClean="0"/>
              <a:t>,</a:t>
            </a:r>
            <a:r>
              <a:rPr lang="zh-CN" altLang="zh-CN" dirty="0" smtClean="0"/>
              <a:t>向财产所有者征收。</a:t>
            </a:r>
          </a:p>
          <a:p>
            <a:pPr marL="228600" indent="-228600" defTabSz="449263"/>
            <a:r>
              <a:rPr lang="zh-CN" altLang="zh-CN" dirty="0" smtClean="0"/>
              <a:t>对各种财产课征的税按一般税收分类方法</a:t>
            </a:r>
            <a:r>
              <a:rPr lang="en-US" altLang="zh-CN" dirty="0" smtClean="0"/>
              <a:t>,</a:t>
            </a:r>
            <a:r>
              <a:rPr lang="zh-CN" altLang="zh-CN" dirty="0" smtClean="0"/>
              <a:t>统称为财产税。财产税属于对社会财富的存量课税</a:t>
            </a:r>
            <a:r>
              <a:rPr lang="en-US" altLang="zh-CN" dirty="0" smtClean="0"/>
              <a:t>,</a:t>
            </a:r>
            <a:r>
              <a:rPr lang="zh-CN" altLang="zh-CN" dirty="0" smtClean="0"/>
              <a:t>它通常不是课自当年创造的价值</a:t>
            </a:r>
            <a:r>
              <a:rPr lang="en-US" altLang="zh-CN" dirty="0" smtClean="0"/>
              <a:t>,</a:t>
            </a:r>
            <a:r>
              <a:rPr lang="zh-CN" altLang="zh-CN" dirty="0" smtClean="0"/>
              <a:t>而是课自往</a:t>
            </a:r>
            <a:r>
              <a:rPr lang="zh-CN" altLang="zh-CN" dirty="0" smtClean="0"/>
              <a:t>年创</a:t>
            </a:r>
            <a:r>
              <a:rPr lang="zh-CN" altLang="zh-CN" dirty="0" smtClean="0"/>
              <a:t>造价值的各种积累形式。</a:t>
            </a:r>
          </a:p>
          <a:p>
            <a:pPr marL="228600" indent="-228600" defTabSz="449263"/>
            <a:r>
              <a:rPr lang="zh-CN" altLang="zh-CN" dirty="0" smtClean="0"/>
              <a:t>从税种形成时序和整个财产课税体系的完成来看</a:t>
            </a:r>
            <a:r>
              <a:rPr lang="en-US" altLang="zh-CN" dirty="0" smtClean="0"/>
              <a:t>,</a:t>
            </a:r>
            <a:r>
              <a:rPr lang="zh-CN" altLang="zh-CN" dirty="0" smtClean="0"/>
              <a:t>财产税的历史发展过程大致是</a:t>
            </a:r>
            <a:r>
              <a:rPr lang="en-US" altLang="zh-CN" dirty="0" smtClean="0"/>
              <a:t>:</a:t>
            </a:r>
            <a:r>
              <a:rPr lang="zh-CN" altLang="en-US" dirty="0" smtClean="0"/>
              <a:t>牲畜税</a:t>
            </a:r>
            <a:r>
              <a:rPr lang="en-US" altLang="zh-CN" dirty="0" smtClean="0"/>
              <a:t>(</a:t>
            </a:r>
            <a:r>
              <a:rPr lang="zh-CN" altLang="en-US" dirty="0" smtClean="0"/>
              <a:t>农具税</a:t>
            </a:r>
            <a:r>
              <a:rPr lang="en-US" altLang="zh-CN" dirty="0" smtClean="0"/>
              <a:t>)→</a:t>
            </a:r>
            <a:r>
              <a:rPr lang="zh-CN" altLang="en-US" dirty="0" smtClean="0"/>
              <a:t>土地税→房产税→不动产税→一般财产税→净值税→遗产税、继承税→赠与税</a:t>
            </a:r>
            <a:r>
              <a:rPr lang="zh-CN" altLang="zh-CN" dirty="0" smtClean="0"/>
              <a:t>。</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第一节　财产税概述</a:t>
            </a:r>
          </a:p>
        </p:txBody>
      </p:sp>
      <p:sp>
        <p:nvSpPr>
          <p:cNvPr id="23554" name="内容占位符 2"/>
          <p:cNvSpPr>
            <a:spLocks noGrp="1"/>
          </p:cNvSpPr>
          <p:nvPr>
            <p:ph idx="1"/>
          </p:nvPr>
        </p:nvSpPr>
        <p:spPr>
          <a:xfrm>
            <a:off x="611188" y="1196975"/>
            <a:ext cx="81375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二、财产税的分类</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依课征方式</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可分为一般财产税与特种财产税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依课征对象</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可分为静态财产税与动态财产税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依课税依据</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可分为财产价值税和财产增值税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依课征的持续性</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可分为经常财产税与临时财产税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依财产性质</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可分为动产税与不动产税</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第一节　财产税概述</a:t>
            </a:r>
          </a:p>
        </p:txBody>
      </p:sp>
      <p:sp>
        <p:nvSpPr>
          <p:cNvPr id="24578" name="内容占位符 2"/>
          <p:cNvSpPr>
            <a:spLocks noGrp="1"/>
          </p:cNvSpPr>
          <p:nvPr>
            <p:ph idx="1"/>
          </p:nvPr>
        </p:nvSpPr>
        <p:spPr>
          <a:xfrm>
            <a:off x="684213" y="1196975"/>
            <a:ext cx="8064500"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三、财产税的特点</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财产税是一种存量税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财产税大多属于直接税</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财产税税源的广泛性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财产税课征的区域性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财产税征收管理的复杂性</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195513" y="333375"/>
            <a:ext cx="6337300" cy="647700"/>
          </a:xfrm>
        </p:spPr>
        <p:txBody>
          <a:bodyPr/>
          <a:lstStyle/>
          <a:p>
            <a:r>
              <a:rPr lang="zh-CN" altLang="zh-CN" smtClean="0">
                <a:latin typeface="华文细黑"/>
                <a:ea typeface="华文细黑"/>
                <a:cs typeface="华文细黑"/>
              </a:rPr>
              <a:t>第一节　财产税概述</a:t>
            </a:r>
          </a:p>
        </p:txBody>
      </p:sp>
      <p:sp>
        <p:nvSpPr>
          <p:cNvPr id="25602" name="内容占位符 2"/>
          <p:cNvSpPr>
            <a:spLocks noGrp="1"/>
          </p:cNvSpPr>
          <p:nvPr>
            <p:ph idx="1"/>
          </p:nvPr>
        </p:nvSpPr>
        <p:spPr>
          <a:xfrm>
            <a:off x="755650" y="1196975"/>
            <a:ext cx="7993063"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四、财产税的作用</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符合公平原则</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具有稳定性</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有利于增加财政收入</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有利于贯彻效率原则</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促进社会和经济的发展</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有利于弥补流转税和收益额税调节的不足</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066925" y="404813"/>
            <a:ext cx="6176963" cy="647700"/>
          </a:xfrm>
        </p:spPr>
        <p:txBody>
          <a:bodyPr/>
          <a:lstStyle/>
          <a:p>
            <a:r>
              <a:rPr lang="zh-CN" altLang="zh-CN" smtClean="0">
                <a:latin typeface="华文细黑"/>
                <a:ea typeface="华文细黑"/>
                <a:cs typeface="华文细黑"/>
              </a:rPr>
              <a:t>第一节　财产税概述</a:t>
            </a:r>
          </a:p>
        </p:txBody>
      </p:sp>
      <p:sp>
        <p:nvSpPr>
          <p:cNvPr id="26626" name="内容占位符 2"/>
          <p:cNvSpPr>
            <a:spLocks noGrp="1"/>
          </p:cNvSpPr>
          <p:nvPr>
            <p:ph idx="1"/>
          </p:nvPr>
        </p:nvSpPr>
        <p:spPr>
          <a:xfrm>
            <a:off x="684213" y="1196975"/>
            <a:ext cx="8064500"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五、财产税的局限性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难以充分体现公平原则</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难以符合财政原则</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难以完全体现效率原则</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771775" y="476250"/>
            <a:ext cx="6264275" cy="647700"/>
          </a:xfrm>
        </p:spPr>
        <p:txBody>
          <a:bodyPr/>
          <a:lstStyle/>
          <a:p>
            <a:r>
              <a:rPr lang="zh-CN" altLang="zh-CN" smtClean="0">
                <a:latin typeface="华文细黑"/>
                <a:ea typeface="华文细黑"/>
                <a:cs typeface="华文细黑"/>
              </a:rPr>
              <a:t>第二节　房产税</a:t>
            </a:r>
          </a:p>
        </p:txBody>
      </p:sp>
      <p:sp>
        <p:nvSpPr>
          <p:cNvPr id="2765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chemeClr val="tx1"/>
              </a:buClr>
              <a:buFontTx/>
              <a:buChar char="•"/>
            </a:pPr>
            <a:r>
              <a:rPr lang="zh-CN" altLang="en-US" dirty="0" smtClean="0"/>
              <a:t>房产税是以房屋为课税对象</a:t>
            </a:r>
            <a:r>
              <a:rPr lang="en-US" altLang="zh-CN" dirty="0" smtClean="0"/>
              <a:t>,</a:t>
            </a:r>
            <a:r>
              <a:rPr lang="zh-CN" altLang="en-US" dirty="0" smtClean="0"/>
              <a:t>按照房屋的计税余值或租金收入向产权所有人征收的一种财产税。 </a:t>
            </a: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r>
              <a:rPr lang="zh-CN" altLang="en-US" dirty="0" smtClean="0"/>
              <a:t>凡在我国境内拥有房屋产权的单位和个人为房产税的纳税人</a:t>
            </a:r>
            <a:r>
              <a:rPr lang="en-US" altLang="zh-CN" dirty="0" smtClean="0"/>
              <a:t>,</a:t>
            </a:r>
            <a:r>
              <a:rPr lang="zh-CN" altLang="en-US" dirty="0" smtClean="0"/>
              <a:t>具体规定为</a:t>
            </a:r>
            <a:r>
              <a:rPr lang="en-US" altLang="zh-CN" dirty="0" smtClean="0"/>
              <a:t>: </a:t>
            </a:r>
          </a:p>
          <a:p>
            <a:pPr marL="228600" indent="-228600" defTabSz="449263"/>
            <a:r>
              <a:rPr lang="zh-CN" altLang="en-US" dirty="0" smtClean="0"/>
              <a:t>（</a:t>
            </a:r>
            <a:r>
              <a:rPr lang="en-US" altLang="zh-CN" dirty="0" smtClean="0"/>
              <a:t>1</a:t>
            </a:r>
            <a:r>
              <a:rPr lang="zh-CN" altLang="en-US" dirty="0" smtClean="0"/>
              <a:t>）</a:t>
            </a:r>
            <a:r>
              <a:rPr lang="zh-CN" altLang="zh-CN" dirty="0" smtClean="0"/>
              <a:t>产</a:t>
            </a:r>
            <a:r>
              <a:rPr lang="zh-CN" altLang="zh-CN" dirty="0" smtClean="0"/>
              <a:t>权属国家所有的</a:t>
            </a:r>
            <a:r>
              <a:rPr lang="en-US" altLang="zh-CN" dirty="0" smtClean="0"/>
              <a:t>,</a:t>
            </a:r>
            <a:r>
              <a:rPr lang="zh-CN" altLang="zh-CN" dirty="0" smtClean="0"/>
              <a:t>由经营管理单位纳</a:t>
            </a:r>
            <a:r>
              <a:rPr lang="zh-CN" altLang="zh-CN" dirty="0" smtClean="0"/>
              <a:t>税</a:t>
            </a:r>
            <a:r>
              <a:rPr lang="zh-CN" altLang="en-US" dirty="0" smtClean="0"/>
              <a:t>；</a:t>
            </a:r>
            <a:r>
              <a:rPr lang="zh-CN" altLang="zh-CN" dirty="0" smtClean="0"/>
              <a:t>产</a:t>
            </a:r>
            <a:r>
              <a:rPr lang="zh-CN" altLang="zh-CN" dirty="0" smtClean="0"/>
              <a:t>权属集体所有或个人所有的</a:t>
            </a:r>
            <a:r>
              <a:rPr lang="en-US" altLang="zh-CN" dirty="0" smtClean="0"/>
              <a:t>,</a:t>
            </a:r>
            <a:r>
              <a:rPr lang="zh-CN" altLang="zh-CN" dirty="0" smtClean="0"/>
              <a:t>由集体单位或个人纳税。</a:t>
            </a:r>
          </a:p>
          <a:p>
            <a:pPr marL="228600" indent="-228600" defTabSz="449263"/>
            <a:r>
              <a:rPr lang="zh-CN" altLang="en-US" dirty="0" smtClean="0"/>
              <a:t>（</a:t>
            </a:r>
            <a:r>
              <a:rPr lang="en-US" altLang="zh-CN" dirty="0" smtClean="0"/>
              <a:t>2</a:t>
            </a:r>
            <a:r>
              <a:rPr lang="zh-CN" altLang="en-US" dirty="0" smtClean="0"/>
              <a:t>）</a:t>
            </a:r>
            <a:r>
              <a:rPr lang="zh-CN" altLang="zh-CN" dirty="0" smtClean="0"/>
              <a:t>产</a:t>
            </a:r>
            <a:r>
              <a:rPr lang="zh-CN" altLang="zh-CN" dirty="0" smtClean="0"/>
              <a:t>权出典的</a:t>
            </a:r>
            <a:r>
              <a:rPr lang="en-US" altLang="zh-CN" dirty="0" smtClean="0"/>
              <a:t>,</a:t>
            </a:r>
            <a:r>
              <a:rPr lang="zh-CN" altLang="zh-CN" dirty="0" smtClean="0"/>
              <a:t>由承典人纳税。</a:t>
            </a:r>
          </a:p>
          <a:p>
            <a:pPr marL="228600" indent="-228600" defTabSz="449263"/>
            <a:r>
              <a:rPr lang="zh-CN" altLang="en-US" dirty="0" smtClean="0"/>
              <a:t>（</a:t>
            </a:r>
            <a:r>
              <a:rPr lang="en-US" altLang="zh-CN" dirty="0" smtClean="0"/>
              <a:t>3</a:t>
            </a:r>
            <a:r>
              <a:rPr lang="zh-CN" altLang="en-US" dirty="0" smtClean="0"/>
              <a:t>）</a:t>
            </a:r>
            <a:r>
              <a:rPr lang="zh-CN" altLang="zh-CN" dirty="0" smtClean="0"/>
              <a:t>产</a:t>
            </a:r>
            <a:r>
              <a:rPr lang="zh-CN" altLang="zh-CN" dirty="0" smtClean="0"/>
              <a:t>权所有人、承典人不在房屋所在地的</a:t>
            </a:r>
            <a:r>
              <a:rPr lang="en-US" altLang="zh-CN" dirty="0" smtClean="0"/>
              <a:t>,</a:t>
            </a:r>
            <a:r>
              <a:rPr lang="zh-CN" altLang="zh-CN" dirty="0" smtClean="0"/>
              <a:t>由房产代管人或者使用人纳税。</a:t>
            </a:r>
          </a:p>
          <a:p>
            <a:pPr marL="228600" indent="-228600" defTabSz="449263"/>
            <a:r>
              <a:rPr lang="zh-CN" altLang="en-US" dirty="0" smtClean="0"/>
              <a:t>（</a:t>
            </a:r>
            <a:r>
              <a:rPr lang="en-US" altLang="zh-CN" dirty="0" smtClean="0"/>
              <a:t>4</a:t>
            </a:r>
            <a:r>
              <a:rPr lang="zh-CN" altLang="en-US" dirty="0" smtClean="0"/>
              <a:t>）</a:t>
            </a:r>
            <a:r>
              <a:rPr lang="zh-CN" altLang="zh-CN" dirty="0" smtClean="0"/>
              <a:t>产</a:t>
            </a:r>
            <a:r>
              <a:rPr lang="zh-CN" altLang="zh-CN" dirty="0" smtClean="0"/>
              <a:t>权未确定及租典纠纷未解决的</a:t>
            </a:r>
            <a:r>
              <a:rPr lang="en-US" altLang="zh-CN" dirty="0" smtClean="0"/>
              <a:t>,</a:t>
            </a:r>
            <a:r>
              <a:rPr lang="zh-CN" altLang="zh-CN" dirty="0" smtClean="0"/>
              <a:t>由房产代管人或者使用人纳税。</a:t>
            </a:r>
          </a:p>
          <a:p>
            <a:pPr marL="228600" indent="-228600" defTabSz="449263"/>
            <a:r>
              <a:rPr lang="zh-CN" altLang="en-US" dirty="0" smtClean="0"/>
              <a:t>（</a:t>
            </a:r>
            <a:r>
              <a:rPr lang="en-US" altLang="zh-CN" dirty="0" smtClean="0"/>
              <a:t>5</a:t>
            </a:r>
            <a:r>
              <a:rPr lang="zh-CN" altLang="en-US" dirty="0" smtClean="0"/>
              <a:t>）</a:t>
            </a:r>
            <a:r>
              <a:rPr lang="zh-CN" altLang="en-US" dirty="0" smtClean="0"/>
              <a:t>纳</a:t>
            </a:r>
            <a:r>
              <a:rPr lang="zh-CN" altLang="en-US" dirty="0" smtClean="0"/>
              <a:t>税单位和个人无租使用房产管理部门、免税单位及纳税单位的房产</a:t>
            </a:r>
            <a:r>
              <a:rPr lang="en-US" altLang="zh-CN" dirty="0" smtClean="0"/>
              <a:t>,</a:t>
            </a:r>
            <a:r>
              <a:rPr lang="zh-CN" altLang="en-US" dirty="0" smtClean="0"/>
              <a:t>应由使用人代为缴纳房产税</a:t>
            </a:r>
            <a:r>
              <a:rPr lang="zh-CN" altLang="en-US" dirty="0" smtClean="0"/>
              <a:t>。</a:t>
            </a:r>
            <a:endParaRPr lang="zh-CN" altLang="zh-CN" dirty="0" smtClean="0"/>
          </a:p>
          <a:p>
            <a:pPr marL="228600" indent="-228600" defTabSz="449263"/>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987675" y="333375"/>
            <a:ext cx="5616575" cy="647700"/>
          </a:xfrm>
        </p:spPr>
        <p:txBody>
          <a:bodyPr/>
          <a:lstStyle/>
          <a:p>
            <a:r>
              <a:rPr lang="zh-CN" altLang="zh-CN" smtClean="0">
                <a:latin typeface="华文细黑"/>
                <a:ea typeface="华文细黑"/>
                <a:cs typeface="华文细黑"/>
              </a:rPr>
              <a:t>第二节　房产税</a:t>
            </a:r>
          </a:p>
        </p:txBody>
      </p:sp>
      <p:sp>
        <p:nvSpPr>
          <p:cNvPr id="28674" name="内容占位符 2"/>
          <p:cNvSpPr>
            <a:spLocks noGrp="1"/>
          </p:cNvSpPr>
          <p:nvPr>
            <p:ph idx="1"/>
          </p:nvPr>
        </p:nvSpPr>
        <p:spPr>
          <a:xfrm>
            <a:off x="611559" y="980728"/>
            <a:ext cx="8137153" cy="5112097"/>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二、征税对象</a:t>
            </a:r>
          </a:p>
          <a:p>
            <a:pPr marL="228600" indent="-228600" defTabSz="449263"/>
            <a:r>
              <a:rPr lang="zh-CN" altLang="zh-CN" dirty="0" smtClean="0"/>
              <a:t>房产税的征税对象是房产。</a:t>
            </a:r>
            <a:endParaRPr lang="zh-CN" altLang="en-US" dirty="0" smtClean="0"/>
          </a:p>
          <a:p>
            <a:pPr marL="228600" indent="-228600" defTabSz="449263"/>
            <a:r>
              <a:rPr lang="zh-CN" altLang="zh-CN" dirty="0" smtClean="0"/>
              <a:t>房产税的征税范围为城市、县城、建制镇和工矿区</a:t>
            </a:r>
            <a:r>
              <a:rPr lang="zh-CN" altLang="zh-CN" dirty="0" smtClean="0"/>
              <a:t>。</a:t>
            </a:r>
            <a:endParaRPr lang="zh-CN" altLang="en-US" sz="2400" b="1" dirty="0" smtClean="0">
              <a:solidFill>
                <a:srgbClr val="000000"/>
              </a:solidFill>
              <a:latin typeface="黑体" pitchFamily="49" charset="-122"/>
              <a:ea typeface="黑体"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TotalTime>
  <Words>3594</Words>
  <Application>Microsoft Office PowerPoint</Application>
  <PresentationFormat>全屏显示(4:3)</PresentationFormat>
  <Paragraphs>173</Paragraphs>
  <Slides>27</Slides>
  <Notes>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Office 主题</vt:lpstr>
      <vt:lpstr>幻灯片 1</vt:lpstr>
      <vt:lpstr>目   录</vt:lpstr>
      <vt:lpstr>第一节　财产税概述</vt:lpstr>
      <vt:lpstr>第一节　财产税概述</vt:lpstr>
      <vt:lpstr>第一节　财产税概述</vt:lpstr>
      <vt:lpstr>第一节　财产税概述</vt:lpstr>
      <vt:lpstr>第一节　财产税概述</vt:lpstr>
      <vt:lpstr>第二节　房产税</vt:lpstr>
      <vt:lpstr>第二节　房产税</vt:lpstr>
      <vt:lpstr>第二节　房产税</vt:lpstr>
      <vt:lpstr>第二节　房产税</vt:lpstr>
      <vt:lpstr>第二节　房产税</vt:lpstr>
      <vt:lpstr>第二节　房产税</vt:lpstr>
      <vt:lpstr>第三节　契　税</vt:lpstr>
      <vt:lpstr>第三节　契　税</vt:lpstr>
      <vt:lpstr>第三节　契　税</vt:lpstr>
      <vt:lpstr>第三节　契　税</vt:lpstr>
      <vt:lpstr>第三节　契　税</vt:lpstr>
      <vt:lpstr>第三节　契　税</vt:lpstr>
      <vt:lpstr>第三节　契　税</vt:lpstr>
      <vt:lpstr>第四节　车船税</vt:lpstr>
      <vt:lpstr>第四节　车船税</vt:lpstr>
      <vt:lpstr>第四节　车船税</vt:lpstr>
      <vt:lpstr>第四节　车船税</vt:lpstr>
      <vt:lpstr>第四节　车船税</vt:lpstr>
      <vt:lpstr>第四节　车船税</vt:lpstr>
      <vt:lpstr>第四节　车船税</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28</cp:revision>
  <dcterms:created xsi:type="dcterms:W3CDTF">2014-11-26T09:13:14Z</dcterms:created>
  <dcterms:modified xsi:type="dcterms:W3CDTF">2020-12-22T03:05:26Z</dcterms:modified>
</cp:coreProperties>
</file>