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pic>
        <p:nvPicPr>
          <p:cNvPr id="4" name="图片 3" descr="图片3"/>
          <p:cNvPicPr>
            <a:picLocks noChangeAspect="1"/>
          </p:cNvPicPr>
          <p:nvPr/>
        </p:nvPicPr>
        <p:blipFill>
          <a:blip r:embed="rId1"/>
          <a:stretch>
            <a:fillRect/>
          </a:stretch>
        </p:blipFill>
        <p:spPr>
          <a:xfrm>
            <a:off x="69215" y="0"/>
            <a:ext cx="12207240" cy="6863715"/>
          </a:xfrm>
          <a:prstGeom prst="rect">
            <a:avLst/>
          </a:prstGeom>
        </p:spPr>
      </p:pic>
      <p:sp>
        <p:nvSpPr>
          <p:cNvPr id="5" name="文本框 4"/>
          <p:cNvSpPr txBox="1"/>
          <p:nvPr/>
        </p:nvSpPr>
        <p:spPr>
          <a:xfrm>
            <a:off x="2375535" y="2978785"/>
            <a:ext cx="5022215" cy="2694305"/>
          </a:xfrm>
          <a:prstGeom prst="rect">
            <a:avLst/>
          </a:prstGeom>
          <a:noFill/>
        </p:spPr>
        <p:txBody>
          <a:bodyPr wrap="square" rtlCol="0">
            <a:spAutoFit/>
          </a:bodyPr>
          <a:p>
            <a:pPr algn="l" fontAlgn="auto">
              <a:lnSpc>
                <a:spcPct val="110000"/>
              </a:lnSpc>
            </a:pPr>
            <a:r>
              <a:rPr lang="zh-CN" altLang="en-US" sz="2200" b="1" dirty="0">
                <a:latin typeface="华文中宋" panose="02010600040101010101" charset="-122"/>
                <a:ea typeface="华文中宋" panose="02010600040101010101" charset="-122"/>
              </a:rPr>
              <a:t>第四章　货币资金与应收款项</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第五章　存货</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第六章　金融资产与投资</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第七章　固定资产及使用权资产</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第八章　无形资产以及投资性房地产</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第九章　负债</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第十章　所有者权益</a:t>
            </a:r>
            <a:endParaRPr lang="zh-CN" altLang="en-US" sz="2200" b="1" dirty="0">
              <a:latin typeface="华文中宋" panose="02010600040101010101" charset="-122"/>
              <a:ea typeface="华文中宋" panose="02010600040101010101" charset="-122"/>
            </a:endParaRPr>
          </a:p>
        </p:txBody>
      </p:sp>
      <p:sp>
        <p:nvSpPr>
          <p:cNvPr id="100" name="文本框 99"/>
          <p:cNvSpPr txBox="1"/>
          <p:nvPr/>
        </p:nvSpPr>
        <p:spPr>
          <a:xfrm>
            <a:off x="4345940" y="1972945"/>
            <a:ext cx="3915410" cy="583565"/>
          </a:xfrm>
          <a:prstGeom prst="rect">
            <a:avLst/>
          </a:prstGeom>
          <a:noFill/>
          <a:ln w="9525">
            <a:noFill/>
          </a:ln>
        </p:spPr>
        <p:txBody>
          <a:bodyPr wrap="square">
            <a:spAutoFit/>
          </a:bodyPr>
          <a:p>
            <a:pPr indent="0" algn="ctr"/>
            <a:r>
              <a:rPr lang="zh-CN" sz="3200" b="1">
                <a:solidFill>
                  <a:srgbClr val="00FFFF"/>
                </a:solidFill>
                <a:latin typeface="NEU-BZ-S92" charset="0"/>
                <a:cs typeface="方正书宋_GBK" charset="0"/>
              </a:rPr>
              <a:t>第二篇　资产权益篇</a:t>
            </a:r>
            <a:endParaRPr lang="zh-CN" sz="3200" b="1">
              <a:solidFill>
                <a:srgbClr val="00FFFF"/>
              </a:solidFill>
              <a:latin typeface="NEU-BZ-S92" charset="0"/>
              <a:cs typeface="方正书宋_GBK" charset="0"/>
            </a:endParaRPr>
          </a:p>
        </p:txBody>
      </p:sp>
      <p:pic>
        <p:nvPicPr>
          <p:cNvPr id="233" name="123a.jpg" descr="id:2147501774;FounderCES"/>
          <p:cNvPicPr>
            <a:picLocks noChangeAspect="1"/>
          </p:cNvPicPr>
          <p:nvPr/>
        </p:nvPicPr>
        <p:blipFill>
          <a:blip r:embed="rId2"/>
          <a:stretch>
            <a:fillRect/>
          </a:stretch>
        </p:blipFill>
        <p:spPr>
          <a:xfrm>
            <a:off x="1772920" y="2437130"/>
            <a:ext cx="1461135" cy="481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应收款项</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(三)销售退回与折让</a:t>
            </a:r>
            <a:endParaRPr lang="en-US" altLang="zh-CN" sz="2200" b="1" dirty="0">
              <a:latin typeface="楷体" panose="02010609060101010101" pitchFamily="49" charset="-122"/>
              <a:ea typeface="楷体" panose="02010609060101010101" pitchFamily="49" charset="-122"/>
            </a:endParaRPr>
          </a:p>
          <a:p>
            <a:r>
              <a:rPr lang="zh-CN" altLang="en-US"/>
              <a:t>本期发生的销售遭到退回与折让,应按照有关的原始凭证,冲减当期的销售收入,即借记“营业收入”科目,贷记“应收账款”或“银行存款”等科目,若已经结转销售成本,则同时应冲减营业成本,即借记“库存商品”科目,贷记“营业成本”科目。</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(四)应收账款筹资</a:t>
            </a:r>
            <a:endParaRPr lang="en-US" altLang="zh-CN" sz="2200" b="1" dirty="0">
              <a:latin typeface="楷体" panose="02010609060101010101" pitchFamily="49" charset="-122"/>
              <a:ea typeface="楷体" panose="02010609060101010101" pitchFamily="49" charset="-122"/>
            </a:endParaRPr>
          </a:p>
          <a:p>
            <a:r>
              <a:rPr lang="zh-CN" altLang="en-US"/>
              <a:t>应收账款作为企业特有的一种债权,是一种财务资产,企业可将其转让变现。应收账款筹资主要包括应收账款抵借和应收账款出售。</a:t>
            </a:r>
            <a:endParaRPr lang="zh-CN" altLang="en-US"/>
          </a:p>
          <a:p>
            <a:r>
              <a:rPr lang="zh-CN" altLang="en-US"/>
              <a:t>抵借或出售应收账款,可以使企业迅速筹集到短期资金,且这种融资无需增加企业负债。</a:t>
            </a:r>
            <a:endParaRPr lang="zh-CN" altLang="en-US"/>
          </a:p>
          <a:p>
            <a:r>
              <a:rPr lang="zh-CN" altLang="en-US"/>
              <a:t>企业将其持有的应收账款出售给银行或其他金融代理机构,出售以后由后者负责向企业的债务人收款,这类业务称为应收账款的保理业务。保理业务合同中应约定,应收账款的出售是否附有追索权。追索权是指在金融活动和票据流通过程中,票据持有人在付款人拒绝付款时,向票据的背书人和出票人索回票款的权利。</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应收款项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二、应收票据</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(一)应收票据概述</a:t>
            </a:r>
            <a:endParaRPr lang="en-US" altLang="zh-CN" sz="2200" b="1" dirty="0">
              <a:latin typeface="楷体" panose="02010609060101010101" pitchFamily="49" charset="-122"/>
              <a:ea typeface="楷体" panose="02010609060101010101" pitchFamily="49" charset="-122"/>
            </a:endParaRPr>
          </a:p>
          <a:p>
            <a:r>
              <a:rPr lang="zh-CN" altLang="en-US"/>
              <a:t>应收票据是指企业持有的、尚未到期兑现的商业汇票,是企业拥有的将来向付款人收回款项的一种权利。商业汇票按承兑人的不同,可以分为承兑人为付款单位的商业承兑汇票和承兑人为银行的银行承兑汇票。商业汇票按计息的不同,又可分为带息票据和不带息票据。带息票据到期可以按票据的面值和规定的利率收取本金和利息,不带息票据到期按面值收取款项。商业汇票可以背书转让,也可以贴现,具有流通性。</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(二)应收票据的会计处理</a:t>
            </a:r>
            <a:endParaRPr lang="en-US" altLang="zh-CN" sz="2200" b="1" dirty="0">
              <a:latin typeface="楷体" panose="02010609060101010101" pitchFamily="49" charset="-122"/>
              <a:ea typeface="楷体" panose="02010609060101010101" pitchFamily="49" charset="-122"/>
            </a:endParaRPr>
          </a:p>
          <a:p>
            <a:r>
              <a:rPr lang="zh-CN" altLang="en-US"/>
              <a:t>1.带息票据</a:t>
            </a:r>
            <a:endParaRPr lang="zh-CN" altLang="en-US"/>
          </a:p>
          <a:p>
            <a:r>
              <a:rPr lang="zh-CN" altLang="en-US"/>
              <a:t>2.不带息票据</a:t>
            </a:r>
            <a:endParaRPr lang="zh-CN" altLang="en-US"/>
          </a:p>
          <a:p>
            <a:r>
              <a:rPr lang="zh-CN" altLang="en-US"/>
              <a:t>3.应收票据贴现</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应收款项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三、其他应收款</a:t>
            </a:r>
            <a:endParaRPr lang="zh-CN" altLang="zh-CN" sz="2600" b="1" dirty="0">
              <a:latin typeface="黑体" panose="02010609060101010101" pitchFamily="49" charset="-122"/>
              <a:ea typeface="黑体" panose="02010609060101010101" pitchFamily="49" charset="-122"/>
            </a:endParaRPr>
          </a:p>
          <a:p>
            <a:r>
              <a:rPr lang="zh-CN" altLang="en-US"/>
              <a:t>其他应收款是指企业除了产品销售、劳务供应等款项以外的其他业务引起的结算款项,如应收的各种赔款罚金、出租包装物的租金、应向职工收取的各种垫付款项、存出保证金等。</a:t>
            </a:r>
            <a:endParaRPr lang="zh-CN" altLang="en-US"/>
          </a:p>
          <a:p>
            <a:r>
              <a:rPr lang="zh-CN" altLang="en-US"/>
              <a:t>企业应设置“其他应收款”账户进行核算,并按应收内容、应收对象设置明细账进行明细分类核算。</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第四章　货币资金与应收款项</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第二篇　资产权益篇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8855" y="603250"/>
            <a:ext cx="6704330" cy="749300"/>
          </a:xfrm>
        </p:spPr>
        <p:txBody>
          <a:bodyPr/>
          <a:lstStyle/>
          <a:p>
            <a:pPr algn="l"/>
            <a:r>
              <a:rPr lang="en-US" altLang="zh-CN" sz="2800" dirty="0" smtClean="0"/>
              <a:t> </a:t>
            </a:r>
            <a:r>
              <a:rPr lang="zh-CN" altLang="en-US" sz="2800" dirty="0" smtClean="0"/>
              <a:t>目 录</a:t>
            </a:r>
            <a:endParaRPr lang="zh-CN" altLang="en-US" sz="2800" dirty="0"/>
          </a:p>
        </p:txBody>
      </p:sp>
      <p:grpSp>
        <p:nvGrpSpPr>
          <p:cNvPr id="4" name="组合 3"/>
          <p:cNvGrpSpPr/>
          <p:nvPr/>
        </p:nvGrpSpPr>
        <p:grpSpPr>
          <a:xfrm>
            <a:off x="3179165" y="2611319"/>
            <a:ext cx="6390109" cy="1475925"/>
            <a:chOff x="2488640" y="2139114"/>
            <a:chExt cx="6390109" cy="1475925"/>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货币资金</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应收款项</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货币资金</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一、库存现金</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(一)现金的管理和控制</a:t>
            </a:r>
            <a:endParaRPr lang="en-US" altLang="zh-CN" sz="2200" b="1" dirty="0">
              <a:latin typeface="楷体" panose="02010609060101010101" pitchFamily="49" charset="-122"/>
              <a:ea typeface="楷体" panose="02010609060101010101" pitchFamily="49" charset="-122"/>
            </a:endParaRPr>
          </a:p>
          <a:p>
            <a:r>
              <a:rPr lang="zh-CN" altLang="en-US"/>
              <a:t>1.现金收入的内部控制</a:t>
            </a:r>
            <a:endParaRPr lang="zh-CN" altLang="en-US"/>
          </a:p>
          <a:p>
            <a:r>
              <a:rPr lang="zh-CN" altLang="en-US"/>
              <a:t>2.现金支出的内部控制</a:t>
            </a:r>
            <a:endParaRPr lang="zh-CN" altLang="en-US"/>
          </a:p>
          <a:p>
            <a:r>
              <a:rPr lang="zh-CN" altLang="en-US"/>
              <a:t>3.现金库存的内部控制</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(二)现金收支的会计处理</a:t>
            </a:r>
            <a:endParaRPr lang="en-US" altLang="zh-CN" sz="2200" b="1" dirty="0">
              <a:latin typeface="楷体" panose="02010609060101010101" pitchFamily="49" charset="-122"/>
              <a:ea typeface="楷体" panose="02010609060101010101" pitchFamily="49" charset="-122"/>
            </a:endParaRPr>
          </a:p>
          <a:p>
            <a:r>
              <a:rPr lang="zh-CN" altLang="en-US"/>
              <a:t>为了反映和监督企业现金收入、支出和结存情况,企业应设置“库存现金”账户。该账户的借方反映企业现金的增加,贷方反映企业现金的减少,期末借方余额反映企业期末现金的余额。企业应对库存现金进行序时核算和总分类核算。现金的序时核算通过“现金日记账”进行,现金的总分类核算通过“库存现金”账户进行。企业如有外币现金,应分别设置人民币和外币现金进行明细分类核算。</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货币资金</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(三)备用金制度</a:t>
            </a:r>
            <a:endParaRPr lang="en-US" altLang="zh-CN" sz="2200" b="1" dirty="0">
              <a:latin typeface="楷体" panose="02010609060101010101" pitchFamily="49" charset="-122"/>
              <a:ea typeface="楷体" panose="02010609060101010101" pitchFamily="49" charset="-122"/>
            </a:endParaRPr>
          </a:p>
          <a:p>
            <a:r>
              <a:rPr lang="zh-CN" altLang="en-US"/>
              <a:t>企业内部周转,事先付给有关部门人员一笔固定金额的现金,供其零星开支使用,称为备用金。备用金使用以后,由备用金负责人收集有关支付事项的发票、单据、凭证并加以保管,然后在规定的时间根据各项使用凭证向财务部门报销。</a:t>
            </a:r>
            <a:endParaRPr lang="zh-CN" altLang="en-US"/>
          </a:p>
          <a:p>
            <a:r>
              <a:rPr lang="zh-CN" altLang="en-US"/>
              <a:t>企业可单独设置“备用金”账户核算备用金。建立备用金时,应借记“备用金”账户,贷记“库存现金”账户。业务发生以后补足差额,借记有关账户,贷记“库存现金”账户。减少或收回备用金时编制与建立时相反的分录。以下举例说明备用金的会计处理。</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货币资金</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二、银行存款</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(一)银行结算方式</a:t>
            </a:r>
            <a:endParaRPr lang="en-US" altLang="zh-CN" sz="2200" b="1" dirty="0">
              <a:latin typeface="楷体" panose="02010609060101010101" pitchFamily="49" charset="-122"/>
              <a:ea typeface="楷体" panose="02010609060101010101" pitchFamily="49" charset="-122"/>
            </a:endParaRPr>
          </a:p>
          <a:p>
            <a:r>
              <a:rPr lang="zh-CN" altLang="en-US"/>
              <a:t>为了合理组织结算工作,保证结算业务准确、及时、安全,中国人民银行总行根据《中华人民共和国票据法》和《票据管理实施办法》颁布了《支付结算办法》。它规定了企业目前可选择使用的票据结算工具主要有银行汇票、商业汇票、银行本票和支票等。可选择使用的结算方式主要有汇兑、托收承付和委托收款等,此外还包括信用卡结算。另有一种国际贸易采用的结算方式,即信用证结算。</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货币资金</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(二)银行存款收支的会计处理</a:t>
            </a:r>
            <a:endParaRPr lang="en-US" altLang="zh-CN" sz="2200" b="1" dirty="0">
              <a:latin typeface="楷体" panose="02010609060101010101" pitchFamily="49" charset="-122"/>
              <a:ea typeface="楷体" panose="02010609060101010101" pitchFamily="49" charset="-122"/>
            </a:endParaRPr>
          </a:p>
          <a:p>
            <a:r>
              <a:rPr lang="zh-CN" altLang="en-US"/>
              <a:t>为了反映和监督企业银行存款收入、支出和结存情况,企业应设置“银行存款”账户。该账户的借方反映企业存款的增加,贷方反映企业存款的减少,期末借方余额反映企业期末存款的余额。</a:t>
            </a:r>
            <a:endParaRPr lang="zh-CN" altLang="en-US"/>
          </a:p>
          <a:p>
            <a:r>
              <a:rPr lang="zh-CN" altLang="en-US"/>
              <a:t>“银行存款”账户可以根据收付款凭证逐笔登记,也可根据定期编制的汇总收付款凭证汇总登记。此外,企业还应按照银行或其他金融机构的名称、存款的种类,分别设置“银行存款日记账”,根据收款凭证、付款凭证,按业务发生的先后顺序由出纳人员逐笔登记,并每日结出余额。企业如有外币银行存款业务,还应按外币的币种设置“外币银行存款日记账”,登记外币的金额、使用的汇率和折算后的人民币金额,期末,企业还应按期末汇率对外币存款进行汇兑损益的调整。</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货币资金</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(三)银行存款余额调节表</a:t>
            </a:r>
            <a:endParaRPr lang="en-US" altLang="zh-CN" sz="2200" b="1" dirty="0">
              <a:latin typeface="楷体" panose="02010609060101010101" pitchFamily="49" charset="-122"/>
              <a:ea typeface="楷体" panose="02010609060101010101" pitchFamily="49" charset="-122"/>
            </a:endParaRPr>
          </a:p>
          <a:p>
            <a:r>
              <a:rPr lang="zh-CN" altLang="en-US"/>
              <a:t>企业应定期将“银行存款日记账”的记录与银行对账单核对,且至少每月核对一次。通过核对,检查企业银行存款记录是否正确以及期末银行存款的实际金额。</a:t>
            </a:r>
            <a:endParaRPr lang="zh-CN" altLang="en-US"/>
          </a:p>
          <a:p>
            <a:r>
              <a:rPr lang="zh-CN" altLang="en-US"/>
              <a:t>企业银行存款日记账余额与银行对账单余额在核对时往往不一致。产生不一致的原因有两个:一是未达账项,二是企业和银行任何一方发生的记账错误。未达账项是指企业或银行的一方收到凭证已经入账,另一方尚未收到凭证而未能入账的款项。</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应收款项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一、应收账款</a:t>
            </a:r>
            <a:endParaRPr lang="zh-CN" altLang="zh-CN" sz="2600" b="1" dirty="0">
              <a:latin typeface="黑体" panose="02010609060101010101" pitchFamily="49" charset="-122"/>
              <a:ea typeface="黑体" panose="02010609060101010101" pitchFamily="49" charset="-122"/>
            </a:endParaRPr>
          </a:p>
          <a:p>
            <a:pPr marL="0" algn="just" eaLnBrk="1" fontAlgn="auto" hangingPunct="1">
              <a:lnSpc>
                <a:spcPct val="12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(一)应收账款的入账价值</a:t>
            </a:r>
            <a:endParaRPr lang="en-US" altLang="zh-CN" sz="2200" b="1" dirty="0">
              <a:latin typeface="楷体" panose="02010609060101010101" pitchFamily="49" charset="-122"/>
              <a:ea typeface="楷体" panose="02010609060101010101" pitchFamily="49" charset="-122"/>
            </a:endParaRPr>
          </a:p>
          <a:p>
            <a:r>
              <a:rPr lang="zh-CN" altLang="en-US"/>
              <a:t>1.商业折扣</a:t>
            </a:r>
            <a:endParaRPr lang="zh-CN" altLang="en-US"/>
          </a:p>
          <a:p>
            <a:r>
              <a:rPr lang="zh-CN" altLang="en-US"/>
              <a:t>2.现金折扣</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(二)坏账的会计处理</a:t>
            </a:r>
            <a:endParaRPr lang="en-US" altLang="zh-CN" sz="2200" b="1" dirty="0">
              <a:latin typeface="楷体" panose="02010609060101010101" pitchFamily="49" charset="-122"/>
              <a:ea typeface="楷体" panose="02010609060101010101" pitchFamily="49" charset="-122"/>
            </a:endParaRPr>
          </a:p>
          <a:p>
            <a:r>
              <a:rPr lang="zh-CN" altLang="en-US"/>
              <a:t>1.坏账的确认</a:t>
            </a:r>
            <a:endParaRPr lang="zh-CN" altLang="en-US"/>
          </a:p>
          <a:p>
            <a:r>
              <a:rPr lang="zh-CN" altLang="en-US"/>
              <a:t>2.谨慎性原则与坏账的会计处理</a:t>
            </a:r>
            <a:endParaRPr lang="zh-CN" altLang="en-US"/>
          </a:p>
          <a:p>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2139</Words>
  <Application>WPS 演示</Application>
  <PresentationFormat>宽屏</PresentationFormat>
  <Paragraphs>90</Paragraphs>
  <Slides>12</Slides>
  <Notes>4</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12</vt:i4>
      </vt:variant>
    </vt:vector>
  </HeadingPairs>
  <TitlesOfParts>
    <vt:vector size="31" baseType="lpstr">
      <vt:lpstr>Arial</vt:lpstr>
      <vt:lpstr>宋体</vt:lpstr>
      <vt:lpstr>Wingdings</vt:lpstr>
      <vt:lpstr>微软雅黑</vt:lpstr>
      <vt:lpstr>Wingdings</vt:lpstr>
      <vt:lpstr>Arial Unicode MS</vt:lpstr>
      <vt:lpstr>Calibri</vt:lpstr>
      <vt:lpstr>华文中宋</vt:lpstr>
      <vt:lpstr>GungsuhChe</vt:lpstr>
      <vt:lpstr>Malgun Gothic</vt:lpstr>
      <vt:lpstr>NEU-BZ-S92</vt:lpstr>
      <vt:lpstr>Segoe Print</vt:lpstr>
      <vt:lpstr>方正书宋_GBK</vt:lpstr>
      <vt:lpstr>方正粗黑宋简体</vt:lpstr>
      <vt:lpstr>锐字工房云字库准圆GBK</vt:lpstr>
      <vt:lpstr>黑体</vt:lpstr>
      <vt:lpstr>楷体</vt:lpstr>
      <vt:lpstr>Office 主题​​</vt:lpstr>
      <vt:lpstr>默认设计模板</vt:lpstr>
      <vt:lpstr>PowerPoint 演示文稿</vt:lpstr>
      <vt:lpstr>PowerPoint 演示文稿</vt:lpstr>
      <vt:lpstr> 目 录</vt:lpstr>
      <vt:lpstr>第一节　货币资金</vt:lpstr>
      <vt:lpstr>第一节　货币资金</vt:lpstr>
      <vt:lpstr>第一节　货币资金</vt:lpstr>
      <vt:lpstr>第一节　货币资金</vt:lpstr>
      <vt:lpstr>第一节　货币资金</vt:lpstr>
      <vt:lpstr>第二节　应收款项</vt:lpstr>
      <vt:lpstr>第二节　应收款项</vt:lpstr>
      <vt:lpstr>第二节　应收款项</vt:lpstr>
      <vt:lpstr>第二节　应收款项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2021-10-14T02:54:59Z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51DF3DA98CB0469A8E75438F6860847B</vt:lpwstr>
  </property>
</Properties>
</file>