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4" r:id="rId1"/>
    <p:sldMasterId id="2147483706" r:id="rId2"/>
    <p:sldMasterId id="2147483718" r:id="rId3"/>
  </p:sldMasterIdLst>
  <p:notesMasterIdLst>
    <p:notesMasterId r:id="rId14"/>
  </p:notesMasterIdLst>
  <p:sldIdLst>
    <p:sldId id="1130" r:id="rId4"/>
    <p:sldId id="1316" r:id="rId5"/>
    <p:sldId id="1369" r:id="rId6"/>
    <p:sldId id="1427" r:id="rId7"/>
    <p:sldId id="1373" r:id="rId8"/>
    <p:sldId id="1375" r:id="rId9"/>
    <p:sldId id="1376" r:id="rId10"/>
    <p:sldId id="1377" r:id="rId11"/>
    <p:sldId id="1378" r:id="rId12"/>
    <p:sldId id="1368" r:id="rId13"/>
  </p:sldIdLst>
  <p:sldSz cx="9144000" cy="5143500" type="screen16x9"/>
  <p:notesSz cx="7104063" cy="10234613"/>
  <p:custDataLst>
    <p:tags r:id="rId15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AB97DD"/>
    <a:srgbClr val="5BB9FF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6" autoAdjust="0"/>
    <p:restoredTop sz="99419" autoAdjust="0"/>
  </p:normalViewPr>
  <p:slideViewPr>
    <p:cSldViewPr snapToGrid="0">
      <p:cViewPr varScale="1">
        <p:scale>
          <a:sx n="85" d="100"/>
          <a:sy n="85" d="100"/>
        </p:scale>
        <p:origin x="-876" y="-84"/>
      </p:cViewPr>
      <p:guideLst>
        <p:guide orient="horz" pos="2981"/>
        <p:guide orient="horz" pos="708"/>
        <p:guide pos="2883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solidFill>
                  <a:prstClr val="black"/>
                </a:solidFill>
                <a:latin typeface="Calibri" pitchFamily="34" charset="0"/>
                <a:ea typeface="宋体" charset="-122"/>
              </a:rPr>
              <a:pPr/>
              <a:t>10</a:t>
            </a:fld>
            <a:endParaRPr lang="zh-CN" altLang="en-US">
              <a:solidFill>
                <a:prstClr val="black"/>
              </a:solidFill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4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653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14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244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75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60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3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28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844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531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6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79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4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51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003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8537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5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6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7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8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NUL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5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Relationship Id="rId9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slideLayout" Target="../slideLayouts/slideLayout18.xml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短期借款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07436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pic>
        <p:nvPicPr>
          <p:cNvPr id="11" name="C4680208DCAEED60D78CB692BDDE4269.png" descr="C:\Documents and Settings\Administrator\Local Settings\Temp\SoEasy\C4680208DCAEED60D78CB692BDDE4269.png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779954" y="1412461"/>
            <a:ext cx="1474745" cy="1295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2328501" y="1374361"/>
            <a:ext cx="5866375" cy="138499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短期借款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指企业向银行或其他金融机构等借入的期限在一年以下（含一年）的各种借款。短期借款一般是企业为维持正常的生产经营所需的资金</a:t>
            </a:r>
            <a:r>
              <a:rPr lang="zh-CN" altLang="zh-CN" sz="1800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1898061" y="3291689"/>
            <a:ext cx="5070544" cy="10307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420873" y="3301996"/>
            <a:ext cx="7613" cy="1550373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98061" y="2906966"/>
            <a:ext cx="646323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73943" y="2906966"/>
            <a:ext cx="646323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贷方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89261" y="2891577"/>
            <a:ext cx="1428750" cy="40010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dist"/>
            <a:r>
              <a:rPr lang="zh-CN" altLang="en-US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短期借款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07705" y="3384796"/>
            <a:ext cx="2352981" cy="45890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归还的短期借款额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28485" y="3384796"/>
            <a:ext cx="2569041" cy="45890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短期借款本金的增加额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898059" y="3952552"/>
            <a:ext cx="5099466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43619" y="3952554"/>
            <a:ext cx="2576654" cy="87440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期末余额：期末尚未归还的借款额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335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315185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二、短期借款账务处理及实例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7700" y="1491516"/>
            <a:ext cx="1760598" cy="1690207"/>
            <a:chOff x="1715" y="4363"/>
            <a:chExt cx="3628" cy="3490"/>
          </a:xfrm>
        </p:grpSpPr>
        <p:sp>
          <p:nvSpPr>
            <p:cNvPr id="15" name="椭圆 14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按借入的实际本金数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　　贷：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短期借款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――××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‌</a:t>
            </a:r>
            <a:endParaRPr lang="zh-CN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短期借款的取得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074937" y="2712725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19"/>
          <p:cNvSpPr txBox="1"/>
          <p:nvPr/>
        </p:nvSpPr>
        <p:spPr>
          <a:xfrm>
            <a:off x="2650937" y="2712725"/>
            <a:ext cx="48110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企业应在资产负债表日按照计算确定的短期借款利息费用（计提利息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zh-CN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18"/>
          <p:cNvSpPr txBox="1"/>
          <p:nvPr/>
        </p:nvSpPr>
        <p:spPr>
          <a:xfrm>
            <a:off x="2573946" y="3685342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借：财务费用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：应付利息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54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315185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二、短期借款账务处理及实例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07700" y="1491516"/>
            <a:ext cx="1760598" cy="1690207"/>
            <a:chOff x="1715" y="4363"/>
            <a:chExt cx="3628" cy="3490"/>
          </a:xfrm>
        </p:grpSpPr>
        <p:sp>
          <p:nvSpPr>
            <p:cNvPr id="15" name="椭圆 14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椭圆 16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2540463" y="1701704"/>
            <a:ext cx="25159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借：应付利息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  <p:sp>
        <p:nvSpPr>
          <p:cNvPr id="19" name="文本框 19"/>
          <p:cNvSpPr txBox="1"/>
          <p:nvPr/>
        </p:nvSpPr>
        <p:spPr>
          <a:xfrm>
            <a:off x="2573946" y="1131769"/>
            <a:ext cx="65700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实际支付时（支付利息）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074937" y="2712725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文本框 19"/>
          <p:cNvSpPr txBox="1"/>
          <p:nvPr/>
        </p:nvSpPr>
        <p:spPr>
          <a:xfrm>
            <a:off x="2650937" y="2712725"/>
            <a:ext cx="481101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短期借款到期偿还本金时（还本）：</a:t>
            </a:r>
          </a:p>
        </p:txBody>
      </p:sp>
      <p:sp>
        <p:nvSpPr>
          <p:cNvPr id="22" name="文本框 18"/>
          <p:cNvSpPr txBox="1"/>
          <p:nvPr/>
        </p:nvSpPr>
        <p:spPr>
          <a:xfrm>
            <a:off x="2573946" y="3288725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借：短期借款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  <p:sp>
        <p:nvSpPr>
          <p:cNvPr id="3" name="圆角矩形标注 2"/>
          <p:cNvSpPr/>
          <p:nvPr/>
        </p:nvSpPr>
        <p:spPr>
          <a:xfrm>
            <a:off x="5605165" y="1263650"/>
            <a:ext cx="3283248" cy="1298713"/>
          </a:xfrm>
          <a:prstGeom prst="wedgeRoundRectCallout">
            <a:avLst>
              <a:gd name="adj1" fmla="val -95445"/>
              <a:gd name="adj2" fmla="val 7738"/>
              <a:gd name="adj3" fmla="val 16667"/>
            </a:avLst>
          </a:prstGeom>
          <a:noFill/>
          <a:ln w="19050">
            <a:solidFill>
              <a:srgbClr val="C0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最后一期的利息在实际支付时直接借记‌“财务费用‌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科目，不通过‌“应付利息‌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科目核算。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996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>
            <a:off x="703226" y="11519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8"/>
            </p:custDataLst>
          </p:nvPr>
        </p:nvSpPr>
        <p:spPr>
          <a:xfrm>
            <a:off x="684548" y="268484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21903" y="1261212"/>
            <a:ext cx="8251953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甲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公司于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2018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年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日向银行借入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万元用于生产经营的短期借款，期限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个月，年利率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6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％，该借款到期时按期如数归还，利息分月预提，按季支付。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甲公司有关账务处理如下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：</a:t>
            </a:r>
            <a:endParaRPr lang="zh-CN" altLang="en-US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31108" y="2744310"/>
            <a:ext cx="6986770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）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日借入款项时</a:t>
            </a: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   借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：银行存款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800 000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  贷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：短期借款            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800 </a:t>
            </a:r>
            <a:r>
              <a:rPr lang="en-US" altLang="zh-CN" sz="1800" dirty="0" smtClean="0">
                <a:solidFill>
                  <a:prstClr val="black"/>
                </a:solidFill>
                <a:ea typeface="微软雅黑"/>
                <a:cs typeface="+mn-ea"/>
              </a:rPr>
              <a:t>000</a:t>
            </a:r>
            <a:endParaRPr lang="en-US" altLang="zh-CN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368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>
            <a:off x="771769" y="1574529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8"/>
            </p:custDataLst>
          </p:nvPr>
        </p:nvSpPr>
        <p:spPr>
          <a:xfrm>
            <a:off x="753091" y="3107476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90446" y="1683840"/>
            <a:ext cx="8195509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甲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公司于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2018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年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日向银行借入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万元用于生产经营的短期借款，期限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个月，年利率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6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％，该借款到期时按期如数归还，利息分月预提，按季支付。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甲公司有关账务处理如下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：</a:t>
            </a:r>
            <a:endParaRPr lang="zh-CN" altLang="en-US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99651" y="3160871"/>
            <a:ext cx="6986770" cy="1737510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2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）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月末预提当月利息费用：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800 000×6%÷12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＝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4 000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    借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：财务费用  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4 000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  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     贷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：应付利息              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4 000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prstClr val="black"/>
                </a:solidFill>
                <a:ea typeface="微软雅黑"/>
                <a:cs typeface="+mn-ea"/>
              </a:rPr>
              <a:t>     2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月末预提当月利息的处理相同。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019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>
            <a:off x="762429" y="1129323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8"/>
            </p:custDataLst>
          </p:nvPr>
        </p:nvSpPr>
        <p:spPr>
          <a:xfrm>
            <a:off x="743751" y="2662270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81107" y="1238634"/>
            <a:ext cx="8240664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甲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公司于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2018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年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日向银行借入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万元用于生产经营的短期借款，期限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个月，年利率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6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％，该借款到期时按期如数归还，利息分月预提，按季支付。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甲公司有关账务处理如下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：</a:t>
            </a:r>
            <a:endParaRPr lang="zh-CN" altLang="en-US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90311" y="2707989"/>
            <a:ext cx="6986770" cy="2153008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3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）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3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月末支付本季度利息时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借：财务费用　　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4 000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应付利息　　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贷：银行存款             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12 000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第二、三季度的账务处理同上。</a:t>
            </a:r>
          </a:p>
        </p:txBody>
      </p:sp>
      <p:sp>
        <p:nvSpPr>
          <p:cNvPr id="12" name="矩形 11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774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>
            <p:custDataLst>
              <p:tags r:id="rId7"/>
            </p:custDataLst>
          </p:nvPr>
        </p:nvSpPr>
        <p:spPr>
          <a:xfrm>
            <a:off x="809125" y="1132709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8"/>
            </p:custDataLst>
          </p:nvPr>
        </p:nvSpPr>
        <p:spPr>
          <a:xfrm>
            <a:off x="790447" y="2437056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7803" y="1155568"/>
            <a:ext cx="8263242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甲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公司于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2018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年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日向银行借入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万元用于生产经营的短期借款，期限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个月，年利率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6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％，该借款到期时按期如数归还，利息分月预提，按季支付。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甲公司有关账务处理如下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：</a:t>
            </a:r>
            <a:endParaRPr lang="zh-CN" altLang="en-US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76577" y="2491862"/>
            <a:ext cx="4526815" cy="13220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4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）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10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日偿还借款本金时</a:t>
            </a: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借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：短期借款         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800 000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 贷</a:t>
            </a: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：银行存款   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    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800 </a:t>
            </a:r>
            <a:r>
              <a:rPr lang="en-US" altLang="zh-CN" sz="1800" dirty="0" smtClean="0">
                <a:solidFill>
                  <a:prstClr val="black"/>
                </a:solidFill>
                <a:ea typeface="微软雅黑"/>
                <a:cs typeface="+mn-ea"/>
              </a:rPr>
              <a:t>000</a:t>
            </a:r>
            <a:endParaRPr lang="en-US" altLang="zh-CN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28533" y="2491862"/>
            <a:ext cx="503396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如果，上述借款期限是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个月，则到期日为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日，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月末之前的会计处理与上述相同。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9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月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1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日偿还本金，同时支付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7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、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</a:t>
            </a: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月已提未付的利息：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     借：短期借款            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800 000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              应付利息                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              贷：银行存款                        </a:t>
            </a:r>
            <a:r>
              <a:rPr lang="en-US" altLang="zh-CN" sz="180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808 000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3781778" y="2491862"/>
            <a:ext cx="0" cy="2345274"/>
          </a:xfrm>
          <a:prstGeom prst="line">
            <a:avLst/>
          </a:prstGeom>
          <a:ln w="19050">
            <a:solidFill>
              <a:srgbClr val="084CA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0206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短期借款</a:t>
            </a:r>
            <a:endParaRPr lang="zh-CN" altLang="en-US" sz="2600" kern="0" dirty="0" smtClean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二、短期借款账务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1176305" y="1389193"/>
            <a:ext cx="5630895" cy="1722307"/>
          </a:xfrm>
          <a:prstGeom prst="roundRect">
            <a:avLst>
              <a:gd name="adj" fmla="val 3178"/>
            </a:avLst>
          </a:prstGeom>
          <a:solidFill>
            <a:srgbClr val="084C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lnSpc>
                <a:spcPct val="150000"/>
              </a:lnSpc>
              <a:buFont typeface="Wingdings" panose="05000000000000000000" charset="0"/>
              <a:buChar char=""/>
            </a:pPr>
            <a:r>
              <a:rPr lang="zh-CN" altLang="en-US" sz="18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如果企业的短期借款利息是按月支付的，或者利息是在借款到期时连同本金一起归还，但是数额不大的，可以不采用预提的方法，而在实际支付或收到银行的计息通知时，直接计入当期损益，即：</a:t>
            </a:r>
          </a:p>
        </p:txBody>
      </p:sp>
      <p:sp>
        <p:nvSpPr>
          <p:cNvPr id="13" name="矩形 12"/>
          <p:cNvSpPr/>
          <p:nvPr/>
        </p:nvSpPr>
        <p:spPr>
          <a:xfrm>
            <a:off x="1679327" y="3251164"/>
            <a:ext cx="5018550" cy="906513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借：财务费用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prstClr val="black"/>
                </a:solidFill>
                <a:ea typeface="微软雅黑"/>
                <a:cs typeface="+mn-ea"/>
              </a:rPr>
              <a:t>　　　　贷：银行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存款</a:t>
            </a:r>
            <a:r>
              <a:rPr lang="en-US" altLang="zh-CN" sz="1800" dirty="0">
                <a:solidFill>
                  <a:prstClr val="black"/>
                </a:solidFill>
                <a:ea typeface="微软雅黑"/>
                <a:cs typeface="+mn-ea"/>
              </a:rPr>
              <a:t>/</a:t>
            </a:r>
            <a:r>
              <a:rPr lang="zh-CN" altLang="en-US" sz="1800" dirty="0" smtClean="0">
                <a:solidFill>
                  <a:prstClr val="black"/>
                </a:solidFill>
                <a:ea typeface="微软雅黑"/>
                <a:cs typeface="+mn-ea"/>
              </a:rPr>
              <a:t>库存现金</a:t>
            </a:r>
            <a:endParaRPr lang="zh-CN" altLang="en-US" sz="1800" dirty="0">
              <a:solidFill>
                <a:prstClr val="black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52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7102</TotalTime>
  <Words>672</Words>
  <Application>Microsoft Office PowerPoint</Application>
  <PresentationFormat>全屏显示(16:9)</PresentationFormat>
  <Paragraphs>87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13" baseType="lpstr">
      <vt:lpstr>Office 主题​​</vt:lpstr>
      <vt:lpstr>1_Office 主题​​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523</cp:revision>
  <dcterms:created xsi:type="dcterms:W3CDTF">2018-01-31T05:19:00Z</dcterms:created>
  <dcterms:modified xsi:type="dcterms:W3CDTF">2018-08-23T05:50:37Z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