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6" r:id="rId2"/>
    <p:sldId id="297" r:id="rId3"/>
    <p:sldId id="298" r:id="rId4"/>
    <p:sldId id="374" r:id="rId5"/>
    <p:sldId id="375" r:id="rId6"/>
    <p:sldId id="376" r:id="rId7"/>
    <p:sldId id="299" r:id="rId8"/>
    <p:sldId id="377" r:id="rId9"/>
    <p:sldId id="300" r:id="rId10"/>
    <p:sldId id="378" r:id="rId11"/>
    <p:sldId id="379" r:id="rId12"/>
    <p:sldId id="380" r:id="rId13"/>
    <p:sldId id="381" r:id="rId14"/>
    <p:sldId id="387" r:id="rId15"/>
    <p:sldId id="382" r:id="rId16"/>
    <p:sldId id="383" r:id="rId17"/>
    <p:sldId id="301" r:id="rId18"/>
    <p:sldId id="384" r:id="rId19"/>
    <p:sldId id="388" r:id="rId20"/>
    <p:sldId id="385" r:id="rId21"/>
    <p:sldId id="38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975670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2439958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24456107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第六章　产权与新产权企业理论</a:t>
            </a:r>
          </a:p>
        </p:txBody>
      </p:sp>
    </p:spTree>
    <p:extLst>
      <p:ext uri="{BB962C8B-B14F-4D97-AF65-F5344CB8AC3E}">
        <p14:creationId xmlns:p14="http://schemas.microsoft.com/office/powerpoint/2010/main" val="26641719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二、新产权企业理论的基本思想</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新产权企业理论主要是认为企业的边界由产权决定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主要考察在特定交易费用导致的契约不完全的情形下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如何确保当事人的事前投资激励问题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因此称为“产权理论”</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property tights theory</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新产权企业理论将对资产的剩余控制权定义为企业的所有权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强调了剩余控制权对兼并一方带来的收益和对被兼并一方带来的成本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从而提出了一个关于企业一体化的理论。新产权企业理论的逻辑思路是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存在专用性投资的企业之间的契约是不完全的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这会影响到各方的事前关系专用性投资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因此应该设计某种最佳产权结构来保证最大化的联合产出。最佳产权结构通常要求将企业的剩余控制权或所有权安排给投资重要的一方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或投资不可或缺的一方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a:t>
            </a:r>
          </a:p>
          <a:p>
            <a:pPr>
              <a:lnSpc>
                <a:spcPct val="100000"/>
              </a:lnSpc>
            </a:pPr>
            <a:endParaRPr lang="zh-CN" altLang="en-US" dirty="0"/>
          </a:p>
        </p:txBody>
      </p:sp>
    </p:spTree>
    <p:extLst>
      <p:ext uri="{BB962C8B-B14F-4D97-AF65-F5344CB8AC3E}">
        <p14:creationId xmlns:p14="http://schemas.microsoft.com/office/powerpoint/2010/main" val="3520326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三、企业的本质</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契约不完全的经济含义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指出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不完全契约的出现有三个原因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在一个充满不确定性的世界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人们不可能预料到未来将要发生的所有情况</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即使能够预料</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也无法以一种共同的语言将这些可能的情况写入契约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即使合约各方可以就未来的计划达成一致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也很难将这种契约写入契约且得到第三方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如法院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的证实。</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企业的本质</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物质资产的集合</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格罗斯曼和哈特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1986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认为契约权利有两种类型</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具体权利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契约中已经明确规定了对物质资产</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physical assets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对另一方就是责任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如利润分配比例、交货数量、时间等。</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剩余权利</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residual rights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a:t>
            </a:r>
            <a:r>
              <a:rPr lang="en-US" altLang="zh-CN" sz="1800" dirty="0">
                <a:solidFill>
                  <a:srgbClr val="000000"/>
                </a:solidFill>
                <a:effectLst/>
                <a:latin typeface="NEU-BZ-S92"/>
                <a:ea typeface="方正书宋_GBK"/>
                <a:cs typeface="Times New Roman" panose="02020603050405020304" pitchFamily="18" charset="0"/>
              </a:rPr>
              <a:t>residual rights of </a:t>
            </a:r>
            <a:r>
              <a:rPr lang="en-US" altLang="zh-CN" sz="1800" dirty="0" err="1">
                <a:solidFill>
                  <a:srgbClr val="000000"/>
                </a:solidFill>
                <a:effectLst/>
                <a:latin typeface="NEU-BZ-S92"/>
                <a:ea typeface="方正书宋_GBK"/>
                <a:cs typeface="Times New Roman" panose="02020603050405020304" pitchFamily="18" charset="0"/>
              </a:rPr>
              <a:t>control</a:t>
            </a:r>
            <a:r>
              <a:rPr lang="en-US" altLang="zh-CN" sz="1800" dirty="0" err="1">
                <a:solidFill>
                  <a:srgbClr val="000000"/>
                </a:solidFill>
                <a:effectLst/>
                <a:latin typeface="方正书宋_GBK"/>
                <a:ea typeface="方正书宋_GBK"/>
                <a:cs typeface="Times New Roman" panose="02020603050405020304" pitchFamily="18" charset="0"/>
              </a:rPr>
              <a:t>,</a:t>
            </a:r>
            <a:r>
              <a:rPr lang="en-US" altLang="zh-CN" sz="1800" dirty="0" err="1">
                <a:solidFill>
                  <a:srgbClr val="000000"/>
                </a:solidFill>
                <a:effectLst/>
                <a:latin typeface="NEU-BZ-S92"/>
                <a:ea typeface="方正书宋_GBK"/>
                <a:cs typeface="Times New Roman" panose="02020603050405020304" pitchFamily="18" charset="0"/>
              </a:rPr>
              <a:t>residual</a:t>
            </a:r>
            <a:r>
              <a:rPr lang="en-US" altLang="zh-CN" sz="1800" dirty="0">
                <a:solidFill>
                  <a:srgbClr val="000000"/>
                </a:solidFill>
                <a:effectLst/>
                <a:latin typeface="NEU-BZ-S92"/>
                <a:ea typeface="方正书宋_GBK"/>
                <a:cs typeface="Times New Roman" panose="02020603050405020304" pitchFamily="18" charset="0"/>
              </a:rPr>
              <a:t> control rights</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初始契约中没有规定的所有对物质资产的权利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即剩余控制权。拥有了此权的一方可以按照任何不与先前的契约、惯例或法律相违背的方式决定资产的所有用法。哈特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Hart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将这种物质资产剩余控制权视为所有权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认为只有资产拥有者才应该获得剩余控制权。在不完全契约下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剩余控制权或所有权的配置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也会对当事人的事前专用性投资的激励产生影响。</a:t>
            </a:r>
          </a:p>
          <a:p>
            <a:endParaRPr lang="zh-CN" altLang="en-US" dirty="0"/>
          </a:p>
        </p:txBody>
      </p:sp>
    </p:spTree>
    <p:extLst>
      <p:ext uri="{BB962C8B-B14F-4D97-AF65-F5344CB8AC3E}">
        <p14:creationId xmlns:p14="http://schemas.microsoft.com/office/powerpoint/2010/main" val="3137909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四、企业的边界</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概述</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新产权企业理论认为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企业边界由纵向一体化收益和成本来决定。</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只有当拥有控制权的一方提高的生产率超过了被控制方损失的生产率时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纵向一体化才有意义。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新产权企业理论认为一体化的收益高于成本时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企业一体化扩张其边界是有意义的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当一体化的收益低于成本时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企业应维持原有的边界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企业边界由纵向一体化的收益和成本比较而来。</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)GHM</a:t>
            </a:r>
            <a:r>
              <a:rPr lang="zh-CN" altLang="zh-CN" sz="2200" b="1" dirty="0">
                <a:latin typeface="楷体" panose="02010609060101010101" pitchFamily="49" charset="-122"/>
                <a:ea typeface="楷体" panose="02010609060101010101" pitchFamily="49" charset="-122"/>
              </a:rPr>
              <a:t>模型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新产权学派关于企业边界或一体化的理论主要体现在哈特及合作者的两篇开创性论文</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Grossman and Hart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1986</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Hart and Moore</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1990</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简称</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使产权理论在契约理论、企业理论、制度经济学和法经济学企业等多个领域产生重要影响和作用。</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模型的基本思想是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由于人是有限理性的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在契约达成过程中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由于预见、缔约和执行契约存在交易费用</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因而当事人只能形成一份不完全契约。如果合约方在契约后进行了人力资本或者物质资本的专用性投资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他会面临被对方敲竹杠的风险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这会产生投资扭曲。在不完全契约中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契约方进行专用性投资的激励来自于事后双方的谈判力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外部选择权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谈判力则取决于由物质资产的所有者拥有的剩余控制权。</a:t>
            </a:r>
          </a:p>
          <a:p>
            <a:endParaRPr lang="zh-CN" altLang="en-US" dirty="0"/>
          </a:p>
        </p:txBody>
      </p:sp>
    </p:spTree>
    <p:extLst>
      <p:ext uri="{BB962C8B-B14F-4D97-AF65-F5344CB8AC3E}">
        <p14:creationId xmlns:p14="http://schemas.microsoft.com/office/powerpoint/2010/main" val="2447756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五、公司融资与治理结构</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阿吉翁和博尔顿提出最优证券设计理论</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阿吉翁和博尔顿</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Aghion and Bolton</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在哈特等人的基础上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当事人不受财富约束为假设前提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引入了一个更为现实的假设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即当事人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企业家或经营者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缺乏个人财富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以此来研究在不完全契约理论的框架下企业融资契约和公司治理结构的问题。</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他们假定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一个企业家和一个投资者都是风险中性的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该企业家拥有一个好的项目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但缺乏自有资本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而不是不受财富约束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。初始契约规定所有的货币收益归投资者所有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但也规定投资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者在时期</a:t>
            </a: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书宋_GBK"/>
                <a:cs typeface="Times New Roman" panose="02020603050405020304" pitchFamily="18" charset="0"/>
              </a:rPr>
              <a:t>将根据时期</a:t>
            </a: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书宋_GBK"/>
                <a:cs typeface="Times New Roman" panose="02020603050405020304" pitchFamily="18" charset="0"/>
              </a:rPr>
              <a:t>的自然状态和时期</a:t>
            </a: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书宋_GBK"/>
                <a:cs typeface="Times New Roman" panose="02020603050405020304" pitchFamily="18" charset="0"/>
              </a:rPr>
              <a:t>的业绩向企业家或经理转移支付。因为契约是不完全的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所以只能事后</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书宋_GBK"/>
                <a:cs typeface="Times New Roman" panose="02020603050405020304" pitchFamily="18" charset="0"/>
              </a:rPr>
              <a:t>期之后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规定谁拥有剩余控制权</a:t>
            </a:r>
            <a:r>
              <a:rPr lang="zh-CN" altLang="zh-CN" sz="1800" dirty="0" smtClean="0">
                <a:solidFill>
                  <a:srgbClr val="000000"/>
                </a:solidFill>
                <a:effectLst/>
                <a:latin typeface="NEU-BZ-S92"/>
                <a:ea typeface="方正书宋_GBK"/>
                <a:cs typeface="Times New Roman" panose="02020603050405020304" pitchFamily="18" charset="0"/>
              </a:rPr>
              <a:t>。</a:t>
            </a:r>
          </a:p>
        </p:txBody>
      </p:sp>
    </p:spTree>
    <p:extLst>
      <p:ext uri="{BB962C8B-B14F-4D97-AF65-F5344CB8AC3E}">
        <p14:creationId xmlns:p14="http://schemas.microsoft.com/office/powerpoint/2010/main" val="3173136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a:xfrm>
            <a:off x="609600" y="1424217"/>
            <a:ext cx="10569262" cy="4821007"/>
          </a:xfrm>
        </p:spPr>
        <p:txBody>
          <a:bodyPr/>
          <a:lstStyle/>
          <a:p>
            <a:pPr marL="0" indent="0" algn="just" eaLnBrk="1" fontAlgn="auto" hangingPunct="1">
              <a:lnSpc>
                <a:spcPct val="135000"/>
              </a:lnSpc>
              <a:spcBef>
                <a:spcPts val="300"/>
              </a:spcBef>
              <a:spcAft>
                <a:spcPts val="300"/>
              </a:spcAft>
              <a:buNone/>
            </a:pPr>
            <a:r>
              <a:rPr lang="zh-CN" altLang="zh-CN" sz="2600" b="1" dirty="0" smtClean="0">
                <a:latin typeface="黑体" panose="02010609060101010101" pitchFamily="49" charset="-122"/>
                <a:ea typeface="黑体" panose="02010609060101010101" pitchFamily="49" charset="-122"/>
              </a:rPr>
              <a:t> </a:t>
            </a:r>
            <a:r>
              <a:rPr lang="en-US" altLang="zh-CN" sz="2200" b="1" dirty="0" smtClean="0">
                <a:latin typeface="楷体" panose="02010609060101010101" pitchFamily="49" charset="-122"/>
                <a:ea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rPr>
              <a:t>二</a:t>
            </a:r>
            <a:r>
              <a:rPr lang="en-US" altLang="zh-CN" sz="2200" b="1" dirty="0" smtClean="0">
                <a:latin typeface="楷体" panose="02010609060101010101" pitchFamily="49" charset="-122"/>
                <a:ea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rPr>
              <a:t>哈特和穆尔等人的拓展</a:t>
            </a: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哈特和穆尔等人</a:t>
            </a: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Hart and Moore</a:t>
            </a: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1989</a:t>
            </a: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1994</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拓展了不完全契约的有关企业财务理论。主要观点如下</a:t>
            </a:r>
            <a:r>
              <a:rPr lang="en-US" altLang="zh-CN" sz="1800" dirty="0" smtClean="0">
                <a:solidFill>
                  <a:srgbClr val="000000"/>
                </a:solidFill>
                <a:effectLst/>
                <a:latin typeface="方正书宋_GBK"/>
                <a:ea typeface="方正书宋_GBK"/>
                <a:cs typeface="Times New Roman" panose="02020603050405020304" pitchFamily="18" charset="0"/>
              </a:rPr>
              <a:t>:</a:t>
            </a:r>
            <a:endParaRPr lang="zh-CN"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1</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引入“企业货币收益流不可证实”假设</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将投资者的风险归结为企业家</a:t>
            </a:r>
            <a:r>
              <a:rPr lang="en-US" altLang="zh-CN" sz="1800" dirty="0" smtClean="0">
                <a:solidFill>
                  <a:srgbClr val="000000"/>
                </a:solidFill>
                <a:effectLst/>
                <a:latin typeface="NEU-BZ-S92"/>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经营者对企业现金流的盗取。</a:t>
            </a: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2</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“硬的债券”在破产清算时将对企业家或经营者施加巨大的威胁。</a:t>
            </a: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3</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最佳的破产清算程序</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把具有不同要求权的债权人转变成为同类股东</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然后再用简单投票表决来决定公司的未来。</a:t>
            </a: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smtClean="0">
                <a:solidFill>
                  <a:srgbClr val="000000"/>
                </a:solidFill>
                <a:effectLst/>
                <a:latin typeface="NEU-BZ-S92"/>
                <a:ea typeface="方正书宋_GBK"/>
                <a:cs typeface="Times New Roman" panose="02020603050405020304" pitchFamily="18" charset="0"/>
              </a:rPr>
              <a:t>4</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在股东比较分散的情况下</a:t>
            </a:r>
            <a:r>
              <a:rPr lang="en-US" altLang="zh-CN" sz="1800" dirty="0" smtClean="0">
                <a:solidFill>
                  <a:srgbClr val="000000"/>
                </a:solidFill>
                <a:effectLst/>
                <a:latin typeface="方正书宋_GBK"/>
                <a:ea typeface="方正书宋_GBK"/>
                <a:cs typeface="Times New Roman" panose="02020603050405020304" pitchFamily="18" charset="0"/>
              </a:rPr>
              <a:t>,</a:t>
            </a:r>
            <a:r>
              <a:rPr lang="zh-CN" altLang="zh-CN" sz="1800" dirty="0" smtClean="0">
                <a:solidFill>
                  <a:srgbClr val="000000"/>
                </a:solidFill>
                <a:effectLst/>
                <a:latin typeface="NEU-BZ-S92"/>
                <a:ea typeface="方正书宋_GBK"/>
                <a:cs typeface="Times New Roman" panose="02020603050405020304" pitchFamily="18" charset="0"/>
              </a:rPr>
              <a:t>接管活动是约束经营者的有效手段。</a:t>
            </a:r>
          </a:p>
          <a:p>
            <a:pPr>
              <a:lnSpc>
                <a:spcPct val="100000"/>
              </a:lnSpc>
            </a:pPr>
            <a:endParaRPr lang="zh-CN" altLang="en-US" dirty="0"/>
          </a:p>
        </p:txBody>
      </p:sp>
    </p:spTree>
    <p:extLst>
      <p:ext uri="{BB962C8B-B14F-4D97-AF65-F5344CB8AC3E}">
        <p14:creationId xmlns:p14="http://schemas.microsoft.com/office/powerpoint/2010/main" val="1417714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六、对新产权企业理论的总体评价</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交易成本经济学与产权理论的异同</a:t>
            </a:r>
          </a:p>
          <a:p>
            <a:endParaRPr lang="zh-CN" altLang="en-US" dirty="0"/>
          </a:p>
        </p:txBody>
      </p:sp>
      <p:pic>
        <p:nvPicPr>
          <p:cNvPr id="6" name="图片 5">
            <a:extLst>
              <a:ext uri="{FF2B5EF4-FFF2-40B4-BE49-F238E27FC236}">
                <a16:creationId xmlns:a16="http://schemas.microsoft.com/office/drawing/2014/main" xmlns="" id="{04D51CDF-7E72-4F40-935D-889F56E1BB82}"/>
              </a:ext>
            </a:extLst>
          </p:cNvPr>
          <p:cNvPicPr>
            <a:picLocks noChangeAspect="1"/>
          </p:cNvPicPr>
          <p:nvPr/>
        </p:nvPicPr>
        <p:blipFill>
          <a:blip r:embed="rId2"/>
          <a:stretch>
            <a:fillRect/>
          </a:stretch>
        </p:blipFill>
        <p:spPr>
          <a:xfrm>
            <a:off x="1626922" y="3078051"/>
            <a:ext cx="8422719" cy="2783307"/>
          </a:xfrm>
          <a:prstGeom prst="rect">
            <a:avLst/>
          </a:prstGeom>
        </p:spPr>
      </p:pic>
      <p:sp>
        <p:nvSpPr>
          <p:cNvPr id="4" name="矩形 3"/>
          <p:cNvSpPr/>
          <p:nvPr/>
        </p:nvSpPr>
        <p:spPr>
          <a:xfrm>
            <a:off x="3635034" y="5673342"/>
            <a:ext cx="4108817" cy="466281"/>
          </a:xfrm>
          <a:prstGeom prst="rect">
            <a:avLst/>
          </a:prstGeom>
        </p:spPr>
        <p:txBody>
          <a:bodyPr wrap="none">
            <a:spAutoFit/>
          </a:bodyPr>
          <a:lstStyle/>
          <a:p>
            <a:pPr algn="just">
              <a:lnSpc>
                <a:spcPct val="135000"/>
              </a:lnSpc>
              <a:spcBef>
                <a:spcPts val="300"/>
              </a:spcBef>
              <a:spcAft>
                <a:spcPts val="300"/>
              </a:spcAft>
            </a:pPr>
            <a:r>
              <a:rPr lang="zh-CN" altLang="en-US" dirty="0" smtClean="0">
                <a:latin typeface="宋体" panose="02010600030101010101" pitchFamily="2" charset="-122"/>
                <a:ea typeface="宋体" panose="02010600030101010101" pitchFamily="2" charset="-122"/>
              </a:rPr>
              <a:t>表</a:t>
            </a:r>
            <a:r>
              <a:rPr lang="en-US" altLang="zh-CN" dirty="0" smtClean="0">
                <a:latin typeface="宋体" panose="02010600030101010101" pitchFamily="2" charset="-122"/>
                <a:ea typeface="宋体" panose="02010600030101010101" pitchFamily="2" charset="-122"/>
              </a:rPr>
              <a:t>1 </a:t>
            </a:r>
            <a:r>
              <a:rPr lang="zh-CN" altLang="zh-CN" dirty="0" smtClean="0">
                <a:latin typeface="宋体" panose="02010600030101010101" pitchFamily="2" charset="-122"/>
                <a:ea typeface="宋体" panose="02010600030101010101" pitchFamily="2" charset="-122"/>
              </a:rPr>
              <a:t>交易</a:t>
            </a:r>
            <a:r>
              <a:rPr lang="zh-CN" altLang="zh-CN" dirty="0">
                <a:latin typeface="宋体" panose="02010600030101010101" pitchFamily="2" charset="-122"/>
                <a:ea typeface="宋体" panose="02010600030101010101" pitchFamily="2" charset="-122"/>
              </a:rPr>
              <a:t>成本经济学与产权理论的异同</a:t>
            </a:r>
            <a:endParaRPr lang="zh-CN" altLang="zh-CN"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914018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对</a:t>
            </a:r>
            <a:r>
              <a:rPr lang="en-US" altLang="zh-CN" sz="2200" b="1" dirty="0">
                <a:latin typeface="楷体" panose="02010609060101010101" pitchFamily="49" charset="-122"/>
                <a:ea typeface="楷体" panose="02010609060101010101" pitchFamily="49" charset="-122"/>
              </a:rPr>
              <a:t>GHM</a:t>
            </a:r>
            <a:r>
              <a:rPr lang="zh-CN" altLang="zh-CN" sz="2200" b="1" dirty="0">
                <a:latin typeface="楷体" panose="02010609060101010101" pitchFamily="49" charset="-122"/>
                <a:ea typeface="楷体" panose="02010609060101010101" pitchFamily="49" charset="-122"/>
              </a:rPr>
              <a:t>的评价</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当事人的物资资产越多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外部选择权越大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即退出合作时可以得到的机会收益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谈判力越强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分享剩余的比例越高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因此投资激励越大。</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模型所赖以成立的基础是不完全契约理论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但是这一理论的基础受到质疑。</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模型假定拥有资产所有权才是并购决策的制定者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关系专用性投资并非由公司做出而由个人做出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模型没有考虑授权、科层等组织问题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因此它难以分析现代公司。</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模型只是强调物资资产的产权</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拉俭和津格尔斯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err="1">
                <a:solidFill>
                  <a:srgbClr val="000000"/>
                </a:solidFill>
                <a:effectLst/>
                <a:latin typeface="NEU-BZ-S92"/>
                <a:ea typeface="方正书宋_GBK"/>
                <a:cs typeface="Times New Roman" panose="02020603050405020304" pitchFamily="18" charset="0"/>
              </a:rPr>
              <a:t>Rajan</a:t>
            </a:r>
            <a:r>
              <a:rPr lang="en-US" altLang="zh-CN" sz="1800" dirty="0">
                <a:solidFill>
                  <a:srgbClr val="000000"/>
                </a:solidFill>
                <a:effectLst/>
                <a:latin typeface="NEU-BZ-S92"/>
                <a:ea typeface="方正书宋_GBK"/>
                <a:cs typeface="Times New Roman" panose="02020603050405020304" pitchFamily="18" charset="0"/>
              </a:rPr>
              <a:t> and Zingales</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1998</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认为对任何关键性资源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包括人力、非人力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如创意、天才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的控制权都是权力的来源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管理权也可以作为激励的工具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并可以消除因单纯使用资产所有权带来的负面激励效应。</a:t>
            </a:r>
          </a:p>
          <a:p>
            <a:pPr>
              <a:lnSpc>
                <a:spcPct val="100000"/>
              </a:lnSpc>
            </a:pPr>
            <a:endParaRPr lang="zh-CN" altLang="en-US" dirty="0"/>
          </a:p>
        </p:txBody>
      </p:sp>
    </p:spTree>
    <p:extLst>
      <p:ext uri="{BB962C8B-B14F-4D97-AF65-F5344CB8AC3E}">
        <p14:creationId xmlns:p14="http://schemas.microsoft.com/office/powerpoint/2010/main" val="2150243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参照点契约理论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一、参照点契约理论的形成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2009</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正是把行为经济学关于以上个体差异的观点引入新古典分析框架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从而提出了参照点契约理论。根据参照点契约理论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允许双方就自身利益进行讨价还价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为双方提供议价空间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契约不再是可以完全预设的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而只能为契约双方提供一个符合双方预期的参照点</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如果</a:t>
            </a:r>
            <a:r>
              <a:rPr lang="zh-CN" altLang="zh-CN" sz="1800" dirty="0">
                <a:solidFill>
                  <a:srgbClr val="000000"/>
                </a:solidFill>
                <a:effectLst/>
                <a:latin typeface="NEU-BZ-S92"/>
                <a:ea typeface="方正书宋_GBK"/>
                <a:cs typeface="Times New Roman" panose="02020603050405020304" pitchFamily="18" charset="0"/>
              </a:rPr>
              <a:t>缔约方觉得契约规定有利于自身利益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那么就会积极履行契约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如果缔约方觉得契约规定难以保证自身利益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那么就会消极履约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甚至违约。</a:t>
            </a:r>
          </a:p>
          <a:p>
            <a:pPr>
              <a:lnSpc>
                <a:spcPct val="100000"/>
              </a:lnSpc>
            </a:pPr>
            <a:endParaRPr lang="zh-CN" altLang="en-US" dirty="0"/>
          </a:p>
        </p:txBody>
      </p:sp>
    </p:spTree>
    <p:extLst>
      <p:ext uri="{BB962C8B-B14F-4D97-AF65-F5344CB8AC3E}">
        <p14:creationId xmlns:p14="http://schemas.microsoft.com/office/powerpoint/2010/main" val="3232061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参照点契约理论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二、参照点契约理论的基本思想</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理论假设</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根据新古典假设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只要缔约双方风险中性且信息对称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通过再谈判必然能实现事后有效率产出的假设总是成立。如果要构建普遍性的契约模型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放弃这一通行的假设成为关键问题。如果需要保留缔约双方风险中性和信息对称假设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那么就要偏离新古典范式</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为此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第一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必须放弃关于事后交易是可完全契约化的假设</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而假定交易仅部分可契约化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即尽管事后交易的宽泛框架可以契约化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但具体细节无法明确。第二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借鉴行为经济学的方法和内容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在分析中引入了一些重要的行为</a:t>
            </a:r>
            <a:r>
              <a:rPr lang="zh-CN" altLang="zh-CN" sz="1800" dirty="0" smtClean="0">
                <a:solidFill>
                  <a:srgbClr val="000000"/>
                </a:solidFill>
                <a:effectLst/>
                <a:latin typeface="NEU-BZ-S92"/>
                <a:ea typeface="方正书宋_GBK"/>
                <a:cs typeface="Times New Roman" panose="02020603050405020304" pitchFamily="18" charset="0"/>
              </a:rPr>
              <a:t>因素</a:t>
            </a:r>
            <a:r>
              <a:rPr lang="zh-CN" altLang="en-US" dirty="0">
                <a:solidFill>
                  <a:srgbClr val="000000"/>
                </a:solidFill>
                <a:latin typeface="方正书宋_GBK"/>
                <a:ea typeface="方正书宋_GBK"/>
                <a:cs typeface="Times New Roman" panose="02020603050405020304" pitchFamily="18" charset="0"/>
              </a:rPr>
              <a:t>。</a:t>
            </a:r>
            <a:endParaRPr lang="zh-CN" altLang="en-US" dirty="0"/>
          </a:p>
        </p:txBody>
      </p:sp>
    </p:spTree>
    <p:extLst>
      <p:ext uri="{BB962C8B-B14F-4D97-AF65-F5344CB8AC3E}">
        <p14:creationId xmlns:p14="http://schemas.microsoft.com/office/powerpoint/2010/main" val="3042237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参照点契约理论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基本原理</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通常情况下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契约规定了参与各方的权利和义务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有利于规范参与各方的行为。而参照点契约思想则提供了一个互补性观点</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即契约为交易关系提供了一个参照点、一个交易主体判断权利得失的参照点</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smtClean="0">
                <a:solidFill>
                  <a:srgbClr val="000000"/>
                </a:solidFill>
                <a:effectLst/>
                <a:latin typeface="NEU-BZ-S92"/>
                <a:ea typeface="方正书宋_GBK"/>
                <a:cs typeface="Times New Roman" panose="02020603050405020304" pitchFamily="18" charset="0"/>
              </a:rPr>
              <a:t>为了</a:t>
            </a:r>
            <a:r>
              <a:rPr lang="zh-CN" altLang="zh-CN" sz="1800" dirty="0">
                <a:solidFill>
                  <a:srgbClr val="000000"/>
                </a:solidFill>
                <a:effectLst/>
                <a:latin typeface="NEU-BZ-S92"/>
                <a:ea typeface="方正书宋_GBK"/>
                <a:cs typeface="Times New Roman" panose="02020603050405020304" pitchFamily="18" charset="0"/>
              </a:rPr>
              <a:t>减少缔约主体因感知自身权利受到侵害而采取的投机报复行为对契约执行效率的不利影响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各缔约主体应该在刚性契约与柔性契约之间进行权衡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即当关系专用性资产投资很大时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即使契约刚性可能产生事后效率损失</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缔约主体也应选择刚性契约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相反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缔约主体应选择柔性契约。柔性契约是指允许根据未来真实状况进行调整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也可以签订与未来结果密切相关</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但当事人对任何结果都不会感到失望的刚性契约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但是可能因一方的投机行为而造成损失。相反地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刚性契约则提供了减少这种损失的方法</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但也会降低柔性契约带来的收益。因此</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当事人要在柔性契约与刚性契约之间进行权衡。</a:t>
            </a:r>
          </a:p>
          <a:p>
            <a:pPr>
              <a:lnSpc>
                <a:spcPct val="100000"/>
              </a:lnSpc>
            </a:pPr>
            <a:endParaRPr lang="zh-CN" altLang="en-US" dirty="0"/>
          </a:p>
        </p:txBody>
      </p:sp>
    </p:spTree>
    <p:extLst>
      <p:ext uri="{BB962C8B-B14F-4D97-AF65-F5344CB8AC3E}">
        <p14:creationId xmlns:p14="http://schemas.microsoft.com/office/powerpoint/2010/main" val="1150027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第一节　产权概述</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产权与科斯定理</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锐字工房云字库准圆GBK" panose="02010604000000000000" charset="-122"/>
                    <a:sym typeface="+mn-ea"/>
                  </a:endParaRP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新产权学派的企业理论</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参照点契约理论</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2499028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参照点契约理论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三、参照点契约理论的简化模型</a:t>
            </a:r>
          </a:p>
          <a:p>
            <a:pPr marL="0" indent="0" algn="just" eaLnBrk="1" fontAlgn="auto" hangingPunct="1">
              <a:lnSpc>
                <a:spcPct val="135000"/>
              </a:lnSpc>
              <a:spcBef>
                <a:spcPts val="300"/>
              </a:spcBef>
              <a:spcAft>
                <a:spcPts val="300"/>
              </a:spcAft>
              <a:buNone/>
            </a:pPr>
            <a:r>
              <a:rPr lang="zh-CN" altLang="en-US"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基本模型</a:t>
            </a:r>
          </a:p>
          <a:p>
            <a:endParaRPr lang="en-US" altLang="zh-CN" dirty="0"/>
          </a:p>
          <a:p>
            <a:endParaRPr lang="en-US" altLang="zh-CN" dirty="0"/>
          </a:p>
          <a:p>
            <a:pPr marL="0" indent="0">
              <a:buNone/>
            </a:pPr>
            <a:endParaRPr lang="en-US" altLang="zh-CN" dirty="0"/>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实例分析</a:t>
            </a:r>
          </a:p>
          <a:p>
            <a:pPr>
              <a:lnSpc>
                <a:spcPct val="100000"/>
              </a:lnSpc>
            </a:pPr>
            <a:r>
              <a:rPr lang="en-US" altLang="zh-CN" sz="1800" i="1" dirty="0">
                <a:solidFill>
                  <a:srgbClr val="000000"/>
                </a:solidFill>
                <a:effectLst/>
                <a:latin typeface="NEU-HZ-S92"/>
                <a:ea typeface="方正书宋_GBK"/>
                <a:cs typeface="Times New Roman" panose="02020603050405020304" pitchFamily="18" charset="0"/>
              </a:rPr>
              <a:t>W=</a:t>
            </a:r>
            <a:r>
              <a:rPr lang="en-US" altLang="zh-CN" sz="1800" dirty="0">
                <a:solidFill>
                  <a:srgbClr val="000000"/>
                </a:solidFill>
                <a:effectLst/>
                <a:latin typeface="NEU-HZ-S92"/>
                <a:ea typeface="方正书宋_GBK"/>
                <a:cs typeface="Times New Roman" panose="02020603050405020304" pitchFamily="18" charset="0"/>
              </a:rPr>
              <a:t>100</a:t>
            </a:r>
            <a:r>
              <a:rPr lang="en-US" altLang="zh-CN" sz="1800" dirty="0">
                <a:solidFill>
                  <a:srgbClr val="000000"/>
                </a:solidFill>
                <a:effectLst/>
                <a:latin typeface="方正黑体_GBK"/>
                <a:ea typeface="方正书宋_GBK"/>
                <a:cs typeface="Times New Roman" panose="02020603050405020304" pitchFamily="18" charset="0"/>
              </a:rPr>
              <a:t>(</a:t>
            </a:r>
            <a:r>
              <a:rPr lang="en-US" altLang="zh-CN" sz="1800" dirty="0">
                <a:solidFill>
                  <a:srgbClr val="000000"/>
                </a:solidFill>
                <a:effectLst/>
                <a:latin typeface="NEU-HZ-S92"/>
                <a:ea typeface="方正书宋_GBK"/>
                <a:cs typeface="Times New Roman" panose="02020603050405020304" pitchFamily="18" charset="0"/>
              </a:rPr>
              <a:t>1</a:t>
            </a:r>
            <a:r>
              <a:rPr lang="en-US" altLang="zh-CN" sz="1800" i="1" dirty="0">
                <a:solidFill>
                  <a:srgbClr val="000000"/>
                </a:solidFill>
                <a:effectLst/>
                <a:latin typeface="NEU-HZ-S92"/>
                <a:ea typeface="方正书宋_GBK"/>
                <a:cs typeface="Times New Roman" panose="02020603050405020304" pitchFamily="18" charset="0"/>
              </a:rPr>
              <a:t>-L</a:t>
            </a:r>
            <a:r>
              <a:rPr lang="en-US" altLang="zh-CN" sz="1800" dirty="0">
                <a:solidFill>
                  <a:srgbClr val="000000"/>
                </a:solidFill>
                <a:effectLst/>
                <a:latin typeface="方正黑体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⑥</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式</a:t>
            </a:r>
            <a:r>
              <a:rPr lang="en-US" altLang="zh-CN" sz="1800" dirty="0">
                <a:solidFill>
                  <a:srgbClr val="000000"/>
                </a:solidFill>
                <a:effectLst/>
                <a:latin typeface="NEU-BZ-S92"/>
                <a:ea typeface="方正书宋_GBK"/>
                <a:cs typeface="Times New Roman" panose="02020603050405020304" pitchFamily="18" charset="0"/>
              </a:rPr>
              <a:t>⑥</a:t>
            </a:r>
            <a:r>
              <a:rPr lang="zh-CN" altLang="zh-CN" sz="1800" dirty="0">
                <a:solidFill>
                  <a:srgbClr val="000000"/>
                </a:solidFill>
                <a:effectLst/>
                <a:latin typeface="NEU-BZ-S92"/>
                <a:ea typeface="方正书宋_GBK"/>
                <a:cs typeface="Times New Roman" panose="02020603050405020304" pitchFamily="18" charset="0"/>
              </a:rPr>
              <a:t>表明</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不管成交价格</a:t>
            </a:r>
            <a:r>
              <a:rPr lang="en-US" altLang="zh-CN" sz="1800" i="1" dirty="0">
                <a:solidFill>
                  <a:srgbClr val="000000"/>
                </a:solidFill>
                <a:effectLst/>
                <a:latin typeface="NEU-BZ-S92"/>
                <a:ea typeface="方正书宋_GBK"/>
                <a:cs typeface="Times New Roman" panose="02020603050405020304" pitchFamily="18" charset="0"/>
              </a:rPr>
              <a:t>p</a:t>
            </a:r>
            <a:r>
              <a:rPr lang="zh-CN" altLang="zh-CN" sz="1800" dirty="0">
                <a:solidFill>
                  <a:srgbClr val="000000"/>
                </a:solidFill>
                <a:effectLst/>
                <a:latin typeface="NEU-BZ-S92"/>
                <a:ea typeface="方正书宋_GBK"/>
                <a:cs typeface="Times New Roman" panose="02020603050405020304" pitchFamily="18" charset="0"/>
              </a:rPr>
              <a:t>是多少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总会造成</a:t>
            </a:r>
            <a:r>
              <a:rPr lang="en-US" altLang="zh-CN" sz="1800" dirty="0">
                <a:solidFill>
                  <a:srgbClr val="000000"/>
                </a:solidFill>
                <a:effectLst/>
                <a:latin typeface="NEU-BZ-S92"/>
                <a:ea typeface="方正书宋_GBK"/>
                <a:cs typeface="Times New Roman" panose="02020603050405020304" pitchFamily="18" charset="0"/>
              </a:rPr>
              <a:t>100</a:t>
            </a:r>
            <a:r>
              <a:rPr lang="en-US" altLang="zh-CN" sz="1800" i="1" dirty="0">
                <a:solidFill>
                  <a:srgbClr val="000000"/>
                </a:solidFill>
                <a:effectLst/>
                <a:latin typeface="NEU-BZ-S92"/>
                <a:ea typeface="方正书宋_GBK"/>
                <a:cs typeface="Times New Roman" panose="02020603050405020304" pitchFamily="18" charset="0"/>
              </a:rPr>
              <a:t>L</a:t>
            </a:r>
            <a:r>
              <a:rPr lang="zh-CN" altLang="zh-CN" sz="1800" dirty="0">
                <a:solidFill>
                  <a:srgbClr val="000000"/>
                </a:solidFill>
                <a:effectLst/>
                <a:latin typeface="NEU-BZ-S92"/>
                <a:ea typeface="方正书宋_GBK"/>
                <a:cs typeface="Times New Roman" panose="02020603050405020304" pitchFamily="18" charset="0"/>
              </a:rPr>
              <a:t>的社会剩余损失。相比而言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若买卖双方在时点</a:t>
            </a:r>
            <a:r>
              <a:rPr lang="en-US" altLang="zh-CN" sz="1800" i="1" dirty="0">
                <a:solidFill>
                  <a:srgbClr val="000000"/>
                </a:solidFill>
                <a:effectLst/>
                <a:latin typeface="NEU-BZ-S92"/>
                <a:ea typeface="方正书宋_GBK"/>
                <a:cs typeface="Times New Roman" panose="02020603050405020304" pitchFamily="18" charset="0"/>
              </a:rPr>
              <a:t>A</a:t>
            </a:r>
            <a:r>
              <a:rPr lang="zh-CN" altLang="zh-CN" sz="1800" dirty="0">
                <a:solidFill>
                  <a:srgbClr val="000000"/>
                </a:solidFill>
                <a:effectLst/>
                <a:latin typeface="NEU-BZ-S92"/>
                <a:ea typeface="方正书宋_GBK"/>
                <a:cs typeface="Times New Roman" panose="02020603050405020304" pitchFamily="18" charset="0"/>
              </a:rPr>
              <a:t>签订固定价格契约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则他们在时点</a:t>
            </a:r>
            <a:r>
              <a:rPr lang="en-US" altLang="zh-CN" sz="1800" i="1" dirty="0">
                <a:solidFill>
                  <a:srgbClr val="000000"/>
                </a:solidFill>
                <a:effectLst/>
                <a:latin typeface="NEU-BZ-S92"/>
                <a:ea typeface="方正书宋_GBK"/>
                <a:cs typeface="Times New Roman" panose="02020603050405020304" pitchFamily="18" charset="0"/>
              </a:rPr>
              <a:t>B</a:t>
            </a:r>
            <a:r>
              <a:rPr lang="zh-CN" altLang="zh-CN" sz="1800" dirty="0">
                <a:solidFill>
                  <a:srgbClr val="000000"/>
                </a:solidFill>
                <a:effectLst/>
                <a:latin typeface="NEU-BZ-S92"/>
                <a:ea typeface="方正书宋_GBK"/>
                <a:cs typeface="Times New Roman" panose="02020603050405020304" pitchFamily="18" charset="0"/>
              </a:rPr>
              <a:t>不会存在任何争议</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也就不会发生投机报复行为。在这种情况下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社会总剩余为</a:t>
            </a:r>
            <a:r>
              <a:rPr lang="en-US" altLang="zh-CN" sz="1800" dirty="0">
                <a:solidFill>
                  <a:srgbClr val="000000"/>
                </a:solidFill>
                <a:effectLst/>
                <a:latin typeface="NEU-BZ-S92"/>
                <a:ea typeface="方正书宋_GBK"/>
                <a:cs typeface="Times New Roman" panose="02020603050405020304" pitchFamily="18" charset="0"/>
              </a:rPr>
              <a:t>100</a:t>
            </a:r>
            <a:r>
              <a:rPr lang="zh-CN" altLang="zh-CN" sz="1800" dirty="0">
                <a:solidFill>
                  <a:srgbClr val="000000"/>
                </a:solidFill>
                <a:effectLst/>
                <a:latin typeface="NEU-BZ-S92"/>
                <a:ea typeface="方正书宋_GBK"/>
                <a:cs typeface="Times New Roman" panose="02020603050405020304" pitchFamily="18" charset="0"/>
              </a:rPr>
              <a:t>。可见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刚性契约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固定价格</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锚定了缔约各方的期望收益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为他们判断自身权利得失提供了一个参照点</a:t>
            </a:r>
            <a:r>
              <a:rPr lang="zh-CN" altLang="zh-CN" sz="1800" dirty="0" smtClean="0">
                <a:solidFill>
                  <a:srgbClr val="000000"/>
                </a:solidFill>
                <a:effectLst/>
                <a:latin typeface="NEU-BZ-S92"/>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p:txBody>
      </p:sp>
      <p:pic>
        <p:nvPicPr>
          <p:cNvPr id="7" name="605.jpg" descr="id:2147494098;FounderCES">
            <a:extLst>
              <a:ext uri="{FF2B5EF4-FFF2-40B4-BE49-F238E27FC236}">
                <a16:creationId xmlns:a16="http://schemas.microsoft.com/office/drawing/2014/main" xmlns="" id="{EA88C6BD-BF53-495E-ABEE-65A8331F07BF}"/>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139967" y="2687989"/>
            <a:ext cx="6115390" cy="1090751"/>
          </a:xfrm>
          <a:prstGeom prst="rect">
            <a:avLst/>
          </a:prstGeom>
        </p:spPr>
      </p:pic>
    </p:spTree>
    <p:extLst>
      <p:ext uri="{BB962C8B-B14F-4D97-AF65-F5344CB8AC3E}">
        <p14:creationId xmlns:p14="http://schemas.microsoft.com/office/powerpoint/2010/main" val="40232374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参照点契约理论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四、参照点契约理论的实验研究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实验研究概况</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实验研究的实施 </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实验研究的改进 </a:t>
            </a:r>
          </a:p>
          <a:p>
            <a:endParaRPr lang="zh-CN" altLang="en-US" dirty="0"/>
          </a:p>
        </p:txBody>
      </p:sp>
    </p:spTree>
    <p:extLst>
      <p:ext uri="{BB962C8B-B14F-4D97-AF65-F5344CB8AC3E}">
        <p14:creationId xmlns:p14="http://schemas.microsoft.com/office/powerpoint/2010/main" val="3060126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产权概述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一、产权的内涵</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德姆塞茨</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Demsetz</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1997</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产权是一种社会工具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其意义在于使一个人在与其他人交易时形成合理的预期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这些预期通过社会的法律、习俗和道德得到表达。产权包括一个人或其他人受益或受损的权利</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也就是说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产权是界定人们如何受益及如何受损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因而谁必须向谁提供补偿以修正人们所采取的行动。</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现代产权理论的创立者科斯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Coase</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1990</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则认为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“产权不是人与物之间的关系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产权体现的是由于物的存在及关于它们的使用所引起的人们之间相互认可的行为关系”。</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阿尔钦</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Alchian</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把产权视为人们在资源稀缺条件下使用资源的权利与规则。</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在市场经济下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产权制度中的权能结构可以合一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即集中于某个主体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同时也可以分离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即分属于不同的主体。</a:t>
            </a:r>
          </a:p>
          <a:p>
            <a:endParaRPr lang="zh-CN" altLang="en-US" dirty="0"/>
          </a:p>
        </p:txBody>
      </p:sp>
    </p:spTree>
    <p:extLst>
      <p:ext uri="{BB962C8B-B14F-4D97-AF65-F5344CB8AC3E}">
        <p14:creationId xmlns:p14="http://schemas.microsoft.com/office/powerpoint/2010/main" val="341431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产权概述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二、产权的分类</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私有产权</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共有产权</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国有产权</a:t>
            </a:r>
          </a:p>
          <a:p>
            <a:endParaRPr lang="zh-CN" altLang="en-US" dirty="0"/>
          </a:p>
        </p:txBody>
      </p:sp>
    </p:spTree>
    <p:extLst>
      <p:ext uri="{BB962C8B-B14F-4D97-AF65-F5344CB8AC3E}">
        <p14:creationId xmlns:p14="http://schemas.microsoft.com/office/powerpoint/2010/main" val="2217817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产权概述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三、产权的功能</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激励与约束功能</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外部性内在化功能</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资源配置功能</a:t>
            </a:r>
          </a:p>
          <a:p>
            <a:endParaRPr lang="zh-CN" altLang="en-US" dirty="0"/>
          </a:p>
        </p:txBody>
      </p:sp>
    </p:spTree>
    <p:extLst>
      <p:ext uri="{BB962C8B-B14F-4D97-AF65-F5344CB8AC3E}">
        <p14:creationId xmlns:p14="http://schemas.microsoft.com/office/powerpoint/2010/main" val="1599622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产权概述</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四、产权的特征</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完整性与残缺性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排他性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可分割性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可转让性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可交易性</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永久性</a:t>
            </a:r>
          </a:p>
          <a:p>
            <a:endParaRPr lang="zh-CN" altLang="en-US" dirty="0"/>
          </a:p>
        </p:txBody>
      </p:sp>
    </p:spTree>
    <p:extLst>
      <p:ext uri="{BB962C8B-B14F-4D97-AF65-F5344CB8AC3E}">
        <p14:creationId xmlns:p14="http://schemas.microsoft.com/office/powerpoint/2010/main" val="1596188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产权与科斯定理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一、产权的起源与保护</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德姆塞茨的原始产权模型</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安德森和黑尔的原始产权模型</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诺斯的原始产权模型</a:t>
            </a:r>
          </a:p>
          <a:p>
            <a:endParaRPr lang="zh-CN" altLang="en-US" dirty="0"/>
          </a:p>
        </p:txBody>
      </p:sp>
    </p:spTree>
    <p:extLst>
      <p:ext uri="{BB962C8B-B14F-4D97-AF65-F5344CB8AC3E}">
        <p14:creationId xmlns:p14="http://schemas.microsoft.com/office/powerpoint/2010/main" val="2698008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产权与科斯定理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二、科斯定理及相关定理</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科斯定理</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科斯认为市场交易的前提是权利的初始界定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没有这种权利的初始界定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就不存在产权的转让和重新组合的市场交易。</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在零交易成本的条件下</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无论法律初始界定的权利如何配置</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只要是清楚、明确的</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通过市场机制</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当事人的谈判都会导致财富最大化的结果。这是在最广泛意义上科斯定理的实质。有些学者将其概括为“科斯第一定理”。</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这些思想称为“科斯第二定理”</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即在交易成本大于零的世界里</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产权制度安排或合法权利的初始界定以及经济组织形式的选择将会对资源配置的效率产生影响。</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其他相关定理</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霍布斯定理</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波斯纳定理</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政治科斯定理</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endParaRPr lang="zh-CN" altLang="en-US" dirty="0"/>
          </a:p>
        </p:txBody>
      </p:sp>
    </p:spTree>
    <p:extLst>
      <p:ext uri="{BB962C8B-B14F-4D97-AF65-F5344CB8AC3E}">
        <p14:creationId xmlns:p14="http://schemas.microsoft.com/office/powerpoint/2010/main" val="2224697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新产权学派的企业理论</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一、新产权学派企业理论的形成</a:t>
            </a:r>
          </a:p>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新产权企业理论对交易费用经济学的批判</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完全契约理论之后出现的第二个分支——新产权企业理论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主要由格罗斯曼和哈特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Grossman and Hart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1986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、哈特和莫尔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Hart and Moore</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1990</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、哈特</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Hart</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等人的重要工作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简称为</a:t>
            </a:r>
            <a:r>
              <a:rPr lang="en-US" altLang="zh-CN" sz="1800" dirty="0">
                <a:solidFill>
                  <a:srgbClr val="000000"/>
                </a:solidFill>
                <a:effectLst/>
                <a:latin typeface="NEU-BZ-S92"/>
                <a:ea typeface="方正书宋_GBK"/>
                <a:cs typeface="Times New Roman" panose="02020603050405020304" pitchFamily="18" charset="0"/>
              </a:rPr>
              <a:t>GHM</a:t>
            </a:r>
            <a:r>
              <a:rPr lang="zh-CN" altLang="zh-CN" sz="1800" dirty="0">
                <a:solidFill>
                  <a:srgbClr val="000000"/>
                </a:solidFill>
                <a:effectLst/>
                <a:latin typeface="NEU-BZ-S92"/>
                <a:ea typeface="方正书宋_GBK"/>
                <a:cs typeface="Times New Roman" panose="02020603050405020304" pitchFamily="18" charset="0"/>
              </a:rPr>
              <a:t>模型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以及西格尔</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Segal</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1999</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的研究成果构成。新产权企业理论学派对不完全契约的理解建立在早期交易费用经济学工作的基础上。</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新产权企业理论的几个基本概念</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企业所有权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剩余索取权</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剩余控制权</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54777633"/>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2512</Words>
  <Application>Microsoft Office PowerPoint</Application>
  <PresentationFormat>宽屏</PresentationFormat>
  <Paragraphs>122</Paragraphs>
  <Slides>21</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GungsuhChe</vt:lpstr>
      <vt:lpstr>NEU-BZ-S92</vt:lpstr>
      <vt:lpstr>NEU-HZ-S92</vt:lpstr>
      <vt:lpstr>方正粗黑宋简体</vt:lpstr>
      <vt:lpstr>方正黑体_GBK</vt:lpstr>
      <vt:lpstr>方正楷体_GBK</vt:lpstr>
      <vt:lpstr>方正书宋_GBK</vt:lpstr>
      <vt:lpstr>黑体</vt:lpstr>
      <vt:lpstr>楷体</vt:lpstr>
      <vt:lpstr>锐字工房云字库准圆GBK</vt:lpstr>
      <vt:lpstr>宋体</vt:lpstr>
      <vt:lpstr>微软雅黑</vt:lpstr>
      <vt:lpstr>Arial</vt:lpstr>
      <vt:lpstr>Times New Roman</vt:lpstr>
      <vt:lpstr>默认设计模板</vt:lpstr>
      <vt:lpstr>PowerPoint 演示文稿</vt:lpstr>
      <vt:lpstr>PowerPoint 演示文稿</vt:lpstr>
      <vt:lpstr>第一节　产权概述</vt:lpstr>
      <vt:lpstr>第一节　产权概述</vt:lpstr>
      <vt:lpstr>第一节　产权概述</vt:lpstr>
      <vt:lpstr>第一节　产权概述</vt:lpstr>
      <vt:lpstr>第二节　产权与科斯定理</vt:lpstr>
      <vt:lpstr>第二节　产权与科斯定理</vt:lpstr>
      <vt:lpstr>第三节　新产权学派的企业理论</vt:lpstr>
      <vt:lpstr>第三节　新产权学派的企业理论</vt:lpstr>
      <vt:lpstr>第三节　新产权学派的企业理论</vt:lpstr>
      <vt:lpstr>第三节　新产权学派的企业理论</vt:lpstr>
      <vt:lpstr>第三节　新产权学派的企业理论</vt:lpstr>
      <vt:lpstr>第三节　新产权学派的企业理论</vt:lpstr>
      <vt:lpstr>第三节　新产权学派的企业理论</vt:lpstr>
      <vt:lpstr>第三节　新产权学派的企业理论</vt:lpstr>
      <vt:lpstr>第四节　参照点契约理论</vt:lpstr>
      <vt:lpstr>第四节　参照点契约理论</vt:lpstr>
      <vt:lpstr>第四节　参照点契约理论</vt:lpstr>
      <vt:lpstr>第四节　参照点契约理论</vt:lpstr>
      <vt:lpstr>第四节　参照点契约理论</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2021-02-28T08:12:05Z</dcterms:created>
  <dcterms:modified xsi:type="dcterms:W3CDTF">2021-02-28T10:07:23Z</dcterms:modified>
</cp:coreProperties>
</file>