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5" r:id="rId2"/>
    <p:sldId id="286" r:id="rId3"/>
    <p:sldId id="270" r:id="rId4"/>
    <p:sldId id="357" r:id="rId5"/>
    <p:sldId id="358" r:id="rId6"/>
    <p:sldId id="287" r:id="rId7"/>
    <p:sldId id="359" r:id="rId8"/>
    <p:sldId id="360" r:id="rId9"/>
    <p:sldId id="361" r:id="rId10"/>
    <p:sldId id="288" r:id="rId11"/>
    <p:sldId id="362" r:id="rId12"/>
    <p:sldId id="289" r:id="rId13"/>
    <p:sldId id="363" r:id="rId14"/>
    <p:sldId id="364"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603022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41165002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3353650786"/>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第四章　契约与完全契约的企业理论</a:t>
            </a:r>
          </a:p>
        </p:txBody>
      </p:sp>
    </p:spTree>
    <p:extLst>
      <p:ext uri="{BB962C8B-B14F-4D97-AF65-F5344CB8AC3E}">
        <p14:creationId xmlns:p14="http://schemas.microsoft.com/office/powerpoint/2010/main" val="798692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团队生产理论</a:t>
            </a:r>
            <a:endParaRPr lang="zh-CN" altLang="en-US" dirty="0"/>
          </a:p>
        </p:txBody>
      </p:sp>
      <p:sp>
        <p:nvSpPr>
          <p:cNvPr id="3" name="内容占位符 2"/>
          <p:cNvSpPr>
            <a:spLocks noGrp="1"/>
          </p:cNvSpPr>
          <p:nvPr>
            <p:ph idx="1"/>
          </p:nvPr>
        </p:nvSpPr>
        <p:spPr>
          <a:xfrm>
            <a:off x="609600" y="1424217"/>
            <a:ext cx="10749566" cy="4821007"/>
          </a:xfrm>
        </p:spPr>
        <p:txBody>
          <a:bodyPr/>
          <a:lstStyle/>
          <a:p>
            <a:r>
              <a:rPr lang="zh-CN" altLang="zh-CN" sz="1800" dirty="0">
                <a:solidFill>
                  <a:srgbClr val="000000"/>
                </a:solidFill>
                <a:effectLst/>
                <a:latin typeface="NEU-BZ-S92"/>
                <a:ea typeface="方正书宋_GBK"/>
                <a:cs typeface="Times New Roman" panose="02020603050405020304" pitchFamily="18" charset="0"/>
              </a:rPr>
              <a:t>美国经济学家阿尔奇安和德姆塞茨</a:t>
            </a:r>
            <a:r>
              <a:rPr lang="en-US" altLang="zh-CN" sz="1800" dirty="0">
                <a:solidFill>
                  <a:srgbClr val="000000"/>
                </a:solidFill>
                <a:effectLst/>
                <a:latin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1972</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等人提出“团队生产理论”</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认为企业的实质是团队生产</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其产品生产要素的投入不是简单的组合</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产品也不是由各个生产要素简单地相加</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团队生产所使用的所有资源不属于一个人。团队生产的意义在于多项投入在一起合作生产的产出要大于各项投入分别生产的产出之和。然而</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一个团队向市场提供的是整个团队的产品</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而不是每个成员的边际产品</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因此在团队生产中</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参与合作的队员的边际产出并不是可以直接和分别地观察到的。这时人的机会主义倾向便会诱致偷懒行为</a:t>
            </a:r>
            <a:r>
              <a:rPr lang="en-US" altLang="zh-CN" sz="1800" dirty="0">
                <a:solidFill>
                  <a:srgbClr val="000000"/>
                </a:solidFill>
                <a:effectLst/>
                <a:latin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导致团队生产的道德风险。</a:t>
            </a:r>
            <a:endParaRPr lang="zh-CN" altLang="en-US" dirty="0"/>
          </a:p>
        </p:txBody>
      </p:sp>
    </p:spTree>
    <p:extLst>
      <p:ext uri="{BB962C8B-B14F-4D97-AF65-F5344CB8AC3E}">
        <p14:creationId xmlns:p14="http://schemas.microsoft.com/office/powerpoint/2010/main" val="1339001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团队生产理论</a:t>
            </a:r>
            <a:endParaRPr lang="zh-CN" altLang="en-US" dirty="0"/>
          </a:p>
        </p:txBody>
      </p:sp>
      <p:sp>
        <p:nvSpPr>
          <p:cNvPr id="3" name="内容占位符 2"/>
          <p:cNvSpPr>
            <a:spLocks noGrp="1"/>
          </p:cNvSpPr>
          <p:nvPr>
            <p:ph idx="1"/>
          </p:nvPr>
        </p:nvSpPr>
        <p:spPr/>
        <p:txBody>
          <a:bodyPr/>
          <a:lstStyle/>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怎样减少并抑制这种机会主义倾向</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我们需要设计合适的机制。</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市场机制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从原则上讲</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市场竞争可以监督一些队生产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那些不是队成员的投入所有者会作为对队的一个较小份额的报酬的回报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来替代那些过度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即要支付过量的补偿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偷懒的成员。</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专门的监督者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减低偷懒的一种方式是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由某人专门作为监督者来检查队员的投入绩效。</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合伙制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由相对少的有活力的合伙者组成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成员相互之间能进行更为有效的监督</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因而监督不需要全部专业化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当投入的所有者能自由地做出适合于他们的合约安排时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利润分享很适合合伙制企业。</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忠诚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它是企业家实行团队生产、达到高于队员单独生产的产出的优势而诞生的根本保证。</a:t>
            </a:r>
          </a:p>
          <a:p>
            <a:pPr>
              <a:lnSpc>
                <a:spcPct val="100000"/>
              </a:lnSpc>
            </a:pPr>
            <a:endParaRPr lang="zh-CN" altLang="en-US" dirty="0"/>
          </a:p>
        </p:txBody>
      </p:sp>
    </p:spTree>
    <p:extLst>
      <p:ext uri="{BB962C8B-B14F-4D97-AF65-F5344CB8AC3E}">
        <p14:creationId xmlns:p14="http://schemas.microsoft.com/office/powerpoint/2010/main" val="923184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完全契约框架下的企业融资理论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一、詹森和梅克林基于代理成本的企业融资理论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詹森和梅克林</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1976</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用代理理论分析了公司资本结构。在一个既有债权融资又有股权融资的公司中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外部股东、债权人和经营者的目标是不一致的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他们各自追求自身利益的最大化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这样就产生了所谓的代理成本。</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外部股权的代理成本包括</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委托人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股东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对代理人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的激励和监督支出</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代理人对委托人的保证支出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即保证若代理人采取损害委托人的利益的行为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委托人可以获得补偿</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由于代理人和委托人的决策存在偏差而导致的委托人福利的货币损失。</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与债权有关的代理成本包括</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由于债权对公司投资决策的影响而导致的机会财富损失</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由债券持有者和经营者承担的监督支出和约束支出</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破产和重组成本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包括支付给律师、</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评估师、会计师、拍卖行等的费用</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企业的财产在清理变现时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由于产权市场不完善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往往以低于自身价值的价格出售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或破产后的重组使原有的营销网络受到破坏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致使企业的价值降低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等等。</a:t>
            </a:r>
          </a:p>
          <a:p>
            <a:pPr>
              <a:lnSpc>
                <a:spcPct val="100000"/>
              </a:lnSpc>
            </a:pPr>
            <a:endParaRPr lang="zh-CN" altLang="en-US" dirty="0"/>
          </a:p>
        </p:txBody>
      </p:sp>
    </p:spTree>
    <p:extLst>
      <p:ext uri="{BB962C8B-B14F-4D97-AF65-F5344CB8AC3E}">
        <p14:creationId xmlns:p14="http://schemas.microsoft.com/office/powerpoint/2010/main" val="3020490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完全契约框架下的企业融资理论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二、信号显示模型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利兰和派尔</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1977</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的信号显示模型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又称</a:t>
            </a:r>
            <a:r>
              <a:rPr lang="en-US" altLang="zh-CN" sz="1800" dirty="0">
                <a:solidFill>
                  <a:srgbClr val="000000"/>
                </a:solidFill>
                <a:effectLst/>
                <a:latin typeface="NEU-BZ-S92"/>
                <a:ea typeface="方正书宋_GBK"/>
                <a:cs typeface="Times New Roman" panose="02020603050405020304" pitchFamily="18" charset="0"/>
              </a:rPr>
              <a:t>LP</a:t>
            </a:r>
            <a:r>
              <a:rPr lang="zh-CN" altLang="zh-CN" sz="1800" dirty="0">
                <a:solidFill>
                  <a:srgbClr val="000000"/>
                </a:solidFill>
                <a:effectLst/>
                <a:latin typeface="NEU-BZ-S92"/>
                <a:ea typeface="方正书宋_GBK"/>
                <a:cs typeface="Times New Roman" panose="02020603050405020304" pitchFamily="18" charset="0"/>
              </a:rPr>
              <a:t>模型。企业家通过保留持有的企业股权比例向外界传递他们对企业前途的信息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企业家越是对自己的项目有信心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就越有动力去持有股份。外部投资者对特定项目的评价与企业家的持股比例正相关。项目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的风险越大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或企业家越是厌恶风险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则企业家将降低最佳自有股权比例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企业家所选择的最佳债务水平也越低。因此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质量高的企业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其企业家往往持有较多的股份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同时外部融资的债务—权益比例比较高。</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LP</a:t>
            </a:r>
            <a:r>
              <a:rPr lang="zh-CN" altLang="zh-CN" sz="1800" dirty="0">
                <a:solidFill>
                  <a:srgbClr val="000000"/>
                </a:solidFill>
                <a:effectLst/>
                <a:latin typeface="NEU-BZ-S92"/>
                <a:ea typeface="方正书宋_GBK"/>
                <a:cs typeface="Times New Roman" panose="02020603050405020304" pitchFamily="18" charset="0"/>
              </a:rPr>
              <a:t>模型假定企业家始终按照无风险利率发行债务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没有说明企业家自有股份所显示的信号是否足够有效以确保被外部投资者所采用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这是该理论的不足之处。</a:t>
            </a:r>
          </a:p>
          <a:p>
            <a:pPr>
              <a:lnSpc>
                <a:spcPct val="100000"/>
              </a:lnSpc>
            </a:pPr>
            <a:endParaRPr lang="zh-CN" altLang="en-US" dirty="0"/>
          </a:p>
        </p:txBody>
      </p:sp>
    </p:spTree>
    <p:extLst>
      <p:ext uri="{BB962C8B-B14F-4D97-AF65-F5344CB8AC3E}">
        <p14:creationId xmlns:p14="http://schemas.microsoft.com/office/powerpoint/2010/main" val="1147760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完全契约框架下的企业融资理论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三、啄序的企业融资模型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代理成本的企业融资理论、信号显示模型关注外部融资的最佳债务—权益比例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却没有明确讨论企业对不同外部融资工具的选择是否存在先后次序问题。迈耶斯和马吉勒夫</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1984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在罗斯的基础上提出了“啄食”顺序理论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在一定程度上弥补了不足。他们的研究发现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由于外部人处于信息劣势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这导致他们对投资对象的风险评价过高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从而要求“过高的”投资佣金。</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在该理论中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不存在一个清晰定义的目标债务—权益比例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因为存在着内源的和外部的两种权益资本来源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而且企业将最先使用内源的权益资本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而只有在万不得已的情况下才使用外源的权益资本。也就是说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企业融资的顺序是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先选择内部融资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然后是外部融资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在外部融资时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优先选择发行债务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然后是混合债券</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最后才是权益。</a:t>
            </a:r>
          </a:p>
          <a:p>
            <a:pPr>
              <a:lnSpc>
                <a:spcPct val="100000"/>
              </a:lnSpc>
            </a:pPr>
            <a:endParaRPr lang="zh-CN" altLang="en-US" dirty="0"/>
          </a:p>
        </p:txBody>
      </p:sp>
    </p:spTree>
    <p:extLst>
      <p:ext uri="{BB962C8B-B14F-4D97-AF65-F5344CB8AC3E}">
        <p14:creationId xmlns:p14="http://schemas.microsoft.com/office/powerpoint/2010/main" val="3641380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第一节　契约</a:t>
                  </a:r>
                  <a:endParaRPr kumimoji="0" lang="zh-CN"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第二节　道德风险、逆向选择与科层选择</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第三节　团队生产理论</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第四节　完全契约框架下的企业融资理论</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3255483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契约</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一、契约的产生与发展</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契约的产生与发展是随着人类交易发展的需要而产生的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从人情式的交易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以交易者的宗亲关系为核心而展开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、礼仪式的交易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基于礼仪的、习俗的、宗教的、个别市场的偶然性交易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往往是半强制下的行为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到正式交易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依照法律订立的正式的证明、出卖、抵押、租赁等关系的文书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到了现代市场经济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每个人的多重需要以及由此决定的社会财富的再分配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决定了基于宗法血缘关系上的非平等、非自由的交往已远远不能满足人们的需求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人们需要进行自由平等的交往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即一种协议性质的、合作性质的交往。</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《罗马法》最早概括和反映了契约自由的原则。</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书宋_GBK"/>
                <a:cs typeface="Times New Roman" panose="02020603050405020304" pitchFamily="18" charset="0"/>
              </a:rPr>
              <a:t>世纪至</a:t>
            </a:r>
            <a:r>
              <a:rPr lang="en-US" altLang="zh-CN" sz="1800" dirty="0">
                <a:solidFill>
                  <a:srgbClr val="000000"/>
                </a:solidFill>
                <a:effectLst/>
                <a:latin typeface="NEU-BZ-S92"/>
                <a:ea typeface="方正书宋_GBK"/>
                <a:cs typeface="Times New Roman" panose="02020603050405020304" pitchFamily="18" charset="0"/>
              </a:rPr>
              <a:t>15</a:t>
            </a:r>
            <a:r>
              <a:rPr lang="zh-CN" altLang="zh-CN" sz="1800" dirty="0">
                <a:solidFill>
                  <a:srgbClr val="000000"/>
                </a:solidFill>
                <a:effectLst/>
                <a:latin typeface="NEU-BZ-S92"/>
                <a:ea typeface="方正书宋_GBK"/>
                <a:cs typeface="Times New Roman" panose="02020603050405020304" pitchFamily="18" charset="0"/>
              </a:rPr>
              <a:t>世纪的法国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在商业领域已经极为广泛地使用契约了。</a:t>
            </a:r>
            <a:r>
              <a:rPr lang="en-US" altLang="zh-CN" sz="1800" dirty="0">
                <a:solidFill>
                  <a:srgbClr val="000000"/>
                </a:solidFill>
                <a:effectLst/>
                <a:latin typeface="NEU-BZ-S92"/>
                <a:ea typeface="方正书宋_GBK"/>
                <a:cs typeface="Times New Roman" panose="02020603050405020304" pitchFamily="18" charset="0"/>
              </a:rPr>
              <a:t>15</a:t>
            </a:r>
            <a:r>
              <a:rPr lang="zh-CN" altLang="zh-CN" sz="1800" dirty="0">
                <a:solidFill>
                  <a:srgbClr val="000000"/>
                </a:solidFill>
                <a:effectLst/>
                <a:latin typeface="NEU-BZ-S92"/>
                <a:ea typeface="方正书宋_GBK"/>
                <a:cs typeface="Times New Roman" panose="02020603050405020304" pitchFamily="18" charset="0"/>
              </a:rPr>
              <a:t>世纪中叶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法国最著名的麦第奇银行已经有了使用契约的高超的专门技术。</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1803~1804</a:t>
            </a:r>
            <a:r>
              <a:rPr lang="zh-CN" altLang="zh-CN" sz="1800" dirty="0">
                <a:solidFill>
                  <a:srgbClr val="000000"/>
                </a:solidFill>
                <a:effectLst/>
                <a:latin typeface="NEU-BZ-S92"/>
                <a:ea typeface="方正书宋_GBK"/>
                <a:cs typeface="Times New Roman" panose="02020603050405020304" pitchFamily="18" charset="0"/>
              </a:rPr>
              <a:t>年公布的《法国民法典》中释义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“契约为一种合意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依此合意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一人或数人对于其他一人或数人负担给付、作为或不作为的债务。”</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在中国古代典籍中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“契约”一词出现较少</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而“契”之概念则多次出现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古汉语中的“契”字</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已相当于契约这个概念了。在中国古代</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“契”既指一种协议过程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又指一种协议的结果。</a:t>
            </a:r>
          </a:p>
          <a:p>
            <a:pPr>
              <a:lnSpc>
                <a:spcPct val="100000"/>
              </a:lnSpc>
            </a:pPr>
            <a:endParaRPr lang="zh-CN" altLang="en-US" dirty="0"/>
          </a:p>
        </p:txBody>
      </p:sp>
    </p:spTree>
    <p:extLst>
      <p:ext uri="{BB962C8B-B14F-4D97-AF65-F5344CB8AC3E}">
        <p14:creationId xmlns:p14="http://schemas.microsoft.com/office/powerpoint/2010/main" val="137234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契约</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二、契约的概念</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契约是指当事人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两个以上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在地位平等、意念自由的前提下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各方为了自己的经济状况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至少理性预期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而在交易过程中确立的一种权利流转关系。因此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契约应包含以下几个特征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一是许诺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这种诺言可以是成文的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也可以是口头的</a:t>
            </a:r>
            <a:r>
              <a:rPr lang="zh-CN" altLang="zh-CN" sz="1800" dirty="0" smtClean="0">
                <a:solidFill>
                  <a:srgbClr val="000000"/>
                </a:solidFill>
                <a:effectLst/>
                <a:latin typeface="NEU-BZ-S92"/>
                <a:ea typeface="方正书宋_GBK"/>
                <a:cs typeface="Times New Roman" panose="02020603050405020304" pitchFamily="18" charset="0"/>
              </a:rPr>
              <a:t>。二</a:t>
            </a:r>
            <a:r>
              <a:rPr lang="zh-CN" altLang="zh-CN" sz="1800" dirty="0">
                <a:solidFill>
                  <a:srgbClr val="000000"/>
                </a:solidFill>
                <a:effectLst/>
                <a:latin typeface="NEU-BZ-S92"/>
                <a:ea typeface="方正书宋_GBK"/>
                <a:cs typeface="Times New Roman" panose="02020603050405020304" pitchFamily="18" charset="0"/>
              </a:rPr>
              <a:t>是信赖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许诺的直接目的就是要在当事人双方之间建立一种信赖关系</a:t>
            </a:r>
            <a:r>
              <a:rPr lang="zh-CN" altLang="zh-CN" sz="1800" dirty="0" smtClean="0">
                <a:solidFill>
                  <a:srgbClr val="000000"/>
                </a:solidFill>
                <a:effectLst/>
                <a:latin typeface="NEU-BZ-S92"/>
                <a:ea typeface="方正书宋_GBK"/>
                <a:cs typeface="Times New Roman" panose="02020603050405020304" pitchFamily="18" charset="0"/>
              </a:rPr>
              <a:t>。三</a:t>
            </a:r>
            <a:r>
              <a:rPr lang="zh-CN" altLang="zh-CN" sz="1800" dirty="0">
                <a:solidFill>
                  <a:srgbClr val="000000"/>
                </a:solidFill>
                <a:effectLst/>
                <a:latin typeface="NEU-BZ-S92"/>
                <a:ea typeface="方正书宋_GBK"/>
                <a:cs typeface="Times New Roman" panose="02020603050405020304" pitchFamily="18" charset="0"/>
              </a:rPr>
              <a:t>是义务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遵守诺言和执行诺言就是承担义务。许诺、信赖和义务构成了契约活动的基本特征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它们贯穿于整个契约过程中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这也正是契约得以实现的关键所在。</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契约有以下几种类型</a:t>
            </a:r>
            <a:r>
              <a:rPr lang="en-US" altLang="zh-CN" sz="1800" dirty="0">
                <a:solidFill>
                  <a:srgbClr val="000000"/>
                </a:solidFill>
                <a:effectLst/>
                <a:latin typeface="方正书宋_GBK"/>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spcBef>
                <a:spcPts val="300"/>
              </a:spcBef>
              <a:spcAft>
                <a:spcPts val="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完全契约与不完全契约</a:t>
            </a:r>
          </a:p>
          <a:p>
            <a:pPr marL="0" indent="0" algn="just" eaLnBrk="1" fontAlgn="auto" hangingPunct="1">
              <a:spcBef>
                <a:spcPts val="300"/>
              </a:spcBef>
              <a:spcAft>
                <a:spcPts val="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隐性契约与显性契约</a:t>
            </a:r>
          </a:p>
          <a:p>
            <a:pPr marL="0" indent="0" algn="just" eaLnBrk="1" fontAlgn="auto" hangingPunct="1">
              <a:spcBef>
                <a:spcPts val="300"/>
              </a:spcBef>
              <a:spcAft>
                <a:spcPts val="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激励契约</a:t>
            </a:r>
          </a:p>
          <a:p>
            <a:pPr marL="0" indent="0" algn="just" eaLnBrk="1" fontAlgn="auto" hangingPunct="1">
              <a:spcBef>
                <a:spcPts val="300"/>
              </a:spcBef>
              <a:spcAft>
                <a:spcPts val="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自我履行协议与第三方履行契约</a:t>
            </a:r>
          </a:p>
          <a:p>
            <a:pPr marL="0" indent="0" algn="just" eaLnBrk="1" fontAlgn="auto" hangingPunct="1">
              <a:spcBef>
                <a:spcPts val="300"/>
              </a:spcBef>
              <a:spcAft>
                <a:spcPts val="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关系性契约</a:t>
            </a:r>
          </a:p>
          <a:p>
            <a:endParaRPr lang="zh-CN" altLang="en-US" dirty="0"/>
          </a:p>
        </p:txBody>
      </p:sp>
    </p:spTree>
    <p:extLst>
      <p:ext uri="{BB962C8B-B14F-4D97-AF65-F5344CB8AC3E}">
        <p14:creationId xmlns:p14="http://schemas.microsoft.com/office/powerpoint/2010/main" val="3001319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契约</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三、契约理论及企业的契约属性</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契约理论是近</a:t>
            </a:r>
            <a:r>
              <a:rPr lang="en-US" altLang="zh-CN" sz="1800" dirty="0">
                <a:solidFill>
                  <a:srgbClr val="000000"/>
                </a:solidFill>
                <a:effectLst/>
                <a:latin typeface="NEU-BZ-S92"/>
                <a:ea typeface="方正书宋_GBK"/>
                <a:cs typeface="Times New Roman" panose="02020603050405020304" pitchFamily="18" charset="0"/>
              </a:rPr>
              <a:t>30</a:t>
            </a:r>
            <a:r>
              <a:rPr lang="zh-CN" altLang="zh-CN" sz="1800" dirty="0">
                <a:solidFill>
                  <a:srgbClr val="000000"/>
                </a:solidFill>
                <a:effectLst/>
                <a:latin typeface="NEU-BZ-S92"/>
                <a:ea typeface="方正书宋_GBK"/>
                <a:cs typeface="Times New Roman" panose="02020603050405020304" pitchFamily="18" charset="0"/>
              </a:rPr>
              <a:t>年来迅速发展的经济学分支之一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也因为如此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一直处于不停的整合过程之中。契约理论经历了古典契约理论、新古典契约理论和现代契约理论三个主要发展阶段。</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古典契约理论的代表人物包括斯密、李嘉图、穆勒、门格尔、杰文斯、瓦尔拉斯。</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新古典契约理论源起于</a:t>
            </a:r>
            <a:r>
              <a:rPr lang="en-US" altLang="zh-CN" sz="1800" dirty="0">
                <a:solidFill>
                  <a:srgbClr val="000000"/>
                </a:solidFill>
                <a:effectLst/>
                <a:latin typeface="NEU-BZ-S92"/>
                <a:ea typeface="方正书宋_GBK"/>
                <a:cs typeface="Times New Roman" panose="02020603050405020304" pitchFamily="18" charset="0"/>
              </a:rPr>
              <a:t>19</a:t>
            </a:r>
            <a:r>
              <a:rPr lang="zh-CN" altLang="zh-CN" sz="1800" dirty="0">
                <a:solidFill>
                  <a:srgbClr val="000000"/>
                </a:solidFill>
                <a:effectLst/>
                <a:latin typeface="NEU-BZ-S92"/>
                <a:ea typeface="方正书宋_GBK"/>
                <a:cs typeface="Times New Roman" panose="02020603050405020304" pitchFamily="18" charset="0"/>
              </a:rPr>
              <a:t>世纪</a:t>
            </a:r>
            <a:r>
              <a:rPr lang="en-US" altLang="zh-CN" sz="1800" dirty="0">
                <a:solidFill>
                  <a:srgbClr val="000000"/>
                </a:solidFill>
                <a:effectLst/>
                <a:latin typeface="NEU-BZ-S92"/>
                <a:ea typeface="方正书宋_GBK"/>
                <a:cs typeface="Times New Roman" panose="02020603050405020304" pitchFamily="18" charset="0"/>
              </a:rPr>
              <a:t>60</a:t>
            </a:r>
            <a:r>
              <a:rPr lang="zh-CN" altLang="zh-CN" sz="1800" dirty="0">
                <a:solidFill>
                  <a:srgbClr val="000000"/>
                </a:solidFill>
                <a:effectLst/>
                <a:latin typeface="NEU-BZ-S92"/>
                <a:ea typeface="方正书宋_GBK"/>
                <a:cs typeface="Times New Roman" panose="02020603050405020304" pitchFamily="18" charset="0"/>
              </a:rPr>
              <a:t>年代的库恩范式革命及</a:t>
            </a:r>
            <a:r>
              <a:rPr lang="en-US" altLang="zh-CN" sz="1800" dirty="0">
                <a:solidFill>
                  <a:srgbClr val="000000"/>
                </a:solidFill>
                <a:effectLst/>
                <a:latin typeface="NEU-BZ-S92"/>
                <a:ea typeface="方正书宋_GBK"/>
                <a:cs typeface="Times New Roman" panose="02020603050405020304" pitchFamily="18" charset="0"/>
              </a:rPr>
              <a:t>19</a:t>
            </a:r>
            <a:r>
              <a:rPr lang="zh-CN" altLang="zh-CN" sz="1800" dirty="0">
                <a:solidFill>
                  <a:srgbClr val="000000"/>
                </a:solidFill>
                <a:effectLst/>
                <a:latin typeface="NEU-BZ-S92"/>
                <a:ea typeface="方正书宋_GBK"/>
                <a:cs typeface="Times New Roman" panose="02020603050405020304" pitchFamily="18" charset="0"/>
              </a:rPr>
              <a:t>世纪</a:t>
            </a:r>
            <a:r>
              <a:rPr lang="en-US" altLang="zh-CN" sz="1800" dirty="0">
                <a:solidFill>
                  <a:srgbClr val="000000"/>
                </a:solidFill>
                <a:effectLst/>
                <a:latin typeface="NEU-BZ-S92"/>
                <a:ea typeface="方正书宋_GBK"/>
                <a:cs typeface="Times New Roman" panose="02020603050405020304" pitchFamily="18" charset="0"/>
              </a:rPr>
              <a:t>70</a:t>
            </a:r>
            <a:r>
              <a:rPr lang="zh-CN" altLang="zh-CN" sz="1800" dirty="0">
                <a:solidFill>
                  <a:srgbClr val="000000"/>
                </a:solidFill>
                <a:effectLst/>
                <a:latin typeface="NEU-BZ-S92"/>
                <a:ea typeface="方正书宋_GBK"/>
                <a:cs typeface="Times New Roman" panose="02020603050405020304" pitchFamily="18" charset="0"/>
              </a:rPr>
              <a:t>年代的边际革命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尤其是</a:t>
            </a:r>
            <a:r>
              <a:rPr lang="en-US" altLang="zh-CN" sz="1800" dirty="0">
                <a:solidFill>
                  <a:srgbClr val="000000"/>
                </a:solidFill>
                <a:effectLst/>
                <a:latin typeface="NEU-BZ-S92"/>
                <a:ea typeface="方正书宋_GBK"/>
                <a:cs typeface="Times New Roman" panose="02020603050405020304" pitchFamily="18" charset="0"/>
              </a:rPr>
              <a:t>19</a:t>
            </a:r>
            <a:r>
              <a:rPr lang="zh-CN" altLang="zh-CN" sz="1800" dirty="0">
                <a:solidFill>
                  <a:srgbClr val="000000"/>
                </a:solidFill>
                <a:effectLst/>
                <a:latin typeface="NEU-BZ-S92"/>
                <a:ea typeface="方正书宋_GBK"/>
                <a:cs typeface="Times New Roman" panose="02020603050405020304" pitchFamily="18" charset="0"/>
              </a:rPr>
              <a:t>世纪</a:t>
            </a:r>
            <a:r>
              <a:rPr lang="en-US" altLang="zh-CN" sz="1800" dirty="0">
                <a:solidFill>
                  <a:srgbClr val="000000"/>
                </a:solidFill>
                <a:effectLst/>
                <a:latin typeface="NEU-BZ-S92"/>
                <a:ea typeface="方正书宋_GBK"/>
                <a:cs typeface="Times New Roman" panose="02020603050405020304" pitchFamily="18" charset="0"/>
              </a:rPr>
              <a:t>70</a:t>
            </a:r>
            <a:r>
              <a:rPr lang="zh-CN" altLang="zh-CN" sz="1800" dirty="0">
                <a:solidFill>
                  <a:srgbClr val="000000"/>
                </a:solidFill>
                <a:effectLst/>
                <a:latin typeface="NEU-BZ-S92"/>
                <a:ea typeface="方正书宋_GBK"/>
                <a:cs typeface="Times New Roman" panose="02020603050405020304" pitchFamily="18" charset="0"/>
              </a:rPr>
              <a:t>年代开始的边际革命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使经济学建立起了基本框架和分析范式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并发展出了有别于古典契约理论的新古典契约理论。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现代契约理论是在古典契约理论和新古典契约理论的基础上发展起来的。它具有两大分支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一是完全契约理论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二是不完全契约理论。</a:t>
            </a:r>
          </a:p>
          <a:p>
            <a:pPr>
              <a:lnSpc>
                <a:spcPct val="100000"/>
              </a:lnSpc>
            </a:pPr>
            <a:endParaRPr lang="zh-CN" altLang="en-US" dirty="0"/>
          </a:p>
        </p:txBody>
      </p:sp>
    </p:spTree>
    <p:extLst>
      <p:ext uri="{BB962C8B-B14F-4D97-AF65-F5344CB8AC3E}">
        <p14:creationId xmlns:p14="http://schemas.microsoft.com/office/powerpoint/2010/main" val="1981824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道德风险、逆向选择与科层选择</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一、信息不对称及其后果</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由于人的有限理性、机会主义及技术的限制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很多时候</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人们生活在一个信息不对称的世界。所谓信息不对称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是指契约当事人一方持有另一方不知道的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尤其是他方无法检验的信息或知识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亦称私人信息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信息不对称导致的结果首先是在契约执行的过程中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代理人的目标偏离委托人的目标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代理人在追求效用最大化时无法实现委托人的效用最大化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均衡契约、最优契约难以实现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因为机会主义的交易者会利用这种不对称逃避风险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将交易成本转移给他人。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信息不对称包括两种情形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一种是事前信息不对称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另一种是事后信息不对称。在第一种情况下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具有信息优势的一方有事前机会主义倾向</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导致逆向选择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在第二种情况下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具有信息优势的一方具有事后机会主义倾向</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带来道德风险问题。</a:t>
            </a:r>
          </a:p>
          <a:p>
            <a:pPr>
              <a:lnSpc>
                <a:spcPct val="100000"/>
              </a:lnSpc>
            </a:pPr>
            <a:endParaRPr lang="zh-CN" altLang="en-US" dirty="0"/>
          </a:p>
        </p:txBody>
      </p:sp>
    </p:spTree>
    <p:extLst>
      <p:ext uri="{BB962C8B-B14F-4D97-AF65-F5344CB8AC3E}">
        <p14:creationId xmlns:p14="http://schemas.microsoft.com/office/powerpoint/2010/main" val="1800924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道德风险、逆向选择与科层选择</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二、逆向选择问题</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事前信息不对称将导致逆向选择问题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即当事人的行动只有他自己知道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或只被契约中所有人知道而局外人不能观察到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是一种外生性信息不对称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是客观事物本身具有的。</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在企业里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与雇佣合约有关的签约前信息不对称往往带来逆向选择问题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因为寻找工作的人要比大多数潜在的雇主更了解他们自身的真实能力。为了克服这种度量问题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信号机制可以提供帮助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比如雇员所获得的教育水平可能对于他在工作上的潜在生产力提供了某种有用的信息。</a:t>
            </a:r>
          </a:p>
          <a:p>
            <a:endParaRPr lang="zh-CN" altLang="en-US" dirty="0"/>
          </a:p>
        </p:txBody>
      </p:sp>
    </p:spTree>
    <p:extLst>
      <p:ext uri="{BB962C8B-B14F-4D97-AF65-F5344CB8AC3E}">
        <p14:creationId xmlns:p14="http://schemas.microsoft.com/office/powerpoint/2010/main" val="2482252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道德风险、逆向选择与科层选择</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三、道德风险</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当事人签订合约后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一方拥有隐藏信息和隐藏行为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而另外一方无法观察到、无法监督</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这时另外一方就会遭遇道德风险。</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道德风险存在于企业的许多关系中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如债权人和债务人、雇主和雇员、人力资本所有者和物质资本所有者等。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企业中的道德风险还存在于股权合约与债权合约中。</a:t>
            </a:r>
          </a:p>
          <a:p>
            <a:pPr>
              <a:lnSpc>
                <a:spcPct val="100000"/>
              </a:lnSpc>
            </a:pPr>
            <a:endParaRPr lang="zh-CN" altLang="en-US" dirty="0"/>
          </a:p>
        </p:txBody>
      </p:sp>
    </p:spTree>
    <p:extLst>
      <p:ext uri="{BB962C8B-B14F-4D97-AF65-F5344CB8AC3E}">
        <p14:creationId xmlns:p14="http://schemas.microsoft.com/office/powerpoint/2010/main" val="1659158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道德风险、逆向选择与科层选择</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四、企业的科层安排</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通常情况下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科层制指的是一种权力根据职能和职位进行分工和分层、以规则为管理主体的组织体系和管理方式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它既是一种组织结构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也是一种管理方式。</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高效率的生产要求企业能够有效地协调企业内各部门的工作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调动全体雇员的积极性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而这都要依托一个良好的组织结构、合适的科层安排。</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我们需要研究最优的组织设计方案、等级的层数、每人管辖的范围和奖惩的大小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使得每个成员都能最大限度地为企业的整体目标努力。这就是激励理论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它在科层制里的应用包括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一是企业内部监督</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假如劳动本身不受到监督</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或者从劳动的结果无法精确判断个人的贡献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个人就不会努力工作。所以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企业管理人员的重要职责是监督下级的工作并实施奖惩。二是企业内部的竞赛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比如评选“最佳工作者”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评选“一等奖”等。</a:t>
            </a:r>
          </a:p>
          <a:p>
            <a:pPr>
              <a:lnSpc>
                <a:spcPct val="100000"/>
              </a:lnSpc>
            </a:pPr>
            <a:endParaRPr lang="zh-CN" altLang="en-US" dirty="0"/>
          </a:p>
        </p:txBody>
      </p:sp>
    </p:spTree>
    <p:extLst>
      <p:ext uri="{BB962C8B-B14F-4D97-AF65-F5344CB8AC3E}">
        <p14:creationId xmlns:p14="http://schemas.microsoft.com/office/powerpoint/2010/main" val="279672163"/>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2231</Words>
  <Application>Microsoft Office PowerPoint</Application>
  <PresentationFormat>宽屏</PresentationFormat>
  <Paragraphs>69</Paragraphs>
  <Slides>14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GungsuhChe</vt:lpstr>
      <vt:lpstr>NEU-BZ-S92</vt:lpstr>
      <vt:lpstr>方正粗黑宋简体</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契约</vt:lpstr>
      <vt:lpstr>第一节　契约</vt:lpstr>
      <vt:lpstr>第一节　契约</vt:lpstr>
      <vt:lpstr>第二节　道德风险、逆向选择与科层选择</vt:lpstr>
      <vt:lpstr>第二节　道德风险、逆向选择与科层选择</vt:lpstr>
      <vt:lpstr>第二节　道德风险、逆向选择与科层选择</vt:lpstr>
      <vt:lpstr>第二节　道德风险、逆向选择与科层选择</vt:lpstr>
      <vt:lpstr>第三节　团队生产理论</vt:lpstr>
      <vt:lpstr>第三节　团队生产理论</vt:lpstr>
      <vt:lpstr>第四节　完全契约框架下的企业融资理论</vt:lpstr>
      <vt:lpstr>第四节　完全契约框架下的企业融资理论</vt:lpstr>
      <vt:lpstr>第四节　完全契约框架下的企业融资理论</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2021-02-28T08:11:06Z</dcterms:created>
  <dcterms:modified xsi:type="dcterms:W3CDTF">2021-02-28T09:59:47Z</dcterms:modified>
</cp:coreProperties>
</file>