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gs" Target="tags/tag69.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8.xml"/><Relationship Id="rId1" Type="http://schemas.openxmlformats.org/officeDocument/2006/relationships/tags" Target="../tags/tag6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第七章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票据法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票据的转让与流通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二、票据流通性的条件与流通方式</a:t>
            </a:r>
            <a:endParaRPr lang="zh-CN" altLang="zh-CN" sz="2600" b="1" dirty="0">
              <a:latin typeface="黑体" panose="02010609060101010101" pitchFamily="49" charset="-122"/>
              <a:ea typeface="黑体" panose="02010609060101010101" pitchFamily="49" charset="-122"/>
            </a:endParaRPr>
          </a:p>
          <a:p>
            <a:r>
              <a:rPr lang="zh-CN" altLang="en-US"/>
              <a:t>包括我国在内的很多国家关于票据具备流通性的条件大体是一致的，即除画线支票外，凡未注明“不可转让”或“不得由指定人收款”或“仅付某某”“委托收款”之类字样的票据皆具备流通性;反之，就不具备流通性。</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票据的转让与流通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三、背书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(一)票据流通转让背书的有效条件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(二)背书种类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(三)背书人的责任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(四)伪造的与未经授权背书的后果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票据的转让与流通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四、交付转让人的责任</a:t>
            </a:r>
            <a:endParaRPr lang="zh-CN" altLang="zh-CN" sz="2600" b="1" dirty="0">
              <a:latin typeface="黑体" panose="02010609060101010101" pitchFamily="49" charset="-122"/>
              <a:ea typeface="黑体" panose="02010609060101010101" pitchFamily="49" charset="-122"/>
            </a:endParaRPr>
          </a:p>
          <a:p>
            <a:r>
              <a:rPr lang="zh-CN" altLang="en-US"/>
              <a:t>来人票据及最后一项为空白背书的票据仅凭交付即可流通转让，未在这类票据上背书的出让人称交付转让人。关于交付转让人的责任，各国的规定大体是一致的，即交付转让人须对直接的后手对价受让人保证:按票据的文义，他有权转让该票据，并在他转让时未曾获悉有使票据失去任何价值的事实，该票据会被承兑和付款。除此之外，交付转让人对其后的任何间接受让人不负如此之责。</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票据的转让与流通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五、过期或被拒付的票据的流通转让问题</a:t>
            </a:r>
            <a:endParaRPr lang="zh-CN" altLang="zh-CN" sz="2600" b="1" dirty="0">
              <a:latin typeface="黑体" panose="02010609060101010101" pitchFamily="49" charset="-122"/>
              <a:ea typeface="黑体" panose="02010609060101010101" pitchFamily="49" charset="-122"/>
            </a:endParaRPr>
          </a:p>
          <a:p>
            <a:r>
              <a:rPr lang="zh-CN" altLang="en-US"/>
              <a:t>过期票据是指付款期限已过的票据。但对其中的即期票据的过期确定问题，两大法系国家的规定是不一样的。英美法系国家一般规定，当其票面显示已流通了一段不合理的时间，便被认为是过期。这里的“合理时间”之判定，仍是以具体情形为依据。日内瓦统一法系国家一般规定，即期票据流通达1年后即被视为过期，除非出票人或背书人有相反规定。</a:t>
            </a:r>
            <a:endParaRPr lang="zh-CN" altLang="en-US"/>
          </a:p>
          <a:p>
            <a:r>
              <a:rPr lang="zh-CN" altLang="en-US"/>
              <a:t>两大法系国家一般允许过期票据的流通和转让，但各国对当事人做这种流通转让的法律后果的规定是不一致的。</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持票人的权利与责任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一、持票人的种类与权利</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(一)单纯持票人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(二)对价持票人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(三)正当持票人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持票人的权利与责任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二、持票人的责任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(一)不得对票据进行涂改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(二)正确地进行提示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(三)依法作拒付书、拒付通知，并须恰当地行使追索权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(四)转让或流通票据时须承担保证责任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票据的提示、承兑与付款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一、票据的提示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(一)承兑提示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1.须作承兑提示的情形</a:t>
            </a:r>
            <a:endParaRPr lang="zh-CN" altLang="en-US"/>
          </a:p>
          <a:p>
            <a:r>
              <a:rPr lang="zh-CN" altLang="en-US"/>
              <a:t>2.承兑提示的做出时间</a:t>
            </a:r>
            <a:endParaRPr lang="zh-CN" altLang="en-US"/>
          </a:p>
          <a:p>
            <a:r>
              <a:rPr lang="zh-CN" altLang="en-US"/>
              <a:t>3.承兑提示的地点</a:t>
            </a:r>
            <a:endParaRPr lang="zh-CN" altLang="en-US"/>
          </a:p>
          <a:p>
            <a:r>
              <a:rPr lang="zh-CN" altLang="en-US"/>
              <a:t>4.承兑提示的方式</a:t>
            </a:r>
            <a:endParaRPr lang="zh-CN" altLang="en-US"/>
          </a:p>
          <a:p>
            <a:r>
              <a:rPr lang="zh-CN" altLang="en-US"/>
              <a:t>5.未作承兑提示的后果</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票据的提示、承兑与付款</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(二)付款提示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1.须做付款提示的情形</a:t>
            </a:r>
            <a:endParaRPr lang="zh-CN" altLang="en-US"/>
          </a:p>
          <a:p>
            <a:r>
              <a:rPr lang="zh-CN" altLang="en-US"/>
              <a:t>2.付款提示的时间</a:t>
            </a:r>
            <a:endParaRPr lang="zh-CN" altLang="en-US"/>
          </a:p>
          <a:p>
            <a:r>
              <a:rPr lang="zh-CN" altLang="en-US"/>
              <a:t>3.付款提示的地点</a:t>
            </a:r>
            <a:endParaRPr lang="zh-CN" altLang="en-US"/>
          </a:p>
          <a:p>
            <a:r>
              <a:rPr lang="zh-CN" altLang="en-US"/>
              <a:t>4.未做付款提示的后果</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票据的提示、承兑与付款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二、票据的承兑</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(一)承兑要件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1.承兑人的签名</a:t>
            </a:r>
            <a:endParaRPr lang="zh-CN" altLang="en-US"/>
          </a:p>
          <a:p>
            <a:r>
              <a:rPr lang="zh-CN" altLang="en-US"/>
              <a:t>2.承兑签名须写在票据上</a:t>
            </a:r>
            <a:endParaRPr lang="zh-CN" altLang="en-US"/>
          </a:p>
          <a:p>
            <a:r>
              <a:rPr lang="zh-CN" altLang="en-US"/>
              <a:t>3.见票后定期付款或指定承兑期限之票据须注明承兑期限</a:t>
            </a:r>
            <a:endParaRPr lang="zh-CN" altLang="en-US"/>
          </a:p>
          <a:p>
            <a:r>
              <a:rPr lang="zh-CN" altLang="en-US"/>
              <a:t>4.承兑须在法定时间内做出</a:t>
            </a:r>
            <a:endParaRPr lang="zh-CN" altLang="en-US"/>
          </a:p>
          <a:p>
            <a:r>
              <a:rPr lang="zh-CN" altLang="en-US"/>
              <a:t>5.承兑于交付或通知到达持票人时生效</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(二)各种承兑及其法律后果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1.普通承兑</a:t>
            </a:r>
            <a:endParaRPr lang="zh-CN" altLang="en-US"/>
          </a:p>
          <a:p>
            <a:r>
              <a:rPr lang="zh-CN" altLang="en-US"/>
              <a:t>2.限制承兑</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票据的提示、承兑与付款</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三、票据的付款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(一)正式付款的有效条件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1.必须在票据到期日或到期日以后付款</a:t>
            </a:r>
            <a:endParaRPr lang="zh-CN" altLang="en-US"/>
          </a:p>
          <a:p>
            <a:r>
              <a:rPr lang="zh-CN" altLang="en-US"/>
              <a:t>2.必须是善意的付款</a:t>
            </a:r>
            <a:endParaRPr lang="zh-CN" altLang="en-US"/>
          </a:p>
          <a:p>
            <a:r>
              <a:rPr lang="zh-CN" altLang="en-US"/>
              <a:t>3.付款必须符合票据的文义</a:t>
            </a:r>
            <a:endParaRPr lang="zh-CN" altLang="en-US"/>
          </a:p>
          <a:p>
            <a:r>
              <a:rPr lang="zh-CN" altLang="en-US"/>
              <a:t>4.必须在法定时限内做出付款</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(二)付款的类型及其法律意义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1.全部付款</a:t>
            </a:r>
            <a:endParaRPr lang="zh-CN" altLang="en-US"/>
          </a:p>
          <a:p>
            <a:r>
              <a:rPr lang="zh-CN" altLang="en-US"/>
              <a:t>2.部分付款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5" name="组合 4"/>
          <p:cNvGrpSpPr/>
          <p:nvPr/>
        </p:nvGrpSpPr>
        <p:grpSpPr>
          <a:xfrm>
            <a:off x="955040" y="1456690"/>
            <a:ext cx="8614410" cy="4862195"/>
            <a:chOff x="1504" y="2294"/>
            <a:chExt cx="13566" cy="7657"/>
          </a:xfrm>
        </p:grpSpPr>
        <p:grpSp>
          <p:nvGrpSpPr>
            <p:cNvPr id="3" name="组合 2"/>
            <p:cNvGrpSpPr/>
            <p:nvPr/>
          </p:nvGrpSpPr>
          <p:grpSpPr>
            <a:xfrm>
              <a:off x="1504" y="2294"/>
              <a:ext cx="10679" cy="6578"/>
              <a:chOff x="1504" y="2745"/>
              <a:chExt cx="10679" cy="6578"/>
            </a:xfrm>
          </p:grpSpPr>
          <p:grpSp>
            <p:nvGrpSpPr>
              <p:cNvPr id="10" name="组合 9"/>
              <p:cNvGrpSpPr/>
              <p:nvPr/>
            </p:nvGrpSpPr>
            <p:grpSpPr>
              <a:xfrm>
                <a:off x="1504" y="2745"/>
                <a:ext cx="10679" cy="5468"/>
                <a:chOff x="5309" y="3179"/>
                <a:chExt cx="1067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票据的出立</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1067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票据的转让与流通</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005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持票人的权利与责任</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票据的提示、承兑与付款</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2" name="矩形 32"/>
              <p:cNvSpPr>
                <a:spLocks noChangeArrowheads="1"/>
              </p:cNvSpPr>
              <p:nvPr>
                <p:custDataLst>
                  <p:tags r:id="rId1"/>
                </p:custDataLst>
              </p:nvPr>
            </p:nvSpPr>
            <p:spPr bwMode="auto">
              <a:xfrm>
                <a:off x="1548" y="8488"/>
                <a:ext cx="9893"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第六节　票据的拒付与追索</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4" name="矩形 32"/>
            <p:cNvSpPr>
              <a:spLocks noChangeArrowheads="1"/>
            </p:cNvSpPr>
            <p:nvPr>
              <p:custDataLst>
                <p:tags r:id="rId2"/>
              </p:custDataLst>
            </p:nvPr>
          </p:nvSpPr>
          <p:spPr bwMode="auto">
            <a:xfrm>
              <a:off x="1539" y="9116"/>
              <a:ext cx="1353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第七节　关于票据的其他规定</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票据的提示、承兑与付款</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(三)付款人的权利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(1)要求持票人出示票据;</a:t>
            </a:r>
            <a:endParaRPr lang="zh-CN" altLang="en-US"/>
          </a:p>
          <a:p>
            <a:r>
              <a:rPr lang="zh-CN" altLang="en-US"/>
              <a:t>(2)合理地验明持票人的身份;</a:t>
            </a:r>
            <a:endParaRPr lang="zh-CN" altLang="en-US"/>
          </a:p>
          <a:p>
            <a:r>
              <a:rPr lang="zh-CN" altLang="en-US"/>
              <a:t>(3)在付款提示者为持票人的代表或代理人的场合，要求其提供充分的授权证明;</a:t>
            </a:r>
            <a:endParaRPr lang="zh-CN" altLang="en-US"/>
          </a:p>
          <a:p>
            <a:r>
              <a:rPr lang="zh-CN" altLang="en-US"/>
              <a:t>(4)要求提示者在票据上签名并注明所收讫的款项;</a:t>
            </a:r>
            <a:endParaRPr lang="zh-CN" altLang="en-US"/>
          </a:p>
          <a:p>
            <a:r>
              <a:rPr lang="zh-CN" altLang="en-US"/>
              <a:t>(5)在付清票款时要求持票人当场交出票据。</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票据的拒付与追索</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一、拒绝证书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(一)须做拒绝证书的场合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对此，各国的规定是不一致的。英国《票据法》规定，只有在下列两种场合下才必须做出拒绝证书:国外汇票与支票遭拒付;票据遭拒付后，持票人要求参加承兑或参加付款的。</a:t>
            </a:r>
            <a:endParaRPr lang="zh-CN" altLang="en-US"/>
          </a:p>
          <a:p>
            <a:r>
              <a:rPr lang="zh-CN" altLang="en-US"/>
              <a:t>美国法规定，只有在国外汇票遭拒付时才须做拒绝证书(英美法中的国外票据一般是指出票地或付款地在国外的票据)。此外，在票据到期前，承兑人已破产或无力清偿票款的情况下，为保障其利益，英国法建议持票人提前做成拒绝证书以对抗出票人和背书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票据的拒付与追索</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(二)拒绝证书的做成规则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1.拒绝证书的做成期限</a:t>
            </a:r>
            <a:endParaRPr lang="zh-CN" altLang="en-US"/>
          </a:p>
          <a:p>
            <a:r>
              <a:rPr lang="zh-CN" altLang="en-US"/>
              <a:t>2.拒绝证书的做成地点</a:t>
            </a:r>
            <a:endParaRPr lang="zh-CN" altLang="en-US"/>
          </a:p>
          <a:p>
            <a:r>
              <a:rPr lang="zh-CN" altLang="en-US"/>
              <a:t>3.拒绝证书的内容</a:t>
            </a:r>
            <a:endParaRPr lang="zh-CN" altLang="en-US"/>
          </a:p>
          <a:p>
            <a:r>
              <a:rPr lang="zh-CN" altLang="en-US"/>
              <a:t>4.拒绝证书的做成方式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(三)未做拒绝证书的法律后果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英美法系国家规定，应必须做拒绝证书的场合持票人未做拒绝证书的，出票人和背书人的责任即告解除。日内瓦统一法系国家则一般规定，在应做拒绝证书而未做拒绝证书之前，持票人不得对出票人和背书人行使追索权。</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票据的拒付与追索</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二、拒付通知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(一)需发拒付通知的场合与例外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(二)拒付通知的发送规则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(三)未发拒付通知的法律后果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票据的拒付与追索</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三、追索规则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(一)被追索者的责任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(二)追索金额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(三)被追索者的权利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(四)追索时效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关于票据的其他规定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一、成套票据</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(一)成套票据的构成要件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1.同样文义的票据两张以上(包括两张)</a:t>
            </a:r>
            <a:endParaRPr lang="zh-CN" altLang="en-US"/>
          </a:p>
          <a:p>
            <a:r>
              <a:rPr lang="zh-CN" altLang="en-US"/>
              <a:t>2.每张上面均须有编号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(二)成套票据的运行规则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各国关于成套票据的最基本的运行规则是，成套票据中的各张可一同或只让其中一张转让或流通，但付款人只需而且只能对其中的一张支付票款，随后其余各张即告作废。</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(三)成套票据的作用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成套票据主要被用于对外贸易结算，其主要作用在于出票人可将各张分开而经不同的航班寄出，这样就不至于因其中的一张遗失、延误而造成损失。</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关于票据的其他规定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二、票据的保证</a:t>
            </a:r>
            <a:endParaRPr lang="zh-CN" altLang="zh-CN" sz="2600" b="1" dirty="0">
              <a:latin typeface="黑体" panose="02010609060101010101" pitchFamily="49" charset="-122"/>
              <a:ea typeface="黑体" panose="02010609060101010101" pitchFamily="49" charset="-122"/>
            </a:endParaRPr>
          </a:p>
          <a:p>
            <a:r>
              <a:rPr lang="zh-CN" altLang="en-US"/>
              <a:t>票据的保证是指票据责任者以外的人为出票人、背书人或承兑人的票据债务所做的保证行为。做出保证行为者称票据保证人，其所保证的对象称被保证人。</a:t>
            </a:r>
            <a:endParaRPr lang="zh-CN" altLang="en-US"/>
          </a:p>
          <a:p>
            <a:r>
              <a:rPr lang="zh-CN" altLang="en-US"/>
              <a:t>英国《票据法》中无关于“票据保证”的规定，但是美国和日内瓦统一法系国家都普遍规定了票据保证制度。</a:t>
            </a:r>
            <a:endParaRPr lang="zh-CN" altLang="en-US"/>
          </a:p>
          <a:p>
            <a:r>
              <a:rPr lang="zh-CN" altLang="en-US"/>
              <a:t>美国法中还有“担保收款”的概念。这是一种特殊形式的票据保证，其含义是作此类用语的签名者保证，如果票据到期未得到偿付，持票人在符合以下条件时他将付款:持票人已就其对抗出票人或承兑人的权利主张取得了法院判决，并且该判决因无法执行而被退回;或出票人、承兑人已破产;或另有情况明显表明对出票人或承兑人追偿已无意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关于票据的其他规定</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三、参加承兑与参加付款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(一)参加承兑</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关于持票人可否拒绝参加承兑，各国的规定是不一致的。英美法系国家一般规定，持票人可以拒绝任何种类的参加承兑。日内瓦统一法系国家中的法国和葡萄牙等不允许持票人拒绝任何种类的参加承兑。但德国、日本及日内瓦统一法却采取折中的办法，即出票人或背书人在票据上指定的受理人参加承兑的，持票人不得拒绝，这种票据的持票人不得于票据到期前向该受理人的指定者及其后手行使追索权，但经提示该受理人拒绝承兑且被做成拒绝证书的除外;其他局外人参加承兑，持票人可以拒绝，但持票人一旦允许该局外人参加承兑时，则该持票人对被参加承兑人及其后手不得于到期日前行使追索权。</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(二)参加付款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各国一般规定，票据经参加付款后，其信誉受益人及其全部后手的票据责任即告解除，持票人若拒绝参加付款则丧失对该信誉受益人及其全部后手的追索权;参加付款人在付款时，有权要求持票人交出票据和拒绝证书，付款后有权对被参加付款人及其前手行使追索权。</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关于票据的其他规定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四、票据的冲突规则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(一)行为能力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(二)行为方式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(三)行为的效力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一、票据的概念和特征</a:t>
            </a:r>
            <a:endParaRPr lang="zh-CN" altLang="zh-CN" sz="2600" b="1" dirty="0">
              <a:latin typeface="黑体" panose="02010609060101010101" pitchFamily="49" charset="-122"/>
              <a:ea typeface="黑体" panose="02010609060101010101" pitchFamily="49" charset="-122"/>
            </a:endParaRPr>
          </a:p>
          <a:p>
            <a:r>
              <a:rPr lang="zh-CN" altLang="en-US"/>
              <a:t>“票据”在各国一般是指具备一定格式、可以流通转让的货币债权凭据。它载明一定的货币金额，由出票人本人承诺或指令某一付款人于一定的时间向持票人支付该笔款项。然而，个别国家(如意大利)承认物品债权凭据也是票据。</a:t>
            </a:r>
            <a:endParaRPr lang="zh-CN" altLang="en-US"/>
          </a:p>
          <a:p>
            <a:r>
              <a:rPr lang="zh-CN" altLang="en-US"/>
              <a:t>根据世界上多数国家的立法规定，票据的特征主要有以下几项:</a:t>
            </a:r>
            <a:endParaRPr lang="zh-CN" altLang="en-US"/>
          </a:p>
          <a:p>
            <a:r>
              <a:rPr lang="zh-CN" altLang="en-US"/>
              <a:t>(1)票据是货币证券。</a:t>
            </a:r>
            <a:endParaRPr lang="zh-CN" altLang="en-US"/>
          </a:p>
          <a:p>
            <a:r>
              <a:rPr lang="zh-CN" altLang="en-US"/>
              <a:t>(2)票据是要式证券。</a:t>
            </a:r>
            <a:endParaRPr lang="zh-CN" altLang="en-US"/>
          </a:p>
          <a:p>
            <a:r>
              <a:rPr lang="zh-CN" altLang="en-US"/>
              <a:t>(3)票据是文义证券。</a:t>
            </a:r>
            <a:endParaRPr lang="zh-CN" altLang="en-US"/>
          </a:p>
          <a:p>
            <a:r>
              <a:rPr lang="zh-CN" altLang="en-US"/>
              <a:t>(4)票据为无因证券。</a:t>
            </a:r>
            <a:endParaRPr lang="zh-CN" altLang="en-US"/>
          </a:p>
          <a:p>
            <a:r>
              <a:rPr lang="zh-CN" altLang="en-US"/>
              <a:t>(5)票据是设权证券。</a:t>
            </a:r>
            <a:endParaRPr lang="zh-CN" altLang="en-US"/>
          </a:p>
          <a:p>
            <a:r>
              <a:rPr lang="zh-CN" altLang="en-US"/>
              <a:t>(6)票据是流通证券。</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二、调整票据的法律规范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(一)英美法系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(二)大陆法系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三、与票据有关的基本用语</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(一)票据行为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(二)票据关系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(三)非票据关系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(四)票据当事人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(五)票据的类型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票据的出立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一、票据的要件</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(一)须注明其为某类票据的字样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(二)须是无条件地支付一定金额的指令或承诺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(三)付款人姓名或商号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(四)付款日期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(五)付款地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(六)收款人或其指定人的姓名或商号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(七)出票日期与出票地址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(八)出票人的签名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票据的出立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二、不完整票据的处理</a:t>
            </a:r>
            <a:endParaRPr lang="zh-CN" altLang="zh-CN" sz="2600" b="1" dirty="0">
              <a:latin typeface="黑体" panose="02010609060101010101" pitchFamily="49" charset="-122"/>
              <a:ea typeface="黑体" panose="02010609060101010101" pitchFamily="49" charset="-122"/>
            </a:endParaRPr>
          </a:p>
          <a:p>
            <a:r>
              <a:rPr lang="zh-CN" altLang="en-US"/>
              <a:t>不完整票据是指缺乏法定实质要件中的一项或数项的票据，它有时也被称作“缺项票据”。</a:t>
            </a:r>
            <a:endParaRPr lang="zh-CN" altLang="en-US"/>
          </a:p>
          <a:p>
            <a:r>
              <a:rPr lang="zh-CN" altLang="en-US"/>
              <a:t>对不完整票据的处理方法，英美法系国家的规定不太一致。美国规定，这种不完整票据经出票人本人或授权他人添补完整后生效，但在添补完整之前，该票据是不能强制执行的。大陆法系国家的基本规定是:对不完整票据，可经补充使其补充完整，而其补充不符合原订协议时，付款人不得以此对抗持票人，但持票人以恶意或重大过失取得票据的除外。查阅很多大陆法系国家的有关法律，一般都未见到“原订协议”的主体之规定。</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票据的出立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三、瑕疵票据的处理</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(一)票据伪造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(二)票据变造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a:p>
            <a:r>
              <a:rPr lang="zh-CN" altLang="en-US"/>
              <a:t>我国《票据法》第14条第3款规定:“票据上其他记载事项被变造的，在变造之前签章的人，对原记载事项负责;在变造之后签章的人，对变造后的记载事项负责;不能辨别是在票据被变造之前或者之后签章的，视同在变造之前签章。”</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票据的转让与流通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一、票据转让与票据流通的概念</a:t>
            </a:r>
            <a:endParaRPr lang="zh-CN" altLang="zh-CN" sz="2600" b="1" dirty="0">
              <a:latin typeface="黑体" panose="02010609060101010101" pitchFamily="49" charset="-122"/>
              <a:ea typeface="黑体" panose="02010609060101010101" pitchFamily="49" charset="-122"/>
            </a:endParaRPr>
          </a:p>
          <a:p>
            <a:r>
              <a:rPr lang="zh-CN" altLang="en-US"/>
              <a:t>在各国票据法中，“票据的转让”与“票据的流通”是种属关系的两个概念，票据的转让包括票据的流通，但并不是票据的所有转让都能归为票据的流通，它是票据转让给他人的行为。</a:t>
            </a:r>
            <a:endParaRPr lang="zh-CN" altLang="en-US"/>
          </a:p>
          <a:p>
            <a:r>
              <a:rPr lang="zh-CN" altLang="en-US"/>
              <a:t>几乎所有的票据，包括那些载明“禁止转让”之意的票据依然是可以转让的，只是这类转让受限制或禁止的票据的受让人权利要受到该票据出让人权利缺陷的约束。例如，一张“仅付约翰100美元，不可转让”的票据依然可以通过约翰签发一份转让证书予以转让，但是，如果承兑人拒付票款，受让者便不能以自己的名义对出票人和承兑人起诉，他只能要求约翰代他起诉，而且，如果该票据曾被设置抵押权或担保权，该受让人对该票据的权利也同样受到限制。同时，与其他票据行为一样，票据的占有者必须证明存在“转让”行为才能获得票据受让人的有限权利。</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4032</Words>
  <Application>WPS 演示</Application>
  <PresentationFormat>宽屏</PresentationFormat>
  <Paragraphs>233</Paragraphs>
  <Slides>28</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第二节　票据的出立</vt:lpstr>
      <vt:lpstr>第二节　票据的出立</vt:lpstr>
      <vt:lpstr>第二节　票据的出立</vt:lpstr>
      <vt:lpstr>第三节　票据的转让与流通</vt:lpstr>
      <vt:lpstr>第三节　票据的转让与流通</vt:lpstr>
      <vt:lpstr>第三节　票据的转让与流通</vt:lpstr>
      <vt:lpstr>第三节　票据的转让与流通</vt:lpstr>
      <vt:lpstr>第三节　票据的转让与流通</vt:lpstr>
      <vt:lpstr>第四节　持票人的权利与责任</vt:lpstr>
      <vt:lpstr>第四节　持票人的权利与责任</vt:lpstr>
      <vt:lpstr>第五节　票据的提示、承兑与付款</vt:lpstr>
      <vt:lpstr>第五节　票据的提示、承兑与付款</vt:lpstr>
      <vt:lpstr>第五节　票据的提示、承兑与付款</vt:lpstr>
      <vt:lpstr>第五节　票据的提示、承兑与付款</vt:lpstr>
      <vt:lpstr>第五节　票据的提示、承兑与付款</vt:lpstr>
      <vt:lpstr>第六节　票据的拒付与追索</vt:lpstr>
      <vt:lpstr>第六节　票据的拒付与追索</vt:lpstr>
      <vt:lpstr>第六节　票据的拒付与追索</vt:lpstr>
      <vt:lpstr>第六节　票据的拒付与追索</vt:lpstr>
      <vt:lpstr>第七节　关于票据的其他规定</vt:lpstr>
      <vt:lpstr>第七节　关于票据的其他规定</vt:lpstr>
      <vt:lpstr>第七节　关于票据的其他规定</vt:lpstr>
      <vt:lpstr>第七节　关于票据的其他规定</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2023-11-25T10:22:48Z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E95D2451CF674EBCA218AB5B86EF0B37_11</vt:lpwstr>
  </property>
</Properties>
</file>