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80" r:id="rId7"/>
    <p:sldId id="281" r:id="rId8"/>
    <p:sldId id="261" r:id="rId9"/>
    <p:sldId id="262" r:id="rId10"/>
    <p:sldId id="263" r:id="rId11"/>
    <p:sldId id="264" r:id="rId12"/>
    <p:sldId id="265" r:id="rId13"/>
    <p:sldId id="266" r:id="rId14"/>
    <p:sldId id="267" r:id="rId15"/>
    <p:sldId id="268" r:id="rId16"/>
    <p:sldId id="269" r:id="rId17"/>
    <p:sldId id="270" r:id="rId18"/>
    <p:sldId id="271" r:id="rId19"/>
    <p:sldId id="272" r:id="rId20"/>
    <p:sldId id="273" r:id="rId21"/>
    <p:sldId id="274" r:id="rId22"/>
    <p:sldId id="275" r:id="rId23"/>
    <p:sldId id="282" r:id="rId24"/>
    <p:sldId id="276" r:id="rId25"/>
    <p:sldId id="277" r:id="rId26"/>
    <p:sldId id="278" r:id="rId27"/>
    <p:sldId id="279" r:id="rId28"/>
  </p:sldIdLst>
  <p:sldSz cx="9144000" cy="6858000" type="screen4x3"/>
  <p:notesSz cx="6858000" cy="9144000"/>
  <p:defaultTextStyle>
    <a:defPPr>
      <a:defRPr lang="zh-CN"/>
    </a:defPPr>
    <a:lvl1pPr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1pPr>
    <a:lvl2pPr marL="4572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2pPr>
    <a:lvl3pPr marL="9144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3pPr>
    <a:lvl4pPr marL="13716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4pPr>
    <a:lvl5pPr marL="18288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5pPr>
    <a:lvl6pPr marL="22860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6pPr>
    <a:lvl7pPr marL="27432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7pPr>
    <a:lvl8pPr marL="32004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8pPr>
    <a:lvl9pPr marL="36576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78" d="100"/>
          <a:sy n="78" d="100"/>
        </p:scale>
        <p:origin x="1522" y="67"/>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C23235F7-EE0B-27AB-3469-3F3B23222580}"/>
              </a:ext>
            </a:extLst>
          </p:cNvPr>
          <p:cNvSpPr>
            <a:spLocks noGrp="1"/>
          </p:cNvSpPr>
          <p:nvPr>
            <p:ph type="ctrTitle"/>
          </p:nvPr>
        </p:nvSpPr>
        <p:spPr>
          <a:xfrm>
            <a:off x="1143000" y="1122363"/>
            <a:ext cx="6858000" cy="2387600"/>
          </a:xfrm>
        </p:spPr>
        <p:txBody>
          <a:bodyPr anchor="b"/>
          <a:lstStyle>
            <a:lvl1pPr algn="ctr">
              <a:defRPr sz="6000"/>
            </a:lvl1pPr>
          </a:lstStyle>
          <a:p>
            <a:r>
              <a:rPr lang="zh-CN" altLang="en-US"/>
              <a:t>单击此处编辑母版标题样式</a:t>
            </a:r>
          </a:p>
        </p:txBody>
      </p:sp>
      <p:sp>
        <p:nvSpPr>
          <p:cNvPr id="3" name="副标题 2">
            <a:extLst>
              <a:ext uri="{FF2B5EF4-FFF2-40B4-BE49-F238E27FC236}">
                <a16:creationId xmlns:a16="http://schemas.microsoft.com/office/drawing/2014/main" id="{097EC548-4431-0F77-3D54-5EA2886B2372}"/>
              </a:ext>
            </a:extLst>
          </p:cNvPr>
          <p:cNvSpPr>
            <a:spLocks noGrp="1"/>
          </p:cNvSpPr>
          <p:nvPr>
            <p:ph type="subTitle" idx="1"/>
          </p:nvPr>
        </p:nvSpPr>
        <p:spPr>
          <a:xfrm>
            <a:off x="1143000" y="3602038"/>
            <a:ext cx="6858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a:t>单击此处编辑母版副标题样式</a:t>
            </a:r>
          </a:p>
        </p:txBody>
      </p:sp>
      <p:sp>
        <p:nvSpPr>
          <p:cNvPr id="4" name="日期占位符 3">
            <a:extLst>
              <a:ext uri="{FF2B5EF4-FFF2-40B4-BE49-F238E27FC236}">
                <a16:creationId xmlns:a16="http://schemas.microsoft.com/office/drawing/2014/main" id="{EBE66437-A771-DD59-7743-358275C4FD45}"/>
              </a:ext>
            </a:extLst>
          </p:cNvPr>
          <p:cNvSpPr>
            <a:spLocks noGrp="1"/>
          </p:cNvSpPr>
          <p:nvPr>
            <p:ph type="dt" sz="half" idx="10"/>
          </p:nvPr>
        </p:nvSpPr>
        <p:spPr/>
        <p:txBody>
          <a:bodyPr/>
          <a:lstStyle>
            <a:lvl1pPr>
              <a:defRPr/>
            </a:lvl1pPr>
          </a:lstStyle>
          <a:p>
            <a:endParaRPr lang="en-US" altLang="zh-CN"/>
          </a:p>
        </p:txBody>
      </p:sp>
      <p:sp>
        <p:nvSpPr>
          <p:cNvPr id="5" name="页脚占位符 4">
            <a:extLst>
              <a:ext uri="{FF2B5EF4-FFF2-40B4-BE49-F238E27FC236}">
                <a16:creationId xmlns:a16="http://schemas.microsoft.com/office/drawing/2014/main" id="{A178AE80-1ACC-8C80-8F46-999E2BD5BD0D}"/>
              </a:ext>
            </a:extLst>
          </p:cNvPr>
          <p:cNvSpPr>
            <a:spLocks noGrp="1"/>
          </p:cNvSpPr>
          <p:nvPr>
            <p:ph type="ftr" sz="quarter" idx="11"/>
          </p:nvPr>
        </p:nvSpPr>
        <p:spPr/>
        <p:txBody>
          <a:bodyPr/>
          <a:lstStyle>
            <a:lvl1pPr>
              <a:defRPr/>
            </a:lvl1pPr>
          </a:lstStyle>
          <a:p>
            <a:endParaRPr lang="en-US" altLang="zh-CN"/>
          </a:p>
        </p:txBody>
      </p:sp>
      <p:sp>
        <p:nvSpPr>
          <p:cNvPr id="6" name="灯片编号占位符 5">
            <a:extLst>
              <a:ext uri="{FF2B5EF4-FFF2-40B4-BE49-F238E27FC236}">
                <a16:creationId xmlns:a16="http://schemas.microsoft.com/office/drawing/2014/main" id="{41ACCC59-5F6D-30D3-AA04-C98AC2E82814}"/>
              </a:ext>
            </a:extLst>
          </p:cNvPr>
          <p:cNvSpPr>
            <a:spLocks noGrp="1"/>
          </p:cNvSpPr>
          <p:nvPr>
            <p:ph type="sldNum" sz="quarter" idx="12"/>
          </p:nvPr>
        </p:nvSpPr>
        <p:spPr/>
        <p:txBody>
          <a:bodyPr/>
          <a:lstStyle>
            <a:lvl1pPr>
              <a:defRPr/>
            </a:lvl1pPr>
          </a:lstStyle>
          <a:p>
            <a:fld id="{1388A6D6-DBED-499E-AAEF-45B6F9DA69EF}" type="slidenum">
              <a:rPr lang="en-US" altLang="zh-CN"/>
              <a:pPr/>
              <a:t>‹#›</a:t>
            </a:fld>
            <a:endParaRPr lang="en-US" altLang="zh-CN"/>
          </a:p>
        </p:txBody>
      </p:sp>
    </p:spTree>
    <p:extLst>
      <p:ext uri="{BB962C8B-B14F-4D97-AF65-F5344CB8AC3E}">
        <p14:creationId xmlns:p14="http://schemas.microsoft.com/office/powerpoint/2010/main" val="40611182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9ABEEEF1-5738-347F-8581-C4CD38767677}"/>
              </a:ext>
            </a:extLst>
          </p:cNvPr>
          <p:cNvSpPr>
            <a:spLocks noGrp="1"/>
          </p:cNvSpPr>
          <p:nvPr>
            <p:ph type="title"/>
          </p:nvPr>
        </p:nvSpPr>
        <p:spPr/>
        <p:txBody>
          <a:bodyPr/>
          <a:lstStyle/>
          <a:p>
            <a:r>
              <a:rPr lang="zh-CN" altLang="en-US"/>
              <a:t>单击此处编辑母版标题样式</a:t>
            </a:r>
          </a:p>
        </p:txBody>
      </p:sp>
      <p:sp>
        <p:nvSpPr>
          <p:cNvPr id="3" name="竖排文字占位符 2">
            <a:extLst>
              <a:ext uri="{FF2B5EF4-FFF2-40B4-BE49-F238E27FC236}">
                <a16:creationId xmlns:a16="http://schemas.microsoft.com/office/drawing/2014/main" id="{B643C580-575A-3883-F197-C92CC8379E60}"/>
              </a:ext>
            </a:extLst>
          </p:cNvPr>
          <p:cNvSpPr>
            <a:spLocks noGrp="1"/>
          </p:cNvSpPr>
          <p:nvPr>
            <p:ph type="body" orient="vert" idx="1"/>
          </p:nvPr>
        </p:nvSpPr>
        <p:spPr/>
        <p:txBody>
          <a:bodyPr vert="eaVert"/>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日期占位符 3">
            <a:extLst>
              <a:ext uri="{FF2B5EF4-FFF2-40B4-BE49-F238E27FC236}">
                <a16:creationId xmlns:a16="http://schemas.microsoft.com/office/drawing/2014/main" id="{F12526B9-14D9-192E-A1BF-51486693E327}"/>
              </a:ext>
            </a:extLst>
          </p:cNvPr>
          <p:cNvSpPr>
            <a:spLocks noGrp="1"/>
          </p:cNvSpPr>
          <p:nvPr>
            <p:ph type="dt" sz="half" idx="10"/>
          </p:nvPr>
        </p:nvSpPr>
        <p:spPr/>
        <p:txBody>
          <a:bodyPr/>
          <a:lstStyle>
            <a:lvl1pPr>
              <a:defRPr/>
            </a:lvl1pPr>
          </a:lstStyle>
          <a:p>
            <a:endParaRPr lang="en-US" altLang="zh-CN"/>
          </a:p>
        </p:txBody>
      </p:sp>
      <p:sp>
        <p:nvSpPr>
          <p:cNvPr id="5" name="页脚占位符 4">
            <a:extLst>
              <a:ext uri="{FF2B5EF4-FFF2-40B4-BE49-F238E27FC236}">
                <a16:creationId xmlns:a16="http://schemas.microsoft.com/office/drawing/2014/main" id="{50AB82B2-27EB-CB93-DAB1-B3AC5B472336}"/>
              </a:ext>
            </a:extLst>
          </p:cNvPr>
          <p:cNvSpPr>
            <a:spLocks noGrp="1"/>
          </p:cNvSpPr>
          <p:nvPr>
            <p:ph type="ftr" sz="quarter" idx="11"/>
          </p:nvPr>
        </p:nvSpPr>
        <p:spPr/>
        <p:txBody>
          <a:bodyPr/>
          <a:lstStyle>
            <a:lvl1pPr>
              <a:defRPr/>
            </a:lvl1pPr>
          </a:lstStyle>
          <a:p>
            <a:endParaRPr lang="en-US" altLang="zh-CN"/>
          </a:p>
        </p:txBody>
      </p:sp>
      <p:sp>
        <p:nvSpPr>
          <p:cNvPr id="6" name="灯片编号占位符 5">
            <a:extLst>
              <a:ext uri="{FF2B5EF4-FFF2-40B4-BE49-F238E27FC236}">
                <a16:creationId xmlns:a16="http://schemas.microsoft.com/office/drawing/2014/main" id="{865EB69F-E4E8-536F-8DB8-A8CA1ED098DB}"/>
              </a:ext>
            </a:extLst>
          </p:cNvPr>
          <p:cNvSpPr>
            <a:spLocks noGrp="1"/>
          </p:cNvSpPr>
          <p:nvPr>
            <p:ph type="sldNum" sz="quarter" idx="12"/>
          </p:nvPr>
        </p:nvSpPr>
        <p:spPr/>
        <p:txBody>
          <a:bodyPr/>
          <a:lstStyle>
            <a:lvl1pPr>
              <a:defRPr/>
            </a:lvl1pPr>
          </a:lstStyle>
          <a:p>
            <a:fld id="{408CCCFF-AE7A-4861-9666-3BD4D9B28739}" type="slidenum">
              <a:rPr lang="en-US" altLang="zh-CN"/>
              <a:pPr/>
              <a:t>‹#›</a:t>
            </a:fld>
            <a:endParaRPr lang="en-US" altLang="zh-CN"/>
          </a:p>
        </p:txBody>
      </p:sp>
    </p:spTree>
    <p:extLst>
      <p:ext uri="{BB962C8B-B14F-4D97-AF65-F5344CB8AC3E}">
        <p14:creationId xmlns:p14="http://schemas.microsoft.com/office/powerpoint/2010/main" val="244319862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竖排标题与文本">
    <p:spTree>
      <p:nvGrpSpPr>
        <p:cNvPr id="1" name=""/>
        <p:cNvGrpSpPr/>
        <p:nvPr/>
      </p:nvGrpSpPr>
      <p:grpSpPr>
        <a:xfrm>
          <a:off x="0" y="0"/>
          <a:ext cx="0" cy="0"/>
          <a:chOff x="0" y="0"/>
          <a:chExt cx="0" cy="0"/>
        </a:xfrm>
      </p:grpSpPr>
      <p:sp>
        <p:nvSpPr>
          <p:cNvPr id="2" name="竖排标题 1">
            <a:extLst>
              <a:ext uri="{FF2B5EF4-FFF2-40B4-BE49-F238E27FC236}">
                <a16:creationId xmlns:a16="http://schemas.microsoft.com/office/drawing/2014/main" id="{FDE063A1-E091-A271-9C26-1F321D0061DF}"/>
              </a:ext>
            </a:extLst>
          </p:cNvPr>
          <p:cNvSpPr>
            <a:spLocks noGrp="1"/>
          </p:cNvSpPr>
          <p:nvPr>
            <p:ph type="title" orient="vert"/>
          </p:nvPr>
        </p:nvSpPr>
        <p:spPr>
          <a:xfrm>
            <a:off x="6629400" y="274638"/>
            <a:ext cx="2057400" cy="5851525"/>
          </a:xfrm>
        </p:spPr>
        <p:txBody>
          <a:bodyPr vert="eaVert"/>
          <a:lstStyle/>
          <a:p>
            <a:r>
              <a:rPr lang="zh-CN" altLang="en-US"/>
              <a:t>单击此处编辑母版标题样式</a:t>
            </a:r>
          </a:p>
        </p:txBody>
      </p:sp>
      <p:sp>
        <p:nvSpPr>
          <p:cNvPr id="3" name="竖排文字占位符 2">
            <a:extLst>
              <a:ext uri="{FF2B5EF4-FFF2-40B4-BE49-F238E27FC236}">
                <a16:creationId xmlns:a16="http://schemas.microsoft.com/office/drawing/2014/main" id="{A24D556B-9079-D8ED-0CC7-5F9657E9465D}"/>
              </a:ext>
            </a:extLst>
          </p:cNvPr>
          <p:cNvSpPr>
            <a:spLocks noGrp="1"/>
          </p:cNvSpPr>
          <p:nvPr>
            <p:ph type="body" orient="vert" idx="1"/>
          </p:nvPr>
        </p:nvSpPr>
        <p:spPr>
          <a:xfrm>
            <a:off x="457200" y="274638"/>
            <a:ext cx="6019800" cy="5851525"/>
          </a:xfrm>
        </p:spPr>
        <p:txBody>
          <a:bodyPr vert="eaVert"/>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日期占位符 3">
            <a:extLst>
              <a:ext uri="{FF2B5EF4-FFF2-40B4-BE49-F238E27FC236}">
                <a16:creationId xmlns:a16="http://schemas.microsoft.com/office/drawing/2014/main" id="{AA3B6342-C572-66DF-C119-63FD8DCDE7AC}"/>
              </a:ext>
            </a:extLst>
          </p:cNvPr>
          <p:cNvSpPr>
            <a:spLocks noGrp="1"/>
          </p:cNvSpPr>
          <p:nvPr>
            <p:ph type="dt" sz="half" idx="10"/>
          </p:nvPr>
        </p:nvSpPr>
        <p:spPr/>
        <p:txBody>
          <a:bodyPr/>
          <a:lstStyle>
            <a:lvl1pPr>
              <a:defRPr/>
            </a:lvl1pPr>
          </a:lstStyle>
          <a:p>
            <a:endParaRPr lang="en-US" altLang="zh-CN"/>
          </a:p>
        </p:txBody>
      </p:sp>
      <p:sp>
        <p:nvSpPr>
          <p:cNvPr id="5" name="页脚占位符 4">
            <a:extLst>
              <a:ext uri="{FF2B5EF4-FFF2-40B4-BE49-F238E27FC236}">
                <a16:creationId xmlns:a16="http://schemas.microsoft.com/office/drawing/2014/main" id="{920B0D64-09D2-9C5A-DA16-406596D6C2BD}"/>
              </a:ext>
            </a:extLst>
          </p:cNvPr>
          <p:cNvSpPr>
            <a:spLocks noGrp="1"/>
          </p:cNvSpPr>
          <p:nvPr>
            <p:ph type="ftr" sz="quarter" idx="11"/>
          </p:nvPr>
        </p:nvSpPr>
        <p:spPr/>
        <p:txBody>
          <a:bodyPr/>
          <a:lstStyle>
            <a:lvl1pPr>
              <a:defRPr/>
            </a:lvl1pPr>
          </a:lstStyle>
          <a:p>
            <a:endParaRPr lang="en-US" altLang="zh-CN"/>
          </a:p>
        </p:txBody>
      </p:sp>
      <p:sp>
        <p:nvSpPr>
          <p:cNvPr id="6" name="灯片编号占位符 5">
            <a:extLst>
              <a:ext uri="{FF2B5EF4-FFF2-40B4-BE49-F238E27FC236}">
                <a16:creationId xmlns:a16="http://schemas.microsoft.com/office/drawing/2014/main" id="{00F9FC53-EF42-0E03-4AC4-3EE113143203}"/>
              </a:ext>
            </a:extLst>
          </p:cNvPr>
          <p:cNvSpPr>
            <a:spLocks noGrp="1"/>
          </p:cNvSpPr>
          <p:nvPr>
            <p:ph type="sldNum" sz="quarter" idx="12"/>
          </p:nvPr>
        </p:nvSpPr>
        <p:spPr/>
        <p:txBody>
          <a:bodyPr/>
          <a:lstStyle>
            <a:lvl1pPr>
              <a:defRPr/>
            </a:lvl1pPr>
          </a:lstStyle>
          <a:p>
            <a:fld id="{32D1B498-9624-4376-902D-68E08DB53F3E}" type="slidenum">
              <a:rPr lang="en-US" altLang="zh-CN"/>
              <a:pPr/>
              <a:t>‹#›</a:t>
            </a:fld>
            <a:endParaRPr lang="en-US" altLang="zh-CN"/>
          </a:p>
        </p:txBody>
      </p:sp>
    </p:spTree>
    <p:extLst>
      <p:ext uri="{BB962C8B-B14F-4D97-AF65-F5344CB8AC3E}">
        <p14:creationId xmlns:p14="http://schemas.microsoft.com/office/powerpoint/2010/main" val="10083988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5D0E6EF8-D44B-5BDB-7252-7088201F757D}"/>
              </a:ext>
            </a:extLst>
          </p:cNvPr>
          <p:cNvSpPr>
            <a:spLocks noGrp="1"/>
          </p:cNvSpPr>
          <p:nvPr>
            <p:ph type="title"/>
          </p:nvPr>
        </p:nvSpPr>
        <p:spPr/>
        <p:txBody>
          <a:bodyPr/>
          <a:lstStyle/>
          <a:p>
            <a:r>
              <a:rPr lang="zh-CN" altLang="en-US"/>
              <a:t>单击此处编辑母版标题样式</a:t>
            </a:r>
          </a:p>
        </p:txBody>
      </p:sp>
      <p:sp>
        <p:nvSpPr>
          <p:cNvPr id="3" name="内容占位符 2">
            <a:extLst>
              <a:ext uri="{FF2B5EF4-FFF2-40B4-BE49-F238E27FC236}">
                <a16:creationId xmlns:a16="http://schemas.microsoft.com/office/drawing/2014/main" id="{AA8EE16F-44C9-148B-41D2-0D3B3D9877B3}"/>
              </a:ext>
            </a:extLst>
          </p:cNvPr>
          <p:cNvSpPr>
            <a:spLocks noGrp="1"/>
          </p:cNvSpPr>
          <p:nvPr>
            <p:ph idx="1"/>
          </p:nvPr>
        </p:nvSpPr>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日期占位符 3">
            <a:extLst>
              <a:ext uri="{FF2B5EF4-FFF2-40B4-BE49-F238E27FC236}">
                <a16:creationId xmlns:a16="http://schemas.microsoft.com/office/drawing/2014/main" id="{9569BB6C-A3DF-1000-B109-0AA7D171CF61}"/>
              </a:ext>
            </a:extLst>
          </p:cNvPr>
          <p:cNvSpPr>
            <a:spLocks noGrp="1"/>
          </p:cNvSpPr>
          <p:nvPr>
            <p:ph type="dt" sz="half" idx="10"/>
          </p:nvPr>
        </p:nvSpPr>
        <p:spPr/>
        <p:txBody>
          <a:bodyPr/>
          <a:lstStyle>
            <a:lvl1pPr>
              <a:defRPr/>
            </a:lvl1pPr>
          </a:lstStyle>
          <a:p>
            <a:endParaRPr lang="en-US" altLang="zh-CN"/>
          </a:p>
        </p:txBody>
      </p:sp>
      <p:sp>
        <p:nvSpPr>
          <p:cNvPr id="5" name="页脚占位符 4">
            <a:extLst>
              <a:ext uri="{FF2B5EF4-FFF2-40B4-BE49-F238E27FC236}">
                <a16:creationId xmlns:a16="http://schemas.microsoft.com/office/drawing/2014/main" id="{7E3A083E-B75B-E1E4-885A-6C174C483F20}"/>
              </a:ext>
            </a:extLst>
          </p:cNvPr>
          <p:cNvSpPr>
            <a:spLocks noGrp="1"/>
          </p:cNvSpPr>
          <p:nvPr>
            <p:ph type="ftr" sz="quarter" idx="11"/>
          </p:nvPr>
        </p:nvSpPr>
        <p:spPr/>
        <p:txBody>
          <a:bodyPr/>
          <a:lstStyle>
            <a:lvl1pPr>
              <a:defRPr/>
            </a:lvl1pPr>
          </a:lstStyle>
          <a:p>
            <a:endParaRPr lang="en-US" altLang="zh-CN"/>
          </a:p>
        </p:txBody>
      </p:sp>
      <p:sp>
        <p:nvSpPr>
          <p:cNvPr id="6" name="灯片编号占位符 5">
            <a:extLst>
              <a:ext uri="{FF2B5EF4-FFF2-40B4-BE49-F238E27FC236}">
                <a16:creationId xmlns:a16="http://schemas.microsoft.com/office/drawing/2014/main" id="{992F2499-59F2-640F-010A-33C97CF397F7}"/>
              </a:ext>
            </a:extLst>
          </p:cNvPr>
          <p:cNvSpPr>
            <a:spLocks noGrp="1"/>
          </p:cNvSpPr>
          <p:nvPr>
            <p:ph type="sldNum" sz="quarter" idx="12"/>
          </p:nvPr>
        </p:nvSpPr>
        <p:spPr/>
        <p:txBody>
          <a:bodyPr/>
          <a:lstStyle>
            <a:lvl1pPr>
              <a:defRPr/>
            </a:lvl1pPr>
          </a:lstStyle>
          <a:p>
            <a:fld id="{5E804C0B-B194-40F4-BC4A-ED0D8DC8CB3A}" type="slidenum">
              <a:rPr lang="en-US" altLang="zh-CN"/>
              <a:pPr/>
              <a:t>‹#›</a:t>
            </a:fld>
            <a:endParaRPr lang="en-US" altLang="zh-CN"/>
          </a:p>
        </p:txBody>
      </p:sp>
    </p:spTree>
    <p:extLst>
      <p:ext uri="{BB962C8B-B14F-4D97-AF65-F5344CB8AC3E}">
        <p14:creationId xmlns:p14="http://schemas.microsoft.com/office/powerpoint/2010/main" val="385207168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B7FC09C9-B1FA-190E-DA74-AC2E8FE1B48D}"/>
              </a:ext>
            </a:extLst>
          </p:cNvPr>
          <p:cNvSpPr>
            <a:spLocks noGrp="1"/>
          </p:cNvSpPr>
          <p:nvPr>
            <p:ph type="title"/>
          </p:nvPr>
        </p:nvSpPr>
        <p:spPr>
          <a:xfrm>
            <a:off x="623888" y="1709738"/>
            <a:ext cx="7886700" cy="2852737"/>
          </a:xfrm>
        </p:spPr>
        <p:txBody>
          <a:bodyPr anchor="b"/>
          <a:lstStyle>
            <a:lvl1pPr>
              <a:defRPr sz="6000"/>
            </a:lvl1pPr>
          </a:lstStyle>
          <a:p>
            <a:r>
              <a:rPr lang="zh-CN" altLang="en-US"/>
              <a:t>单击此处编辑母版标题样式</a:t>
            </a:r>
          </a:p>
        </p:txBody>
      </p:sp>
      <p:sp>
        <p:nvSpPr>
          <p:cNvPr id="3" name="文本占位符 2">
            <a:extLst>
              <a:ext uri="{FF2B5EF4-FFF2-40B4-BE49-F238E27FC236}">
                <a16:creationId xmlns:a16="http://schemas.microsoft.com/office/drawing/2014/main" id="{DBDBBF4A-CBC7-D180-5E81-DAA9FD8A1AFF}"/>
              </a:ext>
            </a:extLst>
          </p:cNvPr>
          <p:cNvSpPr>
            <a:spLocks noGrp="1"/>
          </p:cNvSpPr>
          <p:nvPr>
            <p:ph type="body" idx="1"/>
          </p:nvPr>
        </p:nvSpPr>
        <p:spPr>
          <a:xfrm>
            <a:off x="623888" y="4589463"/>
            <a:ext cx="7886700" cy="1500187"/>
          </a:xfrm>
        </p:spPr>
        <p:txBody>
          <a:bodyPr/>
          <a:lstStyle>
            <a:lvl1pPr marL="0" indent="0">
              <a:buNone/>
              <a:defRPr sz="2400"/>
            </a:lvl1pPr>
            <a:lvl2pPr marL="457200" indent="0">
              <a:buNone/>
              <a:defRPr sz="2000"/>
            </a:lvl2pPr>
            <a:lvl3pPr marL="914400" indent="0">
              <a:buNone/>
              <a:defRPr sz="18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pPr lvl="0"/>
            <a:r>
              <a:rPr lang="zh-CN" altLang="en-US"/>
              <a:t>单击此处编辑母版文本样式</a:t>
            </a:r>
          </a:p>
        </p:txBody>
      </p:sp>
      <p:sp>
        <p:nvSpPr>
          <p:cNvPr id="4" name="日期占位符 3">
            <a:extLst>
              <a:ext uri="{FF2B5EF4-FFF2-40B4-BE49-F238E27FC236}">
                <a16:creationId xmlns:a16="http://schemas.microsoft.com/office/drawing/2014/main" id="{51AA5D2D-D7C1-1495-2E39-7D3A81A47BC0}"/>
              </a:ext>
            </a:extLst>
          </p:cNvPr>
          <p:cNvSpPr>
            <a:spLocks noGrp="1"/>
          </p:cNvSpPr>
          <p:nvPr>
            <p:ph type="dt" sz="half" idx="10"/>
          </p:nvPr>
        </p:nvSpPr>
        <p:spPr/>
        <p:txBody>
          <a:bodyPr/>
          <a:lstStyle>
            <a:lvl1pPr>
              <a:defRPr/>
            </a:lvl1pPr>
          </a:lstStyle>
          <a:p>
            <a:endParaRPr lang="en-US" altLang="zh-CN"/>
          </a:p>
        </p:txBody>
      </p:sp>
      <p:sp>
        <p:nvSpPr>
          <p:cNvPr id="5" name="页脚占位符 4">
            <a:extLst>
              <a:ext uri="{FF2B5EF4-FFF2-40B4-BE49-F238E27FC236}">
                <a16:creationId xmlns:a16="http://schemas.microsoft.com/office/drawing/2014/main" id="{AB39123D-757E-7A3C-6FDD-5C1A9067C424}"/>
              </a:ext>
            </a:extLst>
          </p:cNvPr>
          <p:cNvSpPr>
            <a:spLocks noGrp="1"/>
          </p:cNvSpPr>
          <p:nvPr>
            <p:ph type="ftr" sz="quarter" idx="11"/>
          </p:nvPr>
        </p:nvSpPr>
        <p:spPr/>
        <p:txBody>
          <a:bodyPr/>
          <a:lstStyle>
            <a:lvl1pPr>
              <a:defRPr/>
            </a:lvl1pPr>
          </a:lstStyle>
          <a:p>
            <a:endParaRPr lang="en-US" altLang="zh-CN"/>
          </a:p>
        </p:txBody>
      </p:sp>
      <p:sp>
        <p:nvSpPr>
          <p:cNvPr id="6" name="灯片编号占位符 5">
            <a:extLst>
              <a:ext uri="{FF2B5EF4-FFF2-40B4-BE49-F238E27FC236}">
                <a16:creationId xmlns:a16="http://schemas.microsoft.com/office/drawing/2014/main" id="{DD46CE3A-5BE7-BF61-939A-5BDD006DC119}"/>
              </a:ext>
            </a:extLst>
          </p:cNvPr>
          <p:cNvSpPr>
            <a:spLocks noGrp="1"/>
          </p:cNvSpPr>
          <p:nvPr>
            <p:ph type="sldNum" sz="quarter" idx="12"/>
          </p:nvPr>
        </p:nvSpPr>
        <p:spPr/>
        <p:txBody>
          <a:bodyPr/>
          <a:lstStyle>
            <a:lvl1pPr>
              <a:defRPr/>
            </a:lvl1pPr>
          </a:lstStyle>
          <a:p>
            <a:fld id="{3263885D-9C6E-4BEB-840D-A752857CA183}" type="slidenum">
              <a:rPr lang="en-US" altLang="zh-CN"/>
              <a:pPr/>
              <a:t>‹#›</a:t>
            </a:fld>
            <a:endParaRPr lang="en-US" altLang="zh-CN"/>
          </a:p>
        </p:txBody>
      </p:sp>
    </p:spTree>
    <p:extLst>
      <p:ext uri="{BB962C8B-B14F-4D97-AF65-F5344CB8AC3E}">
        <p14:creationId xmlns:p14="http://schemas.microsoft.com/office/powerpoint/2010/main" val="399239632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F2D0289C-8E07-9F86-7F4E-C4DB92D881AE}"/>
              </a:ext>
            </a:extLst>
          </p:cNvPr>
          <p:cNvSpPr>
            <a:spLocks noGrp="1"/>
          </p:cNvSpPr>
          <p:nvPr>
            <p:ph type="title"/>
          </p:nvPr>
        </p:nvSpPr>
        <p:spPr/>
        <p:txBody>
          <a:bodyPr/>
          <a:lstStyle/>
          <a:p>
            <a:r>
              <a:rPr lang="zh-CN" altLang="en-US"/>
              <a:t>单击此处编辑母版标题样式</a:t>
            </a:r>
          </a:p>
        </p:txBody>
      </p:sp>
      <p:sp>
        <p:nvSpPr>
          <p:cNvPr id="3" name="内容占位符 2">
            <a:extLst>
              <a:ext uri="{FF2B5EF4-FFF2-40B4-BE49-F238E27FC236}">
                <a16:creationId xmlns:a16="http://schemas.microsoft.com/office/drawing/2014/main" id="{737BDFF3-AE7D-C913-932A-16B43AAEA814}"/>
              </a:ext>
            </a:extLst>
          </p:cNvPr>
          <p:cNvSpPr>
            <a:spLocks noGrp="1"/>
          </p:cNvSpPr>
          <p:nvPr>
            <p:ph sz="half" idx="1"/>
          </p:nvPr>
        </p:nvSpPr>
        <p:spPr>
          <a:xfrm>
            <a:off x="457200" y="1600200"/>
            <a:ext cx="4038600" cy="4525963"/>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内容占位符 3">
            <a:extLst>
              <a:ext uri="{FF2B5EF4-FFF2-40B4-BE49-F238E27FC236}">
                <a16:creationId xmlns:a16="http://schemas.microsoft.com/office/drawing/2014/main" id="{4D9580E5-876D-893A-52F8-CA78BDF7BF8C}"/>
              </a:ext>
            </a:extLst>
          </p:cNvPr>
          <p:cNvSpPr>
            <a:spLocks noGrp="1"/>
          </p:cNvSpPr>
          <p:nvPr>
            <p:ph sz="half" idx="2"/>
          </p:nvPr>
        </p:nvSpPr>
        <p:spPr>
          <a:xfrm>
            <a:off x="4648200" y="1600200"/>
            <a:ext cx="4038600" cy="4525963"/>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5" name="日期占位符 4">
            <a:extLst>
              <a:ext uri="{FF2B5EF4-FFF2-40B4-BE49-F238E27FC236}">
                <a16:creationId xmlns:a16="http://schemas.microsoft.com/office/drawing/2014/main" id="{DFCF2084-A281-6F73-3915-373474852B3C}"/>
              </a:ext>
            </a:extLst>
          </p:cNvPr>
          <p:cNvSpPr>
            <a:spLocks noGrp="1"/>
          </p:cNvSpPr>
          <p:nvPr>
            <p:ph type="dt" sz="half" idx="10"/>
          </p:nvPr>
        </p:nvSpPr>
        <p:spPr/>
        <p:txBody>
          <a:bodyPr/>
          <a:lstStyle>
            <a:lvl1pPr>
              <a:defRPr/>
            </a:lvl1pPr>
          </a:lstStyle>
          <a:p>
            <a:endParaRPr lang="en-US" altLang="zh-CN"/>
          </a:p>
        </p:txBody>
      </p:sp>
      <p:sp>
        <p:nvSpPr>
          <p:cNvPr id="6" name="页脚占位符 5">
            <a:extLst>
              <a:ext uri="{FF2B5EF4-FFF2-40B4-BE49-F238E27FC236}">
                <a16:creationId xmlns:a16="http://schemas.microsoft.com/office/drawing/2014/main" id="{9FE92322-086B-078D-EB81-99AB21F7F936}"/>
              </a:ext>
            </a:extLst>
          </p:cNvPr>
          <p:cNvSpPr>
            <a:spLocks noGrp="1"/>
          </p:cNvSpPr>
          <p:nvPr>
            <p:ph type="ftr" sz="quarter" idx="11"/>
          </p:nvPr>
        </p:nvSpPr>
        <p:spPr/>
        <p:txBody>
          <a:bodyPr/>
          <a:lstStyle>
            <a:lvl1pPr>
              <a:defRPr/>
            </a:lvl1pPr>
          </a:lstStyle>
          <a:p>
            <a:endParaRPr lang="en-US" altLang="zh-CN"/>
          </a:p>
        </p:txBody>
      </p:sp>
      <p:sp>
        <p:nvSpPr>
          <p:cNvPr id="7" name="灯片编号占位符 6">
            <a:extLst>
              <a:ext uri="{FF2B5EF4-FFF2-40B4-BE49-F238E27FC236}">
                <a16:creationId xmlns:a16="http://schemas.microsoft.com/office/drawing/2014/main" id="{A34033A5-42B3-590A-F74A-9AB4C5AACDF7}"/>
              </a:ext>
            </a:extLst>
          </p:cNvPr>
          <p:cNvSpPr>
            <a:spLocks noGrp="1"/>
          </p:cNvSpPr>
          <p:nvPr>
            <p:ph type="sldNum" sz="quarter" idx="12"/>
          </p:nvPr>
        </p:nvSpPr>
        <p:spPr/>
        <p:txBody>
          <a:bodyPr/>
          <a:lstStyle>
            <a:lvl1pPr>
              <a:defRPr/>
            </a:lvl1pPr>
          </a:lstStyle>
          <a:p>
            <a:fld id="{0A2C6F91-EDB1-4622-8E9D-E0839CF0E57B}" type="slidenum">
              <a:rPr lang="en-US" altLang="zh-CN"/>
              <a:pPr/>
              <a:t>‹#›</a:t>
            </a:fld>
            <a:endParaRPr lang="en-US" altLang="zh-CN"/>
          </a:p>
        </p:txBody>
      </p:sp>
    </p:spTree>
    <p:extLst>
      <p:ext uri="{BB962C8B-B14F-4D97-AF65-F5344CB8AC3E}">
        <p14:creationId xmlns:p14="http://schemas.microsoft.com/office/powerpoint/2010/main" val="300057974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BCBF79CE-1727-ED6B-538F-7E1D0F333A06}"/>
              </a:ext>
            </a:extLst>
          </p:cNvPr>
          <p:cNvSpPr>
            <a:spLocks noGrp="1"/>
          </p:cNvSpPr>
          <p:nvPr>
            <p:ph type="title"/>
          </p:nvPr>
        </p:nvSpPr>
        <p:spPr>
          <a:xfrm>
            <a:off x="630238" y="365125"/>
            <a:ext cx="7886700" cy="1325563"/>
          </a:xfrm>
        </p:spPr>
        <p:txBody>
          <a:bodyPr/>
          <a:lstStyle/>
          <a:p>
            <a:r>
              <a:rPr lang="zh-CN" altLang="en-US"/>
              <a:t>单击此处编辑母版标题样式</a:t>
            </a:r>
          </a:p>
        </p:txBody>
      </p:sp>
      <p:sp>
        <p:nvSpPr>
          <p:cNvPr id="3" name="文本占位符 2">
            <a:extLst>
              <a:ext uri="{FF2B5EF4-FFF2-40B4-BE49-F238E27FC236}">
                <a16:creationId xmlns:a16="http://schemas.microsoft.com/office/drawing/2014/main" id="{442491AA-DFFB-6443-944D-D77F638E080C}"/>
              </a:ext>
            </a:extLst>
          </p:cNvPr>
          <p:cNvSpPr>
            <a:spLocks noGrp="1"/>
          </p:cNvSpPr>
          <p:nvPr>
            <p:ph type="body" idx="1"/>
          </p:nvPr>
        </p:nvSpPr>
        <p:spPr>
          <a:xfrm>
            <a:off x="630238" y="1681163"/>
            <a:ext cx="386873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a:t>单击此处编辑母版文本样式</a:t>
            </a:r>
          </a:p>
        </p:txBody>
      </p:sp>
      <p:sp>
        <p:nvSpPr>
          <p:cNvPr id="4" name="内容占位符 3">
            <a:extLst>
              <a:ext uri="{FF2B5EF4-FFF2-40B4-BE49-F238E27FC236}">
                <a16:creationId xmlns:a16="http://schemas.microsoft.com/office/drawing/2014/main" id="{830F135C-5087-E3D3-6566-46F774896108}"/>
              </a:ext>
            </a:extLst>
          </p:cNvPr>
          <p:cNvSpPr>
            <a:spLocks noGrp="1"/>
          </p:cNvSpPr>
          <p:nvPr>
            <p:ph sz="half" idx="2"/>
          </p:nvPr>
        </p:nvSpPr>
        <p:spPr>
          <a:xfrm>
            <a:off x="630238" y="2505075"/>
            <a:ext cx="3868737" cy="3684588"/>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5" name="文本占位符 4">
            <a:extLst>
              <a:ext uri="{FF2B5EF4-FFF2-40B4-BE49-F238E27FC236}">
                <a16:creationId xmlns:a16="http://schemas.microsoft.com/office/drawing/2014/main" id="{FB088E04-B59E-5C38-FACF-A0A2F874CD5D}"/>
              </a:ext>
            </a:extLst>
          </p:cNvPr>
          <p:cNvSpPr>
            <a:spLocks noGrp="1"/>
          </p:cNvSpPr>
          <p:nvPr>
            <p:ph type="body" sz="quarter" idx="3"/>
          </p:nvPr>
        </p:nvSpPr>
        <p:spPr>
          <a:xfrm>
            <a:off x="4629150" y="1681163"/>
            <a:ext cx="38877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a:t>单击此处编辑母版文本样式</a:t>
            </a:r>
          </a:p>
        </p:txBody>
      </p:sp>
      <p:sp>
        <p:nvSpPr>
          <p:cNvPr id="6" name="内容占位符 5">
            <a:extLst>
              <a:ext uri="{FF2B5EF4-FFF2-40B4-BE49-F238E27FC236}">
                <a16:creationId xmlns:a16="http://schemas.microsoft.com/office/drawing/2014/main" id="{F22BD30F-61E9-3A89-E975-4CD3B43F3AF8}"/>
              </a:ext>
            </a:extLst>
          </p:cNvPr>
          <p:cNvSpPr>
            <a:spLocks noGrp="1"/>
          </p:cNvSpPr>
          <p:nvPr>
            <p:ph sz="quarter" idx="4"/>
          </p:nvPr>
        </p:nvSpPr>
        <p:spPr>
          <a:xfrm>
            <a:off x="4629150" y="2505075"/>
            <a:ext cx="3887788" cy="3684588"/>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7" name="日期占位符 6">
            <a:extLst>
              <a:ext uri="{FF2B5EF4-FFF2-40B4-BE49-F238E27FC236}">
                <a16:creationId xmlns:a16="http://schemas.microsoft.com/office/drawing/2014/main" id="{00F7EBF1-EFC7-93E5-3C91-413FC835357F}"/>
              </a:ext>
            </a:extLst>
          </p:cNvPr>
          <p:cNvSpPr>
            <a:spLocks noGrp="1"/>
          </p:cNvSpPr>
          <p:nvPr>
            <p:ph type="dt" sz="half" idx="10"/>
          </p:nvPr>
        </p:nvSpPr>
        <p:spPr/>
        <p:txBody>
          <a:bodyPr/>
          <a:lstStyle>
            <a:lvl1pPr>
              <a:defRPr/>
            </a:lvl1pPr>
          </a:lstStyle>
          <a:p>
            <a:endParaRPr lang="en-US" altLang="zh-CN"/>
          </a:p>
        </p:txBody>
      </p:sp>
      <p:sp>
        <p:nvSpPr>
          <p:cNvPr id="8" name="页脚占位符 7">
            <a:extLst>
              <a:ext uri="{FF2B5EF4-FFF2-40B4-BE49-F238E27FC236}">
                <a16:creationId xmlns:a16="http://schemas.microsoft.com/office/drawing/2014/main" id="{3D71EBDE-2B67-0CA2-0228-9F33D0699FF8}"/>
              </a:ext>
            </a:extLst>
          </p:cNvPr>
          <p:cNvSpPr>
            <a:spLocks noGrp="1"/>
          </p:cNvSpPr>
          <p:nvPr>
            <p:ph type="ftr" sz="quarter" idx="11"/>
          </p:nvPr>
        </p:nvSpPr>
        <p:spPr/>
        <p:txBody>
          <a:bodyPr/>
          <a:lstStyle>
            <a:lvl1pPr>
              <a:defRPr/>
            </a:lvl1pPr>
          </a:lstStyle>
          <a:p>
            <a:endParaRPr lang="en-US" altLang="zh-CN"/>
          </a:p>
        </p:txBody>
      </p:sp>
      <p:sp>
        <p:nvSpPr>
          <p:cNvPr id="9" name="灯片编号占位符 8">
            <a:extLst>
              <a:ext uri="{FF2B5EF4-FFF2-40B4-BE49-F238E27FC236}">
                <a16:creationId xmlns:a16="http://schemas.microsoft.com/office/drawing/2014/main" id="{E7497080-CB26-ADDA-FD30-1F53CC2462E1}"/>
              </a:ext>
            </a:extLst>
          </p:cNvPr>
          <p:cNvSpPr>
            <a:spLocks noGrp="1"/>
          </p:cNvSpPr>
          <p:nvPr>
            <p:ph type="sldNum" sz="quarter" idx="12"/>
          </p:nvPr>
        </p:nvSpPr>
        <p:spPr/>
        <p:txBody>
          <a:bodyPr/>
          <a:lstStyle>
            <a:lvl1pPr>
              <a:defRPr/>
            </a:lvl1pPr>
          </a:lstStyle>
          <a:p>
            <a:fld id="{D11ADFBD-54DD-4542-B739-1ABBA8628E60}" type="slidenum">
              <a:rPr lang="en-US" altLang="zh-CN"/>
              <a:pPr/>
              <a:t>‹#›</a:t>
            </a:fld>
            <a:endParaRPr lang="en-US" altLang="zh-CN"/>
          </a:p>
        </p:txBody>
      </p:sp>
    </p:spTree>
    <p:extLst>
      <p:ext uri="{BB962C8B-B14F-4D97-AF65-F5344CB8AC3E}">
        <p14:creationId xmlns:p14="http://schemas.microsoft.com/office/powerpoint/2010/main" val="130254433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2C6AF406-4202-FE8A-F155-7945A3A07B18}"/>
              </a:ext>
            </a:extLst>
          </p:cNvPr>
          <p:cNvSpPr>
            <a:spLocks noGrp="1"/>
          </p:cNvSpPr>
          <p:nvPr>
            <p:ph type="title"/>
          </p:nvPr>
        </p:nvSpPr>
        <p:spPr/>
        <p:txBody>
          <a:bodyPr/>
          <a:lstStyle/>
          <a:p>
            <a:r>
              <a:rPr lang="zh-CN" altLang="en-US"/>
              <a:t>单击此处编辑母版标题样式</a:t>
            </a:r>
          </a:p>
        </p:txBody>
      </p:sp>
      <p:sp>
        <p:nvSpPr>
          <p:cNvPr id="3" name="日期占位符 2">
            <a:extLst>
              <a:ext uri="{FF2B5EF4-FFF2-40B4-BE49-F238E27FC236}">
                <a16:creationId xmlns:a16="http://schemas.microsoft.com/office/drawing/2014/main" id="{8B71BCE5-6530-37A5-5493-AAF165527A33}"/>
              </a:ext>
            </a:extLst>
          </p:cNvPr>
          <p:cNvSpPr>
            <a:spLocks noGrp="1"/>
          </p:cNvSpPr>
          <p:nvPr>
            <p:ph type="dt" sz="half" idx="10"/>
          </p:nvPr>
        </p:nvSpPr>
        <p:spPr/>
        <p:txBody>
          <a:bodyPr/>
          <a:lstStyle>
            <a:lvl1pPr>
              <a:defRPr/>
            </a:lvl1pPr>
          </a:lstStyle>
          <a:p>
            <a:endParaRPr lang="en-US" altLang="zh-CN"/>
          </a:p>
        </p:txBody>
      </p:sp>
      <p:sp>
        <p:nvSpPr>
          <p:cNvPr id="4" name="页脚占位符 3">
            <a:extLst>
              <a:ext uri="{FF2B5EF4-FFF2-40B4-BE49-F238E27FC236}">
                <a16:creationId xmlns:a16="http://schemas.microsoft.com/office/drawing/2014/main" id="{C0A2717F-6DCF-5518-E42E-83F3442CDEC7}"/>
              </a:ext>
            </a:extLst>
          </p:cNvPr>
          <p:cNvSpPr>
            <a:spLocks noGrp="1"/>
          </p:cNvSpPr>
          <p:nvPr>
            <p:ph type="ftr" sz="quarter" idx="11"/>
          </p:nvPr>
        </p:nvSpPr>
        <p:spPr/>
        <p:txBody>
          <a:bodyPr/>
          <a:lstStyle>
            <a:lvl1pPr>
              <a:defRPr/>
            </a:lvl1pPr>
          </a:lstStyle>
          <a:p>
            <a:endParaRPr lang="en-US" altLang="zh-CN"/>
          </a:p>
        </p:txBody>
      </p:sp>
      <p:sp>
        <p:nvSpPr>
          <p:cNvPr id="5" name="灯片编号占位符 4">
            <a:extLst>
              <a:ext uri="{FF2B5EF4-FFF2-40B4-BE49-F238E27FC236}">
                <a16:creationId xmlns:a16="http://schemas.microsoft.com/office/drawing/2014/main" id="{58E867FF-8B28-5943-237E-6BAB72D41BCD}"/>
              </a:ext>
            </a:extLst>
          </p:cNvPr>
          <p:cNvSpPr>
            <a:spLocks noGrp="1"/>
          </p:cNvSpPr>
          <p:nvPr>
            <p:ph type="sldNum" sz="quarter" idx="12"/>
          </p:nvPr>
        </p:nvSpPr>
        <p:spPr/>
        <p:txBody>
          <a:bodyPr/>
          <a:lstStyle>
            <a:lvl1pPr>
              <a:defRPr/>
            </a:lvl1pPr>
          </a:lstStyle>
          <a:p>
            <a:fld id="{12108075-AD88-420A-B6DF-77BADE44C4E4}" type="slidenum">
              <a:rPr lang="en-US" altLang="zh-CN"/>
              <a:pPr/>
              <a:t>‹#›</a:t>
            </a:fld>
            <a:endParaRPr lang="en-US" altLang="zh-CN"/>
          </a:p>
        </p:txBody>
      </p:sp>
    </p:spTree>
    <p:extLst>
      <p:ext uri="{BB962C8B-B14F-4D97-AF65-F5344CB8AC3E}">
        <p14:creationId xmlns:p14="http://schemas.microsoft.com/office/powerpoint/2010/main" val="410468777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1">
            <a:extLst>
              <a:ext uri="{FF2B5EF4-FFF2-40B4-BE49-F238E27FC236}">
                <a16:creationId xmlns:a16="http://schemas.microsoft.com/office/drawing/2014/main" id="{9BA2AD81-A4FA-3F2D-A134-3FA6140A74B7}"/>
              </a:ext>
            </a:extLst>
          </p:cNvPr>
          <p:cNvSpPr>
            <a:spLocks noGrp="1"/>
          </p:cNvSpPr>
          <p:nvPr>
            <p:ph type="dt" sz="half" idx="10"/>
          </p:nvPr>
        </p:nvSpPr>
        <p:spPr/>
        <p:txBody>
          <a:bodyPr/>
          <a:lstStyle>
            <a:lvl1pPr>
              <a:defRPr/>
            </a:lvl1pPr>
          </a:lstStyle>
          <a:p>
            <a:endParaRPr lang="en-US" altLang="zh-CN"/>
          </a:p>
        </p:txBody>
      </p:sp>
      <p:sp>
        <p:nvSpPr>
          <p:cNvPr id="3" name="页脚占位符 2">
            <a:extLst>
              <a:ext uri="{FF2B5EF4-FFF2-40B4-BE49-F238E27FC236}">
                <a16:creationId xmlns:a16="http://schemas.microsoft.com/office/drawing/2014/main" id="{A7052991-7B55-35A1-5367-E444FAB63EAE}"/>
              </a:ext>
            </a:extLst>
          </p:cNvPr>
          <p:cNvSpPr>
            <a:spLocks noGrp="1"/>
          </p:cNvSpPr>
          <p:nvPr>
            <p:ph type="ftr" sz="quarter" idx="11"/>
          </p:nvPr>
        </p:nvSpPr>
        <p:spPr/>
        <p:txBody>
          <a:bodyPr/>
          <a:lstStyle>
            <a:lvl1pPr>
              <a:defRPr/>
            </a:lvl1pPr>
          </a:lstStyle>
          <a:p>
            <a:endParaRPr lang="en-US" altLang="zh-CN"/>
          </a:p>
        </p:txBody>
      </p:sp>
      <p:sp>
        <p:nvSpPr>
          <p:cNvPr id="4" name="灯片编号占位符 3">
            <a:extLst>
              <a:ext uri="{FF2B5EF4-FFF2-40B4-BE49-F238E27FC236}">
                <a16:creationId xmlns:a16="http://schemas.microsoft.com/office/drawing/2014/main" id="{E6BFFC18-DAFF-3F5C-C809-4E28033F3E06}"/>
              </a:ext>
            </a:extLst>
          </p:cNvPr>
          <p:cNvSpPr>
            <a:spLocks noGrp="1"/>
          </p:cNvSpPr>
          <p:nvPr>
            <p:ph type="sldNum" sz="quarter" idx="12"/>
          </p:nvPr>
        </p:nvSpPr>
        <p:spPr/>
        <p:txBody>
          <a:bodyPr/>
          <a:lstStyle>
            <a:lvl1pPr>
              <a:defRPr/>
            </a:lvl1pPr>
          </a:lstStyle>
          <a:p>
            <a:fld id="{FEFA5663-2E7E-4855-9E23-142BE1626896}" type="slidenum">
              <a:rPr lang="en-US" altLang="zh-CN"/>
              <a:pPr/>
              <a:t>‹#›</a:t>
            </a:fld>
            <a:endParaRPr lang="en-US" altLang="zh-CN"/>
          </a:p>
        </p:txBody>
      </p:sp>
    </p:spTree>
    <p:extLst>
      <p:ext uri="{BB962C8B-B14F-4D97-AF65-F5344CB8AC3E}">
        <p14:creationId xmlns:p14="http://schemas.microsoft.com/office/powerpoint/2010/main" val="12767865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内容与标题">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A3C4836C-3797-6BA3-BA51-A724176B98CC}"/>
              </a:ext>
            </a:extLst>
          </p:cNvPr>
          <p:cNvSpPr>
            <a:spLocks noGrp="1"/>
          </p:cNvSpPr>
          <p:nvPr>
            <p:ph type="title"/>
          </p:nvPr>
        </p:nvSpPr>
        <p:spPr>
          <a:xfrm>
            <a:off x="630238" y="457200"/>
            <a:ext cx="2949575" cy="1600200"/>
          </a:xfrm>
        </p:spPr>
        <p:txBody>
          <a:bodyPr anchor="b"/>
          <a:lstStyle>
            <a:lvl1pPr>
              <a:defRPr sz="3200"/>
            </a:lvl1pPr>
          </a:lstStyle>
          <a:p>
            <a:r>
              <a:rPr lang="zh-CN" altLang="en-US"/>
              <a:t>单击此处编辑母版标题样式</a:t>
            </a:r>
          </a:p>
        </p:txBody>
      </p:sp>
      <p:sp>
        <p:nvSpPr>
          <p:cNvPr id="3" name="内容占位符 2">
            <a:extLst>
              <a:ext uri="{FF2B5EF4-FFF2-40B4-BE49-F238E27FC236}">
                <a16:creationId xmlns:a16="http://schemas.microsoft.com/office/drawing/2014/main" id="{9F3F6AD8-4746-03CD-CDE8-45AF67CFAFC5}"/>
              </a:ext>
            </a:extLst>
          </p:cNvPr>
          <p:cNvSpPr>
            <a:spLocks noGrp="1"/>
          </p:cNvSpPr>
          <p:nvPr>
            <p:ph idx="1"/>
          </p:nvPr>
        </p:nvSpPr>
        <p:spPr>
          <a:xfrm>
            <a:off x="3887788" y="987425"/>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文本占位符 3">
            <a:extLst>
              <a:ext uri="{FF2B5EF4-FFF2-40B4-BE49-F238E27FC236}">
                <a16:creationId xmlns:a16="http://schemas.microsoft.com/office/drawing/2014/main" id="{141437CB-3FAA-ABE8-3DCD-A52169AA2C31}"/>
              </a:ext>
            </a:extLst>
          </p:cNvPr>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a:t>单击此处编辑母版文本样式</a:t>
            </a:r>
          </a:p>
        </p:txBody>
      </p:sp>
      <p:sp>
        <p:nvSpPr>
          <p:cNvPr id="5" name="日期占位符 4">
            <a:extLst>
              <a:ext uri="{FF2B5EF4-FFF2-40B4-BE49-F238E27FC236}">
                <a16:creationId xmlns:a16="http://schemas.microsoft.com/office/drawing/2014/main" id="{6CE5F511-B79F-BB92-84AE-8883C47CE6D0}"/>
              </a:ext>
            </a:extLst>
          </p:cNvPr>
          <p:cNvSpPr>
            <a:spLocks noGrp="1"/>
          </p:cNvSpPr>
          <p:nvPr>
            <p:ph type="dt" sz="half" idx="10"/>
          </p:nvPr>
        </p:nvSpPr>
        <p:spPr/>
        <p:txBody>
          <a:bodyPr/>
          <a:lstStyle>
            <a:lvl1pPr>
              <a:defRPr/>
            </a:lvl1pPr>
          </a:lstStyle>
          <a:p>
            <a:endParaRPr lang="en-US" altLang="zh-CN"/>
          </a:p>
        </p:txBody>
      </p:sp>
      <p:sp>
        <p:nvSpPr>
          <p:cNvPr id="6" name="页脚占位符 5">
            <a:extLst>
              <a:ext uri="{FF2B5EF4-FFF2-40B4-BE49-F238E27FC236}">
                <a16:creationId xmlns:a16="http://schemas.microsoft.com/office/drawing/2014/main" id="{B6A00F11-5B30-C794-8E2B-05FD2DA56259}"/>
              </a:ext>
            </a:extLst>
          </p:cNvPr>
          <p:cNvSpPr>
            <a:spLocks noGrp="1"/>
          </p:cNvSpPr>
          <p:nvPr>
            <p:ph type="ftr" sz="quarter" idx="11"/>
          </p:nvPr>
        </p:nvSpPr>
        <p:spPr/>
        <p:txBody>
          <a:bodyPr/>
          <a:lstStyle>
            <a:lvl1pPr>
              <a:defRPr/>
            </a:lvl1pPr>
          </a:lstStyle>
          <a:p>
            <a:endParaRPr lang="en-US" altLang="zh-CN"/>
          </a:p>
        </p:txBody>
      </p:sp>
      <p:sp>
        <p:nvSpPr>
          <p:cNvPr id="7" name="灯片编号占位符 6">
            <a:extLst>
              <a:ext uri="{FF2B5EF4-FFF2-40B4-BE49-F238E27FC236}">
                <a16:creationId xmlns:a16="http://schemas.microsoft.com/office/drawing/2014/main" id="{49F7E49E-2A5A-C4B2-1F75-9C115A12BFE3}"/>
              </a:ext>
            </a:extLst>
          </p:cNvPr>
          <p:cNvSpPr>
            <a:spLocks noGrp="1"/>
          </p:cNvSpPr>
          <p:nvPr>
            <p:ph type="sldNum" sz="quarter" idx="12"/>
          </p:nvPr>
        </p:nvSpPr>
        <p:spPr/>
        <p:txBody>
          <a:bodyPr/>
          <a:lstStyle>
            <a:lvl1pPr>
              <a:defRPr/>
            </a:lvl1pPr>
          </a:lstStyle>
          <a:p>
            <a:fld id="{E61E38B8-7F5C-47BC-8974-DC14FA0EBEE9}" type="slidenum">
              <a:rPr lang="en-US" altLang="zh-CN"/>
              <a:pPr/>
              <a:t>‹#›</a:t>
            </a:fld>
            <a:endParaRPr lang="en-US" altLang="zh-CN"/>
          </a:p>
        </p:txBody>
      </p:sp>
    </p:spTree>
    <p:extLst>
      <p:ext uri="{BB962C8B-B14F-4D97-AF65-F5344CB8AC3E}">
        <p14:creationId xmlns:p14="http://schemas.microsoft.com/office/powerpoint/2010/main" val="365898448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FA768A0F-824D-64B2-98F5-63D413551432}"/>
              </a:ext>
            </a:extLst>
          </p:cNvPr>
          <p:cNvSpPr>
            <a:spLocks noGrp="1"/>
          </p:cNvSpPr>
          <p:nvPr>
            <p:ph type="title"/>
          </p:nvPr>
        </p:nvSpPr>
        <p:spPr>
          <a:xfrm>
            <a:off x="630238" y="457200"/>
            <a:ext cx="2949575" cy="1600200"/>
          </a:xfrm>
        </p:spPr>
        <p:txBody>
          <a:bodyPr anchor="b"/>
          <a:lstStyle>
            <a:lvl1pPr>
              <a:defRPr sz="3200"/>
            </a:lvl1pPr>
          </a:lstStyle>
          <a:p>
            <a:r>
              <a:rPr lang="zh-CN" altLang="en-US"/>
              <a:t>单击此处编辑母版标题样式</a:t>
            </a:r>
          </a:p>
        </p:txBody>
      </p:sp>
      <p:sp>
        <p:nvSpPr>
          <p:cNvPr id="3" name="图片占位符 2">
            <a:extLst>
              <a:ext uri="{FF2B5EF4-FFF2-40B4-BE49-F238E27FC236}">
                <a16:creationId xmlns:a16="http://schemas.microsoft.com/office/drawing/2014/main" id="{27BB98EF-3D0E-7F67-4F94-284175F48DA7}"/>
              </a:ext>
            </a:extLst>
          </p:cNvPr>
          <p:cNvSpPr>
            <a:spLocks noGrp="1"/>
          </p:cNvSpPr>
          <p:nvPr>
            <p:ph type="pic" idx="1"/>
          </p:nvPr>
        </p:nvSpPr>
        <p:spPr>
          <a:xfrm>
            <a:off x="3887788" y="987425"/>
            <a:ext cx="462915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zh-CN" altLang="en-US"/>
          </a:p>
        </p:txBody>
      </p:sp>
      <p:sp>
        <p:nvSpPr>
          <p:cNvPr id="4" name="文本占位符 3">
            <a:extLst>
              <a:ext uri="{FF2B5EF4-FFF2-40B4-BE49-F238E27FC236}">
                <a16:creationId xmlns:a16="http://schemas.microsoft.com/office/drawing/2014/main" id="{637C8EBC-04F4-AAE7-D3FE-1FBA479BF338}"/>
              </a:ext>
            </a:extLst>
          </p:cNvPr>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a:t>单击此处编辑母版文本样式</a:t>
            </a:r>
          </a:p>
        </p:txBody>
      </p:sp>
      <p:sp>
        <p:nvSpPr>
          <p:cNvPr id="5" name="日期占位符 4">
            <a:extLst>
              <a:ext uri="{FF2B5EF4-FFF2-40B4-BE49-F238E27FC236}">
                <a16:creationId xmlns:a16="http://schemas.microsoft.com/office/drawing/2014/main" id="{5768C3EB-3E86-A0EC-0103-366F48362613}"/>
              </a:ext>
            </a:extLst>
          </p:cNvPr>
          <p:cNvSpPr>
            <a:spLocks noGrp="1"/>
          </p:cNvSpPr>
          <p:nvPr>
            <p:ph type="dt" sz="half" idx="10"/>
          </p:nvPr>
        </p:nvSpPr>
        <p:spPr/>
        <p:txBody>
          <a:bodyPr/>
          <a:lstStyle>
            <a:lvl1pPr>
              <a:defRPr/>
            </a:lvl1pPr>
          </a:lstStyle>
          <a:p>
            <a:endParaRPr lang="en-US" altLang="zh-CN"/>
          </a:p>
        </p:txBody>
      </p:sp>
      <p:sp>
        <p:nvSpPr>
          <p:cNvPr id="6" name="页脚占位符 5">
            <a:extLst>
              <a:ext uri="{FF2B5EF4-FFF2-40B4-BE49-F238E27FC236}">
                <a16:creationId xmlns:a16="http://schemas.microsoft.com/office/drawing/2014/main" id="{9FA59E70-DFFF-0CD7-6030-749173118BCD}"/>
              </a:ext>
            </a:extLst>
          </p:cNvPr>
          <p:cNvSpPr>
            <a:spLocks noGrp="1"/>
          </p:cNvSpPr>
          <p:nvPr>
            <p:ph type="ftr" sz="quarter" idx="11"/>
          </p:nvPr>
        </p:nvSpPr>
        <p:spPr/>
        <p:txBody>
          <a:bodyPr/>
          <a:lstStyle>
            <a:lvl1pPr>
              <a:defRPr/>
            </a:lvl1pPr>
          </a:lstStyle>
          <a:p>
            <a:endParaRPr lang="en-US" altLang="zh-CN"/>
          </a:p>
        </p:txBody>
      </p:sp>
      <p:sp>
        <p:nvSpPr>
          <p:cNvPr id="7" name="灯片编号占位符 6">
            <a:extLst>
              <a:ext uri="{FF2B5EF4-FFF2-40B4-BE49-F238E27FC236}">
                <a16:creationId xmlns:a16="http://schemas.microsoft.com/office/drawing/2014/main" id="{D666A912-6E4F-6332-E7C0-994EB2B300EF}"/>
              </a:ext>
            </a:extLst>
          </p:cNvPr>
          <p:cNvSpPr>
            <a:spLocks noGrp="1"/>
          </p:cNvSpPr>
          <p:nvPr>
            <p:ph type="sldNum" sz="quarter" idx="12"/>
          </p:nvPr>
        </p:nvSpPr>
        <p:spPr/>
        <p:txBody>
          <a:bodyPr/>
          <a:lstStyle>
            <a:lvl1pPr>
              <a:defRPr/>
            </a:lvl1pPr>
          </a:lstStyle>
          <a:p>
            <a:fld id="{7F8F9835-13D0-4FBD-9000-B9F3F6D5342F}" type="slidenum">
              <a:rPr lang="en-US" altLang="zh-CN"/>
              <a:pPr/>
              <a:t>‹#›</a:t>
            </a:fld>
            <a:endParaRPr lang="en-US" altLang="zh-CN"/>
          </a:p>
        </p:txBody>
      </p:sp>
    </p:spTree>
    <p:extLst>
      <p:ext uri="{BB962C8B-B14F-4D97-AF65-F5344CB8AC3E}">
        <p14:creationId xmlns:p14="http://schemas.microsoft.com/office/powerpoint/2010/main" val="112871202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a:extLst>
              <a:ext uri="{FF2B5EF4-FFF2-40B4-BE49-F238E27FC236}">
                <a16:creationId xmlns:a16="http://schemas.microsoft.com/office/drawing/2014/main" id="{500E5D22-FD62-7A53-E852-9B90F893AA66}"/>
              </a:ext>
            </a:extLst>
          </p:cNvPr>
          <p:cNvSpPr>
            <a:spLocks noGrp="1" noChangeArrowheads="1"/>
          </p:cNvSpPr>
          <p:nvPr>
            <p:ph type="title"/>
          </p:nvPr>
        </p:nvSpPr>
        <p:spPr bwMode="auto">
          <a:xfrm>
            <a:off x="457200" y="274638"/>
            <a:ext cx="8229600" cy="11430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p>
            <a:pPr lvl="0"/>
            <a:r>
              <a:rPr lang="zh-CN" altLang="en-US"/>
              <a:t>单击此处编辑母版标题样式</a:t>
            </a:r>
          </a:p>
        </p:txBody>
      </p:sp>
      <p:sp>
        <p:nvSpPr>
          <p:cNvPr id="1027" name="Rectangle 3">
            <a:extLst>
              <a:ext uri="{FF2B5EF4-FFF2-40B4-BE49-F238E27FC236}">
                <a16:creationId xmlns:a16="http://schemas.microsoft.com/office/drawing/2014/main" id="{CCA20059-0139-7BFA-95D3-FB9247EED932}"/>
              </a:ext>
            </a:extLst>
          </p:cNvPr>
          <p:cNvSpPr>
            <a:spLocks noGrp="1" noChangeArrowheads="1"/>
          </p:cNvSpPr>
          <p:nvPr>
            <p:ph type="body" idx="1"/>
          </p:nvPr>
        </p:nvSpPr>
        <p:spPr bwMode="auto">
          <a:xfrm>
            <a:off x="457200" y="1600200"/>
            <a:ext cx="8229600" cy="45259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1028" name="Rectangle 4">
            <a:extLst>
              <a:ext uri="{FF2B5EF4-FFF2-40B4-BE49-F238E27FC236}">
                <a16:creationId xmlns:a16="http://schemas.microsoft.com/office/drawing/2014/main" id="{AC2E10E0-29A4-0456-3455-EC094D328B51}"/>
              </a:ext>
            </a:extLst>
          </p:cNvPr>
          <p:cNvSpPr>
            <a:spLocks noGrp="1" noChangeArrowheads="1"/>
          </p:cNvSpPr>
          <p:nvPr>
            <p:ph type="dt" sz="half" idx="2"/>
          </p:nvPr>
        </p:nvSpPr>
        <p:spPr bwMode="auto">
          <a:xfrm>
            <a:off x="457200" y="6245225"/>
            <a:ext cx="2133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defRPr sz="1400"/>
            </a:lvl1pPr>
          </a:lstStyle>
          <a:p>
            <a:endParaRPr lang="en-US" altLang="zh-CN"/>
          </a:p>
        </p:txBody>
      </p:sp>
      <p:sp>
        <p:nvSpPr>
          <p:cNvPr id="1029" name="Rectangle 5">
            <a:extLst>
              <a:ext uri="{FF2B5EF4-FFF2-40B4-BE49-F238E27FC236}">
                <a16:creationId xmlns:a16="http://schemas.microsoft.com/office/drawing/2014/main" id="{E4DD7E2C-50ED-B9D5-8D86-9A9FB61B6B42}"/>
              </a:ext>
            </a:extLst>
          </p:cNvPr>
          <p:cNvSpPr>
            <a:spLocks noGrp="1" noChangeArrowheads="1"/>
          </p:cNvSpPr>
          <p:nvPr>
            <p:ph type="ftr" sz="quarter" idx="3"/>
          </p:nvPr>
        </p:nvSpPr>
        <p:spPr bwMode="auto">
          <a:xfrm>
            <a:off x="3124200" y="6245225"/>
            <a:ext cx="2895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ctr">
              <a:defRPr sz="1400"/>
            </a:lvl1pPr>
          </a:lstStyle>
          <a:p>
            <a:endParaRPr lang="en-US" altLang="zh-CN"/>
          </a:p>
        </p:txBody>
      </p:sp>
      <p:sp>
        <p:nvSpPr>
          <p:cNvPr id="1030" name="Rectangle 6">
            <a:extLst>
              <a:ext uri="{FF2B5EF4-FFF2-40B4-BE49-F238E27FC236}">
                <a16:creationId xmlns:a16="http://schemas.microsoft.com/office/drawing/2014/main" id="{515FD623-5482-0A78-BA32-C1E9A7F2E13A}"/>
              </a:ext>
            </a:extLst>
          </p:cNvPr>
          <p:cNvSpPr>
            <a:spLocks noGrp="1" noChangeArrowheads="1"/>
          </p:cNvSpPr>
          <p:nvPr>
            <p:ph type="sldNum" sz="quarter" idx="4"/>
          </p:nvPr>
        </p:nvSpPr>
        <p:spPr bwMode="auto">
          <a:xfrm>
            <a:off x="6553200" y="6245225"/>
            <a:ext cx="2133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a:defRPr sz="1400"/>
            </a:lvl1pPr>
          </a:lstStyle>
          <a:p>
            <a:fld id="{06D7B7E1-EF30-49FB-B122-27D05D58C15E}" type="slidenum">
              <a:rPr lang="en-US" altLang="zh-CN"/>
              <a:pPr/>
              <a:t>‹#›</a:t>
            </a:fld>
            <a:endParaRPr lang="en-US" altLang="zh-CN"/>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rtl="0" fontAlgn="base">
        <a:spcBef>
          <a:spcPct val="0"/>
        </a:spcBef>
        <a:spcAft>
          <a:spcPct val="0"/>
        </a:spcAft>
        <a:defRPr sz="4400" kern="1200">
          <a:solidFill>
            <a:schemeClr val="tx2"/>
          </a:solidFill>
          <a:latin typeface="+mj-lt"/>
          <a:ea typeface="+mj-ea"/>
          <a:cs typeface="+mj-cs"/>
        </a:defRPr>
      </a:lvl1pPr>
      <a:lvl2pPr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2pPr>
      <a:lvl3pPr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3pPr>
      <a:lvl4pPr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4pPr>
      <a:lvl5pPr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5pPr>
      <a:lvl6pPr marL="457200"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6pPr>
      <a:lvl7pPr marL="914400"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7pPr>
      <a:lvl8pPr marL="1371600"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8pPr>
      <a:lvl9pPr marL="1828800"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9pPr>
    </p:titleStyle>
    <p:bodyStyle>
      <a:lvl1pPr marL="342900" indent="-342900" algn="l" rtl="0" fontAlgn="base">
        <a:spcBef>
          <a:spcPct val="20000"/>
        </a:spcBef>
        <a:spcAft>
          <a:spcPct val="0"/>
        </a:spcAft>
        <a:buChar char="•"/>
        <a:defRPr sz="3200" kern="1200">
          <a:solidFill>
            <a:schemeClr val="tx1"/>
          </a:solidFill>
          <a:latin typeface="+mn-lt"/>
          <a:ea typeface="+mn-ea"/>
          <a:cs typeface="+mn-cs"/>
        </a:defRPr>
      </a:lvl1pPr>
      <a:lvl2pPr marL="742950" indent="-285750" algn="l" rtl="0" fontAlgn="base">
        <a:spcBef>
          <a:spcPct val="20000"/>
        </a:spcBef>
        <a:spcAft>
          <a:spcPct val="0"/>
        </a:spcAft>
        <a:buChar char="–"/>
        <a:defRPr sz="2800" kern="1200">
          <a:solidFill>
            <a:schemeClr val="tx1"/>
          </a:solidFill>
          <a:latin typeface="+mn-lt"/>
          <a:ea typeface="+mn-ea"/>
          <a:cs typeface="+mn-cs"/>
        </a:defRPr>
      </a:lvl2pPr>
      <a:lvl3pPr marL="1143000" indent="-228600" algn="l" rtl="0" fontAlgn="base">
        <a:spcBef>
          <a:spcPct val="20000"/>
        </a:spcBef>
        <a:spcAft>
          <a:spcPct val="0"/>
        </a:spcAft>
        <a:buChar char="•"/>
        <a:defRPr sz="2400" kern="1200">
          <a:solidFill>
            <a:schemeClr val="tx1"/>
          </a:solidFill>
          <a:latin typeface="+mn-lt"/>
          <a:ea typeface="+mn-ea"/>
          <a:cs typeface="+mn-cs"/>
        </a:defRPr>
      </a:lvl3pPr>
      <a:lvl4pPr marL="1600200" indent="-228600" algn="l" rtl="0" fontAlgn="base">
        <a:spcBef>
          <a:spcPct val="20000"/>
        </a:spcBef>
        <a:spcAft>
          <a:spcPct val="0"/>
        </a:spcAft>
        <a:buChar char="–"/>
        <a:defRPr sz="2000" kern="1200">
          <a:solidFill>
            <a:schemeClr val="tx1"/>
          </a:solidFill>
          <a:latin typeface="+mn-lt"/>
          <a:ea typeface="+mn-ea"/>
          <a:cs typeface="+mn-cs"/>
        </a:defRPr>
      </a:lvl4pPr>
      <a:lvl5pPr marL="2057400" indent="-228600" algn="l" rtl="0" fontAlgn="base">
        <a:spcBef>
          <a:spcPct val="20000"/>
        </a:spcBef>
        <a:spcAft>
          <a:spcPct val="0"/>
        </a:spcAft>
        <a:buChar char="»"/>
        <a:defRPr sz="20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Rectangle 2">
            <a:extLst>
              <a:ext uri="{FF2B5EF4-FFF2-40B4-BE49-F238E27FC236}">
                <a16:creationId xmlns:a16="http://schemas.microsoft.com/office/drawing/2014/main" id="{3F92A20A-FBCC-B535-21B9-64FC3A1BD0E8}"/>
              </a:ext>
            </a:extLst>
          </p:cNvPr>
          <p:cNvSpPr>
            <a:spLocks noGrp="1" noChangeArrowheads="1"/>
          </p:cNvSpPr>
          <p:nvPr>
            <p:ph type="ctrTitle"/>
          </p:nvPr>
        </p:nvSpPr>
        <p:spPr>
          <a:xfrm>
            <a:off x="685800" y="2130425"/>
            <a:ext cx="7772400" cy="1470025"/>
          </a:xfrm>
        </p:spPr>
        <p:txBody>
          <a:bodyPr anchor="ctr"/>
          <a:lstStyle/>
          <a:p>
            <a:r>
              <a:rPr lang="zh-CN" altLang="en-US" sz="4400"/>
              <a:t>第六章</a:t>
            </a:r>
          </a:p>
        </p:txBody>
      </p:sp>
      <p:sp>
        <p:nvSpPr>
          <p:cNvPr id="2051" name="Rectangle 3">
            <a:extLst>
              <a:ext uri="{FF2B5EF4-FFF2-40B4-BE49-F238E27FC236}">
                <a16:creationId xmlns:a16="http://schemas.microsoft.com/office/drawing/2014/main" id="{34ECE3D9-15FC-485E-FBB4-136FC44EC0CD}"/>
              </a:ext>
            </a:extLst>
          </p:cNvPr>
          <p:cNvSpPr>
            <a:spLocks noGrp="1" noChangeArrowheads="1"/>
          </p:cNvSpPr>
          <p:nvPr>
            <p:ph type="subTitle" idx="1"/>
          </p:nvPr>
        </p:nvSpPr>
        <p:spPr>
          <a:xfrm>
            <a:off x="1371600" y="3886200"/>
            <a:ext cx="6400800" cy="1752600"/>
          </a:xfrm>
        </p:spPr>
        <p:txBody>
          <a:bodyPr/>
          <a:lstStyle/>
          <a:p>
            <a:r>
              <a:rPr lang="zh-CN" altLang="en-US" sz="3200"/>
              <a:t>保险产品策略 </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Rectangle 2">
            <a:extLst>
              <a:ext uri="{FF2B5EF4-FFF2-40B4-BE49-F238E27FC236}">
                <a16:creationId xmlns:a16="http://schemas.microsoft.com/office/drawing/2014/main" id="{3A8E31CE-611F-2900-6EED-F9A6DA22A0DF}"/>
              </a:ext>
            </a:extLst>
          </p:cNvPr>
          <p:cNvSpPr>
            <a:spLocks noGrp="1" noChangeArrowheads="1"/>
          </p:cNvSpPr>
          <p:nvPr>
            <p:ph type="title"/>
          </p:nvPr>
        </p:nvSpPr>
        <p:spPr>
          <a:xfrm>
            <a:off x="460914" y="260648"/>
            <a:ext cx="8229600" cy="1143000"/>
          </a:xfrm>
        </p:spPr>
        <p:txBody>
          <a:bodyPr/>
          <a:lstStyle/>
          <a:p>
            <a:r>
              <a:rPr lang="zh-CN" altLang="en-US" b="1" dirty="0"/>
              <a:t>一、保险产品生命周期</a:t>
            </a:r>
            <a:r>
              <a:rPr lang="zh-CN" altLang="en-US" dirty="0"/>
              <a:t> </a:t>
            </a:r>
          </a:p>
        </p:txBody>
      </p:sp>
      <p:sp>
        <p:nvSpPr>
          <p:cNvPr id="11267" name="Rectangle 3">
            <a:extLst>
              <a:ext uri="{FF2B5EF4-FFF2-40B4-BE49-F238E27FC236}">
                <a16:creationId xmlns:a16="http://schemas.microsoft.com/office/drawing/2014/main" id="{990A5DED-C682-4E0E-8E1E-CFE963EB8C32}"/>
              </a:ext>
            </a:extLst>
          </p:cNvPr>
          <p:cNvSpPr>
            <a:spLocks noGrp="1" noChangeArrowheads="1"/>
          </p:cNvSpPr>
          <p:nvPr>
            <p:ph type="body" idx="1"/>
          </p:nvPr>
        </p:nvSpPr>
        <p:spPr/>
        <p:txBody>
          <a:bodyPr/>
          <a:lstStyle/>
          <a:p>
            <a:r>
              <a:rPr lang="zh-CN" altLang="en-US"/>
              <a:t>产品生命周期是指产品从进入市场到退出市场的周期化过程，它不是指产品的使用寿命，而是指产品的市场寿命 。</a:t>
            </a:r>
          </a:p>
          <a:p>
            <a:r>
              <a:rPr lang="zh-CN" altLang="en-US"/>
              <a:t>保险产品的生命周期包括引入期、成长期、成熟期和衰退期四个阶段。 </a:t>
            </a: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2310" name="Group 22">
            <a:extLst>
              <a:ext uri="{FF2B5EF4-FFF2-40B4-BE49-F238E27FC236}">
                <a16:creationId xmlns:a16="http://schemas.microsoft.com/office/drawing/2014/main" id="{EBDE4879-110A-3FB7-5DE5-33F3F02B5142}"/>
              </a:ext>
            </a:extLst>
          </p:cNvPr>
          <p:cNvGrpSpPr>
            <a:grpSpLocks noChangeAspect="1"/>
          </p:cNvGrpSpPr>
          <p:nvPr/>
        </p:nvGrpSpPr>
        <p:grpSpPr bwMode="auto">
          <a:xfrm>
            <a:off x="250825" y="692150"/>
            <a:ext cx="8407400" cy="4800600"/>
            <a:chOff x="2220" y="5415"/>
            <a:chExt cx="7920" cy="4524"/>
          </a:xfrm>
        </p:grpSpPr>
        <p:sp>
          <p:nvSpPr>
            <p:cNvPr id="12311" name="AutoShape 23">
              <a:extLst>
                <a:ext uri="{FF2B5EF4-FFF2-40B4-BE49-F238E27FC236}">
                  <a16:creationId xmlns:a16="http://schemas.microsoft.com/office/drawing/2014/main" id="{1BE8101C-D305-7F09-DC07-98D954A80D29}"/>
                </a:ext>
              </a:extLst>
            </p:cNvPr>
            <p:cNvSpPr>
              <a:spLocks noChangeAspect="1" noChangeArrowheads="1"/>
            </p:cNvSpPr>
            <p:nvPr/>
          </p:nvSpPr>
          <p:spPr bwMode="auto">
            <a:xfrm>
              <a:off x="2220" y="5415"/>
              <a:ext cx="7920" cy="452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zh-CN" altLang="en-US"/>
            </a:p>
          </p:txBody>
        </p:sp>
        <p:grpSp>
          <p:nvGrpSpPr>
            <p:cNvPr id="12312" name="Group 24">
              <a:extLst>
                <a:ext uri="{FF2B5EF4-FFF2-40B4-BE49-F238E27FC236}">
                  <a16:creationId xmlns:a16="http://schemas.microsoft.com/office/drawing/2014/main" id="{9BD9DA55-AEE2-59AF-6398-E5B82FFD4D0B}"/>
                </a:ext>
              </a:extLst>
            </p:cNvPr>
            <p:cNvGrpSpPr>
              <a:grpSpLocks/>
            </p:cNvGrpSpPr>
            <p:nvPr/>
          </p:nvGrpSpPr>
          <p:grpSpPr bwMode="auto">
            <a:xfrm>
              <a:off x="2295" y="5727"/>
              <a:ext cx="7830" cy="4173"/>
              <a:chOff x="2295" y="5727"/>
              <a:chExt cx="7830" cy="4173"/>
            </a:xfrm>
          </p:grpSpPr>
          <p:sp>
            <p:nvSpPr>
              <p:cNvPr id="12313" name="Line 25">
                <a:extLst>
                  <a:ext uri="{FF2B5EF4-FFF2-40B4-BE49-F238E27FC236}">
                    <a16:creationId xmlns:a16="http://schemas.microsoft.com/office/drawing/2014/main" id="{0D288F77-43CD-2B5A-EEB6-4E6CA4C1A599}"/>
                  </a:ext>
                </a:extLst>
              </p:cNvPr>
              <p:cNvSpPr>
                <a:spLocks noChangeShapeType="1"/>
              </p:cNvSpPr>
              <p:nvPr/>
            </p:nvSpPr>
            <p:spPr bwMode="auto">
              <a:xfrm>
                <a:off x="2940" y="5727"/>
                <a:ext cx="0" cy="3745"/>
              </a:xfrm>
              <a:prstGeom prst="line">
                <a:avLst/>
              </a:prstGeom>
              <a:noFill/>
              <a:ln w="9525">
                <a:solidFill>
                  <a:srgbClr val="000000"/>
                </a:solidFill>
                <a:round/>
                <a:headEnd type="triangle" w="med" len="med"/>
                <a:tailEnd/>
              </a:ln>
              <a:extLst>
                <a:ext uri="{909E8E84-426E-40DD-AFC4-6F175D3DCCD1}">
                  <a14:hiddenFill xmlns:a14="http://schemas.microsoft.com/office/drawing/2010/main">
                    <a:noFill/>
                  </a14:hiddenFill>
                </a:ext>
              </a:extLst>
            </p:spPr>
            <p:txBody>
              <a:bodyPr/>
              <a:lstStyle/>
              <a:p>
                <a:endParaRPr lang="zh-CN" altLang="en-US"/>
              </a:p>
            </p:txBody>
          </p:sp>
          <p:sp>
            <p:nvSpPr>
              <p:cNvPr id="12314" name="Line 26">
                <a:extLst>
                  <a:ext uri="{FF2B5EF4-FFF2-40B4-BE49-F238E27FC236}">
                    <a16:creationId xmlns:a16="http://schemas.microsoft.com/office/drawing/2014/main" id="{BEE41A99-6E02-32C9-8BAC-20FA0DC343D1}"/>
                  </a:ext>
                </a:extLst>
              </p:cNvPr>
              <p:cNvSpPr>
                <a:spLocks noChangeShapeType="1"/>
              </p:cNvSpPr>
              <p:nvPr/>
            </p:nvSpPr>
            <p:spPr bwMode="auto">
              <a:xfrm>
                <a:off x="2940" y="9472"/>
                <a:ext cx="6840" cy="0"/>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txBody>
              <a:bodyPr/>
              <a:lstStyle/>
              <a:p>
                <a:endParaRPr lang="zh-CN" altLang="en-US"/>
              </a:p>
            </p:txBody>
          </p:sp>
          <p:sp>
            <p:nvSpPr>
              <p:cNvPr id="12315" name="Freeform 27">
                <a:extLst>
                  <a:ext uri="{FF2B5EF4-FFF2-40B4-BE49-F238E27FC236}">
                    <a16:creationId xmlns:a16="http://schemas.microsoft.com/office/drawing/2014/main" id="{22C93697-ECAA-D55F-8C23-32A34A00A60C}"/>
                  </a:ext>
                </a:extLst>
              </p:cNvPr>
              <p:cNvSpPr>
                <a:spLocks/>
              </p:cNvSpPr>
              <p:nvPr/>
            </p:nvSpPr>
            <p:spPr bwMode="auto">
              <a:xfrm>
                <a:off x="3120" y="6923"/>
                <a:ext cx="6480" cy="2288"/>
              </a:xfrm>
              <a:custGeom>
                <a:avLst/>
                <a:gdLst>
                  <a:gd name="T0" fmla="*/ 0 w 6480"/>
                  <a:gd name="T1" fmla="*/ 2236 h 2288"/>
                  <a:gd name="T2" fmla="*/ 180 w 6480"/>
                  <a:gd name="T3" fmla="*/ 2236 h 2288"/>
                  <a:gd name="T4" fmla="*/ 900 w 6480"/>
                  <a:gd name="T5" fmla="*/ 1924 h 2288"/>
                  <a:gd name="T6" fmla="*/ 1800 w 6480"/>
                  <a:gd name="T7" fmla="*/ 988 h 2288"/>
                  <a:gd name="T8" fmla="*/ 2700 w 6480"/>
                  <a:gd name="T9" fmla="*/ 208 h 2288"/>
                  <a:gd name="T10" fmla="*/ 3420 w 6480"/>
                  <a:gd name="T11" fmla="*/ 52 h 2288"/>
                  <a:gd name="T12" fmla="*/ 4140 w 6480"/>
                  <a:gd name="T13" fmla="*/ 520 h 2288"/>
                  <a:gd name="T14" fmla="*/ 4860 w 6480"/>
                  <a:gd name="T15" fmla="*/ 1456 h 2288"/>
                  <a:gd name="T16" fmla="*/ 5940 w 6480"/>
                  <a:gd name="T17" fmla="*/ 1924 h 2288"/>
                  <a:gd name="T18" fmla="*/ 6480 w 6480"/>
                  <a:gd name="T19" fmla="*/ 2080 h 228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6480" h="2288">
                    <a:moveTo>
                      <a:pt x="0" y="2236"/>
                    </a:moveTo>
                    <a:cubicBezTo>
                      <a:pt x="15" y="2262"/>
                      <a:pt x="30" y="2288"/>
                      <a:pt x="180" y="2236"/>
                    </a:cubicBezTo>
                    <a:cubicBezTo>
                      <a:pt x="330" y="2184"/>
                      <a:pt x="630" y="2132"/>
                      <a:pt x="900" y="1924"/>
                    </a:cubicBezTo>
                    <a:cubicBezTo>
                      <a:pt x="1170" y="1716"/>
                      <a:pt x="1500" y="1274"/>
                      <a:pt x="1800" y="988"/>
                    </a:cubicBezTo>
                    <a:cubicBezTo>
                      <a:pt x="2100" y="702"/>
                      <a:pt x="2430" y="364"/>
                      <a:pt x="2700" y="208"/>
                    </a:cubicBezTo>
                    <a:cubicBezTo>
                      <a:pt x="2970" y="52"/>
                      <a:pt x="3180" y="0"/>
                      <a:pt x="3420" y="52"/>
                    </a:cubicBezTo>
                    <a:cubicBezTo>
                      <a:pt x="3660" y="104"/>
                      <a:pt x="3900" y="286"/>
                      <a:pt x="4140" y="520"/>
                    </a:cubicBezTo>
                    <a:cubicBezTo>
                      <a:pt x="4380" y="754"/>
                      <a:pt x="4560" y="1222"/>
                      <a:pt x="4860" y="1456"/>
                    </a:cubicBezTo>
                    <a:cubicBezTo>
                      <a:pt x="5160" y="1690"/>
                      <a:pt x="5670" y="1820"/>
                      <a:pt x="5940" y="1924"/>
                    </a:cubicBezTo>
                    <a:cubicBezTo>
                      <a:pt x="6210" y="2028"/>
                      <a:pt x="6345" y="2054"/>
                      <a:pt x="6480" y="2080"/>
                    </a:cubicBezTo>
                  </a:path>
                </a:pathLst>
              </a:cu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a:lstStyle/>
              <a:p>
                <a:endParaRPr lang="zh-CN" altLang="en-US"/>
              </a:p>
            </p:txBody>
          </p:sp>
          <p:sp>
            <p:nvSpPr>
              <p:cNvPr id="12316" name="Line 28">
                <a:extLst>
                  <a:ext uri="{FF2B5EF4-FFF2-40B4-BE49-F238E27FC236}">
                    <a16:creationId xmlns:a16="http://schemas.microsoft.com/office/drawing/2014/main" id="{7878AADD-6EAB-20FF-E3FB-22D61B9F12D5}"/>
                  </a:ext>
                </a:extLst>
              </p:cNvPr>
              <p:cNvSpPr>
                <a:spLocks noChangeShapeType="1"/>
              </p:cNvSpPr>
              <p:nvPr/>
            </p:nvSpPr>
            <p:spPr bwMode="auto">
              <a:xfrm>
                <a:off x="3990" y="8861"/>
                <a:ext cx="1" cy="626"/>
              </a:xfrm>
              <a:prstGeom prst="line">
                <a:avLst/>
              </a:prstGeom>
              <a:noFill/>
              <a:ln w="9525">
                <a:solidFill>
                  <a:srgbClr val="000000"/>
                </a:solidFill>
                <a:round/>
                <a:headEnd/>
                <a:tailEnd/>
              </a:ln>
              <a:extLst>
                <a:ext uri="{909E8E84-426E-40DD-AFC4-6F175D3DCCD1}">
                  <a14:hiddenFill xmlns:a14="http://schemas.microsoft.com/office/drawing/2010/main">
                    <a:noFill/>
                  </a14:hiddenFill>
                </a:ext>
              </a:extLst>
            </p:spPr>
            <p:txBody>
              <a:bodyPr/>
              <a:lstStyle/>
              <a:p>
                <a:endParaRPr lang="zh-CN" altLang="en-US"/>
              </a:p>
            </p:txBody>
          </p:sp>
          <p:sp>
            <p:nvSpPr>
              <p:cNvPr id="12317" name="Line 29">
                <a:extLst>
                  <a:ext uri="{FF2B5EF4-FFF2-40B4-BE49-F238E27FC236}">
                    <a16:creationId xmlns:a16="http://schemas.microsoft.com/office/drawing/2014/main" id="{21DA674D-04BD-7FF5-50A8-4960B57B6B53}"/>
                  </a:ext>
                </a:extLst>
              </p:cNvPr>
              <p:cNvSpPr>
                <a:spLocks noChangeShapeType="1"/>
              </p:cNvSpPr>
              <p:nvPr/>
            </p:nvSpPr>
            <p:spPr bwMode="auto">
              <a:xfrm>
                <a:off x="4920" y="7911"/>
                <a:ext cx="0" cy="1533"/>
              </a:xfrm>
              <a:prstGeom prst="line">
                <a:avLst/>
              </a:prstGeom>
              <a:noFill/>
              <a:ln w="9525">
                <a:solidFill>
                  <a:srgbClr val="000000"/>
                </a:solidFill>
                <a:round/>
                <a:headEnd/>
                <a:tailEnd/>
              </a:ln>
              <a:extLst>
                <a:ext uri="{909E8E84-426E-40DD-AFC4-6F175D3DCCD1}">
                  <a14:hiddenFill xmlns:a14="http://schemas.microsoft.com/office/drawing/2010/main">
                    <a:noFill/>
                  </a14:hiddenFill>
                </a:ext>
              </a:extLst>
            </p:spPr>
            <p:txBody>
              <a:bodyPr/>
              <a:lstStyle/>
              <a:p>
                <a:endParaRPr lang="zh-CN" altLang="en-US"/>
              </a:p>
            </p:txBody>
          </p:sp>
          <p:sp>
            <p:nvSpPr>
              <p:cNvPr id="12318" name="Line 30">
                <a:extLst>
                  <a:ext uri="{FF2B5EF4-FFF2-40B4-BE49-F238E27FC236}">
                    <a16:creationId xmlns:a16="http://schemas.microsoft.com/office/drawing/2014/main" id="{1A694F3E-180E-4B0F-81C7-CF9C186EDEBA}"/>
                  </a:ext>
                </a:extLst>
              </p:cNvPr>
              <p:cNvSpPr>
                <a:spLocks noChangeShapeType="1"/>
              </p:cNvSpPr>
              <p:nvPr/>
            </p:nvSpPr>
            <p:spPr bwMode="auto">
              <a:xfrm>
                <a:off x="6360" y="6975"/>
                <a:ext cx="0" cy="2469"/>
              </a:xfrm>
              <a:prstGeom prst="line">
                <a:avLst/>
              </a:prstGeom>
              <a:noFill/>
              <a:ln w="9525">
                <a:solidFill>
                  <a:srgbClr val="000000"/>
                </a:solidFill>
                <a:round/>
                <a:headEnd/>
                <a:tailEnd/>
              </a:ln>
              <a:extLst>
                <a:ext uri="{909E8E84-426E-40DD-AFC4-6F175D3DCCD1}">
                  <a14:hiddenFill xmlns:a14="http://schemas.microsoft.com/office/drawing/2010/main">
                    <a:noFill/>
                  </a14:hiddenFill>
                </a:ext>
              </a:extLst>
            </p:spPr>
            <p:txBody>
              <a:bodyPr/>
              <a:lstStyle/>
              <a:p>
                <a:endParaRPr lang="zh-CN" altLang="en-US"/>
              </a:p>
            </p:txBody>
          </p:sp>
          <p:sp>
            <p:nvSpPr>
              <p:cNvPr id="12319" name="Line 31">
                <a:extLst>
                  <a:ext uri="{FF2B5EF4-FFF2-40B4-BE49-F238E27FC236}">
                    <a16:creationId xmlns:a16="http://schemas.microsoft.com/office/drawing/2014/main" id="{A8D13C8D-CD99-64AF-BEF1-8A1C6009084F}"/>
                  </a:ext>
                </a:extLst>
              </p:cNvPr>
              <p:cNvSpPr>
                <a:spLocks noChangeShapeType="1"/>
              </p:cNvSpPr>
              <p:nvPr/>
            </p:nvSpPr>
            <p:spPr bwMode="auto">
              <a:xfrm>
                <a:off x="7680" y="8094"/>
                <a:ext cx="1" cy="1393"/>
              </a:xfrm>
              <a:prstGeom prst="line">
                <a:avLst/>
              </a:prstGeom>
              <a:noFill/>
              <a:ln w="9525">
                <a:solidFill>
                  <a:srgbClr val="000000"/>
                </a:solidFill>
                <a:round/>
                <a:headEnd/>
                <a:tailEnd/>
              </a:ln>
              <a:extLst>
                <a:ext uri="{909E8E84-426E-40DD-AFC4-6F175D3DCCD1}">
                  <a14:hiddenFill xmlns:a14="http://schemas.microsoft.com/office/drawing/2010/main">
                    <a:noFill/>
                  </a14:hiddenFill>
                </a:ext>
              </a:extLst>
            </p:spPr>
            <p:txBody>
              <a:bodyPr/>
              <a:lstStyle/>
              <a:p>
                <a:endParaRPr lang="zh-CN" altLang="en-US"/>
              </a:p>
            </p:txBody>
          </p:sp>
          <p:sp>
            <p:nvSpPr>
              <p:cNvPr id="12320" name="Rectangle 32">
                <a:extLst>
                  <a:ext uri="{FF2B5EF4-FFF2-40B4-BE49-F238E27FC236}">
                    <a16:creationId xmlns:a16="http://schemas.microsoft.com/office/drawing/2014/main" id="{0E768122-4B9A-3D6B-44E0-44516E0FD31A}"/>
                  </a:ext>
                </a:extLst>
              </p:cNvPr>
              <p:cNvSpPr>
                <a:spLocks noChangeArrowheads="1"/>
              </p:cNvSpPr>
              <p:nvPr/>
            </p:nvSpPr>
            <p:spPr bwMode="auto">
              <a:xfrm>
                <a:off x="9570" y="9589"/>
                <a:ext cx="555" cy="311"/>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lIns="0" tIns="0" rIns="0" bIns="0"/>
              <a:lstStyle/>
              <a:p>
                <a:pPr algn="just"/>
                <a:r>
                  <a:rPr lang="zh-CN" altLang="en-US" b="1">
                    <a:latin typeface="宋体" panose="02010600030101010101" pitchFamily="2" charset="-122"/>
                  </a:rPr>
                  <a:t>时间</a:t>
                </a:r>
                <a:endParaRPr lang="zh-CN" altLang="en-US"/>
              </a:p>
            </p:txBody>
          </p:sp>
          <p:sp>
            <p:nvSpPr>
              <p:cNvPr id="12321" name="Rectangle 33">
                <a:extLst>
                  <a:ext uri="{FF2B5EF4-FFF2-40B4-BE49-F238E27FC236}">
                    <a16:creationId xmlns:a16="http://schemas.microsoft.com/office/drawing/2014/main" id="{6BA4AF9C-57E6-1673-C0BD-31925B030787}"/>
                  </a:ext>
                </a:extLst>
              </p:cNvPr>
              <p:cNvSpPr>
                <a:spLocks noChangeArrowheads="1"/>
              </p:cNvSpPr>
              <p:nvPr/>
            </p:nvSpPr>
            <p:spPr bwMode="auto">
              <a:xfrm>
                <a:off x="2295" y="5799"/>
                <a:ext cx="524" cy="969"/>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lIns="0" tIns="0" rIns="0" bIns="0"/>
              <a:lstStyle/>
              <a:p>
                <a:pPr algn="just"/>
                <a:r>
                  <a:rPr lang="zh-CN" altLang="en-US" sz="2000" b="1">
                    <a:latin typeface="宋体" panose="02010600030101010101" pitchFamily="2" charset="-122"/>
                  </a:rPr>
                  <a:t>购买人数</a:t>
                </a:r>
              </a:p>
              <a:p>
                <a:pPr algn="just"/>
                <a:r>
                  <a:rPr lang="zh-CN" altLang="en-US" sz="2000" b="1">
                    <a:latin typeface="宋体" panose="02010600030101010101" pitchFamily="2" charset="-122"/>
                  </a:rPr>
                  <a:t>（</a:t>
                </a:r>
                <a:r>
                  <a:rPr lang="en-US" altLang="zh-CN" sz="2000" b="1">
                    <a:latin typeface="宋体" panose="02010600030101010101" pitchFamily="2" charset="-122"/>
                  </a:rPr>
                  <a:t>%</a:t>
                </a:r>
                <a:r>
                  <a:rPr lang="zh-CN" altLang="en-US" sz="2000" b="1">
                    <a:latin typeface="宋体" panose="02010600030101010101" pitchFamily="2" charset="-122"/>
                  </a:rPr>
                  <a:t>）</a:t>
                </a:r>
                <a:endParaRPr lang="zh-CN" altLang="en-US" sz="2000"/>
              </a:p>
            </p:txBody>
          </p:sp>
          <p:sp>
            <p:nvSpPr>
              <p:cNvPr id="12322" name="Rectangle 34">
                <a:extLst>
                  <a:ext uri="{FF2B5EF4-FFF2-40B4-BE49-F238E27FC236}">
                    <a16:creationId xmlns:a16="http://schemas.microsoft.com/office/drawing/2014/main" id="{3EA1B7CB-0151-25C2-E7AD-643AA1C7BF32}"/>
                  </a:ext>
                </a:extLst>
              </p:cNvPr>
              <p:cNvSpPr>
                <a:spLocks noChangeArrowheads="1"/>
              </p:cNvSpPr>
              <p:nvPr/>
            </p:nvSpPr>
            <p:spPr bwMode="auto">
              <a:xfrm>
                <a:off x="8505" y="8275"/>
                <a:ext cx="720" cy="326"/>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lIns="0" tIns="0" rIns="0" bIns="0"/>
              <a:lstStyle/>
              <a:p>
                <a:pPr algn="just"/>
                <a:r>
                  <a:rPr lang="zh-CN" altLang="en-US">
                    <a:latin typeface="宋体" panose="02010600030101010101" pitchFamily="2" charset="-122"/>
                  </a:rPr>
                  <a:t>后随者</a:t>
                </a:r>
                <a:endParaRPr lang="zh-CN" altLang="en-US"/>
              </a:p>
            </p:txBody>
          </p:sp>
          <p:sp>
            <p:nvSpPr>
              <p:cNvPr id="12323" name="Rectangle 35">
                <a:extLst>
                  <a:ext uri="{FF2B5EF4-FFF2-40B4-BE49-F238E27FC236}">
                    <a16:creationId xmlns:a16="http://schemas.microsoft.com/office/drawing/2014/main" id="{6F527D3D-134E-A8FE-199D-410039359C97}"/>
                  </a:ext>
                </a:extLst>
              </p:cNvPr>
              <p:cNvSpPr>
                <a:spLocks noChangeArrowheads="1"/>
              </p:cNvSpPr>
              <p:nvPr/>
            </p:nvSpPr>
            <p:spPr bwMode="auto">
              <a:xfrm>
                <a:off x="3030" y="8614"/>
                <a:ext cx="690" cy="363"/>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lIns="0" tIns="0" rIns="0" bIns="0"/>
              <a:lstStyle/>
              <a:p>
                <a:pPr algn="just"/>
                <a:r>
                  <a:rPr lang="zh-CN" altLang="en-US">
                    <a:latin typeface="宋体" panose="02010600030101010101" pitchFamily="2" charset="-122"/>
                  </a:rPr>
                  <a:t>革新者</a:t>
                </a:r>
                <a:endParaRPr lang="zh-CN" altLang="en-US"/>
              </a:p>
            </p:txBody>
          </p:sp>
          <p:sp>
            <p:nvSpPr>
              <p:cNvPr id="12324" name="Rectangle 36">
                <a:extLst>
                  <a:ext uri="{FF2B5EF4-FFF2-40B4-BE49-F238E27FC236}">
                    <a16:creationId xmlns:a16="http://schemas.microsoft.com/office/drawing/2014/main" id="{FA6887E1-1BA5-1827-2761-DC92EB3495B4}"/>
                  </a:ext>
                </a:extLst>
              </p:cNvPr>
              <p:cNvSpPr>
                <a:spLocks noChangeArrowheads="1"/>
              </p:cNvSpPr>
              <p:nvPr/>
            </p:nvSpPr>
            <p:spPr bwMode="auto">
              <a:xfrm>
                <a:off x="3210" y="9513"/>
                <a:ext cx="554" cy="312"/>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lIns="0" tIns="0" rIns="0" bIns="0"/>
              <a:lstStyle/>
              <a:p>
                <a:pPr algn="just"/>
                <a:r>
                  <a:rPr lang="en-US" altLang="zh-CN">
                    <a:latin typeface="宋体" panose="02010600030101010101" pitchFamily="2" charset="-122"/>
                  </a:rPr>
                  <a:t>2.5</a:t>
                </a:r>
                <a:endParaRPr lang="en-US" altLang="zh-CN"/>
              </a:p>
            </p:txBody>
          </p:sp>
          <p:sp>
            <p:nvSpPr>
              <p:cNvPr id="12325" name="Rectangle 37">
                <a:extLst>
                  <a:ext uri="{FF2B5EF4-FFF2-40B4-BE49-F238E27FC236}">
                    <a16:creationId xmlns:a16="http://schemas.microsoft.com/office/drawing/2014/main" id="{E9881C36-088A-8831-852A-40CCBD2528CC}"/>
                  </a:ext>
                </a:extLst>
              </p:cNvPr>
              <p:cNvSpPr>
                <a:spLocks noChangeArrowheads="1"/>
              </p:cNvSpPr>
              <p:nvPr/>
            </p:nvSpPr>
            <p:spPr bwMode="auto">
              <a:xfrm>
                <a:off x="4200" y="9528"/>
                <a:ext cx="555" cy="312"/>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lIns="0" tIns="0" rIns="0" bIns="0"/>
              <a:lstStyle/>
              <a:p>
                <a:pPr algn="just"/>
                <a:r>
                  <a:rPr lang="en-US" altLang="zh-CN">
                    <a:latin typeface="宋体" panose="02010600030101010101" pitchFamily="2" charset="-122"/>
                  </a:rPr>
                  <a:t>13.5</a:t>
                </a:r>
                <a:endParaRPr lang="en-US" altLang="zh-CN"/>
              </a:p>
            </p:txBody>
          </p:sp>
          <p:sp>
            <p:nvSpPr>
              <p:cNvPr id="12326" name="Rectangle 38">
                <a:extLst>
                  <a:ext uri="{FF2B5EF4-FFF2-40B4-BE49-F238E27FC236}">
                    <a16:creationId xmlns:a16="http://schemas.microsoft.com/office/drawing/2014/main" id="{39EED289-2C7A-8489-AA03-F499F73AC929}"/>
                  </a:ext>
                </a:extLst>
              </p:cNvPr>
              <p:cNvSpPr>
                <a:spLocks noChangeArrowheads="1"/>
              </p:cNvSpPr>
              <p:nvPr/>
            </p:nvSpPr>
            <p:spPr bwMode="auto">
              <a:xfrm>
                <a:off x="5355" y="9507"/>
                <a:ext cx="555" cy="313"/>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lIns="0" tIns="0" rIns="0" bIns="0"/>
              <a:lstStyle/>
              <a:p>
                <a:pPr algn="just"/>
                <a:r>
                  <a:rPr lang="en-US" altLang="zh-CN">
                    <a:latin typeface="宋体" panose="02010600030101010101" pitchFamily="2" charset="-122"/>
                  </a:rPr>
                  <a:t>34</a:t>
                </a:r>
                <a:endParaRPr lang="en-US" altLang="zh-CN"/>
              </a:p>
            </p:txBody>
          </p:sp>
          <p:sp>
            <p:nvSpPr>
              <p:cNvPr id="12327" name="Rectangle 39">
                <a:extLst>
                  <a:ext uri="{FF2B5EF4-FFF2-40B4-BE49-F238E27FC236}">
                    <a16:creationId xmlns:a16="http://schemas.microsoft.com/office/drawing/2014/main" id="{1A197CD3-96E9-6651-65C9-D51009083FFE}"/>
                  </a:ext>
                </a:extLst>
              </p:cNvPr>
              <p:cNvSpPr>
                <a:spLocks noChangeArrowheads="1"/>
              </p:cNvSpPr>
              <p:nvPr/>
            </p:nvSpPr>
            <p:spPr bwMode="auto">
              <a:xfrm>
                <a:off x="6780" y="9513"/>
                <a:ext cx="555" cy="312"/>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lIns="0" tIns="0" rIns="0" bIns="0"/>
              <a:lstStyle/>
              <a:p>
                <a:pPr algn="just"/>
                <a:r>
                  <a:rPr lang="en-US" altLang="zh-CN">
                    <a:latin typeface="宋体" panose="02010600030101010101" pitchFamily="2" charset="-122"/>
                  </a:rPr>
                  <a:t>34</a:t>
                </a:r>
                <a:endParaRPr lang="en-US" altLang="zh-CN"/>
              </a:p>
            </p:txBody>
          </p:sp>
          <p:sp>
            <p:nvSpPr>
              <p:cNvPr id="12328" name="Rectangle 40">
                <a:extLst>
                  <a:ext uri="{FF2B5EF4-FFF2-40B4-BE49-F238E27FC236}">
                    <a16:creationId xmlns:a16="http://schemas.microsoft.com/office/drawing/2014/main" id="{B34F09F1-F376-4D7F-98F6-0D9EBBA6F078}"/>
                  </a:ext>
                </a:extLst>
              </p:cNvPr>
              <p:cNvSpPr>
                <a:spLocks noChangeArrowheads="1"/>
              </p:cNvSpPr>
              <p:nvPr/>
            </p:nvSpPr>
            <p:spPr bwMode="auto">
              <a:xfrm>
                <a:off x="8370" y="9528"/>
                <a:ext cx="554" cy="312"/>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lIns="0" tIns="0" rIns="0" bIns="0"/>
              <a:lstStyle/>
              <a:p>
                <a:pPr algn="just"/>
                <a:r>
                  <a:rPr lang="en-US" altLang="zh-CN">
                    <a:latin typeface="宋体" panose="02010600030101010101" pitchFamily="2" charset="-122"/>
                  </a:rPr>
                  <a:t>16</a:t>
                </a:r>
                <a:endParaRPr lang="en-US" altLang="zh-CN"/>
              </a:p>
            </p:txBody>
          </p:sp>
        </p:grpSp>
      </p:grpSp>
      <p:sp>
        <p:nvSpPr>
          <p:cNvPr id="12329" name="Rectangle 41">
            <a:extLst>
              <a:ext uri="{FF2B5EF4-FFF2-40B4-BE49-F238E27FC236}">
                <a16:creationId xmlns:a16="http://schemas.microsoft.com/office/drawing/2014/main" id="{582124E6-ACEC-2F0B-4D84-49AFA46E8886}"/>
              </a:ext>
            </a:extLst>
          </p:cNvPr>
          <p:cNvSpPr>
            <a:spLocks noChangeArrowheads="1"/>
          </p:cNvSpPr>
          <p:nvPr/>
        </p:nvSpPr>
        <p:spPr bwMode="auto">
          <a:xfrm>
            <a:off x="1536700" y="3514725"/>
            <a:ext cx="1163638" cy="273050"/>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lIns="0" tIns="0" rIns="0" bIns="0"/>
          <a:lstStyle/>
          <a:p>
            <a:pPr algn="just"/>
            <a:r>
              <a:rPr lang="zh-CN" altLang="en-US">
                <a:latin typeface="宋体" panose="02010600030101010101" pitchFamily="2" charset="-122"/>
              </a:rPr>
              <a:t>早期采用者</a:t>
            </a:r>
            <a:endParaRPr lang="zh-CN" altLang="en-US"/>
          </a:p>
        </p:txBody>
      </p:sp>
      <p:sp>
        <p:nvSpPr>
          <p:cNvPr id="12330" name="Rectangle 42">
            <a:extLst>
              <a:ext uri="{FF2B5EF4-FFF2-40B4-BE49-F238E27FC236}">
                <a16:creationId xmlns:a16="http://schemas.microsoft.com/office/drawing/2014/main" id="{5AD50418-AE56-6F0C-1A04-226212B44749}"/>
              </a:ext>
            </a:extLst>
          </p:cNvPr>
          <p:cNvSpPr>
            <a:spLocks noChangeArrowheads="1"/>
          </p:cNvSpPr>
          <p:nvPr/>
        </p:nvSpPr>
        <p:spPr bwMode="auto">
          <a:xfrm>
            <a:off x="2481263" y="2373313"/>
            <a:ext cx="1304925" cy="309562"/>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lIns="0" tIns="0" rIns="0" bIns="0"/>
          <a:lstStyle/>
          <a:p>
            <a:pPr algn="just"/>
            <a:r>
              <a:rPr lang="zh-CN" altLang="en-US">
                <a:latin typeface="宋体" panose="02010600030101010101" pitchFamily="2" charset="-122"/>
              </a:rPr>
              <a:t>早期大多数</a:t>
            </a:r>
            <a:endParaRPr lang="zh-CN" altLang="en-US"/>
          </a:p>
        </p:txBody>
      </p:sp>
      <p:sp>
        <p:nvSpPr>
          <p:cNvPr id="12350" name="Rectangle 62">
            <a:extLst>
              <a:ext uri="{FF2B5EF4-FFF2-40B4-BE49-F238E27FC236}">
                <a16:creationId xmlns:a16="http://schemas.microsoft.com/office/drawing/2014/main" id="{6DB2A93E-C27C-98BF-AFEB-2B4F7D446048}"/>
              </a:ext>
            </a:extLst>
          </p:cNvPr>
          <p:cNvSpPr>
            <a:spLocks noChangeArrowheads="1"/>
          </p:cNvSpPr>
          <p:nvPr/>
        </p:nvSpPr>
        <p:spPr bwMode="auto">
          <a:xfrm>
            <a:off x="5324475" y="2208213"/>
            <a:ext cx="1533525" cy="338137"/>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lIns="0" tIns="0" rIns="0" bIns="0"/>
          <a:lstStyle/>
          <a:p>
            <a:pPr algn="just"/>
            <a:r>
              <a:rPr lang="zh-CN" altLang="en-US">
                <a:latin typeface="宋体" panose="02010600030101010101" pitchFamily="2" charset="-122"/>
              </a:rPr>
              <a:t>晚期大多数</a:t>
            </a:r>
            <a:endParaRPr lang="zh-CN" altLang="en-US"/>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Rectangle 2">
            <a:extLst>
              <a:ext uri="{FF2B5EF4-FFF2-40B4-BE49-F238E27FC236}">
                <a16:creationId xmlns:a16="http://schemas.microsoft.com/office/drawing/2014/main" id="{94391A5A-F5DA-B7B2-1A5D-C89D100A0521}"/>
              </a:ext>
            </a:extLst>
          </p:cNvPr>
          <p:cNvSpPr>
            <a:spLocks noGrp="1" noChangeArrowheads="1"/>
          </p:cNvSpPr>
          <p:nvPr>
            <p:ph type="title"/>
          </p:nvPr>
        </p:nvSpPr>
        <p:spPr/>
        <p:txBody>
          <a:bodyPr/>
          <a:lstStyle/>
          <a:p>
            <a:r>
              <a:rPr lang="zh-CN" altLang="en-US" b="1" dirty="0"/>
              <a:t>一、保险产品生命周期</a:t>
            </a:r>
            <a:r>
              <a:rPr lang="zh-CN" altLang="en-US" dirty="0"/>
              <a:t> </a:t>
            </a:r>
            <a:endParaRPr lang="zh-CN" altLang="zh-CN" dirty="0"/>
          </a:p>
        </p:txBody>
      </p:sp>
      <p:sp>
        <p:nvSpPr>
          <p:cNvPr id="13315" name="Rectangle 3">
            <a:extLst>
              <a:ext uri="{FF2B5EF4-FFF2-40B4-BE49-F238E27FC236}">
                <a16:creationId xmlns:a16="http://schemas.microsoft.com/office/drawing/2014/main" id="{1720BE53-FDA2-2473-C3ED-1E73F2F040D9}"/>
              </a:ext>
            </a:extLst>
          </p:cNvPr>
          <p:cNvSpPr>
            <a:spLocks noGrp="1" noChangeArrowheads="1"/>
          </p:cNvSpPr>
          <p:nvPr>
            <p:ph type="body" idx="1"/>
          </p:nvPr>
        </p:nvSpPr>
        <p:spPr/>
        <p:txBody>
          <a:bodyPr/>
          <a:lstStyle/>
          <a:p>
            <a:pPr>
              <a:lnSpc>
                <a:spcPct val="90000"/>
              </a:lnSpc>
            </a:pPr>
            <a:r>
              <a:rPr lang="zh-CN" altLang="en-US" sz="2800"/>
              <a:t>引入期是指保险产品进入保险市场的开始阶段。</a:t>
            </a:r>
          </a:p>
          <a:p>
            <a:pPr>
              <a:lnSpc>
                <a:spcPct val="90000"/>
              </a:lnSpc>
            </a:pPr>
            <a:r>
              <a:rPr lang="zh-CN" altLang="en-US" sz="2800"/>
              <a:t>成长期是指新的保险产品经过宣传促销，为大批购买者所接受，销售量迅速增长的阶段。</a:t>
            </a:r>
          </a:p>
          <a:p>
            <a:pPr>
              <a:lnSpc>
                <a:spcPct val="90000"/>
              </a:lnSpc>
            </a:pPr>
            <a:r>
              <a:rPr lang="zh-CN" altLang="en-US" sz="2800"/>
              <a:t>成熟期是指由于产品的市场已经趋于饱和，或者已经出现强有力的替代产品的竞争，新的保险产品的销售量增长率开始趋缓，并逐步趋于下降的阶段。</a:t>
            </a:r>
          </a:p>
          <a:p>
            <a:pPr>
              <a:lnSpc>
                <a:spcPct val="90000"/>
              </a:lnSpc>
            </a:pPr>
            <a:r>
              <a:rPr lang="zh-CN" altLang="en-US" sz="2800"/>
              <a:t>衰退期是指由于新的保险产品已不适应保险市场需求，或替代品已经占领市场，竞争力衰弱， 销售量大幅度萎缩直至退出市场的阶段。</a:t>
            </a: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4340" name="Group 4">
            <a:extLst>
              <a:ext uri="{FF2B5EF4-FFF2-40B4-BE49-F238E27FC236}">
                <a16:creationId xmlns:a16="http://schemas.microsoft.com/office/drawing/2014/main" id="{A4CF4E15-EB97-CD79-106C-87E952B1C956}"/>
              </a:ext>
            </a:extLst>
          </p:cNvPr>
          <p:cNvGrpSpPr>
            <a:grpSpLocks noChangeAspect="1"/>
          </p:cNvGrpSpPr>
          <p:nvPr/>
        </p:nvGrpSpPr>
        <p:grpSpPr bwMode="auto">
          <a:xfrm>
            <a:off x="1042988" y="404813"/>
            <a:ext cx="6621462" cy="3581400"/>
            <a:chOff x="2760" y="3114"/>
            <a:chExt cx="7020" cy="4212"/>
          </a:xfrm>
        </p:grpSpPr>
        <p:sp>
          <p:nvSpPr>
            <p:cNvPr id="14341" name="AutoShape 5">
              <a:extLst>
                <a:ext uri="{FF2B5EF4-FFF2-40B4-BE49-F238E27FC236}">
                  <a16:creationId xmlns:a16="http://schemas.microsoft.com/office/drawing/2014/main" id="{C4936333-E249-E107-ABBA-1963CDDF5AB4}"/>
                </a:ext>
              </a:extLst>
            </p:cNvPr>
            <p:cNvSpPr>
              <a:spLocks noChangeAspect="1" noChangeArrowheads="1"/>
            </p:cNvSpPr>
            <p:nvPr/>
          </p:nvSpPr>
          <p:spPr bwMode="auto">
            <a:xfrm>
              <a:off x="2760" y="3114"/>
              <a:ext cx="7020" cy="42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zh-CN" altLang="en-US"/>
            </a:p>
          </p:txBody>
        </p:sp>
        <p:sp>
          <p:nvSpPr>
            <p:cNvPr id="14342" name="Line 6">
              <a:extLst>
                <a:ext uri="{FF2B5EF4-FFF2-40B4-BE49-F238E27FC236}">
                  <a16:creationId xmlns:a16="http://schemas.microsoft.com/office/drawing/2014/main" id="{56399201-D6C0-D0B1-855D-E9452FF556DE}"/>
                </a:ext>
              </a:extLst>
            </p:cNvPr>
            <p:cNvSpPr>
              <a:spLocks noChangeShapeType="1"/>
            </p:cNvSpPr>
            <p:nvPr/>
          </p:nvSpPr>
          <p:spPr bwMode="auto">
            <a:xfrm>
              <a:off x="3552" y="6702"/>
              <a:ext cx="6120" cy="0"/>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txBody>
            <a:bodyPr/>
            <a:lstStyle/>
            <a:p>
              <a:endParaRPr lang="zh-CN" altLang="en-US"/>
            </a:p>
          </p:txBody>
        </p:sp>
        <p:sp>
          <p:nvSpPr>
            <p:cNvPr id="14343" name="Line 7">
              <a:extLst>
                <a:ext uri="{FF2B5EF4-FFF2-40B4-BE49-F238E27FC236}">
                  <a16:creationId xmlns:a16="http://schemas.microsoft.com/office/drawing/2014/main" id="{35C44655-D5DD-F53D-87BA-1B2515D02DAF}"/>
                </a:ext>
              </a:extLst>
            </p:cNvPr>
            <p:cNvSpPr>
              <a:spLocks noChangeShapeType="1"/>
            </p:cNvSpPr>
            <p:nvPr/>
          </p:nvSpPr>
          <p:spPr bwMode="auto">
            <a:xfrm flipV="1">
              <a:off x="3552" y="3269"/>
              <a:ext cx="0" cy="3433"/>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txBody>
            <a:bodyPr/>
            <a:lstStyle/>
            <a:p>
              <a:endParaRPr lang="zh-CN" altLang="en-US"/>
            </a:p>
          </p:txBody>
        </p:sp>
        <p:sp>
          <p:nvSpPr>
            <p:cNvPr id="14344" name="Freeform 8">
              <a:extLst>
                <a:ext uri="{FF2B5EF4-FFF2-40B4-BE49-F238E27FC236}">
                  <a16:creationId xmlns:a16="http://schemas.microsoft.com/office/drawing/2014/main" id="{1E32CDC3-8E43-F251-9ABE-3ADEAEC364C5}"/>
                </a:ext>
              </a:extLst>
            </p:cNvPr>
            <p:cNvSpPr>
              <a:spLocks/>
            </p:cNvSpPr>
            <p:nvPr/>
          </p:nvSpPr>
          <p:spPr bwMode="auto">
            <a:xfrm>
              <a:off x="3552" y="3946"/>
              <a:ext cx="5580" cy="2756"/>
            </a:xfrm>
            <a:custGeom>
              <a:avLst/>
              <a:gdLst>
                <a:gd name="T0" fmla="*/ 0 w 5580"/>
                <a:gd name="T1" fmla="*/ 2756 h 2756"/>
                <a:gd name="T2" fmla="*/ 720 w 5580"/>
                <a:gd name="T3" fmla="*/ 2600 h 2756"/>
                <a:gd name="T4" fmla="*/ 1440 w 5580"/>
                <a:gd name="T5" fmla="*/ 2132 h 2756"/>
                <a:gd name="T6" fmla="*/ 2700 w 5580"/>
                <a:gd name="T7" fmla="*/ 728 h 2756"/>
                <a:gd name="T8" fmla="*/ 3600 w 5580"/>
                <a:gd name="T9" fmla="*/ 104 h 2756"/>
                <a:gd name="T10" fmla="*/ 4320 w 5580"/>
                <a:gd name="T11" fmla="*/ 104 h 2756"/>
                <a:gd name="T12" fmla="*/ 4860 w 5580"/>
                <a:gd name="T13" fmla="*/ 416 h 2756"/>
                <a:gd name="T14" fmla="*/ 5580 w 5580"/>
                <a:gd name="T15" fmla="*/ 1040 h 2756"/>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5580" h="2756">
                  <a:moveTo>
                    <a:pt x="0" y="2756"/>
                  </a:moveTo>
                  <a:cubicBezTo>
                    <a:pt x="240" y="2730"/>
                    <a:pt x="480" y="2704"/>
                    <a:pt x="720" y="2600"/>
                  </a:cubicBezTo>
                  <a:cubicBezTo>
                    <a:pt x="960" y="2496"/>
                    <a:pt x="1110" y="2444"/>
                    <a:pt x="1440" y="2132"/>
                  </a:cubicBezTo>
                  <a:cubicBezTo>
                    <a:pt x="1770" y="1820"/>
                    <a:pt x="2340" y="1066"/>
                    <a:pt x="2700" y="728"/>
                  </a:cubicBezTo>
                  <a:cubicBezTo>
                    <a:pt x="3060" y="390"/>
                    <a:pt x="3330" y="208"/>
                    <a:pt x="3600" y="104"/>
                  </a:cubicBezTo>
                  <a:cubicBezTo>
                    <a:pt x="3870" y="0"/>
                    <a:pt x="4110" y="52"/>
                    <a:pt x="4320" y="104"/>
                  </a:cubicBezTo>
                  <a:cubicBezTo>
                    <a:pt x="4530" y="156"/>
                    <a:pt x="4650" y="260"/>
                    <a:pt x="4860" y="416"/>
                  </a:cubicBezTo>
                  <a:cubicBezTo>
                    <a:pt x="5070" y="572"/>
                    <a:pt x="5325" y="806"/>
                    <a:pt x="5580" y="1040"/>
                  </a:cubicBezTo>
                </a:path>
              </a:pathLst>
            </a:cu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a:lstStyle/>
            <a:p>
              <a:endParaRPr lang="zh-CN" altLang="en-US"/>
            </a:p>
          </p:txBody>
        </p:sp>
        <p:sp>
          <p:nvSpPr>
            <p:cNvPr id="14345" name="Freeform 9">
              <a:extLst>
                <a:ext uri="{FF2B5EF4-FFF2-40B4-BE49-F238E27FC236}">
                  <a16:creationId xmlns:a16="http://schemas.microsoft.com/office/drawing/2014/main" id="{7B283AAA-4CBD-9F8A-D315-219696CC0BAB}"/>
                </a:ext>
              </a:extLst>
            </p:cNvPr>
            <p:cNvSpPr>
              <a:spLocks/>
            </p:cNvSpPr>
            <p:nvPr/>
          </p:nvSpPr>
          <p:spPr bwMode="auto">
            <a:xfrm>
              <a:off x="3660" y="5610"/>
              <a:ext cx="5760" cy="1119"/>
            </a:xfrm>
            <a:custGeom>
              <a:avLst/>
              <a:gdLst>
                <a:gd name="T0" fmla="*/ 0 w 5760"/>
                <a:gd name="T1" fmla="*/ 1118 h 1118"/>
                <a:gd name="T2" fmla="*/ 540 w 5760"/>
                <a:gd name="T3" fmla="*/ 962 h 1118"/>
                <a:gd name="T4" fmla="*/ 1440 w 5760"/>
                <a:gd name="T5" fmla="*/ 650 h 1118"/>
                <a:gd name="T6" fmla="*/ 2520 w 5760"/>
                <a:gd name="T7" fmla="*/ 182 h 1118"/>
                <a:gd name="T8" fmla="*/ 3060 w 5760"/>
                <a:gd name="T9" fmla="*/ 26 h 1118"/>
                <a:gd name="T10" fmla="*/ 3240 w 5760"/>
                <a:gd name="T11" fmla="*/ 26 h 1118"/>
                <a:gd name="T12" fmla="*/ 3420 w 5760"/>
                <a:gd name="T13" fmla="*/ 26 h 1118"/>
                <a:gd name="T14" fmla="*/ 3780 w 5760"/>
                <a:gd name="T15" fmla="*/ 182 h 1118"/>
                <a:gd name="T16" fmla="*/ 4500 w 5760"/>
                <a:gd name="T17" fmla="*/ 494 h 1118"/>
                <a:gd name="T18" fmla="*/ 5760 w 5760"/>
                <a:gd name="T19" fmla="*/ 650 h 111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5760" h="1118">
                  <a:moveTo>
                    <a:pt x="0" y="1118"/>
                  </a:moveTo>
                  <a:cubicBezTo>
                    <a:pt x="150" y="1079"/>
                    <a:pt x="300" y="1040"/>
                    <a:pt x="540" y="962"/>
                  </a:cubicBezTo>
                  <a:cubicBezTo>
                    <a:pt x="780" y="884"/>
                    <a:pt x="1110" y="780"/>
                    <a:pt x="1440" y="650"/>
                  </a:cubicBezTo>
                  <a:cubicBezTo>
                    <a:pt x="1770" y="520"/>
                    <a:pt x="2250" y="286"/>
                    <a:pt x="2520" y="182"/>
                  </a:cubicBezTo>
                  <a:cubicBezTo>
                    <a:pt x="2790" y="78"/>
                    <a:pt x="2940" y="52"/>
                    <a:pt x="3060" y="26"/>
                  </a:cubicBezTo>
                  <a:cubicBezTo>
                    <a:pt x="3180" y="0"/>
                    <a:pt x="3180" y="26"/>
                    <a:pt x="3240" y="26"/>
                  </a:cubicBezTo>
                  <a:cubicBezTo>
                    <a:pt x="3300" y="26"/>
                    <a:pt x="3330" y="0"/>
                    <a:pt x="3420" y="26"/>
                  </a:cubicBezTo>
                  <a:cubicBezTo>
                    <a:pt x="3510" y="52"/>
                    <a:pt x="3600" y="104"/>
                    <a:pt x="3780" y="182"/>
                  </a:cubicBezTo>
                  <a:cubicBezTo>
                    <a:pt x="3960" y="260"/>
                    <a:pt x="4170" y="416"/>
                    <a:pt x="4500" y="494"/>
                  </a:cubicBezTo>
                  <a:cubicBezTo>
                    <a:pt x="4830" y="572"/>
                    <a:pt x="5295" y="611"/>
                    <a:pt x="5760" y="650"/>
                  </a:cubicBezTo>
                </a:path>
              </a:pathLst>
            </a:cu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a:lstStyle/>
            <a:p>
              <a:endParaRPr lang="zh-CN" altLang="en-US"/>
            </a:p>
          </p:txBody>
        </p:sp>
        <p:sp>
          <p:nvSpPr>
            <p:cNvPr id="14346" name="Line 10">
              <a:extLst>
                <a:ext uri="{FF2B5EF4-FFF2-40B4-BE49-F238E27FC236}">
                  <a16:creationId xmlns:a16="http://schemas.microsoft.com/office/drawing/2014/main" id="{C0B6A13A-F1E9-9F3B-C2AB-6377C8961966}"/>
                </a:ext>
              </a:extLst>
            </p:cNvPr>
            <p:cNvSpPr>
              <a:spLocks noChangeShapeType="1"/>
            </p:cNvSpPr>
            <p:nvPr/>
          </p:nvSpPr>
          <p:spPr bwMode="auto">
            <a:xfrm>
              <a:off x="4092" y="6546"/>
              <a:ext cx="0" cy="156"/>
            </a:xfrm>
            <a:prstGeom prst="line">
              <a:avLst/>
            </a:prstGeom>
            <a:noFill/>
            <a:ln w="9525">
              <a:solidFill>
                <a:srgbClr val="000000"/>
              </a:solidFill>
              <a:round/>
              <a:headEnd/>
              <a:tailEnd/>
            </a:ln>
            <a:extLst>
              <a:ext uri="{909E8E84-426E-40DD-AFC4-6F175D3DCCD1}">
                <a14:hiddenFill xmlns:a14="http://schemas.microsoft.com/office/drawing/2010/main">
                  <a:noFill/>
                </a14:hiddenFill>
              </a:ext>
            </a:extLst>
          </p:spPr>
          <p:txBody>
            <a:bodyPr/>
            <a:lstStyle/>
            <a:p>
              <a:endParaRPr lang="zh-CN" altLang="en-US"/>
            </a:p>
          </p:txBody>
        </p:sp>
        <p:sp>
          <p:nvSpPr>
            <p:cNvPr id="14347" name="Line 11">
              <a:extLst>
                <a:ext uri="{FF2B5EF4-FFF2-40B4-BE49-F238E27FC236}">
                  <a16:creationId xmlns:a16="http://schemas.microsoft.com/office/drawing/2014/main" id="{CCE1CB31-EA1C-0F2C-505D-1C4A5332B8A0}"/>
                </a:ext>
              </a:extLst>
            </p:cNvPr>
            <p:cNvSpPr>
              <a:spLocks noChangeShapeType="1"/>
            </p:cNvSpPr>
            <p:nvPr/>
          </p:nvSpPr>
          <p:spPr bwMode="auto">
            <a:xfrm>
              <a:off x="6072" y="4830"/>
              <a:ext cx="1" cy="1872"/>
            </a:xfrm>
            <a:prstGeom prst="line">
              <a:avLst/>
            </a:prstGeom>
            <a:noFill/>
            <a:ln w="9525">
              <a:solidFill>
                <a:srgbClr val="000000"/>
              </a:solidFill>
              <a:prstDash val="dashDot"/>
              <a:round/>
              <a:headEnd/>
              <a:tailEnd/>
            </a:ln>
            <a:extLst>
              <a:ext uri="{909E8E84-426E-40DD-AFC4-6F175D3DCCD1}">
                <a14:hiddenFill xmlns:a14="http://schemas.microsoft.com/office/drawing/2010/main">
                  <a:noFill/>
                </a14:hiddenFill>
              </a:ext>
            </a:extLst>
          </p:spPr>
          <p:txBody>
            <a:bodyPr/>
            <a:lstStyle/>
            <a:p>
              <a:endParaRPr lang="zh-CN" altLang="en-US"/>
            </a:p>
          </p:txBody>
        </p:sp>
        <p:sp>
          <p:nvSpPr>
            <p:cNvPr id="14348" name="Line 12">
              <a:extLst>
                <a:ext uri="{FF2B5EF4-FFF2-40B4-BE49-F238E27FC236}">
                  <a16:creationId xmlns:a16="http://schemas.microsoft.com/office/drawing/2014/main" id="{0B74A97A-5172-F6DB-2731-E52BCFAF5DDD}"/>
                </a:ext>
              </a:extLst>
            </p:cNvPr>
            <p:cNvSpPr>
              <a:spLocks noChangeShapeType="1"/>
            </p:cNvSpPr>
            <p:nvPr/>
          </p:nvSpPr>
          <p:spPr bwMode="auto">
            <a:xfrm>
              <a:off x="8232" y="4206"/>
              <a:ext cx="1" cy="2496"/>
            </a:xfrm>
            <a:prstGeom prst="line">
              <a:avLst/>
            </a:prstGeom>
            <a:noFill/>
            <a:ln w="9525">
              <a:solidFill>
                <a:srgbClr val="000000"/>
              </a:solidFill>
              <a:prstDash val="dashDot"/>
              <a:round/>
              <a:headEnd/>
              <a:tailEnd/>
            </a:ln>
            <a:extLst>
              <a:ext uri="{909E8E84-426E-40DD-AFC4-6F175D3DCCD1}">
                <a14:hiddenFill xmlns:a14="http://schemas.microsoft.com/office/drawing/2010/main">
                  <a:noFill/>
                </a14:hiddenFill>
              </a:ext>
            </a:extLst>
          </p:spPr>
          <p:txBody>
            <a:bodyPr/>
            <a:lstStyle/>
            <a:p>
              <a:endParaRPr lang="zh-CN" altLang="en-US"/>
            </a:p>
          </p:txBody>
        </p:sp>
        <p:sp>
          <p:nvSpPr>
            <p:cNvPr id="14349" name="Text Box 13">
              <a:extLst>
                <a:ext uri="{FF2B5EF4-FFF2-40B4-BE49-F238E27FC236}">
                  <a16:creationId xmlns:a16="http://schemas.microsoft.com/office/drawing/2014/main" id="{36B37935-DE3C-6BD5-1D2D-B425342DE8A5}"/>
                </a:ext>
              </a:extLst>
            </p:cNvPr>
            <p:cNvSpPr txBox="1">
              <a:spLocks noChangeArrowheads="1"/>
            </p:cNvSpPr>
            <p:nvPr/>
          </p:nvSpPr>
          <p:spPr bwMode="auto">
            <a:xfrm>
              <a:off x="3372" y="6858"/>
              <a:ext cx="900" cy="46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algn="just"/>
              <a:r>
                <a:rPr lang="zh-CN" altLang="en-US" b="1">
                  <a:latin typeface="宋体" panose="02010600030101010101" pitchFamily="2" charset="-122"/>
                </a:rPr>
                <a:t>引入</a:t>
              </a:r>
              <a:endParaRPr lang="zh-CN" altLang="en-US"/>
            </a:p>
          </p:txBody>
        </p:sp>
        <p:sp>
          <p:nvSpPr>
            <p:cNvPr id="14350" name="Text Box 14">
              <a:extLst>
                <a:ext uri="{FF2B5EF4-FFF2-40B4-BE49-F238E27FC236}">
                  <a16:creationId xmlns:a16="http://schemas.microsoft.com/office/drawing/2014/main" id="{33470B62-9C2A-1032-53E5-DA05829EEEAC}"/>
                </a:ext>
              </a:extLst>
            </p:cNvPr>
            <p:cNvSpPr txBox="1">
              <a:spLocks noChangeArrowheads="1"/>
            </p:cNvSpPr>
            <p:nvPr/>
          </p:nvSpPr>
          <p:spPr bwMode="auto">
            <a:xfrm>
              <a:off x="4812" y="6858"/>
              <a:ext cx="900" cy="46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algn="just"/>
              <a:r>
                <a:rPr lang="zh-CN" altLang="en-US" b="1">
                  <a:latin typeface="宋体" panose="02010600030101010101" pitchFamily="2" charset="-122"/>
                </a:rPr>
                <a:t>成长</a:t>
              </a:r>
              <a:endParaRPr lang="zh-CN" altLang="en-US"/>
            </a:p>
          </p:txBody>
        </p:sp>
        <p:sp>
          <p:nvSpPr>
            <p:cNvPr id="14351" name="Text Box 15">
              <a:extLst>
                <a:ext uri="{FF2B5EF4-FFF2-40B4-BE49-F238E27FC236}">
                  <a16:creationId xmlns:a16="http://schemas.microsoft.com/office/drawing/2014/main" id="{492DC190-2234-F7D8-47CA-51054AA45777}"/>
                </a:ext>
              </a:extLst>
            </p:cNvPr>
            <p:cNvSpPr txBox="1">
              <a:spLocks noChangeArrowheads="1"/>
            </p:cNvSpPr>
            <p:nvPr/>
          </p:nvSpPr>
          <p:spPr bwMode="auto">
            <a:xfrm>
              <a:off x="6792" y="6858"/>
              <a:ext cx="900" cy="46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algn="just"/>
              <a:r>
                <a:rPr lang="zh-CN" altLang="en-US" b="1">
                  <a:latin typeface="宋体" panose="02010600030101010101" pitchFamily="2" charset="-122"/>
                </a:rPr>
                <a:t>成熟</a:t>
              </a:r>
              <a:endParaRPr lang="zh-CN" altLang="en-US"/>
            </a:p>
          </p:txBody>
        </p:sp>
        <p:sp>
          <p:nvSpPr>
            <p:cNvPr id="14352" name="Text Box 16">
              <a:extLst>
                <a:ext uri="{FF2B5EF4-FFF2-40B4-BE49-F238E27FC236}">
                  <a16:creationId xmlns:a16="http://schemas.microsoft.com/office/drawing/2014/main" id="{2B056DCA-1E1F-16C5-F2B2-FD390BEE51CA}"/>
                </a:ext>
              </a:extLst>
            </p:cNvPr>
            <p:cNvSpPr txBox="1">
              <a:spLocks noChangeArrowheads="1"/>
            </p:cNvSpPr>
            <p:nvPr/>
          </p:nvSpPr>
          <p:spPr bwMode="auto">
            <a:xfrm>
              <a:off x="8592" y="6858"/>
              <a:ext cx="900" cy="46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algn="just"/>
              <a:r>
                <a:rPr lang="zh-CN" altLang="en-US" b="1">
                  <a:latin typeface="宋体" panose="02010600030101010101" pitchFamily="2" charset="-122"/>
                </a:rPr>
                <a:t>衰退</a:t>
              </a:r>
              <a:endParaRPr lang="zh-CN" altLang="en-US"/>
            </a:p>
          </p:txBody>
        </p:sp>
        <p:sp>
          <p:nvSpPr>
            <p:cNvPr id="14353" name="Text Box 17">
              <a:extLst>
                <a:ext uri="{FF2B5EF4-FFF2-40B4-BE49-F238E27FC236}">
                  <a16:creationId xmlns:a16="http://schemas.microsoft.com/office/drawing/2014/main" id="{F1901E93-AAB4-D41C-3B35-AC02FE52C503}"/>
                </a:ext>
              </a:extLst>
            </p:cNvPr>
            <p:cNvSpPr txBox="1">
              <a:spLocks noChangeArrowheads="1"/>
            </p:cNvSpPr>
            <p:nvPr/>
          </p:nvSpPr>
          <p:spPr bwMode="auto">
            <a:xfrm>
              <a:off x="6612" y="5298"/>
              <a:ext cx="900" cy="46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algn="just"/>
              <a:r>
                <a:rPr lang="zh-CN" altLang="en-US">
                  <a:latin typeface="宋体" panose="02010600030101010101" pitchFamily="2" charset="-122"/>
                </a:rPr>
                <a:t>利润</a:t>
              </a:r>
              <a:endParaRPr lang="zh-CN" altLang="en-US"/>
            </a:p>
          </p:txBody>
        </p:sp>
        <p:sp>
          <p:nvSpPr>
            <p:cNvPr id="14354" name="Text Box 18">
              <a:extLst>
                <a:ext uri="{FF2B5EF4-FFF2-40B4-BE49-F238E27FC236}">
                  <a16:creationId xmlns:a16="http://schemas.microsoft.com/office/drawing/2014/main" id="{371D8730-63EB-9CA9-6A3B-006841B3582D}"/>
                </a:ext>
              </a:extLst>
            </p:cNvPr>
            <p:cNvSpPr txBox="1">
              <a:spLocks noChangeArrowheads="1"/>
            </p:cNvSpPr>
            <p:nvPr/>
          </p:nvSpPr>
          <p:spPr bwMode="auto">
            <a:xfrm>
              <a:off x="6432" y="3582"/>
              <a:ext cx="1260" cy="46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algn="just"/>
              <a:r>
                <a:rPr lang="zh-CN" altLang="en-US">
                  <a:latin typeface="宋体" panose="02010600030101010101" pitchFamily="2" charset="-122"/>
                </a:rPr>
                <a:t>保费收入</a:t>
              </a:r>
              <a:endParaRPr lang="zh-CN" altLang="en-US"/>
            </a:p>
          </p:txBody>
        </p:sp>
        <p:sp>
          <p:nvSpPr>
            <p:cNvPr id="14355" name="Text Box 19">
              <a:extLst>
                <a:ext uri="{FF2B5EF4-FFF2-40B4-BE49-F238E27FC236}">
                  <a16:creationId xmlns:a16="http://schemas.microsoft.com/office/drawing/2014/main" id="{19EBF306-A000-B463-CF59-E904160367AE}"/>
                </a:ext>
              </a:extLst>
            </p:cNvPr>
            <p:cNvSpPr txBox="1">
              <a:spLocks noChangeArrowheads="1"/>
            </p:cNvSpPr>
            <p:nvPr/>
          </p:nvSpPr>
          <p:spPr bwMode="auto">
            <a:xfrm>
              <a:off x="2832" y="3426"/>
              <a:ext cx="540" cy="24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algn="just"/>
              <a:r>
                <a:rPr lang="zh-CN" altLang="en-US">
                  <a:latin typeface="宋体" panose="02010600030101010101" pitchFamily="2" charset="-122"/>
                </a:rPr>
                <a:t>保费收入和利润</a:t>
              </a:r>
              <a:endParaRPr lang="zh-CN" altLang="en-US"/>
            </a:p>
          </p:txBody>
        </p:sp>
      </p:grpSp>
      <p:graphicFrame>
        <p:nvGraphicFramePr>
          <p:cNvPr id="14519" name="Group 183">
            <a:extLst>
              <a:ext uri="{FF2B5EF4-FFF2-40B4-BE49-F238E27FC236}">
                <a16:creationId xmlns:a16="http://schemas.microsoft.com/office/drawing/2014/main" id="{0552063D-DE41-F068-C705-659154FBF44F}"/>
              </a:ext>
            </a:extLst>
          </p:cNvPr>
          <p:cNvGraphicFramePr>
            <a:graphicFrameLocks noGrp="1"/>
          </p:cNvGraphicFramePr>
          <p:nvPr/>
        </p:nvGraphicFramePr>
        <p:xfrm>
          <a:off x="111125" y="4060825"/>
          <a:ext cx="7632700" cy="1828800"/>
        </p:xfrm>
        <a:graphic>
          <a:graphicData uri="http://schemas.openxmlformats.org/drawingml/2006/table">
            <a:tbl>
              <a:tblPr/>
              <a:tblGrid>
                <a:gridCol w="1112838">
                  <a:extLst>
                    <a:ext uri="{9D8B030D-6E8A-4147-A177-3AD203B41FA5}">
                      <a16:colId xmlns:a16="http://schemas.microsoft.com/office/drawing/2014/main" val="2508325568"/>
                    </a:ext>
                  </a:extLst>
                </a:gridCol>
                <a:gridCol w="1350962">
                  <a:extLst>
                    <a:ext uri="{9D8B030D-6E8A-4147-A177-3AD203B41FA5}">
                      <a16:colId xmlns:a16="http://schemas.microsoft.com/office/drawing/2014/main" val="4041935724"/>
                    </a:ext>
                  </a:extLst>
                </a:gridCol>
                <a:gridCol w="1736725">
                  <a:extLst>
                    <a:ext uri="{9D8B030D-6E8A-4147-A177-3AD203B41FA5}">
                      <a16:colId xmlns:a16="http://schemas.microsoft.com/office/drawing/2014/main" val="3677560128"/>
                    </a:ext>
                  </a:extLst>
                </a:gridCol>
                <a:gridCol w="1751013">
                  <a:extLst>
                    <a:ext uri="{9D8B030D-6E8A-4147-A177-3AD203B41FA5}">
                      <a16:colId xmlns:a16="http://schemas.microsoft.com/office/drawing/2014/main" val="1599199875"/>
                    </a:ext>
                  </a:extLst>
                </a:gridCol>
                <a:gridCol w="1681162">
                  <a:extLst>
                    <a:ext uri="{9D8B030D-6E8A-4147-A177-3AD203B41FA5}">
                      <a16:colId xmlns:a16="http://schemas.microsoft.com/office/drawing/2014/main" val="1799641856"/>
                    </a:ext>
                  </a:extLst>
                </a:gridCol>
              </a:tblGrid>
              <a:tr h="358775">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1" i="0" u="none" strike="noStrike" cap="none" normalizeH="0" baseline="0">
                          <a:ln>
                            <a:noFill/>
                          </a:ln>
                          <a:solidFill>
                            <a:schemeClr val="tx1"/>
                          </a:solidFill>
                          <a:effectLst/>
                          <a:latin typeface="宋体" panose="02010600030101010101" pitchFamily="2" charset="-122"/>
                          <a:ea typeface="宋体" panose="02010600030101010101" pitchFamily="2" charset="-122"/>
                          <a:cs typeface="Times New Roman" panose="02020603050405020304" pitchFamily="18" charset="0"/>
                        </a:rPr>
                        <a:t>销售量</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25400"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0" i="0" u="none" strike="noStrike" cap="none" normalizeH="0" baseline="0">
                          <a:ln>
                            <a:noFill/>
                          </a:ln>
                          <a:solidFill>
                            <a:schemeClr val="tx1"/>
                          </a:solidFill>
                          <a:effectLst/>
                          <a:latin typeface="宋体" panose="02010600030101010101" pitchFamily="2" charset="-122"/>
                          <a:ea typeface="宋体" panose="02010600030101010101" pitchFamily="2" charset="-122"/>
                          <a:cs typeface="Times New Roman" panose="02020603050405020304" pitchFamily="18" charset="0"/>
                        </a:rPr>
                        <a:t>低</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25400"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0" i="0" u="none" strike="noStrike" cap="none" normalizeH="0" baseline="0">
                          <a:ln>
                            <a:noFill/>
                          </a:ln>
                          <a:solidFill>
                            <a:schemeClr val="tx1"/>
                          </a:solidFill>
                          <a:effectLst/>
                          <a:latin typeface="宋体" panose="02010600030101010101" pitchFamily="2" charset="-122"/>
                          <a:ea typeface="宋体" panose="02010600030101010101" pitchFamily="2" charset="-122"/>
                          <a:cs typeface="Times New Roman" panose="02020603050405020304" pitchFamily="18" charset="0"/>
                        </a:rPr>
                        <a:t>快速上升</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25400"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0" i="0" u="none" strike="noStrike" cap="none" normalizeH="0" baseline="0">
                          <a:ln>
                            <a:noFill/>
                          </a:ln>
                          <a:solidFill>
                            <a:schemeClr val="tx1"/>
                          </a:solidFill>
                          <a:effectLst/>
                          <a:latin typeface="宋体" panose="02010600030101010101" pitchFamily="2" charset="-122"/>
                          <a:ea typeface="宋体" panose="02010600030101010101" pitchFamily="2" charset="-122"/>
                          <a:cs typeface="Times New Roman" panose="02020603050405020304" pitchFamily="18" charset="0"/>
                        </a:rPr>
                        <a:t>最高峰</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25400"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0" i="0" u="none" strike="noStrike" cap="none" normalizeH="0" baseline="0">
                          <a:ln>
                            <a:noFill/>
                          </a:ln>
                          <a:solidFill>
                            <a:schemeClr val="tx1"/>
                          </a:solidFill>
                          <a:effectLst/>
                          <a:latin typeface="宋体" panose="02010600030101010101" pitchFamily="2" charset="-122"/>
                          <a:ea typeface="宋体" panose="02010600030101010101" pitchFamily="2" charset="-122"/>
                          <a:cs typeface="Times New Roman" panose="02020603050405020304" pitchFamily="18" charset="0"/>
                        </a:rPr>
                        <a:t>迅速减少</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25400"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601696380"/>
                  </a:ext>
                </a:extLst>
              </a:tr>
              <a:tr h="358775">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1" i="0" u="none" strike="noStrike" cap="none" normalizeH="0" baseline="0">
                          <a:ln>
                            <a:noFill/>
                          </a:ln>
                          <a:solidFill>
                            <a:schemeClr val="tx1"/>
                          </a:solidFill>
                          <a:effectLst/>
                          <a:latin typeface="宋体" panose="02010600030101010101" pitchFamily="2" charset="-122"/>
                          <a:ea typeface="宋体" panose="02010600030101010101" pitchFamily="2" charset="-122"/>
                          <a:cs typeface="Times New Roman" panose="02020603050405020304" pitchFamily="18" charset="0"/>
                        </a:rPr>
                        <a:t>成本</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lnTlToBr>
                      <a:noFill/>
                    </a:lnTlToBr>
                    <a:lnBlToTr>
                      <a:noFill/>
                    </a:lnBlToTr>
                    <a:solidFill>
                      <a:srgbClr val="E6E6E6"/>
                    </a:solidFill>
                  </a:tcPr>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0" i="0" u="none" strike="noStrike" cap="none" normalizeH="0" baseline="0">
                          <a:ln>
                            <a:noFill/>
                          </a:ln>
                          <a:solidFill>
                            <a:schemeClr val="tx1"/>
                          </a:solidFill>
                          <a:effectLst/>
                          <a:latin typeface="宋体" panose="02010600030101010101" pitchFamily="2" charset="-122"/>
                          <a:ea typeface="宋体" panose="02010600030101010101" pitchFamily="2" charset="-122"/>
                          <a:cs typeface="Times New Roman" panose="02020603050405020304" pitchFamily="18" charset="0"/>
                        </a:rPr>
                        <a:t>单位成本高</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lnTlToBr>
                      <a:noFill/>
                    </a:lnTlToBr>
                    <a:lnBlToTr>
                      <a:noFill/>
                    </a:lnBlToTr>
                    <a:solidFill>
                      <a:srgbClr val="E6E6E6"/>
                    </a:solidFill>
                  </a:tcPr>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0" i="0" u="none" strike="noStrike" cap="none" normalizeH="0" baseline="0">
                          <a:ln>
                            <a:noFill/>
                          </a:ln>
                          <a:solidFill>
                            <a:schemeClr val="tx1"/>
                          </a:solidFill>
                          <a:effectLst/>
                          <a:latin typeface="宋体" panose="02010600030101010101" pitchFamily="2" charset="-122"/>
                          <a:ea typeface="宋体" panose="02010600030101010101" pitchFamily="2" charset="-122"/>
                          <a:cs typeface="Times New Roman" panose="02020603050405020304" pitchFamily="18" charset="0"/>
                        </a:rPr>
                        <a:t>单位成本较低</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lnTlToBr>
                      <a:noFill/>
                    </a:lnTlToBr>
                    <a:lnBlToTr>
                      <a:noFill/>
                    </a:lnBlToTr>
                    <a:solidFill>
                      <a:srgbClr val="E6E6E6"/>
                    </a:solidFill>
                  </a:tcPr>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0" i="0" u="none" strike="noStrike" cap="none" normalizeH="0" baseline="0">
                          <a:ln>
                            <a:noFill/>
                          </a:ln>
                          <a:solidFill>
                            <a:schemeClr val="tx1"/>
                          </a:solidFill>
                          <a:effectLst/>
                          <a:latin typeface="宋体" panose="02010600030101010101" pitchFamily="2" charset="-122"/>
                          <a:ea typeface="宋体" panose="02010600030101010101" pitchFamily="2" charset="-122"/>
                          <a:cs typeface="Times New Roman" panose="02020603050405020304" pitchFamily="18" charset="0"/>
                        </a:rPr>
                        <a:t>单位成本很低</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lnTlToBr>
                      <a:noFill/>
                    </a:lnTlToBr>
                    <a:lnBlToTr>
                      <a:noFill/>
                    </a:lnBlToTr>
                    <a:solidFill>
                      <a:srgbClr val="E6E6E6"/>
                    </a:solidFill>
                  </a:tcPr>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0" i="0" u="none" strike="noStrike" cap="none" normalizeH="0" baseline="0">
                          <a:ln>
                            <a:noFill/>
                          </a:ln>
                          <a:solidFill>
                            <a:schemeClr val="tx1"/>
                          </a:solidFill>
                          <a:effectLst/>
                          <a:latin typeface="宋体" panose="02010600030101010101" pitchFamily="2" charset="-122"/>
                          <a:ea typeface="宋体" panose="02010600030101010101" pitchFamily="2" charset="-122"/>
                          <a:cs typeface="Times New Roman" panose="02020603050405020304" pitchFamily="18" charset="0"/>
                        </a:rPr>
                        <a:t>单位成本最低</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lnTlToBr>
                      <a:noFill/>
                    </a:lnTlToBr>
                    <a:lnBlToTr>
                      <a:noFill/>
                    </a:lnBlToTr>
                    <a:solidFill>
                      <a:srgbClr val="E6E6E6"/>
                    </a:solidFill>
                  </a:tcPr>
                </a:tc>
                <a:extLst>
                  <a:ext uri="{0D108BD9-81ED-4DB2-BD59-A6C34878D82A}">
                    <a16:rowId xmlns:a16="http://schemas.microsoft.com/office/drawing/2014/main" val="3095565143"/>
                  </a:ext>
                </a:extLst>
              </a:tr>
              <a:tr h="358775">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1" i="0" u="none" strike="noStrike" cap="none" normalizeH="0" baseline="0">
                          <a:ln>
                            <a:noFill/>
                          </a:ln>
                          <a:solidFill>
                            <a:schemeClr val="tx1"/>
                          </a:solidFill>
                          <a:effectLst/>
                          <a:latin typeface="宋体" panose="02010600030101010101" pitchFamily="2" charset="-122"/>
                          <a:ea typeface="宋体" panose="02010600030101010101" pitchFamily="2" charset="-122"/>
                          <a:cs typeface="Times New Roman" panose="02020603050405020304" pitchFamily="18" charset="0"/>
                        </a:rPr>
                        <a:t>获利</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0" i="0" u="none" strike="noStrike" cap="none" normalizeH="0" baseline="0">
                          <a:ln>
                            <a:noFill/>
                          </a:ln>
                          <a:solidFill>
                            <a:schemeClr val="tx1"/>
                          </a:solidFill>
                          <a:effectLst/>
                          <a:latin typeface="宋体" panose="02010600030101010101" pitchFamily="2" charset="-122"/>
                          <a:ea typeface="宋体" panose="02010600030101010101" pitchFamily="2" charset="-122"/>
                          <a:cs typeface="Times New Roman" panose="02020603050405020304" pitchFamily="18" charset="0"/>
                        </a:rPr>
                        <a:t>损失</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0" i="0" u="none" strike="noStrike" cap="none" normalizeH="0" baseline="0">
                          <a:ln>
                            <a:noFill/>
                          </a:ln>
                          <a:solidFill>
                            <a:schemeClr val="tx1"/>
                          </a:solidFill>
                          <a:effectLst/>
                          <a:latin typeface="宋体" panose="02010600030101010101" pitchFamily="2" charset="-122"/>
                          <a:ea typeface="宋体" panose="02010600030101010101" pitchFamily="2" charset="-122"/>
                          <a:cs typeface="Times New Roman" panose="02020603050405020304" pitchFamily="18" charset="0"/>
                        </a:rPr>
                        <a:t>上升</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0" i="0" u="none" strike="noStrike" cap="none" normalizeH="0" baseline="0">
                          <a:ln>
                            <a:noFill/>
                          </a:ln>
                          <a:solidFill>
                            <a:schemeClr val="tx1"/>
                          </a:solidFill>
                          <a:effectLst/>
                          <a:latin typeface="宋体" panose="02010600030101010101" pitchFamily="2" charset="-122"/>
                          <a:ea typeface="宋体" panose="02010600030101010101" pitchFamily="2" charset="-122"/>
                          <a:cs typeface="Times New Roman" panose="02020603050405020304" pitchFamily="18" charset="0"/>
                        </a:rPr>
                        <a:t>最高</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0" i="0" u="none" strike="noStrike" cap="none" normalizeH="0" baseline="0">
                          <a:ln>
                            <a:noFill/>
                          </a:ln>
                          <a:solidFill>
                            <a:schemeClr val="tx1"/>
                          </a:solidFill>
                          <a:effectLst/>
                          <a:latin typeface="宋体" panose="02010600030101010101" pitchFamily="2" charset="-122"/>
                          <a:ea typeface="宋体" panose="02010600030101010101" pitchFamily="2" charset="-122"/>
                          <a:cs typeface="Times New Roman" panose="02020603050405020304" pitchFamily="18" charset="0"/>
                        </a:rPr>
                        <a:t>迅速减少</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1544799"/>
                  </a:ext>
                </a:extLst>
              </a:tr>
              <a:tr h="358775">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1" i="0" u="none" strike="noStrike" cap="none" normalizeH="0" baseline="0">
                          <a:ln>
                            <a:noFill/>
                          </a:ln>
                          <a:solidFill>
                            <a:schemeClr val="tx1"/>
                          </a:solidFill>
                          <a:effectLst/>
                          <a:latin typeface="宋体" panose="02010600030101010101" pitchFamily="2" charset="-122"/>
                          <a:ea typeface="宋体" panose="02010600030101010101" pitchFamily="2" charset="-122"/>
                          <a:cs typeface="Times New Roman" panose="02020603050405020304" pitchFamily="18" charset="0"/>
                        </a:rPr>
                        <a:t>顾客群</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lnTlToBr>
                      <a:noFill/>
                    </a:lnTlToBr>
                    <a:lnBlToTr>
                      <a:noFill/>
                    </a:lnBlToTr>
                    <a:solidFill>
                      <a:srgbClr val="E6E6E6"/>
                    </a:solidFill>
                  </a:tcPr>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0" i="0" u="none" strike="noStrike" cap="none" normalizeH="0" baseline="0">
                          <a:ln>
                            <a:noFill/>
                          </a:ln>
                          <a:solidFill>
                            <a:schemeClr val="tx1"/>
                          </a:solidFill>
                          <a:effectLst/>
                          <a:latin typeface="宋体" panose="02010600030101010101" pitchFamily="2" charset="-122"/>
                          <a:ea typeface="宋体" panose="02010600030101010101" pitchFamily="2" charset="-122"/>
                          <a:cs typeface="Times New Roman" panose="02020603050405020304" pitchFamily="18" charset="0"/>
                        </a:rPr>
                        <a:t>新潮者</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lnTlToBr>
                      <a:noFill/>
                    </a:lnTlToBr>
                    <a:lnBlToTr>
                      <a:noFill/>
                    </a:lnBlToTr>
                    <a:solidFill>
                      <a:srgbClr val="E6E6E6"/>
                    </a:solidFill>
                  </a:tcPr>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0" i="0" u="none" strike="noStrike" cap="none" normalizeH="0" baseline="0">
                          <a:ln>
                            <a:noFill/>
                          </a:ln>
                          <a:solidFill>
                            <a:schemeClr val="tx1"/>
                          </a:solidFill>
                          <a:effectLst/>
                          <a:latin typeface="宋体" panose="02010600030101010101" pitchFamily="2" charset="-122"/>
                          <a:ea typeface="宋体" panose="02010600030101010101" pitchFamily="2" charset="-122"/>
                          <a:cs typeface="Times New Roman" panose="02020603050405020304" pitchFamily="18" charset="0"/>
                        </a:rPr>
                        <a:t>早期采用者</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lnTlToBr>
                      <a:noFill/>
                    </a:lnTlToBr>
                    <a:lnBlToTr>
                      <a:noFill/>
                    </a:lnBlToTr>
                    <a:solidFill>
                      <a:srgbClr val="E6E6E6"/>
                    </a:solidFill>
                  </a:tcPr>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0" i="0" u="none" strike="noStrike" cap="none" normalizeH="0" baseline="0">
                          <a:ln>
                            <a:noFill/>
                          </a:ln>
                          <a:solidFill>
                            <a:schemeClr val="tx1"/>
                          </a:solidFill>
                          <a:effectLst/>
                          <a:latin typeface="宋体" panose="02010600030101010101" pitchFamily="2" charset="-122"/>
                          <a:ea typeface="宋体" panose="02010600030101010101" pitchFamily="2" charset="-122"/>
                          <a:cs typeface="Times New Roman" panose="02020603050405020304" pitchFamily="18" charset="0"/>
                        </a:rPr>
                        <a:t>中间多数</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lnTlToBr>
                      <a:noFill/>
                    </a:lnTlToBr>
                    <a:lnBlToTr>
                      <a:noFill/>
                    </a:lnBlToTr>
                    <a:solidFill>
                      <a:srgbClr val="E6E6E6"/>
                    </a:solidFill>
                  </a:tcPr>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0" i="0" u="none" strike="noStrike" cap="none" normalizeH="0" baseline="0">
                          <a:ln>
                            <a:noFill/>
                          </a:ln>
                          <a:solidFill>
                            <a:schemeClr val="tx1"/>
                          </a:solidFill>
                          <a:effectLst/>
                          <a:latin typeface="宋体" panose="02010600030101010101" pitchFamily="2" charset="-122"/>
                          <a:ea typeface="宋体" panose="02010600030101010101" pitchFamily="2" charset="-122"/>
                          <a:cs typeface="Times New Roman" panose="02020603050405020304" pitchFamily="18" charset="0"/>
                        </a:rPr>
                        <a:t>行动缓慢者</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lnTlToBr>
                      <a:noFill/>
                    </a:lnTlToBr>
                    <a:lnBlToTr>
                      <a:noFill/>
                    </a:lnBlToTr>
                    <a:solidFill>
                      <a:srgbClr val="E6E6E6"/>
                    </a:solidFill>
                  </a:tcPr>
                </a:tc>
                <a:extLst>
                  <a:ext uri="{0D108BD9-81ED-4DB2-BD59-A6C34878D82A}">
                    <a16:rowId xmlns:a16="http://schemas.microsoft.com/office/drawing/2014/main" val="1345420176"/>
                  </a:ext>
                </a:extLst>
              </a:tr>
              <a:tr h="357188">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1" i="0" u="none" strike="noStrike" cap="none" normalizeH="0" baseline="0">
                          <a:ln>
                            <a:noFill/>
                          </a:ln>
                          <a:solidFill>
                            <a:schemeClr val="tx1"/>
                          </a:solidFill>
                          <a:effectLst/>
                          <a:latin typeface="宋体" panose="02010600030101010101" pitchFamily="2" charset="-122"/>
                          <a:ea typeface="宋体" panose="02010600030101010101" pitchFamily="2" charset="-122"/>
                          <a:cs typeface="Times New Roman" panose="02020603050405020304" pitchFamily="18" charset="0"/>
                        </a:rPr>
                        <a:t>竞争者</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254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0" i="0" u="none" strike="noStrike" cap="none" normalizeH="0" baseline="0">
                          <a:ln>
                            <a:noFill/>
                          </a:ln>
                          <a:solidFill>
                            <a:schemeClr val="tx1"/>
                          </a:solidFill>
                          <a:effectLst/>
                          <a:latin typeface="宋体" panose="02010600030101010101" pitchFamily="2" charset="-122"/>
                          <a:ea typeface="宋体" panose="02010600030101010101" pitchFamily="2" charset="-122"/>
                          <a:cs typeface="Times New Roman" panose="02020603050405020304" pitchFamily="18" charset="0"/>
                        </a:rPr>
                        <a:t>很少</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254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0" i="0" u="none" strike="noStrike" cap="none" normalizeH="0" baseline="0">
                          <a:ln>
                            <a:noFill/>
                          </a:ln>
                          <a:solidFill>
                            <a:schemeClr val="tx1"/>
                          </a:solidFill>
                          <a:effectLst/>
                          <a:latin typeface="宋体" panose="02010600030101010101" pitchFamily="2" charset="-122"/>
                          <a:ea typeface="宋体" panose="02010600030101010101" pitchFamily="2" charset="-122"/>
                          <a:cs typeface="Times New Roman" panose="02020603050405020304" pitchFamily="18" charset="0"/>
                        </a:rPr>
                        <a:t>成长中</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254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0" i="0" u="none" strike="noStrike" cap="none" normalizeH="0" baseline="0">
                          <a:ln>
                            <a:noFill/>
                          </a:ln>
                          <a:solidFill>
                            <a:schemeClr val="tx1"/>
                          </a:solidFill>
                          <a:effectLst/>
                          <a:latin typeface="宋体" panose="02010600030101010101" pitchFamily="2" charset="-122"/>
                          <a:ea typeface="宋体" panose="02010600030101010101" pitchFamily="2" charset="-122"/>
                          <a:cs typeface="Times New Roman" panose="02020603050405020304" pitchFamily="18" charset="0"/>
                        </a:rPr>
                        <a:t>最高</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254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0" i="0" u="none" strike="noStrike" cap="none" normalizeH="0" baseline="0">
                          <a:ln>
                            <a:noFill/>
                          </a:ln>
                          <a:solidFill>
                            <a:schemeClr val="tx1"/>
                          </a:solidFill>
                          <a:effectLst/>
                          <a:latin typeface="宋体" panose="02010600030101010101" pitchFamily="2" charset="-122"/>
                          <a:ea typeface="宋体" panose="02010600030101010101" pitchFamily="2" charset="-122"/>
                          <a:cs typeface="Times New Roman" panose="02020603050405020304" pitchFamily="18" charset="0"/>
                        </a:rPr>
                        <a:t>数目迅速减少</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254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2363369084"/>
                  </a:ext>
                </a:extLst>
              </a:tr>
            </a:tbl>
          </a:graphicData>
        </a:graphic>
      </p:graphicFrame>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Rectangle 2">
            <a:extLst>
              <a:ext uri="{FF2B5EF4-FFF2-40B4-BE49-F238E27FC236}">
                <a16:creationId xmlns:a16="http://schemas.microsoft.com/office/drawing/2014/main" id="{978E4C3F-08EA-A617-0736-31671A88649A}"/>
              </a:ext>
            </a:extLst>
          </p:cNvPr>
          <p:cNvSpPr>
            <a:spLocks noGrp="1" noChangeArrowheads="1"/>
          </p:cNvSpPr>
          <p:nvPr>
            <p:ph type="title"/>
          </p:nvPr>
        </p:nvSpPr>
        <p:spPr/>
        <p:txBody>
          <a:bodyPr/>
          <a:lstStyle/>
          <a:p>
            <a:r>
              <a:rPr lang="zh-CN" altLang="en-US" sz="4000"/>
              <a:t>二、</a:t>
            </a:r>
            <a:r>
              <a:rPr lang="zh-CN" altLang="en-US" sz="4000" b="1"/>
              <a:t>保险产品生命周期的营销策略</a:t>
            </a:r>
            <a:r>
              <a:rPr lang="zh-CN" altLang="en-US" sz="4000"/>
              <a:t> </a:t>
            </a:r>
          </a:p>
        </p:txBody>
      </p:sp>
      <p:sp>
        <p:nvSpPr>
          <p:cNvPr id="15363" name="Rectangle 3">
            <a:extLst>
              <a:ext uri="{FF2B5EF4-FFF2-40B4-BE49-F238E27FC236}">
                <a16:creationId xmlns:a16="http://schemas.microsoft.com/office/drawing/2014/main" id="{57F5EFAB-C07E-8B50-FCFA-CB930CD8A690}"/>
              </a:ext>
            </a:extLst>
          </p:cNvPr>
          <p:cNvSpPr>
            <a:spLocks noGrp="1" noChangeArrowheads="1"/>
          </p:cNvSpPr>
          <p:nvPr>
            <p:ph type="body" idx="1"/>
          </p:nvPr>
        </p:nvSpPr>
        <p:spPr/>
        <p:txBody>
          <a:bodyPr/>
          <a:lstStyle/>
          <a:p>
            <a:r>
              <a:rPr lang="zh-CN" altLang="en-US"/>
              <a:t>引入期的营销策略 ：</a:t>
            </a:r>
          </a:p>
          <a:p>
            <a:pPr lvl="1"/>
            <a:r>
              <a:rPr lang="zh-CN" altLang="en-US"/>
              <a:t>快速撇脂策略：指以高价格和高水平的营销费用推出新的保险产品的策略 </a:t>
            </a:r>
          </a:p>
          <a:p>
            <a:pPr lvl="1"/>
            <a:r>
              <a:rPr lang="zh-CN" altLang="en-US"/>
              <a:t>缓慢撇脂策略：指以高价格和低水平的促销费用将新的保险产品投入保险市场的策略。</a:t>
            </a:r>
          </a:p>
          <a:p>
            <a:pPr lvl="1"/>
            <a:r>
              <a:rPr lang="zh-CN" altLang="en-US"/>
              <a:t>快速渗透策略：指用低价格和高水平的销售费用推出新的保险产品的策略。</a:t>
            </a:r>
          </a:p>
          <a:p>
            <a:pPr lvl="1"/>
            <a:r>
              <a:rPr lang="zh-CN" altLang="en-US"/>
              <a:t>缓慢渗透策略：指用低价格和低水平的营销费用推出新的保险产品。   </a:t>
            </a: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Rectangle 2">
            <a:extLst>
              <a:ext uri="{FF2B5EF4-FFF2-40B4-BE49-F238E27FC236}">
                <a16:creationId xmlns:a16="http://schemas.microsoft.com/office/drawing/2014/main" id="{837A8E71-EE61-B7DC-5D17-20DE6BA3F4F9}"/>
              </a:ext>
            </a:extLst>
          </p:cNvPr>
          <p:cNvSpPr>
            <a:spLocks noGrp="1" noChangeArrowheads="1"/>
          </p:cNvSpPr>
          <p:nvPr>
            <p:ph type="title"/>
          </p:nvPr>
        </p:nvSpPr>
        <p:spPr/>
        <p:txBody>
          <a:bodyPr/>
          <a:lstStyle/>
          <a:p>
            <a:r>
              <a:rPr lang="zh-CN" altLang="en-US" sz="4000"/>
              <a:t>二、</a:t>
            </a:r>
            <a:r>
              <a:rPr lang="zh-CN" altLang="en-US" sz="4000" b="1"/>
              <a:t>保险产品生命周期的营销策略</a:t>
            </a:r>
          </a:p>
        </p:txBody>
      </p:sp>
      <p:sp>
        <p:nvSpPr>
          <p:cNvPr id="16387" name="Rectangle 3">
            <a:extLst>
              <a:ext uri="{FF2B5EF4-FFF2-40B4-BE49-F238E27FC236}">
                <a16:creationId xmlns:a16="http://schemas.microsoft.com/office/drawing/2014/main" id="{F15DFB70-3C3F-4033-DC69-5B401B2F21D3}"/>
              </a:ext>
            </a:extLst>
          </p:cNvPr>
          <p:cNvSpPr>
            <a:spLocks noGrp="1" noChangeArrowheads="1"/>
          </p:cNvSpPr>
          <p:nvPr>
            <p:ph type="body" idx="1"/>
          </p:nvPr>
        </p:nvSpPr>
        <p:spPr>
          <a:xfrm>
            <a:off x="457200" y="1600200"/>
            <a:ext cx="8229600" cy="4924425"/>
          </a:xfrm>
        </p:spPr>
        <p:txBody>
          <a:bodyPr/>
          <a:lstStyle/>
          <a:p>
            <a:pPr>
              <a:lnSpc>
                <a:spcPct val="90000"/>
              </a:lnSpc>
            </a:pPr>
            <a:r>
              <a:rPr lang="zh-CN" altLang="en-US" sz="2800"/>
              <a:t>成长期的营销策略 </a:t>
            </a:r>
          </a:p>
          <a:p>
            <a:pPr lvl="1">
              <a:lnSpc>
                <a:spcPct val="90000"/>
              </a:lnSpc>
            </a:pPr>
            <a:r>
              <a:rPr lang="zh-CN" altLang="en-US" sz="2400"/>
              <a:t>产品方面：不断完善保险产品，突出强调特色，提高保险产品的竞争能力。</a:t>
            </a:r>
          </a:p>
          <a:p>
            <a:pPr lvl="1">
              <a:lnSpc>
                <a:spcPct val="90000"/>
              </a:lnSpc>
            </a:pPr>
            <a:r>
              <a:rPr lang="zh-CN" altLang="en-US" sz="2400"/>
              <a:t>价格方面：分析竞争者价格策略，维持原价或在适当时机降价。</a:t>
            </a:r>
          </a:p>
          <a:p>
            <a:pPr lvl="1">
              <a:lnSpc>
                <a:spcPct val="90000"/>
              </a:lnSpc>
            </a:pPr>
            <a:r>
              <a:rPr lang="zh-CN" altLang="en-US" sz="2400"/>
              <a:t>渠道方面：积极开发新的销售渠道，使产品销售面更加广泛。</a:t>
            </a:r>
          </a:p>
          <a:p>
            <a:pPr lvl="1">
              <a:lnSpc>
                <a:spcPct val="90000"/>
              </a:lnSpc>
            </a:pPr>
            <a:r>
              <a:rPr lang="zh-CN" altLang="en-US" sz="2400"/>
              <a:t>促销方面：继续开展各种促销活动，依据保险消费者需求变化而变化广告宣传内容。</a:t>
            </a:r>
          </a:p>
          <a:p>
            <a:pPr lvl="1">
              <a:lnSpc>
                <a:spcPct val="90000"/>
              </a:lnSpc>
            </a:pPr>
            <a:r>
              <a:rPr lang="zh-CN" altLang="en-US" sz="2400"/>
              <a:t>市场方面：积极寻找和进入新的市场。</a:t>
            </a:r>
          </a:p>
          <a:p>
            <a:pPr lvl="1">
              <a:lnSpc>
                <a:spcPct val="90000"/>
              </a:lnSpc>
            </a:pPr>
            <a:r>
              <a:rPr lang="zh-CN" altLang="en-US" sz="2400"/>
              <a:t>服务方面：努力做好保险售后服务，留住现有的保户，吸引更多的消费者。</a:t>
            </a: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Rectangle 2">
            <a:extLst>
              <a:ext uri="{FF2B5EF4-FFF2-40B4-BE49-F238E27FC236}">
                <a16:creationId xmlns:a16="http://schemas.microsoft.com/office/drawing/2014/main" id="{1CF436A7-C79C-0510-FBAE-C8553E56908E}"/>
              </a:ext>
            </a:extLst>
          </p:cNvPr>
          <p:cNvSpPr>
            <a:spLocks noGrp="1" noChangeArrowheads="1"/>
          </p:cNvSpPr>
          <p:nvPr>
            <p:ph type="title"/>
          </p:nvPr>
        </p:nvSpPr>
        <p:spPr/>
        <p:txBody>
          <a:bodyPr/>
          <a:lstStyle/>
          <a:p>
            <a:r>
              <a:rPr lang="zh-CN" altLang="en-US" sz="4000"/>
              <a:t>二、</a:t>
            </a:r>
            <a:r>
              <a:rPr lang="zh-CN" altLang="en-US" sz="4000" b="1"/>
              <a:t>保险产品生命周期的营销策略</a:t>
            </a:r>
          </a:p>
        </p:txBody>
      </p:sp>
      <p:sp>
        <p:nvSpPr>
          <p:cNvPr id="17411" name="Rectangle 3">
            <a:extLst>
              <a:ext uri="{FF2B5EF4-FFF2-40B4-BE49-F238E27FC236}">
                <a16:creationId xmlns:a16="http://schemas.microsoft.com/office/drawing/2014/main" id="{8A103D39-8A61-7B41-175F-2A53E127ED6C}"/>
              </a:ext>
            </a:extLst>
          </p:cNvPr>
          <p:cNvSpPr>
            <a:spLocks noGrp="1" noChangeArrowheads="1"/>
          </p:cNvSpPr>
          <p:nvPr>
            <p:ph type="body" idx="1"/>
          </p:nvPr>
        </p:nvSpPr>
        <p:spPr>
          <a:xfrm>
            <a:off x="468313" y="1628775"/>
            <a:ext cx="8229600" cy="4525963"/>
          </a:xfrm>
        </p:spPr>
        <p:txBody>
          <a:bodyPr/>
          <a:lstStyle/>
          <a:p>
            <a:pPr marL="609600" indent="-609600"/>
            <a:r>
              <a:rPr lang="zh-CN" altLang="en-US"/>
              <a:t>成熟期的营销策略</a:t>
            </a:r>
          </a:p>
          <a:p>
            <a:pPr marL="990600" lvl="1" indent="-533400"/>
            <a:r>
              <a:rPr lang="zh-CN" altLang="en-US"/>
              <a:t>市场改进：进入新的保险细分市场；</a:t>
            </a:r>
            <a:r>
              <a:rPr lang="zh-TW" altLang="en-US"/>
              <a:t>在原有地区中创造新顾客</a:t>
            </a:r>
            <a:r>
              <a:rPr lang="zh-CN" altLang="en-US"/>
              <a:t>。</a:t>
            </a:r>
          </a:p>
          <a:p>
            <a:pPr marL="990600" lvl="1" indent="-533400"/>
            <a:r>
              <a:rPr lang="zh-CN" altLang="en-US"/>
              <a:t>产品改进：险种的重新组合、险种功能开发改进。</a:t>
            </a:r>
          </a:p>
          <a:p>
            <a:pPr marL="990600" lvl="1" indent="-533400"/>
            <a:r>
              <a:rPr lang="zh-CN" altLang="en-US"/>
              <a:t>营销组合改进：价格改革、渠道改革、促销改革。   </a:t>
            </a: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Rectangle 2">
            <a:extLst>
              <a:ext uri="{FF2B5EF4-FFF2-40B4-BE49-F238E27FC236}">
                <a16:creationId xmlns:a16="http://schemas.microsoft.com/office/drawing/2014/main" id="{CA09FF3B-A327-0D6D-CE96-7CC404DB7BC2}"/>
              </a:ext>
            </a:extLst>
          </p:cNvPr>
          <p:cNvSpPr>
            <a:spLocks noGrp="1" noChangeArrowheads="1"/>
          </p:cNvSpPr>
          <p:nvPr>
            <p:ph type="title"/>
          </p:nvPr>
        </p:nvSpPr>
        <p:spPr/>
        <p:txBody>
          <a:bodyPr/>
          <a:lstStyle/>
          <a:p>
            <a:r>
              <a:rPr lang="zh-CN" altLang="en-US" sz="4000"/>
              <a:t>二、</a:t>
            </a:r>
            <a:r>
              <a:rPr lang="zh-CN" altLang="en-US" sz="4000" b="1"/>
              <a:t>保险产品生命周期的营销策略</a:t>
            </a:r>
          </a:p>
        </p:txBody>
      </p:sp>
      <p:sp>
        <p:nvSpPr>
          <p:cNvPr id="18435" name="Rectangle 3">
            <a:extLst>
              <a:ext uri="{FF2B5EF4-FFF2-40B4-BE49-F238E27FC236}">
                <a16:creationId xmlns:a16="http://schemas.microsoft.com/office/drawing/2014/main" id="{87EDA860-BB1E-6650-19D4-E6612235394B}"/>
              </a:ext>
            </a:extLst>
          </p:cNvPr>
          <p:cNvSpPr>
            <a:spLocks noGrp="1" noChangeArrowheads="1"/>
          </p:cNvSpPr>
          <p:nvPr>
            <p:ph type="body" idx="1"/>
          </p:nvPr>
        </p:nvSpPr>
        <p:spPr/>
        <p:txBody>
          <a:bodyPr/>
          <a:lstStyle/>
          <a:p>
            <a:pPr marL="609600" indent="-609600"/>
            <a:r>
              <a:rPr lang="zh-CN" altLang="en-US" dirty="0"/>
              <a:t>衰退期的营销策略</a:t>
            </a:r>
          </a:p>
          <a:p>
            <a:pPr marL="990600" lvl="1" indent="-533400"/>
            <a:r>
              <a:rPr lang="zh-CN" altLang="en-US" dirty="0"/>
              <a:t>确认疲软险种</a:t>
            </a:r>
          </a:p>
          <a:p>
            <a:pPr marL="990600" lvl="1" indent="-533400"/>
            <a:r>
              <a:rPr lang="zh-CN" altLang="en-US" dirty="0"/>
              <a:t>继留策略：</a:t>
            </a:r>
          </a:p>
          <a:p>
            <a:pPr marL="1371600" lvl="2" indent="-457200"/>
            <a:r>
              <a:rPr lang="zh-CN" altLang="en-US" dirty="0"/>
              <a:t>连续策略，即过去的营销策略维持不变</a:t>
            </a:r>
          </a:p>
          <a:p>
            <a:pPr marL="1371600" lvl="2" indent="-457200"/>
            <a:r>
              <a:rPr lang="zh-CN" altLang="en-US" dirty="0"/>
              <a:t>集中策略，即将人力、物力和财力集中于一些最有潜力的市场与销售渠道</a:t>
            </a:r>
          </a:p>
          <a:p>
            <a:pPr marL="1371600" lvl="2" indent="-457200"/>
            <a:r>
              <a:rPr lang="zh-CN" altLang="en-US" dirty="0"/>
              <a:t>收割策略，即大幅度降低促销费用，减少促销人员，价格维持不变甚至稍有提高。 </a:t>
            </a:r>
          </a:p>
          <a:p>
            <a:pPr marL="990600" lvl="1" indent="-533400"/>
            <a:r>
              <a:rPr lang="zh-CN" altLang="en-US" dirty="0"/>
              <a:t>丢弃策略：确定丢弃方式与丢弃时机。</a:t>
            </a:r>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60" name="Rectangle 4">
            <a:extLst>
              <a:ext uri="{FF2B5EF4-FFF2-40B4-BE49-F238E27FC236}">
                <a16:creationId xmlns:a16="http://schemas.microsoft.com/office/drawing/2014/main" id="{52BB4BB4-C7FE-0325-6DD4-68B3CC8C38CD}"/>
              </a:ext>
            </a:extLst>
          </p:cNvPr>
          <p:cNvSpPr>
            <a:spLocks noGrp="1" noChangeArrowheads="1"/>
          </p:cNvSpPr>
          <p:nvPr>
            <p:ph type="ctrTitle"/>
          </p:nvPr>
        </p:nvSpPr>
        <p:spPr>
          <a:xfrm>
            <a:off x="685800" y="2130425"/>
            <a:ext cx="7772400" cy="1470025"/>
          </a:xfrm>
        </p:spPr>
        <p:txBody>
          <a:bodyPr anchor="ctr"/>
          <a:lstStyle/>
          <a:p>
            <a:r>
              <a:rPr lang="zh-CN" altLang="en-US" sz="4400"/>
              <a:t>第三节</a:t>
            </a:r>
          </a:p>
        </p:txBody>
      </p:sp>
      <p:sp>
        <p:nvSpPr>
          <p:cNvPr id="19461" name="Rectangle 5">
            <a:extLst>
              <a:ext uri="{FF2B5EF4-FFF2-40B4-BE49-F238E27FC236}">
                <a16:creationId xmlns:a16="http://schemas.microsoft.com/office/drawing/2014/main" id="{B1448BBC-E998-9D9C-3086-5EEE64718496}"/>
              </a:ext>
            </a:extLst>
          </p:cNvPr>
          <p:cNvSpPr>
            <a:spLocks noGrp="1" noChangeArrowheads="1"/>
          </p:cNvSpPr>
          <p:nvPr>
            <p:ph type="subTitle" idx="1"/>
          </p:nvPr>
        </p:nvSpPr>
        <p:spPr>
          <a:xfrm>
            <a:off x="1371600" y="3886200"/>
            <a:ext cx="6400800" cy="1752600"/>
          </a:xfrm>
        </p:spPr>
        <p:txBody>
          <a:bodyPr/>
          <a:lstStyle/>
          <a:p>
            <a:r>
              <a:rPr lang="zh-CN" altLang="en-US" sz="3200"/>
              <a:t>保险附加产品策略 </a:t>
            </a:r>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Rectangle 2">
            <a:extLst>
              <a:ext uri="{FF2B5EF4-FFF2-40B4-BE49-F238E27FC236}">
                <a16:creationId xmlns:a16="http://schemas.microsoft.com/office/drawing/2014/main" id="{E5594B61-B02E-1A4C-37BE-E45C4653EEDA}"/>
              </a:ext>
            </a:extLst>
          </p:cNvPr>
          <p:cNvSpPr>
            <a:spLocks noGrp="1" noChangeArrowheads="1"/>
          </p:cNvSpPr>
          <p:nvPr>
            <p:ph type="title"/>
          </p:nvPr>
        </p:nvSpPr>
        <p:spPr/>
        <p:txBody>
          <a:bodyPr/>
          <a:lstStyle/>
          <a:p>
            <a:r>
              <a:rPr lang="zh-CN" altLang="en-US"/>
              <a:t>一、</a:t>
            </a:r>
            <a:r>
              <a:rPr lang="zh-CN" altLang="en-US" b="1"/>
              <a:t>包装</a:t>
            </a:r>
            <a:r>
              <a:rPr lang="zh-CN" altLang="en-US"/>
              <a:t> </a:t>
            </a:r>
          </a:p>
        </p:txBody>
      </p:sp>
      <p:sp>
        <p:nvSpPr>
          <p:cNvPr id="21507" name="Rectangle 3">
            <a:extLst>
              <a:ext uri="{FF2B5EF4-FFF2-40B4-BE49-F238E27FC236}">
                <a16:creationId xmlns:a16="http://schemas.microsoft.com/office/drawing/2014/main" id="{A61A071D-1A50-1F04-9019-2A178B4ACE14}"/>
              </a:ext>
            </a:extLst>
          </p:cNvPr>
          <p:cNvSpPr>
            <a:spLocks noGrp="1" noChangeArrowheads="1"/>
          </p:cNvSpPr>
          <p:nvPr>
            <p:ph type="body" idx="1"/>
          </p:nvPr>
        </p:nvSpPr>
        <p:spPr/>
        <p:txBody>
          <a:bodyPr/>
          <a:lstStyle/>
          <a:p>
            <a:r>
              <a:rPr lang="zh-CN" altLang="en-US"/>
              <a:t>包装包括以下方面：</a:t>
            </a:r>
          </a:p>
          <a:p>
            <a:pPr lvl="1"/>
            <a:r>
              <a:rPr lang="zh-CN" altLang="en-US"/>
              <a:t>在产品以及与产品有关的所有附属服务中以图形或文字方式表现出来各种信息</a:t>
            </a:r>
          </a:p>
          <a:p>
            <a:pPr lvl="1"/>
            <a:r>
              <a:rPr lang="zh-CN" altLang="en-US"/>
              <a:t>销售或提供服务的代理人或公司其他代表的形象。</a:t>
            </a:r>
          </a:p>
          <a:p>
            <a:pPr lvl="1"/>
            <a:r>
              <a:rPr lang="zh-CN" altLang="en-US"/>
              <a:t>对不断发展的客户营销联系的管理方式。</a:t>
            </a:r>
          </a:p>
          <a:p>
            <a:pPr lvl="1"/>
            <a:r>
              <a:rPr lang="zh-CN" altLang="en-US"/>
              <a:t>提供保险产品的公司形象和信誉。 </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6" name="Rectangle 4">
            <a:extLst>
              <a:ext uri="{FF2B5EF4-FFF2-40B4-BE49-F238E27FC236}">
                <a16:creationId xmlns:a16="http://schemas.microsoft.com/office/drawing/2014/main" id="{1BA06388-6EB8-AB68-B532-43227D625BE0}"/>
              </a:ext>
            </a:extLst>
          </p:cNvPr>
          <p:cNvSpPr>
            <a:spLocks noGrp="1" noChangeArrowheads="1"/>
          </p:cNvSpPr>
          <p:nvPr>
            <p:ph type="ctrTitle"/>
          </p:nvPr>
        </p:nvSpPr>
        <p:spPr>
          <a:xfrm>
            <a:off x="685800" y="2130425"/>
            <a:ext cx="7772400" cy="1470025"/>
          </a:xfrm>
        </p:spPr>
        <p:txBody>
          <a:bodyPr anchor="ctr"/>
          <a:lstStyle/>
          <a:p>
            <a:r>
              <a:rPr lang="zh-CN" altLang="en-US" sz="4400"/>
              <a:t>第一节</a:t>
            </a:r>
          </a:p>
        </p:txBody>
      </p:sp>
      <p:sp>
        <p:nvSpPr>
          <p:cNvPr id="3077" name="Rectangle 5">
            <a:extLst>
              <a:ext uri="{FF2B5EF4-FFF2-40B4-BE49-F238E27FC236}">
                <a16:creationId xmlns:a16="http://schemas.microsoft.com/office/drawing/2014/main" id="{9CF59D00-AF50-4083-CC45-1B4CB5DFDEAD}"/>
              </a:ext>
            </a:extLst>
          </p:cNvPr>
          <p:cNvSpPr>
            <a:spLocks noGrp="1" noChangeArrowheads="1"/>
          </p:cNvSpPr>
          <p:nvPr>
            <p:ph type="subTitle" idx="1"/>
          </p:nvPr>
        </p:nvSpPr>
        <p:spPr>
          <a:xfrm>
            <a:off x="1371600" y="3886200"/>
            <a:ext cx="6400800" cy="1752600"/>
          </a:xfrm>
        </p:spPr>
        <p:txBody>
          <a:bodyPr/>
          <a:lstStyle/>
          <a:p>
            <a:r>
              <a:rPr lang="zh-CN" altLang="en-US" sz="3200"/>
              <a:t>保险产品组合策略 </a:t>
            </a:r>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Rectangle 2">
            <a:extLst>
              <a:ext uri="{FF2B5EF4-FFF2-40B4-BE49-F238E27FC236}">
                <a16:creationId xmlns:a16="http://schemas.microsoft.com/office/drawing/2014/main" id="{ECA71195-6176-1171-2904-372A94B16516}"/>
              </a:ext>
            </a:extLst>
          </p:cNvPr>
          <p:cNvSpPr>
            <a:spLocks noGrp="1" noChangeArrowheads="1"/>
          </p:cNvSpPr>
          <p:nvPr>
            <p:ph type="title"/>
          </p:nvPr>
        </p:nvSpPr>
        <p:spPr/>
        <p:txBody>
          <a:bodyPr/>
          <a:lstStyle/>
          <a:p>
            <a:r>
              <a:rPr lang="zh-CN" altLang="en-US"/>
              <a:t>一、包装</a:t>
            </a:r>
          </a:p>
        </p:txBody>
      </p:sp>
      <p:sp>
        <p:nvSpPr>
          <p:cNvPr id="22531" name="Rectangle 3">
            <a:extLst>
              <a:ext uri="{FF2B5EF4-FFF2-40B4-BE49-F238E27FC236}">
                <a16:creationId xmlns:a16="http://schemas.microsoft.com/office/drawing/2014/main" id="{845B550F-E1F5-6378-6873-A4ECC6D1AE98}"/>
              </a:ext>
            </a:extLst>
          </p:cNvPr>
          <p:cNvSpPr>
            <a:spLocks noGrp="1" noChangeArrowheads="1"/>
          </p:cNvSpPr>
          <p:nvPr>
            <p:ph type="body" idx="1"/>
          </p:nvPr>
        </p:nvSpPr>
        <p:spPr/>
        <p:txBody>
          <a:bodyPr/>
          <a:lstStyle/>
          <a:p>
            <a:r>
              <a:rPr lang="zh-CN" altLang="en-US"/>
              <a:t>包装的设计应符合下列要求：</a:t>
            </a:r>
          </a:p>
          <a:p>
            <a:pPr lvl="1"/>
            <a:r>
              <a:rPr lang="zh-CN" altLang="en-US"/>
              <a:t>造型美观大方，图案生动形象。</a:t>
            </a:r>
          </a:p>
          <a:p>
            <a:pPr lvl="1"/>
            <a:r>
              <a:rPr lang="zh-CN" altLang="en-US"/>
              <a:t>包装要能够显示商品的特点和独特风格。</a:t>
            </a:r>
          </a:p>
          <a:p>
            <a:pPr lvl="1"/>
            <a:r>
              <a:rPr lang="zh-CN" altLang="en-US"/>
              <a:t>包装上文字的设计要求能够增加消费者的信任感，并且能够指导消费。</a:t>
            </a:r>
          </a:p>
          <a:p>
            <a:pPr lvl="1"/>
            <a:r>
              <a:rPr lang="zh-CN" altLang="en-US"/>
              <a:t>包装装潢上所采用的色彩、图案要符合消费者的心理要求并且不和民族习惯、宗教信仰发生抵触。</a:t>
            </a:r>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4" name="Rectangle 2">
            <a:extLst>
              <a:ext uri="{FF2B5EF4-FFF2-40B4-BE49-F238E27FC236}">
                <a16:creationId xmlns:a16="http://schemas.microsoft.com/office/drawing/2014/main" id="{6668E329-512F-677A-A114-B86B7C4793D5}"/>
              </a:ext>
            </a:extLst>
          </p:cNvPr>
          <p:cNvSpPr>
            <a:spLocks noGrp="1" noChangeArrowheads="1"/>
          </p:cNvSpPr>
          <p:nvPr>
            <p:ph type="title"/>
          </p:nvPr>
        </p:nvSpPr>
        <p:spPr/>
        <p:txBody>
          <a:bodyPr/>
          <a:lstStyle/>
          <a:p>
            <a:r>
              <a:rPr lang="zh-CN" altLang="en-US"/>
              <a:t>一、包装</a:t>
            </a:r>
          </a:p>
        </p:txBody>
      </p:sp>
      <p:sp>
        <p:nvSpPr>
          <p:cNvPr id="23555" name="Rectangle 3">
            <a:extLst>
              <a:ext uri="{FF2B5EF4-FFF2-40B4-BE49-F238E27FC236}">
                <a16:creationId xmlns:a16="http://schemas.microsoft.com/office/drawing/2014/main" id="{633D7E34-F8B3-9B32-3871-0353F9D9913B}"/>
              </a:ext>
            </a:extLst>
          </p:cNvPr>
          <p:cNvSpPr>
            <a:spLocks noGrp="1" noChangeArrowheads="1"/>
          </p:cNvSpPr>
          <p:nvPr>
            <p:ph type="body" idx="1"/>
          </p:nvPr>
        </p:nvSpPr>
        <p:spPr>
          <a:xfrm>
            <a:off x="457200" y="1600200"/>
            <a:ext cx="8229600" cy="4997450"/>
          </a:xfrm>
        </p:spPr>
        <p:txBody>
          <a:bodyPr/>
          <a:lstStyle/>
          <a:p>
            <a:r>
              <a:rPr lang="zh-CN" altLang="en-US" sz="2800"/>
              <a:t>包装策略</a:t>
            </a:r>
          </a:p>
          <a:p>
            <a:pPr lvl="1"/>
            <a:r>
              <a:rPr lang="zh-CN" altLang="en-US" sz="2400"/>
              <a:t>类似包装策略：对保险公司所有产品的包装物上都采用相同或近似的图案、色彩等共同的特征。</a:t>
            </a:r>
          </a:p>
          <a:p>
            <a:pPr lvl="2"/>
            <a:r>
              <a:rPr lang="zh-CN" altLang="en-US" sz="2000"/>
              <a:t>好处：节省包装设计费用；有利于树立整体形象、扩大影响；有利于利用已有的产品形象和信誉推广新产品。</a:t>
            </a:r>
          </a:p>
          <a:p>
            <a:pPr lvl="2"/>
            <a:r>
              <a:rPr lang="zh-CN" altLang="en-US" sz="2000"/>
              <a:t>缺点：产品特色和个性不明显。</a:t>
            </a:r>
          </a:p>
          <a:p>
            <a:pPr lvl="1"/>
            <a:r>
              <a:rPr lang="zh-CN" altLang="en-US" sz="2400"/>
              <a:t>分类包装策略：指依据产品的不同档次、用途，不同的细分市场采用不同的包装设计。</a:t>
            </a:r>
          </a:p>
          <a:p>
            <a:pPr lvl="2"/>
            <a:r>
              <a:rPr lang="zh-CN" altLang="en-US" sz="2000"/>
              <a:t>好处：可以针对产品的特点、目标顾客的要求设计出合适的包装设计。</a:t>
            </a:r>
          </a:p>
          <a:p>
            <a:pPr lvl="2"/>
            <a:r>
              <a:rPr lang="zh-CN" altLang="en-US" sz="2000"/>
              <a:t>缺点：设计费用比较昂贵，无法体现公司的整体形象。</a:t>
            </a:r>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8" name="Rectangle 2">
            <a:extLst>
              <a:ext uri="{FF2B5EF4-FFF2-40B4-BE49-F238E27FC236}">
                <a16:creationId xmlns:a16="http://schemas.microsoft.com/office/drawing/2014/main" id="{757C1A28-BBAA-D825-3064-4F38C35954AC}"/>
              </a:ext>
            </a:extLst>
          </p:cNvPr>
          <p:cNvSpPr>
            <a:spLocks noGrp="1" noChangeArrowheads="1"/>
          </p:cNvSpPr>
          <p:nvPr>
            <p:ph type="title"/>
          </p:nvPr>
        </p:nvSpPr>
        <p:spPr/>
        <p:txBody>
          <a:bodyPr/>
          <a:lstStyle/>
          <a:p>
            <a:r>
              <a:rPr lang="zh-CN" altLang="en-US"/>
              <a:t>二、品牌</a:t>
            </a:r>
          </a:p>
        </p:txBody>
      </p:sp>
      <p:sp>
        <p:nvSpPr>
          <p:cNvPr id="24579" name="Rectangle 3">
            <a:extLst>
              <a:ext uri="{FF2B5EF4-FFF2-40B4-BE49-F238E27FC236}">
                <a16:creationId xmlns:a16="http://schemas.microsoft.com/office/drawing/2014/main" id="{98D0B96B-EC6F-F76E-9E25-FDF1940D269B}"/>
              </a:ext>
            </a:extLst>
          </p:cNvPr>
          <p:cNvSpPr>
            <a:spLocks noGrp="1" noChangeArrowheads="1"/>
          </p:cNvSpPr>
          <p:nvPr>
            <p:ph type="body" idx="1"/>
          </p:nvPr>
        </p:nvSpPr>
        <p:spPr/>
        <p:txBody>
          <a:bodyPr/>
          <a:lstStyle/>
          <a:p>
            <a:r>
              <a:rPr lang="zh-CN" altLang="en-US" dirty="0"/>
              <a:t>品牌是利用名称、数字、术语、标志、符号、图案或其组合来标识一家保险公司的一种或多种产品，以区别于其它竞争产品。 </a:t>
            </a:r>
          </a:p>
          <a:p>
            <a:r>
              <a:rPr lang="zh-CN" altLang="en-US" dirty="0"/>
              <a:t>商标是已经合法注册的品牌或品牌的一部分，当注册的产品为服务时，也使用服务商标。 </a:t>
            </a:r>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8" name="Rectangle 2">
            <a:extLst>
              <a:ext uri="{FF2B5EF4-FFF2-40B4-BE49-F238E27FC236}">
                <a16:creationId xmlns:a16="http://schemas.microsoft.com/office/drawing/2014/main" id="{757C1A28-BBAA-D825-3064-4F38C35954AC}"/>
              </a:ext>
            </a:extLst>
          </p:cNvPr>
          <p:cNvSpPr>
            <a:spLocks noGrp="1" noChangeArrowheads="1"/>
          </p:cNvSpPr>
          <p:nvPr>
            <p:ph type="title"/>
          </p:nvPr>
        </p:nvSpPr>
        <p:spPr/>
        <p:txBody>
          <a:bodyPr/>
          <a:lstStyle/>
          <a:p>
            <a:r>
              <a:rPr lang="zh-CN" altLang="en-US"/>
              <a:t>二、品牌</a:t>
            </a:r>
          </a:p>
        </p:txBody>
      </p:sp>
      <p:sp>
        <p:nvSpPr>
          <p:cNvPr id="24579" name="Rectangle 3">
            <a:extLst>
              <a:ext uri="{FF2B5EF4-FFF2-40B4-BE49-F238E27FC236}">
                <a16:creationId xmlns:a16="http://schemas.microsoft.com/office/drawing/2014/main" id="{98D0B96B-EC6F-F76E-9E25-FDF1940D269B}"/>
              </a:ext>
            </a:extLst>
          </p:cNvPr>
          <p:cNvSpPr>
            <a:spLocks noGrp="1" noChangeArrowheads="1"/>
          </p:cNvSpPr>
          <p:nvPr>
            <p:ph type="body" idx="1"/>
          </p:nvPr>
        </p:nvSpPr>
        <p:spPr/>
        <p:txBody>
          <a:bodyPr/>
          <a:lstStyle/>
          <a:p>
            <a:r>
              <a:rPr lang="zh-CN" altLang="zh-CN" dirty="0"/>
              <a:t>品牌设计应遵循如下的原则。</a:t>
            </a:r>
          </a:p>
          <a:p>
            <a:pPr lvl="1">
              <a:buFont typeface="+mj-lt"/>
              <a:buChar char="•"/>
              <a:tabLst>
                <a:tab pos="533400" algn="l"/>
              </a:tabLst>
            </a:pPr>
            <a:r>
              <a:rPr lang="zh-CN" altLang="zh-CN" dirty="0"/>
              <a:t>简洁醒目，好记易读。</a:t>
            </a:r>
            <a:endParaRPr lang="en-US" altLang="zh-CN" dirty="0"/>
          </a:p>
          <a:p>
            <a:pPr lvl="1">
              <a:buFont typeface="+mj-lt"/>
              <a:buChar char="•"/>
              <a:tabLst>
                <a:tab pos="533400" algn="l"/>
              </a:tabLst>
            </a:pPr>
            <a:r>
              <a:rPr lang="zh-CN" altLang="zh-CN" dirty="0"/>
              <a:t>选材合理，独创性强。</a:t>
            </a:r>
            <a:endParaRPr lang="en-US" altLang="zh-CN" dirty="0"/>
          </a:p>
          <a:p>
            <a:pPr lvl="1">
              <a:buFont typeface="+mj-lt"/>
              <a:buChar char="•"/>
              <a:tabLst>
                <a:tab pos="533400" algn="l"/>
              </a:tabLst>
            </a:pPr>
            <a:r>
              <a:rPr lang="zh-CN" altLang="zh-CN" dirty="0"/>
              <a:t>构思巧妙，暗示属性。</a:t>
            </a:r>
            <a:endParaRPr lang="en-US" altLang="zh-CN" dirty="0"/>
          </a:p>
          <a:p>
            <a:pPr lvl="1">
              <a:buFont typeface="+mj-lt"/>
              <a:buChar char="•"/>
              <a:tabLst>
                <a:tab pos="533400" algn="l"/>
              </a:tabLst>
            </a:pPr>
            <a:r>
              <a:rPr lang="zh-CN" altLang="zh-CN" dirty="0"/>
              <a:t>符合法规，遵守习俗。</a:t>
            </a:r>
            <a:endParaRPr lang="zh-CN" altLang="en-US" dirty="0"/>
          </a:p>
        </p:txBody>
      </p:sp>
    </p:spTree>
    <p:extLst>
      <p:ext uri="{BB962C8B-B14F-4D97-AF65-F5344CB8AC3E}">
        <p14:creationId xmlns:p14="http://schemas.microsoft.com/office/powerpoint/2010/main" val="3064698626"/>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2" name="Rectangle 2">
            <a:extLst>
              <a:ext uri="{FF2B5EF4-FFF2-40B4-BE49-F238E27FC236}">
                <a16:creationId xmlns:a16="http://schemas.microsoft.com/office/drawing/2014/main" id="{0FAED972-87A8-5A72-B731-B5A16846A7AA}"/>
              </a:ext>
            </a:extLst>
          </p:cNvPr>
          <p:cNvSpPr>
            <a:spLocks noGrp="1" noChangeArrowheads="1"/>
          </p:cNvSpPr>
          <p:nvPr>
            <p:ph type="title"/>
          </p:nvPr>
        </p:nvSpPr>
        <p:spPr/>
        <p:txBody>
          <a:bodyPr/>
          <a:lstStyle/>
          <a:p>
            <a:r>
              <a:rPr lang="zh-CN" altLang="en-US"/>
              <a:t>二、品牌</a:t>
            </a:r>
          </a:p>
        </p:txBody>
      </p:sp>
      <p:sp>
        <p:nvSpPr>
          <p:cNvPr id="25603" name="Rectangle 3">
            <a:extLst>
              <a:ext uri="{FF2B5EF4-FFF2-40B4-BE49-F238E27FC236}">
                <a16:creationId xmlns:a16="http://schemas.microsoft.com/office/drawing/2014/main" id="{11AB68C5-10DC-AE47-0A96-8DF6DD5086BF}"/>
              </a:ext>
            </a:extLst>
          </p:cNvPr>
          <p:cNvSpPr>
            <a:spLocks noGrp="1" noChangeArrowheads="1"/>
          </p:cNvSpPr>
          <p:nvPr>
            <p:ph type="body" idx="1"/>
          </p:nvPr>
        </p:nvSpPr>
        <p:spPr/>
        <p:txBody>
          <a:bodyPr/>
          <a:lstStyle/>
          <a:p>
            <a:pPr marL="609600" indent="-609600"/>
            <a:r>
              <a:rPr lang="zh-CN" altLang="en-US" sz="2800"/>
              <a:t>品牌策略 </a:t>
            </a:r>
          </a:p>
          <a:p>
            <a:pPr marL="990600" lvl="1" indent="-533400"/>
            <a:r>
              <a:rPr lang="zh-CN" altLang="en-US" sz="2400"/>
              <a:t>品牌化策略：是否使用品牌。</a:t>
            </a:r>
          </a:p>
          <a:p>
            <a:pPr marL="990600" lvl="1" indent="-533400"/>
            <a:r>
              <a:rPr lang="zh-CN" altLang="en-US" sz="2400"/>
              <a:t>品牌使用者策略：使用谁的品牌。</a:t>
            </a:r>
          </a:p>
          <a:p>
            <a:pPr marL="990600" lvl="1" indent="-533400"/>
            <a:r>
              <a:rPr lang="zh-CN" altLang="en-US" sz="2400"/>
              <a:t>品牌数量策略：使用多少品牌。</a:t>
            </a:r>
          </a:p>
          <a:p>
            <a:pPr marL="1371600" lvl="2" indent="-457200"/>
            <a:r>
              <a:rPr lang="zh-CN" altLang="en-US" sz="2000"/>
              <a:t>个别品牌策略：既保险公司为自己不同的产品分别使用不同的品牌。</a:t>
            </a:r>
          </a:p>
          <a:p>
            <a:pPr marL="1371600" lvl="2" indent="-457200"/>
            <a:r>
              <a:rPr lang="zh-CN" altLang="en-US" sz="2000"/>
              <a:t>统一品牌策略：即保险公司所有产品都统一使用同一品牌。</a:t>
            </a:r>
          </a:p>
          <a:p>
            <a:pPr marL="1371600" lvl="2" indent="-457200"/>
            <a:r>
              <a:rPr lang="zh-CN" altLang="en-US" sz="2000"/>
              <a:t>分类品牌策略：即保险公司依据一定的标准将其产品分类，并分别使用不同的品牌。</a:t>
            </a:r>
          </a:p>
          <a:p>
            <a:pPr marL="1371600" lvl="2" indent="-457200"/>
            <a:r>
              <a:rPr lang="zh-CN" altLang="en-US" sz="2000"/>
              <a:t>企业名称加个别商标策略：各种不同的产品分别使用不同的品牌，但每个品牌之前冠以保险公司名称。</a:t>
            </a:r>
            <a:endParaRPr lang="zh-CN" altLang="en-US" sz="1800"/>
          </a:p>
        </p:txBody>
      </p:sp>
    </p:spTree>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6" name="Rectangle 2">
            <a:extLst>
              <a:ext uri="{FF2B5EF4-FFF2-40B4-BE49-F238E27FC236}">
                <a16:creationId xmlns:a16="http://schemas.microsoft.com/office/drawing/2014/main" id="{D97D5DC1-0F44-5C83-E676-AFD3D1831B0C}"/>
              </a:ext>
            </a:extLst>
          </p:cNvPr>
          <p:cNvSpPr>
            <a:spLocks noGrp="1" noChangeArrowheads="1"/>
          </p:cNvSpPr>
          <p:nvPr>
            <p:ph type="title"/>
          </p:nvPr>
        </p:nvSpPr>
        <p:spPr/>
        <p:txBody>
          <a:bodyPr/>
          <a:lstStyle/>
          <a:p>
            <a:r>
              <a:rPr lang="zh-CN" altLang="en-US" b="1"/>
              <a:t>三、服务</a:t>
            </a:r>
            <a:r>
              <a:rPr lang="zh-CN" altLang="en-US"/>
              <a:t> </a:t>
            </a:r>
          </a:p>
        </p:txBody>
      </p:sp>
      <p:sp>
        <p:nvSpPr>
          <p:cNvPr id="26627" name="Rectangle 3">
            <a:extLst>
              <a:ext uri="{FF2B5EF4-FFF2-40B4-BE49-F238E27FC236}">
                <a16:creationId xmlns:a16="http://schemas.microsoft.com/office/drawing/2014/main" id="{DDCCAE93-7B6E-CA00-5622-0C10781687AE}"/>
              </a:ext>
            </a:extLst>
          </p:cNvPr>
          <p:cNvSpPr>
            <a:spLocks noGrp="1" noChangeArrowheads="1"/>
          </p:cNvSpPr>
          <p:nvPr>
            <p:ph type="body" idx="1"/>
          </p:nvPr>
        </p:nvSpPr>
        <p:spPr/>
        <p:txBody>
          <a:bodyPr/>
          <a:lstStyle/>
          <a:p>
            <a:r>
              <a:rPr lang="zh-CN" altLang="en-US"/>
              <a:t>菲利普</a:t>
            </a:r>
            <a:r>
              <a:rPr lang="en-US" altLang="zh-CN"/>
              <a:t>·</a:t>
            </a:r>
            <a:r>
              <a:rPr lang="zh-CN" altLang="en-US"/>
              <a:t>科特勒：“服务是一方能够向另一方提供的基本上是无形的任何活动或利益，并且不导致任何所有权的产品。它的生产可能是与某种有形产品联系在一起，也可能没有联系”。 </a:t>
            </a:r>
          </a:p>
        </p:txBody>
      </p:sp>
    </p:spTree>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0" name="Rectangle 2">
            <a:extLst>
              <a:ext uri="{FF2B5EF4-FFF2-40B4-BE49-F238E27FC236}">
                <a16:creationId xmlns:a16="http://schemas.microsoft.com/office/drawing/2014/main" id="{B1B39A3A-3D54-41DD-823A-A9D9C31E8D9E}"/>
              </a:ext>
            </a:extLst>
          </p:cNvPr>
          <p:cNvSpPr>
            <a:spLocks noGrp="1" noChangeArrowheads="1"/>
          </p:cNvSpPr>
          <p:nvPr>
            <p:ph type="title"/>
          </p:nvPr>
        </p:nvSpPr>
        <p:spPr/>
        <p:txBody>
          <a:bodyPr/>
          <a:lstStyle/>
          <a:p>
            <a:r>
              <a:rPr lang="zh-CN" altLang="en-US" b="1"/>
              <a:t>三、服务</a:t>
            </a:r>
          </a:p>
        </p:txBody>
      </p:sp>
      <p:sp>
        <p:nvSpPr>
          <p:cNvPr id="27651" name="Rectangle 3">
            <a:extLst>
              <a:ext uri="{FF2B5EF4-FFF2-40B4-BE49-F238E27FC236}">
                <a16:creationId xmlns:a16="http://schemas.microsoft.com/office/drawing/2014/main" id="{F8D7FD74-2834-E948-A788-3293760A504A}"/>
              </a:ext>
            </a:extLst>
          </p:cNvPr>
          <p:cNvSpPr>
            <a:spLocks noGrp="1" noChangeArrowheads="1"/>
          </p:cNvSpPr>
          <p:nvPr>
            <p:ph type="body" idx="1"/>
          </p:nvPr>
        </p:nvSpPr>
        <p:spPr/>
        <p:txBody>
          <a:bodyPr/>
          <a:lstStyle/>
          <a:p>
            <a:r>
              <a:rPr lang="zh-CN" altLang="en-US" sz="2800"/>
              <a:t>服务的内容</a:t>
            </a:r>
          </a:p>
          <a:p>
            <a:pPr lvl="1"/>
            <a:r>
              <a:rPr lang="zh-CN" altLang="en-US" sz="2400"/>
              <a:t>售前服务</a:t>
            </a:r>
            <a:r>
              <a:rPr lang="en-US" altLang="zh-CN" sz="2400"/>
              <a:t>:</a:t>
            </a:r>
            <a:r>
              <a:rPr lang="zh-CN" altLang="en-US" sz="2400"/>
              <a:t>售前服务是指销售保险产品之前为消费者提供的涉及保险方面的服务。主要包括购买咨询服务、风险规划与管理服务。</a:t>
            </a:r>
          </a:p>
          <a:p>
            <a:pPr lvl="1"/>
            <a:r>
              <a:rPr lang="zh-CN" altLang="en-US" sz="2400"/>
              <a:t>售中服务：售中服务是指在保险产品的买卖过程中，直接为销售活动提供的各种服务。主要内容有：迎宾服务、承保服务、技术性服务、建立保户档案。</a:t>
            </a:r>
          </a:p>
          <a:p>
            <a:pPr lvl="1"/>
            <a:r>
              <a:rPr lang="zh-CN" altLang="en-US" sz="2400"/>
              <a:t>售后服务：售后服务即在保险产品出售后为客户所提供的服务。其主要内容有：营销员个人的售后服务、保险公司的售后服务。 </a:t>
            </a:r>
          </a:p>
        </p:txBody>
      </p:sp>
    </p:spTree>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4" name="Rectangle 2">
            <a:extLst>
              <a:ext uri="{FF2B5EF4-FFF2-40B4-BE49-F238E27FC236}">
                <a16:creationId xmlns:a16="http://schemas.microsoft.com/office/drawing/2014/main" id="{549262CA-83D4-11D8-BC51-EB11A64B2DDF}"/>
              </a:ext>
            </a:extLst>
          </p:cNvPr>
          <p:cNvSpPr>
            <a:spLocks noGrp="1" noChangeArrowheads="1"/>
          </p:cNvSpPr>
          <p:nvPr>
            <p:ph type="title"/>
          </p:nvPr>
        </p:nvSpPr>
        <p:spPr/>
        <p:txBody>
          <a:bodyPr/>
          <a:lstStyle/>
          <a:p>
            <a:r>
              <a:rPr lang="zh-CN" altLang="en-US" b="1"/>
              <a:t>三、服务</a:t>
            </a:r>
          </a:p>
        </p:txBody>
      </p:sp>
      <p:sp>
        <p:nvSpPr>
          <p:cNvPr id="28675" name="Rectangle 3">
            <a:extLst>
              <a:ext uri="{FF2B5EF4-FFF2-40B4-BE49-F238E27FC236}">
                <a16:creationId xmlns:a16="http://schemas.microsoft.com/office/drawing/2014/main" id="{F0C7FA48-8C41-8B73-50A7-FF058BDB2FE4}"/>
              </a:ext>
            </a:extLst>
          </p:cNvPr>
          <p:cNvSpPr>
            <a:spLocks noGrp="1" noChangeArrowheads="1"/>
          </p:cNvSpPr>
          <p:nvPr>
            <p:ph type="body" idx="1"/>
          </p:nvPr>
        </p:nvSpPr>
        <p:spPr/>
        <p:txBody>
          <a:bodyPr/>
          <a:lstStyle/>
          <a:p>
            <a:r>
              <a:rPr lang="zh-CN" altLang="en-US"/>
              <a:t>服务策略：主要体现在服务的差异化上。</a:t>
            </a:r>
          </a:p>
          <a:p>
            <a:pPr lvl="1"/>
            <a:r>
              <a:rPr lang="zh-CN" altLang="en-US"/>
              <a:t>服务内容差异化：这就是说在具体服务项目上形成自己的特色。</a:t>
            </a:r>
          </a:p>
          <a:p>
            <a:pPr lvl="1"/>
            <a:r>
              <a:rPr lang="zh-CN" altLang="en-US"/>
              <a:t>人员差异化：在服务过程中，保险公司通过人员、环境和过程实现服务的传送。</a:t>
            </a:r>
          </a:p>
          <a:p>
            <a:pPr lvl="1"/>
            <a:r>
              <a:rPr lang="zh-CN" altLang="en-US"/>
              <a:t>形象差异化：保险公司应当注意通过沟通和实实在在的行动，致力于塑造公司或品牌的个性，提升保险公司的形象，从而达到吸引消费者、促进销售的目的。 </a:t>
            </a: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Rectangle 2">
            <a:extLst>
              <a:ext uri="{FF2B5EF4-FFF2-40B4-BE49-F238E27FC236}">
                <a16:creationId xmlns:a16="http://schemas.microsoft.com/office/drawing/2014/main" id="{66D24BD8-E378-8442-ACB4-C0A5F57EAC2F}"/>
              </a:ext>
            </a:extLst>
          </p:cNvPr>
          <p:cNvSpPr>
            <a:spLocks noGrp="1" noChangeArrowheads="1"/>
          </p:cNvSpPr>
          <p:nvPr>
            <p:ph type="title"/>
          </p:nvPr>
        </p:nvSpPr>
        <p:spPr/>
        <p:txBody>
          <a:bodyPr/>
          <a:lstStyle/>
          <a:p>
            <a:r>
              <a:rPr lang="zh-CN" altLang="en-US" sz="4000"/>
              <a:t>一、</a:t>
            </a:r>
            <a:r>
              <a:rPr lang="zh-CN" altLang="en-US" sz="4000" b="1"/>
              <a:t>保险产品组合及产品组合分析</a:t>
            </a:r>
            <a:r>
              <a:rPr lang="zh-CN" altLang="en-US" sz="4000"/>
              <a:t> </a:t>
            </a:r>
          </a:p>
        </p:txBody>
      </p:sp>
      <p:sp>
        <p:nvSpPr>
          <p:cNvPr id="5123" name="Rectangle 3">
            <a:extLst>
              <a:ext uri="{FF2B5EF4-FFF2-40B4-BE49-F238E27FC236}">
                <a16:creationId xmlns:a16="http://schemas.microsoft.com/office/drawing/2014/main" id="{141B52D9-C9FE-FF5F-F7F0-678160127612}"/>
              </a:ext>
            </a:extLst>
          </p:cNvPr>
          <p:cNvSpPr>
            <a:spLocks noGrp="1" noChangeArrowheads="1"/>
          </p:cNvSpPr>
          <p:nvPr>
            <p:ph type="body" idx="1"/>
          </p:nvPr>
        </p:nvSpPr>
        <p:spPr/>
        <p:txBody>
          <a:bodyPr/>
          <a:lstStyle/>
          <a:p>
            <a:pPr>
              <a:lnSpc>
                <a:spcPct val="90000"/>
              </a:lnSpc>
            </a:pPr>
            <a:r>
              <a:rPr lang="zh-CN" altLang="en-US"/>
              <a:t>保险产品组合（也称保险产品品种配备）是保险公司生产或销售的全部产品的结构，即所有产品线和产品品目的组合。 </a:t>
            </a:r>
          </a:p>
          <a:p>
            <a:pPr>
              <a:lnSpc>
                <a:spcPct val="90000"/>
              </a:lnSpc>
            </a:pPr>
            <a:r>
              <a:rPr lang="zh-CN" altLang="en-US"/>
              <a:t>保险产品组合有一定的宽度、长度、深度和相容度。 </a:t>
            </a:r>
          </a:p>
          <a:p>
            <a:pPr>
              <a:lnSpc>
                <a:spcPct val="90000"/>
              </a:lnSpc>
            </a:pPr>
            <a:r>
              <a:rPr lang="zh-CN" altLang="en-US"/>
              <a:t>保险产品组合的原则：</a:t>
            </a:r>
          </a:p>
          <a:p>
            <a:pPr lvl="1">
              <a:lnSpc>
                <a:spcPct val="90000"/>
              </a:lnSpc>
            </a:pPr>
            <a:r>
              <a:rPr lang="zh-CN" altLang="en-US"/>
              <a:t>为了满足客户转移风险的需要。</a:t>
            </a:r>
          </a:p>
          <a:p>
            <a:pPr lvl="1">
              <a:lnSpc>
                <a:spcPct val="90000"/>
              </a:lnSpc>
            </a:pPr>
            <a:r>
              <a:rPr lang="zh-CN" altLang="en-US"/>
              <a:t>组合的基础是基本保障。</a:t>
            </a:r>
          </a:p>
          <a:p>
            <a:pPr lvl="1">
              <a:lnSpc>
                <a:spcPct val="90000"/>
              </a:lnSpc>
            </a:pPr>
            <a:r>
              <a:rPr lang="zh-CN" altLang="en-US"/>
              <a:t>组合后的保险产品应该更加有利。</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Rectangle 2">
            <a:extLst>
              <a:ext uri="{FF2B5EF4-FFF2-40B4-BE49-F238E27FC236}">
                <a16:creationId xmlns:a16="http://schemas.microsoft.com/office/drawing/2014/main" id="{76580A4D-EFD2-E466-F4A8-1F17B04001DF}"/>
              </a:ext>
            </a:extLst>
          </p:cNvPr>
          <p:cNvSpPr>
            <a:spLocks noGrp="1" noChangeArrowheads="1"/>
          </p:cNvSpPr>
          <p:nvPr>
            <p:ph type="title"/>
          </p:nvPr>
        </p:nvSpPr>
        <p:spPr/>
        <p:txBody>
          <a:bodyPr/>
          <a:lstStyle/>
          <a:p>
            <a:r>
              <a:rPr lang="zh-CN" altLang="en-US"/>
              <a:t>保险产品组合的分析 </a:t>
            </a:r>
          </a:p>
        </p:txBody>
      </p:sp>
      <p:sp>
        <p:nvSpPr>
          <p:cNvPr id="6147" name="Rectangle 3">
            <a:extLst>
              <a:ext uri="{FF2B5EF4-FFF2-40B4-BE49-F238E27FC236}">
                <a16:creationId xmlns:a16="http://schemas.microsoft.com/office/drawing/2014/main" id="{7418C9F0-774D-B445-21D8-6DC89CABC307}"/>
              </a:ext>
            </a:extLst>
          </p:cNvPr>
          <p:cNvSpPr>
            <a:spLocks noGrp="1" noChangeArrowheads="1"/>
          </p:cNvSpPr>
          <p:nvPr>
            <p:ph type="body" idx="1"/>
          </p:nvPr>
        </p:nvSpPr>
        <p:spPr/>
        <p:txBody>
          <a:bodyPr/>
          <a:lstStyle/>
          <a:p>
            <a:pPr>
              <a:lnSpc>
                <a:spcPct val="90000"/>
              </a:lnSpc>
            </a:pPr>
            <a:r>
              <a:rPr lang="zh-CN" altLang="en-US" dirty="0"/>
              <a:t>保费收入和利润：通过保费收入</a:t>
            </a:r>
            <a:r>
              <a:rPr lang="en-US" altLang="zh-CN" dirty="0"/>
              <a:t>/</a:t>
            </a:r>
            <a:r>
              <a:rPr lang="zh-CN" altLang="en-US" dirty="0"/>
              <a:t>利润贡献率的分析，可以了解目前主要的险种销售状况，为产品组合提供重要依据。 </a:t>
            </a:r>
          </a:p>
          <a:p>
            <a:pPr>
              <a:lnSpc>
                <a:spcPct val="90000"/>
              </a:lnSpc>
            </a:pPr>
            <a:r>
              <a:rPr lang="zh-CN" altLang="en-US" dirty="0"/>
              <a:t>险种的市场轮廓：获得相关信息，以确定险种的定位。 </a:t>
            </a:r>
          </a:p>
          <a:p>
            <a:pPr>
              <a:lnSpc>
                <a:spcPct val="90000"/>
              </a:lnSpc>
            </a:pPr>
            <a:r>
              <a:rPr lang="zh-CN" altLang="en-US" dirty="0"/>
              <a:t>险种深度：如能通过增加险别来增加利润的话，那就说明现有的险种太短；如能通过削减险别来增加利润的话，那就说明现有的险种太长。 </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Rectangle 2">
            <a:extLst>
              <a:ext uri="{FF2B5EF4-FFF2-40B4-BE49-F238E27FC236}">
                <a16:creationId xmlns:a16="http://schemas.microsoft.com/office/drawing/2014/main" id="{057149F1-1204-61B4-0F2F-CF9AD11BB4A2}"/>
              </a:ext>
            </a:extLst>
          </p:cNvPr>
          <p:cNvSpPr>
            <a:spLocks noGrp="1" noChangeArrowheads="1"/>
          </p:cNvSpPr>
          <p:nvPr>
            <p:ph type="title"/>
          </p:nvPr>
        </p:nvSpPr>
        <p:spPr/>
        <p:txBody>
          <a:bodyPr/>
          <a:lstStyle/>
          <a:p>
            <a:r>
              <a:rPr lang="zh-CN" altLang="en-US"/>
              <a:t>二、</a:t>
            </a:r>
            <a:r>
              <a:rPr lang="zh-CN" altLang="en-US" b="1"/>
              <a:t>保险产品组合策略</a:t>
            </a:r>
            <a:r>
              <a:rPr lang="zh-CN" altLang="en-US"/>
              <a:t> </a:t>
            </a:r>
          </a:p>
        </p:txBody>
      </p:sp>
      <p:sp>
        <p:nvSpPr>
          <p:cNvPr id="7171" name="Rectangle 3">
            <a:extLst>
              <a:ext uri="{FF2B5EF4-FFF2-40B4-BE49-F238E27FC236}">
                <a16:creationId xmlns:a16="http://schemas.microsoft.com/office/drawing/2014/main" id="{9C9BD978-071D-5D56-4501-E8A04FDC39E2}"/>
              </a:ext>
            </a:extLst>
          </p:cNvPr>
          <p:cNvSpPr>
            <a:spLocks noGrp="1" noChangeArrowheads="1"/>
          </p:cNvSpPr>
          <p:nvPr>
            <p:ph type="body" idx="1"/>
          </p:nvPr>
        </p:nvSpPr>
        <p:spPr/>
        <p:txBody>
          <a:bodyPr/>
          <a:lstStyle/>
          <a:p>
            <a:pPr marL="812800" indent="-812800"/>
            <a:r>
              <a:rPr lang="zh-CN" altLang="en-US" sz="2800" dirty="0"/>
              <a:t>扩大产品组合策略：包括拓展产品组合的宽度和加强产品组合的深度两方面的内容。</a:t>
            </a:r>
            <a:endParaRPr lang="en-US" altLang="zh-CN" sz="2800" dirty="0"/>
          </a:p>
          <a:p>
            <a:pPr marL="1212850" lvl="1" indent="-812800"/>
            <a:r>
              <a:rPr lang="zh-CN" altLang="zh-CN" sz="2000" kern="100" dirty="0">
                <a:effectLst/>
                <a:latin typeface="Times New Roman" panose="02020603050405020304" pitchFamily="18" charset="0"/>
                <a:ea typeface="宋体" panose="02010600030101010101" pitchFamily="2" charset="-122"/>
                <a:cs typeface="Times New Roman" panose="02020603050405020304" pitchFamily="18" charset="0"/>
              </a:rPr>
              <a:t>在横向上可以通过增加保险产品组合的宽度，即增加新的产品线来达到目的；</a:t>
            </a:r>
            <a:endParaRPr lang="en-US" altLang="zh-CN" sz="2000" kern="100" dirty="0">
              <a:effectLst/>
              <a:latin typeface="Times New Roman" panose="02020603050405020304" pitchFamily="18" charset="0"/>
              <a:ea typeface="宋体" panose="02010600030101010101" pitchFamily="2" charset="-122"/>
              <a:cs typeface="Times New Roman" panose="02020603050405020304" pitchFamily="18" charset="0"/>
            </a:endParaRPr>
          </a:p>
          <a:p>
            <a:pPr marL="1212850" lvl="1" indent="-812800"/>
            <a:r>
              <a:rPr lang="zh-CN" altLang="zh-CN" sz="2000" kern="100" dirty="0">
                <a:effectLst/>
                <a:latin typeface="Times New Roman" panose="02020603050405020304" pitchFamily="18" charset="0"/>
                <a:ea typeface="宋体" panose="02010600030101010101" pitchFamily="2" charset="-122"/>
                <a:cs typeface="Times New Roman" panose="02020603050405020304" pitchFamily="18" charset="0"/>
              </a:rPr>
              <a:t>在纵向上可以通过加长保险产品组合的深度，即增加险种数量、保险产品和险别的数量，使保险产品系列化和综合化。</a:t>
            </a:r>
            <a:endParaRPr lang="en-US" altLang="zh-CN" sz="2000" kern="100" dirty="0">
              <a:effectLst/>
              <a:latin typeface="Times New Roman" panose="02020603050405020304" pitchFamily="18" charset="0"/>
              <a:ea typeface="宋体" panose="02010600030101010101" pitchFamily="2" charset="-122"/>
              <a:cs typeface="Times New Roman" panose="02020603050405020304" pitchFamily="18" charset="0"/>
            </a:endParaRPr>
          </a:p>
          <a:p>
            <a:pPr marL="1212850" lvl="1" indent="-812800"/>
            <a:r>
              <a:rPr lang="zh-CN" altLang="zh-CN" sz="2000" kern="100" dirty="0">
                <a:effectLst/>
                <a:latin typeface="Times New Roman" panose="02020603050405020304" pitchFamily="18" charset="0"/>
                <a:ea typeface="宋体" panose="02010600030101010101" pitchFamily="2" charset="-122"/>
                <a:cs typeface="Times New Roman" panose="02020603050405020304" pitchFamily="18" charset="0"/>
              </a:rPr>
              <a:t>还可以二者并举，即同时增加保险产品组合的广度和深度。</a:t>
            </a:r>
            <a:endParaRPr lang="zh-CN" altLang="en-US" sz="2000"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Rectangle 2">
            <a:extLst>
              <a:ext uri="{FF2B5EF4-FFF2-40B4-BE49-F238E27FC236}">
                <a16:creationId xmlns:a16="http://schemas.microsoft.com/office/drawing/2014/main" id="{057149F1-1204-61B4-0F2F-CF9AD11BB4A2}"/>
              </a:ext>
            </a:extLst>
          </p:cNvPr>
          <p:cNvSpPr>
            <a:spLocks noGrp="1" noChangeArrowheads="1"/>
          </p:cNvSpPr>
          <p:nvPr>
            <p:ph type="title"/>
          </p:nvPr>
        </p:nvSpPr>
        <p:spPr/>
        <p:txBody>
          <a:bodyPr/>
          <a:lstStyle/>
          <a:p>
            <a:r>
              <a:rPr lang="zh-CN" altLang="en-US"/>
              <a:t>二、</a:t>
            </a:r>
            <a:r>
              <a:rPr lang="zh-CN" altLang="en-US" b="1"/>
              <a:t>保险产品组合策略</a:t>
            </a:r>
            <a:r>
              <a:rPr lang="zh-CN" altLang="en-US"/>
              <a:t> </a:t>
            </a:r>
          </a:p>
        </p:txBody>
      </p:sp>
      <p:sp>
        <p:nvSpPr>
          <p:cNvPr id="7171" name="Rectangle 3">
            <a:extLst>
              <a:ext uri="{FF2B5EF4-FFF2-40B4-BE49-F238E27FC236}">
                <a16:creationId xmlns:a16="http://schemas.microsoft.com/office/drawing/2014/main" id="{9C9BD978-071D-5D56-4501-E8A04FDC39E2}"/>
              </a:ext>
            </a:extLst>
          </p:cNvPr>
          <p:cNvSpPr>
            <a:spLocks noGrp="1" noChangeArrowheads="1"/>
          </p:cNvSpPr>
          <p:nvPr>
            <p:ph type="body" idx="1"/>
          </p:nvPr>
        </p:nvSpPr>
        <p:spPr/>
        <p:txBody>
          <a:bodyPr/>
          <a:lstStyle/>
          <a:p>
            <a:pPr marL="812800" indent="-812800"/>
            <a:r>
              <a:rPr lang="zh-CN" altLang="en-US" sz="2800" dirty="0"/>
              <a:t>险种延伸策略：加深保险产品组合的深度，在同一个险种中开发出更多的险别和保险产品，使保险产品系列化。</a:t>
            </a:r>
            <a:endParaRPr lang="en-US" altLang="zh-CN" sz="2800" dirty="0"/>
          </a:p>
          <a:p>
            <a:pPr lvl="1" indent="-342900">
              <a:tabLst>
                <a:tab pos="533400" algn="l"/>
              </a:tabLst>
            </a:pPr>
            <a:r>
              <a:rPr lang="zh-CN" altLang="zh-CN" sz="2000" kern="100" dirty="0">
                <a:latin typeface="Times New Roman" panose="02020603050405020304" pitchFamily="18" charset="0"/>
                <a:ea typeface="宋体" panose="02010600030101010101" pitchFamily="2" charset="-122"/>
                <a:cs typeface="Times New Roman" panose="02020603050405020304" pitchFamily="18" charset="0"/>
              </a:rPr>
              <a:t>可以在同一产品线下设计新的险种。</a:t>
            </a:r>
            <a:endParaRPr lang="en-US" altLang="zh-CN" sz="2000" kern="100" dirty="0">
              <a:latin typeface="Times New Roman" panose="02020603050405020304" pitchFamily="18" charset="0"/>
              <a:ea typeface="宋体" panose="02010600030101010101" pitchFamily="2" charset="-122"/>
              <a:cs typeface="Times New Roman" panose="02020603050405020304" pitchFamily="18" charset="0"/>
            </a:endParaRPr>
          </a:p>
          <a:p>
            <a:pPr lvl="1" indent="-342900">
              <a:tabLst>
                <a:tab pos="533400" algn="l"/>
              </a:tabLst>
            </a:pPr>
            <a:r>
              <a:rPr lang="zh-CN" altLang="zh-CN" sz="2000" kern="100" dirty="0">
                <a:latin typeface="Times New Roman" panose="02020603050405020304" pitchFamily="18" charset="0"/>
                <a:ea typeface="宋体" panose="02010600030101010101" pitchFamily="2" charset="-122"/>
                <a:cs typeface="Times New Roman" panose="02020603050405020304" pitchFamily="18" charset="0"/>
              </a:rPr>
              <a:t>可以就同一险种设计不同的保险产品，针对各种不同的消费群。</a:t>
            </a:r>
            <a:endParaRPr lang="en-US" altLang="zh-CN" sz="2000" kern="100" dirty="0">
              <a:latin typeface="Times New Roman" panose="02020603050405020304" pitchFamily="18" charset="0"/>
              <a:ea typeface="宋体" panose="02010600030101010101" pitchFamily="2" charset="-122"/>
              <a:cs typeface="Times New Roman" panose="02020603050405020304" pitchFamily="18" charset="0"/>
            </a:endParaRPr>
          </a:p>
          <a:p>
            <a:pPr lvl="1" indent="-342900">
              <a:tabLst>
                <a:tab pos="533400" algn="l"/>
              </a:tabLst>
            </a:pPr>
            <a:r>
              <a:rPr lang="zh-CN" altLang="zh-CN" sz="2000" kern="100" dirty="0">
                <a:latin typeface="Times New Roman" panose="02020603050405020304" pitchFamily="18" charset="0"/>
                <a:ea typeface="宋体" panose="02010600030101010101" pitchFamily="2" charset="-122"/>
                <a:cs typeface="Times New Roman" panose="02020603050405020304" pitchFamily="18" charset="0"/>
              </a:rPr>
              <a:t>在基本的保险产品基础上，增加一些选择性条款，附加一些险种，扩充保险责任范围。</a:t>
            </a:r>
            <a:endParaRPr lang="en-US" altLang="zh-CN" sz="2000" kern="100" dirty="0">
              <a:latin typeface="Times New Roman" panose="02020603050405020304" pitchFamily="18" charset="0"/>
              <a:ea typeface="宋体" panose="02010600030101010101" pitchFamily="2" charset="-122"/>
              <a:cs typeface="Times New Roman" panose="02020603050405020304" pitchFamily="18" charset="0"/>
            </a:endParaRPr>
          </a:p>
          <a:p>
            <a:pPr lvl="1" indent="-342900">
              <a:tabLst>
                <a:tab pos="533400" algn="l"/>
              </a:tabLst>
            </a:pPr>
            <a:r>
              <a:rPr lang="zh-CN" altLang="zh-CN" sz="2000" kern="100" dirty="0">
                <a:latin typeface="Times New Roman" panose="02020603050405020304" pitchFamily="18" charset="0"/>
                <a:ea typeface="宋体" panose="02010600030101010101" pitchFamily="2" charset="-122"/>
                <a:cs typeface="Times New Roman" panose="02020603050405020304" pitchFamily="18" charset="0"/>
              </a:rPr>
              <a:t>可以将不同险种、不同保险产品进行组合促销，从而可以节约销售费用，提高利润率，并且给消费者提供更高层次的保险规划。</a:t>
            </a:r>
            <a:endParaRPr lang="zh-CN" altLang="en-US" sz="2000" kern="100" dirty="0">
              <a:latin typeface="Times New Roman" panose="02020603050405020304" pitchFamily="18" charset="0"/>
              <a:ea typeface="宋体" panose="02010600030101010101" pitchFamily="2" charset="-122"/>
              <a:cs typeface="Times New Roman" panose="02020603050405020304" pitchFamily="18" charset="0"/>
            </a:endParaRPr>
          </a:p>
        </p:txBody>
      </p:sp>
    </p:spTree>
    <p:extLst>
      <p:ext uri="{BB962C8B-B14F-4D97-AF65-F5344CB8AC3E}">
        <p14:creationId xmlns:p14="http://schemas.microsoft.com/office/powerpoint/2010/main" val="309381837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Rectangle 2">
            <a:extLst>
              <a:ext uri="{FF2B5EF4-FFF2-40B4-BE49-F238E27FC236}">
                <a16:creationId xmlns:a16="http://schemas.microsoft.com/office/drawing/2014/main" id="{057149F1-1204-61B4-0F2F-CF9AD11BB4A2}"/>
              </a:ext>
            </a:extLst>
          </p:cNvPr>
          <p:cNvSpPr>
            <a:spLocks noGrp="1" noChangeArrowheads="1"/>
          </p:cNvSpPr>
          <p:nvPr>
            <p:ph type="title"/>
          </p:nvPr>
        </p:nvSpPr>
        <p:spPr/>
        <p:txBody>
          <a:bodyPr/>
          <a:lstStyle/>
          <a:p>
            <a:r>
              <a:rPr lang="zh-CN" altLang="en-US"/>
              <a:t>二、</a:t>
            </a:r>
            <a:r>
              <a:rPr lang="zh-CN" altLang="en-US" b="1"/>
              <a:t>保险产品组合策略</a:t>
            </a:r>
            <a:r>
              <a:rPr lang="zh-CN" altLang="en-US"/>
              <a:t> </a:t>
            </a:r>
          </a:p>
        </p:txBody>
      </p:sp>
      <p:sp>
        <p:nvSpPr>
          <p:cNvPr id="7171" name="Rectangle 3">
            <a:extLst>
              <a:ext uri="{FF2B5EF4-FFF2-40B4-BE49-F238E27FC236}">
                <a16:creationId xmlns:a16="http://schemas.microsoft.com/office/drawing/2014/main" id="{9C9BD978-071D-5D56-4501-E8A04FDC39E2}"/>
              </a:ext>
            </a:extLst>
          </p:cNvPr>
          <p:cNvSpPr>
            <a:spLocks noGrp="1" noChangeArrowheads="1"/>
          </p:cNvSpPr>
          <p:nvPr>
            <p:ph type="body" idx="1"/>
          </p:nvPr>
        </p:nvSpPr>
        <p:spPr/>
        <p:txBody>
          <a:bodyPr/>
          <a:lstStyle/>
          <a:p>
            <a:pPr marL="812800" indent="-812800"/>
            <a:r>
              <a:rPr lang="zh-CN" altLang="en-US" sz="2800" dirty="0"/>
              <a:t>缩减保险险种策略：是指保险公司缩减保险产品的宽度（广度）以及降低险种的深度，主要是减少一些利润低、无竞争力的险种。</a:t>
            </a:r>
            <a:endParaRPr lang="en-US" altLang="zh-CN" sz="2800" dirty="0"/>
          </a:p>
          <a:p>
            <a:pPr marL="1212850" lvl="1" indent="-812800"/>
            <a:r>
              <a:rPr lang="zh-CN" altLang="zh-CN" sz="2400" kern="100" dirty="0">
                <a:effectLst/>
                <a:latin typeface="Times New Roman" panose="02020603050405020304" pitchFamily="18" charset="0"/>
                <a:ea typeface="宋体" panose="02010600030101010101" pitchFamily="2" charset="-122"/>
                <a:cs typeface="Times New Roman" panose="02020603050405020304" pitchFamily="18" charset="0"/>
              </a:rPr>
              <a:t>由于保险产品特别是人寿保险产品具有长期性，要想完全地退出某一产品线，可能并非易事。为了保护消费者的利益，监管方面对此也有详细的规定。</a:t>
            </a:r>
            <a:r>
              <a:rPr lang="zh-CN" altLang="en-US" sz="2400" dirty="0"/>
              <a:t>  </a:t>
            </a:r>
          </a:p>
        </p:txBody>
      </p:sp>
    </p:spTree>
    <p:extLst>
      <p:ext uri="{BB962C8B-B14F-4D97-AF65-F5344CB8AC3E}">
        <p14:creationId xmlns:p14="http://schemas.microsoft.com/office/powerpoint/2010/main" val="1727468344"/>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Rectangle 2">
            <a:extLst>
              <a:ext uri="{FF2B5EF4-FFF2-40B4-BE49-F238E27FC236}">
                <a16:creationId xmlns:a16="http://schemas.microsoft.com/office/drawing/2014/main" id="{769DB1A6-03C4-FD45-0A8D-6D576CA8092C}"/>
              </a:ext>
            </a:extLst>
          </p:cNvPr>
          <p:cNvSpPr>
            <a:spLocks noGrp="1" noChangeArrowheads="1"/>
          </p:cNvSpPr>
          <p:nvPr>
            <p:ph type="title"/>
          </p:nvPr>
        </p:nvSpPr>
        <p:spPr/>
        <p:txBody>
          <a:bodyPr/>
          <a:lstStyle/>
          <a:p>
            <a:r>
              <a:rPr lang="zh-CN" altLang="en-US"/>
              <a:t>三、</a:t>
            </a:r>
            <a:r>
              <a:rPr lang="zh-CN" altLang="en-US" b="1"/>
              <a:t>组合保险产品的方法</a:t>
            </a:r>
            <a:r>
              <a:rPr lang="zh-CN" altLang="en-US"/>
              <a:t> </a:t>
            </a:r>
          </a:p>
        </p:txBody>
      </p:sp>
      <p:sp>
        <p:nvSpPr>
          <p:cNvPr id="8195" name="Rectangle 3">
            <a:extLst>
              <a:ext uri="{FF2B5EF4-FFF2-40B4-BE49-F238E27FC236}">
                <a16:creationId xmlns:a16="http://schemas.microsoft.com/office/drawing/2014/main" id="{98EB336D-CBEB-6ADA-5663-46451FEBE427}"/>
              </a:ext>
            </a:extLst>
          </p:cNvPr>
          <p:cNvSpPr>
            <a:spLocks noGrp="1" noChangeArrowheads="1"/>
          </p:cNvSpPr>
          <p:nvPr>
            <p:ph type="body" idx="1"/>
          </p:nvPr>
        </p:nvSpPr>
        <p:spPr>
          <a:xfrm>
            <a:off x="457200" y="1417638"/>
            <a:ext cx="8229600" cy="5180012"/>
          </a:xfrm>
        </p:spPr>
        <p:txBody>
          <a:bodyPr/>
          <a:lstStyle/>
          <a:p>
            <a:pPr marL="812800" indent="-812800">
              <a:lnSpc>
                <a:spcPct val="80000"/>
              </a:lnSpc>
            </a:pPr>
            <a:r>
              <a:rPr lang="zh-CN" altLang="en-US" sz="2800" dirty="0"/>
              <a:t>功能互补：针对不同的保险条款所提供的不同保险责任进行组合，突出不同功能的互补作用，既注重保险面的拓展，又突出主要责任的比重。</a:t>
            </a:r>
            <a:endParaRPr lang="en-US" altLang="zh-CN" sz="2800" dirty="0"/>
          </a:p>
          <a:p>
            <a:pPr marL="812800" indent="-812800">
              <a:lnSpc>
                <a:spcPct val="80000"/>
              </a:lnSpc>
            </a:pPr>
            <a:r>
              <a:rPr lang="zh-CN" altLang="en-US" sz="2800" dirty="0"/>
              <a:t>时间互补：针对人生旅途中不同年龄段的不同需求，设计阶段鲜明又连贯互补、突出重点的组合方案。</a:t>
            </a:r>
          </a:p>
          <a:p>
            <a:pPr marL="812800" indent="-812800">
              <a:lnSpc>
                <a:spcPct val="80000"/>
              </a:lnSpc>
            </a:pPr>
            <a:r>
              <a:rPr lang="zh-CN" altLang="en-US" sz="2800" dirty="0"/>
              <a:t>家庭责任互补：根据每个家庭不同特色以及家庭成员在家庭中所扮演的角色和承担的责任不同而组合。    </a:t>
            </a: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20" name="Rectangle 4">
            <a:extLst>
              <a:ext uri="{FF2B5EF4-FFF2-40B4-BE49-F238E27FC236}">
                <a16:creationId xmlns:a16="http://schemas.microsoft.com/office/drawing/2014/main" id="{D8910FEE-2424-F03F-D940-7891747C8A88}"/>
              </a:ext>
            </a:extLst>
          </p:cNvPr>
          <p:cNvSpPr>
            <a:spLocks noGrp="1" noChangeArrowheads="1"/>
          </p:cNvSpPr>
          <p:nvPr>
            <p:ph type="ctrTitle"/>
          </p:nvPr>
        </p:nvSpPr>
        <p:spPr>
          <a:xfrm>
            <a:off x="685800" y="2130425"/>
            <a:ext cx="7772400" cy="1470025"/>
          </a:xfrm>
        </p:spPr>
        <p:txBody>
          <a:bodyPr anchor="ctr"/>
          <a:lstStyle/>
          <a:p>
            <a:r>
              <a:rPr lang="zh-CN" altLang="en-US" sz="4400"/>
              <a:t>第二节</a:t>
            </a:r>
          </a:p>
        </p:txBody>
      </p:sp>
      <p:sp>
        <p:nvSpPr>
          <p:cNvPr id="9221" name="Rectangle 5">
            <a:extLst>
              <a:ext uri="{FF2B5EF4-FFF2-40B4-BE49-F238E27FC236}">
                <a16:creationId xmlns:a16="http://schemas.microsoft.com/office/drawing/2014/main" id="{34CF73A8-F6EE-91CD-8AC3-A6F38DB24BDE}"/>
              </a:ext>
            </a:extLst>
          </p:cNvPr>
          <p:cNvSpPr>
            <a:spLocks noGrp="1" noChangeArrowheads="1"/>
          </p:cNvSpPr>
          <p:nvPr>
            <p:ph type="subTitle" idx="1"/>
          </p:nvPr>
        </p:nvSpPr>
        <p:spPr>
          <a:xfrm>
            <a:off x="1371600" y="3886200"/>
            <a:ext cx="6400800" cy="1752600"/>
          </a:xfrm>
        </p:spPr>
        <p:txBody>
          <a:bodyPr/>
          <a:lstStyle/>
          <a:p>
            <a:r>
              <a:rPr lang="zh-CN" altLang="en-US" sz="3200"/>
              <a:t>保险产品生命周期策略 </a:t>
            </a:r>
          </a:p>
        </p:txBody>
      </p:sp>
    </p:spTree>
  </p:cSld>
  <p:clrMapOvr>
    <a:masterClrMapping/>
  </p:clrMapOvr>
</p:sld>
</file>

<file path=ppt/theme/theme1.xml><?xml version="1.0" encoding="utf-8"?>
<a:theme xmlns:a="http://schemas.openxmlformats.org/drawingml/2006/main" name="默认设计模板">
  <a:themeElements>
    <a:clrScheme name="默认设计模板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默认设计模板">
      <a:majorFont>
        <a:latin typeface="Arial"/>
        <a:ea typeface="宋体"/>
        <a:cs typeface=""/>
      </a:majorFont>
      <a:minorFont>
        <a:latin typeface="Arial"/>
        <a:ea typeface="宋体"/>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raClrScheme>
      <a:clrScheme name="默认设计模板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默认设计模板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默认设计模板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默认设计模板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默认设计模板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默认设计模板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默认设计模板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默认设计模板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默认设计模板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默认设计模板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默认设计模板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默认设计模板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189</TotalTime>
  <Words>1926</Words>
  <Application>Microsoft Office PowerPoint</Application>
  <PresentationFormat>全屏显示(4:3)</PresentationFormat>
  <Paragraphs>167</Paragraphs>
  <Slides>27</Slides>
  <Notes>0</Notes>
  <HiddenSlides>0</HiddenSlides>
  <MMClips>0</MMClips>
  <ScaleCrop>false</ScaleCrop>
  <HeadingPairs>
    <vt:vector size="6" baseType="variant">
      <vt:variant>
        <vt:lpstr>已用的字体</vt:lpstr>
      </vt:variant>
      <vt:variant>
        <vt:i4>3</vt:i4>
      </vt:variant>
      <vt:variant>
        <vt:lpstr>主题</vt:lpstr>
      </vt:variant>
      <vt:variant>
        <vt:i4>1</vt:i4>
      </vt:variant>
      <vt:variant>
        <vt:lpstr>幻灯片标题</vt:lpstr>
      </vt:variant>
      <vt:variant>
        <vt:i4>27</vt:i4>
      </vt:variant>
    </vt:vector>
  </HeadingPairs>
  <TitlesOfParts>
    <vt:vector size="31" baseType="lpstr">
      <vt:lpstr>Arial</vt:lpstr>
      <vt:lpstr>宋体</vt:lpstr>
      <vt:lpstr>Times New Roman</vt:lpstr>
      <vt:lpstr>默认设计模板</vt:lpstr>
      <vt:lpstr>第六章</vt:lpstr>
      <vt:lpstr>第一节</vt:lpstr>
      <vt:lpstr>一、保险产品组合及产品组合分析 </vt:lpstr>
      <vt:lpstr>保险产品组合的分析 </vt:lpstr>
      <vt:lpstr>二、保险产品组合策略 </vt:lpstr>
      <vt:lpstr>二、保险产品组合策略 </vt:lpstr>
      <vt:lpstr>二、保险产品组合策略 </vt:lpstr>
      <vt:lpstr>三、组合保险产品的方法 </vt:lpstr>
      <vt:lpstr>第二节</vt:lpstr>
      <vt:lpstr>一、保险产品生命周期 </vt:lpstr>
      <vt:lpstr>PowerPoint 演示文稿</vt:lpstr>
      <vt:lpstr>一、保险产品生命周期 </vt:lpstr>
      <vt:lpstr>PowerPoint 演示文稿</vt:lpstr>
      <vt:lpstr>二、保险产品生命周期的营销策略 </vt:lpstr>
      <vt:lpstr>二、保险产品生命周期的营销策略</vt:lpstr>
      <vt:lpstr>二、保险产品生命周期的营销策略</vt:lpstr>
      <vt:lpstr>二、保险产品生命周期的营销策略</vt:lpstr>
      <vt:lpstr>第三节</vt:lpstr>
      <vt:lpstr>一、包装 </vt:lpstr>
      <vt:lpstr>一、包装</vt:lpstr>
      <vt:lpstr>一、包装</vt:lpstr>
      <vt:lpstr>二、品牌</vt:lpstr>
      <vt:lpstr>二、品牌</vt:lpstr>
      <vt:lpstr>二、品牌</vt:lpstr>
      <vt:lpstr>三、服务 </vt:lpstr>
      <vt:lpstr>三、服务</vt:lpstr>
      <vt:lpstr>三、服务</vt:lpstr>
    </vt:vector>
  </TitlesOfParts>
  <Company>www.ftpdown.com</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幻灯片 1</dc:title>
  <dc:creator>马钦荣</dc:creator>
  <cp:lastModifiedBy>粟 芳</cp:lastModifiedBy>
  <cp:revision>7</cp:revision>
  <dcterms:created xsi:type="dcterms:W3CDTF">2009-07-20T03:22:25Z</dcterms:created>
  <dcterms:modified xsi:type="dcterms:W3CDTF">2023-01-12T08:14:07Z</dcterms:modified>
</cp:coreProperties>
</file>

<file path=docProps/thumbnail.jpeg>
</file>