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tags" Target="tags/tag64.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latin typeface="汉仪文黑-85W" panose="00020600040101010101" charset="-122"/>
                <a:ea typeface="汉仪文黑-85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ags" Target="../tags/tag63.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4" name="图片 3"/>
          <p:cNvPicPr>
            <a:picLocks noChangeAspect="1"/>
          </p:cNvPicPr>
          <p:nvPr userDrawn="1">
            <p:custDataLst>
              <p:tags r:id="rId4"/>
            </p:custDataLst>
          </p:nvPr>
        </p:nvPicPr>
        <p:blipFill>
          <a:blip r:embed="rId5"/>
          <a:stretch>
            <a:fillRect/>
          </a:stretch>
        </p:blipFill>
        <p:spPr>
          <a:xfrm>
            <a:off x="-12700" y="-33655"/>
            <a:ext cx="12192635" cy="6517640"/>
          </a:xfrm>
          <a:prstGeom prst="rect">
            <a:avLst/>
          </a:prstGeom>
        </p:spPr>
      </p:pic>
      <p:pic>
        <p:nvPicPr>
          <p:cNvPr id="7" name="图片 6"/>
          <p:cNvPicPr>
            <a:picLocks noChangeAspect="1"/>
          </p:cNvPicPr>
          <p:nvPr userDrawn="1"/>
        </p:nvPicPr>
        <p:blipFill>
          <a:blip r:embed="rId6"/>
          <a:stretch>
            <a:fillRect/>
          </a:stretch>
        </p:blipFill>
        <p:spPr>
          <a:xfrm>
            <a:off x="-12700" y="6384290"/>
            <a:ext cx="12211685" cy="483870"/>
          </a:xfrm>
          <a:prstGeom prst="rect">
            <a:avLst/>
          </a:prstGeom>
        </p:spPr>
      </p:pic>
      <p:pic>
        <p:nvPicPr>
          <p:cNvPr id="23" name="图片 22" descr="WPS图片编辑"/>
          <p:cNvPicPr>
            <a:picLocks noChangeAspect="1"/>
          </p:cNvPicPr>
          <p:nvPr userDrawn="1"/>
        </p:nvPicPr>
        <p:blipFill>
          <a:blip r:embed="rId7"/>
          <a:stretch>
            <a:fillRect/>
          </a:stretch>
        </p:blipFill>
        <p:spPr>
          <a:xfrm>
            <a:off x="9511665" y="6468745"/>
            <a:ext cx="2600325" cy="389255"/>
          </a:xfrm>
          <a:prstGeom prst="rect">
            <a:avLst/>
          </a:prstGeom>
        </p:spPr>
      </p:pic>
      <p:pic>
        <p:nvPicPr>
          <p:cNvPr id="18" name="图片 17"/>
          <p:cNvPicPr>
            <a:picLocks noChangeAspect="1"/>
          </p:cNvPicPr>
          <p:nvPr userDrawn="1"/>
        </p:nvPicPr>
        <p:blipFill>
          <a:blip r:embed="rId6"/>
          <a:stretch>
            <a:fillRect/>
          </a:stretch>
        </p:blipFill>
        <p:spPr>
          <a:xfrm>
            <a:off x="0" y="910590"/>
            <a:ext cx="8672830" cy="762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635" y="0"/>
            <a:ext cx="12191365" cy="6869430"/>
          </a:xfrm>
          <a:prstGeom prst="rect">
            <a:avLst/>
          </a:prstGeom>
        </p:spPr>
      </p:pic>
      <p:sp>
        <p:nvSpPr>
          <p:cNvPr id="16" name="文本框 15"/>
          <p:cNvSpPr txBox="1"/>
          <p:nvPr/>
        </p:nvSpPr>
        <p:spPr>
          <a:xfrm>
            <a:off x="1402715" y="2369820"/>
            <a:ext cx="9338310" cy="1014730"/>
          </a:xfrm>
          <a:prstGeom prst="rect">
            <a:avLst/>
          </a:prstGeom>
          <a:noFill/>
        </p:spPr>
        <p:txBody>
          <a:bodyPr wrap="square" rtlCol="0">
            <a:spAutoFit/>
          </a:bodyPr>
          <a:p>
            <a:pPr algn="ctr"/>
            <a:r>
              <a:rPr lang="zh-CN" altLang="en-US" sz="6000">
                <a:latin typeface="汉仪文黑-85W" panose="00020600040101010101" charset="-122"/>
                <a:ea typeface="汉仪文黑-85W" panose="00020600040101010101" charset="-122"/>
              </a:rPr>
              <a:t>第十二章　工作设计</a:t>
            </a:r>
            <a:endParaRPr lang="zh-CN" altLang="en-US" sz="6000">
              <a:latin typeface="汉仪文黑-85W" panose="00020600040101010101" charset="-122"/>
              <a:ea typeface="汉仪文黑-85W" panose="00020600040101010101" charset="-122"/>
            </a:endParaRPr>
          </a:p>
        </p:txBody>
      </p:sp>
      <p:sp>
        <p:nvSpPr>
          <p:cNvPr id="5" name="文本框 4"/>
          <p:cNvSpPr txBox="1"/>
          <p:nvPr/>
        </p:nvSpPr>
        <p:spPr>
          <a:xfrm>
            <a:off x="635" y="1501775"/>
            <a:ext cx="4206875" cy="368300"/>
          </a:xfrm>
          <a:prstGeom prst="rect">
            <a:avLst/>
          </a:prstGeom>
          <a:noFill/>
          <a:ln w="9525">
            <a:noFill/>
          </a:ln>
        </p:spPr>
        <p:txBody>
          <a:bodyPr wrap="square">
            <a:spAutoFit/>
          </a:bodyPr>
          <a:p>
            <a:pPr indent="0" algn="l"/>
            <a:r>
              <a:rPr lang="en-US" altLang="zh-CN" b="0">
                <a:solidFill>
                  <a:srgbClr val="000000"/>
                </a:solidFill>
                <a:latin typeface="NEU-BZ-S92" charset="0"/>
                <a:cs typeface="方正书宋_GBK" charset="0"/>
              </a:rPr>
              <a:t>  </a:t>
            </a:r>
            <a:r>
              <a:rPr lang="en-US" altLang="zh-CN" b="1">
                <a:solidFill>
                  <a:srgbClr val="000000"/>
                </a:solidFill>
                <a:latin typeface="NEU-BZ-S92" charset="0"/>
                <a:cs typeface="方正书宋_GBK" charset="0"/>
              </a:rPr>
              <a:t> </a:t>
            </a:r>
            <a:r>
              <a:rPr lang="zh-CN">
                <a:solidFill>
                  <a:srgbClr val="000000"/>
                </a:solidFill>
                <a:latin typeface="汉仪文黑-85W" panose="00020600040101010101" charset="-122"/>
                <a:ea typeface="汉仪文黑-85W" panose="00020600040101010101" charset="-122"/>
                <a:cs typeface="方正书宋_GBK" charset="0"/>
              </a:rPr>
              <a:t>第三编　工作分析的结果与运用</a:t>
            </a:r>
            <a:endParaRPr lang="zh-CN">
              <a:solidFill>
                <a:srgbClr val="000000"/>
              </a:solidFill>
              <a:latin typeface="汉仪文黑-85W" panose="00020600040101010101" charset="-122"/>
              <a:ea typeface="汉仪文黑-85W" panose="00020600040101010101" charset="-122"/>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工作调查</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一、工作调查概述</a:t>
            </a:r>
            <a:endParaRPr lang="zh-CN" altLang="zh-CN" sz="2600" b="1" dirty="0">
              <a:latin typeface="黑体" panose="02010609060101010101" pitchFamily="49" charset="-122"/>
              <a:ea typeface="黑体" panose="02010609060101010101" pitchFamily="49" charset="-122"/>
            </a:endParaRPr>
          </a:p>
          <a:p>
            <a:r>
              <a:rPr lang="zh-CN" altLang="en-US"/>
              <a:t>这里所讲的“工作调查”,是指为了改进已经与现实状况不相适应的工作说明书、重新进行工作再设计而进行的调查活动。我们知道,影响人员与岗位匹配性的因素是十分复杂的,如生产工艺、设备等,其中任一因素的变化都将导致原有工作说明书的失效,必须对原来的工作体系进行重新设计,否则就会直接导致组织效率的下降。进行工作调查,就是要了解这些变化的原因和程度,为重新进行工作再设计奠定基础。</a:t>
            </a:r>
            <a:endParaRPr lang="zh-CN" altLang="en-US"/>
          </a:p>
          <a:p>
            <a:r>
              <a:rPr lang="zh-CN" altLang="en-US"/>
              <a:t>为工作再设计而进行工作调查的方法是多种多样的,其中最主要的方法有工作满意度调查和工作丰富化调查。</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工作调查</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二、工作满意度调查</a:t>
            </a:r>
            <a:endParaRPr lang="zh-CN" altLang="zh-CN" sz="2600" b="1" dirty="0">
              <a:latin typeface="黑体" panose="02010609060101010101" pitchFamily="49" charset="-122"/>
              <a:ea typeface="黑体" panose="02010609060101010101" pitchFamily="49" charset="-122"/>
            </a:endParaRPr>
          </a:p>
          <a:p>
            <a:r>
              <a:rPr lang="zh-CN" altLang="en-US"/>
              <a:t>工作满意度调查是为了了解员工对于工作的态度。我们知道,不论何种原因,员工对于工作的不满意都将以一定的方式反映出来,其结果是使得企业的生产效率下降、忠诚度下降、缺勤率提高、员工的流动率提高;同样,员工对工作条件、同事、上级或者设备状况的不满都会使其不安,从而无法专心工作。所以,工作调查就是要掌握影响士气的主要因素,如果这些因素涉及到工作本身,就应该通过工作再设计来加以解决。</a:t>
            </a:r>
            <a:endParaRPr lang="zh-CN" altLang="en-US"/>
          </a:p>
          <a:p>
            <a:r>
              <a:rPr lang="zh-CN" altLang="en-US"/>
              <a:t>工作满意度调查的内容主要涉及工作条件(设备、安全、时间、资源供给)、工作关系(上下级关系、沟通渠道、工作指导)、工作评价(工作质量、报酬与奖励)等方面。</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工作调查</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三、工作丰富化调查</a:t>
            </a:r>
            <a:endParaRPr lang="zh-CN" altLang="zh-CN" sz="2600" b="1" dirty="0">
              <a:latin typeface="黑体" panose="02010609060101010101" pitchFamily="49" charset="-122"/>
              <a:ea typeface="黑体" panose="02010609060101010101" pitchFamily="49" charset="-122"/>
            </a:endParaRPr>
          </a:p>
          <a:p>
            <a:r>
              <a:rPr lang="zh-CN" altLang="en-US"/>
              <a:t>工作丰富化(Job Enrichment)也叫充实工作内容,是指在工作内容和责任层次上作具体改变,使得员工对计划、组织、控制及个体评价承担更多的责任。充实工作内容主要是让员工更加完整、更加有责任心地进行工作,使得员工得到工作本身的激励和成就感。</a:t>
            </a:r>
            <a:endParaRPr lang="zh-CN" altLang="en-US"/>
          </a:p>
          <a:p>
            <a:r>
              <a:rPr lang="zh-CN" altLang="en-US"/>
              <a:t>工作丰富化调查,就是要了解员工对目前所从事的工作的认知、态度及积极性等,以便找到问题的症结,为工作丰富化提供依据。通常,问卷调查是诊断工作丰富化问题的一种比较可靠并且易于操作的方法,特别是对某个职务的所有员工进行相同的问卷调查,通过对问卷调查的分析往往能够找到问题的症结。采用问卷调查法时,问卷的设计非常重要。问卷的内容应该包括基本信息、工作内容调查、职业发展调查、适应性调查、相关问题调查等5个方面的内容。</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工作再设计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一、工作再设计概述</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(一)工作再设计的时机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(二)工作再设计的内容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(三)工作再设计应该考虑的因素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(四)工作再设计的原则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工作再设计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二、工作再设计的理论依据</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(一)科学管理理论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(二)社会技术系统方法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(三)人际关系理论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(四)工作特征模型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工作再设计</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三、工作再设计的形式</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(一)工作专业化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(二)工作轮换</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(三)工作扩大化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(四)工作丰富化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(五)工作团队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(六)工作时间选择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(七)以员工为中心的工作再设计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(八)企业再造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sz="3600" dirty="0">
                <a:cs typeface="汉仪文黑-85W" panose="00020600040101010101" charset="-122"/>
              </a:rPr>
              <a:t>目 录</a:t>
            </a:r>
            <a:endParaRPr lang="en-US" sz="3600" dirty="0">
              <a:cs typeface="汉仪文黑-85W" panose="00020600040101010101" charset="-122"/>
            </a:endParaRPr>
          </a:p>
        </p:txBody>
      </p:sp>
      <p:grpSp>
        <p:nvGrpSpPr>
          <p:cNvPr id="24" name="组合 23"/>
          <p:cNvGrpSpPr/>
          <p:nvPr/>
        </p:nvGrpSpPr>
        <p:grpSpPr>
          <a:xfrm>
            <a:off x="3009265" y="2540000"/>
            <a:ext cx="6336030" cy="632460"/>
            <a:chOff x="0" y="0"/>
            <a:chExt cx="2984" cy="320"/>
          </a:xfrm>
        </p:grpSpPr>
        <p:sp>
          <p:nvSpPr>
            <p:cNvPr id="25"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第一节　工作岗位设置</a:t>
              </a:r>
              <a:endPar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endParaRPr>
            </a:p>
          </p:txBody>
        </p:sp>
        <p:grpSp>
          <p:nvGrpSpPr>
            <p:cNvPr id="26" name="组合 25"/>
            <p:cNvGrpSpPr/>
            <p:nvPr/>
          </p:nvGrpSpPr>
          <p:grpSpPr>
            <a:xfrm>
              <a:off x="0" y="56"/>
              <a:ext cx="240" cy="240"/>
              <a:chOff x="0" y="0"/>
              <a:chExt cx="1615" cy="1615"/>
            </a:xfrm>
          </p:grpSpPr>
          <p:sp>
            <p:nvSpPr>
              <p:cNvPr id="27"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28"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29"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0"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1"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32"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grpSp>
        <p:nvGrpSpPr>
          <p:cNvPr id="33" name="组合 32"/>
          <p:cNvGrpSpPr/>
          <p:nvPr/>
        </p:nvGrpSpPr>
        <p:grpSpPr>
          <a:xfrm>
            <a:off x="3009265" y="3309620"/>
            <a:ext cx="6319520" cy="632460"/>
            <a:chOff x="0" y="0"/>
            <a:chExt cx="2976" cy="320"/>
          </a:xfrm>
        </p:grpSpPr>
        <p:sp>
          <p:nvSpPr>
            <p:cNvPr id="34"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rPr>
                <a:t>第二节　工作调查</a:t>
              </a:r>
              <a:endParaRPr lang="zh-CN" sz="2400">
                <a:solidFill>
                  <a:srgbClr val="000000"/>
                </a:solidFill>
                <a:latin typeface="汉仪文黑-85W" panose="00020600040101010101" charset="-122"/>
                <a:ea typeface="汉仪文黑-85W" panose="00020600040101010101" charset="-122"/>
                <a:cs typeface="汉仪文黑-85W" panose="00020600040101010101" charset="-122"/>
                <a:sym typeface="+mn-ea"/>
              </a:endParaRPr>
            </a:p>
          </p:txBody>
        </p:sp>
        <p:grpSp>
          <p:nvGrpSpPr>
            <p:cNvPr id="35" name="组合 34"/>
            <p:cNvGrpSpPr/>
            <p:nvPr/>
          </p:nvGrpSpPr>
          <p:grpSpPr>
            <a:xfrm>
              <a:off x="0" y="67"/>
              <a:ext cx="240" cy="240"/>
              <a:chOff x="0" y="0"/>
              <a:chExt cx="1615" cy="1615"/>
            </a:xfrm>
          </p:grpSpPr>
          <p:sp>
            <p:nvSpPr>
              <p:cNvPr id="36"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37"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38"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39"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0"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41"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grpSp>
        <p:nvGrpSpPr>
          <p:cNvPr id="42" name="组合 41"/>
          <p:cNvGrpSpPr/>
          <p:nvPr/>
        </p:nvGrpSpPr>
        <p:grpSpPr>
          <a:xfrm>
            <a:off x="3009265" y="4071620"/>
            <a:ext cx="6319520" cy="632460"/>
            <a:chOff x="0" y="0"/>
            <a:chExt cx="2976" cy="320"/>
          </a:xfrm>
        </p:grpSpPr>
        <p:sp>
          <p:nvSpPr>
            <p:cNvPr id="43"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sz="2400">
                  <a:solidFill>
                    <a:srgbClr val="000000"/>
                  </a:solidFill>
                  <a:latin typeface="汉仪文黑-85W" panose="00020600040101010101" charset="-122"/>
                  <a:ea typeface="汉仪文黑-85W" panose="00020600040101010101" charset="-122"/>
                  <a:cs typeface="汉仪文黑-85W" panose="00020600040101010101" charset="-122"/>
                  <a:sym typeface="+mn-ea"/>
                </a:rPr>
                <a:t>第三节　工作再设计</a:t>
              </a:r>
              <a:endParaRPr sz="2400">
                <a:solidFill>
                  <a:srgbClr val="000000"/>
                </a:solidFill>
                <a:latin typeface="汉仪文黑-85W" panose="00020600040101010101" charset="-122"/>
                <a:ea typeface="汉仪文黑-85W" panose="00020600040101010101" charset="-122"/>
                <a:cs typeface="汉仪文黑-85W" panose="00020600040101010101" charset="-122"/>
                <a:sym typeface="+mn-ea"/>
              </a:endParaRPr>
            </a:p>
          </p:txBody>
        </p:sp>
        <p:grpSp>
          <p:nvGrpSpPr>
            <p:cNvPr id="44" name="组合 43"/>
            <p:cNvGrpSpPr/>
            <p:nvPr/>
          </p:nvGrpSpPr>
          <p:grpSpPr>
            <a:xfrm>
              <a:off x="0" y="48"/>
              <a:ext cx="240" cy="240"/>
              <a:chOff x="0" y="0"/>
              <a:chExt cx="1615" cy="1615"/>
            </a:xfrm>
          </p:grpSpPr>
          <p:sp>
            <p:nvSpPr>
              <p:cNvPr id="45"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46"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dirty="0">
                  <a:latin typeface="汉仪中黑S" panose="00020600040101010101" charset="-122"/>
                  <a:ea typeface="汉仪中黑S" panose="00020600040101010101" charset="-122"/>
                </a:endParaRPr>
              </a:p>
            </p:txBody>
          </p:sp>
          <p:sp>
            <p:nvSpPr>
              <p:cNvPr id="47"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8"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dirty="0">
                  <a:latin typeface="汉仪中黑S" panose="00020600040101010101" charset="-122"/>
                  <a:ea typeface="汉仪中黑S" panose="00020600040101010101" charset="-122"/>
                </a:endParaRPr>
              </a:p>
            </p:txBody>
          </p:sp>
          <p:sp>
            <p:nvSpPr>
              <p:cNvPr id="49"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sp>
            <p:nvSpPr>
              <p:cNvPr id="50"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dirty="0">
                  <a:latin typeface="汉仪中黑S" panose="00020600040101010101" charset="-122"/>
                  <a:ea typeface="汉仪中黑S" panose="00020600040101010101" charset="-122"/>
                </a:endParaRPr>
              </a:p>
            </p:txBody>
          </p:sp>
        </p:grpSp>
      </p:grpSp>
      <p:sp>
        <p:nvSpPr>
          <p:cNvPr id="100" name="文本框 99"/>
          <p:cNvSpPr txBox="1"/>
          <p:nvPr/>
        </p:nvSpPr>
        <p:spPr>
          <a:xfrm>
            <a:off x="3175000" y="635635"/>
            <a:ext cx="5080000" cy="922020"/>
          </a:xfrm>
          <a:prstGeom prst="rect">
            <a:avLst/>
          </a:prstGeom>
          <a:noFill/>
          <a:ln w="9525">
            <a:noFill/>
          </a:ln>
        </p:spPr>
        <p:txBody>
          <a:bodyPr>
            <a:spAutoFit/>
          </a:bodyPr>
          <a:p>
            <a:pPr indent="0"/>
            <a:r>
              <a:rPr lang="zh-CN" b="0">
                <a:solidFill>
                  <a:srgbClr val="000000"/>
                </a:solidFill>
                <a:latin typeface="汉仪文黑-85W" panose="00020600040101010101" charset="-122"/>
                <a:ea typeface="汉仪文黑-85W" panose="00020600040101010101" charset="-122"/>
                <a:cs typeface="汉仪文黑-85W" panose="00020600040101010101" charset="-122"/>
              </a:rPr>
              <a:t>　</a:t>
            </a:r>
            <a:r>
              <a:rPr lang="en-US" b="0">
                <a:solidFill>
                  <a:srgbClr val="000000"/>
                </a:solidFill>
                <a:latin typeface="汉仪文黑-85W" panose="00020600040101010101" charset="-122"/>
                <a:ea typeface="汉仪文黑-85W" panose="00020600040101010101" charset="-122"/>
                <a:cs typeface="汉仪文黑-85W" panose="00020600040101010101" charset="-122"/>
              </a:rPr>
              <a:t>	</a:t>
            </a:r>
            <a:r>
              <a:rPr lang="zh-CN" b="0">
                <a:solidFill>
                  <a:srgbClr val="000000"/>
                </a:solidFill>
                <a:latin typeface="汉仪文黑-85W" panose="00020600040101010101" charset="-122"/>
                <a:ea typeface="汉仪文黑-85W" panose="00020600040101010101" charset="-122"/>
                <a:cs typeface="汉仪文黑-85W" panose="00020600040101010101" charset="-122"/>
              </a:rPr>
              <a:t>　</a:t>
            </a:r>
            <a:r>
              <a:rPr lang="en-US" b="0">
                <a:solidFill>
                  <a:srgbClr val="000000"/>
                </a:solidFill>
                <a:latin typeface="汉仪文黑-85W" panose="00020600040101010101" charset="-122"/>
                <a:ea typeface="汉仪文黑-85W" panose="00020600040101010101" charset="-122"/>
                <a:cs typeface="汉仪文黑-85W" panose="00020600040101010101" charset="-122"/>
              </a:rPr>
              <a:t>	</a:t>
            </a:r>
            <a:r>
              <a:rPr lang="zh-CN" b="0">
                <a:solidFill>
                  <a:srgbClr val="000000"/>
                </a:solidFill>
                <a:latin typeface="汉仪文黑-85W" panose="00020600040101010101" charset="-122"/>
                <a:ea typeface="汉仪文黑-85W" panose="00020600040101010101" charset="-122"/>
                <a:cs typeface="汉仪文黑-85W" panose="00020600040101010101" charset="-122"/>
              </a:rPr>
              <a:t>　</a:t>
            </a:r>
            <a:endParaRPr lang="en-US" altLang="en-US" b="0">
              <a:solidFill>
                <a:srgbClr val="000000"/>
              </a:solidFill>
              <a:latin typeface="汉仪文黑-85W" panose="00020600040101010101" charset="-122"/>
              <a:ea typeface="汉仪文黑-85W" panose="00020600040101010101" charset="-122"/>
              <a:cs typeface="汉仪文黑-85W"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工作岗位设置</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一、岗位设置的内容</a:t>
            </a:r>
            <a:endParaRPr lang="zh-CN" altLang="zh-CN" sz="2600" b="1" dirty="0">
              <a:latin typeface="黑体" panose="02010609060101010101" pitchFamily="49" charset="-122"/>
              <a:ea typeface="黑体" panose="02010609060101010101" pitchFamily="49" charset="-122"/>
            </a:endParaRPr>
          </a:p>
          <a:p>
            <a:r>
              <a:rPr lang="zh-CN" altLang="en-US"/>
              <a:t>明确的岗位职责和任职条件是实行专业技术职务聘任制、合理设置岗位不可缺少的重要内容。这里所说的岗位,是职务、职责和任职条件的统称,而不是以某人而定。</a:t>
            </a:r>
            <a:endParaRPr lang="zh-CN" altLang="en-US"/>
          </a:p>
          <a:p>
            <a:r>
              <a:rPr lang="zh-CN" altLang="en-US"/>
              <a:t>岗位是相对固定的,而人是可以变换的,任何在这个岗位工作、担任这个职务的人,都应具备这个岗位的任职条件,履行相应的岗位职责。因此,岗位的设置和分布、职务的合理确定,是以明确的岗位职责和合理的分工为基础、以合适的任职条件为保证的,否则无法体现合理设岗的原则,也无法说明岗位分布、结构的合理性。如果岗位分布无序、混乱,就无法完成整体目标任务,也会造成因人设岗、多设岗的现象。</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工作岗位设置</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二、岗位分类</a:t>
            </a:r>
            <a:endParaRPr lang="zh-CN" altLang="zh-CN" sz="2600" b="1" dirty="0">
              <a:latin typeface="黑体" panose="02010609060101010101" pitchFamily="49" charset="-122"/>
              <a:ea typeface="黑体" panose="02010609060101010101" pitchFamily="49" charset="-122"/>
            </a:endParaRPr>
          </a:p>
          <a:p>
            <a:r>
              <a:rPr lang="zh-CN" altLang="en-US"/>
              <a:t>(1)决策岗位,主要指公司的高级管理层,如企业的总裁、总经理、副总经理或分管各个业务的总监等。</a:t>
            </a:r>
            <a:endParaRPr lang="zh-CN" altLang="en-US"/>
          </a:p>
          <a:p>
            <a:r>
              <a:rPr lang="zh-CN" altLang="en-US"/>
              <a:t>(2)管理岗位,主要指一些部门、科室的主管和经理,或者是一家单位的负责人,他们的职责是管理一家小的单位。</a:t>
            </a:r>
            <a:endParaRPr lang="zh-CN" altLang="en-US"/>
          </a:p>
          <a:p>
            <a:r>
              <a:rPr lang="zh-CN" altLang="en-US"/>
              <a:t>(3)监督岗位,指部门科室、办事处等岗位,执行监督工作,如审计部门、监察部门或者其他受董事会或股东大会委托监督企业各项工作的人员。</a:t>
            </a:r>
            <a:endParaRPr lang="zh-CN" altLang="en-US"/>
          </a:p>
          <a:p>
            <a:r>
              <a:rPr lang="zh-CN" altLang="en-US"/>
              <a:t>(4)专业岗位,主要指从事行政或者服务性工作的岗位,如工程师、经济师、会计师或软件设计师等。</a:t>
            </a:r>
            <a:endParaRPr lang="zh-CN" altLang="en-US"/>
          </a:p>
          <a:p>
            <a:r>
              <a:rPr lang="zh-CN" altLang="en-US"/>
              <a:t>(5)执行岗位,主要指从事行政或者服务性工作的岗位。执行岗位的员工根据领导的安排执行自己的任务。</a:t>
            </a:r>
            <a:endParaRPr lang="zh-CN" altLang="en-US"/>
          </a:p>
          <a:p>
            <a:r>
              <a:rPr lang="zh-CN" altLang="en-US"/>
              <a:t>(6)生产岗位,主要指直接从事制造、安装、维护等工作的岗位。生产岗位的员工主要从事企业基本的生产业务。</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工作岗位设置</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三、岗位设置原则</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(一)岗位设置的数目应符合最低数量原则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(二)所有岗位要求实现最有效的配合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(三)每个岗位能在企业组织中发挥最积极的作用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(四)每个岗位与其他岗位的关系应协调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(五)岗位设置应经济、科学和系统化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工作岗位设置</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四、岗位设置的常见问题</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(一)多头领导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(二)副职设置过多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(三)岗位复杂、重叠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(四)以技术岗位或业务岗位代替行政管理岗位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(五)缺少岗位晋升路线</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工作岗位设置</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五、编制岗位表设置</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(一)部门岗位设置表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按照各个部门、各个单位的岗位分别制作的表称为部门岗位设置表。这种表主要介绍部门内有几个岗位及其工作职责等,每个部门制作一张表。假如公司共有10个部门,那么需制作11张部门岗位设置表,其中公司高层如公司总经理、各副总或者总监之间的分工需制作一张岗位设置表。</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(二)公司岗位设置总表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公司岗位设置总表即把全公司的岗位统一排成一张表,上面写明岗位编号、岗位所属部门、岗位名称、岗位人数,而不写明岗位职责。</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工作岗位设置</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六、工作设计的新思路——柔性工作设计</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(一)柔性工作设计的特征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(1)所有工作由管理工作和员工工作组成。</a:t>
            </a:r>
            <a:endParaRPr lang="zh-CN" altLang="en-US"/>
          </a:p>
          <a:p>
            <a:r>
              <a:rPr lang="zh-CN" altLang="en-US"/>
              <a:t>(2)管理工作由两部分组成。</a:t>
            </a:r>
            <a:endParaRPr lang="zh-CN" altLang="en-US"/>
          </a:p>
          <a:p>
            <a:r>
              <a:rPr lang="zh-CN" altLang="en-US"/>
              <a:t>(3)管理工作1主要分为正(副)部门经理、正(副)总经理等;管理工作2 也分为多个层次(如项目经理、高级项目经理、专家、高级专家等),并与管理工作1的层次划分相对应。</a:t>
            </a:r>
            <a:endParaRPr lang="zh-CN" altLang="en-US"/>
          </a:p>
          <a:p>
            <a:r>
              <a:rPr lang="zh-CN" altLang="en-US"/>
              <a:t>(4)在薪酬分配制度上,管理工作1与管理工作2坚持同层次同待遇的原则。</a:t>
            </a:r>
            <a:endParaRPr lang="zh-CN" altLang="en-US"/>
          </a:p>
          <a:p>
            <a:r>
              <a:rPr lang="zh-CN" altLang="en-US"/>
              <a:t>(5)实行全通道岗位流动模式,管理工作1的员工可以横向流动到管理工作2,管理工作2的员工也可以横向流动到管理工作1;员工工作的员工可垂直攀升到管理工作1,也可垂直攀升到管理工作2。</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工作岗位设置</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(二)柔性工作设计的优越性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(1)在遵循一定规则的前提下,各工作能纵横有序地快捷流动,这不仅能使整个企业组织充满活力与生机,而且也能增加企业组织对外界的适应力、应变力,从而提高企业组织的市场竞争力。</a:t>
            </a:r>
            <a:endParaRPr lang="zh-CN" altLang="en-US"/>
          </a:p>
          <a:p>
            <a:r>
              <a:rPr lang="zh-CN" altLang="en-US"/>
              <a:t>(2)管理工作流动空间增大,管理工作1可流向管理工作2,管理工作2可流向管理工作1,既能保证领导层进行必要而及时的新陈代谢,又能兼顾管理人员的个人发展偏好。</a:t>
            </a:r>
            <a:endParaRPr lang="zh-CN" altLang="en-US"/>
          </a:p>
          <a:p>
            <a:r>
              <a:rPr lang="zh-CN" altLang="en-US"/>
              <a:t>(3)员工工作向上攀升的空间无限扩大,提高了员工的工作积极性与主动性,同时也自动建立起一个企业内部的竞争机制。</a:t>
            </a:r>
            <a:endParaRPr lang="zh-CN" altLang="en-US"/>
          </a:p>
          <a:p>
            <a:r>
              <a:rPr lang="zh-CN" altLang="en-US"/>
              <a:t>(4)有利于引进优秀人才,留住优秀人才。</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PLACING_PICTURE_USER_VIEWPORT" val="{&quot;height&quot;:5150,&quot;width&quot;:19201}"/>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2705</Words>
  <Application>WPS 演示</Application>
  <PresentationFormat>宽屏</PresentationFormat>
  <Paragraphs>122</Paragraphs>
  <Slides>15</Slides>
  <Notes>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15</vt:i4>
      </vt:variant>
    </vt:vector>
  </HeadingPairs>
  <TitlesOfParts>
    <vt:vector size="33" baseType="lpstr">
      <vt:lpstr>Arial</vt:lpstr>
      <vt:lpstr>宋体</vt:lpstr>
      <vt:lpstr>Wingdings</vt:lpstr>
      <vt:lpstr>Wingdings</vt:lpstr>
      <vt:lpstr>微软雅黑</vt:lpstr>
      <vt:lpstr>Calibri</vt:lpstr>
      <vt:lpstr>Arial Unicode MS</vt:lpstr>
      <vt:lpstr>GungsuhChe</vt:lpstr>
      <vt:lpstr>Malgun Gothic</vt:lpstr>
      <vt:lpstr>汉仪文黑-85W</vt:lpstr>
      <vt:lpstr>NEU-BZ-S92</vt:lpstr>
      <vt:lpstr>Segoe Print</vt:lpstr>
      <vt:lpstr>方正书宋_GBK</vt:lpstr>
      <vt:lpstr>汉仪中黑S</vt:lpstr>
      <vt:lpstr>黑体</vt:lpstr>
      <vt:lpstr>楷体</vt:lpstr>
      <vt:lpstr>Office 主题​​</vt:lpstr>
      <vt:lpstr>默认设计模板</vt:lpstr>
      <vt:lpstr>PowerPoint 演示文稿</vt:lpstr>
      <vt:lpstr>目 录</vt:lpstr>
      <vt:lpstr>第一节　工作岗位设置</vt:lpstr>
      <vt:lpstr>第一节　工作岗位设置</vt:lpstr>
      <vt:lpstr>第一节　工作岗位设置</vt:lpstr>
      <vt:lpstr>第一节　工作岗位设置</vt:lpstr>
      <vt:lpstr>第一节　工作岗位设置</vt:lpstr>
      <vt:lpstr>第一节　工作岗位设置</vt:lpstr>
      <vt:lpstr>第一节　工作岗位设置</vt:lpstr>
      <vt:lpstr>第二节　工作调查</vt:lpstr>
      <vt:lpstr>第二节　工作调查</vt:lpstr>
      <vt:lpstr>第二节　工作调查</vt:lpstr>
      <vt:lpstr>第三节　工作再设计</vt:lpstr>
      <vt:lpstr>第三节　工作再设计</vt:lpstr>
      <vt:lpstr>第三节　工作再设计</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2023-02-11T09:53:42Z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AB9302F9D0DE440F85AAE3CB60FF7887</vt:lpwstr>
  </property>
</Properties>
</file>