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490952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370089703"/>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第七章　海上运输货物</a:t>
            </a:r>
            <a:r>
              <a:rPr lang="zh-CN" altLang="en-US" sz="3600"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保险的</a:t>
            </a: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核保与核赔</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33336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海上运输货物保险的</a:t>
            </a:r>
            <a:r>
              <a:rPr lang="zh-CN" altLang="zh-CN" dirty="0" smtClean="0">
                <a:effectLst/>
              </a:rPr>
              <a:t>核</a:t>
            </a:r>
            <a:r>
              <a:rPr lang="zh-CN" altLang="en-US" dirty="0" smtClean="0">
                <a:effectLst/>
              </a:rPr>
              <a:t>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二、海上保险费率的开价</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运载船舶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航程及航行区域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货物的性质和包装</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保险险别及条件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气候条件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被保险人以往的索赔记录</a:t>
            </a:r>
          </a:p>
          <a:p>
            <a:endParaRPr lang="zh-CN" altLang="en-US" dirty="0"/>
          </a:p>
        </p:txBody>
      </p:sp>
    </p:spTree>
    <p:extLst>
      <p:ext uri="{BB962C8B-B14F-4D97-AF65-F5344CB8AC3E}">
        <p14:creationId xmlns:p14="http://schemas.microsoft.com/office/powerpoint/2010/main" val="4106386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海上运输货物保险的</a:t>
            </a:r>
            <a:r>
              <a:rPr lang="zh-CN" altLang="zh-CN" dirty="0" smtClean="0">
                <a:effectLst/>
              </a:rPr>
              <a:t>核</a:t>
            </a:r>
            <a:r>
              <a:rPr lang="zh-CN" altLang="en-US" dirty="0" smtClean="0">
                <a:effectLst/>
              </a:rPr>
              <a:t>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三、海上运输风险的控制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向客户提供防灾防损服务</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减少或避免损失发生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限制承保范围</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控制风险增长</a:t>
            </a:r>
          </a:p>
          <a:p>
            <a:endParaRPr lang="en-US" altLang="zh-CN" dirty="0" smtClean="0"/>
          </a:p>
          <a:p>
            <a:pPr marL="0" indent="0">
              <a:buNone/>
            </a:pPr>
            <a:r>
              <a:rPr lang="zh-CN" altLang="zh-CN" sz="2600" b="1" dirty="0">
                <a:latin typeface="黑体" panose="02010609060101010101" pitchFamily="49" charset="-122"/>
                <a:ea typeface="黑体" panose="02010609060101010101" pitchFamily="49" charset="-122"/>
              </a:rPr>
              <a:t>四、海上运输风险的分散</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承保风险的累积</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保险责任的分配</a:t>
            </a:r>
          </a:p>
          <a:p>
            <a:endParaRPr lang="zh-CN" altLang="en-US" dirty="0"/>
          </a:p>
        </p:txBody>
      </p:sp>
    </p:spTree>
    <p:extLst>
      <p:ext uri="{BB962C8B-B14F-4D97-AF65-F5344CB8AC3E}">
        <p14:creationId xmlns:p14="http://schemas.microsoft.com/office/powerpoint/2010/main" val="58341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海上运输货物保险的</a:t>
            </a:r>
            <a:r>
              <a:rPr lang="zh-CN" altLang="zh-CN" dirty="0" smtClean="0">
                <a:effectLst/>
              </a:rPr>
              <a:t>核</a:t>
            </a:r>
            <a:r>
              <a:rPr lang="zh-CN" altLang="en-US" dirty="0" smtClean="0">
                <a:effectLst/>
              </a:rPr>
              <a:t>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五、海上运输货物保险合同的签订</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承保手续</a:t>
            </a:r>
          </a:p>
          <a:p>
            <a:r>
              <a:rPr lang="en-US" altLang="zh-CN" dirty="0"/>
              <a:t>1.</a:t>
            </a:r>
            <a:r>
              <a:rPr lang="zh-CN" altLang="zh-CN" dirty="0"/>
              <a:t>审核投保单</a:t>
            </a:r>
          </a:p>
          <a:p>
            <a:r>
              <a:rPr lang="en-US" altLang="zh-CN" dirty="0"/>
              <a:t>2.</a:t>
            </a:r>
            <a:r>
              <a:rPr lang="zh-CN" altLang="zh-CN" dirty="0"/>
              <a:t>核定保险费率和计算保险费</a:t>
            </a:r>
          </a:p>
          <a:p>
            <a:r>
              <a:rPr lang="en-US" altLang="zh-CN" dirty="0"/>
              <a:t>3.</a:t>
            </a:r>
            <a:r>
              <a:rPr lang="zh-CN" altLang="zh-CN" dirty="0"/>
              <a:t>缮制保险单和保险费收据</a:t>
            </a:r>
          </a:p>
          <a:p>
            <a:r>
              <a:rPr lang="en-US" altLang="zh-CN" dirty="0"/>
              <a:t>4.</a:t>
            </a:r>
            <a:r>
              <a:rPr lang="zh-CN" altLang="zh-CN" dirty="0"/>
              <a:t>保险条款和特约条款</a:t>
            </a:r>
          </a:p>
          <a:p>
            <a:r>
              <a:rPr lang="en-US" altLang="zh-CN" dirty="0"/>
              <a:t>5.</a:t>
            </a:r>
            <a:r>
              <a:rPr lang="zh-CN" altLang="zh-CN" dirty="0"/>
              <a:t>复核</a:t>
            </a:r>
          </a:p>
          <a:p>
            <a:r>
              <a:rPr lang="en-US" altLang="zh-CN" dirty="0"/>
              <a:t>6.</a:t>
            </a:r>
            <a:r>
              <a:rPr lang="zh-CN" altLang="zh-CN" dirty="0"/>
              <a:t>签章</a:t>
            </a:r>
          </a:p>
          <a:p>
            <a:r>
              <a:rPr lang="en-US" altLang="zh-CN" dirty="0"/>
              <a:t>7.</a:t>
            </a:r>
            <a:r>
              <a:rPr lang="zh-CN" altLang="zh-CN" dirty="0"/>
              <a:t>单据</a:t>
            </a:r>
            <a:r>
              <a:rPr lang="zh-CN" altLang="zh-CN" dirty="0" smtClean="0"/>
              <a:t>分发</a:t>
            </a:r>
            <a:endParaRPr lang="zh-CN" altLang="zh-CN" dirty="0"/>
          </a:p>
        </p:txBody>
      </p:sp>
    </p:spTree>
    <p:extLst>
      <p:ext uri="{BB962C8B-B14F-4D97-AF65-F5344CB8AC3E}">
        <p14:creationId xmlns:p14="http://schemas.microsoft.com/office/powerpoint/2010/main" val="3212371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海上运输货物保险的</a:t>
            </a:r>
            <a:r>
              <a:rPr lang="zh-CN" altLang="zh-CN" dirty="0" smtClean="0">
                <a:effectLst/>
              </a:rPr>
              <a:t>核</a:t>
            </a:r>
            <a:r>
              <a:rPr lang="zh-CN" altLang="en-US" dirty="0" smtClean="0">
                <a:effectLst/>
              </a:rPr>
              <a:t>保</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保险单的批改和批单</a:t>
            </a:r>
          </a:p>
          <a:p>
            <a:r>
              <a:rPr lang="en-US" altLang="zh-CN" dirty="0"/>
              <a:t>1.</a:t>
            </a:r>
            <a:r>
              <a:rPr lang="zh-CN" altLang="zh-CN" dirty="0"/>
              <a:t>保险单批改的作用</a:t>
            </a:r>
          </a:p>
          <a:p>
            <a:r>
              <a:rPr lang="en-US" altLang="zh-CN" dirty="0"/>
              <a:t>2.</a:t>
            </a:r>
            <a:r>
              <a:rPr lang="zh-CN" altLang="zh-CN" dirty="0"/>
              <a:t>批单的内容</a:t>
            </a:r>
          </a:p>
          <a:p>
            <a:r>
              <a:rPr lang="en-US" altLang="zh-CN" dirty="0"/>
              <a:t>3.</a:t>
            </a:r>
            <a:r>
              <a:rPr lang="zh-CN" altLang="zh-CN" dirty="0"/>
              <a:t>批改应注意的事项及法律</a:t>
            </a:r>
            <a:r>
              <a:rPr lang="zh-CN" altLang="zh-CN" dirty="0" smtClean="0"/>
              <a:t>效力</a:t>
            </a:r>
            <a:endParaRPr lang="zh-CN" altLang="zh-CN" dirty="0"/>
          </a:p>
        </p:txBody>
      </p:sp>
    </p:spTree>
    <p:extLst>
      <p:ext uri="{BB962C8B-B14F-4D97-AF65-F5344CB8AC3E}">
        <p14:creationId xmlns:p14="http://schemas.microsoft.com/office/powerpoint/2010/main" val="3359039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三</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索赔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一、索赔原因</a:t>
            </a:r>
          </a:p>
          <a:p>
            <a:r>
              <a:rPr lang="zh-CN" altLang="zh-CN" dirty="0"/>
              <a:t>海上运输货物损失的客观存在是海上保险索赔成立的直接原因</a:t>
            </a:r>
            <a:r>
              <a:rPr lang="zh-CN" altLang="zh-CN" dirty="0" smtClean="0"/>
              <a:t>。</a:t>
            </a:r>
            <a:endParaRPr lang="en-US" altLang="zh-CN" dirty="0" smtClean="0"/>
          </a:p>
          <a:p>
            <a:r>
              <a:rPr lang="zh-CN" altLang="zh-CN" dirty="0" smtClean="0"/>
              <a:t>被保险人</a:t>
            </a:r>
            <a:r>
              <a:rPr lang="zh-CN" altLang="zh-CN" dirty="0"/>
              <a:t>获悉保险标的是否遭受损失有两种情况</a:t>
            </a:r>
            <a:r>
              <a:rPr lang="en-US" altLang="zh-CN" dirty="0"/>
              <a:t>:</a:t>
            </a:r>
            <a:r>
              <a:rPr lang="zh-CN" altLang="zh-CN" dirty="0"/>
              <a:t>一是被保险人得知运输工具在途中遭遇意外事故</a:t>
            </a:r>
            <a:r>
              <a:rPr lang="en-US" altLang="zh-CN" dirty="0"/>
              <a:t>,</a:t>
            </a:r>
            <a:r>
              <a:rPr lang="zh-CN" altLang="zh-CN" dirty="0"/>
              <a:t>如船舶搁浅造成船舱进水引起货物水湿</a:t>
            </a:r>
            <a:r>
              <a:rPr lang="en-US" altLang="zh-CN" dirty="0"/>
              <a:t>,</a:t>
            </a:r>
            <a:r>
              <a:rPr lang="zh-CN" altLang="zh-CN" dirty="0"/>
              <a:t>或火车出轨致使货物严重损失</a:t>
            </a:r>
            <a:r>
              <a:rPr lang="en-US" altLang="zh-CN" dirty="0"/>
              <a:t>;</a:t>
            </a:r>
            <a:r>
              <a:rPr lang="zh-CN" altLang="zh-CN" dirty="0"/>
              <a:t>二是货物运抵目的港以后</a:t>
            </a:r>
            <a:r>
              <a:rPr lang="en-US" altLang="zh-CN" dirty="0"/>
              <a:t>,</a:t>
            </a:r>
            <a:r>
              <a:rPr lang="zh-CN" altLang="zh-CN" dirty="0"/>
              <a:t>被保险人在码头提货或者在仓库、储存处所发现货物损失。</a:t>
            </a:r>
          </a:p>
          <a:p>
            <a:endParaRPr lang="zh-CN" altLang="en-US" dirty="0"/>
          </a:p>
        </p:txBody>
      </p:sp>
    </p:spTree>
    <p:extLst>
      <p:ext uri="{BB962C8B-B14F-4D97-AF65-F5344CB8AC3E}">
        <p14:creationId xmlns:p14="http://schemas.microsoft.com/office/powerpoint/2010/main" val="360910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三</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索赔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二、索赔方式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直接索赔</a:t>
            </a:r>
          </a:p>
          <a:p>
            <a:r>
              <a:rPr lang="en-US" altLang="zh-CN" dirty="0"/>
              <a:t>1.</a:t>
            </a:r>
            <a:r>
              <a:rPr lang="zh-CN" altLang="zh-CN" dirty="0"/>
              <a:t>直接责任索赔</a:t>
            </a:r>
          </a:p>
          <a:p>
            <a:r>
              <a:rPr lang="en-US" altLang="zh-CN" dirty="0"/>
              <a:t>2.</a:t>
            </a:r>
            <a:r>
              <a:rPr lang="zh-CN" altLang="zh-CN" dirty="0"/>
              <a:t>转位责任</a:t>
            </a:r>
            <a:r>
              <a:rPr lang="zh-CN" altLang="zh-CN" dirty="0" smtClean="0"/>
              <a:t>索赔</a:t>
            </a:r>
            <a:endParaRPr lang="en-US" altLang="zh-CN" dirty="0" smtClean="0"/>
          </a:p>
          <a:p>
            <a:endParaRPr lang="zh-CN" altLang="zh-CN" sz="8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间接索赔</a:t>
            </a:r>
          </a:p>
          <a:p>
            <a:r>
              <a:rPr lang="zh-CN" altLang="zh-CN" dirty="0"/>
              <a:t>这种方式是指被保险人委托其代理人</a:t>
            </a:r>
            <a:r>
              <a:rPr lang="en-US" altLang="zh-CN" dirty="0"/>
              <a:t>(</a:t>
            </a:r>
            <a:r>
              <a:rPr lang="zh-CN" altLang="zh-CN" dirty="0"/>
              <a:t>如保险经纪人</a:t>
            </a:r>
            <a:r>
              <a:rPr lang="en-US" altLang="zh-CN" dirty="0"/>
              <a:t>)</a:t>
            </a:r>
            <a:r>
              <a:rPr lang="zh-CN" altLang="zh-CN" dirty="0"/>
              <a:t>以书面形式向保险人或其代理人提出索赔请求。</a:t>
            </a:r>
          </a:p>
          <a:p>
            <a:endParaRPr lang="zh-CN" altLang="en-US" dirty="0"/>
          </a:p>
        </p:txBody>
      </p:sp>
    </p:spTree>
    <p:extLst>
      <p:ext uri="{BB962C8B-B14F-4D97-AF65-F5344CB8AC3E}">
        <p14:creationId xmlns:p14="http://schemas.microsoft.com/office/powerpoint/2010/main" val="2885461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三</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索赔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三、索赔时效</a:t>
            </a:r>
          </a:p>
          <a:p>
            <a:r>
              <a:rPr lang="zh-CN" altLang="zh-CN" dirty="0"/>
              <a:t>我国《海商法》第</a:t>
            </a:r>
            <a:r>
              <a:rPr lang="en-US" altLang="zh-CN" dirty="0"/>
              <a:t>235</a:t>
            </a:r>
            <a:r>
              <a:rPr lang="zh-CN" altLang="zh-CN" dirty="0"/>
              <a:t>条规定</a:t>
            </a:r>
            <a:r>
              <a:rPr lang="en-US" altLang="zh-CN" dirty="0"/>
              <a:t>:</a:t>
            </a:r>
            <a:r>
              <a:rPr lang="zh-CN" altLang="zh-CN" dirty="0"/>
              <a:t>一旦保险事故发生</a:t>
            </a:r>
            <a:r>
              <a:rPr lang="en-US" altLang="zh-CN" dirty="0"/>
              <a:t>,</a:t>
            </a:r>
            <a:r>
              <a:rPr lang="zh-CN" altLang="zh-CN" dirty="0"/>
              <a:t>被保险人应立即通知保险人。被保险人获悉保险损失发生并不等于保险人就能立即知晓</a:t>
            </a:r>
            <a:r>
              <a:rPr lang="en-US" altLang="zh-CN" dirty="0"/>
              <a:t>,</a:t>
            </a:r>
            <a:r>
              <a:rPr lang="zh-CN" altLang="zh-CN" dirty="0"/>
              <a:t>从损失发生到索赔开始</a:t>
            </a:r>
            <a:r>
              <a:rPr lang="en-US" altLang="zh-CN" dirty="0"/>
              <a:t>,</a:t>
            </a:r>
            <a:r>
              <a:rPr lang="zh-CN" altLang="zh-CN" dirty="0"/>
              <a:t>往往需要一段时间</a:t>
            </a:r>
            <a:r>
              <a:rPr lang="en-US" altLang="zh-CN" dirty="0"/>
              <a:t>,</a:t>
            </a:r>
            <a:r>
              <a:rPr lang="zh-CN" altLang="zh-CN" dirty="0"/>
              <a:t>这就涉及索赔时效性的问题。</a:t>
            </a:r>
          </a:p>
          <a:p>
            <a:r>
              <a:rPr lang="zh-CN" altLang="zh-CN" dirty="0"/>
              <a:t>索赔时效即索赔的有效期间</a:t>
            </a:r>
            <a:r>
              <a:rPr lang="en-US" altLang="zh-CN" dirty="0"/>
              <a:t>,</a:t>
            </a:r>
            <a:r>
              <a:rPr lang="zh-CN" altLang="zh-CN" dirty="0"/>
              <a:t>它是保险法确认的索赔权利得以行使的时间限制</a:t>
            </a:r>
            <a:r>
              <a:rPr lang="en-US" altLang="zh-CN" dirty="0"/>
              <a:t>,</a:t>
            </a:r>
            <a:r>
              <a:rPr lang="zh-CN" altLang="zh-CN" dirty="0"/>
              <a:t>索赔权利超过法定期限不行使即归于消灭。</a:t>
            </a:r>
            <a:endParaRPr lang="zh-CN" altLang="en-US" dirty="0"/>
          </a:p>
        </p:txBody>
      </p:sp>
    </p:spTree>
    <p:extLst>
      <p:ext uri="{BB962C8B-B14F-4D97-AF65-F5344CB8AC3E}">
        <p14:creationId xmlns:p14="http://schemas.microsoft.com/office/powerpoint/2010/main" val="1713024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三</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索赔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四、索赔程序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损失通知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申请检验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向第三者责任方索赔</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合理施救</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索赔准备</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等候结案</a:t>
            </a:r>
          </a:p>
          <a:p>
            <a:endParaRPr lang="zh-CN" altLang="en-US" dirty="0"/>
          </a:p>
        </p:txBody>
      </p:sp>
    </p:spTree>
    <p:extLst>
      <p:ext uri="{BB962C8B-B14F-4D97-AF65-F5344CB8AC3E}">
        <p14:creationId xmlns:p14="http://schemas.microsoft.com/office/powerpoint/2010/main" val="983384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四</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检验</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一、海上运输货物检验的意义、任务与作用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海上运输货物检验的意义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海上运输货物检验的主要任务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海上运输货物检验的作用</a:t>
            </a:r>
          </a:p>
          <a:p>
            <a:endParaRPr lang="zh-CN" altLang="en-US" dirty="0"/>
          </a:p>
        </p:txBody>
      </p:sp>
    </p:spTree>
    <p:extLst>
      <p:ext uri="{BB962C8B-B14F-4D97-AF65-F5344CB8AC3E}">
        <p14:creationId xmlns:p14="http://schemas.microsoft.com/office/powerpoint/2010/main" val="2211231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四</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检验</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二、海上运输货物的检验方式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法定检验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公证检验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联合检验</a:t>
            </a:r>
          </a:p>
          <a:p>
            <a:endParaRPr lang="zh-CN" altLang="en-US" dirty="0"/>
          </a:p>
        </p:txBody>
      </p:sp>
    </p:spTree>
    <p:extLst>
      <p:ext uri="{BB962C8B-B14F-4D97-AF65-F5344CB8AC3E}">
        <p14:creationId xmlns:p14="http://schemas.microsoft.com/office/powerpoint/2010/main" val="1925353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30" name="组合 29"/>
          <p:cNvGrpSpPr/>
          <p:nvPr/>
        </p:nvGrpSpPr>
        <p:grpSpPr>
          <a:xfrm>
            <a:off x="1907704" y="2060848"/>
            <a:ext cx="5178425" cy="3971134"/>
            <a:chOff x="1907704" y="2060848"/>
            <a:chExt cx="5178425" cy="3971134"/>
          </a:xfrm>
        </p:grpSpPr>
        <p:sp>
          <p:nvSpPr>
            <p:cNvPr id="5" name="Line 6"/>
            <p:cNvSpPr>
              <a:spLocks noChangeShapeType="1"/>
            </p:cNvSpPr>
            <p:nvPr/>
          </p:nvSpPr>
          <p:spPr bwMode="gray">
            <a:xfrm>
              <a:off x="2212504" y="2616473"/>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1928341" y="2040211"/>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837979" y="2127523"/>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海上运输货物保险的投保</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1983904" y="2083073"/>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212504" y="3454673"/>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1928341" y="2878411"/>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1983904" y="2921273"/>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214092" y="4291286"/>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1928341" y="3716611"/>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1983904" y="3759473"/>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837979" y="2989536"/>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海上运输货物保险的核保</a:t>
              </a:r>
              <a:endParaRPr lang="zh-CN" altLang="zh-CN" sz="2400" b="1" dirty="0">
                <a:solidFill>
                  <a:srgbClr val="000000"/>
                </a:solidFill>
              </a:endParaRPr>
            </a:p>
          </p:txBody>
        </p:sp>
        <p:sp>
          <p:nvSpPr>
            <p:cNvPr id="16" name="Text Box 20"/>
            <p:cNvSpPr txBox="1">
              <a:spLocks noChangeArrowheads="1"/>
            </p:cNvSpPr>
            <p:nvPr/>
          </p:nvSpPr>
          <p:spPr bwMode="gray">
            <a:xfrm>
              <a:off x="2837979" y="3829323"/>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海上运输货物保险的索赔</a:t>
              </a:r>
              <a:endParaRPr lang="zh-CN" altLang="en-US" sz="2400" b="1" dirty="0">
                <a:solidFill>
                  <a:srgbClr val="000000"/>
                </a:solidFill>
              </a:endParaRPr>
            </a:p>
          </p:txBody>
        </p:sp>
        <p:sp>
          <p:nvSpPr>
            <p:cNvPr id="17" name="Line 3"/>
            <p:cNvSpPr>
              <a:spLocks noChangeShapeType="1"/>
            </p:cNvSpPr>
            <p:nvPr/>
          </p:nvSpPr>
          <p:spPr bwMode="gray">
            <a:xfrm>
              <a:off x="2212504" y="5113908"/>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1928341" y="4553368"/>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1983904" y="4580508"/>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837978" y="4653533"/>
              <a:ext cx="3606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dirty="0">
                  <a:solidFill>
                    <a:srgbClr val="000000"/>
                  </a:solidFill>
                  <a:latin typeface="NEU-BZ-S92"/>
                  <a:ea typeface="方正书宋_GBK"/>
                  <a:cs typeface="Times New Roman" panose="02020603050405020304" pitchFamily="18" charset="0"/>
                </a:rPr>
                <a:t>海上运输货物保险的检验</a:t>
              </a:r>
              <a:endParaRPr lang="zh-CN" altLang="en-US" sz="2400" b="1" dirty="0">
                <a:solidFill>
                  <a:srgbClr val="000000"/>
                </a:solidFill>
              </a:endParaRPr>
            </a:p>
          </p:txBody>
        </p:sp>
        <p:sp>
          <p:nvSpPr>
            <p:cNvPr id="24" name="Line 10"/>
            <p:cNvSpPr>
              <a:spLocks noChangeShapeType="1"/>
            </p:cNvSpPr>
            <p:nvPr/>
          </p:nvSpPr>
          <p:spPr bwMode="gray">
            <a:xfrm>
              <a:off x="2229063" y="6031982"/>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solidFill>
                  <a:srgbClr val="000000"/>
                </a:solidFill>
              </a:endParaRPr>
            </a:p>
          </p:txBody>
        </p:sp>
        <p:sp>
          <p:nvSpPr>
            <p:cNvPr id="25" name="Rectangle 11"/>
            <p:cNvSpPr>
              <a:spLocks noChangeArrowheads="1"/>
            </p:cNvSpPr>
            <p:nvPr/>
          </p:nvSpPr>
          <p:spPr bwMode="gray">
            <a:xfrm rot="3419336">
              <a:off x="1944900" y="5455720"/>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a:solidFill>
                  <a:srgbClr val="000000"/>
                </a:solidFill>
              </a:endParaRPr>
            </a:p>
          </p:txBody>
        </p:sp>
        <p:sp>
          <p:nvSpPr>
            <p:cNvPr id="26" name="Text Box 12"/>
            <p:cNvSpPr txBox="1">
              <a:spLocks noChangeArrowheads="1"/>
            </p:cNvSpPr>
            <p:nvPr/>
          </p:nvSpPr>
          <p:spPr bwMode="gray">
            <a:xfrm>
              <a:off x="2000463" y="5498582"/>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dirty="0" smtClean="0">
                  <a:solidFill>
                    <a:srgbClr val="FFFFFF"/>
                  </a:solidFill>
                  <a:cs typeface="Arial" pitchFamily="34" charset="0"/>
                </a:rPr>
                <a:t>5</a:t>
              </a:r>
              <a:endParaRPr lang="en-US" altLang="zh-CN" sz="2400" dirty="0">
                <a:solidFill>
                  <a:srgbClr val="FFFFFF"/>
                </a:solidFill>
                <a:cs typeface="Arial" pitchFamily="34" charset="0"/>
              </a:endParaRPr>
            </a:p>
          </p:txBody>
        </p:sp>
        <p:sp>
          <p:nvSpPr>
            <p:cNvPr id="27" name="Text Box 19"/>
            <p:cNvSpPr txBox="1">
              <a:spLocks noChangeArrowheads="1"/>
            </p:cNvSpPr>
            <p:nvPr/>
          </p:nvSpPr>
          <p:spPr bwMode="gray">
            <a:xfrm>
              <a:off x="2854538" y="5566845"/>
              <a:ext cx="4176713" cy="29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1575"/>
                </a:lnSpc>
              </a:pPr>
              <a:r>
                <a:rPr lang="zh-CN" altLang="zh-CN" sz="2400" dirty="0">
                  <a:solidFill>
                    <a:srgbClr val="000000"/>
                  </a:solidFill>
                  <a:latin typeface="NEU-BZ-S92"/>
                  <a:ea typeface="方正书宋_GBK"/>
                  <a:cs typeface="Times New Roman" panose="02020603050405020304" pitchFamily="18" charset="0"/>
                </a:rPr>
                <a:t>海上运输货物保险的</a:t>
              </a:r>
              <a:r>
                <a:rPr lang="zh-CN" altLang="zh-CN" sz="2400" dirty="0" smtClean="0">
                  <a:solidFill>
                    <a:srgbClr val="000000"/>
                  </a:solidFill>
                  <a:latin typeface="NEU-BZ-S92"/>
                  <a:ea typeface="方正书宋_GBK"/>
                  <a:cs typeface="Times New Roman" panose="02020603050405020304" pitchFamily="18" charset="0"/>
                </a:rPr>
                <a:t>理赔</a:t>
              </a:r>
              <a:endParaRPr lang="zh-CN" altLang="zh-CN" sz="2400" dirty="0">
                <a:solidFill>
                  <a:srgbClr val="000000"/>
                </a:solidFill>
                <a:latin typeface="NEU-BZ-S92"/>
                <a:ea typeface="方正书宋_GBK"/>
                <a:cs typeface="Times New Roman" panose="02020603050405020304" pitchFamily="18" charset="0"/>
              </a:endParaRPr>
            </a:p>
          </p:txBody>
        </p:sp>
      </p:grpSp>
    </p:spTree>
    <p:extLst>
      <p:ext uri="{BB962C8B-B14F-4D97-AF65-F5344CB8AC3E}">
        <p14:creationId xmlns:p14="http://schemas.microsoft.com/office/powerpoint/2010/main" val="6924529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四</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检验</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三、海上运输货物的检验程序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应向谁申请检验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检验工作的内容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检验时应注意的问题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不必申请检验的情况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申请检验期限的具体规定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检验费用的支付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对检验报告的审核</a:t>
            </a:r>
          </a:p>
          <a:p>
            <a:endParaRPr lang="zh-CN" altLang="en-US" dirty="0"/>
          </a:p>
        </p:txBody>
      </p:sp>
    </p:spTree>
    <p:extLst>
      <p:ext uri="{BB962C8B-B14F-4D97-AF65-F5344CB8AC3E}">
        <p14:creationId xmlns:p14="http://schemas.microsoft.com/office/powerpoint/2010/main" val="1222292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四</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检验</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四、损失原因和责任归属分析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海上运输货物常见的损失原因分析</a:t>
            </a:r>
          </a:p>
          <a:p>
            <a:r>
              <a:rPr lang="en-US" altLang="zh-CN" dirty="0"/>
              <a:t>1.</a:t>
            </a:r>
            <a:r>
              <a:rPr lang="zh-CN" altLang="zh-CN" dirty="0"/>
              <a:t>水损</a:t>
            </a:r>
          </a:p>
          <a:p>
            <a:r>
              <a:rPr lang="en-US" altLang="zh-CN" dirty="0"/>
              <a:t>2.</a:t>
            </a:r>
            <a:r>
              <a:rPr lang="zh-CN" altLang="zh-CN" dirty="0"/>
              <a:t>短少</a:t>
            </a:r>
          </a:p>
          <a:p>
            <a:r>
              <a:rPr lang="en-US" altLang="zh-CN" dirty="0"/>
              <a:t>3.</a:t>
            </a:r>
            <a:r>
              <a:rPr lang="zh-CN" altLang="zh-CN" dirty="0"/>
              <a:t>破碎、碰损、变形、</a:t>
            </a:r>
            <a:r>
              <a:rPr lang="zh-CN" altLang="zh-CN" dirty="0" smtClean="0"/>
              <a:t>开裂</a:t>
            </a:r>
            <a:endParaRPr lang="en-US" altLang="zh-CN" dirty="0" smtClean="0"/>
          </a:p>
          <a:p>
            <a:r>
              <a:rPr lang="en-US" altLang="zh-CN" dirty="0"/>
              <a:t>4.</a:t>
            </a:r>
            <a:r>
              <a:rPr lang="zh-CN" altLang="zh-CN" dirty="0"/>
              <a:t>钩损</a:t>
            </a:r>
          </a:p>
          <a:p>
            <a:r>
              <a:rPr lang="en-US" altLang="zh-CN" dirty="0"/>
              <a:t>5.</a:t>
            </a:r>
            <a:r>
              <a:rPr lang="zh-CN" altLang="zh-CN" dirty="0"/>
              <a:t>沾污、掺杂</a:t>
            </a:r>
          </a:p>
          <a:p>
            <a:r>
              <a:rPr lang="en-US" altLang="zh-CN" dirty="0"/>
              <a:t>6.</a:t>
            </a:r>
            <a:r>
              <a:rPr lang="zh-CN" altLang="zh-CN" dirty="0"/>
              <a:t>异味感染</a:t>
            </a:r>
          </a:p>
          <a:p>
            <a:r>
              <a:rPr lang="en-US" altLang="zh-CN" dirty="0"/>
              <a:t>7.</a:t>
            </a:r>
            <a:r>
              <a:rPr lang="zh-CN" altLang="zh-CN" dirty="0"/>
              <a:t>霉烂变质</a:t>
            </a:r>
          </a:p>
          <a:p>
            <a:endParaRPr lang="zh-CN" altLang="en-US" dirty="0"/>
          </a:p>
        </p:txBody>
      </p:sp>
    </p:spTree>
    <p:extLst>
      <p:ext uri="{BB962C8B-B14F-4D97-AF65-F5344CB8AC3E}">
        <p14:creationId xmlns:p14="http://schemas.microsoft.com/office/powerpoint/2010/main" val="2972837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四</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检验</a:t>
            </a:r>
            <a:endParaRPr lang="zh-CN" altLang="en-US" dirty="0"/>
          </a:p>
        </p:txBody>
      </p:sp>
      <p:sp>
        <p:nvSpPr>
          <p:cNvPr id="3" name="内容占位符 2"/>
          <p:cNvSpPr>
            <a:spLocks noGrp="1"/>
          </p:cNvSpPr>
          <p:nvPr>
            <p:ph idx="1"/>
          </p:nvPr>
        </p:nvSpPr>
        <p:spPr/>
        <p:txBody>
          <a:bodyPr/>
          <a:lstStyle/>
          <a:p>
            <a:r>
              <a:rPr lang="en-US" altLang="zh-CN" dirty="0"/>
              <a:t>8.</a:t>
            </a:r>
            <a:r>
              <a:rPr lang="zh-CN" altLang="zh-CN" dirty="0"/>
              <a:t>虫蛀</a:t>
            </a:r>
          </a:p>
          <a:p>
            <a:r>
              <a:rPr lang="en-US" altLang="zh-CN" dirty="0"/>
              <a:t>9.</a:t>
            </a:r>
            <a:r>
              <a:rPr lang="zh-CN" altLang="zh-CN" dirty="0"/>
              <a:t>锈损</a:t>
            </a:r>
          </a:p>
          <a:p>
            <a:r>
              <a:rPr lang="en-US" altLang="zh-CN" dirty="0"/>
              <a:t>10.</a:t>
            </a:r>
            <a:r>
              <a:rPr lang="zh-CN" altLang="zh-CN" dirty="0"/>
              <a:t>火损</a:t>
            </a:r>
          </a:p>
          <a:p>
            <a:endParaRPr lang="zh-CN" altLang="zh-CN" sz="10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海上运输货物损失的责任归属分析</a:t>
            </a:r>
          </a:p>
          <a:p>
            <a:r>
              <a:rPr lang="en-US" altLang="zh-CN" dirty="0"/>
              <a:t>1.</a:t>
            </a:r>
            <a:r>
              <a:rPr lang="zh-CN" altLang="zh-CN" dirty="0"/>
              <a:t>原残</a:t>
            </a:r>
          </a:p>
          <a:p>
            <a:r>
              <a:rPr lang="en-US" altLang="zh-CN" dirty="0"/>
              <a:t>2.</a:t>
            </a:r>
            <a:r>
              <a:rPr lang="zh-CN" altLang="zh-CN" dirty="0"/>
              <a:t>船残</a:t>
            </a:r>
          </a:p>
          <a:p>
            <a:r>
              <a:rPr lang="en-US" altLang="zh-CN" dirty="0"/>
              <a:t>3.</a:t>
            </a:r>
            <a:r>
              <a:rPr lang="zh-CN" altLang="zh-CN" dirty="0"/>
              <a:t>工残</a:t>
            </a:r>
          </a:p>
          <a:p>
            <a:endParaRPr lang="zh-CN" altLang="en-US" dirty="0"/>
          </a:p>
        </p:txBody>
      </p:sp>
    </p:spTree>
    <p:extLst>
      <p:ext uri="{BB962C8B-B14F-4D97-AF65-F5344CB8AC3E}">
        <p14:creationId xmlns:p14="http://schemas.microsoft.com/office/powerpoint/2010/main" val="3280147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五</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理赔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一、海上运输货物保险理赔工作的作用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正确履行补偿职能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促进防损工作的有效开展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改进保险规章、制度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有利于展业工作的进行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有利于开展对外交往</a:t>
            </a:r>
          </a:p>
          <a:p>
            <a:endParaRPr lang="zh-CN" altLang="en-US" dirty="0"/>
          </a:p>
        </p:txBody>
      </p:sp>
    </p:spTree>
    <p:extLst>
      <p:ext uri="{BB962C8B-B14F-4D97-AF65-F5344CB8AC3E}">
        <p14:creationId xmlns:p14="http://schemas.microsoft.com/office/powerpoint/2010/main" val="401941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五</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理赔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二、海上运输货物保险赔偿的原则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重合同、守信用的原则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赔偿适当原则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遵守国际惯例原则 </a:t>
            </a:r>
          </a:p>
          <a:p>
            <a:endParaRPr lang="zh-CN" altLang="en-US" dirty="0"/>
          </a:p>
        </p:txBody>
      </p:sp>
    </p:spTree>
    <p:extLst>
      <p:ext uri="{BB962C8B-B14F-4D97-AF65-F5344CB8AC3E}">
        <p14:creationId xmlns:p14="http://schemas.microsoft.com/office/powerpoint/2010/main" val="22597621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effectLst/>
              </a:rPr>
              <a:t>第</a:t>
            </a:r>
            <a:r>
              <a:rPr lang="zh-CN" altLang="en-US" dirty="0" smtClean="0">
                <a:effectLst/>
              </a:rPr>
              <a:t>五</a:t>
            </a:r>
            <a:r>
              <a:rPr lang="zh-CN" altLang="zh-CN" dirty="0" smtClean="0">
                <a:effectLst/>
              </a:rPr>
              <a:t>节</a:t>
            </a:r>
            <a:r>
              <a:rPr lang="zh-CN" altLang="zh-CN" dirty="0">
                <a:effectLst/>
              </a:rPr>
              <a:t>　海上运输货物保险</a:t>
            </a:r>
            <a:r>
              <a:rPr lang="zh-CN" altLang="zh-CN" dirty="0" smtClean="0">
                <a:effectLst/>
              </a:rPr>
              <a:t>的</a:t>
            </a:r>
            <a:r>
              <a:rPr lang="zh-CN" altLang="en-US" dirty="0" smtClean="0">
                <a:effectLst/>
              </a:rPr>
              <a:t>理赔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三、海上运输货物保险理赔流程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立案登记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查勘检验</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核赔定损</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赔款计算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给付赔款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海上运输货物保险的追偿</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争议解决</a:t>
            </a:r>
          </a:p>
          <a:p>
            <a:endParaRPr lang="zh-CN" altLang="en-US" dirty="0"/>
          </a:p>
        </p:txBody>
      </p:sp>
    </p:spTree>
    <p:extLst>
      <p:ext uri="{BB962C8B-B14F-4D97-AF65-F5344CB8AC3E}">
        <p14:creationId xmlns:p14="http://schemas.microsoft.com/office/powerpoint/2010/main" val="1051683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海上运输货物保险的投保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一、投保险别的选择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货物的性质和特点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货物的包装</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运输航线及船舶停靠港口</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运输方式与运输季节</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信用证的要求</a:t>
            </a:r>
          </a:p>
        </p:txBody>
      </p:sp>
    </p:spTree>
    <p:extLst>
      <p:ext uri="{BB962C8B-B14F-4D97-AF65-F5344CB8AC3E}">
        <p14:creationId xmlns:p14="http://schemas.microsoft.com/office/powerpoint/2010/main" val="1321524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海上运输货物保险的投保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二、进出口货物的投保方式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出口货物的投保</a:t>
            </a:r>
          </a:p>
          <a:p>
            <a:r>
              <a:rPr lang="zh-CN" altLang="zh-CN" dirty="0"/>
              <a:t>我国出口货物的投保一般采取逐笔办理的方式</a:t>
            </a:r>
            <a:r>
              <a:rPr lang="en-US" altLang="zh-CN" dirty="0"/>
              <a:t>,</a:t>
            </a:r>
            <a:r>
              <a:rPr lang="zh-CN" altLang="zh-CN" dirty="0"/>
              <a:t>投保人逐笔填写要保书或投保单</a:t>
            </a:r>
            <a:r>
              <a:rPr lang="en-US" altLang="zh-CN" dirty="0"/>
              <a:t>,</a:t>
            </a:r>
            <a:r>
              <a:rPr lang="zh-CN" altLang="zh-CN" dirty="0"/>
              <a:t>提出书面申请。投保单经保险人接受后</a:t>
            </a:r>
            <a:r>
              <a:rPr lang="en-US" altLang="zh-CN" dirty="0"/>
              <a:t>,</a:t>
            </a:r>
            <a:r>
              <a:rPr lang="zh-CN" altLang="zh-CN" dirty="0"/>
              <a:t>保险即开始生效</a:t>
            </a:r>
            <a:r>
              <a:rPr lang="zh-CN" altLang="zh-CN" dirty="0" smtClean="0"/>
              <a:t>。</a:t>
            </a:r>
            <a:endParaRPr lang="en-US" altLang="zh-CN" dirty="0" smtClean="0"/>
          </a:p>
          <a:p>
            <a:endParaRPr lang="zh-CN" altLang="zh-CN" sz="7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进口货物的投保</a:t>
            </a:r>
          </a:p>
          <a:p>
            <a:r>
              <a:rPr lang="zh-CN" altLang="zh-CN" dirty="0"/>
              <a:t>我国进口货物办理投保的方式既采取预约保险方式</a:t>
            </a:r>
            <a:r>
              <a:rPr lang="en-US" altLang="zh-CN" dirty="0"/>
              <a:t>,</a:t>
            </a:r>
            <a:r>
              <a:rPr lang="zh-CN" altLang="zh-CN" dirty="0"/>
              <a:t>又采取逐笔办理的方式。 </a:t>
            </a:r>
          </a:p>
          <a:p>
            <a:r>
              <a:rPr lang="zh-CN" altLang="zh-CN" dirty="0"/>
              <a:t>对在一定期间内有分批装运进口的货物</a:t>
            </a:r>
            <a:r>
              <a:rPr lang="en-US" altLang="zh-CN" dirty="0"/>
              <a:t>,</a:t>
            </a:r>
            <a:r>
              <a:rPr lang="zh-CN" altLang="zh-CN" dirty="0"/>
              <a:t>为了简化保险手续</a:t>
            </a:r>
            <a:r>
              <a:rPr lang="en-US" altLang="zh-CN" dirty="0"/>
              <a:t>,</a:t>
            </a:r>
            <a:r>
              <a:rPr lang="zh-CN" altLang="zh-CN" dirty="0"/>
              <a:t>并防止进口货物在国外装运后因信息转送不及时而发生漏保或来不及办理投保等情况</a:t>
            </a:r>
            <a:r>
              <a:rPr lang="en-US" altLang="zh-CN" dirty="0"/>
              <a:t>,</a:t>
            </a:r>
            <a:r>
              <a:rPr lang="zh-CN" altLang="zh-CN" dirty="0"/>
              <a:t>经营进口业务的公司可同保险公司签订海运进口货物运输预约保险合同</a:t>
            </a:r>
            <a:r>
              <a:rPr lang="en-US" altLang="zh-CN" dirty="0"/>
              <a:t>,</a:t>
            </a:r>
            <a:r>
              <a:rPr lang="zh-CN" altLang="zh-CN" dirty="0"/>
              <a:t>并由保险公司签发保险单证。</a:t>
            </a:r>
          </a:p>
          <a:p>
            <a:endParaRPr lang="zh-CN" altLang="en-US" dirty="0"/>
          </a:p>
        </p:txBody>
      </p:sp>
    </p:spTree>
    <p:extLst>
      <p:ext uri="{BB962C8B-B14F-4D97-AF65-F5344CB8AC3E}">
        <p14:creationId xmlns:p14="http://schemas.microsoft.com/office/powerpoint/2010/main" val="3298514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海上运输货物保险的投保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三、保险金额的计算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)CIF</a:t>
            </a:r>
            <a:r>
              <a:rPr lang="zh-CN" altLang="zh-CN" sz="2200" b="1" dirty="0">
                <a:latin typeface="楷体" panose="02010609060101010101" pitchFamily="49" charset="-122"/>
                <a:ea typeface="楷体" panose="02010609060101010101" pitchFamily="49" charset="-122"/>
              </a:rPr>
              <a:t>价格条件下保险金额的计算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)CFR</a:t>
            </a:r>
            <a:r>
              <a:rPr lang="zh-CN" altLang="zh-CN" sz="2200" b="1" dirty="0">
                <a:latin typeface="楷体" panose="02010609060101010101" pitchFamily="49" charset="-122"/>
                <a:ea typeface="楷体" panose="02010609060101010101" pitchFamily="49" charset="-122"/>
              </a:rPr>
              <a:t>价格条件下保险金额的计算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)FOB</a:t>
            </a:r>
            <a:r>
              <a:rPr lang="zh-CN" altLang="zh-CN" sz="2200" b="1" dirty="0">
                <a:latin typeface="楷体" panose="02010609060101010101" pitchFamily="49" charset="-122"/>
                <a:ea typeface="楷体" panose="02010609060101010101" pitchFamily="49" charset="-122"/>
              </a:rPr>
              <a:t>价格条件下保险金额的计算</a:t>
            </a:r>
          </a:p>
          <a:p>
            <a:endParaRPr lang="zh-CN" altLang="en-US" dirty="0"/>
          </a:p>
        </p:txBody>
      </p:sp>
    </p:spTree>
    <p:extLst>
      <p:ext uri="{BB962C8B-B14F-4D97-AF65-F5344CB8AC3E}">
        <p14:creationId xmlns:p14="http://schemas.microsoft.com/office/powerpoint/2010/main" val="1360174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海上运输货物保险的投保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四、保险费的计算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我国海上运输货物保险费率的组成</a:t>
            </a:r>
          </a:p>
          <a:p>
            <a:r>
              <a:rPr lang="en-US" altLang="zh-CN" dirty="0"/>
              <a:t>1.</a:t>
            </a:r>
            <a:r>
              <a:rPr lang="zh-CN" altLang="zh-CN" dirty="0"/>
              <a:t>一般货物的基本险费率</a:t>
            </a:r>
          </a:p>
          <a:p>
            <a:r>
              <a:rPr lang="en-US" altLang="zh-CN" dirty="0"/>
              <a:t>2.</a:t>
            </a:r>
            <a:r>
              <a:rPr lang="zh-CN" altLang="zh-CN" dirty="0"/>
              <a:t>指明货物基本险费率</a:t>
            </a:r>
          </a:p>
          <a:p>
            <a:r>
              <a:rPr lang="en-US" altLang="zh-CN" dirty="0"/>
              <a:t>3.</a:t>
            </a:r>
            <a:r>
              <a:rPr lang="zh-CN" altLang="zh-CN" dirty="0"/>
              <a:t>附加险的加费规定</a:t>
            </a:r>
          </a:p>
          <a:p>
            <a:r>
              <a:rPr lang="en-US" altLang="zh-CN" dirty="0"/>
              <a:t>4.</a:t>
            </a:r>
            <a:r>
              <a:rPr lang="zh-CN" altLang="zh-CN" dirty="0"/>
              <a:t>逾龄运输工具的加费</a:t>
            </a:r>
            <a:r>
              <a:rPr lang="zh-CN" altLang="zh-CN" dirty="0" smtClean="0"/>
              <a:t>规定</a:t>
            </a:r>
            <a:endParaRPr lang="en-US" altLang="zh-CN" dirty="0" smtClean="0"/>
          </a:p>
          <a:p>
            <a:endParaRPr lang="zh-CN" altLang="zh-CN" sz="4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海上运输货物保险费的计算</a:t>
            </a:r>
          </a:p>
          <a:p>
            <a:r>
              <a:rPr lang="en-US" altLang="zh-CN" dirty="0"/>
              <a:t>1.CIF</a:t>
            </a:r>
            <a:r>
              <a:rPr lang="zh-CN" altLang="zh-CN" dirty="0"/>
              <a:t>价格条件下保险费的计算</a:t>
            </a:r>
          </a:p>
          <a:p>
            <a:r>
              <a:rPr lang="en-US" altLang="zh-CN" dirty="0"/>
              <a:t>2.CFR</a:t>
            </a:r>
            <a:r>
              <a:rPr lang="zh-CN" altLang="zh-CN" dirty="0"/>
              <a:t>价格改为</a:t>
            </a:r>
            <a:r>
              <a:rPr lang="en-US" altLang="zh-CN" dirty="0"/>
              <a:t>CIF</a:t>
            </a:r>
            <a:r>
              <a:rPr lang="zh-CN" altLang="zh-CN" dirty="0"/>
              <a:t>价格的保险费的计算</a:t>
            </a:r>
          </a:p>
          <a:p>
            <a:r>
              <a:rPr lang="en-US" altLang="zh-CN" dirty="0"/>
              <a:t>3.FOB</a:t>
            </a:r>
            <a:r>
              <a:rPr lang="zh-CN" altLang="zh-CN" dirty="0"/>
              <a:t>价格改为</a:t>
            </a:r>
            <a:r>
              <a:rPr lang="en-US" altLang="zh-CN" dirty="0"/>
              <a:t>C&amp;I</a:t>
            </a:r>
            <a:r>
              <a:rPr lang="zh-CN" altLang="zh-CN" dirty="0"/>
              <a:t>价格的保险费的计算</a:t>
            </a:r>
          </a:p>
          <a:p>
            <a:endParaRPr lang="zh-CN" altLang="en-US" dirty="0"/>
          </a:p>
        </p:txBody>
      </p:sp>
    </p:spTree>
    <p:extLst>
      <p:ext uri="{BB962C8B-B14F-4D97-AF65-F5344CB8AC3E}">
        <p14:creationId xmlns:p14="http://schemas.microsoft.com/office/powerpoint/2010/main" val="1232176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海上运输货物保险的投保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五、投保手续和注意事项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投保单的填写</a:t>
            </a:r>
          </a:p>
          <a:p>
            <a:r>
              <a:rPr lang="en-US" altLang="zh-CN" dirty="0"/>
              <a:t>1.</a:t>
            </a:r>
            <a:r>
              <a:rPr lang="zh-CN" altLang="zh-CN" dirty="0"/>
              <a:t>被保险人的名称</a:t>
            </a:r>
          </a:p>
          <a:p>
            <a:r>
              <a:rPr lang="en-US" altLang="zh-CN" dirty="0"/>
              <a:t>2.</a:t>
            </a:r>
            <a:r>
              <a:rPr lang="zh-CN" altLang="zh-CN" dirty="0"/>
              <a:t>标记</a:t>
            </a:r>
          </a:p>
          <a:p>
            <a:r>
              <a:rPr lang="en-US" altLang="zh-CN" dirty="0"/>
              <a:t>3.</a:t>
            </a:r>
            <a:r>
              <a:rPr lang="zh-CN" altLang="zh-CN" dirty="0"/>
              <a:t>包装数量</a:t>
            </a:r>
          </a:p>
          <a:p>
            <a:r>
              <a:rPr lang="en-US" altLang="zh-CN" dirty="0"/>
              <a:t>4.</a:t>
            </a:r>
            <a:r>
              <a:rPr lang="zh-CN" altLang="zh-CN" dirty="0"/>
              <a:t>货物的名称</a:t>
            </a:r>
          </a:p>
          <a:p>
            <a:r>
              <a:rPr lang="en-US" altLang="zh-CN" dirty="0"/>
              <a:t>5.</a:t>
            </a:r>
            <a:r>
              <a:rPr lang="zh-CN" altLang="zh-CN" dirty="0"/>
              <a:t>保险价值</a:t>
            </a:r>
          </a:p>
          <a:p>
            <a:r>
              <a:rPr lang="en-US" altLang="zh-CN" dirty="0"/>
              <a:t>6.</a:t>
            </a:r>
            <a:r>
              <a:rPr lang="zh-CN" altLang="zh-CN" dirty="0"/>
              <a:t>保险金额</a:t>
            </a:r>
          </a:p>
          <a:p>
            <a:r>
              <a:rPr lang="en-US" altLang="zh-CN" dirty="0"/>
              <a:t>7.</a:t>
            </a:r>
            <a:r>
              <a:rPr lang="zh-CN" altLang="zh-CN" dirty="0"/>
              <a:t>船名或装运工具</a:t>
            </a:r>
          </a:p>
          <a:p>
            <a:r>
              <a:rPr lang="en-US" altLang="zh-CN" dirty="0"/>
              <a:t>8.</a:t>
            </a:r>
            <a:r>
              <a:rPr lang="zh-CN" altLang="zh-CN" dirty="0"/>
              <a:t>开航日期</a:t>
            </a:r>
          </a:p>
          <a:p>
            <a:endParaRPr lang="zh-CN" altLang="en-US" dirty="0"/>
          </a:p>
        </p:txBody>
      </p:sp>
    </p:spTree>
    <p:extLst>
      <p:ext uri="{BB962C8B-B14F-4D97-AF65-F5344CB8AC3E}">
        <p14:creationId xmlns:p14="http://schemas.microsoft.com/office/powerpoint/2010/main" val="3806474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海上运输货物保险的投保</a:t>
            </a:r>
            <a:endParaRPr lang="zh-CN" altLang="en-US" dirty="0"/>
          </a:p>
        </p:txBody>
      </p:sp>
      <p:sp>
        <p:nvSpPr>
          <p:cNvPr id="3" name="内容占位符 2"/>
          <p:cNvSpPr>
            <a:spLocks noGrp="1"/>
          </p:cNvSpPr>
          <p:nvPr>
            <p:ph idx="1"/>
          </p:nvPr>
        </p:nvSpPr>
        <p:spPr/>
        <p:txBody>
          <a:bodyPr/>
          <a:lstStyle/>
          <a:p>
            <a:r>
              <a:rPr lang="en-US" altLang="zh-CN" dirty="0" smtClean="0"/>
              <a:t>9</a:t>
            </a:r>
            <a:r>
              <a:rPr lang="en-US" altLang="zh-CN" dirty="0"/>
              <a:t>.</a:t>
            </a:r>
            <a:r>
              <a:rPr lang="zh-CN" altLang="zh-CN" dirty="0"/>
              <a:t>提单或运单号码</a:t>
            </a:r>
          </a:p>
          <a:p>
            <a:r>
              <a:rPr lang="en-US" altLang="zh-CN" dirty="0"/>
              <a:t>10.</a:t>
            </a:r>
            <a:r>
              <a:rPr lang="zh-CN" altLang="zh-CN" dirty="0"/>
              <a:t>航程或路程</a:t>
            </a:r>
          </a:p>
          <a:p>
            <a:r>
              <a:rPr lang="en-US" altLang="zh-CN" dirty="0"/>
              <a:t>11.</a:t>
            </a:r>
            <a:r>
              <a:rPr lang="zh-CN" altLang="zh-CN" dirty="0"/>
              <a:t>承保险别</a:t>
            </a:r>
          </a:p>
          <a:p>
            <a:r>
              <a:rPr lang="en-US" altLang="zh-CN" dirty="0"/>
              <a:t>12.</a:t>
            </a:r>
            <a:r>
              <a:rPr lang="zh-CN" altLang="zh-CN" dirty="0"/>
              <a:t>赔付地点</a:t>
            </a:r>
          </a:p>
          <a:p>
            <a:r>
              <a:rPr lang="en-US" altLang="zh-CN" dirty="0"/>
              <a:t>13.</a:t>
            </a:r>
            <a:r>
              <a:rPr lang="zh-CN" altLang="zh-CN" dirty="0"/>
              <a:t>投保</a:t>
            </a:r>
            <a:r>
              <a:rPr lang="zh-CN" altLang="zh-CN" dirty="0" smtClean="0"/>
              <a:t>日期</a:t>
            </a:r>
            <a:endParaRPr lang="en-US" altLang="zh-CN" dirty="0" smtClean="0"/>
          </a:p>
          <a:p>
            <a:endParaRPr lang="zh-CN" altLang="zh-CN" sz="8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需注意的问题</a:t>
            </a:r>
          </a:p>
          <a:p>
            <a:r>
              <a:rPr lang="en-US" altLang="zh-CN" dirty="0"/>
              <a:t>1.</a:t>
            </a:r>
            <a:r>
              <a:rPr lang="zh-CN" altLang="zh-CN" dirty="0"/>
              <a:t>投保时所申报的情况必须属实</a:t>
            </a:r>
          </a:p>
          <a:p>
            <a:r>
              <a:rPr lang="en-US" altLang="zh-CN" dirty="0"/>
              <a:t>2.</a:t>
            </a:r>
            <a:r>
              <a:rPr lang="zh-CN" altLang="zh-CN" dirty="0"/>
              <a:t>投保单的内容必须同买卖合同及信用证上的有关规定相一致</a:t>
            </a:r>
          </a:p>
          <a:p>
            <a:r>
              <a:rPr lang="en-US" altLang="zh-CN" dirty="0"/>
              <a:t>3.</a:t>
            </a:r>
            <a:r>
              <a:rPr lang="zh-CN" altLang="zh-CN" dirty="0"/>
              <a:t>对进口货物尽可能保到内陆目的地</a:t>
            </a:r>
          </a:p>
          <a:p>
            <a:endParaRPr lang="zh-CN" altLang="en-US" dirty="0"/>
          </a:p>
        </p:txBody>
      </p:sp>
    </p:spTree>
    <p:extLst>
      <p:ext uri="{BB962C8B-B14F-4D97-AF65-F5344CB8AC3E}">
        <p14:creationId xmlns:p14="http://schemas.microsoft.com/office/powerpoint/2010/main" val="1734698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海上运输货物保险的</a:t>
            </a:r>
            <a:r>
              <a:rPr lang="zh-CN" altLang="zh-CN" dirty="0" smtClean="0">
                <a:effectLst/>
              </a:rPr>
              <a:t>核</a:t>
            </a:r>
            <a:r>
              <a:rPr lang="zh-CN" altLang="en-US" dirty="0" smtClean="0">
                <a:effectLst/>
              </a:rPr>
              <a:t>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一、海上保险业务的选择</a:t>
            </a:r>
          </a:p>
          <a:p>
            <a:r>
              <a:rPr lang="zh-CN" altLang="zh-CN" dirty="0"/>
              <a:t>对保险业务进行选择是核保工作的首要任务。海上保险人在确定承保前</a:t>
            </a:r>
            <a:r>
              <a:rPr lang="en-US" altLang="zh-CN" dirty="0"/>
              <a:t>,</a:t>
            </a:r>
            <a:r>
              <a:rPr lang="zh-CN" altLang="zh-CN" dirty="0"/>
              <a:t>要对投保对象和保险标的进行选择</a:t>
            </a:r>
            <a:r>
              <a:rPr lang="en-US" altLang="zh-CN" dirty="0"/>
              <a:t>,</a:t>
            </a:r>
            <a:r>
              <a:rPr lang="zh-CN" altLang="zh-CN" dirty="0"/>
              <a:t>其目的是为了实事求是地提供保障</a:t>
            </a:r>
            <a:r>
              <a:rPr lang="en-US" altLang="zh-CN" dirty="0"/>
              <a:t>,</a:t>
            </a:r>
            <a:r>
              <a:rPr lang="zh-CN" altLang="zh-CN" dirty="0"/>
              <a:t>同时改善自身的经营条件</a:t>
            </a:r>
            <a:r>
              <a:rPr lang="en-US" altLang="zh-CN" dirty="0"/>
              <a:t>,</a:t>
            </a:r>
            <a:r>
              <a:rPr lang="zh-CN" altLang="zh-CN" dirty="0"/>
              <a:t>以取得经营收益。</a:t>
            </a:r>
          </a:p>
          <a:p>
            <a:r>
              <a:rPr lang="zh-CN" altLang="zh-CN" dirty="0"/>
              <a:t>海上保险业务的选择</a:t>
            </a:r>
            <a:r>
              <a:rPr lang="en-US" altLang="zh-CN" dirty="0"/>
              <a:t>,</a:t>
            </a:r>
            <a:r>
              <a:rPr lang="zh-CN" altLang="zh-CN" dirty="0"/>
              <a:t>可分为对“物”的选择和对“人”的选择。海上保险的直接对象是物</a:t>
            </a:r>
            <a:r>
              <a:rPr lang="en-US" altLang="zh-CN" dirty="0"/>
              <a:t>(</a:t>
            </a:r>
            <a:r>
              <a:rPr lang="zh-CN" altLang="zh-CN" dirty="0"/>
              <a:t>如船舶、货物等财产</a:t>
            </a:r>
            <a:r>
              <a:rPr lang="en-US" altLang="zh-CN" dirty="0"/>
              <a:t>),</a:t>
            </a:r>
            <a:r>
              <a:rPr lang="zh-CN" altLang="zh-CN" dirty="0"/>
              <a:t>但拥有财产或控制财产的被保险人也会影响到标的物的危险大小。</a:t>
            </a:r>
          </a:p>
          <a:p>
            <a:r>
              <a:rPr lang="zh-CN" altLang="zh-CN" dirty="0"/>
              <a:t>为了达到选择业务的目的</a:t>
            </a:r>
            <a:r>
              <a:rPr lang="en-US" altLang="zh-CN" dirty="0"/>
              <a:t>,</a:t>
            </a:r>
            <a:r>
              <a:rPr lang="zh-CN" altLang="zh-CN" dirty="0"/>
              <a:t>海上保险人应在承保前对保险标的物进行查验。</a:t>
            </a:r>
          </a:p>
          <a:p>
            <a:endParaRPr lang="zh-CN" altLang="en-US" dirty="0"/>
          </a:p>
        </p:txBody>
      </p:sp>
    </p:spTree>
    <p:extLst>
      <p:ext uri="{BB962C8B-B14F-4D97-AF65-F5344CB8AC3E}">
        <p14:creationId xmlns:p14="http://schemas.microsoft.com/office/powerpoint/2010/main" val="4047786660"/>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TotalTime>
  <Words>1420</Words>
  <Application>Microsoft Office PowerPoint</Application>
  <PresentationFormat>全屏显示(4:3)</PresentationFormat>
  <Paragraphs>185</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海上运输货物保险的投保</vt:lpstr>
      <vt:lpstr>第一节　海上运输货物保险的投保</vt:lpstr>
      <vt:lpstr>第一节　海上运输货物保险的投保</vt:lpstr>
      <vt:lpstr>第一节　海上运输货物保险的投保</vt:lpstr>
      <vt:lpstr>第一节　海上运输货物保险的投保</vt:lpstr>
      <vt:lpstr>第一节　海上运输货物保险的投保</vt:lpstr>
      <vt:lpstr>第二节　海上运输货物保险的核保</vt:lpstr>
      <vt:lpstr>第二节　海上运输货物保险的核保</vt:lpstr>
      <vt:lpstr>第二节　海上运输货物保险的核保</vt:lpstr>
      <vt:lpstr>第二节　海上运输货物保险的核保</vt:lpstr>
      <vt:lpstr>第二节　海上运输货物保险的核保</vt:lpstr>
      <vt:lpstr>第三节　海上运输货物保险的索赔</vt:lpstr>
      <vt:lpstr>第三节　海上运输货物保险的索赔</vt:lpstr>
      <vt:lpstr>第三节　海上运输货物保险的索赔</vt:lpstr>
      <vt:lpstr>第三节　海上运输货物保险的索赔</vt:lpstr>
      <vt:lpstr>第四节　海上运输货物保险的检验</vt:lpstr>
      <vt:lpstr>第四节　海上运输货物保险的检验</vt:lpstr>
      <vt:lpstr>第四节　海上运输货物保险的检验</vt:lpstr>
      <vt:lpstr>第四节　海上运输货物保险的检验</vt:lpstr>
      <vt:lpstr>第四节　海上运输货物保险的检验</vt:lpstr>
      <vt:lpstr>第五节　海上运输货物保险的理赔</vt:lpstr>
      <vt:lpstr>第五节　海上运输货物保险的理赔</vt:lpstr>
      <vt:lpstr>第五节　海上运输货物保险的理赔</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73</cp:revision>
  <dcterms:created xsi:type="dcterms:W3CDTF">2013-12-29T13:29:00Z</dcterms:created>
  <dcterms:modified xsi:type="dcterms:W3CDTF">2017-03-05T03:30:23Z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