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3.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notesSlides/notesSlide1.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14">
  <p:sldMasterIdLst>
    <p:sldMasterId id="2147483648" r:id="rId1"/>
    <p:sldMasterId id="2147483675" r:id="rId2"/>
    <p:sldMasterId id="2147483690" r:id="rId3"/>
    <p:sldMasterId id="2147483663" r:id="rId4"/>
  </p:sldMasterIdLst>
  <p:notesMasterIdLst>
    <p:notesMasterId r:id="rId27"/>
  </p:notesMasterIdLst>
  <p:handoutMasterIdLst>
    <p:handoutMasterId r:id="rId28"/>
  </p:handoutMasterIdLst>
  <p:sldIdLst>
    <p:sldId id="256" r:id="rId5"/>
    <p:sldId id="484" r:id="rId6"/>
    <p:sldId id="485" r:id="rId7"/>
    <p:sldId id="430" r:id="rId8"/>
    <p:sldId id="457" r:id="rId9"/>
    <p:sldId id="458" r:id="rId10"/>
    <p:sldId id="460" r:id="rId11"/>
    <p:sldId id="486" r:id="rId12"/>
    <p:sldId id="459" r:id="rId13"/>
    <p:sldId id="492" r:id="rId14"/>
    <p:sldId id="493" r:id="rId15"/>
    <p:sldId id="494" r:id="rId16"/>
    <p:sldId id="495" r:id="rId17"/>
    <p:sldId id="461" r:id="rId18"/>
    <p:sldId id="462" r:id="rId19"/>
    <p:sldId id="464" r:id="rId20"/>
    <p:sldId id="487" r:id="rId21"/>
    <p:sldId id="488" r:id="rId22"/>
    <p:sldId id="489" r:id="rId23"/>
    <p:sldId id="490" r:id="rId24"/>
    <p:sldId id="491" r:id="rId25"/>
    <p:sldId id="285" r:id="rId26"/>
  </p:sldIdLst>
  <p:sldSz cx="9144000" cy="6858000" type="screen4x3"/>
  <p:notesSz cx="6858000" cy="9144000"/>
  <p:defaultTextStyle>
    <a:defPPr>
      <a:defRPr lang="en-US"/>
    </a:defPPr>
    <a:lvl1pPr algn="l" rtl="0" fontAlgn="base">
      <a:spcBef>
        <a:spcPct val="0"/>
      </a:spcBef>
      <a:spcAft>
        <a:spcPct val="0"/>
      </a:spcAft>
      <a:defRPr b="1" kern="1200">
        <a:solidFill>
          <a:schemeClr val="tx1"/>
        </a:solidFill>
        <a:latin typeface="Arial" charset="0"/>
        <a:ea typeface="+mn-ea"/>
        <a:cs typeface="+mn-cs"/>
      </a:defRPr>
    </a:lvl1pPr>
    <a:lvl2pPr marL="457200" algn="l" rtl="0" fontAlgn="base">
      <a:spcBef>
        <a:spcPct val="0"/>
      </a:spcBef>
      <a:spcAft>
        <a:spcPct val="0"/>
      </a:spcAft>
      <a:defRPr b="1" kern="1200">
        <a:solidFill>
          <a:schemeClr val="tx1"/>
        </a:solidFill>
        <a:latin typeface="Arial" charset="0"/>
        <a:ea typeface="+mn-ea"/>
        <a:cs typeface="+mn-cs"/>
      </a:defRPr>
    </a:lvl2pPr>
    <a:lvl3pPr marL="914400" algn="l" rtl="0" fontAlgn="base">
      <a:spcBef>
        <a:spcPct val="0"/>
      </a:spcBef>
      <a:spcAft>
        <a:spcPct val="0"/>
      </a:spcAft>
      <a:defRPr b="1" kern="1200">
        <a:solidFill>
          <a:schemeClr val="tx1"/>
        </a:solidFill>
        <a:latin typeface="Arial" charset="0"/>
        <a:ea typeface="+mn-ea"/>
        <a:cs typeface="+mn-cs"/>
      </a:defRPr>
    </a:lvl3pPr>
    <a:lvl4pPr marL="1371600" algn="l" rtl="0" fontAlgn="base">
      <a:spcBef>
        <a:spcPct val="0"/>
      </a:spcBef>
      <a:spcAft>
        <a:spcPct val="0"/>
      </a:spcAft>
      <a:defRPr b="1" kern="1200">
        <a:solidFill>
          <a:schemeClr val="tx1"/>
        </a:solidFill>
        <a:latin typeface="Arial" charset="0"/>
        <a:ea typeface="+mn-ea"/>
        <a:cs typeface="+mn-cs"/>
      </a:defRPr>
    </a:lvl4pPr>
    <a:lvl5pPr marL="1828800" algn="l" rtl="0" fontAlgn="base">
      <a:spcBef>
        <a:spcPct val="0"/>
      </a:spcBef>
      <a:spcAft>
        <a:spcPct val="0"/>
      </a:spcAft>
      <a:defRPr b="1" kern="1200">
        <a:solidFill>
          <a:schemeClr val="tx1"/>
        </a:solidFill>
        <a:latin typeface="Arial" charset="0"/>
        <a:ea typeface="+mn-ea"/>
        <a:cs typeface="+mn-cs"/>
      </a:defRPr>
    </a:lvl5pPr>
    <a:lvl6pPr marL="2286000" algn="l" defTabSz="914400" rtl="0" eaLnBrk="1" latinLnBrk="0" hangingPunct="1">
      <a:defRPr b="1" kern="1200">
        <a:solidFill>
          <a:schemeClr val="tx1"/>
        </a:solidFill>
        <a:latin typeface="Arial" charset="0"/>
        <a:ea typeface="+mn-ea"/>
        <a:cs typeface="+mn-cs"/>
      </a:defRPr>
    </a:lvl6pPr>
    <a:lvl7pPr marL="2743200" algn="l" defTabSz="914400" rtl="0" eaLnBrk="1" latinLnBrk="0" hangingPunct="1">
      <a:defRPr b="1" kern="1200">
        <a:solidFill>
          <a:schemeClr val="tx1"/>
        </a:solidFill>
        <a:latin typeface="Arial" charset="0"/>
        <a:ea typeface="+mn-ea"/>
        <a:cs typeface="+mn-cs"/>
      </a:defRPr>
    </a:lvl7pPr>
    <a:lvl8pPr marL="3200400" algn="l" defTabSz="914400" rtl="0" eaLnBrk="1" latinLnBrk="0" hangingPunct="1">
      <a:defRPr b="1" kern="1200">
        <a:solidFill>
          <a:schemeClr val="tx1"/>
        </a:solidFill>
        <a:latin typeface="Arial" charset="0"/>
        <a:ea typeface="+mn-ea"/>
        <a:cs typeface="+mn-cs"/>
      </a:defRPr>
    </a:lvl8pPr>
    <a:lvl9pPr marL="3657600" algn="l" defTabSz="914400" rtl="0" eaLnBrk="1" latinLnBrk="0" hangingPunct="1">
      <a:defRPr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8A3B2"/>
    <a:srgbClr val="969696"/>
    <a:srgbClr val="808080"/>
    <a:srgbClr val="000000"/>
    <a:srgbClr val="1C1C1C"/>
    <a:srgbClr val="5F5F5F"/>
    <a:srgbClr val="FFFFFF"/>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846" autoAdjust="0"/>
    <p:restoredTop sz="89037" autoAdjust="0"/>
  </p:normalViewPr>
  <p:slideViewPr>
    <p:cSldViewPr>
      <p:cViewPr>
        <p:scale>
          <a:sx n="66" d="100"/>
          <a:sy n="66" d="100"/>
        </p:scale>
        <p:origin x="-72" y="-6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0" d="100"/>
          <a:sy n="50" d="100"/>
        </p:scale>
        <p:origin x="-3018"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626A815-0383-4689-8765-8117E9F1D2BE}" type="datetimeFigureOut">
              <a:rPr lang="zh-CN" altLang="en-US" smtClean="0"/>
              <a:pPr/>
              <a:t>2023/7/21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A679231-EB16-4B5E-ADC4-75F9A7B03D93}" type="slidenum">
              <a:rPr lang="zh-CN" altLang="en-US" smtClean="0"/>
              <a:pPr/>
              <a:t>‹#›</a:t>
            </a:fld>
            <a:endParaRPr lang="zh-CN" altLang="en-US"/>
          </a:p>
        </p:txBody>
      </p:sp>
    </p:spTree>
    <p:extLst>
      <p:ext uri="{BB962C8B-B14F-4D97-AF65-F5344CB8AC3E}">
        <p14:creationId xmlns:p14="http://schemas.microsoft.com/office/powerpoint/2010/main" val="29237395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vl1pPr>
          </a:lstStyle>
          <a:p>
            <a:endParaRPr lang="en-US" altLang="zh-CN"/>
          </a:p>
        </p:txBody>
      </p:sp>
      <p:sp>
        <p:nvSpPr>
          <p:cNvPr id="32771"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vl1pPr>
          </a:lstStyle>
          <a:p>
            <a:endParaRPr lang="en-US" altLang="zh-CN"/>
          </a:p>
        </p:txBody>
      </p:sp>
      <p:sp>
        <p:nvSpPr>
          <p:cNvPr id="32772"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2773"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32774"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b="0"/>
            </a:lvl1pPr>
          </a:lstStyle>
          <a:p>
            <a:endParaRPr lang="en-US" altLang="zh-CN"/>
          </a:p>
        </p:txBody>
      </p:sp>
      <p:sp>
        <p:nvSpPr>
          <p:cNvPr id="32775"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0"/>
            </a:lvl1pPr>
          </a:lstStyle>
          <a:p>
            <a:fld id="{95149C8E-D283-4DCB-8669-A8932727E3DC}" type="slidenum">
              <a:rPr lang="en-US" altLang="zh-CN"/>
              <a:pPr/>
              <a:t>‹#›</a:t>
            </a:fld>
            <a:endParaRPr lang="en-US" altLang="zh-CN"/>
          </a:p>
        </p:txBody>
      </p:sp>
    </p:spTree>
    <p:extLst>
      <p:ext uri="{BB962C8B-B14F-4D97-AF65-F5344CB8AC3E}">
        <p14:creationId xmlns:p14="http://schemas.microsoft.com/office/powerpoint/2010/main" val="338091653"/>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fld id="{0F453967-5C10-4C54-9657-DC93E62797AC}" type="slidenum">
              <a:rPr lang="zh-CN" altLang="en-US">
                <a:latin typeface="Calibri" pitchFamily="34" charset="0"/>
                <a:ea typeface="宋体" charset="-122"/>
              </a:rPr>
              <a:pPr/>
              <a:t>9</a:t>
            </a:fld>
            <a:endParaRPr lang="en-US" altLang="zh-CN">
              <a:latin typeface="Calibri" pitchFamily="34" charset="0"/>
              <a:ea typeface="宋体"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mtClean="0"/>
              <a:t>微众银行</a:t>
            </a:r>
            <a:r>
              <a:rPr lang="zh-CN" altLang="en-US" baseline="0" smtClean="0"/>
              <a:t>  浙江网商银行</a:t>
            </a:r>
            <a:endParaRPr lang="zh-CN" altLang="en-US"/>
          </a:p>
        </p:txBody>
      </p:sp>
      <p:sp>
        <p:nvSpPr>
          <p:cNvPr id="4" name="灯片编号占位符 3"/>
          <p:cNvSpPr>
            <a:spLocks noGrp="1"/>
          </p:cNvSpPr>
          <p:nvPr>
            <p:ph type="sldNum" sz="quarter" idx="10"/>
          </p:nvPr>
        </p:nvSpPr>
        <p:spPr/>
        <p:txBody>
          <a:bodyPr/>
          <a:lstStyle/>
          <a:p>
            <a:fld id="{95149C8E-D283-4DCB-8669-A8932727E3DC}" type="slidenum">
              <a:rPr lang="en-US" altLang="zh-CN" smtClean="0"/>
              <a:pPr/>
              <a:t>11</a:t>
            </a:fld>
            <a:endParaRPr lang="en-US" altLang="zh-CN"/>
          </a:p>
        </p:txBody>
      </p:sp>
    </p:spTree>
    <p:extLst>
      <p:ext uri="{BB962C8B-B14F-4D97-AF65-F5344CB8AC3E}">
        <p14:creationId xmlns:p14="http://schemas.microsoft.com/office/powerpoint/2010/main" val="3255016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江西裕民银行</a:t>
            </a:r>
            <a:endParaRPr lang="zh-CN" altLang="en-US" dirty="0"/>
          </a:p>
        </p:txBody>
      </p:sp>
      <p:sp>
        <p:nvSpPr>
          <p:cNvPr id="4" name="灯片编号占位符 3"/>
          <p:cNvSpPr>
            <a:spLocks noGrp="1"/>
          </p:cNvSpPr>
          <p:nvPr>
            <p:ph type="sldNum" sz="quarter" idx="10"/>
          </p:nvPr>
        </p:nvSpPr>
        <p:spPr/>
        <p:txBody>
          <a:bodyPr/>
          <a:lstStyle/>
          <a:p>
            <a:fld id="{95149C8E-D283-4DCB-8669-A8932727E3DC}" type="slidenum">
              <a:rPr lang="en-US" altLang="zh-CN" smtClean="0"/>
              <a:pPr/>
              <a:t>12</a:t>
            </a:fld>
            <a:endParaRPr lang="en-US" altLang="zh-CN"/>
          </a:p>
        </p:txBody>
      </p:sp>
    </p:spTree>
    <p:extLst>
      <p:ext uri="{BB962C8B-B14F-4D97-AF65-F5344CB8AC3E}">
        <p14:creationId xmlns:p14="http://schemas.microsoft.com/office/powerpoint/2010/main" val="19722256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11.jpeg"/><Relationship Id="rId4" Type="http://schemas.openxmlformats.org/officeDocument/2006/relationships/image" Target="../media/image10.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42910" y="1142984"/>
            <a:ext cx="8229600" cy="4724400"/>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00034" y="1285860"/>
            <a:ext cx="8229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dirty="0"/>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C3FBCAC-317F-4C4F-A611-8D78CEDA21E2}" type="slidenum">
              <a:rPr lang="en-US" altLang="zh-CN"/>
              <a:pPr/>
              <a:t>‹#›</a:t>
            </a:fld>
            <a:endParaRPr lang="en-US" altLang="zh-CN"/>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2"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smtClean="0"/>
              <a:t>单击此处编辑母版副标题样式</a:t>
            </a:r>
            <a:endParaRPr lang="en-US" altLang="zh-CN" noProof="0" smtClean="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4"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6"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smtClean="0"/>
              <a:t>单击此处编辑母版标题样式</a:t>
            </a:r>
            <a:endParaRPr lang="en-US" altLang="zh-CN" noProof="0" smtClean="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3304A5D-B132-4DEF-B107-AEAD36FA2CF8}" type="slidenum">
              <a:rPr lang="en-US" altLang="zh-CN"/>
              <a:pPr/>
              <a:t>‹#›</a:t>
            </a:fld>
            <a:endParaRPr lang="en-US" altLang="zh-CN"/>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1000"/>
                                        <p:tgtEl>
                                          <p:spTgt spid="4"/>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5"/>
                                        </p:tgtEl>
                                        <p:attrNameLst>
                                          <p:attrName>style.visibility</p:attrName>
                                        </p:attrNameLst>
                                      </p:cBhvr>
                                      <p:to>
                                        <p:strVal val="visible"/>
                                      </p:to>
                                    </p:set>
                                    <p:animEffect transition="in" filter="wipe(left)">
                                      <p:cBhvr>
                                        <p:cTn id="18" dur="1000"/>
                                        <p:tgtEl>
                                          <p:spTgt spid="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1000"/>
                                        <p:tgtEl>
                                          <p:spTgt spid="6"/>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1197289835"/>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94A0DFDD-39CD-4AA8-A9CA-B100F3ACB633}" type="slidenum">
              <a:rPr lang="en-US" altLang="zh-CN"/>
              <a:pPr/>
              <a:t>‹#›</a:t>
            </a:fld>
            <a:endParaRPr lang="en-US" altLang="zh-CN"/>
          </a:p>
        </p:txBody>
      </p:sp>
    </p:spTree>
    <p:extLst>
      <p:ext uri="{BB962C8B-B14F-4D97-AF65-F5344CB8AC3E}">
        <p14:creationId xmlns:p14="http://schemas.microsoft.com/office/powerpoint/2010/main" val="682567115"/>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1C1ACA9-624E-4D3A-85F8-E47E520A2A37}" type="slidenum">
              <a:rPr lang="en-US" altLang="zh-CN"/>
              <a:pPr/>
              <a:t>‹#›</a:t>
            </a:fld>
            <a:endParaRPr lang="en-US" altLang="zh-CN"/>
          </a:p>
        </p:txBody>
      </p:sp>
    </p:spTree>
    <p:extLst>
      <p:ext uri="{BB962C8B-B14F-4D97-AF65-F5344CB8AC3E}">
        <p14:creationId xmlns:p14="http://schemas.microsoft.com/office/powerpoint/2010/main" val="320025730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63F902-2DE4-4152-9865-F6599D96B608}" type="slidenum">
              <a:rPr lang="en-US" altLang="zh-CN"/>
              <a:pPr/>
              <a:t>‹#›</a:t>
            </a:fld>
            <a:endParaRPr lang="en-US" altLang="zh-CN"/>
          </a:p>
        </p:txBody>
      </p:sp>
    </p:spTree>
    <p:extLst>
      <p:ext uri="{BB962C8B-B14F-4D97-AF65-F5344CB8AC3E}">
        <p14:creationId xmlns:p14="http://schemas.microsoft.com/office/powerpoint/2010/main" val="2589888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8611D943-BF0C-4C13-80BA-FA093432C83E}" type="slidenum">
              <a:rPr lang="en-US" altLang="zh-CN"/>
              <a:pPr/>
              <a:t>‹#›</a:t>
            </a:fld>
            <a:endParaRPr lang="en-US" altLang="zh-CN"/>
          </a:p>
        </p:txBody>
      </p:sp>
    </p:spTree>
    <p:extLst>
      <p:ext uri="{BB962C8B-B14F-4D97-AF65-F5344CB8AC3E}">
        <p14:creationId xmlns:p14="http://schemas.microsoft.com/office/powerpoint/2010/main" val="160401652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7244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A7E4D5FF-195B-47AF-8312-E25032DAB6FB}" type="slidenum">
              <a:rPr lang="en-US" altLang="zh-CN"/>
              <a:pPr/>
              <a:t>‹#›</a:t>
            </a:fld>
            <a:endParaRPr lang="en-US" altLang="zh-CN"/>
          </a:p>
        </p:txBody>
      </p:sp>
    </p:spTree>
    <p:extLst>
      <p:ext uri="{BB962C8B-B14F-4D97-AF65-F5344CB8AC3E}">
        <p14:creationId xmlns:p14="http://schemas.microsoft.com/office/powerpoint/2010/main" val="1323751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图表占位符 2"/>
          <p:cNvSpPr>
            <a:spLocks noGrp="1"/>
          </p:cNvSpPr>
          <p:nvPr>
            <p:ph type="chart" idx="1"/>
          </p:nvPr>
        </p:nvSpPr>
        <p:spPr>
          <a:xfrm>
            <a:off x="457200" y="1600200"/>
            <a:ext cx="8229600" cy="4724400"/>
          </a:xfrm>
        </p:spPr>
        <p:txBody>
          <a:bodyPr/>
          <a:lstStyle/>
          <a:p>
            <a:r>
              <a:rPr lang="zh-CN" altLang="en-US" smtClean="0"/>
              <a:t>单击图标添加图表</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B5FB90F5-065C-472E-A953-26FFA5BADA9F}" type="slidenum">
              <a:rPr lang="en-US" altLang="zh-CN"/>
              <a:pPr/>
              <a:t>‹#›</a:t>
            </a:fld>
            <a:endParaRPr lang="en-US" altLang="zh-CN"/>
          </a:p>
        </p:txBody>
      </p:sp>
    </p:spTree>
    <p:extLst>
      <p:ext uri="{BB962C8B-B14F-4D97-AF65-F5344CB8AC3E}">
        <p14:creationId xmlns:p14="http://schemas.microsoft.com/office/powerpoint/2010/main" val="333578525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724400"/>
          </a:xfrm>
        </p:spPr>
        <p:txBody>
          <a:bodyPr/>
          <a:lstStyle/>
          <a:p>
            <a:r>
              <a:rPr lang="zh-CN" altLang="en-US" smtClean="0"/>
              <a:t>单击图标添加表格</a:t>
            </a:r>
            <a:endParaRPr lang="zh-CN" altLang="en-US"/>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3A59EE80-EE21-449F-8CE8-B655959C1F23}" type="slidenum">
              <a:rPr lang="en-US" altLang="zh-CN"/>
              <a:pPr/>
              <a:t>‹#›</a:t>
            </a:fld>
            <a:endParaRPr lang="en-US" altLang="zh-CN"/>
          </a:p>
        </p:txBody>
      </p:sp>
    </p:spTree>
    <p:extLst>
      <p:ext uri="{BB962C8B-B14F-4D97-AF65-F5344CB8AC3E}">
        <p14:creationId xmlns:p14="http://schemas.microsoft.com/office/powerpoint/2010/main" val="348056130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AB981180-3B27-4801-A415-550663ECE271}" type="slidenum">
              <a:rPr lang="en-US" altLang="zh-CN"/>
              <a:pPr/>
              <a:t>‹#›</a:t>
            </a:fld>
            <a:endParaRPr lang="en-US" altLang="zh-CN"/>
          </a:p>
        </p:txBody>
      </p:sp>
    </p:spTree>
    <p:extLst>
      <p:ext uri="{BB962C8B-B14F-4D97-AF65-F5344CB8AC3E}">
        <p14:creationId xmlns:p14="http://schemas.microsoft.com/office/powerpoint/2010/main" val="139696283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8E2408-7821-47D2-9827-2FA5BEBA164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69AF05E5-19E0-42AD-99C8-F3CC58FE76EC}" type="slidenum">
              <a:rPr lang="en-US" altLang="zh-CN"/>
              <a:pPr/>
              <a:t>‹#›</a:t>
            </a:fld>
            <a:endParaRPr lang="en-US" altLang="zh-CN"/>
          </a:p>
        </p:txBody>
      </p:sp>
    </p:spTree>
    <p:extLst>
      <p:ext uri="{BB962C8B-B14F-4D97-AF65-F5344CB8AC3E}">
        <p14:creationId xmlns:p14="http://schemas.microsoft.com/office/powerpoint/2010/main" val="2381356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509CE0F7-E076-443B-944E-E79C63AD3CC8}" type="slidenum">
              <a:rPr lang="en-US" altLang="zh-CN"/>
              <a:pPr/>
              <a:t>‹#›</a:t>
            </a:fld>
            <a:endParaRPr lang="en-US" altLang="zh-CN"/>
          </a:p>
        </p:txBody>
      </p:sp>
    </p:spTree>
    <p:extLst>
      <p:ext uri="{BB962C8B-B14F-4D97-AF65-F5344CB8AC3E}">
        <p14:creationId xmlns:p14="http://schemas.microsoft.com/office/powerpoint/2010/main" val="21121368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8E41B1A-05FF-40BF-94B4-328D6D680C32}" type="slidenum">
              <a:rPr lang="en-US" altLang="zh-CN"/>
              <a:pPr/>
              <a:t>‹#›</a:t>
            </a:fld>
            <a:endParaRPr lang="en-US" altLang="zh-CN"/>
          </a:p>
        </p:txBody>
      </p:sp>
    </p:spTree>
    <p:extLst>
      <p:ext uri="{BB962C8B-B14F-4D97-AF65-F5344CB8AC3E}">
        <p14:creationId xmlns:p14="http://schemas.microsoft.com/office/powerpoint/2010/main" val="35445996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15C75D7E-E1B0-4AF4-B2AA-431C0BF54D6F}" type="slidenum">
              <a:rPr lang="en-US" altLang="zh-CN"/>
              <a:pPr/>
              <a:t>‹#›</a:t>
            </a:fld>
            <a:endParaRPr lang="en-US" altLang="zh-CN"/>
          </a:p>
        </p:txBody>
      </p:sp>
    </p:spTree>
    <p:extLst>
      <p:ext uri="{BB962C8B-B14F-4D97-AF65-F5344CB8AC3E}">
        <p14:creationId xmlns:p14="http://schemas.microsoft.com/office/powerpoint/2010/main" val="27917745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7.gi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21" Type="http://schemas.openxmlformats.org/officeDocument/2006/relationships/image" Target="../media/image6.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 Id="rId22" Type="http://schemas.openxmlformats.org/officeDocument/2006/relationships/image" Target="../media/image7.gif"/></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image" Target="../media/image3.png"/><Relationship Id="rId3" Type="http://schemas.openxmlformats.org/officeDocument/2006/relationships/slideLayout" Target="../slideLayouts/slideLayout31.xml"/><Relationship Id="rId21" Type="http://schemas.openxmlformats.org/officeDocument/2006/relationships/image" Target="../media/image6.jpeg"/><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image" Target="../media/image2.jpeg"/><Relationship Id="rId2" Type="http://schemas.openxmlformats.org/officeDocument/2006/relationships/slideLayout" Target="../slideLayouts/slideLayout30.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theme" Target="../theme/theme3.xml"/><Relationship Id="rId10" Type="http://schemas.openxmlformats.org/officeDocument/2006/relationships/slideLayout" Target="../slideLayouts/slideLayout38.xml"/><Relationship Id="rId19" Type="http://schemas.openxmlformats.org/officeDocument/2006/relationships/image" Target="../media/image4.jpeg"/><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image" Target="../media/image7.gif"/></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5072074"/>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altLang="zh-CN" dirty="0" smtClean="0"/>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1"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1219"/>
                                        </p:tgtEl>
                                        <p:attrNameLst>
                                          <p:attrName>style.visibility</p:attrName>
                                        </p:attrNameLst>
                                      </p:cBhvr>
                                      <p:to>
                                        <p:strVal val="visible"/>
                                      </p:to>
                                    </p:set>
                                    <p:animEffect transition="in" filter="wipe(left)">
                                      <p:cBhvr>
                                        <p:cTn id="13" dur="500"/>
                                        <p:tgtEl>
                                          <p:spTgt spid="1219"/>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1222"/>
                                        </p:tgtEl>
                                        <p:attrNameLst>
                                          <p:attrName>style.visibility</p:attrName>
                                        </p:attrNameLst>
                                      </p:cBhvr>
                                      <p:to>
                                        <p:strVal val="visible"/>
                                      </p:to>
                                    </p:set>
                                    <p:animEffect transition="in" filter="wipe(left)">
                                      <p:cBhvr>
                                        <p:cTn id="17" dur="500"/>
                                        <p:tgtEl>
                                          <p:spTgt spid="1222"/>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1225"/>
                                        </p:tgtEl>
                                        <p:attrNameLst>
                                          <p:attrName>style.visibility</p:attrName>
                                        </p:attrNameLst>
                                      </p:cBhvr>
                                      <p:to>
                                        <p:strVal val="visible"/>
                                      </p:to>
                                    </p:set>
                                    <p:animEffect transition="in" filter="wipe(left)">
                                      <p:cBhvr>
                                        <p:cTn id="21"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1"/>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072462"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642910" y="1357298"/>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 </a:t>
            </a:r>
            <a:endParaRPr lang="en-US" altLang="zh-CN" dirty="0" smtClean="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par>
                                <p:cTn id="14" presetID="22" presetClass="entr" presetSubtype="8" fill="hold" nodeType="withEffect">
                                  <p:stCondLst>
                                    <p:cond delay="50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par>
                                <p:cTn id="17" presetID="22" presetClass="entr" presetSubtype="8" fill="hold" nodeType="with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endParaRPr lang="en-US" altLang="zh-CN" dirty="0"/>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en-US" altLang="zh-CN" dirty="0"/>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37AE3B43-5D3A-47DB-9C27-5B69668D6281}" type="slidenum">
              <a:rPr lang="en-US" altLang="zh-CN"/>
              <a:pPr/>
              <a:t>‹#›</a:t>
            </a:fld>
            <a:endParaRPr lang="en-US" altLang="zh-CN"/>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71868" y="4929198"/>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 </a:t>
            </a:r>
            <a:endParaRPr lang="en-US" altLang="zh-CN" dirty="0" smtClean="0"/>
          </a:p>
        </p:txBody>
      </p:sp>
      <p:grpSp>
        <p:nvGrpSpPr>
          <p:cNvPr id="2"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cstate="print"/>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4"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cstate="print"/>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dirty="0" smtClean="0"/>
              <a:t>单击此处编辑母版标题样式</a:t>
            </a:r>
            <a:endParaRPr lang="en-US" altLang="zh-CN" dirty="0" smtClean="0"/>
          </a:p>
        </p:txBody>
      </p:sp>
      <p:pic>
        <p:nvPicPr>
          <p:cNvPr id="63" name="Picture 6" descr="0005"/>
          <p:cNvPicPr>
            <a:picLocks noChangeAspect="1" noChangeArrowheads="1"/>
          </p:cNvPicPr>
          <p:nvPr userDrawn="1"/>
        </p:nvPicPr>
        <p:blipFill>
          <a:blip r:embed="rId22"/>
          <a:srcRect/>
          <a:stretch>
            <a:fillRect/>
          </a:stretch>
        </p:blipFill>
        <p:spPr bwMode="auto">
          <a:xfrm>
            <a:off x="8072462" y="5786454"/>
            <a:ext cx="866775" cy="8286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blinds(horizontal)">
                                      <p:cBhvr>
                                        <p:cTn id="7" dur="500"/>
                                        <p:tgtEl>
                                          <p:spTgt spid="63"/>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strips(downRight)">
                                      <p:cBhvr>
                                        <p:cTn id="10" dur="1000"/>
                                        <p:tgtEl>
                                          <p:spTgt spid="1026"/>
                                        </p:tgtEl>
                                      </p:cBhvr>
                                    </p:animEffect>
                                  </p:childTnLst>
                                </p:cTn>
                              </p:par>
                              <p:par>
                                <p:cTn id="11" presetID="22" presetClass="entr" presetSubtype="8" fill="hold" nodeType="withEffect">
                                  <p:stCondLst>
                                    <p:cond delay="50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nodeType="afterGroup">
                            <p:stCondLst>
                              <p:cond delay="1000"/>
                            </p:stCondLst>
                            <p:childTnLst>
                              <p:par>
                                <p:cTn id="15" presetID="22" presetClass="entr" presetSubtype="8" fill="hold" nodeType="afterEffect">
                                  <p:stCondLst>
                                    <p:cond delay="70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par>
                          <p:cTn id="18" fill="hold" nodeType="afterGroup">
                            <p:stCondLst>
                              <p:cond delay="2200"/>
                            </p:stCondLst>
                            <p:childTnLst>
                              <p:par>
                                <p:cTn id="19" presetID="22" presetClass="entr" presetSubtype="8" fill="hold" nodeType="afterEffect">
                                  <p:stCondLst>
                                    <p:cond delay="60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FFD97B-5717-40DF-8D8A-A478B443D3C1}" type="datetimeFigureOut">
              <a:rPr lang="zh-CN" altLang="en-US" smtClean="0"/>
              <a:pPr/>
              <a:t>2023/7/21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8E2408-7821-47D2-9827-2FA5BEBA164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tags" Target="../tags/tag32.xml"/><Relationship Id="rId18" Type="http://schemas.openxmlformats.org/officeDocument/2006/relationships/tags" Target="../tags/tag37.xml"/><Relationship Id="rId26" Type="http://schemas.openxmlformats.org/officeDocument/2006/relationships/notesSlide" Target="../notesSlides/notesSlide2.xml"/><Relationship Id="rId3" Type="http://schemas.openxmlformats.org/officeDocument/2006/relationships/tags" Target="../tags/tag22.xml"/><Relationship Id="rId21" Type="http://schemas.openxmlformats.org/officeDocument/2006/relationships/tags" Target="../tags/tag40.xml"/><Relationship Id="rId7" Type="http://schemas.openxmlformats.org/officeDocument/2006/relationships/tags" Target="../tags/tag26.xml"/><Relationship Id="rId12" Type="http://schemas.openxmlformats.org/officeDocument/2006/relationships/tags" Target="../tags/tag31.xml"/><Relationship Id="rId17" Type="http://schemas.openxmlformats.org/officeDocument/2006/relationships/tags" Target="../tags/tag36.xml"/><Relationship Id="rId25" Type="http://schemas.openxmlformats.org/officeDocument/2006/relationships/slideLayout" Target="../slideLayouts/slideLayout34.xml"/><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tags" Target="../tags/tag39.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tags" Target="../tags/tag30.xml"/><Relationship Id="rId24" Type="http://schemas.openxmlformats.org/officeDocument/2006/relationships/tags" Target="../tags/tag43.xml"/><Relationship Id="rId5" Type="http://schemas.openxmlformats.org/officeDocument/2006/relationships/tags" Target="../tags/tag24.xml"/><Relationship Id="rId15" Type="http://schemas.openxmlformats.org/officeDocument/2006/relationships/tags" Target="../tags/tag34.xml"/><Relationship Id="rId23" Type="http://schemas.openxmlformats.org/officeDocument/2006/relationships/tags" Target="../tags/tag42.xml"/><Relationship Id="rId10" Type="http://schemas.openxmlformats.org/officeDocument/2006/relationships/tags" Target="../tags/tag29.xml"/><Relationship Id="rId19" Type="http://schemas.openxmlformats.org/officeDocument/2006/relationships/tags" Target="../tags/tag38.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 Id="rId22" Type="http://schemas.openxmlformats.org/officeDocument/2006/relationships/tags" Target="../tags/tag41.xml"/></Relationships>
</file>

<file path=ppt/slides/_rels/slide12.xml.rels><?xml version="1.0" encoding="UTF-8" standalone="yes"?>
<Relationships xmlns="http://schemas.openxmlformats.org/package/2006/relationships"><Relationship Id="rId3" Type="http://schemas.openxmlformats.org/officeDocument/2006/relationships/hyperlink" Target="&#22270;&#35299;&#24494;&#20247;&#38134;&#34892;.pdf" TargetMode="External"/><Relationship Id="rId2" Type="http://schemas.openxmlformats.org/officeDocument/2006/relationships/notesSlide" Target="../notesSlides/notesSlide3.xml"/><Relationship Id="rId1" Type="http://schemas.openxmlformats.org/officeDocument/2006/relationships/slideLayout" Target="../slideLayouts/slideLayout34.xml"/><Relationship Id="rId4" Type="http://schemas.openxmlformats.org/officeDocument/2006/relationships/hyperlink" Target="https://m.tqcj.com/v/15325.html"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8" Type="http://schemas.openxmlformats.org/officeDocument/2006/relationships/tags" Target="../tags/tag51.xml"/><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slide" Target="slide15.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slideLayout" Target="../slideLayouts/slideLayout34.xml"/><Relationship Id="rId5" Type="http://schemas.openxmlformats.org/officeDocument/2006/relationships/tags" Target="../tags/tag48.xml"/><Relationship Id="rId10" Type="http://schemas.openxmlformats.org/officeDocument/2006/relationships/tags" Target="../tags/tag53.xml"/><Relationship Id="rId4" Type="http://schemas.openxmlformats.org/officeDocument/2006/relationships/tags" Target="../tags/tag47.xml"/><Relationship Id="rId9" Type="http://schemas.openxmlformats.org/officeDocument/2006/relationships/tags" Target="../tags/tag5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8" Type="http://schemas.openxmlformats.org/officeDocument/2006/relationships/tags" Target="../tags/tag61.xml"/><Relationship Id="rId13" Type="http://schemas.openxmlformats.org/officeDocument/2006/relationships/tags" Target="../tags/tag66.xml"/><Relationship Id="rId18" Type="http://schemas.openxmlformats.org/officeDocument/2006/relationships/tags" Target="../tags/tag71.xml"/><Relationship Id="rId3" Type="http://schemas.openxmlformats.org/officeDocument/2006/relationships/tags" Target="../tags/tag56.xml"/><Relationship Id="rId7" Type="http://schemas.openxmlformats.org/officeDocument/2006/relationships/tags" Target="../tags/tag60.xml"/><Relationship Id="rId12" Type="http://schemas.openxmlformats.org/officeDocument/2006/relationships/tags" Target="../tags/tag65.xml"/><Relationship Id="rId17" Type="http://schemas.openxmlformats.org/officeDocument/2006/relationships/tags" Target="../tags/tag70.xml"/><Relationship Id="rId2" Type="http://schemas.openxmlformats.org/officeDocument/2006/relationships/tags" Target="../tags/tag55.xml"/><Relationship Id="rId16" Type="http://schemas.openxmlformats.org/officeDocument/2006/relationships/tags" Target="../tags/tag69.xml"/><Relationship Id="rId1" Type="http://schemas.openxmlformats.org/officeDocument/2006/relationships/tags" Target="../tags/tag54.xml"/><Relationship Id="rId6" Type="http://schemas.openxmlformats.org/officeDocument/2006/relationships/tags" Target="../tags/tag59.xml"/><Relationship Id="rId11" Type="http://schemas.openxmlformats.org/officeDocument/2006/relationships/tags" Target="../tags/tag64.xml"/><Relationship Id="rId5" Type="http://schemas.openxmlformats.org/officeDocument/2006/relationships/tags" Target="../tags/tag58.xml"/><Relationship Id="rId15" Type="http://schemas.openxmlformats.org/officeDocument/2006/relationships/tags" Target="../tags/tag68.xml"/><Relationship Id="rId10" Type="http://schemas.openxmlformats.org/officeDocument/2006/relationships/tags" Target="../tags/tag63.xml"/><Relationship Id="rId19" Type="http://schemas.openxmlformats.org/officeDocument/2006/relationships/slideLayout" Target="../slideLayouts/slideLayout34.xml"/><Relationship Id="rId4" Type="http://schemas.openxmlformats.org/officeDocument/2006/relationships/tags" Target="../tags/tag57.xml"/><Relationship Id="rId9" Type="http://schemas.openxmlformats.org/officeDocument/2006/relationships/tags" Target="../tags/tag62.xml"/><Relationship Id="rId14" Type="http://schemas.openxmlformats.org/officeDocument/2006/relationships/tags" Target="../tags/tag6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4.xml"/><Relationship Id="rId1" Type="http://schemas.openxmlformats.org/officeDocument/2006/relationships/tags" Target="../tags/tag3.xml"/></Relationships>
</file>

<file path=ppt/slides/_rels/slide4.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5.xml"/><Relationship Id="rId1" Type="http://schemas.openxmlformats.org/officeDocument/2006/relationships/slideLayout" Target="../slideLayouts/slideLayout30.xml"/><Relationship Id="rId5" Type="http://schemas.openxmlformats.org/officeDocument/2006/relationships/slide" Target="slide22.xml"/><Relationship Id="rId4" Type="http://schemas.openxmlformats.org/officeDocument/2006/relationships/slide" Target="slide1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9.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notesSlide" Target="../notesSlides/notesSlide1.xml"/><Relationship Id="rId2" Type="http://schemas.openxmlformats.org/officeDocument/2006/relationships/tags" Target="../tags/tag6.xml"/><Relationship Id="rId16" Type="http://schemas.openxmlformats.org/officeDocument/2006/relationships/slideLayout" Target="../slideLayouts/slideLayout34.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932040" y="2420888"/>
            <a:ext cx="3528392" cy="1269553"/>
          </a:xfrm>
        </p:spPr>
        <p:txBody>
          <a:bodyPr/>
          <a:lstStyle/>
          <a:p>
            <a:r>
              <a:rPr lang="zh-CN" altLang="en-US" sz="3600" dirty="0" smtClean="0">
                <a:ea typeface="宋体" charset="-122"/>
              </a:rPr>
              <a:t>第</a:t>
            </a:r>
            <a:r>
              <a:rPr lang="en-US" altLang="zh-CN" sz="3600" dirty="0" smtClean="0">
                <a:ea typeface="宋体" charset="-122"/>
              </a:rPr>
              <a:t>7</a:t>
            </a:r>
            <a:r>
              <a:rPr lang="zh-CN" altLang="en-US" sz="3600" dirty="0" smtClean="0">
                <a:ea typeface="宋体" charset="-122"/>
              </a:rPr>
              <a:t>章 网络银行</a:t>
            </a:r>
            <a:endParaRPr lang="en-US" altLang="zh-CN" sz="3600" dirty="0">
              <a:ea typeface="宋体" charset="-122"/>
            </a:endParaRPr>
          </a:p>
        </p:txBody>
      </p:sp>
      <p:sp>
        <p:nvSpPr>
          <p:cNvPr id="2058" name="Rectangle 10"/>
          <p:cNvSpPr>
            <a:spLocks noGrp="1" noChangeArrowheads="1"/>
          </p:cNvSpPr>
          <p:nvPr>
            <p:ph type="subTitle" idx="1"/>
          </p:nvPr>
        </p:nvSpPr>
        <p:spPr>
          <a:xfrm>
            <a:off x="4648200" y="4343400"/>
            <a:ext cx="4419600" cy="609600"/>
          </a:xfrm>
        </p:spPr>
        <p:txBody>
          <a:bodyPr/>
          <a:lstStyle/>
          <a:p>
            <a:endParaRPr lang="en-US" altLang="zh-CN" dirty="0">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 </a:t>
            </a:r>
            <a:r>
              <a:rPr lang="zh-CN" altLang="en-US" dirty="0"/>
              <a:t>网络银行发展</a:t>
            </a:r>
            <a:r>
              <a:rPr lang="zh-CN" altLang="en-US" dirty="0" smtClean="0"/>
              <a:t>历程</a:t>
            </a:r>
            <a:endParaRPr lang="zh-CN" altLang="en-US" dirty="0"/>
          </a:p>
        </p:txBody>
      </p:sp>
      <p:sp>
        <p:nvSpPr>
          <p:cNvPr id="4" name="TextBox 3"/>
          <p:cNvSpPr txBox="1"/>
          <p:nvPr/>
        </p:nvSpPr>
        <p:spPr>
          <a:xfrm>
            <a:off x="467544" y="1526044"/>
            <a:ext cx="4068452"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rPr>
              <a:t>互联网银行的概念</a:t>
            </a:r>
          </a:p>
        </p:txBody>
      </p:sp>
      <p:sp>
        <p:nvSpPr>
          <p:cNvPr id="5" name="TextBox 4"/>
          <p:cNvSpPr txBox="1"/>
          <p:nvPr/>
        </p:nvSpPr>
        <p:spPr>
          <a:xfrm>
            <a:off x="348305" y="2636912"/>
            <a:ext cx="8096894" cy="3573542"/>
          </a:xfrm>
          <a:prstGeom prst="rect">
            <a:avLst/>
          </a:prstGeom>
          <a:solidFill>
            <a:srgbClr val="FFFFFF">
              <a:lumMod val="95000"/>
            </a:srgbClr>
          </a:solidFill>
          <a:effectLst>
            <a:outerShdw blurRad="50800" dist="38100" dir="8100000" algn="tr" rotWithShape="0">
              <a:prstClr val="black">
                <a:alpha val="40000"/>
              </a:prstClr>
            </a:outerShdw>
          </a:effectLst>
        </p:spPr>
        <p:txBody>
          <a:bodyPr wrap="square" rtlCol="0">
            <a:spAutoFit/>
          </a:bodyPr>
          <a:lstStyle/>
          <a:p>
            <a:pPr marL="342900" indent="-342900">
              <a:lnSpc>
                <a:spcPts val="3200"/>
              </a:lnSpc>
              <a:spcBef>
                <a:spcPts val="1800"/>
              </a:spcBef>
              <a:buFont typeface="Arial" pitchFamily="34" charset="0"/>
              <a:buChar char="•"/>
            </a:pPr>
            <a:r>
              <a:rPr lang="zh-CN" altLang="en-US" sz="2400" b="0" dirty="0">
                <a:solidFill>
                  <a:srgbClr val="FF0000"/>
                </a:solidFill>
              </a:rPr>
              <a:t>互联网银行</a:t>
            </a:r>
            <a:r>
              <a:rPr lang="en-US" altLang="zh-CN" sz="2400" b="0" dirty="0"/>
              <a:t>(Internet bank or E-bank)</a:t>
            </a:r>
            <a:r>
              <a:rPr lang="zh-CN" altLang="en-US" sz="2400" b="0" dirty="0"/>
              <a:t>是指借助现代数字通信、互联网、移动通信及物联网技术</a:t>
            </a:r>
            <a:r>
              <a:rPr lang="zh-CN" altLang="en-US" sz="2400" b="0" dirty="0" smtClean="0"/>
              <a:t>。通过</a:t>
            </a:r>
            <a:r>
              <a:rPr lang="zh-CN" altLang="en-US" sz="2400" b="0" dirty="0"/>
              <a:t>云计算、大数据等方式在线实现为客户提供存款、贷款、支付、结算、汇转、电子票证、电子信用、账户管理、货币互换、</a:t>
            </a:r>
            <a:r>
              <a:rPr lang="en-US" altLang="zh-CN" sz="2400" b="0" dirty="0"/>
              <a:t>P2P</a:t>
            </a:r>
            <a:r>
              <a:rPr lang="zh-CN" altLang="en-US" sz="2400" b="0" dirty="0"/>
              <a:t>金融、投资理财、金融信息等全方位无缝、快捷、安全和高效的互联网金融服务机构。互联网银行可以吸收存款，可以发放贷款，可以做结算支付。</a:t>
            </a:r>
          </a:p>
          <a:p>
            <a:pPr marL="342900" indent="-342900">
              <a:lnSpc>
                <a:spcPts val="3200"/>
              </a:lnSpc>
              <a:spcBef>
                <a:spcPts val="1800"/>
              </a:spcBef>
              <a:buFont typeface="Arial" pitchFamily="34" charset="0"/>
              <a:buChar char="•"/>
            </a:pPr>
            <a:endParaRPr lang="zh-CN" altLang="en-US" sz="2400" b="0" dirty="0"/>
          </a:p>
        </p:txBody>
      </p:sp>
    </p:spTree>
    <p:extLst>
      <p:ext uri="{BB962C8B-B14F-4D97-AF65-F5344CB8AC3E}">
        <p14:creationId xmlns:p14="http://schemas.microsoft.com/office/powerpoint/2010/main" val="1224527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H_Other_1"/>
          <p:cNvSpPr/>
          <p:nvPr>
            <p:custDataLst>
              <p:tags r:id="rId2"/>
            </p:custDataLst>
          </p:nvPr>
        </p:nvSpPr>
        <p:spPr>
          <a:xfrm>
            <a:off x="3676650" y="3360390"/>
            <a:ext cx="1790700" cy="1789510"/>
          </a:xfrm>
          <a:prstGeom prst="ellipse">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5" name="MH_Other_2"/>
          <p:cNvSpPr/>
          <p:nvPr>
            <p:custDataLst>
              <p:tags r:id="rId3"/>
            </p:custDataLst>
          </p:nvPr>
        </p:nvSpPr>
        <p:spPr>
          <a:xfrm>
            <a:off x="5924551" y="3171080"/>
            <a:ext cx="775097" cy="77628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6" name="MH_Other_3"/>
          <p:cNvSpPr/>
          <p:nvPr>
            <p:custDataLst>
              <p:tags r:id="rId4"/>
            </p:custDataLst>
          </p:nvPr>
        </p:nvSpPr>
        <p:spPr>
          <a:xfrm>
            <a:off x="5924551" y="4562921"/>
            <a:ext cx="775097" cy="77628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7" name="MH_Other_4"/>
          <p:cNvSpPr/>
          <p:nvPr>
            <p:custDataLst>
              <p:tags r:id="rId5"/>
            </p:custDataLst>
          </p:nvPr>
        </p:nvSpPr>
        <p:spPr>
          <a:xfrm>
            <a:off x="2444353" y="3171080"/>
            <a:ext cx="775097" cy="77628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sp>
        <p:nvSpPr>
          <p:cNvPr id="8" name="MH_Other_5"/>
          <p:cNvSpPr/>
          <p:nvPr>
            <p:custDataLst>
              <p:tags r:id="rId6"/>
            </p:custDataLst>
          </p:nvPr>
        </p:nvSpPr>
        <p:spPr>
          <a:xfrm>
            <a:off x="2444353" y="4562921"/>
            <a:ext cx="775097" cy="776288"/>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algn="l" rtl="0" fontAlgn="base">
              <a:spcBef>
                <a:spcPct val="0"/>
              </a:spcBef>
              <a:spcAft>
                <a:spcPct val="0"/>
              </a:spcAft>
              <a:defRPr kern="1200">
                <a:solidFill>
                  <a:schemeClr val="lt1"/>
                </a:solidFill>
                <a:latin typeface="+mn-lt"/>
                <a:ea typeface="+mn-ea"/>
                <a:cs typeface="+mn-cs"/>
              </a:defRPr>
            </a:lvl1pPr>
            <a:lvl2pPr marL="457200" algn="l" rtl="0" fontAlgn="base">
              <a:spcBef>
                <a:spcPct val="0"/>
              </a:spcBef>
              <a:spcAft>
                <a:spcPct val="0"/>
              </a:spcAft>
              <a:defRPr kern="1200">
                <a:solidFill>
                  <a:schemeClr val="lt1"/>
                </a:solidFill>
                <a:latin typeface="+mn-lt"/>
                <a:ea typeface="+mn-ea"/>
                <a:cs typeface="+mn-cs"/>
              </a:defRPr>
            </a:lvl2pPr>
            <a:lvl3pPr marL="914400" algn="l" rtl="0" fontAlgn="base">
              <a:spcBef>
                <a:spcPct val="0"/>
              </a:spcBef>
              <a:spcAft>
                <a:spcPct val="0"/>
              </a:spcAft>
              <a:defRPr kern="1200">
                <a:solidFill>
                  <a:schemeClr val="lt1"/>
                </a:solidFill>
                <a:latin typeface="+mn-lt"/>
                <a:ea typeface="+mn-ea"/>
                <a:cs typeface="+mn-cs"/>
              </a:defRPr>
            </a:lvl3pPr>
            <a:lvl4pPr marL="1371600" algn="l" rtl="0" fontAlgn="base">
              <a:spcBef>
                <a:spcPct val="0"/>
              </a:spcBef>
              <a:spcAft>
                <a:spcPct val="0"/>
              </a:spcAft>
              <a:defRPr kern="1200">
                <a:solidFill>
                  <a:schemeClr val="lt1"/>
                </a:solidFill>
                <a:latin typeface="+mn-lt"/>
                <a:ea typeface="+mn-ea"/>
                <a:cs typeface="+mn-cs"/>
              </a:defRPr>
            </a:lvl4pPr>
            <a:lvl5pPr marL="1828800" algn="l" rtl="0" fontAlgn="base">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latin typeface="微软雅黑" panose="020B0503020204020204" pitchFamily="34" charset="-122"/>
              <a:ea typeface="微软雅黑" panose="020B0503020204020204" pitchFamily="34" charset="-122"/>
            </a:endParaRPr>
          </a:p>
        </p:txBody>
      </p:sp>
      <p:cxnSp>
        <p:nvCxnSpPr>
          <p:cNvPr id="9" name="MH_Other_6"/>
          <p:cNvCxnSpPr/>
          <p:nvPr>
            <p:custDataLst>
              <p:tags r:id="rId7"/>
            </p:custDataLst>
          </p:nvPr>
        </p:nvCxnSpPr>
        <p:spPr>
          <a:xfrm>
            <a:off x="3202782" y="3687812"/>
            <a:ext cx="545306" cy="197644"/>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MH_Other_7"/>
          <p:cNvCxnSpPr/>
          <p:nvPr>
            <p:custDataLst>
              <p:tags r:id="rId8"/>
            </p:custDataLst>
          </p:nvPr>
        </p:nvCxnSpPr>
        <p:spPr>
          <a:xfrm flipV="1">
            <a:off x="3201591" y="4630787"/>
            <a:ext cx="550069" cy="204788"/>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 name="MH_Other_8"/>
          <p:cNvCxnSpPr/>
          <p:nvPr>
            <p:custDataLst>
              <p:tags r:id="rId9"/>
            </p:custDataLst>
          </p:nvPr>
        </p:nvCxnSpPr>
        <p:spPr>
          <a:xfrm flipH="1">
            <a:off x="5392341" y="3677096"/>
            <a:ext cx="557213" cy="198835"/>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 name="MH_Other_9"/>
          <p:cNvCxnSpPr/>
          <p:nvPr>
            <p:custDataLst>
              <p:tags r:id="rId10"/>
            </p:custDataLst>
          </p:nvPr>
        </p:nvCxnSpPr>
        <p:spPr>
          <a:xfrm>
            <a:off x="5405438" y="4608165"/>
            <a:ext cx="545306" cy="203597"/>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7179" name="MH_Other_10"/>
          <p:cNvSpPr>
            <a:spLocks noEditPoints="1"/>
          </p:cNvSpPr>
          <p:nvPr>
            <p:custDataLst>
              <p:tags r:id="rId11"/>
            </p:custDataLst>
          </p:nvPr>
        </p:nvSpPr>
        <p:spPr bwMode="auto">
          <a:xfrm>
            <a:off x="4055269" y="3855690"/>
            <a:ext cx="1033463" cy="651272"/>
          </a:xfrm>
          <a:custGeom>
            <a:avLst/>
            <a:gdLst>
              <a:gd name="T0" fmla="*/ 2147483646 w 3545"/>
              <a:gd name="T1" fmla="*/ 2147483646 h 2230"/>
              <a:gd name="T2" fmla="*/ 2147483646 w 3545"/>
              <a:gd name="T3" fmla="*/ 2147483646 h 2230"/>
              <a:gd name="T4" fmla="*/ 2147483646 w 3545"/>
              <a:gd name="T5" fmla="*/ 2147483646 h 2230"/>
              <a:gd name="T6" fmla="*/ 2147483646 w 3545"/>
              <a:gd name="T7" fmla="*/ 2147483646 h 2230"/>
              <a:gd name="T8" fmla="*/ 2147483646 w 3545"/>
              <a:gd name="T9" fmla="*/ 2147483646 h 2230"/>
              <a:gd name="T10" fmla="*/ 2147483646 w 3545"/>
              <a:gd name="T11" fmla="*/ 2147483646 h 2230"/>
              <a:gd name="T12" fmla="*/ 2147483646 w 3545"/>
              <a:gd name="T13" fmla="*/ 2147483646 h 2230"/>
              <a:gd name="T14" fmla="*/ 2147483646 w 3545"/>
              <a:gd name="T15" fmla="*/ 2147483646 h 2230"/>
              <a:gd name="T16" fmla="*/ 2147483646 w 3545"/>
              <a:gd name="T17" fmla="*/ 2147483646 h 2230"/>
              <a:gd name="T18" fmla="*/ 2147483646 w 3545"/>
              <a:gd name="T19" fmla="*/ 2147483646 h 2230"/>
              <a:gd name="T20" fmla="*/ 2147483646 w 3545"/>
              <a:gd name="T21" fmla="*/ 2147483646 h 2230"/>
              <a:gd name="T22" fmla="*/ 2147483646 w 3545"/>
              <a:gd name="T23" fmla="*/ 2147483646 h 2230"/>
              <a:gd name="T24" fmla="*/ 2147483646 w 3545"/>
              <a:gd name="T25" fmla="*/ 2147483646 h 2230"/>
              <a:gd name="T26" fmla="*/ 2147483646 w 3545"/>
              <a:gd name="T27" fmla="*/ 2147483646 h 2230"/>
              <a:gd name="T28" fmla="*/ 2147483646 w 3545"/>
              <a:gd name="T29" fmla="*/ 2147483646 h 2230"/>
              <a:gd name="T30" fmla="*/ 2147483646 w 3545"/>
              <a:gd name="T31" fmla="*/ 2147483646 h 2230"/>
              <a:gd name="T32" fmla="*/ 2147483646 w 3545"/>
              <a:gd name="T33" fmla="*/ 2147483646 h 2230"/>
              <a:gd name="T34" fmla="*/ 2147483646 w 3545"/>
              <a:gd name="T35" fmla="*/ 2147483646 h 2230"/>
              <a:gd name="T36" fmla="*/ 2147483646 w 3545"/>
              <a:gd name="T37" fmla="*/ 2147483646 h 2230"/>
              <a:gd name="T38" fmla="*/ 2147483646 w 3545"/>
              <a:gd name="T39" fmla="*/ 2147483646 h 2230"/>
              <a:gd name="T40" fmla="*/ 2147483646 w 3545"/>
              <a:gd name="T41" fmla="*/ 2147483646 h 2230"/>
              <a:gd name="T42" fmla="*/ 2147483646 w 3545"/>
              <a:gd name="T43" fmla="*/ 2147483646 h 2230"/>
              <a:gd name="T44" fmla="*/ 2147483646 w 3545"/>
              <a:gd name="T45" fmla="*/ 2147483646 h 2230"/>
              <a:gd name="T46" fmla="*/ 2147483646 w 3545"/>
              <a:gd name="T47" fmla="*/ 2147483646 h 2230"/>
              <a:gd name="T48" fmla="*/ 2147483646 w 3545"/>
              <a:gd name="T49" fmla="*/ 2147483646 h 2230"/>
              <a:gd name="T50" fmla="*/ 2147483646 w 3545"/>
              <a:gd name="T51" fmla="*/ 2147483646 h 2230"/>
              <a:gd name="T52" fmla="*/ 2147483646 w 3545"/>
              <a:gd name="T53" fmla="*/ 2147483646 h 2230"/>
              <a:gd name="T54" fmla="*/ 2147483646 w 3545"/>
              <a:gd name="T55" fmla="*/ 2147483646 h 2230"/>
              <a:gd name="T56" fmla="*/ 2147483646 w 3545"/>
              <a:gd name="T57" fmla="*/ 2147483646 h 2230"/>
              <a:gd name="T58" fmla="*/ 2147483646 w 3545"/>
              <a:gd name="T59" fmla="*/ 2147483646 h 2230"/>
              <a:gd name="T60" fmla="*/ 2147483646 w 3545"/>
              <a:gd name="T61" fmla="*/ 2147483646 h 2230"/>
              <a:gd name="T62" fmla="*/ 2147483646 w 3545"/>
              <a:gd name="T63" fmla="*/ 2147483646 h 2230"/>
              <a:gd name="T64" fmla="*/ 2147483646 w 3545"/>
              <a:gd name="T65" fmla="*/ 2147483646 h 2230"/>
              <a:gd name="T66" fmla="*/ 2147483646 w 3545"/>
              <a:gd name="T67" fmla="*/ 2147483646 h 2230"/>
              <a:gd name="T68" fmla="*/ 2147483646 w 3545"/>
              <a:gd name="T69" fmla="*/ 2147483646 h 2230"/>
              <a:gd name="T70" fmla="*/ 2147483646 w 3545"/>
              <a:gd name="T71" fmla="*/ 2147483646 h 2230"/>
              <a:gd name="T72" fmla="*/ 2147483646 w 3545"/>
              <a:gd name="T73" fmla="*/ 2147483646 h 2230"/>
              <a:gd name="T74" fmla="*/ 2147483646 w 3545"/>
              <a:gd name="T75" fmla="*/ 2147483646 h 2230"/>
              <a:gd name="T76" fmla="*/ 2147483646 w 3545"/>
              <a:gd name="T77" fmla="*/ 2147483646 h 2230"/>
              <a:gd name="T78" fmla="*/ 2147483646 w 3545"/>
              <a:gd name="T79" fmla="*/ 2147483646 h 2230"/>
              <a:gd name="T80" fmla="*/ 2147483646 w 3545"/>
              <a:gd name="T81" fmla="*/ 2147483646 h 2230"/>
              <a:gd name="T82" fmla="*/ 2147483646 w 3545"/>
              <a:gd name="T83" fmla="*/ 2147483646 h 2230"/>
              <a:gd name="T84" fmla="*/ 2147483646 w 3545"/>
              <a:gd name="T85" fmla="*/ 2147483646 h 2230"/>
              <a:gd name="T86" fmla="*/ 2147483646 w 3545"/>
              <a:gd name="T87" fmla="*/ 2147483646 h 2230"/>
              <a:gd name="T88" fmla="*/ 2147483646 w 3545"/>
              <a:gd name="T89" fmla="*/ 2147483646 h 2230"/>
              <a:gd name="T90" fmla="*/ 2147483646 w 3545"/>
              <a:gd name="T91" fmla="*/ 2147483646 h 2230"/>
              <a:gd name="T92" fmla="*/ 2147483646 w 3545"/>
              <a:gd name="T93" fmla="*/ 2147483646 h 2230"/>
              <a:gd name="T94" fmla="*/ 2147483646 w 3545"/>
              <a:gd name="T95" fmla="*/ 2147483646 h 2230"/>
              <a:gd name="T96" fmla="*/ 2147483646 w 3545"/>
              <a:gd name="T97" fmla="*/ 2147483646 h 2230"/>
              <a:gd name="T98" fmla="*/ 2147483646 w 3545"/>
              <a:gd name="T99" fmla="*/ 2147483646 h 2230"/>
              <a:gd name="T100" fmla="*/ 2147483646 w 3545"/>
              <a:gd name="T101" fmla="*/ 2147483646 h 2230"/>
              <a:gd name="T102" fmla="*/ 2147483646 w 3545"/>
              <a:gd name="T103" fmla="*/ 2147483646 h 2230"/>
              <a:gd name="T104" fmla="*/ 2147483646 w 3545"/>
              <a:gd name="T105" fmla="*/ 2147483646 h 2230"/>
              <a:gd name="T106" fmla="*/ 2147483646 w 3545"/>
              <a:gd name="T107" fmla="*/ 2147483646 h 2230"/>
              <a:gd name="T108" fmla="*/ 2147483646 w 3545"/>
              <a:gd name="T109" fmla="*/ 2147483646 h 2230"/>
              <a:gd name="T110" fmla="*/ 2147483646 w 3545"/>
              <a:gd name="T111" fmla="*/ 2147483646 h 2230"/>
              <a:gd name="T112" fmla="*/ 2147483646 w 3545"/>
              <a:gd name="T113" fmla="*/ 2147483646 h 223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545" h="2230">
                <a:moveTo>
                  <a:pt x="2903" y="1449"/>
                </a:moveTo>
                <a:lnTo>
                  <a:pt x="2964" y="1453"/>
                </a:lnTo>
                <a:lnTo>
                  <a:pt x="3023" y="1459"/>
                </a:lnTo>
                <a:lnTo>
                  <a:pt x="3079" y="1470"/>
                </a:lnTo>
                <a:lnTo>
                  <a:pt x="3132" y="1485"/>
                </a:lnTo>
                <a:lnTo>
                  <a:pt x="3183" y="1505"/>
                </a:lnTo>
                <a:lnTo>
                  <a:pt x="3230" y="1528"/>
                </a:lnTo>
                <a:lnTo>
                  <a:pt x="3274" y="1557"/>
                </a:lnTo>
                <a:lnTo>
                  <a:pt x="3317" y="1589"/>
                </a:lnTo>
                <a:lnTo>
                  <a:pt x="3354" y="1626"/>
                </a:lnTo>
                <a:lnTo>
                  <a:pt x="3389" y="1667"/>
                </a:lnTo>
                <a:lnTo>
                  <a:pt x="3421" y="1713"/>
                </a:lnTo>
                <a:lnTo>
                  <a:pt x="3449" y="1762"/>
                </a:lnTo>
                <a:lnTo>
                  <a:pt x="3474" y="1816"/>
                </a:lnTo>
                <a:lnTo>
                  <a:pt x="3495" y="1875"/>
                </a:lnTo>
                <a:lnTo>
                  <a:pt x="3513" y="1938"/>
                </a:lnTo>
                <a:lnTo>
                  <a:pt x="3526" y="2004"/>
                </a:lnTo>
                <a:lnTo>
                  <a:pt x="3536" y="2075"/>
                </a:lnTo>
                <a:lnTo>
                  <a:pt x="3542" y="2151"/>
                </a:lnTo>
                <a:lnTo>
                  <a:pt x="3545" y="2230"/>
                </a:lnTo>
                <a:lnTo>
                  <a:pt x="2261" y="2230"/>
                </a:lnTo>
                <a:lnTo>
                  <a:pt x="2262" y="2151"/>
                </a:lnTo>
                <a:lnTo>
                  <a:pt x="2269" y="2075"/>
                </a:lnTo>
                <a:lnTo>
                  <a:pt x="2278" y="2004"/>
                </a:lnTo>
                <a:lnTo>
                  <a:pt x="2292" y="1938"/>
                </a:lnTo>
                <a:lnTo>
                  <a:pt x="2310" y="1875"/>
                </a:lnTo>
                <a:lnTo>
                  <a:pt x="2331" y="1816"/>
                </a:lnTo>
                <a:lnTo>
                  <a:pt x="2355" y="1762"/>
                </a:lnTo>
                <a:lnTo>
                  <a:pt x="2383" y="1713"/>
                </a:lnTo>
                <a:lnTo>
                  <a:pt x="2416" y="1667"/>
                </a:lnTo>
                <a:lnTo>
                  <a:pt x="2450" y="1626"/>
                </a:lnTo>
                <a:lnTo>
                  <a:pt x="2489" y="1589"/>
                </a:lnTo>
                <a:lnTo>
                  <a:pt x="2530" y="1557"/>
                </a:lnTo>
                <a:lnTo>
                  <a:pt x="2574" y="1528"/>
                </a:lnTo>
                <a:lnTo>
                  <a:pt x="2622" y="1505"/>
                </a:lnTo>
                <a:lnTo>
                  <a:pt x="2673" y="1485"/>
                </a:lnTo>
                <a:lnTo>
                  <a:pt x="2726" y="1470"/>
                </a:lnTo>
                <a:lnTo>
                  <a:pt x="2782" y="1459"/>
                </a:lnTo>
                <a:lnTo>
                  <a:pt x="2841" y="1453"/>
                </a:lnTo>
                <a:lnTo>
                  <a:pt x="2903" y="1449"/>
                </a:lnTo>
                <a:close/>
                <a:moveTo>
                  <a:pt x="642" y="1449"/>
                </a:moveTo>
                <a:lnTo>
                  <a:pt x="703" y="1453"/>
                </a:lnTo>
                <a:lnTo>
                  <a:pt x="763" y="1459"/>
                </a:lnTo>
                <a:lnTo>
                  <a:pt x="819" y="1470"/>
                </a:lnTo>
                <a:lnTo>
                  <a:pt x="872" y="1485"/>
                </a:lnTo>
                <a:lnTo>
                  <a:pt x="923" y="1505"/>
                </a:lnTo>
                <a:lnTo>
                  <a:pt x="970" y="1528"/>
                </a:lnTo>
                <a:lnTo>
                  <a:pt x="1014" y="1557"/>
                </a:lnTo>
                <a:lnTo>
                  <a:pt x="1055" y="1589"/>
                </a:lnTo>
                <a:lnTo>
                  <a:pt x="1094" y="1626"/>
                </a:lnTo>
                <a:lnTo>
                  <a:pt x="1129" y="1667"/>
                </a:lnTo>
                <a:lnTo>
                  <a:pt x="1161" y="1713"/>
                </a:lnTo>
                <a:lnTo>
                  <a:pt x="1189" y="1762"/>
                </a:lnTo>
                <a:lnTo>
                  <a:pt x="1214" y="1816"/>
                </a:lnTo>
                <a:lnTo>
                  <a:pt x="1235" y="1875"/>
                </a:lnTo>
                <a:lnTo>
                  <a:pt x="1252" y="1938"/>
                </a:lnTo>
                <a:lnTo>
                  <a:pt x="1266" y="2004"/>
                </a:lnTo>
                <a:lnTo>
                  <a:pt x="1276" y="2075"/>
                </a:lnTo>
                <a:lnTo>
                  <a:pt x="1282" y="2151"/>
                </a:lnTo>
                <a:lnTo>
                  <a:pt x="1285" y="2230"/>
                </a:lnTo>
                <a:lnTo>
                  <a:pt x="0" y="2230"/>
                </a:lnTo>
                <a:lnTo>
                  <a:pt x="2" y="2151"/>
                </a:lnTo>
                <a:lnTo>
                  <a:pt x="8" y="2075"/>
                </a:lnTo>
                <a:lnTo>
                  <a:pt x="18" y="2004"/>
                </a:lnTo>
                <a:lnTo>
                  <a:pt x="31" y="1938"/>
                </a:lnTo>
                <a:lnTo>
                  <a:pt x="49" y="1875"/>
                </a:lnTo>
                <a:lnTo>
                  <a:pt x="70" y="1816"/>
                </a:lnTo>
                <a:lnTo>
                  <a:pt x="95" y="1762"/>
                </a:lnTo>
                <a:lnTo>
                  <a:pt x="123" y="1713"/>
                </a:lnTo>
                <a:lnTo>
                  <a:pt x="154" y="1667"/>
                </a:lnTo>
                <a:lnTo>
                  <a:pt x="190" y="1626"/>
                </a:lnTo>
                <a:lnTo>
                  <a:pt x="228" y="1589"/>
                </a:lnTo>
                <a:lnTo>
                  <a:pt x="270" y="1557"/>
                </a:lnTo>
                <a:lnTo>
                  <a:pt x="314" y="1528"/>
                </a:lnTo>
                <a:lnTo>
                  <a:pt x="362" y="1505"/>
                </a:lnTo>
                <a:lnTo>
                  <a:pt x="413" y="1485"/>
                </a:lnTo>
                <a:lnTo>
                  <a:pt x="466" y="1470"/>
                </a:lnTo>
                <a:lnTo>
                  <a:pt x="522" y="1459"/>
                </a:lnTo>
                <a:lnTo>
                  <a:pt x="580" y="1453"/>
                </a:lnTo>
                <a:lnTo>
                  <a:pt x="642" y="1449"/>
                </a:lnTo>
                <a:close/>
                <a:moveTo>
                  <a:pt x="1778" y="1072"/>
                </a:moveTo>
                <a:lnTo>
                  <a:pt x="1829" y="1073"/>
                </a:lnTo>
                <a:lnTo>
                  <a:pt x="1882" y="1077"/>
                </a:lnTo>
                <a:lnTo>
                  <a:pt x="1937" y="1084"/>
                </a:lnTo>
                <a:lnTo>
                  <a:pt x="1995" y="1092"/>
                </a:lnTo>
                <a:lnTo>
                  <a:pt x="2054" y="1104"/>
                </a:lnTo>
                <a:lnTo>
                  <a:pt x="2113" y="1118"/>
                </a:lnTo>
                <a:lnTo>
                  <a:pt x="2174" y="1136"/>
                </a:lnTo>
                <a:lnTo>
                  <a:pt x="2232" y="1155"/>
                </a:lnTo>
                <a:lnTo>
                  <a:pt x="2289" y="1177"/>
                </a:lnTo>
                <a:lnTo>
                  <a:pt x="2345" y="1200"/>
                </a:lnTo>
                <a:lnTo>
                  <a:pt x="2398" y="1226"/>
                </a:lnTo>
                <a:lnTo>
                  <a:pt x="2448" y="1256"/>
                </a:lnTo>
                <a:lnTo>
                  <a:pt x="2493" y="1287"/>
                </a:lnTo>
                <a:lnTo>
                  <a:pt x="2534" y="1320"/>
                </a:lnTo>
                <a:lnTo>
                  <a:pt x="2569" y="1355"/>
                </a:lnTo>
                <a:lnTo>
                  <a:pt x="2512" y="1383"/>
                </a:lnTo>
                <a:lnTo>
                  <a:pt x="2458" y="1415"/>
                </a:lnTo>
                <a:lnTo>
                  <a:pt x="2407" y="1452"/>
                </a:lnTo>
                <a:lnTo>
                  <a:pt x="2361" y="1494"/>
                </a:lnTo>
                <a:lnTo>
                  <a:pt x="2316" y="1539"/>
                </a:lnTo>
                <a:lnTo>
                  <a:pt x="2277" y="1590"/>
                </a:lnTo>
                <a:lnTo>
                  <a:pt x="2242" y="1645"/>
                </a:lnTo>
                <a:lnTo>
                  <a:pt x="2209" y="1704"/>
                </a:lnTo>
                <a:lnTo>
                  <a:pt x="2182" y="1768"/>
                </a:lnTo>
                <a:lnTo>
                  <a:pt x="2158" y="1835"/>
                </a:lnTo>
                <a:lnTo>
                  <a:pt x="2139" y="1906"/>
                </a:lnTo>
                <a:lnTo>
                  <a:pt x="2123" y="1981"/>
                </a:lnTo>
                <a:lnTo>
                  <a:pt x="2112" y="2060"/>
                </a:lnTo>
                <a:lnTo>
                  <a:pt x="2106" y="2143"/>
                </a:lnTo>
                <a:lnTo>
                  <a:pt x="2103" y="2230"/>
                </a:lnTo>
                <a:lnTo>
                  <a:pt x="1453" y="2230"/>
                </a:lnTo>
                <a:lnTo>
                  <a:pt x="1451" y="2143"/>
                </a:lnTo>
                <a:lnTo>
                  <a:pt x="1443" y="2060"/>
                </a:lnTo>
                <a:lnTo>
                  <a:pt x="1433" y="1981"/>
                </a:lnTo>
                <a:lnTo>
                  <a:pt x="1417" y="1906"/>
                </a:lnTo>
                <a:lnTo>
                  <a:pt x="1398" y="1835"/>
                </a:lnTo>
                <a:lnTo>
                  <a:pt x="1374" y="1768"/>
                </a:lnTo>
                <a:lnTo>
                  <a:pt x="1346" y="1704"/>
                </a:lnTo>
                <a:lnTo>
                  <a:pt x="1315" y="1645"/>
                </a:lnTo>
                <a:lnTo>
                  <a:pt x="1279" y="1590"/>
                </a:lnTo>
                <a:lnTo>
                  <a:pt x="1239" y="1539"/>
                </a:lnTo>
                <a:lnTo>
                  <a:pt x="1196" y="1494"/>
                </a:lnTo>
                <a:lnTo>
                  <a:pt x="1149" y="1452"/>
                </a:lnTo>
                <a:lnTo>
                  <a:pt x="1099" y="1415"/>
                </a:lnTo>
                <a:lnTo>
                  <a:pt x="1045" y="1383"/>
                </a:lnTo>
                <a:lnTo>
                  <a:pt x="986" y="1355"/>
                </a:lnTo>
                <a:lnTo>
                  <a:pt x="1022" y="1320"/>
                </a:lnTo>
                <a:lnTo>
                  <a:pt x="1062" y="1287"/>
                </a:lnTo>
                <a:lnTo>
                  <a:pt x="1107" y="1256"/>
                </a:lnTo>
                <a:lnTo>
                  <a:pt x="1155" y="1226"/>
                </a:lnTo>
                <a:lnTo>
                  <a:pt x="1207" y="1200"/>
                </a:lnTo>
                <a:lnTo>
                  <a:pt x="1262" y="1177"/>
                </a:lnTo>
                <a:lnTo>
                  <a:pt x="1318" y="1155"/>
                </a:lnTo>
                <a:lnTo>
                  <a:pt x="1376" y="1136"/>
                </a:lnTo>
                <a:lnTo>
                  <a:pt x="1436" y="1118"/>
                </a:lnTo>
                <a:lnTo>
                  <a:pt x="1495" y="1104"/>
                </a:lnTo>
                <a:lnTo>
                  <a:pt x="1555" y="1092"/>
                </a:lnTo>
                <a:lnTo>
                  <a:pt x="1613" y="1084"/>
                </a:lnTo>
                <a:lnTo>
                  <a:pt x="1670" y="1077"/>
                </a:lnTo>
                <a:lnTo>
                  <a:pt x="1725" y="1073"/>
                </a:lnTo>
                <a:lnTo>
                  <a:pt x="1778" y="1072"/>
                </a:lnTo>
                <a:close/>
                <a:moveTo>
                  <a:pt x="2877" y="728"/>
                </a:moveTo>
                <a:lnTo>
                  <a:pt x="2922" y="732"/>
                </a:lnTo>
                <a:lnTo>
                  <a:pt x="2967" y="741"/>
                </a:lnTo>
                <a:lnTo>
                  <a:pt x="3008" y="758"/>
                </a:lnTo>
                <a:lnTo>
                  <a:pt x="3047" y="779"/>
                </a:lnTo>
                <a:lnTo>
                  <a:pt x="3081" y="805"/>
                </a:lnTo>
                <a:lnTo>
                  <a:pt x="3111" y="836"/>
                </a:lnTo>
                <a:lnTo>
                  <a:pt x="3137" y="870"/>
                </a:lnTo>
                <a:lnTo>
                  <a:pt x="3159" y="909"/>
                </a:lnTo>
                <a:lnTo>
                  <a:pt x="3175" y="950"/>
                </a:lnTo>
                <a:lnTo>
                  <a:pt x="3185" y="995"/>
                </a:lnTo>
                <a:lnTo>
                  <a:pt x="3188" y="1040"/>
                </a:lnTo>
                <a:lnTo>
                  <a:pt x="3185" y="1087"/>
                </a:lnTo>
                <a:lnTo>
                  <a:pt x="3175" y="1130"/>
                </a:lnTo>
                <a:lnTo>
                  <a:pt x="3159" y="1172"/>
                </a:lnTo>
                <a:lnTo>
                  <a:pt x="3137" y="1210"/>
                </a:lnTo>
                <a:lnTo>
                  <a:pt x="3111" y="1245"/>
                </a:lnTo>
                <a:lnTo>
                  <a:pt x="3081" y="1276"/>
                </a:lnTo>
                <a:lnTo>
                  <a:pt x="3047" y="1302"/>
                </a:lnTo>
                <a:lnTo>
                  <a:pt x="3008" y="1324"/>
                </a:lnTo>
                <a:lnTo>
                  <a:pt x="2967" y="1339"/>
                </a:lnTo>
                <a:lnTo>
                  <a:pt x="2922" y="1349"/>
                </a:lnTo>
                <a:lnTo>
                  <a:pt x="2877" y="1352"/>
                </a:lnTo>
                <a:lnTo>
                  <a:pt x="2830" y="1349"/>
                </a:lnTo>
                <a:lnTo>
                  <a:pt x="2786" y="1339"/>
                </a:lnTo>
                <a:lnTo>
                  <a:pt x="2745" y="1324"/>
                </a:lnTo>
                <a:lnTo>
                  <a:pt x="2707" y="1302"/>
                </a:lnTo>
                <a:lnTo>
                  <a:pt x="2673" y="1276"/>
                </a:lnTo>
                <a:lnTo>
                  <a:pt x="2641" y="1245"/>
                </a:lnTo>
                <a:lnTo>
                  <a:pt x="2615" y="1210"/>
                </a:lnTo>
                <a:lnTo>
                  <a:pt x="2594" y="1172"/>
                </a:lnTo>
                <a:lnTo>
                  <a:pt x="2579" y="1130"/>
                </a:lnTo>
                <a:lnTo>
                  <a:pt x="2569" y="1087"/>
                </a:lnTo>
                <a:lnTo>
                  <a:pt x="2566" y="1040"/>
                </a:lnTo>
                <a:lnTo>
                  <a:pt x="2569" y="995"/>
                </a:lnTo>
                <a:lnTo>
                  <a:pt x="2579" y="950"/>
                </a:lnTo>
                <a:lnTo>
                  <a:pt x="2594" y="909"/>
                </a:lnTo>
                <a:lnTo>
                  <a:pt x="2615" y="870"/>
                </a:lnTo>
                <a:lnTo>
                  <a:pt x="2641" y="836"/>
                </a:lnTo>
                <a:lnTo>
                  <a:pt x="2673" y="805"/>
                </a:lnTo>
                <a:lnTo>
                  <a:pt x="2707" y="779"/>
                </a:lnTo>
                <a:lnTo>
                  <a:pt x="2745" y="758"/>
                </a:lnTo>
                <a:lnTo>
                  <a:pt x="2786" y="741"/>
                </a:lnTo>
                <a:lnTo>
                  <a:pt x="2830" y="732"/>
                </a:lnTo>
                <a:lnTo>
                  <a:pt x="2877" y="728"/>
                </a:lnTo>
                <a:close/>
                <a:moveTo>
                  <a:pt x="616" y="728"/>
                </a:moveTo>
                <a:lnTo>
                  <a:pt x="662" y="732"/>
                </a:lnTo>
                <a:lnTo>
                  <a:pt x="707" y="741"/>
                </a:lnTo>
                <a:lnTo>
                  <a:pt x="748" y="758"/>
                </a:lnTo>
                <a:lnTo>
                  <a:pt x="785" y="779"/>
                </a:lnTo>
                <a:lnTo>
                  <a:pt x="820" y="805"/>
                </a:lnTo>
                <a:lnTo>
                  <a:pt x="851" y="836"/>
                </a:lnTo>
                <a:lnTo>
                  <a:pt x="877" y="870"/>
                </a:lnTo>
                <a:lnTo>
                  <a:pt x="899" y="909"/>
                </a:lnTo>
                <a:lnTo>
                  <a:pt x="914" y="950"/>
                </a:lnTo>
                <a:lnTo>
                  <a:pt x="924" y="995"/>
                </a:lnTo>
                <a:lnTo>
                  <a:pt x="928" y="1040"/>
                </a:lnTo>
                <a:lnTo>
                  <a:pt x="924" y="1087"/>
                </a:lnTo>
                <a:lnTo>
                  <a:pt x="914" y="1130"/>
                </a:lnTo>
                <a:lnTo>
                  <a:pt x="899" y="1172"/>
                </a:lnTo>
                <a:lnTo>
                  <a:pt x="877" y="1210"/>
                </a:lnTo>
                <a:lnTo>
                  <a:pt x="851" y="1245"/>
                </a:lnTo>
                <a:lnTo>
                  <a:pt x="820" y="1276"/>
                </a:lnTo>
                <a:lnTo>
                  <a:pt x="785" y="1302"/>
                </a:lnTo>
                <a:lnTo>
                  <a:pt x="748" y="1324"/>
                </a:lnTo>
                <a:lnTo>
                  <a:pt x="707" y="1339"/>
                </a:lnTo>
                <a:lnTo>
                  <a:pt x="662" y="1349"/>
                </a:lnTo>
                <a:lnTo>
                  <a:pt x="616" y="1352"/>
                </a:lnTo>
                <a:lnTo>
                  <a:pt x="570" y="1349"/>
                </a:lnTo>
                <a:lnTo>
                  <a:pt x="526" y="1339"/>
                </a:lnTo>
                <a:lnTo>
                  <a:pt x="485" y="1324"/>
                </a:lnTo>
                <a:lnTo>
                  <a:pt x="447" y="1302"/>
                </a:lnTo>
                <a:lnTo>
                  <a:pt x="412" y="1276"/>
                </a:lnTo>
                <a:lnTo>
                  <a:pt x="381" y="1245"/>
                </a:lnTo>
                <a:lnTo>
                  <a:pt x="355" y="1210"/>
                </a:lnTo>
                <a:lnTo>
                  <a:pt x="334" y="1172"/>
                </a:lnTo>
                <a:lnTo>
                  <a:pt x="319" y="1130"/>
                </a:lnTo>
                <a:lnTo>
                  <a:pt x="308" y="1087"/>
                </a:lnTo>
                <a:lnTo>
                  <a:pt x="305" y="1040"/>
                </a:lnTo>
                <a:lnTo>
                  <a:pt x="308" y="995"/>
                </a:lnTo>
                <a:lnTo>
                  <a:pt x="319" y="950"/>
                </a:lnTo>
                <a:lnTo>
                  <a:pt x="334" y="909"/>
                </a:lnTo>
                <a:lnTo>
                  <a:pt x="355" y="870"/>
                </a:lnTo>
                <a:lnTo>
                  <a:pt x="381" y="836"/>
                </a:lnTo>
                <a:lnTo>
                  <a:pt x="412" y="805"/>
                </a:lnTo>
                <a:lnTo>
                  <a:pt x="447" y="779"/>
                </a:lnTo>
                <a:lnTo>
                  <a:pt x="485" y="758"/>
                </a:lnTo>
                <a:lnTo>
                  <a:pt x="526" y="741"/>
                </a:lnTo>
                <a:lnTo>
                  <a:pt x="570" y="732"/>
                </a:lnTo>
                <a:lnTo>
                  <a:pt x="616" y="728"/>
                </a:lnTo>
                <a:close/>
                <a:moveTo>
                  <a:pt x="1790" y="0"/>
                </a:moveTo>
                <a:lnTo>
                  <a:pt x="1844" y="3"/>
                </a:lnTo>
                <a:lnTo>
                  <a:pt x="1896" y="12"/>
                </a:lnTo>
                <a:lnTo>
                  <a:pt x="1946" y="27"/>
                </a:lnTo>
                <a:lnTo>
                  <a:pt x="1992" y="46"/>
                </a:lnTo>
                <a:lnTo>
                  <a:pt x="2036" y="71"/>
                </a:lnTo>
                <a:lnTo>
                  <a:pt x="2077" y="101"/>
                </a:lnTo>
                <a:lnTo>
                  <a:pt x="2115" y="135"/>
                </a:lnTo>
                <a:lnTo>
                  <a:pt x="2149" y="172"/>
                </a:lnTo>
                <a:lnTo>
                  <a:pt x="2178" y="213"/>
                </a:lnTo>
                <a:lnTo>
                  <a:pt x="2203" y="258"/>
                </a:lnTo>
                <a:lnTo>
                  <a:pt x="2223" y="305"/>
                </a:lnTo>
                <a:lnTo>
                  <a:pt x="2237" y="355"/>
                </a:lnTo>
                <a:lnTo>
                  <a:pt x="2247" y="406"/>
                </a:lnTo>
                <a:lnTo>
                  <a:pt x="2250" y="460"/>
                </a:lnTo>
                <a:lnTo>
                  <a:pt x="2247" y="514"/>
                </a:lnTo>
                <a:lnTo>
                  <a:pt x="2237" y="565"/>
                </a:lnTo>
                <a:lnTo>
                  <a:pt x="2223" y="615"/>
                </a:lnTo>
                <a:lnTo>
                  <a:pt x="2203" y="662"/>
                </a:lnTo>
                <a:lnTo>
                  <a:pt x="2178" y="707"/>
                </a:lnTo>
                <a:lnTo>
                  <a:pt x="2149" y="748"/>
                </a:lnTo>
                <a:lnTo>
                  <a:pt x="2115" y="786"/>
                </a:lnTo>
                <a:lnTo>
                  <a:pt x="2077" y="819"/>
                </a:lnTo>
                <a:lnTo>
                  <a:pt x="2036" y="849"/>
                </a:lnTo>
                <a:lnTo>
                  <a:pt x="1992" y="874"/>
                </a:lnTo>
                <a:lnTo>
                  <a:pt x="1946" y="893"/>
                </a:lnTo>
                <a:lnTo>
                  <a:pt x="1896" y="908"/>
                </a:lnTo>
                <a:lnTo>
                  <a:pt x="1844" y="917"/>
                </a:lnTo>
                <a:lnTo>
                  <a:pt x="1790" y="920"/>
                </a:lnTo>
                <a:lnTo>
                  <a:pt x="1737" y="917"/>
                </a:lnTo>
                <a:lnTo>
                  <a:pt x="1685" y="908"/>
                </a:lnTo>
                <a:lnTo>
                  <a:pt x="1636" y="893"/>
                </a:lnTo>
                <a:lnTo>
                  <a:pt x="1589" y="874"/>
                </a:lnTo>
                <a:lnTo>
                  <a:pt x="1545" y="849"/>
                </a:lnTo>
                <a:lnTo>
                  <a:pt x="1504" y="819"/>
                </a:lnTo>
                <a:lnTo>
                  <a:pt x="1466" y="786"/>
                </a:lnTo>
                <a:lnTo>
                  <a:pt x="1433" y="748"/>
                </a:lnTo>
                <a:lnTo>
                  <a:pt x="1403" y="707"/>
                </a:lnTo>
                <a:lnTo>
                  <a:pt x="1378" y="662"/>
                </a:lnTo>
                <a:lnTo>
                  <a:pt x="1358" y="615"/>
                </a:lnTo>
                <a:lnTo>
                  <a:pt x="1344" y="565"/>
                </a:lnTo>
                <a:lnTo>
                  <a:pt x="1334" y="514"/>
                </a:lnTo>
                <a:lnTo>
                  <a:pt x="1331" y="460"/>
                </a:lnTo>
                <a:lnTo>
                  <a:pt x="1334" y="406"/>
                </a:lnTo>
                <a:lnTo>
                  <a:pt x="1344" y="355"/>
                </a:lnTo>
                <a:lnTo>
                  <a:pt x="1358" y="305"/>
                </a:lnTo>
                <a:lnTo>
                  <a:pt x="1378" y="258"/>
                </a:lnTo>
                <a:lnTo>
                  <a:pt x="1403" y="213"/>
                </a:lnTo>
                <a:lnTo>
                  <a:pt x="1433" y="172"/>
                </a:lnTo>
                <a:lnTo>
                  <a:pt x="1466" y="135"/>
                </a:lnTo>
                <a:lnTo>
                  <a:pt x="1504" y="101"/>
                </a:lnTo>
                <a:lnTo>
                  <a:pt x="1545" y="71"/>
                </a:lnTo>
                <a:lnTo>
                  <a:pt x="1589" y="46"/>
                </a:lnTo>
                <a:lnTo>
                  <a:pt x="1636" y="27"/>
                </a:lnTo>
                <a:lnTo>
                  <a:pt x="1685" y="12"/>
                </a:lnTo>
                <a:lnTo>
                  <a:pt x="1737" y="3"/>
                </a:lnTo>
                <a:lnTo>
                  <a:pt x="1790" y="0"/>
                </a:lnTo>
                <a:close/>
              </a:path>
            </a:pathLst>
          </a:custGeom>
          <a:solidFill>
            <a:schemeClr val="accent1"/>
          </a:solidFill>
          <a:ln>
            <a:noFill/>
          </a:ln>
        </p:spPr>
        <p:txBody>
          <a:bodyPr/>
          <a:lstStyle/>
          <a:p>
            <a:endParaRPr lang="zh-CN" altLang="en-US"/>
          </a:p>
        </p:txBody>
      </p:sp>
      <p:sp>
        <p:nvSpPr>
          <p:cNvPr id="17" name="MH_Text_3"/>
          <p:cNvSpPr txBox="1">
            <a:spLocks noChangeArrowheads="1"/>
          </p:cNvSpPr>
          <p:nvPr>
            <p:custDataLst>
              <p:tags r:id="rId12"/>
            </p:custDataLst>
          </p:nvPr>
        </p:nvSpPr>
        <p:spPr bwMode="auto">
          <a:xfrm>
            <a:off x="6910388" y="3400136"/>
            <a:ext cx="1982092" cy="75485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10000"/>
              </a:lnSpc>
              <a:defRPr/>
            </a:pPr>
            <a:r>
              <a:rPr lang="en-US" altLang="zh-CN" sz="1600" dirty="0" smtClean="0">
                <a:solidFill>
                  <a:schemeClr val="tx1">
                    <a:lumMod val="50000"/>
                    <a:lumOff val="50000"/>
                  </a:schemeClr>
                </a:solidFill>
                <a:latin typeface="+mn-lt"/>
              </a:rPr>
              <a:t>7*24</a:t>
            </a:r>
            <a:r>
              <a:rPr lang="zh-CN" altLang="en-US" sz="1600" dirty="0" smtClean="0">
                <a:solidFill>
                  <a:schemeClr val="tx1">
                    <a:lumMod val="50000"/>
                    <a:lumOff val="50000"/>
                  </a:schemeClr>
                </a:solidFill>
                <a:latin typeface="+mn-lt"/>
              </a:rPr>
              <a:t>小时服务，方便、高效、快捷</a:t>
            </a:r>
            <a:endParaRPr lang="en-US" altLang="zh-CN" sz="1600" dirty="0">
              <a:solidFill>
                <a:schemeClr val="tx1">
                  <a:lumMod val="50000"/>
                  <a:lumOff val="50000"/>
                </a:schemeClr>
              </a:solidFill>
              <a:latin typeface="+mn-lt"/>
            </a:endParaRPr>
          </a:p>
        </p:txBody>
      </p:sp>
      <p:sp>
        <p:nvSpPr>
          <p:cNvPr id="18" name="MH_SubTitle_3"/>
          <p:cNvSpPr txBox="1">
            <a:spLocks noChangeArrowheads="1"/>
          </p:cNvSpPr>
          <p:nvPr>
            <p:custDataLst>
              <p:tags r:id="rId13"/>
            </p:custDataLst>
          </p:nvPr>
        </p:nvSpPr>
        <p:spPr bwMode="auto">
          <a:xfrm>
            <a:off x="6910388" y="2946053"/>
            <a:ext cx="1797844" cy="43100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defRPr/>
            </a:pPr>
            <a:r>
              <a:rPr lang="zh-CN" altLang="en-US" sz="2400" dirty="0" smtClean="0">
                <a:solidFill>
                  <a:srgbClr val="0070C0"/>
                </a:solidFill>
                <a:latin typeface="+mn-lt"/>
              </a:rPr>
              <a:t>所有操作在线完成</a:t>
            </a:r>
            <a:endParaRPr lang="en-US" altLang="zh-CN" sz="2400" dirty="0">
              <a:solidFill>
                <a:srgbClr val="0070C0"/>
              </a:solidFill>
              <a:latin typeface="+mn-lt"/>
            </a:endParaRPr>
          </a:p>
        </p:txBody>
      </p:sp>
      <p:sp>
        <p:nvSpPr>
          <p:cNvPr id="19" name="MH_Text_4"/>
          <p:cNvSpPr txBox="1">
            <a:spLocks noChangeArrowheads="1"/>
          </p:cNvSpPr>
          <p:nvPr>
            <p:custDataLst>
              <p:tags r:id="rId14"/>
            </p:custDataLst>
          </p:nvPr>
        </p:nvSpPr>
        <p:spPr bwMode="auto">
          <a:xfrm>
            <a:off x="6910388" y="4835575"/>
            <a:ext cx="1797844" cy="753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lnSpc>
                <a:spcPct val="110000"/>
              </a:lnSpc>
              <a:defRPr/>
            </a:pPr>
            <a:r>
              <a:rPr lang="zh-CN" altLang="en-US" sz="1600" dirty="0" smtClean="0">
                <a:solidFill>
                  <a:schemeClr val="tx1">
                    <a:lumMod val="50000"/>
                    <a:lumOff val="50000"/>
                  </a:schemeClr>
                </a:solidFill>
                <a:latin typeface="+mn-lt"/>
              </a:rPr>
              <a:t>共享、透明、开放、全球互联</a:t>
            </a:r>
            <a:endParaRPr lang="en-US" altLang="zh-CN" sz="1600" dirty="0">
              <a:solidFill>
                <a:schemeClr val="tx1">
                  <a:lumMod val="50000"/>
                  <a:lumOff val="50000"/>
                </a:schemeClr>
              </a:solidFill>
              <a:latin typeface="+mn-lt"/>
            </a:endParaRPr>
          </a:p>
        </p:txBody>
      </p:sp>
      <p:sp>
        <p:nvSpPr>
          <p:cNvPr id="20" name="MH_SubTitle_4"/>
          <p:cNvSpPr txBox="1">
            <a:spLocks noChangeArrowheads="1"/>
          </p:cNvSpPr>
          <p:nvPr>
            <p:custDataLst>
              <p:tags r:id="rId15"/>
            </p:custDataLst>
          </p:nvPr>
        </p:nvSpPr>
        <p:spPr bwMode="auto">
          <a:xfrm>
            <a:off x="6910388" y="4337894"/>
            <a:ext cx="1797844" cy="43100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eaLnBrk="1" hangingPunct="1">
              <a:defRPr/>
            </a:pPr>
            <a:r>
              <a:rPr lang="zh-CN" altLang="en-US" sz="2400" dirty="0" smtClean="0">
                <a:solidFill>
                  <a:srgbClr val="0070C0"/>
                </a:solidFill>
                <a:latin typeface="+mn-lt"/>
              </a:rPr>
              <a:t>互联网精神</a:t>
            </a:r>
            <a:endParaRPr lang="en-US" altLang="zh-CN" sz="2400" dirty="0">
              <a:solidFill>
                <a:srgbClr val="0070C0"/>
              </a:solidFill>
              <a:latin typeface="+mn-lt"/>
            </a:endParaRPr>
          </a:p>
        </p:txBody>
      </p:sp>
      <p:sp>
        <p:nvSpPr>
          <p:cNvPr id="21" name="MH_Text_1"/>
          <p:cNvSpPr txBox="1">
            <a:spLocks noChangeArrowheads="1"/>
          </p:cNvSpPr>
          <p:nvPr>
            <p:custDataLst>
              <p:tags r:id="rId16"/>
            </p:custDataLst>
          </p:nvPr>
        </p:nvSpPr>
        <p:spPr bwMode="auto">
          <a:xfrm>
            <a:off x="9150" y="3664000"/>
            <a:ext cx="2233613" cy="44291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lnSpc>
                <a:spcPct val="110000"/>
              </a:lnSpc>
              <a:defRPr/>
            </a:pPr>
            <a:r>
              <a:rPr lang="zh-CN" altLang="en-US" sz="1600" dirty="0" smtClean="0">
                <a:solidFill>
                  <a:schemeClr val="tx1">
                    <a:lumMod val="50000"/>
                    <a:lumOff val="50000"/>
                  </a:schemeClr>
                </a:solidFill>
                <a:latin typeface="+mn-lt"/>
              </a:rPr>
              <a:t>无处不在、无时不在</a:t>
            </a:r>
            <a:endParaRPr lang="en-US" altLang="zh-CN" sz="1600" dirty="0">
              <a:solidFill>
                <a:schemeClr val="tx1">
                  <a:lumMod val="50000"/>
                  <a:lumOff val="50000"/>
                </a:schemeClr>
              </a:solidFill>
              <a:latin typeface="+mn-lt"/>
            </a:endParaRPr>
          </a:p>
        </p:txBody>
      </p:sp>
      <p:sp>
        <p:nvSpPr>
          <p:cNvPr id="22" name="MH_SubTitle_1"/>
          <p:cNvSpPr txBox="1">
            <a:spLocks noChangeArrowheads="1"/>
          </p:cNvSpPr>
          <p:nvPr>
            <p:custDataLst>
              <p:tags r:id="rId17"/>
            </p:custDataLst>
          </p:nvPr>
        </p:nvSpPr>
        <p:spPr bwMode="auto">
          <a:xfrm>
            <a:off x="435769" y="2812503"/>
            <a:ext cx="1797844" cy="77351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defRPr/>
            </a:pPr>
            <a:r>
              <a:rPr lang="zh-CN" altLang="en-US" sz="2400" dirty="0">
                <a:solidFill>
                  <a:srgbClr val="0070C0"/>
                </a:solidFill>
                <a:latin typeface="+mn-lt"/>
              </a:rPr>
              <a:t>无需</a:t>
            </a:r>
            <a:r>
              <a:rPr lang="zh-CN" altLang="en-US" sz="2400" dirty="0" smtClean="0">
                <a:solidFill>
                  <a:srgbClr val="0070C0"/>
                </a:solidFill>
                <a:latin typeface="+mn-lt"/>
              </a:rPr>
              <a:t>分行、服务全球</a:t>
            </a:r>
            <a:endParaRPr lang="en-US" altLang="zh-CN" sz="2400" dirty="0">
              <a:solidFill>
                <a:srgbClr val="0070C0"/>
              </a:solidFill>
              <a:latin typeface="+mn-lt"/>
            </a:endParaRPr>
          </a:p>
        </p:txBody>
      </p:sp>
      <p:sp>
        <p:nvSpPr>
          <p:cNvPr id="23" name="MH_Text_2"/>
          <p:cNvSpPr txBox="1">
            <a:spLocks noChangeArrowheads="1"/>
          </p:cNvSpPr>
          <p:nvPr>
            <p:custDataLst>
              <p:tags r:id="rId18"/>
            </p:custDataLst>
          </p:nvPr>
        </p:nvSpPr>
        <p:spPr bwMode="auto">
          <a:xfrm>
            <a:off x="435769" y="4835575"/>
            <a:ext cx="1797844" cy="75366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oAutofit/>
          </a:bodyPr>
          <a:lstStyle>
            <a:defPPr>
              <a:defRPr lang="en-US"/>
            </a:defPPr>
            <a:lvl1pPr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a:lstStyle>
          <a:p>
            <a:pPr algn="r" eaLnBrk="1" hangingPunct="1">
              <a:lnSpc>
                <a:spcPct val="110000"/>
              </a:lnSpc>
              <a:defRPr/>
            </a:pPr>
            <a:r>
              <a:rPr lang="zh-CN" altLang="en-US" sz="1600" dirty="0" smtClean="0">
                <a:solidFill>
                  <a:schemeClr val="tx1">
                    <a:lumMod val="50000"/>
                    <a:lumOff val="50000"/>
                  </a:schemeClr>
                </a:solidFill>
                <a:latin typeface="+mn-lt"/>
              </a:rPr>
              <a:t>催化金融新模式</a:t>
            </a:r>
            <a:endParaRPr lang="en-US" altLang="zh-CN" sz="1600" dirty="0">
              <a:solidFill>
                <a:schemeClr val="tx1">
                  <a:lumMod val="50000"/>
                  <a:lumOff val="50000"/>
                </a:schemeClr>
              </a:solidFill>
              <a:latin typeface="+mn-lt"/>
            </a:endParaRPr>
          </a:p>
        </p:txBody>
      </p:sp>
      <p:sp>
        <p:nvSpPr>
          <p:cNvPr id="24" name="MH_SubTitle_2"/>
          <p:cNvSpPr txBox="1">
            <a:spLocks noChangeArrowheads="1"/>
          </p:cNvSpPr>
          <p:nvPr>
            <p:custDataLst>
              <p:tags r:id="rId19"/>
            </p:custDataLst>
          </p:nvPr>
        </p:nvSpPr>
        <p:spPr bwMode="auto">
          <a:xfrm>
            <a:off x="179512" y="4197399"/>
            <a:ext cx="2054101" cy="5715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nchor="b">
            <a:noAutofit/>
          </a:bodyPr>
          <a:lstStyle>
            <a:defPPr>
              <a:defRPr lang="zh-CN"/>
            </a:defPPr>
            <a:lvl1pPr algn="r" eaLnBrk="1" hangingPunct="1">
              <a:defRPr>
                <a:solidFill>
                  <a:schemeClr val="tx1">
                    <a:lumMod val="50000"/>
                    <a:lumOff val="50000"/>
                  </a:schemeClr>
                </a:solidFill>
                <a:latin typeface="+mn-lt"/>
                <a:ea typeface="+mn-ea"/>
                <a:cs typeface="Arial" panose="020B0604020202020204" pitchFamily="34" charset="0"/>
              </a:defRPr>
            </a:lvl1pPr>
            <a:lvl2pPr>
              <a:defRPr>
                <a:latin typeface="Calibri" panose="020F0502020204030204" pitchFamily="34" charset="0"/>
                <a:ea typeface="+mn-ea"/>
                <a:cs typeface="Arial" panose="020B0604020202020204" pitchFamily="34" charset="0"/>
              </a:defRPr>
            </a:lvl2pPr>
            <a:lvl3pPr>
              <a:defRPr>
                <a:latin typeface="Calibri" panose="020F0502020204030204" pitchFamily="34" charset="0"/>
                <a:ea typeface="+mn-ea"/>
                <a:cs typeface="Arial" panose="020B0604020202020204" pitchFamily="34" charset="0"/>
              </a:defRPr>
            </a:lvl3pPr>
            <a:lvl4pPr>
              <a:defRPr>
                <a:latin typeface="Calibri" panose="020F0502020204030204" pitchFamily="34" charset="0"/>
                <a:ea typeface="+mn-ea"/>
                <a:cs typeface="Arial" panose="020B0604020202020204" pitchFamily="34" charset="0"/>
              </a:defRPr>
            </a:lvl4pPr>
            <a:lvl5pPr>
              <a:defRPr>
                <a:latin typeface="Calibri" panose="020F0502020204030204" pitchFamily="34" charset="0"/>
                <a:ea typeface="+mn-ea"/>
                <a:cs typeface="Arial" panose="020B0604020202020204" pitchFamily="34" charset="0"/>
              </a:defRPr>
            </a:lvl5pPr>
            <a:lvl6pPr>
              <a:defRPr>
                <a:latin typeface="Calibri" panose="020F0502020204030204" pitchFamily="34" charset="0"/>
                <a:ea typeface="+mn-ea"/>
                <a:cs typeface="Arial" panose="020B0604020202020204" pitchFamily="34" charset="0"/>
              </a:defRPr>
            </a:lvl6pPr>
            <a:lvl7pPr>
              <a:defRPr>
                <a:latin typeface="Calibri" panose="020F0502020204030204" pitchFamily="34" charset="0"/>
                <a:ea typeface="+mn-ea"/>
                <a:cs typeface="Arial" panose="020B0604020202020204" pitchFamily="34" charset="0"/>
              </a:defRPr>
            </a:lvl7pPr>
            <a:lvl8pPr>
              <a:defRPr>
                <a:latin typeface="Calibri" panose="020F0502020204030204" pitchFamily="34" charset="0"/>
                <a:ea typeface="+mn-ea"/>
                <a:cs typeface="Arial" panose="020B0604020202020204" pitchFamily="34" charset="0"/>
              </a:defRPr>
            </a:lvl8pPr>
            <a:lvl9pPr>
              <a:defRPr>
                <a:latin typeface="Calibri" panose="020F0502020204030204" pitchFamily="34" charset="0"/>
                <a:ea typeface="+mn-ea"/>
                <a:cs typeface="Arial" panose="020B0604020202020204" pitchFamily="34" charset="0"/>
              </a:defRPr>
            </a:lvl9pPr>
          </a:lstStyle>
          <a:p>
            <a:r>
              <a:rPr lang="zh-CN" altLang="en-US" sz="2400" dirty="0" smtClean="0">
                <a:solidFill>
                  <a:srgbClr val="0070C0"/>
                </a:solidFill>
              </a:rPr>
              <a:t>极大降低成本</a:t>
            </a:r>
            <a:endParaRPr lang="en-US" altLang="zh-CN" sz="2400" dirty="0">
              <a:solidFill>
                <a:srgbClr val="0070C0"/>
              </a:solidFill>
            </a:endParaRPr>
          </a:p>
        </p:txBody>
      </p:sp>
      <p:sp>
        <p:nvSpPr>
          <p:cNvPr id="26" name="MH_Other_11"/>
          <p:cNvSpPr>
            <a:spLocks noChangeAspect="1"/>
          </p:cNvSpPr>
          <p:nvPr>
            <p:custDataLst>
              <p:tags r:id="rId20"/>
            </p:custDataLst>
          </p:nvPr>
        </p:nvSpPr>
        <p:spPr>
          <a:xfrm>
            <a:off x="2641998" y="3386584"/>
            <a:ext cx="386953" cy="36076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MH_Other_12"/>
          <p:cNvSpPr>
            <a:spLocks noChangeAspect="1"/>
          </p:cNvSpPr>
          <p:nvPr>
            <p:custDataLst>
              <p:tags r:id="rId21"/>
            </p:custDataLst>
          </p:nvPr>
        </p:nvSpPr>
        <p:spPr>
          <a:xfrm>
            <a:off x="6138862" y="3428256"/>
            <a:ext cx="386954" cy="315515"/>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rgbClr val="FFFFFF"/>
              </a:solidFill>
              <a:latin typeface="微软雅黑" panose="020B0503020204020204" pitchFamily="34" charset="-122"/>
              <a:ea typeface="微软雅黑" panose="020B0503020204020204" pitchFamily="34" charset="-122"/>
            </a:endParaRPr>
          </a:p>
        </p:txBody>
      </p:sp>
      <p:sp>
        <p:nvSpPr>
          <p:cNvPr id="28" name="MH_Other_13"/>
          <p:cNvSpPr>
            <a:spLocks noChangeAspect="1"/>
          </p:cNvSpPr>
          <p:nvPr>
            <p:custDataLst>
              <p:tags r:id="rId22"/>
            </p:custDataLst>
          </p:nvPr>
        </p:nvSpPr>
        <p:spPr>
          <a:xfrm>
            <a:off x="2638425" y="4812952"/>
            <a:ext cx="386954" cy="352425"/>
          </a:xfrm>
          <a:custGeom>
            <a:avLst/>
            <a:gdLst/>
            <a:ahLst/>
            <a:cxnLst/>
            <a:rect l="l" t="t" r="r" b="b"/>
            <a:pathLst>
              <a:path w="2284089" h="2079602">
                <a:moveTo>
                  <a:pt x="86815" y="1071782"/>
                </a:moveTo>
                <a:lnTo>
                  <a:pt x="88113" y="1072322"/>
                </a:lnTo>
                <a:lnTo>
                  <a:pt x="87547" y="1073116"/>
                </a:lnTo>
                <a:close/>
                <a:moveTo>
                  <a:pt x="1788507" y="635242"/>
                </a:moveTo>
                <a:lnTo>
                  <a:pt x="1788786" y="635715"/>
                </a:lnTo>
                <a:lnTo>
                  <a:pt x="1787932" y="635786"/>
                </a:lnTo>
                <a:close/>
                <a:moveTo>
                  <a:pt x="569538" y="592800"/>
                </a:moveTo>
                <a:cubicBezTo>
                  <a:pt x="668960" y="592800"/>
                  <a:pt x="749558" y="673398"/>
                  <a:pt x="749558" y="772820"/>
                </a:cubicBezTo>
                <a:cubicBezTo>
                  <a:pt x="749558" y="872242"/>
                  <a:pt x="668960" y="952840"/>
                  <a:pt x="569538" y="952840"/>
                </a:cubicBezTo>
                <a:cubicBezTo>
                  <a:pt x="527872" y="952840"/>
                  <a:pt x="489512" y="938685"/>
                  <a:pt x="460796" y="912621"/>
                </a:cubicBezTo>
                <a:cubicBezTo>
                  <a:pt x="160953" y="1199491"/>
                  <a:pt x="32382" y="1622905"/>
                  <a:pt x="123061" y="2029688"/>
                </a:cubicBezTo>
                <a:lnTo>
                  <a:pt x="122792" y="2030674"/>
                </a:lnTo>
                <a:lnTo>
                  <a:pt x="122422" y="2030846"/>
                </a:lnTo>
                <a:cubicBezTo>
                  <a:pt x="128206" y="2047921"/>
                  <a:pt x="121912" y="2063921"/>
                  <a:pt x="108319" y="2072242"/>
                </a:cubicBezTo>
                <a:lnTo>
                  <a:pt x="93617" y="2078368"/>
                </a:lnTo>
                <a:cubicBezTo>
                  <a:pt x="78806" y="2082076"/>
                  <a:pt x="61999" y="2077403"/>
                  <a:pt x="49824" y="2064742"/>
                </a:cubicBezTo>
                <a:lnTo>
                  <a:pt x="48258" y="2065474"/>
                </a:lnTo>
                <a:cubicBezTo>
                  <a:pt x="46175" y="2062722"/>
                  <a:pt x="43765" y="2060412"/>
                  <a:pt x="41206" y="2058388"/>
                </a:cubicBezTo>
                <a:lnTo>
                  <a:pt x="34720" y="2047096"/>
                </a:lnTo>
                <a:lnTo>
                  <a:pt x="29758" y="2036793"/>
                </a:lnTo>
                <a:lnTo>
                  <a:pt x="31015" y="2036666"/>
                </a:lnTo>
                <a:cubicBezTo>
                  <a:pt x="-62810" y="1599721"/>
                  <a:pt x="78484" y="1146303"/>
                  <a:pt x="402804" y="840118"/>
                </a:cubicBezTo>
                <a:cubicBezTo>
                  <a:pt x="394149" y="819400"/>
                  <a:pt x="389518" y="796651"/>
                  <a:pt x="389518" y="772820"/>
                </a:cubicBezTo>
                <a:cubicBezTo>
                  <a:pt x="389518" y="673398"/>
                  <a:pt x="470116" y="592800"/>
                  <a:pt x="569538" y="592800"/>
                </a:cubicBezTo>
                <a:close/>
                <a:moveTo>
                  <a:pt x="568738" y="204473"/>
                </a:moveTo>
                <a:cubicBezTo>
                  <a:pt x="882635" y="204683"/>
                  <a:pt x="1136929" y="459316"/>
                  <a:pt x="1136718" y="773212"/>
                </a:cubicBezTo>
                <a:cubicBezTo>
                  <a:pt x="1136509" y="1087108"/>
                  <a:pt x="881877" y="1341401"/>
                  <a:pt x="567981" y="1341192"/>
                </a:cubicBezTo>
                <a:cubicBezTo>
                  <a:pt x="515830" y="1341157"/>
                  <a:pt x="465323" y="1334100"/>
                  <a:pt x="418388" y="1317655"/>
                </a:cubicBezTo>
                <a:lnTo>
                  <a:pt x="417956" y="1319386"/>
                </a:lnTo>
                <a:cubicBezTo>
                  <a:pt x="417638" y="1319460"/>
                  <a:pt x="417352" y="1319392"/>
                  <a:pt x="417065" y="1319320"/>
                </a:cubicBezTo>
                <a:lnTo>
                  <a:pt x="411259" y="1315754"/>
                </a:lnTo>
                <a:lnTo>
                  <a:pt x="403881" y="1313786"/>
                </a:lnTo>
                <a:lnTo>
                  <a:pt x="397389" y="1307474"/>
                </a:lnTo>
                <a:lnTo>
                  <a:pt x="397466" y="1307280"/>
                </a:lnTo>
                <a:cubicBezTo>
                  <a:pt x="386426" y="1300408"/>
                  <a:pt x="380901" y="1288764"/>
                  <a:pt x="382056" y="1276919"/>
                </a:cubicBezTo>
                <a:lnTo>
                  <a:pt x="385152" y="1264503"/>
                </a:lnTo>
                <a:cubicBezTo>
                  <a:pt x="392324" y="1247126"/>
                  <a:pt x="413982" y="1238019"/>
                  <a:pt x="435969" y="1243501"/>
                </a:cubicBezTo>
                <a:lnTo>
                  <a:pt x="436787" y="1243861"/>
                </a:lnTo>
                <a:lnTo>
                  <a:pt x="436371" y="1245530"/>
                </a:lnTo>
                <a:cubicBezTo>
                  <a:pt x="438704" y="1243635"/>
                  <a:pt x="440910" y="1244132"/>
                  <a:pt x="443287" y="1244881"/>
                </a:cubicBezTo>
                <a:cubicBezTo>
                  <a:pt x="482765" y="1257317"/>
                  <a:pt x="524743" y="1262958"/>
                  <a:pt x="568032" y="1262985"/>
                </a:cubicBezTo>
                <a:cubicBezTo>
                  <a:pt x="838737" y="1263167"/>
                  <a:pt x="1058333" y="1043864"/>
                  <a:pt x="1058513" y="773160"/>
                </a:cubicBezTo>
                <a:cubicBezTo>
                  <a:pt x="1058694" y="502455"/>
                  <a:pt x="839390" y="282860"/>
                  <a:pt x="568686" y="282679"/>
                </a:cubicBezTo>
                <a:cubicBezTo>
                  <a:pt x="297982" y="282499"/>
                  <a:pt x="78387" y="501802"/>
                  <a:pt x="78206" y="772506"/>
                </a:cubicBezTo>
                <a:cubicBezTo>
                  <a:pt x="78151" y="855495"/>
                  <a:pt x="98723" y="933681"/>
                  <a:pt x="137242" y="1001052"/>
                </a:cubicBezTo>
                <a:lnTo>
                  <a:pt x="136711" y="1001518"/>
                </a:lnTo>
                <a:cubicBezTo>
                  <a:pt x="151076" y="1018274"/>
                  <a:pt x="152475" y="1041066"/>
                  <a:pt x="140479" y="1055055"/>
                </a:cubicBezTo>
                <a:lnTo>
                  <a:pt x="130816" y="1063444"/>
                </a:lnTo>
                <a:cubicBezTo>
                  <a:pt x="115403" y="1073277"/>
                  <a:pt x="93261" y="1068839"/>
                  <a:pt x="78796" y="1052472"/>
                </a:cubicBezTo>
                <a:lnTo>
                  <a:pt x="77048" y="1054008"/>
                </a:lnTo>
                <a:cubicBezTo>
                  <a:pt x="27228" y="971942"/>
                  <a:pt x="-68" y="875382"/>
                  <a:pt x="0" y="772454"/>
                </a:cubicBezTo>
                <a:cubicBezTo>
                  <a:pt x="209" y="458557"/>
                  <a:pt x="254842" y="204264"/>
                  <a:pt x="568738" y="204473"/>
                </a:cubicBezTo>
                <a:close/>
                <a:moveTo>
                  <a:pt x="1744110" y="193576"/>
                </a:moveTo>
                <a:cubicBezTo>
                  <a:pt x="1813698" y="193576"/>
                  <a:pt x="1870110" y="249988"/>
                  <a:pt x="1870110" y="319576"/>
                </a:cubicBezTo>
                <a:cubicBezTo>
                  <a:pt x="1870110" y="364088"/>
                  <a:pt x="1847030" y="403208"/>
                  <a:pt x="1810937" y="423685"/>
                </a:cubicBezTo>
                <a:cubicBezTo>
                  <a:pt x="1876006" y="638245"/>
                  <a:pt x="2050455" y="802592"/>
                  <a:pt x="2267371" y="853783"/>
                </a:cubicBezTo>
                <a:lnTo>
                  <a:pt x="2267774" y="854132"/>
                </a:lnTo>
                <a:lnTo>
                  <a:pt x="2267775" y="854344"/>
                </a:lnTo>
                <a:cubicBezTo>
                  <a:pt x="2277024" y="855501"/>
                  <a:pt x="2283147" y="862058"/>
                  <a:pt x="2284089" y="870289"/>
                </a:cubicBezTo>
                <a:lnTo>
                  <a:pt x="2283762" y="878542"/>
                </a:lnTo>
                <a:cubicBezTo>
                  <a:pt x="2282280" y="886298"/>
                  <a:pt x="2276441" y="893093"/>
                  <a:pt x="2267869" y="895919"/>
                </a:cubicBezTo>
                <a:lnTo>
                  <a:pt x="2267872" y="896816"/>
                </a:lnTo>
                <a:cubicBezTo>
                  <a:pt x="2266131" y="897167"/>
                  <a:pt x="2264526" y="897771"/>
                  <a:pt x="2263022" y="898508"/>
                </a:cubicBezTo>
                <a:lnTo>
                  <a:pt x="2256327" y="898986"/>
                </a:lnTo>
                <a:lnTo>
                  <a:pt x="2250426" y="898975"/>
                </a:lnTo>
                <a:lnTo>
                  <a:pt x="2250640" y="898359"/>
                </a:lnTo>
                <a:cubicBezTo>
                  <a:pt x="2021208" y="842323"/>
                  <a:pt x="1836902" y="668133"/>
                  <a:pt x="1766709" y="441014"/>
                </a:cubicBezTo>
                <a:cubicBezTo>
                  <a:pt x="1759690" y="444854"/>
                  <a:pt x="1751984" y="445576"/>
                  <a:pt x="1744110" y="445576"/>
                </a:cubicBezTo>
                <a:cubicBezTo>
                  <a:pt x="1674522" y="445576"/>
                  <a:pt x="1618110" y="389164"/>
                  <a:pt x="1618110" y="319576"/>
                </a:cubicBezTo>
                <a:cubicBezTo>
                  <a:pt x="1618110" y="249988"/>
                  <a:pt x="1674522" y="193576"/>
                  <a:pt x="1744110" y="193576"/>
                </a:cubicBezTo>
                <a:close/>
                <a:moveTo>
                  <a:pt x="1750820" y="59"/>
                </a:moveTo>
                <a:cubicBezTo>
                  <a:pt x="1792352" y="864"/>
                  <a:pt x="1834412" y="9826"/>
                  <a:pt x="1874735" y="27812"/>
                </a:cubicBezTo>
                <a:cubicBezTo>
                  <a:pt x="2036029" y="99753"/>
                  <a:pt x="2108463" y="288828"/>
                  <a:pt x="2036521" y="450121"/>
                </a:cubicBezTo>
                <a:cubicBezTo>
                  <a:pt x="2024569" y="476919"/>
                  <a:pt x="2009383" y="501264"/>
                  <a:pt x="1990190" y="521625"/>
                </a:cubicBezTo>
                <a:lnTo>
                  <a:pt x="1990981" y="522243"/>
                </a:lnTo>
                <a:cubicBezTo>
                  <a:pt x="1990946" y="522424"/>
                  <a:pt x="1990845" y="522555"/>
                  <a:pt x="1990743" y="522686"/>
                </a:cubicBezTo>
                <a:lnTo>
                  <a:pt x="1987581" y="524854"/>
                </a:lnTo>
                <a:lnTo>
                  <a:pt x="1984881" y="528197"/>
                </a:lnTo>
                <a:lnTo>
                  <a:pt x="1980151" y="530089"/>
                </a:lnTo>
                <a:lnTo>
                  <a:pt x="1980069" y="530005"/>
                </a:lnTo>
                <a:cubicBezTo>
                  <a:pt x="1974010" y="534107"/>
                  <a:pt x="1966761" y="534282"/>
                  <a:pt x="1960937" y="530978"/>
                </a:cubicBezTo>
                <a:lnTo>
                  <a:pt x="1955264" y="526545"/>
                </a:lnTo>
                <a:cubicBezTo>
                  <a:pt x="1947973" y="518882"/>
                  <a:pt x="1948249" y="505665"/>
                  <a:pt x="1956098" y="495619"/>
                </a:cubicBezTo>
                <a:lnTo>
                  <a:pt x="1956471" y="495281"/>
                </a:lnTo>
                <a:lnTo>
                  <a:pt x="1957233" y="495877"/>
                </a:lnTo>
                <a:cubicBezTo>
                  <a:pt x="1956793" y="494244"/>
                  <a:pt x="1957553" y="493224"/>
                  <a:pt x="1958482" y="492173"/>
                </a:cubicBezTo>
                <a:cubicBezTo>
                  <a:pt x="1973908" y="474728"/>
                  <a:pt x="1986414" y="454442"/>
                  <a:pt x="1996335" y="432198"/>
                </a:cubicBezTo>
                <a:cubicBezTo>
                  <a:pt x="2058378" y="293098"/>
                  <a:pt x="1995911" y="130039"/>
                  <a:pt x="1856811" y="67997"/>
                </a:cubicBezTo>
                <a:cubicBezTo>
                  <a:pt x="1717711" y="5955"/>
                  <a:pt x="1554653" y="68422"/>
                  <a:pt x="1492610" y="207522"/>
                </a:cubicBezTo>
                <a:cubicBezTo>
                  <a:pt x="1430568" y="346622"/>
                  <a:pt x="1493036" y="509680"/>
                  <a:pt x="1632135" y="571722"/>
                </a:cubicBezTo>
                <a:cubicBezTo>
                  <a:pt x="1674779" y="590742"/>
                  <a:pt x="1719674" y="598061"/>
                  <a:pt x="1763118" y="593680"/>
                </a:cubicBezTo>
                <a:lnTo>
                  <a:pt x="1763235" y="594059"/>
                </a:lnTo>
                <a:cubicBezTo>
                  <a:pt x="1775135" y="590511"/>
                  <a:pt x="1787171" y="595008"/>
                  <a:pt x="1791616" y="604375"/>
                </a:cubicBezTo>
                <a:lnTo>
                  <a:pt x="1793716" y="611261"/>
                </a:lnTo>
                <a:cubicBezTo>
                  <a:pt x="1795243" y="621434"/>
                  <a:pt x="1787895" y="631799"/>
                  <a:pt x="1776172" y="635489"/>
                </a:cubicBezTo>
                <a:lnTo>
                  <a:pt x="1776562" y="636738"/>
                </a:lnTo>
                <a:cubicBezTo>
                  <a:pt x="1722979" y="643565"/>
                  <a:pt x="1667101" y="635498"/>
                  <a:pt x="1614211" y="611908"/>
                </a:cubicBezTo>
                <a:cubicBezTo>
                  <a:pt x="1452917" y="539967"/>
                  <a:pt x="1380483" y="350892"/>
                  <a:pt x="1452425" y="189598"/>
                </a:cubicBezTo>
                <a:cubicBezTo>
                  <a:pt x="1506381" y="68628"/>
                  <a:pt x="1626225" y="-2359"/>
                  <a:pt x="1750820" y="5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9" name="MH_Other_14"/>
          <p:cNvSpPr>
            <a:spLocks noChangeAspect="1"/>
          </p:cNvSpPr>
          <p:nvPr>
            <p:custDataLst>
              <p:tags r:id="rId23"/>
            </p:custDataLst>
          </p:nvPr>
        </p:nvSpPr>
        <p:spPr>
          <a:xfrm>
            <a:off x="6118623" y="4858196"/>
            <a:ext cx="386953" cy="258366"/>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en-US">
              <a:solidFill>
                <a:srgbClr val="FFFFFF"/>
              </a:solidFill>
              <a:latin typeface="微软雅黑" panose="020B0503020204020204" pitchFamily="34" charset="-122"/>
              <a:ea typeface="微软雅黑" panose="020B0503020204020204" pitchFamily="34" charset="-122"/>
            </a:endParaRPr>
          </a:p>
        </p:txBody>
      </p:sp>
      <p:sp>
        <p:nvSpPr>
          <p:cNvPr id="7192" name="MH_PageTitle"/>
          <p:cNvSpPr>
            <a:spLocks noGrp="1"/>
          </p:cNvSpPr>
          <p:nvPr>
            <p:ph type="title"/>
            <p:custDataLst>
              <p:tags r:id="rId24"/>
            </p:custDataLst>
          </p:nvPr>
        </p:nvSpPr>
        <p:spPr/>
        <p:txBody>
          <a:bodyPr/>
          <a:lstStyle/>
          <a:p>
            <a:r>
              <a:rPr lang="en-US" altLang="zh-CN" dirty="0"/>
              <a:t>7.2 </a:t>
            </a:r>
            <a:r>
              <a:rPr lang="zh-CN" altLang="en-US" dirty="0"/>
              <a:t>网络银行发展</a:t>
            </a:r>
            <a:r>
              <a:rPr lang="zh-CN" altLang="en-US" dirty="0" smtClean="0"/>
              <a:t>历程</a:t>
            </a:r>
          </a:p>
        </p:txBody>
      </p:sp>
      <p:sp>
        <p:nvSpPr>
          <p:cNvPr id="25" name="TextBox 24"/>
          <p:cNvSpPr txBox="1"/>
          <p:nvPr/>
        </p:nvSpPr>
        <p:spPr>
          <a:xfrm>
            <a:off x="467544" y="1526044"/>
            <a:ext cx="4068452"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rPr>
              <a:t>互联网银行的特点</a:t>
            </a:r>
          </a:p>
        </p:txBody>
      </p:sp>
    </p:spTree>
    <p:custDataLst>
      <p:tags r:id="rId1"/>
    </p:custDataLst>
    <p:extLst>
      <p:ext uri="{BB962C8B-B14F-4D97-AF65-F5344CB8AC3E}">
        <p14:creationId xmlns:p14="http://schemas.microsoft.com/office/powerpoint/2010/main" val="24194883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 </a:t>
            </a:r>
            <a:r>
              <a:rPr lang="zh-CN" altLang="en-US" dirty="0"/>
              <a:t>网络银行发展</a:t>
            </a:r>
            <a:r>
              <a:rPr lang="zh-CN" altLang="en-US" dirty="0" smtClean="0"/>
              <a:t>历程</a:t>
            </a:r>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1843450810"/>
              </p:ext>
            </p:extLst>
          </p:nvPr>
        </p:nvGraphicFramePr>
        <p:xfrm>
          <a:off x="467544" y="1556792"/>
          <a:ext cx="8517632" cy="3888432"/>
        </p:xfrm>
        <a:graphic>
          <a:graphicData uri="http://schemas.openxmlformats.org/drawingml/2006/table">
            <a:tbl>
              <a:tblPr/>
              <a:tblGrid>
                <a:gridCol w="1295738"/>
                <a:gridCol w="1343608"/>
                <a:gridCol w="1511559"/>
                <a:gridCol w="4366727"/>
              </a:tblGrid>
              <a:tr h="486054">
                <a:tc>
                  <a:txBody>
                    <a:bodyPr/>
                    <a:lstStyle/>
                    <a:p>
                      <a:pPr algn="ctr"/>
                      <a:r>
                        <a:rPr lang="zh-CN" altLang="en-US" b="1" dirty="0">
                          <a:solidFill>
                            <a:srgbClr val="252525"/>
                          </a:solidFill>
                          <a:effectLst/>
                        </a:rPr>
                        <a:t>银行</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b="1" dirty="0">
                          <a:solidFill>
                            <a:srgbClr val="252525"/>
                          </a:solidFill>
                          <a:effectLst/>
                        </a:rPr>
                        <a:t>开业时间</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b="1" dirty="0">
                          <a:solidFill>
                            <a:srgbClr val="252525"/>
                          </a:solidFill>
                          <a:effectLst/>
                        </a:rPr>
                        <a:t>注册资本</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b="1" dirty="0">
                          <a:solidFill>
                            <a:srgbClr val="252525"/>
                          </a:solidFill>
                          <a:effectLst/>
                        </a:rPr>
                        <a:t>参与的互联网公司</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6054">
                <a:tc>
                  <a:txBody>
                    <a:bodyPr/>
                    <a:lstStyle/>
                    <a:p>
                      <a:pPr algn="ctr"/>
                      <a:r>
                        <a:rPr lang="zh-CN" altLang="en-US" dirty="0">
                          <a:solidFill>
                            <a:srgbClr val="252525"/>
                          </a:solidFill>
                          <a:effectLst/>
                          <a:latin typeface="+mn-lt"/>
                          <a:ea typeface="+mj-ea"/>
                          <a:hlinkClick r:id="rId3" action="ppaction://hlinkfile"/>
                        </a:rPr>
                        <a:t>微众银行</a:t>
                      </a:r>
                      <a:endParaRPr lang="zh-CN" altLang="en-US" dirty="0">
                        <a:solidFill>
                          <a:srgbClr val="252525"/>
                        </a:solidFill>
                        <a:effectLst/>
                        <a:latin typeface="+mn-lt"/>
                        <a:ea typeface="+mj-ea"/>
                      </a:endParaRP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dirty="0">
                          <a:solidFill>
                            <a:srgbClr val="252525"/>
                          </a:solidFill>
                          <a:effectLst/>
                          <a:latin typeface="+mn-lt"/>
                          <a:ea typeface="+mj-ea"/>
                        </a:rPr>
                        <a:t>2014.12.28</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dirty="0">
                          <a:solidFill>
                            <a:srgbClr val="252525"/>
                          </a:solidFill>
                          <a:effectLst/>
                          <a:latin typeface="+mn-lt"/>
                          <a:ea typeface="+mj-ea"/>
                        </a:rPr>
                        <a:t>42</a:t>
                      </a:r>
                      <a:r>
                        <a:rPr lang="zh-CN" altLang="en-US" dirty="0">
                          <a:solidFill>
                            <a:srgbClr val="252525"/>
                          </a:solidFill>
                          <a:effectLst/>
                          <a:latin typeface="+mn-lt"/>
                          <a:ea typeface="+mj-ea"/>
                        </a:rPr>
                        <a:t>亿</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a:solidFill>
                            <a:srgbClr val="252525"/>
                          </a:solidFill>
                          <a:effectLst/>
                          <a:latin typeface="+mn-lt"/>
                          <a:ea typeface="+mj-ea"/>
                        </a:rPr>
                        <a:t>腾讯持有</a:t>
                      </a:r>
                      <a:r>
                        <a:rPr lang="en-US" altLang="zh-CN">
                          <a:solidFill>
                            <a:srgbClr val="252525"/>
                          </a:solidFill>
                          <a:effectLst/>
                          <a:latin typeface="+mn-lt"/>
                          <a:ea typeface="+mj-ea"/>
                        </a:rPr>
                        <a:t>30%</a:t>
                      </a:r>
                      <a:r>
                        <a:rPr lang="zh-CN" altLang="en-US">
                          <a:solidFill>
                            <a:srgbClr val="252525"/>
                          </a:solidFill>
                          <a:effectLst/>
                          <a:latin typeface="+mn-lt"/>
                          <a:ea typeface="+mj-ea"/>
                        </a:rPr>
                        <a:t>股权</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6054">
                <a:tc>
                  <a:txBody>
                    <a:bodyPr/>
                    <a:lstStyle/>
                    <a:p>
                      <a:pPr algn="ctr"/>
                      <a:r>
                        <a:rPr lang="zh-CN" altLang="en-US" dirty="0">
                          <a:solidFill>
                            <a:srgbClr val="252525"/>
                          </a:solidFill>
                          <a:effectLst/>
                          <a:latin typeface="+mn-lt"/>
                          <a:ea typeface="+mj-ea"/>
                          <a:hlinkClick r:id="rId4"/>
                        </a:rPr>
                        <a:t>网商银行</a:t>
                      </a:r>
                      <a:endParaRPr lang="zh-CN" altLang="en-US" dirty="0">
                        <a:solidFill>
                          <a:srgbClr val="252525"/>
                        </a:solidFill>
                        <a:effectLst/>
                        <a:latin typeface="+mn-lt"/>
                        <a:ea typeface="+mj-ea"/>
                      </a:endParaRP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dirty="0">
                          <a:solidFill>
                            <a:srgbClr val="252525"/>
                          </a:solidFill>
                          <a:effectLst/>
                          <a:latin typeface="+mn-lt"/>
                          <a:ea typeface="+mj-ea"/>
                        </a:rPr>
                        <a:t>2015.6.25</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dirty="0">
                          <a:solidFill>
                            <a:srgbClr val="252525"/>
                          </a:solidFill>
                          <a:effectLst/>
                          <a:latin typeface="+mn-lt"/>
                          <a:ea typeface="+mj-ea"/>
                        </a:rPr>
                        <a:t>40</a:t>
                      </a:r>
                      <a:r>
                        <a:rPr lang="zh-CN" altLang="en-US" dirty="0">
                          <a:solidFill>
                            <a:srgbClr val="252525"/>
                          </a:solidFill>
                          <a:effectLst/>
                          <a:latin typeface="+mn-lt"/>
                          <a:ea typeface="+mj-ea"/>
                        </a:rPr>
                        <a:t>亿</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dirty="0">
                          <a:solidFill>
                            <a:srgbClr val="252525"/>
                          </a:solidFill>
                          <a:effectLst/>
                          <a:latin typeface="+mn-lt"/>
                          <a:ea typeface="+mj-ea"/>
                        </a:rPr>
                        <a:t>蚂蚁金服持有</a:t>
                      </a:r>
                      <a:r>
                        <a:rPr lang="en-US" altLang="zh-CN" dirty="0">
                          <a:solidFill>
                            <a:srgbClr val="252525"/>
                          </a:solidFill>
                          <a:effectLst/>
                          <a:latin typeface="+mn-lt"/>
                          <a:ea typeface="+mj-ea"/>
                        </a:rPr>
                        <a:t>30%</a:t>
                      </a:r>
                      <a:r>
                        <a:rPr lang="zh-CN" altLang="en-US" dirty="0">
                          <a:solidFill>
                            <a:srgbClr val="252525"/>
                          </a:solidFill>
                          <a:effectLst/>
                          <a:latin typeface="+mn-lt"/>
                          <a:ea typeface="+mj-ea"/>
                        </a:rPr>
                        <a:t>股权</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972108">
                <a:tc>
                  <a:txBody>
                    <a:bodyPr/>
                    <a:lstStyle/>
                    <a:p>
                      <a:pPr algn="ctr"/>
                      <a:r>
                        <a:rPr lang="zh-CN" altLang="en-US">
                          <a:solidFill>
                            <a:srgbClr val="252525"/>
                          </a:solidFill>
                          <a:effectLst/>
                          <a:latin typeface="+mn-lt"/>
                          <a:ea typeface="+mj-ea"/>
                        </a:rPr>
                        <a:t>新网银行</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a:solidFill>
                            <a:srgbClr val="252525"/>
                          </a:solidFill>
                          <a:effectLst/>
                          <a:latin typeface="+mn-lt"/>
                          <a:ea typeface="+mj-ea"/>
                        </a:rPr>
                        <a:t>2016.12.28</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dirty="0">
                          <a:solidFill>
                            <a:srgbClr val="252525"/>
                          </a:solidFill>
                          <a:effectLst/>
                          <a:latin typeface="+mn-lt"/>
                          <a:ea typeface="+mj-ea"/>
                        </a:rPr>
                        <a:t>30</a:t>
                      </a:r>
                      <a:r>
                        <a:rPr lang="zh-CN" altLang="en-US" dirty="0">
                          <a:solidFill>
                            <a:srgbClr val="252525"/>
                          </a:solidFill>
                          <a:effectLst/>
                          <a:latin typeface="+mn-lt"/>
                          <a:ea typeface="+mj-ea"/>
                        </a:rPr>
                        <a:t>亿</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dirty="0">
                          <a:solidFill>
                            <a:srgbClr val="252525"/>
                          </a:solidFill>
                          <a:effectLst/>
                          <a:latin typeface="+mn-lt"/>
                          <a:ea typeface="+mj-ea"/>
                        </a:rPr>
                        <a:t>小米持有</a:t>
                      </a:r>
                      <a:r>
                        <a:rPr lang="en-US" altLang="zh-CN" dirty="0">
                          <a:solidFill>
                            <a:srgbClr val="252525"/>
                          </a:solidFill>
                          <a:effectLst/>
                          <a:latin typeface="+mn-lt"/>
                          <a:ea typeface="+mj-ea"/>
                        </a:rPr>
                        <a:t>29.5%</a:t>
                      </a:r>
                      <a:r>
                        <a:rPr lang="zh-CN" altLang="en-US" dirty="0">
                          <a:solidFill>
                            <a:srgbClr val="252525"/>
                          </a:solidFill>
                          <a:effectLst/>
                          <a:latin typeface="+mn-lt"/>
                          <a:ea typeface="+mj-ea"/>
                        </a:rPr>
                        <a:t>股权，与新希望、红旗连锁等共同设立</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6054">
                <a:tc>
                  <a:txBody>
                    <a:bodyPr/>
                    <a:lstStyle/>
                    <a:p>
                      <a:pPr algn="ctr"/>
                      <a:r>
                        <a:rPr lang="zh-CN" altLang="en-US">
                          <a:solidFill>
                            <a:srgbClr val="252525"/>
                          </a:solidFill>
                          <a:effectLst/>
                          <a:latin typeface="+mn-lt"/>
                          <a:ea typeface="+mj-ea"/>
                        </a:rPr>
                        <a:t>亿联银行</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a:solidFill>
                            <a:srgbClr val="252525"/>
                          </a:solidFill>
                          <a:effectLst/>
                          <a:latin typeface="+mn-lt"/>
                          <a:ea typeface="+mj-ea"/>
                        </a:rPr>
                        <a:t>2017.5.16</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a:solidFill>
                            <a:srgbClr val="252525"/>
                          </a:solidFill>
                          <a:effectLst/>
                          <a:latin typeface="+mn-lt"/>
                          <a:ea typeface="+mj-ea"/>
                        </a:rPr>
                        <a:t>20</a:t>
                      </a:r>
                      <a:r>
                        <a:rPr lang="zh-CN" altLang="en-US">
                          <a:solidFill>
                            <a:srgbClr val="252525"/>
                          </a:solidFill>
                          <a:effectLst/>
                          <a:latin typeface="+mn-lt"/>
                          <a:ea typeface="+mj-ea"/>
                        </a:rPr>
                        <a:t>亿</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dirty="0">
                          <a:solidFill>
                            <a:srgbClr val="252525"/>
                          </a:solidFill>
                          <a:effectLst/>
                          <a:latin typeface="+mn-lt"/>
                          <a:ea typeface="+mj-ea"/>
                        </a:rPr>
                        <a:t>美团点评关联方为第二大股东持股</a:t>
                      </a:r>
                      <a:r>
                        <a:rPr lang="en-US" altLang="zh-CN" dirty="0">
                          <a:solidFill>
                            <a:srgbClr val="252525"/>
                          </a:solidFill>
                          <a:effectLst/>
                          <a:latin typeface="+mn-lt"/>
                          <a:ea typeface="+mj-ea"/>
                        </a:rPr>
                        <a:t>28.5%</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6054">
                <a:tc>
                  <a:txBody>
                    <a:bodyPr/>
                    <a:lstStyle/>
                    <a:p>
                      <a:pPr algn="ctr"/>
                      <a:r>
                        <a:rPr lang="zh-CN" altLang="en-US">
                          <a:solidFill>
                            <a:srgbClr val="252525"/>
                          </a:solidFill>
                          <a:effectLst/>
                          <a:latin typeface="+mn-lt"/>
                          <a:ea typeface="+mj-ea"/>
                        </a:rPr>
                        <a:t>苏宁银行</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a:solidFill>
                            <a:srgbClr val="252525"/>
                          </a:solidFill>
                          <a:effectLst/>
                          <a:latin typeface="+mn-lt"/>
                          <a:ea typeface="+mj-ea"/>
                        </a:rPr>
                        <a:t>2017.6.16</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a:solidFill>
                            <a:srgbClr val="252525"/>
                          </a:solidFill>
                          <a:effectLst/>
                          <a:latin typeface="+mn-lt"/>
                          <a:ea typeface="+mj-ea"/>
                        </a:rPr>
                        <a:t>40</a:t>
                      </a:r>
                      <a:r>
                        <a:rPr lang="zh-CN" altLang="en-US">
                          <a:solidFill>
                            <a:srgbClr val="252525"/>
                          </a:solidFill>
                          <a:effectLst/>
                          <a:latin typeface="+mn-lt"/>
                          <a:ea typeface="+mj-ea"/>
                        </a:rPr>
                        <a:t>亿</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dirty="0">
                          <a:solidFill>
                            <a:srgbClr val="252525"/>
                          </a:solidFill>
                          <a:effectLst/>
                          <a:latin typeface="+mn-lt"/>
                          <a:ea typeface="+mj-ea"/>
                        </a:rPr>
                        <a:t>苏宁云商为第一大股东持股</a:t>
                      </a:r>
                      <a:r>
                        <a:rPr lang="en-US" altLang="zh-CN" dirty="0">
                          <a:solidFill>
                            <a:srgbClr val="252525"/>
                          </a:solidFill>
                          <a:effectLst/>
                          <a:latin typeface="+mn-lt"/>
                          <a:ea typeface="+mj-ea"/>
                        </a:rPr>
                        <a:t>30%</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r h="486054">
                <a:tc>
                  <a:txBody>
                    <a:bodyPr/>
                    <a:lstStyle/>
                    <a:p>
                      <a:pPr algn="ctr"/>
                      <a:r>
                        <a:rPr lang="zh-CN" altLang="en-US">
                          <a:solidFill>
                            <a:srgbClr val="252525"/>
                          </a:solidFill>
                          <a:effectLst/>
                          <a:latin typeface="+mn-lt"/>
                          <a:ea typeface="+mj-ea"/>
                        </a:rPr>
                        <a:t>百信银行</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a:solidFill>
                            <a:srgbClr val="252525"/>
                          </a:solidFill>
                          <a:effectLst/>
                          <a:latin typeface="+mn-lt"/>
                          <a:ea typeface="+mj-ea"/>
                        </a:rPr>
                        <a:t>2017.11.18</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en-US" altLang="zh-CN" dirty="0">
                          <a:solidFill>
                            <a:srgbClr val="252525"/>
                          </a:solidFill>
                          <a:effectLst/>
                          <a:latin typeface="+mn-lt"/>
                          <a:ea typeface="+mj-ea"/>
                        </a:rPr>
                        <a:t>20</a:t>
                      </a:r>
                      <a:r>
                        <a:rPr lang="zh-CN" altLang="en-US" dirty="0">
                          <a:solidFill>
                            <a:srgbClr val="252525"/>
                          </a:solidFill>
                          <a:effectLst/>
                          <a:latin typeface="+mn-lt"/>
                          <a:ea typeface="+mj-ea"/>
                        </a:rPr>
                        <a:t>亿</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pPr algn="ctr"/>
                      <a:r>
                        <a:rPr lang="zh-CN" altLang="en-US" dirty="0">
                          <a:solidFill>
                            <a:srgbClr val="252525"/>
                          </a:solidFill>
                          <a:effectLst/>
                          <a:latin typeface="+mn-lt"/>
                          <a:ea typeface="+mj-ea"/>
                        </a:rPr>
                        <a:t>中信银行控股</a:t>
                      </a:r>
                      <a:r>
                        <a:rPr lang="en-US" altLang="zh-CN" dirty="0">
                          <a:solidFill>
                            <a:srgbClr val="252525"/>
                          </a:solidFill>
                          <a:effectLst/>
                          <a:latin typeface="+mn-lt"/>
                          <a:ea typeface="+mj-ea"/>
                        </a:rPr>
                        <a:t>70%</a:t>
                      </a:r>
                      <a:r>
                        <a:rPr lang="zh-CN" altLang="en-US" dirty="0">
                          <a:solidFill>
                            <a:srgbClr val="252525"/>
                          </a:solidFill>
                          <a:effectLst/>
                          <a:latin typeface="+mn-lt"/>
                          <a:ea typeface="+mj-ea"/>
                        </a:rPr>
                        <a:t>，百度占</a:t>
                      </a:r>
                      <a:r>
                        <a:rPr lang="en-US" altLang="zh-CN" dirty="0">
                          <a:solidFill>
                            <a:srgbClr val="252525"/>
                          </a:solidFill>
                          <a:effectLst/>
                          <a:latin typeface="+mn-lt"/>
                          <a:ea typeface="+mj-ea"/>
                        </a:rPr>
                        <a:t>30%</a:t>
                      </a:r>
                    </a:p>
                  </a:txBody>
                  <a:tcPr marL="0" marR="0" marT="0" marB="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751788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 </a:t>
            </a:r>
            <a:r>
              <a:rPr lang="zh-CN" altLang="en-US" dirty="0"/>
              <a:t>网络银行发展</a:t>
            </a:r>
            <a:r>
              <a:rPr lang="zh-CN" altLang="en-US" dirty="0" smtClean="0"/>
              <a:t>历程</a:t>
            </a:r>
            <a:endParaRPr lang="zh-CN" altLang="en-US" dirty="0"/>
          </a:p>
        </p:txBody>
      </p:sp>
      <p:sp>
        <p:nvSpPr>
          <p:cNvPr id="3" name="矩形 2"/>
          <p:cNvSpPr/>
          <p:nvPr/>
        </p:nvSpPr>
        <p:spPr>
          <a:xfrm>
            <a:off x="614242" y="1340768"/>
            <a:ext cx="8136904" cy="5230919"/>
          </a:xfrm>
          <a:prstGeom prst="rect">
            <a:avLst/>
          </a:prstGeom>
        </p:spPr>
        <p:txBody>
          <a:bodyPr wrap="square">
            <a:spAutoFit/>
          </a:bodyPr>
          <a:lstStyle/>
          <a:p>
            <a:pPr>
              <a:lnSpc>
                <a:spcPct val="150000"/>
              </a:lnSpc>
              <a:spcBef>
                <a:spcPts val="1200"/>
              </a:spcBef>
            </a:pPr>
            <a:r>
              <a:rPr lang="zh-CN" altLang="en-US" dirty="0">
                <a:latin typeface="+mn-lt"/>
              </a:rPr>
              <a:t>借助技术手段实现业务创新，主要服务于传统银行覆盖客户的盲区</a:t>
            </a:r>
            <a:r>
              <a:rPr lang="zh-CN" altLang="en-US" dirty="0" smtClean="0">
                <a:latin typeface="+mn-lt"/>
              </a:rPr>
              <a:t>。</a:t>
            </a:r>
            <a:endParaRPr lang="en-US" altLang="zh-CN" dirty="0" smtClean="0">
              <a:latin typeface="+mn-lt"/>
            </a:endParaRPr>
          </a:p>
          <a:p>
            <a:pPr>
              <a:lnSpc>
                <a:spcPct val="150000"/>
              </a:lnSpc>
              <a:spcBef>
                <a:spcPts val="1200"/>
              </a:spcBef>
            </a:pPr>
            <a:r>
              <a:rPr lang="zh-CN" altLang="en-US" b="0" dirty="0" smtClean="0">
                <a:latin typeface="+mn-lt"/>
              </a:rPr>
              <a:t>①</a:t>
            </a:r>
            <a:r>
              <a:rPr lang="zh-CN" altLang="en-US" b="0" dirty="0">
                <a:latin typeface="+mn-lt"/>
              </a:rPr>
              <a:t>、互联网银行收入主要来源为贷款业务的利息差、以及理财产品代销产生的手续费与佣金等，这一点与传统银行区别不大，只不过相对聚焦在支付、融资、理财等小额高频业务领域</a:t>
            </a:r>
            <a:r>
              <a:rPr lang="zh-CN" altLang="en-US" b="0" dirty="0" smtClean="0">
                <a:latin typeface="+mn-lt"/>
              </a:rPr>
              <a:t>。</a:t>
            </a:r>
            <a:endParaRPr lang="en-US" altLang="zh-CN" b="0" dirty="0" smtClean="0">
              <a:latin typeface="+mn-lt"/>
            </a:endParaRPr>
          </a:p>
          <a:p>
            <a:pPr>
              <a:lnSpc>
                <a:spcPct val="150000"/>
              </a:lnSpc>
              <a:spcBef>
                <a:spcPts val="1200"/>
              </a:spcBef>
            </a:pPr>
            <a:r>
              <a:rPr lang="zh-CN" altLang="en-US" b="0" dirty="0" smtClean="0">
                <a:latin typeface="+mn-lt"/>
              </a:rPr>
              <a:t>②、互联网</a:t>
            </a:r>
            <a:r>
              <a:rPr lang="zh-CN" altLang="en-US" b="0" dirty="0">
                <a:latin typeface="+mn-lt"/>
              </a:rPr>
              <a:t>银行运用互联网、大数据等技术，在服务模式、客户群体、风控制度等领域进行创新，为没有享受到传统银行完善金融服务的消费者和小微企业提供服务</a:t>
            </a:r>
            <a:r>
              <a:rPr lang="zh-CN" altLang="en-US" b="0" dirty="0" smtClean="0">
                <a:latin typeface="+mn-lt"/>
              </a:rPr>
              <a:t>。</a:t>
            </a:r>
            <a:endParaRPr lang="en-US" altLang="zh-CN" b="0" dirty="0" smtClean="0">
              <a:latin typeface="+mn-lt"/>
            </a:endParaRPr>
          </a:p>
          <a:p>
            <a:pPr>
              <a:lnSpc>
                <a:spcPct val="150000"/>
              </a:lnSpc>
              <a:spcBef>
                <a:spcPts val="1200"/>
              </a:spcBef>
            </a:pPr>
            <a:r>
              <a:rPr lang="zh-CN" altLang="en-US" b="0" dirty="0" smtClean="0">
                <a:latin typeface="+mn-lt"/>
              </a:rPr>
              <a:t>③</a:t>
            </a:r>
            <a:r>
              <a:rPr lang="zh-CN" altLang="en-US" b="0" dirty="0">
                <a:latin typeface="+mn-lt"/>
              </a:rPr>
              <a:t>、在服务模式上不设物理网点，主要采取互联网在线的方式展业，绝大多数业务均通过在线申请、云端审批并迅速完成签约</a:t>
            </a:r>
            <a:r>
              <a:rPr lang="zh-CN" altLang="en-US" b="0" dirty="0" smtClean="0">
                <a:latin typeface="+mn-lt"/>
              </a:rPr>
              <a:t>。</a:t>
            </a:r>
            <a:endParaRPr lang="en-US" altLang="zh-CN" b="0" dirty="0" smtClean="0">
              <a:latin typeface="+mn-lt"/>
            </a:endParaRPr>
          </a:p>
          <a:p>
            <a:pPr>
              <a:lnSpc>
                <a:spcPct val="150000"/>
              </a:lnSpc>
              <a:spcBef>
                <a:spcPts val="1200"/>
              </a:spcBef>
            </a:pPr>
            <a:r>
              <a:rPr lang="zh-CN" altLang="en-US" b="0" dirty="0" smtClean="0">
                <a:latin typeface="+mn-lt"/>
              </a:rPr>
              <a:t>④</a:t>
            </a:r>
            <a:r>
              <a:rPr lang="zh-CN" altLang="en-US" b="0" dirty="0">
                <a:latin typeface="+mn-lt"/>
              </a:rPr>
              <a:t>、在风控制度上主要利用大数据、人工智能等技术手段和模型实现对个人的征信分析，绝大多数贷款产品都不需要抵押和担保。</a:t>
            </a:r>
            <a:endParaRPr lang="zh-CN" altLang="en-US" dirty="0">
              <a:latin typeface="+mn-lt"/>
            </a:endParaRPr>
          </a:p>
        </p:txBody>
      </p:sp>
    </p:spTree>
    <p:extLst>
      <p:ext uri="{BB962C8B-B14F-4D97-AF65-F5344CB8AC3E}">
        <p14:creationId xmlns:p14="http://schemas.microsoft.com/office/powerpoint/2010/main" val="2539371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 </a:t>
            </a:r>
            <a:r>
              <a:rPr lang="zh-CN" altLang="en-US" dirty="0"/>
              <a:t>网络银行发展</a:t>
            </a:r>
            <a:r>
              <a:rPr lang="zh-CN" altLang="en-US" dirty="0" smtClean="0"/>
              <a:t>历程</a:t>
            </a:r>
            <a:endParaRPr lang="zh-CN" altLang="en-US" dirty="0"/>
          </a:p>
        </p:txBody>
      </p:sp>
      <p:cxnSp>
        <p:nvCxnSpPr>
          <p:cNvPr id="3" name="MH_Other_1"/>
          <p:cNvCxnSpPr>
            <a:cxnSpLocks noChangeShapeType="1"/>
          </p:cNvCxnSpPr>
          <p:nvPr>
            <p:custDataLst>
              <p:tags r:id="rId1"/>
            </p:custDataLst>
          </p:nvPr>
        </p:nvCxnSpPr>
        <p:spPr bwMode="auto">
          <a:xfrm>
            <a:off x="361950" y="3378775"/>
            <a:ext cx="8531225" cy="0"/>
          </a:xfrm>
          <a:prstGeom prst="line">
            <a:avLst/>
          </a:prstGeom>
          <a:noFill/>
          <a:ln w="76200" algn="ctr">
            <a:solidFill>
              <a:srgbClr val="E0E0E0"/>
            </a:solidFill>
            <a:miter lim="800000"/>
            <a:headEnd/>
            <a:tailEnd type="triangle" w="med" len="med"/>
          </a:ln>
          <a:extLst>
            <a:ext uri="{909E8E84-426E-40DD-AFC4-6F175D3DCCD1}">
              <a14:hiddenFill xmlns:a14="http://schemas.microsoft.com/office/drawing/2010/main">
                <a:noFill/>
              </a14:hiddenFill>
            </a:ext>
          </a:extLst>
        </p:spPr>
      </p:cxnSp>
      <p:sp>
        <p:nvSpPr>
          <p:cNvPr id="4" name="MH_SubTitle_1"/>
          <p:cNvSpPr/>
          <p:nvPr>
            <p:custDataLst>
              <p:tags r:id="rId2"/>
            </p:custDataLst>
          </p:nvPr>
        </p:nvSpPr>
        <p:spPr>
          <a:xfrm>
            <a:off x="1109663" y="2130999"/>
            <a:ext cx="1570037" cy="1095376"/>
          </a:xfrm>
          <a:prstGeom prst="rect">
            <a:avLst/>
          </a:prstGeom>
          <a:solidFill>
            <a:srgbClr val="85C036"/>
          </a:solidFill>
          <a:ln w="12700" cap="flat" cmpd="sng" algn="ctr">
            <a:noFill/>
            <a:prstDash val="solid"/>
            <a:miter lim="800000"/>
          </a:ln>
          <a:effectLst/>
        </p:spPr>
        <p:txBody>
          <a:bodyPr tIns="180000" anchor="ctr">
            <a:noAutofit/>
          </a:bodyPr>
          <a:lstStyle/>
          <a:p>
            <a:pPr algn="ctr" eaLnBrk="1" fontAlgn="auto" hangingPunct="1">
              <a:spcBef>
                <a:spcPts val="0"/>
              </a:spcBef>
              <a:spcAft>
                <a:spcPts val="0"/>
              </a:spcAft>
              <a:defRPr/>
            </a:pPr>
            <a:r>
              <a:rPr lang="zh-CN" altLang="en-US" sz="2400" kern="0" dirty="0" smtClean="0">
                <a:solidFill>
                  <a:srgbClr val="FFFFFF"/>
                </a:solidFill>
                <a:latin typeface="华文楷体" panose="02010600040101010101" pitchFamily="2" charset="-122"/>
                <a:ea typeface="华文楷体" panose="02010600040101010101" pitchFamily="2" charset="-122"/>
                <a:cs typeface="Arial" panose="020B0604020202020204" pitchFamily="34" charset="0"/>
              </a:rPr>
              <a:t>改变传统银行</a:t>
            </a:r>
            <a:r>
              <a:rPr lang="zh-CN" altLang="en-US" sz="2400" kern="0" dirty="0">
                <a:solidFill>
                  <a:srgbClr val="FFFFFF"/>
                </a:solidFill>
                <a:latin typeface="华文楷体" panose="02010600040101010101" pitchFamily="2" charset="-122"/>
                <a:ea typeface="华文楷体" panose="02010600040101010101" pitchFamily="2" charset="-122"/>
                <a:cs typeface="Arial" panose="020B0604020202020204" pitchFamily="34" charset="0"/>
              </a:rPr>
              <a:t>经营</a:t>
            </a:r>
            <a:r>
              <a:rPr lang="zh-CN" altLang="en-US" sz="2400" kern="0" dirty="0" smtClean="0">
                <a:solidFill>
                  <a:srgbClr val="FFFFFF"/>
                </a:solidFill>
                <a:latin typeface="华文楷体" panose="02010600040101010101" pitchFamily="2" charset="-122"/>
                <a:ea typeface="华文楷体" panose="02010600040101010101" pitchFamily="2" charset="-122"/>
                <a:cs typeface="Arial" panose="020B0604020202020204" pitchFamily="34" charset="0"/>
              </a:rPr>
              <a:t>模式</a:t>
            </a:r>
            <a:endParaRPr lang="zh-CN" altLang="en-US" sz="2400" kern="0" dirty="0">
              <a:solidFill>
                <a:srgbClr val="FFFFFF"/>
              </a:solidFill>
              <a:latin typeface="华文楷体" panose="02010600040101010101" pitchFamily="2" charset="-122"/>
              <a:ea typeface="华文楷体" panose="02010600040101010101" pitchFamily="2" charset="-122"/>
              <a:cs typeface="Arial" panose="020B0604020202020204" pitchFamily="34" charset="0"/>
            </a:endParaRPr>
          </a:p>
        </p:txBody>
      </p:sp>
      <p:sp>
        <p:nvSpPr>
          <p:cNvPr id="5" name="MH_Other_2"/>
          <p:cNvSpPr/>
          <p:nvPr>
            <p:custDataLst>
              <p:tags r:id="rId3"/>
            </p:custDataLst>
          </p:nvPr>
        </p:nvSpPr>
        <p:spPr>
          <a:xfrm>
            <a:off x="995363" y="1907162"/>
            <a:ext cx="447675" cy="447675"/>
          </a:xfrm>
          <a:prstGeom prst="ellipse">
            <a:avLst/>
          </a:prstGeom>
          <a:solidFill>
            <a:srgbClr val="65922A"/>
          </a:solidFill>
          <a:ln w="25400" cap="flat" cmpd="sng" algn="ctr">
            <a:solidFill>
              <a:srgbClr val="FFFFFF"/>
            </a:solidFill>
            <a:prstDash val="solid"/>
            <a:miter lim="800000"/>
          </a:ln>
          <a:effectLst/>
        </p:spPr>
        <p:txBody>
          <a:bodyPr anchor="ctr"/>
          <a:lstStyle/>
          <a:p>
            <a:pPr algn="ctr" eaLnBrk="1" fontAlgn="auto" hangingPunct="1">
              <a:spcBef>
                <a:spcPts val="0"/>
              </a:spcBef>
              <a:spcAft>
                <a:spcPts val="0"/>
              </a:spcAft>
              <a:defRPr/>
            </a:pPr>
            <a:r>
              <a:rPr lang="en-US" altLang="zh-CN" sz="2800" b="1" kern="0" dirty="0">
                <a:solidFill>
                  <a:srgbClr val="FFFFFF"/>
                </a:solidFill>
                <a:latin typeface="Arial" panose="020B0604020202020204" pitchFamily="34" charset="0"/>
                <a:ea typeface="幼圆"/>
                <a:cs typeface="Arial" panose="020B0604020202020204" pitchFamily="34" charset="0"/>
              </a:rPr>
              <a:t>1</a:t>
            </a:r>
            <a:endParaRPr lang="zh-CN" altLang="en-US" sz="2800" b="1" kern="0" dirty="0">
              <a:solidFill>
                <a:srgbClr val="FFFFFF"/>
              </a:solidFill>
              <a:latin typeface="Arial" panose="020B0604020202020204" pitchFamily="34" charset="0"/>
              <a:ea typeface="幼圆"/>
              <a:cs typeface="Arial" panose="020B0604020202020204" pitchFamily="34" charset="0"/>
            </a:endParaRPr>
          </a:p>
        </p:txBody>
      </p:sp>
      <p:sp>
        <p:nvSpPr>
          <p:cNvPr id="6" name="MH_Text_1"/>
          <p:cNvSpPr txBox="1">
            <a:spLocks noChangeArrowheads="1"/>
          </p:cNvSpPr>
          <p:nvPr>
            <p:custDataLst>
              <p:tags r:id="rId4"/>
            </p:custDataLst>
          </p:nvPr>
        </p:nvSpPr>
        <p:spPr bwMode="auto">
          <a:xfrm>
            <a:off x="735806" y="3501009"/>
            <a:ext cx="2468042" cy="2808311"/>
          </a:xfrm>
          <a:prstGeom prst="rect">
            <a:avLst/>
          </a:prstGeom>
          <a:solidFill>
            <a:srgbClr val="FFC000">
              <a:alpha val="17000"/>
            </a:srgbClr>
          </a:solidFill>
          <a:ln>
            <a:noFill/>
          </a:ln>
          <a:extLst/>
        </p:spPr>
        <p:txBody>
          <a:bodyPr lIns="0" r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从有形市场到无形市场；</a:t>
            </a:r>
            <a:endParaRPr lang="en-US" altLang="zh-CN"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endParaRPr>
          </a:p>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从物质资本、人力资本到智能资本；</a:t>
            </a:r>
            <a:endParaRPr lang="en-US" altLang="zh-CN"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endParaRPr>
          </a:p>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从以产品为导向到以客户为导向；</a:t>
            </a:r>
            <a:endParaRPr lang="en-US" altLang="zh-CN"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endParaRPr>
          </a:p>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从存贷利差到存贷利差和中间业务并重</a:t>
            </a:r>
          </a:p>
        </p:txBody>
      </p:sp>
      <p:sp>
        <p:nvSpPr>
          <p:cNvPr id="7" name="MH_SubTitle_2"/>
          <p:cNvSpPr/>
          <p:nvPr>
            <p:custDataLst>
              <p:tags r:id="rId5"/>
            </p:custDataLst>
          </p:nvPr>
        </p:nvSpPr>
        <p:spPr>
          <a:xfrm>
            <a:off x="3830638" y="2131000"/>
            <a:ext cx="1570037" cy="1095375"/>
          </a:xfrm>
          <a:prstGeom prst="rect">
            <a:avLst/>
          </a:prstGeom>
          <a:solidFill>
            <a:srgbClr val="ACC337"/>
          </a:solidFill>
          <a:ln w="12700" cap="flat" cmpd="sng" algn="ctr">
            <a:noFill/>
            <a:prstDash val="solid"/>
            <a:miter lim="800000"/>
          </a:ln>
          <a:effectLst/>
        </p:spPr>
        <p:txBody>
          <a:bodyPr tIns="180000" anchor="ctr">
            <a:noAutofit/>
          </a:bodyPr>
          <a:lstStyle/>
          <a:p>
            <a:pPr algn="ctr" eaLnBrk="1" fontAlgn="auto" hangingPunct="1">
              <a:spcBef>
                <a:spcPts val="0"/>
              </a:spcBef>
              <a:spcAft>
                <a:spcPts val="0"/>
              </a:spcAft>
              <a:defRPr/>
            </a:pPr>
            <a:r>
              <a:rPr lang="zh-CN" altLang="en-US" sz="2400" kern="0" dirty="0" smtClean="0">
                <a:solidFill>
                  <a:srgbClr val="FFFFFF"/>
                </a:solidFill>
                <a:latin typeface="华文楷体" panose="02010600040101010101" pitchFamily="2" charset="-122"/>
                <a:ea typeface="华文楷体" panose="02010600040101010101" pitchFamily="2" charset="-122"/>
                <a:cs typeface="Arial" panose="020B0604020202020204" pitchFamily="34" charset="0"/>
              </a:rPr>
              <a:t>降低传统银行经营成本</a:t>
            </a:r>
            <a:endParaRPr lang="zh-CN" altLang="en-US" sz="2400" kern="0" dirty="0">
              <a:solidFill>
                <a:srgbClr val="FFFFFF"/>
              </a:solidFill>
              <a:latin typeface="华文楷体" panose="02010600040101010101" pitchFamily="2" charset="-122"/>
              <a:ea typeface="华文楷体" panose="02010600040101010101" pitchFamily="2" charset="-122"/>
              <a:cs typeface="Arial" panose="020B0604020202020204" pitchFamily="34" charset="0"/>
            </a:endParaRPr>
          </a:p>
        </p:txBody>
      </p:sp>
      <p:sp>
        <p:nvSpPr>
          <p:cNvPr id="8" name="MH_Other_3"/>
          <p:cNvSpPr/>
          <p:nvPr>
            <p:custDataLst>
              <p:tags r:id="rId6"/>
            </p:custDataLst>
          </p:nvPr>
        </p:nvSpPr>
        <p:spPr>
          <a:xfrm>
            <a:off x="3716338" y="1907162"/>
            <a:ext cx="447675" cy="447675"/>
          </a:xfrm>
          <a:prstGeom prst="ellipse">
            <a:avLst/>
          </a:prstGeom>
          <a:solidFill>
            <a:srgbClr val="BED15D">
              <a:lumMod val="75000"/>
            </a:srgbClr>
          </a:solidFill>
          <a:ln w="25400" cap="flat" cmpd="sng" algn="ctr">
            <a:solidFill>
              <a:srgbClr val="FFFFFF"/>
            </a:solidFill>
            <a:prstDash val="solid"/>
            <a:miter lim="800000"/>
          </a:ln>
          <a:effectLst/>
        </p:spPr>
        <p:txBody>
          <a:bodyPr anchor="ctr"/>
          <a:lstStyle/>
          <a:p>
            <a:pPr algn="ctr" eaLnBrk="1" fontAlgn="auto" hangingPunct="1">
              <a:spcBef>
                <a:spcPts val="0"/>
              </a:spcBef>
              <a:spcAft>
                <a:spcPts val="0"/>
              </a:spcAft>
              <a:defRPr/>
            </a:pPr>
            <a:r>
              <a:rPr lang="en-US" altLang="zh-CN" sz="2800" b="1" kern="0" dirty="0">
                <a:solidFill>
                  <a:srgbClr val="FFFFFF"/>
                </a:solidFill>
                <a:latin typeface="Arial" panose="020B0604020202020204" pitchFamily="34" charset="0"/>
                <a:ea typeface="幼圆"/>
                <a:cs typeface="Arial" panose="020B0604020202020204" pitchFamily="34" charset="0"/>
              </a:rPr>
              <a:t>2</a:t>
            </a:r>
            <a:endParaRPr lang="zh-CN" altLang="en-US" sz="2800" b="1" kern="0" dirty="0">
              <a:solidFill>
                <a:srgbClr val="FFFFFF"/>
              </a:solidFill>
              <a:latin typeface="Arial" panose="020B0604020202020204" pitchFamily="34" charset="0"/>
              <a:ea typeface="幼圆"/>
              <a:cs typeface="Arial" panose="020B0604020202020204" pitchFamily="34" charset="0"/>
            </a:endParaRPr>
          </a:p>
        </p:txBody>
      </p:sp>
      <p:sp>
        <p:nvSpPr>
          <p:cNvPr id="9" name="MH_Text_2"/>
          <p:cNvSpPr txBox="1">
            <a:spLocks noChangeArrowheads="1"/>
          </p:cNvSpPr>
          <p:nvPr>
            <p:custDataLst>
              <p:tags r:id="rId7"/>
            </p:custDataLst>
          </p:nvPr>
        </p:nvSpPr>
        <p:spPr bwMode="auto">
          <a:xfrm>
            <a:off x="3701105" y="3635353"/>
            <a:ext cx="2037506" cy="2673965"/>
          </a:xfrm>
          <a:prstGeom prst="rect">
            <a:avLst/>
          </a:prstGeom>
          <a:solidFill>
            <a:schemeClr val="tx1">
              <a:lumMod val="40000"/>
              <a:lumOff val="60000"/>
              <a:alpha val="39000"/>
            </a:schemeClr>
          </a:solidFill>
          <a:ln>
            <a:noFill/>
          </a:ln>
          <a:extLst/>
        </p:spPr>
        <p:txBody>
          <a:bodyPr lIns="0" r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创设费用低</a:t>
            </a:r>
            <a:endParaRPr lang="en-US" altLang="zh-CN"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endParaRPr>
          </a:p>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日常维护费用低</a:t>
            </a:r>
            <a:endParaRPr lang="en-US" altLang="zh-CN"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endParaRPr>
          </a:p>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hlinkClick r:id="rId12" action="ppaction://hlinksldjump"/>
              </a:rPr>
              <a:t>平均每项业务处理费用低</a:t>
            </a:r>
            <a:endParaRPr lang="en-US" altLang="zh-CN"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endParaRPr>
          </a:p>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经营成本占收入的比例低</a:t>
            </a:r>
          </a:p>
        </p:txBody>
      </p:sp>
      <p:sp>
        <p:nvSpPr>
          <p:cNvPr id="10" name="MH_SubTitle_3"/>
          <p:cNvSpPr/>
          <p:nvPr>
            <p:custDataLst>
              <p:tags r:id="rId8"/>
            </p:custDataLst>
          </p:nvPr>
        </p:nvSpPr>
        <p:spPr>
          <a:xfrm>
            <a:off x="6550025" y="2131000"/>
            <a:ext cx="1570038" cy="1095375"/>
          </a:xfrm>
          <a:prstGeom prst="rect">
            <a:avLst/>
          </a:prstGeom>
          <a:solidFill>
            <a:srgbClr val="44C0A2"/>
          </a:solidFill>
          <a:ln w="12700" cap="flat" cmpd="sng" algn="ctr">
            <a:noFill/>
            <a:prstDash val="solid"/>
            <a:miter lim="800000"/>
          </a:ln>
          <a:effectLst/>
        </p:spPr>
        <p:txBody>
          <a:bodyPr tIns="180000" anchor="ctr">
            <a:noAutofit/>
          </a:bodyPr>
          <a:lstStyle/>
          <a:p>
            <a:pPr algn="ctr" eaLnBrk="1" fontAlgn="auto" hangingPunct="1">
              <a:spcBef>
                <a:spcPts val="0"/>
              </a:spcBef>
              <a:spcAft>
                <a:spcPts val="0"/>
              </a:spcAft>
              <a:defRPr/>
            </a:pPr>
            <a:r>
              <a:rPr lang="zh-CN" altLang="en-US" sz="2400" kern="0" dirty="0" smtClean="0">
                <a:solidFill>
                  <a:srgbClr val="FFFFFF"/>
                </a:solidFill>
                <a:latin typeface="华文楷体" panose="02010600040101010101" pitchFamily="2" charset="-122"/>
                <a:ea typeface="华文楷体" panose="02010600040101010101" pitchFamily="2" charset="-122"/>
                <a:cs typeface="Arial" panose="020B0604020202020204" pitchFamily="34" charset="0"/>
              </a:rPr>
              <a:t>打破传统银行竞争格局</a:t>
            </a:r>
            <a:endParaRPr lang="zh-CN" altLang="en-US" sz="2400" kern="0" dirty="0">
              <a:solidFill>
                <a:srgbClr val="FFFFFF"/>
              </a:solidFill>
              <a:latin typeface="华文楷体" panose="02010600040101010101" pitchFamily="2" charset="-122"/>
              <a:ea typeface="华文楷体" panose="02010600040101010101" pitchFamily="2" charset="-122"/>
              <a:cs typeface="Arial" panose="020B0604020202020204" pitchFamily="34" charset="0"/>
            </a:endParaRPr>
          </a:p>
        </p:txBody>
      </p:sp>
      <p:sp>
        <p:nvSpPr>
          <p:cNvPr id="11" name="MH_Other_4"/>
          <p:cNvSpPr/>
          <p:nvPr>
            <p:custDataLst>
              <p:tags r:id="rId9"/>
            </p:custDataLst>
          </p:nvPr>
        </p:nvSpPr>
        <p:spPr>
          <a:xfrm>
            <a:off x="6435725" y="1907162"/>
            <a:ext cx="447675" cy="447675"/>
          </a:xfrm>
          <a:prstGeom prst="ellipse">
            <a:avLst/>
          </a:prstGeom>
          <a:solidFill>
            <a:srgbClr val="38A68C"/>
          </a:solidFill>
          <a:ln w="25400" cap="flat" cmpd="sng" algn="ctr">
            <a:solidFill>
              <a:srgbClr val="FFFFFF"/>
            </a:solidFill>
            <a:prstDash val="solid"/>
            <a:miter lim="800000"/>
          </a:ln>
          <a:effectLst/>
        </p:spPr>
        <p:txBody>
          <a:bodyPr anchor="ctr"/>
          <a:lstStyle/>
          <a:p>
            <a:pPr algn="ctr" eaLnBrk="1" fontAlgn="auto" hangingPunct="1">
              <a:spcBef>
                <a:spcPts val="0"/>
              </a:spcBef>
              <a:spcAft>
                <a:spcPts val="0"/>
              </a:spcAft>
              <a:defRPr/>
            </a:pPr>
            <a:r>
              <a:rPr lang="en-US" altLang="zh-CN" sz="2800" b="1" kern="0" dirty="0">
                <a:solidFill>
                  <a:srgbClr val="FFFFFF"/>
                </a:solidFill>
                <a:latin typeface="Arial" panose="020B0604020202020204" pitchFamily="34" charset="0"/>
                <a:ea typeface="幼圆"/>
                <a:cs typeface="Arial" panose="020B0604020202020204" pitchFamily="34" charset="0"/>
              </a:rPr>
              <a:t>3</a:t>
            </a:r>
            <a:endParaRPr lang="zh-CN" altLang="en-US" sz="2800" b="1" kern="0" dirty="0">
              <a:solidFill>
                <a:srgbClr val="FFFFFF"/>
              </a:solidFill>
              <a:latin typeface="Arial" panose="020B0604020202020204" pitchFamily="34" charset="0"/>
              <a:ea typeface="幼圆"/>
              <a:cs typeface="Arial" panose="020B0604020202020204" pitchFamily="34" charset="0"/>
            </a:endParaRPr>
          </a:p>
        </p:txBody>
      </p:sp>
      <p:sp>
        <p:nvSpPr>
          <p:cNvPr id="12" name="MH_Text_3"/>
          <p:cNvSpPr txBox="1">
            <a:spLocks noChangeArrowheads="1"/>
          </p:cNvSpPr>
          <p:nvPr>
            <p:custDataLst>
              <p:tags r:id="rId10"/>
            </p:custDataLst>
          </p:nvPr>
        </p:nvSpPr>
        <p:spPr bwMode="auto">
          <a:xfrm>
            <a:off x="6416336" y="3635351"/>
            <a:ext cx="2024706" cy="2673967"/>
          </a:xfrm>
          <a:prstGeom prst="rect">
            <a:avLst/>
          </a:prstGeom>
          <a:solidFill>
            <a:schemeClr val="accent2">
              <a:lumMod val="40000"/>
              <a:lumOff val="60000"/>
              <a:alpha val="41000"/>
            </a:schemeClr>
          </a:solidFill>
          <a:ln>
            <a:noFill/>
          </a:ln>
          <a:extLst/>
        </p:spPr>
        <p:txBody>
          <a:bodyPr lIns="0" rIns="0">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从“大鱼吃小鱼到快鱼吃慢鱼”；</a:t>
            </a:r>
            <a:endParaRPr lang="en-US" altLang="zh-CN"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endParaRPr>
          </a:p>
          <a:p>
            <a:pPr marL="285750" indent="-285750" eaLnBrk="1" hangingPunct="1">
              <a:lnSpc>
                <a:spcPct val="120000"/>
              </a:lnSpc>
              <a:buFont typeface="Arial" panose="020B0604020202020204" pitchFamily="34" charset="0"/>
              <a:buChar char="•"/>
              <a:defRPr/>
            </a:pPr>
            <a:r>
              <a:rPr lang="zh-CN" altLang="en-US" b="1" dirty="0" smtClean="0">
                <a:solidFill>
                  <a:schemeClr val="tx1">
                    <a:lumMod val="65000"/>
                    <a:lumOff val="35000"/>
                  </a:schemeClr>
                </a:solidFill>
                <a:latin typeface="华文楷体" panose="02010600040101010101" pitchFamily="2" charset="-122"/>
                <a:ea typeface="华文楷体" panose="02010600040101010101" pitchFamily="2" charset="-122"/>
                <a:cs typeface="Arial" panose="020B0604020202020204" pitchFamily="34" charset="0"/>
              </a:rPr>
              <a:t>从创新的有无到创新的快慢；</a:t>
            </a:r>
          </a:p>
        </p:txBody>
      </p:sp>
      <p:sp>
        <p:nvSpPr>
          <p:cNvPr id="13" name="TextBox 12"/>
          <p:cNvSpPr txBox="1"/>
          <p:nvPr/>
        </p:nvSpPr>
        <p:spPr>
          <a:xfrm>
            <a:off x="748765" y="1124744"/>
            <a:ext cx="4989846"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rPr>
              <a:t>网上银行与传统银行比较</a:t>
            </a:r>
          </a:p>
        </p:txBody>
      </p:sp>
    </p:spTree>
    <p:extLst>
      <p:ext uri="{BB962C8B-B14F-4D97-AF65-F5344CB8AC3E}">
        <p14:creationId xmlns:p14="http://schemas.microsoft.com/office/powerpoint/2010/main" val="194890733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2276237693"/>
              </p:ext>
            </p:extLst>
          </p:nvPr>
        </p:nvGraphicFramePr>
        <p:xfrm>
          <a:off x="971600" y="1700808"/>
          <a:ext cx="6648399" cy="3616175"/>
        </p:xfrm>
        <a:graphic>
          <a:graphicData uri="http://schemas.openxmlformats.org/drawingml/2006/table">
            <a:tbl>
              <a:tblPr firstRow="1" bandRow="1">
                <a:tableStyleId>{5C22544A-7EE6-4342-B048-85BDC9FD1C3A}</a:tableStyleId>
              </a:tblPr>
              <a:tblGrid>
                <a:gridCol w="2216133"/>
                <a:gridCol w="2216133"/>
                <a:gridCol w="2216133"/>
              </a:tblGrid>
              <a:tr h="723235">
                <a:tc>
                  <a:txBody>
                    <a:bodyPr/>
                    <a:lstStyle/>
                    <a:p>
                      <a:pPr algn="ctr"/>
                      <a:r>
                        <a:rPr lang="zh-CN" altLang="en-US" sz="2400" dirty="0" smtClean="0"/>
                        <a:t>交易渠道</a:t>
                      </a:r>
                      <a:endParaRPr lang="zh-CN" altLang="en-US" sz="2400" dirty="0"/>
                    </a:p>
                  </a:txBody>
                  <a:tcPr anchor="ctr"/>
                </a:tc>
                <a:tc>
                  <a:txBody>
                    <a:bodyPr/>
                    <a:lstStyle/>
                    <a:p>
                      <a:pPr algn="ctr"/>
                      <a:r>
                        <a:rPr lang="zh-CN" altLang="en-US" sz="2400" dirty="0" smtClean="0"/>
                        <a:t>成本（美国）</a:t>
                      </a:r>
                      <a:endParaRPr lang="zh-CN" altLang="en-US" sz="2400" dirty="0"/>
                    </a:p>
                  </a:txBody>
                  <a:tcPr anchor="ctr"/>
                </a:tc>
                <a:tc>
                  <a:txBody>
                    <a:bodyPr/>
                    <a:lstStyle/>
                    <a:p>
                      <a:pPr algn="ctr"/>
                      <a:r>
                        <a:rPr lang="zh-CN" altLang="en-US" sz="2400" dirty="0" smtClean="0"/>
                        <a:t>成本（国内）</a:t>
                      </a:r>
                      <a:endParaRPr lang="zh-CN" altLang="en-US" sz="2400" dirty="0"/>
                    </a:p>
                  </a:txBody>
                  <a:tcPr anchor="ctr"/>
                </a:tc>
              </a:tr>
              <a:tr h="723235">
                <a:tc>
                  <a:txBody>
                    <a:bodyPr/>
                    <a:lstStyle/>
                    <a:p>
                      <a:pPr algn="ctr"/>
                      <a:r>
                        <a:rPr lang="zh-CN" altLang="en-US" sz="2400" dirty="0" smtClean="0"/>
                        <a:t>柜台</a:t>
                      </a:r>
                      <a:endParaRPr lang="zh-CN" altLang="en-US" sz="2400" dirty="0"/>
                    </a:p>
                  </a:txBody>
                  <a:tcPr anchor="ctr"/>
                </a:tc>
                <a:tc>
                  <a:txBody>
                    <a:bodyPr/>
                    <a:lstStyle/>
                    <a:p>
                      <a:pPr algn="ctr"/>
                      <a:r>
                        <a:rPr lang="en-US" altLang="zh-CN" sz="2400" dirty="0" smtClean="0"/>
                        <a:t>1.07</a:t>
                      </a:r>
                      <a:r>
                        <a:rPr lang="zh-CN" altLang="en-US" sz="2400" dirty="0" smtClean="0"/>
                        <a:t>美元</a:t>
                      </a:r>
                      <a:endParaRPr lang="zh-CN" altLang="en-US" sz="2400" dirty="0"/>
                    </a:p>
                  </a:txBody>
                  <a:tcPr anchor="ctr"/>
                </a:tc>
                <a:tc>
                  <a:txBody>
                    <a:bodyPr/>
                    <a:lstStyle/>
                    <a:p>
                      <a:pPr algn="ctr"/>
                      <a:r>
                        <a:rPr lang="en-US" altLang="zh-CN" sz="2400" dirty="0" smtClean="0"/>
                        <a:t>3.06</a:t>
                      </a:r>
                      <a:r>
                        <a:rPr lang="zh-CN" altLang="en-US" sz="2400" dirty="0" smtClean="0"/>
                        <a:t>元</a:t>
                      </a:r>
                      <a:endParaRPr lang="zh-CN" altLang="en-US" sz="2400" dirty="0"/>
                    </a:p>
                  </a:txBody>
                  <a:tcPr anchor="ctr"/>
                </a:tc>
              </a:tr>
              <a:tr h="723235">
                <a:tc>
                  <a:txBody>
                    <a:bodyPr/>
                    <a:lstStyle/>
                    <a:p>
                      <a:pPr algn="ctr"/>
                      <a:r>
                        <a:rPr lang="en-US" altLang="zh-CN" sz="2400" dirty="0" smtClean="0"/>
                        <a:t>ATM</a:t>
                      </a:r>
                      <a:endParaRPr lang="zh-CN" altLang="en-US" sz="2400" dirty="0"/>
                    </a:p>
                  </a:txBody>
                  <a:tcPr anchor="ctr"/>
                </a:tc>
                <a:tc>
                  <a:txBody>
                    <a:bodyPr/>
                    <a:lstStyle/>
                    <a:p>
                      <a:pPr algn="ctr"/>
                      <a:r>
                        <a:rPr lang="en-US" altLang="zh-CN" sz="2400" dirty="0" smtClean="0"/>
                        <a:t>0.27</a:t>
                      </a:r>
                      <a:r>
                        <a:rPr lang="zh-CN" altLang="en-US" sz="2400" dirty="0" smtClean="0"/>
                        <a:t>美元</a:t>
                      </a:r>
                      <a:endParaRPr lang="zh-CN" altLang="en-US" sz="2400" dirty="0"/>
                    </a:p>
                  </a:txBody>
                  <a:tcPr anchor="ctr"/>
                </a:tc>
                <a:tc>
                  <a:txBody>
                    <a:bodyPr/>
                    <a:lstStyle/>
                    <a:p>
                      <a:pPr algn="ctr"/>
                      <a:r>
                        <a:rPr lang="en-US" altLang="zh-CN" sz="2400" dirty="0" smtClean="0"/>
                        <a:t>0.83</a:t>
                      </a:r>
                      <a:r>
                        <a:rPr lang="zh-CN" altLang="en-US" sz="2400" dirty="0" smtClean="0"/>
                        <a:t>元</a:t>
                      </a:r>
                      <a:endParaRPr lang="zh-CN" altLang="en-US" sz="2400" dirty="0"/>
                    </a:p>
                  </a:txBody>
                  <a:tcPr anchor="ctr"/>
                </a:tc>
              </a:tr>
              <a:tr h="723235">
                <a:tc>
                  <a:txBody>
                    <a:bodyPr/>
                    <a:lstStyle/>
                    <a:p>
                      <a:pPr algn="ctr"/>
                      <a:r>
                        <a:rPr lang="zh-CN" altLang="en-US" sz="2400" dirty="0" smtClean="0"/>
                        <a:t>电话银行</a:t>
                      </a:r>
                      <a:endParaRPr lang="zh-CN" altLang="en-US" sz="2400" dirty="0"/>
                    </a:p>
                  </a:txBody>
                  <a:tcPr anchor="ctr"/>
                </a:tc>
                <a:tc>
                  <a:txBody>
                    <a:bodyPr/>
                    <a:lstStyle/>
                    <a:p>
                      <a:pPr algn="ctr"/>
                      <a:r>
                        <a:rPr lang="en-US" altLang="zh-CN" sz="2400" dirty="0" smtClean="0"/>
                        <a:t>0.52</a:t>
                      </a:r>
                      <a:r>
                        <a:rPr lang="zh-CN" altLang="en-US" sz="2400" dirty="0" smtClean="0"/>
                        <a:t>美元</a:t>
                      </a:r>
                      <a:endParaRPr lang="zh-CN" altLang="en-US" sz="2400" dirty="0"/>
                    </a:p>
                  </a:txBody>
                  <a:tcPr anchor="ctr"/>
                </a:tc>
                <a:tc>
                  <a:txBody>
                    <a:bodyPr/>
                    <a:lstStyle/>
                    <a:p>
                      <a:pPr algn="ctr"/>
                      <a:endParaRPr lang="zh-CN" altLang="en-US" sz="2400" dirty="0"/>
                    </a:p>
                  </a:txBody>
                  <a:tcPr anchor="ctr"/>
                </a:tc>
              </a:tr>
              <a:tr h="723235">
                <a:tc>
                  <a:txBody>
                    <a:bodyPr/>
                    <a:lstStyle/>
                    <a:p>
                      <a:pPr algn="ctr"/>
                      <a:r>
                        <a:rPr lang="zh-CN" altLang="en-US" sz="2400" dirty="0" smtClean="0"/>
                        <a:t>网上银行</a:t>
                      </a:r>
                      <a:endParaRPr lang="zh-CN" altLang="en-US" sz="2400" dirty="0"/>
                    </a:p>
                  </a:txBody>
                  <a:tcPr anchor="ctr"/>
                </a:tc>
                <a:tc>
                  <a:txBody>
                    <a:bodyPr/>
                    <a:lstStyle/>
                    <a:p>
                      <a:pPr algn="ctr"/>
                      <a:r>
                        <a:rPr lang="en-US" altLang="zh-CN" sz="2400" dirty="0" smtClean="0"/>
                        <a:t>0.01</a:t>
                      </a:r>
                      <a:r>
                        <a:rPr lang="zh-CN" altLang="en-US" sz="2400" dirty="0" smtClean="0"/>
                        <a:t>美元</a:t>
                      </a:r>
                      <a:endParaRPr lang="zh-CN" altLang="en-US" sz="2400" dirty="0"/>
                    </a:p>
                  </a:txBody>
                  <a:tcPr anchor="ctr"/>
                </a:tc>
                <a:tc>
                  <a:txBody>
                    <a:bodyPr/>
                    <a:lstStyle/>
                    <a:p>
                      <a:pPr algn="ctr"/>
                      <a:r>
                        <a:rPr lang="en-US" altLang="zh-CN" sz="2400" dirty="0" smtClean="0"/>
                        <a:t>0.49</a:t>
                      </a:r>
                      <a:r>
                        <a:rPr lang="zh-CN" altLang="en-US" sz="2400" dirty="0" smtClean="0"/>
                        <a:t>元</a:t>
                      </a:r>
                      <a:endParaRPr lang="zh-CN" altLang="en-US" sz="2400" dirty="0"/>
                    </a:p>
                  </a:txBody>
                  <a:tcPr anchor="ctr"/>
                </a:tc>
              </a:tr>
            </a:tbl>
          </a:graphicData>
        </a:graphic>
      </p:graphicFrame>
    </p:spTree>
    <p:extLst>
      <p:ext uri="{BB962C8B-B14F-4D97-AF65-F5344CB8AC3E}">
        <p14:creationId xmlns:p14="http://schemas.microsoft.com/office/powerpoint/2010/main" val="13737356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7.2 </a:t>
            </a:r>
            <a:r>
              <a:rPr lang="zh-CN" altLang="en-US" dirty="0"/>
              <a:t>网络</a:t>
            </a:r>
            <a:r>
              <a:rPr lang="zh-CN" altLang="en-US" dirty="0" smtClean="0"/>
              <a:t>银行发展历程</a:t>
            </a:r>
          </a:p>
        </p:txBody>
      </p:sp>
      <p:sp>
        <p:nvSpPr>
          <p:cNvPr id="5" name="MH_Other_1"/>
          <p:cNvSpPr/>
          <p:nvPr>
            <p:custDataLst>
              <p:tags r:id="rId3"/>
            </p:custDataLst>
          </p:nvPr>
        </p:nvSpPr>
        <p:spPr>
          <a:xfrm>
            <a:off x="1143000" y="2137048"/>
            <a:ext cx="757238" cy="782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00A9B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Calibri" panose="020F0502020204030204" pitchFamily="34" charset="0"/>
              <a:ea typeface="微软雅黑" panose="020B0503020204020204" pitchFamily="34" charset="-122"/>
            </a:endParaRPr>
          </a:p>
        </p:txBody>
      </p:sp>
      <p:sp>
        <p:nvSpPr>
          <p:cNvPr id="4" name="MH_Other_2"/>
          <p:cNvSpPr/>
          <p:nvPr>
            <p:custDataLst>
              <p:tags r:id="rId4"/>
            </p:custDataLst>
          </p:nvPr>
        </p:nvSpPr>
        <p:spPr>
          <a:xfrm>
            <a:off x="1247775" y="2244998"/>
            <a:ext cx="547688" cy="566737"/>
          </a:xfrm>
          <a:prstGeom prst="rect">
            <a:avLst/>
          </a:prstGeom>
          <a:solidFill>
            <a:srgbClr val="0E9EB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a:solidFill>
                  <a:srgbClr val="FFFFFF"/>
                </a:solidFill>
                <a:latin typeface="方正姚体" panose="02010601030101010101" pitchFamily="2" charset="-122"/>
                <a:ea typeface="方正姚体" panose="02010601030101010101" pitchFamily="2" charset="-122"/>
              </a:rPr>
              <a:t>01</a:t>
            </a: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077" name="MH_SubTitle_1"/>
          <p:cNvSpPr txBox="1">
            <a:spLocks noChangeArrowheads="1"/>
          </p:cNvSpPr>
          <p:nvPr>
            <p:custDataLst>
              <p:tags r:id="rId5"/>
            </p:custDataLst>
          </p:nvPr>
        </p:nvSpPr>
        <p:spPr bwMode="auto">
          <a:xfrm>
            <a:off x="2043113" y="2060848"/>
            <a:ext cx="2724150"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eaLnBrk="1" hangingPunct="1"/>
            <a:r>
              <a:rPr lang="zh-CN" altLang="en-US" sz="2000" b="1" dirty="0" smtClean="0">
                <a:solidFill>
                  <a:srgbClr val="01A7B4"/>
                </a:solidFill>
                <a:latin typeface="Calibri" pitchFamily="34" charset="0"/>
                <a:ea typeface="微软雅黑" pitchFamily="34" charset="-122"/>
              </a:rPr>
              <a:t>网络技术的安全性问题</a:t>
            </a:r>
            <a:endParaRPr lang="zh-CN" altLang="en-US" sz="2000" b="1" dirty="0">
              <a:solidFill>
                <a:srgbClr val="01A7B4"/>
              </a:solidFill>
              <a:latin typeface="Calibri" pitchFamily="34" charset="0"/>
              <a:ea typeface="微软雅黑" pitchFamily="34" charset="-122"/>
            </a:endParaRPr>
          </a:p>
        </p:txBody>
      </p:sp>
      <p:sp>
        <p:nvSpPr>
          <p:cNvPr id="11" name="MH_Other_3"/>
          <p:cNvSpPr/>
          <p:nvPr>
            <p:custDataLst>
              <p:tags r:id="rId6"/>
            </p:custDataLst>
          </p:nvPr>
        </p:nvSpPr>
        <p:spPr>
          <a:xfrm>
            <a:off x="4767263" y="2137048"/>
            <a:ext cx="757237" cy="782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86B03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Calibri" panose="020F0502020204030204" pitchFamily="34" charset="0"/>
              <a:ea typeface="微软雅黑" panose="020B0503020204020204" pitchFamily="34" charset="-122"/>
            </a:endParaRPr>
          </a:p>
        </p:txBody>
      </p:sp>
      <p:sp>
        <p:nvSpPr>
          <p:cNvPr id="7" name="MH_Text_1"/>
          <p:cNvSpPr txBox="1"/>
          <p:nvPr>
            <p:custDataLst>
              <p:tags r:id="rId7"/>
            </p:custDataLst>
          </p:nvPr>
        </p:nvSpPr>
        <p:spPr>
          <a:xfrm>
            <a:off x="2043113" y="2449785"/>
            <a:ext cx="2346325" cy="1555279"/>
          </a:xfrm>
          <a:prstGeom prst="rect">
            <a:avLst/>
          </a:prstGeom>
          <a:noFill/>
        </p:spPr>
        <p:txBody>
          <a:bodyPr lIns="0" tIns="0" rIns="0" bIns="0">
            <a:normAutofit/>
          </a:bodyPr>
          <a:lstStyle/>
          <a:p>
            <a:pPr eaLnBrk="1" fontAlgn="auto" hangingPunct="1">
              <a:lnSpc>
                <a:spcPct val="110000"/>
              </a:lnSpc>
              <a:spcBef>
                <a:spcPts val="0"/>
              </a:spcBef>
              <a:spcAft>
                <a:spcPts val="0"/>
              </a:spcAft>
              <a:defRPr/>
            </a:pPr>
            <a:r>
              <a:rPr lang="zh-CN" altLang="en-US" sz="1600" dirty="0" smtClean="0">
                <a:solidFill>
                  <a:schemeClr val="tx1">
                    <a:lumMod val="50000"/>
                    <a:lumOff val="50000"/>
                  </a:schemeClr>
                </a:solidFill>
                <a:latin typeface="Calibri" panose="020F0502020204030204" pitchFamily="34" charset="0"/>
                <a:ea typeface="微软雅黑" panose="020B0503020204020204" pitchFamily="34" charset="-122"/>
              </a:rPr>
              <a:t>即：企业</a:t>
            </a:r>
            <a:r>
              <a:rPr lang="en-US" altLang="zh-CN" sz="1600" dirty="0" smtClean="0">
                <a:solidFill>
                  <a:schemeClr val="tx1">
                    <a:lumMod val="50000"/>
                    <a:lumOff val="50000"/>
                  </a:schemeClr>
                </a:solidFill>
                <a:latin typeface="Calibri" panose="020F0502020204030204" pitchFamily="34" charset="0"/>
                <a:ea typeface="微软雅黑" panose="020B0503020204020204" pitchFamily="34" charset="-122"/>
              </a:rPr>
              <a:t>/</a:t>
            </a:r>
            <a:r>
              <a:rPr lang="zh-CN" altLang="en-US" sz="1600" dirty="0" smtClean="0">
                <a:solidFill>
                  <a:schemeClr val="tx1">
                    <a:lumMod val="50000"/>
                    <a:lumOff val="50000"/>
                  </a:schemeClr>
                </a:solidFill>
                <a:latin typeface="Calibri" panose="020F0502020204030204" pitchFamily="34" charset="0"/>
                <a:ea typeface="微软雅黑" panose="020B0503020204020204" pitchFamily="34" charset="-122"/>
              </a:rPr>
              <a:t>个人网络银行、网络证券系统、网络支付系统、</a:t>
            </a:r>
            <a:r>
              <a:rPr lang="en-US" altLang="zh-CN" sz="1600" dirty="0" smtClean="0">
                <a:solidFill>
                  <a:schemeClr val="tx1">
                    <a:lumMod val="50000"/>
                    <a:lumOff val="50000"/>
                  </a:schemeClr>
                </a:solidFill>
                <a:latin typeface="Calibri" panose="020F0502020204030204" pitchFamily="34" charset="0"/>
                <a:ea typeface="微软雅黑" panose="020B0503020204020204" pitchFamily="34" charset="-122"/>
              </a:rPr>
              <a:t>CA</a:t>
            </a:r>
            <a:r>
              <a:rPr lang="zh-CN" altLang="en-US" sz="1600" dirty="0" smtClean="0">
                <a:solidFill>
                  <a:schemeClr val="tx1">
                    <a:lumMod val="50000"/>
                    <a:lumOff val="50000"/>
                  </a:schemeClr>
                </a:solidFill>
                <a:latin typeface="Calibri" panose="020F0502020204030204" pitchFamily="34" charset="0"/>
                <a:ea typeface="微软雅黑" panose="020B0503020204020204" pitchFamily="34" charset="-122"/>
              </a:rPr>
              <a:t>认证中心、金融信息等多个子系统，存在被攻击的危险。</a:t>
            </a:r>
            <a:endParaRPr lang="zh-CN" altLang="en-US" sz="16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9" name="MH_Other_4"/>
          <p:cNvSpPr/>
          <p:nvPr>
            <p:custDataLst>
              <p:tags r:id="rId8"/>
            </p:custDataLst>
          </p:nvPr>
        </p:nvSpPr>
        <p:spPr>
          <a:xfrm>
            <a:off x="4872038" y="2244998"/>
            <a:ext cx="547687" cy="566737"/>
          </a:xfrm>
          <a:prstGeom prst="rect">
            <a:avLst/>
          </a:prstGeom>
          <a:solidFill>
            <a:srgbClr val="7FA13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a:solidFill>
                  <a:srgbClr val="FFFFFF"/>
                </a:solidFill>
                <a:latin typeface="方正姚体" panose="02010601030101010101" pitchFamily="2" charset="-122"/>
                <a:ea typeface="方正姚体" panose="02010601030101010101" pitchFamily="2" charset="-122"/>
              </a:rPr>
              <a:t>02</a:t>
            </a: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081" name="MH_SubTitle_2"/>
          <p:cNvSpPr txBox="1">
            <a:spLocks noChangeArrowheads="1"/>
          </p:cNvSpPr>
          <p:nvPr>
            <p:custDataLst>
              <p:tags r:id="rId9"/>
            </p:custDataLst>
          </p:nvPr>
        </p:nvSpPr>
        <p:spPr bwMode="auto">
          <a:xfrm>
            <a:off x="5667375" y="2060848"/>
            <a:ext cx="23463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eaLnBrk="1" hangingPunct="1"/>
            <a:r>
              <a:rPr lang="zh-CN" altLang="en-US" sz="2000" b="1" dirty="0" smtClean="0">
                <a:solidFill>
                  <a:srgbClr val="86B034"/>
                </a:solidFill>
                <a:latin typeface="Calibri" pitchFamily="34" charset="0"/>
                <a:ea typeface="微软雅黑" pitchFamily="34" charset="-122"/>
              </a:rPr>
              <a:t>银行管理安全问题</a:t>
            </a:r>
            <a:endParaRPr lang="zh-CN" altLang="en-US" sz="2000" b="1" dirty="0">
              <a:solidFill>
                <a:srgbClr val="86B034"/>
              </a:solidFill>
              <a:latin typeface="Calibri" pitchFamily="34" charset="0"/>
              <a:ea typeface="微软雅黑" pitchFamily="34" charset="-122"/>
            </a:endParaRPr>
          </a:p>
        </p:txBody>
      </p:sp>
      <p:sp>
        <p:nvSpPr>
          <p:cNvPr id="16" name="MH_Other_5"/>
          <p:cNvSpPr/>
          <p:nvPr>
            <p:custDataLst>
              <p:tags r:id="rId10"/>
            </p:custDataLst>
          </p:nvPr>
        </p:nvSpPr>
        <p:spPr>
          <a:xfrm>
            <a:off x="1143000" y="4319588"/>
            <a:ext cx="757238" cy="782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FC8A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Calibri" panose="020F0502020204030204" pitchFamily="34" charset="0"/>
              <a:ea typeface="微软雅黑" panose="020B0503020204020204" pitchFamily="34" charset="-122"/>
            </a:endParaRPr>
          </a:p>
        </p:txBody>
      </p:sp>
      <p:sp>
        <p:nvSpPr>
          <p:cNvPr id="13" name="MH_Text_2"/>
          <p:cNvSpPr txBox="1"/>
          <p:nvPr>
            <p:custDataLst>
              <p:tags r:id="rId11"/>
            </p:custDataLst>
          </p:nvPr>
        </p:nvSpPr>
        <p:spPr>
          <a:xfrm>
            <a:off x="5667375" y="2449785"/>
            <a:ext cx="2346325" cy="1555279"/>
          </a:xfrm>
          <a:prstGeom prst="rect">
            <a:avLst/>
          </a:prstGeom>
          <a:noFill/>
        </p:spPr>
        <p:txBody>
          <a:bodyPr lIns="0" tIns="0" rIns="0" bIns="0">
            <a:normAutofit/>
          </a:bodyPr>
          <a:lstStyle/>
          <a:p>
            <a:pPr eaLnBrk="1" fontAlgn="auto" hangingPunct="1">
              <a:lnSpc>
                <a:spcPct val="110000"/>
              </a:lnSpc>
              <a:spcBef>
                <a:spcPts val="0"/>
              </a:spcBef>
              <a:spcAft>
                <a:spcPts val="0"/>
              </a:spcAft>
              <a:defRPr/>
            </a:pPr>
            <a:r>
              <a:rPr lang="zh-CN" altLang="en-US" sz="1600" dirty="0" smtClean="0">
                <a:solidFill>
                  <a:schemeClr val="tx1">
                    <a:lumMod val="50000"/>
                    <a:lumOff val="50000"/>
                  </a:schemeClr>
                </a:solidFill>
                <a:latin typeface="Calibri" panose="020F0502020204030204" pitchFamily="34" charset="0"/>
                <a:ea typeface="微软雅黑" panose="020B0503020204020204" pitchFamily="34" charset="-122"/>
              </a:rPr>
              <a:t>主要指由于银行内部信息系统和内控系统出现问题对网络银行造成的损失和影响。涉及银行内部的人员素质和内部管理问题。</a:t>
            </a:r>
            <a:endParaRPr lang="zh-CN" altLang="en-US" sz="16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15" name="MH_Other_6"/>
          <p:cNvSpPr/>
          <p:nvPr>
            <p:custDataLst>
              <p:tags r:id="rId12"/>
            </p:custDataLst>
          </p:nvPr>
        </p:nvSpPr>
        <p:spPr>
          <a:xfrm>
            <a:off x="1247775" y="4427538"/>
            <a:ext cx="547688" cy="566737"/>
          </a:xfrm>
          <a:prstGeom prst="rect">
            <a:avLst/>
          </a:prstGeom>
          <a:solidFill>
            <a:srgbClr val="FD8B0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a:solidFill>
                  <a:srgbClr val="FFFFFF"/>
                </a:solidFill>
                <a:latin typeface="方正姚体" panose="02010601030101010101" pitchFamily="2" charset="-122"/>
                <a:ea typeface="方正姚体" panose="02010601030101010101" pitchFamily="2" charset="-122"/>
              </a:rPr>
              <a:t>03</a:t>
            </a: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085" name="MH_SubTitle_3"/>
          <p:cNvSpPr txBox="1">
            <a:spLocks noChangeArrowheads="1"/>
          </p:cNvSpPr>
          <p:nvPr>
            <p:custDataLst>
              <p:tags r:id="rId13"/>
            </p:custDataLst>
          </p:nvPr>
        </p:nvSpPr>
        <p:spPr bwMode="auto">
          <a:xfrm>
            <a:off x="2043113" y="4243388"/>
            <a:ext cx="23463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eaLnBrk="1" hangingPunct="1"/>
            <a:r>
              <a:rPr lang="zh-CN" altLang="en-US" sz="2000" b="1" dirty="0" smtClean="0">
                <a:solidFill>
                  <a:srgbClr val="FC8C0A"/>
                </a:solidFill>
                <a:latin typeface="Calibri" pitchFamily="34" charset="0"/>
                <a:ea typeface="微软雅黑" pitchFamily="34" charset="-122"/>
              </a:rPr>
              <a:t>信用 的安全问题</a:t>
            </a:r>
            <a:endParaRPr lang="zh-CN" altLang="en-US" sz="2000" b="1" dirty="0">
              <a:solidFill>
                <a:srgbClr val="FC8C0A"/>
              </a:solidFill>
              <a:latin typeface="Calibri" pitchFamily="34" charset="0"/>
              <a:ea typeface="微软雅黑" pitchFamily="34" charset="-122"/>
            </a:endParaRPr>
          </a:p>
        </p:txBody>
      </p:sp>
      <p:sp>
        <p:nvSpPr>
          <p:cNvPr id="21" name="MH_Other_7"/>
          <p:cNvSpPr/>
          <p:nvPr>
            <p:custDataLst>
              <p:tags r:id="rId14"/>
            </p:custDataLst>
          </p:nvPr>
        </p:nvSpPr>
        <p:spPr>
          <a:xfrm>
            <a:off x="4767263" y="4319588"/>
            <a:ext cx="757237" cy="782637"/>
          </a:xfrm>
          <a:custGeom>
            <a:avLst/>
            <a:gdLst>
              <a:gd name="connsiteX0" fmla="*/ 743029 w 757237"/>
              <a:gd name="connsiteY0" fmla="*/ 463225 h 783577"/>
              <a:gd name="connsiteX1" fmla="*/ 757237 w 757237"/>
              <a:gd name="connsiteY1" fmla="*/ 463225 h 783577"/>
              <a:gd name="connsiteX2" fmla="*/ 757237 w 757237"/>
              <a:gd name="connsiteY2" fmla="*/ 783577 h 783577"/>
              <a:gd name="connsiteX3" fmla="*/ 450056 w 757237"/>
              <a:gd name="connsiteY3" fmla="*/ 783577 h 783577"/>
              <a:gd name="connsiteX4" fmla="*/ 450056 w 757237"/>
              <a:gd name="connsiteY4" fmla="*/ 768874 h 783577"/>
              <a:gd name="connsiteX5" fmla="*/ 743029 w 757237"/>
              <a:gd name="connsiteY5" fmla="*/ 768874 h 783577"/>
              <a:gd name="connsiteX6" fmla="*/ 0 w 757237"/>
              <a:gd name="connsiteY6" fmla="*/ 463225 h 783577"/>
              <a:gd name="connsiteX7" fmla="*/ 14207 w 757237"/>
              <a:gd name="connsiteY7" fmla="*/ 463225 h 783577"/>
              <a:gd name="connsiteX8" fmla="*/ 14207 w 757237"/>
              <a:gd name="connsiteY8" fmla="*/ 768874 h 783577"/>
              <a:gd name="connsiteX9" fmla="*/ 307181 w 757237"/>
              <a:gd name="connsiteY9" fmla="*/ 768874 h 783577"/>
              <a:gd name="connsiteX10" fmla="*/ 307181 w 757237"/>
              <a:gd name="connsiteY10" fmla="*/ 783577 h 783577"/>
              <a:gd name="connsiteX11" fmla="*/ 0 w 757237"/>
              <a:gd name="connsiteY11" fmla="*/ 783577 h 783577"/>
              <a:gd name="connsiteX12" fmla="*/ 450056 w 757237"/>
              <a:gd name="connsiteY12" fmla="*/ 0 h 783577"/>
              <a:gd name="connsiteX13" fmla="*/ 757237 w 757237"/>
              <a:gd name="connsiteY13" fmla="*/ 0 h 783577"/>
              <a:gd name="connsiteX14" fmla="*/ 757237 w 757237"/>
              <a:gd name="connsiteY14" fmla="*/ 320350 h 783577"/>
              <a:gd name="connsiteX15" fmla="*/ 743029 w 757237"/>
              <a:gd name="connsiteY15" fmla="*/ 320350 h 783577"/>
              <a:gd name="connsiteX16" fmla="*/ 743029 w 757237"/>
              <a:gd name="connsiteY16" fmla="*/ 14702 h 783577"/>
              <a:gd name="connsiteX17" fmla="*/ 450056 w 757237"/>
              <a:gd name="connsiteY17" fmla="*/ 14702 h 783577"/>
              <a:gd name="connsiteX18" fmla="*/ 0 w 757237"/>
              <a:gd name="connsiteY18" fmla="*/ 0 h 783577"/>
              <a:gd name="connsiteX19" fmla="*/ 307181 w 757237"/>
              <a:gd name="connsiteY19" fmla="*/ 0 h 783577"/>
              <a:gd name="connsiteX20" fmla="*/ 307181 w 757237"/>
              <a:gd name="connsiteY20" fmla="*/ 14702 h 783577"/>
              <a:gd name="connsiteX21" fmla="*/ 14207 w 757237"/>
              <a:gd name="connsiteY21" fmla="*/ 14702 h 783577"/>
              <a:gd name="connsiteX22" fmla="*/ 14207 w 757237"/>
              <a:gd name="connsiteY22" fmla="*/ 320350 h 783577"/>
              <a:gd name="connsiteX23" fmla="*/ 0 w 757237"/>
              <a:gd name="connsiteY23" fmla="*/ 320350 h 783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57237" h="783577">
                <a:moveTo>
                  <a:pt x="743029" y="463225"/>
                </a:moveTo>
                <a:lnTo>
                  <a:pt x="757237" y="463225"/>
                </a:lnTo>
                <a:lnTo>
                  <a:pt x="757237" y="783577"/>
                </a:lnTo>
                <a:lnTo>
                  <a:pt x="450056" y="783577"/>
                </a:lnTo>
                <a:lnTo>
                  <a:pt x="450056" y="768874"/>
                </a:lnTo>
                <a:lnTo>
                  <a:pt x="743029" y="768874"/>
                </a:lnTo>
                <a:close/>
                <a:moveTo>
                  <a:pt x="0" y="463225"/>
                </a:moveTo>
                <a:lnTo>
                  <a:pt x="14207" y="463225"/>
                </a:lnTo>
                <a:lnTo>
                  <a:pt x="14207" y="768874"/>
                </a:lnTo>
                <a:lnTo>
                  <a:pt x="307181" y="768874"/>
                </a:lnTo>
                <a:lnTo>
                  <a:pt x="307181" y="783577"/>
                </a:lnTo>
                <a:lnTo>
                  <a:pt x="0" y="783577"/>
                </a:lnTo>
                <a:close/>
                <a:moveTo>
                  <a:pt x="450056" y="0"/>
                </a:moveTo>
                <a:lnTo>
                  <a:pt x="757237" y="0"/>
                </a:lnTo>
                <a:lnTo>
                  <a:pt x="757237" y="320350"/>
                </a:lnTo>
                <a:lnTo>
                  <a:pt x="743029" y="320350"/>
                </a:lnTo>
                <a:lnTo>
                  <a:pt x="743029" y="14702"/>
                </a:lnTo>
                <a:lnTo>
                  <a:pt x="450056" y="14702"/>
                </a:lnTo>
                <a:close/>
                <a:moveTo>
                  <a:pt x="0" y="0"/>
                </a:moveTo>
                <a:lnTo>
                  <a:pt x="307181" y="0"/>
                </a:lnTo>
                <a:lnTo>
                  <a:pt x="307181" y="14702"/>
                </a:lnTo>
                <a:lnTo>
                  <a:pt x="14207" y="14702"/>
                </a:lnTo>
                <a:lnTo>
                  <a:pt x="14207" y="320350"/>
                </a:lnTo>
                <a:lnTo>
                  <a:pt x="0" y="320350"/>
                </a:lnTo>
                <a:close/>
              </a:path>
            </a:pathLst>
          </a:custGeom>
          <a:solidFill>
            <a:srgbClr val="A20C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Calibri" panose="020F0502020204030204" pitchFamily="34" charset="0"/>
              <a:ea typeface="微软雅黑" panose="020B0503020204020204" pitchFamily="34" charset="-122"/>
            </a:endParaRPr>
          </a:p>
        </p:txBody>
      </p:sp>
      <p:sp>
        <p:nvSpPr>
          <p:cNvPr id="18" name="MH_Text_3"/>
          <p:cNvSpPr txBox="1"/>
          <p:nvPr>
            <p:custDataLst>
              <p:tags r:id="rId15"/>
            </p:custDataLst>
          </p:nvPr>
        </p:nvSpPr>
        <p:spPr>
          <a:xfrm>
            <a:off x="2043113" y="4632325"/>
            <a:ext cx="2346325" cy="1821011"/>
          </a:xfrm>
          <a:prstGeom prst="rect">
            <a:avLst/>
          </a:prstGeom>
          <a:noFill/>
        </p:spPr>
        <p:txBody>
          <a:bodyPr lIns="0" tIns="0" rIns="0" bIns="0">
            <a:normAutofit/>
          </a:bodyPr>
          <a:lstStyle/>
          <a:p>
            <a:pPr eaLnBrk="1" fontAlgn="auto" hangingPunct="1">
              <a:lnSpc>
                <a:spcPct val="110000"/>
              </a:lnSpc>
              <a:spcBef>
                <a:spcPts val="0"/>
              </a:spcBef>
              <a:spcAft>
                <a:spcPts val="0"/>
              </a:spcAft>
              <a:defRPr/>
            </a:pPr>
            <a:r>
              <a:rPr lang="zh-CN" altLang="en-US" sz="1600" dirty="0" smtClean="0">
                <a:solidFill>
                  <a:schemeClr val="tx1">
                    <a:lumMod val="50000"/>
                    <a:lumOff val="50000"/>
                  </a:schemeClr>
                </a:solidFill>
                <a:latin typeface="Calibri" panose="020F0502020204030204" pitchFamily="34" charset="0"/>
                <a:ea typeface="微软雅黑" panose="020B0503020204020204" pitchFamily="34" charset="-122"/>
              </a:rPr>
              <a:t>即</a:t>
            </a:r>
            <a:r>
              <a:rPr lang="en-US" altLang="zh-CN" sz="1600" dirty="0" smtClean="0">
                <a:solidFill>
                  <a:schemeClr val="tx1">
                    <a:lumMod val="50000"/>
                    <a:lumOff val="50000"/>
                  </a:schemeClr>
                </a:solidFill>
                <a:latin typeface="Calibri" panose="020F0502020204030204" pitchFamily="34" charset="0"/>
                <a:ea typeface="微软雅黑" panose="020B0503020204020204" pitchFamily="34" charset="-122"/>
              </a:rPr>
              <a:t>CA</a:t>
            </a:r>
            <a:r>
              <a:rPr lang="zh-CN" altLang="en-US" sz="1600" dirty="0" smtClean="0">
                <a:solidFill>
                  <a:schemeClr val="tx1">
                    <a:lumMod val="50000"/>
                    <a:lumOff val="50000"/>
                  </a:schemeClr>
                </a:solidFill>
                <a:latin typeface="Calibri" panose="020F0502020204030204" pitchFamily="34" charset="0"/>
                <a:ea typeface="微软雅黑" panose="020B0503020204020204" pitchFamily="34" charset="-122"/>
              </a:rPr>
              <a:t>认证中心，通过国际通用的可靠、标准的数字加密和解密技术来保证交易的安全；认证人、认证企业身份的真实性、需要对其身份进行认证。</a:t>
            </a:r>
            <a:endParaRPr lang="zh-CN" altLang="en-US" sz="1600" dirty="0">
              <a:solidFill>
                <a:schemeClr val="tx1">
                  <a:lumMod val="50000"/>
                  <a:lumOff val="50000"/>
                </a:schemeClr>
              </a:solidFill>
              <a:latin typeface="Calibri" panose="020F0502020204030204" pitchFamily="34" charset="0"/>
              <a:ea typeface="微软雅黑" panose="020B0503020204020204" pitchFamily="34" charset="-122"/>
            </a:endParaRPr>
          </a:p>
        </p:txBody>
      </p:sp>
      <p:sp>
        <p:nvSpPr>
          <p:cNvPr id="20" name="MH_Other_8"/>
          <p:cNvSpPr/>
          <p:nvPr>
            <p:custDataLst>
              <p:tags r:id="rId16"/>
            </p:custDataLst>
          </p:nvPr>
        </p:nvSpPr>
        <p:spPr>
          <a:xfrm>
            <a:off x="4872038" y="4427538"/>
            <a:ext cx="547687" cy="566737"/>
          </a:xfrm>
          <a:prstGeom prst="rect">
            <a:avLst/>
          </a:prstGeom>
          <a:solidFill>
            <a:srgbClr val="A910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a:solidFill>
                  <a:srgbClr val="FFFFFF"/>
                </a:solidFill>
                <a:latin typeface="方正姚体" panose="02010601030101010101" pitchFamily="2" charset="-122"/>
                <a:ea typeface="方正姚体" panose="02010601030101010101" pitchFamily="2" charset="-122"/>
              </a:rPr>
              <a:t>04</a:t>
            </a:r>
            <a:endParaRPr lang="zh-CN" altLang="en-US" sz="2400">
              <a:solidFill>
                <a:srgbClr val="FFFFFF"/>
              </a:solidFill>
              <a:latin typeface="方正姚体" panose="02010601030101010101" pitchFamily="2" charset="-122"/>
              <a:ea typeface="方正姚体" panose="02010601030101010101" pitchFamily="2" charset="-122"/>
            </a:endParaRPr>
          </a:p>
        </p:txBody>
      </p:sp>
      <p:sp>
        <p:nvSpPr>
          <p:cNvPr id="3089" name="MH_SubTitle_4"/>
          <p:cNvSpPr txBox="1">
            <a:spLocks noChangeArrowheads="1"/>
          </p:cNvSpPr>
          <p:nvPr>
            <p:custDataLst>
              <p:tags r:id="rId17"/>
            </p:custDataLst>
          </p:nvPr>
        </p:nvSpPr>
        <p:spPr bwMode="auto">
          <a:xfrm>
            <a:off x="5667375" y="4243388"/>
            <a:ext cx="2346325" cy="382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eaLnBrk="1" hangingPunct="1"/>
            <a:r>
              <a:rPr lang="zh-CN" altLang="en-US" sz="2000" b="1" dirty="0" smtClean="0">
                <a:solidFill>
                  <a:srgbClr val="A80C00"/>
                </a:solidFill>
                <a:latin typeface="Calibri" pitchFamily="34" charset="0"/>
                <a:ea typeface="微软雅黑" pitchFamily="34" charset="-122"/>
              </a:rPr>
              <a:t>立法规范的安全问题</a:t>
            </a:r>
            <a:endParaRPr lang="zh-CN" altLang="en-US" sz="2000" b="1" dirty="0">
              <a:solidFill>
                <a:srgbClr val="A80C00"/>
              </a:solidFill>
              <a:latin typeface="Calibri" pitchFamily="34" charset="0"/>
              <a:ea typeface="微软雅黑" pitchFamily="34" charset="-122"/>
            </a:endParaRPr>
          </a:p>
        </p:txBody>
      </p:sp>
      <p:sp>
        <p:nvSpPr>
          <p:cNvPr id="23" name="MH_Text_4"/>
          <p:cNvSpPr txBox="1"/>
          <p:nvPr>
            <p:custDataLst>
              <p:tags r:id="rId18"/>
            </p:custDataLst>
          </p:nvPr>
        </p:nvSpPr>
        <p:spPr>
          <a:xfrm>
            <a:off x="5667375" y="4632325"/>
            <a:ext cx="2346325" cy="917575"/>
          </a:xfrm>
          <a:prstGeom prst="rect">
            <a:avLst/>
          </a:prstGeom>
          <a:noFill/>
        </p:spPr>
        <p:txBody>
          <a:bodyPr lIns="0" tIns="0" rIns="0" bIns="0">
            <a:normAutofit/>
          </a:bodyPr>
          <a:lstStyle/>
          <a:p>
            <a:pPr eaLnBrk="1" fontAlgn="auto" hangingPunct="1">
              <a:lnSpc>
                <a:spcPct val="110000"/>
              </a:lnSpc>
              <a:spcBef>
                <a:spcPts val="0"/>
              </a:spcBef>
              <a:spcAft>
                <a:spcPts val="0"/>
              </a:spcAft>
              <a:defRPr/>
            </a:pPr>
            <a:r>
              <a:rPr lang="zh-CN" altLang="en-US" sz="1600" dirty="0" smtClean="0">
                <a:solidFill>
                  <a:schemeClr val="tx1">
                    <a:lumMod val="50000"/>
                    <a:lumOff val="50000"/>
                  </a:schemeClr>
                </a:solidFill>
                <a:latin typeface="Calibri" panose="020F0502020204030204" pitchFamily="34" charset="0"/>
                <a:ea typeface="微软雅黑" panose="020B0503020204020204" pitchFamily="34" charset="-122"/>
              </a:rPr>
              <a:t>配套法律的出台</a:t>
            </a:r>
            <a:endParaRPr lang="zh-CN" altLang="en-US" sz="1600" dirty="0">
              <a:solidFill>
                <a:schemeClr val="tx1">
                  <a:lumMod val="50000"/>
                  <a:lumOff val="50000"/>
                </a:schemeClr>
              </a:solidFill>
              <a:latin typeface="Calibri" panose="020F0502020204030204" pitchFamily="34" charset="0"/>
              <a:ea typeface="微软雅黑" panose="020B0503020204020204" pitchFamily="34" charset="-122"/>
            </a:endParaRPr>
          </a:p>
        </p:txBody>
      </p:sp>
    </p:spTree>
    <p:custDataLst>
      <p:tags r:id="rId1"/>
    </p:custDataLst>
    <p:extLst>
      <p:ext uri="{BB962C8B-B14F-4D97-AF65-F5344CB8AC3E}">
        <p14:creationId xmlns:p14="http://schemas.microsoft.com/office/powerpoint/2010/main" val="22197546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7.3 </a:t>
            </a:r>
            <a:r>
              <a:rPr lang="zh-CN" altLang="en-US" dirty="0"/>
              <a:t>中国网络银行</a:t>
            </a:r>
            <a:r>
              <a:rPr lang="zh-CN" altLang="en-US" dirty="0" smtClean="0"/>
              <a:t>现状</a:t>
            </a:r>
            <a:endParaRPr lang="zh-CN" altLang="en-US" dirty="0"/>
          </a:p>
        </p:txBody>
      </p:sp>
      <p:sp>
        <p:nvSpPr>
          <p:cNvPr id="3" name="TextBox 2"/>
          <p:cNvSpPr txBox="1"/>
          <p:nvPr/>
        </p:nvSpPr>
        <p:spPr>
          <a:xfrm>
            <a:off x="395536" y="2250968"/>
            <a:ext cx="7416824" cy="1631216"/>
          </a:xfrm>
          <a:prstGeom prst="rect">
            <a:avLst/>
          </a:prstGeom>
          <a:noFill/>
        </p:spPr>
        <p:txBody>
          <a:bodyPr wrap="square" rtlCol="0">
            <a:spAutoFit/>
          </a:bodyPr>
          <a:lstStyle/>
          <a:p>
            <a:r>
              <a:rPr lang="zh-CN" altLang="en-US" sz="2000" dirty="0">
                <a:solidFill>
                  <a:schemeClr val="accent1">
                    <a:lumMod val="75000"/>
                  </a:schemeClr>
                </a:solidFill>
                <a:latin typeface="华文楷体" panose="02010600040101010101" pitchFamily="2" charset="-122"/>
                <a:ea typeface="华文楷体" panose="02010600040101010101" pitchFamily="2" charset="-122"/>
              </a:rPr>
              <a:t>（一）消费者的信心</a:t>
            </a:r>
            <a:r>
              <a:rPr lang="zh-CN" altLang="en-US" sz="2000" dirty="0" smtClean="0">
                <a:solidFill>
                  <a:schemeClr val="accent1">
                    <a:lumMod val="75000"/>
                  </a:schemeClr>
                </a:solidFill>
                <a:latin typeface="华文楷体" panose="02010600040101010101" pitchFamily="2" charset="-122"/>
                <a:ea typeface="华文楷体" panose="02010600040101010101" pitchFamily="2" charset="-122"/>
              </a:rPr>
              <a:t>问题</a:t>
            </a:r>
            <a:endParaRPr lang="en-US" altLang="zh-CN" sz="2000" dirty="0" smtClean="0">
              <a:solidFill>
                <a:schemeClr val="accent1">
                  <a:lumMod val="75000"/>
                </a:schemeClr>
              </a:solidFill>
              <a:latin typeface="华文楷体" panose="02010600040101010101" pitchFamily="2" charset="-122"/>
              <a:ea typeface="华文楷体" panose="02010600040101010101" pitchFamily="2" charset="-122"/>
            </a:endParaRPr>
          </a:p>
          <a:p>
            <a:r>
              <a:rPr lang="zh-CN" altLang="en-US" sz="2000" dirty="0">
                <a:solidFill>
                  <a:schemeClr val="accent1">
                    <a:lumMod val="75000"/>
                  </a:schemeClr>
                </a:solidFill>
                <a:latin typeface="华文楷体" panose="02010600040101010101" pitchFamily="2" charset="-122"/>
                <a:ea typeface="华文楷体" panose="02010600040101010101" pitchFamily="2" charset="-122"/>
              </a:rPr>
              <a:t>（二）技术安全</a:t>
            </a:r>
            <a:r>
              <a:rPr lang="zh-CN" altLang="en-US" sz="2000" dirty="0" smtClean="0">
                <a:solidFill>
                  <a:schemeClr val="accent1">
                    <a:lumMod val="75000"/>
                  </a:schemeClr>
                </a:solidFill>
                <a:latin typeface="华文楷体" panose="02010600040101010101" pitchFamily="2" charset="-122"/>
                <a:ea typeface="华文楷体" panose="02010600040101010101" pitchFamily="2" charset="-122"/>
              </a:rPr>
              <a:t>问题</a:t>
            </a:r>
            <a:endParaRPr lang="en-US" altLang="zh-CN" sz="2000" dirty="0" smtClean="0">
              <a:solidFill>
                <a:schemeClr val="accent1">
                  <a:lumMod val="75000"/>
                </a:schemeClr>
              </a:solidFill>
              <a:latin typeface="华文楷体" panose="02010600040101010101" pitchFamily="2" charset="-122"/>
              <a:ea typeface="华文楷体" panose="02010600040101010101" pitchFamily="2" charset="-122"/>
            </a:endParaRPr>
          </a:p>
          <a:p>
            <a:r>
              <a:rPr lang="zh-CN" altLang="en-US" sz="2000" dirty="0">
                <a:solidFill>
                  <a:schemeClr val="accent1">
                    <a:lumMod val="75000"/>
                  </a:schemeClr>
                </a:solidFill>
                <a:latin typeface="华文楷体" panose="02010600040101010101" pitchFamily="2" charset="-122"/>
                <a:ea typeface="华文楷体" panose="02010600040101010101" pitchFamily="2" charset="-122"/>
              </a:rPr>
              <a:t>（三）法律</a:t>
            </a:r>
            <a:r>
              <a:rPr lang="zh-CN" altLang="en-US" sz="2000" dirty="0" smtClean="0">
                <a:solidFill>
                  <a:schemeClr val="accent1">
                    <a:lumMod val="75000"/>
                  </a:schemeClr>
                </a:solidFill>
                <a:latin typeface="华文楷体" panose="02010600040101010101" pitchFamily="2" charset="-122"/>
                <a:ea typeface="华文楷体" panose="02010600040101010101" pitchFamily="2" charset="-122"/>
              </a:rPr>
              <a:t>问题</a:t>
            </a:r>
            <a:endParaRPr lang="en-US" altLang="zh-CN" sz="2000" dirty="0" smtClean="0">
              <a:solidFill>
                <a:schemeClr val="accent1">
                  <a:lumMod val="75000"/>
                </a:schemeClr>
              </a:solidFill>
              <a:latin typeface="华文楷体" panose="02010600040101010101" pitchFamily="2" charset="-122"/>
              <a:ea typeface="华文楷体" panose="02010600040101010101" pitchFamily="2" charset="-122"/>
            </a:endParaRPr>
          </a:p>
          <a:p>
            <a:r>
              <a:rPr lang="zh-CN" altLang="en-US" sz="2000" dirty="0">
                <a:solidFill>
                  <a:schemeClr val="accent1">
                    <a:lumMod val="75000"/>
                  </a:schemeClr>
                </a:solidFill>
                <a:latin typeface="华文楷体" panose="02010600040101010101" pitchFamily="2" charset="-122"/>
                <a:ea typeface="华文楷体" panose="02010600040101010101" pitchFamily="2" charset="-122"/>
              </a:rPr>
              <a:t>（四）监管</a:t>
            </a:r>
            <a:r>
              <a:rPr lang="zh-CN" altLang="en-US" sz="2000" dirty="0" smtClean="0">
                <a:solidFill>
                  <a:schemeClr val="accent1">
                    <a:lumMod val="75000"/>
                  </a:schemeClr>
                </a:solidFill>
                <a:latin typeface="华文楷体" panose="02010600040101010101" pitchFamily="2" charset="-122"/>
                <a:ea typeface="华文楷体" panose="02010600040101010101" pitchFamily="2" charset="-122"/>
              </a:rPr>
              <a:t>问题</a:t>
            </a:r>
            <a:endParaRPr lang="en-US" altLang="zh-CN" sz="2000" dirty="0" smtClean="0">
              <a:solidFill>
                <a:schemeClr val="accent1">
                  <a:lumMod val="75000"/>
                </a:schemeClr>
              </a:solidFill>
              <a:latin typeface="华文楷体" panose="02010600040101010101" pitchFamily="2" charset="-122"/>
              <a:ea typeface="华文楷体" panose="02010600040101010101" pitchFamily="2" charset="-122"/>
            </a:endParaRPr>
          </a:p>
          <a:p>
            <a:r>
              <a:rPr lang="zh-CN" altLang="en-US" sz="2000" dirty="0">
                <a:solidFill>
                  <a:schemeClr val="accent1">
                    <a:lumMod val="75000"/>
                  </a:schemeClr>
                </a:solidFill>
                <a:latin typeface="华文楷体" panose="02010600040101010101" pitchFamily="2" charset="-122"/>
                <a:ea typeface="华文楷体" panose="02010600040101010101" pitchFamily="2" charset="-122"/>
              </a:rPr>
              <a:t>（五）网上银行电脑犯罪</a:t>
            </a:r>
            <a:r>
              <a:rPr lang="zh-CN" altLang="en-US" sz="2000" dirty="0" smtClean="0">
                <a:solidFill>
                  <a:schemeClr val="accent1">
                    <a:lumMod val="75000"/>
                  </a:schemeClr>
                </a:solidFill>
                <a:latin typeface="华文楷体" panose="02010600040101010101" pitchFamily="2" charset="-122"/>
                <a:ea typeface="华文楷体" panose="02010600040101010101" pitchFamily="2" charset="-122"/>
              </a:rPr>
              <a:t>问题</a:t>
            </a:r>
            <a:endParaRPr lang="zh-CN" altLang="en-US" sz="3200" dirty="0">
              <a:latin typeface="华文楷体" panose="02010600040101010101" pitchFamily="2" charset="-122"/>
              <a:ea typeface="华文楷体" panose="02010600040101010101" pitchFamily="2" charset="-122"/>
            </a:endParaRPr>
          </a:p>
        </p:txBody>
      </p:sp>
      <p:sp>
        <p:nvSpPr>
          <p:cNvPr id="4" name="TextBox 3"/>
          <p:cNvSpPr txBox="1"/>
          <p:nvPr/>
        </p:nvSpPr>
        <p:spPr>
          <a:xfrm>
            <a:off x="395536" y="3861048"/>
            <a:ext cx="7416824" cy="2123658"/>
          </a:xfrm>
          <a:prstGeom prst="rect">
            <a:avLst/>
          </a:prstGeom>
          <a:noFill/>
        </p:spPr>
        <p:txBody>
          <a:bodyPr wrap="square" rtlCol="0">
            <a:spAutoFit/>
          </a:bodyPr>
          <a:lstStyle/>
          <a:p>
            <a:r>
              <a:rPr lang="en-US" altLang="zh-CN" sz="3200" dirty="0">
                <a:solidFill>
                  <a:schemeClr val="accent1">
                    <a:lumMod val="75000"/>
                  </a:schemeClr>
                </a:solidFill>
                <a:latin typeface="华文楷体" panose="02010600040101010101" pitchFamily="2" charset="-122"/>
                <a:ea typeface="华文楷体" panose="02010600040101010101" pitchFamily="2" charset="-122"/>
              </a:rPr>
              <a:t>7.3.2 </a:t>
            </a:r>
            <a:r>
              <a:rPr lang="zh-CN" altLang="en-US" sz="3200" dirty="0">
                <a:solidFill>
                  <a:schemeClr val="accent1">
                    <a:lumMod val="75000"/>
                  </a:schemeClr>
                </a:solidFill>
                <a:latin typeface="华文楷体" panose="02010600040101010101" pitchFamily="2" charset="-122"/>
                <a:ea typeface="华文楷体" panose="02010600040101010101" pitchFamily="2" charset="-122"/>
              </a:rPr>
              <a:t>相关对策及其</a:t>
            </a:r>
            <a:r>
              <a:rPr lang="zh-CN" altLang="en-US" sz="3200" dirty="0" smtClean="0">
                <a:solidFill>
                  <a:schemeClr val="accent1">
                    <a:lumMod val="75000"/>
                  </a:schemeClr>
                </a:solidFill>
                <a:latin typeface="华文楷体" panose="02010600040101010101" pitchFamily="2" charset="-122"/>
                <a:ea typeface="华文楷体" panose="02010600040101010101" pitchFamily="2" charset="-122"/>
              </a:rPr>
              <a:t>研究</a:t>
            </a:r>
            <a:endParaRPr lang="en-US" altLang="zh-CN" sz="3200" dirty="0" smtClean="0">
              <a:solidFill>
                <a:schemeClr val="accent1">
                  <a:lumMod val="75000"/>
                </a:schemeClr>
              </a:solidFill>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（一）加强宣传和教育，提升公众守法守规</a:t>
            </a:r>
            <a:r>
              <a:rPr lang="zh-CN" altLang="en-US" sz="2000" dirty="0" smtClean="0">
                <a:latin typeface="华文楷体" panose="02010600040101010101" pitchFamily="2" charset="-122"/>
                <a:ea typeface="华文楷体" panose="02010600040101010101" pitchFamily="2" charset="-122"/>
              </a:rPr>
              <a:t>意识</a:t>
            </a:r>
            <a:endParaRPr lang="en-US" altLang="zh-CN" sz="2000" dirty="0" smtClean="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（二）加强系统和网络管理，防范资金风险</a:t>
            </a:r>
            <a:r>
              <a:rPr lang="zh-CN" altLang="en-US" sz="2000" dirty="0" smtClean="0">
                <a:latin typeface="华文楷体" panose="02010600040101010101" pitchFamily="2" charset="-122"/>
                <a:ea typeface="华文楷体" panose="02010600040101010101" pitchFamily="2" charset="-122"/>
              </a:rPr>
              <a:t>发生</a:t>
            </a:r>
            <a:endParaRPr lang="en-US" altLang="zh-CN" sz="2000" dirty="0" smtClean="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（三）完善监管模式和手段，提升监督管理</a:t>
            </a:r>
            <a:r>
              <a:rPr lang="zh-CN" altLang="en-US" sz="2000" dirty="0" smtClean="0">
                <a:latin typeface="华文楷体" panose="02010600040101010101" pitchFamily="2" charset="-122"/>
                <a:ea typeface="华文楷体" panose="02010600040101010101" pitchFamily="2" charset="-122"/>
              </a:rPr>
              <a:t>能力</a:t>
            </a:r>
            <a:endParaRPr lang="en-US" altLang="zh-CN" sz="2000" dirty="0" smtClean="0">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（四）提高法律服务水平，维护消费者</a:t>
            </a:r>
            <a:r>
              <a:rPr lang="zh-CN" altLang="en-US" sz="2000" dirty="0" smtClean="0">
                <a:latin typeface="华文楷体" panose="02010600040101010101" pitchFamily="2" charset="-122"/>
                <a:ea typeface="华文楷体" panose="02010600040101010101" pitchFamily="2" charset="-122"/>
              </a:rPr>
              <a:t>合法权益</a:t>
            </a:r>
            <a:endParaRPr lang="en-US" altLang="zh-CN" sz="2000" dirty="0" smtClean="0">
              <a:latin typeface="华文楷体" panose="02010600040101010101" pitchFamily="2" charset="-122"/>
              <a:ea typeface="华文楷体" panose="02010600040101010101" pitchFamily="2" charset="-122"/>
            </a:endParaRPr>
          </a:p>
          <a:p>
            <a:endParaRPr lang="zh-CN" altLang="en-US" sz="2000" dirty="0">
              <a:latin typeface="华文楷体" panose="02010600040101010101" pitchFamily="2" charset="-122"/>
              <a:ea typeface="华文楷体" panose="02010600040101010101" pitchFamily="2" charset="-122"/>
            </a:endParaRPr>
          </a:p>
        </p:txBody>
      </p:sp>
      <p:sp>
        <p:nvSpPr>
          <p:cNvPr id="5" name="TextBox 4"/>
          <p:cNvSpPr txBox="1"/>
          <p:nvPr/>
        </p:nvSpPr>
        <p:spPr>
          <a:xfrm>
            <a:off x="467544" y="1526044"/>
            <a:ext cx="6480720"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3200" b="0" kern="0" dirty="0">
                <a:solidFill>
                  <a:srgbClr val="FFFFFF"/>
                </a:solidFill>
                <a:latin typeface="华文楷体" panose="02010600040101010101" pitchFamily="2" charset="-122"/>
                <a:ea typeface="华文楷体" panose="02010600040101010101" pitchFamily="2" charset="-122"/>
              </a:rPr>
              <a:t>7.3.1 </a:t>
            </a:r>
            <a:r>
              <a:rPr lang="zh-CN" altLang="en-US" sz="3200" b="0" kern="0" dirty="0">
                <a:solidFill>
                  <a:srgbClr val="FFFFFF"/>
                </a:solidFill>
                <a:latin typeface="华文楷体" panose="02010600040101010101" pitchFamily="2" charset="-122"/>
                <a:ea typeface="华文楷体" panose="02010600040101010101" pitchFamily="2" charset="-122"/>
              </a:rPr>
              <a:t>我国网络银行的</a:t>
            </a:r>
            <a:r>
              <a:rPr lang="zh-CN" altLang="en-US" sz="3200" b="0" kern="0" dirty="0" smtClean="0">
                <a:solidFill>
                  <a:srgbClr val="FFFFFF"/>
                </a:solidFill>
                <a:latin typeface="华文楷体" panose="02010600040101010101" pitchFamily="2" charset="-122"/>
                <a:ea typeface="华文楷体" panose="02010600040101010101" pitchFamily="2" charset="-122"/>
              </a:rPr>
              <a:t>问题</a:t>
            </a:r>
            <a:endPar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6216649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7.4</a:t>
            </a:r>
            <a:r>
              <a:rPr lang="zh-CN" altLang="en-US" dirty="0"/>
              <a:t>电子银行</a:t>
            </a:r>
            <a:r>
              <a:rPr lang="zh-CN" altLang="en-US" dirty="0" smtClean="0"/>
              <a:t>体系</a:t>
            </a:r>
            <a:endParaRPr lang="zh-CN" altLang="en-US" dirty="0"/>
          </a:p>
        </p:txBody>
      </p:sp>
      <p:sp>
        <p:nvSpPr>
          <p:cNvPr id="3" name="TextBox 2"/>
          <p:cNvSpPr txBox="1"/>
          <p:nvPr/>
        </p:nvSpPr>
        <p:spPr>
          <a:xfrm>
            <a:off x="395536" y="2250968"/>
            <a:ext cx="7416824" cy="1938992"/>
          </a:xfrm>
          <a:prstGeom prst="rect">
            <a:avLst/>
          </a:prstGeom>
          <a:noFill/>
        </p:spPr>
        <p:txBody>
          <a:bodyPr wrap="square" rtlCol="0">
            <a:spAutoFit/>
          </a:bodyPr>
          <a:lstStyle/>
          <a:p>
            <a:r>
              <a:rPr lang="zh-CN" altLang="en-US" sz="2000" dirty="0">
                <a:solidFill>
                  <a:schemeClr val="accent1">
                    <a:lumMod val="75000"/>
                  </a:schemeClr>
                </a:solidFill>
                <a:latin typeface="华文楷体" panose="02010600040101010101" pitchFamily="2" charset="-122"/>
                <a:ea typeface="华文楷体" panose="02010600040101010101" pitchFamily="2" charset="-122"/>
              </a:rPr>
              <a:t>广义的电子银行包括电话银行业、纯粹的网上银行、家庭银行、手机银行、多媒体自助终端机、</a:t>
            </a:r>
            <a:r>
              <a:rPr lang="en-US" altLang="zh-CN" sz="2000" dirty="0">
                <a:solidFill>
                  <a:schemeClr val="accent1">
                    <a:lumMod val="75000"/>
                  </a:schemeClr>
                </a:solidFill>
                <a:latin typeface="华文楷体" panose="02010600040101010101" pitchFamily="2" charset="-122"/>
                <a:ea typeface="华文楷体" panose="02010600040101010101" pitchFamily="2" charset="-122"/>
              </a:rPr>
              <a:t>ATM</a:t>
            </a:r>
            <a:r>
              <a:rPr lang="zh-CN" altLang="en-US" sz="2000" dirty="0">
                <a:solidFill>
                  <a:schemeClr val="accent1">
                    <a:lumMod val="75000"/>
                  </a:schemeClr>
                </a:solidFill>
                <a:latin typeface="华文楷体" panose="02010600040101010101" pitchFamily="2" charset="-122"/>
                <a:ea typeface="华文楷体" panose="02010600040101010101" pitchFamily="2" charset="-122"/>
              </a:rPr>
              <a:t>、</a:t>
            </a:r>
            <a:r>
              <a:rPr lang="en-US" altLang="zh-CN" sz="2000" dirty="0">
                <a:solidFill>
                  <a:schemeClr val="accent1">
                    <a:lumMod val="75000"/>
                  </a:schemeClr>
                </a:solidFill>
                <a:latin typeface="华文楷体" panose="02010600040101010101" pitchFamily="2" charset="-122"/>
                <a:ea typeface="华文楷体" panose="02010600040101010101" pitchFamily="2" charset="-122"/>
              </a:rPr>
              <a:t>POS</a:t>
            </a:r>
            <a:r>
              <a:rPr lang="zh-CN" altLang="en-US" sz="2000" dirty="0">
                <a:solidFill>
                  <a:schemeClr val="accent1">
                    <a:lumMod val="75000"/>
                  </a:schemeClr>
                </a:solidFill>
                <a:latin typeface="华文楷体" panose="02010600040101010101" pitchFamily="2" charset="-122"/>
                <a:ea typeface="华文楷体" panose="02010600040101010101" pitchFamily="2" charset="-122"/>
              </a:rPr>
              <a:t>、企业银行以及电视网上银行等多种形式。电子银行业务是指商业银行等银行业金融机构利用面向社会公众开放的通信通道或开放型公众网络，以及银行为特定自助服务设施或客户建立的专用网络，向客户提供的银行服务</a:t>
            </a:r>
            <a:r>
              <a:rPr lang="zh-CN" altLang="en-US" sz="2000" dirty="0" smtClean="0">
                <a:solidFill>
                  <a:schemeClr val="accent1">
                    <a:lumMod val="75000"/>
                  </a:schemeClr>
                </a:solidFill>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4" name="TextBox 3"/>
          <p:cNvSpPr txBox="1"/>
          <p:nvPr/>
        </p:nvSpPr>
        <p:spPr>
          <a:xfrm>
            <a:off x="467544" y="4293096"/>
            <a:ext cx="7416824" cy="1200329"/>
          </a:xfrm>
          <a:prstGeom prst="rect">
            <a:avLst/>
          </a:prstGeom>
          <a:noFill/>
        </p:spPr>
        <p:txBody>
          <a:bodyPr wrap="square" rtlCol="0">
            <a:spAutoFit/>
          </a:bodyPr>
          <a:lstStyle/>
          <a:p>
            <a:r>
              <a:rPr lang="en-US" altLang="zh-CN" sz="3200" dirty="0" smtClean="0">
                <a:solidFill>
                  <a:schemeClr val="accent1">
                    <a:lumMod val="75000"/>
                  </a:schemeClr>
                </a:solidFill>
                <a:latin typeface="华文楷体" panose="02010600040101010101" pitchFamily="2" charset="-122"/>
                <a:ea typeface="华文楷体" panose="02010600040101010101" pitchFamily="2" charset="-122"/>
              </a:rPr>
              <a:t>7.4.2 </a:t>
            </a:r>
            <a:r>
              <a:rPr lang="zh-CN" altLang="en-US" sz="3200" dirty="0">
                <a:solidFill>
                  <a:schemeClr val="accent1">
                    <a:lumMod val="75000"/>
                  </a:schemeClr>
                </a:solidFill>
                <a:latin typeface="华文楷体" panose="02010600040101010101" pitchFamily="2" charset="-122"/>
                <a:ea typeface="华文楷体" panose="02010600040101010101" pitchFamily="2" charset="-122"/>
              </a:rPr>
              <a:t>电子银行的比较和</a:t>
            </a:r>
            <a:r>
              <a:rPr lang="zh-CN" altLang="en-US" sz="3200" dirty="0" smtClean="0">
                <a:solidFill>
                  <a:schemeClr val="accent1">
                    <a:lumMod val="75000"/>
                  </a:schemeClr>
                </a:solidFill>
                <a:latin typeface="华文楷体" panose="02010600040101010101" pitchFamily="2" charset="-122"/>
                <a:ea typeface="华文楷体" panose="02010600040101010101" pitchFamily="2" charset="-122"/>
              </a:rPr>
              <a:t>意义</a:t>
            </a:r>
            <a:endParaRPr lang="en-US" altLang="zh-CN" sz="3200" dirty="0" smtClean="0">
              <a:solidFill>
                <a:schemeClr val="accent1">
                  <a:lumMod val="75000"/>
                </a:schemeClr>
              </a:solidFill>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电子银行将会成为未来银行业发展的趋势，而全球银行业也不约而同地将发展电子银行业务提高到了前所未有的战略高度</a:t>
            </a:r>
            <a:r>
              <a:rPr lang="zh-CN" altLang="en-US" sz="2000" dirty="0" smtClean="0">
                <a:latin typeface="华文楷体" panose="02010600040101010101" pitchFamily="2" charset="-122"/>
                <a:ea typeface="华文楷体" panose="02010600040101010101" pitchFamily="2" charset="-122"/>
              </a:rPr>
              <a:t>。</a:t>
            </a:r>
            <a:endParaRPr lang="zh-CN" altLang="en-US" sz="2000" dirty="0">
              <a:latin typeface="华文楷体" panose="02010600040101010101" pitchFamily="2" charset="-122"/>
              <a:ea typeface="华文楷体" panose="02010600040101010101" pitchFamily="2" charset="-122"/>
            </a:endParaRPr>
          </a:p>
        </p:txBody>
      </p:sp>
      <p:sp>
        <p:nvSpPr>
          <p:cNvPr id="5" name="TextBox 4"/>
          <p:cNvSpPr txBox="1"/>
          <p:nvPr/>
        </p:nvSpPr>
        <p:spPr>
          <a:xfrm>
            <a:off x="467544" y="1526044"/>
            <a:ext cx="6480720"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3200" b="0" kern="0" dirty="0" smtClean="0">
                <a:solidFill>
                  <a:srgbClr val="FFFFFF"/>
                </a:solidFill>
                <a:latin typeface="华文楷体" panose="02010600040101010101" pitchFamily="2" charset="-122"/>
                <a:ea typeface="华文楷体" panose="02010600040101010101" pitchFamily="2" charset="-122"/>
              </a:rPr>
              <a:t>7.4.1 </a:t>
            </a:r>
            <a:r>
              <a:rPr lang="zh-CN" altLang="en-US" sz="3200" b="0" kern="0" dirty="0">
                <a:solidFill>
                  <a:srgbClr val="FFFFFF"/>
                </a:solidFill>
                <a:latin typeface="华文楷体" panose="02010600040101010101" pitchFamily="2" charset="-122"/>
                <a:ea typeface="华文楷体" panose="02010600040101010101" pitchFamily="2" charset="-122"/>
              </a:rPr>
              <a:t>电子银行的</a:t>
            </a:r>
            <a:r>
              <a:rPr lang="zh-CN" altLang="en-US" sz="3200" b="0" kern="0" dirty="0" smtClean="0">
                <a:solidFill>
                  <a:srgbClr val="FFFFFF"/>
                </a:solidFill>
                <a:latin typeface="华文楷体" panose="02010600040101010101" pitchFamily="2" charset="-122"/>
                <a:ea typeface="华文楷体" panose="02010600040101010101" pitchFamily="2" charset="-122"/>
              </a:rPr>
              <a:t>内涵</a:t>
            </a:r>
            <a:endPar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73842147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7.4</a:t>
            </a:r>
            <a:r>
              <a:rPr lang="zh-CN" altLang="en-US" dirty="0"/>
              <a:t>电子银行</a:t>
            </a:r>
            <a:r>
              <a:rPr lang="zh-CN" altLang="en-US" dirty="0" smtClean="0"/>
              <a:t>体系</a:t>
            </a:r>
            <a:endParaRPr lang="zh-CN" altLang="en-US" dirty="0"/>
          </a:p>
        </p:txBody>
      </p:sp>
      <p:sp>
        <p:nvSpPr>
          <p:cNvPr id="3" name="TextBox 2"/>
          <p:cNvSpPr txBox="1"/>
          <p:nvPr/>
        </p:nvSpPr>
        <p:spPr>
          <a:xfrm>
            <a:off x="395536" y="2250968"/>
            <a:ext cx="7416824" cy="1323439"/>
          </a:xfrm>
          <a:prstGeom prst="rect">
            <a:avLst/>
          </a:prstGeom>
          <a:noFill/>
        </p:spPr>
        <p:txBody>
          <a:bodyPr wrap="square" rtlCol="0">
            <a:spAutoFit/>
          </a:bodyPr>
          <a:lstStyle/>
          <a:p>
            <a:r>
              <a:rPr lang="en-US" altLang="zh-CN" sz="2400" dirty="0">
                <a:solidFill>
                  <a:schemeClr val="accent1">
                    <a:lumMod val="75000"/>
                  </a:schemeClr>
                </a:solidFill>
                <a:latin typeface="华文楷体" panose="02010600040101010101" pitchFamily="2" charset="-122"/>
                <a:ea typeface="华文楷体" panose="02010600040101010101" pitchFamily="2" charset="-122"/>
              </a:rPr>
              <a:t>1</a:t>
            </a:r>
            <a:r>
              <a:rPr lang="en-US" altLang="zh-CN" sz="2400" dirty="0" smtClean="0">
                <a:solidFill>
                  <a:schemeClr val="accent1">
                    <a:lumMod val="75000"/>
                  </a:schemeClr>
                </a:solidFill>
                <a:latin typeface="华文楷体" panose="02010600040101010101" pitchFamily="2" charset="-122"/>
                <a:ea typeface="华文楷体" panose="02010600040101010101" pitchFamily="2" charset="-122"/>
              </a:rPr>
              <a:t>.</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零售</a:t>
            </a:r>
            <a:r>
              <a:rPr lang="zh-CN" altLang="en-US" sz="2400" dirty="0">
                <a:solidFill>
                  <a:schemeClr val="accent1">
                    <a:lumMod val="75000"/>
                  </a:schemeClr>
                </a:solidFill>
                <a:latin typeface="华文楷体" panose="02010600040101010101" pitchFamily="2" charset="-122"/>
                <a:ea typeface="华文楷体" panose="02010600040101010101" pitchFamily="2" charset="-122"/>
              </a:rPr>
              <a:t>支付和金融</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服务</a:t>
            </a:r>
            <a:endParaRPr lang="en-US" altLang="zh-CN" sz="2400" dirty="0" smtClean="0">
              <a:solidFill>
                <a:schemeClr val="accent1">
                  <a:lumMod val="75000"/>
                </a:schemeClr>
              </a:solidFill>
              <a:latin typeface="华文楷体" panose="02010600040101010101" pitchFamily="2" charset="-122"/>
              <a:ea typeface="华文楷体" panose="02010600040101010101" pitchFamily="2" charset="-122"/>
            </a:endParaRPr>
          </a:p>
          <a:p>
            <a:r>
              <a:rPr lang="en-US" altLang="zh-CN" sz="2400" dirty="0">
                <a:solidFill>
                  <a:schemeClr val="accent1">
                    <a:lumMod val="75000"/>
                  </a:schemeClr>
                </a:solidFill>
                <a:latin typeface="华文楷体" panose="02010600040101010101" pitchFamily="2" charset="-122"/>
                <a:ea typeface="华文楷体" panose="02010600040101010101" pitchFamily="2" charset="-122"/>
              </a:rPr>
              <a:t>2</a:t>
            </a:r>
            <a:r>
              <a:rPr lang="en-US" altLang="zh-CN" sz="2400" dirty="0" smtClean="0">
                <a:solidFill>
                  <a:schemeClr val="accent1">
                    <a:lumMod val="75000"/>
                  </a:schemeClr>
                </a:solidFill>
                <a:latin typeface="华文楷体" panose="02010600040101010101" pitchFamily="2" charset="-122"/>
                <a:ea typeface="华文楷体" panose="02010600040101010101" pitchFamily="2" charset="-122"/>
              </a:rPr>
              <a:t>.</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小额</a:t>
            </a:r>
            <a:r>
              <a:rPr lang="zh-CN" altLang="en-US" sz="2400" dirty="0">
                <a:solidFill>
                  <a:schemeClr val="accent1">
                    <a:lumMod val="75000"/>
                  </a:schemeClr>
                </a:solidFill>
                <a:latin typeface="华文楷体" panose="02010600040101010101" pitchFamily="2" charset="-122"/>
                <a:ea typeface="华文楷体" panose="02010600040101010101" pitchFamily="2" charset="-122"/>
              </a:rPr>
              <a:t>支付与大额</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转账</a:t>
            </a:r>
            <a:endParaRPr lang="en-US" altLang="zh-CN" sz="2400" dirty="0" smtClean="0">
              <a:solidFill>
                <a:schemeClr val="accent1">
                  <a:lumMod val="75000"/>
                </a:schemeClr>
              </a:solidFill>
              <a:latin typeface="华文楷体" panose="02010600040101010101" pitchFamily="2" charset="-122"/>
              <a:ea typeface="华文楷体" panose="02010600040101010101" pitchFamily="2" charset="-122"/>
            </a:endParaRPr>
          </a:p>
          <a:p>
            <a:endParaRPr lang="zh-CN" altLang="en-US" sz="3200" dirty="0">
              <a:latin typeface="华文楷体" panose="02010600040101010101" pitchFamily="2" charset="-122"/>
              <a:ea typeface="华文楷体" panose="02010600040101010101" pitchFamily="2" charset="-122"/>
            </a:endParaRPr>
          </a:p>
        </p:txBody>
      </p:sp>
      <p:sp>
        <p:nvSpPr>
          <p:cNvPr id="4" name="TextBox 3"/>
          <p:cNvSpPr txBox="1"/>
          <p:nvPr/>
        </p:nvSpPr>
        <p:spPr>
          <a:xfrm>
            <a:off x="467544" y="4293096"/>
            <a:ext cx="7416824" cy="1815882"/>
          </a:xfrm>
          <a:prstGeom prst="rect">
            <a:avLst/>
          </a:prstGeom>
          <a:noFill/>
        </p:spPr>
        <p:txBody>
          <a:bodyPr wrap="square" rtlCol="0">
            <a:spAutoFit/>
          </a:bodyPr>
          <a:lstStyle/>
          <a:p>
            <a:r>
              <a:rPr lang="en-US" altLang="zh-CN" sz="3200" dirty="0" smtClean="0">
                <a:solidFill>
                  <a:schemeClr val="accent1">
                    <a:lumMod val="75000"/>
                  </a:schemeClr>
                </a:solidFill>
                <a:latin typeface="华文楷体" panose="02010600040101010101" pitchFamily="2" charset="-122"/>
                <a:ea typeface="华文楷体" panose="02010600040101010101" pitchFamily="2" charset="-122"/>
              </a:rPr>
              <a:t>7.4.4 </a:t>
            </a:r>
            <a:r>
              <a:rPr lang="zh-CN" altLang="en-US" sz="3200" dirty="0">
                <a:solidFill>
                  <a:schemeClr val="accent1">
                    <a:lumMod val="75000"/>
                  </a:schemeClr>
                </a:solidFill>
                <a:latin typeface="华文楷体" panose="02010600040101010101" pitchFamily="2" charset="-122"/>
                <a:ea typeface="华文楷体" panose="02010600040101010101" pitchFamily="2" charset="-122"/>
              </a:rPr>
              <a:t>电子银行的</a:t>
            </a:r>
            <a:r>
              <a:rPr lang="zh-CN" altLang="en-US" sz="3200" dirty="0" smtClean="0">
                <a:solidFill>
                  <a:schemeClr val="accent1">
                    <a:lumMod val="75000"/>
                  </a:schemeClr>
                </a:solidFill>
                <a:latin typeface="华文楷体" panose="02010600040101010101" pitchFamily="2" charset="-122"/>
                <a:ea typeface="华文楷体" panose="02010600040101010101" pitchFamily="2" charset="-122"/>
              </a:rPr>
              <a:t>发展</a:t>
            </a:r>
            <a:endParaRPr lang="en-US" altLang="zh-CN" sz="3200" dirty="0" smtClean="0">
              <a:solidFill>
                <a:schemeClr val="accent1">
                  <a:lumMod val="75000"/>
                </a:schemeClr>
              </a:solidFill>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1</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确立</a:t>
            </a:r>
            <a:r>
              <a:rPr lang="zh-CN" altLang="en-US" sz="2000" dirty="0">
                <a:latin typeface="华文楷体" panose="02010600040101010101" pitchFamily="2" charset="-122"/>
                <a:ea typeface="华文楷体" panose="02010600040101010101" pitchFamily="2" charset="-122"/>
              </a:rPr>
              <a:t>我国电子银行发展的战略</a:t>
            </a:r>
            <a:r>
              <a:rPr lang="zh-CN" altLang="en-US" sz="2000" dirty="0" smtClean="0">
                <a:latin typeface="华文楷体" panose="02010600040101010101" pitchFamily="2" charset="-122"/>
                <a:ea typeface="华文楷体" panose="02010600040101010101" pitchFamily="2" charset="-122"/>
              </a:rPr>
              <a:t>目标</a:t>
            </a:r>
            <a:endParaRPr lang="en-US" altLang="zh-CN" sz="2000" dirty="0" smtClean="0">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2</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确立</a:t>
            </a:r>
            <a:r>
              <a:rPr lang="zh-CN" altLang="en-US" sz="2000" dirty="0">
                <a:latin typeface="华文楷体" panose="02010600040101010101" pitchFamily="2" charset="-122"/>
                <a:ea typeface="华文楷体" panose="02010600040101010101" pitchFamily="2" charset="-122"/>
              </a:rPr>
              <a:t>传统银行与电子银行并行发展的</a:t>
            </a:r>
            <a:r>
              <a:rPr lang="zh-CN" altLang="en-US" sz="2000" dirty="0" smtClean="0">
                <a:latin typeface="华文楷体" panose="02010600040101010101" pitchFamily="2" charset="-122"/>
                <a:ea typeface="华文楷体" panose="02010600040101010101" pitchFamily="2" charset="-122"/>
              </a:rPr>
              <a:t>战略</a:t>
            </a:r>
            <a:endParaRPr lang="en-US" altLang="zh-CN" sz="2000" dirty="0" smtClean="0">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3</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确立</a:t>
            </a:r>
            <a:r>
              <a:rPr lang="zh-CN" altLang="en-US" sz="2000" dirty="0">
                <a:latin typeface="华文楷体" panose="02010600040101010101" pitchFamily="2" charset="-122"/>
                <a:ea typeface="华文楷体" panose="02010600040101010101" pitchFamily="2" charset="-122"/>
              </a:rPr>
              <a:t>电子银行的科技发展</a:t>
            </a:r>
            <a:r>
              <a:rPr lang="zh-CN" altLang="en-US" sz="2000" dirty="0" smtClean="0">
                <a:latin typeface="华文楷体" panose="02010600040101010101" pitchFamily="2" charset="-122"/>
                <a:ea typeface="华文楷体" panose="02010600040101010101" pitchFamily="2" charset="-122"/>
              </a:rPr>
              <a:t>战略</a:t>
            </a:r>
            <a:endParaRPr lang="en-US" altLang="zh-CN" sz="2000" dirty="0" smtClean="0">
              <a:latin typeface="华文楷体" panose="02010600040101010101" pitchFamily="2" charset="-122"/>
              <a:ea typeface="华文楷体" panose="02010600040101010101" pitchFamily="2" charset="-122"/>
            </a:endParaRPr>
          </a:p>
          <a:p>
            <a:r>
              <a:rPr lang="en-US" altLang="zh-CN" sz="2000" dirty="0">
                <a:latin typeface="华文楷体" panose="02010600040101010101" pitchFamily="2" charset="-122"/>
                <a:ea typeface="华文楷体" panose="02010600040101010101" pitchFamily="2" charset="-122"/>
              </a:rPr>
              <a:t>4</a:t>
            </a:r>
            <a:r>
              <a:rPr lang="en-US" altLang="zh-CN" sz="2000" dirty="0" smtClean="0">
                <a:latin typeface="华文楷体" panose="02010600040101010101" pitchFamily="2" charset="-122"/>
                <a:ea typeface="华文楷体" panose="02010600040101010101" pitchFamily="2" charset="-122"/>
              </a:rPr>
              <a:t>.</a:t>
            </a:r>
            <a:r>
              <a:rPr lang="zh-CN" altLang="en-US" sz="2000" dirty="0" smtClean="0">
                <a:latin typeface="华文楷体" panose="02010600040101010101" pitchFamily="2" charset="-122"/>
                <a:ea typeface="华文楷体" panose="02010600040101010101" pitchFamily="2" charset="-122"/>
              </a:rPr>
              <a:t>确立</a:t>
            </a:r>
            <a:r>
              <a:rPr lang="zh-CN" altLang="en-US" sz="2000" dirty="0">
                <a:latin typeface="华文楷体" panose="02010600040101010101" pitchFamily="2" charset="-122"/>
                <a:ea typeface="华文楷体" panose="02010600040101010101" pitchFamily="2" charset="-122"/>
              </a:rPr>
              <a:t>以客户为导向的经营</a:t>
            </a:r>
            <a:r>
              <a:rPr lang="zh-CN" altLang="en-US" sz="2000" dirty="0" smtClean="0">
                <a:latin typeface="华文楷体" panose="02010600040101010101" pitchFamily="2" charset="-122"/>
                <a:ea typeface="华文楷体" panose="02010600040101010101" pitchFamily="2" charset="-122"/>
              </a:rPr>
              <a:t>战略</a:t>
            </a:r>
            <a:endParaRPr lang="zh-CN" altLang="en-US" sz="2000" dirty="0">
              <a:latin typeface="华文楷体" panose="02010600040101010101" pitchFamily="2" charset="-122"/>
              <a:ea typeface="华文楷体" panose="02010600040101010101" pitchFamily="2" charset="-122"/>
            </a:endParaRPr>
          </a:p>
        </p:txBody>
      </p:sp>
      <p:sp>
        <p:nvSpPr>
          <p:cNvPr id="5" name="TextBox 4"/>
          <p:cNvSpPr txBox="1"/>
          <p:nvPr/>
        </p:nvSpPr>
        <p:spPr>
          <a:xfrm>
            <a:off x="467544" y="1526044"/>
            <a:ext cx="6480720"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3200" b="0" kern="0" dirty="0" smtClean="0">
                <a:solidFill>
                  <a:srgbClr val="FFFFFF"/>
                </a:solidFill>
                <a:latin typeface="华文楷体" panose="02010600040101010101" pitchFamily="2" charset="-122"/>
                <a:ea typeface="华文楷体" panose="02010600040101010101" pitchFamily="2" charset="-122"/>
              </a:rPr>
              <a:t>7.4.3 </a:t>
            </a:r>
            <a:r>
              <a:rPr lang="zh-CN" altLang="en-US" sz="3200" b="0" kern="0" dirty="0">
                <a:solidFill>
                  <a:srgbClr val="FFFFFF"/>
                </a:solidFill>
                <a:latin typeface="华文楷体" panose="02010600040101010101" pitchFamily="2" charset="-122"/>
                <a:ea typeface="华文楷体" panose="02010600040101010101" pitchFamily="2" charset="-122"/>
              </a:rPr>
              <a:t>电子银行</a:t>
            </a:r>
            <a:r>
              <a:rPr lang="zh-CN" altLang="en-US" sz="3200" b="0" kern="0" dirty="0" smtClean="0">
                <a:solidFill>
                  <a:srgbClr val="FFFFFF"/>
                </a:solidFill>
                <a:latin typeface="华文楷体" panose="02010600040101010101" pitchFamily="2" charset="-122"/>
                <a:ea typeface="华文楷体" panose="02010600040101010101" pitchFamily="2" charset="-122"/>
              </a:rPr>
              <a:t>系统</a:t>
            </a:r>
            <a:endPar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5726786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5632311"/>
          </a:xfrm>
          <a:prstGeom prst="rect">
            <a:avLst/>
          </a:prstGeom>
        </p:spPr>
        <p:txBody>
          <a:bodyPr wrap="square">
            <a:spAutoFit/>
          </a:bodyPr>
          <a:lstStyle/>
          <a:p>
            <a:pPr indent="457200">
              <a:lnSpc>
                <a:spcPct val="150000"/>
              </a:lnSpc>
            </a:pPr>
            <a:r>
              <a:rPr lang="zh-CN" altLang="en-US" sz="2000" dirty="0"/>
              <a:t>很多人都表示如今可能半年才会去一次银行。这可全都是网上银行的功劳，足不出户，包括购买基金、商业贷款等绝大多数业务都能在网上完成，甚至为了支持这种网上办理业务的模式，很多银行都陆续对手机银行办理的转账及汇款业务取消了跨行手续费。</a:t>
            </a:r>
          </a:p>
          <a:p>
            <a:pPr indent="457200">
              <a:lnSpc>
                <a:spcPct val="150000"/>
              </a:lnSpc>
            </a:pPr>
            <a:r>
              <a:rPr lang="zh-CN" altLang="en-US" sz="2000" dirty="0"/>
              <a:t>这放在以前可行不通，如今对我们而言很简单的转账查余额要是放到以前，可都是要去银行才能完成的。银行又僧多粥少，队伍经常大排长龙，如果恰好碰上前面那个人办的业务比较多，开卡</a:t>
            </a:r>
            <a:r>
              <a:rPr lang="en-US" altLang="zh-CN" sz="2000" dirty="0"/>
              <a:t>-</a:t>
            </a:r>
            <a:r>
              <a:rPr lang="zh-CN" altLang="en-US" sz="2000" dirty="0"/>
              <a:t>存钱</a:t>
            </a:r>
            <a:r>
              <a:rPr lang="en-US" altLang="zh-CN" sz="2000" dirty="0"/>
              <a:t>-</a:t>
            </a:r>
            <a:r>
              <a:rPr lang="zh-CN" altLang="en-US" sz="2000" dirty="0"/>
              <a:t>然后开手机银行</a:t>
            </a:r>
            <a:r>
              <a:rPr lang="en-US" altLang="zh-CN" sz="2000" dirty="0"/>
              <a:t>-</a:t>
            </a:r>
            <a:r>
              <a:rPr lang="zh-CN" altLang="en-US" sz="2000" dirty="0"/>
              <a:t>开短信通知</a:t>
            </a:r>
            <a:r>
              <a:rPr lang="en-US" altLang="zh-CN" sz="2000" dirty="0"/>
              <a:t>-</a:t>
            </a:r>
            <a:r>
              <a:rPr lang="zh-CN" altLang="en-US" sz="2000" dirty="0"/>
              <a:t>开网银</a:t>
            </a:r>
            <a:r>
              <a:rPr lang="en-US" altLang="zh-CN" sz="2000" dirty="0"/>
              <a:t>-</a:t>
            </a:r>
            <a:r>
              <a:rPr lang="zh-CN" altLang="en-US" sz="2000" dirty="0"/>
              <a:t>开理财</a:t>
            </a:r>
            <a:r>
              <a:rPr lang="en-US" altLang="zh-CN" sz="2000" dirty="0"/>
              <a:t>-</a:t>
            </a:r>
            <a:r>
              <a:rPr lang="zh-CN" altLang="en-US" sz="2000" dirty="0"/>
              <a:t>买理财，一套做下来怎么也得几十分钟。而有些人的家跟公司离银行有不短的路程，来回一趟半天时间就没了，耽误不少时间。</a:t>
            </a:r>
          </a:p>
          <a:p>
            <a:pPr indent="457200">
              <a:lnSpc>
                <a:spcPct val="150000"/>
              </a:lnSpc>
            </a:pPr>
            <a:r>
              <a:rPr lang="zh-CN" altLang="en-US" sz="2000" dirty="0"/>
              <a:t>这一切方便都源自于“银行数字化趋势”的出现，实际上这个名词早在</a:t>
            </a:r>
            <a:r>
              <a:rPr lang="en-US" altLang="zh-CN" sz="2000" dirty="0"/>
              <a:t>60</a:t>
            </a:r>
            <a:r>
              <a:rPr lang="zh-CN" altLang="en-US" sz="2000" dirty="0"/>
              <a:t>年代的国外就出现了，那时候还是</a:t>
            </a:r>
            <a:r>
              <a:rPr lang="en-US" altLang="zh-CN" sz="2000" dirty="0"/>
              <a:t>ATM</a:t>
            </a:r>
            <a:r>
              <a:rPr lang="zh-CN" altLang="en-US" sz="2000" dirty="0"/>
              <a:t>机刚出现的时候，</a:t>
            </a:r>
            <a:r>
              <a:rPr lang="zh-CN" altLang="en-US" sz="2000" dirty="0" smtClean="0"/>
              <a:t>继而</a:t>
            </a:r>
            <a:endParaRPr lang="zh-CN" altLang="en-US" sz="2000" dirty="0"/>
          </a:p>
        </p:txBody>
      </p:sp>
    </p:spTree>
    <p:custDataLst>
      <p:tags r:id="rId1"/>
    </p:custDataLst>
    <p:extLst>
      <p:ext uri="{BB962C8B-B14F-4D97-AF65-F5344CB8AC3E}">
        <p14:creationId xmlns:p14="http://schemas.microsoft.com/office/powerpoint/2010/main" val="34975470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7.5</a:t>
            </a:r>
            <a:r>
              <a:rPr lang="zh-CN" altLang="zh-CN" dirty="0"/>
              <a:t>区块链</a:t>
            </a:r>
            <a:r>
              <a:rPr lang="zh-CN" altLang="zh-CN" dirty="0" smtClean="0"/>
              <a:t>技术</a:t>
            </a:r>
            <a:endParaRPr lang="zh-CN" altLang="en-US" dirty="0"/>
          </a:p>
        </p:txBody>
      </p:sp>
      <p:sp>
        <p:nvSpPr>
          <p:cNvPr id="3" name="TextBox 2"/>
          <p:cNvSpPr txBox="1"/>
          <p:nvPr/>
        </p:nvSpPr>
        <p:spPr>
          <a:xfrm>
            <a:off x="467544" y="2204864"/>
            <a:ext cx="7416824" cy="1938992"/>
          </a:xfrm>
          <a:prstGeom prst="rect">
            <a:avLst/>
          </a:prstGeom>
          <a:noFill/>
        </p:spPr>
        <p:txBody>
          <a:bodyPr wrap="square" rtlCol="0">
            <a:spAutoFit/>
          </a:bodyPr>
          <a:lstStyle/>
          <a:p>
            <a:r>
              <a:rPr lang="zh-CN" altLang="en-US" sz="2400" dirty="0">
                <a:solidFill>
                  <a:schemeClr val="accent1">
                    <a:lumMod val="75000"/>
                  </a:schemeClr>
                </a:solidFill>
                <a:latin typeface="华文楷体" panose="02010600040101010101" pitchFamily="2" charset="-122"/>
                <a:ea typeface="华文楷体" panose="02010600040101010101" pitchFamily="2" charset="-122"/>
              </a:rPr>
              <a:t>区块链是一种采用密码学算法和链式关联结构组织数据块，由参与节点共同维护以保证数据几乎不可能被修改、最终保证数据一致性的分布式数据存储技术。区块链的</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特性：</a:t>
            </a:r>
            <a:r>
              <a:rPr lang="en-US" altLang="zh-CN" sz="2400" dirty="0">
                <a:solidFill>
                  <a:schemeClr val="accent1">
                    <a:lumMod val="75000"/>
                  </a:schemeClr>
                </a:solidFill>
                <a:latin typeface="华文楷体" panose="02010600040101010101" pitchFamily="2" charset="-122"/>
                <a:ea typeface="华文楷体" panose="02010600040101010101" pitchFamily="2" charset="-122"/>
              </a:rPr>
              <a:t>1</a:t>
            </a:r>
            <a:r>
              <a:rPr lang="zh-CN" altLang="en-US" sz="2400" dirty="0">
                <a:solidFill>
                  <a:schemeClr val="accent1">
                    <a:lumMod val="75000"/>
                  </a:schemeClr>
                </a:solidFill>
                <a:latin typeface="华文楷体" panose="02010600040101010101" pitchFamily="2" charset="-122"/>
                <a:ea typeface="华文楷体" panose="02010600040101010101" pitchFamily="2" charset="-122"/>
              </a:rPr>
              <a:t>．去</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中心化</a:t>
            </a:r>
            <a:r>
              <a:rPr lang="en-US" altLang="zh-CN" sz="2400" dirty="0">
                <a:solidFill>
                  <a:schemeClr val="accent1">
                    <a:lumMod val="75000"/>
                  </a:schemeClr>
                </a:solidFill>
                <a:latin typeface="华文楷体" panose="02010600040101010101" pitchFamily="2" charset="-122"/>
                <a:ea typeface="华文楷体" panose="02010600040101010101" pitchFamily="2" charset="-122"/>
              </a:rPr>
              <a:t>2</a:t>
            </a:r>
            <a:r>
              <a:rPr lang="zh-CN" altLang="en-US" sz="2400" dirty="0">
                <a:solidFill>
                  <a:schemeClr val="accent1">
                    <a:lumMod val="75000"/>
                  </a:schemeClr>
                </a:solidFill>
                <a:latin typeface="华文楷体" panose="02010600040101010101" pitchFamily="2" charset="-122"/>
                <a:ea typeface="华文楷体" panose="02010600040101010101" pitchFamily="2" charset="-122"/>
              </a:rPr>
              <a:t>．</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开放性</a:t>
            </a:r>
            <a:r>
              <a:rPr lang="en-US" altLang="zh-CN" sz="2400" dirty="0">
                <a:solidFill>
                  <a:schemeClr val="accent1">
                    <a:lumMod val="75000"/>
                  </a:schemeClr>
                </a:solidFill>
                <a:latin typeface="华文楷体" panose="02010600040101010101" pitchFamily="2" charset="-122"/>
                <a:ea typeface="华文楷体" panose="02010600040101010101" pitchFamily="2" charset="-122"/>
              </a:rPr>
              <a:t>3</a:t>
            </a:r>
            <a:r>
              <a:rPr lang="zh-CN" altLang="en-US" sz="2400" dirty="0">
                <a:solidFill>
                  <a:schemeClr val="accent1">
                    <a:lumMod val="75000"/>
                  </a:schemeClr>
                </a:solidFill>
                <a:latin typeface="华文楷体" panose="02010600040101010101" pitchFamily="2" charset="-122"/>
                <a:ea typeface="华文楷体" panose="02010600040101010101" pitchFamily="2" charset="-122"/>
              </a:rPr>
              <a:t>．</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独立性</a:t>
            </a:r>
            <a:r>
              <a:rPr lang="en-US" altLang="zh-CN" sz="2400" dirty="0">
                <a:solidFill>
                  <a:schemeClr val="accent1">
                    <a:lumMod val="75000"/>
                  </a:schemeClr>
                </a:solidFill>
                <a:latin typeface="华文楷体" panose="02010600040101010101" pitchFamily="2" charset="-122"/>
                <a:ea typeface="华文楷体" panose="02010600040101010101" pitchFamily="2" charset="-122"/>
              </a:rPr>
              <a:t>4</a:t>
            </a:r>
            <a:r>
              <a:rPr lang="zh-CN" altLang="en-US" sz="2400" dirty="0">
                <a:solidFill>
                  <a:schemeClr val="accent1">
                    <a:lumMod val="75000"/>
                  </a:schemeClr>
                </a:solidFill>
                <a:latin typeface="华文楷体" panose="02010600040101010101" pitchFamily="2" charset="-122"/>
                <a:ea typeface="华文楷体" panose="02010600040101010101" pitchFamily="2" charset="-122"/>
              </a:rPr>
              <a:t>．</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安全性</a:t>
            </a:r>
            <a:r>
              <a:rPr lang="en-US" altLang="zh-CN" sz="2400" dirty="0">
                <a:solidFill>
                  <a:schemeClr val="accent1">
                    <a:lumMod val="75000"/>
                  </a:schemeClr>
                </a:solidFill>
                <a:latin typeface="华文楷体" panose="02010600040101010101" pitchFamily="2" charset="-122"/>
                <a:ea typeface="华文楷体" panose="02010600040101010101" pitchFamily="2" charset="-122"/>
              </a:rPr>
              <a:t>5</a:t>
            </a:r>
            <a:r>
              <a:rPr lang="zh-CN" altLang="en-US" sz="2400" dirty="0">
                <a:solidFill>
                  <a:schemeClr val="accent1">
                    <a:lumMod val="75000"/>
                  </a:schemeClr>
                </a:solidFill>
                <a:latin typeface="华文楷体" panose="02010600040101010101" pitchFamily="2" charset="-122"/>
                <a:ea typeface="华文楷体" panose="02010600040101010101" pitchFamily="2" charset="-122"/>
              </a:rPr>
              <a:t>．匿名</a:t>
            </a:r>
            <a:r>
              <a:rPr lang="zh-CN" altLang="en-US" sz="2400" dirty="0" smtClean="0">
                <a:solidFill>
                  <a:schemeClr val="accent1">
                    <a:lumMod val="75000"/>
                  </a:schemeClr>
                </a:solidFill>
                <a:latin typeface="华文楷体" panose="02010600040101010101" pitchFamily="2" charset="-122"/>
                <a:ea typeface="华文楷体" panose="02010600040101010101" pitchFamily="2" charset="-122"/>
              </a:rPr>
              <a:t>性</a:t>
            </a:r>
            <a:endParaRPr lang="zh-CN" altLang="en-US" sz="3200" dirty="0">
              <a:latin typeface="华文楷体" panose="02010600040101010101" pitchFamily="2" charset="-122"/>
              <a:ea typeface="华文楷体" panose="02010600040101010101" pitchFamily="2" charset="-122"/>
            </a:endParaRPr>
          </a:p>
        </p:txBody>
      </p:sp>
      <p:sp>
        <p:nvSpPr>
          <p:cNvPr id="4" name="TextBox 3"/>
          <p:cNvSpPr txBox="1"/>
          <p:nvPr/>
        </p:nvSpPr>
        <p:spPr>
          <a:xfrm>
            <a:off x="467544" y="4293096"/>
            <a:ext cx="7416824" cy="2431435"/>
          </a:xfrm>
          <a:prstGeom prst="rect">
            <a:avLst/>
          </a:prstGeom>
          <a:noFill/>
        </p:spPr>
        <p:txBody>
          <a:bodyPr wrap="square" rtlCol="0">
            <a:spAutoFit/>
          </a:bodyPr>
          <a:lstStyle/>
          <a:p>
            <a:r>
              <a:rPr lang="en-US" altLang="zh-CN" sz="3200" dirty="0">
                <a:solidFill>
                  <a:schemeClr val="accent1">
                    <a:lumMod val="75000"/>
                  </a:schemeClr>
                </a:solidFill>
                <a:latin typeface="华文楷体" panose="02010600040101010101" pitchFamily="2" charset="-122"/>
                <a:ea typeface="华文楷体" panose="02010600040101010101" pitchFamily="2" charset="-122"/>
              </a:rPr>
              <a:t>7.5.2</a:t>
            </a:r>
            <a:r>
              <a:rPr lang="zh-CN" altLang="en-US" sz="3200" dirty="0">
                <a:solidFill>
                  <a:schemeClr val="accent1">
                    <a:lumMod val="75000"/>
                  </a:schemeClr>
                </a:solidFill>
                <a:latin typeface="华文楷体" panose="02010600040101010101" pitchFamily="2" charset="-122"/>
                <a:ea typeface="华文楷体" panose="02010600040101010101" pitchFamily="2" charset="-122"/>
              </a:rPr>
              <a:t>区块与</a:t>
            </a:r>
            <a:r>
              <a:rPr lang="zh-CN" altLang="en-US" sz="3200" dirty="0" smtClean="0">
                <a:solidFill>
                  <a:schemeClr val="accent1">
                    <a:lumMod val="75000"/>
                  </a:schemeClr>
                </a:solidFill>
                <a:latin typeface="华文楷体" panose="02010600040101010101" pitchFamily="2" charset="-122"/>
                <a:ea typeface="华文楷体" panose="02010600040101010101" pitchFamily="2" charset="-122"/>
              </a:rPr>
              <a:t>链</a:t>
            </a:r>
            <a:endParaRPr lang="en-US" altLang="zh-CN" sz="3200" dirty="0" smtClean="0">
              <a:solidFill>
                <a:schemeClr val="accent1">
                  <a:lumMod val="75000"/>
                </a:schemeClr>
              </a:solidFill>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区块链是由“区块”和“链”构成的。区块是指存储已经记录数据的文件，里面按时间先后顺序记录了记录了链上已发生的所有价值交换活动。区块的生成时间由系统设定，每个区块都能够找到其前后节点，从而可以一直追溯至起始节点，形成一条完整的交易链条，即构成区块链。</a:t>
            </a:r>
            <a:endParaRPr lang="en-US" altLang="zh-CN" sz="2000" dirty="0" smtClean="0">
              <a:latin typeface="华文楷体" panose="02010600040101010101" pitchFamily="2" charset="-122"/>
              <a:ea typeface="华文楷体" panose="02010600040101010101" pitchFamily="2" charset="-122"/>
            </a:endParaRPr>
          </a:p>
          <a:p>
            <a:endParaRPr lang="zh-CN" altLang="en-US" sz="2000" dirty="0">
              <a:latin typeface="华文楷体" panose="02010600040101010101" pitchFamily="2" charset="-122"/>
              <a:ea typeface="华文楷体" panose="02010600040101010101" pitchFamily="2" charset="-122"/>
            </a:endParaRPr>
          </a:p>
        </p:txBody>
      </p:sp>
      <p:sp>
        <p:nvSpPr>
          <p:cNvPr id="5" name="TextBox 4"/>
          <p:cNvSpPr txBox="1"/>
          <p:nvPr/>
        </p:nvSpPr>
        <p:spPr>
          <a:xfrm>
            <a:off x="539552" y="1484784"/>
            <a:ext cx="6480720"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3200" b="0" kern="0" dirty="0">
                <a:solidFill>
                  <a:srgbClr val="FFFFFF"/>
                </a:solidFill>
                <a:latin typeface="华文楷体" panose="02010600040101010101" pitchFamily="2" charset="-122"/>
                <a:ea typeface="华文楷体" panose="02010600040101010101" pitchFamily="2" charset="-122"/>
              </a:rPr>
              <a:t>7.5.1</a:t>
            </a:r>
            <a:r>
              <a:rPr lang="zh-CN" altLang="en-US" sz="3200" b="0" kern="0" dirty="0">
                <a:solidFill>
                  <a:srgbClr val="FFFFFF"/>
                </a:solidFill>
                <a:latin typeface="华文楷体" panose="02010600040101010101" pitchFamily="2" charset="-122"/>
                <a:ea typeface="华文楷体" panose="02010600040101010101" pitchFamily="2" charset="-122"/>
              </a:rPr>
              <a:t>区块链</a:t>
            </a:r>
            <a:r>
              <a:rPr lang="zh-CN" altLang="en-US" sz="3200" b="0" kern="0" dirty="0" smtClean="0">
                <a:solidFill>
                  <a:srgbClr val="FFFFFF"/>
                </a:solidFill>
                <a:latin typeface="华文楷体" panose="02010600040101010101" pitchFamily="2" charset="-122"/>
                <a:ea typeface="华文楷体" panose="02010600040101010101" pitchFamily="2" charset="-122"/>
              </a:rPr>
              <a:t>特性</a:t>
            </a:r>
            <a:endPar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4160514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7.5</a:t>
            </a:r>
            <a:r>
              <a:rPr lang="zh-CN" altLang="zh-CN" dirty="0"/>
              <a:t>区块链</a:t>
            </a:r>
            <a:r>
              <a:rPr lang="zh-CN" altLang="zh-CN" dirty="0" smtClean="0"/>
              <a:t>技术</a:t>
            </a:r>
            <a:endParaRPr lang="zh-CN" altLang="en-US" dirty="0"/>
          </a:p>
        </p:txBody>
      </p:sp>
      <p:sp>
        <p:nvSpPr>
          <p:cNvPr id="3" name="TextBox 2"/>
          <p:cNvSpPr txBox="1"/>
          <p:nvPr/>
        </p:nvSpPr>
        <p:spPr>
          <a:xfrm>
            <a:off x="467544" y="2204864"/>
            <a:ext cx="7416824" cy="5016758"/>
          </a:xfrm>
          <a:prstGeom prst="rect">
            <a:avLst/>
          </a:prstGeom>
          <a:noFill/>
        </p:spPr>
        <p:txBody>
          <a:bodyPr wrap="square" rtlCol="0">
            <a:spAutoFit/>
          </a:bodyPr>
          <a:lstStyle/>
          <a:p>
            <a:r>
              <a:rPr lang="zh-CN" altLang="en-US" sz="2400" dirty="0">
                <a:solidFill>
                  <a:schemeClr val="accent1">
                    <a:lumMod val="75000"/>
                  </a:schemeClr>
                </a:solidFill>
                <a:latin typeface="华文楷体" panose="02010600040101010101" pitchFamily="2" charset="-122"/>
                <a:ea typeface="华文楷体" panose="02010600040101010101" pitchFamily="2" charset="-122"/>
              </a:rPr>
              <a:t>对等网络不用依赖任何特殊的第三方来完成自身系统的运转，也没有所谓的中心枢纽，因此保证了数据的自由、平等、透明、高效流通。</a:t>
            </a:r>
          </a:p>
          <a:p>
            <a:r>
              <a:rPr lang="zh-CN" altLang="en-US" sz="2400" dirty="0">
                <a:solidFill>
                  <a:schemeClr val="accent1">
                    <a:lumMod val="75000"/>
                  </a:schemeClr>
                </a:solidFill>
                <a:latin typeface="华文楷体" panose="02010600040101010101" pitchFamily="2" charset="-122"/>
                <a:ea typeface="华文楷体" panose="02010600040101010101" pitchFamily="2" charset="-122"/>
              </a:rPr>
              <a:t>对等网络因为全网无特殊节点，每个节点都可以提供全网所需的全部服务。任何一个地点垮掉都不会对整个网络的稳定性构成威胁，所以是非常安全的。区块链正是以对等网络为组网模型的一种系统，可以说对等网络是区块链系统的重要基石，区块链是一种去中心化的分布式记账系统。因为每一个人都有一套完整账本，如果有人想作弊，一定要同时修改整个系统中超过半数的数据，这种做法代价极高导致几乎不可能实现，所以区块链系统中的数据会变得非常安全。</a:t>
            </a:r>
          </a:p>
          <a:p>
            <a:endParaRPr lang="zh-CN" altLang="en-US" sz="3200" dirty="0">
              <a:latin typeface="华文楷体" panose="02010600040101010101" pitchFamily="2" charset="-122"/>
              <a:ea typeface="华文楷体" panose="02010600040101010101" pitchFamily="2" charset="-122"/>
            </a:endParaRPr>
          </a:p>
        </p:txBody>
      </p:sp>
      <p:sp>
        <p:nvSpPr>
          <p:cNvPr id="5" name="TextBox 4"/>
          <p:cNvSpPr txBox="1"/>
          <p:nvPr/>
        </p:nvSpPr>
        <p:spPr>
          <a:xfrm>
            <a:off x="539552" y="1484784"/>
            <a:ext cx="6480720"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3200" b="0" kern="0" dirty="0">
                <a:solidFill>
                  <a:srgbClr val="FFFFFF"/>
                </a:solidFill>
                <a:latin typeface="华文楷体" panose="02010600040101010101" pitchFamily="2" charset="-122"/>
                <a:ea typeface="华文楷体" panose="02010600040101010101" pitchFamily="2" charset="-122"/>
              </a:rPr>
              <a:t>7.5.3</a:t>
            </a:r>
            <a:r>
              <a:rPr lang="zh-CN" altLang="en-US" sz="3200" b="0" kern="0" dirty="0">
                <a:solidFill>
                  <a:srgbClr val="FFFFFF"/>
                </a:solidFill>
                <a:latin typeface="华文楷体" panose="02010600040101010101" pitchFamily="2" charset="-122"/>
                <a:ea typeface="华文楷体" panose="02010600040101010101" pitchFamily="2" charset="-122"/>
              </a:rPr>
              <a:t>区块链</a:t>
            </a:r>
            <a:r>
              <a:rPr lang="zh-CN" altLang="en-US" sz="3200" b="0" kern="0" dirty="0" smtClean="0">
                <a:solidFill>
                  <a:srgbClr val="FFFFFF"/>
                </a:solidFill>
                <a:latin typeface="华文楷体" panose="02010600040101010101" pitchFamily="2" charset="-122"/>
                <a:ea typeface="华文楷体" panose="02010600040101010101" pitchFamily="2" charset="-122"/>
              </a:rPr>
              <a:t>发展</a:t>
            </a:r>
            <a:endPar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8712428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WordArt 2"/>
          <p:cNvSpPr>
            <a:spLocks noChangeArrowheads="1" noChangeShapeType="1" noTextEdit="1"/>
          </p:cNvSpPr>
          <p:nvPr/>
        </p:nvSpPr>
        <p:spPr bwMode="gray">
          <a:xfrm>
            <a:off x="4572000" y="2868613"/>
            <a:ext cx="4343400" cy="560387"/>
          </a:xfrm>
          <a:prstGeom prst="rect">
            <a:avLst/>
          </a:prstGeom>
        </p:spPr>
        <p:txBody>
          <a:bodyPr wrap="none" fromWordArt="1">
            <a:prstTxWarp prst="textPlain">
              <a:avLst>
                <a:gd name="adj" fmla="val 50000"/>
              </a:avLst>
            </a:prstTxWarp>
          </a:bodyPr>
          <a:lstStyle/>
          <a:p>
            <a:pPr algn="ctr"/>
            <a:r>
              <a:rPr lang="en-US" altLang="zh-CN"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ea typeface="Verdana"/>
                <a:cs typeface="Verdana"/>
              </a:rPr>
              <a:t>Thank You!</a:t>
            </a:r>
            <a:endParaRPr lang="zh-CN" altLang="en-US" sz="3600" kern="10">
              <a:ln w="19050">
                <a:solidFill>
                  <a:srgbClr val="FFFFFF"/>
                </a:solidFill>
                <a:round/>
                <a:headEnd/>
                <a:tailEnd/>
              </a:ln>
              <a:solidFill>
                <a:schemeClr val="tx2"/>
              </a:solidFill>
              <a:effectLst>
                <a:outerShdw dist="63500" dir="3187806" algn="ctr" rotWithShape="0">
                  <a:schemeClr val="bg2">
                    <a:alpha val="50000"/>
                  </a:schemeClr>
                </a:outerShdw>
              </a:effectLst>
              <a:latin typeface="Verdana"/>
              <a:cs typeface="Verdana"/>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4247317"/>
          </a:xfrm>
          <a:prstGeom prst="rect">
            <a:avLst/>
          </a:prstGeom>
        </p:spPr>
        <p:txBody>
          <a:bodyPr wrap="square">
            <a:spAutoFit/>
          </a:bodyPr>
          <a:lstStyle/>
          <a:p>
            <a:pPr indent="457200">
              <a:lnSpc>
                <a:spcPct val="150000"/>
              </a:lnSpc>
            </a:pPr>
            <a:r>
              <a:rPr lang="zh-CN" altLang="en-US" sz="2000" dirty="0" smtClean="0"/>
              <a:t>在</a:t>
            </a:r>
            <a:r>
              <a:rPr lang="zh-CN" altLang="en-US" sz="2000" dirty="0"/>
              <a:t>互联网跟线上银行发展繁荣的如今，它又被重新提出来了。数字银行不同时期表示的意义不尽相同，但是有一点始终不变，即：数字银行强调为客户提供产品（服务）的，不再是人，而变为了数字化的机器设备。</a:t>
            </a:r>
          </a:p>
          <a:p>
            <a:pPr indent="457200">
              <a:lnSpc>
                <a:spcPct val="150000"/>
              </a:lnSpc>
            </a:pPr>
            <a:r>
              <a:rPr lang="zh-CN" altLang="en-US" sz="2000" dirty="0"/>
              <a:t>我们的日常操作都是数字化银行转型的体现，比如手机银行、微信银行、</a:t>
            </a:r>
            <a:r>
              <a:rPr lang="en-US" altLang="zh-CN" sz="2000" dirty="0"/>
              <a:t>ATM</a:t>
            </a:r>
            <a:r>
              <a:rPr lang="zh-CN" altLang="en-US" sz="2000" dirty="0"/>
              <a:t>机、智能服务终端等</a:t>
            </a:r>
            <a:r>
              <a:rPr lang="en-US" altLang="zh-CN" sz="2000" dirty="0"/>
              <a:t>……</a:t>
            </a:r>
            <a:r>
              <a:rPr lang="zh-CN" altLang="en-US" sz="2000" dirty="0"/>
              <a:t>即把传统银行的一些服务环节从员工身上转移到数字化设备，当然真正的数字化远远不止表面上的这些。适合不同银行的业务方式不同，所以银行们数字化的程度也不尽相同，但无一例外都在进行着</a:t>
            </a:r>
            <a:r>
              <a:rPr lang="zh-CN" altLang="en-US" sz="2000" dirty="0" smtClean="0"/>
              <a:t>。</a:t>
            </a:r>
            <a:endParaRPr lang="zh-CN" altLang="en-US" sz="2000" dirty="0"/>
          </a:p>
        </p:txBody>
      </p:sp>
    </p:spTree>
    <p:custDataLst>
      <p:tags r:id="rId1"/>
    </p:custDataLst>
    <p:extLst>
      <p:ext uri="{BB962C8B-B14F-4D97-AF65-F5344CB8AC3E}">
        <p14:creationId xmlns:p14="http://schemas.microsoft.com/office/powerpoint/2010/main" val="22334073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1219200" y="228600"/>
            <a:ext cx="7710518" cy="838200"/>
          </a:xfrm>
        </p:spPr>
        <p:txBody>
          <a:bodyPr/>
          <a:lstStyle/>
          <a:p>
            <a:pPr>
              <a:defRPr/>
            </a:pPr>
            <a:r>
              <a:rPr lang="zh-CN" altLang="en-US" dirty="0" smtClean="0">
                <a:ea typeface="宋体" charset="-122"/>
              </a:rPr>
              <a:t>第</a:t>
            </a:r>
            <a:r>
              <a:rPr lang="en-US" altLang="zh-CN" dirty="0">
                <a:ea typeface="宋体" charset="-122"/>
              </a:rPr>
              <a:t>7</a:t>
            </a:r>
            <a:r>
              <a:rPr lang="zh-CN" altLang="en-US" dirty="0">
                <a:ea typeface="宋体" charset="-122"/>
              </a:rPr>
              <a:t>章 网络</a:t>
            </a:r>
            <a:r>
              <a:rPr lang="zh-CN" altLang="en-US" dirty="0" smtClean="0">
                <a:ea typeface="宋体" charset="-122"/>
              </a:rPr>
              <a:t>银行</a:t>
            </a:r>
            <a:endParaRPr lang="en-US" altLang="zh-CN" dirty="0">
              <a:ea typeface="宋体" charset="-122"/>
            </a:endParaRPr>
          </a:p>
        </p:txBody>
      </p:sp>
      <p:sp>
        <p:nvSpPr>
          <p:cNvPr id="5123" name="AutoShape 3"/>
          <p:cNvSpPr>
            <a:spLocks noChangeArrowheads="1"/>
          </p:cNvSpPr>
          <p:nvPr/>
        </p:nvSpPr>
        <p:spPr bwMode="gray">
          <a:xfrm>
            <a:off x="1219200" y="2431380"/>
            <a:ext cx="6705600" cy="593725"/>
          </a:xfrm>
          <a:prstGeom prst="roundRect">
            <a:avLst>
              <a:gd name="adj" fmla="val 16667"/>
            </a:avLst>
          </a:prstGeom>
          <a:solidFill>
            <a:schemeClr val="accent1"/>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sp>
        <p:nvSpPr>
          <p:cNvPr id="5124" name="AutoShape 4"/>
          <p:cNvSpPr>
            <a:spLocks noChangeArrowheads="1"/>
          </p:cNvSpPr>
          <p:nvPr/>
        </p:nvSpPr>
        <p:spPr bwMode="gray">
          <a:xfrm>
            <a:off x="1219200" y="1736055"/>
            <a:ext cx="6705600" cy="593725"/>
          </a:xfrm>
          <a:prstGeom prst="roundRect">
            <a:avLst>
              <a:gd name="adj" fmla="val 16667"/>
            </a:avLst>
          </a:prstGeom>
          <a:solidFill>
            <a:schemeClr val="hlink"/>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grpSp>
        <p:nvGrpSpPr>
          <p:cNvPr id="2" name="Group 5"/>
          <p:cNvGrpSpPr>
            <a:grpSpLocks/>
          </p:cNvGrpSpPr>
          <p:nvPr/>
        </p:nvGrpSpPr>
        <p:grpSpPr bwMode="auto">
          <a:xfrm>
            <a:off x="7543800" y="2075780"/>
            <a:ext cx="187325" cy="601663"/>
            <a:chOff x="960" y="1764"/>
            <a:chExt cx="130" cy="418"/>
          </a:xfrm>
        </p:grpSpPr>
        <p:sp>
          <p:nvSpPr>
            <p:cNvPr id="25636" name="Oval 6"/>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7" name="Oval 7"/>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8" name="AutoShape 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EAEAEA"/>
                </a:gs>
                <a:gs pos="100000">
                  <a:srgbClr val="B2B2B2"/>
                </a:gs>
              </a:gsLst>
              <a:lin ang="5400000" scaled="1"/>
            </a:gradFill>
            <a:ln w="38100" algn="ctr">
              <a:noFill/>
              <a:round/>
              <a:headEnd/>
              <a:tailEnd/>
            </a:ln>
          </p:spPr>
          <p:txBody>
            <a:bodyPr wrap="none" anchor="ctr"/>
            <a:lstStyle/>
            <a:p>
              <a:endParaRPr lang="zh-CN" altLang="en-US"/>
            </a:p>
          </p:txBody>
        </p:sp>
      </p:grpSp>
      <p:grpSp>
        <p:nvGrpSpPr>
          <p:cNvPr id="3" name="Group 9"/>
          <p:cNvGrpSpPr>
            <a:grpSpLocks/>
          </p:cNvGrpSpPr>
          <p:nvPr/>
        </p:nvGrpSpPr>
        <p:grpSpPr bwMode="auto">
          <a:xfrm>
            <a:off x="1371600" y="2072605"/>
            <a:ext cx="187325" cy="601663"/>
            <a:chOff x="960" y="1764"/>
            <a:chExt cx="130" cy="418"/>
          </a:xfrm>
        </p:grpSpPr>
        <p:sp>
          <p:nvSpPr>
            <p:cNvPr id="25633" name="Oval 10"/>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4" name="Oval 11"/>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5" name="AutoShape 12"/>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FFFFFF"/>
                </a:gs>
                <a:gs pos="100000">
                  <a:srgbClr val="B2B2B2"/>
                </a:gs>
              </a:gsLst>
              <a:lin ang="5400000" scaled="1"/>
            </a:gradFill>
            <a:ln w="38100" algn="ctr">
              <a:noFill/>
              <a:round/>
              <a:headEnd/>
              <a:tailEnd/>
            </a:ln>
          </p:spPr>
          <p:txBody>
            <a:bodyPr wrap="none" anchor="ctr"/>
            <a:lstStyle/>
            <a:p>
              <a:endParaRPr lang="zh-CN" altLang="en-US"/>
            </a:p>
          </p:txBody>
        </p:sp>
      </p:grpSp>
      <p:sp>
        <p:nvSpPr>
          <p:cNvPr id="5133" name="Text Box 13">
            <a:hlinkClick r:id="rId2" action="ppaction://hlinksldjump"/>
          </p:cNvPr>
          <p:cNvSpPr txBox="1">
            <a:spLocks noChangeArrowheads="1"/>
          </p:cNvSpPr>
          <p:nvPr/>
        </p:nvSpPr>
        <p:spPr bwMode="white">
          <a:xfrm>
            <a:off x="2000232" y="1791606"/>
            <a:ext cx="5443558" cy="461665"/>
          </a:xfrm>
          <a:prstGeom prst="rect">
            <a:avLst/>
          </a:prstGeom>
          <a:noFill/>
          <a:ln w="9525">
            <a:noFill/>
            <a:miter lim="800000"/>
            <a:headEnd/>
            <a:tailEnd/>
          </a:ln>
          <a:effectLst>
            <a:outerShdw dist="17961" dir="2700000" algn="ctr" rotWithShape="0">
              <a:srgbClr val="000000">
                <a:alpha val="50000"/>
              </a:srgbClr>
            </a:outerShdw>
          </a:effectLst>
        </p:spPr>
        <p:txBody>
          <a:bodyPr wrap="square">
            <a:spAutoFit/>
          </a:bodyPr>
          <a:lstStyle/>
          <a:p>
            <a:pPr marL="457200" indent="-457200">
              <a:spcBef>
                <a:spcPct val="50000"/>
              </a:spcBef>
              <a:buClr>
                <a:schemeClr val="tx1"/>
              </a:buClr>
              <a:defRPr/>
            </a:pPr>
            <a:r>
              <a:rPr lang="en-US" altLang="zh-CN" sz="2400" dirty="0" smtClean="0"/>
              <a:t>7.1 </a:t>
            </a:r>
            <a:r>
              <a:rPr lang="zh-CN" altLang="en-US" sz="2400" dirty="0" smtClean="0"/>
              <a:t>网络银行内涵</a:t>
            </a:r>
            <a:endParaRPr lang="en-US" altLang="zh-CN" sz="2400" b="1" dirty="0">
              <a:solidFill>
                <a:schemeClr val="bg1"/>
              </a:solidFill>
            </a:endParaRPr>
          </a:p>
        </p:txBody>
      </p:sp>
      <p:sp>
        <p:nvSpPr>
          <p:cNvPr id="5134" name="AutoShape 14"/>
          <p:cNvSpPr>
            <a:spLocks noChangeArrowheads="1"/>
          </p:cNvSpPr>
          <p:nvPr/>
        </p:nvSpPr>
        <p:spPr bwMode="gray">
          <a:xfrm>
            <a:off x="1219200" y="3156868"/>
            <a:ext cx="6705600" cy="593725"/>
          </a:xfrm>
          <a:prstGeom prst="roundRect">
            <a:avLst>
              <a:gd name="adj" fmla="val 16667"/>
            </a:avLst>
          </a:prstGeom>
          <a:solidFill>
            <a:schemeClr val="hlink"/>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sp>
        <p:nvSpPr>
          <p:cNvPr id="5135" name="AutoShape 15"/>
          <p:cNvSpPr>
            <a:spLocks noChangeArrowheads="1"/>
          </p:cNvSpPr>
          <p:nvPr/>
        </p:nvSpPr>
        <p:spPr bwMode="gray">
          <a:xfrm>
            <a:off x="1219200" y="3871243"/>
            <a:ext cx="6705600" cy="593725"/>
          </a:xfrm>
          <a:prstGeom prst="roundRect">
            <a:avLst>
              <a:gd name="adj" fmla="val 16667"/>
            </a:avLst>
          </a:prstGeom>
          <a:solidFill>
            <a:schemeClr val="accent1"/>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grpSp>
        <p:nvGrpSpPr>
          <p:cNvPr id="4" name="Group 16"/>
          <p:cNvGrpSpPr>
            <a:grpSpLocks/>
          </p:cNvGrpSpPr>
          <p:nvPr/>
        </p:nvGrpSpPr>
        <p:grpSpPr bwMode="auto">
          <a:xfrm>
            <a:off x="7543800" y="3515643"/>
            <a:ext cx="187325" cy="601662"/>
            <a:chOff x="960" y="1764"/>
            <a:chExt cx="130" cy="418"/>
          </a:xfrm>
        </p:grpSpPr>
        <p:sp>
          <p:nvSpPr>
            <p:cNvPr id="25630" name="Oval 17"/>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1" name="Oval 18"/>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32" name="AutoShape 19"/>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EAEAEA"/>
                </a:gs>
                <a:gs pos="100000">
                  <a:srgbClr val="B2B2B2"/>
                </a:gs>
              </a:gsLst>
              <a:lin ang="5400000" scaled="1"/>
            </a:gradFill>
            <a:ln w="38100" algn="ctr">
              <a:noFill/>
              <a:round/>
              <a:headEnd/>
              <a:tailEnd/>
            </a:ln>
          </p:spPr>
          <p:txBody>
            <a:bodyPr wrap="none" anchor="ctr"/>
            <a:lstStyle/>
            <a:p>
              <a:endParaRPr lang="zh-CN" altLang="en-US"/>
            </a:p>
          </p:txBody>
        </p:sp>
      </p:grpSp>
      <p:grpSp>
        <p:nvGrpSpPr>
          <p:cNvPr id="5" name="Group 20"/>
          <p:cNvGrpSpPr>
            <a:grpSpLocks/>
          </p:cNvGrpSpPr>
          <p:nvPr/>
        </p:nvGrpSpPr>
        <p:grpSpPr bwMode="auto">
          <a:xfrm>
            <a:off x="1371600" y="3512468"/>
            <a:ext cx="187325" cy="601662"/>
            <a:chOff x="960" y="1764"/>
            <a:chExt cx="130" cy="418"/>
          </a:xfrm>
        </p:grpSpPr>
        <p:sp>
          <p:nvSpPr>
            <p:cNvPr id="25627" name="Oval 21"/>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28" name="Oval 22"/>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29" name="AutoShape 23"/>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FFFFFF"/>
                </a:gs>
                <a:gs pos="100000">
                  <a:srgbClr val="B2B2B2"/>
                </a:gs>
              </a:gsLst>
              <a:lin ang="5400000" scaled="1"/>
            </a:gradFill>
            <a:ln w="38100" algn="ctr">
              <a:noFill/>
              <a:round/>
              <a:headEnd/>
              <a:tailEnd/>
            </a:ln>
          </p:spPr>
          <p:txBody>
            <a:bodyPr wrap="none" anchor="ctr"/>
            <a:lstStyle/>
            <a:p>
              <a:endParaRPr lang="zh-CN" altLang="en-US"/>
            </a:p>
          </p:txBody>
        </p:sp>
      </p:grpSp>
      <p:sp>
        <p:nvSpPr>
          <p:cNvPr id="5144" name="AutoShape 24"/>
          <p:cNvSpPr>
            <a:spLocks noChangeArrowheads="1"/>
          </p:cNvSpPr>
          <p:nvPr/>
        </p:nvSpPr>
        <p:spPr bwMode="gray">
          <a:xfrm>
            <a:off x="1219200" y="4596730"/>
            <a:ext cx="6705600" cy="593725"/>
          </a:xfrm>
          <a:prstGeom prst="roundRect">
            <a:avLst>
              <a:gd name="adj" fmla="val 16667"/>
            </a:avLst>
          </a:prstGeom>
          <a:solidFill>
            <a:schemeClr val="hlink"/>
          </a:solidFill>
          <a:ln w="28575" algn="ctr">
            <a:solidFill>
              <a:srgbClr val="FCFCFC"/>
            </a:solidFill>
            <a:round/>
            <a:headEnd/>
            <a:tailEnd/>
          </a:ln>
          <a:effectLst>
            <a:outerShdw dist="35921" dir="2700000" algn="ctr" rotWithShape="0">
              <a:srgbClr val="001D3A">
                <a:alpha val="50000"/>
              </a:srgbClr>
            </a:outerShdw>
          </a:effectLst>
        </p:spPr>
        <p:txBody>
          <a:bodyPr wrap="none" anchor="ctr"/>
          <a:lstStyle/>
          <a:p>
            <a:pPr>
              <a:defRPr/>
            </a:pPr>
            <a:endParaRPr lang="zh-CN" altLang="en-US"/>
          </a:p>
        </p:txBody>
      </p:sp>
      <p:sp>
        <p:nvSpPr>
          <p:cNvPr id="5145" name="Text Box 25">
            <a:hlinkClick r:id="rId3" action="ppaction://hlinksldjump"/>
          </p:cNvPr>
          <p:cNvSpPr txBox="1">
            <a:spLocks noChangeArrowheads="1"/>
          </p:cNvSpPr>
          <p:nvPr/>
        </p:nvSpPr>
        <p:spPr bwMode="white">
          <a:xfrm>
            <a:off x="2057400" y="2504405"/>
            <a:ext cx="5029200" cy="461665"/>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r>
              <a:rPr lang="en-US" sz="2400" dirty="0" smtClean="0"/>
              <a:t>7.2</a:t>
            </a:r>
            <a:r>
              <a:rPr lang="zh-CN" altLang="en-US" sz="2400" dirty="0" smtClean="0"/>
              <a:t>网络银行发展历程</a:t>
            </a:r>
            <a:endParaRPr lang="zh-CN" altLang="en-US" sz="2400" dirty="0"/>
          </a:p>
        </p:txBody>
      </p:sp>
      <p:sp>
        <p:nvSpPr>
          <p:cNvPr id="5146" name="Text Box 26">
            <a:hlinkClick r:id="rId4" action="ppaction://hlinksldjump"/>
          </p:cNvPr>
          <p:cNvSpPr txBox="1">
            <a:spLocks noChangeArrowheads="1"/>
          </p:cNvSpPr>
          <p:nvPr/>
        </p:nvSpPr>
        <p:spPr bwMode="white">
          <a:xfrm>
            <a:off x="2071670" y="3220366"/>
            <a:ext cx="5029200" cy="461665"/>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r>
              <a:rPr lang="en-US" sz="2400" dirty="0" smtClean="0"/>
              <a:t>7.3</a:t>
            </a:r>
            <a:r>
              <a:rPr lang="zh-CN" altLang="en-US" sz="2400" dirty="0" smtClean="0"/>
              <a:t>中国网络银行发展现状</a:t>
            </a:r>
            <a:endParaRPr lang="zh-CN" altLang="en-US" sz="2400" dirty="0"/>
          </a:p>
        </p:txBody>
      </p:sp>
      <p:sp>
        <p:nvSpPr>
          <p:cNvPr id="5147" name="Text Box 27">
            <a:hlinkClick r:id="rId5" action="ppaction://hlinksldjump"/>
          </p:cNvPr>
          <p:cNvSpPr txBox="1">
            <a:spLocks noChangeArrowheads="1"/>
          </p:cNvSpPr>
          <p:nvPr/>
        </p:nvSpPr>
        <p:spPr bwMode="white">
          <a:xfrm>
            <a:off x="2057400" y="3933155"/>
            <a:ext cx="5029200" cy="461665"/>
          </a:xfrm>
          <a:prstGeom prst="rect">
            <a:avLst/>
          </a:prstGeom>
          <a:noFill/>
          <a:ln w="9525">
            <a:noFill/>
            <a:miter lim="800000"/>
            <a:headEnd/>
            <a:tailEnd/>
          </a:ln>
          <a:effectLst>
            <a:outerShdw dist="17961" dir="2700000" algn="ctr" rotWithShape="0">
              <a:srgbClr val="000000">
                <a:alpha val="50000"/>
              </a:srgbClr>
            </a:outerShdw>
          </a:effectLst>
        </p:spPr>
        <p:txBody>
          <a:bodyPr>
            <a:spAutoFit/>
          </a:bodyPr>
          <a:lstStyle/>
          <a:p>
            <a:r>
              <a:rPr lang="en-US" sz="2400" dirty="0" smtClean="0"/>
              <a:t>7.4</a:t>
            </a:r>
            <a:r>
              <a:rPr lang="zh-CN" altLang="en-US" sz="2400" dirty="0" smtClean="0"/>
              <a:t>电子银行体系</a:t>
            </a:r>
            <a:endParaRPr lang="zh-CN" altLang="en-US" sz="2400" dirty="0"/>
          </a:p>
        </p:txBody>
      </p:sp>
      <p:sp>
        <p:nvSpPr>
          <p:cNvPr id="5148" name="Text Box 28">
            <a:hlinkClick r:id="" action="ppaction://noaction"/>
          </p:cNvPr>
          <p:cNvSpPr txBox="1">
            <a:spLocks noChangeArrowheads="1"/>
          </p:cNvSpPr>
          <p:nvPr/>
        </p:nvSpPr>
        <p:spPr bwMode="white">
          <a:xfrm>
            <a:off x="2057400" y="4658643"/>
            <a:ext cx="5586434" cy="461665"/>
          </a:xfrm>
          <a:prstGeom prst="rect">
            <a:avLst/>
          </a:prstGeom>
          <a:noFill/>
          <a:ln w="9525">
            <a:noFill/>
            <a:miter lim="800000"/>
            <a:headEnd/>
            <a:tailEnd/>
          </a:ln>
          <a:effectLst>
            <a:outerShdw dist="17961" dir="2700000" algn="ctr" rotWithShape="0">
              <a:srgbClr val="000000">
                <a:alpha val="50000"/>
              </a:srgbClr>
            </a:outerShdw>
          </a:effectLst>
        </p:spPr>
        <p:txBody>
          <a:bodyPr wrap="square">
            <a:spAutoFit/>
          </a:bodyPr>
          <a:lstStyle/>
          <a:p>
            <a:r>
              <a:rPr lang="en-US" altLang="zh-CN" sz="2400" dirty="0" smtClean="0"/>
              <a:t>7.5</a:t>
            </a:r>
            <a:r>
              <a:rPr lang="zh-CN" altLang="en-US" sz="2400" dirty="0" smtClean="0"/>
              <a:t>区块链技术</a:t>
            </a:r>
            <a:endParaRPr lang="zh-CN" altLang="en-US" sz="2400" dirty="0"/>
          </a:p>
        </p:txBody>
      </p:sp>
      <p:grpSp>
        <p:nvGrpSpPr>
          <p:cNvPr id="6" name="Group 31"/>
          <p:cNvGrpSpPr>
            <a:grpSpLocks/>
          </p:cNvGrpSpPr>
          <p:nvPr/>
        </p:nvGrpSpPr>
        <p:grpSpPr bwMode="auto">
          <a:xfrm>
            <a:off x="7543800" y="4958680"/>
            <a:ext cx="187325" cy="601663"/>
            <a:chOff x="960" y="1764"/>
            <a:chExt cx="130" cy="418"/>
          </a:xfrm>
        </p:grpSpPr>
        <p:sp>
          <p:nvSpPr>
            <p:cNvPr id="25624" name="Oval 32"/>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25" name="Oval 33"/>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26" name="AutoShape 34"/>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EAEAEA"/>
                </a:gs>
                <a:gs pos="100000">
                  <a:srgbClr val="B2B2B2"/>
                </a:gs>
              </a:gsLst>
              <a:lin ang="5400000" scaled="1"/>
            </a:gradFill>
            <a:ln w="38100" algn="ctr">
              <a:noFill/>
              <a:round/>
              <a:headEnd/>
              <a:tailEnd/>
            </a:ln>
          </p:spPr>
          <p:txBody>
            <a:bodyPr wrap="none" anchor="ctr"/>
            <a:lstStyle/>
            <a:p>
              <a:endParaRPr lang="zh-CN" altLang="en-US"/>
            </a:p>
          </p:txBody>
        </p:sp>
      </p:grpSp>
      <p:grpSp>
        <p:nvGrpSpPr>
          <p:cNvPr id="7" name="Group 35"/>
          <p:cNvGrpSpPr>
            <a:grpSpLocks/>
          </p:cNvGrpSpPr>
          <p:nvPr/>
        </p:nvGrpSpPr>
        <p:grpSpPr bwMode="auto">
          <a:xfrm>
            <a:off x="1371600" y="4955505"/>
            <a:ext cx="187325" cy="601663"/>
            <a:chOff x="960" y="1764"/>
            <a:chExt cx="130" cy="418"/>
          </a:xfrm>
        </p:grpSpPr>
        <p:sp>
          <p:nvSpPr>
            <p:cNvPr id="25621" name="Oval 36"/>
            <p:cNvSpPr>
              <a:spLocks noChangeArrowheads="1"/>
            </p:cNvSpPr>
            <p:nvPr/>
          </p:nvSpPr>
          <p:spPr bwMode="gray">
            <a:xfrm>
              <a:off x="960" y="1764"/>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22" name="Oval 37"/>
            <p:cNvSpPr>
              <a:spLocks noChangeArrowheads="1"/>
            </p:cNvSpPr>
            <p:nvPr/>
          </p:nvSpPr>
          <p:spPr bwMode="gray">
            <a:xfrm>
              <a:off x="964" y="2062"/>
              <a:ext cx="126" cy="120"/>
            </a:xfrm>
            <a:prstGeom prst="ellipse">
              <a:avLst/>
            </a:prstGeom>
            <a:solidFill>
              <a:schemeClr val="bg1"/>
            </a:solidFill>
            <a:ln w="38100" algn="ctr">
              <a:solidFill>
                <a:schemeClr val="bg2"/>
              </a:solidFill>
              <a:round/>
              <a:headEnd/>
              <a:tailEnd/>
            </a:ln>
          </p:spPr>
          <p:txBody>
            <a:bodyPr wrap="none" anchor="ctr"/>
            <a:lstStyle/>
            <a:p>
              <a:endParaRPr lang="zh-CN" altLang="en-US"/>
            </a:p>
          </p:txBody>
        </p:sp>
        <p:sp>
          <p:nvSpPr>
            <p:cNvPr id="25623" name="AutoShape 38"/>
            <p:cNvSpPr>
              <a:spLocks noChangeArrowheads="1"/>
            </p:cNvSpPr>
            <p:nvPr/>
          </p:nvSpPr>
          <p:spPr bwMode="gray">
            <a:xfrm>
              <a:off x="996" y="1836"/>
              <a:ext cx="62" cy="300"/>
            </a:xfrm>
            <a:prstGeom prst="roundRect">
              <a:avLst>
                <a:gd name="adj" fmla="val 50000"/>
              </a:avLst>
            </a:prstGeom>
            <a:gradFill rotWithShape="1">
              <a:gsLst>
                <a:gs pos="0">
                  <a:srgbClr val="B2B2B2"/>
                </a:gs>
                <a:gs pos="50000">
                  <a:srgbClr val="FFFFFF"/>
                </a:gs>
                <a:gs pos="100000">
                  <a:srgbClr val="B2B2B2"/>
                </a:gs>
              </a:gsLst>
              <a:lin ang="5400000" scaled="1"/>
            </a:gradFill>
            <a:ln w="38100" algn="ctr">
              <a:noFill/>
              <a:round/>
              <a:headEnd/>
              <a:tailEnd/>
            </a:ln>
          </p:spPr>
          <p:txBody>
            <a:bodyPr wrap="none" anchor="ctr"/>
            <a:lstStyle/>
            <a:p>
              <a:endParaRPr lang="zh-CN" altLang="en-US"/>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 </a:t>
            </a:r>
            <a:r>
              <a:rPr lang="zh-CN" altLang="en-US" dirty="0"/>
              <a:t>网络</a:t>
            </a:r>
            <a:r>
              <a:rPr lang="zh-CN" altLang="en-US" dirty="0" smtClean="0"/>
              <a:t>银行内涵</a:t>
            </a:r>
            <a:endParaRPr lang="zh-CN" altLang="en-US" dirty="0"/>
          </a:p>
        </p:txBody>
      </p:sp>
      <p:sp>
        <p:nvSpPr>
          <p:cNvPr id="14" name="TextBox 13"/>
          <p:cNvSpPr txBox="1"/>
          <p:nvPr/>
        </p:nvSpPr>
        <p:spPr>
          <a:xfrm>
            <a:off x="467544" y="1526044"/>
            <a:ext cx="3888432"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rPr>
              <a:t>7.1.1</a:t>
            </a:r>
            <a:r>
              <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rPr>
              <a:t>网上银行的概念</a:t>
            </a:r>
          </a:p>
        </p:txBody>
      </p:sp>
      <p:sp>
        <p:nvSpPr>
          <p:cNvPr id="15" name="TextBox 14"/>
          <p:cNvSpPr txBox="1"/>
          <p:nvPr/>
        </p:nvSpPr>
        <p:spPr>
          <a:xfrm>
            <a:off x="348305" y="2420888"/>
            <a:ext cx="8096894" cy="1938992"/>
          </a:xfrm>
          <a:prstGeom prst="rect">
            <a:avLst/>
          </a:prstGeom>
          <a:solidFill>
            <a:srgbClr val="FFFFFF">
              <a:lumMod val="95000"/>
            </a:srgbClr>
          </a:solidFill>
          <a:effectLst>
            <a:outerShdw blurRad="50800" dist="38100" dir="8100000" algn="tr" rotWithShape="0">
              <a:prstClr val="black">
                <a:alpha val="40000"/>
              </a:prstClr>
            </a:outerShdw>
          </a:effectLst>
        </p:spPr>
        <p:txBody>
          <a:bodyPr wrap="square" rtlCol="0">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网上银行又称网络银行或</a:t>
            </a:r>
            <a:r>
              <a:rPr kumimoji="0" lang="en-US" altLang="zh-CN"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3A</a:t>
            </a:r>
            <a:r>
              <a:rPr kumimoji="0" lang="zh-CN" altLang="en-US"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银行，是指利用计算机技术和互联网技术处理传统的银行业务及支持电子商务网上支付的新型银行。</a:t>
            </a:r>
            <a:r>
              <a:rPr kumimoji="0" lang="en-US" altLang="zh-CN"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3A</a:t>
            </a:r>
            <a:r>
              <a:rPr kumimoji="0" lang="zh-CN" altLang="en-US"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银行是因为它能够在</a:t>
            </a:r>
            <a:r>
              <a:rPr kumimoji="0" lang="zh-CN" altLang="en-US" sz="2400" b="0" i="0" u="none" strike="noStrike" kern="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rPr>
              <a:t>任何时间</a:t>
            </a:r>
            <a:r>
              <a:rPr kumimoji="0" lang="en-US" altLang="zh-CN"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(Anytime)</a:t>
            </a:r>
            <a:r>
              <a:rPr kumimoji="0" lang="zh-CN" altLang="en-US"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a:t>
            </a:r>
            <a:r>
              <a:rPr kumimoji="0" lang="zh-CN" altLang="en-US" sz="2400" b="0" i="0" u="none" strike="noStrike" kern="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rPr>
              <a:t>任何地方</a:t>
            </a:r>
            <a:r>
              <a:rPr kumimoji="0" lang="zh-CN" altLang="en-US"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a:t>
            </a:r>
            <a:r>
              <a:rPr kumimoji="0" lang="en-US" altLang="zh-CN"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(Anywhere)</a:t>
            </a:r>
            <a:r>
              <a:rPr kumimoji="0" lang="zh-CN" altLang="en-US"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、以</a:t>
            </a:r>
            <a:r>
              <a:rPr kumimoji="0" lang="zh-CN" altLang="en-US" sz="2400" b="0" i="0" u="none" strike="noStrike" kern="0" cap="none" spc="0" normalizeH="0" baseline="0" noProof="0" dirty="0" smtClean="0">
                <a:ln>
                  <a:noFill/>
                </a:ln>
                <a:solidFill>
                  <a:srgbClr val="FF0000"/>
                </a:solidFill>
                <a:effectLst/>
                <a:uLnTx/>
                <a:uFillTx/>
                <a:latin typeface="华文楷体" panose="02010600040101010101" pitchFamily="2" charset="-122"/>
                <a:ea typeface="华文楷体" panose="02010600040101010101" pitchFamily="2" charset="-122"/>
              </a:rPr>
              <a:t>任何方式</a:t>
            </a:r>
            <a:r>
              <a:rPr kumimoji="0" lang="en-US" altLang="zh-CN"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(Anyway)</a:t>
            </a:r>
            <a:r>
              <a:rPr kumimoji="0" lang="zh-CN" altLang="en-US" sz="2400" b="0" i="0" u="none" strike="noStrike" kern="0" cap="none" spc="0" normalizeH="0" baseline="0" noProof="0" dirty="0" smtClean="0">
                <a:ln>
                  <a:noFill/>
                </a:ln>
                <a:solidFill>
                  <a:srgbClr val="47494B"/>
                </a:solidFill>
                <a:effectLst/>
                <a:uLnTx/>
                <a:uFillTx/>
                <a:latin typeface="华文楷体" panose="02010600040101010101" pitchFamily="2" charset="-122"/>
                <a:ea typeface="华文楷体" panose="02010600040101010101" pitchFamily="2" charset="-122"/>
              </a:rPr>
              <a:t>为客户提供金融服务。</a:t>
            </a:r>
          </a:p>
        </p:txBody>
      </p:sp>
      <p:sp>
        <p:nvSpPr>
          <p:cNvPr id="16" name="圆角矩形 15"/>
          <p:cNvSpPr/>
          <p:nvPr/>
        </p:nvSpPr>
        <p:spPr>
          <a:xfrm>
            <a:off x="755576" y="5229200"/>
            <a:ext cx="1872208" cy="1008112"/>
          </a:xfrm>
          <a:prstGeom prst="roundRect">
            <a:avLst/>
          </a:prstGeom>
          <a:solidFill>
            <a:srgbClr val="5D76BA">
              <a:lumMod val="60000"/>
              <a:lumOff val="40000"/>
            </a:srgbClr>
          </a:solidFill>
          <a:ln w="12700" cap="flat" cmpd="sng" algn="ctr">
            <a:solidFill>
              <a:srgbClr val="046FB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幼圆"/>
              <a:cs typeface="+mn-cs"/>
            </a:endParaRPr>
          </a:p>
        </p:txBody>
      </p:sp>
      <p:sp>
        <p:nvSpPr>
          <p:cNvPr id="17" name="圆角矩形 16"/>
          <p:cNvSpPr/>
          <p:nvPr/>
        </p:nvSpPr>
        <p:spPr>
          <a:xfrm>
            <a:off x="3460648" y="5196573"/>
            <a:ext cx="1872208" cy="1008112"/>
          </a:xfrm>
          <a:prstGeom prst="roundRect">
            <a:avLst/>
          </a:prstGeom>
          <a:solidFill>
            <a:srgbClr val="5D76BA">
              <a:lumMod val="60000"/>
              <a:lumOff val="40000"/>
            </a:srgbClr>
          </a:solidFill>
          <a:ln w="12700" cap="flat" cmpd="sng" algn="ctr">
            <a:solidFill>
              <a:srgbClr val="046FB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幼圆"/>
              <a:cs typeface="+mn-cs"/>
            </a:endParaRPr>
          </a:p>
        </p:txBody>
      </p:sp>
      <p:sp>
        <p:nvSpPr>
          <p:cNvPr id="18" name="圆角矩形 17"/>
          <p:cNvSpPr/>
          <p:nvPr/>
        </p:nvSpPr>
        <p:spPr>
          <a:xfrm>
            <a:off x="6158952" y="5196573"/>
            <a:ext cx="1872208" cy="1008112"/>
          </a:xfrm>
          <a:prstGeom prst="roundRect">
            <a:avLst/>
          </a:prstGeom>
          <a:solidFill>
            <a:srgbClr val="5D76BA">
              <a:lumMod val="60000"/>
              <a:lumOff val="40000"/>
            </a:srgbClr>
          </a:solidFill>
          <a:ln w="12700" cap="flat" cmpd="sng" algn="ctr">
            <a:solidFill>
              <a:srgbClr val="046FB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幼圆"/>
              <a:cs typeface="+mn-cs"/>
            </a:endParaRPr>
          </a:p>
        </p:txBody>
      </p:sp>
      <p:sp>
        <p:nvSpPr>
          <p:cNvPr id="19" name="上箭头 18"/>
          <p:cNvSpPr/>
          <p:nvPr/>
        </p:nvSpPr>
        <p:spPr>
          <a:xfrm>
            <a:off x="1373938" y="4384867"/>
            <a:ext cx="576064" cy="836693"/>
          </a:xfrm>
          <a:prstGeom prst="upArrow">
            <a:avLst/>
          </a:prstGeom>
          <a:solidFill>
            <a:srgbClr val="FFFFFF">
              <a:lumMod val="85000"/>
            </a:srgbClr>
          </a:solidFill>
          <a:ln w="12700" cap="flat" cmpd="sng" algn="ctr">
            <a:solidFill>
              <a:srgbClr val="046FB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幼圆"/>
              <a:cs typeface="+mn-cs"/>
            </a:endParaRPr>
          </a:p>
        </p:txBody>
      </p:sp>
      <p:sp>
        <p:nvSpPr>
          <p:cNvPr id="20" name="上箭头 19"/>
          <p:cNvSpPr/>
          <p:nvPr/>
        </p:nvSpPr>
        <p:spPr>
          <a:xfrm>
            <a:off x="4211960" y="4359880"/>
            <a:ext cx="576064" cy="836693"/>
          </a:xfrm>
          <a:prstGeom prst="upArrow">
            <a:avLst/>
          </a:prstGeom>
          <a:solidFill>
            <a:srgbClr val="FFFFFF">
              <a:lumMod val="85000"/>
            </a:srgbClr>
          </a:solidFill>
          <a:ln w="12700" cap="flat" cmpd="sng" algn="ctr">
            <a:solidFill>
              <a:srgbClr val="046FB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幼圆"/>
              <a:cs typeface="+mn-cs"/>
            </a:endParaRPr>
          </a:p>
        </p:txBody>
      </p:sp>
      <p:sp>
        <p:nvSpPr>
          <p:cNvPr id="21" name="上箭头 20"/>
          <p:cNvSpPr/>
          <p:nvPr/>
        </p:nvSpPr>
        <p:spPr>
          <a:xfrm>
            <a:off x="6807024" y="4359879"/>
            <a:ext cx="576064" cy="836693"/>
          </a:xfrm>
          <a:prstGeom prst="upArrow">
            <a:avLst/>
          </a:prstGeom>
          <a:solidFill>
            <a:srgbClr val="FFFFFF">
              <a:lumMod val="85000"/>
            </a:srgbClr>
          </a:solidFill>
          <a:ln w="12700" cap="flat" cmpd="sng" algn="ctr">
            <a:solidFill>
              <a:srgbClr val="046FB6">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FFFFFF"/>
              </a:solidFill>
              <a:effectLst/>
              <a:uLnTx/>
              <a:uFillTx/>
              <a:latin typeface="Arial"/>
              <a:ea typeface="幼圆"/>
              <a:cs typeface="+mn-cs"/>
            </a:endParaRPr>
          </a:p>
        </p:txBody>
      </p:sp>
      <p:sp>
        <p:nvSpPr>
          <p:cNvPr id="22" name="TextBox 21"/>
          <p:cNvSpPr txBox="1"/>
          <p:nvPr/>
        </p:nvSpPr>
        <p:spPr>
          <a:xfrm>
            <a:off x="863588" y="5439019"/>
            <a:ext cx="1656184" cy="523220"/>
          </a:xfrm>
          <a:prstGeom prst="rect">
            <a:avLst/>
          </a:prstGeom>
          <a:noFill/>
        </p:spPr>
        <p:txBody>
          <a:bodyPr wrap="square" rtlCol="0">
            <a:spAutoFit/>
          </a:bodyPr>
          <a:lstStyle/>
          <a:p>
            <a:pPr fontAlgn="auto">
              <a:spcBef>
                <a:spcPts val="0"/>
              </a:spcBef>
              <a:spcAft>
                <a:spcPts val="0"/>
              </a:spcAft>
            </a:pPr>
            <a:r>
              <a:rPr lang="zh-CN" altLang="en-US" sz="2800" b="0" dirty="0" smtClean="0">
                <a:solidFill>
                  <a:srgbClr val="FFFFFF"/>
                </a:solidFill>
                <a:latin typeface="华文楷体" panose="02010600040101010101" pitchFamily="2" charset="-122"/>
                <a:ea typeface="华文楷体" panose="02010600040101010101" pitchFamily="2" charset="-122"/>
              </a:rPr>
              <a:t>任何时间</a:t>
            </a:r>
            <a:endParaRPr lang="zh-CN" altLang="en-US" sz="2800" b="0" dirty="0">
              <a:solidFill>
                <a:srgbClr val="FFFFFF"/>
              </a:solidFill>
              <a:latin typeface="华文楷体" panose="02010600040101010101" pitchFamily="2" charset="-122"/>
              <a:ea typeface="华文楷体" panose="02010600040101010101" pitchFamily="2" charset="-122"/>
            </a:endParaRPr>
          </a:p>
        </p:txBody>
      </p:sp>
      <p:sp>
        <p:nvSpPr>
          <p:cNvPr id="23" name="TextBox 22"/>
          <p:cNvSpPr txBox="1"/>
          <p:nvPr/>
        </p:nvSpPr>
        <p:spPr>
          <a:xfrm>
            <a:off x="3568660" y="5373216"/>
            <a:ext cx="1656184" cy="523220"/>
          </a:xfrm>
          <a:prstGeom prst="rect">
            <a:avLst/>
          </a:prstGeom>
          <a:noFill/>
        </p:spPr>
        <p:txBody>
          <a:bodyPr wrap="square" rtlCol="0">
            <a:spAutoFit/>
          </a:bodyPr>
          <a:lstStyle/>
          <a:p>
            <a:pPr fontAlgn="auto">
              <a:spcBef>
                <a:spcPts val="0"/>
              </a:spcBef>
              <a:spcAft>
                <a:spcPts val="0"/>
              </a:spcAft>
            </a:pPr>
            <a:r>
              <a:rPr lang="zh-CN" altLang="en-US" sz="2800" b="0" dirty="0" smtClean="0">
                <a:solidFill>
                  <a:srgbClr val="FFFFFF"/>
                </a:solidFill>
                <a:latin typeface="华文楷体" panose="02010600040101010101" pitchFamily="2" charset="-122"/>
                <a:ea typeface="华文楷体" panose="02010600040101010101" pitchFamily="2" charset="-122"/>
              </a:rPr>
              <a:t>任何地方</a:t>
            </a:r>
            <a:endParaRPr lang="zh-CN" altLang="en-US" sz="2800" b="0" dirty="0">
              <a:solidFill>
                <a:srgbClr val="FFFFFF"/>
              </a:solidFill>
              <a:latin typeface="华文楷体" panose="02010600040101010101" pitchFamily="2" charset="-122"/>
              <a:ea typeface="华文楷体" panose="02010600040101010101" pitchFamily="2" charset="-122"/>
            </a:endParaRPr>
          </a:p>
        </p:txBody>
      </p:sp>
      <p:sp>
        <p:nvSpPr>
          <p:cNvPr id="24" name="TextBox 23"/>
          <p:cNvSpPr txBox="1"/>
          <p:nvPr/>
        </p:nvSpPr>
        <p:spPr>
          <a:xfrm>
            <a:off x="6266964" y="5384210"/>
            <a:ext cx="1656184" cy="523220"/>
          </a:xfrm>
          <a:prstGeom prst="rect">
            <a:avLst/>
          </a:prstGeom>
          <a:noFill/>
        </p:spPr>
        <p:txBody>
          <a:bodyPr wrap="square" rtlCol="0">
            <a:spAutoFit/>
          </a:bodyPr>
          <a:lstStyle/>
          <a:p>
            <a:pPr fontAlgn="auto">
              <a:spcBef>
                <a:spcPts val="0"/>
              </a:spcBef>
              <a:spcAft>
                <a:spcPts val="0"/>
              </a:spcAft>
            </a:pPr>
            <a:r>
              <a:rPr lang="zh-CN" altLang="en-US" sz="2800" b="0" dirty="0" smtClean="0">
                <a:solidFill>
                  <a:srgbClr val="FFFFFF"/>
                </a:solidFill>
                <a:latin typeface="华文楷体" panose="02010600040101010101" pitchFamily="2" charset="-122"/>
                <a:ea typeface="华文楷体" panose="02010600040101010101" pitchFamily="2" charset="-122"/>
              </a:rPr>
              <a:t>任何方式</a:t>
            </a:r>
            <a:endParaRPr lang="zh-CN" altLang="en-US" sz="2800" b="0" dirty="0">
              <a:solidFill>
                <a:srgbClr val="FFFFFF"/>
              </a:solidFill>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6693210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 </a:t>
            </a:r>
            <a:r>
              <a:rPr lang="zh-CN" altLang="en-US" dirty="0"/>
              <a:t>网上银行概述</a:t>
            </a:r>
          </a:p>
        </p:txBody>
      </p:sp>
      <p:sp>
        <p:nvSpPr>
          <p:cNvPr id="3" name="TextBox 2"/>
          <p:cNvSpPr txBox="1"/>
          <p:nvPr/>
        </p:nvSpPr>
        <p:spPr>
          <a:xfrm>
            <a:off x="395536" y="2250968"/>
            <a:ext cx="7416824" cy="1569660"/>
          </a:xfrm>
          <a:prstGeom prst="rect">
            <a:avLst/>
          </a:prstGeom>
          <a:noFill/>
        </p:spPr>
        <p:txBody>
          <a:bodyPr wrap="square" rtlCol="0">
            <a:spAutoFit/>
          </a:bodyPr>
          <a:lstStyle/>
          <a:p>
            <a:r>
              <a:rPr lang="en-US" altLang="zh-CN" sz="3200" dirty="0" smtClean="0">
                <a:solidFill>
                  <a:schemeClr val="accent1">
                    <a:lumMod val="75000"/>
                  </a:schemeClr>
                </a:solidFill>
                <a:latin typeface="华文楷体" panose="02010600040101010101" pitchFamily="2" charset="-122"/>
                <a:ea typeface="华文楷体" panose="02010600040101010101" pitchFamily="2" charset="-122"/>
              </a:rPr>
              <a:t>1.</a:t>
            </a:r>
            <a:r>
              <a:rPr lang="zh-CN" altLang="en-US" sz="3200" dirty="0" smtClean="0">
                <a:solidFill>
                  <a:schemeClr val="accent1">
                    <a:lumMod val="75000"/>
                  </a:schemeClr>
                </a:solidFill>
                <a:latin typeface="华文楷体" panose="02010600040101010101" pitchFamily="2" charset="-122"/>
                <a:ea typeface="华文楷体" panose="02010600040101010101" pitchFamily="2" charset="-122"/>
              </a:rPr>
              <a:t>按网上银行的主要服务对象分类</a:t>
            </a:r>
            <a:endParaRPr lang="en-US" altLang="zh-CN" sz="3200" dirty="0" smtClean="0">
              <a:solidFill>
                <a:schemeClr val="accent1">
                  <a:lumMod val="75000"/>
                </a:schemeClr>
              </a:solidFill>
              <a:latin typeface="华文楷体" panose="02010600040101010101" pitchFamily="2" charset="-122"/>
              <a:ea typeface="华文楷体" panose="02010600040101010101" pitchFamily="2" charset="-122"/>
            </a:endParaRPr>
          </a:p>
          <a:p>
            <a:r>
              <a:rPr lang="en-US" altLang="zh-CN" sz="3200" dirty="0">
                <a:latin typeface="华文楷体" panose="02010600040101010101" pitchFamily="2" charset="-122"/>
                <a:ea typeface="华文楷体" panose="02010600040101010101" pitchFamily="2" charset="-122"/>
              </a:rPr>
              <a:t> </a:t>
            </a:r>
            <a:r>
              <a:rPr lang="en-US" altLang="zh-CN" sz="3200" dirty="0" smtClean="0">
                <a:latin typeface="华文楷体" panose="02010600040101010101" pitchFamily="2" charset="-122"/>
                <a:ea typeface="华文楷体" panose="02010600040101010101" pitchFamily="2" charset="-122"/>
              </a:rPr>
              <a:t>  </a:t>
            </a:r>
            <a:r>
              <a:rPr lang="zh-CN" altLang="en-US" sz="3200" dirty="0" smtClean="0">
                <a:latin typeface="华文楷体" panose="02010600040101010101" pitchFamily="2" charset="-122"/>
                <a:ea typeface="华文楷体" panose="02010600040101010101" pitchFamily="2" charset="-122"/>
              </a:rPr>
              <a:t>（</a:t>
            </a:r>
            <a:r>
              <a:rPr lang="en-US" altLang="zh-CN" sz="3200" dirty="0" smtClean="0">
                <a:latin typeface="华文楷体" panose="02010600040101010101" pitchFamily="2" charset="-122"/>
                <a:ea typeface="华文楷体" panose="02010600040101010101" pitchFamily="2" charset="-122"/>
              </a:rPr>
              <a:t>1</a:t>
            </a:r>
            <a:r>
              <a:rPr lang="zh-CN" altLang="en-US" sz="3200" dirty="0" smtClean="0">
                <a:latin typeface="华文楷体" panose="02010600040101010101" pitchFamily="2" charset="-122"/>
                <a:ea typeface="华文楷体" panose="02010600040101010101" pitchFamily="2" charset="-122"/>
              </a:rPr>
              <a:t>）个人网上银行</a:t>
            </a:r>
            <a:endParaRPr lang="en-US" altLang="zh-CN" sz="3200" dirty="0" smtClean="0">
              <a:latin typeface="华文楷体" panose="02010600040101010101" pitchFamily="2" charset="-122"/>
              <a:ea typeface="华文楷体" panose="02010600040101010101" pitchFamily="2" charset="-122"/>
            </a:endParaRPr>
          </a:p>
          <a:p>
            <a:r>
              <a:rPr lang="en-US" altLang="zh-CN" sz="3200" dirty="0">
                <a:latin typeface="华文楷体" panose="02010600040101010101" pitchFamily="2" charset="-122"/>
                <a:ea typeface="华文楷体" panose="02010600040101010101" pitchFamily="2" charset="-122"/>
              </a:rPr>
              <a:t> </a:t>
            </a:r>
            <a:r>
              <a:rPr lang="en-US" altLang="zh-CN" sz="3200" dirty="0" smtClean="0">
                <a:latin typeface="华文楷体" panose="02010600040101010101" pitchFamily="2" charset="-122"/>
                <a:ea typeface="华文楷体" panose="02010600040101010101" pitchFamily="2" charset="-122"/>
              </a:rPr>
              <a:t>  </a:t>
            </a:r>
            <a:r>
              <a:rPr lang="zh-CN" altLang="en-US" sz="3200" dirty="0" smtClean="0">
                <a:latin typeface="华文楷体" panose="02010600040101010101" pitchFamily="2" charset="-122"/>
                <a:ea typeface="华文楷体" panose="02010600040101010101" pitchFamily="2" charset="-122"/>
              </a:rPr>
              <a:t>（</a:t>
            </a:r>
            <a:r>
              <a:rPr lang="en-US" altLang="zh-CN" sz="3200" dirty="0" smtClean="0">
                <a:latin typeface="华文楷体" panose="02010600040101010101" pitchFamily="2" charset="-122"/>
                <a:ea typeface="华文楷体" panose="02010600040101010101" pitchFamily="2" charset="-122"/>
              </a:rPr>
              <a:t>2</a:t>
            </a:r>
            <a:r>
              <a:rPr lang="zh-CN" altLang="en-US" sz="3200" dirty="0" smtClean="0">
                <a:latin typeface="华文楷体" panose="02010600040101010101" pitchFamily="2" charset="-122"/>
                <a:ea typeface="华文楷体" panose="02010600040101010101" pitchFamily="2" charset="-122"/>
              </a:rPr>
              <a:t>）企业网上银行</a:t>
            </a:r>
            <a:endParaRPr lang="zh-CN" altLang="en-US" sz="3200" dirty="0">
              <a:latin typeface="华文楷体" panose="02010600040101010101" pitchFamily="2" charset="-122"/>
              <a:ea typeface="华文楷体" panose="02010600040101010101" pitchFamily="2" charset="-122"/>
            </a:endParaRPr>
          </a:p>
        </p:txBody>
      </p:sp>
      <p:sp>
        <p:nvSpPr>
          <p:cNvPr id="4" name="TextBox 3"/>
          <p:cNvSpPr txBox="1"/>
          <p:nvPr/>
        </p:nvSpPr>
        <p:spPr>
          <a:xfrm>
            <a:off x="395536" y="4451628"/>
            <a:ext cx="7416824" cy="1569660"/>
          </a:xfrm>
          <a:prstGeom prst="rect">
            <a:avLst/>
          </a:prstGeom>
          <a:noFill/>
        </p:spPr>
        <p:txBody>
          <a:bodyPr wrap="square" rtlCol="0">
            <a:spAutoFit/>
          </a:bodyPr>
          <a:lstStyle/>
          <a:p>
            <a:r>
              <a:rPr lang="en-US" altLang="zh-CN" sz="3200" dirty="0" smtClean="0">
                <a:solidFill>
                  <a:schemeClr val="accent1">
                    <a:lumMod val="75000"/>
                  </a:schemeClr>
                </a:solidFill>
                <a:latin typeface="华文楷体" panose="02010600040101010101" pitchFamily="2" charset="-122"/>
                <a:ea typeface="华文楷体" panose="02010600040101010101" pitchFamily="2" charset="-122"/>
              </a:rPr>
              <a:t>2.</a:t>
            </a:r>
            <a:r>
              <a:rPr lang="zh-CN" altLang="en-US" sz="3200" dirty="0" smtClean="0">
                <a:solidFill>
                  <a:schemeClr val="accent1">
                    <a:lumMod val="75000"/>
                  </a:schemeClr>
                </a:solidFill>
                <a:latin typeface="华文楷体" panose="02010600040101010101" pitchFamily="2" charset="-122"/>
                <a:ea typeface="华文楷体" panose="02010600040101010101" pitchFamily="2" charset="-122"/>
              </a:rPr>
              <a:t>按网上银行经营方式分类</a:t>
            </a:r>
            <a:endParaRPr lang="en-US" altLang="zh-CN" sz="3200" dirty="0" smtClean="0">
              <a:solidFill>
                <a:schemeClr val="accent1">
                  <a:lumMod val="75000"/>
                </a:schemeClr>
              </a:solidFill>
              <a:latin typeface="华文楷体" panose="02010600040101010101" pitchFamily="2" charset="-122"/>
              <a:ea typeface="华文楷体" panose="02010600040101010101" pitchFamily="2" charset="-122"/>
            </a:endParaRPr>
          </a:p>
          <a:p>
            <a:r>
              <a:rPr lang="en-US" altLang="zh-CN" sz="3200" dirty="0">
                <a:latin typeface="华文楷体" panose="02010600040101010101" pitchFamily="2" charset="-122"/>
                <a:ea typeface="华文楷体" panose="02010600040101010101" pitchFamily="2" charset="-122"/>
              </a:rPr>
              <a:t> </a:t>
            </a:r>
            <a:r>
              <a:rPr lang="en-US" altLang="zh-CN" sz="3200" dirty="0" smtClean="0">
                <a:latin typeface="华文楷体" panose="02010600040101010101" pitchFamily="2" charset="-122"/>
                <a:ea typeface="华文楷体" panose="02010600040101010101" pitchFamily="2" charset="-122"/>
              </a:rPr>
              <a:t>  </a:t>
            </a:r>
            <a:r>
              <a:rPr lang="zh-CN" altLang="en-US" sz="3200" dirty="0" smtClean="0">
                <a:latin typeface="华文楷体" panose="02010600040101010101" pitchFamily="2" charset="-122"/>
                <a:ea typeface="华文楷体" panose="02010600040101010101" pitchFamily="2" charset="-122"/>
              </a:rPr>
              <a:t>（</a:t>
            </a:r>
            <a:r>
              <a:rPr lang="en-US" altLang="zh-CN" sz="3200" dirty="0" smtClean="0">
                <a:latin typeface="华文楷体" panose="02010600040101010101" pitchFamily="2" charset="-122"/>
                <a:ea typeface="华文楷体" panose="02010600040101010101" pitchFamily="2" charset="-122"/>
              </a:rPr>
              <a:t>1</a:t>
            </a:r>
            <a:r>
              <a:rPr lang="zh-CN" altLang="en-US" sz="3200" dirty="0" smtClean="0">
                <a:latin typeface="华文楷体" panose="02010600040101010101" pitchFamily="2" charset="-122"/>
                <a:ea typeface="华文楷体" panose="02010600040101010101" pitchFamily="2" charset="-122"/>
              </a:rPr>
              <a:t>）纯网络银行</a:t>
            </a:r>
            <a:endParaRPr lang="en-US" altLang="zh-CN" sz="3200" dirty="0" smtClean="0">
              <a:latin typeface="华文楷体" panose="02010600040101010101" pitchFamily="2" charset="-122"/>
              <a:ea typeface="华文楷体" panose="02010600040101010101" pitchFamily="2" charset="-122"/>
            </a:endParaRPr>
          </a:p>
          <a:p>
            <a:r>
              <a:rPr lang="en-US" altLang="zh-CN" sz="3200" dirty="0" smtClean="0">
                <a:latin typeface="华文楷体" panose="02010600040101010101" pitchFamily="2" charset="-122"/>
                <a:ea typeface="华文楷体" panose="02010600040101010101" pitchFamily="2" charset="-122"/>
              </a:rPr>
              <a:t>   </a:t>
            </a:r>
            <a:r>
              <a:rPr lang="zh-CN" altLang="en-US" sz="3200" dirty="0" smtClean="0">
                <a:latin typeface="华文楷体" panose="02010600040101010101" pitchFamily="2" charset="-122"/>
                <a:ea typeface="华文楷体" panose="02010600040101010101" pitchFamily="2" charset="-122"/>
              </a:rPr>
              <a:t>（</a:t>
            </a:r>
            <a:r>
              <a:rPr lang="en-US" altLang="zh-CN" sz="3200" dirty="0" smtClean="0">
                <a:latin typeface="华文楷体" panose="02010600040101010101" pitchFamily="2" charset="-122"/>
                <a:ea typeface="华文楷体" panose="02010600040101010101" pitchFamily="2" charset="-122"/>
              </a:rPr>
              <a:t>2</a:t>
            </a:r>
            <a:r>
              <a:rPr lang="zh-CN" altLang="en-US" sz="3200" dirty="0" smtClean="0">
                <a:latin typeface="华文楷体" panose="02010600040101010101" pitchFamily="2" charset="-122"/>
                <a:ea typeface="华文楷体" panose="02010600040101010101" pitchFamily="2" charset="-122"/>
              </a:rPr>
              <a:t>）分支型网络银行</a:t>
            </a:r>
            <a:endParaRPr lang="zh-CN" altLang="en-US" sz="3200" dirty="0">
              <a:latin typeface="华文楷体" panose="02010600040101010101" pitchFamily="2" charset="-122"/>
              <a:ea typeface="华文楷体" panose="02010600040101010101" pitchFamily="2" charset="-122"/>
            </a:endParaRPr>
          </a:p>
        </p:txBody>
      </p:sp>
      <p:sp>
        <p:nvSpPr>
          <p:cNvPr id="5" name="TextBox 4"/>
          <p:cNvSpPr txBox="1"/>
          <p:nvPr/>
        </p:nvSpPr>
        <p:spPr>
          <a:xfrm>
            <a:off x="467544" y="1526044"/>
            <a:ext cx="4032448"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3200" b="0" kern="0" dirty="0">
                <a:solidFill>
                  <a:srgbClr val="FFFFFF"/>
                </a:solidFill>
                <a:latin typeface="华文楷体" panose="02010600040101010101" pitchFamily="2" charset="-122"/>
                <a:ea typeface="华文楷体" panose="02010600040101010101" pitchFamily="2" charset="-122"/>
              </a:rPr>
              <a:t>7.1.2 </a:t>
            </a:r>
            <a:r>
              <a:rPr lang="zh-CN" altLang="en-US" sz="3200" b="0" kern="0" dirty="0">
                <a:solidFill>
                  <a:srgbClr val="FFFFFF"/>
                </a:solidFill>
                <a:latin typeface="华文楷体" panose="02010600040101010101" pitchFamily="2" charset="-122"/>
                <a:ea typeface="华文楷体" panose="02010600040101010101" pitchFamily="2" charset="-122"/>
              </a:rPr>
              <a:t>网络银行的</a:t>
            </a:r>
            <a:r>
              <a:rPr lang="zh-CN" altLang="en-US" sz="3200" b="0" kern="0" dirty="0" smtClean="0">
                <a:solidFill>
                  <a:srgbClr val="FFFFFF"/>
                </a:solidFill>
                <a:latin typeface="华文楷体" panose="02010600040101010101" pitchFamily="2" charset="-122"/>
                <a:ea typeface="华文楷体" panose="02010600040101010101" pitchFamily="2" charset="-122"/>
              </a:rPr>
              <a:t>分类</a:t>
            </a:r>
            <a:endPar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2833832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7.1 </a:t>
            </a:r>
            <a:r>
              <a:rPr lang="zh-CN" altLang="en-US" dirty="0"/>
              <a:t>网上银行概述</a:t>
            </a:r>
          </a:p>
        </p:txBody>
      </p:sp>
      <p:sp>
        <p:nvSpPr>
          <p:cNvPr id="3" name="TextBox 2"/>
          <p:cNvSpPr txBox="1"/>
          <p:nvPr/>
        </p:nvSpPr>
        <p:spPr>
          <a:xfrm>
            <a:off x="467544" y="1526044"/>
            <a:ext cx="6192688"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rPr>
              <a:t>网上银行功能</a:t>
            </a:r>
            <a:r>
              <a:rPr lang="en-US" altLang="zh-CN" sz="3200" b="0" kern="0" dirty="0" smtClean="0">
                <a:solidFill>
                  <a:srgbClr val="FFFFFF"/>
                </a:solidFill>
                <a:latin typeface="华文楷体" panose="02010600040101010101" pitchFamily="2" charset="-122"/>
                <a:ea typeface="华文楷体" panose="02010600040101010101" pitchFamily="2" charset="-122"/>
              </a:rPr>
              <a:t>----</a:t>
            </a:r>
            <a:r>
              <a:rPr lang="zh-CN" altLang="en-US" sz="3200" b="0" kern="0" dirty="0" smtClean="0">
                <a:solidFill>
                  <a:srgbClr val="FFFFFF"/>
                </a:solidFill>
                <a:latin typeface="华文楷体" panose="02010600040101010101" pitchFamily="2" charset="-122"/>
                <a:ea typeface="华文楷体" panose="02010600040101010101" pitchFamily="2" charset="-122"/>
              </a:rPr>
              <a:t>以中国银行为例</a:t>
            </a:r>
            <a:endPar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endParaRPr>
          </a:p>
        </p:txBody>
      </p:sp>
      <p:sp>
        <p:nvSpPr>
          <p:cNvPr id="4" name="椭圆 3"/>
          <p:cNvSpPr/>
          <p:nvPr/>
        </p:nvSpPr>
        <p:spPr>
          <a:xfrm>
            <a:off x="2299720" y="4036767"/>
            <a:ext cx="1433513" cy="1431925"/>
          </a:xfrm>
          <a:prstGeom prst="ellipse">
            <a:avLst/>
          </a:prstGeom>
          <a:noFill/>
          <a:ln w="127000" cap="flat" cmpd="thinThick" algn="ctr">
            <a:solidFill>
              <a:schemeClr val="accent2"/>
            </a:solidFill>
            <a:prstDash val="solid"/>
            <a:miter lim="800000"/>
          </a:ln>
          <a:effectLst/>
        </p:spPr>
        <p:txBody>
          <a:bodyPr lIns="0" tIns="0" rIns="0" bIns="0" anchor="ctr"/>
          <a:lstStyle/>
          <a:p>
            <a:pPr algn="ctr" eaLnBrk="1" fontAlgn="auto" hangingPunct="1">
              <a:spcBef>
                <a:spcPts val="0"/>
              </a:spcBef>
              <a:spcAft>
                <a:spcPts val="0"/>
              </a:spcAft>
              <a:defRPr/>
            </a:pPr>
            <a:r>
              <a:rPr lang="zh-CN" altLang="en-US" sz="1600" kern="0" dirty="0" smtClean="0">
                <a:latin typeface="+mn-ea"/>
                <a:ea typeface="+mn-ea"/>
              </a:rPr>
              <a:t>企业</a:t>
            </a:r>
            <a:endParaRPr lang="en-US" altLang="zh-CN" sz="1600" kern="0" dirty="0" smtClean="0">
              <a:latin typeface="+mn-ea"/>
              <a:ea typeface="+mn-ea"/>
            </a:endParaRPr>
          </a:p>
          <a:p>
            <a:pPr algn="ctr" eaLnBrk="1" fontAlgn="auto" hangingPunct="1">
              <a:spcBef>
                <a:spcPts val="0"/>
              </a:spcBef>
              <a:spcAft>
                <a:spcPts val="0"/>
              </a:spcAft>
              <a:defRPr/>
            </a:pPr>
            <a:r>
              <a:rPr lang="zh-CN" altLang="en-US" sz="1600" kern="0" dirty="0" smtClean="0">
                <a:latin typeface="+mn-ea"/>
                <a:ea typeface="+mn-ea"/>
              </a:rPr>
              <a:t>网络银行</a:t>
            </a:r>
            <a:endParaRPr lang="zh-CN" altLang="en-US" sz="1600" kern="0" dirty="0">
              <a:latin typeface="+mn-ea"/>
              <a:ea typeface="+mn-ea"/>
            </a:endParaRPr>
          </a:p>
        </p:txBody>
      </p:sp>
      <p:sp>
        <p:nvSpPr>
          <p:cNvPr id="5" name="KSO_GT2.1.1"/>
          <p:cNvSpPr txBox="1"/>
          <p:nvPr/>
        </p:nvSpPr>
        <p:spPr>
          <a:xfrm>
            <a:off x="5833690" y="3098023"/>
            <a:ext cx="2698750" cy="3211295"/>
          </a:xfrm>
          <a:prstGeom prst="rect">
            <a:avLst/>
          </a:prstGeom>
          <a:noFill/>
        </p:spPr>
        <p:txBody>
          <a:bodyPr anchor="ctr"/>
          <a:lstStyle/>
          <a:p>
            <a:pPr algn="just" eaLnBrk="1" fontAlgn="auto" hangingPunct="1">
              <a:lnSpc>
                <a:spcPct val="130000"/>
              </a:lnSpc>
              <a:spcBef>
                <a:spcPts val="0"/>
              </a:spcBef>
              <a:spcAft>
                <a:spcPts val="0"/>
              </a:spcAft>
              <a:defRPr/>
            </a:pPr>
            <a:r>
              <a:rPr lang="zh-CN" altLang="en-US" sz="1400" b="1" kern="0" dirty="0">
                <a:latin typeface="+mn-ea"/>
              </a:rPr>
              <a:t>账户</a:t>
            </a:r>
            <a:r>
              <a:rPr lang="zh-CN" altLang="en-US" sz="1400" b="1" kern="0" dirty="0" smtClean="0">
                <a:latin typeface="+mn-ea"/>
              </a:rPr>
              <a:t>管理</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a:latin typeface="+mn-ea"/>
              </a:rPr>
              <a:t>收款</a:t>
            </a:r>
            <a:r>
              <a:rPr lang="zh-CN" altLang="en-US" sz="1400" b="1" kern="0" dirty="0" smtClean="0">
                <a:latin typeface="+mn-ea"/>
              </a:rPr>
              <a:t>业务</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a:latin typeface="+mn-ea"/>
              </a:rPr>
              <a:t>付款</a:t>
            </a:r>
            <a:r>
              <a:rPr lang="zh-CN" altLang="en-US" sz="1400" b="1" kern="0" dirty="0" smtClean="0">
                <a:latin typeface="+mn-ea"/>
              </a:rPr>
              <a:t>业务</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smtClean="0">
                <a:latin typeface="+mn-ea"/>
              </a:rPr>
              <a:t>集团理财</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smtClean="0">
                <a:latin typeface="+mn-ea"/>
              </a:rPr>
              <a:t>信用证业务</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a:latin typeface="+mn-ea"/>
              </a:rPr>
              <a:t>贷款</a:t>
            </a:r>
            <a:r>
              <a:rPr lang="zh-CN" altLang="en-US" sz="1400" b="1" kern="0" dirty="0" smtClean="0">
                <a:latin typeface="+mn-ea"/>
              </a:rPr>
              <a:t>业务</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a:latin typeface="+mn-ea"/>
              </a:rPr>
              <a:t>投资</a:t>
            </a:r>
            <a:r>
              <a:rPr lang="zh-CN" altLang="en-US" sz="1400" b="1" kern="0" dirty="0" smtClean="0">
                <a:latin typeface="+mn-ea"/>
              </a:rPr>
              <a:t>理财</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a:latin typeface="+mn-ea"/>
              </a:rPr>
              <a:t>贵宾</a:t>
            </a:r>
            <a:r>
              <a:rPr lang="zh-CN" altLang="en-US" sz="1400" b="1" kern="0" dirty="0" smtClean="0">
                <a:latin typeface="+mn-ea"/>
              </a:rPr>
              <a:t>室</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a:latin typeface="+mn-ea"/>
              </a:rPr>
              <a:t>代理</a:t>
            </a:r>
            <a:r>
              <a:rPr lang="zh-CN" altLang="en-US" sz="1400" b="1" kern="0" dirty="0" smtClean="0">
                <a:latin typeface="+mn-ea"/>
              </a:rPr>
              <a:t>行业务</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a:latin typeface="+mn-ea"/>
              </a:rPr>
              <a:t>企业</a:t>
            </a:r>
            <a:r>
              <a:rPr lang="zh-CN" altLang="en-US" sz="1400" b="1" kern="0" dirty="0" smtClean="0">
                <a:latin typeface="+mn-ea"/>
              </a:rPr>
              <a:t>年金</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a:latin typeface="+mn-ea"/>
              </a:rPr>
              <a:t>商务</a:t>
            </a:r>
            <a:r>
              <a:rPr lang="zh-CN" altLang="en-US" sz="1400" b="1" kern="0" dirty="0" smtClean="0">
                <a:latin typeface="+mn-ea"/>
              </a:rPr>
              <a:t>卡管理</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smtClean="0">
                <a:latin typeface="+mn-ea"/>
              </a:rPr>
              <a:t>本地特色</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smtClean="0">
                <a:latin typeface="+mn-ea"/>
              </a:rPr>
              <a:t>客户服务</a:t>
            </a:r>
            <a:endParaRPr lang="en-US" altLang="zh-CN" sz="1400" b="1" kern="0" dirty="0">
              <a:latin typeface="+mn-ea"/>
            </a:endParaRPr>
          </a:p>
          <a:p>
            <a:pPr algn="just" eaLnBrk="1" fontAlgn="auto" hangingPunct="1">
              <a:lnSpc>
                <a:spcPct val="130000"/>
              </a:lnSpc>
              <a:spcBef>
                <a:spcPts val="0"/>
              </a:spcBef>
              <a:spcAft>
                <a:spcPts val="0"/>
              </a:spcAft>
              <a:defRPr/>
            </a:pPr>
            <a:endParaRPr lang="en-US" altLang="zh-CN" sz="1400" b="1" kern="0" dirty="0" smtClean="0">
              <a:latin typeface="+mn-ea"/>
              <a:ea typeface="+mn-ea"/>
            </a:endParaRPr>
          </a:p>
        </p:txBody>
      </p:sp>
      <p:sp>
        <p:nvSpPr>
          <p:cNvPr id="6" name="椭圆 5"/>
          <p:cNvSpPr/>
          <p:nvPr/>
        </p:nvSpPr>
        <p:spPr>
          <a:xfrm>
            <a:off x="904762" y="2888939"/>
            <a:ext cx="1802946" cy="1887538"/>
          </a:xfrm>
          <a:prstGeom prst="ellipse">
            <a:avLst/>
          </a:prstGeom>
          <a:noFill/>
          <a:ln w="127000" cap="flat" cmpd="thinThick" algn="ctr">
            <a:solidFill>
              <a:schemeClr val="accent1"/>
            </a:solidFill>
            <a:prstDash val="solid"/>
            <a:miter lim="800000"/>
          </a:ln>
          <a:effectLst/>
        </p:spPr>
        <p:txBody>
          <a:bodyPr lIns="0" tIns="0" rIns="0" bIns="0" anchor="ctr"/>
          <a:lstStyle/>
          <a:p>
            <a:pPr algn="ctr" eaLnBrk="1" fontAlgn="auto" hangingPunct="1">
              <a:spcBef>
                <a:spcPts val="0"/>
              </a:spcBef>
              <a:spcAft>
                <a:spcPts val="0"/>
              </a:spcAft>
              <a:defRPr/>
            </a:pPr>
            <a:r>
              <a:rPr lang="zh-CN" altLang="en-US" sz="2000" kern="0" dirty="0" smtClean="0">
                <a:latin typeface="+mn-ea"/>
                <a:ea typeface="+mn-ea"/>
              </a:rPr>
              <a:t>个人</a:t>
            </a:r>
            <a:endParaRPr lang="en-US" altLang="zh-CN" sz="2000" kern="0" dirty="0" smtClean="0">
              <a:latin typeface="+mn-ea"/>
              <a:ea typeface="+mn-ea"/>
            </a:endParaRPr>
          </a:p>
          <a:p>
            <a:pPr algn="ctr" eaLnBrk="1" fontAlgn="auto" hangingPunct="1">
              <a:spcBef>
                <a:spcPts val="0"/>
              </a:spcBef>
              <a:spcAft>
                <a:spcPts val="0"/>
              </a:spcAft>
              <a:defRPr/>
            </a:pPr>
            <a:r>
              <a:rPr lang="zh-CN" altLang="en-US" sz="2000" kern="0" dirty="0" smtClean="0">
                <a:latin typeface="+mn-ea"/>
                <a:ea typeface="+mn-ea"/>
              </a:rPr>
              <a:t>网络银行</a:t>
            </a:r>
            <a:endParaRPr lang="zh-CN" altLang="en-US" sz="2000" kern="0" dirty="0">
              <a:latin typeface="+mn-ea"/>
              <a:ea typeface="+mn-ea"/>
            </a:endParaRPr>
          </a:p>
        </p:txBody>
      </p:sp>
      <p:cxnSp>
        <p:nvCxnSpPr>
          <p:cNvPr id="7" name="肘形连接符 27"/>
          <p:cNvCxnSpPr>
            <a:cxnSpLocks noChangeShapeType="1"/>
          </p:cNvCxnSpPr>
          <p:nvPr/>
        </p:nvCxnSpPr>
        <p:spPr bwMode="auto">
          <a:xfrm flipV="1">
            <a:off x="2707708" y="3108646"/>
            <a:ext cx="1766887" cy="561975"/>
          </a:xfrm>
          <a:prstGeom prst="bentConnector3">
            <a:avLst>
              <a:gd name="adj1" fmla="val 29667"/>
            </a:avLst>
          </a:prstGeom>
          <a:noFill/>
          <a:ln w="38100" algn="ctr">
            <a:solidFill>
              <a:schemeClr val="accent1"/>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8" name="KSO_GT1.1.1"/>
          <p:cNvSpPr txBox="1"/>
          <p:nvPr/>
        </p:nvSpPr>
        <p:spPr>
          <a:xfrm>
            <a:off x="4498408" y="1988840"/>
            <a:ext cx="2697162" cy="2054844"/>
          </a:xfrm>
          <a:prstGeom prst="rect">
            <a:avLst/>
          </a:prstGeom>
          <a:noFill/>
        </p:spPr>
        <p:txBody>
          <a:bodyPr anchor="ctr"/>
          <a:lstStyle/>
          <a:p>
            <a:pPr algn="just" eaLnBrk="1" fontAlgn="auto" hangingPunct="1">
              <a:lnSpc>
                <a:spcPct val="130000"/>
              </a:lnSpc>
              <a:spcBef>
                <a:spcPts val="0"/>
              </a:spcBef>
              <a:spcAft>
                <a:spcPts val="0"/>
              </a:spcAft>
              <a:defRPr/>
            </a:pPr>
            <a:r>
              <a:rPr lang="zh-CN" altLang="en-US" sz="1400" b="1" kern="0" dirty="0" smtClean="0">
                <a:latin typeface="+mn-ea"/>
              </a:rPr>
              <a:t>基础功能</a:t>
            </a:r>
            <a:endParaRPr lang="en-US" altLang="zh-CN" sz="1400" b="1" kern="0" dirty="0" smtClean="0">
              <a:latin typeface="+mn-ea"/>
              <a:ea typeface="+mn-ea"/>
            </a:endParaRPr>
          </a:p>
          <a:p>
            <a:pPr algn="just" eaLnBrk="1" fontAlgn="auto" hangingPunct="1">
              <a:lnSpc>
                <a:spcPct val="130000"/>
              </a:lnSpc>
              <a:spcBef>
                <a:spcPts val="0"/>
              </a:spcBef>
              <a:spcAft>
                <a:spcPts val="0"/>
              </a:spcAft>
              <a:defRPr/>
            </a:pPr>
            <a:r>
              <a:rPr lang="zh-CN" altLang="en-US" sz="1400" b="1" kern="0" dirty="0" smtClean="0">
                <a:latin typeface="+mn-ea"/>
              </a:rPr>
              <a:t>理财功能</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smtClean="0">
                <a:latin typeface="+mn-ea"/>
              </a:rPr>
              <a:t>服务功能</a:t>
            </a:r>
            <a:endParaRPr lang="en-US" altLang="zh-CN" sz="1400" b="1" kern="0" dirty="0" smtClean="0">
              <a:latin typeface="+mn-ea"/>
            </a:endParaRPr>
          </a:p>
          <a:p>
            <a:pPr algn="just" eaLnBrk="1" fontAlgn="auto" hangingPunct="1">
              <a:lnSpc>
                <a:spcPct val="130000"/>
              </a:lnSpc>
              <a:spcBef>
                <a:spcPts val="0"/>
              </a:spcBef>
              <a:spcAft>
                <a:spcPts val="0"/>
              </a:spcAft>
              <a:defRPr/>
            </a:pPr>
            <a:r>
              <a:rPr lang="zh-CN" altLang="en-US" sz="1400" b="1" kern="0" dirty="0" smtClean="0">
                <a:latin typeface="+mn-ea"/>
              </a:rPr>
              <a:t>其他功能</a:t>
            </a:r>
            <a:endParaRPr lang="en-US" altLang="zh-CN" sz="1400" b="1" kern="0" dirty="0" smtClean="0">
              <a:latin typeface="+mn-ea"/>
            </a:endParaRPr>
          </a:p>
        </p:txBody>
      </p:sp>
      <p:cxnSp>
        <p:nvCxnSpPr>
          <p:cNvPr id="9" name="肘形连接符 8"/>
          <p:cNvCxnSpPr>
            <a:cxnSpLocks noChangeShapeType="1"/>
          </p:cNvCxnSpPr>
          <p:nvPr/>
        </p:nvCxnSpPr>
        <p:spPr bwMode="auto">
          <a:xfrm flipV="1">
            <a:off x="3753870" y="4441579"/>
            <a:ext cx="1766888" cy="561975"/>
          </a:xfrm>
          <a:prstGeom prst="bentConnector3">
            <a:avLst>
              <a:gd name="adj1" fmla="val 29667"/>
            </a:avLst>
          </a:prstGeom>
          <a:noFill/>
          <a:ln w="38100" algn="ctr">
            <a:solidFill>
              <a:schemeClr val="accent2"/>
            </a:solidFill>
            <a:miter lim="800000"/>
            <a:headEnd type="oval" w="med" len="med"/>
            <a:tailEnd type="triangle" w="med" len="med"/>
          </a:ln>
          <a:extLst>
            <a:ext uri="{909E8E84-426E-40DD-AFC4-6F175D3DCCD1}">
              <a14:hiddenFill xmlns:a14="http://schemas.microsoft.com/office/drawing/2010/main">
                <a:noFill/>
              </a14:hiddenFill>
            </a:ext>
          </a:extLst>
        </p:spPr>
      </p:cxnSp>
    </p:spTree>
    <p:extLst>
      <p:ext uri="{BB962C8B-B14F-4D97-AF65-F5344CB8AC3E}">
        <p14:creationId xmlns:p14="http://schemas.microsoft.com/office/powerpoint/2010/main" val="3098298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7.2 </a:t>
            </a:r>
            <a:r>
              <a:rPr lang="zh-CN" altLang="en-US" dirty="0"/>
              <a:t>网络银行发展</a:t>
            </a:r>
            <a:r>
              <a:rPr lang="zh-CN" altLang="en-US" dirty="0" smtClean="0"/>
              <a:t>历程</a:t>
            </a:r>
            <a:endParaRPr lang="zh-CN" altLang="en-US" dirty="0"/>
          </a:p>
        </p:txBody>
      </p:sp>
      <p:sp>
        <p:nvSpPr>
          <p:cNvPr id="3" name="TextBox 2"/>
          <p:cNvSpPr txBox="1"/>
          <p:nvPr/>
        </p:nvSpPr>
        <p:spPr>
          <a:xfrm>
            <a:off x="395536" y="2250968"/>
            <a:ext cx="7416824" cy="1323439"/>
          </a:xfrm>
          <a:prstGeom prst="rect">
            <a:avLst/>
          </a:prstGeom>
          <a:noFill/>
        </p:spPr>
        <p:txBody>
          <a:bodyPr wrap="square" rtlCol="0">
            <a:spAutoFit/>
          </a:bodyPr>
          <a:lstStyle/>
          <a:p>
            <a:r>
              <a:rPr lang="zh-CN" altLang="en-US" sz="2000" dirty="0">
                <a:solidFill>
                  <a:schemeClr val="accent1">
                    <a:lumMod val="75000"/>
                  </a:schemeClr>
                </a:solidFill>
                <a:latin typeface="华文楷体" panose="02010600040101010101" pitchFamily="2" charset="-122"/>
                <a:ea typeface="华文楷体" panose="02010600040101010101" pitchFamily="2" charset="-122"/>
              </a:rPr>
              <a:t>网上银行不仅是金融业务创新的需要</a:t>
            </a:r>
            <a:r>
              <a:rPr lang="en-US" altLang="zh-CN" sz="2000" dirty="0">
                <a:solidFill>
                  <a:schemeClr val="accent1">
                    <a:lumMod val="75000"/>
                  </a:schemeClr>
                </a:solidFill>
                <a:latin typeface="华文楷体" panose="02010600040101010101" pitchFamily="2" charset="-122"/>
                <a:ea typeface="华文楷体" panose="02010600040101010101" pitchFamily="2" charset="-122"/>
              </a:rPr>
              <a:t>,</a:t>
            </a:r>
            <a:r>
              <a:rPr lang="zh-CN" altLang="en-US" sz="2000" dirty="0">
                <a:solidFill>
                  <a:schemeClr val="accent1">
                    <a:lumMod val="75000"/>
                  </a:schemeClr>
                </a:solidFill>
                <a:latin typeface="华文楷体" panose="02010600040101010101" pitchFamily="2" charset="-122"/>
                <a:ea typeface="华文楷体" panose="02010600040101010101" pitchFamily="2" charset="-122"/>
              </a:rPr>
              <a:t>而且是以高科技支持金融业发展的必然产物。随着网络银行业务的推进，服务质量和商业银行形象不断改善，网络银行必将拥有更多的客户群体，这也将成为商业银行提高经济效益的来源</a:t>
            </a:r>
            <a:r>
              <a:rPr lang="zh-CN" altLang="en-US" sz="2000" dirty="0" smtClean="0">
                <a:solidFill>
                  <a:schemeClr val="accent1">
                    <a:lumMod val="75000"/>
                  </a:schemeClr>
                </a:solidFill>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
        <p:nvSpPr>
          <p:cNvPr id="4" name="TextBox 3"/>
          <p:cNvSpPr txBox="1"/>
          <p:nvPr/>
        </p:nvSpPr>
        <p:spPr>
          <a:xfrm>
            <a:off x="395536" y="3861048"/>
            <a:ext cx="7416824" cy="2431435"/>
          </a:xfrm>
          <a:prstGeom prst="rect">
            <a:avLst/>
          </a:prstGeom>
          <a:noFill/>
        </p:spPr>
        <p:txBody>
          <a:bodyPr wrap="square" rtlCol="0">
            <a:spAutoFit/>
          </a:bodyPr>
          <a:lstStyle/>
          <a:p>
            <a:r>
              <a:rPr lang="en-US" altLang="zh-CN" sz="3200" dirty="0">
                <a:solidFill>
                  <a:schemeClr val="accent1">
                    <a:lumMod val="75000"/>
                  </a:schemeClr>
                </a:solidFill>
                <a:latin typeface="华文楷体" panose="02010600040101010101" pitchFamily="2" charset="-122"/>
                <a:ea typeface="华文楷体" panose="02010600040101010101" pitchFamily="2" charset="-122"/>
              </a:rPr>
              <a:t>7.2.2 </a:t>
            </a:r>
            <a:r>
              <a:rPr lang="zh-CN" altLang="en-US" sz="3200" dirty="0">
                <a:solidFill>
                  <a:schemeClr val="accent1">
                    <a:lumMod val="75000"/>
                  </a:schemeClr>
                </a:solidFill>
                <a:latin typeface="华文楷体" panose="02010600040101010101" pitchFamily="2" charset="-122"/>
                <a:ea typeface="华文楷体" panose="02010600040101010101" pitchFamily="2" charset="-122"/>
              </a:rPr>
              <a:t>网络银行的发展</a:t>
            </a:r>
            <a:r>
              <a:rPr lang="zh-CN" altLang="en-US" sz="3200" dirty="0" smtClean="0">
                <a:solidFill>
                  <a:schemeClr val="accent1">
                    <a:lumMod val="75000"/>
                  </a:schemeClr>
                </a:solidFill>
                <a:latin typeface="华文楷体" panose="02010600040101010101" pitchFamily="2" charset="-122"/>
                <a:ea typeface="华文楷体" panose="02010600040101010101" pitchFamily="2" charset="-122"/>
              </a:rPr>
              <a:t>现状</a:t>
            </a:r>
            <a:endParaRPr lang="en-US" altLang="zh-CN" sz="3200" dirty="0" smtClean="0">
              <a:solidFill>
                <a:schemeClr val="accent1">
                  <a:lumMod val="75000"/>
                </a:schemeClr>
              </a:solidFill>
              <a:latin typeface="华文楷体" panose="02010600040101010101" pitchFamily="2" charset="-122"/>
              <a:ea typeface="华文楷体" panose="02010600040101010101" pitchFamily="2" charset="-122"/>
            </a:endParaRPr>
          </a:p>
          <a:p>
            <a:r>
              <a:rPr lang="zh-CN" altLang="en-US" sz="2000" dirty="0">
                <a:latin typeface="华文楷体" panose="02010600040101010101" pitchFamily="2" charset="-122"/>
                <a:ea typeface="华文楷体" panose="02010600040101010101" pitchFamily="2" charset="-122"/>
              </a:rPr>
              <a:t>自</a:t>
            </a:r>
            <a:r>
              <a:rPr lang="en-US" altLang="zh-CN" sz="2000" dirty="0">
                <a:latin typeface="华文楷体" panose="02010600040101010101" pitchFamily="2" charset="-122"/>
                <a:ea typeface="华文楷体" panose="02010600040101010101" pitchFamily="2" charset="-122"/>
              </a:rPr>
              <a:t>1995</a:t>
            </a:r>
            <a:r>
              <a:rPr lang="zh-CN" altLang="en-US" sz="2000" dirty="0">
                <a:latin typeface="华文楷体" panose="02010600040101010101" pitchFamily="2" charset="-122"/>
                <a:ea typeface="华文楷体" panose="02010600040101010101" pitchFamily="2" charset="-122"/>
              </a:rPr>
              <a:t>年至今，网上银行以几何的态势扩张，从发达国家到发展中国家，从发达地区到偏远地区，总体呈现出持续稳定增长的态势。据统计，截至</a:t>
            </a:r>
            <a:r>
              <a:rPr lang="en-US" altLang="zh-CN" sz="2000" dirty="0">
                <a:latin typeface="华文楷体" panose="02010600040101010101" pitchFamily="2" charset="-122"/>
                <a:ea typeface="华文楷体" panose="02010600040101010101" pitchFamily="2" charset="-122"/>
              </a:rPr>
              <a:t>2020</a:t>
            </a:r>
            <a:r>
              <a:rPr lang="zh-CN" altLang="en-US" sz="2000" dirty="0">
                <a:latin typeface="华文楷体" panose="02010600040101010101" pitchFamily="2" charset="-122"/>
                <a:ea typeface="华文楷体" panose="02010600040101010101" pitchFamily="2" charset="-122"/>
              </a:rPr>
              <a:t>年，全球已发行银行卡</a:t>
            </a:r>
            <a:r>
              <a:rPr lang="en-US" altLang="zh-CN" sz="2000" dirty="0">
                <a:latin typeface="华文楷体" panose="02010600040101010101" pitchFamily="2" charset="-122"/>
                <a:ea typeface="华文楷体" panose="02010600040101010101" pitchFamily="2" charset="-122"/>
              </a:rPr>
              <a:t>374</a:t>
            </a:r>
            <a:r>
              <a:rPr lang="zh-CN" altLang="en-US" sz="2000" dirty="0">
                <a:latin typeface="华文楷体" panose="02010600040101010101" pitchFamily="2" charset="-122"/>
                <a:ea typeface="华文楷体" panose="02010600040101010101" pitchFamily="2" charset="-122"/>
              </a:rPr>
              <a:t>亿张，银行业务的数字化转型步履不停，线上个人零售业务的替代率早已超过</a:t>
            </a:r>
            <a:r>
              <a:rPr lang="en-US" altLang="zh-CN" sz="2000" dirty="0">
                <a:latin typeface="华文楷体" panose="02010600040101010101" pitchFamily="2" charset="-122"/>
                <a:ea typeface="华文楷体" panose="02010600040101010101" pitchFamily="2" charset="-122"/>
              </a:rPr>
              <a:t>90%</a:t>
            </a:r>
            <a:r>
              <a:rPr lang="zh-CN" altLang="en-US" sz="2000" dirty="0">
                <a:latin typeface="华文楷体" panose="02010600040101010101" pitchFamily="2" charset="-122"/>
                <a:ea typeface="华文楷体" panose="02010600040101010101" pitchFamily="2" charset="-122"/>
              </a:rPr>
              <a:t>，对公业务线上化也在加速进行。网络银行的业务量占整个传统银行的</a:t>
            </a:r>
            <a:r>
              <a:rPr lang="en-US" altLang="zh-CN" sz="2000" dirty="0">
                <a:latin typeface="华文楷体" panose="02010600040101010101" pitchFamily="2" charset="-122"/>
                <a:ea typeface="华文楷体" panose="02010600040101010101" pitchFamily="2" charset="-122"/>
              </a:rPr>
              <a:t>97.7</a:t>
            </a:r>
            <a:r>
              <a:rPr lang="zh-CN" altLang="en-US" sz="2000" dirty="0">
                <a:latin typeface="华文楷体" panose="02010600040101010101" pitchFamily="2" charset="-122"/>
                <a:ea typeface="华文楷体" panose="02010600040101010101" pitchFamily="2" charset="-122"/>
              </a:rPr>
              <a:t>％，已经成为银行业务不可忽略的组成部分。</a:t>
            </a:r>
          </a:p>
        </p:txBody>
      </p:sp>
      <p:sp>
        <p:nvSpPr>
          <p:cNvPr id="5" name="TextBox 4"/>
          <p:cNvSpPr txBox="1"/>
          <p:nvPr/>
        </p:nvSpPr>
        <p:spPr>
          <a:xfrm>
            <a:off x="467544" y="1526044"/>
            <a:ext cx="6480720" cy="584775"/>
          </a:xfrm>
          <a:prstGeom prst="rect">
            <a:avLst/>
          </a:prstGeom>
          <a:solidFill>
            <a:srgbClr val="7B93D7">
              <a:lumMod val="50000"/>
            </a:srgbClr>
          </a:solid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altLang="zh-CN" sz="3200" b="0" kern="0" dirty="0">
                <a:solidFill>
                  <a:srgbClr val="FFFFFF"/>
                </a:solidFill>
                <a:latin typeface="华文楷体" panose="02010600040101010101" pitchFamily="2" charset="-122"/>
                <a:ea typeface="华文楷体" panose="02010600040101010101" pitchFamily="2" charset="-122"/>
              </a:rPr>
              <a:t>7.2.1 </a:t>
            </a:r>
            <a:r>
              <a:rPr lang="zh-CN" altLang="en-US" sz="3200" b="0" kern="0" dirty="0">
                <a:solidFill>
                  <a:srgbClr val="FFFFFF"/>
                </a:solidFill>
                <a:latin typeface="华文楷体" panose="02010600040101010101" pitchFamily="2" charset="-122"/>
                <a:ea typeface="华文楷体" panose="02010600040101010101" pitchFamily="2" charset="-122"/>
              </a:rPr>
              <a:t>网络银行发展的必要性及</a:t>
            </a:r>
            <a:r>
              <a:rPr lang="zh-CN" altLang="en-US" sz="3200" b="0" kern="0" dirty="0" smtClean="0">
                <a:solidFill>
                  <a:srgbClr val="FFFFFF"/>
                </a:solidFill>
                <a:latin typeface="华文楷体" panose="02010600040101010101" pitchFamily="2" charset="-122"/>
                <a:ea typeface="华文楷体" panose="02010600040101010101" pitchFamily="2" charset="-122"/>
              </a:rPr>
              <a:t>背景</a:t>
            </a:r>
            <a:endParaRPr kumimoji="0" lang="zh-CN" altLang="en-US" sz="3200" b="0" i="0" u="none" strike="noStrike" kern="0" cap="none" spc="0" normalizeH="0" baseline="0" noProof="0" dirty="0" smtClean="0">
              <a:ln>
                <a:noFill/>
              </a:ln>
              <a:solidFill>
                <a:srgbClr val="FFFFFF"/>
              </a:solidFill>
              <a:effectLst/>
              <a:uLnTx/>
              <a:uFillTx/>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2795161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MH_PageTitle"/>
          <p:cNvSpPr>
            <a:spLocks noGrp="1"/>
          </p:cNvSpPr>
          <p:nvPr>
            <p:ph type="title"/>
            <p:custDataLst>
              <p:tags r:id="rId2"/>
            </p:custDataLst>
          </p:nvPr>
        </p:nvSpPr>
        <p:spPr/>
        <p:txBody>
          <a:bodyPr/>
          <a:lstStyle/>
          <a:p>
            <a:r>
              <a:rPr lang="en-US" altLang="zh-CN" dirty="0"/>
              <a:t>7.2 </a:t>
            </a:r>
            <a:r>
              <a:rPr lang="zh-CN" altLang="en-US" dirty="0"/>
              <a:t>网络银行发展</a:t>
            </a:r>
            <a:r>
              <a:rPr lang="zh-CN" altLang="en-US" dirty="0" smtClean="0"/>
              <a:t>历程</a:t>
            </a:r>
          </a:p>
        </p:txBody>
      </p:sp>
      <p:sp>
        <p:nvSpPr>
          <p:cNvPr id="18" name="MH_Other_1"/>
          <p:cNvSpPr/>
          <p:nvPr>
            <p:custDataLst>
              <p:tags r:id="rId3"/>
            </p:custDataLst>
          </p:nvPr>
        </p:nvSpPr>
        <p:spPr>
          <a:xfrm>
            <a:off x="1727200" y="2206625"/>
            <a:ext cx="809625" cy="993775"/>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119CB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 name="MH_Other_2"/>
          <p:cNvSpPr/>
          <p:nvPr>
            <p:custDataLst>
              <p:tags r:id="rId4"/>
            </p:custDataLst>
          </p:nvPr>
        </p:nvSpPr>
        <p:spPr>
          <a:xfrm>
            <a:off x="2536825" y="2624138"/>
            <a:ext cx="550863" cy="576262"/>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30C8E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solidFill>
                  <a:srgbClr val="FEFFFF"/>
                </a:solidFill>
                <a:latin typeface="Bodoni MT Black" panose="02070A03080606020203" pitchFamily="18" charset="0"/>
                <a:ea typeface="微软雅黑" panose="020B0503020204020204" pitchFamily="34" charset="-122"/>
              </a:rPr>
              <a:t>A</a:t>
            </a:r>
            <a:endParaRPr lang="zh-CN" altLang="en-US" sz="2800" dirty="0">
              <a:solidFill>
                <a:srgbClr val="FEFFFF"/>
              </a:solidFill>
              <a:latin typeface="Bodoni MT Black" panose="02070A03080606020203" pitchFamily="18" charset="0"/>
              <a:ea typeface="微软雅黑" panose="020B0503020204020204" pitchFamily="34" charset="-122"/>
            </a:endParaRPr>
          </a:p>
        </p:txBody>
      </p:sp>
      <p:sp>
        <p:nvSpPr>
          <p:cNvPr id="5125" name="MH_SubTitle_1"/>
          <p:cNvSpPr txBox="1">
            <a:spLocks noChangeArrowheads="1"/>
          </p:cNvSpPr>
          <p:nvPr>
            <p:custDataLst>
              <p:tags r:id="rId5"/>
            </p:custDataLst>
          </p:nvPr>
        </p:nvSpPr>
        <p:spPr bwMode="auto">
          <a:xfrm>
            <a:off x="3346450" y="2584450"/>
            <a:ext cx="4969966"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eaLnBrk="1" hangingPunct="1">
              <a:lnSpc>
                <a:spcPct val="150000"/>
              </a:lnSpc>
            </a:pPr>
            <a:r>
              <a:rPr lang="zh-CN" altLang="en-US" sz="2000" dirty="0" smtClean="0">
                <a:solidFill>
                  <a:srgbClr val="119CBD"/>
                </a:solidFill>
                <a:latin typeface="Calibri" pitchFamily="34" charset="0"/>
                <a:ea typeface="微软雅黑" pitchFamily="34" charset="-122"/>
              </a:rPr>
              <a:t>全面实现无纸化交易、业务无纸化和办公室无纸化</a:t>
            </a:r>
            <a:endParaRPr lang="en-US" altLang="zh-CN" sz="2000" dirty="0">
              <a:solidFill>
                <a:srgbClr val="119CBD"/>
              </a:solidFill>
              <a:latin typeface="Calibri" pitchFamily="34" charset="0"/>
              <a:ea typeface="微软雅黑" pitchFamily="34" charset="-122"/>
            </a:endParaRPr>
          </a:p>
        </p:txBody>
      </p:sp>
      <p:sp>
        <p:nvSpPr>
          <p:cNvPr id="22" name="MH_Other_3"/>
          <p:cNvSpPr/>
          <p:nvPr>
            <p:custDataLst>
              <p:tags r:id="rId6"/>
            </p:custDataLst>
          </p:nvPr>
        </p:nvSpPr>
        <p:spPr>
          <a:xfrm>
            <a:off x="1727200" y="3114675"/>
            <a:ext cx="809625" cy="992188"/>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8AB72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3" name="MH_Other_4"/>
          <p:cNvSpPr/>
          <p:nvPr>
            <p:custDataLst>
              <p:tags r:id="rId7"/>
            </p:custDataLst>
          </p:nvPr>
        </p:nvSpPr>
        <p:spPr>
          <a:xfrm>
            <a:off x="2536825" y="3530600"/>
            <a:ext cx="550863" cy="576263"/>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B9E06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solidFill>
                  <a:srgbClr val="FEFFFF"/>
                </a:solidFill>
                <a:latin typeface="Bodoni MT Black" panose="02070A03080606020203" pitchFamily="18" charset="0"/>
                <a:ea typeface="微软雅黑" panose="020B0503020204020204" pitchFamily="34" charset="-122"/>
              </a:rPr>
              <a:t>B</a:t>
            </a:r>
            <a:endParaRPr lang="zh-CN" altLang="en-US" sz="2800" dirty="0">
              <a:solidFill>
                <a:srgbClr val="FEFFFF"/>
              </a:solidFill>
              <a:latin typeface="Bodoni MT Black" panose="02070A03080606020203" pitchFamily="18" charset="0"/>
              <a:ea typeface="微软雅黑" panose="020B0503020204020204" pitchFamily="34" charset="-122"/>
            </a:endParaRPr>
          </a:p>
        </p:txBody>
      </p:sp>
      <p:sp>
        <p:nvSpPr>
          <p:cNvPr id="5128" name="MH_SubTitle_2"/>
          <p:cNvSpPr txBox="1">
            <a:spLocks noChangeArrowheads="1"/>
          </p:cNvSpPr>
          <p:nvPr>
            <p:custDataLst>
              <p:tags r:id="rId8"/>
            </p:custDataLst>
          </p:nvPr>
        </p:nvSpPr>
        <p:spPr bwMode="auto">
          <a:xfrm>
            <a:off x="3346450" y="3494088"/>
            <a:ext cx="525799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eaLnBrk="1" hangingPunct="1">
              <a:lnSpc>
                <a:spcPct val="150000"/>
              </a:lnSpc>
            </a:pPr>
            <a:r>
              <a:rPr lang="zh-CN" altLang="en-US" sz="2000" dirty="0">
                <a:solidFill>
                  <a:srgbClr val="8AB724"/>
                </a:solidFill>
                <a:latin typeface="Calibri" pitchFamily="34" charset="0"/>
                <a:ea typeface="微软雅黑" pitchFamily="34" charset="-122"/>
              </a:rPr>
              <a:t>不受时间和空间的约束，突破银行的物理界限，解除了营业网点的约束</a:t>
            </a:r>
          </a:p>
        </p:txBody>
      </p:sp>
      <p:sp>
        <p:nvSpPr>
          <p:cNvPr id="26" name="MH_Other_5"/>
          <p:cNvSpPr/>
          <p:nvPr>
            <p:custDataLst>
              <p:tags r:id="rId9"/>
            </p:custDataLst>
          </p:nvPr>
        </p:nvSpPr>
        <p:spPr>
          <a:xfrm>
            <a:off x="1727200" y="4025900"/>
            <a:ext cx="809625" cy="993775"/>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FE8B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MH_Other_6"/>
          <p:cNvSpPr/>
          <p:nvPr>
            <p:custDataLst>
              <p:tags r:id="rId10"/>
            </p:custDataLst>
          </p:nvPr>
        </p:nvSpPr>
        <p:spPr>
          <a:xfrm>
            <a:off x="2536825" y="4443413"/>
            <a:ext cx="550863" cy="576262"/>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FEAD5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smtClean="0">
                <a:solidFill>
                  <a:srgbClr val="FEFFFF"/>
                </a:solidFill>
                <a:latin typeface="Bodoni MT Black" panose="02070A03080606020203" pitchFamily="18" charset="0"/>
                <a:ea typeface="微软雅黑" panose="020B0503020204020204" pitchFamily="34" charset="-122"/>
              </a:rPr>
              <a:t>C</a:t>
            </a:r>
            <a:endParaRPr lang="zh-CN" altLang="en-US" sz="2800" dirty="0">
              <a:solidFill>
                <a:srgbClr val="FEFFFF"/>
              </a:solidFill>
              <a:latin typeface="Bodoni MT Black" panose="02070A03080606020203" pitchFamily="18" charset="0"/>
              <a:ea typeface="微软雅黑" panose="020B0503020204020204" pitchFamily="34" charset="-122"/>
            </a:endParaRPr>
          </a:p>
        </p:txBody>
      </p:sp>
      <p:sp>
        <p:nvSpPr>
          <p:cNvPr id="5131" name="MH_SubTitle_3"/>
          <p:cNvSpPr txBox="1">
            <a:spLocks noChangeArrowheads="1"/>
          </p:cNvSpPr>
          <p:nvPr>
            <p:custDataLst>
              <p:tags r:id="rId11"/>
            </p:custDataLst>
          </p:nvPr>
        </p:nvSpPr>
        <p:spPr bwMode="auto">
          <a:xfrm>
            <a:off x="3346450" y="4411663"/>
            <a:ext cx="5113982"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eaLnBrk="1" hangingPunct="1">
              <a:lnSpc>
                <a:spcPct val="150000"/>
              </a:lnSpc>
            </a:pPr>
            <a:r>
              <a:rPr lang="zh-CN" altLang="en-US" sz="2000" dirty="0">
                <a:solidFill>
                  <a:srgbClr val="FE8B08"/>
                </a:solidFill>
                <a:latin typeface="Calibri" pitchFamily="34" charset="0"/>
                <a:ea typeface="微软雅黑" pitchFamily="34" charset="-122"/>
              </a:rPr>
              <a:t>突破了银行传统的业务模式，经营成本</a:t>
            </a:r>
            <a:r>
              <a:rPr lang="zh-CN" altLang="en-US" sz="2000" dirty="0" smtClean="0">
                <a:solidFill>
                  <a:srgbClr val="FE8B08"/>
                </a:solidFill>
                <a:latin typeface="Calibri" pitchFamily="34" charset="0"/>
                <a:ea typeface="微软雅黑" pitchFamily="34" charset="-122"/>
              </a:rPr>
              <a:t>降低</a:t>
            </a:r>
            <a:endParaRPr lang="zh-CN" altLang="en-US" sz="2000" dirty="0">
              <a:solidFill>
                <a:srgbClr val="FE8B08"/>
              </a:solidFill>
              <a:latin typeface="Calibri" pitchFamily="34" charset="0"/>
              <a:ea typeface="微软雅黑" pitchFamily="34" charset="-122"/>
            </a:endParaRPr>
          </a:p>
        </p:txBody>
      </p:sp>
      <p:sp>
        <p:nvSpPr>
          <p:cNvPr id="30" name="MH_Other_7"/>
          <p:cNvSpPr/>
          <p:nvPr>
            <p:custDataLst>
              <p:tags r:id="rId12"/>
            </p:custDataLst>
          </p:nvPr>
        </p:nvSpPr>
        <p:spPr>
          <a:xfrm>
            <a:off x="1727200" y="4941888"/>
            <a:ext cx="809625" cy="993775"/>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rgbClr val="A70F0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1" name="MH_Other_8"/>
          <p:cNvSpPr/>
          <p:nvPr>
            <p:custDataLst>
              <p:tags r:id="rId13"/>
            </p:custDataLst>
          </p:nvPr>
        </p:nvSpPr>
        <p:spPr>
          <a:xfrm>
            <a:off x="2536825" y="5359400"/>
            <a:ext cx="550863" cy="576263"/>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rgbClr val="FA2E1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solidFill>
                  <a:srgbClr val="FEFFFF"/>
                </a:solidFill>
                <a:latin typeface="Bodoni MT Black" panose="02070A03080606020203" pitchFamily="18" charset="0"/>
                <a:ea typeface="微软雅黑" panose="020B0503020204020204" pitchFamily="34" charset="-122"/>
              </a:rPr>
              <a:t>D</a:t>
            </a:r>
            <a:endParaRPr lang="zh-CN" altLang="en-US" sz="2800" dirty="0">
              <a:solidFill>
                <a:srgbClr val="FEFFFF"/>
              </a:solidFill>
              <a:latin typeface="Bodoni MT Black" panose="02070A03080606020203" pitchFamily="18" charset="0"/>
              <a:ea typeface="微软雅黑" panose="020B0503020204020204" pitchFamily="34" charset="-122"/>
            </a:endParaRPr>
          </a:p>
        </p:txBody>
      </p:sp>
      <p:sp>
        <p:nvSpPr>
          <p:cNvPr id="5134" name="MH_SubTitle_4"/>
          <p:cNvSpPr txBox="1">
            <a:spLocks noChangeArrowheads="1"/>
          </p:cNvSpPr>
          <p:nvPr>
            <p:custDataLst>
              <p:tags r:id="rId14"/>
            </p:custDataLst>
          </p:nvPr>
        </p:nvSpPr>
        <p:spPr bwMode="auto">
          <a:xfrm>
            <a:off x="3325873" y="5237775"/>
            <a:ext cx="4990543" cy="819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等线" pitchFamily="2" charset="-122"/>
                <a:ea typeface="等线" pitchFamily="2" charset="-122"/>
              </a:defRPr>
            </a:lvl1pPr>
            <a:lvl2pPr marL="742950" indent="-285750">
              <a:defRPr>
                <a:solidFill>
                  <a:schemeClr val="tx1"/>
                </a:solidFill>
                <a:latin typeface="等线" pitchFamily="2" charset="-122"/>
                <a:ea typeface="等线" pitchFamily="2" charset="-122"/>
              </a:defRPr>
            </a:lvl2pPr>
            <a:lvl3pPr marL="1143000" indent="-228600">
              <a:defRPr>
                <a:solidFill>
                  <a:schemeClr val="tx1"/>
                </a:solidFill>
                <a:latin typeface="等线" pitchFamily="2" charset="-122"/>
                <a:ea typeface="等线" pitchFamily="2" charset="-122"/>
              </a:defRPr>
            </a:lvl3pPr>
            <a:lvl4pPr marL="1600200" indent="-228600">
              <a:defRPr>
                <a:solidFill>
                  <a:schemeClr val="tx1"/>
                </a:solidFill>
                <a:latin typeface="等线" pitchFamily="2" charset="-122"/>
                <a:ea typeface="等线" pitchFamily="2" charset="-122"/>
              </a:defRPr>
            </a:lvl4pPr>
            <a:lvl5pPr marL="2057400" indent="-228600">
              <a:defRPr>
                <a:solidFill>
                  <a:schemeClr val="tx1"/>
                </a:solidFill>
                <a:latin typeface="等线" pitchFamily="2" charset="-122"/>
                <a:ea typeface="等线" pitchFamily="2" charset="-122"/>
              </a:defRPr>
            </a:lvl5pPr>
            <a:lvl6pPr marL="2514600" indent="-228600" eaLnBrk="0" fontAlgn="base" hangingPunct="0">
              <a:spcBef>
                <a:spcPct val="0"/>
              </a:spcBef>
              <a:spcAft>
                <a:spcPct val="0"/>
              </a:spcAft>
              <a:defRPr>
                <a:solidFill>
                  <a:schemeClr val="tx1"/>
                </a:solidFill>
                <a:latin typeface="等线" pitchFamily="2" charset="-122"/>
                <a:ea typeface="等线" pitchFamily="2" charset="-122"/>
              </a:defRPr>
            </a:lvl6pPr>
            <a:lvl7pPr marL="2971800" indent="-228600" eaLnBrk="0" fontAlgn="base" hangingPunct="0">
              <a:spcBef>
                <a:spcPct val="0"/>
              </a:spcBef>
              <a:spcAft>
                <a:spcPct val="0"/>
              </a:spcAft>
              <a:defRPr>
                <a:solidFill>
                  <a:schemeClr val="tx1"/>
                </a:solidFill>
                <a:latin typeface="等线" pitchFamily="2" charset="-122"/>
                <a:ea typeface="等线" pitchFamily="2" charset="-122"/>
              </a:defRPr>
            </a:lvl7pPr>
            <a:lvl8pPr marL="3429000" indent="-228600" eaLnBrk="0" fontAlgn="base" hangingPunct="0">
              <a:spcBef>
                <a:spcPct val="0"/>
              </a:spcBef>
              <a:spcAft>
                <a:spcPct val="0"/>
              </a:spcAft>
              <a:defRPr>
                <a:solidFill>
                  <a:schemeClr val="tx1"/>
                </a:solidFill>
                <a:latin typeface="等线" pitchFamily="2" charset="-122"/>
                <a:ea typeface="等线" pitchFamily="2" charset="-122"/>
              </a:defRPr>
            </a:lvl8pPr>
            <a:lvl9pPr marL="3886200" indent="-228600" eaLnBrk="0" fontAlgn="base" hangingPunct="0">
              <a:spcBef>
                <a:spcPct val="0"/>
              </a:spcBef>
              <a:spcAft>
                <a:spcPct val="0"/>
              </a:spcAft>
              <a:defRPr>
                <a:solidFill>
                  <a:schemeClr val="tx1"/>
                </a:solidFill>
                <a:latin typeface="等线" pitchFamily="2" charset="-122"/>
                <a:ea typeface="等线" pitchFamily="2" charset="-122"/>
              </a:defRPr>
            </a:lvl9pPr>
          </a:lstStyle>
          <a:p>
            <a:pPr>
              <a:lnSpc>
                <a:spcPct val="150000"/>
              </a:lnSpc>
            </a:pPr>
            <a:r>
              <a:rPr lang="zh-CN" altLang="en-US" sz="2000" dirty="0">
                <a:solidFill>
                  <a:srgbClr val="A70F04"/>
                </a:solidFill>
                <a:latin typeface="Calibri" pitchFamily="34" charset="0"/>
                <a:ea typeface="微软雅黑" pitchFamily="34" charset="-122"/>
              </a:rPr>
              <a:t>提供多种服务：个人和企业集团的</a:t>
            </a:r>
            <a:r>
              <a:rPr lang="zh-CN" altLang="en-US" sz="2000" dirty="0" smtClean="0">
                <a:solidFill>
                  <a:srgbClr val="A70F04"/>
                </a:solidFill>
                <a:latin typeface="Calibri" pitchFamily="34" charset="0"/>
                <a:ea typeface="微软雅黑" pitchFamily="34" charset="-122"/>
              </a:rPr>
              <a:t>服务</a:t>
            </a:r>
            <a:endParaRPr lang="en-US" altLang="zh-CN" sz="2000" dirty="0">
              <a:solidFill>
                <a:srgbClr val="A70F04"/>
              </a:solidFill>
              <a:latin typeface="Calibri" pitchFamily="34" charset="0"/>
              <a:ea typeface="微软雅黑" pitchFamily="34" charset="-122"/>
            </a:endParaRPr>
          </a:p>
        </p:txBody>
      </p:sp>
      <p:sp>
        <p:nvSpPr>
          <p:cNvPr id="2" name="MH_Other_9"/>
          <p:cNvSpPr/>
          <p:nvPr>
            <p:custDataLst>
              <p:tags r:id="rId15"/>
            </p:custDataLst>
          </p:nvPr>
        </p:nvSpPr>
        <p:spPr>
          <a:xfrm>
            <a:off x="0" y="1871663"/>
            <a:ext cx="1727200" cy="4098925"/>
          </a:xfrm>
          <a:prstGeom prst="rect">
            <a:avLst/>
          </a:prstGeom>
          <a:gradFill>
            <a:gsLst>
              <a:gs pos="0">
                <a:srgbClr val="FFFFFF"/>
              </a:gs>
              <a:gs pos="93000">
                <a:srgbClr val="C0C0C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 name="TextBox 2"/>
          <p:cNvSpPr txBox="1"/>
          <p:nvPr/>
        </p:nvSpPr>
        <p:spPr>
          <a:xfrm>
            <a:off x="683568" y="1812926"/>
            <a:ext cx="677108" cy="3962400"/>
          </a:xfrm>
          <a:prstGeom prst="rect">
            <a:avLst/>
          </a:prstGeom>
          <a:noFill/>
        </p:spPr>
        <p:txBody>
          <a:bodyPr vert="eaVert" wrap="square" rtlCol="0">
            <a:spAutoFit/>
          </a:bodyPr>
          <a:lstStyle/>
          <a:p>
            <a:pPr algn="ctr"/>
            <a:r>
              <a:rPr lang="zh-CN" altLang="en-US" sz="3200" dirty="0" smtClean="0">
                <a:solidFill>
                  <a:srgbClr val="7030A0"/>
                </a:solidFill>
              </a:rPr>
              <a:t>网上银行的特点</a:t>
            </a:r>
            <a:endParaRPr lang="zh-CN" altLang="en-US" sz="3200" dirty="0">
              <a:solidFill>
                <a:srgbClr val="7030A0"/>
              </a:solidFill>
            </a:endParaRPr>
          </a:p>
        </p:txBody>
      </p:sp>
    </p:spTree>
    <p:custDataLst>
      <p:tags r:id="rId1"/>
    </p:custDataLst>
    <p:extLst>
      <p:ext uri="{BB962C8B-B14F-4D97-AF65-F5344CB8AC3E}">
        <p14:creationId xmlns:p14="http://schemas.microsoft.com/office/powerpoint/2010/main" val="241188423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4"/>
</p:tagLst>
</file>

<file path=ppt/tags/tag12.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SubTitle"/>
  <p:tag name="MH_ORDER" val="2"/>
</p:tagLst>
</file>

<file path=ppt/tags/tag13.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7"/>
</p:tagLst>
</file>

<file path=ppt/tags/tag17.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8"/>
</p:tagLst>
</file>

<file path=ppt/tags/tag18.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SubTitle"/>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9"/>
</p:tagLst>
</file>

<file path=ppt/tags/tag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SubTitleText"/>
  <p:tag name="MH" val="20191012190654"/>
  <p:tag name="MH_LIBRARY" val="GRAPHIC"/>
</p:tagLst>
</file>

<file path=ppt/tags/tag21.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1"/>
</p:tagLst>
</file>

<file path=ppt/tags/tag22.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3"/>
</p:tagLst>
</file>

<file path=ppt/tags/tag24.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4"/>
</p:tagLst>
</file>

<file path=ppt/tags/tag25.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5"/>
</p:tagLst>
</file>

<file path=ppt/tags/tag26.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6"/>
</p:tagLst>
</file>

<file path=ppt/tags/tag27.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7"/>
</p:tagLst>
</file>

<file path=ppt/tags/tag28.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8"/>
</p:tagLst>
</file>

<file path=ppt/tags/tag29.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9"/>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10"/>
</p:tagLst>
</file>

<file path=ppt/tags/tag31.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Text"/>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SubTitle"/>
  <p:tag name="MH_ORDER" val="3"/>
</p:tagLst>
</file>

<file path=ppt/tags/tag33.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Text"/>
  <p:tag name="MH_ORDER" val="4"/>
</p:tagLst>
</file>

<file path=ppt/tags/tag34.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SubTitle"/>
  <p:tag name="MH_ORDER" val="4"/>
</p:tagLst>
</file>

<file path=ppt/tags/tag35.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Text"/>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SubTitle"/>
  <p:tag name="MH_ORDER" val="1"/>
</p:tagLst>
</file>

<file path=ppt/tags/tag37.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Text"/>
  <p:tag name="MH_ORDER" val="2"/>
</p:tagLst>
</file>

<file path=ppt/tags/tag38.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SubTitle"/>
  <p:tag name="MH_ORDER" val="2"/>
</p:tagLst>
</file>

<file path=ppt/tags/tag39.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11"/>
</p:tagLst>
</file>

<file path=ppt/tags/tag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0.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12"/>
</p:tagLst>
</file>

<file path=ppt/tags/tag41.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13"/>
</p:tagLst>
</file>

<file path=ppt/tags/tag42.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Other"/>
  <p:tag name="MH_ORDER" val="14"/>
</p:tagLst>
</file>

<file path=ppt/tags/tag43.xml><?xml version="1.0" encoding="utf-8"?>
<p:tagLst xmlns:a="http://schemas.openxmlformats.org/drawingml/2006/main" xmlns:r="http://schemas.openxmlformats.org/officeDocument/2006/relationships" xmlns:p="http://schemas.openxmlformats.org/presentationml/2006/main">
  <p:tag name="MH" val="20191012190654"/>
  <p:tag name="MH_LIBRARY" val="GRAPHIC"/>
  <p:tag name="MH_TYPE" val="PageTitle"/>
  <p:tag name="MH_ORDER" val="PageTitle"/>
</p:tagLst>
</file>

<file path=ppt/tags/tag44.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Other"/>
  <p:tag name="MH_ORDER" val="1"/>
</p:tagLst>
</file>

<file path=ppt/tags/tag45.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SubTitle"/>
  <p:tag name="MH_ORDER" val="1"/>
</p:tagLst>
</file>

<file path=ppt/tags/tag46.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Other"/>
  <p:tag name="MH_ORDER" val="2"/>
</p:tagLst>
</file>

<file path=ppt/tags/tag47.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Text"/>
  <p:tag name="MH_ORDER" val="1"/>
</p:tagLst>
</file>

<file path=ppt/tags/tag48.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SubTitle"/>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Other"/>
  <p:tag name="MH_ORDER" val="3"/>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80913102450"/>
  <p:tag name="MH_LIBRARY" val="GRAPHIC"/>
</p:tagLst>
</file>

<file path=ppt/tags/tag50.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Text"/>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SubTitle"/>
  <p:tag name="MH_ORDER" val="3"/>
</p:tagLst>
</file>

<file path=ppt/tags/tag52.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Other"/>
  <p:tag name="MH_ORDER" val="4"/>
</p:tagLst>
</file>

<file path=ppt/tags/tag53.xml><?xml version="1.0" encoding="utf-8"?>
<p:tagLst xmlns:a="http://schemas.openxmlformats.org/drawingml/2006/main" xmlns:r="http://schemas.openxmlformats.org/officeDocument/2006/relationships" xmlns:p="http://schemas.openxmlformats.org/presentationml/2006/main">
  <p:tag name="MH" val="20150926114729"/>
  <p:tag name="MH_LIBRARY" val="GRAPHIC"/>
  <p:tag name="MH_TYPE" val="Text"/>
  <p:tag name="MH_ORDER" val="3"/>
</p:tagLst>
</file>

<file path=ppt/tags/tag5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80913105608"/>
  <p:tag name="MH_LIBRARY" val="GRAPHIC"/>
</p:tagLst>
</file>

<file path=ppt/tags/tag55.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PageTitle"/>
  <p:tag name="MH_ORDER" val="PageTitle"/>
</p:tagLst>
</file>

<file path=ppt/tags/tag56.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Other"/>
  <p:tag name="MH_ORDER" val="1"/>
</p:tagLst>
</file>

<file path=ppt/tags/tag57.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Other"/>
  <p:tag name="MH_ORDER" val="2"/>
</p:tagLst>
</file>

<file path=ppt/tags/tag58.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SubTitle"/>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PageTitle"/>
  <p:tag name="MH_ORDER" val="PageTitle"/>
</p:tagLst>
</file>

<file path=ppt/tags/tag60.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Text"/>
  <p:tag name="MH_ORDER" val="1"/>
</p:tagLst>
</file>

<file path=ppt/tags/tag61.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Other"/>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SubTitle"/>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Other"/>
  <p:tag name="MH_ORDER" val="5"/>
</p:tagLst>
</file>

<file path=ppt/tags/tag64.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Text"/>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Other"/>
  <p:tag name="MH_ORDER" val="6"/>
</p:tagLst>
</file>

<file path=ppt/tags/tag66.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Other"/>
  <p:tag name="MH_ORDER" val="7"/>
</p:tagLst>
</file>

<file path=ppt/tags/tag68.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Text"/>
  <p:tag name="MH_ORDER" val="3"/>
</p:tagLst>
</file>

<file path=ppt/tags/tag69.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Other"/>
  <p:tag name="MH_ORDER" val="8"/>
</p:tagLst>
</file>

<file path=ppt/tags/tag7.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SubTitle"/>
  <p:tag name="MH_ORDER" val="4"/>
</p:tagLst>
</file>

<file path=ppt/tags/tag71.xml><?xml version="1.0" encoding="utf-8"?>
<p:tagLst xmlns:a="http://schemas.openxmlformats.org/drawingml/2006/main" xmlns:r="http://schemas.openxmlformats.org/officeDocument/2006/relationships" xmlns:p="http://schemas.openxmlformats.org/presentationml/2006/main">
  <p:tag name="MH" val="20180913105608"/>
  <p:tag name="MH_LIBRARY" val="GRAPHIC"/>
  <p:tag name="MH_TYPE" val="Text"/>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Other"/>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80913102450"/>
  <p:tag name="MH_LIBRARY" val="GRAPHIC"/>
  <p:tag name="MH_TYPE" val="SubTitle"/>
  <p:tag name="MH_ORDER" val="1"/>
</p:tagLst>
</file>

<file path=ppt/theme/theme1.xml><?xml version="1.0" encoding="utf-8"?>
<a:theme xmlns:a="http://schemas.openxmlformats.org/drawingml/2006/main" name="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电子安全ppt">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电子安全ppt</Template>
  <TotalTime>2262</TotalTime>
  <Words>2181</Words>
  <Application>Microsoft Office PowerPoint</Application>
  <PresentationFormat>全屏显示(4:3)</PresentationFormat>
  <Paragraphs>200</Paragraphs>
  <Slides>22</Slides>
  <Notes>3</Notes>
  <HiddenSlides>0</HiddenSlides>
  <MMClips>0</MMClips>
  <ScaleCrop>false</ScaleCrop>
  <HeadingPairs>
    <vt:vector size="4" baseType="variant">
      <vt:variant>
        <vt:lpstr>主题</vt:lpstr>
      </vt:variant>
      <vt:variant>
        <vt:i4>4</vt:i4>
      </vt:variant>
      <vt:variant>
        <vt:lpstr>幻灯片标题</vt:lpstr>
      </vt:variant>
      <vt:variant>
        <vt:i4>22</vt:i4>
      </vt:variant>
    </vt:vector>
  </HeadingPairs>
  <TitlesOfParts>
    <vt:vector size="26" baseType="lpstr">
      <vt:lpstr>电子安全ppt</vt:lpstr>
      <vt:lpstr>1_电子安全ppt</vt:lpstr>
      <vt:lpstr>2_电子安全ppt</vt:lpstr>
      <vt:lpstr>自定义设计方案</vt:lpstr>
      <vt:lpstr>第7章 网络银行</vt:lpstr>
      <vt:lpstr>引导案例</vt:lpstr>
      <vt:lpstr>引导案例</vt:lpstr>
      <vt:lpstr>第7章 网络银行</vt:lpstr>
      <vt:lpstr>7.1 网络银行内涵</vt:lpstr>
      <vt:lpstr>7.1 网上银行概述</vt:lpstr>
      <vt:lpstr>7.1 网上银行概述</vt:lpstr>
      <vt:lpstr>7.2 网络银行发展历程</vt:lpstr>
      <vt:lpstr>7.2 网络银行发展历程</vt:lpstr>
      <vt:lpstr>7.2 网络银行发展历程</vt:lpstr>
      <vt:lpstr>7.2 网络银行发展历程</vt:lpstr>
      <vt:lpstr>7.2 网络银行发展历程</vt:lpstr>
      <vt:lpstr>7.2 网络银行发展历程</vt:lpstr>
      <vt:lpstr>7.2 网络银行发展历程</vt:lpstr>
      <vt:lpstr>PowerPoint 演示文稿</vt:lpstr>
      <vt:lpstr>7.2 网络银行发展历程</vt:lpstr>
      <vt:lpstr>7.3 中国网络银行现状</vt:lpstr>
      <vt:lpstr>7.4电子银行体系</vt:lpstr>
      <vt:lpstr>7.4电子银行体系</vt:lpstr>
      <vt:lpstr>7.5区块链技术</vt:lpstr>
      <vt:lpstr>7.5区块链技术</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第五章 电子支付系统</dc:title>
  <dc:creator>leo</dc:creator>
  <cp:lastModifiedBy>马洪</cp:lastModifiedBy>
  <cp:revision>267</cp:revision>
  <dcterms:created xsi:type="dcterms:W3CDTF">2011-04-19T10:42:16Z</dcterms:created>
  <dcterms:modified xsi:type="dcterms:W3CDTF">2023-07-21T05:00:10Z</dcterms:modified>
</cp:coreProperties>
</file>