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第十章　所有者权益</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第二篇　资产权益篇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留存利润</a:t>
            </a:r>
            <a:endParaRPr lang="zh-CN" altLang="en-US"/>
          </a:p>
        </p:txBody>
      </p:sp>
      <p:sp>
        <p:nvSpPr>
          <p:cNvPr id="3" name="内容占位符 2"/>
          <p:cNvSpPr>
            <a:spLocks noGrp="1"/>
          </p:cNvSpPr>
          <p:nvPr>
            <p:ph idx="1"/>
          </p:nvPr>
        </p:nvSpPr>
        <p:spPr>
          <a:xfrm>
            <a:off x="609600" y="1424305"/>
            <a:ext cx="1095565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二、盈余公积</a:t>
            </a:r>
            <a:endParaRPr lang="zh-CN" altLang="zh-CN" sz="2600" b="1" dirty="0">
              <a:latin typeface="黑体" panose="02010609060101010101" pitchFamily="49" charset="-122"/>
              <a:ea typeface="黑体" panose="02010609060101010101" pitchFamily="49" charset="-122"/>
            </a:endParaRPr>
          </a:p>
          <a:p>
            <a:pPr algn="just"/>
            <a:r>
              <a:rPr lang="zh-CN" altLang="en-US"/>
              <a:t>盈余公积是公司按照规定从税后利润中提取的各种积累资金。提取盈余公积的主要目的是限制股利的分派,即向股东表明,税后利润所代表的资产应留存一部分,以满足将来扩大企业生产规模、弥补日后发生亏损等需要,而不能全部以股利的形式分派给股东。</a:t>
            </a:r>
            <a:endParaRPr lang="zh-CN" altLang="en-US"/>
          </a:p>
          <a:p>
            <a:pPr algn="just"/>
            <a:r>
              <a:rPr lang="zh-CN" altLang="en-US"/>
              <a:t>盈余公积根据其提取的依据不同,可分为法定盈余公积和任意盈余公积两类。前者以国家的法律或行政规章为依据提取,后者则由企业自行决定提取。</a:t>
            </a:r>
            <a:endParaRPr lang="zh-CN" altLang="en-US"/>
          </a:p>
          <a:p>
            <a:pPr algn="just"/>
            <a:r>
              <a:rPr lang="zh-CN" altLang="en-US"/>
              <a:t>为了反映企业盈余公积增减变动的情况,应设置“盈余公积”账户进行核算,并且下设“法定盈余公积”</a:t>
            </a:r>
            <a:r>
              <a:rPr lang="en-US" altLang="zh-CN"/>
              <a:t> </a:t>
            </a:r>
            <a:r>
              <a:rPr lang="zh-CN" altLang="en-US"/>
              <a:t>“任意盈余公积”等明细账。</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留存利润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三、分派股利</a:t>
            </a:r>
            <a:endParaRPr lang="zh-CN" altLang="zh-CN" sz="2600" b="1" dirty="0">
              <a:latin typeface="黑体" panose="02010609060101010101" pitchFamily="49" charset="-122"/>
              <a:ea typeface="黑体" panose="02010609060101010101" pitchFamily="49" charset="-122"/>
            </a:endParaRPr>
          </a:p>
          <a:p>
            <a:r>
              <a:rPr lang="zh-CN" altLang="en-US"/>
              <a:t>在分派股利前,公司有关机构要明确以下重要日期:</a:t>
            </a:r>
            <a:endParaRPr lang="zh-CN" altLang="en-US"/>
          </a:p>
          <a:p>
            <a:r>
              <a:rPr lang="zh-CN" altLang="en-US"/>
              <a:t>(1)分派股利宣告日,是指董事会向股东宣告分派股利的日期。</a:t>
            </a:r>
            <a:endParaRPr lang="zh-CN" altLang="en-US"/>
          </a:p>
          <a:p>
            <a:r>
              <a:rPr lang="zh-CN" altLang="en-US"/>
              <a:t>(2)股权登记日,是指在宣告派发股利时,规定的拥有股权的截止日。交易所一般对这一截止日时拥有该股票的股东账户进行股权登记,该股权登记日的下一个交易日则称为除权除息日。</a:t>
            </a:r>
            <a:endParaRPr lang="zh-CN" altLang="en-US"/>
          </a:p>
          <a:p>
            <a:r>
              <a:rPr lang="zh-CN" altLang="en-US"/>
              <a:t>(3)股利发放日,是指股权登记截止以后正式发放股利的一段时间。发放的对象为已登记的股东,发放的形式可以通过交易所或券商领取,非上市公司也可以在发放日后到指定地点领取。</a:t>
            </a:r>
            <a:endParaRPr lang="zh-CN" altLang="en-US"/>
          </a:p>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留存利润</a:t>
            </a:r>
            <a:endParaRPr lang="zh-CN" altLang="en-US"/>
          </a:p>
        </p:txBody>
      </p:sp>
      <p:sp>
        <p:nvSpPr>
          <p:cNvPr id="3" name="内容占位符 2"/>
          <p:cNvSpPr>
            <a:spLocks noGrp="1"/>
          </p:cNvSpPr>
          <p:nvPr>
            <p:ph idx="1"/>
          </p:nvPr>
        </p:nvSpPr>
        <p:spPr>
          <a:xfrm>
            <a:off x="718185" y="1424305"/>
            <a:ext cx="11036300" cy="4820920"/>
          </a:xfrm>
        </p:spPr>
        <p:txBody>
          <a:bodyPr/>
          <a:p>
            <a:r>
              <a:rPr lang="zh-CN" altLang="en-US">
                <a:sym typeface="+mn-ea"/>
              </a:rPr>
              <a:t>公司股利一般有现金股利、股票股利和财产股利等形式,不同的股利发放形式,其会计处理方法也会有所不同。我国目前发放股利的形式主要有现金股利和股票股利。</a:t>
            </a:r>
            <a:endParaRPr lang="zh-CN" altLang="en-US"/>
          </a:p>
          <a:p>
            <a:r>
              <a:rPr lang="zh-CN" altLang="en-US">
                <a:sym typeface="+mn-ea"/>
              </a:rPr>
              <a:t>用现金发放股利,是最常见的股利发放形式。这里的“现金”是指可动用的银行存款。经股东大会审议批准,宣告分配现金股利时即构成了公司对股东应履行的偿付义务,在股利发放完毕后,这项负债才得以消除。如果是经董事会通过的利润分配方案中拟分配的现金股利,则不做账务处理,但是应在附注中披露。</a:t>
            </a:r>
            <a:endParaRPr lang="zh-CN" altLang="en-US"/>
          </a:p>
          <a:p>
            <a:r>
              <a:rPr lang="zh-CN" altLang="en-US"/>
              <a:t>对股票股利的会计处理,可供选择的方法有面值法和市价法两种。</a:t>
            </a:r>
            <a:endParaRPr lang="zh-CN" altLang="en-US"/>
          </a:p>
          <a:p>
            <a:r>
              <a:rPr lang="zh-CN" altLang="en-US"/>
              <a:t>所谓面值法,即按股票股利的面值从“利润分配”账户转入“股本”账户,当股票股利的比例较大时(大于25%)一般按面值记账。</a:t>
            </a:r>
            <a:endParaRPr lang="zh-CN" altLang="en-US"/>
          </a:p>
          <a:p>
            <a:r>
              <a:rPr lang="zh-CN" altLang="en-US"/>
              <a:t>所谓市价法,即公司按照所发放的股票股利的市价,借记“利润分配”账户,按照实际发放股票的票面金额,贷记“股本”账户,按照股票股利的市价与票面金额之间的差额,贷记“资本公积”账户,较小比例的股票股利(小于25%)一般按市价记账。我国目前采用面值法。</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留存利润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四、股票分割</a:t>
            </a:r>
            <a:endParaRPr lang="zh-CN" altLang="zh-CN" sz="2600" b="1" dirty="0">
              <a:latin typeface="黑体" panose="02010609060101010101" pitchFamily="49" charset="-122"/>
              <a:ea typeface="黑体" panose="02010609060101010101" pitchFamily="49" charset="-122"/>
            </a:endParaRPr>
          </a:p>
          <a:p>
            <a:r>
              <a:rPr lang="zh-CN" altLang="en-US"/>
              <a:t>所谓股票分割,就是将一份面值较大的股份换成几份面值较小的股份。例如,公司将每股面值为100元的股票分割成面值为1元的100股股票。我国的豫园商城、广电电子(曾用名“真空电子”)等,1990年发行股票时每股面值为100元,经过多次分割,现在已经成了每股面值1元的股票。股票分割的目的是降低每股市价,从而使股票更容易流通。</a:t>
            </a:r>
            <a:endParaRPr lang="zh-CN" altLang="en-US"/>
          </a:p>
          <a:p>
            <a:r>
              <a:rPr lang="zh-CN" altLang="en-US"/>
              <a:t>股票分割使发行在外的股数增加,而每股面值则等比例地减少。注册资本和资本公积都没有变化,留存利润也不曾增减,但每股所代表的净资产价值却下降了。</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第三节　留存利润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五、弥补亏损</a:t>
            </a:r>
            <a:endParaRPr lang="zh-CN" altLang="zh-CN" sz="2600" b="1" dirty="0">
              <a:latin typeface="黑体" panose="02010609060101010101" pitchFamily="49" charset="-122"/>
              <a:ea typeface="黑体" panose="02010609060101010101" pitchFamily="49" charset="-122"/>
            </a:endParaRPr>
          </a:p>
          <a:p>
            <a:r>
              <a:rPr lang="zh-CN" altLang="en-US"/>
              <a:t>企业在生产经营过程中既可能发生盈利,也可能出现亏损。企业在当年发生亏损的情况下,与实现利润的情况相同,应当将本年发生的亏损自“本年利润”账户转入“利润分配——未分配利润”账户,即借记“利润分配——未分配利润”账户,贷记“本年利润”账户。结转后,“利润分配”账户的借方余额,即为未弥补亏损的数额。同时,还应通过“利润分配”账户反映有关亏损的弥补情况。</a:t>
            </a:r>
            <a:endParaRPr lang="zh-CN" altLang="en-US"/>
          </a:p>
          <a:p>
            <a:r>
              <a:rPr lang="zh-CN" altLang="en-US"/>
              <a:t>企业发生的亏损在由以后年度实现的税前利润弥补的情况下,在实现利润的年度自“本年利润”账户转入“利润分配——未分配利润”账户,将本年实现的利润结转到“利润分配——未分配利润”账户的贷方,其贷方发生额与“利润分配——未分配利润”账户的借方余额自然抵补。因此,以当年实现的利润弥补以前年度结转的未弥补亏损时,不需要进行专门的账务处理。</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00400" y="236549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所有者权益的性质和分类</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第二节　投入资本</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第三节　留存利润</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18" name="标题 1"/>
          <p:cNvSpPr txBox="1"/>
          <p:nvPr/>
        </p:nvSpPr>
        <p:spPr bwMode="auto">
          <a:xfrm>
            <a:off x="1217930" y="60309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所有者权益的性质和分类</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一、所有者权益的性质</a:t>
            </a:r>
            <a:endParaRPr lang="zh-CN" altLang="zh-CN" sz="2600" b="1" dirty="0">
              <a:latin typeface="黑体" panose="02010609060101010101" pitchFamily="49" charset="-122"/>
              <a:ea typeface="黑体" panose="02010609060101010101" pitchFamily="49" charset="-122"/>
            </a:endParaRPr>
          </a:p>
          <a:p>
            <a:r>
              <a:rPr lang="zh-CN" altLang="en-US"/>
              <a:t>所有者权益是指企业所有者对企业净资产的要求权,是企业全部资产减去负债后的余额,包括投入资本和留存利润等。采用公司组织形式的企业,所有者权益就是股东权益。</a:t>
            </a:r>
            <a:endParaRPr lang="zh-CN" altLang="en-US"/>
          </a:p>
          <a:p>
            <a:r>
              <a:rPr lang="zh-CN" altLang="en-US"/>
              <a:t>企业经营所需的全部资金来自两条渠道:一是负债,二是投资者的投资及其增值。因此,债权人和投资者对企业的资产均拥有要求权,债权人的权益和所有者的权益共同构成企业资产的资金来源。</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所有者权益的性质和分类</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二、所有者权益的分类</a:t>
            </a:r>
            <a:endParaRPr lang="zh-CN" altLang="zh-CN" sz="2600" b="1" dirty="0">
              <a:latin typeface="黑体" panose="02010609060101010101" pitchFamily="49" charset="-122"/>
              <a:ea typeface="黑体" panose="02010609060101010101" pitchFamily="49" charset="-122"/>
            </a:endParaRPr>
          </a:p>
          <a:p>
            <a:r>
              <a:rPr lang="zh-CN" altLang="en-US"/>
              <a:t>所有者权益按形成的来源,可分为投入资本和留存利润。前者是所有者投入企业的资本,后者是企业生产经营活动所产生的利润在缴纳所得税后的留置部分。</a:t>
            </a:r>
            <a:endParaRPr lang="zh-CN" altLang="en-US"/>
          </a:p>
          <a:p>
            <a:r>
              <a:rPr lang="zh-CN" altLang="en-US"/>
              <a:t>投入资本还可以进一步划分为实收资本和资本公积。以上分类有助于清晰地反映企业所有者权益的形成原因,为保护债权人利益提供了重要的信息。此外,还有利于投资者了解企业管理当局的管理效率和经营业绩。</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投入资本</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一、投入资本的性质</a:t>
            </a:r>
            <a:endParaRPr lang="zh-CN" altLang="zh-CN" sz="2600" b="1" dirty="0">
              <a:latin typeface="黑体" panose="02010609060101010101" pitchFamily="49" charset="-122"/>
              <a:ea typeface="黑体" panose="02010609060101010101" pitchFamily="49" charset="-122"/>
            </a:endParaRPr>
          </a:p>
          <a:p>
            <a:r>
              <a:rPr lang="zh-CN" altLang="en-US"/>
              <a:t>按照我国有关法律规定,投资者设立企业,首先必须投入资本。投入资本是指投资者投入企业中的各种资产的价值,包括实收资本(或股本)和资本公积。实收资本是投资者投入资本形成法定资本的价值。所有者向企业投入的资本,在一般情况下是无须偿还的,可以长期周转使用。实收资本(股本)的构成比例,即投资者的出资比例或股东的股份比例,通常是确定所有者在企业所有者权益中所占的份额和参与企业经营决策的基础,也是企业进行利润分配或股利分配的依据,同时还是企业清算时确定所有者对净资产的要求权的依据。</a:t>
            </a:r>
            <a:endParaRPr lang="zh-CN" altLang="en-US"/>
          </a:p>
          <a:p>
            <a:r>
              <a:rPr lang="zh-CN" altLang="en-US"/>
              <a:t>我国目前实行的是注册资本认缴制度。</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投入资本</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二、所有者投入资本</a:t>
            </a:r>
            <a:endParaRPr lang="zh-CN" altLang="zh-CN" sz="2600" b="1" dirty="0">
              <a:latin typeface="黑体" panose="02010609060101010101" pitchFamily="49" charset="-122"/>
              <a:ea typeface="黑体" panose="02010609060101010101" pitchFamily="49" charset="-122"/>
            </a:endParaRPr>
          </a:p>
          <a:p>
            <a:r>
              <a:rPr lang="zh-CN" altLang="en-US"/>
              <a:t>为了总括反映所有者投入资本的增减变动情况,除股份有限公司对股东投入资本应设置“股本”账户外,其余企业对所有者投入的资本,设置“实收资本”账户,以核算企业实际收到的投资者投入的资本。</a:t>
            </a:r>
            <a:endParaRPr lang="zh-CN" altLang="en-US"/>
          </a:p>
          <a:p>
            <a:r>
              <a:rPr lang="zh-CN" altLang="en-US"/>
              <a:t>“实收资本”(或“股本”)账户的贷方反映企业收到所有者投入企业各种资产的价值,借方反映按规定程序减少注册资本的数额,期末贷方余额反映投资者实际投入的资金。“实收资本”(或“股本”)账户应按投资者设置明细账,进行明细核算。</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投入资本</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三、库存股</a:t>
            </a:r>
            <a:endParaRPr lang="zh-CN" altLang="zh-CN" sz="2600" b="1" dirty="0">
              <a:latin typeface="黑体" panose="02010609060101010101" pitchFamily="49" charset="-122"/>
              <a:ea typeface="黑体" panose="02010609060101010101" pitchFamily="49" charset="-122"/>
            </a:endParaRPr>
          </a:p>
          <a:p>
            <a:r>
              <a:rPr lang="zh-CN" altLang="en-US"/>
              <a:t>库存股是公司购回本公司已发行的股份但尚未注销的股票。库存股虽与未发行的股票一样,可以随时向市场出售,作为公司重新筹集资本的一种手段,但库存股不是公司的资产,而是股东权益的减少。</a:t>
            </a:r>
            <a:endParaRPr lang="zh-CN" altLang="en-US"/>
          </a:p>
          <a:p>
            <a:r>
              <a:rPr lang="zh-CN" altLang="en-US"/>
              <a:t>购买库存股使公司的资产和股东权益同时减少。企业可以设置“库存股”账户反映股票回购、再出售或注销业务,与其他股东权益账户相反,“库存股”账户正常余额在借方,因此,库存股是一个股东权益抵销账户,而不是资产账户。凡涉及库存股的业务,只可能引起股东权益有关项目的增减变动,而不影响企业的损益。</a:t>
            </a:r>
            <a:endParaRPr lang="zh-CN" altLang="en-US"/>
          </a:p>
          <a:p>
            <a:r>
              <a:rPr lang="zh-CN" altLang="en-US"/>
              <a:t>库存股业务的会计处理有两种方法,即成本法和面值法。我国目前规定采用成本法。</a:t>
            </a:r>
            <a:endParaRPr lang="zh-CN" altLang="en-US"/>
          </a:p>
          <a:p>
            <a:r>
              <a:rPr lang="zh-CN" altLang="en-US"/>
              <a:t>采用成本法时,企业以取得成本记录库存股,不考虑股票的面值和原先发行的价格。</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留存利润</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一、留存利润的性质和形成</a:t>
            </a:r>
            <a:endParaRPr lang="zh-CN" altLang="zh-CN" sz="2600" b="1" dirty="0">
              <a:latin typeface="黑体" panose="02010609060101010101" pitchFamily="49" charset="-122"/>
              <a:ea typeface="黑体" panose="02010609060101010101" pitchFamily="49" charset="-122"/>
            </a:endParaRPr>
          </a:p>
          <a:p>
            <a:r>
              <a:rPr lang="zh-CN" altLang="en-US"/>
              <a:t>留存利润是指企业从历年实现利润中提取或形成的留存于企业内部的积累,它来源于企业的生产经营活动所实现的利润,包括盈余公积和未分配利润。</a:t>
            </a:r>
            <a:endParaRPr lang="zh-CN" altLang="en-US"/>
          </a:p>
          <a:p>
            <a:r>
              <a:rPr lang="zh-CN" altLang="en-US"/>
              <a:t>投资者投入企业的资金作为投入资本,参与企业的生产经营活动。通过企业的生产经营活动,不仅要保持原有投资的完整,而且要求原投资的增值,即实现利润。企业利润总额扣除按国家规定上交所得税后,称为税后利润或净利润。</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留存利润</a:t>
            </a:r>
            <a:endParaRPr lang="zh-CN" altLang="en-US"/>
          </a:p>
        </p:txBody>
      </p:sp>
      <p:sp>
        <p:nvSpPr>
          <p:cNvPr id="3" name="内容占位符 2"/>
          <p:cNvSpPr>
            <a:spLocks noGrp="1"/>
          </p:cNvSpPr>
          <p:nvPr>
            <p:ph idx="1"/>
          </p:nvPr>
        </p:nvSpPr>
        <p:spPr/>
        <p:txBody>
          <a:bodyPr/>
          <a:p>
            <a:r>
              <a:rPr lang="zh-CN" altLang="en-US"/>
              <a:t>根据我国《公司法》等有关法律法规的规定,企业当年实现的利润一般应当按照如下顺序进行分配:</a:t>
            </a:r>
            <a:endParaRPr lang="zh-CN" altLang="en-US"/>
          </a:p>
          <a:p>
            <a:r>
              <a:rPr lang="zh-CN" altLang="en-US"/>
              <a:t>(1)缴纳所有税。</a:t>
            </a:r>
            <a:endParaRPr lang="zh-CN" altLang="en-US"/>
          </a:p>
          <a:p>
            <a:r>
              <a:rPr lang="zh-CN" altLang="en-US"/>
              <a:t>(2)提取法定盈余公积。法定盈余公积按照税后利润(减弥补亏损)的10%提取。当法定盈余公积累计额已达公司注册资本的50%时,可不再提取。</a:t>
            </a:r>
            <a:endParaRPr lang="zh-CN" altLang="en-US"/>
          </a:p>
          <a:p>
            <a:r>
              <a:rPr lang="zh-CN" altLang="en-US"/>
              <a:t>(3)提取任意盈余公积。公司组织的企业在提取法定盈余公积后,按照公司章程规定或股东会决议,可以提取任意盈余公积。</a:t>
            </a:r>
            <a:endParaRPr lang="zh-CN" altLang="en-US"/>
          </a:p>
          <a:p>
            <a:r>
              <a:rPr lang="zh-CN" altLang="en-US"/>
              <a:t>(4)向投资者分配利润或股利。</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3130</Words>
  <Application>WPS 演示</Application>
  <PresentationFormat>宽屏</PresentationFormat>
  <Paragraphs>94</Paragraphs>
  <Slides>14</Slides>
  <Notes>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14</vt:i4>
      </vt:variant>
    </vt:vector>
  </HeadingPairs>
  <TitlesOfParts>
    <vt:vector size="30"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方正粗黑宋简体</vt:lpstr>
      <vt:lpstr>锐字工房云字库准圆GBK</vt:lpstr>
      <vt:lpstr>黑体</vt:lpstr>
      <vt:lpstr>Office 主题​​</vt:lpstr>
      <vt:lpstr>默认设计模板</vt:lpstr>
      <vt:lpstr>PowerPoint 演示文稿</vt:lpstr>
      <vt:lpstr>PowerPoint 演示文稿</vt:lpstr>
      <vt:lpstr>第一节　所有者权益的性质和分类</vt:lpstr>
      <vt:lpstr>第一节　所有者权益的性质和分类</vt:lpstr>
      <vt:lpstr>第二节　投入资本</vt:lpstr>
      <vt:lpstr>第二节　投入资本</vt:lpstr>
      <vt:lpstr>第二节　投入资本</vt:lpstr>
      <vt:lpstr>第三节　留存利润</vt:lpstr>
      <vt:lpstr>第三节　留存利润</vt:lpstr>
      <vt:lpstr>第三节　留存利润</vt:lpstr>
      <vt:lpstr>第三节　留存利润</vt:lpstr>
      <vt:lpstr>第三节　留存利润</vt:lpstr>
      <vt:lpstr>第三节　留存利润</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911A09BB03234E9389FAF0162C77C06B</vt:lpwstr>
  </property>
</Properties>
</file>