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6" r:id="rId1"/>
    <p:sldMasterId id="2147483718" r:id="rId2"/>
  </p:sldMasterIdLst>
  <p:notesMasterIdLst>
    <p:notesMasterId r:id="rId15"/>
  </p:notesMasterIdLst>
  <p:sldIdLst>
    <p:sldId id="1380" r:id="rId3"/>
    <p:sldId id="1381" r:id="rId4"/>
    <p:sldId id="1382" r:id="rId5"/>
    <p:sldId id="1383" r:id="rId6"/>
    <p:sldId id="1384" r:id="rId7"/>
    <p:sldId id="1385" r:id="rId8"/>
    <p:sldId id="1386" r:id="rId9"/>
    <p:sldId id="1387" r:id="rId10"/>
    <p:sldId id="1388" r:id="rId11"/>
    <p:sldId id="1389" r:id="rId12"/>
    <p:sldId id="1390" r:id="rId13"/>
    <p:sldId id="1368" r:id="rId14"/>
  </p:sldIdLst>
  <p:sldSz cx="9144000" cy="5143500" type="screen16x9"/>
  <p:notesSz cx="7104063" cy="10234613"/>
  <p:custDataLst>
    <p:tags r:id="rId16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AB97DD"/>
    <a:srgbClr val="5BB9FF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56" autoAdjust="0"/>
    <p:restoredTop sz="99419" autoAdjust="0"/>
  </p:normalViewPr>
  <p:slideViewPr>
    <p:cSldViewPr snapToGrid="0">
      <p:cViewPr varScale="1">
        <p:scale>
          <a:sx n="85" d="100"/>
          <a:sy n="85" d="100"/>
        </p:scale>
        <p:origin x="-876" y="-84"/>
      </p:cViewPr>
      <p:guideLst>
        <p:guide orient="horz" pos="2981"/>
        <p:guide orient="horz" pos="708"/>
        <p:guide pos="2883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solidFill>
                  <a:prstClr val="black"/>
                </a:solidFill>
                <a:latin typeface="Calibri" pitchFamily="34" charset="0"/>
                <a:ea typeface="宋体" charset="-122"/>
              </a:rPr>
              <a:pPr/>
              <a:t>12</a:t>
            </a:fld>
            <a:endParaRPr lang="zh-CN" altLang="en-US">
              <a:solidFill>
                <a:prstClr val="black"/>
              </a:solidFill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8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53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6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6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7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5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4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51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20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65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8537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5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71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24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7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6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6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2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5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6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5.xml"/><Relationship Id="rId3" Type="http://schemas.openxmlformats.org/officeDocument/2006/relationships/tags" Target="../tags/tag70.xml"/><Relationship Id="rId7" Type="http://schemas.openxmlformats.org/officeDocument/2006/relationships/tags" Target="../tags/tag74.xml"/><Relationship Id="rId2" Type="http://schemas.openxmlformats.org/officeDocument/2006/relationships/tags" Target="../tags/tag69.xml"/><Relationship Id="rId1" Type="http://schemas.openxmlformats.org/officeDocument/2006/relationships/tags" Target="../tags/tag68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9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9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8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41.xml"/><Relationship Id="rId3" Type="http://schemas.openxmlformats.org/officeDocument/2006/relationships/tags" Target="../tags/tag36.xml"/><Relationship Id="rId7" Type="http://schemas.openxmlformats.org/officeDocument/2006/relationships/tags" Target="../tags/tag40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9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9.xml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9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05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9" y="2357441"/>
            <a:ext cx="4651372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应付股利及</a:t>
            </a:r>
            <a:endParaRPr lang="en-US" altLang="zh-CN" sz="44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其他应付款的核算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3867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其他应付款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8981" y="1188988"/>
            <a:ext cx="8139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甲公司从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日起，以经营租赁方式租入管理用办公设备一批，每月租金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元，按季支付。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日，甲公司以银行存款支付应付租金。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>
            <p:custDataLst>
              <p:tags r:id="rId8"/>
            </p:custDataLst>
          </p:nvPr>
        </p:nvSpPr>
        <p:spPr>
          <a:xfrm>
            <a:off x="672541" y="2135341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9888" y="2218456"/>
            <a:ext cx="7767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日计提应付经营租入固定资产租金：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：管理费用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：其他应付款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月底计提应付经营租入固定资产租金的会计处理同上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764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其他应付款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8981" y="1188988"/>
            <a:ext cx="8139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甲公司从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日起，以经营租赁方式租入管理用办公设备一批，每月租金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元，按季支付。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日，甲公司以银行存款支付应付租金。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>
            <p:custDataLst>
              <p:tags r:id="rId8"/>
            </p:custDataLst>
          </p:nvPr>
        </p:nvSpPr>
        <p:spPr>
          <a:xfrm>
            <a:off x="672541" y="2135341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49888" y="2218456"/>
            <a:ext cx="7767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日支付租金：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：其他应付款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10 000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管理费用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15 000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3599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391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应付股利的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应付股利的核算内容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2808" y="1123484"/>
            <a:ext cx="713956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应付股利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企业根据股东大会或类似机构审议批准的利润分配方案，应支付给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投资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者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zh-CN" altLang="zh-CN" sz="20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现金股利或利润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96254" y="1575320"/>
            <a:ext cx="1137346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11" name="直接连接符 10"/>
          <p:cNvCxnSpPr/>
          <p:nvPr/>
        </p:nvCxnSpPr>
        <p:spPr>
          <a:xfrm>
            <a:off x="1180182" y="2392453"/>
            <a:ext cx="0" cy="1789701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157531" y="3675875"/>
            <a:ext cx="7163248" cy="4558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应付给国家以及其他单位的个人的利润等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7531" y="2922111"/>
            <a:ext cx="7163248" cy="4558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应付给投资者的现金股利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245051" y="1571804"/>
            <a:ext cx="0" cy="19610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18" name="直接连接符 17"/>
          <p:cNvCxnSpPr/>
          <p:nvPr/>
        </p:nvCxnSpPr>
        <p:spPr>
          <a:xfrm>
            <a:off x="457430" y="1767910"/>
            <a:ext cx="787621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457430" y="1767910"/>
            <a:ext cx="0" cy="624543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22" name="直接连接符 21"/>
          <p:cNvCxnSpPr/>
          <p:nvPr/>
        </p:nvCxnSpPr>
        <p:spPr>
          <a:xfrm>
            <a:off x="433578" y="2392453"/>
            <a:ext cx="787621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45716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应付股利的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05241" y="1915433"/>
            <a:ext cx="7278710" cy="16896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4248403" y="1932331"/>
            <a:ext cx="0" cy="2176825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6382" y="15482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借方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37620" y="15307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贷方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58784" y="1515323"/>
            <a:ext cx="157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应付股利</a:t>
            </a:r>
            <a:endParaRPr lang="zh-CN" altLang="en-US" sz="20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73688" y="2101553"/>
            <a:ext cx="3158688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实际支付的现金股利或利润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70400" y="2052630"/>
            <a:ext cx="29689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应支付的现金股利或利润</a:t>
            </a:r>
          </a:p>
        </p:txBody>
      </p:sp>
      <p:cxnSp>
        <p:nvCxnSpPr>
          <p:cNvPr id="28" name="直接连接符 27"/>
          <p:cNvCxnSpPr/>
          <p:nvPr/>
        </p:nvCxnSpPr>
        <p:spPr>
          <a:xfrm>
            <a:off x="605241" y="2781299"/>
            <a:ext cx="7278710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699959" y="2810373"/>
            <a:ext cx="28608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期末余额：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应付未付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的现金股利或利润</a:t>
            </a:r>
          </a:p>
        </p:txBody>
      </p:sp>
      <p:sp>
        <p:nvSpPr>
          <p:cNvPr id="30" name="矩形 29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应付股利的核算内容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59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应付股利的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6901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</a:t>
            </a:r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应付股利的账务</a:t>
            </a:r>
            <a:r>
              <a:rPr lang="zh-CN" altLang="zh-CN" sz="1800" b="1" dirty="0" smtClean="0">
                <a:solidFill>
                  <a:srgbClr val="084CA1"/>
                </a:solidFill>
                <a:ea typeface="微软雅黑"/>
                <a:cs typeface="+mn-ea"/>
              </a:rPr>
              <a:t>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18" name="椭圆 17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——-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应付股利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：应付股利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——-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某某股东</a:t>
            </a:r>
          </a:p>
        </p:txBody>
      </p:sp>
      <p:sp>
        <p:nvSpPr>
          <p:cNvPr id="31" name="文本框 19"/>
          <p:cNvSpPr txBox="1"/>
          <p:nvPr/>
        </p:nvSpPr>
        <p:spPr>
          <a:xfrm>
            <a:off x="2573946" y="1131769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确认应付给投资者的现金股利或利润时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74937" y="3040532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文本框 19"/>
          <p:cNvSpPr txBox="1"/>
          <p:nvPr/>
        </p:nvSpPr>
        <p:spPr>
          <a:xfrm>
            <a:off x="2650937" y="3040532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向投资者实际支付现金股利或利润时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18"/>
          <p:cNvSpPr txBox="1"/>
          <p:nvPr/>
        </p:nvSpPr>
        <p:spPr>
          <a:xfrm>
            <a:off x="2540463" y="3598253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借：应付股利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——-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某某股东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840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应付股利的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8981" y="1188988"/>
            <a:ext cx="813943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有限责任公司有甲、乙两个股东，分别占注册资本的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％。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年该年度实现的净利润为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元，经过股东会批准，决定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年分配股利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元。股利已经用银行存款支付。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3" name="矩形 22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>
            <p:custDataLst>
              <p:tags r:id="rId8"/>
            </p:custDataLst>
          </p:nvPr>
        </p:nvSpPr>
        <p:spPr>
          <a:xfrm>
            <a:off x="672541" y="2429263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49888" y="2512378"/>
            <a:ext cx="7767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股东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批准，确认分配时：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借：利润分配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应付股利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5 000 000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：应付股利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甲股东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2 000 000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乙股东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3 000 000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1886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应付股利的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48981" y="1188988"/>
            <a:ext cx="813943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  <a:buClr>
                <a:schemeClr val="folHlink"/>
              </a:buClr>
              <a:buSzPct val="60000"/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A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有限责任公司有甲、乙两个股东，分别占注册资本的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60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％。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年该年度实现的净利润为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元，经过股东会批准，决定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年分配股利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5 000 000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元。股利已经用银行存款支付。</a:t>
            </a:r>
            <a:endParaRPr lang="zh-CN" altLang="en-US" sz="1800" dirty="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23" name="矩形 22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矩形 23"/>
          <p:cNvSpPr/>
          <p:nvPr>
            <p:custDataLst>
              <p:tags r:id="rId8"/>
            </p:custDataLst>
          </p:nvPr>
        </p:nvSpPr>
        <p:spPr>
          <a:xfrm>
            <a:off x="672541" y="2429263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749888" y="2512378"/>
            <a:ext cx="77670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实际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支付时：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借：应付股利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甲股东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2 000 000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乙股东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3 000 000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银行存款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                           5 000 000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541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其他应付款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其他应付款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的核算内容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2808" y="1123484"/>
            <a:ext cx="76976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其他应付</a:t>
            </a:r>
            <a:r>
              <a:rPr lang="zh-CN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款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除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应付账款、应付票据、预收账款、应付职工薪酬、应交税费、应付股利等经营活动以外的其他应付、暂收款项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996254" y="1571804"/>
            <a:ext cx="1404046" cy="3516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11" name="直接连接符 10"/>
          <p:cNvCxnSpPr/>
          <p:nvPr/>
        </p:nvCxnSpPr>
        <p:spPr>
          <a:xfrm>
            <a:off x="1180182" y="2392453"/>
            <a:ext cx="0" cy="1789701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157531" y="3732320"/>
            <a:ext cx="7163248" cy="4558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存入保证金等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57531" y="3115801"/>
            <a:ext cx="7163248" cy="45589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应付租入包装物租金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245051" y="1571804"/>
            <a:ext cx="0" cy="196106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18" name="直接连接符 17"/>
          <p:cNvCxnSpPr/>
          <p:nvPr/>
        </p:nvCxnSpPr>
        <p:spPr>
          <a:xfrm>
            <a:off x="457430" y="1767910"/>
            <a:ext cx="787621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20" name="直接连接符 19"/>
          <p:cNvCxnSpPr/>
          <p:nvPr/>
        </p:nvCxnSpPr>
        <p:spPr>
          <a:xfrm>
            <a:off x="457430" y="1767910"/>
            <a:ext cx="0" cy="624543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cxnSp>
        <p:nvCxnSpPr>
          <p:cNvPr id="22" name="直接连接符 21"/>
          <p:cNvCxnSpPr/>
          <p:nvPr/>
        </p:nvCxnSpPr>
        <p:spPr>
          <a:xfrm>
            <a:off x="433578" y="2392453"/>
            <a:ext cx="787621" cy="0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1157531" y="2448898"/>
            <a:ext cx="7163248" cy="4603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经营租入固定资产的应付租金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92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其他应付款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其他应付款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的核算内容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926249" y="1881443"/>
            <a:ext cx="7278710" cy="16896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4561798" y="1898340"/>
            <a:ext cx="7613" cy="1186949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27390" y="151421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借方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58628" y="149672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贷方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79792" y="1481333"/>
            <a:ext cx="15716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其他应付款</a:t>
            </a:r>
            <a:endParaRPr lang="zh-CN" altLang="en-US" sz="20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7389" y="1925611"/>
            <a:ext cx="3742021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偿还或转销的各种应付、暂收款项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34739" y="1925611"/>
            <a:ext cx="397022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发生的各种应付、暂收款项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926249" y="2498951"/>
            <a:ext cx="7278710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227126" y="2505450"/>
            <a:ext cx="397783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期末余额：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应付未付的其他应付款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07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其他应付款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</a:t>
            </a:r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其他应付款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的账务出路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07700" y="1333470"/>
            <a:ext cx="1760598" cy="1690207"/>
            <a:chOff x="1715" y="4363"/>
            <a:chExt cx="3628" cy="3490"/>
          </a:xfrm>
        </p:grpSpPr>
        <p:sp>
          <p:nvSpPr>
            <p:cNvPr id="18" name="椭圆 17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2" name="椭圆 21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管理费用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等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      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：其他应付款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   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文本框 19"/>
          <p:cNvSpPr txBox="1"/>
          <p:nvPr/>
        </p:nvSpPr>
        <p:spPr>
          <a:xfrm>
            <a:off x="2573946" y="1131769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企业发生的其他各种应付、暂收款项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074937" y="3040532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3" name="文本框 19"/>
          <p:cNvSpPr txBox="1"/>
          <p:nvPr/>
        </p:nvSpPr>
        <p:spPr>
          <a:xfrm>
            <a:off x="2650937" y="3040532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支付的其他各种应付、暂收款项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文本框 18"/>
          <p:cNvSpPr txBox="1"/>
          <p:nvPr/>
        </p:nvSpPr>
        <p:spPr>
          <a:xfrm>
            <a:off x="2540463" y="3598253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其他应付款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等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1140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7102</TotalTime>
  <Words>682</Words>
  <Application>Microsoft Office PowerPoint</Application>
  <PresentationFormat>全屏显示(16:9)</PresentationFormat>
  <Paragraphs>95</Paragraphs>
  <Slides>12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1_Office 主题​​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523</cp:revision>
  <dcterms:created xsi:type="dcterms:W3CDTF">2018-01-31T05:19:00Z</dcterms:created>
  <dcterms:modified xsi:type="dcterms:W3CDTF">2018-08-23T05:33:07Z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