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4">
  <p:sldMasterIdLst>
    <p:sldMasterId id="2147483659" r:id="rId1"/>
    <p:sldMasterId id="2147483660" r:id="rId2"/>
  </p:sldMasterIdLst>
  <p:notesMasterIdLst>
    <p:notesMasterId r:id="rId108"/>
  </p:notesMasterIdLst>
  <p:sldIdLst>
    <p:sldId id="256" r:id="rId3"/>
    <p:sldId id="337" r:id="rId4"/>
    <p:sldId id="340" r:id="rId5"/>
    <p:sldId id="257" r:id="rId6"/>
    <p:sldId id="258" r:id="rId7"/>
    <p:sldId id="259" r:id="rId8"/>
    <p:sldId id="260" r:id="rId9"/>
    <p:sldId id="307" r:id="rId10"/>
    <p:sldId id="308" r:id="rId11"/>
    <p:sldId id="372" r:id="rId12"/>
    <p:sldId id="261" r:id="rId13"/>
    <p:sldId id="338" r:id="rId14"/>
    <p:sldId id="262" r:id="rId15"/>
    <p:sldId id="263" r:id="rId16"/>
    <p:sldId id="305" r:id="rId17"/>
    <p:sldId id="306" r:id="rId18"/>
    <p:sldId id="264" r:id="rId19"/>
    <p:sldId id="339" r:id="rId20"/>
    <p:sldId id="265" r:id="rId21"/>
    <p:sldId id="266" r:id="rId22"/>
    <p:sldId id="310" r:id="rId23"/>
    <p:sldId id="311" r:id="rId24"/>
    <p:sldId id="267" r:id="rId25"/>
    <p:sldId id="312" r:id="rId26"/>
    <p:sldId id="268" r:id="rId27"/>
    <p:sldId id="366" r:id="rId28"/>
    <p:sldId id="314" r:id="rId29"/>
    <p:sldId id="315" r:id="rId30"/>
    <p:sldId id="341" r:id="rId31"/>
    <p:sldId id="269" r:id="rId32"/>
    <p:sldId id="270" r:id="rId33"/>
    <p:sldId id="271" r:id="rId34"/>
    <p:sldId id="272" r:id="rId35"/>
    <p:sldId id="318" r:id="rId36"/>
    <p:sldId id="316" r:id="rId37"/>
    <p:sldId id="317" r:id="rId38"/>
    <p:sldId id="320" r:id="rId39"/>
    <p:sldId id="321" r:id="rId40"/>
    <p:sldId id="322" r:id="rId41"/>
    <p:sldId id="323" r:id="rId42"/>
    <p:sldId id="324" r:id="rId43"/>
    <p:sldId id="274" r:id="rId44"/>
    <p:sldId id="275" r:id="rId45"/>
    <p:sldId id="276" r:id="rId46"/>
    <p:sldId id="325" r:id="rId47"/>
    <p:sldId id="277" r:id="rId48"/>
    <p:sldId id="278" r:id="rId49"/>
    <p:sldId id="326" r:id="rId50"/>
    <p:sldId id="374" r:id="rId51"/>
    <p:sldId id="375" r:id="rId52"/>
    <p:sldId id="279" r:id="rId53"/>
    <p:sldId id="327" r:id="rId54"/>
    <p:sldId id="280" r:id="rId55"/>
    <p:sldId id="281" r:id="rId56"/>
    <p:sldId id="282" r:id="rId57"/>
    <p:sldId id="283" r:id="rId58"/>
    <p:sldId id="328" r:id="rId59"/>
    <p:sldId id="334" r:id="rId60"/>
    <p:sldId id="383" r:id="rId61"/>
    <p:sldId id="330" r:id="rId62"/>
    <p:sldId id="331" r:id="rId63"/>
    <p:sldId id="384" r:id="rId64"/>
    <p:sldId id="333" r:id="rId65"/>
    <p:sldId id="285" r:id="rId66"/>
    <p:sldId id="335" r:id="rId67"/>
    <p:sldId id="286" r:id="rId68"/>
    <p:sldId id="287" r:id="rId69"/>
    <p:sldId id="288" r:id="rId70"/>
    <p:sldId id="289" r:id="rId71"/>
    <p:sldId id="342" r:id="rId72"/>
    <p:sldId id="343" r:id="rId73"/>
    <p:sldId id="344" r:id="rId74"/>
    <p:sldId id="345" r:id="rId75"/>
    <p:sldId id="346" r:id="rId76"/>
    <p:sldId id="290" r:id="rId77"/>
    <p:sldId id="291" r:id="rId78"/>
    <p:sldId id="292" r:id="rId79"/>
    <p:sldId id="347" r:id="rId80"/>
    <p:sldId id="348" r:id="rId81"/>
    <p:sldId id="349" r:id="rId82"/>
    <p:sldId id="351" r:id="rId83"/>
    <p:sldId id="350" r:id="rId84"/>
    <p:sldId id="352" r:id="rId85"/>
    <p:sldId id="293" r:id="rId86"/>
    <p:sldId id="294" r:id="rId87"/>
    <p:sldId id="295" r:id="rId88"/>
    <p:sldId id="296" r:id="rId89"/>
    <p:sldId id="297" r:id="rId90"/>
    <p:sldId id="355" r:id="rId91"/>
    <p:sldId id="356" r:id="rId92"/>
    <p:sldId id="357" r:id="rId93"/>
    <p:sldId id="358" r:id="rId94"/>
    <p:sldId id="359" r:id="rId95"/>
    <p:sldId id="382" r:id="rId96"/>
    <p:sldId id="353" r:id="rId97"/>
    <p:sldId id="298" r:id="rId98"/>
    <p:sldId id="299" r:id="rId99"/>
    <p:sldId id="300" r:id="rId100"/>
    <p:sldId id="360" r:id="rId101"/>
    <p:sldId id="361" r:id="rId102"/>
    <p:sldId id="362" r:id="rId103"/>
    <p:sldId id="301" r:id="rId104"/>
    <p:sldId id="363" r:id="rId105"/>
    <p:sldId id="302" r:id="rId106"/>
    <p:sldId id="336" r:id="rId10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0000"/>
    <a:srgbClr val="ACCC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92" autoAdjust="0"/>
    <p:restoredTop sz="94660"/>
  </p:normalViewPr>
  <p:slideViewPr>
    <p:cSldViewPr snapToGrid="0">
      <p:cViewPr varScale="1">
        <p:scale>
          <a:sx n="86" d="100"/>
          <a:sy n="86" d="100"/>
        </p:scale>
        <p:origin x="720"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tableStyles" Target="tableStyle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notesMaster" Target="notesMasters/notesMaster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presProps" Target="presProp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pPr/>
              <a:t>1.6.2026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pPr/>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956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9307799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880346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745053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758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4036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2241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5943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0221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275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91477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5020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65394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293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08610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6212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40539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994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19570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175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5020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42745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32147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463825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133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02486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2108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3265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74742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27158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08243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75098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774727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46009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572106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3248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833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3600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3274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45152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73974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8610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84375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49726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58789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5427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6242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5033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0146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46223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1891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39091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84804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61391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62728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366206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36832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7500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10380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26177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34047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05887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56295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82779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00111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54455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13029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13353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8894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3427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168351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41017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476792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483638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74853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30113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8492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16348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087141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7583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73620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84700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24882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41583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69996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1631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457591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456562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75072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583315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661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03244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192777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75072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0334331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325810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3439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286443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076506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112546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54441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7453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xfrm>
            <a:off x="1828800" y="6248400"/>
            <a:ext cx="2540000" cy="457200"/>
          </a:xfrm>
          <a:prstGeom prst="rect">
            <a:avLst/>
          </a:prstGeom>
          <a:ln/>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a:xfrm>
            <a:off x="4741333" y="6248400"/>
            <a:ext cx="3860800" cy="457200"/>
          </a:xfrm>
          <a:prstGeom prst="rect">
            <a:avLst/>
          </a:prstGeom>
          <a:ln/>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a:xfrm>
            <a:off x="8957733" y="6248400"/>
            <a:ext cx="2540000" cy="457200"/>
          </a:xfrm>
          <a:prstGeom prst="rect">
            <a:avLst/>
          </a:prstGeom>
          <a:ln/>
        </p:spPr>
        <p:txBody>
          <a:bodyPr/>
          <a:lstStyle>
            <a:lvl1pPr>
              <a:defRPr/>
            </a:lvl1pPr>
          </a:lstStyle>
          <a:p>
            <a:pPr>
              <a:defRPr/>
            </a:pPr>
            <a:fld id="{63AB4D6F-4A2D-413D-8267-CF7FD91DB259}" type="slidenum">
              <a:rPr lang="en-US" altLang="zh-CN"/>
              <a:pPr>
                <a:defRPr/>
              </a:pPr>
              <a:t>‹#›</a:t>
            </a:fld>
            <a:endParaRPr lang="en-US" altLang="zh-CN"/>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5">
                <a:alpha val="75000"/>
              </a:schemeClr>
            </a:gs>
            <a:gs pos="53000">
              <a:srgbClr val="D4DEFF"/>
            </a:gs>
            <a:gs pos="83000">
              <a:srgbClr val="D4DEFF"/>
            </a:gs>
            <a:gs pos="100000">
              <a:srgbClr val="96AB94"/>
            </a:gs>
          </a:gsLst>
          <a:lin ang="10800000" scaled="1"/>
          <a:tileRect/>
        </a:gra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gradFill flip="none" rotWithShape="1">
          <a:gsLst>
            <a:gs pos="100000">
              <a:schemeClr val="accent5">
                <a:alpha val="75000"/>
              </a:schemeClr>
            </a:gs>
            <a:gs pos="53000">
              <a:srgbClr val="D4DEFF"/>
            </a:gs>
            <a:gs pos="83000">
              <a:srgbClr val="D4DEFF"/>
            </a:gs>
            <a:gs pos="100000">
              <a:srgbClr val="96AB94"/>
            </a:gs>
          </a:gsLst>
          <a:lin ang="10800000" scaled="1"/>
          <a:tileRect/>
        </a:gra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 id="215748370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7.xml"/><Relationship Id="rId1" Type="http://schemas.openxmlformats.org/officeDocument/2006/relationships/slideLayout" Target="../slideLayouts/slideLayout12.xml"/><Relationship Id="rId6" Type="http://schemas.openxmlformats.org/officeDocument/2006/relationships/image" Target="../media/image111.png"/><Relationship Id="rId5" Type="http://schemas.openxmlformats.org/officeDocument/2006/relationships/image" Target="../media/image29.svg"/></Relationships>
</file>

<file path=ppt/slides/_rels/slide10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3.png"/><Relationship Id="rId7" Type="http://schemas.openxmlformats.org/officeDocument/2006/relationships/image" Target="../media/image75.svg"/><Relationship Id="rId2" Type="http://schemas.openxmlformats.org/officeDocument/2006/relationships/notesSlide" Target="../notesSlides/notesSlide98.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9.svg"/><Relationship Id="rId9" Type="http://schemas.openxmlformats.org/officeDocument/2006/relationships/image" Target="../media/image57.svg"/></Relationships>
</file>

<file path=ppt/slides/_rels/slide102.xml.rels><?xml version="1.0" encoding="UTF-8" standalone="yes"?>
<Relationships xmlns="http://schemas.openxmlformats.org/package/2006/relationships"><Relationship Id="rId8" Type="http://schemas.openxmlformats.org/officeDocument/2006/relationships/image" Target="../media/image114.png"/><Relationship Id="rId13" Type="http://schemas.openxmlformats.org/officeDocument/2006/relationships/image" Target="../media/image81.svg"/><Relationship Id="rId3" Type="http://schemas.openxmlformats.org/officeDocument/2006/relationships/image" Target="../media/image112.png"/><Relationship Id="rId7" Type="http://schemas.openxmlformats.org/officeDocument/2006/relationships/image" Target="../media/image149.svg"/><Relationship Id="rId12" Type="http://schemas.openxmlformats.org/officeDocument/2006/relationships/image" Target="../media/image64.png"/><Relationship Id="rId2" Type="http://schemas.openxmlformats.org/officeDocument/2006/relationships/notesSlide" Target="../notesSlides/notesSlide99.xml"/><Relationship Id="rId1" Type="http://schemas.openxmlformats.org/officeDocument/2006/relationships/slideLayout" Target="../slideLayouts/slideLayout12.xml"/><Relationship Id="rId6" Type="http://schemas.openxmlformats.org/officeDocument/2006/relationships/image" Target="../media/image113.png"/><Relationship Id="rId11" Type="http://schemas.openxmlformats.org/officeDocument/2006/relationships/image" Target="../media/image97.svg"/><Relationship Id="rId5" Type="http://schemas.openxmlformats.org/officeDocument/2006/relationships/image" Target="../media/image147.svg"/><Relationship Id="rId10" Type="http://schemas.openxmlformats.org/officeDocument/2006/relationships/image" Target="../media/image70.png"/><Relationship Id="rId9" Type="http://schemas.openxmlformats.org/officeDocument/2006/relationships/image" Target="../media/image151.svg"/></Relationships>
</file>

<file path=ppt/slides/_rels/slide103.xml.rels><?xml version="1.0" encoding="UTF-8" standalone="yes"?>
<Relationships xmlns="http://schemas.openxmlformats.org/package/2006/relationships"><Relationship Id="rId8" Type="http://schemas.openxmlformats.org/officeDocument/2006/relationships/image" Target="../media/image114.png"/><Relationship Id="rId13" Type="http://schemas.openxmlformats.org/officeDocument/2006/relationships/image" Target="../media/image81.svg"/><Relationship Id="rId3" Type="http://schemas.openxmlformats.org/officeDocument/2006/relationships/image" Target="../media/image112.png"/><Relationship Id="rId7" Type="http://schemas.openxmlformats.org/officeDocument/2006/relationships/image" Target="../media/image149.svg"/><Relationship Id="rId12" Type="http://schemas.openxmlformats.org/officeDocument/2006/relationships/image" Target="../media/image64.png"/><Relationship Id="rId2" Type="http://schemas.openxmlformats.org/officeDocument/2006/relationships/notesSlide" Target="../notesSlides/notesSlide100.xml"/><Relationship Id="rId1" Type="http://schemas.openxmlformats.org/officeDocument/2006/relationships/slideLayout" Target="../slideLayouts/slideLayout12.xml"/><Relationship Id="rId6" Type="http://schemas.openxmlformats.org/officeDocument/2006/relationships/image" Target="../media/image113.png"/><Relationship Id="rId11" Type="http://schemas.openxmlformats.org/officeDocument/2006/relationships/image" Target="../media/image97.svg"/><Relationship Id="rId5" Type="http://schemas.openxmlformats.org/officeDocument/2006/relationships/image" Target="../media/image147.svg"/><Relationship Id="rId10" Type="http://schemas.openxmlformats.org/officeDocument/2006/relationships/image" Target="../media/image70.png"/><Relationship Id="rId9" Type="http://schemas.openxmlformats.org/officeDocument/2006/relationships/image" Target="../media/image151.svg"/></Relationships>
</file>

<file path=ppt/slides/_rels/slide104.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0.png"/><Relationship Id="rId7" Type="http://schemas.openxmlformats.org/officeDocument/2006/relationships/image" Target="../media/image49.svg"/><Relationship Id="rId2" Type="http://schemas.openxmlformats.org/officeDocument/2006/relationships/notesSlide" Target="../notesSlides/notesSlide101.xml"/><Relationship Id="rId1" Type="http://schemas.openxmlformats.org/officeDocument/2006/relationships/slideLayout" Target="../slideLayouts/slideLayout12.xml"/><Relationship Id="rId6" Type="http://schemas.openxmlformats.org/officeDocument/2006/relationships/image" Target="../media/image42.png"/><Relationship Id="rId11" Type="http://schemas.openxmlformats.org/officeDocument/2006/relationships/image" Target="../media/image155.svg"/><Relationship Id="rId5" Type="http://schemas.openxmlformats.org/officeDocument/2006/relationships/image" Target="../media/image3.svg"/><Relationship Id="rId10" Type="http://schemas.openxmlformats.org/officeDocument/2006/relationships/image" Target="../media/image51.png"/><Relationship Id="rId9" Type="http://schemas.openxmlformats.org/officeDocument/2006/relationships/image" Target="../media/image153.svg"/></Relationships>
</file>

<file path=ppt/slides/_rels/slide105.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5.png"/><Relationship Id="rId7" Type="http://schemas.openxmlformats.org/officeDocument/2006/relationships/image" Target="../media/image178.svg"/><Relationship Id="rId2" Type="http://schemas.openxmlformats.org/officeDocument/2006/relationships/notesSlide" Target="../notesSlides/notesSlide102.xml"/><Relationship Id="rId1" Type="http://schemas.openxmlformats.org/officeDocument/2006/relationships/slideLayout" Target="../slideLayouts/slideLayout12.xml"/><Relationship Id="rId6" Type="http://schemas.openxmlformats.org/officeDocument/2006/relationships/image" Target="../media/image116.png"/><Relationship Id="rId5" Type="http://schemas.openxmlformats.org/officeDocument/2006/relationships/image" Target="../media/image176.svg"/><Relationship Id="rId9" Type="http://schemas.openxmlformats.org/officeDocument/2006/relationships/image" Target="../media/image180.sv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0.png"/><Relationship Id="rId7" Type="http://schemas.openxmlformats.org/officeDocument/2006/relationships/image" Target="../media/image23.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35.svg"/><Relationship Id="rId9" Type="http://schemas.openxmlformats.org/officeDocument/2006/relationships/image" Target="../media/image29.sv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3.svg"/><Relationship Id="rId3" Type="http://schemas.openxmlformats.org/officeDocument/2006/relationships/image" Target="../media/image31.png"/><Relationship Id="rId7" Type="http://schemas.openxmlformats.org/officeDocument/2006/relationships/image" Target="../media/image27.svg"/><Relationship Id="rId12"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32.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4.png"/><Relationship Id="rId9" Type="http://schemas.openxmlformats.org/officeDocument/2006/relationships/image" Target="../media/image29.svg"/></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5.svg"/><Relationship Id="rId3" Type="http://schemas.openxmlformats.org/officeDocument/2006/relationships/image" Target="../media/image36.png"/><Relationship Id="rId7" Type="http://schemas.openxmlformats.org/officeDocument/2006/relationships/image" Target="../media/image39.svg"/><Relationship Id="rId12"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7.png"/><Relationship Id="rId11" Type="http://schemas.openxmlformats.org/officeDocument/2006/relationships/image" Target="../media/image43.svg"/><Relationship Id="rId5" Type="http://schemas.openxmlformats.org/officeDocument/2006/relationships/image" Target="../media/image37.svg"/><Relationship Id="rId15" Type="http://schemas.openxmlformats.org/officeDocument/2006/relationships/image" Target="../media/image47.svg"/><Relationship Id="rId10" Type="http://schemas.openxmlformats.org/officeDocument/2006/relationships/image" Target="../media/image39.png"/><Relationship Id="rId9" Type="http://schemas.openxmlformats.org/officeDocument/2006/relationships/image" Target="../media/image41.svg"/><Relationship Id="rId14" Type="http://schemas.openxmlformats.org/officeDocument/2006/relationships/image" Target="../media/image41.png"/></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42.png"/><Relationship Id="rId7" Type="http://schemas.openxmlformats.org/officeDocument/2006/relationships/image" Target="../media/image51.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43.png"/><Relationship Id="rId11" Type="http://schemas.openxmlformats.org/officeDocument/2006/relationships/image" Target="../media/image53.svg"/><Relationship Id="rId5" Type="http://schemas.openxmlformats.org/officeDocument/2006/relationships/image" Target="../media/image49.svg"/><Relationship Id="rId10" Type="http://schemas.openxmlformats.org/officeDocument/2006/relationships/image" Target="../media/image44.png"/><Relationship Id="rId9" Type="http://schemas.openxmlformats.org/officeDocument/2006/relationships/image" Target="../media/image41.sv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7.png"/><Relationship Id="rId7" Type="http://schemas.openxmlformats.org/officeDocument/2006/relationships/image" Target="../media/image57.sv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55.svg"/><Relationship Id="rId9" Type="http://schemas.openxmlformats.org/officeDocument/2006/relationships/image" Target="../media/image59.svg"/></Relationships>
</file>

<file path=ppt/slides/_rels/slide1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0.png"/><Relationship Id="rId7" Type="http://schemas.openxmlformats.org/officeDocument/2006/relationships/image" Target="../media/image49.sv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2.png"/><Relationship Id="rId11" Type="http://schemas.openxmlformats.org/officeDocument/2006/relationships/image" Target="../media/image155.svg"/><Relationship Id="rId5" Type="http://schemas.openxmlformats.org/officeDocument/2006/relationships/image" Target="../media/image3.svg"/><Relationship Id="rId10" Type="http://schemas.openxmlformats.org/officeDocument/2006/relationships/image" Target="../media/image51.png"/><Relationship Id="rId9" Type="http://schemas.openxmlformats.org/officeDocument/2006/relationships/image" Target="../media/image153.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43.svg"/><Relationship Id="rId3" Type="http://schemas.openxmlformats.org/officeDocument/2006/relationships/image" Target="../media/image2.png"/><Relationship Id="rId7" Type="http://schemas.openxmlformats.org/officeDocument/2006/relationships/image" Target="../media/image37.svg"/><Relationship Id="rId12"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3.png"/><Relationship Id="rId11" Type="http://schemas.openxmlformats.org/officeDocument/2006/relationships/image" Target="../media/image41.svg"/><Relationship Id="rId5" Type="http://schemas.openxmlformats.org/officeDocument/2006/relationships/image" Target="../media/image35.svg"/><Relationship Id="rId10" Type="http://schemas.openxmlformats.org/officeDocument/2006/relationships/image" Target="../media/image5.png"/><Relationship Id="rId9" Type="http://schemas.openxmlformats.org/officeDocument/2006/relationships/image" Target="../media/image39.sv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61.sv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svg"/></Relationships>
</file>

<file path=ppt/slides/_rels/slide2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3.png"/><Relationship Id="rId7" Type="http://schemas.openxmlformats.org/officeDocument/2006/relationships/image" Target="../media/image3.sv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67.sv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55.png"/><Relationship Id="rId11" Type="http://schemas.openxmlformats.org/officeDocument/2006/relationships/image" Target="../media/image71.svg"/><Relationship Id="rId5" Type="http://schemas.openxmlformats.org/officeDocument/2006/relationships/image" Target="../media/image67.svg"/></Relationships>
</file>

<file path=ppt/slides/_rels/slide2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56.png"/><Relationship Id="rId7" Type="http://schemas.openxmlformats.org/officeDocument/2006/relationships/image" Target="../media/image65.sv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57.png"/><Relationship Id="rId11" Type="http://schemas.openxmlformats.org/officeDocument/2006/relationships/image" Target="../media/image31.svg"/><Relationship Id="rId5" Type="http://schemas.openxmlformats.org/officeDocument/2006/relationships/image" Target="../media/image63.svg"/><Relationship Id="rId10" Type="http://schemas.openxmlformats.org/officeDocument/2006/relationships/image" Target="../media/image24.png"/><Relationship Id="rId9" Type="http://schemas.openxmlformats.org/officeDocument/2006/relationships/image" Target="../media/image37.svg"/></Relationships>
</file>

<file path=ppt/slides/_rels/slide2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3.sv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67.svg"/></Relationships>
</file>

<file path=ppt/slides/_rels/slide2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3.png"/><Relationship Id="rId7" Type="http://schemas.openxmlformats.org/officeDocument/2006/relationships/image" Target="../media/image3.sv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67.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3" Type="http://schemas.openxmlformats.org/officeDocument/2006/relationships/image" Target="../media/image73.svg"/><Relationship Id="rId3" Type="http://schemas.openxmlformats.org/officeDocument/2006/relationships/image" Target="../media/image60.png"/><Relationship Id="rId7" Type="http://schemas.openxmlformats.org/officeDocument/2006/relationships/image" Target="../media/image3.svg"/><Relationship Id="rId2" Type="http://schemas.openxmlformats.org/officeDocument/2006/relationships/notesSlide" Target="../notesSlides/notesSlide26.xml"/><Relationship Id="rId1" Type="http://schemas.openxmlformats.org/officeDocument/2006/relationships/slideLayout" Target="../slideLayouts/slideLayout12.xml"/><Relationship Id="rId15" Type="http://schemas.openxmlformats.org/officeDocument/2006/relationships/image" Target="../media/image61.png"/><Relationship Id="rId14" Type="http://schemas.openxmlformats.org/officeDocument/2006/relationships/image" Target="../media/image10.png"/></Relationships>
</file>

<file path=ppt/slides/_rels/slide28.xml.rels><?xml version="1.0" encoding="UTF-8" standalone="yes"?>
<Relationships xmlns="http://schemas.openxmlformats.org/package/2006/relationships"><Relationship Id="rId13" Type="http://schemas.openxmlformats.org/officeDocument/2006/relationships/image" Target="../media/image73.svg"/><Relationship Id="rId3" Type="http://schemas.openxmlformats.org/officeDocument/2006/relationships/image" Target="../media/image60.png"/><Relationship Id="rId7" Type="http://schemas.openxmlformats.org/officeDocument/2006/relationships/image" Target="../media/image3.svg"/><Relationship Id="rId2" Type="http://schemas.openxmlformats.org/officeDocument/2006/relationships/notesSlide" Target="../notesSlides/notesSlide27.xml"/><Relationship Id="rId1" Type="http://schemas.openxmlformats.org/officeDocument/2006/relationships/slideLayout" Target="../slideLayouts/slideLayout12.xml"/><Relationship Id="rId15" Type="http://schemas.openxmlformats.org/officeDocument/2006/relationships/image" Target="../media/image62.png"/><Relationship Id="rId14" Type="http://schemas.openxmlformats.org/officeDocument/2006/relationships/image" Target="../media/image10.png"/></Relationships>
</file>

<file path=ppt/slides/_rels/slide29.xml.rels><?xml version="1.0" encoding="UTF-8" standalone="yes"?>
<Relationships xmlns="http://schemas.openxmlformats.org/package/2006/relationships"><Relationship Id="rId13" Type="http://schemas.openxmlformats.org/officeDocument/2006/relationships/image" Target="../media/image73.svg"/><Relationship Id="rId3" Type="http://schemas.openxmlformats.org/officeDocument/2006/relationships/image" Target="../media/image53.png"/><Relationship Id="rId12"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55.png"/><Relationship Id="rId11" Type="http://schemas.openxmlformats.org/officeDocument/2006/relationships/image" Target="../media/image71.svg"/><Relationship Id="rId5" Type="http://schemas.openxmlformats.org/officeDocument/2006/relationships/image" Target="../media/image67.svg"/><Relationship Id="rId14" Type="http://schemas.openxmlformats.org/officeDocument/2006/relationships/image" Target="../media/image63.png"/><Relationship Id="rId9" Type="http://schemas.openxmlformats.org/officeDocument/2006/relationships/image" Target="../media/image69.sv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png"/><Relationship Id="rId7" Type="http://schemas.openxmlformats.org/officeDocument/2006/relationships/image" Target="../media/image54.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52.svg"/><Relationship Id="rId9" Type="http://schemas.openxmlformats.org/officeDocument/2006/relationships/image" Target="../media/image56.svg"/></Relationships>
</file>

<file path=ppt/slides/_rels/slide3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6.png"/><Relationship Id="rId7" Type="http://schemas.openxmlformats.org/officeDocument/2006/relationships/image" Target="../media/image77.sv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75.svg"/><Relationship Id="rId9" Type="http://schemas.openxmlformats.org/officeDocument/2006/relationships/image" Target="../media/image79.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81.sv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64.png"/><Relationship Id="rId5" Type="http://schemas.openxmlformats.org/officeDocument/2006/relationships/image" Target="../media/image29.svg"/></Relationships>
</file>

<file path=ppt/slides/_rels/slide3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65.png"/><Relationship Id="rId7" Type="http://schemas.openxmlformats.org/officeDocument/2006/relationships/image" Target="../media/image31.sv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83.svg"/><Relationship Id="rId9" Type="http://schemas.openxmlformats.org/officeDocument/2006/relationships/image" Target="../media/image21.svg"/></Relationships>
</file>

<file path=ppt/slides/_rels/slide3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9.png"/><Relationship Id="rId7" Type="http://schemas.openxmlformats.org/officeDocument/2006/relationships/image" Target="../media/image31.sv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1.svg"/><Relationship Id="rId9" Type="http://schemas.openxmlformats.org/officeDocument/2006/relationships/image" Target="../media/image91.svg"/></Relationships>
</file>

<file path=ppt/slides/_rels/slide3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9.png"/><Relationship Id="rId7" Type="http://schemas.openxmlformats.org/officeDocument/2006/relationships/image" Target="../media/image31.svg"/><Relationship Id="rId2" Type="http://schemas.openxmlformats.org/officeDocument/2006/relationships/notesSlide" Target="../notesSlides/notesSlide34.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1.svg"/><Relationship Id="rId9" Type="http://schemas.openxmlformats.org/officeDocument/2006/relationships/image" Target="../media/image91.svg"/></Relationships>
</file>

<file path=ppt/slides/_rels/slide3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9.png"/><Relationship Id="rId7" Type="http://schemas.openxmlformats.org/officeDocument/2006/relationships/image" Target="../media/image31.svg"/><Relationship Id="rId2" Type="http://schemas.openxmlformats.org/officeDocument/2006/relationships/notesSlide" Target="../notesSlides/notesSlide35.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1.svg"/><Relationship Id="rId9" Type="http://schemas.openxmlformats.org/officeDocument/2006/relationships/image" Target="../media/image91.svg"/></Relationships>
</file>

<file path=ppt/slides/_rels/slide37.xml.rels><?xml version="1.0" encoding="UTF-8" standalone="yes"?>
<Relationships xmlns="http://schemas.openxmlformats.org/package/2006/relationships"><Relationship Id="rId13" Type="http://schemas.openxmlformats.org/officeDocument/2006/relationships/image" Target="../media/image65.svg"/><Relationship Id="rId3" Type="http://schemas.openxmlformats.org/officeDocument/2006/relationships/image" Target="../media/image24.png"/><Relationship Id="rId12" Type="http://schemas.openxmlformats.org/officeDocument/2006/relationships/image" Target="../media/image57.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15.png"/><Relationship Id="rId11" Type="http://schemas.openxmlformats.org/officeDocument/2006/relationships/image" Target="../media/image13.svg"/><Relationship Id="rId5" Type="http://schemas.openxmlformats.org/officeDocument/2006/relationships/image" Target="../media/image31.svg"/><Relationship Id="rId15" Type="http://schemas.openxmlformats.org/officeDocument/2006/relationships/image" Target="../media/image107.svg"/><Relationship Id="rId14" Type="http://schemas.openxmlformats.org/officeDocument/2006/relationships/image" Target="../media/image67.png"/></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1.svg"/><Relationship Id="rId18" Type="http://schemas.openxmlformats.org/officeDocument/2006/relationships/image" Target="../media/image17.png"/><Relationship Id="rId3" Type="http://schemas.openxmlformats.org/officeDocument/2006/relationships/image" Target="../media/image10.png"/><Relationship Id="rId21" Type="http://schemas.openxmlformats.org/officeDocument/2006/relationships/image" Target="../media/image19.svg"/><Relationship Id="rId7" Type="http://schemas.openxmlformats.org/officeDocument/2006/relationships/image" Target="../media/image5.svg"/><Relationship Id="rId12" Type="http://schemas.openxmlformats.org/officeDocument/2006/relationships/image" Target="../media/image14.png"/><Relationship Id="rId17" Type="http://schemas.openxmlformats.org/officeDocument/2006/relationships/image" Target="../media/image15.svg"/><Relationship Id="rId2" Type="http://schemas.openxmlformats.org/officeDocument/2006/relationships/notesSlide" Target="../notesSlides/notesSlide4.xml"/><Relationship Id="rId16" Type="http://schemas.openxmlformats.org/officeDocument/2006/relationships/image" Target="../media/image16.png"/><Relationship Id="rId20" Type="http://schemas.openxmlformats.org/officeDocument/2006/relationships/image" Target="../media/image18.png"/><Relationship Id="rId1" Type="http://schemas.openxmlformats.org/officeDocument/2006/relationships/slideLayout" Target="../slideLayouts/slideLayout12.xml"/><Relationship Id="rId6" Type="http://schemas.openxmlformats.org/officeDocument/2006/relationships/image" Target="../media/image11.png"/><Relationship Id="rId11" Type="http://schemas.openxmlformats.org/officeDocument/2006/relationships/image" Target="../media/image9.svg"/><Relationship Id="rId5" Type="http://schemas.openxmlformats.org/officeDocument/2006/relationships/image" Target="../media/image3.svg"/><Relationship Id="rId15" Type="http://schemas.openxmlformats.org/officeDocument/2006/relationships/image" Target="../media/image13.svg"/><Relationship Id="rId10" Type="http://schemas.openxmlformats.org/officeDocument/2006/relationships/image" Target="../media/image13.png"/><Relationship Id="rId19" Type="http://schemas.openxmlformats.org/officeDocument/2006/relationships/image" Target="../media/image17.svg"/><Relationship Id="rId9" Type="http://schemas.openxmlformats.org/officeDocument/2006/relationships/image" Target="../media/image7.svg"/><Relationship Id="rId14" Type="http://schemas.openxmlformats.org/officeDocument/2006/relationships/image" Target="../media/image15.png"/></Relationships>
</file>

<file path=ppt/slides/_rels/slide40.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65.svg"/><Relationship Id="rId3" Type="http://schemas.openxmlformats.org/officeDocument/2006/relationships/image" Target="../media/image24.png"/><Relationship Id="rId7" Type="http://schemas.openxmlformats.org/officeDocument/2006/relationships/image" Target="../media/image97.svg"/><Relationship Id="rId12"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70.png"/><Relationship Id="rId11" Type="http://schemas.openxmlformats.org/officeDocument/2006/relationships/image" Target="../media/image13.svg"/><Relationship Id="rId5" Type="http://schemas.openxmlformats.org/officeDocument/2006/relationships/image" Target="../media/image31.svg"/><Relationship Id="rId15" Type="http://schemas.openxmlformats.org/officeDocument/2006/relationships/image" Target="../media/image107.svg"/><Relationship Id="rId10" Type="http://schemas.openxmlformats.org/officeDocument/2006/relationships/image" Target="../media/image15.png"/><Relationship Id="rId9" Type="http://schemas.openxmlformats.org/officeDocument/2006/relationships/image" Target="../media/image29.svg"/><Relationship Id="rId14" Type="http://schemas.openxmlformats.org/officeDocument/2006/relationships/image" Target="../media/image67.png"/></Relationships>
</file>

<file path=ppt/slides/_rels/slide41.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87.svg"/><Relationship Id="rId3" Type="http://schemas.openxmlformats.org/officeDocument/2006/relationships/image" Target="../media/image63.png"/><Relationship Id="rId7" Type="http://schemas.openxmlformats.org/officeDocument/2006/relationships/image" Target="../media/image15.svg"/><Relationship Id="rId12" Type="http://schemas.openxmlformats.org/officeDocument/2006/relationships/image" Target="../media/image72.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16.png"/><Relationship Id="rId11" Type="http://schemas.openxmlformats.org/officeDocument/2006/relationships/image" Target="../media/image75.svg"/><Relationship Id="rId5" Type="http://schemas.openxmlformats.org/officeDocument/2006/relationships/image" Target="../media/image69.svg"/><Relationship Id="rId10" Type="http://schemas.openxmlformats.org/officeDocument/2006/relationships/image" Target="../media/image26.png"/><Relationship Id="rId9" Type="http://schemas.openxmlformats.org/officeDocument/2006/relationships/image" Target="../media/image85.svg"/></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9.sv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5.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89.sv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image" Target="../media/image73.png"/><Relationship Id="rId5" Type="http://schemas.openxmlformats.org/officeDocument/2006/relationships/image" Target="../media/image21.svg"/><Relationship Id="rId9" Type="http://schemas.openxmlformats.org/officeDocument/2006/relationships/image" Target="../media/image29.svg"/></Relationships>
</file>

<file path=ppt/slides/_rels/slide45.xml.rels><?xml version="1.0" encoding="UTF-8" standalone="yes"?>
<Relationships xmlns="http://schemas.openxmlformats.org/package/2006/relationships"><Relationship Id="rId13" Type="http://schemas.openxmlformats.org/officeDocument/2006/relationships/image" Target="../media/image73.svg"/><Relationship Id="rId3" Type="http://schemas.openxmlformats.org/officeDocument/2006/relationships/image" Target="../media/image60.png"/><Relationship Id="rId7" Type="http://schemas.openxmlformats.org/officeDocument/2006/relationships/image" Target="../media/image3.svg"/><Relationship Id="rId2" Type="http://schemas.openxmlformats.org/officeDocument/2006/relationships/notesSlide" Target="../notesSlides/notesSlide44.xml"/><Relationship Id="rId1" Type="http://schemas.openxmlformats.org/officeDocument/2006/relationships/slideLayout" Target="../slideLayouts/slideLayout12.xml"/><Relationship Id="rId15" Type="http://schemas.openxmlformats.org/officeDocument/2006/relationships/image" Target="../media/image74.png"/><Relationship Id="rId14" Type="http://schemas.openxmlformats.org/officeDocument/2006/relationships/image" Target="../media/image10.png"/></Relationships>
</file>

<file path=ppt/slides/_rels/slide4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9.png"/><Relationship Id="rId7" Type="http://schemas.openxmlformats.org/officeDocument/2006/relationships/image" Target="../media/image31.svg"/><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1.svg"/><Relationship Id="rId9" Type="http://schemas.openxmlformats.org/officeDocument/2006/relationships/image" Target="../media/image91.svg"/></Relationships>
</file>

<file path=ppt/slides/_rels/slide4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75.png"/><Relationship Id="rId7" Type="http://schemas.openxmlformats.org/officeDocument/2006/relationships/image" Target="../media/image95.svg"/><Relationship Id="rId2" Type="http://schemas.openxmlformats.org/officeDocument/2006/relationships/notesSlide" Target="../notesSlides/notesSlide46.xml"/><Relationship Id="rId1" Type="http://schemas.openxmlformats.org/officeDocument/2006/relationships/slideLayout" Target="../slideLayouts/slideLayout12.xml"/><Relationship Id="rId6" Type="http://schemas.openxmlformats.org/officeDocument/2006/relationships/image" Target="../media/image76.png"/><Relationship Id="rId11" Type="http://schemas.openxmlformats.org/officeDocument/2006/relationships/image" Target="../media/image83.svg"/><Relationship Id="rId5" Type="http://schemas.openxmlformats.org/officeDocument/2006/relationships/image" Target="../media/image93.svg"/><Relationship Id="rId10" Type="http://schemas.openxmlformats.org/officeDocument/2006/relationships/image" Target="../media/image65.png"/><Relationship Id="rId9" Type="http://schemas.openxmlformats.org/officeDocument/2006/relationships/image" Target="../media/image31.svg"/></Relationships>
</file>

<file path=ppt/slides/_rels/slide4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23.png"/><Relationship Id="rId7" Type="http://schemas.openxmlformats.org/officeDocument/2006/relationships/image" Target="../media/image97.sv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image" Target="../media/image70.png"/><Relationship Id="rId5" Type="http://schemas.openxmlformats.org/officeDocument/2006/relationships/image" Target="../media/image29.svg"/><Relationship Id="rId9" Type="http://schemas.openxmlformats.org/officeDocument/2006/relationships/image" Target="../media/image99.svg"/></Relationships>
</file>

<file path=ppt/slides/_rels/slide5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56.png"/><Relationship Id="rId7" Type="http://schemas.openxmlformats.org/officeDocument/2006/relationships/image" Target="../media/image65.svg"/><Relationship Id="rId2" Type="http://schemas.openxmlformats.org/officeDocument/2006/relationships/notesSlide" Target="../notesSlides/notesSlide49.xml"/><Relationship Id="rId1" Type="http://schemas.openxmlformats.org/officeDocument/2006/relationships/slideLayout" Target="../slideLayouts/slideLayout12.xml"/><Relationship Id="rId6" Type="http://schemas.openxmlformats.org/officeDocument/2006/relationships/image" Target="../media/image57.png"/><Relationship Id="rId11" Type="http://schemas.openxmlformats.org/officeDocument/2006/relationships/image" Target="../media/image31.svg"/><Relationship Id="rId5" Type="http://schemas.openxmlformats.org/officeDocument/2006/relationships/image" Target="../media/image63.svg"/><Relationship Id="rId10" Type="http://schemas.openxmlformats.org/officeDocument/2006/relationships/image" Target="../media/image24.png"/><Relationship Id="rId9" Type="http://schemas.openxmlformats.org/officeDocument/2006/relationships/image" Target="../media/image37.svg"/></Relationships>
</file>

<file path=ppt/slides/_rels/slide53.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9.png"/><Relationship Id="rId7" Type="http://schemas.openxmlformats.org/officeDocument/2006/relationships/image" Target="../media/image37.svg"/><Relationship Id="rId2" Type="http://schemas.openxmlformats.org/officeDocument/2006/relationships/notesSlide" Target="../notesSlides/notesSlide50.xml"/><Relationship Id="rId1" Type="http://schemas.openxmlformats.org/officeDocument/2006/relationships/slideLayout" Target="../slideLayouts/slideLayout12.xml"/><Relationship Id="rId6" Type="http://schemas.openxmlformats.org/officeDocument/2006/relationships/image" Target="../media/image36.png"/><Relationship Id="rId5" Type="http://schemas.openxmlformats.org/officeDocument/2006/relationships/image" Target="../media/image101.svg"/><Relationship Id="rId9" Type="http://schemas.openxmlformats.org/officeDocument/2006/relationships/image" Target="../media/image103.svg"/></Relationships>
</file>

<file path=ppt/slides/_rels/slide54.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image" Target="../media/image5.svg"/><Relationship Id="rId2" Type="http://schemas.openxmlformats.org/officeDocument/2006/relationships/notesSlide" Target="../notesSlides/notesSlide51.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5.sv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66.png"/><Relationship Id="rId7" Type="http://schemas.openxmlformats.org/officeDocument/2006/relationships/image" Target="../media/image69.svg"/><Relationship Id="rId2" Type="http://schemas.openxmlformats.org/officeDocument/2006/relationships/notesSlide" Target="../notesSlides/notesSlide53.xml"/><Relationship Id="rId1" Type="http://schemas.openxmlformats.org/officeDocument/2006/relationships/slideLayout" Target="../slideLayouts/slideLayout12.xml"/><Relationship Id="rId6" Type="http://schemas.openxmlformats.org/officeDocument/2006/relationships/image" Target="../media/image63.png"/><Relationship Id="rId5" Type="http://schemas.openxmlformats.org/officeDocument/2006/relationships/image" Target="../media/image91.svg"/><Relationship Id="rId9" Type="http://schemas.openxmlformats.org/officeDocument/2006/relationships/image" Target="../media/image31.svg"/></Relationships>
</file>

<file path=ppt/slides/_rels/slide5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13.svg"/><Relationship Id="rId2" Type="http://schemas.openxmlformats.org/officeDocument/2006/relationships/notesSlide" Target="../notesSlides/notesSlide54.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29.svg"/></Relationships>
</file>

<file path=ppt/slides/_rels/slide5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65.svg"/><Relationship Id="rId3" Type="http://schemas.openxmlformats.org/officeDocument/2006/relationships/image" Target="../media/image24.png"/><Relationship Id="rId7" Type="http://schemas.openxmlformats.org/officeDocument/2006/relationships/image" Target="../media/image97.svg"/><Relationship Id="rId12" Type="http://schemas.openxmlformats.org/officeDocument/2006/relationships/image" Target="../media/image57.png"/><Relationship Id="rId2" Type="http://schemas.openxmlformats.org/officeDocument/2006/relationships/notesSlide" Target="../notesSlides/notesSlide55.xml"/><Relationship Id="rId1" Type="http://schemas.openxmlformats.org/officeDocument/2006/relationships/slideLayout" Target="../slideLayouts/slideLayout12.xml"/><Relationship Id="rId6" Type="http://schemas.openxmlformats.org/officeDocument/2006/relationships/image" Target="../media/image70.png"/><Relationship Id="rId11" Type="http://schemas.openxmlformats.org/officeDocument/2006/relationships/image" Target="../media/image13.svg"/><Relationship Id="rId5" Type="http://schemas.openxmlformats.org/officeDocument/2006/relationships/image" Target="../media/image31.svg"/><Relationship Id="rId15" Type="http://schemas.openxmlformats.org/officeDocument/2006/relationships/image" Target="../media/image107.svg"/><Relationship Id="rId10" Type="http://schemas.openxmlformats.org/officeDocument/2006/relationships/image" Target="../media/image15.png"/><Relationship Id="rId9" Type="http://schemas.openxmlformats.org/officeDocument/2006/relationships/image" Target="../media/image29.svg"/><Relationship Id="rId14" Type="http://schemas.openxmlformats.org/officeDocument/2006/relationships/image" Target="../media/image67.png"/></Relationships>
</file>

<file path=ppt/slides/_rels/slide5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6.xml"/><Relationship Id="rId1" Type="http://schemas.openxmlformats.org/officeDocument/2006/relationships/slideLayout" Target="../slideLayouts/slideLayout12.xml"/><Relationship Id="rId6" Type="http://schemas.openxmlformats.org/officeDocument/2006/relationships/image" Target="../media/image83.png"/><Relationship Id="rId5" Type="http://schemas.openxmlformats.org/officeDocument/2006/relationships/image" Target="../media/image29.sv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jpeg"/><Relationship Id="rId7" Type="http://schemas.openxmlformats.org/officeDocument/2006/relationships/image" Target="../media/image23.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21.svg"/><Relationship Id="rId4" Type="http://schemas.openxmlformats.org/officeDocument/2006/relationships/image" Target="../media/image19.png"/><Relationship Id="rId9" Type="http://schemas.openxmlformats.org/officeDocument/2006/relationships/image" Target="../media/image25.svg"/></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13.svg"/><Relationship Id="rId2" Type="http://schemas.openxmlformats.org/officeDocument/2006/relationships/notesSlide" Target="../notesSlides/notesSlide57.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29.svg"/></Relationships>
</file>

<file path=ppt/slides/_rels/slide6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13.svg"/><Relationship Id="rId2" Type="http://schemas.openxmlformats.org/officeDocument/2006/relationships/notesSlide" Target="../notesSlides/notesSlide58.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29.svg"/></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13.svg"/><Relationship Id="rId2" Type="http://schemas.openxmlformats.org/officeDocument/2006/relationships/notesSlide" Target="../notesSlides/notesSlide59.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29.svg"/></Relationships>
</file>

<file path=ppt/slides/_rels/slide6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13.svg"/><Relationship Id="rId2" Type="http://schemas.openxmlformats.org/officeDocument/2006/relationships/notesSlide" Target="../notesSlides/notesSlide60.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29.svg"/></Relationships>
</file>

<file path=ppt/slides/_rels/slide64.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111.svg"/><Relationship Id="rId3" Type="http://schemas.openxmlformats.org/officeDocument/2006/relationships/image" Target="../media/image37.png"/><Relationship Id="rId7" Type="http://schemas.openxmlformats.org/officeDocument/2006/relationships/image" Target="../media/image91.svg"/><Relationship Id="rId12" Type="http://schemas.openxmlformats.org/officeDocument/2006/relationships/image" Target="../media/image85.png"/><Relationship Id="rId2" Type="http://schemas.openxmlformats.org/officeDocument/2006/relationships/notesSlide" Target="../notesSlides/notesSlide61.xml"/><Relationship Id="rId1" Type="http://schemas.openxmlformats.org/officeDocument/2006/relationships/slideLayout" Target="../slideLayouts/slideLayout12.xml"/><Relationship Id="rId6" Type="http://schemas.openxmlformats.org/officeDocument/2006/relationships/image" Target="../media/image66.png"/><Relationship Id="rId11" Type="http://schemas.openxmlformats.org/officeDocument/2006/relationships/image" Target="../media/image107.svg"/><Relationship Id="rId5" Type="http://schemas.openxmlformats.org/officeDocument/2006/relationships/image" Target="../media/image39.svg"/><Relationship Id="rId10" Type="http://schemas.openxmlformats.org/officeDocument/2006/relationships/image" Target="../media/image67.png"/><Relationship Id="rId9" Type="http://schemas.openxmlformats.org/officeDocument/2006/relationships/image" Target="../media/image109.svg"/></Relationships>
</file>

<file path=ppt/slides/_rels/slide65.xml.rels><?xml version="1.0" encoding="UTF-8" standalone="yes"?>
<Relationships xmlns="http://schemas.openxmlformats.org/package/2006/relationships"><Relationship Id="rId13" Type="http://schemas.openxmlformats.org/officeDocument/2006/relationships/image" Target="../media/image73.svg"/><Relationship Id="rId3" Type="http://schemas.openxmlformats.org/officeDocument/2006/relationships/image" Target="../media/image60.png"/><Relationship Id="rId7" Type="http://schemas.openxmlformats.org/officeDocument/2006/relationships/image" Target="../media/image3.svg"/><Relationship Id="rId2" Type="http://schemas.openxmlformats.org/officeDocument/2006/relationships/notesSlide" Target="../notesSlides/notesSlide62.xml"/><Relationship Id="rId1" Type="http://schemas.openxmlformats.org/officeDocument/2006/relationships/slideLayout" Target="../slideLayouts/slideLayout12.xml"/><Relationship Id="rId15" Type="http://schemas.openxmlformats.org/officeDocument/2006/relationships/image" Target="../media/image86.png"/><Relationship Id="rId14" Type="http://schemas.openxmlformats.org/officeDocument/2006/relationships/image" Target="../media/image10.png"/></Relationships>
</file>

<file path=ppt/slides/_rels/slide6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39.svg"/><Relationship Id="rId3" Type="http://schemas.openxmlformats.org/officeDocument/2006/relationships/image" Target="../media/image71.png"/><Relationship Id="rId7" Type="http://schemas.openxmlformats.org/officeDocument/2006/relationships/image" Target="../media/image95.svg"/><Relationship Id="rId12" Type="http://schemas.openxmlformats.org/officeDocument/2006/relationships/image" Target="../media/image37.png"/><Relationship Id="rId2" Type="http://schemas.openxmlformats.org/officeDocument/2006/relationships/notesSlide" Target="../notesSlides/notesSlide63.xml"/><Relationship Id="rId1" Type="http://schemas.openxmlformats.org/officeDocument/2006/relationships/slideLayout" Target="../slideLayouts/slideLayout12.xml"/><Relationship Id="rId6" Type="http://schemas.openxmlformats.org/officeDocument/2006/relationships/image" Target="../media/image76.png"/><Relationship Id="rId11" Type="http://schemas.openxmlformats.org/officeDocument/2006/relationships/image" Target="../media/image13.svg"/><Relationship Id="rId5" Type="http://schemas.openxmlformats.org/officeDocument/2006/relationships/image" Target="../media/image85.svg"/><Relationship Id="rId15" Type="http://schemas.openxmlformats.org/officeDocument/2006/relationships/image" Target="../media/image37.svg"/><Relationship Id="rId10" Type="http://schemas.openxmlformats.org/officeDocument/2006/relationships/image" Target="../media/image15.png"/><Relationship Id="rId9" Type="http://schemas.openxmlformats.org/officeDocument/2006/relationships/image" Target="../media/image23.svg"/><Relationship Id="rId14" Type="http://schemas.openxmlformats.org/officeDocument/2006/relationships/image" Target="../media/image36.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13.svg"/><Relationship Id="rId2" Type="http://schemas.openxmlformats.org/officeDocument/2006/relationships/notesSlide" Target="../notesSlides/notesSlide65.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29.svg"/></Relationships>
</file>

<file path=ppt/slides/_rels/slide69.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23.png"/><Relationship Id="rId7" Type="http://schemas.openxmlformats.org/officeDocument/2006/relationships/image" Target="../media/image91.svg"/><Relationship Id="rId2" Type="http://schemas.openxmlformats.org/officeDocument/2006/relationships/notesSlide" Target="../notesSlides/notesSlide66.xml"/><Relationship Id="rId1" Type="http://schemas.openxmlformats.org/officeDocument/2006/relationships/slideLayout" Target="../slideLayouts/slideLayout12.xml"/><Relationship Id="rId6" Type="http://schemas.openxmlformats.org/officeDocument/2006/relationships/image" Target="../media/image66.png"/><Relationship Id="rId11" Type="http://schemas.openxmlformats.org/officeDocument/2006/relationships/image" Target="../media/image23.svg"/><Relationship Id="rId5" Type="http://schemas.openxmlformats.org/officeDocument/2006/relationships/image" Target="../media/image29.svg"/><Relationship Id="rId10" Type="http://schemas.openxmlformats.org/officeDocument/2006/relationships/image" Target="../media/image20.png"/><Relationship Id="rId9" Type="http://schemas.openxmlformats.org/officeDocument/2006/relationships/image" Target="../media/image115.sv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2.png"/><Relationship Id="rId7" Type="http://schemas.openxmlformats.org/officeDocument/2006/relationships/image" Target="../media/image29.sv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3.png"/><Relationship Id="rId11" Type="http://schemas.openxmlformats.org/officeDocument/2006/relationships/image" Target="../media/image33.svg"/><Relationship Id="rId5" Type="http://schemas.openxmlformats.org/officeDocument/2006/relationships/image" Target="../media/image27.svg"/><Relationship Id="rId10" Type="http://schemas.openxmlformats.org/officeDocument/2006/relationships/image" Target="../media/image25.png"/><Relationship Id="rId9" Type="http://schemas.openxmlformats.org/officeDocument/2006/relationships/image" Target="../media/image31.svg"/></Relationships>
</file>

<file path=ppt/slides/_rels/slide70.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143.svg"/><Relationship Id="rId3" Type="http://schemas.openxmlformats.org/officeDocument/2006/relationships/image" Target="../media/image39.png"/><Relationship Id="rId7" Type="http://schemas.openxmlformats.org/officeDocument/2006/relationships/image" Target="../media/image29.svg"/><Relationship Id="rId12" Type="http://schemas.openxmlformats.org/officeDocument/2006/relationships/image" Target="../media/image89.png"/><Relationship Id="rId2" Type="http://schemas.openxmlformats.org/officeDocument/2006/relationships/notesSlide" Target="../notesSlides/notesSlide67.xml"/><Relationship Id="rId1" Type="http://schemas.openxmlformats.org/officeDocument/2006/relationships/slideLayout" Target="../slideLayouts/slideLayout12.xml"/><Relationship Id="rId6" Type="http://schemas.openxmlformats.org/officeDocument/2006/relationships/image" Target="../media/image23.png"/><Relationship Id="rId11" Type="http://schemas.openxmlformats.org/officeDocument/2006/relationships/image" Target="../media/image51.svg"/><Relationship Id="rId5" Type="http://schemas.openxmlformats.org/officeDocument/2006/relationships/image" Target="../media/image43.svg"/><Relationship Id="rId10" Type="http://schemas.openxmlformats.org/officeDocument/2006/relationships/image" Target="../media/image43.png"/><Relationship Id="rId9" Type="http://schemas.openxmlformats.org/officeDocument/2006/relationships/image" Target="../media/image141.svg"/></Relationships>
</file>

<file path=ppt/slides/_rels/slide7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8.xml"/><Relationship Id="rId1" Type="http://schemas.openxmlformats.org/officeDocument/2006/relationships/slideLayout" Target="../slideLayouts/slideLayout12.xml"/><Relationship Id="rId6" Type="http://schemas.openxmlformats.org/officeDocument/2006/relationships/image" Target="../media/image90.png"/><Relationship Id="rId5" Type="http://schemas.openxmlformats.org/officeDocument/2006/relationships/image" Target="../media/image29.svg"/></Relationships>
</file>

<file path=ppt/slides/_rels/slide7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9.xml"/><Relationship Id="rId1" Type="http://schemas.openxmlformats.org/officeDocument/2006/relationships/slideLayout" Target="../slideLayouts/slideLayout12.xml"/><Relationship Id="rId6" Type="http://schemas.openxmlformats.org/officeDocument/2006/relationships/image" Target="../media/image91.png"/><Relationship Id="rId5" Type="http://schemas.openxmlformats.org/officeDocument/2006/relationships/image" Target="../media/image29.svg"/></Relationships>
</file>

<file path=ppt/slides/_rels/slide73.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23.png"/><Relationship Id="rId7" Type="http://schemas.openxmlformats.org/officeDocument/2006/relationships/image" Target="../media/image91.svg"/><Relationship Id="rId2" Type="http://schemas.openxmlformats.org/officeDocument/2006/relationships/notesSlide" Target="../notesSlides/notesSlide70.xml"/><Relationship Id="rId1" Type="http://schemas.openxmlformats.org/officeDocument/2006/relationships/slideLayout" Target="../slideLayouts/slideLayout12.xml"/><Relationship Id="rId6" Type="http://schemas.openxmlformats.org/officeDocument/2006/relationships/image" Target="../media/image66.png"/><Relationship Id="rId11" Type="http://schemas.openxmlformats.org/officeDocument/2006/relationships/image" Target="../media/image23.svg"/><Relationship Id="rId5" Type="http://schemas.openxmlformats.org/officeDocument/2006/relationships/image" Target="../media/image29.svg"/><Relationship Id="rId10" Type="http://schemas.openxmlformats.org/officeDocument/2006/relationships/image" Target="../media/image20.png"/><Relationship Id="rId9" Type="http://schemas.openxmlformats.org/officeDocument/2006/relationships/image" Target="../media/image115.svg"/></Relationships>
</file>

<file path=ppt/slides/_rels/slide74.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23.png"/><Relationship Id="rId7" Type="http://schemas.openxmlformats.org/officeDocument/2006/relationships/image" Target="../media/image91.svg"/><Relationship Id="rId2" Type="http://schemas.openxmlformats.org/officeDocument/2006/relationships/notesSlide" Target="../notesSlides/notesSlide71.xml"/><Relationship Id="rId1" Type="http://schemas.openxmlformats.org/officeDocument/2006/relationships/slideLayout" Target="../slideLayouts/slideLayout12.xml"/><Relationship Id="rId6" Type="http://schemas.openxmlformats.org/officeDocument/2006/relationships/image" Target="../media/image66.png"/><Relationship Id="rId11" Type="http://schemas.openxmlformats.org/officeDocument/2006/relationships/image" Target="../media/image23.svg"/><Relationship Id="rId5" Type="http://schemas.openxmlformats.org/officeDocument/2006/relationships/image" Target="../media/image29.svg"/><Relationship Id="rId10" Type="http://schemas.openxmlformats.org/officeDocument/2006/relationships/image" Target="../media/image20.png"/><Relationship Id="rId9" Type="http://schemas.openxmlformats.org/officeDocument/2006/relationships/image" Target="../media/image115.svg"/></Relationships>
</file>

<file path=ppt/slides/_rels/slide7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9.svg"/><Relationship Id="rId18" Type="http://schemas.openxmlformats.org/officeDocument/2006/relationships/image" Target="../media/image63.png"/><Relationship Id="rId3" Type="http://schemas.openxmlformats.org/officeDocument/2006/relationships/image" Target="../media/image87.png"/><Relationship Id="rId21" Type="http://schemas.openxmlformats.org/officeDocument/2006/relationships/image" Target="../media/image123.svg"/><Relationship Id="rId7" Type="http://schemas.openxmlformats.org/officeDocument/2006/relationships/image" Target="../media/image117.svg"/><Relationship Id="rId12" Type="http://schemas.openxmlformats.org/officeDocument/2006/relationships/image" Target="../media/image23.png"/><Relationship Id="rId17" Type="http://schemas.openxmlformats.org/officeDocument/2006/relationships/image" Target="../media/image121.svg"/><Relationship Id="rId2" Type="http://schemas.openxmlformats.org/officeDocument/2006/relationships/notesSlide" Target="../notesSlides/notesSlide72.xml"/><Relationship Id="rId16" Type="http://schemas.openxmlformats.org/officeDocument/2006/relationships/image" Target="../media/image94.png"/><Relationship Id="rId20" Type="http://schemas.openxmlformats.org/officeDocument/2006/relationships/image" Target="../media/image95.png"/><Relationship Id="rId1" Type="http://schemas.openxmlformats.org/officeDocument/2006/relationships/slideLayout" Target="../slideLayouts/slideLayout12.xml"/><Relationship Id="rId6" Type="http://schemas.openxmlformats.org/officeDocument/2006/relationships/image" Target="../media/image92.png"/><Relationship Id="rId11" Type="http://schemas.openxmlformats.org/officeDocument/2006/relationships/image" Target="../media/image37.svg"/><Relationship Id="rId5" Type="http://schemas.openxmlformats.org/officeDocument/2006/relationships/image" Target="../media/image115.svg"/><Relationship Id="rId15" Type="http://schemas.openxmlformats.org/officeDocument/2006/relationships/image" Target="../media/image119.svg"/><Relationship Id="rId10" Type="http://schemas.openxmlformats.org/officeDocument/2006/relationships/image" Target="../media/image36.png"/><Relationship Id="rId19" Type="http://schemas.openxmlformats.org/officeDocument/2006/relationships/image" Target="../media/image69.svg"/><Relationship Id="rId9" Type="http://schemas.openxmlformats.org/officeDocument/2006/relationships/image" Target="../media/image13.svg"/><Relationship Id="rId14" Type="http://schemas.openxmlformats.org/officeDocument/2006/relationships/image" Target="../media/image93.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91.svg"/><Relationship Id="rId2" Type="http://schemas.openxmlformats.org/officeDocument/2006/relationships/notesSlide" Target="../notesSlides/notesSlide74.xml"/><Relationship Id="rId1" Type="http://schemas.openxmlformats.org/officeDocument/2006/relationships/slideLayout" Target="../slideLayouts/slideLayout12.xml"/><Relationship Id="rId6" Type="http://schemas.openxmlformats.org/officeDocument/2006/relationships/image" Target="../media/image66.png"/><Relationship Id="rId5" Type="http://schemas.openxmlformats.org/officeDocument/2006/relationships/image" Target="../media/image3.svg"/><Relationship Id="rId9" Type="http://schemas.openxmlformats.org/officeDocument/2006/relationships/image" Target="../media/image13.svg"/></Relationships>
</file>

<file path=ppt/slides/_rels/slide78.xml.rels><?xml version="1.0" encoding="UTF-8" standalone="yes"?>
<Relationships xmlns="http://schemas.openxmlformats.org/package/2006/relationships"><Relationship Id="rId3" Type="http://schemas.openxmlformats.org/officeDocument/2006/relationships/image" Target="../media/image87.png"/><Relationship Id="rId17" Type="http://schemas.openxmlformats.org/officeDocument/2006/relationships/image" Target="../media/image121.svg"/><Relationship Id="rId2" Type="http://schemas.openxmlformats.org/officeDocument/2006/relationships/notesSlide" Target="../notesSlides/notesSlide75.xml"/><Relationship Id="rId16" Type="http://schemas.openxmlformats.org/officeDocument/2006/relationships/image" Target="../media/image94.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15.svg"/><Relationship Id="rId15" Type="http://schemas.openxmlformats.org/officeDocument/2006/relationships/image" Target="../media/image119.svg"/><Relationship Id="rId10" Type="http://schemas.openxmlformats.org/officeDocument/2006/relationships/image" Target="../media/image93.png"/><Relationship Id="rId9" Type="http://schemas.openxmlformats.org/officeDocument/2006/relationships/image" Target="../media/image13.svg"/></Relationships>
</file>

<file path=ppt/slides/_rels/slide7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6.xml"/><Relationship Id="rId1" Type="http://schemas.openxmlformats.org/officeDocument/2006/relationships/slideLayout" Target="../slideLayouts/slideLayout12.xml"/><Relationship Id="rId6" Type="http://schemas.openxmlformats.org/officeDocument/2006/relationships/image" Target="../media/image96.png"/><Relationship Id="rId5" Type="http://schemas.openxmlformats.org/officeDocument/2006/relationships/image" Target="../media/image29.sv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6.png"/><Relationship Id="rId7" Type="http://schemas.openxmlformats.org/officeDocument/2006/relationships/image" Target="../media/image77.sv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75.svg"/><Relationship Id="rId9" Type="http://schemas.openxmlformats.org/officeDocument/2006/relationships/image" Target="../media/image79.svg"/></Relationships>
</file>

<file path=ppt/slides/_rels/slide80.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23.png"/><Relationship Id="rId7" Type="http://schemas.openxmlformats.org/officeDocument/2006/relationships/image" Target="../media/image91.svg"/><Relationship Id="rId2" Type="http://schemas.openxmlformats.org/officeDocument/2006/relationships/notesSlide" Target="../notesSlides/notesSlide77.xml"/><Relationship Id="rId1" Type="http://schemas.openxmlformats.org/officeDocument/2006/relationships/slideLayout" Target="../slideLayouts/slideLayout12.xml"/><Relationship Id="rId6" Type="http://schemas.openxmlformats.org/officeDocument/2006/relationships/image" Target="../media/image66.png"/><Relationship Id="rId11" Type="http://schemas.openxmlformats.org/officeDocument/2006/relationships/image" Target="../media/image23.svg"/><Relationship Id="rId5" Type="http://schemas.openxmlformats.org/officeDocument/2006/relationships/image" Target="../media/image29.svg"/><Relationship Id="rId10" Type="http://schemas.openxmlformats.org/officeDocument/2006/relationships/image" Target="../media/image20.png"/><Relationship Id="rId9" Type="http://schemas.openxmlformats.org/officeDocument/2006/relationships/image" Target="../media/image115.svg"/></Relationships>
</file>

<file path=ppt/slides/_rels/slide8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8.xml"/><Relationship Id="rId1" Type="http://schemas.openxmlformats.org/officeDocument/2006/relationships/slideLayout" Target="../slideLayouts/slideLayout12.xml"/><Relationship Id="rId6" Type="http://schemas.openxmlformats.org/officeDocument/2006/relationships/image" Target="../media/image97.png"/><Relationship Id="rId5" Type="http://schemas.openxmlformats.org/officeDocument/2006/relationships/image" Target="../media/image29.svg"/></Relationships>
</file>

<file path=ppt/slides/_rels/slide8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9.xml"/><Relationship Id="rId1" Type="http://schemas.openxmlformats.org/officeDocument/2006/relationships/slideLayout" Target="../slideLayouts/slideLayout12.xml"/><Relationship Id="rId6" Type="http://schemas.openxmlformats.org/officeDocument/2006/relationships/image" Target="../media/image98.png"/><Relationship Id="rId5" Type="http://schemas.openxmlformats.org/officeDocument/2006/relationships/image" Target="../media/image29.svg"/></Relationships>
</file>

<file path=ppt/slides/_rels/slide83.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23.png"/><Relationship Id="rId7" Type="http://schemas.openxmlformats.org/officeDocument/2006/relationships/image" Target="../media/image97.svg"/><Relationship Id="rId2" Type="http://schemas.openxmlformats.org/officeDocument/2006/relationships/notesSlide" Target="../notesSlides/notesSlide80.xml"/><Relationship Id="rId1" Type="http://schemas.openxmlformats.org/officeDocument/2006/relationships/slideLayout" Target="../slideLayouts/slideLayout12.xml"/><Relationship Id="rId6" Type="http://schemas.openxmlformats.org/officeDocument/2006/relationships/image" Target="../media/image70.png"/><Relationship Id="rId5" Type="http://schemas.openxmlformats.org/officeDocument/2006/relationships/image" Target="../media/image29.svg"/><Relationship Id="rId9" Type="http://schemas.openxmlformats.org/officeDocument/2006/relationships/image" Target="../media/image99.svg"/></Relationships>
</file>

<file path=ppt/slides/_rels/slide8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99.png"/><Relationship Id="rId7" Type="http://schemas.openxmlformats.org/officeDocument/2006/relationships/image" Target="../media/image39.svg"/><Relationship Id="rId2" Type="http://schemas.openxmlformats.org/officeDocument/2006/relationships/notesSlide" Target="../notesSlides/notesSlide81.xml"/><Relationship Id="rId1" Type="http://schemas.openxmlformats.org/officeDocument/2006/relationships/slideLayout" Target="../slideLayouts/slideLayout12.xml"/><Relationship Id="rId6" Type="http://schemas.openxmlformats.org/officeDocument/2006/relationships/image" Target="../media/image37.png"/><Relationship Id="rId11" Type="http://schemas.openxmlformats.org/officeDocument/2006/relationships/image" Target="../media/image127.svg"/><Relationship Id="rId5" Type="http://schemas.openxmlformats.org/officeDocument/2006/relationships/image" Target="../media/image125.svg"/><Relationship Id="rId10" Type="http://schemas.openxmlformats.org/officeDocument/2006/relationships/image" Target="../media/image100.png"/><Relationship Id="rId9" Type="http://schemas.openxmlformats.org/officeDocument/2006/relationships/image" Target="../media/image91.svg"/></Relationships>
</file>

<file path=ppt/slides/_rels/slide85.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53.svg"/><Relationship Id="rId18" Type="http://schemas.openxmlformats.org/officeDocument/2006/relationships/image" Target="../media/image104.png"/><Relationship Id="rId3" Type="http://schemas.openxmlformats.org/officeDocument/2006/relationships/image" Target="../media/image66.png"/><Relationship Id="rId21" Type="http://schemas.openxmlformats.org/officeDocument/2006/relationships/image" Target="../media/image15.svg"/><Relationship Id="rId7" Type="http://schemas.openxmlformats.org/officeDocument/2006/relationships/image" Target="../media/image3.svg"/><Relationship Id="rId12" Type="http://schemas.openxmlformats.org/officeDocument/2006/relationships/image" Target="../media/image44.png"/><Relationship Id="rId17" Type="http://schemas.openxmlformats.org/officeDocument/2006/relationships/image" Target="../media/image133.svg"/><Relationship Id="rId25" Type="http://schemas.openxmlformats.org/officeDocument/2006/relationships/image" Target="../media/image139.svg"/><Relationship Id="rId2" Type="http://schemas.openxmlformats.org/officeDocument/2006/relationships/notesSlide" Target="../notesSlides/notesSlide82.xml"/><Relationship Id="rId16" Type="http://schemas.openxmlformats.org/officeDocument/2006/relationships/image" Target="../media/image103.png"/><Relationship Id="rId20"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10.png"/><Relationship Id="rId11" Type="http://schemas.openxmlformats.org/officeDocument/2006/relationships/image" Target="../media/image131.svg"/><Relationship Id="rId24" Type="http://schemas.openxmlformats.org/officeDocument/2006/relationships/image" Target="../media/image106.png"/><Relationship Id="rId5" Type="http://schemas.openxmlformats.org/officeDocument/2006/relationships/image" Target="../media/image91.svg"/><Relationship Id="rId15" Type="http://schemas.openxmlformats.org/officeDocument/2006/relationships/image" Target="../media/image87.svg"/><Relationship Id="rId23" Type="http://schemas.openxmlformats.org/officeDocument/2006/relationships/image" Target="../media/image137.svg"/><Relationship Id="rId10" Type="http://schemas.openxmlformats.org/officeDocument/2006/relationships/image" Target="../media/image102.png"/><Relationship Id="rId19" Type="http://schemas.openxmlformats.org/officeDocument/2006/relationships/image" Target="../media/image135.svg"/><Relationship Id="rId9" Type="http://schemas.openxmlformats.org/officeDocument/2006/relationships/image" Target="../media/image129.svg"/><Relationship Id="rId14" Type="http://schemas.openxmlformats.org/officeDocument/2006/relationships/image" Target="../media/image72.png"/><Relationship Id="rId22" Type="http://schemas.openxmlformats.org/officeDocument/2006/relationships/image" Target="../media/image105.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0.png"/><Relationship Id="rId7" Type="http://schemas.openxmlformats.org/officeDocument/2006/relationships/image" Target="../media/image57.svg"/><Relationship Id="rId2" Type="http://schemas.openxmlformats.org/officeDocument/2006/relationships/notesSlide" Target="../notesSlides/notesSlide84.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23.svg"/><Relationship Id="rId9" Type="http://schemas.openxmlformats.org/officeDocument/2006/relationships/image" Target="../media/image3.svg"/></Relationships>
</file>

<file path=ppt/slides/_rels/slide88.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143.svg"/><Relationship Id="rId3" Type="http://schemas.openxmlformats.org/officeDocument/2006/relationships/image" Target="../media/image39.png"/><Relationship Id="rId7" Type="http://schemas.openxmlformats.org/officeDocument/2006/relationships/image" Target="../media/image29.svg"/><Relationship Id="rId12" Type="http://schemas.openxmlformats.org/officeDocument/2006/relationships/image" Target="../media/image89.png"/><Relationship Id="rId2" Type="http://schemas.openxmlformats.org/officeDocument/2006/relationships/notesSlide" Target="../notesSlides/notesSlide85.xml"/><Relationship Id="rId1" Type="http://schemas.openxmlformats.org/officeDocument/2006/relationships/slideLayout" Target="../slideLayouts/slideLayout12.xml"/><Relationship Id="rId6" Type="http://schemas.openxmlformats.org/officeDocument/2006/relationships/image" Target="../media/image23.png"/><Relationship Id="rId11" Type="http://schemas.openxmlformats.org/officeDocument/2006/relationships/image" Target="../media/image51.svg"/><Relationship Id="rId5" Type="http://schemas.openxmlformats.org/officeDocument/2006/relationships/image" Target="../media/image43.svg"/><Relationship Id="rId10" Type="http://schemas.openxmlformats.org/officeDocument/2006/relationships/image" Target="../media/image43.png"/><Relationship Id="rId9" Type="http://schemas.openxmlformats.org/officeDocument/2006/relationships/image" Target="../media/image141.svg"/></Relationships>
</file>

<file path=ppt/slides/_rels/slide8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6.xml"/><Relationship Id="rId1" Type="http://schemas.openxmlformats.org/officeDocument/2006/relationships/slideLayout" Target="../slideLayouts/slideLayout12.xml"/><Relationship Id="rId6" Type="http://schemas.openxmlformats.org/officeDocument/2006/relationships/image" Target="../media/image107.png"/><Relationship Id="rId5" Type="http://schemas.openxmlformats.org/officeDocument/2006/relationships/image" Target="../media/image29.sv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7.xml"/><Relationship Id="rId1" Type="http://schemas.openxmlformats.org/officeDocument/2006/relationships/slideLayout" Target="../slideLayouts/slideLayout12.xml"/><Relationship Id="rId6" Type="http://schemas.openxmlformats.org/officeDocument/2006/relationships/image" Target="../media/image108.png"/><Relationship Id="rId5" Type="http://schemas.openxmlformats.org/officeDocument/2006/relationships/image" Target="../media/image29.svg"/></Relationships>
</file>

<file path=ppt/slides/_rels/slide9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39.svg"/><Relationship Id="rId3" Type="http://schemas.openxmlformats.org/officeDocument/2006/relationships/image" Target="../media/image71.png"/><Relationship Id="rId7" Type="http://schemas.openxmlformats.org/officeDocument/2006/relationships/image" Target="../media/image95.svg"/><Relationship Id="rId12" Type="http://schemas.openxmlformats.org/officeDocument/2006/relationships/image" Target="../media/image37.png"/><Relationship Id="rId2" Type="http://schemas.openxmlformats.org/officeDocument/2006/relationships/notesSlide" Target="../notesSlides/notesSlide88.xml"/><Relationship Id="rId1" Type="http://schemas.openxmlformats.org/officeDocument/2006/relationships/slideLayout" Target="../slideLayouts/slideLayout12.xml"/><Relationship Id="rId6" Type="http://schemas.openxmlformats.org/officeDocument/2006/relationships/image" Target="../media/image76.png"/><Relationship Id="rId11" Type="http://schemas.openxmlformats.org/officeDocument/2006/relationships/image" Target="../media/image13.svg"/><Relationship Id="rId5" Type="http://schemas.openxmlformats.org/officeDocument/2006/relationships/image" Target="../media/image85.svg"/><Relationship Id="rId15" Type="http://schemas.openxmlformats.org/officeDocument/2006/relationships/image" Target="../media/image37.svg"/><Relationship Id="rId10" Type="http://schemas.openxmlformats.org/officeDocument/2006/relationships/image" Target="../media/image15.png"/><Relationship Id="rId9" Type="http://schemas.openxmlformats.org/officeDocument/2006/relationships/image" Target="../media/image23.svg"/><Relationship Id="rId14" Type="http://schemas.openxmlformats.org/officeDocument/2006/relationships/image" Target="../media/image36.png"/></Relationships>
</file>

<file path=ppt/slides/_rels/slide92.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39.svg"/><Relationship Id="rId3" Type="http://schemas.openxmlformats.org/officeDocument/2006/relationships/image" Target="../media/image71.png"/><Relationship Id="rId7" Type="http://schemas.openxmlformats.org/officeDocument/2006/relationships/image" Target="../media/image95.svg"/><Relationship Id="rId12" Type="http://schemas.openxmlformats.org/officeDocument/2006/relationships/image" Target="../media/image37.png"/><Relationship Id="rId2" Type="http://schemas.openxmlformats.org/officeDocument/2006/relationships/notesSlide" Target="../notesSlides/notesSlide89.xml"/><Relationship Id="rId1" Type="http://schemas.openxmlformats.org/officeDocument/2006/relationships/slideLayout" Target="../slideLayouts/slideLayout12.xml"/><Relationship Id="rId6" Type="http://schemas.openxmlformats.org/officeDocument/2006/relationships/image" Target="../media/image76.png"/><Relationship Id="rId11" Type="http://schemas.openxmlformats.org/officeDocument/2006/relationships/image" Target="../media/image13.svg"/><Relationship Id="rId5" Type="http://schemas.openxmlformats.org/officeDocument/2006/relationships/image" Target="../media/image85.svg"/><Relationship Id="rId15" Type="http://schemas.openxmlformats.org/officeDocument/2006/relationships/image" Target="../media/image37.svg"/><Relationship Id="rId10" Type="http://schemas.openxmlformats.org/officeDocument/2006/relationships/image" Target="../media/image15.png"/><Relationship Id="rId9" Type="http://schemas.openxmlformats.org/officeDocument/2006/relationships/image" Target="../media/image23.svg"/><Relationship Id="rId14" Type="http://schemas.openxmlformats.org/officeDocument/2006/relationships/image" Target="../media/image36.png"/></Relationships>
</file>

<file path=ppt/slides/_rels/slide9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39.svg"/><Relationship Id="rId3" Type="http://schemas.openxmlformats.org/officeDocument/2006/relationships/image" Target="../media/image71.png"/><Relationship Id="rId7" Type="http://schemas.openxmlformats.org/officeDocument/2006/relationships/image" Target="../media/image95.svg"/><Relationship Id="rId12" Type="http://schemas.openxmlformats.org/officeDocument/2006/relationships/image" Target="../media/image37.png"/><Relationship Id="rId2" Type="http://schemas.openxmlformats.org/officeDocument/2006/relationships/notesSlide" Target="../notesSlides/notesSlide90.xml"/><Relationship Id="rId1" Type="http://schemas.openxmlformats.org/officeDocument/2006/relationships/slideLayout" Target="../slideLayouts/slideLayout12.xml"/><Relationship Id="rId6" Type="http://schemas.openxmlformats.org/officeDocument/2006/relationships/image" Target="../media/image76.png"/><Relationship Id="rId11" Type="http://schemas.openxmlformats.org/officeDocument/2006/relationships/image" Target="../media/image13.svg"/><Relationship Id="rId5" Type="http://schemas.openxmlformats.org/officeDocument/2006/relationships/image" Target="../media/image85.svg"/><Relationship Id="rId15" Type="http://schemas.openxmlformats.org/officeDocument/2006/relationships/image" Target="../media/image37.svg"/><Relationship Id="rId10" Type="http://schemas.openxmlformats.org/officeDocument/2006/relationships/image" Target="../media/image15.png"/><Relationship Id="rId9" Type="http://schemas.openxmlformats.org/officeDocument/2006/relationships/image" Target="../media/image23.svg"/><Relationship Id="rId14" Type="http://schemas.openxmlformats.org/officeDocument/2006/relationships/image" Target="../media/image36.png"/></Relationships>
</file>

<file path=ppt/slides/_rels/slide9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1.xml"/><Relationship Id="rId1" Type="http://schemas.openxmlformats.org/officeDocument/2006/relationships/slideLayout" Target="../slideLayouts/slideLayout12.xml"/><Relationship Id="rId6" Type="http://schemas.openxmlformats.org/officeDocument/2006/relationships/image" Target="../media/image109.png"/><Relationship Id="rId5" Type="http://schemas.openxmlformats.org/officeDocument/2006/relationships/image" Target="../media/image29.svg"/></Relationships>
</file>

<file path=ppt/slides/_rels/slide9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143.svg"/><Relationship Id="rId3" Type="http://schemas.openxmlformats.org/officeDocument/2006/relationships/image" Target="../media/image39.png"/><Relationship Id="rId7" Type="http://schemas.openxmlformats.org/officeDocument/2006/relationships/image" Target="../media/image29.svg"/><Relationship Id="rId12" Type="http://schemas.openxmlformats.org/officeDocument/2006/relationships/image" Target="../media/image89.png"/><Relationship Id="rId2" Type="http://schemas.openxmlformats.org/officeDocument/2006/relationships/notesSlide" Target="../notesSlides/notesSlide92.xml"/><Relationship Id="rId1" Type="http://schemas.openxmlformats.org/officeDocument/2006/relationships/slideLayout" Target="../slideLayouts/slideLayout12.xml"/><Relationship Id="rId6" Type="http://schemas.openxmlformats.org/officeDocument/2006/relationships/image" Target="../media/image23.png"/><Relationship Id="rId11" Type="http://schemas.openxmlformats.org/officeDocument/2006/relationships/image" Target="../media/image51.svg"/><Relationship Id="rId5" Type="http://schemas.openxmlformats.org/officeDocument/2006/relationships/image" Target="../media/image43.svg"/><Relationship Id="rId10" Type="http://schemas.openxmlformats.org/officeDocument/2006/relationships/image" Target="../media/image43.png"/><Relationship Id="rId9" Type="http://schemas.openxmlformats.org/officeDocument/2006/relationships/image" Target="../media/image141.svg"/></Relationships>
</file>

<file path=ppt/slides/_rels/slide9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3.png"/><Relationship Id="rId7" Type="http://schemas.openxmlformats.org/officeDocument/2006/relationships/image" Target="../media/image75.svg"/><Relationship Id="rId2" Type="http://schemas.openxmlformats.org/officeDocument/2006/relationships/notesSlide" Target="../notesSlides/notesSlide93.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9.svg"/><Relationship Id="rId9" Type="http://schemas.openxmlformats.org/officeDocument/2006/relationships/image" Target="../media/image57.sv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image" Target="../media/image145.svg"/><Relationship Id="rId2" Type="http://schemas.openxmlformats.org/officeDocument/2006/relationships/notesSlide" Target="../notesSlides/notesSlide95.xml"/><Relationship Id="rId1" Type="http://schemas.openxmlformats.org/officeDocument/2006/relationships/slideLayout" Target="../slideLayouts/slideLayout12.xml"/><Relationship Id="rId6" Type="http://schemas.openxmlformats.org/officeDocument/2006/relationships/image" Target="../media/image110.png"/><Relationship Id="rId5" Type="http://schemas.openxmlformats.org/officeDocument/2006/relationships/image" Target="../media/image105.svg"/></Relationships>
</file>

<file path=ppt/slides/_rels/slide9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6.xml"/><Relationship Id="rId1" Type="http://schemas.openxmlformats.org/officeDocument/2006/relationships/slideLayout" Target="../slideLayouts/slideLayout12.xml"/><Relationship Id="rId5" Type="http://schemas.openxmlformats.org/officeDocument/2006/relationships/image" Target="../media/image2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1016000" y="1718424"/>
            <a:ext cx="10160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6000" b="1" dirty="0" smtClean="0">
                <a:latin typeface="微软雅黑"/>
                <a:ea typeface="微软雅黑"/>
                <a:cs typeface="微软雅黑"/>
                <a:sym typeface="微软雅黑"/>
              </a:rPr>
              <a:t>穿透</a:t>
            </a:r>
            <a:r>
              <a:rPr lang="zh-CN" altLang="en-US" sz="6000" b="1" i="0" u="none" strike="noStrike" dirty="0" smtClean="0">
                <a:solidFill>
                  <a:srgbClr val="000000"/>
                </a:solidFill>
                <a:latin typeface="微软雅黑"/>
                <a:ea typeface="微软雅黑"/>
                <a:cs typeface="微软雅黑"/>
                <a:sym typeface="微软雅黑"/>
              </a:rPr>
              <a:t>权力：</a:t>
            </a:r>
            <a:r>
              <a:rPr lang="en-US" sz="6000" b="1" i="0" u="none" strike="noStrike" dirty="0" err="1" smtClean="0">
                <a:solidFill>
                  <a:srgbClr val="000000"/>
                </a:solidFill>
                <a:latin typeface="微软雅黑"/>
                <a:ea typeface="微软雅黑"/>
                <a:cs typeface="微软雅黑"/>
                <a:sym typeface="微软雅黑"/>
              </a:rPr>
              <a:t>经济责任审计</a:t>
            </a:r>
            <a:r>
              <a:rPr lang="zh-CN" altLang="en-US" sz="6000" b="1" i="0" u="none" strike="noStrike" dirty="0" smtClean="0">
                <a:solidFill>
                  <a:srgbClr val="000000"/>
                </a:solidFill>
                <a:latin typeface="微软雅黑"/>
                <a:ea typeface="微软雅黑"/>
                <a:cs typeface="微软雅黑"/>
                <a:sym typeface="微软雅黑"/>
              </a:rPr>
              <a:t>指南</a:t>
            </a:r>
            <a:endParaRPr lang="en-US" sz="6000" dirty="0"/>
          </a:p>
        </p:txBody>
      </p:sp>
      <p:cxnSp>
        <p:nvCxnSpPr>
          <p:cNvPr id="4" name="Connector 4"/>
          <p:cNvCxnSpPr/>
          <p:nvPr/>
        </p:nvCxnSpPr>
        <p:spPr>
          <a:xfrm flipV="1">
            <a:off x="3799490" y="2837793"/>
            <a:ext cx="4603531" cy="1"/>
          </a:xfrm>
          <a:prstGeom prst="straightConnector1">
            <a:avLst/>
          </a:prstGeom>
          <a:solidFill>
            <a:srgbClr val="DEE0E3">
              <a:alpha val="100000"/>
            </a:srgbClr>
          </a:solidFill>
          <a:ln w="38100" cap="flat" cmpd="sng">
            <a:solidFill>
              <a:srgbClr val="00008B">
                <a:alpha val="100000"/>
              </a:srgbClr>
            </a:solidFill>
            <a:prstDash val="solid"/>
            <a:round/>
            <a:headEnd type="none" w="lg" len="lg"/>
            <a:tailEnd type="none" w="lg" len="lg"/>
          </a:ln>
        </p:spPr>
      </p:cxnSp>
      <p:sp>
        <p:nvSpPr>
          <p:cNvPr id="5" name="AutoShape 5"/>
          <p:cNvSpPr/>
          <p:nvPr/>
        </p:nvSpPr>
        <p:spPr>
          <a:xfrm>
            <a:off x="1016000" y="3193382"/>
            <a:ext cx="1016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endParaRPr lang="en-US" sz="1100" dirty="0"/>
          </a:p>
        </p:txBody>
      </p:sp>
      <p:sp>
        <p:nvSpPr>
          <p:cNvPr id="12" name="AutoShape 5"/>
          <p:cNvSpPr/>
          <p:nvPr/>
        </p:nvSpPr>
        <p:spPr>
          <a:xfrm>
            <a:off x="2751030" y="4287340"/>
            <a:ext cx="6689939"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3200" dirty="0" smtClean="0">
                <a:latin typeface="微软雅黑"/>
                <a:ea typeface="微软雅黑"/>
                <a:sym typeface="微软雅黑"/>
              </a:rPr>
              <a:t>李    敏</a:t>
            </a:r>
            <a:endParaRPr lang="en-US" sz="11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812800" y="381000"/>
            <a:ext cx="10261600" cy="533400"/>
          </a:xfrm>
          <a:prstGeom prst="rect">
            <a:avLst/>
          </a:prstGeom>
        </p:spPr>
        <p:txBody>
          <a:bodyPr anchor="ctr"/>
          <a:lstStyle/>
          <a:p>
            <a:pPr algn="ctr" eaLnBrk="1" hangingPunct="1">
              <a:lnSpc>
                <a:spcPts val="3600"/>
              </a:lnSpc>
              <a:defRPr/>
            </a:pPr>
            <a:r>
              <a:rPr lang="zh-CN" altLang="en-US" sz="2800" b="1" dirty="0" smtClean="0">
                <a:solidFill>
                  <a:srgbClr val="0000FF"/>
                </a:solidFill>
                <a:effectLst>
                  <a:outerShdw blurRad="38100" dist="38100" dir="2700000" algn="tl">
                    <a:srgbClr val="C0C0C0"/>
                  </a:outerShdw>
                </a:effectLst>
                <a:ea typeface="微软雅黑" pitchFamily="34" charset="-122"/>
              </a:rPr>
              <a:t>不合规的风险是最大、最多的风险</a:t>
            </a:r>
          </a:p>
        </p:txBody>
      </p:sp>
      <p:sp>
        <p:nvSpPr>
          <p:cNvPr id="10243" name="内容占位符 2"/>
          <p:cNvSpPr txBox="1">
            <a:spLocks/>
          </p:cNvSpPr>
          <p:nvPr/>
        </p:nvSpPr>
        <p:spPr bwMode="auto">
          <a:xfrm>
            <a:off x="609600" y="5181600"/>
            <a:ext cx="11074400" cy="1447800"/>
          </a:xfrm>
          <a:prstGeom prst="rect">
            <a:avLst/>
          </a:prstGeom>
          <a:noFill/>
          <a:ln w="28575">
            <a:solidFill>
              <a:srgbClr val="00B050"/>
            </a:solidFill>
            <a:miter lim="800000"/>
            <a:headEnd/>
            <a:tailEnd/>
          </a:ln>
        </p:spPr>
        <p:txBody>
          <a:bodyPr/>
          <a:lstStyle/>
          <a:p>
            <a:pPr>
              <a:lnSpc>
                <a:spcPts val="3300"/>
              </a:lnSpc>
            </a:pPr>
            <a:r>
              <a:rPr lang="zh-CN" altLang="en-US" sz="2000" b="1" i="0" dirty="0">
                <a:latin typeface="微软雅黑" pitchFamily="34" charset="-122"/>
                <a:ea typeface="微软雅黑" pitchFamily="34" charset="-122"/>
              </a:rPr>
              <a:t> </a:t>
            </a:r>
            <a:r>
              <a:rPr lang="zh-CN" altLang="en-US" sz="2000" b="1" i="0" dirty="0" smtClean="0">
                <a:latin typeface="微软雅黑" pitchFamily="34" charset="-122"/>
                <a:ea typeface="微软雅黑" pitchFamily="34" charset="-122"/>
              </a:rPr>
              <a:t>     </a:t>
            </a:r>
            <a:r>
              <a:rPr lang="zh-CN" altLang="en-US" sz="1800" b="1" i="0" dirty="0" smtClean="0">
                <a:solidFill>
                  <a:srgbClr val="8F3D23"/>
                </a:solidFill>
                <a:latin typeface="微软雅黑" pitchFamily="34" charset="-122"/>
                <a:ea typeface="微软雅黑" pitchFamily="34" charset="-122"/>
              </a:rPr>
              <a:t>对</a:t>
            </a:r>
            <a:r>
              <a:rPr lang="zh-CN" altLang="en-US" sz="1800" b="1" i="0" dirty="0">
                <a:solidFill>
                  <a:srgbClr val="8F3D23"/>
                </a:solidFill>
                <a:latin typeface="微软雅黑" pitchFamily="34" charset="-122"/>
                <a:ea typeface="微软雅黑" pitchFamily="34" charset="-122"/>
              </a:rPr>
              <a:t>主动违规</a:t>
            </a:r>
            <a:r>
              <a:rPr lang="zh-CN" altLang="en-US" sz="1800" b="1" i="0" dirty="0" smtClean="0">
                <a:solidFill>
                  <a:srgbClr val="8F3D23"/>
                </a:solidFill>
                <a:latin typeface="微软雅黑" pitchFamily="34" charset="-122"/>
                <a:ea typeface="微软雅黑" pitchFamily="34" charset="-122"/>
              </a:rPr>
              <a:t>“零容忍”，对</a:t>
            </a:r>
            <a:r>
              <a:rPr lang="zh-CN" altLang="en-US" sz="1800" b="1" i="0" dirty="0">
                <a:solidFill>
                  <a:srgbClr val="8F3D23"/>
                </a:solidFill>
                <a:latin typeface="微软雅黑" pitchFamily="34" charset="-122"/>
                <a:ea typeface="微软雅黑" pitchFamily="34" charset="-122"/>
              </a:rPr>
              <a:t>受骗违规构建</a:t>
            </a:r>
            <a:r>
              <a:rPr lang="zh-CN" altLang="en-US" sz="1800" b="1" i="0" dirty="0" smtClean="0">
                <a:solidFill>
                  <a:srgbClr val="8F3D23"/>
                </a:solidFill>
                <a:latin typeface="微软雅黑" pitchFamily="34" charset="-122"/>
                <a:ea typeface="微软雅黑" pitchFamily="34" charset="-122"/>
              </a:rPr>
              <a:t>“防火墙”，对</a:t>
            </a:r>
            <a:r>
              <a:rPr lang="zh-CN" altLang="en-US" sz="1800" b="1" i="0" dirty="0">
                <a:solidFill>
                  <a:srgbClr val="8F3D23"/>
                </a:solidFill>
                <a:latin typeface="微软雅黑" pitchFamily="34" charset="-122"/>
                <a:ea typeface="微软雅黑" pitchFamily="34" charset="-122"/>
              </a:rPr>
              <a:t>无知违规“强本固基” 。</a:t>
            </a:r>
            <a:r>
              <a:rPr lang="zh-CN" altLang="en-US" sz="1800" b="1" i="0" dirty="0">
                <a:latin typeface="微软雅黑" pitchFamily="34" charset="-122"/>
                <a:ea typeface="微软雅黑" pitchFamily="34" charset="-122"/>
              </a:rPr>
              <a:t>第一道防线是业务前沿阵地，负责执行公司制度流程进行风险把控；第二道防线为合规（法务）、内控与风控；内审是最后的监督与把关部门</a:t>
            </a:r>
            <a:r>
              <a:rPr lang="zh-CN" altLang="en-US" sz="1800" b="1" i="0" dirty="0" smtClean="0">
                <a:latin typeface="微软雅黑" pitchFamily="34" charset="-122"/>
                <a:ea typeface="微软雅黑" pitchFamily="34" charset="-122"/>
              </a:rPr>
              <a:t>。</a:t>
            </a:r>
            <a:endParaRPr lang="zh-CN" altLang="en-US" sz="2000" b="1" i="0" dirty="0">
              <a:solidFill>
                <a:srgbClr val="8F3D23"/>
              </a:solidFill>
              <a:latin typeface="微软雅黑" pitchFamily="34" charset="-122"/>
              <a:ea typeface="微软雅黑"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1499859583"/>
              </p:ext>
            </p:extLst>
          </p:nvPr>
        </p:nvGraphicFramePr>
        <p:xfrm>
          <a:off x="711200" y="1066801"/>
          <a:ext cx="10871201" cy="4038601"/>
        </p:xfrm>
        <a:graphic>
          <a:graphicData uri="http://schemas.openxmlformats.org/drawingml/2006/table">
            <a:tbl>
              <a:tblPr/>
              <a:tblGrid>
                <a:gridCol w="1567635">
                  <a:extLst>
                    <a:ext uri="{9D8B030D-6E8A-4147-A177-3AD203B41FA5}">
                      <a16:colId xmlns:a16="http://schemas.microsoft.com/office/drawing/2014/main" val="20000"/>
                    </a:ext>
                  </a:extLst>
                </a:gridCol>
                <a:gridCol w="2326207">
                  <a:extLst>
                    <a:ext uri="{9D8B030D-6E8A-4147-A177-3AD203B41FA5}">
                      <a16:colId xmlns:a16="http://schemas.microsoft.com/office/drawing/2014/main" val="20001"/>
                    </a:ext>
                  </a:extLst>
                </a:gridCol>
                <a:gridCol w="2326207">
                  <a:extLst>
                    <a:ext uri="{9D8B030D-6E8A-4147-A177-3AD203B41FA5}">
                      <a16:colId xmlns:a16="http://schemas.microsoft.com/office/drawing/2014/main" val="20002"/>
                    </a:ext>
                  </a:extLst>
                </a:gridCol>
                <a:gridCol w="2384268">
                  <a:extLst>
                    <a:ext uri="{9D8B030D-6E8A-4147-A177-3AD203B41FA5}">
                      <a16:colId xmlns:a16="http://schemas.microsoft.com/office/drawing/2014/main" val="20003"/>
                    </a:ext>
                  </a:extLst>
                </a:gridCol>
                <a:gridCol w="2266884">
                  <a:extLst>
                    <a:ext uri="{9D8B030D-6E8A-4147-A177-3AD203B41FA5}">
                      <a16:colId xmlns:a16="http://schemas.microsoft.com/office/drawing/2014/main" val="20004"/>
                    </a:ext>
                  </a:extLst>
                </a:gridCol>
              </a:tblGrid>
              <a:tr h="576943">
                <a:tc>
                  <a:txBody>
                    <a:bodyPr/>
                    <a:lstStyle/>
                    <a:p>
                      <a:pPr algn="ctr">
                        <a:lnSpc>
                          <a:spcPts val="4000"/>
                        </a:lnSpc>
                        <a:spcAft>
                          <a:spcPts val="0"/>
                        </a:spcAft>
                      </a:pPr>
                      <a:r>
                        <a:rPr lang="zh-CN" sz="2000" b="1" kern="100" dirty="0">
                          <a:latin typeface="微软雅黑" pitchFamily="34" charset="-122"/>
                          <a:ea typeface="微软雅黑" pitchFamily="34" charset="-122"/>
                          <a:cs typeface="Times New Roman"/>
                        </a:rPr>
                        <a:t>违规类型</a:t>
                      </a:r>
                      <a:endParaRPr lang="zh-CN" sz="2000" kern="100" dirty="0">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latin typeface="微软雅黑" pitchFamily="34" charset="-122"/>
                          <a:ea typeface="微软雅黑" pitchFamily="34" charset="-122"/>
                          <a:cs typeface="Times New Roman"/>
                        </a:rPr>
                        <a:t>主观动机</a:t>
                      </a:r>
                      <a:endParaRPr lang="zh-CN" sz="2000" kern="100" dirty="0">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latin typeface="微软雅黑" pitchFamily="34" charset="-122"/>
                          <a:ea typeface="微软雅黑" pitchFamily="34" charset="-122"/>
                          <a:cs typeface="Times New Roman"/>
                        </a:rPr>
                        <a:t>认知状态</a:t>
                      </a:r>
                      <a:endParaRPr lang="zh-CN" sz="2000" kern="100" dirty="0">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latin typeface="微软雅黑" pitchFamily="34" charset="-122"/>
                          <a:ea typeface="微软雅黑" pitchFamily="34" charset="-122"/>
                          <a:cs typeface="Times New Roman"/>
                        </a:rPr>
                        <a:t>行为模式</a:t>
                      </a:r>
                      <a:endParaRPr lang="zh-CN" sz="2000" kern="100" dirty="0">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a:latin typeface="微软雅黑" pitchFamily="34" charset="-122"/>
                          <a:ea typeface="微软雅黑" pitchFamily="34" charset="-122"/>
                          <a:cs typeface="Times New Roman"/>
                        </a:rPr>
                        <a:t>典型后果</a:t>
                      </a:r>
                      <a:endParaRPr lang="zh-CN" sz="2000" kern="100">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53886">
                <a:tc>
                  <a:txBody>
                    <a:bodyPr/>
                    <a:lstStyle/>
                    <a:p>
                      <a:pPr algn="ctr">
                        <a:lnSpc>
                          <a:spcPts val="4000"/>
                        </a:lnSpc>
                        <a:spcAft>
                          <a:spcPts val="0"/>
                        </a:spcAft>
                      </a:pPr>
                      <a:r>
                        <a:rPr lang="zh-CN" sz="2000" b="1" kern="100" dirty="0">
                          <a:solidFill>
                            <a:srgbClr val="7030A0"/>
                          </a:solidFill>
                          <a:latin typeface="微软雅黑" pitchFamily="34" charset="-122"/>
                          <a:ea typeface="微软雅黑" pitchFamily="34" charset="-122"/>
                          <a:cs typeface="Times New Roman"/>
                        </a:rPr>
                        <a:t>主动违规</a:t>
                      </a:r>
                      <a:endParaRPr lang="zh-CN" sz="2000" kern="100" dirty="0">
                        <a:solidFill>
                          <a:srgbClr val="7030A0"/>
                        </a:solidFill>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solidFill>
                            <a:srgbClr val="7030A0"/>
                          </a:solidFill>
                          <a:latin typeface="微软雅黑" pitchFamily="34" charset="-122"/>
                          <a:ea typeface="微软雅黑" pitchFamily="34" charset="-122"/>
                          <a:cs typeface="Times New Roman"/>
                        </a:rPr>
                        <a:t>故意</a:t>
                      </a:r>
                      <a:r>
                        <a:rPr lang="zh-CN" sz="2000" b="1" kern="100" dirty="0" smtClean="0">
                          <a:solidFill>
                            <a:srgbClr val="7030A0"/>
                          </a:solidFill>
                          <a:latin typeface="微软雅黑" pitchFamily="34" charset="-122"/>
                          <a:ea typeface="微软雅黑" pitchFamily="34" charset="-122"/>
                          <a:cs typeface="Times New Roman"/>
                        </a:rPr>
                        <a:t>牟利</a:t>
                      </a:r>
                      <a:endParaRPr lang="en-US" altLang="zh-CN" sz="2000" b="1" kern="100" dirty="0" smtClean="0">
                        <a:solidFill>
                          <a:srgbClr val="7030A0"/>
                        </a:solidFill>
                        <a:latin typeface="微软雅黑" pitchFamily="34" charset="-122"/>
                        <a:ea typeface="微软雅黑" pitchFamily="34" charset="-122"/>
                        <a:cs typeface="Times New Roman"/>
                      </a:endParaRPr>
                    </a:p>
                    <a:p>
                      <a:pPr algn="ctr">
                        <a:lnSpc>
                          <a:spcPts val="4000"/>
                        </a:lnSpc>
                        <a:spcAft>
                          <a:spcPts val="0"/>
                        </a:spcAft>
                      </a:pPr>
                      <a:r>
                        <a:rPr lang="en-US" sz="2000" b="1" kern="100" dirty="0" smtClean="0">
                          <a:solidFill>
                            <a:srgbClr val="7030A0"/>
                          </a:solidFill>
                          <a:latin typeface="微软雅黑" pitchFamily="34" charset="-122"/>
                          <a:ea typeface="微软雅黑" pitchFamily="34" charset="-122"/>
                          <a:cs typeface="Times New Roman"/>
                        </a:rPr>
                        <a:t>/</a:t>
                      </a:r>
                      <a:r>
                        <a:rPr lang="zh-CN" sz="2000" b="1" kern="100" dirty="0">
                          <a:solidFill>
                            <a:srgbClr val="7030A0"/>
                          </a:solidFill>
                          <a:latin typeface="微软雅黑" pitchFamily="34" charset="-122"/>
                          <a:ea typeface="微软雅黑" pitchFamily="34" charset="-122"/>
                          <a:cs typeface="Times New Roman"/>
                        </a:rPr>
                        <a:t>滥用权力</a:t>
                      </a:r>
                      <a:endParaRPr lang="zh-CN" sz="2000" kern="100" dirty="0">
                        <a:solidFill>
                          <a:srgbClr val="7030A0"/>
                        </a:solidFill>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solidFill>
                            <a:srgbClr val="7030A0"/>
                          </a:solidFill>
                          <a:latin typeface="微软雅黑" pitchFamily="34" charset="-122"/>
                          <a:ea typeface="微软雅黑" pitchFamily="34" charset="-122"/>
                          <a:cs typeface="Times New Roman"/>
                        </a:rPr>
                        <a:t>明知</a:t>
                      </a:r>
                      <a:r>
                        <a:rPr lang="zh-CN" sz="2000" b="1" kern="100" dirty="0" smtClean="0">
                          <a:solidFill>
                            <a:srgbClr val="7030A0"/>
                          </a:solidFill>
                          <a:latin typeface="微软雅黑" pitchFamily="34" charset="-122"/>
                          <a:ea typeface="微软雅黑" pitchFamily="34" charset="-122"/>
                          <a:cs typeface="Times New Roman"/>
                        </a:rPr>
                        <a:t>违规</a:t>
                      </a:r>
                      <a:r>
                        <a:rPr lang="zh-CN" altLang="en-US" sz="2000" b="1" kern="100" dirty="0" smtClean="0">
                          <a:solidFill>
                            <a:srgbClr val="7030A0"/>
                          </a:solidFill>
                          <a:latin typeface="微软雅黑" pitchFamily="34" charset="-122"/>
                          <a:ea typeface="微软雅黑" pitchFamily="34" charset="-122"/>
                          <a:cs typeface="Times New Roman"/>
                        </a:rPr>
                        <a:t>，</a:t>
                      </a:r>
                      <a:r>
                        <a:rPr lang="zh-CN" sz="2000" b="1" kern="100" dirty="0" smtClean="0">
                          <a:solidFill>
                            <a:srgbClr val="7030A0"/>
                          </a:solidFill>
                          <a:latin typeface="微软雅黑" pitchFamily="34" charset="-122"/>
                          <a:ea typeface="微软雅黑" pitchFamily="34" charset="-122"/>
                          <a:cs typeface="Times New Roman"/>
                        </a:rPr>
                        <a:t>仍然</a:t>
                      </a:r>
                      <a:r>
                        <a:rPr lang="zh-CN" sz="2000" b="1" kern="100" dirty="0">
                          <a:solidFill>
                            <a:srgbClr val="7030A0"/>
                          </a:solidFill>
                          <a:latin typeface="微软雅黑" pitchFamily="34" charset="-122"/>
                          <a:ea typeface="微软雅黑" pitchFamily="34" charset="-122"/>
                          <a:cs typeface="Times New Roman"/>
                        </a:rPr>
                        <a:t>实施</a:t>
                      </a:r>
                      <a:endParaRPr lang="zh-CN" sz="2000" kern="100" dirty="0">
                        <a:solidFill>
                          <a:srgbClr val="7030A0"/>
                        </a:solidFill>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solidFill>
                            <a:srgbClr val="7030A0"/>
                          </a:solidFill>
                          <a:latin typeface="微软雅黑" pitchFamily="34" charset="-122"/>
                          <a:ea typeface="微软雅黑" pitchFamily="34" charset="-122"/>
                          <a:cs typeface="Times New Roman"/>
                        </a:rPr>
                        <a:t>主动</a:t>
                      </a:r>
                      <a:r>
                        <a:rPr lang="zh-CN" sz="2000" b="1" kern="100" dirty="0" smtClean="0">
                          <a:solidFill>
                            <a:srgbClr val="7030A0"/>
                          </a:solidFill>
                          <a:latin typeface="微软雅黑" pitchFamily="34" charset="-122"/>
                          <a:ea typeface="微软雅黑" pitchFamily="34" charset="-122"/>
                          <a:cs typeface="Times New Roman"/>
                        </a:rPr>
                        <a:t>策划</a:t>
                      </a:r>
                      <a:r>
                        <a:rPr lang="en-US" sz="2000" b="1" kern="100" dirty="0" smtClean="0">
                          <a:solidFill>
                            <a:srgbClr val="7030A0"/>
                          </a:solidFill>
                          <a:latin typeface="微软雅黑" pitchFamily="34" charset="-122"/>
                          <a:ea typeface="微软雅黑" pitchFamily="34" charset="-122"/>
                          <a:cs typeface="Times New Roman"/>
                        </a:rPr>
                        <a:t>+</a:t>
                      </a:r>
                      <a:r>
                        <a:rPr lang="zh-CN" sz="2000" b="1" kern="100" dirty="0">
                          <a:solidFill>
                            <a:srgbClr val="7030A0"/>
                          </a:solidFill>
                          <a:latin typeface="微软雅黑" pitchFamily="34" charset="-122"/>
                          <a:ea typeface="微软雅黑" pitchFamily="34" charset="-122"/>
                          <a:cs typeface="Times New Roman"/>
                        </a:rPr>
                        <a:t>掩盖痕迹</a:t>
                      </a:r>
                      <a:endParaRPr lang="zh-CN" sz="2000" kern="100" dirty="0">
                        <a:solidFill>
                          <a:srgbClr val="7030A0"/>
                        </a:solidFill>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solidFill>
                            <a:srgbClr val="7030A0"/>
                          </a:solidFill>
                          <a:latin typeface="微软雅黑" pitchFamily="34" charset="-122"/>
                          <a:ea typeface="微软雅黑" pitchFamily="34" charset="-122"/>
                          <a:cs typeface="Times New Roman"/>
                        </a:rPr>
                        <a:t>重大经济损失</a:t>
                      </a:r>
                      <a:r>
                        <a:rPr lang="en-US" sz="2000" b="1" kern="100" dirty="0">
                          <a:solidFill>
                            <a:srgbClr val="7030A0"/>
                          </a:solidFill>
                          <a:latin typeface="微软雅黑" pitchFamily="34" charset="-122"/>
                          <a:ea typeface="微软雅黑" pitchFamily="34" charset="-122"/>
                          <a:cs typeface="Times New Roman"/>
                        </a:rPr>
                        <a:t>/</a:t>
                      </a:r>
                      <a:r>
                        <a:rPr lang="zh-CN" sz="2000" b="1" kern="100" dirty="0">
                          <a:solidFill>
                            <a:srgbClr val="7030A0"/>
                          </a:solidFill>
                          <a:latin typeface="微软雅黑" pitchFamily="34" charset="-122"/>
                          <a:ea typeface="微软雅黑" pitchFamily="34" charset="-122"/>
                          <a:cs typeface="Times New Roman"/>
                        </a:rPr>
                        <a:t>法律追责</a:t>
                      </a:r>
                      <a:endParaRPr lang="zh-CN" sz="2000" kern="100" dirty="0">
                        <a:solidFill>
                          <a:srgbClr val="7030A0"/>
                        </a:solidFill>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53886">
                <a:tc>
                  <a:txBody>
                    <a:bodyPr/>
                    <a:lstStyle/>
                    <a:p>
                      <a:pPr algn="ctr">
                        <a:lnSpc>
                          <a:spcPts val="4000"/>
                        </a:lnSpc>
                        <a:spcAft>
                          <a:spcPts val="0"/>
                        </a:spcAft>
                      </a:pPr>
                      <a:r>
                        <a:rPr lang="zh-CN" sz="2000" b="1" kern="100" dirty="0">
                          <a:solidFill>
                            <a:srgbClr val="002060"/>
                          </a:solidFill>
                          <a:latin typeface="微软雅黑" pitchFamily="34" charset="-122"/>
                          <a:ea typeface="微软雅黑" pitchFamily="34" charset="-122"/>
                          <a:cs typeface="Times New Roman"/>
                        </a:rPr>
                        <a:t>受骗违规</a:t>
                      </a:r>
                      <a:endParaRPr lang="zh-CN" sz="2000" kern="100" dirty="0">
                        <a:solidFill>
                          <a:srgbClr val="002060"/>
                        </a:solidFill>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solidFill>
                            <a:srgbClr val="002060"/>
                          </a:solidFill>
                          <a:latin typeface="微软雅黑" pitchFamily="34" charset="-122"/>
                          <a:ea typeface="微软雅黑" pitchFamily="34" charset="-122"/>
                          <a:cs typeface="Times New Roman"/>
                        </a:rPr>
                        <a:t>无主观恶意但轻信他人</a:t>
                      </a:r>
                      <a:endParaRPr lang="zh-CN" sz="2000" kern="100" dirty="0">
                        <a:solidFill>
                          <a:srgbClr val="002060"/>
                        </a:solidFill>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solidFill>
                            <a:srgbClr val="002060"/>
                          </a:solidFill>
                          <a:latin typeface="微软雅黑" pitchFamily="34" charset="-122"/>
                          <a:ea typeface="微软雅黑" pitchFamily="34" charset="-122"/>
                          <a:cs typeface="Times New Roman"/>
                        </a:rPr>
                        <a:t>被</a:t>
                      </a:r>
                      <a:r>
                        <a:rPr lang="zh-CN" sz="2000" b="1" kern="100" dirty="0" smtClean="0">
                          <a:solidFill>
                            <a:srgbClr val="002060"/>
                          </a:solidFill>
                          <a:latin typeface="微软雅黑" pitchFamily="34" charset="-122"/>
                          <a:ea typeface="微软雅黑" pitchFamily="34" charset="-122"/>
                          <a:cs typeface="Times New Roman"/>
                        </a:rPr>
                        <a:t>误导</a:t>
                      </a:r>
                      <a:r>
                        <a:rPr lang="zh-CN" altLang="en-US" sz="2000" b="1" kern="100" dirty="0" smtClean="0">
                          <a:solidFill>
                            <a:srgbClr val="002060"/>
                          </a:solidFill>
                          <a:latin typeface="微软雅黑" pitchFamily="34" charset="-122"/>
                          <a:ea typeface="微软雅黑" pitchFamily="34" charset="-122"/>
                          <a:cs typeface="Times New Roman"/>
                        </a:rPr>
                        <a:t>，认为</a:t>
                      </a:r>
                      <a:r>
                        <a:rPr lang="zh-CN" sz="2000" b="1" kern="100" dirty="0" smtClean="0">
                          <a:solidFill>
                            <a:srgbClr val="002060"/>
                          </a:solidFill>
                          <a:latin typeface="微软雅黑" pitchFamily="34" charset="-122"/>
                          <a:ea typeface="微软雅黑" pitchFamily="34" charset="-122"/>
                          <a:cs typeface="Times New Roman"/>
                        </a:rPr>
                        <a:t>行为</a:t>
                      </a:r>
                      <a:r>
                        <a:rPr lang="zh-CN" altLang="en-US" sz="2000" b="1" kern="100" dirty="0" smtClean="0">
                          <a:solidFill>
                            <a:srgbClr val="002060"/>
                          </a:solidFill>
                          <a:latin typeface="微软雅黑" pitchFamily="34" charset="-122"/>
                          <a:ea typeface="微软雅黑" pitchFamily="34" charset="-122"/>
                          <a:cs typeface="Times New Roman"/>
                        </a:rPr>
                        <a:t>是</a:t>
                      </a:r>
                      <a:r>
                        <a:rPr lang="zh-CN" sz="2000" b="1" kern="100" dirty="0" smtClean="0">
                          <a:solidFill>
                            <a:srgbClr val="002060"/>
                          </a:solidFill>
                          <a:latin typeface="微软雅黑" pitchFamily="34" charset="-122"/>
                          <a:ea typeface="微软雅黑" pitchFamily="34" charset="-122"/>
                          <a:cs typeface="Times New Roman"/>
                        </a:rPr>
                        <a:t>合法</a:t>
                      </a:r>
                      <a:r>
                        <a:rPr lang="zh-CN" altLang="en-US" sz="2000" b="1" kern="100" dirty="0" smtClean="0">
                          <a:solidFill>
                            <a:srgbClr val="002060"/>
                          </a:solidFill>
                          <a:latin typeface="微软雅黑" pitchFamily="34" charset="-122"/>
                          <a:ea typeface="微软雅黑" pitchFamily="34" charset="-122"/>
                          <a:cs typeface="Times New Roman"/>
                        </a:rPr>
                        <a:t>的</a:t>
                      </a:r>
                      <a:endParaRPr lang="zh-CN" sz="2000" kern="100" dirty="0">
                        <a:solidFill>
                          <a:srgbClr val="002060"/>
                        </a:solidFill>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solidFill>
                            <a:srgbClr val="002060"/>
                          </a:solidFill>
                          <a:latin typeface="微软雅黑" pitchFamily="34" charset="-122"/>
                          <a:ea typeface="微软雅黑" pitchFamily="34" charset="-122"/>
                          <a:cs typeface="Times New Roman"/>
                        </a:rPr>
                        <a:t>被动</a:t>
                      </a:r>
                      <a:r>
                        <a:rPr lang="zh-CN" sz="2000" b="1" kern="100" dirty="0" smtClean="0">
                          <a:solidFill>
                            <a:srgbClr val="002060"/>
                          </a:solidFill>
                          <a:latin typeface="微软雅黑" pitchFamily="34" charset="-122"/>
                          <a:ea typeface="微软雅黑" pitchFamily="34" charset="-122"/>
                          <a:cs typeface="Times New Roman"/>
                        </a:rPr>
                        <a:t>执行</a:t>
                      </a:r>
                      <a:r>
                        <a:rPr lang="en-US" sz="2000" b="1" kern="100" dirty="0" smtClean="0">
                          <a:solidFill>
                            <a:srgbClr val="002060"/>
                          </a:solidFill>
                          <a:latin typeface="微软雅黑" pitchFamily="34" charset="-122"/>
                          <a:ea typeface="微软雅黑" pitchFamily="34" charset="-122"/>
                          <a:cs typeface="Times New Roman"/>
                        </a:rPr>
                        <a:t>+</a:t>
                      </a:r>
                      <a:r>
                        <a:rPr lang="zh-CN" sz="2000" b="1" kern="100" dirty="0">
                          <a:solidFill>
                            <a:srgbClr val="002060"/>
                          </a:solidFill>
                          <a:latin typeface="微软雅黑" pitchFamily="34" charset="-122"/>
                          <a:ea typeface="微软雅黑" pitchFamily="34" charset="-122"/>
                          <a:cs typeface="Times New Roman"/>
                        </a:rPr>
                        <a:t>缺乏核查</a:t>
                      </a:r>
                      <a:endParaRPr lang="zh-CN" sz="2000" kern="100" dirty="0">
                        <a:solidFill>
                          <a:srgbClr val="002060"/>
                        </a:solidFill>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solidFill>
                            <a:srgbClr val="002060"/>
                          </a:solidFill>
                          <a:latin typeface="微软雅黑" pitchFamily="34" charset="-122"/>
                          <a:ea typeface="微软雅黑" pitchFamily="34" charset="-122"/>
                          <a:cs typeface="Times New Roman"/>
                        </a:rPr>
                        <a:t>连带责任</a:t>
                      </a:r>
                      <a:r>
                        <a:rPr lang="en-US" sz="2000" b="1" kern="100" dirty="0" smtClean="0">
                          <a:solidFill>
                            <a:srgbClr val="002060"/>
                          </a:solidFill>
                          <a:latin typeface="微软雅黑" pitchFamily="34" charset="-122"/>
                          <a:ea typeface="微软雅黑" pitchFamily="34" charset="-122"/>
                          <a:cs typeface="Times New Roman"/>
                        </a:rPr>
                        <a:t>/</a:t>
                      </a:r>
                      <a:r>
                        <a:rPr lang="zh-CN" sz="2000" b="1" kern="100" dirty="0" smtClean="0">
                          <a:solidFill>
                            <a:srgbClr val="002060"/>
                          </a:solidFill>
                          <a:latin typeface="微软雅黑" pitchFamily="34" charset="-122"/>
                          <a:ea typeface="微软雅黑" pitchFamily="34" charset="-122"/>
                          <a:cs typeface="Times New Roman"/>
                        </a:rPr>
                        <a:t>系统</a:t>
                      </a:r>
                      <a:r>
                        <a:rPr lang="zh-CN" sz="2000" b="1" kern="100" dirty="0">
                          <a:solidFill>
                            <a:srgbClr val="002060"/>
                          </a:solidFill>
                          <a:latin typeface="微软雅黑" pitchFamily="34" charset="-122"/>
                          <a:ea typeface="微软雅黑" pitchFamily="34" charset="-122"/>
                          <a:cs typeface="Times New Roman"/>
                        </a:rPr>
                        <a:t>漏洞暴露</a:t>
                      </a:r>
                      <a:endParaRPr lang="zh-CN" sz="2000" kern="100" dirty="0">
                        <a:solidFill>
                          <a:srgbClr val="002060"/>
                        </a:solidFill>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53886">
                <a:tc>
                  <a:txBody>
                    <a:bodyPr/>
                    <a:lstStyle/>
                    <a:p>
                      <a:pPr algn="ctr">
                        <a:lnSpc>
                          <a:spcPts val="4000"/>
                        </a:lnSpc>
                        <a:spcAft>
                          <a:spcPts val="0"/>
                        </a:spcAft>
                      </a:pPr>
                      <a:r>
                        <a:rPr lang="zh-CN" sz="2000" b="1" kern="100">
                          <a:latin typeface="微软雅黑" pitchFamily="34" charset="-122"/>
                          <a:ea typeface="微软雅黑" pitchFamily="34" charset="-122"/>
                          <a:cs typeface="Times New Roman"/>
                        </a:rPr>
                        <a:t>无知违规</a:t>
                      </a:r>
                      <a:endParaRPr lang="zh-CN" sz="2000" kern="100">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latin typeface="微软雅黑" pitchFamily="34" charset="-122"/>
                          <a:ea typeface="微软雅黑" pitchFamily="34" charset="-122"/>
                          <a:cs typeface="Times New Roman"/>
                        </a:rPr>
                        <a:t>无主观故意</a:t>
                      </a:r>
                      <a:endParaRPr lang="zh-CN" sz="2000" kern="100" dirty="0">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latin typeface="微软雅黑" pitchFamily="34" charset="-122"/>
                          <a:ea typeface="微软雅黑" pitchFamily="34" charset="-122"/>
                          <a:cs typeface="Times New Roman"/>
                        </a:rPr>
                        <a:t>不了解</a:t>
                      </a:r>
                      <a:r>
                        <a:rPr lang="zh-CN" sz="2000" b="1" kern="100" dirty="0" smtClean="0">
                          <a:latin typeface="微软雅黑" pitchFamily="34" charset="-122"/>
                          <a:ea typeface="微软雅黑" pitchFamily="34" charset="-122"/>
                          <a:cs typeface="Times New Roman"/>
                        </a:rPr>
                        <a:t>规则与</a:t>
                      </a:r>
                      <a:r>
                        <a:rPr lang="zh-CN" altLang="en-US" sz="2000" b="1" kern="100" dirty="0" smtClean="0">
                          <a:latin typeface="微软雅黑" pitchFamily="34" charset="-122"/>
                          <a:ea typeface="微软雅黑" pitchFamily="34" charset="-122"/>
                          <a:cs typeface="Times New Roman"/>
                        </a:rPr>
                        <a:t>相关</a:t>
                      </a:r>
                      <a:r>
                        <a:rPr lang="zh-CN" sz="2000" b="1" kern="100" dirty="0" smtClean="0">
                          <a:latin typeface="微软雅黑" pitchFamily="34" charset="-122"/>
                          <a:ea typeface="微软雅黑" pitchFamily="34" charset="-122"/>
                          <a:cs typeface="Times New Roman"/>
                        </a:rPr>
                        <a:t>要求</a:t>
                      </a:r>
                      <a:endParaRPr lang="zh-CN" sz="2000" kern="100" dirty="0">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latin typeface="微软雅黑" pitchFamily="34" charset="-122"/>
                          <a:ea typeface="微软雅黑" pitchFamily="34" charset="-122"/>
                          <a:cs typeface="Times New Roman"/>
                        </a:rPr>
                        <a:t>盲目</a:t>
                      </a:r>
                      <a:r>
                        <a:rPr lang="zh-CN" sz="2000" b="1" kern="100" dirty="0" smtClean="0">
                          <a:latin typeface="微软雅黑" pitchFamily="34" charset="-122"/>
                          <a:ea typeface="微软雅黑" pitchFamily="34" charset="-122"/>
                          <a:cs typeface="Times New Roman"/>
                        </a:rPr>
                        <a:t>操作</a:t>
                      </a:r>
                      <a:r>
                        <a:rPr lang="en-US" sz="2000" b="1" kern="100" dirty="0" smtClean="0">
                          <a:latin typeface="微软雅黑" pitchFamily="34" charset="-122"/>
                          <a:ea typeface="微软雅黑" pitchFamily="34" charset="-122"/>
                          <a:cs typeface="Times New Roman"/>
                        </a:rPr>
                        <a:t>+</a:t>
                      </a:r>
                      <a:r>
                        <a:rPr lang="zh-CN" sz="2000" b="1" kern="100" dirty="0">
                          <a:latin typeface="微软雅黑" pitchFamily="34" charset="-122"/>
                          <a:ea typeface="微软雅黑" pitchFamily="34" charset="-122"/>
                          <a:cs typeface="Times New Roman"/>
                        </a:rPr>
                        <a:t>无规避意识</a:t>
                      </a:r>
                      <a:endParaRPr lang="zh-CN" sz="2000" kern="100" dirty="0">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4000"/>
                        </a:lnSpc>
                        <a:spcAft>
                          <a:spcPts val="0"/>
                        </a:spcAft>
                      </a:pPr>
                      <a:r>
                        <a:rPr lang="zh-CN" sz="2000" b="1" kern="100" dirty="0">
                          <a:latin typeface="微软雅黑" pitchFamily="34" charset="-122"/>
                          <a:ea typeface="微软雅黑" pitchFamily="34" charset="-122"/>
                          <a:cs typeface="Times New Roman"/>
                        </a:rPr>
                        <a:t>轻微处罚</a:t>
                      </a:r>
                      <a:r>
                        <a:rPr lang="en-US" sz="2000" b="1" kern="100" dirty="0" smtClean="0">
                          <a:latin typeface="微软雅黑" pitchFamily="34" charset="-122"/>
                          <a:ea typeface="微软雅黑" pitchFamily="34" charset="-122"/>
                          <a:cs typeface="Times New Roman"/>
                        </a:rPr>
                        <a:t>/</a:t>
                      </a:r>
                      <a:r>
                        <a:rPr lang="zh-CN" sz="2000" b="1" kern="100" dirty="0" smtClean="0">
                          <a:latin typeface="微软雅黑" pitchFamily="34" charset="-122"/>
                          <a:ea typeface="微软雅黑" pitchFamily="34" charset="-122"/>
                          <a:cs typeface="Times New Roman"/>
                        </a:rPr>
                        <a:t>制度</a:t>
                      </a:r>
                      <a:r>
                        <a:rPr lang="zh-CN" sz="2000" b="1" kern="100" dirty="0">
                          <a:latin typeface="微软雅黑" pitchFamily="34" charset="-122"/>
                          <a:ea typeface="微软雅黑" pitchFamily="34" charset="-122"/>
                          <a:cs typeface="Times New Roman"/>
                        </a:rPr>
                        <a:t>完善契机</a:t>
                      </a:r>
                      <a:endParaRPr lang="zh-CN" sz="2000" kern="100" dirty="0">
                        <a:latin typeface="微软雅黑" pitchFamily="34" charset="-122"/>
                        <a:ea typeface="微软雅黑" pitchFamily="34" charset="-122"/>
                        <a:cs typeface="Times New Roman"/>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wipe dir="d"/>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567559" y="1355829"/>
            <a:ext cx="4114799" cy="5076502"/>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00234" y="1527488"/>
            <a:ext cx="406400" cy="406400"/>
          </a:xfrm>
          <a:prstGeom prst="rect">
            <a:avLst/>
          </a:prstGeom>
        </p:spPr>
      </p:pic>
      <p:sp>
        <p:nvSpPr>
          <p:cNvPr id="5" name="AutoShape 5"/>
          <p:cNvSpPr/>
          <p:nvPr/>
        </p:nvSpPr>
        <p:spPr>
          <a:xfrm>
            <a:off x="1618596" y="1543254"/>
            <a:ext cx="2669628"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pitchFamily="34" charset="-122"/>
                <a:ea typeface="微软雅黑" pitchFamily="34" charset="-122"/>
              </a:rPr>
              <a:t>审计报告的规范流程</a:t>
            </a:r>
            <a:endParaRPr lang="en-US" sz="1100" dirty="0">
              <a:latin typeface="微软雅黑" pitchFamily="34" charset="-122"/>
              <a:ea typeface="微软雅黑" pitchFamily="34" charset="-122"/>
            </a:endParaRPr>
          </a:p>
        </p:txBody>
      </p:sp>
      <p:cxnSp>
        <p:nvCxnSpPr>
          <p:cNvPr id="6" name="Connector 6"/>
          <p:cNvCxnSpPr/>
          <p:nvPr/>
        </p:nvCxnSpPr>
        <p:spPr>
          <a:xfrm flipV="1">
            <a:off x="1016000" y="1954915"/>
            <a:ext cx="3414110" cy="7875"/>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015999" y="2301771"/>
            <a:ext cx="3272225" cy="3799490"/>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问题</a:t>
            </a:r>
            <a:r>
              <a:rPr lang="zh-CN" altLang="en-US" sz="1600" dirty="0" smtClean="0">
                <a:latin typeface="微软雅黑"/>
                <a:ea typeface="微软雅黑"/>
                <a:cs typeface="微软雅黑"/>
                <a:sym typeface="微软雅黑"/>
              </a:rPr>
              <a:t>、责任、绩效与建议是经济责任审计报告中最重要的四个部分，四</a:t>
            </a:r>
            <a:r>
              <a:rPr lang="zh-CN" altLang="en-US" sz="1600" dirty="0" smtClean="0">
                <a:latin typeface="微软雅黑"/>
                <a:ea typeface="微软雅黑"/>
                <a:cs typeface="微软雅黑"/>
                <a:sym typeface="微软雅黑"/>
              </a:rPr>
              <a:t>者并非</a:t>
            </a:r>
            <a:r>
              <a:rPr lang="zh-CN" altLang="en-US" sz="1600" dirty="0" smtClean="0">
                <a:latin typeface="微软雅黑"/>
                <a:ea typeface="微软雅黑"/>
                <a:cs typeface="微软雅黑"/>
                <a:sym typeface="微软雅黑"/>
              </a:rPr>
              <a:t>孤立存在，而是构成一个逻辑严密、环环相扣的证据链与论证体系，共同服务于“客观、全面、精准评价领导干部</a:t>
            </a:r>
            <a:r>
              <a:rPr lang="zh-CN" altLang="en-US" sz="1600" dirty="0" smtClean="0">
                <a:latin typeface="微软雅黑"/>
                <a:ea typeface="微软雅黑"/>
                <a:cs typeface="微软雅黑"/>
                <a:sym typeface="微软雅黑"/>
              </a:rPr>
              <a:t>”这个核心</a:t>
            </a:r>
            <a:r>
              <a:rPr lang="zh-CN" altLang="en-US" sz="1600" dirty="0" smtClean="0">
                <a:latin typeface="微软雅黑"/>
                <a:ea typeface="微软雅黑"/>
                <a:cs typeface="微软雅黑"/>
                <a:sym typeface="微软雅黑"/>
              </a:rPr>
              <a:t>目标。其内容衔接、思维平衡与逻辑自洽的</a:t>
            </a:r>
            <a:r>
              <a:rPr lang="zh-CN" altLang="en-US" sz="1600" dirty="0" smtClean="0">
                <a:latin typeface="微软雅黑"/>
                <a:ea typeface="微软雅黑"/>
                <a:cs typeface="微软雅黑"/>
                <a:sym typeface="微软雅黑"/>
              </a:rPr>
              <a:t>成败直接</a:t>
            </a:r>
            <a:r>
              <a:rPr lang="zh-CN" altLang="en-US" sz="1600" dirty="0" smtClean="0">
                <a:latin typeface="微软雅黑"/>
                <a:ea typeface="微软雅黑"/>
                <a:cs typeface="微软雅黑"/>
                <a:sym typeface="微软雅黑"/>
              </a:rPr>
              <a:t>决定了报告的权威性和可用性。一份优秀的经济责任审计</a:t>
            </a:r>
            <a:r>
              <a:rPr lang="zh-CN" altLang="en-US" sz="1600" dirty="0" smtClean="0">
                <a:latin typeface="微软雅黑"/>
                <a:ea typeface="微软雅黑"/>
                <a:cs typeface="微软雅黑"/>
                <a:sym typeface="微软雅黑"/>
              </a:rPr>
              <a:t>报告既要</a:t>
            </a:r>
            <a:r>
              <a:rPr lang="zh-CN" altLang="en-US" sz="1600" dirty="0" smtClean="0">
                <a:latin typeface="微软雅黑"/>
                <a:ea typeface="微软雅黑"/>
                <a:cs typeface="微软雅黑"/>
                <a:sym typeface="微软雅黑"/>
              </a:rPr>
              <a:t>直面问题、严肃定责，也要实事求是、肯定成绩；建议既要治标，更要治本。</a:t>
            </a:r>
            <a:endParaRPr lang="en-US" sz="16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2"/>
          <p:cNvSpPr/>
          <p:nvPr/>
        </p:nvSpPr>
        <p:spPr>
          <a:xfrm>
            <a:off x="315310" y="430042"/>
            <a:ext cx="10499836"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第二节 审计报告生成逻辑与流程规范</a:t>
            </a:r>
            <a:endParaRPr lang="en-US" sz="1100" dirty="0"/>
          </a:p>
        </p:txBody>
      </p:sp>
      <p:pic>
        <p:nvPicPr>
          <p:cNvPr id="2" name="图片 1"/>
          <p:cNvPicPr>
            <a:picLocks noChangeAspect="1"/>
          </p:cNvPicPr>
          <p:nvPr/>
        </p:nvPicPr>
        <p:blipFill>
          <a:blip r:embed="rId6"/>
          <a:stretch>
            <a:fillRect/>
          </a:stretch>
        </p:blipFill>
        <p:spPr>
          <a:xfrm>
            <a:off x="4890820" y="1455228"/>
            <a:ext cx="6934415" cy="4877703"/>
          </a:xfrm>
          <a:prstGeom prst="rect">
            <a:avLst/>
          </a:prstGeom>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第三节 审计写作文风和语言表述要求</a:t>
            </a:r>
            <a:endParaRPr lang="en-US" sz="1100" dirty="0"/>
          </a:p>
        </p:txBody>
      </p:sp>
      <p:sp>
        <p:nvSpPr>
          <p:cNvPr id="3" name="AutoShape 3"/>
          <p:cNvSpPr/>
          <p:nvPr/>
        </p:nvSpPr>
        <p:spPr>
          <a:xfrm>
            <a:off x="762000" y="1651000"/>
            <a:ext cx="3378200" cy="4318000"/>
          </a:xfrm>
          <a:prstGeom prst="roundRect">
            <a:avLst>
              <a:gd name="adj" fmla="val 3759"/>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2413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写作文风的基本要求</a:t>
            </a:r>
            <a:endParaRPr lang="en-US" sz="1100" dirty="0"/>
          </a:p>
        </p:txBody>
      </p:sp>
      <p:cxnSp>
        <p:nvCxnSpPr>
          <p:cNvPr id="6" name="Connector 6"/>
          <p:cNvCxnSpPr/>
          <p:nvPr/>
        </p:nvCxnSpPr>
        <p:spPr>
          <a:xfrm rot="-15211">
            <a:off x="1016014" y="2343150"/>
            <a:ext cx="28702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7" name="AutoShape 7"/>
          <p:cNvSpPr/>
          <p:nvPr/>
        </p:nvSpPr>
        <p:spPr>
          <a:xfrm>
            <a:off x="1016000" y="2476500"/>
            <a:ext cx="2870200" cy="3175000"/>
          </a:xfrm>
          <a:prstGeom prst="rect">
            <a:avLst/>
          </a:prstGeom>
          <a:noFill/>
          <a:ln w="12700" cap="flat" cmpd="sng">
            <a:noFill/>
            <a:prstDash val="solid"/>
            <a:round/>
          </a:ln>
        </p:spPr>
        <p:txBody>
          <a:bodyPr vert="horz" wrap="square" lIns="0" tIns="0" rIns="0" bIns="0" rtlCol="0" anchor="ctr" anchorCtr="0"/>
          <a:lstStyle/>
          <a:p>
            <a:pPr marL="177800" indent="-177800">
              <a:lnSpc>
                <a:spcPct val="150000"/>
              </a:lnSpc>
              <a:buChar char="•"/>
              <a:defRPr/>
            </a:pPr>
            <a:r>
              <a:rPr lang="zh-CN" altLang="en-US" sz="1600" dirty="0" smtClean="0">
                <a:latin typeface="微软雅黑"/>
                <a:ea typeface="微软雅黑"/>
                <a:cs typeface="微软雅黑"/>
                <a:sym typeface="微软雅黑"/>
              </a:rPr>
              <a:t>经济责任审计报告应当事实清楚、评价客观、责任明确、用词恰当、文字精炼、通俗易懂。每个词、每句话都应</a:t>
            </a:r>
            <a:r>
              <a:rPr lang="zh-CN" altLang="en-US" sz="1600" dirty="0" smtClean="0">
                <a:latin typeface="微软雅黑"/>
                <a:ea typeface="微软雅黑"/>
                <a:cs typeface="微软雅黑"/>
                <a:sym typeface="微软雅黑"/>
              </a:rPr>
              <a:t>围绕界定</a:t>
            </a:r>
            <a:r>
              <a:rPr lang="zh-CN" altLang="en-US" sz="1600" dirty="0" smtClean="0">
                <a:latin typeface="微软雅黑"/>
                <a:ea typeface="微软雅黑"/>
                <a:cs typeface="微软雅黑"/>
                <a:sym typeface="微软雅黑"/>
              </a:rPr>
              <a:t>人的经济责任展开，以确保这份报告经得起检验，并真正成为干部管理监督的有效依据。其写作风格与语言表述兼具专业性与</a:t>
            </a:r>
            <a:r>
              <a:rPr lang="zh-CN" altLang="en-US" sz="1600" dirty="0" smtClean="0">
                <a:latin typeface="微软雅黑"/>
                <a:ea typeface="微软雅黑"/>
                <a:cs typeface="微软雅黑"/>
                <a:sym typeface="微软雅黑"/>
              </a:rPr>
              <a:t>可读性。</a:t>
            </a:r>
            <a:endParaRPr lang="en-US" sz="1600" i="0" u="none" strike="noStrike" dirty="0">
              <a:solidFill>
                <a:srgbClr val="000000"/>
              </a:solidFill>
              <a:latin typeface="微软雅黑"/>
              <a:ea typeface="微软雅黑"/>
              <a:cs typeface="微软雅黑"/>
              <a:sym typeface="微软雅黑"/>
            </a:endParaRPr>
          </a:p>
        </p:txBody>
      </p:sp>
      <p:sp>
        <p:nvSpPr>
          <p:cNvPr id="8" name="AutoShape 8"/>
          <p:cNvSpPr/>
          <p:nvPr/>
        </p:nvSpPr>
        <p:spPr>
          <a:xfrm>
            <a:off x="4484623" y="1650999"/>
            <a:ext cx="3378200" cy="4318000"/>
          </a:xfrm>
          <a:prstGeom prst="roundRect">
            <a:avLst>
              <a:gd name="adj" fmla="val 3759"/>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506306" y="1905000"/>
            <a:ext cx="406400" cy="406400"/>
          </a:xfrm>
          <a:prstGeom prst="rect">
            <a:avLst/>
          </a:prstGeom>
        </p:spPr>
      </p:pic>
      <p:sp>
        <p:nvSpPr>
          <p:cNvPr id="10" name="AutoShape 10"/>
          <p:cNvSpPr/>
          <p:nvPr/>
        </p:nvSpPr>
        <p:spPr>
          <a:xfrm>
            <a:off x="4934607" y="1879600"/>
            <a:ext cx="2634593"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遣词用语的规范要求</a:t>
            </a:r>
            <a:endParaRPr lang="en-US" sz="1100" dirty="0"/>
          </a:p>
        </p:txBody>
      </p:sp>
      <p:cxnSp>
        <p:nvCxnSpPr>
          <p:cNvPr id="11" name="Connector 11"/>
          <p:cNvCxnSpPr/>
          <p:nvPr/>
        </p:nvCxnSpPr>
        <p:spPr>
          <a:xfrm rot="-15211">
            <a:off x="4648214" y="2343150"/>
            <a:ext cx="28702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12" name="AutoShape 12"/>
          <p:cNvSpPr/>
          <p:nvPr/>
        </p:nvSpPr>
        <p:spPr>
          <a:xfrm>
            <a:off x="4648200" y="2476500"/>
            <a:ext cx="2870200" cy="3175000"/>
          </a:xfrm>
          <a:prstGeom prst="rect">
            <a:avLst/>
          </a:prstGeom>
          <a:noFill/>
          <a:ln w="12700" cap="flat" cmpd="sng">
            <a:noFill/>
            <a:prstDash val="solid"/>
            <a:round/>
          </a:ln>
        </p:spPr>
        <p:txBody>
          <a:bodyPr vert="horz" wrap="square" lIns="0" tIns="0" rIns="0" bIns="0" rtlCol="0" anchor="ctr" anchorCtr="0"/>
          <a:lstStyle/>
          <a:p>
            <a:pPr marL="177800" indent="-177800">
              <a:lnSpc>
                <a:spcPct val="150000"/>
              </a:lnSpc>
              <a:buChar char="•"/>
              <a:defRPr/>
            </a:pPr>
            <a:r>
              <a:rPr lang="zh-CN" altLang="en-US" sz="1600" dirty="0" smtClean="0">
                <a:latin typeface="微软雅黑"/>
                <a:ea typeface="微软雅黑"/>
                <a:cs typeface="微软雅黑"/>
                <a:sym typeface="微软雅黑"/>
              </a:rPr>
              <a:t>遣词用语不仅是文字表达，更是法律、政策和专业判断的精确传递。审计报告作为审计结果的最终载体，不仅是组织部门考核、任免、奖惩干部的重要依据，更可能成为纪检监察和司法程序中的关键证据。所以遣词用语的总体规范要求是客观、精准、严谨、有据。</a:t>
            </a:r>
            <a:endParaRPr lang="en-US" sz="1600" i="0" u="none" strike="noStrike" dirty="0">
              <a:solidFill>
                <a:srgbClr val="000000"/>
              </a:solidFill>
              <a:latin typeface="微软雅黑"/>
              <a:ea typeface="微软雅黑"/>
              <a:cs typeface="微软雅黑"/>
              <a:sym typeface="微软雅黑"/>
            </a:endParaRPr>
          </a:p>
        </p:txBody>
      </p:sp>
      <p:sp>
        <p:nvSpPr>
          <p:cNvPr id="13" name="AutoShape 13"/>
          <p:cNvSpPr/>
          <p:nvPr/>
        </p:nvSpPr>
        <p:spPr>
          <a:xfrm>
            <a:off x="8026400" y="1650999"/>
            <a:ext cx="3378200" cy="4355663"/>
          </a:xfrm>
          <a:prstGeom prst="roundRect">
            <a:avLst>
              <a:gd name="adj" fmla="val 3759"/>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138506" y="1905000"/>
            <a:ext cx="406400" cy="406400"/>
          </a:xfrm>
          <a:prstGeom prst="rect">
            <a:avLst/>
          </a:prstGeom>
        </p:spPr>
      </p:pic>
      <p:sp>
        <p:nvSpPr>
          <p:cNvPr id="15" name="AutoShape 15"/>
          <p:cNvSpPr/>
          <p:nvPr/>
        </p:nvSpPr>
        <p:spPr>
          <a:xfrm>
            <a:off x="8592207" y="1879600"/>
            <a:ext cx="2609193"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关键词语与误用风险</a:t>
            </a:r>
            <a:endParaRPr lang="en-US" sz="1100" dirty="0"/>
          </a:p>
        </p:txBody>
      </p:sp>
      <p:cxnSp>
        <p:nvCxnSpPr>
          <p:cNvPr id="16" name="Connector 16"/>
          <p:cNvCxnSpPr/>
          <p:nvPr/>
        </p:nvCxnSpPr>
        <p:spPr>
          <a:xfrm rot="-15211">
            <a:off x="8280414" y="2343150"/>
            <a:ext cx="28702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17" name="AutoShape 17"/>
          <p:cNvSpPr/>
          <p:nvPr/>
        </p:nvSpPr>
        <p:spPr>
          <a:xfrm>
            <a:off x="8280399" y="2508032"/>
            <a:ext cx="2870229" cy="3175000"/>
          </a:xfrm>
          <a:prstGeom prst="rect">
            <a:avLst/>
          </a:prstGeom>
          <a:noFill/>
          <a:ln w="12700" cap="flat" cmpd="sng">
            <a:noFill/>
            <a:prstDash val="solid"/>
            <a:round/>
          </a:ln>
        </p:spPr>
        <p:txBody>
          <a:bodyPr vert="horz" wrap="square" lIns="0" tIns="0" rIns="0" bIns="0" rtlCol="0" anchor="ctr" anchorCtr="0"/>
          <a:lstStyle/>
          <a:p>
            <a:pPr marL="177800" indent="-177800">
              <a:lnSpc>
                <a:spcPts val="2600"/>
              </a:lnSpc>
              <a:buChar char="•"/>
              <a:defRPr/>
            </a:pPr>
            <a:r>
              <a:rPr lang="zh-CN" altLang="en-US" sz="1600" dirty="0" smtClean="0">
                <a:latin typeface="微软雅黑"/>
                <a:ea typeface="微软雅黑"/>
                <a:cs typeface="微软雅黑"/>
                <a:sym typeface="微软雅黑"/>
              </a:rPr>
              <a:t>审计</a:t>
            </a:r>
            <a:r>
              <a:rPr lang="zh-CN" altLang="en-US" sz="1600" dirty="0" smtClean="0">
                <a:latin typeface="微软雅黑"/>
                <a:ea typeface="微软雅黑"/>
                <a:cs typeface="微软雅黑"/>
                <a:sym typeface="微软雅黑"/>
              </a:rPr>
              <a:t>报告遣词造句</a:t>
            </a:r>
            <a:r>
              <a:rPr lang="zh-CN" altLang="en-US" sz="1600" dirty="0" smtClean="0">
                <a:latin typeface="微软雅黑"/>
                <a:ea typeface="微软雅黑"/>
                <a:cs typeface="微软雅黑"/>
                <a:sym typeface="微软雅黑"/>
              </a:rPr>
              <a:t>的政策性、专业性要求很高</a:t>
            </a:r>
            <a:r>
              <a:rPr lang="zh-CN" altLang="en-US" sz="1600" dirty="0" smtClean="0">
                <a:latin typeface="微软雅黑"/>
                <a:ea typeface="微软雅黑"/>
                <a:cs typeface="微软雅黑"/>
                <a:sym typeface="微软雅黑"/>
              </a:rPr>
              <a:t>。例如，对</a:t>
            </a:r>
            <a:r>
              <a:rPr lang="zh-CN" altLang="en-US" sz="1600" dirty="0" smtClean="0">
                <a:latin typeface="微软雅黑"/>
                <a:ea typeface="微软雅黑"/>
                <a:cs typeface="微软雅黑"/>
                <a:sym typeface="微软雅黑"/>
              </a:rPr>
              <a:t>责任性质进行界定时，</a:t>
            </a:r>
            <a:r>
              <a:rPr lang="zh-CN" altLang="en-US" sz="1600" dirty="0" smtClean="0">
                <a:latin typeface="微软雅黑"/>
                <a:ea typeface="微软雅黑"/>
                <a:cs typeface="微软雅黑"/>
                <a:sym typeface="微软雅黑"/>
              </a:rPr>
              <a:t>“错误”“过错”“过失”“失误”</a:t>
            </a:r>
            <a:r>
              <a:rPr lang="zh-CN" altLang="en-US" sz="1600" dirty="0" smtClean="0">
                <a:latin typeface="微软雅黑"/>
                <a:ea typeface="微软雅黑"/>
                <a:cs typeface="微软雅黑"/>
                <a:sym typeface="微软雅黑"/>
              </a:rPr>
              <a:t>等词语的选择至关重要，直接关系到对领导干部或责任人履职行为的最终评价与责任追究。正确区分和使用这些</a:t>
            </a:r>
            <a:r>
              <a:rPr lang="zh-CN" altLang="en-US" sz="1600" dirty="0" smtClean="0">
                <a:latin typeface="微软雅黑"/>
                <a:ea typeface="微软雅黑"/>
                <a:cs typeface="微软雅黑"/>
                <a:sym typeface="微软雅黑"/>
              </a:rPr>
              <a:t>词语是</a:t>
            </a:r>
            <a:r>
              <a:rPr lang="zh-CN" altLang="en-US" sz="1600" dirty="0" smtClean="0">
                <a:latin typeface="微软雅黑"/>
                <a:ea typeface="微软雅黑"/>
                <a:cs typeface="微软雅黑"/>
                <a:sym typeface="微软雅黑"/>
              </a:rPr>
              <a:t>确保审计报告客观、公正、严谨和专业的关键。</a:t>
            </a:r>
            <a:endParaRPr lang="en-US" sz="1600" i="0" u="none" strike="noStrike" dirty="0">
              <a:solidFill>
                <a:srgbClr val="000000"/>
              </a:solidFill>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第四节 审计报告管控规范与操作要点</a:t>
            </a:r>
            <a:endParaRPr lang="en-US" sz="1100" dirty="0"/>
          </a:p>
        </p:txBody>
      </p:sp>
      <p:sp>
        <p:nvSpPr>
          <p:cNvPr id="3" name="AutoShape 3"/>
          <p:cNvSpPr/>
          <p:nvPr/>
        </p:nvSpPr>
        <p:spPr>
          <a:xfrm>
            <a:off x="762000" y="1651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68500"/>
            <a:ext cx="609600" cy="609600"/>
          </a:xfrm>
          <a:prstGeom prst="rect">
            <a:avLst/>
          </a:prstGeom>
        </p:spPr>
      </p:pic>
      <p:sp>
        <p:nvSpPr>
          <p:cNvPr id="5" name="AutoShape 5"/>
          <p:cNvSpPr/>
          <p:nvPr/>
        </p:nvSpPr>
        <p:spPr>
          <a:xfrm>
            <a:off x="1778000" y="1841500"/>
            <a:ext cx="3937000" cy="101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经济责任审计报告的管控要点</a:t>
            </a:r>
            <a:endParaRPr lang="en-US" sz="1400" b="0" i="0" u="none" strike="noStrike" dirty="0">
              <a:solidFill>
                <a:srgbClr val="000000"/>
              </a:solidFill>
              <a:latin typeface="微软雅黑"/>
              <a:ea typeface="微软雅黑"/>
              <a:cs typeface="微软雅黑"/>
              <a:sym typeface="微软雅黑"/>
            </a:endParaRPr>
          </a:p>
        </p:txBody>
      </p:sp>
      <p:sp>
        <p:nvSpPr>
          <p:cNvPr id="6" name="AutoShape 6"/>
          <p:cNvSpPr/>
          <p:nvPr/>
        </p:nvSpPr>
        <p:spPr>
          <a:xfrm>
            <a:off x="6223000" y="1651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968500"/>
            <a:ext cx="609600" cy="609600"/>
          </a:xfrm>
          <a:prstGeom prst="rect">
            <a:avLst/>
          </a:prstGeom>
        </p:spPr>
      </p:pic>
      <p:sp>
        <p:nvSpPr>
          <p:cNvPr id="8" name="AutoShape 8"/>
          <p:cNvSpPr/>
          <p:nvPr/>
        </p:nvSpPr>
        <p:spPr>
          <a:xfrm>
            <a:off x="7239000" y="1841500"/>
            <a:ext cx="3937000" cy="101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健全多级复核责任制</a:t>
            </a:r>
            <a:endParaRPr lang="en-US" sz="1400" b="0" i="0" u="none" strike="noStrike" dirty="0">
              <a:solidFill>
                <a:srgbClr val="000000"/>
              </a:solidFill>
              <a:latin typeface="微软雅黑"/>
              <a:ea typeface="微软雅黑"/>
              <a:cs typeface="微软雅黑"/>
              <a:sym typeface="微软雅黑"/>
            </a:endParaRPr>
          </a:p>
        </p:txBody>
      </p:sp>
      <p:sp>
        <p:nvSpPr>
          <p:cNvPr id="9" name="AutoShape 9"/>
          <p:cNvSpPr/>
          <p:nvPr/>
        </p:nvSpPr>
        <p:spPr>
          <a:xfrm>
            <a:off x="762000" y="32385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556000"/>
            <a:ext cx="609600" cy="609600"/>
          </a:xfrm>
          <a:prstGeom prst="rect">
            <a:avLst/>
          </a:prstGeom>
        </p:spPr>
      </p:pic>
      <p:sp>
        <p:nvSpPr>
          <p:cNvPr id="11" name="AutoShape 11"/>
          <p:cNvSpPr/>
          <p:nvPr/>
        </p:nvSpPr>
        <p:spPr>
          <a:xfrm>
            <a:off x="1778000" y="3429000"/>
            <a:ext cx="3937000" cy="101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征求意见稿的规范化操作程序</a:t>
            </a:r>
            <a:endParaRPr lang="en-US" sz="1400" b="0" i="0" u="none" strike="noStrike" dirty="0">
              <a:solidFill>
                <a:srgbClr val="000000"/>
              </a:solidFill>
              <a:latin typeface="微软雅黑"/>
              <a:ea typeface="微软雅黑"/>
              <a:cs typeface="微软雅黑"/>
              <a:sym typeface="微软雅黑"/>
            </a:endParaRPr>
          </a:p>
        </p:txBody>
      </p:sp>
      <p:sp>
        <p:nvSpPr>
          <p:cNvPr id="12" name="AutoShape 12"/>
          <p:cNvSpPr/>
          <p:nvPr/>
        </p:nvSpPr>
        <p:spPr>
          <a:xfrm>
            <a:off x="6223000" y="32385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3556000"/>
            <a:ext cx="609600" cy="609600"/>
          </a:xfrm>
          <a:prstGeom prst="rect">
            <a:avLst/>
          </a:prstGeom>
        </p:spPr>
      </p:pic>
      <p:sp>
        <p:nvSpPr>
          <p:cNvPr id="14" name="AutoShape 14"/>
          <p:cNvSpPr/>
          <p:nvPr/>
        </p:nvSpPr>
        <p:spPr>
          <a:xfrm>
            <a:off x="7239000" y="3429000"/>
            <a:ext cx="3937000" cy="101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定稿前的终极检查</a:t>
            </a:r>
            <a:endParaRPr lang="en-US" sz="1400" b="0" i="0" u="none" strike="noStrike" dirty="0">
              <a:solidFill>
                <a:srgbClr val="000000"/>
              </a:solidFill>
              <a:latin typeface="微软雅黑"/>
              <a:ea typeface="微软雅黑"/>
              <a:cs typeface="微软雅黑"/>
              <a:sym typeface="微软雅黑"/>
            </a:endParaRPr>
          </a:p>
        </p:txBody>
      </p:sp>
      <p:sp>
        <p:nvSpPr>
          <p:cNvPr id="15" name="AutoShape 15"/>
          <p:cNvSpPr/>
          <p:nvPr/>
        </p:nvSpPr>
        <p:spPr>
          <a:xfrm>
            <a:off x="762000" y="4826000"/>
            <a:ext cx="10668000" cy="1270000"/>
          </a:xfrm>
          <a:prstGeom prst="roundRect">
            <a:avLst>
              <a:gd name="adj" fmla="val 10000"/>
            </a:avLst>
          </a:prstGeom>
          <a:solidFill>
            <a:srgbClr val="FFFFFF">
              <a:alpha val="90000"/>
            </a:srgbClr>
          </a:solidFill>
          <a:ln w="25400" cap="flat" cmpd="sng">
            <a:no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6000" y="5156200"/>
            <a:ext cx="609600" cy="609600"/>
          </a:xfrm>
          <a:prstGeom prst="rect">
            <a:avLst/>
          </a:prstGeom>
        </p:spPr>
      </p:pic>
      <p:sp>
        <p:nvSpPr>
          <p:cNvPr id="17" name="AutoShape 17"/>
          <p:cNvSpPr/>
          <p:nvPr/>
        </p:nvSpPr>
        <p:spPr>
          <a:xfrm>
            <a:off x="1778000" y="5016500"/>
            <a:ext cx="9398000" cy="889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经济责任审计结果的运用</a:t>
            </a:r>
            <a:endParaRPr lang="en-US" altLang="zh-CN" sz="2000" b="1" dirty="0" smtClean="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第五节 高质量审计报告的深度思考</a:t>
            </a:r>
            <a:endParaRPr lang="en-US" sz="1100" dirty="0"/>
          </a:p>
        </p:txBody>
      </p:sp>
      <p:sp>
        <p:nvSpPr>
          <p:cNvPr id="3" name="AutoShape 3"/>
          <p:cNvSpPr/>
          <p:nvPr/>
        </p:nvSpPr>
        <p:spPr>
          <a:xfrm>
            <a:off x="762000" y="1651000"/>
            <a:ext cx="5023945" cy="1060669"/>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826606"/>
            <a:ext cx="609600" cy="609600"/>
          </a:xfrm>
          <a:prstGeom prst="rect">
            <a:avLst/>
          </a:prstGeom>
        </p:spPr>
      </p:pic>
      <p:sp>
        <p:nvSpPr>
          <p:cNvPr id="5" name="AutoShape 5"/>
          <p:cNvSpPr/>
          <p:nvPr/>
        </p:nvSpPr>
        <p:spPr>
          <a:xfrm>
            <a:off x="1778000" y="1699606"/>
            <a:ext cx="3937000" cy="101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信、达、实与</a:t>
            </a:r>
            <a:r>
              <a:rPr lang="zh-CN" altLang="en-US" sz="2000" b="1" dirty="0" smtClean="0">
                <a:latin typeface="微软雅黑"/>
                <a:ea typeface="微软雅黑"/>
                <a:cs typeface="微软雅黑"/>
                <a:sym typeface="微软雅黑"/>
              </a:rPr>
              <a:t>高品质</a:t>
            </a:r>
            <a:endParaRPr lang="en-US" sz="1400" b="0" i="0" u="none" strike="noStrike" dirty="0">
              <a:solidFill>
                <a:srgbClr val="000000"/>
              </a:solidFill>
              <a:latin typeface="微软雅黑"/>
              <a:ea typeface="微软雅黑"/>
              <a:cs typeface="微软雅黑"/>
              <a:sym typeface="微软雅黑"/>
            </a:endParaRPr>
          </a:p>
        </p:txBody>
      </p:sp>
      <p:sp>
        <p:nvSpPr>
          <p:cNvPr id="6" name="AutoShape 6"/>
          <p:cNvSpPr/>
          <p:nvPr/>
        </p:nvSpPr>
        <p:spPr>
          <a:xfrm>
            <a:off x="6223000" y="1651000"/>
            <a:ext cx="5207000" cy="1044903"/>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968500"/>
            <a:ext cx="609600" cy="609600"/>
          </a:xfrm>
          <a:prstGeom prst="rect">
            <a:avLst/>
          </a:prstGeom>
        </p:spPr>
      </p:pic>
      <p:sp>
        <p:nvSpPr>
          <p:cNvPr id="8" name="AutoShape 8"/>
          <p:cNvSpPr/>
          <p:nvPr/>
        </p:nvSpPr>
        <p:spPr>
          <a:xfrm>
            <a:off x="7286298" y="1746904"/>
            <a:ext cx="3937000" cy="101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防御风险与高质量保证</a:t>
            </a:r>
            <a:endParaRPr lang="en-US" sz="1400" b="0" i="0" u="none" strike="noStrike" dirty="0">
              <a:solidFill>
                <a:srgbClr val="000000"/>
              </a:solidFill>
              <a:latin typeface="微软雅黑"/>
              <a:ea typeface="微软雅黑"/>
              <a:cs typeface="微软雅黑"/>
              <a:sym typeface="微软雅黑"/>
            </a:endParaRPr>
          </a:p>
        </p:txBody>
      </p:sp>
      <p:sp>
        <p:nvSpPr>
          <p:cNvPr id="9" name="AutoShape 9"/>
          <p:cNvSpPr/>
          <p:nvPr/>
        </p:nvSpPr>
        <p:spPr>
          <a:xfrm>
            <a:off x="762000" y="3128138"/>
            <a:ext cx="5008179" cy="1175854"/>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366808"/>
            <a:ext cx="609600" cy="609600"/>
          </a:xfrm>
          <a:prstGeom prst="rect">
            <a:avLst/>
          </a:prstGeom>
        </p:spPr>
      </p:pic>
      <p:sp>
        <p:nvSpPr>
          <p:cNvPr id="11" name="AutoShape 11"/>
          <p:cNvSpPr/>
          <p:nvPr/>
        </p:nvSpPr>
        <p:spPr>
          <a:xfrm>
            <a:off x="1778000" y="3255574"/>
            <a:ext cx="3937000" cy="101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合理保证与高质量标尺</a:t>
            </a:r>
            <a:endParaRPr lang="en-US" sz="1400" b="0" i="0" u="none" strike="noStrike" dirty="0">
              <a:solidFill>
                <a:srgbClr val="000000"/>
              </a:solidFill>
              <a:latin typeface="微软雅黑"/>
              <a:ea typeface="微软雅黑"/>
              <a:cs typeface="微软雅黑"/>
              <a:sym typeface="微软雅黑"/>
            </a:endParaRPr>
          </a:p>
        </p:txBody>
      </p:sp>
      <p:sp>
        <p:nvSpPr>
          <p:cNvPr id="12" name="AutoShape 12"/>
          <p:cNvSpPr/>
          <p:nvPr/>
        </p:nvSpPr>
        <p:spPr>
          <a:xfrm>
            <a:off x="6223000" y="3096606"/>
            <a:ext cx="5207000" cy="1128558"/>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3382574"/>
            <a:ext cx="609600" cy="609600"/>
          </a:xfrm>
          <a:prstGeom prst="rect">
            <a:avLst/>
          </a:prstGeom>
        </p:spPr>
      </p:pic>
      <p:sp>
        <p:nvSpPr>
          <p:cNvPr id="14" name="AutoShape 14"/>
          <p:cNvSpPr/>
          <p:nvPr/>
        </p:nvSpPr>
        <p:spPr>
          <a:xfrm>
            <a:off x="7270532" y="3208276"/>
            <a:ext cx="3937000" cy="101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研究型审计与高质量追求</a:t>
            </a:r>
            <a:endParaRPr lang="en-US" sz="1400" b="0" i="0" u="none" strike="noStrike" dirty="0">
              <a:solidFill>
                <a:srgbClr val="000000"/>
              </a:solidFill>
              <a:latin typeface="微软雅黑"/>
              <a:ea typeface="微软雅黑"/>
              <a:cs typeface="微软雅黑"/>
              <a:sym typeface="微软雅黑"/>
            </a:endParaRPr>
          </a:p>
        </p:txBody>
      </p:sp>
      <p:sp>
        <p:nvSpPr>
          <p:cNvPr id="15" name="AutoShape 15"/>
          <p:cNvSpPr/>
          <p:nvPr/>
        </p:nvSpPr>
        <p:spPr>
          <a:xfrm>
            <a:off x="762000" y="4731404"/>
            <a:ext cx="5087007" cy="1270000"/>
          </a:xfrm>
          <a:prstGeom prst="roundRect">
            <a:avLst>
              <a:gd name="adj" fmla="val 10000"/>
            </a:avLst>
          </a:prstGeom>
          <a:solidFill>
            <a:srgbClr val="FFFFFF">
              <a:alpha val="90000"/>
            </a:srgbClr>
          </a:solidFill>
          <a:ln w="25400" cap="flat" cmpd="sng">
            <a:no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6000" y="5156200"/>
            <a:ext cx="609600" cy="609600"/>
          </a:xfrm>
          <a:prstGeom prst="rect">
            <a:avLst/>
          </a:prstGeom>
        </p:spPr>
      </p:pic>
      <p:sp>
        <p:nvSpPr>
          <p:cNvPr id="17" name="AutoShape 17"/>
          <p:cNvSpPr/>
          <p:nvPr/>
        </p:nvSpPr>
        <p:spPr>
          <a:xfrm>
            <a:off x="1778000" y="5016500"/>
            <a:ext cx="9398000" cy="889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使命引领</a:t>
            </a:r>
            <a:r>
              <a:rPr lang="zh-CN" altLang="en-US" sz="2000" b="1" dirty="0" smtClean="0">
                <a:latin typeface="微软雅黑"/>
                <a:ea typeface="微软雅黑"/>
                <a:cs typeface="微软雅黑"/>
                <a:sym typeface="微软雅黑"/>
              </a:rPr>
              <a:t>与编写高质量</a:t>
            </a:r>
            <a:r>
              <a:rPr lang="zh-CN" altLang="en-US" sz="2000" b="1" dirty="0" smtClean="0">
                <a:latin typeface="微软雅黑"/>
                <a:ea typeface="微软雅黑"/>
                <a:cs typeface="微软雅黑"/>
                <a:sym typeface="微软雅黑"/>
              </a:rPr>
              <a:t>的审计报告</a:t>
            </a:r>
            <a:endParaRPr lang="en-US" altLang="zh-CN" sz="2000" b="1" dirty="0" smtClean="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0000"/>
                </a:solidFill>
                <a:latin typeface="微软雅黑"/>
                <a:ea typeface="微软雅黑"/>
                <a:cs typeface="微软雅黑"/>
                <a:sym typeface="微软雅黑"/>
              </a:rPr>
              <a:t>第九章</a:t>
            </a:r>
            <a:r>
              <a:rPr lang="en-US" sz="3200" b="1" i="0" u="none" strike="noStrike" dirty="0">
                <a:solidFill>
                  <a:srgbClr val="000000"/>
                </a:solidFill>
                <a:latin typeface="微软雅黑"/>
                <a:ea typeface="微软雅黑"/>
                <a:cs typeface="微软雅黑"/>
                <a:sym typeface="微软雅黑"/>
              </a:rPr>
              <a:t> </a:t>
            </a:r>
            <a:r>
              <a:rPr lang="en-US" sz="3200" b="1" i="0" u="none" strike="noStrike" dirty="0" err="1">
                <a:solidFill>
                  <a:srgbClr val="000000"/>
                </a:solidFill>
                <a:latin typeface="微软雅黑"/>
                <a:ea typeface="微软雅黑"/>
                <a:cs typeface="微软雅黑"/>
                <a:sym typeface="微软雅黑"/>
              </a:rPr>
              <a:t>总结与归纳</a:t>
            </a:r>
            <a:endParaRPr lang="en-US" sz="1100" dirty="0"/>
          </a:p>
        </p:txBody>
      </p:sp>
      <p:sp>
        <p:nvSpPr>
          <p:cNvPr id="3" name="AutoShape 3"/>
          <p:cNvSpPr/>
          <p:nvPr/>
        </p:nvSpPr>
        <p:spPr>
          <a:xfrm>
            <a:off x="762000" y="1778000"/>
            <a:ext cx="2032000" cy="3302000"/>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473200" y="2032000"/>
            <a:ext cx="609600" cy="609600"/>
          </a:xfrm>
          <a:prstGeom prst="rect">
            <a:avLst/>
          </a:prstGeom>
        </p:spPr>
      </p:pic>
      <p:sp>
        <p:nvSpPr>
          <p:cNvPr id="5" name="AutoShape 5"/>
          <p:cNvSpPr/>
          <p:nvPr/>
        </p:nvSpPr>
        <p:spPr>
          <a:xfrm>
            <a:off x="889000" y="2730500"/>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01 使命引领</a:t>
            </a:r>
            <a:endParaRPr lang="en-US" sz="1100"/>
          </a:p>
        </p:txBody>
      </p:sp>
      <p:cxnSp>
        <p:nvCxnSpPr>
          <p:cNvPr id="6" name="Connector 6"/>
          <p:cNvCxnSpPr/>
          <p:nvPr/>
        </p:nvCxnSpPr>
        <p:spPr>
          <a:xfrm rot="-28647">
            <a:off x="1016026" y="3232150"/>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7" name="AutoShape 7"/>
          <p:cNvSpPr/>
          <p:nvPr/>
        </p:nvSpPr>
        <p:spPr>
          <a:xfrm>
            <a:off x="889000" y="3365500"/>
            <a:ext cx="1778000" cy="1524000"/>
          </a:xfrm>
          <a:prstGeom prst="rect">
            <a:avLst/>
          </a:prstGeom>
          <a:noFill/>
          <a:ln w="12700" cap="flat" cmpd="sng">
            <a:noFill/>
            <a:prstDash val="solid"/>
            <a:round/>
          </a:ln>
        </p:spPr>
        <p:txBody>
          <a:bodyPr vert="horz" wrap="square" lIns="0" tIns="0" rIns="0" bIns="0" rtlCol="0" anchor="ctr" anchorCtr="0"/>
          <a:lstStyle/>
          <a:p>
            <a:pPr indent="0" algn="ctr">
              <a:lnSpc>
                <a:spcPct val="150000"/>
              </a:lnSpc>
              <a:defRPr/>
            </a:pPr>
            <a:r>
              <a:rPr lang="en-US" sz="1800" i="0" u="none" strike="noStrike" dirty="0" err="1" smtClean="0">
                <a:solidFill>
                  <a:srgbClr val="000000"/>
                </a:solidFill>
                <a:latin typeface="微软雅黑" pitchFamily="34" charset="-122"/>
                <a:ea typeface="微软雅黑" pitchFamily="34" charset="-122"/>
                <a:cs typeface="微软雅黑"/>
                <a:sym typeface="微软雅黑"/>
              </a:rPr>
              <a:t>战略</a:t>
            </a:r>
            <a:r>
              <a:rPr lang="zh-CN" altLang="en-US" sz="1800" i="0" u="none" strike="noStrike" dirty="0" smtClean="0">
                <a:solidFill>
                  <a:srgbClr val="000000"/>
                </a:solidFill>
                <a:latin typeface="微软雅黑" pitchFamily="34" charset="-122"/>
                <a:ea typeface="微软雅黑" pitchFamily="34" charset="-122"/>
                <a:cs typeface="微软雅黑"/>
                <a:sym typeface="微软雅黑"/>
              </a:rPr>
              <a:t>愿景</a:t>
            </a:r>
            <a:endParaRPr lang="en-US" sz="1800" dirty="0">
              <a:latin typeface="微软雅黑" pitchFamily="34" charset="-122"/>
              <a:ea typeface="微软雅黑" pitchFamily="34" charset="-122"/>
            </a:endParaRPr>
          </a:p>
          <a:p>
            <a:pPr indent="0" algn="ctr">
              <a:lnSpc>
                <a:spcPct val="150000"/>
              </a:lnSpc>
            </a:pPr>
            <a:r>
              <a:rPr lang="en-US" sz="1800" i="0" u="none" strike="noStrike" dirty="0" err="1">
                <a:solidFill>
                  <a:srgbClr val="000000"/>
                </a:solidFill>
                <a:latin typeface="微软雅黑" pitchFamily="34" charset="-122"/>
                <a:ea typeface="微软雅黑" pitchFamily="34" charset="-122"/>
                <a:cs typeface="微软雅黑"/>
                <a:sym typeface="微软雅黑"/>
              </a:rPr>
              <a:t>审计之“魂</a:t>
            </a:r>
            <a:r>
              <a:rPr lang="en-US" sz="1800" i="0" u="none" strike="noStrike" dirty="0">
                <a:solidFill>
                  <a:srgbClr val="000000"/>
                </a:solidFill>
                <a:latin typeface="微软雅黑" pitchFamily="34" charset="-122"/>
                <a:ea typeface="微软雅黑" pitchFamily="34" charset="-122"/>
                <a:cs typeface="微软雅黑"/>
                <a:sym typeface="微软雅黑"/>
              </a:rPr>
              <a:t>”</a:t>
            </a:r>
          </a:p>
        </p:txBody>
      </p:sp>
      <p:sp>
        <p:nvSpPr>
          <p:cNvPr id="8" name="AutoShape 8"/>
          <p:cNvSpPr/>
          <p:nvPr/>
        </p:nvSpPr>
        <p:spPr>
          <a:xfrm>
            <a:off x="2984500" y="1778000"/>
            <a:ext cx="2032000" cy="3302000"/>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3695700" y="2032000"/>
            <a:ext cx="609600" cy="609600"/>
          </a:xfrm>
          <a:prstGeom prst="rect">
            <a:avLst/>
          </a:prstGeom>
        </p:spPr>
      </p:pic>
      <p:sp>
        <p:nvSpPr>
          <p:cNvPr id="10" name="AutoShape 10"/>
          <p:cNvSpPr/>
          <p:nvPr/>
        </p:nvSpPr>
        <p:spPr>
          <a:xfrm>
            <a:off x="3111500" y="2730500"/>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02 任务承载</a:t>
            </a:r>
            <a:endParaRPr lang="en-US" sz="1100"/>
          </a:p>
        </p:txBody>
      </p:sp>
      <p:cxnSp>
        <p:nvCxnSpPr>
          <p:cNvPr id="11" name="Connector 11"/>
          <p:cNvCxnSpPr/>
          <p:nvPr/>
        </p:nvCxnSpPr>
        <p:spPr>
          <a:xfrm rot="-28647">
            <a:off x="3238526" y="3232150"/>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2" name="AutoShape 12"/>
          <p:cNvSpPr/>
          <p:nvPr/>
        </p:nvSpPr>
        <p:spPr>
          <a:xfrm>
            <a:off x="3111500" y="3365500"/>
            <a:ext cx="1778000" cy="1524000"/>
          </a:xfrm>
          <a:prstGeom prst="rect">
            <a:avLst/>
          </a:prstGeom>
          <a:noFill/>
          <a:ln w="12700" cap="flat" cmpd="sng">
            <a:noFill/>
            <a:prstDash val="solid"/>
            <a:round/>
          </a:ln>
        </p:spPr>
        <p:txBody>
          <a:bodyPr vert="horz" wrap="square" lIns="0" tIns="0" rIns="0" bIns="0" rtlCol="0" anchor="ctr" anchorCtr="0"/>
          <a:lstStyle/>
          <a:p>
            <a:pPr algn="ctr">
              <a:lnSpc>
                <a:spcPct val="150000"/>
              </a:lnSpc>
              <a:defRPr/>
            </a:pPr>
            <a:r>
              <a:rPr lang="en-US" sz="1800" dirty="0" err="1" smtClean="0">
                <a:latin typeface="微软雅黑" pitchFamily="34" charset="-122"/>
                <a:ea typeface="微软雅黑" pitchFamily="34" charset="-122"/>
                <a:cs typeface="微软雅黑"/>
                <a:sym typeface="微软雅黑"/>
              </a:rPr>
              <a:t>战术落地</a:t>
            </a:r>
            <a:endParaRPr lang="en-US" sz="1800" dirty="0">
              <a:latin typeface="微软雅黑" pitchFamily="34" charset="-122"/>
              <a:ea typeface="微软雅黑" pitchFamily="34" charset="-122"/>
              <a:cs typeface="微软雅黑"/>
              <a:sym typeface="微软雅黑"/>
            </a:endParaRPr>
          </a:p>
          <a:p>
            <a:pPr algn="ctr">
              <a:lnSpc>
                <a:spcPct val="150000"/>
              </a:lnSpc>
            </a:pPr>
            <a:r>
              <a:rPr lang="en-US" sz="1800" dirty="0" err="1">
                <a:latin typeface="微软雅黑" pitchFamily="34" charset="-122"/>
                <a:ea typeface="微软雅黑" pitchFamily="34" charset="-122"/>
                <a:cs typeface="微软雅黑"/>
                <a:sym typeface="微软雅黑"/>
              </a:rPr>
              <a:t>审计之“骨</a:t>
            </a:r>
            <a:r>
              <a:rPr lang="en-US" sz="1800" dirty="0">
                <a:latin typeface="微软雅黑" pitchFamily="34" charset="-122"/>
                <a:ea typeface="微软雅黑" pitchFamily="34" charset="-122"/>
                <a:cs typeface="微软雅黑"/>
                <a:sym typeface="微软雅黑"/>
              </a:rPr>
              <a:t>”</a:t>
            </a:r>
          </a:p>
        </p:txBody>
      </p:sp>
      <p:sp>
        <p:nvSpPr>
          <p:cNvPr id="13" name="AutoShape 13"/>
          <p:cNvSpPr/>
          <p:nvPr/>
        </p:nvSpPr>
        <p:spPr>
          <a:xfrm>
            <a:off x="5207000" y="1778000"/>
            <a:ext cx="2032000" cy="3302000"/>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918200" y="2032000"/>
            <a:ext cx="609600" cy="609600"/>
          </a:xfrm>
          <a:prstGeom prst="rect">
            <a:avLst/>
          </a:prstGeom>
        </p:spPr>
      </p:pic>
      <p:sp>
        <p:nvSpPr>
          <p:cNvPr id="15" name="AutoShape 15"/>
          <p:cNvSpPr/>
          <p:nvPr/>
        </p:nvSpPr>
        <p:spPr>
          <a:xfrm>
            <a:off x="5334000" y="2730500"/>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03 目标落地</a:t>
            </a:r>
            <a:endParaRPr lang="en-US" sz="1100"/>
          </a:p>
        </p:txBody>
      </p:sp>
      <p:cxnSp>
        <p:nvCxnSpPr>
          <p:cNvPr id="16" name="Connector 16"/>
          <p:cNvCxnSpPr/>
          <p:nvPr/>
        </p:nvCxnSpPr>
        <p:spPr>
          <a:xfrm rot="-28647">
            <a:off x="5461026" y="3232150"/>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7" name="AutoShape 17"/>
          <p:cNvSpPr/>
          <p:nvPr/>
        </p:nvSpPr>
        <p:spPr>
          <a:xfrm>
            <a:off x="5334000" y="3365500"/>
            <a:ext cx="1778000" cy="1524000"/>
          </a:xfrm>
          <a:prstGeom prst="rect">
            <a:avLst/>
          </a:prstGeom>
          <a:noFill/>
          <a:ln w="12700" cap="flat" cmpd="sng">
            <a:noFill/>
            <a:prstDash val="solid"/>
            <a:round/>
          </a:ln>
        </p:spPr>
        <p:txBody>
          <a:bodyPr vert="horz" wrap="square" lIns="0" tIns="0" rIns="0" bIns="0" rtlCol="0" anchor="ctr" anchorCtr="0"/>
          <a:lstStyle/>
          <a:p>
            <a:pPr indent="0" algn="ctr">
              <a:lnSpc>
                <a:spcPct val="150000"/>
              </a:lnSpc>
              <a:defRPr/>
            </a:pPr>
            <a:r>
              <a:rPr lang="en-US" sz="1800" dirty="0" err="1" smtClean="0">
                <a:latin typeface="微软雅黑" pitchFamily="34" charset="-122"/>
                <a:ea typeface="微软雅黑" pitchFamily="34" charset="-122"/>
                <a:cs typeface="微软雅黑"/>
                <a:sym typeface="微软雅黑"/>
              </a:rPr>
              <a:t>效应释放</a:t>
            </a:r>
            <a:endParaRPr lang="en-US" sz="1800" dirty="0">
              <a:latin typeface="微软雅黑" pitchFamily="34" charset="-122"/>
              <a:ea typeface="微软雅黑" pitchFamily="34" charset="-122"/>
              <a:cs typeface="微软雅黑"/>
              <a:sym typeface="微软雅黑"/>
            </a:endParaRPr>
          </a:p>
          <a:p>
            <a:pPr indent="0" algn="ctr">
              <a:lnSpc>
                <a:spcPct val="150000"/>
              </a:lnSpc>
            </a:pPr>
            <a:r>
              <a:rPr lang="en-US" sz="1800" dirty="0" err="1">
                <a:latin typeface="微软雅黑" pitchFamily="34" charset="-122"/>
                <a:ea typeface="微软雅黑" pitchFamily="34" charset="-122"/>
                <a:cs typeface="微软雅黑"/>
                <a:sym typeface="微软雅黑"/>
              </a:rPr>
              <a:t>审计之“形</a:t>
            </a:r>
            <a:r>
              <a:rPr lang="en-US" sz="1800" dirty="0">
                <a:latin typeface="微软雅黑" pitchFamily="34" charset="-122"/>
                <a:ea typeface="微软雅黑" pitchFamily="34" charset="-122"/>
                <a:cs typeface="微软雅黑"/>
                <a:sym typeface="微软雅黑"/>
              </a:rPr>
              <a:t>”</a:t>
            </a:r>
          </a:p>
        </p:txBody>
      </p:sp>
      <p:sp>
        <p:nvSpPr>
          <p:cNvPr id="18" name="AutoShape 18"/>
          <p:cNvSpPr/>
          <p:nvPr/>
        </p:nvSpPr>
        <p:spPr>
          <a:xfrm>
            <a:off x="7429500" y="1778000"/>
            <a:ext cx="2032000" cy="3302000"/>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140700" y="2032000"/>
            <a:ext cx="609600" cy="609600"/>
          </a:xfrm>
          <a:prstGeom prst="rect">
            <a:avLst/>
          </a:prstGeom>
        </p:spPr>
      </p:pic>
      <p:sp>
        <p:nvSpPr>
          <p:cNvPr id="20" name="AutoShape 20"/>
          <p:cNvSpPr/>
          <p:nvPr/>
        </p:nvSpPr>
        <p:spPr>
          <a:xfrm>
            <a:off x="7556500" y="2730500"/>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04 功能释放</a:t>
            </a:r>
            <a:endParaRPr lang="en-US" sz="1100"/>
          </a:p>
        </p:txBody>
      </p:sp>
      <p:cxnSp>
        <p:nvCxnSpPr>
          <p:cNvPr id="21" name="Connector 21"/>
          <p:cNvCxnSpPr/>
          <p:nvPr/>
        </p:nvCxnSpPr>
        <p:spPr>
          <a:xfrm rot="-28647">
            <a:off x="7683526" y="3232150"/>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2" name="AutoShape 22"/>
          <p:cNvSpPr/>
          <p:nvPr/>
        </p:nvSpPr>
        <p:spPr>
          <a:xfrm>
            <a:off x="7556500" y="3365500"/>
            <a:ext cx="1778000" cy="1524000"/>
          </a:xfrm>
          <a:prstGeom prst="rect">
            <a:avLst/>
          </a:prstGeom>
          <a:noFill/>
          <a:ln w="12700" cap="flat" cmpd="sng">
            <a:noFill/>
            <a:prstDash val="solid"/>
            <a:round/>
          </a:ln>
        </p:spPr>
        <p:txBody>
          <a:bodyPr vert="horz" wrap="square" lIns="0" tIns="0" rIns="0" bIns="0" rtlCol="0" anchor="ctr" anchorCtr="0"/>
          <a:lstStyle/>
          <a:p>
            <a:pPr algn="ctr">
              <a:lnSpc>
                <a:spcPct val="150000"/>
              </a:lnSpc>
              <a:defRPr/>
            </a:pPr>
            <a:r>
              <a:rPr lang="en-US" sz="1800" dirty="0" err="1" smtClean="0">
                <a:latin typeface="微软雅黑" pitchFamily="34" charset="-122"/>
                <a:ea typeface="微软雅黑" pitchFamily="34" charset="-122"/>
                <a:cs typeface="微软雅黑"/>
                <a:sym typeface="微软雅黑"/>
              </a:rPr>
              <a:t>操作规范</a:t>
            </a:r>
            <a:endParaRPr lang="en-US" sz="1800" dirty="0">
              <a:latin typeface="微软雅黑" pitchFamily="34" charset="-122"/>
              <a:ea typeface="微软雅黑" pitchFamily="34" charset="-122"/>
              <a:cs typeface="微软雅黑"/>
              <a:sym typeface="微软雅黑"/>
            </a:endParaRPr>
          </a:p>
          <a:p>
            <a:pPr algn="ctr">
              <a:lnSpc>
                <a:spcPct val="150000"/>
              </a:lnSpc>
            </a:pPr>
            <a:r>
              <a:rPr lang="en-US" sz="1800" dirty="0" err="1">
                <a:latin typeface="微软雅黑" pitchFamily="34" charset="-122"/>
                <a:ea typeface="微软雅黑" pitchFamily="34" charset="-122"/>
                <a:cs typeface="微软雅黑"/>
                <a:sym typeface="微软雅黑"/>
              </a:rPr>
              <a:t>审计之“能</a:t>
            </a:r>
            <a:r>
              <a:rPr lang="en-US" sz="1800" dirty="0">
                <a:latin typeface="微软雅黑" pitchFamily="34" charset="-122"/>
                <a:ea typeface="微软雅黑" pitchFamily="34" charset="-122"/>
                <a:cs typeface="微软雅黑"/>
                <a:sym typeface="微软雅黑"/>
              </a:rPr>
              <a:t>”</a:t>
            </a:r>
          </a:p>
        </p:txBody>
      </p:sp>
      <p:sp>
        <p:nvSpPr>
          <p:cNvPr id="23" name="AutoShape 23"/>
          <p:cNvSpPr/>
          <p:nvPr/>
        </p:nvSpPr>
        <p:spPr>
          <a:xfrm>
            <a:off x="9652000" y="1778000"/>
            <a:ext cx="1778000" cy="3302000"/>
          </a:xfrm>
          <a:prstGeom prst="roundRect">
            <a:avLst>
              <a:gd name="adj" fmla="val 7142"/>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236200" y="2032000"/>
            <a:ext cx="609600" cy="609600"/>
          </a:xfrm>
          <a:prstGeom prst="rect">
            <a:avLst/>
          </a:prstGeom>
        </p:spPr>
      </p:pic>
      <p:sp>
        <p:nvSpPr>
          <p:cNvPr id="25" name="AutoShape 25"/>
          <p:cNvSpPr/>
          <p:nvPr/>
        </p:nvSpPr>
        <p:spPr>
          <a:xfrm>
            <a:off x="9779000" y="2730500"/>
            <a:ext cx="1524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dirty="0">
                <a:solidFill>
                  <a:srgbClr val="000000"/>
                </a:solidFill>
                <a:latin typeface="微软雅黑"/>
                <a:ea typeface="微软雅黑"/>
                <a:cs typeface="微软雅黑"/>
                <a:sym typeface="微软雅黑"/>
              </a:rPr>
              <a:t>05 </a:t>
            </a:r>
            <a:r>
              <a:rPr lang="en-US" sz="2000" b="1" i="0" u="none" strike="noStrike" dirty="0" err="1">
                <a:solidFill>
                  <a:srgbClr val="000000"/>
                </a:solidFill>
                <a:latin typeface="微软雅黑"/>
                <a:ea typeface="微软雅黑"/>
                <a:cs typeface="微软雅黑"/>
                <a:sym typeface="微软雅黑"/>
              </a:rPr>
              <a:t>实践操作</a:t>
            </a:r>
            <a:endParaRPr lang="en-US" sz="1100" dirty="0"/>
          </a:p>
        </p:txBody>
      </p:sp>
      <p:cxnSp>
        <p:nvCxnSpPr>
          <p:cNvPr id="26" name="Connector 26"/>
          <p:cNvCxnSpPr/>
          <p:nvPr/>
        </p:nvCxnSpPr>
        <p:spPr>
          <a:xfrm rot="-34376">
            <a:off x="9906032" y="3232150"/>
            <a:ext cx="1270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7" name="AutoShape 27"/>
          <p:cNvSpPr/>
          <p:nvPr/>
        </p:nvSpPr>
        <p:spPr>
          <a:xfrm>
            <a:off x="9747467" y="3365500"/>
            <a:ext cx="1603703" cy="1524000"/>
          </a:xfrm>
          <a:prstGeom prst="rect">
            <a:avLst/>
          </a:prstGeom>
          <a:noFill/>
          <a:ln w="12700" cap="flat" cmpd="sng">
            <a:noFill/>
            <a:prstDash val="solid"/>
            <a:round/>
          </a:ln>
        </p:spPr>
        <p:txBody>
          <a:bodyPr vert="horz" wrap="square" lIns="0" tIns="0" rIns="0" bIns="0" rtlCol="0" anchor="ctr" anchorCtr="0"/>
          <a:lstStyle/>
          <a:p>
            <a:pPr indent="0" algn="ctr">
              <a:lnSpc>
                <a:spcPct val="150000"/>
              </a:lnSpc>
              <a:defRPr/>
            </a:pPr>
            <a:r>
              <a:rPr lang="en-US" sz="1800" dirty="0" err="1" smtClean="0">
                <a:latin typeface="微软雅黑" pitchFamily="34" charset="-122"/>
                <a:ea typeface="微软雅黑" pitchFamily="34" charset="-122"/>
                <a:cs typeface="微软雅黑"/>
                <a:sym typeface="微软雅黑"/>
              </a:rPr>
              <a:t>有机反馈</a:t>
            </a:r>
            <a:endParaRPr lang="en-US" sz="1800" dirty="0">
              <a:latin typeface="微软雅黑" pitchFamily="34" charset="-122"/>
              <a:ea typeface="微软雅黑" pitchFamily="34" charset="-122"/>
              <a:cs typeface="微软雅黑"/>
              <a:sym typeface="微软雅黑"/>
            </a:endParaRPr>
          </a:p>
          <a:p>
            <a:pPr indent="0" algn="ctr">
              <a:lnSpc>
                <a:spcPct val="150000"/>
              </a:lnSpc>
            </a:pPr>
            <a:r>
              <a:rPr lang="en-US" sz="1800" dirty="0" err="1">
                <a:latin typeface="微软雅黑" pitchFamily="34" charset="-122"/>
                <a:ea typeface="微软雅黑" pitchFamily="34" charset="-122"/>
                <a:cs typeface="微软雅黑"/>
                <a:sym typeface="微软雅黑"/>
              </a:rPr>
              <a:t>审计之“血肉</a:t>
            </a:r>
            <a:r>
              <a:rPr lang="en-US" sz="1800" dirty="0">
                <a:latin typeface="微软雅黑" pitchFamily="34" charset="-122"/>
                <a:ea typeface="微软雅黑" pitchFamily="34" charset="-122"/>
                <a:cs typeface="微软雅黑"/>
                <a:sym typeface="微软雅黑"/>
              </a:rPr>
              <a:t>”</a:t>
            </a:r>
          </a:p>
        </p:txBody>
      </p:sp>
      <p:sp>
        <p:nvSpPr>
          <p:cNvPr id="28" name="AutoShape 28"/>
          <p:cNvSpPr/>
          <p:nvPr/>
        </p:nvSpPr>
        <p:spPr>
          <a:xfrm>
            <a:off x="762000" y="5334000"/>
            <a:ext cx="10668000" cy="1208690"/>
          </a:xfrm>
          <a:prstGeom prst="roundRect">
            <a:avLst>
              <a:gd name="adj" fmla="val 12500"/>
            </a:avLst>
          </a:prstGeom>
          <a:solidFill>
            <a:schemeClr val="accent4">
              <a:lumMod val="20000"/>
              <a:lumOff val="80000"/>
              <a:alpha val="5000"/>
            </a:schemeClr>
          </a:solidFill>
          <a:ln w="12700" cap="flat" cmpd="sng">
            <a:solidFill>
              <a:srgbClr val="00008B">
                <a:alpha val="20000"/>
              </a:srgbClr>
            </a:solidFill>
            <a:prstDash val="solid"/>
            <a:round/>
          </a:ln>
        </p:spPr>
        <p:txBody>
          <a:bodyPr vert="horz" wrap="square" lIns="63500" tIns="63500" rIns="63500" bIns="63500" rtlCol="0" anchor="ctr"/>
          <a:lstStyle/>
          <a:p>
            <a:pPr algn="ctr">
              <a:defRPr/>
            </a:pPr>
            <a:endParaRPr/>
          </a:p>
        </p:txBody>
      </p:sp>
      <p:sp>
        <p:nvSpPr>
          <p:cNvPr id="29" name="AutoShape 29"/>
          <p:cNvSpPr/>
          <p:nvPr/>
        </p:nvSpPr>
        <p:spPr>
          <a:xfrm>
            <a:off x="1016000" y="5360276"/>
            <a:ext cx="10160000" cy="1135117"/>
          </a:xfrm>
          <a:prstGeom prst="rect">
            <a:avLst/>
          </a:prstGeom>
          <a:solidFill>
            <a:schemeClr val="accent4">
              <a:lumMod val="20000"/>
              <a:lumOff val="80000"/>
            </a:schemeClr>
          </a:solidFill>
          <a:ln w="12700" cap="flat" cmpd="sng">
            <a:noFill/>
            <a:prstDash val="solid"/>
            <a:round/>
          </a:ln>
        </p:spPr>
        <p:txBody>
          <a:bodyPr vert="horz" wrap="square" lIns="0" tIns="0" rIns="0" bIns="0" rtlCol="0" anchor="ctr" anchorCtr="0"/>
          <a:lstStyle/>
          <a:p>
            <a:pPr indent="0">
              <a:lnSpc>
                <a:spcPct val="125000"/>
              </a:lnSpc>
              <a:defRPr/>
            </a:pPr>
            <a:r>
              <a:rPr lang="zh-CN" altLang="en-US" sz="1800" b="1" dirty="0" smtClean="0">
                <a:latin typeface="微软雅黑"/>
                <a:ea typeface="微软雅黑"/>
                <a:cs typeface="微软雅黑"/>
                <a:sym typeface="微软雅黑"/>
              </a:rPr>
              <a:t>高质量审计</a:t>
            </a:r>
            <a:r>
              <a:rPr lang="zh-CN" altLang="en-US" sz="1800" b="1" dirty="0" smtClean="0">
                <a:latin typeface="微软雅黑"/>
                <a:ea typeface="微软雅黑"/>
                <a:cs typeface="微软雅黑"/>
                <a:sym typeface="微软雅黑"/>
              </a:rPr>
              <a:t>报告是“写”出来的，更是被制度与文化赋能、以风险和证据驱动的严谨的“生产”过程，应当清晰</a:t>
            </a:r>
            <a:r>
              <a:rPr lang="zh-CN" altLang="en-US" sz="1800" b="1" dirty="0" smtClean="0">
                <a:latin typeface="微软雅黑"/>
                <a:ea typeface="微软雅黑"/>
                <a:cs typeface="微软雅黑"/>
                <a:sym typeface="微软雅黑"/>
              </a:rPr>
              <a:t>体现信</a:t>
            </a:r>
            <a:r>
              <a:rPr lang="zh-CN" altLang="en-US" sz="1800" b="1" dirty="0" smtClean="0">
                <a:latin typeface="微软雅黑"/>
                <a:ea typeface="微软雅黑"/>
                <a:cs typeface="微软雅黑"/>
                <a:sym typeface="微软雅黑"/>
              </a:rPr>
              <a:t>达实、风险防御、合理保证、研究探索的组合作用，助力提升治理效能，从一份合规</a:t>
            </a:r>
            <a:r>
              <a:rPr lang="zh-CN" altLang="en-US" sz="1800" b="1" dirty="0" smtClean="0">
                <a:latin typeface="微软雅黑"/>
                <a:ea typeface="微软雅黑"/>
                <a:cs typeface="微软雅黑"/>
                <a:sym typeface="微软雅黑"/>
              </a:rPr>
              <a:t>文件升华</a:t>
            </a:r>
            <a:r>
              <a:rPr lang="zh-CN" altLang="en-US" sz="1800" b="1" dirty="0" smtClean="0">
                <a:latin typeface="微软雅黑"/>
                <a:ea typeface="微软雅黑"/>
                <a:cs typeface="微软雅黑"/>
                <a:sym typeface="微软雅黑"/>
              </a:rPr>
              <a:t>为一份专业公信的治理诊断书。</a:t>
            </a:r>
            <a:endParaRPr lang="en-US" sz="1800" b="1"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dirty="0" err="1">
                <a:latin typeface="微软雅黑"/>
                <a:ea typeface="微软雅黑"/>
                <a:cs typeface="微软雅黑"/>
                <a:sym typeface="Noto Sans SC"/>
              </a:rPr>
              <a:t>互动与资源</a:t>
            </a:r>
            <a:endParaRPr lang="en-US" sz="3200" b="1" dirty="0">
              <a:latin typeface="微软雅黑"/>
              <a:ea typeface="微软雅黑"/>
              <a:cs typeface="微软雅黑"/>
              <a:sym typeface="微软雅黑"/>
            </a:endParaRPr>
          </a:p>
        </p:txBody>
      </p:sp>
      <p:sp>
        <p:nvSpPr>
          <p:cNvPr id="3" name="AutoShape 3"/>
          <p:cNvSpPr/>
          <p:nvPr/>
        </p:nvSpPr>
        <p:spPr>
          <a:xfrm>
            <a:off x="762000" y="1778000"/>
            <a:ext cx="3302000" cy="3810000"/>
          </a:xfrm>
          <a:prstGeom prst="roundRect">
            <a:avLst>
              <a:gd name="adj" fmla="val 3846"/>
            </a:avLst>
          </a:prstGeom>
          <a:solidFill>
            <a:srgbClr val="FFFFFF">
              <a:alpha val="90000"/>
            </a:srgbClr>
          </a:solidFill>
          <a:ln w="12700" cap="flat" cmpd="sng">
            <a:solidFill>
              <a:srgbClr val="005A9C">
                <a:alpha val="20000"/>
              </a:srgbClr>
            </a:solidFill>
            <a:prstDash val="solid"/>
            <a:round/>
          </a:ln>
          <a:effectLst>
            <a:outerShdw blurRad="101600" dist="50800" dir="2700000" algn="tl" rotWithShape="0">
              <a:srgbClr val="005A9C">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981200" y="2159000"/>
            <a:ext cx="863600" cy="863600"/>
          </a:xfrm>
          <a:prstGeom prst="rect">
            <a:avLst/>
          </a:prstGeom>
        </p:spPr>
      </p:pic>
      <p:sp>
        <p:nvSpPr>
          <p:cNvPr id="5" name="AutoShape 5"/>
          <p:cNvSpPr/>
          <p:nvPr/>
        </p:nvSpPr>
        <p:spPr>
          <a:xfrm>
            <a:off x="1016000" y="3175000"/>
            <a:ext cx="2794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005A9C"/>
                </a:solidFill>
                <a:latin typeface="Noto Sans SC"/>
                <a:ea typeface="Noto Sans SC"/>
                <a:cs typeface="Noto Sans SC"/>
                <a:sym typeface="Noto Sans SC"/>
              </a:rPr>
              <a:t>法规文件查阅</a:t>
            </a:r>
            <a:endParaRPr lang="en-US" sz="1100"/>
          </a:p>
        </p:txBody>
      </p:sp>
      <p:cxnSp>
        <p:nvCxnSpPr>
          <p:cNvPr id="6" name="Connector 6"/>
          <p:cNvCxnSpPr/>
          <p:nvPr/>
        </p:nvCxnSpPr>
        <p:spPr>
          <a:xfrm rot="-34376">
            <a:off x="1397032" y="3676650"/>
            <a:ext cx="1270000" cy="12700"/>
          </a:xfrm>
          <a:prstGeom prst="straightConnector1">
            <a:avLst/>
          </a:prstGeom>
          <a:solidFill>
            <a:srgbClr val="DEE0E3">
              <a:alpha val="100000"/>
            </a:srgbClr>
          </a:solidFill>
          <a:ln w="25400" cap="flat" cmpd="sng">
            <a:solidFill>
              <a:srgbClr val="D4AF37">
                <a:alpha val="100000"/>
              </a:srgbClr>
            </a:solidFill>
            <a:prstDash val="solid"/>
            <a:round/>
            <a:headEnd type="none" w="lg" len="lg"/>
            <a:tailEnd type="none" w="lg" len="lg"/>
          </a:ln>
        </p:spPr>
      </p:cxnSp>
      <p:sp>
        <p:nvSpPr>
          <p:cNvPr id="7" name="AutoShape 7"/>
          <p:cNvSpPr/>
          <p:nvPr/>
        </p:nvSpPr>
        <p:spPr>
          <a:xfrm>
            <a:off x="1016000" y="3937000"/>
            <a:ext cx="2794000" cy="1270000"/>
          </a:xfrm>
          <a:prstGeom prst="rect">
            <a:avLst/>
          </a:prstGeom>
          <a:noFill/>
          <a:ln w="12700" cap="flat" cmpd="sng">
            <a:noFill/>
            <a:prstDash val="solid"/>
            <a:round/>
          </a:ln>
        </p:spPr>
        <p:txBody>
          <a:bodyPr vert="horz" wrap="square" lIns="0" tIns="0" rIns="0" bIns="0" rtlCol="0" anchor="ctr" anchorCtr="0"/>
          <a:lstStyle/>
          <a:p>
            <a:pPr indent="0" algn="just">
              <a:lnSpc>
                <a:spcPct val="150000"/>
              </a:lnSpc>
              <a:defRPr/>
            </a:pPr>
            <a:r>
              <a:rPr lang="en-US" sz="1800" b="1" i="0" u="none" strike="noStrike" dirty="0" err="1">
                <a:solidFill>
                  <a:srgbClr val="555555"/>
                </a:solidFill>
                <a:latin typeface="Noto Sans SC"/>
                <a:ea typeface="Noto Sans SC"/>
                <a:cs typeface="Noto Sans SC"/>
                <a:sym typeface="Noto Sans SC"/>
              </a:rPr>
              <a:t>扫描书中二维码，</a:t>
            </a:r>
            <a:r>
              <a:rPr lang="en-US" sz="1800" b="1" i="0" u="none" strike="noStrike" dirty="0" err="1" smtClean="0">
                <a:solidFill>
                  <a:srgbClr val="555555"/>
                </a:solidFill>
                <a:latin typeface="Noto Sans SC"/>
                <a:ea typeface="Noto Sans SC"/>
                <a:cs typeface="Noto Sans SC"/>
                <a:sym typeface="Noto Sans SC"/>
              </a:rPr>
              <a:t>随章节内容阅读相关文件资料</a:t>
            </a:r>
            <a:r>
              <a:rPr lang="en-US" sz="1800" b="1" i="0" u="none" strike="noStrike" dirty="0" err="1">
                <a:solidFill>
                  <a:srgbClr val="555555"/>
                </a:solidFill>
                <a:latin typeface="Noto Sans SC"/>
                <a:ea typeface="Noto Sans SC"/>
                <a:cs typeface="Noto Sans SC"/>
                <a:sym typeface="Noto Sans SC"/>
              </a:rPr>
              <a:t>，获取最新法律依据</a:t>
            </a:r>
            <a:r>
              <a:rPr lang="en-US" sz="1400" b="0" i="0" u="none" strike="noStrike" dirty="0">
                <a:solidFill>
                  <a:srgbClr val="555555"/>
                </a:solidFill>
                <a:latin typeface="Noto Sans SC"/>
                <a:ea typeface="Noto Sans SC"/>
                <a:cs typeface="Noto Sans SC"/>
                <a:sym typeface="Noto Sans SC"/>
              </a:rPr>
              <a:t>。</a:t>
            </a:r>
            <a:endParaRPr lang="en-US" sz="1100" dirty="0"/>
          </a:p>
        </p:txBody>
      </p:sp>
      <p:sp>
        <p:nvSpPr>
          <p:cNvPr id="8" name="AutoShape 8"/>
          <p:cNvSpPr/>
          <p:nvPr/>
        </p:nvSpPr>
        <p:spPr>
          <a:xfrm>
            <a:off x="4445000" y="1778000"/>
            <a:ext cx="3302000" cy="3810000"/>
          </a:xfrm>
          <a:prstGeom prst="roundRect">
            <a:avLst>
              <a:gd name="adj" fmla="val 3846"/>
            </a:avLst>
          </a:prstGeom>
          <a:solidFill>
            <a:srgbClr val="FFFFFF">
              <a:alpha val="90000"/>
            </a:srgbClr>
          </a:solidFill>
          <a:ln w="12700" cap="flat" cmpd="sng">
            <a:solidFill>
              <a:srgbClr val="005A9C">
                <a:alpha val="20000"/>
              </a:srgbClr>
            </a:solidFill>
            <a:prstDash val="solid"/>
            <a:round/>
          </a:ln>
          <a:effectLst>
            <a:outerShdw blurRad="101600" dist="50800" dir="2700000" algn="tl" rotWithShape="0">
              <a:srgbClr val="005A9C">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664200" y="2159000"/>
            <a:ext cx="863600" cy="863600"/>
          </a:xfrm>
          <a:prstGeom prst="rect">
            <a:avLst/>
          </a:prstGeom>
        </p:spPr>
      </p:pic>
      <p:sp>
        <p:nvSpPr>
          <p:cNvPr id="10" name="AutoShape 10"/>
          <p:cNvSpPr/>
          <p:nvPr/>
        </p:nvSpPr>
        <p:spPr>
          <a:xfrm>
            <a:off x="4699000" y="3175000"/>
            <a:ext cx="2794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005A9C"/>
                </a:solidFill>
                <a:latin typeface="Noto Sans SC"/>
                <a:ea typeface="Noto Sans SC"/>
                <a:cs typeface="Noto Sans SC"/>
                <a:sym typeface="Noto Sans SC"/>
              </a:rPr>
              <a:t>教学PPT下载</a:t>
            </a:r>
            <a:endParaRPr lang="en-US" sz="1100"/>
          </a:p>
        </p:txBody>
      </p:sp>
      <p:cxnSp>
        <p:nvCxnSpPr>
          <p:cNvPr id="11" name="Connector 11"/>
          <p:cNvCxnSpPr/>
          <p:nvPr/>
        </p:nvCxnSpPr>
        <p:spPr>
          <a:xfrm rot="-34376">
            <a:off x="5080032" y="3676650"/>
            <a:ext cx="1270000" cy="12700"/>
          </a:xfrm>
          <a:prstGeom prst="straightConnector1">
            <a:avLst/>
          </a:prstGeom>
          <a:solidFill>
            <a:srgbClr val="DEE0E3">
              <a:alpha val="100000"/>
            </a:srgbClr>
          </a:solidFill>
          <a:ln w="25400" cap="flat" cmpd="sng">
            <a:solidFill>
              <a:srgbClr val="D4AF37">
                <a:alpha val="100000"/>
              </a:srgbClr>
            </a:solidFill>
            <a:prstDash val="solid"/>
            <a:round/>
            <a:headEnd type="none" w="lg" len="lg"/>
            <a:tailEnd type="none" w="lg" len="lg"/>
          </a:ln>
        </p:spPr>
      </p:cxnSp>
      <p:sp>
        <p:nvSpPr>
          <p:cNvPr id="12" name="AutoShape 12"/>
          <p:cNvSpPr/>
          <p:nvPr/>
        </p:nvSpPr>
        <p:spPr>
          <a:xfrm>
            <a:off x="4699000" y="3937000"/>
            <a:ext cx="2794000" cy="1270000"/>
          </a:xfrm>
          <a:prstGeom prst="rect">
            <a:avLst/>
          </a:prstGeom>
          <a:noFill/>
          <a:ln w="12700" cap="flat" cmpd="sng">
            <a:noFill/>
            <a:prstDash val="solid"/>
            <a:round/>
          </a:ln>
        </p:spPr>
        <p:txBody>
          <a:bodyPr vert="horz" wrap="square" lIns="0" tIns="0" rIns="0" bIns="0" rtlCol="0" anchor="ctr" anchorCtr="0"/>
          <a:lstStyle/>
          <a:p>
            <a:pPr indent="0" algn="just">
              <a:lnSpc>
                <a:spcPct val="150000"/>
              </a:lnSpc>
              <a:defRPr/>
            </a:pPr>
            <a:r>
              <a:rPr lang="en-US" sz="1800" b="1" i="0" u="none" strike="noStrike" dirty="0" err="1" smtClean="0">
                <a:solidFill>
                  <a:srgbClr val="555555"/>
                </a:solidFill>
                <a:latin typeface="Noto Sans SC"/>
                <a:ea typeface="Noto Sans SC"/>
                <a:cs typeface="Noto Sans SC"/>
                <a:sym typeface="Noto Sans SC"/>
              </a:rPr>
              <a:t>配套教学PPT可登录上海财经大学出版社官方网站下载使用</a:t>
            </a:r>
            <a:r>
              <a:rPr lang="en-US" sz="1800" b="1" i="0" u="none" strike="noStrike" dirty="0">
                <a:solidFill>
                  <a:srgbClr val="555555"/>
                </a:solidFill>
                <a:latin typeface="Noto Sans SC"/>
                <a:ea typeface="Noto Sans SC"/>
                <a:cs typeface="Noto Sans SC"/>
                <a:sym typeface="Noto Sans SC"/>
              </a:rPr>
              <a:t>。</a:t>
            </a:r>
            <a:endParaRPr lang="en-US" sz="1800" b="1" dirty="0"/>
          </a:p>
        </p:txBody>
      </p:sp>
      <p:sp>
        <p:nvSpPr>
          <p:cNvPr id="13" name="AutoShape 13"/>
          <p:cNvSpPr/>
          <p:nvPr/>
        </p:nvSpPr>
        <p:spPr>
          <a:xfrm>
            <a:off x="8128000" y="1778000"/>
            <a:ext cx="3302000" cy="3810000"/>
          </a:xfrm>
          <a:prstGeom prst="roundRect">
            <a:avLst>
              <a:gd name="adj" fmla="val 3846"/>
            </a:avLst>
          </a:prstGeom>
          <a:solidFill>
            <a:srgbClr val="FFFFFF">
              <a:alpha val="90000"/>
            </a:srgbClr>
          </a:solidFill>
          <a:ln w="12700" cap="flat" cmpd="sng">
            <a:solidFill>
              <a:srgbClr val="005A9C">
                <a:alpha val="20000"/>
              </a:srgbClr>
            </a:solidFill>
            <a:prstDash val="solid"/>
            <a:round/>
          </a:ln>
          <a:effectLst>
            <a:outerShdw blurRad="101600" dist="50800" dir="2700000" algn="tl" rotWithShape="0">
              <a:srgbClr val="005A9C">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9347200" y="2159000"/>
            <a:ext cx="863600" cy="863600"/>
          </a:xfrm>
          <a:prstGeom prst="rect">
            <a:avLst/>
          </a:prstGeom>
        </p:spPr>
      </p:pic>
      <p:sp>
        <p:nvSpPr>
          <p:cNvPr id="15" name="AutoShape 15"/>
          <p:cNvSpPr/>
          <p:nvPr/>
        </p:nvSpPr>
        <p:spPr>
          <a:xfrm>
            <a:off x="8382000" y="3175000"/>
            <a:ext cx="2794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005A9C"/>
                </a:solidFill>
                <a:latin typeface="Noto Sans SC"/>
                <a:ea typeface="Noto Sans SC"/>
                <a:cs typeface="Noto Sans SC"/>
                <a:sym typeface="Noto Sans SC"/>
              </a:rPr>
              <a:t>互动环节 (Q&amp;A)</a:t>
            </a:r>
            <a:endParaRPr lang="en-US" sz="1100"/>
          </a:p>
        </p:txBody>
      </p:sp>
      <p:cxnSp>
        <p:nvCxnSpPr>
          <p:cNvPr id="16" name="Connector 16"/>
          <p:cNvCxnSpPr/>
          <p:nvPr/>
        </p:nvCxnSpPr>
        <p:spPr>
          <a:xfrm rot="-34376">
            <a:off x="8763032" y="3676650"/>
            <a:ext cx="1270000" cy="12700"/>
          </a:xfrm>
          <a:prstGeom prst="straightConnector1">
            <a:avLst/>
          </a:prstGeom>
          <a:solidFill>
            <a:srgbClr val="DEE0E3">
              <a:alpha val="100000"/>
            </a:srgbClr>
          </a:solidFill>
          <a:ln w="25400" cap="flat" cmpd="sng">
            <a:solidFill>
              <a:srgbClr val="D4AF37">
                <a:alpha val="100000"/>
              </a:srgbClr>
            </a:solidFill>
            <a:prstDash val="solid"/>
            <a:round/>
            <a:headEnd type="none" w="lg" len="lg"/>
            <a:tailEnd type="none" w="lg" len="lg"/>
          </a:ln>
        </p:spPr>
      </p:cxnSp>
      <p:sp>
        <p:nvSpPr>
          <p:cNvPr id="17" name="AutoShape 17"/>
          <p:cNvSpPr/>
          <p:nvPr/>
        </p:nvSpPr>
        <p:spPr>
          <a:xfrm>
            <a:off x="8382000" y="4064000"/>
            <a:ext cx="2794000" cy="1143000"/>
          </a:xfrm>
          <a:prstGeom prst="rect">
            <a:avLst/>
          </a:prstGeom>
          <a:noFill/>
          <a:ln w="12700" cap="flat" cmpd="sng">
            <a:noFill/>
            <a:prstDash val="solid"/>
            <a:round/>
          </a:ln>
        </p:spPr>
        <p:txBody>
          <a:bodyPr vert="horz" wrap="square" lIns="0" tIns="0" rIns="0" bIns="0" rtlCol="0" anchor="ctr" anchorCtr="0"/>
          <a:lstStyle/>
          <a:p>
            <a:pPr indent="0" algn="just">
              <a:lnSpc>
                <a:spcPct val="150000"/>
              </a:lnSpc>
              <a:defRPr/>
            </a:pPr>
            <a:r>
              <a:rPr lang="en-US" sz="1800" b="1" i="0" u="none" strike="noStrike" dirty="0" err="1" smtClean="0">
                <a:solidFill>
                  <a:srgbClr val="555555"/>
                </a:solidFill>
                <a:latin typeface="Noto Sans SC"/>
                <a:ea typeface="Noto Sans SC"/>
                <a:cs typeface="Noto Sans SC"/>
                <a:sym typeface="Noto Sans SC"/>
              </a:rPr>
              <a:t>欢迎各位读者与学员提问交流</a:t>
            </a:r>
            <a:r>
              <a:rPr lang="en-US" sz="1800" b="1" i="0" u="none" strike="noStrike" dirty="0" err="1">
                <a:solidFill>
                  <a:srgbClr val="555555"/>
                </a:solidFill>
                <a:latin typeface="Noto Sans SC"/>
                <a:ea typeface="Noto Sans SC"/>
                <a:cs typeface="Noto Sans SC"/>
                <a:sym typeface="Noto Sans SC"/>
              </a:rPr>
              <a:t>，我们将针对书中重点难点及实务问题进行解答</a:t>
            </a:r>
            <a:r>
              <a:rPr lang="en-US" sz="1800" b="0" i="0" u="none" strike="noStrike" dirty="0">
                <a:solidFill>
                  <a:srgbClr val="555555"/>
                </a:solidFill>
                <a:latin typeface="Noto Sans SC"/>
                <a:ea typeface="Noto Sans SC"/>
                <a:cs typeface="Noto Sans SC"/>
                <a:sym typeface="Noto Sans SC"/>
              </a:rPr>
              <a:t>。</a:t>
            </a:r>
            <a:endParaRPr lang="en-US" sz="1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0000"/>
                </a:solidFill>
                <a:latin typeface="微软雅黑"/>
                <a:ea typeface="微软雅黑"/>
                <a:cs typeface="微软雅黑"/>
                <a:sym typeface="微软雅黑"/>
              </a:rPr>
              <a:t>第二节</a:t>
            </a:r>
            <a:r>
              <a:rPr lang="en-US" sz="3200" b="1" i="0" u="none" strike="noStrike" dirty="0">
                <a:solidFill>
                  <a:srgbClr val="000000"/>
                </a:solidFill>
                <a:latin typeface="微软雅黑"/>
                <a:ea typeface="微软雅黑"/>
                <a:cs typeface="微软雅黑"/>
                <a:sym typeface="微软雅黑"/>
              </a:rPr>
              <a:t> </a:t>
            </a:r>
            <a:r>
              <a:rPr lang="en-US" sz="3200" b="1" i="0" u="none" strike="noStrike" dirty="0" err="1">
                <a:solidFill>
                  <a:srgbClr val="000000"/>
                </a:solidFill>
                <a:latin typeface="微软雅黑"/>
                <a:ea typeface="微软雅黑"/>
                <a:cs typeface="微软雅黑"/>
                <a:sym typeface="微软雅黑"/>
              </a:rPr>
              <a:t>审计法规政策与顶层逻辑</a:t>
            </a:r>
            <a:endParaRPr lang="en-US" sz="1100" dirty="0"/>
          </a:p>
        </p:txBody>
      </p:sp>
      <p:sp>
        <p:nvSpPr>
          <p:cNvPr id="3" name="AutoShape 3"/>
          <p:cNvSpPr/>
          <p:nvPr/>
        </p:nvSpPr>
        <p:spPr>
          <a:xfrm>
            <a:off x="762000" y="1778000"/>
            <a:ext cx="3302000" cy="4064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2032000"/>
            <a:ext cx="609600" cy="609600"/>
          </a:xfrm>
          <a:prstGeom prst="rect">
            <a:avLst/>
          </a:prstGeom>
        </p:spPr>
      </p:pic>
      <p:sp>
        <p:nvSpPr>
          <p:cNvPr id="5" name="AutoShape 5"/>
          <p:cNvSpPr/>
          <p:nvPr/>
        </p:nvSpPr>
        <p:spPr>
          <a:xfrm>
            <a:off x="1016000" y="2730500"/>
            <a:ext cx="2794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政策法规依据</a:t>
            </a:r>
            <a:endParaRPr lang="en-US" sz="1100"/>
          </a:p>
        </p:txBody>
      </p:sp>
      <p:cxnSp>
        <p:nvCxnSpPr>
          <p:cNvPr id="6" name="Connector 6"/>
          <p:cNvCxnSpPr/>
          <p:nvPr/>
        </p:nvCxnSpPr>
        <p:spPr>
          <a:xfrm rot="-28647">
            <a:off x="1016026" y="3232150"/>
            <a:ext cx="15240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7" name="AutoShape 7"/>
          <p:cNvSpPr/>
          <p:nvPr/>
        </p:nvSpPr>
        <p:spPr>
          <a:xfrm>
            <a:off x="1016000" y="3429000"/>
            <a:ext cx="2686205" cy="215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以《中华人民共和国审计法》及其实施条例</a:t>
            </a:r>
            <a:r>
              <a:rPr lang="en-US" sz="1800" b="0" i="0" u="none" strike="noStrike" dirty="0">
                <a:solidFill>
                  <a:srgbClr val="000000"/>
                </a:solidFill>
                <a:latin typeface="微软雅黑"/>
                <a:ea typeface="微软雅黑"/>
                <a:cs typeface="微软雅黑"/>
                <a:sym typeface="微软雅黑"/>
              </a:rPr>
              <a:t>、《</a:t>
            </a:r>
            <a:r>
              <a:rPr lang="en-US" sz="1800" b="1" i="0" u="none" strike="noStrike" dirty="0" err="1">
                <a:solidFill>
                  <a:srgbClr val="FF0000"/>
                </a:solidFill>
                <a:latin typeface="微软雅黑"/>
                <a:ea typeface="微软雅黑"/>
                <a:cs typeface="微软雅黑"/>
                <a:sym typeface="微软雅黑"/>
              </a:rPr>
              <a:t>党政主要领导干部和国有企事业单位主要领导人员经济责任审计规定</a:t>
            </a:r>
            <a:r>
              <a:rPr lang="en-US" sz="1800" b="0" i="0" u="none" strike="noStrike" dirty="0" err="1">
                <a:solidFill>
                  <a:srgbClr val="000000"/>
                </a:solidFill>
                <a:latin typeface="微软雅黑"/>
                <a:ea typeface="微软雅黑"/>
                <a:cs typeface="微软雅黑"/>
                <a:sym typeface="微软雅黑"/>
              </a:rPr>
              <a:t>》等为核心依据</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4445000" y="1778000"/>
            <a:ext cx="3302000" cy="4064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99000" y="2032000"/>
            <a:ext cx="609600" cy="609600"/>
          </a:xfrm>
          <a:prstGeom prst="rect">
            <a:avLst/>
          </a:prstGeom>
        </p:spPr>
      </p:pic>
      <p:sp>
        <p:nvSpPr>
          <p:cNvPr id="10" name="AutoShape 10"/>
          <p:cNvSpPr/>
          <p:nvPr/>
        </p:nvSpPr>
        <p:spPr>
          <a:xfrm>
            <a:off x="4699000" y="2730500"/>
            <a:ext cx="2794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顶层设计逻辑</a:t>
            </a:r>
            <a:endParaRPr lang="en-US" sz="1100"/>
          </a:p>
        </p:txBody>
      </p:sp>
      <p:cxnSp>
        <p:nvCxnSpPr>
          <p:cNvPr id="11" name="Connector 11"/>
          <p:cNvCxnSpPr/>
          <p:nvPr/>
        </p:nvCxnSpPr>
        <p:spPr>
          <a:xfrm rot="-28647">
            <a:off x="4699026" y="3232150"/>
            <a:ext cx="15240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12" name="AutoShape 12"/>
          <p:cNvSpPr/>
          <p:nvPr/>
        </p:nvSpPr>
        <p:spPr>
          <a:xfrm>
            <a:off x="4699000" y="3429000"/>
            <a:ext cx="2683107" cy="215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smtClean="0">
                <a:solidFill>
                  <a:srgbClr val="000000"/>
                </a:solidFill>
                <a:latin typeface="微软雅黑"/>
                <a:ea typeface="微软雅黑"/>
                <a:cs typeface="微软雅黑"/>
                <a:sym typeface="微软雅黑"/>
              </a:rPr>
              <a:t>体现党和国家对权力监督的高度重视</a:t>
            </a:r>
            <a:r>
              <a:rPr lang="en-US" sz="1800" b="0" i="0" u="none" strike="noStrike" dirty="0" err="1">
                <a:solidFill>
                  <a:srgbClr val="000000"/>
                </a:solidFill>
                <a:latin typeface="微软雅黑"/>
                <a:ea typeface="微软雅黑"/>
                <a:cs typeface="微软雅黑"/>
                <a:sym typeface="微软雅黑"/>
              </a:rPr>
              <a:t>，是全面从严治党、完善党和国家监督体系的重要举措</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3" name="AutoShape 13"/>
          <p:cNvSpPr/>
          <p:nvPr/>
        </p:nvSpPr>
        <p:spPr>
          <a:xfrm>
            <a:off x="8128000" y="1778000"/>
            <a:ext cx="3302000" cy="4064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82000" y="2032000"/>
            <a:ext cx="609600" cy="609600"/>
          </a:xfrm>
          <a:prstGeom prst="rect">
            <a:avLst/>
          </a:prstGeom>
        </p:spPr>
      </p:pic>
      <p:sp>
        <p:nvSpPr>
          <p:cNvPr id="15" name="AutoShape 15"/>
          <p:cNvSpPr/>
          <p:nvPr/>
        </p:nvSpPr>
        <p:spPr>
          <a:xfrm>
            <a:off x="8382000" y="2730500"/>
            <a:ext cx="2794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核心原则</a:t>
            </a:r>
            <a:endParaRPr lang="en-US" sz="1100"/>
          </a:p>
        </p:txBody>
      </p:sp>
      <p:cxnSp>
        <p:nvCxnSpPr>
          <p:cNvPr id="16" name="Connector 16"/>
          <p:cNvCxnSpPr/>
          <p:nvPr/>
        </p:nvCxnSpPr>
        <p:spPr>
          <a:xfrm rot="-28647">
            <a:off x="8382026" y="3232150"/>
            <a:ext cx="15240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17" name="AutoShape 17"/>
          <p:cNvSpPr/>
          <p:nvPr/>
        </p:nvSpPr>
        <p:spPr>
          <a:xfrm>
            <a:off x="8382001" y="3429000"/>
            <a:ext cx="2479288" cy="215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坚持党对审计工作的集中统一领导，坚持依法审计、客观公正、实事求是</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3600" b="1" dirty="0" err="1" smtClean="0">
                <a:latin typeface="微软雅黑"/>
                <a:ea typeface="微软雅黑"/>
                <a:cs typeface="微软雅黑"/>
                <a:sym typeface="微软雅黑"/>
              </a:rPr>
              <a:t>第三节</a:t>
            </a:r>
            <a:r>
              <a:rPr lang="en-US" altLang="zh-CN" sz="3600" b="1" dirty="0" smtClean="0">
                <a:latin typeface="微软雅黑"/>
                <a:ea typeface="微软雅黑"/>
                <a:cs typeface="微软雅黑"/>
                <a:sym typeface="微软雅黑"/>
              </a:rPr>
              <a:t> </a:t>
            </a:r>
            <a:r>
              <a:rPr lang="en-US" altLang="zh-CN" sz="3600" b="1" dirty="0" err="1" smtClean="0">
                <a:latin typeface="微软雅黑"/>
                <a:ea typeface="微软雅黑"/>
                <a:cs typeface="微软雅黑"/>
                <a:sym typeface="微软雅黑"/>
              </a:rPr>
              <a:t>审计目标与审计功能</a:t>
            </a:r>
            <a:endParaRPr lang="en-US" altLang="zh-CN" sz="1200" dirty="0"/>
          </a:p>
        </p:txBody>
      </p:sp>
      <p:sp>
        <p:nvSpPr>
          <p:cNvPr id="3" name="AutoShape 3"/>
          <p:cNvSpPr/>
          <p:nvPr/>
        </p:nvSpPr>
        <p:spPr>
          <a:xfrm>
            <a:off x="762000" y="1778000"/>
            <a:ext cx="2476500" cy="3302000"/>
          </a:xfrm>
          <a:prstGeom prst="roundRect">
            <a:avLst>
              <a:gd name="adj" fmla="val 5128"/>
            </a:avLst>
          </a:prstGeom>
          <a:solidFill>
            <a:srgbClr val="FFFFFF">
              <a:alpha val="95000"/>
            </a:srgbClr>
          </a:solidFill>
          <a:ln w="12700" cap="flat" cmpd="sng">
            <a:solidFill>
              <a:srgbClr val="0D254C">
                <a:alpha val="100000"/>
              </a:srgbClr>
            </a:solidFill>
            <a:prstDash val="solid"/>
            <a:round/>
          </a:ln>
          <a:effectLst>
            <a:outerShdw blurRad="101600" dist="50800" dir="2700000" algn="tl" rotWithShape="0">
              <a:srgbClr val="0D254C">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676400" y="2032000"/>
            <a:ext cx="635000" cy="635000"/>
          </a:xfrm>
          <a:prstGeom prst="rect">
            <a:avLst/>
          </a:prstGeom>
        </p:spPr>
      </p:pic>
      <p:sp>
        <p:nvSpPr>
          <p:cNvPr id="5" name="AutoShape 5"/>
          <p:cNvSpPr/>
          <p:nvPr/>
        </p:nvSpPr>
        <p:spPr>
          <a:xfrm>
            <a:off x="889000" y="2730500"/>
            <a:ext cx="22225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dirty="0" err="1" smtClean="0">
                <a:solidFill>
                  <a:srgbClr val="0D254C"/>
                </a:solidFill>
                <a:latin typeface="微软雅黑" pitchFamily="34" charset="-122"/>
                <a:ea typeface="微软雅黑" pitchFamily="34" charset="-122"/>
                <a:cs typeface="Noto Sans SC"/>
                <a:sym typeface="Noto Sans SC"/>
              </a:rPr>
              <a:t>使命</a:t>
            </a:r>
            <a:endParaRPr lang="en-US" sz="2400" dirty="0">
              <a:latin typeface="微软雅黑" pitchFamily="34" charset="-122"/>
              <a:ea typeface="微软雅黑" pitchFamily="34" charset="-122"/>
            </a:endParaRPr>
          </a:p>
        </p:txBody>
      </p:sp>
      <p:cxnSp>
        <p:nvCxnSpPr>
          <p:cNvPr id="6" name="Connector 6"/>
          <p:cNvCxnSpPr/>
          <p:nvPr/>
        </p:nvCxnSpPr>
        <p:spPr>
          <a:xfrm rot="-22178">
            <a:off x="1016020" y="3168650"/>
            <a:ext cx="1968500" cy="12700"/>
          </a:xfrm>
          <a:prstGeom prst="straightConnector1">
            <a:avLst/>
          </a:prstGeom>
          <a:solidFill>
            <a:srgbClr val="DEE0E3">
              <a:alpha val="100000"/>
            </a:srgbClr>
          </a:solidFill>
          <a:ln w="25400" cap="flat" cmpd="sng">
            <a:solidFill>
              <a:srgbClr val="D4AF37">
                <a:alpha val="100000"/>
              </a:srgbClr>
            </a:solidFill>
            <a:prstDash val="solid"/>
            <a:round/>
            <a:headEnd type="none" w="lg" len="lg"/>
            <a:tailEnd type="none" w="lg" len="lg"/>
          </a:ln>
        </p:spPr>
      </p:cxnSp>
      <p:sp>
        <p:nvSpPr>
          <p:cNvPr id="7" name="AutoShape 7"/>
          <p:cNvSpPr/>
          <p:nvPr/>
        </p:nvSpPr>
        <p:spPr>
          <a:xfrm>
            <a:off x="1015998" y="3302000"/>
            <a:ext cx="1968543" cy="1524000"/>
          </a:xfrm>
          <a:prstGeom prst="rect">
            <a:avLst/>
          </a:prstGeom>
          <a:noFill/>
          <a:ln w="12700" cap="flat" cmpd="sng">
            <a:noFill/>
            <a:prstDash val="solid"/>
            <a:round/>
          </a:ln>
        </p:spPr>
        <p:txBody>
          <a:bodyPr vert="horz" wrap="square" lIns="0" tIns="0" rIns="0" bIns="0" rtlCol="0" anchor="ctr" anchorCtr="0"/>
          <a:lstStyle/>
          <a:p>
            <a:pPr indent="0" algn="just">
              <a:lnSpc>
                <a:spcPts val="3000"/>
              </a:lnSpc>
              <a:defRPr/>
            </a:pPr>
            <a:r>
              <a:rPr lang="en-US" sz="1800" b="1" i="0" u="none" strike="noStrike" dirty="0" err="1">
                <a:solidFill>
                  <a:srgbClr val="505050"/>
                </a:solidFill>
                <a:latin typeface="Noto Sans SC"/>
                <a:ea typeface="Noto Sans SC"/>
                <a:cs typeface="Noto Sans SC"/>
                <a:sym typeface="Noto Sans SC"/>
              </a:rPr>
              <a:t>明确审计的根本方向，回答“为什么审</a:t>
            </a:r>
            <a:r>
              <a:rPr lang="en-US" sz="1800" b="1" i="0" u="none" strike="noStrike" dirty="0" smtClean="0">
                <a:solidFill>
                  <a:srgbClr val="505050"/>
                </a:solidFill>
                <a:latin typeface="Noto Sans SC"/>
                <a:ea typeface="Noto Sans SC"/>
                <a:cs typeface="Noto Sans SC"/>
                <a:sym typeface="Noto Sans SC"/>
              </a:rPr>
              <a:t>”</a:t>
            </a:r>
            <a:r>
              <a:rPr lang="zh-CN" altLang="en-US" sz="1800" b="1" i="0" u="none" strike="noStrike" dirty="0" smtClean="0">
                <a:solidFill>
                  <a:srgbClr val="505050"/>
                </a:solidFill>
                <a:latin typeface="Noto Sans SC"/>
                <a:ea typeface="Noto Sans SC"/>
                <a:cs typeface="Noto Sans SC"/>
                <a:sym typeface="Noto Sans SC"/>
              </a:rPr>
              <a:t>，</a:t>
            </a:r>
            <a:r>
              <a:rPr lang="en-US" sz="1800" b="1" i="0" u="none" strike="noStrike" dirty="0" err="1" smtClean="0">
                <a:solidFill>
                  <a:srgbClr val="505050"/>
                </a:solidFill>
                <a:latin typeface="Noto Sans SC"/>
                <a:ea typeface="Noto Sans SC"/>
                <a:cs typeface="Noto Sans SC"/>
                <a:sym typeface="Noto Sans SC"/>
              </a:rPr>
              <a:t>是审计工作的出发点和灵魂</a:t>
            </a:r>
            <a:r>
              <a:rPr lang="en-US" sz="1800" b="1" i="0" u="none" strike="noStrike" dirty="0">
                <a:solidFill>
                  <a:srgbClr val="505050"/>
                </a:solidFill>
                <a:latin typeface="Noto Sans SC"/>
                <a:ea typeface="Noto Sans SC"/>
                <a:cs typeface="Noto Sans SC"/>
                <a:sym typeface="Noto Sans SC"/>
              </a:rPr>
              <a:t>。</a:t>
            </a:r>
            <a:endParaRPr lang="en-US" sz="1800" b="1" dirty="0"/>
          </a:p>
        </p:txBody>
      </p:sp>
      <p:sp>
        <p:nvSpPr>
          <p:cNvPr id="8" name="AutoShape 8"/>
          <p:cNvSpPr/>
          <p:nvPr/>
        </p:nvSpPr>
        <p:spPr>
          <a:xfrm>
            <a:off x="3492500" y="1778000"/>
            <a:ext cx="2476500" cy="3302000"/>
          </a:xfrm>
          <a:prstGeom prst="roundRect">
            <a:avLst>
              <a:gd name="adj" fmla="val 5128"/>
            </a:avLst>
          </a:prstGeom>
          <a:solidFill>
            <a:srgbClr val="FFFFFF">
              <a:alpha val="95000"/>
            </a:srgbClr>
          </a:solidFill>
          <a:ln w="12700" cap="flat" cmpd="sng">
            <a:solidFill>
              <a:srgbClr val="0D254C">
                <a:alpha val="100000"/>
              </a:srgbClr>
            </a:solidFill>
            <a:prstDash val="solid"/>
            <a:round/>
          </a:ln>
          <a:effectLst>
            <a:outerShdw blurRad="101600" dist="50800" dir="2700000" algn="tl" rotWithShape="0">
              <a:srgbClr val="0D254C">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406900" y="2032000"/>
            <a:ext cx="635000" cy="635000"/>
          </a:xfrm>
          <a:prstGeom prst="rect">
            <a:avLst/>
          </a:prstGeom>
        </p:spPr>
      </p:pic>
      <p:sp>
        <p:nvSpPr>
          <p:cNvPr id="10" name="AutoShape 10"/>
          <p:cNvSpPr/>
          <p:nvPr/>
        </p:nvSpPr>
        <p:spPr>
          <a:xfrm>
            <a:off x="3619500" y="2730500"/>
            <a:ext cx="22225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dirty="0" err="1" smtClean="0">
                <a:solidFill>
                  <a:srgbClr val="0D254C"/>
                </a:solidFill>
                <a:latin typeface="微软雅黑" pitchFamily="34" charset="-122"/>
                <a:ea typeface="微软雅黑" pitchFamily="34" charset="-122"/>
                <a:cs typeface="Noto Sans SC"/>
                <a:sym typeface="Noto Sans SC"/>
              </a:rPr>
              <a:t>任务</a:t>
            </a:r>
            <a:endParaRPr lang="en-US" sz="2400" dirty="0">
              <a:latin typeface="微软雅黑" pitchFamily="34" charset="-122"/>
              <a:ea typeface="微软雅黑" pitchFamily="34" charset="-122"/>
            </a:endParaRPr>
          </a:p>
        </p:txBody>
      </p:sp>
      <p:cxnSp>
        <p:nvCxnSpPr>
          <p:cNvPr id="11" name="Connector 11"/>
          <p:cNvCxnSpPr/>
          <p:nvPr/>
        </p:nvCxnSpPr>
        <p:spPr>
          <a:xfrm rot="-22178">
            <a:off x="3746520" y="3168650"/>
            <a:ext cx="1968500" cy="12700"/>
          </a:xfrm>
          <a:prstGeom prst="straightConnector1">
            <a:avLst/>
          </a:prstGeom>
          <a:solidFill>
            <a:srgbClr val="DEE0E3">
              <a:alpha val="100000"/>
            </a:srgbClr>
          </a:solidFill>
          <a:ln w="25400" cap="flat" cmpd="sng">
            <a:solidFill>
              <a:srgbClr val="D4AF37">
                <a:alpha val="100000"/>
              </a:srgbClr>
            </a:solidFill>
            <a:prstDash val="solid"/>
            <a:round/>
            <a:headEnd type="none" w="lg" len="lg"/>
            <a:tailEnd type="none" w="lg" len="lg"/>
          </a:ln>
        </p:spPr>
      </p:cxnSp>
      <p:sp>
        <p:nvSpPr>
          <p:cNvPr id="12" name="AutoShape 12"/>
          <p:cNvSpPr/>
          <p:nvPr/>
        </p:nvSpPr>
        <p:spPr>
          <a:xfrm>
            <a:off x="3746498" y="3302000"/>
            <a:ext cx="2032001" cy="1524000"/>
          </a:xfrm>
          <a:prstGeom prst="rect">
            <a:avLst/>
          </a:prstGeom>
          <a:noFill/>
          <a:ln w="12700" cap="flat" cmpd="sng">
            <a:noFill/>
            <a:prstDash val="solid"/>
            <a:round/>
          </a:ln>
        </p:spPr>
        <p:txBody>
          <a:bodyPr vert="horz" wrap="square" lIns="0" tIns="0" rIns="0" bIns="0" rtlCol="0" anchor="ctr" anchorCtr="0"/>
          <a:lstStyle/>
          <a:p>
            <a:pPr algn="just">
              <a:lnSpc>
                <a:spcPts val="3000"/>
              </a:lnSpc>
              <a:defRPr/>
            </a:pPr>
            <a:r>
              <a:rPr lang="en-US" sz="1800" b="1" dirty="0" err="1" smtClean="0">
                <a:solidFill>
                  <a:srgbClr val="505050"/>
                </a:solidFill>
                <a:latin typeface="Noto Sans SC"/>
                <a:ea typeface="Noto Sans SC"/>
                <a:cs typeface="Noto Sans SC"/>
                <a:sym typeface="Noto Sans SC"/>
              </a:rPr>
              <a:t>将使命转化为具体工作内容</a:t>
            </a:r>
            <a:r>
              <a:rPr lang="en-US" sz="1800" b="1" dirty="0" err="1">
                <a:solidFill>
                  <a:srgbClr val="505050"/>
                </a:solidFill>
                <a:latin typeface="Noto Sans SC"/>
                <a:ea typeface="Noto Sans SC"/>
                <a:cs typeface="Noto Sans SC"/>
                <a:sym typeface="Noto Sans SC"/>
              </a:rPr>
              <a:t>，确保审计不脱离实际，提供可执行的路径</a:t>
            </a:r>
            <a:r>
              <a:rPr lang="en-US" sz="1800" b="1" dirty="0">
                <a:solidFill>
                  <a:srgbClr val="505050"/>
                </a:solidFill>
                <a:latin typeface="Noto Sans SC"/>
                <a:ea typeface="Noto Sans SC"/>
                <a:cs typeface="Noto Sans SC"/>
                <a:sym typeface="Noto Sans SC"/>
              </a:rPr>
              <a:t>。</a:t>
            </a:r>
          </a:p>
        </p:txBody>
      </p:sp>
      <p:sp>
        <p:nvSpPr>
          <p:cNvPr id="13" name="AutoShape 13"/>
          <p:cNvSpPr/>
          <p:nvPr/>
        </p:nvSpPr>
        <p:spPr>
          <a:xfrm>
            <a:off x="6223000" y="1778000"/>
            <a:ext cx="2476500" cy="3302000"/>
          </a:xfrm>
          <a:prstGeom prst="roundRect">
            <a:avLst>
              <a:gd name="adj" fmla="val 5128"/>
            </a:avLst>
          </a:prstGeom>
          <a:solidFill>
            <a:srgbClr val="FFFFFF">
              <a:alpha val="95000"/>
            </a:srgbClr>
          </a:solidFill>
          <a:ln w="12700" cap="flat" cmpd="sng">
            <a:solidFill>
              <a:srgbClr val="0D254C">
                <a:alpha val="100000"/>
              </a:srgbClr>
            </a:solidFill>
            <a:prstDash val="solid"/>
            <a:round/>
          </a:ln>
          <a:effectLst>
            <a:outerShdw blurRad="101600" dist="50800" dir="2700000" algn="tl" rotWithShape="0">
              <a:srgbClr val="0D254C">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137400" y="2032000"/>
            <a:ext cx="635000" cy="635000"/>
          </a:xfrm>
          <a:prstGeom prst="rect">
            <a:avLst/>
          </a:prstGeom>
        </p:spPr>
      </p:pic>
      <p:sp>
        <p:nvSpPr>
          <p:cNvPr id="15" name="AutoShape 15"/>
          <p:cNvSpPr/>
          <p:nvPr/>
        </p:nvSpPr>
        <p:spPr>
          <a:xfrm>
            <a:off x="6350000" y="2730500"/>
            <a:ext cx="2222500" cy="381000"/>
          </a:xfrm>
          <a:prstGeom prst="rect">
            <a:avLst/>
          </a:prstGeom>
          <a:noFill/>
          <a:ln w="12700" cap="flat" cmpd="sng">
            <a:noFill/>
            <a:prstDash val="solid"/>
            <a:round/>
          </a:ln>
        </p:spPr>
        <p:txBody>
          <a:bodyPr vert="horz" wrap="square" lIns="0" tIns="0" rIns="0" bIns="0" rtlCol="0" anchor="ctr" anchorCtr="0"/>
          <a:lstStyle/>
          <a:p>
            <a:pPr algn="ctr">
              <a:lnSpc>
                <a:spcPct val="125000"/>
              </a:lnSpc>
              <a:defRPr/>
            </a:pPr>
            <a:r>
              <a:rPr lang="en-US" sz="2400" b="1" dirty="0" err="1" smtClean="0">
                <a:solidFill>
                  <a:srgbClr val="0D254C"/>
                </a:solidFill>
                <a:latin typeface="微软雅黑" pitchFamily="34" charset="-122"/>
                <a:ea typeface="微软雅黑" pitchFamily="34" charset="-122"/>
                <a:cs typeface="Noto Sans SC"/>
                <a:sym typeface="Noto Sans SC"/>
              </a:rPr>
              <a:t>目标</a:t>
            </a:r>
            <a:endParaRPr lang="en-US" sz="2400" b="1" dirty="0">
              <a:solidFill>
                <a:srgbClr val="0D254C"/>
              </a:solidFill>
              <a:latin typeface="微软雅黑" pitchFamily="34" charset="-122"/>
              <a:ea typeface="微软雅黑" pitchFamily="34" charset="-122"/>
              <a:cs typeface="Noto Sans SC"/>
              <a:sym typeface="Noto Sans SC"/>
            </a:endParaRPr>
          </a:p>
        </p:txBody>
      </p:sp>
      <p:cxnSp>
        <p:nvCxnSpPr>
          <p:cNvPr id="16" name="Connector 16"/>
          <p:cNvCxnSpPr/>
          <p:nvPr/>
        </p:nvCxnSpPr>
        <p:spPr>
          <a:xfrm rot="-22178">
            <a:off x="6477020" y="3168650"/>
            <a:ext cx="1968500" cy="12700"/>
          </a:xfrm>
          <a:prstGeom prst="straightConnector1">
            <a:avLst/>
          </a:prstGeom>
          <a:solidFill>
            <a:srgbClr val="DEE0E3">
              <a:alpha val="100000"/>
            </a:srgbClr>
          </a:solidFill>
          <a:ln w="25400" cap="flat" cmpd="sng">
            <a:solidFill>
              <a:srgbClr val="D4AF37">
                <a:alpha val="100000"/>
              </a:srgbClr>
            </a:solidFill>
            <a:prstDash val="solid"/>
            <a:round/>
            <a:headEnd type="none" w="lg" len="lg"/>
            <a:tailEnd type="none" w="lg" len="lg"/>
          </a:ln>
        </p:spPr>
      </p:cxnSp>
      <p:sp>
        <p:nvSpPr>
          <p:cNvPr id="17" name="AutoShape 17"/>
          <p:cNvSpPr/>
          <p:nvPr/>
        </p:nvSpPr>
        <p:spPr>
          <a:xfrm>
            <a:off x="6476998" y="3302000"/>
            <a:ext cx="1968543" cy="1524000"/>
          </a:xfrm>
          <a:prstGeom prst="rect">
            <a:avLst/>
          </a:prstGeom>
          <a:noFill/>
          <a:ln w="12700" cap="flat" cmpd="sng">
            <a:noFill/>
            <a:prstDash val="solid"/>
            <a:round/>
          </a:ln>
        </p:spPr>
        <p:txBody>
          <a:bodyPr vert="horz" wrap="square" lIns="0" tIns="0" rIns="0" bIns="0" rtlCol="0" anchor="ctr" anchorCtr="0"/>
          <a:lstStyle/>
          <a:p>
            <a:pPr indent="0" algn="just">
              <a:lnSpc>
                <a:spcPts val="3000"/>
              </a:lnSpc>
              <a:defRPr/>
            </a:pPr>
            <a:r>
              <a:rPr lang="en-US" sz="1800" b="1" dirty="0" err="1">
                <a:solidFill>
                  <a:srgbClr val="505050"/>
                </a:solidFill>
                <a:latin typeface="Noto Sans SC"/>
                <a:ea typeface="Noto Sans SC"/>
                <a:cs typeface="Noto Sans SC"/>
                <a:sym typeface="Noto Sans SC"/>
              </a:rPr>
              <a:t>设定审计要达成的具体成果，防止审计流于形式，</a:t>
            </a:r>
            <a:r>
              <a:rPr lang="en-US" sz="1800" b="1" dirty="0" err="1" smtClean="0">
                <a:solidFill>
                  <a:srgbClr val="505050"/>
                </a:solidFill>
                <a:latin typeface="Noto Sans SC"/>
                <a:ea typeface="Noto Sans SC"/>
                <a:cs typeface="Noto Sans SC"/>
                <a:sym typeface="Noto Sans SC"/>
              </a:rPr>
              <a:t>指引努力方向</a:t>
            </a:r>
            <a:r>
              <a:rPr lang="en-US" sz="1800" b="1" dirty="0">
                <a:solidFill>
                  <a:srgbClr val="505050"/>
                </a:solidFill>
                <a:latin typeface="Noto Sans SC"/>
                <a:ea typeface="Noto Sans SC"/>
                <a:cs typeface="Noto Sans SC"/>
                <a:sym typeface="Noto Sans SC"/>
              </a:rPr>
              <a:t>。</a:t>
            </a:r>
          </a:p>
        </p:txBody>
      </p:sp>
      <p:sp>
        <p:nvSpPr>
          <p:cNvPr id="18" name="AutoShape 18"/>
          <p:cNvSpPr/>
          <p:nvPr/>
        </p:nvSpPr>
        <p:spPr>
          <a:xfrm>
            <a:off x="8953500" y="1778000"/>
            <a:ext cx="2476500" cy="3302000"/>
          </a:xfrm>
          <a:prstGeom prst="roundRect">
            <a:avLst>
              <a:gd name="adj" fmla="val 5128"/>
            </a:avLst>
          </a:prstGeom>
          <a:solidFill>
            <a:srgbClr val="FFFFFF">
              <a:alpha val="95000"/>
            </a:srgbClr>
          </a:solidFill>
          <a:ln w="12700" cap="flat" cmpd="sng">
            <a:solidFill>
              <a:srgbClr val="0D254C">
                <a:alpha val="100000"/>
              </a:srgbClr>
            </a:solidFill>
            <a:prstDash val="solid"/>
            <a:round/>
          </a:ln>
          <a:effectLst>
            <a:outerShdw blurRad="101600" dist="50800" dir="2700000" algn="tl" rotWithShape="0">
              <a:srgbClr val="0D254C">
                <a:alpha val="15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9867900" y="2032000"/>
            <a:ext cx="635000" cy="635000"/>
          </a:xfrm>
          <a:prstGeom prst="rect">
            <a:avLst/>
          </a:prstGeom>
        </p:spPr>
      </p:pic>
      <p:sp>
        <p:nvSpPr>
          <p:cNvPr id="20" name="AutoShape 20"/>
          <p:cNvSpPr/>
          <p:nvPr/>
        </p:nvSpPr>
        <p:spPr>
          <a:xfrm>
            <a:off x="9080500" y="2730500"/>
            <a:ext cx="22225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dirty="0" err="1" smtClean="0">
                <a:solidFill>
                  <a:srgbClr val="0D254C"/>
                </a:solidFill>
                <a:latin typeface="微软雅黑" pitchFamily="34" charset="-122"/>
                <a:ea typeface="微软雅黑" pitchFamily="34" charset="-122"/>
                <a:cs typeface="Noto Sans SC"/>
                <a:sym typeface="Noto Sans SC"/>
              </a:rPr>
              <a:t>功能</a:t>
            </a:r>
            <a:endParaRPr lang="en-US" sz="2400" b="1" dirty="0">
              <a:solidFill>
                <a:srgbClr val="0D254C"/>
              </a:solidFill>
              <a:latin typeface="微软雅黑" pitchFamily="34" charset="-122"/>
              <a:ea typeface="微软雅黑" pitchFamily="34" charset="-122"/>
              <a:cs typeface="Noto Sans SC"/>
              <a:sym typeface="Noto Sans SC"/>
            </a:endParaRPr>
          </a:p>
        </p:txBody>
      </p:sp>
      <p:cxnSp>
        <p:nvCxnSpPr>
          <p:cNvPr id="21" name="Connector 21"/>
          <p:cNvCxnSpPr/>
          <p:nvPr/>
        </p:nvCxnSpPr>
        <p:spPr>
          <a:xfrm rot="-22178">
            <a:off x="9207520" y="3168650"/>
            <a:ext cx="1968500" cy="12700"/>
          </a:xfrm>
          <a:prstGeom prst="straightConnector1">
            <a:avLst/>
          </a:prstGeom>
          <a:solidFill>
            <a:srgbClr val="DEE0E3">
              <a:alpha val="100000"/>
            </a:srgbClr>
          </a:solidFill>
          <a:ln w="25400" cap="flat" cmpd="sng">
            <a:solidFill>
              <a:srgbClr val="D4AF37">
                <a:alpha val="100000"/>
              </a:srgbClr>
            </a:solidFill>
            <a:prstDash val="solid"/>
            <a:round/>
            <a:headEnd type="none" w="lg" len="lg"/>
            <a:tailEnd type="none" w="lg" len="lg"/>
          </a:ln>
        </p:spPr>
      </p:cxnSp>
      <p:sp>
        <p:nvSpPr>
          <p:cNvPr id="22" name="AutoShape 22"/>
          <p:cNvSpPr/>
          <p:nvPr/>
        </p:nvSpPr>
        <p:spPr>
          <a:xfrm>
            <a:off x="9144000" y="3302000"/>
            <a:ext cx="2095500" cy="1524000"/>
          </a:xfrm>
          <a:prstGeom prst="rect">
            <a:avLst/>
          </a:prstGeom>
          <a:noFill/>
          <a:ln w="12700" cap="flat" cmpd="sng">
            <a:noFill/>
            <a:prstDash val="solid"/>
            <a:round/>
          </a:ln>
        </p:spPr>
        <p:txBody>
          <a:bodyPr vert="horz" wrap="square" lIns="0" tIns="0" rIns="0" bIns="0" rtlCol="0" anchor="ctr" anchorCtr="0"/>
          <a:lstStyle/>
          <a:p>
            <a:pPr indent="0" algn="just">
              <a:lnSpc>
                <a:spcPts val="3000"/>
              </a:lnSpc>
              <a:defRPr/>
            </a:pPr>
            <a:r>
              <a:rPr lang="en-US" sz="1800" b="1" dirty="0" err="1">
                <a:solidFill>
                  <a:srgbClr val="505050"/>
                </a:solidFill>
                <a:latin typeface="Noto Sans SC"/>
                <a:ea typeface="Noto Sans SC"/>
                <a:cs typeface="Noto Sans SC"/>
                <a:sym typeface="Noto Sans SC"/>
              </a:rPr>
              <a:t>通过监督、鉴证、评价等功能实现审计的最终价值，体现工作的落脚点</a:t>
            </a:r>
            <a:r>
              <a:rPr lang="en-US" sz="1400" b="0" i="0" u="none" strike="noStrike" dirty="0">
                <a:solidFill>
                  <a:srgbClr val="505050"/>
                </a:solidFill>
                <a:latin typeface="Noto Sans SC"/>
                <a:ea typeface="Noto Sans SC"/>
                <a:cs typeface="Noto Sans SC"/>
                <a:sym typeface="Noto Sans SC"/>
              </a:rPr>
              <a:t>。</a:t>
            </a:r>
            <a:endParaRPr lang="en-US" sz="1100" dirty="0"/>
          </a:p>
        </p:txBody>
      </p:sp>
      <p:sp>
        <p:nvSpPr>
          <p:cNvPr id="23" name="AutoShape 23"/>
          <p:cNvSpPr/>
          <p:nvPr/>
        </p:nvSpPr>
        <p:spPr>
          <a:xfrm>
            <a:off x="762000" y="5334000"/>
            <a:ext cx="10668000" cy="889000"/>
          </a:xfrm>
          <a:prstGeom prst="roundRect">
            <a:avLst>
              <a:gd name="adj" fmla="val 14285"/>
            </a:avLst>
          </a:prstGeom>
          <a:solidFill>
            <a:srgbClr val="0D254C">
              <a:alpha val="5000"/>
            </a:srgbClr>
          </a:solidFill>
          <a:ln w="12700" cap="flat" cmpd="sng">
            <a:solidFill>
              <a:srgbClr val="D4AF37">
                <a:alpha val="100000"/>
              </a:srgbClr>
            </a:solidFill>
            <a:prstDash val="dash"/>
            <a:round/>
          </a:ln>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6000" y="5562600"/>
            <a:ext cx="431800" cy="431800"/>
          </a:xfrm>
          <a:prstGeom prst="rect">
            <a:avLst/>
          </a:prstGeom>
        </p:spPr>
      </p:pic>
      <p:sp>
        <p:nvSpPr>
          <p:cNvPr id="25" name="AutoShape 25"/>
          <p:cNvSpPr/>
          <p:nvPr/>
        </p:nvSpPr>
        <p:spPr>
          <a:xfrm>
            <a:off x="1587500" y="5461000"/>
            <a:ext cx="9588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dirty="0" err="1" smtClean="0">
                <a:solidFill>
                  <a:srgbClr val="505050"/>
                </a:solidFill>
                <a:latin typeface="微软雅黑" pitchFamily="34" charset="-122"/>
                <a:ea typeface="微软雅黑" pitchFamily="34" charset="-122"/>
                <a:cs typeface="Noto Sans SC"/>
                <a:sym typeface="Noto Sans SC"/>
              </a:rPr>
              <a:t>缺乏任一环节</a:t>
            </a:r>
            <a:r>
              <a:rPr lang="en-US" sz="2000" b="1" dirty="0" err="1">
                <a:solidFill>
                  <a:srgbClr val="505050"/>
                </a:solidFill>
                <a:latin typeface="微软雅黑" pitchFamily="34" charset="-122"/>
                <a:ea typeface="微软雅黑" pitchFamily="34" charset="-122"/>
                <a:cs typeface="Noto Sans SC"/>
                <a:sym typeface="Noto Sans SC"/>
              </a:rPr>
              <a:t>，审计都将失去其应有的意义和价值，</a:t>
            </a:r>
            <a:r>
              <a:rPr lang="en-US" sz="2000" b="1" dirty="0" err="1" smtClean="0">
                <a:solidFill>
                  <a:srgbClr val="505050"/>
                </a:solidFill>
                <a:latin typeface="微软雅黑" pitchFamily="34" charset="-122"/>
                <a:ea typeface="微软雅黑" pitchFamily="34" charset="-122"/>
                <a:cs typeface="Noto Sans SC"/>
                <a:sym typeface="Noto Sans SC"/>
              </a:rPr>
              <a:t>导致审计工作失效</a:t>
            </a:r>
            <a:r>
              <a:rPr lang="en-US" sz="2000" b="1" dirty="0">
                <a:solidFill>
                  <a:srgbClr val="505050"/>
                </a:solidFill>
                <a:latin typeface="微软雅黑" pitchFamily="34" charset="-122"/>
                <a:ea typeface="微软雅黑" pitchFamily="34" charset="-122"/>
                <a:cs typeface="Noto Sans SC"/>
                <a:sym typeface="Noto Sans SC"/>
              </a:rPr>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200" b="1" dirty="0" smtClean="0">
                <a:latin typeface="微软雅黑"/>
                <a:ea typeface="微软雅黑"/>
                <a:cs typeface="微软雅黑"/>
                <a:sym typeface="微软雅黑"/>
              </a:rPr>
              <a:t>经济责任</a:t>
            </a:r>
            <a:r>
              <a:rPr lang="en-US" sz="3200" b="1" i="0" u="none" strike="noStrike" dirty="0" err="1" smtClean="0">
                <a:solidFill>
                  <a:srgbClr val="000000"/>
                </a:solidFill>
                <a:latin typeface="微软雅黑"/>
                <a:ea typeface="微软雅黑"/>
                <a:cs typeface="微软雅黑"/>
                <a:sym typeface="微软雅黑"/>
              </a:rPr>
              <a:t>审计</a:t>
            </a:r>
            <a:r>
              <a:rPr lang="zh-CN" altLang="en-US" sz="3200" b="1" i="0" u="none" strike="noStrike" dirty="0" smtClean="0">
                <a:solidFill>
                  <a:srgbClr val="000000"/>
                </a:solidFill>
                <a:latin typeface="微软雅黑"/>
                <a:ea typeface="微软雅黑"/>
                <a:cs typeface="微软雅黑"/>
                <a:sym typeface="微软雅黑"/>
              </a:rPr>
              <a:t>的三大</a:t>
            </a:r>
            <a:r>
              <a:rPr lang="en-US" sz="3200" b="1" i="0" u="none" strike="noStrike" dirty="0" err="1" smtClean="0">
                <a:solidFill>
                  <a:srgbClr val="000000"/>
                </a:solidFill>
                <a:latin typeface="微软雅黑"/>
                <a:ea typeface="微软雅黑"/>
                <a:cs typeface="微软雅黑"/>
                <a:sym typeface="微软雅黑"/>
              </a:rPr>
              <a:t>功能</a:t>
            </a:r>
            <a:endParaRPr lang="en-US" sz="1100" dirty="0"/>
          </a:p>
        </p:txBody>
      </p:sp>
      <p:sp>
        <p:nvSpPr>
          <p:cNvPr id="3" name="AutoShape 3"/>
          <p:cNvSpPr/>
          <p:nvPr/>
        </p:nvSpPr>
        <p:spPr>
          <a:xfrm>
            <a:off x="762000" y="1651000"/>
            <a:ext cx="3302000" cy="4318000"/>
          </a:xfrm>
          <a:prstGeom prst="roundRect">
            <a:avLst>
              <a:gd name="adj" fmla="val 3846"/>
            </a:avLst>
          </a:prstGeom>
          <a:solidFill>
            <a:srgbClr val="FFFFFF">
              <a:alpha val="90000"/>
            </a:srgbClr>
          </a:solidFill>
          <a:ln w="25400" cap="flat" cmpd="sng">
            <a:noFill/>
            <a:prstDash val="solid"/>
            <a:round/>
          </a:ln>
          <a:effectLst>
            <a:outerShdw blurRad="101600" dist="50800" dir="2700000" algn="tl" rotWithShape="0">
              <a:srgbClr val="000000">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dirty="0" err="1">
                <a:solidFill>
                  <a:srgbClr val="000000"/>
                </a:solidFill>
                <a:latin typeface="微软雅黑"/>
                <a:ea typeface="微软雅黑"/>
                <a:cs typeface="微软雅黑"/>
                <a:sym typeface="微软雅黑"/>
              </a:rPr>
              <a:t>监督功能</a:t>
            </a:r>
            <a:endParaRPr lang="en-US" sz="2800" dirty="0"/>
          </a:p>
        </p:txBody>
      </p:sp>
      <p:cxnSp>
        <p:nvCxnSpPr>
          <p:cNvPr id="6" name="Connector 6"/>
          <p:cNvCxnSpPr/>
          <p:nvPr/>
        </p:nvCxnSpPr>
        <p:spPr>
          <a:xfrm rot="-15626">
            <a:off x="1016014" y="2406650"/>
            <a:ext cx="27940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16000" y="2667000"/>
            <a:ext cx="304800" cy="304800"/>
          </a:xfrm>
          <a:prstGeom prst="rect">
            <a:avLst/>
          </a:prstGeom>
        </p:spPr>
      </p:pic>
      <p:sp>
        <p:nvSpPr>
          <p:cNvPr id="8" name="AutoShape 8"/>
          <p:cNvSpPr/>
          <p:nvPr/>
        </p:nvSpPr>
        <p:spPr>
          <a:xfrm>
            <a:off x="1397000" y="26670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0000"/>
                </a:solidFill>
                <a:latin typeface="微软雅黑"/>
                <a:ea typeface="微软雅黑"/>
                <a:cs typeface="微软雅黑"/>
                <a:sym typeface="微软雅黑"/>
              </a:rPr>
              <a:t>核心目标</a:t>
            </a:r>
            <a:endParaRPr lang="en-US" sz="1100"/>
          </a:p>
          <a:p>
            <a:pPr indent="0" algn="l">
              <a:lnSpc>
                <a:spcPct val="125000"/>
              </a:lnSpc>
            </a:pPr>
            <a:r>
              <a:rPr lang="en-US" sz="1400" b="0" i="0" u="none" strike="noStrike">
                <a:solidFill>
                  <a:srgbClr val="000000"/>
                </a:solidFill>
                <a:latin typeface="微软雅黑"/>
                <a:ea typeface="微软雅黑"/>
                <a:cs typeface="微软雅黑"/>
                <a:sym typeface="微软雅黑"/>
              </a:rPr>
              <a:t>发现问题，形成制约，规范权力运行</a:t>
            </a:r>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556000"/>
            <a:ext cx="304800" cy="304800"/>
          </a:xfrm>
          <a:prstGeom prst="rect">
            <a:avLst/>
          </a:prstGeom>
        </p:spPr>
      </p:pic>
      <p:sp>
        <p:nvSpPr>
          <p:cNvPr id="10" name="AutoShape 10"/>
          <p:cNvSpPr/>
          <p:nvPr/>
        </p:nvSpPr>
        <p:spPr>
          <a:xfrm>
            <a:off x="1397000" y="35560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0000"/>
                </a:solidFill>
                <a:latin typeface="微软雅黑"/>
                <a:ea typeface="微软雅黑"/>
                <a:cs typeface="微软雅黑"/>
                <a:sym typeface="微软雅黑"/>
              </a:rPr>
              <a:t>主要产出</a:t>
            </a:r>
            <a:endParaRPr lang="en-US" sz="1100"/>
          </a:p>
          <a:p>
            <a:pPr indent="0" algn="l">
              <a:lnSpc>
                <a:spcPct val="125000"/>
              </a:lnSpc>
            </a:pPr>
            <a:r>
              <a:rPr lang="en-US" sz="1400" b="0" i="0" u="none" strike="noStrike">
                <a:solidFill>
                  <a:srgbClr val="000000"/>
                </a:solidFill>
                <a:latin typeface="微软雅黑"/>
                <a:ea typeface="微软雅黑"/>
                <a:cs typeface="微软雅黑"/>
                <a:sym typeface="微软雅黑"/>
              </a:rPr>
              <a:t>审计工作底稿、问题线索，助力问责</a:t>
            </a:r>
          </a:p>
        </p:txBody>
      </p:sp>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16000" y="4445000"/>
            <a:ext cx="304800" cy="304800"/>
          </a:xfrm>
          <a:prstGeom prst="rect">
            <a:avLst/>
          </a:prstGeom>
        </p:spPr>
      </p:pic>
      <p:sp>
        <p:nvSpPr>
          <p:cNvPr id="12" name="AutoShape 12"/>
          <p:cNvSpPr/>
          <p:nvPr/>
        </p:nvSpPr>
        <p:spPr>
          <a:xfrm>
            <a:off x="1397000" y="44450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0000"/>
                </a:solidFill>
                <a:latin typeface="微软雅黑"/>
                <a:ea typeface="微软雅黑"/>
                <a:cs typeface="微软雅黑"/>
                <a:sym typeface="微软雅黑"/>
              </a:rPr>
              <a:t>行为导向</a:t>
            </a:r>
            <a:endParaRPr lang="en-US" sz="1100"/>
          </a:p>
          <a:p>
            <a:pPr indent="0" algn="l">
              <a:lnSpc>
                <a:spcPct val="125000"/>
              </a:lnSpc>
            </a:pPr>
            <a:r>
              <a:rPr lang="en-US" sz="1400" b="0" i="0" u="none" strike="noStrike">
                <a:solidFill>
                  <a:srgbClr val="000000"/>
                </a:solidFill>
                <a:latin typeface="微软雅黑"/>
                <a:ea typeface="微软雅黑"/>
                <a:cs typeface="微软雅黑"/>
                <a:sym typeface="微软雅黑"/>
              </a:rPr>
              <a:t>体检扫描，全面性、过程性、行为导向</a:t>
            </a:r>
          </a:p>
        </p:txBody>
      </p:sp>
      <p:sp>
        <p:nvSpPr>
          <p:cNvPr id="13" name="AutoShape 13"/>
          <p:cNvSpPr/>
          <p:nvPr/>
        </p:nvSpPr>
        <p:spPr>
          <a:xfrm>
            <a:off x="4445000" y="1651000"/>
            <a:ext cx="3302000" cy="4318000"/>
          </a:xfrm>
          <a:prstGeom prst="roundRect">
            <a:avLst>
              <a:gd name="adj" fmla="val 3846"/>
            </a:avLst>
          </a:prstGeom>
          <a:solidFill>
            <a:srgbClr val="FFFFFF">
              <a:alpha val="90000"/>
            </a:srgbClr>
          </a:solidFill>
          <a:ln w="25400" cap="flat" cmpd="sng">
            <a:noFill/>
            <a:prstDash val="solid"/>
            <a:round/>
          </a:ln>
          <a:effectLst>
            <a:outerShdw blurRad="101600" dist="50800" dir="2700000" algn="tl" rotWithShape="0">
              <a:srgbClr val="000000">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4699000" y="1905000"/>
            <a:ext cx="406400" cy="406400"/>
          </a:xfrm>
          <a:prstGeom prst="rect">
            <a:avLst/>
          </a:prstGeom>
        </p:spPr>
      </p:pic>
      <p:sp>
        <p:nvSpPr>
          <p:cNvPr id="15" name="AutoShape 15"/>
          <p:cNvSpPr/>
          <p:nvPr/>
        </p:nvSpPr>
        <p:spPr>
          <a:xfrm>
            <a:off x="5207000" y="1879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dirty="0" err="1">
                <a:solidFill>
                  <a:srgbClr val="000000"/>
                </a:solidFill>
                <a:latin typeface="微软雅黑"/>
                <a:ea typeface="微软雅黑"/>
                <a:cs typeface="微软雅黑"/>
                <a:sym typeface="微软雅黑"/>
              </a:rPr>
              <a:t>鉴证功能</a:t>
            </a:r>
            <a:endParaRPr lang="en-US" sz="2800" dirty="0"/>
          </a:p>
        </p:txBody>
      </p:sp>
      <p:cxnSp>
        <p:nvCxnSpPr>
          <p:cNvPr id="16" name="Connector 16"/>
          <p:cNvCxnSpPr/>
          <p:nvPr/>
        </p:nvCxnSpPr>
        <p:spPr>
          <a:xfrm rot="-15626">
            <a:off x="4699014" y="2406650"/>
            <a:ext cx="27940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pic>
        <p:nvPicPr>
          <p:cNvPr id="17" name="Picture 1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99000" y="2667000"/>
            <a:ext cx="304800" cy="304800"/>
          </a:xfrm>
          <a:prstGeom prst="rect">
            <a:avLst/>
          </a:prstGeom>
        </p:spPr>
      </p:pic>
      <p:sp>
        <p:nvSpPr>
          <p:cNvPr id="18" name="AutoShape 18"/>
          <p:cNvSpPr/>
          <p:nvPr/>
        </p:nvSpPr>
        <p:spPr>
          <a:xfrm>
            <a:off x="5080000" y="26670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0000"/>
                </a:solidFill>
                <a:latin typeface="微软雅黑"/>
                <a:ea typeface="微软雅黑"/>
                <a:cs typeface="微软雅黑"/>
                <a:sym typeface="微软雅黑"/>
              </a:rPr>
              <a:t>核心目标</a:t>
            </a:r>
            <a:endParaRPr lang="en-US" sz="1100"/>
          </a:p>
          <a:p>
            <a:pPr indent="0" algn="l">
              <a:lnSpc>
                <a:spcPct val="125000"/>
              </a:lnSpc>
            </a:pPr>
            <a:r>
              <a:rPr lang="en-US" sz="1400" b="0" i="0" u="none" strike="noStrike">
                <a:solidFill>
                  <a:srgbClr val="000000"/>
                </a:solidFill>
                <a:latin typeface="微软雅黑"/>
                <a:ea typeface="微软雅黑"/>
                <a:cs typeface="微软雅黑"/>
                <a:sym typeface="微软雅黑"/>
              </a:rPr>
              <a:t>证实问题，厘清事实，明确责任归属</a:t>
            </a:r>
          </a:p>
        </p:txBody>
      </p: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4699000" y="3556000"/>
            <a:ext cx="304800" cy="304800"/>
          </a:xfrm>
          <a:prstGeom prst="rect">
            <a:avLst/>
          </a:prstGeom>
        </p:spPr>
      </p:pic>
      <p:sp>
        <p:nvSpPr>
          <p:cNvPr id="20" name="AutoShape 20"/>
          <p:cNvSpPr/>
          <p:nvPr/>
        </p:nvSpPr>
        <p:spPr>
          <a:xfrm>
            <a:off x="5080000" y="35560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0000"/>
                </a:solidFill>
                <a:latin typeface="微软雅黑"/>
                <a:ea typeface="微软雅黑"/>
                <a:cs typeface="微软雅黑"/>
                <a:sym typeface="微软雅黑"/>
              </a:rPr>
              <a:t>主要产出</a:t>
            </a:r>
            <a:endParaRPr lang="en-US" sz="1100" dirty="0"/>
          </a:p>
          <a:p>
            <a:pPr indent="0" algn="l">
              <a:lnSpc>
                <a:spcPct val="125000"/>
              </a:lnSpc>
            </a:pPr>
            <a:r>
              <a:rPr lang="en-US" sz="1400" b="0" i="0" u="none" strike="noStrike" dirty="0" err="1" smtClean="0">
                <a:solidFill>
                  <a:srgbClr val="000000"/>
                </a:solidFill>
                <a:latin typeface="微软雅黑"/>
                <a:ea typeface="微软雅黑"/>
                <a:cs typeface="微软雅黑"/>
                <a:sym typeface="微软雅黑"/>
              </a:rPr>
              <a:t>审计证据</a:t>
            </a:r>
            <a:r>
              <a:rPr lang="en-US" sz="1400" b="0" i="0" u="none" strike="noStrike" dirty="0" err="1">
                <a:solidFill>
                  <a:srgbClr val="000000"/>
                </a:solidFill>
                <a:latin typeface="微软雅黑"/>
                <a:ea typeface="微软雅黑"/>
                <a:cs typeface="微软雅黑"/>
                <a:sym typeface="微软雅黑"/>
              </a:rPr>
              <a:t>、责任界定，助力定责</a:t>
            </a:r>
            <a:endParaRPr lang="en-US" sz="1400" b="0" i="0" u="none" strike="noStrike" dirty="0">
              <a:solidFill>
                <a:srgbClr val="000000"/>
              </a:solidFill>
              <a:latin typeface="微软雅黑"/>
              <a:ea typeface="微软雅黑"/>
              <a:cs typeface="微软雅黑"/>
              <a:sym typeface="微软雅黑"/>
            </a:endParaRPr>
          </a:p>
        </p:txBody>
      </p:sp>
      <p:pic>
        <p:nvPicPr>
          <p:cNvPr id="21" name="Picture 21"/>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4699000" y="4445000"/>
            <a:ext cx="304800" cy="304800"/>
          </a:xfrm>
          <a:prstGeom prst="rect">
            <a:avLst/>
          </a:prstGeom>
        </p:spPr>
      </p:pic>
      <p:sp>
        <p:nvSpPr>
          <p:cNvPr id="22" name="AutoShape 22"/>
          <p:cNvSpPr/>
          <p:nvPr/>
        </p:nvSpPr>
        <p:spPr>
          <a:xfrm>
            <a:off x="5080000" y="44450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0000"/>
                </a:solidFill>
                <a:latin typeface="微软雅黑"/>
                <a:ea typeface="微软雅黑"/>
                <a:cs typeface="微软雅黑"/>
                <a:sym typeface="微软雅黑"/>
              </a:rPr>
              <a:t>行为导向</a:t>
            </a:r>
            <a:endParaRPr lang="en-US" sz="1100" dirty="0"/>
          </a:p>
          <a:p>
            <a:pPr indent="0" algn="l">
              <a:lnSpc>
                <a:spcPct val="125000"/>
              </a:lnSpc>
            </a:pPr>
            <a:r>
              <a:rPr lang="en-US" sz="1400" b="0" i="0" u="none" strike="noStrike" dirty="0" err="1">
                <a:solidFill>
                  <a:srgbClr val="000000"/>
                </a:solidFill>
                <a:latin typeface="微软雅黑"/>
                <a:ea typeface="微软雅黑"/>
                <a:cs typeface="微软雅黑"/>
                <a:sym typeface="微软雅黑"/>
              </a:rPr>
              <a:t>病理诊断，政策性、技术性、证据导向</a:t>
            </a:r>
            <a:endParaRPr lang="en-US" sz="1400" b="0" i="0" u="none" strike="noStrike" dirty="0">
              <a:solidFill>
                <a:srgbClr val="000000"/>
              </a:solidFill>
              <a:latin typeface="微软雅黑"/>
              <a:ea typeface="微软雅黑"/>
              <a:cs typeface="微软雅黑"/>
              <a:sym typeface="微软雅黑"/>
            </a:endParaRPr>
          </a:p>
        </p:txBody>
      </p:sp>
      <p:sp>
        <p:nvSpPr>
          <p:cNvPr id="23" name="AutoShape 23"/>
          <p:cNvSpPr/>
          <p:nvPr/>
        </p:nvSpPr>
        <p:spPr>
          <a:xfrm>
            <a:off x="8128000" y="1651000"/>
            <a:ext cx="3302000" cy="4318000"/>
          </a:xfrm>
          <a:prstGeom prst="roundRect">
            <a:avLst>
              <a:gd name="adj" fmla="val 3846"/>
            </a:avLst>
          </a:prstGeom>
          <a:solidFill>
            <a:srgbClr val="FFFFFF">
              <a:alpha val="90000"/>
            </a:srgbClr>
          </a:solidFill>
          <a:ln w="25400" cap="flat" cmpd="sng">
            <a:noFill/>
            <a:prstDash val="solid"/>
            <a:round/>
          </a:ln>
          <a:effectLst>
            <a:outerShdw blurRad="101600" dist="50800" dir="2700000" algn="tl" rotWithShape="0">
              <a:srgbClr val="000000">
                <a:alpha val="15000"/>
              </a:srgbClr>
            </a:outerShdw>
          </a:effectLst>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8382000" y="1905000"/>
            <a:ext cx="406400" cy="406400"/>
          </a:xfrm>
          <a:prstGeom prst="rect">
            <a:avLst/>
          </a:prstGeom>
        </p:spPr>
      </p:pic>
      <p:sp>
        <p:nvSpPr>
          <p:cNvPr id="25" name="AutoShape 25"/>
          <p:cNvSpPr/>
          <p:nvPr/>
        </p:nvSpPr>
        <p:spPr>
          <a:xfrm>
            <a:off x="8890000" y="1879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dirty="0" err="1">
                <a:solidFill>
                  <a:srgbClr val="000000"/>
                </a:solidFill>
                <a:latin typeface="微软雅黑"/>
                <a:ea typeface="微软雅黑"/>
                <a:cs typeface="微软雅黑"/>
                <a:sym typeface="微软雅黑"/>
              </a:rPr>
              <a:t>评价功能</a:t>
            </a:r>
            <a:endParaRPr lang="en-US" sz="2800" dirty="0"/>
          </a:p>
        </p:txBody>
      </p:sp>
      <p:cxnSp>
        <p:nvCxnSpPr>
          <p:cNvPr id="26" name="Connector 26"/>
          <p:cNvCxnSpPr/>
          <p:nvPr/>
        </p:nvCxnSpPr>
        <p:spPr>
          <a:xfrm rot="-15626">
            <a:off x="8382014" y="2406650"/>
            <a:ext cx="27940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pic>
        <p:nvPicPr>
          <p:cNvPr id="27" name="Picture 2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8382000" y="2667000"/>
            <a:ext cx="304800" cy="304800"/>
          </a:xfrm>
          <a:prstGeom prst="rect">
            <a:avLst/>
          </a:prstGeom>
        </p:spPr>
      </p:pic>
      <p:sp>
        <p:nvSpPr>
          <p:cNvPr id="28" name="AutoShape 28"/>
          <p:cNvSpPr/>
          <p:nvPr/>
        </p:nvSpPr>
        <p:spPr>
          <a:xfrm>
            <a:off x="8763000" y="26670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0000"/>
                </a:solidFill>
                <a:latin typeface="微软雅黑"/>
                <a:ea typeface="微软雅黑"/>
                <a:cs typeface="微软雅黑"/>
                <a:sym typeface="微软雅黑"/>
              </a:rPr>
              <a:t>核心目标</a:t>
            </a:r>
            <a:endParaRPr lang="en-US" sz="1100"/>
          </a:p>
          <a:p>
            <a:pPr indent="0" algn="l">
              <a:lnSpc>
                <a:spcPct val="125000"/>
              </a:lnSpc>
            </a:pPr>
            <a:r>
              <a:rPr lang="en-US" sz="1400" b="0" i="0" u="none" strike="noStrike">
                <a:solidFill>
                  <a:srgbClr val="000000"/>
                </a:solidFill>
                <a:latin typeface="微软雅黑"/>
                <a:ea typeface="微软雅黑"/>
                <a:cs typeface="微软雅黑"/>
                <a:sym typeface="微软雅黑"/>
              </a:rPr>
              <a:t>评定绩效，判断优劣，得出综合结论</a:t>
            </a:r>
          </a:p>
        </p:txBody>
      </p:sp>
      <p:pic>
        <p:nvPicPr>
          <p:cNvPr id="29" name="Picture 2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82000" y="3556000"/>
            <a:ext cx="304800" cy="304800"/>
          </a:xfrm>
          <a:prstGeom prst="rect">
            <a:avLst/>
          </a:prstGeom>
        </p:spPr>
      </p:pic>
      <p:sp>
        <p:nvSpPr>
          <p:cNvPr id="30" name="AutoShape 30"/>
          <p:cNvSpPr/>
          <p:nvPr/>
        </p:nvSpPr>
        <p:spPr>
          <a:xfrm>
            <a:off x="8763000" y="35560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0000"/>
                </a:solidFill>
                <a:latin typeface="微软雅黑"/>
                <a:ea typeface="微软雅黑"/>
                <a:cs typeface="微软雅黑"/>
                <a:sym typeface="微软雅黑"/>
              </a:rPr>
              <a:t>主要产出</a:t>
            </a:r>
            <a:endParaRPr lang="en-US" sz="1100"/>
          </a:p>
          <a:p>
            <a:pPr indent="0" algn="l">
              <a:lnSpc>
                <a:spcPct val="125000"/>
              </a:lnSpc>
            </a:pPr>
            <a:r>
              <a:rPr lang="en-US" sz="1400" b="0" i="0" u="none" strike="noStrike">
                <a:solidFill>
                  <a:srgbClr val="000000"/>
                </a:solidFill>
                <a:latin typeface="微软雅黑"/>
                <a:ea typeface="微软雅黑"/>
                <a:cs typeface="微软雅黑"/>
                <a:sym typeface="微软雅黑"/>
              </a:rPr>
              <a:t>审计评价意见、总体结论，助力追责</a:t>
            </a:r>
          </a:p>
        </p:txBody>
      </p:sp>
      <p:pic>
        <p:nvPicPr>
          <p:cNvPr id="31" name="Picture 31"/>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8382000" y="4445000"/>
            <a:ext cx="304800" cy="304800"/>
          </a:xfrm>
          <a:prstGeom prst="rect">
            <a:avLst/>
          </a:prstGeom>
        </p:spPr>
      </p:pic>
      <p:sp>
        <p:nvSpPr>
          <p:cNvPr id="32" name="AutoShape 32"/>
          <p:cNvSpPr/>
          <p:nvPr/>
        </p:nvSpPr>
        <p:spPr>
          <a:xfrm>
            <a:off x="8763000" y="44450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0000"/>
                </a:solidFill>
                <a:latin typeface="微软雅黑"/>
                <a:ea typeface="微软雅黑"/>
                <a:cs typeface="微软雅黑"/>
                <a:sym typeface="微软雅黑"/>
              </a:rPr>
              <a:t>行为导向</a:t>
            </a:r>
            <a:endParaRPr lang="en-US" sz="1100"/>
          </a:p>
          <a:p>
            <a:pPr indent="0" algn="l">
              <a:lnSpc>
                <a:spcPct val="125000"/>
              </a:lnSpc>
            </a:pPr>
            <a:r>
              <a:rPr lang="en-US" sz="1400" b="0" i="0" u="none" strike="noStrike">
                <a:solidFill>
                  <a:srgbClr val="000000"/>
                </a:solidFill>
                <a:latin typeface="微软雅黑"/>
                <a:ea typeface="微软雅黑"/>
                <a:cs typeface="微软雅黑"/>
                <a:sym typeface="微软雅黑"/>
              </a:rPr>
              <a:t>评价报告，综合性、判断性、结果导向</a:t>
            </a:r>
          </a:p>
        </p:txBody>
      </p:sp>
      <p:sp>
        <p:nvSpPr>
          <p:cNvPr id="33" name="AutoShape 28"/>
          <p:cNvSpPr/>
          <p:nvPr/>
        </p:nvSpPr>
        <p:spPr>
          <a:xfrm>
            <a:off x="762000" y="5381298"/>
            <a:ext cx="10668000" cy="1016000"/>
          </a:xfrm>
          <a:prstGeom prst="roundRect">
            <a:avLst>
              <a:gd name="adj" fmla="val 12500"/>
            </a:avLst>
          </a:prstGeom>
          <a:solidFill>
            <a:srgbClr val="00008B">
              <a:alpha val="5000"/>
            </a:srgbClr>
          </a:solidFill>
          <a:ln w="12700" cap="flat" cmpd="sng">
            <a:solidFill>
              <a:srgbClr val="00008B">
                <a:alpha val="20000"/>
              </a:srgbClr>
            </a:solidFill>
            <a:prstDash val="solid"/>
            <a:round/>
          </a:ln>
        </p:spPr>
        <p:txBody>
          <a:bodyPr vert="horz" wrap="square" lIns="63500" tIns="63500" rIns="63500" bIns="63500" rtlCol="0" anchor="ctr"/>
          <a:lstStyle/>
          <a:p>
            <a:pPr algn="ctr">
              <a:defRPr/>
            </a:pPr>
            <a:endParaRPr/>
          </a:p>
        </p:txBody>
      </p:sp>
      <p:sp>
        <p:nvSpPr>
          <p:cNvPr id="34" name="AutoShape 29"/>
          <p:cNvSpPr/>
          <p:nvPr/>
        </p:nvSpPr>
        <p:spPr>
          <a:xfrm>
            <a:off x="1015999" y="5539830"/>
            <a:ext cx="10414001" cy="762000"/>
          </a:xfrm>
          <a:prstGeom prst="rect">
            <a:avLst/>
          </a:prstGeom>
          <a:noFill/>
          <a:ln w="12700" cap="flat" cmpd="sng">
            <a:noFill/>
            <a:prstDash val="solid"/>
            <a:round/>
          </a:ln>
        </p:spPr>
        <p:txBody>
          <a:bodyPr vert="horz" wrap="square" lIns="0" tIns="0" rIns="0" bIns="0" rtlCol="0" anchor="ctr" anchorCtr="0"/>
          <a:lstStyle/>
          <a:p>
            <a:pPr indent="0">
              <a:lnSpc>
                <a:spcPct val="125000"/>
              </a:lnSpc>
              <a:defRPr/>
            </a:pPr>
            <a:r>
              <a:rPr lang="zh-CN" altLang="en-US" sz="2000" b="1" dirty="0" smtClean="0">
                <a:solidFill>
                  <a:srgbClr val="C00000"/>
                </a:solidFill>
                <a:latin typeface="微软雅黑"/>
                <a:ea typeface="微软雅黑"/>
                <a:cs typeface="微软雅黑"/>
                <a:sym typeface="微软雅黑"/>
              </a:rPr>
              <a:t>经济责任审计效能的有效发挥根植于审计使命驱动下的审计目标与审计功能的联动，其运行逻辑遵循“目标输入→功能运作→结果输出→达成目的（完成任务）”的闭环</a:t>
            </a:r>
            <a:r>
              <a:rPr lang="en-US" sz="2000" b="1" i="0" u="none" strike="noStrike" dirty="0" smtClean="0">
                <a:solidFill>
                  <a:srgbClr val="C00000"/>
                </a:solidFill>
                <a:latin typeface="微软雅黑"/>
                <a:ea typeface="微软雅黑"/>
                <a:cs typeface="微软雅黑"/>
                <a:sym typeface="微软雅黑"/>
              </a:rPr>
              <a:t>。</a:t>
            </a:r>
            <a:endParaRPr lang="en-US" sz="2000" b="1" dirty="0">
              <a:solidFill>
                <a:srgbClr val="C0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第四节 审计程序与操作规范</a:t>
            </a:r>
            <a:endParaRPr lang="en-US" sz="1100"/>
          </a:p>
        </p:txBody>
      </p:sp>
      <p:sp>
        <p:nvSpPr>
          <p:cNvPr id="3" name="AutoShape 3"/>
          <p:cNvSpPr/>
          <p:nvPr/>
        </p:nvSpPr>
        <p:spPr>
          <a:xfrm>
            <a:off x="762000" y="1778000"/>
            <a:ext cx="5207000" cy="2032000"/>
          </a:xfrm>
          <a:prstGeom prst="roundRect">
            <a:avLst>
              <a:gd name="adj" fmla="val 6250"/>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2032000"/>
            <a:ext cx="406400" cy="406400"/>
          </a:xfrm>
          <a:prstGeom prst="rect">
            <a:avLst/>
          </a:prstGeom>
        </p:spPr>
      </p:pic>
      <p:sp>
        <p:nvSpPr>
          <p:cNvPr id="5" name="AutoShape 5"/>
          <p:cNvSpPr/>
          <p:nvPr/>
        </p:nvSpPr>
        <p:spPr>
          <a:xfrm>
            <a:off x="1524000" y="2006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01 审计准备阶段</a:t>
            </a:r>
            <a:endParaRPr lang="en-US" sz="1100"/>
          </a:p>
        </p:txBody>
      </p:sp>
      <p:cxnSp>
        <p:nvCxnSpPr>
          <p:cNvPr id="6" name="Connector 6"/>
          <p:cNvCxnSpPr/>
          <p:nvPr/>
        </p:nvCxnSpPr>
        <p:spPr>
          <a:xfrm rot="-9291">
            <a:off x="1016009" y="2470150"/>
            <a:ext cx="4699000"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7" name="AutoShape 7"/>
          <p:cNvSpPr/>
          <p:nvPr/>
        </p:nvSpPr>
        <p:spPr>
          <a:xfrm>
            <a:off x="1016000" y="26035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制定审计方案，下达审计通知书，为后续工作奠定基础</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6223000" y="1778000"/>
            <a:ext cx="5207000" cy="2032000"/>
          </a:xfrm>
          <a:prstGeom prst="roundRect">
            <a:avLst>
              <a:gd name="adj" fmla="val 6250"/>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2032000"/>
            <a:ext cx="406400" cy="406400"/>
          </a:xfrm>
          <a:prstGeom prst="rect">
            <a:avLst/>
          </a:prstGeom>
        </p:spPr>
      </p:pic>
      <p:sp>
        <p:nvSpPr>
          <p:cNvPr id="10" name="AutoShape 10"/>
          <p:cNvSpPr/>
          <p:nvPr/>
        </p:nvSpPr>
        <p:spPr>
          <a:xfrm>
            <a:off x="6985000" y="2006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02 审计实施阶段</a:t>
            </a:r>
            <a:endParaRPr lang="en-US" sz="1100"/>
          </a:p>
        </p:txBody>
      </p:sp>
      <p:cxnSp>
        <p:nvCxnSpPr>
          <p:cNvPr id="11" name="Connector 11"/>
          <p:cNvCxnSpPr/>
          <p:nvPr/>
        </p:nvCxnSpPr>
        <p:spPr>
          <a:xfrm rot="-9291">
            <a:off x="6477009" y="2470150"/>
            <a:ext cx="4699000"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12" name="AutoShape 12"/>
          <p:cNvSpPr/>
          <p:nvPr/>
        </p:nvSpPr>
        <p:spPr>
          <a:xfrm>
            <a:off x="6477000" y="26035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smtClean="0">
                <a:solidFill>
                  <a:srgbClr val="000000"/>
                </a:solidFill>
                <a:latin typeface="微软雅黑"/>
                <a:ea typeface="微软雅黑"/>
                <a:cs typeface="微软雅黑"/>
                <a:sym typeface="微软雅黑"/>
              </a:rPr>
              <a:t>进</a:t>
            </a:r>
            <a:r>
              <a:rPr lang="zh-CN" altLang="en-US" sz="1800" b="0" i="0" u="none" strike="noStrike" dirty="0" smtClean="0">
                <a:solidFill>
                  <a:srgbClr val="000000"/>
                </a:solidFill>
                <a:latin typeface="微软雅黑"/>
                <a:ea typeface="微软雅黑"/>
                <a:cs typeface="微软雅黑"/>
                <a:sym typeface="微软雅黑"/>
              </a:rPr>
              <a:t>行</a:t>
            </a:r>
            <a:r>
              <a:rPr lang="en-US" sz="1800" b="0" i="0" u="none" strike="noStrike" dirty="0" err="1" smtClean="0">
                <a:solidFill>
                  <a:srgbClr val="000000"/>
                </a:solidFill>
                <a:latin typeface="微软雅黑"/>
                <a:ea typeface="微软雅黑"/>
                <a:cs typeface="微软雅黑"/>
                <a:sym typeface="微软雅黑"/>
              </a:rPr>
              <a:t>会谈</a:t>
            </a:r>
            <a:r>
              <a:rPr lang="en-US" sz="1800" b="0" i="0" u="none" strike="noStrike" dirty="0" err="1">
                <a:solidFill>
                  <a:srgbClr val="000000"/>
                </a:solidFill>
                <a:latin typeface="微软雅黑"/>
                <a:ea typeface="微软雅黑"/>
                <a:cs typeface="微软雅黑"/>
                <a:sym typeface="微软雅黑"/>
              </a:rPr>
              <a:t>，调查基本情况，实施内控测试和实质性程序，获取充分证据</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3" name="AutoShape 13"/>
          <p:cNvSpPr/>
          <p:nvPr/>
        </p:nvSpPr>
        <p:spPr>
          <a:xfrm>
            <a:off x="762000" y="4064000"/>
            <a:ext cx="5207000" cy="2032000"/>
          </a:xfrm>
          <a:prstGeom prst="roundRect">
            <a:avLst>
              <a:gd name="adj" fmla="val 6250"/>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4318000"/>
            <a:ext cx="406400" cy="406400"/>
          </a:xfrm>
          <a:prstGeom prst="rect">
            <a:avLst/>
          </a:prstGeom>
        </p:spPr>
      </p:pic>
      <p:sp>
        <p:nvSpPr>
          <p:cNvPr id="15" name="AutoShape 15"/>
          <p:cNvSpPr/>
          <p:nvPr/>
        </p:nvSpPr>
        <p:spPr>
          <a:xfrm>
            <a:off x="1524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03 审计报告阶段</a:t>
            </a:r>
            <a:endParaRPr lang="en-US" sz="1100"/>
          </a:p>
        </p:txBody>
      </p:sp>
      <p:cxnSp>
        <p:nvCxnSpPr>
          <p:cNvPr id="16" name="Connector 16"/>
          <p:cNvCxnSpPr/>
          <p:nvPr/>
        </p:nvCxnSpPr>
        <p:spPr>
          <a:xfrm rot="-9291">
            <a:off x="1016009" y="4756150"/>
            <a:ext cx="4699000"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17" name="AutoShape 17"/>
          <p:cNvSpPr/>
          <p:nvPr/>
        </p:nvSpPr>
        <p:spPr>
          <a:xfrm>
            <a:off x="1016000" y="48895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起草审计报告，征求被审计对象意见，最终出具正式审计报告</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8" name="AutoShape 18"/>
          <p:cNvSpPr/>
          <p:nvPr/>
        </p:nvSpPr>
        <p:spPr>
          <a:xfrm>
            <a:off x="6223000" y="4064000"/>
            <a:ext cx="5207000" cy="2032000"/>
          </a:xfrm>
          <a:prstGeom prst="roundRect">
            <a:avLst>
              <a:gd name="adj" fmla="val 6250"/>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4318000"/>
            <a:ext cx="406400" cy="406400"/>
          </a:xfrm>
          <a:prstGeom prst="rect">
            <a:avLst/>
          </a:prstGeom>
        </p:spPr>
      </p:pic>
      <p:sp>
        <p:nvSpPr>
          <p:cNvPr id="20" name="AutoShape 20"/>
          <p:cNvSpPr/>
          <p:nvPr/>
        </p:nvSpPr>
        <p:spPr>
          <a:xfrm>
            <a:off x="6985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04 审计整改阶段</a:t>
            </a:r>
            <a:endParaRPr lang="en-US" sz="1100"/>
          </a:p>
        </p:txBody>
      </p:sp>
      <p:cxnSp>
        <p:nvCxnSpPr>
          <p:cNvPr id="21" name="Connector 21"/>
          <p:cNvCxnSpPr/>
          <p:nvPr/>
        </p:nvCxnSpPr>
        <p:spPr>
          <a:xfrm rot="-9291">
            <a:off x="6477009" y="4756150"/>
            <a:ext cx="4699000"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22" name="AutoShape 22"/>
          <p:cNvSpPr/>
          <p:nvPr/>
        </p:nvSpPr>
        <p:spPr>
          <a:xfrm>
            <a:off x="6477000" y="48895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督促被审计单位落实整改措施，并持续检查整改完成情况</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99541"/>
            <a:ext cx="10668000" cy="472966"/>
          </a:xfrm>
          <a:prstGeom prst="rect">
            <a:avLst/>
          </a:prstGeom>
          <a:noFill/>
          <a:ln w="12700" cap="flat" cmpd="sng">
            <a:noFill/>
            <a:prstDash val="solid"/>
            <a:round/>
          </a:ln>
        </p:spPr>
        <p:txBody>
          <a:bodyPr vert="horz" wrap="square" lIns="0" tIns="0" rIns="0" bIns="0" rtlCol="0" anchor="ctr" anchorCtr="0"/>
          <a:lstStyle/>
          <a:p>
            <a:pPr algn="ctr">
              <a:lnSpc>
                <a:spcPct val="125000"/>
              </a:lnSpc>
              <a:defRPr/>
            </a:pPr>
            <a:r>
              <a:rPr lang="zh-CN" altLang="en-US" sz="2000" b="1" dirty="0" smtClean="0">
                <a:latin typeface="微软雅黑"/>
                <a:ea typeface="微软雅黑"/>
                <a:cs typeface="微软雅黑"/>
                <a:sym typeface="微软雅黑"/>
              </a:rPr>
              <a:t>经济责任审计的操作程序与步骤</a:t>
            </a:r>
            <a:endParaRPr lang="en-US" sz="2000" dirty="0"/>
          </a:p>
        </p:txBody>
      </p:sp>
      <p:sp>
        <p:nvSpPr>
          <p:cNvPr id="15" name="AutoShape 15"/>
          <p:cNvSpPr/>
          <p:nvPr/>
        </p:nvSpPr>
        <p:spPr>
          <a:xfrm>
            <a:off x="933044" y="5657593"/>
            <a:ext cx="10340199" cy="727441"/>
          </a:xfrm>
          <a:prstGeom prst="roundRect">
            <a:avLst>
              <a:gd name="adj" fmla="val 10000"/>
            </a:avLst>
          </a:prstGeom>
          <a:solidFill>
            <a:srgbClr val="00008B">
              <a:alpha val="5000"/>
            </a:srgbClr>
          </a:solidFill>
          <a:ln w="12700" cap="flat" cmpd="sng">
            <a:solidFill>
              <a:srgbClr val="00008B">
                <a:alpha val="20000"/>
              </a:srgbClr>
            </a:solid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1016000" y="5765180"/>
            <a:ext cx="10160000" cy="337613"/>
          </a:xfrm>
          <a:prstGeom prst="rect">
            <a:avLst/>
          </a:prstGeom>
          <a:noFill/>
          <a:ln w="12700" cap="flat" cmpd="sng">
            <a:noFill/>
            <a:prstDash val="solid"/>
            <a:round/>
          </a:ln>
        </p:spPr>
        <p:txBody>
          <a:bodyPr vert="horz" wrap="square" lIns="0" tIns="0" rIns="0" bIns="0" rtlCol="0" anchor="ctr" anchorCtr="0"/>
          <a:lstStyle/>
          <a:p>
            <a:pPr indent="0" algn="just">
              <a:lnSpc>
                <a:spcPct val="116666"/>
              </a:lnSpc>
              <a:defRPr/>
            </a:pPr>
            <a:endParaRPr lang="en-US" altLang="zh-CN" sz="1600" b="1" dirty="0" smtClean="0">
              <a:latin typeface="微软雅黑"/>
              <a:ea typeface="微软雅黑"/>
              <a:cs typeface="微软雅黑"/>
              <a:sym typeface="微软雅黑"/>
            </a:endParaRPr>
          </a:p>
          <a:p>
            <a:pPr indent="0" algn="just">
              <a:lnSpc>
                <a:spcPct val="116666"/>
              </a:lnSpc>
              <a:defRPr/>
            </a:pPr>
            <a:r>
              <a:rPr lang="zh-CN" altLang="en-US" sz="1600" b="1" dirty="0" smtClean="0">
                <a:latin typeface="微软雅黑"/>
                <a:ea typeface="微软雅黑"/>
                <a:cs typeface="微软雅黑"/>
                <a:sym typeface="微软雅黑"/>
              </a:rPr>
              <a:t>整个程序是承载使命、明确任务、落实目标、发挥功能的应用系统，并确保审计行为系统、连贯、规范、有效。</a:t>
            </a:r>
            <a:endParaRPr lang="en-US" sz="1100" dirty="0"/>
          </a:p>
        </p:txBody>
      </p:sp>
      <p:pic>
        <p:nvPicPr>
          <p:cNvPr id="3" name="图片 2"/>
          <p:cNvPicPr>
            <a:picLocks noChangeAspect="1"/>
          </p:cNvPicPr>
          <p:nvPr/>
        </p:nvPicPr>
        <p:blipFill>
          <a:blip r:embed="rId3"/>
          <a:stretch>
            <a:fillRect/>
          </a:stretch>
        </p:blipFill>
        <p:spPr>
          <a:xfrm>
            <a:off x="933045" y="819803"/>
            <a:ext cx="10340198" cy="4790494"/>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811987" y="504503"/>
            <a:ext cx="8602717" cy="441431"/>
          </a:xfrm>
          <a:prstGeom prst="rect">
            <a:avLst/>
          </a:prstGeom>
          <a:noFill/>
          <a:ln w="12700" cap="flat" cmpd="sng">
            <a:noFill/>
            <a:prstDash val="solid"/>
            <a:round/>
          </a:ln>
        </p:spPr>
        <p:txBody>
          <a:bodyPr vert="horz" wrap="square" lIns="0" tIns="0" rIns="0" bIns="0" rtlCol="0" anchor="ctr" anchorCtr="0"/>
          <a:lstStyle/>
          <a:p>
            <a:pPr algn="ctr">
              <a:lnSpc>
                <a:spcPct val="125000"/>
              </a:lnSpc>
              <a:defRPr/>
            </a:pPr>
            <a:r>
              <a:rPr lang="zh-CN" altLang="en-US" sz="2000" b="1" dirty="0" smtClean="0">
                <a:latin typeface="微软雅黑"/>
                <a:ea typeface="微软雅黑"/>
                <a:cs typeface="微软雅黑"/>
                <a:sym typeface="微软雅黑"/>
              </a:rPr>
              <a:t>经济责任审计的内在逻辑与运行机制</a:t>
            </a:r>
            <a:endParaRPr lang="en-US" sz="2000" dirty="0"/>
          </a:p>
        </p:txBody>
      </p:sp>
      <p:sp>
        <p:nvSpPr>
          <p:cNvPr id="15" name="AutoShape 15"/>
          <p:cNvSpPr/>
          <p:nvPr/>
        </p:nvSpPr>
        <p:spPr>
          <a:xfrm>
            <a:off x="9364716" y="825191"/>
            <a:ext cx="2490953" cy="5542156"/>
          </a:xfrm>
          <a:prstGeom prst="roundRect">
            <a:avLst>
              <a:gd name="adj" fmla="val 10000"/>
            </a:avLst>
          </a:prstGeom>
          <a:solidFill>
            <a:srgbClr val="00008B">
              <a:alpha val="5000"/>
            </a:srgbClr>
          </a:solidFill>
          <a:ln w="12700" cap="flat" cmpd="sng">
            <a:solidFill>
              <a:srgbClr val="00008B">
                <a:alpha val="20000"/>
              </a:srgbClr>
            </a:solid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9556594" y="709451"/>
            <a:ext cx="2157185" cy="5738648"/>
          </a:xfrm>
          <a:prstGeom prst="rect">
            <a:avLst/>
          </a:prstGeom>
          <a:noFill/>
          <a:ln w="12700" cap="flat" cmpd="sng">
            <a:noFill/>
            <a:prstDash val="solid"/>
            <a:round/>
          </a:ln>
        </p:spPr>
        <p:txBody>
          <a:bodyPr vert="horz" wrap="square" lIns="0" tIns="0" rIns="0" bIns="0" rtlCol="0" anchor="ctr" anchorCtr="0"/>
          <a:lstStyle/>
          <a:p>
            <a:pPr indent="0" algn="just">
              <a:lnSpc>
                <a:spcPct val="150000"/>
              </a:lnSpc>
              <a:defRPr/>
            </a:pPr>
            <a:r>
              <a:rPr lang="zh-CN" altLang="en-US" sz="1600" b="1" dirty="0" smtClean="0">
                <a:latin typeface="微软雅黑"/>
                <a:ea typeface="微软雅黑"/>
                <a:cs typeface="微软雅黑"/>
                <a:sym typeface="微软雅黑"/>
              </a:rPr>
              <a:t>经济责任审计的根本动因催生审计制度需求，影响底层逻辑和顶层逻辑，共同赋予审计特定的目标与功能，进而设计出操作规程，有效运行的结果在于履行审计使命与实现治理目标。集监督、鉴证、评价于一身的经济责任审计构成中国特色社会主义审计制度最显著的标识，是中国审计实践对世界审计事业的独创性贡献。</a:t>
            </a:r>
            <a:endParaRPr lang="en-US" sz="1100" dirty="0"/>
          </a:p>
        </p:txBody>
      </p:sp>
      <p:pic>
        <p:nvPicPr>
          <p:cNvPr id="3" name="图片 2"/>
          <p:cNvPicPr>
            <a:picLocks noChangeAspect="1"/>
          </p:cNvPicPr>
          <p:nvPr/>
        </p:nvPicPr>
        <p:blipFill>
          <a:blip r:embed="rId3"/>
          <a:stretch>
            <a:fillRect/>
          </a:stretch>
        </p:blipFill>
        <p:spPr>
          <a:xfrm>
            <a:off x="634650" y="1068057"/>
            <a:ext cx="8628751" cy="5021437"/>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000000"/>
                </a:solidFill>
                <a:latin typeface="微软雅黑"/>
                <a:ea typeface="微软雅黑"/>
                <a:cs typeface="微软雅黑"/>
                <a:sym typeface="微软雅黑"/>
              </a:rPr>
              <a:t>总结与归纳</a:t>
            </a:r>
            <a:endParaRPr lang="en-US" sz="1100" dirty="0"/>
          </a:p>
        </p:txBody>
      </p:sp>
      <p:sp>
        <p:nvSpPr>
          <p:cNvPr id="3" name="AutoShape 3"/>
          <p:cNvSpPr/>
          <p:nvPr/>
        </p:nvSpPr>
        <p:spPr>
          <a:xfrm>
            <a:off x="762000" y="1651000"/>
            <a:ext cx="3302000" cy="3048000"/>
          </a:xfrm>
          <a:prstGeom prst="roundRect">
            <a:avLst>
              <a:gd name="adj" fmla="val 4166"/>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2095500" y="1905000"/>
            <a:ext cx="635000" cy="635000"/>
          </a:xfrm>
          <a:prstGeom prst="rect">
            <a:avLst/>
          </a:prstGeom>
        </p:spPr>
      </p:pic>
      <p:sp>
        <p:nvSpPr>
          <p:cNvPr id="5" name="AutoShape 5"/>
          <p:cNvSpPr/>
          <p:nvPr/>
        </p:nvSpPr>
        <p:spPr>
          <a:xfrm>
            <a:off x="889000" y="26670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精准的“尺子”</a:t>
            </a:r>
            <a:endParaRPr lang="en-US" sz="1100"/>
          </a:p>
        </p:txBody>
      </p:sp>
      <p:sp>
        <p:nvSpPr>
          <p:cNvPr id="6" name="AutoShape 6"/>
          <p:cNvSpPr/>
          <p:nvPr/>
        </p:nvSpPr>
        <p:spPr>
          <a:xfrm>
            <a:off x="1016000" y="3111500"/>
            <a:ext cx="2775415" cy="1397000"/>
          </a:xfrm>
          <a:prstGeom prst="rect">
            <a:avLst/>
          </a:prstGeom>
          <a:noFill/>
          <a:ln w="12700" cap="flat" cmpd="sng">
            <a:noFill/>
            <a:prstDash val="solid"/>
            <a:round/>
          </a:ln>
        </p:spPr>
        <p:txBody>
          <a:bodyPr vert="horz" wrap="square" lIns="0" tIns="0" rIns="0" bIns="0" rtlCol="0" anchor="ctr" anchorCtr="0"/>
          <a:lstStyle/>
          <a:p>
            <a:pPr indent="0" algn="just">
              <a:lnSpc>
                <a:spcPts val="3000"/>
              </a:lnSpc>
              <a:defRPr/>
            </a:pPr>
            <a:r>
              <a:rPr lang="en-US" sz="1800" i="0" u="none" strike="noStrike" dirty="0" err="1">
                <a:solidFill>
                  <a:srgbClr val="000000"/>
                </a:solidFill>
                <a:latin typeface="微软雅黑"/>
                <a:ea typeface="微软雅黑"/>
                <a:cs typeface="微软雅黑"/>
                <a:sym typeface="微软雅黑"/>
              </a:rPr>
              <a:t>客观度量权力行使效果，体现监督的全面性与鉴证的客观性</a:t>
            </a:r>
            <a:r>
              <a:rPr lang="en-US" sz="1800" i="0" u="none" strike="noStrike" dirty="0">
                <a:solidFill>
                  <a:srgbClr val="000000"/>
                </a:solidFill>
                <a:latin typeface="微软雅黑"/>
                <a:ea typeface="微软雅黑"/>
                <a:cs typeface="微软雅黑"/>
                <a:sym typeface="微软雅黑"/>
              </a:rPr>
              <a:t>。</a:t>
            </a:r>
            <a:endParaRPr lang="en-US" sz="1800" dirty="0"/>
          </a:p>
        </p:txBody>
      </p:sp>
      <p:sp>
        <p:nvSpPr>
          <p:cNvPr id="7" name="AutoShape 7"/>
          <p:cNvSpPr/>
          <p:nvPr/>
        </p:nvSpPr>
        <p:spPr>
          <a:xfrm>
            <a:off x="4445000" y="1651000"/>
            <a:ext cx="3302000" cy="3048000"/>
          </a:xfrm>
          <a:prstGeom prst="roundRect">
            <a:avLst>
              <a:gd name="adj" fmla="val 4166"/>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778500" y="1905000"/>
            <a:ext cx="635000" cy="635000"/>
          </a:xfrm>
          <a:prstGeom prst="rect">
            <a:avLst/>
          </a:prstGeom>
        </p:spPr>
      </p:pic>
      <p:sp>
        <p:nvSpPr>
          <p:cNvPr id="9" name="AutoShape 9"/>
          <p:cNvSpPr/>
          <p:nvPr/>
        </p:nvSpPr>
        <p:spPr>
          <a:xfrm>
            <a:off x="4572000" y="26670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沟通的“桥梁”</a:t>
            </a:r>
            <a:endParaRPr lang="en-US" sz="1100"/>
          </a:p>
        </p:txBody>
      </p:sp>
      <p:sp>
        <p:nvSpPr>
          <p:cNvPr id="10" name="AutoShape 10"/>
          <p:cNvSpPr/>
          <p:nvPr/>
        </p:nvSpPr>
        <p:spPr>
          <a:xfrm>
            <a:off x="4761570" y="3111500"/>
            <a:ext cx="2687445" cy="1397000"/>
          </a:xfrm>
          <a:prstGeom prst="rect">
            <a:avLst/>
          </a:prstGeom>
          <a:noFill/>
          <a:ln w="12700" cap="flat" cmpd="sng">
            <a:noFill/>
            <a:prstDash val="solid"/>
            <a:round/>
          </a:ln>
        </p:spPr>
        <p:txBody>
          <a:bodyPr vert="horz" wrap="square" lIns="0" tIns="0" rIns="0" bIns="0" rtlCol="0" anchor="ctr" anchorCtr="0"/>
          <a:lstStyle/>
          <a:p>
            <a:pPr algn="just">
              <a:lnSpc>
                <a:spcPts val="3000"/>
              </a:lnSpc>
              <a:defRPr/>
            </a:pPr>
            <a:r>
              <a:rPr lang="en-US" sz="1800" dirty="0" err="1">
                <a:latin typeface="微软雅黑"/>
                <a:ea typeface="微软雅黑"/>
                <a:cs typeface="微软雅黑"/>
                <a:sym typeface="微软雅黑"/>
              </a:rPr>
              <a:t>紧密连接权力、责任与问责，涵盖财务、决策、内控等全方位履职评价</a:t>
            </a:r>
            <a:r>
              <a:rPr lang="en-US" sz="1800" dirty="0">
                <a:latin typeface="微软雅黑"/>
                <a:ea typeface="微软雅黑"/>
                <a:cs typeface="微软雅黑"/>
                <a:sym typeface="微软雅黑"/>
              </a:rPr>
              <a:t>。</a:t>
            </a:r>
          </a:p>
        </p:txBody>
      </p:sp>
      <p:sp>
        <p:nvSpPr>
          <p:cNvPr id="11" name="AutoShape 11"/>
          <p:cNvSpPr/>
          <p:nvPr/>
        </p:nvSpPr>
        <p:spPr>
          <a:xfrm>
            <a:off x="8128000" y="1651000"/>
            <a:ext cx="3302000" cy="3048000"/>
          </a:xfrm>
          <a:prstGeom prst="roundRect">
            <a:avLst>
              <a:gd name="adj" fmla="val 4166"/>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9461500" y="1905000"/>
            <a:ext cx="635000" cy="635000"/>
          </a:xfrm>
          <a:prstGeom prst="rect">
            <a:avLst/>
          </a:prstGeom>
        </p:spPr>
      </p:pic>
      <p:sp>
        <p:nvSpPr>
          <p:cNvPr id="13" name="AutoShape 13"/>
          <p:cNvSpPr/>
          <p:nvPr/>
        </p:nvSpPr>
        <p:spPr>
          <a:xfrm>
            <a:off x="8255000" y="26670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预防的“疫苗”</a:t>
            </a:r>
            <a:endParaRPr lang="en-US" sz="1100"/>
          </a:p>
        </p:txBody>
      </p:sp>
      <p:sp>
        <p:nvSpPr>
          <p:cNvPr id="14" name="AutoShape 14"/>
          <p:cNvSpPr/>
          <p:nvPr/>
        </p:nvSpPr>
        <p:spPr>
          <a:xfrm>
            <a:off x="8408020" y="3111500"/>
            <a:ext cx="2767980" cy="1397000"/>
          </a:xfrm>
          <a:prstGeom prst="rect">
            <a:avLst/>
          </a:prstGeom>
          <a:noFill/>
          <a:ln w="12700" cap="flat" cmpd="sng">
            <a:noFill/>
            <a:prstDash val="solid"/>
            <a:round/>
          </a:ln>
        </p:spPr>
        <p:txBody>
          <a:bodyPr vert="horz" wrap="square" lIns="0" tIns="0" rIns="0" bIns="0" rtlCol="0" anchor="ctr" anchorCtr="0"/>
          <a:lstStyle/>
          <a:p>
            <a:pPr indent="0" algn="just">
              <a:lnSpc>
                <a:spcPts val="3000"/>
              </a:lnSpc>
              <a:defRPr/>
            </a:pPr>
            <a:r>
              <a:rPr lang="en-US" sz="1800" dirty="0" err="1">
                <a:latin typeface="微软雅黑"/>
                <a:ea typeface="微软雅黑"/>
                <a:cs typeface="微软雅黑"/>
                <a:sym typeface="微软雅黑"/>
              </a:rPr>
              <a:t>通过常态化“经济体检</a:t>
            </a:r>
            <a:r>
              <a:rPr lang="en-US" sz="1800" dirty="0">
                <a:latin typeface="微软雅黑"/>
                <a:ea typeface="微软雅黑"/>
                <a:cs typeface="微软雅黑"/>
                <a:sym typeface="微软雅黑"/>
              </a:rPr>
              <a:t>”，</a:t>
            </a:r>
            <a:r>
              <a:rPr lang="en-US" sz="1800" dirty="0" err="1">
                <a:latin typeface="微软雅黑"/>
                <a:ea typeface="微软雅黑"/>
                <a:cs typeface="微软雅黑"/>
                <a:sym typeface="微软雅黑"/>
              </a:rPr>
              <a:t>增强拒腐防变“免疫力</a:t>
            </a:r>
            <a:r>
              <a:rPr lang="en-US" sz="1800" dirty="0">
                <a:latin typeface="微软雅黑"/>
                <a:ea typeface="微软雅黑"/>
                <a:cs typeface="微软雅黑"/>
                <a:sym typeface="微软雅黑"/>
              </a:rPr>
              <a:t>”，</a:t>
            </a:r>
            <a:r>
              <a:rPr lang="en-US" sz="1800" dirty="0" err="1">
                <a:latin typeface="微软雅黑"/>
                <a:ea typeface="微软雅黑"/>
                <a:cs typeface="微软雅黑"/>
                <a:sym typeface="微软雅黑"/>
              </a:rPr>
              <a:t>具有强烈的责任导向性</a:t>
            </a:r>
            <a:r>
              <a:rPr lang="en-US" sz="1800" dirty="0">
                <a:latin typeface="微软雅黑"/>
                <a:ea typeface="微软雅黑"/>
                <a:cs typeface="微软雅黑"/>
                <a:sym typeface="微软雅黑"/>
              </a:rPr>
              <a:t>。</a:t>
            </a:r>
          </a:p>
        </p:txBody>
      </p:sp>
      <p:sp>
        <p:nvSpPr>
          <p:cNvPr id="15" name="AutoShape 15"/>
          <p:cNvSpPr/>
          <p:nvPr/>
        </p:nvSpPr>
        <p:spPr>
          <a:xfrm>
            <a:off x="762000" y="4953000"/>
            <a:ext cx="10668000" cy="1270000"/>
          </a:xfrm>
          <a:prstGeom prst="roundRect">
            <a:avLst>
              <a:gd name="adj" fmla="val 10000"/>
            </a:avLst>
          </a:prstGeom>
          <a:solidFill>
            <a:srgbClr val="00008B">
              <a:alpha val="5000"/>
            </a:srgbClr>
          </a:solidFill>
          <a:ln w="12700" cap="flat" cmpd="sng">
            <a:solidFill>
              <a:srgbClr val="00008B">
                <a:alpha val="20000"/>
              </a:srgbClr>
            </a:solid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1016000" y="5143500"/>
            <a:ext cx="10160000" cy="889000"/>
          </a:xfrm>
          <a:prstGeom prst="rect">
            <a:avLst/>
          </a:prstGeom>
          <a:noFill/>
          <a:ln w="12700" cap="flat" cmpd="sng">
            <a:noFill/>
            <a:prstDash val="solid"/>
            <a:round/>
          </a:ln>
        </p:spPr>
        <p:txBody>
          <a:bodyPr vert="horz" wrap="square" lIns="0" tIns="0" rIns="0" bIns="0" rtlCol="0" anchor="ctr" anchorCtr="0"/>
          <a:lstStyle/>
          <a:p>
            <a:pPr indent="0" algn="just">
              <a:lnSpc>
                <a:spcPct val="116666"/>
              </a:lnSpc>
              <a:defRPr/>
            </a:pPr>
            <a:r>
              <a:rPr lang="en-US" sz="2400" b="1" i="0" u="none" strike="noStrike" dirty="0" err="1">
                <a:solidFill>
                  <a:srgbClr val="000000"/>
                </a:solidFill>
                <a:latin typeface="微软雅黑"/>
                <a:ea typeface="微软雅黑"/>
                <a:cs typeface="微软雅黑"/>
                <a:sym typeface="微软雅黑"/>
              </a:rPr>
              <a:t>核心定位：</a:t>
            </a:r>
            <a:r>
              <a:rPr lang="en-US" sz="2000" b="0" i="0" u="none" strike="noStrike" dirty="0" err="1">
                <a:solidFill>
                  <a:srgbClr val="000000"/>
                </a:solidFill>
                <a:latin typeface="微软雅黑"/>
                <a:ea typeface="微软雅黑"/>
                <a:cs typeface="微软雅黑"/>
                <a:sym typeface="微软雅黑"/>
              </a:rPr>
              <a:t>审计的直接对象是领导干部的履职情况，意见具有责任导向性，最终服务于干部管理，实现对“人”和“权”的有效监督</a:t>
            </a:r>
            <a:r>
              <a:rPr lang="en-US" sz="2000" b="0" i="0" u="none" strike="noStrike" dirty="0">
                <a:solidFill>
                  <a:srgbClr val="000000"/>
                </a:solidFill>
                <a:latin typeface="微软雅黑"/>
                <a:ea typeface="微软雅黑"/>
                <a:cs typeface="微软雅黑"/>
                <a:sym typeface="微软雅黑"/>
              </a:rPr>
              <a:t>。</a:t>
            </a:r>
            <a:endParaRPr lang="en-US"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3200" b="1" dirty="0" err="1" smtClean="0">
                <a:latin typeface="微软雅黑"/>
                <a:ea typeface="微软雅黑"/>
                <a:cs typeface="微软雅黑"/>
                <a:sym typeface="微软雅黑"/>
              </a:rPr>
              <a:t>总结与归纳</a:t>
            </a:r>
            <a:endParaRPr lang="en-US" altLang="zh-CN" sz="1100" dirty="0"/>
          </a:p>
        </p:txBody>
      </p:sp>
      <p:sp>
        <p:nvSpPr>
          <p:cNvPr id="3" name="AutoShape 3"/>
          <p:cNvSpPr/>
          <p:nvPr/>
        </p:nvSpPr>
        <p:spPr>
          <a:xfrm>
            <a:off x="762000" y="1778000"/>
            <a:ext cx="2032000" cy="3302000"/>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473200" y="2032000"/>
            <a:ext cx="609600" cy="609600"/>
          </a:xfrm>
          <a:prstGeom prst="rect">
            <a:avLst/>
          </a:prstGeom>
        </p:spPr>
      </p:pic>
      <p:sp>
        <p:nvSpPr>
          <p:cNvPr id="5" name="AutoShape 5"/>
          <p:cNvSpPr/>
          <p:nvPr/>
        </p:nvSpPr>
        <p:spPr>
          <a:xfrm>
            <a:off x="889000" y="2730500"/>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01 使命引领</a:t>
            </a:r>
            <a:endParaRPr lang="en-US" sz="1100"/>
          </a:p>
        </p:txBody>
      </p:sp>
      <p:cxnSp>
        <p:nvCxnSpPr>
          <p:cNvPr id="6" name="Connector 6"/>
          <p:cNvCxnSpPr/>
          <p:nvPr/>
        </p:nvCxnSpPr>
        <p:spPr>
          <a:xfrm rot="-28647">
            <a:off x="1016026" y="3232150"/>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7" name="AutoShape 7"/>
          <p:cNvSpPr/>
          <p:nvPr/>
        </p:nvSpPr>
        <p:spPr>
          <a:xfrm>
            <a:off x="889000" y="3365500"/>
            <a:ext cx="1778000" cy="1524000"/>
          </a:xfrm>
          <a:prstGeom prst="rect">
            <a:avLst/>
          </a:prstGeom>
          <a:noFill/>
          <a:ln w="12700" cap="flat" cmpd="sng">
            <a:noFill/>
            <a:prstDash val="solid"/>
            <a:round/>
          </a:ln>
        </p:spPr>
        <p:txBody>
          <a:bodyPr vert="horz" wrap="square" lIns="0" tIns="0" rIns="0" bIns="0" rtlCol="0" anchor="ctr" anchorCtr="0"/>
          <a:lstStyle/>
          <a:p>
            <a:pPr indent="0" algn="ctr">
              <a:lnSpc>
                <a:spcPct val="200000"/>
              </a:lnSpc>
              <a:defRPr/>
            </a:pPr>
            <a:r>
              <a:rPr lang="en-US" sz="1600" b="0" i="0" u="none" strike="noStrike" dirty="0" err="1">
                <a:solidFill>
                  <a:srgbClr val="000000"/>
                </a:solidFill>
                <a:latin typeface="微软雅黑"/>
                <a:ea typeface="微软雅黑"/>
                <a:cs typeface="微软雅黑"/>
                <a:sym typeface="微软雅黑"/>
              </a:rPr>
              <a:t>战略转化的源头</a:t>
            </a:r>
            <a:endParaRPr lang="en-US" sz="1100" dirty="0"/>
          </a:p>
          <a:p>
            <a:pPr indent="0" algn="ctr">
              <a:lnSpc>
                <a:spcPct val="200000"/>
              </a:lnSpc>
            </a:pPr>
            <a:r>
              <a:rPr lang="en-US" sz="1600" b="1" i="0" u="none" strike="noStrike" dirty="0" err="1">
                <a:solidFill>
                  <a:srgbClr val="000000"/>
                </a:solidFill>
                <a:latin typeface="微软雅黑"/>
                <a:ea typeface="微软雅黑"/>
                <a:cs typeface="微软雅黑"/>
                <a:sym typeface="微软雅黑"/>
              </a:rPr>
              <a:t>审计之“魂</a:t>
            </a:r>
            <a:r>
              <a:rPr lang="en-US" sz="1600" b="1" i="0" u="none" strike="noStrike" dirty="0">
                <a:solidFill>
                  <a:srgbClr val="000000"/>
                </a:solidFill>
                <a:latin typeface="微软雅黑"/>
                <a:ea typeface="微软雅黑"/>
                <a:cs typeface="微软雅黑"/>
                <a:sym typeface="微软雅黑"/>
              </a:rPr>
              <a:t>”</a:t>
            </a:r>
          </a:p>
        </p:txBody>
      </p:sp>
      <p:sp>
        <p:nvSpPr>
          <p:cNvPr id="8" name="AutoShape 8"/>
          <p:cNvSpPr/>
          <p:nvPr/>
        </p:nvSpPr>
        <p:spPr>
          <a:xfrm>
            <a:off x="2984500" y="1778000"/>
            <a:ext cx="2032000" cy="3302000"/>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3695700" y="2032000"/>
            <a:ext cx="609600" cy="609600"/>
          </a:xfrm>
          <a:prstGeom prst="rect">
            <a:avLst/>
          </a:prstGeom>
        </p:spPr>
      </p:pic>
      <p:sp>
        <p:nvSpPr>
          <p:cNvPr id="10" name="AutoShape 10"/>
          <p:cNvSpPr/>
          <p:nvPr/>
        </p:nvSpPr>
        <p:spPr>
          <a:xfrm>
            <a:off x="3111500" y="2730500"/>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02 任务承载</a:t>
            </a:r>
            <a:endParaRPr lang="en-US" sz="1100"/>
          </a:p>
        </p:txBody>
      </p:sp>
      <p:cxnSp>
        <p:nvCxnSpPr>
          <p:cNvPr id="11" name="Connector 11"/>
          <p:cNvCxnSpPr/>
          <p:nvPr/>
        </p:nvCxnSpPr>
        <p:spPr>
          <a:xfrm rot="-28647">
            <a:off x="3238526" y="3232150"/>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2" name="AutoShape 12"/>
          <p:cNvSpPr/>
          <p:nvPr/>
        </p:nvSpPr>
        <p:spPr>
          <a:xfrm>
            <a:off x="3111500" y="3365500"/>
            <a:ext cx="1778000" cy="1524000"/>
          </a:xfrm>
          <a:prstGeom prst="rect">
            <a:avLst/>
          </a:prstGeom>
          <a:noFill/>
          <a:ln w="12700" cap="flat" cmpd="sng">
            <a:noFill/>
            <a:prstDash val="solid"/>
            <a:round/>
          </a:ln>
        </p:spPr>
        <p:txBody>
          <a:bodyPr vert="horz" wrap="square" lIns="0" tIns="0" rIns="0" bIns="0" rtlCol="0" anchor="ctr" anchorCtr="0"/>
          <a:lstStyle/>
          <a:p>
            <a:pPr indent="0" algn="ctr">
              <a:lnSpc>
                <a:spcPct val="200000"/>
              </a:lnSpc>
              <a:defRPr/>
            </a:pPr>
            <a:r>
              <a:rPr lang="en-US" sz="1600" b="0" i="0" u="none" strike="noStrike" dirty="0" err="1">
                <a:solidFill>
                  <a:srgbClr val="000000"/>
                </a:solidFill>
                <a:latin typeface="微软雅黑"/>
                <a:ea typeface="微软雅黑"/>
                <a:cs typeface="微软雅黑"/>
                <a:sym typeface="微软雅黑"/>
              </a:rPr>
              <a:t>战术落地的载体</a:t>
            </a:r>
            <a:endParaRPr lang="en-US" sz="1100" dirty="0"/>
          </a:p>
          <a:p>
            <a:pPr indent="0" algn="ctr">
              <a:lnSpc>
                <a:spcPct val="200000"/>
              </a:lnSpc>
            </a:pPr>
            <a:r>
              <a:rPr lang="en-US" sz="1600" b="1" i="0" u="none" strike="noStrike" dirty="0" err="1">
                <a:solidFill>
                  <a:srgbClr val="000000"/>
                </a:solidFill>
                <a:latin typeface="微软雅黑"/>
                <a:ea typeface="微软雅黑"/>
                <a:cs typeface="微软雅黑"/>
                <a:sym typeface="微软雅黑"/>
              </a:rPr>
              <a:t>审计之“骨</a:t>
            </a:r>
            <a:r>
              <a:rPr lang="en-US" sz="1600" b="1" i="0" u="none" strike="noStrike" dirty="0">
                <a:solidFill>
                  <a:srgbClr val="000000"/>
                </a:solidFill>
                <a:latin typeface="微软雅黑"/>
                <a:ea typeface="微软雅黑"/>
                <a:cs typeface="微软雅黑"/>
                <a:sym typeface="微软雅黑"/>
              </a:rPr>
              <a:t>”</a:t>
            </a:r>
          </a:p>
        </p:txBody>
      </p:sp>
      <p:sp>
        <p:nvSpPr>
          <p:cNvPr id="13" name="AutoShape 13"/>
          <p:cNvSpPr/>
          <p:nvPr/>
        </p:nvSpPr>
        <p:spPr>
          <a:xfrm>
            <a:off x="5207000" y="1778000"/>
            <a:ext cx="2032000" cy="3302000"/>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918200" y="2032000"/>
            <a:ext cx="609600" cy="609600"/>
          </a:xfrm>
          <a:prstGeom prst="rect">
            <a:avLst/>
          </a:prstGeom>
        </p:spPr>
      </p:pic>
      <p:sp>
        <p:nvSpPr>
          <p:cNvPr id="15" name="AutoShape 15"/>
          <p:cNvSpPr/>
          <p:nvPr/>
        </p:nvSpPr>
        <p:spPr>
          <a:xfrm>
            <a:off x="5334000" y="2730500"/>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03 目标落地</a:t>
            </a:r>
            <a:endParaRPr lang="en-US" sz="1100"/>
          </a:p>
        </p:txBody>
      </p:sp>
      <p:cxnSp>
        <p:nvCxnSpPr>
          <p:cNvPr id="16" name="Connector 16"/>
          <p:cNvCxnSpPr/>
          <p:nvPr/>
        </p:nvCxnSpPr>
        <p:spPr>
          <a:xfrm rot="-28647">
            <a:off x="5461026" y="3232150"/>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7" name="AutoShape 17"/>
          <p:cNvSpPr/>
          <p:nvPr/>
        </p:nvSpPr>
        <p:spPr>
          <a:xfrm>
            <a:off x="5334000" y="3365500"/>
            <a:ext cx="1778000" cy="1524000"/>
          </a:xfrm>
          <a:prstGeom prst="rect">
            <a:avLst/>
          </a:prstGeom>
          <a:noFill/>
          <a:ln w="12700" cap="flat" cmpd="sng">
            <a:noFill/>
            <a:prstDash val="solid"/>
            <a:round/>
          </a:ln>
        </p:spPr>
        <p:txBody>
          <a:bodyPr vert="horz" wrap="square" lIns="0" tIns="0" rIns="0" bIns="0" rtlCol="0" anchor="ctr" anchorCtr="0"/>
          <a:lstStyle/>
          <a:p>
            <a:pPr indent="0" algn="ctr">
              <a:lnSpc>
                <a:spcPct val="200000"/>
              </a:lnSpc>
              <a:defRPr/>
            </a:pPr>
            <a:r>
              <a:rPr lang="en-US" sz="1600" b="0" i="0" u="none" strike="noStrike" dirty="0" err="1">
                <a:solidFill>
                  <a:srgbClr val="000000"/>
                </a:solidFill>
                <a:latin typeface="微软雅黑"/>
                <a:ea typeface="微软雅黑"/>
                <a:cs typeface="微软雅黑"/>
                <a:sym typeface="微软雅黑"/>
              </a:rPr>
              <a:t>效应释放的驱动</a:t>
            </a:r>
            <a:endParaRPr lang="en-US" sz="1100" dirty="0"/>
          </a:p>
          <a:p>
            <a:pPr indent="0" algn="ctr">
              <a:lnSpc>
                <a:spcPct val="200000"/>
              </a:lnSpc>
            </a:pPr>
            <a:r>
              <a:rPr lang="en-US" sz="1600" b="1" i="0" u="none" strike="noStrike" dirty="0" err="1">
                <a:solidFill>
                  <a:srgbClr val="000000"/>
                </a:solidFill>
                <a:latin typeface="微软雅黑"/>
                <a:ea typeface="微软雅黑"/>
                <a:cs typeface="微软雅黑"/>
                <a:sym typeface="微软雅黑"/>
              </a:rPr>
              <a:t>审计之“形</a:t>
            </a:r>
            <a:r>
              <a:rPr lang="en-US" sz="1600" b="1" i="0" u="none" strike="noStrike" dirty="0">
                <a:solidFill>
                  <a:srgbClr val="000000"/>
                </a:solidFill>
                <a:latin typeface="微软雅黑"/>
                <a:ea typeface="微软雅黑"/>
                <a:cs typeface="微软雅黑"/>
                <a:sym typeface="微软雅黑"/>
              </a:rPr>
              <a:t>”</a:t>
            </a:r>
          </a:p>
        </p:txBody>
      </p:sp>
      <p:sp>
        <p:nvSpPr>
          <p:cNvPr id="18" name="AutoShape 18"/>
          <p:cNvSpPr/>
          <p:nvPr/>
        </p:nvSpPr>
        <p:spPr>
          <a:xfrm>
            <a:off x="7429500" y="1778000"/>
            <a:ext cx="2032000" cy="3302000"/>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140700" y="2032000"/>
            <a:ext cx="609600" cy="609600"/>
          </a:xfrm>
          <a:prstGeom prst="rect">
            <a:avLst/>
          </a:prstGeom>
        </p:spPr>
      </p:pic>
      <p:sp>
        <p:nvSpPr>
          <p:cNvPr id="20" name="AutoShape 20"/>
          <p:cNvSpPr/>
          <p:nvPr/>
        </p:nvSpPr>
        <p:spPr>
          <a:xfrm>
            <a:off x="7556500" y="2730500"/>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04 功能释放</a:t>
            </a:r>
            <a:endParaRPr lang="en-US" sz="1100"/>
          </a:p>
        </p:txBody>
      </p:sp>
      <p:cxnSp>
        <p:nvCxnSpPr>
          <p:cNvPr id="21" name="Connector 21"/>
          <p:cNvCxnSpPr/>
          <p:nvPr/>
        </p:nvCxnSpPr>
        <p:spPr>
          <a:xfrm rot="-28647">
            <a:off x="7683526" y="3232150"/>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2" name="AutoShape 22"/>
          <p:cNvSpPr/>
          <p:nvPr/>
        </p:nvSpPr>
        <p:spPr>
          <a:xfrm>
            <a:off x="7556500" y="3365500"/>
            <a:ext cx="1778000" cy="1524000"/>
          </a:xfrm>
          <a:prstGeom prst="rect">
            <a:avLst/>
          </a:prstGeom>
          <a:noFill/>
          <a:ln w="12700" cap="flat" cmpd="sng">
            <a:noFill/>
            <a:prstDash val="solid"/>
            <a:round/>
          </a:ln>
        </p:spPr>
        <p:txBody>
          <a:bodyPr vert="horz" wrap="square" lIns="0" tIns="0" rIns="0" bIns="0" rtlCol="0" anchor="ctr" anchorCtr="0"/>
          <a:lstStyle/>
          <a:p>
            <a:pPr indent="0" algn="ctr">
              <a:lnSpc>
                <a:spcPct val="200000"/>
              </a:lnSpc>
              <a:defRPr/>
            </a:pPr>
            <a:r>
              <a:rPr lang="en-US" sz="1600" b="0" i="0" u="none" strike="noStrike" dirty="0" err="1">
                <a:solidFill>
                  <a:srgbClr val="000000"/>
                </a:solidFill>
                <a:latin typeface="微软雅黑"/>
                <a:ea typeface="微软雅黑"/>
                <a:cs typeface="微软雅黑"/>
                <a:sym typeface="微软雅黑"/>
              </a:rPr>
              <a:t>操作规范的指引</a:t>
            </a:r>
            <a:endParaRPr lang="en-US" sz="1100" dirty="0"/>
          </a:p>
          <a:p>
            <a:pPr indent="0" algn="ctr">
              <a:lnSpc>
                <a:spcPct val="200000"/>
              </a:lnSpc>
            </a:pPr>
            <a:r>
              <a:rPr lang="en-US" sz="1600" b="1" i="0" u="none" strike="noStrike" dirty="0" err="1">
                <a:solidFill>
                  <a:srgbClr val="000000"/>
                </a:solidFill>
                <a:latin typeface="微软雅黑"/>
                <a:ea typeface="微软雅黑"/>
                <a:cs typeface="微软雅黑"/>
                <a:sym typeface="微软雅黑"/>
              </a:rPr>
              <a:t>审计之“能</a:t>
            </a:r>
            <a:r>
              <a:rPr lang="en-US" sz="1600" b="1" i="0" u="none" strike="noStrike" dirty="0">
                <a:solidFill>
                  <a:srgbClr val="000000"/>
                </a:solidFill>
                <a:latin typeface="微软雅黑"/>
                <a:ea typeface="微软雅黑"/>
                <a:cs typeface="微软雅黑"/>
                <a:sym typeface="微软雅黑"/>
              </a:rPr>
              <a:t>”</a:t>
            </a:r>
          </a:p>
        </p:txBody>
      </p:sp>
      <p:sp>
        <p:nvSpPr>
          <p:cNvPr id="23" name="AutoShape 23"/>
          <p:cNvSpPr/>
          <p:nvPr/>
        </p:nvSpPr>
        <p:spPr>
          <a:xfrm>
            <a:off x="9652000" y="1778000"/>
            <a:ext cx="1778000" cy="3302000"/>
          </a:xfrm>
          <a:prstGeom prst="roundRect">
            <a:avLst>
              <a:gd name="adj" fmla="val 7142"/>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236200" y="2032000"/>
            <a:ext cx="609600" cy="609600"/>
          </a:xfrm>
          <a:prstGeom prst="rect">
            <a:avLst/>
          </a:prstGeom>
        </p:spPr>
      </p:pic>
      <p:sp>
        <p:nvSpPr>
          <p:cNvPr id="25" name="AutoShape 25"/>
          <p:cNvSpPr/>
          <p:nvPr/>
        </p:nvSpPr>
        <p:spPr>
          <a:xfrm>
            <a:off x="9779000" y="2730500"/>
            <a:ext cx="1524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05 实践操作</a:t>
            </a:r>
            <a:endParaRPr lang="en-US" sz="1100"/>
          </a:p>
        </p:txBody>
      </p:sp>
      <p:cxnSp>
        <p:nvCxnSpPr>
          <p:cNvPr id="26" name="Connector 26"/>
          <p:cNvCxnSpPr/>
          <p:nvPr/>
        </p:nvCxnSpPr>
        <p:spPr>
          <a:xfrm rot="-34376">
            <a:off x="9906032" y="3232150"/>
            <a:ext cx="1270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7" name="AutoShape 27"/>
          <p:cNvSpPr/>
          <p:nvPr/>
        </p:nvSpPr>
        <p:spPr>
          <a:xfrm>
            <a:off x="9779000" y="3365500"/>
            <a:ext cx="1524000" cy="1524000"/>
          </a:xfrm>
          <a:prstGeom prst="rect">
            <a:avLst/>
          </a:prstGeom>
          <a:noFill/>
          <a:ln w="12700" cap="flat" cmpd="sng">
            <a:noFill/>
            <a:prstDash val="solid"/>
            <a:round/>
          </a:ln>
        </p:spPr>
        <p:txBody>
          <a:bodyPr vert="horz" wrap="square" lIns="0" tIns="0" rIns="0" bIns="0" rtlCol="0" anchor="ctr" anchorCtr="0"/>
          <a:lstStyle/>
          <a:p>
            <a:pPr indent="0" algn="ctr">
              <a:lnSpc>
                <a:spcPct val="200000"/>
              </a:lnSpc>
              <a:defRPr/>
            </a:pPr>
            <a:r>
              <a:rPr lang="en-US" sz="1600" b="0" i="0" u="none" strike="noStrike" dirty="0" err="1">
                <a:solidFill>
                  <a:srgbClr val="000000"/>
                </a:solidFill>
                <a:latin typeface="微软雅黑"/>
                <a:ea typeface="微软雅黑"/>
                <a:cs typeface="微软雅黑"/>
                <a:sym typeface="微软雅黑"/>
              </a:rPr>
              <a:t>有机反馈的闭环</a:t>
            </a:r>
            <a:endParaRPr lang="en-US" sz="1100" dirty="0"/>
          </a:p>
          <a:p>
            <a:pPr indent="0" algn="ctr">
              <a:lnSpc>
                <a:spcPct val="200000"/>
              </a:lnSpc>
            </a:pPr>
            <a:r>
              <a:rPr lang="en-US" sz="1600" b="1" i="0" u="none" strike="noStrike" dirty="0" err="1">
                <a:solidFill>
                  <a:srgbClr val="000000"/>
                </a:solidFill>
                <a:latin typeface="微软雅黑"/>
                <a:ea typeface="微软雅黑"/>
                <a:cs typeface="微软雅黑"/>
                <a:sym typeface="微软雅黑"/>
              </a:rPr>
              <a:t>审计之“血肉</a:t>
            </a:r>
            <a:r>
              <a:rPr lang="en-US" sz="1600" b="1" i="0" u="none" strike="noStrike" dirty="0">
                <a:solidFill>
                  <a:srgbClr val="000000"/>
                </a:solidFill>
                <a:latin typeface="微软雅黑"/>
                <a:ea typeface="微软雅黑"/>
                <a:cs typeface="微软雅黑"/>
                <a:sym typeface="微软雅黑"/>
              </a:rPr>
              <a:t>”</a:t>
            </a:r>
          </a:p>
        </p:txBody>
      </p:sp>
      <p:sp>
        <p:nvSpPr>
          <p:cNvPr id="28" name="AutoShape 28"/>
          <p:cNvSpPr/>
          <p:nvPr/>
        </p:nvSpPr>
        <p:spPr>
          <a:xfrm>
            <a:off x="762000" y="5218386"/>
            <a:ext cx="10668000" cy="1131614"/>
          </a:xfrm>
          <a:prstGeom prst="roundRect">
            <a:avLst>
              <a:gd name="adj" fmla="val 12500"/>
            </a:avLst>
          </a:prstGeom>
          <a:solidFill>
            <a:srgbClr val="00008B">
              <a:alpha val="5000"/>
            </a:srgbClr>
          </a:solidFill>
          <a:ln w="12700" cap="flat" cmpd="sng">
            <a:solidFill>
              <a:srgbClr val="00008B">
                <a:alpha val="20000"/>
              </a:srgbClr>
            </a:solidFill>
            <a:prstDash val="solid"/>
            <a:round/>
          </a:ln>
        </p:spPr>
        <p:txBody>
          <a:bodyPr vert="horz" wrap="square" lIns="63500" tIns="63500" rIns="63500" bIns="63500" rtlCol="0" anchor="ctr"/>
          <a:lstStyle/>
          <a:p>
            <a:pPr algn="ctr">
              <a:defRPr/>
            </a:pPr>
            <a:endParaRPr/>
          </a:p>
        </p:txBody>
      </p:sp>
      <p:sp>
        <p:nvSpPr>
          <p:cNvPr id="29" name="AutoShape 29"/>
          <p:cNvSpPr/>
          <p:nvPr/>
        </p:nvSpPr>
        <p:spPr>
          <a:xfrm>
            <a:off x="740979" y="5287573"/>
            <a:ext cx="10736318" cy="1034393"/>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dirty="0" err="1" smtClean="0">
                <a:solidFill>
                  <a:srgbClr val="000000"/>
                </a:solidFill>
                <a:latin typeface="微软雅黑"/>
                <a:ea typeface="微软雅黑"/>
                <a:cs typeface="微软雅黑"/>
                <a:sym typeface="微软雅黑"/>
              </a:rPr>
              <a:t>经济责任审计不是</a:t>
            </a:r>
            <a:r>
              <a:rPr lang="zh-CN" altLang="en-US" sz="1800" b="1" i="0" u="none" strike="noStrike" dirty="0" smtClean="0">
                <a:solidFill>
                  <a:srgbClr val="000000"/>
                </a:solidFill>
                <a:latin typeface="微软雅黑"/>
                <a:ea typeface="微软雅黑"/>
                <a:cs typeface="微软雅黑"/>
                <a:sym typeface="微软雅黑"/>
              </a:rPr>
              <a:t>查账，不是</a:t>
            </a:r>
            <a:r>
              <a:rPr lang="en-US" sz="1800" b="1" i="0" u="none" strike="noStrike" dirty="0" err="1" smtClean="0">
                <a:solidFill>
                  <a:srgbClr val="000000"/>
                </a:solidFill>
                <a:latin typeface="微软雅黑"/>
                <a:ea typeface="微软雅黑"/>
                <a:cs typeface="微软雅黑"/>
                <a:sym typeface="微软雅黑"/>
              </a:rPr>
              <a:t>简单线性作业</a:t>
            </a:r>
            <a:r>
              <a:rPr lang="en-US" sz="1800" b="1" i="0" u="none" strike="noStrike" dirty="0" smtClean="0">
                <a:solidFill>
                  <a:srgbClr val="000000"/>
                </a:solidFill>
                <a:latin typeface="微软雅黑"/>
                <a:ea typeface="微软雅黑"/>
                <a:cs typeface="微软雅黑"/>
                <a:sym typeface="微软雅黑"/>
              </a:rPr>
              <a:t>，</a:t>
            </a:r>
            <a:r>
              <a:rPr lang="zh-CN" altLang="en-US" sz="1800" b="1" dirty="0" smtClean="0">
                <a:latin typeface="微软雅黑"/>
                <a:ea typeface="微软雅黑"/>
                <a:cs typeface="微软雅黑"/>
                <a:sym typeface="微软雅黑"/>
              </a:rPr>
              <a:t>不能停留在核对凭证、账簿、报表的数字“对不对”，还要判断业务“真不真”，检查账务“合不合规”，分析效率“高不高”；不仅要出具审计意见，而且要给出改进建议。审计</a:t>
            </a:r>
            <a:r>
              <a:rPr lang="en-US" sz="1800" b="1" i="0" u="none" strike="noStrike" dirty="0" err="1" smtClean="0">
                <a:solidFill>
                  <a:srgbClr val="000000"/>
                </a:solidFill>
                <a:latin typeface="微软雅黑"/>
                <a:ea typeface="微软雅黑"/>
                <a:cs typeface="微软雅黑"/>
                <a:sym typeface="微软雅黑"/>
              </a:rPr>
              <a:t>是一个使命引领</a:t>
            </a:r>
            <a:r>
              <a:rPr lang="en-US" sz="1800" b="1" i="0" u="none" strike="noStrike" dirty="0" err="1">
                <a:solidFill>
                  <a:srgbClr val="000000"/>
                </a:solidFill>
                <a:latin typeface="微软雅黑"/>
                <a:ea typeface="微软雅黑"/>
                <a:cs typeface="微软雅黑"/>
                <a:sym typeface="微软雅黑"/>
              </a:rPr>
              <a:t>、任务承载、目标落地、功能释放、</a:t>
            </a:r>
            <a:r>
              <a:rPr lang="en-US" sz="1800" b="1" i="0" u="none" strike="noStrike" dirty="0" err="1" smtClean="0">
                <a:solidFill>
                  <a:srgbClr val="000000"/>
                </a:solidFill>
                <a:latin typeface="微软雅黑"/>
                <a:ea typeface="微软雅黑"/>
                <a:cs typeface="微软雅黑"/>
                <a:sym typeface="微软雅黑"/>
              </a:rPr>
              <a:t>实践操作</a:t>
            </a:r>
            <a:r>
              <a:rPr lang="zh-CN" altLang="en-US" sz="1800" b="1" i="0" u="none" strike="noStrike" dirty="0" smtClean="0">
                <a:solidFill>
                  <a:srgbClr val="000000"/>
                </a:solidFill>
                <a:latin typeface="微软雅黑"/>
                <a:ea typeface="微软雅黑"/>
                <a:cs typeface="微软雅黑"/>
                <a:sym typeface="微软雅黑"/>
              </a:rPr>
              <a:t>且</a:t>
            </a:r>
            <a:r>
              <a:rPr lang="en-US" sz="1800" b="1" i="0" u="none" strike="noStrike" dirty="0" err="1" smtClean="0">
                <a:solidFill>
                  <a:srgbClr val="000000"/>
                </a:solidFill>
                <a:latin typeface="微软雅黑"/>
                <a:ea typeface="微软雅黑"/>
                <a:cs typeface="微软雅黑"/>
                <a:sym typeface="微软雅黑"/>
              </a:rPr>
              <a:t>不断升华的有机生命体</a:t>
            </a:r>
            <a:r>
              <a:rPr lang="en-US" sz="1800" b="1" i="0" u="none" strike="noStrike" dirty="0">
                <a:solidFill>
                  <a:srgbClr val="000000"/>
                </a:solidFill>
                <a:latin typeface="微软雅黑"/>
                <a:ea typeface="微软雅黑"/>
                <a:cs typeface="微软雅黑"/>
                <a:sym typeface="微软雅黑"/>
              </a:rPr>
              <a:t>。</a:t>
            </a:r>
            <a:endParaRPr lang="en-US" sz="18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1905000"/>
            <a:ext cx="12192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02</a:t>
            </a:r>
            <a:endParaRPr lang="en-US" sz="1100"/>
          </a:p>
        </p:txBody>
      </p:sp>
      <p:sp>
        <p:nvSpPr>
          <p:cNvPr id="3" name="AutoShape 3"/>
          <p:cNvSpPr/>
          <p:nvPr/>
        </p:nvSpPr>
        <p:spPr>
          <a:xfrm>
            <a:off x="0" y="2921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dirty="0" err="1">
                <a:solidFill>
                  <a:srgbClr val="000000"/>
                </a:solidFill>
                <a:latin typeface="微软雅黑"/>
                <a:ea typeface="微软雅黑"/>
                <a:cs typeface="微软雅黑"/>
                <a:sym typeface="微软雅黑"/>
              </a:rPr>
              <a:t>监督权力运行</a:t>
            </a:r>
            <a:endParaRPr lang="en-US" sz="4800" dirty="0"/>
          </a:p>
        </p:txBody>
      </p:sp>
      <p:cxnSp>
        <p:nvCxnSpPr>
          <p:cNvPr id="4" name="Connector 4"/>
          <p:cNvCxnSpPr/>
          <p:nvPr/>
        </p:nvCxnSpPr>
        <p:spPr>
          <a:xfrm rot="-42969">
            <a:off x="5588040" y="3803650"/>
            <a:ext cx="1016000" cy="12700"/>
          </a:xfrm>
          <a:prstGeom prst="straightConnector1">
            <a:avLst/>
          </a:prstGeom>
          <a:solidFill>
            <a:srgbClr val="DEE0E3">
              <a:alpha val="100000"/>
            </a:srgbClr>
          </a:solidFill>
          <a:ln w="38100" cap="flat" cmpd="sng">
            <a:solidFill>
              <a:srgbClr val="00008B">
                <a:alpha val="100000"/>
              </a:srgbClr>
            </a:solidFill>
            <a:prstDash val="solid"/>
            <a:round/>
            <a:headEnd type="none" w="lg" len="lg"/>
            <a:tailEnd type="none" w="lg" len="lg"/>
          </a:ln>
        </p:spPr>
      </p:cxnSp>
      <p:sp>
        <p:nvSpPr>
          <p:cNvPr id="5" name="AutoShape 5"/>
          <p:cNvSpPr/>
          <p:nvPr/>
        </p:nvSpPr>
        <p:spPr>
          <a:xfrm>
            <a:off x="0" y="439465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3200" dirty="0" smtClean="0">
                <a:latin typeface="微软雅黑"/>
                <a:ea typeface="微软雅黑"/>
                <a:cs typeface="微软雅黑"/>
                <a:sym typeface="微软雅黑"/>
              </a:rPr>
              <a:t>聚焦履职用权，延伸穿透审计</a:t>
            </a:r>
            <a:endParaRPr lang="zh-CN" altLang="en-US" sz="3200" dirty="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3200" b="1" dirty="0" err="1" smtClean="0">
                <a:latin typeface="微软雅黑"/>
                <a:ea typeface="微软雅黑"/>
                <a:cs typeface="微软雅黑"/>
                <a:sym typeface="Noto Sans SC"/>
              </a:rPr>
              <a:t>经济责任审计的核心挑战</a:t>
            </a:r>
            <a:r>
              <a:rPr lang="zh-CN" altLang="en-US" sz="3200" b="1" dirty="0" smtClean="0">
                <a:latin typeface="微软雅黑"/>
                <a:ea typeface="微软雅黑"/>
                <a:cs typeface="微软雅黑"/>
                <a:sym typeface="Noto Sans SC"/>
              </a:rPr>
              <a:t>与深度思考</a:t>
            </a:r>
            <a:endParaRPr lang="en-US" sz="3200" b="1" dirty="0">
              <a:latin typeface="微软雅黑"/>
              <a:ea typeface="微软雅黑"/>
              <a:cs typeface="微软雅黑"/>
              <a:sym typeface="微软雅黑"/>
            </a:endParaRPr>
          </a:p>
        </p:txBody>
      </p:sp>
      <p:sp>
        <p:nvSpPr>
          <p:cNvPr id="3" name="AutoShape 3"/>
          <p:cNvSpPr/>
          <p:nvPr/>
        </p:nvSpPr>
        <p:spPr>
          <a:xfrm>
            <a:off x="762000" y="1651000"/>
            <a:ext cx="5207000" cy="1778000"/>
          </a:xfrm>
          <a:prstGeom prst="roundRect">
            <a:avLst>
              <a:gd name="adj" fmla="val 7142"/>
            </a:avLst>
          </a:prstGeom>
          <a:solidFill>
            <a:srgbClr val="FFFFFF">
              <a:alpha val="95000"/>
            </a:srgbClr>
          </a:solidFill>
          <a:ln w="12700" cap="flat" cmpd="sng">
            <a:solidFill>
              <a:srgbClr val="0D254C">
                <a:alpha val="10000"/>
              </a:srgbClr>
            </a:solidFill>
            <a:prstDash val="solid"/>
            <a:round/>
          </a:ln>
          <a:effectLst>
            <a:outerShdw blurRad="101600" dist="50800" dir="2700000" algn="tl" rotWithShape="0">
              <a:srgbClr val="0D254C">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841500"/>
            <a:ext cx="406400" cy="406400"/>
          </a:xfrm>
          <a:prstGeom prst="rect">
            <a:avLst/>
          </a:prstGeom>
        </p:spPr>
      </p:pic>
      <p:sp>
        <p:nvSpPr>
          <p:cNvPr id="5" name="AutoShape 5"/>
          <p:cNvSpPr/>
          <p:nvPr/>
        </p:nvSpPr>
        <p:spPr>
          <a:xfrm>
            <a:off x="1524000" y="1841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D254C"/>
                </a:solidFill>
                <a:latin typeface="微软雅黑" pitchFamily="34" charset="-122"/>
                <a:ea typeface="微软雅黑" pitchFamily="34" charset="-122"/>
                <a:cs typeface="Noto Sans SC"/>
                <a:sym typeface="Noto Sans SC"/>
              </a:rPr>
              <a:t>发现难：线索隐蔽化</a:t>
            </a:r>
            <a:endParaRPr lang="en-US" sz="2000" dirty="0">
              <a:latin typeface="微软雅黑" pitchFamily="34" charset="-122"/>
              <a:ea typeface="微软雅黑" pitchFamily="34" charset="-122"/>
            </a:endParaRPr>
          </a:p>
        </p:txBody>
      </p:sp>
      <p:cxnSp>
        <p:nvCxnSpPr>
          <p:cNvPr id="6" name="Connector 6"/>
          <p:cNvCxnSpPr/>
          <p:nvPr/>
        </p:nvCxnSpPr>
        <p:spPr>
          <a:xfrm rot="-9291">
            <a:off x="1016009" y="2279650"/>
            <a:ext cx="4699000" cy="12700"/>
          </a:xfrm>
          <a:prstGeom prst="line">
            <a:avLst/>
          </a:prstGeom>
          <a:solidFill>
            <a:srgbClr val="DEE0E3">
              <a:alpha val="100000"/>
            </a:srgbClr>
          </a:solidFill>
          <a:ln w="12700" cap="flat" cmpd="sng">
            <a:solidFill>
              <a:srgbClr val="D4AF37">
                <a:alpha val="30000"/>
              </a:srgbClr>
            </a:solidFill>
            <a:prstDash val="solid"/>
            <a:round/>
            <a:headEnd type="none" w="med" len="med"/>
            <a:tailEnd type="none" w="med" len="med"/>
          </a:ln>
        </p:spPr>
      </p:cxnSp>
      <p:sp>
        <p:nvSpPr>
          <p:cNvPr id="7" name="AutoShape 7"/>
          <p:cNvSpPr/>
          <p:nvPr/>
        </p:nvSpPr>
        <p:spPr>
          <a:xfrm>
            <a:off x="1016000" y="23495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555555"/>
                </a:solidFill>
                <a:latin typeface="Noto Sans SC"/>
                <a:ea typeface="Noto Sans SC"/>
                <a:cs typeface="Noto Sans SC"/>
                <a:sym typeface="Noto Sans SC"/>
              </a:rPr>
              <a:t>腐败手段不断隐形、变异、翻新，违法违规线索更难被常规审计程序察觉</a:t>
            </a:r>
            <a:r>
              <a:rPr lang="en-US" sz="1800" b="1" i="0" u="none" strike="noStrike" dirty="0">
                <a:solidFill>
                  <a:srgbClr val="555555"/>
                </a:solidFill>
                <a:latin typeface="Noto Sans SC"/>
                <a:ea typeface="Noto Sans SC"/>
                <a:cs typeface="Noto Sans SC"/>
                <a:sym typeface="Noto Sans SC"/>
              </a:rPr>
              <a:t>。</a:t>
            </a:r>
            <a:endParaRPr lang="en-US" sz="1800" b="1" dirty="0"/>
          </a:p>
        </p:txBody>
      </p:sp>
      <p:sp>
        <p:nvSpPr>
          <p:cNvPr id="8" name="AutoShape 8"/>
          <p:cNvSpPr/>
          <p:nvPr/>
        </p:nvSpPr>
        <p:spPr>
          <a:xfrm>
            <a:off x="6223000" y="1651000"/>
            <a:ext cx="5207000" cy="1778000"/>
          </a:xfrm>
          <a:prstGeom prst="roundRect">
            <a:avLst>
              <a:gd name="adj" fmla="val 7142"/>
            </a:avLst>
          </a:prstGeom>
          <a:solidFill>
            <a:srgbClr val="FFFFFF">
              <a:alpha val="95000"/>
            </a:srgbClr>
          </a:solidFill>
          <a:ln w="12700" cap="flat" cmpd="sng">
            <a:solidFill>
              <a:srgbClr val="0D254C">
                <a:alpha val="10000"/>
              </a:srgbClr>
            </a:solidFill>
            <a:prstDash val="solid"/>
            <a:round/>
          </a:ln>
          <a:effectLst>
            <a:outerShdw blurRad="101600" dist="50800" dir="2700000" algn="tl" rotWithShape="0">
              <a:srgbClr val="0D254C">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841500"/>
            <a:ext cx="406400" cy="406400"/>
          </a:xfrm>
          <a:prstGeom prst="rect">
            <a:avLst/>
          </a:prstGeom>
        </p:spPr>
      </p:pic>
      <p:sp>
        <p:nvSpPr>
          <p:cNvPr id="10" name="AutoShape 10"/>
          <p:cNvSpPr/>
          <p:nvPr/>
        </p:nvSpPr>
        <p:spPr>
          <a:xfrm>
            <a:off x="6985000" y="1841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D254C"/>
                </a:solidFill>
                <a:latin typeface="微软雅黑" pitchFamily="34" charset="-122"/>
                <a:ea typeface="微软雅黑" pitchFamily="34" charset="-122"/>
                <a:cs typeface="Noto Sans SC"/>
                <a:sym typeface="Noto Sans SC"/>
              </a:rPr>
              <a:t>取证难：证据链断裂</a:t>
            </a:r>
            <a:endParaRPr lang="en-US" sz="2000" dirty="0">
              <a:latin typeface="微软雅黑" pitchFamily="34" charset="-122"/>
              <a:ea typeface="微软雅黑" pitchFamily="34" charset="-122"/>
            </a:endParaRPr>
          </a:p>
        </p:txBody>
      </p:sp>
      <p:cxnSp>
        <p:nvCxnSpPr>
          <p:cNvPr id="11" name="Connector 11"/>
          <p:cNvCxnSpPr/>
          <p:nvPr/>
        </p:nvCxnSpPr>
        <p:spPr>
          <a:xfrm rot="-9291">
            <a:off x="6477009" y="2279650"/>
            <a:ext cx="4699000" cy="12700"/>
          </a:xfrm>
          <a:prstGeom prst="line">
            <a:avLst/>
          </a:prstGeom>
          <a:solidFill>
            <a:srgbClr val="DEE0E3">
              <a:alpha val="100000"/>
            </a:srgbClr>
          </a:solidFill>
          <a:ln w="12700" cap="flat" cmpd="sng">
            <a:solidFill>
              <a:srgbClr val="D4AF37">
                <a:alpha val="30000"/>
              </a:srgbClr>
            </a:solidFill>
            <a:prstDash val="solid"/>
            <a:round/>
            <a:headEnd type="none" w="med" len="med"/>
            <a:tailEnd type="none" w="med" len="med"/>
          </a:ln>
        </p:spPr>
      </p:cxnSp>
      <p:sp>
        <p:nvSpPr>
          <p:cNvPr id="12" name="AutoShape 12"/>
          <p:cNvSpPr/>
          <p:nvPr/>
        </p:nvSpPr>
        <p:spPr>
          <a:xfrm>
            <a:off x="6477000" y="23495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555555"/>
                </a:solidFill>
                <a:latin typeface="Noto Sans SC"/>
                <a:ea typeface="Noto Sans SC"/>
                <a:cs typeface="Noto Sans SC"/>
                <a:sym typeface="Noto Sans SC"/>
              </a:rPr>
              <a:t>违法违规行为更加隐蔽，电子数据易被篡改，导致关键证据链难以形成和固定</a:t>
            </a:r>
            <a:r>
              <a:rPr lang="en-US" sz="1800" b="1" i="0" u="none" strike="noStrike" dirty="0">
                <a:solidFill>
                  <a:srgbClr val="555555"/>
                </a:solidFill>
                <a:latin typeface="Noto Sans SC"/>
                <a:ea typeface="Noto Sans SC"/>
                <a:cs typeface="Noto Sans SC"/>
                <a:sym typeface="Noto Sans SC"/>
              </a:rPr>
              <a:t>。</a:t>
            </a:r>
            <a:endParaRPr lang="en-US" sz="1800" b="1" dirty="0"/>
          </a:p>
        </p:txBody>
      </p:sp>
      <p:sp>
        <p:nvSpPr>
          <p:cNvPr id="13" name="AutoShape 13"/>
          <p:cNvSpPr/>
          <p:nvPr/>
        </p:nvSpPr>
        <p:spPr>
          <a:xfrm>
            <a:off x="762000" y="3683000"/>
            <a:ext cx="5207000" cy="1778000"/>
          </a:xfrm>
          <a:prstGeom prst="roundRect">
            <a:avLst>
              <a:gd name="adj" fmla="val 7142"/>
            </a:avLst>
          </a:prstGeom>
          <a:solidFill>
            <a:srgbClr val="FFFFFF">
              <a:alpha val="95000"/>
            </a:srgbClr>
          </a:solidFill>
          <a:ln w="12700" cap="flat" cmpd="sng">
            <a:solidFill>
              <a:srgbClr val="0D254C">
                <a:alpha val="10000"/>
              </a:srgbClr>
            </a:solidFill>
            <a:prstDash val="solid"/>
            <a:round/>
          </a:ln>
          <a:effectLst>
            <a:outerShdw blurRad="101600" dist="50800" dir="2700000" algn="tl" rotWithShape="0">
              <a:srgbClr val="0D254C">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873500"/>
            <a:ext cx="406400" cy="406400"/>
          </a:xfrm>
          <a:prstGeom prst="rect">
            <a:avLst/>
          </a:prstGeom>
        </p:spPr>
      </p:pic>
      <p:sp>
        <p:nvSpPr>
          <p:cNvPr id="15" name="AutoShape 15"/>
          <p:cNvSpPr/>
          <p:nvPr/>
        </p:nvSpPr>
        <p:spPr>
          <a:xfrm>
            <a:off x="1524000" y="3873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D254C"/>
                </a:solidFill>
                <a:latin typeface="微软雅黑" pitchFamily="34" charset="-122"/>
                <a:ea typeface="微软雅黑" pitchFamily="34" charset="-122"/>
                <a:cs typeface="Noto Sans SC"/>
                <a:sym typeface="Noto Sans SC"/>
              </a:rPr>
              <a:t>鉴证难：责任界定模糊</a:t>
            </a:r>
            <a:endParaRPr lang="en-US" sz="2000" dirty="0">
              <a:latin typeface="微软雅黑" pitchFamily="34" charset="-122"/>
              <a:ea typeface="微软雅黑" pitchFamily="34" charset="-122"/>
            </a:endParaRPr>
          </a:p>
        </p:txBody>
      </p:sp>
      <p:cxnSp>
        <p:nvCxnSpPr>
          <p:cNvPr id="16" name="Connector 16"/>
          <p:cNvCxnSpPr/>
          <p:nvPr/>
        </p:nvCxnSpPr>
        <p:spPr>
          <a:xfrm rot="-9291">
            <a:off x="1016009" y="4311650"/>
            <a:ext cx="4699000" cy="12700"/>
          </a:xfrm>
          <a:prstGeom prst="line">
            <a:avLst/>
          </a:prstGeom>
          <a:solidFill>
            <a:srgbClr val="DEE0E3">
              <a:alpha val="100000"/>
            </a:srgbClr>
          </a:solidFill>
          <a:ln w="12700" cap="flat" cmpd="sng">
            <a:solidFill>
              <a:srgbClr val="D4AF37">
                <a:alpha val="30000"/>
              </a:srgbClr>
            </a:solidFill>
            <a:prstDash val="solid"/>
            <a:round/>
            <a:headEnd type="none" w="med" len="med"/>
            <a:tailEnd type="none" w="med" len="med"/>
          </a:ln>
        </p:spPr>
      </p:cxnSp>
      <p:sp>
        <p:nvSpPr>
          <p:cNvPr id="17" name="AutoShape 17"/>
          <p:cNvSpPr/>
          <p:nvPr/>
        </p:nvSpPr>
        <p:spPr>
          <a:xfrm>
            <a:off x="1016000" y="43815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555555"/>
                </a:solidFill>
                <a:latin typeface="Noto Sans SC"/>
                <a:ea typeface="Noto Sans SC"/>
                <a:cs typeface="Noto Sans SC"/>
                <a:sym typeface="Noto Sans SC"/>
              </a:rPr>
              <a:t>集体决策与个人责任交织，直接责任、主管责任、领导责任的界限难以精准划分</a:t>
            </a:r>
            <a:r>
              <a:rPr lang="en-US" sz="1800" b="1" i="0" u="none" strike="noStrike" dirty="0">
                <a:solidFill>
                  <a:srgbClr val="555555"/>
                </a:solidFill>
                <a:latin typeface="Noto Sans SC"/>
                <a:ea typeface="Noto Sans SC"/>
                <a:cs typeface="Noto Sans SC"/>
                <a:sym typeface="Noto Sans SC"/>
              </a:rPr>
              <a:t>。</a:t>
            </a:r>
            <a:endParaRPr lang="en-US" sz="1800" b="1" dirty="0"/>
          </a:p>
        </p:txBody>
      </p:sp>
      <p:sp>
        <p:nvSpPr>
          <p:cNvPr id="18" name="AutoShape 18"/>
          <p:cNvSpPr/>
          <p:nvPr/>
        </p:nvSpPr>
        <p:spPr>
          <a:xfrm>
            <a:off x="6223000" y="3683000"/>
            <a:ext cx="5207000" cy="1778000"/>
          </a:xfrm>
          <a:prstGeom prst="roundRect">
            <a:avLst>
              <a:gd name="adj" fmla="val 7142"/>
            </a:avLst>
          </a:prstGeom>
          <a:solidFill>
            <a:srgbClr val="FFFFFF">
              <a:alpha val="95000"/>
            </a:srgbClr>
          </a:solidFill>
          <a:ln w="12700" cap="flat" cmpd="sng">
            <a:solidFill>
              <a:srgbClr val="0D254C">
                <a:alpha val="10000"/>
              </a:srgbClr>
            </a:solidFill>
            <a:prstDash val="solid"/>
            <a:round/>
          </a:ln>
          <a:effectLst>
            <a:outerShdw blurRad="101600" dist="50800" dir="2700000" algn="tl" rotWithShape="0">
              <a:srgbClr val="0D254C">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3873500"/>
            <a:ext cx="406400" cy="406400"/>
          </a:xfrm>
          <a:prstGeom prst="rect">
            <a:avLst/>
          </a:prstGeom>
        </p:spPr>
      </p:pic>
      <p:sp>
        <p:nvSpPr>
          <p:cNvPr id="20" name="AutoShape 20"/>
          <p:cNvSpPr/>
          <p:nvPr/>
        </p:nvSpPr>
        <p:spPr>
          <a:xfrm>
            <a:off x="6985000" y="3873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D254C"/>
                </a:solidFill>
                <a:latin typeface="微软雅黑" pitchFamily="34" charset="-122"/>
                <a:ea typeface="微软雅黑" pitchFamily="34" charset="-122"/>
                <a:cs typeface="Noto Sans SC"/>
                <a:sym typeface="Noto Sans SC"/>
              </a:rPr>
              <a:t>评价难：标准体系缺失</a:t>
            </a:r>
            <a:endParaRPr lang="en-US" sz="2000" dirty="0">
              <a:latin typeface="微软雅黑" pitchFamily="34" charset="-122"/>
              <a:ea typeface="微软雅黑" pitchFamily="34" charset="-122"/>
            </a:endParaRPr>
          </a:p>
        </p:txBody>
      </p:sp>
      <p:cxnSp>
        <p:nvCxnSpPr>
          <p:cNvPr id="21" name="Connector 21"/>
          <p:cNvCxnSpPr/>
          <p:nvPr/>
        </p:nvCxnSpPr>
        <p:spPr>
          <a:xfrm rot="-9291">
            <a:off x="6477009" y="4311650"/>
            <a:ext cx="4699000" cy="12700"/>
          </a:xfrm>
          <a:prstGeom prst="line">
            <a:avLst/>
          </a:prstGeom>
          <a:solidFill>
            <a:srgbClr val="DEE0E3">
              <a:alpha val="100000"/>
            </a:srgbClr>
          </a:solidFill>
          <a:ln w="12700" cap="flat" cmpd="sng">
            <a:solidFill>
              <a:srgbClr val="D4AF37">
                <a:alpha val="30000"/>
              </a:srgbClr>
            </a:solidFill>
            <a:prstDash val="solid"/>
            <a:round/>
            <a:headEnd type="none" w="med" len="med"/>
            <a:tailEnd type="none" w="med" len="med"/>
          </a:ln>
        </p:spPr>
      </p:cxnSp>
      <p:sp>
        <p:nvSpPr>
          <p:cNvPr id="22" name="AutoShape 22"/>
          <p:cNvSpPr/>
          <p:nvPr/>
        </p:nvSpPr>
        <p:spPr>
          <a:xfrm>
            <a:off x="6477000" y="43815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555555"/>
                </a:solidFill>
                <a:latin typeface="Noto Sans SC"/>
                <a:ea typeface="Noto Sans SC"/>
                <a:cs typeface="Noto Sans SC"/>
                <a:sym typeface="Noto Sans SC"/>
              </a:rPr>
              <a:t>缺乏科学、统一的评价体系</a:t>
            </a:r>
            <a:r>
              <a:rPr lang="en-US" sz="1800" b="1" i="0" u="none" strike="noStrike" dirty="0">
                <a:solidFill>
                  <a:srgbClr val="555555"/>
                </a:solidFill>
                <a:latin typeface="Noto Sans SC"/>
                <a:ea typeface="Noto Sans SC"/>
                <a:cs typeface="Noto Sans SC"/>
                <a:sym typeface="Noto Sans SC"/>
              </a:rPr>
              <a:t>，“</a:t>
            </a:r>
            <a:r>
              <a:rPr lang="en-US" sz="1800" b="1" i="0" u="none" strike="noStrike" dirty="0" err="1">
                <a:solidFill>
                  <a:srgbClr val="555555"/>
                </a:solidFill>
                <a:latin typeface="Noto Sans SC"/>
                <a:ea typeface="Noto Sans SC"/>
                <a:cs typeface="Noto Sans SC"/>
                <a:sym typeface="Noto Sans SC"/>
              </a:rPr>
              <a:t>审什么、怎么评”莫衷一是，</a:t>
            </a:r>
            <a:r>
              <a:rPr lang="en-US" sz="1800" b="1" i="0" u="none" strike="noStrike" dirty="0" err="1" smtClean="0">
                <a:solidFill>
                  <a:srgbClr val="555555"/>
                </a:solidFill>
                <a:latin typeface="Noto Sans SC"/>
                <a:ea typeface="Noto Sans SC"/>
                <a:cs typeface="Noto Sans SC"/>
                <a:sym typeface="Noto Sans SC"/>
              </a:rPr>
              <a:t>难以量化领导干部履职成效</a:t>
            </a:r>
            <a:r>
              <a:rPr lang="en-US" sz="1800" b="1" i="0" u="none" strike="noStrike" dirty="0">
                <a:solidFill>
                  <a:srgbClr val="555555"/>
                </a:solidFill>
                <a:latin typeface="Noto Sans SC"/>
                <a:ea typeface="Noto Sans SC"/>
                <a:cs typeface="Noto Sans SC"/>
                <a:sym typeface="Noto Sans SC"/>
              </a:rPr>
              <a:t>。</a:t>
            </a:r>
            <a:endParaRPr lang="en-US" sz="1800" b="1" dirty="0"/>
          </a:p>
        </p:txBody>
      </p:sp>
      <p:sp>
        <p:nvSpPr>
          <p:cNvPr id="23" name="AutoShape 23"/>
          <p:cNvSpPr/>
          <p:nvPr/>
        </p:nvSpPr>
        <p:spPr>
          <a:xfrm>
            <a:off x="762000" y="5651500"/>
            <a:ext cx="10668000" cy="762000"/>
          </a:xfrm>
          <a:prstGeom prst="roundRect">
            <a:avLst>
              <a:gd name="adj" fmla="val 16666"/>
            </a:avLst>
          </a:prstGeom>
          <a:solidFill>
            <a:srgbClr val="0D254C">
              <a:alpha val="5000"/>
            </a:srgbClr>
          </a:solidFill>
          <a:ln w="12700" cap="flat" cmpd="sng">
            <a:solidFill>
              <a:srgbClr val="0D254C">
                <a:alpha val="20000"/>
              </a:srgbClr>
            </a:solidFill>
            <a:prstDash val="solid"/>
            <a:round/>
          </a:ln>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6000" y="5857766"/>
            <a:ext cx="355600" cy="355600"/>
          </a:xfrm>
          <a:prstGeom prst="rect">
            <a:avLst/>
          </a:prstGeom>
        </p:spPr>
      </p:pic>
      <p:sp>
        <p:nvSpPr>
          <p:cNvPr id="25" name="AutoShape 25"/>
          <p:cNvSpPr/>
          <p:nvPr/>
        </p:nvSpPr>
        <p:spPr>
          <a:xfrm>
            <a:off x="1460500" y="5816600"/>
            <a:ext cx="9779000" cy="4318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2000" b="1" i="0" u="none" strike="noStrike" dirty="0" err="1" smtClean="0">
                <a:solidFill>
                  <a:srgbClr val="333333"/>
                </a:solidFill>
                <a:latin typeface="微软雅黑" pitchFamily="34" charset="-122"/>
                <a:ea typeface="微软雅黑" pitchFamily="34" charset="-122"/>
                <a:cs typeface="Noto Sans SC"/>
                <a:sym typeface="Noto Sans SC"/>
              </a:rPr>
              <a:t>倡导</a:t>
            </a:r>
            <a:r>
              <a:rPr lang="en-US" sz="2000" b="1" i="0" u="none" strike="noStrike" dirty="0" err="1" smtClean="0">
                <a:solidFill>
                  <a:srgbClr val="C00000"/>
                </a:solidFill>
                <a:latin typeface="微软雅黑" pitchFamily="34" charset="-122"/>
                <a:ea typeface="微软雅黑" pitchFamily="34" charset="-122"/>
                <a:cs typeface="Noto Sans SC"/>
                <a:sym typeface="Noto Sans SC"/>
              </a:rPr>
              <a:t>研究型审计</a:t>
            </a:r>
            <a:r>
              <a:rPr lang="en-US" sz="2000" b="1" i="0" u="none" strike="noStrike" dirty="0" err="1" smtClean="0">
                <a:solidFill>
                  <a:srgbClr val="333333"/>
                </a:solidFill>
                <a:latin typeface="微软雅黑" pitchFamily="34" charset="-122"/>
                <a:ea typeface="微软雅黑" pitchFamily="34" charset="-122"/>
                <a:cs typeface="Noto Sans SC"/>
                <a:sym typeface="Noto Sans SC"/>
              </a:rPr>
              <a:t>与</a:t>
            </a:r>
            <a:r>
              <a:rPr lang="en-US" sz="2000" b="1" i="0" u="none" strike="noStrike" dirty="0" err="1" smtClean="0">
                <a:solidFill>
                  <a:srgbClr val="C00000"/>
                </a:solidFill>
                <a:latin typeface="微软雅黑" pitchFamily="34" charset="-122"/>
                <a:ea typeface="微软雅黑" pitchFamily="34" charset="-122"/>
                <a:cs typeface="Noto Sans SC"/>
                <a:sym typeface="Noto Sans SC"/>
              </a:rPr>
              <a:t>实验性探索</a:t>
            </a:r>
            <a:r>
              <a:rPr lang="en-US" sz="2000" b="1" i="0" u="none" strike="noStrike" dirty="0" err="1" smtClean="0">
                <a:solidFill>
                  <a:srgbClr val="333333"/>
                </a:solidFill>
                <a:latin typeface="微软雅黑" pitchFamily="34" charset="-122"/>
                <a:ea typeface="微软雅黑" pitchFamily="34" charset="-122"/>
                <a:cs typeface="Noto Sans SC"/>
                <a:sym typeface="Noto Sans SC"/>
              </a:rPr>
              <a:t>以应对复杂的审计环境</a:t>
            </a:r>
            <a:r>
              <a:rPr lang="zh-CN" altLang="en-US" sz="2000" b="1" dirty="0" smtClean="0">
                <a:solidFill>
                  <a:srgbClr val="333333"/>
                </a:solidFill>
                <a:latin typeface="微软雅黑" pitchFamily="34" charset="-122"/>
                <a:ea typeface="微软雅黑" pitchFamily="34" charset="-122"/>
                <a:cs typeface="Noto Sans SC"/>
                <a:sym typeface="Noto Sans SC"/>
              </a:rPr>
              <a:t>，让权力监督与责任落实双向奔赴。</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本章导语</a:t>
            </a:r>
            <a:endParaRPr lang="en-US" sz="1100"/>
          </a:p>
        </p:txBody>
      </p:sp>
      <p:cxnSp>
        <p:nvCxnSpPr>
          <p:cNvPr id="3" name="Connector 3"/>
          <p:cNvCxnSpPr/>
          <p:nvPr/>
        </p:nvCxnSpPr>
        <p:spPr>
          <a:xfrm rot="-34376">
            <a:off x="762032" y="1390650"/>
            <a:ext cx="1270000" cy="12700"/>
          </a:xfrm>
          <a:prstGeom prst="line">
            <a:avLst/>
          </a:prstGeom>
          <a:solidFill>
            <a:srgbClr val="DEE0E3">
              <a:alpha val="100000"/>
            </a:srgbClr>
          </a:solidFill>
          <a:ln w="50800" cap="flat" cmpd="sng">
            <a:solidFill>
              <a:srgbClr val="00008B">
                <a:alpha val="100000"/>
              </a:srgbClr>
            </a:solidFill>
            <a:prstDash val="solid"/>
            <a:round/>
            <a:headEnd type="none" w="lg" len="lg"/>
            <a:tailEnd type="none" w="lg" len="lg"/>
          </a:ln>
        </p:spPr>
      </p:cxnSp>
      <p:sp>
        <p:nvSpPr>
          <p:cNvPr id="4" name="AutoShape 4"/>
          <p:cNvSpPr/>
          <p:nvPr/>
        </p:nvSpPr>
        <p:spPr>
          <a:xfrm>
            <a:off x="762000" y="1778000"/>
            <a:ext cx="10668000" cy="4826000"/>
          </a:xfrm>
          <a:prstGeom prst="roundRect">
            <a:avLst>
              <a:gd name="adj" fmla="val 2631"/>
            </a:avLst>
          </a:prstGeom>
          <a:solidFill>
            <a:srgbClr val="FFFFFF">
              <a:alpha val="85000"/>
            </a:srgbClr>
          </a:solidFill>
          <a:ln w="25400" cap="flat" cmpd="sng">
            <a:noFill/>
            <a:prstDash val="solid"/>
            <a:round/>
          </a:ln>
          <a:effectLst>
            <a:outerShdw blurRad="190500" dist="1016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43000" y="2159000"/>
            <a:ext cx="406400" cy="406400"/>
          </a:xfrm>
          <a:prstGeom prst="rect">
            <a:avLst/>
          </a:prstGeom>
        </p:spPr>
      </p:pic>
      <p:sp>
        <p:nvSpPr>
          <p:cNvPr id="6" name="AutoShape 6"/>
          <p:cNvSpPr/>
          <p:nvPr/>
        </p:nvSpPr>
        <p:spPr>
          <a:xfrm>
            <a:off x="1651000" y="2133600"/>
            <a:ext cx="889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核心目标：聚焦权力运行与责任落实</a:t>
            </a:r>
            <a:endParaRPr lang="en-US" sz="1100"/>
          </a:p>
        </p:txBody>
      </p:sp>
      <p:sp>
        <p:nvSpPr>
          <p:cNvPr id="7" name="AutoShape 7"/>
          <p:cNvSpPr/>
          <p:nvPr/>
        </p:nvSpPr>
        <p:spPr>
          <a:xfrm>
            <a:off x="1143000" y="2667000"/>
            <a:ext cx="9906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dirty="0" err="1">
                <a:solidFill>
                  <a:srgbClr val="000000"/>
                </a:solidFill>
                <a:latin typeface="微软雅黑"/>
                <a:ea typeface="微软雅黑"/>
                <a:cs typeface="微软雅黑"/>
                <a:sym typeface="微软雅黑"/>
              </a:rPr>
              <a:t>以监督领导干部权力运行和责任落实情况为重点，构建起“横向拓展、纵向挖掘”的审计格局</a:t>
            </a:r>
            <a:r>
              <a:rPr lang="en-US" sz="2000" b="0" i="0" u="none" strike="noStrike" dirty="0">
                <a:solidFill>
                  <a:srgbClr val="000000"/>
                </a:solidFill>
                <a:latin typeface="微软雅黑"/>
                <a:ea typeface="微软雅黑"/>
                <a:cs typeface="微软雅黑"/>
                <a:sym typeface="微软雅黑"/>
              </a:rPr>
              <a:t>。</a:t>
            </a:r>
            <a:endParaRPr lang="en-US" sz="1100" dirty="0"/>
          </a:p>
        </p:txBody>
      </p:sp>
      <p:cxnSp>
        <p:nvCxnSpPr>
          <p:cNvPr id="8" name="Connector 8"/>
          <p:cNvCxnSpPr/>
          <p:nvPr/>
        </p:nvCxnSpPr>
        <p:spPr>
          <a:xfrm rot="-4407">
            <a:off x="1143004" y="4057650"/>
            <a:ext cx="9906008" cy="12700"/>
          </a:xfrm>
          <a:prstGeom prst="line">
            <a:avLst/>
          </a:prstGeom>
          <a:solidFill>
            <a:srgbClr val="DEE0E3">
              <a:alpha val="100000"/>
            </a:srgbClr>
          </a:solidFill>
          <a:ln w="12700" cap="flat" cmpd="sng">
            <a:solidFill>
              <a:srgbClr val="00008B">
                <a:alpha val="20000"/>
              </a:srgbClr>
            </a:solidFill>
            <a:prstDash val="dash"/>
            <a:round/>
            <a:headEnd type="none" w="med" len="med"/>
            <a:tailEnd type="none" w="med" len="med"/>
          </a:ln>
        </p:spPr>
      </p:cxn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143000" y="4445000"/>
            <a:ext cx="406400" cy="406400"/>
          </a:xfrm>
          <a:prstGeom prst="rect">
            <a:avLst/>
          </a:prstGeom>
        </p:spPr>
      </p:pic>
      <p:sp>
        <p:nvSpPr>
          <p:cNvPr id="10" name="AutoShape 10"/>
          <p:cNvSpPr/>
          <p:nvPr/>
        </p:nvSpPr>
        <p:spPr>
          <a:xfrm>
            <a:off x="1651000" y="4419600"/>
            <a:ext cx="889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监督升级：从平面检查到立体监督</a:t>
            </a:r>
            <a:endParaRPr lang="en-US" sz="1100"/>
          </a:p>
        </p:txBody>
      </p:sp>
      <p:sp>
        <p:nvSpPr>
          <p:cNvPr id="11" name="AutoShape 11"/>
          <p:cNvSpPr/>
          <p:nvPr/>
        </p:nvSpPr>
        <p:spPr>
          <a:xfrm>
            <a:off x="1143000" y="4953000"/>
            <a:ext cx="9906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dirty="0" err="1">
                <a:solidFill>
                  <a:srgbClr val="000000"/>
                </a:solidFill>
                <a:latin typeface="微软雅黑"/>
                <a:ea typeface="微软雅黑"/>
                <a:cs typeface="微软雅黑"/>
                <a:sym typeface="微软雅黑"/>
              </a:rPr>
              <a:t>通过多元、立体、深刻的审视，</a:t>
            </a:r>
            <a:r>
              <a:rPr lang="en-US" sz="2000" b="0" i="0" u="none" strike="noStrike" dirty="0" err="1" smtClean="0">
                <a:solidFill>
                  <a:srgbClr val="000000"/>
                </a:solidFill>
                <a:latin typeface="微软雅黑"/>
                <a:ea typeface="微软雅黑"/>
                <a:cs typeface="微软雅黑"/>
                <a:sym typeface="微软雅黑"/>
              </a:rPr>
              <a:t>推动审计监督模式全面升级</a:t>
            </a:r>
            <a:r>
              <a:rPr lang="en-US" sz="2000" b="0" i="0" u="none" strike="noStrike" dirty="0" err="1">
                <a:solidFill>
                  <a:srgbClr val="000000"/>
                </a:solidFill>
                <a:latin typeface="微软雅黑"/>
                <a:ea typeface="微软雅黑"/>
                <a:cs typeface="微软雅黑"/>
                <a:sym typeface="微软雅黑"/>
              </a:rPr>
              <a:t>，实现更深度的治理效能</a:t>
            </a:r>
            <a:r>
              <a:rPr lang="en-US" sz="2000" b="0" i="0" u="none" strike="noStrike" dirty="0">
                <a:solidFill>
                  <a:srgbClr val="000000"/>
                </a:solidFill>
                <a:latin typeface="微软雅黑"/>
                <a:ea typeface="微软雅黑"/>
                <a:cs typeface="微软雅黑"/>
                <a:sym typeface="微软雅黑"/>
              </a:rPr>
              <a:t>。</a:t>
            </a:r>
            <a:endParaRPr lang="en-US" sz="11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第一节 审计监督的内容与范围</a:t>
            </a:r>
            <a:endParaRPr lang="en-US" sz="1100" dirty="0"/>
          </a:p>
        </p:txBody>
      </p:sp>
      <p:sp>
        <p:nvSpPr>
          <p:cNvPr id="3" name="AutoShape 3"/>
          <p:cNvSpPr/>
          <p:nvPr/>
        </p:nvSpPr>
        <p:spPr>
          <a:xfrm>
            <a:off x="730469" y="1650999"/>
            <a:ext cx="3116310" cy="4639441"/>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4064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400" b="1" dirty="0" smtClean="0">
                <a:latin typeface="微软雅黑"/>
                <a:ea typeface="微软雅黑"/>
                <a:cs typeface="微软雅黑"/>
                <a:sym typeface="微软雅黑"/>
              </a:rPr>
              <a:t>审计监督的内涵</a:t>
            </a:r>
            <a:endParaRPr lang="en-US" sz="1100" dirty="0"/>
          </a:p>
        </p:txBody>
      </p:sp>
      <p:cxnSp>
        <p:nvCxnSpPr>
          <p:cNvPr id="6" name="Connector 6"/>
          <p:cNvCxnSpPr/>
          <p:nvPr/>
        </p:nvCxnSpPr>
        <p:spPr>
          <a:xfrm flipV="1">
            <a:off x="795276" y="2412124"/>
            <a:ext cx="3051503" cy="876"/>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905638" y="2667000"/>
            <a:ext cx="304800" cy="304800"/>
          </a:xfrm>
          <a:prstGeom prst="rect">
            <a:avLst/>
          </a:prstGeom>
        </p:spPr>
      </p:pic>
      <p:sp>
        <p:nvSpPr>
          <p:cNvPr id="8" name="AutoShape 8"/>
          <p:cNvSpPr/>
          <p:nvPr/>
        </p:nvSpPr>
        <p:spPr>
          <a:xfrm>
            <a:off x="1072051" y="2667001"/>
            <a:ext cx="2475188" cy="3410414"/>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b="1" dirty="0" smtClean="0">
                <a:latin typeface="微软雅黑"/>
                <a:ea typeface="微软雅黑"/>
                <a:cs typeface="微软雅黑"/>
                <a:sym typeface="微软雅黑"/>
              </a:rPr>
              <a:t>     权力运作是监督的“靶向标”。经济责任审计紧盯“权”和“人”的运作联动，通过监督检查经济活动，促进领导干部遵法、守纪、履职、尽责，其功能定位犹如“显微镜”，确保所有结论都建立在客观、充分、准确的审计证据基础上，为后续的鉴证与评价提供坚实事实基础。</a:t>
            </a:r>
            <a:endParaRPr lang="en-US" sz="1100" dirty="0"/>
          </a:p>
        </p:txBody>
      </p:sp>
      <p:pic>
        <p:nvPicPr>
          <p:cNvPr id="9" name="图片 8"/>
          <p:cNvPicPr>
            <a:picLocks noChangeAspect="1"/>
          </p:cNvPicPr>
          <p:nvPr/>
        </p:nvPicPr>
        <p:blipFill>
          <a:blip r:embed="rId8"/>
          <a:stretch>
            <a:fillRect/>
          </a:stretch>
        </p:blipFill>
        <p:spPr>
          <a:xfrm>
            <a:off x="3948379" y="2108200"/>
            <a:ext cx="7948434" cy="3578922"/>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3200" b="1" dirty="0" err="1" smtClean="0">
                <a:latin typeface="微软雅黑"/>
                <a:ea typeface="微软雅黑"/>
                <a:cs typeface="微软雅黑"/>
                <a:sym typeface="微软雅黑"/>
              </a:rPr>
              <a:t>第二节</a:t>
            </a:r>
            <a:r>
              <a:rPr lang="en-US" altLang="zh-CN" sz="3200" b="1" dirty="0" smtClean="0">
                <a:latin typeface="微软雅黑"/>
                <a:ea typeface="微软雅黑"/>
                <a:cs typeface="微软雅黑"/>
                <a:sym typeface="微软雅黑"/>
              </a:rPr>
              <a:t> </a:t>
            </a:r>
            <a:r>
              <a:rPr lang="en-US" altLang="zh-CN" sz="3200" b="1" dirty="0" err="1" smtClean="0">
                <a:latin typeface="微软雅黑"/>
                <a:ea typeface="微软雅黑"/>
                <a:cs typeface="微软雅黑"/>
                <a:sym typeface="微软雅黑"/>
              </a:rPr>
              <a:t>审计监督的重点与要点</a:t>
            </a:r>
            <a:endParaRPr lang="en-US" altLang="zh-CN" sz="1100" dirty="0"/>
          </a:p>
        </p:txBody>
      </p:sp>
      <p:sp>
        <p:nvSpPr>
          <p:cNvPr id="3" name="AutoShape 3"/>
          <p:cNvSpPr/>
          <p:nvPr/>
        </p:nvSpPr>
        <p:spPr>
          <a:xfrm>
            <a:off x="762000" y="1651000"/>
            <a:ext cx="10578790" cy="4783254"/>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3999" y="1879600"/>
            <a:ext cx="7519639"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400" b="1" dirty="0" smtClean="0">
                <a:latin typeface="微软雅黑"/>
                <a:ea typeface="微软雅黑"/>
                <a:cs typeface="微软雅黑"/>
                <a:sym typeface="微软雅黑"/>
              </a:rPr>
              <a:t>国有企业主要领导人员经济责任审计的内容</a:t>
            </a:r>
            <a:endParaRPr lang="en-US" sz="1100" dirty="0"/>
          </a:p>
        </p:txBody>
      </p:sp>
      <p:cxnSp>
        <p:nvCxnSpPr>
          <p:cNvPr id="6" name="Connector 6"/>
          <p:cNvCxnSpPr/>
          <p:nvPr/>
        </p:nvCxnSpPr>
        <p:spPr>
          <a:xfrm rot="-9549">
            <a:off x="1016009" y="2611608"/>
            <a:ext cx="4572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79064" y="2756294"/>
            <a:ext cx="304800" cy="304800"/>
          </a:xfrm>
          <a:prstGeom prst="rect">
            <a:avLst/>
          </a:prstGeom>
        </p:spPr>
      </p:pic>
      <p:sp>
        <p:nvSpPr>
          <p:cNvPr id="12" name="AutoShape 12"/>
          <p:cNvSpPr/>
          <p:nvPr/>
        </p:nvSpPr>
        <p:spPr>
          <a:xfrm>
            <a:off x="1237785" y="2565400"/>
            <a:ext cx="9645805" cy="3545468"/>
          </a:xfrm>
          <a:prstGeom prst="rect">
            <a:avLst/>
          </a:prstGeom>
          <a:noFill/>
          <a:ln w="12700" cap="flat" cmpd="sng">
            <a:noFill/>
            <a:prstDash val="solid"/>
            <a:round/>
          </a:ln>
        </p:spPr>
        <p:txBody>
          <a:bodyPr vert="horz" wrap="square" lIns="0" tIns="0" rIns="0" bIns="0" rtlCol="0" anchor="ctr" anchorCtr="0"/>
          <a:lstStyle/>
          <a:p>
            <a:pPr>
              <a:lnSpc>
                <a:spcPts val="3000"/>
              </a:lnSpc>
              <a:defRPr/>
            </a:pPr>
            <a:r>
              <a:rPr lang="en-US" altLang="zh-CN" sz="1600" dirty="0" smtClean="0">
                <a:latin typeface="微软雅黑"/>
                <a:ea typeface="微软雅黑"/>
                <a:cs typeface="微软雅黑"/>
                <a:sym typeface="微软雅黑"/>
              </a:rPr>
              <a:t>     </a:t>
            </a:r>
            <a:r>
              <a:rPr lang="en-US" altLang="zh-CN" sz="1800" dirty="0" smtClean="0">
                <a:latin typeface="微软雅黑"/>
                <a:ea typeface="微软雅黑"/>
                <a:cs typeface="微软雅黑"/>
                <a:sym typeface="微软雅黑"/>
              </a:rPr>
              <a:t>1</a:t>
            </a:r>
            <a:r>
              <a:rPr lang="zh-CN" altLang="en-US" sz="1800" dirty="0" smtClean="0">
                <a:latin typeface="微软雅黑"/>
                <a:ea typeface="微软雅黑"/>
                <a:cs typeface="微软雅黑"/>
                <a:sym typeface="微软雅黑"/>
              </a:rPr>
              <a:t>．贯彻执行党和国家经济方针政策、决策部署情况；</a:t>
            </a:r>
          </a:p>
          <a:p>
            <a:pPr>
              <a:lnSpc>
                <a:spcPts val="3000"/>
              </a:lnSpc>
              <a:defRPr/>
            </a:pPr>
            <a:r>
              <a:rPr lang="zh-CN" altLang="en-US" sz="1800" dirty="0" smtClean="0">
                <a:latin typeface="微软雅黑"/>
                <a:ea typeface="微软雅黑"/>
                <a:cs typeface="微软雅黑"/>
                <a:sym typeface="微软雅黑"/>
              </a:rPr>
              <a:t>    </a:t>
            </a:r>
            <a:r>
              <a:rPr lang="en-US" altLang="zh-CN" sz="1800" dirty="0" smtClean="0">
                <a:latin typeface="微软雅黑"/>
                <a:ea typeface="微软雅黑"/>
                <a:cs typeface="微软雅黑"/>
                <a:sym typeface="微软雅黑"/>
              </a:rPr>
              <a:t>2</a:t>
            </a:r>
            <a:r>
              <a:rPr lang="zh-CN" altLang="en-US" sz="1800" dirty="0" smtClean="0">
                <a:latin typeface="微软雅黑"/>
                <a:ea typeface="微软雅黑"/>
                <a:cs typeface="微软雅黑"/>
                <a:sym typeface="微软雅黑"/>
              </a:rPr>
              <a:t>．企业发展战略规划的制定、执行和效果情况；</a:t>
            </a:r>
          </a:p>
          <a:p>
            <a:pPr>
              <a:lnSpc>
                <a:spcPts val="3000"/>
              </a:lnSpc>
              <a:defRPr/>
            </a:pPr>
            <a:r>
              <a:rPr lang="zh-CN" altLang="en-US" sz="1800" dirty="0" smtClean="0">
                <a:latin typeface="微软雅黑"/>
                <a:ea typeface="微软雅黑"/>
                <a:cs typeface="微软雅黑"/>
                <a:sym typeface="微软雅黑"/>
              </a:rPr>
              <a:t>    </a:t>
            </a:r>
            <a:r>
              <a:rPr lang="en-US" altLang="zh-CN" sz="1800" dirty="0" smtClean="0">
                <a:latin typeface="微软雅黑"/>
                <a:ea typeface="微软雅黑"/>
                <a:cs typeface="微软雅黑"/>
                <a:sym typeface="微软雅黑"/>
              </a:rPr>
              <a:t>3</a:t>
            </a:r>
            <a:r>
              <a:rPr lang="zh-CN" altLang="en-US" sz="1800" dirty="0" smtClean="0">
                <a:latin typeface="微软雅黑"/>
                <a:ea typeface="微软雅黑"/>
                <a:cs typeface="微软雅黑"/>
                <a:sym typeface="微软雅黑"/>
              </a:rPr>
              <a:t>．重大经济事项的决策、执行和效果情况；</a:t>
            </a:r>
          </a:p>
          <a:p>
            <a:pPr>
              <a:lnSpc>
                <a:spcPts val="3000"/>
              </a:lnSpc>
              <a:defRPr/>
            </a:pPr>
            <a:r>
              <a:rPr lang="zh-CN" altLang="en-US" sz="1800" dirty="0" smtClean="0">
                <a:latin typeface="微软雅黑"/>
                <a:ea typeface="微软雅黑"/>
                <a:cs typeface="微软雅黑"/>
                <a:sym typeface="微软雅黑"/>
              </a:rPr>
              <a:t>    </a:t>
            </a:r>
            <a:r>
              <a:rPr lang="en-US" altLang="zh-CN" sz="1800" dirty="0" smtClean="0">
                <a:latin typeface="微软雅黑"/>
                <a:ea typeface="微软雅黑"/>
                <a:cs typeface="微软雅黑"/>
                <a:sym typeface="微软雅黑"/>
              </a:rPr>
              <a:t>4</a:t>
            </a:r>
            <a:r>
              <a:rPr lang="zh-CN" altLang="en-US" sz="1800" dirty="0" smtClean="0">
                <a:latin typeface="微软雅黑"/>
                <a:ea typeface="微软雅黑"/>
                <a:cs typeface="微软雅黑"/>
                <a:sym typeface="微软雅黑"/>
              </a:rPr>
              <a:t>．企业法人治理结构的建立、健全和运行情况，内部控制制度的制定和执行情况；</a:t>
            </a:r>
            <a:endParaRPr lang="en-US" altLang="zh-CN" sz="1800" dirty="0" smtClean="0">
              <a:latin typeface="微软雅黑"/>
              <a:ea typeface="微软雅黑"/>
              <a:cs typeface="微软雅黑"/>
              <a:sym typeface="微软雅黑"/>
            </a:endParaRPr>
          </a:p>
          <a:p>
            <a:pPr>
              <a:lnSpc>
                <a:spcPts val="3000"/>
              </a:lnSpc>
              <a:defRPr/>
            </a:pPr>
            <a:r>
              <a:rPr lang="zh-CN" altLang="en-US" sz="1800" dirty="0">
                <a:latin typeface="微软雅黑"/>
                <a:ea typeface="微软雅黑"/>
                <a:cs typeface="微软雅黑"/>
                <a:sym typeface="微软雅黑"/>
              </a:rPr>
              <a:t> </a:t>
            </a:r>
            <a:r>
              <a:rPr lang="zh-CN" altLang="en-US" sz="1800" dirty="0" smtClean="0">
                <a:latin typeface="微软雅黑"/>
                <a:ea typeface="微软雅黑"/>
                <a:cs typeface="微软雅黑"/>
                <a:sym typeface="微软雅黑"/>
              </a:rPr>
              <a:t>   </a:t>
            </a:r>
            <a:r>
              <a:rPr lang="en-US" altLang="zh-CN" sz="1800" dirty="0" smtClean="0">
                <a:latin typeface="微软雅黑"/>
                <a:ea typeface="微软雅黑"/>
                <a:cs typeface="微软雅黑"/>
                <a:sym typeface="微软雅黑"/>
              </a:rPr>
              <a:t>5</a:t>
            </a:r>
            <a:r>
              <a:rPr lang="zh-CN" altLang="en-US" sz="1800" dirty="0">
                <a:latin typeface="微软雅黑"/>
                <a:ea typeface="微软雅黑"/>
                <a:cs typeface="微软雅黑"/>
                <a:sym typeface="微软雅黑"/>
              </a:rPr>
              <a:t>．企业财务的真实合法效益情况，风险管控情况，境外资产管理情况，生态环境保护情况；</a:t>
            </a:r>
          </a:p>
          <a:p>
            <a:pPr>
              <a:lnSpc>
                <a:spcPts val="3000"/>
              </a:lnSpc>
              <a:defRPr/>
            </a:pPr>
            <a:r>
              <a:rPr lang="zh-CN" altLang="en-US" sz="1800" dirty="0">
                <a:latin typeface="微软雅黑"/>
                <a:ea typeface="微软雅黑"/>
                <a:cs typeface="微软雅黑"/>
                <a:sym typeface="微软雅黑"/>
              </a:rPr>
              <a:t>    </a:t>
            </a:r>
            <a:r>
              <a:rPr lang="en-US" altLang="zh-CN" sz="1800" dirty="0">
                <a:latin typeface="微软雅黑"/>
                <a:ea typeface="微软雅黑"/>
                <a:cs typeface="微软雅黑"/>
                <a:sym typeface="微软雅黑"/>
              </a:rPr>
              <a:t>6</a:t>
            </a:r>
            <a:r>
              <a:rPr lang="zh-CN" altLang="en-US" sz="1800" dirty="0">
                <a:latin typeface="微软雅黑"/>
                <a:ea typeface="微软雅黑"/>
                <a:cs typeface="微软雅黑"/>
                <a:sym typeface="微软雅黑"/>
              </a:rPr>
              <a:t>．在经济活动中落实有关党风廉政建设责任和遵守廉洁从业规定情况；</a:t>
            </a:r>
          </a:p>
          <a:p>
            <a:pPr>
              <a:lnSpc>
                <a:spcPts val="3000"/>
              </a:lnSpc>
              <a:defRPr/>
            </a:pPr>
            <a:r>
              <a:rPr lang="zh-CN" altLang="en-US" sz="1800" dirty="0">
                <a:latin typeface="微软雅黑"/>
                <a:ea typeface="微软雅黑"/>
                <a:cs typeface="微软雅黑"/>
                <a:sym typeface="微软雅黑"/>
              </a:rPr>
              <a:t>    </a:t>
            </a:r>
            <a:r>
              <a:rPr lang="en-US" altLang="zh-CN" sz="1800" dirty="0">
                <a:latin typeface="微软雅黑"/>
                <a:ea typeface="微软雅黑"/>
                <a:cs typeface="微软雅黑"/>
                <a:sym typeface="微软雅黑"/>
              </a:rPr>
              <a:t>7</a:t>
            </a:r>
            <a:r>
              <a:rPr lang="zh-CN" altLang="en-US" sz="1800" dirty="0">
                <a:latin typeface="微软雅黑"/>
                <a:ea typeface="微软雅黑"/>
                <a:cs typeface="微软雅黑"/>
                <a:sym typeface="微软雅黑"/>
              </a:rPr>
              <a:t>．以往审计发现问题的整改情况；</a:t>
            </a:r>
          </a:p>
          <a:p>
            <a:pPr>
              <a:lnSpc>
                <a:spcPts val="3000"/>
              </a:lnSpc>
              <a:defRPr/>
            </a:pPr>
            <a:r>
              <a:rPr lang="zh-CN" altLang="en-US" sz="1800" dirty="0">
                <a:latin typeface="微软雅黑"/>
                <a:ea typeface="微软雅黑"/>
                <a:cs typeface="微软雅黑"/>
                <a:sym typeface="微软雅黑"/>
              </a:rPr>
              <a:t>    </a:t>
            </a:r>
            <a:r>
              <a:rPr lang="en-US" altLang="zh-CN" sz="1800" dirty="0">
                <a:latin typeface="微软雅黑"/>
                <a:ea typeface="微软雅黑"/>
                <a:cs typeface="微软雅黑"/>
                <a:sym typeface="微软雅黑"/>
              </a:rPr>
              <a:t>8</a:t>
            </a:r>
            <a:r>
              <a:rPr lang="zh-CN" altLang="en-US" sz="1800" dirty="0">
                <a:latin typeface="微软雅黑"/>
                <a:ea typeface="微软雅黑"/>
                <a:cs typeface="微软雅黑"/>
                <a:sym typeface="微软雅黑"/>
              </a:rPr>
              <a:t>．其他需要审计的内容。</a:t>
            </a:r>
          </a:p>
        </p:txBody>
      </p:sp>
      <p:sp>
        <p:nvSpPr>
          <p:cNvPr id="20" name="AutoShape 20"/>
          <p:cNvSpPr/>
          <p:nvPr/>
        </p:nvSpPr>
        <p:spPr>
          <a:xfrm>
            <a:off x="6985000" y="2806262"/>
            <a:ext cx="4003566" cy="3074276"/>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0000"/>
                </a:solidFill>
                <a:latin typeface="微软雅黑"/>
                <a:ea typeface="微软雅黑"/>
                <a:cs typeface="微软雅黑"/>
                <a:sym typeface="微软雅黑"/>
              </a:rPr>
              <a:t>第二节</a:t>
            </a:r>
            <a:r>
              <a:rPr lang="en-US" sz="3200" b="1" i="0" u="none" strike="noStrike" dirty="0">
                <a:solidFill>
                  <a:srgbClr val="000000"/>
                </a:solidFill>
                <a:latin typeface="微软雅黑"/>
                <a:ea typeface="微软雅黑"/>
                <a:cs typeface="微软雅黑"/>
                <a:sym typeface="微软雅黑"/>
              </a:rPr>
              <a:t> </a:t>
            </a:r>
            <a:r>
              <a:rPr lang="en-US" sz="3200" b="1" i="0" u="none" strike="noStrike" dirty="0" err="1">
                <a:solidFill>
                  <a:srgbClr val="000000"/>
                </a:solidFill>
                <a:latin typeface="微软雅黑"/>
                <a:ea typeface="微软雅黑"/>
                <a:cs typeface="微软雅黑"/>
                <a:sym typeface="微软雅黑"/>
              </a:rPr>
              <a:t>审计监督的重点与要点</a:t>
            </a:r>
            <a:endParaRPr lang="en-US" sz="1100" dirty="0"/>
          </a:p>
        </p:txBody>
      </p:sp>
      <p:sp>
        <p:nvSpPr>
          <p:cNvPr id="3" name="AutoShape 3"/>
          <p:cNvSpPr/>
          <p:nvPr/>
        </p:nvSpPr>
        <p:spPr>
          <a:xfrm>
            <a:off x="762000" y="1651000"/>
            <a:ext cx="5207000" cy="2159000"/>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重大经济决策</a:t>
            </a:r>
            <a:endParaRPr lang="en-US" sz="1100"/>
          </a:p>
        </p:txBody>
      </p:sp>
      <p:cxnSp>
        <p:nvCxnSpPr>
          <p:cNvPr id="6" name="Connector 6"/>
          <p:cNvCxnSpPr/>
          <p:nvPr/>
        </p:nvCxnSpPr>
        <p:spPr>
          <a:xfrm rot="-9291">
            <a:off x="1016009" y="2343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16000" y="2476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重点关注决策程序的合规性、</a:t>
            </a:r>
            <a:r>
              <a:rPr lang="en-US" sz="1800" b="0" i="0" u="none" strike="noStrike" dirty="0" err="1" smtClean="0">
                <a:solidFill>
                  <a:srgbClr val="000000"/>
                </a:solidFill>
                <a:latin typeface="微软雅黑"/>
                <a:ea typeface="微软雅黑"/>
                <a:cs typeface="微软雅黑"/>
                <a:sym typeface="微软雅黑"/>
              </a:rPr>
              <a:t>决策执行的有效性</a:t>
            </a:r>
            <a:r>
              <a:rPr lang="zh-CN" altLang="en-US" sz="1800" b="0" i="0" u="none" strike="noStrike" dirty="0" smtClean="0">
                <a:solidFill>
                  <a:srgbClr val="000000"/>
                </a:solidFill>
                <a:latin typeface="微软雅黑"/>
                <a:ea typeface="微软雅黑"/>
                <a:cs typeface="微软雅黑"/>
                <a:sym typeface="微软雅黑"/>
              </a:rPr>
              <a:t>、</a:t>
            </a:r>
            <a:r>
              <a:rPr lang="en-US" sz="1800" b="0" i="0" u="none" strike="noStrike" dirty="0" err="1" smtClean="0">
                <a:solidFill>
                  <a:srgbClr val="000000"/>
                </a:solidFill>
                <a:latin typeface="微软雅黑"/>
                <a:ea typeface="微软雅黑"/>
                <a:cs typeface="微软雅黑"/>
                <a:sym typeface="微软雅黑"/>
              </a:rPr>
              <a:t>决策效果的效益性</a:t>
            </a:r>
            <a:r>
              <a:rPr lang="en-US" sz="1800" b="0" i="0" u="none" strike="noStrike" dirty="0" err="1">
                <a:solidFill>
                  <a:srgbClr val="000000"/>
                </a:solidFill>
                <a:latin typeface="微软雅黑"/>
                <a:ea typeface="微软雅黑"/>
                <a:cs typeface="微软雅黑"/>
                <a:sym typeface="微软雅黑"/>
              </a:rPr>
              <a:t>，确保决策科学规范</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6223000" y="1651000"/>
            <a:ext cx="5207000" cy="2159000"/>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905000"/>
            <a:ext cx="406400" cy="406400"/>
          </a:xfrm>
          <a:prstGeom prst="rect">
            <a:avLst/>
          </a:prstGeom>
        </p:spPr>
      </p:pic>
      <p:sp>
        <p:nvSpPr>
          <p:cNvPr id="10" name="AutoShape 10"/>
          <p:cNvSpPr/>
          <p:nvPr/>
        </p:nvSpPr>
        <p:spPr>
          <a:xfrm>
            <a:off x="6985000" y="1879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财政财务收支</a:t>
            </a:r>
            <a:endParaRPr lang="en-US" sz="1100"/>
          </a:p>
        </p:txBody>
      </p:sp>
      <p:cxnSp>
        <p:nvCxnSpPr>
          <p:cNvPr id="11" name="Connector 11"/>
          <p:cNvCxnSpPr/>
          <p:nvPr/>
        </p:nvCxnSpPr>
        <p:spPr>
          <a:xfrm rot="-9291">
            <a:off x="6477009" y="2343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6477000" y="2476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审查真实性、合法性与效益性，特别关注“三公”经费管理、专项资金使用等关键领域</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3" name="AutoShape 13"/>
          <p:cNvSpPr/>
          <p:nvPr/>
        </p:nvSpPr>
        <p:spPr>
          <a:xfrm>
            <a:off x="762000" y="4064000"/>
            <a:ext cx="5207000" cy="2159000"/>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4318000"/>
            <a:ext cx="406400" cy="406400"/>
          </a:xfrm>
          <a:prstGeom prst="rect">
            <a:avLst/>
          </a:prstGeom>
        </p:spPr>
      </p:pic>
      <p:sp>
        <p:nvSpPr>
          <p:cNvPr id="15" name="AutoShape 15"/>
          <p:cNvSpPr/>
          <p:nvPr/>
        </p:nvSpPr>
        <p:spPr>
          <a:xfrm>
            <a:off x="1524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内部管理与控制</a:t>
            </a:r>
            <a:endParaRPr lang="en-US" sz="1100"/>
          </a:p>
        </p:txBody>
      </p:sp>
      <p:cxnSp>
        <p:nvCxnSpPr>
          <p:cNvPr id="16" name="Connector 16"/>
          <p:cNvCxnSpPr/>
          <p:nvPr/>
        </p:nvCxnSpPr>
        <p:spPr>
          <a:xfrm rot="-9291">
            <a:off x="1016009" y="4756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7" name="AutoShape 17"/>
          <p:cNvSpPr/>
          <p:nvPr/>
        </p:nvSpPr>
        <p:spPr>
          <a:xfrm>
            <a:off x="1016000" y="4889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评估内控制度的健全性和有效性，检查风险管理水平，确保内部管理机制运行顺畅</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8" name="AutoShape 18"/>
          <p:cNvSpPr/>
          <p:nvPr/>
        </p:nvSpPr>
        <p:spPr>
          <a:xfrm>
            <a:off x="6223000" y="4064000"/>
            <a:ext cx="5207000" cy="2159000"/>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4318000"/>
            <a:ext cx="406400" cy="406400"/>
          </a:xfrm>
          <a:prstGeom prst="rect">
            <a:avLst/>
          </a:prstGeom>
        </p:spPr>
      </p:pic>
      <p:sp>
        <p:nvSpPr>
          <p:cNvPr id="20" name="AutoShape 20"/>
          <p:cNvSpPr/>
          <p:nvPr/>
        </p:nvSpPr>
        <p:spPr>
          <a:xfrm>
            <a:off x="6985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个人廉洁自律</a:t>
            </a:r>
            <a:endParaRPr lang="en-US" sz="1100"/>
          </a:p>
        </p:txBody>
      </p:sp>
      <p:cxnSp>
        <p:nvCxnSpPr>
          <p:cNvPr id="21" name="Connector 21"/>
          <p:cNvCxnSpPr/>
          <p:nvPr/>
        </p:nvCxnSpPr>
        <p:spPr>
          <a:xfrm rot="-9291">
            <a:off x="6477009" y="4756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6477000" y="4889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核查遵守廉政规定情况，排查是否存在利用职权谋取私利等行为，筑牢廉洁防线</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关注决策权、执行权、监督权的运行状况</a:t>
            </a:r>
            <a:endParaRPr lang="en-US" sz="1100" dirty="0"/>
          </a:p>
        </p:txBody>
      </p:sp>
      <p:sp>
        <p:nvSpPr>
          <p:cNvPr id="3" name="AutoShape 3"/>
          <p:cNvSpPr/>
          <p:nvPr/>
        </p:nvSpPr>
        <p:spPr>
          <a:xfrm>
            <a:off x="762000" y="1556407"/>
            <a:ext cx="10784127" cy="1736657"/>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52271" y="1724720"/>
            <a:ext cx="406400" cy="406400"/>
          </a:xfrm>
          <a:prstGeom prst="rect">
            <a:avLst/>
          </a:prstGeom>
        </p:spPr>
      </p:pic>
      <p:sp>
        <p:nvSpPr>
          <p:cNvPr id="5" name="AutoShape 5"/>
          <p:cNvSpPr/>
          <p:nvPr/>
        </p:nvSpPr>
        <p:spPr>
          <a:xfrm>
            <a:off x="1229706" y="1708528"/>
            <a:ext cx="4064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400" b="1" dirty="0" smtClean="0">
                <a:latin typeface="微软雅黑"/>
                <a:ea typeface="微软雅黑"/>
                <a:cs typeface="微软雅黑"/>
                <a:sym typeface="微软雅黑"/>
              </a:rPr>
              <a:t>三权分离、各司其职</a:t>
            </a:r>
            <a:endParaRPr lang="en-US" sz="1100" dirty="0"/>
          </a:p>
        </p:txBody>
      </p:sp>
      <p:cxnSp>
        <p:nvCxnSpPr>
          <p:cNvPr id="6" name="Connector 6"/>
          <p:cNvCxnSpPr/>
          <p:nvPr/>
        </p:nvCxnSpPr>
        <p:spPr>
          <a:xfrm flipV="1">
            <a:off x="874106" y="2298557"/>
            <a:ext cx="3051503" cy="876"/>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903071" y="2432262"/>
            <a:ext cx="304800" cy="304800"/>
          </a:xfrm>
          <a:prstGeom prst="rect">
            <a:avLst/>
          </a:prstGeom>
        </p:spPr>
      </p:pic>
      <p:sp>
        <p:nvSpPr>
          <p:cNvPr id="8" name="AutoShape 8"/>
          <p:cNvSpPr/>
          <p:nvPr/>
        </p:nvSpPr>
        <p:spPr>
          <a:xfrm>
            <a:off x="1348942" y="2284045"/>
            <a:ext cx="10187272" cy="1009019"/>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通过制度设计实现“决策的不执行、执行的不监督、监督的不决策”，并强调主体隔离、程序隔离与责任倒查机制，核心在于权力制衡。三权混淆，其决策失误或执行偏差就无法被有效拦截。</a:t>
            </a:r>
            <a:endParaRPr lang="en-US" sz="1800" dirty="0"/>
          </a:p>
        </p:txBody>
      </p:sp>
      <p:pic>
        <p:nvPicPr>
          <p:cNvPr id="10" name="图片 9"/>
          <p:cNvPicPr>
            <a:picLocks noChangeAspect="1"/>
          </p:cNvPicPr>
          <p:nvPr/>
        </p:nvPicPr>
        <p:blipFill>
          <a:blip r:embed="rId8"/>
          <a:stretch>
            <a:fillRect/>
          </a:stretch>
        </p:blipFill>
        <p:spPr>
          <a:xfrm>
            <a:off x="1861645" y="3791794"/>
            <a:ext cx="8891153" cy="2898938"/>
          </a:xfrm>
          <a:prstGeom prst="rect">
            <a:avLst/>
          </a:prstGeom>
        </p:spPr>
      </p:pic>
      <p:sp>
        <p:nvSpPr>
          <p:cNvPr id="11" name="矩形 10"/>
          <p:cNvSpPr/>
          <p:nvPr/>
        </p:nvSpPr>
        <p:spPr>
          <a:xfrm>
            <a:off x="4352766" y="3422462"/>
            <a:ext cx="3877985" cy="369332"/>
          </a:xfrm>
          <a:prstGeom prst="rect">
            <a:avLst/>
          </a:prstGeom>
        </p:spPr>
        <p:txBody>
          <a:bodyPr wrap="none">
            <a:spAutoFit/>
          </a:bodyPr>
          <a:lstStyle/>
          <a:p>
            <a:r>
              <a:rPr lang="zh-CN" altLang="en-US" sz="1800" b="1" dirty="0">
                <a:latin typeface="方正黑体_GBK"/>
              </a:rPr>
              <a:t>决策权</a:t>
            </a:r>
            <a:r>
              <a:rPr lang="zh-CN" altLang="en-US" sz="1800" b="1" dirty="0">
                <a:latin typeface="E-FZ"/>
              </a:rPr>
              <a:t>、</a:t>
            </a:r>
            <a:r>
              <a:rPr lang="zh-CN" altLang="en-US" sz="1800" b="1" dirty="0">
                <a:latin typeface="方正黑体_GBK"/>
              </a:rPr>
              <a:t>执行权</a:t>
            </a:r>
            <a:r>
              <a:rPr lang="zh-CN" altLang="en-US" sz="1800" b="1" dirty="0">
                <a:latin typeface="E-FZ"/>
              </a:rPr>
              <a:t>、</a:t>
            </a:r>
            <a:r>
              <a:rPr lang="zh-CN" altLang="en-US" sz="1800" b="1" dirty="0">
                <a:latin typeface="方正黑体_GBK"/>
              </a:rPr>
              <a:t>监督权的核心内容</a:t>
            </a:r>
            <a:endParaRPr lang="zh-CN" altLang="en-US" sz="18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825063" y="1683833"/>
            <a:ext cx="4159532" cy="4415883"/>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52936" y="1905000"/>
            <a:ext cx="406400" cy="406400"/>
          </a:xfrm>
          <a:prstGeom prst="rect">
            <a:avLst/>
          </a:prstGeom>
        </p:spPr>
      </p:pic>
      <p:sp>
        <p:nvSpPr>
          <p:cNvPr id="5" name="AutoShape 5"/>
          <p:cNvSpPr/>
          <p:nvPr/>
        </p:nvSpPr>
        <p:spPr>
          <a:xfrm>
            <a:off x="1476702" y="1879600"/>
            <a:ext cx="4064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dirty="0" err="1">
                <a:solidFill>
                  <a:srgbClr val="000000"/>
                </a:solidFill>
                <a:latin typeface="微软雅黑"/>
                <a:ea typeface="微软雅黑"/>
                <a:cs typeface="微软雅黑"/>
                <a:sym typeface="微软雅黑"/>
              </a:rPr>
              <a:t>横向拓展</a:t>
            </a:r>
            <a:r>
              <a:rPr lang="en-US" sz="2400" b="1" i="0" u="none" strike="noStrike" dirty="0">
                <a:solidFill>
                  <a:srgbClr val="000000"/>
                </a:solidFill>
                <a:latin typeface="微软雅黑"/>
                <a:ea typeface="微软雅黑"/>
                <a:cs typeface="微软雅黑"/>
                <a:sym typeface="微软雅黑"/>
              </a:rPr>
              <a:t> </a:t>
            </a:r>
            <a:r>
              <a:rPr lang="zh-CN" altLang="en-US" sz="2400" b="1" i="0" u="none" strike="noStrike" dirty="0" smtClean="0">
                <a:solidFill>
                  <a:srgbClr val="000000"/>
                </a:solidFill>
                <a:latin typeface="微软雅黑"/>
                <a:ea typeface="微软雅黑"/>
                <a:cs typeface="微软雅黑"/>
                <a:sym typeface="微软雅黑"/>
              </a:rPr>
              <a:t>（</a:t>
            </a:r>
            <a:r>
              <a:rPr lang="en-US" sz="2400" b="1" i="0" u="none" strike="noStrike" dirty="0" err="1" smtClean="0">
                <a:solidFill>
                  <a:srgbClr val="000000"/>
                </a:solidFill>
                <a:latin typeface="微软雅黑"/>
                <a:ea typeface="微软雅黑"/>
                <a:cs typeface="微软雅黑"/>
                <a:sym typeface="微软雅黑"/>
              </a:rPr>
              <a:t>延伸审计</a:t>
            </a:r>
            <a:r>
              <a:rPr lang="zh-CN" altLang="en-US" sz="2400" b="1" i="0" u="none" strike="noStrike" dirty="0" smtClean="0">
                <a:solidFill>
                  <a:srgbClr val="000000"/>
                </a:solidFill>
                <a:latin typeface="微软雅黑"/>
                <a:ea typeface="微软雅黑"/>
                <a:cs typeface="微软雅黑"/>
                <a:sym typeface="微软雅黑"/>
              </a:rPr>
              <a:t>）</a:t>
            </a:r>
            <a:endParaRPr lang="en-US" sz="1100" dirty="0"/>
          </a:p>
        </p:txBody>
      </p:sp>
      <p:cxnSp>
        <p:nvCxnSpPr>
          <p:cNvPr id="6" name="Connector 6"/>
          <p:cNvCxnSpPr/>
          <p:nvPr/>
        </p:nvCxnSpPr>
        <p:spPr>
          <a:xfrm flipV="1">
            <a:off x="1016000" y="2412124"/>
            <a:ext cx="3146097" cy="876"/>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16000" y="2667000"/>
            <a:ext cx="304800" cy="304800"/>
          </a:xfrm>
          <a:prstGeom prst="rect">
            <a:avLst/>
          </a:prstGeom>
        </p:spPr>
      </p:pic>
      <p:sp>
        <p:nvSpPr>
          <p:cNvPr id="8" name="AutoShape 8"/>
          <p:cNvSpPr/>
          <p:nvPr/>
        </p:nvSpPr>
        <p:spPr>
          <a:xfrm>
            <a:off x="1435889" y="2368652"/>
            <a:ext cx="3128752" cy="3556854"/>
          </a:xfrm>
          <a:prstGeom prst="rect">
            <a:avLst/>
          </a:prstGeom>
          <a:noFill/>
          <a:ln w="12700" cap="flat" cmpd="sng">
            <a:noFill/>
            <a:prstDash val="solid"/>
            <a:round/>
          </a:ln>
        </p:spPr>
        <p:txBody>
          <a:bodyPr vert="horz" wrap="square" lIns="0" tIns="0" rIns="0" bIns="0" rtlCol="0" anchor="ctr" anchorCtr="0"/>
          <a:lstStyle/>
          <a:p>
            <a:pPr>
              <a:lnSpc>
                <a:spcPts val="3000"/>
              </a:lnSpc>
              <a:defRPr/>
            </a:pPr>
            <a:r>
              <a:rPr lang="zh-CN" altLang="en-US" sz="1800" dirty="0" smtClean="0">
                <a:latin typeface="微软雅黑"/>
                <a:ea typeface="微软雅黑"/>
                <a:cs typeface="微软雅黑"/>
                <a:sym typeface="微软雅黑"/>
              </a:rPr>
              <a:t>延伸审计的核心思想是突破账面限制，资金流向哪里，审计就跟到哪里；业务链条延伸到哪里，审计监督就覆盖到哪里，由此可以有效地解决“去哪查”“查什么”等问题，并力求覆盖所有重大交易和事项的完整链条。</a:t>
            </a:r>
            <a:endParaRPr lang="en-US" sz="1800" dirty="0"/>
          </a:p>
        </p:txBody>
      </p:sp>
      <p:sp>
        <p:nvSpPr>
          <p:cNvPr id="11"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3200" b="1" i="0" u="none" strike="noStrike" dirty="0" err="1" smtClean="0">
                <a:solidFill>
                  <a:srgbClr val="000000"/>
                </a:solidFill>
                <a:latin typeface="微软雅黑"/>
                <a:ea typeface="微软雅黑"/>
                <a:cs typeface="微软雅黑"/>
                <a:sym typeface="微软雅黑"/>
              </a:rPr>
              <a:t>第三节</a:t>
            </a:r>
            <a:r>
              <a:rPr lang="en-US" sz="3200" b="1" i="0" u="none" strike="noStrike" dirty="0" smtClean="0">
                <a:solidFill>
                  <a:srgbClr val="000000"/>
                </a:solidFill>
                <a:latin typeface="微软雅黑"/>
                <a:ea typeface="微软雅黑"/>
                <a:cs typeface="微软雅黑"/>
                <a:sym typeface="微软雅黑"/>
              </a:rPr>
              <a:t> </a:t>
            </a:r>
            <a:r>
              <a:rPr lang="zh-CN" altLang="en-US" sz="3200" b="1" dirty="0" smtClean="0">
                <a:latin typeface="微软雅黑"/>
                <a:ea typeface="微软雅黑"/>
                <a:cs typeface="微软雅黑"/>
                <a:sym typeface="微软雅黑"/>
              </a:rPr>
              <a:t>延伸审计与广度拓展</a:t>
            </a:r>
            <a:endParaRPr lang="en-US" sz="1100" dirty="0"/>
          </a:p>
        </p:txBody>
      </p:sp>
      <p:pic>
        <p:nvPicPr>
          <p:cNvPr id="2" name="图片 1"/>
          <p:cNvPicPr>
            <a:picLocks noChangeAspect="1"/>
          </p:cNvPicPr>
          <p:nvPr/>
        </p:nvPicPr>
        <p:blipFill>
          <a:blip r:embed="rId8"/>
          <a:stretch>
            <a:fillRect/>
          </a:stretch>
        </p:blipFill>
        <p:spPr>
          <a:xfrm>
            <a:off x="5264298" y="1370361"/>
            <a:ext cx="6165702" cy="5277432"/>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延伸审计与触发条件</a:t>
            </a:r>
            <a:endParaRPr lang="en-US" altLang="zh-CN" sz="1100" dirty="0"/>
          </a:p>
        </p:txBody>
      </p:sp>
      <p:sp>
        <p:nvSpPr>
          <p:cNvPr id="3" name="AutoShape 3"/>
          <p:cNvSpPr/>
          <p:nvPr/>
        </p:nvSpPr>
        <p:spPr>
          <a:xfrm>
            <a:off x="762000" y="1505415"/>
            <a:ext cx="2032000" cy="3574585"/>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889000" y="1672653"/>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dirty="0" smtClean="0">
                <a:solidFill>
                  <a:srgbClr val="000000"/>
                </a:solidFill>
                <a:latin typeface="微软雅黑"/>
                <a:ea typeface="微软雅黑"/>
                <a:cs typeface="微软雅黑"/>
                <a:sym typeface="微软雅黑"/>
              </a:rPr>
              <a:t>01 </a:t>
            </a:r>
            <a:r>
              <a:rPr lang="zh-CN" altLang="en-US" sz="2000" b="1" dirty="0" smtClean="0">
                <a:latin typeface="微软雅黑"/>
                <a:ea typeface="微软雅黑"/>
                <a:cs typeface="微软雅黑"/>
                <a:sym typeface="微软雅黑"/>
              </a:rPr>
              <a:t>偏离预期</a:t>
            </a:r>
            <a:endParaRPr lang="en-US" sz="1100" dirty="0"/>
          </a:p>
        </p:txBody>
      </p:sp>
      <p:cxnSp>
        <p:nvCxnSpPr>
          <p:cNvPr id="6" name="Connector 6"/>
          <p:cNvCxnSpPr/>
          <p:nvPr/>
        </p:nvCxnSpPr>
        <p:spPr>
          <a:xfrm rot="-28647">
            <a:off x="1015999" y="2129598"/>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7" name="AutoShape 7"/>
          <p:cNvSpPr/>
          <p:nvPr/>
        </p:nvSpPr>
        <p:spPr>
          <a:xfrm>
            <a:off x="1015972" y="2114525"/>
            <a:ext cx="1651028" cy="2950354"/>
          </a:xfrm>
          <a:prstGeom prst="rect">
            <a:avLst/>
          </a:prstGeom>
          <a:noFill/>
          <a:ln w="12700" cap="flat" cmpd="sng">
            <a:noFill/>
            <a:prstDash val="solid"/>
            <a:round/>
          </a:ln>
        </p:spPr>
        <p:txBody>
          <a:bodyPr vert="horz" wrap="square" lIns="0" tIns="0" rIns="0" bIns="0" rtlCol="0" anchor="ctr" anchorCtr="0"/>
          <a:lstStyle/>
          <a:p>
            <a:pPr indent="0">
              <a:lnSpc>
                <a:spcPts val="2400"/>
              </a:lnSpc>
              <a:defRPr/>
            </a:pPr>
            <a:r>
              <a:rPr lang="zh-CN" altLang="en-US" sz="1600" dirty="0" smtClean="0">
                <a:latin typeface="微软雅黑"/>
                <a:ea typeface="微软雅黑"/>
                <a:cs typeface="微软雅黑"/>
                <a:sym typeface="微软雅黑"/>
              </a:rPr>
              <a:t>基于以往经验、行业知识、预算或预测，对相关数据关系有合理预期。当实际数据严重偏离预期且无法用已知商业变化合理解释时，风险就可能隐含其中了。</a:t>
            </a:r>
            <a:endParaRPr lang="en-US" sz="1600" b="1" i="0" u="none" strike="noStrike" dirty="0">
              <a:solidFill>
                <a:srgbClr val="000000"/>
              </a:solidFill>
              <a:latin typeface="微软雅黑"/>
              <a:ea typeface="微软雅黑"/>
              <a:cs typeface="微软雅黑"/>
              <a:sym typeface="微软雅黑"/>
            </a:endParaRPr>
          </a:p>
        </p:txBody>
      </p:sp>
      <p:sp>
        <p:nvSpPr>
          <p:cNvPr id="8" name="AutoShape 8"/>
          <p:cNvSpPr/>
          <p:nvPr/>
        </p:nvSpPr>
        <p:spPr>
          <a:xfrm>
            <a:off x="2984500" y="1505415"/>
            <a:ext cx="2032000" cy="3574585"/>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3111500" y="1676857"/>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dirty="0" smtClean="0">
                <a:solidFill>
                  <a:srgbClr val="000000"/>
                </a:solidFill>
                <a:latin typeface="微软雅黑"/>
                <a:ea typeface="微软雅黑"/>
                <a:cs typeface="微软雅黑"/>
                <a:sym typeface="微软雅黑"/>
              </a:rPr>
              <a:t>02 </a:t>
            </a:r>
            <a:r>
              <a:rPr lang="zh-CN" altLang="en-US" sz="2000" b="1" dirty="0" smtClean="0">
                <a:latin typeface="微软雅黑"/>
                <a:ea typeface="微软雅黑"/>
                <a:cs typeface="微软雅黑"/>
                <a:sym typeface="微软雅黑"/>
              </a:rPr>
              <a:t>不合逻辑</a:t>
            </a:r>
            <a:endParaRPr lang="en-US" sz="1100" dirty="0"/>
          </a:p>
        </p:txBody>
      </p:sp>
      <p:cxnSp>
        <p:nvCxnSpPr>
          <p:cNvPr id="11" name="Connector 11"/>
          <p:cNvCxnSpPr/>
          <p:nvPr/>
        </p:nvCxnSpPr>
        <p:spPr>
          <a:xfrm rot="-28647">
            <a:off x="3238499" y="2142297"/>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2" name="AutoShape 12"/>
          <p:cNvSpPr/>
          <p:nvPr/>
        </p:nvSpPr>
        <p:spPr>
          <a:xfrm>
            <a:off x="3238472" y="2061901"/>
            <a:ext cx="1524054" cy="2666215"/>
          </a:xfrm>
          <a:prstGeom prst="rect">
            <a:avLst/>
          </a:prstGeom>
          <a:noFill/>
          <a:ln w="12700" cap="flat" cmpd="sng">
            <a:noFill/>
            <a:prstDash val="solid"/>
            <a:round/>
          </a:ln>
        </p:spPr>
        <p:txBody>
          <a:bodyPr vert="horz" wrap="square" lIns="0" tIns="0" rIns="0" bIns="0" rtlCol="0" anchor="ctr" anchorCtr="0"/>
          <a:lstStyle/>
          <a:p>
            <a:pPr indent="0">
              <a:lnSpc>
                <a:spcPts val="2400"/>
              </a:lnSpc>
              <a:defRPr/>
            </a:pPr>
            <a:r>
              <a:rPr lang="zh-CN" altLang="en-US" sz="1600" dirty="0" smtClean="0">
                <a:latin typeface="微软雅黑"/>
                <a:ea typeface="微软雅黑"/>
                <a:cs typeface="微软雅黑"/>
                <a:sym typeface="微软雅黑"/>
              </a:rPr>
              <a:t>交易或事项本身在商业上显得奇怪、不经济或没有必要，即缺乏清晰的商业目的，更像是为了达成会计结果而设计的。</a:t>
            </a:r>
            <a:endParaRPr lang="en-US" sz="1600" b="1" i="0" u="none" strike="noStrike" dirty="0">
              <a:solidFill>
                <a:srgbClr val="000000"/>
              </a:solidFill>
              <a:latin typeface="微软雅黑"/>
              <a:ea typeface="微软雅黑"/>
              <a:cs typeface="微软雅黑"/>
              <a:sym typeface="微软雅黑"/>
            </a:endParaRPr>
          </a:p>
        </p:txBody>
      </p:sp>
      <p:sp>
        <p:nvSpPr>
          <p:cNvPr id="13" name="AutoShape 13"/>
          <p:cNvSpPr/>
          <p:nvPr/>
        </p:nvSpPr>
        <p:spPr>
          <a:xfrm>
            <a:off x="5265682" y="1505415"/>
            <a:ext cx="1973317" cy="3574585"/>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5363340" y="1672653"/>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dirty="0">
                <a:solidFill>
                  <a:srgbClr val="000000"/>
                </a:solidFill>
                <a:latin typeface="微软雅黑"/>
                <a:ea typeface="微软雅黑"/>
                <a:cs typeface="微软雅黑"/>
                <a:sym typeface="微软雅黑"/>
              </a:rPr>
              <a:t>03 </a:t>
            </a:r>
            <a:r>
              <a:rPr lang="zh-CN" altLang="en-US" sz="2000" b="1" dirty="0" smtClean="0">
                <a:latin typeface="微软雅黑"/>
                <a:ea typeface="微软雅黑"/>
                <a:cs typeface="微软雅黑"/>
                <a:sym typeface="微软雅黑"/>
              </a:rPr>
              <a:t>不一致性</a:t>
            </a:r>
            <a:endParaRPr lang="en-US" sz="1100" dirty="0"/>
          </a:p>
        </p:txBody>
      </p:sp>
      <p:cxnSp>
        <p:nvCxnSpPr>
          <p:cNvPr id="16" name="Connector 16"/>
          <p:cNvCxnSpPr/>
          <p:nvPr/>
        </p:nvCxnSpPr>
        <p:spPr>
          <a:xfrm rot="-28647">
            <a:off x="5505668" y="2155370"/>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7" name="AutoShape 17"/>
          <p:cNvSpPr/>
          <p:nvPr/>
        </p:nvSpPr>
        <p:spPr>
          <a:xfrm>
            <a:off x="5505641" y="1892275"/>
            <a:ext cx="1496470" cy="2189071"/>
          </a:xfrm>
          <a:prstGeom prst="rect">
            <a:avLst/>
          </a:prstGeom>
          <a:noFill/>
          <a:ln w="12700" cap="flat" cmpd="sng">
            <a:noFill/>
            <a:prstDash val="solid"/>
            <a:round/>
          </a:ln>
        </p:spPr>
        <p:txBody>
          <a:bodyPr vert="horz" wrap="square" lIns="0" tIns="0" rIns="0" bIns="0" rtlCol="0" anchor="ctr" anchorCtr="0"/>
          <a:lstStyle/>
          <a:p>
            <a:pPr indent="0">
              <a:lnSpc>
                <a:spcPts val="2400"/>
              </a:lnSpc>
              <a:defRPr/>
            </a:pPr>
            <a:r>
              <a:rPr lang="zh-CN" altLang="en-US" sz="1600" dirty="0" smtClean="0">
                <a:latin typeface="微软雅黑"/>
                <a:ea typeface="微软雅黑"/>
                <a:cs typeface="微软雅黑"/>
                <a:sym typeface="微软雅黑"/>
              </a:rPr>
              <a:t>从不同来源或不同角度所获取的审计证据相互矛盾，无法相互印证。</a:t>
            </a:r>
            <a:endParaRPr lang="en-US" sz="1600" b="1" i="0" u="none" strike="noStrike" dirty="0">
              <a:solidFill>
                <a:srgbClr val="000000"/>
              </a:solidFill>
              <a:latin typeface="微软雅黑"/>
              <a:ea typeface="微软雅黑"/>
              <a:cs typeface="微软雅黑"/>
              <a:sym typeface="微软雅黑"/>
            </a:endParaRPr>
          </a:p>
        </p:txBody>
      </p:sp>
      <p:sp>
        <p:nvSpPr>
          <p:cNvPr id="18" name="AutoShape 18"/>
          <p:cNvSpPr/>
          <p:nvPr/>
        </p:nvSpPr>
        <p:spPr>
          <a:xfrm>
            <a:off x="7429500" y="1505415"/>
            <a:ext cx="2032000" cy="3574585"/>
          </a:xfrm>
          <a:prstGeom prst="roundRect">
            <a:avLst>
              <a:gd name="adj" fmla="val 6250"/>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sp>
        <p:nvSpPr>
          <p:cNvPr id="20" name="AutoShape 20"/>
          <p:cNvSpPr/>
          <p:nvPr/>
        </p:nvSpPr>
        <p:spPr>
          <a:xfrm>
            <a:off x="7556500" y="1670025"/>
            <a:ext cx="1778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dirty="0">
                <a:solidFill>
                  <a:srgbClr val="000000"/>
                </a:solidFill>
                <a:latin typeface="微软雅黑"/>
                <a:ea typeface="微软雅黑"/>
                <a:cs typeface="微软雅黑"/>
                <a:sym typeface="微软雅黑"/>
              </a:rPr>
              <a:t>04 </a:t>
            </a:r>
            <a:r>
              <a:rPr lang="zh-CN" altLang="en-US" sz="2000" b="1" dirty="0" smtClean="0">
                <a:latin typeface="微软雅黑"/>
                <a:ea typeface="微软雅黑"/>
                <a:cs typeface="微软雅黑"/>
                <a:sym typeface="微软雅黑"/>
              </a:rPr>
              <a:t>证据异常</a:t>
            </a:r>
            <a:endParaRPr lang="en-US" sz="1100" dirty="0"/>
          </a:p>
        </p:txBody>
      </p:sp>
      <p:cxnSp>
        <p:nvCxnSpPr>
          <p:cNvPr id="21" name="Connector 21"/>
          <p:cNvCxnSpPr/>
          <p:nvPr/>
        </p:nvCxnSpPr>
        <p:spPr>
          <a:xfrm rot="-28647">
            <a:off x="7683500" y="2167697"/>
            <a:ext cx="152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2" name="AutoShape 22"/>
          <p:cNvSpPr/>
          <p:nvPr/>
        </p:nvSpPr>
        <p:spPr>
          <a:xfrm>
            <a:off x="7683473" y="1908041"/>
            <a:ext cx="1524054" cy="2474388"/>
          </a:xfrm>
          <a:prstGeom prst="rect">
            <a:avLst/>
          </a:prstGeom>
          <a:noFill/>
          <a:ln w="12700" cap="flat" cmpd="sng">
            <a:noFill/>
            <a:prstDash val="solid"/>
            <a:round/>
          </a:ln>
        </p:spPr>
        <p:txBody>
          <a:bodyPr vert="horz" wrap="square" lIns="0" tIns="0" rIns="0" bIns="0" rtlCol="0" anchor="ctr" anchorCtr="0"/>
          <a:lstStyle/>
          <a:p>
            <a:pPr indent="0">
              <a:lnSpc>
                <a:spcPts val="2400"/>
              </a:lnSpc>
              <a:defRPr/>
            </a:pPr>
            <a:r>
              <a:rPr lang="zh-CN" altLang="en-US" sz="1600" dirty="0" smtClean="0">
                <a:latin typeface="微软雅黑"/>
                <a:ea typeface="微软雅黑"/>
                <a:cs typeface="微软雅黑"/>
                <a:sym typeface="微软雅黑"/>
              </a:rPr>
              <a:t>具有伪造、变造的可能，如支持性文件或信息本身看起来可疑、不完整或存在篡改痕迹。</a:t>
            </a:r>
            <a:endParaRPr lang="en-US" sz="1600" b="1" i="0" u="none" strike="noStrike" dirty="0">
              <a:solidFill>
                <a:srgbClr val="000000"/>
              </a:solidFill>
              <a:latin typeface="微软雅黑"/>
              <a:ea typeface="微软雅黑"/>
              <a:cs typeface="微软雅黑"/>
              <a:sym typeface="微软雅黑"/>
            </a:endParaRPr>
          </a:p>
        </p:txBody>
      </p:sp>
      <p:sp>
        <p:nvSpPr>
          <p:cNvPr id="23" name="AutoShape 23"/>
          <p:cNvSpPr/>
          <p:nvPr/>
        </p:nvSpPr>
        <p:spPr>
          <a:xfrm>
            <a:off x="9651999" y="1505415"/>
            <a:ext cx="1951421" cy="3574585"/>
          </a:xfrm>
          <a:prstGeom prst="roundRect">
            <a:avLst>
              <a:gd name="adj" fmla="val 7142"/>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sp>
        <p:nvSpPr>
          <p:cNvPr id="25" name="AutoShape 25"/>
          <p:cNvSpPr/>
          <p:nvPr/>
        </p:nvSpPr>
        <p:spPr>
          <a:xfrm>
            <a:off x="9778999" y="1676857"/>
            <a:ext cx="15240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dirty="0">
                <a:solidFill>
                  <a:srgbClr val="000000"/>
                </a:solidFill>
                <a:latin typeface="微软雅黑"/>
                <a:ea typeface="微软雅黑"/>
                <a:cs typeface="微软雅黑"/>
                <a:sym typeface="微软雅黑"/>
              </a:rPr>
              <a:t>05 </a:t>
            </a:r>
            <a:r>
              <a:rPr lang="zh-CN" altLang="en-US" sz="2000" b="1" dirty="0" smtClean="0">
                <a:latin typeface="微软雅黑"/>
                <a:ea typeface="微软雅黑"/>
                <a:cs typeface="微软雅黑"/>
                <a:sym typeface="微软雅黑"/>
              </a:rPr>
              <a:t>异常行为</a:t>
            </a:r>
            <a:endParaRPr lang="en-US" sz="1100" dirty="0"/>
          </a:p>
        </p:txBody>
      </p:sp>
      <p:cxnSp>
        <p:nvCxnSpPr>
          <p:cNvPr id="26" name="Connector 26"/>
          <p:cNvCxnSpPr/>
          <p:nvPr/>
        </p:nvCxnSpPr>
        <p:spPr>
          <a:xfrm rot="-34376">
            <a:off x="9905999" y="2184683"/>
            <a:ext cx="1270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7" name="AutoShape 27"/>
          <p:cNvSpPr/>
          <p:nvPr/>
        </p:nvSpPr>
        <p:spPr>
          <a:xfrm>
            <a:off x="9905124" y="2185561"/>
            <a:ext cx="1524876" cy="2737881"/>
          </a:xfrm>
          <a:prstGeom prst="rect">
            <a:avLst/>
          </a:prstGeom>
          <a:noFill/>
          <a:ln w="12700" cap="flat" cmpd="sng">
            <a:noFill/>
            <a:prstDash val="solid"/>
            <a:round/>
          </a:ln>
        </p:spPr>
        <p:txBody>
          <a:bodyPr vert="horz" wrap="square" lIns="0" tIns="0" rIns="0" bIns="0" rtlCol="0" anchor="ctr" anchorCtr="0"/>
          <a:lstStyle/>
          <a:p>
            <a:pPr indent="0">
              <a:lnSpc>
                <a:spcPct val="108333"/>
              </a:lnSpc>
              <a:defRPr/>
            </a:pPr>
            <a:r>
              <a:rPr lang="zh-CN" altLang="en-US" sz="1600" dirty="0" smtClean="0">
                <a:latin typeface="微软雅黑"/>
                <a:ea typeface="微软雅黑"/>
                <a:cs typeface="微软雅黑"/>
                <a:sym typeface="微软雅黑"/>
              </a:rPr>
              <a:t>在审计中表现出不配合、回避或过度防御，对某些问题异常敏感、拒绝提供常规文件、频繁催促审计师结束工作、对审计询问提供模糊或前后不一致回答等。</a:t>
            </a:r>
            <a:endParaRPr lang="en-US" sz="1600" b="1" i="0" u="none" strike="noStrike" dirty="0">
              <a:solidFill>
                <a:srgbClr val="000000"/>
              </a:solidFill>
              <a:latin typeface="微软雅黑"/>
              <a:ea typeface="微软雅黑"/>
              <a:cs typeface="微软雅黑"/>
              <a:sym typeface="微软雅黑"/>
            </a:endParaRPr>
          </a:p>
        </p:txBody>
      </p:sp>
      <p:sp>
        <p:nvSpPr>
          <p:cNvPr id="28" name="AutoShape 28"/>
          <p:cNvSpPr/>
          <p:nvPr/>
        </p:nvSpPr>
        <p:spPr>
          <a:xfrm>
            <a:off x="614855" y="5218386"/>
            <a:ext cx="10988565" cy="1131614"/>
          </a:xfrm>
          <a:prstGeom prst="roundRect">
            <a:avLst>
              <a:gd name="adj" fmla="val 12500"/>
            </a:avLst>
          </a:prstGeom>
          <a:solidFill>
            <a:schemeClr val="accent2">
              <a:lumMod val="40000"/>
              <a:lumOff val="60000"/>
              <a:alpha val="5000"/>
            </a:schemeClr>
          </a:solidFill>
          <a:ln w="12700" cap="flat" cmpd="sng">
            <a:solidFill>
              <a:srgbClr val="00008B">
                <a:alpha val="20000"/>
              </a:srgbClr>
            </a:solidFill>
            <a:prstDash val="solid"/>
            <a:round/>
          </a:ln>
        </p:spPr>
        <p:txBody>
          <a:bodyPr vert="horz" wrap="square" lIns="63500" tIns="63500" rIns="63500" bIns="63500" rtlCol="0" anchor="ctr"/>
          <a:lstStyle/>
          <a:p>
            <a:pPr algn="ctr">
              <a:defRPr/>
            </a:pPr>
            <a:endParaRPr/>
          </a:p>
        </p:txBody>
      </p:sp>
      <p:sp>
        <p:nvSpPr>
          <p:cNvPr id="29" name="AutoShape 29"/>
          <p:cNvSpPr/>
          <p:nvPr/>
        </p:nvSpPr>
        <p:spPr>
          <a:xfrm>
            <a:off x="819806" y="5287573"/>
            <a:ext cx="10610193" cy="1034393"/>
          </a:xfrm>
          <a:prstGeom prst="rect">
            <a:avLst/>
          </a:prstGeom>
          <a:noFill/>
          <a:ln w="12700" cap="flat" cmpd="sng">
            <a:noFill/>
            <a:prstDash val="solid"/>
            <a:round/>
          </a:ln>
        </p:spPr>
        <p:txBody>
          <a:bodyPr vert="horz" wrap="square" lIns="0" tIns="0" rIns="0" bIns="0" rtlCol="0" anchor="ctr" anchorCtr="0"/>
          <a:lstStyle/>
          <a:p>
            <a:pPr indent="0">
              <a:lnSpc>
                <a:spcPct val="125000"/>
              </a:lnSpc>
              <a:defRPr/>
            </a:pPr>
            <a:r>
              <a:rPr lang="zh-CN" altLang="en-US" sz="1800" b="1" dirty="0" smtClean="0">
                <a:latin typeface="微软雅黑"/>
                <a:ea typeface="微软雅黑"/>
                <a:cs typeface="微软雅黑"/>
                <a:sym typeface="微软雅黑"/>
              </a:rPr>
              <a:t>触发延伸审计的因素包括</a:t>
            </a:r>
            <a:r>
              <a:rPr lang="zh-CN" altLang="en-US" sz="1800" b="1" dirty="0" smtClean="0">
                <a:solidFill>
                  <a:srgbClr val="FF0000"/>
                </a:solidFill>
                <a:latin typeface="微软雅黑"/>
                <a:ea typeface="微软雅黑"/>
                <a:cs typeface="微软雅黑"/>
                <a:sym typeface="微软雅黑"/>
              </a:rPr>
              <a:t>特别风险或异常事项</a:t>
            </a:r>
            <a:r>
              <a:rPr lang="zh-CN" altLang="en-US" sz="1800" b="1" dirty="0" smtClean="0">
                <a:latin typeface="微软雅黑"/>
                <a:ea typeface="微软雅黑"/>
                <a:cs typeface="微软雅黑"/>
                <a:sym typeface="微软雅黑"/>
              </a:rPr>
              <a:t>，这是审计师通过执行风险评估程序和分析性程序，识别出经济业务事项、交易类别或披露事项存在高于预期的重大错报可能性的信号。尤其是当出现无法解释的偏离或矛盾时，异常风险便蕴含其中了。</a:t>
            </a:r>
            <a:endParaRPr lang="en-US" sz="1800"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13"/>
          <p:cNvSpPr/>
          <p:nvPr/>
        </p:nvSpPr>
        <p:spPr>
          <a:xfrm>
            <a:off x="973794" y="1651000"/>
            <a:ext cx="4757933" cy="3690434"/>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85900" y="1905000"/>
            <a:ext cx="406400" cy="406400"/>
          </a:xfrm>
          <a:prstGeom prst="rect">
            <a:avLst/>
          </a:prstGeom>
        </p:spPr>
      </p:pic>
      <p:sp>
        <p:nvSpPr>
          <p:cNvPr id="15" name="AutoShape 15"/>
          <p:cNvSpPr/>
          <p:nvPr/>
        </p:nvSpPr>
        <p:spPr>
          <a:xfrm>
            <a:off x="1499304" y="1879600"/>
            <a:ext cx="4064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dirty="0" err="1">
                <a:solidFill>
                  <a:srgbClr val="000000"/>
                </a:solidFill>
                <a:latin typeface="微软雅黑"/>
                <a:ea typeface="微软雅黑"/>
                <a:cs typeface="微软雅黑"/>
                <a:sym typeface="微软雅黑"/>
              </a:rPr>
              <a:t>纵向挖掘</a:t>
            </a:r>
            <a:r>
              <a:rPr lang="en-US" sz="2400" b="1" i="0" u="none" strike="noStrike" dirty="0">
                <a:solidFill>
                  <a:srgbClr val="000000"/>
                </a:solidFill>
                <a:latin typeface="微软雅黑"/>
                <a:ea typeface="微软雅黑"/>
                <a:cs typeface="微软雅黑"/>
                <a:sym typeface="微软雅黑"/>
              </a:rPr>
              <a:t> </a:t>
            </a:r>
            <a:r>
              <a:rPr lang="zh-CN" altLang="en-US" sz="2400" b="1" i="0" u="none" strike="noStrike" dirty="0" smtClean="0">
                <a:solidFill>
                  <a:srgbClr val="000000"/>
                </a:solidFill>
                <a:latin typeface="微软雅黑"/>
                <a:ea typeface="微软雅黑"/>
                <a:cs typeface="微软雅黑"/>
                <a:sym typeface="微软雅黑"/>
              </a:rPr>
              <a:t>（</a:t>
            </a:r>
            <a:r>
              <a:rPr lang="en-US" sz="2400" b="1" i="0" u="none" strike="noStrike" dirty="0" err="1" smtClean="0">
                <a:solidFill>
                  <a:srgbClr val="000000"/>
                </a:solidFill>
                <a:latin typeface="微软雅黑"/>
                <a:ea typeface="微软雅黑"/>
                <a:cs typeface="微软雅黑"/>
                <a:sym typeface="微软雅黑"/>
              </a:rPr>
              <a:t>穿透审计</a:t>
            </a:r>
            <a:r>
              <a:rPr lang="zh-CN" altLang="en-US" sz="2400" b="1" i="0" u="none" strike="noStrike" dirty="0" smtClean="0">
                <a:solidFill>
                  <a:srgbClr val="000000"/>
                </a:solidFill>
                <a:latin typeface="微软雅黑"/>
                <a:ea typeface="微软雅黑"/>
                <a:cs typeface="微软雅黑"/>
                <a:sym typeface="微软雅黑"/>
              </a:rPr>
              <a:t>）</a:t>
            </a:r>
            <a:endParaRPr lang="en-US" sz="1100" dirty="0"/>
          </a:p>
        </p:txBody>
      </p:sp>
      <p:cxnSp>
        <p:nvCxnSpPr>
          <p:cNvPr id="16" name="Connector 16"/>
          <p:cNvCxnSpPr/>
          <p:nvPr/>
        </p:nvCxnSpPr>
        <p:spPr>
          <a:xfrm flipV="1">
            <a:off x="817878" y="2412124"/>
            <a:ext cx="3359984" cy="876"/>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101666" y="2667000"/>
            <a:ext cx="304800" cy="304800"/>
          </a:xfrm>
          <a:prstGeom prst="rect">
            <a:avLst/>
          </a:prstGeom>
        </p:spPr>
      </p:pic>
      <p:sp>
        <p:nvSpPr>
          <p:cNvPr id="18" name="AutoShape 18"/>
          <p:cNvSpPr/>
          <p:nvPr/>
        </p:nvSpPr>
        <p:spPr>
          <a:xfrm>
            <a:off x="1534338" y="2639742"/>
            <a:ext cx="3940911" cy="2233342"/>
          </a:xfrm>
          <a:prstGeom prst="rect">
            <a:avLst/>
          </a:prstGeom>
          <a:noFill/>
          <a:ln w="12700" cap="flat" cmpd="sng">
            <a:noFill/>
            <a:prstDash val="solid"/>
            <a:round/>
          </a:ln>
        </p:spPr>
        <p:txBody>
          <a:bodyPr vert="horz" wrap="square" lIns="0" tIns="0" rIns="0" bIns="0" rtlCol="0" anchor="ctr" anchorCtr="0"/>
          <a:lstStyle/>
          <a:p>
            <a:pPr>
              <a:lnSpc>
                <a:spcPts val="3000"/>
              </a:lnSpc>
              <a:defRPr/>
            </a:pPr>
            <a:r>
              <a:rPr lang="zh-CN" altLang="en-US" sz="1800" dirty="0" smtClean="0">
                <a:latin typeface="微软雅黑"/>
                <a:ea typeface="微软雅黑"/>
                <a:cs typeface="微软雅黑"/>
                <a:sym typeface="微软雅黑"/>
              </a:rPr>
              <a:t>穿透审计的核心在于通过纵向挖掘，直指最终的利益归属、风险承担或资产本质，其核心在于“怎么查深”“怎样查准”等，如同“</a:t>
            </a:r>
            <a:r>
              <a:rPr lang="en-US" altLang="zh-CN" sz="1800" dirty="0" smtClean="0">
                <a:latin typeface="微软雅黑"/>
                <a:ea typeface="微软雅黑"/>
                <a:cs typeface="微软雅黑"/>
                <a:sym typeface="微软雅黑"/>
              </a:rPr>
              <a:t>CT”</a:t>
            </a:r>
            <a:r>
              <a:rPr lang="zh-CN" altLang="en-US" sz="1800" dirty="0" smtClean="0">
                <a:latin typeface="微软雅黑"/>
                <a:ea typeface="微软雅黑"/>
                <a:cs typeface="微软雅黑"/>
                <a:sym typeface="微软雅黑"/>
              </a:rPr>
              <a:t>扫描般穿透层层迷雾，直击问题的本质，是审计应对复杂性、隐蔽性风险的锐利武器。</a:t>
            </a:r>
            <a:endParaRPr lang="en-US" sz="1200" dirty="0"/>
          </a:p>
        </p:txBody>
      </p:sp>
      <p:sp>
        <p:nvSpPr>
          <p:cNvPr id="1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第四节 穿透审计与深度挖掘</a:t>
            </a:r>
            <a:endParaRPr lang="en-US" sz="1100" dirty="0"/>
          </a:p>
        </p:txBody>
      </p:sp>
      <p:pic>
        <p:nvPicPr>
          <p:cNvPr id="2" name="图片 1"/>
          <p:cNvPicPr>
            <a:picLocks noChangeAspect="1"/>
          </p:cNvPicPr>
          <p:nvPr/>
        </p:nvPicPr>
        <p:blipFill>
          <a:blip r:embed="rId15"/>
          <a:stretch>
            <a:fillRect/>
          </a:stretch>
        </p:blipFill>
        <p:spPr>
          <a:xfrm>
            <a:off x="6027625" y="635000"/>
            <a:ext cx="5689069" cy="6010507"/>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13"/>
          <p:cNvSpPr/>
          <p:nvPr/>
        </p:nvSpPr>
        <p:spPr>
          <a:xfrm>
            <a:off x="894965" y="1651000"/>
            <a:ext cx="3888908" cy="3835400"/>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07070" y="1905000"/>
            <a:ext cx="406400" cy="406400"/>
          </a:xfrm>
          <a:prstGeom prst="rect">
            <a:avLst/>
          </a:prstGeom>
        </p:spPr>
      </p:pic>
      <p:sp>
        <p:nvSpPr>
          <p:cNvPr id="15" name="AutoShape 15"/>
          <p:cNvSpPr/>
          <p:nvPr/>
        </p:nvSpPr>
        <p:spPr>
          <a:xfrm>
            <a:off x="1404708" y="1848068"/>
            <a:ext cx="4064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400" b="1" dirty="0" smtClean="0">
                <a:latin typeface="微软雅黑" pitchFamily="34" charset="-122"/>
                <a:ea typeface="微软雅黑" pitchFamily="34" charset="-122"/>
              </a:rPr>
              <a:t>纵横交错的逻辑框架</a:t>
            </a:r>
            <a:endParaRPr lang="en-US" sz="2400" b="1" dirty="0">
              <a:latin typeface="微软雅黑" pitchFamily="34" charset="-122"/>
              <a:ea typeface="微软雅黑" pitchFamily="34" charset="-122"/>
            </a:endParaRPr>
          </a:p>
        </p:txBody>
      </p:sp>
      <p:cxnSp>
        <p:nvCxnSpPr>
          <p:cNvPr id="16" name="Connector 16"/>
          <p:cNvCxnSpPr/>
          <p:nvPr/>
        </p:nvCxnSpPr>
        <p:spPr>
          <a:xfrm flipV="1">
            <a:off x="817878" y="2412124"/>
            <a:ext cx="3359984" cy="876"/>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991304" y="2493574"/>
            <a:ext cx="304800" cy="304800"/>
          </a:xfrm>
          <a:prstGeom prst="rect">
            <a:avLst/>
          </a:prstGeom>
        </p:spPr>
      </p:pic>
      <p:sp>
        <p:nvSpPr>
          <p:cNvPr id="18" name="AutoShape 18"/>
          <p:cNvSpPr/>
          <p:nvPr/>
        </p:nvSpPr>
        <p:spPr>
          <a:xfrm>
            <a:off x="1373191" y="2254481"/>
            <a:ext cx="3130042" cy="3231919"/>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延伸审计重在横向的广度拓展，穿透审计重在纵向的深度挖掘，二者结合运用构成纵横交错的审计新格局</a:t>
            </a:r>
            <a:r>
              <a:rPr lang="zh-CN" altLang="en-US" sz="1800" dirty="0">
                <a:latin typeface="微软雅黑"/>
                <a:ea typeface="微软雅黑"/>
                <a:cs typeface="微软雅黑"/>
                <a:sym typeface="微软雅黑"/>
              </a:rPr>
              <a:t>，</a:t>
            </a:r>
            <a:r>
              <a:rPr lang="zh-CN" altLang="en-US" sz="1800" dirty="0" smtClean="0">
                <a:latin typeface="微软雅黑"/>
                <a:ea typeface="微软雅黑"/>
                <a:sym typeface="微软雅黑"/>
              </a:rPr>
              <a:t>具有全局性（范围广度）、全程性（链条深度）、全源性（数据多维）、治理性（目标升华）特征。</a:t>
            </a:r>
            <a:endParaRPr lang="en-US" sz="1800" dirty="0"/>
          </a:p>
        </p:txBody>
      </p:sp>
      <p:sp>
        <p:nvSpPr>
          <p:cNvPr id="11"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第五节 审计监督新格局</a:t>
            </a:r>
            <a:endParaRPr lang="en-US" sz="1100" dirty="0"/>
          </a:p>
        </p:txBody>
      </p:sp>
      <p:pic>
        <p:nvPicPr>
          <p:cNvPr id="3" name="图片 2"/>
          <p:cNvPicPr>
            <a:picLocks noChangeAspect="1"/>
          </p:cNvPicPr>
          <p:nvPr/>
        </p:nvPicPr>
        <p:blipFill>
          <a:blip r:embed="rId15"/>
          <a:stretch>
            <a:fillRect/>
          </a:stretch>
        </p:blipFill>
        <p:spPr>
          <a:xfrm>
            <a:off x="5149994" y="813419"/>
            <a:ext cx="6472940" cy="563198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840828" y="603469"/>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3200" b="1" dirty="0" err="1" smtClean="0">
                <a:latin typeface="微软雅黑"/>
                <a:ea typeface="微软雅黑"/>
                <a:cs typeface="微软雅黑"/>
                <a:sym typeface="微软雅黑"/>
              </a:rPr>
              <a:t>总结与归纳</a:t>
            </a:r>
            <a:endParaRPr lang="en-US" altLang="zh-CN" sz="1100" dirty="0" smtClean="0"/>
          </a:p>
          <a:p>
            <a:pPr>
              <a:lnSpc>
                <a:spcPct val="125000"/>
              </a:lnSpc>
              <a:defRPr/>
            </a:pPr>
            <a:endParaRPr lang="en-US" altLang="zh-CN" sz="1100" dirty="0"/>
          </a:p>
        </p:txBody>
      </p:sp>
      <p:sp>
        <p:nvSpPr>
          <p:cNvPr id="3" name="AutoShape 3"/>
          <p:cNvSpPr/>
          <p:nvPr/>
        </p:nvSpPr>
        <p:spPr>
          <a:xfrm>
            <a:off x="762000" y="1651000"/>
            <a:ext cx="5080000" cy="4318000"/>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4064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400" b="1" dirty="0" smtClean="0">
                <a:latin typeface="微软雅黑"/>
                <a:ea typeface="微软雅黑"/>
                <a:cs typeface="微软雅黑"/>
                <a:sym typeface="微软雅黑"/>
              </a:rPr>
              <a:t>核心回顾：实现路径</a:t>
            </a:r>
          </a:p>
        </p:txBody>
      </p:sp>
      <p:cxnSp>
        <p:nvCxnSpPr>
          <p:cNvPr id="6" name="Connector 6"/>
          <p:cNvCxnSpPr/>
          <p:nvPr/>
        </p:nvCxnSpPr>
        <p:spPr>
          <a:xfrm rot="-9549">
            <a:off x="1016009" y="2611608"/>
            <a:ext cx="4572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79064" y="2756294"/>
            <a:ext cx="304800" cy="304800"/>
          </a:xfrm>
          <a:prstGeom prst="rect">
            <a:avLst/>
          </a:prstGeom>
        </p:spPr>
      </p:pic>
      <p:sp>
        <p:nvSpPr>
          <p:cNvPr id="12" name="AutoShape 12"/>
          <p:cNvSpPr/>
          <p:nvPr/>
        </p:nvSpPr>
        <p:spPr>
          <a:xfrm>
            <a:off x="1492032" y="2565199"/>
            <a:ext cx="4127936" cy="2698177"/>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en-US" altLang="zh-CN" sz="1800" dirty="0" smtClean="0">
                <a:latin typeface="微软雅黑"/>
                <a:ea typeface="微软雅黑"/>
                <a:cs typeface="微软雅黑"/>
                <a:sym typeface="微软雅黑"/>
              </a:rPr>
              <a:t>· </a:t>
            </a:r>
            <a:r>
              <a:rPr lang="zh-CN" altLang="en-US" sz="1800" dirty="0" smtClean="0">
                <a:latin typeface="微软雅黑"/>
                <a:ea typeface="微软雅黑"/>
                <a:cs typeface="微软雅黑"/>
                <a:sym typeface="微软雅黑"/>
              </a:rPr>
              <a:t>明确监督重点：精准定位关键领域，确保审计资源有效配置。</a:t>
            </a:r>
          </a:p>
          <a:p>
            <a:pPr>
              <a:lnSpc>
                <a:spcPct val="150000"/>
              </a:lnSpc>
              <a:defRPr/>
            </a:pPr>
            <a:r>
              <a:rPr lang="en-US" altLang="zh-CN" sz="1800" dirty="0" smtClean="0">
                <a:latin typeface="微软雅黑"/>
                <a:ea typeface="微软雅黑"/>
                <a:cs typeface="微软雅黑"/>
                <a:sym typeface="微软雅黑"/>
              </a:rPr>
              <a:t>· </a:t>
            </a:r>
            <a:r>
              <a:rPr lang="zh-CN" altLang="en-US" sz="1800" dirty="0" smtClean="0">
                <a:latin typeface="微软雅黑"/>
                <a:ea typeface="微软雅黑"/>
                <a:cs typeface="微软雅黑"/>
                <a:sym typeface="微软雅黑"/>
              </a:rPr>
              <a:t>拓展审计广度：运用延伸审计手段，覆盖更多关联主体与业务链条。</a:t>
            </a:r>
          </a:p>
          <a:p>
            <a:pPr>
              <a:lnSpc>
                <a:spcPct val="150000"/>
              </a:lnSpc>
              <a:defRPr/>
            </a:pPr>
            <a:r>
              <a:rPr lang="en-US" altLang="zh-CN" sz="1800" dirty="0" smtClean="0">
                <a:latin typeface="微软雅黑"/>
                <a:ea typeface="微软雅黑"/>
                <a:cs typeface="微软雅黑"/>
                <a:sym typeface="微软雅黑"/>
              </a:rPr>
              <a:t>· </a:t>
            </a:r>
            <a:r>
              <a:rPr lang="zh-CN" altLang="en-US" sz="1800" dirty="0" smtClean="0">
                <a:latin typeface="微软雅黑"/>
                <a:ea typeface="微软雅黑"/>
                <a:cs typeface="微软雅黑"/>
                <a:sym typeface="微软雅黑"/>
              </a:rPr>
              <a:t>挖掘审计深度：通过穿透审计技术，深入剖析问题本质与风险根源。</a:t>
            </a:r>
          </a:p>
        </p:txBody>
      </p:sp>
      <p:sp>
        <p:nvSpPr>
          <p:cNvPr id="13" name="AutoShape 13"/>
          <p:cNvSpPr/>
          <p:nvPr/>
        </p:nvSpPr>
        <p:spPr>
          <a:xfrm>
            <a:off x="6302704" y="1698297"/>
            <a:ext cx="5080000" cy="4270703"/>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6604000" y="1905000"/>
            <a:ext cx="406400" cy="406400"/>
          </a:xfrm>
          <a:prstGeom prst="rect">
            <a:avLst/>
          </a:prstGeom>
        </p:spPr>
      </p:pic>
      <p:sp>
        <p:nvSpPr>
          <p:cNvPr id="15" name="AutoShape 15"/>
          <p:cNvSpPr/>
          <p:nvPr/>
        </p:nvSpPr>
        <p:spPr>
          <a:xfrm>
            <a:off x="7112000" y="1879600"/>
            <a:ext cx="4064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400" b="1" dirty="0" smtClean="0">
                <a:latin typeface="微软雅黑"/>
                <a:ea typeface="微软雅黑"/>
                <a:cs typeface="微软雅黑"/>
                <a:sym typeface="微软雅黑"/>
              </a:rPr>
              <a:t>新格局构建：立体监督</a:t>
            </a:r>
          </a:p>
        </p:txBody>
      </p:sp>
      <p:cxnSp>
        <p:nvCxnSpPr>
          <p:cNvPr id="16" name="Connector 16"/>
          <p:cNvCxnSpPr/>
          <p:nvPr/>
        </p:nvCxnSpPr>
        <p:spPr>
          <a:xfrm rot="-9549">
            <a:off x="6604009" y="2627374"/>
            <a:ext cx="4572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pic>
        <p:nvPicPr>
          <p:cNvPr id="19" name="Picture 19"/>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6604000" y="2845658"/>
            <a:ext cx="304800" cy="304800"/>
          </a:xfrm>
          <a:prstGeom prst="rect">
            <a:avLst/>
          </a:prstGeom>
        </p:spPr>
      </p:pic>
      <p:sp>
        <p:nvSpPr>
          <p:cNvPr id="20" name="AutoShape 20"/>
          <p:cNvSpPr/>
          <p:nvPr/>
        </p:nvSpPr>
        <p:spPr>
          <a:xfrm>
            <a:off x="7010400" y="2806262"/>
            <a:ext cx="3978166" cy="2579777"/>
          </a:xfrm>
          <a:prstGeom prst="rect">
            <a:avLst/>
          </a:prstGeom>
          <a:noFill/>
          <a:ln w="12700" cap="flat" cmpd="sng">
            <a:noFill/>
            <a:prstDash val="solid"/>
            <a:round/>
          </a:ln>
        </p:spPr>
        <p:txBody>
          <a:bodyPr vert="horz" wrap="square" lIns="0" tIns="0" rIns="0" bIns="0" rtlCol="0" anchor="ctr" anchorCtr="0"/>
          <a:lstStyle/>
          <a:p>
            <a:pPr>
              <a:lnSpc>
                <a:spcPct val="150000"/>
              </a:lnSpc>
              <a:buSzPts val="1400"/>
              <a:buFont typeface="Arial"/>
              <a:buChar char="•"/>
            </a:pPr>
            <a:r>
              <a:rPr lang="zh-CN" altLang="en-US" sz="1800" dirty="0" smtClean="0">
                <a:latin typeface="微软雅黑"/>
                <a:ea typeface="微软雅黑"/>
                <a:cs typeface="微软雅黑"/>
                <a:sym typeface="微软雅黑"/>
              </a:rPr>
              <a:t> 全方位多层次：融合延伸与穿透审计，构建无死角的监督体系。</a:t>
            </a:r>
            <a:endParaRPr lang="en-US" altLang="zh-CN" sz="1800" dirty="0" smtClean="0">
              <a:latin typeface="微软雅黑"/>
              <a:ea typeface="微软雅黑"/>
              <a:cs typeface="微软雅黑"/>
              <a:sym typeface="微软雅黑"/>
            </a:endParaRPr>
          </a:p>
          <a:p>
            <a:pPr>
              <a:lnSpc>
                <a:spcPct val="150000"/>
              </a:lnSpc>
              <a:buSzPts val="1400"/>
              <a:buFont typeface="Arial"/>
              <a:buChar char="•"/>
            </a:pPr>
            <a:r>
              <a:rPr lang="zh-CN" altLang="en-US" sz="1800" dirty="0" smtClean="0">
                <a:latin typeface="微软雅黑"/>
                <a:ea typeface="微软雅黑"/>
                <a:cs typeface="微软雅黑"/>
                <a:sym typeface="微软雅黑"/>
              </a:rPr>
              <a:t> 应对复杂环境：提升审计监督的适应性，有效化解新型风险挑战。</a:t>
            </a:r>
            <a:endParaRPr lang="en-US" altLang="zh-CN" sz="1800" dirty="0" smtClean="0">
              <a:latin typeface="微软雅黑"/>
              <a:ea typeface="微软雅黑"/>
              <a:cs typeface="微软雅黑"/>
              <a:sym typeface="微软雅黑"/>
            </a:endParaRPr>
          </a:p>
          <a:p>
            <a:pPr>
              <a:lnSpc>
                <a:spcPct val="150000"/>
              </a:lnSpc>
              <a:buSzPts val="1400"/>
              <a:buFont typeface="Arial"/>
              <a:buChar char="•"/>
            </a:pPr>
            <a:r>
              <a:rPr lang="zh-CN" altLang="en-US" sz="1800" dirty="0" smtClean="0">
                <a:latin typeface="微软雅黑"/>
                <a:ea typeface="微软雅黑"/>
                <a:cs typeface="微软雅黑"/>
                <a:sym typeface="微软雅黑"/>
              </a:rPr>
              <a:t> 治理效能提升：从单一查错纠弊向全面价值增值的审计格局转变。</a:t>
            </a:r>
            <a:endParaRPr lang="en-US" altLang="zh-CN" sz="1800" dirty="0" smtClean="0">
              <a:latin typeface="微软雅黑"/>
              <a:ea typeface="微软雅黑"/>
              <a:cs typeface="微软雅黑"/>
              <a:sym typeface="微软雅黑"/>
            </a:endParaRPr>
          </a:p>
          <a:p>
            <a:pPr indent="0" algn="l">
              <a:lnSpc>
                <a:spcPct val="125000"/>
              </a:lnSpc>
              <a:defRPr/>
            </a:pPr>
            <a:endParaRPr lang="en-US" sz="11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dirty="0" err="1">
                <a:latin typeface="微软雅黑"/>
                <a:ea typeface="微软雅黑"/>
                <a:cs typeface="微软雅黑"/>
                <a:sym typeface="Noto Sans SC"/>
              </a:rPr>
              <a:t>全书结构概览</a:t>
            </a:r>
            <a:endParaRPr lang="en-US" sz="3200" b="1" dirty="0">
              <a:latin typeface="微软雅黑"/>
              <a:ea typeface="微软雅黑"/>
              <a:cs typeface="微软雅黑"/>
              <a:sym typeface="Noto Sans SC"/>
            </a:endParaRPr>
          </a:p>
        </p:txBody>
      </p:sp>
      <p:sp>
        <p:nvSpPr>
          <p:cNvPr id="3" name="AutoShape 3"/>
          <p:cNvSpPr/>
          <p:nvPr/>
        </p:nvSpPr>
        <p:spPr>
          <a:xfrm>
            <a:off x="599090" y="1592317"/>
            <a:ext cx="3464910" cy="4698124"/>
          </a:xfrm>
          <a:prstGeom prst="roundRect">
            <a:avLst>
              <a:gd name="adj" fmla="val 3846"/>
            </a:avLst>
          </a:prstGeom>
          <a:solidFill>
            <a:srgbClr val="FFFFFF">
              <a:alpha val="95000"/>
            </a:srgbClr>
          </a:solidFill>
          <a:ln w="12700" cap="flat" cmpd="sng">
            <a:solidFill>
              <a:srgbClr val="D4AF37">
                <a:alpha val="100000"/>
              </a:srgbClr>
            </a:solidFill>
            <a:prstDash val="solid"/>
            <a:round/>
          </a:ln>
          <a:effectLst>
            <a:outerShdw blurRad="127000" dist="50800" dir="2700000" algn="tl" rotWithShape="0">
              <a:srgbClr val="0D254C">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42574" y="1795510"/>
            <a:ext cx="406400" cy="406400"/>
          </a:xfrm>
          <a:prstGeom prst="rect">
            <a:avLst/>
          </a:prstGeom>
        </p:spPr>
      </p:pic>
      <p:sp>
        <p:nvSpPr>
          <p:cNvPr id="5" name="AutoShape 5"/>
          <p:cNvSpPr/>
          <p:nvPr/>
        </p:nvSpPr>
        <p:spPr>
          <a:xfrm>
            <a:off x="1292772" y="1827042"/>
            <a:ext cx="2517228"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000" b="1" dirty="0" smtClean="0">
                <a:solidFill>
                  <a:srgbClr val="0D254C"/>
                </a:solidFill>
                <a:latin typeface="微软雅黑" pitchFamily="34" charset="-122"/>
                <a:ea typeface="微软雅黑" pitchFamily="34" charset="-122"/>
                <a:cs typeface="Noto Sans SC"/>
                <a:sym typeface="Noto Sans SC"/>
              </a:rPr>
              <a:t>认知</a:t>
            </a:r>
            <a:r>
              <a:rPr lang="en-US" sz="2000" b="1" i="0" u="none" strike="noStrike" dirty="0" err="1" smtClean="0">
                <a:solidFill>
                  <a:srgbClr val="0D254C"/>
                </a:solidFill>
                <a:latin typeface="微软雅黑" pitchFamily="34" charset="-122"/>
                <a:ea typeface="微软雅黑" pitchFamily="34" charset="-122"/>
                <a:cs typeface="Noto Sans SC"/>
                <a:sym typeface="Noto Sans SC"/>
              </a:rPr>
              <a:t>基础</a:t>
            </a:r>
            <a:r>
              <a:rPr lang="en-US" sz="2000" b="1" i="0" u="none" strike="noStrike" dirty="0" smtClean="0">
                <a:solidFill>
                  <a:srgbClr val="0D254C"/>
                </a:solidFill>
                <a:latin typeface="微软雅黑" pitchFamily="34" charset="-122"/>
                <a:ea typeface="微软雅黑" pitchFamily="34" charset="-122"/>
                <a:cs typeface="Noto Sans SC"/>
                <a:sym typeface="Noto Sans SC"/>
              </a:rPr>
              <a:t> </a:t>
            </a:r>
            <a:r>
              <a:rPr lang="zh-CN" altLang="en-US" sz="2000" b="1" dirty="0" smtClean="0">
                <a:solidFill>
                  <a:srgbClr val="0D254C"/>
                </a:solidFill>
                <a:latin typeface="微软雅黑" pitchFamily="34" charset="-122"/>
                <a:ea typeface="微软雅黑" pitchFamily="34" charset="-122"/>
                <a:cs typeface="Noto Sans SC"/>
                <a:sym typeface="Noto Sans SC"/>
              </a:rPr>
              <a:t>（</a:t>
            </a:r>
            <a:r>
              <a:rPr lang="en-US" sz="2000" b="1" i="0" u="none" strike="noStrike" dirty="0" smtClean="0">
                <a:solidFill>
                  <a:srgbClr val="0D254C"/>
                </a:solidFill>
                <a:latin typeface="微软雅黑" pitchFamily="34" charset="-122"/>
                <a:ea typeface="微软雅黑" pitchFamily="34" charset="-122"/>
                <a:cs typeface="Noto Sans SC"/>
                <a:sym typeface="Noto Sans SC"/>
              </a:rPr>
              <a:t>第</a:t>
            </a:r>
            <a:r>
              <a:rPr lang="zh-CN" altLang="en-US" sz="2000" b="1" dirty="0" smtClean="0">
                <a:solidFill>
                  <a:srgbClr val="0D254C"/>
                </a:solidFill>
                <a:latin typeface="微软雅黑" pitchFamily="34" charset="-122"/>
                <a:ea typeface="微软雅黑" pitchFamily="34" charset="-122"/>
                <a:cs typeface="Noto Sans SC"/>
                <a:sym typeface="Noto Sans SC"/>
              </a:rPr>
              <a:t>一</a:t>
            </a:r>
            <a:r>
              <a:rPr lang="en-US" sz="2000" b="1" i="0" u="none" strike="noStrike" dirty="0" smtClean="0">
                <a:solidFill>
                  <a:srgbClr val="0D254C"/>
                </a:solidFill>
                <a:latin typeface="微软雅黑" pitchFamily="34" charset="-122"/>
                <a:ea typeface="微软雅黑" pitchFamily="34" charset="-122"/>
                <a:cs typeface="Noto Sans SC"/>
                <a:sym typeface="Noto Sans SC"/>
              </a:rPr>
              <a:t>章</a:t>
            </a:r>
            <a:r>
              <a:rPr lang="zh-CN" altLang="en-US" sz="2000" b="1" i="0" u="none" strike="noStrike" dirty="0" smtClean="0">
                <a:solidFill>
                  <a:srgbClr val="0D254C"/>
                </a:solidFill>
                <a:latin typeface="微软雅黑" pitchFamily="34" charset="-122"/>
                <a:ea typeface="微软雅黑" pitchFamily="34" charset="-122"/>
                <a:cs typeface="Noto Sans SC"/>
                <a:sym typeface="Noto Sans SC"/>
              </a:rPr>
              <a:t>）</a:t>
            </a:r>
            <a:endParaRPr lang="en-US" sz="2000" dirty="0">
              <a:latin typeface="微软雅黑" pitchFamily="34" charset="-122"/>
              <a:ea typeface="微软雅黑" pitchFamily="34" charset="-122"/>
            </a:endParaRPr>
          </a:p>
        </p:txBody>
      </p:sp>
      <p:cxnSp>
        <p:nvCxnSpPr>
          <p:cNvPr id="6" name="Connector 6"/>
          <p:cNvCxnSpPr/>
          <p:nvPr/>
        </p:nvCxnSpPr>
        <p:spPr>
          <a:xfrm rot="-15626">
            <a:off x="1016014" y="2344458"/>
            <a:ext cx="2794000" cy="12700"/>
          </a:xfrm>
          <a:prstGeom prst="straightConnector1">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842574" y="2395040"/>
            <a:ext cx="2967426" cy="3753510"/>
          </a:xfrm>
          <a:prstGeom prst="rect">
            <a:avLst/>
          </a:prstGeom>
          <a:noFill/>
          <a:ln w="12700" cap="flat" cmpd="sng">
            <a:noFill/>
            <a:prstDash val="solid"/>
            <a:round/>
          </a:ln>
        </p:spPr>
        <p:txBody>
          <a:bodyPr vert="horz" wrap="square" lIns="0" tIns="0" rIns="0" bIns="0" rtlCol="0" anchor="ctr" anchorCtr="0"/>
          <a:lstStyle/>
          <a:p>
            <a:pPr marL="177800" indent="-177800">
              <a:lnSpc>
                <a:spcPct val="150000"/>
              </a:lnSpc>
              <a:buClr>
                <a:srgbClr val="374151"/>
              </a:buClr>
              <a:buChar char="•"/>
              <a:defRPr/>
            </a:pPr>
            <a:r>
              <a:rPr lang="en-US" sz="1800" b="1" i="0" u="none" strike="noStrike" dirty="0" err="1">
                <a:solidFill>
                  <a:srgbClr val="C00000"/>
                </a:solidFill>
                <a:latin typeface="微软雅黑" pitchFamily="34" charset="-122"/>
                <a:ea typeface="微软雅黑" pitchFamily="34" charset="-122"/>
                <a:cs typeface="Noto Sans SC"/>
                <a:sym typeface="Noto Sans SC"/>
              </a:rPr>
              <a:t>基本理论</a:t>
            </a:r>
            <a:r>
              <a:rPr lang="en-US" sz="1800" b="1" i="0" u="none" strike="noStrike" dirty="0" smtClean="0">
                <a:solidFill>
                  <a:srgbClr val="C00000"/>
                </a:solidFill>
                <a:latin typeface="微软雅黑" pitchFamily="34" charset="-122"/>
                <a:ea typeface="微软雅黑" pitchFamily="34" charset="-122"/>
                <a:cs typeface="Noto Sans SC"/>
                <a:sym typeface="Noto Sans SC"/>
              </a:rPr>
              <a:t>：</a:t>
            </a:r>
            <a:r>
              <a:rPr lang="zh-CN" altLang="en-US" sz="1800" b="1" dirty="0" smtClean="0">
                <a:solidFill>
                  <a:schemeClr val="tx1"/>
                </a:solidFill>
                <a:latin typeface="微软雅黑" pitchFamily="34" charset="-122"/>
                <a:ea typeface="微软雅黑" pitchFamily="34" charset="-122"/>
                <a:cs typeface="Noto Sans SC"/>
                <a:sym typeface="Noto Sans SC"/>
              </a:rPr>
              <a:t>概述经济责任审计的理论基础、指导思想、根本动因、底层逻辑、顶层逻辑与法规政策等基本理论与基础认知</a:t>
            </a:r>
            <a:r>
              <a:rPr lang="en-US" sz="1800" b="1" i="0" u="none" strike="noStrike" dirty="0" smtClean="0">
                <a:solidFill>
                  <a:schemeClr val="tx1"/>
                </a:solidFill>
                <a:latin typeface="微软雅黑" pitchFamily="34" charset="-122"/>
                <a:ea typeface="微软雅黑" pitchFamily="34" charset="-122"/>
                <a:cs typeface="Noto Sans SC"/>
                <a:sym typeface="Noto Sans SC"/>
              </a:rPr>
              <a:t>。</a:t>
            </a:r>
            <a:endParaRPr lang="en-US" sz="1800" b="1" dirty="0">
              <a:solidFill>
                <a:schemeClr val="tx1"/>
              </a:solidFill>
              <a:latin typeface="微软雅黑" pitchFamily="34" charset="-122"/>
              <a:ea typeface="微软雅黑" pitchFamily="34" charset="-122"/>
            </a:endParaRPr>
          </a:p>
          <a:p>
            <a:pPr marL="177800" indent="-177800">
              <a:lnSpc>
                <a:spcPct val="150000"/>
              </a:lnSpc>
              <a:buClr>
                <a:srgbClr val="374151"/>
              </a:buClr>
              <a:buChar char="•"/>
            </a:pPr>
            <a:r>
              <a:rPr lang="en-US" sz="1800" b="1" i="0" u="none" strike="noStrike" dirty="0" err="1" smtClean="0">
                <a:solidFill>
                  <a:srgbClr val="C00000"/>
                </a:solidFill>
                <a:latin typeface="微软雅黑" pitchFamily="34" charset="-122"/>
                <a:ea typeface="微软雅黑" pitchFamily="34" charset="-122"/>
                <a:cs typeface="Noto Sans SC"/>
                <a:sym typeface="Noto Sans SC"/>
              </a:rPr>
              <a:t>核心理念</a:t>
            </a:r>
            <a:r>
              <a:rPr lang="zh-CN" altLang="en-US" sz="1800" b="1" dirty="0" smtClean="0">
                <a:solidFill>
                  <a:srgbClr val="C00000"/>
                </a:solidFill>
                <a:latin typeface="微软雅黑" pitchFamily="34" charset="-122"/>
                <a:ea typeface="微软雅黑" pitchFamily="34" charset="-122"/>
                <a:cs typeface="Noto Sans SC"/>
                <a:sym typeface="Noto Sans SC"/>
              </a:rPr>
              <a:t>：</a:t>
            </a:r>
            <a:r>
              <a:rPr lang="zh-CN" altLang="en-US" sz="1800" b="1" dirty="0" smtClean="0">
                <a:solidFill>
                  <a:schemeClr val="tx1"/>
                </a:solidFill>
                <a:latin typeface="微软雅黑" pitchFamily="34" charset="-122"/>
                <a:ea typeface="微软雅黑" pitchFamily="34" charset="-122"/>
                <a:cs typeface="Noto Sans SC"/>
                <a:sym typeface="Noto Sans SC"/>
              </a:rPr>
              <a:t>解析经济责任审计的功能作用、主要内容与基本程序，倡导先研后审。</a:t>
            </a:r>
            <a:endParaRPr lang="en-US" sz="1400" b="0" i="0" u="none" strike="noStrike" dirty="0">
              <a:solidFill>
                <a:schemeClr val="tx1"/>
              </a:solidFill>
              <a:latin typeface="微软雅黑" pitchFamily="34" charset="-122"/>
              <a:ea typeface="微软雅黑" pitchFamily="34" charset="-122"/>
              <a:cs typeface="Noto Sans SC"/>
              <a:sym typeface="Noto Sans SC"/>
            </a:endParaRPr>
          </a:p>
        </p:txBody>
      </p:sp>
      <p:sp>
        <p:nvSpPr>
          <p:cNvPr id="8" name="AutoShape 8"/>
          <p:cNvSpPr/>
          <p:nvPr/>
        </p:nvSpPr>
        <p:spPr>
          <a:xfrm>
            <a:off x="4303985" y="1588807"/>
            <a:ext cx="3619095" cy="4654337"/>
          </a:xfrm>
          <a:prstGeom prst="roundRect">
            <a:avLst>
              <a:gd name="adj" fmla="val 3846"/>
            </a:avLst>
          </a:prstGeom>
          <a:solidFill>
            <a:srgbClr val="FFFFFF">
              <a:alpha val="95000"/>
            </a:srgbClr>
          </a:solidFill>
          <a:ln w="12700" cap="flat" cmpd="sng">
            <a:solidFill>
              <a:srgbClr val="D4AF37">
                <a:alpha val="100000"/>
              </a:srgbClr>
            </a:solidFill>
            <a:prstDash val="solid"/>
            <a:round/>
          </a:ln>
          <a:effectLst>
            <a:outerShdw blurRad="127000" dist="50800" dir="2700000" algn="tl" rotWithShape="0">
              <a:srgbClr val="0D254C">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525574" y="1811276"/>
            <a:ext cx="406400" cy="406400"/>
          </a:xfrm>
          <a:prstGeom prst="rect">
            <a:avLst/>
          </a:prstGeom>
        </p:spPr>
      </p:pic>
      <p:sp>
        <p:nvSpPr>
          <p:cNvPr id="10" name="AutoShape 10"/>
          <p:cNvSpPr/>
          <p:nvPr/>
        </p:nvSpPr>
        <p:spPr>
          <a:xfrm>
            <a:off x="4981904" y="1858574"/>
            <a:ext cx="2667834"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2000" b="1" dirty="0" err="1">
                <a:solidFill>
                  <a:srgbClr val="0D254C"/>
                </a:solidFill>
                <a:latin typeface="微软雅黑" pitchFamily="34" charset="-122"/>
                <a:ea typeface="微软雅黑" pitchFamily="34" charset="-122"/>
                <a:cs typeface="Noto Sans SC"/>
                <a:sym typeface="Noto Sans SC"/>
              </a:rPr>
              <a:t>核心功能</a:t>
            </a:r>
            <a:r>
              <a:rPr lang="en-US" sz="2000" b="1" dirty="0">
                <a:solidFill>
                  <a:srgbClr val="0D254C"/>
                </a:solidFill>
                <a:latin typeface="微软雅黑" pitchFamily="34" charset="-122"/>
                <a:ea typeface="微软雅黑" pitchFamily="34" charset="-122"/>
                <a:cs typeface="Noto Sans SC"/>
                <a:sym typeface="Noto Sans SC"/>
              </a:rPr>
              <a:t> </a:t>
            </a:r>
            <a:r>
              <a:rPr lang="zh-CN" altLang="en-US" sz="2000" b="1" dirty="0" smtClean="0">
                <a:solidFill>
                  <a:srgbClr val="0D254C"/>
                </a:solidFill>
                <a:latin typeface="微软雅黑" pitchFamily="34" charset="-122"/>
                <a:ea typeface="微软雅黑" pitchFamily="34" charset="-122"/>
                <a:cs typeface="Noto Sans SC"/>
                <a:sym typeface="Noto Sans SC"/>
              </a:rPr>
              <a:t>（</a:t>
            </a:r>
            <a:r>
              <a:rPr lang="en-US" sz="2000" b="1" dirty="0" smtClean="0">
                <a:solidFill>
                  <a:srgbClr val="0D254C"/>
                </a:solidFill>
                <a:latin typeface="微软雅黑" pitchFamily="34" charset="-122"/>
                <a:ea typeface="微软雅黑" pitchFamily="34" charset="-122"/>
                <a:cs typeface="Noto Sans SC"/>
                <a:sym typeface="Noto Sans SC"/>
              </a:rPr>
              <a:t>第</a:t>
            </a:r>
            <a:r>
              <a:rPr lang="zh-CN" altLang="en-US" sz="2000" b="1" dirty="0" smtClean="0">
                <a:solidFill>
                  <a:srgbClr val="0D254C"/>
                </a:solidFill>
                <a:latin typeface="微软雅黑" pitchFamily="34" charset="-122"/>
                <a:ea typeface="微软雅黑" pitchFamily="34" charset="-122"/>
                <a:cs typeface="Noto Sans SC"/>
                <a:sym typeface="Noto Sans SC"/>
              </a:rPr>
              <a:t>二至六</a:t>
            </a:r>
            <a:r>
              <a:rPr lang="en-US" sz="2000" b="1" dirty="0" smtClean="0">
                <a:solidFill>
                  <a:srgbClr val="0D254C"/>
                </a:solidFill>
                <a:latin typeface="微软雅黑" pitchFamily="34" charset="-122"/>
                <a:ea typeface="微软雅黑" pitchFamily="34" charset="-122"/>
                <a:cs typeface="Noto Sans SC"/>
                <a:sym typeface="Noto Sans SC"/>
              </a:rPr>
              <a:t>章</a:t>
            </a:r>
            <a:r>
              <a:rPr lang="zh-CN" altLang="en-US" sz="2000" b="1" dirty="0" smtClean="0">
                <a:solidFill>
                  <a:srgbClr val="0D254C"/>
                </a:solidFill>
                <a:latin typeface="微软雅黑" pitchFamily="34" charset="-122"/>
                <a:ea typeface="微软雅黑" pitchFamily="34" charset="-122"/>
                <a:cs typeface="Noto Sans SC"/>
                <a:sym typeface="Noto Sans SC"/>
              </a:rPr>
              <a:t>）</a:t>
            </a:r>
            <a:endParaRPr lang="en-US" sz="2000" b="1" dirty="0">
              <a:solidFill>
                <a:srgbClr val="0D254C"/>
              </a:solidFill>
              <a:latin typeface="微软雅黑" pitchFamily="34" charset="-122"/>
              <a:ea typeface="微软雅黑" pitchFamily="34" charset="-122"/>
              <a:cs typeface="Noto Sans SC"/>
              <a:sym typeface="Noto Sans SC"/>
            </a:endParaRPr>
          </a:p>
        </p:txBody>
      </p:sp>
      <p:cxnSp>
        <p:nvCxnSpPr>
          <p:cNvPr id="11" name="Connector 11"/>
          <p:cNvCxnSpPr/>
          <p:nvPr/>
        </p:nvCxnSpPr>
        <p:spPr>
          <a:xfrm rot="-15626">
            <a:off x="4699014" y="2375990"/>
            <a:ext cx="2794000" cy="12700"/>
          </a:xfrm>
          <a:prstGeom prst="straightConnector1">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12"/>
          <p:cNvSpPr/>
          <p:nvPr/>
        </p:nvSpPr>
        <p:spPr>
          <a:xfrm>
            <a:off x="4525574" y="2473421"/>
            <a:ext cx="3190775" cy="3592842"/>
          </a:xfrm>
          <a:prstGeom prst="rect">
            <a:avLst/>
          </a:prstGeom>
          <a:noFill/>
          <a:ln w="12700" cap="flat" cmpd="sng">
            <a:noFill/>
            <a:prstDash val="solid"/>
            <a:round/>
          </a:ln>
        </p:spPr>
        <p:txBody>
          <a:bodyPr vert="horz" wrap="square" lIns="0" tIns="0" rIns="0" bIns="0" rtlCol="0" anchor="ctr" anchorCtr="0"/>
          <a:lstStyle/>
          <a:p>
            <a:pPr marL="177800" indent="-177800">
              <a:lnSpc>
                <a:spcPts val="3000"/>
              </a:lnSpc>
              <a:buClr>
                <a:srgbClr val="374151"/>
              </a:buClr>
              <a:buFont typeface="Arial"/>
              <a:buChar char="•"/>
              <a:defRPr/>
            </a:pPr>
            <a:r>
              <a:rPr lang="en-US" sz="1800" b="1" dirty="0" err="1">
                <a:solidFill>
                  <a:srgbClr val="C00000"/>
                </a:solidFill>
                <a:latin typeface="微软雅黑" pitchFamily="34" charset="-122"/>
                <a:ea typeface="微软雅黑" pitchFamily="34" charset="-122"/>
                <a:cs typeface="Noto Sans SC"/>
                <a:sym typeface="Noto Sans SC"/>
              </a:rPr>
              <a:t>三大支柱：</a:t>
            </a:r>
            <a:r>
              <a:rPr lang="en-US" sz="1800" b="1" dirty="0" err="1">
                <a:solidFill>
                  <a:schemeClr val="tx1"/>
                </a:solidFill>
                <a:latin typeface="微软雅黑" pitchFamily="34" charset="-122"/>
                <a:ea typeface="微软雅黑" pitchFamily="34" charset="-122"/>
                <a:cs typeface="Noto Sans SC"/>
                <a:sym typeface="Noto Sans SC"/>
              </a:rPr>
              <a:t>详细论述监督、鉴证、</a:t>
            </a:r>
            <a:r>
              <a:rPr lang="en-US" sz="1800" b="1" dirty="0" err="1" smtClean="0">
                <a:solidFill>
                  <a:schemeClr val="tx1"/>
                </a:solidFill>
                <a:latin typeface="微软雅黑" pitchFamily="34" charset="-122"/>
                <a:ea typeface="微软雅黑" pitchFamily="34" charset="-122"/>
                <a:cs typeface="Noto Sans SC"/>
                <a:sym typeface="Noto Sans SC"/>
              </a:rPr>
              <a:t>评价的实务应用</a:t>
            </a:r>
            <a:r>
              <a:rPr lang="en-US" sz="1800" b="1" dirty="0" smtClean="0">
                <a:solidFill>
                  <a:schemeClr val="tx1"/>
                </a:solidFill>
                <a:latin typeface="微软雅黑" pitchFamily="34" charset="-122"/>
                <a:ea typeface="微软雅黑" pitchFamily="34" charset="-122"/>
                <a:cs typeface="Noto Sans SC"/>
                <a:sym typeface="Noto Sans SC"/>
              </a:rPr>
              <a:t>。</a:t>
            </a:r>
            <a:endParaRPr lang="en-US" sz="1800" b="1" dirty="0">
              <a:solidFill>
                <a:schemeClr val="tx1"/>
              </a:solidFill>
              <a:latin typeface="微软雅黑" pitchFamily="34" charset="-122"/>
              <a:ea typeface="微软雅黑" pitchFamily="34" charset="-122"/>
              <a:cs typeface="Noto Sans SC"/>
              <a:sym typeface="Noto Sans SC"/>
            </a:endParaRPr>
          </a:p>
          <a:p>
            <a:pPr marL="177800" indent="-177800">
              <a:lnSpc>
                <a:spcPts val="3000"/>
              </a:lnSpc>
              <a:buClr>
                <a:srgbClr val="374151"/>
              </a:buClr>
              <a:buFont typeface="Arial"/>
              <a:buChar char="•"/>
            </a:pPr>
            <a:r>
              <a:rPr lang="en-US" sz="1800" b="1" dirty="0" err="1">
                <a:solidFill>
                  <a:srgbClr val="C00000"/>
                </a:solidFill>
                <a:latin typeface="微软雅黑" pitchFamily="34" charset="-122"/>
                <a:ea typeface="微软雅黑" pitchFamily="34" charset="-122"/>
                <a:cs typeface="Noto Sans SC"/>
                <a:sym typeface="Noto Sans SC"/>
              </a:rPr>
              <a:t>实务操作</a:t>
            </a:r>
            <a:r>
              <a:rPr lang="en-US" sz="1800" b="1" dirty="0" smtClean="0">
                <a:solidFill>
                  <a:srgbClr val="C00000"/>
                </a:solidFill>
                <a:latin typeface="微软雅黑" pitchFamily="34" charset="-122"/>
                <a:ea typeface="微软雅黑" pitchFamily="34" charset="-122"/>
                <a:cs typeface="Noto Sans SC"/>
                <a:sym typeface="Noto Sans SC"/>
              </a:rPr>
              <a:t>：</a:t>
            </a:r>
            <a:r>
              <a:rPr lang="zh-CN" altLang="en-US" sz="1800" b="1" dirty="0" smtClean="0">
                <a:solidFill>
                  <a:schemeClr val="tx1"/>
                </a:solidFill>
                <a:latin typeface="微软雅黑" pitchFamily="34" charset="-122"/>
                <a:ea typeface="微软雅黑" pitchFamily="34" charset="-122"/>
                <a:cs typeface="Noto Sans SC"/>
                <a:sym typeface="Noto Sans SC"/>
              </a:rPr>
              <a:t>包括如何鉴证经济责任、甄别会计责任、洞察失败责任等，包括详细研讨如何鉴证领导干部的直接</a:t>
            </a:r>
            <a:r>
              <a:rPr lang="en-US" altLang="zh-CN" sz="1800" b="1" dirty="0" smtClean="0">
                <a:solidFill>
                  <a:schemeClr val="tx1"/>
                </a:solidFill>
                <a:latin typeface="微软雅黑" pitchFamily="34" charset="-122"/>
                <a:ea typeface="微软雅黑" pitchFamily="34" charset="-122"/>
                <a:cs typeface="Noto Sans SC"/>
                <a:sym typeface="Noto Sans SC"/>
              </a:rPr>
              <a:t>/</a:t>
            </a:r>
            <a:r>
              <a:rPr lang="zh-CN" altLang="en-US" sz="1800" b="1" dirty="0" smtClean="0">
                <a:solidFill>
                  <a:schemeClr val="tx1"/>
                </a:solidFill>
                <a:latin typeface="微软雅黑" pitchFamily="34" charset="-122"/>
                <a:ea typeface="微软雅黑" pitchFamily="34" charset="-122"/>
                <a:cs typeface="Noto Sans SC"/>
                <a:sym typeface="Noto Sans SC"/>
              </a:rPr>
              <a:t>主管</a:t>
            </a:r>
            <a:r>
              <a:rPr lang="en-US" altLang="zh-CN" sz="1800" b="1" dirty="0" smtClean="0">
                <a:solidFill>
                  <a:schemeClr val="tx1"/>
                </a:solidFill>
                <a:latin typeface="微软雅黑" pitchFamily="34" charset="-122"/>
                <a:ea typeface="微软雅黑" pitchFamily="34" charset="-122"/>
                <a:cs typeface="Noto Sans SC"/>
                <a:sym typeface="Noto Sans SC"/>
              </a:rPr>
              <a:t>/</a:t>
            </a:r>
            <a:r>
              <a:rPr lang="zh-CN" altLang="en-US" sz="1800" b="1" dirty="0" smtClean="0">
                <a:solidFill>
                  <a:schemeClr val="tx1"/>
                </a:solidFill>
                <a:latin typeface="微软雅黑" pitchFamily="34" charset="-122"/>
                <a:ea typeface="微软雅黑" pitchFamily="34" charset="-122"/>
                <a:cs typeface="Noto Sans SC"/>
                <a:sym typeface="Noto Sans SC"/>
              </a:rPr>
              <a:t>领导责任、相关的会计责任，以及企业失败责任等，拓展审计深度与广度。</a:t>
            </a:r>
            <a:endParaRPr lang="en-US" sz="1800" b="1" dirty="0" err="1">
              <a:solidFill>
                <a:schemeClr val="tx1"/>
              </a:solidFill>
              <a:latin typeface="微软雅黑" pitchFamily="34" charset="-122"/>
              <a:ea typeface="微软雅黑" pitchFamily="34" charset="-122"/>
              <a:cs typeface="Noto Sans SC"/>
              <a:sym typeface="Noto Sans SC"/>
            </a:endParaRPr>
          </a:p>
        </p:txBody>
      </p:sp>
      <p:sp>
        <p:nvSpPr>
          <p:cNvPr id="13" name="AutoShape 13"/>
          <p:cNvSpPr/>
          <p:nvPr/>
        </p:nvSpPr>
        <p:spPr>
          <a:xfrm>
            <a:off x="8127999" y="1541510"/>
            <a:ext cx="3648847" cy="4654338"/>
          </a:xfrm>
          <a:prstGeom prst="roundRect">
            <a:avLst>
              <a:gd name="adj" fmla="val 3846"/>
            </a:avLst>
          </a:prstGeom>
          <a:solidFill>
            <a:srgbClr val="FFFFFF">
              <a:alpha val="95000"/>
            </a:srgbClr>
          </a:solidFill>
          <a:ln w="12700" cap="flat" cmpd="sng">
            <a:solidFill>
              <a:srgbClr val="D4AF37">
                <a:alpha val="100000"/>
              </a:srgbClr>
            </a:solidFill>
            <a:prstDash val="solid"/>
            <a:round/>
          </a:ln>
          <a:effectLst>
            <a:outerShdw blurRad="127000" dist="50800" dir="2700000" algn="tl" rotWithShape="0">
              <a:srgbClr val="0D254C">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255872" y="1763978"/>
            <a:ext cx="406400" cy="406400"/>
          </a:xfrm>
          <a:prstGeom prst="rect">
            <a:avLst/>
          </a:prstGeom>
        </p:spPr>
      </p:pic>
      <p:sp>
        <p:nvSpPr>
          <p:cNvPr id="15" name="AutoShape 15"/>
          <p:cNvSpPr/>
          <p:nvPr/>
        </p:nvSpPr>
        <p:spPr>
          <a:xfrm>
            <a:off x="8655273" y="1795510"/>
            <a:ext cx="3121573" cy="406400"/>
          </a:xfrm>
          <a:prstGeom prst="rect">
            <a:avLst/>
          </a:prstGeom>
          <a:noFill/>
          <a:ln w="12700" cap="flat" cmpd="sng">
            <a:noFill/>
            <a:prstDash val="solid"/>
            <a:round/>
          </a:ln>
        </p:spPr>
        <p:txBody>
          <a:bodyPr vert="horz" wrap="square" lIns="0" tIns="0" rIns="0" bIns="0" rtlCol="0" anchor="ctr" anchorCtr="0"/>
          <a:lstStyle/>
          <a:p>
            <a:pPr indent="0">
              <a:lnSpc>
                <a:spcPct val="125000"/>
              </a:lnSpc>
              <a:defRPr/>
            </a:pPr>
            <a:r>
              <a:rPr lang="en-US" sz="2000" b="1" dirty="0" err="1">
                <a:solidFill>
                  <a:srgbClr val="0D254C"/>
                </a:solidFill>
                <a:latin typeface="微软雅黑" pitchFamily="34" charset="-122"/>
                <a:ea typeface="微软雅黑" pitchFamily="34" charset="-122"/>
                <a:cs typeface="Noto Sans SC"/>
                <a:sym typeface="Noto Sans SC"/>
              </a:rPr>
              <a:t>方法与成果</a:t>
            </a:r>
            <a:r>
              <a:rPr lang="en-US" sz="2000" b="1" dirty="0">
                <a:solidFill>
                  <a:srgbClr val="0D254C"/>
                </a:solidFill>
                <a:latin typeface="微软雅黑" pitchFamily="34" charset="-122"/>
                <a:ea typeface="微软雅黑" pitchFamily="34" charset="-122"/>
                <a:cs typeface="Noto Sans SC"/>
                <a:sym typeface="Noto Sans SC"/>
              </a:rPr>
              <a:t> </a:t>
            </a:r>
            <a:r>
              <a:rPr lang="zh-CN" altLang="en-US" sz="2000" b="1" dirty="0" smtClean="0">
                <a:solidFill>
                  <a:srgbClr val="0D254C"/>
                </a:solidFill>
                <a:latin typeface="微软雅黑" pitchFamily="34" charset="-122"/>
                <a:ea typeface="微软雅黑" pitchFamily="34" charset="-122"/>
                <a:cs typeface="Noto Sans SC"/>
                <a:sym typeface="Noto Sans SC"/>
              </a:rPr>
              <a:t>（</a:t>
            </a:r>
            <a:r>
              <a:rPr lang="en-US" sz="2000" b="1" dirty="0" smtClean="0">
                <a:solidFill>
                  <a:srgbClr val="0D254C"/>
                </a:solidFill>
                <a:latin typeface="微软雅黑" pitchFamily="34" charset="-122"/>
                <a:ea typeface="微软雅黑" pitchFamily="34" charset="-122"/>
                <a:cs typeface="Noto Sans SC"/>
                <a:sym typeface="Noto Sans SC"/>
              </a:rPr>
              <a:t>第</a:t>
            </a:r>
            <a:r>
              <a:rPr lang="zh-CN" altLang="en-US" sz="2000" b="1" dirty="0" smtClean="0">
                <a:solidFill>
                  <a:srgbClr val="0D254C"/>
                </a:solidFill>
                <a:latin typeface="微软雅黑" pitchFamily="34" charset="-122"/>
                <a:ea typeface="微软雅黑" pitchFamily="34" charset="-122"/>
                <a:cs typeface="Noto Sans SC"/>
                <a:sym typeface="Noto Sans SC"/>
              </a:rPr>
              <a:t>七至九</a:t>
            </a:r>
            <a:r>
              <a:rPr lang="en-US" sz="2000" b="1" dirty="0" smtClean="0">
                <a:solidFill>
                  <a:srgbClr val="0D254C"/>
                </a:solidFill>
                <a:latin typeface="微软雅黑" pitchFamily="34" charset="-122"/>
                <a:ea typeface="微软雅黑" pitchFamily="34" charset="-122"/>
                <a:cs typeface="Noto Sans SC"/>
                <a:sym typeface="Noto Sans SC"/>
              </a:rPr>
              <a:t>章</a:t>
            </a:r>
            <a:r>
              <a:rPr lang="zh-CN" altLang="en-US" sz="2000" b="1" dirty="0" smtClean="0">
                <a:solidFill>
                  <a:srgbClr val="0D254C"/>
                </a:solidFill>
                <a:latin typeface="微软雅黑" pitchFamily="34" charset="-122"/>
                <a:ea typeface="微软雅黑" pitchFamily="34" charset="-122"/>
                <a:cs typeface="Noto Sans SC"/>
                <a:sym typeface="Noto Sans SC"/>
              </a:rPr>
              <a:t>）</a:t>
            </a:r>
            <a:endParaRPr lang="en-US" sz="2000" b="1" dirty="0">
              <a:solidFill>
                <a:srgbClr val="0D254C"/>
              </a:solidFill>
              <a:latin typeface="微软雅黑" pitchFamily="34" charset="-122"/>
              <a:ea typeface="微软雅黑" pitchFamily="34" charset="-122"/>
              <a:cs typeface="Noto Sans SC"/>
              <a:sym typeface="Noto Sans SC"/>
            </a:endParaRPr>
          </a:p>
        </p:txBody>
      </p:sp>
      <p:cxnSp>
        <p:nvCxnSpPr>
          <p:cNvPr id="16" name="Connector 16"/>
          <p:cNvCxnSpPr/>
          <p:nvPr/>
        </p:nvCxnSpPr>
        <p:spPr>
          <a:xfrm rot="-15626">
            <a:off x="8586972" y="2344458"/>
            <a:ext cx="2794000" cy="12700"/>
          </a:xfrm>
          <a:prstGeom prst="straightConnector1">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7" name="AutoShape 17"/>
          <p:cNvSpPr/>
          <p:nvPr/>
        </p:nvSpPr>
        <p:spPr>
          <a:xfrm>
            <a:off x="8374566" y="2473421"/>
            <a:ext cx="3166946" cy="3403272"/>
          </a:xfrm>
          <a:prstGeom prst="rect">
            <a:avLst/>
          </a:prstGeom>
          <a:noFill/>
          <a:ln w="12700" cap="flat" cmpd="sng">
            <a:noFill/>
            <a:prstDash val="solid"/>
            <a:round/>
          </a:ln>
        </p:spPr>
        <p:txBody>
          <a:bodyPr vert="horz" wrap="square" lIns="0" tIns="0" rIns="0" bIns="0" rtlCol="0" anchor="ctr" anchorCtr="0"/>
          <a:lstStyle/>
          <a:p>
            <a:pPr marL="177800" indent="-177800">
              <a:lnSpc>
                <a:spcPct val="150000"/>
              </a:lnSpc>
              <a:buClr>
                <a:srgbClr val="374151"/>
              </a:buClr>
              <a:buFont typeface="Arial"/>
              <a:buChar char="•"/>
              <a:defRPr/>
            </a:pPr>
            <a:r>
              <a:rPr lang="en-US" sz="1800" b="1" dirty="0" err="1">
                <a:solidFill>
                  <a:srgbClr val="C00000"/>
                </a:solidFill>
                <a:latin typeface="微软雅黑" pitchFamily="34" charset="-122"/>
                <a:ea typeface="微软雅黑" pitchFamily="34" charset="-122"/>
                <a:cs typeface="Noto Sans SC"/>
                <a:sym typeface="Noto Sans SC"/>
              </a:rPr>
              <a:t>体系构建：</a:t>
            </a:r>
            <a:r>
              <a:rPr lang="en-US" sz="1800" b="1" dirty="0" err="1" smtClean="0">
                <a:solidFill>
                  <a:schemeClr val="tx1"/>
                </a:solidFill>
                <a:latin typeface="微软雅黑" pitchFamily="34" charset="-122"/>
                <a:ea typeface="微软雅黑" pitchFamily="34" charset="-122"/>
                <a:cs typeface="Noto Sans SC"/>
                <a:sym typeface="Noto Sans SC"/>
              </a:rPr>
              <a:t>讲解方法系统与原则系统的建立</a:t>
            </a:r>
            <a:r>
              <a:rPr lang="zh-CN" altLang="en-US" sz="1800" b="1" dirty="0" smtClean="0">
                <a:solidFill>
                  <a:schemeClr val="tx1"/>
                </a:solidFill>
                <a:latin typeface="微软雅黑" pitchFamily="34" charset="-122"/>
                <a:ea typeface="微软雅黑" pitchFamily="34" charset="-122"/>
                <a:cs typeface="Noto Sans SC"/>
                <a:sym typeface="Noto Sans SC"/>
              </a:rPr>
              <a:t>，深入探讨其内在逻辑、运行规律与实务操作的关注点</a:t>
            </a:r>
            <a:r>
              <a:rPr lang="en-US" sz="1800" b="1" dirty="0" smtClean="0">
                <a:solidFill>
                  <a:schemeClr val="tx1"/>
                </a:solidFill>
                <a:latin typeface="微软雅黑" pitchFamily="34" charset="-122"/>
                <a:ea typeface="微软雅黑" pitchFamily="34" charset="-122"/>
                <a:cs typeface="Noto Sans SC"/>
                <a:sym typeface="Noto Sans SC"/>
              </a:rPr>
              <a:t>。</a:t>
            </a:r>
            <a:endParaRPr lang="en-US" sz="1800" b="1" dirty="0">
              <a:solidFill>
                <a:schemeClr val="tx1"/>
              </a:solidFill>
              <a:latin typeface="微软雅黑" pitchFamily="34" charset="-122"/>
              <a:ea typeface="微软雅黑" pitchFamily="34" charset="-122"/>
              <a:cs typeface="Noto Sans SC"/>
              <a:sym typeface="Noto Sans SC"/>
            </a:endParaRPr>
          </a:p>
          <a:p>
            <a:pPr marL="177800" indent="-177800">
              <a:lnSpc>
                <a:spcPct val="150000"/>
              </a:lnSpc>
              <a:buClr>
                <a:srgbClr val="374151"/>
              </a:buClr>
              <a:buFont typeface="Arial"/>
              <a:buChar char="•"/>
            </a:pPr>
            <a:r>
              <a:rPr lang="en-US" sz="1800" b="1" dirty="0" err="1">
                <a:solidFill>
                  <a:srgbClr val="C00000"/>
                </a:solidFill>
                <a:latin typeface="微软雅黑" pitchFamily="34" charset="-122"/>
                <a:ea typeface="微软雅黑" pitchFamily="34" charset="-122"/>
                <a:cs typeface="Noto Sans SC"/>
                <a:sym typeface="Noto Sans SC"/>
              </a:rPr>
              <a:t>价值输出</a:t>
            </a:r>
            <a:r>
              <a:rPr lang="en-US" sz="1800" b="1" dirty="0" smtClean="0">
                <a:solidFill>
                  <a:srgbClr val="C00000"/>
                </a:solidFill>
                <a:latin typeface="微软雅黑" pitchFamily="34" charset="-122"/>
                <a:ea typeface="微软雅黑" pitchFamily="34" charset="-122"/>
                <a:cs typeface="Noto Sans SC"/>
                <a:sym typeface="Noto Sans SC"/>
              </a:rPr>
              <a:t>：</a:t>
            </a:r>
            <a:r>
              <a:rPr lang="zh-CN" altLang="en-US" sz="1800" b="1" dirty="0" smtClean="0">
                <a:solidFill>
                  <a:schemeClr val="tx1"/>
                </a:solidFill>
                <a:latin typeface="微软雅黑" pitchFamily="34" charset="-122"/>
                <a:ea typeface="微软雅黑" pitchFamily="34" charset="-122"/>
                <a:cs typeface="Noto Sans SC"/>
                <a:sym typeface="Noto Sans SC"/>
              </a:rPr>
              <a:t>探讨</a:t>
            </a:r>
            <a:r>
              <a:rPr lang="en-US" sz="1800" b="1" dirty="0" err="1" smtClean="0">
                <a:solidFill>
                  <a:schemeClr val="tx1"/>
                </a:solidFill>
                <a:latin typeface="微软雅黑" pitchFamily="34" charset="-122"/>
                <a:ea typeface="微软雅黑" pitchFamily="34" charset="-122"/>
                <a:cs typeface="Noto Sans SC"/>
                <a:sym typeface="Noto Sans SC"/>
              </a:rPr>
              <a:t>高质量审计报告</a:t>
            </a:r>
            <a:r>
              <a:rPr lang="zh-CN" altLang="en-US" sz="1800" b="1" dirty="0" smtClean="0">
                <a:solidFill>
                  <a:schemeClr val="tx1"/>
                </a:solidFill>
                <a:latin typeface="微软雅黑" pitchFamily="34" charset="-122"/>
                <a:ea typeface="微软雅黑" pitchFamily="34" charset="-122"/>
                <a:cs typeface="Noto Sans SC"/>
                <a:sym typeface="Noto Sans SC"/>
              </a:rPr>
              <a:t>的规范要求</a:t>
            </a:r>
            <a:r>
              <a:rPr lang="en-US" sz="1800" b="1" dirty="0" smtClean="0">
                <a:solidFill>
                  <a:schemeClr val="tx1"/>
                </a:solidFill>
                <a:latin typeface="微软雅黑" pitchFamily="34" charset="-122"/>
                <a:ea typeface="微软雅黑" pitchFamily="34" charset="-122"/>
                <a:cs typeface="Noto Sans SC"/>
                <a:sym typeface="Noto Sans SC"/>
              </a:rPr>
              <a:t>，</a:t>
            </a:r>
            <a:r>
              <a:rPr lang="en-US" sz="1800" b="1" dirty="0" err="1" smtClean="0">
                <a:solidFill>
                  <a:schemeClr val="tx1"/>
                </a:solidFill>
                <a:latin typeface="微软雅黑" pitchFamily="34" charset="-122"/>
                <a:ea typeface="微软雅黑" pitchFamily="34" charset="-122"/>
                <a:cs typeface="Noto Sans SC"/>
                <a:sym typeface="Noto Sans SC"/>
              </a:rPr>
              <a:t>探讨审计价值最大化路径</a:t>
            </a:r>
            <a:r>
              <a:rPr lang="zh-CN" altLang="en-US" sz="1800" b="1" dirty="0" smtClean="0">
                <a:solidFill>
                  <a:schemeClr val="tx1"/>
                </a:solidFill>
                <a:latin typeface="微软雅黑" pitchFamily="34" charset="-122"/>
                <a:ea typeface="微软雅黑" pitchFamily="34" charset="-122"/>
                <a:cs typeface="Noto Sans SC"/>
                <a:sym typeface="Noto Sans SC"/>
              </a:rPr>
              <a:t>，凸显审计价值与审计成果的运用</a:t>
            </a:r>
            <a:r>
              <a:rPr lang="en-US" sz="1800" b="1" dirty="0" smtClean="0">
                <a:solidFill>
                  <a:schemeClr val="tx1"/>
                </a:solidFill>
                <a:latin typeface="微软雅黑" pitchFamily="34" charset="-122"/>
                <a:ea typeface="微软雅黑" pitchFamily="34" charset="-122"/>
                <a:cs typeface="Noto Sans SC"/>
                <a:sym typeface="Noto Sans SC"/>
              </a:rPr>
              <a:t>。</a:t>
            </a:r>
            <a:endParaRPr lang="en-US" sz="1800" b="1" dirty="0">
              <a:solidFill>
                <a:schemeClr val="tx1"/>
              </a:solidFill>
              <a:latin typeface="微软雅黑" pitchFamily="34" charset="-122"/>
              <a:ea typeface="微软雅黑" pitchFamily="34" charset="-122"/>
              <a:cs typeface="Noto Sans SC"/>
              <a:sym typeface="Noto Sans SC"/>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000000"/>
                </a:solidFill>
                <a:latin typeface="微软雅黑"/>
                <a:ea typeface="微软雅黑"/>
                <a:cs typeface="微软雅黑"/>
                <a:sym typeface="微软雅黑"/>
              </a:rPr>
              <a:t>总结与归纳</a:t>
            </a:r>
            <a:endParaRPr lang="en-US" sz="1100" dirty="0"/>
          </a:p>
        </p:txBody>
      </p:sp>
      <p:sp>
        <p:nvSpPr>
          <p:cNvPr id="3" name="AutoShape 3"/>
          <p:cNvSpPr/>
          <p:nvPr/>
        </p:nvSpPr>
        <p:spPr>
          <a:xfrm>
            <a:off x="762000" y="1778000"/>
            <a:ext cx="3302000" cy="4064000"/>
          </a:xfrm>
          <a:prstGeom prst="roundRect">
            <a:avLst>
              <a:gd name="adj" fmla="val 3846"/>
            </a:avLst>
          </a:prstGeom>
          <a:solidFill>
            <a:srgbClr val="FFFFFF">
              <a:alpha val="85000"/>
            </a:srgbClr>
          </a:solidFill>
          <a:ln w="25400" cap="flat" cmpd="sng">
            <a:noFill/>
            <a:prstDash val="solid"/>
            <a:round/>
          </a:ln>
          <a:effectLst>
            <a:outerShdw blurRad="127000" dist="635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2032000"/>
            <a:ext cx="406400" cy="406400"/>
          </a:xfrm>
          <a:prstGeom prst="rect">
            <a:avLst/>
          </a:prstGeom>
        </p:spPr>
      </p:pic>
      <p:sp>
        <p:nvSpPr>
          <p:cNvPr id="5" name="AutoShape 5"/>
          <p:cNvSpPr/>
          <p:nvPr/>
        </p:nvSpPr>
        <p:spPr>
          <a:xfrm>
            <a:off x="1524000" y="2006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认知革命</a:t>
            </a:r>
            <a:r>
              <a:rPr lang="en-US" sz="2000" b="1" i="0" u="none" strike="noStrike" dirty="0" smtClean="0">
                <a:solidFill>
                  <a:srgbClr val="000000"/>
                </a:solidFill>
                <a:latin typeface="微软雅黑"/>
                <a:ea typeface="微软雅黑"/>
                <a:cs typeface="微软雅黑"/>
                <a:sym typeface="微软雅黑"/>
              </a:rPr>
              <a:t>：</a:t>
            </a:r>
          </a:p>
          <a:p>
            <a:pPr indent="0" algn="l">
              <a:lnSpc>
                <a:spcPct val="125000"/>
              </a:lnSpc>
              <a:defRPr/>
            </a:pPr>
            <a:r>
              <a:rPr lang="en-US" sz="2000" b="1" dirty="0" smtClean="0">
                <a:latin typeface="微软雅黑"/>
                <a:ea typeface="微软雅黑"/>
                <a:cs typeface="微软雅黑"/>
                <a:sym typeface="微软雅黑"/>
              </a:rPr>
              <a:t>     </a:t>
            </a:r>
            <a:r>
              <a:rPr lang="en-US" sz="2000" b="1" i="0" u="none" strike="noStrike" dirty="0" err="1" smtClean="0">
                <a:solidFill>
                  <a:srgbClr val="000000"/>
                </a:solidFill>
                <a:latin typeface="微软雅黑"/>
                <a:ea typeface="微软雅黑"/>
                <a:cs typeface="微软雅黑"/>
                <a:sym typeface="微软雅黑"/>
              </a:rPr>
              <a:t>从形式到实质</a:t>
            </a:r>
            <a:endParaRPr lang="en-US" sz="1100" dirty="0"/>
          </a:p>
        </p:txBody>
      </p:sp>
      <p:cxnSp>
        <p:nvCxnSpPr>
          <p:cNvPr id="6" name="Connector 6"/>
          <p:cNvCxnSpPr/>
          <p:nvPr/>
        </p:nvCxnSpPr>
        <p:spPr>
          <a:xfrm rot="-15626">
            <a:off x="1016014" y="2754374"/>
            <a:ext cx="2794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sp>
        <p:nvSpPr>
          <p:cNvPr id="7" name="AutoShape 7"/>
          <p:cNvSpPr/>
          <p:nvPr/>
        </p:nvSpPr>
        <p:spPr>
          <a:xfrm>
            <a:off x="1016000" y="2667000"/>
            <a:ext cx="2794000" cy="2794000"/>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800" i="0" u="none" strike="noStrike" dirty="0" err="1">
                <a:solidFill>
                  <a:srgbClr val="000000"/>
                </a:solidFill>
                <a:latin typeface="微软雅黑"/>
                <a:ea typeface="微软雅黑"/>
                <a:cs typeface="微软雅黑"/>
                <a:sym typeface="微软雅黑"/>
              </a:rPr>
              <a:t>延伸审计与穿透审计不仅是技术方法的升级，更是一场认知革命</a:t>
            </a:r>
            <a:r>
              <a:rPr lang="en-US" sz="1800" i="0" u="none" strike="noStrike" dirty="0">
                <a:solidFill>
                  <a:srgbClr val="000000"/>
                </a:solidFill>
                <a:latin typeface="微软雅黑"/>
                <a:ea typeface="微软雅黑"/>
                <a:cs typeface="微软雅黑"/>
                <a:sym typeface="微软雅黑"/>
              </a:rPr>
              <a:t>。</a:t>
            </a:r>
            <a:r>
              <a:rPr lang="en-US" sz="1800" i="0" u="none" strike="noStrike" dirty="0" err="1">
                <a:solidFill>
                  <a:srgbClr val="000000"/>
                </a:solidFill>
                <a:latin typeface="微软雅黑"/>
                <a:ea typeface="微软雅黑"/>
                <a:cs typeface="微软雅黑"/>
                <a:sym typeface="微软雅黑"/>
              </a:rPr>
              <a:t>它们将审计视野从孤立的账簿引向互联的商业现实，从形式合规验证转向对经济实质的追寻</a:t>
            </a:r>
            <a:r>
              <a:rPr lang="en-US" sz="180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4445000" y="1778000"/>
            <a:ext cx="3302000" cy="4064000"/>
          </a:xfrm>
          <a:prstGeom prst="roundRect">
            <a:avLst>
              <a:gd name="adj" fmla="val 3846"/>
            </a:avLst>
          </a:prstGeom>
          <a:solidFill>
            <a:srgbClr val="FFFFFF">
              <a:alpha val="85000"/>
            </a:srgbClr>
          </a:solidFill>
          <a:ln w="25400" cap="flat" cmpd="sng">
            <a:noFill/>
            <a:prstDash val="solid"/>
            <a:round/>
          </a:ln>
          <a:effectLst>
            <a:outerShdw blurRad="127000" dist="635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99000" y="2032000"/>
            <a:ext cx="406400" cy="406400"/>
          </a:xfrm>
          <a:prstGeom prst="rect">
            <a:avLst/>
          </a:prstGeom>
        </p:spPr>
      </p:pic>
      <p:sp>
        <p:nvSpPr>
          <p:cNvPr id="10" name="AutoShape 10"/>
          <p:cNvSpPr/>
          <p:nvPr/>
        </p:nvSpPr>
        <p:spPr>
          <a:xfrm>
            <a:off x="5207000" y="2006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思维跃迁</a:t>
            </a:r>
            <a:r>
              <a:rPr lang="en-US" sz="2000" b="1" i="0" u="none" strike="noStrike" dirty="0" smtClean="0">
                <a:solidFill>
                  <a:srgbClr val="000000"/>
                </a:solidFill>
                <a:latin typeface="微软雅黑"/>
                <a:ea typeface="微软雅黑"/>
                <a:cs typeface="微软雅黑"/>
                <a:sym typeface="微软雅黑"/>
              </a:rPr>
              <a:t>：</a:t>
            </a:r>
          </a:p>
          <a:p>
            <a:pPr indent="0" algn="l">
              <a:lnSpc>
                <a:spcPct val="125000"/>
              </a:lnSpc>
              <a:defRPr/>
            </a:pPr>
            <a:r>
              <a:rPr lang="en-US" sz="2000" b="1" dirty="0" smtClean="0">
                <a:latin typeface="微软雅黑"/>
                <a:ea typeface="微软雅黑"/>
                <a:cs typeface="微软雅黑"/>
                <a:sym typeface="微软雅黑"/>
              </a:rPr>
              <a:t>        </a:t>
            </a:r>
            <a:r>
              <a:rPr lang="en-US" sz="2000" b="1" i="0" u="none" strike="noStrike" dirty="0" err="1" smtClean="0">
                <a:solidFill>
                  <a:srgbClr val="000000"/>
                </a:solidFill>
                <a:latin typeface="微软雅黑"/>
                <a:ea typeface="微软雅黑"/>
                <a:cs typeface="微软雅黑"/>
                <a:sym typeface="微软雅黑"/>
              </a:rPr>
              <a:t>系统论视角</a:t>
            </a:r>
            <a:endParaRPr lang="en-US" sz="1100" dirty="0"/>
          </a:p>
        </p:txBody>
      </p:sp>
      <p:cxnSp>
        <p:nvCxnSpPr>
          <p:cNvPr id="11" name="Connector 11"/>
          <p:cNvCxnSpPr/>
          <p:nvPr/>
        </p:nvCxnSpPr>
        <p:spPr>
          <a:xfrm rot="-15626">
            <a:off x="4699014" y="2801672"/>
            <a:ext cx="2794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sp>
        <p:nvSpPr>
          <p:cNvPr id="12" name="AutoShape 12"/>
          <p:cNvSpPr/>
          <p:nvPr/>
        </p:nvSpPr>
        <p:spPr>
          <a:xfrm>
            <a:off x="4699000" y="2667000"/>
            <a:ext cx="2794000" cy="2417956"/>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en-US" sz="1800" dirty="0" err="1" smtClean="0">
                <a:latin typeface="微软雅黑"/>
                <a:ea typeface="微软雅黑"/>
                <a:cs typeface="微软雅黑"/>
                <a:sym typeface="微软雅黑"/>
              </a:rPr>
              <a:t>体现从</a:t>
            </a:r>
            <a:r>
              <a:rPr lang="en-US" sz="1800" dirty="0" err="1">
                <a:latin typeface="微软雅黑"/>
                <a:ea typeface="微软雅黑"/>
                <a:cs typeface="微软雅黑"/>
                <a:sym typeface="微软雅黑"/>
              </a:rPr>
              <a:t>“割裂性”向“系统论”</a:t>
            </a:r>
            <a:r>
              <a:rPr lang="en-US" sz="1800" dirty="0" err="1" smtClean="0">
                <a:latin typeface="微软雅黑"/>
                <a:ea typeface="微软雅黑"/>
                <a:cs typeface="微软雅黑"/>
                <a:sym typeface="微软雅黑"/>
              </a:rPr>
              <a:t>的思维跃迁</a:t>
            </a:r>
            <a:r>
              <a:rPr lang="zh-CN" altLang="en-US" sz="1800" dirty="0">
                <a:latin typeface="微软雅黑"/>
                <a:ea typeface="微软雅黑"/>
                <a:cs typeface="微软雅黑"/>
                <a:sym typeface="微软雅黑"/>
              </a:rPr>
              <a:t>，</a:t>
            </a:r>
            <a:r>
              <a:rPr lang="en-US" sz="1800" dirty="0" err="1" smtClean="0">
                <a:latin typeface="微软雅黑"/>
                <a:ea typeface="微软雅黑"/>
                <a:cs typeface="微软雅黑"/>
                <a:sym typeface="微软雅黑"/>
              </a:rPr>
              <a:t>不再局限于单一主体或单一环节</a:t>
            </a:r>
            <a:r>
              <a:rPr lang="en-US" sz="1800" dirty="0" err="1">
                <a:latin typeface="微软雅黑"/>
                <a:ea typeface="微软雅黑"/>
                <a:cs typeface="微软雅黑"/>
                <a:sym typeface="微软雅黑"/>
              </a:rPr>
              <a:t>，而是建立起全局的、动态的、相互关联的分析视角</a:t>
            </a:r>
            <a:r>
              <a:rPr lang="en-US" sz="1800" dirty="0">
                <a:latin typeface="微软雅黑"/>
                <a:ea typeface="微软雅黑"/>
                <a:cs typeface="微软雅黑"/>
                <a:sym typeface="微软雅黑"/>
              </a:rPr>
              <a:t>。</a:t>
            </a:r>
          </a:p>
        </p:txBody>
      </p:sp>
      <p:sp>
        <p:nvSpPr>
          <p:cNvPr id="13" name="AutoShape 13"/>
          <p:cNvSpPr/>
          <p:nvPr/>
        </p:nvSpPr>
        <p:spPr>
          <a:xfrm>
            <a:off x="8128000" y="1778000"/>
            <a:ext cx="3302000" cy="4064000"/>
          </a:xfrm>
          <a:prstGeom prst="roundRect">
            <a:avLst>
              <a:gd name="adj" fmla="val 3846"/>
            </a:avLst>
          </a:prstGeom>
          <a:solidFill>
            <a:srgbClr val="FFFFFF">
              <a:alpha val="85000"/>
            </a:srgbClr>
          </a:solidFill>
          <a:ln w="25400" cap="flat" cmpd="sng">
            <a:noFill/>
            <a:prstDash val="solid"/>
            <a:round/>
          </a:ln>
          <a:effectLst>
            <a:outerShdw blurRad="127000" dist="635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82000" y="2032000"/>
            <a:ext cx="406400" cy="406400"/>
          </a:xfrm>
          <a:prstGeom prst="rect">
            <a:avLst/>
          </a:prstGeom>
        </p:spPr>
      </p:pic>
      <p:sp>
        <p:nvSpPr>
          <p:cNvPr id="15" name="AutoShape 15"/>
          <p:cNvSpPr/>
          <p:nvPr/>
        </p:nvSpPr>
        <p:spPr>
          <a:xfrm>
            <a:off x="8890000" y="2006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未来趋势</a:t>
            </a:r>
            <a:r>
              <a:rPr lang="en-US" sz="2000" b="1" i="0" u="none" strike="noStrike" dirty="0" smtClean="0">
                <a:solidFill>
                  <a:srgbClr val="000000"/>
                </a:solidFill>
                <a:latin typeface="微软雅黑"/>
                <a:ea typeface="微软雅黑"/>
                <a:cs typeface="微软雅黑"/>
                <a:sym typeface="微软雅黑"/>
              </a:rPr>
              <a:t>：</a:t>
            </a:r>
          </a:p>
          <a:p>
            <a:pPr indent="0" algn="l">
              <a:lnSpc>
                <a:spcPct val="125000"/>
              </a:lnSpc>
              <a:defRPr/>
            </a:pPr>
            <a:r>
              <a:rPr lang="en-US" sz="2000" b="1" dirty="0" smtClean="0">
                <a:latin typeface="微软雅黑"/>
                <a:ea typeface="微软雅黑"/>
                <a:cs typeface="微软雅黑"/>
                <a:sym typeface="微软雅黑"/>
              </a:rPr>
              <a:t>     </a:t>
            </a:r>
            <a:r>
              <a:rPr lang="en-US" sz="2000" b="1" i="0" u="none" strike="noStrike" dirty="0" err="1" smtClean="0">
                <a:solidFill>
                  <a:srgbClr val="000000"/>
                </a:solidFill>
                <a:latin typeface="微软雅黑"/>
                <a:ea typeface="微软雅黑"/>
                <a:cs typeface="微软雅黑"/>
                <a:sym typeface="微软雅黑"/>
              </a:rPr>
              <a:t>智能</a:t>
            </a:r>
            <a:r>
              <a:rPr lang="zh-CN" altLang="en-US" sz="2000" b="1" i="0" u="none" strike="noStrike" dirty="0" smtClean="0">
                <a:solidFill>
                  <a:srgbClr val="000000"/>
                </a:solidFill>
                <a:latin typeface="微软雅黑"/>
                <a:ea typeface="微软雅黑"/>
                <a:cs typeface="微软雅黑"/>
                <a:sym typeface="微软雅黑"/>
              </a:rPr>
              <a:t>延伸</a:t>
            </a:r>
            <a:r>
              <a:rPr lang="en-US" sz="2000" b="1" i="0" u="none" strike="noStrike" dirty="0" err="1" smtClean="0">
                <a:solidFill>
                  <a:srgbClr val="000000"/>
                </a:solidFill>
                <a:latin typeface="微软雅黑"/>
                <a:ea typeface="微软雅黑"/>
                <a:cs typeface="微软雅黑"/>
                <a:sym typeface="微软雅黑"/>
              </a:rPr>
              <a:t>穿透</a:t>
            </a:r>
            <a:endParaRPr lang="en-US" sz="1100" dirty="0"/>
          </a:p>
        </p:txBody>
      </p:sp>
      <p:cxnSp>
        <p:nvCxnSpPr>
          <p:cNvPr id="16" name="Connector 16"/>
          <p:cNvCxnSpPr/>
          <p:nvPr/>
        </p:nvCxnSpPr>
        <p:spPr>
          <a:xfrm rot="-15626">
            <a:off x="8382014" y="2801672"/>
            <a:ext cx="2794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sp>
        <p:nvSpPr>
          <p:cNvPr id="17" name="AutoShape 17"/>
          <p:cNvSpPr/>
          <p:nvPr/>
        </p:nvSpPr>
        <p:spPr>
          <a:xfrm>
            <a:off x="8382000" y="2667000"/>
            <a:ext cx="2794000" cy="2794000"/>
          </a:xfrm>
          <a:prstGeom prst="rect">
            <a:avLst/>
          </a:prstGeom>
          <a:noFill/>
          <a:ln w="12700" cap="flat" cmpd="sng">
            <a:noFill/>
            <a:prstDash val="solid"/>
            <a:round/>
          </a:ln>
        </p:spPr>
        <p:txBody>
          <a:bodyPr vert="horz" wrap="square" lIns="0" tIns="0" rIns="0" bIns="0" rtlCol="0" anchor="ctr" anchorCtr="0"/>
          <a:lstStyle/>
          <a:p>
            <a:pPr indent="0">
              <a:lnSpc>
                <a:spcPct val="150000"/>
              </a:lnSpc>
              <a:defRPr/>
            </a:pPr>
            <a:r>
              <a:rPr lang="en-US" sz="1800" dirty="0" err="1" smtClean="0">
                <a:latin typeface="微软雅黑"/>
                <a:ea typeface="微软雅黑"/>
                <a:cs typeface="微软雅黑"/>
                <a:sym typeface="微软雅黑"/>
              </a:rPr>
              <a:t>随着智能技术</a:t>
            </a:r>
            <a:r>
              <a:rPr lang="zh-CN" altLang="en-US" sz="1800" dirty="0" smtClean="0">
                <a:latin typeface="微软雅黑"/>
                <a:ea typeface="微软雅黑"/>
                <a:cs typeface="微软雅黑"/>
                <a:sym typeface="微软雅黑"/>
              </a:rPr>
              <a:t>的</a:t>
            </a:r>
            <a:r>
              <a:rPr lang="en-US" sz="1800" dirty="0" err="1" smtClean="0">
                <a:latin typeface="微软雅黑"/>
                <a:ea typeface="微软雅黑"/>
                <a:cs typeface="微软雅黑"/>
                <a:sym typeface="微软雅黑"/>
              </a:rPr>
              <a:t>发展</a:t>
            </a:r>
            <a:r>
              <a:rPr lang="en-US" sz="1800" dirty="0" err="1">
                <a:latin typeface="微软雅黑"/>
                <a:ea typeface="微软雅黑"/>
                <a:cs typeface="微软雅黑"/>
                <a:sym typeface="微软雅黑"/>
              </a:rPr>
              <a:t>，数据挖掘、</a:t>
            </a:r>
            <a:r>
              <a:rPr lang="en-US" sz="1800" dirty="0" err="1" smtClean="0">
                <a:latin typeface="微软雅黑"/>
                <a:ea typeface="微软雅黑"/>
                <a:cs typeface="微软雅黑"/>
                <a:sym typeface="微软雅黑"/>
              </a:rPr>
              <a:t>知识图谱等将实现智能穿透，让审计的系统论思维建立在坚实的数据基础上</a:t>
            </a:r>
            <a:r>
              <a:rPr lang="zh-CN" altLang="en-US" sz="1800" dirty="0" err="1">
                <a:latin typeface="微软雅黑"/>
                <a:ea typeface="微软雅黑"/>
                <a:cs typeface="微软雅黑"/>
                <a:sym typeface="微软雅黑"/>
              </a:rPr>
              <a:t>以</a:t>
            </a:r>
            <a:r>
              <a:rPr lang="en-US" sz="1800" dirty="0" err="1" smtClean="0">
                <a:latin typeface="微软雅黑"/>
                <a:ea typeface="微软雅黑"/>
                <a:cs typeface="微软雅黑"/>
                <a:sym typeface="微软雅黑"/>
              </a:rPr>
              <a:t>实现更精准的风险识别</a:t>
            </a:r>
            <a:r>
              <a:rPr lang="en-US" sz="1800" dirty="0">
                <a:latin typeface="微软雅黑"/>
                <a:ea typeface="微软雅黑"/>
                <a:cs typeface="微软雅黑"/>
                <a:sym typeface="微软雅黑"/>
              </a:rPr>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1778000"/>
            <a:ext cx="12192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03</a:t>
            </a:r>
            <a:endParaRPr lang="en-US" sz="1100"/>
          </a:p>
        </p:txBody>
      </p:sp>
      <p:sp>
        <p:nvSpPr>
          <p:cNvPr id="3" name="AutoShape 3"/>
          <p:cNvSpPr/>
          <p:nvPr/>
        </p:nvSpPr>
        <p:spPr>
          <a:xfrm>
            <a:off x="0" y="2921000"/>
            <a:ext cx="12192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dirty="0" err="1">
                <a:solidFill>
                  <a:srgbClr val="000000"/>
                </a:solidFill>
                <a:latin typeface="微软雅黑"/>
                <a:ea typeface="微软雅黑"/>
                <a:cs typeface="微软雅黑"/>
                <a:sym typeface="微软雅黑"/>
              </a:rPr>
              <a:t>鉴证经济责任</a:t>
            </a:r>
            <a:endParaRPr lang="en-US" sz="4800" dirty="0"/>
          </a:p>
        </p:txBody>
      </p:sp>
      <p:cxnSp>
        <p:nvCxnSpPr>
          <p:cNvPr id="4" name="Connector 4"/>
          <p:cNvCxnSpPr/>
          <p:nvPr/>
        </p:nvCxnSpPr>
        <p:spPr>
          <a:xfrm rot="-57290">
            <a:off x="5715053" y="3676650"/>
            <a:ext cx="7620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5" name="AutoShape 5"/>
          <p:cNvSpPr/>
          <p:nvPr/>
        </p:nvSpPr>
        <p:spPr>
          <a:xfrm>
            <a:off x="0" y="440998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0" i="0" u="none" strike="noStrike" dirty="0" err="1">
                <a:solidFill>
                  <a:srgbClr val="000000"/>
                </a:solidFill>
                <a:latin typeface="微软雅黑"/>
                <a:ea typeface="微软雅黑"/>
                <a:cs typeface="微软雅黑"/>
                <a:sym typeface="微软雅黑"/>
              </a:rPr>
              <a:t>依法依规问责，客观公正定责</a:t>
            </a:r>
            <a:endParaRPr lang="en-US" sz="11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本章导语</a:t>
            </a:r>
            <a:endParaRPr lang="en-US" sz="1100"/>
          </a:p>
        </p:txBody>
      </p:sp>
      <p:sp>
        <p:nvSpPr>
          <p:cNvPr id="3" name="AutoShape 3"/>
          <p:cNvSpPr/>
          <p:nvPr/>
        </p:nvSpPr>
        <p:spPr>
          <a:xfrm>
            <a:off x="762000" y="1397000"/>
            <a:ext cx="10668000" cy="5080000"/>
          </a:xfrm>
          <a:prstGeom prst="roundRect">
            <a:avLst>
              <a:gd name="adj" fmla="val 2500"/>
            </a:avLst>
          </a:prstGeom>
          <a:solidFill>
            <a:srgbClr val="FFFFFF">
              <a:alpha val="85000"/>
            </a:srgbClr>
          </a:solidFill>
          <a:ln cap="flat" cmpd="sng">
            <a:solidFill>
              <a:srgbClr val="E6CFCF">
                <a:alpha val="85000"/>
              </a:srgbClr>
            </a:solidFill>
            <a:prstDash val="solid"/>
            <a:round/>
          </a:ln>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43000" y="1778000"/>
            <a:ext cx="406400" cy="406400"/>
          </a:xfrm>
          <a:prstGeom prst="rect">
            <a:avLst/>
          </a:prstGeom>
        </p:spPr>
      </p:pic>
      <p:sp>
        <p:nvSpPr>
          <p:cNvPr id="5" name="AutoShape 5"/>
          <p:cNvSpPr/>
          <p:nvPr/>
        </p:nvSpPr>
        <p:spPr>
          <a:xfrm>
            <a:off x="1651000" y="1752600"/>
            <a:ext cx="939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审计核心：依法依规，客观公正</a:t>
            </a:r>
            <a:endParaRPr lang="en-US" sz="1100"/>
          </a:p>
        </p:txBody>
      </p:sp>
      <p:sp>
        <p:nvSpPr>
          <p:cNvPr id="6" name="AutoShape 6"/>
          <p:cNvSpPr/>
          <p:nvPr/>
        </p:nvSpPr>
        <p:spPr>
          <a:xfrm>
            <a:off x="1651000" y="2286000"/>
            <a:ext cx="9398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000000"/>
                </a:solidFill>
                <a:latin typeface="微软雅黑"/>
                <a:ea typeface="微软雅黑"/>
                <a:cs typeface="微软雅黑"/>
                <a:sym typeface="微软雅黑"/>
              </a:rPr>
              <a:t>经济责任审计的核心在于依法依规问责，客观公正定责，并发表准确无误的鉴证意见。</a:t>
            </a:r>
            <a:endParaRPr lang="en-US" sz="1100"/>
          </a:p>
        </p:txBody>
      </p:sp>
      <p:cxnSp>
        <p:nvCxnSpPr>
          <p:cNvPr id="7" name="Connector 7"/>
          <p:cNvCxnSpPr/>
          <p:nvPr/>
        </p:nvCxnSpPr>
        <p:spPr>
          <a:xfrm rot="-4407">
            <a:off x="1143004" y="3422650"/>
            <a:ext cx="9906008"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143000" y="3810000"/>
            <a:ext cx="406400" cy="406400"/>
          </a:xfrm>
          <a:prstGeom prst="rect">
            <a:avLst/>
          </a:prstGeom>
        </p:spPr>
      </p:pic>
      <p:sp>
        <p:nvSpPr>
          <p:cNvPr id="9" name="AutoShape 9"/>
          <p:cNvSpPr/>
          <p:nvPr/>
        </p:nvSpPr>
        <p:spPr>
          <a:xfrm>
            <a:off x="1651000" y="3784600"/>
            <a:ext cx="939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最大挑战：正确归责，辩证认知</a:t>
            </a:r>
            <a:endParaRPr lang="en-US" sz="1100"/>
          </a:p>
        </p:txBody>
      </p:sp>
      <p:sp>
        <p:nvSpPr>
          <p:cNvPr id="10" name="AutoShape 10"/>
          <p:cNvSpPr/>
          <p:nvPr/>
        </p:nvSpPr>
        <p:spPr>
          <a:xfrm>
            <a:off x="1651000" y="4318000"/>
            <a:ext cx="9398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000000"/>
                </a:solidFill>
                <a:latin typeface="微软雅黑"/>
                <a:ea typeface="微软雅黑"/>
                <a:cs typeface="微软雅黑"/>
                <a:sym typeface="微软雅黑"/>
              </a:rPr>
              <a:t>需辩证认知原因与结果、直接与间接、主观与客观的复杂情况，在错综复杂的关系中界定经济责任，确保责任认定的公正性和准确性。</a:t>
            </a:r>
            <a:endParaRPr lang="en-US" sz="110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第一节 经济责任与鉴证功能</a:t>
            </a:r>
            <a:endParaRPr lang="en-US" sz="1100" dirty="0"/>
          </a:p>
        </p:txBody>
      </p:sp>
      <p:sp>
        <p:nvSpPr>
          <p:cNvPr id="3" name="AutoShape 3"/>
          <p:cNvSpPr/>
          <p:nvPr/>
        </p:nvSpPr>
        <p:spPr>
          <a:xfrm>
            <a:off x="762000" y="1778000"/>
            <a:ext cx="3302000" cy="4064000"/>
          </a:xfrm>
          <a:prstGeom prst="roundRect">
            <a:avLst>
              <a:gd name="adj" fmla="val 3846"/>
            </a:avLst>
          </a:prstGeom>
          <a:solidFill>
            <a:srgbClr val="FFFFFF">
              <a:alpha val="90000"/>
            </a:srgbClr>
          </a:solidFill>
          <a:ln w="254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968500" y="2095500"/>
            <a:ext cx="889000" cy="889000"/>
          </a:xfrm>
          <a:prstGeom prst="rect">
            <a:avLst/>
          </a:prstGeom>
        </p:spPr>
      </p:pic>
      <p:sp>
        <p:nvSpPr>
          <p:cNvPr id="5" name="AutoShape 5"/>
          <p:cNvSpPr/>
          <p:nvPr/>
        </p:nvSpPr>
        <p:spPr>
          <a:xfrm>
            <a:off x="889000" y="3111500"/>
            <a:ext cx="304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直接责任</a:t>
            </a:r>
            <a:endParaRPr lang="en-US" sz="1100"/>
          </a:p>
        </p:txBody>
      </p:sp>
      <p:cxnSp>
        <p:nvCxnSpPr>
          <p:cNvPr id="6" name="Connector 6"/>
          <p:cNvCxnSpPr/>
          <p:nvPr/>
        </p:nvCxnSpPr>
        <p:spPr>
          <a:xfrm rot="-17188">
            <a:off x="1143016" y="3676650"/>
            <a:ext cx="2540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sp>
        <p:nvSpPr>
          <p:cNvPr id="7" name="AutoShape 7"/>
          <p:cNvSpPr/>
          <p:nvPr/>
        </p:nvSpPr>
        <p:spPr>
          <a:xfrm>
            <a:off x="889000" y="3810000"/>
            <a:ext cx="3048000" cy="1778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800" b="1" i="0" u="none" strike="noStrike">
                <a:solidFill>
                  <a:srgbClr val="000000"/>
                </a:solidFill>
                <a:latin typeface="微软雅黑"/>
                <a:ea typeface="微软雅黑"/>
                <a:cs typeface="微软雅黑"/>
                <a:sym typeface="微软雅黑"/>
              </a:rPr>
              <a:t>核心特征：</a:t>
            </a:r>
            <a:endParaRPr lang="en-US" sz="1100"/>
          </a:p>
          <a:p>
            <a:pPr indent="0" algn="ctr">
              <a:lnSpc>
                <a:spcPct val="108333"/>
              </a:lnSpc>
            </a:pPr>
            <a:r>
              <a:rPr lang="en-US" sz="1600" b="0" i="0" u="none" strike="noStrike">
                <a:solidFill>
                  <a:srgbClr val="000000"/>
                </a:solidFill>
                <a:latin typeface="微软雅黑"/>
                <a:ea typeface="微软雅黑"/>
                <a:cs typeface="微软雅黑"/>
                <a:sym typeface="微软雅黑"/>
              </a:rPr>
              <a:t>主动性、直接性</a:t>
            </a:r>
          </a:p>
          <a:p>
            <a:pPr indent="0" algn="ctr">
              <a:lnSpc>
                <a:spcPct val="108333"/>
              </a:lnSpc>
            </a:pPr>
            <a:r>
              <a:rPr lang="en-US" sz="1600" b="0" i="0" u="none" strike="noStrike">
                <a:solidFill>
                  <a:srgbClr val="000000"/>
                </a:solidFill>
                <a:latin typeface="微软雅黑"/>
                <a:ea typeface="微软雅黑"/>
                <a:cs typeface="微软雅黑"/>
                <a:sym typeface="微软雅黑"/>
              </a:rPr>
              <a:t>强调个人的直接参与</a:t>
            </a:r>
          </a:p>
        </p:txBody>
      </p:sp>
      <p:sp>
        <p:nvSpPr>
          <p:cNvPr id="8" name="AutoShape 8"/>
          <p:cNvSpPr/>
          <p:nvPr/>
        </p:nvSpPr>
        <p:spPr>
          <a:xfrm>
            <a:off x="4445000" y="1778000"/>
            <a:ext cx="3302000" cy="4064000"/>
          </a:xfrm>
          <a:prstGeom prst="roundRect">
            <a:avLst>
              <a:gd name="adj" fmla="val 3846"/>
            </a:avLst>
          </a:prstGeom>
          <a:solidFill>
            <a:srgbClr val="FFFFFF">
              <a:alpha val="90000"/>
            </a:srgbClr>
          </a:solidFill>
          <a:ln w="254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651500" y="2095500"/>
            <a:ext cx="889000" cy="889000"/>
          </a:xfrm>
          <a:prstGeom prst="rect">
            <a:avLst/>
          </a:prstGeom>
        </p:spPr>
      </p:pic>
      <p:sp>
        <p:nvSpPr>
          <p:cNvPr id="10" name="AutoShape 10"/>
          <p:cNvSpPr/>
          <p:nvPr/>
        </p:nvSpPr>
        <p:spPr>
          <a:xfrm>
            <a:off x="4572000" y="3111500"/>
            <a:ext cx="304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主管责任</a:t>
            </a:r>
            <a:endParaRPr lang="en-US" sz="1100"/>
          </a:p>
        </p:txBody>
      </p:sp>
      <p:cxnSp>
        <p:nvCxnSpPr>
          <p:cNvPr id="11" name="Connector 11"/>
          <p:cNvCxnSpPr/>
          <p:nvPr/>
        </p:nvCxnSpPr>
        <p:spPr>
          <a:xfrm rot="-17188">
            <a:off x="4826016" y="3676650"/>
            <a:ext cx="2540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sp>
        <p:nvSpPr>
          <p:cNvPr id="12" name="AutoShape 12"/>
          <p:cNvSpPr/>
          <p:nvPr/>
        </p:nvSpPr>
        <p:spPr>
          <a:xfrm>
            <a:off x="4572000" y="3810000"/>
            <a:ext cx="3048000" cy="1778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800" b="1" i="0" u="none" strike="noStrike">
                <a:solidFill>
                  <a:srgbClr val="000000"/>
                </a:solidFill>
                <a:latin typeface="微软雅黑"/>
                <a:ea typeface="微软雅黑"/>
                <a:cs typeface="微软雅黑"/>
                <a:sym typeface="微软雅黑"/>
              </a:rPr>
              <a:t>核心特征：</a:t>
            </a:r>
            <a:endParaRPr lang="en-US" sz="1100"/>
          </a:p>
          <a:p>
            <a:pPr indent="0" algn="ctr">
              <a:lnSpc>
                <a:spcPct val="108333"/>
              </a:lnSpc>
            </a:pPr>
            <a:r>
              <a:rPr lang="en-US" sz="1600" b="0" i="0" u="none" strike="noStrike">
                <a:solidFill>
                  <a:srgbClr val="000000"/>
                </a:solidFill>
                <a:latin typeface="微软雅黑"/>
                <a:ea typeface="微软雅黑"/>
                <a:cs typeface="微软雅黑"/>
                <a:sym typeface="微软雅黑"/>
              </a:rPr>
              <a:t>分管性、领域性</a:t>
            </a:r>
          </a:p>
          <a:p>
            <a:pPr indent="0" algn="ctr">
              <a:lnSpc>
                <a:spcPct val="108333"/>
              </a:lnSpc>
            </a:pPr>
            <a:r>
              <a:rPr lang="en-US" sz="1600" b="0" i="0" u="none" strike="noStrike">
                <a:solidFill>
                  <a:srgbClr val="000000"/>
                </a:solidFill>
                <a:latin typeface="微软雅黑"/>
                <a:ea typeface="微软雅黑"/>
                <a:cs typeface="微软雅黑"/>
                <a:sym typeface="微软雅黑"/>
              </a:rPr>
              <a:t>针对分管领域的领导责任</a:t>
            </a:r>
          </a:p>
        </p:txBody>
      </p:sp>
      <p:sp>
        <p:nvSpPr>
          <p:cNvPr id="13" name="AutoShape 13"/>
          <p:cNvSpPr/>
          <p:nvPr/>
        </p:nvSpPr>
        <p:spPr>
          <a:xfrm>
            <a:off x="8128000" y="1778000"/>
            <a:ext cx="3302000" cy="4064000"/>
          </a:xfrm>
          <a:prstGeom prst="roundRect">
            <a:avLst>
              <a:gd name="adj" fmla="val 3846"/>
            </a:avLst>
          </a:prstGeom>
          <a:solidFill>
            <a:srgbClr val="FFFFFF">
              <a:alpha val="90000"/>
            </a:srgbClr>
          </a:solidFill>
          <a:ln w="254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9334500" y="2095500"/>
            <a:ext cx="889000" cy="889000"/>
          </a:xfrm>
          <a:prstGeom prst="rect">
            <a:avLst/>
          </a:prstGeom>
        </p:spPr>
      </p:pic>
      <p:sp>
        <p:nvSpPr>
          <p:cNvPr id="15" name="AutoShape 15"/>
          <p:cNvSpPr/>
          <p:nvPr/>
        </p:nvSpPr>
        <p:spPr>
          <a:xfrm>
            <a:off x="8255000" y="3111500"/>
            <a:ext cx="304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领导责任</a:t>
            </a:r>
            <a:endParaRPr lang="en-US" sz="1100"/>
          </a:p>
        </p:txBody>
      </p:sp>
      <p:cxnSp>
        <p:nvCxnSpPr>
          <p:cNvPr id="16" name="Connector 16"/>
          <p:cNvCxnSpPr/>
          <p:nvPr/>
        </p:nvCxnSpPr>
        <p:spPr>
          <a:xfrm rot="-17188">
            <a:off x="8509016" y="3676650"/>
            <a:ext cx="2540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sp>
        <p:nvSpPr>
          <p:cNvPr id="17" name="AutoShape 17"/>
          <p:cNvSpPr/>
          <p:nvPr/>
        </p:nvSpPr>
        <p:spPr>
          <a:xfrm>
            <a:off x="8255000" y="3810000"/>
            <a:ext cx="3048000" cy="1778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800" b="1" i="0" u="none" strike="noStrike">
                <a:solidFill>
                  <a:srgbClr val="000000"/>
                </a:solidFill>
                <a:latin typeface="微软雅黑"/>
                <a:ea typeface="微软雅黑"/>
                <a:cs typeface="微软雅黑"/>
                <a:sym typeface="微软雅黑"/>
              </a:rPr>
              <a:t>核心特征：</a:t>
            </a:r>
            <a:endParaRPr lang="en-US" sz="1100"/>
          </a:p>
          <a:p>
            <a:pPr indent="0" algn="ctr">
              <a:lnSpc>
                <a:spcPct val="108333"/>
              </a:lnSpc>
            </a:pPr>
            <a:r>
              <a:rPr lang="en-US" sz="1600" b="0" i="0" u="none" strike="noStrike">
                <a:solidFill>
                  <a:srgbClr val="000000"/>
                </a:solidFill>
                <a:latin typeface="微软雅黑"/>
                <a:ea typeface="微软雅黑"/>
                <a:cs typeface="微软雅黑"/>
                <a:sym typeface="微软雅黑"/>
              </a:rPr>
              <a:t>全局性、间接性</a:t>
            </a:r>
          </a:p>
          <a:p>
            <a:pPr indent="0" algn="ctr">
              <a:lnSpc>
                <a:spcPct val="108333"/>
              </a:lnSpc>
            </a:pPr>
            <a:r>
              <a:rPr lang="en-US" sz="1600" b="0" i="0" u="none" strike="noStrike">
                <a:solidFill>
                  <a:srgbClr val="000000"/>
                </a:solidFill>
                <a:latin typeface="微软雅黑"/>
                <a:ea typeface="微软雅黑"/>
                <a:cs typeface="微软雅黑"/>
                <a:sym typeface="微软雅黑"/>
              </a:rPr>
              <a:t>对单位全局工作的领导</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3200" b="1" i="0" u="none" strike="noStrike" dirty="0" smtClean="0">
                <a:solidFill>
                  <a:srgbClr val="000000"/>
                </a:solidFill>
                <a:latin typeface="微软雅黑"/>
                <a:ea typeface="微软雅黑"/>
                <a:cs typeface="微软雅黑"/>
                <a:sym typeface="微软雅黑"/>
              </a:rPr>
              <a:t>第</a:t>
            </a:r>
            <a:r>
              <a:rPr lang="zh-CN" altLang="en-US" sz="3200" b="1" i="0" u="none" strike="noStrike" dirty="0" smtClean="0">
                <a:solidFill>
                  <a:srgbClr val="000000"/>
                </a:solidFill>
                <a:latin typeface="微软雅黑"/>
                <a:ea typeface="微软雅黑"/>
                <a:cs typeface="微软雅黑"/>
                <a:sym typeface="微软雅黑"/>
              </a:rPr>
              <a:t>二</a:t>
            </a:r>
            <a:r>
              <a:rPr lang="en-US" sz="3200" b="1" i="0" u="none" strike="noStrike" dirty="0" smtClean="0">
                <a:solidFill>
                  <a:srgbClr val="000000"/>
                </a:solidFill>
                <a:latin typeface="微软雅黑"/>
                <a:ea typeface="微软雅黑"/>
                <a:cs typeface="微软雅黑"/>
                <a:sym typeface="微软雅黑"/>
              </a:rPr>
              <a:t>节 </a:t>
            </a:r>
            <a:r>
              <a:rPr lang="zh-CN" altLang="en-US" sz="3200" b="1" dirty="0" smtClean="0">
                <a:latin typeface="微软雅黑"/>
                <a:ea typeface="微软雅黑"/>
                <a:cs typeface="微软雅黑"/>
                <a:sym typeface="微软雅黑"/>
              </a:rPr>
              <a:t>辨析与鉴证直接责任</a:t>
            </a:r>
            <a:endParaRPr lang="en-US" sz="1100" dirty="0"/>
          </a:p>
        </p:txBody>
      </p:sp>
      <p:sp>
        <p:nvSpPr>
          <p:cNvPr id="3" name="AutoShape 3"/>
          <p:cNvSpPr/>
          <p:nvPr/>
        </p:nvSpPr>
        <p:spPr>
          <a:xfrm>
            <a:off x="721273" y="1497334"/>
            <a:ext cx="3173664" cy="4716346"/>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90358" y="1740533"/>
            <a:ext cx="406400" cy="406400"/>
          </a:xfrm>
          <a:prstGeom prst="rect">
            <a:avLst/>
          </a:prstGeom>
        </p:spPr>
      </p:pic>
      <p:sp>
        <p:nvSpPr>
          <p:cNvPr id="5" name="AutoShape 5"/>
          <p:cNvSpPr/>
          <p:nvPr/>
        </p:nvSpPr>
        <p:spPr>
          <a:xfrm>
            <a:off x="1576088" y="1692521"/>
            <a:ext cx="2222500" cy="4826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直接责任</a:t>
            </a:r>
            <a:endParaRPr lang="en-US" sz="1100" dirty="0"/>
          </a:p>
        </p:txBody>
      </p:sp>
      <p:cxnSp>
        <p:nvCxnSpPr>
          <p:cNvPr id="6" name="Connector 6"/>
          <p:cNvCxnSpPr/>
          <p:nvPr/>
        </p:nvCxnSpPr>
        <p:spPr>
          <a:xfrm rot="-16370">
            <a:off x="1004749" y="2276216"/>
            <a:ext cx="2667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7" name="AutoShape 7"/>
          <p:cNvSpPr/>
          <p:nvPr/>
        </p:nvSpPr>
        <p:spPr>
          <a:xfrm>
            <a:off x="1016001" y="3067798"/>
            <a:ext cx="2730530" cy="293099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领导干部在其职责范围内不履行或者不正确履行职责，对造成的损失或者后果起决定性作用的行为，包括直接负责的主管人员和其他直接责任人员</a:t>
            </a:r>
            <a:r>
              <a:rPr lang="zh-CN" altLang="en-US" sz="1600" dirty="0" smtClean="0">
                <a:solidFill>
                  <a:schemeClr val="tx1"/>
                </a:solidFill>
                <a:latin typeface="微软雅黑"/>
                <a:ea typeface="微软雅黑"/>
                <a:cs typeface="微软雅黑"/>
                <a:sym typeface="微软雅黑"/>
              </a:rPr>
              <a:t>。</a:t>
            </a:r>
            <a:r>
              <a:rPr lang="zh-CN" altLang="en-US" sz="1600" dirty="0" smtClean="0">
                <a:solidFill>
                  <a:srgbClr val="C00000"/>
                </a:solidFill>
                <a:latin typeface="微软雅黑"/>
                <a:ea typeface="微软雅黑"/>
                <a:cs typeface="微软雅黑"/>
                <a:sym typeface="微软雅黑"/>
              </a:rPr>
              <a:t>直接负责的主管人员</a:t>
            </a:r>
            <a:r>
              <a:rPr lang="zh-CN" altLang="en-US" sz="1600" dirty="0" smtClean="0">
                <a:latin typeface="微软雅黑"/>
                <a:ea typeface="微软雅黑"/>
                <a:cs typeface="微软雅黑"/>
                <a:sym typeface="微软雅黑"/>
              </a:rPr>
              <a:t>是起决定、批准、授意、纵容、指挥等作用的人员，一般是单位的负责人，包括法定代表人。</a:t>
            </a:r>
            <a:r>
              <a:rPr lang="zh-CN" altLang="en-US" sz="1600" dirty="0" smtClean="0">
                <a:solidFill>
                  <a:srgbClr val="C00000"/>
                </a:solidFill>
                <a:latin typeface="微软雅黑"/>
                <a:ea typeface="微软雅黑"/>
                <a:cs typeface="微软雅黑"/>
                <a:sym typeface="微软雅黑"/>
              </a:rPr>
              <a:t>其他直接责任人员</a:t>
            </a:r>
            <a:r>
              <a:rPr lang="zh-CN" altLang="en-US" sz="1600" dirty="0" smtClean="0">
                <a:latin typeface="微软雅黑"/>
                <a:ea typeface="微软雅黑"/>
                <a:cs typeface="微软雅黑"/>
                <a:sym typeface="微软雅黑"/>
              </a:rPr>
              <a:t>是起较大作用的人员，既可以是单位的经营管理人员，也可以是单位的职工。</a:t>
            </a:r>
            <a:endParaRPr lang="en-US" sz="1600" dirty="0"/>
          </a:p>
          <a:p>
            <a:pPr indent="0" algn="l">
              <a:lnSpc>
                <a:spcPct val="125000"/>
              </a:lnSpc>
            </a:pPr>
            <a:r>
              <a:rPr lang="en-US" sz="1600" i="0" u="none" strike="noStrike" dirty="0">
                <a:solidFill>
                  <a:srgbClr val="000000"/>
                </a:solidFill>
                <a:latin typeface="微软雅黑"/>
                <a:ea typeface="微软雅黑"/>
                <a:cs typeface="微软雅黑"/>
                <a:sym typeface="微软雅黑"/>
              </a:rPr>
              <a:t/>
            </a:r>
            <a:br>
              <a:rPr lang="en-US" sz="1600" i="0" u="none" strike="noStrike" dirty="0">
                <a:solidFill>
                  <a:srgbClr val="000000"/>
                </a:solidFill>
                <a:latin typeface="微软雅黑"/>
                <a:ea typeface="微软雅黑"/>
                <a:cs typeface="微软雅黑"/>
                <a:sym typeface="微软雅黑"/>
              </a:rPr>
            </a:br>
            <a:endParaRPr lang="en-US" sz="1600" i="0" u="none" strike="noStrike" dirty="0">
              <a:solidFill>
                <a:srgbClr val="000000"/>
              </a:solidFill>
              <a:latin typeface="微软雅黑"/>
              <a:ea typeface="微软雅黑"/>
              <a:cs typeface="微软雅黑"/>
              <a:sym typeface="微软雅黑"/>
            </a:endParaRPr>
          </a:p>
        </p:txBody>
      </p:sp>
      <p:sp>
        <p:nvSpPr>
          <p:cNvPr id="8" name="AutoShape 8"/>
          <p:cNvSpPr/>
          <p:nvPr/>
        </p:nvSpPr>
        <p:spPr>
          <a:xfrm>
            <a:off x="4178397" y="1497334"/>
            <a:ext cx="2506170" cy="4716346"/>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422884" y="1751999"/>
            <a:ext cx="406400" cy="406400"/>
          </a:xfrm>
          <a:prstGeom prst="rect">
            <a:avLst/>
          </a:prstGeom>
        </p:spPr>
      </p:pic>
      <p:sp>
        <p:nvSpPr>
          <p:cNvPr id="10" name="AutoShape 10"/>
          <p:cNvSpPr/>
          <p:nvPr/>
        </p:nvSpPr>
        <p:spPr>
          <a:xfrm>
            <a:off x="5021167" y="1740533"/>
            <a:ext cx="2222500" cy="4826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必要条件</a:t>
            </a:r>
            <a:endParaRPr lang="en-US" sz="1100" dirty="0"/>
          </a:p>
        </p:txBody>
      </p:sp>
      <p:cxnSp>
        <p:nvCxnSpPr>
          <p:cNvPr id="11" name="Connector 11"/>
          <p:cNvCxnSpPr/>
          <p:nvPr/>
        </p:nvCxnSpPr>
        <p:spPr>
          <a:xfrm flipV="1">
            <a:off x="4422884" y="2269866"/>
            <a:ext cx="1989831"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2" name="AutoShape 12"/>
          <p:cNvSpPr/>
          <p:nvPr/>
        </p:nvSpPr>
        <p:spPr>
          <a:xfrm>
            <a:off x="4422883" y="2445209"/>
            <a:ext cx="1989831" cy="3111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一是属于职责范围内的行为；</a:t>
            </a:r>
            <a:endParaRPr lang="en-US" altLang="zh-CN" sz="1600" dirty="0" smtClean="0">
              <a:latin typeface="微软雅黑"/>
              <a:ea typeface="微软雅黑"/>
              <a:cs typeface="微软雅黑"/>
              <a:sym typeface="微软雅黑"/>
            </a:endParaRPr>
          </a:p>
          <a:p>
            <a:pPr>
              <a:lnSpc>
                <a:spcPct val="125000"/>
              </a:lnSpc>
              <a:defRPr/>
            </a:pPr>
            <a:endParaRPr lang="en-US" altLang="zh-CN" sz="1600" dirty="0" smtClean="0">
              <a:latin typeface="微软雅黑"/>
              <a:ea typeface="微软雅黑"/>
              <a:cs typeface="微软雅黑"/>
              <a:sym typeface="微软雅黑"/>
            </a:endParaRPr>
          </a:p>
          <a:p>
            <a:pPr>
              <a:lnSpc>
                <a:spcPct val="125000"/>
              </a:lnSpc>
              <a:defRPr/>
            </a:pPr>
            <a:r>
              <a:rPr lang="zh-CN" altLang="en-US" sz="1600" dirty="0" smtClean="0">
                <a:latin typeface="微软雅黑"/>
                <a:ea typeface="微软雅黑"/>
                <a:cs typeface="微软雅黑"/>
                <a:sym typeface="微软雅黑"/>
              </a:rPr>
              <a:t>二是起着决定性的作用；</a:t>
            </a:r>
            <a:endParaRPr lang="en-US" altLang="zh-CN" sz="1600" dirty="0" smtClean="0">
              <a:latin typeface="微软雅黑"/>
              <a:ea typeface="微软雅黑"/>
              <a:cs typeface="微软雅黑"/>
              <a:sym typeface="微软雅黑"/>
            </a:endParaRPr>
          </a:p>
          <a:p>
            <a:pPr>
              <a:lnSpc>
                <a:spcPct val="125000"/>
              </a:lnSpc>
              <a:defRPr/>
            </a:pPr>
            <a:endParaRPr lang="en-US" altLang="zh-CN" sz="1600" dirty="0" smtClean="0">
              <a:latin typeface="微软雅黑"/>
              <a:ea typeface="微软雅黑"/>
              <a:cs typeface="微软雅黑"/>
              <a:sym typeface="微软雅黑"/>
            </a:endParaRPr>
          </a:p>
          <a:p>
            <a:pPr>
              <a:lnSpc>
                <a:spcPct val="125000"/>
              </a:lnSpc>
              <a:defRPr/>
            </a:pPr>
            <a:r>
              <a:rPr lang="zh-CN" altLang="en-US" sz="1600" dirty="0" smtClean="0">
                <a:latin typeface="微软雅黑"/>
                <a:ea typeface="微软雅黑"/>
                <a:cs typeface="微软雅黑"/>
                <a:sym typeface="微软雅黑"/>
              </a:rPr>
              <a:t>三是不履行或不正确履行职责。</a:t>
            </a:r>
            <a:endParaRPr lang="en-US" sz="1400" i="0" u="none" strike="noStrike" dirty="0">
              <a:solidFill>
                <a:srgbClr val="000000"/>
              </a:solidFill>
              <a:latin typeface="微软雅黑"/>
              <a:ea typeface="微软雅黑"/>
              <a:cs typeface="微软雅黑"/>
              <a:sym typeface="微软雅黑"/>
            </a:endParaRPr>
          </a:p>
        </p:txBody>
      </p:sp>
      <p:sp>
        <p:nvSpPr>
          <p:cNvPr id="13" name="AutoShape 13"/>
          <p:cNvSpPr/>
          <p:nvPr/>
        </p:nvSpPr>
        <p:spPr>
          <a:xfrm>
            <a:off x="6921063" y="334537"/>
            <a:ext cx="4887310" cy="6318512"/>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458987" y="652435"/>
            <a:ext cx="406400" cy="406400"/>
          </a:xfrm>
          <a:prstGeom prst="rect">
            <a:avLst/>
          </a:prstGeom>
        </p:spPr>
      </p:pic>
      <p:sp>
        <p:nvSpPr>
          <p:cNvPr id="15" name="AutoShape 15"/>
          <p:cNvSpPr/>
          <p:nvPr/>
        </p:nvSpPr>
        <p:spPr>
          <a:xfrm>
            <a:off x="7969878" y="624489"/>
            <a:ext cx="2222500" cy="4826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行为列举</a:t>
            </a:r>
            <a:endParaRPr lang="en-US" sz="1100" dirty="0"/>
          </a:p>
        </p:txBody>
      </p:sp>
      <p:cxnSp>
        <p:nvCxnSpPr>
          <p:cNvPr id="16" name="Connector 16"/>
          <p:cNvCxnSpPr/>
          <p:nvPr/>
        </p:nvCxnSpPr>
        <p:spPr>
          <a:xfrm>
            <a:off x="7473256" y="1160279"/>
            <a:ext cx="3466254" cy="1314"/>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7" name="AutoShape 17"/>
          <p:cNvSpPr/>
          <p:nvPr/>
        </p:nvSpPr>
        <p:spPr>
          <a:xfrm>
            <a:off x="7243667" y="1126798"/>
            <a:ext cx="4365663" cy="5526250"/>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en-US" altLang="zh-CN" dirty="0" smtClean="0">
                <a:latin typeface="微软雅黑"/>
                <a:ea typeface="微软雅黑"/>
                <a:cs typeface="微软雅黑"/>
                <a:sym typeface="微软雅黑"/>
              </a:rPr>
              <a:t>1.</a:t>
            </a:r>
            <a:r>
              <a:rPr lang="zh-CN" altLang="en-US" dirty="0" smtClean="0">
                <a:latin typeface="微软雅黑"/>
                <a:ea typeface="微软雅黑"/>
                <a:cs typeface="微软雅黑"/>
                <a:sym typeface="微软雅黑"/>
              </a:rPr>
              <a:t>直接违反有关党内法规、法律法规、政策规定。</a:t>
            </a:r>
            <a:endParaRPr lang="en-US" altLang="zh-CN" dirty="0" smtClean="0">
              <a:latin typeface="微软雅黑"/>
              <a:ea typeface="微软雅黑"/>
              <a:cs typeface="微软雅黑"/>
              <a:sym typeface="微软雅黑"/>
            </a:endParaRPr>
          </a:p>
          <a:p>
            <a:pPr>
              <a:lnSpc>
                <a:spcPct val="150000"/>
              </a:lnSpc>
              <a:defRPr/>
            </a:pPr>
            <a:r>
              <a:rPr lang="en-US" altLang="zh-CN" dirty="0" smtClean="0">
                <a:latin typeface="微软雅黑"/>
                <a:ea typeface="微软雅黑"/>
                <a:cs typeface="微软雅黑"/>
                <a:sym typeface="微软雅黑"/>
              </a:rPr>
              <a:t>2.</a:t>
            </a:r>
            <a:r>
              <a:rPr lang="zh-CN" altLang="en-US" dirty="0" smtClean="0">
                <a:latin typeface="微软雅黑"/>
                <a:ea typeface="微软雅黑"/>
                <a:cs typeface="微软雅黑"/>
                <a:sym typeface="微软雅黑"/>
              </a:rPr>
              <a:t>授意、指使、强令、纵容、包庇下属违反有关党内法规、法律法规、政策规定。</a:t>
            </a:r>
            <a:endParaRPr lang="en-US" altLang="zh-CN" dirty="0" smtClean="0">
              <a:latin typeface="微软雅黑"/>
              <a:ea typeface="微软雅黑"/>
              <a:cs typeface="微软雅黑"/>
              <a:sym typeface="微软雅黑"/>
            </a:endParaRPr>
          </a:p>
          <a:p>
            <a:pPr>
              <a:lnSpc>
                <a:spcPct val="150000"/>
              </a:lnSpc>
              <a:defRPr/>
            </a:pPr>
            <a:r>
              <a:rPr lang="en-US" altLang="zh-CN" dirty="0" smtClean="0">
                <a:latin typeface="微软雅黑"/>
                <a:ea typeface="微软雅黑"/>
                <a:cs typeface="微软雅黑"/>
                <a:sym typeface="微软雅黑"/>
              </a:rPr>
              <a:t>3.</a:t>
            </a:r>
            <a:r>
              <a:rPr lang="zh-CN" altLang="en-US" dirty="0" smtClean="0">
                <a:latin typeface="微软雅黑"/>
                <a:ea typeface="微软雅黑"/>
                <a:cs typeface="微软雅黑"/>
                <a:sym typeface="微软雅黑"/>
              </a:rPr>
              <a:t>贯彻党和国家经济方针政策、决策部署不坚决不全面不到位，造成公共资金、国有资产、国有资源损失浪费，生态环境破坏，公共利益损害等</a:t>
            </a:r>
            <a:r>
              <a:rPr lang="zh-CN" altLang="en-US" dirty="0" smtClean="0">
                <a:solidFill>
                  <a:srgbClr val="FF0000"/>
                </a:solidFill>
                <a:latin typeface="微软雅黑"/>
                <a:ea typeface="微软雅黑"/>
                <a:cs typeface="微软雅黑"/>
                <a:sym typeface="微软雅黑"/>
              </a:rPr>
              <a:t>后果</a:t>
            </a:r>
            <a:r>
              <a:rPr lang="zh-CN" altLang="en-US" dirty="0" smtClean="0">
                <a:latin typeface="微软雅黑"/>
                <a:ea typeface="微软雅黑"/>
                <a:cs typeface="微软雅黑"/>
                <a:sym typeface="微软雅黑"/>
              </a:rPr>
              <a:t>。</a:t>
            </a:r>
            <a:endParaRPr lang="en-US" altLang="zh-CN" dirty="0">
              <a:latin typeface="微软雅黑"/>
              <a:ea typeface="微软雅黑"/>
              <a:cs typeface="微软雅黑"/>
              <a:sym typeface="微软雅黑"/>
            </a:endParaRPr>
          </a:p>
          <a:p>
            <a:pPr>
              <a:lnSpc>
                <a:spcPct val="150000"/>
              </a:lnSpc>
              <a:defRPr/>
            </a:pPr>
            <a:r>
              <a:rPr lang="en-US" altLang="zh-CN" dirty="0" smtClean="0">
                <a:latin typeface="微软雅黑"/>
                <a:ea typeface="微软雅黑"/>
                <a:cs typeface="微软雅黑"/>
                <a:sym typeface="微软雅黑"/>
              </a:rPr>
              <a:t>4.</a:t>
            </a:r>
            <a:r>
              <a:rPr lang="zh-CN" altLang="en-US" dirty="0" smtClean="0">
                <a:latin typeface="微软雅黑"/>
                <a:ea typeface="微软雅黑"/>
                <a:cs typeface="微软雅黑"/>
                <a:sym typeface="微软雅黑"/>
              </a:rPr>
              <a:t>未完成有关法律法规、政策措施、目标责任书等规定的领导干部作为第一责任人（负总责）的事项，造成公共资金、国有资产、国有资源损失浪费，生态环境破坏，公共利益损害等</a:t>
            </a:r>
            <a:r>
              <a:rPr lang="zh-CN" altLang="en-US" dirty="0" smtClean="0">
                <a:solidFill>
                  <a:srgbClr val="FF0000"/>
                </a:solidFill>
                <a:latin typeface="微软雅黑"/>
                <a:ea typeface="微软雅黑"/>
                <a:cs typeface="微软雅黑"/>
                <a:sym typeface="微软雅黑"/>
              </a:rPr>
              <a:t>后果</a:t>
            </a:r>
            <a:r>
              <a:rPr lang="zh-CN" altLang="en-US" dirty="0" smtClean="0">
                <a:latin typeface="微软雅黑"/>
                <a:ea typeface="微软雅黑"/>
                <a:cs typeface="微软雅黑"/>
                <a:sym typeface="微软雅黑"/>
              </a:rPr>
              <a:t>。</a:t>
            </a:r>
            <a:endParaRPr lang="en-US" altLang="zh-CN" dirty="0" smtClean="0">
              <a:latin typeface="微软雅黑"/>
              <a:ea typeface="微软雅黑"/>
              <a:cs typeface="微软雅黑"/>
              <a:sym typeface="微软雅黑"/>
            </a:endParaRPr>
          </a:p>
          <a:p>
            <a:pPr>
              <a:lnSpc>
                <a:spcPct val="150000"/>
              </a:lnSpc>
              <a:defRPr/>
            </a:pPr>
            <a:r>
              <a:rPr lang="en-US" altLang="zh-CN" dirty="0" smtClean="0">
                <a:latin typeface="微软雅黑"/>
                <a:ea typeface="微软雅黑"/>
                <a:cs typeface="微软雅黑"/>
                <a:sym typeface="微软雅黑"/>
              </a:rPr>
              <a:t>5.</a:t>
            </a:r>
            <a:r>
              <a:rPr lang="zh-CN" altLang="en-US" dirty="0" smtClean="0">
                <a:latin typeface="微软雅黑"/>
                <a:ea typeface="微软雅黑"/>
                <a:cs typeface="微软雅黑"/>
                <a:sym typeface="微软雅黑"/>
              </a:rPr>
              <a:t>未经民主决策程序或者民主决策时在多数人不同意的情况下直接决定、批准、组织实施重大经济事项，造成公共资金、国有资产、国有资源损失浪费，生态环境破坏，公共利益损害等</a:t>
            </a:r>
            <a:r>
              <a:rPr lang="zh-CN" altLang="en-US" dirty="0" smtClean="0">
                <a:solidFill>
                  <a:srgbClr val="FF0000"/>
                </a:solidFill>
                <a:latin typeface="微软雅黑"/>
                <a:ea typeface="微软雅黑"/>
                <a:cs typeface="微软雅黑"/>
                <a:sym typeface="微软雅黑"/>
              </a:rPr>
              <a:t>后果</a:t>
            </a:r>
            <a:r>
              <a:rPr lang="zh-CN" altLang="en-US" dirty="0" smtClean="0">
                <a:latin typeface="微软雅黑"/>
                <a:ea typeface="微软雅黑"/>
                <a:cs typeface="微软雅黑"/>
                <a:sym typeface="微软雅黑"/>
              </a:rPr>
              <a:t>。</a:t>
            </a:r>
            <a:endParaRPr lang="en-US" altLang="zh-CN" dirty="0" smtClean="0">
              <a:latin typeface="微软雅黑"/>
              <a:ea typeface="微软雅黑"/>
              <a:cs typeface="微软雅黑"/>
              <a:sym typeface="微软雅黑"/>
            </a:endParaRPr>
          </a:p>
          <a:p>
            <a:pPr>
              <a:lnSpc>
                <a:spcPct val="150000"/>
              </a:lnSpc>
              <a:defRPr/>
            </a:pPr>
            <a:r>
              <a:rPr lang="en-US" altLang="zh-CN" dirty="0" smtClean="0">
                <a:latin typeface="微软雅黑"/>
                <a:ea typeface="微软雅黑"/>
                <a:cs typeface="微软雅黑"/>
                <a:sym typeface="微软雅黑"/>
              </a:rPr>
              <a:t>6.</a:t>
            </a:r>
            <a:r>
              <a:rPr lang="zh-CN" altLang="en-US" dirty="0" smtClean="0">
                <a:latin typeface="微软雅黑"/>
                <a:ea typeface="微软雅黑"/>
                <a:cs typeface="微软雅黑"/>
                <a:sym typeface="微软雅黑"/>
              </a:rPr>
              <a:t>不履行或者不正确履行职责，对造成的后果起决定性作用的其他行为。</a:t>
            </a:r>
            <a:endParaRPr lang="en-US" i="0" u="none" strike="noStrike" dirty="0">
              <a:solidFill>
                <a:srgbClr val="000000"/>
              </a:solidFill>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3200" b="1" i="0" u="none" strike="noStrike" dirty="0" smtClean="0">
                <a:solidFill>
                  <a:srgbClr val="000000"/>
                </a:solidFill>
                <a:latin typeface="微软雅黑"/>
                <a:ea typeface="微软雅黑"/>
                <a:cs typeface="微软雅黑"/>
                <a:sym typeface="微软雅黑"/>
              </a:rPr>
              <a:t>第</a:t>
            </a:r>
            <a:r>
              <a:rPr lang="zh-CN" altLang="en-US" sz="3200" b="1" i="0" u="none" strike="noStrike" dirty="0" smtClean="0">
                <a:solidFill>
                  <a:srgbClr val="000000"/>
                </a:solidFill>
                <a:latin typeface="微软雅黑"/>
                <a:ea typeface="微软雅黑"/>
                <a:cs typeface="微软雅黑"/>
                <a:sym typeface="微软雅黑"/>
              </a:rPr>
              <a:t>三</a:t>
            </a:r>
            <a:r>
              <a:rPr lang="en-US" sz="3200" b="1" i="0" u="none" strike="noStrike" dirty="0" smtClean="0">
                <a:solidFill>
                  <a:srgbClr val="000000"/>
                </a:solidFill>
                <a:latin typeface="微软雅黑"/>
                <a:ea typeface="微软雅黑"/>
                <a:cs typeface="微软雅黑"/>
                <a:sym typeface="微软雅黑"/>
              </a:rPr>
              <a:t>节 </a:t>
            </a:r>
            <a:r>
              <a:rPr lang="zh-CN" altLang="en-US" sz="3200" b="1" dirty="0" smtClean="0">
                <a:latin typeface="微软雅黑"/>
                <a:ea typeface="微软雅黑"/>
                <a:cs typeface="微软雅黑"/>
                <a:sym typeface="微软雅黑"/>
              </a:rPr>
              <a:t>辨析与鉴证主管责任</a:t>
            </a:r>
            <a:endParaRPr lang="en-US" sz="1100" dirty="0"/>
          </a:p>
        </p:txBody>
      </p:sp>
      <p:sp>
        <p:nvSpPr>
          <p:cNvPr id="3" name="AutoShape 3"/>
          <p:cNvSpPr/>
          <p:nvPr/>
        </p:nvSpPr>
        <p:spPr>
          <a:xfrm>
            <a:off x="762000" y="1650999"/>
            <a:ext cx="3302000" cy="4593683"/>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79500" y="1968500"/>
            <a:ext cx="406400" cy="406400"/>
          </a:xfrm>
          <a:prstGeom prst="rect">
            <a:avLst/>
          </a:prstGeom>
        </p:spPr>
      </p:pic>
      <p:sp>
        <p:nvSpPr>
          <p:cNvPr id="5" name="AutoShape 5"/>
          <p:cNvSpPr/>
          <p:nvPr/>
        </p:nvSpPr>
        <p:spPr>
          <a:xfrm>
            <a:off x="1587500" y="1930400"/>
            <a:ext cx="2222500" cy="4826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主管责任</a:t>
            </a:r>
            <a:endParaRPr lang="en-US" sz="1100" dirty="0"/>
          </a:p>
        </p:txBody>
      </p:sp>
      <p:cxnSp>
        <p:nvCxnSpPr>
          <p:cNvPr id="6" name="Connector 6"/>
          <p:cNvCxnSpPr/>
          <p:nvPr/>
        </p:nvCxnSpPr>
        <p:spPr>
          <a:xfrm rot="-16370">
            <a:off x="1079515" y="2470150"/>
            <a:ext cx="2667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7" name="AutoShape 7"/>
          <p:cNvSpPr/>
          <p:nvPr/>
        </p:nvSpPr>
        <p:spPr>
          <a:xfrm>
            <a:off x="1079499" y="2454817"/>
            <a:ext cx="2794000" cy="3641182"/>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指领导干部对其直接分管领域内的工作负有的管理责任。该定义凸显分管的直接性和在分管领域内的管理责任。</a:t>
            </a:r>
            <a:r>
              <a:rPr lang="zh-CN" altLang="en-US" sz="1600" dirty="0" smtClean="0">
                <a:solidFill>
                  <a:srgbClr val="C00000"/>
                </a:solidFill>
                <a:latin typeface="微软雅黑"/>
                <a:ea typeface="微软雅黑"/>
                <a:cs typeface="微软雅黑"/>
                <a:sym typeface="微软雅黑"/>
              </a:rPr>
              <a:t>谁主管，谁负主管责任。</a:t>
            </a:r>
            <a:r>
              <a:rPr lang="zh-CN" altLang="en-US" sz="1600" dirty="0" smtClean="0">
                <a:latin typeface="微软雅黑"/>
                <a:ea typeface="微软雅黑"/>
                <a:cs typeface="微软雅黑"/>
                <a:sym typeface="微软雅黑"/>
              </a:rPr>
              <a:t>领导干部在职权分管（主管）的范围内出现问题，虽不是直接决策者，但未能加以制止，就属于没有履行好自己的职责，应当认定负主管责任。主管责任聚焦于“分管领域管理失职”。</a:t>
            </a:r>
            <a:endParaRPr lang="en-US" sz="1400" i="0" u="none" strike="noStrike" dirty="0">
              <a:solidFill>
                <a:srgbClr val="000000"/>
              </a:solidFill>
              <a:latin typeface="微软雅黑"/>
              <a:ea typeface="微软雅黑"/>
              <a:cs typeface="微软雅黑"/>
              <a:sym typeface="微软雅黑"/>
            </a:endParaRPr>
          </a:p>
        </p:txBody>
      </p:sp>
      <p:sp>
        <p:nvSpPr>
          <p:cNvPr id="8" name="AutoShape 8"/>
          <p:cNvSpPr/>
          <p:nvPr/>
        </p:nvSpPr>
        <p:spPr>
          <a:xfrm>
            <a:off x="4535214" y="1650999"/>
            <a:ext cx="3371001" cy="4593682"/>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884233" y="1968500"/>
            <a:ext cx="406400" cy="406400"/>
          </a:xfrm>
          <a:prstGeom prst="rect">
            <a:avLst/>
          </a:prstGeom>
        </p:spPr>
      </p:pic>
      <p:sp>
        <p:nvSpPr>
          <p:cNvPr id="10" name="AutoShape 10"/>
          <p:cNvSpPr/>
          <p:nvPr/>
        </p:nvSpPr>
        <p:spPr>
          <a:xfrm>
            <a:off x="5416340" y="1930400"/>
            <a:ext cx="2222500" cy="4826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应用场景</a:t>
            </a:r>
            <a:endParaRPr lang="en-US" sz="1100" dirty="0"/>
          </a:p>
        </p:txBody>
      </p:sp>
      <p:cxnSp>
        <p:nvCxnSpPr>
          <p:cNvPr id="11" name="Connector 11"/>
          <p:cNvCxnSpPr/>
          <p:nvPr/>
        </p:nvCxnSpPr>
        <p:spPr>
          <a:xfrm flipV="1">
            <a:off x="4906536" y="2476500"/>
            <a:ext cx="2522994"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2" name="AutoShape 12"/>
          <p:cNvSpPr/>
          <p:nvPr/>
        </p:nvSpPr>
        <p:spPr>
          <a:xfrm>
            <a:off x="4906537" y="2603500"/>
            <a:ext cx="2631687" cy="2737934"/>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1600" dirty="0" smtClean="0">
                <a:latin typeface="微软雅黑"/>
                <a:ea typeface="微软雅黑"/>
                <a:cs typeface="微软雅黑"/>
                <a:sym typeface="微软雅黑"/>
              </a:rPr>
              <a:t>1.</a:t>
            </a:r>
            <a:r>
              <a:rPr lang="zh-CN" altLang="en-US" sz="1600" dirty="0" smtClean="0">
                <a:latin typeface="微软雅黑"/>
                <a:ea typeface="微软雅黑"/>
                <a:cs typeface="微软雅黑"/>
                <a:sym typeface="微软雅黑"/>
              </a:rPr>
              <a:t>管理责任：如主管范围内制度不完善，导致管理混乱或问题频发。</a:t>
            </a:r>
            <a:endParaRPr lang="en-US" altLang="zh-CN" sz="1600" dirty="0" smtClean="0">
              <a:latin typeface="微软雅黑"/>
              <a:ea typeface="微软雅黑"/>
              <a:cs typeface="微软雅黑"/>
              <a:sym typeface="微软雅黑"/>
            </a:endParaRPr>
          </a:p>
          <a:p>
            <a:pPr>
              <a:lnSpc>
                <a:spcPct val="125000"/>
              </a:lnSpc>
              <a:defRPr/>
            </a:pPr>
            <a:r>
              <a:rPr lang="en-US" altLang="zh-CN" sz="1600" dirty="0" smtClean="0">
                <a:latin typeface="微软雅黑"/>
                <a:ea typeface="微软雅黑"/>
                <a:cs typeface="微软雅黑"/>
                <a:sym typeface="微软雅黑"/>
              </a:rPr>
              <a:t>2.</a:t>
            </a:r>
            <a:r>
              <a:rPr lang="zh-CN" altLang="en-US" sz="1600" dirty="0" smtClean="0">
                <a:latin typeface="微软雅黑"/>
                <a:ea typeface="微软雅黑"/>
                <a:cs typeface="微软雅黑"/>
                <a:sym typeface="微软雅黑"/>
              </a:rPr>
              <a:t>监督责任：如对下属或分管部门监督不到位，未能及时发现或纠正问题。</a:t>
            </a:r>
            <a:endParaRPr lang="en-US" altLang="zh-CN" sz="1600" dirty="0" smtClean="0">
              <a:latin typeface="微软雅黑"/>
              <a:ea typeface="微软雅黑"/>
              <a:cs typeface="微软雅黑"/>
              <a:sym typeface="微软雅黑"/>
            </a:endParaRPr>
          </a:p>
          <a:p>
            <a:pPr>
              <a:lnSpc>
                <a:spcPct val="125000"/>
              </a:lnSpc>
              <a:defRPr/>
            </a:pPr>
            <a:r>
              <a:rPr lang="en-US" altLang="zh-CN" sz="1600" dirty="0" smtClean="0">
                <a:latin typeface="微软雅黑"/>
                <a:ea typeface="微软雅黑"/>
                <a:cs typeface="微软雅黑"/>
                <a:sym typeface="微软雅黑"/>
              </a:rPr>
              <a:t>3.</a:t>
            </a:r>
            <a:r>
              <a:rPr lang="zh-CN" altLang="en-US" sz="1600" dirty="0" smtClean="0">
                <a:latin typeface="微软雅黑"/>
                <a:ea typeface="微软雅黑"/>
                <a:cs typeface="微软雅黑"/>
                <a:sym typeface="微软雅黑"/>
              </a:rPr>
              <a:t>指导责任：如对下属或分管部门工作指导不当，导致工作失误或问题发生。</a:t>
            </a:r>
            <a:endParaRPr lang="en-US" sz="1400" i="0" u="none" strike="noStrike" dirty="0">
              <a:solidFill>
                <a:srgbClr val="000000"/>
              </a:solidFill>
              <a:latin typeface="微软雅黑"/>
              <a:ea typeface="微软雅黑"/>
              <a:cs typeface="微软雅黑"/>
              <a:sym typeface="微软雅黑"/>
            </a:endParaRPr>
          </a:p>
        </p:txBody>
      </p:sp>
      <p:sp>
        <p:nvSpPr>
          <p:cNvPr id="13" name="AutoShape 13"/>
          <p:cNvSpPr/>
          <p:nvPr/>
        </p:nvSpPr>
        <p:spPr>
          <a:xfrm>
            <a:off x="8481848" y="1650999"/>
            <a:ext cx="2948152" cy="4593681"/>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921333" y="1984917"/>
            <a:ext cx="406400" cy="406400"/>
          </a:xfrm>
          <a:prstGeom prst="rect">
            <a:avLst/>
          </a:prstGeom>
        </p:spPr>
      </p:pic>
      <p:sp>
        <p:nvSpPr>
          <p:cNvPr id="15" name="AutoShape 15"/>
          <p:cNvSpPr/>
          <p:nvPr/>
        </p:nvSpPr>
        <p:spPr>
          <a:xfrm>
            <a:off x="9383128" y="1930400"/>
            <a:ext cx="1968938"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000" b="1" dirty="0" smtClean="0">
                <a:latin typeface="微软雅黑"/>
                <a:ea typeface="微软雅黑"/>
                <a:sym typeface="微软雅黑"/>
              </a:rPr>
              <a:t>划分关系</a:t>
            </a:r>
            <a:endParaRPr lang="en-US" sz="1100" dirty="0"/>
          </a:p>
        </p:txBody>
      </p:sp>
      <p:cxnSp>
        <p:nvCxnSpPr>
          <p:cNvPr id="16" name="Connector 16"/>
          <p:cNvCxnSpPr/>
          <p:nvPr/>
        </p:nvCxnSpPr>
        <p:spPr>
          <a:xfrm>
            <a:off x="8842916" y="2454817"/>
            <a:ext cx="2269614" cy="21683"/>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7" name="AutoShape 17"/>
          <p:cNvSpPr/>
          <p:nvPr/>
        </p:nvSpPr>
        <p:spPr>
          <a:xfrm>
            <a:off x="8842916" y="2603500"/>
            <a:ext cx="2192945" cy="1678568"/>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600" dirty="0" smtClean="0">
                <a:latin typeface="微软雅黑"/>
                <a:ea typeface="微软雅黑"/>
                <a:cs typeface="微软雅黑"/>
                <a:sym typeface="微软雅黑"/>
              </a:rPr>
              <a:t>除直接责任和主管责任外，对企业领导干部不履行或者不正确履行经济责任的其他行为，应当界定为领导责任。</a:t>
            </a:r>
            <a:endParaRPr lang="en-US" sz="1400" i="0" u="none" strike="noStrike" dirty="0">
              <a:solidFill>
                <a:srgbClr val="000000"/>
              </a:solidFill>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3200" b="1" i="0" u="none" strike="noStrike" dirty="0" smtClean="0">
                <a:solidFill>
                  <a:srgbClr val="000000"/>
                </a:solidFill>
                <a:latin typeface="微软雅黑"/>
                <a:ea typeface="微软雅黑"/>
                <a:cs typeface="微软雅黑"/>
                <a:sym typeface="微软雅黑"/>
              </a:rPr>
              <a:t>第</a:t>
            </a:r>
            <a:r>
              <a:rPr lang="zh-CN" altLang="en-US" sz="3200" b="1" i="0" u="none" strike="noStrike" dirty="0" smtClean="0">
                <a:solidFill>
                  <a:srgbClr val="000000"/>
                </a:solidFill>
                <a:latin typeface="微软雅黑"/>
                <a:ea typeface="微软雅黑"/>
                <a:cs typeface="微软雅黑"/>
                <a:sym typeface="微软雅黑"/>
              </a:rPr>
              <a:t>四</a:t>
            </a:r>
            <a:r>
              <a:rPr lang="en-US" sz="3200" b="1" i="0" u="none" strike="noStrike" dirty="0" smtClean="0">
                <a:solidFill>
                  <a:srgbClr val="000000"/>
                </a:solidFill>
                <a:latin typeface="微软雅黑"/>
                <a:ea typeface="微软雅黑"/>
                <a:cs typeface="微软雅黑"/>
                <a:sym typeface="微软雅黑"/>
              </a:rPr>
              <a:t>节 </a:t>
            </a:r>
            <a:r>
              <a:rPr lang="zh-CN" altLang="en-US" sz="3200" b="1" dirty="0" smtClean="0">
                <a:latin typeface="微软雅黑"/>
                <a:ea typeface="微软雅黑"/>
                <a:cs typeface="微软雅黑"/>
                <a:sym typeface="微软雅黑"/>
              </a:rPr>
              <a:t>辨析与鉴证领导责任</a:t>
            </a:r>
            <a:endParaRPr lang="en-US" sz="1100" dirty="0"/>
          </a:p>
        </p:txBody>
      </p:sp>
      <p:sp>
        <p:nvSpPr>
          <p:cNvPr id="3" name="AutoShape 3"/>
          <p:cNvSpPr/>
          <p:nvPr/>
        </p:nvSpPr>
        <p:spPr>
          <a:xfrm>
            <a:off x="762001" y="1403131"/>
            <a:ext cx="2060028" cy="4981903"/>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88608" y="1601785"/>
            <a:ext cx="406400" cy="406400"/>
          </a:xfrm>
          <a:prstGeom prst="rect">
            <a:avLst/>
          </a:prstGeom>
        </p:spPr>
      </p:pic>
      <p:sp>
        <p:nvSpPr>
          <p:cNvPr id="5" name="AutoShape 5"/>
          <p:cNvSpPr/>
          <p:nvPr/>
        </p:nvSpPr>
        <p:spPr>
          <a:xfrm>
            <a:off x="1490288" y="1587635"/>
            <a:ext cx="2222500" cy="4826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领导责任</a:t>
            </a:r>
            <a:endParaRPr lang="en-US" sz="1100" dirty="0"/>
          </a:p>
        </p:txBody>
      </p:sp>
      <p:cxnSp>
        <p:nvCxnSpPr>
          <p:cNvPr id="6" name="Connector 6"/>
          <p:cNvCxnSpPr/>
          <p:nvPr/>
        </p:nvCxnSpPr>
        <p:spPr>
          <a:xfrm flipV="1">
            <a:off x="921180" y="2063465"/>
            <a:ext cx="1710997" cy="1314"/>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7" name="AutoShape 7"/>
          <p:cNvSpPr/>
          <p:nvPr/>
        </p:nvSpPr>
        <p:spPr>
          <a:xfrm>
            <a:off x="989294" y="2197910"/>
            <a:ext cx="1658219" cy="2820139"/>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600" dirty="0" smtClean="0">
                <a:latin typeface="微软雅黑"/>
                <a:ea typeface="微软雅黑"/>
                <a:cs typeface="微软雅黑"/>
                <a:sym typeface="微软雅黑"/>
              </a:rPr>
              <a:t>领导干部在其领导范围内，</a:t>
            </a:r>
            <a:r>
              <a:rPr lang="zh-CN" altLang="en-US" sz="1600" dirty="0" smtClean="0">
                <a:solidFill>
                  <a:srgbClr val="C00000"/>
                </a:solidFill>
                <a:latin typeface="微软雅黑"/>
                <a:ea typeface="微软雅黑"/>
                <a:cs typeface="微软雅黑"/>
                <a:sym typeface="微软雅黑"/>
              </a:rPr>
              <a:t>因领导不力或全局管理不善而导致的问题或损失。</a:t>
            </a:r>
            <a:r>
              <a:rPr lang="zh-CN" altLang="en-US" sz="1600" dirty="0" smtClean="0">
                <a:latin typeface="微软雅黑"/>
                <a:ea typeface="微软雅黑"/>
                <a:cs typeface="微软雅黑"/>
                <a:sym typeface="微软雅黑"/>
              </a:rPr>
              <a:t>其内涵特征侧重于“整体监管缺失”。</a:t>
            </a:r>
            <a:endParaRPr lang="en-US" sz="1400" i="0" u="none" strike="noStrike" dirty="0">
              <a:solidFill>
                <a:srgbClr val="000000"/>
              </a:solidFill>
              <a:latin typeface="微软雅黑"/>
              <a:ea typeface="微软雅黑"/>
              <a:cs typeface="微软雅黑"/>
              <a:sym typeface="微软雅黑"/>
            </a:endParaRPr>
          </a:p>
        </p:txBody>
      </p:sp>
      <p:sp>
        <p:nvSpPr>
          <p:cNvPr id="8" name="AutoShape 8"/>
          <p:cNvSpPr/>
          <p:nvPr/>
        </p:nvSpPr>
        <p:spPr>
          <a:xfrm>
            <a:off x="3011215" y="1403131"/>
            <a:ext cx="3680285" cy="4981903"/>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3362353" y="1587951"/>
            <a:ext cx="406400" cy="406400"/>
          </a:xfrm>
          <a:prstGeom prst="rect">
            <a:avLst/>
          </a:prstGeom>
        </p:spPr>
      </p:pic>
      <p:sp>
        <p:nvSpPr>
          <p:cNvPr id="10" name="AutoShape 10"/>
          <p:cNvSpPr/>
          <p:nvPr/>
        </p:nvSpPr>
        <p:spPr>
          <a:xfrm>
            <a:off x="3896624" y="1563685"/>
            <a:ext cx="2794876"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000" b="1" dirty="0" smtClean="0">
                <a:latin typeface="微软雅黑" pitchFamily="34" charset="-122"/>
                <a:ea typeface="微软雅黑" pitchFamily="34" charset="-122"/>
              </a:rPr>
              <a:t>内涵要点</a:t>
            </a:r>
            <a:endParaRPr lang="en-US" sz="2000" b="1" dirty="0">
              <a:latin typeface="微软雅黑" pitchFamily="34" charset="-122"/>
              <a:ea typeface="微软雅黑" pitchFamily="34" charset="-122"/>
            </a:endParaRPr>
          </a:p>
        </p:txBody>
      </p:sp>
      <p:cxnSp>
        <p:nvCxnSpPr>
          <p:cNvPr id="11" name="Connector 11"/>
          <p:cNvCxnSpPr/>
          <p:nvPr/>
        </p:nvCxnSpPr>
        <p:spPr>
          <a:xfrm flipV="1">
            <a:off x="3330628" y="2046285"/>
            <a:ext cx="3036718" cy="14398"/>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2" name="AutoShape 12"/>
          <p:cNvSpPr/>
          <p:nvPr/>
        </p:nvSpPr>
        <p:spPr>
          <a:xfrm>
            <a:off x="3330629" y="2254469"/>
            <a:ext cx="3125928" cy="3870447"/>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1600" dirty="0" smtClean="0">
                <a:latin typeface="微软雅黑"/>
                <a:ea typeface="微软雅黑"/>
                <a:cs typeface="微软雅黑"/>
                <a:sym typeface="微软雅黑"/>
              </a:rPr>
              <a:t>1. </a:t>
            </a:r>
            <a:r>
              <a:rPr lang="zh-CN" altLang="en-US" sz="1600" dirty="0" smtClean="0">
                <a:latin typeface="微软雅黑"/>
                <a:ea typeface="微软雅黑"/>
                <a:cs typeface="微软雅黑"/>
                <a:sym typeface="微软雅黑"/>
              </a:rPr>
              <a:t>全局管理责任：如在全局性、战略性决策中失误，导致重大损失；在资源配置上决策不当，导致资源浪费或效率低下。</a:t>
            </a:r>
          </a:p>
          <a:p>
            <a:pPr>
              <a:lnSpc>
                <a:spcPct val="125000"/>
              </a:lnSpc>
              <a:defRPr/>
            </a:pPr>
            <a:r>
              <a:rPr lang="en-US" altLang="zh-CN" sz="1600" dirty="0" smtClean="0">
                <a:latin typeface="微软雅黑"/>
                <a:ea typeface="微软雅黑"/>
                <a:cs typeface="微软雅黑"/>
                <a:sym typeface="微软雅黑"/>
              </a:rPr>
              <a:t>2. </a:t>
            </a:r>
            <a:r>
              <a:rPr lang="zh-CN" altLang="en-US" sz="1600" dirty="0" smtClean="0">
                <a:latin typeface="微软雅黑"/>
                <a:ea typeface="微软雅黑"/>
                <a:cs typeface="微软雅黑"/>
                <a:sym typeface="微软雅黑"/>
              </a:rPr>
              <a:t>文化建设责任：如未能在单位或部门内建立良好的文化氛围，导致风气不正或问题频发；廉政建设不到位，导致腐败问题发生。</a:t>
            </a:r>
          </a:p>
          <a:p>
            <a:pPr>
              <a:lnSpc>
                <a:spcPct val="125000"/>
              </a:lnSpc>
              <a:defRPr/>
            </a:pPr>
            <a:r>
              <a:rPr lang="en-US" altLang="zh-CN" sz="1600" dirty="0" smtClean="0">
                <a:latin typeface="微软雅黑"/>
                <a:ea typeface="微软雅黑"/>
                <a:cs typeface="微软雅黑"/>
                <a:sym typeface="微软雅黑"/>
              </a:rPr>
              <a:t>3. </a:t>
            </a:r>
            <a:r>
              <a:rPr lang="zh-CN" altLang="en-US" sz="1600" dirty="0" smtClean="0">
                <a:latin typeface="微软雅黑"/>
                <a:ea typeface="微软雅黑"/>
                <a:cs typeface="微软雅黑"/>
                <a:sym typeface="微软雅黑"/>
              </a:rPr>
              <a:t>危机管理责任：如在突发事件或危机中应对不力，导致损失扩大或影响恶劣；未建立有效的风险防控机制，导致重大风险事件发生。</a:t>
            </a:r>
            <a:endParaRPr lang="zh-CN" altLang="en-US" sz="1600" dirty="0">
              <a:latin typeface="微软雅黑"/>
              <a:ea typeface="微软雅黑"/>
              <a:cs typeface="微软雅黑"/>
              <a:sym typeface="微软雅黑"/>
            </a:endParaRPr>
          </a:p>
        </p:txBody>
      </p:sp>
      <p:sp>
        <p:nvSpPr>
          <p:cNvPr id="13" name="AutoShape 13"/>
          <p:cNvSpPr/>
          <p:nvPr/>
        </p:nvSpPr>
        <p:spPr>
          <a:xfrm>
            <a:off x="6875336" y="635000"/>
            <a:ext cx="5122222" cy="594422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376812" y="925861"/>
            <a:ext cx="406400" cy="406400"/>
          </a:xfrm>
          <a:prstGeom prst="rect">
            <a:avLst/>
          </a:prstGeom>
        </p:spPr>
      </p:pic>
      <p:sp>
        <p:nvSpPr>
          <p:cNvPr id="15" name="AutoShape 15"/>
          <p:cNvSpPr/>
          <p:nvPr/>
        </p:nvSpPr>
        <p:spPr>
          <a:xfrm>
            <a:off x="7941781" y="873673"/>
            <a:ext cx="2222500" cy="4826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行为表现</a:t>
            </a:r>
            <a:endParaRPr lang="en-US" sz="1100" dirty="0"/>
          </a:p>
        </p:txBody>
      </p:sp>
      <p:cxnSp>
        <p:nvCxnSpPr>
          <p:cNvPr id="16" name="Connector 16"/>
          <p:cNvCxnSpPr/>
          <p:nvPr/>
        </p:nvCxnSpPr>
        <p:spPr>
          <a:xfrm flipV="1">
            <a:off x="7304049" y="1394522"/>
            <a:ext cx="4234332" cy="8609"/>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7" name="AutoShape 17"/>
          <p:cNvSpPr/>
          <p:nvPr/>
        </p:nvSpPr>
        <p:spPr>
          <a:xfrm>
            <a:off x="7252755" y="1140499"/>
            <a:ext cx="4531169" cy="5507165"/>
          </a:xfrm>
          <a:prstGeom prst="rect">
            <a:avLst/>
          </a:prstGeom>
          <a:noFill/>
          <a:ln w="12700" cap="flat" cmpd="sng">
            <a:noFill/>
            <a:prstDash val="solid"/>
            <a:round/>
          </a:ln>
        </p:spPr>
        <p:txBody>
          <a:bodyPr vert="horz" wrap="square" lIns="0" tIns="0" rIns="0" bIns="0" rtlCol="0" anchor="ctr" anchorCtr="0"/>
          <a:lstStyle/>
          <a:p>
            <a:pPr>
              <a:lnSpc>
                <a:spcPts val="2400"/>
              </a:lnSpc>
              <a:defRPr/>
            </a:pPr>
            <a:r>
              <a:rPr lang="en-US" altLang="zh-CN" dirty="0" smtClean="0">
                <a:latin typeface="微软雅黑"/>
                <a:ea typeface="微软雅黑"/>
                <a:cs typeface="微软雅黑"/>
                <a:sym typeface="微软雅黑"/>
              </a:rPr>
              <a:t>1.</a:t>
            </a:r>
            <a:r>
              <a:rPr lang="zh-CN" altLang="en-US" dirty="0" smtClean="0">
                <a:latin typeface="微软雅黑"/>
                <a:ea typeface="微软雅黑"/>
                <a:cs typeface="微软雅黑"/>
                <a:sym typeface="微软雅黑"/>
              </a:rPr>
              <a:t>民主决策时，在多数人同意的情况下，决定、批准、组织实施重大经济事项，</a:t>
            </a:r>
            <a:r>
              <a:rPr lang="zh-CN" altLang="en-US" dirty="0">
                <a:latin typeface="微软雅黑"/>
                <a:ea typeface="微软雅黑"/>
                <a:cs typeface="微软雅黑"/>
                <a:sym typeface="微软雅黑"/>
              </a:rPr>
              <a:t>因</a:t>
            </a:r>
            <a:r>
              <a:rPr lang="zh-CN" altLang="en-US" dirty="0" smtClean="0">
                <a:latin typeface="微软雅黑"/>
                <a:ea typeface="微软雅黑"/>
                <a:cs typeface="微软雅黑"/>
                <a:sym typeface="微软雅黑"/>
              </a:rPr>
              <a:t>决策不当或决策失误而造成公共资金、国有资产、国有资源损失浪费，生态环境破坏，公共利益损害等后果。</a:t>
            </a:r>
          </a:p>
          <a:p>
            <a:pPr>
              <a:lnSpc>
                <a:spcPts val="2400"/>
              </a:lnSpc>
              <a:defRPr/>
            </a:pPr>
            <a:r>
              <a:rPr lang="en-US" altLang="zh-CN" dirty="0" smtClean="0">
                <a:latin typeface="微软雅黑"/>
                <a:ea typeface="微软雅黑"/>
                <a:cs typeface="微软雅黑"/>
                <a:sym typeface="微软雅黑"/>
              </a:rPr>
              <a:t>2.</a:t>
            </a:r>
            <a:r>
              <a:rPr lang="zh-CN" altLang="en-US" dirty="0" smtClean="0">
                <a:latin typeface="微软雅黑"/>
                <a:ea typeface="微软雅黑"/>
                <a:cs typeface="微软雅黑"/>
                <a:sym typeface="微软雅黑"/>
              </a:rPr>
              <a:t>违反部门、单位内部管理规定造成公共资金、国有资产、国有资源损失浪费，生态环境破坏，公共利益损害等后果。</a:t>
            </a:r>
            <a:endParaRPr lang="en-US" altLang="zh-CN" dirty="0">
              <a:latin typeface="微软雅黑"/>
              <a:ea typeface="微软雅黑"/>
              <a:cs typeface="微软雅黑"/>
              <a:sym typeface="微软雅黑"/>
            </a:endParaRPr>
          </a:p>
          <a:p>
            <a:pPr>
              <a:lnSpc>
                <a:spcPts val="2400"/>
              </a:lnSpc>
              <a:defRPr/>
            </a:pPr>
            <a:r>
              <a:rPr lang="en-US" altLang="zh-CN" dirty="0" smtClean="0">
                <a:latin typeface="微软雅黑"/>
                <a:ea typeface="微软雅黑"/>
                <a:cs typeface="微软雅黑"/>
                <a:sym typeface="微软雅黑"/>
              </a:rPr>
              <a:t>3.</a:t>
            </a:r>
            <a:r>
              <a:rPr lang="zh-CN" altLang="en-US" dirty="0" smtClean="0">
                <a:latin typeface="微软雅黑"/>
                <a:ea typeface="微软雅黑"/>
                <a:cs typeface="微软雅黑"/>
                <a:sym typeface="微软雅黑"/>
              </a:rPr>
              <a:t>参与相关决策和工作时，没有发表明确的反对意见，相关决策和工作违反有关党内法规、法律法规、政策规定，或者造成公共资金、国有资产、国有资源损失浪费，生态环境破坏，公共利益损害等后果。</a:t>
            </a:r>
          </a:p>
          <a:p>
            <a:pPr>
              <a:lnSpc>
                <a:spcPts val="2400"/>
              </a:lnSpc>
              <a:defRPr/>
            </a:pPr>
            <a:r>
              <a:rPr lang="en-US" altLang="zh-CN" dirty="0" smtClean="0">
                <a:latin typeface="微软雅黑"/>
                <a:ea typeface="微软雅黑"/>
                <a:cs typeface="微软雅黑"/>
                <a:sym typeface="微软雅黑"/>
              </a:rPr>
              <a:t>4.</a:t>
            </a:r>
            <a:r>
              <a:rPr lang="zh-CN" altLang="en-US" dirty="0" smtClean="0">
                <a:latin typeface="微软雅黑"/>
                <a:ea typeface="微软雅黑"/>
                <a:cs typeface="微软雅黑"/>
                <a:sym typeface="微软雅黑"/>
              </a:rPr>
              <a:t>疏于监管，未及时发现和处理所管辖范围内本级或者下一级地区（部门、单位）违反有关党内法规、法律法规、政策规定的问题，造成公共资金、国有资产、国有资源损失浪费，生态环境破坏，公共利益损害等后果。</a:t>
            </a:r>
          </a:p>
          <a:p>
            <a:pPr>
              <a:lnSpc>
                <a:spcPts val="2400"/>
              </a:lnSpc>
              <a:defRPr/>
            </a:pPr>
            <a:r>
              <a:rPr lang="en-US" altLang="zh-CN" dirty="0" smtClean="0">
                <a:latin typeface="微软雅黑"/>
                <a:ea typeface="微软雅黑"/>
                <a:cs typeface="微软雅黑"/>
                <a:sym typeface="微软雅黑"/>
              </a:rPr>
              <a:t>5.</a:t>
            </a:r>
            <a:r>
              <a:rPr lang="zh-CN" altLang="en-US" dirty="0" smtClean="0">
                <a:latin typeface="微软雅黑"/>
                <a:ea typeface="微软雅黑"/>
                <a:cs typeface="微软雅黑"/>
                <a:sym typeface="微软雅黑"/>
              </a:rPr>
              <a:t>不履行或者不正确履行职责，对造成的后果应当承担责任的其他行为。</a:t>
            </a:r>
            <a:endParaRPr lang="zh-CN" altLang="en-US" dirty="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571936"/>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第五节 多维甄别系统与鉴证操作逻辑</a:t>
            </a:r>
            <a:endParaRPr lang="en-US" altLang="zh-CN" sz="1100" dirty="0"/>
          </a:p>
        </p:txBody>
      </p:sp>
      <p:sp>
        <p:nvSpPr>
          <p:cNvPr id="3" name="AutoShape 3"/>
          <p:cNvSpPr/>
          <p:nvPr/>
        </p:nvSpPr>
        <p:spPr>
          <a:xfrm>
            <a:off x="761999" y="1340068"/>
            <a:ext cx="10573407" cy="2546132"/>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431584"/>
            <a:ext cx="355600" cy="355600"/>
          </a:xfrm>
          <a:prstGeom prst="rect">
            <a:avLst/>
          </a:prstGeom>
        </p:spPr>
      </p:pic>
      <p:sp>
        <p:nvSpPr>
          <p:cNvPr id="5" name="AutoShape 5"/>
          <p:cNvSpPr/>
          <p:nvPr/>
        </p:nvSpPr>
        <p:spPr>
          <a:xfrm>
            <a:off x="1460500" y="1409250"/>
            <a:ext cx="2540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三组核心辩证关系</a:t>
            </a:r>
            <a:endParaRPr lang="zh-CN" altLang="en-US" sz="2000" b="1" dirty="0">
              <a:latin typeface="微软雅黑"/>
              <a:ea typeface="微软雅黑"/>
              <a:cs typeface="微软雅黑"/>
              <a:sym typeface="微软雅黑"/>
            </a:endParaRPr>
          </a:p>
        </p:txBody>
      </p:sp>
      <p:cxnSp>
        <p:nvCxnSpPr>
          <p:cNvPr id="6" name="Connector 6"/>
          <p:cNvCxnSpPr/>
          <p:nvPr/>
        </p:nvCxnSpPr>
        <p:spPr>
          <a:xfrm rot="-14946">
            <a:off x="1016014" y="1963894"/>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47531" y="1939154"/>
            <a:ext cx="9988331" cy="1853772"/>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鉴证经济责任往往是</a:t>
            </a:r>
            <a:r>
              <a:rPr lang="zh-CN" altLang="en-US" sz="1600" dirty="0" smtClean="0">
                <a:solidFill>
                  <a:srgbClr val="C00000"/>
                </a:solidFill>
                <a:latin typeface="微软雅黑"/>
                <a:ea typeface="微软雅黑"/>
                <a:cs typeface="微软雅黑"/>
                <a:sym typeface="微软雅黑"/>
              </a:rPr>
              <a:t>从问题的“结果”出发，逆向追溯导致该结果的“原因”链条</a:t>
            </a:r>
            <a:r>
              <a:rPr lang="zh-CN" altLang="en-US" sz="1600" dirty="0" smtClean="0">
                <a:latin typeface="微软雅黑"/>
                <a:ea typeface="微软雅黑"/>
                <a:cs typeface="微软雅黑"/>
                <a:sym typeface="微软雅黑"/>
              </a:rPr>
              <a:t>；在追溯中，需逐一辨析每个原因节点中领导责任的</a:t>
            </a:r>
            <a:r>
              <a:rPr lang="zh-CN" altLang="en-US" sz="1600" dirty="0" smtClean="0">
                <a:solidFill>
                  <a:srgbClr val="C00000"/>
                </a:solidFill>
                <a:latin typeface="微软雅黑"/>
                <a:ea typeface="微软雅黑"/>
                <a:cs typeface="微软雅黑"/>
                <a:sym typeface="微软雅黑"/>
              </a:rPr>
              <a:t>“直接”性或“间接”性，</a:t>
            </a:r>
            <a:r>
              <a:rPr lang="zh-CN" altLang="en-US" sz="1600" dirty="0" smtClean="0">
                <a:latin typeface="微软雅黑"/>
                <a:ea typeface="微软雅黑"/>
                <a:cs typeface="微软雅黑"/>
                <a:sym typeface="微软雅黑"/>
              </a:rPr>
              <a:t>进而探究其背后的</a:t>
            </a:r>
            <a:r>
              <a:rPr lang="zh-CN" altLang="en-US" sz="1600" dirty="0" smtClean="0">
                <a:solidFill>
                  <a:srgbClr val="C00000"/>
                </a:solidFill>
                <a:latin typeface="微软雅黑"/>
                <a:ea typeface="微软雅黑"/>
                <a:cs typeface="微软雅黑"/>
                <a:sym typeface="微软雅黑"/>
              </a:rPr>
              <a:t>“主观”动机与面临的“客观”条件限制</a:t>
            </a:r>
            <a:r>
              <a:rPr lang="zh-CN" altLang="en-US" sz="1600" dirty="0" smtClean="0">
                <a:latin typeface="微软雅黑"/>
                <a:ea typeface="微软雅黑"/>
                <a:cs typeface="微软雅黑"/>
                <a:sym typeface="微软雅黑"/>
              </a:rPr>
              <a:t>等；最终形成“结果←→原因（直接</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间接）←→（主观</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客观）”的责任图谱。这三对概念范畴紧密交织，原因与结果解决责任归属逻辑问题，直接与间接解决责任传导路径问题，主观与客观解决行为动机情境问题，从而形成一个立体的分析网络。</a:t>
            </a:r>
            <a:endParaRPr lang="en-US" altLang="zh-CN" sz="1600" dirty="0"/>
          </a:p>
        </p:txBody>
      </p:sp>
      <p:sp>
        <p:nvSpPr>
          <p:cNvPr id="18" name="AutoShape 18"/>
          <p:cNvSpPr/>
          <p:nvPr/>
        </p:nvSpPr>
        <p:spPr>
          <a:xfrm>
            <a:off x="762000" y="40005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16000" y="4191000"/>
            <a:ext cx="355600" cy="355600"/>
          </a:xfrm>
          <a:prstGeom prst="rect">
            <a:avLst/>
          </a:prstGeom>
        </p:spPr>
      </p:pic>
      <p:sp>
        <p:nvSpPr>
          <p:cNvPr id="20" name="AutoShape 20"/>
          <p:cNvSpPr/>
          <p:nvPr/>
        </p:nvSpPr>
        <p:spPr>
          <a:xfrm>
            <a:off x="1460500" y="4152900"/>
            <a:ext cx="2540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latin typeface="微软雅黑"/>
                <a:ea typeface="微软雅黑"/>
                <a:cs typeface="微软雅黑"/>
                <a:sym typeface="微软雅黑"/>
              </a:rPr>
              <a:t>原因与结果</a:t>
            </a:r>
            <a:endParaRPr lang="en-US" sz="1100" dirty="0"/>
          </a:p>
        </p:txBody>
      </p:sp>
      <p:cxnSp>
        <p:nvCxnSpPr>
          <p:cNvPr id="21" name="Connector 21"/>
          <p:cNvCxnSpPr/>
          <p:nvPr/>
        </p:nvCxnSpPr>
        <p:spPr>
          <a:xfrm rot="-14946">
            <a:off x="1016014" y="45656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1016000" y="4699000"/>
            <a:ext cx="2921000"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zh-CN" sz="1800" dirty="0" smtClean="0">
                <a:latin typeface="微软雅黑" pitchFamily="34" charset="-122"/>
                <a:ea typeface="微软雅黑" pitchFamily="34" charset="-122"/>
              </a:rPr>
              <a:t>责任归属最基础的内在逻辑</a:t>
            </a:r>
            <a:endParaRPr lang="en-US" sz="1800" dirty="0">
              <a:latin typeface="微软雅黑" pitchFamily="34" charset="-122"/>
              <a:ea typeface="微软雅黑" pitchFamily="34" charset="-122"/>
            </a:endParaRPr>
          </a:p>
        </p:txBody>
      </p:sp>
      <p:sp>
        <p:nvSpPr>
          <p:cNvPr id="23" name="AutoShape 23"/>
          <p:cNvSpPr/>
          <p:nvPr/>
        </p:nvSpPr>
        <p:spPr>
          <a:xfrm>
            <a:off x="4381500" y="40005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4635500" y="4191000"/>
            <a:ext cx="355600" cy="355600"/>
          </a:xfrm>
          <a:prstGeom prst="rect">
            <a:avLst/>
          </a:prstGeom>
        </p:spPr>
      </p:pic>
      <p:sp>
        <p:nvSpPr>
          <p:cNvPr id="25" name="AutoShape 25"/>
          <p:cNvSpPr/>
          <p:nvPr/>
        </p:nvSpPr>
        <p:spPr>
          <a:xfrm>
            <a:off x="5080000" y="4152900"/>
            <a:ext cx="2540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latin typeface="微软雅黑"/>
                <a:ea typeface="微软雅黑"/>
                <a:cs typeface="微软雅黑"/>
                <a:sym typeface="微软雅黑"/>
              </a:rPr>
              <a:t>直接与间接</a:t>
            </a:r>
            <a:endParaRPr lang="en-US" sz="1100" dirty="0"/>
          </a:p>
        </p:txBody>
      </p:sp>
      <p:cxnSp>
        <p:nvCxnSpPr>
          <p:cNvPr id="26" name="Connector 26"/>
          <p:cNvCxnSpPr/>
          <p:nvPr/>
        </p:nvCxnSpPr>
        <p:spPr>
          <a:xfrm rot="-14946">
            <a:off x="4635514" y="45656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7" name="AutoShape 27"/>
          <p:cNvSpPr/>
          <p:nvPr/>
        </p:nvSpPr>
        <p:spPr>
          <a:xfrm>
            <a:off x="4635500" y="4699000"/>
            <a:ext cx="2921000"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责任传导最主要的路径归属</a:t>
            </a:r>
            <a:endParaRPr lang="en-US" sz="1800" dirty="0"/>
          </a:p>
        </p:txBody>
      </p:sp>
      <p:sp>
        <p:nvSpPr>
          <p:cNvPr id="28" name="AutoShape 28"/>
          <p:cNvSpPr/>
          <p:nvPr/>
        </p:nvSpPr>
        <p:spPr>
          <a:xfrm>
            <a:off x="8001000" y="40005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9" name="Picture 29"/>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8255000" y="4191000"/>
            <a:ext cx="355600" cy="355600"/>
          </a:xfrm>
          <a:prstGeom prst="rect">
            <a:avLst/>
          </a:prstGeom>
        </p:spPr>
      </p:pic>
      <p:sp>
        <p:nvSpPr>
          <p:cNvPr id="30" name="AutoShape 30"/>
          <p:cNvSpPr/>
          <p:nvPr/>
        </p:nvSpPr>
        <p:spPr>
          <a:xfrm>
            <a:off x="8699500" y="4152900"/>
            <a:ext cx="2540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latin typeface="微软雅黑"/>
                <a:ea typeface="微软雅黑"/>
                <a:cs typeface="微软雅黑"/>
                <a:sym typeface="微软雅黑"/>
              </a:rPr>
              <a:t>主观与客观</a:t>
            </a:r>
            <a:endParaRPr lang="en-US" sz="1100" dirty="0"/>
          </a:p>
        </p:txBody>
      </p:sp>
      <p:cxnSp>
        <p:nvCxnSpPr>
          <p:cNvPr id="31" name="Connector 31"/>
          <p:cNvCxnSpPr/>
          <p:nvPr/>
        </p:nvCxnSpPr>
        <p:spPr>
          <a:xfrm rot="-14946">
            <a:off x="8255014" y="45656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32" name="AutoShape 32"/>
          <p:cNvSpPr/>
          <p:nvPr/>
        </p:nvSpPr>
        <p:spPr>
          <a:xfrm>
            <a:off x="8255000" y="4699000"/>
            <a:ext cx="2921000"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行为动机最关联的情境问题</a:t>
            </a:r>
            <a:endParaRPr lang="en-US" sz="18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31968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四层分析框架的内在逻辑关系要点</a:t>
            </a:r>
            <a:endParaRPr lang="en-US" altLang="zh-CN" sz="1100" dirty="0"/>
          </a:p>
        </p:txBody>
      </p:sp>
      <p:pic>
        <p:nvPicPr>
          <p:cNvPr id="4" name="图片 3"/>
          <p:cNvPicPr>
            <a:picLocks noChangeAspect="1"/>
          </p:cNvPicPr>
          <p:nvPr/>
        </p:nvPicPr>
        <p:blipFill>
          <a:blip r:embed="rId3"/>
          <a:stretch>
            <a:fillRect/>
          </a:stretch>
        </p:blipFill>
        <p:spPr>
          <a:xfrm>
            <a:off x="882107" y="2118731"/>
            <a:ext cx="10427785" cy="3914078"/>
          </a:xfrm>
          <a:prstGeom prst="rect">
            <a:avLst/>
          </a:prstGeom>
        </p:spPr>
      </p:pic>
      <p:sp>
        <p:nvSpPr>
          <p:cNvPr id="5" name="矩形 4"/>
          <p:cNvSpPr/>
          <p:nvPr/>
        </p:nvSpPr>
        <p:spPr>
          <a:xfrm>
            <a:off x="3735659" y="1568975"/>
            <a:ext cx="5207620" cy="461665"/>
          </a:xfrm>
          <a:prstGeom prst="rect">
            <a:avLst/>
          </a:prstGeom>
        </p:spPr>
        <p:txBody>
          <a:bodyPr wrap="square">
            <a:spAutoFit/>
          </a:bodyPr>
          <a:lstStyle/>
          <a:p>
            <a:r>
              <a:rPr lang="zh-CN" altLang="en-US" sz="2400" b="1" dirty="0">
                <a:latin typeface="方正黑体_GBK"/>
              </a:rPr>
              <a:t>四层分析框架内在逻辑关系的要点</a:t>
            </a:r>
            <a:endParaRPr lang="zh-CN" altLang="en-US" sz="24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p:nvPr/>
        </p:nvSpPr>
        <p:spPr>
          <a:xfrm>
            <a:off x="842109" y="-104067"/>
            <a:ext cx="2853559" cy="2187037"/>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800" b="1" dirty="0" smtClean="0">
                <a:latin typeface="微软雅黑"/>
                <a:ea typeface="微软雅黑"/>
                <a:cs typeface="微软雅黑"/>
                <a:sym typeface="微软雅黑"/>
              </a:rPr>
              <a:t>多维甄别系统与鉴证操作逻辑框架</a:t>
            </a:r>
            <a:endParaRPr lang="en-US" altLang="zh-CN" sz="2800" dirty="0"/>
          </a:p>
        </p:txBody>
      </p:sp>
      <p:sp>
        <p:nvSpPr>
          <p:cNvPr id="6" name="AutoShape 18"/>
          <p:cNvSpPr/>
          <p:nvPr/>
        </p:nvSpPr>
        <p:spPr>
          <a:xfrm>
            <a:off x="662155" y="1923778"/>
            <a:ext cx="3408039" cy="4319752"/>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sp>
        <p:nvSpPr>
          <p:cNvPr id="7" name="AutoShape 22"/>
          <p:cNvSpPr/>
          <p:nvPr/>
        </p:nvSpPr>
        <p:spPr>
          <a:xfrm>
            <a:off x="962350" y="2185640"/>
            <a:ext cx="2862518" cy="3713356"/>
          </a:xfrm>
          <a:prstGeom prst="rect">
            <a:avLst/>
          </a:prstGeom>
          <a:noFill/>
          <a:ln w="12700" cap="flat" cmpd="sng">
            <a:noFill/>
            <a:prstDash val="solid"/>
            <a:round/>
          </a:ln>
        </p:spPr>
        <p:txBody>
          <a:bodyPr vert="horz" wrap="square" lIns="0" tIns="0" rIns="0" bIns="0" rtlCol="0" anchor="ctr" anchorCtr="0"/>
          <a:lstStyle/>
          <a:p>
            <a:pPr>
              <a:lnSpc>
                <a:spcPts val="3000"/>
              </a:lnSpc>
              <a:defRPr/>
            </a:pPr>
            <a:r>
              <a:rPr lang="zh-CN" altLang="en-US" sz="1800" dirty="0" smtClean="0">
                <a:latin typeface="微软雅黑" pitchFamily="34" charset="-122"/>
                <a:ea typeface="微软雅黑" pitchFamily="34" charset="-122"/>
              </a:rPr>
              <a:t>因果关系属于逻辑分析的基础（起点），直接与间接构成逻辑分析的行为主线，主观与客观为行为背景注解。一起经济责任事件（问题），总有原因可循，需要厘清的是领导的行为与后果之间是直接的“操作链路”，还是间接的“管理链路”等。</a:t>
            </a:r>
            <a:endParaRPr lang="en-US" sz="1800" dirty="0">
              <a:latin typeface="微软雅黑" pitchFamily="34" charset="-122"/>
              <a:ea typeface="微软雅黑" pitchFamily="34" charset="-122"/>
            </a:endParaRPr>
          </a:p>
        </p:txBody>
      </p:sp>
      <p:pic>
        <p:nvPicPr>
          <p:cNvPr id="2" name="图片 1"/>
          <p:cNvPicPr>
            <a:picLocks noChangeAspect="1"/>
          </p:cNvPicPr>
          <p:nvPr/>
        </p:nvPicPr>
        <p:blipFill>
          <a:blip r:embed="rId3"/>
          <a:stretch>
            <a:fillRect/>
          </a:stretch>
        </p:blipFill>
        <p:spPr>
          <a:xfrm>
            <a:off x="4628679" y="330831"/>
            <a:ext cx="6705248" cy="6326447"/>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0000"/>
                </a:solidFill>
                <a:latin typeface="微软雅黑"/>
                <a:ea typeface="微软雅黑"/>
                <a:cs typeface="微软雅黑"/>
                <a:sym typeface="微软雅黑"/>
              </a:rPr>
              <a:t>目录</a:t>
            </a:r>
            <a:endParaRPr lang="en-US" sz="1100" dirty="0"/>
          </a:p>
        </p:txBody>
      </p:sp>
      <p:sp>
        <p:nvSpPr>
          <p:cNvPr id="3" name="AutoShape 3"/>
          <p:cNvSpPr/>
          <p:nvPr/>
        </p:nvSpPr>
        <p:spPr>
          <a:xfrm>
            <a:off x="762000" y="1524000"/>
            <a:ext cx="3429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52500" y="1714500"/>
            <a:ext cx="355600" cy="355600"/>
          </a:xfrm>
          <a:prstGeom prst="rect">
            <a:avLst/>
          </a:prstGeom>
        </p:spPr>
      </p:pic>
      <p:sp>
        <p:nvSpPr>
          <p:cNvPr id="5" name="AutoShape 5"/>
          <p:cNvSpPr/>
          <p:nvPr/>
        </p:nvSpPr>
        <p:spPr>
          <a:xfrm>
            <a:off x="1397000" y="1676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01 聚焦履职担责</a:t>
            </a:r>
            <a:endParaRPr lang="en-US" sz="1100"/>
          </a:p>
        </p:txBody>
      </p:sp>
      <p:sp>
        <p:nvSpPr>
          <p:cNvPr id="6" name="AutoShape 6"/>
          <p:cNvSpPr/>
          <p:nvPr/>
        </p:nvSpPr>
        <p:spPr>
          <a:xfrm>
            <a:off x="952500" y="20955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err="1">
                <a:solidFill>
                  <a:srgbClr val="000000"/>
                </a:solidFill>
                <a:latin typeface="微软雅黑"/>
                <a:ea typeface="微软雅黑"/>
                <a:cs typeface="微软雅黑"/>
                <a:sym typeface="微软雅黑"/>
              </a:rPr>
              <a:t>洞察审计使命</a:t>
            </a:r>
            <a:r>
              <a:rPr lang="en-US" sz="1400" b="0" i="0" u="none" strike="noStrike" dirty="0" smtClean="0">
                <a:solidFill>
                  <a:srgbClr val="000000"/>
                </a:solidFill>
                <a:latin typeface="微软雅黑"/>
                <a:ea typeface="微软雅黑"/>
                <a:cs typeface="微软雅黑"/>
                <a:sym typeface="微软雅黑"/>
              </a:rPr>
              <a:t>，</a:t>
            </a:r>
            <a:r>
              <a:rPr lang="zh-CN" altLang="en-US" dirty="0" smtClean="0">
                <a:latin typeface="微软雅黑"/>
                <a:ea typeface="微软雅黑"/>
                <a:cs typeface="微软雅黑"/>
                <a:sym typeface="微软雅黑"/>
              </a:rPr>
              <a:t>发挥审计功能</a:t>
            </a:r>
            <a:endParaRPr lang="en-US" sz="1100" dirty="0"/>
          </a:p>
        </p:txBody>
      </p:sp>
      <p:sp>
        <p:nvSpPr>
          <p:cNvPr id="7" name="AutoShape 7"/>
          <p:cNvSpPr/>
          <p:nvPr/>
        </p:nvSpPr>
        <p:spPr>
          <a:xfrm>
            <a:off x="4381500" y="1524000"/>
            <a:ext cx="3429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572000" y="1714500"/>
            <a:ext cx="355600" cy="355600"/>
          </a:xfrm>
          <a:prstGeom prst="rect">
            <a:avLst/>
          </a:prstGeom>
        </p:spPr>
      </p:pic>
      <p:sp>
        <p:nvSpPr>
          <p:cNvPr id="9" name="AutoShape 9"/>
          <p:cNvSpPr/>
          <p:nvPr/>
        </p:nvSpPr>
        <p:spPr>
          <a:xfrm>
            <a:off x="5016500" y="1676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02 监督权力运行</a:t>
            </a:r>
            <a:endParaRPr lang="en-US" sz="1100"/>
          </a:p>
        </p:txBody>
      </p:sp>
      <p:sp>
        <p:nvSpPr>
          <p:cNvPr id="10" name="AutoShape 10"/>
          <p:cNvSpPr/>
          <p:nvPr/>
        </p:nvSpPr>
        <p:spPr>
          <a:xfrm>
            <a:off x="4572000" y="20955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dirty="0" smtClean="0">
                <a:latin typeface="微软雅黑"/>
                <a:ea typeface="微软雅黑"/>
                <a:cs typeface="微软雅黑"/>
                <a:sym typeface="微软雅黑"/>
              </a:rPr>
              <a:t>聚焦履职用权，延伸穿透</a:t>
            </a:r>
            <a:r>
              <a:rPr lang="en-US" sz="1400" b="0" i="0" u="none" strike="noStrike" dirty="0" err="1" smtClean="0">
                <a:solidFill>
                  <a:srgbClr val="000000"/>
                </a:solidFill>
                <a:latin typeface="微软雅黑"/>
                <a:ea typeface="微软雅黑"/>
                <a:cs typeface="微软雅黑"/>
                <a:sym typeface="微软雅黑"/>
              </a:rPr>
              <a:t>审计</a:t>
            </a:r>
            <a:endParaRPr lang="en-US" sz="1100" dirty="0"/>
          </a:p>
        </p:txBody>
      </p:sp>
      <p:sp>
        <p:nvSpPr>
          <p:cNvPr id="11" name="AutoShape 11"/>
          <p:cNvSpPr/>
          <p:nvPr/>
        </p:nvSpPr>
        <p:spPr>
          <a:xfrm>
            <a:off x="8001000" y="1524000"/>
            <a:ext cx="3429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191500" y="1714500"/>
            <a:ext cx="355600" cy="355600"/>
          </a:xfrm>
          <a:prstGeom prst="rect">
            <a:avLst/>
          </a:prstGeom>
        </p:spPr>
      </p:pic>
      <p:sp>
        <p:nvSpPr>
          <p:cNvPr id="13" name="AutoShape 13"/>
          <p:cNvSpPr/>
          <p:nvPr/>
        </p:nvSpPr>
        <p:spPr>
          <a:xfrm>
            <a:off x="8636000" y="1676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03 鉴证经济责任</a:t>
            </a:r>
            <a:endParaRPr lang="en-US" sz="1100"/>
          </a:p>
        </p:txBody>
      </p:sp>
      <p:sp>
        <p:nvSpPr>
          <p:cNvPr id="14" name="AutoShape 14"/>
          <p:cNvSpPr/>
          <p:nvPr/>
        </p:nvSpPr>
        <p:spPr>
          <a:xfrm>
            <a:off x="8191500" y="20955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000000"/>
                </a:solidFill>
                <a:latin typeface="微软雅黑"/>
                <a:ea typeface="微软雅黑"/>
                <a:cs typeface="微软雅黑"/>
                <a:sym typeface="微软雅黑"/>
              </a:rPr>
              <a:t>依法依规问责，客观公正定责</a:t>
            </a:r>
            <a:endParaRPr lang="en-US" sz="1100"/>
          </a:p>
        </p:txBody>
      </p:sp>
      <p:sp>
        <p:nvSpPr>
          <p:cNvPr id="15" name="AutoShape 15"/>
          <p:cNvSpPr/>
          <p:nvPr/>
        </p:nvSpPr>
        <p:spPr>
          <a:xfrm>
            <a:off x="762000" y="3175000"/>
            <a:ext cx="3429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952500" y="3365500"/>
            <a:ext cx="355600" cy="355600"/>
          </a:xfrm>
          <a:prstGeom prst="rect">
            <a:avLst/>
          </a:prstGeom>
        </p:spPr>
      </p:pic>
      <p:sp>
        <p:nvSpPr>
          <p:cNvPr id="17" name="AutoShape 17"/>
          <p:cNvSpPr/>
          <p:nvPr/>
        </p:nvSpPr>
        <p:spPr>
          <a:xfrm>
            <a:off x="1397000" y="3327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04 甄别会计责任</a:t>
            </a:r>
            <a:endParaRPr lang="en-US" sz="1100"/>
          </a:p>
        </p:txBody>
      </p:sp>
      <p:sp>
        <p:nvSpPr>
          <p:cNvPr id="18" name="AutoShape 18"/>
          <p:cNvSpPr/>
          <p:nvPr/>
        </p:nvSpPr>
        <p:spPr>
          <a:xfrm>
            <a:off x="952500" y="3746500"/>
            <a:ext cx="304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压实会计责任，</a:t>
            </a:r>
            <a:r>
              <a:rPr lang="en-US" sz="1400" b="0" i="0" u="none" strike="noStrike" dirty="0" err="1" smtClean="0">
                <a:solidFill>
                  <a:srgbClr val="000000"/>
                </a:solidFill>
                <a:latin typeface="微软雅黑"/>
                <a:ea typeface="微软雅黑"/>
                <a:cs typeface="微软雅黑"/>
                <a:sym typeface="微软雅黑"/>
              </a:rPr>
              <a:t>夯实责任基石</a:t>
            </a:r>
            <a:endParaRPr lang="en-US" sz="1100" dirty="0"/>
          </a:p>
        </p:txBody>
      </p:sp>
      <p:sp>
        <p:nvSpPr>
          <p:cNvPr id="19" name="AutoShape 19"/>
          <p:cNvSpPr/>
          <p:nvPr/>
        </p:nvSpPr>
        <p:spPr>
          <a:xfrm>
            <a:off x="4381500" y="3175000"/>
            <a:ext cx="3429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20" name="Picture 20"/>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4572000" y="3365500"/>
            <a:ext cx="355600" cy="355600"/>
          </a:xfrm>
          <a:prstGeom prst="rect">
            <a:avLst/>
          </a:prstGeom>
        </p:spPr>
      </p:pic>
      <p:sp>
        <p:nvSpPr>
          <p:cNvPr id="21" name="AutoShape 21"/>
          <p:cNvSpPr/>
          <p:nvPr/>
        </p:nvSpPr>
        <p:spPr>
          <a:xfrm>
            <a:off x="5016500" y="3327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05 洞察失败责任</a:t>
            </a:r>
            <a:endParaRPr lang="en-US" sz="1100"/>
          </a:p>
        </p:txBody>
      </p:sp>
      <p:sp>
        <p:nvSpPr>
          <p:cNvPr id="22" name="AutoShape 22"/>
          <p:cNvSpPr/>
          <p:nvPr/>
        </p:nvSpPr>
        <p:spPr>
          <a:xfrm>
            <a:off x="4572000" y="3746500"/>
            <a:ext cx="304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透视失败成因，追溯相关责任</a:t>
            </a:r>
            <a:endParaRPr lang="en-US" sz="1100" dirty="0"/>
          </a:p>
        </p:txBody>
      </p:sp>
      <p:sp>
        <p:nvSpPr>
          <p:cNvPr id="23" name="AutoShape 23"/>
          <p:cNvSpPr/>
          <p:nvPr/>
        </p:nvSpPr>
        <p:spPr>
          <a:xfrm>
            <a:off x="8001000" y="3175000"/>
            <a:ext cx="3429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24" name="Picture 24"/>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8191500" y="3365500"/>
            <a:ext cx="355600" cy="355600"/>
          </a:xfrm>
          <a:prstGeom prst="rect">
            <a:avLst/>
          </a:prstGeom>
        </p:spPr>
      </p:pic>
      <p:sp>
        <p:nvSpPr>
          <p:cNvPr id="25" name="AutoShape 25"/>
          <p:cNvSpPr/>
          <p:nvPr/>
        </p:nvSpPr>
        <p:spPr>
          <a:xfrm>
            <a:off x="8636000" y="3327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06 评价领导绩效</a:t>
            </a:r>
            <a:endParaRPr lang="en-US" sz="1100"/>
          </a:p>
        </p:txBody>
      </p:sp>
      <p:sp>
        <p:nvSpPr>
          <p:cNvPr id="26" name="AutoShape 26"/>
          <p:cNvSpPr/>
          <p:nvPr/>
        </p:nvSpPr>
        <p:spPr>
          <a:xfrm>
            <a:off x="8191500" y="3746500"/>
            <a:ext cx="304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实事求是画像、客观公正评价</a:t>
            </a:r>
            <a:endParaRPr lang="en-US" sz="1100" dirty="0"/>
          </a:p>
        </p:txBody>
      </p:sp>
      <p:sp>
        <p:nvSpPr>
          <p:cNvPr id="27" name="AutoShape 27"/>
          <p:cNvSpPr/>
          <p:nvPr/>
        </p:nvSpPr>
        <p:spPr>
          <a:xfrm>
            <a:off x="762000" y="4826000"/>
            <a:ext cx="3429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8" name="Picture 28"/>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tretch>
            <a:fillRect/>
          </a:stretch>
        </p:blipFill>
        <p:spPr>
          <a:xfrm>
            <a:off x="952500" y="5016500"/>
            <a:ext cx="355600" cy="355600"/>
          </a:xfrm>
          <a:prstGeom prst="rect">
            <a:avLst/>
          </a:prstGeom>
        </p:spPr>
      </p:pic>
      <p:sp>
        <p:nvSpPr>
          <p:cNvPr id="29" name="AutoShape 29"/>
          <p:cNvSpPr/>
          <p:nvPr/>
        </p:nvSpPr>
        <p:spPr>
          <a:xfrm>
            <a:off x="1397000" y="4978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0000"/>
                </a:solidFill>
                <a:latin typeface="微软雅黑"/>
                <a:ea typeface="微软雅黑"/>
                <a:cs typeface="微软雅黑"/>
                <a:sym typeface="微软雅黑"/>
              </a:rPr>
              <a:t>07 审计方法协同指引</a:t>
            </a:r>
            <a:endParaRPr lang="en-US" sz="1100"/>
          </a:p>
        </p:txBody>
      </p:sp>
      <p:sp>
        <p:nvSpPr>
          <p:cNvPr id="30" name="AutoShape 30"/>
          <p:cNvSpPr/>
          <p:nvPr/>
        </p:nvSpPr>
        <p:spPr>
          <a:xfrm>
            <a:off x="952500" y="5397500"/>
            <a:ext cx="304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协同运作方法，形成审计合力</a:t>
            </a:r>
            <a:endParaRPr lang="en-US" sz="1100" dirty="0"/>
          </a:p>
        </p:txBody>
      </p:sp>
      <p:sp>
        <p:nvSpPr>
          <p:cNvPr id="31" name="AutoShape 31"/>
          <p:cNvSpPr/>
          <p:nvPr/>
        </p:nvSpPr>
        <p:spPr>
          <a:xfrm>
            <a:off x="4381500" y="4826000"/>
            <a:ext cx="3429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32" name="Picture 32"/>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tretch>
            <a:fillRect/>
          </a:stretch>
        </p:blipFill>
        <p:spPr>
          <a:xfrm>
            <a:off x="4572000" y="5016500"/>
            <a:ext cx="355600" cy="355600"/>
          </a:xfrm>
          <a:prstGeom prst="rect">
            <a:avLst/>
          </a:prstGeom>
        </p:spPr>
      </p:pic>
      <p:sp>
        <p:nvSpPr>
          <p:cNvPr id="33" name="AutoShape 33"/>
          <p:cNvSpPr/>
          <p:nvPr/>
        </p:nvSpPr>
        <p:spPr>
          <a:xfrm>
            <a:off x="5016500" y="4978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0000"/>
                </a:solidFill>
                <a:latin typeface="微软雅黑"/>
                <a:ea typeface="微软雅黑"/>
                <a:cs typeface="微软雅黑"/>
                <a:sym typeface="微软雅黑"/>
              </a:rPr>
              <a:t>08 审计原则应用指南</a:t>
            </a:r>
            <a:endParaRPr lang="en-US" sz="1100"/>
          </a:p>
        </p:txBody>
      </p:sp>
      <p:sp>
        <p:nvSpPr>
          <p:cNvPr id="34" name="AutoShape 34"/>
          <p:cNvSpPr/>
          <p:nvPr/>
        </p:nvSpPr>
        <p:spPr>
          <a:xfrm>
            <a:off x="4572000" y="53975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err="1" smtClean="0">
                <a:solidFill>
                  <a:srgbClr val="000000"/>
                </a:solidFill>
                <a:latin typeface="微软雅黑"/>
                <a:ea typeface="微软雅黑"/>
                <a:cs typeface="微软雅黑"/>
                <a:sym typeface="微软雅黑"/>
              </a:rPr>
              <a:t>把握</a:t>
            </a:r>
            <a:r>
              <a:rPr lang="zh-CN" altLang="en-US" sz="1400" b="0" i="0" u="none" strike="noStrike" dirty="0" smtClean="0">
                <a:solidFill>
                  <a:srgbClr val="000000"/>
                </a:solidFill>
                <a:latin typeface="微软雅黑"/>
                <a:ea typeface="微软雅黑"/>
                <a:cs typeface="微软雅黑"/>
                <a:sym typeface="微软雅黑"/>
              </a:rPr>
              <a:t>审计</a:t>
            </a:r>
            <a:r>
              <a:rPr lang="en-US" sz="1400" b="0" i="0" u="none" strike="noStrike" dirty="0" err="1" smtClean="0">
                <a:solidFill>
                  <a:srgbClr val="000000"/>
                </a:solidFill>
                <a:latin typeface="微软雅黑"/>
                <a:ea typeface="微软雅黑"/>
                <a:cs typeface="微软雅黑"/>
                <a:sym typeface="微软雅黑"/>
              </a:rPr>
              <a:t>规律</a:t>
            </a:r>
            <a:r>
              <a:rPr lang="en-US" sz="1400" b="0" i="0" u="none" strike="noStrike" dirty="0" err="1">
                <a:solidFill>
                  <a:srgbClr val="000000"/>
                </a:solidFill>
                <a:latin typeface="微软雅黑"/>
                <a:ea typeface="微软雅黑"/>
                <a:cs typeface="微软雅黑"/>
                <a:sym typeface="微软雅黑"/>
              </a:rPr>
              <a:t>，</a:t>
            </a:r>
            <a:r>
              <a:rPr lang="en-US" sz="1400" b="0" i="0" u="none" strike="noStrike" dirty="0" err="1" smtClean="0">
                <a:solidFill>
                  <a:srgbClr val="000000"/>
                </a:solidFill>
                <a:latin typeface="微软雅黑"/>
                <a:ea typeface="微软雅黑"/>
                <a:cs typeface="微软雅黑"/>
                <a:sym typeface="微软雅黑"/>
              </a:rPr>
              <a:t>精准</a:t>
            </a:r>
            <a:r>
              <a:rPr lang="zh-CN" altLang="en-US" sz="1400" b="0" i="0" u="none" strike="noStrike" dirty="0" smtClean="0">
                <a:solidFill>
                  <a:srgbClr val="000000"/>
                </a:solidFill>
                <a:latin typeface="微软雅黑"/>
                <a:ea typeface="微软雅黑"/>
                <a:cs typeface="微软雅黑"/>
                <a:sym typeface="微软雅黑"/>
              </a:rPr>
              <a:t>应用原则</a:t>
            </a:r>
            <a:endParaRPr lang="en-US" sz="1100" dirty="0"/>
          </a:p>
        </p:txBody>
      </p:sp>
      <p:sp>
        <p:nvSpPr>
          <p:cNvPr id="35" name="AutoShape 35"/>
          <p:cNvSpPr/>
          <p:nvPr/>
        </p:nvSpPr>
        <p:spPr>
          <a:xfrm>
            <a:off x="8001000" y="4826000"/>
            <a:ext cx="3429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36" name="Picture 36"/>
          <p:cNvPicPr>
            <a:picLocks noChangeAspect="1"/>
          </p:cNvPicPr>
          <p:nvPr/>
        </p:nvPicPr>
        <p:blipFill>
          <a:blip r:embed="rId20">
            <a:extLst>
              <a:ext uri="{28A0092B-C50C-407E-A947-70E740481C1C}">
                <a14:useLocalDpi xmlns:a14="http://schemas.microsoft.com/office/drawing/2010/main" val="0"/>
              </a:ext>
              <a:ext uri="{96DAC541-7B7A-43D3-8B79-37D633B846F1}">
                <asvg:svgBlip xmlns="" xmlns:asvg="http://schemas.microsoft.com/office/drawing/2016/SVG/main" r:embed="rId21"/>
              </a:ext>
            </a:extLst>
          </a:blip>
          <a:stretch>
            <a:fillRect/>
          </a:stretch>
        </p:blipFill>
        <p:spPr>
          <a:xfrm>
            <a:off x="8191500" y="5016500"/>
            <a:ext cx="355600" cy="355600"/>
          </a:xfrm>
          <a:prstGeom prst="rect">
            <a:avLst/>
          </a:prstGeom>
        </p:spPr>
      </p:pic>
      <p:sp>
        <p:nvSpPr>
          <p:cNvPr id="37" name="AutoShape 37"/>
          <p:cNvSpPr/>
          <p:nvPr/>
        </p:nvSpPr>
        <p:spPr>
          <a:xfrm>
            <a:off x="8636000" y="4978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0000"/>
                </a:solidFill>
                <a:latin typeface="微软雅黑"/>
                <a:ea typeface="微软雅黑"/>
                <a:cs typeface="微软雅黑"/>
                <a:sym typeface="微软雅黑"/>
              </a:rPr>
              <a:t>09 审计报告规范要求</a:t>
            </a:r>
            <a:endParaRPr lang="en-US" sz="1100"/>
          </a:p>
        </p:txBody>
      </p:sp>
      <p:sp>
        <p:nvSpPr>
          <p:cNvPr id="38" name="AutoShape 38"/>
          <p:cNvSpPr/>
          <p:nvPr/>
        </p:nvSpPr>
        <p:spPr>
          <a:xfrm>
            <a:off x="8191500" y="53975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dirty="0" smtClean="0">
                <a:latin typeface="微软雅黑"/>
                <a:ea typeface="微软雅黑"/>
                <a:cs typeface="微软雅黑"/>
                <a:sym typeface="微软雅黑"/>
              </a:rPr>
              <a:t>遵循审计特征</a:t>
            </a:r>
            <a:r>
              <a:rPr lang="en-US" sz="1400" b="0" i="0" u="none" strike="noStrike" dirty="0" smtClean="0">
                <a:solidFill>
                  <a:srgbClr val="000000"/>
                </a:solidFill>
                <a:latin typeface="微软雅黑"/>
                <a:ea typeface="微软雅黑"/>
                <a:cs typeface="微软雅黑"/>
                <a:sym typeface="微软雅黑"/>
              </a:rPr>
              <a:t>，</a:t>
            </a:r>
            <a:r>
              <a:rPr lang="en-US" sz="1400" b="0" i="0" u="none" strike="noStrike" dirty="0" err="1" smtClean="0">
                <a:solidFill>
                  <a:srgbClr val="000000"/>
                </a:solidFill>
                <a:latin typeface="微软雅黑"/>
                <a:ea typeface="微软雅黑"/>
                <a:cs typeface="微软雅黑"/>
                <a:sym typeface="微软雅黑"/>
              </a:rPr>
              <a:t>成就精品</a:t>
            </a:r>
            <a:r>
              <a:rPr lang="zh-CN" altLang="en-US" sz="1400" b="0" i="0" u="none" strike="noStrike" dirty="0" smtClean="0">
                <a:solidFill>
                  <a:srgbClr val="000000"/>
                </a:solidFill>
                <a:latin typeface="微软雅黑"/>
                <a:ea typeface="微软雅黑"/>
                <a:cs typeface="微软雅黑"/>
                <a:sym typeface="微软雅黑"/>
              </a:rPr>
              <a:t>报告</a:t>
            </a:r>
            <a:endParaRPr lang="en-US" sz="11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3200" b="1" i="0" u="none" strike="noStrike" dirty="0" smtClean="0">
                <a:solidFill>
                  <a:srgbClr val="000000"/>
                </a:solidFill>
                <a:latin typeface="微软雅黑"/>
                <a:ea typeface="微软雅黑"/>
                <a:cs typeface="微软雅黑"/>
                <a:sym typeface="微软雅黑"/>
              </a:rPr>
              <a:t>第六节 </a:t>
            </a:r>
            <a:r>
              <a:rPr lang="zh-CN" altLang="en-US" sz="3200" b="1" dirty="0" smtClean="0">
                <a:latin typeface="微软雅黑"/>
                <a:ea typeface="微软雅黑"/>
                <a:cs typeface="微软雅黑"/>
                <a:sym typeface="微软雅黑"/>
              </a:rPr>
              <a:t>归责过程的深度思考</a:t>
            </a:r>
            <a:endParaRPr lang="en-US" sz="1100" dirty="0"/>
          </a:p>
        </p:txBody>
      </p:sp>
      <p:sp>
        <p:nvSpPr>
          <p:cNvPr id="3" name="AutoShape 3"/>
          <p:cNvSpPr/>
          <p:nvPr/>
        </p:nvSpPr>
        <p:spPr>
          <a:xfrm>
            <a:off x="762000" y="16510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841500"/>
            <a:ext cx="355600" cy="355600"/>
          </a:xfrm>
          <a:prstGeom prst="rect">
            <a:avLst/>
          </a:prstGeom>
        </p:spPr>
      </p:pic>
      <p:sp>
        <p:nvSpPr>
          <p:cNvPr id="5" name="AutoShape 5"/>
          <p:cNvSpPr/>
          <p:nvPr/>
        </p:nvSpPr>
        <p:spPr>
          <a:xfrm>
            <a:off x="1460500" y="1803400"/>
            <a:ext cx="2540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latin typeface="微软雅黑"/>
                <a:ea typeface="微软雅黑"/>
                <a:cs typeface="微软雅黑"/>
                <a:sym typeface="微软雅黑"/>
              </a:rPr>
              <a:t>因果关联性与归责甄别</a:t>
            </a:r>
            <a:endParaRPr lang="en-US" sz="1100" dirty="0"/>
          </a:p>
        </p:txBody>
      </p:sp>
      <p:cxnSp>
        <p:nvCxnSpPr>
          <p:cNvPr id="6" name="Connector 6"/>
          <p:cNvCxnSpPr/>
          <p:nvPr/>
        </p:nvCxnSpPr>
        <p:spPr>
          <a:xfrm rot="-14946">
            <a:off x="1016014" y="22161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16000" y="2349500"/>
            <a:ext cx="2921000"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在领导干部经济责任鉴定的过程中，原因、结果和责任归属构成了一个紧密相连、逻辑递进的问责过程。</a:t>
            </a:r>
            <a:endParaRPr lang="en-US" sz="1100" dirty="0"/>
          </a:p>
        </p:txBody>
      </p:sp>
      <p:sp>
        <p:nvSpPr>
          <p:cNvPr id="8" name="AutoShape 8"/>
          <p:cNvSpPr/>
          <p:nvPr/>
        </p:nvSpPr>
        <p:spPr>
          <a:xfrm>
            <a:off x="4381500" y="16510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35500" y="1841500"/>
            <a:ext cx="355600" cy="355600"/>
          </a:xfrm>
          <a:prstGeom prst="rect">
            <a:avLst/>
          </a:prstGeom>
        </p:spPr>
      </p:pic>
      <p:sp>
        <p:nvSpPr>
          <p:cNvPr id="10" name="AutoShape 10"/>
          <p:cNvSpPr/>
          <p:nvPr/>
        </p:nvSpPr>
        <p:spPr>
          <a:xfrm>
            <a:off x="5080000" y="1803400"/>
            <a:ext cx="2540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latin typeface="微软雅黑"/>
                <a:ea typeface="微软雅黑"/>
                <a:cs typeface="微软雅黑"/>
                <a:sym typeface="微软雅黑"/>
              </a:rPr>
              <a:t>直接</a:t>
            </a:r>
            <a:r>
              <a:rPr lang="en-US" altLang="zh-CN" sz="1800" b="1" dirty="0" smtClean="0">
                <a:latin typeface="微软雅黑"/>
                <a:ea typeface="微软雅黑"/>
                <a:cs typeface="微软雅黑"/>
                <a:sym typeface="微软雅黑"/>
              </a:rPr>
              <a:t>/</a:t>
            </a:r>
            <a:r>
              <a:rPr lang="zh-CN" altLang="en-US" sz="1800" b="1" dirty="0" smtClean="0">
                <a:latin typeface="微软雅黑"/>
                <a:ea typeface="微软雅黑"/>
                <a:cs typeface="微软雅黑"/>
                <a:sym typeface="微软雅黑"/>
              </a:rPr>
              <a:t>间接性与归责甄别</a:t>
            </a:r>
            <a:endParaRPr lang="en-US" sz="1100" dirty="0"/>
          </a:p>
        </p:txBody>
      </p:sp>
      <p:cxnSp>
        <p:nvCxnSpPr>
          <p:cNvPr id="11" name="Connector 11"/>
          <p:cNvCxnSpPr/>
          <p:nvPr/>
        </p:nvCxnSpPr>
        <p:spPr>
          <a:xfrm rot="-14946">
            <a:off x="4635514" y="22161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4524703" y="2349499"/>
            <a:ext cx="3231931" cy="1418459"/>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直接性、间接性与责任归属构成一个由具体行为到抽象权责、由事实判断到价值判断的逻辑过程，即根据行为的直接性或间接性程度，结合职权范围、主观过错、客观条件，将经济后果匹配到具体责任类型。</a:t>
            </a:r>
            <a:endParaRPr lang="en-US" sz="1100" dirty="0"/>
          </a:p>
        </p:txBody>
      </p:sp>
      <p:sp>
        <p:nvSpPr>
          <p:cNvPr id="13" name="AutoShape 13"/>
          <p:cNvSpPr/>
          <p:nvPr/>
        </p:nvSpPr>
        <p:spPr>
          <a:xfrm>
            <a:off x="8001000" y="16510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255000" y="1841500"/>
            <a:ext cx="355600" cy="355600"/>
          </a:xfrm>
          <a:prstGeom prst="rect">
            <a:avLst/>
          </a:prstGeom>
        </p:spPr>
      </p:pic>
      <p:sp>
        <p:nvSpPr>
          <p:cNvPr id="15" name="AutoShape 15"/>
          <p:cNvSpPr/>
          <p:nvPr/>
        </p:nvSpPr>
        <p:spPr>
          <a:xfrm>
            <a:off x="8699500" y="1803400"/>
            <a:ext cx="2540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latin typeface="微软雅黑"/>
                <a:ea typeface="微软雅黑"/>
                <a:cs typeface="微软雅黑"/>
                <a:sym typeface="微软雅黑"/>
              </a:rPr>
              <a:t>主观</a:t>
            </a:r>
            <a:r>
              <a:rPr lang="en-US" altLang="zh-CN" sz="1800" b="1" dirty="0" smtClean="0">
                <a:latin typeface="微软雅黑"/>
                <a:ea typeface="微软雅黑"/>
                <a:cs typeface="微软雅黑"/>
                <a:sym typeface="微软雅黑"/>
              </a:rPr>
              <a:t>/</a:t>
            </a:r>
            <a:r>
              <a:rPr lang="zh-CN" altLang="en-US" sz="1800" b="1" dirty="0" smtClean="0">
                <a:latin typeface="微软雅黑"/>
                <a:ea typeface="微软雅黑"/>
                <a:cs typeface="微软雅黑"/>
                <a:sym typeface="微软雅黑"/>
              </a:rPr>
              <a:t>客观性与归责甄别</a:t>
            </a:r>
            <a:endParaRPr lang="en-US" sz="1100" dirty="0"/>
          </a:p>
        </p:txBody>
      </p:sp>
      <p:cxnSp>
        <p:nvCxnSpPr>
          <p:cNvPr id="16" name="Connector 16"/>
          <p:cNvCxnSpPr/>
          <p:nvPr/>
        </p:nvCxnSpPr>
        <p:spPr>
          <a:xfrm rot="-14946">
            <a:off x="8255014" y="22161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7" name="AutoShape 17"/>
          <p:cNvSpPr/>
          <p:nvPr/>
        </p:nvSpPr>
        <p:spPr>
          <a:xfrm>
            <a:off x="8255000" y="2349500"/>
            <a:ext cx="2921000"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行为动机、环境约束与经济责任可能纠缠在一起，所以主观性、客观性与责任归属之间构成了动态平衡、相互制约的责任判定过程。</a:t>
            </a:r>
            <a:endParaRPr lang="en-US" sz="1100" dirty="0"/>
          </a:p>
        </p:txBody>
      </p:sp>
      <p:sp>
        <p:nvSpPr>
          <p:cNvPr id="18" name="AutoShape 18"/>
          <p:cNvSpPr/>
          <p:nvPr/>
        </p:nvSpPr>
        <p:spPr>
          <a:xfrm>
            <a:off x="762000" y="40005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16000" y="4191000"/>
            <a:ext cx="355600" cy="355600"/>
          </a:xfrm>
          <a:prstGeom prst="rect">
            <a:avLst/>
          </a:prstGeom>
        </p:spPr>
      </p:pic>
      <p:sp>
        <p:nvSpPr>
          <p:cNvPr id="20" name="AutoShape 20"/>
          <p:cNvSpPr/>
          <p:nvPr/>
        </p:nvSpPr>
        <p:spPr>
          <a:xfrm>
            <a:off x="1460500" y="4152900"/>
            <a:ext cx="2540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latin typeface="微软雅黑"/>
                <a:ea typeface="微软雅黑"/>
                <a:cs typeface="微软雅黑"/>
                <a:sym typeface="微软雅黑"/>
              </a:rPr>
              <a:t>责任连带与免责问题</a:t>
            </a:r>
            <a:endParaRPr lang="en-US" sz="1100" dirty="0"/>
          </a:p>
        </p:txBody>
      </p:sp>
      <p:cxnSp>
        <p:nvCxnSpPr>
          <p:cNvPr id="21" name="Connector 21"/>
          <p:cNvCxnSpPr/>
          <p:nvPr/>
        </p:nvCxnSpPr>
        <p:spPr>
          <a:xfrm rot="-14946">
            <a:off x="1016014" y="45656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1016000" y="4699000"/>
            <a:ext cx="2921000"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责任连带是指因下属或分管领域的问题，上级领导需承担连带责任，体现“权责对等”要求。随着“精准问责”理念的深化，责任连带与免责边界将更加清晰。</a:t>
            </a:r>
            <a:endParaRPr lang="en-US" sz="1100" dirty="0"/>
          </a:p>
        </p:txBody>
      </p:sp>
      <p:sp>
        <p:nvSpPr>
          <p:cNvPr id="23" name="AutoShape 23"/>
          <p:cNvSpPr/>
          <p:nvPr/>
        </p:nvSpPr>
        <p:spPr>
          <a:xfrm>
            <a:off x="4381500" y="40005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4635500" y="4191000"/>
            <a:ext cx="355600" cy="355600"/>
          </a:xfrm>
          <a:prstGeom prst="rect">
            <a:avLst/>
          </a:prstGeom>
        </p:spPr>
      </p:pic>
      <p:sp>
        <p:nvSpPr>
          <p:cNvPr id="25" name="AutoShape 25"/>
          <p:cNvSpPr/>
          <p:nvPr/>
        </p:nvSpPr>
        <p:spPr>
          <a:xfrm>
            <a:off x="5080000" y="4152900"/>
            <a:ext cx="2540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latin typeface="微软雅黑"/>
                <a:ea typeface="微软雅黑"/>
                <a:cs typeface="微软雅黑"/>
                <a:sym typeface="微软雅黑"/>
              </a:rPr>
              <a:t>归责导向与后果认定</a:t>
            </a:r>
            <a:endParaRPr lang="en-US" sz="1100" dirty="0"/>
          </a:p>
        </p:txBody>
      </p:sp>
      <p:cxnSp>
        <p:nvCxnSpPr>
          <p:cNvPr id="26" name="Connector 26"/>
          <p:cNvCxnSpPr/>
          <p:nvPr/>
        </p:nvCxnSpPr>
        <p:spPr>
          <a:xfrm rot="-14946">
            <a:off x="4635514" y="45656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7" name="AutoShape 27"/>
          <p:cNvSpPr/>
          <p:nvPr/>
        </p:nvSpPr>
        <p:spPr>
          <a:xfrm>
            <a:off x="4461641" y="4699000"/>
            <a:ext cx="3216166"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不能简单理解为“只有造成后果才需担责”，而需要结合具体情形予以分析研判、谨慎辨识。行为归责侧重于程序导向，风险归责侧重于风险（问题）导向，结果归责侧重于资产损失和不良后果认定。</a:t>
            </a:r>
            <a:endParaRPr lang="en-US" sz="1100" dirty="0"/>
          </a:p>
        </p:txBody>
      </p:sp>
      <p:sp>
        <p:nvSpPr>
          <p:cNvPr id="28" name="AutoShape 28"/>
          <p:cNvSpPr/>
          <p:nvPr/>
        </p:nvSpPr>
        <p:spPr>
          <a:xfrm>
            <a:off x="8001000" y="40005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9" name="Picture 29"/>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8255000" y="4191000"/>
            <a:ext cx="355600" cy="355600"/>
          </a:xfrm>
          <a:prstGeom prst="rect">
            <a:avLst/>
          </a:prstGeom>
        </p:spPr>
      </p:pic>
      <p:sp>
        <p:nvSpPr>
          <p:cNvPr id="30" name="AutoShape 30"/>
          <p:cNvSpPr/>
          <p:nvPr/>
        </p:nvSpPr>
        <p:spPr>
          <a:xfrm>
            <a:off x="8699500" y="4152900"/>
            <a:ext cx="2540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latin typeface="微软雅黑"/>
                <a:ea typeface="微软雅黑"/>
                <a:cs typeface="微软雅黑"/>
                <a:sym typeface="微软雅黑"/>
              </a:rPr>
              <a:t>责任划分依据与划分方法</a:t>
            </a:r>
            <a:endParaRPr lang="en-US" sz="1100" dirty="0"/>
          </a:p>
        </p:txBody>
      </p:sp>
      <p:cxnSp>
        <p:nvCxnSpPr>
          <p:cNvPr id="31" name="Connector 31"/>
          <p:cNvCxnSpPr/>
          <p:nvPr/>
        </p:nvCxnSpPr>
        <p:spPr>
          <a:xfrm rot="-14946">
            <a:off x="8255014" y="45656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32" name="AutoShape 32"/>
          <p:cNvSpPr/>
          <p:nvPr/>
        </p:nvSpPr>
        <p:spPr>
          <a:xfrm>
            <a:off x="8255000" y="4699000"/>
            <a:ext cx="2921000"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划分依据和划分方法都是多维的，如全额责任法、主次责任划分法、等额分摊法、决策权重分析法（比例分摊法）。</a:t>
            </a:r>
            <a:endParaRPr lang="en-US" sz="11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200" b="1" i="0" u="none" strike="noStrike" dirty="0" smtClean="0">
                <a:solidFill>
                  <a:srgbClr val="000000"/>
                </a:solidFill>
                <a:latin typeface="微软雅黑"/>
                <a:ea typeface="微软雅黑"/>
                <a:cs typeface="微软雅黑"/>
                <a:sym typeface="微软雅黑"/>
              </a:rPr>
              <a:t>第六节 </a:t>
            </a:r>
            <a:r>
              <a:rPr lang="en-US" sz="3200" b="1" i="0" u="none" strike="noStrike" dirty="0" err="1" smtClean="0">
                <a:solidFill>
                  <a:srgbClr val="000000"/>
                </a:solidFill>
                <a:latin typeface="微软雅黑"/>
                <a:ea typeface="微软雅黑"/>
                <a:cs typeface="微软雅黑"/>
                <a:sym typeface="微软雅黑"/>
              </a:rPr>
              <a:t>归责过程的深度思考</a:t>
            </a:r>
            <a:endParaRPr lang="en-US" sz="1100" dirty="0"/>
          </a:p>
        </p:txBody>
      </p:sp>
      <p:sp>
        <p:nvSpPr>
          <p:cNvPr id="3" name="AutoShape 3"/>
          <p:cNvSpPr/>
          <p:nvPr/>
        </p:nvSpPr>
        <p:spPr>
          <a:xfrm>
            <a:off x="762000" y="1651000"/>
            <a:ext cx="3302000" cy="2159000"/>
          </a:xfrm>
          <a:prstGeom prst="roundRect">
            <a:avLst>
              <a:gd name="adj" fmla="val 5882"/>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905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smtClean="0">
                <a:solidFill>
                  <a:srgbClr val="000000"/>
                </a:solidFill>
                <a:latin typeface="微软雅黑"/>
                <a:ea typeface="微软雅黑"/>
                <a:cs typeface="微软雅黑"/>
                <a:sym typeface="微软雅黑"/>
              </a:rPr>
              <a:t>确认责任结果</a:t>
            </a:r>
            <a:endParaRPr lang="en-US" sz="1100" dirty="0"/>
          </a:p>
        </p:txBody>
      </p:sp>
      <p:cxnSp>
        <p:nvCxnSpPr>
          <p:cNvPr id="6" name="Connector 6"/>
          <p:cNvCxnSpPr/>
          <p:nvPr/>
        </p:nvCxnSpPr>
        <p:spPr>
          <a:xfrm rot="-15626">
            <a:off x="1016014" y="2406650"/>
            <a:ext cx="279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7" name="AutoShape 7"/>
          <p:cNvSpPr/>
          <p:nvPr/>
        </p:nvSpPr>
        <p:spPr>
          <a:xfrm>
            <a:off x="1016000" y="25400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000000"/>
                </a:solidFill>
                <a:latin typeface="微软雅黑"/>
                <a:ea typeface="微软雅黑"/>
                <a:cs typeface="微软雅黑"/>
                <a:sym typeface="微软雅黑"/>
              </a:rPr>
              <a:t>明确发生了什么问题，界定事实边界</a:t>
            </a:r>
            <a:r>
              <a:rPr lang="en-US" sz="1600" b="0" i="0" u="none" strike="noStrike" dirty="0">
                <a:solidFill>
                  <a:srgbClr val="000000"/>
                </a:solidFill>
                <a:latin typeface="微软雅黑"/>
                <a:ea typeface="微软雅黑"/>
                <a:cs typeface="微软雅黑"/>
                <a:sym typeface="微软雅黑"/>
              </a:rPr>
              <a:t>。</a:t>
            </a:r>
            <a:endParaRPr lang="en-US" sz="1600" dirty="0"/>
          </a:p>
        </p:txBody>
      </p:sp>
      <p:sp>
        <p:nvSpPr>
          <p:cNvPr id="8" name="AutoShape 8"/>
          <p:cNvSpPr/>
          <p:nvPr/>
        </p:nvSpPr>
        <p:spPr>
          <a:xfrm>
            <a:off x="4445000" y="1651000"/>
            <a:ext cx="3302000" cy="2159000"/>
          </a:xfrm>
          <a:prstGeom prst="roundRect">
            <a:avLst>
              <a:gd name="adj" fmla="val 5882"/>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99000" y="1905000"/>
            <a:ext cx="406400" cy="406400"/>
          </a:xfrm>
          <a:prstGeom prst="rect">
            <a:avLst/>
          </a:prstGeom>
        </p:spPr>
      </p:pic>
      <p:sp>
        <p:nvSpPr>
          <p:cNvPr id="10" name="AutoShape 10"/>
          <p:cNvSpPr/>
          <p:nvPr/>
        </p:nvSpPr>
        <p:spPr>
          <a:xfrm>
            <a:off x="5207000" y="1905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smtClean="0">
                <a:solidFill>
                  <a:srgbClr val="000000"/>
                </a:solidFill>
                <a:latin typeface="微软雅黑"/>
                <a:ea typeface="微软雅黑"/>
                <a:cs typeface="微软雅黑"/>
                <a:sym typeface="微软雅黑"/>
              </a:rPr>
              <a:t>追溯原因链</a:t>
            </a:r>
            <a:endParaRPr lang="en-US" sz="1100" dirty="0"/>
          </a:p>
        </p:txBody>
      </p:sp>
      <p:cxnSp>
        <p:nvCxnSpPr>
          <p:cNvPr id="11" name="Connector 11"/>
          <p:cNvCxnSpPr/>
          <p:nvPr/>
        </p:nvCxnSpPr>
        <p:spPr>
          <a:xfrm rot="-15626">
            <a:off x="4699014" y="2406650"/>
            <a:ext cx="279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2" name="AutoShape 12"/>
          <p:cNvSpPr/>
          <p:nvPr/>
        </p:nvSpPr>
        <p:spPr>
          <a:xfrm>
            <a:off x="4699000" y="25400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000000"/>
                </a:solidFill>
                <a:latin typeface="微软雅黑"/>
                <a:ea typeface="微软雅黑"/>
                <a:cs typeface="微软雅黑"/>
                <a:sym typeface="微软雅黑"/>
              </a:rPr>
              <a:t>像侦探一样分析问题产生的根本原因和演变过程</a:t>
            </a:r>
            <a:r>
              <a:rPr lang="en-US" sz="1600" b="0" i="0" u="none" strike="noStrike" dirty="0">
                <a:solidFill>
                  <a:srgbClr val="000000"/>
                </a:solidFill>
                <a:latin typeface="微软雅黑"/>
                <a:ea typeface="微软雅黑"/>
                <a:cs typeface="微软雅黑"/>
                <a:sym typeface="微软雅黑"/>
              </a:rPr>
              <a:t>。</a:t>
            </a:r>
            <a:endParaRPr lang="en-US" sz="1600" dirty="0"/>
          </a:p>
        </p:txBody>
      </p:sp>
      <p:sp>
        <p:nvSpPr>
          <p:cNvPr id="13" name="AutoShape 13"/>
          <p:cNvSpPr/>
          <p:nvPr/>
        </p:nvSpPr>
        <p:spPr>
          <a:xfrm>
            <a:off x="8128000" y="1651000"/>
            <a:ext cx="3302000" cy="2159000"/>
          </a:xfrm>
          <a:prstGeom prst="roundRect">
            <a:avLst>
              <a:gd name="adj" fmla="val 5882"/>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82000" y="1905000"/>
            <a:ext cx="406400" cy="406400"/>
          </a:xfrm>
          <a:prstGeom prst="rect">
            <a:avLst/>
          </a:prstGeom>
        </p:spPr>
      </p:pic>
      <p:sp>
        <p:nvSpPr>
          <p:cNvPr id="15" name="AutoShape 15"/>
          <p:cNvSpPr/>
          <p:nvPr/>
        </p:nvSpPr>
        <p:spPr>
          <a:xfrm>
            <a:off x="8890000" y="1905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smtClean="0">
                <a:solidFill>
                  <a:srgbClr val="000000"/>
                </a:solidFill>
                <a:latin typeface="微软雅黑"/>
                <a:ea typeface="微软雅黑"/>
                <a:cs typeface="微软雅黑"/>
                <a:sym typeface="微软雅黑"/>
              </a:rPr>
              <a:t>分析直接</a:t>
            </a:r>
            <a:r>
              <a:rPr lang="en-US" sz="2000" b="1" i="0" u="none" strike="noStrike" dirty="0">
                <a:solidFill>
                  <a:srgbClr val="000000"/>
                </a:solidFill>
                <a:latin typeface="微软雅黑"/>
                <a:ea typeface="微软雅黑"/>
                <a:cs typeface="微软雅黑"/>
                <a:sym typeface="微软雅黑"/>
              </a:rPr>
              <a:t>/</a:t>
            </a:r>
            <a:r>
              <a:rPr lang="en-US" sz="2000" b="1" i="0" u="none" strike="noStrike" dirty="0" err="1">
                <a:solidFill>
                  <a:srgbClr val="000000"/>
                </a:solidFill>
                <a:latin typeface="微软雅黑"/>
                <a:ea typeface="微软雅黑"/>
                <a:cs typeface="微软雅黑"/>
                <a:sym typeface="微软雅黑"/>
              </a:rPr>
              <a:t>间接</a:t>
            </a:r>
            <a:endParaRPr lang="en-US" sz="1100" dirty="0"/>
          </a:p>
        </p:txBody>
      </p:sp>
      <p:cxnSp>
        <p:nvCxnSpPr>
          <p:cNvPr id="16" name="Connector 16"/>
          <p:cNvCxnSpPr/>
          <p:nvPr/>
        </p:nvCxnSpPr>
        <p:spPr>
          <a:xfrm rot="-15626">
            <a:off x="8382014" y="2406650"/>
            <a:ext cx="279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7" name="AutoShape 17"/>
          <p:cNvSpPr/>
          <p:nvPr/>
        </p:nvSpPr>
        <p:spPr>
          <a:xfrm>
            <a:off x="8382000" y="25400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000000"/>
                </a:solidFill>
                <a:latin typeface="微软雅黑"/>
                <a:ea typeface="微软雅黑"/>
                <a:cs typeface="微软雅黑"/>
                <a:sym typeface="微软雅黑"/>
              </a:rPr>
              <a:t>对原因链关键节点进行定性，区分直接与间接关联</a:t>
            </a:r>
            <a:r>
              <a:rPr lang="en-US" sz="1600" b="0" i="0" u="none" strike="noStrike" dirty="0">
                <a:solidFill>
                  <a:srgbClr val="000000"/>
                </a:solidFill>
                <a:latin typeface="微软雅黑"/>
                <a:ea typeface="微软雅黑"/>
                <a:cs typeface="微软雅黑"/>
                <a:sym typeface="微软雅黑"/>
              </a:rPr>
              <a:t>。</a:t>
            </a:r>
            <a:endParaRPr lang="en-US" sz="1600" dirty="0"/>
          </a:p>
        </p:txBody>
      </p:sp>
      <p:sp>
        <p:nvSpPr>
          <p:cNvPr id="18" name="AutoShape 18"/>
          <p:cNvSpPr/>
          <p:nvPr/>
        </p:nvSpPr>
        <p:spPr>
          <a:xfrm>
            <a:off x="762000" y="4064000"/>
            <a:ext cx="3302000" cy="2159000"/>
          </a:xfrm>
          <a:prstGeom prst="roundRect">
            <a:avLst>
              <a:gd name="adj" fmla="val 5882"/>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16000" y="4318000"/>
            <a:ext cx="406400" cy="406400"/>
          </a:xfrm>
          <a:prstGeom prst="rect">
            <a:avLst/>
          </a:prstGeom>
        </p:spPr>
      </p:pic>
      <p:sp>
        <p:nvSpPr>
          <p:cNvPr id="20" name="AutoShape 20"/>
          <p:cNvSpPr/>
          <p:nvPr/>
        </p:nvSpPr>
        <p:spPr>
          <a:xfrm>
            <a:off x="1524000" y="4318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smtClean="0">
                <a:solidFill>
                  <a:srgbClr val="000000"/>
                </a:solidFill>
                <a:latin typeface="微软雅黑"/>
                <a:ea typeface="微软雅黑"/>
                <a:cs typeface="微软雅黑"/>
                <a:sym typeface="微软雅黑"/>
              </a:rPr>
              <a:t>分析主观</a:t>
            </a:r>
            <a:r>
              <a:rPr lang="en-US" sz="2000" b="1" i="0" u="none" strike="noStrike" dirty="0">
                <a:solidFill>
                  <a:srgbClr val="000000"/>
                </a:solidFill>
                <a:latin typeface="微软雅黑"/>
                <a:ea typeface="微软雅黑"/>
                <a:cs typeface="微软雅黑"/>
                <a:sym typeface="微软雅黑"/>
              </a:rPr>
              <a:t>/</a:t>
            </a:r>
            <a:r>
              <a:rPr lang="en-US" sz="2000" b="1" i="0" u="none" strike="noStrike" dirty="0" err="1">
                <a:solidFill>
                  <a:srgbClr val="000000"/>
                </a:solidFill>
                <a:latin typeface="微软雅黑"/>
                <a:ea typeface="微软雅黑"/>
                <a:cs typeface="微软雅黑"/>
                <a:sym typeface="微软雅黑"/>
              </a:rPr>
              <a:t>客观</a:t>
            </a:r>
            <a:endParaRPr lang="en-US" sz="1100" dirty="0"/>
          </a:p>
        </p:txBody>
      </p:sp>
      <p:cxnSp>
        <p:nvCxnSpPr>
          <p:cNvPr id="21" name="Connector 21"/>
          <p:cNvCxnSpPr/>
          <p:nvPr/>
        </p:nvCxnSpPr>
        <p:spPr>
          <a:xfrm rot="-15626">
            <a:off x="1016014" y="4819650"/>
            <a:ext cx="279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2" name="AutoShape 22"/>
          <p:cNvSpPr/>
          <p:nvPr/>
        </p:nvSpPr>
        <p:spPr>
          <a:xfrm>
            <a:off x="1016000" y="49530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000000"/>
                </a:solidFill>
                <a:latin typeface="微软雅黑"/>
                <a:ea typeface="微软雅黑"/>
                <a:cs typeface="微软雅黑"/>
                <a:sym typeface="微软雅黑"/>
              </a:rPr>
              <a:t>剖析行为人的主观意图（故意</a:t>
            </a:r>
            <a:r>
              <a:rPr lang="en-US" sz="1600" b="0" i="0" u="none" strike="noStrike" dirty="0">
                <a:solidFill>
                  <a:srgbClr val="000000"/>
                </a:solidFill>
                <a:latin typeface="微软雅黑"/>
                <a:ea typeface="微软雅黑"/>
                <a:cs typeface="微软雅黑"/>
                <a:sym typeface="微软雅黑"/>
              </a:rPr>
              <a:t>/</a:t>
            </a:r>
            <a:r>
              <a:rPr lang="en-US" sz="1600" b="0" i="0" u="none" strike="noStrike" dirty="0" err="1">
                <a:solidFill>
                  <a:srgbClr val="000000"/>
                </a:solidFill>
                <a:latin typeface="微软雅黑"/>
                <a:ea typeface="微软雅黑"/>
                <a:cs typeface="微软雅黑"/>
                <a:sym typeface="微软雅黑"/>
              </a:rPr>
              <a:t>过失）及客观条件限制</a:t>
            </a:r>
            <a:r>
              <a:rPr lang="en-US" sz="1600" b="0" i="0" u="none" strike="noStrike" dirty="0">
                <a:solidFill>
                  <a:srgbClr val="000000"/>
                </a:solidFill>
                <a:latin typeface="微软雅黑"/>
                <a:ea typeface="微软雅黑"/>
                <a:cs typeface="微软雅黑"/>
                <a:sym typeface="微软雅黑"/>
              </a:rPr>
              <a:t>。</a:t>
            </a:r>
            <a:endParaRPr lang="en-US" sz="1600" dirty="0"/>
          </a:p>
        </p:txBody>
      </p:sp>
      <p:sp>
        <p:nvSpPr>
          <p:cNvPr id="23" name="AutoShape 23"/>
          <p:cNvSpPr/>
          <p:nvPr/>
        </p:nvSpPr>
        <p:spPr>
          <a:xfrm>
            <a:off x="4445000" y="4064000"/>
            <a:ext cx="3302000" cy="2159000"/>
          </a:xfrm>
          <a:prstGeom prst="roundRect">
            <a:avLst>
              <a:gd name="adj" fmla="val 5882"/>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4699000" y="4318000"/>
            <a:ext cx="406400" cy="406400"/>
          </a:xfrm>
          <a:prstGeom prst="rect">
            <a:avLst/>
          </a:prstGeom>
        </p:spPr>
      </p:pic>
      <p:sp>
        <p:nvSpPr>
          <p:cNvPr id="25" name="AutoShape 25"/>
          <p:cNvSpPr/>
          <p:nvPr/>
        </p:nvSpPr>
        <p:spPr>
          <a:xfrm>
            <a:off x="5207000" y="4318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smtClean="0">
                <a:solidFill>
                  <a:srgbClr val="000000"/>
                </a:solidFill>
                <a:latin typeface="微软雅黑"/>
                <a:ea typeface="微软雅黑"/>
                <a:cs typeface="微软雅黑"/>
                <a:sym typeface="微软雅黑"/>
              </a:rPr>
              <a:t>综合责任结论</a:t>
            </a:r>
            <a:endParaRPr lang="en-US" sz="1100" dirty="0"/>
          </a:p>
        </p:txBody>
      </p:sp>
      <p:cxnSp>
        <p:nvCxnSpPr>
          <p:cNvPr id="26" name="Connector 26"/>
          <p:cNvCxnSpPr/>
          <p:nvPr/>
        </p:nvCxnSpPr>
        <p:spPr>
          <a:xfrm rot="-15626">
            <a:off x="4699014" y="4819650"/>
            <a:ext cx="2794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7" name="AutoShape 27"/>
          <p:cNvSpPr/>
          <p:nvPr/>
        </p:nvSpPr>
        <p:spPr>
          <a:xfrm>
            <a:off x="4699000" y="4953000"/>
            <a:ext cx="2928434"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000000"/>
                </a:solidFill>
                <a:latin typeface="微软雅黑"/>
                <a:ea typeface="微软雅黑"/>
                <a:cs typeface="微软雅黑"/>
                <a:sym typeface="微软雅黑"/>
              </a:rPr>
              <a:t>综合判定责任类型（直接</a:t>
            </a:r>
            <a:r>
              <a:rPr lang="en-US" sz="1600" b="0" i="0" u="none" strike="noStrike" dirty="0">
                <a:solidFill>
                  <a:srgbClr val="000000"/>
                </a:solidFill>
                <a:latin typeface="微软雅黑"/>
                <a:ea typeface="微软雅黑"/>
                <a:cs typeface="微软雅黑"/>
                <a:sym typeface="微软雅黑"/>
              </a:rPr>
              <a:t>/</a:t>
            </a:r>
            <a:r>
              <a:rPr lang="en-US" sz="1600" b="0" i="0" u="none" strike="noStrike" dirty="0" err="1">
                <a:solidFill>
                  <a:srgbClr val="000000"/>
                </a:solidFill>
                <a:latin typeface="微软雅黑"/>
                <a:ea typeface="微软雅黑"/>
                <a:cs typeface="微软雅黑"/>
                <a:sym typeface="微软雅黑"/>
              </a:rPr>
              <a:t>主管</a:t>
            </a:r>
            <a:r>
              <a:rPr lang="en-US" sz="1600" b="0" i="0" u="none" strike="noStrike" dirty="0">
                <a:solidFill>
                  <a:srgbClr val="000000"/>
                </a:solidFill>
                <a:latin typeface="微软雅黑"/>
                <a:ea typeface="微软雅黑"/>
                <a:cs typeface="微软雅黑"/>
                <a:sym typeface="微软雅黑"/>
              </a:rPr>
              <a:t>/</a:t>
            </a:r>
            <a:r>
              <a:rPr lang="en-US" sz="1600" b="0" i="0" u="none" strike="noStrike" dirty="0" err="1">
                <a:solidFill>
                  <a:srgbClr val="000000"/>
                </a:solidFill>
                <a:latin typeface="微软雅黑"/>
                <a:ea typeface="微软雅黑"/>
                <a:cs typeface="微软雅黑"/>
                <a:sym typeface="微软雅黑"/>
              </a:rPr>
              <a:t>领导）与责任性质</a:t>
            </a:r>
            <a:r>
              <a:rPr lang="en-US" sz="1600" b="0" i="0" u="none" strike="noStrike" dirty="0">
                <a:solidFill>
                  <a:srgbClr val="000000"/>
                </a:solidFill>
                <a:latin typeface="微软雅黑"/>
                <a:ea typeface="微软雅黑"/>
                <a:cs typeface="微软雅黑"/>
                <a:sym typeface="微软雅黑"/>
              </a:rPr>
              <a:t>。</a:t>
            </a:r>
            <a:endParaRPr lang="en-US" sz="16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000000"/>
                </a:solidFill>
                <a:latin typeface="微软雅黑"/>
                <a:ea typeface="微软雅黑"/>
                <a:cs typeface="微软雅黑"/>
                <a:sym typeface="微软雅黑"/>
              </a:rPr>
              <a:t>总结与归纳</a:t>
            </a:r>
            <a:endParaRPr lang="en-US" sz="1100" dirty="0"/>
          </a:p>
        </p:txBody>
      </p:sp>
      <p:sp>
        <p:nvSpPr>
          <p:cNvPr id="3" name="AutoShape 3"/>
          <p:cNvSpPr/>
          <p:nvPr/>
        </p:nvSpPr>
        <p:spPr>
          <a:xfrm>
            <a:off x="762000" y="1524000"/>
            <a:ext cx="10668000" cy="5080000"/>
          </a:xfrm>
          <a:prstGeom prst="roundRect">
            <a:avLst>
              <a:gd name="adj" fmla="val 2500"/>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43000" y="1905000"/>
            <a:ext cx="406400" cy="406400"/>
          </a:xfrm>
          <a:prstGeom prst="rect">
            <a:avLst/>
          </a:prstGeom>
        </p:spPr>
      </p:pic>
      <p:sp>
        <p:nvSpPr>
          <p:cNvPr id="5" name="AutoShape 5"/>
          <p:cNvSpPr/>
          <p:nvPr/>
        </p:nvSpPr>
        <p:spPr>
          <a:xfrm>
            <a:off x="1651000" y="1905000"/>
            <a:ext cx="9398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理论基础与核心环节</a:t>
            </a:r>
            <a:endParaRPr lang="en-US" sz="1100"/>
          </a:p>
        </p:txBody>
      </p:sp>
      <p:sp>
        <p:nvSpPr>
          <p:cNvPr id="6" name="AutoShape 6"/>
          <p:cNvSpPr/>
          <p:nvPr/>
        </p:nvSpPr>
        <p:spPr>
          <a:xfrm>
            <a:off x="1143000" y="2413000"/>
            <a:ext cx="9906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责任分类与问责过程反映了受托责任与监管理论的发展。鉴证相关责任是进行审计判断、明确鉴证结论的关键环节，是确保审计质量的基石</a:t>
            </a:r>
            <a:r>
              <a:rPr lang="en-US" sz="1800" b="0" i="0" u="none" strike="noStrike" dirty="0">
                <a:solidFill>
                  <a:srgbClr val="000000"/>
                </a:solidFill>
                <a:latin typeface="微软雅黑"/>
                <a:ea typeface="微软雅黑"/>
                <a:cs typeface="微软雅黑"/>
                <a:sym typeface="微软雅黑"/>
              </a:rPr>
              <a:t>。</a:t>
            </a:r>
            <a:endParaRPr lang="en-US" sz="1100" dirty="0"/>
          </a:p>
        </p:txBody>
      </p:sp>
      <p:cxnSp>
        <p:nvCxnSpPr>
          <p:cNvPr id="7" name="Connector 7"/>
          <p:cNvCxnSpPr/>
          <p:nvPr/>
        </p:nvCxnSpPr>
        <p:spPr>
          <a:xfrm rot="-4407">
            <a:off x="1143004" y="3676650"/>
            <a:ext cx="9906008"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143000" y="3937000"/>
            <a:ext cx="406400" cy="406400"/>
          </a:xfrm>
          <a:prstGeom prst="rect">
            <a:avLst/>
          </a:prstGeom>
        </p:spPr>
      </p:pic>
      <p:sp>
        <p:nvSpPr>
          <p:cNvPr id="9" name="AutoShape 9"/>
          <p:cNvSpPr/>
          <p:nvPr/>
        </p:nvSpPr>
        <p:spPr>
          <a:xfrm>
            <a:off x="1651000" y="3937000"/>
            <a:ext cx="9398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权责一致与综合考量原则</a:t>
            </a:r>
            <a:endParaRPr lang="en-US" sz="1100"/>
          </a:p>
        </p:txBody>
      </p:sp>
      <p:sp>
        <p:nvSpPr>
          <p:cNvPr id="10" name="AutoShape 10"/>
          <p:cNvSpPr/>
          <p:nvPr/>
        </p:nvSpPr>
        <p:spPr>
          <a:xfrm>
            <a:off x="1143000" y="4445000"/>
            <a:ext cx="1000822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smtClean="0">
                <a:solidFill>
                  <a:srgbClr val="000000"/>
                </a:solidFill>
                <a:latin typeface="微软雅黑"/>
                <a:ea typeface="微软雅黑"/>
                <a:cs typeface="微软雅黑"/>
                <a:sym typeface="微软雅黑"/>
              </a:rPr>
              <a:t>完整的责任鉴定要求严格遵循权责一致原则</a:t>
            </a:r>
            <a:r>
              <a:rPr lang="en-US" sz="1800" b="0" i="0" u="none" strike="noStrike" dirty="0">
                <a:solidFill>
                  <a:srgbClr val="000000"/>
                </a:solidFill>
                <a:latin typeface="微软雅黑"/>
                <a:ea typeface="微软雅黑"/>
                <a:cs typeface="微软雅黑"/>
                <a:sym typeface="微软雅黑"/>
              </a:rPr>
              <a:t>，根据岗位职责分工，综合考虑问题的历史背景、决策过程、性质、后果和领导干部实际所起的作用等情况。在执行过程中，需善于区分负不负责、由谁负责等界限，确保责任认定的精准性与公正性。</a:t>
            </a:r>
            <a:endParaRPr lang="en-US" sz="11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2032000"/>
            <a:ext cx="12192000" cy="1270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04</a:t>
            </a:r>
            <a:endParaRPr lang="en-US" sz="1100"/>
          </a:p>
        </p:txBody>
      </p:sp>
      <p:sp>
        <p:nvSpPr>
          <p:cNvPr id="3" name="AutoShape 3"/>
          <p:cNvSpPr/>
          <p:nvPr/>
        </p:nvSpPr>
        <p:spPr>
          <a:xfrm>
            <a:off x="0" y="3302000"/>
            <a:ext cx="12192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dirty="0" err="1">
                <a:solidFill>
                  <a:srgbClr val="000000"/>
                </a:solidFill>
                <a:latin typeface="微软雅黑"/>
                <a:ea typeface="微软雅黑"/>
                <a:cs typeface="微软雅黑"/>
                <a:sym typeface="微软雅黑"/>
              </a:rPr>
              <a:t>甄别会计责任</a:t>
            </a:r>
            <a:endParaRPr lang="en-US" sz="4800" dirty="0"/>
          </a:p>
        </p:txBody>
      </p:sp>
      <p:cxnSp>
        <p:nvCxnSpPr>
          <p:cNvPr id="4" name="Connector 4"/>
          <p:cNvCxnSpPr/>
          <p:nvPr/>
        </p:nvCxnSpPr>
        <p:spPr>
          <a:xfrm rot="-57290">
            <a:off x="5715053" y="4121150"/>
            <a:ext cx="762000" cy="12700"/>
          </a:xfrm>
          <a:prstGeom prst="straightConnector1">
            <a:avLst/>
          </a:prstGeom>
          <a:solidFill>
            <a:srgbClr val="DEE0E3">
              <a:alpha val="100000"/>
            </a:srgbClr>
          </a:solidFill>
          <a:ln w="38100" cap="flat" cmpd="sng">
            <a:solidFill>
              <a:srgbClr val="00008B">
                <a:alpha val="100000"/>
              </a:srgbClr>
            </a:solidFill>
            <a:prstDash val="solid"/>
            <a:round/>
            <a:headEnd type="none" w="lg" len="lg"/>
            <a:tailEnd type="none" w="lg" len="lg"/>
          </a:ln>
        </p:spPr>
      </p:cxnSp>
      <p:sp>
        <p:nvSpPr>
          <p:cNvPr id="5" name="AutoShape 5"/>
          <p:cNvSpPr/>
          <p:nvPr/>
        </p:nvSpPr>
        <p:spPr>
          <a:xfrm>
            <a:off x="0" y="4743682"/>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3200" dirty="0" smtClean="0">
                <a:latin typeface="微软雅黑"/>
                <a:ea typeface="微软雅黑"/>
                <a:cs typeface="微软雅黑"/>
                <a:sym typeface="微软雅黑"/>
              </a:rPr>
              <a:t>压实会计责任，夯实责任基石</a:t>
            </a:r>
            <a:endParaRPr lang="zh-CN" altLang="en-US" sz="3200" dirty="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本章导语</a:t>
            </a:r>
            <a:endParaRPr lang="en-US" sz="1100"/>
          </a:p>
        </p:txBody>
      </p:sp>
      <p:sp>
        <p:nvSpPr>
          <p:cNvPr id="3" name="AutoShape 3"/>
          <p:cNvSpPr/>
          <p:nvPr/>
        </p:nvSpPr>
        <p:spPr>
          <a:xfrm>
            <a:off x="762000" y="1651000"/>
            <a:ext cx="10668000" cy="4318000"/>
          </a:xfrm>
          <a:prstGeom prst="roundRect">
            <a:avLst>
              <a:gd name="adj" fmla="val 2941"/>
            </a:avLst>
          </a:prstGeom>
          <a:solidFill>
            <a:srgbClr val="FFFFFF">
              <a:alpha val="90000"/>
            </a:srgbClr>
          </a:solidFill>
          <a:ln cap="flat" cmpd="sng">
            <a:solidFill>
              <a:srgbClr val="E6CFCF">
                <a:alpha val="90000"/>
              </a:srgbClr>
            </a:solidFill>
            <a:prstDash val="solid"/>
            <a:round/>
          </a:ln>
          <a:effectLst>
            <a:outerShdw blurRad="254000" dist="1270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43000" y="2032000"/>
            <a:ext cx="457200" cy="457200"/>
          </a:xfrm>
          <a:prstGeom prst="rect">
            <a:avLst/>
          </a:prstGeom>
        </p:spPr>
      </p:pic>
      <p:sp>
        <p:nvSpPr>
          <p:cNvPr id="5" name="AutoShape 5"/>
          <p:cNvSpPr/>
          <p:nvPr/>
        </p:nvSpPr>
        <p:spPr>
          <a:xfrm>
            <a:off x="1727200" y="2006600"/>
            <a:ext cx="927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会计责任是经济责任的基石</a:t>
            </a:r>
            <a:endParaRPr lang="en-US" sz="1100"/>
          </a:p>
          <a:p>
            <a:pPr indent="0" algn="l">
              <a:lnSpc>
                <a:spcPct val="125000"/>
              </a:lnSpc>
            </a:pPr>
            <a:r>
              <a:rPr lang="en-US" sz="1600" b="0" i="0" u="none" strike="noStrike">
                <a:solidFill>
                  <a:srgbClr val="000000"/>
                </a:solidFill>
                <a:latin typeface="微软雅黑"/>
                <a:ea typeface="微软雅黑"/>
                <a:cs typeface="微软雅黑"/>
                <a:sym typeface="微软雅黑"/>
              </a:rPr>
              <a:t>会计责任的履职状况直接影响经济责任的实现，考察经济责任必须也必然追溯会计责任。</a:t>
            </a:r>
          </a:p>
        </p:txBody>
      </p:sp>
      <p:cxnSp>
        <p:nvCxnSpPr>
          <p:cNvPr id="6" name="Connector 6"/>
          <p:cNvCxnSpPr/>
          <p:nvPr/>
        </p:nvCxnSpPr>
        <p:spPr>
          <a:xfrm rot="-4407">
            <a:off x="1143004" y="2978150"/>
            <a:ext cx="9906000"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143000" y="3175000"/>
            <a:ext cx="457200" cy="457200"/>
          </a:xfrm>
          <a:prstGeom prst="rect">
            <a:avLst/>
          </a:prstGeom>
        </p:spPr>
      </p:pic>
      <p:sp>
        <p:nvSpPr>
          <p:cNvPr id="8" name="AutoShape 8"/>
          <p:cNvSpPr/>
          <p:nvPr/>
        </p:nvSpPr>
        <p:spPr>
          <a:xfrm>
            <a:off x="1727200" y="3149600"/>
            <a:ext cx="927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应对信息舞弊，厘清责任层次</a:t>
            </a:r>
            <a:endParaRPr lang="en-US" sz="1100" dirty="0"/>
          </a:p>
          <a:p>
            <a:pPr indent="0" algn="l">
              <a:lnSpc>
                <a:spcPct val="125000"/>
              </a:lnSpc>
            </a:pPr>
            <a:r>
              <a:rPr lang="en-US" sz="1600" b="0" i="0" u="none" strike="noStrike" dirty="0" err="1">
                <a:solidFill>
                  <a:srgbClr val="000000"/>
                </a:solidFill>
                <a:latin typeface="微软雅黑"/>
                <a:ea typeface="微软雅黑"/>
                <a:cs typeface="微软雅黑"/>
                <a:sym typeface="微软雅黑"/>
              </a:rPr>
              <a:t>在信息舞弊频发的当下，应仔细辨识会计责任，厘清责任层次，</a:t>
            </a:r>
            <a:r>
              <a:rPr lang="en-US" sz="1600" b="0" i="0" u="none" strike="noStrike" dirty="0" err="1" smtClean="0">
                <a:solidFill>
                  <a:srgbClr val="000000"/>
                </a:solidFill>
                <a:latin typeface="微软雅黑"/>
                <a:ea typeface="微软雅黑"/>
                <a:cs typeface="微软雅黑"/>
                <a:sym typeface="微软雅黑"/>
              </a:rPr>
              <a:t>引导相关</a:t>
            </a:r>
            <a:r>
              <a:rPr lang="zh-CN" altLang="en-US" sz="1600" b="0" i="0" u="none" strike="noStrike" dirty="0" smtClean="0">
                <a:solidFill>
                  <a:srgbClr val="000000"/>
                </a:solidFill>
                <a:latin typeface="微软雅黑"/>
                <a:ea typeface="微软雅黑"/>
                <a:cs typeface="微软雅黑"/>
                <a:sym typeface="微软雅黑"/>
              </a:rPr>
              <a:t>各</a:t>
            </a:r>
            <a:r>
              <a:rPr lang="en-US" sz="1600" b="0" i="0" u="none" strike="noStrike" dirty="0" err="1" smtClean="0">
                <a:solidFill>
                  <a:srgbClr val="000000"/>
                </a:solidFill>
                <a:latin typeface="微软雅黑"/>
                <a:ea typeface="微软雅黑"/>
                <a:cs typeface="微软雅黑"/>
                <a:sym typeface="微软雅黑"/>
              </a:rPr>
              <a:t>方归位尽职</a:t>
            </a:r>
            <a:r>
              <a:rPr lang="en-US" sz="1600" b="0" i="0" u="none" strike="noStrike" dirty="0">
                <a:solidFill>
                  <a:srgbClr val="000000"/>
                </a:solidFill>
                <a:latin typeface="微软雅黑"/>
                <a:ea typeface="微软雅黑"/>
                <a:cs typeface="微软雅黑"/>
                <a:sym typeface="微软雅黑"/>
              </a:rPr>
              <a:t>。</a:t>
            </a:r>
          </a:p>
        </p:txBody>
      </p:sp>
      <p:cxnSp>
        <p:nvCxnSpPr>
          <p:cNvPr id="9" name="Connector 9"/>
          <p:cNvCxnSpPr/>
          <p:nvPr/>
        </p:nvCxnSpPr>
        <p:spPr>
          <a:xfrm rot="-4407">
            <a:off x="1143004" y="4121150"/>
            <a:ext cx="9906000"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143000" y="4318000"/>
            <a:ext cx="457200" cy="457200"/>
          </a:xfrm>
          <a:prstGeom prst="rect">
            <a:avLst/>
          </a:prstGeom>
        </p:spPr>
      </p:pic>
      <p:sp>
        <p:nvSpPr>
          <p:cNvPr id="11" name="AutoShape 11"/>
          <p:cNvSpPr/>
          <p:nvPr/>
        </p:nvSpPr>
        <p:spPr>
          <a:xfrm>
            <a:off x="1727200" y="4292600"/>
            <a:ext cx="927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压实责任，助力追责问责</a:t>
            </a:r>
            <a:endParaRPr lang="en-US" sz="1100"/>
          </a:p>
          <a:p>
            <a:pPr indent="0" algn="l">
              <a:lnSpc>
                <a:spcPct val="125000"/>
              </a:lnSpc>
            </a:pPr>
            <a:r>
              <a:rPr lang="en-US" sz="1600" b="0" i="0" u="none" strike="noStrike">
                <a:solidFill>
                  <a:srgbClr val="000000"/>
                </a:solidFill>
                <a:latin typeface="微软雅黑"/>
                <a:ea typeface="微软雅黑"/>
                <a:cs typeface="微软雅黑"/>
                <a:sym typeface="微软雅黑"/>
              </a:rPr>
              <a:t>通过明确和压实会计责任，为后续的追责问责提供坚实基础，确保经济责任审计的有效性。</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13"/>
          <p:cNvSpPr/>
          <p:nvPr/>
        </p:nvSpPr>
        <p:spPr>
          <a:xfrm>
            <a:off x="784602" y="1650999"/>
            <a:ext cx="3608978" cy="4593683"/>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833644" y="1905000"/>
            <a:ext cx="406400" cy="406400"/>
          </a:xfrm>
          <a:prstGeom prst="rect">
            <a:avLst/>
          </a:prstGeom>
        </p:spPr>
      </p:pic>
      <p:sp>
        <p:nvSpPr>
          <p:cNvPr id="15" name="AutoShape 15"/>
          <p:cNvSpPr/>
          <p:nvPr/>
        </p:nvSpPr>
        <p:spPr>
          <a:xfrm>
            <a:off x="1310112" y="1848068"/>
            <a:ext cx="2788922"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400" b="1" dirty="0" smtClean="0">
                <a:latin typeface="微软雅黑" pitchFamily="34" charset="-122"/>
                <a:ea typeface="微软雅黑" pitchFamily="34" charset="-122"/>
              </a:rPr>
              <a:t>压实会计责任</a:t>
            </a:r>
            <a:endParaRPr lang="en-US" sz="2400" b="1" dirty="0">
              <a:latin typeface="微软雅黑" pitchFamily="34" charset="-122"/>
              <a:ea typeface="微软雅黑" pitchFamily="34" charset="-122"/>
            </a:endParaRPr>
          </a:p>
        </p:txBody>
      </p:sp>
      <p:cxnSp>
        <p:nvCxnSpPr>
          <p:cNvPr id="16" name="Connector 16"/>
          <p:cNvCxnSpPr/>
          <p:nvPr/>
        </p:nvCxnSpPr>
        <p:spPr>
          <a:xfrm flipV="1">
            <a:off x="817878" y="2412124"/>
            <a:ext cx="3359984" cy="876"/>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928240" y="2667000"/>
            <a:ext cx="304800" cy="304800"/>
          </a:xfrm>
          <a:prstGeom prst="rect">
            <a:avLst/>
          </a:prstGeom>
        </p:spPr>
      </p:pic>
      <p:sp>
        <p:nvSpPr>
          <p:cNvPr id="18" name="AutoShape 18"/>
          <p:cNvSpPr/>
          <p:nvPr/>
        </p:nvSpPr>
        <p:spPr>
          <a:xfrm>
            <a:off x="1309240" y="2254481"/>
            <a:ext cx="2868622" cy="4187270"/>
          </a:xfrm>
          <a:prstGeom prst="rect">
            <a:avLst/>
          </a:prstGeom>
          <a:noFill/>
          <a:ln w="12700" cap="flat" cmpd="sng">
            <a:noFill/>
            <a:prstDash val="solid"/>
            <a:round/>
          </a:ln>
        </p:spPr>
        <p:txBody>
          <a:bodyPr vert="horz" wrap="square" lIns="0" tIns="0" rIns="0" bIns="0" rtlCol="0" anchor="ctr" anchorCtr="0"/>
          <a:lstStyle/>
          <a:p>
            <a:pPr>
              <a:lnSpc>
                <a:spcPts val="2800"/>
              </a:lnSpc>
              <a:defRPr/>
            </a:pPr>
            <a:r>
              <a:rPr lang="zh-CN" altLang="en-US" sz="1600" dirty="0" smtClean="0">
                <a:latin typeface="微软雅黑"/>
                <a:ea typeface="微软雅黑"/>
                <a:cs typeface="微软雅黑"/>
                <a:sym typeface="微软雅黑"/>
              </a:rPr>
              <a:t>会计责任是指会计主体在履行会计职能过程中应承担的法律、职业和道德义务。会计责任立足于经济活动中最根本的问题</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信息的确认、计量、记录和报告，成为经济责任的基石。随着经济日益复杂化，压实会计责任很重要。当责任主体明确、要求清晰、各方协同、运行高效时，可以更好地服务经济高质量发展。</a:t>
            </a:r>
            <a:endParaRPr lang="en-US" sz="1100" dirty="0"/>
          </a:p>
        </p:txBody>
      </p:sp>
      <p:sp>
        <p:nvSpPr>
          <p:cNvPr id="25"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第一节 单位会计主体责任与领导干部经济责任</a:t>
            </a:r>
            <a:endParaRPr lang="en-US" sz="1100" dirty="0"/>
          </a:p>
        </p:txBody>
      </p:sp>
      <p:pic>
        <p:nvPicPr>
          <p:cNvPr id="2" name="图片 1"/>
          <p:cNvPicPr>
            <a:picLocks noChangeAspect="1"/>
          </p:cNvPicPr>
          <p:nvPr/>
        </p:nvPicPr>
        <p:blipFill>
          <a:blip r:embed="rId15"/>
          <a:stretch>
            <a:fillRect/>
          </a:stretch>
        </p:blipFill>
        <p:spPr>
          <a:xfrm>
            <a:off x="4653459" y="2423609"/>
            <a:ext cx="7217118" cy="2772781"/>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第一节 单位会计主体责任与领导干部经济责任</a:t>
            </a:r>
            <a:endParaRPr lang="en-US" sz="1100"/>
          </a:p>
        </p:txBody>
      </p:sp>
      <p:sp>
        <p:nvSpPr>
          <p:cNvPr id="3" name="AutoShape 3"/>
          <p:cNvSpPr/>
          <p:nvPr/>
        </p:nvSpPr>
        <p:spPr>
          <a:xfrm>
            <a:off x="762000" y="1651000"/>
            <a:ext cx="3302000" cy="4318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79500" y="1968500"/>
            <a:ext cx="406400" cy="406400"/>
          </a:xfrm>
          <a:prstGeom prst="rect">
            <a:avLst/>
          </a:prstGeom>
        </p:spPr>
      </p:pic>
      <p:sp>
        <p:nvSpPr>
          <p:cNvPr id="5" name="AutoShape 5"/>
          <p:cNvSpPr/>
          <p:nvPr/>
        </p:nvSpPr>
        <p:spPr>
          <a:xfrm>
            <a:off x="1587500" y="1930400"/>
            <a:ext cx="22225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单位会计主体责任</a:t>
            </a:r>
            <a:endParaRPr lang="en-US" sz="1100"/>
          </a:p>
        </p:txBody>
      </p:sp>
      <p:cxnSp>
        <p:nvCxnSpPr>
          <p:cNvPr id="6" name="Connector 6"/>
          <p:cNvCxnSpPr/>
          <p:nvPr/>
        </p:nvCxnSpPr>
        <p:spPr>
          <a:xfrm rot="-16370">
            <a:off x="1079515" y="2470150"/>
            <a:ext cx="2667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7" name="AutoShape 7"/>
          <p:cNvSpPr/>
          <p:nvPr/>
        </p:nvSpPr>
        <p:spPr>
          <a:xfrm>
            <a:off x="1016000" y="2603500"/>
            <a:ext cx="2794000" cy="311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定义：</a:t>
            </a:r>
            <a:r>
              <a:rPr lang="en-US" sz="1800" b="0" i="0" u="none" strike="noStrike" dirty="0" err="1" smtClean="0">
                <a:solidFill>
                  <a:srgbClr val="000000"/>
                </a:solidFill>
                <a:latin typeface="微软雅黑"/>
                <a:ea typeface="微软雅黑"/>
                <a:cs typeface="微软雅黑"/>
                <a:sym typeface="微软雅黑"/>
              </a:rPr>
              <a:t>单位</a:t>
            </a:r>
            <a:r>
              <a:rPr lang="zh-CN" altLang="en-US" sz="1800" b="0" i="0" u="none" strike="noStrike" dirty="0" smtClean="0">
                <a:solidFill>
                  <a:srgbClr val="000000"/>
                </a:solidFill>
                <a:latin typeface="微软雅黑"/>
                <a:ea typeface="微软雅黑"/>
                <a:cs typeface="微软雅黑"/>
                <a:sym typeface="微软雅黑"/>
              </a:rPr>
              <a:t>是</a:t>
            </a:r>
            <a:r>
              <a:rPr lang="en-US" sz="1800" b="0" i="0" u="none" strike="noStrike" dirty="0" err="1" smtClean="0">
                <a:solidFill>
                  <a:srgbClr val="000000"/>
                </a:solidFill>
                <a:latin typeface="微软雅黑"/>
                <a:ea typeface="微软雅黑"/>
                <a:cs typeface="微软雅黑"/>
                <a:sym typeface="微软雅黑"/>
              </a:rPr>
              <a:t>独立主体</a:t>
            </a:r>
            <a:r>
              <a:rPr lang="en-US" sz="1800" b="0" i="0" u="none" strike="noStrike" dirty="0" err="1">
                <a:solidFill>
                  <a:srgbClr val="000000"/>
                </a:solidFill>
                <a:latin typeface="微软雅黑"/>
                <a:ea typeface="微软雅黑"/>
                <a:cs typeface="微软雅黑"/>
                <a:sym typeface="微软雅黑"/>
              </a:rPr>
              <a:t>，对经济业务进行确认、计量、记录和报告，保证信息真实完整</a:t>
            </a:r>
            <a:r>
              <a:rPr lang="en-US" sz="1800" b="0" i="0" u="none" strike="noStrike" dirty="0">
                <a:solidFill>
                  <a:srgbClr val="000000"/>
                </a:solidFill>
                <a:latin typeface="微软雅黑"/>
                <a:ea typeface="微软雅黑"/>
                <a:cs typeface="微软雅黑"/>
                <a:sym typeface="微软雅黑"/>
              </a:rPr>
              <a:t>。</a:t>
            </a:r>
            <a:endParaRPr lang="en-US" sz="1800" dirty="0"/>
          </a:p>
          <a:p>
            <a:pPr indent="0" algn="l">
              <a:lnSpc>
                <a:spcPct val="125000"/>
              </a:lnSpc>
            </a:pPr>
            <a:endParaRPr lang="en-US" sz="1800" b="0" i="0" u="none" strike="noStrike" dirty="0">
              <a:solidFill>
                <a:srgbClr val="000000"/>
              </a:solidFill>
              <a:latin typeface="微软雅黑"/>
              <a:ea typeface="微软雅黑"/>
              <a:cs typeface="微软雅黑"/>
              <a:sym typeface="微软雅黑"/>
            </a:endParaRPr>
          </a:p>
          <a:p>
            <a:pPr indent="0" algn="l">
              <a:lnSpc>
                <a:spcPct val="125000"/>
              </a:lnSpc>
            </a:pPr>
            <a:r>
              <a:rPr lang="en-US" sz="1800" b="1" i="0" u="none" strike="noStrike" dirty="0" err="1">
                <a:solidFill>
                  <a:srgbClr val="000000"/>
                </a:solidFill>
                <a:latin typeface="微软雅黑"/>
                <a:ea typeface="微软雅黑"/>
                <a:cs typeface="微软雅黑"/>
                <a:sym typeface="微软雅黑"/>
              </a:rPr>
              <a:t>性质：</a:t>
            </a:r>
            <a:r>
              <a:rPr lang="en-US" sz="1800" b="0" i="0" u="none" strike="noStrike" dirty="0" err="1">
                <a:solidFill>
                  <a:srgbClr val="000000"/>
                </a:solidFill>
                <a:latin typeface="微软雅黑"/>
                <a:ea typeface="微软雅黑"/>
                <a:cs typeface="微软雅黑"/>
                <a:sym typeface="微软雅黑"/>
              </a:rPr>
              <a:t>这是一种集体责任</a:t>
            </a:r>
            <a:r>
              <a:rPr lang="en-US" sz="1800" b="0" i="0" u="none" strike="noStrike" dirty="0">
                <a:solidFill>
                  <a:srgbClr val="000000"/>
                </a:solidFill>
                <a:latin typeface="微软雅黑"/>
                <a:ea typeface="微软雅黑"/>
                <a:cs typeface="微软雅黑"/>
                <a:sym typeface="微软雅黑"/>
              </a:rPr>
              <a:t>。</a:t>
            </a:r>
          </a:p>
        </p:txBody>
      </p:sp>
      <p:sp>
        <p:nvSpPr>
          <p:cNvPr id="8" name="AutoShape 8"/>
          <p:cNvSpPr/>
          <p:nvPr/>
        </p:nvSpPr>
        <p:spPr>
          <a:xfrm>
            <a:off x="4445000" y="1651000"/>
            <a:ext cx="3302000" cy="4318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762500" y="1968500"/>
            <a:ext cx="406400" cy="406400"/>
          </a:xfrm>
          <a:prstGeom prst="rect">
            <a:avLst/>
          </a:prstGeom>
        </p:spPr>
      </p:pic>
      <p:sp>
        <p:nvSpPr>
          <p:cNvPr id="10" name="AutoShape 10"/>
          <p:cNvSpPr/>
          <p:nvPr/>
        </p:nvSpPr>
        <p:spPr>
          <a:xfrm>
            <a:off x="5270500" y="1930400"/>
            <a:ext cx="22225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领导干部经济责任</a:t>
            </a:r>
            <a:endParaRPr lang="en-US" sz="1100"/>
          </a:p>
        </p:txBody>
      </p:sp>
      <p:cxnSp>
        <p:nvCxnSpPr>
          <p:cNvPr id="11" name="Connector 11"/>
          <p:cNvCxnSpPr/>
          <p:nvPr/>
        </p:nvCxnSpPr>
        <p:spPr>
          <a:xfrm rot="-16370">
            <a:off x="4762515" y="2470150"/>
            <a:ext cx="2667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2" name="AutoShape 12"/>
          <p:cNvSpPr/>
          <p:nvPr/>
        </p:nvSpPr>
        <p:spPr>
          <a:xfrm>
            <a:off x="4699000" y="2603500"/>
            <a:ext cx="2794000" cy="311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定义：</a:t>
            </a:r>
            <a:r>
              <a:rPr lang="en-US" sz="1800" b="0" i="0" u="none" strike="noStrike" dirty="0" err="1">
                <a:solidFill>
                  <a:srgbClr val="000000"/>
                </a:solidFill>
                <a:latin typeface="微软雅黑"/>
                <a:ea typeface="微软雅黑"/>
                <a:cs typeface="微软雅黑"/>
                <a:sym typeface="微软雅黑"/>
              </a:rPr>
              <a:t>任职期间，对本单位财政收支、</a:t>
            </a:r>
            <a:r>
              <a:rPr lang="en-US" sz="1800" b="0" i="0" u="none" strike="noStrike" dirty="0" err="1" smtClean="0">
                <a:solidFill>
                  <a:srgbClr val="000000"/>
                </a:solidFill>
                <a:latin typeface="微软雅黑"/>
                <a:ea typeface="微软雅黑"/>
                <a:cs typeface="微软雅黑"/>
                <a:sym typeface="微软雅黑"/>
              </a:rPr>
              <a:t>财务收支及有关经济活动应履行的职责</a:t>
            </a:r>
            <a:r>
              <a:rPr lang="zh-CN" altLang="en-US" sz="1800" b="0" i="0" u="none" strike="noStrike" dirty="0" smtClean="0">
                <a:solidFill>
                  <a:srgbClr val="000000"/>
                </a:solidFill>
                <a:latin typeface="微软雅黑"/>
                <a:ea typeface="微软雅黑"/>
                <a:cs typeface="微软雅黑"/>
                <a:sym typeface="微软雅黑"/>
              </a:rPr>
              <a:t>和</a:t>
            </a:r>
            <a:r>
              <a:rPr lang="en-US" sz="1800" b="0" i="0" u="none" strike="noStrike" dirty="0" err="1" smtClean="0">
                <a:solidFill>
                  <a:srgbClr val="000000"/>
                </a:solidFill>
                <a:latin typeface="微软雅黑"/>
                <a:ea typeface="微软雅黑"/>
                <a:cs typeface="微软雅黑"/>
                <a:sym typeface="微软雅黑"/>
              </a:rPr>
              <a:t>义务</a:t>
            </a:r>
            <a:r>
              <a:rPr lang="en-US" sz="1800" b="0" i="0" u="none" strike="noStrike" dirty="0">
                <a:solidFill>
                  <a:srgbClr val="000000"/>
                </a:solidFill>
                <a:latin typeface="微软雅黑"/>
                <a:ea typeface="微软雅黑"/>
                <a:cs typeface="微软雅黑"/>
                <a:sym typeface="微软雅黑"/>
              </a:rPr>
              <a:t>。</a:t>
            </a:r>
            <a:endParaRPr lang="en-US" sz="1800" dirty="0"/>
          </a:p>
          <a:p>
            <a:pPr indent="0" algn="l">
              <a:lnSpc>
                <a:spcPct val="125000"/>
              </a:lnSpc>
            </a:pPr>
            <a:endParaRPr lang="en-US" sz="1800" b="0" i="0" u="none" strike="noStrike" dirty="0">
              <a:solidFill>
                <a:srgbClr val="000000"/>
              </a:solidFill>
              <a:latin typeface="微软雅黑"/>
              <a:ea typeface="微软雅黑"/>
              <a:cs typeface="微软雅黑"/>
              <a:sym typeface="微软雅黑"/>
            </a:endParaRPr>
          </a:p>
          <a:p>
            <a:pPr indent="0" algn="l">
              <a:lnSpc>
                <a:spcPct val="125000"/>
              </a:lnSpc>
            </a:pPr>
            <a:r>
              <a:rPr lang="en-US" sz="1800" b="1" i="0" u="none" strike="noStrike" dirty="0" err="1">
                <a:solidFill>
                  <a:srgbClr val="000000"/>
                </a:solidFill>
                <a:latin typeface="微软雅黑"/>
                <a:ea typeface="微软雅黑"/>
                <a:cs typeface="微软雅黑"/>
                <a:sym typeface="微软雅黑"/>
              </a:rPr>
              <a:t>性质：</a:t>
            </a:r>
            <a:r>
              <a:rPr lang="en-US" sz="1800" b="0" i="0" u="none" strike="noStrike" dirty="0" err="1">
                <a:solidFill>
                  <a:srgbClr val="000000"/>
                </a:solidFill>
                <a:latin typeface="微软雅黑"/>
                <a:ea typeface="微软雅黑"/>
                <a:cs typeface="微软雅黑"/>
                <a:sym typeface="微软雅黑"/>
              </a:rPr>
              <a:t>这是一种个人责任</a:t>
            </a:r>
            <a:r>
              <a:rPr lang="en-US" sz="1800" b="0" i="0" u="none" strike="noStrike" dirty="0">
                <a:solidFill>
                  <a:srgbClr val="000000"/>
                </a:solidFill>
                <a:latin typeface="微软雅黑"/>
                <a:ea typeface="微软雅黑"/>
                <a:cs typeface="微软雅黑"/>
                <a:sym typeface="微软雅黑"/>
              </a:rPr>
              <a:t>。</a:t>
            </a:r>
          </a:p>
        </p:txBody>
      </p:sp>
      <p:sp>
        <p:nvSpPr>
          <p:cNvPr id="13" name="AutoShape 13"/>
          <p:cNvSpPr/>
          <p:nvPr/>
        </p:nvSpPr>
        <p:spPr>
          <a:xfrm>
            <a:off x="8128000" y="1651000"/>
            <a:ext cx="3302000" cy="4318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445500" y="1968500"/>
            <a:ext cx="406400" cy="406400"/>
          </a:xfrm>
          <a:prstGeom prst="rect">
            <a:avLst/>
          </a:prstGeom>
        </p:spPr>
      </p:pic>
      <p:sp>
        <p:nvSpPr>
          <p:cNvPr id="15" name="AutoShape 15"/>
          <p:cNvSpPr/>
          <p:nvPr/>
        </p:nvSpPr>
        <p:spPr>
          <a:xfrm>
            <a:off x="8953500" y="1930400"/>
            <a:ext cx="22225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两者辩证关系</a:t>
            </a:r>
            <a:endParaRPr lang="en-US" sz="1100"/>
          </a:p>
        </p:txBody>
      </p:sp>
      <p:cxnSp>
        <p:nvCxnSpPr>
          <p:cNvPr id="16" name="Connector 16"/>
          <p:cNvCxnSpPr/>
          <p:nvPr/>
        </p:nvCxnSpPr>
        <p:spPr>
          <a:xfrm rot="-16370">
            <a:off x="8445515" y="2470150"/>
            <a:ext cx="2667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7" name="AutoShape 17"/>
          <p:cNvSpPr/>
          <p:nvPr/>
        </p:nvSpPr>
        <p:spPr>
          <a:xfrm>
            <a:off x="8382000" y="2603500"/>
            <a:ext cx="2794000" cy="311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基础与前提：</a:t>
            </a:r>
            <a:r>
              <a:rPr lang="en-US" sz="1800" b="0" i="0" u="none" strike="noStrike" dirty="0" err="1" smtClean="0">
                <a:solidFill>
                  <a:srgbClr val="000000"/>
                </a:solidFill>
                <a:latin typeface="微软雅黑"/>
                <a:ea typeface="微软雅黑"/>
                <a:cs typeface="微软雅黑"/>
                <a:sym typeface="微软雅黑"/>
              </a:rPr>
              <a:t>单位会计主体责任的有效履行是领导干部经济责任正确反映的前提</a:t>
            </a:r>
            <a:r>
              <a:rPr lang="en-US" sz="1800" b="0" i="0" u="none" strike="noStrike" dirty="0">
                <a:solidFill>
                  <a:srgbClr val="000000"/>
                </a:solidFill>
                <a:latin typeface="微软雅黑"/>
                <a:ea typeface="微软雅黑"/>
                <a:cs typeface="微软雅黑"/>
                <a:sym typeface="微软雅黑"/>
              </a:rPr>
              <a:t>。</a:t>
            </a:r>
            <a:endParaRPr lang="en-US" sz="1800" dirty="0"/>
          </a:p>
          <a:p>
            <a:pPr indent="0" algn="l">
              <a:lnSpc>
                <a:spcPct val="125000"/>
              </a:lnSpc>
            </a:pPr>
            <a:endParaRPr lang="en-US" sz="1800" b="0" i="0" u="none" strike="noStrike" dirty="0">
              <a:solidFill>
                <a:srgbClr val="000000"/>
              </a:solidFill>
              <a:latin typeface="微软雅黑"/>
              <a:ea typeface="微软雅黑"/>
              <a:cs typeface="微软雅黑"/>
              <a:sym typeface="微软雅黑"/>
            </a:endParaRPr>
          </a:p>
          <a:p>
            <a:pPr indent="0" algn="l">
              <a:lnSpc>
                <a:spcPct val="125000"/>
              </a:lnSpc>
            </a:pPr>
            <a:r>
              <a:rPr lang="en-US" sz="1800" b="1" i="0" u="none" strike="noStrike" dirty="0" err="1">
                <a:solidFill>
                  <a:srgbClr val="000000"/>
                </a:solidFill>
                <a:latin typeface="微软雅黑"/>
                <a:ea typeface="微软雅黑"/>
                <a:cs typeface="微软雅黑"/>
                <a:sym typeface="微软雅黑"/>
              </a:rPr>
              <a:t>领导责任：</a:t>
            </a:r>
            <a:r>
              <a:rPr lang="en-US" sz="1800" b="0" i="0" u="none" strike="noStrike" dirty="0" err="1" smtClean="0">
                <a:solidFill>
                  <a:srgbClr val="000000"/>
                </a:solidFill>
                <a:latin typeface="微软雅黑"/>
                <a:ea typeface="微软雅黑"/>
                <a:cs typeface="微软雅黑"/>
                <a:sym typeface="微软雅黑"/>
              </a:rPr>
              <a:t>领导干部对本单位会计工作和资料的真实性</a:t>
            </a:r>
            <a:r>
              <a:rPr lang="zh-CN" altLang="en-US" sz="1800" b="0" i="0" u="none" strike="noStrike" dirty="0" smtClean="0">
                <a:solidFill>
                  <a:srgbClr val="000000"/>
                </a:solidFill>
                <a:latin typeface="微软雅黑"/>
                <a:ea typeface="微软雅黑"/>
                <a:cs typeface="微软雅黑"/>
                <a:sym typeface="微软雅黑"/>
              </a:rPr>
              <a:t>和</a:t>
            </a:r>
            <a:r>
              <a:rPr lang="en-US" sz="1800" b="0" i="0" u="none" strike="noStrike" dirty="0" err="1" smtClean="0">
                <a:solidFill>
                  <a:srgbClr val="000000"/>
                </a:solidFill>
                <a:latin typeface="微软雅黑"/>
                <a:ea typeface="微软雅黑"/>
                <a:cs typeface="微软雅黑"/>
                <a:sym typeface="微软雅黑"/>
              </a:rPr>
              <a:t>完整性负领导责任</a:t>
            </a:r>
            <a:r>
              <a:rPr lang="en-US" sz="1800" b="0" i="0" u="none" strike="noStrike" dirty="0">
                <a:solidFill>
                  <a:srgbClr val="000000"/>
                </a:solidFill>
                <a:latin typeface="微软雅黑"/>
                <a:ea typeface="微软雅黑"/>
                <a:cs typeface="微软雅黑"/>
                <a:sym typeface="微软雅黑"/>
              </a:rPr>
              <a:t>。</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第二节 相关人员工作责任的层级关系</a:t>
            </a:r>
            <a:endParaRPr lang="en-US" sz="1100"/>
          </a:p>
        </p:txBody>
      </p:sp>
      <p:sp>
        <p:nvSpPr>
          <p:cNvPr id="3" name="AutoShape 3"/>
          <p:cNvSpPr/>
          <p:nvPr/>
        </p:nvSpPr>
        <p:spPr>
          <a:xfrm>
            <a:off x="762000" y="1651000"/>
            <a:ext cx="5207000" cy="2159000"/>
          </a:xfrm>
          <a:prstGeom prst="roundRect">
            <a:avLst>
              <a:gd name="adj" fmla="val 5882"/>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0000"/>
                </a:solidFill>
                <a:latin typeface="微软雅黑"/>
                <a:ea typeface="微软雅黑"/>
                <a:cs typeface="微软雅黑"/>
                <a:sym typeface="微软雅黑"/>
              </a:rPr>
              <a:t>单位负责人</a:t>
            </a:r>
            <a:endParaRPr lang="en-US" sz="1100"/>
          </a:p>
        </p:txBody>
      </p:sp>
      <p:cxnSp>
        <p:nvCxnSpPr>
          <p:cNvPr id="6" name="Connector 6"/>
          <p:cNvCxnSpPr/>
          <p:nvPr/>
        </p:nvCxnSpPr>
        <p:spPr>
          <a:xfrm rot="-9291">
            <a:off x="1016009" y="2343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16000" y="247650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800" b="0" i="0" u="none" strike="noStrike" dirty="0" err="1" smtClean="0">
                <a:solidFill>
                  <a:srgbClr val="000000"/>
                </a:solidFill>
                <a:latin typeface="微软雅黑"/>
                <a:ea typeface="微软雅黑"/>
                <a:cs typeface="微软雅黑"/>
                <a:sym typeface="微软雅黑"/>
              </a:rPr>
              <a:t>对本单位会计工作和会计资料的真实性</a:t>
            </a:r>
            <a:r>
              <a:rPr lang="en-US" sz="1800" b="0" i="0" u="none" strike="noStrike" dirty="0" err="1">
                <a:solidFill>
                  <a:srgbClr val="000000"/>
                </a:solidFill>
                <a:latin typeface="微软雅黑"/>
                <a:ea typeface="微软雅黑"/>
                <a:cs typeface="微软雅黑"/>
                <a:sym typeface="微软雅黑"/>
              </a:rPr>
              <a:t>、</a:t>
            </a:r>
            <a:r>
              <a:rPr lang="en-US" sz="1800" b="0" i="0" u="none" strike="noStrike" dirty="0" err="1" smtClean="0">
                <a:solidFill>
                  <a:srgbClr val="000000"/>
                </a:solidFill>
                <a:latin typeface="微软雅黑"/>
                <a:ea typeface="微软雅黑"/>
                <a:cs typeface="微软雅黑"/>
                <a:sym typeface="微软雅黑"/>
              </a:rPr>
              <a:t>完整性承担最终责任</a:t>
            </a:r>
            <a:r>
              <a:rPr lang="zh-CN" altLang="en-US" sz="1800" dirty="0" smtClean="0">
                <a:latin typeface="微软雅黑"/>
                <a:ea typeface="微软雅黑"/>
                <a:cs typeface="微软雅黑"/>
                <a:sym typeface="微软雅黑"/>
              </a:rPr>
              <a:t>，要当好“第一责任人”</a:t>
            </a:r>
            <a:r>
              <a:rPr lang="en-US" sz="1800" b="0" i="0" u="none" strike="noStrike" dirty="0" smtClean="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6223000" y="1651000"/>
            <a:ext cx="5207000" cy="2159000"/>
          </a:xfrm>
          <a:prstGeom prst="roundRect">
            <a:avLst>
              <a:gd name="adj" fmla="val 5882"/>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905000"/>
            <a:ext cx="406400" cy="406400"/>
          </a:xfrm>
          <a:prstGeom prst="rect">
            <a:avLst/>
          </a:prstGeom>
        </p:spPr>
      </p:pic>
      <p:sp>
        <p:nvSpPr>
          <p:cNvPr id="10" name="AutoShape 10"/>
          <p:cNvSpPr/>
          <p:nvPr/>
        </p:nvSpPr>
        <p:spPr>
          <a:xfrm>
            <a:off x="6985000" y="1879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0000"/>
                </a:solidFill>
                <a:latin typeface="微软雅黑"/>
                <a:ea typeface="微软雅黑"/>
                <a:cs typeface="微软雅黑"/>
                <a:sym typeface="微软雅黑"/>
              </a:rPr>
              <a:t>总会计师/财务负责人</a:t>
            </a:r>
            <a:endParaRPr lang="en-US" sz="1100"/>
          </a:p>
        </p:txBody>
      </p:sp>
      <p:cxnSp>
        <p:nvCxnSpPr>
          <p:cNvPr id="11" name="Connector 11"/>
          <p:cNvCxnSpPr/>
          <p:nvPr/>
        </p:nvCxnSpPr>
        <p:spPr>
          <a:xfrm rot="-9291">
            <a:off x="6477009" y="2343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6477000" y="247650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应履行好协助单位负责人管理本单位会计工作的职责，肩负着“专业把关人”的主管责任。</a:t>
            </a:r>
            <a:endParaRPr lang="en-US" sz="1800" dirty="0"/>
          </a:p>
        </p:txBody>
      </p:sp>
      <p:sp>
        <p:nvSpPr>
          <p:cNvPr id="13" name="AutoShape 13"/>
          <p:cNvSpPr/>
          <p:nvPr/>
        </p:nvSpPr>
        <p:spPr>
          <a:xfrm>
            <a:off x="762000" y="4064000"/>
            <a:ext cx="5207000" cy="2159000"/>
          </a:xfrm>
          <a:prstGeom prst="roundRect">
            <a:avLst>
              <a:gd name="adj" fmla="val 5882"/>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4318000"/>
            <a:ext cx="406400" cy="406400"/>
          </a:xfrm>
          <a:prstGeom prst="rect">
            <a:avLst/>
          </a:prstGeom>
        </p:spPr>
      </p:pic>
      <p:sp>
        <p:nvSpPr>
          <p:cNvPr id="15" name="AutoShape 15"/>
          <p:cNvSpPr/>
          <p:nvPr/>
        </p:nvSpPr>
        <p:spPr>
          <a:xfrm>
            <a:off x="1524000" y="4292600"/>
            <a:ext cx="4191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200" b="1" dirty="0" smtClean="0">
                <a:latin typeface="微软雅黑"/>
                <a:ea typeface="微软雅黑"/>
                <a:cs typeface="微软雅黑"/>
                <a:sym typeface="微软雅黑"/>
              </a:rPr>
              <a:t>单位会计人员</a:t>
            </a:r>
            <a:endParaRPr lang="en-US" sz="1100" dirty="0"/>
          </a:p>
        </p:txBody>
      </p:sp>
      <p:cxnSp>
        <p:nvCxnSpPr>
          <p:cNvPr id="16" name="Connector 16"/>
          <p:cNvCxnSpPr/>
          <p:nvPr/>
        </p:nvCxnSpPr>
        <p:spPr>
          <a:xfrm rot="-9291">
            <a:off x="1016009" y="4756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7" name="AutoShape 17"/>
          <p:cNvSpPr/>
          <p:nvPr/>
        </p:nvSpPr>
        <p:spPr>
          <a:xfrm>
            <a:off x="1016000" y="488950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是会计工作的直接执行者，应履行好会计核算和会计监督职责，挑起“直接执行人”的重担。</a:t>
            </a:r>
            <a:endParaRPr lang="en-US" sz="1800" dirty="0"/>
          </a:p>
        </p:txBody>
      </p:sp>
      <p:sp>
        <p:nvSpPr>
          <p:cNvPr id="18" name="AutoShape 18"/>
          <p:cNvSpPr/>
          <p:nvPr/>
        </p:nvSpPr>
        <p:spPr>
          <a:xfrm>
            <a:off x="6223000" y="4064000"/>
            <a:ext cx="5207000" cy="2159000"/>
          </a:xfrm>
          <a:prstGeom prst="roundRect">
            <a:avLst>
              <a:gd name="adj" fmla="val 5882"/>
            </a:avLst>
          </a:prstGeom>
          <a:solidFill>
            <a:srgbClr val="FFFFFF">
              <a:alpha val="90000"/>
            </a:srgbClr>
          </a:solidFill>
          <a:ln w="12700" cap="flat" cmpd="sng">
            <a:solidFill>
              <a:srgbClr val="00008B">
                <a:alpha val="100000"/>
              </a:srgbClr>
            </a:solid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4318000"/>
            <a:ext cx="406400" cy="406400"/>
          </a:xfrm>
          <a:prstGeom prst="rect">
            <a:avLst/>
          </a:prstGeom>
        </p:spPr>
      </p:pic>
      <p:sp>
        <p:nvSpPr>
          <p:cNvPr id="20" name="AutoShape 20"/>
          <p:cNvSpPr/>
          <p:nvPr/>
        </p:nvSpPr>
        <p:spPr>
          <a:xfrm>
            <a:off x="6985000" y="4292600"/>
            <a:ext cx="4191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200" b="1" dirty="0" smtClean="0">
                <a:latin typeface="微软雅黑"/>
                <a:ea typeface="微软雅黑"/>
                <a:cs typeface="微软雅黑"/>
                <a:sym typeface="微软雅黑"/>
              </a:rPr>
              <a:t>单位其他人员</a:t>
            </a:r>
            <a:endParaRPr lang="en-US" sz="1100" dirty="0"/>
          </a:p>
        </p:txBody>
      </p:sp>
      <p:cxnSp>
        <p:nvCxnSpPr>
          <p:cNvPr id="21" name="Connector 21"/>
          <p:cNvCxnSpPr/>
          <p:nvPr/>
        </p:nvCxnSpPr>
        <p:spPr>
          <a:xfrm rot="-9291">
            <a:off x="6477009" y="4756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6477000" y="488950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单位经济业务事项经办及相关人员，应提供真实完整的原始凭证及有关资料，承担起“源头责任人”的角色。</a:t>
            </a:r>
            <a:endParaRPr lang="en-US" sz="18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AutoShape 2"/>
          <p:cNvSpPr/>
          <p:nvPr/>
        </p:nvSpPr>
        <p:spPr>
          <a:xfrm>
            <a:off x="3827044" y="947233"/>
            <a:ext cx="4770548" cy="970777"/>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会计责任的层次结构分析</a:t>
            </a:r>
            <a:endParaRPr lang="en-US" sz="1100" dirty="0"/>
          </a:p>
        </p:txBody>
      </p:sp>
      <p:pic>
        <p:nvPicPr>
          <p:cNvPr id="2" name="图片 1"/>
          <p:cNvPicPr>
            <a:picLocks noChangeAspect="1"/>
          </p:cNvPicPr>
          <p:nvPr/>
        </p:nvPicPr>
        <p:blipFill>
          <a:blip r:embed="rId3"/>
          <a:stretch>
            <a:fillRect/>
          </a:stretch>
        </p:blipFill>
        <p:spPr>
          <a:xfrm>
            <a:off x="1281727" y="2007218"/>
            <a:ext cx="9613013" cy="3624504"/>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6">
            <a:extLst/>
          </p:cNvPr>
          <p:cNvSpPr/>
          <p:nvPr/>
        </p:nvSpPr>
        <p:spPr>
          <a:xfrm>
            <a:off x="914400" y="1248936"/>
            <a:ext cx="10566400" cy="2180063"/>
          </a:xfrm>
          <a:prstGeom prst="roundRect">
            <a:avLst/>
          </a:prstGeom>
          <a:solidFill>
            <a:schemeClr val="bg1">
              <a:lumMod val="95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ts val="3400"/>
              </a:lnSpc>
              <a:defRPr/>
            </a:pPr>
            <a:r>
              <a:rPr lang="en-US" altLang="zh-CN" sz="2000" b="1" i="0" dirty="0" smtClean="0">
                <a:solidFill>
                  <a:schemeClr val="tx1"/>
                </a:solidFill>
                <a:ea typeface="微软雅黑"/>
              </a:rPr>
              <a:t>1</a:t>
            </a:r>
            <a:r>
              <a:rPr lang="en-US" altLang="zh-CN" sz="2000" b="1" i="0" dirty="0">
                <a:solidFill>
                  <a:schemeClr val="tx1"/>
                </a:solidFill>
                <a:ea typeface="微软雅黑"/>
              </a:rPr>
              <a:t>.</a:t>
            </a:r>
            <a:r>
              <a:rPr lang="zh-CN" altLang="en-US" sz="2000" b="1" i="0" dirty="0">
                <a:solidFill>
                  <a:srgbClr val="C00000"/>
                </a:solidFill>
                <a:ea typeface="微软雅黑"/>
              </a:rPr>
              <a:t>责任主体明确化</a:t>
            </a:r>
            <a:r>
              <a:rPr lang="zh-CN" altLang="en-US" sz="2000" b="1" i="0" dirty="0" smtClean="0">
                <a:solidFill>
                  <a:schemeClr val="tx1"/>
                </a:solidFill>
                <a:ea typeface="微软雅黑"/>
              </a:rPr>
              <a:t>。要求</a:t>
            </a:r>
            <a:r>
              <a:rPr lang="zh-CN" altLang="en-US" sz="2000" b="1" i="0" dirty="0">
                <a:solidFill>
                  <a:schemeClr val="tx1"/>
                </a:solidFill>
                <a:ea typeface="微软雅黑"/>
              </a:rPr>
              <a:t>打破“集体负责，最终无人负责”的模糊局面，从出纳到</a:t>
            </a:r>
            <a:r>
              <a:rPr lang="zh-CN" altLang="en-US" sz="2000" b="1" i="0" dirty="0" smtClean="0">
                <a:solidFill>
                  <a:schemeClr val="tx1"/>
                </a:solidFill>
                <a:ea typeface="微软雅黑"/>
              </a:rPr>
              <a:t>会计再到</a:t>
            </a:r>
            <a:r>
              <a:rPr lang="zh-CN" altLang="en-US" sz="2000" b="1" i="0" dirty="0">
                <a:solidFill>
                  <a:schemeClr val="tx1"/>
                </a:solidFill>
                <a:ea typeface="微软雅黑"/>
              </a:rPr>
              <a:t>财务经理、财务</a:t>
            </a:r>
            <a:r>
              <a:rPr lang="zh-CN" altLang="en-US" sz="2000" b="1" i="0" dirty="0" smtClean="0">
                <a:solidFill>
                  <a:schemeClr val="tx1"/>
                </a:solidFill>
                <a:ea typeface="微软雅黑"/>
              </a:rPr>
              <a:t>总监、最终签字人，</a:t>
            </a:r>
            <a:r>
              <a:rPr lang="zh-CN" altLang="en-US" sz="2000" b="1" i="0" dirty="0">
                <a:solidFill>
                  <a:schemeClr val="tx1"/>
                </a:solidFill>
                <a:ea typeface="微软雅黑"/>
              </a:rPr>
              <a:t>每一个层级、每一个环节的责任都必须清晰</a:t>
            </a:r>
            <a:r>
              <a:rPr lang="zh-CN" altLang="en-US" sz="2000" b="1" i="0" dirty="0" smtClean="0">
                <a:solidFill>
                  <a:schemeClr val="tx1"/>
                </a:solidFill>
                <a:ea typeface="微软雅黑"/>
              </a:rPr>
              <a:t>界定，这</a:t>
            </a:r>
            <a:r>
              <a:rPr lang="zh-CN" altLang="en-US" sz="2000" b="1" i="0" dirty="0">
                <a:solidFill>
                  <a:schemeClr val="tx1"/>
                </a:solidFill>
                <a:ea typeface="微软雅黑"/>
              </a:rPr>
              <a:t>是追责的</a:t>
            </a:r>
            <a:r>
              <a:rPr lang="zh-CN" altLang="en-US" sz="2000" b="1" i="0" dirty="0" smtClean="0">
                <a:solidFill>
                  <a:schemeClr val="tx1"/>
                </a:solidFill>
                <a:ea typeface="微软雅黑"/>
              </a:rPr>
              <a:t>前提。如果</a:t>
            </a:r>
            <a:r>
              <a:rPr lang="zh-CN" altLang="en-US" sz="2000" b="1" i="0" dirty="0">
                <a:solidFill>
                  <a:schemeClr val="tx1"/>
                </a:solidFill>
                <a:ea typeface="微软雅黑"/>
              </a:rPr>
              <a:t>责任是模糊的</a:t>
            </a:r>
            <a:r>
              <a:rPr lang="zh-CN" altLang="en-US" sz="2000" b="1" i="0" dirty="0" smtClean="0">
                <a:solidFill>
                  <a:schemeClr val="tx1"/>
                </a:solidFill>
                <a:ea typeface="微软雅黑"/>
              </a:rPr>
              <a:t>，惩罚</a:t>
            </a:r>
            <a:r>
              <a:rPr lang="zh-CN" altLang="en-US" sz="2000" b="1" i="0" dirty="0">
                <a:solidFill>
                  <a:schemeClr val="tx1"/>
                </a:solidFill>
                <a:ea typeface="微软雅黑"/>
              </a:rPr>
              <a:t>就无法精准落地。</a:t>
            </a:r>
          </a:p>
        </p:txBody>
      </p:sp>
      <p:sp>
        <p:nvSpPr>
          <p:cNvPr id="17" name="矩形: 圆角 6">
            <a:extLst/>
          </p:cNvPr>
          <p:cNvSpPr/>
          <p:nvPr/>
        </p:nvSpPr>
        <p:spPr>
          <a:xfrm>
            <a:off x="914400" y="3733800"/>
            <a:ext cx="10566400" cy="2743200"/>
          </a:xfrm>
          <a:prstGeom prst="roundRect">
            <a:avLst/>
          </a:prstGeom>
          <a:solidFill>
            <a:schemeClr val="bg2">
              <a:lumMod val="20000"/>
              <a:lumOff val="8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ts val="3400"/>
              </a:lnSpc>
              <a:defRPr/>
            </a:pPr>
            <a:r>
              <a:rPr lang="en-US" altLang="zh-CN" sz="2000" b="1" i="0" dirty="0" smtClean="0">
                <a:solidFill>
                  <a:srgbClr val="002060"/>
                </a:solidFill>
                <a:ea typeface="微软雅黑"/>
              </a:rPr>
              <a:t>2</a:t>
            </a:r>
            <a:r>
              <a:rPr lang="en-US" altLang="zh-CN" sz="2000" b="1" i="0" dirty="0">
                <a:solidFill>
                  <a:srgbClr val="002060"/>
                </a:solidFill>
                <a:ea typeface="微软雅黑"/>
              </a:rPr>
              <a:t>.</a:t>
            </a:r>
            <a:r>
              <a:rPr lang="zh-CN" altLang="en-US" sz="2000" b="1" i="0" dirty="0">
                <a:solidFill>
                  <a:srgbClr val="C00000"/>
                </a:solidFill>
                <a:ea typeface="微软雅黑"/>
              </a:rPr>
              <a:t>全程痕迹管理化</a:t>
            </a:r>
            <a:r>
              <a:rPr lang="zh-CN" altLang="en-US" sz="2000" b="1" i="0" dirty="0" smtClean="0">
                <a:solidFill>
                  <a:srgbClr val="002060"/>
                </a:solidFill>
                <a:ea typeface="微软雅黑"/>
              </a:rPr>
              <a:t>。要求</a:t>
            </a:r>
            <a:r>
              <a:rPr lang="zh-CN" altLang="en-US" sz="2000" b="1" i="0" dirty="0">
                <a:solidFill>
                  <a:srgbClr val="002060"/>
                </a:solidFill>
                <a:ea typeface="微软雅黑"/>
              </a:rPr>
              <a:t>通过</a:t>
            </a:r>
            <a:r>
              <a:rPr lang="en-US" altLang="zh-CN" sz="2000" b="1" i="0" dirty="0">
                <a:solidFill>
                  <a:srgbClr val="002060"/>
                </a:solidFill>
                <a:ea typeface="微软雅黑"/>
              </a:rPr>
              <a:t>ERP</a:t>
            </a:r>
            <a:r>
              <a:rPr lang="zh-CN" altLang="en-US" sz="2000" b="1" i="0" dirty="0">
                <a:solidFill>
                  <a:srgbClr val="002060"/>
                </a:solidFill>
                <a:ea typeface="微软雅黑"/>
              </a:rPr>
              <a:t>系统、审批流程、电子签名、工作底稿等方式，确保从经济业务发生到凭证编制、审核、过账、报表生成、对外披露的全过程都有迹可循</a:t>
            </a:r>
            <a:r>
              <a:rPr lang="zh-CN" altLang="en-US" sz="2000" b="1" i="0" dirty="0" smtClean="0">
                <a:solidFill>
                  <a:srgbClr val="002060"/>
                </a:solidFill>
                <a:ea typeface="微软雅黑"/>
              </a:rPr>
              <a:t>，其</a:t>
            </a:r>
            <a:r>
              <a:rPr lang="zh-CN" altLang="en-US" sz="2000" b="1" i="0" dirty="0">
                <a:solidFill>
                  <a:srgbClr val="002060"/>
                </a:solidFill>
                <a:ea typeface="微软雅黑"/>
              </a:rPr>
              <a:t>重要性在于为事后追责提供铁证。它可以清晰地还原错误或舞弊行为是如何发生</a:t>
            </a:r>
            <a:r>
              <a:rPr lang="zh-CN" altLang="en-US" sz="2000" b="1" i="0" dirty="0" smtClean="0">
                <a:solidFill>
                  <a:srgbClr val="002060"/>
                </a:solidFill>
                <a:ea typeface="微软雅黑"/>
              </a:rPr>
              <a:t>的、是</a:t>
            </a:r>
            <a:r>
              <a:rPr lang="zh-CN" altLang="en-US" sz="2000" b="1" i="0" dirty="0">
                <a:solidFill>
                  <a:srgbClr val="002060"/>
                </a:solidFill>
                <a:ea typeface="微软雅黑"/>
              </a:rPr>
              <a:t>谁操作</a:t>
            </a:r>
            <a:r>
              <a:rPr lang="zh-CN" altLang="en-US" sz="2000" b="1" i="0" dirty="0" smtClean="0">
                <a:solidFill>
                  <a:srgbClr val="002060"/>
                </a:solidFill>
                <a:ea typeface="微软雅黑"/>
              </a:rPr>
              <a:t>的、是谁</a:t>
            </a:r>
            <a:r>
              <a:rPr lang="zh-CN" altLang="en-US" sz="2000" b="1" i="0" dirty="0">
                <a:solidFill>
                  <a:srgbClr val="002060"/>
                </a:solidFill>
                <a:ea typeface="微软雅黑"/>
              </a:rPr>
              <a:t>审批的，从而让责任无法推诿。</a:t>
            </a:r>
          </a:p>
        </p:txBody>
      </p:sp>
      <p:sp>
        <p:nvSpPr>
          <p:cNvPr id="21" name="Rectangle 2"/>
          <p:cNvSpPr txBox="1">
            <a:spLocks noChangeArrowheads="1"/>
          </p:cNvSpPr>
          <p:nvPr/>
        </p:nvSpPr>
        <p:spPr bwMode="auto">
          <a:xfrm>
            <a:off x="711200" y="410735"/>
            <a:ext cx="10769600" cy="533400"/>
          </a:xfrm>
          <a:prstGeom prst="rect">
            <a:avLst/>
          </a:prstGeom>
          <a:noFill/>
          <a:ln w="9525">
            <a:noFill/>
            <a:miter lim="800000"/>
            <a:headEnd/>
            <a:tailEnd/>
          </a:ln>
        </p:spPr>
        <p:txBody>
          <a:bodyPr anchor="ctr"/>
          <a:lstStyle/>
          <a:p>
            <a:pPr algn="ctr" eaLnBrk="1" hangingPunct="1">
              <a:defRPr/>
            </a:pPr>
            <a:r>
              <a:rPr lang="zh-CN" altLang="en-US" sz="3200" b="1" i="0" kern="0" dirty="0">
                <a:solidFill>
                  <a:srgbClr val="0000FF"/>
                </a:solidFill>
                <a:latin typeface="+mj-lt"/>
                <a:ea typeface="微软雅黑" pitchFamily="34" charset="-122"/>
                <a:cs typeface="+mj-cs"/>
              </a:rPr>
              <a:t>压实会计责任的核心关注点</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286000" y="1905000"/>
            <a:ext cx="7620000" cy="1270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dirty="0">
                <a:solidFill>
                  <a:srgbClr val="000000"/>
                </a:solidFill>
                <a:latin typeface="微软雅黑"/>
                <a:ea typeface="微软雅黑"/>
                <a:cs typeface="微软雅黑"/>
                <a:sym typeface="微软雅黑"/>
              </a:rPr>
              <a:t>01</a:t>
            </a:r>
            <a:endParaRPr lang="en-US" sz="1100" dirty="0"/>
          </a:p>
        </p:txBody>
      </p:sp>
      <p:sp>
        <p:nvSpPr>
          <p:cNvPr id="3" name="AutoShape 3"/>
          <p:cNvSpPr/>
          <p:nvPr/>
        </p:nvSpPr>
        <p:spPr>
          <a:xfrm>
            <a:off x="1016000" y="3175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dirty="0" err="1">
                <a:solidFill>
                  <a:srgbClr val="000000"/>
                </a:solidFill>
                <a:latin typeface="微软雅黑"/>
                <a:ea typeface="微软雅黑"/>
                <a:cs typeface="微软雅黑"/>
                <a:sym typeface="微软雅黑"/>
              </a:rPr>
              <a:t>聚焦履职担责</a:t>
            </a:r>
            <a:endParaRPr lang="en-US" sz="4800" dirty="0"/>
          </a:p>
        </p:txBody>
      </p:sp>
      <p:cxnSp>
        <p:nvCxnSpPr>
          <p:cNvPr id="4" name="Connector 4"/>
          <p:cNvCxnSpPr/>
          <p:nvPr/>
        </p:nvCxnSpPr>
        <p:spPr>
          <a:xfrm rot="-34376">
            <a:off x="5461032" y="4057650"/>
            <a:ext cx="12700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5" name="AutoShape 5"/>
          <p:cNvSpPr/>
          <p:nvPr/>
        </p:nvSpPr>
        <p:spPr>
          <a:xfrm>
            <a:off x="1016000" y="4586022"/>
            <a:ext cx="1016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3200" dirty="0" smtClean="0">
                <a:latin typeface="微软雅黑"/>
                <a:ea typeface="微软雅黑"/>
                <a:cs typeface="微软雅黑"/>
                <a:sym typeface="微软雅黑"/>
              </a:rPr>
              <a:t>洞察审计使命，发挥审计功能</a:t>
            </a:r>
            <a:endParaRPr lang="zh-CN" altLang="en-US" sz="3200" dirty="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6">
            <a:extLst/>
          </p:cNvPr>
          <p:cNvSpPr/>
          <p:nvPr/>
        </p:nvSpPr>
        <p:spPr>
          <a:xfrm>
            <a:off x="914400" y="1291683"/>
            <a:ext cx="10566400" cy="2438400"/>
          </a:xfrm>
          <a:prstGeom prst="roundRect">
            <a:avLst/>
          </a:prstGeom>
          <a:solidFill>
            <a:schemeClr val="bg1">
              <a:lumMod val="95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ts val="3400"/>
              </a:lnSpc>
              <a:defRPr/>
            </a:pPr>
            <a:r>
              <a:rPr lang="en-US" altLang="zh-CN" sz="2000" b="1" i="0" dirty="0" smtClean="0">
                <a:solidFill>
                  <a:schemeClr val="tx1"/>
                </a:solidFill>
                <a:ea typeface="微软雅黑"/>
              </a:rPr>
              <a:t>3</a:t>
            </a:r>
            <a:r>
              <a:rPr lang="en-US" altLang="zh-CN" sz="2000" b="1" i="0" dirty="0">
                <a:solidFill>
                  <a:schemeClr val="tx1"/>
                </a:solidFill>
                <a:ea typeface="微软雅黑"/>
              </a:rPr>
              <a:t>.</a:t>
            </a:r>
            <a:r>
              <a:rPr lang="zh-CN" altLang="en-US" sz="2000" b="1" i="0" dirty="0">
                <a:solidFill>
                  <a:srgbClr val="C00000"/>
                </a:solidFill>
                <a:ea typeface="微软雅黑"/>
              </a:rPr>
              <a:t>严厉惩处联动化</a:t>
            </a:r>
            <a:r>
              <a:rPr lang="zh-CN" altLang="en-US" sz="2000" b="1" i="0" dirty="0" smtClean="0">
                <a:solidFill>
                  <a:schemeClr val="tx1"/>
                </a:solidFill>
                <a:ea typeface="微软雅黑"/>
              </a:rPr>
              <a:t>。要求</a:t>
            </a:r>
            <a:r>
              <a:rPr lang="zh-CN" altLang="en-US" sz="2000" b="1" i="0" dirty="0">
                <a:solidFill>
                  <a:schemeClr val="tx1"/>
                </a:solidFill>
                <a:ea typeface="微软雅黑"/>
              </a:rPr>
              <a:t>惩处必须“伤筋动骨”，不仅包括行政处罚（如罚款、市场禁入</a:t>
            </a:r>
            <a:r>
              <a:rPr lang="zh-CN" altLang="en-US" sz="2000" b="1" i="0" dirty="0" smtClean="0">
                <a:solidFill>
                  <a:schemeClr val="tx1"/>
                </a:solidFill>
                <a:ea typeface="微软雅黑"/>
              </a:rPr>
              <a:t>），</a:t>
            </a:r>
            <a:r>
              <a:rPr lang="zh-CN" altLang="en-US" sz="2000" b="1" dirty="0">
                <a:solidFill>
                  <a:schemeClr val="tx1"/>
                </a:solidFill>
                <a:ea typeface="微软雅黑"/>
              </a:rPr>
              <a:t>而且</a:t>
            </a:r>
            <a:r>
              <a:rPr lang="zh-CN" altLang="en-US" sz="2000" b="1" i="0" dirty="0" smtClean="0">
                <a:solidFill>
                  <a:schemeClr val="tx1"/>
                </a:solidFill>
                <a:ea typeface="微软雅黑"/>
              </a:rPr>
              <a:t>包括</a:t>
            </a:r>
            <a:r>
              <a:rPr lang="zh-CN" altLang="en-US" sz="2000" b="1" i="0" dirty="0">
                <a:solidFill>
                  <a:schemeClr val="tx1"/>
                </a:solidFill>
                <a:ea typeface="微软雅黑"/>
              </a:rPr>
              <a:t>刑事制裁（如判处实刑）和民事赔偿（如倾家荡产式的连带赔偿），同时将失信记录与个人征信、职业发展全面挂钩。其重要性在于提高违规成本，让潜在违规者意识到“得不偿失”，从而不敢越雷池一步。</a:t>
            </a:r>
          </a:p>
        </p:txBody>
      </p:sp>
      <p:sp>
        <p:nvSpPr>
          <p:cNvPr id="17" name="矩形: 圆角 6">
            <a:extLst/>
          </p:cNvPr>
          <p:cNvSpPr/>
          <p:nvPr/>
        </p:nvSpPr>
        <p:spPr>
          <a:xfrm>
            <a:off x="914400" y="4103648"/>
            <a:ext cx="10566400" cy="2373351"/>
          </a:xfrm>
          <a:prstGeom prst="roundRect">
            <a:avLst/>
          </a:prstGeom>
          <a:solidFill>
            <a:schemeClr val="bg2">
              <a:lumMod val="20000"/>
              <a:lumOff val="8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ts val="3400"/>
              </a:lnSpc>
              <a:defRPr/>
            </a:pPr>
            <a:r>
              <a:rPr lang="en-US" altLang="zh-CN" sz="2000" b="1" i="0" dirty="0" smtClean="0">
                <a:solidFill>
                  <a:srgbClr val="8F3D23"/>
                </a:solidFill>
                <a:ea typeface="微软雅黑"/>
              </a:rPr>
              <a:t>4</a:t>
            </a:r>
            <a:r>
              <a:rPr lang="en-US" altLang="zh-CN" sz="2000" b="1" i="0" dirty="0">
                <a:solidFill>
                  <a:srgbClr val="8F3D23"/>
                </a:solidFill>
                <a:ea typeface="微软雅黑"/>
              </a:rPr>
              <a:t>.</a:t>
            </a:r>
            <a:r>
              <a:rPr lang="zh-CN" altLang="en-US" sz="2000" b="1" i="0" dirty="0">
                <a:solidFill>
                  <a:srgbClr val="C00000"/>
                </a:solidFill>
                <a:ea typeface="微软雅黑"/>
              </a:rPr>
              <a:t>终身追责机制化</a:t>
            </a:r>
            <a:r>
              <a:rPr lang="zh-CN" altLang="en-US" sz="2000" b="1" i="0" dirty="0" smtClean="0">
                <a:solidFill>
                  <a:srgbClr val="8F3D23"/>
                </a:solidFill>
                <a:ea typeface="微软雅黑"/>
              </a:rPr>
              <a:t>。要求对重大</a:t>
            </a:r>
            <a:r>
              <a:rPr lang="zh-CN" altLang="en-US" sz="2000" b="1" i="0" dirty="0">
                <a:solidFill>
                  <a:srgbClr val="8F3D23"/>
                </a:solidFill>
                <a:ea typeface="微软雅黑"/>
              </a:rPr>
              <a:t>的会计舞弊行为，责任追究不应受时间限制或岗位变动的影响，即使相关人员已经离职、退休，一旦事发，依然要承担相应的法律责任。其重要性在于防止责任人通过“一走了之”的方式来逃避惩罚，极大地增强了责任体系的威慑力。</a:t>
            </a:r>
            <a:endParaRPr lang="zh-CN" altLang="en-US" sz="2000" b="1" i="0" dirty="0">
              <a:solidFill>
                <a:srgbClr val="002060"/>
              </a:solidFill>
              <a:ea typeface="微软雅黑"/>
            </a:endParaRPr>
          </a:p>
        </p:txBody>
      </p:sp>
      <p:sp>
        <p:nvSpPr>
          <p:cNvPr id="21" name="Rectangle 2"/>
          <p:cNvSpPr txBox="1">
            <a:spLocks noChangeArrowheads="1"/>
          </p:cNvSpPr>
          <p:nvPr/>
        </p:nvSpPr>
        <p:spPr bwMode="auto">
          <a:xfrm>
            <a:off x="812800" y="384718"/>
            <a:ext cx="10769600" cy="533400"/>
          </a:xfrm>
          <a:prstGeom prst="rect">
            <a:avLst/>
          </a:prstGeom>
          <a:noFill/>
          <a:ln w="9525">
            <a:noFill/>
            <a:miter lim="800000"/>
            <a:headEnd/>
            <a:tailEnd/>
          </a:ln>
        </p:spPr>
        <p:txBody>
          <a:bodyPr anchor="ctr"/>
          <a:lstStyle/>
          <a:p>
            <a:pPr algn="ctr" eaLnBrk="1" hangingPunct="1">
              <a:defRPr/>
            </a:pPr>
            <a:r>
              <a:rPr lang="zh-CN" altLang="en-US" sz="3200" b="1" i="0" kern="0" dirty="0">
                <a:solidFill>
                  <a:srgbClr val="0000FF"/>
                </a:solidFill>
                <a:latin typeface="+mj-lt"/>
                <a:ea typeface="微软雅黑" pitchFamily="34" charset="-122"/>
                <a:cs typeface="+mj-cs"/>
              </a:rPr>
              <a:t>压实会计责任的核心关注点</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0000"/>
                </a:solidFill>
                <a:latin typeface="微软雅黑"/>
                <a:ea typeface="微软雅黑"/>
                <a:cs typeface="微软雅黑"/>
                <a:sym typeface="微软雅黑"/>
              </a:rPr>
              <a:t>第三节</a:t>
            </a:r>
            <a:r>
              <a:rPr lang="en-US" sz="3200" b="1" i="0" u="none" strike="noStrike" dirty="0">
                <a:solidFill>
                  <a:srgbClr val="000000"/>
                </a:solidFill>
                <a:latin typeface="微软雅黑"/>
                <a:ea typeface="微软雅黑"/>
                <a:cs typeface="微软雅黑"/>
                <a:sym typeface="微软雅黑"/>
              </a:rPr>
              <a:t> </a:t>
            </a:r>
            <a:r>
              <a:rPr lang="en-US" sz="3200" b="1" i="0" u="none" strike="noStrike" dirty="0" err="1" smtClean="0">
                <a:solidFill>
                  <a:srgbClr val="000000"/>
                </a:solidFill>
                <a:latin typeface="微软雅黑"/>
                <a:ea typeface="微软雅黑"/>
                <a:cs typeface="微软雅黑"/>
                <a:sym typeface="微软雅黑"/>
              </a:rPr>
              <a:t>单位负责人与会计责任</a:t>
            </a:r>
            <a:r>
              <a:rPr lang="zh-CN" altLang="en-US" sz="3200" b="1" i="0" u="none" strike="noStrike" dirty="0" smtClean="0">
                <a:solidFill>
                  <a:srgbClr val="000000"/>
                </a:solidFill>
                <a:latin typeface="微软雅黑"/>
                <a:ea typeface="微软雅黑"/>
                <a:cs typeface="微软雅黑"/>
                <a:sym typeface="微软雅黑"/>
              </a:rPr>
              <a:t>的</a:t>
            </a:r>
            <a:r>
              <a:rPr lang="en-US" sz="3200" b="1" i="0" u="none" strike="noStrike" dirty="0" err="1" smtClean="0">
                <a:solidFill>
                  <a:srgbClr val="000000"/>
                </a:solidFill>
                <a:latin typeface="微软雅黑"/>
                <a:ea typeface="微软雅黑"/>
                <a:cs typeface="微软雅黑"/>
                <a:sym typeface="微软雅黑"/>
              </a:rPr>
              <a:t>关系</a:t>
            </a:r>
            <a:endParaRPr lang="en-US" sz="1100" dirty="0"/>
          </a:p>
        </p:txBody>
      </p:sp>
      <p:sp>
        <p:nvSpPr>
          <p:cNvPr id="3" name="AutoShape 3"/>
          <p:cNvSpPr/>
          <p:nvPr/>
        </p:nvSpPr>
        <p:spPr>
          <a:xfrm>
            <a:off x="762000" y="1778000"/>
            <a:ext cx="3302000" cy="4572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2032000"/>
            <a:ext cx="508000" cy="508000"/>
          </a:xfrm>
          <a:prstGeom prst="rect">
            <a:avLst/>
          </a:prstGeom>
        </p:spPr>
      </p:pic>
      <p:sp>
        <p:nvSpPr>
          <p:cNvPr id="5" name="AutoShape 5"/>
          <p:cNvSpPr/>
          <p:nvPr/>
        </p:nvSpPr>
        <p:spPr>
          <a:xfrm>
            <a:off x="1651000" y="20320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法定责任主体</a:t>
            </a:r>
            <a:endParaRPr lang="en-US" sz="1100"/>
          </a:p>
        </p:txBody>
      </p:sp>
      <p:cxnSp>
        <p:nvCxnSpPr>
          <p:cNvPr id="6" name="Connector 6"/>
          <p:cNvCxnSpPr/>
          <p:nvPr/>
        </p:nvCxnSpPr>
        <p:spPr>
          <a:xfrm rot="-15626">
            <a:off x="1016014" y="2660650"/>
            <a:ext cx="2794000" cy="12700"/>
          </a:xfrm>
          <a:prstGeom prst="straightConnector1">
            <a:avLst/>
          </a:prstGeom>
          <a:solidFill>
            <a:srgbClr val="DEE0E3">
              <a:alpha val="100000"/>
            </a:srgbClr>
          </a:solidFill>
          <a:ln w="12700" cap="flat" cmpd="sng">
            <a:solidFill>
              <a:srgbClr val="00008B">
                <a:alpha val="100000"/>
              </a:srgbClr>
            </a:solidFill>
            <a:prstDash val="solid"/>
            <a:round/>
            <a:headEnd type="none" w="med" len="med"/>
            <a:tailEnd type="none" w="med" len="med"/>
          </a:ln>
        </p:spPr>
      </p:cxnSp>
      <p:sp>
        <p:nvSpPr>
          <p:cNvPr id="7" name="AutoShape 7"/>
          <p:cNvSpPr/>
          <p:nvPr/>
        </p:nvSpPr>
        <p:spPr>
          <a:xfrm>
            <a:off x="1016000" y="2794000"/>
            <a:ext cx="2794000" cy="1644185"/>
          </a:xfrm>
          <a:prstGeom prst="rect">
            <a:avLst/>
          </a:prstGeom>
          <a:noFill/>
          <a:ln w="12700" cap="flat" cmpd="sng">
            <a:noFill/>
            <a:prstDash val="solid"/>
            <a:round/>
          </a:ln>
        </p:spPr>
        <p:txBody>
          <a:bodyPr vert="horz" wrap="square" lIns="0" tIns="0" rIns="0" bIns="0" rtlCol="0" anchor="ctr" anchorCtr="0"/>
          <a:lstStyle/>
          <a:p>
            <a:pPr indent="0" algn="l">
              <a:lnSpc>
                <a:spcPts val="3000"/>
              </a:lnSpc>
              <a:defRPr/>
            </a:pPr>
            <a:r>
              <a:rPr lang="en-US" sz="1800" b="0" i="0" u="none" strike="noStrike" dirty="0" smtClean="0">
                <a:solidFill>
                  <a:srgbClr val="000000"/>
                </a:solidFill>
                <a:latin typeface="微软雅黑"/>
                <a:ea typeface="微软雅黑"/>
                <a:cs typeface="微软雅黑"/>
                <a:sym typeface="微软雅黑"/>
              </a:rPr>
              <a:t>《</a:t>
            </a:r>
            <a:r>
              <a:rPr lang="zh-CN" altLang="en-US" sz="1800" b="0" i="0" u="none" strike="noStrike" dirty="0" smtClean="0">
                <a:solidFill>
                  <a:srgbClr val="000000"/>
                </a:solidFill>
                <a:latin typeface="微软雅黑"/>
                <a:ea typeface="微软雅黑"/>
                <a:cs typeface="微软雅黑"/>
                <a:sym typeface="微软雅黑"/>
              </a:rPr>
              <a:t>中华人民共和国</a:t>
            </a:r>
            <a:r>
              <a:rPr lang="en-US" sz="1800" b="0" i="0" u="none" strike="noStrike" dirty="0" err="1" smtClean="0">
                <a:solidFill>
                  <a:srgbClr val="000000"/>
                </a:solidFill>
                <a:latin typeface="微软雅黑"/>
                <a:ea typeface="微软雅黑"/>
                <a:cs typeface="微软雅黑"/>
                <a:sym typeface="微软雅黑"/>
              </a:rPr>
              <a:t>会计法</a:t>
            </a:r>
            <a:r>
              <a:rPr lang="en-US" sz="1800" b="0" i="0" u="none" strike="noStrike" dirty="0" err="1">
                <a:solidFill>
                  <a:srgbClr val="000000"/>
                </a:solidFill>
                <a:latin typeface="微软雅黑"/>
                <a:ea typeface="微软雅黑"/>
                <a:cs typeface="微软雅黑"/>
                <a:sym typeface="微软雅黑"/>
              </a:rPr>
              <a:t>》明确规定，</a:t>
            </a:r>
            <a:r>
              <a:rPr lang="en-US" sz="1800" b="0" i="0" u="none" strike="noStrike" dirty="0" err="1" smtClean="0">
                <a:solidFill>
                  <a:srgbClr val="000000"/>
                </a:solidFill>
                <a:latin typeface="微软雅黑"/>
                <a:ea typeface="微软雅黑"/>
                <a:cs typeface="微软雅黑"/>
                <a:sym typeface="微软雅黑"/>
              </a:rPr>
              <a:t>单位负责人对本单位会计工作和会计资料的真实性</a:t>
            </a:r>
            <a:r>
              <a:rPr lang="en-US" sz="1800" b="0" i="0" u="none" strike="noStrike" dirty="0" err="1">
                <a:solidFill>
                  <a:srgbClr val="000000"/>
                </a:solidFill>
                <a:latin typeface="微软雅黑"/>
                <a:ea typeface="微软雅黑"/>
                <a:cs typeface="微软雅黑"/>
                <a:sym typeface="微软雅黑"/>
              </a:rPr>
              <a:t>、完整性负责</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4445000" y="1778000"/>
            <a:ext cx="3302000" cy="4572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99000" y="2032000"/>
            <a:ext cx="508000" cy="508000"/>
          </a:xfrm>
          <a:prstGeom prst="rect">
            <a:avLst/>
          </a:prstGeom>
        </p:spPr>
      </p:pic>
      <p:sp>
        <p:nvSpPr>
          <p:cNvPr id="10" name="AutoShape 10"/>
          <p:cNvSpPr/>
          <p:nvPr/>
        </p:nvSpPr>
        <p:spPr>
          <a:xfrm>
            <a:off x="5334000" y="20320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最终责任承担者</a:t>
            </a:r>
            <a:endParaRPr lang="en-US" sz="1100"/>
          </a:p>
        </p:txBody>
      </p:sp>
      <p:cxnSp>
        <p:nvCxnSpPr>
          <p:cNvPr id="11" name="Connector 11"/>
          <p:cNvCxnSpPr/>
          <p:nvPr/>
        </p:nvCxnSpPr>
        <p:spPr>
          <a:xfrm rot="-15626">
            <a:off x="4699014" y="2660650"/>
            <a:ext cx="2794000" cy="12700"/>
          </a:xfrm>
          <a:prstGeom prst="straightConnector1">
            <a:avLst/>
          </a:prstGeom>
          <a:solidFill>
            <a:srgbClr val="DEE0E3">
              <a:alpha val="100000"/>
            </a:srgbClr>
          </a:solidFill>
          <a:ln w="12700" cap="flat" cmpd="sng">
            <a:solidFill>
              <a:srgbClr val="00008B">
                <a:alpha val="100000"/>
              </a:srgbClr>
            </a:solidFill>
            <a:prstDash val="solid"/>
            <a:round/>
            <a:headEnd type="none" w="med" len="med"/>
            <a:tailEnd type="none" w="med" len="med"/>
          </a:ln>
        </p:spPr>
      </p:cxnSp>
      <p:sp>
        <p:nvSpPr>
          <p:cNvPr id="12" name="AutoShape 12"/>
          <p:cNvSpPr/>
          <p:nvPr/>
        </p:nvSpPr>
        <p:spPr>
          <a:xfrm>
            <a:off x="4798741" y="2794000"/>
            <a:ext cx="2694259" cy="2034478"/>
          </a:xfrm>
          <a:prstGeom prst="rect">
            <a:avLst/>
          </a:prstGeom>
          <a:noFill/>
          <a:ln w="12700" cap="flat" cmpd="sng">
            <a:noFill/>
            <a:prstDash val="solid"/>
            <a:round/>
          </a:ln>
        </p:spPr>
        <p:txBody>
          <a:bodyPr vert="horz" wrap="square" lIns="0" tIns="0" rIns="0" bIns="0" rtlCol="0" anchor="ctr" anchorCtr="0"/>
          <a:lstStyle/>
          <a:p>
            <a:pPr indent="0" algn="l">
              <a:lnSpc>
                <a:spcPts val="3000"/>
              </a:lnSpc>
              <a:defRPr/>
            </a:pPr>
            <a:r>
              <a:rPr lang="en-US" sz="1800" dirty="0" err="1">
                <a:latin typeface="微软雅黑"/>
                <a:ea typeface="微软雅黑"/>
                <a:cs typeface="微软雅黑"/>
                <a:sym typeface="微软雅黑"/>
              </a:rPr>
              <a:t>无论会计工作由谁具体执行，一旦出现会计信息失真等问题，单位负责人都难辞其咎，需承担最终责任</a:t>
            </a:r>
            <a:r>
              <a:rPr lang="en-US" sz="1800" dirty="0">
                <a:latin typeface="微软雅黑"/>
                <a:ea typeface="微软雅黑"/>
                <a:cs typeface="微软雅黑"/>
                <a:sym typeface="微软雅黑"/>
              </a:rPr>
              <a:t>。</a:t>
            </a:r>
            <a:endParaRPr lang="en-US" sz="1800" dirty="0">
              <a:latin typeface="微软雅黑"/>
              <a:ea typeface="微软雅黑"/>
              <a:cs typeface="微软雅黑"/>
            </a:endParaRPr>
          </a:p>
        </p:txBody>
      </p:sp>
      <p:sp>
        <p:nvSpPr>
          <p:cNvPr id="13" name="AutoShape 13"/>
          <p:cNvSpPr/>
          <p:nvPr/>
        </p:nvSpPr>
        <p:spPr>
          <a:xfrm>
            <a:off x="8128000" y="1778000"/>
            <a:ext cx="3302000" cy="4572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82000" y="2032000"/>
            <a:ext cx="508000" cy="508000"/>
          </a:xfrm>
          <a:prstGeom prst="rect">
            <a:avLst/>
          </a:prstGeom>
        </p:spPr>
      </p:pic>
      <p:sp>
        <p:nvSpPr>
          <p:cNvPr id="15" name="AutoShape 15"/>
          <p:cNvSpPr/>
          <p:nvPr/>
        </p:nvSpPr>
        <p:spPr>
          <a:xfrm>
            <a:off x="9017000" y="20320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领导与监督职责</a:t>
            </a:r>
            <a:endParaRPr lang="en-US" sz="1100"/>
          </a:p>
        </p:txBody>
      </p:sp>
      <p:cxnSp>
        <p:nvCxnSpPr>
          <p:cNvPr id="16" name="Connector 16"/>
          <p:cNvCxnSpPr/>
          <p:nvPr/>
        </p:nvCxnSpPr>
        <p:spPr>
          <a:xfrm rot="-15626">
            <a:off x="8382014" y="2660650"/>
            <a:ext cx="2794000" cy="12700"/>
          </a:xfrm>
          <a:prstGeom prst="straightConnector1">
            <a:avLst/>
          </a:prstGeom>
          <a:solidFill>
            <a:srgbClr val="DEE0E3">
              <a:alpha val="100000"/>
            </a:srgbClr>
          </a:solidFill>
          <a:ln w="12700" cap="flat" cmpd="sng">
            <a:solidFill>
              <a:srgbClr val="00008B">
                <a:alpha val="100000"/>
              </a:srgbClr>
            </a:solidFill>
            <a:prstDash val="solid"/>
            <a:round/>
            <a:headEnd type="none" w="med" len="med"/>
            <a:tailEnd type="none" w="med" len="med"/>
          </a:ln>
        </p:spPr>
      </p:cxnSp>
      <p:sp>
        <p:nvSpPr>
          <p:cNvPr id="17" name="AutoShape 17"/>
          <p:cNvSpPr/>
          <p:nvPr/>
        </p:nvSpPr>
        <p:spPr>
          <a:xfrm>
            <a:off x="8381999" y="2794000"/>
            <a:ext cx="2794001" cy="2034478"/>
          </a:xfrm>
          <a:prstGeom prst="rect">
            <a:avLst/>
          </a:prstGeom>
          <a:noFill/>
          <a:ln w="12700" cap="flat" cmpd="sng">
            <a:noFill/>
            <a:prstDash val="solid"/>
            <a:round/>
          </a:ln>
        </p:spPr>
        <p:txBody>
          <a:bodyPr vert="horz" wrap="square" lIns="0" tIns="0" rIns="0" bIns="0" rtlCol="0" anchor="ctr" anchorCtr="0"/>
          <a:lstStyle/>
          <a:p>
            <a:pPr indent="0" algn="l">
              <a:lnSpc>
                <a:spcPts val="3000"/>
              </a:lnSpc>
              <a:defRPr/>
            </a:pPr>
            <a:r>
              <a:rPr lang="en-US" sz="1800" b="0" i="0" u="none" strike="noStrike" dirty="0" err="1">
                <a:solidFill>
                  <a:srgbClr val="000000"/>
                </a:solidFill>
                <a:latin typeface="微软雅黑"/>
                <a:ea typeface="微软雅黑"/>
                <a:cs typeface="微软雅黑"/>
                <a:sym typeface="微软雅黑"/>
              </a:rPr>
              <a:t>单位负责人有责任建立健全内部控制制度，</a:t>
            </a:r>
            <a:r>
              <a:rPr lang="en-US" sz="1800" b="0" i="0" u="none" strike="noStrike" dirty="0" err="1" smtClean="0">
                <a:solidFill>
                  <a:srgbClr val="000000"/>
                </a:solidFill>
                <a:latin typeface="微软雅黑"/>
                <a:ea typeface="微软雅黑"/>
                <a:cs typeface="微软雅黑"/>
                <a:sym typeface="微软雅黑"/>
              </a:rPr>
              <a:t>确保会计机构和</a:t>
            </a:r>
            <a:r>
              <a:rPr lang="zh-CN" altLang="en-US" sz="1800" b="0" i="0" u="none" strike="noStrike" dirty="0" smtClean="0">
                <a:solidFill>
                  <a:srgbClr val="000000"/>
                </a:solidFill>
                <a:latin typeface="微软雅黑"/>
                <a:ea typeface="微软雅黑"/>
                <a:cs typeface="微软雅黑"/>
                <a:sym typeface="微软雅黑"/>
              </a:rPr>
              <a:t>会计</a:t>
            </a:r>
            <a:r>
              <a:rPr lang="en-US" sz="1800" b="0" i="0" u="none" strike="noStrike" dirty="0" err="1" smtClean="0">
                <a:solidFill>
                  <a:srgbClr val="000000"/>
                </a:solidFill>
                <a:latin typeface="微软雅黑"/>
                <a:ea typeface="微软雅黑"/>
                <a:cs typeface="微软雅黑"/>
                <a:sym typeface="微软雅黑"/>
              </a:rPr>
              <a:t>人员依法履职</a:t>
            </a:r>
            <a:r>
              <a:rPr lang="en-US" sz="1800" b="0" i="0" u="none" strike="noStrike" dirty="0" err="1">
                <a:solidFill>
                  <a:srgbClr val="000000"/>
                </a:solidFill>
                <a:latin typeface="微软雅黑"/>
                <a:ea typeface="微软雅黑"/>
                <a:cs typeface="微软雅黑"/>
                <a:sym typeface="微软雅黑"/>
              </a:rPr>
              <a:t>，对会计工作进行有效的领导和监督</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单位负责人承担会计责任的理由</a:t>
            </a:r>
            <a:endParaRPr lang="en-US" sz="1100" dirty="0"/>
          </a:p>
        </p:txBody>
      </p:sp>
      <p:sp>
        <p:nvSpPr>
          <p:cNvPr id="3" name="AutoShape 3"/>
          <p:cNvSpPr/>
          <p:nvPr/>
        </p:nvSpPr>
        <p:spPr>
          <a:xfrm>
            <a:off x="762000" y="1651000"/>
            <a:ext cx="5207000" cy="2159000"/>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4191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法定主体性</a:t>
            </a:r>
            <a:endParaRPr lang="en-US" sz="1100" dirty="0"/>
          </a:p>
        </p:txBody>
      </p:sp>
      <p:cxnSp>
        <p:nvCxnSpPr>
          <p:cNvPr id="6" name="Connector 6"/>
          <p:cNvCxnSpPr/>
          <p:nvPr/>
        </p:nvCxnSpPr>
        <p:spPr>
          <a:xfrm rot="-9291">
            <a:off x="1016009" y="2343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16000" y="247650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根据</a:t>
            </a:r>
            <a:r>
              <a:rPr lang="en-US" altLang="zh-CN" sz="1800" dirty="0" smtClean="0">
                <a:latin typeface="微软雅黑"/>
                <a:ea typeface="微软雅黑"/>
                <a:cs typeface="微软雅黑"/>
                <a:sym typeface="微软雅黑"/>
              </a:rPr>
              <a:t>《</a:t>
            </a:r>
            <a:r>
              <a:rPr lang="zh-CN" altLang="en-US" sz="1800" dirty="0" smtClean="0">
                <a:latin typeface="微软雅黑"/>
                <a:ea typeface="微软雅黑"/>
                <a:cs typeface="微软雅黑"/>
                <a:sym typeface="微软雅黑"/>
              </a:rPr>
              <a:t>中华人民共和国会计法</a:t>
            </a:r>
            <a:r>
              <a:rPr lang="en-US" altLang="zh-CN" sz="1800" dirty="0" smtClean="0">
                <a:latin typeface="微软雅黑"/>
                <a:ea typeface="微软雅黑"/>
                <a:cs typeface="微软雅黑"/>
                <a:sym typeface="微软雅黑"/>
              </a:rPr>
              <a:t>》</a:t>
            </a:r>
            <a:r>
              <a:rPr lang="zh-CN" altLang="en-US" sz="1800" dirty="0" smtClean="0">
                <a:latin typeface="微软雅黑"/>
                <a:ea typeface="微软雅黑"/>
                <a:cs typeface="微软雅黑"/>
                <a:sym typeface="微软雅黑"/>
              </a:rPr>
              <a:t>的规定，单位负责人对本单位会计工作和会计资料的真实性、完整性负责。</a:t>
            </a:r>
            <a:endParaRPr lang="en-US" sz="1800" dirty="0"/>
          </a:p>
        </p:txBody>
      </p:sp>
      <p:sp>
        <p:nvSpPr>
          <p:cNvPr id="8" name="AutoShape 8"/>
          <p:cNvSpPr/>
          <p:nvPr/>
        </p:nvSpPr>
        <p:spPr>
          <a:xfrm>
            <a:off x="6223000" y="1651000"/>
            <a:ext cx="5207000" cy="2159000"/>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905000"/>
            <a:ext cx="406400" cy="406400"/>
          </a:xfrm>
          <a:prstGeom prst="rect">
            <a:avLst/>
          </a:prstGeom>
        </p:spPr>
      </p:pic>
      <p:sp>
        <p:nvSpPr>
          <p:cNvPr id="10" name="AutoShape 10"/>
          <p:cNvSpPr/>
          <p:nvPr/>
        </p:nvSpPr>
        <p:spPr>
          <a:xfrm>
            <a:off x="6985000" y="1879600"/>
            <a:ext cx="4191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全面领导性</a:t>
            </a:r>
            <a:endParaRPr lang="en-US" sz="1100" dirty="0"/>
          </a:p>
        </p:txBody>
      </p:sp>
      <p:cxnSp>
        <p:nvCxnSpPr>
          <p:cNvPr id="11" name="Connector 11"/>
          <p:cNvCxnSpPr/>
          <p:nvPr/>
        </p:nvCxnSpPr>
        <p:spPr>
          <a:xfrm rot="-9291">
            <a:off x="6477009" y="2343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6477000" y="247650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单位负责人是会计工作的领导者和管理者，涵盖了单位会计工作的多个方面。</a:t>
            </a:r>
            <a:endParaRPr lang="en-US" sz="1800" dirty="0"/>
          </a:p>
        </p:txBody>
      </p:sp>
      <p:sp>
        <p:nvSpPr>
          <p:cNvPr id="13" name="AutoShape 13"/>
          <p:cNvSpPr/>
          <p:nvPr/>
        </p:nvSpPr>
        <p:spPr>
          <a:xfrm>
            <a:off x="762000" y="4063999"/>
            <a:ext cx="5207000" cy="2381405"/>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4318000"/>
            <a:ext cx="406400" cy="406400"/>
          </a:xfrm>
          <a:prstGeom prst="rect">
            <a:avLst/>
          </a:prstGeom>
        </p:spPr>
      </p:pic>
      <p:sp>
        <p:nvSpPr>
          <p:cNvPr id="15" name="AutoShape 15"/>
          <p:cNvSpPr/>
          <p:nvPr/>
        </p:nvSpPr>
        <p:spPr>
          <a:xfrm>
            <a:off x="1524000" y="4292600"/>
            <a:ext cx="4191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不可转嫁性</a:t>
            </a:r>
            <a:endParaRPr lang="en-US" sz="1100" dirty="0"/>
          </a:p>
        </p:txBody>
      </p:sp>
      <p:cxnSp>
        <p:nvCxnSpPr>
          <p:cNvPr id="16" name="Connector 16"/>
          <p:cNvCxnSpPr/>
          <p:nvPr/>
        </p:nvCxnSpPr>
        <p:spPr>
          <a:xfrm rot="-9291">
            <a:off x="1016009" y="4756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7" name="AutoShape 17"/>
          <p:cNvSpPr/>
          <p:nvPr/>
        </p:nvSpPr>
        <p:spPr>
          <a:xfrm>
            <a:off x="1016000" y="488950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单位负责人是单位会计行为的责任主体，避免了“责任人缺位”的问题。即使单位负责人未直接参与会计操作，也不能以“不知情” 为由免责。</a:t>
            </a:r>
            <a:endParaRPr lang="en-US" sz="1800" dirty="0"/>
          </a:p>
        </p:txBody>
      </p:sp>
      <p:sp>
        <p:nvSpPr>
          <p:cNvPr id="18" name="AutoShape 18"/>
          <p:cNvSpPr/>
          <p:nvPr/>
        </p:nvSpPr>
        <p:spPr>
          <a:xfrm>
            <a:off x="6223000" y="4064000"/>
            <a:ext cx="5207000" cy="2381404"/>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4318000"/>
            <a:ext cx="406400" cy="406400"/>
          </a:xfrm>
          <a:prstGeom prst="rect">
            <a:avLst/>
          </a:prstGeom>
        </p:spPr>
      </p:pic>
      <p:sp>
        <p:nvSpPr>
          <p:cNvPr id="20" name="AutoShape 20"/>
          <p:cNvSpPr/>
          <p:nvPr/>
        </p:nvSpPr>
        <p:spPr>
          <a:xfrm>
            <a:off x="6985000" y="4292600"/>
            <a:ext cx="4191000" cy="444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责任形式多样性</a:t>
            </a:r>
            <a:endParaRPr lang="en-US" sz="1100" dirty="0"/>
          </a:p>
        </p:txBody>
      </p:sp>
      <p:cxnSp>
        <p:nvCxnSpPr>
          <p:cNvPr id="21" name="Connector 21"/>
          <p:cNvCxnSpPr/>
          <p:nvPr/>
        </p:nvCxnSpPr>
        <p:spPr>
          <a:xfrm rot="-9291">
            <a:off x="6477009" y="4756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6477000" y="488950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800" dirty="0" smtClean="0">
                <a:latin typeface="微软雅黑"/>
                <a:ea typeface="微软雅黑"/>
                <a:cs typeface="微软雅黑"/>
                <a:sym typeface="微软雅黑"/>
              </a:rPr>
              <a:t>当单位负责人违反</a:t>
            </a:r>
            <a:r>
              <a:rPr lang="en-US" altLang="zh-CN" sz="1800" dirty="0" smtClean="0">
                <a:latin typeface="微软雅黑"/>
                <a:ea typeface="微软雅黑"/>
                <a:cs typeface="微软雅黑"/>
                <a:sym typeface="微软雅黑"/>
              </a:rPr>
              <a:t>《</a:t>
            </a:r>
            <a:r>
              <a:rPr lang="zh-CN" altLang="en-US" sz="1800" dirty="0" smtClean="0">
                <a:latin typeface="微软雅黑"/>
                <a:ea typeface="微软雅黑"/>
                <a:cs typeface="微软雅黑"/>
                <a:sym typeface="微软雅黑"/>
              </a:rPr>
              <a:t>中华人民共和国会计法</a:t>
            </a:r>
            <a:r>
              <a:rPr lang="en-US" altLang="zh-CN" sz="1800" dirty="0" smtClean="0">
                <a:latin typeface="微软雅黑"/>
                <a:ea typeface="微软雅黑"/>
                <a:cs typeface="微软雅黑"/>
                <a:sym typeface="微软雅黑"/>
              </a:rPr>
              <a:t>》</a:t>
            </a:r>
            <a:r>
              <a:rPr lang="zh-CN" altLang="en-US" sz="1800" dirty="0" smtClean="0">
                <a:latin typeface="微软雅黑"/>
                <a:ea typeface="微软雅黑"/>
                <a:cs typeface="微软雅黑"/>
                <a:sym typeface="微软雅黑"/>
              </a:rPr>
              <a:t>等相关法律法规时，将根据具体情况依法给予相应的行政处罚；情节严重构成犯罪的，将依法追究刑事责任</a:t>
            </a:r>
            <a:r>
              <a:rPr lang="en-US" sz="1800" b="0" i="0" u="none" strike="noStrike" dirty="0" smtClean="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第四节 生产信息是不可推卸的会计责任</a:t>
            </a:r>
            <a:endParaRPr lang="en-US" sz="1100"/>
          </a:p>
        </p:txBody>
      </p:sp>
      <p:sp>
        <p:nvSpPr>
          <p:cNvPr id="3" name="AutoShape 3"/>
          <p:cNvSpPr/>
          <p:nvPr/>
        </p:nvSpPr>
        <p:spPr>
          <a:xfrm>
            <a:off x="762000" y="1651000"/>
            <a:ext cx="3302000" cy="4318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905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会计信息的生产</a:t>
            </a:r>
            <a:endParaRPr lang="en-US" sz="1100"/>
          </a:p>
        </p:txBody>
      </p:sp>
      <p:cxnSp>
        <p:nvCxnSpPr>
          <p:cNvPr id="6" name="Connector 6"/>
          <p:cNvCxnSpPr/>
          <p:nvPr/>
        </p:nvCxnSpPr>
        <p:spPr>
          <a:xfrm rot="-15626">
            <a:off x="1016014" y="2406650"/>
            <a:ext cx="27940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7" name="AutoShape 7"/>
          <p:cNvSpPr/>
          <p:nvPr/>
        </p:nvSpPr>
        <p:spPr>
          <a:xfrm>
            <a:off x="1015999" y="2603500"/>
            <a:ext cx="2794001" cy="2068861"/>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800" b="0" i="0" u="none" strike="noStrike" dirty="0" err="1" smtClean="0">
                <a:solidFill>
                  <a:srgbClr val="000000"/>
                </a:solidFill>
                <a:latin typeface="微软雅黑"/>
                <a:ea typeface="微软雅黑"/>
                <a:cs typeface="微软雅黑"/>
                <a:sym typeface="微软雅黑"/>
              </a:rPr>
              <a:t>会计工作的核心任务是生产会计信息，具体表现形式包括原始凭证</a:t>
            </a:r>
            <a:r>
              <a:rPr lang="en-US" sz="1800" b="0" i="0" u="none" strike="noStrike" dirty="0" err="1">
                <a:solidFill>
                  <a:srgbClr val="000000"/>
                </a:solidFill>
                <a:latin typeface="微软雅黑"/>
                <a:ea typeface="微软雅黑"/>
                <a:cs typeface="微软雅黑"/>
                <a:sym typeface="微软雅黑"/>
              </a:rPr>
              <a:t>、记账凭证、</a:t>
            </a:r>
            <a:r>
              <a:rPr lang="en-US" sz="1800" b="0" i="0" u="none" strike="noStrike" dirty="0" err="1" smtClean="0">
                <a:solidFill>
                  <a:srgbClr val="000000"/>
                </a:solidFill>
                <a:latin typeface="微软雅黑"/>
                <a:ea typeface="微软雅黑"/>
                <a:cs typeface="微软雅黑"/>
                <a:sym typeface="微软雅黑"/>
              </a:rPr>
              <a:t>会计账簿</a:t>
            </a:r>
            <a:r>
              <a:rPr lang="zh-CN" altLang="en-US" sz="1800" b="0" i="0" u="none" strike="noStrike" dirty="0" smtClean="0">
                <a:solidFill>
                  <a:srgbClr val="000000"/>
                </a:solidFill>
                <a:latin typeface="微软雅黑"/>
                <a:ea typeface="微软雅黑"/>
                <a:cs typeface="微软雅黑"/>
                <a:sym typeface="微软雅黑"/>
              </a:rPr>
              <a:t>、</a:t>
            </a:r>
            <a:r>
              <a:rPr lang="en-US" sz="1800" b="0" i="0" u="none" strike="noStrike" dirty="0" err="1" smtClean="0">
                <a:solidFill>
                  <a:srgbClr val="000000"/>
                </a:solidFill>
                <a:latin typeface="微软雅黑"/>
                <a:ea typeface="微软雅黑"/>
                <a:cs typeface="微软雅黑"/>
                <a:sym typeface="微软雅黑"/>
              </a:rPr>
              <a:t>财务会计报告等</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4445000" y="1651000"/>
            <a:ext cx="3302000" cy="4318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99000" y="1905000"/>
            <a:ext cx="406400" cy="406400"/>
          </a:xfrm>
          <a:prstGeom prst="rect">
            <a:avLst/>
          </a:prstGeom>
        </p:spPr>
      </p:pic>
      <p:sp>
        <p:nvSpPr>
          <p:cNvPr id="10" name="AutoShape 10"/>
          <p:cNvSpPr/>
          <p:nvPr/>
        </p:nvSpPr>
        <p:spPr>
          <a:xfrm>
            <a:off x="5207000" y="1905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不可推卸的责任</a:t>
            </a:r>
            <a:endParaRPr lang="en-US" sz="1100"/>
          </a:p>
        </p:txBody>
      </p:sp>
      <p:cxnSp>
        <p:nvCxnSpPr>
          <p:cNvPr id="11" name="Connector 11"/>
          <p:cNvCxnSpPr/>
          <p:nvPr/>
        </p:nvCxnSpPr>
        <p:spPr>
          <a:xfrm rot="-15626">
            <a:off x="4699014" y="2406650"/>
            <a:ext cx="27940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12" name="AutoShape 12"/>
          <p:cNvSpPr/>
          <p:nvPr/>
        </p:nvSpPr>
        <p:spPr>
          <a:xfrm>
            <a:off x="4699000" y="2603500"/>
            <a:ext cx="2794000" cy="2068861"/>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800" b="0" i="0" u="none" strike="noStrike" dirty="0" err="1" smtClean="0">
                <a:solidFill>
                  <a:srgbClr val="000000"/>
                </a:solidFill>
                <a:latin typeface="微软雅黑"/>
                <a:ea typeface="微软雅黑"/>
                <a:cs typeface="微软雅黑"/>
                <a:sym typeface="微软雅黑"/>
              </a:rPr>
              <a:t>确保产出的会计信息真实</a:t>
            </a:r>
            <a:r>
              <a:rPr lang="en-US" sz="1800" b="0" i="0" u="none" strike="noStrike" dirty="0" err="1">
                <a:solidFill>
                  <a:srgbClr val="000000"/>
                </a:solidFill>
                <a:latin typeface="微软雅黑"/>
                <a:ea typeface="微软雅黑"/>
                <a:cs typeface="微软雅黑"/>
                <a:sym typeface="微软雅黑"/>
              </a:rPr>
              <a:t>、准确、完整、</a:t>
            </a:r>
            <a:r>
              <a:rPr lang="en-US" sz="1800" b="0" i="0" u="none" strike="noStrike" dirty="0" err="1" smtClean="0">
                <a:solidFill>
                  <a:srgbClr val="000000"/>
                </a:solidFill>
                <a:latin typeface="微软雅黑"/>
                <a:ea typeface="微软雅黑"/>
                <a:cs typeface="微软雅黑"/>
                <a:sym typeface="微软雅黑"/>
              </a:rPr>
              <a:t>及时是会计机构和会计人员必须履行的法定责任</a:t>
            </a:r>
            <a:r>
              <a:rPr lang="en-US" sz="1800" b="0" i="0" u="none" strike="noStrike" dirty="0" err="1">
                <a:solidFill>
                  <a:srgbClr val="000000"/>
                </a:solidFill>
                <a:latin typeface="微软雅黑"/>
                <a:ea typeface="微软雅黑"/>
                <a:cs typeface="微软雅黑"/>
                <a:sym typeface="微软雅黑"/>
              </a:rPr>
              <a:t>，具有不可推卸性</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3" name="AutoShape 13"/>
          <p:cNvSpPr/>
          <p:nvPr/>
        </p:nvSpPr>
        <p:spPr>
          <a:xfrm>
            <a:off x="8128000" y="1651000"/>
            <a:ext cx="3302000" cy="4318000"/>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82000" y="1905000"/>
            <a:ext cx="406400" cy="406400"/>
          </a:xfrm>
          <a:prstGeom prst="rect">
            <a:avLst/>
          </a:prstGeom>
        </p:spPr>
      </p:pic>
      <p:sp>
        <p:nvSpPr>
          <p:cNvPr id="15" name="AutoShape 15"/>
          <p:cNvSpPr/>
          <p:nvPr/>
        </p:nvSpPr>
        <p:spPr>
          <a:xfrm>
            <a:off x="8890000" y="1905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信息质量的重要性</a:t>
            </a:r>
            <a:endParaRPr lang="en-US" sz="1100"/>
          </a:p>
        </p:txBody>
      </p:sp>
      <p:cxnSp>
        <p:nvCxnSpPr>
          <p:cNvPr id="16" name="Connector 16"/>
          <p:cNvCxnSpPr/>
          <p:nvPr/>
        </p:nvCxnSpPr>
        <p:spPr>
          <a:xfrm rot="-15626">
            <a:off x="8382014" y="2406650"/>
            <a:ext cx="27940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17" name="AutoShape 17"/>
          <p:cNvSpPr/>
          <p:nvPr/>
        </p:nvSpPr>
        <p:spPr>
          <a:xfrm>
            <a:off x="8382000" y="2603500"/>
            <a:ext cx="2794000" cy="2470305"/>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800" b="0" i="0" u="none" strike="noStrike" dirty="0" err="1" smtClean="0">
                <a:solidFill>
                  <a:srgbClr val="000000"/>
                </a:solidFill>
                <a:latin typeface="微软雅黑"/>
                <a:ea typeface="微软雅黑"/>
                <a:cs typeface="微软雅黑"/>
                <a:sym typeface="微软雅黑"/>
              </a:rPr>
              <a:t>真实可靠的会计信息是决策</a:t>
            </a:r>
            <a:r>
              <a:rPr lang="zh-CN" altLang="en-US" sz="1800" b="0" i="0" u="none" strike="noStrike" dirty="0" smtClean="0">
                <a:solidFill>
                  <a:srgbClr val="000000"/>
                </a:solidFill>
                <a:latin typeface="微软雅黑"/>
                <a:ea typeface="微软雅黑"/>
                <a:cs typeface="微软雅黑"/>
                <a:sym typeface="微软雅黑"/>
              </a:rPr>
              <a:t>的</a:t>
            </a:r>
            <a:r>
              <a:rPr lang="en-US" sz="1800" b="0" i="0" u="none" strike="noStrike" dirty="0" err="1" smtClean="0">
                <a:solidFill>
                  <a:srgbClr val="000000"/>
                </a:solidFill>
                <a:latin typeface="微软雅黑"/>
                <a:ea typeface="微软雅黑"/>
                <a:cs typeface="微软雅黑"/>
                <a:sym typeface="微软雅黑"/>
              </a:rPr>
              <a:t>依据和审计</a:t>
            </a:r>
            <a:r>
              <a:rPr lang="zh-CN" altLang="en-US" sz="1800" b="0" i="0" u="none" strike="noStrike" dirty="0" smtClean="0">
                <a:solidFill>
                  <a:srgbClr val="000000"/>
                </a:solidFill>
                <a:latin typeface="微软雅黑"/>
                <a:ea typeface="微软雅黑"/>
                <a:cs typeface="微软雅黑"/>
                <a:sym typeface="微软雅黑"/>
              </a:rPr>
              <a:t>的</a:t>
            </a:r>
            <a:r>
              <a:rPr lang="en-US" sz="1800" b="0" i="0" u="none" strike="noStrike" dirty="0" err="1" smtClean="0">
                <a:solidFill>
                  <a:srgbClr val="000000"/>
                </a:solidFill>
                <a:latin typeface="微软雅黑"/>
                <a:ea typeface="微软雅黑"/>
                <a:cs typeface="微软雅黑"/>
                <a:sym typeface="微软雅黑"/>
              </a:rPr>
              <a:t>基础</a:t>
            </a:r>
            <a:r>
              <a:rPr lang="en-US" sz="1800" b="0" i="0" u="none" strike="noStrike" dirty="0" err="1">
                <a:solidFill>
                  <a:srgbClr val="000000"/>
                </a:solidFill>
                <a:latin typeface="微软雅黑"/>
                <a:ea typeface="微软雅黑"/>
                <a:cs typeface="微软雅黑"/>
                <a:sym typeface="微软雅黑"/>
              </a:rPr>
              <a:t>。任何伪造、</a:t>
            </a:r>
            <a:r>
              <a:rPr lang="en-US" sz="1800" b="0" i="0" u="none" strike="noStrike" dirty="0" err="1" smtClean="0">
                <a:solidFill>
                  <a:srgbClr val="000000"/>
                </a:solidFill>
                <a:latin typeface="微软雅黑"/>
                <a:ea typeface="微软雅黑"/>
                <a:cs typeface="微软雅黑"/>
                <a:sym typeface="微软雅黑"/>
              </a:rPr>
              <a:t>变造会计信息的行为都是严重的违法行为</a:t>
            </a:r>
            <a:r>
              <a:rPr lang="en-US" sz="1800" b="0" i="0" u="none" strike="noStrike" dirty="0" err="1">
                <a:solidFill>
                  <a:srgbClr val="000000"/>
                </a:solidFill>
                <a:latin typeface="微软雅黑"/>
                <a:ea typeface="微软雅黑"/>
                <a:cs typeface="微软雅黑"/>
                <a:sym typeface="微软雅黑"/>
              </a:rPr>
              <a:t>，将承担相应的法律后果</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000000"/>
                </a:solidFill>
                <a:latin typeface="微软雅黑"/>
                <a:ea typeface="微软雅黑"/>
                <a:cs typeface="微软雅黑"/>
                <a:sym typeface="微软雅黑"/>
              </a:rPr>
              <a:t>总结与归纳</a:t>
            </a:r>
            <a:endParaRPr lang="en-US" sz="1100" dirty="0"/>
          </a:p>
        </p:txBody>
      </p:sp>
      <p:sp>
        <p:nvSpPr>
          <p:cNvPr id="3" name="AutoShape 3"/>
          <p:cNvSpPr/>
          <p:nvPr/>
        </p:nvSpPr>
        <p:spPr>
          <a:xfrm>
            <a:off x="762000" y="1524000"/>
            <a:ext cx="5207000" cy="4826000"/>
          </a:xfrm>
          <a:prstGeom prst="roundRect">
            <a:avLst>
              <a:gd name="adj" fmla="val 2631"/>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79500" y="1841500"/>
            <a:ext cx="406400" cy="406400"/>
          </a:xfrm>
          <a:prstGeom prst="rect">
            <a:avLst/>
          </a:prstGeom>
        </p:spPr>
      </p:pic>
      <p:sp>
        <p:nvSpPr>
          <p:cNvPr id="5" name="AutoShape 5"/>
          <p:cNvSpPr/>
          <p:nvPr/>
        </p:nvSpPr>
        <p:spPr>
          <a:xfrm>
            <a:off x="1587500" y="1803400"/>
            <a:ext cx="4064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经济责任与会计责任的辩证关系</a:t>
            </a:r>
            <a:endParaRPr lang="en-US" sz="1100"/>
          </a:p>
        </p:txBody>
      </p:sp>
      <p:cxnSp>
        <p:nvCxnSpPr>
          <p:cNvPr id="6" name="Connector 6"/>
          <p:cNvCxnSpPr/>
          <p:nvPr/>
        </p:nvCxnSpPr>
        <p:spPr>
          <a:xfrm rot="-9549">
            <a:off x="1079509" y="2343150"/>
            <a:ext cx="4572018"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79500" y="2540000"/>
            <a:ext cx="4572000" cy="3035610"/>
          </a:xfrm>
          <a:prstGeom prst="rect">
            <a:avLst/>
          </a:prstGeom>
          <a:noFill/>
          <a:ln w="12700" cap="flat" cmpd="sng">
            <a:noFill/>
            <a:prstDash val="solid"/>
            <a:round/>
          </a:ln>
        </p:spPr>
        <p:txBody>
          <a:bodyPr vert="horz" wrap="square" lIns="0" tIns="0" rIns="0" bIns="0" rtlCol="0" anchor="ctr" anchorCtr="0"/>
          <a:lstStyle/>
          <a:p>
            <a:pPr marL="203200" indent="-203200" algn="l">
              <a:lnSpc>
                <a:spcPct val="125000"/>
              </a:lnSpc>
              <a:buClr>
                <a:srgbClr val="000000"/>
              </a:buClr>
              <a:buChar char="•"/>
              <a:defRPr/>
            </a:pPr>
            <a:r>
              <a:rPr lang="en-US" sz="1600" b="1" i="0" u="none" strike="noStrike" dirty="0" err="1">
                <a:solidFill>
                  <a:srgbClr val="000000"/>
                </a:solidFill>
                <a:latin typeface="微软雅黑"/>
                <a:ea typeface="微软雅黑"/>
                <a:cs typeface="微软雅黑"/>
                <a:sym typeface="微软雅黑"/>
              </a:rPr>
              <a:t>纲举目张</a:t>
            </a:r>
            <a:r>
              <a:rPr lang="en-US" sz="1600" b="1" i="0" u="none" strike="noStrike" dirty="0" err="1" smtClean="0">
                <a:solidFill>
                  <a:srgbClr val="000000"/>
                </a:solidFill>
                <a:latin typeface="微软雅黑"/>
                <a:ea typeface="微软雅黑"/>
                <a:cs typeface="微软雅黑"/>
                <a:sym typeface="微软雅黑"/>
              </a:rPr>
              <a:t>：</a:t>
            </a:r>
            <a:r>
              <a:rPr lang="en-US" sz="1600" b="0" i="0" u="none" strike="noStrike" dirty="0" err="1" smtClean="0">
                <a:solidFill>
                  <a:srgbClr val="000000"/>
                </a:solidFill>
                <a:latin typeface="微软雅黑"/>
                <a:ea typeface="微软雅黑"/>
                <a:cs typeface="微软雅黑"/>
                <a:sym typeface="微软雅黑"/>
              </a:rPr>
              <a:t>经济责任决定方向</a:t>
            </a:r>
            <a:r>
              <a:rPr lang="en-US" sz="1600" b="0" i="0" u="none" strike="noStrike" dirty="0" err="1">
                <a:solidFill>
                  <a:srgbClr val="000000"/>
                </a:solidFill>
                <a:latin typeface="微软雅黑"/>
                <a:ea typeface="微软雅黑"/>
                <a:cs typeface="微软雅黑"/>
                <a:sym typeface="微软雅黑"/>
              </a:rPr>
              <a:t>，会计责任反映过程与结果。负责任的领导必然重视真实可靠的会计信息</a:t>
            </a:r>
            <a:r>
              <a:rPr lang="en-US" sz="1600" b="0" i="0" u="none" strike="noStrike" dirty="0" smtClean="0">
                <a:solidFill>
                  <a:srgbClr val="000000"/>
                </a:solidFill>
                <a:latin typeface="微软雅黑"/>
                <a:ea typeface="微软雅黑"/>
                <a:cs typeface="微软雅黑"/>
                <a:sym typeface="微软雅黑"/>
              </a:rPr>
              <a:t>。</a:t>
            </a:r>
          </a:p>
          <a:p>
            <a:pPr marL="203200" indent="-203200" algn="l">
              <a:lnSpc>
                <a:spcPct val="125000"/>
              </a:lnSpc>
              <a:buClr>
                <a:srgbClr val="000000"/>
              </a:buClr>
              <a:buChar char="•"/>
              <a:defRPr/>
            </a:pPr>
            <a:endParaRPr lang="en-US" sz="1600" dirty="0"/>
          </a:p>
          <a:p>
            <a:pPr marL="203200" indent="-203200" algn="l">
              <a:lnSpc>
                <a:spcPct val="125000"/>
              </a:lnSpc>
              <a:buClr>
                <a:srgbClr val="000000"/>
              </a:buClr>
              <a:buChar char="•"/>
            </a:pPr>
            <a:r>
              <a:rPr lang="en-US" sz="1600" b="1" i="0" u="none" strike="noStrike" dirty="0" err="1">
                <a:solidFill>
                  <a:srgbClr val="000000"/>
                </a:solidFill>
                <a:latin typeface="微软雅黑"/>
                <a:ea typeface="微软雅黑"/>
                <a:cs typeface="微软雅黑"/>
                <a:sym typeface="微软雅黑"/>
              </a:rPr>
              <a:t>评价基石：</a:t>
            </a:r>
            <a:r>
              <a:rPr lang="en-US" sz="1600" b="0" i="0" u="none" strike="noStrike" dirty="0" err="1">
                <a:solidFill>
                  <a:srgbClr val="000000"/>
                </a:solidFill>
                <a:latin typeface="微软雅黑"/>
                <a:ea typeface="微软雅黑"/>
                <a:cs typeface="微软雅黑"/>
                <a:sym typeface="微软雅黑"/>
              </a:rPr>
              <a:t>扎实严谨的会计工作是监督和评价领导干部履职成效不可或缺的基石</a:t>
            </a:r>
            <a:r>
              <a:rPr lang="en-US" sz="1600" b="0" i="0" u="none" strike="noStrike" dirty="0" smtClean="0">
                <a:solidFill>
                  <a:srgbClr val="000000"/>
                </a:solidFill>
                <a:latin typeface="微软雅黑"/>
                <a:ea typeface="微软雅黑"/>
                <a:cs typeface="微软雅黑"/>
                <a:sym typeface="微软雅黑"/>
              </a:rPr>
              <a:t>。</a:t>
            </a:r>
          </a:p>
          <a:p>
            <a:pPr marL="203200" indent="-203200" algn="l">
              <a:lnSpc>
                <a:spcPct val="125000"/>
              </a:lnSpc>
              <a:buClr>
                <a:srgbClr val="000000"/>
              </a:buClr>
              <a:buChar char="•"/>
            </a:pPr>
            <a:endParaRPr lang="en-US" sz="1600" b="0" i="0" u="none" strike="noStrike" dirty="0">
              <a:solidFill>
                <a:srgbClr val="000000"/>
              </a:solidFill>
              <a:latin typeface="微软雅黑"/>
              <a:ea typeface="微软雅黑"/>
              <a:cs typeface="微软雅黑"/>
              <a:sym typeface="微软雅黑"/>
            </a:endParaRPr>
          </a:p>
          <a:p>
            <a:pPr marL="203200" indent="-203200" algn="l">
              <a:lnSpc>
                <a:spcPct val="125000"/>
              </a:lnSpc>
              <a:buClr>
                <a:srgbClr val="000000"/>
              </a:buClr>
              <a:buChar char="•"/>
            </a:pPr>
            <a:r>
              <a:rPr lang="en-US" sz="1600" b="1" i="0" u="none" strike="noStrike" dirty="0" err="1">
                <a:solidFill>
                  <a:srgbClr val="000000"/>
                </a:solidFill>
                <a:latin typeface="微软雅黑"/>
                <a:ea typeface="微软雅黑"/>
                <a:cs typeface="微软雅黑"/>
                <a:sym typeface="微软雅黑"/>
              </a:rPr>
              <a:t>结合评价：</a:t>
            </a:r>
            <a:r>
              <a:rPr lang="en-US" sz="1600" b="0" i="0" u="none" strike="noStrike" dirty="0" err="1" smtClean="0">
                <a:solidFill>
                  <a:srgbClr val="000000"/>
                </a:solidFill>
                <a:latin typeface="微软雅黑"/>
                <a:ea typeface="微软雅黑"/>
                <a:cs typeface="微软雅黑"/>
                <a:sym typeface="微软雅黑"/>
              </a:rPr>
              <a:t>只有将</a:t>
            </a:r>
            <a:r>
              <a:rPr lang="zh-CN" altLang="en-US" sz="1600" b="0" i="0" u="none" strike="noStrike" dirty="0" smtClean="0">
                <a:solidFill>
                  <a:srgbClr val="000000"/>
                </a:solidFill>
                <a:latin typeface="微软雅黑"/>
                <a:ea typeface="微软雅黑"/>
                <a:cs typeface="微软雅黑"/>
                <a:sym typeface="微软雅黑"/>
              </a:rPr>
              <a:t>经济责任与会计责任</a:t>
            </a:r>
            <a:r>
              <a:rPr lang="en-US" sz="1600" b="0" i="0" u="none" strike="noStrike" dirty="0" err="1" smtClean="0">
                <a:solidFill>
                  <a:srgbClr val="000000"/>
                </a:solidFill>
                <a:latin typeface="微软雅黑"/>
                <a:ea typeface="微软雅黑"/>
                <a:cs typeface="微软雅黑"/>
                <a:sym typeface="微软雅黑"/>
              </a:rPr>
              <a:t>结合</a:t>
            </a:r>
            <a:r>
              <a:rPr lang="en-US" sz="1600" b="0" i="0" u="none" strike="noStrike" dirty="0" err="1">
                <a:solidFill>
                  <a:srgbClr val="000000"/>
                </a:solidFill>
                <a:latin typeface="微软雅黑"/>
                <a:ea typeface="微软雅黑"/>
                <a:cs typeface="微软雅黑"/>
                <a:sym typeface="微软雅黑"/>
              </a:rPr>
              <a:t>，才能全面、客观地衡量领导干部的履职成效</a:t>
            </a:r>
            <a:r>
              <a:rPr lang="en-US" sz="1600" b="0" i="0" u="none" strike="noStrike" dirty="0">
                <a:solidFill>
                  <a:srgbClr val="000000"/>
                </a:solidFill>
                <a:latin typeface="微软雅黑"/>
                <a:ea typeface="微软雅黑"/>
                <a:cs typeface="微软雅黑"/>
                <a:sym typeface="微软雅黑"/>
              </a:rPr>
              <a:t>。</a:t>
            </a:r>
          </a:p>
        </p:txBody>
      </p:sp>
      <p:sp>
        <p:nvSpPr>
          <p:cNvPr id="8" name="AutoShape 8"/>
          <p:cNvSpPr/>
          <p:nvPr/>
        </p:nvSpPr>
        <p:spPr>
          <a:xfrm>
            <a:off x="6223000" y="1524000"/>
            <a:ext cx="5207000" cy="4826000"/>
          </a:xfrm>
          <a:prstGeom prst="roundRect">
            <a:avLst>
              <a:gd name="adj" fmla="val 2631"/>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0" tIns="0" rIns="0" bIns="0" rtlCol="0" anchor="ctr" anchorCtr="0"/>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540500" y="1841500"/>
            <a:ext cx="406400" cy="406400"/>
          </a:xfrm>
          <a:prstGeom prst="rect">
            <a:avLst/>
          </a:prstGeom>
        </p:spPr>
      </p:pic>
      <p:sp>
        <p:nvSpPr>
          <p:cNvPr id="10" name="AutoShape 10"/>
          <p:cNvSpPr/>
          <p:nvPr/>
        </p:nvSpPr>
        <p:spPr>
          <a:xfrm>
            <a:off x="7048500" y="1803400"/>
            <a:ext cx="4064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会计责任追溯与体系建设</a:t>
            </a:r>
            <a:endParaRPr lang="en-US" sz="1100"/>
          </a:p>
        </p:txBody>
      </p:sp>
      <p:cxnSp>
        <p:nvCxnSpPr>
          <p:cNvPr id="11" name="Connector 11"/>
          <p:cNvCxnSpPr/>
          <p:nvPr/>
        </p:nvCxnSpPr>
        <p:spPr>
          <a:xfrm rot="-9549">
            <a:off x="6540509" y="2343150"/>
            <a:ext cx="4572018"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6540500" y="2540000"/>
            <a:ext cx="4572000" cy="2812585"/>
          </a:xfrm>
          <a:prstGeom prst="rect">
            <a:avLst/>
          </a:prstGeom>
          <a:noFill/>
          <a:ln w="12700" cap="flat" cmpd="sng">
            <a:noFill/>
            <a:prstDash val="solid"/>
            <a:round/>
          </a:ln>
        </p:spPr>
        <p:txBody>
          <a:bodyPr vert="horz" wrap="square" lIns="0" tIns="0" rIns="0" bIns="0" rtlCol="0" anchor="ctr" anchorCtr="0"/>
          <a:lstStyle/>
          <a:p>
            <a:pPr marL="203200" indent="-203200" algn="l">
              <a:lnSpc>
                <a:spcPct val="125000"/>
              </a:lnSpc>
              <a:buClr>
                <a:srgbClr val="000000"/>
              </a:buClr>
              <a:buChar char="•"/>
              <a:defRPr/>
            </a:pPr>
            <a:r>
              <a:rPr lang="en-US" sz="1600" b="1" i="0" u="none" strike="noStrike" dirty="0" err="1">
                <a:solidFill>
                  <a:srgbClr val="000000"/>
                </a:solidFill>
                <a:latin typeface="微软雅黑"/>
                <a:ea typeface="微软雅黑"/>
                <a:cs typeface="微软雅黑"/>
                <a:sym typeface="微软雅黑"/>
              </a:rPr>
              <a:t>审计重点：</a:t>
            </a:r>
            <a:r>
              <a:rPr lang="en-US" sz="1600" b="0" i="0" u="none" strike="noStrike" dirty="0" err="1">
                <a:solidFill>
                  <a:srgbClr val="000000"/>
                </a:solidFill>
                <a:latin typeface="微软雅黑"/>
                <a:ea typeface="微软雅黑"/>
                <a:cs typeface="微软雅黑"/>
                <a:sym typeface="微软雅黑"/>
              </a:rPr>
              <a:t>追溯会计责任是经济责任审计的核心内容之一，直接关系到审计结果的客观性</a:t>
            </a:r>
            <a:r>
              <a:rPr lang="en-US" sz="1600" b="0" i="0" u="none" strike="noStrike" dirty="0" smtClean="0">
                <a:solidFill>
                  <a:srgbClr val="000000"/>
                </a:solidFill>
                <a:latin typeface="微软雅黑"/>
                <a:ea typeface="微软雅黑"/>
                <a:cs typeface="微软雅黑"/>
                <a:sym typeface="微软雅黑"/>
              </a:rPr>
              <a:t>。</a:t>
            </a:r>
          </a:p>
          <a:p>
            <a:pPr marL="203200" indent="-203200" algn="l">
              <a:lnSpc>
                <a:spcPct val="125000"/>
              </a:lnSpc>
              <a:buClr>
                <a:srgbClr val="000000"/>
              </a:buClr>
              <a:buChar char="•"/>
              <a:defRPr/>
            </a:pPr>
            <a:endParaRPr lang="en-US" sz="1600" dirty="0"/>
          </a:p>
          <a:p>
            <a:pPr marL="203200" indent="-203200" algn="l">
              <a:lnSpc>
                <a:spcPct val="125000"/>
              </a:lnSpc>
              <a:buClr>
                <a:srgbClr val="000000"/>
              </a:buClr>
              <a:buChar char="•"/>
            </a:pPr>
            <a:r>
              <a:rPr lang="en-US" sz="1600" b="1" i="0" u="none" strike="noStrike" dirty="0" err="1">
                <a:solidFill>
                  <a:srgbClr val="000000"/>
                </a:solidFill>
                <a:latin typeface="微软雅黑"/>
                <a:ea typeface="微软雅黑"/>
                <a:cs typeface="微软雅黑"/>
                <a:sym typeface="微软雅黑"/>
              </a:rPr>
              <a:t>多级责任体系：</a:t>
            </a:r>
            <a:r>
              <a:rPr lang="en-US" sz="1600" b="0" i="0" u="none" strike="noStrike" dirty="0" err="1">
                <a:solidFill>
                  <a:srgbClr val="000000"/>
                </a:solidFill>
                <a:latin typeface="微软雅黑"/>
                <a:ea typeface="微软雅黑"/>
                <a:cs typeface="微软雅黑"/>
                <a:sym typeface="微软雅黑"/>
              </a:rPr>
              <a:t>健全“人员-机构-单位负责人</a:t>
            </a:r>
            <a:r>
              <a:rPr lang="en-US" sz="1600" b="0" i="0" u="none" strike="noStrike" dirty="0" err="1" smtClean="0">
                <a:solidFill>
                  <a:srgbClr val="000000"/>
                </a:solidFill>
                <a:latin typeface="微软雅黑"/>
                <a:ea typeface="微软雅黑"/>
                <a:cs typeface="微软雅黑"/>
                <a:sym typeface="微软雅黑"/>
              </a:rPr>
              <a:t>”多级责任体系</a:t>
            </a:r>
            <a:r>
              <a:rPr lang="en-US" sz="1600" b="0" i="0" u="none" strike="noStrike" dirty="0" err="1">
                <a:solidFill>
                  <a:srgbClr val="000000"/>
                </a:solidFill>
                <a:latin typeface="微软雅黑"/>
                <a:ea typeface="微软雅黑"/>
                <a:cs typeface="微软雅黑"/>
                <a:sym typeface="微软雅黑"/>
              </a:rPr>
              <a:t>，形成全覆盖的追责问责机制</a:t>
            </a:r>
            <a:r>
              <a:rPr lang="en-US" sz="1600" b="0" i="0" u="none" strike="noStrike" dirty="0" smtClean="0">
                <a:solidFill>
                  <a:srgbClr val="000000"/>
                </a:solidFill>
                <a:latin typeface="微软雅黑"/>
                <a:ea typeface="微软雅黑"/>
                <a:cs typeface="微软雅黑"/>
                <a:sym typeface="微软雅黑"/>
              </a:rPr>
              <a:t>。</a:t>
            </a:r>
          </a:p>
          <a:p>
            <a:pPr marL="203200" indent="-203200" algn="l">
              <a:lnSpc>
                <a:spcPct val="125000"/>
              </a:lnSpc>
              <a:buClr>
                <a:srgbClr val="000000"/>
              </a:buClr>
              <a:buChar char="•"/>
            </a:pPr>
            <a:endParaRPr lang="en-US" sz="1600" b="0" i="0" u="none" strike="noStrike" dirty="0">
              <a:solidFill>
                <a:srgbClr val="000000"/>
              </a:solidFill>
              <a:latin typeface="微软雅黑"/>
              <a:ea typeface="微软雅黑"/>
              <a:cs typeface="微软雅黑"/>
              <a:sym typeface="微软雅黑"/>
            </a:endParaRPr>
          </a:p>
          <a:p>
            <a:pPr marL="203200" indent="-203200" algn="l">
              <a:lnSpc>
                <a:spcPct val="125000"/>
              </a:lnSpc>
              <a:buClr>
                <a:srgbClr val="000000"/>
              </a:buClr>
              <a:buChar char="•"/>
            </a:pPr>
            <a:r>
              <a:rPr lang="en-US" sz="1600" b="1" i="0" u="none" strike="noStrike" dirty="0" err="1">
                <a:solidFill>
                  <a:srgbClr val="000000"/>
                </a:solidFill>
                <a:latin typeface="微软雅黑"/>
                <a:ea typeface="微软雅黑"/>
                <a:cs typeface="微软雅黑"/>
                <a:sym typeface="微软雅黑"/>
              </a:rPr>
              <a:t>现实意义：</a:t>
            </a:r>
            <a:r>
              <a:rPr lang="en-US" sz="1600" b="0" i="0" u="none" strike="noStrike" dirty="0" err="1" smtClean="0">
                <a:solidFill>
                  <a:srgbClr val="000000"/>
                </a:solidFill>
                <a:latin typeface="微软雅黑"/>
                <a:ea typeface="微软雅黑"/>
                <a:cs typeface="微软雅黑"/>
                <a:sym typeface="微软雅黑"/>
              </a:rPr>
              <a:t>多层次追责体系对维护正常的经济秩序和保障会计信息质量具有重要意义</a:t>
            </a:r>
            <a:r>
              <a:rPr lang="en-US" sz="1600" b="0" i="0" u="none" strike="noStrike" dirty="0">
                <a:solidFill>
                  <a:srgbClr val="000000"/>
                </a:solidFill>
                <a:latin typeface="微软雅黑"/>
                <a:ea typeface="微软雅黑"/>
                <a:cs typeface="微软雅黑"/>
                <a:sym typeface="微软雅黑"/>
              </a:rPr>
              <a: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1905000"/>
            <a:ext cx="12192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05</a:t>
            </a:r>
            <a:endParaRPr lang="en-US" sz="1100"/>
          </a:p>
        </p:txBody>
      </p:sp>
      <p:sp>
        <p:nvSpPr>
          <p:cNvPr id="3" name="AutoShape 3"/>
          <p:cNvSpPr/>
          <p:nvPr/>
        </p:nvSpPr>
        <p:spPr>
          <a:xfrm>
            <a:off x="0" y="2921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dirty="0" err="1">
                <a:solidFill>
                  <a:srgbClr val="000000"/>
                </a:solidFill>
                <a:latin typeface="微软雅黑"/>
                <a:ea typeface="微软雅黑"/>
                <a:cs typeface="微软雅黑"/>
                <a:sym typeface="微软雅黑"/>
              </a:rPr>
              <a:t>洞察失败责任</a:t>
            </a:r>
            <a:endParaRPr lang="en-US" sz="4800" dirty="0"/>
          </a:p>
        </p:txBody>
      </p:sp>
      <p:cxnSp>
        <p:nvCxnSpPr>
          <p:cNvPr id="4" name="Connector 4"/>
          <p:cNvCxnSpPr/>
          <p:nvPr/>
        </p:nvCxnSpPr>
        <p:spPr>
          <a:xfrm rot="-42969">
            <a:off x="5588040" y="3803650"/>
            <a:ext cx="10160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5" name="AutoShape 5"/>
          <p:cNvSpPr/>
          <p:nvPr/>
        </p:nvSpPr>
        <p:spPr>
          <a:xfrm>
            <a:off x="15766" y="4300054"/>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3200" dirty="0" smtClean="0">
                <a:latin typeface="微软雅黑"/>
                <a:ea typeface="微软雅黑"/>
                <a:cs typeface="微软雅黑"/>
                <a:sym typeface="微软雅黑"/>
              </a:rPr>
              <a:t>透视失败成因，追溯相关责任</a:t>
            </a:r>
            <a:endParaRPr lang="zh-CN" altLang="en-US" sz="3200" dirty="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本章导语</a:t>
            </a:r>
            <a:endParaRPr lang="en-US" sz="1100"/>
          </a:p>
        </p:txBody>
      </p:sp>
      <p:sp>
        <p:nvSpPr>
          <p:cNvPr id="3" name="AutoShape 3"/>
          <p:cNvSpPr/>
          <p:nvPr/>
        </p:nvSpPr>
        <p:spPr>
          <a:xfrm>
            <a:off x="762000" y="1778000"/>
            <a:ext cx="3302000" cy="4064000"/>
          </a:xfrm>
          <a:prstGeom prst="roundRect">
            <a:avLst>
              <a:gd name="adj" fmla="val 3846"/>
            </a:avLst>
          </a:prstGeom>
          <a:solidFill>
            <a:srgbClr val="FFFFFF">
              <a:alpha val="85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2032000"/>
            <a:ext cx="609600" cy="609600"/>
          </a:xfrm>
          <a:prstGeom prst="rect">
            <a:avLst/>
          </a:prstGeom>
        </p:spPr>
      </p:pic>
      <p:sp>
        <p:nvSpPr>
          <p:cNvPr id="5" name="AutoShape 5"/>
          <p:cNvSpPr/>
          <p:nvPr/>
        </p:nvSpPr>
        <p:spPr>
          <a:xfrm>
            <a:off x="1016000" y="2768600"/>
            <a:ext cx="2794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责任一体两面</a:t>
            </a:r>
            <a:endParaRPr lang="en-US" sz="1100"/>
          </a:p>
        </p:txBody>
      </p:sp>
      <p:sp>
        <p:nvSpPr>
          <p:cNvPr id="6" name="AutoShape 6"/>
          <p:cNvSpPr/>
          <p:nvPr/>
        </p:nvSpPr>
        <p:spPr>
          <a:xfrm>
            <a:off x="1016000" y="32385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800" b="0" i="0" u="none" strike="noStrike" dirty="0" err="1">
                <a:solidFill>
                  <a:srgbClr val="000000"/>
                </a:solidFill>
                <a:latin typeface="微软雅黑"/>
                <a:ea typeface="微软雅黑"/>
                <a:cs typeface="微软雅黑"/>
                <a:sym typeface="微软雅黑"/>
              </a:rPr>
              <a:t>经济责任与企业责任是一体两面，两者风雨同舟、祸福与共</a:t>
            </a:r>
            <a:r>
              <a:rPr lang="en-US" sz="1800" b="0" i="0" u="none" strike="noStrike" dirty="0">
                <a:solidFill>
                  <a:srgbClr val="000000"/>
                </a:solidFill>
                <a:latin typeface="微软雅黑"/>
                <a:ea typeface="微软雅黑"/>
                <a:cs typeface="微软雅黑"/>
                <a:sym typeface="微软雅黑"/>
              </a:rPr>
              <a:t>。</a:t>
            </a:r>
            <a:r>
              <a:rPr lang="en-US" sz="1800" b="0" i="0" u="none" strike="noStrike" dirty="0" err="1">
                <a:solidFill>
                  <a:srgbClr val="000000"/>
                </a:solidFill>
                <a:latin typeface="微软雅黑"/>
                <a:ea typeface="微软雅黑"/>
                <a:cs typeface="微软雅黑"/>
                <a:sym typeface="微软雅黑"/>
              </a:rPr>
              <a:t>领导干部的履职情况直接决定企业的兴衰成败</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7" name="AutoShape 7"/>
          <p:cNvSpPr/>
          <p:nvPr/>
        </p:nvSpPr>
        <p:spPr>
          <a:xfrm>
            <a:off x="4445000" y="1778000"/>
            <a:ext cx="3302000" cy="4064000"/>
          </a:xfrm>
          <a:prstGeom prst="roundRect">
            <a:avLst>
              <a:gd name="adj" fmla="val 3846"/>
            </a:avLst>
          </a:prstGeom>
          <a:solidFill>
            <a:srgbClr val="FFFFFF">
              <a:alpha val="85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99000" y="2032000"/>
            <a:ext cx="609600" cy="609600"/>
          </a:xfrm>
          <a:prstGeom prst="rect">
            <a:avLst/>
          </a:prstGeom>
        </p:spPr>
      </p:pic>
      <p:sp>
        <p:nvSpPr>
          <p:cNvPr id="9" name="AutoShape 9"/>
          <p:cNvSpPr/>
          <p:nvPr/>
        </p:nvSpPr>
        <p:spPr>
          <a:xfrm>
            <a:off x="4699000" y="2768600"/>
            <a:ext cx="2794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源头把控威慑</a:t>
            </a:r>
            <a:endParaRPr lang="en-US" sz="1100"/>
          </a:p>
        </p:txBody>
      </p:sp>
      <p:sp>
        <p:nvSpPr>
          <p:cNvPr id="10" name="AutoShape 10"/>
          <p:cNvSpPr/>
          <p:nvPr/>
        </p:nvSpPr>
        <p:spPr>
          <a:xfrm>
            <a:off x="4699000" y="32385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800" b="0" i="0" u="none" strike="noStrike" dirty="0" err="1" smtClean="0">
                <a:solidFill>
                  <a:srgbClr val="000000"/>
                </a:solidFill>
                <a:latin typeface="微软雅黑"/>
                <a:ea typeface="微软雅黑"/>
                <a:cs typeface="微软雅黑"/>
                <a:sym typeface="微软雅黑"/>
              </a:rPr>
              <a:t>通过审计洞察企业失败</a:t>
            </a:r>
            <a:r>
              <a:rPr lang="zh-CN" altLang="en-US" sz="1800" b="0" i="0" u="none" strike="noStrike" dirty="0" smtClean="0">
                <a:solidFill>
                  <a:srgbClr val="000000"/>
                </a:solidFill>
                <a:latin typeface="微软雅黑"/>
                <a:ea typeface="微软雅黑"/>
                <a:cs typeface="微软雅黑"/>
                <a:sym typeface="微软雅黑"/>
              </a:rPr>
              <a:t>的</a:t>
            </a:r>
            <a:r>
              <a:rPr lang="en-US" sz="1800" b="0" i="0" u="none" strike="noStrike" dirty="0" err="1" smtClean="0">
                <a:solidFill>
                  <a:srgbClr val="000000"/>
                </a:solidFill>
                <a:latin typeface="微软雅黑"/>
                <a:ea typeface="微软雅黑"/>
                <a:cs typeface="微软雅黑"/>
                <a:sym typeface="微软雅黑"/>
              </a:rPr>
              <a:t>成因</a:t>
            </a:r>
            <a:r>
              <a:rPr lang="en-US" sz="1800" b="0" i="0" u="none" strike="noStrike" dirty="0" err="1">
                <a:solidFill>
                  <a:srgbClr val="000000"/>
                </a:solidFill>
                <a:latin typeface="微软雅黑"/>
                <a:ea typeface="微软雅黑"/>
                <a:cs typeface="微软雅黑"/>
                <a:sym typeface="微软雅黑"/>
              </a:rPr>
              <a:t>，追溯相关责任，对遏制各种舞弊行为具有源头把控的重要威慑作用</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1" name="AutoShape 11"/>
          <p:cNvSpPr/>
          <p:nvPr/>
        </p:nvSpPr>
        <p:spPr>
          <a:xfrm>
            <a:off x="8128000" y="1778000"/>
            <a:ext cx="3302000" cy="4064000"/>
          </a:xfrm>
          <a:prstGeom prst="roundRect">
            <a:avLst>
              <a:gd name="adj" fmla="val 3846"/>
            </a:avLst>
          </a:prstGeom>
          <a:solidFill>
            <a:srgbClr val="FFFFFF">
              <a:alpha val="85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82000" y="2032000"/>
            <a:ext cx="609600" cy="609600"/>
          </a:xfrm>
          <a:prstGeom prst="rect">
            <a:avLst/>
          </a:prstGeom>
        </p:spPr>
      </p:pic>
      <p:sp>
        <p:nvSpPr>
          <p:cNvPr id="13" name="AutoShape 13"/>
          <p:cNvSpPr/>
          <p:nvPr/>
        </p:nvSpPr>
        <p:spPr>
          <a:xfrm>
            <a:off x="8382000" y="2768600"/>
            <a:ext cx="2794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smtClean="0">
                <a:solidFill>
                  <a:srgbClr val="000000"/>
                </a:solidFill>
                <a:latin typeface="微软雅黑"/>
                <a:ea typeface="微软雅黑"/>
                <a:cs typeface="微软雅黑"/>
                <a:sym typeface="微软雅黑"/>
              </a:rPr>
              <a:t>抓住</a:t>
            </a:r>
            <a:r>
              <a:rPr lang="zh-CN" altLang="en-US" sz="2000" b="1" i="0" u="none" strike="noStrike" dirty="0" smtClean="0">
                <a:solidFill>
                  <a:srgbClr val="000000"/>
                </a:solidFill>
                <a:latin typeface="微软雅黑"/>
                <a:ea typeface="微软雅黑"/>
                <a:cs typeface="微软雅黑"/>
                <a:sym typeface="微软雅黑"/>
              </a:rPr>
              <a:t>“</a:t>
            </a:r>
            <a:r>
              <a:rPr lang="en-US" sz="2000" b="1" i="0" u="none" strike="noStrike" dirty="0" err="1" smtClean="0">
                <a:solidFill>
                  <a:srgbClr val="000000"/>
                </a:solidFill>
                <a:latin typeface="微软雅黑"/>
                <a:ea typeface="微软雅黑"/>
                <a:cs typeface="微软雅黑"/>
                <a:sym typeface="微软雅黑"/>
              </a:rPr>
              <a:t>关键少数</a:t>
            </a:r>
            <a:r>
              <a:rPr lang="zh-CN" altLang="en-US" sz="2000" b="1" i="0" u="none" strike="noStrike" dirty="0" smtClean="0">
                <a:solidFill>
                  <a:srgbClr val="000000"/>
                </a:solidFill>
                <a:latin typeface="微软雅黑"/>
                <a:ea typeface="微软雅黑"/>
                <a:cs typeface="微软雅黑"/>
                <a:sym typeface="微软雅黑"/>
              </a:rPr>
              <a:t>“</a:t>
            </a:r>
            <a:endParaRPr lang="en-US" sz="1100" dirty="0"/>
          </a:p>
        </p:txBody>
      </p:sp>
      <p:sp>
        <p:nvSpPr>
          <p:cNvPr id="14" name="AutoShape 14"/>
          <p:cNvSpPr/>
          <p:nvPr/>
        </p:nvSpPr>
        <p:spPr>
          <a:xfrm>
            <a:off x="8381999" y="3238500"/>
            <a:ext cx="2702313" cy="2286000"/>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800" b="0" i="0" u="none" strike="noStrike" dirty="0">
                <a:solidFill>
                  <a:srgbClr val="000000"/>
                </a:solidFill>
                <a:latin typeface="微软雅黑"/>
                <a:ea typeface="微软雅黑"/>
                <a:cs typeface="微软雅黑"/>
                <a:sym typeface="微软雅黑"/>
              </a:rPr>
              <a:t>聚焦领导干部这一“</a:t>
            </a:r>
            <a:r>
              <a:rPr lang="en-US" sz="1800" b="0" i="0" u="none" strike="noStrike" dirty="0" err="1">
                <a:solidFill>
                  <a:srgbClr val="000000"/>
                </a:solidFill>
                <a:latin typeface="微软雅黑"/>
                <a:ea typeface="微软雅黑"/>
                <a:cs typeface="微软雅黑"/>
                <a:sym typeface="微软雅黑"/>
              </a:rPr>
              <a:t>关键少数</a:t>
            </a:r>
            <a:r>
              <a:rPr lang="en-US" sz="1800" b="0" i="0" u="none" strike="noStrike" dirty="0">
                <a:solidFill>
                  <a:srgbClr val="000000"/>
                </a:solidFill>
                <a:latin typeface="微软雅黑"/>
                <a:ea typeface="微软雅黑"/>
                <a:cs typeface="微软雅黑"/>
                <a:sym typeface="微软雅黑"/>
              </a:rPr>
              <a:t>”，通过审“人</a:t>
            </a:r>
            <a:r>
              <a:rPr lang="en-US" sz="1800" b="0" i="0" u="none" strike="noStrike" dirty="0" smtClean="0">
                <a:solidFill>
                  <a:srgbClr val="000000"/>
                </a:solidFill>
                <a:latin typeface="微软雅黑"/>
                <a:ea typeface="微软雅黑"/>
                <a:cs typeface="微软雅黑"/>
                <a:sym typeface="微软雅黑"/>
              </a:rPr>
              <a:t>”控</a:t>
            </a:r>
            <a:r>
              <a:rPr lang="en-US" sz="1800" b="0" i="0" u="none" strike="noStrike" dirty="0">
                <a:solidFill>
                  <a:srgbClr val="000000"/>
                </a:solidFill>
                <a:latin typeface="微软雅黑"/>
                <a:ea typeface="微软雅黑"/>
                <a:cs typeface="微软雅黑"/>
                <a:sym typeface="微软雅黑"/>
              </a:rPr>
              <a:t>“权”治理“</a:t>
            </a:r>
            <a:r>
              <a:rPr lang="en-US" sz="1800" b="0" i="0" u="none" strike="noStrike" dirty="0" err="1">
                <a:solidFill>
                  <a:srgbClr val="000000"/>
                </a:solidFill>
                <a:latin typeface="微软雅黑"/>
                <a:ea typeface="微软雅黑"/>
                <a:cs typeface="微软雅黑"/>
                <a:sym typeface="微软雅黑"/>
              </a:rPr>
              <a:t>组织</a:t>
            </a:r>
            <a:r>
              <a:rPr lang="en-US" sz="1800" b="0" i="0" u="none" strike="noStrike" dirty="0">
                <a:solidFill>
                  <a:srgbClr val="000000"/>
                </a:solidFill>
                <a:latin typeface="微软雅黑"/>
                <a:ea typeface="微软雅黑"/>
                <a:cs typeface="微软雅黑"/>
                <a:sym typeface="微软雅黑"/>
              </a:rPr>
              <a:t>”，</a:t>
            </a:r>
            <a:r>
              <a:rPr lang="en-US" sz="1800" b="0" i="0" u="none" strike="noStrike" dirty="0" err="1">
                <a:solidFill>
                  <a:srgbClr val="000000"/>
                </a:solidFill>
                <a:latin typeface="微软雅黑"/>
                <a:ea typeface="微软雅黑"/>
                <a:cs typeface="微软雅黑"/>
                <a:sym typeface="微软雅黑"/>
              </a:rPr>
              <a:t>从而完善治理体系，提升治理能力</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第一节 经济责任与企业责任荣辱与共</a:t>
            </a:r>
            <a:endParaRPr lang="en-US" sz="1100" dirty="0"/>
          </a:p>
        </p:txBody>
      </p:sp>
      <p:sp>
        <p:nvSpPr>
          <p:cNvPr id="3" name="AutoShape 3"/>
          <p:cNvSpPr/>
          <p:nvPr/>
        </p:nvSpPr>
        <p:spPr>
          <a:xfrm>
            <a:off x="762000" y="1778000"/>
            <a:ext cx="5207000" cy="3920274"/>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89426" y="2032000"/>
            <a:ext cx="406400" cy="406400"/>
          </a:xfrm>
          <a:prstGeom prst="rect">
            <a:avLst/>
          </a:prstGeom>
        </p:spPr>
      </p:pic>
      <p:sp>
        <p:nvSpPr>
          <p:cNvPr id="5" name="AutoShape 5"/>
          <p:cNvSpPr/>
          <p:nvPr/>
        </p:nvSpPr>
        <p:spPr>
          <a:xfrm>
            <a:off x="1813034" y="2032000"/>
            <a:ext cx="3901966"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自然人和法人</a:t>
            </a:r>
            <a:endParaRPr lang="en-US" sz="1100" dirty="0"/>
          </a:p>
        </p:txBody>
      </p:sp>
      <p:cxnSp>
        <p:nvCxnSpPr>
          <p:cNvPr id="6" name="Connector 6"/>
          <p:cNvCxnSpPr/>
          <p:nvPr/>
        </p:nvCxnSpPr>
        <p:spPr>
          <a:xfrm rot="-9291">
            <a:off x="1016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182414" y="2667000"/>
            <a:ext cx="4319752" cy="1960756"/>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a:ea typeface="微软雅黑"/>
                <a:cs typeface="微软雅黑"/>
                <a:sym typeface="微软雅黑"/>
              </a:rPr>
              <a:t>依据法律眼光，“人”分为自然人和法人。自然人是生物学意义上的人，即每个有生命的个体，是“天生的”法律</a:t>
            </a:r>
            <a:r>
              <a:rPr lang="zh-CN" altLang="en-US" sz="1800" dirty="0" smtClean="0">
                <a:latin typeface="微软雅黑"/>
                <a:ea typeface="微软雅黑"/>
                <a:cs typeface="微软雅黑"/>
                <a:sym typeface="微软雅黑"/>
              </a:rPr>
              <a:t>主体。</a:t>
            </a:r>
            <a:r>
              <a:rPr lang="zh-CN" altLang="en-US" sz="1800" dirty="0" smtClean="0">
                <a:latin typeface="微软雅黑"/>
                <a:ea typeface="微软雅黑"/>
                <a:cs typeface="微软雅黑"/>
                <a:sym typeface="微软雅黑"/>
              </a:rPr>
              <a:t>法人是法律意义上的“人”，是形成法律关系的主体，必须依法登记成立才能获得资格。</a:t>
            </a:r>
            <a:endParaRPr lang="en-US" sz="1800" dirty="0"/>
          </a:p>
        </p:txBody>
      </p:sp>
      <p:sp>
        <p:nvSpPr>
          <p:cNvPr id="8" name="AutoShape 8"/>
          <p:cNvSpPr/>
          <p:nvPr/>
        </p:nvSpPr>
        <p:spPr>
          <a:xfrm>
            <a:off x="6223000" y="1777999"/>
            <a:ext cx="5207000" cy="3920275"/>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2032000"/>
            <a:ext cx="406400" cy="406400"/>
          </a:xfrm>
          <a:prstGeom prst="rect">
            <a:avLst/>
          </a:prstGeom>
        </p:spPr>
      </p:pic>
      <p:sp>
        <p:nvSpPr>
          <p:cNvPr id="10" name="AutoShape 10"/>
          <p:cNvSpPr/>
          <p:nvPr/>
        </p:nvSpPr>
        <p:spPr>
          <a:xfrm>
            <a:off x="6985000" y="2032000"/>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经济责任与企业责任一体两面</a:t>
            </a:r>
            <a:endParaRPr lang="en-US" sz="11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12"/>
          <p:cNvSpPr/>
          <p:nvPr/>
        </p:nvSpPr>
        <p:spPr>
          <a:xfrm>
            <a:off x="6477000" y="2667000"/>
            <a:ext cx="4699000" cy="1960756"/>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a:ea typeface="微软雅黑"/>
                <a:cs typeface="微软雅黑"/>
                <a:sym typeface="微软雅黑"/>
              </a:rPr>
              <a:t>法定代表人、单位负责人和主要领导干部都是指自然人（个人），都是履行“企业</a:t>
            </a:r>
            <a:r>
              <a:rPr lang="en-US" altLang="zh-CN" sz="1800" dirty="0" smtClean="0">
                <a:latin typeface="微软雅黑"/>
                <a:ea typeface="微软雅黑"/>
                <a:cs typeface="微软雅黑"/>
                <a:sym typeface="微软雅黑"/>
              </a:rPr>
              <a:t>/</a:t>
            </a:r>
            <a:r>
              <a:rPr lang="zh-CN" altLang="en-US" sz="1800" dirty="0" smtClean="0">
                <a:latin typeface="微软雅黑"/>
                <a:ea typeface="微软雅黑"/>
                <a:cs typeface="微软雅黑"/>
                <a:sym typeface="微软雅黑"/>
              </a:rPr>
              <a:t>法人责任”的关键人物，其组织</a:t>
            </a:r>
            <a:r>
              <a:rPr lang="en-US" altLang="zh-CN" sz="1800" dirty="0" smtClean="0">
                <a:latin typeface="微软雅黑"/>
                <a:ea typeface="微软雅黑"/>
                <a:cs typeface="微软雅黑"/>
                <a:sym typeface="微软雅黑"/>
              </a:rPr>
              <a:t>/</a:t>
            </a:r>
            <a:r>
              <a:rPr lang="zh-CN" altLang="en-US" sz="1800" dirty="0" smtClean="0">
                <a:latin typeface="微软雅黑"/>
                <a:ea typeface="微软雅黑"/>
                <a:cs typeface="微软雅黑"/>
                <a:sym typeface="微软雅黑"/>
              </a:rPr>
              <a:t>法人责任与个体</a:t>
            </a:r>
            <a:r>
              <a:rPr lang="en-US" altLang="zh-CN" sz="1800" dirty="0" smtClean="0">
                <a:latin typeface="微软雅黑"/>
                <a:ea typeface="微软雅黑"/>
                <a:cs typeface="微软雅黑"/>
                <a:sym typeface="微软雅黑"/>
              </a:rPr>
              <a:t>/</a:t>
            </a:r>
            <a:r>
              <a:rPr lang="zh-CN" altLang="en-US" sz="1800" dirty="0" smtClean="0">
                <a:latin typeface="微软雅黑"/>
                <a:ea typeface="微软雅黑"/>
                <a:cs typeface="微软雅黑"/>
                <a:sym typeface="微软雅黑"/>
              </a:rPr>
              <a:t>职务责任具有交织性和传导性：一桩违法事件可能触发多个层面的责任</a:t>
            </a:r>
            <a:r>
              <a:rPr lang="zh-CN" altLang="en-US" sz="1800" dirty="0" smtClean="0">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第一节 经济责任与企业责任荣辱与共</a:t>
            </a:r>
            <a:endParaRPr lang="en-US" altLang="zh-CN" sz="1100" dirty="0"/>
          </a:p>
        </p:txBody>
      </p:sp>
      <p:sp>
        <p:nvSpPr>
          <p:cNvPr id="3" name="AutoShape 3"/>
          <p:cNvSpPr/>
          <p:nvPr/>
        </p:nvSpPr>
        <p:spPr>
          <a:xfrm>
            <a:off x="762000" y="16510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841500"/>
            <a:ext cx="355600" cy="355600"/>
          </a:xfrm>
          <a:prstGeom prst="rect">
            <a:avLst/>
          </a:prstGeom>
        </p:spPr>
      </p:pic>
      <p:sp>
        <p:nvSpPr>
          <p:cNvPr id="5" name="AutoShape 5"/>
          <p:cNvSpPr/>
          <p:nvPr/>
        </p:nvSpPr>
        <p:spPr>
          <a:xfrm>
            <a:off x="1460500" y="1803400"/>
            <a:ext cx="2540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责任共担：荣辱与共</a:t>
            </a:r>
            <a:endParaRPr lang="en-US" sz="1100"/>
          </a:p>
        </p:txBody>
      </p:sp>
      <p:cxnSp>
        <p:nvCxnSpPr>
          <p:cNvPr id="6" name="Connector 6"/>
          <p:cNvCxnSpPr/>
          <p:nvPr/>
        </p:nvCxnSpPr>
        <p:spPr>
          <a:xfrm rot="-14946">
            <a:off x="1016014" y="22161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16000" y="2349500"/>
            <a:ext cx="2921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领导干部的决策和管理行为直接决定企业的兴衰，经济责任与企业发展紧密相连</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4381500" y="16510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35500" y="1841500"/>
            <a:ext cx="355600" cy="355600"/>
          </a:xfrm>
          <a:prstGeom prst="rect">
            <a:avLst/>
          </a:prstGeom>
        </p:spPr>
      </p:pic>
      <p:sp>
        <p:nvSpPr>
          <p:cNvPr id="10" name="AutoShape 10"/>
          <p:cNvSpPr/>
          <p:nvPr/>
        </p:nvSpPr>
        <p:spPr>
          <a:xfrm>
            <a:off x="5080000" y="1803400"/>
            <a:ext cx="2540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内部控制失败</a:t>
            </a:r>
            <a:endParaRPr lang="en-US" sz="1100"/>
          </a:p>
        </p:txBody>
      </p:sp>
      <p:cxnSp>
        <p:nvCxnSpPr>
          <p:cNvPr id="11" name="Connector 11"/>
          <p:cNvCxnSpPr/>
          <p:nvPr/>
        </p:nvCxnSpPr>
        <p:spPr>
          <a:xfrm rot="-14946">
            <a:off x="4635514" y="22161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4635500" y="2349500"/>
            <a:ext cx="2921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反映了领导干部在制度建设和执行监督方面的失职，是管理体系的漏洞</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3" name="AutoShape 13"/>
          <p:cNvSpPr/>
          <p:nvPr/>
        </p:nvSpPr>
        <p:spPr>
          <a:xfrm>
            <a:off x="8001000" y="16510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255000" y="1841500"/>
            <a:ext cx="355600" cy="355600"/>
          </a:xfrm>
          <a:prstGeom prst="rect">
            <a:avLst/>
          </a:prstGeom>
        </p:spPr>
      </p:pic>
      <p:sp>
        <p:nvSpPr>
          <p:cNvPr id="15" name="AutoShape 15"/>
          <p:cNvSpPr/>
          <p:nvPr/>
        </p:nvSpPr>
        <p:spPr>
          <a:xfrm>
            <a:off x="8699500" y="1803400"/>
            <a:ext cx="2540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廉政失败</a:t>
            </a:r>
            <a:endParaRPr lang="en-US" sz="1100"/>
          </a:p>
        </p:txBody>
      </p:sp>
      <p:cxnSp>
        <p:nvCxnSpPr>
          <p:cNvPr id="16" name="Connector 16"/>
          <p:cNvCxnSpPr/>
          <p:nvPr/>
        </p:nvCxnSpPr>
        <p:spPr>
          <a:xfrm rot="-14946">
            <a:off x="8255014" y="22161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7" name="AutoShape 17"/>
          <p:cNvSpPr/>
          <p:nvPr/>
        </p:nvSpPr>
        <p:spPr>
          <a:xfrm>
            <a:off x="8255000" y="2349500"/>
            <a:ext cx="2921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廉洁自律责任的直接缺失，是最严重的失败之一，涉及个人品德与职业操守</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8" name="AutoShape 18"/>
          <p:cNvSpPr/>
          <p:nvPr/>
        </p:nvSpPr>
        <p:spPr>
          <a:xfrm>
            <a:off x="762000" y="40005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16000" y="4191000"/>
            <a:ext cx="355600" cy="355600"/>
          </a:xfrm>
          <a:prstGeom prst="rect">
            <a:avLst/>
          </a:prstGeom>
        </p:spPr>
      </p:pic>
      <p:sp>
        <p:nvSpPr>
          <p:cNvPr id="20" name="AutoShape 20"/>
          <p:cNvSpPr/>
          <p:nvPr/>
        </p:nvSpPr>
        <p:spPr>
          <a:xfrm>
            <a:off x="1460500" y="4152900"/>
            <a:ext cx="2540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经营失败</a:t>
            </a:r>
            <a:endParaRPr lang="en-US" sz="1100"/>
          </a:p>
        </p:txBody>
      </p:sp>
      <p:cxnSp>
        <p:nvCxnSpPr>
          <p:cNvPr id="21" name="Connector 21"/>
          <p:cNvCxnSpPr/>
          <p:nvPr/>
        </p:nvCxnSpPr>
        <p:spPr>
          <a:xfrm rot="-14946">
            <a:off x="1016014" y="45656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1016000" y="4699000"/>
            <a:ext cx="2921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smtClean="0">
                <a:solidFill>
                  <a:srgbClr val="000000"/>
                </a:solidFill>
                <a:latin typeface="微软雅黑"/>
                <a:ea typeface="微软雅黑"/>
                <a:cs typeface="微软雅黑"/>
                <a:sym typeface="微软雅黑"/>
              </a:rPr>
              <a:t>体现领导干部在市场判断</a:t>
            </a:r>
            <a:r>
              <a:rPr lang="en-US" sz="1800" b="0" i="0" u="none" strike="noStrike" dirty="0" err="1">
                <a:solidFill>
                  <a:srgbClr val="000000"/>
                </a:solidFill>
                <a:latin typeface="微软雅黑"/>
                <a:ea typeface="微软雅黑"/>
                <a:cs typeface="微软雅黑"/>
                <a:sym typeface="微软雅黑"/>
              </a:rPr>
              <a:t>、战略规划和经营管理能力上的不足</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23" name="AutoShape 23"/>
          <p:cNvSpPr/>
          <p:nvPr/>
        </p:nvSpPr>
        <p:spPr>
          <a:xfrm>
            <a:off x="4381500" y="40005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4635500" y="4191000"/>
            <a:ext cx="355600" cy="355600"/>
          </a:xfrm>
          <a:prstGeom prst="rect">
            <a:avLst/>
          </a:prstGeom>
        </p:spPr>
      </p:pic>
      <p:sp>
        <p:nvSpPr>
          <p:cNvPr id="25" name="AutoShape 25"/>
          <p:cNvSpPr/>
          <p:nvPr/>
        </p:nvSpPr>
        <p:spPr>
          <a:xfrm>
            <a:off x="5080000" y="4152900"/>
            <a:ext cx="2540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财务失败</a:t>
            </a:r>
            <a:endParaRPr lang="en-US" sz="1100"/>
          </a:p>
        </p:txBody>
      </p:sp>
      <p:cxnSp>
        <p:nvCxnSpPr>
          <p:cNvPr id="26" name="Connector 26"/>
          <p:cNvCxnSpPr/>
          <p:nvPr/>
        </p:nvCxnSpPr>
        <p:spPr>
          <a:xfrm rot="-14946">
            <a:off x="4635514" y="45656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7" name="AutoShape 27"/>
          <p:cNvSpPr/>
          <p:nvPr/>
        </p:nvSpPr>
        <p:spPr>
          <a:xfrm>
            <a:off x="4635500" y="4699000"/>
            <a:ext cx="2921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往往与会计责任履行不到位和领导干部的失察有关，导致财务信息失真</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28" name="AutoShape 28"/>
          <p:cNvSpPr/>
          <p:nvPr/>
        </p:nvSpPr>
        <p:spPr>
          <a:xfrm>
            <a:off x="8001000" y="4000500"/>
            <a:ext cx="3429000" cy="2159000"/>
          </a:xfrm>
          <a:prstGeom prst="roundRect">
            <a:avLst>
              <a:gd name="adj" fmla="val 5882"/>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9" name="Picture 29"/>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8255000" y="4191000"/>
            <a:ext cx="355600" cy="355600"/>
          </a:xfrm>
          <a:prstGeom prst="rect">
            <a:avLst/>
          </a:prstGeom>
        </p:spPr>
      </p:pic>
      <p:sp>
        <p:nvSpPr>
          <p:cNvPr id="30" name="AutoShape 30"/>
          <p:cNvSpPr/>
          <p:nvPr/>
        </p:nvSpPr>
        <p:spPr>
          <a:xfrm>
            <a:off x="8699500" y="4152900"/>
            <a:ext cx="2540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0000"/>
                </a:solidFill>
                <a:latin typeface="微软雅黑"/>
                <a:ea typeface="微软雅黑"/>
                <a:cs typeface="微软雅黑"/>
                <a:sym typeface="微软雅黑"/>
              </a:rPr>
              <a:t>企业失败</a:t>
            </a:r>
            <a:endParaRPr lang="en-US" sz="1100"/>
          </a:p>
        </p:txBody>
      </p:sp>
      <p:cxnSp>
        <p:nvCxnSpPr>
          <p:cNvPr id="31" name="Connector 31"/>
          <p:cNvCxnSpPr/>
          <p:nvPr/>
        </p:nvCxnSpPr>
        <p:spPr>
          <a:xfrm rot="-14946">
            <a:off x="8255014" y="4565650"/>
            <a:ext cx="2921000"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32" name="AutoShape 32"/>
          <p:cNvSpPr/>
          <p:nvPr/>
        </p:nvSpPr>
        <p:spPr>
          <a:xfrm>
            <a:off x="8255000" y="4699000"/>
            <a:ext cx="2921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是上述各种失败累积的最终结果，领导干部负有不可推卸的领导责任</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第二节 内部控制失败与经济责任</a:t>
            </a:r>
            <a:endParaRPr lang="en-US" sz="1100" dirty="0"/>
          </a:p>
        </p:txBody>
      </p:sp>
      <p:sp>
        <p:nvSpPr>
          <p:cNvPr id="3" name="AutoShape 3"/>
          <p:cNvSpPr/>
          <p:nvPr/>
        </p:nvSpPr>
        <p:spPr>
          <a:xfrm>
            <a:off x="635873" y="1777999"/>
            <a:ext cx="4062248" cy="451244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89426" y="2032000"/>
            <a:ext cx="406400" cy="406400"/>
          </a:xfrm>
          <a:prstGeom prst="rect">
            <a:avLst/>
          </a:prstGeom>
        </p:spPr>
      </p:pic>
      <p:sp>
        <p:nvSpPr>
          <p:cNvPr id="5" name="AutoShape 5"/>
          <p:cNvSpPr/>
          <p:nvPr/>
        </p:nvSpPr>
        <p:spPr>
          <a:xfrm>
            <a:off x="1813034" y="2032000"/>
            <a:ext cx="3901966"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sym typeface="微软雅黑"/>
              </a:rPr>
              <a:t>失控的严重后果</a:t>
            </a:r>
            <a:endParaRPr lang="en-US" sz="1100" dirty="0"/>
          </a:p>
        </p:txBody>
      </p:sp>
      <p:cxnSp>
        <p:nvCxnSpPr>
          <p:cNvPr id="6" name="Connector 6"/>
          <p:cNvCxnSpPr/>
          <p:nvPr/>
        </p:nvCxnSpPr>
        <p:spPr>
          <a:xfrm flipV="1">
            <a:off x="1016000" y="2501900"/>
            <a:ext cx="3332976"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977458" y="2667000"/>
            <a:ext cx="3371518" cy="3292366"/>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a:ea typeface="微软雅黑"/>
                <a:cs typeface="微软雅黑"/>
                <a:sym typeface="微软雅黑"/>
              </a:rPr>
              <a:t>有效的内控体系是安全发展的保障</a:t>
            </a:r>
            <a:r>
              <a:rPr lang="zh-CN" altLang="en-US" sz="1800" dirty="0" smtClean="0">
                <a:latin typeface="微软雅黑"/>
                <a:ea typeface="微软雅黑"/>
                <a:cs typeface="微软雅黑"/>
                <a:sym typeface="微软雅黑"/>
              </a:rPr>
              <a:t>。内部控制如</a:t>
            </a:r>
            <a:r>
              <a:rPr lang="zh-CN" altLang="en-US" sz="1800" dirty="0" smtClean="0">
                <a:latin typeface="微软雅黑"/>
                <a:ea typeface="微软雅黑"/>
                <a:cs typeface="微软雅黑"/>
                <a:sym typeface="微软雅黑"/>
              </a:rPr>
              <a:t>堤坝，领导干部是内部控制体系</a:t>
            </a:r>
            <a:r>
              <a:rPr lang="zh-CN" altLang="en-US" sz="1800" dirty="0" smtClean="0">
                <a:latin typeface="微软雅黑"/>
                <a:ea typeface="微软雅黑"/>
                <a:cs typeface="微软雅黑"/>
                <a:sym typeface="微软雅黑"/>
              </a:rPr>
              <a:t>的创建者和维护者，</a:t>
            </a:r>
            <a:r>
              <a:rPr lang="zh-CN" altLang="en-US" sz="1800" dirty="0" smtClean="0">
                <a:latin typeface="微软雅黑"/>
                <a:ea typeface="微软雅黑"/>
                <a:cs typeface="微软雅黑"/>
                <a:sym typeface="微软雅黑"/>
              </a:rPr>
              <a:t>特别是主要负责人，是内部控制环境的塑造者和最终责任人，是修坝和守坝的第一责任人。一旦守坝人主动毁坝，洪水必将</a:t>
            </a:r>
            <a:r>
              <a:rPr lang="zh-CN" altLang="en-US" sz="1800" dirty="0" smtClean="0">
                <a:latin typeface="微软雅黑"/>
                <a:ea typeface="微软雅黑"/>
                <a:cs typeface="微软雅黑"/>
                <a:sym typeface="微软雅黑"/>
              </a:rPr>
              <a:t>泛滥。</a:t>
            </a:r>
            <a:endParaRPr lang="en-US" sz="18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23"/>
          <p:cNvSpPr/>
          <p:nvPr/>
        </p:nvSpPr>
        <p:spPr>
          <a:xfrm>
            <a:off x="5153780" y="4379023"/>
            <a:ext cx="6276220" cy="1040470"/>
          </a:xfrm>
          <a:prstGeom prst="roundRect">
            <a:avLst>
              <a:gd name="adj" fmla="val 15384"/>
            </a:avLst>
          </a:prstGeom>
          <a:solidFill>
            <a:srgbClr val="00008B">
              <a:alpha val="5000"/>
            </a:srgbClr>
          </a:solidFill>
          <a:ln w="12700" cap="flat" cmpd="sng">
            <a:solidFill>
              <a:srgbClr val="00008B">
                <a:alpha val="20000"/>
              </a:srgbClr>
            </a:solidFill>
            <a:prstDash val="solid"/>
            <a:round/>
          </a:ln>
        </p:spPr>
        <p:txBody>
          <a:bodyPr vert="horz" wrap="square" lIns="63500" tIns="63500" rIns="63500" bIns="63500" rtlCol="0" anchor="ctr"/>
          <a:lstStyle/>
          <a:p>
            <a:pPr>
              <a:lnSpc>
                <a:spcPts val="2500"/>
              </a:lnSpc>
              <a:defRPr/>
            </a:pPr>
            <a:r>
              <a:rPr lang="zh-CN" altLang="zh-CN" sz="1800" b="1" dirty="0" smtClean="0">
                <a:solidFill>
                  <a:srgbClr val="002060"/>
                </a:solidFill>
                <a:latin typeface="微软雅黑" pitchFamily="34" charset="-122"/>
                <a:ea typeface="微软雅黑" pitchFamily="34" charset="-122"/>
              </a:rPr>
              <a:t>必须从“职”与“能”</a:t>
            </a:r>
            <a:r>
              <a:rPr lang="zh-CN" altLang="en-US" sz="1800" b="1" dirty="0" smtClean="0">
                <a:solidFill>
                  <a:srgbClr val="002060"/>
                </a:solidFill>
                <a:latin typeface="微软雅黑" pitchFamily="34" charset="-122"/>
                <a:ea typeface="微软雅黑" pitchFamily="34" charset="-122"/>
              </a:rPr>
              <a:t>入手</a:t>
            </a:r>
            <a:r>
              <a:rPr lang="zh-CN" altLang="zh-CN" sz="1800" b="1" dirty="0" smtClean="0">
                <a:solidFill>
                  <a:srgbClr val="002060"/>
                </a:solidFill>
                <a:latin typeface="微软雅黑" pitchFamily="34" charset="-122"/>
                <a:ea typeface="微软雅黑" pitchFamily="34" charset="-122"/>
              </a:rPr>
              <a:t>，防“控”于未然，才能避免“责”与“败”的悲剧。</a:t>
            </a:r>
            <a:endParaRPr sz="1800" b="1" dirty="0">
              <a:solidFill>
                <a:srgbClr val="002060"/>
              </a:solidFill>
              <a:latin typeface="微软雅黑" pitchFamily="34" charset="-122"/>
              <a:ea typeface="微软雅黑" pitchFamily="34" charset="-122"/>
            </a:endParaRPr>
          </a:p>
        </p:txBody>
      </p:sp>
      <p:pic>
        <p:nvPicPr>
          <p:cNvPr id="8" name="图片 7"/>
          <p:cNvPicPr>
            <a:picLocks noChangeAspect="1"/>
          </p:cNvPicPr>
          <p:nvPr/>
        </p:nvPicPr>
        <p:blipFill>
          <a:blip r:embed="rId6"/>
          <a:stretch>
            <a:fillRect/>
          </a:stretch>
        </p:blipFill>
        <p:spPr>
          <a:xfrm>
            <a:off x="5013433" y="1911318"/>
            <a:ext cx="6620983" cy="222578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15766"/>
            <a:ext cx="12192000" cy="6858000"/>
          </a:xfrm>
          <a:prstGeom prst="rect">
            <a:avLst/>
          </a:prstGeom>
          <a:noFill/>
          <a:ln w="25400" cap="flat" cmpd="sng">
            <a:noFill/>
            <a:prstDash val="solid"/>
            <a:round/>
          </a:ln>
        </p:spPr>
      </p:pic>
      <p:sp>
        <p:nvSpPr>
          <p:cNvPr id="3" name="AutoShape 3"/>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本章导语</a:t>
            </a:r>
            <a:endParaRPr lang="en-US" sz="1100"/>
          </a:p>
        </p:txBody>
      </p:sp>
      <p:sp>
        <p:nvSpPr>
          <p:cNvPr id="4" name="AutoShape 4"/>
          <p:cNvSpPr/>
          <p:nvPr/>
        </p:nvSpPr>
        <p:spPr>
          <a:xfrm>
            <a:off x="762000" y="1651000"/>
            <a:ext cx="5207000" cy="3556000"/>
          </a:xfrm>
          <a:prstGeom prst="roundRect">
            <a:avLst>
              <a:gd name="adj" fmla="val 3571"/>
            </a:avLst>
          </a:prstGeom>
          <a:solidFill>
            <a:srgbClr val="FFFFFF">
              <a:alpha val="90000"/>
            </a:srgbClr>
          </a:solidFill>
          <a:ln w="12700" cap="flat" cmpd="sng">
            <a:solidFill>
              <a:srgbClr val="00008B">
                <a:alpha val="20000"/>
              </a:srgbClr>
            </a:solidFill>
            <a:prstDash val="solid"/>
            <a:round/>
          </a:ln>
          <a:effectLst>
            <a:outerShdw blurRad="127000" dist="50800" dir="2700000" algn="tl" rotWithShape="0">
              <a:srgbClr val="00008B">
                <a:alpha val="10000"/>
              </a:srgbClr>
            </a:outerShdw>
          </a:effectLst>
        </p:spPr>
        <p:txBody>
          <a:bodyPr vert="horz" wrap="square" lIns="0" tIns="0" rIns="0" bIns="0" rtlCol="0" anchor="ctr" anchorCtr="0"/>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6" name="AutoShape 6"/>
          <p:cNvSpPr/>
          <p:nvPr/>
        </p:nvSpPr>
        <p:spPr>
          <a:xfrm>
            <a:off x="1524000" y="19050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制度定位：国家治理的基石</a:t>
            </a:r>
            <a:endParaRPr lang="en-US" sz="1100"/>
          </a:p>
        </p:txBody>
      </p:sp>
      <p:cxnSp>
        <p:nvCxnSpPr>
          <p:cNvPr id="7" name="Connector 7"/>
          <p:cNvCxnSpPr/>
          <p:nvPr/>
        </p:nvCxnSpPr>
        <p:spPr>
          <a:xfrm rot="-9291">
            <a:off x="1016009" y="2724150"/>
            <a:ext cx="4699017"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8" name="AutoShape 8"/>
          <p:cNvSpPr/>
          <p:nvPr/>
        </p:nvSpPr>
        <p:spPr>
          <a:xfrm>
            <a:off x="1117635" y="2230813"/>
            <a:ext cx="4699000" cy="30861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dirty="0" err="1">
                <a:solidFill>
                  <a:srgbClr val="000000"/>
                </a:solidFill>
                <a:latin typeface="微软雅黑"/>
                <a:ea typeface="微软雅黑"/>
                <a:cs typeface="微软雅黑"/>
                <a:sym typeface="微软雅黑"/>
              </a:rPr>
              <a:t>经济责任审计极具中国特色，是国家治理体系的重要组成部分。</a:t>
            </a:r>
            <a:r>
              <a:rPr lang="en-US" sz="2000" b="0" i="0" u="none" strike="noStrike" dirty="0" err="1" smtClean="0">
                <a:solidFill>
                  <a:srgbClr val="000000"/>
                </a:solidFill>
                <a:latin typeface="微软雅黑"/>
                <a:ea typeface="微软雅黑"/>
                <a:cs typeface="微软雅黑"/>
                <a:sym typeface="微软雅黑"/>
              </a:rPr>
              <a:t>它不仅是查账</a:t>
            </a:r>
            <a:r>
              <a:rPr lang="en-US" sz="2000" b="0" i="0" u="none" strike="noStrike" dirty="0" err="1">
                <a:solidFill>
                  <a:srgbClr val="000000"/>
                </a:solidFill>
                <a:latin typeface="微软雅黑"/>
                <a:ea typeface="微软雅黑"/>
                <a:cs typeface="微软雅黑"/>
                <a:sym typeface="微软雅黑"/>
              </a:rPr>
              <a:t>，</a:t>
            </a:r>
            <a:r>
              <a:rPr lang="en-US" sz="2000" b="0" i="0" u="none" strike="noStrike" dirty="0" err="1" smtClean="0">
                <a:solidFill>
                  <a:srgbClr val="000000"/>
                </a:solidFill>
                <a:latin typeface="微软雅黑"/>
                <a:ea typeface="微软雅黑"/>
                <a:cs typeface="微软雅黑"/>
                <a:sym typeface="微软雅黑"/>
              </a:rPr>
              <a:t>更是监督领导</a:t>
            </a:r>
            <a:r>
              <a:rPr lang="zh-CN" altLang="en-US" sz="2000" b="0" i="0" u="none" strike="noStrike" dirty="0" smtClean="0">
                <a:solidFill>
                  <a:srgbClr val="000000"/>
                </a:solidFill>
                <a:latin typeface="微软雅黑"/>
                <a:ea typeface="微软雅黑"/>
                <a:cs typeface="微软雅黑"/>
                <a:sym typeface="微软雅黑"/>
              </a:rPr>
              <a:t>干部</a:t>
            </a:r>
            <a:r>
              <a:rPr lang="en-US" sz="2000" b="0" i="0" u="none" strike="noStrike" dirty="0" err="1" smtClean="0">
                <a:solidFill>
                  <a:srgbClr val="000000"/>
                </a:solidFill>
                <a:latin typeface="微软雅黑"/>
                <a:ea typeface="微软雅黑"/>
                <a:cs typeface="微软雅黑"/>
                <a:sym typeface="微软雅黑"/>
              </a:rPr>
              <a:t>权力运行的关键手段</a:t>
            </a:r>
            <a:r>
              <a:rPr lang="en-US" sz="2000" b="0" i="0" u="none" strike="noStrike" dirty="0">
                <a:solidFill>
                  <a:srgbClr val="000000"/>
                </a:solidFill>
                <a:latin typeface="微软雅黑"/>
                <a:ea typeface="微软雅黑"/>
                <a:cs typeface="微软雅黑"/>
                <a:sym typeface="微软雅黑"/>
              </a:rPr>
              <a:t>。</a:t>
            </a:r>
            <a:endParaRPr lang="en-US" sz="1100" dirty="0"/>
          </a:p>
        </p:txBody>
      </p:sp>
      <p:sp>
        <p:nvSpPr>
          <p:cNvPr id="9" name="AutoShape 9"/>
          <p:cNvSpPr/>
          <p:nvPr/>
        </p:nvSpPr>
        <p:spPr>
          <a:xfrm>
            <a:off x="6223000" y="1651000"/>
            <a:ext cx="5207000" cy="3556000"/>
          </a:xfrm>
          <a:prstGeom prst="roundRect">
            <a:avLst>
              <a:gd name="adj" fmla="val 3571"/>
            </a:avLst>
          </a:prstGeom>
          <a:solidFill>
            <a:srgbClr val="FFFFFF">
              <a:alpha val="90000"/>
            </a:srgbClr>
          </a:solidFill>
          <a:ln w="12700" cap="flat" cmpd="sng">
            <a:solidFill>
              <a:srgbClr val="00008B">
                <a:alpha val="20000"/>
              </a:srgbClr>
            </a:solidFill>
            <a:prstDash val="solid"/>
            <a:round/>
          </a:ln>
          <a:effectLst>
            <a:outerShdw blurRad="127000" dist="50800" dir="2700000" algn="tl" rotWithShape="0">
              <a:srgbClr val="00008B">
                <a:alpha val="10000"/>
              </a:srgbClr>
            </a:outerShdw>
          </a:effectLst>
        </p:spPr>
        <p:txBody>
          <a:bodyPr vert="horz" wrap="square" lIns="0" tIns="0" rIns="0" bIns="0" rtlCol="0" anchor="ctr" anchorCtr="0"/>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905000"/>
            <a:ext cx="406400" cy="406400"/>
          </a:xfrm>
          <a:prstGeom prst="rect">
            <a:avLst/>
          </a:prstGeom>
        </p:spPr>
      </p:pic>
      <p:sp>
        <p:nvSpPr>
          <p:cNvPr id="11" name="AutoShape 11"/>
          <p:cNvSpPr/>
          <p:nvPr/>
        </p:nvSpPr>
        <p:spPr>
          <a:xfrm>
            <a:off x="6985000" y="19050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核心逻辑：规范化与精准化</a:t>
            </a:r>
            <a:endParaRPr lang="en-US" sz="1100"/>
          </a:p>
        </p:txBody>
      </p:sp>
      <p:cxnSp>
        <p:nvCxnSpPr>
          <p:cNvPr id="12" name="Connector 12"/>
          <p:cNvCxnSpPr/>
          <p:nvPr/>
        </p:nvCxnSpPr>
        <p:spPr>
          <a:xfrm rot="-9291">
            <a:off x="6477009" y="2724150"/>
            <a:ext cx="4699017"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13" name="AutoShape 13"/>
          <p:cNvSpPr/>
          <p:nvPr/>
        </p:nvSpPr>
        <p:spPr>
          <a:xfrm>
            <a:off x="6477000" y="2094807"/>
            <a:ext cx="4699000" cy="3302693"/>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dirty="0" err="1">
                <a:solidFill>
                  <a:srgbClr val="000000"/>
                </a:solidFill>
                <a:latin typeface="微软雅黑"/>
                <a:ea typeface="微软雅黑"/>
                <a:cs typeface="微软雅黑"/>
                <a:sym typeface="微软雅黑"/>
              </a:rPr>
              <a:t>梳理审计的逻辑思维、政策要点、运行原理与操作机制，旨在实现审计操作的规范化、精准化与法治化</a:t>
            </a:r>
            <a:r>
              <a:rPr lang="en-US" sz="2000" b="0" i="0" u="none" strike="noStrike" dirty="0">
                <a:solidFill>
                  <a:srgbClr val="000000"/>
                </a:solidFill>
                <a:latin typeface="微软雅黑"/>
                <a:ea typeface="微软雅黑"/>
                <a:cs typeface="微软雅黑"/>
                <a:sym typeface="微软雅黑"/>
              </a:rPr>
              <a:t>。</a:t>
            </a:r>
            <a:endParaRPr lang="en-US" sz="1100" dirty="0"/>
          </a:p>
        </p:txBody>
      </p:sp>
      <p:sp>
        <p:nvSpPr>
          <p:cNvPr id="14" name="AutoShape 14"/>
          <p:cNvSpPr/>
          <p:nvPr/>
        </p:nvSpPr>
        <p:spPr>
          <a:xfrm>
            <a:off x="762000" y="5080000"/>
            <a:ext cx="10668000" cy="1651000"/>
          </a:xfrm>
          <a:prstGeom prst="roundRect">
            <a:avLst>
              <a:gd name="adj" fmla="val 7692"/>
            </a:avLst>
          </a:prstGeom>
          <a:solidFill>
            <a:srgbClr val="FFFFFF">
              <a:alpha val="90000"/>
            </a:srgbClr>
          </a:solidFill>
          <a:ln w="12700" cap="flat" cmpd="sng">
            <a:solidFill>
              <a:srgbClr val="00008B">
                <a:alpha val="20000"/>
              </a:srgbClr>
            </a:solidFill>
            <a:prstDash val="solid"/>
            <a:round/>
          </a:ln>
          <a:effectLst>
            <a:outerShdw blurRad="127000" dist="50800" dir="2700000" algn="tl" rotWithShape="0">
              <a:srgbClr val="00008B">
                <a:alpha val="10000"/>
              </a:srgbClr>
            </a:outerShdw>
          </a:effectLst>
        </p:spPr>
        <p:txBody>
          <a:bodyPr vert="horz" wrap="square" lIns="0" tIns="0" rIns="0" bIns="0" rtlCol="0" anchor="ctr" anchorCtr="0"/>
          <a:lstStyle/>
          <a:p>
            <a:pPr algn="ctr">
              <a:defRPr/>
            </a:pPr>
            <a:endParaRPr/>
          </a:p>
        </p:txBody>
      </p:sp>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5217625"/>
            <a:ext cx="406400" cy="406400"/>
          </a:xfrm>
          <a:prstGeom prst="rect">
            <a:avLst/>
          </a:prstGeom>
        </p:spPr>
      </p:pic>
      <p:sp>
        <p:nvSpPr>
          <p:cNvPr id="16" name="AutoShape 16"/>
          <p:cNvSpPr/>
          <p:nvPr/>
        </p:nvSpPr>
        <p:spPr>
          <a:xfrm>
            <a:off x="1524000" y="5234250"/>
            <a:ext cx="939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关键路径：提升审计认知</a:t>
            </a:r>
            <a:endParaRPr lang="en-US" sz="1100" dirty="0"/>
          </a:p>
        </p:txBody>
      </p:sp>
      <p:cxnSp>
        <p:nvCxnSpPr>
          <p:cNvPr id="17" name="Connector 17"/>
          <p:cNvCxnSpPr/>
          <p:nvPr/>
        </p:nvCxnSpPr>
        <p:spPr>
          <a:xfrm rot="-4297">
            <a:off x="1016004" y="5772150"/>
            <a:ext cx="10160016"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18" name="AutoShape 18"/>
          <p:cNvSpPr/>
          <p:nvPr/>
        </p:nvSpPr>
        <p:spPr>
          <a:xfrm>
            <a:off x="1016000" y="5755875"/>
            <a:ext cx="1016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smtClean="0">
                <a:solidFill>
                  <a:srgbClr val="000000"/>
                </a:solidFill>
                <a:latin typeface="微软雅黑"/>
                <a:ea typeface="微软雅黑"/>
                <a:cs typeface="微软雅黑"/>
                <a:sym typeface="微软雅黑"/>
              </a:rPr>
              <a:t>透彻理解政策法规是提升审计认知的核心</a:t>
            </a:r>
            <a:r>
              <a:rPr lang="en-US" sz="1800" b="0" i="0" u="none" strike="noStrike" dirty="0" err="1">
                <a:solidFill>
                  <a:srgbClr val="000000"/>
                </a:solidFill>
                <a:latin typeface="微软雅黑"/>
                <a:ea typeface="微软雅黑"/>
                <a:cs typeface="微软雅黑"/>
                <a:sym typeface="微软雅黑"/>
              </a:rPr>
              <a:t>，</a:t>
            </a:r>
            <a:r>
              <a:rPr lang="en-US" sz="1800" b="0" i="0" u="none" strike="noStrike" dirty="0" err="1" smtClean="0">
                <a:solidFill>
                  <a:srgbClr val="000000"/>
                </a:solidFill>
                <a:latin typeface="微软雅黑"/>
                <a:ea typeface="微软雅黑"/>
                <a:cs typeface="微软雅黑"/>
                <a:sym typeface="微软雅黑"/>
              </a:rPr>
              <a:t>这有助于更好地洞察审计使命与内在动因</a:t>
            </a:r>
            <a:r>
              <a:rPr lang="en-US" sz="1800" b="0" i="0" u="none" strike="noStrike" dirty="0" err="1">
                <a:solidFill>
                  <a:srgbClr val="000000"/>
                </a:solidFill>
                <a:latin typeface="微软雅黑"/>
                <a:ea typeface="微软雅黑"/>
                <a:cs typeface="微软雅黑"/>
                <a:sym typeface="微软雅黑"/>
              </a:rPr>
              <a:t>，</a:t>
            </a:r>
            <a:r>
              <a:rPr lang="en-US" sz="1800" b="0" i="0" u="none" strike="noStrike" dirty="0" err="1" smtClean="0">
                <a:solidFill>
                  <a:srgbClr val="000000"/>
                </a:solidFill>
                <a:latin typeface="微软雅黑"/>
                <a:ea typeface="微软雅黑"/>
                <a:cs typeface="微软雅黑"/>
                <a:sym typeface="微软雅黑"/>
              </a:rPr>
              <a:t>从而聚焦领导权力监督的本质</a:t>
            </a:r>
            <a:r>
              <a:rPr lang="zh-CN" altLang="en-US" sz="1800" b="0" i="0" u="none" strike="noStrike" dirty="0" smtClean="0">
                <a:solidFill>
                  <a:srgbClr val="000000"/>
                </a:solidFill>
                <a:latin typeface="微软雅黑"/>
                <a:ea typeface="微软雅黑"/>
                <a:cs typeface="微软雅黑"/>
                <a:sym typeface="微软雅黑"/>
              </a:rPr>
              <a:t>要求</a:t>
            </a:r>
            <a:r>
              <a:rPr lang="en-US" sz="1800" b="0" i="0" u="none" strike="noStrike" dirty="0" smtClean="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第三节 廉政失败与经济责任</a:t>
            </a:r>
            <a:endParaRPr lang="en-US" sz="1100" dirty="0"/>
          </a:p>
        </p:txBody>
      </p:sp>
      <p:sp>
        <p:nvSpPr>
          <p:cNvPr id="3" name="AutoShape 3"/>
          <p:cNvSpPr/>
          <p:nvPr/>
        </p:nvSpPr>
        <p:spPr>
          <a:xfrm>
            <a:off x="762000" y="1777999"/>
            <a:ext cx="5207000" cy="451244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89426" y="2032000"/>
            <a:ext cx="406400" cy="406400"/>
          </a:xfrm>
          <a:prstGeom prst="rect">
            <a:avLst/>
          </a:prstGeom>
        </p:spPr>
      </p:pic>
      <p:sp>
        <p:nvSpPr>
          <p:cNvPr id="5" name="AutoShape 5"/>
          <p:cNvSpPr/>
          <p:nvPr/>
        </p:nvSpPr>
        <p:spPr>
          <a:xfrm>
            <a:off x="1813034" y="2032000"/>
            <a:ext cx="3901966"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廉政失败，难辞其咎</a:t>
            </a:r>
            <a:endParaRPr lang="en-US" sz="1100" dirty="0"/>
          </a:p>
        </p:txBody>
      </p:sp>
      <p:cxnSp>
        <p:nvCxnSpPr>
          <p:cNvPr id="6" name="Connector 6"/>
          <p:cNvCxnSpPr/>
          <p:nvPr/>
        </p:nvCxnSpPr>
        <p:spPr>
          <a:xfrm rot="-9291">
            <a:off x="1016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182414" y="2667000"/>
            <a:ext cx="4319752" cy="3008586"/>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pitchFamily="34" charset="-122"/>
                <a:ea typeface="微软雅黑" pitchFamily="34" charset="-122"/>
                <a:cs typeface="微软雅黑"/>
                <a:sym typeface="微软雅黑"/>
              </a:rPr>
              <a:t>廉政失败是指组织或个人（特别是领导干部）未能保持廉洁从政从而导致腐败的状态，其</a:t>
            </a:r>
            <a:r>
              <a:rPr lang="zh-CN" altLang="en-US" sz="1800" dirty="0" smtClean="0">
                <a:latin typeface="微软雅黑" pitchFamily="34" charset="-122"/>
                <a:ea typeface="微软雅黑" pitchFamily="34" charset="-122"/>
                <a:cs typeface="微软雅黑"/>
                <a:sym typeface="微软雅黑"/>
              </a:rPr>
              <a:t>形式多样、层出不穷</a:t>
            </a:r>
            <a:r>
              <a:rPr lang="zh-CN" altLang="en-US" sz="1800" dirty="0" smtClean="0">
                <a:latin typeface="微软雅黑" pitchFamily="34" charset="-122"/>
                <a:ea typeface="微软雅黑" pitchFamily="34" charset="-122"/>
                <a:cs typeface="微软雅黑"/>
                <a:sym typeface="微软雅黑"/>
              </a:rPr>
              <a:t>。</a:t>
            </a:r>
            <a:endParaRPr lang="en-US" altLang="zh-CN" sz="1800" dirty="0" smtClean="0">
              <a:latin typeface="微软雅黑" pitchFamily="34" charset="-122"/>
              <a:ea typeface="微软雅黑" pitchFamily="34" charset="-122"/>
              <a:cs typeface="微软雅黑"/>
              <a:sym typeface="微软雅黑"/>
            </a:endParaRPr>
          </a:p>
          <a:p>
            <a:pPr>
              <a:lnSpc>
                <a:spcPct val="150000"/>
              </a:lnSpc>
              <a:defRPr/>
            </a:pPr>
            <a:r>
              <a:rPr lang="zh-CN" altLang="en-US" sz="1800" dirty="0" smtClean="0">
                <a:latin typeface="微软雅黑" pitchFamily="34" charset="-122"/>
                <a:ea typeface="微软雅黑" pitchFamily="34" charset="-122"/>
              </a:rPr>
              <a:t>领导干部是廉政建设的第一责任人，不仅自身要廉洁，更要对管辖范围内的政治生态负责。出现廉政失败，主要领导干部难辞其咎。</a:t>
            </a:r>
            <a:endParaRPr lang="en-US" sz="1800" dirty="0">
              <a:latin typeface="微软雅黑" pitchFamily="34" charset="-122"/>
              <a:ea typeface="微软雅黑" pitchFamily="34" charset="-122"/>
            </a:endParaRPr>
          </a:p>
        </p:txBody>
      </p:sp>
      <p:sp>
        <p:nvSpPr>
          <p:cNvPr id="8" name="AutoShape 8"/>
          <p:cNvSpPr/>
          <p:nvPr/>
        </p:nvSpPr>
        <p:spPr>
          <a:xfrm>
            <a:off x="6223000" y="1777999"/>
            <a:ext cx="5207000" cy="451244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629400" y="2022366"/>
            <a:ext cx="406400" cy="406400"/>
          </a:xfrm>
          <a:prstGeom prst="rect">
            <a:avLst/>
          </a:prstGeom>
        </p:spPr>
      </p:pic>
      <p:sp>
        <p:nvSpPr>
          <p:cNvPr id="10" name="AutoShape 10"/>
          <p:cNvSpPr/>
          <p:nvPr/>
        </p:nvSpPr>
        <p:spPr>
          <a:xfrm>
            <a:off x="7137400" y="2022366"/>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鉴别廉政失败及相关经济责任</a:t>
            </a:r>
            <a:endParaRPr lang="en-US" altLang="zh-CN" sz="11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12"/>
          <p:cNvSpPr/>
          <p:nvPr/>
        </p:nvSpPr>
        <p:spPr>
          <a:xfrm>
            <a:off x="6601522" y="2667000"/>
            <a:ext cx="4493941" cy="3071648"/>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a:ea typeface="微软雅黑"/>
                <a:cs typeface="微软雅黑"/>
                <a:sym typeface="微软雅黑"/>
              </a:rPr>
              <a:t>廉政责任是经济责任的基石和底线。</a:t>
            </a:r>
            <a:r>
              <a:rPr lang="zh-CN" altLang="en-US" sz="1800" dirty="0" smtClean="0">
                <a:latin typeface="微软雅黑"/>
                <a:ea typeface="微软雅黑"/>
                <a:cs typeface="微软雅黑"/>
                <a:sym typeface="微软雅黑"/>
              </a:rPr>
              <a:t>领导干部经济</a:t>
            </a:r>
            <a:r>
              <a:rPr lang="zh-CN" altLang="en-US" sz="1800" dirty="0" smtClean="0">
                <a:latin typeface="微软雅黑"/>
                <a:ea typeface="微软雅黑"/>
                <a:cs typeface="微软雅黑"/>
                <a:sym typeface="微软雅黑"/>
              </a:rPr>
              <a:t>责任的首要前提是廉洁用权。廉政失败的本质是公共权力的异化和委托</a:t>
            </a:r>
            <a:r>
              <a:rPr lang="en-US" altLang="zh-CN" sz="1800" dirty="0" smtClean="0">
                <a:latin typeface="微软雅黑"/>
                <a:ea typeface="微软雅黑"/>
                <a:cs typeface="微软雅黑"/>
                <a:sym typeface="微软雅黑"/>
              </a:rPr>
              <a:t>-</a:t>
            </a:r>
            <a:r>
              <a:rPr lang="zh-CN" altLang="en-US" sz="1800" dirty="0" smtClean="0">
                <a:latin typeface="微软雅黑"/>
                <a:ea typeface="微软雅黑"/>
                <a:cs typeface="微软雅黑"/>
                <a:sym typeface="微软雅黑"/>
              </a:rPr>
              <a:t>代理关系的破裂，意味着领导干部未能履行其“为人民服务”的根本宗旨，将公共资源视为私产，将经济权力视为私权，完全背离了经济责任的公共属性，是对受托责任的彻底背叛。</a:t>
            </a:r>
            <a:endParaRPr lang="en-US" sz="18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第四节 经营失败与经济责任</a:t>
            </a:r>
            <a:endParaRPr lang="en-US" sz="1100" dirty="0"/>
          </a:p>
        </p:txBody>
      </p:sp>
      <p:sp>
        <p:nvSpPr>
          <p:cNvPr id="3" name="AutoShape 3"/>
          <p:cNvSpPr/>
          <p:nvPr/>
        </p:nvSpPr>
        <p:spPr>
          <a:xfrm>
            <a:off x="762000" y="1777999"/>
            <a:ext cx="5207000" cy="451244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89426" y="2032000"/>
            <a:ext cx="406400" cy="406400"/>
          </a:xfrm>
          <a:prstGeom prst="rect">
            <a:avLst/>
          </a:prstGeom>
        </p:spPr>
      </p:pic>
      <p:sp>
        <p:nvSpPr>
          <p:cNvPr id="5" name="AutoShape 5"/>
          <p:cNvSpPr/>
          <p:nvPr/>
        </p:nvSpPr>
        <p:spPr>
          <a:xfrm>
            <a:off x="1813034" y="2032000"/>
            <a:ext cx="3901966"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sym typeface="微软雅黑"/>
              </a:rPr>
              <a:t>经营失败绝不是偶然的</a:t>
            </a:r>
            <a:endParaRPr lang="en-US" sz="1100" dirty="0"/>
          </a:p>
        </p:txBody>
      </p:sp>
      <p:cxnSp>
        <p:nvCxnSpPr>
          <p:cNvPr id="6" name="Connector 6"/>
          <p:cNvCxnSpPr/>
          <p:nvPr/>
        </p:nvCxnSpPr>
        <p:spPr>
          <a:xfrm rot="-9291">
            <a:off x="1016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182414" y="2667000"/>
            <a:ext cx="4415498" cy="3008586"/>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a:ea typeface="微软雅黑"/>
                <a:cs typeface="微软雅黑"/>
                <a:sym typeface="微软雅黑"/>
              </a:rPr>
              <a:t>经营</a:t>
            </a:r>
            <a:r>
              <a:rPr lang="zh-CN" altLang="en-US" sz="1800" dirty="0" smtClean="0">
                <a:latin typeface="微软雅黑"/>
                <a:ea typeface="微软雅黑"/>
                <a:cs typeface="微软雅黑"/>
                <a:sym typeface="微软雅黑"/>
              </a:rPr>
              <a:t>失败是指领导干部未能有效运营其拥有的</a:t>
            </a:r>
            <a:r>
              <a:rPr lang="zh-CN" altLang="en-US" sz="1800" dirty="0" smtClean="0">
                <a:latin typeface="微软雅黑"/>
                <a:ea typeface="微软雅黑"/>
                <a:cs typeface="微软雅黑"/>
                <a:sym typeface="微软雅黑"/>
              </a:rPr>
              <a:t>资源以实现</a:t>
            </a:r>
            <a:r>
              <a:rPr lang="zh-CN" altLang="en-US" sz="1800" dirty="0" smtClean="0">
                <a:latin typeface="微软雅黑"/>
                <a:ea typeface="微软雅黑"/>
                <a:cs typeface="微软雅黑"/>
                <a:sym typeface="微软雅黑"/>
              </a:rPr>
              <a:t>其经营目标，导致组织效能严重低下、持续亏损、市场竞争力丧失，甚至无法存续的</a:t>
            </a:r>
            <a:r>
              <a:rPr lang="zh-CN" altLang="en-US" sz="1800" dirty="0" smtClean="0">
                <a:latin typeface="微软雅黑"/>
                <a:ea typeface="微软雅黑"/>
                <a:cs typeface="微软雅黑"/>
                <a:sym typeface="微软雅黑"/>
              </a:rPr>
              <a:t>状态。</a:t>
            </a:r>
          </a:p>
          <a:p>
            <a:pPr>
              <a:lnSpc>
                <a:spcPct val="150000"/>
              </a:lnSpc>
              <a:defRPr/>
            </a:pPr>
            <a:r>
              <a:rPr lang="zh-CN" altLang="en-US" sz="1800" dirty="0" smtClean="0">
                <a:latin typeface="微软雅黑"/>
                <a:ea typeface="微软雅黑"/>
                <a:cs typeface="微软雅黑"/>
                <a:sym typeface="微软雅黑"/>
              </a:rPr>
              <a:t>经营失败的本质涵盖了从战略决策、日常运营到核心价值创造的整个链条的失败，其表现是多维度的。</a:t>
            </a:r>
            <a:endParaRPr lang="zh-CN" altLang="en-US" sz="1800" dirty="0" smtClean="0">
              <a:latin typeface="微软雅黑"/>
              <a:ea typeface="微软雅黑"/>
              <a:cs typeface="微软雅黑"/>
              <a:sym typeface="微软雅黑"/>
            </a:endParaRPr>
          </a:p>
        </p:txBody>
      </p:sp>
      <p:sp>
        <p:nvSpPr>
          <p:cNvPr id="8" name="AutoShape 8"/>
          <p:cNvSpPr/>
          <p:nvPr/>
        </p:nvSpPr>
        <p:spPr>
          <a:xfrm>
            <a:off x="6223000" y="1777999"/>
            <a:ext cx="5207000" cy="451244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2032000"/>
            <a:ext cx="406400" cy="406400"/>
          </a:xfrm>
          <a:prstGeom prst="rect">
            <a:avLst/>
          </a:prstGeom>
        </p:spPr>
      </p:pic>
      <p:sp>
        <p:nvSpPr>
          <p:cNvPr id="10" name="AutoShape 10"/>
          <p:cNvSpPr/>
          <p:nvPr/>
        </p:nvSpPr>
        <p:spPr>
          <a:xfrm>
            <a:off x="6985000" y="2032000"/>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鉴别经营失败及相关经济责任</a:t>
            </a:r>
            <a:endParaRPr lang="en-US" altLang="zh-CN" sz="11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12"/>
          <p:cNvSpPr/>
          <p:nvPr/>
        </p:nvSpPr>
        <p:spPr>
          <a:xfrm>
            <a:off x="6579220" y="2667000"/>
            <a:ext cx="4596780" cy="3071648"/>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a:ea typeface="微软雅黑"/>
                <a:cs typeface="微软雅黑"/>
                <a:sym typeface="微软雅黑"/>
              </a:rPr>
              <a:t>经营失败是</a:t>
            </a:r>
            <a:r>
              <a:rPr lang="zh-CN" altLang="en-US" sz="1800" dirty="0" smtClean="0">
                <a:latin typeface="微软雅黑"/>
                <a:ea typeface="微软雅黑"/>
                <a:cs typeface="微软雅黑"/>
                <a:sym typeface="微软雅黑"/>
              </a:rPr>
              <a:t>组织的船“偏航或触礁”。领导干部</a:t>
            </a:r>
            <a:r>
              <a:rPr lang="zh-CN" altLang="en-US" sz="1800" dirty="0" smtClean="0">
                <a:latin typeface="微软雅黑"/>
                <a:ea typeface="微软雅黑"/>
                <a:cs typeface="微软雅黑"/>
                <a:sym typeface="微软雅黑"/>
              </a:rPr>
              <a:t>就是</a:t>
            </a:r>
            <a:r>
              <a:rPr lang="zh-CN" altLang="en-US" sz="1800" dirty="0" smtClean="0">
                <a:latin typeface="微软雅黑"/>
                <a:ea typeface="微软雅黑"/>
                <a:cs typeface="微软雅黑"/>
                <a:sym typeface="微软雅黑"/>
              </a:rPr>
              <a:t>“船长”，无论</a:t>
            </a:r>
            <a:r>
              <a:rPr lang="zh-CN" altLang="en-US" sz="1800" dirty="0" smtClean="0">
                <a:latin typeface="微软雅黑"/>
                <a:ea typeface="微软雅黑"/>
                <a:cs typeface="微软雅黑"/>
                <a:sym typeface="微软雅黑"/>
              </a:rPr>
              <a:t>是亲自下达了错误的指令（战略决策），还是管理不善导致船员内讧、设备失修等（运营管理），或是未能预见前方的风暴（风险防控），他都对最终的失败负有不可推卸的责任。经济责任审计就是要评价这位“船长”是否称职，并通过多维度、溯因式的综合分析予以穿透。</a:t>
            </a:r>
            <a:endParaRPr lang="en-US" sz="18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第五节 财务失败与经济责任</a:t>
            </a:r>
            <a:endParaRPr lang="en-US" sz="1100" dirty="0"/>
          </a:p>
        </p:txBody>
      </p:sp>
      <p:sp>
        <p:nvSpPr>
          <p:cNvPr id="3" name="AutoShape 3"/>
          <p:cNvSpPr/>
          <p:nvPr/>
        </p:nvSpPr>
        <p:spPr>
          <a:xfrm>
            <a:off x="762000" y="1777999"/>
            <a:ext cx="5207000" cy="451244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89426" y="2032000"/>
            <a:ext cx="406400" cy="406400"/>
          </a:xfrm>
          <a:prstGeom prst="rect">
            <a:avLst/>
          </a:prstGeom>
        </p:spPr>
      </p:pic>
      <p:sp>
        <p:nvSpPr>
          <p:cNvPr id="5" name="AutoShape 5"/>
          <p:cNvSpPr/>
          <p:nvPr/>
        </p:nvSpPr>
        <p:spPr>
          <a:xfrm>
            <a:off x="1813034" y="2032000"/>
            <a:ext cx="3901966"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sym typeface="微软雅黑"/>
              </a:rPr>
              <a:t>财务失败</a:t>
            </a:r>
            <a:r>
              <a:rPr lang="zh-CN" altLang="en-US" sz="2000" b="1" dirty="0" smtClean="0">
                <a:latin typeface="微软雅黑"/>
                <a:ea typeface="微软雅黑"/>
                <a:sym typeface="微软雅黑"/>
              </a:rPr>
              <a:t>总有</a:t>
            </a:r>
            <a:r>
              <a:rPr lang="zh-CN" altLang="en-US" sz="2000" b="1" dirty="0" smtClean="0">
                <a:latin typeface="微软雅黑"/>
                <a:ea typeface="微软雅黑"/>
                <a:sym typeface="微软雅黑"/>
              </a:rPr>
              <a:t>原因</a:t>
            </a:r>
            <a:endParaRPr lang="en-US" sz="1100" dirty="0"/>
          </a:p>
        </p:txBody>
      </p:sp>
      <p:cxnSp>
        <p:nvCxnSpPr>
          <p:cNvPr id="6" name="Connector 6"/>
          <p:cNvCxnSpPr/>
          <p:nvPr/>
        </p:nvCxnSpPr>
        <p:spPr>
          <a:xfrm rot="-9291">
            <a:off x="1016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182413" y="2667000"/>
            <a:ext cx="4404347" cy="3008586"/>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a:ea typeface="微软雅黑"/>
                <a:cs typeface="微软雅黑"/>
                <a:sym typeface="微软雅黑"/>
              </a:rPr>
              <a:t>财务</a:t>
            </a:r>
            <a:r>
              <a:rPr lang="zh-CN" altLang="en-US" sz="1800" dirty="0" smtClean="0">
                <a:latin typeface="微软雅黑"/>
                <a:ea typeface="微软雅黑"/>
                <a:cs typeface="微软雅黑"/>
                <a:sym typeface="微软雅黑"/>
              </a:rPr>
              <a:t>失败是指一个组织的财务管理体系未能实现其财务目标，导致财务状况恶化、资源利用低效、目标无法达成，甚至引发严重负面后果的状态。财务失败是“果”，领导干部未能正确履行经济责任是“因”。审计与问</a:t>
            </a:r>
            <a:r>
              <a:rPr lang="zh-CN" altLang="en-US" sz="1800" dirty="0" smtClean="0">
                <a:latin typeface="微软雅黑"/>
                <a:ea typeface="微软雅黑"/>
                <a:cs typeface="微软雅黑"/>
                <a:sym typeface="微软雅黑"/>
              </a:rPr>
              <a:t>责通过</a:t>
            </a:r>
            <a:r>
              <a:rPr lang="zh-CN" altLang="en-US" sz="1800" dirty="0" smtClean="0">
                <a:latin typeface="微软雅黑"/>
                <a:ea typeface="微软雅黑"/>
                <a:cs typeface="微软雅黑"/>
                <a:sym typeface="微软雅黑"/>
              </a:rPr>
              <a:t>分析这个</a:t>
            </a:r>
            <a:r>
              <a:rPr lang="zh-CN" altLang="en-US" sz="1800" dirty="0" smtClean="0">
                <a:latin typeface="微软雅黑"/>
                <a:ea typeface="微软雅黑"/>
                <a:cs typeface="微软雅黑"/>
                <a:sym typeface="微软雅黑"/>
              </a:rPr>
              <a:t>“果”去</a:t>
            </a:r>
            <a:r>
              <a:rPr lang="zh-CN" altLang="en-US" sz="1800" dirty="0" smtClean="0">
                <a:latin typeface="微软雅黑"/>
                <a:ea typeface="微软雅黑"/>
                <a:cs typeface="微软雅黑"/>
                <a:sym typeface="微软雅黑"/>
              </a:rPr>
              <a:t>追溯和界定领导干部应当承担的那个“因”的责任。</a:t>
            </a:r>
            <a:endParaRPr lang="en-US" sz="1800" dirty="0"/>
          </a:p>
        </p:txBody>
      </p:sp>
      <p:sp>
        <p:nvSpPr>
          <p:cNvPr id="8" name="AutoShape 8"/>
          <p:cNvSpPr/>
          <p:nvPr/>
        </p:nvSpPr>
        <p:spPr>
          <a:xfrm>
            <a:off x="6255593" y="1777999"/>
            <a:ext cx="5207000" cy="451244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684657" y="2057401"/>
            <a:ext cx="406400" cy="406400"/>
          </a:xfrm>
          <a:prstGeom prst="rect">
            <a:avLst/>
          </a:prstGeom>
        </p:spPr>
      </p:pic>
      <p:sp>
        <p:nvSpPr>
          <p:cNvPr id="10" name="AutoShape 10"/>
          <p:cNvSpPr/>
          <p:nvPr/>
        </p:nvSpPr>
        <p:spPr>
          <a:xfrm>
            <a:off x="7174450" y="2057401"/>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鉴别财务失败及相关经济责任</a:t>
            </a:r>
            <a:endParaRPr lang="en-US" altLang="zh-CN" sz="1100" dirty="0"/>
          </a:p>
        </p:txBody>
      </p:sp>
      <p:cxnSp>
        <p:nvCxnSpPr>
          <p:cNvPr id="11" name="Connector 11"/>
          <p:cNvCxnSpPr/>
          <p:nvPr/>
        </p:nvCxnSpPr>
        <p:spPr>
          <a:xfrm rot="-9291">
            <a:off x="6477009" y="25209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12"/>
          <p:cNvSpPr/>
          <p:nvPr/>
        </p:nvSpPr>
        <p:spPr>
          <a:xfrm>
            <a:off x="6601522" y="2603938"/>
            <a:ext cx="4460488" cy="3161242"/>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a:ea typeface="微软雅黑"/>
                <a:cs typeface="微软雅黑"/>
                <a:sym typeface="微软雅黑"/>
              </a:rPr>
              <a:t>财务</a:t>
            </a:r>
            <a:r>
              <a:rPr lang="zh-CN" altLang="en-US" sz="1800" dirty="0" smtClean="0">
                <a:latin typeface="微软雅黑"/>
                <a:ea typeface="微软雅黑"/>
                <a:cs typeface="微软雅黑"/>
                <a:sym typeface="微软雅黑"/>
              </a:rPr>
              <a:t>失败“重症”的</a:t>
            </a:r>
            <a:r>
              <a:rPr lang="zh-CN" altLang="en-US" sz="1800" dirty="0" smtClean="0">
                <a:latin typeface="微软雅黑"/>
                <a:ea typeface="微软雅黑"/>
                <a:cs typeface="微软雅黑"/>
                <a:sym typeface="微软雅黑"/>
              </a:rPr>
              <a:t>背后潜藏</a:t>
            </a:r>
            <a:r>
              <a:rPr lang="zh-CN" altLang="en-US" sz="1800" dirty="0" smtClean="0">
                <a:latin typeface="微软雅黑"/>
                <a:ea typeface="微软雅黑"/>
                <a:cs typeface="微软雅黑"/>
                <a:sym typeface="微软雅黑"/>
              </a:rPr>
              <a:t>着领导干部经济责任履行的“病因”。领导干部</a:t>
            </a:r>
            <a:r>
              <a:rPr lang="zh-CN" altLang="en-US" sz="1800" dirty="0" smtClean="0">
                <a:latin typeface="微软雅黑"/>
                <a:ea typeface="微软雅黑"/>
                <a:cs typeface="微软雅黑"/>
                <a:sym typeface="微软雅黑"/>
              </a:rPr>
              <a:t>拥有财务</a:t>
            </a:r>
            <a:r>
              <a:rPr lang="zh-CN" altLang="en-US" sz="1800" dirty="0" smtClean="0">
                <a:latin typeface="微软雅黑"/>
                <a:ea typeface="微软雅黑"/>
                <a:cs typeface="微软雅黑"/>
                <a:sym typeface="微软雅黑"/>
              </a:rPr>
              <a:t>决策和资金调度权，必须对财务失败的后果承担责任。无论</a:t>
            </a:r>
            <a:r>
              <a:rPr lang="zh-CN" altLang="en-US" sz="1800" dirty="0" smtClean="0">
                <a:latin typeface="微软雅黑"/>
                <a:ea typeface="微软雅黑"/>
                <a:cs typeface="微软雅黑"/>
                <a:sym typeface="微软雅黑"/>
              </a:rPr>
              <a:t>是其</a:t>
            </a:r>
            <a:r>
              <a:rPr lang="zh-CN" altLang="en-US" sz="1800" dirty="0" smtClean="0">
                <a:latin typeface="微软雅黑"/>
                <a:ea typeface="微软雅黑"/>
                <a:cs typeface="微软雅黑"/>
                <a:sym typeface="微软雅黑"/>
              </a:rPr>
              <a:t>财务决策</a:t>
            </a:r>
            <a:r>
              <a:rPr lang="zh-CN" altLang="en-US" sz="1800" dirty="0" smtClean="0">
                <a:latin typeface="微软雅黑"/>
                <a:ea typeface="微软雅黑"/>
                <a:cs typeface="微软雅黑"/>
                <a:sym typeface="微软雅黑"/>
              </a:rPr>
              <a:t>失误还是</a:t>
            </a:r>
            <a:r>
              <a:rPr lang="zh-CN" altLang="en-US" sz="1800" dirty="0" smtClean="0">
                <a:latin typeface="微软雅黑"/>
                <a:ea typeface="微软雅黑"/>
                <a:cs typeface="微软雅黑"/>
                <a:sym typeface="微软雅黑"/>
              </a:rPr>
              <a:t>个人廉政问题所导致的失败，都直接指向其经济责任履行不当，并存在紧密的因果和权责关系。</a:t>
            </a:r>
            <a:endParaRPr lang="en-US" sz="18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第六节 企业失败与经济责任</a:t>
            </a:r>
            <a:endParaRPr lang="en-US" sz="1100" dirty="0"/>
          </a:p>
        </p:txBody>
      </p:sp>
      <p:sp>
        <p:nvSpPr>
          <p:cNvPr id="3" name="AutoShape 3"/>
          <p:cNvSpPr/>
          <p:nvPr/>
        </p:nvSpPr>
        <p:spPr>
          <a:xfrm>
            <a:off x="746234" y="1777999"/>
            <a:ext cx="5207000" cy="451244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dirty="0"/>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89426" y="2032000"/>
            <a:ext cx="406400" cy="406400"/>
          </a:xfrm>
          <a:prstGeom prst="rect">
            <a:avLst/>
          </a:prstGeom>
        </p:spPr>
      </p:pic>
      <p:sp>
        <p:nvSpPr>
          <p:cNvPr id="5" name="AutoShape 5"/>
          <p:cNvSpPr/>
          <p:nvPr/>
        </p:nvSpPr>
        <p:spPr>
          <a:xfrm>
            <a:off x="1813034" y="2032000"/>
            <a:ext cx="3901966"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企业失败是复杂的系统问题</a:t>
            </a:r>
            <a:endParaRPr lang="en-US" altLang="en-US" sz="2000" b="1" dirty="0">
              <a:latin typeface="微软雅黑"/>
              <a:ea typeface="微软雅黑"/>
              <a:cs typeface="微软雅黑"/>
              <a:sym typeface="微软雅黑"/>
            </a:endParaRPr>
          </a:p>
        </p:txBody>
      </p:sp>
      <p:cxnSp>
        <p:nvCxnSpPr>
          <p:cNvPr id="6" name="Connector 6"/>
          <p:cNvCxnSpPr/>
          <p:nvPr/>
        </p:nvCxnSpPr>
        <p:spPr>
          <a:xfrm rot="-9291">
            <a:off x="1016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182414" y="2667000"/>
            <a:ext cx="4393196" cy="3308130"/>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a:ea typeface="微软雅黑"/>
                <a:cs typeface="微软雅黑"/>
                <a:sym typeface="微软雅黑"/>
              </a:rPr>
              <a:t>领导干部</a:t>
            </a:r>
            <a:r>
              <a:rPr lang="zh-CN" altLang="en-US" sz="1800" dirty="0" smtClean="0">
                <a:latin typeface="微软雅黑"/>
                <a:ea typeface="微软雅黑"/>
                <a:cs typeface="微软雅黑"/>
                <a:sym typeface="微软雅黑"/>
              </a:rPr>
              <a:t>是企业命运的“承担者”，被视为“受托人”和“掌舵者”，其责任贯穿企业从生到</a:t>
            </a:r>
            <a:r>
              <a:rPr lang="zh-CN" altLang="en-US" sz="1800" dirty="0" smtClean="0">
                <a:latin typeface="微软雅黑"/>
                <a:ea typeface="微软雅黑"/>
                <a:cs typeface="微软雅黑"/>
                <a:sym typeface="微软雅黑"/>
              </a:rPr>
              <a:t>死的全</a:t>
            </a:r>
            <a:r>
              <a:rPr lang="zh-CN" altLang="en-US" sz="1800" dirty="0" smtClean="0">
                <a:latin typeface="微软雅黑"/>
                <a:ea typeface="微软雅黑"/>
                <a:cs typeface="微软雅黑"/>
                <a:sym typeface="微软雅黑"/>
              </a:rPr>
              <a:t>过程</a:t>
            </a:r>
            <a:r>
              <a:rPr lang="zh-CN" altLang="en-US" sz="1800" dirty="0" smtClean="0">
                <a:latin typeface="微软雅黑"/>
                <a:ea typeface="微软雅黑"/>
                <a:cs typeface="微软雅黑"/>
                <a:sym typeface="微软雅黑"/>
              </a:rPr>
              <a:t>。在某种</a:t>
            </a:r>
            <a:r>
              <a:rPr lang="zh-CN" altLang="en-US" sz="1800" dirty="0" smtClean="0">
                <a:latin typeface="微软雅黑"/>
                <a:ea typeface="微软雅黑"/>
                <a:cs typeface="微软雅黑"/>
                <a:sym typeface="微软雅黑"/>
              </a:rPr>
              <a:t>意义上，企业失败是对领导干部经济责任履行情况的“终极审判”。</a:t>
            </a:r>
            <a:r>
              <a:rPr lang="zh-CN" altLang="en-US" sz="1800" dirty="0" smtClean="0">
                <a:latin typeface="微软雅黑"/>
                <a:ea typeface="微软雅黑"/>
                <a:cs typeface="微软雅黑"/>
                <a:sym typeface="微软雅黑"/>
              </a:rPr>
              <a:t>一家企业</a:t>
            </a:r>
            <a:r>
              <a:rPr lang="zh-CN" altLang="en-US" sz="1800" dirty="0" smtClean="0">
                <a:latin typeface="微软雅黑"/>
                <a:ea typeface="微软雅黑"/>
                <a:cs typeface="微软雅黑"/>
                <a:sym typeface="微软雅黑"/>
              </a:rPr>
              <a:t>的</a:t>
            </a:r>
            <a:r>
              <a:rPr lang="zh-CN" altLang="en-US" sz="1800" dirty="0" smtClean="0">
                <a:latin typeface="微软雅黑"/>
                <a:ea typeface="微软雅黑"/>
                <a:cs typeface="微软雅黑"/>
                <a:sym typeface="微软雅黑"/>
              </a:rPr>
              <a:t>覆灭必然</a:t>
            </a:r>
            <a:r>
              <a:rPr lang="zh-CN" altLang="en-US" sz="1800" dirty="0" smtClean="0">
                <a:latin typeface="微软雅黑"/>
                <a:ea typeface="微软雅黑"/>
                <a:cs typeface="微软雅黑"/>
                <a:sym typeface="微软雅黑"/>
              </a:rPr>
              <a:t>意味着其领导层的经济责任</a:t>
            </a:r>
            <a:r>
              <a:rPr lang="zh-CN" altLang="en-US" sz="1800" dirty="0" smtClean="0">
                <a:latin typeface="微软雅黑"/>
                <a:ea typeface="微软雅黑"/>
                <a:cs typeface="微软雅黑"/>
                <a:sym typeface="微软雅黑"/>
              </a:rPr>
              <a:t>履行全面</a:t>
            </a:r>
            <a:r>
              <a:rPr lang="zh-CN" altLang="en-US" sz="1800" dirty="0" smtClean="0">
                <a:latin typeface="微软雅黑"/>
                <a:ea typeface="微软雅黑"/>
                <a:cs typeface="微软雅黑"/>
                <a:sym typeface="微软雅黑"/>
              </a:rPr>
              <a:t>、彻底的失败。这种最终、最严重的</a:t>
            </a:r>
            <a:r>
              <a:rPr lang="zh-CN" altLang="en-US" sz="1800" dirty="0" smtClean="0">
                <a:latin typeface="微软雅黑"/>
                <a:ea typeface="微软雅黑"/>
                <a:cs typeface="微软雅黑"/>
                <a:sym typeface="微软雅黑"/>
              </a:rPr>
              <a:t>后果与</a:t>
            </a:r>
            <a:r>
              <a:rPr lang="zh-CN" altLang="en-US" sz="1800" dirty="0" smtClean="0">
                <a:latin typeface="微软雅黑"/>
                <a:ea typeface="微软雅黑"/>
                <a:cs typeface="微软雅黑"/>
                <a:sym typeface="微软雅黑"/>
              </a:rPr>
              <a:t>领导干部经济责任的关系最为直接和深刻。</a:t>
            </a:r>
            <a:endParaRPr lang="en-US" sz="1800" dirty="0"/>
          </a:p>
        </p:txBody>
      </p:sp>
      <p:sp>
        <p:nvSpPr>
          <p:cNvPr id="8" name="AutoShape 8"/>
          <p:cNvSpPr/>
          <p:nvPr/>
        </p:nvSpPr>
        <p:spPr>
          <a:xfrm>
            <a:off x="6223000" y="1777999"/>
            <a:ext cx="5207000" cy="451244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680200" y="2044701"/>
            <a:ext cx="406400" cy="406400"/>
          </a:xfrm>
          <a:prstGeom prst="rect">
            <a:avLst/>
          </a:prstGeom>
        </p:spPr>
      </p:pic>
      <p:sp>
        <p:nvSpPr>
          <p:cNvPr id="10" name="AutoShape 10"/>
          <p:cNvSpPr/>
          <p:nvPr/>
        </p:nvSpPr>
        <p:spPr>
          <a:xfrm>
            <a:off x="7162800" y="2044701"/>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鉴别企业失败及相关经济责任</a:t>
            </a:r>
            <a:endParaRPr lang="en-US" sz="11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12"/>
          <p:cNvSpPr/>
          <p:nvPr/>
        </p:nvSpPr>
        <p:spPr>
          <a:xfrm>
            <a:off x="6601522" y="2666999"/>
            <a:ext cx="4427034" cy="3308131"/>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800" dirty="0" smtClean="0">
                <a:latin typeface="微软雅黑"/>
                <a:ea typeface="微软雅黑"/>
                <a:cs typeface="微软雅黑"/>
                <a:sym typeface="微软雅黑"/>
              </a:rPr>
              <a:t>企业失败的本质是企业生命体的系统机能衰竭，这不仅是财务上的破产（结果），更是公司治理的失控、商业模式的失败和核心竞争力的丧失，其表现可能是层层递进、由里及外的“失败谱系”。领导失责与企业失败之间存在紧密的因果逻辑，这种关系往往通过决策链、文化传导和制度执行等层面逐级放大，最终导致企业系统性失败。</a:t>
            </a:r>
            <a:endParaRPr lang="en-US" sz="18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第七节 失败病理演绎与责任追究</a:t>
            </a:r>
            <a:endParaRPr lang="en-US" sz="1100"/>
          </a:p>
        </p:txBody>
      </p:sp>
      <p:sp>
        <p:nvSpPr>
          <p:cNvPr id="3" name="AutoShape 3"/>
          <p:cNvSpPr/>
          <p:nvPr/>
        </p:nvSpPr>
        <p:spPr>
          <a:xfrm>
            <a:off x="762000" y="1778000"/>
            <a:ext cx="2476500" cy="3251200"/>
          </a:xfrm>
          <a:prstGeom prst="roundRect">
            <a:avLst>
              <a:gd name="adj" fmla="val 5128"/>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739900" y="2032000"/>
            <a:ext cx="508000" cy="508000"/>
          </a:xfrm>
          <a:prstGeom prst="rect">
            <a:avLst/>
          </a:prstGeom>
        </p:spPr>
      </p:pic>
      <p:sp>
        <p:nvSpPr>
          <p:cNvPr id="5" name="AutoShape 5"/>
          <p:cNvSpPr/>
          <p:nvPr/>
        </p:nvSpPr>
        <p:spPr>
          <a:xfrm>
            <a:off x="889000" y="2667000"/>
            <a:ext cx="22225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失职是点</a:t>
            </a:r>
            <a:endParaRPr lang="en-US" sz="1100"/>
          </a:p>
        </p:txBody>
      </p:sp>
      <p:cxnSp>
        <p:nvCxnSpPr>
          <p:cNvPr id="6" name="Connector 6"/>
          <p:cNvCxnSpPr/>
          <p:nvPr/>
        </p:nvCxnSpPr>
        <p:spPr>
          <a:xfrm rot="-22178">
            <a:off x="1016020" y="3105150"/>
            <a:ext cx="19685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7" name="AutoShape 7"/>
          <p:cNvSpPr/>
          <p:nvPr/>
        </p:nvSpPr>
        <p:spPr>
          <a:xfrm>
            <a:off x="1015998" y="3238500"/>
            <a:ext cx="1968543" cy="1233139"/>
          </a:xfrm>
          <a:prstGeom prst="rect">
            <a:avLst/>
          </a:prstGeom>
          <a:noFill/>
          <a:ln w="12700" cap="flat" cmpd="sng">
            <a:noFill/>
            <a:prstDash val="solid"/>
            <a:round/>
          </a:ln>
        </p:spPr>
        <p:txBody>
          <a:bodyPr vert="horz" wrap="square" lIns="0" tIns="0" rIns="0" bIns="0" rtlCol="0" anchor="ctr" anchorCtr="0"/>
          <a:lstStyle/>
          <a:p>
            <a:pPr indent="0" algn="just">
              <a:lnSpc>
                <a:spcPts val="2500"/>
              </a:lnSpc>
              <a:defRPr/>
            </a:pPr>
            <a:r>
              <a:rPr lang="en-US" sz="1600" b="0" i="0" u="none" strike="noStrike" dirty="0" err="1">
                <a:solidFill>
                  <a:srgbClr val="000000"/>
                </a:solidFill>
                <a:latin typeface="微软雅黑"/>
                <a:ea typeface="微软雅黑"/>
                <a:cs typeface="微软雅黑"/>
                <a:sym typeface="微软雅黑"/>
              </a:rPr>
              <a:t>从一个具体的、微小的失职行为开始，这是问题的起源</a:t>
            </a:r>
            <a:r>
              <a:rPr lang="en-US" sz="1600" b="0" i="0" u="none" strike="noStrike" dirty="0">
                <a:solidFill>
                  <a:srgbClr val="000000"/>
                </a:solidFill>
                <a:latin typeface="微软雅黑"/>
                <a:ea typeface="微软雅黑"/>
                <a:cs typeface="微软雅黑"/>
                <a:sym typeface="微软雅黑"/>
              </a:rPr>
              <a:t>。</a:t>
            </a:r>
            <a:endParaRPr lang="en-US" sz="1600" dirty="0"/>
          </a:p>
        </p:txBody>
      </p:sp>
      <p:sp>
        <p:nvSpPr>
          <p:cNvPr id="8" name="AutoShape 8"/>
          <p:cNvSpPr/>
          <p:nvPr/>
        </p:nvSpPr>
        <p:spPr>
          <a:xfrm>
            <a:off x="3492500" y="1778000"/>
            <a:ext cx="2476500" cy="3251200"/>
          </a:xfrm>
          <a:prstGeom prst="roundRect">
            <a:avLst>
              <a:gd name="adj" fmla="val 5128"/>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470400" y="2032000"/>
            <a:ext cx="508000" cy="508000"/>
          </a:xfrm>
          <a:prstGeom prst="rect">
            <a:avLst/>
          </a:prstGeom>
        </p:spPr>
      </p:pic>
      <p:sp>
        <p:nvSpPr>
          <p:cNvPr id="10" name="AutoShape 10"/>
          <p:cNvSpPr/>
          <p:nvPr/>
        </p:nvSpPr>
        <p:spPr>
          <a:xfrm>
            <a:off x="3619500" y="2667000"/>
            <a:ext cx="22225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失责是线</a:t>
            </a:r>
            <a:endParaRPr lang="en-US" sz="1100"/>
          </a:p>
        </p:txBody>
      </p:sp>
      <p:cxnSp>
        <p:nvCxnSpPr>
          <p:cNvPr id="11" name="Connector 11"/>
          <p:cNvCxnSpPr/>
          <p:nvPr/>
        </p:nvCxnSpPr>
        <p:spPr>
          <a:xfrm rot="-22178">
            <a:off x="3746520" y="3105150"/>
            <a:ext cx="19685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12" name="AutoShape 12"/>
          <p:cNvSpPr/>
          <p:nvPr/>
        </p:nvSpPr>
        <p:spPr>
          <a:xfrm>
            <a:off x="3746498" y="3238500"/>
            <a:ext cx="1968543" cy="1233139"/>
          </a:xfrm>
          <a:prstGeom prst="rect">
            <a:avLst/>
          </a:prstGeom>
          <a:noFill/>
          <a:ln w="12700" cap="flat" cmpd="sng">
            <a:noFill/>
            <a:prstDash val="solid"/>
            <a:round/>
          </a:ln>
        </p:spPr>
        <p:txBody>
          <a:bodyPr vert="horz" wrap="square" lIns="0" tIns="0" rIns="0" bIns="0" rtlCol="0" anchor="ctr" anchorCtr="0"/>
          <a:lstStyle/>
          <a:p>
            <a:pPr indent="0" algn="just">
              <a:lnSpc>
                <a:spcPts val="2500"/>
              </a:lnSpc>
              <a:defRPr/>
            </a:pPr>
            <a:r>
              <a:rPr lang="en-US" sz="1600" dirty="0" err="1">
                <a:latin typeface="微软雅黑"/>
                <a:ea typeface="微软雅黑"/>
                <a:cs typeface="微软雅黑"/>
                <a:sym typeface="微软雅黑"/>
              </a:rPr>
              <a:t>失职未被纠正，沿着责任链条蔓延，</a:t>
            </a:r>
            <a:r>
              <a:rPr lang="en-US" sz="1600" dirty="0" err="1" smtClean="0">
                <a:latin typeface="微软雅黑"/>
                <a:ea typeface="微软雅黑"/>
                <a:cs typeface="微软雅黑"/>
                <a:sym typeface="微软雅黑"/>
              </a:rPr>
              <a:t>形成系统性失责</a:t>
            </a:r>
            <a:r>
              <a:rPr lang="en-US" sz="1600" dirty="0">
                <a:latin typeface="微软雅黑"/>
                <a:ea typeface="微软雅黑"/>
                <a:cs typeface="微软雅黑"/>
                <a:sym typeface="微软雅黑"/>
              </a:rPr>
              <a:t>。</a:t>
            </a:r>
            <a:endParaRPr lang="en-US" sz="1600" dirty="0">
              <a:latin typeface="微软雅黑"/>
              <a:ea typeface="微软雅黑"/>
              <a:cs typeface="微软雅黑"/>
            </a:endParaRPr>
          </a:p>
        </p:txBody>
      </p:sp>
      <p:sp>
        <p:nvSpPr>
          <p:cNvPr id="13" name="AutoShape 13"/>
          <p:cNvSpPr/>
          <p:nvPr/>
        </p:nvSpPr>
        <p:spPr>
          <a:xfrm>
            <a:off x="6223000" y="1778000"/>
            <a:ext cx="2476500" cy="3251200"/>
          </a:xfrm>
          <a:prstGeom prst="roundRect">
            <a:avLst>
              <a:gd name="adj" fmla="val 5128"/>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200900" y="2032000"/>
            <a:ext cx="508000" cy="508000"/>
          </a:xfrm>
          <a:prstGeom prst="rect">
            <a:avLst/>
          </a:prstGeom>
        </p:spPr>
      </p:pic>
      <p:sp>
        <p:nvSpPr>
          <p:cNvPr id="15" name="AutoShape 15"/>
          <p:cNvSpPr/>
          <p:nvPr/>
        </p:nvSpPr>
        <p:spPr>
          <a:xfrm>
            <a:off x="6350000" y="2667000"/>
            <a:ext cx="22225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失控是面</a:t>
            </a:r>
            <a:endParaRPr lang="en-US" sz="1100"/>
          </a:p>
        </p:txBody>
      </p:sp>
      <p:cxnSp>
        <p:nvCxnSpPr>
          <p:cNvPr id="16" name="Connector 16"/>
          <p:cNvCxnSpPr/>
          <p:nvPr/>
        </p:nvCxnSpPr>
        <p:spPr>
          <a:xfrm rot="-22178">
            <a:off x="6477020" y="3105150"/>
            <a:ext cx="19685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17" name="AutoShape 17"/>
          <p:cNvSpPr/>
          <p:nvPr/>
        </p:nvSpPr>
        <p:spPr>
          <a:xfrm>
            <a:off x="6476998" y="3238500"/>
            <a:ext cx="1968543" cy="1233139"/>
          </a:xfrm>
          <a:prstGeom prst="rect">
            <a:avLst/>
          </a:prstGeom>
          <a:noFill/>
          <a:ln w="12700" cap="flat" cmpd="sng">
            <a:noFill/>
            <a:prstDash val="solid"/>
            <a:round/>
          </a:ln>
        </p:spPr>
        <p:txBody>
          <a:bodyPr vert="horz" wrap="square" lIns="0" tIns="0" rIns="0" bIns="0" rtlCol="0" anchor="ctr" anchorCtr="0"/>
          <a:lstStyle/>
          <a:p>
            <a:pPr indent="0" algn="just">
              <a:lnSpc>
                <a:spcPts val="2500"/>
              </a:lnSpc>
              <a:defRPr/>
            </a:pPr>
            <a:r>
              <a:rPr lang="en-US" sz="1600" b="0" i="0" u="none" strike="noStrike" dirty="0" err="1">
                <a:solidFill>
                  <a:srgbClr val="000000"/>
                </a:solidFill>
                <a:latin typeface="微软雅黑"/>
                <a:ea typeface="微软雅黑"/>
                <a:cs typeface="微软雅黑"/>
                <a:sym typeface="微软雅黑"/>
              </a:rPr>
              <a:t>失责范围扩大，导致整个系统失去控制，局面开始恶化</a:t>
            </a:r>
            <a:r>
              <a:rPr lang="en-US" sz="1600" b="0" i="0" u="none" strike="noStrike" dirty="0">
                <a:solidFill>
                  <a:srgbClr val="000000"/>
                </a:solidFill>
                <a:latin typeface="微软雅黑"/>
                <a:ea typeface="微软雅黑"/>
                <a:cs typeface="微软雅黑"/>
                <a:sym typeface="微软雅黑"/>
              </a:rPr>
              <a:t>。</a:t>
            </a:r>
            <a:endParaRPr lang="en-US" sz="1600" dirty="0"/>
          </a:p>
        </p:txBody>
      </p:sp>
      <p:sp>
        <p:nvSpPr>
          <p:cNvPr id="18" name="AutoShape 18"/>
          <p:cNvSpPr/>
          <p:nvPr/>
        </p:nvSpPr>
        <p:spPr>
          <a:xfrm>
            <a:off x="8953500" y="1778000"/>
            <a:ext cx="2476500" cy="3251200"/>
          </a:xfrm>
          <a:prstGeom prst="roundRect">
            <a:avLst>
              <a:gd name="adj" fmla="val 5128"/>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9931400" y="2032000"/>
            <a:ext cx="508000" cy="508000"/>
          </a:xfrm>
          <a:prstGeom prst="rect">
            <a:avLst/>
          </a:prstGeom>
        </p:spPr>
      </p:pic>
      <p:sp>
        <p:nvSpPr>
          <p:cNvPr id="20" name="AutoShape 20"/>
          <p:cNvSpPr/>
          <p:nvPr/>
        </p:nvSpPr>
        <p:spPr>
          <a:xfrm>
            <a:off x="9080500" y="2667000"/>
            <a:ext cx="2222500" cy="444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000000"/>
                </a:solidFill>
                <a:latin typeface="微软雅黑"/>
                <a:ea typeface="微软雅黑"/>
                <a:cs typeface="微软雅黑"/>
                <a:sym typeface="微软雅黑"/>
              </a:rPr>
              <a:t>失败是体</a:t>
            </a:r>
            <a:endParaRPr lang="en-US" sz="1100"/>
          </a:p>
        </p:txBody>
      </p:sp>
      <p:cxnSp>
        <p:nvCxnSpPr>
          <p:cNvPr id="21" name="Connector 21"/>
          <p:cNvCxnSpPr/>
          <p:nvPr/>
        </p:nvCxnSpPr>
        <p:spPr>
          <a:xfrm rot="-22178">
            <a:off x="9207520" y="3105150"/>
            <a:ext cx="19685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22" name="AutoShape 22"/>
          <p:cNvSpPr/>
          <p:nvPr/>
        </p:nvSpPr>
        <p:spPr>
          <a:xfrm>
            <a:off x="9207499" y="3238500"/>
            <a:ext cx="1968502" cy="1233139"/>
          </a:xfrm>
          <a:prstGeom prst="rect">
            <a:avLst/>
          </a:prstGeom>
          <a:noFill/>
          <a:ln w="12700" cap="flat" cmpd="sng">
            <a:noFill/>
            <a:prstDash val="solid"/>
            <a:round/>
          </a:ln>
        </p:spPr>
        <p:txBody>
          <a:bodyPr vert="horz" wrap="square" lIns="0" tIns="0" rIns="0" bIns="0" rtlCol="0" anchor="ctr" anchorCtr="0"/>
          <a:lstStyle/>
          <a:p>
            <a:pPr indent="0" algn="just">
              <a:lnSpc>
                <a:spcPts val="2500"/>
              </a:lnSpc>
              <a:defRPr/>
            </a:pPr>
            <a:r>
              <a:rPr lang="en-US" sz="1600" b="0" i="0" u="none" strike="noStrike" dirty="0" err="1" smtClean="0">
                <a:solidFill>
                  <a:srgbClr val="000000"/>
                </a:solidFill>
                <a:latin typeface="微软雅黑"/>
                <a:ea typeface="微软雅黑"/>
                <a:cs typeface="微软雅黑"/>
                <a:sym typeface="微软雅黑"/>
              </a:rPr>
              <a:t>失控的最终结果是整个企业或项目彻底失败</a:t>
            </a:r>
            <a:r>
              <a:rPr lang="en-US" sz="1600" b="0" i="0" u="none" strike="noStrike" dirty="0">
                <a:solidFill>
                  <a:srgbClr val="000000"/>
                </a:solidFill>
                <a:latin typeface="微软雅黑"/>
                <a:ea typeface="微软雅黑"/>
                <a:cs typeface="微软雅黑"/>
                <a:sym typeface="微软雅黑"/>
              </a:rPr>
              <a:t>。</a:t>
            </a:r>
            <a:endParaRPr lang="en-US" sz="1600" dirty="0"/>
          </a:p>
        </p:txBody>
      </p:sp>
      <p:sp>
        <p:nvSpPr>
          <p:cNvPr id="23" name="AutoShape 23"/>
          <p:cNvSpPr/>
          <p:nvPr/>
        </p:nvSpPr>
        <p:spPr>
          <a:xfrm>
            <a:off x="762000" y="5282580"/>
            <a:ext cx="10668000" cy="825500"/>
          </a:xfrm>
          <a:prstGeom prst="roundRect">
            <a:avLst>
              <a:gd name="adj" fmla="val 15384"/>
            </a:avLst>
          </a:prstGeom>
          <a:solidFill>
            <a:srgbClr val="00008B">
              <a:alpha val="5000"/>
            </a:srgbClr>
          </a:solidFill>
          <a:ln w="12700" cap="flat" cmpd="sng">
            <a:solidFill>
              <a:srgbClr val="00008B">
                <a:alpha val="20000"/>
              </a:srgbClr>
            </a:solidFill>
            <a:prstDash val="solid"/>
            <a:round/>
          </a:ln>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5998" y="5537200"/>
            <a:ext cx="406400" cy="406400"/>
          </a:xfrm>
          <a:prstGeom prst="rect">
            <a:avLst/>
          </a:prstGeom>
        </p:spPr>
      </p:pic>
      <p:sp>
        <p:nvSpPr>
          <p:cNvPr id="25" name="AutoShape 25"/>
          <p:cNvSpPr/>
          <p:nvPr/>
        </p:nvSpPr>
        <p:spPr>
          <a:xfrm>
            <a:off x="1524000" y="5397500"/>
            <a:ext cx="9779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smtClean="0">
                <a:solidFill>
                  <a:srgbClr val="000000"/>
                </a:solidFill>
                <a:latin typeface="微软雅黑"/>
                <a:ea typeface="微软雅黑"/>
                <a:cs typeface="微软雅黑"/>
                <a:sym typeface="微软雅黑"/>
              </a:rPr>
              <a:t>通过剖析这一</a:t>
            </a:r>
            <a:r>
              <a:rPr lang="en-US" sz="1800" b="1" i="0" u="none" strike="noStrike" dirty="0" err="1">
                <a:solidFill>
                  <a:srgbClr val="000000"/>
                </a:solidFill>
                <a:latin typeface="微软雅黑"/>
                <a:ea typeface="微软雅黑"/>
                <a:cs typeface="微软雅黑"/>
                <a:sym typeface="微软雅黑"/>
              </a:rPr>
              <a:t>“点-线-面-体”的病理过程，</a:t>
            </a:r>
            <a:r>
              <a:rPr lang="en-US" sz="1800" b="1" i="0" u="none" strike="noStrike" dirty="0" err="1" smtClean="0">
                <a:solidFill>
                  <a:srgbClr val="000000"/>
                </a:solidFill>
                <a:latin typeface="微软雅黑"/>
                <a:ea typeface="微软雅黑"/>
                <a:cs typeface="微软雅黑"/>
                <a:sym typeface="微软雅黑"/>
              </a:rPr>
              <a:t>有助于精准定位责任</a:t>
            </a:r>
            <a:r>
              <a:rPr lang="en-US" sz="1800" b="1" i="0" u="none" strike="noStrike" dirty="0" err="1">
                <a:solidFill>
                  <a:srgbClr val="000000"/>
                </a:solidFill>
                <a:latin typeface="微软雅黑"/>
                <a:ea typeface="微软雅黑"/>
                <a:cs typeface="微软雅黑"/>
                <a:sym typeface="微软雅黑"/>
              </a:rPr>
              <a:t>，进行有效的责任追究</a:t>
            </a:r>
            <a:r>
              <a:rPr lang="en-US" sz="1800" b="1" i="0" u="none" strike="noStrike" dirty="0">
                <a:solidFill>
                  <a:srgbClr val="000000"/>
                </a:solidFill>
                <a:latin typeface="微软雅黑"/>
                <a:ea typeface="微软雅黑"/>
                <a:cs typeface="微软雅黑"/>
                <a:sym typeface="微软雅黑"/>
              </a:rPr>
              <a:t>。</a:t>
            </a:r>
            <a:endParaRPr lang="en-US" sz="1800" b="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13"/>
          <p:cNvSpPr/>
          <p:nvPr/>
        </p:nvSpPr>
        <p:spPr>
          <a:xfrm>
            <a:off x="636500" y="854810"/>
            <a:ext cx="4764860" cy="5231845"/>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54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983338" y="1343654"/>
            <a:ext cx="406400" cy="406400"/>
          </a:xfrm>
          <a:prstGeom prst="rect">
            <a:avLst/>
          </a:prstGeom>
        </p:spPr>
      </p:pic>
      <p:sp>
        <p:nvSpPr>
          <p:cNvPr id="15" name="AutoShape 15"/>
          <p:cNvSpPr/>
          <p:nvPr/>
        </p:nvSpPr>
        <p:spPr>
          <a:xfrm>
            <a:off x="1310112" y="854810"/>
            <a:ext cx="4064000" cy="1112788"/>
          </a:xfrm>
          <a:prstGeom prst="rect">
            <a:avLst/>
          </a:prstGeom>
          <a:noFill/>
          <a:ln w="12700" cap="flat" cmpd="sng">
            <a:noFill/>
            <a:prstDash val="solid"/>
            <a:round/>
          </a:ln>
        </p:spPr>
        <p:txBody>
          <a:bodyPr vert="horz" wrap="square" lIns="0" tIns="0" rIns="0" bIns="0" rtlCol="0" anchor="ctr" anchorCtr="0"/>
          <a:lstStyle/>
          <a:p>
            <a:pPr algn="ctr">
              <a:lnSpc>
                <a:spcPct val="125000"/>
              </a:lnSpc>
              <a:defRPr/>
            </a:pPr>
            <a:r>
              <a:rPr lang="zh-CN" altLang="en-US" sz="2400" b="1" dirty="0" smtClean="0">
                <a:latin typeface="微软雅黑" pitchFamily="34" charset="-122"/>
                <a:ea typeface="微软雅黑" pitchFamily="34" charset="-122"/>
              </a:rPr>
              <a:t>源于</a:t>
            </a:r>
            <a:r>
              <a:rPr lang="zh-CN" altLang="en-US" sz="2400" b="1" dirty="0" smtClean="0">
                <a:latin typeface="微软雅黑" pitchFamily="34" charset="-122"/>
                <a:ea typeface="微软雅黑" pitchFamily="34" charset="-122"/>
              </a:rPr>
              <a:t>领导干部经济</a:t>
            </a:r>
            <a:r>
              <a:rPr lang="zh-CN" altLang="en-US" sz="2400" b="1" dirty="0" smtClean="0">
                <a:latin typeface="微软雅黑" pitchFamily="34" charset="-122"/>
                <a:ea typeface="微软雅黑" pitchFamily="34" charset="-122"/>
              </a:rPr>
              <a:t>责任的</a:t>
            </a:r>
            <a:endParaRPr lang="en-US" altLang="zh-CN" sz="2400" b="1" dirty="0" smtClean="0">
              <a:latin typeface="微软雅黑" pitchFamily="34" charset="-122"/>
              <a:ea typeface="微软雅黑" pitchFamily="34" charset="-122"/>
            </a:endParaRPr>
          </a:p>
          <a:p>
            <a:pPr algn="ctr">
              <a:lnSpc>
                <a:spcPct val="125000"/>
              </a:lnSpc>
              <a:defRPr/>
            </a:pPr>
            <a:r>
              <a:rPr lang="zh-CN" altLang="en-US" sz="2400" b="1" dirty="0" smtClean="0">
                <a:latin typeface="微软雅黑" pitchFamily="34" charset="-122"/>
                <a:ea typeface="微软雅黑" pitchFamily="34" charset="-122"/>
              </a:rPr>
              <a:t>企业</a:t>
            </a:r>
            <a:r>
              <a:rPr lang="zh-CN" altLang="en-US" sz="2400" b="1" dirty="0" smtClean="0">
                <a:latin typeface="微软雅黑" pitchFamily="34" charset="-122"/>
                <a:ea typeface="微软雅黑" pitchFamily="34" charset="-122"/>
              </a:rPr>
              <a:t>失败</a:t>
            </a:r>
            <a:r>
              <a:rPr lang="zh-CN" altLang="en-US" sz="2400" b="1" dirty="0" smtClean="0">
                <a:latin typeface="微软雅黑" pitchFamily="34" charset="-122"/>
                <a:ea typeface="微软雅黑" pitchFamily="34" charset="-122"/>
              </a:rPr>
              <a:t>逻辑</a:t>
            </a:r>
            <a:endParaRPr lang="zh-CN" altLang="en-US" sz="2400" b="1" dirty="0" smtClean="0">
              <a:latin typeface="微软雅黑" pitchFamily="34" charset="-122"/>
              <a:ea typeface="微软雅黑" pitchFamily="34" charset="-122"/>
            </a:endParaRPr>
          </a:p>
        </p:txBody>
      </p:sp>
      <p:cxnSp>
        <p:nvCxnSpPr>
          <p:cNvPr id="16" name="Connector 16"/>
          <p:cNvCxnSpPr/>
          <p:nvPr/>
        </p:nvCxnSpPr>
        <p:spPr>
          <a:xfrm>
            <a:off x="983338" y="1967598"/>
            <a:ext cx="4068164" cy="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830938" y="2142403"/>
            <a:ext cx="304800" cy="304800"/>
          </a:xfrm>
          <a:prstGeom prst="rect">
            <a:avLst/>
          </a:prstGeom>
        </p:spPr>
      </p:pic>
      <p:sp>
        <p:nvSpPr>
          <p:cNvPr id="18" name="AutoShape 18"/>
          <p:cNvSpPr/>
          <p:nvPr/>
        </p:nvSpPr>
        <p:spPr>
          <a:xfrm>
            <a:off x="1233040" y="2120436"/>
            <a:ext cx="3940677" cy="3651066"/>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600" dirty="0" smtClean="0">
                <a:latin typeface="微软雅黑"/>
                <a:ea typeface="微软雅黑"/>
                <a:cs typeface="微软雅黑"/>
                <a:sym typeface="微软雅黑"/>
              </a:rPr>
              <a:t>经济责任、会计责任、企业责任之间并非孤立，</a:t>
            </a:r>
            <a:r>
              <a:rPr lang="zh-CN" altLang="en-US" sz="1600" dirty="0" smtClean="0">
                <a:latin typeface="微软雅黑"/>
                <a:ea typeface="微软雅黑"/>
                <a:cs typeface="微软雅黑"/>
                <a:sym typeface="微软雅黑"/>
              </a:rPr>
              <a:t>而是动态循环、相互</a:t>
            </a:r>
            <a:r>
              <a:rPr lang="zh-CN" altLang="en-US" sz="1600" dirty="0" smtClean="0">
                <a:latin typeface="微软雅黑"/>
                <a:ea typeface="微软雅黑"/>
                <a:cs typeface="微软雅黑"/>
                <a:sym typeface="微软雅黑"/>
              </a:rPr>
              <a:t>影响的联动关系。领导干部的决策与管控行为（经济责任范畴）直接驱动经营管理活动，深刻影响企业责任的履行效果，是关键驱动</a:t>
            </a:r>
            <a:r>
              <a:rPr lang="zh-CN" altLang="en-US" sz="1600" dirty="0" smtClean="0">
                <a:latin typeface="微软雅黑"/>
                <a:ea typeface="微软雅黑"/>
                <a:cs typeface="微软雅黑"/>
                <a:sym typeface="微软雅黑"/>
              </a:rPr>
              <a:t>因素；会计</a:t>
            </a:r>
            <a:r>
              <a:rPr lang="zh-CN" altLang="en-US" sz="1600" dirty="0" smtClean="0">
                <a:latin typeface="微软雅黑"/>
                <a:ea typeface="微软雅黑"/>
                <a:cs typeface="微软雅黑"/>
                <a:sym typeface="微软雅黑"/>
              </a:rPr>
              <a:t>责任的履行是评价领导干部经济责任和经营绩效的数据基础，也是对外履行报告责任的核心，属于基础与前提；企业责任的履职状况是检验领导干部经济责任</a:t>
            </a:r>
            <a:r>
              <a:rPr lang="zh-CN" altLang="en-US" sz="1600" dirty="0" smtClean="0">
                <a:latin typeface="微软雅黑"/>
                <a:ea typeface="微软雅黑"/>
                <a:cs typeface="微软雅黑"/>
                <a:sym typeface="微软雅黑"/>
              </a:rPr>
              <a:t>履行得好坏</a:t>
            </a:r>
            <a:r>
              <a:rPr lang="zh-CN" altLang="en-US" sz="1600" dirty="0" smtClean="0">
                <a:latin typeface="微软雅黑"/>
                <a:ea typeface="微软雅黑"/>
                <a:cs typeface="微软雅黑"/>
                <a:sym typeface="微软雅黑"/>
              </a:rPr>
              <a:t>和会计信息质量高低的最终</a:t>
            </a:r>
            <a:r>
              <a:rPr lang="zh-CN" altLang="en-US" sz="1600" dirty="0" smtClean="0">
                <a:latin typeface="微软雅黑"/>
                <a:ea typeface="微软雅黑"/>
                <a:cs typeface="微软雅黑"/>
                <a:sym typeface="微软雅黑"/>
              </a:rPr>
              <a:t>表现。</a:t>
            </a:r>
            <a:endParaRPr lang="en-US" sz="1600" dirty="0"/>
          </a:p>
        </p:txBody>
      </p:sp>
      <p:pic>
        <p:nvPicPr>
          <p:cNvPr id="2" name="图片 1"/>
          <p:cNvPicPr>
            <a:picLocks noChangeAspect="1"/>
          </p:cNvPicPr>
          <p:nvPr/>
        </p:nvPicPr>
        <p:blipFill>
          <a:blip r:embed="rId15"/>
          <a:stretch>
            <a:fillRect/>
          </a:stretch>
        </p:blipFill>
        <p:spPr>
          <a:xfrm>
            <a:off x="5750082" y="412595"/>
            <a:ext cx="5805803" cy="6035502"/>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000000"/>
                </a:solidFill>
                <a:latin typeface="微软雅黑"/>
                <a:ea typeface="微软雅黑"/>
                <a:cs typeface="微软雅黑"/>
                <a:sym typeface="微软雅黑"/>
              </a:rPr>
              <a:t>总结与归纳</a:t>
            </a:r>
            <a:endParaRPr lang="en-US" sz="1100" dirty="0"/>
          </a:p>
        </p:txBody>
      </p:sp>
      <p:sp>
        <p:nvSpPr>
          <p:cNvPr id="3" name="AutoShape 3"/>
          <p:cNvSpPr/>
          <p:nvPr/>
        </p:nvSpPr>
        <p:spPr>
          <a:xfrm>
            <a:off x="762000" y="1603704"/>
            <a:ext cx="5143500" cy="4318000"/>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90600" y="2095500"/>
            <a:ext cx="355600" cy="355600"/>
          </a:xfrm>
          <a:prstGeom prst="rect">
            <a:avLst/>
          </a:prstGeom>
        </p:spPr>
      </p:pic>
      <p:sp>
        <p:nvSpPr>
          <p:cNvPr id="5" name="AutoShape 5"/>
          <p:cNvSpPr/>
          <p:nvPr/>
        </p:nvSpPr>
        <p:spPr>
          <a:xfrm>
            <a:off x="1460500" y="18796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核心理念：权力与责任的深度融合</a:t>
            </a:r>
            <a:endParaRPr lang="en-US" sz="2000" dirty="0"/>
          </a:p>
        </p:txBody>
      </p:sp>
      <p:cxnSp>
        <p:nvCxnSpPr>
          <p:cNvPr id="6" name="Connector 6"/>
          <p:cNvCxnSpPr/>
          <p:nvPr/>
        </p:nvCxnSpPr>
        <p:spPr>
          <a:xfrm rot="-9418">
            <a:off x="1016009" y="2660650"/>
            <a:ext cx="4635517"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16000" y="2921000"/>
            <a:ext cx="304800" cy="304800"/>
          </a:xfrm>
          <a:prstGeom prst="rect">
            <a:avLst/>
          </a:prstGeom>
        </p:spPr>
      </p:pic>
      <p:sp>
        <p:nvSpPr>
          <p:cNvPr id="8" name="AutoShape 8"/>
          <p:cNvSpPr/>
          <p:nvPr/>
        </p:nvSpPr>
        <p:spPr>
          <a:xfrm>
            <a:off x="1397000" y="2396359"/>
            <a:ext cx="4254500" cy="2010541"/>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切入点：权力运行与责任落实</a:t>
            </a:r>
            <a:endParaRPr lang="en-US" sz="1800" dirty="0"/>
          </a:p>
          <a:p>
            <a:pPr indent="0" algn="l">
              <a:lnSpc>
                <a:spcPct val="125000"/>
              </a:lnSpc>
            </a:pPr>
            <a:r>
              <a:rPr lang="en-US" sz="1800" b="0" i="0" u="none" strike="noStrike" dirty="0" err="1">
                <a:solidFill>
                  <a:srgbClr val="000000"/>
                </a:solidFill>
                <a:latin typeface="微软雅黑"/>
                <a:ea typeface="微软雅黑"/>
                <a:cs typeface="微软雅黑"/>
                <a:sym typeface="微软雅黑"/>
              </a:rPr>
              <a:t>实现由表及里、由物到人的深化，将审计威慑力转化为治理实效</a:t>
            </a:r>
            <a:r>
              <a:rPr lang="en-US" sz="1800" b="0" i="0" u="none" strike="noStrike" dirty="0">
                <a:solidFill>
                  <a:srgbClr val="000000"/>
                </a:solidFill>
                <a:latin typeface="微软雅黑"/>
                <a:ea typeface="微软雅黑"/>
                <a:cs typeface="微软雅黑"/>
                <a:sym typeface="微软雅黑"/>
              </a:rPr>
              <a:t>。</a:t>
            </a:r>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990600" y="4406900"/>
            <a:ext cx="304800" cy="304800"/>
          </a:xfrm>
          <a:prstGeom prst="rect">
            <a:avLst/>
          </a:prstGeom>
        </p:spPr>
      </p:pic>
      <p:sp>
        <p:nvSpPr>
          <p:cNvPr id="10" name="AutoShape 10"/>
          <p:cNvSpPr/>
          <p:nvPr/>
        </p:nvSpPr>
        <p:spPr>
          <a:xfrm>
            <a:off x="1397000" y="4177863"/>
            <a:ext cx="4254500" cy="147580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逻辑框架：点</a:t>
            </a:r>
            <a:r>
              <a:rPr lang="en-US" sz="1800" b="1" i="0" u="none" strike="noStrike" dirty="0">
                <a:solidFill>
                  <a:srgbClr val="000000"/>
                </a:solidFill>
                <a:latin typeface="微软雅黑"/>
                <a:ea typeface="微软雅黑"/>
                <a:cs typeface="微软雅黑"/>
                <a:sym typeface="微软雅黑"/>
              </a:rPr>
              <a:t>-线-面-</a:t>
            </a:r>
            <a:r>
              <a:rPr lang="en-US" sz="1800" b="1" i="0" u="none" strike="noStrike" dirty="0" err="1">
                <a:solidFill>
                  <a:srgbClr val="000000"/>
                </a:solidFill>
                <a:latin typeface="微软雅黑"/>
                <a:ea typeface="微软雅黑"/>
                <a:cs typeface="微软雅黑"/>
                <a:sym typeface="微软雅黑"/>
              </a:rPr>
              <a:t>体分析</a:t>
            </a:r>
            <a:endParaRPr lang="en-US" sz="1800" dirty="0"/>
          </a:p>
          <a:p>
            <a:pPr indent="0" algn="l">
              <a:lnSpc>
                <a:spcPct val="125000"/>
              </a:lnSpc>
            </a:pPr>
            <a:r>
              <a:rPr lang="en-US" sz="1800" b="0" i="0" u="none" strike="noStrike" dirty="0" err="1" smtClean="0">
                <a:solidFill>
                  <a:srgbClr val="000000"/>
                </a:solidFill>
                <a:latin typeface="微软雅黑"/>
                <a:ea typeface="微软雅黑"/>
                <a:cs typeface="微软雅黑"/>
                <a:sym typeface="微软雅黑"/>
              </a:rPr>
              <a:t>失职</a:t>
            </a:r>
            <a:r>
              <a:rPr lang="zh-CN" altLang="en-US" sz="1800" b="0" i="0" u="none" strike="noStrike" dirty="0" smtClean="0">
                <a:solidFill>
                  <a:srgbClr val="000000"/>
                </a:solidFill>
                <a:latin typeface="微软雅黑"/>
                <a:ea typeface="微软雅黑"/>
                <a:cs typeface="微软雅黑"/>
                <a:sym typeface="微软雅黑"/>
              </a:rPr>
              <a:t>（</a:t>
            </a:r>
            <a:r>
              <a:rPr lang="en-US" sz="1800" b="0" i="0" u="none" strike="noStrike" dirty="0" smtClean="0">
                <a:solidFill>
                  <a:srgbClr val="000000"/>
                </a:solidFill>
                <a:latin typeface="微软雅黑"/>
                <a:ea typeface="微软雅黑"/>
                <a:cs typeface="微软雅黑"/>
                <a:sym typeface="微软雅黑"/>
              </a:rPr>
              <a:t>点</a:t>
            </a:r>
            <a:r>
              <a:rPr lang="zh-CN" altLang="en-US" sz="1800" dirty="0">
                <a:latin typeface="微软雅黑"/>
                <a:ea typeface="微软雅黑"/>
                <a:cs typeface="微软雅黑"/>
                <a:sym typeface="微软雅黑"/>
              </a:rPr>
              <a:t>）</a:t>
            </a:r>
            <a:r>
              <a:rPr lang="en-US" sz="1800" b="0" i="0" u="none" strike="noStrike" dirty="0" smtClean="0">
                <a:solidFill>
                  <a:srgbClr val="000000"/>
                </a:solidFill>
                <a:latin typeface="微软雅黑"/>
                <a:ea typeface="微软雅黑"/>
                <a:cs typeface="微软雅黑"/>
                <a:sym typeface="微软雅黑"/>
              </a:rPr>
              <a:t> </a:t>
            </a:r>
            <a:r>
              <a:rPr lang="en-US" sz="1800" b="0" i="0" u="none" strike="noStrike" dirty="0">
                <a:solidFill>
                  <a:srgbClr val="000000"/>
                </a:solidFill>
                <a:latin typeface="微软雅黑"/>
                <a:ea typeface="微软雅黑"/>
                <a:cs typeface="微软雅黑"/>
                <a:sym typeface="微软雅黑"/>
              </a:rPr>
              <a:t>→ </a:t>
            </a:r>
            <a:r>
              <a:rPr lang="en-US" sz="1800" b="0" i="0" u="none" strike="noStrike" dirty="0" err="1" smtClean="0">
                <a:solidFill>
                  <a:srgbClr val="000000"/>
                </a:solidFill>
                <a:latin typeface="微软雅黑"/>
                <a:ea typeface="微软雅黑"/>
                <a:cs typeface="微软雅黑"/>
                <a:sym typeface="微软雅黑"/>
              </a:rPr>
              <a:t>失责</a:t>
            </a:r>
            <a:r>
              <a:rPr lang="zh-CN" altLang="en-US" sz="1800" dirty="0" smtClean="0">
                <a:latin typeface="微软雅黑"/>
                <a:ea typeface="微软雅黑"/>
                <a:cs typeface="微软雅黑"/>
                <a:sym typeface="微软雅黑"/>
              </a:rPr>
              <a:t>（</a:t>
            </a:r>
            <a:r>
              <a:rPr lang="en-US" sz="1800" b="0" i="0" u="none" strike="noStrike" dirty="0" smtClean="0">
                <a:solidFill>
                  <a:srgbClr val="000000"/>
                </a:solidFill>
                <a:latin typeface="微软雅黑"/>
                <a:ea typeface="微软雅黑"/>
                <a:cs typeface="微软雅黑"/>
                <a:sym typeface="微软雅黑"/>
              </a:rPr>
              <a:t>线</a:t>
            </a:r>
            <a:r>
              <a:rPr lang="zh-CN" altLang="en-US" sz="1800" dirty="0">
                <a:latin typeface="微软雅黑"/>
                <a:ea typeface="微软雅黑"/>
                <a:cs typeface="微软雅黑"/>
                <a:sym typeface="微软雅黑"/>
              </a:rPr>
              <a:t>）</a:t>
            </a:r>
            <a:r>
              <a:rPr lang="en-US" sz="1800" b="0" i="0" u="none" strike="noStrike" dirty="0" smtClean="0">
                <a:solidFill>
                  <a:srgbClr val="000000"/>
                </a:solidFill>
                <a:latin typeface="微软雅黑"/>
                <a:ea typeface="微软雅黑"/>
                <a:cs typeface="微软雅黑"/>
                <a:sym typeface="微软雅黑"/>
              </a:rPr>
              <a:t> </a:t>
            </a:r>
            <a:r>
              <a:rPr lang="en-US" sz="1800" b="0" i="0" u="none" strike="noStrike" dirty="0">
                <a:solidFill>
                  <a:srgbClr val="000000"/>
                </a:solidFill>
                <a:latin typeface="微软雅黑"/>
                <a:ea typeface="微软雅黑"/>
                <a:cs typeface="微软雅黑"/>
                <a:sym typeface="微软雅黑"/>
              </a:rPr>
              <a:t>→ </a:t>
            </a:r>
            <a:r>
              <a:rPr lang="en-US" sz="1800" b="0" i="0" u="none" strike="noStrike" dirty="0" err="1" smtClean="0">
                <a:solidFill>
                  <a:srgbClr val="000000"/>
                </a:solidFill>
                <a:latin typeface="微软雅黑"/>
                <a:ea typeface="微软雅黑"/>
                <a:cs typeface="微软雅黑"/>
                <a:sym typeface="微软雅黑"/>
              </a:rPr>
              <a:t>失控</a:t>
            </a:r>
            <a:r>
              <a:rPr lang="zh-CN" altLang="en-US" sz="1800" dirty="0" smtClean="0">
                <a:latin typeface="微软雅黑"/>
                <a:ea typeface="微软雅黑"/>
                <a:cs typeface="微软雅黑"/>
                <a:sym typeface="微软雅黑"/>
              </a:rPr>
              <a:t>（</a:t>
            </a:r>
            <a:r>
              <a:rPr lang="en-US" sz="1800" b="0" i="0" u="none" strike="noStrike" dirty="0" smtClean="0">
                <a:solidFill>
                  <a:srgbClr val="000000"/>
                </a:solidFill>
                <a:latin typeface="微软雅黑"/>
                <a:ea typeface="微软雅黑"/>
                <a:cs typeface="微软雅黑"/>
                <a:sym typeface="微软雅黑"/>
              </a:rPr>
              <a:t>面</a:t>
            </a:r>
            <a:r>
              <a:rPr lang="zh-CN" altLang="en-US" sz="1800" dirty="0">
                <a:latin typeface="微软雅黑"/>
                <a:ea typeface="微软雅黑"/>
                <a:cs typeface="微软雅黑"/>
                <a:sym typeface="微软雅黑"/>
              </a:rPr>
              <a:t>）</a:t>
            </a:r>
            <a:r>
              <a:rPr lang="en-US" sz="1800" b="0" i="0" u="none" strike="noStrike" dirty="0" smtClean="0">
                <a:solidFill>
                  <a:srgbClr val="000000"/>
                </a:solidFill>
                <a:latin typeface="微软雅黑"/>
                <a:ea typeface="微软雅黑"/>
                <a:cs typeface="微软雅黑"/>
                <a:sym typeface="微软雅黑"/>
              </a:rPr>
              <a:t> </a:t>
            </a:r>
            <a:r>
              <a:rPr lang="en-US" sz="1800" b="0" i="0" u="none" strike="noStrike" dirty="0">
                <a:solidFill>
                  <a:srgbClr val="000000"/>
                </a:solidFill>
                <a:latin typeface="微软雅黑"/>
                <a:ea typeface="微软雅黑"/>
                <a:cs typeface="微软雅黑"/>
                <a:sym typeface="微软雅黑"/>
              </a:rPr>
              <a:t>→ </a:t>
            </a:r>
            <a:r>
              <a:rPr lang="en-US" sz="1800" b="0" i="0" u="none" strike="noStrike" dirty="0" err="1" smtClean="0">
                <a:solidFill>
                  <a:srgbClr val="000000"/>
                </a:solidFill>
                <a:latin typeface="微软雅黑"/>
                <a:ea typeface="微软雅黑"/>
                <a:cs typeface="微软雅黑"/>
                <a:sym typeface="微软雅黑"/>
              </a:rPr>
              <a:t>失败</a:t>
            </a:r>
            <a:r>
              <a:rPr lang="zh-CN" altLang="en-US" sz="1800" dirty="0" smtClean="0">
                <a:latin typeface="微软雅黑"/>
                <a:ea typeface="微软雅黑"/>
                <a:cs typeface="微软雅黑"/>
                <a:sym typeface="微软雅黑"/>
              </a:rPr>
              <a:t>（</a:t>
            </a:r>
            <a:r>
              <a:rPr lang="en-US" sz="1800" b="0" i="0" u="none" strike="noStrike" dirty="0" smtClean="0">
                <a:solidFill>
                  <a:srgbClr val="000000"/>
                </a:solidFill>
                <a:latin typeface="微软雅黑"/>
                <a:ea typeface="微软雅黑"/>
                <a:cs typeface="微软雅黑"/>
                <a:sym typeface="微软雅黑"/>
              </a:rPr>
              <a:t>体</a:t>
            </a:r>
            <a:r>
              <a:rPr lang="zh-CN" altLang="en-US" sz="1800" dirty="0">
                <a:latin typeface="微软雅黑"/>
                <a:ea typeface="微软雅黑"/>
                <a:cs typeface="微软雅黑"/>
                <a:sym typeface="微软雅黑"/>
              </a:rPr>
              <a:t>）</a:t>
            </a:r>
            <a:r>
              <a:rPr lang="en-US" sz="1800" b="0" i="0" u="none" strike="noStrike" dirty="0" smtClean="0">
                <a:solidFill>
                  <a:srgbClr val="000000"/>
                </a:solidFill>
                <a:latin typeface="微软雅黑"/>
                <a:ea typeface="微软雅黑"/>
                <a:cs typeface="微软雅黑"/>
                <a:sym typeface="微软雅黑"/>
              </a:rPr>
              <a:t>，</a:t>
            </a:r>
            <a:r>
              <a:rPr lang="en-US" sz="1800" b="0" i="0" u="none" strike="noStrike" dirty="0" err="1">
                <a:solidFill>
                  <a:srgbClr val="000000"/>
                </a:solidFill>
                <a:latin typeface="微软雅黑"/>
                <a:ea typeface="微软雅黑"/>
                <a:cs typeface="微软雅黑"/>
                <a:sym typeface="微软雅黑"/>
              </a:rPr>
              <a:t>构建因果链条审视机制</a:t>
            </a:r>
            <a:r>
              <a:rPr lang="en-US" sz="1800" b="0" i="0" u="none" strike="noStrike" dirty="0">
                <a:solidFill>
                  <a:srgbClr val="000000"/>
                </a:solidFill>
                <a:latin typeface="微软雅黑"/>
                <a:ea typeface="微软雅黑"/>
                <a:cs typeface="微软雅黑"/>
                <a:sym typeface="微软雅黑"/>
              </a:rPr>
              <a:t>。</a:t>
            </a:r>
          </a:p>
        </p:txBody>
      </p:sp>
      <p:sp>
        <p:nvSpPr>
          <p:cNvPr id="11" name="AutoShape 11"/>
          <p:cNvSpPr/>
          <p:nvPr/>
        </p:nvSpPr>
        <p:spPr>
          <a:xfrm>
            <a:off x="6254969" y="1635235"/>
            <a:ext cx="5143500" cy="4286469"/>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534615" y="2081871"/>
            <a:ext cx="355600" cy="355600"/>
          </a:xfrm>
          <a:prstGeom prst="rect">
            <a:avLst/>
          </a:prstGeom>
        </p:spPr>
      </p:pic>
      <p:sp>
        <p:nvSpPr>
          <p:cNvPr id="13" name="AutoShape 13"/>
          <p:cNvSpPr/>
          <p:nvPr/>
        </p:nvSpPr>
        <p:spPr>
          <a:xfrm>
            <a:off x="6985000" y="18796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实践价值：精准问责与科学治理</a:t>
            </a:r>
            <a:endParaRPr lang="en-US" sz="2000" dirty="0"/>
          </a:p>
        </p:txBody>
      </p:sp>
      <p:cxnSp>
        <p:nvCxnSpPr>
          <p:cNvPr id="14" name="Connector 14"/>
          <p:cNvCxnSpPr/>
          <p:nvPr/>
        </p:nvCxnSpPr>
        <p:spPr>
          <a:xfrm rot="-9418">
            <a:off x="6540509" y="2660650"/>
            <a:ext cx="4635517"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6540500" y="2921000"/>
            <a:ext cx="304800" cy="304800"/>
          </a:xfrm>
          <a:prstGeom prst="rect">
            <a:avLst/>
          </a:prstGeom>
        </p:spPr>
      </p:pic>
      <p:sp>
        <p:nvSpPr>
          <p:cNvPr id="16" name="AutoShape 16"/>
          <p:cNvSpPr/>
          <p:nvPr/>
        </p:nvSpPr>
        <p:spPr>
          <a:xfrm>
            <a:off x="6921500" y="2664372"/>
            <a:ext cx="4254500" cy="151349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smtClean="0">
                <a:solidFill>
                  <a:srgbClr val="000000"/>
                </a:solidFill>
                <a:latin typeface="微软雅黑"/>
                <a:ea typeface="微软雅黑"/>
                <a:cs typeface="微软雅黑"/>
                <a:sym typeface="微软雅黑"/>
              </a:rPr>
              <a:t>问责精准化</a:t>
            </a:r>
            <a:endParaRPr lang="en-US" sz="1800" dirty="0"/>
          </a:p>
          <a:p>
            <a:pPr indent="0" algn="l">
              <a:lnSpc>
                <a:spcPct val="125000"/>
              </a:lnSpc>
            </a:pPr>
            <a:r>
              <a:rPr lang="en-US" sz="1800" b="0" i="0" u="none" strike="noStrike" dirty="0" err="1">
                <a:solidFill>
                  <a:srgbClr val="000000"/>
                </a:solidFill>
                <a:latin typeface="微软雅黑"/>
                <a:ea typeface="微软雅黑"/>
                <a:cs typeface="微软雅黑"/>
                <a:sym typeface="微软雅黑"/>
              </a:rPr>
              <a:t>精准定位责任主体，提升问责的公信力与威慑力，避免“一刀切</a:t>
            </a:r>
            <a:r>
              <a:rPr lang="en-US" sz="1800" b="0" i="0" u="none" strike="noStrike" dirty="0">
                <a:solidFill>
                  <a:srgbClr val="000000"/>
                </a:solidFill>
                <a:latin typeface="微软雅黑"/>
                <a:ea typeface="微软雅黑"/>
                <a:cs typeface="微软雅黑"/>
                <a:sym typeface="微软雅黑"/>
              </a:rPr>
              <a:t>”。</a:t>
            </a:r>
          </a:p>
        </p:txBody>
      </p:sp>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6565900" y="4443002"/>
            <a:ext cx="304800" cy="304800"/>
          </a:xfrm>
          <a:prstGeom prst="rect">
            <a:avLst/>
          </a:prstGeom>
        </p:spPr>
      </p:pic>
      <p:sp>
        <p:nvSpPr>
          <p:cNvPr id="18" name="AutoShape 18"/>
          <p:cNvSpPr/>
          <p:nvPr/>
        </p:nvSpPr>
        <p:spPr>
          <a:xfrm>
            <a:off x="6921500" y="4067504"/>
            <a:ext cx="4254500" cy="1742282"/>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smtClean="0">
                <a:solidFill>
                  <a:srgbClr val="000000"/>
                </a:solidFill>
                <a:latin typeface="微软雅黑"/>
                <a:ea typeface="微软雅黑"/>
                <a:cs typeface="微软雅黑"/>
                <a:sym typeface="微软雅黑"/>
              </a:rPr>
              <a:t>治理前瞻性</a:t>
            </a:r>
            <a:endParaRPr lang="en-US" sz="1800" dirty="0"/>
          </a:p>
          <a:p>
            <a:pPr indent="0" algn="l">
              <a:lnSpc>
                <a:spcPct val="125000"/>
              </a:lnSpc>
            </a:pPr>
            <a:r>
              <a:rPr lang="en-US" sz="1800" b="0" i="0" u="none" strike="noStrike" dirty="0" err="1">
                <a:solidFill>
                  <a:srgbClr val="000000"/>
                </a:solidFill>
                <a:latin typeface="微软雅黑"/>
                <a:ea typeface="微软雅黑"/>
                <a:cs typeface="微软雅黑"/>
                <a:sym typeface="微软雅黑"/>
              </a:rPr>
              <a:t>从事后惩处转向事前预防和事中控制，构建防患于未然的机制</a:t>
            </a:r>
            <a:r>
              <a:rPr lang="en-US" sz="1800" b="0" i="0" u="none" strike="noStrike" dirty="0">
                <a:solidFill>
                  <a:srgbClr val="000000"/>
                </a:solidFill>
                <a:latin typeface="微软雅黑"/>
                <a:ea typeface="微软雅黑"/>
                <a:cs typeface="微软雅黑"/>
                <a:sym typeface="微软雅黑"/>
              </a:rPr>
              <a:t>。</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1778000"/>
            <a:ext cx="12192000" cy="1270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06</a:t>
            </a:r>
            <a:endParaRPr lang="en-US" sz="1100"/>
          </a:p>
        </p:txBody>
      </p:sp>
      <p:sp>
        <p:nvSpPr>
          <p:cNvPr id="3" name="AutoShape 3"/>
          <p:cNvSpPr/>
          <p:nvPr/>
        </p:nvSpPr>
        <p:spPr>
          <a:xfrm>
            <a:off x="0" y="3048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dirty="0" err="1">
                <a:solidFill>
                  <a:srgbClr val="000000"/>
                </a:solidFill>
                <a:latin typeface="微软雅黑"/>
                <a:ea typeface="微软雅黑"/>
                <a:cs typeface="微软雅黑"/>
                <a:sym typeface="微软雅黑"/>
              </a:rPr>
              <a:t>评价领导绩效</a:t>
            </a:r>
            <a:endParaRPr lang="en-US" sz="4800" dirty="0"/>
          </a:p>
        </p:txBody>
      </p:sp>
      <p:cxnSp>
        <p:nvCxnSpPr>
          <p:cNvPr id="4" name="Connector 4"/>
          <p:cNvCxnSpPr/>
          <p:nvPr/>
        </p:nvCxnSpPr>
        <p:spPr>
          <a:xfrm rot="-42969">
            <a:off x="5588040" y="3930650"/>
            <a:ext cx="10160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5" name="AutoShape 5"/>
          <p:cNvSpPr/>
          <p:nvPr/>
        </p:nvSpPr>
        <p:spPr>
          <a:xfrm>
            <a:off x="0" y="4553618"/>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3200" dirty="0" smtClean="0">
                <a:latin typeface="微软雅黑"/>
                <a:ea typeface="微软雅黑"/>
                <a:cs typeface="微软雅黑"/>
                <a:sym typeface="微软雅黑"/>
              </a:rPr>
              <a:t>实事求是画像、客观公正评价</a:t>
            </a:r>
            <a:endParaRPr lang="zh-CN" altLang="en-US" sz="3200" dirty="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本章导语</a:t>
            </a:r>
            <a:endParaRPr lang="en-US" sz="1100"/>
          </a:p>
        </p:txBody>
      </p:sp>
      <p:sp>
        <p:nvSpPr>
          <p:cNvPr id="3" name="AutoShape 3"/>
          <p:cNvSpPr/>
          <p:nvPr/>
        </p:nvSpPr>
        <p:spPr>
          <a:xfrm>
            <a:off x="762000" y="1778000"/>
            <a:ext cx="4969727" cy="2938966"/>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68400" y="2032000"/>
            <a:ext cx="406400" cy="406400"/>
          </a:xfrm>
          <a:prstGeom prst="rect">
            <a:avLst/>
          </a:prstGeom>
        </p:spPr>
      </p:pic>
      <p:sp>
        <p:nvSpPr>
          <p:cNvPr id="5" name="AutoShape 5"/>
          <p:cNvSpPr/>
          <p:nvPr/>
        </p:nvSpPr>
        <p:spPr>
          <a:xfrm>
            <a:off x="1676400" y="2024876"/>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客观公正：审计证据的基石</a:t>
            </a:r>
            <a:endParaRPr lang="en-US" sz="1100" dirty="0"/>
          </a:p>
        </p:txBody>
      </p:sp>
      <p:cxnSp>
        <p:nvCxnSpPr>
          <p:cNvPr id="6" name="Connector 6"/>
          <p:cNvCxnSpPr/>
          <p:nvPr/>
        </p:nvCxnSpPr>
        <p:spPr>
          <a:xfrm>
            <a:off x="1016000" y="2514600"/>
            <a:ext cx="4325434"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148576" y="2666999"/>
            <a:ext cx="4337824" cy="1180171"/>
          </a:xfrm>
          <a:prstGeom prst="rect">
            <a:avLst/>
          </a:prstGeom>
          <a:noFill/>
          <a:ln w="12700" cap="flat" cmpd="sng">
            <a:noFill/>
            <a:prstDash val="solid"/>
            <a:round/>
          </a:ln>
        </p:spPr>
        <p:txBody>
          <a:bodyPr vert="horz" wrap="square" lIns="0" tIns="0" rIns="0" bIns="0" rtlCol="0" anchor="ctr" anchorCtr="0"/>
          <a:lstStyle/>
          <a:p>
            <a:pPr indent="0" algn="l">
              <a:lnSpc>
                <a:spcPts val="3000"/>
              </a:lnSpc>
              <a:defRPr/>
            </a:pPr>
            <a:r>
              <a:rPr lang="en-US" sz="1800" b="0" i="0" u="none" strike="noStrike" dirty="0" err="1" smtClean="0">
                <a:solidFill>
                  <a:srgbClr val="000000"/>
                </a:solidFill>
                <a:latin typeface="微软雅黑"/>
                <a:ea typeface="微软雅黑"/>
                <a:cs typeface="微软雅黑"/>
                <a:sym typeface="微软雅黑"/>
              </a:rPr>
              <a:t>评价</a:t>
            </a:r>
            <a:r>
              <a:rPr lang="zh-CN" altLang="en-US" sz="1800" b="0" i="0" u="none" strike="noStrike" dirty="0" smtClean="0">
                <a:solidFill>
                  <a:srgbClr val="000000"/>
                </a:solidFill>
                <a:latin typeface="微软雅黑"/>
                <a:ea typeface="微软雅黑"/>
                <a:cs typeface="微软雅黑"/>
                <a:sym typeface="微软雅黑"/>
              </a:rPr>
              <a:t>须</a:t>
            </a:r>
            <a:r>
              <a:rPr lang="en-US" sz="1800" b="0" i="0" u="none" strike="noStrike" dirty="0" err="1" smtClean="0">
                <a:solidFill>
                  <a:srgbClr val="000000"/>
                </a:solidFill>
                <a:latin typeface="微软雅黑"/>
                <a:ea typeface="微软雅黑"/>
                <a:cs typeface="微软雅黑"/>
                <a:sym typeface="微软雅黑"/>
              </a:rPr>
              <a:t>实事求是</a:t>
            </a:r>
            <a:r>
              <a:rPr lang="en-US" sz="1800" b="0" i="0" u="none" strike="noStrike" dirty="0" err="1">
                <a:solidFill>
                  <a:srgbClr val="000000"/>
                </a:solidFill>
                <a:latin typeface="微软雅黑"/>
                <a:ea typeface="微软雅黑"/>
                <a:cs typeface="微软雅黑"/>
                <a:sym typeface="微软雅黑"/>
              </a:rPr>
              <a:t>，以充分的审计证据为支撑，坚持“不过度、不泛化”的原则，避免主观臆断</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6223000" y="1778000"/>
            <a:ext cx="4972824" cy="2938966"/>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612673" y="2009078"/>
            <a:ext cx="406400" cy="406400"/>
          </a:xfrm>
          <a:prstGeom prst="rect">
            <a:avLst/>
          </a:prstGeom>
        </p:spPr>
      </p:pic>
      <p:sp>
        <p:nvSpPr>
          <p:cNvPr id="10" name="AutoShape 10"/>
          <p:cNvSpPr/>
          <p:nvPr/>
        </p:nvSpPr>
        <p:spPr>
          <a:xfrm>
            <a:off x="7129036" y="203835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深度画像：拒绝形式主义</a:t>
            </a:r>
            <a:endParaRPr lang="en-US" sz="1100" dirty="0"/>
          </a:p>
        </p:txBody>
      </p:sp>
      <p:cxnSp>
        <p:nvCxnSpPr>
          <p:cNvPr id="11" name="Connector 11"/>
          <p:cNvCxnSpPr/>
          <p:nvPr/>
        </p:nvCxnSpPr>
        <p:spPr>
          <a:xfrm>
            <a:off x="6477000" y="2514600"/>
            <a:ext cx="4306229"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12"/>
          <p:cNvSpPr/>
          <p:nvPr/>
        </p:nvSpPr>
        <p:spPr>
          <a:xfrm>
            <a:off x="6612673" y="2667000"/>
            <a:ext cx="4326674" cy="1016000"/>
          </a:xfrm>
          <a:prstGeom prst="rect">
            <a:avLst/>
          </a:prstGeom>
          <a:noFill/>
          <a:ln w="12700" cap="flat" cmpd="sng">
            <a:noFill/>
            <a:prstDash val="solid"/>
            <a:round/>
          </a:ln>
        </p:spPr>
        <p:txBody>
          <a:bodyPr vert="horz" wrap="square" lIns="0" tIns="0" rIns="0" bIns="0" rtlCol="0" anchor="ctr" anchorCtr="0"/>
          <a:lstStyle/>
          <a:p>
            <a:pPr indent="0" algn="l">
              <a:lnSpc>
                <a:spcPts val="3000"/>
              </a:lnSpc>
              <a:defRPr/>
            </a:pPr>
            <a:r>
              <a:rPr lang="en-US" sz="1800" b="0" i="0" u="none" strike="noStrike" dirty="0" err="1" smtClean="0">
                <a:solidFill>
                  <a:srgbClr val="000000"/>
                </a:solidFill>
                <a:latin typeface="微软雅黑"/>
                <a:ea typeface="微软雅黑"/>
                <a:cs typeface="微软雅黑"/>
                <a:sym typeface="微软雅黑"/>
              </a:rPr>
              <a:t>优秀的评价不是指标的简单罗列或套话</a:t>
            </a:r>
            <a:r>
              <a:rPr lang="zh-CN" altLang="en-US" sz="1800" b="0" i="0" u="none" strike="noStrike" dirty="0" smtClean="0">
                <a:solidFill>
                  <a:srgbClr val="000000"/>
                </a:solidFill>
                <a:latin typeface="微软雅黑"/>
                <a:ea typeface="微软雅黑"/>
                <a:cs typeface="微软雅黑"/>
                <a:sym typeface="微软雅黑"/>
              </a:rPr>
              <a:t>的</a:t>
            </a:r>
            <a:r>
              <a:rPr lang="en-US" sz="1800" b="0" i="0" u="none" strike="noStrike" dirty="0" err="1" smtClean="0">
                <a:solidFill>
                  <a:srgbClr val="000000"/>
                </a:solidFill>
                <a:latin typeface="微软雅黑"/>
                <a:ea typeface="微软雅黑"/>
                <a:cs typeface="微软雅黑"/>
                <a:sym typeface="微软雅黑"/>
              </a:rPr>
              <a:t>堆砌</a:t>
            </a:r>
            <a:r>
              <a:rPr lang="en-US" sz="1800" b="0" i="0" u="none" strike="noStrike" dirty="0" err="1">
                <a:solidFill>
                  <a:srgbClr val="000000"/>
                </a:solidFill>
                <a:latin typeface="微软雅黑"/>
                <a:ea typeface="微软雅黑"/>
                <a:cs typeface="微软雅黑"/>
                <a:sym typeface="微软雅黑"/>
              </a:rPr>
              <a:t>，而是有逻辑、有深度、有针对性的“干部履职画像</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第一节 评价</a:t>
            </a:r>
            <a:r>
              <a:rPr lang="zh-CN" altLang="en-US" sz="3200" b="1" dirty="0" smtClean="0">
                <a:latin typeface="微软雅黑"/>
                <a:ea typeface="微软雅黑"/>
                <a:cs typeface="微软雅黑"/>
                <a:sym typeface="微软雅黑"/>
              </a:rPr>
              <a:t>领导干部绩效</a:t>
            </a:r>
            <a:r>
              <a:rPr lang="zh-CN" altLang="en-US" sz="3200" b="1" dirty="0" smtClean="0">
                <a:latin typeface="微软雅黑"/>
                <a:ea typeface="微软雅黑"/>
                <a:cs typeface="微软雅黑"/>
                <a:sym typeface="微软雅黑"/>
              </a:rPr>
              <a:t>的内涵要求</a:t>
            </a:r>
            <a:endParaRPr lang="en-US" sz="1100" dirty="0"/>
          </a:p>
        </p:txBody>
      </p:sp>
      <p:sp>
        <p:nvSpPr>
          <p:cNvPr id="3" name="AutoShape 3"/>
          <p:cNvSpPr/>
          <p:nvPr/>
        </p:nvSpPr>
        <p:spPr>
          <a:xfrm>
            <a:off x="762000" y="1778000"/>
            <a:ext cx="5207000" cy="2159000"/>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2032000"/>
            <a:ext cx="406400" cy="406400"/>
          </a:xfrm>
          <a:prstGeom prst="rect">
            <a:avLst/>
          </a:prstGeom>
        </p:spPr>
      </p:pic>
      <p:sp>
        <p:nvSpPr>
          <p:cNvPr id="5" name="AutoShape 5"/>
          <p:cNvSpPr/>
          <p:nvPr/>
        </p:nvSpPr>
        <p:spPr>
          <a:xfrm>
            <a:off x="1524000" y="20320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内涵要求：</a:t>
            </a:r>
            <a:r>
              <a:rPr lang="en-US" sz="2000" b="1" i="0" u="none" strike="noStrike" dirty="0" err="1" smtClean="0">
                <a:solidFill>
                  <a:srgbClr val="000000"/>
                </a:solidFill>
                <a:latin typeface="微软雅黑"/>
                <a:ea typeface="微软雅黑"/>
                <a:cs typeface="微软雅黑"/>
                <a:sym typeface="微软雅黑"/>
              </a:rPr>
              <a:t>客观</a:t>
            </a:r>
            <a:r>
              <a:rPr lang="zh-CN" altLang="en-US" sz="2000" b="1" i="0" u="none" strike="noStrike" dirty="0" smtClean="0">
                <a:solidFill>
                  <a:srgbClr val="000000"/>
                </a:solidFill>
                <a:latin typeface="微软雅黑"/>
                <a:ea typeface="微软雅黑"/>
                <a:cs typeface="微软雅黑"/>
                <a:sym typeface="微软雅黑"/>
              </a:rPr>
              <a:t>、</a:t>
            </a:r>
            <a:r>
              <a:rPr lang="en-US" sz="2000" b="1" i="0" u="none" strike="noStrike" dirty="0" err="1" smtClean="0">
                <a:solidFill>
                  <a:srgbClr val="000000"/>
                </a:solidFill>
                <a:latin typeface="微软雅黑"/>
                <a:ea typeface="微软雅黑"/>
                <a:cs typeface="微软雅黑"/>
                <a:sym typeface="微软雅黑"/>
              </a:rPr>
              <a:t>公正</a:t>
            </a:r>
            <a:r>
              <a:rPr lang="zh-CN" altLang="en-US" sz="2000" b="1" i="0" u="none" strike="noStrike" dirty="0" smtClean="0">
                <a:solidFill>
                  <a:srgbClr val="000000"/>
                </a:solidFill>
                <a:latin typeface="微软雅黑"/>
                <a:ea typeface="微软雅黑"/>
                <a:cs typeface="微软雅黑"/>
                <a:sym typeface="微软雅黑"/>
              </a:rPr>
              <a:t>、</a:t>
            </a:r>
            <a:r>
              <a:rPr lang="en-US" sz="2000" b="1" i="0" u="none" strike="noStrike" dirty="0" err="1" smtClean="0">
                <a:solidFill>
                  <a:srgbClr val="000000"/>
                </a:solidFill>
                <a:latin typeface="微软雅黑"/>
                <a:ea typeface="微软雅黑"/>
                <a:cs typeface="微软雅黑"/>
                <a:sym typeface="微软雅黑"/>
              </a:rPr>
              <a:t>全面</a:t>
            </a:r>
            <a:endParaRPr lang="en-US" sz="1100" dirty="0"/>
          </a:p>
        </p:txBody>
      </p:sp>
      <p:cxnSp>
        <p:nvCxnSpPr>
          <p:cNvPr id="6" name="Connector 6"/>
          <p:cNvCxnSpPr/>
          <p:nvPr/>
        </p:nvCxnSpPr>
        <p:spPr>
          <a:xfrm rot="-9291">
            <a:off x="1016009" y="25082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16000" y="2641600"/>
            <a:ext cx="4699000" cy="863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评价必须客观、公正、全面，以审计证据为基础，确保评价结果的真实性与可靠性</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6223000" y="1778000"/>
            <a:ext cx="5207000" cy="2159000"/>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2032000"/>
            <a:ext cx="406400" cy="406400"/>
          </a:xfrm>
          <a:prstGeom prst="rect">
            <a:avLst/>
          </a:prstGeom>
        </p:spPr>
      </p:pic>
      <p:sp>
        <p:nvSpPr>
          <p:cNvPr id="10" name="AutoShape 10"/>
          <p:cNvSpPr/>
          <p:nvPr/>
        </p:nvSpPr>
        <p:spPr>
          <a:xfrm>
            <a:off x="6985000" y="20320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信息整合：多维资源协同</a:t>
            </a:r>
            <a:endParaRPr lang="en-US" sz="1100"/>
          </a:p>
        </p:txBody>
      </p:sp>
      <p:cxnSp>
        <p:nvCxnSpPr>
          <p:cNvPr id="11" name="Connector 11"/>
          <p:cNvCxnSpPr/>
          <p:nvPr/>
        </p:nvCxnSpPr>
        <p:spPr>
          <a:xfrm rot="-9291">
            <a:off x="6477009" y="25082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6477000" y="2641600"/>
            <a:ext cx="4699000" cy="863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整合财务、业务、管理等多方面信息，打破数据孤岛，提升评价的整体效能</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3" name="AutoShape 13"/>
          <p:cNvSpPr/>
          <p:nvPr/>
        </p:nvSpPr>
        <p:spPr>
          <a:xfrm>
            <a:off x="762000" y="4191000"/>
            <a:ext cx="5207000" cy="2159000"/>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4445000"/>
            <a:ext cx="406400" cy="406400"/>
          </a:xfrm>
          <a:prstGeom prst="rect">
            <a:avLst/>
          </a:prstGeom>
        </p:spPr>
      </p:pic>
      <p:sp>
        <p:nvSpPr>
          <p:cNvPr id="15" name="AutoShape 15"/>
          <p:cNvSpPr/>
          <p:nvPr/>
        </p:nvSpPr>
        <p:spPr>
          <a:xfrm>
            <a:off x="1524000" y="44450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内容维度：全流程覆盖</a:t>
            </a:r>
            <a:endParaRPr lang="en-US" sz="1100"/>
          </a:p>
        </p:txBody>
      </p:sp>
      <p:cxnSp>
        <p:nvCxnSpPr>
          <p:cNvPr id="16" name="Connector 16"/>
          <p:cNvCxnSpPr/>
          <p:nvPr/>
        </p:nvCxnSpPr>
        <p:spPr>
          <a:xfrm rot="-9291">
            <a:off x="1016009" y="49212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7" name="AutoShape 17"/>
          <p:cNvSpPr/>
          <p:nvPr/>
        </p:nvSpPr>
        <p:spPr>
          <a:xfrm>
            <a:off x="1016000" y="5054600"/>
            <a:ext cx="4699000" cy="744034"/>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涵盖决策、管理、绩效、合规、廉政等多个维度，并规范表述，确保评价无死角</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8" name="AutoShape 18"/>
          <p:cNvSpPr/>
          <p:nvPr/>
        </p:nvSpPr>
        <p:spPr>
          <a:xfrm>
            <a:off x="6223000" y="4191000"/>
            <a:ext cx="5207000" cy="2159000"/>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4445000"/>
            <a:ext cx="406400" cy="406400"/>
          </a:xfrm>
          <a:prstGeom prst="rect">
            <a:avLst/>
          </a:prstGeom>
        </p:spPr>
      </p:pic>
      <p:sp>
        <p:nvSpPr>
          <p:cNvPr id="20" name="AutoShape 20"/>
          <p:cNvSpPr/>
          <p:nvPr/>
        </p:nvSpPr>
        <p:spPr>
          <a:xfrm>
            <a:off x="6985000" y="44450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综合系统性：统筹分析</a:t>
            </a:r>
            <a:endParaRPr lang="en-US" sz="1100"/>
          </a:p>
        </p:txBody>
      </p:sp>
      <p:cxnSp>
        <p:nvCxnSpPr>
          <p:cNvPr id="21" name="Connector 21"/>
          <p:cNvCxnSpPr/>
          <p:nvPr/>
        </p:nvCxnSpPr>
        <p:spPr>
          <a:xfrm rot="-9291">
            <a:off x="6477009" y="49212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6477000" y="5054600"/>
            <a:ext cx="4699000" cy="744034"/>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评价是一个系统工程，各维度之间相互关联，需要进行统筹分析，避免片面性</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第一节 经济责任审计肩负的使命</a:t>
            </a:r>
            <a:endParaRPr lang="en-US" sz="1100"/>
          </a:p>
        </p:txBody>
      </p:sp>
      <p:sp>
        <p:nvSpPr>
          <p:cNvPr id="3" name="AutoShape 3"/>
          <p:cNvSpPr/>
          <p:nvPr/>
        </p:nvSpPr>
        <p:spPr>
          <a:xfrm>
            <a:off x="762000" y="1651000"/>
            <a:ext cx="5207000" cy="2159000"/>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推进国家治理现代化</a:t>
            </a:r>
            <a:endParaRPr lang="en-US" sz="1100"/>
          </a:p>
        </p:txBody>
      </p:sp>
      <p:cxnSp>
        <p:nvCxnSpPr>
          <p:cNvPr id="6" name="Connector 6"/>
          <p:cNvCxnSpPr/>
          <p:nvPr/>
        </p:nvCxnSpPr>
        <p:spPr>
          <a:xfrm rot="-9291">
            <a:off x="1016009" y="2343150"/>
            <a:ext cx="4699000"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7" name="AutoShape 7"/>
          <p:cNvSpPr/>
          <p:nvPr/>
        </p:nvSpPr>
        <p:spPr>
          <a:xfrm>
            <a:off x="1016000" y="2476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通过审计监督，发现体制机制问题，推动完善制度，提升国家治理效能</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6223000" y="1651000"/>
            <a:ext cx="5207000" cy="2159000"/>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905000"/>
            <a:ext cx="406400" cy="406400"/>
          </a:xfrm>
          <a:prstGeom prst="rect">
            <a:avLst/>
          </a:prstGeom>
        </p:spPr>
      </p:pic>
      <p:sp>
        <p:nvSpPr>
          <p:cNvPr id="10" name="AutoShape 10"/>
          <p:cNvSpPr/>
          <p:nvPr/>
        </p:nvSpPr>
        <p:spPr>
          <a:xfrm>
            <a:off x="6985000" y="1879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规范领导干部权力运行</a:t>
            </a:r>
            <a:endParaRPr lang="en-US" sz="1100"/>
          </a:p>
        </p:txBody>
      </p:sp>
      <p:cxnSp>
        <p:nvCxnSpPr>
          <p:cNvPr id="11" name="Connector 11"/>
          <p:cNvCxnSpPr/>
          <p:nvPr/>
        </p:nvCxnSpPr>
        <p:spPr>
          <a:xfrm rot="-9291">
            <a:off x="6477009" y="2343150"/>
            <a:ext cx="4699000"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12" name="AutoShape 12"/>
          <p:cNvSpPr/>
          <p:nvPr/>
        </p:nvSpPr>
        <p:spPr>
          <a:xfrm>
            <a:off x="6477000" y="2476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将权力关进制度的笼子，防止权力滥用，确保权力在阳光下运行</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3" name="AutoShape 13"/>
          <p:cNvSpPr/>
          <p:nvPr/>
        </p:nvSpPr>
        <p:spPr>
          <a:xfrm>
            <a:off x="762000" y="4064000"/>
            <a:ext cx="5207000" cy="2159000"/>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4318000"/>
            <a:ext cx="406400" cy="406400"/>
          </a:xfrm>
          <a:prstGeom prst="rect">
            <a:avLst/>
          </a:prstGeom>
        </p:spPr>
      </p:pic>
      <p:sp>
        <p:nvSpPr>
          <p:cNvPr id="15" name="AutoShape 15"/>
          <p:cNvSpPr/>
          <p:nvPr/>
        </p:nvSpPr>
        <p:spPr>
          <a:xfrm>
            <a:off x="1524000" y="4292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强化领导干部责任意识</a:t>
            </a:r>
            <a:endParaRPr lang="en-US" sz="1100"/>
          </a:p>
        </p:txBody>
      </p:sp>
      <p:cxnSp>
        <p:nvCxnSpPr>
          <p:cNvPr id="16" name="Connector 16"/>
          <p:cNvCxnSpPr/>
          <p:nvPr/>
        </p:nvCxnSpPr>
        <p:spPr>
          <a:xfrm rot="-9291">
            <a:off x="1016009" y="4756150"/>
            <a:ext cx="4699000"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17" name="AutoShape 17"/>
          <p:cNvSpPr/>
          <p:nvPr/>
        </p:nvSpPr>
        <p:spPr>
          <a:xfrm>
            <a:off x="1016000" y="4889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a:solidFill>
                  <a:srgbClr val="000000"/>
                </a:solidFill>
                <a:latin typeface="微软雅黑"/>
                <a:ea typeface="微软雅黑"/>
                <a:cs typeface="微软雅黑"/>
                <a:sym typeface="微软雅黑"/>
              </a:rPr>
              <a:t>明确“</a:t>
            </a:r>
            <a:r>
              <a:rPr lang="en-US" sz="1800" b="0" i="0" u="none" strike="noStrike" dirty="0" err="1">
                <a:solidFill>
                  <a:srgbClr val="000000"/>
                </a:solidFill>
                <a:latin typeface="微软雅黑"/>
                <a:ea typeface="微软雅黑"/>
                <a:cs typeface="微软雅黑"/>
                <a:sym typeface="微软雅黑"/>
              </a:rPr>
              <a:t>有权必有责</a:t>
            </a:r>
            <a:r>
              <a:rPr lang="en-US" sz="1800" b="0" i="0" u="none" strike="noStrike" dirty="0">
                <a:solidFill>
                  <a:srgbClr val="000000"/>
                </a:solidFill>
                <a:latin typeface="微软雅黑"/>
                <a:ea typeface="微软雅黑"/>
                <a:cs typeface="微软雅黑"/>
                <a:sym typeface="微软雅黑"/>
              </a:rPr>
              <a:t>”，</a:t>
            </a:r>
            <a:r>
              <a:rPr lang="en-US" sz="1800" b="0" i="0" u="none" strike="noStrike" dirty="0" err="1" smtClean="0">
                <a:solidFill>
                  <a:srgbClr val="000000"/>
                </a:solidFill>
                <a:latin typeface="微软雅黑"/>
                <a:ea typeface="微软雅黑"/>
                <a:cs typeface="微软雅黑"/>
                <a:sym typeface="微软雅黑"/>
              </a:rPr>
              <a:t>督促领导干部履职尽责</a:t>
            </a:r>
            <a:r>
              <a:rPr lang="zh-CN" altLang="en-US" sz="1800" b="0" i="0" u="none" strike="noStrike" dirty="0" smtClean="0">
                <a:solidFill>
                  <a:srgbClr val="000000"/>
                </a:solidFill>
                <a:latin typeface="微软雅黑"/>
                <a:ea typeface="微软雅黑"/>
                <a:cs typeface="微软雅黑"/>
                <a:sym typeface="微软雅黑"/>
              </a:rPr>
              <a:t>并</a:t>
            </a:r>
            <a:r>
              <a:rPr lang="en-US" sz="1800" b="0" i="0" u="none" strike="noStrike" dirty="0" err="1" smtClean="0">
                <a:solidFill>
                  <a:srgbClr val="000000"/>
                </a:solidFill>
                <a:latin typeface="微软雅黑"/>
                <a:ea typeface="微软雅黑"/>
                <a:cs typeface="微软雅黑"/>
                <a:sym typeface="微软雅黑"/>
              </a:rPr>
              <a:t>对决策失误承担相应责任</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8" name="AutoShape 18"/>
          <p:cNvSpPr/>
          <p:nvPr/>
        </p:nvSpPr>
        <p:spPr>
          <a:xfrm>
            <a:off x="6223000" y="4064000"/>
            <a:ext cx="5207000" cy="2159000"/>
          </a:xfrm>
          <a:prstGeom prst="roundRect">
            <a:avLst>
              <a:gd name="adj" fmla="val 5882"/>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4318000"/>
            <a:ext cx="406400" cy="406400"/>
          </a:xfrm>
          <a:prstGeom prst="rect">
            <a:avLst/>
          </a:prstGeom>
        </p:spPr>
      </p:pic>
      <p:sp>
        <p:nvSpPr>
          <p:cNvPr id="20" name="AutoShape 20"/>
          <p:cNvSpPr/>
          <p:nvPr/>
        </p:nvSpPr>
        <p:spPr>
          <a:xfrm>
            <a:off x="6985000" y="4292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服务干部管理和监督</a:t>
            </a:r>
            <a:endParaRPr lang="en-US" sz="1100"/>
          </a:p>
        </p:txBody>
      </p:sp>
      <p:cxnSp>
        <p:nvCxnSpPr>
          <p:cNvPr id="21" name="Connector 21"/>
          <p:cNvCxnSpPr/>
          <p:nvPr/>
        </p:nvCxnSpPr>
        <p:spPr>
          <a:xfrm rot="-9291">
            <a:off x="6477009" y="4756150"/>
            <a:ext cx="4699000" cy="12700"/>
          </a:xfrm>
          <a:prstGeom prst="straightConnector1">
            <a:avLst/>
          </a:prstGeom>
          <a:solidFill>
            <a:srgbClr val="DEE0E3">
              <a:alpha val="100000"/>
            </a:srgbClr>
          </a:solidFill>
          <a:ln w="12700" cap="flat" cmpd="sng">
            <a:solidFill>
              <a:srgbClr val="00008B">
                <a:alpha val="10000"/>
              </a:srgbClr>
            </a:solidFill>
            <a:prstDash val="solid"/>
            <a:round/>
            <a:headEnd type="none" w="med" len="med"/>
            <a:tailEnd type="none" w="med" len="med"/>
          </a:ln>
        </p:spPr>
      </p:cxnSp>
      <p:sp>
        <p:nvSpPr>
          <p:cNvPr id="22" name="AutoShape 22"/>
          <p:cNvSpPr/>
          <p:nvPr/>
        </p:nvSpPr>
        <p:spPr>
          <a:xfrm>
            <a:off x="6477000" y="4889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为组织部门考核、</a:t>
            </a:r>
            <a:r>
              <a:rPr lang="en-US" sz="1800" b="0" i="0" u="none" strike="noStrike" dirty="0" err="1" smtClean="0">
                <a:solidFill>
                  <a:srgbClr val="000000"/>
                </a:solidFill>
                <a:latin typeface="微软雅黑"/>
                <a:ea typeface="微软雅黑"/>
                <a:cs typeface="微软雅黑"/>
                <a:sym typeface="微软雅黑"/>
              </a:rPr>
              <a:t>任免</a:t>
            </a:r>
            <a:r>
              <a:rPr lang="zh-CN" altLang="en-US" sz="1800" b="0" i="0" u="none" strike="noStrike" dirty="0" smtClean="0">
                <a:solidFill>
                  <a:srgbClr val="000000"/>
                </a:solidFill>
                <a:latin typeface="微软雅黑"/>
                <a:ea typeface="微软雅黑"/>
                <a:cs typeface="微软雅黑"/>
                <a:sym typeface="微软雅黑"/>
              </a:rPr>
              <a:t>领导</a:t>
            </a:r>
            <a:r>
              <a:rPr lang="en-US" sz="1800" b="0" i="0" u="none" strike="noStrike" dirty="0" err="1" smtClean="0">
                <a:solidFill>
                  <a:srgbClr val="000000"/>
                </a:solidFill>
                <a:latin typeface="微软雅黑"/>
                <a:ea typeface="微软雅黑"/>
                <a:cs typeface="微软雅黑"/>
                <a:sym typeface="微软雅黑"/>
              </a:rPr>
              <a:t>干部提供重要参考依据</a:t>
            </a:r>
            <a:r>
              <a:rPr lang="en-US" sz="1800" b="0" i="0" u="none" strike="noStrike" dirty="0" err="1">
                <a:solidFill>
                  <a:srgbClr val="000000"/>
                </a:solidFill>
                <a:latin typeface="微软雅黑"/>
                <a:ea typeface="微软雅黑"/>
                <a:cs typeface="微软雅黑"/>
                <a:sym typeface="微软雅黑"/>
              </a:rPr>
              <a:t>，促进干部队伍建设</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评价思路与写作示例</a:t>
            </a:r>
            <a:endParaRPr lang="en-US" sz="1100" dirty="0"/>
          </a:p>
        </p:txBody>
      </p:sp>
      <p:sp>
        <p:nvSpPr>
          <p:cNvPr id="3" name="AutoShape 3"/>
          <p:cNvSpPr/>
          <p:nvPr/>
        </p:nvSpPr>
        <p:spPr>
          <a:xfrm>
            <a:off x="762000" y="1651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68500"/>
            <a:ext cx="508000" cy="508000"/>
          </a:xfrm>
          <a:prstGeom prst="rect">
            <a:avLst/>
          </a:prstGeom>
        </p:spPr>
      </p:pic>
      <p:sp>
        <p:nvSpPr>
          <p:cNvPr id="5" name="AutoShape 5"/>
          <p:cNvSpPr/>
          <p:nvPr/>
        </p:nvSpPr>
        <p:spPr>
          <a:xfrm>
            <a:off x="1651000" y="1841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定性评价思路</a:t>
            </a:r>
            <a:endParaRPr lang="en-US" sz="1100" dirty="0"/>
          </a:p>
        </p:txBody>
      </p:sp>
      <p:sp>
        <p:nvSpPr>
          <p:cNvPr id="6" name="AutoShape 6"/>
          <p:cNvSpPr/>
          <p:nvPr/>
        </p:nvSpPr>
        <p:spPr>
          <a:xfrm>
            <a:off x="1651000" y="2222500"/>
            <a:ext cx="4064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①等级评价：如“优秀</a:t>
            </a:r>
            <a:r>
              <a:rPr lang="en-US" altLang="zh-CN" dirty="0" smtClean="0">
                <a:latin typeface="微软雅黑"/>
                <a:ea typeface="微软雅黑"/>
                <a:cs typeface="微软雅黑"/>
                <a:sym typeface="微软雅黑"/>
              </a:rPr>
              <a:t>/</a:t>
            </a:r>
            <a:r>
              <a:rPr lang="zh-CN" altLang="en-US" dirty="0" smtClean="0">
                <a:latin typeface="微软雅黑"/>
                <a:ea typeface="微软雅黑"/>
                <a:cs typeface="微软雅黑"/>
                <a:sym typeface="微软雅黑"/>
              </a:rPr>
              <a:t>良好</a:t>
            </a:r>
            <a:r>
              <a:rPr lang="en-US" altLang="zh-CN" dirty="0" smtClean="0">
                <a:latin typeface="微软雅黑"/>
                <a:ea typeface="微软雅黑"/>
                <a:cs typeface="微软雅黑"/>
                <a:sym typeface="微软雅黑"/>
              </a:rPr>
              <a:t>/</a:t>
            </a:r>
            <a:r>
              <a:rPr lang="zh-CN" altLang="en-US" dirty="0" smtClean="0">
                <a:latin typeface="微软雅黑"/>
                <a:ea typeface="微软雅黑"/>
                <a:cs typeface="微软雅黑"/>
                <a:sym typeface="微软雅黑"/>
              </a:rPr>
              <a:t>合格</a:t>
            </a:r>
            <a:r>
              <a:rPr lang="en-US" altLang="zh-CN" dirty="0" smtClean="0">
                <a:latin typeface="微软雅黑"/>
                <a:ea typeface="微软雅黑"/>
                <a:cs typeface="微软雅黑"/>
                <a:sym typeface="微软雅黑"/>
              </a:rPr>
              <a:t>/</a:t>
            </a:r>
            <a:r>
              <a:rPr lang="zh-CN" altLang="en-US" dirty="0" smtClean="0">
                <a:latin typeface="微软雅黑"/>
                <a:ea typeface="微软雅黑"/>
                <a:cs typeface="微软雅黑"/>
                <a:sym typeface="微软雅黑"/>
              </a:rPr>
              <a:t>不合格”“高风险</a:t>
            </a:r>
            <a:r>
              <a:rPr lang="en-US" altLang="zh-CN" dirty="0" smtClean="0">
                <a:latin typeface="微软雅黑"/>
                <a:ea typeface="微软雅黑"/>
                <a:cs typeface="微软雅黑"/>
                <a:sym typeface="微软雅黑"/>
              </a:rPr>
              <a:t>/</a:t>
            </a:r>
            <a:r>
              <a:rPr lang="zh-CN" altLang="en-US" dirty="0" smtClean="0">
                <a:latin typeface="微软雅黑"/>
                <a:ea typeface="微软雅黑"/>
                <a:cs typeface="微软雅黑"/>
                <a:sym typeface="微软雅黑"/>
              </a:rPr>
              <a:t>中风险</a:t>
            </a:r>
            <a:r>
              <a:rPr lang="en-US" altLang="zh-CN" dirty="0" smtClean="0">
                <a:latin typeface="微软雅黑"/>
                <a:ea typeface="微软雅黑"/>
                <a:cs typeface="微软雅黑"/>
                <a:sym typeface="微软雅黑"/>
              </a:rPr>
              <a:t>/</a:t>
            </a:r>
            <a:r>
              <a:rPr lang="zh-CN" altLang="en-US" dirty="0" smtClean="0">
                <a:latin typeface="微软雅黑"/>
                <a:ea typeface="微软雅黑"/>
                <a:cs typeface="微软雅黑"/>
                <a:sym typeface="微软雅黑"/>
              </a:rPr>
              <a:t>低风险”；②描述性语言：如“内部控制制度体系完整，但执行过程存在疏漏如下</a:t>
            </a:r>
            <a:r>
              <a:rPr lang="en-US" altLang="zh-CN" dirty="0" smtClean="0">
                <a:latin typeface="微软雅黑"/>
                <a:ea typeface="微软雅黑"/>
                <a:cs typeface="微软雅黑"/>
                <a:sym typeface="微软雅黑"/>
              </a:rPr>
              <a:t>……”</a:t>
            </a:r>
            <a:r>
              <a:rPr lang="en-US" sz="1400" b="0" i="0" u="none" strike="noStrike" dirty="0" smtClean="0">
                <a:solidFill>
                  <a:srgbClr val="000000"/>
                </a:solidFill>
                <a:latin typeface="微软雅黑"/>
                <a:ea typeface="微软雅黑"/>
                <a:cs typeface="微软雅黑"/>
                <a:sym typeface="微软雅黑"/>
              </a:rPr>
              <a:t>。</a:t>
            </a:r>
            <a:endParaRPr lang="en-US" sz="1100" dirty="0"/>
          </a:p>
        </p:txBody>
      </p:sp>
      <p:sp>
        <p:nvSpPr>
          <p:cNvPr id="7" name="AutoShape 7"/>
          <p:cNvSpPr/>
          <p:nvPr/>
        </p:nvSpPr>
        <p:spPr>
          <a:xfrm>
            <a:off x="6223000" y="1651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968500"/>
            <a:ext cx="508000" cy="508000"/>
          </a:xfrm>
          <a:prstGeom prst="rect">
            <a:avLst/>
          </a:prstGeom>
        </p:spPr>
      </p:pic>
      <p:sp>
        <p:nvSpPr>
          <p:cNvPr id="9" name="AutoShape 9"/>
          <p:cNvSpPr/>
          <p:nvPr/>
        </p:nvSpPr>
        <p:spPr>
          <a:xfrm>
            <a:off x="7112000" y="1841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定量评价思路</a:t>
            </a:r>
            <a:endParaRPr lang="en-US" sz="1100" dirty="0"/>
          </a:p>
        </p:txBody>
      </p:sp>
      <p:sp>
        <p:nvSpPr>
          <p:cNvPr id="10" name="AutoShape 10"/>
          <p:cNvSpPr/>
          <p:nvPr/>
        </p:nvSpPr>
        <p:spPr>
          <a:xfrm>
            <a:off x="7111999" y="2222500"/>
            <a:ext cx="4286469"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①比率分析：如“资产负债率上升</a:t>
            </a:r>
            <a:r>
              <a:rPr lang="en-US" altLang="zh-CN" dirty="0" smtClean="0">
                <a:latin typeface="微软雅黑"/>
                <a:ea typeface="微软雅黑"/>
                <a:cs typeface="微软雅黑"/>
                <a:sym typeface="微软雅黑"/>
              </a:rPr>
              <a:t>5%</a:t>
            </a:r>
            <a:r>
              <a:rPr lang="zh-CN" altLang="en-US" dirty="0" smtClean="0">
                <a:latin typeface="微软雅黑"/>
                <a:ea typeface="微软雅黑"/>
                <a:cs typeface="微软雅黑"/>
                <a:sym typeface="微软雅黑"/>
              </a:rPr>
              <a:t>，超出行业警戒线”；②差异对比：如“</a:t>
            </a:r>
            <a:r>
              <a:rPr lang="en-US" altLang="zh-CN" dirty="0" smtClean="0">
                <a:latin typeface="微软雅黑"/>
                <a:ea typeface="微软雅黑"/>
                <a:cs typeface="微软雅黑"/>
                <a:sym typeface="微软雅黑"/>
              </a:rPr>
              <a:t>XX</a:t>
            </a:r>
            <a:r>
              <a:rPr lang="zh-CN" altLang="en-US" dirty="0" smtClean="0">
                <a:latin typeface="微软雅黑"/>
                <a:ea typeface="微软雅黑"/>
                <a:cs typeface="微软雅黑"/>
                <a:sym typeface="微软雅黑"/>
              </a:rPr>
              <a:t>实际支出超预算</a:t>
            </a:r>
            <a:r>
              <a:rPr lang="en-US" altLang="zh-CN" dirty="0" smtClean="0">
                <a:latin typeface="微软雅黑"/>
                <a:ea typeface="微软雅黑"/>
                <a:cs typeface="微软雅黑"/>
                <a:sym typeface="微软雅黑"/>
              </a:rPr>
              <a:t>10%”</a:t>
            </a:r>
            <a:r>
              <a:rPr lang="zh-CN" altLang="en-US" dirty="0" smtClean="0">
                <a:latin typeface="微软雅黑"/>
                <a:ea typeface="微软雅黑"/>
                <a:cs typeface="微软雅黑"/>
                <a:sym typeface="微软雅黑"/>
              </a:rPr>
              <a:t>；③评定打分：如“根据</a:t>
            </a:r>
            <a:r>
              <a:rPr lang="en-US" altLang="zh-CN" dirty="0" smtClean="0">
                <a:latin typeface="微软雅黑"/>
                <a:ea typeface="微软雅黑"/>
                <a:cs typeface="微软雅黑"/>
                <a:sym typeface="微软雅黑"/>
              </a:rPr>
              <a:t>XX</a:t>
            </a:r>
            <a:r>
              <a:rPr lang="zh-CN" altLang="en-US" dirty="0" smtClean="0">
                <a:latin typeface="微软雅黑"/>
                <a:ea typeface="微软雅黑"/>
                <a:cs typeface="微软雅黑"/>
                <a:sym typeface="微软雅黑"/>
              </a:rPr>
              <a:t>标准，得分</a:t>
            </a:r>
            <a:r>
              <a:rPr lang="en-US" altLang="zh-CN" dirty="0" smtClean="0">
                <a:latin typeface="微软雅黑"/>
                <a:ea typeface="微软雅黑"/>
                <a:cs typeface="微软雅黑"/>
                <a:sym typeface="微软雅黑"/>
              </a:rPr>
              <a:t>82/100”</a:t>
            </a:r>
            <a:r>
              <a:rPr lang="zh-CN" altLang="en-US" dirty="0" smtClean="0">
                <a:latin typeface="微软雅黑"/>
                <a:ea typeface="微软雅黑"/>
                <a:cs typeface="微软雅黑"/>
                <a:sym typeface="微软雅黑"/>
              </a:rPr>
              <a:t>。</a:t>
            </a:r>
            <a:endParaRPr lang="en-US" sz="1100" dirty="0"/>
          </a:p>
        </p:txBody>
      </p:sp>
      <p:sp>
        <p:nvSpPr>
          <p:cNvPr id="11" name="AutoShape 11"/>
          <p:cNvSpPr/>
          <p:nvPr/>
        </p:nvSpPr>
        <p:spPr>
          <a:xfrm>
            <a:off x="762000" y="3302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619500"/>
            <a:ext cx="508000" cy="508000"/>
          </a:xfrm>
          <a:prstGeom prst="rect">
            <a:avLst/>
          </a:prstGeom>
        </p:spPr>
      </p:pic>
      <p:sp>
        <p:nvSpPr>
          <p:cNvPr id="13" name="AutoShape 13"/>
          <p:cNvSpPr/>
          <p:nvPr/>
        </p:nvSpPr>
        <p:spPr>
          <a:xfrm>
            <a:off x="1651000" y="3492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问题导向思路</a:t>
            </a:r>
            <a:endParaRPr lang="en-US" sz="1100" dirty="0"/>
          </a:p>
        </p:txBody>
      </p:sp>
      <p:sp>
        <p:nvSpPr>
          <p:cNvPr id="14" name="AutoShape 14"/>
          <p:cNvSpPr/>
          <p:nvPr/>
        </p:nvSpPr>
        <p:spPr>
          <a:xfrm>
            <a:off x="1651000" y="3873500"/>
            <a:ext cx="4064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先描述具体违规行为或管理漏洞，然后进行影响分析，如问题导致的后果，接着是整改建议，包括针对性的措施等。</a:t>
            </a:r>
            <a:endParaRPr lang="en-US" sz="1100" dirty="0"/>
          </a:p>
        </p:txBody>
      </p:sp>
      <p:sp>
        <p:nvSpPr>
          <p:cNvPr id="15" name="AutoShape 15"/>
          <p:cNvSpPr/>
          <p:nvPr/>
        </p:nvSpPr>
        <p:spPr>
          <a:xfrm>
            <a:off x="6223000" y="3302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3619500"/>
            <a:ext cx="508000" cy="508000"/>
          </a:xfrm>
          <a:prstGeom prst="rect">
            <a:avLst/>
          </a:prstGeom>
        </p:spPr>
      </p:pic>
      <p:sp>
        <p:nvSpPr>
          <p:cNvPr id="17" name="AutoShape 17"/>
          <p:cNvSpPr/>
          <p:nvPr/>
        </p:nvSpPr>
        <p:spPr>
          <a:xfrm>
            <a:off x="7112000" y="3492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对标评价思路</a:t>
            </a:r>
            <a:endParaRPr lang="en-US" sz="1100" dirty="0"/>
          </a:p>
        </p:txBody>
      </p:sp>
      <p:sp>
        <p:nvSpPr>
          <p:cNvPr id="18" name="AutoShape 18"/>
          <p:cNvSpPr/>
          <p:nvPr/>
        </p:nvSpPr>
        <p:spPr>
          <a:xfrm>
            <a:off x="7112000" y="3873500"/>
            <a:ext cx="4064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通过与标准、标杆或历史数据对比得出看法，适用于业绩对比、绩效评价等。</a:t>
            </a:r>
            <a:endParaRPr lang="en-US" sz="1100" dirty="0"/>
          </a:p>
        </p:txBody>
      </p:sp>
      <p:sp>
        <p:nvSpPr>
          <p:cNvPr id="19" name="AutoShape 19"/>
          <p:cNvSpPr/>
          <p:nvPr/>
        </p:nvSpPr>
        <p:spPr>
          <a:xfrm>
            <a:off x="762000" y="4953000"/>
            <a:ext cx="10668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6000" y="5270500"/>
            <a:ext cx="508000" cy="508000"/>
          </a:xfrm>
          <a:prstGeom prst="rect">
            <a:avLst/>
          </a:prstGeom>
        </p:spPr>
      </p:pic>
      <p:sp>
        <p:nvSpPr>
          <p:cNvPr id="21" name="AutoShape 21"/>
          <p:cNvSpPr/>
          <p:nvPr/>
        </p:nvSpPr>
        <p:spPr>
          <a:xfrm>
            <a:off x="1651000" y="5143500"/>
            <a:ext cx="9525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综合评述思路</a:t>
            </a:r>
            <a:endParaRPr lang="en-US" sz="1100" dirty="0"/>
          </a:p>
        </p:txBody>
      </p:sp>
      <p:sp>
        <p:nvSpPr>
          <p:cNvPr id="22" name="AutoShape 22"/>
          <p:cNvSpPr/>
          <p:nvPr/>
        </p:nvSpPr>
        <p:spPr>
          <a:xfrm>
            <a:off x="1651000" y="5524500"/>
            <a:ext cx="9525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结合定性与定量分析，全面评价审计对象的整体情况，适用于综合情况、业绩汇报等需全面展示的场合。其结构框架：先进行概括性评价，然后解析亮点与不足，如分述成绩和问题；接着风险提示，如潜在风险及优先级；最后有建议方向等。</a:t>
            </a:r>
            <a:endParaRPr lang="en-US" sz="1100"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第二节 整合信息资源与提升评价效能</a:t>
            </a:r>
            <a:endParaRPr lang="en-US" sz="1100" dirty="0"/>
          </a:p>
        </p:txBody>
      </p:sp>
      <p:sp>
        <p:nvSpPr>
          <p:cNvPr id="3" name="AutoShape 3"/>
          <p:cNvSpPr/>
          <p:nvPr/>
        </p:nvSpPr>
        <p:spPr>
          <a:xfrm>
            <a:off x="762000" y="1529256"/>
            <a:ext cx="10668000" cy="1871866"/>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779744"/>
            <a:ext cx="406400" cy="406400"/>
          </a:xfrm>
          <a:prstGeom prst="rect">
            <a:avLst/>
          </a:prstGeom>
        </p:spPr>
      </p:pic>
      <p:sp>
        <p:nvSpPr>
          <p:cNvPr id="5" name="AutoShape 5"/>
          <p:cNvSpPr/>
          <p:nvPr/>
        </p:nvSpPr>
        <p:spPr>
          <a:xfrm>
            <a:off x="1524000" y="1795510"/>
            <a:ext cx="2921876"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zh-CN" sz="2000" b="1" dirty="0" smtClean="0">
                <a:latin typeface="微软雅黑" pitchFamily="34" charset="-122"/>
                <a:ea typeface="微软雅黑" pitchFamily="34" charset="-122"/>
              </a:rPr>
              <a:t>整合信息资源的基本要求</a:t>
            </a:r>
            <a:endParaRPr lang="en-US" sz="1100" dirty="0">
              <a:latin typeface="微软雅黑" pitchFamily="34" charset="-122"/>
              <a:ea typeface="微软雅黑" pitchFamily="34" charset="-122"/>
            </a:endParaRPr>
          </a:p>
        </p:txBody>
      </p:sp>
      <p:cxnSp>
        <p:nvCxnSpPr>
          <p:cNvPr id="6" name="Connector 6"/>
          <p:cNvCxnSpPr/>
          <p:nvPr/>
        </p:nvCxnSpPr>
        <p:spPr>
          <a:xfrm flipV="1">
            <a:off x="1016000" y="2238703"/>
            <a:ext cx="3414110" cy="7875"/>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016000" y="2299137"/>
            <a:ext cx="10160018" cy="1012775"/>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信息资源是可</a:t>
            </a:r>
            <a:r>
              <a:rPr lang="zh-CN" altLang="en-US" sz="1600" dirty="0" smtClean="0">
                <a:latin typeface="微软雅黑"/>
                <a:ea typeface="微软雅黑"/>
                <a:cs typeface="微软雅黑"/>
                <a:sym typeface="微软雅黑"/>
              </a:rPr>
              <a:t>获取、</a:t>
            </a:r>
            <a:r>
              <a:rPr lang="zh-CN" altLang="en-US" sz="1600" dirty="0" smtClean="0">
                <a:latin typeface="微软雅黑"/>
                <a:ea typeface="微软雅黑"/>
                <a:cs typeface="微软雅黑"/>
                <a:sym typeface="微软雅黑"/>
              </a:rPr>
              <a:t>用于支持审计结论的所有数据和资料，包括结构化数据和非结构化数据。整合信息资料与评价功能之间呈现“</a:t>
            </a:r>
            <a:r>
              <a:rPr lang="zh-CN" altLang="en-US" sz="1600" dirty="0" smtClean="0">
                <a:latin typeface="微软雅黑"/>
                <a:ea typeface="微软雅黑"/>
                <a:cs typeface="微软雅黑"/>
                <a:sym typeface="微软雅黑"/>
              </a:rPr>
              <a:t>输入</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加工</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输出</a:t>
            </a:r>
            <a:r>
              <a:rPr lang="zh-CN" altLang="en-US" sz="1600" dirty="0" smtClean="0">
                <a:latin typeface="微软雅黑"/>
                <a:ea typeface="微软雅黑"/>
                <a:cs typeface="微软雅黑"/>
                <a:sym typeface="微软雅黑"/>
              </a:rPr>
              <a:t>”的动态关系：整合信息资料是基础（输入），通过系统收集、筛选和关联多维数据，形成审计依据；评价结果是输出，基于整合后的信息对领导干部履职情况进行客观、精准的定性定量判断。</a:t>
            </a:r>
            <a:endParaRPr lang="en-US" sz="16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pic>
        <p:nvPicPr>
          <p:cNvPr id="8" name="图片 7"/>
          <p:cNvPicPr>
            <a:picLocks noChangeAspect="1"/>
          </p:cNvPicPr>
          <p:nvPr/>
        </p:nvPicPr>
        <p:blipFill>
          <a:blip r:embed="rId6"/>
          <a:stretch>
            <a:fillRect/>
          </a:stretch>
        </p:blipFill>
        <p:spPr>
          <a:xfrm>
            <a:off x="2255836" y="3919661"/>
            <a:ext cx="8014742" cy="2679168"/>
          </a:xfrm>
          <a:prstGeom prst="rect">
            <a:avLst/>
          </a:prstGeom>
        </p:spPr>
      </p:pic>
      <p:sp>
        <p:nvSpPr>
          <p:cNvPr id="9" name="矩形 8"/>
          <p:cNvSpPr/>
          <p:nvPr/>
        </p:nvSpPr>
        <p:spPr>
          <a:xfrm>
            <a:off x="5297789" y="3550329"/>
            <a:ext cx="1569660" cy="369332"/>
          </a:xfrm>
          <a:prstGeom prst="rect">
            <a:avLst/>
          </a:prstGeom>
        </p:spPr>
        <p:txBody>
          <a:bodyPr wrap="none">
            <a:spAutoFit/>
          </a:bodyPr>
          <a:lstStyle/>
          <a:p>
            <a:r>
              <a:rPr lang="zh-CN" altLang="en-US" sz="1800" b="1" dirty="0">
                <a:latin typeface="方正黑体_GBK"/>
              </a:rPr>
              <a:t>主要信息资源</a:t>
            </a:r>
            <a:endParaRPr lang="zh-CN" altLang="en-US" sz="1800" b="1"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整合会计信息与非会计信息</a:t>
            </a:r>
            <a:endParaRPr lang="en-US" sz="1100" dirty="0"/>
          </a:p>
        </p:txBody>
      </p:sp>
      <p:sp>
        <p:nvSpPr>
          <p:cNvPr id="3" name="AutoShape 3"/>
          <p:cNvSpPr/>
          <p:nvPr/>
        </p:nvSpPr>
        <p:spPr>
          <a:xfrm>
            <a:off x="762000" y="1529255"/>
            <a:ext cx="3715407" cy="438089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779744"/>
            <a:ext cx="406400" cy="406400"/>
          </a:xfrm>
          <a:prstGeom prst="rect">
            <a:avLst/>
          </a:prstGeom>
        </p:spPr>
      </p:pic>
      <p:sp>
        <p:nvSpPr>
          <p:cNvPr id="5" name="AutoShape 5"/>
          <p:cNvSpPr/>
          <p:nvPr/>
        </p:nvSpPr>
        <p:spPr>
          <a:xfrm>
            <a:off x="1524000" y="1795510"/>
            <a:ext cx="2921876"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zh-CN" sz="2000" b="1" dirty="0" smtClean="0">
                <a:latin typeface="微软雅黑" pitchFamily="34" charset="-122"/>
                <a:ea typeface="微软雅黑" pitchFamily="34" charset="-122"/>
              </a:rPr>
              <a:t>整合信息资源的基本要求</a:t>
            </a:r>
            <a:endParaRPr lang="en-US" sz="1100" dirty="0">
              <a:latin typeface="微软雅黑" pitchFamily="34" charset="-122"/>
              <a:ea typeface="微软雅黑" pitchFamily="34" charset="-122"/>
            </a:endParaRPr>
          </a:p>
        </p:txBody>
      </p:sp>
      <p:cxnSp>
        <p:nvCxnSpPr>
          <p:cNvPr id="6" name="Connector 6"/>
          <p:cNvCxnSpPr/>
          <p:nvPr/>
        </p:nvCxnSpPr>
        <p:spPr>
          <a:xfrm flipV="1">
            <a:off x="1016000" y="2238703"/>
            <a:ext cx="3414110" cy="7875"/>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115122" y="2509339"/>
            <a:ext cx="3066585" cy="2542163"/>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会计</a:t>
            </a:r>
            <a:r>
              <a:rPr lang="zh-CN" altLang="en-US" sz="1600" dirty="0" smtClean="0">
                <a:latin typeface="微软雅黑"/>
                <a:ea typeface="微软雅黑"/>
                <a:cs typeface="微软雅黑"/>
                <a:sym typeface="微软雅黑"/>
              </a:rPr>
              <a:t>信息提供标准化、可比的经济快照，是“经济脉搏”与“晴雨表”；非会计信息是揭示差异化、动态性的价值源泉，是“生态图谱”与</a:t>
            </a:r>
            <a:r>
              <a:rPr lang="zh-CN" altLang="en-US" sz="1600" dirty="0" smtClean="0">
                <a:latin typeface="微软雅黑"/>
                <a:ea typeface="微软雅黑"/>
                <a:cs typeface="微软雅黑"/>
                <a:sym typeface="微软雅黑"/>
              </a:rPr>
              <a:t>“温度计”。两者</a:t>
            </a:r>
            <a:r>
              <a:rPr lang="zh-CN" altLang="en-US" sz="1600" dirty="0" smtClean="0">
                <a:latin typeface="微软雅黑"/>
                <a:ea typeface="微软雅黑"/>
                <a:cs typeface="微软雅黑"/>
                <a:sym typeface="微软雅黑"/>
              </a:rPr>
              <a:t>如同经纬线，共同编织出信息完整的价值地图。卓越的</a:t>
            </a:r>
            <a:r>
              <a:rPr lang="zh-CN" altLang="en-US" sz="1600" dirty="0" smtClean="0">
                <a:latin typeface="微软雅黑"/>
                <a:ea typeface="微软雅黑"/>
                <a:cs typeface="微软雅黑"/>
                <a:sym typeface="微软雅黑"/>
              </a:rPr>
              <a:t>信息管理在于</a:t>
            </a:r>
            <a:r>
              <a:rPr lang="zh-CN" altLang="en-US" sz="1600" dirty="0" smtClean="0">
                <a:latin typeface="微软雅黑"/>
                <a:ea typeface="微软雅黑"/>
                <a:cs typeface="微软雅黑"/>
                <a:sym typeface="微软雅黑"/>
              </a:rPr>
              <a:t>精准平衡两者的披露深度与关联逻辑。</a:t>
            </a:r>
            <a:endParaRPr lang="en-US" sz="16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pic>
        <p:nvPicPr>
          <p:cNvPr id="8" name="图片 7"/>
          <p:cNvPicPr>
            <a:picLocks noChangeAspect="1"/>
          </p:cNvPicPr>
          <p:nvPr/>
        </p:nvPicPr>
        <p:blipFill>
          <a:blip r:embed="rId6"/>
          <a:stretch>
            <a:fillRect/>
          </a:stretch>
        </p:blipFill>
        <p:spPr>
          <a:xfrm>
            <a:off x="4731407" y="2661114"/>
            <a:ext cx="6977479" cy="3137520"/>
          </a:xfrm>
          <a:prstGeom prst="rect">
            <a:avLst/>
          </a:prstGeom>
        </p:spPr>
      </p:pic>
      <p:sp>
        <p:nvSpPr>
          <p:cNvPr id="9" name="矩形 8"/>
          <p:cNvSpPr/>
          <p:nvPr/>
        </p:nvSpPr>
        <p:spPr>
          <a:xfrm>
            <a:off x="6620316" y="2246578"/>
            <a:ext cx="3416320" cy="369332"/>
          </a:xfrm>
          <a:prstGeom prst="rect">
            <a:avLst/>
          </a:prstGeom>
        </p:spPr>
        <p:txBody>
          <a:bodyPr wrap="none">
            <a:spAutoFit/>
          </a:bodyPr>
          <a:lstStyle/>
          <a:p>
            <a:r>
              <a:rPr lang="zh-CN" altLang="en-US" sz="1800" b="1" dirty="0">
                <a:latin typeface="方正黑体_GBK"/>
              </a:rPr>
              <a:t>会计信息与非会计信息特征对比</a:t>
            </a:r>
            <a:endParaRPr lang="zh-CN" altLang="en-US" sz="1800" b="1"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587702"/>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第三节 绩效评价内容维度与表述规范</a:t>
            </a:r>
            <a:endParaRPr lang="en-US" sz="1100" dirty="0"/>
          </a:p>
        </p:txBody>
      </p:sp>
      <p:sp>
        <p:nvSpPr>
          <p:cNvPr id="3" name="AutoShape 3"/>
          <p:cNvSpPr/>
          <p:nvPr/>
        </p:nvSpPr>
        <p:spPr>
          <a:xfrm>
            <a:off x="762000" y="1446914"/>
            <a:ext cx="5207000" cy="2030678"/>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622084"/>
            <a:ext cx="406400" cy="406400"/>
          </a:xfrm>
          <a:prstGeom prst="rect">
            <a:avLst/>
          </a:prstGeom>
        </p:spPr>
      </p:pic>
      <p:sp>
        <p:nvSpPr>
          <p:cNvPr id="5" name="AutoShape 5"/>
          <p:cNvSpPr/>
          <p:nvPr/>
        </p:nvSpPr>
        <p:spPr>
          <a:xfrm>
            <a:off x="1587064" y="1606318"/>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财务状况的审计与评价</a:t>
            </a:r>
            <a:endParaRPr lang="en-US" sz="1100" dirty="0"/>
          </a:p>
        </p:txBody>
      </p:sp>
      <p:cxnSp>
        <p:nvCxnSpPr>
          <p:cNvPr id="6" name="Connector 6"/>
          <p:cNvCxnSpPr/>
          <p:nvPr/>
        </p:nvCxnSpPr>
        <p:spPr>
          <a:xfrm rot="-9291">
            <a:off x="1016009" y="2066802"/>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16000" y="216862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包括财务收支的真实性、合法性、收益性审计与</a:t>
            </a:r>
            <a:r>
              <a:rPr lang="zh-CN" altLang="en-US" sz="1600" dirty="0" smtClean="0">
                <a:latin typeface="微软雅黑"/>
                <a:ea typeface="微软雅黑"/>
                <a:cs typeface="微软雅黑"/>
                <a:sym typeface="微软雅黑"/>
              </a:rPr>
              <a:t>评价，如</a:t>
            </a:r>
            <a:r>
              <a:rPr lang="zh-CN" altLang="en-US" sz="1600" dirty="0" smtClean="0">
                <a:latin typeface="微软雅黑"/>
                <a:ea typeface="微软雅黑"/>
                <a:cs typeface="微软雅黑"/>
                <a:sym typeface="微软雅黑"/>
              </a:rPr>
              <a:t>对企业财务收支真实性的</a:t>
            </a:r>
            <a:r>
              <a:rPr lang="zh-CN" altLang="en-US" sz="1600" dirty="0" smtClean="0">
                <a:latin typeface="微软雅黑"/>
                <a:ea typeface="微软雅黑"/>
                <a:cs typeface="微软雅黑"/>
                <a:sym typeface="微软雅黑"/>
              </a:rPr>
              <a:t>评价可以</a:t>
            </a:r>
            <a:r>
              <a:rPr lang="zh-CN" altLang="en-US" sz="1600" dirty="0" smtClean="0">
                <a:latin typeface="微软雅黑"/>
                <a:ea typeface="微软雅黑"/>
                <a:cs typeface="微软雅黑"/>
                <a:sym typeface="微软雅黑"/>
              </a:rPr>
              <a:t>根据审计</a:t>
            </a:r>
            <a:r>
              <a:rPr lang="zh-CN" altLang="en-US" sz="1600" dirty="0" smtClean="0">
                <a:latin typeface="微软雅黑"/>
                <a:ea typeface="微软雅黑"/>
                <a:cs typeface="微软雅黑"/>
                <a:sym typeface="微软雅黑"/>
              </a:rPr>
              <a:t>结果给予</a:t>
            </a:r>
            <a:r>
              <a:rPr lang="zh-CN" altLang="en-US" sz="1600" dirty="0" smtClean="0">
                <a:latin typeface="微软雅黑"/>
                <a:ea typeface="微软雅黑"/>
                <a:cs typeface="微软雅黑"/>
                <a:sym typeface="微软雅黑"/>
              </a:rPr>
              <a:t>“</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任职</a:t>
            </a:r>
            <a:r>
              <a:rPr lang="zh-CN" altLang="en-US" sz="1600" dirty="0" smtClean="0">
                <a:latin typeface="微软雅黑"/>
                <a:ea typeface="微软雅黑"/>
                <a:cs typeface="微软雅黑"/>
                <a:sym typeface="微软雅黑"/>
              </a:rPr>
              <a:t>期间，企业财务状况真实（基本真实、不真实或严重失真）”的评价意见</a:t>
            </a:r>
            <a:r>
              <a:rPr lang="zh-CN" altLang="en-US" sz="1600" dirty="0" smtClean="0">
                <a:latin typeface="微软雅黑"/>
                <a:ea typeface="微软雅黑"/>
                <a:cs typeface="微软雅黑"/>
                <a:sym typeface="微软雅黑"/>
              </a:rPr>
              <a:t>。</a:t>
            </a:r>
            <a:endParaRPr lang="en-US" sz="1100" dirty="0"/>
          </a:p>
        </p:txBody>
      </p:sp>
      <p:sp>
        <p:nvSpPr>
          <p:cNvPr id="8" name="AutoShape 8"/>
          <p:cNvSpPr/>
          <p:nvPr/>
        </p:nvSpPr>
        <p:spPr>
          <a:xfrm>
            <a:off x="6223000" y="1352318"/>
            <a:ext cx="5207000" cy="2125274"/>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622084"/>
            <a:ext cx="406400" cy="406400"/>
          </a:xfrm>
          <a:prstGeom prst="rect">
            <a:avLst/>
          </a:prstGeom>
        </p:spPr>
      </p:pic>
      <p:sp>
        <p:nvSpPr>
          <p:cNvPr id="10" name="AutoShape 10"/>
          <p:cNvSpPr/>
          <p:nvPr/>
        </p:nvSpPr>
        <p:spPr>
          <a:xfrm>
            <a:off x="7031423" y="1622084"/>
            <a:ext cx="4207641"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遵纪守法情况的审计与评价</a:t>
            </a:r>
            <a:endParaRPr lang="en-US" sz="1100" dirty="0"/>
          </a:p>
        </p:txBody>
      </p:sp>
      <p:cxnSp>
        <p:nvCxnSpPr>
          <p:cNvPr id="11" name="Connector 11"/>
          <p:cNvCxnSpPr/>
          <p:nvPr/>
        </p:nvCxnSpPr>
        <p:spPr>
          <a:xfrm rot="-9291">
            <a:off x="6524307" y="2066802"/>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6477000" y="216862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对制定和执行重大经济决策情况的评价，可在简要表述企业制定的“三重一大”事项决策机制的基础上，重点对决策程序、决策过程及决策效果进行分类评价。</a:t>
            </a:r>
            <a:endParaRPr lang="en-US" sz="1100" dirty="0"/>
          </a:p>
        </p:txBody>
      </p:sp>
      <p:sp>
        <p:nvSpPr>
          <p:cNvPr id="13" name="AutoShape 13"/>
          <p:cNvSpPr/>
          <p:nvPr/>
        </p:nvSpPr>
        <p:spPr>
          <a:xfrm>
            <a:off x="762000" y="3623424"/>
            <a:ext cx="5207000" cy="2159000"/>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814360"/>
            <a:ext cx="406400" cy="406400"/>
          </a:xfrm>
          <a:prstGeom prst="rect">
            <a:avLst/>
          </a:prstGeom>
        </p:spPr>
      </p:pic>
      <p:sp>
        <p:nvSpPr>
          <p:cNvPr id="15" name="AutoShape 15"/>
          <p:cNvSpPr/>
          <p:nvPr/>
        </p:nvSpPr>
        <p:spPr>
          <a:xfrm>
            <a:off x="1524000" y="3814360"/>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内部控制建立及执行情况审计与评价</a:t>
            </a:r>
            <a:endParaRPr lang="en-US" sz="1100" dirty="0"/>
          </a:p>
        </p:txBody>
      </p:sp>
      <p:cxnSp>
        <p:nvCxnSpPr>
          <p:cNvPr id="16" name="Connector 16"/>
          <p:cNvCxnSpPr/>
          <p:nvPr/>
        </p:nvCxnSpPr>
        <p:spPr>
          <a:xfrm rot="-9291">
            <a:off x="1016009" y="4243312"/>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7" name="AutoShape 17"/>
          <p:cNvSpPr/>
          <p:nvPr/>
        </p:nvSpPr>
        <p:spPr>
          <a:xfrm>
            <a:off x="1016000" y="4408194"/>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对内部控制建立健全情况的</a:t>
            </a:r>
            <a:r>
              <a:rPr lang="zh-CN" altLang="en-US" sz="1600" dirty="0" smtClean="0">
                <a:latin typeface="微软雅黑"/>
                <a:ea typeface="微软雅黑"/>
                <a:cs typeface="微软雅黑"/>
                <a:sym typeface="微软雅黑"/>
              </a:rPr>
              <a:t>评价可以</a:t>
            </a:r>
            <a:r>
              <a:rPr lang="zh-CN" altLang="en-US" sz="1600" dirty="0" smtClean="0">
                <a:latin typeface="微软雅黑"/>
                <a:ea typeface="微软雅黑"/>
                <a:cs typeface="微软雅黑"/>
                <a:sym typeface="微软雅黑"/>
              </a:rPr>
              <a:t>根据所在企业内部控制的健全性、适当性和有效性</a:t>
            </a:r>
            <a:r>
              <a:rPr lang="zh-CN" altLang="en-US" sz="1600" dirty="0" smtClean="0">
                <a:latin typeface="微软雅黑"/>
                <a:ea typeface="微软雅黑"/>
                <a:cs typeface="微软雅黑"/>
                <a:sym typeface="微软雅黑"/>
              </a:rPr>
              <a:t>情况给予</a:t>
            </a:r>
            <a:r>
              <a:rPr lang="zh-CN" altLang="en-US" sz="1600" dirty="0" smtClean="0">
                <a:latin typeface="微软雅黑"/>
                <a:ea typeface="微软雅黑"/>
                <a:cs typeface="微软雅黑"/>
                <a:sym typeface="微软雅黑"/>
              </a:rPr>
              <a:t>“</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任职期间制定</a:t>
            </a:r>
            <a:r>
              <a:rPr lang="zh-CN" altLang="en-US" sz="1600" dirty="0" smtClean="0">
                <a:latin typeface="微软雅黑"/>
                <a:ea typeface="微软雅黑"/>
                <a:cs typeface="微软雅黑"/>
                <a:sym typeface="微软雅黑"/>
              </a:rPr>
              <a:t>和修订了</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项管理制度</a:t>
            </a:r>
            <a:r>
              <a:rPr lang="zh-CN" altLang="en-US" sz="1600" dirty="0" smtClean="0">
                <a:latin typeface="微软雅黑"/>
                <a:ea typeface="微软雅黑"/>
                <a:cs typeface="微软雅黑"/>
                <a:sym typeface="微软雅黑"/>
              </a:rPr>
              <a:t>，内部</a:t>
            </a:r>
            <a:r>
              <a:rPr lang="zh-CN" altLang="en-US" sz="1600" dirty="0" smtClean="0">
                <a:latin typeface="微软雅黑"/>
                <a:ea typeface="微软雅黑"/>
                <a:cs typeface="微软雅黑"/>
                <a:sym typeface="微软雅黑"/>
              </a:rPr>
              <a:t>控制有效（有效、较为有效、无效）”的评价意见。</a:t>
            </a:r>
            <a:endParaRPr lang="en-US" sz="1100" dirty="0"/>
          </a:p>
        </p:txBody>
      </p:sp>
      <p:sp>
        <p:nvSpPr>
          <p:cNvPr id="18" name="AutoShape 18"/>
          <p:cNvSpPr/>
          <p:nvPr/>
        </p:nvSpPr>
        <p:spPr>
          <a:xfrm>
            <a:off x="6223000" y="3623424"/>
            <a:ext cx="5207000" cy="2162522"/>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3814360"/>
            <a:ext cx="406400" cy="406400"/>
          </a:xfrm>
          <a:prstGeom prst="rect">
            <a:avLst/>
          </a:prstGeom>
        </p:spPr>
      </p:pic>
      <p:sp>
        <p:nvSpPr>
          <p:cNvPr id="20" name="AutoShape 20"/>
          <p:cNvSpPr/>
          <p:nvPr/>
        </p:nvSpPr>
        <p:spPr>
          <a:xfrm>
            <a:off x="7110248" y="3798594"/>
            <a:ext cx="4065752"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廉洁从业情况的审计与评价</a:t>
            </a:r>
            <a:endParaRPr lang="en-US" sz="1100" dirty="0"/>
          </a:p>
        </p:txBody>
      </p:sp>
      <p:cxnSp>
        <p:nvCxnSpPr>
          <p:cNvPr id="21" name="Connector 21"/>
          <p:cNvCxnSpPr/>
          <p:nvPr/>
        </p:nvCxnSpPr>
        <p:spPr>
          <a:xfrm rot="-9291">
            <a:off x="6477009" y="4227546"/>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6477000" y="442396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对企业领导干部遵守廉洁从业情况的评价，依据其遵守廉政纪律规定的</a:t>
            </a:r>
            <a:r>
              <a:rPr lang="zh-CN" altLang="en-US" sz="1600" dirty="0" smtClean="0">
                <a:latin typeface="微软雅黑"/>
                <a:ea typeface="微软雅黑"/>
                <a:cs typeface="微软雅黑"/>
                <a:sym typeface="微软雅黑"/>
              </a:rPr>
              <a:t>情况做出“</a:t>
            </a:r>
            <a:r>
              <a:rPr lang="zh-CN" altLang="en-US" sz="1600" dirty="0" smtClean="0">
                <a:latin typeface="微软雅黑"/>
                <a:ea typeface="微软雅黑"/>
                <a:cs typeface="微软雅黑"/>
                <a:sym typeface="微软雅黑"/>
              </a:rPr>
              <a:t>在审计范围内，未发现</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存在</a:t>
            </a:r>
            <a:r>
              <a:rPr lang="zh-CN" altLang="en-US" sz="1600" dirty="0" smtClean="0">
                <a:latin typeface="微软雅黑"/>
                <a:ea typeface="微软雅黑"/>
                <a:cs typeface="微软雅黑"/>
                <a:sym typeface="微软雅黑"/>
              </a:rPr>
              <a:t>违反领导干部廉洁从业规定的行为”或“在审计范围内，</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存在</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问题（</a:t>
            </a:r>
            <a:r>
              <a:rPr lang="zh-CN" altLang="en-US" sz="1600" dirty="0" smtClean="0">
                <a:latin typeface="微软雅黑"/>
                <a:ea typeface="微软雅黑"/>
                <a:cs typeface="微软雅黑"/>
                <a:sym typeface="微软雅黑"/>
              </a:rPr>
              <a:t>列举具体</a:t>
            </a:r>
            <a:r>
              <a:rPr lang="zh-CN" altLang="en-US" sz="1600" dirty="0" smtClean="0">
                <a:latin typeface="微软雅黑"/>
                <a:ea typeface="微软雅黑"/>
                <a:cs typeface="微软雅黑"/>
                <a:sym typeface="微软雅黑"/>
              </a:rPr>
              <a:t>问题）”的评价意见。</a:t>
            </a:r>
            <a:endParaRPr lang="en-US" sz="1100" dirty="0"/>
          </a:p>
        </p:txBody>
      </p:sp>
      <p:sp>
        <p:nvSpPr>
          <p:cNvPr id="23" name="AutoShape 23"/>
          <p:cNvSpPr/>
          <p:nvPr/>
        </p:nvSpPr>
        <p:spPr>
          <a:xfrm>
            <a:off x="762000" y="5959366"/>
            <a:ext cx="10668000" cy="536027"/>
          </a:xfrm>
          <a:prstGeom prst="roundRect">
            <a:avLst>
              <a:gd name="adj" fmla="val 14285"/>
            </a:avLst>
          </a:prstGeom>
          <a:solidFill>
            <a:srgbClr val="0D254C">
              <a:alpha val="5000"/>
            </a:srgbClr>
          </a:solidFill>
          <a:ln w="12700" cap="flat" cmpd="sng">
            <a:solidFill>
              <a:srgbClr val="D4AF37">
                <a:alpha val="100000"/>
              </a:srgbClr>
            </a:solidFill>
            <a:prstDash val="dash"/>
            <a:round/>
          </a:ln>
        </p:spPr>
        <p:txBody>
          <a:bodyPr vert="horz" wrap="square" lIns="63500" tIns="63500" rIns="63500" bIns="63500" rtlCol="0" anchor="ctr"/>
          <a:lstStyle/>
          <a:p>
            <a:pPr algn="ctr">
              <a:defRPr/>
            </a:pPr>
            <a:endParaRPr/>
          </a:p>
        </p:txBody>
      </p:sp>
      <p:sp>
        <p:nvSpPr>
          <p:cNvPr id="24" name="AutoShape 25"/>
          <p:cNvSpPr/>
          <p:nvPr/>
        </p:nvSpPr>
        <p:spPr>
          <a:xfrm>
            <a:off x="762000" y="5902448"/>
            <a:ext cx="10668000" cy="635000"/>
          </a:xfrm>
          <a:prstGeom prst="rect">
            <a:avLst/>
          </a:prstGeom>
          <a:solidFill>
            <a:schemeClr val="accent2">
              <a:lumMod val="20000"/>
              <a:lumOff val="80000"/>
            </a:schemeClr>
          </a:solid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solidFill>
                  <a:srgbClr val="505050"/>
                </a:solidFill>
                <a:latin typeface="微软雅黑" pitchFamily="34" charset="-122"/>
                <a:ea typeface="微软雅黑" pitchFamily="34" charset="-122"/>
                <a:cs typeface="Noto Sans SC"/>
                <a:sym typeface="Noto Sans SC"/>
              </a:rPr>
              <a:t>在前述分类评价的基础上，对领导干部履行经济责任的</a:t>
            </a:r>
            <a:r>
              <a:rPr lang="zh-CN" altLang="en-US" sz="1800" b="1" dirty="0" smtClean="0">
                <a:solidFill>
                  <a:srgbClr val="505050"/>
                </a:solidFill>
                <a:latin typeface="微软雅黑" pitchFamily="34" charset="-122"/>
                <a:ea typeface="微软雅黑" pitchFamily="34" charset="-122"/>
                <a:cs typeface="Noto Sans SC"/>
                <a:sym typeface="Noto Sans SC"/>
              </a:rPr>
              <a:t>情况做出“</a:t>
            </a:r>
            <a:r>
              <a:rPr lang="zh-CN" altLang="en-US" sz="1800" b="1" dirty="0" smtClean="0">
                <a:solidFill>
                  <a:srgbClr val="505050"/>
                </a:solidFill>
                <a:latin typeface="微软雅黑" pitchFamily="34" charset="-122"/>
                <a:ea typeface="微软雅黑" pitchFamily="34" charset="-122"/>
                <a:cs typeface="Noto Sans SC"/>
                <a:sym typeface="Noto Sans SC"/>
              </a:rPr>
              <a:t>履行、基本履行、未履行”的结论。</a:t>
            </a:r>
            <a:endParaRPr lang="en-US" sz="1800" b="1" dirty="0">
              <a:solidFill>
                <a:srgbClr val="505050"/>
              </a:solidFill>
              <a:latin typeface="微软雅黑" pitchFamily="34" charset="-122"/>
              <a:ea typeface="微软雅黑" pitchFamily="34" charset="-122"/>
              <a:cs typeface="Noto Sans SC"/>
              <a:sym typeface="Noto Sans SC"/>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587702"/>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第四节 绩效评价的综合系统性</a:t>
            </a:r>
            <a:endParaRPr lang="en-US" sz="1100" dirty="0"/>
          </a:p>
        </p:txBody>
      </p:sp>
      <p:sp>
        <p:nvSpPr>
          <p:cNvPr id="3" name="AutoShape 3"/>
          <p:cNvSpPr/>
          <p:nvPr/>
        </p:nvSpPr>
        <p:spPr>
          <a:xfrm>
            <a:off x="762000" y="1446914"/>
            <a:ext cx="5207000" cy="1764637"/>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622084"/>
            <a:ext cx="406400" cy="406400"/>
          </a:xfrm>
          <a:prstGeom prst="rect">
            <a:avLst/>
          </a:prstGeom>
        </p:spPr>
      </p:pic>
      <p:sp>
        <p:nvSpPr>
          <p:cNvPr id="5" name="AutoShape 5"/>
          <p:cNvSpPr/>
          <p:nvPr/>
        </p:nvSpPr>
        <p:spPr>
          <a:xfrm>
            <a:off x="1587064" y="1606318"/>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经济性与合规性绩效维度</a:t>
            </a:r>
            <a:endParaRPr lang="en-US" sz="1100" dirty="0"/>
          </a:p>
        </p:txBody>
      </p:sp>
      <p:cxnSp>
        <p:nvCxnSpPr>
          <p:cNvPr id="6" name="Connector 6"/>
          <p:cNvCxnSpPr/>
          <p:nvPr/>
        </p:nvCxnSpPr>
        <p:spPr>
          <a:xfrm rot="-9291">
            <a:off x="1016009" y="2066802"/>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16000" y="2168620"/>
            <a:ext cx="4699000" cy="797007"/>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包括：  ①财务健康</a:t>
            </a:r>
            <a:r>
              <a:rPr lang="zh-CN" altLang="en-US" sz="1600" dirty="0" smtClean="0">
                <a:latin typeface="微软雅黑"/>
                <a:ea typeface="微软雅黑"/>
                <a:cs typeface="微软雅黑"/>
                <a:sym typeface="微软雅黑"/>
              </a:rPr>
              <a:t>度； </a:t>
            </a:r>
            <a:r>
              <a:rPr lang="zh-CN" altLang="en-US" sz="1600" dirty="0" smtClean="0">
                <a:latin typeface="微软雅黑"/>
                <a:ea typeface="微软雅黑"/>
                <a:cs typeface="微软雅黑"/>
                <a:sym typeface="微软雅黑"/>
              </a:rPr>
              <a:t>②资产质量与</a:t>
            </a:r>
            <a:r>
              <a:rPr lang="zh-CN" altLang="en-US" sz="1600" dirty="0" smtClean="0">
                <a:latin typeface="微软雅黑"/>
                <a:ea typeface="微软雅黑"/>
                <a:cs typeface="微软雅黑"/>
                <a:sym typeface="微软雅黑"/>
              </a:rPr>
              <a:t>管理</a:t>
            </a:r>
            <a:r>
              <a:rPr lang="zh-CN" altLang="en-US" sz="1600" dirty="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③</a:t>
            </a:r>
            <a:r>
              <a:rPr lang="zh-CN" altLang="en-US" sz="1600" dirty="0" smtClean="0">
                <a:latin typeface="微软雅黑"/>
                <a:ea typeface="微软雅黑"/>
                <a:cs typeface="微软雅黑"/>
                <a:sym typeface="微软雅黑"/>
              </a:rPr>
              <a:t>合规守法性 </a:t>
            </a:r>
            <a:r>
              <a:rPr lang="zh-CN" altLang="en-US" sz="1600" dirty="0" smtClean="0">
                <a:latin typeface="微软雅黑"/>
                <a:ea typeface="微软雅黑"/>
                <a:cs typeface="微软雅黑"/>
                <a:sym typeface="微软雅黑"/>
              </a:rPr>
              <a:t>；④</a:t>
            </a:r>
            <a:r>
              <a:rPr lang="zh-CN" altLang="en-US" sz="1600" dirty="0" smtClean="0">
                <a:latin typeface="微软雅黑"/>
                <a:ea typeface="微软雅黑"/>
                <a:cs typeface="微软雅黑"/>
                <a:sym typeface="微软雅黑"/>
              </a:rPr>
              <a:t>内部控制</a:t>
            </a:r>
            <a:r>
              <a:rPr lang="zh-CN" altLang="en-US" sz="1600" dirty="0" smtClean="0">
                <a:latin typeface="微软雅黑"/>
                <a:ea typeface="微软雅黑"/>
                <a:cs typeface="微软雅黑"/>
                <a:sym typeface="微软雅黑"/>
              </a:rPr>
              <a:t>有效性。</a:t>
            </a:r>
            <a:endParaRPr lang="en-US" sz="1100" dirty="0"/>
          </a:p>
        </p:txBody>
      </p:sp>
      <p:sp>
        <p:nvSpPr>
          <p:cNvPr id="8" name="AutoShape 8"/>
          <p:cNvSpPr/>
          <p:nvPr/>
        </p:nvSpPr>
        <p:spPr>
          <a:xfrm>
            <a:off x="6223000" y="1352318"/>
            <a:ext cx="5207000" cy="1859233"/>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622084"/>
            <a:ext cx="406400" cy="406400"/>
          </a:xfrm>
          <a:prstGeom prst="rect">
            <a:avLst/>
          </a:prstGeom>
        </p:spPr>
      </p:pic>
      <p:sp>
        <p:nvSpPr>
          <p:cNvPr id="10" name="AutoShape 10"/>
          <p:cNvSpPr/>
          <p:nvPr/>
        </p:nvSpPr>
        <p:spPr>
          <a:xfrm>
            <a:off x="7031423" y="1622084"/>
            <a:ext cx="4207641"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战略性与发展性绩效维度</a:t>
            </a:r>
            <a:endParaRPr lang="en-US" sz="1100" dirty="0"/>
          </a:p>
        </p:txBody>
      </p:sp>
      <p:cxnSp>
        <p:nvCxnSpPr>
          <p:cNvPr id="11" name="Connector 11"/>
          <p:cNvCxnSpPr/>
          <p:nvPr/>
        </p:nvCxnSpPr>
        <p:spPr>
          <a:xfrm rot="-9291">
            <a:off x="6524307" y="2066802"/>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6477000" y="2168620"/>
            <a:ext cx="4699000" cy="797007"/>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包括：①战略规划与执行</a:t>
            </a:r>
            <a:r>
              <a:rPr lang="zh-CN" altLang="en-US" sz="1600" dirty="0" smtClean="0">
                <a:latin typeface="微软雅黑"/>
                <a:ea typeface="微软雅黑"/>
                <a:cs typeface="微软雅黑"/>
                <a:sym typeface="微软雅黑"/>
              </a:rPr>
              <a:t>效应；②</a:t>
            </a:r>
            <a:r>
              <a:rPr lang="zh-CN" altLang="en-US" sz="1600" dirty="0" smtClean="0">
                <a:latin typeface="微软雅黑"/>
                <a:ea typeface="微软雅黑"/>
                <a:cs typeface="微软雅黑"/>
                <a:sym typeface="微软雅黑"/>
              </a:rPr>
              <a:t>创新能力与</a:t>
            </a:r>
            <a:r>
              <a:rPr lang="zh-CN" altLang="en-US" sz="1600" dirty="0" smtClean="0">
                <a:latin typeface="微软雅黑"/>
                <a:ea typeface="微软雅黑"/>
                <a:cs typeface="微软雅黑"/>
                <a:sym typeface="微软雅黑"/>
              </a:rPr>
              <a:t>投入产出；③</a:t>
            </a:r>
            <a:r>
              <a:rPr lang="zh-CN" altLang="en-US" sz="1600" dirty="0" smtClean="0">
                <a:latin typeface="微软雅黑"/>
                <a:ea typeface="微软雅黑"/>
                <a:cs typeface="微软雅黑"/>
                <a:sym typeface="微软雅黑"/>
              </a:rPr>
              <a:t>人才培养与团队</a:t>
            </a:r>
            <a:r>
              <a:rPr lang="zh-CN" altLang="en-US" sz="1600" dirty="0" smtClean="0">
                <a:latin typeface="微软雅黑"/>
                <a:ea typeface="微软雅黑"/>
                <a:cs typeface="微软雅黑"/>
                <a:sym typeface="微软雅黑"/>
              </a:rPr>
              <a:t>建设；④</a:t>
            </a:r>
            <a:r>
              <a:rPr lang="zh-CN" altLang="en-US" sz="1600" dirty="0" smtClean="0">
                <a:latin typeface="微软雅黑"/>
                <a:ea typeface="微软雅黑"/>
                <a:cs typeface="微软雅黑"/>
                <a:sym typeface="微软雅黑"/>
              </a:rPr>
              <a:t>长期发展与建设</a:t>
            </a:r>
            <a:r>
              <a:rPr lang="zh-CN" altLang="en-US" sz="1600" dirty="0" smtClean="0">
                <a:latin typeface="微软雅黑"/>
                <a:ea typeface="微软雅黑"/>
                <a:cs typeface="微软雅黑"/>
                <a:sym typeface="微软雅黑"/>
              </a:rPr>
              <a:t>能力。</a:t>
            </a:r>
            <a:endParaRPr lang="en-US" sz="1100" dirty="0"/>
          </a:p>
        </p:txBody>
      </p:sp>
      <p:sp>
        <p:nvSpPr>
          <p:cNvPr id="13" name="AutoShape 13"/>
          <p:cNvSpPr/>
          <p:nvPr/>
        </p:nvSpPr>
        <p:spPr>
          <a:xfrm>
            <a:off x="762000" y="3463672"/>
            <a:ext cx="5207000" cy="1910273"/>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654608"/>
            <a:ext cx="406400" cy="406400"/>
          </a:xfrm>
          <a:prstGeom prst="rect">
            <a:avLst/>
          </a:prstGeom>
        </p:spPr>
      </p:pic>
      <p:sp>
        <p:nvSpPr>
          <p:cNvPr id="15" name="AutoShape 15"/>
          <p:cNvSpPr/>
          <p:nvPr/>
        </p:nvSpPr>
        <p:spPr>
          <a:xfrm>
            <a:off x="1524000" y="3654608"/>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内部控制建立及执行情况审计与评价</a:t>
            </a:r>
            <a:endParaRPr lang="en-US" sz="1100" dirty="0"/>
          </a:p>
        </p:txBody>
      </p:sp>
      <p:cxnSp>
        <p:nvCxnSpPr>
          <p:cNvPr id="16" name="Connector 16"/>
          <p:cNvCxnSpPr/>
          <p:nvPr/>
        </p:nvCxnSpPr>
        <p:spPr>
          <a:xfrm rot="-9291">
            <a:off x="1016009" y="408356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7" name="AutoShape 17"/>
          <p:cNvSpPr/>
          <p:nvPr/>
        </p:nvSpPr>
        <p:spPr>
          <a:xfrm>
            <a:off x="1016000" y="4128472"/>
            <a:ext cx="4699000" cy="10107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包括：①重大决策的科学化、民主化</a:t>
            </a:r>
            <a:r>
              <a:rPr lang="zh-CN" altLang="en-US" sz="1600" dirty="0" smtClean="0">
                <a:latin typeface="微软雅黑"/>
                <a:ea typeface="微软雅黑"/>
                <a:cs typeface="微软雅黑"/>
                <a:sym typeface="微软雅黑"/>
              </a:rPr>
              <a:t>水平； </a:t>
            </a:r>
            <a:r>
              <a:rPr lang="zh-CN" altLang="en-US" sz="1600" dirty="0" smtClean="0">
                <a:latin typeface="微软雅黑"/>
                <a:ea typeface="微软雅黑"/>
                <a:cs typeface="微软雅黑"/>
                <a:sym typeface="微软雅黑"/>
              </a:rPr>
              <a:t>②资源配置与运营</a:t>
            </a:r>
            <a:r>
              <a:rPr lang="zh-CN" altLang="en-US" sz="1600" dirty="0" smtClean="0">
                <a:latin typeface="微软雅黑"/>
                <a:ea typeface="微软雅黑"/>
                <a:cs typeface="微软雅黑"/>
                <a:sym typeface="微软雅黑"/>
              </a:rPr>
              <a:t>效率；   </a:t>
            </a:r>
            <a:r>
              <a:rPr lang="zh-CN" altLang="en-US" sz="1600" dirty="0" smtClean="0">
                <a:latin typeface="微软雅黑"/>
                <a:ea typeface="微软雅黑"/>
                <a:cs typeface="微软雅黑"/>
                <a:sym typeface="微软雅黑"/>
              </a:rPr>
              <a:t>③流程优化与管控状况  </a:t>
            </a:r>
            <a:r>
              <a:rPr lang="zh-CN" altLang="en-US" sz="1600" dirty="0" smtClean="0">
                <a:latin typeface="微软雅黑"/>
                <a:ea typeface="微软雅黑"/>
                <a:cs typeface="微软雅黑"/>
                <a:sym typeface="微软雅黑"/>
              </a:rPr>
              <a:t>；④</a:t>
            </a:r>
            <a:r>
              <a:rPr lang="zh-CN" altLang="en-US" sz="1600" dirty="0" smtClean="0">
                <a:latin typeface="微软雅黑"/>
                <a:ea typeface="微软雅黑"/>
                <a:cs typeface="微软雅黑"/>
                <a:sym typeface="微软雅黑"/>
              </a:rPr>
              <a:t>风险管理的及时</a:t>
            </a:r>
            <a:r>
              <a:rPr lang="zh-CN" altLang="en-US" sz="1600" dirty="0" smtClean="0">
                <a:latin typeface="微软雅黑"/>
                <a:ea typeface="微软雅黑"/>
                <a:cs typeface="微软雅黑"/>
                <a:sym typeface="微软雅黑"/>
              </a:rPr>
              <a:t>性。</a:t>
            </a:r>
            <a:endParaRPr lang="en-US" sz="1100" dirty="0"/>
          </a:p>
        </p:txBody>
      </p:sp>
      <p:sp>
        <p:nvSpPr>
          <p:cNvPr id="18" name="AutoShape 18"/>
          <p:cNvSpPr/>
          <p:nvPr/>
        </p:nvSpPr>
        <p:spPr>
          <a:xfrm>
            <a:off x="6223000" y="3463672"/>
            <a:ext cx="5207000" cy="1910273"/>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3654608"/>
            <a:ext cx="406400" cy="406400"/>
          </a:xfrm>
          <a:prstGeom prst="rect">
            <a:avLst/>
          </a:prstGeom>
        </p:spPr>
      </p:pic>
      <p:sp>
        <p:nvSpPr>
          <p:cNvPr id="20" name="AutoShape 20"/>
          <p:cNvSpPr/>
          <p:nvPr/>
        </p:nvSpPr>
        <p:spPr>
          <a:xfrm>
            <a:off x="7110248" y="3638842"/>
            <a:ext cx="4065752"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廉洁从业</a:t>
            </a:r>
            <a:r>
              <a:rPr lang="zh-CN" altLang="en-US" sz="2000" b="1" dirty="0" smtClean="0">
                <a:latin typeface="微软雅黑"/>
                <a:ea typeface="微软雅黑"/>
                <a:cs typeface="微软雅黑"/>
                <a:sym typeface="微软雅黑"/>
              </a:rPr>
              <a:t>情况审计</a:t>
            </a:r>
            <a:r>
              <a:rPr lang="zh-CN" altLang="en-US" sz="2000" b="1" dirty="0" smtClean="0">
                <a:latin typeface="微软雅黑"/>
                <a:ea typeface="微软雅黑"/>
                <a:cs typeface="微软雅黑"/>
                <a:sym typeface="微软雅黑"/>
              </a:rPr>
              <a:t>与评价</a:t>
            </a:r>
            <a:endParaRPr lang="en-US" sz="1100" dirty="0"/>
          </a:p>
        </p:txBody>
      </p:sp>
      <p:cxnSp>
        <p:nvCxnSpPr>
          <p:cNvPr id="21" name="Connector 21"/>
          <p:cNvCxnSpPr/>
          <p:nvPr/>
        </p:nvCxnSpPr>
        <p:spPr>
          <a:xfrm rot="-9291">
            <a:off x="6477009" y="4067794"/>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6477000" y="4264208"/>
            <a:ext cx="4699000" cy="420408"/>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包括：①社会责任履行</a:t>
            </a:r>
            <a:r>
              <a:rPr lang="zh-CN" altLang="en-US" sz="1600" dirty="0" smtClean="0">
                <a:latin typeface="微软雅黑"/>
                <a:ea typeface="微软雅黑"/>
                <a:cs typeface="微软雅黑"/>
                <a:sym typeface="微软雅黑"/>
              </a:rPr>
              <a:t>状况； </a:t>
            </a:r>
            <a:r>
              <a:rPr lang="zh-CN" altLang="en-US" sz="1600" dirty="0" smtClean="0">
                <a:latin typeface="微软雅黑"/>
                <a:ea typeface="微软雅黑"/>
                <a:cs typeface="微软雅黑"/>
                <a:sym typeface="微软雅黑"/>
              </a:rPr>
              <a:t>②可持续发展</a:t>
            </a:r>
            <a:r>
              <a:rPr lang="zh-CN" altLang="en-US" sz="1600" dirty="0" smtClean="0">
                <a:latin typeface="微软雅黑"/>
                <a:ea typeface="微软雅黑"/>
                <a:cs typeface="微软雅黑"/>
                <a:sym typeface="微软雅黑"/>
              </a:rPr>
              <a:t>贡献</a:t>
            </a:r>
            <a:r>
              <a:rPr lang="zh-CN" altLang="en-US" sz="1600" dirty="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③</a:t>
            </a:r>
            <a:r>
              <a:rPr lang="zh-CN" altLang="en-US" sz="1600" dirty="0" smtClean="0">
                <a:latin typeface="微软雅黑"/>
                <a:ea typeface="微软雅黑"/>
                <a:cs typeface="微软雅黑"/>
                <a:sym typeface="微软雅黑"/>
              </a:rPr>
              <a:t>行业与区域带动</a:t>
            </a:r>
            <a:r>
              <a:rPr lang="zh-CN" altLang="en-US" sz="1600" dirty="0" smtClean="0">
                <a:latin typeface="微软雅黑"/>
                <a:ea typeface="微软雅黑"/>
                <a:cs typeface="微软雅黑"/>
                <a:sym typeface="微软雅黑"/>
              </a:rPr>
              <a:t>作用；④</a:t>
            </a:r>
            <a:r>
              <a:rPr lang="zh-CN" altLang="en-US" sz="1600" dirty="0" smtClean="0">
                <a:latin typeface="微软雅黑"/>
                <a:ea typeface="微软雅黑"/>
                <a:cs typeface="微软雅黑"/>
                <a:sym typeface="微软雅黑"/>
              </a:rPr>
              <a:t>社会声誉与企业</a:t>
            </a:r>
            <a:r>
              <a:rPr lang="zh-CN" altLang="en-US" sz="1600" dirty="0" smtClean="0">
                <a:latin typeface="微软雅黑"/>
                <a:ea typeface="微软雅黑"/>
                <a:cs typeface="微软雅黑"/>
                <a:sym typeface="微软雅黑"/>
              </a:rPr>
              <a:t>形象。</a:t>
            </a:r>
            <a:endParaRPr lang="en-US" sz="1100" dirty="0"/>
          </a:p>
        </p:txBody>
      </p:sp>
      <p:sp>
        <p:nvSpPr>
          <p:cNvPr id="23" name="AutoShape 23"/>
          <p:cNvSpPr/>
          <p:nvPr/>
        </p:nvSpPr>
        <p:spPr>
          <a:xfrm>
            <a:off x="762000" y="5594535"/>
            <a:ext cx="10668000" cy="930166"/>
          </a:xfrm>
          <a:prstGeom prst="roundRect">
            <a:avLst>
              <a:gd name="adj" fmla="val 14285"/>
            </a:avLst>
          </a:prstGeom>
          <a:solidFill>
            <a:srgbClr val="0D254C">
              <a:alpha val="5000"/>
            </a:srgbClr>
          </a:solidFill>
          <a:ln w="12700" cap="flat" cmpd="sng">
            <a:solidFill>
              <a:srgbClr val="D4AF37">
                <a:alpha val="100000"/>
              </a:srgbClr>
            </a:solidFill>
            <a:prstDash val="dash"/>
            <a:round/>
          </a:ln>
        </p:spPr>
        <p:txBody>
          <a:bodyPr vert="horz" wrap="square" lIns="63500" tIns="63500" rIns="63500" bIns="63500" rtlCol="0" anchor="ctr"/>
          <a:lstStyle/>
          <a:p>
            <a:pPr algn="ctr">
              <a:defRPr/>
            </a:pPr>
            <a:endParaRPr/>
          </a:p>
        </p:txBody>
      </p:sp>
      <p:sp>
        <p:nvSpPr>
          <p:cNvPr id="24" name="AutoShape 25"/>
          <p:cNvSpPr/>
          <p:nvPr/>
        </p:nvSpPr>
        <p:spPr>
          <a:xfrm>
            <a:off x="762000" y="5626066"/>
            <a:ext cx="10668000" cy="851337"/>
          </a:xfrm>
          <a:prstGeom prst="rect">
            <a:avLst/>
          </a:prstGeom>
          <a:solidFill>
            <a:schemeClr val="accent2">
              <a:lumMod val="20000"/>
              <a:lumOff val="80000"/>
            </a:schemeClr>
          </a:solid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solidFill>
                  <a:srgbClr val="505050"/>
                </a:solidFill>
                <a:latin typeface="微软雅黑" pitchFamily="34" charset="-122"/>
                <a:ea typeface="微软雅黑" pitchFamily="34" charset="-122"/>
                <a:cs typeface="Noto Sans SC"/>
                <a:sym typeface="Noto Sans SC"/>
              </a:rPr>
              <a:t>通过</a:t>
            </a:r>
            <a:r>
              <a:rPr lang="zh-CN" altLang="en-US" sz="1800" b="1" dirty="0" smtClean="0">
                <a:solidFill>
                  <a:srgbClr val="505050"/>
                </a:solidFill>
                <a:latin typeface="微软雅黑" pitchFamily="34" charset="-122"/>
                <a:ea typeface="微软雅黑" pitchFamily="34" charset="-122"/>
                <a:cs typeface="Noto Sans SC"/>
                <a:sym typeface="Noto Sans SC"/>
              </a:rPr>
              <a:t>系统综合性的评价，不仅看“结果数字”，更看“过程逻辑”；不仅算“账面增减”，更核“真实价值”；不仅评“经济效益”，更审“社会责任”。</a:t>
            </a:r>
            <a:endParaRPr lang="en-US" sz="1800" b="1" dirty="0">
              <a:solidFill>
                <a:srgbClr val="505050"/>
              </a:solidFill>
              <a:latin typeface="微软雅黑" pitchFamily="34" charset="-122"/>
              <a:ea typeface="微软雅黑" pitchFamily="34" charset="-122"/>
              <a:cs typeface="Noto Sans SC"/>
              <a:sym typeface="Noto Sans SC"/>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000000"/>
                </a:solidFill>
                <a:latin typeface="微软雅黑"/>
                <a:ea typeface="微软雅黑"/>
                <a:cs typeface="微软雅黑"/>
                <a:sym typeface="微软雅黑"/>
              </a:rPr>
              <a:t>总结与归纳</a:t>
            </a:r>
            <a:endParaRPr lang="en-US" sz="1100" dirty="0"/>
          </a:p>
        </p:txBody>
      </p:sp>
      <p:sp>
        <p:nvSpPr>
          <p:cNvPr id="3" name="AutoShape 3"/>
          <p:cNvSpPr/>
          <p:nvPr/>
        </p:nvSpPr>
        <p:spPr>
          <a:xfrm>
            <a:off x="777766" y="1587938"/>
            <a:ext cx="5080000" cy="4318000"/>
          </a:xfrm>
          <a:prstGeom prst="roundRect">
            <a:avLst>
              <a:gd name="adj" fmla="val 2941"/>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66800" y="1955800"/>
            <a:ext cx="406400" cy="406400"/>
          </a:xfrm>
          <a:prstGeom prst="rect">
            <a:avLst/>
          </a:prstGeom>
        </p:spPr>
      </p:pic>
      <p:sp>
        <p:nvSpPr>
          <p:cNvPr id="5" name="AutoShape 5"/>
          <p:cNvSpPr/>
          <p:nvPr/>
        </p:nvSpPr>
        <p:spPr>
          <a:xfrm>
            <a:off x="1574800" y="1930400"/>
            <a:ext cx="381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多维评价体系：雷达图模型</a:t>
            </a:r>
            <a:endParaRPr lang="en-US" sz="1100"/>
          </a:p>
        </p:txBody>
      </p:sp>
      <p:cxnSp>
        <p:nvCxnSpPr>
          <p:cNvPr id="6" name="Connector 6"/>
          <p:cNvCxnSpPr/>
          <p:nvPr/>
        </p:nvCxnSpPr>
        <p:spPr>
          <a:xfrm rot="-9766">
            <a:off x="1066809" y="2482850"/>
            <a:ext cx="4470400" cy="12700"/>
          </a:xfrm>
          <a:prstGeom prst="line">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66800" y="2695902"/>
            <a:ext cx="304800" cy="304800"/>
          </a:xfrm>
          <a:prstGeom prst="rect">
            <a:avLst/>
          </a:prstGeom>
        </p:spPr>
      </p:pic>
      <p:sp>
        <p:nvSpPr>
          <p:cNvPr id="8" name="AutoShape 8"/>
          <p:cNvSpPr/>
          <p:nvPr/>
        </p:nvSpPr>
        <p:spPr>
          <a:xfrm>
            <a:off x="1473200" y="279663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0000"/>
                </a:solidFill>
                <a:latin typeface="微软雅黑"/>
                <a:ea typeface="微软雅黑"/>
                <a:cs typeface="微软雅黑"/>
                <a:sym typeface="微软雅黑"/>
              </a:rPr>
              <a:t>决策是起点：</a:t>
            </a:r>
            <a:r>
              <a:rPr lang="en-US" sz="1600" b="0" i="0" u="none" strike="noStrike" dirty="0" err="1">
                <a:solidFill>
                  <a:srgbClr val="000000"/>
                </a:solidFill>
                <a:latin typeface="微软雅黑"/>
                <a:ea typeface="微软雅黑"/>
                <a:cs typeface="微软雅黑"/>
                <a:sym typeface="微软雅黑"/>
              </a:rPr>
              <a:t>衡量战略规划与重大经济事项决策的科学性</a:t>
            </a:r>
            <a:r>
              <a:rPr lang="en-US" sz="1600" b="0" i="0" u="none" strike="noStrike" dirty="0">
                <a:solidFill>
                  <a:srgbClr val="000000"/>
                </a:solidFill>
                <a:latin typeface="微软雅黑"/>
                <a:ea typeface="微软雅黑"/>
                <a:cs typeface="微软雅黑"/>
                <a:sym typeface="微软雅黑"/>
              </a:rPr>
              <a:t>。</a:t>
            </a:r>
            <a:endParaRPr lang="en-US" sz="1600" dirty="0"/>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66800" y="3459660"/>
            <a:ext cx="304800" cy="304800"/>
          </a:xfrm>
          <a:prstGeom prst="rect">
            <a:avLst/>
          </a:prstGeom>
        </p:spPr>
      </p:pic>
      <p:sp>
        <p:nvSpPr>
          <p:cNvPr id="10" name="AutoShape 10"/>
          <p:cNvSpPr/>
          <p:nvPr/>
        </p:nvSpPr>
        <p:spPr>
          <a:xfrm>
            <a:off x="1473200" y="3528856"/>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0000"/>
                </a:solidFill>
                <a:latin typeface="微软雅黑"/>
                <a:ea typeface="微软雅黑"/>
                <a:cs typeface="微软雅黑"/>
                <a:sym typeface="微软雅黑"/>
              </a:rPr>
              <a:t>绩效是结果：</a:t>
            </a:r>
            <a:r>
              <a:rPr lang="en-US" sz="1600" b="0" i="0" u="none" strike="noStrike" dirty="0" err="1">
                <a:solidFill>
                  <a:srgbClr val="000000"/>
                </a:solidFill>
                <a:latin typeface="微软雅黑"/>
                <a:ea typeface="微软雅黑"/>
                <a:cs typeface="微软雅黑"/>
                <a:sym typeface="微软雅黑"/>
              </a:rPr>
              <a:t>关注经济发展的质量、效率和可持续性</a:t>
            </a:r>
            <a:r>
              <a:rPr lang="en-US" sz="1600" b="0" i="0" u="none" strike="noStrike" dirty="0">
                <a:solidFill>
                  <a:srgbClr val="000000"/>
                </a:solidFill>
                <a:latin typeface="微软雅黑"/>
                <a:ea typeface="微软雅黑"/>
                <a:cs typeface="微软雅黑"/>
                <a:sym typeface="微软雅黑"/>
              </a:rPr>
              <a:t>。</a:t>
            </a:r>
            <a:endParaRPr lang="en-US" sz="1600" dirty="0"/>
          </a:p>
        </p:txBody>
      </p:sp>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66800" y="4191886"/>
            <a:ext cx="304800" cy="304800"/>
          </a:xfrm>
          <a:prstGeom prst="rect">
            <a:avLst/>
          </a:prstGeom>
        </p:spPr>
      </p:pic>
      <p:sp>
        <p:nvSpPr>
          <p:cNvPr id="12" name="AutoShape 12"/>
          <p:cNvSpPr/>
          <p:nvPr/>
        </p:nvSpPr>
        <p:spPr>
          <a:xfrm>
            <a:off x="1473200" y="4292614"/>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0000"/>
                </a:solidFill>
                <a:latin typeface="微软雅黑"/>
                <a:ea typeface="微软雅黑"/>
                <a:cs typeface="微软雅黑"/>
                <a:sym typeface="微软雅黑"/>
              </a:rPr>
              <a:t>规范是保障：</a:t>
            </a:r>
            <a:r>
              <a:rPr lang="en-US" sz="1600" b="0" i="0" u="none" strike="noStrike" dirty="0" err="1">
                <a:solidFill>
                  <a:srgbClr val="000000"/>
                </a:solidFill>
                <a:latin typeface="微软雅黑"/>
                <a:ea typeface="微软雅黑"/>
                <a:cs typeface="微软雅黑"/>
                <a:sym typeface="微软雅黑"/>
              </a:rPr>
              <a:t>确保内部控制有效，管理流程合规有序</a:t>
            </a:r>
            <a:r>
              <a:rPr lang="en-US" sz="1600" b="0" i="0" u="none" strike="noStrike" dirty="0">
                <a:solidFill>
                  <a:srgbClr val="000000"/>
                </a:solidFill>
                <a:latin typeface="微软雅黑"/>
                <a:ea typeface="微软雅黑"/>
                <a:cs typeface="微软雅黑"/>
                <a:sym typeface="微软雅黑"/>
              </a:rPr>
              <a:t>。</a:t>
            </a:r>
            <a:endParaRPr lang="en-US" sz="1600" dirty="0"/>
          </a:p>
        </p:txBody>
      </p:sp>
      <p:pic>
        <p:nvPicPr>
          <p:cNvPr id="13" name="Picture 13"/>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66800" y="4955644"/>
            <a:ext cx="304800" cy="304800"/>
          </a:xfrm>
          <a:prstGeom prst="rect">
            <a:avLst/>
          </a:prstGeom>
        </p:spPr>
      </p:pic>
      <p:sp>
        <p:nvSpPr>
          <p:cNvPr id="14" name="AutoShape 14"/>
          <p:cNvSpPr/>
          <p:nvPr/>
        </p:nvSpPr>
        <p:spPr>
          <a:xfrm>
            <a:off x="1473200" y="502484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0000"/>
                </a:solidFill>
                <a:latin typeface="微软雅黑"/>
                <a:ea typeface="微软雅黑"/>
                <a:cs typeface="微软雅黑"/>
                <a:sym typeface="微软雅黑"/>
              </a:rPr>
              <a:t>廉政是底线：</a:t>
            </a:r>
            <a:r>
              <a:rPr lang="en-US" sz="1600" b="0" i="0" u="none" strike="noStrike" dirty="0" err="1">
                <a:solidFill>
                  <a:srgbClr val="000000"/>
                </a:solidFill>
                <a:latin typeface="微软雅黑"/>
                <a:ea typeface="微软雅黑"/>
                <a:cs typeface="微软雅黑"/>
                <a:sym typeface="微软雅黑"/>
              </a:rPr>
              <a:t>坚守廉洁自律，防范廉政风险与利益冲突</a:t>
            </a:r>
            <a:r>
              <a:rPr lang="en-US" sz="1600" b="0" i="0" u="none" strike="noStrike" dirty="0">
                <a:solidFill>
                  <a:srgbClr val="000000"/>
                </a:solidFill>
                <a:latin typeface="微软雅黑"/>
                <a:ea typeface="微软雅黑"/>
                <a:cs typeface="微软雅黑"/>
                <a:sym typeface="微软雅黑"/>
              </a:rPr>
              <a:t>。</a:t>
            </a:r>
            <a:endParaRPr lang="en-US" sz="1600" dirty="0"/>
          </a:p>
        </p:txBody>
      </p:sp>
      <p:sp>
        <p:nvSpPr>
          <p:cNvPr id="15" name="AutoShape 15"/>
          <p:cNvSpPr/>
          <p:nvPr/>
        </p:nvSpPr>
        <p:spPr>
          <a:xfrm>
            <a:off x="6096000" y="1651000"/>
            <a:ext cx="5080000" cy="4318000"/>
          </a:xfrm>
          <a:prstGeom prst="roundRect">
            <a:avLst>
              <a:gd name="adj" fmla="val 2941"/>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6400800" y="1955800"/>
            <a:ext cx="406400" cy="406400"/>
          </a:xfrm>
          <a:prstGeom prst="rect">
            <a:avLst/>
          </a:prstGeom>
        </p:spPr>
      </p:pic>
      <p:sp>
        <p:nvSpPr>
          <p:cNvPr id="17" name="AutoShape 17"/>
          <p:cNvSpPr/>
          <p:nvPr/>
        </p:nvSpPr>
        <p:spPr>
          <a:xfrm>
            <a:off x="6908800" y="1930400"/>
            <a:ext cx="381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评价体系的进阶与价值</a:t>
            </a:r>
            <a:endParaRPr lang="en-US" sz="1100"/>
          </a:p>
        </p:txBody>
      </p:sp>
      <p:cxnSp>
        <p:nvCxnSpPr>
          <p:cNvPr id="18" name="Connector 18"/>
          <p:cNvCxnSpPr/>
          <p:nvPr/>
        </p:nvCxnSpPr>
        <p:spPr>
          <a:xfrm rot="-9766">
            <a:off x="6400809" y="2482850"/>
            <a:ext cx="4470400" cy="12700"/>
          </a:xfrm>
          <a:prstGeom prst="line">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pic>
        <p:nvPicPr>
          <p:cNvPr id="19" name="Picture 19"/>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tretch>
            <a:fillRect/>
          </a:stretch>
        </p:blipFill>
        <p:spPr>
          <a:xfrm>
            <a:off x="6400800" y="2695902"/>
            <a:ext cx="304800" cy="304800"/>
          </a:xfrm>
          <a:prstGeom prst="rect">
            <a:avLst/>
          </a:prstGeom>
        </p:spPr>
      </p:pic>
      <p:sp>
        <p:nvSpPr>
          <p:cNvPr id="20" name="AutoShape 20"/>
          <p:cNvSpPr/>
          <p:nvPr/>
        </p:nvSpPr>
        <p:spPr>
          <a:xfrm>
            <a:off x="6807200" y="2796630"/>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0000"/>
                </a:solidFill>
                <a:latin typeface="微软雅黑"/>
                <a:ea typeface="微软雅黑"/>
                <a:cs typeface="微软雅黑"/>
                <a:sym typeface="微软雅黑"/>
              </a:rPr>
              <a:t>跳出财务局限，晋级责任评价</a:t>
            </a:r>
            <a:r>
              <a:rPr lang="en-US" sz="1600" b="1" i="0" u="none" strike="noStrike" dirty="0" err="1" smtClean="0">
                <a:solidFill>
                  <a:srgbClr val="000000"/>
                </a:solidFill>
                <a:latin typeface="微软雅黑"/>
                <a:ea typeface="微软雅黑"/>
                <a:cs typeface="微软雅黑"/>
                <a:sym typeface="微软雅黑"/>
              </a:rPr>
              <a:t>：</a:t>
            </a:r>
            <a:r>
              <a:rPr lang="en-US" sz="1600" b="0" i="0" u="none" strike="noStrike" dirty="0" err="1" smtClean="0">
                <a:solidFill>
                  <a:srgbClr val="000000"/>
                </a:solidFill>
                <a:latin typeface="微软雅黑"/>
                <a:ea typeface="微软雅黑"/>
                <a:cs typeface="微软雅黑"/>
                <a:sym typeface="微软雅黑"/>
              </a:rPr>
              <a:t>从单一财务收支审计转向以鉴证为基础</a:t>
            </a:r>
            <a:r>
              <a:rPr lang="en-US" sz="1600" b="0" i="0" u="none" strike="noStrike" dirty="0" err="1">
                <a:solidFill>
                  <a:srgbClr val="000000"/>
                </a:solidFill>
                <a:latin typeface="微软雅黑"/>
                <a:ea typeface="微软雅黑"/>
                <a:cs typeface="微软雅黑"/>
                <a:sym typeface="微软雅黑"/>
              </a:rPr>
              <a:t>、多维评价为核心的体系</a:t>
            </a:r>
            <a:r>
              <a:rPr lang="en-US" sz="1600" b="0" i="0" u="none" strike="noStrike" dirty="0">
                <a:solidFill>
                  <a:srgbClr val="000000"/>
                </a:solidFill>
                <a:latin typeface="微软雅黑"/>
                <a:ea typeface="微软雅黑"/>
                <a:cs typeface="微软雅黑"/>
                <a:sym typeface="微软雅黑"/>
              </a:rPr>
              <a:t>。</a:t>
            </a:r>
          </a:p>
        </p:txBody>
      </p:sp>
      <p:pic>
        <p:nvPicPr>
          <p:cNvPr id="21" name="Picture 21"/>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tretch>
            <a:fillRect/>
          </a:stretch>
        </p:blipFill>
        <p:spPr>
          <a:xfrm>
            <a:off x="6408234" y="3768925"/>
            <a:ext cx="304800" cy="304800"/>
          </a:xfrm>
          <a:prstGeom prst="rect">
            <a:avLst/>
          </a:prstGeom>
        </p:spPr>
      </p:pic>
      <p:sp>
        <p:nvSpPr>
          <p:cNvPr id="22" name="AutoShape 22"/>
          <p:cNvSpPr/>
          <p:nvPr/>
        </p:nvSpPr>
        <p:spPr>
          <a:xfrm>
            <a:off x="6781800" y="3781800"/>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0000"/>
                </a:solidFill>
                <a:latin typeface="微软雅黑"/>
                <a:ea typeface="微软雅黑"/>
                <a:cs typeface="微软雅黑"/>
                <a:sym typeface="微软雅黑"/>
              </a:rPr>
              <a:t>穿透数字迷雾，统筹协同矛盾</a:t>
            </a:r>
            <a:r>
              <a:rPr lang="en-US" sz="1600" b="1" i="0" u="none" strike="noStrike" dirty="0" err="1" smtClean="0">
                <a:solidFill>
                  <a:srgbClr val="000000"/>
                </a:solidFill>
                <a:latin typeface="微软雅黑"/>
                <a:ea typeface="微软雅黑"/>
                <a:cs typeface="微软雅黑"/>
                <a:sym typeface="微软雅黑"/>
              </a:rPr>
              <a:t>：</a:t>
            </a:r>
            <a:r>
              <a:rPr lang="en-US" sz="1600" b="0" i="0" u="none" strike="noStrike" dirty="0" err="1" smtClean="0">
                <a:solidFill>
                  <a:srgbClr val="000000"/>
                </a:solidFill>
                <a:latin typeface="微软雅黑"/>
                <a:ea typeface="微软雅黑"/>
                <a:cs typeface="微软雅黑"/>
                <a:sym typeface="微软雅黑"/>
              </a:rPr>
              <a:t>揭示问题，从经济</a:t>
            </a:r>
            <a:r>
              <a:rPr lang="en-US" sz="1600" b="0" i="0" u="none" strike="noStrike" dirty="0" err="1">
                <a:solidFill>
                  <a:srgbClr val="000000"/>
                </a:solidFill>
                <a:latin typeface="微软雅黑"/>
                <a:ea typeface="微软雅黑"/>
                <a:cs typeface="微软雅黑"/>
                <a:sym typeface="微软雅黑"/>
              </a:rPr>
              <a:t>、效率、效果、</a:t>
            </a:r>
            <a:r>
              <a:rPr lang="en-US" sz="1600" b="0" i="0" u="none" strike="noStrike" dirty="0" err="1" smtClean="0">
                <a:solidFill>
                  <a:srgbClr val="000000"/>
                </a:solidFill>
                <a:latin typeface="微软雅黑"/>
                <a:ea typeface="微软雅黑"/>
                <a:cs typeface="微软雅黑"/>
                <a:sym typeface="微软雅黑"/>
              </a:rPr>
              <a:t>合规维度</a:t>
            </a:r>
            <a:r>
              <a:rPr lang="zh-CN" altLang="en-US" sz="1600" b="0" i="0" u="none" strike="noStrike" dirty="0" smtClean="0">
                <a:solidFill>
                  <a:srgbClr val="000000"/>
                </a:solidFill>
                <a:latin typeface="微软雅黑"/>
                <a:ea typeface="微软雅黑"/>
                <a:cs typeface="微软雅黑"/>
                <a:sym typeface="微软雅黑"/>
              </a:rPr>
              <a:t>做出</a:t>
            </a:r>
            <a:r>
              <a:rPr lang="en-US" sz="1600" b="0" i="0" u="none" strike="noStrike" dirty="0" err="1" smtClean="0">
                <a:solidFill>
                  <a:srgbClr val="000000"/>
                </a:solidFill>
                <a:latin typeface="微软雅黑"/>
                <a:ea typeface="微软雅黑"/>
                <a:cs typeface="微软雅黑"/>
                <a:sym typeface="微软雅黑"/>
              </a:rPr>
              <a:t>权威评价</a:t>
            </a:r>
            <a:r>
              <a:rPr lang="en-US" sz="1600" b="0" i="0" u="none" strike="noStrike" dirty="0">
                <a:solidFill>
                  <a:srgbClr val="000000"/>
                </a:solidFill>
                <a:latin typeface="微软雅黑"/>
                <a:ea typeface="微软雅黑"/>
                <a:cs typeface="微软雅黑"/>
                <a:sym typeface="微软雅黑"/>
              </a:rPr>
              <a:t>。</a:t>
            </a:r>
          </a:p>
        </p:txBody>
      </p:sp>
      <p:pic>
        <p:nvPicPr>
          <p:cNvPr id="23" name="Picture 23"/>
          <p:cNvPicPr>
            <a:picLocks noChangeAspect="1"/>
          </p:cNvPicPr>
          <p:nvPr/>
        </p:nvPicPr>
        <p:blipFill>
          <a:blip r:embed="rId20">
            <a:extLst>
              <a:ext uri="{28A0092B-C50C-407E-A947-70E740481C1C}">
                <a14:useLocalDpi xmlns:a14="http://schemas.microsoft.com/office/drawing/2010/main" val="0"/>
              </a:ext>
              <a:ext uri="{96DAC541-7B7A-43D3-8B79-37D633B846F1}">
                <asvg:svgBlip xmlns="" xmlns:asvg="http://schemas.microsoft.com/office/drawing/2016/SVG/main" r:embed="rId21"/>
              </a:ext>
            </a:extLst>
          </a:blip>
          <a:stretch>
            <a:fillRect/>
          </a:stretch>
        </p:blipFill>
        <p:spPr>
          <a:xfrm>
            <a:off x="6400800" y="4715652"/>
            <a:ext cx="304800" cy="304800"/>
          </a:xfrm>
          <a:prstGeom prst="rect">
            <a:avLst/>
          </a:prstGeom>
        </p:spPr>
      </p:pic>
      <p:sp>
        <p:nvSpPr>
          <p:cNvPr id="24" name="AutoShape 24"/>
          <p:cNvSpPr/>
          <p:nvPr/>
        </p:nvSpPr>
        <p:spPr>
          <a:xfrm>
            <a:off x="6807200" y="4727044"/>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000000"/>
                </a:solidFill>
                <a:latin typeface="微软雅黑"/>
                <a:ea typeface="微软雅黑"/>
                <a:cs typeface="微软雅黑"/>
                <a:sym typeface="微软雅黑"/>
              </a:rPr>
              <a:t>践行新发展理念</a:t>
            </a:r>
            <a:r>
              <a:rPr lang="en-US" sz="1600" b="1" i="0" u="none" strike="noStrike" dirty="0">
                <a:solidFill>
                  <a:srgbClr val="000000"/>
                </a:solidFill>
                <a:latin typeface="微软雅黑"/>
                <a:ea typeface="微软雅黑"/>
                <a:cs typeface="微软雅黑"/>
                <a:sym typeface="微软雅黑"/>
              </a:rPr>
              <a:t>：</a:t>
            </a:r>
            <a:endParaRPr lang="en-US" sz="1100" dirty="0"/>
          </a:p>
          <a:p>
            <a:pPr indent="0" algn="l">
              <a:lnSpc>
                <a:spcPct val="125000"/>
              </a:lnSpc>
            </a:pPr>
            <a:r>
              <a:rPr lang="en-US" sz="1600" b="0" i="0" u="none" strike="noStrike" dirty="0" err="1">
                <a:solidFill>
                  <a:srgbClr val="000000"/>
                </a:solidFill>
                <a:latin typeface="微软雅黑"/>
                <a:ea typeface="微软雅黑"/>
                <a:cs typeface="微软雅黑"/>
                <a:sym typeface="微软雅黑"/>
              </a:rPr>
              <a:t>引导领导干部树立正确政绩观，实现“既要金山银山，也要绿水青山</a:t>
            </a:r>
            <a:r>
              <a:rPr lang="en-US" sz="1600" b="0" i="0" u="none" strike="noStrike" dirty="0">
                <a:solidFill>
                  <a:srgbClr val="000000"/>
                </a:solidFill>
                <a:latin typeface="微软雅黑"/>
                <a:ea typeface="微软雅黑"/>
                <a:cs typeface="微软雅黑"/>
                <a:sym typeface="微软雅黑"/>
              </a:rPr>
              <a:t>”。</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2032000"/>
            <a:ext cx="12192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07</a:t>
            </a:r>
            <a:endParaRPr lang="en-US" sz="1100"/>
          </a:p>
        </p:txBody>
      </p:sp>
      <p:sp>
        <p:nvSpPr>
          <p:cNvPr id="3" name="AutoShape 3"/>
          <p:cNvSpPr/>
          <p:nvPr/>
        </p:nvSpPr>
        <p:spPr>
          <a:xfrm>
            <a:off x="0" y="3111500"/>
            <a:ext cx="12192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dirty="0" err="1">
                <a:solidFill>
                  <a:srgbClr val="000000"/>
                </a:solidFill>
                <a:latin typeface="微软雅黑"/>
                <a:ea typeface="微软雅黑"/>
                <a:cs typeface="微软雅黑"/>
                <a:sym typeface="微软雅黑"/>
              </a:rPr>
              <a:t>审计方法协同指引</a:t>
            </a:r>
            <a:endParaRPr lang="en-US" sz="4800" dirty="0"/>
          </a:p>
        </p:txBody>
      </p:sp>
      <p:cxnSp>
        <p:nvCxnSpPr>
          <p:cNvPr id="4" name="Connector 4"/>
          <p:cNvCxnSpPr/>
          <p:nvPr/>
        </p:nvCxnSpPr>
        <p:spPr>
          <a:xfrm rot="-57290">
            <a:off x="5715053" y="3930650"/>
            <a:ext cx="762000" cy="12700"/>
          </a:xfrm>
          <a:prstGeom prst="straightConnector1">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5" name="AutoShape 5"/>
          <p:cNvSpPr/>
          <p:nvPr/>
        </p:nvSpPr>
        <p:spPr>
          <a:xfrm>
            <a:off x="0" y="4553182"/>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3200" dirty="0" smtClean="0">
                <a:latin typeface="微软雅黑"/>
                <a:ea typeface="微软雅黑"/>
                <a:cs typeface="微软雅黑"/>
                <a:sym typeface="微软雅黑"/>
              </a:rPr>
              <a:t>协同运作方法，形成审计合力</a:t>
            </a:r>
            <a:endParaRPr lang="zh-CN" altLang="en-US" sz="3200" dirty="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本章导语</a:t>
            </a:r>
            <a:endParaRPr lang="en-US" sz="1100"/>
          </a:p>
        </p:txBody>
      </p:sp>
      <p:sp>
        <p:nvSpPr>
          <p:cNvPr id="3" name="AutoShape 3"/>
          <p:cNvSpPr/>
          <p:nvPr/>
        </p:nvSpPr>
        <p:spPr>
          <a:xfrm>
            <a:off x="762000" y="1651000"/>
            <a:ext cx="10668000" cy="4318000"/>
          </a:xfrm>
          <a:prstGeom prst="roundRect">
            <a:avLst>
              <a:gd name="adj" fmla="val 2941"/>
            </a:avLst>
          </a:prstGeom>
          <a:solidFill>
            <a:srgbClr val="FFFFFF">
              <a:alpha val="85000"/>
            </a:srgbClr>
          </a:solidFill>
          <a:ln cap="flat" cmpd="sng">
            <a:solidFill>
              <a:srgbClr val="E6CFCF">
                <a:alpha val="85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43000" y="2032000"/>
            <a:ext cx="406400" cy="406400"/>
          </a:xfrm>
          <a:prstGeom prst="rect">
            <a:avLst/>
          </a:prstGeom>
        </p:spPr>
      </p:pic>
      <p:sp>
        <p:nvSpPr>
          <p:cNvPr id="5" name="AutoShape 5"/>
          <p:cNvSpPr/>
          <p:nvPr/>
        </p:nvSpPr>
        <p:spPr>
          <a:xfrm>
            <a:off x="1651000" y="2006600"/>
            <a:ext cx="9398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dirty="0" err="1">
                <a:solidFill>
                  <a:srgbClr val="000000"/>
                </a:solidFill>
                <a:latin typeface="微软雅黑"/>
                <a:ea typeface="微软雅黑"/>
                <a:cs typeface="微软雅黑"/>
                <a:sym typeface="微软雅黑"/>
              </a:rPr>
              <a:t>服务目标，协同运作</a:t>
            </a:r>
            <a:endParaRPr lang="en-US" sz="1100" dirty="0"/>
          </a:p>
          <a:p>
            <a:pPr indent="0" algn="l">
              <a:lnSpc>
                <a:spcPct val="125000"/>
              </a:lnSpc>
            </a:pPr>
            <a:r>
              <a:rPr lang="en-US" sz="1800" b="0" i="0" u="none" strike="noStrike" dirty="0" err="1" smtClean="0">
                <a:solidFill>
                  <a:srgbClr val="000000"/>
                </a:solidFill>
                <a:latin typeface="微软雅黑"/>
                <a:ea typeface="微软雅黑"/>
                <a:cs typeface="微软雅黑"/>
                <a:sym typeface="微软雅黑"/>
              </a:rPr>
              <a:t>审计方法应服务于审计目标及其相关任务</a:t>
            </a:r>
            <a:r>
              <a:rPr lang="en-US" sz="1800" b="0" i="0" u="none" strike="noStrike" dirty="0" err="1">
                <a:solidFill>
                  <a:srgbClr val="000000"/>
                </a:solidFill>
                <a:latin typeface="微软雅黑"/>
                <a:ea typeface="微软雅黑"/>
                <a:cs typeface="微软雅黑"/>
                <a:sym typeface="微软雅黑"/>
              </a:rPr>
              <a:t>，通过协同运作形成合力，确保审计工作方向正确</a:t>
            </a:r>
            <a:r>
              <a:rPr lang="en-US" sz="1800" b="0" i="0" u="none" strike="noStrike" dirty="0">
                <a:solidFill>
                  <a:srgbClr val="000000"/>
                </a:solidFill>
                <a:latin typeface="微软雅黑"/>
                <a:ea typeface="微软雅黑"/>
                <a:cs typeface="微软雅黑"/>
                <a:sym typeface="微软雅黑"/>
              </a:rPr>
              <a:t>。</a:t>
            </a:r>
          </a:p>
        </p:txBody>
      </p:sp>
      <p:cxnSp>
        <p:nvCxnSpPr>
          <p:cNvPr id="6" name="Connector 6"/>
          <p:cNvCxnSpPr/>
          <p:nvPr/>
        </p:nvCxnSpPr>
        <p:spPr>
          <a:xfrm rot="-4407">
            <a:off x="1143004" y="3105150"/>
            <a:ext cx="9906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143000" y="3365500"/>
            <a:ext cx="406400" cy="406400"/>
          </a:xfrm>
          <a:prstGeom prst="rect">
            <a:avLst/>
          </a:prstGeom>
        </p:spPr>
      </p:pic>
      <p:sp>
        <p:nvSpPr>
          <p:cNvPr id="8" name="AutoShape 8"/>
          <p:cNvSpPr/>
          <p:nvPr/>
        </p:nvSpPr>
        <p:spPr>
          <a:xfrm>
            <a:off x="1651000" y="3340100"/>
            <a:ext cx="9398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dirty="0" err="1">
                <a:solidFill>
                  <a:srgbClr val="000000"/>
                </a:solidFill>
                <a:latin typeface="微软雅黑"/>
                <a:ea typeface="微软雅黑"/>
                <a:cs typeface="微软雅黑"/>
                <a:sym typeface="微软雅黑"/>
              </a:rPr>
              <a:t>系统解析，联动特性</a:t>
            </a:r>
            <a:endParaRPr lang="en-US" sz="1100" dirty="0"/>
          </a:p>
          <a:p>
            <a:pPr indent="0" algn="l">
              <a:lnSpc>
                <a:spcPct val="125000"/>
              </a:lnSpc>
            </a:pPr>
            <a:r>
              <a:rPr lang="en-US" sz="1800" b="0" i="0" u="none" strike="noStrike" dirty="0" err="1">
                <a:solidFill>
                  <a:srgbClr val="000000"/>
                </a:solidFill>
                <a:latin typeface="微软雅黑"/>
                <a:ea typeface="微软雅黑"/>
                <a:cs typeface="微软雅黑"/>
                <a:sym typeface="微软雅黑"/>
              </a:rPr>
              <a:t>深入研究经济责任审计方法的系统构成，</a:t>
            </a:r>
            <a:r>
              <a:rPr lang="en-US" sz="1800" b="0" i="0" u="none" strike="noStrike" dirty="0" err="1" smtClean="0">
                <a:solidFill>
                  <a:srgbClr val="000000"/>
                </a:solidFill>
                <a:latin typeface="微软雅黑"/>
                <a:ea typeface="微软雅黑"/>
                <a:cs typeface="微软雅黑"/>
                <a:sym typeface="微软雅黑"/>
              </a:rPr>
              <a:t>解析各种方法的特性与联动作用</a:t>
            </a:r>
            <a:r>
              <a:rPr lang="en-US" sz="1800" b="0" i="0" u="none" strike="noStrike" dirty="0" err="1">
                <a:solidFill>
                  <a:srgbClr val="000000"/>
                </a:solidFill>
                <a:latin typeface="微软雅黑"/>
                <a:ea typeface="微软雅黑"/>
                <a:cs typeface="微软雅黑"/>
                <a:sym typeface="微软雅黑"/>
              </a:rPr>
              <a:t>，构建方法论体系</a:t>
            </a:r>
            <a:r>
              <a:rPr lang="en-US" sz="1800" b="0" i="0" u="none" strike="noStrike" dirty="0">
                <a:solidFill>
                  <a:srgbClr val="000000"/>
                </a:solidFill>
                <a:latin typeface="微软雅黑"/>
                <a:ea typeface="微软雅黑"/>
                <a:cs typeface="微软雅黑"/>
                <a:sym typeface="微软雅黑"/>
              </a:rPr>
              <a:t>。</a:t>
            </a:r>
          </a:p>
        </p:txBody>
      </p:sp>
      <p:cxnSp>
        <p:nvCxnSpPr>
          <p:cNvPr id="9" name="Connector 9"/>
          <p:cNvCxnSpPr/>
          <p:nvPr/>
        </p:nvCxnSpPr>
        <p:spPr>
          <a:xfrm rot="-4407">
            <a:off x="1143004" y="4413250"/>
            <a:ext cx="9906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143000" y="4673600"/>
            <a:ext cx="406400" cy="406400"/>
          </a:xfrm>
          <a:prstGeom prst="rect">
            <a:avLst/>
          </a:prstGeom>
        </p:spPr>
      </p:pic>
      <p:sp>
        <p:nvSpPr>
          <p:cNvPr id="11" name="AutoShape 11"/>
          <p:cNvSpPr/>
          <p:nvPr/>
        </p:nvSpPr>
        <p:spPr>
          <a:xfrm>
            <a:off x="1651000" y="4648200"/>
            <a:ext cx="9398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0000"/>
                </a:solidFill>
                <a:latin typeface="微软雅黑"/>
                <a:ea typeface="微软雅黑"/>
                <a:cs typeface="微软雅黑"/>
                <a:sym typeface="微软雅黑"/>
              </a:rPr>
              <a:t>责任鉴证，提质增效</a:t>
            </a:r>
            <a:endParaRPr lang="en-US" sz="1100"/>
          </a:p>
          <a:p>
            <a:pPr indent="0" algn="l">
              <a:lnSpc>
                <a:spcPct val="125000"/>
              </a:lnSpc>
            </a:pPr>
            <a:r>
              <a:rPr lang="en-US" sz="1800" b="0" i="0" u="none" strike="noStrike">
                <a:solidFill>
                  <a:srgbClr val="000000"/>
                </a:solidFill>
                <a:latin typeface="微软雅黑"/>
                <a:ea typeface="微软雅黑"/>
                <a:cs typeface="微软雅黑"/>
                <a:sym typeface="微软雅黑"/>
              </a:rPr>
              <a:t>以责任鉴证为主线，深化协同运用方法，全面提升经济责任审计的质量、深度与效能。</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第一节 审计方法与应用系统</a:t>
            </a:r>
            <a:endParaRPr lang="en-US" sz="1100" dirty="0"/>
          </a:p>
        </p:txBody>
      </p:sp>
      <p:sp>
        <p:nvSpPr>
          <p:cNvPr id="3" name="AutoShape 3"/>
          <p:cNvSpPr/>
          <p:nvPr/>
        </p:nvSpPr>
        <p:spPr>
          <a:xfrm>
            <a:off x="762000" y="1650998"/>
            <a:ext cx="4974898" cy="4471021"/>
          </a:xfrm>
          <a:prstGeom prst="roundRect">
            <a:avLst>
              <a:gd name="adj" fmla="val 2941"/>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66800" y="1955800"/>
            <a:ext cx="406400" cy="406400"/>
          </a:xfrm>
          <a:prstGeom prst="rect">
            <a:avLst/>
          </a:prstGeom>
        </p:spPr>
      </p:pic>
      <p:sp>
        <p:nvSpPr>
          <p:cNvPr id="5" name="AutoShape 5"/>
          <p:cNvSpPr/>
          <p:nvPr/>
        </p:nvSpPr>
        <p:spPr>
          <a:xfrm>
            <a:off x="1574800" y="1930400"/>
            <a:ext cx="3810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400" b="1" dirty="0" smtClean="0">
                <a:latin typeface="微软雅黑"/>
                <a:ea typeface="微软雅黑"/>
                <a:cs typeface="微软雅黑"/>
                <a:sym typeface="微软雅黑"/>
              </a:rPr>
              <a:t>审计方法与审计目标任务</a:t>
            </a:r>
            <a:endParaRPr lang="en-US" sz="1100" dirty="0"/>
          </a:p>
        </p:txBody>
      </p:sp>
      <p:cxnSp>
        <p:nvCxnSpPr>
          <p:cNvPr id="6" name="Connector 6"/>
          <p:cNvCxnSpPr/>
          <p:nvPr/>
        </p:nvCxnSpPr>
        <p:spPr>
          <a:xfrm rot="-9766">
            <a:off x="1066809" y="2482850"/>
            <a:ext cx="4470400" cy="12700"/>
          </a:xfrm>
          <a:prstGeom prst="line">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114098" y="2608296"/>
            <a:ext cx="304800" cy="304800"/>
          </a:xfrm>
          <a:prstGeom prst="rect">
            <a:avLst/>
          </a:prstGeom>
        </p:spPr>
      </p:pic>
      <p:sp>
        <p:nvSpPr>
          <p:cNvPr id="10" name="AutoShape 10"/>
          <p:cNvSpPr/>
          <p:nvPr/>
        </p:nvSpPr>
        <p:spPr>
          <a:xfrm>
            <a:off x="1473200" y="2601311"/>
            <a:ext cx="3911600" cy="2873938"/>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 </a:t>
            </a:r>
            <a:r>
              <a:rPr lang="zh-CN" altLang="en-US" sz="1600" dirty="0" smtClean="0">
                <a:latin typeface="微软雅黑"/>
                <a:ea typeface="微软雅黑"/>
                <a:cs typeface="微软雅黑"/>
                <a:sym typeface="微软雅黑"/>
              </a:rPr>
              <a:t>审计目标、审计方法、审计任务之间</a:t>
            </a:r>
            <a:r>
              <a:rPr lang="zh-CN" altLang="en-US" sz="1600" dirty="0" smtClean="0">
                <a:latin typeface="微软雅黑"/>
                <a:ea typeface="微软雅黑"/>
                <a:cs typeface="微软雅黑"/>
                <a:sym typeface="微软雅黑"/>
              </a:rPr>
              <a:t>存在“</a:t>
            </a:r>
            <a:r>
              <a:rPr lang="zh-CN" altLang="en-US" sz="1600" dirty="0" smtClean="0">
                <a:latin typeface="微软雅黑"/>
                <a:ea typeface="微软雅黑"/>
                <a:cs typeface="微软雅黑"/>
                <a:sym typeface="微软雅黑"/>
              </a:rPr>
              <a:t>导航</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路径</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抵达”的逻辑关系。审计目标是起点与终点（“为什么做”与“做到什么”），审计任务是实现目标的过程（“做什么”），审计方法是完成任务、实现目标的工具与手段（</a:t>
            </a:r>
            <a:r>
              <a:rPr lang="zh-CN" altLang="en-US" sz="1600" dirty="0" smtClean="0">
                <a:latin typeface="微软雅黑"/>
                <a:ea typeface="微软雅黑"/>
                <a:cs typeface="微软雅黑"/>
                <a:sym typeface="微软雅黑"/>
              </a:rPr>
              <a:t>“怎么做”）。</a:t>
            </a:r>
            <a:r>
              <a:rPr lang="zh-CN" altLang="en-US" sz="1600" dirty="0" smtClean="0">
                <a:latin typeface="微软雅黑"/>
                <a:ea typeface="微软雅黑"/>
                <a:cs typeface="微软雅黑"/>
                <a:sym typeface="微软雅黑"/>
              </a:rPr>
              <a:t>没有恰当的方法，任务无法有效完成，目标也就无从实现。方法的选择必须直接服务于任务，并最终指向目标的验证。</a:t>
            </a:r>
            <a:endParaRPr lang="en-US" sz="1600" dirty="0"/>
          </a:p>
        </p:txBody>
      </p:sp>
      <p:sp>
        <p:nvSpPr>
          <p:cNvPr id="15" name="AutoShape 15"/>
          <p:cNvSpPr/>
          <p:nvPr/>
        </p:nvSpPr>
        <p:spPr>
          <a:xfrm>
            <a:off x="6194098" y="1651000"/>
            <a:ext cx="4981902" cy="4471020"/>
          </a:xfrm>
          <a:prstGeom prst="roundRect">
            <a:avLst>
              <a:gd name="adj" fmla="val 2941"/>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6400800" y="1955800"/>
            <a:ext cx="406400" cy="406400"/>
          </a:xfrm>
          <a:prstGeom prst="rect">
            <a:avLst/>
          </a:prstGeom>
        </p:spPr>
      </p:pic>
      <p:sp>
        <p:nvSpPr>
          <p:cNvPr id="17" name="AutoShape 17"/>
          <p:cNvSpPr/>
          <p:nvPr/>
        </p:nvSpPr>
        <p:spPr>
          <a:xfrm>
            <a:off x="6908800" y="1930400"/>
            <a:ext cx="3810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400" b="1" dirty="0" smtClean="0">
                <a:latin typeface="微软雅黑"/>
                <a:ea typeface="微软雅黑"/>
                <a:cs typeface="微软雅黑"/>
                <a:sym typeface="微软雅黑"/>
              </a:rPr>
              <a:t>不同任务有不同的方法组合</a:t>
            </a:r>
            <a:endParaRPr lang="en-US" sz="1100" dirty="0"/>
          </a:p>
        </p:txBody>
      </p:sp>
      <p:cxnSp>
        <p:nvCxnSpPr>
          <p:cNvPr id="18" name="Connector 18"/>
          <p:cNvCxnSpPr/>
          <p:nvPr/>
        </p:nvCxnSpPr>
        <p:spPr>
          <a:xfrm rot="-9766">
            <a:off x="6400809" y="2482850"/>
            <a:ext cx="4470400" cy="12700"/>
          </a:xfrm>
          <a:prstGeom prst="line">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pic>
        <p:nvPicPr>
          <p:cNvPr id="19" name="Picture 19"/>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tretch>
            <a:fillRect/>
          </a:stretch>
        </p:blipFill>
        <p:spPr>
          <a:xfrm>
            <a:off x="6451600" y="2622075"/>
            <a:ext cx="304800" cy="304800"/>
          </a:xfrm>
          <a:prstGeom prst="rect">
            <a:avLst/>
          </a:prstGeom>
        </p:spPr>
      </p:pic>
      <p:sp>
        <p:nvSpPr>
          <p:cNvPr id="20" name="AutoShape 20"/>
          <p:cNvSpPr/>
          <p:nvPr/>
        </p:nvSpPr>
        <p:spPr>
          <a:xfrm>
            <a:off x="6807200" y="2638971"/>
            <a:ext cx="3911600" cy="2836278"/>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审计方法在明，舞弊手段在暗，徇私枉法之人可能熟知审计套路。</a:t>
            </a:r>
            <a:r>
              <a:rPr lang="zh-CN" altLang="zh-CN" sz="1600" dirty="0" smtClean="0">
                <a:latin typeface="微软雅黑"/>
                <a:ea typeface="微软雅黑"/>
                <a:cs typeface="微软雅黑"/>
                <a:sym typeface="微软雅黑"/>
              </a:rPr>
              <a:t>由于信息不对称，审计人员处于</a:t>
            </a:r>
            <a:r>
              <a:rPr lang="zh-CN" altLang="zh-CN" sz="1600" dirty="0" smtClean="0">
                <a:latin typeface="微软雅黑"/>
                <a:ea typeface="微软雅黑"/>
                <a:cs typeface="微软雅黑"/>
                <a:sym typeface="微软雅黑"/>
              </a:rPr>
              <a:t>相对信息</a:t>
            </a:r>
            <a:r>
              <a:rPr lang="zh-CN" altLang="zh-CN" sz="1600" dirty="0" smtClean="0">
                <a:latin typeface="微软雅黑"/>
                <a:ea typeface="微软雅黑"/>
                <a:cs typeface="微软雅黑"/>
                <a:sym typeface="微软雅黑"/>
              </a:rPr>
              <a:t>劣势，审计</a:t>
            </a:r>
            <a:r>
              <a:rPr lang="zh-CN" altLang="zh-CN" sz="1600" dirty="0" smtClean="0">
                <a:latin typeface="微软雅黑"/>
                <a:ea typeface="微软雅黑"/>
                <a:cs typeface="微软雅黑"/>
                <a:sym typeface="微软雅黑"/>
              </a:rPr>
              <a:t>过程可能陷入困境。</a:t>
            </a:r>
            <a:r>
              <a:rPr lang="zh-CN" altLang="en-US" sz="1600" dirty="0" smtClean="0">
                <a:latin typeface="微软雅黑"/>
                <a:ea typeface="微软雅黑"/>
                <a:cs typeface="微软雅黑"/>
                <a:sym typeface="微软雅黑"/>
              </a:rPr>
              <a:t>复杂的任务几乎从不依赖单一方法</a:t>
            </a:r>
            <a:r>
              <a:rPr lang="zh-CN" altLang="en-US" sz="1600" dirty="0" smtClean="0">
                <a:latin typeface="微软雅黑"/>
                <a:ea typeface="微软雅黑"/>
                <a:cs typeface="微软雅黑"/>
                <a:sym typeface="微软雅黑"/>
              </a:rPr>
              <a:t>，多种</a:t>
            </a:r>
            <a:r>
              <a:rPr lang="zh-CN" altLang="en-US" sz="1600" dirty="0" smtClean="0">
                <a:latin typeface="微软雅黑"/>
                <a:ea typeface="微软雅黑"/>
                <a:cs typeface="微软雅黑"/>
                <a:sym typeface="微软雅黑"/>
              </a:rPr>
              <a:t>方法的协调使用，实质上是让不同来源、不同性质（内部</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外部、书面</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口头、正面</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反面）的审计证据相互印证，</a:t>
            </a:r>
            <a:r>
              <a:rPr lang="zh-CN" altLang="en-US" sz="1600" dirty="0" smtClean="0">
                <a:latin typeface="微软雅黑"/>
                <a:ea typeface="微软雅黑"/>
                <a:cs typeface="微软雅黑"/>
                <a:sym typeface="微软雅黑"/>
              </a:rPr>
              <a:t>形成坚实</a:t>
            </a:r>
            <a:r>
              <a:rPr lang="zh-CN" altLang="en-US" sz="1600" dirty="0" smtClean="0">
                <a:latin typeface="微软雅黑"/>
                <a:ea typeface="微软雅黑"/>
                <a:cs typeface="微软雅黑"/>
                <a:sym typeface="微软雅黑"/>
              </a:rPr>
              <a:t>的“证据三角”，从而将审计风险降至可接受的低水平。</a:t>
            </a:r>
            <a:endParaRPr lang="en-US" altLang="en-US" sz="1600" dirty="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整合审计方法，组合审计策略</a:t>
            </a:r>
            <a:endParaRPr lang="en-US" sz="1100" dirty="0"/>
          </a:p>
        </p:txBody>
      </p:sp>
      <p:sp>
        <p:nvSpPr>
          <p:cNvPr id="3" name="AutoShape 3"/>
          <p:cNvSpPr/>
          <p:nvPr/>
        </p:nvSpPr>
        <p:spPr>
          <a:xfrm>
            <a:off x="762000" y="1529257"/>
            <a:ext cx="10668000" cy="2039134"/>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779744"/>
            <a:ext cx="406400" cy="406400"/>
          </a:xfrm>
          <a:prstGeom prst="rect">
            <a:avLst/>
          </a:prstGeom>
        </p:spPr>
      </p:pic>
      <p:sp>
        <p:nvSpPr>
          <p:cNvPr id="5" name="AutoShape 5"/>
          <p:cNvSpPr/>
          <p:nvPr/>
        </p:nvSpPr>
        <p:spPr>
          <a:xfrm>
            <a:off x="1524000" y="1795510"/>
            <a:ext cx="2921876"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pitchFamily="34" charset="-122"/>
                <a:ea typeface="微软雅黑" pitchFamily="34" charset="-122"/>
              </a:rPr>
              <a:t>审计方法之间具有互补性</a:t>
            </a:r>
            <a:endParaRPr lang="en-US" sz="1100" dirty="0">
              <a:latin typeface="微软雅黑" pitchFamily="34" charset="-122"/>
              <a:ea typeface="微软雅黑" pitchFamily="34" charset="-122"/>
            </a:endParaRPr>
          </a:p>
        </p:txBody>
      </p:sp>
      <p:cxnSp>
        <p:nvCxnSpPr>
          <p:cNvPr id="6" name="Connector 6"/>
          <p:cNvCxnSpPr/>
          <p:nvPr/>
        </p:nvCxnSpPr>
        <p:spPr>
          <a:xfrm flipV="1">
            <a:off x="1016000" y="2238703"/>
            <a:ext cx="3414110" cy="7875"/>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015991" y="2366157"/>
            <a:ext cx="10160018" cy="1023814"/>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各种审计方法的配合协调与审计策略的组合是审计工作很重要的思想方法</a:t>
            </a:r>
            <a:r>
              <a:rPr lang="zh-CN" altLang="en-US" sz="1600" dirty="0" smtClean="0">
                <a:latin typeface="微软雅黑"/>
                <a:ea typeface="微软雅黑"/>
                <a:cs typeface="微软雅黑"/>
                <a:sym typeface="微软雅黑"/>
              </a:rPr>
              <a:t>。单一</a:t>
            </a:r>
            <a:r>
              <a:rPr lang="zh-CN" altLang="en-US" sz="1600" dirty="0" smtClean="0">
                <a:latin typeface="微软雅黑"/>
                <a:ea typeface="微软雅黑"/>
                <a:cs typeface="微软雅黑"/>
                <a:sym typeface="微软雅黑"/>
              </a:rPr>
              <a:t>审计方法具有局限性，而审计方法之间具有互补性，证据之间可以相互</a:t>
            </a:r>
            <a:r>
              <a:rPr lang="zh-CN" altLang="en-US" sz="1600" dirty="0" smtClean="0">
                <a:latin typeface="微软雅黑"/>
                <a:ea typeface="微软雅黑"/>
                <a:cs typeface="微软雅黑"/>
                <a:sym typeface="微软雅黑"/>
              </a:rPr>
              <a:t>印证从而</a:t>
            </a:r>
            <a:r>
              <a:rPr lang="zh-CN" altLang="en-US" sz="1600" dirty="0" smtClean="0">
                <a:latin typeface="微软雅黑"/>
                <a:ea typeface="微软雅黑"/>
                <a:cs typeface="微软雅黑"/>
                <a:sym typeface="微软雅黑"/>
              </a:rPr>
              <a:t>适应业务的复杂性。为了达成审计目标和完成审计任务，审计方法需兼具合规性检查与绩效评估、定量分析与定性判断、过程追踪与结果验证等要求，应整合各种审计方法并融会贯通。</a:t>
            </a:r>
            <a:endParaRPr lang="en-US" sz="16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pic>
        <p:nvPicPr>
          <p:cNvPr id="8" name="图片 7"/>
          <p:cNvPicPr>
            <a:picLocks noChangeAspect="1"/>
          </p:cNvPicPr>
          <p:nvPr/>
        </p:nvPicPr>
        <p:blipFill>
          <a:blip r:embed="rId6"/>
          <a:stretch>
            <a:fillRect/>
          </a:stretch>
        </p:blipFill>
        <p:spPr>
          <a:xfrm>
            <a:off x="1979577" y="4226871"/>
            <a:ext cx="8067672" cy="2425100"/>
          </a:xfrm>
          <a:prstGeom prst="rect">
            <a:avLst/>
          </a:prstGeom>
        </p:spPr>
      </p:pic>
      <p:sp>
        <p:nvSpPr>
          <p:cNvPr id="9" name="矩形 8"/>
          <p:cNvSpPr/>
          <p:nvPr/>
        </p:nvSpPr>
        <p:spPr>
          <a:xfrm>
            <a:off x="3561459" y="3827648"/>
            <a:ext cx="4903907" cy="338554"/>
          </a:xfrm>
          <a:prstGeom prst="rect">
            <a:avLst/>
          </a:prstGeom>
        </p:spPr>
        <p:txBody>
          <a:bodyPr wrap="none">
            <a:spAutoFit/>
          </a:bodyPr>
          <a:lstStyle/>
          <a:p>
            <a:r>
              <a:rPr lang="zh-CN" altLang="en-US" sz="1600" b="1" dirty="0">
                <a:latin typeface="方正黑体_GBK"/>
              </a:rPr>
              <a:t>经济责任审计方法与财务报表审计方法的侧重点分析</a:t>
            </a:r>
            <a:endParaRPr lang="zh-CN" altLang="en-US" sz="16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经济责任审计的理论根基</a:t>
            </a:r>
            <a:endParaRPr lang="en-US" sz="1100" dirty="0"/>
          </a:p>
        </p:txBody>
      </p:sp>
      <p:sp>
        <p:nvSpPr>
          <p:cNvPr id="3" name="AutoShape 3"/>
          <p:cNvSpPr/>
          <p:nvPr/>
        </p:nvSpPr>
        <p:spPr>
          <a:xfrm>
            <a:off x="762000" y="1778000"/>
            <a:ext cx="3302000" cy="4064000"/>
          </a:xfrm>
          <a:prstGeom prst="roundRect">
            <a:avLst>
              <a:gd name="adj" fmla="val 3846"/>
            </a:avLst>
          </a:prstGeom>
          <a:solidFill>
            <a:srgbClr val="FFFFFF">
              <a:alpha val="85000"/>
            </a:srgbClr>
          </a:solidFill>
          <a:ln w="25400" cap="flat" cmpd="sng">
            <a:noFill/>
            <a:prstDash val="solid"/>
            <a:round/>
          </a:ln>
          <a:effectLst>
            <a:outerShdw blurRad="127000" dist="635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2032000"/>
            <a:ext cx="406400" cy="406400"/>
          </a:xfrm>
          <a:prstGeom prst="rect">
            <a:avLst/>
          </a:prstGeom>
        </p:spPr>
      </p:pic>
      <p:sp>
        <p:nvSpPr>
          <p:cNvPr id="5" name="AutoShape 5"/>
          <p:cNvSpPr/>
          <p:nvPr/>
        </p:nvSpPr>
        <p:spPr>
          <a:xfrm>
            <a:off x="1524000" y="2006600"/>
            <a:ext cx="2286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委托代理理论</a:t>
            </a:r>
            <a:endParaRPr lang="en-US" sz="1100" dirty="0"/>
          </a:p>
        </p:txBody>
      </p:sp>
      <p:cxnSp>
        <p:nvCxnSpPr>
          <p:cNvPr id="6" name="Connector 6"/>
          <p:cNvCxnSpPr/>
          <p:nvPr/>
        </p:nvCxnSpPr>
        <p:spPr>
          <a:xfrm rot="-15626">
            <a:off x="1016014" y="2533650"/>
            <a:ext cx="2794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sp>
        <p:nvSpPr>
          <p:cNvPr id="7" name="AutoShape 7"/>
          <p:cNvSpPr/>
          <p:nvPr/>
        </p:nvSpPr>
        <p:spPr>
          <a:xfrm>
            <a:off x="1016000" y="2667000"/>
            <a:ext cx="2794000" cy="2794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资源所有者将资源的管理权委托给企业高管、政府官员等，掌握这些受托人履职尽责的情况是追究经济责任的根本动因。通过审查受托人经济责任的履行情况来抑制相关风险（如以权谋私），可以确保符合委托人的利益，降低代理成本。</a:t>
            </a:r>
            <a:endParaRPr lang="en-US" sz="1100" dirty="0"/>
          </a:p>
        </p:txBody>
      </p:sp>
      <p:sp>
        <p:nvSpPr>
          <p:cNvPr id="8" name="AutoShape 8"/>
          <p:cNvSpPr/>
          <p:nvPr/>
        </p:nvSpPr>
        <p:spPr>
          <a:xfrm>
            <a:off x="4445000" y="1778000"/>
            <a:ext cx="3302000" cy="4064000"/>
          </a:xfrm>
          <a:prstGeom prst="roundRect">
            <a:avLst>
              <a:gd name="adj" fmla="val 3846"/>
            </a:avLst>
          </a:prstGeom>
          <a:solidFill>
            <a:srgbClr val="FFFFFF">
              <a:alpha val="85000"/>
            </a:srgbClr>
          </a:solidFill>
          <a:ln w="25400" cap="flat" cmpd="sng">
            <a:noFill/>
            <a:prstDash val="solid"/>
            <a:round/>
          </a:ln>
          <a:effectLst>
            <a:outerShdw blurRad="127000" dist="635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99000" y="2032000"/>
            <a:ext cx="406400" cy="406400"/>
          </a:xfrm>
          <a:prstGeom prst="rect">
            <a:avLst/>
          </a:prstGeom>
        </p:spPr>
      </p:pic>
      <p:sp>
        <p:nvSpPr>
          <p:cNvPr id="10" name="AutoShape 10"/>
          <p:cNvSpPr/>
          <p:nvPr/>
        </p:nvSpPr>
        <p:spPr>
          <a:xfrm>
            <a:off x="5207000" y="2006600"/>
            <a:ext cx="2286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国家治理理论</a:t>
            </a:r>
            <a:endParaRPr lang="en-US" sz="1100" dirty="0"/>
          </a:p>
        </p:txBody>
      </p:sp>
      <p:cxnSp>
        <p:nvCxnSpPr>
          <p:cNvPr id="11" name="Connector 11"/>
          <p:cNvCxnSpPr/>
          <p:nvPr/>
        </p:nvCxnSpPr>
        <p:spPr>
          <a:xfrm rot="-15626">
            <a:off x="4699014" y="2533650"/>
            <a:ext cx="2794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sp>
        <p:nvSpPr>
          <p:cNvPr id="12" name="AutoShape 12"/>
          <p:cNvSpPr/>
          <p:nvPr/>
        </p:nvSpPr>
        <p:spPr>
          <a:xfrm>
            <a:off x="4699000" y="2667000"/>
            <a:ext cx="2794000" cy="2794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经济责任审计通过盯住“关键少数”，直接评价领导干部经济决策与管理的责任性，是推动责任政府建设，实现“善治”的重要抓手。</a:t>
            </a:r>
            <a:endParaRPr lang="en-US" sz="1100" dirty="0"/>
          </a:p>
        </p:txBody>
      </p:sp>
      <p:sp>
        <p:nvSpPr>
          <p:cNvPr id="13" name="AutoShape 13"/>
          <p:cNvSpPr/>
          <p:nvPr/>
        </p:nvSpPr>
        <p:spPr>
          <a:xfrm>
            <a:off x="8128000" y="1778000"/>
            <a:ext cx="3302000" cy="4064000"/>
          </a:xfrm>
          <a:prstGeom prst="roundRect">
            <a:avLst>
              <a:gd name="adj" fmla="val 3846"/>
            </a:avLst>
          </a:prstGeom>
          <a:solidFill>
            <a:srgbClr val="FFFFFF">
              <a:alpha val="85000"/>
            </a:srgbClr>
          </a:solidFill>
          <a:ln w="25400" cap="flat" cmpd="sng">
            <a:noFill/>
            <a:prstDash val="solid"/>
            <a:round/>
          </a:ln>
          <a:effectLst>
            <a:outerShdw blurRad="127000" dist="635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82000" y="2032000"/>
            <a:ext cx="406400" cy="406400"/>
          </a:xfrm>
          <a:prstGeom prst="rect">
            <a:avLst/>
          </a:prstGeom>
        </p:spPr>
      </p:pic>
      <p:sp>
        <p:nvSpPr>
          <p:cNvPr id="15" name="AutoShape 15"/>
          <p:cNvSpPr/>
          <p:nvPr/>
        </p:nvSpPr>
        <p:spPr>
          <a:xfrm>
            <a:off x="8890000" y="2006600"/>
            <a:ext cx="2286000" cy="4572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权责一致理论</a:t>
            </a:r>
            <a:endParaRPr lang="en-US" sz="1100" dirty="0"/>
          </a:p>
        </p:txBody>
      </p:sp>
      <p:cxnSp>
        <p:nvCxnSpPr>
          <p:cNvPr id="16" name="Connector 16"/>
          <p:cNvCxnSpPr/>
          <p:nvPr/>
        </p:nvCxnSpPr>
        <p:spPr>
          <a:xfrm rot="-15626">
            <a:off x="8382014" y="2533650"/>
            <a:ext cx="2794000" cy="12700"/>
          </a:xfrm>
          <a:prstGeom prst="straightConnector1">
            <a:avLst/>
          </a:prstGeom>
          <a:solidFill>
            <a:srgbClr val="DEE0E3">
              <a:alpha val="100000"/>
            </a:srgbClr>
          </a:solidFill>
          <a:ln w="12700" cap="flat" cmpd="sng">
            <a:solidFill>
              <a:srgbClr val="00008B">
                <a:alpha val="30000"/>
              </a:srgbClr>
            </a:solidFill>
            <a:prstDash val="solid"/>
            <a:round/>
            <a:headEnd type="none" w="med" len="med"/>
            <a:tailEnd type="none" w="med" len="med"/>
          </a:ln>
        </p:spPr>
      </p:cxnSp>
      <p:sp>
        <p:nvSpPr>
          <p:cNvPr id="17" name="AutoShape 17"/>
          <p:cNvSpPr/>
          <p:nvPr/>
        </p:nvSpPr>
        <p:spPr>
          <a:xfrm>
            <a:off x="8382000" y="2667000"/>
            <a:ext cx="2794000" cy="2794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权力必须与责任对等，行权必须接受监督，失责必须受到追究。经济责任审计的制度本质就是将抽象的领导管理责任，通过审计手段具体化为可检查、可评价、可界定的“经济责任”，为问责提供客观依据。</a:t>
            </a:r>
            <a:endParaRPr lang="en-US" sz="11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587702"/>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第二节 审计方法的具体应用场景</a:t>
            </a:r>
            <a:endParaRPr lang="en-US" sz="1100" dirty="0"/>
          </a:p>
        </p:txBody>
      </p:sp>
      <p:sp>
        <p:nvSpPr>
          <p:cNvPr id="3" name="AutoShape 3"/>
          <p:cNvSpPr/>
          <p:nvPr/>
        </p:nvSpPr>
        <p:spPr>
          <a:xfrm>
            <a:off x="762000" y="1427653"/>
            <a:ext cx="5207000" cy="1977698"/>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622084"/>
            <a:ext cx="406400" cy="406400"/>
          </a:xfrm>
          <a:prstGeom prst="rect">
            <a:avLst/>
          </a:prstGeom>
        </p:spPr>
      </p:pic>
      <p:sp>
        <p:nvSpPr>
          <p:cNvPr id="5" name="AutoShape 5"/>
          <p:cNvSpPr/>
          <p:nvPr/>
        </p:nvSpPr>
        <p:spPr>
          <a:xfrm>
            <a:off x="1570423" y="1617339"/>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基础方法</a:t>
            </a:r>
            <a:r>
              <a:rPr lang="en-US" altLang="zh-CN" sz="2000" b="1" dirty="0" smtClean="0">
                <a:latin typeface="微软雅黑"/>
                <a:ea typeface="微软雅黑"/>
                <a:cs typeface="微软雅黑"/>
                <a:sym typeface="微软雅黑"/>
              </a:rPr>
              <a:t>——</a:t>
            </a:r>
            <a:r>
              <a:rPr lang="zh-CN" altLang="en-US" sz="2000" b="1" dirty="0" smtClean="0">
                <a:latin typeface="微软雅黑"/>
                <a:ea typeface="微软雅黑"/>
                <a:cs typeface="微软雅黑"/>
                <a:sym typeface="微软雅黑"/>
              </a:rPr>
              <a:t>逻辑指导层面</a:t>
            </a:r>
            <a:endParaRPr lang="en-US" sz="1100" dirty="0"/>
          </a:p>
        </p:txBody>
      </p:sp>
      <p:cxnSp>
        <p:nvCxnSpPr>
          <p:cNvPr id="6" name="Connector 6"/>
          <p:cNvCxnSpPr/>
          <p:nvPr/>
        </p:nvCxnSpPr>
        <p:spPr>
          <a:xfrm rot="-9291">
            <a:off x="1016009" y="2066802"/>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16000" y="216862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包括风险导向法、系统分析法、逻辑分析法等，其要点在于对整个项目</a:t>
            </a:r>
            <a:r>
              <a:rPr lang="zh-CN" altLang="en-US" sz="1600" dirty="0" smtClean="0">
                <a:latin typeface="微软雅黑"/>
                <a:ea typeface="微软雅黑"/>
                <a:cs typeface="微软雅黑"/>
                <a:sym typeface="微软雅黑"/>
              </a:rPr>
              <a:t>形成宏观</a:t>
            </a:r>
            <a:r>
              <a:rPr lang="zh-CN" altLang="en-US" sz="1600" dirty="0" smtClean="0">
                <a:latin typeface="微软雅黑"/>
                <a:ea typeface="微软雅黑"/>
                <a:cs typeface="微软雅黑"/>
                <a:sym typeface="微软雅黑"/>
              </a:rPr>
              <a:t>的、风险驱动的认识，从而决定审计资源的投向和审计工作的重点。</a:t>
            </a:r>
            <a:endParaRPr lang="en-US" sz="1100" dirty="0"/>
          </a:p>
        </p:txBody>
      </p:sp>
      <p:sp>
        <p:nvSpPr>
          <p:cNvPr id="8" name="AutoShape 8"/>
          <p:cNvSpPr/>
          <p:nvPr/>
        </p:nvSpPr>
        <p:spPr>
          <a:xfrm>
            <a:off x="6223000" y="1413638"/>
            <a:ext cx="5207000" cy="1991714"/>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622084"/>
            <a:ext cx="406400" cy="406400"/>
          </a:xfrm>
          <a:prstGeom prst="rect">
            <a:avLst/>
          </a:prstGeom>
        </p:spPr>
      </p:pic>
      <p:sp>
        <p:nvSpPr>
          <p:cNvPr id="10" name="AutoShape 10"/>
          <p:cNvSpPr/>
          <p:nvPr/>
        </p:nvSpPr>
        <p:spPr>
          <a:xfrm>
            <a:off x="7031423" y="1622084"/>
            <a:ext cx="4207641"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程序方法</a:t>
            </a:r>
            <a:r>
              <a:rPr lang="en-US" altLang="zh-CN" sz="2000" b="1" dirty="0" smtClean="0">
                <a:latin typeface="微软雅黑"/>
                <a:ea typeface="微软雅黑"/>
                <a:cs typeface="微软雅黑"/>
                <a:sym typeface="微软雅黑"/>
              </a:rPr>
              <a:t>——</a:t>
            </a:r>
            <a:r>
              <a:rPr lang="zh-CN" altLang="en-US" sz="2000" b="1" dirty="0" smtClean="0">
                <a:latin typeface="微软雅黑"/>
                <a:ea typeface="微软雅黑"/>
                <a:cs typeface="微软雅黑"/>
                <a:sym typeface="微软雅黑"/>
              </a:rPr>
              <a:t>步骤与流程层面</a:t>
            </a:r>
            <a:endParaRPr lang="en-US" sz="1100" dirty="0"/>
          </a:p>
        </p:txBody>
      </p:sp>
      <p:cxnSp>
        <p:nvCxnSpPr>
          <p:cNvPr id="11" name="Connector 11"/>
          <p:cNvCxnSpPr/>
          <p:nvPr/>
        </p:nvCxnSpPr>
        <p:spPr>
          <a:xfrm rot="-9291">
            <a:off x="6524307" y="2066802"/>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6477000" y="2168620"/>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包括准备中运用调查了解法、风险评估</a:t>
            </a:r>
            <a:r>
              <a:rPr lang="zh-CN" altLang="en-US" sz="1600" dirty="0" smtClean="0">
                <a:latin typeface="微软雅黑"/>
                <a:ea typeface="微软雅黑"/>
                <a:cs typeface="微软雅黑"/>
                <a:sym typeface="微软雅黑"/>
              </a:rPr>
              <a:t>法编制</a:t>
            </a:r>
            <a:r>
              <a:rPr lang="zh-CN" altLang="en-US" sz="1600" dirty="0" smtClean="0">
                <a:latin typeface="微软雅黑"/>
                <a:ea typeface="微软雅黑"/>
                <a:cs typeface="微软雅黑"/>
                <a:sym typeface="微软雅黑"/>
              </a:rPr>
              <a:t>审计方案；实施</a:t>
            </a:r>
            <a:r>
              <a:rPr lang="zh-CN" altLang="en-US" sz="1600" dirty="0" smtClean="0">
                <a:latin typeface="微软雅黑"/>
                <a:ea typeface="微软雅黑"/>
                <a:cs typeface="微软雅黑"/>
                <a:sym typeface="微软雅黑"/>
              </a:rPr>
              <a:t>阶段运用</a:t>
            </a:r>
            <a:r>
              <a:rPr lang="zh-CN" altLang="en-US" sz="1600" dirty="0" smtClean="0">
                <a:latin typeface="微软雅黑"/>
                <a:ea typeface="微软雅黑"/>
                <a:cs typeface="微软雅黑"/>
                <a:sym typeface="微软雅黑"/>
              </a:rPr>
              <a:t>内部控制测试法、实质性程序法、延伸与穿透审计法，系统收集审计证据；报告</a:t>
            </a:r>
            <a:r>
              <a:rPr lang="zh-CN" altLang="en-US" sz="1600" dirty="0" smtClean="0">
                <a:latin typeface="微软雅黑"/>
                <a:ea typeface="微软雅黑"/>
                <a:cs typeface="微软雅黑"/>
                <a:sym typeface="微软雅黑"/>
              </a:rPr>
              <a:t>阶段运用</a:t>
            </a:r>
            <a:r>
              <a:rPr lang="zh-CN" altLang="en-US" sz="1600" dirty="0" smtClean="0">
                <a:latin typeface="微软雅黑"/>
                <a:ea typeface="微软雅黑"/>
                <a:cs typeface="微软雅黑"/>
                <a:sym typeface="微软雅黑"/>
              </a:rPr>
              <a:t>汇总复核法、责任界定法，形成审计结论。</a:t>
            </a:r>
            <a:endParaRPr lang="en-US" sz="1100" dirty="0"/>
          </a:p>
        </p:txBody>
      </p:sp>
      <p:sp>
        <p:nvSpPr>
          <p:cNvPr id="13" name="AutoShape 13"/>
          <p:cNvSpPr/>
          <p:nvPr/>
        </p:nvSpPr>
        <p:spPr>
          <a:xfrm>
            <a:off x="762000" y="3623424"/>
            <a:ext cx="5207000" cy="1910273"/>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814360"/>
            <a:ext cx="406400" cy="406400"/>
          </a:xfrm>
          <a:prstGeom prst="rect">
            <a:avLst/>
          </a:prstGeom>
        </p:spPr>
      </p:pic>
      <p:sp>
        <p:nvSpPr>
          <p:cNvPr id="15" name="AutoShape 15"/>
          <p:cNvSpPr/>
          <p:nvPr/>
        </p:nvSpPr>
        <p:spPr>
          <a:xfrm>
            <a:off x="1524000" y="3814360"/>
            <a:ext cx="4191000"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技术方法</a:t>
            </a:r>
            <a:r>
              <a:rPr lang="en-US" altLang="zh-CN" sz="2000" b="1" dirty="0" smtClean="0">
                <a:latin typeface="微软雅黑"/>
                <a:ea typeface="微软雅黑"/>
                <a:cs typeface="微软雅黑"/>
                <a:sym typeface="微软雅黑"/>
              </a:rPr>
              <a:t>——</a:t>
            </a:r>
            <a:r>
              <a:rPr lang="zh-CN" altLang="en-US" sz="2000" b="1" dirty="0" smtClean="0">
                <a:latin typeface="微软雅黑"/>
                <a:ea typeface="微软雅黑"/>
                <a:cs typeface="微软雅黑"/>
                <a:sym typeface="微软雅黑"/>
              </a:rPr>
              <a:t>取证与分析工具层面</a:t>
            </a:r>
            <a:endParaRPr lang="en-US" sz="1100" dirty="0"/>
          </a:p>
        </p:txBody>
      </p:sp>
      <p:cxnSp>
        <p:nvCxnSpPr>
          <p:cNvPr id="16" name="Connector 16"/>
          <p:cNvCxnSpPr/>
          <p:nvPr/>
        </p:nvCxnSpPr>
        <p:spPr>
          <a:xfrm rot="-9291">
            <a:off x="1016009" y="4243312"/>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7" name="AutoShape 17"/>
          <p:cNvSpPr/>
          <p:nvPr/>
        </p:nvSpPr>
        <p:spPr>
          <a:xfrm>
            <a:off x="1016000" y="4288223"/>
            <a:ext cx="4699000" cy="1326035"/>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获取审计证据的具体技术手段与工具，包括审核法、查询法（询问、函证）、计算与复核法、分析性程序、监盘法、观察法和抽样技术等。</a:t>
            </a:r>
            <a:endParaRPr lang="en-US" sz="1100" dirty="0"/>
          </a:p>
        </p:txBody>
      </p:sp>
      <p:sp>
        <p:nvSpPr>
          <p:cNvPr id="18" name="AutoShape 18"/>
          <p:cNvSpPr/>
          <p:nvPr/>
        </p:nvSpPr>
        <p:spPr>
          <a:xfrm>
            <a:off x="6223000" y="3623424"/>
            <a:ext cx="5207000" cy="1910273"/>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3814360"/>
            <a:ext cx="406400" cy="406400"/>
          </a:xfrm>
          <a:prstGeom prst="rect">
            <a:avLst/>
          </a:prstGeom>
        </p:spPr>
      </p:pic>
      <p:sp>
        <p:nvSpPr>
          <p:cNvPr id="20" name="AutoShape 20"/>
          <p:cNvSpPr/>
          <p:nvPr/>
        </p:nvSpPr>
        <p:spPr>
          <a:xfrm>
            <a:off x="7110248" y="3798594"/>
            <a:ext cx="4065752"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评价方法</a:t>
            </a:r>
            <a:r>
              <a:rPr lang="en-US" altLang="zh-CN" sz="2000" b="1" dirty="0" smtClean="0">
                <a:latin typeface="微软雅黑"/>
                <a:ea typeface="微软雅黑"/>
                <a:cs typeface="微软雅黑"/>
                <a:sym typeface="微软雅黑"/>
              </a:rPr>
              <a:t>——</a:t>
            </a:r>
            <a:r>
              <a:rPr lang="zh-CN" altLang="en-US" sz="2000" b="1" dirty="0" smtClean="0">
                <a:latin typeface="微软雅黑"/>
                <a:ea typeface="微软雅黑"/>
                <a:cs typeface="微软雅黑"/>
                <a:sym typeface="微软雅黑"/>
              </a:rPr>
              <a:t>衡量与判断层面</a:t>
            </a:r>
            <a:endParaRPr lang="en-US" sz="1100" dirty="0"/>
          </a:p>
        </p:txBody>
      </p:sp>
      <p:cxnSp>
        <p:nvCxnSpPr>
          <p:cNvPr id="21" name="Connector 21"/>
          <p:cNvCxnSpPr/>
          <p:nvPr/>
        </p:nvCxnSpPr>
        <p:spPr>
          <a:xfrm rot="-9291">
            <a:off x="6477009" y="4227546"/>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6477000" y="4329364"/>
            <a:ext cx="4699000" cy="1143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包括</a:t>
            </a:r>
            <a:r>
              <a:rPr lang="zh-CN" altLang="en-US" sz="1600" dirty="0" smtClean="0">
                <a:latin typeface="微软雅黑"/>
                <a:ea typeface="微软雅黑"/>
                <a:cs typeface="微软雅黑"/>
                <a:sym typeface="微软雅黑"/>
              </a:rPr>
              <a:t>运用责任界定法将</a:t>
            </a:r>
            <a:r>
              <a:rPr lang="zh-CN" altLang="en-US" sz="1600" dirty="0" smtClean="0">
                <a:latin typeface="微软雅黑"/>
                <a:ea typeface="微软雅黑"/>
                <a:cs typeface="微软雅黑"/>
                <a:sym typeface="微软雅黑"/>
              </a:rPr>
              <a:t>发现的问题与领导干部的职责、</a:t>
            </a:r>
            <a:r>
              <a:rPr lang="zh-CN" altLang="en-US" sz="1600" dirty="0" smtClean="0">
                <a:latin typeface="微软雅黑"/>
                <a:ea typeface="微软雅黑"/>
                <a:cs typeface="微软雅黑"/>
                <a:sym typeface="微软雅黑"/>
              </a:rPr>
              <a:t>行为精</a:t>
            </a:r>
            <a:r>
              <a:rPr lang="zh-CN" altLang="en-US" sz="1600" dirty="0" smtClean="0">
                <a:latin typeface="微软雅黑"/>
                <a:ea typeface="微软雅黑"/>
                <a:cs typeface="微软雅黑"/>
                <a:sym typeface="微软雅黑"/>
              </a:rPr>
              <a:t>准</a:t>
            </a:r>
            <a:r>
              <a:rPr lang="zh-CN" altLang="en-US" sz="1600" dirty="0" smtClean="0">
                <a:latin typeface="微软雅黑"/>
                <a:ea typeface="微软雅黑"/>
                <a:cs typeface="微软雅黑"/>
                <a:sym typeface="微软雅黑"/>
              </a:rPr>
              <a:t>关联，运用</a:t>
            </a:r>
            <a:r>
              <a:rPr lang="zh-CN" altLang="en-US" sz="1600" dirty="0" smtClean="0">
                <a:latin typeface="微软雅黑"/>
                <a:ea typeface="微软雅黑"/>
                <a:cs typeface="微软雅黑"/>
                <a:sym typeface="微软雅黑"/>
              </a:rPr>
              <a:t>定量与定性相结合的综合</a:t>
            </a:r>
            <a:r>
              <a:rPr lang="zh-CN" altLang="en-US" sz="1600" dirty="0" smtClean="0">
                <a:latin typeface="微软雅黑"/>
                <a:ea typeface="微软雅黑"/>
                <a:cs typeface="微软雅黑"/>
                <a:sym typeface="微软雅黑"/>
              </a:rPr>
              <a:t>评价法对</a:t>
            </a:r>
            <a:r>
              <a:rPr lang="zh-CN" altLang="en-US" sz="1600" dirty="0" smtClean="0">
                <a:latin typeface="微软雅黑"/>
                <a:ea typeface="微软雅黑"/>
                <a:cs typeface="微软雅黑"/>
                <a:sym typeface="微软雅黑"/>
              </a:rPr>
              <a:t>整体经济责任履行情况做出综合性</a:t>
            </a:r>
            <a:r>
              <a:rPr lang="zh-CN" altLang="en-US" sz="1600" dirty="0" smtClean="0">
                <a:latin typeface="微软雅黑"/>
                <a:ea typeface="微软雅黑"/>
                <a:cs typeface="微软雅黑"/>
                <a:sym typeface="微软雅黑"/>
              </a:rPr>
              <a:t>评价，最终</a:t>
            </a:r>
            <a:r>
              <a:rPr lang="zh-CN" altLang="en-US" sz="1600" dirty="0" smtClean="0">
                <a:latin typeface="微软雅黑"/>
                <a:ea typeface="微软雅黑"/>
                <a:cs typeface="微软雅黑"/>
                <a:sym typeface="微软雅黑"/>
              </a:rPr>
              <a:t>通过审计</a:t>
            </a:r>
            <a:r>
              <a:rPr lang="zh-CN" altLang="en-US" sz="1600" dirty="0" smtClean="0">
                <a:latin typeface="微软雅黑"/>
                <a:ea typeface="微软雅黑"/>
                <a:cs typeface="微软雅黑"/>
                <a:sym typeface="微软雅黑"/>
              </a:rPr>
              <a:t>报告呈现</a:t>
            </a:r>
            <a:r>
              <a:rPr lang="zh-CN" altLang="en-US" sz="1600" dirty="0" smtClean="0">
                <a:latin typeface="微软雅黑"/>
                <a:ea typeface="微软雅黑"/>
                <a:cs typeface="微软雅黑"/>
                <a:sym typeface="微软雅黑"/>
              </a:rPr>
              <a:t>整个审计过程。</a:t>
            </a:r>
            <a:endParaRPr lang="en-US" sz="1100" dirty="0"/>
          </a:p>
        </p:txBody>
      </p:sp>
      <p:sp>
        <p:nvSpPr>
          <p:cNvPr id="23" name="AutoShape 23"/>
          <p:cNvSpPr/>
          <p:nvPr/>
        </p:nvSpPr>
        <p:spPr>
          <a:xfrm>
            <a:off x="762000" y="5738648"/>
            <a:ext cx="10668000" cy="930166"/>
          </a:xfrm>
          <a:prstGeom prst="roundRect">
            <a:avLst>
              <a:gd name="adj" fmla="val 14285"/>
            </a:avLst>
          </a:prstGeom>
          <a:solidFill>
            <a:srgbClr val="0D254C">
              <a:alpha val="5000"/>
            </a:srgbClr>
          </a:solidFill>
          <a:ln w="12700" cap="flat" cmpd="sng">
            <a:solidFill>
              <a:srgbClr val="D4AF37">
                <a:alpha val="100000"/>
              </a:srgbClr>
            </a:solidFill>
            <a:prstDash val="dash"/>
            <a:round/>
          </a:ln>
        </p:spPr>
        <p:txBody>
          <a:bodyPr vert="horz" wrap="square" lIns="63500" tIns="63500" rIns="63500" bIns="63500" rtlCol="0" anchor="ctr"/>
          <a:lstStyle/>
          <a:p>
            <a:pPr algn="ctr">
              <a:defRPr/>
            </a:pPr>
            <a:endParaRPr/>
          </a:p>
        </p:txBody>
      </p:sp>
      <p:sp>
        <p:nvSpPr>
          <p:cNvPr id="24" name="AutoShape 25"/>
          <p:cNvSpPr/>
          <p:nvPr/>
        </p:nvSpPr>
        <p:spPr>
          <a:xfrm>
            <a:off x="762000" y="5770179"/>
            <a:ext cx="10668000" cy="851337"/>
          </a:xfrm>
          <a:prstGeom prst="rect">
            <a:avLst/>
          </a:prstGeom>
          <a:solidFill>
            <a:schemeClr val="accent2">
              <a:lumMod val="20000"/>
              <a:lumOff val="80000"/>
            </a:schemeClr>
          </a:solidFill>
          <a:ln w="12700" cap="flat" cmpd="sng">
            <a:noFill/>
            <a:prstDash val="solid"/>
            <a:round/>
          </a:ln>
        </p:spPr>
        <p:txBody>
          <a:bodyPr vert="horz" wrap="square" lIns="0" tIns="0" rIns="0" bIns="0" rtlCol="0" anchor="ctr" anchorCtr="0"/>
          <a:lstStyle/>
          <a:p>
            <a:pPr>
              <a:lnSpc>
                <a:spcPct val="125000"/>
              </a:lnSpc>
              <a:defRPr/>
            </a:pPr>
            <a:r>
              <a:rPr lang="zh-CN" altLang="en-US" sz="1800" b="1" dirty="0" smtClean="0">
                <a:solidFill>
                  <a:srgbClr val="505050"/>
                </a:solidFill>
                <a:latin typeface="微软雅黑" pitchFamily="34" charset="-122"/>
                <a:ea typeface="微软雅黑" pitchFamily="34" charset="-122"/>
                <a:cs typeface="Noto Sans SC"/>
                <a:sym typeface="Noto Sans SC"/>
              </a:rPr>
              <a:t>上述</a:t>
            </a:r>
            <a:r>
              <a:rPr lang="zh-CN" altLang="en-US" sz="1800" b="1" dirty="0" smtClean="0">
                <a:solidFill>
                  <a:srgbClr val="505050"/>
                </a:solidFill>
                <a:latin typeface="微软雅黑" pitchFamily="34" charset="-122"/>
                <a:ea typeface="微软雅黑" pitchFamily="34" charset="-122"/>
                <a:cs typeface="Noto Sans SC"/>
                <a:sym typeface="Noto Sans SC"/>
              </a:rPr>
              <a:t>四个层面的内在的逻辑关系是以风险</a:t>
            </a:r>
            <a:r>
              <a:rPr lang="zh-CN" altLang="en-US" sz="1800" b="1" dirty="0" smtClean="0">
                <a:solidFill>
                  <a:srgbClr val="505050"/>
                </a:solidFill>
                <a:latin typeface="微软雅黑" pitchFamily="34" charset="-122"/>
                <a:ea typeface="微软雅黑" pitchFamily="34" charset="-122"/>
                <a:cs typeface="Noto Sans SC"/>
                <a:sym typeface="Noto Sans SC"/>
              </a:rPr>
              <a:t>导向为基础</a:t>
            </a:r>
            <a:r>
              <a:rPr lang="zh-CN" altLang="en-US" sz="1800" b="1" dirty="0" smtClean="0">
                <a:solidFill>
                  <a:srgbClr val="505050"/>
                </a:solidFill>
                <a:latin typeface="微软雅黑" pitchFamily="34" charset="-122"/>
                <a:ea typeface="微软雅黑" pitchFamily="34" charset="-122"/>
                <a:cs typeface="Noto Sans SC"/>
                <a:sym typeface="Noto Sans SC"/>
              </a:rPr>
              <a:t>，以程序方法为骨架，以技术方法为肌肉，以评价方法为大脑，共同形成一个环环相扣、相互交织的有机整体。</a:t>
            </a:r>
            <a:endParaRPr lang="en-US" sz="1800" b="1" dirty="0">
              <a:solidFill>
                <a:srgbClr val="505050"/>
              </a:solidFill>
              <a:latin typeface="微软雅黑" pitchFamily="34" charset="-122"/>
              <a:ea typeface="微软雅黑" pitchFamily="34" charset="-122"/>
              <a:cs typeface="Noto Sans SC"/>
              <a:sym typeface="Noto Sans SC"/>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762000" y="1355829"/>
            <a:ext cx="4093778" cy="4824247"/>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527488"/>
            <a:ext cx="406400" cy="406400"/>
          </a:xfrm>
          <a:prstGeom prst="rect">
            <a:avLst/>
          </a:prstGeom>
        </p:spPr>
      </p:pic>
      <p:sp>
        <p:nvSpPr>
          <p:cNvPr id="5" name="AutoShape 5"/>
          <p:cNvSpPr/>
          <p:nvPr/>
        </p:nvSpPr>
        <p:spPr>
          <a:xfrm>
            <a:off x="1523999" y="1543254"/>
            <a:ext cx="3331779"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pitchFamily="34" charset="-122"/>
                <a:ea typeface="微软雅黑" pitchFamily="34" charset="-122"/>
              </a:rPr>
              <a:t>切实提升审计证据的证明力</a:t>
            </a:r>
            <a:endParaRPr lang="en-US" sz="1100" dirty="0">
              <a:latin typeface="微软雅黑" pitchFamily="34" charset="-122"/>
              <a:ea typeface="微软雅黑" pitchFamily="34" charset="-122"/>
            </a:endParaRPr>
          </a:p>
        </p:txBody>
      </p:sp>
      <p:cxnSp>
        <p:nvCxnSpPr>
          <p:cNvPr id="6" name="Connector 6"/>
          <p:cNvCxnSpPr/>
          <p:nvPr/>
        </p:nvCxnSpPr>
        <p:spPr>
          <a:xfrm flipV="1">
            <a:off x="1016000" y="1954915"/>
            <a:ext cx="3414110" cy="7875"/>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016000" y="2105547"/>
            <a:ext cx="3637522" cy="3680385"/>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现代审计注重对内部控制的审查，并将经济业务的重点置于内部控制</a:t>
            </a:r>
            <a:r>
              <a:rPr lang="zh-CN" altLang="en-US" sz="1600" dirty="0" smtClean="0">
                <a:latin typeface="微软雅黑"/>
                <a:ea typeface="微软雅黑"/>
                <a:cs typeface="微软雅黑"/>
                <a:sym typeface="微软雅黑"/>
              </a:rPr>
              <a:t>薄弱环节，</a:t>
            </a:r>
            <a:r>
              <a:rPr lang="zh-CN" altLang="en-US" sz="1600" dirty="0" smtClean="0">
                <a:latin typeface="微软雅黑"/>
                <a:ea typeface="微软雅黑"/>
                <a:cs typeface="微软雅黑"/>
                <a:sym typeface="微软雅黑"/>
              </a:rPr>
              <a:t>且较多应用抽查方法。在这种情形下</a:t>
            </a:r>
            <a:r>
              <a:rPr lang="zh-CN" altLang="en-US" sz="1600" dirty="0" smtClean="0">
                <a:latin typeface="微软雅黑"/>
                <a:ea typeface="微软雅黑"/>
                <a:cs typeface="微软雅黑"/>
                <a:sym typeface="微软雅黑"/>
              </a:rPr>
              <a:t>，不是</a:t>
            </a:r>
            <a:r>
              <a:rPr lang="zh-CN" altLang="en-US" sz="1600" dirty="0" smtClean="0">
                <a:latin typeface="微软雅黑"/>
                <a:ea typeface="微软雅黑"/>
                <a:cs typeface="微软雅黑"/>
                <a:sym typeface="微软雅黑"/>
              </a:rPr>
              <a:t>对所有业务进行逐一</a:t>
            </a:r>
            <a:r>
              <a:rPr lang="zh-CN" altLang="en-US" sz="1600" dirty="0" smtClean="0">
                <a:latin typeface="微软雅黑"/>
                <a:ea typeface="微软雅黑"/>
                <a:cs typeface="微软雅黑"/>
                <a:sym typeface="微软雅黑"/>
              </a:rPr>
              <a:t>详尽审查</a:t>
            </a:r>
            <a:r>
              <a:rPr lang="zh-CN" altLang="en-US" sz="1600" dirty="0" smtClean="0">
                <a:latin typeface="微软雅黑"/>
                <a:ea typeface="微软雅黑"/>
                <a:cs typeface="微软雅黑"/>
                <a:sym typeface="微软雅黑"/>
              </a:rPr>
              <a:t>，所收集的审计证据不可能精确地反映全部经济业务的实际情况。但为了保证审计意见和审计结论的正确，必须使收集的审计证据尽可能接近实际情况，避免相关性不足、可靠性低劣、充分性缺失、证据链断裂等问题，这就要求收集的证据必须能够切实</a:t>
            </a:r>
            <a:r>
              <a:rPr lang="zh-CN" altLang="en-US" sz="1600" dirty="0" smtClean="0">
                <a:latin typeface="微软雅黑"/>
                <a:ea typeface="微软雅黑"/>
                <a:cs typeface="微软雅黑"/>
                <a:sym typeface="微软雅黑"/>
              </a:rPr>
              <a:t>提升证明</a:t>
            </a:r>
            <a:r>
              <a:rPr lang="zh-CN" altLang="en-US" sz="1600" dirty="0" smtClean="0">
                <a:latin typeface="微软雅黑"/>
                <a:ea typeface="微软雅黑"/>
                <a:cs typeface="微软雅黑"/>
                <a:sym typeface="微软雅黑"/>
              </a:rPr>
              <a:t>力。</a:t>
            </a:r>
            <a:endParaRPr lang="en-US" sz="16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2"/>
          <p:cNvSpPr/>
          <p:nvPr/>
        </p:nvSpPr>
        <p:spPr>
          <a:xfrm>
            <a:off x="504498" y="508872"/>
            <a:ext cx="10310648"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第二节 审计方法的具体应用场景</a:t>
            </a:r>
            <a:endParaRPr lang="en-US" altLang="zh-CN" sz="1100" dirty="0"/>
          </a:p>
        </p:txBody>
      </p:sp>
      <p:pic>
        <p:nvPicPr>
          <p:cNvPr id="2" name="图片 1"/>
          <p:cNvPicPr>
            <a:picLocks noChangeAspect="1"/>
          </p:cNvPicPr>
          <p:nvPr/>
        </p:nvPicPr>
        <p:blipFill>
          <a:blip r:embed="rId6"/>
          <a:stretch>
            <a:fillRect/>
          </a:stretch>
        </p:blipFill>
        <p:spPr>
          <a:xfrm>
            <a:off x="5046765" y="1984659"/>
            <a:ext cx="6743165" cy="3066843"/>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791737" y="1561835"/>
            <a:ext cx="4661209" cy="4824247"/>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209777" y="2013119"/>
            <a:ext cx="509854" cy="406400"/>
          </a:xfrm>
          <a:prstGeom prst="rect">
            <a:avLst/>
          </a:prstGeom>
        </p:spPr>
      </p:pic>
      <p:sp>
        <p:nvSpPr>
          <p:cNvPr id="5" name="AutoShape 5"/>
          <p:cNvSpPr/>
          <p:nvPr/>
        </p:nvSpPr>
        <p:spPr>
          <a:xfrm>
            <a:off x="1904937" y="2042787"/>
            <a:ext cx="3665675"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pitchFamily="34" charset="-122"/>
                <a:ea typeface="微软雅黑" pitchFamily="34" charset="-122"/>
              </a:rPr>
              <a:t>审计方法系统内在逻辑</a:t>
            </a:r>
            <a:endParaRPr lang="en-US" sz="1100" dirty="0">
              <a:latin typeface="微软雅黑" pitchFamily="34" charset="-122"/>
              <a:ea typeface="微软雅黑" pitchFamily="34" charset="-122"/>
            </a:endParaRPr>
          </a:p>
        </p:txBody>
      </p:sp>
      <p:cxnSp>
        <p:nvCxnSpPr>
          <p:cNvPr id="6" name="Connector 6"/>
          <p:cNvCxnSpPr/>
          <p:nvPr/>
        </p:nvCxnSpPr>
        <p:spPr>
          <a:xfrm>
            <a:off x="1128605" y="2513460"/>
            <a:ext cx="4065345" cy="4084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209778" y="2478855"/>
            <a:ext cx="3864028" cy="3513083"/>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始于思维（基础方法），以风险导向和系统的逻辑分析为起点，锁定审计重点；承于框架（程序方法），遵循“准备→实施→报告”的流程，确保审计工作的规范性和完整性；转于工具（技术方法），多种技术方法被灵活、协同地调用，从不同角度</a:t>
            </a:r>
            <a:r>
              <a:rPr lang="zh-CN" altLang="en-US" sz="1600" dirty="0" smtClean="0">
                <a:latin typeface="微软雅黑"/>
                <a:ea typeface="微软雅黑"/>
                <a:cs typeface="微软雅黑"/>
                <a:sym typeface="微软雅黑"/>
              </a:rPr>
              <a:t>对经济责任进行</a:t>
            </a:r>
            <a:r>
              <a:rPr lang="zh-CN" altLang="en-US" sz="1600" dirty="0" smtClean="0">
                <a:latin typeface="微软雅黑"/>
                <a:ea typeface="微软雅黑"/>
                <a:cs typeface="微软雅黑"/>
                <a:sym typeface="微软雅黑"/>
              </a:rPr>
              <a:t>交叉验证和立体鉴证，形成无可辩驳的证据链；合于评价（评价方法），通过责任界定和综合评价等，最终转化为对领导干部个人履职情况的审计意见。</a:t>
            </a:r>
            <a:endParaRPr lang="en-US" sz="16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2"/>
          <p:cNvSpPr/>
          <p:nvPr/>
        </p:nvSpPr>
        <p:spPr>
          <a:xfrm>
            <a:off x="504498" y="508872"/>
            <a:ext cx="10310648"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第三节 方法系统的内在逻辑与协同运作</a:t>
            </a:r>
            <a:endParaRPr lang="en-US" sz="1100" dirty="0"/>
          </a:p>
        </p:txBody>
      </p:sp>
      <p:pic>
        <p:nvPicPr>
          <p:cNvPr id="2" name="图片 1"/>
          <p:cNvPicPr>
            <a:picLocks noChangeAspect="1"/>
          </p:cNvPicPr>
          <p:nvPr/>
        </p:nvPicPr>
        <p:blipFill>
          <a:blip r:embed="rId6"/>
          <a:stretch>
            <a:fillRect/>
          </a:stretch>
        </p:blipFill>
        <p:spPr>
          <a:xfrm>
            <a:off x="5852509" y="1266619"/>
            <a:ext cx="5432525" cy="5414680"/>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第四节 完善方法与提升专业胜任能力</a:t>
            </a:r>
            <a:endParaRPr lang="en-US" sz="1100" dirty="0"/>
          </a:p>
        </p:txBody>
      </p:sp>
      <p:sp>
        <p:nvSpPr>
          <p:cNvPr id="3" name="AutoShape 3"/>
          <p:cNvSpPr/>
          <p:nvPr/>
        </p:nvSpPr>
        <p:spPr>
          <a:xfrm>
            <a:off x="761999" y="1778000"/>
            <a:ext cx="3400097" cy="4355171"/>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2032000"/>
            <a:ext cx="508000" cy="508000"/>
          </a:xfrm>
          <a:prstGeom prst="rect">
            <a:avLst/>
          </a:prstGeom>
        </p:spPr>
      </p:pic>
      <p:sp>
        <p:nvSpPr>
          <p:cNvPr id="5" name="AutoShape 5"/>
          <p:cNvSpPr/>
          <p:nvPr/>
        </p:nvSpPr>
        <p:spPr>
          <a:xfrm>
            <a:off x="1651000" y="2032000"/>
            <a:ext cx="2448034" cy="508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审计方法与</a:t>
            </a:r>
            <a:r>
              <a:rPr lang="zh-CN" altLang="en-US" sz="2000" b="1" dirty="0" smtClean="0">
                <a:latin typeface="微软雅黑"/>
                <a:ea typeface="微软雅黑"/>
                <a:cs typeface="微软雅黑"/>
                <a:sym typeface="微软雅黑"/>
              </a:rPr>
              <a:t>专业胜</a:t>
            </a:r>
            <a:endParaRPr lang="en-US" altLang="zh-CN" sz="2000" b="1" dirty="0" smtClean="0">
              <a:latin typeface="微软雅黑"/>
              <a:ea typeface="微软雅黑"/>
              <a:cs typeface="微软雅黑"/>
              <a:sym typeface="微软雅黑"/>
            </a:endParaRPr>
          </a:p>
          <a:p>
            <a:pPr>
              <a:lnSpc>
                <a:spcPct val="125000"/>
              </a:lnSpc>
              <a:defRPr/>
            </a:pPr>
            <a:r>
              <a:rPr lang="zh-CN" altLang="en-US" sz="2000" b="1" dirty="0" smtClean="0">
                <a:latin typeface="微软雅黑"/>
                <a:ea typeface="微软雅黑"/>
                <a:cs typeface="微软雅黑"/>
                <a:sym typeface="微软雅黑"/>
              </a:rPr>
              <a:t>任</a:t>
            </a:r>
            <a:r>
              <a:rPr lang="zh-CN" altLang="en-US" sz="2000" b="1" dirty="0" smtClean="0">
                <a:latin typeface="微软雅黑"/>
                <a:ea typeface="微软雅黑"/>
                <a:cs typeface="微软雅黑"/>
                <a:sym typeface="微软雅黑"/>
              </a:rPr>
              <a:t>能力互动共生</a:t>
            </a:r>
            <a:endParaRPr lang="en-US" sz="2000" dirty="0"/>
          </a:p>
        </p:txBody>
      </p:sp>
      <p:cxnSp>
        <p:nvCxnSpPr>
          <p:cNvPr id="6" name="Connector 6"/>
          <p:cNvCxnSpPr/>
          <p:nvPr/>
        </p:nvCxnSpPr>
        <p:spPr>
          <a:xfrm rot="-15626">
            <a:off x="1016014" y="2818310"/>
            <a:ext cx="2794000" cy="12700"/>
          </a:xfrm>
          <a:prstGeom prst="straightConnector1">
            <a:avLst/>
          </a:prstGeom>
          <a:solidFill>
            <a:srgbClr val="DEE0E3">
              <a:alpha val="100000"/>
            </a:srgbClr>
          </a:solidFill>
          <a:ln w="12700" cap="flat" cmpd="sng">
            <a:solidFill>
              <a:srgbClr val="00008B">
                <a:alpha val="100000"/>
              </a:srgbClr>
            </a:solidFill>
            <a:prstDash val="solid"/>
            <a:round/>
            <a:headEnd type="none" w="med" len="med"/>
            <a:tailEnd type="none" w="med" len="med"/>
          </a:ln>
        </p:spPr>
      </p:cxnSp>
      <p:sp>
        <p:nvSpPr>
          <p:cNvPr id="7" name="AutoShape 7"/>
          <p:cNvSpPr/>
          <p:nvPr/>
        </p:nvSpPr>
        <p:spPr>
          <a:xfrm>
            <a:off x="1126272" y="2794000"/>
            <a:ext cx="2683727" cy="2279806"/>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深入</a:t>
            </a:r>
            <a:r>
              <a:rPr lang="zh-CN" altLang="en-US" sz="1600" dirty="0" smtClean="0">
                <a:latin typeface="微软雅黑"/>
                <a:ea typeface="微软雅黑"/>
                <a:cs typeface="微软雅黑"/>
                <a:sym typeface="微软雅黑"/>
              </a:rPr>
              <a:t>研究与恰当运用审计方法与提升审计专业胜任能力之间存在着相辅相成、循环促进的共生关系。这种关系不是单向的，而是一次次动态的、自我强化的过程。</a:t>
            </a:r>
            <a:endParaRPr lang="en-US" sz="1600" dirty="0"/>
          </a:p>
        </p:txBody>
      </p:sp>
      <p:sp>
        <p:nvSpPr>
          <p:cNvPr id="8" name="AutoShape 8"/>
          <p:cNvSpPr/>
          <p:nvPr/>
        </p:nvSpPr>
        <p:spPr>
          <a:xfrm>
            <a:off x="4445000" y="1778000"/>
            <a:ext cx="3413234" cy="4355171"/>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99000" y="2063530"/>
            <a:ext cx="476469" cy="476469"/>
          </a:xfrm>
          <a:prstGeom prst="rect">
            <a:avLst/>
          </a:prstGeom>
        </p:spPr>
      </p:pic>
      <p:sp>
        <p:nvSpPr>
          <p:cNvPr id="10" name="AutoShape 10"/>
          <p:cNvSpPr/>
          <p:nvPr/>
        </p:nvSpPr>
        <p:spPr>
          <a:xfrm>
            <a:off x="5256926" y="2032000"/>
            <a:ext cx="2506716" cy="508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经验、数据、推理中的专业胜任能力</a:t>
            </a:r>
            <a:endParaRPr lang="en-US" sz="2000" dirty="0"/>
          </a:p>
        </p:txBody>
      </p:sp>
      <p:cxnSp>
        <p:nvCxnSpPr>
          <p:cNvPr id="11" name="Connector 11"/>
          <p:cNvCxnSpPr/>
          <p:nvPr/>
        </p:nvCxnSpPr>
        <p:spPr>
          <a:xfrm rot="-15626">
            <a:off x="4699014" y="2818310"/>
            <a:ext cx="2794000" cy="12700"/>
          </a:xfrm>
          <a:prstGeom prst="straightConnector1">
            <a:avLst/>
          </a:prstGeom>
          <a:solidFill>
            <a:srgbClr val="DEE0E3">
              <a:alpha val="100000"/>
            </a:srgbClr>
          </a:solidFill>
          <a:ln w="12700" cap="flat" cmpd="sng">
            <a:solidFill>
              <a:srgbClr val="00008B">
                <a:alpha val="100000"/>
              </a:srgbClr>
            </a:solidFill>
            <a:prstDash val="solid"/>
            <a:round/>
            <a:headEnd type="none" w="med" len="med"/>
            <a:tailEnd type="none" w="med" len="med"/>
          </a:ln>
        </p:spPr>
      </p:cxnSp>
      <p:sp>
        <p:nvSpPr>
          <p:cNvPr id="12" name="AutoShape 12"/>
          <p:cNvSpPr/>
          <p:nvPr/>
        </p:nvSpPr>
        <p:spPr>
          <a:xfrm>
            <a:off x="4806176" y="2935894"/>
            <a:ext cx="2765502" cy="2606262"/>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审计的专业胜任能力是审计人员高效、高质量完成审计工作的核心保障，其中，经验（职业判断）、数据（证据支撑）和推理（逻辑分析）三者共同构成经济责任审计认定的三大</a:t>
            </a:r>
            <a:r>
              <a:rPr lang="zh-CN" altLang="en-US" sz="1600" dirty="0" smtClean="0">
                <a:latin typeface="微软雅黑"/>
                <a:ea typeface="微软雅黑"/>
                <a:cs typeface="微软雅黑"/>
                <a:sym typeface="微软雅黑"/>
              </a:rPr>
              <a:t>要素，三</a:t>
            </a:r>
            <a:r>
              <a:rPr lang="zh-CN" altLang="en-US" sz="1600" dirty="0" smtClean="0">
                <a:latin typeface="微软雅黑"/>
                <a:ea typeface="微软雅黑"/>
                <a:cs typeface="微软雅黑"/>
                <a:sym typeface="微软雅黑"/>
              </a:rPr>
              <a:t>者缺一不可，应互助推进。</a:t>
            </a:r>
            <a:endParaRPr lang="en-US" sz="1600" dirty="0"/>
          </a:p>
        </p:txBody>
      </p:sp>
      <p:sp>
        <p:nvSpPr>
          <p:cNvPr id="13" name="AutoShape 13"/>
          <p:cNvSpPr/>
          <p:nvPr/>
        </p:nvSpPr>
        <p:spPr>
          <a:xfrm>
            <a:off x="8128000" y="1778000"/>
            <a:ext cx="3302000" cy="4355171"/>
          </a:xfrm>
          <a:prstGeom prst="roundRect">
            <a:avLst>
              <a:gd name="adj" fmla="val 3846"/>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5000"/>
              </a:srgbClr>
            </a:outerShdw>
          </a:effectLst>
        </p:spPr>
        <p:txBody>
          <a:bodyPr vert="horz" wrap="square" lIns="0" tIns="0" rIns="0" bIns="0" rtlCol="0" anchor="ctr" anchorCtr="0"/>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82000" y="2032000"/>
            <a:ext cx="508000" cy="508000"/>
          </a:xfrm>
          <a:prstGeom prst="rect">
            <a:avLst/>
          </a:prstGeom>
        </p:spPr>
      </p:pic>
      <p:sp>
        <p:nvSpPr>
          <p:cNvPr id="15" name="AutoShape 15"/>
          <p:cNvSpPr/>
          <p:nvPr/>
        </p:nvSpPr>
        <p:spPr>
          <a:xfrm>
            <a:off x="8987882" y="2063531"/>
            <a:ext cx="2172351" cy="508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全面完善</a:t>
            </a:r>
            <a:r>
              <a:rPr lang="zh-CN" altLang="en-US" sz="2000" b="1" dirty="0" smtClean="0">
                <a:latin typeface="微软雅黑"/>
                <a:ea typeface="微软雅黑"/>
                <a:cs typeface="微软雅黑"/>
                <a:sym typeface="微软雅黑"/>
              </a:rPr>
              <a:t>审计工作</a:t>
            </a:r>
            <a:r>
              <a:rPr lang="zh-CN" altLang="en-US" sz="2000" b="1" dirty="0" smtClean="0">
                <a:latin typeface="微软雅黑"/>
                <a:ea typeface="微软雅黑"/>
                <a:cs typeface="微软雅黑"/>
                <a:sym typeface="微软雅黑"/>
              </a:rPr>
              <a:t>底稿</a:t>
            </a:r>
            <a:endParaRPr lang="en-US" sz="2000" dirty="0"/>
          </a:p>
        </p:txBody>
      </p:sp>
      <p:cxnSp>
        <p:nvCxnSpPr>
          <p:cNvPr id="16" name="Connector 16"/>
          <p:cNvCxnSpPr/>
          <p:nvPr/>
        </p:nvCxnSpPr>
        <p:spPr>
          <a:xfrm rot="-15626">
            <a:off x="8382014" y="2834076"/>
            <a:ext cx="2794000" cy="12700"/>
          </a:xfrm>
          <a:prstGeom prst="straightConnector1">
            <a:avLst/>
          </a:prstGeom>
          <a:solidFill>
            <a:srgbClr val="DEE0E3">
              <a:alpha val="100000"/>
            </a:srgbClr>
          </a:solidFill>
          <a:ln w="12700" cap="flat" cmpd="sng">
            <a:solidFill>
              <a:srgbClr val="00008B">
                <a:alpha val="100000"/>
              </a:srgbClr>
            </a:solidFill>
            <a:prstDash val="solid"/>
            <a:round/>
            <a:headEnd type="none" w="med" len="med"/>
            <a:tailEnd type="none" w="med" len="med"/>
          </a:ln>
        </p:spPr>
      </p:cxnSp>
      <p:sp>
        <p:nvSpPr>
          <p:cNvPr id="17" name="AutoShape 17"/>
          <p:cNvSpPr/>
          <p:nvPr/>
        </p:nvSpPr>
        <p:spPr>
          <a:xfrm>
            <a:off x="8486078" y="2794000"/>
            <a:ext cx="2674156" cy="2592039"/>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a:latin typeface="微软雅黑"/>
                <a:ea typeface="微软雅黑"/>
                <a:cs typeface="微软雅黑"/>
                <a:sym typeface="微软雅黑"/>
              </a:rPr>
              <a:t>审计工作底稿形成于审计全过程，</a:t>
            </a:r>
            <a:r>
              <a:rPr lang="zh-CN" altLang="en-US" sz="1600" dirty="0" smtClean="0">
                <a:latin typeface="微软雅黑"/>
                <a:ea typeface="微软雅黑"/>
                <a:cs typeface="微软雅黑"/>
                <a:sym typeface="微软雅黑"/>
              </a:rPr>
              <a:t>可以看作一</a:t>
            </a:r>
            <a:r>
              <a:rPr lang="zh-CN" altLang="en-US" sz="1600" dirty="0">
                <a:latin typeface="微软雅黑"/>
                <a:ea typeface="微软雅黑"/>
                <a:cs typeface="微软雅黑"/>
                <a:sym typeface="微软雅黑"/>
              </a:rPr>
              <a:t>种审计工作记录，是审计方法与审计证据的汇总与载体，但不是初次记录，而是对审计工作情况和审计证据进行整理、加工、</a:t>
            </a:r>
            <a:r>
              <a:rPr lang="zh-CN" altLang="en-US" sz="1600" dirty="0" smtClean="0">
                <a:latin typeface="微软雅黑"/>
                <a:ea typeface="微软雅黑"/>
                <a:cs typeface="微软雅黑"/>
                <a:sym typeface="微软雅黑"/>
              </a:rPr>
              <a:t>归纳后</a:t>
            </a:r>
            <a:r>
              <a:rPr lang="zh-CN" altLang="en-US" sz="1600" dirty="0">
                <a:latin typeface="微软雅黑"/>
                <a:ea typeface="微软雅黑"/>
                <a:cs typeface="微软雅黑"/>
                <a:sym typeface="微软雅黑"/>
              </a:rPr>
              <a:t>的加工与整理。</a:t>
            </a:r>
            <a:endParaRPr lang="en-US" sz="1600" dirty="0">
              <a:latin typeface="微软雅黑"/>
              <a:ea typeface="微软雅黑"/>
              <a:cs typeface="微软雅黑"/>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3200" b="1" dirty="0" err="1" smtClean="0">
                <a:latin typeface="微软雅黑"/>
                <a:ea typeface="微软雅黑"/>
                <a:cs typeface="微软雅黑"/>
                <a:sym typeface="微软雅黑"/>
              </a:rPr>
              <a:t>第七章</a:t>
            </a:r>
            <a:r>
              <a:rPr lang="en-US" altLang="zh-CN" sz="3200" b="1" dirty="0" smtClean="0">
                <a:latin typeface="微软雅黑"/>
                <a:ea typeface="微软雅黑"/>
                <a:cs typeface="微软雅黑"/>
                <a:sym typeface="微软雅黑"/>
              </a:rPr>
              <a:t> </a:t>
            </a:r>
            <a:r>
              <a:rPr lang="en-US" altLang="zh-CN" sz="3200" b="1" dirty="0" err="1" smtClean="0">
                <a:latin typeface="微软雅黑"/>
                <a:ea typeface="微软雅黑"/>
                <a:cs typeface="微软雅黑"/>
                <a:sym typeface="微软雅黑"/>
              </a:rPr>
              <a:t>总结与归纳</a:t>
            </a:r>
            <a:endParaRPr lang="en-US" altLang="zh-CN" sz="1100" dirty="0"/>
          </a:p>
        </p:txBody>
      </p:sp>
      <p:sp>
        <p:nvSpPr>
          <p:cNvPr id="3" name="AutoShape 3"/>
          <p:cNvSpPr/>
          <p:nvPr/>
        </p:nvSpPr>
        <p:spPr>
          <a:xfrm>
            <a:off x="762000" y="1651000"/>
            <a:ext cx="5207000" cy="2159000"/>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方法与应用系统</a:t>
            </a:r>
            <a:endParaRPr lang="en-US" sz="1100"/>
          </a:p>
        </p:txBody>
      </p:sp>
      <p:cxnSp>
        <p:nvCxnSpPr>
          <p:cNvPr id="6" name="Connector 6"/>
          <p:cNvCxnSpPr/>
          <p:nvPr/>
        </p:nvCxnSpPr>
        <p:spPr>
          <a:xfrm rot="-9291">
            <a:off x="1016009" y="2343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16000" y="2476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smtClean="0">
                <a:solidFill>
                  <a:srgbClr val="000000"/>
                </a:solidFill>
                <a:latin typeface="微软雅黑"/>
                <a:ea typeface="微软雅黑"/>
                <a:cs typeface="微软雅黑"/>
                <a:sym typeface="微软雅黑"/>
              </a:rPr>
              <a:t>审计方法</a:t>
            </a:r>
            <a:r>
              <a:rPr lang="zh-CN" altLang="en-US" sz="1800" b="0" i="0" u="none" strike="noStrike" dirty="0" smtClean="0">
                <a:solidFill>
                  <a:srgbClr val="000000"/>
                </a:solidFill>
                <a:latin typeface="微软雅黑"/>
                <a:ea typeface="微软雅黑"/>
                <a:cs typeface="微软雅黑"/>
                <a:sym typeface="微软雅黑"/>
              </a:rPr>
              <a:t>是</a:t>
            </a:r>
            <a:r>
              <a:rPr lang="en-US" sz="1800" b="0" i="0" u="none" strike="noStrike" dirty="0" err="1" smtClean="0">
                <a:solidFill>
                  <a:srgbClr val="000000"/>
                </a:solidFill>
                <a:latin typeface="微软雅黑"/>
                <a:ea typeface="微软雅黑"/>
                <a:cs typeface="微软雅黑"/>
                <a:sym typeface="微软雅黑"/>
              </a:rPr>
              <a:t>一个有机系统</a:t>
            </a:r>
            <a:r>
              <a:rPr lang="en-US" sz="1800" b="0" i="0" u="none" strike="noStrike" dirty="0" err="1">
                <a:solidFill>
                  <a:srgbClr val="000000"/>
                </a:solidFill>
                <a:latin typeface="微软雅黑"/>
                <a:ea typeface="微软雅黑"/>
                <a:cs typeface="微软雅黑"/>
                <a:sym typeface="微软雅黑"/>
              </a:rPr>
              <a:t>，涵盖基础方法、程序方法及技术方法等多个维度</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6223000" y="1651000"/>
            <a:ext cx="5207000" cy="2159000"/>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905000"/>
            <a:ext cx="406400" cy="406400"/>
          </a:xfrm>
          <a:prstGeom prst="rect">
            <a:avLst/>
          </a:prstGeom>
        </p:spPr>
      </p:pic>
      <p:sp>
        <p:nvSpPr>
          <p:cNvPr id="10" name="AutoShape 10"/>
          <p:cNvSpPr/>
          <p:nvPr/>
        </p:nvSpPr>
        <p:spPr>
          <a:xfrm>
            <a:off x="6985000" y="1879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具体应用场景</a:t>
            </a:r>
            <a:endParaRPr lang="en-US" sz="1100"/>
          </a:p>
        </p:txBody>
      </p:sp>
      <p:cxnSp>
        <p:nvCxnSpPr>
          <p:cNvPr id="11" name="Connector 11"/>
          <p:cNvCxnSpPr/>
          <p:nvPr/>
        </p:nvCxnSpPr>
        <p:spPr>
          <a:xfrm rot="-9291">
            <a:off x="6477009" y="2343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6477000" y="2476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针对不同的审计任务和目标，需在特定场景下灵活选择和组合运用相应的方法</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3" name="AutoShape 13"/>
          <p:cNvSpPr/>
          <p:nvPr/>
        </p:nvSpPr>
        <p:spPr>
          <a:xfrm>
            <a:off x="762000" y="4064000"/>
            <a:ext cx="5207000" cy="2159000"/>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4318000"/>
            <a:ext cx="406400" cy="406400"/>
          </a:xfrm>
          <a:prstGeom prst="rect">
            <a:avLst/>
          </a:prstGeom>
        </p:spPr>
      </p:pic>
      <p:sp>
        <p:nvSpPr>
          <p:cNvPr id="15" name="AutoShape 15"/>
          <p:cNvSpPr/>
          <p:nvPr/>
        </p:nvSpPr>
        <p:spPr>
          <a:xfrm>
            <a:off x="1524000" y="4292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内在逻辑与协同运作</a:t>
            </a:r>
            <a:endParaRPr lang="en-US" sz="1100"/>
          </a:p>
        </p:txBody>
      </p:sp>
      <p:cxnSp>
        <p:nvCxnSpPr>
          <p:cNvPr id="16" name="Connector 16"/>
          <p:cNvCxnSpPr/>
          <p:nvPr/>
        </p:nvCxnSpPr>
        <p:spPr>
          <a:xfrm rot="-9291">
            <a:off x="1016009" y="4756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7" name="AutoShape 17"/>
          <p:cNvSpPr/>
          <p:nvPr/>
        </p:nvSpPr>
        <p:spPr>
          <a:xfrm>
            <a:off x="1016000" y="4889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各种审计方法之间存在紧密的内在逻辑联系，唯有协同运作才能发挥最大效能</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8" name="AutoShape 18"/>
          <p:cNvSpPr/>
          <p:nvPr/>
        </p:nvSpPr>
        <p:spPr>
          <a:xfrm>
            <a:off x="6223000" y="4064000"/>
            <a:ext cx="5207000" cy="2159000"/>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4318000"/>
            <a:ext cx="406400" cy="406400"/>
          </a:xfrm>
          <a:prstGeom prst="rect">
            <a:avLst/>
          </a:prstGeom>
        </p:spPr>
      </p:pic>
      <p:sp>
        <p:nvSpPr>
          <p:cNvPr id="20" name="AutoShape 20"/>
          <p:cNvSpPr/>
          <p:nvPr/>
        </p:nvSpPr>
        <p:spPr>
          <a:xfrm>
            <a:off x="6985000" y="4292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完善方法与提升能力</a:t>
            </a:r>
            <a:endParaRPr lang="en-US" sz="1100"/>
          </a:p>
        </p:txBody>
      </p:sp>
      <p:cxnSp>
        <p:nvCxnSpPr>
          <p:cNvPr id="21" name="Connector 21"/>
          <p:cNvCxnSpPr/>
          <p:nvPr/>
        </p:nvCxnSpPr>
        <p:spPr>
          <a:xfrm rot="-9291">
            <a:off x="6477009" y="4756150"/>
            <a:ext cx="46990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22" name="AutoShape 22"/>
          <p:cNvSpPr/>
          <p:nvPr/>
        </p:nvSpPr>
        <p:spPr>
          <a:xfrm>
            <a:off x="6477000" y="4889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smtClean="0">
                <a:solidFill>
                  <a:srgbClr val="000000"/>
                </a:solidFill>
                <a:latin typeface="微软雅黑"/>
                <a:ea typeface="微软雅黑"/>
                <a:cs typeface="微软雅黑"/>
                <a:sym typeface="微软雅黑"/>
              </a:rPr>
              <a:t>持续完善审计方法体系是提升审计人员专业胜任能力与职业素养的关键路径</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000000"/>
                </a:solidFill>
                <a:latin typeface="微软雅黑"/>
                <a:ea typeface="微软雅黑"/>
                <a:cs typeface="微软雅黑"/>
                <a:sym typeface="微软雅黑"/>
              </a:rPr>
              <a:t>总结与归纳</a:t>
            </a:r>
            <a:endParaRPr lang="en-US" sz="1100" dirty="0"/>
          </a:p>
        </p:txBody>
      </p:sp>
      <p:sp>
        <p:nvSpPr>
          <p:cNvPr id="3" name="AutoShape 3"/>
          <p:cNvSpPr/>
          <p:nvPr/>
        </p:nvSpPr>
        <p:spPr>
          <a:xfrm>
            <a:off x="762000" y="1524000"/>
            <a:ext cx="5143500" cy="4699000"/>
          </a:xfrm>
          <a:prstGeom prst="roundRect">
            <a:avLst>
              <a:gd name="adj" fmla="val 2702"/>
            </a:avLst>
          </a:prstGeom>
          <a:solidFill>
            <a:srgbClr val="FFFFFF">
              <a:alpha val="90000"/>
            </a:srgbClr>
          </a:solidFill>
          <a:ln w="12700" cap="flat" cmpd="sng">
            <a:solidFill>
              <a:srgbClr val="00008B">
                <a:alpha val="2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714500"/>
            <a:ext cx="355600" cy="355600"/>
          </a:xfrm>
          <a:prstGeom prst="rect">
            <a:avLst/>
          </a:prstGeom>
        </p:spPr>
      </p:pic>
      <p:sp>
        <p:nvSpPr>
          <p:cNvPr id="5" name="AutoShape 5"/>
          <p:cNvSpPr/>
          <p:nvPr/>
        </p:nvSpPr>
        <p:spPr>
          <a:xfrm>
            <a:off x="1460500" y="16764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审计工作核心逻辑链</a:t>
            </a:r>
            <a:endParaRPr lang="en-US" sz="1100"/>
          </a:p>
        </p:txBody>
      </p:sp>
      <p:cxnSp>
        <p:nvCxnSpPr>
          <p:cNvPr id="6" name="Connector 6"/>
          <p:cNvCxnSpPr/>
          <p:nvPr/>
        </p:nvCxnSpPr>
        <p:spPr>
          <a:xfrm rot="-9418">
            <a:off x="1016009" y="2152650"/>
            <a:ext cx="46355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16000" y="2349500"/>
            <a:ext cx="304800" cy="304800"/>
          </a:xfrm>
          <a:prstGeom prst="rect">
            <a:avLst/>
          </a:prstGeom>
        </p:spPr>
      </p:pic>
      <p:sp>
        <p:nvSpPr>
          <p:cNvPr id="8" name="AutoShape 8"/>
          <p:cNvSpPr/>
          <p:nvPr/>
        </p:nvSpPr>
        <p:spPr>
          <a:xfrm>
            <a:off x="1397000" y="2437528"/>
            <a:ext cx="4254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设定目标：</a:t>
            </a:r>
            <a:r>
              <a:rPr lang="en-US" sz="1800" b="0" i="0" u="none" strike="noStrike" dirty="0" err="1">
                <a:solidFill>
                  <a:srgbClr val="000000"/>
                </a:solidFill>
                <a:latin typeface="微软雅黑"/>
                <a:ea typeface="微软雅黑"/>
                <a:cs typeface="微软雅黑"/>
                <a:sym typeface="微软雅黑"/>
              </a:rPr>
              <a:t>明确审计目标，</a:t>
            </a:r>
            <a:r>
              <a:rPr lang="en-US" sz="1800" b="0" i="0" u="none" strike="noStrike" dirty="0" err="1" smtClean="0">
                <a:solidFill>
                  <a:srgbClr val="000000"/>
                </a:solidFill>
                <a:latin typeface="微软雅黑"/>
                <a:ea typeface="微软雅黑"/>
                <a:cs typeface="微软雅黑"/>
                <a:sym typeface="微软雅黑"/>
              </a:rPr>
              <a:t>分解具体任务</a:t>
            </a:r>
            <a:r>
              <a:rPr lang="zh-CN" altLang="en-US" sz="1800" b="0" i="0" u="none" strike="noStrike" dirty="0" smtClean="0">
                <a:solidFill>
                  <a:srgbClr val="000000"/>
                </a:solidFill>
                <a:latin typeface="微软雅黑"/>
                <a:ea typeface="微软雅黑"/>
                <a:cs typeface="微软雅黑"/>
                <a:sym typeface="微软雅黑"/>
              </a:rPr>
              <a:t>。</a:t>
            </a:r>
            <a:endParaRPr lang="en-US" sz="1800" dirty="0"/>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062022"/>
            <a:ext cx="304800" cy="304800"/>
          </a:xfrm>
          <a:prstGeom prst="rect">
            <a:avLst/>
          </a:prstGeom>
        </p:spPr>
      </p:pic>
      <p:sp>
        <p:nvSpPr>
          <p:cNvPr id="10" name="AutoShape 10"/>
          <p:cNvSpPr/>
          <p:nvPr/>
        </p:nvSpPr>
        <p:spPr>
          <a:xfrm>
            <a:off x="1397000" y="3118518"/>
            <a:ext cx="4254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执行方法：</a:t>
            </a:r>
            <a:r>
              <a:rPr lang="en-US" sz="1800" b="0" i="0" u="none" strike="noStrike" dirty="0" err="1">
                <a:solidFill>
                  <a:srgbClr val="000000"/>
                </a:solidFill>
                <a:latin typeface="微软雅黑"/>
                <a:ea typeface="微软雅黑"/>
                <a:cs typeface="微软雅黑"/>
                <a:sym typeface="微软雅黑"/>
              </a:rPr>
              <a:t>选择恰当方法，</a:t>
            </a:r>
            <a:r>
              <a:rPr lang="en-US" sz="1800" b="0" i="0" u="none" strike="noStrike" dirty="0" err="1" smtClean="0">
                <a:solidFill>
                  <a:srgbClr val="000000"/>
                </a:solidFill>
                <a:latin typeface="微软雅黑"/>
                <a:ea typeface="微软雅黑"/>
                <a:cs typeface="微软雅黑"/>
                <a:sym typeface="微软雅黑"/>
              </a:rPr>
              <a:t>执行审计程序</a:t>
            </a:r>
            <a:r>
              <a:rPr lang="zh-CN" altLang="en-US" sz="1800" b="0" i="0" u="none" strike="noStrike" dirty="0" smtClean="0">
                <a:solidFill>
                  <a:srgbClr val="000000"/>
                </a:solidFill>
                <a:latin typeface="微软雅黑"/>
                <a:ea typeface="微软雅黑"/>
                <a:cs typeface="微软雅黑"/>
                <a:sym typeface="微软雅黑"/>
              </a:rPr>
              <a:t>。</a:t>
            </a:r>
            <a:endParaRPr lang="en-US" sz="1800" dirty="0"/>
          </a:p>
        </p:txBody>
      </p:sp>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16000" y="3821842"/>
            <a:ext cx="304800" cy="304800"/>
          </a:xfrm>
          <a:prstGeom prst="rect">
            <a:avLst/>
          </a:prstGeom>
        </p:spPr>
      </p:pic>
      <p:sp>
        <p:nvSpPr>
          <p:cNvPr id="12" name="AutoShape 12"/>
          <p:cNvSpPr/>
          <p:nvPr/>
        </p:nvSpPr>
        <p:spPr>
          <a:xfrm>
            <a:off x="1397000" y="3815274"/>
            <a:ext cx="4254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获取证据：</a:t>
            </a:r>
            <a:r>
              <a:rPr lang="en-US" sz="1800" b="0" i="0" u="none" strike="noStrike" dirty="0" err="1">
                <a:solidFill>
                  <a:srgbClr val="000000"/>
                </a:solidFill>
                <a:latin typeface="微软雅黑"/>
                <a:ea typeface="微软雅黑"/>
                <a:cs typeface="微软雅黑"/>
                <a:sym typeface="微软雅黑"/>
              </a:rPr>
              <a:t>收集充分、</a:t>
            </a:r>
            <a:r>
              <a:rPr lang="en-US" sz="1800" b="0" i="0" u="none" strike="noStrike" dirty="0" err="1" smtClean="0">
                <a:solidFill>
                  <a:srgbClr val="000000"/>
                </a:solidFill>
                <a:latin typeface="微软雅黑"/>
                <a:ea typeface="微软雅黑"/>
                <a:cs typeface="微软雅黑"/>
                <a:sym typeface="微软雅黑"/>
              </a:rPr>
              <a:t>适当的审计证据</a:t>
            </a:r>
            <a:r>
              <a:rPr lang="zh-CN" altLang="en-US" sz="1800" b="0" i="0" u="none" strike="noStrike" dirty="0" smtClean="0">
                <a:solidFill>
                  <a:srgbClr val="000000"/>
                </a:solidFill>
                <a:latin typeface="微软雅黑"/>
                <a:ea typeface="微软雅黑"/>
                <a:cs typeface="微软雅黑"/>
                <a:sym typeface="微软雅黑"/>
              </a:rPr>
              <a:t>。</a:t>
            </a:r>
            <a:endParaRPr lang="en-US" sz="1800" dirty="0"/>
          </a:p>
        </p:txBody>
      </p:sp>
      <p:pic>
        <p:nvPicPr>
          <p:cNvPr id="13" name="Picture 13"/>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6000" y="4487066"/>
            <a:ext cx="304800" cy="304800"/>
          </a:xfrm>
          <a:prstGeom prst="rect">
            <a:avLst/>
          </a:prstGeom>
        </p:spPr>
      </p:pic>
      <p:sp>
        <p:nvSpPr>
          <p:cNvPr id="14" name="AutoShape 14"/>
          <p:cNvSpPr/>
          <p:nvPr/>
        </p:nvSpPr>
        <p:spPr>
          <a:xfrm>
            <a:off x="1397000" y="4512030"/>
            <a:ext cx="4254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形成结论：</a:t>
            </a:r>
            <a:r>
              <a:rPr lang="en-US" sz="1800" b="0" i="0" u="none" strike="noStrike" dirty="0" err="1" smtClean="0">
                <a:solidFill>
                  <a:srgbClr val="000000"/>
                </a:solidFill>
                <a:latin typeface="微软雅黑"/>
                <a:ea typeface="微软雅黑"/>
                <a:cs typeface="微软雅黑"/>
                <a:sym typeface="微软雅黑"/>
              </a:rPr>
              <a:t>基于证据形成专业判断与结论</a:t>
            </a:r>
            <a:r>
              <a:rPr lang="zh-CN" altLang="en-US" sz="1800" b="0" i="0" u="none" strike="noStrike" dirty="0" smtClean="0">
                <a:solidFill>
                  <a:srgbClr val="000000"/>
                </a:solidFill>
                <a:latin typeface="微软雅黑"/>
                <a:ea typeface="微软雅黑"/>
                <a:cs typeface="微软雅黑"/>
                <a:sym typeface="微软雅黑"/>
              </a:rPr>
              <a:t>。</a:t>
            </a:r>
            <a:endParaRPr lang="en-US" sz="1800" dirty="0"/>
          </a:p>
        </p:txBody>
      </p:sp>
      <p:pic>
        <p:nvPicPr>
          <p:cNvPr id="15" name="Picture 15"/>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1016000" y="5294184"/>
            <a:ext cx="304800" cy="304800"/>
          </a:xfrm>
          <a:prstGeom prst="rect">
            <a:avLst/>
          </a:prstGeom>
        </p:spPr>
      </p:pic>
      <p:sp>
        <p:nvSpPr>
          <p:cNvPr id="16" name="AutoShape 16"/>
          <p:cNvSpPr/>
          <p:nvPr/>
        </p:nvSpPr>
        <p:spPr>
          <a:xfrm>
            <a:off x="1397000" y="5303382"/>
            <a:ext cx="4254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汇总意见：</a:t>
            </a:r>
            <a:r>
              <a:rPr lang="en-US" sz="1800" b="0" i="0" u="none" strike="noStrike" dirty="0" err="1" smtClean="0">
                <a:solidFill>
                  <a:srgbClr val="000000"/>
                </a:solidFill>
                <a:latin typeface="微软雅黑"/>
                <a:ea typeface="微软雅黑"/>
                <a:cs typeface="微软雅黑"/>
                <a:sym typeface="微软雅黑"/>
              </a:rPr>
              <a:t>支持整体审计意见完成总目标</a:t>
            </a:r>
            <a:r>
              <a:rPr lang="zh-CN" altLang="en-US" sz="1800" b="0" i="0" u="none" strike="noStrike" dirty="0" smtClean="0">
                <a:solidFill>
                  <a:srgbClr val="000000"/>
                </a:solidFill>
                <a:latin typeface="微软雅黑"/>
                <a:ea typeface="微软雅黑"/>
                <a:cs typeface="微软雅黑"/>
                <a:sym typeface="微软雅黑"/>
              </a:rPr>
              <a:t>。</a:t>
            </a:r>
            <a:endParaRPr lang="en-US" sz="1800" dirty="0"/>
          </a:p>
        </p:txBody>
      </p:sp>
      <p:sp>
        <p:nvSpPr>
          <p:cNvPr id="17" name="AutoShape 17"/>
          <p:cNvSpPr/>
          <p:nvPr/>
        </p:nvSpPr>
        <p:spPr>
          <a:xfrm>
            <a:off x="6286500" y="1524000"/>
            <a:ext cx="5143500" cy="4699000"/>
          </a:xfrm>
          <a:prstGeom prst="roundRect">
            <a:avLst>
              <a:gd name="adj" fmla="val 2702"/>
            </a:avLst>
          </a:prstGeom>
          <a:solidFill>
            <a:srgbClr val="FFFFFF">
              <a:alpha val="90000"/>
            </a:srgbClr>
          </a:solidFill>
          <a:ln w="12700" cap="flat" cmpd="sng">
            <a:solidFill>
              <a:srgbClr val="00008B">
                <a:alpha val="20000"/>
              </a:srgbClr>
            </a:solidFill>
            <a:prstDash val="solid"/>
            <a:round/>
          </a:ln>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tretch>
            <a:fillRect/>
          </a:stretch>
        </p:blipFill>
        <p:spPr>
          <a:xfrm>
            <a:off x="6540500" y="1714500"/>
            <a:ext cx="355600" cy="355600"/>
          </a:xfrm>
          <a:prstGeom prst="rect">
            <a:avLst/>
          </a:prstGeom>
        </p:spPr>
      </p:pic>
      <p:sp>
        <p:nvSpPr>
          <p:cNvPr id="19" name="AutoShape 19"/>
          <p:cNvSpPr/>
          <p:nvPr/>
        </p:nvSpPr>
        <p:spPr>
          <a:xfrm>
            <a:off x="6985000" y="16764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审计方法体系的“生态树”</a:t>
            </a:r>
            <a:endParaRPr lang="en-US" sz="1100"/>
          </a:p>
        </p:txBody>
      </p:sp>
      <p:cxnSp>
        <p:nvCxnSpPr>
          <p:cNvPr id="20" name="Connector 20"/>
          <p:cNvCxnSpPr/>
          <p:nvPr/>
        </p:nvCxnSpPr>
        <p:spPr>
          <a:xfrm rot="-9418">
            <a:off x="6540509" y="2152650"/>
            <a:ext cx="4635500"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21" name="Picture 21"/>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tretch>
            <a:fillRect/>
          </a:stretch>
        </p:blipFill>
        <p:spPr>
          <a:xfrm>
            <a:off x="6540500" y="2349500"/>
            <a:ext cx="304800" cy="304800"/>
          </a:xfrm>
          <a:prstGeom prst="rect">
            <a:avLst/>
          </a:prstGeom>
        </p:spPr>
      </p:pic>
      <p:sp>
        <p:nvSpPr>
          <p:cNvPr id="22" name="AutoShape 22"/>
          <p:cNvSpPr/>
          <p:nvPr/>
        </p:nvSpPr>
        <p:spPr>
          <a:xfrm>
            <a:off x="6921500" y="23114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基础方法（根系</a:t>
            </a:r>
            <a:r>
              <a:rPr lang="en-US" sz="1800" b="1" i="0" u="none" strike="noStrike" dirty="0">
                <a:solidFill>
                  <a:srgbClr val="000000"/>
                </a:solidFill>
                <a:latin typeface="微软雅黑"/>
                <a:ea typeface="微软雅黑"/>
                <a:cs typeface="微软雅黑"/>
                <a:sym typeface="微软雅黑"/>
              </a:rPr>
              <a:t>）：</a:t>
            </a:r>
            <a:r>
              <a:rPr lang="en-US" sz="1800" b="0" i="0" u="none" strike="noStrike" dirty="0" err="1">
                <a:solidFill>
                  <a:srgbClr val="000000"/>
                </a:solidFill>
                <a:latin typeface="微软雅黑"/>
                <a:ea typeface="微软雅黑"/>
                <a:cs typeface="微软雅黑"/>
                <a:sym typeface="微软雅黑"/>
              </a:rPr>
              <a:t>提供稳固价值滋养，确保审计根基扎实</a:t>
            </a:r>
            <a:r>
              <a:rPr lang="en-US" sz="1800" b="0" i="0" u="none" strike="noStrike" dirty="0">
                <a:solidFill>
                  <a:srgbClr val="000000"/>
                </a:solidFill>
                <a:latin typeface="微软雅黑"/>
                <a:ea typeface="微软雅黑"/>
                <a:cs typeface="微软雅黑"/>
                <a:sym typeface="微软雅黑"/>
              </a:rPr>
              <a:t>。</a:t>
            </a:r>
            <a:endParaRPr lang="en-US" sz="1800" dirty="0"/>
          </a:p>
        </p:txBody>
      </p:sp>
      <p:pic>
        <p:nvPicPr>
          <p:cNvPr id="23" name="Picture 23"/>
          <p:cNvPicPr>
            <a:picLocks noChangeAspect="1"/>
          </p:cNvPicPr>
          <p:nvPr/>
        </p:nvPicPr>
        <p:blipFill>
          <a:blip r:embed="rId20">
            <a:extLst>
              <a:ext uri="{28A0092B-C50C-407E-A947-70E740481C1C}">
                <a14:useLocalDpi xmlns:a14="http://schemas.microsoft.com/office/drawing/2010/main" val="0"/>
              </a:ext>
              <a:ext uri="{96DAC541-7B7A-43D3-8B79-37D633B846F1}">
                <asvg:svgBlip xmlns="" xmlns:asvg="http://schemas.microsoft.com/office/drawing/2016/SVG/main" r:embed="rId21"/>
              </a:ext>
            </a:extLst>
          </a:blip>
          <a:stretch>
            <a:fillRect/>
          </a:stretch>
        </p:blipFill>
        <p:spPr>
          <a:xfrm>
            <a:off x="6540500" y="3236756"/>
            <a:ext cx="304800" cy="304800"/>
          </a:xfrm>
          <a:prstGeom prst="rect">
            <a:avLst/>
          </a:prstGeom>
        </p:spPr>
      </p:pic>
      <p:sp>
        <p:nvSpPr>
          <p:cNvPr id="24" name="AutoShape 24"/>
          <p:cNvSpPr/>
          <p:nvPr/>
        </p:nvSpPr>
        <p:spPr>
          <a:xfrm>
            <a:off x="6921500" y="3214422"/>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程序方法（主干</a:t>
            </a:r>
            <a:r>
              <a:rPr lang="en-US" sz="1800" b="1" i="0" u="none" strike="noStrike" dirty="0">
                <a:solidFill>
                  <a:srgbClr val="000000"/>
                </a:solidFill>
                <a:latin typeface="微软雅黑"/>
                <a:ea typeface="微软雅黑"/>
                <a:cs typeface="微软雅黑"/>
                <a:sym typeface="微软雅黑"/>
              </a:rPr>
              <a:t>）：</a:t>
            </a:r>
            <a:r>
              <a:rPr lang="en-US" sz="1800" b="0" i="0" u="none" strike="noStrike" dirty="0" err="1">
                <a:solidFill>
                  <a:srgbClr val="000000"/>
                </a:solidFill>
                <a:latin typeface="微软雅黑"/>
                <a:ea typeface="微软雅黑"/>
                <a:cs typeface="微软雅黑"/>
                <a:sym typeface="微软雅黑"/>
              </a:rPr>
              <a:t>确保审计过程稳健生长，支撑整体架构</a:t>
            </a:r>
            <a:r>
              <a:rPr lang="en-US" sz="1800" b="0" i="0" u="none" strike="noStrike" dirty="0">
                <a:solidFill>
                  <a:srgbClr val="000000"/>
                </a:solidFill>
                <a:latin typeface="微软雅黑"/>
                <a:ea typeface="微软雅黑"/>
                <a:cs typeface="微软雅黑"/>
                <a:sym typeface="微软雅黑"/>
              </a:rPr>
              <a:t>。</a:t>
            </a:r>
            <a:endParaRPr lang="en-US" sz="1800" dirty="0"/>
          </a:p>
        </p:txBody>
      </p:sp>
      <p:pic>
        <p:nvPicPr>
          <p:cNvPr id="25" name="Picture 25"/>
          <p:cNvPicPr>
            <a:picLocks noChangeAspect="1"/>
          </p:cNvPicPr>
          <p:nvPr/>
        </p:nvPicPr>
        <p:blipFill>
          <a:blip r:embed="rId22">
            <a:extLst>
              <a:ext uri="{28A0092B-C50C-407E-A947-70E740481C1C}">
                <a14:useLocalDpi xmlns:a14="http://schemas.microsoft.com/office/drawing/2010/main" val="0"/>
              </a:ext>
              <a:ext uri="{96DAC541-7B7A-43D3-8B79-37D633B846F1}">
                <asvg:svgBlip xmlns="" xmlns:asvg="http://schemas.microsoft.com/office/drawing/2016/SVG/main" r:embed="rId23"/>
              </a:ext>
            </a:extLst>
          </a:blip>
          <a:stretch>
            <a:fillRect/>
          </a:stretch>
        </p:blipFill>
        <p:spPr>
          <a:xfrm>
            <a:off x="6540500" y="4092480"/>
            <a:ext cx="304800" cy="304800"/>
          </a:xfrm>
          <a:prstGeom prst="rect">
            <a:avLst/>
          </a:prstGeom>
        </p:spPr>
      </p:pic>
      <p:sp>
        <p:nvSpPr>
          <p:cNvPr id="26" name="AutoShape 26"/>
          <p:cNvSpPr/>
          <p:nvPr/>
        </p:nvSpPr>
        <p:spPr>
          <a:xfrm>
            <a:off x="6921500" y="405438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技术与评价（枝叶</a:t>
            </a:r>
            <a:r>
              <a:rPr lang="en-US" sz="1800" b="1" i="0" u="none" strike="noStrike" dirty="0">
                <a:solidFill>
                  <a:srgbClr val="000000"/>
                </a:solidFill>
                <a:latin typeface="微软雅黑"/>
                <a:ea typeface="微软雅黑"/>
                <a:cs typeface="微软雅黑"/>
                <a:sym typeface="微软雅黑"/>
              </a:rPr>
              <a:t>）：</a:t>
            </a:r>
            <a:r>
              <a:rPr lang="en-US" sz="1800" b="0" i="0" u="none" strike="noStrike" dirty="0" err="1">
                <a:solidFill>
                  <a:srgbClr val="000000"/>
                </a:solidFill>
                <a:latin typeface="微软雅黑"/>
                <a:ea typeface="微软雅黑"/>
                <a:cs typeface="微软雅黑"/>
                <a:sym typeface="微软雅黑"/>
              </a:rPr>
              <a:t>精准发现问题，科学评判价值，绽放成果</a:t>
            </a:r>
            <a:r>
              <a:rPr lang="en-US" sz="1800" b="0" i="0" u="none" strike="noStrike" dirty="0">
                <a:solidFill>
                  <a:srgbClr val="000000"/>
                </a:solidFill>
                <a:latin typeface="微软雅黑"/>
                <a:ea typeface="微软雅黑"/>
                <a:cs typeface="微软雅黑"/>
                <a:sym typeface="微软雅黑"/>
              </a:rPr>
              <a:t>。</a:t>
            </a:r>
            <a:endParaRPr lang="en-US" sz="1800" dirty="0"/>
          </a:p>
        </p:txBody>
      </p:sp>
      <p:pic>
        <p:nvPicPr>
          <p:cNvPr id="27" name="Picture 27"/>
          <p:cNvPicPr>
            <a:picLocks noChangeAspect="1"/>
          </p:cNvPicPr>
          <p:nvPr/>
        </p:nvPicPr>
        <p:blipFill>
          <a:blip r:embed="rId24">
            <a:extLst>
              <a:ext uri="{28A0092B-C50C-407E-A947-70E740481C1C}">
                <a14:useLocalDpi xmlns:a14="http://schemas.microsoft.com/office/drawing/2010/main" val="0"/>
              </a:ext>
              <a:ext uri="{96DAC541-7B7A-43D3-8B79-37D633B846F1}">
                <asvg:svgBlip xmlns="" xmlns:asvg="http://schemas.microsoft.com/office/drawing/2016/SVG/main" r:embed="rId25"/>
              </a:ext>
            </a:extLst>
          </a:blip>
          <a:stretch>
            <a:fillRect/>
          </a:stretch>
        </p:blipFill>
        <p:spPr>
          <a:xfrm>
            <a:off x="6540500" y="5011268"/>
            <a:ext cx="304800" cy="304800"/>
          </a:xfrm>
          <a:prstGeom prst="rect">
            <a:avLst/>
          </a:prstGeom>
        </p:spPr>
      </p:pic>
      <p:sp>
        <p:nvSpPr>
          <p:cNvPr id="28" name="AutoShape 28"/>
          <p:cNvSpPr/>
          <p:nvPr/>
        </p:nvSpPr>
        <p:spPr>
          <a:xfrm>
            <a:off x="6921500" y="5036232"/>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000000"/>
                </a:solidFill>
                <a:latin typeface="微软雅黑"/>
                <a:ea typeface="微软雅黑"/>
                <a:cs typeface="微软雅黑"/>
                <a:sym typeface="微软雅黑"/>
              </a:rPr>
              <a:t>良性互动（同频共振</a:t>
            </a:r>
            <a:r>
              <a:rPr lang="en-US" sz="1800" b="1" i="0" u="none" strike="noStrike" dirty="0">
                <a:solidFill>
                  <a:srgbClr val="000000"/>
                </a:solidFill>
                <a:latin typeface="微软雅黑"/>
                <a:ea typeface="微软雅黑"/>
                <a:cs typeface="微软雅黑"/>
                <a:sym typeface="微软雅黑"/>
              </a:rPr>
              <a:t>）：</a:t>
            </a:r>
            <a:r>
              <a:rPr lang="en-US" sz="1800" b="0" i="0" u="none" strike="noStrike" dirty="0" err="1">
                <a:solidFill>
                  <a:srgbClr val="000000"/>
                </a:solidFill>
                <a:latin typeface="微软雅黑"/>
                <a:ea typeface="微软雅黑"/>
                <a:cs typeface="微软雅黑"/>
                <a:sym typeface="微软雅黑"/>
              </a:rPr>
              <a:t>监督权威、鉴证精准与评价科学协同发力</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2032000"/>
            <a:ext cx="12192000" cy="1143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08</a:t>
            </a:r>
            <a:endParaRPr lang="en-US" sz="1100"/>
          </a:p>
        </p:txBody>
      </p:sp>
      <p:sp>
        <p:nvSpPr>
          <p:cNvPr id="3" name="AutoShape 3"/>
          <p:cNvSpPr/>
          <p:nvPr/>
        </p:nvSpPr>
        <p:spPr>
          <a:xfrm>
            <a:off x="0" y="3175000"/>
            <a:ext cx="12192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dirty="0" err="1">
                <a:solidFill>
                  <a:srgbClr val="000000"/>
                </a:solidFill>
                <a:latin typeface="微软雅黑"/>
                <a:ea typeface="微软雅黑"/>
                <a:cs typeface="微软雅黑"/>
                <a:sym typeface="微软雅黑"/>
              </a:rPr>
              <a:t>审计原则应用指南</a:t>
            </a:r>
            <a:endParaRPr lang="en-US" sz="4800" dirty="0"/>
          </a:p>
        </p:txBody>
      </p:sp>
      <p:cxnSp>
        <p:nvCxnSpPr>
          <p:cNvPr id="4" name="Connector 4"/>
          <p:cNvCxnSpPr/>
          <p:nvPr/>
        </p:nvCxnSpPr>
        <p:spPr>
          <a:xfrm rot="-57290">
            <a:off x="5715053" y="3930650"/>
            <a:ext cx="7620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5" name="AutoShape 5"/>
          <p:cNvSpPr/>
          <p:nvPr/>
        </p:nvSpPr>
        <p:spPr>
          <a:xfrm>
            <a:off x="0" y="4505884"/>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3200" dirty="0" smtClean="0">
                <a:latin typeface="微软雅黑"/>
                <a:ea typeface="微软雅黑"/>
                <a:cs typeface="微软雅黑"/>
                <a:sym typeface="微软雅黑"/>
              </a:rPr>
              <a:t>把握审计规律，精准应用原则</a:t>
            </a:r>
            <a:endParaRPr lang="zh-CN" altLang="en-US" sz="3200" dirty="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本章导语</a:t>
            </a:r>
            <a:endParaRPr lang="en-US" sz="1100"/>
          </a:p>
        </p:txBody>
      </p:sp>
      <p:cxnSp>
        <p:nvCxnSpPr>
          <p:cNvPr id="3" name="Connector 3"/>
          <p:cNvCxnSpPr/>
          <p:nvPr/>
        </p:nvCxnSpPr>
        <p:spPr>
          <a:xfrm rot="-34376">
            <a:off x="762032" y="1390650"/>
            <a:ext cx="1270000" cy="12700"/>
          </a:xfrm>
          <a:prstGeom prst="straightConnector1">
            <a:avLst/>
          </a:prstGeom>
          <a:solidFill>
            <a:srgbClr val="DEE0E3">
              <a:alpha val="100000"/>
            </a:srgbClr>
          </a:solidFill>
          <a:ln w="50800" cap="flat" cmpd="sng">
            <a:solidFill>
              <a:srgbClr val="00008B">
                <a:alpha val="100000"/>
              </a:srgbClr>
            </a:solidFill>
            <a:prstDash val="solid"/>
            <a:round/>
            <a:headEnd type="none" w="lg" len="lg"/>
            <a:tailEnd type="none" w="lg" len="lg"/>
          </a:ln>
        </p:spPr>
      </p:cxnSp>
      <p:sp>
        <p:nvSpPr>
          <p:cNvPr id="4" name="AutoShape 4"/>
          <p:cNvSpPr/>
          <p:nvPr/>
        </p:nvSpPr>
        <p:spPr>
          <a:xfrm>
            <a:off x="762000" y="1905000"/>
            <a:ext cx="3302000" cy="3556000"/>
          </a:xfrm>
          <a:prstGeom prst="roundRect">
            <a:avLst>
              <a:gd name="adj" fmla="val 3846"/>
            </a:avLst>
          </a:prstGeom>
          <a:solidFill>
            <a:srgbClr val="FFFFFF">
              <a:alpha val="85000"/>
            </a:srgbClr>
          </a:solidFill>
          <a:ln cap="flat" cmpd="sng">
            <a:solidFill>
              <a:srgbClr val="E6CFCF">
                <a:alpha val="85000"/>
              </a:srgbClr>
            </a:solidFill>
            <a:prstDash val="solid"/>
            <a:round/>
          </a:ln>
          <a:effectLst>
            <a:outerShdw blurRad="127000" dist="635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79500" y="2222500"/>
            <a:ext cx="609600" cy="609600"/>
          </a:xfrm>
          <a:prstGeom prst="rect">
            <a:avLst/>
          </a:prstGeom>
        </p:spPr>
      </p:pic>
      <p:sp>
        <p:nvSpPr>
          <p:cNvPr id="6" name="AutoShape 6"/>
          <p:cNvSpPr/>
          <p:nvPr/>
        </p:nvSpPr>
        <p:spPr>
          <a:xfrm>
            <a:off x="1079500" y="2819400"/>
            <a:ext cx="2667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权力监督的内在规律</a:t>
            </a:r>
            <a:endParaRPr lang="en-US" sz="1100" dirty="0"/>
          </a:p>
        </p:txBody>
      </p:sp>
      <p:sp>
        <p:nvSpPr>
          <p:cNvPr id="7" name="AutoShape 7"/>
          <p:cNvSpPr/>
          <p:nvPr/>
        </p:nvSpPr>
        <p:spPr>
          <a:xfrm>
            <a:off x="1079500" y="3746500"/>
            <a:ext cx="2667000" cy="1333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smtClean="0">
                <a:solidFill>
                  <a:srgbClr val="000000"/>
                </a:solidFill>
                <a:latin typeface="微软雅黑"/>
                <a:ea typeface="微软雅黑"/>
                <a:cs typeface="微软雅黑"/>
                <a:sym typeface="微软雅黑"/>
              </a:rPr>
              <a:t>审计原则反映对权力监督的本质要求</a:t>
            </a:r>
            <a:r>
              <a:rPr lang="en-US" sz="1800" b="0" i="0" u="none" strike="noStrike" dirty="0" err="1">
                <a:solidFill>
                  <a:srgbClr val="000000"/>
                </a:solidFill>
                <a:latin typeface="微软雅黑"/>
                <a:ea typeface="微软雅黑"/>
                <a:cs typeface="微软雅黑"/>
                <a:sym typeface="微软雅黑"/>
              </a:rPr>
              <a:t>，是构建审计理论与实践体系的基石</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8" name="AutoShape 8"/>
          <p:cNvSpPr/>
          <p:nvPr/>
        </p:nvSpPr>
        <p:spPr>
          <a:xfrm>
            <a:off x="4445000" y="1905000"/>
            <a:ext cx="3302000" cy="3556000"/>
          </a:xfrm>
          <a:prstGeom prst="roundRect">
            <a:avLst>
              <a:gd name="adj" fmla="val 3846"/>
            </a:avLst>
          </a:prstGeom>
          <a:solidFill>
            <a:srgbClr val="FFFFFF">
              <a:alpha val="85000"/>
            </a:srgbClr>
          </a:solidFill>
          <a:ln cap="flat" cmpd="sng">
            <a:solidFill>
              <a:srgbClr val="E6CFCF">
                <a:alpha val="85000"/>
              </a:srgbClr>
            </a:solidFill>
            <a:prstDash val="solid"/>
            <a:round/>
          </a:ln>
          <a:effectLst>
            <a:outerShdw blurRad="127000" dist="635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762500" y="2222500"/>
            <a:ext cx="609600" cy="609600"/>
          </a:xfrm>
          <a:prstGeom prst="rect">
            <a:avLst/>
          </a:prstGeom>
        </p:spPr>
      </p:pic>
      <p:sp>
        <p:nvSpPr>
          <p:cNvPr id="10" name="AutoShape 10"/>
          <p:cNvSpPr/>
          <p:nvPr/>
        </p:nvSpPr>
        <p:spPr>
          <a:xfrm>
            <a:off x="4762500" y="2819400"/>
            <a:ext cx="2667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理论与实践的桥梁</a:t>
            </a:r>
            <a:endParaRPr lang="en-US" sz="1100" dirty="0"/>
          </a:p>
        </p:txBody>
      </p:sp>
      <p:sp>
        <p:nvSpPr>
          <p:cNvPr id="11" name="AutoShape 11"/>
          <p:cNvSpPr/>
          <p:nvPr/>
        </p:nvSpPr>
        <p:spPr>
          <a:xfrm>
            <a:off x="4762500" y="3746500"/>
            <a:ext cx="2667000" cy="1333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rgbClr val="000000"/>
                </a:solidFill>
                <a:latin typeface="微软雅黑"/>
                <a:ea typeface="微软雅黑"/>
                <a:cs typeface="微软雅黑"/>
                <a:sym typeface="微软雅黑"/>
              </a:rPr>
              <a:t>原则不仅是抽象的理论，更是指导鉴证与评价领导干部经济责任的现实导航工具</a:t>
            </a:r>
            <a:r>
              <a:rPr lang="en-US" sz="1800" b="0" i="0" u="none" strike="noStrike" dirty="0">
                <a:solidFill>
                  <a:srgbClr val="000000"/>
                </a:solidFill>
                <a:latin typeface="微软雅黑"/>
                <a:ea typeface="微软雅黑"/>
                <a:cs typeface="微软雅黑"/>
                <a:sym typeface="微软雅黑"/>
              </a:rPr>
              <a:t>。</a:t>
            </a:r>
            <a:endParaRPr lang="en-US" sz="1800" dirty="0"/>
          </a:p>
        </p:txBody>
      </p:sp>
      <p:sp>
        <p:nvSpPr>
          <p:cNvPr id="12" name="AutoShape 12"/>
          <p:cNvSpPr/>
          <p:nvPr/>
        </p:nvSpPr>
        <p:spPr>
          <a:xfrm>
            <a:off x="8128000" y="1905000"/>
            <a:ext cx="3302000" cy="3556000"/>
          </a:xfrm>
          <a:prstGeom prst="roundRect">
            <a:avLst>
              <a:gd name="adj" fmla="val 3846"/>
            </a:avLst>
          </a:prstGeom>
          <a:solidFill>
            <a:srgbClr val="FFFFFF">
              <a:alpha val="85000"/>
            </a:srgbClr>
          </a:solidFill>
          <a:ln cap="flat" cmpd="sng">
            <a:solidFill>
              <a:srgbClr val="E6CFCF">
                <a:alpha val="85000"/>
              </a:srgbClr>
            </a:solidFill>
            <a:prstDash val="solid"/>
            <a:round/>
          </a:ln>
          <a:effectLst>
            <a:outerShdw blurRad="127000" dist="635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445500" y="2222500"/>
            <a:ext cx="609600" cy="609600"/>
          </a:xfrm>
          <a:prstGeom prst="rect">
            <a:avLst/>
          </a:prstGeom>
        </p:spPr>
      </p:pic>
      <p:sp>
        <p:nvSpPr>
          <p:cNvPr id="14" name="AutoShape 14"/>
          <p:cNvSpPr/>
          <p:nvPr/>
        </p:nvSpPr>
        <p:spPr>
          <a:xfrm>
            <a:off x="8445500" y="2819400"/>
            <a:ext cx="2667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提升审计质量的核心</a:t>
            </a:r>
            <a:endParaRPr lang="en-US" sz="1100" dirty="0"/>
          </a:p>
        </p:txBody>
      </p:sp>
      <p:sp>
        <p:nvSpPr>
          <p:cNvPr id="15" name="AutoShape 15"/>
          <p:cNvSpPr/>
          <p:nvPr/>
        </p:nvSpPr>
        <p:spPr>
          <a:xfrm>
            <a:off x="8445500" y="3746500"/>
            <a:ext cx="2667000" cy="10033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smtClean="0">
                <a:solidFill>
                  <a:srgbClr val="000000"/>
                </a:solidFill>
                <a:latin typeface="微软雅黑"/>
                <a:ea typeface="微软雅黑"/>
                <a:cs typeface="微软雅黑"/>
                <a:sym typeface="微软雅黑"/>
              </a:rPr>
              <a:t>全面理解并有效运用审计原则是确保审计工作权威性与准确性的关键所在</a:t>
            </a:r>
            <a:r>
              <a:rPr lang="en-US" sz="1800" b="0" i="0" u="none" strike="noStrike" dirty="0">
                <a:solidFill>
                  <a:srgbClr val="000000"/>
                </a:solidFill>
                <a:latin typeface="微软雅黑"/>
                <a:ea typeface="微软雅黑"/>
                <a:cs typeface="微软雅黑"/>
                <a:sym typeface="微软雅黑"/>
              </a:rPr>
              <a:t>。</a:t>
            </a:r>
            <a:endParaRPr lang="en-US" sz="1800"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第一节 审计原则与导航系统</a:t>
            </a:r>
            <a:endParaRPr lang="en-US" sz="1100" dirty="0"/>
          </a:p>
        </p:txBody>
      </p:sp>
      <p:sp>
        <p:nvSpPr>
          <p:cNvPr id="3" name="AutoShape 3"/>
          <p:cNvSpPr/>
          <p:nvPr/>
        </p:nvSpPr>
        <p:spPr>
          <a:xfrm>
            <a:off x="761999" y="1651000"/>
            <a:ext cx="10699531"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68500"/>
            <a:ext cx="508000" cy="508000"/>
          </a:xfrm>
          <a:prstGeom prst="rect">
            <a:avLst/>
          </a:prstGeom>
        </p:spPr>
      </p:pic>
      <p:sp>
        <p:nvSpPr>
          <p:cNvPr id="5" name="AutoShape 5"/>
          <p:cNvSpPr/>
          <p:nvPr/>
        </p:nvSpPr>
        <p:spPr>
          <a:xfrm>
            <a:off x="1651000" y="1841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审计原则为审计工作导航</a:t>
            </a:r>
            <a:endParaRPr lang="en-US" sz="1100" dirty="0"/>
          </a:p>
        </p:txBody>
      </p:sp>
      <p:sp>
        <p:nvSpPr>
          <p:cNvPr id="6" name="AutoShape 6"/>
          <p:cNvSpPr/>
          <p:nvPr/>
        </p:nvSpPr>
        <p:spPr>
          <a:xfrm>
            <a:off x="1651000" y="2222500"/>
            <a:ext cx="9447924"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经济责任审计原则是一套具有政策定位和实践导向的指引体系，其核心侧重于目标原则导向，为经济责任审计确立正确的指导思想与科学的行为方向，其来源至少包括以下几个方面：</a:t>
            </a:r>
            <a:endParaRPr lang="en-US" sz="1600" dirty="0"/>
          </a:p>
        </p:txBody>
      </p:sp>
      <p:sp>
        <p:nvSpPr>
          <p:cNvPr id="7" name="AutoShape 7"/>
          <p:cNvSpPr/>
          <p:nvPr/>
        </p:nvSpPr>
        <p:spPr>
          <a:xfrm>
            <a:off x="6238766" y="496186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5168998"/>
            <a:ext cx="508000" cy="508000"/>
          </a:xfrm>
          <a:prstGeom prst="rect">
            <a:avLst/>
          </a:prstGeom>
        </p:spPr>
      </p:pic>
      <p:sp>
        <p:nvSpPr>
          <p:cNvPr id="9" name="AutoShape 9"/>
          <p:cNvSpPr/>
          <p:nvPr/>
        </p:nvSpPr>
        <p:spPr>
          <a:xfrm>
            <a:off x="7112000" y="5215424"/>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治理导向的内在要求（价值来源）</a:t>
            </a:r>
            <a:endParaRPr lang="en-US" sz="1100" dirty="0"/>
          </a:p>
        </p:txBody>
      </p:sp>
      <p:sp>
        <p:nvSpPr>
          <p:cNvPr id="10" name="AutoShape 10"/>
          <p:cNvSpPr/>
          <p:nvPr/>
        </p:nvSpPr>
        <p:spPr>
          <a:xfrm>
            <a:off x="7112000" y="5596424"/>
            <a:ext cx="4064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体现党和国家的价值取向，因而相关政策和政治要求势必被融入</a:t>
            </a:r>
            <a:r>
              <a:rPr lang="zh-CN" altLang="en-US" dirty="0" smtClean="0">
                <a:latin typeface="微软雅黑"/>
                <a:ea typeface="微软雅黑"/>
                <a:cs typeface="微软雅黑"/>
                <a:sym typeface="微软雅黑"/>
              </a:rPr>
              <a:t>原则中</a:t>
            </a:r>
            <a:r>
              <a:rPr lang="zh-CN" altLang="en-US" dirty="0" smtClean="0">
                <a:latin typeface="微软雅黑"/>
                <a:ea typeface="微软雅黑"/>
                <a:cs typeface="微软雅黑"/>
                <a:sym typeface="微软雅黑"/>
              </a:rPr>
              <a:t>。</a:t>
            </a:r>
            <a:endParaRPr lang="en-US" sz="1100" dirty="0"/>
          </a:p>
        </p:txBody>
      </p:sp>
      <p:sp>
        <p:nvSpPr>
          <p:cNvPr id="11" name="AutoShape 11"/>
          <p:cNvSpPr/>
          <p:nvPr/>
        </p:nvSpPr>
        <p:spPr>
          <a:xfrm>
            <a:off x="762000" y="3302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619500"/>
            <a:ext cx="508000" cy="508000"/>
          </a:xfrm>
          <a:prstGeom prst="rect">
            <a:avLst/>
          </a:prstGeom>
        </p:spPr>
      </p:pic>
      <p:sp>
        <p:nvSpPr>
          <p:cNvPr id="13" name="AutoShape 13"/>
          <p:cNvSpPr/>
          <p:nvPr/>
        </p:nvSpPr>
        <p:spPr>
          <a:xfrm>
            <a:off x="1651000" y="3492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法规政策的强制性要求（法理来源）</a:t>
            </a:r>
            <a:endParaRPr lang="en-US" sz="1100" dirty="0"/>
          </a:p>
        </p:txBody>
      </p:sp>
      <p:sp>
        <p:nvSpPr>
          <p:cNvPr id="14" name="AutoShape 14"/>
          <p:cNvSpPr/>
          <p:nvPr/>
        </p:nvSpPr>
        <p:spPr>
          <a:xfrm>
            <a:off x="1651000" y="3873500"/>
            <a:ext cx="4064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刚性要求所蕴含的核心理念（如依法审计、权责对等）被抽象为普遍原则。</a:t>
            </a:r>
            <a:endParaRPr lang="en-US" sz="1100" dirty="0"/>
          </a:p>
        </p:txBody>
      </p:sp>
      <p:sp>
        <p:nvSpPr>
          <p:cNvPr id="15" name="AutoShape 15"/>
          <p:cNvSpPr/>
          <p:nvPr/>
        </p:nvSpPr>
        <p:spPr>
          <a:xfrm>
            <a:off x="6223000" y="3302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3619500"/>
            <a:ext cx="508000" cy="508000"/>
          </a:xfrm>
          <a:prstGeom prst="rect">
            <a:avLst/>
          </a:prstGeom>
        </p:spPr>
      </p:pic>
      <p:sp>
        <p:nvSpPr>
          <p:cNvPr id="17" name="AutoShape 17"/>
          <p:cNvSpPr/>
          <p:nvPr/>
        </p:nvSpPr>
        <p:spPr>
          <a:xfrm>
            <a:off x="7112000" y="3492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审计运行的普遍性规律（实践来源）</a:t>
            </a:r>
            <a:endParaRPr lang="en-US" sz="1100" dirty="0"/>
          </a:p>
        </p:txBody>
      </p:sp>
      <p:sp>
        <p:nvSpPr>
          <p:cNvPr id="18" name="AutoShape 18"/>
          <p:cNvSpPr/>
          <p:nvPr/>
        </p:nvSpPr>
        <p:spPr>
          <a:xfrm>
            <a:off x="7112000" y="3873500"/>
            <a:ext cx="4064000" cy="43564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在实践中反复验证有效的规律性</a:t>
            </a:r>
            <a:r>
              <a:rPr lang="zh-CN" altLang="en-US" dirty="0" smtClean="0">
                <a:latin typeface="微软雅黑"/>
                <a:ea typeface="微软雅黑"/>
                <a:cs typeface="微软雅黑"/>
                <a:sym typeface="微软雅黑"/>
              </a:rPr>
              <a:t>认识被</a:t>
            </a:r>
            <a:r>
              <a:rPr lang="zh-CN" altLang="en-US" dirty="0" smtClean="0">
                <a:latin typeface="微软雅黑"/>
                <a:ea typeface="微软雅黑"/>
                <a:cs typeface="微软雅黑"/>
                <a:sym typeface="微软雅黑"/>
              </a:rPr>
              <a:t>总结为原则。</a:t>
            </a:r>
            <a:endParaRPr lang="en-US" sz="1100" dirty="0"/>
          </a:p>
        </p:txBody>
      </p:sp>
      <p:sp>
        <p:nvSpPr>
          <p:cNvPr id="19" name="AutoShape 19"/>
          <p:cNvSpPr/>
          <p:nvPr/>
        </p:nvSpPr>
        <p:spPr>
          <a:xfrm>
            <a:off x="762000" y="4953000"/>
            <a:ext cx="5260428"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6000" y="5270500"/>
            <a:ext cx="508000" cy="508000"/>
          </a:xfrm>
          <a:prstGeom prst="rect">
            <a:avLst/>
          </a:prstGeom>
        </p:spPr>
      </p:pic>
      <p:sp>
        <p:nvSpPr>
          <p:cNvPr id="21" name="AutoShape 21"/>
          <p:cNvSpPr/>
          <p:nvPr/>
        </p:nvSpPr>
        <p:spPr>
          <a:xfrm>
            <a:off x="1651000" y="5143500"/>
            <a:ext cx="9525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审计操作实务的智慧结晶（经验来源）</a:t>
            </a:r>
            <a:endParaRPr lang="en-US" sz="1100" dirty="0"/>
          </a:p>
        </p:txBody>
      </p:sp>
      <p:sp>
        <p:nvSpPr>
          <p:cNvPr id="22" name="AutoShape 22"/>
          <p:cNvSpPr/>
          <p:nvPr/>
        </p:nvSpPr>
        <p:spPr>
          <a:xfrm>
            <a:off x="1651000" y="5524500"/>
            <a:ext cx="4355662"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具体操作中积累的判断</a:t>
            </a:r>
            <a:r>
              <a:rPr lang="zh-CN" altLang="en-US" dirty="0" smtClean="0">
                <a:latin typeface="微软雅黑"/>
                <a:ea typeface="微软雅黑"/>
                <a:cs typeface="微软雅黑"/>
                <a:sym typeface="微软雅黑"/>
              </a:rPr>
              <a:t>经验和</a:t>
            </a:r>
            <a:r>
              <a:rPr lang="zh-CN" altLang="en-US" dirty="0" smtClean="0">
                <a:latin typeface="微软雅黑"/>
                <a:ea typeface="微软雅黑"/>
                <a:cs typeface="微软雅黑"/>
                <a:sym typeface="微软雅黑"/>
              </a:rPr>
              <a:t>方法技巧，经过反复讨论、修正和认可，上升为具有指导意义的审计原则。</a:t>
            </a:r>
            <a:endParaRPr lang="en-US" sz="1100"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762000" y="1355829"/>
            <a:ext cx="3715407" cy="4824247"/>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527488"/>
            <a:ext cx="406400" cy="406400"/>
          </a:xfrm>
          <a:prstGeom prst="rect">
            <a:avLst/>
          </a:prstGeom>
        </p:spPr>
      </p:pic>
      <p:sp>
        <p:nvSpPr>
          <p:cNvPr id="5" name="AutoShape 5"/>
          <p:cNvSpPr/>
          <p:nvPr/>
        </p:nvSpPr>
        <p:spPr>
          <a:xfrm>
            <a:off x="1524000" y="1543254"/>
            <a:ext cx="2921876"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pitchFamily="34" charset="-122"/>
                <a:ea typeface="微软雅黑" pitchFamily="34" charset="-122"/>
              </a:rPr>
              <a:t>审计原则系统内在逻辑</a:t>
            </a:r>
            <a:endParaRPr lang="en-US" sz="1100" dirty="0">
              <a:latin typeface="微软雅黑" pitchFamily="34" charset="-122"/>
              <a:ea typeface="微软雅黑" pitchFamily="34" charset="-122"/>
            </a:endParaRPr>
          </a:p>
        </p:txBody>
      </p:sp>
      <p:cxnSp>
        <p:nvCxnSpPr>
          <p:cNvPr id="6" name="Connector 6"/>
          <p:cNvCxnSpPr/>
          <p:nvPr/>
        </p:nvCxnSpPr>
        <p:spPr>
          <a:xfrm flipV="1">
            <a:off x="1016000" y="1954915"/>
            <a:ext cx="3414110" cy="7875"/>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016000" y="2159877"/>
            <a:ext cx="3272221" cy="3556416"/>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经济责任审计对象特殊、情况</a:t>
            </a:r>
            <a:r>
              <a:rPr lang="zh-CN" altLang="en-US" sz="1600" dirty="0" smtClean="0">
                <a:latin typeface="微软雅黑"/>
                <a:ea typeface="微软雅黑"/>
                <a:cs typeface="微软雅黑"/>
                <a:sym typeface="微软雅黑"/>
              </a:rPr>
              <a:t>复杂，</a:t>
            </a:r>
            <a:r>
              <a:rPr lang="zh-CN" altLang="en-US" sz="1600" dirty="0" smtClean="0">
                <a:latin typeface="微软雅黑"/>
                <a:ea typeface="微软雅黑"/>
                <a:cs typeface="微软雅黑"/>
                <a:sym typeface="微软雅黑"/>
              </a:rPr>
              <a:t>其政策性、政治性、治理性的要求都很高，其审计原则可归纳为政策指导层面（纵向）与操作导向层面（横向）两大部分。政策指导层面的原则彰显经济责任审计活动的指导思想，包括根本原则、核心原则、基本原则、操作原则，侧重于法规政策引领，属于上层（上位）原则。操作导向层面的</a:t>
            </a:r>
            <a:r>
              <a:rPr lang="zh-CN" altLang="en-US" sz="1600" dirty="0" smtClean="0">
                <a:latin typeface="微软雅黑"/>
                <a:ea typeface="微软雅黑"/>
                <a:cs typeface="微软雅黑"/>
                <a:sym typeface="微软雅黑"/>
              </a:rPr>
              <a:t>原则是</a:t>
            </a:r>
            <a:r>
              <a:rPr lang="zh-CN" altLang="en-US" sz="1600" dirty="0" smtClean="0">
                <a:latin typeface="微软雅黑"/>
                <a:ea typeface="微软雅黑"/>
                <a:cs typeface="微软雅黑"/>
                <a:sym typeface="微软雅黑"/>
              </a:rPr>
              <a:t>经济责任审计活动的具体行为向导，属于经济责任审计的特别原则。</a:t>
            </a:r>
            <a:endParaRPr lang="en-US" sz="16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2"/>
          <p:cNvSpPr/>
          <p:nvPr/>
        </p:nvSpPr>
        <p:spPr>
          <a:xfrm>
            <a:off x="504498" y="508872"/>
            <a:ext cx="10310648"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经济责任审计原则的框架结构</a:t>
            </a:r>
            <a:endParaRPr lang="en-US" sz="1100" dirty="0"/>
          </a:p>
        </p:txBody>
      </p:sp>
      <p:pic>
        <p:nvPicPr>
          <p:cNvPr id="2" name="图片 1"/>
          <p:cNvPicPr>
            <a:picLocks noChangeAspect="1"/>
          </p:cNvPicPr>
          <p:nvPr/>
        </p:nvPicPr>
        <p:blipFill>
          <a:blip r:embed="rId6"/>
          <a:stretch>
            <a:fillRect/>
          </a:stretch>
        </p:blipFill>
        <p:spPr>
          <a:xfrm>
            <a:off x="4796221" y="1730688"/>
            <a:ext cx="6915942" cy="398560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25956" y="693691"/>
            <a:ext cx="767274" cy="5186861"/>
          </a:xfrm>
          <a:prstGeom prst="rect">
            <a:avLst/>
          </a:prstGeom>
          <a:noFill/>
          <a:ln w="12700" cap="flat" cmpd="sng">
            <a:noFill/>
            <a:prstDash val="solid"/>
            <a:round/>
          </a:ln>
        </p:spPr>
        <p:txBody>
          <a:bodyPr vert="horz" wrap="square" lIns="0" tIns="0" rIns="0" bIns="0" rtlCol="0" anchor="ctr" anchorCtr="0"/>
          <a:lstStyle/>
          <a:p>
            <a:pPr algn="ctr">
              <a:lnSpc>
                <a:spcPct val="150000"/>
              </a:lnSpc>
              <a:defRPr/>
            </a:pPr>
            <a:r>
              <a:rPr lang="en-US" altLang="zh-CN" sz="1600" b="1" dirty="0" smtClean="0">
                <a:latin typeface="微软雅黑"/>
                <a:ea typeface="微软雅黑"/>
                <a:cs typeface="微软雅黑"/>
                <a:sym typeface="微软雅黑"/>
              </a:rPr>
              <a:t>  2025</a:t>
            </a:r>
            <a:r>
              <a:rPr lang="zh-CN" altLang="en-US" sz="1600" b="1" dirty="0" smtClean="0">
                <a:latin typeface="微软雅黑"/>
                <a:ea typeface="微软雅黑"/>
                <a:cs typeface="微软雅黑"/>
                <a:sym typeface="微软雅黑"/>
              </a:rPr>
              <a:t>年全国查处违反中央八项规定精神问题</a:t>
            </a:r>
            <a:r>
              <a:rPr lang="en-US" altLang="zh-CN" sz="1600" b="1" dirty="0" smtClean="0">
                <a:latin typeface="微软雅黑"/>
                <a:ea typeface="微软雅黑"/>
                <a:cs typeface="微软雅黑"/>
                <a:sym typeface="微软雅黑"/>
              </a:rPr>
              <a:t>29</a:t>
            </a:r>
            <a:r>
              <a:rPr lang="zh-CN" altLang="en-US" sz="1600" b="1" dirty="0" smtClean="0">
                <a:latin typeface="微软雅黑"/>
                <a:ea typeface="微软雅黑"/>
                <a:cs typeface="微软雅黑"/>
                <a:sym typeface="微软雅黑"/>
              </a:rPr>
              <a:t>万余起。</a:t>
            </a:r>
            <a:endParaRPr lang="en-US" altLang="zh-CN" sz="1600" b="1" dirty="0" smtClean="0">
              <a:latin typeface="微软雅黑"/>
              <a:ea typeface="微软雅黑"/>
              <a:cs typeface="微软雅黑"/>
              <a:sym typeface="微软雅黑"/>
            </a:endParaRPr>
          </a:p>
          <a:p>
            <a:pPr algn="ctr">
              <a:lnSpc>
                <a:spcPct val="150000"/>
              </a:lnSpc>
              <a:defRPr/>
            </a:pPr>
            <a:r>
              <a:rPr lang="zh-CN" altLang="en-US" sz="1600" b="1" dirty="0" smtClean="0">
                <a:latin typeface="微软雅黑"/>
                <a:ea typeface="微软雅黑"/>
                <a:cs typeface="微软雅黑"/>
                <a:sym typeface="微软雅黑"/>
              </a:rPr>
              <a:t>（发布</a:t>
            </a:r>
            <a:endParaRPr lang="en-US" altLang="zh-CN" sz="1600" b="1" dirty="0" smtClean="0">
              <a:latin typeface="微软雅黑"/>
              <a:ea typeface="微软雅黑"/>
              <a:cs typeface="微软雅黑"/>
              <a:sym typeface="微软雅黑"/>
            </a:endParaRPr>
          </a:p>
          <a:p>
            <a:pPr algn="ctr">
              <a:lnSpc>
                <a:spcPct val="150000"/>
              </a:lnSpc>
              <a:defRPr/>
            </a:pPr>
            <a:r>
              <a:rPr lang="zh-CN" altLang="en-US" sz="1600" b="1" dirty="0" smtClean="0">
                <a:latin typeface="微软雅黑"/>
                <a:ea typeface="微软雅黑"/>
                <a:cs typeface="微软雅黑"/>
                <a:sym typeface="微软雅黑"/>
              </a:rPr>
              <a:t>时间： </a:t>
            </a:r>
            <a:r>
              <a:rPr lang="en-US" altLang="zh-CN" sz="1600" b="1" dirty="0" smtClean="0">
                <a:latin typeface="微软雅黑"/>
                <a:ea typeface="微软雅黑"/>
                <a:cs typeface="微软雅黑"/>
                <a:sym typeface="微软雅黑"/>
              </a:rPr>
              <a:t>2026</a:t>
            </a:r>
            <a:r>
              <a:rPr lang="zh-CN" altLang="en-US" sz="1600" b="1" dirty="0" smtClean="0">
                <a:latin typeface="微软雅黑"/>
                <a:ea typeface="微软雅黑"/>
                <a:cs typeface="微软雅黑"/>
                <a:sym typeface="微软雅黑"/>
              </a:rPr>
              <a:t>年</a:t>
            </a:r>
            <a:r>
              <a:rPr lang="en-US" altLang="zh-CN" sz="1600" b="1" dirty="0" smtClean="0">
                <a:latin typeface="微软雅黑"/>
                <a:ea typeface="微软雅黑"/>
                <a:cs typeface="微软雅黑"/>
                <a:sym typeface="微软雅黑"/>
              </a:rPr>
              <a:t>1</a:t>
            </a:r>
            <a:r>
              <a:rPr lang="zh-CN" altLang="en-US" sz="1600" b="1" dirty="0" smtClean="0">
                <a:latin typeface="微软雅黑"/>
                <a:ea typeface="微软雅黑"/>
                <a:cs typeface="微软雅黑"/>
                <a:sym typeface="微软雅黑"/>
              </a:rPr>
              <a:t>月</a:t>
            </a:r>
            <a:r>
              <a:rPr lang="en-US" altLang="zh-CN" sz="1600" b="1" dirty="0" smtClean="0">
                <a:latin typeface="微软雅黑"/>
                <a:ea typeface="微软雅黑"/>
                <a:cs typeface="微软雅黑"/>
                <a:sym typeface="微软雅黑"/>
              </a:rPr>
              <a:t>28</a:t>
            </a:r>
            <a:r>
              <a:rPr lang="zh-CN" altLang="en-US" sz="1600" b="1" dirty="0" smtClean="0">
                <a:latin typeface="微软雅黑"/>
                <a:ea typeface="微软雅黑"/>
                <a:cs typeface="微软雅黑"/>
                <a:sym typeface="微软雅黑"/>
              </a:rPr>
              <a:t>日）</a:t>
            </a:r>
            <a:endParaRPr lang="en-US" sz="1600" dirty="0"/>
          </a:p>
        </p:txBody>
      </p:sp>
      <p:pic>
        <p:nvPicPr>
          <p:cNvPr id="1026" name="Picture 2"/>
          <p:cNvPicPr>
            <a:picLocks noChangeAspect="1" noChangeArrowheads="1"/>
          </p:cNvPicPr>
          <p:nvPr/>
        </p:nvPicPr>
        <p:blipFill>
          <a:blip r:embed="rId3"/>
          <a:srcRect/>
          <a:stretch>
            <a:fillRect/>
          </a:stretch>
        </p:blipFill>
        <p:spPr bwMode="auto">
          <a:xfrm>
            <a:off x="1292772" y="204952"/>
            <a:ext cx="10625959" cy="6463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762000" y="1355829"/>
            <a:ext cx="3337032" cy="4866551"/>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54687" y="1549786"/>
            <a:ext cx="406400" cy="406400"/>
          </a:xfrm>
          <a:prstGeom prst="rect">
            <a:avLst/>
          </a:prstGeom>
        </p:spPr>
      </p:pic>
      <p:sp>
        <p:nvSpPr>
          <p:cNvPr id="5" name="AutoShape 5"/>
          <p:cNvSpPr/>
          <p:nvPr/>
        </p:nvSpPr>
        <p:spPr>
          <a:xfrm>
            <a:off x="1429404" y="1543254"/>
            <a:ext cx="2669628"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pitchFamily="34" charset="-122"/>
                <a:ea typeface="微软雅黑" pitchFamily="34" charset="-122"/>
              </a:rPr>
              <a:t>审计原则内在循环关系</a:t>
            </a:r>
            <a:endParaRPr lang="en-US" sz="1100" dirty="0">
              <a:latin typeface="微软雅黑" pitchFamily="34" charset="-122"/>
              <a:ea typeface="微软雅黑" pitchFamily="34" charset="-122"/>
            </a:endParaRPr>
          </a:p>
        </p:txBody>
      </p:sp>
      <p:cxnSp>
        <p:nvCxnSpPr>
          <p:cNvPr id="6" name="Connector 6"/>
          <p:cNvCxnSpPr/>
          <p:nvPr/>
        </p:nvCxnSpPr>
        <p:spPr>
          <a:xfrm flipV="1">
            <a:off x="1016000" y="1954915"/>
            <a:ext cx="3414110" cy="7875"/>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016001" y="2159877"/>
            <a:ext cx="2942682" cy="3538396"/>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三性统一的原则框架</a:t>
            </a:r>
            <a:r>
              <a:rPr lang="zh-CN" altLang="en-US" sz="1600" dirty="0" smtClean="0">
                <a:latin typeface="微软雅黑"/>
                <a:ea typeface="微软雅黑"/>
                <a:cs typeface="微软雅黑"/>
                <a:sym typeface="微软雅黑"/>
              </a:rPr>
              <a:t>揭示一</a:t>
            </a:r>
            <a:r>
              <a:rPr lang="zh-CN" altLang="en-US" sz="1600" dirty="0" smtClean="0">
                <a:latin typeface="微软雅黑"/>
                <a:ea typeface="微软雅黑"/>
                <a:cs typeface="微软雅黑"/>
                <a:sym typeface="微软雅黑"/>
              </a:rPr>
              <a:t>个动态循环过程</a:t>
            </a:r>
            <a:r>
              <a:rPr lang="zh-CN" altLang="en-US" sz="1600" dirty="0" smtClean="0">
                <a:latin typeface="微软雅黑"/>
                <a:ea typeface="微软雅黑"/>
                <a:cs typeface="微软雅黑"/>
                <a:sym typeface="微软雅黑"/>
              </a:rPr>
              <a:t>：科学性</a:t>
            </a:r>
            <a:r>
              <a:rPr lang="zh-CN" altLang="en-US" sz="1600" dirty="0" smtClean="0">
                <a:latin typeface="微软雅黑"/>
                <a:ea typeface="微软雅黑"/>
                <a:cs typeface="微软雅黑"/>
                <a:sym typeface="微软雅黑"/>
              </a:rPr>
              <a:t>认知通过逻辑性</a:t>
            </a:r>
            <a:r>
              <a:rPr lang="zh-CN" altLang="en-US" sz="1600" dirty="0" smtClean="0">
                <a:latin typeface="微软雅黑"/>
                <a:ea typeface="微软雅黑"/>
                <a:cs typeface="微软雅黑"/>
                <a:sym typeface="微软雅黑"/>
              </a:rPr>
              <a:t>方法转化</a:t>
            </a:r>
            <a:r>
              <a:rPr lang="zh-CN" altLang="en-US" sz="1600" dirty="0" smtClean="0">
                <a:latin typeface="微软雅黑"/>
                <a:ea typeface="微软雅黑"/>
                <a:cs typeface="微软雅黑"/>
                <a:sym typeface="微软雅黑"/>
              </a:rPr>
              <a:t>为指导性行动</a:t>
            </a:r>
            <a:r>
              <a:rPr lang="zh-CN" altLang="en-US" sz="1600" dirty="0" smtClean="0">
                <a:latin typeface="微软雅黑"/>
                <a:ea typeface="微软雅黑"/>
                <a:cs typeface="微软雅黑"/>
                <a:sym typeface="微软雅黑"/>
              </a:rPr>
              <a:t>；指导</a:t>
            </a:r>
            <a:r>
              <a:rPr lang="zh-CN" altLang="en-US" sz="1600" dirty="0" smtClean="0">
                <a:latin typeface="微软雅黑"/>
                <a:ea typeface="微软雅黑"/>
                <a:cs typeface="微软雅黑"/>
                <a:sym typeface="微软雅黑"/>
              </a:rPr>
              <a:t>实践的效果（如发现新问题、总结新经验）</a:t>
            </a:r>
            <a:r>
              <a:rPr lang="zh-CN" altLang="en-US" sz="1600" dirty="0" smtClean="0">
                <a:latin typeface="微软雅黑"/>
                <a:ea typeface="微软雅黑"/>
                <a:cs typeface="微软雅黑"/>
                <a:sym typeface="微软雅黑"/>
              </a:rPr>
              <a:t>又反过来</a:t>
            </a:r>
            <a:r>
              <a:rPr lang="zh-CN" altLang="en-US" sz="1600" dirty="0" smtClean="0">
                <a:latin typeface="微软雅黑"/>
                <a:ea typeface="微软雅黑"/>
                <a:cs typeface="微软雅黑"/>
                <a:sym typeface="微软雅黑"/>
              </a:rPr>
              <a:t>验证、丰富和发展科学认知与逻辑结构，推动整个原则体系演进。科学性使其立得住，逻辑性使其走得通，指导性使其用得好，由此共同构成了审计工作专业化、规范化的坚实</a:t>
            </a:r>
            <a:r>
              <a:rPr lang="zh-CN" altLang="en-US" sz="1600" dirty="0" smtClean="0">
                <a:latin typeface="微软雅黑"/>
                <a:ea typeface="微软雅黑"/>
                <a:cs typeface="微软雅黑"/>
                <a:sym typeface="微软雅黑"/>
              </a:rPr>
              <a:t>基石。</a:t>
            </a:r>
            <a:endParaRPr lang="en-US" sz="16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2"/>
          <p:cNvSpPr/>
          <p:nvPr/>
        </p:nvSpPr>
        <p:spPr>
          <a:xfrm>
            <a:off x="504498" y="508872"/>
            <a:ext cx="10310648"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审计原则的科学性、逻辑性与指导性</a:t>
            </a:r>
            <a:endParaRPr lang="en-US" sz="1100" dirty="0"/>
          </a:p>
        </p:txBody>
      </p:sp>
      <p:pic>
        <p:nvPicPr>
          <p:cNvPr id="2" name="图片 1"/>
          <p:cNvPicPr>
            <a:picLocks noChangeAspect="1"/>
          </p:cNvPicPr>
          <p:nvPr/>
        </p:nvPicPr>
        <p:blipFill>
          <a:blip r:embed="rId6"/>
          <a:stretch>
            <a:fillRect/>
          </a:stretch>
        </p:blipFill>
        <p:spPr>
          <a:xfrm>
            <a:off x="4370549" y="1757273"/>
            <a:ext cx="7512758" cy="4202094"/>
          </a:xfrm>
          <a:prstGeom prst="rect">
            <a:avLst/>
          </a:prstGeo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第二节 责任导向原则与应用场景</a:t>
            </a:r>
            <a:endParaRPr lang="en-US" sz="1100" dirty="0"/>
          </a:p>
        </p:txBody>
      </p:sp>
      <p:sp>
        <p:nvSpPr>
          <p:cNvPr id="3" name="AutoShape 3"/>
          <p:cNvSpPr/>
          <p:nvPr/>
        </p:nvSpPr>
        <p:spPr>
          <a:xfrm>
            <a:off x="762000" y="1603704"/>
            <a:ext cx="5143500" cy="4318000"/>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44466" y="2082800"/>
            <a:ext cx="355600" cy="355600"/>
          </a:xfrm>
          <a:prstGeom prst="rect">
            <a:avLst/>
          </a:prstGeom>
        </p:spPr>
      </p:pic>
      <p:sp>
        <p:nvSpPr>
          <p:cNvPr id="5" name="AutoShape 5"/>
          <p:cNvSpPr/>
          <p:nvPr/>
        </p:nvSpPr>
        <p:spPr>
          <a:xfrm>
            <a:off x="1488966" y="1879600"/>
            <a:ext cx="4162534" cy="762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相关性原则</a:t>
            </a:r>
            <a:endParaRPr lang="en-US" sz="2000" dirty="0"/>
          </a:p>
        </p:txBody>
      </p:sp>
      <p:cxnSp>
        <p:nvCxnSpPr>
          <p:cNvPr id="6" name="Connector 6"/>
          <p:cNvCxnSpPr/>
          <p:nvPr/>
        </p:nvCxnSpPr>
        <p:spPr>
          <a:xfrm rot="-9418">
            <a:off x="1016009" y="2660650"/>
            <a:ext cx="4635517"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16000" y="2921000"/>
            <a:ext cx="304800" cy="304800"/>
          </a:xfrm>
          <a:prstGeom prst="rect">
            <a:avLst/>
          </a:prstGeom>
        </p:spPr>
      </p:pic>
      <p:sp>
        <p:nvSpPr>
          <p:cNvPr id="8" name="AutoShape 8"/>
          <p:cNvSpPr/>
          <p:nvPr/>
        </p:nvSpPr>
        <p:spPr>
          <a:xfrm>
            <a:off x="1397000" y="2396359"/>
            <a:ext cx="4254500" cy="1592299"/>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相关性原则是指审计事项必须与领导干部履行经济责任的行为和后果存在逻辑</a:t>
            </a:r>
            <a:r>
              <a:rPr lang="zh-CN" altLang="en-US" sz="1600" dirty="0" smtClean="0">
                <a:latin typeface="微软雅黑"/>
                <a:ea typeface="微软雅黑"/>
                <a:cs typeface="微软雅黑"/>
                <a:sym typeface="微软雅黑"/>
              </a:rPr>
              <a:t>关联。</a:t>
            </a:r>
            <a:endParaRPr lang="en-US" sz="1600" i="0" u="none" strike="noStrike" dirty="0">
              <a:solidFill>
                <a:srgbClr val="000000"/>
              </a:solidFill>
              <a:latin typeface="微软雅黑"/>
              <a:ea typeface="微软雅黑"/>
              <a:cs typeface="微软雅黑"/>
              <a:sym typeface="微软雅黑"/>
            </a:endParaRPr>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988658"/>
            <a:ext cx="304800" cy="304800"/>
          </a:xfrm>
          <a:prstGeom prst="rect">
            <a:avLst/>
          </a:prstGeom>
        </p:spPr>
      </p:pic>
      <p:sp>
        <p:nvSpPr>
          <p:cNvPr id="10" name="AutoShape 10"/>
          <p:cNvSpPr/>
          <p:nvPr/>
        </p:nvSpPr>
        <p:spPr>
          <a:xfrm>
            <a:off x="1397000" y="3941379"/>
            <a:ext cx="4254500" cy="1516117"/>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逻辑关联或权责关联的关键点包括：①时间</a:t>
            </a:r>
            <a:r>
              <a:rPr lang="zh-CN" altLang="en-US" sz="1600" dirty="0" smtClean="0">
                <a:latin typeface="微软雅黑"/>
                <a:ea typeface="微软雅黑"/>
                <a:cs typeface="微软雅黑"/>
                <a:sym typeface="微软雅黑"/>
              </a:rPr>
              <a:t>相关性</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行为</a:t>
            </a:r>
            <a:r>
              <a:rPr lang="zh-CN" altLang="en-US" sz="1600" dirty="0" smtClean="0">
                <a:latin typeface="微软雅黑"/>
                <a:ea typeface="微软雅黑"/>
                <a:cs typeface="微软雅黑"/>
                <a:sym typeface="微软雅黑"/>
              </a:rPr>
              <a:t>或决策发生在领导干部任职期间内；②职权</a:t>
            </a:r>
            <a:r>
              <a:rPr lang="zh-CN" altLang="en-US" sz="1600" dirty="0" smtClean="0">
                <a:latin typeface="微软雅黑"/>
                <a:ea typeface="微软雅黑"/>
                <a:cs typeface="微软雅黑"/>
                <a:sym typeface="微软雅黑"/>
              </a:rPr>
              <a:t>相关性</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属于</a:t>
            </a:r>
            <a:r>
              <a:rPr lang="zh-CN" altLang="en-US" sz="1600" dirty="0" smtClean="0">
                <a:latin typeface="微软雅黑"/>
                <a:ea typeface="微软雅黑"/>
                <a:cs typeface="微软雅黑"/>
                <a:sym typeface="微软雅黑"/>
              </a:rPr>
              <a:t>其法定职责或授权管辖范围；③因果</a:t>
            </a:r>
            <a:r>
              <a:rPr lang="zh-CN" altLang="en-US" sz="1600" dirty="0" smtClean="0">
                <a:latin typeface="微软雅黑"/>
                <a:ea typeface="微软雅黑"/>
                <a:cs typeface="微软雅黑"/>
                <a:sym typeface="微软雅黑"/>
              </a:rPr>
              <a:t>相关性</a:t>
            </a:r>
            <a:r>
              <a:rPr lang="en-US" altLang="zh-CN" sz="1600" dirty="0" smtClean="0">
                <a:latin typeface="微软雅黑"/>
                <a:ea typeface="微软雅黑"/>
                <a:cs typeface="微软雅黑"/>
                <a:sym typeface="微软雅黑"/>
              </a:rPr>
              <a:t>——</a:t>
            </a:r>
            <a:r>
              <a:rPr lang="zh-CN" altLang="en-US" sz="1600" dirty="0" smtClean="0">
                <a:latin typeface="微软雅黑"/>
                <a:ea typeface="微软雅黑"/>
                <a:cs typeface="微软雅黑"/>
                <a:sym typeface="微软雅黑"/>
              </a:rPr>
              <a:t>其</a:t>
            </a:r>
            <a:r>
              <a:rPr lang="zh-CN" altLang="en-US" sz="1600" dirty="0" smtClean="0">
                <a:latin typeface="微软雅黑"/>
                <a:ea typeface="微软雅黑"/>
                <a:cs typeface="微软雅黑"/>
                <a:sym typeface="微软雅黑"/>
              </a:rPr>
              <a:t>行为直接</a:t>
            </a:r>
            <a:r>
              <a:rPr lang="zh-CN" altLang="en-US" sz="1600" dirty="0" smtClean="0">
                <a:latin typeface="微软雅黑"/>
                <a:ea typeface="微软雅黑"/>
                <a:cs typeface="微软雅黑"/>
                <a:sym typeface="微软雅黑"/>
              </a:rPr>
              <a:t>导致特定</a:t>
            </a:r>
            <a:r>
              <a:rPr lang="zh-CN" altLang="en-US" sz="1600" dirty="0" smtClean="0">
                <a:latin typeface="微软雅黑"/>
                <a:ea typeface="微软雅黑"/>
                <a:cs typeface="微软雅黑"/>
                <a:sym typeface="微软雅黑"/>
              </a:rPr>
              <a:t>的经济后果。</a:t>
            </a:r>
            <a:endParaRPr lang="en-US" sz="1600" i="0" u="none" strike="noStrike" dirty="0">
              <a:solidFill>
                <a:srgbClr val="000000"/>
              </a:solidFill>
              <a:latin typeface="微软雅黑"/>
              <a:ea typeface="微软雅黑"/>
              <a:cs typeface="微软雅黑"/>
              <a:sym typeface="微软雅黑"/>
            </a:endParaRPr>
          </a:p>
        </p:txBody>
      </p:sp>
      <p:sp>
        <p:nvSpPr>
          <p:cNvPr id="11" name="AutoShape 11"/>
          <p:cNvSpPr/>
          <p:nvPr/>
        </p:nvSpPr>
        <p:spPr>
          <a:xfrm>
            <a:off x="6258034" y="1603704"/>
            <a:ext cx="5143500" cy="4318000"/>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540500" y="2106470"/>
            <a:ext cx="355600" cy="355600"/>
          </a:xfrm>
          <a:prstGeom prst="rect">
            <a:avLst/>
          </a:prstGeom>
        </p:spPr>
      </p:pic>
      <p:sp>
        <p:nvSpPr>
          <p:cNvPr id="13" name="AutoShape 13"/>
          <p:cNvSpPr/>
          <p:nvPr/>
        </p:nvSpPr>
        <p:spPr>
          <a:xfrm>
            <a:off x="6985000" y="1879600"/>
            <a:ext cx="4191000" cy="762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匹配性原则</a:t>
            </a:r>
            <a:endParaRPr lang="en-US" sz="2000" dirty="0"/>
          </a:p>
        </p:txBody>
      </p:sp>
      <p:cxnSp>
        <p:nvCxnSpPr>
          <p:cNvPr id="14" name="Connector 14"/>
          <p:cNvCxnSpPr/>
          <p:nvPr/>
        </p:nvCxnSpPr>
        <p:spPr>
          <a:xfrm rot="-9418">
            <a:off x="6540509" y="2660650"/>
            <a:ext cx="4635517"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6540500" y="2921000"/>
            <a:ext cx="304800" cy="304800"/>
          </a:xfrm>
          <a:prstGeom prst="rect">
            <a:avLst/>
          </a:prstGeom>
        </p:spPr>
      </p:pic>
      <p:sp>
        <p:nvSpPr>
          <p:cNvPr id="16" name="AutoShape 16"/>
          <p:cNvSpPr/>
          <p:nvPr/>
        </p:nvSpPr>
        <p:spPr>
          <a:xfrm>
            <a:off x="6921500" y="2664372"/>
            <a:ext cx="4254500" cy="1034393"/>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匹配性原则是指审计内容必须与领导干部的职务性质、职责分工和职权范围相</a:t>
            </a:r>
            <a:r>
              <a:rPr lang="zh-CN" altLang="en-US" sz="1600" dirty="0" smtClean="0">
                <a:latin typeface="微软雅黑"/>
                <a:ea typeface="微软雅黑"/>
                <a:cs typeface="微软雅黑"/>
                <a:sym typeface="微软雅黑"/>
              </a:rPr>
              <a:t>匹配。</a:t>
            </a:r>
            <a:endParaRPr lang="en-US" sz="1600" i="0" u="none" strike="noStrike" dirty="0">
              <a:solidFill>
                <a:srgbClr val="000000"/>
              </a:solidFill>
              <a:latin typeface="微软雅黑"/>
              <a:ea typeface="微软雅黑"/>
              <a:cs typeface="微软雅黑"/>
              <a:sym typeface="微软雅黑"/>
            </a:endParaRPr>
          </a:p>
        </p:txBody>
      </p:sp>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6540500" y="3862530"/>
            <a:ext cx="304800" cy="304800"/>
          </a:xfrm>
          <a:prstGeom prst="rect">
            <a:avLst/>
          </a:prstGeom>
        </p:spPr>
      </p:pic>
      <p:sp>
        <p:nvSpPr>
          <p:cNvPr id="18" name="AutoShape 18"/>
          <p:cNvSpPr/>
          <p:nvPr/>
        </p:nvSpPr>
        <p:spPr>
          <a:xfrm>
            <a:off x="6921500" y="3988674"/>
            <a:ext cx="4254500" cy="1230098"/>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核心内涵就是审计意见必须与领导干部的职权范围、责任边界相匹配，评价</a:t>
            </a:r>
            <a:r>
              <a:rPr lang="zh-CN" altLang="en-US" sz="1600" dirty="0" smtClean="0">
                <a:latin typeface="微软雅黑"/>
                <a:ea typeface="微软雅黑"/>
                <a:cs typeface="微软雅黑"/>
                <a:sym typeface="微软雅黑"/>
              </a:rPr>
              <a:t>其应</a:t>
            </a:r>
            <a:r>
              <a:rPr lang="zh-CN" altLang="en-US" sz="1600" dirty="0" smtClean="0">
                <a:latin typeface="微软雅黑"/>
                <a:ea typeface="微软雅黑"/>
                <a:cs typeface="微软雅黑"/>
                <a:sym typeface="微软雅黑"/>
              </a:rPr>
              <a:t>尽之</a:t>
            </a:r>
            <a:r>
              <a:rPr lang="zh-CN" altLang="en-US" sz="1600" dirty="0" smtClean="0">
                <a:latin typeface="微软雅黑"/>
                <a:ea typeface="微软雅黑"/>
                <a:cs typeface="微软雅黑"/>
                <a:sym typeface="微软雅黑"/>
              </a:rPr>
              <a:t>责，</a:t>
            </a:r>
            <a:r>
              <a:rPr lang="zh-CN" altLang="en-US" sz="1600" dirty="0" smtClean="0">
                <a:latin typeface="微软雅黑"/>
                <a:ea typeface="微软雅黑"/>
                <a:cs typeface="微软雅黑"/>
                <a:sym typeface="微软雅黑"/>
              </a:rPr>
              <a:t>不无限扩大，也不随意缩小，这是责任界定的</a:t>
            </a:r>
            <a:r>
              <a:rPr lang="zh-CN" altLang="en-US" sz="1600" dirty="0" smtClean="0">
                <a:latin typeface="微软雅黑"/>
                <a:ea typeface="微软雅黑"/>
                <a:cs typeface="微软雅黑"/>
                <a:sym typeface="微软雅黑"/>
              </a:rPr>
              <a:t>“定位仪”或</a:t>
            </a:r>
            <a:r>
              <a:rPr lang="zh-CN" altLang="en-US" sz="1600" dirty="0" smtClean="0">
                <a:latin typeface="微软雅黑"/>
                <a:ea typeface="微软雅黑"/>
                <a:cs typeface="微软雅黑"/>
                <a:sym typeface="微软雅黑"/>
              </a:rPr>
              <a:t>审计评价的“定盘星”，是“权责一致”在衡量尺度上的具体化。</a:t>
            </a:r>
            <a:endParaRPr lang="en-US" sz="1600" i="0" u="none" strike="noStrike" dirty="0">
              <a:solidFill>
                <a:srgbClr val="000000"/>
              </a:solidFill>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第三节 质量引领原则与应用场景</a:t>
            </a:r>
            <a:endParaRPr lang="en-US" sz="1100" dirty="0"/>
          </a:p>
        </p:txBody>
      </p:sp>
      <p:sp>
        <p:nvSpPr>
          <p:cNvPr id="3" name="AutoShape 3"/>
          <p:cNvSpPr/>
          <p:nvPr/>
        </p:nvSpPr>
        <p:spPr>
          <a:xfrm>
            <a:off x="762000" y="1603704"/>
            <a:ext cx="5143500" cy="4318000"/>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28700" y="2082800"/>
            <a:ext cx="355600" cy="355600"/>
          </a:xfrm>
          <a:prstGeom prst="rect">
            <a:avLst/>
          </a:prstGeom>
        </p:spPr>
      </p:pic>
      <p:sp>
        <p:nvSpPr>
          <p:cNvPr id="5" name="AutoShape 5"/>
          <p:cNvSpPr/>
          <p:nvPr/>
        </p:nvSpPr>
        <p:spPr>
          <a:xfrm>
            <a:off x="1460500" y="1879600"/>
            <a:ext cx="4191000" cy="762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实质性原则</a:t>
            </a:r>
            <a:endParaRPr lang="en-US" sz="2000" dirty="0"/>
          </a:p>
        </p:txBody>
      </p:sp>
      <p:cxnSp>
        <p:nvCxnSpPr>
          <p:cNvPr id="6" name="Connector 6"/>
          <p:cNvCxnSpPr/>
          <p:nvPr/>
        </p:nvCxnSpPr>
        <p:spPr>
          <a:xfrm rot="-9418">
            <a:off x="1016009" y="2660650"/>
            <a:ext cx="4635517"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16000" y="2921000"/>
            <a:ext cx="304800" cy="304800"/>
          </a:xfrm>
          <a:prstGeom prst="rect">
            <a:avLst/>
          </a:prstGeom>
        </p:spPr>
      </p:pic>
      <p:sp>
        <p:nvSpPr>
          <p:cNvPr id="8" name="AutoShape 8"/>
          <p:cNvSpPr/>
          <p:nvPr/>
        </p:nvSpPr>
        <p:spPr>
          <a:xfrm>
            <a:off x="1397000" y="2758966"/>
            <a:ext cx="4254500" cy="1647934"/>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实质性原则是指审计应穿透表面形式，关注经济决策、经营管理、执行行为的经济实质、风险实质和后果</a:t>
            </a:r>
            <a:r>
              <a:rPr lang="zh-CN" altLang="en-US" sz="1600" dirty="0" smtClean="0">
                <a:latin typeface="微软雅黑"/>
                <a:ea typeface="微软雅黑"/>
                <a:cs typeface="微软雅黑"/>
                <a:sym typeface="微软雅黑"/>
              </a:rPr>
              <a:t>实质，不仅</a:t>
            </a:r>
            <a:r>
              <a:rPr lang="zh-CN" altLang="en-US" sz="1600" dirty="0" smtClean="0">
                <a:latin typeface="微软雅黑"/>
                <a:ea typeface="微软雅黑"/>
                <a:cs typeface="微软雅黑"/>
                <a:sym typeface="微软雅黑"/>
              </a:rPr>
              <a:t>看程序是否合规，</a:t>
            </a:r>
            <a:r>
              <a:rPr lang="zh-CN" altLang="en-US" sz="1600" dirty="0" smtClean="0">
                <a:latin typeface="微软雅黑"/>
                <a:ea typeface="微软雅黑"/>
                <a:cs typeface="微软雅黑"/>
                <a:sym typeface="微软雅黑"/>
              </a:rPr>
              <a:t>更看</a:t>
            </a:r>
            <a:r>
              <a:rPr lang="zh-CN" altLang="en-US" sz="1600" dirty="0" smtClean="0">
                <a:latin typeface="微软雅黑"/>
                <a:ea typeface="微软雅黑"/>
                <a:cs typeface="微软雅黑"/>
                <a:sym typeface="微软雅黑"/>
              </a:rPr>
              <a:t>决策是否科学、绩效是否低下、是否存在重大风险隐患等。</a:t>
            </a:r>
            <a:endParaRPr lang="en-US" sz="1600" i="0" u="none" strike="noStrike" dirty="0">
              <a:solidFill>
                <a:srgbClr val="000000"/>
              </a:solidFill>
              <a:latin typeface="微软雅黑"/>
              <a:ea typeface="微软雅黑"/>
              <a:cs typeface="微软雅黑"/>
              <a:sym typeface="微软雅黑"/>
            </a:endParaRPr>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4553149"/>
            <a:ext cx="304800" cy="304800"/>
          </a:xfrm>
          <a:prstGeom prst="rect">
            <a:avLst/>
          </a:prstGeom>
        </p:spPr>
      </p:pic>
      <p:sp>
        <p:nvSpPr>
          <p:cNvPr id="10" name="AutoShape 10"/>
          <p:cNvSpPr/>
          <p:nvPr/>
        </p:nvSpPr>
        <p:spPr>
          <a:xfrm>
            <a:off x="1397000" y="4209393"/>
            <a:ext cx="4254500" cy="1466193"/>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实质性问题通常涉及：①重大决策失误导致巨额损失；②严重违法违规行为；③体制机制</a:t>
            </a:r>
            <a:r>
              <a:rPr lang="zh-CN" altLang="en-US" sz="1600" dirty="0" smtClean="0">
                <a:latin typeface="微软雅黑"/>
                <a:ea typeface="微软雅黑"/>
                <a:cs typeface="微软雅黑"/>
                <a:sym typeface="微软雅黑"/>
              </a:rPr>
              <a:t>缺陷影响</a:t>
            </a:r>
            <a:r>
              <a:rPr lang="zh-CN" altLang="en-US" sz="1600" dirty="0" smtClean="0">
                <a:latin typeface="微软雅黑"/>
                <a:ea typeface="微软雅黑"/>
                <a:cs typeface="微软雅黑"/>
                <a:sym typeface="微软雅黑"/>
              </a:rPr>
              <a:t>长期健康发展；④</a:t>
            </a:r>
            <a:r>
              <a:rPr lang="zh-CN" altLang="en-US" sz="1600" dirty="0" smtClean="0">
                <a:latin typeface="微软雅黑"/>
                <a:ea typeface="微软雅黑"/>
                <a:cs typeface="微软雅黑"/>
                <a:sym typeface="微软雅黑"/>
              </a:rPr>
              <a:t>重大风险</a:t>
            </a:r>
            <a:r>
              <a:rPr lang="zh-CN" altLang="en-US" sz="1600" dirty="0" smtClean="0">
                <a:latin typeface="微软雅黑"/>
                <a:ea typeface="微软雅黑"/>
                <a:cs typeface="微软雅黑"/>
                <a:sym typeface="微软雅黑"/>
              </a:rPr>
              <a:t>隐患等。</a:t>
            </a:r>
            <a:endParaRPr lang="en-US" sz="1600" i="0" u="none" strike="noStrike" dirty="0">
              <a:solidFill>
                <a:srgbClr val="000000"/>
              </a:solidFill>
              <a:latin typeface="微软雅黑"/>
              <a:ea typeface="微软雅黑"/>
              <a:cs typeface="微软雅黑"/>
              <a:sym typeface="微软雅黑"/>
            </a:endParaRPr>
          </a:p>
        </p:txBody>
      </p:sp>
      <p:sp>
        <p:nvSpPr>
          <p:cNvPr id="11" name="AutoShape 11"/>
          <p:cNvSpPr/>
          <p:nvPr/>
        </p:nvSpPr>
        <p:spPr>
          <a:xfrm>
            <a:off x="6254969" y="1635235"/>
            <a:ext cx="5143500" cy="4318000"/>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574199" y="2100317"/>
            <a:ext cx="355600" cy="355600"/>
          </a:xfrm>
          <a:prstGeom prst="rect">
            <a:avLst/>
          </a:prstGeom>
        </p:spPr>
      </p:pic>
      <p:sp>
        <p:nvSpPr>
          <p:cNvPr id="13" name="AutoShape 13"/>
          <p:cNvSpPr/>
          <p:nvPr/>
        </p:nvSpPr>
        <p:spPr>
          <a:xfrm>
            <a:off x="6985000" y="1879600"/>
            <a:ext cx="4191000" cy="762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确定性原则</a:t>
            </a:r>
            <a:endParaRPr lang="en-US" sz="2000" dirty="0"/>
          </a:p>
        </p:txBody>
      </p:sp>
      <p:cxnSp>
        <p:nvCxnSpPr>
          <p:cNvPr id="14" name="Connector 14"/>
          <p:cNvCxnSpPr/>
          <p:nvPr/>
        </p:nvCxnSpPr>
        <p:spPr>
          <a:xfrm rot="-9418">
            <a:off x="6540509" y="2660650"/>
            <a:ext cx="4635517"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6540500" y="2921000"/>
            <a:ext cx="304800" cy="304800"/>
          </a:xfrm>
          <a:prstGeom prst="rect">
            <a:avLst/>
          </a:prstGeom>
        </p:spPr>
      </p:pic>
      <p:sp>
        <p:nvSpPr>
          <p:cNvPr id="16" name="AutoShape 16"/>
          <p:cNvSpPr/>
          <p:nvPr/>
        </p:nvSpPr>
        <p:spPr>
          <a:xfrm>
            <a:off x="6921500" y="2664372"/>
            <a:ext cx="4254500" cy="132430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确定性原则是指审计认定的事实必须清晰、明确，并得到充分、适当的审计证据支持，经得起检验和推敲。</a:t>
            </a:r>
            <a:endParaRPr lang="en-US" sz="1600" i="0" u="none" strike="noStrike" dirty="0">
              <a:solidFill>
                <a:srgbClr val="000000"/>
              </a:solidFill>
              <a:latin typeface="微软雅黑"/>
              <a:ea typeface="微软雅黑"/>
              <a:cs typeface="微软雅黑"/>
              <a:sym typeface="微软雅黑"/>
            </a:endParaRPr>
          </a:p>
        </p:txBody>
      </p:sp>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6572031" y="4437608"/>
            <a:ext cx="304800" cy="304800"/>
          </a:xfrm>
          <a:prstGeom prst="rect">
            <a:avLst/>
          </a:prstGeom>
        </p:spPr>
      </p:pic>
      <p:sp>
        <p:nvSpPr>
          <p:cNvPr id="18" name="AutoShape 18"/>
          <p:cNvSpPr/>
          <p:nvPr/>
        </p:nvSpPr>
        <p:spPr>
          <a:xfrm>
            <a:off x="6921500" y="3988673"/>
            <a:ext cx="4254500" cy="1990397"/>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这是“客观公正”的硬性要求，也是审计报告具有权威性和可接受性的基石，属于审计</a:t>
            </a:r>
            <a:r>
              <a:rPr lang="zh-CN" altLang="en-US" sz="1600" dirty="0" smtClean="0">
                <a:latin typeface="微软雅黑"/>
                <a:ea typeface="微软雅黑"/>
                <a:cs typeface="微软雅黑"/>
                <a:sym typeface="微软雅黑"/>
              </a:rPr>
              <a:t>质量的</a:t>
            </a:r>
            <a:r>
              <a:rPr lang="zh-CN" altLang="en-US" sz="1600" dirty="0" smtClean="0">
                <a:latin typeface="微软雅黑"/>
                <a:ea typeface="微软雅黑"/>
                <a:cs typeface="微软雅黑"/>
                <a:sym typeface="微软雅黑"/>
              </a:rPr>
              <a:t>“压舱石”。对于存疑的、证据链不完整的事项，应予以排除或客观披露其不确定性。</a:t>
            </a:r>
            <a:endParaRPr lang="en-US" sz="1600" i="0" u="none" strike="noStrike" dirty="0">
              <a:solidFill>
                <a:srgbClr val="000000"/>
              </a:solidFill>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第四节 履职评价原则与应用场景</a:t>
            </a:r>
            <a:endParaRPr lang="en-US" sz="1100" dirty="0"/>
          </a:p>
        </p:txBody>
      </p:sp>
      <p:sp>
        <p:nvSpPr>
          <p:cNvPr id="3" name="AutoShape 3"/>
          <p:cNvSpPr/>
          <p:nvPr/>
        </p:nvSpPr>
        <p:spPr>
          <a:xfrm>
            <a:off x="762000" y="1603704"/>
            <a:ext cx="5143500" cy="4318000"/>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50042" y="2082362"/>
            <a:ext cx="355600" cy="355600"/>
          </a:xfrm>
          <a:prstGeom prst="rect">
            <a:avLst/>
          </a:prstGeom>
        </p:spPr>
      </p:pic>
      <p:sp>
        <p:nvSpPr>
          <p:cNvPr id="5" name="AutoShape 5"/>
          <p:cNvSpPr/>
          <p:nvPr/>
        </p:nvSpPr>
        <p:spPr>
          <a:xfrm>
            <a:off x="1460500" y="1879600"/>
            <a:ext cx="4191000" cy="762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重要性原则</a:t>
            </a:r>
            <a:endParaRPr lang="en-US" sz="2000" dirty="0"/>
          </a:p>
        </p:txBody>
      </p:sp>
      <p:cxnSp>
        <p:nvCxnSpPr>
          <p:cNvPr id="6" name="Connector 6"/>
          <p:cNvCxnSpPr/>
          <p:nvPr/>
        </p:nvCxnSpPr>
        <p:spPr>
          <a:xfrm rot="-9418">
            <a:off x="1016009" y="2660650"/>
            <a:ext cx="4635517"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16000" y="2921000"/>
            <a:ext cx="304800" cy="304800"/>
          </a:xfrm>
          <a:prstGeom prst="rect">
            <a:avLst/>
          </a:prstGeom>
        </p:spPr>
      </p:pic>
      <p:sp>
        <p:nvSpPr>
          <p:cNvPr id="8" name="AutoShape 8"/>
          <p:cNvSpPr/>
          <p:nvPr/>
        </p:nvSpPr>
        <p:spPr>
          <a:xfrm>
            <a:off x="1397000" y="2396359"/>
            <a:ext cx="4254500" cy="201054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重要性原则指优先关注和报告对经济责任影响最大的事项，是实质性原则的延伸和</a:t>
            </a:r>
            <a:r>
              <a:rPr lang="zh-CN" altLang="en-US" sz="1600" dirty="0" smtClean="0">
                <a:latin typeface="微软雅黑"/>
                <a:ea typeface="微软雅黑"/>
                <a:cs typeface="微软雅黑"/>
                <a:sym typeface="微软雅黑"/>
              </a:rPr>
              <a:t>应用、审计</a:t>
            </a:r>
            <a:r>
              <a:rPr lang="zh-CN" altLang="en-US" sz="1600" dirty="0" smtClean="0">
                <a:latin typeface="微软雅黑"/>
                <a:ea typeface="微软雅黑"/>
                <a:cs typeface="微软雅黑"/>
                <a:sym typeface="微软雅黑"/>
              </a:rPr>
              <a:t>报告的“编辑守则”，用以确保重点突出、层次分明，向报告使用者传递最关键的信息。</a:t>
            </a:r>
            <a:endParaRPr lang="en-US" sz="1600" i="0" u="none" strike="noStrike" dirty="0">
              <a:solidFill>
                <a:srgbClr val="000000"/>
              </a:solidFill>
              <a:latin typeface="微软雅黑"/>
              <a:ea typeface="微软雅黑"/>
              <a:cs typeface="微软雅黑"/>
              <a:sym typeface="微软雅黑"/>
            </a:endParaRPr>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4268952"/>
            <a:ext cx="304800" cy="304800"/>
          </a:xfrm>
          <a:prstGeom prst="rect">
            <a:avLst/>
          </a:prstGeom>
        </p:spPr>
      </p:pic>
      <p:sp>
        <p:nvSpPr>
          <p:cNvPr id="10" name="AutoShape 10"/>
          <p:cNvSpPr/>
          <p:nvPr/>
        </p:nvSpPr>
        <p:spPr>
          <a:xfrm>
            <a:off x="1397000" y="3941379"/>
            <a:ext cx="4254500" cy="18126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重要性程度需结合定量和定性等因素综合</a:t>
            </a:r>
            <a:r>
              <a:rPr lang="zh-CN" altLang="en-US" sz="1600" dirty="0" smtClean="0">
                <a:latin typeface="微软雅黑"/>
                <a:ea typeface="微软雅黑"/>
                <a:cs typeface="微软雅黑"/>
                <a:sym typeface="微软雅黑"/>
              </a:rPr>
              <a:t>判断。无论</a:t>
            </a:r>
            <a:r>
              <a:rPr lang="zh-CN" altLang="en-US" sz="1600" dirty="0" smtClean="0">
                <a:latin typeface="微软雅黑"/>
                <a:ea typeface="微软雅黑"/>
                <a:cs typeface="微软雅黑"/>
                <a:sym typeface="微软雅黑"/>
              </a:rPr>
              <a:t>金额大小，只要涉及舞弊、违反法律法规、可能引发重大风险或产生恶劣社会影响的，都视为重要事项。</a:t>
            </a:r>
            <a:endParaRPr lang="en-US" sz="1600" i="0" u="none" strike="noStrike" dirty="0">
              <a:solidFill>
                <a:srgbClr val="000000"/>
              </a:solidFill>
              <a:latin typeface="微软雅黑"/>
              <a:ea typeface="微软雅黑"/>
              <a:cs typeface="微软雅黑"/>
              <a:sym typeface="微软雅黑"/>
            </a:endParaRPr>
          </a:p>
        </p:txBody>
      </p:sp>
      <p:sp>
        <p:nvSpPr>
          <p:cNvPr id="11" name="AutoShape 11"/>
          <p:cNvSpPr/>
          <p:nvPr/>
        </p:nvSpPr>
        <p:spPr>
          <a:xfrm>
            <a:off x="6254969" y="1635235"/>
            <a:ext cx="5143500" cy="4318000"/>
          </a:xfrm>
          <a:prstGeom prst="roundRect">
            <a:avLst>
              <a:gd name="adj" fmla="val 2941"/>
            </a:avLst>
          </a:prstGeom>
          <a:solidFill>
            <a:srgbClr val="FFFFFF">
              <a:alpha val="90000"/>
            </a:srgbClr>
          </a:solidFill>
          <a:ln w="12700" cap="flat" cmpd="sng">
            <a:solidFill>
              <a:srgbClr val="00008B">
                <a:alpha val="20000"/>
              </a:srgbClr>
            </a:solidFill>
            <a:prstDash val="solid"/>
            <a:round/>
          </a:ln>
          <a:effectLst>
            <a:outerShdw blurRad="1016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584731" y="2107314"/>
            <a:ext cx="355600" cy="355600"/>
          </a:xfrm>
          <a:prstGeom prst="rect">
            <a:avLst/>
          </a:prstGeom>
        </p:spPr>
      </p:pic>
      <p:sp>
        <p:nvSpPr>
          <p:cNvPr id="13" name="AutoShape 13"/>
          <p:cNvSpPr/>
          <p:nvPr/>
        </p:nvSpPr>
        <p:spPr>
          <a:xfrm>
            <a:off x="6985000" y="1879600"/>
            <a:ext cx="4191000" cy="762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结果性原则</a:t>
            </a:r>
            <a:endParaRPr lang="en-US" sz="2000" dirty="0"/>
          </a:p>
        </p:txBody>
      </p:sp>
      <p:cxnSp>
        <p:nvCxnSpPr>
          <p:cNvPr id="14" name="Connector 14"/>
          <p:cNvCxnSpPr/>
          <p:nvPr/>
        </p:nvCxnSpPr>
        <p:spPr>
          <a:xfrm rot="-9418">
            <a:off x="6540509" y="2660650"/>
            <a:ext cx="4635517" cy="12700"/>
          </a:xfrm>
          <a:prstGeom prst="straightConnector1">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6540500" y="2921000"/>
            <a:ext cx="304800" cy="304800"/>
          </a:xfrm>
          <a:prstGeom prst="rect">
            <a:avLst/>
          </a:prstGeom>
        </p:spPr>
      </p:pic>
      <p:sp>
        <p:nvSpPr>
          <p:cNvPr id="16" name="AutoShape 16"/>
          <p:cNvSpPr/>
          <p:nvPr/>
        </p:nvSpPr>
        <p:spPr>
          <a:xfrm>
            <a:off x="6921500" y="2664372"/>
            <a:ext cx="4254500" cy="132430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结果性原则要求审计不仅要关注过程（程序合规性），更要关注领导干部行权履职的最终经济效果、社会效益和可持续影响。</a:t>
            </a:r>
            <a:endParaRPr lang="en-US" sz="1600" i="0" u="none" strike="noStrike" dirty="0">
              <a:solidFill>
                <a:srgbClr val="000000"/>
              </a:solidFill>
              <a:latin typeface="微软雅黑"/>
              <a:ea typeface="微软雅黑"/>
              <a:cs typeface="微软雅黑"/>
              <a:sym typeface="微软雅黑"/>
            </a:endParaRPr>
          </a:p>
        </p:txBody>
      </p:sp>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6540500" y="4284717"/>
            <a:ext cx="304800" cy="304800"/>
          </a:xfrm>
          <a:prstGeom prst="rect">
            <a:avLst/>
          </a:prstGeom>
        </p:spPr>
      </p:pic>
      <p:sp>
        <p:nvSpPr>
          <p:cNvPr id="18" name="AutoShape 18"/>
          <p:cNvSpPr/>
          <p:nvPr/>
        </p:nvSpPr>
        <p:spPr>
          <a:xfrm>
            <a:off x="6921500" y="3988673"/>
            <a:ext cx="4254500" cy="1419668"/>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smtClean="0">
                <a:latin typeface="微软雅黑"/>
                <a:ea typeface="微软雅黑"/>
                <a:cs typeface="微软雅黑"/>
                <a:sym typeface="微软雅黑"/>
              </a:rPr>
              <a:t>经济责任</a:t>
            </a:r>
            <a:r>
              <a:rPr lang="zh-CN" altLang="en-US" sz="1600" dirty="0" smtClean="0">
                <a:latin typeface="微软雅黑"/>
                <a:ea typeface="微软雅黑"/>
                <a:cs typeface="微软雅黑"/>
                <a:sym typeface="微软雅黑"/>
              </a:rPr>
              <a:t>审计的“落脚点”</a:t>
            </a:r>
            <a:r>
              <a:rPr lang="zh-CN" altLang="en-US" sz="1600" dirty="0" smtClean="0">
                <a:latin typeface="微软雅黑"/>
                <a:ea typeface="微软雅黑"/>
                <a:cs typeface="微软雅黑"/>
                <a:sym typeface="微软雅黑"/>
              </a:rPr>
              <a:t>是绩效导向和成果导向，关注经济活动的经济性、效率性和效果性。</a:t>
            </a:r>
            <a:endParaRPr lang="en-US" sz="1600" i="0" u="none" strike="noStrike" dirty="0">
              <a:solidFill>
                <a:srgbClr val="000000"/>
              </a:solidFill>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762001" y="1644461"/>
            <a:ext cx="3163228" cy="4535616"/>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5998" y="1913560"/>
            <a:ext cx="601040" cy="601040"/>
          </a:xfrm>
          <a:prstGeom prst="rect">
            <a:avLst/>
          </a:prstGeom>
        </p:spPr>
      </p:pic>
      <p:sp>
        <p:nvSpPr>
          <p:cNvPr id="5" name="AutoShape 5"/>
          <p:cNvSpPr/>
          <p:nvPr/>
        </p:nvSpPr>
        <p:spPr>
          <a:xfrm>
            <a:off x="1681846" y="1984262"/>
            <a:ext cx="2595873" cy="453172"/>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400" b="1" dirty="0" smtClean="0">
                <a:latin typeface="微软雅黑" pitchFamily="34" charset="-122"/>
                <a:ea typeface="微软雅黑" pitchFamily="34" charset="-122"/>
              </a:rPr>
              <a:t>原则内在关系</a:t>
            </a:r>
            <a:endParaRPr lang="en-US" sz="2400" dirty="0">
              <a:latin typeface="微软雅黑" pitchFamily="34" charset="-122"/>
              <a:ea typeface="微软雅黑" pitchFamily="34" charset="-122"/>
            </a:endParaRPr>
          </a:p>
        </p:txBody>
      </p:sp>
      <p:cxnSp>
        <p:nvCxnSpPr>
          <p:cNvPr id="6" name="Connector 6"/>
          <p:cNvCxnSpPr/>
          <p:nvPr/>
        </p:nvCxnSpPr>
        <p:spPr>
          <a:xfrm>
            <a:off x="1016000" y="2940283"/>
            <a:ext cx="1648372" cy="23634"/>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1182029" y="1722602"/>
            <a:ext cx="2419815" cy="3886461"/>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zh-CN" altLang="en-US" sz="1600" b="1" dirty="0" smtClean="0">
                <a:latin typeface="微软雅黑"/>
                <a:ea typeface="微软雅黑"/>
                <a:cs typeface="微软雅黑"/>
                <a:sym typeface="微软雅黑"/>
              </a:rPr>
              <a:t> </a:t>
            </a:r>
            <a:r>
              <a:rPr lang="zh-CN" altLang="en-US" sz="1600" b="1" dirty="0" smtClean="0">
                <a:latin typeface="微软雅黑"/>
                <a:ea typeface="微软雅黑"/>
                <a:cs typeface="微软雅黑"/>
                <a:sym typeface="微软雅黑"/>
              </a:rPr>
              <a:t> </a:t>
            </a:r>
            <a:endParaRPr lang="en-US" altLang="zh-CN" sz="1600" b="1" dirty="0" smtClean="0">
              <a:latin typeface="微软雅黑"/>
              <a:ea typeface="微软雅黑"/>
              <a:cs typeface="微软雅黑"/>
              <a:sym typeface="微软雅黑"/>
            </a:endParaRPr>
          </a:p>
          <a:p>
            <a:pPr>
              <a:lnSpc>
                <a:spcPts val="3000"/>
              </a:lnSpc>
              <a:defRPr/>
            </a:pPr>
            <a:r>
              <a:rPr lang="zh-CN" altLang="en-US" sz="1800" dirty="0" smtClean="0">
                <a:latin typeface="微软雅黑"/>
                <a:ea typeface="微软雅黑"/>
                <a:cs typeface="微软雅黑"/>
                <a:sym typeface="微软雅黑"/>
              </a:rPr>
              <a:t>不同审计原则形成了相互关联、互为支撑，能够逻辑自洽、内在衔接的闭环系统，其相互关系可通过三阶段模型加以阐释。</a:t>
            </a:r>
            <a:endParaRPr lang="en-US" sz="18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2"/>
          <p:cNvSpPr/>
          <p:nvPr/>
        </p:nvSpPr>
        <p:spPr>
          <a:xfrm>
            <a:off x="504498" y="745362"/>
            <a:ext cx="10310648"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审计原则</a:t>
            </a:r>
            <a:r>
              <a:rPr lang="zh-CN" altLang="en-US" sz="3200" b="1" dirty="0" smtClean="0">
                <a:latin typeface="微软雅黑"/>
                <a:ea typeface="微软雅黑"/>
                <a:cs typeface="微软雅黑"/>
                <a:sym typeface="微软雅黑"/>
              </a:rPr>
              <a:t>之间的</a:t>
            </a:r>
            <a:r>
              <a:rPr lang="zh-CN" altLang="en-US" sz="3200" b="1" dirty="0" smtClean="0">
                <a:latin typeface="微软雅黑"/>
                <a:ea typeface="微软雅黑"/>
                <a:cs typeface="微软雅黑"/>
                <a:sym typeface="微软雅黑"/>
              </a:rPr>
              <a:t>逻辑关系</a:t>
            </a:r>
            <a:endParaRPr lang="en-US" sz="1100" dirty="0"/>
          </a:p>
        </p:txBody>
      </p:sp>
      <p:pic>
        <p:nvPicPr>
          <p:cNvPr id="2" name="图片 1"/>
          <p:cNvPicPr>
            <a:picLocks noChangeAspect="1"/>
          </p:cNvPicPr>
          <p:nvPr/>
        </p:nvPicPr>
        <p:blipFill>
          <a:blip r:embed="rId6"/>
          <a:stretch>
            <a:fillRect/>
          </a:stretch>
        </p:blipFill>
        <p:spPr>
          <a:xfrm>
            <a:off x="4216083" y="1644460"/>
            <a:ext cx="6959935" cy="4718758"/>
          </a:xfrm>
          <a:prstGeom prst="rect">
            <a:avLst/>
          </a:prstGeo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第五节 审计原则的关联逻辑解析</a:t>
            </a:r>
            <a:endParaRPr lang="en-US" sz="1100" dirty="0"/>
          </a:p>
        </p:txBody>
      </p:sp>
      <p:sp>
        <p:nvSpPr>
          <p:cNvPr id="3" name="AutoShape 3"/>
          <p:cNvSpPr/>
          <p:nvPr/>
        </p:nvSpPr>
        <p:spPr>
          <a:xfrm>
            <a:off x="762000" y="1651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68500"/>
            <a:ext cx="508000" cy="508000"/>
          </a:xfrm>
          <a:prstGeom prst="rect">
            <a:avLst/>
          </a:prstGeom>
        </p:spPr>
      </p:pic>
      <p:sp>
        <p:nvSpPr>
          <p:cNvPr id="5" name="AutoShape 5"/>
          <p:cNvSpPr/>
          <p:nvPr/>
        </p:nvSpPr>
        <p:spPr>
          <a:xfrm>
            <a:off x="1651000" y="1841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审计原则与审计目标的关联性</a:t>
            </a:r>
            <a:endParaRPr lang="en-US" sz="1100" dirty="0"/>
          </a:p>
        </p:txBody>
      </p:sp>
      <p:sp>
        <p:nvSpPr>
          <p:cNvPr id="6" name="AutoShape 6"/>
          <p:cNvSpPr/>
          <p:nvPr/>
        </p:nvSpPr>
        <p:spPr>
          <a:xfrm>
            <a:off x="1651000" y="2222500"/>
            <a:ext cx="4064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审计目标是审计活动期望达到的最终结果和核心</a:t>
            </a:r>
            <a:r>
              <a:rPr lang="zh-CN" altLang="en-US" dirty="0" smtClean="0">
                <a:latin typeface="微软雅黑"/>
                <a:ea typeface="微软雅黑"/>
                <a:cs typeface="微软雅黑"/>
                <a:sym typeface="微软雅黑"/>
              </a:rPr>
              <a:t>指向。目标</a:t>
            </a:r>
            <a:r>
              <a:rPr lang="zh-CN" altLang="en-US" dirty="0" smtClean="0">
                <a:latin typeface="微软雅黑"/>
                <a:ea typeface="微软雅黑"/>
                <a:cs typeface="微软雅黑"/>
                <a:sym typeface="微软雅黑"/>
              </a:rPr>
              <a:t>引领原则，赋予</a:t>
            </a:r>
            <a:r>
              <a:rPr lang="zh-CN" altLang="en-US" dirty="0" smtClean="0">
                <a:latin typeface="微软雅黑"/>
                <a:ea typeface="微软雅黑"/>
                <a:cs typeface="微软雅黑"/>
                <a:sym typeface="微软雅黑"/>
              </a:rPr>
              <a:t>原则价值</a:t>
            </a:r>
            <a:r>
              <a:rPr lang="zh-CN" altLang="en-US" dirty="0" smtClean="0">
                <a:latin typeface="微软雅黑"/>
                <a:ea typeface="微软雅黑"/>
                <a:cs typeface="微软雅黑"/>
                <a:sym typeface="微软雅黑"/>
              </a:rPr>
              <a:t>意义。审计原则服务于审计目标，保障目标的实现。</a:t>
            </a:r>
            <a:endParaRPr lang="en-US" sz="1100" dirty="0"/>
          </a:p>
        </p:txBody>
      </p:sp>
      <p:sp>
        <p:nvSpPr>
          <p:cNvPr id="7" name="AutoShape 7"/>
          <p:cNvSpPr/>
          <p:nvPr/>
        </p:nvSpPr>
        <p:spPr>
          <a:xfrm>
            <a:off x="6223000" y="1651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77000" y="1968500"/>
            <a:ext cx="508000" cy="508000"/>
          </a:xfrm>
          <a:prstGeom prst="rect">
            <a:avLst/>
          </a:prstGeom>
        </p:spPr>
      </p:pic>
      <p:sp>
        <p:nvSpPr>
          <p:cNvPr id="9" name="AutoShape 9"/>
          <p:cNvSpPr/>
          <p:nvPr/>
        </p:nvSpPr>
        <p:spPr>
          <a:xfrm>
            <a:off x="7112000" y="1841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审计原则系统之间的内在逻辑关系</a:t>
            </a:r>
            <a:endParaRPr lang="en-US" sz="1100" dirty="0"/>
          </a:p>
        </p:txBody>
      </p:sp>
      <p:sp>
        <p:nvSpPr>
          <p:cNvPr id="10" name="AutoShape 10"/>
          <p:cNvSpPr/>
          <p:nvPr/>
        </p:nvSpPr>
        <p:spPr>
          <a:xfrm>
            <a:off x="7112000" y="2222500"/>
            <a:ext cx="4064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审计原则</a:t>
            </a:r>
            <a:r>
              <a:rPr lang="zh-CN" altLang="en-US" dirty="0" smtClean="0">
                <a:latin typeface="微软雅黑"/>
                <a:ea typeface="微软雅黑"/>
                <a:cs typeface="微软雅黑"/>
                <a:sym typeface="微软雅黑"/>
              </a:rPr>
              <a:t>之间是相互</a:t>
            </a:r>
            <a:r>
              <a:rPr lang="zh-CN" altLang="en-US" dirty="0" smtClean="0">
                <a:latin typeface="微软雅黑"/>
                <a:ea typeface="微软雅黑"/>
                <a:cs typeface="微软雅黑"/>
                <a:sym typeface="微软雅黑"/>
              </a:rPr>
              <a:t>关联、互为</a:t>
            </a:r>
            <a:r>
              <a:rPr lang="zh-CN" altLang="en-US" dirty="0" smtClean="0">
                <a:latin typeface="微软雅黑"/>
                <a:ea typeface="微软雅黑"/>
                <a:cs typeface="微软雅黑"/>
                <a:sym typeface="微软雅黑"/>
              </a:rPr>
              <a:t>支撑，能够</a:t>
            </a:r>
            <a:r>
              <a:rPr lang="zh-CN" altLang="en-US" dirty="0" smtClean="0">
                <a:latin typeface="微软雅黑"/>
                <a:ea typeface="微软雅黑"/>
                <a:cs typeface="微软雅黑"/>
                <a:sym typeface="微软雅黑"/>
              </a:rPr>
              <a:t>逻辑自</a:t>
            </a:r>
            <a:r>
              <a:rPr lang="zh-CN" altLang="en-US" dirty="0" smtClean="0">
                <a:latin typeface="微软雅黑"/>
                <a:ea typeface="微软雅黑"/>
                <a:cs typeface="微软雅黑"/>
                <a:sym typeface="微软雅黑"/>
              </a:rPr>
              <a:t>洽、</a:t>
            </a:r>
            <a:r>
              <a:rPr lang="zh-CN" altLang="en-US" dirty="0" smtClean="0">
                <a:latin typeface="微软雅黑"/>
                <a:ea typeface="微软雅黑"/>
                <a:cs typeface="微软雅黑"/>
                <a:sym typeface="微软雅黑"/>
              </a:rPr>
              <a:t>内在</a:t>
            </a:r>
            <a:r>
              <a:rPr lang="zh-CN" altLang="en-US" dirty="0" smtClean="0">
                <a:latin typeface="微软雅黑"/>
                <a:ea typeface="微软雅黑"/>
                <a:cs typeface="微软雅黑"/>
                <a:sym typeface="微软雅黑"/>
              </a:rPr>
              <a:t>衔接的闭环系统</a:t>
            </a:r>
            <a:r>
              <a:rPr lang="zh-CN" altLang="en-US" dirty="0" smtClean="0">
                <a:latin typeface="微软雅黑"/>
                <a:ea typeface="微软雅黑"/>
                <a:cs typeface="微软雅黑"/>
                <a:sym typeface="微软雅黑"/>
              </a:rPr>
              <a:t>。</a:t>
            </a:r>
            <a:endParaRPr lang="en-US" sz="1100" dirty="0"/>
          </a:p>
        </p:txBody>
      </p:sp>
      <p:sp>
        <p:nvSpPr>
          <p:cNvPr id="11" name="AutoShape 11"/>
          <p:cNvSpPr/>
          <p:nvPr/>
        </p:nvSpPr>
        <p:spPr>
          <a:xfrm>
            <a:off x="762000" y="3302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619500"/>
            <a:ext cx="508000" cy="508000"/>
          </a:xfrm>
          <a:prstGeom prst="rect">
            <a:avLst/>
          </a:prstGeom>
        </p:spPr>
      </p:pic>
      <p:sp>
        <p:nvSpPr>
          <p:cNvPr id="13" name="AutoShape 13"/>
          <p:cNvSpPr/>
          <p:nvPr/>
        </p:nvSpPr>
        <p:spPr>
          <a:xfrm>
            <a:off x="1651000" y="3492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审计原则与审计规律的内在联系</a:t>
            </a:r>
            <a:endParaRPr lang="en-US" sz="1100" dirty="0"/>
          </a:p>
        </p:txBody>
      </p:sp>
      <p:sp>
        <p:nvSpPr>
          <p:cNvPr id="14" name="AutoShape 14"/>
          <p:cNvSpPr/>
          <p:nvPr/>
        </p:nvSpPr>
        <p:spPr>
          <a:xfrm>
            <a:off x="1651000" y="3873500"/>
            <a:ext cx="4064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存在“规范与机理”“</a:t>
            </a:r>
            <a:r>
              <a:rPr lang="zh-CN" altLang="en-US" dirty="0" smtClean="0">
                <a:latin typeface="微软雅黑"/>
                <a:ea typeface="微软雅黑"/>
                <a:cs typeface="微软雅黑"/>
                <a:sym typeface="微软雅黑"/>
              </a:rPr>
              <a:t>应然与实然</a:t>
            </a:r>
            <a:r>
              <a:rPr lang="zh-CN" altLang="en-US" dirty="0" smtClean="0">
                <a:latin typeface="微软雅黑"/>
                <a:ea typeface="微软雅黑"/>
                <a:cs typeface="微软雅黑"/>
                <a:sym typeface="微软雅黑"/>
              </a:rPr>
              <a:t>”“指导与反映” </a:t>
            </a:r>
            <a:r>
              <a:rPr lang="zh-CN" altLang="en-US" dirty="0" smtClean="0">
                <a:latin typeface="微软雅黑"/>
                <a:ea typeface="微软雅黑"/>
                <a:cs typeface="微软雅黑"/>
                <a:sym typeface="微软雅黑"/>
              </a:rPr>
              <a:t>的辩证统一关系，它们相互依存、相互促进，共同</a:t>
            </a:r>
            <a:r>
              <a:rPr lang="zh-CN" altLang="en-US" dirty="0" smtClean="0">
                <a:latin typeface="微软雅黑"/>
                <a:ea typeface="微软雅黑"/>
                <a:cs typeface="微软雅黑"/>
                <a:sym typeface="微软雅黑"/>
              </a:rPr>
              <a:t>构成经济</a:t>
            </a:r>
            <a:r>
              <a:rPr lang="zh-CN" altLang="en-US" dirty="0" smtClean="0">
                <a:latin typeface="微软雅黑"/>
                <a:ea typeface="微软雅黑"/>
                <a:cs typeface="微软雅黑"/>
                <a:sym typeface="微软雅黑"/>
              </a:rPr>
              <a:t>责任审计实践的科学基础。</a:t>
            </a:r>
            <a:endParaRPr lang="en-US" sz="1100" dirty="0"/>
          </a:p>
        </p:txBody>
      </p:sp>
      <p:sp>
        <p:nvSpPr>
          <p:cNvPr id="15" name="AutoShape 15"/>
          <p:cNvSpPr/>
          <p:nvPr/>
        </p:nvSpPr>
        <p:spPr>
          <a:xfrm>
            <a:off x="6223000" y="3302000"/>
            <a:ext cx="5207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77000" y="3619500"/>
            <a:ext cx="508000" cy="508000"/>
          </a:xfrm>
          <a:prstGeom prst="rect">
            <a:avLst/>
          </a:prstGeom>
        </p:spPr>
      </p:pic>
      <p:sp>
        <p:nvSpPr>
          <p:cNvPr id="17" name="AutoShape 17"/>
          <p:cNvSpPr/>
          <p:nvPr/>
        </p:nvSpPr>
        <p:spPr>
          <a:xfrm>
            <a:off x="7112000" y="3492500"/>
            <a:ext cx="4064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审计原则与职业判断的辩证关系</a:t>
            </a:r>
            <a:endParaRPr lang="en-US" sz="1100" dirty="0"/>
          </a:p>
        </p:txBody>
      </p:sp>
      <p:sp>
        <p:nvSpPr>
          <p:cNvPr id="18" name="AutoShape 18"/>
          <p:cNvSpPr/>
          <p:nvPr/>
        </p:nvSpPr>
        <p:spPr>
          <a:xfrm>
            <a:off x="7112000" y="3873500"/>
            <a:ext cx="4064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审计原则为职业判断提供框架和底线，职业</a:t>
            </a:r>
            <a:r>
              <a:rPr lang="zh-CN" altLang="en-US" dirty="0" smtClean="0">
                <a:latin typeface="微软雅黑"/>
                <a:ea typeface="微软雅黑"/>
                <a:cs typeface="微软雅黑"/>
                <a:sym typeface="微软雅黑"/>
              </a:rPr>
              <a:t>判断是</a:t>
            </a:r>
            <a:r>
              <a:rPr lang="zh-CN" altLang="en-US" dirty="0" smtClean="0">
                <a:latin typeface="微软雅黑"/>
                <a:ea typeface="微软雅黑"/>
                <a:cs typeface="微软雅黑"/>
                <a:sym typeface="微软雅黑"/>
              </a:rPr>
              <a:t>审计原则在复杂情境中得以准确适用的关键手段。</a:t>
            </a:r>
            <a:endParaRPr lang="en-US" sz="1100" dirty="0"/>
          </a:p>
        </p:txBody>
      </p:sp>
      <p:sp>
        <p:nvSpPr>
          <p:cNvPr id="19" name="AutoShape 19"/>
          <p:cNvSpPr/>
          <p:nvPr/>
        </p:nvSpPr>
        <p:spPr>
          <a:xfrm>
            <a:off x="762000" y="4953000"/>
            <a:ext cx="10668000" cy="1397000"/>
          </a:xfrm>
          <a:prstGeom prst="roundRect">
            <a:avLst>
              <a:gd name="adj" fmla="val 9090"/>
            </a:avLst>
          </a:prstGeom>
          <a:solidFill>
            <a:srgbClr val="FFFFFF">
              <a:alpha val="90000"/>
            </a:srgbClr>
          </a:solidFill>
          <a:ln w="25400" cap="flat" cmpd="sng">
            <a:noFill/>
            <a:prstDash val="solid"/>
            <a:round/>
          </a:ln>
          <a:effectLst>
            <a:outerShdw blurRad="1016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6000" y="5270500"/>
            <a:ext cx="508000" cy="508000"/>
          </a:xfrm>
          <a:prstGeom prst="rect">
            <a:avLst/>
          </a:prstGeom>
        </p:spPr>
      </p:pic>
      <p:sp>
        <p:nvSpPr>
          <p:cNvPr id="21" name="AutoShape 21"/>
          <p:cNvSpPr/>
          <p:nvPr/>
        </p:nvSpPr>
        <p:spPr>
          <a:xfrm>
            <a:off x="1651000" y="5111968"/>
            <a:ext cx="952500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a:ea typeface="微软雅黑"/>
                <a:cs typeface="微软雅黑"/>
                <a:sym typeface="微软雅黑"/>
              </a:rPr>
              <a:t>审计原则与审计实务的互动关系</a:t>
            </a:r>
            <a:endParaRPr lang="en-US" sz="1100" dirty="0"/>
          </a:p>
        </p:txBody>
      </p:sp>
      <p:sp>
        <p:nvSpPr>
          <p:cNvPr id="22" name="AutoShape 22"/>
          <p:cNvSpPr/>
          <p:nvPr/>
        </p:nvSpPr>
        <p:spPr>
          <a:xfrm>
            <a:off x="1651000" y="5524500"/>
            <a:ext cx="9525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smtClean="0">
                <a:latin typeface="微软雅黑"/>
                <a:ea typeface="微软雅黑"/>
                <a:cs typeface="微软雅黑"/>
                <a:sym typeface="微软雅黑"/>
              </a:rPr>
              <a:t>审计原则确保审计工作从开始到结束都</a:t>
            </a:r>
            <a:r>
              <a:rPr lang="zh-CN" altLang="en-US" dirty="0" smtClean="0">
                <a:latin typeface="微软雅黑"/>
                <a:ea typeface="微软雅黑"/>
                <a:cs typeface="微软雅黑"/>
                <a:sym typeface="微软雅黑"/>
              </a:rPr>
              <a:t>围绕审计</a:t>
            </a:r>
            <a:r>
              <a:rPr lang="zh-CN" altLang="en-US" dirty="0" smtClean="0">
                <a:latin typeface="微软雅黑"/>
                <a:ea typeface="微软雅黑"/>
                <a:cs typeface="微软雅黑"/>
                <a:sym typeface="微软雅黑"/>
              </a:rPr>
              <a:t>目标，既有方法论指导，又有质量控制，</a:t>
            </a:r>
            <a:r>
              <a:rPr lang="zh-CN" altLang="en-US" dirty="0" smtClean="0">
                <a:latin typeface="微软雅黑"/>
                <a:ea typeface="微软雅黑"/>
                <a:cs typeface="微软雅黑"/>
                <a:sym typeface="微软雅黑"/>
              </a:rPr>
              <a:t>体现经济</a:t>
            </a:r>
            <a:r>
              <a:rPr lang="zh-CN" altLang="en-US" dirty="0" smtClean="0">
                <a:latin typeface="微软雅黑"/>
                <a:ea typeface="微软雅黑"/>
                <a:cs typeface="微软雅黑"/>
                <a:sym typeface="微软雅黑"/>
              </a:rPr>
              <a:t>责任审计的特殊性和专业性。其与审计实务之间</a:t>
            </a:r>
            <a:r>
              <a:rPr lang="zh-CN" altLang="en-US" dirty="0" smtClean="0">
                <a:latin typeface="微软雅黑"/>
                <a:ea typeface="微软雅黑"/>
                <a:cs typeface="微软雅黑"/>
                <a:sym typeface="微软雅黑"/>
              </a:rPr>
              <a:t>存在“</a:t>
            </a:r>
            <a:r>
              <a:rPr lang="zh-CN" altLang="en-US" dirty="0" smtClean="0">
                <a:latin typeface="微软雅黑"/>
                <a:ea typeface="微软雅黑"/>
                <a:cs typeface="微软雅黑"/>
                <a:sym typeface="微软雅黑"/>
              </a:rPr>
              <a:t>规范指导与实践运用</a:t>
            </a:r>
            <a:r>
              <a:rPr lang="zh-CN" altLang="en-US" dirty="0" smtClean="0">
                <a:latin typeface="微软雅黑"/>
                <a:ea typeface="微软雅黑"/>
                <a:cs typeface="微软雅黑"/>
                <a:sym typeface="微软雅黑"/>
              </a:rPr>
              <a:t>”“</a:t>
            </a:r>
            <a:r>
              <a:rPr lang="zh-CN" altLang="en-US" dirty="0" smtClean="0">
                <a:latin typeface="微软雅黑"/>
                <a:ea typeface="微软雅黑"/>
                <a:cs typeface="微软雅黑"/>
                <a:sym typeface="微软雅黑"/>
              </a:rPr>
              <a:t>理论框架与操作技术</a:t>
            </a:r>
            <a:r>
              <a:rPr lang="zh-CN" altLang="en-US" dirty="0" smtClean="0">
                <a:latin typeface="微软雅黑"/>
                <a:ea typeface="微软雅黑"/>
                <a:cs typeface="微软雅黑"/>
                <a:sym typeface="微软雅黑"/>
              </a:rPr>
              <a:t>”“</a:t>
            </a:r>
            <a:r>
              <a:rPr lang="zh-CN" altLang="en-US" dirty="0" smtClean="0">
                <a:latin typeface="微软雅黑"/>
                <a:ea typeface="微软雅黑"/>
                <a:cs typeface="微软雅黑"/>
                <a:sym typeface="微软雅黑"/>
              </a:rPr>
              <a:t>价值目标与执行过程”的辩证统一关系，共同构成从理论到实践、从抽象到具体的完整审计行动体系。</a:t>
            </a:r>
            <a:endParaRPr lang="en-US" sz="1100"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000000"/>
                </a:solidFill>
                <a:latin typeface="微软雅黑"/>
                <a:ea typeface="微软雅黑"/>
                <a:cs typeface="微软雅黑"/>
                <a:sym typeface="微软雅黑"/>
              </a:rPr>
              <a:t>总结与归纳</a:t>
            </a:r>
            <a:endParaRPr lang="en-US" sz="1100" dirty="0"/>
          </a:p>
        </p:txBody>
      </p:sp>
      <p:sp>
        <p:nvSpPr>
          <p:cNvPr id="3" name="AutoShape 3"/>
          <p:cNvSpPr/>
          <p:nvPr/>
        </p:nvSpPr>
        <p:spPr>
          <a:xfrm>
            <a:off x="762000" y="1651000"/>
            <a:ext cx="3378200" cy="4318000"/>
          </a:xfrm>
          <a:prstGeom prst="roundRect">
            <a:avLst>
              <a:gd name="adj" fmla="val 3759"/>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2413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0000"/>
                </a:solidFill>
                <a:latin typeface="微软雅黑"/>
                <a:ea typeface="微软雅黑"/>
                <a:cs typeface="微软雅黑"/>
                <a:sym typeface="微软雅黑"/>
              </a:rPr>
              <a:t>本质：多维复合体</a:t>
            </a:r>
            <a:endParaRPr lang="en-US" sz="1100"/>
          </a:p>
        </p:txBody>
      </p:sp>
      <p:cxnSp>
        <p:nvCxnSpPr>
          <p:cNvPr id="6" name="Connector 6"/>
          <p:cNvCxnSpPr/>
          <p:nvPr/>
        </p:nvCxnSpPr>
        <p:spPr>
          <a:xfrm rot="-15211">
            <a:off x="1016014" y="2343150"/>
            <a:ext cx="28702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7" name="AutoShape 7"/>
          <p:cNvSpPr/>
          <p:nvPr/>
        </p:nvSpPr>
        <p:spPr>
          <a:xfrm>
            <a:off x="1016000" y="2476500"/>
            <a:ext cx="2870200" cy="3175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50000"/>
              </a:lnSpc>
              <a:buClr>
                <a:srgbClr val="000000"/>
              </a:buClr>
              <a:buChar char="•"/>
              <a:defRPr/>
            </a:pPr>
            <a:r>
              <a:rPr lang="en-US" sz="1600" b="1" i="0" u="none" strike="noStrike" dirty="0" err="1">
                <a:solidFill>
                  <a:srgbClr val="000000"/>
                </a:solidFill>
                <a:latin typeface="微软雅黑"/>
                <a:ea typeface="微软雅黑"/>
                <a:cs typeface="微软雅黑"/>
                <a:sym typeface="微软雅黑"/>
              </a:rPr>
              <a:t>根植于法：</a:t>
            </a:r>
            <a:r>
              <a:rPr lang="en-US" sz="1600" b="0" i="0" u="none" strike="noStrike" dirty="0" err="1">
                <a:solidFill>
                  <a:srgbClr val="000000"/>
                </a:solidFill>
                <a:latin typeface="微软雅黑"/>
                <a:ea typeface="微软雅黑"/>
                <a:cs typeface="微软雅黑"/>
                <a:sym typeface="微软雅黑"/>
              </a:rPr>
              <a:t>法规政策强制性要求的凝练</a:t>
            </a:r>
            <a:r>
              <a:rPr lang="en-US" sz="1600" b="0" i="0" u="none" strike="noStrike" dirty="0">
                <a:solidFill>
                  <a:srgbClr val="000000"/>
                </a:solidFill>
                <a:latin typeface="微软雅黑"/>
                <a:ea typeface="微软雅黑"/>
                <a:cs typeface="微软雅黑"/>
                <a:sym typeface="微软雅黑"/>
              </a:rPr>
              <a:t>。</a:t>
            </a:r>
            <a:endParaRPr lang="en-US" sz="1600" dirty="0"/>
          </a:p>
          <a:p>
            <a:pPr marL="177800" indent="-177800" algn="l">
              <a:lnSpc>
                <a:spcPct val="150000"/>
              </a:lnSpc>
              <a:buClr>
                <a:srgbClr val="000000"/>
              </a:buClr>
              <a:buChar char="•"/>
            </a:pPr>
            <a:r>
              <a:rPr lang="en-US" sz="1600" b="1" i="0" u="none" strike="noStrike" dirty="0" err="1">
                <a:solidFill>
                  <a:srgbClr val="000000"/>
                </a:solidFill>
                <a:latin typeface="微软雅黑"/>
                <a:ea typeface="微软雅黑"/>
                <a:cs typeface="微软雅黑"/>
                <a:sym typeface="微软雅黑"/>
              </a:rPr>
              <a:t>生成于行：</a:t>
            </a:r>
            <a:r>
              <a:rPr lang="en-US" sz="1600" b="0" i="0" u="none" strike="noStrike" dirty="0" err="1">
                <a:solidFill>
                  <a:srgbClr val="000000"/>
                </a:solidFill>
                <a:latin typeface="微软雅黑"/>
                <a:ea typeface="微软雅黑"/>
                <a:cs typeface="微软雅黑"/>
                <a:sym typeface="微软雅黑"/>
              </a:rPr>
              <a:t>审计实务经验的规律性总结</a:t>
            </a:r>
            <a:r>
              <a:rPr lang="en-US" sz="1600" b="0" i="0" u="none" strike="noStrike" dirty="0">
                <a:solidFill>
                  <a:srgbClr val="000000"/>
                </a:solidFill>
                <a:latin typeface="微软雅黑"/>
                <a:ea typeface="微软雅黑"/>
                <a:cs typeface="微软雅黑"/>
                <a:sym typeface="微软雅黑"/>
              </a:rPr>
              <a:t>。</a:t>
            </a:r>
          </a:p>
          <a:p>
            <a:pPr marL="177800" indent="-177800" algn="l">
              <a:lnSpc>
                <a:spcPct val="150000"/>
              </a:lnSpc>
              <a:buClr>
                <a:srgbClr val="000000"/>
              </a:buClr>
              <a:buChar char="•"/>
            </a:pPr>
            <a:r>
              <a:rPr lang="en-US" sz="1600" b="1" i="0" u="none" strike="noStrike" dirty="0" err="1">
                <a:solidFill>
                  <a:srgbClr val="000000"/>
                </a:solidFill>
                <a:latin typeface="微软雅黑"/>
                <a:ea typeface="微软雅黑"/>
                <a:cs typeface="微软雅黑"/>
                <a:sym typeface="微软雅黑"/>
              </a:rPr>
              <a:t>淬炼于智：</a:t>
            </a:r>
            <a:r>
              <a:rPr lang="en-US" sz="1600" b="0" i="0" u="none" strike="noStrike" dirty="0" err="1">
                <a:solidFill>
                  <a:srgbClr val="000000"/>
                </a:solidFill>
                <a:latin typeface="微软雅黑"/>
                <a:ea typeface="微软雅黑"/>
                <a:cs typeface="微软雅黑"/>
                <a:sym typeface="微软雅黑"/>
              </a:rPr>
              <a:t>职业共同体长期积累的判断智慧</a:t>
            </a:r>
            <a:r>
              <a:rPr lang="en-US" sz="1600" b="0" i="0" u="none" strike="noStrike" dirty="0">
                <a:solidFill>
                  <a:srgbClr val="000000"/>
                </a:solidFill>
                <a:latin typeface="微软雅黑"/>
                <a:ea typeface="微软雅黑"/>
                <a:cs typeface="微软雅黑"/>
                <a:sym typeface="微软雅黑"/>
              </a:rPr>
              <a:t>。</a:t>
            </a:r>
          </a:p>
          <a:p>
            <a:pPr marL="177800" indent="-177800" algn="l">
              <a:lnSpc>
                <a:spcPct val="150000"/>
              </a:lnSpc>
              <a:buClr>
                <a:srgbClr val="000000"/>
              </a:buClr>
              <a:buChar char="•"/>
            </a:pPr>
            <a:r>
              <a:rPr lang="en-US" sz="1600" b="1" i="0" u="none" strike="noStrike" dirty="0" err="1">
                <a:solidFill>
                  <a:srgbClr val="000000"/>
                </a:solidFill>
                <a:latin typeface="微软雅黑"/>
                <a:ea typeface="微软雅黑"/>
                <a:cs typeface="微软雅黑"/>
                <a:sym typeface="微软雅黑"/>
              </a:rPr>
              <a:t>服务于治：</a:t>
            </a:r>
            <a:r>
              <a:rPr lang="en-US" sz="1600" b="0" i="0" u="none" strike="noStrike" dirty="0" err="1">
                <a:solidFill>
                  <a:srgbClr val="000000"/>
                </a:solidFill>
                <a:latin typeface="微软雅黑"/>
                <a:ea typeface="微软雅黑"/>
                <a:cs typeface="微软雅黑"/>
                <a:sym typeface="微软雅黑"/>
              </a:rPr>
              <a:t>国家治理现代化的价值导向</a:t>
            </a:r>
            <a:r>
              <a:rPr lang="en-US" sz="1600" b="0" i="0" u="none" strike="noStrike" dirty="0">
                <a:solidFill>
                  <a:srgbClr val="000000"/>
                </a:solidFill>
                <a:latin typeface="微软雅黑"/>
                <a:ea typeface="微软雅黑"/>
                <a:cs typeface="微软雅黑"/>
                <a:sym typeface="微软雅黑"/>
              </a:rPr>
              <a:t>。</a:t>
            </a:r>
          </a:p>
        </p:txBody>
      </p:sp>
      <p:sp>
        <p:nvSpPr>
          <p:cNvPr id="8" name="AutoShape 8"/>
          <p:cNvSpPr/>
          <p:nvPr/>
        </p:nvSpPr>
        <p:spPr>
          <a:xfrm>
            <a:off x="4394200" y="1651000"/>
            <a:ext cx="3378200" cy="4318000"/>
          </a:xfrm>
          <a:prstGeom prst="roundRect">
            <a:avLst>
              <a:gd name="adj" fmla="val 3759"/>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506306" y="1905000"/>
            <a:ext cx="406400" cy="406400"/>
          </a:xfrm>
          <a:prstGeom prst="rect">
            <a:avLst/>
          </a:prstGeom>
        </p:spPr>
      </p:pic>
      <p:sp>
        <p:nvSpPr>
          <p:cNvPr id="10" name="AutoShape 10"/>
          <p:cNvSpPr/>
          <p:nvPr/>
        </p:nvSpPr>
        <p:spPr>
          <a:xfrm>
            <a:off x="4934607" y="1879600"/>
            <a:ext cx="2634593"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价值：根本遵循与框架</a:t>
            </a:r>
            <a:endParaRPr lang="en-US" sz="1100" dirty="0"/>
          </a:p>
        </p:txBody>
      </p:sp>
      <p:cxnSp>
        <p:nvCxnSpPr>
          <p:cNvPr id="11" name="Connector 11"/>
          <p:cNvCxnSpPr/>
          <p:nvPr/>
        </p:nvCxnSpPr>
        <p:spPr>
          <a:xfrm rot="-15211">
            <a:off x="4648214" y="2343150"/>
            <a:ext cx="28702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12" name="AutoShape 12"/>
          <p:cNvSpPr/>
          <p:nvPr/>
        </p:nvSpPr>
        <p:spPr>
          <a:xfrm>
            <a:off x="4648200" y="2476500"/>
            <a:ext cx="2870200" cy="3175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50000"/>
              </a:lnSpc>
              <a:buClr>
                <a:srgbClr val="000000"/>
              </a:buClr>
              <a:buChar char="•"/>
              <a:defRPr/>
            </a:pPr>
            <a:r>
              <a:rPr lang="en-US" sz="1600" b="1" i="0" u="none" strike="noStrike" dirty="0" err="1">
                <a:solidFill>
                  <a:srgbClr val="000000"/>
                </a:solidFill>
                <a:latin typeface="微软雅黑"/>
                <a:ea typeface="微软雅黑"/>
                <a:cs typeface="微软雅黑"/>
                <a:sym typeface="微软雅黑"/>
              </a:rPr>
              <a:t>系统属性：</a:t>
            </a:r>
            <a:r>
              <a:rPr lang="en-US" sz="1600" b="0" i="0" u="none" strike="noStrike" dirty="0" err="1">
                <a:solidFill>
                  <a:srgbClr val="000000"/>
                </a:solidFill>
                <a:latin typeface="微软雅黑"/>
                <a:ea typeface="微软雅黑"/>
                <a:cs typeface="微软雅黑"/>
                <a:sym typeface="微软雅黑"/>
              </a:rPr>
              <a:t>以科学性为基石、逻辑性为骨架、指导性为血脉的有机生命体</a:t>
            </a:r>
            <a:r>
              <a:rPr lang="en-US" sz="1600" b="0" i="0" u="none" strike="noStrike" dirty="0">
                <a:solidFill>
                  <a:srgbClr val="000000"/>
                </a:solidFill>
                <a:latin typeface="微软雅黑"/>
                <a:ea typeface="微软雅黑"/>
                <a:cs typeface="微软雅黑"/>
                <a:sym typeface="微软雅黑"/>
              </a:rPr>
              <a:t>。</a:t>
            </a:r>
            <a:endParaRPr lang="en-US" sz="1600" dirty="0"/>
          </a:p>
          <a:p>
            <a:pPr marL="177800" indent="-177800" algn="l">
              <a:lnSpc>
                <a:spcPct val="150000"/>
              </a:lnSpc>
              <a:buClr>
                <a:srgbClr val="000000"/>
              </a:buClr>
              <a:buChar char="•"/>
            </a:pPr>
            <a:r>
              <a:rPr lang="en-US" sz="1600" b="1" i="0" u="none" strike="noStrike" dirty="0" err="1">
                <a:solidFill>
                  <a:srgbClr val="000000"/>
                </a:solidFill>
                <a:latin typeface="微软雅黑"/>
                <a:ea typeface="微软雅黑"/>
                <a:cs typeface="微软雅黑"/>
                <a:sym typeface="微软雅黑"/>
              </a:rPr>
              <a:t>思维框架：</a:t>
            </a:r>
            <a:r>
              <a:rPr lang="en-US" sz="1600" b="0" i="0" u="none" strike="noStrike" dirty="0" err="1">
                <a:solidFill>
                  <a:srgbClr val="000000"/>
                </a:solidFill>
                <a:latin typeface="微软雅黑"/>
                <a:ea typeface="微软雅黑"/>
                <a:cs typeface="微软雅黑"/>
                <a:sym typeface="微软雅黑"/>
              </a:rPr>
              <a:t>提供面对复杂情况时专业、一致且合乎法规精神的根本遵循</a:t>
            </a:r>
            <a:r>
              <a:rPr lang="en-US" sz="1600" b="0" i="0" u="none" strike="noStrike" dirty="0">
                <a:solidFill>
                  <a:srgbClr val="000000"/>
                </a:solidFill>
                <a:latin typeface="微软雅黑"/>
                <a:ea typeface="微软雅黑"/>
                <a:cs typeface="微软雅黑"/>
                <a:sym typeface="微软雅黑"/>
              </a:rPr>
              <a:t>。</a:t>
            </a:r>
          </a:p>
          <a:p>
            <a:pPr marL="177800" indent="-177800" algn="l">
              <a:lnSpc>
                <a:spcPct val="150000"/>
              </a:lnSpc>
              <a:buClr>
                <a:srgbClr val="000000"/>
              </a:buClr>
              <a:buChar char="•"/>
            </a:pPr>
            <a:r>
              <a:rPr lang="en-US" sz="1600" b="1" i="0" u="none" strike="noStrike" dirty="0" err="1">
                <a:solidFill>
                  <a:srgbClr val="000000"/>
                </a:solidFill>
                <a:latin typeface="微软雅黑"/>
                <a:ea typeface="微软雅黑"/>
                <a:cs typeface="微软雅黑"/>
                <a:sym typeface="微软雅黑"/>
              </a:rPr>
              <a:t>职业标尺：</a:t>
            </a:r>
            <a:r>
              <a:rPr lang="en-US" sz="1600" b="0" i="0" u="none" strike="noStrike" dirty="0" err="1">
                <a:solidFill>
                  <a:srgbClr val="000000"/>
                </a:solidFill>
                <a:latin typeface="微软雅黑"/>
                <a:ea typeface="微软雅黑"/>
                <a:cs typeface="微软雅黑"/>
                <a:sym typeface="微软雅黑"/>
              </a:rPr>
              <a:t>为审计职业判断划定底线、指明方向</a:t>
            </a:r>
            <a:r>
              <a:rPr lang="en-US" sz="1600" b="0" i="0" u="none" strike="noStrike" dirty="0">
                <a:solidFill>
                  <a:srgbClr val="000000"/>
                </a:solidFill>
                <a:latin typeface="微软雅黑"/>
                <a:ea typeface="微软雅黑"/>
                <a:cs typeface="微软雅黑"/>
                <a:sym typeface="微软雅黑"/>
              </a:rPr>
              <a:t>。</a:t>
            </a:r>
          </a:p>
        </p:txBody>
      </p:sp>
      <p:sp>
        <p:nvSpPr>
          <p:cNvPr id="13" name="AutoShape 13"/>
          <p:cNvSpPr/>
          <p:nvPr/>
        </p:nvSpPr>
        <p:spPr>
          <a:xfrm>
            <a:off x="8026400" y="1651000"/>
            <a:ext cx="3378200" cy="4318000"/>
          </a:xfrm>
          <a:prstGeom prst="roundRect">
            <a:avLst>
              <a:gd name="adj" fmla="val 3759"/>
            </a:avLst>
          </a:prstGeom>
          <a:solidFill>
            <a:srgbClr val="FFFFFF">
              <a:alpha val="90000"/>
            </a:srgbClr>
          </a:solidFill>
          <a:ln w="25400" cap="flat" cmpd="sng">
            <a:noFill/>
            <a:prstDash val="solid"/>
            <a:round/>
          </a:ln>
          <a:effectLst>
            <a:outerShdw blurRad="127000" dist="50800" dir="2700000" algn="tl" rotWithShape="0">
              <a:srgbClr val="00008B">
                <a:alpha val="1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138506" y="1905000"/>
            <a:ext cx="406400" cy="406400"/>
          </a:xfrm>
          <a:prstGeom prst="rect">
            <a:avLst/>
          </a:prstGeom>
        </p:spPr>
      </p:pic>
      <p:sp>
        <p:nvSpPr>
          <p:cNvPr id="15" name="AutoShape 15"/>
          <p:cNvSpPr/>
          <p:nvPr/>
        </p:nvSpPr>
        <p:spPr>
          <a:xfrm>
            <a:off x="8592207" y="1879600"/>
            <a:ext cx="2609193"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000000"/>
                </a:solidFill>
                <a:latin typeface="微软雅黑"/>
                <a:ea typeface="微软雅黑"/>
                <a:cs typeface="微软雅黑"/>
                <a:sym typeface="微软雅黑"/>
              </a:rPr>
              <a:t>实践：连接治理的桥梁</a:t>
            </a:r>
            <a:endParaRPr lang="en-US" sz="1100" dirty="0"/>
          </a:p>
        </p:txBody>
      </p:sp>
      <p:cxnSp>
        <p:nvCxnSpPr>
          <p:cNvPr id="16" name="Connector 16"/>
          <p:cNvCxnSpPr/>
          <p:nvPr/>
        </p:nvCxnSpPr>
        <p:spPr>
          <a:xfrm rot="-15211">
            <a:off x="8280414" y="2343150"/>
            <a:ext cx="2870200" cy="12700"/>
          </a:xfrm>
          <a:prstGeom prst="line">
            <a:avLst/>
          </a:prstGeom>
          <a:solidFill>
            <a:srgbClr val="DEE0E3">
              <a:alpha val="100000"/>
            </a:srgbClr>
          </a:solidFill>
          <a:ln w="25400" cap="flat" cmpd="sng">
            <a:solidFill>
              <a:srgbClr val="00008B">
                <a:alpha val="100000"/>
              </a:srgbClr>
            </a:solidFill>
            <a:prstDash val="solid"/>
            <a:round/>
            <a:headEnd type="none" w="lg" len="lg"/>
            <a:tailEnd type="none" w="lg" len="lg"/>
          </a:ln>
        </p:spPr>
      </p:cxnSp>
      <p:sp>
        <p:nvSpPr>
          <p:cNvPr id="17" name="AutoShape 17"/>
          <p:cNvSpPr/>
          <p:nvPr/>
        </p:nvSpPr>
        <p:spPr>
          <a:xfrm>
            <a:off x="8280400" y="2476500"/>
            <a:ext cx="2870200" cy="3175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50000"/>
              </a:lnSpc>
              <a:buClr>
                <a:srgbClr val="000000"/>
              </a:buClr>
              <a:buChar char="•"/>
              <a:defRPr/>
            </a:pPr>
            <a:r>
              <a:rPr lang="en-US" sz="1600" b="1" i="0" u="none" strike="noStrike" dirty="0" err="1">
                <a:solidFill>
                  <a:srgbClr val="000000"/>
                </a:solidFill>
                <a:latin typeface="微软雅黑"/>
                <a:ea typeface="微软雅黑"/>
                <a:cs typeface="微软雅黑"/>
                <a:sym typeface="微软雅黑"/>
              </a:rPr>
              <a:t>动态发展：</a:t>
            </a:r>
            <a:r>
              <a:rPr lang="en-US" sz="1600" b="0" i="0" u="none" strike="noStrike" dirty="0" err="1" smtClean="0">
                <a:solidFill>
                  <a:srgbClr val="000000"/>
                </a:solidFill>
                <a:latin typeface="微软雅黑"/>
                <a:ea typeface="微软雅黑"/>
                <a:cs typeface="微软雅黑"/>
                <a:sym typeface="微软雅黑"/>
              </a:rPr>
              <a:t>随国家治理</a:t>
            </a:r>
            <a:r>
              <a:rPr lang="zh-CN" altLang="en-US" sz="1600" b="0" i="0" u="none" strike="noStrike" dirty="0" smtClean="0">
                <a:solidFill>
                  <a:srgbClr val="000000"/>
                </a:solidFill>
                <a:latin typeface="微软雅黑"/>
                <a:ea typeface="微软雅黑"/>
                <a:cs typeface="微软雅黑"/>
                <a:sym typeface="微软雅黑"/>
              </a:rPr>
              <a:t>能力和治理</a:t>
            </a:r>
            <a:r>
              <a:rPr lang="en-US" sz="1600" b="0" i="0" u="none" strike="noStrike" dirty="0" err="1" smtClean="0">
                <a:solidFill>
                  <a:srgbClr val="000000"/>
                </a:solidFill>
                <a:latin typeface="微软雅黑"/>
                <a:ea typeface="微软雅黑"/>
                <a:cs typeface="微软雅黑"/>
                <a:sym typeface="微软雅黑"/>
              </a:rPr>
              <a:t>体系现代化进程不断丰富内涵与外延</a:t>
            </a:r>
            <a:r>
              <a:rPr lang="en-US" sz="1600" b="0" i="0" u="none" strike="noStrike" dirty="0">
                <a:solidFill>
                  <a:srgbClr val="000000"/>
                </a:solidFill>
                <a:latin typeface="微软雅黑"/>
                <a:ea typeface="微软雅黑"/>
                <a:cs typeface="微软雅黑"/>
                <a:sym typeface="微软雅黑"/>
              </a:rPr>
              <a:t>。</a:t>
            </a:r>
            <a:endParaRPr lang="en-US" sz="1600" dirty="0"/>
          </a:p>
          <a:p>
            <a:pPr marL="177800" indent="-177800" algn="l">
              <a:lnSpc>
                <a:spcPct val="150000"/>
              </a:lnSpc>
              <a:buClr>
                <a:srgbClr val="000000"/>
              </a:buClr>
              <a:buChar char="•"/>
            </a:pPr>
            <a:r>
              <a:rPr lang="en-US" sz="1600" b="1" i="0" u="none" strike="noStrike" dirty="0" err="1">
                <a:solidFill>
                  <a:srgbClr val="000000"/>
                </a:solidFill>
                <a:latin typeface="微软雅黑"/>
                <a:ea typeface="微软雅黑"/>
                <a:cs typeface="微软雅黑"/>
                <a:sym typeface="微软雅黑"/>
              </a:rPr>
              <a:t>平衡艺术：</a:t>
            </a:r>
            <a:r>
              <a:rPr lang="en-US" sz="1600" b="0" i="0" u="none" strike="noStrike" dirty="0" err="1" smtClean="0">
                <a:solidFill>
                  <a:srgbClr val="000000"/>
                </a:solidFill>
                <a:latin typeface="微软雅黑"/>
                <a:ea typeface="微软雅黑"/>
                <a:cs typeface="微软雅黑"/>
                <a:sym typeface="微软雅黑"/>
              </a:rPr>
              <a:t>把握原则适用</a:t>
            </a:r>
            <a:r>
              <a:rPr lang="zh-CN" altLang="en-US" sz="1600" b="0" i="0" u="none" strike="noStrike" dirty="0" smtClean="0">
                <a:solidFill>
                  <a:srgbClr val="000000"/>
                </a:solidFill>
                <a:latin typeface="微软雅黑"/>
                <a:ea typeface="微软雅黑"/>
                <a:cs typeface="微软雅黑"/>
                <a:sym typeface="微软雅黑"/>
              </a:rPr>
              <a:t>的</a:t>
            </a:r>
            <a:r>
              <a:rPr lang="en-US" sz="1600" b="0" i="0" u="none" strike="noStrike" dirty="0" err="1" smtClean="0">
                <a:solidFill>
                  <a:srgbClr val="000000"/>
                </a:solidFill>
                <a:latin typeface="微软雅黑"/>
                <a:ea typeface="微软雅黑"/>
                <a:cs typeface="微软雅黑"/>
                <a:sym typeface="微软雅黑"/>
              </a:rPr>
              <a:t>边界</a:t>
            </a:r>
            <a:r>
              <a:rPr lang="en-US" sz="1600" b="0" i="0" u="none" strike="noStrike" dirty="0" err="1">
                <a:solidFill>
                  <a:srgbClr val="000000"/>
                </a:solidFill>
                <a:latin typeface="微软雅黑"/>
                <a:ea typeface="微软雅黑"/>
                <a:cs typeface="微软雅黑"/>
                <a:sym typeface="微软雅黑"/>
              </a:rPr>
              <a:t>，</a:t>
            </a:r>
            <a:r>
              <a:rPr lang="en-US" sz="1600" b="0" i="0" u="none" strike="noStrike" dirty="0" err="1" smtClean="0">
                <a:solidFill>
                  <a:srgbClr val="000000"/>
                </a:solidFill>
                <a:latin typeface="微软雅黑"/>
                <a:ea typeface="微软雅黑"/>
                <a:cs typeface="微软雅黑"/>
                <a:sym typeface="微软雅黑"/>
              </a:rPr>
              <a:t>平衡监督与服务</a:t>
            </a:r>
            <a:r>
              <a:rPr lang="zh-CN" altLang="en-US" sz="1600" b="0" i="0" u="none" strike="noStrike" dirty="0" smtClean="0">
                <a:solidFill>
                  <a:srgbClr val="000000"/>
                </a:solidFill>
                <a:latin typeface="微软雅黑"/>
                <a:ea typeface="微软雅黑"/>
                <a:cs typeface="微软雅黑"/>
                <a:sym typeface="微软雅黑"/>
              </a:rPr>
              <a:t>的</a:t>
            </a:r>
            <a:r>
              <a:rPr lang="en-US" sz="1600" b="0" i="0" u="none" strike="noStrike" dirty="0" err="1" smtClean="0">
                <a:solidFill>
                  <a:srgbClr val="000000"/>
                </a:solidFill>
                <a:latin typeface="微软雅黑"/>
                <a:ea typeface="微软雅黑"/>
                <a:cs typeface="微软雅黑"/>
                <a:sym typeface="微软雅黑"/>
              </a:rPr>
              <a:t>关系</a:t>
            </a:r>
            <a:r>
              <a:rPr lang="en-US" sz="1600" b="0" i="0" u="none" strike="noStrike" dirty="0">
                <a:solidFill>
                  <a:srgbClr val="000000"/>
                </a:solidFill>
                <a:latin typeface="微软雅黑"/>
                <a:ea typeface="微软雅黑"/>
                <a:cs typeface="微软雅黑"/>
                <a:sym typeface="微软雅黑"/>
              </a:rPr>
              <a:t>。</a:t>
            </a:r>
          </a:p>
          <a:p>
            <a:pPr marL="177800" indent="-177800" algn="l">
              <a:lnSpc>
                <a:spcPct val="150000"/>
              </a:lnSpc>
              <a:buClr>
                <a:srgbClr val="000000"/>
              </a:buClr>
              <a:buChar char="•"/>
            </a:pPr>
            <a:r>
              <a:rPr lang="en-US" sz="1600" b="1" i="0" u="none" strike="noStrike" dirty="0" err="1">
                <a:solidFill>
                  <a:srgbClr val="000000"/>
                </a:solidFill>
                <a:latin typeface="微软雅黑"/>
                <a:ea typeface="微软雅黑"/>
                <a:cs typeface="微软雅黑"/>
                <a:sym typeface="微软雅黑"/>
              </a:rPr>
              <a:t>制度效能：</a:t>
            </a:r>
            <a:r>
              <a:rPr lang="en-US" sz="1600" b="0" i="0" u="none" strike="noStrike" dirty="0" err="1">
                <a:solidFill>
                  <a:srgbClr val="000000"/>
                </a:solidFill>
                <a:latin typeface="微软雅黑"/>
                <a:ea typeface="微软雅黑"/>
                <a:cs typeface="微软雅黑"/>
                <a:sym typeface="微软雅黑"/>
              </a:rPr>
              <a:t>助力产生高质量审计报告，</a:t>
            </a:r>
            <a:r>
              <a:rPr lang="en-US" sz="1600" b="0" i="0" u="none" strike="noStrike" dirty="0" err="1" smtClean="0">
                <a:solidFill>
                  <a:srgbClr val="000000"/>
                </a:solidFill>
                <a:latin typeface="微软雅黑"/>
                <a:ea typeface="微软雅黑"/>
                <a:cs typeface="微软雅黑"/>
                <a:sym typeface="微软雅黑"/>
              </a:rPr>
              <a:t>促进国家治理</a:t>
            </a:r>
            <a:r>
              <a:rPr lang="zh-CN" altLang="en-US" sz="1600" b="0" i="0" u="none" strike="noStrike" dirty="0" smtClean="0">
                <a:solidFill>
                  <a:srgbClr val="000000"/>
                </a:solidFill>
                <a:latin typeface="微软雅黑"/>
                <a:ea typeface="微软雅黑"/>
                <a:cs typeface="微软雅黑"/>
                <a:sym typeface="微软雅黑"/>
              </a:rPr>
              <a:t>能力和治理体系</a:t>
            </a:r>
            <a:r>
              <a:rPr lang="en-US" sz="1600" b="0" i="0" u="none" strike="noStrike" dirty="0" err="1" smtClean="0">
                <a:solidFill>
                  <a:srgbClr val="000000"/>
                </a:solidFill>
                <a:latin typeface="微软雅黑"/>
                <a:ea typeface="微软雅黑"/>
                <a:cs typeface="微软雅黑"/>
                <a:sym typeface="微软雅黑"/>
              </a:rPr>
              <a:t>现代化</a:t>
            </a:r>
            <a:r>
              <a:rPr lang="en-US" sz="1600" b="0" i="0" u="none" strike="noStrike" dirty="0">
                <a:solidFill>
                  <a:srgbClr val="000000"/>
                </a:solidFill>
                <a:latin typeface="微软雅黑"/>
                <a:ea typeface="微软雅黑"/>
                <a:cs typeface="微软雅黑"/>
                <a:sym typeface="微软雅黑"/>
              </a:rPr>
              <a:t>。</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2032000"/>
            <a:ext cx="12192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0000"/>
                </a:solidFill>
                <a:latin typeface="微软雅黑"/>
                <a:ea typeface="微软雅黑"/>
                <a:cs typeface="微软雅黑"/>
                <a:sym typeface="微软雅黑"/>
              </a:rPr>
              <a:t>09</a:t>
            </a:r>
            <a:endParaRPr lang="en-US" sz="1100"/>
          </a:p>
        </p:txBody>
      </p:sp>
      <p:sp>
        <p:nvSpPr>
          <p:cNvPr id="3" name="AutoShape 3"/>
          <p:cNvSpPr/>
          <p:nvPr/>
        </p:nvSpPr>
        <p:spPr>
          <a:xfrm>
            <a:off x="0" y="3175000"/>
            <a:ext cx="12192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dirty="0" err="1">
                <a:solidFill>
                  <a:srgbClr val="000000"/>
                </a:solidFill>
                <a:latin typeface="微软雅黑"/>
                <a:ea typeface="微软雅黑"/>
                <a:cs typeface="微软雅黑"/>
                <a:sym typeface="微软雅黑"/>
              </a:rPr>
              <a:t>审计报告规范要求</a:t>
            </a:r>
            <a:endParaRPr lang="en-US" sz="4800" dirty="0"/>
          </a:p>
        </p:txBody>
      </p:sp>
      <p:cxnSp>
        <p:nvCxnSpPr>
          <p:cNvPr id="4" name="Connector 4"/>
          <p:cNvCxnSpPr/>
          <p:nvPr/>
        </p:nvCxnSpPr>
        <p:spPr>
          <a:xfrm rot="-42969">
            <a:off x="5588040" y="3994150"/>
            <a:ext cx="1016000" cy="12700"/>
          </a:xfrm>
          <a:prstGeom prst="straightConnector1">
            <a:avLst/>
          </a:prstGeom>
          <a:solidFill>
            <a:srgbClr val="DEE0E3">
              <a:alpha val="100000"/>
            </a:srgbClr>
          </a:solidFill>
          <a:ln w="25400" cap="flat" cmpd="sng">
            <a:solidFill>
              <a:srgbClr val="00008B">
                <a:alpha val="60000"/>
              </a:srgbClr>
            </a:solidFill>
            <a:prstDash val="solid"/>
            <a:round/>
            <a:headEnd type="none" w="lg" len="lg"/>
            <a:tailEnd type="none" w="lg" len="lg"/>
          </a:ln>
        </p:spPr>
      </p:cxnSp>
      <p:sp>
        <p:nvSpPr>
          <p:cNvPr id="5" name="AutoShape 5"/>
          <p:cNvSpPr/>
          <p:nvPr/>
        </p:nvSpPr>
        <p:spPr>
          <a:xfrm>
            <a:off x="0" y="4711278"/>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3200" dirty="0" smtClean="0">
                <a:latin typeface="微软雅黑"/>
                <a:ea typeface="微软雅黑"/>
                <a:cs typeface="微软雅黑"/>
                <a:sym typeface="微软雅黑"/>
              </a:rPr>
              <a:t>遵循审计特征，成就精品报告</a:t>
            </a:r>
            <a:endParaRPr lang="zh-CN" altLang="en-US" sz="3200" dirty="0">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0000"/>
                </a:solidFill>
                <a:latin typeface="微软雅黑"/>
                <a:ea typeface="微软雅黑"/>
                <a:cs typeface="微软雅黑"/>
                <a:sym typeface="微软雅黑"/>
              </a:rPr>
              <a:t>本章导语</a:t>
            </a:r>
            <a:endParaRPr lang="en-US" sz="1100"/>
          </a:p>
        </p:txBody>
      </p:sp>
      <p:sp>
        <p:nvSpPr>
          <p:cNvPr id="3" name="AutoShape 3"/>
          <p:cNvSpPr/>
          <p:nvPr/>
        </p:nvSpPr>
        <p:spPr>
          <a:xfrm>
            <a:off x="762000" y="1524000"/>
            <a:ext cx="5080000" cy="4609171"/>
          </a:xfrm>
          <a:prstGeom prst="roundRect">
            <a:avLst>
              <a:gd name="adj" fmla="val 2500"/>
            </a:avLst>
          </a:prstGeom>
          <a:solidFill>
            <a:srgbClr val="FFFFFF">
              <a:alpha val="85000"/>
            </a:srgbClr>
          </a:solidFill>
          <a:ln cap="flat" cmpd="sng">
            <a:solidFill>
              <a:srgbClr val="E6CFCF">
                <a:alpha val="85000"/>
              </a:srgbClr>
            </a:solidFill>
            <a:prstDash val="solid"/>
            <a:round/>
          </a:ln>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79500" y="1841500"/>
            <a:ext cx="406400" cy="406400"/>
          </a:xfrm>
          <a:prstGeom prst="rect">
            <a:avLst/>
          </a:prstGeom>
        </p:spPr>
      </p:pic>
      <p:sp>
        <p:nvSpPr>
          <p:cNvPr id="5" name="AutoShape 5"/>
          <p:cNvSpPr/>
          <p:nvPr/>
        </p:nvSpPr>
        <p:spPr>
          <a:xfrm>
            <a:off x="1587500" y="1803400"/>
            <a:ext cx="4277272"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dirty="0" err="1">
                <a:solidFill>
                  <a:srgbClr val="000000"/>
                </a:solidFill>
                <a:latin typeface="微软雅黑"/>
                <a:ea typeface="微软雅黑"/>
                <a:cs typeface="微软雅黑"/>
                <a:sym typeface="微软雅黑"/>
              </a:rPr>
              <a:t>高质量报告的核心要素</a:t>
            </a:r>
            <a:endParaRPr lang="en-US" sz="2400" dirty="0"/>
          </a:p>
        </p:txBody>
      </p:sp>
      <p:cxnSp>
        <p:nvCxnSpPr>
          <p:cNvPr id="6" name="Connector 6"/>
          <p:cNvCxnSpPr/>
          <p:nvPr/>
        </p:nvCxnSpPr>
        <p:spPr>
          <a:xfrm rot="-9822">
            <a:off x="1079509" y="2343150"/>
            <a:ext cx="4445018"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7" name="AutoShape 7"/>
          <p:cNvSpPr/>
          <p:nvPr/>
        </p:nvSpPr>
        <p:spPr>
          <a:xfrm>
            <a:off x="1079500" y="2540000"/>
            <a:ext cx="4445000" cy="3336693"/>
          </a:xfrm>
          <a:prstGeom prst="rect">
            <a:avLst/>
          </a:prstGeom>
          <a:noFill/>
          <a:ln w="12700" cap="flat" cmpd="sng">
            <a:noFill/>
            <a:prstDash val="solid"/>
            <a:round/>
          </a:ln>
        </p:spPr>
        <p:txBody>
          <a:bodyPr vert="horz" wrap="square" lIns="0" tIns="0" rIns="0" bIns="0" rtlCol="0" anchor="ctr" anchorCtr="0"/>
          <a:lstStyle/>
          <a:p>
            <a:pPr marL="254000" indent="-254000" algn="l">
              <a:lnSpc>
                <a:spcPct val="150000"/>
              </a:lnSpc>
              <a:buClr>
                <a:srgbClr val="000000"/>
              </a:buClr>
              <a:buChar char="•"/>
              <a:defRPr/>
            </a:pPr>
            <a:r>
              <a:rPr lang="en-US" sz="1800" b="1" i="0" u="none" strike="noStrike" dirty="0" err="1">
                <a:solidFill>
                  <a:srgbClr val="000000"/>
                </a:solidFill>
                <a:latin typeface="微软雅黑"/>
                <a:ea typeface="微软雅黑"/>
                <a:cs typeface="微软雅黑"/>
                <a:sym typeface="微软雅黑"/>
              </a:rPr>
              <a:t>对象独特性：</a:t>
            </a:r>
            <a:r>
              <a:rPr lang="en-US" sz="1800" b="0" i="0" u="none" strike="noStrike" dirty="0" err="1" smtClean="0">
                <a:solidFill>
                  <a:srgbClr val="000000"/>
                </a:solidFill>
                <a:latin typeface="微软雅黑"/>
                <a:ea typeface="微软雅黑"/>
                <a:cs typeface="微软雅黑"/>
                <a:sym typeface="微软雅黑"/>
              </a:rPr>
              <a:t>深刻理解审计对象的业务场景与风险特征</a:t>
            </a:r>
            <a:r>
              <a:rPr lang="zh-CN" altLang="en-US" sz="1800" b="0" i="0" u="none" strike="noStrike" dirty="0" smtClean="0">
                <a:solidFill>
                  <a:srgbClr val="000000"/>
                </a:solidFill>
                <a:latin typeface="微软雅黑"/>
                <a:ea typeface="微软雅黑"/>
                <a:cs typeface="微软雅黑"/>
                <a:sym typeface="微软雅黑"/>
              </a:rPr>
              <a:t>。</a:t>
            </a:r>
            <a:endParaRPr lang="en-US" sz="1800" dirty="0"/>
          </a:p>
          <a:p>
            <a:pPr marL="254000" indent="-254000" algn="l">
              <a:lnSpc>
                <a:spcPct val="150000"/>
              </a:lnSpc>
              <a:buClr>
                <a:srgbClr val="000000"/>
              </a:buClr>
              <a:buChar char="•"/>
            </a:pPr>
            <a:r>
              <a:rPr lang="en-US" sz="1800" b="1" i="0" u="none" strike="noStrike" dirty="0" err="1">
                <a:solidFill>
                  <a:srgbClr val="000000"/>
                </a:solidFill>
                <a:latin typeface="微软雅黑"/>
                <a:ea typeface="微软雅黑"/>
                <a:cs typeface="微软雅黑"/>
                <a:sym typeface="微软雅黑"/>
              </a:rPr>
              <a:t>鉴证专业性：</a:t>
            </a:r>
            <a:r>
              <a:rPr lang="en-US" sz="1800" b="0" i="0" u="none" strike="noStrike" dirty="0" err="1">
                <a:solidFill>
                  <a:srgbClr val="000000"/>
                </a:solidFill>
                <a:latin typeface="微软雅黑"/>
                <a:ea typeface="微软雅黑"/>
                <a:cs typeface="微软雅黑"/>
                <a:sym typeface="微软雅黑"/>
              </a:rPr>
              <a:t>秉持独立客观的专业态度，</a:t>
            </a:r>
            <a:r>
              <a:rPr lang="en-US" sz="1800" b="0" i="0" u="none" strike="noStrike" dirty="0" err="1" smtClean="0">
                <a:solidFill>
                  <a:srgbClr val="000000"/>
                </a:solidFill>
                <a:latin typeface="微软雅黑"/>
                <a:ea typeface="微软雅黑"/>
                <a:cs typeface="微软雅黑"/>
                <a:sym typeface="微软雅黑"/>
              </a:rPr>
              <a:t>确保结论准确</a:t>
            </a:r>
            <a:r>
              <a:rPr lang="zh-CN" altLang="en-US" sz="1800" b="0" i="0" u="none" strike="noStrike" dirty="0" smtClean="0">
                <a:solidFill>
                  <a:srgbClr val="000000"/>
                </a:solidFill>
                <a:latin typeface="微软雅黑"/>
                <a:ea typeface="微软雅黑"/>
                <a:cs typeface="微软雅黑"/>
                <a:sym typeface="微软雅黑"/>
              </a:rPr>
              <a:t>。</a:t>
            </a:r>
            <a:endParaRPr lang="en-US" sz="1800" b="0" i="0" u="none" strike="noStrike" dirty="0">
              <a:solidFill>
                <a:srgbClr val="000000"/>
              </a:solidFill>
              <a:latin typeface="微软雅黑"/>
              <a:ea typeface="微软雅黑"/>
              <a:cs typeface="微软雅黑"/>
              <a:sym typeface="微软雅黑"/>
            </a:endParaRPr>
          </a:p>
          <a:p>
            <a:pPr marL="254000" indent="-254000" algn="l">
              <a:lnSpc>
                <a:spcPct val="150000"/>
              </a:lnSpc>
              <a:buClr>
                <a:srgbClr val="000000"/>
              </a:buClr>
              <a:buChar char="•"/>
            </a:pPr>
            <a:r>
              <a:rPr lang="en-US" sz="1800" b="1" i="0" u="none" strike="noStrike" dirty="0" err="1">
                <a:solidFill>
                  <a:srgbClr val="000000"/>
                </a:solidFill>
                <a:latin typeface="微软雅黑"/>
                <a:ea typeface="微软雅黑"/>
                <a:cs typeface="微软雅黑"/>
                <a:sym typeface="微软雅黑"/>
              </a:rPr>
              <a:t>评价广泛性：</a:t>
            </a:r>
            <a:r>
              <a:rPr lang="en-US" sz="1800" b="0" i="0" u="none" strike="noStrike" dirty="0" err="1">
                <a:solidFill>
                  <a:srgbClr val="000000"/>
                </a:solidFill>
                <a:latin typeface="微软雅黑"/>
                <a:ea typeface="微软雅黑"/>
                <a:cs typeface="微软雅黑"/>
                <a:sym typeface="微软雅黑"/>
              </a:rPr>
              <a:t>全面覆盖管理绩效与制度漏洞，</a:t>
            </a:r>
            <a:r>
              <a:rPr lang="en-US" sz="1800" b="0" i="0" u="none" strike="noStrike" dirty="0" err="1" smtClean="0">
                <a:solidFill>
                  <a:srgbClr val="000000"/>
                </a:solidFill>
                <a:latin typeface="微软雅黑"/>
                <a:ea typeface="微软雅黑"/>
                <a:cs typeface="微软雅黑"/>
                <a:sym typeface="微软雅黑"/>
              </a:rPr>
              <a:t>不遗漏关键</a:t>
            </a:r>
            <a:r>
              <a:rPr lang="zh-CN" altLang="en-US" sz="1800" b="0" i="0" u="none" strike="noStrike" dirty="0" smtClean="0">
                <a:solidFill>
                  <a:srgbClr val="000000"/>
                </a:solidFill>
                <a:latin typeface="微软雅黑"/>
                <a:ea typeface="微软雅黑"/>
                <a:cs typeface="微软雅黑"/>
                <a:sym typeface="微软雅黑"/>
              </a:rPr>
              <a:t>点。</a:t>
            </a:r>
            <a:endParaRPr lang="en-US" sz="1800" b="0" i="0" u="none" strike="noStrike" dirty="0">
              <a:solidFill>
                <a:srgbClr val="000000"/>
              </a:solidFill>
              <a:latin typeface="微软雅黑"/>
              <a:ea typeface="微软雅黑"/>
              <a:cs typeface="微软雅黑"/>
              <a:sym typeface="微软雅黑"/>
            </a:endParaRPr>
          </a:p>
          <a:p>
            <a:pPr marL="254000" indent="-254000" algn="l">
              <a:lnSpc>
                <a:spcPct val="150000"/>
              </a:lnSpc>
              <a:buClr>
                <a:srgbClr val="000000"/>
              </a:buClr>
              <a:buChar char="•"/>
            </a:pPr>
            <a:r>
              <a:rPr lang="en-US" sz="1800" b="1" i="0" u="none" strike="noStrike" dirty="0" err="1">
                <a:solidFill>
                  <a:srgbClr val="000000"/>
                </a:solidFill>
                <a:latin typeface="微软雅黑"/>
                <a:ea typeface="微软雅黑"/>
                <a:cs typeface="微软雅黑"/>
                <a:sym typeface="微软雅黑"/>
              </a:rPr>
              <a:t>写作规范性：</a:t>
            </a:r>
            <a:r>
              <a:rPr lang="en-US" sz="1800" b="0" i="0" u="none" strike="noStrike" dirty="0" err="1">
                <a:solidFill>
                  <a:srgbClr val="000000"/>
                </a:solidFill>
                <a:latin typeface="微软雅黑"/>
                <a:ea typeface="微软雅黑"/>
                <a:cs typeface="微软雅黑"/>
                <a:sym typeface="微软雅黑"/>
              </a:rPr>
              <a:t>逻辑严谨，表达清晰，</a:t>
            </a:r>
            <a:r>
              <a:rPr lang="en-US" sz="1800" b="0" i="0" u="none" strike="noStrike" dirty="0" err="1" smtClean="0">
                <a:solidFill>
                  <a:srgbClr val="000000"/>
                </a:solidFill>
                <a:latin typeface="微软雅黑"/>
                <a:ea typeface="微软雅黑"/>
                <a:cs typeface="微软雅黑"/>
                <a:sym typeface="微软雅黑"/>
              </a:rPr>
              <a:t>具备卓越的研究与写作能力</a:t>
            </a:r>
            <a:r>
              <a:rPr lang="zh-CN" altLang="en-US" sz="1800" b="0" i="0" u="none" strike="noStrike" dirty="0" smtClean="0">
                <a:solidFill>
                  <a:srgbClr val="000000"/>
                </a:solidFill>
                <a:latin typeface="微软雅黑"/>
                <a:ea typeface="微软雅黑"/>
                <a:cs typeface="微软雅黑"/>
                <a:sym typeface="微软雅黑"/>
              </a:rPr>
              <a:t>。</a:t>
            </a:r>
            <a:endParaRPr lang="en-US" sz="1800" b="0" i="0" u="none" strike="noStrike" dirty="0">
              <a:solidFill>
                <a:srgbClr val="000000"/>
              </a:solidFill>
              <a:latin typeface="微软雅黑"/>
              <a:ea typeface="微软雅黑"/>
              <a:cs typeface="微软雅黑"/>
              <a:sym typeface="微软雅黑"/>
            </a:endParaRPr>
          </a:p>
        </p:txBody>
      </p:sp>
      <p:sp>
        <p:nvSpPr>
          <p:cNvPr id="8" name="AutoShape 8"/>
          <p:cNvSpPr/>
          <p:nvPr/>
        </p:nvSpPr>
        <p:spPr>
          <a:xfrm>
            <a:off x="6223000" y="1524001"/>
            <a:ext cx="5080000" cy="4609170"/>
          </a:xfrm>
          <a:prstGeom prst="roundRect">
            <a:avLst>
              <a:gd name="adj" fmla="val 2500"/>
            </a:avLst>
          </a:prstGeom>
          <a:solidFill>
            <a:srgbClr val="FFFFFF">
              <a:alpha val="85000"/>
            </a:srgbClr>
          </a:solidFill>
          <a:ln cap="flat" cmpd="sng">
            <a:solidFill>
              <a:srgbClr val="E6CFCF">
                <a:alpha val="85000"/>
              </a:srgbClr>
            </a:solidFill>
            <a:prstDash val="solid"/>
            <a:round/>
          </a:ln>
        </p:spPr>
        <p:txBody>
          <a:bodyPr vert="horz" wrap="square" lIns="0" tIns="0" rIns="0" bIns="0" rtlCol="0" anchor="ctr" anchorCtr="0"/>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540500" y="1841500"/>
            <a:ext cx="406400" cy="406400"/>
          </a:xfrm>
          <a:prstGeom prst="rect">
            <a:avLst/>
          </a:prstGeom>
        </p:spPr>
      </p:pic>
      <p:sp>
        <p:nvSpPr>
          <p:cNvPr id="10" name="AutoShape 10"/>
          <p:cNvSpPr/>
          <p:nvPr/>
        </p:nvSpPr>
        <p:spPr>
          <a:xfrm>
            <a:off x="7048500" y="1803400"/>
            <a:ext cx="3937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dirty="0" err="1">
                <a:solidFill>
                  <a:srgbClr val="000000"/>
                </a:solidFill>
                <a:latin typeface="微软雅黑"/>
                <a:ea typeface="微软雅黑"/>
                <a:cs typeface="微软雅黑"/>
                <a:sym typeface="微软雅黑"/>
              </a:rPr>
              <a:t>审计报告的核心价值</a:t>
            </a:r>
            <a:endParaRPr lang="en-US" sz="2400" dirty="0"/>
          </a:p>
        </p:txBody>
      </p:sp>
      <p:cxnSp>
        <p:nvCxnSpPr>
          <p:cNvPr id="11" name="Connector 11"/>
          <p:cNvCxnSpPr/>
          <p:nvPr/>
        </p:nvCxnSpPr>
        <p:spPr>
          <a:xfrm rot="-9822">
            <a:off x="6540509" y="2343150"/>
            <a:ext cx="4445018" cy="12700"/>
          </a:xfrm>
          <a:prstGeom prst="line">
            <a:avLst/>
          </a:prstGeom>
          <a:solidFill>
            <a:srgbClr val="DEE0E3">
              <a:alpha val="100000"/>
            </a:srgbClr>
          </a:solidFill>
          <a:ln w="12700" cap="flat" cmpd="sng">
            <a:solidFill>
              <a:srgbClr val="00008B">
                <a:alpha val="20000"/>
              </a:srgbClr>
            </a:solidFill>
            <a:prstDash val="solid"/>
            <a:round/>
            <a:headEnd type="none" w="med" len="med"/>
            <a:tailEnd type="none" w="med" len="med"/>
          </a:ln>
        </p:spPr>
      </p:cxnSp>
      <p:sp>
        <p:nvSpPr>
          <p:cNvPr id="12" name="AutoShape 12"/>
          <p:cNvSpPr/>
          <p:nvPr/>
        </p:nvSpPr>
        <p:spPr>
          <a:xfrm>
            <a:off x="6540500" y="2540000"/>
            <a:ext cx="4445000" cy="2489200"/>
          </a:xfrm>
          <a:prstGeom prst="rect">
            <a:avLst/>
          </a:prstGeom>
          <a:noFill/>
          <a:ln w="12700" cap="flat" cmpd="sng">
            <a:noFill/>
            <a:prstDash val="solid"/>
            <a:round/>
          </a:ln>
        </p:spPr>
        <p:txBody>
          <a:bodyPr vert="horz" wrap="square" lIns="0" tIns="0" rIns="0" bIns="0" rtlCol="0" anchor="ctr" anchorCtr="0"/>
          <a:lstStyle/>
          <a:p>
            <a:pPr marL="254000" indent="-254000" algn="l">
              <a:lnSpc>
                <a:spcPct val="150000"/>
              </a:lnSpc>
              <a:buClr>
                <a:srgbClr val="000000"/>
              </a:buClr>
              <a:buChar char="•"/>
              <a:defRPr/>
            </a:pPr>
            <a:r>
              <a:rPr lang="en-US" sz="1800" b="1" i="0" u="none" strike="noStrike" dirty="0" err="1">
                <a:solidFill>
                  <a:srgbClr val="000000"/>
                </a:solidFill>
                <a:latin typeface="微软雅黑"/>
                <a:ea typeface="微软雅黑"/>
                <a:cs typeface="微软雅黑"/>
                <a:sym typeface="微软雅黑"/>
              </a:rPr>
              <a:t>责任认定：</a:t>
            </a:r>
            <a:r>
              <a:rPr lang="en-US" sz="1800" b="0" i="0" u="none" strike="noStrike" dirty="0" err="1" smtClean="0">
                <a:solidFill>
                  <a:srgbClr val="000000"/>
                </a:solidFill>
                <a:latin typeface="微软雅黑"/>
                <a:ea typeface="微软雅黑"/>
                <a:cs typeface="微软雅黑"/>
                <a:sym typeface="微软雅黑"/>
              </a:rPr>
              <a:t>为领导干部履职提供清晰的责任界定依据</a:t>
            </a:r>
            <a:r>
              <a:rPr lang="zh-CN" altLang="en-US" sz="1800" b="0" i="0" u="none" strike="noStrike" dirty="0" smtClean="0">
                <a:solidFill>
                  <a:srgbClr val="000000"/>
                </a:solidFill>
                <a:latin typeface="微软雅黑"/>
                <a:ea typeface="微软雅黑"/>
                <a:cs typeface="微软雅黑"/>
                <a:sym typeface="微软雅黑"/>
              </a:rPr>
              <a:t>。</a:t>
            </a:r>
            <a:endParaRPr lang="en-US" sz="1800" dirty="0"/>
          </a:p>
          <a:p>
            <a:pPr marL="254000" indent="-254000" algn="l">
              <a:lnSpc>
                <a:spcPct val="150000"/>
              </a:lnSpc>
              <a:buClr>
                <a:srgbClr val="000000"/>
              </a:buClr>
              <a:buChar char="•"/>
            </a:pPr>
            <a:r>
              <a:rPr lang="en-US" sz="1800" b="1" i="0" u="none" strike="noStrike" dirty="0" err="1">
                <a:solidFill>
                  <a:srgbClr val="000000"/>
                </a:solidFill>
                <a:latin typeface="微软雅黑"/>
                <a:ea typeface="微软雅黑"/>
                <a:cs typeface="微软雅黑"/>
                <a:sym typeface="微软雅黑"/>
              </a:rPr>
              <a:t>体检报告：</a:t>
            </a:r>
            <a:r>
              <a:rPr lang="en-US" sz="1800" b="0" i="0" u="none" strike="noStrike" dirty="0" err="1" smtClean="0">
                <a:solidFill>
                  <a:srgbClr val="000000"/>
                </a:solidFill>
                <a:latin typeface="微软雅黑"/>
                <a:ea typeface="微软雅黑"/>
                <a:cs typeface="微软雅黑"/>
                <a:sym typeface="微软雅黑"/>
              </a:rPr>
              <a:t>精准诊断管理绩效中的健康状况与潜在隐患</a:t>
            </a:r>
            <a:r>
              <a:rPr lang="zh-CN" altLang="en-US" sz="1800" b="0" i="0" u="none" strike="noStrike" dirty="0" smtClean="0">
                <a:solidFill>
                  <a:srgbClr val="000000"/>
                </a:solidFill>
                <a:latin typeface="微软雅黑"/>
                <a:ea typeface="微软雅黑"/>
                <a:cs typeface="微软雅黑"/>
                <a:sym typeface="微软雅黑"/>
              </a:rPr>
              <a:t>。</a:t>
            </a:r>
            <a:endParaRPr lang="en-US" sz="1800" b="0" i="0" u="none" strike="noStrike" dirty="0">
              <a:solidFill>
                <a:srgbClr val="000000"/>
              </a:solidFill>
              <a:latin typeface="微软雅黑"/>
              <a:ea typeface="微软雅黑"/>
              <a:cs typeface="微软雅黑"/>
              <a:sym typeface="微软雅黑"/>
            </a:endParaRPr>
          </a:p>
          <a:p>
            <a:pPr marL="254000" indent="-254000" algn="l">
              <a:lnSpc>
                <a:spcPct val="150000"/>
              </a:lnSpc>
              <a:buClr>
                <a:srgbClr val="000000"/>
              </a:buClr>
              <a:buChar char="•"/>
            </a:pPr>
            <a:r>
              <a:rPr lang="en-US" sz="1800" b="1" i="0" u="none" strike="noStrike" dirty="0" err="1">
                <a:solidFill>
                  <a:srgbClr val="000000"/>
                </a:solidFill>
                <a:latin typeface="微软雅黑"/>
                <a:ea typeface="微软雅黑"/>
                <a:cs typeface="微软雅黑"/>
                <a:sym typeface="微软雅黑"/>
              </a:rPr>
              <a:t>修复指南：</a:t>
            </a:r>
            <a:r>
              <a:rPr lang="en-US" sz="1800" b="0" i="0" u="none" strike="noStrike" dirty="0" err="1" smtClean="0">
                <a:solidFill>
                  <a:srgbClr val="000000"/>
                </a:solidFill>
                <a:latin typeface="微软雅黑"/>
                <a:ea typeface="微软雅黑"/>
                <a:cs typeface="微软雅黑"/>
                <a:sym typeface="微软雅黑"/>
              </a:rPr>
              <a:t>针对制度漏洞提出切实可行的改进建议与方案</a:t>
            </a:r>
            <a:r>
              <a:rPr lang="zh-CN" altLang="en-US" sz="1800" b="0" i="0" u="none" strike="noStrike" dirty="0" smtClean="0">
                <a:solidFill>
                  <a:srgbClr val="000000"/>
                </a:solidFill>
                <a:latin typeface="微软雅黑"/>
                <a:ea typeface="微软雅黑"/>
                <a:cs typeface="微软雅黑"/>
                <a:sym typeface="微软雅黑"/>
              </a:rPr>
              <a:t>。</a:t>
            </a:r>
            <a:endParaRPr lang="en-US" sz="1800" b="0" i="0" u="none" strike="noStrike" dirty="0">
              <a:solidFill>
                <a:srgbClr val="000000"/>
              </a:solidFill>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567560" y="1355829"/>
            <a:ext cx="3499944" cy="5076502"/>
          </a:xfrm>
          <a:prstGeom prst="roundRect">
            <a:avLst>
              <a:gd name="adj" fmla="val 5882"/>
            </a:avLst>
          </a:prstGeom>
          <a:solidFill>
            <a:srgbClr val="FFFFFF">
              <a:alpha val="90000"/>
            </a:srgbClr>
          </a:solidFill>
          <a:ln cap="flat" cmpd="sng">
            <a:solidFill>
              <a:srgbClr val="E6CFCF">
                <a:alpha val="90000"/>
              </a:srgbClr>
            </a:solidFill>
            <a:prstDash val="solid"/>
            <a:round/>
          </a:ln>
          <a:effectLst>
            <a:outerShdw blurRad="127000" dist="50800" dir="2700000" algn="tl" rotWithShape="0">
              <a:srgbClr val="00008B">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32212" y="1527488"/>
            <a:ext cx="406400" cy="406400"/>
          </a:xfrm>
          <a:prstGeom prst="rect">
            <a:avLst/>
          </a:prstGeom>
        </p:spPr>
      </p:pic>
      <p:sp>
        <p:nvSpPr>
          <p:cNvPr id="5" name="AutoShape 5"/>
          <p:cNvSpPr/>
          <p:nvPr/>
        </p:nvSpPr>
        <p:spPr>
          <a:xfrm>
            <a:off x="1240212" y="1543254"/>
            <a:ext cx="2669628" cy="406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b="1" dirty="0" smtClean="0">
                <a:latin typeface="微软雅黑" pitchFamily="34" charset="-122"/>
                <a:ea typeface="微软雅黑" pitchFamily="34" charset="-122"/>
              </a:rPr>
              <a:t>审计特殊性的特别要求</a:t>
            </a:r>
            <a:endParaRPr lang="en-US" sz="1100" dirty="0">
              <a:latin typeface="微软雅黑" pitchFamily="34" charset="-122"/>
              <a:ea typeface="微软雅黑" pitchFamily="34" charset="-122"/>
            </a:endParaRPr>
          </a:p>
        </p:txBody>
      </p:sp>
      <p:cxnSp>
        <p:nvCxnSpPr>
          <p:cNvPr id="6" name="Connector 6"/>
          <p:cNvCxnSpPr/>
          <p:nvPr/>
        </p:nvCxnSpPr>
        <p:spPr>
          <a:xfrm flipV="1">
            <a:off x="1016000" y="1954915"/>
            <a:ext cx="3414110" cy="7875"/>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7" name="AutoShape 7"/>
          <p:cNvSpPr/>
          <p:nvPr/>
        </p:nvSpPr>
        <p:spPr>
          <a:xfrm>
            <a:off x="839995" y="2103378"/>
            <a:ext cx="3069845" cy="4130560"/>
          </a:xfrm>
          <a:prstGeom prst="rect">
            <a:avLst/>
          </a:prstGeom>
          <a:noFill/>
          <a:ln w="12700" cap="flat" cmpd="sng">
            <a:noFill/>
            <a:prstDash val="solid"/>
            <a:round/>
          </a:ln>
        </p:spPr>
        <p:txBody>
          <a:bodyPr vert="horz" wrap="square" lIns="0" tIns="0" rIns="0" bIns="0" rtlCol="0" anchor="ctr" anchorCtr="0"/>
          <a:lstStyle/>
          <a:p>
            <a:pPr>
              <a:lnSpc>
                <a:spcPts val="2500"/>
              </a:lnSpc>
              <a:defRPr/>
            </a:pPr>
            <a:r>
              <a:rPr lang="zh-CN" altLang="en-US" sz="1600" dirty="0" smtClean="0">
                <a:latin typeface="微软雅黑"/>
                <a:ea typeface="微软雅黑"/>
                <a:cs typeface="微软雅黑"/>
                <a:sym typeface="微软雅黑"/>
              </a:rPr>
              <a:t>经济责任审计报告属于非标准、非公布目的、详式的专项审计报告。经济责任审计的特殊性决定了报告不能沿用传统财务审计的</a:t>
            </a:r>
            <a:r>
              <a:rPr lang="zh-CN" altLang="en-US" sz="1600" dirty="0" smtClean="0">
                <a:latin typeface="微软雅黑"/>
                <a:ea typeface="微软雅黑"/>
                <a:cs typeface="微软雅黑"/>
                <a:sym typeface="微软雅黑"/>
              </a:rPr>
              <a:t>模式而</a:t>
            </a:r>
            <a:r>
              <a:rPr lang="zh-CN" altLang="en-US" sz="1600" dirty="0" smtClean="0">
                <a:latin typeface="微软雅黑"/>
                <a:ea typeface="微软雅黑"/>
                <a:cs typeface="微软雅黑"/>
                <a:sym typeface="微软雅黑"/>
              </a:rPr>
              <a:t>必须针对其独特的审计目标、内容和结果等要求进行</a:t>
            </a:r>
            <a:r>
              <a:rPr lang="zh-CN" altLang="en-US" sz="1600" dirty="0" smtClean="0">
                <a:latin typeface="微软雅黑"/>
                <a:ea typeface="微软雅黑"/>
                <a:cs typeface="微软雅黑"/>
                <a:sym typeface="微软雅黑"/>
              </a:rPr>
              <a:t>专门设计</a:t>
            </a:r>
            <a:r>
              <a:rPr lang="zh-CN" altLang="en-US" sz="1600" dirty="0" smtClean="0">
                <a:latin typeface="微软雅黑"/>
                <a:ea typeface="微软雅黑"/>
                <a:cs typeface="微软雅黑"/>
                <a:sym typeface="微软雅黑"/>
              </a:rPr>
              <a:t>。与</a:t>
            </a:r>
            <a:r>
              <a:rPr lang="zh-CN" altLang="en-US" sz="1600" dirty="0" smtClean="0">
                <a:latin typeface="微软雅黑"/>
                <a:ea typeface="微软雅黑"/>
                <a:cs typeface="微软雅黑"/>
                <a:sym typeface="微软雅黑"/>
              </a:rPr>
              <a:t>常规财务</a:t>
            </a:r>
            <a:r>
              <a:rPr lang="zh-CN" altLang="en-US" sz="1600" dirty="0" smtClean="0">
                <a:latin typeface="微软雅黑"/>
                <a:ea typeface="微软雅黑"/>
                <a:cs typeface="微软雅黑"/>
                <a:sym typeface="微软雅黑"/>
              </a:rPr>
              <a:t>报表审计报告相比，经济责任审计报告有自身的特征</a:t>
            </a:r>
            <a:r>
              <a:rPr lang="zh-CN" altLang="en-US" sz="1600" dirty="0" smtClean="0">
                <a:latin typeface="微软雅黑"/>
                <a:ea typeface="微软雅黑"/>
                <a:cs typeface="微软雅黑"/>
                <a:sym typeface="微软雅黑"/>
              </a:rPr>
              <a:t>要义。</a:t>
            </a:r>
            <a:r>
              <a:rPr lang="zh-CN" altLang="en-US" sz="1600" dirty="0" smtClean="0">
                <a:latin typeface="微软雅黑"/>
                <a:ea typeface="微软雅黑"/>
                <a:cs typeface="微软雅黑"/>
                <a:sym typeface="微软雅黑"/>
              </a:rPr>
              <a:t>经济责任审计的本质是对 </a:t>
            </a:r>
            <a:r>
              <a:rPr lang="zh-CN" altLang="en-US" sz="1600" dirty="0" smtClean="0">
                <a:latin typeface="微软雅黑"/>
                <a:ea typeface="微软雅黑"/>
                <a:cs typeface="微软雅黑"/>
                <a:sym typeface="微软雅黑"/>
              </a:rPr>
              <a:t>“人”的审计而</a:t>
            </a:r>
            <a:r>
              <a:rPr lang="zh-CN" altLang="en-US" sz="1600" dirty="0" smtClean="0">
                <a:latin typeface="微软雅黑"/>
                <a:ea typeface="微软雅黑"/>
                <a:cs typeface="微软雅黑"/>
                <a:sym typeface="微软雅黑"/>
              </a:rPr>
              <a:t>非单纯对</a:t>
            </a:r>
            <a:r>
              <a:rPr lang="zh-CN" altLang="en-US" sz="1600" dirty="0" smtClean="0">
                <a:latin typeface="微软雅黑"/>
                <a:ea typeface="微软雅黑"/>
                <a:cs typeface="微软雅黑"/>
                <a:sym typeface="微软雅黑"/>
              </a:rPr>
              <a:t>“事”，这</a:t>
            </a:r>
            <a:r>
              <a:rPr lang="zh-CN" altLang="en-US" sz="1600" dirty="0" smtClean="0">
                <a:latin typeface="微软雅黑"/>
                <a:ea typeface="微软雅黑"/>
                <a:cs typeface="微软雅黑"/>
                <a:sym typeface="微软雅黑"/>
              </a:rPr>
              <a:t>一根本</a:t>
            </a:r>
            <a:r>
              <a:rPr lang="zh-CN" altLang="en-US" sz="1600" dirty="0" smtClean="0">
                <a:latin typeface="微软雅黑"/>
                <a:ea typeface="微软雅黑"/>
                <a:cs typeface="微软雅黑"/>
                <a:sym typeface="微软雅黑"/>
              </a:rPr>
              <a:t>特殊性</a:t>
            </a:r>
            <a:r>
              <a:rPr lang="zh-CN" altLang="en-US" sz="1600" dirty="0" smtClean="0">
                <a:latin typeface="微软雅黑"/>
                <a:ea typeface="微软雅黑"/>
                <a:cs typeface="微软雅黑"/>
                <a:sym typeface="微软雅黑"/>
              </a:rPr>
              <a:t>辐射审计全过程，并最终聚焦和体现在审计报告这一核心产出上。</a:t>
            </a:r>
            <a:endParaRPr lang="en-US" sz="1600" dirty="0"/>
          </a:p>
        </p:txBody>
      </p:sp>
      <p:cxnSp>
        <p:nvCxnSpPr>
          <p:cNvPr id="11" name="Connector 11"/>
          <p:cNvCxnSpPr/>
          <p:nvPr/>
        </p:nvCxnSpPr>
        <p:spPr>
          <a:xfrm rot="-9291">
            <a:off x="6477009" y="2508250"/>
            <a:ext cx="4699000" cy="12700"/>
          </a:xfrm>
          <a:prstGeom prst="line">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sp>
        <p:nvSpPr>
          <p:cNvPr id="12" name="AutoShape 2"/>
          <p:cNvSpPr/>
          <p:nvPr/>
        </p:nvSpPr>
        <p:spPr>
          <a:xfrm>
            <a:off x="504498" y="508872"/>
            <a:ext cx="10310648"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200" b="1" dirty="0" smtClean="0">
                <a:latin typeface="微软雅黑"/>
                <a:ea typeface="微软雅黑"/>
                <a:cs typeface="微软雅黑"/>
                <a:sym typeface="微软雅黑"/>
              </a:rPr>
              <a:t>经济责任审计报告的显著特性</a:t>
            </a:r>
            <a:endParaRPr lang="en-US" sz="1100" dirty="0"/>
          </a:p>
        </p:txBody>
      </p:sp>
      <p:graphicFrame>
        <p:nvGraphicFramePr>
          <p:cNvPr id="13" name="表格 12"/>
          <p:cNvGraphicFramePr>
            <a:graphicFrameLocks noGrp="1"/>
          </p:cNvGraphicFramePr>
          <p:nvPr/>
        </p:nvGraphicFramePr>
        <p:xfrm>
          <a:off x="4256691" y="1434660"/>
          <a:ext cx="7583214" cy="5123800"/>
        </p:xfrm>
        <a:graphic>
          <a:graphicData uri="http://schemas.openxmlformats.org/drawingml/2006/table">
            <a:tbl>
              <a:tblPr/>
              <a:tblGrid>
                <a:gridCol w="1130654">
                  <a:extLst>
                    <a:ext uri="{9D8B030D-6E8A-4147-A177-3AD203B41FA5}">
                      <a16:colId xmlns:a16="http://schemas.microsoft.com/office/drawing/2014/main" val="20000"/>
                    </a:ext>
                  </a:extLst>
                </a:gridCol>
                <a:gridCol w="3226280">
                  <a:extLst>
                    <a:ext uri="{9D8B030D-6E8A-4147-A177-3AD203B41FA5}">
                      <a16:colId xmlns:a16="http://schemas.microsoft.com/office/drawing/2014/main" val="20001"/>
                    </a:ext>
                  </a:extLst>
                </a:gridCol>
                <a:gridCol w="3226280">
                  <a:extLst>
                    <a:ext uri="{9D8B030D-6E8A-4147-A177-3AD203B41FA5}">
                      <a16:colId xmlns:a16="http://schemas.microsoft.com/office/drawing/2014/main" val="20002"/>
                    </a:ext>
                  </a:extLst>
                </a:gridCol>
              </a:tblGrid>
              <a:tr h="465800">
                <a:tc>
                  <a:txBody>
                    <a:bodyPr/>
                    <a:lstStyle/>
                    <a:p>
                      <a:pPr algn="ctr">
                        <a:lnSpc>
                          <a:spcPct val="150000"/>
                        </a:lnSpc>
                        <a:spcAft>
                          <a:spcPts val="0"/>
                        </a:spcAft>
                      </a:pPr>
                      <a:r>
                        <a:rPr lang="zh-CN" sz="1600" b="1" kern="100" dirty="0">
                          <a:latin typeface="Times New Roman"/>
                          <a:ea typeface="宋体"/>
                          <a:cs typeface="Times New Roman"/>
                        </a:rPr>
                        <a:t>比较项目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dirty="0">
                          <a:solidFill>
                            <a:srgbClr val="C00000"/>
                          </a:solidFill>
                          <a:latin typeface="Times New Roman"/>
                          <a:ea typeface="宋体"/>
                          <a:cs typeface="Times New Roman"/>
                        </a:rPr>
                        <a:t>经济责任审计报告</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002060"/>
                          </a:solidFill>
                          <a:latin typeface="Times New Roman"/>
                          <a:ea typeface="宋体"/>
                          <a:cs typeface="Times New Roman"/>
                        </a:rPr>
                        <a:t>常规财务审计报告</a:t>
                      </a:r>
                      <a:endParaRPr lang="zh-CN" sz="1600" b="1" kern="100" dirty="0">
                        <a:solidFill>
                          <a:srgbClr val="00206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5800">
                <a:tc>
                  <a:txBody>
                    <a:bodyPr/>
                    <a:lstStyle/>
                    <a:p>
                      <a:pPr algn="ctr">
                        <a:lnSpc>
                          <a:spcPct val="150000"/>
                        </a:lnSpc>
                        <a:spcAft>
                          <a:spcPts val="0"/>
                        </a:spcAft>
                      </a:pPr>
                      <a:r>
                        <a:rPr lang="zh-CN" sz="1600" b="1" kern="100" dirty="0">
                          <a:latin typeface="Times New Roman"/>
                          <a:ea typeface="宋体"/>
                          <a:cs typeface="Times New Roman"/>
                        </a:rPr>
                        <a:t>报告对象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dirty="0">
                          <a:solidFill>
                            <a:srgbClr val="C00000"/>
                          </a:solidFill>
                          <a:latin typeface="Times New Roman"/>
                          <a:ea typeface="宋体"/>
                          <a:cs typeface="Times New Roman"/>
                        </a:rPr>
                        <a:t>领导干部个人任期履职情况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dirty="0">
                          <a:solidFill>
                            <a:srgbClr val="002060"/>
                          </a:solidFill>
                          <a:latin typeface="Times New Roman"/>
                          <a:ea typeface="宋体"/>
                          <a:cs typeface="Times New Roman"/>
                        </a:rPr>
                        <a:t>单位会计信息披露情况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5800">
                <a:tc>
                  <a:txBody>
                    <a:bodyPr/>
                    <a:lstStyle/>
                    <a:p>
                      <a:pPr algn="ctr">
                        <a:lnSpc>
                          <a:spcPct val="150000"/>
                        </a:lnSpc>
                        <a:spcAft>
                          <a:spcPts val="0"/>
                        </a:spcAft>
                      </a:pPr>
                      <a:r>
                        <a:rPr lang="zh-CN" sz="1600" b="1" kern="100" dirty="0">
                          <a:latin typeface="Times New Roman"/>
                          <a:ea typeface="宋体"/>
                          <a:cs typeface="Times New Roman"/>
                        </a:rPr>
                        <a:t>制度基础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dirty="0">
                          <a:solidFill>
                            <a:srgbClr val="C00000"/>
                          </a:solidFill>
                          <a:latin typeface="Times New Roman"/>
                          <a:ea typeface="宋体"/>
                          <a:cs typeface="Times New Roman"/>
                        </a:rPr>
                        <a:t>领导干部经济责任审计规定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dirty="0">
                          <a:solidFill>
                            <a:srgbClr val="002060"/>
                          </a:solidFill>
                          <a:latin typeface="Times New Roman"/>
                          <a:ea typeface="宋体"/>
                          <a:cs typeface="Times New Roman"/>
                        </a:rPr>
                        <a:t>会计准则与审计准则等</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5800">
                <a:tc>
                  <a:txBody>
                    <a:bodyPr/>
                    <a:lstStyle/>
                    <a:p>
                      <a:pPr algn="ctr">
                        <a:lnSpc>
                          <a:spcPct val="150000"/>
                        </a:lnSpc>
                        <a:spcAft>
                          <a:spcPts val="0"/>
                        </a:spcAft>
                      </a:pPr>
                      <a:r>
                        <a:rPr lang="zh-CN" sz="1600" b="1" kern="100" dirty="0">
                          <a:latin typeface="Times New Roman"/>
                          <a:ea typeface="宋体"/>
                          <a:cs typeface="Times New Roman"/>
                        </a:rPr>
                        <a:t>内容侧重</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C00000"/>
                          </a:solidFill>
                          <a:latin typeface="Times New Roman"/>
                          <a:ea typeface="宋体"/>
                          <a:cs typeface="Times New Roman"/>
                        </a:rPr>
                        <a:t>经济、决策、管控、廉政多维度</a:t>
                      </a:r>
                      <a:endParaRPr lang="zh-CN" sz="1600" b="1" kern="100" dirty="0">
                        <a:solidFill>
                          <a:srgbClr val="C0000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dirty="0">
                          <a:solidFill>
                            <a:srgbClr val="002060"/>
                          </a:solidFill>
                          <a:latin typeface="Times New Roman"/>
                          <a:ea typeface="宋体"/>
                          <a:cs typeface="Times New Roman"/>
                        </a:rPr>
                        <a:t>会计信息的公允性与合法性</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65800">
                <a:tc>
                  <a:txBody>
                    <a:bodyPr/>
                    <a:lstStyle/>
                    <a:p>
                      <a:pPr algn="ctr">
                        <a:lnSpc>
                          <a:spcPct val="150000"/>
                        </a:lnSpc>
                        <a:spcAft>
                          <a:spcPts val="0"/>
                        </a:spcAft>
                      </a:pPr>
                      <a:r>
                        <a:rPr lang="zh-CN" sz="1600" b="1" kern="100">
                          <a:latin typeface="Times New Roman"/>
                          <a:ea typeface="宋体"/>
                          <a:cs typeface="Times New Roman"/>
                        </a:rPr>
                        <a:t>功能作用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dirty="0">
                          <a:solidFill>
                            <a:srgbClr val="C00000"/>
                          </a:solidFill>
                          <a:latin typeface="Times New Roman"/>
                          <a:ea typeface="宋体"/>
                          <a:cs typeface="Times New Roman"/>
                        </a:rPr>
                        <a:t>经济责任的监督、鉴证、评价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dirty="0">
                          <a:solidFill>
                            <a:srgbClr val="002060"/>
                          </a:solidFill>
                          <a:latin typeface="Times New Roman"/>
                          <a:ea typeface="宋体"/>
                          <a:cs typeface="Times New Roman"/>
                        </a:rPr>
                        <a:t>财务报表的审查和验证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65800">
                <a:tc>
                  <a:txBody>
                    <a:bodyPr/>
                    <a:lstStyle/>
                    <a:p>
                      <a:pPr algn="ctr">
                        <a:lnSpc>
                          <a:spcPct val="150000"/>
                        </a:lnSpc>
                        <a:spcAft>
                          <a:spcPts val="0"/>
                        </a:spcAft>
                      </a:pPr>
                      <a:r>
                        <a:rPr lang="zh-CN" sz="1600" b="1" kern="0">
                          <a:latin typeface="Times New Roman"/>
                          <a:ea typeface="宋体"/>
                          <a:cs typeface="Times New Roman"/>
                        </a:rPr>
                        <a:t>本质属性</a:t>
                      </a:r>
                      <a:endParaRPr lang="zh-CN" sz="16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C00000"/>
                          </a:solidFill>
                          <a:latin typeface="Times New Roman"/>
                          <a:ea typeface="宋体"/>
                          <a:cs typeface="Times New Roman"/>
                        </a:rPr>
                        <a:t>治理监督工具（对人对权监督）</a:t>
                      </a:r>
                      <a:endParaRPr lang="zh-CN" sz="1600" b="1" kern="100" dirty="0">
                        <a:solidFill>
                          <a:srgbClr val="C0000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002060"/>
                          </a:solidFill>
                          <a:latin typeface="Times New Roman"/>
                          <a:ea typeface="宋体"/>
                          <a:cs typeface="Times New Roman"/>
                        </a:rPr>
                        <a:t>市场鉴证机制（对事对数监督）</a:t>
                      </a:r>
                      <a:endParaRPr lang="zh-CN" sz="1600" b="1" kern="100" dirty="0">
                        <a:solidFill>
                          <a:srgbClr val="00206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65800">
                <a:tc>
                  <a:txBody>
                    <a:bodyPr/>
                    <a:lstStyle/>
                    <a:p>
                      <a:pPr algn="ctr">
                        <a:lnSpc>
                          <a:spcPct val="150000"/>
                        </a:lnSpc>
                        <a:spcAft>
                          <a:spcPts val="0"/>
                        </a:spcAft>
                      </a:pPr>
                      <a:r>
                        <a:rPr lang="zh-CN" sz="1600" b="1" kern="0">
                          <a:latin typeface="Times New Roman"/>
                          <a:ea typeface="宋体"/>
                          <a:cs typeface="Times New Roman"/>
                        </a:rPr>
                        <a:t>作用机理</a:t>
                      </a:r>
                      <a:endParaRPr lang="zh-CN" sz="16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C00000"/>
                          </a:solidFill>
                          <a:latin typeface="Times New Roman"/>
                          <a:ea typeface="宋体"/>
                          <a:cs typeface="Times New Roman"/>
                        </a:rPr>
                        <a:t>通过权责追溯形成威慑效应</a:t>
                      </a:r>
                      <a:endParaRPr lang="zh-CN" sz="1600" b="1" kern="100" dirty="0">
                        <a:solidFill>
                          <a:srgbClr val="C0000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002060"/>
                          </a:solidFill>
                          <a:latin typeface="Times New Roman"/>
                          <a:ea typeface="宋体"/>
                          <a:cs typeface="Times New Roman"/>
                        </a:rPr>
                        <a:t>通过风险控制增强信息可信度</a:t>
                      </a:r>
                      <a:endParaRPr lang="zh-CN" sz="1600" b="1" kern="100" dirty="0">
                        <a:solidFill>
                          <a:srgbClr val="00206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65800">
                <a:tc>
                  <a:txBody>
                    <a:bodyPr/>
                    <a:lstStyle/>
                    <a:p>
                      <a:pPr algn="ctr">
                        <a:lnSpc>
                          <a:spcPct val="150000"/>
                        </a:lnSpc>
                        <a:spcAft>
                          <a:spcPts val="0"/>
                        </a:spcAft>
                      </a:pPr>
                      <a:r>
                        <a:rPr lang="zh-CN" sz="1600" b="1" kern="0">
                          <a:latin typeface="Times New Roman"/>
                          <a:ea typeface="宋体"/>
                          <a:cs typeface="Times New Roman"/>
                        </a:rPr>
                        <a:t>时效特征</a:t>
                      </a:r>
                      <a:endParaRPr lang="zh-CN" sz="16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C00000"/>
                          </a:solidFill>
                          <a:latin typeface="Times New Roman"/>
                          <a:ea typeface="宋体"/>
                          <a:cs typeface="Times New Roman"/>
                        </a:rPr>
                        <a:t>具有历史追溯性，覆盖整个任期</a:t>
                      </a:r>
                      <a:endParaRPr lang="zh-CN" sz="1600" b="1" kern="100" dirty="0">
                        <a:solidFill>
                          <a:srgbClr val="C0000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002060"/>
                          </a:solidFill>
                          <a:latin typeface="Times New Roman"/>
                          <a:ea typeface="宋体"/>
                          <a:cs typeface="Times New Roman"/>
                        </a:rPr>
                        <a:t>强调当期公允性，通常为</a:t>
                      </a:r>
                      <a:r>
                        <a:rPr lang="en-US" sz="1600" b="1" kern="0" dirty="0">
                          <a:solidFill>
                            <a:srgbClr val="002060"/>
                          </a:solidFill>
                          <a:latin typeface="Times New Roman"/>
                          <a:ea typeface="宋体"/>
                          <a:cs typeface="Times New Roman"/>
                        </a:rPr>
                        <a:t>1</a:t>
                      </a:r>
                      <a:r>
                        <a:rPr lang="zh-CN" sz="1600" b="1" kern="0" dirty="0">
                          <a:solidFill>
                            <a:srgbClr val="002060"/>
                          </a:solidFill>
                          <a:latin typeface="Times New Roman"/>
                          <a:ea typeface="宋体"/>
                          <a:cs typeface="Times New Roman"/>
                        </a:rPr>
                        <a:t>年</a:t>
                      </a:r>
                      <a:endParaRPr lang="zh-CN" sz="1600" b="1" kern="100" dirty="0">
                        <a:solidFill>
                          <a:srgbClr val="00206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65800">
                <a:tc>
                  <a:txBody>
                    <a:bodyPr/>
                    <a:lstStyle/>
                    <a:p>
                      <a:pPr algn="ctr">
                        <a:lnSpc>
                          <a:spcPct val="150000"/>
                        </a:lnSpc>
                        <a:spcAft>
                          <a:spcPts val="0"/>
                        </a:spcAft>
                      </a:pPr>
                      <a:r>
                        <a:rPr lang="zh-CN" sz="1600" b="1" kern="0">
                          <a:latin typeface="Times New Roman"/>
                          <a:ea typeface="宋体"/>
                          <a:cs typeface="Times New Roman"/>
                        </a:rPr>
                        <a:t>价值导向</a:t>
                      </a:r>
                      <a:endParaRPr lang="zh-CN" sz="16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C00000"/>
                          </a:solidFill>
                          <a:latin typeface="Times New Roman"/>
                          <a:ea typeface="宋体"/>
                          <a:cs typeface="Times New Roman"/>
                        </a:rPr>
                        <a:t>维护公权理性，保障公共利益</a:t>
                      </a:r>
                      <a:endParaRPr lang="zh-CN" sz="1600" b="1" kern="100" dirty="0">
                        <a:solidFill>
                          <a:srgbClr val="C0000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002060"/>
                          </a:solidFill>
                          <a:latin typeface="Times New Roman"/>
                          <a:ea typeface="宋体"/>
                          <a:cs typeface="Times New Roman"/>
                        </a:rPr>
                        <a:t>验证信息质量，保障市场效率</a:t>
                      </a:r>
                      <a:endParaRPr lang="zh-CN" sz="1600" b="1" kern="100" dirty="0">
                        <a:solidFill>
                          <a:srgbClr val="00206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65800">
                <a:tc>
                  <a:txBody>
                    <a:bodyPr/>
                    <a:lstStyle/>
                    <a:p>
                      <a:pPr algn="ctr">
                        <a:lnSpc>
                          <a:spcPct val="150000"/>
                        </a:lnSpc>
                        <a:spcAft>
                          <a:spcPts val="0"/>
                        </a:spcAft>
                      </a:pPr>
                      <a:r>
                        <a:rPr lang="zh-CN" sz="1600" b="1" kern="0">
                          <a:latin typeface="Times New Roman"/>
                          <a:ea typeface="宋体"/>
                          <a:cs typeface="Times New Roman"/>
                        </a:rPr>
                        <a:t>结果运用</a:t>
                      </a:r>
                      <a:endParaRPr lang="zh-CN" sz="16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C00000"/>
                          </a:solidFill>
                          <a:latin typeface="Times New Roman"/>
                          <a:ea typeface="宋体"/>
                          <a:cs typeface="Times New Roman"/>
                        </a:rPr>
                        <a:t>直接影响干部任免</a:t>
                      </a:r>
                      <a:r>
                        <a:rPr lang="en-US" sz="1600" b="1" kern="0" dirty="0">
                          <a:solidFill>
                            <a:srgbClr val="C00000"/>
                          </a:solidFill>
                          <a:latin typeface="Times New Roman"/>
                          <a:ea typeface="宋体"/>
                          <a:cs typeface="Times New Roman"/>
                        </a:rPr>
                        <a:t>/</a:t>
                      </a:r>
                      <a:r>
                        <a:rPr lang="zh-CN" sz="1600" b="1" kern="0" dirty="0">
                          <a:solidFill>
                            <a:srgbClr val="C00000"/>
                          </a:solidFill>
                          <a:latin typeface="Times New Roman"/>
                          <a:ea typeface="宋体"/>
                          <a:cs typeface="Times New Roman"/>
                        </a:rPr>
                        <a:t>问责追责等</a:t>
                      </a:r>
                      <a:endParaRPr lang="zh-CN" sz="1600" b="1" kern="100" dirty="0">
                        <a:solidFill>
                          <a:srgbClr val="C0000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002060"/>
                          </a:solidFill>
                          <a:latin typeface="Times New Roman"/>
                          <a:ea typeface="宋体"/>
                          <a:cs typeface="Times New Roman"/>
                        </a:rPr>
                        <a:t>影响投资者决策</a:t>
                      </a:r>
                      <a:r>
                        <a:rPr lang="en-US" sz="1600" b="1" kern="0" dirty="0">
                          <a:solidFill>
                            <a:srgbClr val="002060"/>
                          </a:solidFill>
                          <a:latin typeface="Times New Roman"/>
                          <a:ea typeface="宋体"/>
                          <a:cs typeface="Times New Roman"/>
                        </a:rPr>
                        <a:t>/</a:t>
                      </a:r>
                      <a:r>
                        <a:rPr lang="zh-CN" sz="1600" b="1" kern="0" dirty="0">
                          <a:solidFill>
                            <a:srgbClr val="002060"/>
                          </a:solidFill>
                          <a:latin typeface="Times New Roman"/>
                          <a:ea typeface="宋体"/>
                          <a:cs typeface="Times New Roman"/>
                        </a:rPr>
                        <a:t>信贷政策等</a:t>
                      </a:r>
                      <a:endParaRPr lang="zh-CN" sz="1600" b="1" kern="100" dirty="0">
                        <a:solidFill>
                          <a:srgbClr val="00206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65800">
                <a:tc>
                  <a:txBody>
                    <a:bodyPr/>
                    <a:lstStyle/>
                    <a:p>
                      <a:pPr algn="ctr">
                        <a:lnSpc>
                          <a:spcPct val="150000"/>
                        </a:lnSpc>
                        <a:spcAft>
                          <a:spcPts val="0"/>
                        </a:spcAft>
                      </a:pPr>
                      <a:r>
                        <a:rPr lang="zh-CN" sz="1600" b="1" kern="0">
                          <a:latin typeface="Times New Roman"/>
                          <a:ea typeface="宋体"/>
                          <a:cs typeface="Times New Roman"/>
                        </a:rPr>
                        <a:t>体系归属</a:t>
                      </a:r>
                      <a:endParaRPr lang="zh-CN" sz="16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C00000"/>
                          </a:solidFill>
                          <a:latin typeface="Times New Roman"/>
                          <a:ea typeface="宋体"/>
                          <a:cs typeface="Times New Roman"/>
                        </a:rPr>
                        <a:t>国家治理政策与权力治理体系</a:t>
                      </a:r>
                      <a:endParaRPr lang="zh-CN" sz="1600" b="1" kern="100" dirty="0">
                        <a:solidFill>
                          <a:srgbClr val="C0000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0" dirty="0">
                          <a:solidFill>
                            <a:srgbClr val="002060"/>
                          </a:solidFill>
                          <a:latin typeface="Times New Roman"/>
                          <a:ea typeface="宋体"/>
                          <a:cs typeface="Times New Roman"/>
                        </a:rPr>
                        <a:t>市场治理机制与公平规则体系</a:t>
                      </a:r>
                      <a:endParaRPr lang="zh-CN" sz="1600" b="1" kern="100" dirty="0">
                        <a:solidFill>
                          <a:srgbClr val="002060"/>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7173" name="Rectangle 5"/>
          <p:cNvSpPr>
            <a:spLocks noChangeArrowheads="1"/>
          </p:cNvSpPr>
          <p:nvPr/>
        </p:nvSpPr>
        <p:spPr bwMode="auto">
          <a:xfrm>
            <a:off x="4781879" y="942596"/>
            <a:ext cx="4961615"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zh-CN" sz="18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经济责任审计报告要义对比表</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1540</TotalTime>
  <Words>10205</Words>
  <Application>Microsoft Office PowerPoint</Application>
  <PresentationFormat>宽屏</PresentationFormat>
  <Paragraphs>808</Paragraphs>
  <Slides>105</Slides>
  <Notes>102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105</vt:i4>
      </vt:variant>
    </vt:vector>
  </HeadingPairs>
  <TitlesOfParts>
    <vt:vector size="114" baseType="lpstr">
      <vt:lpstr>E-FZ</vt:lpstr>
      <vt:lpstr>Noto Sans SC</vt:lpstr>
      <vt:lpstr>方正黑体_GBK</vt:lpstr>
      <vt:lpstr>宋体</vt:lpstr>
      <vt:lpstr>微软雅黑</vt:lpstr>
      <vt:lpstr>Arial</vt:lpstr>
      <vt:lpstr>Times New Roman</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不合规的风险是最大、最多的风险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Administrator</cp:lastModifiedBy>
  <cp:revision>153</cp:revision>
  <dcterms:modified xsi:type="dcterms:W3CDTF">2026-06-01T07:20:18Z</dcterms:modified>
</cp:coreProperties>
</file>