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51"/>
  </p:notesMasterIdLst>
  <p:sldIdLst>
    <p:sldId id="344" r:id="rId2"/>
    <p:sldId id="345" r:id="rId3"/>
    <p:sldId id="346" r:id="rId4"/>
    <p:sldId id="343" r:id="rId5"/>
    <p:sldId id="347" r:id="rId6"/>
    <p:sldId id="348" r:id="rId7"/>
    <p:sldId id="349" r:id="rId8"/>
    <p:sldId id="358" r:id="rId9"/>
    <p:sldId id="351" r:id="rId10"/>
    <p:sldId id="352" r:id="rId11"/>
    <p:sldId id="350" r:id="rId12"/>
    <p:sldId id="463" r:id="rId13"/>
    <p:sldId id="357" r:id="rId14"/>
    <p:sldId id="464" r:id="rId15"/>
    <p:sldId id="466" r:id="rId16"/>
    <p:sldId id="467" r:id="rId17"/>
    <p:sldId id="354" r:id="rId18"/>
    <p:sldId id="362" r:id="rId19"/>
    <p:sldId id="485" r:id="rId20"/>
    <p:sldId id="484" r:id="rId21"/>
    <p:sldId id="424" r:id="rId22"/>
    <p:sldId id="475" r:id="rId23"/>
    <p:sldId id="426" r:id="rId24"/>
    <p:sldId id="427" r:id="rId25"/>
    <p:sldId id="370" r:id="rId26"/>
    <p:sldId id="403" r:id="rId27"/>
    <p:sldId id="477" r:id="rId28"/>
    <p:sldId id="418" r:id="rId29"/>
    <p:sldId id="478" r:id="rId30"/>
    <p:sldId id="413" r:id="rId31"/>
    <p:sldId id="481" r:id="rId32"/>
    <p:sldId id="428" r:id="rId33"/>
    <p:sldId id="486" r:id="rId34"/>
    <p:sldId id="487" r:id="rId35"/>
    <p:sldId id="391" r:id="rId36"/>
    <p:sldId id="443" r:id="rId37"/>
    <p:sldId id="445" r:id="rId38"/>
    <p:sldId id="446" r:id="rId39"/>
    <p:sldId id="448" r:id="rId40"/>
    <p:sldId id="488" r:id="rId41"/>
    <p:sldId id="489" r:id="rId42"/>
    <p:sldId id="449" r:id="rId43"/>
    <p:sldId id="482" r:id="rId44"/>
    <p:sldId id="490" r:id="rId45"/>
    <p:sldId id="491" r:id="rId46"/>
    <p:sldId id="492" r:id="rId47"/>
    <p:sldId id="483" r:id="rId48"/>
    <p:sldId id="447" r:id="rId49"/>
    <p:sldId id="461" r:id="rId50"/>
  </p:sldIdLst>
  <p:sldSz cx="9144000" cy="6858000" type="screen4x3"/>
  <p:notesSz cx="9144000" cy="6858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C5E9"/>
    <a:srgbClr val="BBA3EB"/>
    <a:srgbClr val="CCFFCC"/>
    <a:srgbClr val="D3C4F2"/>
    <a:srgbClr val="EBFFEB"/>
    <a:srgbClr val="FFFFFF"/>
    <a:srgbClr val="CCFF99"/>
    <a:srgbClr val="FF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71" autoAdjust="0"/>
    <p:restoredTop sz="99503" autoAdjust="0"/>
  </p:normalViewPr>
  <p:slideViewPr>
    <p:cSldViewPr>
      <p:cViewPr varScale="1">
        <p:scale>
          <a:sx n="70" d="100"/>
          <a:sy n="70" d="100"/>
        </p:scale>
        <p:origin x="-124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7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2" d="100"/>
          <a:sy n="72" d="100"/>
        </p:scale>
        <p:origin x="-1980" y="-90"/>
      </p:cViewPr>
      <p:guideLst>
        <p:guide orient="horz" pos="2160"/>
        <p:guide pos="288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79484" y="651391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ea typeface="宋体" pitchFamily="2" charset="-122"/>
              </a:defRPr>
            </a:lvl1pPr>
          </a:lstStyle>
          <a:p>
            <a:pPr>
              <a:defRPr/>
            </a:pPr>
            <a:fld id="{8D3E2896-2279-4A1A-BDE5-9E38F47EC22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3557096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8"/>
          <p:cNvSpPr>
            <a:spLocks noChangeArrowheads="1"/>
          </p:cNvSpPr>
          <p:nvPr/>
        </p:nvSpPr>
        <p:spPr bwMode="gray">
          <a:xfrm>
            <a:off x="684213" y="333375"/>
            <a:ext cx="5905500" cy="5761038"/>
          </a:xfrm>
          <a:prstGeom prst="ellipse">
            <a:avLst/>
          </a:prstGeom>
          <a:gradFill rotWithShape="1">
            <a:gsLst>
              <a:gs pos="0">
                <a:schemeClr val="bg2">
                  <a:alpha val="48000"/>
                </a:schemeClr>
              </a:gs>
              <a:gs pos="100000">
                <a:schemeClr val="bg2">
                  <a:gamma/>
                  <a:tint val="0"/>
                  <a:invGamma/>
                  <a:alpha val="80000"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Rectangle 39"/>
          <p:cNvSpPr>
            <a:spLocks noChangeArrowheads="1"/>
          </p:cNvSpPr>
          <p:nvPr/>
        </p:nvSpPr>
        <p:spPr bwMode="ltGray">
          <a:xfrm>
            <a:off x="0" y="4437063"/>
            <a:ext cx="9144000" cy="172878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Oval 40"/>
          <p:cNvSpPr>
            <a:spLocks noChangeArrowheads="1"/>
          </p:cNvSpPr>
          <p:nvPr/>
        </p:nvSpPr>
        <p:spPr bwMode="gray">
          <a:xfrm>
            <a:off x="971550" y="1628775"/>
            <a:ext cx="3529013" cy="3671888"/>
          </a:xfrm>
          <a:prstGeom prst="ellipse">
            <a:avLst/>
          </a:prstGeo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5400000" scaled="1"/>
            <a:tileRect/>
          </a:gradFill>
          <a:ln w="38100">
            <a:solidFill>
              <a:schemeClr val="bg1"/>
            </a:solidFill>
            <a:round/>
            <a:headEnd/>
            <a:tailEnd/>
          </a:ln>
          <a:effectLst>
            <a:outerShdw dist="89803" dir="2700000" algn="ctr" rotWithShape="0">
              <a:srgbClr val="000000">
                <a:alpha val="19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Oval 43"/>
          <p:cNvSpPr>
            <a:spLocks noChangeArrowheads="1"/>
          </p:cNvSpPr>
          <p:nvPr/>
        </p:nvSpPr>
        <p:spPr bwMode="gray">
          <a:xfrm>
            <a:off x="4211638" y="2636838"/>
            <a:ext cx="1223962" cy="1223962"/>
          </a:xfrm>
          <a:prstGeom prst="ellipse">
            <a:avLst/>
          </a:prstGeom>
          <a:solidFill>
            <a:srgbClr val="1BABE5">
              <a:alpha val="10001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67200" y="1219200"/>
            <a:ext cx="4495800" cy="1752600"/>
          </a:xfrm>
        </p:spPr>
        <p:txBody>
          <a:bodyPr/>
          <a:lstStyle>
            <a:lvl1pPr algn="r">
              <a:defRPr sz="4000">
                <a:solidFill>
                  <a:schemeClr val="tx2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altLang="zh-CN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5486400"/>
            <a:ext cx="7620000" cy="304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单击此处编辑母版副标题样式</a:t>
            </a:r>
            <a:endParaRPr lang="en-US" altLang="zh-CN" dirty="0"/>
          </a:p>
        </p:txBody>
      </p:sp>
      <p:sp>
        <p:nvSpPr>
          <p:cNvPr id="1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581400" y="6400800"/>
            <a:ext cx="2209800" cy="24447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5934075" y="6391275"/>
            <a:ext cx="2852767" cy="252435"/>
          </a:xfrm>
          <a:prstGeom prst="rect">
            <a:avLst/>
          </a:prstGeom>
        </p:spPr>
        <p:txBody>
          <a:bodyPr/>
          <a:lstStyle>
            <a:lvl1pPr>
              <a:defRPr sz="1200" b="1" i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1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81000" y="6400800"/>
            <a:ext cx="2133600" cy="244475"/>
          </a:xfrm>
        </p:spPr>
        <p:txBody>
          <a:bodyPr/>
          <a:lstStyle>
            <a:lvl1pPr algn="l">
              <a:defRPr sz="1200"/>
            </a:lvl1pPr>
          </a:lstStyle>
          <a:p>
            <a:pPr>
              <a:defRPr/>
            </a:pPr>
            <a:fld id="{433BAFD5-2CE7-40F6-9B0C-8A7B47FEC7C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19111" y="2606052"/>
            <a:ext cx="2487133" cy="248713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4231" y="668151"/>
            <a:ext cx="840636" cy="84063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00265">
            <a:off x="768979" y="1819255"/>
            <a:ext cx="1361677" cy="1361676"/>
          </a:xfrm>
          <a:prstGeom prst="rect">
            <a:avLst/>
          </a:prstGeom>
        </p:spPr>
      </p:pic>
      <p:pic>
        <p:nvPicPr>
          <p:cNvPr id="19" name="Picture 2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1029" y="3497579"/>
            <a:ext cx="2002971" cy="1260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 userDrawn="1"/>
        </p:nvSpPr>
        <p:spPr>
          <a:xfrm>
            <a:off x="3926404" y="3715482"/>
            <a:ext cx="16081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SQL</a:t>
            </a:r>
            <a:endParaRPr lang="zh-CN" alt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E4BC87-2322-4537-B8F4-9FE88774669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57975" y="609600"/>
            <a:ext cx="2066925" cy="5715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48375" cy="5715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5C661A-7D1A-4102-8EAC-6DEB98011C8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188CDA5-8121-490B-936B-8AEA9D57C91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DC11FF-0938-4A23-9A1D-50749828497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A97145-69DA-4605-B420-C8A1E119E8B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76400"/>
            <a:ext cx="405765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7250" y="1676400"/>
            <a:ext cx="405765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C5B2C9-A724-4804-8D38-B5614D11BFE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0CC5D-FEF4-43F2-A1CC-A8E8F641505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1FA83A-FAA8-4821-ACE4-B661B604A71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B5166D-255D-4ECC-A1CA-4D53688093B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F3F0FD-4A76-480B-9749-BB70B8C1FFA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631E9C-1170-47C5-A336-4231CAB38C3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" name="Oval 105"/>
          <p:cNvSpPr>
            <a:spLocks noChangeArrowheads="1"/>
          </p:cNvSpPr>
          <p:nvPr/>
        </p:nvSpPr>
        <p:spPr bwMode="gray">
          <a:xfrm>
            <a:off x="179388" y="0"/>
            <a:ext cx="6804025" cy="6858000"/>
          </a:xfrm>
          <a:prstGeom prst="ellipse">
            <a:avLst/>
          </a:prstGeom>
          <a:gradFill rotWithShape="1">
            <a:gsLst>
              <a:gs pos="0">
                <a:schemeClr val="bg2">
                  <a:alpha val="44000"/>
                </a:schemeClr>
              </a:gs>
              <a:gs pos="100000">
                <a:schemeClr val="bg2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130" name="Rectangle 106"/>
          <p:cNvSpPr>
            <a:spLocks noChangeArrowheads="1"/>
          </p:cNvSpPr>
          <p:nvPr/>
        </p:nvSpPr>
        <p:spPr bwMode="gray">
          <a:xfrm>
            <a:off x="0" y="0"/>
            <a:ext cx="9144000" cy="11969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76400"/>
            <a:ext cx="82677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altLang="zh-CN" dirty="0" smtClean="0"/>
          </a:p>
        </p:txBody>
      </p:sp>
      <p:sp>
        <p:nvSpPr>
          <p:cNvPr id="2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4191000" y="6534150"/>
            <a:ext cx="8382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>
                <a:ea typeface="宋体" pitchFamily="2" charset="-122"/>
              </a:defRPr>
            </a:lvl1pPr>
          </a:lstStyle>
          <a:p>
            <a:pPr>
              <a:defRPr/>
            </a:pPr>
            <a:fld id="{89606887-116E-4E0E-9425-0268C18C087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033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2411760" y="354805"/>
            <a:ext cx="468052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  <a:endParaRPr lang="en-US" altLang="zh-CN" dirty="0" smtClean="0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30476">
            <a:off x="7704229" y="-119125"/>
            <a:ext cx="1435224" cy="14352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69637" y="-99392"/>
            <a:ext cx="1728316" cy="17283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608" y="476672"/>
            <a:ext cx="998578" cy="99857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7" r:id="rId12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Rockwell" pitchFamily="18" charset="0"/>
          <a:ea typeface="方正姚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Rockwell" pitchFamily="18" charset="0"/>
          <a:ea typeface="方正姚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Rockwell" pitchFamily="18" charset="0"/>
          <a:ea typeface="方正姚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Rockwell" pitchFamily="18" charset="0"/>
          <a:ea typeface="方正姚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v"/>
        <a:defRPr sz="1800" b="1">
          <a:solidFill>
            <a:schemeClr val="tx2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1800" b="1">
          <a:solidFill>
            <a:schemeClr val="tx2">
              <a:lumMod val="50000"/>
            </a:schemeClr>
          </a:solidFill>
          <a:latin typeface="黑体" pitchFamily="49" charset="-122"/>
          <a:ea typeface="黑体" pitchFamily="49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1800" b="1">
          <a:solidFill>
            <a:schemeClr val="tx2">
              <a:lumMod val="50000"/>
            </a:schemeClr>
          </a:solidFill>
          <a:latin typeface="黑体" pitchFamily="49" charset="-122"/>
          <a:ea typeface="黑体" pitchFamily="49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800" b="1">
          <a:solidFill>
            <a:schemeClr val="tx2">
              <a:lumMod val="50000"/>
            </a:schemeClr>
          </a:solidFill>
          <a:latin typeface="黑体" pitchFamily="49" charset="-122"/>
          <a:ea typeface="黑体" pitchFamily="49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800" b="1">
          <a:solidFill>
            <a:schemeClr val="tx2">
              <a:lumMod val="50000"/>
            </a:schemeClr>
          </a:solidFill>
          <a:latin typeface="黑体" pitchFamily="49" charset="-122"/>
          <a:ea typeface="黑体" pitchFamily="49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24172" y="719134"/>
            <a:ext cx="6262670" cy="1066792"/>
          </a:xfrm>
        </p:spPr>
        <p:txBody>
          <a:bodyPr/>
          <a:lstStyle/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宋体" pitchFamily="2" charset="-122"/>
              </a:rPr>
              <a:t>学习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ea typeface="宋体" pitchFamily="2" charset="-122"/>
              </a:rPr>
              <a:t>情境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ea typeface="宋体" pitchFamily="2" charset="-122"/>
              </a:rPr>
              <a:t>8   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ea typeface="宋体" pitchFamily="2" charset="-122"/>
              </a:rPr>
              <a:t>使用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宋体" pitchFamily="2" charset="-122"/>
              </a:rPr>
              <a:t>视图</a:t>
            </a:r>
            <a:endParaRPr lang="zh-CN" alt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3BAFD5-2CE7-40F6-9B0C-8A7B47FEC7CD}" type="slidenum">
              <a:rPr lang="en-US" altLang="zh-CN" smtClean="0"/>
              <a:pPr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1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10</a:t>
            </a:fld>
            <a:endParaRPr lang="en-US" altLang="zh-CN"/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gray">
          <a:xfrm>
            <a:off x="2056598" y="1796275"/>
            <a:ext cx="6459564" cy="100825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black">
          <a:xfrm>
            <a:off x="3184831" y="1954355"/>
            <a:ext cx="4915561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8.1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添加表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对话框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中选中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表，单击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添加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gray">
          <a:xfrm>
            <a:off x="2613983" y="2087020"/>
            <a:ext cx="533400" cy="38100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9" name="Picture 5" descr="DO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6975" y="1593178"/>
            <a:ext cx="1414448" cy="1414448"/>
          </a:xfrm>
          <a:prstGeom prst="rect">
            <a:avLst/>
          </a:prstGeom>
          <a:noFill/>
        </p:spPr>
      </p:pic>
      <p:sp>
        <p:nvSpPr>
          <p:cNvPr id="10" name="Text Box 7"/>
          <p:cNvSpPr txBox="1">
            <a:spLocks noChangeArrowheads="1"/>
          </p:cNvSpPr>
          <p:nvPr/>
        </p:nvSpPr>
        <p:spPr bwMode="black">
          <a:xfrm>
            <a:off x="940449" y="2121762"/>
            <a:ext cx="167005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altLang="zh-CN" sz="2000" dirty="0" smtClean="0"/>
              <a:t>5</a:t>
            </a:r>
            <a:endParaRPr lang="en-US" altLang="zh-CN" sz="2000" b="1" dirty="0">
              <a:ea typeface="宋体" pitchFamily="2" charset="-122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007626"/>
            <a:ext cx="4634999" cy="3517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/>
              <a:t>任务</a:t>
            </a:r>
            <a:r>
              <a:rPr lang="en-US" altLang="zh-CN" sz="2400" dirty="0"/>
              <a:t>1</a:t>
            </a:r>
            <a:r>
              <a:rPr lang="zh-CN" altLang="en-US" sz="2400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11</a:t>
            </a:fld>
            <a:endParaRPr lang="en-US" altLang="zh-CN"/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gray">
          <a:xfrm>
            <a:off x="1940219" y="1366512"/>
            <a:ext cx="6453187" cy="1872207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black">
          <a:xfrm>
            <a:off x="3102938" y="1475373"/>
            <a:ext cx="5318651" cy="161582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视图设计器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窗口中的顶部数据图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区域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的表中选择需要在视图中出现的数据列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，以及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虽然不需要在视图中出现但需用于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条件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设计的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列。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8.2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所示，选中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Student_id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Student_name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Student_classid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列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" name="AutoShape 4"/>
          <p:cNvSpPr>
            <a:spLocks noChangeArrowheads="1"/>
          </p:cNvSpPr>
          <p:nvPr/>
        </p:nvSpPr>
        <p:spPr bwMode="gray">
          <a:xfrm>
            <a:off x="2613305" y="2071372"/>
            <a:ext cx="533400" cy="38100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4" name="Picture 5" descr="DO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8857" y="1554648"/>
            <a:ext cx="1414448" cy="1414448"/>
          </a:xfrm>
          <a:prstGeom prst="rect">
            <a:avLst/>
          </a:prstGeom>
          <a:noFill/>
        </p:spPr>
      </p:pic>
      <p:sp>
        <p:nvSpPr>
          <p:cNvPr id="25" name="Text Box 7"/>
          <p:cNvSpPr txBox="1">
            <a:spLocks noChangeArrowheads="1"/>
          </p:cNvSpPr>
          <p:nvPr/>
        </p:nvSpPr>
        <p:spPr bwMode="black">
          <a:xfrm>
            <a:off x="1062331" y="2083232"/>
            <a:ext cx="167005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altLang="zh-CN" sz="2000" dirty="0" smtClean="0"/>
              <a:t>6</a:t>
            </a:r>
            <a:endParaRPr lang="en-US" altLang="zh-CN" sz="2000" b="1" dirty="0">
              <a:ea typeface="宋体" pitchFamily="2" charset="-122"/>
            </a:endParaRPr>
          </a:p>
        </p:txBody>
      </p:sp>
      <p:pic>
        <p:nvPicPr>
          <p:cNvPr id="14" name="Picture 2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97265" y="3091200"/>
            <a:ext cx="5135082" cy="37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6084888" y="6454775"/>
            <a:ext cx="936625" cy="36988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图</a:t>
            </a:r>
            <a:r>
              <a:rPr lang="en-US" b="1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Calibri" pitchFamily="34" charset="0"/>
              </a:rPr>
              <a:t>8.2</a:t>
            </a:r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/>
              <a:t>任务</a:t>
            </a:r>
            <a:r>
              <a:rPr lang="en-US" altLang="zh-CN" sz="2800" dirty="0"/>
              <a:t>1</a:t>
            </a:r>
            <a:r>
              <a:rPr lang="zh-CN" altLang="en-US" sz="2800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4191000" y="6459562"/>
            <a:ext cx="838200" cy="261938"/>
          </a:xfrm>
        </p:spPr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12</a:t>
            </a:fld>
            <a:endParaRPr lang="en-US" altLang="zh-CN"/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gray">
          <a:xfrm>
            <a:off x="2013938" y="1846122"/>
            <a:ext cx="6302478" cy="1330067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black">
          <a:xfrm>
            <a:off x="2647336" y="2187990"/>
            <a:ext cx="5589904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在视图设计器中上部的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视图列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列表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中设置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列的别名分别为“学号”、“姓名”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、“班级号”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gray">
          <a:xfrm>
            <a:off x="2214970" y="2394317"/>
            <a:ext cx="501579" cy="331383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9" name="Picture 5" descr="DO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3836" y="1846123"/>
            <a:ext cx="1330066" cy="1330066"/>
          </a:xfrm>
          <a:prstGeom prst="rect">
            <a:avLst/>
          </a:prstGeom>
          <a:noFill/>
        </p:spPr>
      </p:pic>
      <p:sp>
        <p:nvSpPr>
          <p:cNvPr id="10" name="Text Box 7"/>
          <p:cNvSpPr txBox="1">
            <a:spLocks noChangeArrowheads="1"/>
          </p:cNvSpPr>
          <p:nvPr/>
        </p:nvSpPr>
        <p:spPr bwMode="black">
          <a:xfrm>
            <a:off x="815511" y="2310959"/>
            <a:ext cx="157042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altLang="zh-CN" sz="2000" dirty="0" smtClean="0"/>
              <a:t>7</a:t>
            </a:r>
            <a:endParaRPr lang="en-US" altLang="zh-CN" sz="2000" b="1" dirty="0">
              <a:ea typeface="宋体" pitchFamily="2" charset="-122"/>
            </a:endParaRPr>
          </a:p>
        </p:txBody>
      </p:sp>
      <p:sp>
        <p:nvSpPr>
          <p:cNvPr id="16" name="AutoShape 19"/>
          <p:cNvSpPr>
            <a:spLocks noChangeArrowheads="1"/>
          </p:cNvSpPr>
          <p:nvPr/>
        </p:nvSpPr>
        <p:spPr bwMode="ltGray">
          <a:xfrm>
            <a:off x="1111475" y="3417785"/>
            <a:ext cx="2133450" cy="57150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b="0" dirty="0"/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1234675" y="3619957"/>
            <a:ext cx="1558526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>
              <a:buClr>
                <a:srgbClr val="D7181F"/>
              </a:buClr>
            </a:pPr>
            <a:r>
              <a:rPr lang="zh-CN" altLang="en-US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提示：</a:t>
            </a:r>
          </a:p>
        </p:txBody>
      </p:sp>
      <p:sp>
        <p:nvSpPr>
          <p:cNvPr id="18" name="AutoShape 6"/>
          <p:cNvSpPr>
            <a:spLocks noChangeArrowheads="1"/>
          </p:cNvSpPr>
          <p:nvPr/>
        </p:nvSpPr>
        <p:spPr bwMode="gray">
          <a:xfrm>
            <a:off x="1371713" y="4216946"/>
            <a:ext cx="6569121" cy="1804342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AutoShape 7"/>
          <p:cNvSpPr>
            <a:spLocks noChangeArrowheads="1"/>
          </p:cNvSpPr>
          <p:nvPr/>
        </p:nvSpPr>
        <p:spPr bwMode="gray">
          <a:xfrm>
            <a:off x="1082786" y="4472689"/>
            <a:ext cx="665160" cy="4175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Arc 8"/>
          <p:cNvSpPr>
            <a:spLocks/>
          </p:cNvSpPr>
          <p:nvPr/>
        </p:nvSpPr>
        <p:spPr bwMode="gray">
          <a:xfrm rot="5400000" flipH="1" flipV="1">
            <a:off x="1385251" y="4475173"/>
            <a:ext cx="430940" cy="430563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8 w 43200"/>
              <a:gd name="T1" fmla="*/ 22192 h 22192"/>
              <a:gd name="T2" fmla="*/ 43199 w 43200"/>
              <a:gd name="T3" fmla="*/ 21801 h 22192"/>
              <a:gd name="T4" fmla="*/ 21600 w 43200"/>
              <a:gd name="T5" fmla="*/ 21600 h 22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2192" fill="none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</a:path>
              <a:path w="43200" h="22192" stroke="0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  <a:lnTo>
                  <a:pt x="21600" y="2160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>
            <a:outerShdw dist="56796" dir="3806097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Rectangle 19"/>
          <p:cNvSpPr>
            <a:spLocks noChangeArrowheads="1"/>
          </p:cNvSpPr>
          <p:nvPr/>
        </p:nvSpPr>
        <p:spPr bwMode="black">
          <a:xfrm>
            <a:off x="1814297" y="4216946"/>
            <a:ext cx="6018913" cy="175432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别名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实际上是显式的为视图的各列命名，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以后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在使用视图时只能通过该别名去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引用视图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的相应列。视图中的列如果由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表达式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、内置函数或常量计算得到时，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必须为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列命名。如果视图由多表（视图）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连接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生成，且被连接的列具有相同名字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时，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也必须为视图的列命名。如果没有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为视图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中的列命名，将使用基本表中的列名</a:t>
            </a:r>
          </a:p>
        </p:txBody>
      </p:sp>
    </p:spTree>
    <p:extLst>
      <p:ext uri="{BB962C8B-B14F-4D97-AF65-F5344CB8AC3E}">
        <p14:creationId xmlns:p14="http://schemas.microsoft.com/office/powerpoint/2010/main" xmlns="" val="3644287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1</a:t>
            </a:r>
            <a:r>
              <a:rPr lang="zh-CN" altLang="en-US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13</a:t>
            </a:fld>
            <a:endParaRPr lang="en-US" altLang="zh-CN"/>
          </a:p>
        </p:txBody>
      </p:sp>
      <p:sp>
        <p:nvSpPr>
          <p:cNvPr id="6" name="AutoShape 19"/>
          <p:cNvSpPr>
            <a:spLocks noChangeArrowheads="1"/>
          </p:cNvSpPr>
          <p:nvPr/>
        </p:nvSpPr>
        <p:spPr bwMode="ltGray">
          <a:xfrm>
            <a:off x="1261242" y="1624005"/>
            <a:ext cx="2133450" cy="57150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b="0" dirty="0"/>
          </a:p>
        </p:txBody>
      </p:sp>
      <p:sp>
        <p:nvSpPr>
          <p:cNvPr id="7" name="Rectangle 20"/>
          <p:cNvSpPr>
            <a:spLocks noChangeArrowheads="1"/>
          </p:cNvSpPr>
          <p:nvPr/>
        </p:nvSpPr>
        <p:spPr bwMode="auto">
          <a:xfrm>
            <a:off x="1548704" y="1725091"/>
            <a:ext cx="1558526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>
              <a:buClr>
                <a:srgbClr val="D7181F"/>
              </a:buClr>
            </a:pPr>
            <a:r>
              <a:rPr lang="zh-CN" altLang="en-US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提示：</a:t>
            </a: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gray">
          <a:xfrm>
            <a:off x="1217589" y="2322080"/>
            <a:ext cx="6569121" cy="974731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gray">
          <a:xfrm>
            <a:off x="928662" y="2577823"/>
            <a:ext cx="665160" cy="4175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Arc 8"/>
          <p:cNvSpPr>
            <a:spLocks/>
          </p:cNvSpPr>
          <p:nvPr/>
        </p:nvSpPr>
        <p:spPr bwMode="gray">
          <a:xfrm rot="5400000" flipH="1" flipV="1">
            <a:off x="1231127" y="2580307"/>
            <a:ext cx="430940" cy="430563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8 w 43200"/>
              <a:gd name="T1" fmla="*/ 22192 h 22192"/>
              <a:gd name="T2" fmla="*/ 43199 w 43200"/>
              <a:gd name="T3" fmla="*/ 21801 h 22192"/>
              <a:gd name="T4" fmla="*/ 21600 w 43200"/>
              <a:gd name="T5" fmla="*/ 21600 h 22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2192" fill="none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</a:path>
              <a:path w="43200" h="22192" stroke="0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  <a:lnTo>
                  <a:pt x="21600" y="2160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>
            <a:outerShdw dist="56796" dir="3806097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Rectangle 19"/>
          <p:cNvSpPr>
            <a:spLocks noChangeArrowheads="1"/>
          </p:cNvSpPr>
          <p:nvPr/>
        </p:nvSpPr>
        <p:spPr bwMode="black">
          <a:xfrm>
            <a:off x="1815192" y="2463413"/>
            <a:ext cx="6018913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输出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选项用于设置选定的基本表字段是否显</a:t>
            </a:r>
          </a:p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 示在视图中，默认为显示</a:t>
            </a:r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gray">
          <a:xfrm>
            <a:off x="1217589" y="3367949"/>
            <a:ext cx="6569121" cy="1429203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AutoShape 7"/>
          <p:cNvSpPr>
            <a:spLocks noChangeArrowheads="1"/>
          </p:cNvSpPr>
          <p:nvPr/>
        </p:nvSpPr>
        <p:spPr bwMode="gray">
          <a:xfrm>
            <a:off x="928662" y="3623692"/>
            <a:ext cx="665160" cy="4175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Arc 8"/>
          <p:cNvSpPr>
            <a:spLocks/>
          </p:cNvSpPr>
          <p:nvPr/>
        </p:nvSpPr>
        <p:spPr bwMode="gray">
          <a:xfrm rot="5400000" flipH="1" flipV="1">
            <a:off x="1231127" y="3626176"/>
            <a:ext cx="430940" cy="430563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8 w 43200"/>
              <a:gd name="T1" fmla="*/ 22192 h 22192"/>
              <a:gd name="T2" fmla="*/ 43199 w 43200"/>
              <a:gd name="T3" fmla="*/ 21801 h 22192"/>
              <a:gd name="T4" fmla="*/ 21600 w 43200"/>
              <a:gd name="T5" fmla="*/ 21600 h 22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2192" fill="none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</a:path>
              <a:path w="43200" h="22192" stroke="0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  <a:lnTo>
                  <a:pt x="21600" y="21600"/>
                </a:lnTo>
                <a:close/>
              </a:path>
            </a:pathLst>
          </a:custGeom>
          <a:solidFill>
            <a:srgbClr val="FFC000"/>
          </a:solidFill>
          <a:ln w="9525">
            <a:noFill/>
            <a:round/>
            <a:headEnd/>
            <a:tailEnd/>
          </a:ln>
          <a:effectLst>
            <a:outerShdw dist="56796" dir="3806097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Rectangle 19"/>
          <p:cNvSpPr>
            <a:spLocks noChangeArrowheads="1"/>
          </p:cNvSpPr>
          <p:nvPr/>
        </p:nvSpPr>
        <p:spPr bwMode="black">
          <a:xfrm>
            <a:off x="1763241" y="3482385"/>
            <a:ext cx="5989246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排序类型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选项用于设定视图中数据的排序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依据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和排序方式；如果有多列用于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排序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，则可以通过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排序顺序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选项决定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先依照那一列排序，在该列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值相同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时再依照那一列排序，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排序顺序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号决定其先后，序号小优先</a:t>
            </a:r>
          </a:p>
        </p:txBody>
      </p:sp>
      <p:sp>
        <p:nvSpPr>
          <p:cNvPr id="17" name="AutoShape 6"/>
          <p:cNvSpPr>
            <a:spLocks noChangeArrowheads="1"/>
          </p:cNvSpPr>
          <p:nvPr/>
        </p:nvSpPr>
        <p:spPr bwMode="gray">
          <a:xfrm>
            <a:off x="1217589" y="4941169"/>
            <a:ext cx="6569121" cy="1080120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AutoShape 7"/>
          <p:cNvSpPr>
            <a:spLocks noChangeArrowheads="1"/>
          </p:cNvSpPr>
          <p:nvPr/>
        </p:nvSpPr>
        <p:spPr bwMode="gray">
          <a:xfrm>
            <a:off x="976357" y="5264462"/>
            <a:ext cx="665160" cy="4175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Arc 8"/>
          <p:cNvSpPr>
            <a:spLocks/>
          </p:cNvSpPr>
          <p:nvPr/>
        </p:nvSpPr>
        <p:spPr bwMode="gray">
          <a:xfrm rot="5400000" flipH="1" flipV="1">
            <a:off x="1278822" y="5266946"/>
            <a:ext cx="430940" cy="430563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8 w 43200"/>
              <a:gd name="T1" fmla="*/ 22192 h 22192"/>
              <a:gd name="T2" fmla="*/ 43199 w 43200"/>
              <a:gd name="T3" fmla="*/ 21801 h 22192"/>
              <a:gd name="T4" fmla="*/ 21600 w 43200"/>
              <a:gd name="T5" fmla="*/ 21600 h 22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2192" fill="none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</a:path>
              <a:path w="43200" h="22192" stroke="0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  <a:lnTo>
                  <a:pt x="21600" y="2160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>
            <a:outerShdw dist="56796" dir="3806097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black">
          <a:xfrm>
            <a:off x="1815192" y="5020562"/>
            <a:ext cx="5715040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筛选器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用于设置视图数据的来源条件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。视图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设计器的中下方显示了生成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视图的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SELECT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语句，初学者应该仔细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研究这里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系统自动生成的查询语句，以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作学习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参考。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/>
              <a:t>任务</a:t>
            </a:r>
            <a:r>
              <a:rPr lang="en-US" altLang="zh-CN" sz="2800" dirty="0"/>
              <a:t>1</a:t>
            </a:r>
            <a:r>
              <a:rPr lang="zh-CN" altLang="en-US" sz="2800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4191000" y="6459562"/>
            <a:ext cx="838200" cy="261938"/>
          </a:xfrm>
        </p:spPr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14</a:t>
            </a:fld>
            <a:endParaRPr lang="en-US" altLang="zh-CN"/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gray">
          <a:xfrm>
            <a:off x="2066352" y="2097430"/>
            <a:ext cx="6302478" cy="1330066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black">
          <a:xfrm>
            <a:off x="2759230" y="2300798"/>
            <a:ext cx="5589904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视图设计器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】|【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执行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执行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视图（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执行生成视  图的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SELECT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查询）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执行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以后可以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在视图设计器底部见到视图（虚拟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表）的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数据。</a:t>
            </a: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gray">
          <a:xfrm>
            <a:off x="2288702" y="2596771"/>
            <a:ext cx="501579" cy="331383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9" name="Picture 5" descr="DO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0924" y="2097430"/>
            <a:ext cx="1330066" cy="1330066"/>
          </a:xfrm>
          <a:prstGeom prst="rect">
            <a:avLst/>
          </a:prstGeom>
          <a:noFill/>
        </p:spPr>
      </p:pic>
      <p:sp>
        <p:nvSpPr>
          <p:cNvPr id="10" name="Text Box 7"/>
          <p:cNvSpPr txBox="1">
            <a:spLocks noChangeArrowheads="1"/>
          </p:cNvSpPr>
          <p:nvPr/>
        </p:nvSpPr>
        <p:spPr bwMode="black">
          <a:xfrm>
            <a:off x="892599" y="2562266"/>
            <a:ext cx="157042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altLang="zh-CN" sz="2000" dirty="0" smtClean="0"/>
              <a:t>8</a:t>
            </a:r>
            <a:endParaRPr lang="en-US" altLang="zh-CN" sz="2000" b="1" dirty="0">
              <a:ea typeface="宋体" pitchFamily="2" charset="-122"/>
            </a:endParaRPr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gray">
          <a:xfrm>
            <a:off x="2091026" y="3820143"/>
            <a:ext cx="6302478" cy="130720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black">
          <a:xfrm>
            <a:off x="2713548" y="4135505"/>
            <a:ext cx="5479484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单击工具栏上的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保存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按钮，将视图命名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为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View_student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，保存视图。</a:t>
            </a:r>
          </a:p>
        </p:txBody>
      </p:sp>
      <p:sp>
        <p:nvSpPr>
          <p:cNvPr id="13" name="AutoShape 10"/>
          <p:cNvSpPr>
            <a:spLocks noChangeArrowheads="1"/>
          </p:cNvSpPr>
          <p:nvPr/>
        </p:nvSpPr>
        <p:spPr bwMode="gray">
          <a:xfrm>
            <a:off x="2018787" y="3958329"/>
            <a:ext cx="493112" cy="369961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4" name="Picture 11" descr="DP_circl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853" y="3820144"/>
            <a:ext cx="1307205" cy="1307205"/>
          </a:xfrm>
          <a:prstGeom prst="rect">
            <a:avLst/>
          </a:prstGeom>
          <a:noFill/>
        </p:spPr>
      </p:pic>
      <p:sp>
        <p:nvSpPr>
          <p:cNvPr id="15" name="Text Box 12"/>
          <p:cNvSpPr txBox="1">
            <a:spLocks noChangeArrowheads="1"/>
          </p:cNvSpPr>
          <p:nvPr/>
        </p:nvSpPr>
        <p:spPr bwMode="black">
          <a:xfrm>
            <a:off x="892599" y="4273691"/>
            <a:ext cx="154391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altLang="zh-CN" sz="2000" dirty="0" smtClean="0"/>
              <a:t>9</a:t>
            </a:r>
            <a:endParaRPr lang="en-US" altLang="zh-CN" sz="2000" b="1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514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1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15</a:t>
            </a:fld>
            <a:endParaRPr lang="en-US" altLang="zh-CN"/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gray">
          <a:xfrm>
            <a:off x="1259632" y="1844824"/>
            <a:ext cx="7056784" cy="3312368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7664" y="2204864"/>
            <a:ext cx="676875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知识总结：</a:t>
            </a:r>
          </a:p>
          <a:p>
            <a:endParaRPr lang="zh-CN" altLang="en-US" dirty="0">
              <a:solidFill>
                <a:schemeClr val="tx2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视图是一个虚拟表，其内容由查询定义。同真实的表一样，视图包含一系列带有名称的列和行数据。</a:t>
            </a:r>
          </a:p>
          <a:p>
            <a:endParaRPr lang="zh-CN" altLang="en-US" dirty="0">
              <a:solidFill>
                <a:schemeClr val="tx2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视图在数据库中并不是以数据值存储集形式存在，而是以</a:t>
            </a:r>
            <a:r>
              <a:rPr lang="en-US" altLang="zh-CN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SELECT</a:t>
            </a:r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语句形式存在。</a:t>
            </a:r>
          </a:p>
        </p:txBody>
      </p:sp>
    </p:spTree>
    <p:extLst>
      <p:ext uri="{BB962C8B-B14F-4D97-AF65-F5344CB8AC3E}">
        <p14:creationId xmlns:p14="http://schemas.microsoft.com/office/powerpoint/2010/main" xmlns="" val="3800762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1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16</a:t>
            </a:fld>
            <a:endParaRPr lang="en-US" altLang="zh-CN"/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gray">
          <a:xfrm>
            <a:off x="1194139" y="2132856"/>
            <a:ext cx="6768752" cy="3096344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09709" y="2564904"/>
            <a:ext cx="66967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行和列数据来自定义视图的查询所引用的表，在引用视图时执行定义视图的</a:t>
            </a:r>
            <a:r>
              <a:rPr lang="en-US" altLang="zh-CN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SELECT</a:t>
            </a:r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语句动态生成。</a:t>
            </a:r>
            <a:endParaRPr lang="en-US" altLang="zh-CN" dirty="0">
              <a:solidFill>
                <a:schemeClr val="tx2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dirty="0">
              <a:solidFill>
                <a:schemeClr val="tx2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视图可以引用当前或其他数据库的一个或多个表，或者其他视图。</a:t>
            </a:r>
            <a:endParaRPr lang="en-US" altLang="zh-CN" dirty="0">
              <a:solidFill>
                <a:schemeClr val="tx2"/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dirty="0">
              <a:solidFill>
                <a:schemeClr val="tx2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    被视图引用的表称为基本表；</a:t>
            </a:r>
            <a:endParaRPr lang="en-US" altLang="zh-CN" dirty="0">
              <a:solidFill>
                <a:schemeClr val="tx2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    被视图引用的视图称为基本视图。</a:t>
            </a:r>
          </a:p>
        </p:txBody>
      </p:sp>
    </p:spTree>
    <p:extLst>
      <p:ext uri="{BB962C8B-B14F-4D97-AF65-F5344CB8AC3E}">
        <p14:creationId xmlns:p14="http://schemas.microsoft.com/office/powerpoint/2010/main" xmlns="" val="228947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1187053" y="2420888"/>
            <a:ext cx="3106537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" name="Text Box 21"/>
          <p:cNvSpPr txBox="1">
            <a:spLocks noChangeArrowheads="1"/>
          </p:cNvSpPr>
          <p:nvPr/>
        </p:nvSpPr>
        <p:spPr bwMode="auto">
          <a:xfrm>
            <a:off x="1319669" y="1853938"/>
            <a:ext cx="275861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步骤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新建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查询文件。</a:t>
            </a:r>
          </a:p>
        </p:txBody>
      </p:sp>
      <p:sp>
        <p:nvSpPr>
          <p:cNvPr id="20" name="Text Box 21"/>
          <p:cNvSpPr txBox="1">
            <a:spLocks noChangeArrowheads="1"/>
          </p:cNvSpPr>
          <p:nvPr/>
        </p:nvSpPr>
        <p:spPr bwMode="auto">
          <a:xfrm>
            <a:off x="1248644" y="2502099"/>
            <a:ext cx="274649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2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输入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查询语句。</a:t>
            </a:r>
          </a:p>
        </p:txBody>
      </p:sp>
      <p:pic>
        <p:nvPicPr>
          <p:cNvPr id="8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99574" y="1707908"/>
            <a:ext cx="2824753" cy="805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Line 18"/>
          <p:cNvSpPr>
            <a:spLocks noChangeShapeType="1"/>
          </p:cNvSpPr>
          <p:nvPr/>
        </p:nvSpPr>
        <p:spPr bwMode="auto">
          <a:xfrm>
            <a:off x="1113208" y="2965594"/>
            <a:ext cx="3106537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4" name="Text Box 21"/>
          <p:cNvSpPr txBox="1">
            <a:spLocks noChangeArrowheads="1"/>
          </p:cNvSpPr>
          <p:nvPr/>
        </p:nvSpPr>
        <p:spPr bwMode="auto">
          <a:xfrm>
            <a:off x="1293229" y="3148307"/>
            <a:ext cx="274649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3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分析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语法并执行语句，结果如图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8.3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5" name="Picture 4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659" y="2871431"/>
            <a:ext cx="1598316" cy="993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7"/>
          <p:cNvSpPr>
            <a:spLocks noChangeArrowheads="1"/>
          </p:cNvSpPr>
          <p:nvPr/>
        </p:nvSpPr>
        <p:spPr bwMode="auto">
          <a:xfrm>
            <a:off x="6827518" y="3424751"/>
            <a:ext cx="928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图 </a:t>
            </a:r>
            <a:r>
              <a:rPr lang="en-US" b="1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Calibri" pitchFamily="34" charset="0"/>
              </a:rPr>
              <a:t>8.3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03648" y="4084911"/>
            <a:ext cx="6203676" cy="203132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268288"/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知识总结</a:t>
            </a:r>
            <a:r>
              <a:rPr lang="zh-CN" altLang="en-US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：</a:t>
            </a:r>
            <a:endParaRPr lang="zh-CN" altLang="en-US" dirty="0">
              <a:solidFill>
                <a:schemeClr val="tx2"/>
              </a:solidFill>
              <a:latin typeface="黑体" pitchFamily="49" charset="-122"/>
              <a:ea typeface="黑体" pitchFamily="49" charset="-122"/>
              <a:sym typeface="Times New Roman" pitchFamily="18" charset="0"/>
            </a:endParaRPr>
          </a:p>
          <a:p>
            <a:pPr indent="268288" eaLnBrk="0" hangingPunct="0"/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可以象查询普通基本表一样查询视图。通过视图进行查询时，</a:t>
            </a:r>
            <a:r>
              <a:rPr lang="en-US" altLang="zh-CN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Microsoft SQL Server 2005 Database Engine </a:t>
            </a:r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会执行检查，从而确定语句中引用的所有数据库对象是否都存在，这些对象在语句的上下文中是否有效，以及数据修改语句是否违反数据完整性规则。如果检查失败，将返回错误消息。如果检查成功，则将操作转换为对基本表的查询。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1758146" y="332656"/>
            <a:ext cx="6192688" cy="487363"/>
          </a:xfrm>
        </p:spPr>
        <p:txBody>
          <a:bodyPr/>
          <a:lstStyle/>
          <a:p>
            <a:r>
              <a:rPr lang="zh-CN" altLang="en-US" sz="2400" dirty="0">
                <a:latin typeface="黑体" pitchFamily="49" charset="-122"/>
              </a:rPr>
              <a:t>任务</a:t>
            </a:r>
            <a:r>
              <a:rPr lang="en-US" altLang="zh-CN" sz="2400" dirty="0" smtClean="0">
                <a:latin typeface="黑体" pitchFamily="49" charset="-122"/>
              </a:rPr>
              <a:t>3   </a:t>
            </a:r>
            <a:r>
              <a:rPr lang="zh-CN" altLang="en-US" sz="2400" dirty="0" smtClean="0">
                <a:latin typeface="黑体" pitchFamily="49" charset="-122"/>
              </a:rPr>
              <a:t>查看</a:t>
            </a:r>
            <a:r>
              <a:rPr lang="zh-CN" altLang="en-US" sz="2400" dirty="0">
                <a:latin typeface="黑体" pitchFamily="49" charset="-122"/>
              </a:rPr>
              <a:t>视图</a:t>
            </a:r>
            <a:r>
              <a:rPr lang="en-US" altLang="zh-CN" sz="2400" dirty="0" err="1">
                <a:latin typeface="黑体" pitchFamily="49" charset="-122"/>
              </a:rPr>
              <a:t>View_student</a:t>
            </a:r>
            <a:r>
              <a:rPr lang="zh-CN" altLang="en-US" sz="2400" dirty="0">
                <a:latin typeface="黑体" pitchFamily="49" charset="-122"/>
              </a:rPr>
              <a:t>的依赖关系及属性，将其重命名为</a:t>
            </a:r>
            <a:r>
              <a:rPr lang="en-US" altLang="zh-CN" sz="2400" dirty="0">
                <a:latin typeface="黑体" pitchFamily="49" charset="-122"/>
              </a:rPr>
              <a:t>View_student1</a:t>
            </a:r>
            <a:endParaRPr lang="en-US" altLang="zh-CN" sz="2400" b="0" dirty="0">
              <a:ea typeface="宋体" pitchFamily="2" charset="-122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047553" y="2288836"/>
            <a:ext cx="1724025" cy="482600"/>
            <a:chOff x="816" y="2966"/>
            <a:chExt cx="1440" cy="448"/>
          </a:xfrm>
        </p:grpSpPr>
        <p:sp>
          <p:nvSpPr>
            <p:cNvPr id="71684" name="Freeform 4"/>
            <p:cNvSpPr>
              <a:spLocks/>
            </p:cNvSpPr>
            <p:nvPr/>
          </p:nvSpPr>
          <p:spPr bwMode="gray">
            <a:xfrm>
              <a:off x="901" y="3224"/>
              <a:ext cx="1270" cy="190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685" name="Rectangle 5"/>
            <p:cNvSpPr>
              <a:spLocks noChangeArrowheads="1"/>
            </p:cNvSpPr>
            <p:nvPr/>
          </p:nvSpPr>
          <p:spPr bwMode="gray">
            <a:xfrm>
              <a:off x="816" y="2966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zh-CN" altLang="en-US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ea typeface="宋体" pitchFamily="2" charset="-122"/>
                </a:rPr>
                <a:t>步骤 </a:t>
              </a:r>
              <a:r>
                <a:rPr lang="en-US" altLang="zh-CN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ea typeface="宋体" pitchFamily="2" charset="-122"/>
                </a:rPr>
                <a:t>1</a:t>
              </a:r>
              <a:endParaRPr lang="en-US" altLang="zh-CN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endParaRPr>
            </a:p>
          </p:txBody>
        </p:sp>
      </p:grpSp>
      <p:cxnSp>
        <p:nvCxnSpPr>
          <p:cNvPr id="71695" name="AutoShape 15"/>
          <p:cNvCxnSpPr>
            <a:cxnSpLocks noChangeShapeType="1"/>
          </p:cNvCxnSpPr>
          <p:nvPr/>
        </p:nvCxnSpPr>
        <p:spPr bwMode="gray">
          <a:xfrm>
            <a:off x="2049202" y="1955511"/>
            <a:ext cx="4762" cy="1143000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sp>
        <p:nvSpPr>
          <p:cNvPr id="71698" name="Line 18"/>
          <p:cNvSpPr>
            <a:spLocks noChangeShapeType="1"/>
          </p:cNvSpPr>
          <p:nvPr/>
        </p:nvSpPr>
        <p:spPr bwMode="auto">
          <a:xfrm>
            <a:off x="2137595" y="3343148"/>
            <a:ext cx="59436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1701" name="Text Box 21"/>
          <p:cNvSpPr txBox="1">
            <a:spLocks noChangeArrowheads="1"/>
          </p:cNvSpPr>
          <p:nvPr/>
        </p:nvSpPr>
        <p:spPr bwMode="auto">
          <a:xfrm>
            <a:off x="2847221" y="2068934"/>
            <a:ext cx="513876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对象资源管理器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中展开数据库，展开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视图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，在欲打开的视图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View_student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上右击，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在快捷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菜单中选择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打开视图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，可以执行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生成视图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的查询，查看视图包含的数据，如图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8.4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21" name="TextBox 7"/>
          <p:cNvSpPr>
            <a:spLocks noChangeArrowheads="1"/>
          </p:cNvSpPr>
          <p:nvPr/>
        </p:nvSpPr>
        <p:spPr bwMode="auto">
          <a:xfrm>
            <a:off x="5148064" y="5157192"/>
            <a:ext cx="1060450" cy="369888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图 </a:t>
            </a:r>
            <a:r>
              <a:rPr lang="en-US" b="1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Calibri" pitchFamily="34" charset="0"/>
              </a:rPr>
              <a:t>8.4</a:t>
            </a:r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2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3050" y="3573016"/>
            <a:ext cx="3115793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>
                <a:latin typeface="黑体" pitchFamily="49" charset="-122"/>
              </a:rPr>
              <a:t>任务</a:t>
            </a:r>
            <a:r>
              <a:rPr lang="en-US" altLang="zh-CN" sz="2400" dirty="0" smtClean="0">
                <a:latin typeface="黑体" pitchFamily="49" charset="-122"/>
              </a:rPr>
              <a:t>3(</a:t>
            </a:r>
            <a:r>
              <a:rPr lang="zh-CN" altLang="en-US" sz="2400" dirty="0" smtClean="0">
                <a:latin typeface="黑体" pitchFamily="49" charset="-122"/>
              </a:rPr>
              <a:t>续</a:t>
            </a:r>
            <a:r>
              <a:rPr lang="en-US" altLang="zh-CN" sz="2400" dirty="0" smtClean="0">
                <a:latin typeface="黑体" pitchFamily="49" charset="-122"/>
              </a:rPr>
              <a:t>)</a:t>
            </a:r>
            <a:endParaRPr lang="en-US" altLang="zh-CN" sz="2400" b="0" dirty="0">
              <a:ea typeface="宋体" pitchFamily="2" charset="-122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047553" y="2288836"/>
            <a:ext cx="1724025" cy="482600"/>
            <a:chOff x="816" y="2966"/>
            <a:chExt cx="1440" cy="448"/>
          </a:xfrm>
        </p:grpSpPr>
        <p:sp>
          <p:nvSpPr>
            <p:cNvPr id="71684" name="Freeform 4"/>
            <p:cNvSpPr>
              <a:spLocks/>
            </p:cNvSpPr>
            <p:nvPr/>
          </p:nvSpPr>
          <p:spPr bwMode="gray">
            <a:xfrm>
              <a:off x="901" y="3224"/>
              <a:ext cx="1270" cy="190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685" name="Rectangle 5"/>
            <p:cNvSpPr>
              <a:spLocks noChangeArrowheads="1"/>
            </p:cNvSpPr>
            <p:nvPr/>
          </p:nvSpPr>
          <p:spPr bwMode="gray">
            <a:xfrm>
              <a:off x="816" y="2966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zh-CN" altLang="en-US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ea typeface="宋体" pitchFamily="2" charset="-122"/>
                </a:rPr>
                <a:t>步骤 </a:t>
              </a:r>
              <a:r>
                <a:rPr lang="en-US" altLang="zh-CN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ea typeface="宋体" pitchFamily="2" charset="-122"/>
                </a:rPr>
                <a:t>2</a:t>
              </a:r>
              <a:endParaRPr lang="en-US" altLang="zh-CN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endParaRPr>
            </a:p>
          </p:txBody>
        </p:sp>
      </p:grpSp>
      <p:cxnSp>
        <p:nvCxnSpPr>
          <p:cNvPr id="71695" name="AutoShape 15"/>
          <p:cNvCxnSpPr>
            <a:cxnSpLocks noChangeShapeType="1"/>
          </p:cNvCxnSpPr>
          <p:nvPr/>
        </p:nvCxnSpPr>
        <p:spPr bwMode="gray">
          <a:xfrm>
            <a:off x="2049202" y="1955511"/>
            <a:ext cx="4762" cy="1143000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sp>
        <p:nvSpPr>
          <p:cNvPr id="71698" name="Line 18"/>
          <p:cNvSpPr>
            <a:spLocks noChangeShapeType="1"/>
          </p:cNvSpPr>
          <p:nvPr/>
        </p:nvSpPr>
        <p:spPr bwMode="auto">
          <a:xfrm>
            <a:off x="2137595" y="3343148"/>
            <a:ext cx="59436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1701" name="Text Box 21"/>
          <p:cNvSpPr txBox="1">
            <a:spLocks noChangeArrowheads="1"/>
          </p:cNvSpPr>
          <p:nvPr/>
        </p:nvSpPr>
        <p:spPr bwMode="auto">
          <a:xfrm>
            <a:off x="2847221" y="2068934"/>
            <a:ext cx="513876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在视图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View_student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快捷菜单中单击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查看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依赖关系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，可以查看此视图依赖的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基本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表或视图及依赖的列；亦可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查看依赖此视图的其它对象，如图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8.5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椭圆 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669812" y="5803246"/>
            <a:ext cx="1357312" cy="428625"/>
          </a:xfrm>
          <a:prstGeom prst="ellipse">
            <a:avLst/>
          </a:prstGeom>
          <a:gradFill rotWithShape="1">
            <a:gsLst>
              <a:gs pos="0">
                <a:srgbClr val="2D5D97"/>
              </a:gs>
              <a:gs pos="79999">
                <a:srgbClr val="3C7AC5"/>
              </a:gs>
              <a:gs pos="100000">
                <a:srgbClr val="397BC9"/>
              </a:gs>
            </a:gsLst>
            <a:lin ang="5400000" scaled="1"/>
          </a:gradFill>
          <a:ln w="9525" cmpd="sng">
            <a:solidFill>
              <a:schemeClr val="accent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b="1">
                <a:latin typeface="宋体" pitchFamily="2" charset="-122"/>
                <a:sym typeface="宋体" pitchFamily="2" charset="-122"/>
              </a:rPr>
              <a:t>图 </a:t>
            </a:r>
            <a:r>
              <a:rPr lang="en-US" b="1">
                <a:latin typeface="Calibri" pitchFamily="34" charset="0"/>
                <a:cs typeface="Calibri" pitchFamily="34" charset="0"/>
                <a:sym typeface="Calibri" pitchFamily="34" charset="0"/>
              </a:rPr>
              <a:t>8.5</a:t>
            </a:r>
            <a:endParaRPr lang="zh-CN" altLang="en-US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3404" t="299" r="32021" b="65826"/>
          <a:stretch>
            <a:fillRect/>
          </a:stretch>
        </p:blipFill>
        <p:spPr bwMode="auto">
          <a:xfrm>
            <a:off x="999372" y="3645024"/>
            <a:ext cx="4580057" cy="2005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5652120" y="4040324"/>
            <a:ext cx="259322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eaLnBrk="0" hangingPunct="0"/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从图</a:t>
            </a:r>
            <a:r>
              <a:rPr lang="en-US" altLang="zh-CN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8.5</a:t>
            </a:r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可以看出：视图</a:t>
            </a:r>
            <a:r>
              <a:rPr lang="en-US" altLang="zh-CN" dirty="0" err="1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View_student</a:t>
            </a:r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依赖于</a:t>
            </a:r>
            <a:r>
              <a:rPr lang="zh-CN" altLang="en-US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表</a:t>
            </a:r>
            <a:r>
              <a:rPr lang="en-US" altLang="zh-CN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Students</a:t>
            </a:r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，而该表又依赖于</a:t>
            </a:r>
            <a:r>
              <a:rPr lang="en-US" altLang="zh-CN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Classes</a:t>
            </a:r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表，</a:t>
            </a:r>
            <a:r>
              <a:rPr lang="en-US" altLang="zh-CN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Classes</a:t>
            </a:r>
            <a:r>
              <a:rPr lang="zh-CN" altLang="en-US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表又</a:t>
            </a:r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依赖于</a:t>
            </a:r>
            <a:r>
              <a:rPr lang="en-US" altLang="zh-CN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Teachers</a:t>
            </a:r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表。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68952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情境描述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gray">
          <a:xfrm>
            <a:off x="2169521" y="1700808"/>
            <a:ext cx="6532778" cy="4248472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black">
          <a:xfrm>
            <a:off x="2657922" y="1921716"/>
            <a:ext cx="5555975" cy="3785652"/>
          </a:xfrm>
          <a:prstGeom prst="rect">
            <a:avLst/>
          </a:prstGeom>
          <a:noFill/>
          <a:ln w="9525" algn="ctr">
            <a:solidFill>
              <a:schemeClr val="tx1"/>
            </a:solidFill>
            <a:prstDash val="dashDot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0"/>
            <a:r>
              <a:rPr lang="zh-CN" altLang="en-US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学校的日常工作例如核对学生和其所在班级的信</a:t>
            </a:r>
          </a:p>
          <a:p>
            <a:pPr lvl="0"/>
            <a:r>
              <a:rPr lang="zh-CN" altLang="en-US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息是否正确，需要查询学生表中的学号、姓名和</a:t>
            </a:r>
          </a:p>
          <a:p>
            <a:pPr lvl="0"/>
            <a:r>
              <a:rPr lang="zh-CN" altLang="en-US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所属班级；打印成绩单，需要查询学生姓名、课</a:t>
            </a:r>
          </a:p>
          <a:p>
            <a:pPr lvl="0"/>
            <a:r>
              <a:rPr lang="zh-CN" altLang="en-US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程名和成绩等多表中的数据。这些操作都要通过</a:t>
            </a:r>
          </a:p>
          <a:p>
            <a:pPr lvl="0"/>
            <a:r>
              <a:rPr lang="zh-CN" altLang="en-US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访问表来实现，如果表中有一些数据不希望别人</a:t>
            </a:r>
          </a:p>
          <a:p>
            <a:pPr lvl="0"/>
            <a:r>
              <a:rPr lang="zh-CN" altLang="en-US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看到，怎么办呢</a:t>
            </a:r>
            <a:r>
              <a:rPr lang="zh-CN" altLang="en-US" sz="2000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？</a:t>
            </a:r>
            <a:endParaRPr lang="en-US" altLang="zh-CN" sz="2000" b="0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lvl="0"/>
            <a:r>
              <a:rPr lang="zh-CN" altLang="en-US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小吴决定为数据库表建立多种视图，让用户</a:t>
            </a:r>
          </a:p>
          <a:p>
            <a:pPr lvl="0"/>
            <a:r>
              <a:rPr lang="zh-CN" altLang="en-US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通过视图实现对表的操作。这样可以隐藏表</a:t>
            </a:r>
          </a:p>
          <a:p>
            <a:pPr lvl="0"/>
            <a:r>
              <a:rPr lang="zh-CN" altLang="en-US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中的敏感数据，提高数据的安全性，而且用</a:t>
            </a:r>
          </a:p>
          <a:p>
            <a:pPr lvl="0"/>
            <a:r>
              <a:rPr lang="zh-CN" altLang="en-US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户每次对该数据执行查询操作时不需要一遍</a:t>
            </a:r>
          </a:p>
          <a:p>
            <a:pPr lvl="0"/>
            <a:r>
              <a:rPr lang="zh-CN" altLang="en-US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又一遍的重写复杂的查询语句，直接引用视</a:t>
            </a:r>
          </a:p>
          <a:p>
            <a:pPr lvl="0"/>
            <a:r>
              <a:rPr lang="zh-CN" altLang="en-US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图即可</a:t>
            </a:r>
            <a:r>
              <a:rPr lang="zh-CN" altLang="en-US" sz="2000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000" b="0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2407787" y="3647827"/>
            <a:ext cx="352654" cy="274471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2" name="Picture 5" descr="DO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0748" y="2996952"/>
            <a:ext cx="1688828" cy="1688828"/>
          </a:xfrm>
          <a:prstGeom prst="rect">
            <a:avLst/>
          </a:prstGeom>
          <a:noFill/>
        </p:spPr>
      </p:pic>
      <p:sp>
        <p:nvSpPr>
          <p:cNvPr id="13" name="Text Box 7"/>
          <p:cNvSpPr txBox="1">
            <a:spLocks noChangeArrowheads="1"/>
          </p:cNvSpPr>
          <p:nvPr/>
        </p:nvSpPr>
        <p:spPr bwMode="black">
          <a:xfrm>
            <a:off x="910750" y="3614487"/>
            <a:ext cx="1241422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 smtClean="0"/>
              <a:t>情境描述</a:t>
            </a:r>
            <a:endParaRPr lang="en-US" altLang="zh-CN" sz="2000" b="1" dirty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>
                <a:latin typeface="黑体" pitchFamily="49" charset="-122"/>
              </a:rPr>
              <a:t>任务</a:t>
            </a:r>
            <a:r>
              <a:rPr lang="en-US" altLang="zh-CN" sz="2400" dirty="0" smtClean="0">
                <a:latin typeface="黑体" pitchFamily="49" charset="-122"/>
              </a:rPr>
              <a:t>3</a:t>
            </a:r>
            <a:r>
              <a:rPr lang="zh-CN" altLang="en-US" sz="2400" dirty="0" smtClean="0">
                <a:latin typeface="黑体" pitchFamily="49" charset="-122"/>
              </a:rPr>
              <a:t>（续）</a:t>
            </a:r>
            <a:endParaRPr lang="en-US" altLang="zh-CN" sz="2400" b="0" dirty="0">
              <a:ea typeface="宋体" pitchFamily="2" charset="-122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341438" y="2235539"/>
            <a:ext cx="1724025" cy="482600"/>
            <a:chOff x="816" y="2966"/>
            <a:chExt cx="1440" cy="448"/>
          </a:xfrm>
        </p:grpSpPr>
        <p:sp>
          <p:nvSpPr>
            <p:cNvPr id="71684" name="Freeform 4"/>
            <p:cNvSpPr>
              <a:spLocks/>
            </p:cNvSpPr>
            <p:nvPr/>
          </p:nvSpPr>
          <p:spPr bwMode="gray">
            <a:xfrm>
              <a:off x="901" y="3224"/>
              <a:ext cx="1270" cy="190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685" name="Rectangle 5"/>
            <p:cNvSpPr>
              <a:spLocks noChangeArrowheads="1"/>
            </p:cNvSpPr>
            <p:nvPr/>
          </p:nvSpPr>
          <p:spPr bwMode="gray">
            <a:xfrm>
              <a:off x="816" y="2966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zh-CN" altLang="en-US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ea typeface="宋体" pitchFamily="2" charset="-122"/>
                </a:rPr>
                <a:t>步骤 </a:t>
              </a:r>
              <a:r>
                <a:rPr lang="en-US" altLang="zh-CN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ea typeface="宋体" pitchFamily="2" charset="-122"/>
                </a:rPr>
                <a:t>3</a:t>
              </a:r>
              <a:endParaRPr lang="en-US" altLang="zh-CN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336649" y="3450714"/>
            <a:ext cx="1724025" cy="482600"/>
            <a:chOff x="812" y="3033"/>
            <a:chExt cx="1440" cy="448"/>
          </a:xfrm>
        </p:grpSpPr>
        <p:sp>
          <p:nvSpPr>
            <p:cNvPr id="71687" name="Freeform 7"/>
            <p:cNvSpPr>
              <a:spLocks/>
            </p:cNvSpPr>
            <p:nvPr/>
          </p:nvSpPr>
          <p:spPr bwMode="gray">
            <a:xfrm>
              <a:off x="897" y="3291"/>
              <a:ext cx="1270" cy="190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688" name="Rectangle 8"/>
            <p:cNvSpPr>
              <a:spLocks noChangeArrowheads="1"/>
            </p:cNvSpPr>
            <p:nvPr/>
          </p:nvSpPr>
          <p:spPr bwMode="gray">
            <a:xfrm>
              <a:off x="812" y="3033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51373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zh-CN" altLang="en-US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步骤 </a:t>
              </a:r>
              <a:r>
                <a:rPr lang="en-US" altLang="zh-CN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4</a:t>
              </a:r>
              <a:endParaRPr lang="en-US" altLang="zh-CN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endParaRPr>
            </a:p>
          </p:txBody>
        </p:sp>
      </p:grpSp>
      <p:cxnSp>
        <p:nvCxnSpPr>
          <p:cNvPr id="71695" name="AutoShape 15"/>
          <p:cNvCxnSpPr>
            <a:cxnSpLocks noChangeShapeType="1"/>
          </p:cNvCxnSpPr>
          <p:nvPr/>
        </p:nvCxnSpPr>
        <p:spPr bwMode="gray">
          <a:xfrm>
            <a:off x="2198688" y="1949448"/>
            <a:ext cx="4762" cy="1143000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cxnSp>
        <p:nvCxnSpPr>
          <p:cNvPr id="71696" name="AutoShape 16"/>
          <p:cNvCxnSpPr>
            <a:cxnSpLocks noChangeShapeType="1"/>
          </p:cNvCxnSpPr>
          <p:nvPr/>
        </p:nvCxnSpPr>
        <p:spPr bwMode="gray">
          <a:xfrm>
            <a:off x="2198688" y="3092448"/>
            <a:ext cx="0" cy="1139313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cxnSp>
        <p:nvCxnSpPr>
          <p:cNvPr id="71697" name="AutoShape 17"/>
          <p:cNvCxnSpPr>
            <a:cxnSpLocks noChangeShapeType="1"/>
          </p:cNvCxnSpPr>
          <p:nvPr/>
        </p:nvCxnSpPr>
        <p:spPr bwMode="gray">
          <a:xfrm flipH="1">
            <a:off x="2198661" y="4231762"/>
            <a:ext cx="4789" cy="1429486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sp>
        <p:nvSpPr>
          <p:cNvPr id="71698" name="Line 18"/>
          <p:cNvSpPr>
            <a:spLocks noChangeShapeType="1"/>
          </p:cNvSpPr>
          <p:nvPr/>
        </p:nvSpPr>
        <p:spPr bwMode="auto">
          <a:xfrm>
            <a:off x="2214546" y="3068540"/>
            <a:ext cx="59436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1699" name="Line 19"/>
          <p:cNvSpPr>
            <a:spLocks noChangeShapeType="1"/>
          </p:cNvSpPr>
          <p:nvPr/>
        </p:nvSpPr>
        <p:spPr bwMode="auto">
          <a:xfrm>
            <a:off x="2239938" y="4231761"/>
            <a:ext cx="59595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1700" name="Line 20"/>
          <p:cNvSpPr>
            <a:spLocks noChangeShapeType="1"/>
          </p:cNvSpPr>
          <p:nvPr/>
        </p:nvSpPr>
        <p:spPr bwMode="auto">
          <a:xfrm flipV="1">
            <a:off x="2260611" y="5661248"/>
            <a:ext cx="5943600" cy="3175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1701" name="Text Box 21"/>
          <p:cNvSpPr txBox="1">
            <a:spLocks noChangeArrowheads="1"/>
          </p:cNvSpPr>
          <p:nvPr/>
        </p:nvSpPr>
        <p:spPr bwMode="auto">
          <a:xfrm>
            <a:off x="3142938" y="2059283"/>
            <a:ext cx="513876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通过视图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View_student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快菜单中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属性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菜单项可以查看该视图的属性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。视图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属性可以分为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组：常规、权限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、扩展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属性。</a:t>
            </a:r>
          </a:p>
        </p:txBody>
      </p:sp>
      <p:sp>
        <p:nvSpPr>
          <p:cNvPr id="71702" name="Text Box 22"/>
          <p:cNvSpPr txBox="1">
            <a:spLocks noChangeArrowheads="1"/>
          </p:cNvSpPr>
          <p:nvPr/>
        </p:nvSpPr>
        <p:spPr bwMode="auto">
          <a:xfrm>
            <a:off x="3293618" y="3352283"/>
            <a:ext cx="500066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在视图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View_student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的快捷菜单中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选择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重命名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，将其名称修改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为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View_student1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1703" name="Text Box 23"/>
          <p:cNvSpPr txBox="1">
            <a:spLocks noChangeArrowheads="1"/>
          </p:cNvSpPr>
          <p:nvPr/>
        </p:nvSpPr>
        <p:spPr bwMode="auto">
          <a:xfrm>
            <a:off x="2411760" y="4346340"/>
            <a:ext cx="519971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提示：</a:t>
            </a:r>
          </a:p>
          <a:p>
            <a:pPr eaLnBrk="0" hangingPunct="0"/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将来如果视图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View_student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不再需要了，可以使</a:t>
            </a:r>
          </a:p>
          <a:p>
            <a:pPr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用快捷菜单中的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删除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命令，将其删除。</a:t>
            </a:r>
          </a:p>
        </p:txBody>
      </p:sp>
    </p:spTree>
    <p:extLst>
      <p:ext uri="{BB962C8B-B14F-4D97-AF65-F5344CB8AC3E}">
        <p14:creationId xmlns:p14="http://schemas.microsoft.com/office/powerpoint/2010/main" xmlns="" val="20454991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82815" y="404664"/>
            <a:ext cx="5521246" cy="487363"/>
          </a:xfrm>
        </p:spPr>
        <p:txBody>
          <a:bodyPr/>
          <a:lstStyle/>
          <a:p>
            <a:r>
              <a:rPr lang="zh-CN" altLang="en-US" sz="2400" dirty="0"/>
              <a:t>学习子情境 </a:t>
            </a:r>
            <a:r>
              <a:rPr lang="en-US" altLang="zh-CN" sz="2400" dirty="0" smtClean="0"/>
              <a:t>8.2   </a:t>
            </a:r>
            <a:r>
              <a:rPr lang="zh-CN" altLang="en-US" sz="2400" dirty="0" smtClean="0"/>
              <a:t>创建</a:t>
            </a:r>
            <a:r>
              <a:rPr lang="zh-CN" altLang="en-US" sz="2400" dirty="0"/>
              <a:t>与课程信息有关的</a:t>
            </a:r>
            <a:r>
              <a:rPr lang="zh-CN" altLang="en-US" sz="2400" dirty="0" smtClean="0"/>
              <a:t>视图</a:t>
            </a:r>
            <a:endParaRPr lang="zh-CN" altLang="en-US" sz="24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21</a:t>
            </a:fld>
            <a:endParaRPr lang="en-US" altLang="zh-CN"/>
          </a:p>
        </p:txBody>
      </p: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2500298" y="1859623"/>
            <a:ext cx="4286280" cy="571503"/>
            <a:chOff x="3964" y="2071"/>
            <a:chExt cx="1484" cy="330"/>
          </a:xfrm>
        </p:grpSpPr>
        <p:sp>
          <p:nvSpPr>
            <p:cNvPr id="7" name="AutoShape 9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AutoShape 10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9" name="Rectangle 23"/>
          <p:cNvSpPr>
            <a:spLocks noChangeArrowheads="1"/>
          </p:cNvSpPr>
          <p:nvPr/>
        </p:nvSpPr>
        <p:spPr bwMode="ltGray">
          <a:xfrm>
            <a:off x="1309316" y="2852936"/>
            <a:ext cx="6668244" cy="3456384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23630" y="2852936"/>
            <a:ext cx="645393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学校课程改革，要对课程的相关信息如学分、课程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类型等进行调整。为了这项工作能够高效的进行，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小吴为课程表建立了视图，视图中只出现课程名和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学分等数据。如果不希望其他用户能查看该视图的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定义，则可以在创建或修改视图时使用</a:t>
            </a:r>
            <a:r>
              <a:rPr lang="en-US" altLang="zh-CN" sz="2000" dirty="0">
                <a:solidFill>
                  <a:schemeClr val="bg1"/>
                </a:solidFill>
              </a:rPr>
              <a:t>WITH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</a:rPr>
              <a:t>ENCRYPTION</a:t>
            </a:r>
            <a:r>
              <a:rPr lang="zh-CN" altLang="en-US" sz="2000" dirty="0">
                <a:solidFill>
                  <a:schemeClr val="bg1"/>
                </a:solidFill>
              </a:rPr>
              <a:t>对视图的定义语句文本进行加密，还可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防止在</a:t>
            </a:r>
            <a:r>
              <a:rPr lang="en-US" altLang="zh-CN" sz="2000" dirty="0">
                <a:solidFill>
                  <a:schemeClr val="bg1"/>
                </a:solidFill>
              </a:rPr>
              <a:t>SQL Server</a:t>
            </a:r>
            <a:r>
              <a:rPr lang="zh-CN" altLang="en-US" sz="2000" dirty="0">
                <a:solidFill>
                  <a:schemeClr val="bg1"/>
                </a:solidFill>
              </a:rPr>
              <a:t>复制过程中发布视图。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71736" y="1931067"/>
            <a:ext cx="38576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 smtClean="0">
                <a:solidFill>
                  <a:schemeClr val="bg1"/>
                </a:solidFill>
              </a:rPr>
              <a:t>  情 境 描 述</a:t>
            </a:r>
            <a:endParaRPr lang="zh-CN" altLang="en-US" sz="2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技能目标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22</a:t>
            </a:fld>
            <a:endParaRPr lang="en-US" altLang="zh-CN"/>
          </a:p>
        </p:txBody>
      </p:sp>
      <p:sp>
        <p:nvSpPr>
          <p:cNvPr id="6" name="Oval 2"/>
          <p:cNvSpPr>
            <a:spLocks noChangeArrowheads="1"/>
          </p:cNvSpPr>
          <p:nvPr/>
        </p:nvSpPr>
        <p:spPr bwMode="gray">
          <a:xfrm>
            <a:off x="2800352" y="2362223"/>
            <a:ext cx="2743200" cy="2743200"/>
          </a:xfrm>
          <a:prstGeom prst="ellipse">
            <a:avLst/>
          </a:prstGeom>
          <a:solidFill>
            <a:srgbClr val="FFFFFF">
              <a:alpha val="8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gray">
          <a:xfrm>
            <a:off x="3943352" y="2876573"/>
            <a:ext cx="1619250" cy="1619250"/>
          </a:xfrm>
          <a:prstGeom prst="ellipse">
            <a:avLst/>
          </a:prstGeom>
          <a:solidFill>
            <a:srgbClr val="DCDCDC">
              <a:alpha val="5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gray">
          <a:xfrm>
            <a:off x="3181352" y="3657623"/>
            <a:ext cx="1524000" cy="76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gray">
          <a:xfrm>
            <a:off x="4019552" y="2514623"/>
            <a:ext cx="914400" cy="914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Line 6"/>
          <p:cNvSpPr>
            <a:spLocks noChangeShapeType="1"/>
          </p:cNvSpPr>
          <p:nvPr/>
        </p:nvSpPr>
        <p:spPr bwMode="gray">
          <a:xfrm>
            <a:off x="5101109" y="4048541"/>
            <a:ext cx="869055" cy="105688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gray">
          <a:xfrm flipV="1">
            <a:off x="5314952" y="2667023"/>
            <a:ext cx="533400" cy="838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Oval 9"/>
          <p:cNvSpPr>
            <a:spLocks noChangeArrowheads="1"/>
          </p:cNvSpPr>
          <p:nvPr/>
        </p:nvSpPr>
        <p:spPr bwMode="gray">
          <a:xfrm>
            <a:off x="4581527" y="3267098"/>
            <a:ext cx="895350" cy="895350"/>
          </a:xfrm>
          <a:prstGeom prst="ellipse">
            <a:avLst/>
          </a:prstGeom>
          <a:solidFill>
            <a:srgbClr val="C0C0C0">
              <a:alpha val="5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5" name="Group 11"/>
          <p:cNvGrpSpPr>
            <a:grpSpLocks/>
          </p:cNvGrpSpPr>
          <p:nvPr/>
        </p:nvGrpSpPr>
        <p:grpSpPr bwMode="auto">
          <a:xfrm>
            <a:off x="3200402" y="1638323"/>
            <a:ext cx="1146175" cy="1374775"/>
            <a:chOff x="2064" y="1008"/>
            <a:chExt cx="722" cy="866"/>
          </a:xfrm>
        </p:grpSpPr>
        <p:sp>
          <p:nvSpPr>
            <p:cNvPr id="16" name="Oval 12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7" name="Group 13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30" name="Picture 1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31" name="Oval 15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hlink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32" name="Picture 16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33" name="Group 17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34" name="Group 18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40" name="AutoShape 19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" name="AutoShape 20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" name="AutoShape 21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" name="AutoShape 22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5" name="Group 23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36" name="AutoShape 24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" name="AutoShape 25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" name="AutoShape 26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" name="AutoShape 27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8" name="Group 28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20" name="Group 29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26" name="AutoShape 30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AutoShape 31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AutoShape 32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AutoShape 33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1" name="Group 34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22" name="AutoShape 35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AutoShape 36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AutoShape 37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AutoShape 38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9" name="Rectangle 39"/>
            <p:cNvSpPr>
              <a:spLocks noChangeArrowheads="1"/>
            </p:cNvSpPr>
            <p:nvPr/>
          </p:nvSpPr>
          <p:spPr bwMode="gray">
            <a:xfrm>
              <a:off x="2335" y="1272"/>
              <a:ext cx="188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1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44" name="Group 40"/>
          <p:cNvGrpSpPr>
            <a:grpSpLocks/>
          </p:cNvGrpSpPr>
          <p:nvPr/>
        </p:nvGrpSpPr>
        <p:grpSpPr bwMode="auto">
          <a:xfrm>
            <a:off x="2116140" y="2921023"/>
            <a:ext cx="1146175" cy="1374775"/>
            <a:chOff x="2064" y="1008"/>
            <a:chExt cx="722" cy="866"/>
          </a:xfrm>
        </p:grpSpPr>
        <p:sp>
          <p:nvSpPr>
            <p:cNvPr id="45" name="Oval 41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6" name="Group 42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59" name="Picture 43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60" name="Oval 44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accent2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61" name="Picture 45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62" name="Group 46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63" name="Group 47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69" name="AutoShape 48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" name="AutoShape 49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" name="AutoShape 50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" name="AutoShape 51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4" name="Group 52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65" name="AutoShape 53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6" name="AutoShape 54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" name="AutoShape 55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8" name="AutoShape 56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47" name="Group 57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49" name="Group 58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55" name="AutoShape 59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AutoShape 60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AutoShape 61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AutoShape 62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0" name="Group 63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51" name="AutoShape 64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AutoShape 65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AutoShape 66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AutoShape 67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8" name="Rectangle 68"/>
            <p:cNvSpPr>
              <a:spLocks noChangeArrowheads="1"/>
            </p:cNvSpPr>
            <p:nvPr/>
          </p:nvSpPr>
          <p:spPr bwMode="gray">
            <a:xfrm>
              <a:off x="2343" y="1307"/>
              <a:ext cx="188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2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73" name="Group 69"/>
          <p:cNvGrpSpPr>
            <a:grpSpLocks/>
          </p:cNvGrpSpPr>
          <p:nvPr/>
        </p:nvGrpSpPr>
        <p:grpSpPr bwMode="auto">
          <a:xfrm>
            <a:off x="5718282" y="4858763"/>
            <a:ext cx="1146175" cy="1374775"/>
            <a:chOff x="2064" y="1008"/>
            <a:chExt cx="722" cy="866"/>
          </a:xfrm>
        </p:grpSpPr>
        <p:sp>
          <p:nvSpPr>
            <p:cNvPr id="74" name="Oval 70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75" name="Group 71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88" name="Picture 72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89" name="Oval 73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accent1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90" name="Picture 74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91" name="Group 75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92" name="Group 76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98" name="AutoShape 77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9" name="AutoShape 78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0" name="AutoShape 79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1" name="AutoShape 80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93" name="Group 81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94" name="AutoShape 82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5" name="AutoShape 83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6" name="AutoShape 84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" name="AutoShape 85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76" name="Group 86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78" name="Group 87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84" name="AutoShape 88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5" name="AutoShape 89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AutoShape 90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7" name="AutoShape 9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9" name="Group 92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80" name="AutoShape 93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AutoShape 94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AutoShape 95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AutoShape 96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77" name="Rectangle 97"/>
            <p:cNvSpPr>
              <a:spLocks noChangeArrowheads="1"/>
            </p:cNvSpPr>
            <p:nvPr/>
          </p:nvSpPr>
          <p:spPr bwMode="gray">
            <a:xfrm>
              <a:off x="2325" y="1301"/>
              <a:ext cx="188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3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131" name="Group 127"/>
          <p:cNvGrpSpPr>
            <a:grpSpLocks/>
          </p:cNvGrpSpPr>
          <p:nvPr/>
        </p:nvGrpSpPr>
        <p:grpSpPr bwMode="auto">
          <a:xfrm>
            <a:off x="5467352" y="1647848"/>
            <a:ext cx="1146175" cy="1374775"/>
            <a:chOff x="2064" y="1008"/>
            <a:chExt cx="722" cy="866"/>
          </a:xfrm>
        </p:grpSpPr>
        <p:sp>
          <p:nvSpPr>
            <p:cNvPr id="132" name="Oval 128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33" name="Group 129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146" name="Picture 130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147" name="Oval 131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folHlink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148" name="Picture 132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149" name="Group 133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150" name="Group 134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156" name="AutoShape 135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" name="AutoShape 136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8" name="AutoShape 137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" name="AutoShape 138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51" name="Group 139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152" name="AutoShape 140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3" name="AutoShape 141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4" name="AutoShape 142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5" name="AutoShape 143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34" name="Group 144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136" name="Group 145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142" name="AutoShape 146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3" name="AutoShape 147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AutoShape 148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AutoShape 149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7" name="Group 150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138" name="AutoShape 151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AutoShape 152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AutoShape 153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1" name="AutoShape 154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35" name="Rectangle 155"/>
            <p:cNvSpPr>
              <a:spLocks noChangeArrowheads="1"/>
            </p:cNvSpPr>
            <p:nvPr/>
          </p:nvSpPr>
          <p:spPr bwMode="gray">
            <a:xfrm>
              <a:off x="2347" y="1272"/>
              <a:ext cx="188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4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160" name="Group 156"/>
          <p:cNvGrpSpPr>
            <a:grpSpLocks/>
          </p:cNvGrpSpPr>
          <p:nvPr/>
        </p:nvGrpSpPr>
        <p:grpSpPr bwMode="auto">
          <a:xfrm rot="4976862" flipH="1">
            <a:off x="4768852" y="3441723"/>
            <a:ext cx="673100" cy="647700"/>
            <a:chOff x="1944" y="1111"/>
            <a:chExt cx="204" cy="196"/>
          </a:xfrm>
        </p:grpSpPr>
        <p:pic>
          <p:nvPicPr>
            <p:cNvPr id="161" name="Picture 157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</p:spPr>
        </p:pic>
        <p:sp>
          <p:nvSpPr>
            <p:cNvPr id="162" name="Oval 158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50000">
                  <a:schemeClr val="bg2">
                    <a:alpha val="50000"/>
                  </a:schemeClr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63" name="Group 159"/>
            <p:cNvGrpSpPr>
              <a:grpSpLocks/>
            </p:cNvGrpSpPr>
            <p:nvPr/>
          </p:nvGrpSpPr>
          <p:grpSpPr bwMode="auto">
            <a:xfrm rot="1297425" flipV="1">
              <a:off x="1969" y="1253"/>
              <a:ext cx="150" cy="36"/>
              <a:chOff x="2528" y="1060"/>
              <a:chExt cx="894" cy="236"/>
            </a:xfrm>
          </p:grpSpPr>
          <p:grpSp>
            <p:nvGrpSpPr>
              <p:cNvPr id="166" name="Group 160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172" name="AutoShape 161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AutoShape 162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AutoShape 163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5" name="AutoShape 164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7" name="Group 165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168" name="AutoShape 166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AutoShape 167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0" name="AutoShape 168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AutoShape 169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64" name="Arc 170"/>
            <p:cNvSpPr>
              <a:spLocks/>
            </p:cNvSpPr>
            <p:nvPr/>
          </p:nvSpPr>
          <p:spPr bwMode="gray">
            <a:xfrm rot="25447716">
              <a:off x="1948" y="1107"/>
              <a:ext cx="196" cy="20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603 w 43200"/>
                <a:gd name="T1" fmla="*/ 33545 h 43155"/>
                <a:gd name="T2" fmla="*/ 22996 w 43200"/>
                <a:gd name="T3" fmla="*/ 43155 h 43155"/>
                <a:gd name="T4" fmla="*/ 21600 w 43200"/>
                <a:gd name="T5" fmla="*/ 21600 h 43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65" name="Picture 171" descr="light_shadow1"/>
            <p:cNvPicPr>
              <a:picLocks noChangeAspect="1" noChangeArrowheads="1"/>
            </p:cNvPicPr>
            <p:nvPr/>
          </p:nvPicPr>
          <p:blipFill>
            <a:blip r:embed="rId5" cstate="print"/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</p:spPr>
        </p:pic>
      </p:grpSp>
      <p:sp>
        <p:nvSpPr>
          <p:cNvPr id="176" name="AutoShape 172"/>
          <p:cNvSpPr>
            <a:spLocks/>
          </p:cNvSpPr>
          <p:nvPr/>
        </p:nvSpPr>
        <p:spPr bwMode="auto">
          <a:xfrm>
            <a:off x="6864457" y="2080492"/>
            <a:ext cx="1764290" cy="666708"/>
          </a:xfrm>
          <a:prstGeom prst="accentCallout2">
            <a:avLst>
              <a:gd name="adj1" fmla="val 20594"/>
              <a:gd name="adj2" fmla="val -6138"/>
              <a:gd name="adj3" fmla="val 22855"/>
              <a:gd name="adj4" fmla="val -33543"/>
              <a:gd name="adj5" fmla="val 45108"/>
              <a:gd name="adj6" fmla="val -45747"/>
            </a:avLst>
          </a:prstGeom>
          <a:noFill/>
          <a:ln w="9525">
            <a:solidFill>
              <a:schemeClr val="folHlink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掌握使用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T-SQL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语句删除视图的方法</a:t>
            </a:r>
          </a:p>
        </p:txBody>
      </p:sp>
      <p:sp>
        <p:nvSpPr>
          <p:cNvPr id="178" name="AutoShape 174"/>
          <p:cNvSpPr>
            <a:spLocks/>
          </p:cNvSpPr>
          <p:nvPr/>
        </p:nvSpPr>
        <p:spPr bwMode="auto">
          <a:xfrm>
            <a:off x="285752" y="1711348"/>
            <a:ext cx="2603500" cy="434975"/>
          </a:xfrm>
          <a:prstGeom prst="accentCallout2">
            <a:avLst>
              <a:gd name="adj1" fmla="val 26278"/>
              <a:gd name="adj2" fmla="val 104782"/>
              <a:gd name="adj3" fmla="val 26278"/>
              <a:gd name="adj4" fmla="val 114843"/>
              <a:gd name="adj5" fmla="val 98542"/>
              <a:gd name="adj6" fmla="val 125000"/>
            </a:avLst>
          </a:prstGeom>
          <a:noFill/>
          <a:ln w="9525">
            <a:solidFill>
              <a:schemeClr val="hlink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 algn="r" eaLnBrk="0" hangingPunct="0"/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掌握使用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T-SQL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语句创建视图的方法</a:t>
            </a:r>
          </a:p>
        </p:txBody>
      </p:sp>
      <p:sp>
        <p:nvSpPr>
          <p:cNvPr id="179" name="AutoShape 175"/>
          <p:cNvSpPr>
            <a:spLocks/>
          </p:cNvSpPr>
          <p:nvPr/>
        </p:nvSpPr>
        <p:spPr bwMode="auto">
          <a:xfrm>
            <a:off x="285752" y="3662386"/>
            <a:ext cx="1828800" cy="800099"/>
          </a:xfrm>
          <a:prstGeom prst="accentCallout2">
            <a:avLst>
              <a:gd name="adj1" fmla="val 26278"/>
              <a:gd name="adj2" fmla="val 98532"/>
              <a:gd name="adj3" fmla="val 26278"/>
              <a:gd name="adj4" fmla="val 118926"/>
              <a:gd name="adj5" fmla="val 11851"/>
              <a:gd name="adj6" fmla="val 127519"/>
            </a:avLst>
          </a:prstGeom>
          <a:noFill/>
          <a:ln w="9525">
            <a:solidFill>
              <a:schemeClr val="accent2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掌握使用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T-SQL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语句修改视图的方法</a:t>
            </a:r>
          </a:p>
        </p:txBody>
      </p:sp>
      <p:sp>
        <p:nvSpPr>
          <p:cNvPr id="180" name="AutoShape 176"/>
          <p:cNvSpPr>
            <a:spLocks/>
          </p:cNvSpPr>
          <p:nvPr/>
        </p:nvSpPr>
        <p:spPr bwMode="auto">
          <a:xfrm>
            <a:off x="2983658" y="5366477"/>
            <a:ext cx="1791471" cy="392112"/>
          </a:xfrm>
          <a:prstGeom prst="accentCallout2">
            <a:avLst>
              <a:gd name="adj1" fmla="val 48582"/>
              <a:gd name="adj2" fmla="val 95830"/>
              <a:gd name="adj3" fmla="val 49534"/>
              <a:gd name="adj4" fmla="val 135612"/>
              <a:gd name="adj5" fmla="val -38225"/>
              <a:gd name="adj6" fmla="val 162447"/>
            </a:avLst>
          </a:prstGeom>
          <a:noFill/>
          <a:ln w="9525">
            <a:solidFill>
              <a:schemeClr val="accent1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掌握通过视图更新基本表中数据的方法</a:t>
            </a:r>
          </a:p>
        </p:txBody>
      </p:sp>
    </p:spTree>
    <p:extLst>
      <p:ext uri="{BB962C8B-B14F-4D97-AF65-F5344CB8AC3E}">
        <p14:creationId xmlns:p14="http://schemas.microsoft.com/office/powerpoint/2010/main" xmlns="" val="3457576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工作任务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23</a:t>
            </a:fld>
            <a:endParaRPr lang="en-US" altLang="zh-CN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857356" y="2143116"/>
            <a:ext cx="5715040" cy="2211379"/>
            <a:chOff x="4320" y="1152"/>
            <a:chExt cx="414" cy="402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4325" y="1160"/>
              <a:ext cx="269" cy="236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9" name="Rectangle 9"/>
          <p:cNvSpPr>
            <a:spLocks noChangeArrowheads="1"/>
          </p:cNvSpPr>
          <p:nvPr/>
        </p:nvSpPr>
        <p:spPr bwMode="black">
          <a:xfrm>
            <a:off x="2214546" y="2571744"/>
            <a:ext cx="5086370" cy="112857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square">
            <a:spAutoFit/>
            <a:flatTx/>
          </a:bodyPr>
          <a:lstStyle/>
          <a:p>
            <a:pPr>
              <a:lnSpc>
                <a:spcPct val="150000"/>
              </a:lnSpc>
            </a:pPr>
            <a:r>
              <a:rPr lang="zh-CN" altLang="en-US" sz="2400" b="0" dirty="0">
                <a:solidFill>
                  <a:schemeClr val="bg1"/>
                </a:solidFill>
              </a:rPr>
              <a:t>为课程表创建视图，并能够根据实际需求对视图进行</a:t>
            </a:r>
            <a:r>
              <a:rPr lang="zh-CN" altLang="en-US" sz="2400" b="0" dirty="0" smtClean="0">
                <a:solidFill>
                  <a:schemeClr val="bg1"/>
                </a:solidFill>
              </a:rPr>
              <a:t>修。</a:t>
            </a:r>
            <a:endParaRPr lang="zh-CN" altLang="en-US" sz="2400" b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任务实施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24</a:t>
            </a:fld>
            <a:endParaRPr lang="en-US" altLang="zh-CN"/>
          </a:p>
        </p:txBody>
      </p:sp>
      <p:sp>
        <p:nvSpPr>
          <p:cNvPr id="6" name="AutoShape 13"/>
          <p:cNvSpPr>
            <a:spLocks noChangeArrowheads="1"/>
          </p:cNvSpPr>
          <p:nvPr/>
        </p:nvSpPr>
        <p:spPr bwMode="gray">
          <a:xfrm>
            <a:off x="1223026" y="1470451"/>
            <a:ext cx="1296986" cy="1221655"/>
          </a:xfrm>
          <a:prstGeom prst="diamond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7" name="AutoShape 14"/>
          <p:cNvSpPr>
            <a:spLocks noChangeArrowheads="1"/>
          </p:cNvSpPr>
          <p:nvPr/>
        </p:nvSpPr>
        <p:spPr bwMode="gray">
          <a:xfrm>
            <a:off x="3725200" y="1490450"/>
            <a:ext cx="1296986" cy="1221655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8" name="AutoShape 15"/>
          <p:cNvSpPr>
            <a:spLocks noChangeArrowheads="1"/>
          </p:cNvSpPr>
          <p:nvPr/>
        </p:nvSpPr>
        <p:spPr bwMode="gray">
          <a:xfrm>
            <a:off x="6311218" y="1490450"/>
            <a:ext cx="1296986" cy="1221655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cxnSp>
        <p:nvCxnSpPr>
          <p:cNvPr id="10" name="AutoShape 17"/>
          <p:cNvCxnSpPr>
            <a:cxnSpLocks noChangeShapeType="1"/>
            <a:stCxn id="6" idx="3"/>
            <a:endCxn id="7" idx="1"/>
          </p:cNvCxnSpPr>
          <p:nvPr/>
        </p:nvCxnSpPr>
        <p:spPr bwMode="gray">
          <a:xfrm>
            <a:off x="2520012" y="2081279"/>
            <a:ext cx="1205188" cy="19999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cxnSp>
        <p:nvCxnSpPr>
          <p:cNvPr id="11" name="AutoShape 18"/>
          <p:cNvCxnSpPr>
            <a:cxnSpLocks noChangeShapeType="1"/>
            <a:stCxn id="7" idx="3"/>
            <a:endCxn id="8" idx="1"/>
          </p:cNvCxnSpPr>
          <p:nvPr/>
        </p:nvCxnSpPr>
        <p:spPr bwMode="gray">
          <a:xfrm>
            <a:off x="5022186" y="2101278"/>
            <a:ext cx="1289032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sp>
        <p:nvSpPr>
          <p:cNvPr id="13" name="Text Box 20"/>
          <p:cNvSpPr txBox="1">
            <a:spLocks noChangeArrowheads="1"/>
          </p:cNvSpPr>
          <p:nvPr/>
        </p:nvSpPr>
        <p:spPr bwMode="gray">
          <a:xfrm>
            <a:off x="1367135" y="1916612"/>
            <a:ext cx="10087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1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4" name="Text Box 21"/>
          <p:cNvSpPr txBox="1">
            <a:spLocks noChangeArrowheads="1"/>
          </p:cNvSpPr>
          <p:nvPr/>
        </p:nvSpPr>
        <p:spPr bwMode="black">
          <a:xfrm>
            <a:off x="3877319" y="1916612"/>
            <a:ext cx="10087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rgbClr val="FFFFFF"/>
                </a:solidFill>
              </a:rPr>
              <a:t>任务</a:t>
            </a:r>
            <a:r>
              <a:rPr lang="en-US" altLang="zh-CN" dirty="0" smtClean="0">
                <a:solidFill>
                  <a:srgbClr val="FFFFFF"/>
                </a:solidFill>
              </a:rPr>
              <a:t>2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5" name="Text Box 22"/>
          <p:cNvSpPr txBox="1">
            <a:spLocks noChangeArrowheads="1"/>
          </p:cNvSpPr>
          <p:nvPr/>
        </p:nvSpPr>
        <p:spPr bwMode="black">
          <a:xfrm>
            <a:off x="6488772" y="1916612"/>
            <a:ext cx="10087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3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7" name="Text Box 24"/>
          <p:cNvSpPr txBox="1">
            <a:spLocks noChangeArrowheads="1"/>
          </p:cNvSpPr>
          <p:nvPr/>
        </p:nvSpPr>
        <p:spPr bwMode="gray">
          <a:xfrm>
            <a:off x="766602" y="2793765"/>
            <a:ext cx="2016625" cy="14773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dirty="0">
                <a:latin typeface="黑体" pitchFamily="49" charset="-122"/>
              </a:rPr>
              <a:t>使用</a:t>
            </a:r>
            <a:r>
              <a:rPr lang="en-US" altLang="zh-CN" dirty="0">
                <a:latin typeface="黑体" pitchFamily="49" charset="-122"/>
              </a:rPr>
              <a:t>T-SQL</a:t>
            </a:r>
            <a:r>
              <a:rPr lang="zh-CN" altLang="en-US" dirty="0">
                <a:latin typeface="黑体" pitchFamily="49" charset="-122"/>
              </a:rPr>
              <a:t>语句，创建视图</a:t>
            </a:r>
            <a:r>
              <a:rPr lang="en-US" altLang="zh-CN" dirty="0" err="1">
                <a:latin typeface="黑体" pitchFamily="49" charset="-122"/>
              </a:rPr>
              <a:t>View_course</a:t>
            </a:r>
            <a:r>
              <a:rPr lang="zh-CN" altLang="en-US" dirty="0">
                <a:latin typeface="黑体" pitchFamily="49" charset="-122"/>
              </a:rPr>
              <a:t>来</a:t>
            </a:r>
            <a:r>
              <a:rPr lang="zh-CN" altLang="en-US" dirty="0" smtClean="0">
                <a:latin typeface="黑体" pitchFamily="49" charset="-122"/>
              </a:rPr>
              <a:t>查询</a:t>
            </a:r>
            <a:r>
              <a:rPr lang="zh-CN" altLang="en-US" dirty="0">
                <a:latin typeface="黑体" pitchFamily="49" charset="-122"/>
              </a:rPr>
              <a:t>所有大于等于</a:t>
            </a:r>
            <a:r>
              <a:rPr lang="en-US" altLang="zh-CN" dirty="0">
                <a:latin typeface="黑体" pitchFamily="49" charset="-122"/>
              </a:rPr>
              <a:t>2</a:t>
            </a:r>
            <a:r>
              <a:rPr lang="zh-CN" altLang="en-US" dirty="0">
                <a:latin typeface="黑体" pitchFamily="49" charset="-122"/>
              </a:rPr>
              <a:t>学分的课程名</a:t>
            </a:r>
            <a:endParaRPr lang="en-US" altLang="zh-CN" dirty="0">
              <a:solidFill>
                <a:srgbClr val="000000"/>
              </a:solidFill>
            </a:endParaRPr>
          </a:p>
        </p:txBody>
      </p:sp>
      <p:sp>
        <p:nvSpPr>
          <p:cNvPr id="18" name="Text Box 25"/>
          <p:cNvSpPr txBox="1">
            <a:spLocks noChangeArrowheads="1"/>
          </p:cNvSpPr>
          <p:nvPr/>
        </p:nvSpPr>
        <p:spPr bwMode="gray">
          <a:xfrm>
            <a:off x="3122606" y="2753405"/>
            <a:ext cx="2544097" cy="175432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dirty="0"/>
              <a:t>使用</a:t>
            </a:r>
            <a:r>
              <a:rPr lang="en-US" altLang="zh-CN" dirty="0" err="1"/>
              <a:t>View_course</a:t>
            </a:r>
            <a:r>
              <a:rPr lang="zh-CN" altLang="en-US" dirty="0"/>
              <a:t>视图查询学分大于</a:t>
            </a:r>
            <a:r>
              <a:rPr lang="en-US" altLang="zh-CN" dirty="0"/>
              <a:t>2</a:t>
            </a:r>
            <a:r>
              <a:rPr lang="zh-CN" altLang="en-US" dirty="0" smtClean="0"/>
              <a:t>的课程</a:t>
            </a:r>
            <a:r>
              <a:rPr lang="zh-CN" altLang="en-US" dirty="0"/>
              <a:t>信息，并通过该视图将学分大于</a:t>
            </a:r>
            <a:r>
              <a:rPr lang="en-US" altLang="zh-CN" dirty="0"/>
              <a:t>2</a:t>
            </a:r>
            <a:r>
              <a:rPr lang="zh-CN" altLang="en-US" dirty="0"/>
              <a:t>的课程</a:t>
            </a:r>
            <a:r>
              <a:rPr lang="zh-CN" altLang="en-US" dirty="0" smtClean="0"/>
              <a:t>学分</a:t>
            </a:r>
            <a:r>
              <a:rPr lang="zh-CN" altLang="en-US" dirty="0"/>
              <a:t>先修改为</a:t>
            </a:r>
            <a:r>
              <a:rPr lang="en-US" altLang="zh-CN" dirty="0"/>
              <a:t>4</a:t>
            </a:r>
            <a:r>
              <a:rPr lang="zh-CN" altLang="en-US" dirty="0"/>
              <a:t>，再修改为</a:t>
            </a:r>
            <a:r>
              <a:rPr lang="en-US" altLang="zh-CN" dirty="0"/>
              <a:t>2</a:t>
            </a:r>
            <a:endParaRPr lang="en-US" altLang="zh-CN" dirty="0">
              <a:solidFill>
                <a:srgbClr val="000000"/>
              </a:solidFill>
            </a:endParaRPr>
          </a:p>
        </p:txBody>
      </p:sp>
      <p:sp>
        <p:nvSpPr>
          <p:cNvPr id="19" name="Text Box 26"/>
          <p:cNvSpPr txBox="1">
            <a:spLocks noChangeArrowheads="1"/>
          </p:cNvSpPr>
          <p:nvPr/>
        </p:nvSpPr>
        <p:spPr bwMode="gray">
          <a:xfrm>
            <a:off x="6344662" y="2779447"/>
            <a:ext cx="1530270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600" dirty="0"/>
              <a:t>使用</a:t>
            </a:r>
            <a:r>
              <a:rPr lang="en-US" altLang="zh-CN" sz="1600" dirty="0"/>
              <a:t>T-SQL</a:t>
            </a:r>
            <a:r>
              <a:rPr lang="zh-CN" altLang="en-US" sz="1600" dirty="0"/>
              <a:t>语句，修改视图</a:t>
            </a:r>
            <a:r>
              <a:rPr lang="en-US" altLang="zh-CN" sz="1600" dirty="0" err="1"/>
              <a:t>View_course</a:t>
            </a:r>
            <a:r>
              <a:rPr lang="zh-CN" altLang="en-US" sz="1600" dirty="0" smtClean="0"/>
              <a:t>使其</a:t>
            </a:r>
            <a:r>
              <a:rPr lang="zh-CN" altLang="en-US" sz="1600" dirty="0"/>
              <a:t>用于查询  所有课程的课程名和学分</a:t>
            </a:r>
            <a:endParaRPr lang="en-US" altLang="zh-CN" sz="1600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28" name="AutoShape 15"/>
          <p:cNvSpPr>
            <a:spLocks noChangeArrowheads="1"/>
          </p:cNvSpPr>
          <p:nvPr/>
        </p:nvSpPr>
        <p:spPr bwMode="gray">
          <a:xfrm>
            <a:off x="5207578" y="3896903"/>
            <a:ext cx="1296986" cy="1221655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cxnSp>
        <p:nvCxnSpPr>
          <p:cNvPr id="34" name="AutoShape 18"/>
          <p:cNvCxnSpPr>
            <a:cxnSpLocks noChangeShapeType="1"/>
            <a:stCxn id="38" idx="3"/>
          </p:cNvCxnSpPr>
          <p:nvPr/>
        </p:nvCxnSpPr>
        <p:spPr bwMode="gray">
          <a:xfrm>
            <a:off x="3528778" y="4624937"/>
            <a:ext cx="1678800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sp>
        <p:nvSpPr>
          <p:cNvPr id="37" name="Text Box 22"/>
          <p:cNvSpPr txBox="1">
            <a:spLocks noChangeArrowheads="1"/>
          </p:cNvSpPr>
          <p:nvPr/>
        </p:nvSpPr>
        <p:spPr bwMode="black">
          <a:xfrm>
            <a:off x="5351687" y="4352924"/>
            <a:ext cx="10087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4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38" name="Text Box 22"/>
          <p:cNvSpPr txBox="1">
            <a:spLocks noChangeArrowheads="1"/>
          </p:cNvSpPr>
          <p:nvPr/>
        </p:nvSpPr>
        <p:spPr bwMode="black">
          <a:xfrm>
            <a:off x="2520011" y="4440271"/>
            <a:ext cx="10087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5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39" name="Text Box 26"/>
          <p:cNvSpPr txBox="1">
            <a:spLocks noChangeArrowheads="1"/>
          </p:cNvSpPr>
          <p:nvPr/>
        </p:nvSpPr>
        <p:spPr bwMode="gray">
          <a:xfrm>
            <a:off x="4670592" y="5118558"/>
            <a:ext cx="2937612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600" dirty="0"/>
              <a:t>使用</a:t>
            </a:r>
            <a:r>
              <a:rPr lang="en-US" altLang="zh-CN" sz="1600" dirty="0"/>
              <a:t>T-SQL</a:t>
            </a:r>
            <a:r>
              <a:rPr lang="zh-CN" altLang="en-US" sz="1600" dirty="0"/>
              <a:t>语句，对视图</a:t>
            </a:r>
            <a:r>
              <a:rPr lang="en-US" altLang="zh-CN" sz="1600" dirty="0" err="1"/>
              <a:t>View_course</a:t>
            </a:r>
            <a:r>
              <a:rPr lang="zh-CN" altLang="en-US" sz="1600" dirty="0"/>
              <a:t>文本 </a:t>
            </a:r>
            <a:r>
              <a:rPr lang="zh-CN" altLang="en-US" sz="1600" dirty="0" smtClean="0"/>
              <a:t>加密</a:t>
            </a:r>
            <a:r>
              <a:rPr lang="zh-CN" altLang="en-US" sz="1600" dirty="0"/>
              <a:t>，修改使其用于查询课程类型及其对应的</a:t>
            </a:r>
            <a:r>
              <a:rPr lang="zh-CN" altLang="en-US" sz="1600" dirty="0" smtClean="0"/>
              <a:t>学分数</a:t>
            </a:r>
            <a:r>
              <a:rPr lang="zh-CN" altLang="en-US" sz="1600" dirty="0"/>
              <a:t>，然后执行系统存储过程</a:t>
            </a:r>
            <a:r>
              <a:rPr lang="en-US" altLang="zh-CN" sz="1600" dirty="0" err="1"/>
              <a:t>sp_helptext</a:t>
            </a:r>
            <a:r>
              <a:rPr lang="zh-CN" altLang="en-US" sz="1600" dirty="0" smtClean="0"/>
              <a:t>查看视图</a:t>
            </a:r>
            <a:r>
              <a:rPr lang="en-US" altLang="zh-CN" sz="1600" dirty="0" err="1"/>
              <a:t>View_course</a:t>
            </a:r>
            <a:r>
              <a:rPr lang="zh-CN" altLang="en-US" sz="1600" dirty="0"/>
              <a:t>的定义信息</a:t>
            </a:r>
            <a:endParaRPr lang="en-US" altLang="zh-CN" sz="1600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40" name="Text Box 26"/>
          <p:cNvSpPr txBox="1">
            <a:spLocks noChangeArrowheads="1"/>
          </p:cNvSpPr>
          <p:nvPr/>
        </p:nvSpPr>
        <p:spPr bwMode="gray">
          <a:xfrm>
            <a:off x="1956254" y="5246042"/>
            <a:ext cx="1508254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600" dirty="0"/>
              <a:t>使用</a:t>
            </a:r>
            <a:r>
              <a:rPr lang="en-US" altLang="zh-CN" sz="1600" dirty="0"/>
              <a:t>T-SQL</a:t>
            </a:r>
            <a:r>
              <a:rPr lang="zh-CN" altLang="en-US" sz="1600" dirty="0"/>
              <a:t>语句，删除视图</a:t>
            </a:r>
            <a:r>
              <a:rPr lang="en-US" altLang="zh-CN" sz="1600" dirty="0" err="1"/>
              <a:t>View_course</a:t>
            </a:r>
            <a:endParaRPr lang="en-US" altLang="zh-CN" sz="1600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24" name="AutoShape 13"/>
          <p:cNvSpPr>
            <a:spLocks noChangeArrowheads="1"/>
          </p:cNvSpPr>
          <p:nvPr/>
        </p:nvSpPr>
        <p:spPr bwMode="gray">
          <a:xfrm>
            <a:off x="2164634" y="3929895"/>
            <a:ext cx="1296986" cy="1221655"/>
          </a:xfrm>
          <a:prstGeom prst="diamond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25" name="Text Box 22"/>
          <p:cNvSpPr txBox="1">
            <a:spLocks noChangeArrowheads="1"/>
          </p:cNvSpPr>
          <p:nvPr/>
        </p:nvSpPr>
        <p:spPr bwMode="black">
          <a:xfrm>
            <a:off x="2308743" y="4356056"/>
            <a:ext cx="10087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5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19254" y="332656"/>
            <a:ext cx="6066254" cy="487363"/>
          </a:xfrm>
        </p:spPr>
        <p:txBody>
          <a:bodyPr/>
          <a:lstStyle/>
          <a:p>
            <a:r>
              <a:rPr lang="zh-CN" altLang="en-US" sz="2000" dirty="0" smtClean="0">
                <a:latin typeface="+mj-ea"/>
              </a:rPr>
              <a:t>任务</a:t>
            </a:r>
            <a:r>
              <a:rPr lang="en-US" altLang="zh-CN" sz="2000" dirty="0" smtClean="0">
                <a:latin typeface="+mj-ea"/>
              </a:rPr>
              <a:t>1    </a:t>
            </a:r>
            <a:r>
              <a:rPr lang="zh-CN" altLang="en-US" sz="2000" dirty="0" smtClean="0">
                <a:latin typeface="+mj-ea"/>
              </a:rPr>
              <a:t>使用</a:t>
            </a:r>
            <a:r>
              <a:rPr lang="en-US" altLang="zh-CN" sz="2000" dirty="0">
                <a:latin typeface="+mj-ea"/>
              </a:rPr>
              <a:t>T-SQL</a:t>
            </a:r>
            <a:r>
              <a:rPr lang="zh-CN" altLang="en-US" sz="2000" dirty="0">
                <a:latin typeface="+mj-ea"/>
              </a:rPr>
              <a:t>语句，创建视图</a:t>
            </a:r>
            <a:r>
              <a:rPr lang="en-US" altLang="zh-CN" sz="2000" dirty="0" err="1" smtClean="0">
                <a:latin typeface="+mj-ea"/>
              </a:rPr>
              <a:t>View_course</a:t>
            </a:r>
            <a:r>
              <a:rPr lang="en-US" altLang="zh-CN" sz="2000" dirty="0" smtClean="0">
                <a:latin typeface="+mj-ea"/>
              </a:rPr>
              <a:t/>
            </a:r>
            <a:br>
              <a:rPr lang="en-US" altLang="zh-CN" sz="2000" dirty="0" smtClean="0">
                <a:latin typeface="+mj-ea"/>
              </a:rPr>
            </a:br>
            <a:r>
              <a:rPr lang="zh-CN" altLang="en-US" sz="2000" dirty="0" smtClean="0">
                <a:latin typeface="+mj-ea"/>
              </a:rPr>
              <a:t>来查询</a:t>
            </a:r>
            <a:r>
              <a:rPr lang="zh-CN" altLang="en-US" sz="2000" dirty="0">
                <a:latin typeface="+mj-ea"/>
              </a:rPr>
              <a:t>所有大于等于</a:t>
            </a:r>
            <a:r>
              <a:rPr lang="en-US" altLang="zh-CN" sz="2000" dirty="0">
                <a:latin typeface="+mj-ea"/>
              </a:rPr>
              <a:t>2</a:t>
            </a:r>
            <a:r>
              <a:rPr lang="zh-CN" altLang="en-US" sz="2000" dirty="0">
                <a:latin typeface="+mj-ea"/>
              </a:rPr>
              <a:t>学分的课程名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25</a:t>
            </a:fld>
            <a:endParaRPr lang="en-US" altLang="zh-CN"/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gray">
          <a:xfrm>
            <a:off x="714348" y="3046022"/>
            <a:ext cx="1071570" cy="642942"/>
          </a:xfrm>
          <a:prstGeom prst="homePlate">
            <a:avLst>
              <a:gd name="adj" fmla="val 27281"/>
            </a:avLst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r>
              <a:rPr lang="zh-CN" altLang="en-US" dirty="0" smtClean="0"/>
              <a:t>步骤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ltGray">
          <a:xfrm>
            <a:off x="747684" y="1885939"/>
            <a:ext cx="1071570" cy="642942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9804"/>
                  <a:invGamma/>
                </a:schemeClr>
              </a:gs>
            </a:gsLst>
            <a:lin ang="27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dist="56796" dir="3806097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r>
              <a:rPr lang="zh-CN" altLang="en-US" dirty="0" smtClean="0"/>
              <a:t>步骤</a:t>
            </a:r>
            <a:r>
              <a:rPr lang="en-US" dirty="0" smtClean="0"/>
              <a:t>1</a:t>
            </a:r>
            <a:endParaRPr lang="zh-CN" altLang="en-US" dirty="0"/>
          </a:p>
        </p:txBody>
      </p:sp>
      <p:sp>
        <p:nvSpPr>
          <p:cNvPr id="11" name="AutoShape 19"/>
          <p:cNvSpPr>
            <a:spLocks noChangeArrowheads="1"/>
          </p:cNvSpPr>
          <p:nvPr/>
        </p:nvSpPr>
        <p:spPr bwMode="invGray">
          <a:xfrm>
            <a:off x="1962130" y="2128828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Text Box 23"/>
          <p:cNvSpPr txBox="1">
            <a:spLocks noChangeArrowheads="1"/>
          </p:cNvSpPr>
          <p:nvPr/>
        </p:nvSpPr>
        <p:spPr bwMode="gray">
          <a:xfrm>
            <a:off x="2279095" y="1985971"/>
            <a:ext cx="1893053" cy="5078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新建查询文件</a:t>
            </a:r>
          </a:p>
        </p:txBody>
      </p:sp>
      <p:sp>
        <p:nvSpPr>
          <p:cNvPr id="13" name="Text Box 23"/>
          <p:cNvSpPr txBox="1">
            <a:spLocks noChangeArrowheads="1"/>
          </p:cNvSpPr>
          <p:nvPr/>
        </p:nvSpPr>
        <p:spPr bwMode="gray">
          <a:xfrm>
            <a:off x="2301217" y="3213345"/>
            <a:ext cx="1726916" cy="3416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输入以下语句</a:t>
            </a:r>
            <a:endParaRPr lang="en-US" altLang="zh-CN" b="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4" name="AutoShape 18"/>
          <p:cNvSpPr>
            <a:spLocks noChangeArrowheads="1"/>
          </p:cNvSpPr>
          <p:nvPr/>
        </p:nvSpPr>
        <p:spPr bwMode="gray">
          <a:xfrm>
            <a:off x="1928794" y="3260336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" name="Picture 5"/>
          <p:cNvPicPr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3146"/>
          <a:stretch/>
        </p:blipFill>
        <p:spPr bwMode="auto">
          <a:xfrm>
            <a:off x="4189421" y="1407030"/>
            <a:ext cx="3316040" cy="111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599767"/>
            <a:ext cx="3316040" cy="133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AutoShape 7"/>
          <p:cNvSpPr>
            <a:spLocks noChangeArrowheads="1"/>
          </p:cNvSpPr>
          <p:nvPr/>
        </p:nvSpPr>
        <p:spPr bwMode="ltGray">
          <a:xfrm>
            <a:off x="714348" y="4175945"/>
            <a:ext cx="1071570" cy="642942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9804"/>
                  <a:invGamma/>
                </a:schemeClr>
              </a:gs>
            </a:gsLst>
            <a:lin ang="27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dist="56796" dir="3806097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r>
              <a:rPr lang="zh-CN" altLang="en-US" dirty="0" smtClean="0"/>
              <a:t>步骤</a:t>
            </a:r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20" name="AutoShape 19"/>
          <p:cNvSpPr>
            <a:spLocks noChangeArrowheads="1"/>
          </p:cNvSpPr>
          <p:nvPr/>
        </p:nvSpPr>
        <p:spPr bwMode="invGray">
          <a:xfrm>
            <a:off x="1928794" y="4418834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Text Box 23"/>
          <p:cNvSpPr txBox="1">
            <a:spLocks noChangeArrowheads="1"/>
          </p:cNvSpPr>
          <p:nvPr/>
        </p:nvSpPr>
        <p:spPr bwMode="gray">
          <a:xfrm>
            <a:off x="2219700" y="4046728"/>
            <a:ext cx="1893053" cy="127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分析语法并执行语句，结果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显示命令已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成功完成</a:t>
            </a:r>
          </a:p>
        </p:txBody>
      </p:sp>
      <p:sp>
        <p:nvSpPr>
          <p:cNvPr id="3" name="矩形 2"/>
          <p:cNvSpPr/>
          <p:nvPr/>
        </p:nvSpPr>
        <p:spPr>
          <a:xfrm>
            <a:off x="4211960" y="3948001"/>
            <a:ext cx="4320480" cy="2308324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266700" eaLnBrk="0" hangingPunct="0">
              <a:tabLst>
                <a:tab pos="539750" algn="l"/>
              </a:tabLst>
            </a:pPr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知识总结：</a:t>
            </a:r>
            <a:endParaRPr lang="en-US" altLang="zh-CN" dirty="0">
              <a:solidFill>
                <a:schemeClr val="tx2"/>
              </a:solidFill>
              <a:latin typeface="黑体" pitchFamily="49" charset="-122"/>
              <a:ea typeface="黑体" pitchFamily="49" charset="-122"/>
              <a:sym typeface="Times New Roman" pitchFamily="18" charset="0"/>
            </a:endParaRPr>
          </a:p>
          <a:p>
            <a:pPr indent="266700" eaLnBrk="0" hangingPunct="0">
              <a:tabLst>
                <a:tab pos="539750" algn="l"/>
              </a:tabLst>
            </a:pPr>
            <a:endParaRPr lang="zh-CN" altLang="en-US" dirty="0">
              <a:solidFill>
                <a:schemeClr val="tx2"/>
              </a:solidFill>
              <a:latin typeface="黑体" pitchFamily="49" charset="-122"/>
              <a:ea typeface="黑体" pitchFamily="49" charset="-122"/>
              <a:sym typeface="Times New Roman" pitchFamily="18" charset="0"/>
            </a:endParaRPr>
          </a:p>
          <a:p>
            <a:pPr indent="266700" eaLnBrk="0" hangingPunct="0">
              <a:lnSpc>
                <a:spcPct val="150000"/>
              </a:lnSpc>
              <a:tabLst>
                <a:tab pos="539750" algn="l"/>
              </a:tabLst>
            </a:pPr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创建视图的命令语法如右图。</a:t>
            </a:r>
            <a:r>
              <a:rPr lang="zh-CN" altLang="en-US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其中</a:t>
            </a:r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，</a:t>
            </a:r>
            <a:r>
              <a:rPr lang="en-US" altLang="zh-CN" dirty="0" err="1" smtClean="0">
                <a:solidFill>
                  <a:schemeClr val="tx2"/>
                </a:solidFill>
                <a:ea typeface="黑体" pitchFamily="49" charset="-122"/>
                <a:sym typeface="Calibri" pitchFamily="34" charset="0"/>
              </a:rPr>
              <a:t>view_name</a:t>
            </a:r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为视图的名称，</a:t>
            </a:r>
            <a:r>
              <a:rPr lang="en-US" altLang="zh-CN" dirty="0">
                <a:solidFill>
                  <a:schemeClr val="tx2"/>
                </a:solidFill>
                <a:ea typeface="黑体" pitchFamily="49" charset="-122"/>
                <a:sym typeface="Calibri" pitchFamily="34" charset="0"/>
              </a:rPr>
              <a:t>column</a:t>
            </a:r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为视图中</a:t>
            </a:r>
            <a:r>
              <a:rPr lang="zh-CN" altLang="en-US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的列</a:t>
            </a:r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名，</a:t>
            </a:r>
            <a:r>
              <a:rPr lang="en-US" altLang="zh-CN" dirty="0" err="1">
                <a:solidFill>
                  <a:schemeClr val="tx2"/>
                </a:solidFill>
                <a:ea typeface="黑体" pitchFamily="49" charset="-122"/>
                <a:sym typeface="Calibri" pitchFamily="34" charset="0"/>
              </a:rPr>
              <a:t>select_statement</a:t>
            </a:r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为定义视图</a:t>
            </a:r>
            <a:r>
              <a:rPr lang="zh-CN" altLang="en-US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的</a:t>
            </a:r>
            <a:r>
              <a:rPr lang="en-US" altLang="zh-CN" dirty="0" smtClean="0">
                <a:solidFill>
                  <a:schemeClr val="tx2"/>
                </a:solidFill>
                <a:ea typeface="黑体" pitchFamily="49" charset="-122"/>
                <a:sym typeface="Calibri" pitchFamily="34" charset="0"/>
              </a:rPr>
              <a:t>SELECT</a:t>
            </a:r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语句。</a:t>
            </a:r>
            <a:r>
              <a:rPr lang="en-US" altLang="zh-CN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Calibri" pitchFamily="34" charset="0"/>
              </a:rPr>
              <a:t> </a:t>
            </a:r>
            <a:endParaRPr lang="zh-CN" altLang="en-US" dirty="0">
              <a:solidFill>
                <a:schemeClr val="tx2"/>
              </a:solidFill>
              <a:latin typeface="黑体" pitchFamily="49" charset="-122"/>
              <a:ea typeface="黑体" pitchFamily="49" charset="-122"/>
              <a:sym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>
                <a:latin typeface="黑体" pitchFamily="49" charset="-122"/>
              </a:rPr>
              <a:t>任务</a:t>
            </a:r>
            <a:r>
              <a:rPr lang="en-US" altLang="zh-CN" sz="2400" dirty="0" smtClean="0">
                <a:latin typeface="黑体" pitchFamily="49" charset="-122"/>
              </a:rPr>
              <a:t>2</a:t>
            </a:r>
            <a:endParaRPr lang="zh-CN" altLang="en-US" sz="24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26</a:t>
            </a:fld>
            <a:endParaRPr lang="en-US" altLang="zh-CN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168091" y="1920369"/>
            <a:ext cx="928695" cy="428628"/>
            <a:chOff x="4320" y="1152"/>
            <a:chExt cx="414" cy="402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AutoShape 19"/>
          <p:cNvSpPr>
            <a:spLocks noChangeArrowheads="1"/>
          </p:cNvSpPr>
          <p:nvPr/>
        </p:nvSpPr>
        <p:spPr bwMode="ltGray">
          <a:xfrm>
            <a:off x="2272804" y="1786513"/>
            <a:ext cx="1817679" cy="73234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black">
          <a:xfrm>
            <a:off x="1225259" y="1929899"/>
            <a:ext cx="77777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步骤</a:t>
            </a:r>
            <a:r>
              <a:rPr lang="en-US" altLang="zh-CN" dirty="0" smtClean="0">
                <a:solidFill>
                  <a:srgbClr val="FFFFFF"/>
                </a:solidFill>
              </a:rPr>
              <a:t>1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1" name="Rectangle 20"/>
          <p:cNvSpPr>
            <a:spLocks noChangeArrowheads="1"/>
          </p:cNvSpPr>
          <p:nvPr/>
        </p:nvSpPr>
        <p:spPr bwMode="auto">
          <a:xfrm>
            <a:off x="2379960" y="1920369"/>
            <a:ext cx="171052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新建查询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文件</a:t>
            </a:r>
            <a:endParaRPr lang="en-US" altLang="zh-CN" dirty="0"/>
          </a:p>
        </p:txBody>
      </p:sp>
      <p:grpSp>
        <p:nvGrpSpPr>
          <p:cNvPr id="6" name="Group 10"/>
          <p:cNvGrpSpPr>
            <a:grpSpLocks/>
          </p:cNvGrpSpPr>
          <p:nvPr/>
        </p:nvGrpSpPr>
        <p:grpSpPr bwMode="auto">
          <a:xfrm>
            <a:off x="1149800" y="3139627"/>
            <a:ext cx="928694" cy="428628"/>
            <a:chOff x="4281" y="1057"/>
            <a:chExt cx="414" cy="402"/>
          </a:xfrm>
        </p:grpSpPr>
        <p:sp>
          <p:nvSpPr>
            <p:cNvPr id="13" name="AutoShape 11"/>
            <p:cNvSpPr>
              <a:spLocks noChangeArrowheads="1"/>
            </p:cNvSpPr>
            <p:nvPr/>
          </p:nvSpPr>
          <p:spPr bwMode="gray">
            <a:xfrm>
              <a:off x="4281" y="1057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Rectangle 16"/>
          <p:cNvSpPr>
            <a:spLocks noChangeArrowheads="1"/>
          </p:cNvSpPr>
          <p:nvPr/>
        </p:nvSpPr>
        <p:spPr bwMode="black">
          <a:xfrm>
            <a:off x="1225258" y="3198923"/>
            <a:ext cx="77777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步骤</a:t>
            </a:r>
            <a:r>
              <a:rPr lang="en-US" altLang="zh-CN" dirty="0" smtClean="0">
                <a:solidFill>
                  <a:srgbClr val="FFFFFF"/>
                </a:solidFill>
              </a:rPr>
              <a:t>2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6" name="AutoShape 19"/>
          <p:cNvSpPr>
            <a:spLocks noChangeArrowheads="1"/>
          </p:cNvSpPr>
          <p:nvPr/>
        </p:nvSpPr>
        <p:spPr bwMode="ltGray">
          <a:xfrm>
            <a:off x="2276742" y="3054866"/>
            <a:ext cx="1813741" cy="67397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2435016" y="3207189"/>
            <a:ext cx="1600409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输入查询语句</a:t>
            </a:r>
          </a:p>
        </p:txBody>
      </p:sp>
      <p:pic>
        <p:nvPicPr>
          <p:cNvPr id="19" name="Picture 2"/>
          <p:cNvPicPr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9176"/>
          <a:stretch/>
        </p:blipFill>
        <p:spPr bwMode="auto">
          <a:xfrm>
            <a:off x="5004048" y="2928621"/>
            <a:ext cx="3528392" cy="850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644146"/>
            <a:ext cx="2593355" cy="1036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Group 6"/>
          <p:cNvGrpSpPr>
            <a:grpSpLocks/>
          </p:cNvGrpSpPr>
          <p:nvPr/>
        </p:nvGrpSpPr>
        <p:grpSpPr bwMode="auto">
          <a:xfrm>
            <a:off x="1178602" y="4238719"/>
            <a:ext cx="928695" cy="428628"/>
            <a:chOff x="4320" y="1152"/>
            <a:chExt cx="414" cy="402"/>
          </a:xfrm>
        </p:grpSpPr>
        <p:sp>
          <p:nvSpPr>
            <p:cNvPr id="22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" name="AutoShape 19"/>
          <p:cNvSpPr>
            <a:spLocks noChangeArrowheads="1"/>
          </p:cNvSpPr>
          <p:nvPr/>
        </p:nvSpPr>
        <p:spPr bwMode="ltGray">
          <a:xfrm>
            <a:off x="2283315" y="4104863"/>
            <a:ext cx="5601054" cy="73234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Rectangle 9"/>
          <p:cNvSpPr>
            <a:spLocks noChangeArrowheads="1"/>
          </p:cNvSpPr>
          <p:nvPr/>
        </p:nvSpPr>
        <p:spPr bwMode="black">
          <a:xfrm>
            <a:off x="1235770" y="4248249"/>
            <a:ext cx="77777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步骤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3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26" name="Rectangle 20"/>
          <p:cNvSpPr>
            <a:spLocks noChangeArrowheads="1"/>
          </p:cNvSpPr>
          <p:nvPr/>
        </p:nvSpPr>
        <p:spPr bwMode="auto">
          <a:xfrm>
            <a:off x="2390471" y="4238719"/>
            <a:ext cx="5493898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分析语法并执行语句，查询到有三门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课程的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学分为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3</a:t>
            </a:r>
            <a:endParaRPr lang="en-US" altLang="zh-CN" dirty="0"/>
          </a:p>
        </p:txBody>
      </p:sp>
      <p:grpSp>
        <p:nvGrpSpPr>
          <p:cNvPr id="27" name="Group 10"/>
          <p:cNvGrpSpPr>
            <a:grpSpLocks/>
          </p:cNvGrpSpPr>
          <p:nvPr/>
        </p:nvGrpSpPr>
        <p:grpSpPr bwMode="auto">
          <a:xfrm>
            <a:off x="1160311" y="5457977"/>
            <a:ext cx="928694" cy="428628"/>
            <a:chOff x="4281" y="1057"/>
            <a:chExt cx="414" cy="402"/>
          </a:xfrm>
        </p:grpSpPr>
        <p:sp>
          <p:nvSpPr>
            <p:cNvPr id="28" name="AutoShape 11"/>
            <p:cNvSpPr>
              <a:spLocks noChangeArrowheads="1"/>
            </p:cNvSpPr>
            <p:nvPr/>
          </p:nvSpPr>
          <p:spPr bwMode="gray">
            <a:xfrm>
              <a:off x="4281" y="1057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" name="Rectangle 16"/>
          <p:cNvSpPr>
            <a:spLocks noChangeArrowheads="1"/>
          </p:cNvSpPr>
          <p:nvPr/>
        </p:nvSpPr>
        <p:spPr bwMode="black">
          <a:xfrm>
            <a:off x="1235769" y="5517273"/>
            <a:ext cx="77777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步骤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4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31" name="AutoShape 19"/>
          <p:cNvSpPr>
            <a:spLocks noChangeArrowheads="1"/>
          </p:cNvSpPr>
          <p:nvPr/>
        </p:nvSpPr>
        <p:spPr bwMode="ltGray">
          <a:xfrm>
            <a:off x="2287253" y="5157192"/>
            <a:ext cx="5597116" cy="89000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" name="Rectangle 20"/>
          <p:cNvSpPr>
            <a:spLocks noChangeArrowheads="1"/>
          </p:cNvSpPr>
          <p:nvPr/>
        </p:nvSpPr>
        <p:spPr bwMode="auto">
          <a:xfrm>
            <a:off x="2445527" y="5263826"/>
            <a:ext cx="5438842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输入以下语句修改这些课的学分为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。结果显示有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行受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影响。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/>
              <a:t>任务</a:t>
            </a:r>
            <a:r>
              <a:rPr lang="en-US" altLang="zh-CN" sz="2400" dirty="0"/>
              <a:t>2    (</a:t>
            </a:r>
            <a:r>
              <a:rPr lang="zh-CN" altLang="en-US" sz="2400" dirty="0"/>
              <a:t>续</a:t>
            </a:r>
            <a:r>
              <a:rPr lang="en-US" altLang="zh-CN" sz="2400" dirty="0"/>
              <a:t>)</a:t>
            </a:r>
            <a:endParaRPr lang="zh-CN" altLang="en-US" sz="24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4049832" y="6505575"/>
            <a:ext cx="838200" cy="261938"/>
          </a:xfrm>
        </p:spPr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27</a:t>
            </a:fld>
            <a:endParaRPr lang="en-US" altLang="zh-CN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168091" y="1920369"/>
            <a:ext cx="928695" cy="428628"/>
            <a:chOff x="4320" y="1152"/>
            <a:chExt cx="414" cy="402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AutoShape 19"/>
          <p:cNvSpPr>
            <a:spLocks noChangeArrowheads="1"/>
          </p:cNvSpPr>
          <p:nvPr/>
        </p:nvSpPr>
        <p:spPr bwMode="ltGray">
          <a:xfrm>
            <a:off x="2229886" y="1839308"/>
            <a:ext cx="5408044" cy="648189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black">
          <a:xfrm>
            <a:off x="1225259" y="1929899"/>
            <a:ext cx="77777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步骤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5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1" name="Rectangle 20"/>
          <p:cNvSpPr>
            <a:spLocks noChangeArrowheads="1"/>
          </p:cNvSpPr>
          <p:nvPr/>
        </p:nvSpPr>
        <p:spPr bwMode="auto">
          <a:xfrm>
            <a:off x="2420261" y="1950017"/>
            <a:ext cx="5786478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再输入以下语句修改这些课的学分为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</a:t>
            </a:r>
          </a:p>
        </p:txBody>
      </p:sp>
      <p:pic>
        <p:nvPicPr>
          <p:cNvPr id="18" name="Picture 4"/>
          <p:cNvPicPr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5510"/>
          <a:stretch/>
        </p:blipFill>
        <p:spPr bwMode="auto">
          <a:xfrm>
            <a:off x="1691967" y="2715995"/>
            <a:ext cx="2481844" cy="1137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35487" y="2924944"/>
            <a:ext cx="4250035" cy="2525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6084168" y="5467348"/>
            <a:ext cx="7683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图</a:t>
            </a:r>
            <a:r>
              <a:rPr lang="en-US" b="1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Calibri" pitchFamily="34" charset="0"/>
              </a:rPr>
              <a:t>8.6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02165" y="4581128"/>
            <a:ext cx="23952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执行结果如图</a:t>
            </a:r>
            <a:r>
              <a:rPr lang="en-US" altLang="zh-CN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8.6</a:t>
            </a:r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所示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69407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6"/>
          <p:cNvGrpSpPr>
            <a:grpSpLocks/>
          </p:cNvGrpSpPr>
          <p:nvPr/>
        </p:nvGrpSpPr>
        <p:grpSpPr bwMode="auto">
          <a:xfrm>
            <a:off x="1181291" y="3923451"/>
            <a:ext cx="7072362" cy="1643074"/>
            <a:chOff x="4320" y="1152"/>
            <a:chExt cx="414" cy="402"/>
          </a:xfrm>
          <a:solidFill>
            <a:schemeClr val="bg2">
              <a:lumMod val="60000"/>
              <a:lumOff val="40000"/>
            </a:schemeClr>
          </a:solidFill>
        </p:grpSpPr>
        <p:sp>
          <p:nvSpPr>
            <p:cNvPr id="25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pFill/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" name="Freeform 8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" name="Group 6"/>
          <p:cNvGrpSpPr>
            <a:grpSpLocks/>
          </p:cNvGrpSpPr>
          <p:nvPr/>
        </p:nvGrpSpPr>
        <p:grpSpPr bwMode="auto">
          <a:xfrm>
            <a:off x="1181291" y="1857867"/>
            <a:ext cx="7072362" cy="1656184"/>
            <a:chOff x="4320" y="1152"/>
            <a:chExt cx="414" cy="402"/>
          </a:xfrm>
          <a:solidFill>
            <a:srgbClr val="D3C4F2"/>
          </a:solidFill>
        </p:grpSpPr>
        <p:sp>
          <p:nvSpPr>
            <p:cNvPr id="21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pFill/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Freeform 8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/>
              <a:t>任务</a:t>
            </a:r>
            <a:r>
              <a:rPr lang="en-US" altLang="zh-CN" sz="2800" dirty="0"/>
              <a:t>2    (</a:t>
            </a:r>
            <a:r>
              <a:rPr lang="zh-CN" altLang="en-US" sz="2800" dirty="0"/>
              <a:t>续</a:t>
            </a:r>
            <a:r>
              <a:rPr lang="en-US" altLang="zh-CN" sz="2800" dirty="0"/>
              <a:t>)</a:t>
            </a:r>
            <a:endParaRPr lang="zh-CN" altLang="en-US" sz="28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28</a:t>
            </a:fld>
            <a:endParaRPr lang="en-US" altLang="zh-CN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1475398" y="4029719"/>
            <a:ext cx="6560778" cy="13234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268288" eaLnBrk="0" hangingPunct="0">
              <a:tabLst>
                <a:tab pos="457200" algn="l"/>
              </a:tabLst>
            </a:pPr>
            <a:r>
              <a:rPr lang="zh-CN" altLang="en-US" sz="2000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视图中被修改的列必须直接引用基本表列中的</a:t>
            </a:r>
            <a:endParaRPr lang="en-US" altLang="zh-CN" sz="2000" dirty="0">
              <a:solidFill>
                <a:schemeClr val="tx2"/>
              </a:solidFill>
              <a:latin typeface="黑体" pitchFamily="49" charset="-122"/>
              <a:ea typeface="黑体" pitchFamily="49" charset="-122"/>
              <a:sym typeface="Times New Roman" pitchFamily="18" charset="0"/>
            </a:endParaRPr>
          </a:p>
          <a:p>
            <a:pPr indent="268288" eaLnBrk="0" hangingPunct="0">
              <a:tabLst>
                <a:tab pos="457200" algn="l"/>
              </a:tabLst>
            </a:pPr>
            <a:r>
              <a:rPr lang="zh-CN" altLang="en-US" sz="2000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基础数据，而不能是派生数据。</a:t>
            </a:r>
            <a:endParaRPr lang="en-US" altLang="zh-CN" sz="2000" dirty="0">
              <a:solidFill>
                <a:schemeClr val="tx2"/>
              </a:solidFill>
              <a:latin typeface="黑体" pitchFamily="49" charset="-122"/>
              <a:ea typeface="黑体" pitchFamily="49" charset="-122"/>
              <a:sym typeface="Times New Roman" pitchFamily="18" charset="0"/>
            </a:endParaRPr>
          </a:p>
          <a:p>
            <a:pPr indent="268288" eaLnBrk="0" hangingPunct="0">
              <a:tabLst>
                <a:tab pos="457200" algn="l"/>
              </a:tabLst>
            </a:pPr>
            <a:r>
              <a:rPr lang="zh-CN" altLang="en-US" sz="2000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如不能是各种聚合函数如</a:t>
            </a:r>
            <a:r>
              <a:rPr lang="en-US" altLang="zh-CN" sz="2000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AVG</a:t>
            </a:r>
            <a:r>
              <a:rPr lang="zh-CN" altLang="en-US" sz="2000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等的值，也不能是</a:t>
            </a:r>
            <a:endParaRPr lang="en-US" altLang="zh-CN" sz="2000" dirty="0">
              <a:solidFill>
                <a:schemeClr val="tx2"/>
              </a:solidFill>
              <a:latin typeface="黑体" pitchFamily="49" charset="-122"/>
              <a:ea typeface="黑体" pitchFamily="49" charset="-122"/>
              <a:sym typeface="Times New Roman" pitchFamily="18" charset="0"/>
            </a:endParaRPr>
          </a:p>
          <a:p>
            <a:pPr indent="268288" eaLnBrk="0" hangingPunct="0">
              <a:tabLst>
                <a:tab pos="457200" algn="l"/>
              </a:tabLst>
            </a:pPr>
            <a:r>
              <a:rPr lang="zh-CN" altLang="en-US" sz="2000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其它计算结果。</a:t>
            </a:r>
          </a:p>
        </p:txBody>
      </p:sp>
      <p:sp>
        <p:nvSpPr>
          <p:cNvPr id="19" name="Line 5"/>
          <p:cNvSpPr>
            <a:spLocks noChangeShapeType="1"/>
          </p:cNvSpPr>
          <p:nvPr/>
        </p:nvSpPr>
        <p:spPr bwMode="black">
          <a:xfrm flipV="1">
            <a:off x="1416662" y="3756364"/>
            <a:ext cx="6504010" cy="45719"/>
          </a:xfrm>
          <a:prstGeom prst="line">
            <a:avLst/>
          </a:prstGeom>
          <a:noFill/>
          <a:ln w="9525">
            <a:solidFill>
              <a:schemeClr val="tx2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98804" y="1964983"/>
            <a:ext cx="62373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8288">
              <a:tabLst>
                <a:tab pos="457200" algn="l"/>
              </a:tabLst>
            </a:pPr>
            <a:r>
              <a:rPr lang="zh-CN" altLang="en-US" sz="2000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知识总结：</a:t>
            </a:r>
            <a:endParaRPr lang="en-US" altLang="zh-CN" sz="2000" dirty="0">
              <a:solidFill>
                <a:schemeClr val="tx2"/>
              </a:solidFill>
              <a:latin typeface="黑体" pitchFamily="49" charset="-122"/>
              <a:ea typeface="黑体" pitchFamily="49" charset="-122"/>
              <a:sym typeface="Times New Roman" pitchFamily="18" charset="0"/>
            </a:endParaRPr>
          </a:p>
          <a:p>
            <a:pPr indent="268288">
              <a:tabLst>
                <a:tab pos="457200" algn="l"/>
              </a:tabLst>
            </a:pPr>
            <a:endParaRPr lang="zh-CN" altLang="en-US" sz="2000" dirty="0">
              <a:solidFill>
                <a:schemeClr val="tx2"/>
              </a:solidFill>
              <a:latin typeface="黑体" pitchFamily="49" charset="-122"/>
              <a:ea typeface="黑体" pitchFamily="49" charset="-122"/>
              <a:sym typeface="Times New Roman" pitchFamily="18" charset="0"/>
            </a:endParaRPr>
          </a:p>
          <a:p>
            <a:pPr indent="268288" eaLnBrk="0" hangingPunct="0">
              <a:tabLst>
                <a:tab pos="457200" algn="l"/>
              </a:tabLst>
            </a:pPr>
            <a:r>
              <a:rPr lang="zh-CN" altLang="en-US" sz="2000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可以通过视图修改基本表中的数据，但任何修</a:t>
            </a:r>
            <a:endParaRPr lang="en-US" altLang="zh-CN" sz="2000" dirty="0">
              <a:solidFill>
                <a:schemeClr val="tx2"/>
              </a:solidFill>
              <a:latin typeface="黑体" pitchFamily="49" charset="-122"/>
              <a:ea typeface="黑体" pitchFamily="49" charset="-122"/>
              <a:sym typeface="Times New Roman" pitchFamily="18" charset="0"/>
            </a:endParaRPr>
          </a:p>
          <a:p>
            <a:pPr indent="268288" eaLnBrk="0" hangingPunct="0">
              <a:tabLst>
                <a:tab pos="457200" algn="l"/>
              </a:tabLst>
            </a:pPr>
            <a:r>
              <a:rPr lang="zh-CN" altLang="en-US" sz="2000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改都只能影响一个基本表。</a:t>
            </a:r>
            <a:endParaRPr lang="en-US" altLang="zh-CN" sz="2000" dirty="0">
              <a:solidFill>
                <a:schemeClr val="tx2"/>
              </a:solidFill>
              <a:latin typeface="黑体" pitchFamily="49" charset="-122"/>
              <a:ea typeface="黑体" pitchFamily="49" charset="-122"/>
              <a:sym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6"/>
          <p:cNvGrpSpPr>
            <a:grpSpLocks/>
          </p:cNvGrpSpPr>
          <p:nvPr/>
        </p:nvGrpSpPr>
        <p:grpSpPr bwMode="auto">
          <a:xfrm>
            <a:off x="1174315" y="4134212"/>
            <a:ext cx="7072362" cy="1959084"/>
            <a:chOff x="4320" y="1152"/>
            <a:chExt cx="414" cy="402"/>
          </a:xfrm>
          <a:solidFill>
            <a:schemeClr val="bg2">
              <a:lumMod val="60000"/>
              <a:lumOff val="40000"/>
            </a:schemeClr>
          </a:solidFill>
        </p:grpSpPr>
        <p:sp>
          <p:nvSpPr>
            <p:cNvPr id="25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pFill/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" name="Freeform 8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" name="Group 6"/>
          <p:cNvGrpSpPr>
            <a:grpSpLocks/>
          </p:cNvGrpSpPr>
          <p:nvPr/>
        </p:nvGrpSpPr>
        <p:grpSpPr bwMode="auto">
          <a:xfrm>
            <a:off x="1174315" y="1844825"/>
            <a:ext cx="7072362" cy="1944216"/>
            <a:chOff x="4320" y="1152"/>
            <a:chExt cx="414" cy="402"/>
          </a:xfrm>
          <a:solidFill>
            <a:srgbClr val="D3C4F2"/>
          </a:solidFill>
        </p:grpSpPr>
        <p:sp>
          <p:nvSpPr>
            <p:cNvPr id="21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pFill/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Freeform 8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/>
              <a:t>任务</a:t>
            </a:r>
            <a:r>
              <a:rPr lang="en-US" altLang="zh-CN" sz="2800" dirty="0"/>
              <a:t>2    (</a:t>
            </a:r>
            <a:r>
              <a:rPr lang="zh-CN" altLang="en-US" sz="2800" dirty="0"/>
              <a:t>续</a:t>
            </a:r>
            <a:r>
              <a:rPr lang="en-US" altLang="zh-CN" sz="2800" dirty="0"/>
              <a:t>)</a:t>
            </a:r>
            <a:endParaRPr lang="zh-CN" altLang="en-US" sz="28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29</a:t>
            </a:fld>
            <a:endParaRPr lang="en-US" altLang="zh-CN" dirty="0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1349625" y="4275940"/>
            <a:ext cx="6813220" cy="163121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268288" eaLnBrk="0" hangingPunct="0">
              <a:tabLst>
                <a:tab pos="457200" algn="l"/>
              </a:tabLst>
            </a:pPr>
            <a:r>
              <a:rPr lang="en-US" altLang="zh-CN" sz="2000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WITH CHECK OPTION</a:t>
            </a:r>
            <a:r>
              <a:rPr lang="zh-CN" altLang="en-US" sz="2000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选项强制所有在视图中执行的数</a:t>
            </a:r>
            <a:endParaRPr lang="en-US" altLang="zh-CN" sz="2000" dirty="0">
              <a:solidFill>
                <a:schemeClr val="tx2"/>
              </a:solidFill>
              <a:latin typeface="黑体" pitchFamily="49" charset="-122"/>
              <a:ea typeface="黑体" pitchFamily="49" charset="-122"/>
              <a:sym typeface="Times New Roman" pitchFamily="18" charset="0"/>
            </a:endParaRPr>
          </a:p>
          <a:p>
            <a:pPr indent="268288" eaLnBrk="0" hangingPunct="0">
              <a:tabLst>
                <a:tab pos="457200" algn="l"/>
              </a:tabLst>
            </a:pPr>
            <a:r>
              <a:rPr lang="zh-CN" altLang="en-US" sz="2000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据修改应该使得修改以后的数据仍然满足视图定义</a:t>
            </a:r>
            <a:endParaRPr lang="en-US" altLang="zh-CN" sz="2000" dirty="0">
              <a:solidFill>
                <a:schemeClr val="tx2"/>
              </a:solidFill>
              <a:latin typeface="黑体" pitchFamily="49" charset="-122"/>
              <a:ea typeface="黑体" pitchFamily="49" charset="-122"/>
              <a:sym typeface="Times New Roman" pitchFamily="18" charset="0"/>
            </a:endParaRPr>
          </a:p>
          <a:p>
            <a:pPr indent="268288" eaLnBrk="0" hangingPunct="0">
              <a:tabLst>
                <a:tab pos="457200" algn="l"/>
              </a:tabLst>
            </a:pPr>
            <a:r>
              <a:rPr lang="zh-CN" altLang="en-US" sz="2000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的筛选条件，仍然能够出现在视图中。</a:t>
            </a:r>
            <a:endParaRPr lang="en-US" altLang="zh-CN" sz="2000" dirty="0">
              <a:solidFill>
                <a:schemeClr val="tx2"/>
              </a:solidFill>
              <a:latin typeface="黑体" pitchFamily="49" charset="-122"/>
              <a:ea typeface="黑体" pitchFamily="49" charset="-122"/>
              <a:sym typeface="Times New Roman" pitchFamily="18" charset="0"/>
            </a:endParaRPr>
          </a:p>
          <a:p>
            <a:pPr indent="268288" eaLnBrk="0" hangingPunct="0">
              <a:tabLst>
                <a:tab pos="457200" algn="l"/>
              </a:tabLst>
            </a:pPr>
            <a:r>
              <a:rPr lang="zh-CN" altLang="en-US" sz="2000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如果修改以后的值超出了视图定义的范围，</a:t>
            </a:r>
            <a:r>
              <a:rPr lang="en-US" altLang="zh-CN" sz="2000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SQL</a:t>
            </a:r>
          </a:p>
          <a:p>
            <a:pPr indent="268288" eaLnBrk="0" hangingPunct="0">
              <a:tabLst>
                <a:tab pos="457200" algn="l"/>
              </a:tabLst>
            </a:pPr>
            <a:r>
              <a:rPr lang="en-US" altLang="zh-CN" sz="2000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 Server</a:t>
            </a:r>
            <a:r>
              <a:rPr lang="zh-CN" altLang="en-US" sz="2000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将拒绝修改。</a:t>
            </a:r>
            <a:endParaRPr lang="zh-CN" altLang="en-US" sz="2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Line 5"/>
          <p:cNvSpPr>
            <a:spLocks noChangeShapeType="1"/>
          </p:cNvSpPr>
          <p:nvPr/>
        </p:nvSpPr>
        <p:spPr bwMode="black">
          <a:xfrm flipV="1">
            <a:off x="1378009" y="4047623"/>
            <a:ext cx="6504010" cy="45719"/>
          </a:xfrm>
          <a:prstGeom prst="line">
            <a:avLst/>
          </a:prstGeom>
          <a:noFill/>
          <a:ln w="9525">
            <a:solidFill>
              <a:schemeClr val="tx2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86266" y="2138489"/>
            <a:ext cx="677657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8288" eaLnBrk="0" hangingPunct="0">
              <a:tabLst>
                <a:tab pos="457200" algn="l"/>
              </a:tabLst>
            </a:pPr>
            <a:r>
              <a:rPr lang="zh-CN" altLang="en-US" sz="2000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知识总结：</a:t>
            </a:r>
            <a:endParaRPr lang="en-US" altLang="zh-CN" sz="2000" dirty="0">
              <a:solidFill>
                <a:schemeClr val="tx2"/>
              </a:solidFill>
              <a:latin typeface="黑体" pitchFamily="49" charset="-122"/>
              <a:ea typeface="黑体" pitchFamily="49" charset="-122"/>
              <a:sym typeface="Times New Roman" pitchFamily="18" charset="0"/>
            </a:endParaRPr>
          </a:p>
          <a:p>
            <a:pPr indent="268288" eaLnBrk="0" hangingPunct="0">
              <a:tabLst>
                <a:tab pos="457200" algn="l"/>
              </a:tabLst>
            </a:pPr>
            <a:endParaRPr lang="en-US" altLang="zh-CN" sz="2000" dirty="0">
              <a:solidFill>
                <a:schemeClr val="tx2"/>
              </a:solidFill>
              <a:latin typeface="黑体" pitchFamily="49" charset="-122"/>
              <a:ea typeface="黑体" pitchFamily="49" charset="-122"/>
              <a:sym typeface="Times New Roman" pitchFamily="18" charset="0"/>
            </a:endParaRPr>
          </a:p>
          <a:p>
            <a:pPr indent="268288" eaLnBrk="0" hangingPunct="0">
              <a:tabLst>
                <a:tab pos="457200" algn="l"/>
              </a:tabLst>
            </a:pPr>
            <a:r>
              <a:rPr lang="zh-CN" altLang="en-US" sz="2000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如果在视图定义中指定了</a:t>
            </a:r>
            <a:r>
              <a:rPr lang="en-US" altLang="zh-CN" sz="2000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WITH CHECK OPTION</a:t>
            </a:r>
            <a:r>
              <a:rPr lang="zh-CN" altLang="en-US" sz="2000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选项，</a:t>
            </a:r>
            <a:endParaRPr lang="en-US" altLang="zh-CN" sz="2000" dirty="0">
              <a:solidFill>
                <a:schemeClr val="tx2"/>
              </a:solidFill>
              <a:latin typeface="黑体" pitchFamily="49" charset="-122"/>
              <a:ea typeface="黑体" pitchFamily="49" charset="-122"/>
              <a:sym typeface="Times New Roman" pitchFamily="18" charset="0"/>
            </a:endParaRPr>
          </a:p>
          <a:p>
            <a:pPr indent="268288" eaLnBrk="0" hangingPunct="0">
              <a:tabLst>
                <a:tab pos="457200" algn="l"/>
              </a:tabLst>
            </a:pPr>
            <a:r>
              <a:rPr lang="zh-CN" altLang="en-US" sz="2000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将进行验证。</a:t>
            </a:r>
            <a:endParaRPr lang="en-US" altLang="zh-CN" sz="2000" dirty="0">
              <a:solidFill>
                <a:schemeClr val="tx2"/>
              </a:solidFill>
              <a:latin typeface="黑体" pitchFamily="49" charset="-122"/>
              <a:ea typeface="黑体" pitchFamily="49" charset="-122"/>
              <a:sym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9632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技能目标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sp>
        <p:nvSpPr>
          <p:cNvPr id="6" name="AutoShape 29"/>
          <p:cNvSpPr>
            <a:spLocks noChangeArrowheads="1"/>
          </p:cNvSpPr>
          <p:nvPr/>
        </p:nvSpPr>
        <p:spPr bwMode="auto">
          <a:xfrm>
            <a:off x="4819650" y="2928935"/>
            <a:ext cx="4019550" cy="2048817"/>
          </a:xfrm>
          <a:prstGeom prst="roundRect">
            <a:avLst>
              <a:gd name="adj" fmla="val 5208"/>
            </a:avLst>
          </a:prstGeom>
          <a:solidFill>
            <a:srgbClr val="FCFCFC">
              <a:alpha val="70000"/>
            </a:srgbClr>
          </a:solidFill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gray">
          <a:xfrm flipH="1">
            <a:off x="3286116" y="1922446"/>
            <a:ext cx="995363" cy="835025"/>
          </a:xfrm>
          <a:prstGeom prst="curvedRightArrow">
            <a:avLst>
              <a:gd name="adj1" fmla="val 16542"/>
              <a:gd name="adj2" fmla="val 38977"/>
              <a:gd name="adj3" fmla="val 33846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gray">
          <a:xfrm>
            <a:off x="1071538" y="1958958"/>
            <a:ext cx="995362" cy="835025"/>
          </a:xfrm>
          <a:prstGeom prst="curvedRightArrow">
            <a:avLst>
              <a:gd name="adj1" fmla="val 19583"/>
              <a:gd name="adj2" fmla="val 44676"/>
              <a:gd name="adj3" fmla="val 33652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AutoShape 23"/>
          <p:cNvSpPr>
            <a:spLocks/>
          </p:cNvSpPr>
          <p:nvPr/>
        </p:nvSpPr>
        <p:spPr bwMode="blackWhite">
          <a:xfrm>
            <a:off x="4891088" y="2928935"/>
            <a:ext cx="3900487" cy="2247766"/>
          </a:xfrm>
          <a:prstGeom prst="callout2">
            <a:avLst>
              <a:gd name="adj1" fmla="val 24316"/>
              <a:gd name="adj2" fmla="val -1954"/>
              <a:gd name="adj3" fmla="val 24875"/>
              <a:gd name="adj4" fmla="val -11843"/>
              <a:gd name="adj5" fmla="val 63596"/>
              <a:gd name="adj6" fmla="val -22156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  <a:tailEnd/>
          </a:ln>
          <a:effectLst/>
        </p:spPr>
        <p:txBody>
          <a:bodyPr anchor="ctr"/>
          <a:lstStyle/>
          <a:p>
            <a:pPr eaLnBrk="0" hangingPunct="0"/>
            <a:r>
              <a:rPr lang="zh-CN" altLang="en-US" dirty="0">
                <a:solidFill>
                  <a:schemeClr val="folHlink"/>
                </a:solidFill>
              </a:rPr>
              <a:t>掌握使用</a:t>
            </a:r>
            <a:r>
              <a:rPr lang="en-US" altLang="zh-CN" dirty="0">
                <a:solidFill>
                  <a:schemeClr val="folHlink"/>
                </a:solidFill>
              </a:rPr>
              <a:t>Management Studio</a:t>
            </a:r>
            <a:r>
              <a:rPr lang="zh-CN" altLang="en-US" dirty="0">
                <a:solidFill>
                  <a:schemeClr val="folHlink"/>
                </a:solidFill>
              </a:rPr>
              <a:t>创建、管理</a:t>
            </a:r>
            <a:r>
              <a:rPr lang="zh-CN" altLang="en-US" dirty="0" smtClean="0">
                <a:solidFill>
                  <a:schemeClr val="folHlink"/>
                </a:solidFill>
              </a:rPr>
              <a:t>视图</a:t>
            </a:r>
            <a:r>
              <a:rPr lang="zh-CN" altLang="en-US" dirty="0">
                <a:solidFill>
                  <a:schemeClr val="folHlink"/>
                </a:solidFill>
              </a:rPr>
              <a:t>的方法掌握使用</a:t>
            </a:r>
            <a:r>
              <a:rPr lang="en-US" altLang="zh-CN" dirty="0">
                <a:solidFill>
                  <a:schemeClr val="folHlink"/>
                </a:solidFill>
              </a:rPr>
              <a:t>T-SQL</a:t>
            </a:r>
            <a:r>
              <a:rPr lang="zh-CN" altLang="en-US" dirty="0">
                <a:solidFill>
                  <a:schemeClr val="folHlink"/>
                </a:solidFill>
              </a:rPr>
              <a:t>语句创建、管理</a:t>
            </a:r>
            <a:r>
              <a:rPr lang="zh-CN" altLang="en-US" dirty="0" smtClean="0">
                <a:solidFill>
                  <a:schemeClr val="folHlink"/>
                </a:solidFill>
              </a:rPr>
              <a:t>视图</a:t>
            </a:r>
            <a:r>
              <a:rPr lang="zh-CN" altLang="en-US" dirty="0">
                <a:solidFill>
                  <a:schemeClr val="folHlink"/>
                </a:solidFill>
              </a:rPr>
              <a:t>的方法掌握通过视图对基本表增加、</a:t>
            </a:r>
            <a:r>
              <a:rPr lang="zh-CN" altLang="en-US" dirty="0" smtClean="0">
                <a:solidFill>
                  <a:schemeClr val="folHlink"/>
                </a:solidFill>
              </a:rPr>
              <a:t>删除、</a:t>
            </a:r>
            <a:r>
              <a:rPr lang="zh-CN" altLang="en-US" dirty="0">
                <a:solidFill>
                  <a:schemeClr val="folHlink"/>
                </a:solidFill>
              </a:rPr>
              <a:t>修改数据的方法。</a:t>
            </a:r>
          </a:p>
        </p:txBody>
      </p:sp>
      <p:sp>
        <p:nvSpPr>
          <p:cNvPr id="31" name="AutoShape 26"/>
          <p:cNvSpPr>
            <a:spLocks noChangeArrowheads="1"/>
          </p:cNvSpPr>
          <p:nvPr/>
        </p:nvSpPr>
        <p:spPr bwMode="ltGray">
          <a:xfrm rot="-544120">
            <a:off x="718616" y="3350211"/>
            <a:ext cx="393700" cy="2108789"/>
          </a:xfrm>
          <a:prstGeom prst="upArrow">
            <a:avLst>
              <a:gd name="adj1" fmla="val 50194"/>
              <a:gd name="adj2" fmla="val 74947"/>
            </a:avLst>
          </a:prstGeom>
          <a:gradFill rotWithShape="1">
            <a:gsLst>
              <a:gs pos="0">
                <a:schemeClr val="accent2"/>
              </a:gs>
              <a:gs pos="100000">
                <a:srgbClr val="FCFCFC"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" name="Rectangle 27"/>
          <p:cNvSpPr>
            <a:spLocks noChangeArrowheads="1"/>
          </p:cNvSpPr>
          <p:nvPr/>
        </p:nvSpPr>
        <p:spPr bwMode="gray">
          <a:xfrm>
            <a:off x="304800" y="5611813"/>
            <a:ext cx="1565275" cy="434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0000"/>
              </a:lnSpc>
              <a:buFont typeface="Wingdings" pitchFamily="2" charset="2"/>
              <a:buNone/>
            </a:pPr>
            <a:r>
              <a:rPr lang="en-US" altLang="zh-CN" sz="1600">
                <a:solidFill>
                  <a:srgbClr val="000000"/>
                </a:solidFill>
                <a:ea typeface="宋体" pitchFamily="2" charset="-122"/>
              </a:rPr>
              <a:t>Description of the products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1163638" y="3336926"/>
            <a:ext cx="3003550" cy="2771774"/>
            <a:chOff x="1163638" y="3336926"/>
            <a:chExt cx="3003550" cy="2771774"/>
          </a:xfrm>
        </p:grpSpPr>
        <p:grpSp>
          <p:nvGrpSpPr>
            <p:cNvPr id="11" name="Group 6"/>
            <p:cNvGrpSpPr>
              <a:grpSpLocks/>
            </p:cNvGrpSpPr>
            <p:nvPr/>
          </p:nvGrpSpPr>
          <p:grpSpPr bwMode="auto">
            <a:xfrm>
              <a:off x="1338448" y="4525850"/>
              <a:ext cx="2706373" cy="1582850"/>
              <a:chOff x="1082" y="2355"/>
              <a:chExt cx="3406" cy="1993"/>
            </a:xfrm>
          </p:grpSpPr>
          <p:sp>
            <p:nvSpPr>
              <p:cNvPr id="24" name="Freeform 7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/>
                <a:ahLst/>
                <a:cxnLst>
                  <a:cxn ang="0">
                    <a:pos x="51" y="367"/>
                  </a:cxn>
                  <a:cxn ang="0">
                    <a:pos x="1323" y="1322"/>
                  </a:cxn>
                  <a:cxn ang="0">
                    <a:pos x="1323" y="974"/>
                  </a:cxn>
                  <a:cxn ang="0">
                    <a:pos x="0" y="0"/>
                  </a:cxn>
                  <a:cxn ang="0">
                    <a:pos x="51" y="367"/>
                  </a:cxn>
                </a:cxnLst>
                <a:rect l="0" t="0" r="r" b="b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808080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" name="Freeform 8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/>
                <a:ahLst/>
                <a:cxnLst>
                  <a:cxn ang="0">
                    <a:pos x="0" y="1070"/>
                  </a:cxn>
                  <a:cxn ang="0">
                    <a:pos x="2083" y="0"/>
                  </a:cxn>
                  <a:cxn ang="0">
                    <a:pos x="2045" y="355"/>
                  </a:cxn>
                  <a:cxn ang="0">
                    <a:pos x="7" y="1418"/>
                  </a:cxn>
                  <a:cxn ang="0">
                    <a:pos x="0" y="1070"/>
                  </a:cxn>
                </a:cxnLst>
                <a:rect l="0" t="0" r="r" b="b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hlink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" name="Freeform 9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/>
                <a:ahLst/>
                <a:cxnLst>
                  <a:cxn ang="0">
                    <a:pos x="1323" y="1639"/>
                  </a:cxn>
                  <a:cxn ang="0">
                    <a:pos x="0" y="671"/>
                  </a:cxn>
                  <a:cxn ang="0">
                    <a:pos x="1969" y="0"/>
                  </a:cxn>
                  <a:cxn ang="0">
                    <a:pos x="3406" y="569"/>
                  </a:cxn>
                  <a:cxn ang="0">
                    <a:pos x="1323" y="1639"/>
                  </a:cxn>
                </a:cxnLst>
                <a:rect l="0" t="0" r="r" b="b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solidFill>
                <a:srgbClr val="969696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3" name="Freeform 13"/>
            <p:cNvSpPr>
              <a:spLocks/>
            </p:cNvSpPr>
            <p:nvPr/>
          </p:nvSpPr>
          <p:spPr bwMode="gray">
            <a:xfrm>
              <a:off x="1280443" y="4139073"/>
              <a:ext cx="2803313" cy="1301702"/>
            </a:xfrm>
            <a:custGeom>
              <a:avLst/>
              <a:gdLst/>
              <a:ahLst/>
              <a:cxnLst>
                <a:cxn ang="0">
                  <a:pos x="1323" y="1639"/>
                </a:cxn>
                <a:cxn ang="0">
                  <a:pos x="0" y="671"/>
                </a:cxn>
                <a:cxn ang="0">
                  <a:pos x="1969" y="0"/>
                </a:cxn>
                <a:cxn ang="0">
                  <a:pos x="3406" y="569"/>
                </a:cxn>
                <a:cxn ang="0">
                  <a:pos x="1323" y="1639"/>
                </a:cxn>
              </a:cxnLst>
              <a:rect l="0" t="0" r="r" b="b"/>
              <a:pathLst>
                <a:path w="3406" h="1639">
                  <a:moveTo>
                    <a:pt x="1323" y="1639"/>
                  </a:moveTo>
                  <a:lnTo>
                    <a:pt x="0" y="671"/>
                  </a:lnTo>
                  <a:lnTo>
                    <a:pt x="1969" y="0"/>
                  </a:lnTo>
                  <a:lnTo>
                    <a:pt x="3406" y="569"/>
                  </a:lnTo>
                  <a:lnTo>
                    <a:pt x="1323" y="1639"/>
                  </a:lnTo>
                  <a:close/>
                </a:path>
              </a:pathLst>
            </a:custGeom>
            <a:solidFill>
              <a:srgbClr val="B4B4B4"/>
            </a:soli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3" name="Group 14"/>
            <p:cNvGrpSpPr>
              <a:grpSpLocks/>
            </p:cNvGrpSpPr>
            <p:nvPr/>
          </p:nvGrpSpPr>
          <p:grpSpPr bwMode="auto">
            <a:xfrm>
              <a:off x="1221643" y="3738793"/>
              <a:ext cx="2902637" cy="1582850"/>
              <a:chOff x="1082" y="2355"/>
              <a:chExt cx="3406" cy="1993"/>
            </a:xfrm>
          </p:grpSpPr>
          <p:sp>
            <p:nvSpPr>
              <p:cNvPr id="18" name="Freeform 15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/>
                <a:ahLst/>
                <a:cxnLst>
                  <a:cxn ang="0">
                    <a:pos x="51" y="367"/>
                  </a:cxn>
                  <a:cxn ang="0">
                    <a:pos x="1323" y="1322"/>
                  </a:cxn>
                  <a:cxn ang="0">
                    <a:pos x="1323" y="974"/>
                  </a:cxn>
                  <a:cxn ang="0">
                    <a:pos x="0" y="0"/>
                  </a:cxn>
                  <a:cxn ang="0">
                    <a:pos x="51" y="367"/>
                  </a:cxn>
                </a:cxnLst>
                <a:rect l="0" t="0" r="r" b="b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C0C0C0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" name="Freeform 16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/>
                <a:ahLst/>
                <a:cxnLst>
                  <a:cxn ang="0">
                    <a:pos x="0" y="1070"/>
                  </a:cxn>
                  <a:cxn ang="0">
                    <a:pos x="2083" y="0"/>
                  </a:cxn>
                  <a:cxn ang="0">
                    <a:pos x="2045" y="355"/>
                  </a:cxn>
                  <a:cxn ang="0">
                    <a:pos x="7" y="1418"/>
                  </a:cxn>
                  <a:cxn ang="0">
                    <a:pos x="0" y="1070"/>
                  </a:cxn>
                </a:cxnLst>
                <a:rect l="0" t="0" r="r" b="b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" name="Freeform 17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/>
                <a:ahLst/>
                <a:cxnLst>
                  <a:cxn ang="0">
                    <a:pos x="1323" y="1639"/>
                  </a:cxn>
                  <a:cxn ang="0">
                    <a:pos x="0" y="671"/>
                  </a:cxn>
                  <a:cxn ang="0">
                    <a:pos x="1969" y="0"/>
                  </a:cxn>
                  <a:cxn ang="0">
                    <a:pos x="3406" y="569"/>
                  </a:cxn>
                  <a:cxn ang="0">
                    <a:pos x="1323" y="1639"/>
                  </a:cxn>
                </a:cxnLst>
                <a:rect l="0" t="0" r="r" b="b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solidFill>
                <a:srgbClr val="DDDDDD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7" name="Freeform 21"/>
            <p:cNvSpPr>
              <a:spLocks/>
            </p:cNvSpPr>
            <p:nvPr/>
          </p:nvSpPr>
          <p:spPr bwMode="gray">
            <a:xfrm>
              <a:off x="1163638" y="3336926"/>
              <a:ext cx="3003550" cy="1301702"/>
            </a:xfrm>
            <a:custGeom>
              <a:avLst/>
              <a:gdLst/>
              <a:ahLst/>
              <a:cxnLst>
                <a:cxn ang="0">
                  <a:pos x="1323" y="1639"/>
                </a:cxn>
                <a:cxn ang="0">
                  <a:pos x="0" y="671"/>
                </a:cxn>
                <a:cxn ang="0">
                  <a:pos x="1969" y="0"/>
                </a:cxn>
                <a:cxn ang="0">
                  <a:pos x="3406" y="569"/>
                </a:cxn>
                <a:cxn ang="0">
                  <a:pos x="1323" y="1639"/>
                </a:cxn>
              </a:cxnLst>
              <a:rect l="0" t="0" r="r" b="b"/>
              <a:pathLst>
                <a:path w="3406" h="1639">
                  <a:moveTo>
                    <a:pt x="1323" y="1639"/>
                  </a:moveTo>
                  <a:lnTo>
                    <a:pt x="0" y="671"/>
                  </a:lnTo>
                  <a:lnTo>
                    <a:pt x="1969" y="0"/>
                  </a:lnTo>
                  <a:lnTo>
                    <a:pt x="3406" y="569"/>
                  </a:lnTo>
                  <a:lnTo>
                    <a:pt x="1323" y="1639"/>
                  </a:lnTo>
                  <a:close/>
                </a:path>
              </a:pathLst>
            </a:custGeom>
            <a:gradFill rotWithShape="1">
              <a:gsLst>
                <a:gs pos="0">
                  <a:srgbClr val="F8F8F8">
                    <a:gamma/>
                    <a:shade val="86275"/>
                    <a:invGamma/>
                  </a:srgbClr>
                </a:gs>
                <a:gs pos="100000">
                  <a:srgbClr val="F8F8F8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139822" y="2928934"/>
            <a:ext cx="3003550" cy="1582850"/>
            <a:chOff x="1139822" y="2928934"/>
            <a:chExt cx="3003550" cy="1582850"/>
          </a:xfrm>
        </p:grpSpPr>
        <p:sp>
          <p:nvSpPr>
            <p:cNvPr id="35" name="Freeform 19"/>
            <p:cNvSpPr>
              <a:spLocks/>
            </p:cNvSpPr>
            <p:nvPr/>
          </p:nvSpPr>
          <p:spPr bwMode="gray">
            <a:xfrm>
              <a:off x="1139822" y="3461845"/>
              <a:ext cx="1179903" cy="1049939"/>
            </a:xfrm>
            <a:custGeom>
              <a:avLst/>
              <a:gdLst/>
              <a:ahLst/>
              <a:cxnLst>
                <a:cxn ang="0">
                  <a:pos x="51" y="367"/>
                </a:cxn>
                <a:cxn ang="0">
                  <a:pos x="1323" y="1322"/>
                </a:cxn>
                <a:cxn ang="0">
                  <a:pos x="1323" y="974"/>
                </a:cxn>
                <a:cxn ang="0">
                  <a:pos x="0" y="0"/>
                </a:cxn>
                <a:cxn ang="0">
                  <a:pos x="51" y="367"/>
                </a:cxn>
              </a:cxnLst>
              <a:rect l="0" t="0" r="r" b="b"/>
              <a:pathLst>
                <a:path w="1323" h="1322">
                  <a:moveTo>
                    <a:pt x="51" y="367"/>
                  </a:moveTo>
                  <a:lnTo>
                    <a:pt x="1323" y="1322"/>
                  </a:lnTo>
                  <a:lnTo>
                    <a:pt x="1323" y="974"/>
                  </a:lnTo>
                  <a:lnTo>
                    <a:pt x="0" y="0"/>
                  </a:lnTo>
                  <a:lnTo>
                    <a:pt x="51" y="367"/>
                  </a:lnTo>
                  <a:close/>
                </a:path>
              </a:pathLst>
            </a:custGeom>
            <a:solidFill>
              <a:srgbClr val="DDDDDD"/>
            </a:soli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Freeform 20"/>
            <p:cNvSpPr>
              <a:spLocks/>
            </p:cNvSpPr>
            <p:nvPr/>
          </p:nvSpPr>
          <p:spPr bwMode="gray">
            <a:xfrm>
              <a:off x="2306497" y="3380836"/>
              <a:ext cx="1836875" cy="1126182"/>
            </a:xfrm>
            <a:custGeom>
              <a:avLst/>
              <a:gdLst/>
              <a:ahLst/>
              <a:cxnLst>
                <a:cxn ang="0">
                  <a:pos x="0" y="1070"/>
                </a:cxn>
                <a:cxn ang="0">
                  <a:pos x="2083" y="0"/>
                </a:cxn>
                <a:cxn ang="0">
                  <a:pos x="2045" y="355"/>
                </a:cxn>
                <a:cxn ang="0">
                  <a:pos x="7" y="1418"/>
                </a:cxn>
                <a:cxn ang="0">
                  <a:pos x="0" y="1070"/>
                </a:cxn>
              </a:cxnLst>
              <a:rect l="0" t="0" r="r" b="b"/>
              <a:pathLst>
                <a:path w="2083" h="1418">
                  <a:moveTo>
                    <a:pt x="0" y="1070"/>
                  </a:moveTo>
                  <a:lnTo>
                    <a:pt x="2083" y="0"/>
                  </a:lnTo>
                  <a:lnTo>
                    <a:pt x="2045" y="355"/>
                  </a:lnTo>
                  <a:lnTo>
                    <a:pt x="7" y="1418"/>
                  </a:lnTo>
                  <a:lnTo>
                    <a:pt x="0" y="107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37" name="Freeform 21"/>
            <p:cNvSpPr>
              <a:spLocks/>
            </p:cNvSpPr>
            <p:nvPr/>
          </p:nvSpPr>
          <p:spPr bwMode="gray">
            <a:xfrm>
              <a:off x="1139822" y="2928934"/>
              <a:ext cx="3003550" cy="1301702"/>
            </a:xfrm>
            <a:custGeom>
              <a:avLst/>
              <a:gdLst/>
              <a:ahLst/>
              <a:cxnLst>
                <a:cxn ang="0">
                  <a:pos x="1323" y="1639"/>
                </a:cxn>
                <a:cxn ang="0">
                  <a:pos x="0" y="671"/>
                </a:cxn>
                <a:cxn ang="0">
                  <a:pos x="1969" y="0"/>
                </a:cxn>
                <a:cxn ang="0">
                  <a:pos x="3406" y="569"/>
                </a:cxn>
                <a:cxn ang="0">
                  <a:pos x="1323" y="1639"/>
                </a:cxn>
              </a:cxnLst>
              <a:rect l="0" t="0" r="r" b="b"/>
              <a:pathLst>
                <a:path w="3406" h="1639">
                  <a:moveTo>
                    <a:pt x="1323" y="1639"/>
                  </a:moveTo>
                  <a:lnTo>
                    <a:pt x="0" y="671"/>
                  </a:lnTo>
                  <a:lnTo>
                    <a:pt x="1969" y="0"/>
                  </a:lnTo>
                  <a:lnTo>
                    <a:pt x="3406" y="569"/>
                  </a:lnTo>
                  <a:lnTo>
                    <a:pt x="1323" y="1639"/>
                  </a:lnTo>
                  <a:close/>
                </a:path>
              </a:pathLst>
            </a:custGeom>
            <a:gradFill rotWithShape="1">
              <a:gsLst>
                <a:gs pos="0">
                  <a:srgbClr val="F8F8F8">
                    <a:gamma/>
                    <a:shade val="86275"/>
                    <a:invGamma/>
                  </a:srgbClr>
                </a:gs>
                <a:gs pos="100000">
                  <a:srgbClr val="F8F8F8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0" name="矩形 39"/>
          <p:cNvSpPr/>
          <p:nvPr/>
        </p:nvSpPr>
        <p:spPr>
          <a:xfrm rot="21396019">
            <a:off x="2102813" y="782979"/>
            <a:ext cx="1072833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20000" b="1" cap="none" spc="50" dirty="0" smtClean="0">
                <a:ln w="11430"/>
                <a:solidFill>
                  <a:srgbClr val="FFC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X</a:t>
            </a:r>
            <a:endParaRPr lang="zh-CN" altLang="en-US" sz="20000" b="1" cap="none" spc="50" dirty="0">
              <a:ln w="11430"/>
              <a:solidFill>
                <a:srgbClr val="FFC00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19063" y="354805"/>
            <a:ext cx="5721289" cy="487363"/>
          </a:xfrm>
        </p:spPr>
        <p:txBody>
          <a:bodyPr/>
          <a:lstStyle/>
          <a:p>
            <a:r>
              <a:rPr lang="zh-CN" altLang="en-US" sz="2000" dirty="0" smtClean="0">
                <a:latin typeface="+mj-ea"/>
              </a:rPr>
              <a:t>任务</a:t>
            </a:r>
            <a:r>
              <a:rPr lang="en-US" altLang="zh-CN" sz="2000" dirty="0" smtClean="0">
                <a:latin typeface="+mj-ea"/>
              </a:rPr>
              <a:t>3  </a:t>
            </a:r>
            <a:r>
              <a:rPr lang="zh-CN" altLang="en-US" sz="2000" dirty="0" smtClean="0">
                <a:latin typeface="+mj-ea"/>
              </a:rPr>
              <a:t>使用</a:t>
            </a:r>
            <a:r>
              <a:rPr lang="en-US" altLang="zh-CN" sz="2000" dirty="0">
                <a:latin typeface="+mj-ea"/>
              </a:rPr>
              <a:t>T-SQL</a:t>
            </a:r>
            <a:r>
              <a:rPr lang="zh-CN" altLang="en-US" sz="2000" dirty="0">
                <a:latin typeface="+mj-ea"/>
              </a:rPr>
              <a:t>语句，修改视图</a:t>
            </a:r>
            <a:r>
              <a:rPr lang="en-US" altLang="zh-CN" sz="2000" dirty="0" err="1">
                <a:latin typeface="+mj-ea"/>
              </a:rPr>
              <a:t>View_course</a:t>
            </a:r>
            <a:r>
              <a:rPr lang="zh-CN" altLang="en-US" sz="2000" dirty="0">
                <a:latin typeface="+mj-ea"/>
              </a:rPr>
              <a:t>使</a:t>
            </a:r>
            <a:br>
              <a:rPr lang="zh-CN" altLang="en-US" sz="2000" dirty="0">
                <a:latin typeface="+mj-ea"/>
              </a:rPr>
            </a:br>
            <a:r>
              <a:rPr lang="zh-CN" altLang="en-US" sz="2000" dirty="0">
                <a:latin typeface="+mj-ea"/>
              </a:rPr>
              <a:t>  其用于查询  所有课程的课程名和学分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30</a:t>
            </a:fld>
            <a:endParaRPr lang="en-US" altLang="zh-CN"/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2093881" y="1844824"/>
            <a:ext cx="2262095" cy="726920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gray">
          <a:xfrm>
            <a:off x="1209644" y="1938128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Arc 13"/>
          <p:cNvSpPr>
            <a:spLocks/>
          </p:cNvSpPr>
          <p:nvPr/>
        </p:nvSpPr>
        <p:spPr bwMode="gray">
          <a:xfrm rot="5400000">
            <a:off x="1873557" y="2022806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gray">
          <a:xfrm>
            <a:off x="1142976" y="1982174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1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black">
          <a:xfrm>
            <a:off x="2354128" y="1962085"/>
            <a:ext cx="2001848" cy="5078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新建查询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文件。</a:t>
            </a:r>
            <a:endParaRPr lang="zh-CN" altLang="en-US" sz="1400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gray">
          <a:xfrm>
            <a:off x="2071670" y="2780928"/>
            <a:ext cx="2284306" cy="719510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gray">
          <a:xfrm>
            <a:off x="1206264" y="2901119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Arc 13"/>
          <p:cNvSpPr>
            <a:spLocks/>
          </p:cNvSpPr>
          <p:nvPr/>
        </p:nvSpPr>
        <p:spPr bwMode="gray">
          <a:xfrm rot="5400000">
            <a:off x="1870177" y="2985797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gray">
          <a:xfrm>
            <a:off x="1134826" y="2920311"/>
            <a:ext cx="884237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2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black">
          <a:xfrm>
            <a:off x="2519345" y="2911120"/>
            <a:ext cx="1692615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输入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右面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语句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pic>
        <p:nvPicPr>
          <p:cNvPr id="21" name="Picture 2"/>
          <p:cNvPicPr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7852"/>
          <a:stretch/>
        </p:blipFill>
        <p:spPr bwMode="auto">
          <a:xfrm>
            <a:off x="4572000" y="2208112"/>
            <a:ext cx="4032448" cy="1196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AutoShape 4"/>
          <p:cNvSpPr>
            <a:spLocks noChangeArrowheads="1"/>
          </p:cNvSpPr>
          <p:nvPr/>
        </p:nvSpPr>
        <p:spPr bwMode="gray">
          <a:xfrm>
            <a:off x="2165400" y="3789040"/>
            <a:ext cx="5790976" cy="726920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AutoShape 11"/>
          <p:cNvSpPr>
            <a:spLocks noChangeArrowheads="1"/>
          </p:cNvSpPr>
          <p:nvPr/>
        </p:nvSpPr>
        <p:spPr bwMode="gray">
          <a:xfrm>
            <a:off x="1281163" y="3882344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Arc 13"/>
          <p:cNvSpPr>
            <a:spLocks/>
          </p:cNvSpPr>
          <p:nvPr/>
        </p:nvSpPr>
        <p:spPr bwMode="gray">
          <a:xfrm rot="5400000">
            <a:off x="1945076" y="3967022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Text Box 16"/>
          <p:cNvSpPr txBox="1">
            <a:spLocks noChangeArrowheads="1"/>
          </p:cNvSpPr>
          <p:nvPr/>
        </p:nvSpPr>
        <p:spPr bwMode="gray">
          <a:xfrm>
            <a:off x="1214495" y="3926390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3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26" name="Rectangle 20"/>
          <p:cNvSpPr>
            <a:spLocks noChangeArrowheads="1"/>
          </p:cNvSpPr>
          <p:nvPr/>
        </p:nvSpPr>
        <p:spPr bwMode="black">
          <a:xfrm>
            <a:off x="2425646" y="3930767"/>
            <a:ext cx="553073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分析语法并执行语句，结果显示命令已成功完成。</a:t>
            </a:r>
            <a:endParaRPr lang="zh-CN" altLang="en-US" sz="1400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7" name="AutoShape 4"/>
          <p:cNvSpPr>
            <a:spLocks noChangeArrowheads="1"/>
          </p:cNvSpPr>
          <p:nvPr/>
        </p:nvSpPr>
        <p:spPr bwMode="gray">
          <a:xfrm>
            <a:off x="2143189" y="4725144"/>
            <a:ext cx="2284306" cy="719510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AutoShape 11"/>
          <p:cNvSpPr>
            <a:spLocks noChangeArrowheads="1"/>
          </p:cNvSpPr>
          <p:nvPr/>
        </p:nvSpPr>
        <p:spPr bwMode="gray">
          <a:xfrm>
            <a:off x="1277783" y="4845335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Arc 13"/>
          <p:cNvSpPr>
            <a:spLocks/>
          </p:cNvSpPr>
          <p:nvPr/>
        </p:nvSpPr>
        <p:spPr bwMode="gray">
          <a:xfrm rot="5400000">
            <a:off x="1941696" y="4930013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" name="Text Box 16"/>
          <p:cNvSpPr txBox="1">
            <a:spLocks noChangeArrowheads="1"/>
          </p:cNvSpPr>
          <p:nvPr/>
        </p:nvSpPr>
        <p:spPr bwMode="gray">
          <a:xfrm>
            <a:off x="1206345" y="4864527"/>
            <a:ext cx="884237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4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31" name="Rectangle 20"/>
          <p:cNvSpPr>
            <a:spLocks noChangeArrowheads="1"/>
          </p:cNvSpPr>
          <p:nvPr/>
        </p:nvSpPr>
        <p:spPr bwMode="black">
          <a:xfrm>
            <a:off x="2519345" y="4855336"/>
            <a:ext cx="1836631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输入右面查询语句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pic>
        <p:nvPicPr>
          <p:cNvPr id="32" name="Picture 5"/>
          <p:cNvPicPr>
            <a:picLocks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0000"/>
          <a:stretch/>
        </p:blipFill>
        <p:spPr bwMode="auto">
          <a:xfrm>
            <a:off x="4572000" y="4855336"/>
            <a:ext cx="2256315" cy="599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3    </a:t>
            </a:r>
            <a:r>
              <a:rPr lang="en-US" altLang="zh-CN" dirty="0"/>
              <a:t>(</a:t>
            </a:r>
            <a:r>
              <a:rPr lang="zh-CN" altLang="en-US" dirty="0"/>
              <a:t>续</a:t>
            </a:r>
            <a:r>
              <a:rPr lang="en-US" altLang="zh-CN" dirty="0"/>
              <a:t>)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3821225" y="6457735"/>
            <a:ext cx="838200" cy="261938"/>
          </a:xfrm>
        </p:spPr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31</a:t>
            </a:fld>
            <a:endParaRPr lang="en-US" altLang="zh-CN"/>
          </a:p>
        </p:txBody>
      </p:sp>
      <p:sp>
        <p:nvSpPr>
          <p:cNvPr id="6" name="AutoShape 17"/>
          <p:cNvSpPr>
            <a:spLocks noChangeArrowheads="1"/>
          </p:cNvSpPr>
          <p:nvPr/>
        </p:nvSpPr>
        <p:spPr bwMode="gray">
          <a:xfrm>
            <a:off x="1103290" y="1866891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18"/>
          <p:cNvSpPr>
            <a:spLocks noChangeArrowheads="1"/>
          </p:cNvSpPr>
          <p:nvPr/>
        </p:nvSpPr>
        <p:spPr bwMode="gray">
          <a:xfrm>
            <a:off x="1093982" y="2645708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21"/>
          <p:cNvSpPr txBox="1">
            <a:spLocks noChangeArrowheads="1"/>
          </p:cNvSpPr>
          <p:nvPr/>
        </p:nvSpPr>
        <p:spPr bwMode="gray">
          <a:xfrm>
            <a:off x="1430851" y="1736800"/>
            <a:ext cx="2421069" cy="5078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执行结果如图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8.7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</a:t>
            </a:r>
          </a:p>
        </p:txBody>
      </p:sp>
      <p:sp>
        <p:nvSpPr>
          <p:cNvPr id="10" name="Text Box 22"/>
          <p:cNvSpPr txBox="1">
            <a:spLocks noChangeArrowheads="1"/>
          </p:cNvSpPr>
          <p:nvPr/>
        </p:nvSpPr>
        <p:spPr bwMode="gray">
          <a:xfrm>
            <a:off x="1430851" y="2645708"/>
            <a:ext cx="5286042" cy="258532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知识总结：</a:t>
            </a:r>
          </a:p>
          <a:p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修改视图实际上会完全改变视图的定义，以前定义</a:t>
            </a:r>
          </a:p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的选项会全部丢失。所以，修改以后的视图并不是</a:t>
            </a:r>
          </a:p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原来的定义选项加上或者减去修改的选项，而是用</a:t>
            </a:r>
          </a:p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修改时的设定完全取代以前的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设定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可以通过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ALTER VIEW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语句对视图进行修改，修</a:t>
            </a:r>
          </a:p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改视图的命令语法如下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2" name="Picture 6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59425" y="1412777"/>
            <a:ext cx="2078682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8"/>
          <p:cNvSpPr>
            <a:spLocks noChangeArrowheads="1"/>
          </p:cNvSpPr>
          <p:nvPr/>
        </p:nvSpPr>
        <p:spPr bwMode="auto">
          <a:xfrm>
            <a:off x="7020272" y="2244630"/>
            <a:ext cx="7683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图</a:t>
            </a:r>
            <a:r>
              <a:rPr lang="en-US" b="1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Calibri" pitchFamily="34" charset="0"/>
              </a:rPr>
              <a:t>8.7</a:t>
            </a:r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4" name="Picture 2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2530" y="5085184"/>
            <a:ext cx="3025774" cy="71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21576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黑体" pitchFamily="49" charset="-122"/>
              </a:rPr>
              <a:t>任务</a:t>
            </a:r>
            <a:r>
              <a:rPr lang="en-US" altLang="zh-CN" sz="2800" dirty="0" smtClean="0">
                <a:latin typeface="黑体" pitchFamily="49" charset="-122"/>
              </a:rPr>
              <a:t>4</a:t>
            </a:r>
            <a:endParaRPr lang="zh-CN" altLang="en-US" sz="28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32</a:t>
            </a:fld>
            <a:endParaRPr lang="en-US" altLang="zh-CN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1879567" y="1866056"/>
            <a:ext cx="2332393" cy="56715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gray">
          <a:xfrm>
            <a:off x="1036546" y="1891962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rc 13"/>
          <p:cNvSpPr>
            <a:spLocks/>
          </p:cNvSpPr>
          <p:nvPr/>
        </p:nvSpPr>
        <p:spPr bwMode="gray">
          <a:xfrm rot="15937656">
            <a:off x="1700459" y="1976639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4">
              <a:lumMod val="95000"/>
              <a:lumOff val="5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gray">
          <a:xfrm>
            <a:off x="969878" y="1936008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1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black">
          <a:xfrm>
            <a:off x="2262667" y="1971548"/>
            <a:ext cx="1733269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新建查询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文件。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1923470" y="2705145"/>
            <a:ext cx="2332392" cy="581613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gray">
          <a:xfrm>
            <a:off x="1021016" y="2732910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gray">
          <a:xfrm>
            <a:off x="954348" y="2776956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dirty="0" smtClean="0">
                <a:solidFill>
                  <a:srgbClr val="000000"/>
                </a:solidFill>
              </a:rPr>
              <a:t>2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black">
          <a:xfrm>
            <a:off x="2352928" y="2732910"/>
            <a:ext cx="1747217" cy="5078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输入查询语句。</a:t>
            </a:r>
          </a:p>
        </p:txBody>
      </p:sp>
      <p:sp>
        <p:nvSpPr>
          <p:cNvPr id="26" name="Arc 13"/>
          <p:cNvSpPr>
            <a:spLocks/>
          </p:cNvSpPr>
          <p:nvPr/>
        </p:nvSpPr>
        <p:spPr bwMode="gray">
          <a:xfrm rot="15937656">
            <a:off x="1705864" y="2791931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4">
              <a:lumMod val="95000"/>
              <a:lumOff val="5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7" name="Picture 2"/>
          <p:cNvPicPr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1382"/>
          <a:stretch/>
        </p:blipFill>
        <p:spPr bwMode="auto">
          <a:xfrm>
            <a:off x="4572001" y="1866057"/>
            <a:ext cx="3107178" cy="1028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/>
          <p:cNvPicPr>
            <a:picLocks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1382"/>
          <a:stretch/>
        </p:blipFill>
        <p:spPr bwMode="auto">
          <a:xfrm>
            <a:off x="4572001" y="2894838"/>
            <a:ext cx="3107178" cy="345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AutoShape 4"/>
          <p:cNvSpPr>
            <a:spLocks noChangeArrowheads="1"/>
          </p:cNvSpPr>
          <p:nvPr/>
        </p:nvSpPr>
        <p:spPr bwMode="gray">
          <a:xfrm>
            <a:off x="1909882" y="3614421"/>
            <a:ext cx="3310189" cy="56715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AutoShape 11"/>
          <p:cNvSpPr>
            <a:spLocks noChangeArrowheads="1"/>
          </p:cNvSpPr>
          <p:nvPr/>
        </p:nvSpPr>
        <p:spPr bwMode="gray">
          <a:xfrm>
            <a:off x="1066861" y="3640327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Arc 13"/>
          <p:cNvSpPr>
            <a:spLocks/>
          </p:cNvSpPr>
          <p:nvPr/>
        </p:nvSpPr>
        <p:spPr bwMode="gray">
          <a:xfrm rot="15937656">
            <a:off x="1730774" y="3725004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4">
              <a:lumMod val="95000"/>
              <a:lumOff val="5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Text Box 16"/>
          <p:cNvSpPr txBox="1">
            <a:spLocks noChangeArrowheads="1"/>
          </p:cNvSpPr>
          <p:nvPr/>
        </p:nvSpPr>
        <p:spPr bwMode="gray">
          <a:xfrm>
            <a:off x="1000193" y="3684373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3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24" name="Rectangle 20"/>
          <p:cNvSpPr>
            <a:spLocks noChangeArrowheads="1"/>
          </p:cNvSpPr>
          <p:nvPr/>
        </p:nvSpPr>
        <p:spPr bwMode="black">
          <a:xfrm>
            <a:off x="2292982" y="3719913"/>
            <a:ext cx="2279018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分析语法并执行语句</a:t>
            </a:r>
          </a:p>
        </p:txBody>
      </p:sp>
      <p:sp>
        <p:nvSpPr>
          <p:cNvPr id="25" name="AutoShape 4"/>
          <p:cNvSpPr>
            <a:spLocks noChangeArrowheads="1"/>
          </p:cNvSpPr>
          <p:nvPr/>
        </p:nvSpPr>
        <p:spPr bwMode="gray">
          <a:xfrm>
            <a:off x="1953784" y="4453510"/>
            <a:ext cx="3266287" cy="581613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AutoShape 11"/>
          <p:cNvSpPr>
            <a:spLocks noChangeArrowheads="1"/>
          </p:cNvSpPr>
          <p:nvPr/>
        </p:nvSpPr>
        <p:spPr bwMode="gray">
          <a:xfrm>
            <a:off x="1051331" y="4481275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Text Box 16"/>
          <p:cNvSpPr txBox="1">
            <a:spLocks noChangeArrowheads="1"/>
          </p:cNvSpPr>
          <p:nvPr/>
        </p:nvSpPr>
        <p:spPr bwMode="gray">
          <a:xfrm>
            <a:off x="984663" y="4525321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4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29" name="Rectangle 20"/>
          <p:cNvSpPr>
            <a:spLocks noChangeArrowheads="1"/>
          </p:cNvSpPr>
          <p:nvPr/>
        </p:nvSpPr>
        <p:spPr bwMode="black">
          <a:xfrm>
            <a:off x="2292982" y="4423219"/>
            <a:ext cx="2927090" cy="5078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查询该视图，结果如图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8.8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0" name="Arc 13"/>
          <p:cNvSpPr>
            <a:spLocks/>
          </p:cNvSpPr>
          <p:nvPr/>
        </p:nvSpPr>
        <p:spPr bwMode="gray">
          <a:xfrm rot="15937656">
            <a:off x="1736179" y="4540296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4">
              <a:lumMod val="95000"/>
              <a:lumOff val="5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1" name="Picture 5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719913"/>
            <a:ext cx="2243082" cy="1109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Box 8"/>
          <p:cNvSpPr>
            <a:spLocks noChangeArrowheads="1"/>
          </p:cNvSpPr>
          <p:nvPr/>
        </p:nvSpPr>
        <p:spPr bwMode="auto">
          <a:xfrm>
            <a:off x="6043869" y="5054920"/>
            <a:ext cx="1143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图 </a:t>
            </a:r>
            <a:r>
              <a:rPr lang="en-US" b="1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Calibri" pitchFamily="34" charset="0"/>
              </a:rPr>
              <a:t>8.8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黑体" pitchFamily="49" charset="-122"/>
              </a:rPr>
              <a:t>任务</a:t>
            </a:r>
            <a:r>
              <a:rPr lang="en-US" altLang="zh-CN" sz="2800" dirty="0" smtClean="0">
                <a:latin typeface="黑体" pitchFamily="49" charset="-122"/>
              </a:rPr>
              <a:t>4</a:t>
            </a:r>
            <a:r>
              <a:rPr lang="zh-CN" altLang="en-US" sz="2800" dirty="0" smtClean="0">
                <a:latin typeface="黑体" pitchFamily="49" charset="-122"/>
              </a:rPr>
              <a:t>（续）</a:t>
            </a:r>
            <a:endParaRPr lang="zh-CN" altLang="en-US" sz="28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33</a:t>
            </a:fld>
            <a:endParaRPr lang="en-US" altLang="zh-CN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1879567" y="1700808"/>
            <a:ext cx="5572753" cy="864096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gray">
          <a:xfrm>
            <a:off x="1036546" y="1891962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rc 13"/>
          <p:cNvSpPr>
            <a:spLocks/>
          </p:cNvSpPr>
          <p:nvPr/>
        </p:nvSpPr>
        <p:spPr bwMode="gray">
          <a:xfrm rot="15937656">
            <a:off x="1700459" y="1976639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4">
              <a:lumMod val="95000"/>
              <a:lumOff val="5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gray">
          <a:xfrm>
            <a:off x="969878" y="1936008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5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black">
          <a:xfrm>
            <a:off x="2259229" y="1786882"/>
            <a:ext cx="4973629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输入查询语句，执行系统存储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过程</a:t>
            </a:r>
            <a:r>
              <a:rPr lang="en-US" altLang="zh-CN" dirty="0" err="1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sp_helptext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查看视图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View_course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的定义信息。</a:t>
            </a: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1981618" y="2965135"/>
            <a:ext cx="5528850" cy="581613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gray">
          <a:xfrm>
            <a:off x="1079164" y="2992900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gray">
          <a:xfrm>
            <a:off x="1012496" y="3036946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6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black">
          <a:xfrm>
            <a:off x="2411076" y="2992900"/>
            <a:ext cx="4019272" cy="5078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分析语法并执行语句，结果如图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8.10 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6" name="Arc 13"/>
          <p:cNvSpPr>
            <a:spLocks/>
          </p:cNvSpPr>
          <p:nvPr/>
        </p:nvSpPr>
        <p:spPr bwMode="gray">
          <a:xfrm rot="15937656">
            <a:off x="1764012" y="3051921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4">
              <a:lumMod val="95000"/>
              <a:lumOff val="5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3" name="Picture 9"/>
          <p:cNvPicPr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1201"/>
          <a:stretch/>
        </p:blipFill>
        <p:spPr bwMode="auto">
          <a:xfrm>
            <a:off x="6084168" y="2336118"/>
            <a:ext cx="2021766" cy="5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61337" y="4074364"/>
            <a:ext cx="3287389" cy="181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椭圆 13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652120" y="5013175"/>
            <a:ext cx="1192005" cy="522437"/>
          </a:xfrm>
          <a:prstGeom prst="ellipse">
            <a:avLst/>
          </a:prstGeom>
          <a:gradFill rotWithShape="1">
            <a:gsLst>
              <a:gs pos="0">
                <a:srgbClr val="C96C1F"/>
              </a:gs>
              <a:gs pos="79999">
                <a:srgbClr val="FF8F33"/>
              </a:gs>
              <a:gs pos="100000">
                <a:srgbClr val="FF8F35"/>
              </a:gs>
            </a:gsLst>
            <a:lin ang="5400000" scaled="1"/>
          </a:gradFill>
          <a:ln w="9525" cmpd="sng">
            <a:solidFill>
              <a:srgbClr val="F79646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000" b="1" dirty="0">
                <a:latin typeface="宋体" pitchFamily="2" charset="-122"/>
                <a:sym typeface="宋体" pitchFamily="2" charset="-122"/>
              </a:rPr>
              <a:t>图 </a:t>
            </a:r>
            <a:r>
              <a:rPr lang="en-US" sz="2000" b="1" dirty="0">
                <a:latin typeface="Calibri" pitchFamily="34" charset="0"/>
                <a:cs typeface="Calibri" pitchFamily="34" charset="0"/>
                <a:sym typeface="Calibri" pitchFamily="34" charset="0"/>
              </a:rPr>
              <a:t>8.10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3228279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黑体" pitchFamily="49" charset="-122"/>
              </a:rPr>
              <a:t>任务</a:t>
            </a:r>
            <a:r>
              <a:rPr lang="en-US" altLang="zh-CN" sz="2800" dirty="0" smtClean="0">
                <a:latin typeface="黑体" pitchFamily="49" charset="-122"/>
              </a:rPr>
              <a:t>4</a:t>
            </a:r>
            <a:r>
              <a:rPr lang="zh-CN" altLang="en-US" sz="2800" dirty="0" smtClean="0">
                <a:latin typeface="黑体" pitchFamily="49" charset="-122"/>
              </a:rPr>
              <a:t>（续）</a:t>
            </a:r>
            <a:endParaRPr lang="zh-CN" altLang="en-US" sz="28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34</a:t>
            </a:fld>
            <a:endParaRPr lang="en-US" altLang="zh-CN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971601" y="1739192"/>
            <a:ext cx="4104456" cy="1905832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black">
          <a:xfrm>
            <a:off x="1115616" y="1726125"/>
            <a:ext cx="3824939" cy="175432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注意：</a:t>
            </a:r>
          </a:p>
          <a:p>
            <a:pPr algn="just"/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algn="just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如果在创建视图的时候没有使用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WITH 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ENCRYPTION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，则可以使用存储过程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sp_helptext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查看视图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的定义，如图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8.9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所示。</a:t>
            </a:r>
          </a:p>
        </p:txBody>
      </p:sp>
      <p:pic>
        <p:nvPicPr>
          <p:cNvPr id="17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7078" y="1372972"/>
            <a:ext cx="3313236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4"/>
          <p:cNvSpPr>
            <a:spLocks noChangeArrowheads="1"/>
          </p:cNvSpPr>
          <p:nvPr/>
        </p:nvSpPr>
        <p:spPr bwMode="auto">
          <a:xfrm>
            <a:off x="7993032" y="3635177"/>
            <a:ext cx="7683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图</a:t>
            </a:r>
            <a:r>
              <a:rPr lang="en-US" b="1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Calibri" pitchFamily="34" charset="0"/>
              </a:rPr>
              <a:t>8.9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63688" y="4005064"/>
            <a:ext cx="6025406" cy="175432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268288">
              <a:tabLst>
                <a:tab pos="539750" algn="l"/>
                <a:tab pos="800100" algn="l"/>
              </a:tabLst>
            </a:pPr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知识总结：</a:t>
            </a:r>
            <a:endParaRPr lang="en-US" altLang="zh-CN" dirty="0">
              <a:solidFill>
                <a:schemeClr val="tx2"/>
              </a:solidFill>
              <a:latin typeface="黑体" pitchFamily="49" charset="-122"/>
              <a:ea typeface="黑体" pitchFamily="49" charset="-122"/>
              <a:sym typeface="Times New Roman" pitchFamily="18" charset="0"/>
            </a:endParaRPr>
          </a:p>
          <a:p>
            <a:pPr indent="268288">
              <a:tabLst>
                <a:tab pos="539750" algn="l"/>
                <a:tab pos="800100" algn="l"/>
              </a:tabLst>
            </a:pPr>
            <a:endParaRPr lang="zh-CN" altLang="en-US" dirty="0">
              <a:solidFill>
                <a:schemeClr val="tx2"/>
              </a:solidFill>
              <a:latin typeface="黑体" pitchFamily="49" charset="-122"/>
              <a:ea typeface="黑体" pitchFamily="49" charset="-122"/>
              <a:sym typeface="Times New Roman" pitchFamily="18" charset="0"/>
            </a:endParaRPr>
          </a:p>
          <a:p>
            <a:pPr indent="268288" eaLnBrk="0" hangingPunct="0">
              <a:tabLst>
                <a:tab pos="539750" algn="l"/>
                <a:tab pos="800100" algn="l"/>
              </a:tabLst>
            </a:pPr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有时并不希望其他用户能查看该视图的定义，则可</a:t>
            </a:r>
            <a:endParaRPr lang="en-US" altLang="zh-CN" dirty="0">
              <a:solidFill>
                <a:schemeClr val="tx2"/>
              </a:solidFill>
              <a:latin typeface="黑体" pitchFamily="49" charset="-122"/>
              <a:ea typeface="黑体" pitchFamily="49" charset="-122"/>
              <a:sym typeface="Times New Roman" pitchFamily="18" charset="0"/>
            </a:endParaRPr>
          </a:p>
          <a:p>
            <a:pPr indent="268288" eaLnBrk="0" hangingPunct="0">
              <a:tabLst>
                <a:tab pos="539750" algn="l"/>
                <a:tab pos="800100" algn="l"/>
              </a:tabLst>
            </a:pPr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以在创建或修改视图时使用</a:t>
            </a:r>
            <a:r>
              <a:rPr lang="en-US" altLang="zh-CN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WITH ENCRYPTION</a:t>
            </a:r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对保</a:t>
            </a:r>
            <a:endParaRPr lang="en-US" altLang="zh-CN" dirty="0">
              <a:solidFill>
                <a:schemeClr val="tx2"/>
              </a:solidFill>
              <a:latin typeface="黑体" pitchFamily="49" charset="-122"/>
              <a:ea typeface="黑体" pitchFamily="49" charset="-122"/>
              <a:sym typeface="Times New Roman" pitchFamily="18" charset="0"/>
            </a:endParaRPr>
          </a:p>
          <a:p>
            <a:pPr indent="268288" eaLnBrk="0" hangingPunct="0">
              <a:tabLst>
                <a:tab pos="539750" algn="l"/>
                <a:tab pos="800100" algn="l"/>
              </a:tabLst>
            </a:pPr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存在系统表中的视图定义语句文本进行加密，还可</a:t>
            </a:r>
            <a:endParaRPr lang="en-US" altLang="zh-CN" dirty="0">
              <a:solidFill>
                <a:schemeClr val="tx2"/>
              </a:solidFill>
              <a:latin typeface="黑体" pitchFamily="49" charset="-122"/>
              <a:ea typeface="黑体" pitchFamily="49" charset="-122"/>
              <a:sym typeface="Times New Roman" pitchFamily="18" charset="0"/>
            </a:endParaRPr>
          </a:p>
          <a:p>
            <a:pPr indent="268288" eaLnBrk="0" hangingPunct="0">
              <a:tabLst>
                <a:tab pos="539750" algn="l"/>
                <a:tab pos="800100" algn="l"/>
              </a:tabLst>
            </a:pPr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防止在</a:t>
            </a:r>
            <a:r>
              <a:rPr lang="en-US" altLang="zh-CN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SQL Server</a:t>
            </a:r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复制过程中发布视图。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220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黑体" pitchFamily="49" charset="-122"/>
              </a:rPr>
              <a:t>任务</a:t>
            </a:r>
            <a:r>
              <a:rPr lang="en-US" altLang="zh-CN" sz="2800" dirty="0" smtClean="0">
                <a:latin typeface="黑体" pitchFamily="49" charset="-122"/>
              </a:rPr>
              <a:t>5  </a:t>
            </a:r>
            <a:r>
              <a:rPr lang="zh-CN" altLang="en-US" sz="2800" dirty="0" smtClean="0">
                <a:latin typeface="黑体" pitchFamily="49" charset="-122"/>
              </a:rPr>
              <a:t>使用</a:t>
            </a:r>
            <a:r>
              <a:rPr lang="en-US" altLang="zh-CN" sz="2800" dirty="0">
                <a:latin typeface="黑体" pitchFamily="49" charset="-122"/>
              </a:rPr>
              <a:t>T-SQL</a:t>
            </a:r>
            <a:r>
              <a:rPr lang="zh-CN" altLang="en-US" sz="2800" dirty="0">
                <a:latin typeface="黑体" pitchFamily="49" charset="-122"/>
              </a:rPr>
              <a:t>语句，删除视图</a:t>
            </a:r>
            <a:r>
              <a:rPr lang="en-US" altLang="zh-CN" sz="2800" dirty="0" err="1" smtClean="0">
                <a:latin typeface="黑体" pitchFamily="49" charset="-122"/>
              </a:rPr>
              <a:t>View_course</a:t>
            </a:r>
            <a:r>
              <a:rPr lang="en-US" altLang="zh-CN" sz="2800" dirty="0" smtClean="0">
                <a:latin typeface="黑体" pitchFamily="49" charset="-122"/>
              </a:rPr>
              <a:t>  </a:t>
            </a:r>
            <a:endParaRPr lang="zh-CN" altLang="en-US" sz="28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35</a:t>
            </a:fld>
            <a:endParaRPr lang="en-US" altLang="zh-CN"/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gray">
          <a:xfrm rot="5400000">
            <a:off x="2677465" y="382339"/>
            <a:ext cx="720082" cy="3789068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gray">
          <a:xfrm>
            <a:off x="2973170" y="1976929"/>
            <a:ext cx="2042953" cy="5078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新建查询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文件。</a:t>
            </a:r>
            <a:endParaRPr lang="zh-CN" altLang="en-US" sz="1400" dirty="0">
              <a:ea typeface="黑体" pitchFamily="49" charset="-122"/>
            </a:endParaRPr>
          </a:p>
        </p:txBody>
      </p:sp>
      <p:pic>
        <p:nvPicPr>
          <p:cNvPr id="8" name="Picture 10" descr="LB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682743"/>
            <a:ext cx="1176337" cy="1174750"/>
          </a:xfrm>
          <a:prstGeom prst="rect">
            <a:avLst/>
          </a:prstGeom>
          <a:noFill/>
        </p:spPr>
      </p:pic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1558903" y="2158775"/>
            <a:ext cx="912812" cy="2462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zh-CN" altLang="en-US" sz="1400" b="1" dirty="0" smtClean="0">
                <a:solidFill>
                  <a:srgbClr val="5F5F5F"/>
                </a:solidFill>
                <a:ea typeface="宋体" pitchFamily="2" charset="-122"/>
              </a:rPr>
              <a:t>步骤</a:t>
            </a:r>
            <a:r>
              <a:rPr lang="en-US" altLang="zh-CN" sz="1400" b="1" dirty="0" smtClean="0">
                <a:solidFill>
                  <a:srgbClr val="5F5F5F"/>
                </a:solidFill>
                <a:ea typeface="宋体" pitchFamily="2" charset="-122"/>
              </a:rPr>
              <a:t>1</a:t>
            </a:r>
            <a:endParaRPr lang="en-US" altLang="zh-CN" sz="1400" b="1" dirty="0">
              <a:solidFill>
                <a:srgbClr val="5F5F5F"/>
              </a:solidFill>
              <a:ea typeface="宋体" pitchFamily="2" charset="-122"/>
            </a:endParaRPr>
          </a:p>
        </p:txBody>
      </p:sp>
      <p:pic>
        <p:nvPicPr>
          <p:cNvPr id="10" name="Picture 16" descr="O_chevron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2537608" y="2072478"/>
            <a:ext cx="412750" cy="363537"/>
          </a:xfrm>
          <a:prstGeom prst="rect">
            <a:avLst/>
          </a:prstGeom>
          <a:noFill/>
        </p:spPr>
      </p:pic>
      <p:sp>
        <p:nvSpPr>
          <p:cNvPr id="12" name="AutoShape 3"/>
          <p:cNvSpPr>
            <a:spLocks noChangeArrowheads="1"/>
          </p:cNvSpPr>
          <p:nvPr/>
        </p:nvSpPr>
        <p:spPr bwMode="gray">
          <a:xfrm rot="5400000">
            <a:off x="2644988" y="1639736"/>
            <a:ext cx="785819" cy="3788283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gray">
          <a:xfrm>
            <a:off x="2985081" y="3255224"/>
            <a:ext cx="1946958" cy="5078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输入查询语句。</a:t>
            </a:r>
          </a:p>
        </p:txBody>
      </p:sp>
      <p:pic>
        <p:nvPicPr>
          <p:cNvPr id="14" name="Picture 10" descr="LB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9" y="2996952"/>
            <a:ext cx="1176337" cy="1174750"/>
          </a:xfrm>
          <a:prstGeom prst="rect">
            <a:avLst/>
          </a:prstGeom>
          <a:noFill/>
        </p:spPr>
      </p:pic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1571444" y="3505437"/>
            <a:ext cx="912812" cy="2462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zh-CN" altLang="en-US" sz="1400" b="1" dirty="0" smtClean="0">
                <a:solidFill>
                  <a:srgbClr val="5F5F5F"/>
                </a:solidFill>
                <a:ea typeface="宋体" pitchFamily="2" charset="-122"/>
              </a:rPr>
              <a:t>步骤</a:t>
            </a:r>
            <a:r>
              <a:rPr lang="en-US" altLang="zh-CN" sz="1400" b="1" dirty="0" smtClean="0">
                <a:solidFill>
                  <a:srgbClr val="5F5F5F"/>
                </a:solidFill>
                <a:ea typeface="宋体" pitchFamily="2" charset="-122"/>
              </a:rPr>
              <a:t>2</a:t>
            </a:r>
            <a:endParaRPr lang="en-US" altLang="zh-CN" sz="1400" b="1" dirty="0">
              <a:solidFill>
                <a:srgbClr val="5F5F5F"/>
              </a:solidFill>
              <a:ea typeface="宋体" pitchFamily="2" charset="-122"/>
            </a:endParaRPr>
          </a:p>
        </p:txBody>
      </p:sp>
      <p:pic>
        <p:nvPicPr>
          <p:cNvPr id="16" name="Picture 16" descr="O_chevron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2580459" y="3352108"/>
            <a:ext cx="412750" cy="363537"/>
          </a:xfrm>
          <a:prstGeom prst="rect">
            <a:avLst/>
          </a:prstGeom>
          <a:noFill/>
        </p:spPr>
      </p:pic>
      <p:pic>
        <p:nvPicPr>
          <p:cNvPr id="17" name="Picture 2"/>
          <p:cNvPicPr>
            <a:picLocks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1475"/>
          <a:stretch/>
        </p:blipFill>
        <p:spPr bwMode="auto">
          <a:xfrm>
            <a:off x="4716016" y="3466890"/>
            <a:ext cx="1728192" cy="788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1111600" y="4386808"/>
            <a:ext cx="7013527" cy="203132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266700" eaLnBrk="0" hangingPunct="0">
              <a:tabLst>
                <a:tab pos="539750" algn="l"/>
                <a:tab pos="800100" algn="l"/>
              </a:tabLst>
            </a:pPr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知识总结：</a:t>
            </a:r>
          </a:p>
          <a:p>
            <a:pPr indent="266700" eaLnBrk="0" hangingPunct="0">
              <a:tabLst>
                <a:tab pos="539750" algn="l"/>
                <a:tab pos="800100" algn="l"/>
              </a:tabLst>
            </a:pPr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删除视图的语法</a:t>
            </a:r>
            <a:r>
              <a:rPr lang="zh-CN" altLang="en-US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如图：</a:t>
            </a:r>
            <a:endParaRPr lang="en-US" altLang="zh-CN" dirty="0" smtClean="0">
              <a:solidFill>
                <a:schemeClr val="tx2"/>
              </a:solidFill>
              <a:latin typeface="黑体" pitchFamily="49" charset="-122"/>
              <a:ea typeface="黑体" pitchFamily="49" charset="-122"/>
              <a:sym typeface="Times New Roman" pitchFamily="18" charset="0"/>
            </a:endParaRPr>
          </a:p>
          <a:p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修改视图与删除视图后重新定义视图有相同</a:t>
            </a:r>
            <a:r>
              <a:rPr lang="zh-CN" altLang="en-US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之处</a:t>
            </a:r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，也有不同之处。</a:t>
            </a:r>
            <a:endParaRPr lang="en-US" altLang="zh-CN" dirty="0">
              <a:solidFill>
                <a:schemeClr val="tx2"/>
              </a:solidFill>
              <a:latin typeface="黑体" pitchFamily="49" charset="-122"/>
              <a:ea typeface="黑体" pitchFamily="49" charset="-122"/>
              <a:sym typeface="宋体" pitchFamily="2" charset="-122"/>
            </a:endParaRPr>
          </a:p>
          <a:p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就内容而言，修改和重新定义是相同的</a:t>
            </a:r>
            <a:r>
              <a:rPr lang="zh-CN" altLang="en-US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；不同</a:t>
            </a:r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之处在于，修改视图后，可以继承其他</a:t>
            </a:r>
            <a:r>
              <a:rPr lang="zh-CN" altLang="en-US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对象对</a:t>
            </a:r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该视图的依赖关系以及该视图上的权限定义</a:t>
            </a:r>
            <a:r>
              <a:rPr lang="zh-CN" altLang="en-US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，删除</a:t>
            </a:r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视图以后上述特征即丢失，即便再创建一</a:t>
            </a:r>
            <a:r>
              <a:rPr lang="zh-CN" altLang="en-US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个同名</a:t>
            </a:r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的视图也不会继承上述特征</a:t>
            </a:r>
            <a:r>
              <a:rPr lang="zh-CN" altLang="en-US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。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3" name="Picture 4"/>
          <p:cNvPicPr>
            <a:picLocks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1798"/>
          <a:stretch/>
        </p:blipFill>
        <p:spPr bwMode="auto">
          <a:xfrm>
            <a:off x="3731807" y="4727015"/>
            <a:ext cx="2710659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AutoShape 3"/>
          <p:cNvSpPr>
            <a:spLocks noChangeArrowheads="1"/>
          </p:cNvSpPr>
          <p:nvPr/>
        </p:nvSpPr>
        <p:spPr bwMode="gray">
          <a:xfrm rot="10800000">
            <a:off x="6783481" y="1410401"/>
            <a:ext cx="785819" cy="3244249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gray">
          <a:xfrm>
            <a:off x="6795549" y="3040328"/>
            <a:ext cx="783591" cy="14773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分析语法并执行语句。</a:t>
            </a:r>
          </a:p>
        </p:txBody>
      </p:sp>
      <p:pic>
        <p:nvPicPr>
          <p:cNvPr id="26" name="Picture 10" descr="LB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1571400"/>
            <a:ext cx="1176337" cy="1174750"/>
          </a:xfrm>
          <a:prstGeom prst="rect">
            <a:avLst/>
          </a:prstGeom>
          <a:noFill/>
        </p:spPr>
      </p:pic>
      <p:sp>
        <p:nvSpPr>
          <p:cNvPr id="27" name="Text Box 12"/>
          <p:cNvSpPr txBox="1">
            <a:spLocks noChangeArrowheads="1"/>
          </p:cNvSpPr>
          <p:nvPr/>
        </p:nvSpPr>
        <p:spPr bwMode="auto">
          <a:xfrm>
            <a:off x="6730939" y="2079885"/>
            <a:ext cx="912812" cy="2462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zh-CN" altLang="en-US" sz="1400" b="1" dirty="0" smtClean="0">
                <a:solidFill>
                  <a:srgbClr val="5F5F5F"/>
                </a:solidFill>
                <a:ea typeface="宋体" pitchFamily="2" charset="-122"/>
              </a:rPr>
              <a:t>步骤</a:t>
            </a:r>
            <a:r>
              <a:rPr lang="en-US" altLang="zh-CN" sz="1400" b="1" dirty="0" smtClean="0">
                <a:solidFill>
                  <a:srgbClr val="5F5F5F"/>
                </a:solidFill>
                <a:ea typeface="宋体" pitchFamily="2" charset="-122"/>
              </a:rPr>
              <a:t>3</a:t>
            </a:r>
            <a:endParaRPr lang="en-US" altLang="zh-CN" sz="1400" b="1" dirty="0">
              <a:solidFill>
                <a:srgbClr val="5F5F5F"/>
              </a:solidFill>
              <a:ea typeface="宋体" pitchFamily="2" charset="-122"/>
            </a:endParaRPr>
          </a:p>
        </p:txBody>
      </p:sp>
      <p:pic>
        <p:nvPicPr>
          <p:cNvPr id="28" name="Picture 16" descr="O_chevron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80970" y="2746150"/>
            <a:ext cx="412750" cy="3635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65316" y="404664"/>
            <a:ext cx="7000924" cy="487363"/>
          </a:xfrm>
        </p:spPr>
        <p:txBody>
          <a:bodyPr/>
          <a:lstStyle/>
          <a:p>
            <a:r>
              <a:rPr lang="zh-CN" altLang="en-US" sz="2400" dirty="0">
                <a:latin typeface="黑体" pitchFamily="49" charset="-122"/>
              </a:rPr>
              <a:t>学习子情境 </a:t>
            </a:r>
            <a:r>
              <a:rPr lang="en-US" altLang="zh-CN" sz="2400" dirty="0" smtClean="0">
                <a:latin typeface="黑体" pitchFamily="49" charset="-122"/>
              </a:rPr>
              <a:t>8.3   </a:t>
            </a:r>
            <a:r>
              <a:rPr lang="zh-CN" altLang="en-US" sz="2400" dirty="0" smtClean="0">
                <a:latin typeface="黑体" pitchFamily="49" charset="-122"/>
              </a:rPr>
              <a:t>创建</a:t>
            </a:r>
            <a:r>
              <a:rPr lang="zh-CN" altLang="en-US" sz="2400" dirty="0">
                <a:latin typeface="黑体" pitchFamily="49" charset="-122"/>
              </a:rPr>
              <a:t>综合视图</a:t>
            </a:r>
            <a:endParaRPr lang="zh-CN" altLang="en-US" sz="24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36</a:t>
            </a:fld>
            <a:endParaRPr lang="en-US" altLang="zh-CN"/>
          </a:p>
        </p:txBody>
      </p: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2785175" y="1785931"/>
            <a:ext cx="4286280" cy="571503"/>
            <a:chOff x="3964" y="2071"/>
            <a:chExt cx="1484" cy="330"/>
          </a:xfrm>
        </p:grpSpPr>
        <p:sp>
          <p:nvSpPr>
            <p:cNvPr id="7" name="AutoShape 9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AutoShape 10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9" name="Rectangle 23"/>
          <p:cNvSpPr>
            <a:spLocks noChangeArrowheads="1"/>
          </p:cNvSpPr>
          <p:nvPr/>
        </p:nvSpPr>
        <p:spPr bwMode="ltGray">
          <a:xfrm>
            <a:off x="1023275" y="2780928"/>
            <a:ext cx="7524328" cy="3312368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38868" y="2769309"/>
            <a:ext cx="729314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新学期开始，教务处要为学生打印成绩单，其中需要显示学生的姓名、学号，课程名和成绩等信息。如果直接通过基本表查询，查询要求中涉及到的数据来自于三张表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Students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Courses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2000" dirty="0" err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Student_course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，需要做三表连接查询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00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小吴在这三个表上创建了综合视图，就可以将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这些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数据都放在一个“表”中，把复杂的多表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查询转换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为简单的单“表”查询，最重要的是，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提高了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数据的安全性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56613" y="1857375"/>
            <a:ext cx="38576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 smtClean="0">
                <a:solidFill>
                  <a:schemeClr val="bg1"/>
                </a:solidFill>
              </a:rPr>
              <a:t>  情 境 描 述</a:t>
            </a:r>
            <a:endParaRPr lang="zh-CN" altLang="en-US" sz="2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工作任务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37</a:t>
            </a:fld>
            <a:endParaRPr lang="en-US" altLang="zh-CN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2085981" y="2208284"/>
            <a:ext cx="5715040" cy="2444852"/>
            <a:chOff x="4320" y="1152"/>
            <a:chExt cx="414" cy="402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4325" y="1160"/>
              <a:ext cx="269" cy="236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9" name="Rectangle 9"/>
          <p:cNvSpPr>
            <a:spLocks noChangeArrowheads="1"/>
          </p:cNvSpPr>
          <p:nvPr/>
        </p:nvSpPr>
        <p:spPr bwMode="black">
          <a:xfrm>
            <a:off x="2443171" y="2636912"/>
            <a:ext cx="5086370" cy="140519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square">
            <a:spAutoFit/>
            <a:flatTx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创建学生成绩视图，提供学号、姓名、成绩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、学期和课程名，并根据需要对其进行修改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、查询。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任务实施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38</a:t>
            </a:fld>
            <a:endParaRPr lang="en-US" altLang="zh-CN"/>
          </a:p>
        </p:txBody>
      </p:sp>
      <p:sp>
        <p:nvSpPr>
          <p:cNvPr id="6" name="AutoShape 13"/>
          <p:cNvSpPr>
            <a:spLocks noChangeArrowheads="1"/>
          </p:cNvSpPr>
          <p:nvPr/>
        </p:nvSpPr>
        <p:spPr bwMode="gray">
          <a:xfrm>
            <a:off x="974708" y="1837415"/>
            <a:ext cx="1296986" cy="1221655"/>
          </a:xfrm>
          <a:prstGeom prst="diamond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7" name="AutoShape 14"/>
          <p:cNvSpPr>
            <a:spLocks noChangeArrowheads="1"/>
          </p:cNvSpPr>
          <p:nvPr/>
        </p:nvSpPr>
        <p:spPr bwMode="gray">
          <a:xfrm>
            <a:off x="3185667" y="1837415"/>
            <a:ext cx="1296986" cy="1221655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8" name="AutoShape 15"/>
          <p:cNvSpPr>
            <a:spLocks noChangeArrowheads="1"/>
          </p:cNvSpPr>
          <p:nvPr/>
        </p:nvSpPr>
        <p:spPr bwMode="gray">
          <a:xfrm>
            <a:off x="5313815" y="1837415"/>
            <a:ext cx="1296986" cy="1221655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cxnSp>
        <p:nvCxnSpPr>
          <p:cNvPr id="10" name="AutoShape 17"/>
          <p:cNvCxnSpPr>
            <a:cxnSpLocks noChangeShapeType="1"/>
            <a:stCxn id="6" idx="3"/>
            <a:endCxn id="7" idx="1"/>
          </p:cNvCxnSpPr>
          <p:nvPr/>
        </p:nvCxnSpPr>
        <p:spPr bwMode="gray">
          <a:xfrm>
            <a:off x="2271694" y="2448243"/>
            <a:ext cx="913973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cxnSp>
        <p:nvCxnSpPr>
          <p:cNvPr id="11" name="AutoShape 18"/>
          <p:cNvCxnSpPr>
            <a:cxnSpLocks noChangeShapeType="1"/>
            <a:stCxn id="7" idx="3"/>
            <a:endCxn id="8" idx="1"/>
          </p:cNvCxnSpPr>
          <p:nvPr/>
        </p:nvCxnSpPr>
        <p:spPr bwMode="gray">
          <a:xfrm>
            <a:off x="4482653" y="2448243"/>
            <a:ext cx="831162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sp>
        <p:nvSpPr>
          <p:cNvPr id="13" name="Text Box 20"/>
          <p:cNvSpPr txBox="1">
            <a:spLocks noChangeArrowheads="1"/>
          </p:cNvSpPr>
          <p:nvPr/>
        </p:nvSpPr>
        <p:spPr bwMode="gray">
          <a:xfrm>
            <a:off x="1134340" y="2283525"/>
            <a:ext cx="10087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1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4" name="Text Box 21"/>
          <p:cNvSpPr txBox="1">
            <a:spLocks noChangeArrowheads="1"/>
          </p:cNvSpPr>
          <p:nvPr/>
        </p:nvSpPr>
        <p:spPr bwMode="black">
          <a:xfrm>
            <a:off x="3353236" y="2283525"/>
            <a:ext cx="10087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rgbClr val="FFFFFF"/>
                </a:solidFill>
              </a:rPr>
              <a:t>任务</a:t>
            </a:r>
            <a:r>
              <a:rPr lang="en-US" altLang="zh-CN" dirty="0" smtClean="0">
                <a:solidFill>
                  <a:srgbClr val="FFFFFF"/>
                </a:solidFill>
              </a:rPr>
              <a:t>2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5" name="Text Box 22"/>
          <p:cNvSpPr txBox="1">
            <a:spLocks noChangeArrowheads="1"/>
          </p:cNvSpPr>
          <p:nvPr/>
        </p:nvSpPr>
        <p:spPr bwMode="black">
          <a:xfrm>
            <a:off x="5500434" y="2283525"/>
            <a:ext cx="10087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3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7" name="Text Box 24"/>
          <p:cNvSpPr txBox="1">
            <a:spLocks noChangeArrowheads="1"/>
          </p:cNvSpPr>
          <p:nvPr/>
        </p:nvSpPr>
        <p:spPr bwMode="gray">
          <a:xfrm>
            <a:off x="765945" y="3256013"/>
            <a:ext cx="1714512" cy="13234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1600" dirty="0"/>
              <a:t>创建学生成绩视图</a:t>
            </a:r>
            <a:r>
              <a:rPr lang="en-US" altLang="zh-CN" sz="1600" dirty="0" err="1"/>
              <a:t>View_score</a:t>
            </a:r>
            <a:r>
              <a:rPr lang="zh-CN" altLang="en-US" sz="1600" dirty="0"/>
              <a:t>，从中 </a:t>
            </a:r>
            <a:r>
              <a:rPr lang="zh-CN" altLang="en-US" sz="1600" dirty="0" smtClean="0"/>
              <a:t>可以</a:t>
            </a:r>
            <a:r>
              <a:rPr lang="zh-CN" altLang="en-US" sz="1600" dirty="0"/>
              <a:t>查询学号、姓名、成绩、学期、课程名</a:t>
            </a:r>
          </a:p>
        </p:txBody>
      </p:sp>
      <p:sp>
        <p:nvSpPr>
          <p:cNvPr id="18" name="Text Box 25"/>
          <p:cNvSpPr txBox="1">
            <a:spLocks noChangeArrowheads="1"/>
          </p:cNvSpPr>
          <p:nvPr/>
        </p:nvSpPr>
        <p:spPr bwMode="gray">
          <a:xfrm>
            <a:off x="2976904" y="3304760"/>
            <a:ext cx="1714512" cy="181588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1600" dirty="0"/>
              <a:t>重新创建视图</a:t>
            </a:r>
            <a:r>
              <a:rPr lang="en-US" altLang="zh-CN" sz="1600" dirty="0" err="1"/>
              <a:t>View_score</a:t>
            </a:r>
            <a:r>
              <a:rPr lang="zh-CN" altLang="en-US" sz="1600" dirty="0"/>
              <a:t>，并将其</a:t>
            </a:r>
            <a:r>
              <a:rPr lang="zh-CN" altLang="en-US" sz="1600" dirty="0" smtClean="0"/>
              <a:t>修改为</a:t>
            </a:r>
            <a:r>
              <a:rPr lang="zh-CN" altLang="en-US" sz="1600" dirty="0"/>
              <a:t>只包含班级号为“</a:t>
            </a:r>
            <a:r>
              <a:rPr lang="en-US" altLang="zh-CN" sz="1600" dirty="0"/>
              <a:t>2005011”</a:t>
            </a:r>
            <a:r>
              <a:rPr lang="zh-CN" altLang="en-US" sz="1600" dirty="0"/>
              <a:t>的学生的第一</a:t>
            </a:r>
            <a:r>
              <a:rPr lang="zh-CN" altLang="en-US" sz="1600" dirty="0" smtClean="0"/>
              <a:t>或第二</a:t>
            </a:r>
            <a:r>
              <a:rPr lang="zh-CN" altLang="en-US" sz="1600" dirty="0"/>
              <a:t>学期的成绩</a:t>
            </a:r>
            <a:endParaRPr lang="en-US" altLang="zh-CN" sz="1600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9" name="Text Box 26"/>
          <p:cNvSpPr txBox="1">
            <a:spLocks noChangeArrowheads="1"/>
          </p:cNvSpPr>
          <p:nvPr/>
        </p:nvSpPr>
        <p:spPr bwMode="gray">
          <a:xfrm>
            <a:off x="5076056" y="3304760"/>
            <a:ext cx="1867835" cy="230832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600" dirty="0"/>
              <a:t>通过视图</a:t>
            </a:r>
            <a:r>
              <a:rPr lang="en-US" altLang="zh-CN" sz="1600" dirty="0" err="1"/>
              <a:t>View_score</a:t>
            </a:r>
            <a:r>
              <a:rPr lang="zh-CN" altLang="en-US" sz="1600" dirty="0"/>
              <a:t>查询班级号</a:t>
            </a:r>
            <a:r>
              <a:rPr lang="zh-CN" altLang="en-US" sz="1600" dirty="0" smtClean="0"/>
              <a:t>为“</a:t>
            </a:r>
            <a:r>
              <a:rPr lang="en-US" altLang="zh-CN" sz="1600" dirty="0" smtClean="0"/>
              <a:t>2005011”</a:t>
            </a:r>
            <a:r>
              <a:rPr lang="zh-CN" altLang="en-US" sz="1600" dirty="0"/>
              <a:t>的学生第二学期的各门课程的</a:t>
            </a:r>
            <a:r>
              <a:rPr lang="zh-CN" altLang="en-US" sz="1600" dirty="0" smtClean="0"/>
              <a:t>成绩</a:t>
            </a:r>
            <a:r>
              <a:rPr lang="zh-CN" altLang="en-US" sz="1600" dirty="0"/>
              <a:t>，要求输出学号、姓名、课程名、</a:t>
            </a:r>
            <a:r>
              <a:rPr lang="zh-CN" altLang="en-US" sz="1600" dirty="0" smtClean="0"/>
              <a:t>成绩以及学期</a:t>
            </a:r>
            <a:endParaRPr lang="en-US" altLang="zh-CN" sz="1600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20" name="AutoShape 13"/>
          <p:cNvSpPr>
            <a:spLocks noChangeArrowheads="1"/>
          </p:cNvSpPr>
          <p:nvPr/>
        </p:nvSpPr>
        <p:spPr bwMode="gray">
          <a:xfrm>
            <a:off x="7276982" y="1837415"/>
            <a:ext cx="1296986" cy="1221655"/>
          </a:xfrm>
          <a:prstGeom prst="diamond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cxnSp>
        <p:nvCxnSpPr>
          <p:cNvPr id="23" name="AutoShape 17"/>
          <p:cNvCxnSpPr>
            <a:cxnSpLocks noChangeShapeType="1"/>
          </p:cNvCxnSpPr>
          <p:nvPr/>
        </p:nvCxnSpPr>
        <p:spPr bwMode="gray">
          <a:xfrm>
            <a:off x="6610801" y="2475570"/>
            <a:ext cx="666181" cy="1588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sp>
        <p:nvSpPr>
          <p:cNvPr id="25" name="Text Box 20"/>
          <p:cNvSpPr txBox="1">
            <a:spLocks noChangeArrowheads="1"/>
          </p:cNvSpPr>
          <p:nvPr/>
        </p:nvSpPr>
        <p:spPr bwMode="gray">
          <a:xfrm>
            <a:off x="7436614" y="2283525"/>
            <a:ext cx="10087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4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28" name="Text Box 24"/>
          <p:cNvSpPr txBox="1">
            <a:spLocks noChangeArrowheads="1"/>
          </p:cNvSpPr>
          <p:nvPr/>
        </p:nvSpPr>
        <p:spPr bwMode="gray">
          <a:xfrm>
            <a:off x="7083741" y="3322903"/>
            <a:ext cx="1714512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1600" dirty="0"/>
              <a:t>通过视图</a:t>
            </a:r>
            <a:r>
              <a:rPr lang="en-US" altLang="zh-CN" sz="1600" dirty="0" err="1"/>
              <a:t>View_score</a:t>
            </a:r>
            <a:r>
              <a:rPr lang="zh-CN" altLang="en-US" sz="1600" dirty="0"/>
              <a:t>将学号为</a:t>
            </a:r>
            <a:r>
              <a:rPr lang="en-US" altLang="zh-CN" sz="1600" dirty="0"/>
              <a:t>11001</a:t>
            </a:r>
            <a:r>
              <a:rPr lang="zh-CN" altLang="en-US" sz="1600" dirty="0" smtClean="0"/>
              <a:t>的同学</a:t>
            </a:r>
            <a:r>
              <a:rPr lang="zh-CN" altLang="en-US" sz="1600" dirty="0"/>
              <a:t>的电子商务基础课程的成绩改为</a:t>
            </a:r>
            <a:r>
              <a:rPr lang="en-US" altLang="zh-CN" sz="1600" dirty="0"/>
              <a:t>90</a:t>
            </a:r>
            <a:r>
              <a:rPr lang="zh-CN" altLang="en-US" sz="1600" dirty="0"/>
              <a:t>分</a:t>
            </a:r>
            <a:endParaRPr lang="en-US" altLang="zh-CN" sz="1600" dirty="0">
              <a:solidFill>
                <a:srgbClr val="000000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/>
              <a:t>任务</a:t>
            </a:r>
            <a:r>
              <a:rPr lang="en-US" altLang="zh-CN" sz="2800" dirty="0" smtClean="0"/>
              <a:t>1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39</a:t>
            </a:fld>
            <a:endParaRPr lang="en-US" altLang="zh-CN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2273693" y="2051581"/>
            <a:ext cx="6027542" cy="1080120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gray">
          <a:xfrm>
            <a:off x="1326520" y="2349408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rc 13"/>
          <p:cNvSpPr>
            <a:spLocks/>
          </p:cNvSpPr>
          <p:nvPr/>
        </p:nvSpPr>
        <p:spPr bwMode="gray">
          <a:xfrm rot="15937656">
            <a:off x="2006218" y="2417792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00B050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gray">
          <a:xfrm>
            <a:off x="1259852" y="2393454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1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black">
          <a:xfrm>
            <a:off x="2431721" y="2137014"/>
            <a:ext cx="5845159" cy="8583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对象资源管理器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中，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双击“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Student”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数据库，展开数据库节点。</a:t>
            </a: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2343062" y="3453922"/>
            <a:ext cx="5958172" cy="963871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右键单击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视图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节点，然后从快捷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菜单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中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选择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添加新视图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gray">
          <a:xfrm>
            <a:off x="1292891" y="3698498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gray">
          <a:xfrm>
            <a:off x="1316437" y="3735802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dirty="0" smtClean="0">
                <a:solidFill>
                  <a:srgbClr val="000000"/>
                </a:solidFill>
              </a:rPr>
              <a:t>2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26" name="Arc 13"/>
          <p:cNvSpPr>
            <a:spLocks/>
          </p:cNvSpPr>
          <p:nvPr/>
        </p:nvSpPr>
        <p:spPr bwMode="gray">
          <a:xfrm rot="15937656">
            <a:off x="2172914" y="3795457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00B050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" name="AutoShape 4"/>
          <p:cNvSpPr>
            <a:spLocks noChangeArrowheads="1"/>
          </p:cNvSpPr>
          <p:nvPr/>
        </p:nvSpPr>
        <p:spPr bwMode="gray">
          <a:xfrm>
            <a:off x="2329290" y="4751881"/>
            <a:ext cx="6050019" cy="900100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15254" y="4859893"/>
            <a:ext cx="59304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在如图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8.1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所示的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添加表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】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对话框，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分别选中并添加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Students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、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Course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、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Student_course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表</a:t>
            </a:r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。</a:t>
            </a:r>
          </a:p>
        </p:txBody>
      </p:sp>
      <p:sp>
        <p:nvSpPr>
          <p:cNvPr id="16" name="AutoShape 11"/>
          <p:cNvSpPr>
            <a:spLocks noChangeArrowheads="1"/>
          </p:cNvSpPr>
          <p:nvPr/>
        </p:nvSpPr>
        <p:spPr bwMode="gray">
          <a:xfrm>
            <a:off x="1362260" y="4845702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Text Box 16"/>
          <p:cNvSpPr txBox="1">
            <a:spLocks noChangeArrowheads="1"/>
          </p:cNvSpPr>
          <p:nvPr/>
        </p:nvSpPr>
        <p:spPr bwMode="gray">
          <a:xfrm>
            <a:off x="1385806" y="4883006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3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8" name="Arc 13"/>
          <p:cNvSpPr>
            <a:spLocks/>
          </p:cNvSpPr>
          <p:nvPr/>
        </p:nvSpPr>
        <p:spPr bwMode="gray">
          <a:xfrm rot="15937656">
            <a:off x="2242283" y="4942661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00B050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pitchFamily="2" charset="-122"/>
              </a:rPr>
              <a:t>学习情境划分</a:t>
            </a:r>
            <a:endParaRPr lang="en-US" altLang="zh-CN" dirty="0">
              <a:ea typeface="宋体" pitchFamily="2" charset="-122"/>
            </a:endParaRPr>
          </a:p>
        </p:txBody>
      </p: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857224" y="3121036"/>
            <a:ext cx="2071702" cy="1379534"/>
            <a:chOff x="3964" y="2071"/>
            <a:chExt cx="1484" cy="330"/>
          </a:xfrm>
        </p:grpSpPr>
        <p:sp>
          <p:nvSpPr>
            <p:cNvPr id="85001" name="AutoShape 9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002" name="AutoShape 10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5950480" y="3121036"/>
            <a:ext cx="2237018" cy="1308096"/>
            <a:chOff x="3964" y="2071"/>
            <a:chExt cx="1484" cy="330"/>
          </a:xfrm>
        </p:grpSpPr>
        <p:sp>
          <p:nvSpPr>
            <p:cNvPr id="85004" name="AutoShape 12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005" name="AutoShape 13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2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" name="Group 14"/>
          <p:cNvGrpSpPr>
            <a:grpSpLocks/>
          </p:cNvGrpSpPr>
          <p:nvPr/>
        </p:nvGrpSpPr>
        <p:grpSpPr bwMode="auto">
          <a:xfrm>
            <a:off x="3357554" y="3130561"/>
            <a:ext cx="2286016" cy="1370009"/>
            <a:chOff x="3964" y="2071"/>
            <a:chExt cx="1484" cy="330"/>
          </a:xfrm>
        </p:grpSpPr>
        <p:sp>
          <p:nvSpPr>
            <p:cNvPr id="85007" name="AutoShape 15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008" name="AutoShape 16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1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" name="Group 20"/>
          <p:cNvGrpSpPr>
            <a:grpSpLocks/>
          </p:cNvGrpSpPr>
          <p:nvPr/>
        </p:nvGrpSpPr>
        <p:grpSpPr bwMode="auto">
          <a:xfrm>
            <a:off x="3714750" y="1852632"/>
            <a:ext cx="1597025" cy="536575"/>
            <a:chOff x="3964" y="2071"/>
            <a:chExt cx="1484" cy="330"/>
          </a:xfrm>
        </p:grpSpPr>
        <p:sp>
          <p:nvSpPr>
            <p:cNvPr id="85013" name="AutoShape 21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014" name="AutoShape 22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DDDDDD">
                    <a:alpha val="70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cxnSp>
        <p:nvCxnSpPr>
          <p:cNvPr id="85018" name="AutoShape 26"/>
          <p:cNvCxnSpPr>
            <a:cxnSpLocks noChangeShapeType="1"/>
          </p:cNvCxnSpPr>
          <p:nvPr/>
        </p:nvCxnSpPr>
        <p:spPr bwMode="black">
          <a:xfrm rot="16200000">
            <a:off x="2897187" y="1506549"/>
            <a:ext cx="708025" cy="252095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85019" name="AutoShape 27"/>
          <p:cNvCxnSpPr>
            <a:cxnSpLocks noChangeShapeType="1"/>
          </p:cNvCxnSpPr>
          <p:nvPr/>
        </p:nvCxnSpPr>
        <p:spPr bwMode="black">
          <a:xfrm rot="5400000" flipH="1">
            <a:off x="5419725" y="1504961"/>
            <a:ext cx="708025" cy="252412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sp>
        <p:nvSpPr>
          <p:cNvPr id="85020" name="Text Box 28"/>
          <p:cNvSpPr txBox="1">
            <a:spLocks noChangeArrowheads="1"/>
          </p:cNvSpPr>
          <p:nvPr/>
        </p:nvSpPr>
        <p:spPr bwMode="black">
          <a:xfrm>
            <a:off x="3929058" y="1933594"/>
            <a:ext cx="1133479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学习情境</a:t>
            </a:r>
            <a:endParaRPr lang="en-US" altLang="zh-CN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5022" name="Text Box 30"/>
          <p:cNvSpPr txBox="1">
            <a:spLocks noChangeArrowheads="1"/>
          </p:cNvSpPr>
          <p:nvPr/>
        </p:nvSpPr>
        <p:spPr bwMode="black">
          <a:xfrm>
            <a:off x="6028600" y="3286124"/>
            <a:ext cx="2186738" cy="80021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5F5F5F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学习子情境 </a:t>
            </a:r>
            <a:r>
              <a:rPr lang="en-US" dirty="0" smtClean="0">
                <a:solidFill>
                  <a:schemeClr val="bg1"/>
                </a:solidFill>
              </a:rPr>
              <a:t>3.3  </a:t>
            </a:r>
          </a:p>
          <a:p>
            <a:pPr>
              <a:spcBef>
                <a:spcPts val="1200"/>
              </a:spcBef>
            </a:pPr>
            <a:r>
              <a:rPr lang="zh-CN" altLang="en-US" dirty="0">
                <a:solidFill>
                  <a:schemeClr val="bg1"/>
                </a:solidFill>
              </a:rPr>
              <a:t>创建综合视图</a:t>
            </a:r>
          </a:p>
        </p:txBody>
      </p:sp>
      <p:sp>
        <p:nvSpPr>
          <p:cNvPr id="85026" name="Text Box 34"/>
          <p:cNvSpPr txBox="1">
            <a:spLocks noChangeArrowheads="1"/>
          </p:cNvSpPr>
          <p:nvPr/>
        </p:nvSpPr>
        <p:spPr bwMode="black">
          <a:xfrm>
            <a:off x="3428992" y="3197139"/>
            <a:ext cx="2214578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5F5F5F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F8F8F8"/>
                </a:solidFill>
              </a:rPr>
              <a:t>学习子情境 </a:t>
            </a:r>
            <a:r>
              <a:rPr lang="en-US" altLang="zh-CN" dirty="0" smtClean="0">
                <a:solidFill>
                  <a:srgbClr val="F8F8F8"/>
                </a:solidFill>
              </a:rPr>
              <a:t>3.2 </a:t>
            </a:r>
          </a:p>
          <a:p>
            <a:pPr>
              <a:spcBef>
                <a:spcPts val="1200"/>
              </a:spcBef>
            </a:pPr>
            <a:r>
              <a:rPr lang="zh-CN" altLang="en-US" dirty="0">
                <a:solidFill>
                  <a:srgbClr val="F8F8F8"/>
                </a:solidFill>
              </a:rPr>
              <a:t>创建与课程信息有关的视图</a:t>
            </a:r>
          </a:p>
        </p:txBody>
      </p:sp>
      <p:cxnSp>
        <p:nvCxnSpPr>
          <p:cNvPr id="85035" name="AutoShape 43"/>
          <p:cNvCxnSpPr>
            <a:cxnSpLocks noChangeShapeType="1"/>
          </p:cNvCxnSpPr>
          <p:nvPr/>
        </p:nvCxnSpPr>
        <p:spPr bwMode="black">
          <a:xfrm rot="5400000">
            <a:off x="4152107" y="2770992"/>
            <a:ext cx="717550" cy="1587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sp>
        <p:nvSpPr>
          <p:cNvPr id="44" name="Text Box 34"/>
          <p:cNvSpPr txBox="1">
            <a:spLocks noChangeArrowheads="1"/>
          </p:cNvSpPr>
          <p:nvPr/>
        </p:nvSpPr>
        <p:spPr bwMode="black">
          <a:xfrm>
            <a:off x="889768" y="3181480"/>
            <a:ext cx="2131170" cy="10618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5F5F5F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chemeClr val="bg1"/>
                </a:solidFill>
              </a:rPr>
              <a:t>学习子情境 </a:t>
            </a:r>
            <a:r>
              <a:rPr lang="en-US" altLang="zh-CN" dirty="0" smtClean="0">
                <a:solidFill>
                  <a:schemeClr val="bg1"/>
                </a:solidFill>
              </a:rPr>
              <a:t>8</a:t>
            </a:r>
            <a:r>
              <a:rPr lang="en-US" dirty="0" smtClean="0">
                <a:solidFill>
                  <a:schemeClr val="bg1"/>
                </a:solidFill>
              </a:rPr>
              <a:t>.1</a:t>
            </a: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bg1"/>
                </a:solidFill>
              </a:rPr>
              <a:t>创建与学生信息有关的视图</a:t>
            </a:r>
            <a:endParaRPr lang="en-US" altLang="zh-CN" b="1" dirty="0">
              <a:solidFill>
                <a:schemeClr val="bg1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/>
              <a:t>任务</a:t>
            </a:r>
            <a:r>
              <a:rPr lang="en-US" altLang="zh-CN" sz="2800" dirty="0" smtClean="0"/>
              <a:t>1</a:t>
            </a:r>
            <a:r>
              <a:rPr lang="zh-CN" altLang="en-US" sz="2800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40</a:t>
            </a:fld>
            <a:endParaRPr lang="en-US" altLang="zh-CN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1944753" y="1484784"/>
            <a:ext cx="6180641" cy="1944216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gray">
          <a:xfrm>
            <a:off x="997581" y="1782611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rc 13"/>
          <p:cNvSpPr>
            <a:spLocks/>
          </p:cNvSpPr>
          <p:nvPr/>
        </p:nvSpPr>
        <p:spPr bwMode="gray">
          <a:xfrm rot="15937656">
            <a:off x="1677279" y="1850995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00B050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gray">
          <a:xfrm>
            <a:off x="930913" y="1826657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4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black">
          <a:xfrm>
            <a:off x="2055777" y="1570217"/>
            <a:ext cx="6069618" cy="175432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视图设计器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窗口中的顶部数据区域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的表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中选择需要在视图中出现的数据列和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用于条件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设计的列。如图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8.11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选中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  <a:sym typeface="Times New Roman" pitchFamily="18" charset="0"/>
            </a:endParaRPr>
          </a:p>
          <a:p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  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Students.Student_id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、</a:t>
            </a:r>
            <a:r>
              <a:rPr lang="en-US" altLang="zh-CN" dirty="0" err="1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Students.student_name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、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  <a:sym typeface="Times New Roman" pitchFamily="18" charset="0"/>
            </a:endParaRPr>
          </a:p>
          <a:p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  </a:t>
            </a:r>
            <a:r>
              <a:rPr lang="en-US" altLang="zh-CN" dirty="0" err="1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Courses.course_nameStudent_course.Student_grade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、 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  <a:sym typeface="Times New Roman" pitchFamily="18" charset="0"/>
            </a:endParaRPr>
          </a:p>
          <a:p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 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Student_course.Courses_year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等列。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9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340603"/>
            <a:ext cx="4712532" cy="3517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矩形 4"/>
          <p:cNvSpPr>
            <a:spLocks noChangeArrowheads="1"/>
          </p:cNvSpPr>
          <p:nvPr/>
        </p:nvSpPr>
        <p:spPr bwMode="auto">
          <a:xfrm>
            <a:off x="2411760" y="5482127"/>
            <a:ext cx="1181565" cy="446878"/>
          </a:xfrm>
          <a:prstGeom prst="rect">
            <a:avLst/>
          </a:prstGeom>
          <a:gradFill rotWithShape="1">
            <a:gsLst>
              <a:gs pos="0">
                <a:srgbClr val="2D5D97"/>
              </a:gs>
              <a:gs pos="79999">
                <a:srgbClr val="3C7AC5"/>
              </a:gs>
              <a:gs pos="100000">
                <a:srgbClr val="397BC9"/>
              </a:gs>
            </a:gsLst>
            <a:lin ang="5400000" scaled="1"/>
          </a:gradFill>
          <a:ln w="9525" cmpd="sng">
            <a:solidFill>
              <a:schemeClr val="accent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000" b="1">
                <a:latin typeface="宋体" pitchFamily="2" charset="-122"/>
                <a:sym typeface="宋体" pitchFamily="2" charset="-122"/>
              </a:rPr>
              <a:t>图 </a:t>
            </a:r>
            <a:r>
              <a:rPr lang="en-US" sz="2000" b="1">
                <a:latin typeface="Calibri" pitchFamily="34" charset="0"/>
                <a:cs typeface="Calibri" pitchFamily="34" charset="0"/>
                <a:sym typeface="Calibri" pitchFamily="34" charset="0"/>
              </a:rPr>
              <a:t>8.11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39292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/>
              <a:t>任务</a:t>
            </a:r>
            <a:r>
              <a:rPr lang="en-US" altLang="zh-CN" sz="2800" dirty="0" smtClean="0"/>
              <a:t>1</a:t>
            </a:r>
            <a:r>
              <a:rPr lang="zh-CN" altLang="en-US" sz="2800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41</a:t>
            </a:fld>
            <a:endParaRPr lang="en-US" altLang="zh-CN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2064347" y="1992722"/>
            <a:ext cx="6027542" cy="936104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gray">
          <a:xfrm>
            <a:off x="1117174" y="2243979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rc 13"/>
          <p:cNvSpPr>
            <a:spLocks/>
          </p:cNvSpPr>
          <p:nvPr/>
        </p:nvSpPr>
        <p:spPr bwMode="gray">
          <a:xfrm rot="15937656">
            <a:off x="1796872" y="2312363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00B050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gray">
          <a:xfrm>
            <a:off x="1050506" y="2288025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5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black">
          <a:xfrm>
            <a:off x="2222375" y="2088388"/>
            <a:ext cx="5845159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视图列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列表中设置列的别名分别为</a:t>
            </a:r>
          </a:p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       学号、姓名、成绩、学期、课程名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2133716" y="3170288"/>
            <a:ext cx="5958172" cy="668151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视图设计器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】|【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执行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执行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视图。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gray">
          <a:xfrm>
            <a:off x="1152913" y="3258993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gray">
          <a:xfrm>
            <a:off x="1176459" y="3296297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6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26" name="Arc 13"/>
          <p:cNvSpPr>
            <a:spLocks/>
          </p:cNvSpPr>
          <p:nvPr/>
        </p:nvSpPr>
        <p:spPr bwMode="gray">
          <a:xfrm rot="15937656">
            <a:off x="2032936" y="3355952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00B050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" name="AutoShape 4"/>
          <p:cNvSpPr>
            <a:spLocks noChangeArrowheads="1"/>
          </p:cNvSpPr>
          <p:nvPr/>
        </p:nvSpPr>
        <p:spPr bwMode="gray">
          <a:xfrm>
            <a:off x="2119944" y="4330913"/>
            <a:ext cx="6050019" cy="900100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05908" y="4438925"/>
            <a:ext cx="59304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单击工具栏上的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保存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按钮，将视图命</a:t>
            </a:r>
          </a:p>
          <a:p>
            <a:pPr indent="266700"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       名为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View_score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，保存视图</a:t>
            </a:r>
            <a:r>
              <a:rPr lang="zh-CN" altLang="en-US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。</a:t>
            </a:r>
            <a:endParaRPr lang="zh-CN" altLang="en-US" dirty="0">
              <a:solidFill>
                <a:schemeClr val="tx2"/>
              </a:solidFill>
              <a:latin typeface="黑体" pitchFamily="49" charset="-122"/>
              <a:ea typeface="黑体" pitchFamily="49" charset="-122"/>
              <a:sym typeface="Times New Roman" pitchFamily="18" charset="0"/>
            </a:endParaRPr>
          </a:p>
        </p:txBody>
      </p:sp>
      <p:sp>
        <p:nvSpPr>
          <p:cNvPr id="16" name="AutoShape 11"/>
          <p:cNvSpPr>
            <a:spLocks noChangeArrowheads="1"/>
          </p:cNvSpPr>
          <p:nvPr/>
        </p:nvSpPr>
        <p:spPr bwMode="gray">
          <a:xfrm>
            <a:off x="1152914" y="4424734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Text Box 16"/>
          <p:cNvSpPr txBox="1">
            <a:spLocks noChangeArrowheads="1"/>
          </p:cNvSpPr>
          <p:nvPr/>
        </p:nvSpPr>
        <p:spPr bwMode="gray">
          <a:xfrm>
            <a:off x="1176460" y="4462038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7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8" name="Arc 13"/>
          <p:cNvSpPr>
            <a:spLocks/>
          </p:cNvSpPr>
          <p:nvPr/>
        </p:nvSpPr>
        <p:spPr bwMode="gray">
          <a:xfrm rot="15937656">
            <a:off x="2032937" y="4521693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00B050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1064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黑体" pitchFamily="49" charset="-122"/>
              </a:rPr>
              <a:t>任务</a:t>
            </a:r>
            <a:r>
              <a:rPr lang="en-US" altLang="zh-CN" sz="2800" dirty="0" smtClean="0">
                <a:latin typeface="黑体" pitchFamily="49" charset="-122"/>
              </a:rPr>
              <a:t>2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42</a:t>
            </a:fld>
            <a:endParaRPr lang="en-US" altLang="zh-CN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1879567" y="1785926"/>
            <a:ext cx="5860785" cy="113901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gray">
          <a:xfrm>
            <a:off x="995330" y="2081004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rc 13"/>
          <p:cNvSpPr>
            <a:spLocks/>
          </p:cNvSpPr>
          <p:nvPr/>
        </p:nvSpPr>
        <p:spPr bwMode="gray">
          <a:xfrm rot="15937656">
            <a:off x="1659243" y="2165682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gray">
          <a:xfrm>
            <a:off x="928662" y="2125050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1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black">
          <a:xfrm>
            <a:off x="2262667" y="1882644"/>
            <a:ext cx="5316592" cy="86953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对象资源管理器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中，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双击“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Student”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数据库，展开数据库节点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</a:rPr>
              <a:t>。 </a:t>
            </a:r>
            <a:endParaRPr lang="en-US" altLang="zh-CN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2" name="AutoShape 4"/>
          <p:cNvSpPr>
            <a:spLocks noChangeArrowheads="1"/>
          </p:cNvSpPr>
          <p:nvPr/>
        </p:nvSpPr>
        <p:spPr bwMode="gray">
          <a:xfrm>
            <a:off x="1870098" y="3152478"/>
            <a:ext cx="5860785" cy="113901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AutoShape 11"/>
          <p:cNvSpPr>
            <a:spLocks noChangeArrowheads="1"/>
          </p:cNvSpPr>
          <p:nvPr/>
        </p:nvSpPr>
        <p:spPr bwMode="gray">
          <a:xfrm>
            <a:off x="985861" y="3447556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Arc 13"/>
          <p:cNvSpPr>
            <a:spLocks/>
          </p:cNvSpPr>
          <p:nvPr/>
        </p:nvSpPr>
        <p:spPr bwMode="gray">
          <a:xfrm rot="15937656">
            <a:off x="1649774" y="3532234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gray">
          <a:xfrm>
            <a:off x="919193" y="3491602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2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6" name="Rectangle 20"/>
          <p:cNvSpPr>
            <a:spLocks noChangeArrowheads="1"/>
          </p:cNvSpPr>
          <p:nvPr/>
        </p:nvSpPr>
        <p:spPr bwMode="black">
          <a:xfrm>
            <a:off x="2253198" y="3249196"/>
            <a:ext cx="5316592" cy="86953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右键单击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视图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节点，在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视图</a:t>
            </a:r>
            <a:r>
              <a:rPr lang="en-US" altLang="zh-CN" dirty="0" err="1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dbo.View_score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上右击，选择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修改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，打开视图设计器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</a:rPr>
              <a:t>。 </a:t>
            </a:r>
            <a:endParaRPr lang="en-US" altLang="zh-CN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7" name="AutoShape 4"/>
          <p:cNvSpPr>
            <a:spLocks noChangeArrowheads="1"/>
          </p:cNvSpPr>
          <p:nvPr/>
        </p:nvSpPr>
        <p:spPr bwMode="gray">
          <a:xfrm>
            <a:off x="1870098" y="4484410"/>
            <a:ext cx="5860785" cy="113901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AutoShape 11"/>
          <p:cNvSpPr>
            <a:spLocks noChangeArrowheads="1"/>
          </p:cNvSpPr>
          <p:nvPr/>
        </p:nvSpPr>
        <p:spPr bwMode="gray">
          <a:xfrm>
            <a:off x="985861" y="4779488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Arc 13"/>
          <p:cNvSpPr>
            <a:spLocks/>
          </p:cNvSpPr>
          <p:nvPr/>
        </p:nvSpPr>
        <p:spPr bwMode="gray">
          <a:xfrm rot="15937656">
            <a:off x="1649774" y="4864166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gray">
          <a:xfrm>
            <a:off x="919193" y="4823534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3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black">
          <a:xfrm>
            <a:off x="2253198" y="4581128"/>
            <a:ext cx="5316592" cy="86953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在数据图中的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表中选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中</a:t>
            </a:r>
            <a:r>
              <a:rPr lang="en-US" altLang="zh-CN" dirty="0" err="1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Student_classid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列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</a:rPr>
              <a:t>。 </a:t>
            </a:r>
            <a:endParaRPr lang="en-US" altLang="zh-CN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黑体" pitchFamily="49" charset="-122"/>
              </a:rPr>
              <a:t>任务</a:t>
            </a:r>
            <a:r>
              <a:rPr lang="en-US" altLang="zh-CN" sz="2800" dirty="0">
                <a:latin typeface="黑体" pitchFamily="49" charset="-122"/>
              </a:rPr>
              <a:t>2 </a:t>
            </a:r>
            <a:r>
              <a:rPr lang="zh-CN" altLang="en-US" sz="2800" dirty="0" smtClean="0">
                <a:latin typeface="黑体" pitchFamily="49" charset="-122"/>
              </a:rPr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43</a:t>
            </a:fld>
            <a:endParaRPr lang="en-US" altLang="zh-CN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1879567" y="1785926"/>
            <a:ext cx="6082792" cy="220828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gray">
          <a:xfrm>
            <a:off x="995330" y="2081004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rc 13"/>
          <p:cNvSpPr>
            <a:spLocks/>
          </p:cNvSpPr>
          <p:nvPr/>
        </p:nvSpPr>
        <p:spPr bwMode="gray">
          <a:xfrm rot="15937656">
            <a:off x="1659243" y="2165682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gray">
          <a:xfrm>
            <a:off x="928662" y="2125050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4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black">
          <a:xfrm>
            <a:off x="2327242" y="1824389"/>
            <a:ext cx="5557126" cy="2169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视图列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列表中的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筛选器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列为</a:t>
            </a: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Student_classid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的列输入值“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2005011”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</a:t>
            </a: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系统会自动将其设置为“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=’2005011’”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</a:t>
            </a: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表示依照“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Student_classid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=’2005011’”</a:t>
            </a:r>
          </a:p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条件筛选出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2005011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班学生的成绩</a:t>
            </a:r>
          </a:p>
        </p:txBody>
      </p:sp>
      <p:sp>
        <p:nvSpPr>
          <p:cNvPr id="12" name="AutoShape 4"/>
          <p:cNvSpPr>
            <a:spLocks noChangeArrowheads="1"/>
          </p:cNvSpPr>
          <p:nvPr/>
        </p:nvSpPr>
        <p:spPr bwMode="gray">
          <a:xfrm>
            <a:off x="1870098" y="4484410"/>
            <a:ext cx="5860785" cy="113901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AutoShape 11"/>
          <p:cNvSpPr>
            <a:spLocks noChangeArrowheads="1"/>
          </p:cNvSpPr>
          <p:nvPr/>
        </p:nvSpPr>
        <p:spPr bwMode="gray">
          <a:xfrm>
            <a:off x="985861" y="4779488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Arc 13"/>
          <p:cNvSpPr>
            <a:spLocks/>
          </p:cNvSpPr>
          <p:nvPr/>
        </p:nvSpPr>
        <p:spPr bwMode="gray">
          <a:xfrm rot="15937656">
            <a:off x="1649774" y="4864166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gray">
          <a:xfrm>
            <a:off x="919193" y="4823534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5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6" name="Rectangle 20"/>
          <p:cNvSpPr>
            <a:spLocks noChangeArrowheads="1"/>
          </p:cNvSpPr>
          <p:nvPr/>
        </p:nvSpPr>
        <p:spPr bwMode="black">
          <a:xfrm>
            <a:off x="2263161" y="4758661"/>
            <a:ext cx="5316592" cy="5078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多重条件的设置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</a:rPr>
              <a:t>。 </a:t>
            </a:r>
            <a:endParaRPr lang="en-US" altLang="zh-CN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4913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黑体" pitchFamily="49" charset="-122"/>
              </a:rPr>
              <a:t>任务</a:t>
            </a:r>
            <a:r>
              <a:rPr lang="en-US" altLang="zh-CN" sz="2800" dirty="0">
                <a:latin typeface="黑体" pitchFamily="49" charset="-122"/>
              </a:rPr>
              <a:t>2 </a:t>
            </a:r>
            <a:r>
              <a:rPr lang="zh-CN" altLang="en-US" sz="2800" dirty="0" smtClean="0">
                <a:latin typeface="黑体" pitchFamily="49" charset="-122"/>
              </a:rPr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44</a:t>
            </a:fld>
            <a:endParaRPr lang="en-US" altLang="zh-CN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1403647" y="1628800"/>
            <a:ext cx="6661361" cy="1944216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black">
          <a:xfrm>
            <a:off x="1647808" y="1667263"/>
            <a:ext cx="6308567" cy="175432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如果需要设置多重筛选条件，可以在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筛选器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 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列以及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或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…】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列设置。在同一列设置的是并列 条件，在不同列设置的是“或”逻辑条件。如图 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8.12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设置的条件是“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2005011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班第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学期或者第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学 期”。其对应的条件语句是： </a:t>
            </a:r>
          </a:p>
        </p:txBody>
      </p:sp>
      <p:pic>
        <p:nvPicPr>
          <p:cNvPr id="17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8568" y="3789040"/>
            <a:ext cx="4898182" cy="756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8568" y="4725144"/>
            <a:ext cx="5093548" cy="133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矩形 6"/>
          <p:cNvSpPr>
            <a:spLocks noChangeArrowheads="1"/>
          </p:cNvSpPr>
          <p:nvPr/>
        </p:nvSpPr>
        <p:spPr bwMode="auto">
          <a:xfrm>
            <a:off x="6471492" y="5930620"/>
            <a:ext cx="8851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图</a:t>
            </a:r>
            <a:r>
              <a:rPr lang="en-US" b="1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8.1</a:t>
            </a:r>
            <a:r>
              <a:rPr lang="en-US" altLang="zh-CN" b="1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2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775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黑体" pitchFamily="49" charset="-122"/>
              </a:rPr>
              <a:t>任务</a:t>
            </a:r>
            <a:r>
              <a:rPr lang="en-US" altLang="zh-CN" sz="2800" dirty="0">
                <a:latin typeface="黑体" pitchFamily="49" charset="-122"/>
              </a:rPr>
              <a:t>2 </a:t>
            </a:r>
            <a:r>
              <a:rPr lang="zh-CN" altLang="en-US" sz="2800" dirty="0" smtClean="0">
                <a:latin typeface="黑体" pitchFamily="49" charset="-122"/>
              </a:rPr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45</a:t>
            </a:fld>
            <a:endParaRPr lang="en-US" altLang="zh-CN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1403647" y="1628800"/>
            <a:ext cx="6661361" cy="2808312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black">
          <a:xfrm>
            <a:off x="2172444" y="1723745"/>
            <a:ext cx="5648752" cy="175432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可以在代码区域直接修改代码，修改代码后</a:t>
            </a: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执行查询，修改会反映到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视图列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列表区。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为了达到题目要求的筛选目的，可以将条件</a:t>
            </a: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子句修改为：</a:t>
            </a:r>
          </a:p>
        </p:txBody>
      </p:sp>
      <p:sp>
        <p:nvSpPr>
          <p:cNvPr id="8" name="AutoShape 11"/>
          <p:cNvSpPr>
            <a:spLocks noChangeArrowheads="1"/>
          </p:cNvSpPr>
          <p:nvPr/>
        </p:nvSpPr>
        <p:spPr bwMode="gray">
          <a:xfrm>
            <a:off x="995330" y="2081004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Arc 13"/>
          <p:cNvSpPr>
            <a:spLocks/>
          </p:cNvSpPr>
          <p:nvPr/>
        </p:nvSpPr>
        <p:spPr bwMode="gray">
          <a:xfrm rot="15937656">
            <a:off x="1659243" y="2165682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Text Box 16"/>
          <p:cNvSpPr txBox="1">
            <a:spLocks noChangeArrowheads="1"/>
          </p:cNvSpPr>
          <p:nvPr/>
        </p:nvSpPr>
        <p:spPr bwMode="gray">
          <a:xfrm>
            <a:off x="928662" y="2125050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6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pic>
        <p:nvPicPr>
          <p:cNvPr id="12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25604" y="3478071"/>
            <a:ext cx="5017445" cy="864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51777" y="4581128"/>
            <a:ext cx="4052671" cy="1349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6"/>
          <p:cNvSpPr>
            <a:spLocks noChangeArrowheads="1"/>
          </p:cNvSpPr>
          <p:nvPr/>
        </p:nvSpPr>
        <p:spPr bwMode="auto">
          <a:xfrm>
            <a:off x="6034105" y="5930620"/>
            <a:ext cx="8858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图</a:t>
            </a:r>
            <a:r>
              <a:rPr lang="en-US" b="1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8.13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56511" y="5205396"/>
            <a:ext cx="29952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执行查询以后，【视图列】列表区变为图</a:t>
            </a:r>
            <a:r>
              <a:rPr lang="en-US" altLang="zh-CN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8.13</a:t>
            </a:r>
            <a:r>
              <a:rPr lang="zh-CN" altLang="en-US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所示状况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50339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黑体" pitchFamily="49" charset="-122"/>
              </a:rPr>
              <a:t>任务</a:t>
            </a:r>
            <a:r>
              <a:rPr lang="en-US" altLang="zh-CN" sz="2800" dirty="0">
                <a:latin typeface="黑体" pitchFamily="49" charset="-122"/>
              </a:rPr>
              <a:t>2 </a:t>
            </a:r>
            <a:r>
              <a:rPr lang="zh-CN" altLang="en-US" sz="2800" dirty="0" smtClean="0">
                <a:latin typeface="黑体" pitchFamily="49" charset="-122"/>
              </a:rPr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46</a:t>
            </a:fld>
            <a:endParaRPr lang="en-US" altLang="zh-CN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1879567" y="1864876"/>
            <a:ext cx="6082792" cy="2356211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gray">
          <a:xfrm>
            <a:off x="995330" y="2081004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rc 13"/>
          <p:cNvSpPr>
            <a:spLocks/>
          </p:cNvSpPr>
          <p:nvPr/>
        </p:nvSpPr>
        <p:spPr bwMode="gray">
          <a:xfrm rot="15937656">
            <a:off x="1659243" y="2165682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gray">
          <a:xfrm>
            <a:off x="928662" y="2125050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7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black">
          <a:xfrm>
            <a:off x="2293009" y="1958068"/>
            <a:ext cx="5557126" cy="2169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取消视图中的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列。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Student_classid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后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输出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列的复选框，可</a:t>
            </a: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以在视图中取消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Student_classid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列，但是该列仍</a:t>
            </a: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然可以作为条件列出现在条件子句中。如图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8.12</a:t>
            </a: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示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AutoShape 4"/>
          <p:cNvSpPr>
            <a:spLocks noChangeArrowheads="1"/>
          </p:cNvSpPr>
          <p:nvPr/>
        </p:nvSpPr>
        <p:spPr bwMode="gray">
          <a:xfrm>
            <a:off x="1870098" y="4581128"/>
            <a:ext cx="5860785" cy="936104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AutoShape 11"/>
          <p:cNvSpPr>
            <a:spLocks noChangeArrowheads="1"/>
          </p:cNvSpPr>
          <p:nvPr/>
        </p:nvSpPr>
        <p:spPr bwMode="gray">
          <a:xfrm>
            <a:off x="985861" y="4779488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Arc 13"/>
          <p:cNvSpPr>
            <a:spLocks/>
          </p:cNvSpPr>
          <p:nvPr/>
        </p:nvSpPr>
        <p:spPr bwMode="gray">
          <a:xfrm rot="15937656">
            <a:off x="1649774" y="4864166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gray">
          <a:xfrm>
            <a:off x="919193" y="4823534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8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6" name="Rectangle 20"/>
          <p:cNvSpPr>
            <a:spLocks noChangeArrowheads="1"/>
          </p:cNvSpPr>
          <p:nvPr/>
        </p:nvSpPr>
        <p:spPr bwMode="black">
          <a:xfrm>
            <a:off x="2262667" y="4770942"/>
            <a:ext cx="5316592" cy="5078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单击工具栏上的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保存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按钮，保存对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视图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修改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en-US" altLang="zh-CN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8603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黑体" pitchFamily="49" charset="-122"/>
              </a:rPr>
              <a:t>任务</a:t>
            </a:r>
            <a:r>
              <a:rPr lang="en-US" altLang="zh-CN" sz="2800" dirty="0" smtClean="0">
                <a:latin typeface="黑体" pitchFamily="49" charset="-122"/>
              </a:rPr>
              <a:t>3</a:t>
            </a:r>
            <a:endParaRPr lang="zh-CN" altLang="en-US" sz="28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47</a:t>
            </a:fld>
            <a:endParaRPr lang="en-US" altLang="zh-CN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206191" y="2314358"/>
            <a:ext cx="928695" cy="428628"/>
            <a:chOff x="4320" y="1152"/>
            <a:chExt cx="414" cy="402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AutoShape 19"/>
          <p:cNvSpPr>
            <a:spLocks noChangeArrowheads="1"/>
          </p:cNvSpPr>
          <p:nvPr/>
        </p:nvSpPr>
        <p:spPr bwMode="ltGray">
          <a:xfrm>
            <a:off x="2325301" y="2190127"/>
            <a:ext cx="2246699" cy="70760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black">
          <a:xfrm>
            <a:off x="1263359" y="2323888"/>
            <a:ext cx="77777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步骤</a:t>
            </a:r>
            <a:r>
              <a:rPr lang="en-US" altLang="zh-CN" dirty="0" smtClean="0">
                <a:solidFill>
                  <a:srgbClr val="FFFFFF"/>
                </a:solidFill>
              </a:rPr>
              <a:t>1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1" name="Rectangle 20"/>
          <p:cNvSpPr>
            <a:spLocks noChangeArrowheads="1"/>
          </p:cNvSpPr>
          <p:nvPr/>
        </p:nvSpPr>
        <p:spPr bwMode="auto">
          <a:xfrm>
            <a:off x="2432456" y="2323983"/>
            <a:ext cx="1851512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新建查询文件。</a:t>
            </a:r>
          </a:p>
        </p:txBody>
      </p:sp>
      <p:grpSp>
        <p:nvGrpSpPr>
          <p:cNvPr id="6" name="Group 10"/>
          <p:cNvGrpSpPr>
            <a:grpSpLocks/>
          </p:cNvGrpSpPr>
          <p:nvPr/>
        </p:nvGrpSpPr>
        <p:grpSpPr bwMode="auto">
          <a:xfrm>
            <a:off x="1226948" y="3265777"/>
            <a:ext cx="928694" cy="428628"/>
            <a:chOff x="4320" y="1152"/>
            <a:chExt cx="414" cy="402"/>
          </a:xfrm>
        </p:grpSpPr>
        <p:sp>
          <p:nvSpPr>
            <p:cNvPr id="13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Rectangle 16"/>
          <p:cNvSpPr>
            <a:spLocks noChangeArrowheads="1"/>
          </p:cNvSpPr>
          <p:nvPr/>
        </p:nvSpPr>
        <p:spPr bwMode="black">
          <a:xfrm>
            <a:off x="1265047" y="3289587"/>
            <a:ext cx="77777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步骤</a:t>
            </a:r>
            <a:r>
              <a:rPr lang="en-US" altLang="zh-CN" dirty="0" smtClean="0">
                <a:solidFill>
                  <a:srgbClr val="FFFFFF"/>
                </a:solidFill>
              </a:rPr>
              <a:t>2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6" name="AutoShape 19"/>
          <p:cNvSpPr>
            <a:spLocks noChangeArrowheads="1"/>
          </p:cNvSpPr>
          <p:nvPr/>
        </p:nvSpPr>
        <p:spPr bwMode="ltGray">
          <a:xfrm>
            <a:off x="2341360" y="3140968"/>
            <a:ext cx="2214579" cy="69725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2474013" y="3291207"/>
            <a:ext cx="193791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输入查询语句。</a:t>
            </a:r>
          </a:p>
        </p:txBody>
      </p:sp>
      <p:pic>
        <p:nvPicPr>
          <p:cNvPr id="18" name="Picture 2"/>
          <p:cNvPicPr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4537"/>
          <a:stretch/>
        </p:blipFill>
        <p:spPr bwMode="auto">
          <a:xfrm>
            <a:off x="4718212" y="2295576"/>
            <a:ext cx="3811615" cy="845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" name="Group 6"/>
          <p:cNvGrpSpPr>
            <a:grpSpLocks/>
          </p:cNvGrpSpPr>
          <p:nvPr/>
        </p:nvGrpSpPr>
        <p:grpSpPr bwMode="auto">
          <a:xfrm>
            <a:off x="1264515" y="4221088"/>
            <a:ext cx="928695" cy="428628"/>
            <a:chOff x="4320" y="1152"/>
            <a:chExt cx="414" cy="402"/>
          </a:xfrm>
        </p:grpSpPr>
        <p:sp>
          <p:nvSpPr>
            <p:cNvPr id="20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" name="AutoShape 19"/>
          <p:cNvSpPr>
            <a:spLocks noChangeArrowheads="1"/>
          </p:cNvSpPr>
          <p:nvPr/>
        </p:nvSpPr>
        <p:spPr bwMode="ltGray">
          <a:xfrm>
            <a:off x="2383625" y="4096857"/>
            <a:ext cx="2246699" cy="113234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Rectangle 9"/>
          <p:cNvSpPr>
            <a:spLocks noChangeArrowheads="1"/>
          </p:cNvSpPr>
          <p:nvPr/>
        </p:nvSpPr>
        <p:spPr bwMode="black">
          <a:xfrm>
            <a:off x="1321683" y="4230618"/>
            <a:ext cx="77777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步骤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3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24" name="Rectangle 20"/>
          <p:cNvSpPr>
            <a:spLocks noChangeArrowheads="1"/>
          </p:cNvSpPr>
          <p:nvPr/>
        </p:nvSpPr>
        <p:spPr bwMode="auto">
          <a:xfrm>
            <a:off x="2490780" y="4230713"/>
            <a:ext cx="1851512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分析语法并执行语句，结果显示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如右图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5" name="Picture 4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12114" y="3474254"/>
            <a:ext cx="3088278" cy="2619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8126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6475" y="332656"/>
            <a:ext cx="5472608" cy="487363"/>
          </a:xfrm>
        </p:spPr>
        <p:txBody>
          <a:bodyPr/>
          <a:lstStyle/>
          <a:p>
            <a:r>
              <a:rPr lang="zh-CN" altLang="en-US" sz="2000" dirty="0" smtClean="0">
                <a:latin typeface="+mj-ea"/>
              </a:rPr>
              <a:t>任务</a:t>
            </a:r>
            <a:r>
              <a:rPr lang="en-US" altLang="zh-CN" sz="2000" dirty="0" smtClean="0">
                <a:latin typeface="+mj-ea"/>
              </a:rPr>
              <a:t>4   </a:t>
            </a:r>
            <a:r>
              <a:rPr lang="zh-CN" altLang="en-US" sz="2000" dirty="0" smtClean="0">
                <a:latin typeface="+mj-ea"/>
              </a:rPr>
              <a:t>通过</a:t>
            </a:r>
            <a:r>
              <a:rPr lang="zh-CN" altLang="en-US" sz="2000" dirty="0">
                <a:latin typeface="+mj-ea"/>
              </a:rPr>
              <a:t>视图</a:t>
            </a:r>
            <a:r>
              <a:rPr lang="en-US" altLang="zh-CN" sz="2000" dirty="0" err="1">
                <a:latin typeface="+mj-ea"/>
              </a:rPr>
              <a:t>View_score</a:t>
            </a:r>
            <a:r>
              <a:rPr lang="zh-CN" altLang="en-US" sz="2000" dirty="0">
                <a:latin typeface="+mj-ea"/>
              </a:rPr>
              <a:t>将学号为</a:t>
            </a:r>
            <a:r>
              <a:rPr lang="en-US" altLang="zh-CN" sz="2000" dirty="0">
                <a:latin typeface="+mj-ea"/>
              </a:rPr>
              <a:t>11001</a:t>
            </a:r>
            <a:r>
              <a:rPr lang="zh-CN" altLang="en-US" sz="2000" dirty="0">
                <a:latin typeface="+mj-ea"/>
              </a:rPr>
              <a:t>的       </a:t>
            </a:r>
            <a:br>
              <a:rPr lang="zh-CN" altLang="en-US" sz="2000" dirty="0">
                <a:latin typeface="+mj-ea"/>
              </a:rPr>
            </a:br>
            <a:r>
              <a:rPr lang="zh-CN" altLang="en-US" sz="2000" dirty="0">
                <a:latin typeface="+mj-ea"/>
              </a:rPr>
              <a:t>   同学的电子商务基础课程的成绩改为</a:t>
            </a:r>
            <a:r>
              <a:rPr lang="en-US" altLang="zh-CN" sz="2000" dirty="0">
                <a:latin typeface="+mj-ea"/>
              </a:rPr>
              <a:t>90</a:t>
            </a:r>
            <a:r>
              <a:rPr lang="zh-CN" altLang="en-US" sz="2000" dirty="0">
                <a:latin typeface="+mj-ea"/>
              </a:rPr>
              <a:t>分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48</a:t>
            </a:fld>
            <a:endParaRPr lang="en-US" altLang="zh-CN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1879567" y="1988840"/>
            <a:ext cx="3628537" cy="762924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gray">
          <a:xfrm>
            <a:off x="1033649" y="2137213"/>
            <a:ext cx="1144575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rc 13"/>
          <p:cNvSpPr>
            <a:spLocks/>
          </p:cNvSpPr>
          <p:nvPr/>
        </p:nvSpPr>
        <p:spPr bwMode="gray">
          <a:xfrm rot="15937656">
            <a:off x="1740708" y="2234172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CCFFCC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gray">
          <a:xfrm>
            <a:off x="1004474" y="2170247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1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black">
          <a:xfrm>
            <a:off x="2225999" y="2088563"/>
            <a:ext cx="3222871" cy="4428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新建查询文件。 </a:t>
            </a:r>
            <a:endParaRPr lang="en-US" altLang="zh-CN" b="1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1904561" y="2924944"/>
            <a:ext cx="3603543" cy="705687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gray">
          <a:xfrm>
            <a:off x="991762" y="3036499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gray">
          <a:xfrm>
            <a:off x="925094" y="3080545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dirty="0" smtClean="0">
                <a:solidFill>
                  <a:srgbClr val="000000"/>
                </a:solidFill>
              </a:rPr>
              <a:t>2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black">
          <a:xfrm>
            <a:off x="2187149" y="3062095"/>
            <a:ext cx="195280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输入查询语句。</a:t>
            </a: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gray">
          <a:xfrm>
            <a:off x="1938033" y="3800996"/>
            <a:ext cx="3570071" cy="1140172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gray">
          <a:xfrm>
            <a:off x="1085004" y="3962350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gray">
          <a:xfrm>
            <a:off x="1018336" y="4006396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dirty="0" smtClean="0">
                <a:solidFill>
                  <a:srgbClr val="000000"/>
                </a:solidFill>
              </a:rPr>
              <a:t>3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black">
          <a:xfrm>
            <a:off x="2281210" y="3892293"/>
            <a:ext cx="2883715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分析语法并执行语句。结果显示：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行受影响。</a:t>
            </a:r>
            <a:endParaRPr lang="zh-CN" altLang="en-US" sz="1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6" name="Arc 13"/>
          <p:cNvSpPr>
            <a:spLocks/>
          </p:cNvSpPr>
          <p:nvPr/>
        </p:nvSpPr>
        <p:spPr bwMode="gray">
          <a:xfrm rot="15937656">
            <a:off x="1676610" y="3095520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CCFFCC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Arc 13"/>
          <p:cNvSpPr>
            <a:spLocks/>
          </p:cNvSpPr>
          <p:nvPr/>
        </p:nvSpPr>
        <p:spPr bwMode="gray">
          <a:xfrm rot="15937656">
            <a:off x="1792063" y="4084116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CCFFCC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1" name="Picture 3"/>
          <p:cNvPicPr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3936"/>
          <a:stretch/>
        </p:blipFill>
        <p:spPr bwMode="auto">
          <a:xfrm>
            <a:off x="5724128" y="2710915"/>
            <a:ext cx="2451266" cy="1066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4  </a:t>
            </a:r>
            <a:r>
              <a:rPr lang="zh-CN" altLang="en-US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49</a:t>
            </a:fld>
            <a:endParaRPr lang="en-US" altLang="zh-CN"/>
          </a:p>
        </p:txBody>
      </p:sp>
      <p:sp>
        <p:nvSpPr>
          <p:cNvPr id="6" name="AutoShape 18"/>
          <p:cNvSpPr>
            <a:spLocks noChangeArrowheads="1"/>
          </p:cNvSpPr>
          <p:nvPr/>
        </p:nvSpPr>
        <p:spPr bwMode="gray">
          <a:xfrm>
            <a:off x="1389042" y="2204864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A1C5E9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Text Box 22"/>
          <p:cNvSpPr txBox="1">
            <a:spLocks noChangeArrowheads="1"/>
          </p:cNvSpPr>
          <p:nvPr/>
        </p:nvSpPr>
        <p:spPr bwMode="gray">
          <a:xfrm>
            <a:off x="1979712" y="2204864"/>
            <a:ext cx="5450948" cy="341632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 algn="ctr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归纳总结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视图是查看数据库表中数据的一种方式，它是虚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拟表，实际存储的是相应的查询语句，它提高了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数据的安全性、易用性和独立性。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要能够学会使用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Management Studio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T-SQL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语句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来创建和管理视图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95736" y="404664"/>
            <a:ext cx="5238914" cy="487363"/>
          </a:xfrm>
        </p:spPr>
        <p:txBody>
          <a:bodyPr/>
          <a:lstStyle/>
          <a:p>
            <a:r>
              <a:rPr lang="zh-CN" altLang="en-US" sz="2400" dirty="0">
                <a:latin typeface="黑体" pitchFamily="49" charset="-122"/>
              </a:rPr>
              <a:t>学习子</a:t>
            </a:r>
            <a:r>
              <a:rPr lang="zh-CN" altLang="en-US" sz="2400" dirty="0" smtClean="0">
                <a:latin typeface="黑体" pitchFamily="49" charset="-122"/>
              </a:rPr>
              <a:t>情境</a:t>
            </a:r>
            <a:r>
              <a:rPr lang="en-US" altLang="zh-CN" sz="2400" dirty="0" smtClean="0">
                <a:latin typeface="黑体" pitchFamily="49" charset="-122"/>
              </a:rPr>
              <a:t>8.1  </a:t>
            </a:r>
            <a:r>
              <a:rPr lang="zh-CN" altLang="en-US" sz="2400" dirty="0" smtClean="0">
                <a:latin typeface="黑体" pitchFamily="49" charset="-122"/>
              </a:rPr>
              <a:t>创建</a:t>
            </a:r>
            <a:r>
              <a:rPr lang="zh-CN" altLang="en-US" sz="2400" dirty="0">
                <a:latin typeface="黑体" pitchFamily="49" charset="-122"/>
              </a:rPr>
              <a:t>与学生信息有关的视图</a:t>
            </a:r>
            <a:endParaRPr lang="zh-CN" altLang="en-US" sz="24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  <p:grpSp>
        <p:nvGrpSpPr>
          <p:cNvPr id="6" name="Group 8"/>
          <p:cNvGrpSpPr>
            <a:grpSpLocks/>
          </p:cNvGrpSpPr>
          <p:nvPr/>
        </p:nvGrpSpPr>
        <p:grpSpPr bwMode="auto">
          <a:xfrm>
            <a:off x="2500298" y="1643044"/>
            <a:ext cx="4286280" cy="571503"/>
            <a:chOff x="3964" y="2071"/>
            <a:chExt cx="1484" cy="330"/>
          </a:xfrm>
        </p:grpSpPr>
        <p:sp>
          <p:nvSpPr>
            <p:cNvPr id="7" name="AutoShape 9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AutoShape 10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9" name="Rectangle 23"/>
          <p:cNvSpPr>
            <a:spLocks noChangeArrowheads="1"/>
          </p:cNvSpPr>
          <p:nvPr/>
        </p:nvSpPr>
        <p:spPr bwMode="ltGray">
          <a:xfrm>
            <a:off x="1357290" y="2571744"/>
            <a:ext cx="6500858" cy="3357586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57290" y="2785633"/>
            <a:ext cx="63830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近日，教务处要对各班学生的信息作一整理，核对学生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表中学生及其班级信息是否对应。学生表中记录的是学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生的详细资料，还包括家庭所在地、出生日期等信息。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小吴根据这项工作的要求为表中的学号、姓名和所在班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级号建立了视图，引用视图就能够查询到所需数据，也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可以简化工作人员的操作。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71736" y="1714488"/>
            <a:ext cx="38576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 smtClean="0">
                <a:solidFill>
                  <a:schemeClr val="bg1"/>
                </a:solidFill>
              </a:rPr>
              <a:t>  情 境 描 述</a:t>
            </a:r>
            <a:endParaRPr lang="zh-CN" altLang="en-US" sz="2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技能目标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  <p:sp>
        <p:nvSpPr>
          <p:cNvPr id="6" name="Oval 2"/>
          <p:cNvSpPr>
            <a:spLocks noChangeArrowheads="1"/>
          </p:cNvSpPr>
          <p:nvPr/>
        </p:nvSpPr>
        <p:spPr bwMode="gray">
          <a:xfrm>
            <a:off x="2800352" y="2362223"/>
            <a:ext cx="2743200" cy="2743200"/>
          </a:xfrm>
          <a:prstGeom prst="ellipse">
            <a:avLst/>
          </a:prstGeom>
          <a:solidFill>
            <a:srgbClr val="FFFFFF">
              <a:alpha val="8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gray">
          <a:xfrm>
            <a:off x="3943352" y="2876573"/>
            <a:ext cx="1619250" cy="1619250"/>
          </a:xfrm>
          <a:prstGeom prst="ellipse">
            <a:avLst/>
          </a:prstGeom>
          <a:solidFill>
            <a:srgbClr val="DCDCDC">
              <a:alpha val="5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gray">
          <a:xfrm>
            <a:off x="4019552" y="2514623"/>
            <a:ext cx="914400" cy="914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Line 6"/>
          <p:cNvSpPr>
            <a:spLocks noChangeShapeType="1"/>
          </p:cNvSpPr>
          <p:nvPr/>
        </p:nvSpPr>
        <p:spPr bwMode="gray">
          <a:xfrm>
            <a:off x="5314952" y="4041362"/>
            <a:ext cx="462738" cy="61177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gray">
          <a:xfrm flipV="1">
            <a:off x="5314952" y="2667023"/>
            <a:ext cx="533400" cy="838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Oval 9"/>
          <p:cNvSpPr>
            <a:spLocks noChangeArrowheads="1"/>
          </p:cNvSpPr>
          <p:nvPr/>
        </p:nvSpPr>
        <p:spPr bwMode="gray">
          <a:xfrm>
            <a:off x="4581527" y="3267098"/>
            <a:ext cx="895350" cy="895350"/>
          </a:xfrm>
          <a:prstGeom prst="ellipse">
            <a:avLst/>
          </a:prstGeom>
          <a:solidFill>
            <a:srgbClr val="C0C0C0">
              <a:alpha val="5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5" name="Group 11"/>
          <p:cNvGrpSpPr>
            <a:grpSpLocks/>
          </p:cNvGrpSpPr>
          <p:nvPr/>
        </p:nvGrpSpPr>
        <p:grpSpPr bwMode="auto">
          <a:xfrm>
            <a:off x="3200402" y="1638323"/>
            <a:ext cx="1146175" cy="1374775"/>
            <a:chOff x="2064" y="1008"/>
            <a:chExt cx="722" cy="866"/>
          </a:xfrm>
        </p:grpSpPr>
        <p:sp>
          <p:nvSpPr>
            <p:cNvPr id="16" name="Oval 12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7" name="Group 13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30" name="Picture 1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31" name="Oval 15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hlink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32" name="Picture 16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33" name="Group 17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34" name="Group 18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40" name="AutoShape 19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" name="AutoShape 20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" name="AutoShape 21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" name="AutoShape 22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5" name="Group 23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36" name="AutoShape 24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" name="AutoShape 25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" name="AutoShape 26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" name="AutoShape 27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8" name="Group 28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20" name="Group 29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26" name="AutoShape 30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AutoShape 31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AutoShape 32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AutoShape 33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1" name="Group 34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22" name="AutoShape 35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AutoShape 36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AutoShape 37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AutoShape 38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9" name="Rectangle 39"/>
            <p:cNvSpPr>
              <a:spLocks noChangeArrowheads="1"/>
            </p:cNvSpPr>
            <p:nvPr/>
          </p:nvSpPr>
          <p:spPr bwMode="gray">
            <a:xfrm>
              <a:off x="2335" y="1272"/>
              <a:ext cx="188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1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73" name="Group 69"/>
          <p:cNvGrpSpPr>
            <a:grpSpLocks/>
          </p:cNvGrpSpPr>
          <p:nvPr/>
        </p:nvGrpSpPr>
        <p:grpSpPr bwMode="auto">
          <a:xfrm>
            <a:off x="5732329" y="4377554"/>
            <a:ext cx="1146175" cy="1374775"/>
            <a:chOff x="2064" y="1008"/>
            <a:chExt cx="722" cy="866"/>
          </a:xfrm>
        </p:grpSpPr>
        <p:sp>
          <p:nvSpPr>
            <p:cNvPr id="74" name="Oval 70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75" name="Group 71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88" name="Picture 72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89" name="Oval 73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accent1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90" name="Picture 74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91" name="Group 75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92" name="Group 76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98" name="AutoShape 77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9" name="AutoShape 78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0" name="AutoShape 79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1" name="AutoShape 80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93" name="Group 81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94" name="AutoShape 82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5" name="AutoShape 83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6" name="AutoShape 84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" name="AutoShape 85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76" name="Group 86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78" name="Group 87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84" name="AutoShape 88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5" name="AutoShape 89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AutoShape 90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7" name="AutoShape 9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9" name="Group 92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80" name="AutoShape 93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AutoShape 94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AutoShape 95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AutoShape 96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77" name="Rectangle 97"/>
            <p:cNvSpPr>
              <a:spLocks noChangeArrowheads="1"/>
            </p:cNvSpPr>
            <p:nvPr/>
          </p:nvSpPr>
          <p:spPr bwMode="gray">
            <a:xfrm>
              <a:off x="2325" y="1301"/>
              <a:ext cx="188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3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131" name="Group 127"/>
          <p:cNvGrpSpPr>
            <a:grpSpLocks/>
          </p:cNvGrpSpPr>
          <p:nvPr/>
        </p:nvGrpSpPr>
        <p:grpSpPr bwMode="auto">
          <a:xfrm>
            <a:off x="5467352" y="1647848"/>
            <a:ext cx="1146175" cy="1374775"/>
            <a:chOff x="2064" y="1008"/>
            <a:chExt cx="722" cy="866"/>
          </a:xfrm>
        </p:grpSpPr>
        <p:sp>
          <p:nvSpPr>
            <p:cNvPr id="132" name="Oval 128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33" name="Group 129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146" name="Picture 130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147" name="Oval 131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folHlink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148" name="Picture 132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149" name="Group 133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150" name="Group 134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156" name="AutoShape 135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" name="AutoShape 136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8" name="AutoShape 137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" name="AutoShape 138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51" name="Group 139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152" name="AutoShape 140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3" name="AutoShape 141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4" name="AutoShape 142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5" name="AutoShape 143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34" name="Group 144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136" name="Group 145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142" name="AutoShape 146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3" name="AutoShape 147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AutoShape 148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AutoShape 149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7" name="Group 150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138" name="AutoShape 151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AutoShape 152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AutoShape 153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1" name="AutoShape 154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35" name="Rectangle 155"/>
            <p:cNvSpPr>
              <a:spLocks noChangeArrowheads="1"/>
            </p:cNvSpPr>
            <p:nvPr/>
          </p:nvSpPr>
          <p:spPr bwMode="gray">
            <a:xfrm>
              <a:off x="2347" y="1272"/>
              <a:ext cx="188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2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160" name="Group 156"/>
          <p:cNvGrpSpPr>
            <a:grpSpLocks/>
          </p:cNvGrpSpPr>
          <p:nvPr/>
        </p:nvGrpSpPr>
        <p:grpSpPr bwMode="auto">
          <a:xfrm rot="4976862" flipH="1">
            <a:off x="4768852" y="3441723"/>
            <a:ext cx="673100" cy="647700"/>
            <a:chOff x="1944" y="1111"/>
            <a:chExt cx="204" cy="196"/>
          </a:xfrm>
        </p:grpSpPr>
        <p:pic>
          <p:nvPicPr>
            <p:cNvPr id="161" name="Picture 157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</p:spPr>
        </p:pic>
        <p:sp>
          <p:nvSpPr>
            <p:cNvPr id="162" name="Oval 158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50000">
                  <a:schemeClr val="bg2">
                    <a:alpha val="50000"/>
                  </a:schemeClr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63" name="Group 159"/>
            <p:cNvGrpSpPr>
              <a:grpSpLocks/>
            </p:cNvGrpSpPr>
            <p:nvPr/>
          </p:nvGrpSpPr>
          <p:grpSpPr bwMode="auto">
            <a:xfrm rot="1297425" flipV="1">
              <a:off x="1969" y="1253"/>
              <a:ext cx="150" cy="36"/>
              <a:chOff x="2528" y="1060"/>
              <a:chExt cx="894" cy="236"/>
            </a:xfrm>
          </p:grpSpPr>
          <p:grpSp>
            <p:nvGrpSpPr>
              <p:cNvPr id="166" name="Group 160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172" name="AutoShape 161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AutoShape 162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AutoShape 163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5" name="AutoShape 164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7" name="Group 165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168" name="AutoShape 166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AutoShape 167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0" name="AutoShape 168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AutoShape 169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64" name="Arc 170"/>
            <p:cNvSpPr>
              <a:spLocks/>
            </p:cNvSpPr>
            <p:nvPr/>
          </p:nvSpPr>
          <p:spPr bwMode="gray">
            <a:xfrm rot="25447716">
              <a:off x="1948" y="1107"/>
              <a:ext cx="196" cy="20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603 w 43200"/>
                <a:gd name="T1" fmla="*/ 33545 h 43155"/>
                <a:gd name="T2" fmla="*/ 22996 w 43200"/>
                <a:gd name="T3" fmla="*/ 43155 h 43155"/>
                <a:gd name="T4" fmla="*/ 21600 w 43200"/>
                <a:gd name="T5" fmla="*/ 21600 h 43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65" name="Picture 171" descr="light_shadow1"/>
            <p:cNvPicPr>
              <a:picLocks noChangeAspect="1" noChangeArrowheads="1"/>
            </p:cNvPicPr>
            <p:nvPr/>
          </p:nvPicPr>
          <p:blipFill>
            <a:blip r:embed="rId5" cstate="print"/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</p:spPr>
        </p:pic>
      </p:grpSp>
      <p:sp>
        <p:nvSpPr>
          <p:cNvPr id="176" name="AutoShape 172"/>
          <p:cNvSpPr>
            <a:spLocks/>
          </p:cNvSpPr>
          <p:nvPr/>
        </p:nvSpPr>
        <p:spPr bwMode="auto">
          <a:xfrm>
            <a:off x="7500958" y="1919311"/>
            <a:ext cx="1571636" cy="314316"/>
          </a:xfrm>
          <a:prstGeom prst="accentCallout2">
            <a:avLst>
              <a:gd name="adj1" fmla="val 31167"/>
              <a:gd name="adj2" fmla="val -5046"/>
              <a:gd name="adj3" fmla="val 31167"/>
              <a:gd name="adj4" fmla="val -38907"/>
              <a:gd name="adj5" fmla="val 99565"/>
              <a:gd name="adj6" fmla="val -73185"/>
            </a:avLst>
          </a:prstGeom>
          <a:noFill/>
          <a:ln w="9525">
            <a:solidFill>
              <a:schemeClr val="folHlink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学会使用视图进行查询的方法</a:t>
            </a:r>
          </a:p>
        </p:txBody>
      </p:sp>
      <p:sp>
        <p:nvSpPr>
          <p:cNvPr id="178" name="AutoShape 174"/>
          <p:cNvSpPr>
            <a:spLocks/>
          </p:cNvSpPr>
          <p:nvPr/>
        </p:nvSpPr>
        <p:spPr bwMode="auto">
          <a:xfrm>
            <a:off x="1043607" y="2772404"/>
            <a:ext cx="1960393" cy="434975"/>
          </a:xfrm>
          <a:prstGeom prst="accentCallout2">
            <a:avLst>
              <a:gd name="adj1" fmla="val 26278"/>
              <a:gd name="adj2" fmla="val 104782"/>
              <a:gd name="adj3" fmla="val 26278"/>
              <a:gd name="adj4" fmla="val 114843"/>
              <a:gd name="adj5" fmla="val -117860"/>
              <a:gd name="adj6" fmla="val 134603"/>
            </a:avLst>
          </a:prstGeom>
          <a:noFill/>
          <a:ln w="9525">
            <a:solidFill>
              <a:schemeClr val="hlink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 algn="r" eaLnBrk="0" hangingPunct="0"/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掌握使用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Management Studio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创建视图的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方法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0" name="AutoShape 176"/>
          <p:cNvSpPr>
            <a:spLocks/>
          </p:cNvSpPr>
          <p:nvPr/>
        </p:nvSpPr>
        <p:spPr bwMode="auto">
          <a:xfrm>
            <a:off x="2983658" y="5366477"/>
            <a:ext cx="1791471" cy="392112"/>
          </a:xfrm>
          <a:prstGeom prst="accentCallout2">
            <a:avLst>
              <a:gd name="adj1" fmla="val 48582"/>
              <a:gd name="adj2" fmla="val 95830"/>
              <a:gd name="adj3" fmla="val 32387"/>
              <a:gd name="adj4" fmla="val 134111"/>
              <a:gd name="adj5" fmla="val -86236"/>
              <a:gd name="adj6" fmla="val 180462"/>
            </a:avLst>
          </a:prstGeom>
          <a:noFill/>
          <a:ln w="9525">
            <a:solidFill>
              <a:schemeClr val="accent1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掌握使用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Management Studio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管理视图的方法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工作任务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1857356" y="2143116"/>
            <a:ext cx="5715040" cy="1717932"/>
            <a:chOff x="4320" y="1152"/>
            <a:chExt cx="414" cy="402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4325" y="1160"/>
              <a:ext cx="269" cy="236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9" name="Rectangle 9"/>
          <p:cNvSpPr>
            <a:spLocks noChangeArrowheads="1"/>
          </p:cNvSpPr>
          <p:nvPr/>
        </p:nvSpPr>
        <p:spPr bwMode="black">
          <a:xfrm>
            <a:off x="2171691" y="2533624"/>
            <a:ext cx="5086370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square">
            <a:spAutoFit/>
            <a:flatTx/>
          </a:bodyPr>
          <a:lstStyle/>
          <a:p>
            <a:pPr marL="449263" lvl="0" indent="-449263"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  <a:buFont typeface="Wingdings" pitchFamily="2" charset="2"/>
              <a:buChar char="¯"/>
            </a:pPr>
            <a:r>
              <a:rPr lang="zh-CN" altLang="en-US" sz="2000" b="0" kern="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为学生表创建并管理视图，在视图中显示学号、学生姓名和所在班级号。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任务实施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  <p:sp>
        <p:nvSpPr>
          <p:cNvPr id="6" name="AutoShape 13"/>
          <p:cNvSpPr>
            <a:spLocks noChangeArrowheads="1"/>
          </p:cNvSpPr>
          <p:nvPr/>
        </p:nvSpPr>
        <p:spPr bwMode="gray">
          <a:xfrm>
            <a:off x="1906167" y="2010696"/>
            <a:ext cx="1042987" cy="1042987"/>
          </a:xfrm>
          <a:prstGeom prst="diamond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7" name="AutoShape 14"/>
          <p:cNvSpPr>
            <a:spLocks noChangeArrowheads="1"/>
          </p:cNvSpPr>
          <p:nvPr/>
        </p:nvSpPr>
        <p:spPr bwMode="gray">
          <a:xfrm>
            <a:off x="3995772" y="2010696"/>
            <a:ext cx="1042987" cy="1042987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8" name="AutoShape 15"/>
          <p:cNvSpPr>
            <a:spLocks noChangeArrowheads="1"/>
          </p:cNvSpPr>
          <p:nvPr/>
        </p:nvSpPr>
        <p:spPr bwMode="gray">
          <a:xfrm>
            <a:off x="6412201" y="2010696"/>
            <a:ext cx="1042987" cy="1042987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cxnSp>
        <p:nvCxnSpPr>
          <p:cNvPr id="10" name="AutoShape 17"/>
          <p:cNvCxnSpPr>
            <a:cxnSpLocks noChangeShapeType="1"/>
            <a:stCxn id="6" idx="3"/>
            <a:endCxn id="7" idx="1"/>
          </p:cNvCxnSpPr>
          <p:nvPr/>
        </p:nvCxnSpPr>
        <p:spPr bwMode="gray">
          <a:xfrm>
            <a:off x="2949154" y="2532190"/>
            <a:ext cx="1046618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sp>
        <p:nvSpPr>
          <p:cNvPr id="13" name="Text Box 20"/>
          <p:cNvSpPr txBox="1">
            <a:spLocks noChangeArrowheads="1"/>
          </p:cNvSpPr>
          <p:nvPr/>
        </p:nvSpPr>
        <p:spPr bwMode="gray">
          <a:xfrm>
            <a:off x="2009356" y="2336134"/>
            <a:ext cx="8112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sz="1600" b="1" dirty="0" smtClean="0">
                <a:solidFill>
                  <a:srgbClr val="FFFFFF"/>
                </a:solidFill>
                <a:ea typeface="宋体" pitchFamily="2" charset="-122"/>
              </a:rPr>
              <a:t>1</a:t>
            </a:r>
            <a:endParaRPr lang="en-US" altLang="zh-CN" sz="1600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4" name="Text Box 21"/>
          <p:cNvSpPr txBox="1">
            <a:spLocks noChangeArrowheads="1"/>
          </p:cNvSpPr>
          <p:nvPr/>
        </p:nvSpPr>
        <p:spPr bwMode="black">
          <a:xfrm>
            <a:off x="4106898" y="2336134"/>
            <a:ext cx="8112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 smtClean="0">
                <a:solidFill>
                  <a:srgbClr val="FFFFFF"/>
                </a:solidFill>
              </a:rPr>
              <a:t>任务</a:t>
            </a:r>
            <a:r>
              <a:rPr lang="en-US" altLang="zh-CN" sz="1600" dirty="0" smtClean="0">
                <a:solidFill>
                  <a:srgbClr val="FFFFFF"/>
                </a:solidFill>
              </a:rPr>
              <a:t>2</a:t>
            </a:r>
            <a:endParaRPr lang="en-US" altLang="zh-CN" sz="1600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5" name="Text Box 22"/>
          <p:cNvSpPr txBox="1">
            <a:spLocks noChangeArrowheads="1"/>
          </p:cNvSpPr>
          <p:nvPr/>
        </p:nvSpPr>
        <p:spPr bwMode="black">
          <a:xfrm>
            <a:off x="6542377" y="2336134"/>
            <a:ext cx="8112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sz="1600" b="1" dirty="0" smtClean="0">
                <a:solidFill>
                  <a:srgbClr val="FFFFFF"/>
                </a:solidFill>
                <a:ea typeface="宋体" pitchFamily="2" charset="-122"/>
              </a:rPr>
              <a:t>3</a:t>
            </a:r>
            <a:endParaRPr lang="en-US" altLang="zh-CN" sz="1600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7" name="Text Box 24"/>
          <p:cNvSpPr txBox="1">
            <a:spLocks noChangeArrowheads="1"/>
          </p:cNvSpPr>
          <p:nvPr/>
        </p:nvSpPr>
        <p:spPr bwMode="gray">
          <a:xfrm>
            <a:off x="1673242" y="3238453"/>
            <a:ext cx="1612141" cy="13849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1400" dirty="0"/>
              <a:t>使用</a:t>
            </a:r>
            <a:r>
              <a:rPr lang="en-US" altLang="zh-CN" sz="1400" dirty="0"/>
              <a:t>Management Studio</a:t>
            </a:r>
            <a:r>
              <a:rPr lang="zh-CN" altLang="en-US" sz="1400" dirty="0"/>
              <a:t>创建视图</a:t>
            </a:r>
            <a:r>
              <a:rPr lang="en-US" altLang="zh-CN" sz="1400" dirty="0" err="1"/>
              <a:t>View_student</a:t>
            </a:r>
            <a:r>
              <a:rPr lang="zh-CN" altLang="en-US" sz="1400" dirty="0"/>
              <a:t>来查询学生的学号、姓名和班级号</a:t>
            </a:r>
            <a:endParaRPr lang="en-US" altLang="zh-CN" sz="1400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8" name="Text Box 25"/>
          <p:cNvSpPr txBox="1">
            <a:spLocks noChangeArrowheads="1"/>
          </p:cNvSpPr>
          <p:nvPr/>
        </p:nvSpPr>
        <p:spPr bwMode="gray">
          <a:xfrm>
            <a:off x="3717917" y="3152734"/>
            <a:ext cx="2007563" cy="13849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1400" dirty="0"/>
              <a:t>查询视图</a:t>
            </a:r>
            <a:r>
              <a:rPr lang="en-US" altLang="zh-CN" sz="1400" dirty="0" err="1"/>
              <a:t>View_student</a:t>
            </a:r>
            <a:r>
              <a:rPr lang="zh-CN" altLang="en-US" sz="1400" dirty="0"/>
              <a:t>中学号为“</a:t>
            </a:r>
            <a:r>
              <a:rPr lang="en-US" altLang="zh-CN" sz="1400" dirty="0"/>
              <a:t>12002</a:t>
            </a:r>
            <a:r>
              <a:rPr lang="en-US" altLang="zh-CN" sz="1400" dirty="0" smtClean="0"/>
              <a:t>”</a:t>
            </a:r>
            <a:r>
              <a:rPr lang="zh-CN" altLang="en-US" sz="1400" dirty="0" smtClean="0"/>
              <a:t>的</a:t>
            </a:r>
            <a:r>
              <a:rPr lang="zh-CN" altLang="en-US" sz="1400" dirty="0"/>
              <a:t>学生信息，由于为视图的列命名了别名，则</a:t>
            </a:r>
            <a:r>
              <a:rPr lang="zh-CN" altLang="en-US" sz="1400" dirty="0" smtClean="0"/>
              <a:t>在查询</a:t>
            </a:r>
            <a:r>
              <a:rPr lang="zh-CN" altLang="en-US" sz="1400" dirty="0"/>
              <a:t>视图时必须使用该别名</a:t>
            </a:r>
            <a:endParaRPr lang="en-US" altLang="zh-CN" sz="1400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9" name="Text Box 26"/>
          <p:cNvSpPr txBox="1">
            <a:spLocks noChangeArrowheads="1"/>
          </p:cNvSpPr>
          <p:nvPr/>
        </p:nvSpPr>
        <p:spPr bwMode="gray">
          <a:xfrm>
            <a:off x="6566650" y="3152734"/>
            <a:ext cx="1255237" cy="1600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400" dirty="0"/>
              <a:t>查看视图</a:t>
            </a:r>
            <a:r>
              <a:rPr lang="en-US" altLang="zh-CN" sz="1400" dirty="0" err="1"/>
              <a:t>View_student</a:t>
            </a:r>
            <a:r>
              <a:rPr lang="zh-CN" altLang="en-US" sz="1400" dirty="0"/>
              <a:t>的依赖关系及属性，将其重命名为</a:t>
            </a:r>
            <a:r>
              <a:rPr lang="en-US" altLang="zh-CN" sz="1400" dirty="0"/>
              <a:t>View_student1</a:t>
            </a:r>
            <a:endParaRPr lang="en-US" altLang="zh-CN" sz="1400" dirty="0">
              <a:solidFill>
                <a:srgbClr val="000000"/>
              </a:solidFill>
              <a:ea typeface="宋体" pitchFamily="2" charset="-122"/>
            </a:endParaRPr>
          </a:p>
        </p:txBody>
      </p:sp>
      <p:cxnSp>
        <p:nvCxnSpPr>
          <p:cNvPr id="78" name="AutoShape 18"/>
          <p:cNvCxnSpPr>
            <a:cxnSpLocks noChangeShapeType="1"/>
            <a:stCxn id="7" idx="3"/>
            <a:endCxn id="8" idx="1"/>
          </p:cNvCxnSpPr>
          <p:nvPr/>
        </p:nvCxnSpPr>
        <p:spPr bwMode="gray">
          <a:xfrm>
            <a:off x="5038759" y="2532190"/>
            <a:ext cx="1373442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27126" y="354805"/>
            <a:ext cx="5819196" cy="487363"/>
          </a:xfrm>
        </p:spPr>
        <p:txBody>
          <a:bodyPr/>
          <a:lstStyle/>
          <a:p>
            <a:r>
              <a:rPr lang="zh-CN" altLang="en-US" sz="2000" dirty="0" smtClean="0"/>
              <a:t>任务</a:t>
            </a:r>
            <a:r>
              <a:rPr lang="en-US" altLang="zh-CN" sz="2000" dirty="0" smtClean="0"/>
              <a:t>1     </a:t>
            </a:r>
            <a:r>
              <a:rPr lang="zh-CN" altLang="en-US" sz="2000" dirty="0" smtClean="0"/>
              <a:t>使用</a:t>
            </a:r>
            <a:r>
              <a:rPr lang="en-US" altLang="zh-CN" sz="2000" dirty="0"/>
              <a:t>Management Studio</a:t>
            </a:r>
            <a:r>
              <a:rPr lang="zh-CN" altLang="en-US" sz="2000" dirty="0"/>
              <a:t>创建视图</a:t>
            </a:r>
            <a:r>
              <a:rPr lang="en-US" altLang="zh-CN" sz="2000" dirty="0" err="1"/>
              <a:t>View_student</a:t>
            </a:r>
            <a:r>
              <a:rPr lang="zh-CN" altLang="en-US" sz="2000" dirty="0"/>
              <a:t>来查询学生的学号、姓名和班级</a:t>
            </a:r>
            <a:r>
              <a:rPr lang="zh-CN" altLang="en-US" sz="2000" dirty="0" smtClean="0"/>
              <a:t>号</a:t>
            </a:r>
            <a:endParaRPr lang="zh-CN" altLang="en-US" sz="20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4191000" y="6459562"/>
            <a:ext cx="838200" cy="261938"/>
          </a:xfrm>
        </p:spPr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gray">
          <a:xfrm>
            <a:off x="2013938" y="1550680"/>
            <a:ext cx="6074205" cy="1035239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black">
          <a:xfrm>
            <a:off x="2731626" y="1648184"/>
            <a:ext cx="5182867" cy="8402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从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开始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菜单上选择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程  序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】|【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Microsoft SQL Server 2005】|【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 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Server Management Studio】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gray">
          <a:xfrm>
            <a:off x="2215032" y="1902607"/>
            <a:ext cx="501579" cy="331383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9" name="Picture 5" descr="DO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6720" y="1382483"/>
            <a:ext cx="1240643" cy="1240643"/>
          </a:xfrm>
          <a:prstGeom prst="rect">
            <a:avLst/>
          </a:prstGeom>
          <a:noFill/>
        </p:spPr>
      </p:pic>
      <p:sp>
        <p:nvSpPr>
          <p:cNvPr id="10" name="Text Box 7"/>
          <p:cNvSpPr txBox="1">
            <a:spLocks noChangeArrowheads="1"/>
          </p:cNvSpPr>
          <p:nvPr/>
        </p:nvSpPr>
        <p:spPr bwMode="black">
          <a:xfrm>
            <a:off x="764893" y="1802749"/>
            <a:ext cx="157042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sz="2000" dirty="0" smtClean="0"/>
              <a:t>1</a:t>
            </a:r>
            <a:endParaRPr lang="en-US" altLang="zh-CN" sz="2000" b="1" dirty="0">
              <a:ea typeface="宋体" pitchFamily="2" charset="-122"/>
            </a:endParaRPr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gray">
          <a:xfrm>
            <a:off x="2027126" y="2793776"/>
            <a:ext cx="6102007" cy="767658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black">
          <a:xfrm>
            <a:off x="2823938" y="2992939"/>
            <a:ext cx="470039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使用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【Windows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身份验证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建立连接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AutoShape 10"/>
          <p:cNvSpPr>
            <a:spLocks noChangeArrowheads="1"/>
          </p:cNvSpPr>
          <p:nvPr/>
        </p:nvSpPr>
        <p:spPr bwMode="gray">
          <a:xfrm>
            <a:off x="2233030" y="3015832"/>
            <a:ext cx="493112" cy="369961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4" name="Picture 11" descr="DP_circl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1689" y="2591152"/>
            <a:ext cx="1219319" cy="1219319"/>
          </a:xfrm>
          <a:prstGeom prst="rect">
            <a:avLst/>
          </a:prstGeom>
          <a:noFill/>
        </p:spPr>
      </p:pic>
      <p:sp>
        <p:nvSpPr>
          <p:cNvPr id="15" name="Text Box 12"/>
          <p:cNvSpPr txBox="1">
            <a:spLocks noChangeArrowheads="1"/>
          </p:cNvSpPr>
          <p:nvPr/>
        </p:nvSpPr>
        <p:spPr bwMode="black">
          <a:xfrm>
            <a:off x="752525" y="3000757"/>
            <a:ext cx="154391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altLang="zh-CN" sz="2000" dirty="0" smtClean="0"/>
              <a:t>2</a:t>
            </a:r>
            <a:endParaRPr lang="en-US" altLang="zh-CN" sz="2000" b="1" dirty="0">
              <a:ea typeface="宋体" pitchFamily="2" charset="-122"/>
            </a:endParaRPr>
          </a:p>
        </p:txBody>
      </p:sp>
      <p:sp>
        <p:nvSpPr>
          <p:cNvPr id="16" name="AutoShape 2"/>
          <p:cNvSpPr>
            <a:spLocks noChangeArrowheads="1"/>
          </p:cNvSpPr>
          <p:nvPr/>
        </p:nvSpPr>
        <p:spPr bwMode="gray">
          <a:xfrm>
            <a:off x="1945766" y="3935642"/>
            <a:ext cx="6074205" cy="977714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black">
          <a:xfrm>
            <a:off x="2663455" y="4130651"/>
            <a:ext cx="5182867" cy="5909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对象资源管理器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中，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双击“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Student”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数据库，展开数据库节点。</a:t>
            </a:r>
          </a:p>
        </p:txBody>
      </p:sp>
      <p:sp>
        <p:nvSpPr>
          <p:cNvPr id="18" name="AutoShape 4"/>
          <p:cNvSpPr>
            <a:spLocks noChangeArrowheads="1"/>
          </p:cNvSpPr>
          <p:nvPr/>
        </p:nvSpPr>
        <p:spPr bwMode="gray">
          <a:xfrm>
            <a:off x="2147363" y="4224444"/>
            <a:ext cx="501579" cy="331383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9" name="Picture 5" descr="DO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4171" y="3850505"/>
            <a:ext cx="1240643" cy="1240643"/>
          </a:xfrm>
          <a:prstGeom prst="rect">
            <a:avLst/>
          </a:prstGeom>
          <a:noFill/>
        </p:spPr>
      </p:pic>
      <p:sp>
        <p:nvSpPr>
          <p:cNvPr id="20" name="Text Box 7"/>
          <p:cNvSpPr txBox="1">
            <a:spLocks noChangeArrowheads="1"/>
          </p:cNvSpPr>
          <p:nvPr/>
        </p:nvSpPr>
        <p:spPr bwMode="black">
          <a:xfrm>
            <a:off x="761743" y="4224444"/>
            <a:ext cx="157042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altLang="zh-CN" sz="2000" dirty="0" smtClean="0"/>
              <a:t>3</a:t>
            </a:r>
            <a:endParaRPr lang="en-US" altLang="zh-CN" sz="2000" b="1" dirty="0">
              <a:ea typeface="宋体" pitchFamily="2" charset="-122"/>
            </a:endParaRPr>
          </a:p>
        </p:txBody>
      </p:sp>
      <p:sp>
        <p:nvSpPr>
          <p:cNvPr id="21" name="AutoShape 8"/>
          <p:cNvSpPr>
            <a:spLocks noChangeArrowheads="1"/>
          </p:cNvSpPr>
          <p:nvPr/>
        </p:nvSpPr>
        <p:spPr bwMode="gray">
          <a:xfrm>
            <a:off x="1892097" y="5288495"/>
            <a:ext cx="6102007" cy="1026249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black">
          <a:xfrm>
            <a:off x="2702210" y="5465933"/>
            <a:ext cx="4700390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右键单击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视图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节点，然后从快捷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菜单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中选择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添加新视图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" name="AutoShape 10"/>
          <p:cNvSpPr>
            <a:spLocks noChangeArrowheads="1"/>
          </p:cNvSpPr>
          <p:nvPr/>
        </p:nvSpPr>
        <p:spPr bwMode="gray">
          <a:xfrm>
            <a:off x="2144476" y="5616638"/>
            <a:ext cx="493112" cy="369961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5" name="Picture 11" descr="DP_circl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4292" y="5235902"/>
            <a:ext cx="1219319" cy="1219319"/>
          </a:xfrm>
          <a:prstGeom prst="rect">
            <a:avLst/>
          </a:prstGeom>
          <a:noFill/>
        </p:spPr>
      </p:pic>
      <p:sp>
        <p:nvSpPr>
          <p:cNvPr id="26" name="Text Box 12"/>
          <p:cNvSpPr txBox="1">
            <a:spLocks noChangeArrowheads="1"/>
          </p:cNvSpPr>
          <p:nvPr/>
        </p:nvSpPr>
        <p:spPr bwMode="black">
          <a:xfrm>
            <a:off x="762383" y="5601564"/>
            <a:ext cx="154391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altLang="zh-CN" sz="2000" dirty="0" smtClean="0"/>
              <a:t>4</a:t>
            </a:r>
            <a:endParaRPr lang="en-US" altLang="zh-CN" sz="2000" b="1" dirty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Default Design 2">
      <a:dk1>
        <a:srgbClr val="000000"/>
      </a:dk1>
      <a:lt1>
        <a:srgbClr val="FFFFFF"/>
      </a:lt1>
      <a:dk2>
        <a:srgbClr val="003399"/>
      </a:dk2>
      <a:lt2>
        <a:srgbClr val="C0C0C0"/>
      </a:lt2>
      <a:accent1>
        <a:srgbClr val="5E9CDA"/>
      </a:accent1>
      <a:accent2>
        <a:srgbClr val="93C052"/>
      </a:accent2>
      <a:accent3>
        <a:srgbClr val="FFFFFF"/>
      </a:accent3>
      <a:accent4>
        <a:srgbClr val="000000"/>
      </a:accent4>
      <a:accent5>
        <a:srgbClr val="B6CBEA"/>
      </a:accent5>
      <a:accent6>
        <a:srgbClr val="85AE49"/>
      </a:accent6>
      <a:hlink>
        <a:srgbClr val="FF9933"/>
      </a:hlink>
      <a:folHlink>
        <a:srgbClr val="855ADA"/>
      </a:folHlink>
    </a:clrScheme>
    <a:fontScheme name="沉稳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142288"/>
        </a:dk2>
        <a:lt2>
          <a:srgbClr val="C0C0C0"/>
        </a:lt2>
        <a:accent1>
          <a:srgbClr val="39998E"/>
        </a:accent1>
        <a:accent2>
          <a:srgbClr val="14CAEE"/>
        </a:accent2>
        <a:accent3>
          <a:srgbClr val="FFFFFF"/>
        </a:accent3>
        <a:accent4>
          <a:srgbClr val="000000"/>
        </a:accent4>
        <a:accent5>
          <a:srgbClr val="AECAC6"/>
        </a:accent5>
        <a:accent6>
          <a:srgbClr val="11B7D8"/>
        </a:accent6>
        <a:hlink>
          <a:srgbClr val="8963E9"/>
        </a:hlink>
        <a:folHlink>
          <a:srgbClr val="3067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3399"/>
        </a:dk2>
        <a:lt2>
          <a:srgbClr val="C0C0C0"/>
        </a:lt2>
        <a:accent1>
          <a:srgbClr val="5E9CDA"/>
        </a:accent1>
        <a:accent2>
          <a:srgbClr val="93C052"/>
        </a:accent2>
        <a:accent3>
          <a:srgbClr val="FFFFFF"/>
        </a:accent3>
        <a:accent4>
          <a:srgbClr val="000000"/>
        </a:accent4>
        <a:accent5>
          <a:srgbClr val="B6CBEA"/>
        </a:accent5>
        <a:accent6>
          <a:srgbClr val="85AE49"/>
        </a:accent6>
        <a:hlink>
          <a:srgbClr val="FF9933"/>
        </a:hlink>
        <a:folHlink>
          <a:srgbClr val="855AD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124458"/>
        </a:dk2>
        <a:lt2>
          <a:srgbClr val="C0C0C0"/>
        </a:lt2>
        <a:accent1>
          <a:srgbClr val="98C13D"/>
        </a:accent1>
        <a:accent2>
          <a:srgbClr val="40BAD2"/>
        </a:accent2>
        <a:accent3>
          <a:srgbClr val="FFFFFF"/>
        </a:accent3>
        <a:accent4>
          <a:srgbClr val="000000"/>
        </a:accent4>
        <a:accent5>
          <a:srgbClr val="CADDAF"/>
        </a:accent5>
        <a:accent6>
          <a:srgbClr val="39A8BE"/>
        </a:accent6>
        <a:hlink>
          <a:srgbClr val="715EE6"/>
        </a:hlink>
        <a:folHlink>
          <a:srgbClr val="238DD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3182</TotalTime>
  <Words>3400</Words>
  <Application>Microsoft Office PowerPoint</Application>
  <PresentationFormat>全屏显示(4:3)</PresentationFormat>
  <Paragraphs>401</Paragraphs>
  <Slides>49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0" baseType="lpstr">
      <vt:lpstr>主题1</vt:lpstr>
      <vt:lpstr>学习情境8     使用视图</vt:lpstr>
      <vt:lpstr>情境描述</vt:lpstr>
      <vt:lpstr>技能目标</vt:lpstr>
      <vt:lpstr>学习情境划分</vt:lpstr>
      <vt:lpstr>学习子情境8.1  创建与学生信息有关的视图</vt:lpstr>
      <vt:lpstr>技能目标</vt:lpstr>
      <vt:lpstr>工作任务</vt:lpstr>
      <vt:lpstr>任务实施</vt:lpstr>
      <vt:lpstr>任务1     使用Management Studio创建视图View_student来查询学生的学号、姓名和班级号</vt:lpstr>
      <vt:lpstr>任务1（续）</vt:lpstr>
      <vt:lpstr>任务1（续）</vt:lpstr>
      <vt:lpstr>任务1（续）</vt:lpstr>
      <vt:lpstr>任务1（续）</vt:lpstr>
      <vt:lpstr>任务1（续）</vt:lpstr>
      <vt:lpstr>任务1（续）</vt:lpstr>
      <vt:lpstr>任务1（续）</vt:lpstr>
      <vt:lpstr>任务2</vt:lpstr>
      <vt:lpstr>任务3   查看视图View_student的依赖关系及属性，将其重命名为View_student1</vt:lpstr>
      <vt:lpstr>任务3(续)</vt:lpstr>
      <vt:lpstr>任务3（续）</vt:lpstr>
      <vt:lpstr>学习子情境 8.2   创建与课程信息有关的视图</vt:lpstr>
      <vt:lpstr>技能目标</vt:lpstr>
      <vt:lpstr>工作任务</vt:lpstr>
      <vt:lpstr>任务实施</vt:lpstr>
      <vt:lpstr>任务1    使用T-SQL语句，创建视图View_course 来查询所有大于等于2学分的课程名</vt:lpstr>
      <vt:lpstr>任务2</vt:lpstr>
      <vt:lpstr>任务2    (续)</vt:lpstr>
      <vt:lpstr>任务2    (续)</vt:lpstr>
      <vt:lpstr>任务2    (续)</vt:lpstr>
      <vt:lpstr>任务3  使用T-SQL语句，修改视图View_course使   其用于查询  所有课程的课程名和学分</vt:lpstr>
      <vt:lpstr>任务3    (续)</vt:lpstr>
      <vt:lpstr>任务4</vt:lpstr>
      <vt:lpstr>任务4（续）</vt:lpstr>
      <vt:lpstr>任务4（续）</vt:lpstr>
      <vt:lpstr>任务5  使用T-SQL语句，删除视图View_course  </vt:lpstr>
      <vt:lpstr>学习子情境 8.3   创建综合视图</vt:lpstr>
      <vt:lpstr>工作任务</vt:lpstr>
      <vt:lpstr>任务实施</vt:lpstr>
      <vt:lpstr>任务1</vt:lpstr>
      <vt:lpstr>任务1（续）</vt:lpstr>
      <vt:lpstr>任务1（续）</vt:lpstr>
      <vt:lpstr>任务2</vt:lpstr>
      <vt:lpstr>任务2 （续）</vt:lpstr>
      <vt:lpstr>任务2 （续）</vt:lpstr>
      <vt:lpstr>任务2 （续）</vt:lpstr>
      <vt:lpstr>任务2 （续）</vt:lpstr>
      <vt:lpstr>任务3</vt:lpstr>
      <vt:lpstr>任务4   通过视图View_score将学号为11001的           同学的电子商务基础课程的成绩改为90分</vt:lpstr>
      <vt:lpstr>任务4  （续）</vt:lpstr>
    </vt:vector>
  </TitlesOfParts>
  <Company>Lenovo (Beijing) Limited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  关系数据库概述</dc:title>
  <dc:creator>Lenovo User</dc:creator>
  <cp:lastModifiedBy>admin</cp:lastModifiedBy>
  <cp:revision>387</cp:revision>
  <dcterms:created xsi:type="dcterms:W3CDTF">2007-10-24T11:33:37Z</dcterms:created>
  <dcterms:modified xsi:type="dcterms:W3CDTF">2012-08-26T09:18:20Z</dcterms:modified>
</cp:coreProperties>
</file>