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440" r:id="rId4"/>
    <p:sldId id="441" r:id="rId5"/>
    <p:sldId id="442" r:id="rId6"/>
    <p:sldId id="443" r:id="rId7"/>
    <p:sldId id="444" r:id="rId8"/>
    <p:sldId id="445" r:id="rId9"/>
    <p:sldId id="446" r:id="rId10"/>
    <p:sldId id="447" r:id="rId11"/>
    <p:sldId id="448" r:id="rId12"/>
    <p:sldId id="449" r:id="rId13"/>
    <p:sldId id="450" r:id="rId14"/>
    <p:sldId id="451" r:id="rId15"/>
    <p:sldId id="452" r:id="rId16"/>
    <p:sldId id="453" r:id="rId17"/>
    <p:sldId id="454" r:id="rId18"/>
    <p:sldId id="455" r:id="rId19"/>
    <p:sldId id="456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5F959-BDA8-42C9-9660-9B7FE37CF489}" type="slidenum">
              <a:rPr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5229" y="222548"/>
            <a:ext cx="6534705" cy="6477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8955" y="1268095"/>
            <a:ext cx="8157210" cy="5256530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11646-68B9-467C-AC55-B59D6BE76929}" type="slidenum">
              <a:rPr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87624" y="188893"/>
            <a:ext cx="6737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 smtClean="0">
                <a:sym typeface="华文中宋" pitchFamily="2" charset="-122"/>
              </a:rPr>
              <a:t>单击此处编辑母版标题样式</a:t>
            </a:r>
            <a:endParaRPr lang="zh-CN" altLang="en-US" dirty="0" smtClean="0">
              <a:sym typeface="华文中宋" pitchFamily="2" charset="-122"/>
            </a:endParaRP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539552" y="1052736"/>
            <a:ext cx="799288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 smtClean="0">
                <a:sym typeface="Calibri" panose="020F0502020204030204" charset="0"/>
              </a:rPr>
              <a:t>单击此处编辑母版标题样式</a:t>
            </a:r>
            <a:endParaRPr lang="zh-CN" altLang="en-US" dirty="0" smtClean="0">
              <a:sym typeface="Calibri" panose="020F0502020204030204" charset="0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anchor="ctr"/>
          <a:lstStyle>
            <a:lvl1pPr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微软雅黑" panose="020B0503020204020204" charset="-122"/>
                <a:ea typeface="宋体" panose="02010600030101010101" pitchFamily="2" charset="-122"/>
                <a:sym typeface="微软雅黑" panose="020B050302020402020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Calibri" panose="020F0502020204030204" charset="0"/>
                <a:cs typeface="Calibri" panose="020F0502020204030204" charset="0"/>
                <a:sym typeface="Calibri" panose="020F050202020403020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/>
          </a:p>
        </p:txBody>
      </p:sp>
      <p:sp>
        <p:nvSpPr>
          <p:cNvPr id="205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 smtClean="0">
                <a:solidFill>
                  <a:srgbClr val="898989"/>
                </a:solidFill>
                <a:latin typeface="微软雅黑" panose="020B0503020204020204" charset="-122"/>
                <a:sym typeface="微软雅黑" panose="020B050302020402020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49B110-1728-47C6-B082-304D17FF2B0E}" type="slidenum">
              <a:rPr altLang="en-US"/>
            </a:fld>
            <a:endParaRPr lang="zh-CN" altLang="en-US"/>
          </a:p>
        </p:txBody>
      </p:sp>
      <p:pic>
        <p:nvPicPr>
          <p:cNvPr id="1032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00" y="6492874"/>
            <a:ext cx="2413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2065"/>
            <a:ext cx="1050290" cy="920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flipV="1">
            <a:off x="1056005" y="824230"/>
            <a:ext cx="5908675" cy="838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宋体" panose="02010600030101010101" pitchFamily="2" charset="-122"/>
          <a:ea typeface="宋体" panose="02010600030101010101" pitchFamily="2" charset="-122"/>
          <a:cs typeface="+mj-cs"/>
          <a:sym typeface="宋体" panose="02010600030101010101" pitchFamily="2" charset="-122"/>
        </a:defRPr>
      </a:lvl1pPr>
      <a:lvl2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>
          <a:solidFill>
            <a:schemeClr val="tx1"/>
          </a:solidFill>
          <a:latin typeface="华文细黑" pitchFamily="2" charset="-122"/>
          <a:ea typeface="华文细黑" pitchFamily="2" charset="-122"/>
          <a:sym typeface="华文中宋" pitchFamily="2" charset="-122"/>
        </a:defRPr>
      </a:lvl2pPr>
      <a:lvl3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>
          <a:solidFill>
            <a:schemeClr val="tx1"/>
          </a:solidFill>
          <a:latin typeface="华文细黑" pitchFamily="2" charset="-122"/>
          <a:ea typeface="华文细黑" pitchFamily="2" charset="-122"/>
          <a:sym typeface="华文中宋" pitchFamily="2" charset="-122"/>
        </a:defRPr>
      </a:lvl3pPr>
      <a:lvl4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>
          <a:solidFill>
            <a:schemeClr val="tx1"/>
          </a:solidFill>
          <a:latin typeface="华文细黑" pitchFamily="2" charset="-122"/>
          <a:ea typeface="华文细黑" pitchFamily="2" charset="-122"/>
          <a:sym typeface="华文中宋" pitchFamily="2" charset="-122"/>
        </a:defRPr>
      </a:lvl4pPr>
      <a:lvl5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>
          <a:solidFill>
            <a:schemeClr val="tx1"/>
          </a:solidFill>
          <a:latin typeface="华文细黑" pitchFamily="2" charset="-122"/>
          <a:ea typeface="华文细黑" pitchFamily="2" charset="-122"/>
          <a:sym typeface="华文中宋" pitchFamily="2" charset="-122"/>
        </a:defRPr>
      </a:lvl5pPr>
      <a:lvl6pPr marL="457200"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400" b="1">
          <a:solidFill>
            <a:srgbClr val="660066"/>
          </a:solidFill>
          <a:latin typeface="Arial" panose="020B0604020202020204" pitchFamily="34" charset="0"/>
          <a:ea typeface="宋体" panose="02010600030101010101" pitchFamily="2" charset="-122"/>
          <a:sym typeface="华文中宋" pitchFamily="2" charset="-122"/>
        </a:defRPr>
      </a:lvl6pPr>
      <a:lvl7pPr marL="914400"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400" b="1">
          <a:solidFill>
            <a:srgbClr val="660066"/>
          </a:solidFill>
          <a:latin typeface="Arial" panose="020B0604020202020204" pitchFamily="34" charset="0"/>
          <a:ea typeface="宋体" panose="02010600030101010101" pitchFamily="2" charset="-122"/>
          <a:sym typeface="华文中宋" pitchFamily="2" charset="-122"/>
        </a:defRPr>
      </a:lvl7pPr>
      <a:lvl8pPr marL="1371600"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400" b="1">
          <a:solidFill>
            <a:srgbClr val="660066"/>
          </a:solidFill>
          <a:latin typeface="Arial" panose="020B0604020202020204" pitchFamily="34" charset="0"/>
          <a:ea typeface="宋体" panose="02010600030101010101" pitchFamily="2" charset="-122"/>
          <a:sym typeface="华文中宋" pitchFamily="2" charset="-122"/>
        </a:defRPr>
      </a:lvl8pPr>
      <a:lvl9pPr marL="1828800"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400" b="1">
          <a:solidFill>
            <a:srgbClr val="660066"/>
          </a:solidFill>
          <a:latin typeface="Arial" panose="020B0604020202020204" pitchFamily="34" charset="0"/>
          <a:ea typeface="宋体" panose="02010600030101010101" pitchFamily="2" charset="-122"/>
          <a:sym typeface="华文中宋" pitchFamily="2" charset="-122"/>
        </a:defRPr>
      </a:lvl9pPr>
    </p:titleStyle>
    <p:bodyStyle>
      <a:lvl1pPr marL="342900" indent="-342900" algn="just" defTabSz="0" rtl="0" eaLnBrk="0" fontAlgn="base" hangingPunct="0">
        <a:lnSpc>
          <a:spcPct val="135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742950" lvl="1" indent="-28575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2pPr>
      <a:lvl3pPr marL="1143000" lvl="2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3pPr>
      <a:lvl4pPr marL="1600200" lvl="3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4pPr>
      <a:lvl5pPr marL="2057400" lvl="4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5pPr>
      <a:lvl6pPr marL="2514600" lvl="5" indent="-228600" algn="l" defTabSz="0" eaLnBrk="0" fontAlgn="base" latinLnBrk="0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6pPr>
      <a:lvl7pPr marL="2971800" lvl="6" indent="-228600" algn="l" defTabSz="0" eaLnBrk="0" fontAlgn="base" latinLnBrk="0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7pPr>
      <a:lvl8pPr marL="3429000" lvl="7" indent="-228600" algn="l" defTabSz="0" eaLnBrk="0" fontAlgn="base" latinLnBrk="0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8pPr>
      <a:lvl9pPr marL="3886200" lvl="8" indent="-228600" algn="l" defTabSz="0" eaLnBrk="0" fontAlgn="base" latinLnBrk="0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图片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810" y="-1905"/>
            <a:ext cx="9138920" cy="685736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16710" y="2458720"/>
            <a:ext cx="684720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zh-CN" altLang="en-US" sz="440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第十一章   中国企业的国际化经营</a:t>
            </a:r>
            <a:endParaRPr lang="zh-CN" altLang="en-US" sz="440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中国企业国际化经营的发展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(二)中国境外投资的基本特征</a:t>
            </a:r>
            <a:endParaRPr lang="zh-CN" altLang="en-US"/>
          </a:p>
          <a:p>
            <a:r>
              <a:rPr lang="zh-CN" altLang="en-US"/>
              <a:t>1.投资领域趋于多元化,但以租赁和商务服务业、批发零售、采矿和制造业以及信息传输、软件和信息技术服务业为主</a:t>
            </a:r>
            <a:endParaRPr lang="zh-CN" altLang="en-US"/>
          </a:p>
          <a:p>
            <a:r>
              <a:rPr lang="zh-CN" altLang="en-US"/>
              <a:t>2.多元化投资格局逐渐形成,但集中性特征明显</a:t>
            </a:r>
            <a:endParaRPr lang="zh-CN" altLang="en-US"/>
          </a:p>
          <a:p>
            <a:r>
              <a:rPr lang="zh-CN" altLang="en-US"/>
              <a:t>3.投资形式以合资经营与新建为主,但并购交易开始迅速增加</a:t>
            </a:r>
            <a:endParaRPr lang="zh-CN" altLang="en-US"/>
          </a:p>
          <a:p>
            <a:r>
              <a:rPr lang="zh-CN" altLang="en-US"/>
              <a:t>4.对外承包工程新签大项目多,带动出口作用明显</a:t>
            </a:r>
            <a:endParaRPr lang="zh-CN" altLang="en-US"/>
          </a:p>
          <a:p>
            <a:r>
              <a:rPr lang="zh-CN" altLang="en-US"/>
              <a:t>5.境外经贸合作区建设成效显著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中国企业国际化经营的作用分析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一、推动企业对国际市场的有效开拓</a:t>
            </a:r>
            <a:endParaRPr lang="zh-CN" altLang="en-US"/>
          </a:p>
          <a:p>
            <a:r>
              <a:rPr lang="zh-CN" altLang="en-US"/>
              <a:t>国际化经营推动了中国企业对国际市场的有效开拓。企业通过对外贸易,直接以国际市场需求为导向,按国际标准和国外客户需求组织生产,促进了出口的增长和市场的扩大。</a:t>
            </a:r>
            <a:endParaRPr lang="zh-CN" altLang="en-US"/>
          </a:p>
          <a:p>
            <a:r>
              <a:rPr lang="zh-CN" altLang="en-US"/>
              <a:t>20世纪90年代以来,随着贸易保护主义势力的抬头和区域经济一体化趋势的增强,各种关税和非关税壁垒已成为我国商品出口的重大障碍,因此,利用境外直接投资带动原材料、机器设备与零部件的出口,甚至带动服务业的出口,就具有特别重要的意义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中国企业国际化经营的作用分析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二、促进企业的技术进步</a:t>
            </a:r>
            <a:endParaRPr lang="zh-CN" altLang="en-US"/>
          </a:p>
          <a:p>
            <a:r>
              <a:rPr lang="zh-CN" altLang="en-US"/>
              <a:t>具有自营进出口权的生产企业面对国际市场,能直接感受到来自国际市场的压力,这种压力敦促着企业不断进行新产品开发与产品结构的调整,从而提高产品的档次和国际竞争力。</a:t>
            </a:r>
            <a:endParaRPr lang="zh-CN" altLang="en-US"/>
          </a:p>
          <a:p>
            <a:r>
              <a:rPr lang="zh-CN" altLang="en-US"/>
              <a:t>如果企业与具有先进技术设备的当地企业建立技术密集型合资企业,还可以通过直接参与生产经营与研究开发,就地吸收、消化在国内三资企业中难以获得的先进技术与管理经验,并反馈、转移至国内母公司。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中国企业国际化经营的作用分析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三、推动企业经营机制的转换</a:t>
            </a:r>
            <a:endParaRPr lang="zh-CN" altLang="en-US"/>
          </a:p>
          <a:p>
            <a:r>
              <a:rPr lang="zh-CN" altLang="en-US"/>
              <a:t>国际化经营是促进企业转变经营机制、调整结构、优化资源配置、提高效率的重要途径。企业通过出口方式参与国际竞争,国际市场的压力敦促着企业转变经营机制,不断提高自身的技术与管理水平,不断进行产品的升级换代,提高国际竞争力。</a:t>
            </a:r>
            <a:endParaRPr lang="zh-CN" altLang="en-US"/>
          </a:p>
          <a:p>
            <a:r>
              <a:rPr lang="zh-CN" altLang="en-US"/>
              <a:t>显然,企业国际竞争力的提高会更有力地推动企业经营机制的改革与转换,加速现代企业制度的建立与完善。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中国企业国际化经营的作用分析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四、培养了一批国际经营人才</a:t>
            </a:r>
            <a:endParaRPr lang="zh-CN" altLang="en-US"/>
          </a:p>
          <a:p>
            <a:r>
              <a:rPr lang="zh-CN" altLang="en-US"/>
              <a:t>企业从事国际化经营,培养和造就了一大批国际经营人才。具有自营进出口权的生产企业,从过去的间接出口转变为直接出口,直接介入国际业务,培养出了一大批既懂产品,又掌握熟练的营销技巧和经验、具有稳定业务渠道的业务人员。</a:t>
            </a:r>
            <a:endParaRPr lang="zh-CN" altLang="en-US"/>
          </a:p>
          <a:p>
            <a:r>
              <a:rPr lang="zh-CN" altLang="en-US"/>
              <a:t>在实践中锻炼和培养人才的同时,这些企业为了在竞争中掌握主动,又都把人才培养作为一个战略问题予以高度重视,将人才培养纳入企业的发展战略,建立人才培养的有效机制,更为国际经营人才的成长营造了良好的发展空间。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中国企业国际化经营战略研究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一、利用外资与国际化经营</a:t>
            </a:r>
            <a:endParaRPr lang="zh-CN" altLang="en-US"/>
          </a:p>
          <a:p>
            <a:r>
              <a:rPr lang="zh-CN" altLang="en-US"/>
              <a:t>从表面上看,利用外资与国际化经营涉及资金一正一反的流动,二者是对立的,但实际上,“引进来”是为了更好地“走出去”,“走出去”也是为了更好地“引进来”,二者在理论和实践上都是对立统一的整体,都对一国企业的国际化发挥着重要的作用。</a:t>
            </a:r>
            <a:endParaRPr lang="zh-CN" altLang="en-US"/>
          </a:p>
          <a:p>
            <a:r>
              <a:rPr lang="zh-CN" altLang="en-US"/>
              <a:t>总之,应当转变把对外投资看成是简单的资金输出的观点,而应将对外投资与吸收外资有机地结合起来,才能更高水平与更深层次地对外开放与参与国际分工,得到更大的经济和社会利益,有利于我国整体经济实力的提高。</a:t>
            </a:r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中国企业国际化经营战略研究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二、中国企业国际化经营的战略分析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(一)经营主体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(二)经营方式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(三)行业选择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(四)区位选择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(五)技术选择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(六)人才培养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中国企业国际化经营战略研究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三、中国企业国际化经营的管理体制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(一)制定总体发展规划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(二)建立、健全境外投资法规体系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(三)加强对境外投资的管理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(四)建立与完善境外投资支持与服务体系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(五)赋予境外企业更多的经营自主权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(六)改革境外企业的人事管理制度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21" name="Group 2"/>
          <p:cNvGrpSpPr/>
          <p:nvPr/>
        </p:nvGrpSpPr>
        <p:grpSpPr bwMode="auto">
          <a:xfrm>
            <a:off x="1696085" y="2529840"/>
            <a:ext cx="6322060" cy="647065"/>
            <a:chOff x="0" y="0"/>
            <a:chExt cx="8840" cy="1019"/>
          </a:xfrm>
        </p:grpSpPr>
        <p:sp>
          <p:nvSpPr>
            <p:cNvPr id="22" name="矩形 1"/>
            <p:cNvSpPr>
              <a:spLocks noChangeArrowheads="1"/>
            </p:cNvSpPr>
            <p:nvPr/>
          </p:nvSpPr>
          <p:spPr bwMode="auto">
            <a:xfrm>
              <a:off x="0" y="0"/>
              <a:ext cx="8840" cy="1019"/>
            </a:xfrm>
            <a:prstGeom prst="rect">
              <a:avLst/>
            </a:prstGeom>
            <a:solidFill>
              <a:srgbClr val="076F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3" name="Group 4"/>
            <p:cNvGrpSpPr/>
            <p:nvPr/>
          </p:nvGrpSpPr>
          <p:grpSpPr bwMode="auto">
            <a:xfrm>
              <a:off x="108" y="36"/>
              <a:ext cx="8673" cy="981"/>
              <a:chOff x="0" y="0"/>
              <a:chExt cx="8673" cy="981"/>
            </a:xfrm>
          </p:grpSpPr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21" t="28023" r="18097" b="53534"/>
              <a:stretch>
                <a:fillRect/>
              </a:stretch>
            </p:blipFill>
            <p:spPr bwMode="auto">
              <a:xfrm rot="10800000">
                <a:off x="6422" y="0"/>
                <a:ext cx="2251" cy="9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5" name="TextBox 2"/>
              <p:cNvSpPr>
                <a:spLocks noChangeArrowheads="1"/>
              </p:cNvSpPr>
              <p:nvPr/>
            </p:nvSpPr>
            <p:spPr bwMode="auto">
              <a:xfrm>
                <a:off x="0" y="193"/>
                <a:ext cx="8669" cy="6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sz="2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第一节　中国企业国际化经营的必要性与可能性</a:t>
                </a:r>
                <a:endParaRPr sz="2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26" name="直接连接符 18"/>
          <p:cNvSpPr>
            <a:spLocks noChangeShapeType="1"/>
          </p:cNvSpPr>
          <p:nvPr/>
        </p:nvSpPr>
        <p:spPr bwMode="auto">
          <a:xfrm>
            <a:off x="1405086" y="1447378"/>
            <a:ext cx="1588" cy="4933950"/>
          </a:xfrm>
          <a:prstGeom prst="line">
            <a:avLst/>
          </a:prstGeom>
          <a:noFill/>
          <a:ln w="9525" cap="flat" cmpd="sng">
            <a:solidFill>
              <a:srgbClr val="076F8B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TextBox 19"/>
          <p:cNvSpPr>
            <a:spLocks noChangeArrowheads="1"/>
          </p:cNvSpPr>
          <p:nvPr/>
        </p:nvSpPr>
        <p:spPr bwMode="auto">
          <a:xfrm>
            <a:off x="541169" y="5193878"/>
            <a:ext cx="503237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76F8B"/>
                </a:solidFill>
                <a:latin typeface="方正宋黑简体" panose="02000000000000000000" pitchFamily="1" charset="-122"/>
                <a:ea typeface="方正宋黑简体" panose="02000000000000000000" pitchFamily="1" charset="-122"/>
                <a:sym typeface="方正宋黑简体" panose="02000000000000000000" pitchFamily="1" charset="-122"/>
              </a:rPr>
              <a:t>目录</a:t>
            </a:r>
            <a:endParaRPr lang="zh-CN" altLang="en-US"/>
          </a:p>
        </p:txBody>
      </p:sp>
      <p:grpSp>
        <p:nvGrpSpPr>
          <p:cNvPr id="28" name="Group 9"/>
          <p:cNvGrpSpPr/>
          <p:nvPr/>
        </p:nvGrpSpPr>
        <p:grpSpPr bwMode="auto">
          <a:xfrm>
            <a:off x="1692910" y="3319145"/>
            <a:ext cx="6322060" cy="646430"/>
            <a:chOff x="0" y="0"/>
            <a:chExt cx="8840" cy="1019"/>
          </a:xfrm>
        </p:grpSpPr>
        <p:sp>
          <p:nvSpPr>
            <p:cNvPr id="29" name="矩形 1"/>
            <p:cNvSpPr>
              <a:spLocks noChangeArrowheads="1"/>
            </p:cNvSpPr>
            <p:nvPr/>
          </p:nvSpPr>
          <p:spPr bwMode="auto">
            <a:xfrm>
              <a:off x="0" y="0"/>
              <a:ext cx="8840" cy="1019"/>
            </a:xfrm>
            <a:prstGeom prst="rect">
              <a:avLst/>
            </a:prstGeom>
            <a:solidFill>
              <a:srgbClr val="076F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30" name="Group 11"/>
            <p:cNvGrpSpPr/>
            <p:nvPr/>
          </p:nvGrpSpPr>
          <p:grpSpPr bwMode="auto">
            <a:xfrm>
              <a:off x="108" y="36"/>
              <a:ext cx="8673" cy="981"/>
              <a:chOff x="0" y="0"/>
              <a:chExt cx="8673" cy="981"/>
            </a:xfrm>
          </p:grpSpPr>
          <p:pic>
            <p:nvPicPr>
              <p:cNvPr id="31" name="Picture 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21" t="28023" r="18097" b="53534"/>
              <a:stretch>
                <a:fillRect/>
              </a:stretch>
            </p:blipFill>
            <p:spPr bwMode="auto">
              <a:xfrm rot="10800000">
                <a:off x="6422" y="0"/>
                <a:ext cx="2251" cy="9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2" name="TextBox 2"/>
              <p:cNvSpPr>
                <a:spLocks noChangeArrowheads="1"/>
              </p:cNvSpPr>
              <p:nvPr/>
            </p:nvSpPr>
            <p:spPr bwMode="auto">
              <a:xfrm>
                <a:off x="0" y="193"/>
                <a:ext cx="8260" cy="6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sz="2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第二节　中国企业国际化经营的发展</a:t>
                </a:r>
                <a:endParaRPr sz="2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grpSp>
        <p:nvGrpSpPr>
          <p:cNvPr id="33" name="Group 14"/>
          <p:cNvGrpSpPr/>
          <p:nvPr/>
        </p:nvGrpSpPr>
        <p:grpSpPr bwMode="auto">
          <a:xfrm>
            <a:off x="1692910" y="4110990"/>
            <a:ext cx="6322060" cy="648416"/>
            <a:chOff x="0" y="0"/>
            <a:chExt cx="8840" cy="1019"/>
          </a:xfrm>
        </p:grpSpPr>
        <p:sp>
          <p:nvSpPr>
            <p:cNvPr id="34" name="矩形 1"/>
            <p:cNvSpPr>
              <a:spLocks noChangeArrowheads="1"/>
            </p:cNvSpPr>
            <p:nvPr/>
          </p:nvSpPr>
          <p:spPr bwMode="auto">
            <a:xfrm>
              <a:off x="0" y="0"/>
              <a:ext cx="8840" cy="1019"/>
            </a:xfrm>
            <a:prstGeom prst="rect">
              <a:avLst/>
            </a:prstGeom>
            <a:solidFill>
              <a:srgbClr val="076F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35" name="Group 16"/>
            <p:cNvGrpSpPr/>
            <p:nvPr/>
          </p:nvGrpSpPr>
          <p:grpSpPr bwMode="auto">
            <a:xfrm>
              <a:off x="108" y="36"/>
              <a:ext cx="8673" cy="981"/>
              <a:chOff x="0" y="0"/>
              <a:chExt cx="8673" cy="981"/>
            </a:xfrm>
          </p:grpSpPr>
          <p:pic>
            <p:nvPicPr>
              <p:cNvPr id="36" name="Picture 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21" t="28023" r="18097" b="53534"/>
              <a:stretch>
                <a:fillRect/>
              </a:stretch>
            </p:blipFill>
            <p:spPr bwMode="auto">
              <a:xfrm rot="10800000">
                <a:off x="6422" y="0"/>
                <a:ext cx="2251" cy="9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TextBox 2"/>
              <p:cNvSpPr>
                <a:spLocks noChangeArrowheads="1"/>
              </p:cNvSpPr>
              <p:nvPr/>
            </p:nvSpPr>
            <p:spPr bwMode="auto">
              <a:xfrm>
                <a:off x="0" y="193"/>
                <a:ext cx="8260" cy="6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sz="2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第三节　中国企业国际化经营的作用分析</a:t>
                </a:r>
                <a:endParaRPr sz="2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grpSp>
        <p:nvGrpSpPr>
          <p:cNvPr id="38" name="Group 19"/>
          <p:cNvGrpSpPr/>
          <p:nvPr/>
        </p:nvGrpSpPr>
        <p:grpSpPr bwMode="auto">
          <a:xfrm>
            <a:off x="1692910" y="4917440"/>
            <a:ext cx="6322060" cy="635116"/>
            <a:chOff x="0" y="0"/>
            <a:chExt cx="8840" cy="1019"/>
          </a:xfrm>
        </p:grpSpPr>
        <p:sp>
          <p:nvSpPr>
            <p:cNvPr id="39" name="矩形 1"/>
            <p:cNvSpPr>
              <a:spLocks noChangeArrowheads="1"/>
            </p:cNvSpPr>
            <p:nvPr/>
          </p:nvSpPr>
          <p:spPr bwMode="auto">
            <a:xfrm>
              <a:off x="0" y="0"/>
              <a:ext cx="8840" cy="1019"/>
            </a:xfrm>
            <a:prstGeom prst="rect">
              <a:avLst/>
            </a:prstGeom>
            <a:solidFill>
              <a:srgbClr val="076F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0" name="Group 21"/>
            <p:cNvGrpSpPr/>
            <p:nvPr/>
          </p:nvGrpSpPr>
          <p:grpSpPr bwMode="auto">
            <a:xfrm>
              <a:off x="108" y="36"/>
              <a:ext cx="8673" cy="981"/>
              <a:chOff x="0" y="0"/>
              <a:chExt cx="8673" cy="981"/>
            </a:xfrm>
          </p:grpSpPr>
          <p:pic>
            <p:nvPicPr>
              <p:cNvPr id="41" name="Picture 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21" t="28023" r="18097" b="53534"/>
              <a:stretch>
                <a:fillRect/>
              </a:stretch>
            </p:blipFill>
            <p:spPr bwMode="auto">
              <a:xfrm rot="10800000">
                <a:off x="6422" y="0"/>
                <a:ext cx="2251" cy="9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42" name="TextBox 2"/>
              <p:cNvSpPr>
                <a:spLocks noChangeArrowheads="1"/>
              </p:cNvSpPr>
              <p:nvPr/>
            </p:nvSpPr>
            <p:spPr bwMode="auto">
              <a:xfrm>
                <a:off x="0" y="140"/>
                <a:ext cx="8673" cy="6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sz="2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第四节　中国企业国际化经营战略研究</a:t>
                </a:r>
                <a:endParaRPr sz="2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940" y="-3175"/>
            <a:ext cx="8101965" cy="9188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中国企业国际化经营的必要性与可能性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一、中国企业国际化经营的必要性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(一)企业国际化是发展外向型经济的战略要求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(二)企业国际化是中国经济进行结构性调整的需要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(三)企业国际化有助于维持和扩大出口市场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(四)企业国际化有利于更好地利用国外资源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(五)企业国际化有利于企业建立、健全现代企业制度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中国企业国际化经营的必要性与可能性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二、中国企业国际化经营的可能性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(一)理论依据</a:t>
            </a:r>
            <a:endParaRPr lang="zh-CN" altLang="en-US"/>
          </a:p>
          <a:p>
            <a:r>
              <a:rPr lang="zh-CN" altLang="en-US"/>
              <a:t>1.技术相对优势</a:t>
            </a:r>
            <a:endParaRPr lang="zh-CN" altLang="en-US"/>
          </a:p>
          <a:p>
            <a:r>
              <a:rPr lang="zh-CN" altLang="en-US"/>
              <a:t>2.生产相对优势</a:t>
            </a:r>
            <a:endParaRPr lang="zh-CN" altLang="en-US"/>
          </a:p>
          <a:p>
            <a:r>
              <a:rPr lang="zh-CN" altLang="en-US"/>
              <a:t>3.地理相对优势</a:t>
            </a:r>
            <a:endParaRPr lang="zh-CN" altLang="en-US"/>
          </a:p>
          <a:p>
            <a:pPr marL="0" indent="0" latinLnBrk="0">
              <a:spcBef>
                <a:spcPts val="1800"/>
              </a:spcBef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(二)行为主体</a:t>
            </a:r>
            <a:endParaRPr lang="zh-CN" altLang="en-US"/>
          </a:p>
          <a:p>
            <a:r>
              <a:rPr lang="zh-CN" altLang="en-US"/>
              <a:t>我国企业在以市场为导向的改革中实现了两个转变:一是从生产型向经营型转变,不再像过去那样只顾生产、不问经营,而是开始将市场当作企业决策和经营的中心;二是企业开始由内向型向外向型转变,企业不再单纯着眼于国内市场,而是开始放眼国际市场,参与国际竞争。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中国企业国际化经营的必要性与可能性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(三)国际化经营实践</a:t>
            </a:r>
            <a:endParaRPr lang="zh-CN" altLang="en-US"/>
          </a:p>
          <a:p>
            <a:r>
              <a:rPr lang="zh-CN" altLang="en-US"/>
              <a:t>改革开放40年来,我国企业的国际化经营已初具规模,并取得了相当好的经济效益。据商务部统计,2017年我国货物进出口增速创六年来新高,高于世界主要经济体,继续保持全球第一大贸易体的地位,进出口总额27.79万亿元人民币,同比(下同)增长14.2%,其中出口15.33万亿元,增长10.8%;进口12.46万亿元,增长18.7%;顺差2.87万亿元,收窄14.2%。</a:t>
            </a:r>
            <a:endParaRPr lang="zh-CN" altLang="en-US"/>
          </a:p>
          <a:p>
            <a:r>
              <a:rPr lang="zh-CN" altLang="en-US"/>
              <a:t>企业的国际化经营行为在自身获得经济效益的同时,对我国经济的增长也起到了巨大的推动作用。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中国企业国际化经营的发展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一、对外贸易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(一)中国对外贸易的发展</a:t>
            </a:r>
            <a:endParaRPr lang="zh-CN" altLang="en-US"/>
          </a:p>
          <a:p>
            <a:r>
              <a:rPr lang="zh-CN" altLang="en-US"/>
              <a:t>2017年,我国服务贸易进出口总额为6 956.79亿美元,位居全球第二位。在服务贸易金额迅速增长的同时,其领域不断增多,商业零售、金融保险与专业服务等行业不断开放,而且服务贸易占同期货物贸易的比重也不断上升。</a:t>
            </a:r>
            <a:endParaRPr lang="zh-CN" altLang="en-US"/>
          </a:p>
          <a:p>
            <a:r>
              <a:rPr lang="zh-CN" altLang="en-US"/>
              <a:t>自2001年加入WTO的十年来,我国共遭受国外贸易救济调查602起,合计金额389.8亿美元,其中,反倾销调查510起,反补贴调查43起,保障措施106起,特保措施33起。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中国企业国际化经营的发展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(二)中国对外贸易发展的特征分析</a:t>
            </a:r>
            <a:endParaRPr lang="zh-CN" altLang="en-US"/>
          </a:p>
          <a:p>
            <a:r>
              <a:rPr lang="zh-CN" altLang="en-US"/>
              <a:t>1.出口商品结构不断优化</a:t>
            </a:r>
            <a:endParaRPr lang="zh-CN" altLang="en-US"/>
          </a:p>
          <a:p>
            <a:r>
              <a:rPr lang="zh-CN" altLang="en-US"/>
              <a:t>2.加工贸易增速与比重继续下降,贸易结构优化</a:t>
            </a:r>
            <a:endParaRPr lang="zh-CN" altLang="en-US"/>
          </a:p>
          <a:p>
            <a:r>
              <a:rPr lang="zh-CN" altLang="en-US"/>
              <a:t>3.贸易伙伴更趋多元,开拓新兴市场取得成效</a:t>
            </a:r>
            <a:endParaRPr lang="zh-CN" altLang="en-US"/>
          </a:p>
          <a:p>
            <a:r>
              <a:rPr lang="zh-CN" altLang="en-US"/>
              <a:t>4.外贸经营主体多元化,民营企业出口份额居首</a:t>
            </a:r>
            <a:endParaRPr lang="zh-CN" altLang="en-US"/>
          </a:p>
          <a:p>
            <a:r>
              <a:rPr lang="zh-CN" altLang="en-US"/>
              <a:t>5.中西部地区对增量贡献逐步提升,贸易增速高于全国整体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中国企业国际化经营的发展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二、对外经济技术合作</a:t>
            </a:r>
            <a:endParaRPr lang="zh-CN" altLang="en-US"/>
          </a:p>
          <a:p>
            <a:r>
              <a:rPr lang="zh-CN" altLang="en-US"/>
              <a:t>中国企业的对外经济技术合作始于改革开放后的1979年,但如果我们要全面地研究我国对外经济技术合作的发展历程,就不得不追溯到20世纪50~70年代我国的对外经济技术援助。</a:t>
            </a:r>
            <a:endParaRPr lang="zh-CN" altLang="en-US"/>
          </a:p>
          <a:p>
            <a:r>
              <a:rPr lang="zh-CN" altLang="en-US"/>
              <a:t>过去30几年来我国对外经济技术合作的发展历程,可以大致分为以下三个阶段:1979~1982年是起步阶段;1983~1989年为稳步发展阶段,完成营业额年均增长率接近30%;1990年至今,进入飞速发展阶段。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中国企业国际化经营的发展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三、境外直接投资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(一)中国境外直接投资的发展过程</a:t>
            </a:r>
            <a:endParaRPr lang="zh-CN" altLang="en-US"/>
          </a:p>
          <a:p>
            <a:r>
              <a:rPr lang="zh-CN" altLang="en-US"/>
              <a:t>中国企业的境外直接投资是改革开放以后逐步发展起来的,大致可划分为以下三个阶段:</a:t>
            </a:r>
            <a:endParaRPr lang="zh-CN" altLang="en-US"/>
          </a:p>
          <a:p>
            <a:r>
              <a:rPr lang="zh-CN" altLang="en-US"/>
              <a:t>第一阶段:1979~1985年,是我国境外直接投资的起步阶段。</a:t>
            </a:r>
            <a:endParaRPr lang="zh-CN" altLang="en-US"/>
          </a:p>
          <a:p>
            <a:r>
              <a:rPr lang="zh-CN" altLang="en-US"/>
              <a:t>第二阶段:1986~1991年,是我国企业境外直接投资的逐步扩大阶段。</a:t>
            </a:r>
            <a:endParaRPr lang="zh-CN" altLang="en-US"/>
          </a:p>
          <a:p>
            <a:r>
              <a:rPr lang="zh-CN" altLang="en-US"/>
              <a:t>第三阶段:1992年至今,是我国境外直接投资的高速发展阶段。</a:t>
            </a:r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dynamicNum"/>
</p:tagLst>
</file>

<file path=ppt/tags/tag2.xml><?xml version="1.0" encoding="utf-8"?>
<p:tagLst xmlns:p="http://schemas.openxmlformats.org/presentationml/2006/main">
  <p:tag name="KSO_WM_SLIDE_MODEL_TYPE" val="dynamicNum"/>
</p:tagLst>
</file>

<file path=ppt/tags/tag3.xml><?xml version="1.0" encoding="utf-8"?>
<p:tagLst xmlns:p="http://schemas.openxmlformats.org/presentationml/2006/main">
  <p:tag name="KSO_WM_SLIDE_MODEL_TYPE" val="dynamicNum"/>
</p:tagLst>
</file>

<file path=ppt/tags/tag4.xml><?xml version="1.0" encoding="utf-8"?>
<p:tagLst xmlns:p="http://schemas.openxmlformats.org/presentationml/2006/main">
  <p:tag name="KSO_WM_SLIDE_MODEL_TYPE" val="dynamicNum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2895</Words>
  <Application>WPS 演示</Application>
  <PresentationFormat>全屏显示(4:3)</PresentationFormat>
  <Paragraphs>128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41" baseType="lpstr">
      <vt:lpstr>Arial</vt:lpstr>
      <vt:lpstr>宋体</vt:lpstr>
      <vt:lpstr>Wingdings</vt:lpstr>
      <vt:lpstr>华文中宋</vt:lpstr>
      <vt:lpstr>GungsuhChe</vt:lpstr>
      <vt:lpstr>Arial Black</vt:lpstr>
      <vt:lpstr>华文细黑</vt:lpstr>
      <vt:lpstr>微软雅黑</vt:lpstr>
      <vt:lpstr>黑体</vt:lpstr>
      <vt:lpstr>楷体_GB2312</vt:lpstr>
      <vt:lpstr>新宋体</vt:lpstr>
      <vt:lpstr>Times New Roman</vt:lpstr>
      <vt:lpstr>Arial Unicode MS</vt:lpstr>
      <vt:lpstr>Malgun Gothic</vt:lpstr>
      <vt:lpstr>Calibri</vt:lpstr>
      <vt:lpstr>华文中宋</vt:lpstr>
      <vt:lpstr>华文细黑</vt:lpstr>
      <vt:lpstr>楷体_GB2312</vt:lpstr>
      <vt:lpstr>方正粗黑宋简体</vt:lpstr>
      <vt:lpstr>方正宋黑简体</vt:lpstr>
      <vt:lpstr>楷体</vt:lpstr>
      <vt:lpstr>方正书宋_GBK</vt:lpstr>
      <vt:lpstr>Office 主题</vt:lpstr>
      <vt:lpstr>1_Office 主题</vt:lpstr>
      <vt:lpstr>PowerPoint 演示文稿</vt:lpstr>
      <vt:lpstr>PowerPoint 演示文稿</vt:lpstr>
      <vt:lpstr>第一节　中国企业国际化经营的必要性与可能性</vt:lpstr>
      <vt:lpstr>第一节　中国企业国际化经营的必要性与可能性</vt:lpstr>
      <vt:lpstr>第一节　中国企业国际化经营的必要性与可能性</vt:lpstr>
      <vt:lpstr>第二节　中国企业国际化经营的发展</vt:lpstr>
      <vt:lpstr>第二节　中国企业国际化经营的发展</vt:lpstr>
      <vt:lpstr>第二节　中国企业国际化经营的发展</vt:lpstr>
      <vt:lpstr>第二节　中国企业国际化经营的发展</vt:lpstr>
      <vt:lpstr>第二节　中国企业国际化经营的发展</vt:lpstr>
      <vt:lpstr>第三节　中国企业国际化经营的作用分析</vt:lpstr>
      <vt:lpstr>第三节　中国企业国际化经营的作用分析</vt:lpstr>
      <vt:lpstr>第三节　中国企业国际化经营的作用分析</vt:lpstr>
      <vt:lpstr>第三节　中国企业国际化经营的作用分析</vt:lpstr>
      <vt:lpstr>第四节　中国企业国际化经营战略研究</vt:lpstr>
      <vt:lpstr>第四节　中国企业国际化经营战略研究</vt:lpstr>
      <vt:lpstr>第四节　中国企业国际化经营战略研究</vt:lpstr>
    </vt:vector>
  </TitlesOfParts>
  <Company>ZETA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Cao Yurong</dc:creator>
  <cp:lastModifiedBy>sunny</cp:lastModifiedBy>
  <cp:revision>13</cp:revision>
  <dcterms:created xsi:type="dcterms:W3CDTF">2015-05-21T10:25:00Z</dcterms:created>
  <dcterms:modified xsi:type="dcterms:W3CDTF">2019-09-06T05:53:52Z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