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72" r:id="rId6"/>
    <p:sldId id="260" r:id="rId7"/>
    <p:sldId id="273" r:id="rId8"/>
    <p:sldId id="261" r:id="rId9"/>
    <p:sldId id="262" r:id="rId10"/>
    <p:sldId id="275" r:id="rId11"/>
    <p:sldId id="264" r:id="rId12"/>
    <p:sldId id="276" r:id="rId13"/>
    <p:sldId id="266" r:id="rId14"/>
    <p:sldId id="267" r:id="rId15"/>
    <p:sldId id="268" r:id="rId16"/>
    <p:sldId id="269" r:id="rId17"/>
    <p:sldId id="271" r:id="rId18"/>
    <p:sldId id="270" r:id="rId19"/>
    <p:sldId id="277" r:id="rId20"/>
    <p:sldId id="278" r:id="rId21"/>
    <p:sldId id="279" r:id="rId22"/>
    <p:sldId id="280" r:id="rId23"/>
    <p:sldId id="281" r:id="rId24"/>
    <p:sldId id="282" r:id="rId25"/>
  </p:sldIdLst>
  <p:sldSz cx="9144000" cy="6858000" type="screen4x3"/>
  <p:notesSz cx="6858000" cy="9144000"/>
  <p:defaultTex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中度样式 4 - 强调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BC89EF96-8CEA-46FF-86C4-4CE0E7609802}" styleName="浅色样式 3 - 强调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Rectangle 4">
            <a:extLst>
              <a:ext uri="{FF2B5EF4-FFF2-40B4-BE49-F238E27FC236}">
                <a16:creationId xmlns:a16="http://schemas.microsoft.com/office/drawing/2014/main" id="{4D81D544-4745-7BB9-A721-44E5371E93DE}"/>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2EA37CF6-EACD-1746-18CD-B518C517AAF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4CBE766D-AC47-7321-5EA9-AA8275E4CE5F}"/>
              </a:ext>
            </a:extLst>
          </p:cNvPr>
          <p:cNvSpPr>
            <a:spLocks noGrp="1" noChangeArrowheads="1"/>
          </p:cNvSpPr>
          <p:nvPr>
            <p:ph type="sldNum" sz="quarter" idx="12"/>
          </p:nvPr>
        </p:nvSpPr>
        <p:spPr>
          <a:ln/>
        </p:spPr>
        <p:txBody>
          <a:bodyPr/>
          <a:lstStyle>
            <a:lvl1pPr>
              <a:defRPr/>
            </a:lvl1pPr>
          </a:lstStyle>
          <a:p>
            <a:pPr>
              <a:defRPr/>
            </a:pPr>
            <a:fld id="{F82B4A32-3792-491B-9FDE-C2553D04B81D}" type="slidenum">
              <a:rPr lang="en-US" altLang="zh-CN"/>
              <a:pPr>
                <a:defRPr/>
              </a:pPr>
              <a:t>‹#›</a:t>
            </a:fld>
            <a:endParaRPr lang="en-US" altLang="zh-CN"/>
          </a:p>
        </p:txBody>
      </p:sp>
    </p:spTree>
    <p:extLst>
      <p:ext uri="{BB962C8B-B14F-4D97-AF65-F5344CB8AC3E}">
        <p14:creationId xmlns:p14="http://schemas.microsoft.com/office/powerpoint/2010/main" val="30950506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7AE2E605-C112-74A7-8811-508CFE7A2247}"/>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85F2656C-4004-8DCC-8CCE-EB15FA00185D}"/>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A5329663-383F-D7CD-35FF-A1ECE9291669}"/>
              </a:ext>
            </a:extLst>
          </p:cNvPr>
          <p:cNvSpPr>
            <a:spLocks noGrp="1" noChangeArrowheads="1"/>
          </p:cNvSpPr>
          <p:nvPr>
            <p:ph type="sldNum" sz="quarter" idx="12"/>
          </p:nvPr>
        </p:nvSpPr>
        <p:spPr>
          <a:ln/>
        </p:spPr>
        <p:txBody>
          <a:bodyPr/>
          <a:lstStyle>
            <a:lvl1pPr>
              <a:defRPr/>
            </a:lvl1pPr>
          </a:lstStyle>
          <a:p>
            <a:pPr>
              <a:defRPr/>
            </a:pPr>
            <a:fld id="{9AE55ACC-3AA4-4B2A-882E-3957243FC7AE}" type="slidenum">
              <a:rPr lang="en-US" altLang="zh-CN"/>
              <a:pPr>
                <a:defRPr/>
              </a:pPr>
              <a:t>‹#›</a:t>
            </a:fld>
            <a:endParaRPr lang="en-US" altLang="zh-CN"/>
          </a:p>
        </p:txBody>
      </p:sp>
    </p:spTree>
    <p:extLst>
      <p:ext uri="{BB962C8B-B14F-4D97-AF65-F5344CB8AC3E}">
        <p14:creationId xmlns:p14="http://schemas.microsoft.com/office/powerpoint/2010/main" val="34660569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B815B3B6-1F1D-04A3-BC73-37B60BB3E4A2}"/>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2934EB6B-6026-6E4F-D0D3-913E013C4B94}"/>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0F289D84-4DA0-5055-6164-50C2DDEE786A}"/>
              </a:ext>
            </a:extLst>
          </p:cNvPr>
          <p:cNvSpPr>
            <a:spLocks noGrp="1" noChangeArrowheads="1"/>
          </p:cNvSpPr>
          <p:nvPr>
            <p:ph type="sldNum" sz="quarter" idx="12"/>
          </p:nvPr>
        </p:nvSpPr>
        <p:spPr>
          <a:ln/>
        </p:spPr>
        <p:txBody>
          <a:bodyPr/>
          <a:lstStyle>
            <a:lvl1pPr>
              <a:defRPr/>
            </a:lvl1pPr>
          </a:lstStyle>
          <a:p>
            <a:pPr>
              <a:defRPr/>
            </a:pPr>
            <a:fld id="{C9139E18-FAAF-4C4D-BDCE-66CF28E7DDB7}" type="slidenum">
              <a:rPr lang="en-US" altLang="zh-CN"/>
              <a:pPr>
                <a:defRPr/>
              </a:pPr>
              <a:t>‹#›</a:t>
            </a:fld>
            <a:endParaRPr lang="en-US" altLang="zh-CN"/>
          </a:p>
        </p:txBody>
      </p:sp>
    </p:spTree>
    <p:extLst>
      <p:ext uri="{BB962C8B-B14F-4D97-AF65-F5344CB8AC3E}">
        <p14:creationId xmlns:p14="http://schemas.microsoft.com/office/powerpoint/2010/main" val="18690293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B7932273-7A4E-A4A3-BA5C-5EDD2CDCDB9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1AC1172F-B657-4F9F-15AF-59E1ACE30154}"/>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BEC47830-D50E-1C2F-14D5-4479E60A5CAF}"/>
              </a:ext>
            </a:extLst>
          </p:cNvPr>
          <p:cNvSpPr>
            <a:spLocks noGrp="1" noChangeArrowheads="1"/>
          </p:cNvSpPr>
          <p:nvPr>
            <p:ph type="sldNum" sz="quarter" idx="12"/>
          </p:nvPr>
        </p:nvSpPr>
        <p:spPr>
          <a:ln/>
        </p:spPr>
        <p:txBody>
          <a:bodyPr/>
          <a:lstStyle>
            <a:lvl1pPr>
              <a:defRPr/>
            </a:lvl1pPr>
          </a:lstStyle>
          <a:p>
            <a:pPr>
              <a:defRPr/>
            </a:pPr>
            <a:fld id="{E8653333-5BC9-462F-B6F2-3501E2E5D208}" type="slidenum">
              <a:rPr lang="en-US" altLang="zh-CN"/>
              <a:pPr>
                <a:defRPr/>
              </a:pPr>
              <a:t>‹#›</a:t>
            </a:fld>
            <a:endParaRPr lang="en-US" altLang="zh-CN"/>
          </a:p>
        </p:txBody>
      </p:sp>
    </p:spTree>
    <p:extLst>
      <p:ext uri="{BB962C8B-B14F-4D97-AF65-F5344CB8AC3E}">
        <p14:creationId xmlns:p14="http://schemas.microsoft.com/office/powerpoint/2010/main" val="34205661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Rectangle 4">
            <a:extLst>
              <a:ext uri="{FF2B5EF4-FFF2-40B4-BE49-F238E27FC236}">
                <a16:creationId xmlns:a16="http://schemas.microsoft.com/office/drawing/2014/main" id="{0DB8A19C-8BC0-9C75-649C-CD1556907069}"/>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C3702243-BA2E-84C9-6CF8-8C5F27DBF0B6}"/>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269060D5-812C-53DC-73DB-3C4CFF3CA892}"/>
              </a:ext>
            </a:extLst>
          </p:cNvPr>
          <p:cNvSpPr>
            <a:spLocks noGrp="1" noChangeArrowheads="1"/>
          </p:cNvSpPr>
          <p:nvPr>
            <p:ph type="sldNum" sz="quarter" idx="12"/>
          </p:nvPr>
        </p:nvSpPr>
        <p:spPr>
          <a:ln/>
        </p:spPr>
        <p:txBody>
          <a:bodyPr/>
          <a:lstStyle>
            <a:lvl1pPr>
              <a:defRPr/>
            </a:lvl1pPr>
          </a:lstStyle>
          <a:p>
            <a:pPr>
              <a:defRPr/>
            </a:pPr>
            <a:fld id="{20DF85DC-CBD3-4167-8B53-C07AA3680ED0}" type="slidenum">
              <a:rPr lang="en-US" altLang="zh-CN"/>
              <a:pPr>
                <a:defRPr/>
              </a:pPr>
              <a:t>‹#›</a:t>
            </a:fld>
            <a:endParaRPr lang="en-US" altLang="zh-CN"/>
          </a:p>
        </p:txBody>
      </p:sp>
    </p:spTree>
    <p:extLst>
      <p:ext uri="{BB962C8B-B14F-4D97-AF65-F5344CB8AC3E}">
        <p14:creationId xmlns:p14="http://schemas.microsoft.com/office/powerpoint/2010/main" val="70490495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C941C772-5718-5B35-A96F-C147A5B2352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558F844F-A535-A101-EA1E-CEDBAE38509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5DC7A15C-A6D5-7C08-7442-09AB9F0A9638}"/>
              </a:ext>
            </a:extLst>
          </p:cNvPr>
          <p:cNvSpPr>
            <a:spLocks noGrp="1" noChangeArrowheads="1"/>
          </p:cNvSpPr>
          <p:nvPr>
            <p:ph type="sldNum" sz="quarter" idx="12"/>
          </p:nvPr>
        </p:nvSpPr>
        <p:spPr>
          <a:ln/>
        </p:spPr>
        <p:txBody>
          <a:bodyPr/>
          <a:lstStyle>
            <a:lvl1pPr>
              <a:defRPr/>
            </a:lvl1pPr>
          </a:lstStyle>
          <a:p>
            <a:pPr>
              <a:defRPr/>
            </a:pPr>
            <a:fld id="{F1CB9AB2-C2B3-4A9F-B6A7-04B433D2F855}" type="slidenum">
              <a:rPr lang="en-US" altLang="zh-CN"/>
              <a:pPr>
                <a:defRPr/>
              </a:pPr>
              <a:t>‹#›</a:t>
            </a:fld>
            <a:endParaRPr lang="en-US" altLang="zh-CN"/>
          </a:p>
        </p:txBody>
      </p:sp>
    </p:spTree>
    <p:extLst>
      <p:ext uri="{BB962C8B-B14F-4D97-AF65-F5344CB8AC3E}">
        <p14:creationId xmlns:p14="http://schemas.microsoft.com/office/powerpoint/2010/main" val="27940963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Rectangle 4">
            <a:extLst>
              <a:ext uri="{FF2B5EF4-FFF2-40B4-BE49-F238E27FC236}">
                <a16:creationId xmlns:a16="http://schemas.microsoft.com/office/drawing/2014/main" id="{C4DF257F-570D-B499-AD37-3300FD2FCD5B}"/>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8" name="Rectangle 5">
            <a:extLst>
              <a:ext uri="{FF2B5EF4-FFF2-40B4-BE49-F238E27FC236}">
                <a16:creationId xmlns:a16="http://schemas.microsoft.com/office/drawing/2014/main" id="{3DC966BC-2DC1-2C7D-D65B-00D157E6405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9" name="Rectangle 6">
            <a:extLst>
              <a:ext uri="{FF2B5EF4-FFF2-40B4-BE49-F238E27FC236}">
                <a16:creationId xmlns:a16="http://schemas.microsoft.com/office/drawing/2014/main" id="{C0DD6541-DEED-D4AC-16E5-EF44B174632F}"/>
              </a:ext>
            </a:extLst>
          </p:cNvPr>
          <p:cNvSpPr>
            <a:spLocks noGrp="1" noChangeArrowheads="1"/>
          </p:cNvSpPr>
          <p:nvPr>
            <p:ph type="sldNum" sz="quarter" idx="12"/>
          </p:nvPr>
        </p:nvSpPr>
        <p:spPr>
          <a:ln/>
        </p:spPr>
        <p:txBody>
          <a:bodyPr/>
          <a:lstStyle>
            <a:lvl1pPr>
              <a:defRPr/>
            </a:lvl1pPr>
          </a:lstStyle>
          <a:p>
            <a:pPr>
              <a:defRPr/>
            </a:pPr>
            <a:fld id="{C4C73CA0-28C3-4B66-BA88-784F5FF502A0}" type="slidenum">
              <a:rPr lang="en-US" altLang="zh-CN"/>
              <a:pPr>
                <a:defRPr/>
              </a:pPr>
              <a:t>‹#›</a:t>
            </a:fld>
            <a:endParaRPr lang="en-US" altLang="zh-CN"/>
          </a:p>
        </p:txBody>
      </p:sp>
    </p:spTree>
    <p:extLst>
      <p:ext uri="{BB962C8B-B14F-4D97-AF65-F5344CB8AC3E}">
        <p14:creationId xmlns:p14="http://schemas.microsoft.com/office/powerpoint/2010/main" val="5799426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Rectangle 4">
            <a:extLst>
              <a:ext uri="{FF2B5EF4-FFF2-40B4-BE49-F238E27FC236}">
                <a16:creationId xmlns:a16="http://schemas.microsoft.com/office/drawing/2014/main" id="{4C94DDBE-4C9F-1189-84CF-AF60376B09AE}"/>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4" name="Rectangle 5">
            <a:extLst>
              <a:ext uri="{FF2B5EF4-FFF2-40B4-BE49-F238E27FC236}">
                <a16:creationId xmlns:a16="http://schemas.microsoft.com/office/drawing/2014/main" id="{CAC7340B-FED0-4243-76A9-FB5A74ACE354}"/>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5" name="Rectangle 6">
            <a:extLst>
              <a:ext uri="{FF2B5EF4-FFF2-40B4-BE49-F238E27FC236}">
                <a16:creationId xmlns:a16="http://schemas.microsoft.com/office/drawing/2014/main" id="{2E7ED54A-1B2E-71A4-0693-2D9DC39E66D3}"/>
              </a:ext>
            </a:extLst>
          </p:cNvPr>
          <p:cNvSpPr>
            <a:spLocks noGrp="1" noChangeArrowheads="1"/>
          </p:cNvSpPr>
          <p:nvPr>
            <p:ph type="sldNum" sz="quarter" idx="12"/>
          </p:nvPr>
        </p:nvSpPr>
        <p:spPr>
          <a:ln/>
        </p:spPr>
        <p:txBody>
          <a:bodyPr/>
          <a:lstStyle>
            <a:lvl1pPr>
              <a:defRPr/>
            </a:lvl1pPr>
          </a:lstStyle>
          <a:p>
            <a:pPr>
              <a:defRPr/>
            </a:pPr>
            <a:fld id="{2B469667-F5F3-4BAD-85F1-EA819ED7DFC5}" type="slidenum">
              <a:rPr lang="en-US" altLang="zh-CN"/>
              <a:pPr>
                <a:defRPr/>
              </a:pPr>
              <a:t>‹#›</a:t>
            </a:fld>
            <a:endParaRPr lang="en-US" altLang="zh-CN"/>
          </a:p>
        </p:txBody>
      </p:sp>
    </p:spTree>
    <p:extLst>
      <p:ext uri="{BB962C8B-B14F-4D97-AF65-F5344CB8AC3E}">
        <p14:creationId xmlns:p14="http://schemas.microsoft.com/office/powerpoint/2010/main" val="286760212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C9A26637-1B42-05DB-E7BF-499503DC6D0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3" name="Rectangle 5">
            <a:extLst>
              <a:ext uri="{FF2B5EF4-FFF2-40B4-BE49-F238E27FC236}">
                <a16:creationId xmlns:a16="http://schemas.microsoft.com/office/drawing/2014/main" id="{BA4CEFD6-D561-F57C-51B3-11ECE43873AD}"/>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4" name="Rectangle 6">
            <a:extLst>
              <a:ext uri="{FF2B5EF4-FFF2-40B4-BE49-F238E27FC236}">
                <a16:creationId xmlns:a16="http://schemas.microsoft.com/office/drawing/2014/main" id="{3398658C-4261-8B3D-06C0-D954A2712B96}"/>
              </a:ext>
            </a:extLst>
          </p:cNvPr>
          <p:cNvSpPr>
            <a:spLocks noGrp="1" noChangeArrowheads="1"/>
          </p:cNvSpPr>
          <p:nvPr>
            <p:ph type="sldNum" sz="quarter" idx="12"/>
          </p:nvPr>
        </p:nvSpPr>
        <p:spPr>
          <a:ln/>
        </p:spPr>
        <p:txBody>
          <a:bodyPr/>
          <a:lstStyle>
            <a:lvl1pPr>
              <a:defRPr/>
            </a:lvl1pPr>
          </a:lstStyle>
          <a:p>
            <a:pPr>
              <a:defRPr/>
            </a:pPr>
            <a:fld id="{9894FA59-28A6-4F7B-8C05-9B4BC116DFBC}" type="slidenum">
              <a:rPr lang="en-US" altLang="zh-CN"/>
              <a:pPr>
                <a:defRPr/>
              </a:pPr>
              <a:t>‹#›</a:t>
            </a:fld>
            <a:endParaRPr lang="en-US" altLang="zh-CN"/>
          </a:p>
        </p:txBody>
      </p:sp>
    </p:spTree>
    <p:extLst>
      <p:ext uri="{BB962C8B-B14F-4D97-AF65-F5344CB8AC3E}">
        <p14:creationId xmlns:p14="http://schemas.microsoft.com/office/powerpoint/2010/main" val="15321935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1FEC4797-FEFE-784F-7C6D-AAD635FC833E}"/>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B3E552D6-FDA0-2942-B3BA-4F1D970A82FC}"/>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2DA7094B-DBA6-D3F2-65C6-919C23A76550}"/>
              </a:ext>
            </a:extLst>
          </p:cNvPr>
          <p:cNvSpPr>
            <a:spLocks noGrp="1" noChangeArrowheads="1"/>
          </p:cNvSpPr>
          <p:nvPr>
            <p:ph type="sldNum" sz="quarter" idx="12"/>
          </p:nvPr>
        </p:nvSpPr>
        <p:spPr>
          <a:ln/>
        </p:spPr>
        <p:txBody>
          <a:bodyPr/>
          <a:lstStyle>
            <a:lvl1pPr>
              <a:defRPr/>
            </a:lvl1pPr>
          </a:lstStyle>
          <a:p>
            <a:pPr>
              <a:defRPr/>
            </a:pPr>
            <a:fld id="{C1EDAD77-8499-43ED-862E-D18E6D758857}" type="slidenum">
              <a:rPr lang="en-US" altLang="zh-CN"/>
              <a:pPr>
                <a:defRPr/>
              </a:pPr>
              <a:t>‹#›</a:t>
            </a:fld>
            <a:endParaRPr lang="en-US" altLang="zh-CN"/>
          </a:p>
        </p:txBody>
      </p:sp>
    </p:spTree>
    <p:extLst>
      <p:ext uri="{BB962C8B-B14F-4D97-AF65-F5344CB8AC3E}">
        <p14:creationId xmlns:p14="http://schemas.microsoft.com/office/powerpoint/2010/main" val="42517129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F1CA68AC-F73D-9198-5492-CD7E6F897DFA}"/>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3C7FAA0E-CB1D-E257-B525-B47ABBB040EE}"/>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4BAE9E07-0BC9-B848-38AD-4976A34501BF}"/>
              </a:ext>
            </a:extLst>
          </p:cNvPr>
          <p:cNvSpPr>
            <a:spLocks noGrp="1" noChangeArrowheads="1"/>
          </p:cNvSpPr>
          <p:nvPr>
            <p:ph type="sldNum" sz="quarter" idx="12"/>
          </p:nvPr>
        </p:nvSpPr>
        <p:spPr>
          <a:ln/>
        </p:spPr>
        <p:txBody>
          <a:bodyPr/>
          <a:lstStyle>
            <a:lvl1pPr>
              <a:defRPr/>
            </a:lvl1pPr>
          </a:lstStyle>
          <a:p>
            <a:pPr>
              <a:defRPr/>
            </a:pPr>
            <a:fld id="{C481A7B0-4F55-4453-A71F-07E5716D60A1}" type="slidenum">
              <a:rPr lang="en-US" altLang="zh-CN"/>
              <a:pPr>
                <a:defRPr/>
              </a:pPr>
              <a:t>‹#›</a:t>
            </a:fld>
            <a:endParaRPr lang="en-US" altLang="zh-CN"/>
          </a:p>
        </p:txBody>
      </p:sp>
    </p:spTree>
    <p:extLst>
      <p:ext uri="{BB962C8B-B14F-4D97-AF65-F5344CB8AC3E}">
        <p14:creationId xmlns:p14="http://schemas.microsoft.com/office/powerpoint/2010/main" val="13335788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806A46CB-D8E3-8FDE-4A01-CCAF4EFFD90A}"/>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CBBB17F1-DFC4-DAF3-B7F7-FF0EDB889907}"/>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07CAF7FB-96D2-7ED2-300A-3F00E3E9BACF}"/>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zh-CN"/>
          </a:p>
        </p:txBody>
      </p:sp>
      <p:sp>
        <p:nvSpPr>
          <p:cNvPr id="1029" name="Rectangle 5">
            <a:extLst>
              <a:ext uri="{FF2B5EF4-FFF2-40B4-BE49-F238E27FC236}">
                <a16:creationId xmlns:a16="http://schemas.microsoft.com/office/drawing/2014/main" id="{48D399E2-0FD7-790A-1712-88B31D86AF77}"/>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zh-CN"/>
          </a:p>
        </p:txBody>
      </p:sp>
      <p:sp>
        <p:nvSpPr>
          <p:cNvPr id="1030" name="Rectangle 6">
            <a:extLst>
              <a:ext uri="{FF2B5EF4-FFF2-40B4-BE49-F238E27FC236}">
                <a16:creationId xmlns:a16="http://schemas.microsoft.com/office/drawing/2014/main" id="{D4238668-0A9B-E6B3-B2A3-CFEB953082E0}"/>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C9D93BDC-7CAE-4159-ACB1-EB4E26CBB4DD}"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A04CA0F1-045B-AA38-3475-042655F3828D}"/>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第一部分 </a:t>
            </a:r>
          </a:p>
        </p:txBody>
      </p:sp>
      <p:sp>
        <p:nvSpPr>
          <p:cNvPr id="2051" name="Rectangle 3">
            <a:extLst>
              <a:ext uri="{FF2B5EF4-FFF2-40B4-BE49-F238E27FC236}">
                <a16:creationId xmlns:a16="http://schemas.microsoft.com/office/drawing/2014/main" id="{0171DB2F-A115-7FC6-454C-0DE104EFC4B0}"/>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保险营销原理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标题 3">
            <a:extLst>
              <a:ext uri="{FF2B5EF4-FFF2-40B4-BE49-F238E27FC236}">
                <a16:creationId xmlns:a16="http://schemas.microsoft.com/office/drawing/2014/main" id="{5749550B-0274-D9A5-33EA-A52B9BEA628A}"/>
              </a:ext>
            </a:extLst>
          </p:cNvPr>
          <p:cNvSpPr>
            <a:spLocks noGrp="1" noChangeArrowheads="1"/>
          </p:cNvSpPr>
          <p:nvPr>
            <p:ph type="title"/>
          </p:nvPr>
        </p:nvSpPr>
        <p:spPr/>
        <p:txBody>
          <a:bodyPr/>
          <a:lstStyle/>
          <a:p>
            <a:pPr eaLnBrk="1" hangingPunct="1"/>
            <a:r>
              <a:rPr lang="zh-CN" altLang="en-US" sz="3600"/>
              <a:t>相互保险公司与股份制保险公司的区别</a:t>
            </a:r>
          </a:p>
        </p:txBody>
      </p:sp>
      <p:graphicFrame>
        <p:nvGraphicFramePr>
          <p:cNvPr id="5" name="表格 4">
            <a:extLst>
              <a:ext uri="{FF2B5EF4-FFF2-40B4-BE49-F238E27FC236}">
                <a16:creationId xmlns:a16="http://schemas.microsoft.com/office/drawing/2014/main" id="{130D8AE0-A743-2316-C23F-0789A96F46B3}"/>
              </a:ext>
            </a:extLst>
          </p:cNvPr>
          <p:cNvGraphicFramePr>
            <a:graphicFrameLocks noGrp="1"/>
          </p:cNvGraphicFramePr>
          <p:nvPr/>
        </p:nvGraphicFramePr>
        <p:xfrm>
          <a:off x="250825" y="1155700"/>
          <a:ext cx="8642350" cy="5443538"/>
        </p:xfrm>
        <a:graphic>
          <a:graphicData uri="http://schemas.openxmlformats.org/drawingml/2006/table">
            <a:tbl>
              <a:tblPr>
                <a:tableStyleId>{69CF1AB2-1976-4502-BF36-3FF5EA218861}</a:tableStyleId>
              </a:tblPr>
              <a:tblGrid>
                <a:gridCol w="1728470">
                  <a:extLst>
                    <a:ext uri="{9D8B030D-6E8A-4147-A177-3AD203B41FA5}">
                      <a16:colId xmlns:a16="http://schemas.microsoft.com/office/drawing/2014/main" val="20000"/>
                    </a:ext>
                  </a:extLst>
                </a:gridCol>
                <a:gridCol w="3600979">
                  <a:extLst>
                    <a:ext uri="{9D8B030D-6E8A-4147-A177-3AD203B41FA5}">
                      <a16:colId xmlns:a16="http://schemas.microsoft.com/office/drawing/2014/main" val="20001"/>
                    </a:ext>
                  </a:extLst>
                </a:gridCol>
                <a:gridCol w="3312901">
                  <a:extLst>
                    <a:ext uri="{9D8B030D-6E8A-4147-A177-3AD203B41FA5}">
                      <a16:colId xmlns:a16="http://schemas.microsoft.com/office/drawing/2014/main" val="20002"/>
                    </a:ext>
                  </a:extLst>
                </a:gridCol>
              </a:tblGrid>
              <a:tr h="446461">
                <a:tc>
                  <a:txBody>
                    <a:bodyPr/>
                    <a:lstStyle/>
                    <a:p>
                      <a:pPr algn="ctr">
                        <a:spcBef>
                          <a:spcPts val="600"/>
                        </a:spcBef>
                        <a:tabLst>
                          <a:tab pos="4826000" algn="l"/>
                        </a:tabLst>
                      </a:pPr>
                      <a:r>
                        <a:rPr lang="en-US" sz="2400" kern="100">
                          <a:effectLst/>
                        </a:rPr>
                        <a:t> </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ctr">
                        <a:spcBef>
                          <a:spcPts val="600"/>
                        </a:spcBef>
                        <a:tabLst>
                          <a:tab pos="4826000" algn="l"/>
                        </a:tabLst>
                      </a:pPr>
                      <a:r>
                        <a:rPr lang="zh-CN" sz="2400" kern="100" dirty="0">
                          <a:effectLst/>
                        </a:rPr>
                        <a:t>相互保险公司</a:t>
                      </a:r>
                      <a:endParaRPr lang="zh-CN" sz="2400" kern="100" dirty="0">
                        <a:effectLst/>
                        <a:latin typeface="Times New Roman" panose="02020603050405020304" pitchFamily="18" charset="0"/>
                        <a:ea typeface="宋体" panose="02010600030101010101" pitchFamily="2" charset="-122"/>
                      </a:endParaRPr>
                    </a:p>
                  </a:txBody>
                  <a:tcPr marL="68591" marR="68591" marT="0" marB="0"/>
                </a:tc>
                <a:tc>
                  <a:txBody>
                    <a:bodyPr/>
                    <a:lstStyle/>
                    <a:p>
                      <a:pPr algn="ctr">
                        <a:spcBef>
                          <a:spcPts val="600"/>
                        </a:spcBef>
                        <a:tabLst>
                          <a:tab pos="4826000" algn="l"/>
                        </a:tabLst>
                      </a:pPr>
                      <a:r>
                        <a:rPr lang="zh-CN" sz="2400" kern="100">
                          <a:effectLst/>
                        </a:rPr>
                        <a:t>股份制保险公司</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0"/>
                  </a:ext>
                </a:extLst>
              </a:tr>
              <a:tr h="731539">
                <a:tc>
                  <a:txBody>
                    <a:bodyPr/>
                    <a:lstStyle/>
                    <a:p>
                      <a:pPr algn="just">
                        <a:spcBef>
                          <a:spcPts val="600"/>
                        </a:spcBef>
                        <a:tabLst>
                          <a:tab pos="4826000" algn="l"/>
                        </a:tabLst>
                      </a:pPr>
                      <a:r>
                        <a:rPr lang="zh-CN" sz="2400" kern="100">
                          <a:effectLst/>
                        </a:rPr>
                        <a:t>企业主体</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社员，社员与保险参加者是同一人</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股东，股东并不限于保险参加者</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1"/>
                  </a:ext>
                </a:extLst>
              </a:tr>
              <a:tr h="446461">
                <a:tc>
                  <a:txBody>
                    <a:bodyPr/>
                    <a:lstStyle/>
                    <a:p>
                      <a:pPr algn="just">
                        <a:spcBef>
                          <a:spcPts val="600"/>
                        </a:spcBef>
                        <a:tabLst>
                          <a:tab pos="4826000" algn="l"/>
                        </a:tabLst>
                      </a:pPr>
                      <a:r>
                        <a:rPr lang="zh-CN" sz="2400" kern="100">
                          <a:effectLst/>
                        </a:rPr>
                        <a:t>权利机关</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社员大会</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股东大会</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2"/>
                  </a:ext>
                </a:extLst>
              </a:tr>
              <a:tr h="446461">
                <a:tc>
                  <a:txBody>
                    <a:bodyPr/>
                    <a:lstStyle/>
                    <a:p>
                      <a:pPr algn="just">
                        <a:spcBef>
                          <a:spcPts val="600"/>
                        </a:spcBef>
                        <a:tabLst>
                          <a:tab pos="4826000" algn="l"/>
                        </a:tabLst>
                      </a:pPr>
                      <a:r>
                        <a:rPr lang="zh-CN" sz="2400" kern="100">
                          <a:effectLst/>
                        </a:rPr>
                        <a:t>董事</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不以社员为限</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只能是股东</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3"/>
                  </a:ext>
                </a:extLst>
              </a:tr>
              <a:tr h="446461">
                <a:tc>
                  <a:txBody>
                    <a:bodyPr/>
                    <a:lstStyle/>
                    <a:p>
                      <a:pPr algn="just">
                        <a:spcBef>
                          <a:spcPts val="600"/>
                        </a:spcBef>
                        <a:tabLst>
                          <a:tab pos="4826000" algn="l"/>
                        </a:tabLst>
                      </a:pPr>
                      <a:r>
                        <a:rPr lang="zh-CN" sz="2400" kern="100">
                          <a:effectLst/>
                        </a:rPr>
                        <a:t>资本金来源</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社员</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股东</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4"/>
                  </a:ext>
                </a:extLst>
              </a:tr>
              <a:tr h="1097308">
                <a:tc>
                  <a:txBody>
                    <a:bodyPr/>
                    <a:lstStyle/>
                    <a:p>
                      <a:pPr algn="just">
                        <a:spcBef>
                          <a:spcPts val="600"/>
                        </a:spcBef>
                        <a:tabLst>
                          <a:tab pos="4826000" algn="l"/>
                        </a:tabLst>
                      </a:pPr>
                      <a:r>
                        <a:rPr lang="zh-CN" sz="2400" kern="100">
                          <a:effectLst/>
                        </a:rPr>
                        <a:t>保险费</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确定并预收保费，盈余时分别向社员摊还，亏损时向社员征收</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确定并预收保费，盈余时计入营业利润，亏损时由股东填补</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5"/>
                  </a:ext>
                </a:extLst>
              </a:tr>
              <a:tr h="731539">
                <a:tc>
                  <a:txBody>
                    <a:bodyPr/>
                    <a:lstStyle/>
                    <a:p>
                      <a:pPr algn="just">
                        <a:spcBef>
                          <a:spcPts val="600"/>
                        </a:spcBef>
                        <a:tabLst>
                          <a:tab pos="4826000" algn="l"/>
                        </a:tabLst>
                      </a:pPr>
                      <a:r>
                        <a:rPr lang="zh-CN" sz="2400" kern="100">
                          <a:effectLst/>
                        </a:rPr>
                        <a:t>盈利性</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互助性，非盈利性，免征部分税</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盈利性，要征税</a:t>
                      </a:r>
                      <a:endParaRPr lang="zh-CN" sz="2400" kern="10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6"/>
                  </a:ext>
                </a:extLst>
              </a:tr>
              <a:tr h="1097308">
                <a:tc>
                  <a:txBody>
                    <a:bodyPr/>
                    <a:lstStyle/>
                    <a:p>
                      <a:pPr algn="just">
                        <a:spcBef>
                          <a:spcPts val="600"/>
                        </a:spcBef>
                        <a:tabLst>
                          <a:tab pos="4826000" algn="l"/>
                        </a:tabLst>
                      </a:pPr>
                      <a:r>
                        <a:rPr lang="zh-CN" sz="2400" kern="100">
                          <a:effectLst/>
                        </a:rPr>
                        <a:t>利润处理</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a:effectLst/>
                        </a:rPr>
                        <a:t>保险公司的盈余必须先支付借入资金及其利息之后，才能由社员享有</a:t>
                      </a:r>
                      <a:endParaRPr lang="zh-CN" sz="2400" kern="100">
                        <a:effectLst/>
                        <a:latin typeface="Times New Roman" panose="02020603050405020304" pitchFamily="18" charset="0"/>
                        <a:ea typeface="宋体" panose="02010600030101010101" pitchFamily="2" charset="-122"/>
                      </a:endParaRPr>
                    </a:p>
                  </a:txBody>
                  <a:tcPr marL="68591" marR="68591" marT="0" marB="0"/>
                </a:tc>
                <a:tc>
                  <a:txBody>
                    <a:bodyPr/>
                    <a:lstStyle/>
                    <a:p>
                      <a:pPr algn="just">
                        <a:spcBef>
                          <a:spcPts val="600"/>
                        </a:spcBef>
                        <a:tabLst>
                          <a:tab pos="4826000" algn="l"/>
                        </a:tabLst>
                      </a:pPr>
                      <a:r>
                        <a:rPr lang="zh-CN" sz="2400" kern="100" dirty="0">
                          <a:effectLst/>
                        </a:rPr>
                        <a:t>股东对盈余依法有全权处理权</a:t>
                      </a:r>
                      <a:endParaRPr lang="zh-CN" sz="2400" kern="100" dirty="0">
                        <a:effectLst/>
                        <a:latin typeface="Times New Roman" panose="02020603050405020304" pitchFamily="18" charset="0"/>
                        <a:ea typeface="宋体" panose="02010600030101010101" pitchFamily="2" charset="-122"/>
                      </a:endParaRPr>
                    </a:p>
                  </a:txBody>
                  <a:tcPr marL="68591" marR="68591" marT="0" marB="0"/>
                </a:tc>
                <a:extLst>
                  <a:ext uri="{0D108BD9-81ED-4DB2-BD59-A6C34878D82A}">
                    <a16:rowId xmlns:a16="http://schemas.microsoft.com/office/drawing/2014/main" val="10007"/>
                  </a:ext>
                </a:extLst>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462D2868-7AF8-E88C-C434-8373FFBD2E3A}"/>
              </a:ext>
            </a:extLst>
          </p:cNvPr>
          <p:cNvSpPr>
            <a:spLocks noGrp="1" noChangeArrowheads="1"/>
          </p:cNvSpPr>
          <p:nvPr>
            <p:ph type="title"/>
          </p:nvPr>
        </p:nvSpPr>
        <p:spPr/>
        <p:txBody>
          <a:bodyPr/>
          <a:lstStyle/>
          <a:p>
            <a:pPr eaLnBrk="1" hangingPunct="1"/>
            <a:r>
              <a:rPr lang="zh-CN" altLang="en-US" b="1"/>
              <a:t>二、保险中介结构</a:t>
            </a:r>
            <a:r>
              <a:rPr lang="zh-CN" altLang="en-US"/>
              <a:t> </a:t>
            </a:r>
          </a:p>
        </p:txBody>
      </p:sp>
      <p:sp>
        <p:nvSpPr>
          <p:cNvPr id="12291" name="Rectangle 3">
            <a:extLst>
              <a:ext uri="{FF2B5EF4-FFF2-40B4-BE49-F238E27FC236}">
                <a16:creationId xmlns:a16="http://schemas.microsoft.com/office/drawing/2014/main" id="{E624D054-9F4B-E1D0-C242-7ADDA63A2FE2}"/>
              </a:ext>
            </a:extLst>
          </p:cNvPr>
          <p:cNvSpPr>
            <a:spLocks noGrp="1" noChangeArrowheads="1"/>
          </p:cNvSpPr>
          <p:nvPr>
            <p:ph type="body" idx="1"/>
          </p:nvPr>
        </p:nvSpPr>
        <p:spPr/>
        <p:txBody>
          <a:bodyPr/>
          <a:lstStyle/>
          <a:p>
            <a:pPr marL="812800" indent="-812800" eaLnBrk="1" hangingPunct="1">
              <a:lnSpc>
                <a:spcPct val="90000"/>
              </a:lnSpc>
            </a:pPr>
            <a:r>
              <a:rPr lang="zh-CN" altLang="en-US" sz="2400"/>
              <a:t>保险代理人：根据保险公司的委托，向保险公司收取保险代理手续费，在保险公司授权的范围内专门代为办理保险业务的单位。 </a:t>
            </a:r>
          </a:p>
          <a:p>
            <a:pPr marL="1168400" lvl="1" indent="-711200" eaLnBrk="1" hangingPunct="1">
              <a:lnSpc>
                <a:spcPct val="90000"/>
              </a:lnSpc>
            </a:pPr>
            <a:r>
              <a:rPr lang="zh-CN" altLang="en-US" sz="2000"/>
              <a:t>有保险代理机构和个人代理人之分。</a:t>
            </a:r>
          </a:p>
          <a:p>
            <a:pPr marL="1168400" lvl="1" indent="-711200" eaLnBrk="1" hangingPunct="1">
              <a:lnSpc>
                <a:spcPct val="90000"/>
              </a:lnSpc>
            </a:pPr>
            <a:r>
              <a:rPr lang="zh-CN" altLang="en-US" sz="2000"/>
              <a:t>根据代理方式的不同，可分为独立代理人、专属代理人和总代理人。</a:t>
            </a:r>
          </a:p>
          <a:p>
            <a:pPr marL="1168400" lvl="1" indent="-711200" eaLnBrk="1" hangingPunct="1">
              <a:lnSpc>
                <a:spcPct val="90000"/>
              </a:lnSpc>
            </a:pPr>
            <a:r>
              <a:rPr lang="zh-CN" altLang="en-US" sz="2000"/>
              <a:t>根据组织形式的不同，课分为专业代理人、兼业代理人和个人代理人。</a:t>
            </a:r>
          </a:p>
          <a:p>
            <a:pPr marL="812800" indent="-812800" eaLnBrk="1" hangingPunct="1">
              <a:lnSpc>
                <a:spcPct val="90000"/>
              </a:lnSpc>
            </a:pPr>
            <a:r>
              <a:rPr lang="zh-CN" altLang="en-US" sz="2400"/>
              <a:t>保险经纪人：是基于投保人的利益，为投保人与保险人订立保险合同提供中介服务，并依法收取佣金的中介机构。 </a:t>
            </a:r>
          </a:p>
          <a:p>
            <a:pPr marL="812800" indent="-812800" eaLnBrk="1" hangingPunct="1">
              <a:lnSpc>
                <a:spcPct val="90000"/>
              </a:lnSpc>
            </a:pPr>
            <a:r>
              <a:rPr lang="zh-CN" altLang="en-US" sz="2400"/>
              <a:t>保险公估人：接受保险当事人委托，专门从事保险标的的评估、勘验、鉴定、估损、理算等业务的单位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02F80D7D-3750-7051-DB67-C9646EA1FED4}"/>
              </a:ext>
            </a:extLst>
          </p:cNvPr>
          <p:cNvSpPr>
            <a:spLocks noGrp="1"/>
          </p:cNvSpPr>
          <p:nvPr>
            <p:ph type="title"/>
          </p:nvPr>
        </p:nvSpPr>
        <p:spPr/>
        <p:txBody>
          <a:bodyPr/>
          <a:lstStyle/>
          <a:p>
            <a:pPr eaLnBrk="1" hangingPunct="1">
              <a:defRPr/>
            </a:pPr>
            <a:r>
              <a:rPr lang="zh-CN" altLang="zh-CN" sz="3200" b="1" kern="100" dirty="0">
                <a:cs typeface="Times New Roman" panose="02020603050405020304" pitchFamily="18" charset="0"/>
              </a:rPr>
              <a:t>保险代理与保险经纪的区别</a:t>
            </a:r>
            <a:endParaRPr lang="zh-CN" altLang="en-US" sz="3200" dirty="0"/>
          </a:p>
        </p:txBody>
      </p:sp>
      <p:graphicFrame>
        <p:nvGraphicFramePr>
          <p:cNvPr id="4" name="表格 3">
            <a:extLst>
              <a:ext uri="{FF2B5EF4-FFF2-40B4-BE49-F238E27FC236}">
                <a16:creationId xmlns:a16="http://schemas.microsoft.com/office/drawing/2014/main" id="{1813FB16-F96E-3555-2A01-86346205DA48}"/>
              </a:ext>
            </a:extLst>
          </p:cNvPr>
          <p:cNvGraphicFramePr>
            <a:graphicFrameLocks noGrp="1"/>
          </p:cNvGraphicFramePr>
          <p:nvPr/>
        </p:nvGraphicFramePr>
        <p:xfrm>
          <a:off x="250825" y="1125538"/>
          <a:ext cx="8713788" cy="5486400"/>
        </p:xfrm>
        <a:graphic>
          <a:graphicData uri="http://schemas.openxmlformats.org/drawingml/2006/table">
            <a:tbl>
              <a:tblPr>
                <a:tableStyleId>{69CF1AB2-1976-4502-BF36-3FF5EA218861}</a:tableStyleId>
              </a:tblPr>
              <a:tblGrid>
                <a:gridCol w="1526548">
                  <a:extLst>
                    <a:ext uri="{9D8B030D-6E8A-4147-A177-3AD203B41FA5}">
                      <a16:colId xmlns:a16="http://schemas.microsoft.com/office/drawing/2014/main" val="20000"/>
                    </a:ext>
                  </a:extLst>
                </a:gridCol>
                <a:gridCol w="3363717">
                  <a:extLst>
                    <a:ext uri="{9D8B030D-6E8A-4147-A177-3AD203B41FA5}">
                      <a16:colId xmlns:a16="http://schemas.microsoft.com/office/drawing/2014/main" val="20001"/>
                    </a:ext>
                  </a:extLst>
                </a:gridCol>
                <a:gridCol w="3823522">
                  <a:extLst>
                    <a:ext uri="{9D8B030D-6E8A-4147-A177-3AD203B41FA5}">
                      <a16:colId xmlns:a16="http://schemas.microsoft.com/office/drawing/2014/main" val="20002"/>
                    </a:ext>
                  </a:extLst>
                </a:gridCol>
              </a:tblGrid>
              <a:tr h="261503">
                <a:tc>
                  <a:txBody>
                    <a:bodyPr/>
                    <a:lstStyle/>
                    <a:p>
                      <a:pPr algn="just">
                        <a:spcBef>
                          <a:spcPts val="600"/>
                        </a:spcBef>
                        <a:tabLst>
                          <a:tab pos="333375" algn="l"/>
                        </a:tabLst>
                      </a:pPr>
                      <a:r>
                        <a:rPr lang="en-US" sz="1800" kern="100" dirty="0">
                          <a:effectLst/>
                        </a:rPr>
                        <a:t> </a:t>
                      </a:r>
                      <a:endParaRPr lang="zh-CN" sz="1800"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ctr">
                        <a:spcBef>
                          <a:spcPts val="600"/>
                        </a:spcBef>
                        <a:tabLst>
                          <a:tab pos="333375" algn="l"/>
                        </a:tabLst>
                      </a:pPr>
                      <a:r>
                        <a:rPr lang="zh-CN" sz="1800" b="1" kern="100" dirty="0">
                          <a:effectLst/>
                        </a:rPr>
                        <a:t>保险代理</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ctr">
                        <a:spcBef>
                          <a:spcPts val="600"/>
                        </a:spcBef>
                        <a:tabLst>
                          <a:tab pos="333375" algn="l"/>
                        </a:tabLst>
                      </a:pPr>
                      <a:r>
                        <a:rPr lang="zh-CN" sz="1800" b="1" kern="100" dirty="0">
                          <a:effectLst/>
                        </a:rPr>
                        <a:t>保险经纪</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0"/>
                  </a:ext>
                </a:extLst>
              </a:tr>
              <a:tr h="261503">
                <a:tc gridSpan="3">
                  <a:txBody>
                    <a:bodyPr/>
                    <a:lstStyle/>
                    <a:p>
                      <a:pPr algn="just">
                        <a:spcBef>
                          <a:spcPts val="600"/>
                        </a:spcBef>
                        <a:tabLst>
                          <a:tab pos="333375" algn="l"/>
                        </a:tabLst>
                      </a:pPr>
                      <a:r>
                        <a:rPr lang="zh-CN" sz="1800" b="1" kern="100" dirty="0">
                          <a:effectLst/>
                        </a:rPr>
                        <a:t>相同点</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hMerge="1">
                  <a:txBody>
                    <a:bodyPr/>
                    <a:lstStyle/>
                    <a:p>
                      <a:endParaRPr lang="zh-CN" altLang="en-US"/>
                    </a:p>
                  </a:txBody>
                  <a:tcPr/>
                </a:tc>
                <a:tc hMerge="1">
                  <a:txBody>
                    <a:bodyPr/>
                    <a:lstStyle/>
                    <a:p>
                      <a:endParaRPr lang="zh-CN" altLang="en-US"/>
                    </a:p>
                  </a:txBody>
                  <a:tcPr/>
                </a:tc>
                <a:extLst>
                  <a:ext uri="{0D108BD9-81ED-4DB2-BD59-A6C34878D82A}">
                    <a16:rowId xmlns:a16="http://schemas.microsoft.com/office/drawing/2014/main" val="10001"/>
                  </a:ext>
                </a:extLst>
              </a:tr>
              <a:tr h="523005">
                <a:tc gridSpan="3">
                  <a:txBody>
                    <a:bodyPr/>
                    <a:lstStyle/>
                    <a:p>
                      <a:pPr algn="just">
                        <a:spcBef>
                          <a:spcPts val="600"/>
                        </a:spcBef>
                        <a:tabLst>
                          <a:tab pos="333375" algn="l"/>
                        </a:tabLst>
                      </a:pPr>
                      <a:r>
                        <a:rPr lang="zh-CN" sz="1800" kern="100">
                          <a:effectLst/>
                        </a:rPr>
                        <a:t>保险经纪制度类似于独立代理制度。独立代理人与保险经纪人都可以同时受聘于多家保险公司，可自行选择向哪家保险公司投保</a:t>
                      </a:r>
                      <a:endParaRPr lang="zh-CN" sz="1800" kern="100">
                        <a:effectLst/>
                        <a:latin typeface="Times New Roman" panose="02020603050405020304" pitchFamily="18" charset="0"/>
                        <a:ea typeface="宋体" panose="02010600030101010101" pitchFamily="2" charset="-122"/>
                      </a:endParaRPr>
                    </a:p>
                  </a:txBody>
                  <a:tcPr marL="68586" marR="68586" marT="0" marB="0"/>
                </a:tc>
                <a:tc hMerge="1">
                  <a:txBody>
                    <a:bodyPr/>
                    <a:lstStyle/>
                    <a:p>
                      <a:endParaRPr lang="zh-CN" altLang="en-US"/>
                    </a:p>
                  </a:txBody>
                  <a:tcPr/>
                </a:tc>
                <a:tc hMerge="1">
                  <a:txBody>
                    <a:bodyPr/>
                    <a:lstStyle/>
                    <a:p>
                      <a:endParaRPr lang="zh-CN" altLang="en-US"/>
                    </a:p>
                  </a:txBody>
                  <a:tcPr/>
                </a:tc>
                <a:extLst>
                  <a:ext uri="{0D108BD9-81ED-4DB2-BD59-A6C34878D82A}">
                    <a16:rowId xmlns:a16="http://schemas.microsoft.com/office/drawing/2014/main" val="10002"/>
                  </a:ext>
                </a:extLst>
              </a:tr>
              <a:tr h="261503">
                <a:tc gridSpan="3">
                  <a:txBody>
                    <a:bodyPr/>
                    <a:lstStyle/>
                    <a:p>
                      <a:pPr algn="just">
                        <a:spcBef>
                          <a:spcPts val="600"/>
                        </a:spcBef>
                        <a:tabLst>
                          <a:tab pos="333375" algn="l"/>
                        </a:tabLst>
                      </a:pPr>
                      <a:r>
                        <a:rPr lang="zh-CN" sz="1800" kern="100">
                          <a:effectLst/>
                        </a:rPr>
                        <a:t>保险代理人的佣金通常都由保险人支付，保险经纪人的佣金可以由保险人支付</a:t>
                      </a:r>
                      <a:endParaRPr lang="zh-CN" sz="1800" kern="100">
                        <a:effectLst/>
                        <a:latin typeface="Times New Roman" panose="02020603050405020304" pitchFamily="18" charset="0"/>
                        <a:ea typeface="宋体" panose="02010600030101010101" pitchFamily="2" charset="-122"/>
                      </a:endParaRPr>
                    </a:p>
                  </a:txBody>
                  <a:tcPr marL="68586" marR="68586" marT="0" marB="0"/>
                </a:tc>
                <a:tc hMerge="1">
                  <a:txBody>
                    <a:bodyPr/>
                    <a:lstStyle/>
                    <a:p>
                      <a:endParaRPr lang="zh-CN" altLang="en-US"/>
                    </a:p>
                  </a:txBody>
                  <a:tcPr/>
                </a:tc>
                <a:tc hMerge="1">
                  <a:txBody>
                    <a:bodyPr/>
                    <a:lstStyle/>
                    <a:p>
                      <a:endParaRPr lang="zh-CN" altLang="en-US"/>
                    </a:p>
                  </a:txBody>
                  <a:tcPr/>
                </a:tc>
                <a:extLst>
                  <a:ext uri="{0D108BD9-81ED-4DB2-BD59-A6C34878D82A}">
                    <a16:rowId xmlns:a16="http://schemas.microsoft.com/office/drawing/2014/main" val="10003"/>
                  </a:ext>
                </a:extLst>
              </a:tr>
              <a:tr h="261503">
                <a:tc gridSpan="3">
                  <a:txBody>
                    <a:bodyPr/>
                    <a:lstStyle/>
                    <a:p>
                      <a:pPr algn="just">
                        <a:spcBef>
                          <a:spcPts val="600"/>
                        </a:spcBef>
                        <a:tabLst>
                          <a:tab pos="333375" algn="l"/>
                        </a:tabLst>
                      </a:pPr>
                      <a:r>
                        <a:rPr lang="zh-CN" sz="1800" b="1" kern="100" dirty="0">
                          <a:effectLst/>
                        </a:rPr>
                        <a:t>不同点</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hMerge="1">
                  <a:txBody>
                    <a:bodyPr/>
                    <a:lstStyle/>
                    <a:p>
                      <a:endParaRPr lang="zh-CN" altLang="en-US"/>
                    </a:p>
                  </a:txBody>
                  <a:tcPr/>
                </a:tc>
                <a:tc hMerge="1">
                  <a:txBody>
                    <a:bodyPr/>
                    <a:lstStyle/>
                    <a:p>
                      <a:endParaRPr lang="zh-CN" altLang="en-US"/>
                    </a:p>
                  </a:txBody>
                  <a:tcPr/>
                </a:tc>
                <a:extLst>
                  <a:ext uri="{0D108BD9-81ED-4DB2-BD59-A6C34878D82A}">
                    <a16:rowId xmlns:a16="http://schemas.microsoft.com/office/drawing/2014/main" val="10004"/>
                  </a:ext>
                </a:extLst>
              </a:tr>
              <a:tr h="261503">
                <a:tc>
                  <a:txBody>
                    <a:bodyPr/>
                    <a:lstStyle/>
                    <a:p>
                      <a:pPr algn="just">
                        <a:spcBef>
                          <a:spcPts val="600"/>
                        </a:spcBef>
                        <a:tabLst>
                          <a:tab pos="333375" algn="l"/>
                        </a:tabLst>
                      </a:pPr>
                      <a:r>
                        <a:rPr lang="zh-CN" sz="1800" b="1" kern="100" dirty="0">
                          <a:effectLst/>
                        </a:rPr>
                        <a:t>主体不同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个人或公司</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只能是有限责任公司</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5"/>
                  </a:ext>
                </a:extLst>
              </a:tr>
              <a:tr h="261503">
                <a:tc>
                  <a:txBody>
                    <a:bodyPr/>
                    <a:lstStyle/>
                    <a:p>
                      <a:pPr algn="just">
                        <a:spcBef>
                          <a:spcPts val="600"/>
                        </a:spcBef>
                        <a:tabLst>
                          <a:tab pos="333375" algn="l"/>
                        </a:tabLst>
                      </a:pPr>
                      <a:r>
                        <a:rPr lang="zh-CN" sz="1800" b="1" kern="100" dirty="0">
                          <a:effectLst/>
                        </a:rPr>
                        <a:t>销售产品</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销售保险人授权的保险服务品种</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与保险公司协商投保条件</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6"/>
                  </a:ext>
                </a:extLst>
              </a:tr>
              <a:tr h="1046011">
                <a:tc>
                  <a:txBody>
                    <a:bodyPr/>
                    <a:lstStyle/>
                    <a:p>
                      <a:pPr algn="just">
                        <a:spcBef>
                          <a:spcPts val="600"/>
                        </a:spcBef>
                        <a:tabLst>
                          <a:tab pos="333375" algn="l"/>
                        </a:tabLst>
                      </a:pPr>
                      <a:r>
                        <a:rPr lang="zh-CN" sz="1800" b="1" kern="100" dirty="0">
                          <a:effectLst/>
                        </a:rPr>
                        <a:t>业务不同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代理保险人与投保人签订保险合同、代理推销保险产品、收取保险费、协助保险公司进行损失勘查和理赔</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为投保人拟订投保方案、选择保险公司以及办理投保手续；协助被保险人或者受益人进行索赔；再保险经纪业务；为委托人提供防灾、防损或者风险评估、风险管理咨询服务</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7"/>
                  </a:ext>
                </a:extLst>
              </a:tr>
              <a:tr h="523005">
                <a:tc>
                  <a:txBody>
                    <a:bodyPr/>
                    <a:lstStyle/>
                    <a:p>
                      <a:pPr algn="just">
                        <a:spcBef>
                          <a:spcPts val="600"/>
                        </a:spcBef>
                        <a:tabLst>
                          <a:tab pos="333375" algn="l"/>
                        </a:tabLst>
                      </a:pPr>
                      <a:r>
                        <a:rPr lang="zh-CN" sz="1800" b="1" kern="100" dirty="0">
                          <a:effectLst/>
                        </a:rPr>
                        <a:t>角色不同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合同的当事人，保险人的代理人</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不是合同的当事人，也不是任何一方的代理人，而是中间人</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8"/>
                  </a:ext>
                </a:extLst>
              </a:tr>
              <a:tr h="523005">
                <a:tc>
                  <a:txBody>
                    <a:bodyPr/>
                    <a:lstStyle/>
                    <a:p>
                      <a:pPr algn="just">
                        <a:spcBef>
                          <a:spcPts val="600"/>
                        </a:spcBef>
                        <a:tabLst>
                          <a:tab pos="333375" algn="l"/>
                        </a:tabLst>
                      </a:pPr>
                      <a:r>
                        <a:rPr lang="zh-CN" sz="1800" b="1" kern="100" dirty="0">
                          <a:effectLst/>
                        </a:rPr>
                        <a:t>独立性不同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代表保险人，并依附于保险人</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以自己的名义进行独立的服务，具有独立法律地位，不依附于其他人</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09"/>
                  </a:ext>
                </a:extLst>
              </a:tr>
              <a:tr h="261503">
                <a:tc>
                  <a:txBody>
                    <a:bodyPr/>
                    <a:lstStyle/>
                    <a:p>
                      <a:pPr algn="just">
                        <a:spcBef>
                          <a:spcPts val="600"/>
                        </a:spcBef>
                        <a:tabLst>
                          <a:tab pos="333375" algn="l"/>
                        </a:tabLst>
                      </a:pPr>
                      <a:r>
                        <a:rPr lang="zh-CN" sz="1800" b="1" kern="100" dirty="0">
                          <a:effectLst/>
                        </a:rPr>
                        <a:t>服务对象不同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中小型企业和个人</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大中型企业和项目</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10"/>
                  </a:ext>
                </a:extLst>
              </a:tr>
              <a:tr h="261503">
                <a:tc>
                  <a:txBody>
                    <a:bodyPr/>
                    <a:lstStyle/>
                    <a:p>
                      <a:pPr algn="just">
                        <a:spcBef>
                          <a:spcPts val="600"/>
                        </a:spcBef>
                        <a:tabLst>
                          <a:tab pos="333375" algn="l"/>
                        </a:tabLst>
                      </a:pPr>
                      <a:r>
                        <a:rPr lang="zh-CN" sz="1800" b="1" kern="100" dirty="0">
                          <a:effectLst/>
                        </a:rPr>
                        <a:t>承担责任不同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后果由保险人承担</a:t>
                      </a:r>
                      <a:endParaRPr lang="zh-CN" sz="1800" kern="10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a:effectLst/>
                        </a:rPr>
                        <a:t>一切后果由经纪人自己承担</a:t>
                      </a:r>
                      <a:endParaRPr lang="zh-CN" sz="1800" kern="10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11"/>
                  </a:ext>
                </a:extLst>
              </a:tr>
              <a:tr h="261503">
                <a:tc>
                  <a:txBody>
                    <a:bodyPr/>
                    <a:lstStyle/>
                    <a:p>
                      <a:pPr algn="just">
                        <a:spcBef>
                          <a:spcPts val="600"/>
                        </a:spcBef>
                        <a:tabLst>
                          <a:tab pos="333375" algn="l"/>
                        </a:tabLst>
                      </a:pPr>
                      <a:r>
                        <a:rPr lang="zh-CN" sz="1800" b="1" kern="100" dirty="0">
                          <a:effectLst/>
                        </a:rPr>
                        <a:t>代表利益不同</a:t>
                      </a:r>
                      <a:endParaRPr lang="zh-CN" sz="1800" b="1"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dirty="0">
                          <a:effectLst/>
                        </a:rPr>
                        <a:t>代表保险人，为保险人服务</a:t>
                      </a:r>
                      <a:endParaRPr lang="zh-CN" sz="1800" kern="100" dirty="0">
                        <a:effectLst/>
                        <a:latin typeface="Times New Roman" panose="02020603050405020304" pitchFamily="18" charset="0"/>
                        <a:ea typeface="宋体" panose="02010600030101010101" pitchFamily="2" charset="-122"/>
                      </a:endParaRPr>
                    </a:p>
                  </a:txBody>
                  <a:tcPr marL="68586" marR="68586" marT="0" marB="0"/>
                </a:tc>
                <a:tc>
                  <a:txBody>
                    <a:bodyPr/>
                    <a:lstStyle/>
                    <a:p>
                      <a:pPr algn="just">
                        <a:spcBef>
                          <a:spcPts val="600"/>
                        </a:spcBef>
                        <a:tabLst>
                          <a:tab pos="333375" algn="l"/>
                        </a:tabLst>
                      </a:pPr>
                      <a:r>
                        <a:rPr lang="zh-CN" sz="1800" kern="100" dirty="0">
                          <a:effectLst/>
                        </a:rPr>
                        <a:t>基于投保人的利益，为投保人服务</a:t>
                      </a:r>
                      <a:endParaRPr lang="zh-CN" sz="1800" kern="100" dirty="0">
                        <a:effectLst/>
                        <a:latin typeface="Times New Roman" panose="02020603050405020304" pitchFamily="18" charset="0"/>
                        <a:ea typeface="宋体" panose="02010600030101010101" pitchFamily="2" charset="-122"/>
                      </a:endParaRPr>
                    </a:p>
                  </a:txBody>
                  <a:tcPr marL="68586" marR="68586" marT="0" marB="0"/>
                </a:tc>
                <a:extLst>
                  <a:ext uri="{0D108BD9-81ED-4DB2-BD59-A6C34878D82A}">
                    <a16:rowId xmlns:a16="http://schemas.microsoft.com/office/drawing/2014/main" val="10012"/>
                  </a:ext>
                </a:extLst>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4">
            <a:extLst>
              <a:ext uri="{FF2B5EF4-FFF2-40B4-BE49-F238E27FC236}">
                <a16:creationId xmlns:a16="http://schemas.microsoft.com/office/drawing/2014/main" id="{207CEBB8-C75C-39FF-C097-016B837C9D6B}"/>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第三节</a:t>
            </a:r>
          </a:p>
        </p:txBody>
      </p:sp>
      <p:sp>
        <p:nvSpPr>
          <p:cNvPr id="14339" name="Rectangle 5">
            <a:extLst>
              <a:ext uri="{FF2B5EF4-FFF2-40B4-BE49-F238E27FC236}">
                <a16:creationId xmlns:a16="http://schemas.microsoft.com/office/drawing/2014/main" id="{E3F915A8-9B28-30C5-C1D7-D70C37107AD2}"/>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保险营销的对象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C54F1AF8-9C8B-EBBB-5DAF-10D691B0DF1A}"/>
              </a:ext>
            </a:extLst>
          </p:cNvPr>
          <p:cNvSpPr>
            <a:spLocks noGrp="1" noChangeArrowheads="1"/>
          </p:cNvSpPr>
          <p:nvPr>
            <p:ph type="title"/>
          </p:nvPr>
        </p:nvSpPr>
        <p:spPr/>
        <p:txBody>
          <a:bodyPr/>
          <a:lstStyle/>
          <a:p>
            <a:pPr eaLnBrk="1" hangingPunct="1"/>
            <a:r>
              <a:rPr lang="zh-CN" altLang="en-US" sz="4000" b="1"/>
              <a:t>一、保险产品的客户范围非常广泛</a:t>
            </a:r>
            <a:r>
              <a:rPr lang="zh-CN" altLang="en-US" sz="4000"/>
              <a:t> </a:t>
            </a:r>
          </a:p>
        </p:txBody>
      </p:sp>
      <p:sp>
        <p:nvSpPr>
          <p:cNvPr id="15363" name="Rectangle 3">
            <a:extLst>
              <a:ext uri="{FF2B5EF4-FFF2-40B4-BE49-F238E27FC236}">
                <a16:creationId xmlns:a16="http://schemas.microsoft.com/office/drawing/2014/main" id="{6D369607-ECD9-1616-4D24-618DAEC023A7}"/>
              </a:ext>
            </a:extLst>
          </p:cNvPr>
          <p:cNvSpPr>
            <a:spLocks noGrp="1" noChangeArrowheads="1"/>
          </p:cNvSpPr>
          <p:nvPr>
            <p:ph type="body" idx="1"/>
          </p:nvPr>
        </p:nvSpPr>
        <p:spPr>
          <a:xfrm>
            <a:off x="457200" y="1600200"/>
            <a:ext cx="8229600" cy="4983163"/>
          </a:xfrm>
        </p:spPr>
        <p:txBody>
          <a:bodyPr/>
          <a:lstStyle/>
          <a:p>
            <a:pPr eaLnBrk="1" hangingPunct="1"/>
            <a:r>
              <a:rPr lang="zh-CN" altLang="en-US"/>
              <a:t>保险产品所针对对象的范围是非常广泛，不但包括自然人，而且还包括法人，并且各种类型、各种行业的法人都可能是保险产品的客户。</a:t>
            </a:r>
          </a:p>
          <a:p>
            <a:pPr eaLnBrk="1" hangingPunct="1"/>
            <a:r>
              <a:rPr lang="zh-CN" altLang="en-US"/>
              <a:t>要求：</a:t>
            </a:r>
          </a:p>
          <a:p>
            <a:pPr lvl="1" eaLnBrk="1" hangingPunct="1"/>
            <a:r>
              <a:rPr lang="zh-CN" altLang="en-US"/>
              <a:t>保险公司及销售人员必须注意自己的公众形象。</a:t>
            </a:r>
          </a:p>
          <a:p>
            <a:pPr lvl="1" eaLnBrk="1" hangingPunct="1"/>
            <a:r>
              <a:rPr lang="zh-CN" altLang="en-US"/>
              <a:t>保险公司的销售管理部门必须针对不同的客户实施不同的战略。</a:t>
            </a:r>
            <a:endParaRPr lang="en-US" altLang="zh-CN"/>
          </a:p>
          <a:p>
            <a:pPr lvl="1" eaLnBrk="1" hangingPunct="1"/>
            <a:r>
              <a:rPr lang="zh-CN" altLang="zh-CN"/>
              <a:t>保险公司的营销部门应不断深度挖掘客户，激发更多的保险需求</a:t>
            </a:r>
            <a:r>
              <a:rPr lang="zh-CN" altLang="en-US"/>
              <a:t>。</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7057C7EE-FA0B-4D4C-6E00-DF38D41CC890}"/>
              </a:ext>
            </a:extLst>
          </p:cNvPr>
          <p:cNvSpPr>
            <a:spLocks noGrp="1" noChangeArrowheads="1"/>
          </p:cNvSpPr>
          <p:nvPr>
            <p:ph type="title"/>
          </p:nvPr>
        </p:nvSpPr>
        <p:spPr/>
        <p:txBody>
          <a:bodyPr/>
          <a:lstStyle/>
          <a:p>
            <a:pPr eaLnBrk="1" hangingPunct="1"/>
            <a:r>
              <a:rPr lang="zh-CN" altLang="en-US" sz="4000"/>
              <a:t>二、</a:t>
            </a:r>
            <a:r>
              <a:rPr lang="zh-CN" altLang="en-US" sz="4000" b="1"/>
              <a:t>保险产品的客户范围会因各种原因而不断发生变化</a:t>
            </a:r>
            <a:r>
              <a:rPr lang="zh-CN" altLang="en-US" sz="4000"/>
              <a:t> </a:t>
            </a:r>
          </a:p>
        </p:txBody>
      </p:sp>
      <p:sp>
        <p:nvSpPr>
          <p:cNvPr id="16387" name="Rectangle 3">
            <a:extLst>
              <a:ext uri="{FF2B5EF4-FFF2-40B4-BE49-F238E27FC236}">
                <a16:creationId xmlns:a16="http://schemas.microsoft.com/office/drawing/2014/main" id="{109BEC9E-A007-D99F-3C90-1F0EDECDD56B}"/>
              </a:ext>
            </a:extLst>
          </p:cNvPr>
          <p:cNvSpPr>
            <a:spLocks noGrp="1" noChangeArrowheads="1"/>
          </p:cNvSpPr>
          <p:nvPr>
            <p:ph type="body" idx="1"/>
          </p:nvPr>
        </p:nvSpPr>
        <p:spPr/>
        <p:txBody>
          <a:bodyPr/>
          <a:lstStyle/>
          <a:p>
            <a:pPr eaLnBrk="1" hangingPunct="1">
              <a:lnSpc>
                <a:spcPct val="90000"/>
              </a:lnSpc>
            </a:pPr>
            <a:r>
              <a:rPr lang="zh-CN" altLang="en-US"/>
              <a:t>主要体现为：</a:t>
            </a:r>
          </a:p>
          <a:p>
            <a:pPr lvl="1" eaLnBrk="1" hangingPunct="1">
              <a:lnSpc>
                <a:spcPct val="90000"/>
              </a:lnSpc>
            </a:pPr>
            <a:r>
              <a:rPr lang="zh-CN" altLang="en-US"/>
              <a:t>其一是客户范围在不断扩大</a:t>
            </a:r>
          </a:p>
          <a:p>
            <a:pPr lvl="1" eaLnBrk="1" hangingPunct="1">
              <a:lnSpc>
                <a:spcPct val="90000"/>
              </a:lnSpc>
            </a:pPr>
            <a:r>
              <a:rPr lang="zh-CN" altLang="en-US"/>
              <a:t>其二是某些准客户在发生变化，他们可能从一种保险产品的客户变成多种保险产品的客户。 </a:t>
            </a:r>
          </a:p>
          <a:p>
            <a:pPr eaLnBrk="1" hangingPunct="1">
              <a:lnSpc>
                <a:spcPct val="90000"/>
              </a:lnSpc>
            </a:pPr>
            <a:r>
              <a:rPr lang="zh-CN" altLang="en-US"/>
              <a:t>变化的原因：</a:t>
            </a:r>
          </a:p>
          <a:p>
            <a:pPr lvl="1" eaLnBrk="1" hangingPunct="1">
              <a:lnSpc>
                <a:spcPct val="90000"/>
              </a:lnSpc>
            </a:pPr>
            <a:r>
              <a:rPr lang="zh-CN" altLang="en-US"/>
              <a:t>收入的不断增加使更多的人产生了保险需求，成为保险公司的客户 </a:t>
            </a:r>
          </a:p>
          <a:p>
            <a:pPr lvl="1" eaLnBrk="1" hangingPunct="1">
              <a:lnSpc>
                <a:spcPct val="90000"/>
              </a:lnSpc>
            </a:pPr>
            <a:r>
              <a:rPr lang="zh-CN" altLang="en-US"/>
              <a:t>新产品的开发使客户范围发生变化</a:t>
            </a:r>
          </a:p>
          <a:p>
            <a:pPr lvl="1" eaLnBrk="1" hangingPunct="1">
              <a:lnSpc>
                <a:spcPct val="90000"/>
              </a:lnSpc>
            </a:pPr>
            <a:r>
              <a:rPr lang="zh-CN" altLang="en-US"/>
              <a:t>相关法律法规的变化使客户范围发生变化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630AF0E3-B091-B500-520F-05738E56342E}"/>
              </a:ext>
            </a:extLst>
          </p:cNvPr>
          <p:cNvSpPr>
            <a:spLocks noGrp="1" noChangeArrowheads="1"/>
          </p:cNvSpPr>
          <p:nvPr>
            <p:ph type="title"/>
          </p:nvPr>
        </p:nvSpPr>
        <p:spPr/>
        <p:txBody>
          <a:bodyPr/>
          <a:lstStyle/>
          <a:p>
            <a:pPr eaLnBrk="1" hangingPunct="1"/>
            <a:endParaRPr lang="zh-CN" altLang="zh-CN"/>
          </a:p>
        </p:txBody>
      </p:sp>
      <p:sp>
        <p:nvSpPr>
          <p:cNvPr id="17411" name="Rectangle 3">
            <a:extLst>
              <a:ext uri="{FF2B5EF4-FFF2-40B4-BE49-F238E27FC236}">
                <a16:creationId xmlns:a16="http://schemas.microsoft.com/office/drawing/2014/main" id="{BCFD3E08-BD8A-71CD-667C-8316CAFD9D28}"/>
              </a:ext>
            </a:extLst>
          </p:cNvPr>
          <p:cNvSpPr>
            <a:spLocks noGrp="1" noChangeArrowheads="1"/>
          </p:cNvSpPr>
          <p:nvPr>
            <p:ph type="body" idx="1"/>
          </p:nvPr>
        </p:nvSpPr>
        <p:spPr/>
        <p:txBody>
          <a:bodyPr/>
          <a:lstStyle/>
          <a:p>
            <a:pPr eaLnBrk="1" hangingPunct="1"/>
            <a:r>
              <a:rPr lang="zh-CN" altLang="en-US"/>
              <a:t>要求：</a:t>
            </a:r>
          </a:p>
          <a:p>
            <a:pPr lvl="1" eaLnBrk="1" hangingPunct="1"/>
            <a:r>
              <a:rPr lang="zh-CN" altLang="en-US"/>
              <a:t>保险销售人员具有综合广泛的知识；</a:t>
            </a:r>
          </a:p>
          <a:p>
            <a:pPr lvl="1" eaLnBrk="1" hangingPunct="1"/>
            <a:r>
              <a:rPr lang="zh-CN" altLang="en-US"/>
              <a:t>对社会整体的经济情况、技术的发展、法律的变化具有敏锐的洞察力；</a:t>
            </a:r>
          </a:p>
          <a:p>
            <a:pPr lvl="1" eaLnBrk="1" hangingPunct="1"/>
            <a:r>
              <a:rPr lang="zh-CN" altLang="en-US"/>
              <a:t>与时俱进地不断挖掘出新的客户，不断扩大客户的范围，不断地把潜在客户变为准客户。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1854AF61-6740-EF7B-536A-F1A690F89387}"/>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第四节</a:t>
            </a:r>
          </a:p>
        </p:txBody>
      </p:sp>
      <p:sp>
        <p:nvSpPr>
          <p:cNvPr id="18435" name="Rectangle 3">
            <a:extLst>
              <a:ext uri="{FF2B5EF4-FFF2-40B4-BE49-F238E27FC236}">
                <a16:creationId xmlns:a16="http://schemas.microsoft.com/office/drawing/2014/main" id="{136CA65A-DF8F-9A2D-8A45-04D0CEA47334}"/>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保险营销的客体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971A9D0D-00EB-3010-4873-8B708A576EF6}"/>
              </a:ext>
            </a:extLst>
          </p:cNvPr>
          <p:cNvSpPr>
            <a:spLocks noGrp="1" noChangeArrowheads="1"/>
          </p:cNvSpPr>
          <p:nvPr>
            <p:ph type="title"/>
          </p:nvPr>
        </p:nvSpPr>
        <p:spPr/>
        <p:txBody>
          <a:bodyPr/>
          <a:lstStyle/>
          <a:p>
            <a:pPr eaLnBrk="1" hangingPunct="1">
              <a:defRPr/>
            </a:pPr>
            <a:r>
              <a:rPr lang="zh-CN" altLang="en-US" sz="3600" b="1" kern="100" dirty="0">
                <a:cs typeface="Times New Roman" panose="02020603050405020304" pitchFamily="18" charset="0"/>
              </a:rPr>
              <a:t>一、</a:t>
            </a:r>
            <a:r>
              <a:rPr lang="zh-CN" altLang="zh-CN" sz="3600" b="1" kern="100" dirty="0">
                <a:cs typeface="Times New Roman" panose="02020603050405020304" pitchFamily="18" charset="0"/>
              </a:rPr>
              <a:t>一般意义上的保险产品</a:t>
            </a:r>
            <a:endParaRPr lang="zh-CN" altLang="zh-CN" sz="3600" dirty="0"/>
          </a:p>
        </p:txBody>
      </p:sp>
      <p:sp>
        <p:nvSpPr>
          <p:cNvPr id="20483" name="Rectangle 3">
            <a:extLst>
              <a:ext uri="{FF2B5EF4-FFF2-40B4-BE49-F238E27FC236}">
                <a16:creationId xmlns:a16="http://schemas.microsoft.com/office/drawing/2014/main" id="{8C35C510-CDEA-0BA2-23B2-657EDDEC97BA}"/>
              </a:ext>
            </a:extLst>
          </p:cNvPr>
          <p:cNvSpPr>
            <a:spLocks noGrp="1" noChangeArrowheads="1"/>
          </p:cNvSpPr>
          <p:nvPr>
            <p:ph type="body" idx="1"/>
          </p:nvPr>
        </p:nvSpPr>
        <p:spPr/>
        <p:txBody>
          <a:bodyPr/>
          <a:lstStyle/>
          <a:p>
            <a:pPr eaLnBrk="1" hangingPunct="1">
              <a:defRPr/>
            </a:pPr>
            <a:r>
              <a:rPr lang="zh-CN" altLang="zh-CN" sz="1800" kern="100" dirty="0">
                <a:cs typeface="Times New Roman" panose="02020603050405020304" pitchFamily="18" charset="0"/>
              </a:rPr>
              <a:t>最早的保险教科书《保险学》：“保险者联合共保同种危险之人而分担其间所生损失之经济组织也。”</a:t>
            </a:r>
            <a:endParaRPr lang="en-US" altLang="zh-CN" sz="1800" kern="100" dirty="0">
              <a:cs typeface="Times New Roman" panose="02020603050405020304" pitchFamily="18" charset="0"/>
            </a:endParaRPr>
          </a:p>
          <a:p>
            <a:pPr eaLnBrk="1" hangingPunct="1">
              <a:defRPr/>
            </a:pPr>
            <a:r>
              <a:rPr lang="zh-CN" altLang="zh-CN" sz="1800" kern="100" dirty="0">
                <a:cs typeface="Times New Roman" panose="02020603050405020304" pitchFamily="18" charset="0"/>
              </a:rPr>
              <a:t>《保险法》：“保险是指投保人根据合同的约定，向保险人支付保险费，保险人对于合同约定的可能发生的事故因其发生所造成的财产损失承担赔偿保险金责任，或者当被保险人死亡、伤残、疾病或者达到合同约定的年龄、期限时承担给付保险金责任的商业保险行为。”</a:t>
            </a:r>
            <a:endParaRPr lang="en-US" altLang="zh-CN" sz="1800" kern="100" dirty="0">
              <a:cs typeface="Times New Roman" panose="02020603050405020304" pitchFamily="18" charset="0"/>
            </a:endParaRPr>
          </a:p>
          <a:p>
            <a:pPr eaLnBrk="1" hangingPunct="1">
              <a:defRPr/>
            </a:pPr>
            <a:r>
              <a:rPr lang="zh-CN" altLang="zh-CN" sz="1800" kern="100" dirty="0">
                <a:latin typeface="Times New Roman" panose="02020603050405020304" pitchFamily="18" charset="0"/>
              </a:rPr>
              <a:t>不管如何定义保险，保险的核心功能就是经济补偿；保险产品就是将保险功能具体化的载体。</a:t>
            </a:r>
            <a:endParaRPr lang="en-US" altLang="zh-CN" sz="1800" kern="100" dirty="0">
              <a:latin typeface="Times New Roman" panose="02020603050405020304" pitchFamily="18" charset="0"/>
            </a:endParaRPr>
          </a:p>
          <a:p>
            <a:pPr eaLnBrk="1" hangingPunct="1">
              <a:defRPr/>
            </a:pPr>
            <a:r>
              <a:rPr lang="zh-CN" altLang="zh-CN" sz="1800" kern="100" dirty="0">
                <a:cs typeface="Times New Roman" panose="02020603050405020304" pitchFamily="18" charset="0"/>
              </a:rPr>
              <a:t>当然，保险业属于金融行业，保险产品也是金融产品的一种。</a:t>
            </a:r>
            <a:endParaRPr lang="zh-CN" altLang="zh-CN"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1FBCE945-9DBA-4669-EBC9-9C6406D3C121}"/>
              </a:ext>
            </a:extLst>
          </p:cNvPr>
          <p:cNvSpPr>
            <a:spLocks noGrp="1"/>
          </p:cNvSpPr>
          <p:nvPr>
            <p:ph type="title"/>
          </p:nvPr>
        </p:nvSpPr>
        <p:spPr>
          <a:xfrm>
            <a:off x="457200" y="333375"/>
            <a:ext cx="8229600" cy="1143000"/>
          </a:xfrm>
        </p:spPr>
        <p:txBody>
          <a:bodyPr/>
          <a:lstStyle/>
          <a:p>
            <a:pPr eaLnBrk="1" hangingPunct="1">
              <a:defRPr/>
            </a:pPr>
            <a:r>
              <a:rPr lang="zh-CN" altLang="en-US" sz="3200" b="1" kern="100" dirty="0">
                <a:latin typeface="Times New Roman" panose="02020603050405020304" pitchFamily="18" charset="0"/>
              </a:rPr>
              <a:t>二、</a:t>
            </a:r>
            <a:r>
              <a:rPr lang="zh-CN" altLang="zh-CN" sz="3200" b="1" kern="100" dirty="0">
                <a:latin typeface="Times New Roman" panose="02020603050405020304" pitchFamily="18" charset="0"/>
              </a:rPr>
              <a:t>营销意义上的保险产品</a:t>
            </a:r>
            <a:endParaRPr lang="zh-CN" altLang="en-US" sz="3200" dirty="0"/>
          </a:p>
        </p:txBody>
      </p:sp>
      <p:sp>
        <p:nvSpPr>
          <p:cNvPr id="20483" name="内容占位符 2">
            <a:extLst>
              <a:ext uri="{FF2B5EF4-FFF2-40B4-BE49-F238E27FC236}">
                <a16:creationId xmlns:a16="http://schemas.microsoft.com/office/drawing/2014/main" id="{F775F93D-60C3-30B8-CCAF-E227406BA670}"/>
              </a:ext>
            </a:extLst>
          </p:cNvPr>
          <p:cNvSpPr>
            <a:spLocks noGrp="1" noChangeArrowheads="1"/>
          </p:cNvSpPr>
          <p:nvPr>
            <p:ph idx="1"/>
          </p:nvPr>
        </p:nvSpPr>
        <p:spPr/>
        <p:txBody>
          <a:bodyPr/>
          <a:lstStyle/>
          <a:p>
            <a:pPr eaLnBrk="1" hangingPunct="1"/>
            <a:r>
              <a:rPr lang="zh-CN" altLang="zh-CN"/>
              <a:t>产品的整体概念包括：</a:t>
            </a:r>
            <a:endParaRPr lang="en-US" altLang="zh-CN"/>
          </a:p>
          <a:p>
            <a:pPr lvl="1" eaLnBrk="1" hangingPunct="1"/>
            <a:r>
              <a:rPr lang="zh-CN" altLang="zh-CN"/>
              <a:t>核心产品层次</a:t>
            </a:r>
            <a:endParaRPr lang="en-US" altLang="zh-CN"/>
          </a:p>
          <a:p>
            <a:pPr lvl="1" eaLnBrk="1" hangingPunct="1"/>
            <a:r>
              <a:rPr lang="zh-CN" altLang="zh-CN"/>
              <a:t>形式产品层次</a:t>
            </a:r>
            <a:endParaRPr lang="en-US" altLang="zh-CN"/>
          </a:p>
          <a:p>
            <a:pPr lvl="1" eaLnBrk="1" hangingPunct="1"/>
            <a:r>
              <a:rPr lang="zh-CN" altLang="zh-CN"/>
              <a:t>附加产品层次</a:t>
            </a:r>
            <a:endParaRPr lang="zh-CN" alt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a:extLst>
              <a:ext uri="{FF2B5EF4-FFF2-40B4-BE49-F238E27FC236}">
                <a16:creationId xmlns:a16="http://schemas.microsoft.com/office/drawing/2014/main" id="{FD15ADFA-48BA-3F5E-DAB9-196F231CA23E}"/>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第一章</a:t>
            </a:r>
          </a:p>
        </p:txBody>
      </p:sp>
      <p:sp>
        <p:nvSpPr>
          <p:cNvPr id="3075" name="Rectangle 5">
            <a:extLst>
              <a:ext uri="{FF2B5EF4-FFF2-40B4-BE49-F238E27FC236}">
                <a16:creationId xmlns:a16="http://schemas.microsoft.com/office/drawing/2014/main" id="{C19048C4-5D7B-D8CD-AF55-9F0217510864}"/>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保险营销概述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标题 1">
            <a:extLst>
              <a:ext uri="{FF2B5EF4-FFF2-40B4-BE49-F238E27FC236}">
                <a16:creationId xmlns:a16="http://schemas.microsoft.com/office/drawing/2014/main" id="{63ECB67B-5286-59DF-52C4-14D5AD9F436A}"/>
              </a:ext>
            </a:extLst>
          </p:cNvPr>
          <p:cNvSpPr>
            <a:spLocks noGrp="1" noChangeArrowheads="1"/>
          </p:cNvSpPr>
          <p:nvPr>
            <p:ph type="title"/>
          </p:nvPr>
        </p:nvSpPr>
        <p:spPr/>
        <p:txBody>
          <a:bodyPr/>
          <a:lstStyle/>
          <a:p>
            <a:pPr eaLnBrk="1" hangingPunct="1"/>
            <a:r>
              <a:rPr lang="zh-CN" altLang="en-US" sz="3200"/>
              <a:t>（一）核心产品层次</a:t>
            </a:r>
          </a:p>
        </p:txBody>
      </p:sp>
      <p:sp>
        <p:nvSpPr>
          <p:cNvPr id="21507" name="内容占位符 2">
            <a:extLst>
              <a:ext uri="{FF2B5EF4-FFF2-40B4-BE49-F238E27FC236}">
                <a16:creationId xmlns:a16="http://schemas.microsoft.com/office/drawing/2014/main" id="{57CA39A0-3DC2-5C72-52F5-C4419C8EA542}"/>
              </a:ext>
            </a:extLst>
          </p:cNvPr>
          <p:cNvSpPr>
            <a:spLocks noGrp="1" noChangeArrowheads="1"/>
          </p:cNvSpPr>
          <p:nvPr>
            <p:ph idx="1"/>
          </p:nvPr>
        </p:nvSpPr>
        <p:spPr/>
        <p:txBody>
          <a:bodyPr/>
          <a:lstStyle/>
          <a:p>
            <a:pPr eaLnBrk="1" hangingPunct="1"/>
            <a:r>
              <a:rPr lang="zh-CN" altLang="zh-CN"/>
              <a:t>指产品的基本功能或效用。</a:t>
            </a:r>
          </a:p>
          <a:p>
            <a:pPr eaLnBrk="1" hangingPunct="1"/>
            <a:r>
              <a:rPr lang="zh-CN" altLang="zh-CN"/>
              <a:t>保险产品</a:t>
            </a:r>
            <a:r>
              <a:rPr lang="zh-CN" altLang="en-US"/>
              <a:t>的</a:t>
            </a:r>
            <a:r>
              <a:rPr lang="zh-CN" altLang="zh-CN"/>
              <a:t>核心功能就是经济补偿，其外在的表现形式就是保险合同。</a:t>
            </a:r>
            <a:endParaRPr lang="zh-CN" altLang="en-US"/>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标题 1">
            <a:extLst>
              <a:ext uri="{FF2B5EF4-FFF2-40B4-BE49-F238E27FC236}">
                <a16:creationId xmlns:a16="http://schemas.microsoft.com/office/drawing/2014/main" id="{3078A911-38DE-8EA0-CCC4-31383988EA7F}"/>
              </a:ext>
            </a:extLst>
          </p:cNvPr>
          <p:cNvSpPr>
            <a:spLocks noGrp="1" noChangeArrowheads="1"/>
          </p:cNvSpPr>
          <p:nvPr>
            <p:ph type="title"/>
          </p:nvPr>
        </p:nvSpPr>
        <p:spPr/>
        <p:txBody>
          <a:bodyPr/>
          <a:lstStyle/>
          <a:p>
            <a:pPr eaLnBrk="1" hangingPunct="1"/>
            <a:r>
              <a:rPr lang="zh-CN" altLang="en-US" sz="3600"/>
              <a:t>（二）</a:t>
            </a:r>
            <a:r>
              <a:rPr lang="zh-CN" altLang="zh-CN" sz="3600"/>
              <a:t>形式产品层次</a:t>
            </a:r>
            <a:endParaRPr lang="zh-CN" altLang="en-US" sz="3600"/>
          </a:p>
        </p:txBody>
      </p:sp>
      <p:sp>
        <p:nvSpPr>
          <p:cNvPr id="22531" name="内容占位符 2">
            <a:extLst>
              <a:ext uri="{FF2B5EF4-FFF2-40B4-BE49-F238E27FC236}">
                <a16:creationId xmlns:a16="http://schemas.microsoft.com/office/drawing/2014/main" id="{522A9C56-3538-1F64-26CF-4A2BE77B1C94}"/>
              </a:ext>
            </a:extLst>
          </p:cNvPr>
          <p:cNvSpPr>
            <a:spLocks noGrp="1" noChangeArrowheads="1"/>
          </p:cNvSpPr>
          <p:nvPr>
            <p:ph idx="1"/>
          </p:nvPr>
        </p:nvSpPr>
        <p:spPr/>
        <p:txBody>
          <a:bodyPr/>
          <a:lstStyle/>
          <a:p>
            <a:pPr eaLnBrk="1" hangingPunct="1"/>
            <a:r>
              <a:rPr lang="zh-CN" altLang="zh-CN"/>
              <a:t>形式产品</a:t>
            </a:r>
            <a:r>
              <a:rPr lang="zh-CN" altLang="en-US"/>
              <a:t>：</a:t>
            </a:r>
            <a:r>
              <a:rPr lang="zh-CN" altLang="zh-CN"/>
              <a:t>消费者需要的产品的具体外观，是核心产品的表现形式，是向市场提供实体和劳务时便于顾客识别的面貌特征。</a:t>
            </a:r>
            <a:endParaRPr lang="en-US" altLang="zh-CN"/>
          </a:p>
          <a:p>
            <a:pPr eaLnBrk="1" hangingPunct="1"/>
            <a:r>
              <a:rPr lang="zh-CN" altLang="zh-CN"/>
              <a:t>保险产品提供的是一种保障的承诺，这是无形的服务。</a:t>
            </a:r>
            <a:endParaRPr lang="en-US" altLang="zh-CN"/>
          </a:p>
          <a:p>
            <a:pPr eaLnBrk="1" hangingPunct="1"/>
            <a:r>
              <a:rPr lang="zh-CN" altLang="zh-CN"/>
              <a:t>保险公司为了提高市场份额，需要将无形的服务有形化。如果脱离了服务，保险产品也就没有了意义。</a:t>
            </a:r>
            <a:endParaRPr lang="zh-CN" altLang="en-US"/>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标题 1">
            <a:extLst>
              <a:ext uri="{FF2B5EF4-FFF2-40B4-BE49-F238E27FC236}">
                <a16:creationId xmlns:a16="http://schemas.microsoft.com/office/drawing/2014/main" id="{3B9C66F9-DCFF-3214-6FEF-EB56AEA53F88}"/>
              </a:ext>
            </a:extLst>
          </p:cNvPr>
          <p:cNvSpPr>
            <a:spLocks noGrp="1" noChangeArrowheads="1"/>
          </p:cNvSpPr>
          <p:nvPr>
            <p:ph type="title"/>
          </p:nvPr>
        </p:nvSpPr>
        <p:spPr/>
        <p:txBody>
          <a:bodyPr/>
          <a:lstStyle/>
          <a:p>
            <a:pPr eaLnBrk="1" hangingPunct="1"/>
            <a:r>
              <a:rPr lang="zh-CN" altLang="en-US" sz="3200"/>
              <a:t>（三）</a:t>
            </a:r>
            <a:r>
              <a:rPr lang="zh-CN" altLang="zh-CN" sz="3200"/>
              <a:t>附加产品层次</a:t>
            </a:r>
            <a:endParaRPr lang="zh-CN" altLang="en-US" sz="3200"/>
          </a:p>
        </p:txBody>
      </p:sp>
      <p:sp>
        <p:nvSpPr>
          <p:cNvPr id="23555" name="内容占位符 2">
            <a:extLst>
              <a:ext uri="{FF2B5EF4-FFF2-40B4-BE49-F238E27FC236}">
                <a16:creationId xmlns:a16="http://schemas.microsoft.com/office/drawing/2014/main" id="{795FEFFC-9011-9DDC-C5CD-4D34A68E0B6B}"/>
              </a:ext>
            </a:extLst>
          </p:cNvPr>
          <p:cNvSpPr>
            <a:spLocks noGrp="1" noChangeArrowheads="1"/>
          </p:cNvSpPr>
          <p:nvPr>
            <p:ph idx="1"/>
          </p:nvPr>
        </p:nvSpPr>
        <p:spPr/>
        <p:txBody>
          <a:bodyPr/>
          <a:lstStyle/>
          <a:p>
            <a:pPr eaLnBrk="1" hangingPunct="1"/>
            <a:r>
              <a:rPr lang="zh-CN" altLang="zh-CN"/>
              <a:t>附加产品指消费者购买产品时所获得的全部附加利益与服务，它包括安装、免费送货、提供信贷、售后服务和保证等。</a:t>
            </a:r>
            <a:endParaRPr lang="en-US" altLang="zh-CN"/>
          </a:p>
          <a:p>
            <a:pPr eaLnBrk="1" hangingPunct="1"/>
            <a:r>
              <a:rPr lang="zh-CN" altLang="zh-CN"/>
              <a:t>附加产品层次成为公司在市场上能否取胜的关键。</a:t>
            </a:r>
          </a:p>
          <a:p>
            <a:pPr eaLnBrk="1" hangingPunct="1"/>
            <a:r>
              <a:rPr lang="zh-CN" altLang="zh-CN"/>
              <a:t>保险产品的附加值服务是指保险公司针对投保客户所提供的扩展性服务内容。</a:t>
            </a:r>
            <a:endParaRPr lang="zh-CN" altLang="en-US"/>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BDA57D4-BECE-8DEE-8B33-D221DE4AF917}"/>
              </a:ext>
            </a:extLst>
          </p:cNvPr>
          <p:cNvSpPr>
            <a:spLocks noGrp="1"/>
          </p:cNvSpPr>
          <p:nvPr>
            <p:ph type="title"/>
          </p:nvPr>
        </p:nvSpPr>
        <p:spPr/>
        <p:txBody>
          <a:bodyPr/>
          <a:lstStyle/>
          <a:p>
            <a:pPr eaLnBrk="1" hangingPunct="1">
              <a:defRPr/>
            </a:pPr>
            <a:r>
              <a:rPr lang="zh-CN" altLang="en-US" sz="3200" b="1" kern="100" dirty="0">
                <a:latin typeface="Times New Roman" panose="02020603050405020304" pitchFamily="18" charset="0"/>
              </a:rPr>
              <a:t>三、</a:t>
            </a:r>
            <a:r>
              <a:rPr lang="zh-CN" altLang="zh-CN" sz="3200" b="1" kern="100" dirty="0">
                <a:latin typeface="Times New Roman" panose="02020603050405020304" pitchFamily="18" charset="0"/>
              </a:rPr>
              <a:t>保险产品的特性</a:t>
            </a:r>
            <a:endParaRPr lang="zh-CN" altLang="en-US" sz="3200" dirty="0"/>
          </a:p>
        </p:txBody>
      </p:sp>
      <p:sp>
        <p:nvSpPr>
          <p:cNvPr id="24579" name="内容占位符 2">
            <a:extLst>
              <a:ext uri="{FF2B5EF4-FFF2-40B4-BE49-F238E27FC236}">
                <a16:creationId xmlns:a16="http://schemas.microsoft.com/office/drawing/2014/main" id="{5FC7D1B1-DDDA-71B2-901E-D6201F788A92}"/>
              </a:ext>
            </a:extLst>
          </p:cNvPr>
          <p:cNvSpPr>
            <a:spLocks noGrp="1" noChangeArrowheads="1"/>
          </p:cNvSpPr>
          <p:nvPr>
            <p:ph idx="1"/>
          </p:nvPr>
        </p:nvSpPr>
        <p:spPr/>
        <p:txBody>
          <a:bodyPr/>
          <a:lstStyle/>
          <a:p>
            <a:pPr eaLnBrk="1" hangingPunct="1"/>
            <a:r>
              <a:rPr lang="zh-CN" altLang="zh-CN"/>
              <a:t>复杂商品</a:t>
            </a:r>
            <a:endParaRPr lang="en-US" altLang="zh-CN"/>
          </a:p>
          <a:p>
            <a:pPr eaLnBrk="1" hangingPunct="1"/>
            <a:r>
              <a:rPr lang="zh-CN" altLang="zh-CN"/>
              <a:t>无形商品</a:t>
            </a:r>
            <a:endParaRPr lang="en-US" altLang="zh-CN"/>
          </a:p>
          <a:p>
            <a:pPr eaLnBrk="1" hangingPunct="1"/>
            <a:r>
              <a:rPr lang="zh-CN" altLang="zh-CN"/>
              <a:t>没有生产过程</a:t>
            </a:r>
            <a:endParaRPr lang="en-US" altLang="zh-CN"/>
          </a:p>
          <a:p>
            <a:pPr eaLnBrk="1" hangingPunct="1"/>
            <a:r>
              <a:rPr lang="zh-CN" altLang="zh-CN"/>
              <a:t>非渴求性</a:t>
            </a:r>
            <a:endParaRPr lang="en-US" altLang="zh-CN"/>
          </a:p>
          <a:p>
            <a:pPr eaLnBrk="1" hangingPunct="1"/>
            <a:r>
              <a:rPr lang="zh-CN" altLang="zh-CN"/>
              <a:t>供给基本上没有限制</a:t>
            </a:r>
            <a:endParaRPr lang="en-US" altLang="zh-CN"/>
          </a:p>
          <a:p>
            <a:pPr eaLnBrk="1" hangingPunct="1"/>
            <a:r>
              <a:rPr lang="zh-CN" altLang="zh-CN"/>
              <a:t>消费具有滞后性</a:t>
            </a:r>
            <a:endParaRPr lang="en-US" altLang="zh-CN"/>
          </a:p>
          <a:p>
            <a:pPr eaLnBrk="1" hangingPunct="1"/>
            <a:r>
              <a:rPr lang="zh-CN" altLang="zh-CN"/>
              <a:t>消费的长期性</a:t>
            </a:r>
          </a:p>
          <a:p>
            <a:pPr eaLnBrk="1" hangingPunct="1"/>
            <a:r>
              <a:rPr lang="zh-CN" altLang="zh-CN"/>
              <a:t>价格固定性和隐蔽性</a:t>
            </a:r>
          </a:p>
          <a:p>
            <a:pPr eaLnBrk="1" hangingPunct="1"/>
            <a:endParaRPr lang="zh-CN" altLang="en-US"/>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标题 3">
            <a:extLst>
              <a:ext uri="{FF2B5EF4-FFF2-40B4-BE49-F238E27FC236}">
                <a16:creationId xmlns:a16="http://schemas.microsoft.com/office/drawing/2014/main" id="{7BF941FB-0B35-D4E7-2A84-4B8C6D73D6DD}"/>
              </a:ext>
            </a:extLst>
          </p:cNvPr>
          <p:cNvSpPr>
            <a:spLocks noGrp="1" noChangeArrowheads="1"/>
          </p:cNvSpPr>
          <p:nvPr>
            <p:ph type="title"/>
          </p:nvPr>
        </p:nvSpPr>
        <p:spPr/>
        <p:txBody>
          <a:bodyPr/>
          <a:lstStyle/>
          <a:p>
            <a:pPr eaLnBrk="1" hangingPunct="1"/>
            <a:r>
              <a:rPr lang="zh-CN" altLang="en-US" sz="3200"/>
              <a:t>保险产品与一般商品的区别</a:t>
            </a:r>
          </a:p>
        </p:txBody>
      </p:sp>
      <p:graphicFrame>
        <p:nvGraphicFramePr>
          <p:cNvPr id="5" name="表格 4">
            <a:extLst>
              <a:ext uri="{FF2B5EF4-FFF2-40B4-BE49-F238E27FC236}">
                <a16:creationId xmlns:a16="http://schemas.microsoft.com/office/drawing/2014/main" id="{11A49AE7-3456-6B2F-C17F-FCD825B6125B}"/>
              </a:ext>
            </a:extLst>
          </p:cNvPr>
          <p:cNvGraphicFramePr>
            <a:graphicFrameLocks noGrp="1"/>
          </p:cNvGraphicFramePr>
          <p:nvPr/>
        </p:nvGraphicFramePr>
        <p:xfrm>
          <a:off x="250825" y="1341438"/>
          <a:ext cx="8759825" cy="5348287"/>
        </p:xfrm>
        <a:graphic>
          <a:graphicData uri="http://schemas.openxmlformats.org/drawingml/2006/table">
            <a:tbl>
              <a:tblPr firstRow="1" firstCol="1" lastRow="1" lastCol="1" bandRow="1" bandCol="1">
                <a:tableStyleId>{BC89EF96-8CEA-46FF-86C4-4CE0E7609802}</a:tableStyleId>
              </a:tblPr>
              <a:tblGrid>
                <a:gridCol w="4379913">
                  <a:extLst>
                    <a:ext uri="{9D8B030D-6E8A-4147-A177-3AD203B41FA5}">
                      <a16:colId xmlns:a16="http://schemas.microsoft.com/office/drawing/2014/main" val="20000"/>
                    </a:ext>
                  </a:extLst>
                </a:gridCol>
                <a:gridCol w="4379913">
                  <a:extLst>
                    <a:ext uri="{9D8B030D-6E8A-4147-A177-3AD203B41FA5}">
                      <a16:colId xmlns:a16="http://schemas.microsoft.com/office/drawing/2014/main" val="20001"/>
                    </a:ext>
                  </a:extLst>
                </a:gridCol>
              </a:tblGrid>
              <a:tr h="415719">
                <a:tc>
                  <a:txBody>
                    <a:bodyPr/>
                    <a:lstStyle/>
                    <a:p>
                      <a:pPr algn="ctr">
                        <a:spcBef>
                          <a:spcPts val="600"/>
                        </a:spcBef>
                      </a:pPr>
                      <a:r>
                        <a:rPr lang="zh-CN" sz="2400" kern="100" dirty="0">
                          <a:effectLst/>
                        </a:rPr>
                        <a:t>保险产品</a:t>
                      </a:r>
                      <a:endParaRPr lang="zh-CN" sz="240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ctr">
                        <a:spcBef>
                          <a:spcPts val="600"/>
                        </a:spcBef>
                      </a:pPr>
                      <a:r>
                        <a:rPr lang="zh-CN" sz="2400" kern="100" dirty="0">
                          <a:effectLst/>
                        </a:rPr>
                        <a:t>一般商品</a:t>
                      </a:r>
                      <a:endParaRPr lang="zh-CN" sz="240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0"/>
                  </a:ext>
                </a:extLst>
              </a:tr>
              <a:tr h="609564">
                <a:tc>
                  <a:txBody>
                    <a:bodyPr/>
                    <a:lstStyle/>
                    <a:p>
                      <a:pPr algn="just">
                        <a:spcBef>
                          <a:spcPts val="600"/>
                        </a:spcBef>
                      </a:pPr>
                      <a:r>
                        <a:rPr lang="zh-CN" sz="2000" b="0" kern="100" dirty="0">
                          <a:effectLst/>
                        </a:rPr>
                        <a:t>复杂的金融商品，功能、特性比较难以描述</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a:effectLst/>
                        </a:rPr>
                        <a:t>功能、特性非常明显，简单明了</a:t>
                      </a:r>
                      <a:endParaRPr lang="zh-CN" sz="2000" b="0" kern="10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1"/>
                  </a:ext>
                </a:extLst>
              </a:tr>
              <a:tr h="415719">
                <a:tc>
                  <a:txBody>
                    <a:bodyPr/>
                    <a:lstStyle/>
                    <a:p>
                      <a:pPr algn="just">
                        <a:spcBef>
                          <a:spcPts val="600"/>
                        </a:spcBef>
                      </a:pPr>
                      <a:r>
                        <a:rPr lang="zh-CN" sz="2000" b="0" kern="100" dirty="0">
                          <a:effectLst/>
                        </a:rPr>
                        <a:t>无形的服务</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a:effectLst/>
                        </a:rPr>
                        <a:t>有形的商品</a:t>
                      </a:r>
                      <a:endParaRPr lang="zh-CN" sz="2000" b="0" kern="10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2"/>
                  </a:ext>
                </a:extLst>
              </a:tr>
              <a:tr h="609564">
                <a:tc>
                  <a:txBody>
                    <a:bodyPr/>
                    <a:lstStyle/>
                    <a:p>
                      <a:pPr algn="just">
                        <a:spcBef>
                          <a:spcPts val="600"/>
                        </a:spcBef>
                      </a:pPr>
                      <a:r>
                        <a:rPr lang="zh-CN" sz="2000" b="0" kern="100" dirty="0">
                          <a:effectLst/>
                        </a:rPr>
                        <a:t>只有设计开发与销售过程，没有生产过程</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a:effectLst/>
                        </a:rPr>
                        <a:t>必须经历设计开发、生产、销售过程</a:t>
                      </a:r>
                      <a:endParaRPr lang="zh-CN" sz="2000" b="0" kern="10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3"/>
                  </a:ext>
                </a:extLst>
              </a:tr>
              <a:tr h="415719">
                <a:tc>
                  <a:txBody>
                    <a:bodyPr/>
                    <a:lstStyle/>
                    <a:p>
                      <a:pPr algn="just">
                        <a:spcBef>
                          <a:spcPts val="600"/>
                        </a:spcBef>
                      </a:pPr>
                      <a:r>
                        <a:rPr lang="zh-CN" sz="2000" b="0" kern="100" dirty="0">
                          <a:effectLst/>
                        </a:rPr>
                        <a:t>同一产品的质量完全相同，没有次品</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同一产品中也有次品，存在质量问题</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4"/>
                  </a:ext>
                </a:extLst>
              </a:tr>
              <a:tr h="415719">
                <a:tc>
                  <a:txBody>
                    <a:bodyPr/>
                    <a:lstStyle/>
                    <a:p>
                      <a:pPr algn="just">
                        <a:spcBef>
                          <a:spcPts val="600"/>
                        </a:spcBef>
                      </a:pPr>
                      <a:r>
                        <a:rPr lang="zh-CN" sz="2000" b="0" kern="100" dirty="0">
                          <a:effectLst/>
                        </a:rPr>
                        <a:t>供给基本没有限制，不会供不应求</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有供给限制，会发生供不应求</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5"/>
                  </a:ext>
                </a:extLst>
              </a:tr>
              <a:tr h="609564">
                <a:tc>
                  <a:txBody>
                    <a:bodyPr/>
                    <a:lstStyle/>
                    <a:p>
                      <a:pPr algn="just">
                        <a:spcBef>
                          <a:spcPts val="600"/>
                        </a:spcBef>
                      </a:pPr>
                      <a:r>
                        <a:rPr lang="zh-CN" sz="2000" b="0" kern="100">
                          <a:effectLst/>
                        </a:rPr>
                        <a:t>消费具有滞后性，在一段时期以后才会开始消费</a:t>
                      </a:r>
                      <a:endParaRPr lang="zh-CN" sz="2000" b="0" kern="10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购买后可以立刻消费</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6"/>
                  </a:ext>
                </a:extLst>
              </a:tr>
              <a:tr h="609564">
                <a:tc>
                  <a:txBody>
                    <a:bodyPr/>
                    <a:lstStyle/>
                    <a:p>
                      <a:pPr algn="just">
                        <a:spcBef>
                          <a:spcPts val="600"/>
                        </a:spcBef>
                      </a:pPr>
                      <a:r>
                        <a:rPr lang="zh-CN" sz="2000" b="0" kern="100" dirty="0">
                          <a:effectLst/>
                        </a:rPr>
                        <a:t>可以在长期内消费，消费期有时可为终身</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消费具有时间限制</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7"/>
                  </a:ext>
                </a:extLst>
              </a:tr>
              <a:tr h="415719">
                <a:tc>
                  <a:txBody>
                    <a:bodyPr/>
                    <a:lstStyle/>
                    <a:p>
                      <a:pPr algn="just">
                        <a:spcBef>
                          <a:spcPts val="600"/>
                        </a:spcBef>
                      </a:pPr>
                      <a:r>
                        <a:rPr lang="zh-CN" sz="2000" b="0" kern="100" dirty="0">
                          <a:effectLst/>
                        </a:rPr>
                        <a:t>价格固定，不能讨价还价，不能打折</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还有讨价的余地</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8"/>
                  </a:ext>
                </a:extLst>
              </a:tr>
              <a:tr h="831436">
                <a:tc>
                  <a:txBody>
                    <a:bodyPr/>
                    <a:lstStyle/>
                    <a:p>
                      <a:pPr algn="just">
                        <a:spcBef>
                          <a:spcPts val="600"/>
                        </a:spcBef>
                      </a:pPr>
                      <a:r>
                        <a:rPr lang="zh-CN" sz="2000" b="0" kern="100" dirty="0">
                          <a:effectLst/>
                        </a:rPr>
                        <a:t>价格比较隐蔽，并不是直接反映为一定的货币单位，价格难以比较</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tc>
                  <a:txBody>
                    <a:bodyPr/>
                    <a:lstStyle/>
                    <a:p>
                      <a:pPr algn="just">
                        <a:spcBef>
                          <a:spcPts val="600"/>
                        </a:spcBef>
                      </a:pPr>
                      <a:r>
                        <a:rPr lang="zh-CN" sz="2000" b="0" kern="100" dirty="0">
                          <a:effectLst/>
                        </a:rPr>
                        <a:t>明码实价，直接反映为一定的货币单位，便于比较</a:t>
                      </a:r>
                      <a:endParaRPr lang="zh-CN" sz="2000" b="0" kern="100" dirty="0">
                        <a:effectLst/>
                        <a:latin typeface="Times New Roman" panose="02020603050405020304" pitchFamily="18" charset="0"/>
                        <a:ea typeface="宋体" panose="02010600030101010101" pitchFamily="2" charset="-122"/>
                      </a:endParaRPr>
                    </a:p>
                  </a:txBody>
                  <a:tcPr marL="68584" marR="68584" marT="0" marB="0"/>
                </a:tc>
                <a:extLst>
                  <a:ext uri="{0D108BD9-81ED-4DB2-BD59-A6C34878D82A}">
                    <a16:rowId xmlns:a16="http://schemas.microsoft.com/office/drawing/2014/main" val="10009"/>
                  </a:ext>
                </a:extLst>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a:extLst>
              <a:ext uri="{FF2B5EF4-FFF2-40B4-BE49-F238E27FC236}">
                <a16:creationId xmlns:a16="http://schemas.microsoft.com/office/drawing/2014/main" id="{F840CA41-FE5B-7F63-E26C-230E764E3EC0}"/>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第一节</a:t>
            </a:r>
          </a:p>
        </p:txBody>
      </p:sp>
      <p:sp>
        <p:nvSpPr>
          <p:cNvPr id="4099" name="Rectangle 5">
            <a:extLst>
              <a:ext uri="{FF2B5EF4-FFF2-40B4-BE49-F238E27FC236}">
                <a16:creationId xmlns:a16="http://schemas.microsoft.com/office/drawing/2014/main" id="{0484A56B-01DA-B029-51FB-E828B32D4933}"/>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保险营销的含义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4DDF16A7-0824-B571-3A2C-BF5ACCCF43FD}"/>
              </a:ext>
            </a:extLst>
          </p:cNvPr>
          <p:cNvSpPr>
            <a:spLocks noGrp="1" noChangeArrowheads="1"/>
          </p:cNvSpPr>
          <p:nvPr>
            <p:ph type="title"/>
          </p:nvPr>
        </p:nvSpPr>
        <p:spPr/>
        <p:txBody>
          <a:bodyPr/>
          <a:lstStyle/>
          <a:p>
            <a:pPr eaLnBrk="1" hangingPunct="1"/>
            <a:r>
              <a:rPr lang="zh-CN" altLang="en-US"/>
              <a:t>一、</a:t>
            </a:r>
            <a:r>
              <a:rPr lang="zh-CN" altLang="en-US" b="1"/>
              <a:t>营销的概念</a:t>
            </a:r>
            <a:r>
              <a:rPr lang="zh-CN" altLang="en-US"/>
              <a:t> </a:t>
            </a:r>
          </a:p>
        </p:txBody>
      </p:sp>
      <p:sp>
        <p:nvSpPr>
          <p:cNvPr id="5123" name="Rectangle 3">
            <a:extLst>
              <a:ext uri="{FF2B5EF4-FFF2-40B4-BE49-F238E27FC236}">
                <a16:creationId xmlns:a16="http://schemas.microsoft.com/office/drawing/2014/main" id="{3B6099B9-53D7-FEBE-6EDC-F01F01E2A324}"/>
              </a:ext>
            </a:extLst>
          </p:cNvPr>
          <p:cNvSpPr>
            <a:spLocks noGrp="1" noChangeArrowheads="1"/>
          </p:cNvSpPr>
          <p:nvPr>
            <p:ph type="body" idx="1"/>
          </p:nvPr>
        </p:nvSpPr>
        <p:spPr/>
        <p:txBody>
          <a:bodyPr/>
          <a:lstStyle/>
          <a:p>
            <a:pPr eaLnBrk="1" hangingPunct="1">
              <a:lnSpc>
                <a:spcPct val="80000"/>
              </a:lnSpc>
            </a:pPr>
            <a:r>
              <a:rPr lang="zh-CN" altLang="en-US" sz="2800"/>
              <a:t>美国营销协会对营销的定义</a:t>
            </a:r>
            <a:endParaRPr lang="en-US" altLang="zh-CN" sz="2800"/>
          </a:p>
          <a:p>
            <a:pPr lvl="1" eaLnBrk="1" hangingPunct="1">
              <a:lnSpc>
                <a:spcPct val="80000"/>
              </a:lnSpc>
            </a:pPr>
            <a:r>
              <a:rPr lang="zh-CN" altLang="en-US" sz="2400"/>
              <a:t>营销又称市场经营，是对创意、商品和服务的构思、定价、促销和分销的计划和实施，以产生满足个人和团体需求的交易的过程。</a:t>
            </a:r>
          </a:p>
          <a:p>
            <a:pPr eaLnBrk="1" hangingPunct="1">
              <a:lnSpc>
                <a:spcPct val="150000"/>
              </a:lnSpc>
            </a:pPr>
            <a:r>
              <a:rPr lang="zh-CN" altLang="en-US" sz="2800"/>
              <a:t>完整的营销过程包括三个步骤：</a:t>
            </a:r>
          </a:p>
          <a:p>
            <a:pPr lvl="1" eaLnBrk="1" hangingPunct="1">
              <a:lnSpc>
                <a:spcPct val="80000"/>
              </a:lnSpc>
            </a:pPr>
            <a:r>
              <a:rPr lang="zh-CN" altLang="en-US" sz="2400"/>
              <a:t>确定个人和组织机构的目标和需求；</a:t>
            </a:r>
          </a:p>
          <a:p>
            <a:pPr lvl="1" eaLnBrk="1" hangingPunct="1">
              <a:lnSpc>
                <a:spcPct val="80000"/>
              </a:lnSpc>
            </a:pPr>
            <a:r>
              <a:rPr lang="zh-CN" altLang="en-US" sz="2400"/>
              <a:t>进行产品设计、开发和定价；</a:t>
            </a:r>
          </a:p>
          <a:p>
            <a:pPr lvl="1" eaLnBrk="1" hangingPunct="1">
              <a:lnSpc>
                <a:spcPct val="80000"/>
              </a:lnSpc>
            </a:pPr>
            <a:r>
              <a:rPr lang="zh-CN" altLang="en-US" sz="2400"/>
              <a:t>制定和落实针对准客户的产品促销和分销的方法。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1137D0D9-263C-A62B-5CAD-A1483275911C}"/>
              </a:ext>
            </a:extLst>
          </p:cNvPr>
          <p:cNvSpPr>
            <a:spLocks noGrp="1" noChangeArrowheads="1"/>
          </p:cNvSpPr>
          <p:nvPr>
            <p:ph type="title"/>
          </p:nvPr>
        </p:nvSpPr>
        <p:spPr/>
        <p:txBody>
          <a:bodyPr/>
          <a:lstStyle/>
          <a:p>
            <a:pPr eaLnBrk="1" hangingPunct="1"/>
            <a:r>
              <a:rPr lang="zh-CN" altLang="en-US"/>
              <a:t>一、</a:t>
            </a:r>
            <a:r>
              <a:rPr lang="zh-CN" altLang="en-US" b="1"/>
              <a:t>营销的概念</a:t>
            </a:r>
            <a:r>
              <a:rPr lang="zh-CN" altLang="en-US"/>
              <a:t> </a:t>
            </a:r>
          </a:p>
        </p:txBody>
      </p:sp>
      <p:sp>
        <p:nvSpPr>
          <p:cNvPr id="6147" name="Rectangle 3">
            <a:extLst>
              <a:ext uri="{FF2B5EF4-FFF2-40B4-BE49-F238E27FC236}">
                <a16:creationId xmlns:a16="http://schemas.microsoft.com/office/drawing/2014/main" id="{2337784F-AC6C-4D44-BE71-F4A069A08E4F}"/>
              </a:ext>
            </a:extLst>
          </p:cNvPr>
          <p:cNvSpPr>
            <a:spLocks noGrp="1" noChangeArrowheads="1"/>
          </p:cNvSpPr>
          <p:nvPr>
            <p:ph type="body" idx="1"/>
          </p:nvPr>
        </p:nvSpPr>
        <p:spPr/>
        <p:txBody>
          <a:bodyPr/>
          <a:lstStyle/>
          <a:p>
            <a:pPr eaLnBrk="1" hangingPunct="1">
              <a:lnSpc>
                <a:spcPct val="80000"/>
              </a:lnSpc>
            </a:pPr>
            <a:r>
              <a:rPr lang="zh-CN" altLang="en-US" sz="2800"/>
              <a:t>保险营销：</a:t>
            </a:r>
            <a:endParaRPr lang="en-US" altLang="zh-CN" sz="2800"/>
          </a:p>
          <a:p>
            <a:pPr lvl="1" eaLnBrk="1" hangingPunct="1">
              <a:lnSpc>
                <a:spcPct val="80000"/>
              </a:lnSpc>
            </a:pPr>
            <a:r>
              <a:rPr lang="zh-CN" altLang="en-US" sz="2400"/>
              <a:t>在变化的市场环境中，以保险为商品，以市场交易为中心，以满足被保险人的需要为目的，实现保险公司目标的一系列活动。 </a:t>
            </a:r>
            <a:endParaRPr lang="en-US" altLang="zh-CN" sz="2400"/>
          </a:p>
          <a:p>
            <a:pPr eaLnBrk="1" hangingPunct="1">
              <a:lnSpc>
                <a:spcPct val="80000"/>
              </a:lnSpc>
            </a:pPr>
            <a:r>
              <a:rPr lang="zh-CN" altLang="zh-CN" sz="2800"/>
              <a:t>保险营销是一种综合性的经营活动，它并非仅仅存在于产品销售这一环节，而是渗透在保险公司的各个部门。</a:t>
            </a:r>
            <a:endParaRPr lang="en-US" altLang="zh-CN" sz="2800"/>
          </a:p>
          <a:p>
            <a:pPr eaLnBrk="1" hangingPunct="1">
              <a:lnSpc>
                <a:spcPct val="80000"/>
              </a:lnSpc>
            </a:pPr>
            <a:r>
              <a:rPr lang="zh-CN" altLang="zh-CN" sz="2800"/>
              <a:t>公司的所有部门都要为保险产品的营销提供支持和服务，因此又称为整体营销。</a:t>
            </a:r>
            <a:endParaRPr lang="zh-CN" altLang="en-US" sz="280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8F1E1A6C-AFF1-000E-C82E-6BBF7CF13D5F}"/>
              </a:ext>
            </a:extLst>
          </p:cNvPr>
          <p:cNvSpPr>
            <a:spLocks noGrp="1" noChangeArrowheads="1"/>
          </p:cNvSpPr>
          <p:nvPr>
            <p:ph type="title"/>
          </p:nvPr>
        </p:nvSpPr>
        <p:spPr/>
        <p:txBody>
          <a:bodyPr/>
          <a:lstStyle/>
          <a:p>
            <a:pPr marL="1117600" indent="-1117600" eaLnBrk="1" hangingPunct="1"/>
            <a:r>
              <a:rPr lang="zh-CN" altLang="en-US"/>
              <a:t>二、</a:t>
            </a:r>
            <a:r>
              <a:rPr lang="zh-CN" altLang="en-US" b="1"/>
              <a:t>营销的发展和演变</a:t>
            </a:r>
          </a:p>
        </p:txBody>
      </p:sp>
      <p:sp>
        <p:nvSpPr>
          <p:cNvPr id="8195" name="Rectangle 3">
            <a:extLst>
              <a:ext uri="{FF2B5EF4-FFF2-40B4-BE49-F238E27FC236}">
                <a16:creationId xmlns:a16="http://schemas.microsoft.com/office/drawing/2014/main" id="{AEB2ABDE-CDAC-1A2B-5D3B-5CC29B213B28}"/>
              </a:ext>
            </a:extLst>
          </p:cNvPr>
          <p:cNvSpPr>
            <a:spLocks noGrp="1" noChangeArrowheads="1"/>
          </p:cNvSpPr>
          <p:nvPr>
            <p:ph type="body" idx="1"/>
          </p:nvPr>
        </p:nvSpPr>
        <p:spPr/>
        <p:txBody>
          <a:bodyPr/>
          <a:lstStyle/>
          <a:p>
            <a:pPr eaLnBrk="1" hangingPunct="1">
              <a:defRPr/>
            </a:pPr>
            <a:r>
              <a:rPr lang="zh-CN" altLang="en-US" dirty="0"/>
              <a:t>营销在历史上可以分为四个时代</a:t>
            </a:r>
          </a:p>
          <a:p>
            <a:pPr lvl="1" eaLnBrk="1" hangingPunct="1">
              <a:defRPr/>
            </a:pPr>
            <a:r>
              <a:rPr lang="zh-CN" altLang="en-US" dirty="0"/>
              <a:t>生产时代</a:t>
            </a:r>
            <a:endParaRPr lang="en-US" altLang="zh-CN" dirty="0"/>
          </a:p>
          <a:p>
            <a:pPr lvl="2" eaLnBrk="1" hangingPunct="1">
              <a:defRPr/>
            </a:pPr>
            <a:r>
              <a:rPr lang="zh-CN" altLang="zh-CN" sz="1800" kern="100" dirty="0">
                <a:latin typeface="Times New Roman" panose="02020603050405020304" pitchFamily="18" charset="0"/>
                <a:cs typeface="Times New Roman" panose="02020603050405020304" pitchFamily="18" charset="0"/>
              </a:rPr>
              <a:t>社会产品总体上是供不应求，基本处于“卖方市场”。以生产为导向，能生产出什么产品就能卖出什么产品。</a:t>
            </a:r>
            <a:endParaRPr lang="en-US" altLang="zh-CN" sz="1800" kern="100" dirty="0">
              <a:latin typeface="Times New Roman" panose="02020603050405020304" pitchFamily="18" charset="0"/>
              <a:cs typeface="Times New Roman" panose="02020603050405020304" pitchFamily="18" charset="0"/>
            </a:endParaRPr>
          </a:p>
          <a:p>
            <a:pPr lvl="2" eaLnBrk="1" hangingPunct="1">
              <a:defRPr/>
            </a:pPr>
            <a:r>
              <a:rPr lang="zh-CN" altLang="zh-CN" sz="1800" kern="100" dirty="0">
                <a:latin typeface="Times New Roman" panose="02020603050405020304" pitchFamily="18" charset="0"/>
                <a:cs typeface="Times New Roman" panose="02020603050405020304" pitchFamily="18" charset="0"/>
              </a:rPr>
              <a:t>过于重视生产，而不重视营销。</a:t>
            </a:r>
            <a:endParaRPr lang="zh-CN" altLang="en-US" dirty="0"/>
          </a:p>
          <a:p>
            <a:pPr lvl="1" eaLnBrk="1" hangingPunct="1">
              <a:defRPr/>
            </a:pPr>
            <a:r>
              <a:rPr lang="zh-CN" altLang="en-US" dirty="0"/>
              <a:t>销售时代</a:t>
            </a:r>
            <a:endParaRPr lang="en-US" altLang="zh-CN" dirty="0"/>
          </a:p>
          <a:p>
            <a:pPr lvl="2" eaLnBrk="1" hangingPunct="1">
              <a:defRPr/>
            </a:pPr>
            <a:r>
              <a:rPr lang="zh-CN" altLang="zh-CN" sz="1800" kern="100" dirty="0">
                <a:latin typeface="Times New Roman" panose="02020603050405020304" pitchFamily="18" charset="0"/>
                <a:cs typeface="Times New Roman" panose="02020603050405020304" pitchFamily="18" charset="0"/>
              </a:rPr>
              <a:t>重视以“推销”为主的产品销售和广告活动。</a:t>
            </a:r>
          </a:p>
          <a:p>
            <a:pPr lvl="2" eaLnBrk="1" hangingPunct="1">
              <a:defRPr/>
            </a:pPr>
            <a:r>
              <a:rPr lang="zh-CN" altLang="en-US" sz="1800" kern="100" dirty="0">
                <a:latin typeface="Times New Roman" panose="02020603050405020304" pitchFamily="18" charset="0"/>
                <a:cs typeface="Times New Roman" panose="02020603050405020304" pitchFamily="18" charset="0"/>
              </a:rPr>
              <a:t>未</a:t>
            </a:r>
            <a:r>
              <a:rPr lang="zh-CN" altLang="zh-CN" sz="1800" kern="100" dirty="0">
                <a:latin typeface="Times New Roman" panose="02020603050405020304" pitchFamily="18" charset="0"/>
                <a:cs typeface="Times New Roman" panose="02020603050405020304" pitchFamily="18" charset="0"/>
              </a:rPr>
              <a:t>关注消费者的需求，侧重</a:t>
            </a:r>
            <a:r>
              <a:rPr lang="zh-CN" altLang="en-US" sz="1800" kern="100" dirty="0">
                <a:latin typeface="Times New Roman" panose="02020603050405020304" pitchFamily="18" charset="0"/>
                <a:cs typeface="Times New Roman" panose="02020603050405020304" pitchFamily="18" charset="0"/>
              </a:rPr>
              <a:t>于</a:t>
            </a:r>
            <a:r>
              <a:rPr lang="zh-CN" altLang="zh-CN" sz="1800" kern="100" dirty="0">
                <a:latin typeface="Times New Roman" panose="02020603050405020304" pitchFamily="18" charset="0"/>
                <a:cs typeface="Times New Roman" panose="02020603050405020304" pitchFamily="18" charset="0"/>
              </a:rPr>
              <a:t>加大销售力度，寻求到更多的客户。</a:t>
            </a:r>
            <a:endParaRPr lang="en-US" altLang="zh-CN" sz="1800" kern="100" dirty="0">
              <a:latin typeface="Times New Roman" panose="02020603050405020304" pitchFamily="18" charset="0"/>
              <a:cs typeface="Times New Roman" panose="02020603050405020304" pitchFamily="18" charset="0"/>
            </a:endParaRPr>
          </a:p>
          <a:p>
            <a:pPr lvl="2" eaLnBrk="1" hangingPunct="1">
              <a:defRPr/>
            </a:pPr>
            <a:r>
              <a:rPr lang="zh-CN" altLang="zh-CN" sz="1800" kern="100" dirty="0">
                <a:latin typeface="Times New Roman" panose="02020603050405020304" pitchFamily="18" charset="0"/>
                <a:cs typeface="Times New Roman" panose="02020603050405020304" pitchFamily="18" charset="0"/>
              </a:rPr>
              <a:t>“推销”变成了“营销”的同义词。</a:t>
            </a:r>
            <a:endParaRPr lang="en-US" altLang="zh-CN" sz="1800" kern="100" dirty="0">
              <a:latin typeface="Times New Roman" panose="02020603050405020304" pitchFamily="18" charset="0"/>
              <a:cs typeface="Times New Roman" panose="02020603050405020304" pitchFamily="18" charset="0"/>
            </a:endParaRPr>
          </a:p>
          <a:p>
            <a:pPr lvl="2" eaLnBrk="1" hangingPunct="1">
              <a:defRPr/>
            </a:pPr>
            <a:r>
              <a:rPr lang="zh-CN" altLang="zh-CN" sz="1800" kern="100" dirty="0">
                <a:latin typeface="Times New Roman" panose="02020603050405020304" pitchFamily="18" charset="0"/>
                <a:cs typeface="Times New Roman" panose="02020603050405020304" pitchFamily="18" charset="0"/>
              </a:rPr>
              <a:t>“消费者不再只是因为我们生产了产品就会自发地主动购买，我们必须说服他们去购买我们的产品”。</a:t>
            </a:r>
            <a:endParaRPr lang="zh-CN" altLang="en-US" sz="1800" kern="100" dirty="0">
              <a:latin typeface="Times New Roman" panose="02020603050405020304" pitchFamily="18" charset="0"/>
              <a:cs typeface="Times New Roman" panose="02020603050405020304"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916B73FD-80DF-E117-6C4A-D281B05B033E}"/>
              </a:ext>
            </a:extLst>
          </p:cNvPr>
          <p:cNvSpPr>
            <a:spLocks noGrp="1" noChangeArrowheads="1"/>
          </p:cNvSpPr>
          <p:nvPr>
            <p:ph type="title"/>
          </p:nvPr>
        </p:nvSpPr>
        <p:spPr/>
        <p:txBody>
          <a:bodyPr/>
          <a:lstStyle/>
          <a:p>
            <a:pPr marL="1117600" indent="-1117600" eaLnBrk="1" hangingPunct="1"/>
            <a:r>
              <a:rPr lang="zh-CN" altLang="en-US"/>
              <a:t>二、</a:t>
            </a:r>
            <a:r>
              <a:rPr lang="zh-CN" altLang="en-US" b="1"/>
              <a:t>营销的发展和演变</a:t>
            </a:r>
          </a:p>
        </p:txBody>
      </p:sp>
      <p:sp>
        <p:nvSpPr>
          <p:cNvPr id="8195" name="Rectangle 3">
            <a:extLst>
              <a:ext uri="{FF2B5EF4-FFF2-40B4-BE49-F238E27FC236}">
                <a16:creationId xmlns:a16="http://schemas.microsoft.com/office/drawing/2014/main" id="{B420F561-EDFB-AA80-2422-E387BB1B6F67}"/>
              </a:ext>
            </a:extLst>
          </p:cNvPr>
          <p:cNvSpPr>
            <a:spLocks noGrp="1" noChangeArrowheads="1"/>
          </p:cNvSpPr>
          <p:nvPr>
            <p:ph type="body" idx="1"/>
          </p:nvPr>
        </p:nvSpPr>
        <p:spPr/>
        <p:txBody>
          <a:bodyPr/>
          <a:lstStyle/>
          <a:p>
            <a:pPr eaLnBrk="1" hangingPunct="1">
              <a:defRPr/>
            </a:pPr>
            <a:r>
              <a:rPr lang="zh-CN" altLang="en-US" dirty="0"/>
              <a:t>营销在历史上可以分为四个时代</a:t>
            </a:r>
          </a:p>
          <a:p>
            <a:pPr lvl="1" eaLnBrk="1" hangingPunct="1">
              <a:defRPr/>
            </a:pPr>
            <a:r>
              <a:rPr lang="zh-CN" altLang="en-US" dirty="0"/>
              <a:t>营销时代</a:t>
            </a:r>
            <a:endParaRPr lang="en-US" altLang="zh-CN" dirty="0"/>
          </a:p>
          <a:p>
            <a:pPr lvl="2" eaLnBrk="1" hangingPunct="1">
              <a:defRPr/>
            </a:pPr>
            <a:r>
              <a:rPr lang="zh-CN" altLang="zh-CN" sz="1800" kern="100" dirty="0">
                <a:latin typeface="Times New Roman" panose="02020603050405020304" pitchFamily="18" charset="0"/>
                <a:cs typeface="Times New Roman" panose="02020603050405020304" pitchFamily="18" charset="0"/>
              </a:rPr>
              <a:t>客户至上：注重消费者需求的市场导向或客户导向；</a:t>
            </a:r>
          </a:p>
          <a:p>
            <a:pPr lvl="2" eaLnBrk="1" hangingPunct="1">
              <a:defRPr/>
            </a:pPr>
            <a:r>
              <a:rPr lang="zh-CN" altLang="zh-CN" sz="1800" kern="100" dirty="0">
                <a:latin typeface="Times New Roman" panose="02020603050405020304" pitchFamily="18" charset="0"/>
                <a:cs typeface="Times New Roman" panose="02020603050405020304" pitchFamily="18" charset="0"/>
              </a:rPr>
              <a:t>整体营销：部门目标从属于公司的整体目标；并且努力将公司的经营统一协调并形成一体化营销，既能服务于市场又可以实现组织目标。</a:t>
            </a:r>
            <a:endParaRPr lang="zh-CN" altLang="en-US" sz="1800" kern="100" dirty="0">
              <a:latin typeface="Times New Roman" panose="02020603050405020304" pitchFamily="18" charset="0"/>
              <a:cs typeface="Times New Roman" panose="02020603050405020304" pitchFamily="18" charset="0"/>
            </a:endParaRPr>
          </a:p>
          <a:p>
            <a:pPr lvl="1" eaLnBrk="1" hangingPunct="1">
              <a:defRPr/>
            </a:pPr>
            <a:r>
              <a:rPr lang="zh-CN" altLang="en-US" dirty="0"/>
              <a:t>社会营销时代</a:t>
            </a:r>
            <a:endParaRPr lang="en-US" altLang="zh-CN" dirty="0"/>
          </a:p>
          <a:p>
            <a:pPr lvl="2" eaLnBrk="1" hangingPunct="1">
              <a:defRPr/>
            </a:pPr>
            <a:r>
              <a:rPr lang="zh-CN" altLang="zh-CN" sz="1800" kern="100" dirty="0">
                <a:latin typeface="Times New Roman" panose="02020603050405020304" pitchFamily="18" charset="0"/>
                <a:cs typeface="Times New Roman" panose="02020603050405020304" pitchFamily="18" charset="0"/>
              </a:rPr>
              <a:t>具有社会营销导向的公司仍然关注着消费者的需求，并不断满足他们的需求。但在满足这些需求的同时还要考虑自己活动的社会影响。</a:t>
            </a:r>
            <a:endParaRPr lang="en-US" altLang="zh-CN" sz="1800" kern="100" dirty="0">
              <a:latin typeface="Times New Roman" panose="02020603050405020304" pitchFamily="18" charset="0"/>
              <a:cs typeface="Times New Roman" panose="02020603050405020304" pitchFamily="18" charset="0"/>
            </a:endParaRPr>
          </a:p>
          <a:p>
            <a:pPr lvl="2" eaLnBrk="1" hangingPunct="1">
              <a:defRPr/>
            </a:pPr>
            <a:r>
              <a:rPr lang="zh-CN" altLang="en-US" sz="1800" kern="100" dirty="0">
                <a:latin typeface="Times New Roman" panose="02020603050405020304" pitchFamily="18" charset="0"/>
                <a:cs typeface="Times New Roman" panose="02020603050405020304" pitchFamily="18" charset="0"/>
              </a:rPr>
              <a:t>“</a:t>
            </a:r>
            <a:r>
              <a:rPr lang="zh-CN" altLang="zh-CN" sz="1800" kern="100" dirty="0">
                <a:latin typeface="Times New Roman" panose="02020603050405020304" pitchFamily="18" charset="0"/>
                <a:cs typeface="Times New Roman" panose="02020603050405020304" pitchFamily="18" charset="0"/>
              </a:rPr>
              <a:t>公司不但要通过满足消费者的需求来实现公司的总体目标，还应该使自己的目标和营销活动符合社会的总体需求。”</a:t>
            </a:r>
            <a:endParaRPr lang="en-US" altLang="zh-CN" sz="1800" kern="100" dirty="0">
              <a:latin typeface="Times New Roman" panose="02020603050405020304" pitchFamily="18" charset="0"/>
              <a:cs typeface="Times New Roman" panose="02020603050405020304" pitchFamily="18" charset="0"/>
            </a:endParaRPr>
          </a:p>
          <a:p>
            <a:pPr lvl="2" eaLnBrk="1" hangingPunct="1">
              <a:defRPr/>
            </a:pPr>
            <a:r>
              <a:rPr lang="zh-CN" altLang="en-US" sz="1800" kern="100" dirty="0">
                <a:latin typeface="Times New Roman" panose="02020603050405020304" pitchFamily="18" charset="0"/>
                <a:cs typeface="Times New Roman" panose="02020603050405020304" pitchFamily="18" charset="0"/>
              </a:rPr>
              <a:t>对此仍存在分歧。</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4">
            <a:extLst>
              <a:ext uri="{FF2B5EF4-FFF2-40B4-BE49-F238E27FC236}">
                <a16:creationId xmlns:a16="http://schemas.microsoft.com/office/drawing/2014/main" id="{DD90270E-48C6-954A-A83B-8CDEF24D45EA}"/>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第二节</a:t>
            </a:r>
          </a:p>
        </p:txBody>
      </p:sp>
      <p:sp>
        <p:nvSpPr>
          <p:cNvPr id="9219" name="Rectangle 5">
            <a:extLst>
              <a:ext uri="{FF2B5EF4-FFF2-40B4-BE49-F238E27FC236}">
                <a16:creationId xmlns:a16="http://schemas.microsoft.com/office/drawing/2014/main" id="{22943AB5-5D2D-751A-2F77-EF9ED4065236}"/>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保险营销的主体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A7C457DA-C76E-FEFF-A6F7-D490701E3A35}"/>
              </a:ext>
            </a:extLst>
          </p:cNvPr>
          <p:cNvSpPr>
            <a:spLocks noGrp="1" noChangeArrowheads="1"/>
          </p:cNvSpPr>
          <p:nvPr>
            <p:ph type="title"/>
          </p:nvPr>
        </p:nvSpPr>
        <p:spPr/>
        <p:txBody>
          <a:bodyPr/>
          <a:lstStyle/>
          <a:p>
            <a:pPr eaLnBrk="1" hangingPunct="1"/>
            <a:r>
              <a:rPr lang="zh-CN" altLang="en-US"/>
              <a:t>一、保险公司</a:t>
            </a:r>
            <a:endParaRPr lang="zh-CN" altLang="zh-CN"/>
          </a:p>
        </p:txBody>
      </p:sp>
      <p:sp>
        <p:nvSpPr>
          <p:cNvPr id="11267" name="Rectangle 3">
            <a:extLst>
              <a:ext uri="{FF2B5EF4-FFF2-40B4-BE49-F238E27FC236}">
                <a16:creationId xmlns:a16="http://schemas.microsoft.com/office/drawing/2014/main" id="{EB981FC9-2890-80CB-BE90-3ED54B9256DA}"/>
              </a:ext>
            </a:extLst>
          </p:cNvPr>
          <p:cNvSpPr>
            <a:spLocks noGrp="1" noChangeArrowheads="1"/>
          </p:cNvSpPr>
          <p:nvPr>
            <p:ph type="body" idx="1"/>
          </p:nvPr>
        </p:nvSpPr>
        <p:spPr/>
        <p:txBody>
          <a:bodyPr/>
          <a:lstStyle/>
          <a:p>
            <a:pPr eaLnBrk="1" hangingPunct="1">
              <a:defRPr/>
            </a:pPr>
            <a:r>
              <a:rPr lang="zh-CN" altLang="en-US" dirty="0"/>
              <a:t>保险公司：保险公司是在保险市场上出售各种保险产品的各种保险经营机构，它是保险市场上的供给方。</a:t>
            </a:r>
          </a:p>
          <a:p>
            <a:pPr lvl="1" eaLnBrk="1" hangingPunct="1">
              <a:defRPr/>
            </a:pPr>
            <a:r>
              <a:rPr lang="zh-CN" altLang="zh-CN" sz="2200" kern="100" dirty="0">
                <a:latin typeface="Times New Roman" panose="02020603050405020304" pitchFamily="18" charset="0"/>
                <a:cs typeface="Times New Roman" panose="02020603050405020304" pitchFamily="18" charset="0"/>
              </a:rPr>
              <a:t>按承保业务可分为原保险业务和再保险业务。</a:t>
            </a:r>
            <a:endParaRPr lang="en-US" altLang="zh-CN" sz="2200" kern="100" dirty="0">
              <a:latin typeface="Times New Roman" panose="02020603050405020304" pitchFamily="18" charset="0"/>
              <a:cs typeface="Times New Roman" panose="02020603050405020304" pitchFamily="18" charset="0"/>
            </a:endParaRPr>
          </a:p>
          <a:p>
            <a:pPr lvl="1" eaLnBrk="1" hangingPunct="1">
              <a:defRPr/>
            </a:pPr>
            <a:r>
              <a:rPr lang="zh-CN" altLang="zh-CN" sz="2200" kern="100" dirty="0">
                <a:latin typeface="Times New Roman" panose="02020603050405020304" pitchFamily="18" charset="0"/>
                <a:cs typeface="Times New Roman" panose="02020603050405020304" pitchFamily="18" charset="0"/>
              </a:rPr>
              <a:t>按</a:t>
            </a:r>
            <a:r>
              <a:rPr lang="zh-CN" altLang="zh-CN" sz="2200" kern="100" dirty="0">
                <a:cs typeface="Times New Roman" panose="02020603050405020304" pitchFamily="18" charset="0"/>
              </a:rPr>
              <a:t>经营范围可分为专业保险公司和综合性保险公司。</a:t>
            </a:r>
            <a:endParaRPr lang="en-US" altLang="zh-CN" sz="2200" kern="100" dirty="0">
              <a:cs typeface="Times New Roman" panose="02020603050405020304" pitchFamily="18" charset="0"/>
            </a:endParaRPr>
          </a:p>
          <a:p>
            <a:pPr lvl="1" eaLnBrk="1" hangingPunct="1">
              <a:defRPr/>
            </a:pPr>
            <a:r>
              <a:rPr lang="zh-CN" altLang="en-US" sz="2200" kern="100" dirty="0">
                <a:cs typeface="Times New Roman" panose="02020603050405020304" pitchFamily="18" charset="0"/>
              </a:rPr>
              <a:t>按</a:t>
            </a:r>
            <a:r>
              <a:rPr lang="zh-CN" altLang="zh-CN" sz="2200" kern="100" dirty="0">
                <a:cs typeface="Times New Roman" panose="02020603050405020304" pitchFamily="18" charset="0"/>
              </a:rPr>
              <a:t>经营目标可分为商业保险公司和政策性保险公司</a:t>
            </a:r>
            <a:r>
              <a:rPr lang="zh-CN" altLang="en-US" sz="2200" kern="100" dirty="0">
                <a:cs typeface="Times New Roman" panose="02020603050405020304" pitchFamily="18" charset="0"/>
              </a:rPr>
              <a:t>。</a:t>
            </a:r>
            <a:endParaRPr lang="en-US" altLang="zh-CN" sz="2200" kern="100" dirty="0">
              <a:cs typeface="Times New Roman" panose="02020603050405020304" pitchFamily="18" charset="0"/>
            </a:endParaRPr>
          </a:p>
          <a:p>
            <a:pPr lvl="1" eaLnBrk="1" hangingPunct="1">
              <a:defRPr/>
            </a:pPr>
            <a:r>
              <a:rPr lang="zh-CN" altLang="en-US" sz="2200" kern="100" dirty="0">
                <a:cs typeface="Times New Roman" panose="02020603050405020304" pitchFamily="18" charset="0"/>
              </a:rPr>
              <a:t>按</a:t>
            </a:r>
            <a:r>
              <a:rPr lang="zh-CN" altLang="zh-CN" sz="2200" kern="100" dirty="0">
                <a:cs typeface="Times New Roman" panose="02020603050405020304" pitchFamily="18" charset="0"/>
              </a:rPr>
              <a:t>组织形式可分为股份制保险公司与相互保险公司。</a:t>
            </a:r>
            <a:endParaRPr lang="zh-CN" altLang="en-US" dirty="0"/>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636</TotalTime>
  <Words>1830</Words>
  <Application>Microsoft Office PowerPoint</Application>
  <PresentationFormat>全屏显示(4:3)</PresentationFormat>
  <Paragraphs>182</Paragraphs>
  <Slides>24</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24</vt:i4>
      </vt:variant>
    </vt:vector>
  </HeadingPairs>
  <TitlesOfParts>
    <vt:vector size="29" baseType="lpstr">
      <vt:lpstr>Arial</vt:lpstr>
      <vt:lpstr>宋体</vt:lpstr>
      <vt:lpstr>等线</vt:lpstr>
      <vt:lpstr>Times New Roman</vt:lpstr>
      <vt:lpstr>默认设计模板</vt:lpstr>
      <vt:lpstr>第一部分 </vt:lpstr>
      <vt:lpstr>第一章</vt:lpstr>
      <vt:lpstr>第一节</vt:lpstr>
      <vt:lpstr>一、营销的概念 </vt:lpstr>
      <vt:lpstr>一、营销的概念 </vt:lpstr>
      <vt:lpstr>二、营销的发展和演变</vt:lpstr>
      <vt:lpstr>二、营销的发展和演变</vt:lpstr>
      <vt:lpstr>第二节</vt:lpstr>
      <vt:lpstr>一、保险公司</vt:lpstr>
      <vt:lpstr>相互保险公司与股份制保险公司的区别</vt:lpstr>
      <vt:lpstr>二、保险中介结构 </vt:lpstr>
      <vt:lpstr>保险代理与保险经纪的区别</vt:lpstr>
      <vt:lpstr>第三节</vt:lpstr>
      <vt:lpstr>一、保险产品的客户范围非常广泛 </vt:lpstr>
      <vt:lpstr>二、保险产品的客户范围会因各种原因而不断发生变化 </vt:lpstr>
      <vt:lpstr>PowerPoint 演示文稿</vt:lpstr>
      <vt:lpstr>第四节</vt:lpstr>
      <vt:lpstr>一、一般意义上的保险产品</vt:lpstr>
      <vt:lpstr>二、营销意义上的保险产品</vt:lpstr>
      <vt:lpstr>（一）核心产品层次</vt:lpstr>
      <vt:lpstr>（二）形式产品层次</vt:lpstr>
      <vt:lpstr>（三）附加产品层次</vt:lpstr>
      <vt:lpstr>三、保险产品的特性</vt:lpstr>
      <vt:lpstr>保险产品与一般商品的区别</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马钦荣</dc:creator>
  <cp:lastModifiedBy>粟 芳</cp:lastModifiedBy>
  <cp:revision>11</cp:revision>
  <dcterms:created xsi:type="dcterms:W3CDTF">2009-07-17T02:24:46Z</dcterms:created>
  <dcterms:modified xsi:type="dcterms:W3CDTF">2023-01-12T07:46:53Z</dcterms:modified>
</cp:coreProperties>
</file>

<file path=docProps/thumbnail.jpeg>
</file>