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81"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3" Type="http://schemas.openxmlformats.org/officeDocument/2006/relationships/tags" Target="tags/tag67.xml"/><Relationship Id="rId32" Type="http://schemas.openxmlformats.org/officeDocument/2006/relationships/commentAuthors" Target="commentAuthors.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64.xml"/><Relationship Id="rId7" Type="http://schemas.openxmlformats.org/officeDocument/2006/relationships/image" Target="../media/image5.png"/><Relationship Id="rId6" Type="http://schemas.openxmlformats.org/officeDocument/2006/relationships/tags" Target="../tags/tag63.xml"/><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0"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789940" y="245110"/>
            <a:ext cx="9516745" cy="598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7" name="内容占位符 4"/>
          <p:cNvPicPr>
            <a:picLocks noChangeAspect="1"/>
          </p:cNvPicPr>
          <p:nvPr userDrawn="1"/>
        </p:nvPicPr>
        <p:blipFill>
          <a:blip r:embed="rId4"/>
          <a:stretch>
            <a:fillRect/>
          </a:stretch>
        </p:blipFill>
        <p:spPr>
          <a:xfrm>
            <a:off x="0" y="6425565"/>
            <a:ext cx="12191365" cy="444500"/>
          </a:xfrm>
          <a:prstGeom prst="rect">
            <a:avLst/>
          </a:prstGeom>
          <a:noFill/>
          <a:ln>
            <a:noFill/>
          </a:ln>
          <a:effectLst/>
        </p:spPr>
      </p:pic>
      <p:pic>
        <p:nvPicPr>
          <p:cNvPr id="23" name="图片 22" descr="WPS图片编辑"/>
          <p:cNvPicPr>
            <a:picLocks noChangeAspect="1"/>
          </p:cNvPicPr>
          <p:nvPr userDrawn="1"/>
        </p:nvPicPr>
        <p:blipFill>
          <a:blip r:embed="rId5"/>
          <a:stretch>
            <a:fillRect/>
          </a:stretch>
        </p:blipFill>
        <p:spPr>
          <a:xfrm>
            <a:off x="9904095" y="6500495"/>
            <a:ext cx="2195195" cy="328295"/>
          </a:xfrm>
          <a:prstGeom prst="rect">
            <a:avLst/>
          </a:prstGeom>
        </p:spPr>
      </p:pic>
      <p:pic>
        <p:nvPicPr>
          <p:cNvPr id="6" name="图片 5"/>
          <p:cNvPicPr>
            <a:picLocks noChangeAspect="1"/>
          </p:cNvPicPr>
          <p:nvPr userDrawn="1">
            <p:custDataLst>
              <p:tags r:id="rId6"/>
            </p:custDataLst>
          </p:nvPr>
        </p:nvPicPr>
        <p:blipFill>
          <a:blip r:embed="rId7"/>
          <a:stretch>
            <a:fillRect/>
          </a:stretch>
        </p:blipFill>
        <p:spPr>
          <a:xfrm>
            <a:off x="0" y="888365"/>
            <a:ext cx="8724900" cy="306705"/>
          </a:xfrm>
          <a:prstGeom prst="rect">
            <a:avLst/>
          </a:prstGeom>
        </p:spPr>
      </p:pic>
      <p:pic>
        <p:nvPicPr>
          <p:cNvPr id="3" name="图片 2"/>
          <p:cNvPicPr>
            <a:picLocks noChangeAspect="1"/>
          </p:cNvPicPr>
          <p:nvPr userDrawn="1">
            <p:custDataLst>
              <p:tags r:id="rId8"/>
            </p:custDataLst>
          </p:nvPr>
        </p:nvPicPr>
        <p:blipFill>
          <a:blip r:embed="rId9"/>
          <a:stretch>
            <a:fillRect/>
          </a:stretch>
        </p:blipFill>
        <p:spPr>
          <a:xfrm>
            <a:off x="11957050" y="2269490"/>
            <a:ext cx="241300" cy="272605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xStyles>
    <p:titleStyle>
      <a:lvl1pPr algn="l" rtl="0" eaLnBrk="0" fontAlgn="base" hangingPunct="0">
        <a:spcBef>
          <a:spcPct val="0"/>
        </a:spcBef>
        <a:spcAft>
          <a:spcPct val="0"/>
        </a:spcAft>
        <a:defRPr sz="2400" b="0" kern="1200">
          <a:solidFill>
            <a:schemeClr val="tx1"/>
          </a:solidFill>
          <a:latin typeface="汉仪铁线黑-65简" panose="00020600040101010101" charset="-122"/>
          <a:ea typeface="汉仪铁线黑-65简"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66.xml"/><Relationship Id="rId2" Type="http://schemas.openxmlformats.org/officeDocument/2006/relationships/image" Target="../media/image7.png"/><Relationship Id="rId1" Type="http://schemas.openxmlformats.org/officeDocument/2006/relationships/tags" Target="../tags/tag6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custDataLst>
              <p:tags r:id="rId1"/>
            </p:custDataLst>
          </p:nvPr>
        </p:nvPicPr>
        <p:blipFill>
          <a:blip r:embed="rId2"/>
          <a:stretch>
            <a:fillRect/>
          </a:stretch>
        </p:blipFill>
        <p:spPr>
          <a:xfrm>
            <a:off x="635" y="1270"/>
            <a:ext cx="12191365" cy="6838950"/>
          </a:xfrm>
          <a:prstGeom prst="rect">
            <a:avLst/>
          </a:prstGeom>
        </p:spPr>
      </p:pic>
      <p:sp>
        <p:nvSpPr>
          <p:cNvPr id="63" name="文本框 15"/>
          <p:cNvSpPr txBox="1">
            <a:spLocks noChangeArrowheads="1"/>
          </p:cNvSpPr>
          <p:nvPr>
            <p:custDataLst>
              <p:tags r:id="rId3"/>
            </p:custDataLst>
          </p:nvPr>
        </p:nvSpPr>
        <p:spPr bwMode="auto">
          <a:xfrm>
            <a:off x="968375" y="2586355"/>
            <a:ext cx="645096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第一章</a:t>
            </a:r>
            <a:r>
              <a:rPr lang="en-US"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商事组织法</a:t>
            </a:r>
            <a:endParaRPr sz="4800" b="1" dirty="0">
              <a:solidFill>
                <a:schemeClr val="tx1"/>
              </a:solidFill>
              <a:latin typeface="汉仪铁线黑-65简" panose="00020600040101010101" charset="-122"/>
              <a:ea typeface="汉仪铁线黑-65简" panose="00020600040101010101" charset="-122"/>
              <a:cs typeface="汉仪铁线黑-65简" panose="00020600040101010101"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公司法</a:t>
            </a:r>
            <a:endParaRPr lang="zh-CN" altLang="en-US"/>
          </a:p>
        </p:txBody>
      </p:sp>
      <p:sp>
        <p:nvSpPr>
          <p:cNvPr id="3" name="内容占位符 2"/>
          <p:cNvSpPr>
            <a:spLocks noGrp="1"/>
          </p:cNvSpPr>
          <p:nvPr>
            <p:ph idx="1"/>
          </p:nvPr>
        </p:nvSpPr>
        <p:spPr/>
        <p:txBody>
          <a:bodyPr/>
          <a:p>
            <a:r>
              <a:rPr lang="zh-CN" altLang="en-US">
                <a:sym typeface="+mn-ea"/>
              </a:rPr>
              <a:t>6.资本总额及各类股份的权限</a:t>
            </a:r>
            <a:endParaRPr lang="zh-CN" altLang="en-US"/>
          </a:p>
          <a:p>
            <a:r>
              <a:rPr lang="zh-CN" altLang="en-US">
                <a:sym typeface="+mn-ea"/>
              </a:rPr>
              <a:t>7.公司组织的构成及权限</a:t>
            </a:r>
            <a:endParaRPr lang="zh-CN" altLang="en-US"/>
          </a:p>
          <a:p>
            <a:r>
              <a:rPr lang="zh-CN" altLang="en-US">
                <a:sym typeface="+mn-ea"/>
              </a:rPr>
              <a:t>8.公司章程的修改规则</a:t>
            </a:r>
            <a:endParaRPr lang="zh-CN" altLang="en-US"/>
          </a:p>
          <a:p>
            <a:endParaRPr lang="zh-CN" altLang="en-US"/>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(三)认缴出资额</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为适应现代公司法的发展趋势，我国2005年修正的《公司法》在法定最低资本额上也做出了重大的改动。根据该法第26条的规定，除一人有限责任公司外，我国其他有限责任公司的注册资本的最低限额不再分类别而统一为3万元。我国2013年新修正的《公司法》进一步取消了对公司最低资本额的限制，但法律、行政法规以及国务院决定另行规定的除外。这是在全球经济一体化背景下，为了降低创业成本，鼓励个人尤其是青年创业的基础上，直接为最低可能为“一元公司”产生提供了制度上的便利和保障，并与改“严进宽管”为“宽进严管”且重公示的服务性政府理念相一致。</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公司法</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(四)注册登记</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包括我国在内的各国皆规定，只有经注册登记后公司才告设立。创办人在申请注册登记时，除缴纳法定的手续费和捐税外，还得提交若干法定的文件，其中最主要的就是符合法律规定的章程。</a:t>
            </a:r>
            <a:endParaRPr lang="zh-CN" altLang="en-US"/>
          </a:p>
          <a:p>
            <a:r>
              <a:rPr lang="zh-CN" altLang="en-US"/>
              <a:t>创办人履行了各种法定的手续，经主管官员审查完备合法后即予注册，并发给登记证书。至此，公司便告成立。</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第二节　公司法</a:t>
            </a:r>
            <a:endParaRPr lang="zh-CN" altLang="en-US"/>
          </a:p>
        </p:txBody>
      </p:sp>
      <p:sp>
        <p:nvSpPr>
          <p:cNvPr id="3" name="内容占位符 2"/>
          <p:cNvSpPr>
            <a:spLocks noGrp="1"/>
          </p:cNvSpPr>
          <p:nvPr>
            <p:ph idx="1"/>
          </p:nvPr>
        </p:nvSpPr>
        <p:spPr/>
        <p:txBody>
          <a:bodyPr>
            <a:normAutofit/>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三、公司的基本权利和义务</a:t>
            </a:r>
            <a:endParaRPr lang="zh-CN" altLang="zh-CN" sz="2600" b="1" dirty="0">
              <a:latin typeface="黑体" panose="02010609060101010101" pitchFamily="49" charset="-122"/>
              <a:ea typeface="黑体" panose="02010609060101010101" pitchFamily="49" charset="-122"/>
            </a:endParaRPr>
          </a:p>
          <a:p>
            <a:pPr>
              <a:lnSpc>
                <a:spcPct val="125000"/>
              </a:lnSpc>
              <a:spcBef>
                <a:spcPts val="0"/>
              </a:spcBef>
              <a:spcAft>
                <a:spcPts val="0"/>
              </a:spcAft>
            </a:pPr>
            <a:r>
              <a:rPr lang="zh-CN" altLang="en-US"/>
              <a:t>(1)能以公司的名义起诉、应诉;</a:t>
            </a:r>
            <a:endParaRPr lang="zh-CN" altLang="en-US"/>
          </a:p>
          <a:p>
            <a:pPr>
              <a:lnSpc>
                <a:spcPct val="125000"/>
              </a:lnSpc>
              <a:spcBef>
                <a:spcPts val="0"/>
              </a:spcBef>
              <a:spcAft>
                <a:spcPts val="0"/>
              </a:spcAft>
            </a:pPr>
            <a:r>
              <a:rPr lang="zh-CN" altLang="en-US"/>
              <a:t>(2)拥有并使用可随意改变的印章或其摹本;</a:t>
            </a:r>
            <a:endParaRPr lang="zh-CN" altLang="en-US"/>
          </a:p>
          <a:p>
            <a:pPr>
              <a:lnSpc>
                <a:spcPct val="125000"/>
              </a:lnSpc>
              <a:spcBef>
                <a:spcPts val="0"/>
              </a:spcBef>
              <a:spcAft>
                <a:spcPts val="0"/>
              </a:spcAft>
            </a:pPr>
            <a:r>
              <a:rPr lang="zh-CN" altLang="en-US"/>
              <a:t>(3)以任何合法的方式处理不论位于何处的动产或不动产、有形或无形财产、债权或债务;</a:t>
            </a:r>
            <a:endParaRPr lang="zh-CN" altLang="en-US"/>
          </a:p>
          <a:p>
            <a:pPr>
              <a:lnSpc>
                <a:spcPct val="125000"/>
              </a:lnSpc>
              <a:spcBef>
                <a:spcPts val="0"/>
              </a:spcBef>
              <a:spcAft>
                <a:spcPts val="0"/>
              </a:spcAft>
            </a:pPr>
            <a:r>
              <a:rPr lang="zh-CN" altLang="en-US"/>
              <a:t>(4)资助雇员;</a:t>
            </a:r>
            <a:endParaRPr lang="zh-CN" altLang="en-US"/>
          </a:p>
          <a:p>
            <a:pPr>
              <a:lnSpc>
                <a:spcPct val="125000"/>
              </a:lnSpc>
              <a:spcBef>
                <a:spcPts val="0"/>
              </a:spcBef>
              <a:spcAft>
                <a:spcPts val="0"/>
              </a:spcAft>
            </a:pPr>
            <a:r>
              <a:rPr lang="zh-CN" altLang="en-US"/>
              <a:t>(5)选举或任命公司的行政人员和代理人，明确其职权，确定其报酬;</a:t>
            </a:r>
            <a:endParaRPr lang="zh-CN" altLang="en-US"/>
          </a:p>
          <a:p>
            <a:pPr>
              <a:lnSpc>
                <a:spcPct val="125000"/>
              </a:lnSpc>
              <a:spcBef>
                <a:spcPts val="0"/>
              </a:spcBef>
              <a:spcAft>
                <a:spcPts val="0"/>
              </a:spcAft>
            </a:pPr>
            <a:r>
              <a:rPr lang="zh-CN" altLang="en-US"/>
              <a:t>(6)订约权;</a:t>
            </a:r>
            <a:endParaRPr lang="zh-CN" altLang="en-US"/>
          </a:p>
          <a:p>
            <a:pPr>
              <a:lnSpc>
                <a:spcPct val="125000"/>
              </a:lnSpc>
              <a:spcBef>
                <a:spcPts val="0"/>
              </a:spcBef>
              <a:spcAft>
                <a:spcPts val="0"/>
              </a:spcAft>
            </a:pPr>
            <a:r>
              <a:rPr lang="zh-CN" altLang="en-US"/>
              <a:t>(7)为经营和管理公司事务，制定或修改与法律不相抵触的章程和内部细则;</a:t>
            </a:r>
            <a:endParaRPr lang="zh-CN" altLang="en-US"/>
          </a:p>
          <a:p>
            <a:pPr>
              <a:lnSpc>
                <a:spcPct val="125000"/>
              </a:lnSpc>
              <a:spcBef>
                <a:spcPts val="0"/>
              </a:spcBef>
              <a:spcAft>
                <a:spcPts val="0"/>
              </a:spcAft>
            </a:pPr>
            <a:r>
              <a:rPr lang="zh-CN" altLang="en-US"/>
              <a:t>(8)有权贷款，使用其资金进行投资，为投资而作动产或不动产抵押;</a:t>
            </a:r>
            <a:endParaRPr lang="zh-CN" altLang="en-US"/>
          </a:p>
          <a:p>
            <a:pPr>
              <a:lnSpc>
                <a:spcPct val="125000"/>
              </a:lnSpc>
              <a:spcBef>
                <a:spcPts val="0"/>
              </a:spcBef>
              <a:spcAft>
                <a:spcPts val="0"/>
              </a:spcAft>
            </a:pPr>
            <a:r>
              <a:rPr lang="zh-CN" altLang="en-US"/>
              <a:t>(9)在本国内外开展业务活动，建立办事处及从事其他法律许可的活动;</a:t>
            </a:r>
            <a:endParaRPr lang="zh-CN" altLang="en-US"/>
          </a:p>
          <a:p>
            <a:pPr>
              <a:lnSpc>
                <a:spcPct val="125000"/>
              </a:lnSpc>
              <a:spcBef>
                <a:spcPts val="0"/>
              </a:spcBef>
              <a:spcAft>
                <a:spcPts val="0"/>
              </a:spcAft>
            </a:pPr>
            <a:r>
              <a:rPr lang="zh-CN" altLang="en-US"/>
              <a:t>(10)为公共福利、慈善、科学和教育目的而捐款;</a:t>
            </a:r>
            <a:endParaRPr lang="zh-CN" altLang="en-US"/>
          </a:p>
          <a:p>
            <a:pPr>
              <a:lnSpc>
                <a:spcPct val="125000"/>
              </a:lnSpc>
              <a:spcBef>
                <a:spcPts val="0"/>
              </a:spcBef>
              <a:spcAft>
                <a:spcPts val="0"/>
              </a:spcAft>
            </a:pPr>
            <a:r>
              <a:rPr lang="zh-CN" altLang="en-US"/>
              <a:t>(11)制订和实施对公司董事、雇员或任何个人的奖励或抚恤计划;</a:t>
            </a:r>
            <a:endParaRPr lang="zh-CN" altLang="en-US"/>
          </a:p>
          <a:p>
            <a:pPr>
              <a:lnSpc>
                <a:spcPct val="125000"/>
              </a:lnSpc>
              <a:spcBef>
                <a:spcPts val="0"/>
              </a:spcBef>
              <a:spcAft>
                <a:spcPts val="0"/>
              </a:spcAft>
            </a:pPr>
            <a:r>
              <a:rPr lang="zh-CN" altLang="en-US"/>
              <a:t>(12)拥有并行使其他有利于实现其宗旨的合法权利。</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公司法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四、公司的资本</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(一)股份与股本的概念</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股份是计量公司股本的最小单位。股份可分成不同的类别。不同类别的股份金额不是一定相等的，但同一类别的股份金额则是相同的。</a:t>
            </a:r>
            <a:endParaRPr lang="zh-CN" altLang="en-US"/>
          </a:p>
          <a:p>
            <a:r>
              <a:rPr lang="zh-CN" altLang="en-US"/>
              <a:t>所有股份的总和构成股本。很多国家公司法中都有授权股本、发行股本和已缴付股本的概念。授权股本是指公司按其章程有权发行的全部股本。发行股本是指公司向投资者发行的股本总额。已缴付股本是指投资者实际向公司缴纳的股本总和。</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公司法</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(二)股份的种类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1.根据股东的权限，股份可分成普通股与优先股</a:t>
            </a:r>
            <a:endParaRPr lang="zh-CN" altLang="en-US"/>
          </a:p>
          <a:p>
            <a:r>
              <a:rPr lang="zh-CN" altLang="en-US"/>
              <a:t>2.按股东是否被发给股份证书，股份可分为有证股和无证股</a:t>
            </a:r>
            <a:endParaRPr lang="zh-CN" altLang="en-US"/>
          </a:p>
          <a:p>
            <a:r>
              <a:rPr lang="zh-CN" altLang="en-US"/>
              <a:t>3.按股东是否被记名，股份可被分成记名股和无记名股</a:t>
            </a:r>
            <a:endParaRPr lang="zh-CN" altLang="en-US"/>
          </a:p>
          <a:p>
            <a:r>
              <a:rPr lang="zh-CN" altLang="en-US"/>
              <a:t>4.按股票上有无标明股份的价值，股份可被分成有票面值股和无票面值股</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公司法</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(三)股份的转让与抵押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各国皆允许持股者转让或抵押其股份，但要求持股者同时不违背下列限制:</a:t>
            </a:r>
            <a:endParaRPr lang="zh-CN" altLang="en-US"/>
          </a:p>
          <a:p>
            <a:r>
              <a:rPr lang="zh-CN" altLang="en-US"/>
              <a:t>(1)公司的内部细则、公司证书或股份证书上注明禁止或限制转让;</a:t>
            </a:r>
            <a:endParaRPr lang="zh-CN" altLang="en-US"/>
          </a:p>
          <a:p>
            <a:r>
              <a:rPr lang="zh-CN" altLang="en-US"/>
              <a:t>(2)法律上的限制性规定;</a:t>
            </a:r>
            <a:endParaRPr lang="zh-CN" altLang="en-US"/>
          </a:p>
          <a:p>
            <a:r>
              <a:rPr lang="zh-CN" altLang="en-US"/>
              <a:t>(3)公司内部细则关于内部先买权的规定;</a:t>
            </a:r>
            <a:endParaRPr lang="zh-CN" altLang="en-US"/>
          </a:p>
          <a:p>
            <a:r>
              <a:rPr lang="zh-CN" altLang="en-US"/>
              <a:t>(4)其他合法的限制。</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(四)股本的变更</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1.股本的增加</a:t>
            </a:r>
            <a:endParaRPr lang="zh-CN" altLang="en-US"/>
          </a:p>
          <a:p>
            <a:r>
              <a:rPr lang="zh-CN" altLang="en-US"/>
              <a:t>2.股本的减少</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公司法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五、公司的组织机构</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(一)股东大会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(二)董事会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(三)监事会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(四)独立董事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(五)经理及各执行委员会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公司法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六、公司债</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(一)银行贷款</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公司债款中的主要成分为银行贷款。银行贷款的主要形式为不超过一年期的短期担保贷款，少数中长期贷款则往往要求公司提供担保。</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(二)债券</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1.债券的发行</a:t>
            </a:r>
            <a:endParaRPr lang="zh-CN" altLang="en-US"/>
          </a:p>
          <a:p>
            <a:r>
              <a:rPr lang="zh-CN" altLang="en-US"/>
              <a:t>2.债券的种类</a:t>
            </a:r>
            <a:endParaRPr lang="zh-CN" altLang="en-US"/>
          </a:p>
          <a:p>
            <a:r>
              <a:rPr lang="zh-CN" altLang="en-US"/>
              <a:t>3.债券的转让</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第二节　公司法</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七、股利</a:t>
            </a:r>
            <a:endParaRPr lang="zh-CN" altLang="zh-CN" sz="2600" b="1" dirty="0">
              <a:latin typeface="黑体" panose="02010609060101010101" pitchFamily="49" charset="-122"/>
              <a:ea typeface="黑体" panose="02010609060101010101" pitchFamily="49" charset="-122"/>
            </a:endParaRPr>
          </a:p>
          <a:p>
            <a:r>
              <a:rPr lang="zh-CN" altLang="en-US"/>
              <a:t>股利是公司支付给股东的股本报酬。各国皆规定，股利只能从公司的纯利润中支付。公司的纯利润包括营业纯利润和资本纯盈余两部分。前者为公司营业所赚取的纯利，后者为资本增加而非营业结果，如公司所有的土地或其他不动产随着时间的推移而升值等。</a:t>
            </a:r>
            <a:endParaRPr lang="zh-CN" altLang="en-US"/>
          </a:p>
          <a:p>
            <a:r>
              <a:rPr lang="zh-CN" altLang="en-US"/>
              <a:t>我国现行《公司法》规定，对公司当年的税后利润，公司应提取10%作法定公积金，当该法定公积金累计达到公司注册资本50%以上时，公司可以不再提取，也可以根据股东会或者股东大会决议继续提取所谓任意公积金。此外，股份有限公司溢价发行股票的溢价款和国务院财政部门规定列入资本公积金的其他收入也列为资本公积金。公司的公积金就是由法定公积金、任意公积金和资本公积金构成的，它用于弥补公司的亏损、扩大公司生产经营或转为增加公司资本。但是，资本公积金不得用于弥补公司的亏损。法定公积金转为资本时，所留存的该项公积金不得少于转增前公司注册资本的25%。若公司的法定公积金不足以弥补以前年度亏损的，则在提取法定公积金之前以当年的利润弥补该亏损。</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第二节　公司法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八、公司的合并、解散与清算</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(一)公司的合并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(二)公司的解散</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(三)公司的清算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832485" y="337820"/>
            <a:ext cx="347535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目</a:t>
            </a:r>
            <a:r>
              <a:rPr lang="en-US" altLang="zh-CN"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录  </a:t>
            </a:r>
            <a:r>
              <a:rPr lang="en-US" altLang="zh-CN" sz="3200" b="1" dirty="0">
                <a:solidFill>
                  <a:schemeClr val="tx1"/>
                </a:solidFill>
                <a:latin typeface="Arial" panose="020B0604020202020204" pitchFamily="34" charset="0"/>
                <a:ea typeface="黑体" panose="02010609060101010101" pitchFamily="49" charset="-122"/>
              </a:rPr>
              <a:t>content</a:t>
            </a:r>
            <a:endParaRPr lang="en-US" altLang="zh-CN" sz="3200" b="1" dirty="0">
              <a:solidFill>
                <a:schemeClr val="tx1"/>
              </a:solidFill>
              <a:latin typeface="Arial" panose="020B0604020202020204" pitchFamily="34" charset="0"/>
              <a:ea typeface="黑体" panose="02010609060101010101" pitchFamily="49" charset="-122"/>
            </a:endParaRPr>
          </a:p>
        </p:txBody>
      </p:sp>
      <p:grpSp>
        <p:nvGrpSpPr>
          <p:cNvPr id="10" name="组合 9"/>
          <p:cNvGrpSpPr/>
          <p:nvPr/>
        </p:nvGrpSpPr>
        <p:grpSpPr>
          <a:xfrm>
            <a:off x="957580" y="1743075"/>
            <a:ext cx="5819775" cy="2000250"/>
            <a:chOff x="5313" y="3179"/>
            <a:chExt cx="9165" cy="3150"/>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第一节　概述</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7" name="矩形 28"/>
            <p:cNvSpPr>
              <a:spLocks noChangeArrowheads="1"/>
            </p:cNvSpPr>
            <p:nvPr/>
          </p:nvSpPr>
          <p:spPr bwMode="auto">
            <a:xfrm>
              <a:off x="5313" y="4331"/>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第二节　公司法</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9" name="矩形 26"/>
            <p:cNvSpPr>
              <a:spLocks noChangeArrowheads="1"/>
            </p:cNvSpPr>
            <p:nvPr/>
          </p:nvSpPr>
          <p:spPr bwMode="auto">
            <a:xfrm>
              <a:off x="5313" y="5497"/>
              <a:ext cx="8734"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第三节　商事合伙法</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第二节　公司法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九、关于外国公司的特殊规定</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(一)外国公司的进入</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(二)法律待遇与法律控制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(三)外国公司的撤离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商事合伙法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一、商事合伙的概念与特征</a:t>
            </a:r>
            <a:endParaRPr lang="zh-CN" altLang="zh-CN" sz="2600" b="1" dirty="0">
              <a:latin typeface="黑体" panose="02010609060101010101" pitchFamily="49" charset="-122"/>
              <a:ea typeface="黑体" panose="02010609060101010101" pitchFamily="49" charset="-122"/>
            </a:endParaRPr>
          </a:p>
          <a:p>
            <a:r>
              <a:rPr lang="zh-CN" altLang="en-US"/>
              <a:t>合伙是两个或两个以上的人为执行共同拥有的营利事业而组成的联盟。</a:t>
            </a:r>
            <a:endParaRPr lang="zh-CN" altLang="en-US"/>
          </a:p>
          <a:p>
            <a:r>
              <a:rPr lang="zh-CN" altLang="en-US"/>
              <a:t>与其他商事组织相比，合伙主要具有以下几种法律特征:</a:t>
            </a:r>
            <a:endParaRPr lang="zh-CN" altLang="en-US"/>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(一)商事合伙的成员至少有两个</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(二)合伙组织设立的基础是成员之间的合伙协议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(三)商事合伙是合伙人共同拥有的营利联盟</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商事合伙法</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二、商事合伙的类型</a:t>
            </a:r>
            <a:endParaRPr lang="zh-CN" altLang="zh-CN" sz="2600" b="1" dirty="0">
              <a:latin typeface="黑体" panose="02010609060101010101" pitchFamily="49" charset="-122"/>
              <a:ea typeface="黑体" panose="02010609060101010101" pitchFamily="49" charset="-122"/>
            </a:endParaRPr>
          </a:p>
          <a:p>
            <a:r>
              <a:rPr lang="zh-CN" altLang="en-US"/>
              <a:t>在不同的国家，商事合伙的法定类型并不相同。</a:t>
            </a:r>
            <a:endParaRPr lang="zh-CN" altLang="en-US"/>
          </a:p>
          <a:p>
            <a:r>
              <a:rPr lang="zh-CN" altLang="en-US"/>
              <a:t>英国目前的制定法确定了普通合伙(General Partnership)、有限合伙(Limited Partnership)和有限责任合伙(Limited Liability Partnerships，LLPs)三种合伙的类型。</a:t>
            </a:r>
            <a:endParaRPr lang="zh-CN" altLang="en-US"/>
          </a:p>
          <a:p>
            <a:r>
              <a:rPr lang="zh-CN" altLang="en-US"/>
              <a:t>在美国，很多州承认普通合伙、有限合伙、有限责任合伙、有限责任有限合伙(Limited Liability Limited Partnership，LLLP)四种类型。</a:t>
            </a:r>
            <a:endParaRPr lang="zh-CN" altLang="en-US"/>
          </a:p>
          <a:p>
            <a:r>
              <a:rPr lang="zh-CN" altLang="en-US"/>
              <a:t>德国的制定法严格地区分民法与商法下的合伙。</a:t>
            </a:r>
            <a:endParaRPr lang="zh-CN" altLang="en-US"/>
          </a:p>
          <a:p>
            <a:r>
              <a:rPr lang="zh-CN" altLang="en-US"/>
              <a:t>日本在其《商法典》中对隐名合伙等问题做出了明确的规定，日本1998年制定的 《投资事业有限责任合伙法》、2005年制定的 《有限责任事业合伙法》都赋予了有限合伙的企业法人地位。西班牙的《商法典》也规定合伙具有法人资格。</a:t>
            </a:r>
            <a:endParaRPr lang="zh-CN" altLang="en-US"/>
          </a:p>
          <a:p>
            <a:r>
              <a:rPr lang="zh-CN" altLang="en-US"/>
              <a:t>根据我国2006年修订的《合伙企业法》第2条和第39条，我国承认普通合伙和有限合伙两种企业形式，它们都不具有法人资格，通常情况下，其中的普通合伙人对合伙企业债务必须承担无限连带责任。</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商事合伙法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三、合伙的内部关系</a:t>
            </a:r>
            <a:endParaRPr lang="zh-CN" altLang="zh-CN" sz="2600" b="1" dirty="0">
              <a:latin typeface="黑体" panose="02010609060101010101" pitchFamily="49" charset="-122"/>
              <a:ea typeface="黑体" panose="02010609060101010101" pitchFamily="49" charset="-122"/>
            </a:endParaRPr>
          </a:p>
          <a:p>
            <a:r>
              <a:rPr lang="zh-CN" altLang="en-US"/>
              <a:t>合伙的内部关系是指合伙成员之间的权利与义务关系，只要内容不违法，合伙人可以口头或书面契约自由地确定他们之间的关系，只有在合伙契约无规定或规定得不明确并发生纠纷时，有关的法律规定才适用于合伙人之间的关系。</a:t>
            </a:r>
            <a:endParaRPr lang="zh-CN" altLang="en-US"/>
          </a:p>
          <a:p>
            <a:r>
              <a:rPr lang="zh-CN" altLang="en-US"/>
              <a:t>根据包括我国在内的多数国家或地区的合伙法的规定，合伙人权利主要有以下几项:合伙人是合伙组织财产的共同所有人;除合伙协议另有规定者外，每个合伙人都有权按其对合伙组织的投资比例分享合伙组织的利润;普通合伙人都有权参加合伙组织的经营管理，并在正常的业务范围内有权相互代理;合伙人在处理合伙组织的正常业务中所做的支出有权从合伙组织中获得补偿，但除合伙组织的协议另有规定者外，任何合伙人不得为其在合伙组织中的劳务要求报酬;合伙人均有权查阅合伙账册;等等。</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商事合伙法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四、合伙的外部关系</a:t>
            </a:r>
            <a:endParaRPr lang="zh-CN" altLang="zh-CN" sz="2600" b="1" dirty="0">
              <a:latin typeface="黑体" panose="02010609060101010101" pitchFamily="49" charset="-122"/>
              <a:ea typeface="黑体" panose="02010609060101010101" pitchFamily="49" charset="-122"/>
            </a:endParaRPr>
          </a:p>
          <a:p>
            <a:r>
              <a:rPr lang="zh-CN" altLang="en-US"/>
              <a:t>合伙的外部关系是指合伙组织与第三人的关系。</a:t>
            </a:r>
            <a:endParaRPr lang="zh-CN" altLang="en-US"/>
          </a:p>
          <a:p>
            <a:r>
              <a:rPr lang="zh-CN" altLang="en-US"/>
              <a:t>各国一般规定，普通合伙人之间对第三人适用相互代理原则，即每个普通合伙人作为其他合伙人的代理人在经营合伙组织通常的业务中所做的行为及由此而产生的后果，对合伙组织和其他合伙成员均有拘束力。</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商事合伙法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五、合伙组织的解散和清算</a:t>
            </a:r>
            <a:endParaRPr lang="zh-CN" altLang="zh-CN" sz="2600" b="1" dirty="0">
              <a:latin typeface="黑体" panose="02010609060101010101" pitchFamily="49" charset="-122"/>
              <a:ea typeface="黑体" panose="02010609060101010101" pitchFamily="49" charset="-122"/>
            </a:endParaRPr>
          </a:p>
          <a:p>
            <a:r>
              <a:rPr lang="zh-CN" altLang="en-US"/>
              <a:t>根据包括我国在内的世界上多数国家合伙法的规定，合伙组织的解散大体有三种情形:协议解散、依法解散和强制解散。</a:t>
            </a:r>
            <a:endParaRPr lang="zh-CN" altLang="en-US"/>
          </a:p>
          <a:p>
            <a:r>
              <a:rPr lang="zh-CN" altLang="en-US"/>
              <a:t>合伙组织是基于协议而成立的，法律当然允许当事人再以协议解散之。</a:t>
            </a:r>
            <a:endParaRPr lang="zh-CN" altLang="en-US"/>
          </a:p>
          <a:p>
            <a:r>
              <a:rPr lang="zh-CN" altLang="en-US"/>
              <a:t>依法解散是指合伙组织依照法律规定而解散。这种类型的解散大体有以下几种情况:合伙协议中订有期限，期满时合伙人又未能达成续期协议的;除合伙协议另有规定及有限合伙人外，合伙人之一死亡或退出合伙组织或普通合伙人之一破产的;如因发生某种情况，致使合伙组织所从事的事业成为非法或合伙成员在合伙组织中从事业务成为非法的，譬如发生了战争，合伙人之一成了敌国公民等。</a:t>
            </a:r>
            <a:endParaRPr lang="zh-CN" altLang="en-US"/>
          </a:p>
          <a:p>
            <a:r>
              <a:rPr lang="zh-CN" altLang="en-US"/>
              <a:t>强制解散是指法院根据有关申请强令合伙组织解散，它主要发生在以下场合:某合伙人永久地精神失常或永久地不能履行合伙协议中所应承担的责任;某一合伙人犯有渎职罪;发生了某种情况致使合伙组织只有在亏损的情况下进行经营;存在其他强制解散能恢复公正和合理的情况。</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概述</a:t>
            </a:r>
            <a:endParaRPr lang="zh-CN" altLang="en-US"/>
          </a:p>
        </p:txBody>
      </p:sp>
      <p:sp>
        <p:nvSpPr>
          <p:cNvPr id="3" name="内容占位符 2"/>
          <p:cNvSpPr>
            <a:spLocks noGrp="1"/>
          </p:cNvSpPr>
          <p:nvPr>
            <p:ph idx="1"/>
          </p:nvPr>
        </p:nvSpPr>
        <p:spPr/>
        <p:txBody>
          <a:bodyPr/>
          <a:p>
            <a:r>
              <a:rPr lang="zh-CN" altLang="en-US"/>
              <a:t> 在商法中被称为商事组织者须符合法定条件。在具体条件上，各国的规定并不完全一致，然而，以下这些要求基本上是各国共同的主要规定:须有自己的名称(或商号)，有固定的场所(或住所)，拥有一定的自主支配的资本，以营利为目的，具有一定的组织形式，其设立的手续须符合法律规定等。</a:t>
            </a:r>
            <a:endParaRPr lang="zh-CN" altLang="en-US"/>
          </a:p>
          <a:p>
            <a:r>
              <a:rPr lang="zh-CN" altLang="en-US"/>
              <a:t>商事组织以其经济实力和影响而成为国际商事法律关系中最重要的主体，而很多商事关系都是由商事主体建立和承受的，因此，规范从事国际商事活动的商事组织法在国际商法中便具有首要的地位。</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概述</a:t>
            </a:r>
            <a:endParaRPr lang="zh-CN" altLang="en-US"/>
          </a:p>
        </p:txBody>
      </p:sp>
      <p:sp>
        <p:nvSpPr>
          <p:cNvPr id="3" name="内容占位符 2"/>
          <p:cNvSpPr>
            <a:spLocks noGrp="1"/>
          </p:cNvSpPr>
          <p:nvPr>
            <p:ph idx="1"/>
          </p:nvPr>
        </p:nvSpPr>
        <p:spPr/>
        <p:txBody>
          <a:bodyPr/>
          <a:p>
            <a:r>
              <a:rPr lang="zh-CN" altLang="en-US"/>
              <a:t>根据多数国家商法的规定，商事组织的形式主要有三种:公司、合伙和独资。</a:t>
            </a:r>
            <a:endParaRPr lang="zh-CN" altLang="en-US"/>
          </a:p>
          <a:p>
            <a:r>
              <a:rPr lang="zh-CN" altLang="en-US"/>
              <a:t>公司在资本主义社会经济生活中之所以如此兴旺，是由其优点决定的。与其他类型的商事组织相比，公司具有以下各种优势:公司的股东无须亲自管理企业却能保持其股份所有权和对企业的利益控制权，雇员也可以成为股东;公司一般具有独立的法人资格，除无限责任公司外;公司的财产与股东的财产完全区别开来，即股东对公司的债务仅以其出资额为限;公司作为法人可以永久存在，股东的死亡和变更并不会影响公司的存续;公司与自然人一样，在法律上具有权利能力和行为能力，可以用公司的名义为法律行为和诉讼行为;除几类封闭公司外，公司的股东一般不受人数限制，因此，公司的形式便于集资，从而形成规模效益;等等。</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概述</a:t>
            </a:r>
            <a:endParaRPr lang="zh-CN" altLang="en-US"/>
          </a:p>
        </p:txBody>
      </p:sp>
      <p:sp>
        <p:nvSpPr>
          <p:cNvPr id="3" name="内容占位符 2"/>
          <p:cNvSpPr>
            <a:spLocks noGrp="1"/>
          </p:cNvSpPr>
          <p:nvPr>
            <p:ph idx="1"/>
          </p:nvPr>
        </p:nvSpPr>
        <p:spPr/>
        <p:txBody>
          <a:bodyPr/>
          <a:p>
            <a:r>
              <a:rPr lang="zh-CN" altLang="en-US"/>
              <a:t>英美法系国家关于公司的规定一般采取单行法的形式。英国最早的公司法是《1844年股份有限公司法》，后经不断修订完善，形成了著名的《1948年公司法》。这一时期的英国公司法的基本原则和内容对其原来的附属地如加拿大、澳大利亚、新西兰和印度等产生了重要影响，但对同属一个法系的美国公司法影响不多，这主要是因为，美国比英国更早地制定了自己的公司法。</a:t>
            </a:r>
            <a:endParaRPr lang="zh-CN" altLang="en-US"/>
          </a:p>
          <a:p>
            <a:r>
              <a:rPr lang="zh-CN" altLang="en-US"/>
              <a:t>大陆法系国家起初将公司问题放置在民、商法典中加以规定，后来由于公司在社会经济活动中的作用和影响的日益扩大及公司问题本身的复杂性与特殊性，大陆法系中的很多国家包括颇具代表性的法国和德国陆续地将公司法从民、商法中分离出来，制定成单行的法规。法国早在1856年就对股份两合公司做出了单独规定，1925年又公布了《有限责任公司法》，1966年公布了著名的《工商业公司法》。</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概述</a:t>
            </a:r>
            <a:endParaRPr lang="zh-CN" altLang="en-US"/>
          </a:p>
        </p:txBody>
      </p:sp>
      <p:sp>
        <p:nvSpPr>
          <p:cNvPr id="3" name="内容占位符 2"/>
          <p:cNvSpPr>
            <a:spLocks noGrp="1"/>
          </p:cNvSpPr>
          <p:nvPr>
            <p:ph idx="1"/>
          </p:nvPr>
        </p:nvSpPr>
        <p:spPr/>
        <p:txBody>
          <a:bodyPr/>
          <a:p>
            <a:r>
              <a:rPr lang="zh-CN" altLang="en-US"/>
              <a:t>1979年我国颁布了《中外合资经营企业法》，尽管该法具有公司法性质，但它只适用于中外合资经营企业。直到1993年12月29日，我国才正式颁布了具有普遍适用性的《中华人民共和国公司法》(简称《公司法》)。</a:t>
            </a:r>
            <a:endParaRPr lang="zh-CN" altLang="en-US"/>
          </a:p>
          <a:p>
            <a:r>
              <a:rPr lang="zh-CN" altLang="en-US"/>
              <a:t>英美法系国家的合伙法也是以单行法的形式公布的。英国现行的合伙法是由经过多次修订的《1890年合伙法》《1907年有限合伙法》和《2000年有限责任合伙法》组成的。其中，《2000年有限责任合伙法》的一大亮点是允许设立具有法人地位的合伙企业，同时基于避免双重税的目的，规定这类企业在纳税时可选择合伙地位。美国的合伙法仍然属于州法，为统一各州的合伙法，1914年，美国的统一州法全国委员会起草了《统一合伙法》(Uniform Partnership Act，UPA)和《统一有限合伙法》(Uniform Limited Partnership Act)，这两个标准法经多次修订后已得到大多数州的采纳。值得关注的是，前者也承认合伙具有法人地位。</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概述</a:t>
            </a:r>
            <a:endParaRPr lang="zh-CN" altLang="en-US"/>
          </a:p>
        </p:txBody>
      </p:sp>
      <p:sp>
        <p:nvSpPr>
          <p:cNvPr id="3" name="内容占位符 2"/>
          <p:cNvSpPr>
            <a:spLocks noGrp="1"/>
          </p:cNvSpPr>
          <p:nvPr>
            <p:ph idx="1"/>
          </p:nvPr>
        </p:nvSpPr>
        <p:spPr/>
        <p:txBody>
          <a:bodyPr/>
          <a:p>
            <a:r>
              <a:rPr lang="zh-CN" altLang="en-US"/>
              <a:t>大陆法系国家一般将合伙放在民、商法典中加以规定。与一些英美法系国家一样，近来，大陆法系中的某些国家，如法国、日本等关于合伙规定的一项最重要的突破是承认合伙亦为法人。</a:t>
            </a:r>
            <a:endParaRPr lang="zh-CN" altLang="en-US"/>
          </a:p>
          <a:p>
            <a:r>
              <a:rPr lang="zh-CN" altLang="en-US"/>
              <a:t>合伙在我国经济活动中也大量存在。原《中华人民共和国民法总则》和《中华人民共和国私人企业暂行条例》《中华人民共和国中外合作经营企业法》等为我国合伙法的初期渊源。1997年2月23日，我国终于通过了单行的《中华人民共和国合伙企业法》，该法于1997年8月1日生效并于2006年8月27日再次修订。另一方面，对于当今的多种合伙纠纷问题，取代《中华人民共和国民法总则》的我国现行《民法典》中的一些规定对多种合伙纠纷也具有适用性。</a:t>
            </a:r>
            <a:endParaRPr lang="zh-CN" altLang="en-US"/>
          </a:p>
          <a:p>
            <a:r>
              <a:rPr lang="zh-CN" altLang="en-US"/>
              <a:t>独资企业常指一名自然人个人投资建立的企业，因此又称个体企业。独资企业经营灵活简单，它在资本主义世界中为数最多，但为了严格其责任，包括我国在内的多数国家一般都不承认它有法人资格，投资者须以其全部财产对企业的债务负责。某些国家还规定独资企业的设立须履行一定手续并须符合一定的条件，其经营范围也受到一定的限制。我国2000年1月1日生效的《中华人民共和国个人独资企业法》也持这种态度。但独资企业在世界各国经济中并不起主要作用。</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公司法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一、公司的类型</a:t>
            </a:r>
            <a:endParaRPr lang="zh-CN" altLang="zh-CN" sz="2600" b="1" dirty="0">
              <a:latin typeface="黑体" panose="02010609060101010101" pitchFamily="49" charset="-122"/>
              <a:ea typeface="黑体" panose="02010609060101010101" pitchFamily="49" charset="-122"/>
            </a:endParaRPr>
          </a:p>
          <a:p>
            <a:r>
              <a:rPr lang="zh-CN" altLang="en-US"/>
              <a:t>根据我国现行《公司法》第2条、第60条、第76条、第120条等规定，我国仅承认有限责任公司、封闭性股份有限公司和上市公司三种公司类型。其中，有限责任公司又被分为一人有限责任公司、国有独资公司和其他有限责任公司三个小类。</a:t>
            </a:r>
            <a:endParaRPr lang="zh-CN" altLang="en-US"/>
          </a:p>
          <a:p>
            <a:r>
              <a:rPr lang="zh-CN" altLang="en-US"/>
              <a:t>此外，在国际交往很频繁的当代，不同国家立法中都含有本国公司和外国公司的类型区别规则，有些国家还可能颁布对外国公司的单行特别规则。如导源于中国瑞幸咖啡财务造假行为，美国出台了2020年12月28日正式生效的《外国公司问责法》，对外国公司“无法检查”、其监管部门处罚权能、强制退市等问题做出了专门的规定。</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公司法</a:t>
            </a:r>
            <a:endParaRPr lang="zh-CN" altLang="en-US"/>
          </a:p>
        </p:txBody>
      </p:sp>
      <p:sp>
        <p:nvSpPr>
          <p:cNvPr id="3" name="内容占位符 2"/>
          <p:cNvSpPr>
            <a:spLocks noGrp="1"/>
          </p:cNvSpPr>
          <p:nvPr>
            <p:ph idx="1"/>
          </p:nvPr>
        </p:nvSpPr>
        <p:spPr/>
        <p:txBody>
          <a:bodyPr>
            <a:normAutofit lnSpcReduction="2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二、公司的设立</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(一)公司的创办人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创办人(Promoter)是指发起创立公司者，各国一般规定自然人和法人皆可充当任何合法公司的创办人。</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(二)公司的章程和内部细则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各国规定，公司章程一般应包括以下基本事项:</a:t>
            </a:r>
            <a:endParaRPr lang="zh-CN" altLang="en-US"/>
          </a:p>
          <a:p>
            <a:r>
              <a:rPr lang="zh-CN" altLang="en-US"/>
              <a:t>1.公司的名称</a:t>
            </a:r>
            <a:endParaRPr lang="zh-CN" altLang="en-US"/>
          </a:p>
          <a:p>
            <a:r>
              <a:rPr lang="zh-CN" altLang="en-US"/>
              <a:t>2.公司的存续期限</a:t>
            </a:r>
            <a:endParaRPr lang="zh-CN" altLang="en-US"/>
          </a:p>
          <a:p>
            <a:r>
              <a:rPr lang="zh-CN" altLang="en-US"/>
              <a:t>3.注册地址</a:t>
            </a:r>
            <a:endParaRPr lang="zh-CN" altLang="en-US"/>
          </a:p>
          <a:p>
            <a:r>
              <a:rPr lang="zh-CN" altLang="en-US"/>
              <a:t>4.公司的经营范围</a:t>
            </a:r>
            <a:endParaRPr lang="zh-CN" altLang="en-US"/>
          </a:p>
          <a:p>
            <a:r>
              <a:rPr lang="zh-CN" altLang="en-US"/>
              <a:t>5.公司的具体形式</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WPS">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5709</Words>
  <Application>WPS 演示</Application>
  <PresentationFormat>宽屏</PresentationFormat>
  <Paragraphs>192</Paragraphs>
  <Slides>25</Slides>
  <Notes>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25</vt:i4>
      </vt:variant>
    </vt:vector>
  </HeadingPairs>
  <TitlesOfParts>
    <vt:vector size="39" baseType="lpstr">
      <vt:lpstr>Arial</vt:lpstr>
      <vt:lpstr>宋体</vt:lpstr>
      <vt:lpstr>Wingdings</vt:lpstr>
      <vt:lpstr>Wingdings</vt:lpstr>
      <vt:lpstr>微软雅黑</vt:lpstr>
      <vt:lpstr>Arial Unicode MS</vt:lpstr>
      <vt:lpstr>Calibri</vt:lpstr>
      <vt:lpstr>汉仪铁线黑-65简</vt:lpstr>
      <vt:lpstr>GungsuhChe</vt:lpstr>
      <vt:lpstr>Malgun Gothic</vt:lpstr>
      <vt:lpstr>黑体</vt:lpstr>
      <vt:lpstr>楷体</vt:lpstr>
      <vt:lpstr>WPS</vt:lpstr>
      <vt:lpstr>默认设计模板</vt:lpstr>
      <vt:lpstr>PowerPoint 演示文稿</vt:lpstr>
      <vt:lpstr>PowerPoint 演示文稿</vt:lpstr>
      <vt:lpstr>第一节　概述</vt:lpstr>
      <vt:lpstr>第一节　概述</vt:lpstr>
      <vt:lpstr>第一节　概述</vt:lpstr>
      <vt:lpstr>第一节　概述</vt:lpstr>
      <vt:lpstr>第一节　概述</vt:lpstr>
      <vt:lpstr>第二节　公司法</vt:lpstr>
      <vt:lpstr>第二节　公司法</vt:lpstr>
      <vt:lpstr>第二节　公司法</vt:lpstr>
      <vt:lpstr>第二节　公司法</vt:lpstr>
      <vt:lpstr>PowerPoint 演示文稿</vt:lpstr>
      <vt:lpstr>第二节　公司法</vt:lpstr>
      <vt:lpstr>第二节　公司法</vt:lpstr>
      <vt:lpstr>第二节　公司法</vt:lpstr>
      <vt:lpstr>第二节　公司法</vt:lpstr>
      <vt:lpstr>第二节　公司法</vt:lpstr>
      <vt:lpstr>第二节　公司法</vt:lpstr>
      <vt:lpstr>第二节　公司法</vt:lpstr>
      <vt:lpstr>第二节　公司法</vt:lpstr>
      <vt:lpstr>第三节　商事合伙法</vt:lpstr>
      <vt:lpstr>第三节　商事合伙法</vt:lpstr>
      <vt:lpstr>第三节　商事合伙法</vt:lpstr>
      <vt:lpstr>第三节　商事合伙法</vt:lpstr>
      <vt:lpstr>第三节　商事合伙法</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156</cp:revision>
  <dcterms:created xsi:type="dcterms:W3CDTF">2019-06-19T02:08:00Z</dcterms:created>
  <dcterms:modified xsi:type="dcterms:W3CDTF">2023-11-25T09:58:05Z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1E108B4E40004C899E05C7118F5C7353_11</vt:lpwstr>
  </property>
</Properties>
</file>