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29"/>
  </p:notesMasterIdLst>
  <p:sldIdLst>
    <p:sldId id="1135" r:id="rId3"/>
    <p:sldId id="1136" r:id="rId4"/>
    <p:sldId id="1138" r:id="rId5"/>
    <p:sldId id="1139" r:id="rId6"/>
    <p:sldId id="1140" r:id="rId7"/>
    <p:sldId id="1141" r:id="rId8"/>
    <p:sldId id="1176" r:id="rId9"/>
    <p:sldId id="1177" r:id="rId10"/>
    <p:sldId id="1142" r:id="rId11"/>
    <p:sldId id="1143" r:id="rId12"/>
    <p:sldId id="1144" r:id="rId13"/>
    <p:sldId id="1145" r:id="rId14"/>
    <p:sldId id="1146" r:id="rId15"/>
    <p:sldId id="1147" r:id="rId16"/>
    <p:sldId id="1148" r:id="rId17"/>
    <p:sldId id="1149" r:id="rId18"/>
    <p:sldId id="1150" r:id="rId19"/>
    <p:sldId id="1151" r:id="rId20"/>
    <p:sldId id="1152" r:id="rId21"/>
    <p:sldId id="1153" r:id="rId22"/>
    <p:sldId id="1154" r:id="rId23"/>
    <p:sldId id="1155" r:id="rId24"/>
    <p:sldId id="1156" r:id="rId25"/>
    <p:sldId id="1157" r:id="rId26"/>
    <p:sldId id="1158" r:id="rId27"/>
    <p:sldId id="1131" r:id="rId28"/>
  </p:sldIdLst>
  <p:sldSz cx="9144000" cy="5143500" type="screen16x9"/>
  <p:notesSz cx="7104063" cy="10234613"/>
  <p:custDataLst>
    <p:tags r:id="rId30"/>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95B3D7"/>
    <a:srgbClr val="0081E2"/>
    <a:srgbClr val="5BB9FF"/>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71" autoAdjust="0"/>
    <p:restoredTop sz="99419" autoAdjust="0"/>
  </p:normalViewPr>
  <p:slideViewPr>
    <p:cSldViewPr snapToGrid="0">
      <p:cViewPr varScale="1">
        <p:scale>
          <a:sx n="84" d="100"/>
          <a:sy n="84" d="100"/>
        </p:scale>
        <p:origin x="-948" y="-90"/>
      </p:cViewPr>
      <p:guideLst>
        <p:guide orient="horz" pos="2981"/>
        <p:guide orient="horz" pos="1134"/>
        <p:guide pos="2883"/>
        <p:guide pos="672"/>
        <p:guide pos="5599"/>
        <p:guide pos="2265"/>
      </p:guideLst>
    </p:cSldViewPr>
  </p:slideViewPr>
  <p:notesTextViewPr>
    <p:cViewPr>
      <p:scale>
        <a:sx n="1" d="1"/>
        <a:sy n="1" d="1"/>
      </p:scale>
      <p:origin x="0" y="0"/>
    </p:cViewPr>
  </p:notesTextViewPr>
  <p:sorterViewPr>
    <p:cViewPr>
      <p:scale>
        <a:sx n="100" d="100"/>
        <a:sy n="100" d="100"/>
      </p:scale>
      <p:origin x="0" y="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26</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64.xml"/><Relationship Id="rId7" Type="http://schemas.openxmlformats.org/officeDocument/2006/relationships/slideLayout" Target="../slideLayouts/slideLayout17.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s>
</file>

<file path=ppt/slides/_rels/slide11.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slideLayout" Target="../slideLayouts/slideLayout17.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s>
</file>

<file path=ppt/slides/_rels/slide12.xml.rels><?xml version="1.0" encoding="UTF-8" standalone="yes"?>
<Relationships xmlns="http://schemas.openxmlformats.org/package/2006/relationships"><Relationship Id="rId3" Type="http://schemas.openxmlformats.org/officeDocument/2006/relationships/tags" Target="../tags/tag76.xml"/><Relationship Id="rId7" Type="http://schemas.openxmlformats.org/officeDocument/2006/relationships/slideLayout" Target="../slideLayouts/slideLayout17.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s>
</file>

<file path=ppt/slides/_rels/slide13.xml.rels><?xml version="1.0" encoding="UTF-8" standalone="yes"?>
<Relationships xmlns="http://schemas.openxmlformats.org/package/2006/relationships"><Relationship Id="rId3" Type="http://schemas.openxmlformats.org/officeDocument/2006/relationships/tags" Target="../tags/tag82.xml"/><Relationship Id="rId7" Type="http://schemas.openxmlformats.org/officeDocument/2006/relationships/slideLayout" Target="../slideLayouts/slideLayout17.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s>
</file>

<file path=ppt/slides/_rels/slide14.xml.rels><?xml version="1.0" encoding="UTF-8" standalone="yes"?>
<Relationships xmlns="http://schemas.openxmlformats.org/package/2006/relationships"><Relationship Id="rId3" Type="http://schemas.openxmlformats.org/officeDocument/2006/relationships/tags" Target="../tags/tag88.xml"/><Relationship Id="rId7" Type="http://schemas.openxmlformats.org/officeDocument/2006/relationships/slideLayout" Target="../slideLayouts/slideLayout17.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tags" Target="../tags/tag91.xml"/><Relationship Id="rId5" Type="http://schemas.openxmlformats.org/officeDocument/2006/relationships/tags" Target="../tags/tag90.xml"/><Relationship Id="rId4" Type="http://schemas.openxmlformats.org/officeDocument/2006/relationships/tags" Target="../tags/tag89.xml"/></Relationships>
</file>

<file path=ppt/slides/_rels/slide15.xml.rels><?xml version="1.0" encoding="UTF-8" standalone="yes"?>
<Relationships xmlns="http://schemas.openxmlformats.org/package/2006/relationships"><Relationship Id="rId3" Type="http://schemas.openxmlformats.org/officeDocument/2006/relationships/tags" Target="../tags/tag94.xml"/><Relationship Id="rId7" Type="http://schemas.openxmlformats.org/officeDocument/2006/relationships/slideLayout" Target="../slideLayouts/slideLayout17.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s>
</file>

<file path=ppt/slides/_rels/slide16.xml.rels><?xml version="1.0" encoding="UTF-8" standalone="yes"?>
<Relationships xmlns="http://schemas.openxmlformats.org/package/2006/relationships"><Relationship Id="rId3" Type="http://schemas.openxmlformats.org/officeDocument/2006/relationships/tags" Target="../tags/tag100.xml"/><Relationship Id="rId7" Type="http://schemas.openxmlformats.org/officeDocument/2006/relationships/slideLayout" Target="../slideLayouts/slideLayout17.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tags" Target="../tags/tag103.xml"/><Relationship Id="rId5" Type="http://schemas.openxmlformats.org/officeDocument/2006/relationships/tags" Target="../tags/tag102.xml"/><Relationship Id="rId4" Type="http://schemas.openxmlformats.org/officeDocument/2006/relationships/tags" Target="../tags/tag101.xml"/></Relationships>
</file>

<file path=ppt/slides/_rels/slide17.xml.rels><?xml version="1.0" encoding="UTF-8" standalone="yes"?>
<Relationships xmlns="http://schemas.openxmlformats.org/package/2006/relationships"><Relationship Id="rId3" Type="http://schemas.openxmlformats.org/officeDocument/2006/relationships/tags" Target="../tags/tag106.xml"/><Relationship Id="rId7" Type="http://schemas.openxmlformats.org/officeDocument/2006/relationships/slideLayout" Target="../slideLayouts/slideLayout17.xml"/><Relationship Id="rId2" Type="http://schemas.openxmlformats.org/officeDocument/2006/relationships/tags" Target="../tags/tag105.xml"/><Relationship Id="rId1" Type="http://schemas.openxmlformats.org/officeDocument/2006/relationships/tags" Target="../tags/tag104.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s>
</file>

<file path=ppt/slides/_rels/slide18.xml.rels><?xml version="1.0" encoding="UTF-8" standalone="yes"?>
<Relationships xmlns="http://schemas.openxmlformats.org/package/2006/relationships"><Relationship Id="rId3" Type="http://schemas.openxmlformats.org/officeDocument/2006/relationships/tags" Target="../tags/tag112.xml"/><Relationship Id="rId7" Type="http://schemas.openxmlformats.org/officeDocument/2006/relationships/slideLayout" Target="../slideLayouts/slideLayout17.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tags" Target="../tags/tag115.xml"/><Relationship Id="rId5" Type="http://schemas.openxmlformats.org/officeDocument/2006/relationships/tags" Target="../tags/tag114.xml"/><Relationship Id="rId4" Type="http://schemas.openxmlformats.org/officeDocument/2006/relationships/tags" Target="../tags/tag113.xml"/></Relationships>
</file>

<file path=ppt/slides/_rels/slide19.xml.rels><?xml version="1.0" encoding="UTF-8" standalone="yes"?>
<Relationships xmlns="http://schemas.openxmlformats.org/package/2006/relationships"><Relationship Id="rId3" Type="http://schemas.openxmlformats.org/officeDocument/2006/relationships/tags" Target="../tags/tag118.xml"/><Relationship Id="rId7" Type="http://schemas.openxmlformats.org/officeDocument/2006/relationships/slideLayout" Target="../slideLayouts/slideLayout17.xml"/><Relationship Id="rId2" Type="http://schemas.openxmlformats.org/officeDocument/2006/relationships/tags" Target="../tags/tag117.xml"/><Relationship Id="rId1" Type="http://schemas.openxmlformats.org/officeDocument/2006/relationships/tags" Target="../tags/tag116.xml"/><Relationship Id="rId6" Type="http://schemas.openxmlformats.org/officeDocument/2006/relationships/tags" Target="../tags/tag121.xml"/><Relationship Id="rId5" Type="http://schemas.openxmlformats.org/officeDocument/2006/relationships/tags" Target="../tags/tag120.xml"/><Relationship Id="rId4" Type="http://schemas.openxmlformats.org/officeDocument/2006/relationships/tags" Target="../tags/tag119.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Layout" Target="../slideLayouts/slideLayout17.xml"/><Relationship Id="rId5" Type="http://schemas.openxmlformats.org/officeDocument/2006/relationships/tags" Target="../tags/tag20.xml"/><Relationship Id="rId4" Type="http://schemas.openxmlformats.org/officeDocument/2006/relationships/tags" Target="../tags/tag19.xml"/></Relationships>
</file>

<file path=ppt/slides/_rels/slide20.xml.rels><?xml version="1.0" encoding="UTF-8" standalone="yes"?>
<Relationships xmlns="http://schemas.openxmlformats.org/package/2006/relationships"><Relationship Id="rId8" Type="http://schemas.openxmlformats.org/officeDocument/2006/relationships/tags" Target="../tags/tag129.xml"/><Relationship Id="rId3" Type="http://schemas.openxmlformats.org/officeDocument/2006/relationships/tags" Target="../tags/tag124.xml"/><Relationship Id="rId7" Type="http://schemas.openxmlformats.org/officeDocument/2006/relationships/tags" Target="../tags/tag128.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tags" Target="../tags/tag127.xml"/><Relationship Id="rId5" Type="http://schemas.openxmlformats.org/officeDocument/2006/relationships/tags" Target="../tags/tag126.xml"/><Relationship Id="rId4" Type="http://schemas.openxmlformats.org/officeDocument/2006/relationships/tags" Target="../tags/tag125.xml"/><Relationship Id="rId9"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tags" Target="../tags/tag132.xml"/><Relationship Id="rId7" Type="http://schemas.openxmlformats.org/officeDocument/2006/relationships/slideLayout" Target="../slideLayouts/slideLayout17.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s>
</file>

<file path=ppt/slides/_rels/slide22.xml.rels><?xml version="1.0" encoding="UTF-8" standalone="yes"?>
<Relationships xmlns="http://schemas.openxmlformats.org/package/2006/relationships"><Relationship Id="rId3" Type="http://schemas.openxmlformats.org/officeDocument/2006/relationships/tags" Target="../tags/tag138.xml"/><Relationship Id="rId7" Type="http://schemas.openxmlformats.org/officeDocument/2006/relationships/slideLayout" Target="../slideLayouts/slideLayout17.xml"/><Relationship Id="rId2" Type="http://schemas.openxmlformats.org/officeDocument/2006/relationships/tags" Target="../tags/tag137.xml"/><Relationship Id="rId1" Type="http://schemas.openxmlformats.org/officeDocument/2006/relationships/tags" Target="../tags/tag136.xml"/><Relationship Id="rId6" Type="http://schemas.openxmlformats.org/officeDocument/2006/relationships/tags" Target="../tags/tag141.xml"/><Relationship Id="rId5" Type="http://schemas.openxmlformats.org/officeDocument/2006/relationships/tags" Target="../tags/tag140.xml"/><Relationship Id="rId4" Type="http://schemas.openxmlformats.org/officeDocument/2006/relationships/tags" Target="../tags/tag139.xml"/></Relationships>
</file>

<file path=ppt/slides/_rels/slide23.xml.rels><?xml version="1.0" encoding="UTF-8" standalone="yes"?>
<Relationships xmlns="http://schemas.openxmlformats.org/package/2006/relationships"><Relationship Id="rId3" Type="http://schemas.openxmlformats.org/officeDocument/2006/relationships/tags" Target="../tags/tag144.xml"/><Relationship Id="rId7" Type="http://schemas.openxmlformats.org/officeDocument/2006/relationships/slideLayout" Target="../slideLayouts/slideLayout17.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s>
</file>

<file path=ppt/slides/_rels/slide24.xml.rels><?xml version="1.0" encoding="UTF-8" standalone="yes"?>
<Relationships xmlns="http://schemas.openxmlformats.org/package/2006/relationships"><Relationship Id="rId3" Type="http://schemas.openxmlformats.org/officeDocument/2006/relationships/tags" Target="../tags/tag150.xml"/><Relationship Id="rId7" Type="http://schemas.openxmlformats.org/officeDocument/2006/relationships/slideLayout" Target="../slideLayouts/slideLayout17.xml"/><Relationship Id="rId2" Type="http://schemas.openxmlformats.org/officeDocument/2006/relationships/tags" Target="../tags/tag149.xml"/><Relationship Id="rId1" Type="http://schemas.openxmlformats.org/officeDocument/2006/relationships/tags" Target="../tags/tag148.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s>
</file>

<file path=ppt/slides/_rels/slide25.xml.rels><?xml version="1.0" encoding="UTF-8" standalone="yes"?>
<Relationships xmlns="http://schemas.openxmlformats.org/package/2006/relationships"><Relationship Id="rId3" Type="http://schemas.openxmlformats.org/officeDocument/2006/relationships/tags" Target="../tags/tag156.xml"/><Relationship Id="rId7" Type="http://schemas.openxmlformats.org/officeDocument/2006/relationships/slideLayout" Target="../slideLayouts/slideLayout17.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60.xml"/></Relationships>
</file>

<file path=ppt/slides/_rels/slide3.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17.xml"/><Relationship Id="rId5" Type="http://schemas.openxmlformats.org/officeDocument/2006/relationships/tags" Target="../tags/tag25.xml"/><Relationship Id="rId4" Type="http://schemas.openxmlformats.org/officeDocument/2006/relationships/tags" Target="../tags/tag24.xml"/></Relationships>
</file>

<file path=ppt/slides/_rels/slide4.xml.rels><?xml version="1.0" encoding="UTF-8" standalone="yes"?>
<Relationships xmlns="http://schemas.openxmlformats.org/package/2006/relationships"><Relationship Id="rId3" Type="http://schemas.openxmlformats.org/officeDocument/2006/relationships/tags" Target="../tags/tag28.xml"/><Relationship Id="rId7" Type="http://schemas.openxmlformats.org/officeDocument/2006/relationships/slideLayout" Target="../slideLayouts/slideLayout17.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tags" Target="../tags/tag31.xml"/><Relationship Id="rId5" Type="http://schemas.openxmlformats.org/officeDocument/2006/relationships/tags" Target="../tags/tag30.xml"/><Relationship Id="rId4" Type="http://schemas.openxmlformats.org/officeDocument/2006/relationships/tags" Target="../tags/tag29.xml"/></Relationships>
</file>

<file path=ppt/slides/_rels/slide5.xml.rels><?xml version="1.0" encoding="UTF-8" standalone="yes"?>
<Relationships xmlns="http://schemas.openxmlformats.org/package/2006/relationships"><Relationship Id="rId3" Type="http://schemas.openxmlformats.org/officeDocument/2006/relationships/tags" Target="../tags/tag34.xml"/><Relationship Id="rId7" Type="http://schemas.openxmlformats.org/officeDocument/2006/relationships/slideLayout" Target="../slideLayouts/slideLayout17.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s>
</file>

<file path=ppt/slides/_rels/slide6.xml.rels><?xml version="1.0" encoding="UTF-8" standalone="yes"?>
<Relationships xmlns="http://schemas.openxmlformats.org/package/2006/relationships"><Relationship Id="rId3" Type="http://schemas.openxmlformats.org/officeDocument/2006/relationships/tags" Target="../tags/tag40.xml"/><Relationship Id="rId7" Type="http://schemas.openxmlformats.org/officeDocument/2006/relationships/slideLayout" Target="../slideLayouts/slideLayout17.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s>
</file>

<file path=ppt/slides/_rels/slide7.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Layout" Target="../slideLayouts/slideLayout17.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s/_rels/slide8.xml.rels><?xml version="1.0" encoding="UTF-8" standalone="yes"?>
<Relationships xmlns="http://schemas.openxmlformats.org/package/2006/relationships"><Relationship Id="rId3" Type="http://schemas.openxmlformats.org/officeDocument/2006/relationships/tags" Target="../tags/tag52.xml"/><Relationship Id="rId7" Type="http://schemas.openxmlformats.org/officeDocument/2006/relationships/slideLayout" Target="../slideLayouts/slideLayout17.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s>
</file>

<file path=ppt/slides/_rels/slide9.xml.rels><?xml version="1.0" encoding="UTF-8" standalone="yes"?>
<Relationships xmlns="http://schemas.openxmlformats.org/package/2006/relationships"><Relationship Id="rId3" Type="http://schemas.openxmlformats.org/officeDocument/2006/relationships/tags" Target="../tags/tag58.xml"/><Relationship Id="rId7" Type="http://schemas.openxmlformats.org/officeDocument/2006/relationships/slideLayout" Target="../slideLayouts/slideLayout17.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tags" Target="../tags/tag61.xml"/><Relationship Id="rId5" Type="http://schemas.openxmlformats.org/officeDocument/2006/relationships/tags" Target="../tags/tag60.xml"/><Relationship Id="rId4" Type="http://schemas.openxmlformats.org/officeDocument/2006/relationships/tags" Target="../tags/tag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02</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收入的确认和计量</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33598428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63275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识别合同中的单项履约义务</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1" name="矩形 20"/>
          <p:cNvSpPr/>
          <p:nvPr/>
        </p:nvSpPr>
        <p:spPr>
          <a:xfrm>
            <a:off x="2940784" y="1123367"/>
            <a:ext cx="3262432"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识别合同中的</a:t>
            </a:r>
            <a:r>
              <a:rPr lang="zh-CN" altLang="en-US" sz="2000" b="1" dirty="0">
                <a:solidFill>
                  <a:srgbClr val="C00000"/>
                </a:solidFill>
                <a:latin typeface="微软雅黑" pitchFamily="34" charset="-122"/>
                <a:ea typeface="微软雅黑" pitchFamily="34" charset="-122"/>
                <a:cs typeface="+mn-ea"/>
                <a:sym typeface="+mn-lt"/>
              </a:rPr>
              <a:t>单项履约义务</a:t>
            </a:r>
          </a:p>
        </p:txBody>
      </p:sp>
      <p:sp>
        <p:nvSpPr>
          <p:cNvPr id="22" name="矩形 21"/>
          <p:cNvSpPr/>
          <p:nvPr/>
        </p:nvSpPr>
        <p:spPr>
          <a:xfrm>
            <a:off x="1175819" y="1675281"/>
            <a:ext cx="4835722" cy="369332"/>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合同中企业向客户转让</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可明确区分商品</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的承诺</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23" name="直接连接符 22"/>
          <p:cNvCxnSpPr/>
          <p:nvPr/>
        </p:nvCxnSpPr>
        <p:spPr>
          <a:xfrm flipV="1">
            <a:off x="4572000" y="1555415"/>
            <a:ext cx="1440160" cy="3854"/>
          </a:xfrm>
          <a:prstGeom prst="line">
            <a:avLst/>
          </a:prstGeom>
          <a:noFill/>
          <a:ln w="19050" cap="flat" cmpd="sng" algn="ctr">
            <a:solidFill>
              <a:srgbClr val="C00000"/>
            </a:solidFill>
            <a:prstDash val="solid"/>
          </a:ln>
          <a:effectLst/>
        </p:spPr>
      </p:cxnSp>
      <p:cxnSp>
        <p:nvCxnSpPr>
          <p:cNvPr id="24" name="直接连接符 23"/>
          <p:cNvCxnSpPr/>
          <p:nvPr/>
        </p:nvCxnSpPr>
        <p:spPr>
          <a:xfrm flipV="1">
            <a:off x="6011541" y="1559269"/>
            <a:ext cx="0" cy="572210"/>
          </a:xfrm>
          <a:prstGeom prst="line">
            <a:avLst/>
          </a:prstGeom>
          <a:noFill/>
          <a:ln w="19050" cap="flat" cmpd="sng" algn="ctr">
            <a:solidFill>
              <a:srgbClr val="C00000"/>
            </a:solidFill>
            <a:prstDash val="dash"/>
          </a:ln>
          <a:effectLst/>
        </p:spPr>
      </p:cxnSp>
      <p:grpSp>
        <p:nvGrpSpPr>
          <p:cNvPr id="29" name="组合 28"/>
          <p:cNvGrpSpPr/>
          <p:nvPr/>
        </p:nvGrpSpPr>
        <p:grpSpPr>
          <a:xfrm>
            <a:off x="644986" y="2059471"/>
            <a:ext cx="8319502" cy="2656635"/>
            <a:chOff x="644986" y="2499742"/>
            <a:chExt cx="8319502" cy="2656635"/>
          </a:xfrm>
        </p:grpSpPr>
        <p:grpSp>
          <p:nvGrpSpPr>
            <p:cNvPr id="30" name="组合 29"/>
            <p:cNvGrpSpPr/>
            <p:nvPr/>
          </p:nvGrpSpPr>
          <p:grpSpPr>
            <a:xfrm>
              <a:off x="724125" y="2693843"/>
              <a:ext cx="7207283" cy="1786368"/>
              <a:chOff x="1012157" y="2571750"/>
              <a:chExt cx="7207283" cy="1889899"/>
            </a:xfrm>
          </p:grpSpPr>
          <p:grpSp>
            <p:nvGrpSpPr>
              <p:cNvPr id="46" name="组合 45"/>
              <p:cNvGrpSpPr/>
              <p:nvPr/>
            </p:nvGrpSpPr>
            <p:grpSpPr>
              <a:xfrm>
                <a:off x="6203216" y="2571750"/>
                <a:ext cx="2016224" cy="1889899"/>
                <a:chOff x="6876256" y="3014831"/>
                <a:chExt cx="2016224" cy="1889899"/>
              </a:xfrm>
            </p:grpSpPr>
            <p:sp>
              <p:nvSpPr>
                <p:cNvPr id="66" name="TextBox 65"/>
                <p:cNvSpPr txBox="1"/>
                <p:nvPr/>
              </p:nvSpPr>
              <p:spPr>
                <a:xfrm>
                  <a:off x="6876256" y="3048730"/>
                  <a:ext cx="2016224" cy="185600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企业向客户转让该商品或服务的承诺与合同其他承诺是否可单独区分？</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7" name="流程图: 过程 66"/>
                <p:cNvSpPr/>
                <p:nvPr/>
              </p:nvSpPr>
              <p:spPr>
                <a:xfrm>
                  <a:off x="6924781" y="3014831"/>
                  <a:ext cx="1919174" cy="1822124"/>
                </a:xfrm>
                <a:prstGeom prst="flowChartProcess">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47" name="组合 46"/>
              <p:cNvGrpSpPr/>
              <p:nvPr/>
            </p:nvGrpSpPr>
            <p:grpSpPr>
              <a:xfrm>
                <a:off x="3597131" y="2571750"/>
                <a:ext cx="1944216" cy="1889899"/>
                <a:chOff x="4698652" y="2980518"/>
                <a:chExt cx="1944216" cy="1889899"/>
              </a:xfrm>
            </p:grpSpPr>
            <p:sp>
              <p:nvSpPr>
                <p:cNvPr id="64" name="TextBox 63"/>
                <p:cNvSpPr txBox="1"/>
                <p:nvPr/>
              </p:nvSpPr>
              <p:spPr>
                <a:xfrm>
                  <a:off x="4698652" y="3014417"/>
                  <a:ext cx="1944216" cy="185600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客户能否从该商品或服务与其他易于获得资源一起使用中获益？</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5" name="流程图: 过程 64"/>
                <p:cNvSpPr/>
                <p:nvPr/>
              </p:nvSpPr>
              <p:spPr>
                <a:xfrm>
                  <a:off x="4711173" y="2980518"/>
                  <a:ext cx="1919174" cy="1822124"/>
                </a:xfrm>
                <a:prstGeom prst="flowChartProcess">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grpSp>
            <p:nvGrpSpPr>
              <p:cNvPr id="57" name="组合 56"/>
              <p:cNvGrpSpPr/>
              <p:nvPr/>
            </p:nvGrpSpPr>
            <p:grpSpPr>
              <a:xfrm>
                <a:off x="1012157" y="2571750"/>
                <a:ext cx="1923107" cy="1822124"/>
                <a:chOff x="2011488" y="2746227"/>
                <a:chExt cx="1923107" cy="1822124"/>
              </a:xfrm>
            </p:grpSpPr>
            <p:sp>
              <p:nvSpPr>
                <p:cNvPr id="62" name="TextBox 61"/>
                <p:cNvSpPr txBox="1"/>
                <p:nvPr/>
              </p:nvSpPr>
              <p:spPr>
                <a:xfrm>
                  <a:off x="2011488" y="3195624"/>
                  <a:ext cx="1923107" cy="97684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合同是否承诺了多项商品或服务？</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3" name="流程图: 过程 62"/>
                <p:cNvSpPr/>
                <p:nvPr/>
              </p:nvSpPr>
              <p:spPr>
                <a:xfrm>
                  <a:off x="2013454" y="2746227"/>
                  <a:ext cx="1919174" cy="1822124"/>
                </a:xfrm>
                <a:prstGeom prst="flowChartProcess">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sp>
            <p:nvSpPr>
              <p:cNvPr id="58" name="下箭头 57"/>
              <p:cNvSpPr/>
              <p:nvPr/>
            </p:nvSpPr>
            <p:spPr>
              <a:xfrm rot="16200000">
                <a:off x="3168271" y="3307585"/>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9" name="TextBox 58"/>
              <p:cNvSpPr txBox="1"/>
              <p:nvPr/>
            </p:nvSpPr>
            <p:spPr>
              <a:xfrm>
                <a:off x="2928604" y="3015553"/>
                <a:ext cx="604653" cy="39073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YES</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60" name="下箭头 59"/>
              <p:cNvSpPr/>
              <p:nvPr/>
            </p:nvSpPr>
            <p:spPr>
              <a:xfrm rot="16200000">
                <a:off x="5774354" y="3307585"/>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61" name="TextBox 60"/>
              <p:cNvSpPr txBox="1"/>
              <p:nvPr/>
            </p:nvSpPr>
            <p:spPr>
              <a:xfrm>
                <a:off x="5534687" y="3015132"/>
                <a:ext cx="604653" cy="39073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YES</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sp>
          <p:nvSpPr>
            <p:cNvPr id="31" name="下箭头 30"/>
            <p:cNvSpPr/>
            <p:nvPr/>
          </p:nvSpPr>
          <p:spPr>
            <a:xfrm>
              <a:off x="1643837" y="2499742"/>
              <a:ext cx="195853" cy="194100"/>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2" name="下箭头 31"/>
            <p:cNvSpPr/>
            <p:nvPr/>
          </p:nvSpPr>
          <p:spPr>
            <a:xfrm>
              <a:off x="1587751" y="4423106"/>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TextBox 32"/>
            <p:cNvSpPr txBox="1"/>
            <p:nvPr/>
          </p:nvSpPr>
          <p:spPr>
            <a:xfrm>
              <a:off x="1064006" y="4418320"/>
              <a:ext cx="57579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34" name="TextBox 33"/>
            <p:cNvSpPr txBox="1"/>
            <p:nvPr/>
          </p:nvSpPr>
          <p:spPr>
            <a:xfrm>
              <a:off x="644986" y="4773561"/>
              <a:ext cx="2081382" cy="369332"/>
            </a:xfrm>
            <a:prstGeom prst="rect">
              <a:avLst/>
            </a:prstGeom>
            <a:solidFill>
              <a:schemeClr val="accent1">
                <a:lumMod val="40000"/>
                <a:lumOff val="60000"/>
              </a:schemeClr>
            </a:solidFill>
            <a:ln w="19050">
              <a:noFill/>
            </a:ln>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作为单项履约义务</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7" name="TextBox 36"/>
            <p:cNvSpPr txBox="1"/>
            <p:nvPr/>
          </p:nvSpPr>
          <p:spPr>
            <a:xfrm>
              <a:off x="3240516" y="4787045"/>
              <a:ext cx="2081382" cy="369332"/>
            </a:xfrm>
            <a:prstGeom prst="rect">
              <a:avLst/>
            </a:prstGeom>
            <a:solidFill>
              <a:schemeClr val="accent1">
                <a:lumMod val="40000"/>
                <a:lumOff val="60000"/>
              </a:schemeClr>
            </a:solidFill>
            <a:ln w="19050">
              <a:noFill/>
            </a:ln>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合并履约义务</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8" name="下箭头 37"/>
            <p:cNvSpPr/>
            <p:nvPr/>
          </p:nvSpPr>
          <p:spPr>
            <a:xfrm>
              <a:off x="4186041" y="4423106"/>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a:off x="3705408" y="4418320"/>
              <a:ext cx="57579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0" name="下箭头 39"/>
            <p:cNvSpPr/>
            <p:nvPr/>
          </p:nvSpPr>
          <p:spPr>
            <a:xfrm rot="5400000" flipH="1">
              <a:off x="6024669" y="4171010"/>
              <a:ext cx="195853" cy="1601399"/>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矩形 40"/>
            <p:cNvSpPr/>
            <p:nvPr/>
          </p:nvSpPr>
          <p:spPr>
            <a:xfrm>
              <a:off x="6899051" y="4416150"/>
              <a:ext cx="48489" cy="567998"/>
            </a:xfrm>
            <a:prstGeom prst="rect">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6228449" y="4506674"/>
              <a:ext cx="57579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3" name="TextBox 42"/>
            <p:cNvSpPr txBox="1"/>
            <p:nvPr/>
          </p:nvSpPr>
          <p:spPr>
            <a:xfrm>
              <a:off x="8532440" y="2546884"/>
              <a:ext cx="432048" cy="2016224"/>
            </a:xfrm>
            <a:prstGeom prst="rect">
              <a:avLst/>
            </a:prstGeom>
            <a:solidFill>
              <a:schemeClr val="accent1">
                <a:lumMod val="40000"/>
                <a:lumOff val="60000"/>
              </a:schemeClr>
            </a:solidFill>
            <a:ln w="19050">
              <a:noFill/>
            </a:ln>
          </p:spPr>
          <p:txBody>
            <a:bodyPr vert="eaVert"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作为单项履约义务</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4" name="下箭头 43"/>
            <p:cNvSpPr/>
            <p:nvPr/>
          </p:nvSpPr>
          <p:spPr>
            <a:xfrm rot="16200000">
              <a:off x="8129401" y="3379370"/>
              <a:ext cx="185124"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5" name="TextBox 44"/>
            <p:cNvSpPr txBox="1"/>
            <p:nvPr/>
          </p:nvSpPr>
          <p:spPr>
            <a:xfrm>
              <a:off x="7884368" y="3112935"/>
              <a:ext cx="60465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YES</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sp>
        <p:nvSpPr>
          <p:cNvPr id="68" name="椭圆 67"/>
          <p:cNvSpPr/>
          <p:nvPr/>
        </p:nvSpPr>
        <p:spPr>
          <a:xfrm>
            <a:off x="3652862" y="2076064"/>
            <a:ext cx="1262210" cy="360040"/>
          </a:xfrm>
          <a:prstGeom prst="ellipse">
            <a:avLst/>
          </a:prstGeom>
          <a:solidFill>
            <a:schemeClr val="accent1">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条件</a:t>
            </a: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1</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69" name="椭圆 68"/>
          <p:cNvSpPr/>
          <p:nvPr/>
        </p:nvSpPr>
        <p:spPr>
          <a:xfrm>
            <a:off x="6292190" y="2076064"/>
            <a:ext cx="1262210" cy="360040"/>
          </a:xfrm>
          <a:prstGeom prst="ellipse">
            <a:avLst/>
          </a:prstGeom>
          <a:solidFill>
            <a:schemeClr val="accent1">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条件</a:t>
            </a: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2</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88012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63275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识别合同中的单项履约义务</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8" name="矩形 47"/>
          <p:cNvSpPr/>
          <p:nvPr/>
        </p:nvSpPr>
        <p:spPr>
          <a:xfrm>
            <a:off x="2483757" y="1363641"/>
            <a:ext cx="3262432"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识别合同中的</a:t>
            </a:r>
            <a:r>
              <a:rPr lang="zh-CN" altLang="en-US" sz="2000" b="1" dirty="0">
                <a:solidFill>
                  <a:srgbClr val="C00000"/>
                </a:solidFill>
                <a:latin typeface="微软雅黑" pitchFamily="34" charset="-122"/>
                <a:ea typeface="微软雅黑" pitchFamily="34" charset="-122"/>
                <a:cs typeface="+mn-ea"/>
                <a:sym typeface="+mn-lt"/>
              </a:rPr>
              <a:t>单项履约义务</a:t>
            </a:r>
          </a:p>
        </p:txBody>
      </p:sp>
      <p:sp>
        <p:nvSpPr>
          <p:cNvPr id="49" name="下箭头 48"/>
          <p:cNvSpPr/>
          <p:nvPr/>
        </p:nvSpPr>
        <p:spPr>
          <a:xfrm rot="16200000">
            <a:off x="5925831" y="1388469"/>
            <a:ext cx="185124"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0" name="TextBox 49"/>
          <p:cNvSpPr txBox="1"/>
          <p:nvPr/>
        </p:nvSpPr>
        <p:spPr>
          <a:xfrm>
            <a:off x="6347221" y="1379030"/>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分别确认收入</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51" name="矩形 50"/>
          <p:cNvSpPr/>
          <p:nvPr/>
        </p:nvSpPr>
        <p:spPr>
          <a:xfrm>
            <a:off x="718791" y="3019825"/>
            <a:ext cx="7572646" cy="1754326"/>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需提供</a:t>
            </a:r>
            <a:r>
              <a:rPr lang="zh-CN" altLang="zh-CN" sz="1800" b="1" dirty="0">
                <a:solidFill>
                  <a:srgbClr val="084CA1"/>
                </a:solidFill>
                <a:latin typeface="微软雅黑" pitchFamily="34" charset="-122"/>
                <a:ea typeface="微软雅黑" pitchFamily="34" charset="-122"/>
              </a:rPr>
              <a:t>重大</a:t>
            </a:r>
            <a:r>
              <a:rPr lang="zh-CN" altLang="zh-CN" sz="1800" dirty="0">
                <a:latin typeface="微软雅黑" pitchFamily="34" charset="-122"/>
                <a:ea typeface="微软雅黑" pitchFamily="34" charset="-122"/>
              </a:rPr>
              <a:t>的服务以将该商品与合同中承诺的其他商品</a:t>
            </a:r>
            <a:r>
              <a:rPr lang="zh-CN" altLang="zh-CN" sz="1800" b="1" dirty="0">
                <a:solidFill>
                  <a:srgbClr val="084CA1"/>
                </a:solidFill>
                <a:latin typeface="微软雅黑" pitchFamily="34" charset="-122"/>
                <a:ea typeface="微软雅黑" pitchFamily="34" charset="-122"/>
              </a:rPr>
              <a:t>整合</a:t>
            </a:r>
            <a:r>
              <a:rPr lang="zh-CN" altLang="zh-CN" sz="1800" dirty="0">
                <a:latin typeface="微软雅黑" pitchFamily="34" charset="-122"/>
                <a:ea typeface="微软雅黑" pitchFamily="34" charset="-122"/>
              </a:rPr>
              <a:t>成合同约定的组合产出转让给</a:t>
            </a:r>
            <a:r>
              <a:rPr lang="zh-CN" altLang="zh-CN" sz="1800" dirty="0" smtClean="0">
                <a:latin typeface="微软雅黑" pitchFamily="34" charset="-122"/>
                <a:ea typeface="微软雅黑" pitchFamily="34" charset="-122"/>
              </a:rPr>
              <a:t>客户</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该</a:t>
            </a:r>
            <a:r>
              <a:rPr lang="zh-CN" altLang="zh-CN" sz="1800" dirty="0">
                <a:latin typeface="微软雅黑" pitchFamily="34" charset="-122"/>
                <a:ea typeface="微软雅黑" pitchFamily="34" charset="-122"/>
              </a:rPr>
              <a:t>商品将对合同中承诺的其他商品予以</a:t>
            </a:r>
            <a:r>
              <a:rPr lang="zh-CN" altLang="zh-CN" sz="1800" b="1" dirty="0">
                <a:solidFill>
                  <a:srgbClr val="084CA1"/>
                </a:solidFill>
                <a:latin typeface="微软雅黑" pitchFamily="34" charset="-122"/>
                <a:ea typeface="微软雅黑" pitchFamily="34" charset="-122"/>
              </a:rPr>
              <a:t>重大修改或</a:t>
            </a:r>
            <a:r>
              <a:rPr lang="zh-CN" altLang="zh-CN" sz="1800" b="1" dirty="0" smtClean="0">
                <a:solidFill>
                  <a:srgbClr val="084CA1"/>
                </a:solidFill>
                <a:latin typeface="微软雅黑" pitchFamily="34" charset="-122"/>
                <a:ea typeface="微软雅黑" pitchFamily="34" charset="-122"/>
              </a:rPr>
              <a:t>定制</a:t>
            </a:r>
            <a:endParaRPr lang="en-US" altLang="zh-CN" sz="1800" b="1" dirty="0" smtClean="0">
              <a:solidFill>
                <a:srgbClr val="084CA1"/>
              </a:solidFill>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该</a:t>
            </a:r>
            <a:r>
              <a:rPr lang="zh-CN" altLang="zh-CN" sz="1800" dirty="0">
                <a:latin typeface="微软雅黑" pitchFamily="34" charset="-122"/>
                <a:ea typeface="微软雅黑" pitchFamily="34" charset="-122"/>
              </a:rPr>
              <a:t>商品与合同中承诺的其他商品具有</a:t>
            </a:r>
            <a:r>
              <a:rPr lang="zh-CN" altLang="zh-CN" sz="1800" b="1" dirty="0">
                <a:solidFill>
                  <a:srgbClr val="084CA1"/>
                </a:solidFill>
                <a:latin typeface="微软雅黑" pitchFamily="34" charset="-122"/>
                <a:ea typeface="微软雅黑" pitchFamily="34" charset="-122"/>
              </a:rPr>
              <a:t>高度</a:t>
            </a:r>
            <a:r>
              <a:rPr lang="zh-CN" altLang="zh-CN" sz="1800" b="1" dirty="0" smtClean="0">
                <a:solidFill>
                  <a:srgbClr val="084CA1"/>
                </a:solidFill>
                <a:latin typeface="微软雅黑" pitchFamily="34" charset="-122"/>
                <a:ea typeface="微软雅黑" pitchFamily="34" charset="-122"/>
              </a:rPr>
              <a:t>关联性</a:t>
            </a:r>
            <a:endParaRPr lang="zh-CN" altLang="en-US" sz="1800" b="1" dirty="0">
              <a:solidFill>
                <a:srgbClr val="084CA1"/>
              </a:solidFill>
              <a:latin typeface="微软雅黑" pitchFamily="34" charset="-122"/>
              <a:ea typeface="微软雅黑" pitchFamily="34" charset="-122"/>
            </a:endParaRPr>
          </a:p>
        </p:txBody>
      </p:sp>
      <p:sp>
        <p:nvSpPr>
          <p:cNvPr id="52" name="直角上箭头 51"/>
          <p:cNvSpPr/>
          <p:nvPr/>
        </p:nvSpPr>
        <p:spPr>
          <a:xfrm flipV="1">
            <a:off x="5643648" y="2419645"/>
            <a:ext cx="1135621" cy="600179"/>
          </a:xfrm>
          <a:prstGeom prst="bentUpArrow">
            <a:avLst>
              <a:gd name="adj1" fmla="val 13905"/>
              <a:gd name="adj2" fmla="val 25000"/>
              <a:gd name="adj3" fmla="val 23613"/>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3" name="组合 52"/>
          <p:cNvGrpSpPr/>
          <p:nvPr/>
        </p:nvGrpSpPr>
        <p:grpSpPr>
          <a:xfrm>
            <a:off x="1954733" y="1795689"/>
            <a:ext cx="3722848" cy="1090902"/>
            <a:chOff x="2411760" y="2074937"/>
            <a:chExt cx="3722848" cy="1090902"/>
          </a:xfrm>
        </p:grpSpPr>
        <p:sp>
          <p:nvSpPr>
            <p:cNvPr id="54" name="流程图: 过程 53"/>
            <p:cNvSpPr/>
            <p:nvPr/>
          </p:nvSpPr>
          <p:spPr>
            <a:xfrm>
              <a:off x="2483757" y="2291432"/>
              <a:ext cx="3561706" cy="842301"/>
            </a:xfrm>
            <a:prstGeom prst="flowChartProcess">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55" name="组合 54"/>
            <p:cNvGrpSpPr/>
            <p:nvPr/>
          </p:nvGrpSpPr>
          <p:grpSpPr>
            <a:xfrm>
              <a:off x="2411760" y="2074937"/>
              <a:ext cx="3722848" cy="1090902"/>
              <a:chOff x="2411760" y="2074937"/>
              <a:chExt cx="3722848" cy="1090902"/>
            </a:xfrm>
          </p:grpSpPr>
          <p:sp>
            <p:nvSpPr>
              <p:cNvPr id="56" name="矩形 55"/>
              <p:cNvSpPr/>
              <p:nvPr/>
            </p:nvSpPr>
            <p:spPr>
              <a:xfrm>
                <a:off x="2411760" y="2291432"/>
                <a:ext cx="3722848" cy="874407"/>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企业向客户转让该商品或服务的承诺与合同其他</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承诺可</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单独</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区分</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70" name="椭圆 69"/>
              <p:cNvSpPr/>
              <p:nvPr/>
            </p:nvSpPr>
            <p:spPr>
              <a:xfrm>
                <a:off x="3642079" y="2074937"/>
                <a:ext cx="1262210" cy="360040"/>
              </a:xfrm>
              <a:prstGeom prst="ellipse">
                <a:avLst/>
              </a:prstGeom>
              <a:solidFill>
                <a:schemeClr val="accent1">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条件</a:t>
                </a: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2</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grpSp>
      <p:sp>
        <p:nvSpPr>
          <p:cNvPr id="71" name="TextBox 70"/>
          <p:cNvSpPr txBox="1"/>
          <p:nvPr/>
        </p:nvSpPr>
        <p:spPr>
          <a:xfrm>
            <a:off x="5746189" y="2485153"/>
            <a:ext cx="226215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不可单独区分的情形</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251854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223814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确定交易价格</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3710225" y="1555711"/>
            <a:ext cx="1723549"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确定</a:t>
            </a:r>
            <a:r>
              <a:rPr lang="zh-CN" altLang="en-US" sz="2000" b="1" dirty="0">
                <a:solidFill>
                  <a:srgbClr val="C00000"/>
                </a:solidFill>
                <a:latin typeface="微软雅黑" pitchFamily="34" charset="-122"/>
                <a:ea typeface="微软雅黑" pitchFamily="34" charset="-122"/>
                <a:cs typeface="+mn-ea"/>
                <a:sym typeface="+mn-lt"/>
              </a:rPr>
              <a:t>交易价格</a:t>
            </a:r>
          </a:p>
        </p:txBody>
      </p:sp>
      <p:sp>
        <p:nvSpPr>
          <p:cNvPr id="20" name="矩形 19"/>
          <p:cNvSpPr/>
          <p:nvPr/>
        </p:nvSpPr>
        <p:spPr>
          <a:xfrm>
            <a:off x="2239707" y="2569582"/>
            <a:ext cx="5238328" cy="458908"/>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企业因向客户转让商品而预期</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有权收取的对价金额</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1" name="矩形 20"/>
          <p:cNvSpPr/>
          <p:nvPr/>
        </p:nvSpPr>
        <p:spPr>
          <a:xfrm>
            <a:off x="4644205" y="3522067"/>
            <a:ext cx="3528392"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代第三方收取的款项（如</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增值税</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矩形 21"/>
          <p:cNvSpPr/>
          <p:nvPr/>
        </p:nvSpPr>
        <p:spPr>
          <a:xfrm>
            <a:off x="4633342" y="4170139"/>
            <a:ext cx="2762672"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预期</a:t>
            </a: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将退还给客户的款项</a:t>
            </a:r>
            <a:endParaRPr kumimoji="0" lang="zh-CN" altLang="en-US" sz="1800" b="0" i="0" u="none" strike="noStrike" kern="0" cap="none" spc="0" normalizeH="0" baseline="0" noProof="0" dirty="0">
              <a:ln>
                <a:noFill/>
              </a:ln>
              <a:solidFill>
                <a:prstClr val="black"/>
              </a:solidFill>
              <a:effectLst/>
              <a:uLnTx/>
              <a:uFillTx/>
              <a:latin typeface="微软雅黑" pitchFamily="34" charset="-122"/>
              <a:ea typeface="微软雅黑" pitchFamily="34" charset="-122"/>
            </a:endParaRPr>
          </a:p>
        </p:txBody>
      </p:sp>
      <p:cxnSp>
        <p:nvCxnSpPr>
          <p:cNvPr id="23" name="直接连接符 22"/>
          <p:cNvCxnSpPr/>
          <p:nvPr/>
        </p:nvCxnSpPr>
        <p:spPr>
          <a:xfrm flipV="1">
            <a:off x="4283968" y="1975926"/>
            <a:ext cx="1149806" cy="3854"/>
          </a:xfrm>
          <a:prstGeom prst="line">
            <a:avLst/>
          </a:prstGeom>
          <a:noFill/>
          <a:ln w="19050" cap="flat" cmpd="sng" algn="ctr">
            <a:solidFill>
              <a:srgbClr val="C00000"/>
            </a:solidFill>
            <a:prstDash val="solid"/>
          </a:ln>
          <a:effectLst/>
        </p:spPr>
      </p:cxnSp>
      <p:cxnSp>
        <p:nvCxnSpPr>
          <p:cNvPr id="24" name="直接连接符 23"/>
          <p:cNvCxnSpPr/>
          <p:nvPr/>
        </p:nvCxnSpPr>
        <p:spPr>
          <a:xfrm flipV="1">
            <a:off x="4857855" y="1979780"/>
            <a:ext cx="0" cy="572210"/>
          </a:xfrm>
          <a:prstGeom prst="line">
            <a:avLst/>
          </a:prstGeom>
          <a:noFill/>
          <a:ln w="19050" cap="flat" cmpd="sng" algn="ctr">
            <a:solidFill>
              <a:srgbClr val="C00000"/>
            </a:solidFill>
            <a:prstDash val="dash"/>
          </a:ln>
          <a:effectLst/>
        </p:spPr>
      </p:cxnSp>
      <p:sp>
        <p:nvSpPr>
          <p:cNvPr id="25" name="流程图: 汇总连接 24"/>
          <p:cNvSpPr/>
          <p:nvPr/>
        </p:nvSpPr>
        <p:spPr>
          <a:xfrm>
            <a:off x="4284165" y="3522067"/>
            <a:ext cx="360040" cy="369332"/>
          </a:xfrm>
          <a:prstGeom prst="flowChartSummingJunction">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流程图: 汇总连接 25"/>
          <p:cNvSpPr/>
          <p:nvPr/>
        </p:nvSpPr>
        <p:spPr>
          <a:xfrm>
            <a:off x="4273302" y="4174778"/>
            <a:ext cx="360040" cy="369332"/>
          </a:xfrm>
          <a:prstGeom prst="flowChartSummingJunction">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下箭头 26"/>
          <p:cNvSpPr/>
          <p:nvPr/>
        </p:nvSpPr>
        <p:spPr>
          <a:xfrm>
            <a:off x="6228184" y="3149601"/>
            <a:ext cx="319372"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左大括号 27"/>
          <p:cNvSpPr/>
          <p:nvPr/>
        </p:nvSpPr>
        <p:spPr>
          <a:xfrm>
            <a:off x="3995936" y="3706733"/>
            <a:ext cx="144016" cy="648072"/>
          </a:xfrm>
          <a:prstGeom prst="leftBrace">
            <a:avLst/>
          </a:prstGeom>
          <a:noFill/>
          <a:ln w="190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9" name="TextBox 28"/>
          <p:cNvSpPr txBox="1"/>
          <p:nvPr/>
        </p:nvSpPr>
        <p:spPr>
          <a:xfrm>
            <a:off x="2652759" y="3846005"/>
            <a:ext cx="133882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确认为</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负债</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36679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223814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确定交易价格</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3387137" y="1129934"/>
            <a:ext cx="1672253" cy="400110"/>
          </a:xfrm>
          <a:prstGeom prst="rect">
            <a:avLst/>
          </a:prstGeom>
        </p:spPr>
        <p:txBody>
          <a:bodyPr wrap="none">
            <a:spAutoFit/>
          </a:bodyPr>
          <a:lstStyle/>
          <a:p>
            <a:r>
              <a:rPr lang="zh-CN" altLang="en-US" sz="1800" dirty="0">
                <a:latin typeface="微软雅黑" pitchFamily="34" charset="-122"/>
                <a:ea typeface="微软雅黑" pitchFamily="34" charset="-122"/>
                <a:cs typeface="+mn-ea"/>
                <a:sym typeface="+mn-lt"/>
              </a:rPr>
              <a:t>确定</a:t>
            </a:r>
            <a:r>
              <a:rPr lang="zh-CN" altLang="en-US" sz="2000" b="1" dirty="0">
                <a:solidFill>
                  <a:srgbClr val="C00000"/>
                </a:solidFill>
                <a:latin typeface="微软雅黑" pitchFamily="34" charset="-122"/>
                <a:ea typeface="微软雅黑" pitchFamily="34" charset="-122"/>
                <a:cs typeface="+mn-ea"/>
                <a:sym typeface="+mn-lt"/>
              </a:rPr>
              <a:t>交易价格</a:t>
            </a:r>
          </a:p>
        </p:txBody>
      </p:sp>
      <p:sp>
        <p:nvSpPr>
          <p:cNvPr id="31" name="矩形 30"/>
          <p:cNvSpPr/>
          <p:nvPr/>
        </p:nvSpPr>
        <p:spPr>
          <a:xfrm>
            <a:off x="1916619" y="1857941"/>
            <a:ext cx="5238328" cy="458908"/>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企业因向客户转让商品而预期</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有权收取的对价金额</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32" name="直接连接符 31"/>
          <p:cNvCxnSpPr/>
          <p:nvPr/>
        </p:nvCxnSpPr>
        <p:spPr>
          <a:xfrm flipV="1">
            <a:off x="3960880" y="1550149"/>
            <a:ext cx="1149806" cy="3854"/>
          </a:xfrm>
          <a:prstGeom prst="line">
            <a:avLst/>
          </a:prstGeom>
          <a:noFill/>
          <a:ln w="19050" cap="flat" cmpd="sng" algn="ctr">
            <a:solidFill>
              <a:srgbClr val="C00000"/>
            </a:solidFill>
            <a:prstDash val="solid"/>
          </a:ln>
          <a:effectLst/>
        </p:spPr>
      </p:cxnSp>
      <p:cxnSp>
        <p:nvCxnSpPr>
          <p:cNvPr id="33" name="直接连接符 32"/>
          <p:cNvCxnSpPr/>
          <p:nvPr/>
        </p:nvCxnSpPr>
        <p:spPr>
          <a:xfrm flipV="1">
            <a:off x="4534767" y="1554003"/>
            <a:ext cx="0" cy="286105"/>
          </a:xfrm>
          <a:prstGeom prst="line">
            <a:avLst/>
          </a:prstGeom>
          <a:noFill/>
          <a:ln w="19050" cap="flat" cmpd="sng" algn="ctr">
            <a:solidFill>
              <a:srgbClr val="C00000"/>
            </a:solidFill>
            <a:prstDash val="dash"/>
          </a:ln>
          <a:effectLst/>
        </p:spPr>
      </p:cxnSp>
      <p:sp>
        <p:nvSpPr>
          <p:cNvPr id="34" name="下箭头 33"/>
          <p:cNvSpPr/>
          <p:nvPr/>
        </p:nvSpPr>
        <p:spPr>
          <a:xfrm>
            <a:off x="4437856" y="2409849"/>
            <a:ext cx="388144" cy="535227"/>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TextBox 36"/>
          <p:cNvSpPr txBox="1"/>
          <p:nvPr/>
        </p:nvSpPr>
        <p:spPr>
          <a:xfrm>
            <a:off x="3140916" y="2443716"/>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影响因素</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8" name="矩形 37"/>
          <p:cNvSpPr/>
          <p:nvPr/>
        </p:nvSpPr>
        <p:spPr>
          <a:xfrm>
            <a:off x="2248767" y="2978943"/>
            <a:ext cx="4572000" cy="1754326"/>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可变对</a:t>
            </a:r>
            <a:r>
              <a:rPr lang="zh-CN" altLang="zh-CN" sz="1800" dirty="0" smtClean="0">
                <a:latin typeface="微软雅黑" pitchFamily="34" charset="-122"/>
                <a:ea typeface="微软雅黑" pitchFamily="34" charset="-122"/>
              </a:rPr>
              <a:t>价</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合同</a:t>
            </a:r>
            <a:r>
              <a:rPr lang="zh-CN" altLang="zh-CN" sz="1800" dirty="0">
                <a:latin typeface="微软雅黑" pitchFamily="34" charset="-122"/>
                <a:ea typeface="微软雅黑" pitchFamily="34" charset="-122"/>
              </a:rPr>
              <a:t>中存在的重大融资</a:t>
            </a:r>
            <a:r>
              <a:rPr lang="zh-CN" altLang="zh-CN" sz="1800" dirty="0" smtClean="0">
                <a:latin typeface="微软雅黑" pitchFamily="34" charset="-122"/>
                <a:ea typeface="微软雅黑" pitchFamily="34" charset="-122"/>
              </a:rPr>
              <a:t>成分</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非</a:t>
            </a:r>
            <a:r>
              <a:rPr lang="zh-CN" altLang="zh-CN" sz="1800" dirty="0">
                <a:latin typeface="微软雅黑" pitchFamily="34" charset="-122"/>
                <a:ea typeface="微软雅黑" pitchFamily="34" charset="-122"/>
              </a:rPr>
              <a:t>现金对</a:t>
            </a:r>
            <a:r>
              <a:rPr lang="zh-CN" altLang="zh-CN" sz="1800" dirty="0" smtClean="0">
                <a:latin typeface="微软雅黑" pitchFamily="34" charset="-122"/>
                <a:ea typeface="微软雅黑" pitchFamily="34" charset="-122"/>
              </a:rPr>
              <a:t>价</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应付</a:t>
            </a:r>
            <a:r>
              <a:rPr lang="zh-CN" altLang="zh-CN" sz="1800" dirty="0">
                <a:latin typeface="微软雅黑" pitchFamily="34" charset="-122"/>
                <a:ea typeface="微软雅黑" pitchFamily="34" charset="-122"/>
              </a:rPr>
              <a:t>客户对价</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59456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223814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确定交易价格</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3552179" y="1318642"/>
            <a:ext cx="1723549"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确定</a:t>
            </a:r>
            <a:r>
              <a:rPr lang="zh-CN" altLang="en-US" sz="2000" b="1" dirty="0">
                <a:solidFill>
                  <a:srgbClr val="C00000"/>
                </a:solidFill>
                <a:latin typeface="微软雅黑" pitchFamily="34" charset="-122"/>
                <a:ea typeface="微软雅黑" pitchFamily="34" charset="-122"/>
                <a:cs typeface="+mn-ea"/>
                <a:sym typeface="+mn-lt"/>
              </a:rPr>
              <a:t>交易价格</a:t>
            </a:r>
          </a:p>
        </p:txBody>
      </p:sp>
      <p:sp>
        <p:nvSpPr>
          <p:cNvPr id="16" name="矩形 15"/>
          <p:cNvSpPr/>
          <p:nvPr/>
        </p:nvSpPr>
        <p:spPr>
          <a:xfrm>
            <a:off x="6257060" y="1289243"/>
            <a:ext cx="1396536" cy="458908"/>
          </a:xfrm>
          <a:prstGeom prst="rect">
            <a:avLst/>
          </a:prstGeom>
        </p:spPr>
        <p:txBody>
          <a:bodyPr wrap="none">
            <a:spAutoFit/>
          </a:bodyPr>
          <a:lstStyle/>
          <a:p>
            <a:pPr marL="285750" lvl="0" indent="-285750">
              <a:lnSpc>
                <a:spcPct val="150000"/>
              </a:lnSpc>
              <a:buClr>
                <a:srgbClr val="C00000"/>
              </a:buClr>
              <a:buFont typeface="Wingdings" pitchFamily="2" charset="2"/>
              <a:buChar char="p"/>
            </a:pPr>
            <a:r>
              <a:rPr lang="zh-CN" altLang="zh-CN" sz="1800" b="1" dirty="0">
                <a:solidFill>
                  <a:srgbClr val="084CA1"/>
                </a:solidFill>
                <a:latin typeface="微软雅黑" pitchFamily="34" charset="-122"/>
                <a:ea typeface="微软雅黑" pitchFamily="34" charset="-122"/>
              </a:rPr>
              <a:t>可变对价</a:t>
            </a:r>
            <a:endParaRPr lang="en-US" altLang="zh-CN" sz="1800" b="1" dirty="0">
              <a:solidFill>
                <a:srgbClr val="084CA1"/>
              </a:solidFill>
              <a:latin typeface="微软雅黑" pitchFamily="34" charset="-122"/>
              <a:ea typeface="微软雅黑" pitchFamily="34" charset="-122"/>
            </a:endParaRPr>
          </a:p>
        </p:txBody>
      </p:sp>
      <p:cxnSp>
        <p:nvCxnSpPr>
          <p:cNvPr id="17" name="直接连接符 16"/>
          <p:cNvCxnSpPr>
            <a:stCxn id="16" idx="1"/>
            <a:endCxn id="15" idx="3"/>
          </p:cNvCxnSpPr>
          <p:nvPr/>
        </p:nvCxnSpPr>
        <p:spPr>
          <a:xfrm flipH="1">
            <a:off x="5275728" y="1518697"/>
            <a:ext cx="981332" cy="0"/>
          </a:xfrm>
          <a:prstGeom prst="line">
            <a:avLst/>
          </a:prstGeom>
          <a:noFill/>
          <a:ln w="19050" cap="flat" cmpd="sng" algn="ctr">
            <a:solidFill>
              <a:srgbClr val="C00000"/>
            </a:solidFill>
            <a:prstDash val="dash"/>
          </a:ln>
          <a:effectLst/>
        </p:spPr>
      </p:cxnSp>
      <p:sp>
        <p:nvSpPr>
          <p:cNvPr id="18" name="TextBox 17"/>
          <p:cNvSpPr txBox="1"/>
          <p:nvPr/>
        </p:nvSpPr>
        <p:spPr>
          <a:xfrm>
            <a:off x="5403474" y="1133976"/>
            <a:ext cx="74090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No.1</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19" name="TextBox 18"/>
          <p:cNvSpPr txBox="1"/>
          <p:nvPr/>
        </p:nvSpPr>
        <p:spPr>
          <a:xfrm>
            <a:off x="449694" y="2118657"/>
            <a:ext cx="8411277" cy="369332"/>
          </a:xfrm>
          <a:prstGeom prst="rect">
            <a:avLst/>
          </a:prstGeom>
          <a:solidFill>
            <a:schemeClr val="accent1">
              <a:lumMod val="40000"/>
              <a:lumOff val="60000"/>
            </a:scheme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折扣、退款、返利、积分、价格这让、退货、绩效奖金、罚款、特许权使用费</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p>
        </p:txBody>
      </p:sp>
      <p:sp>
        <p:nvSpPr>
          <p:cNvPr id="20" name="下箭头 19"/>
          <p:cNvSpPr/>
          <p:nvPr/>
        </p:nvSpPr>
        <p:spPr>
          <a:xfrm>
            <a:off x="6857400" y="1765473"/>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下箭头 20"/>
          <p:cNvSpPr/>
          <p:nvPr/>
        </p:nvSpPr>
        <p:spPr>
          <a:xfrm>
            <a:off x="1773823" y="2478697"/>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Freeform 148"/>
          <p:cNvSpPr>
            <a:spLocks noEditPoints="1"/>
          </p:cNvSpPr>
          <p:nvPr/>
        </p:nvSpPr>
        <p:spPr bwMode="auto">
          <a:xfrm>
            <a:off x="449694" y="2918400"/>
            <a:ext cx="692744" cy="707578"/>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36" tIns="45718" rIns="91436" bIns="45718" numCol="1" anchor="ctr" anchorCtr="0" compatLnSpc="1">
            <a:prstTxWarp prst="textNoShape">
              <a:avLst/>
            </a:prstTxWarp>
          </a:bodyPr>
          <a:lstStyle/>
          <a:p>
            <a:pPr algn="ctr"/>
            <a:r>
              <a:rPr lang="zh-CN" altLang="en-US" sz="1800" b="1" dirty="0" smtClean="0">
                <a:solidFill>
                  <a:schemeClr val="bg1"/>
                </a:solidFill>
                <a:latin typeface="微软雅黑" pitchFamily="34" charset="-122"/>
                <a:ea typeface="微软雅黑" pitchFamily="34" charset="-122"/>
              </a:rPr>
              <a:t>情况一</a:t>
            </a:r>
            <a:endParaRPr lang="zh-CN" altLang="en-US" sz="1800" b="1" dirty="0">
              <a:solidFill>
                <a:schemeClr val="bg1"/>
              </a:solidFill>
              <a:latin typeface="微软雅黑" pitchFamily="34" charset="-122"/>
              <a:ea typeface="微软雅黑" pitchFamily="34" charset="-122"/>
            </a:endParaRPr>
          </a:p>
        </p:txBody>
      </p:sp>
      <p:sp>
        <p:nvSpPr>
          <p:cNvPr id="23" name="Freeform 148"/>
          <p:cNvSpPr>
            <a:spLocks noEditPoints="1"/>
          </p:cNvSpPr>
          <p:nvPr/>
        </p:nvSpPr>
        <p:spPr bwMode="auto">
          <a:xfrm>
            <a:off x="449694" y="4062872"/>
            <a:ext cx="692744" cy="707578"/>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36" tIns="45718" rIns="91436" bIns="45718" numCol="1" anchor="ctr" anchorCtr="0" compatLnSpc="1">
            <a:prstTxWarp prst="textNoShape">
              <a:avLst/>
            </a:prstTxWarp>
          </a:bodyPr>
          <a:lstStyle/>
          <a:p>
            <a:pPr algn="ctr"/>
            <a:r>
              <a:rPr lang="zh-CN" altLang="en-US" sz="1800" b="1" dirty="0">
                <a:solidFill>
                  <a:schemeClr val="bg1"/>
                </a:solidFill>
                <a:latin typeface="微软雅黑" pitchFamily="34" charset="-122"/>
                <a:ea typeface="微软雅黑" pitchFamily="34" charset="-122"/>
              </a:rPr>
              <a:t>情况二</a:t>
            </a:r>
          </a:p>
        </p:txBody>
      </p:sp>
      <p:sp>
        <p:nvSpPr>
          <p:cNvPr id="24" name="矩形 23"/>
          <p:cNvSpPr/>
          <p:nvPr/>
        </p:nvSpPr>
        <p:spPr>
          <a:xfrm>
            <a:off x="1281679" y="2810524"/>
            <a:ext cx="2355686" cy="92333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企业拥有</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大量类似特征的合同</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，且估计可能产生</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多个</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结果</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5" name="矩形 24"/>
          <p:cNvSpPr/>
          <p:nvPr/>
        </p:nvSpPr>
        <p:spPr>
          <a:xfrm>
            <a:off x="1266180" y="4093496"/>
            <a:ext cx="2286000" cy="646331"/>
          </a:xfrm>
          <a:prstGeom prst="rect">
            <a:avLst/>
          </a:prstGeom>
        </p:spPr>
        <p:txBody>
          <a:bodyPr wrap="square">
            <a:spAutoFit/>
          </a:bodyPr>
          <a:lstStyle/>
          <a:p>
            <a:r>
              <a:rPr lang="zh-CN" altLang="zh-CN" sz="1800" dirty="0">
                <a:latin typeface="微软雅黑" pitchFamily="34" charset="-122"/>
                <a:ea typeface="微软雅黑" pitchFamily="34" charset="-122"/>
              </a:rPr>
              <a:t>企业与客户订立的合同</a:t>
            </a:r>
            <a:r>
              <a:rPr lang="zh-CN" altLang="zh-CN" sz="1800" b="1" dirty="0">
                <a:solidFill>
                  <a:srgbClr val="084CA1"/>
                </a:solidFill>
                <a:latin typeface="微软雅黑" pitchFamily="34" charset="-122"/>
                <a:ea typeface="微软雅黑" pitchFamily="34" charset="-122"/>
              </a:rPr>
              <a:t>仅有两个可能</a:t>
            </a:r>
            <a:r>
              <a:rPr lang="zh-CN" altLang="zh-CN" sz="1800" b="1" dirty="0" smtClean="0">
                <a:solidFill>
                  <a:srgbClr val="084CA1"/>
                </a:solidFill>
                <a:latin typeface="微软雅黑" pitchFamily="34" charset="-122"/>
                <a:ea typeface="微软雅黑" pitchFamily="34" charset="-122"/>
              </a:rPr>
              <a:t>结果</a:t>
            </a:r>
            <a:endParaRPr lang="zh-CN" altLang="en-US" sz="1800" b="1" dirty="0">
              <a:solidFill>
                <a:srgbClr val="084CA1"/>
              </a:solidFill>
              <a:latin typeface="微软雅黑" pitchFamily="34" charset="-122"/>
              <a:ea typeface="微软雅黑" pitchFamily="34" charset="-122"/>
            </a:endParaRPr>
          </a:p>
        </p:txBody>
      </p:sp>
      <p:sp>
        <p:nvSpPr>
          <p:cNvPr id="26" name="椭圆 25"/>
          <p:cNvSpPr/>
          <p:nvPr/>
        </p:nvSpPr>
        <p:spPr>
          <a:xfrm>
            <a:off x="3786845" y="3012514"/>
            <a:ext cx="1233458" cy="519351"/>
          </a:xfrm>
          <a:prstGeom prst="ellipse">
            <a:avLst/>
          </a:prstGeom>
          <a:solidFill>
            <a:schemeClr val="accent1">
              <a:lumMod val="40000"/>
              <a:lumOff val="60000"/>
            </a:schemeClr>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期望值</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7" name="椭圆 26"/>
          <p:cNvSpPr/>
          <p:nvPr/>
        </p:nvSpPr>
        <p:spPr>
          <a:xfrm>
            <a:off x="3786845" y="3962229"/>
            <a:ext cx="1233458" cy="908864"/>
          </a:xfrm>
          <a:prstGeom prst="ellipse">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最可能发生额</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8" name="下箭头 27"/>
          <p:cNvSpPr/>
          <p:nvPr/>
        </p:nvSpPr>
        <p:spPr>
          <a:xfrm rot="16200000">
            <a:off x="3560516" y="3096962"/>
            <a:ext cx="185124"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下箭头 28"/>
          <p:cNvSpPr/>
          <p:nvPr/>
        </p:nvSpPr>
        <p:spPr>
          <a:xfrm rot="16200000">
            <a:off x="3560517" y="4241434"/>
            <a:ext cx="185124"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aphicFrame>
        <p:nvGraphicFramePr>
          <p:cNvPr id="39" name="表格 38"/>
          <p:cNvGraphicFramePr>
            <a:graphicFrameLocks noGrp="1"/>
          </p:cNvGraphicFramePr>
          <p:nvPr>
            <p:extLst>
              <p:ext uri="{D42A27DB-BD31-4B8C-83A1-F6EECF244321}">
                <p14:modId xmlns:p14="http://schemas.microsoft.com/office/powerpoint/2010/main" val="853112564"/>
              </p:ext>
            </p:extLst>
          </p:nvPr>
        </p:nvGraphicFramePr>
        <p:xfrm>
          <a:off x="4846002" y="2766729"/>
          <a:ext cx="4043139" cy="1010920"/>
        </p:xfrm>
        <a:graphic>
          <a:graphicData uri="http://schemas.openxmlformats.org/drawingml/2006/table">
            <a:tbl>
              <a:tblPr firstRow="1" bandRow="1"/>
              <a:tblGrid>
                <a:gridCol w="658763"/>
                <a:gridCol w="504056"/>
                <a:gridCol w="504056"/>
                <a:gridCol w="477769"/>
                <a:gridCol w="1898495"/>
              </a:tblGrid>
              <a:tr h="370840">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zh-CN" altLang="en-US" sz="1800" b="0" dirty="0" smtClean="0">
                          <a:solidFill>
                            <a:schemeClr val="tx1"/>
                          </a:solidFill>
                          <a:latin typeface="微软雅黑" pitchFamily="34" charset="-122"/>
                          <a:ea typeface="微软雅黑" pitchFamily="34" charset="-122"/>
                        </a:rPr>
                        <a:t>概率</a:t>
                      </a:r>
                      <a:r>
                        <a:rPr lang="en-US" altLang="zh-CN" sz="1800" b="0" dirty="0" smtClean="0">
                          <a:solidFill>
                            <a:schemeClr val="tx1"/>
                          </a:solidFill>
                          <a:latin typeface="微软雅黑" pitchFamily="34" charset="-122"/>
                          <a:ea typeface="微软雅黑" pitchFamily="34" charset="-122"/>
                        </a:rPr>
                        <a:t>(%)</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20</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30</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50</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zh-CN" altLang="en-US" sz="1800" b="0" dirty="0" smtClean="0">
                          <a:solidFill>
                            <a:schemeClr val="tx1"/>
                          </a:solidFill>
                          <a:latin typeface="微软雅黑" pitchFamily="34" charset="-122"/>
                          <a:ea typeface="微软雅黑" pitchFamily="34" charset="-122"/>
                        </a:rPr>
                        <a:t>可变对价</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370840">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zh-CN" altLang="en-US" sz="1800" b="0" dirty="0" smtClean="0">
                          <a:solidFill>
                            <a:schemeClr val="tx1"/>
                          </a:solidFill>
                          <a:latin typeface="微软雅黑" pitchFamily="34" charset="-122"/>
                          <a:ea typeface="微软雅黑" pitchFamily="34" charset="-122"/>
                        </a:rPr>
                        <a:t>金额</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a</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b</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c</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0.2a+0.3b+0.5c</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bl>
          </a:graphicData>
        </a:graphic>
      </p:graphicFrame>
      <p:graphicFrame>
        <p:nvGraphicFramePr>
          <p:cNvPr id="40" name="表格 39"/>
          <p:cNvGraphicFramePr>
            <a:graphicFrameLocks noGrp="1"/>
          </p:cNvGraphicFramePr>
          <p:nvPr>
            <p:extLst>
              <p:ext uri="{D42A27DB-BD31-4B8C-83A1-F6EECF244321}">
                <p14:modId xmlns:p14="http://schemas.microsoft.com/office/powerpoint/2010/main" val="1628517830"/>
              </p:ext>
            </p:extLst>
          </p:nvPr>
        </p:nvGraphicFramePr>
        <p:xfrm>
          <a:off x="4835731" y="4045821"/>
          <a:ext cx="4043338" cy="741680"/>
        </p:xfrm>
        <a:graphic>
          <a:graphicData uri="http://schemas.openxmlformats.org/drawingml/2006/table">
            <a:tbl>
              <a:tblPr firstRow="1" bandRow="1"/>
              <a:tblGrid>
                <a:gridCol w="802978"/>
                <a:gridCol w="857966"/>
                <a:gridCol w="942234"/>
                <a:gridCol w="1440160"/>
              </a:tblGrid>
              <a:tr h="370840">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zh-CN" altLang="en-US" sz="1800" b="0" dirty="0" smtClean="0">
                          <a:solidFill>
                            <a:schemeClr val="tx1"/>
                          </a:solidFill>
                          <a:latin typeface="微软雅黑" pitchFamily="34" charset="-122"/>
                          <a:ea typeface="微软雅黑" pitchFamily="34" charset="-122"/>
                        </a:rPr>
                        <a:t>概率</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20%</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80%</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b="1" kern="1200">
                          <a:solidFill>
                            <a:schemeClr val="lt1"/>
                          </a:solidFill>
                          <a:latin typeface="Verdana"/>
                        </a:defRPr>
                      </a:lvl1pPr>
                      <a:lvl2pPr marL="342851" algn="l" defTabSz="685703" rtl="0" eaLnBrk="1" latinLnBrk="0" hangingPunct="1">
                        <a:defRPr sz="1400" b="1" kern="1200">
                          <a:solidFill>
                            <a:schemeClr val="lt1"/>
                          </a:solidFill>
                          <a:latin typeface="Verdana"/>
                        </a:defRPr>
                      </a:lvl2pPr>
                      <a:lvl3pPr marL="685703" algn="l" defTabSz="685703" rtl="0" eaLnBrk="1" latinLnBrk="0" hangingPunct="1">
                        <a:defRPr sz="1400" b="1" kern="1200">
                          <a:solidFill>
                            <a:schemeClr val="lt1"/>
                          </a:solidFill>
                          <a:latin typeface="Verdana"/>
                        </a:defRPr>
                      </a:lvl3pPr>
                      <a:lvl4pPr marL="1028555" algn="l" defTabSz="685703" rtl="0" eaLnBrk="1" latinLnBrk="0" hangingPunct="1">
                        <a:defRPr sz="1400" b="1" kern="1200">
                          <a:solidFill>
                            <a:schemeClr val="lt1"/>
                          </a:solidFill>
                          <a:latin typeface="Verdana"/>
                        </a:defRPr>
                      </a:lvl4pPr>
                      <a:lvl5pPr marL="1371405" algn="l" defTabSz="685703" rtl="0" eaLnBrk="1" latinLnBrk="0" hangingPunct="1">
                        <a:defRPr sz="1400" b="1" kern="1200">
                          <a:solidFill>
                            <a:schemeClr val="lt1"/>
                          </a:solidFill>
                          <a:latin typeface="Verdana"/>
                        </a:defRPr>
                      </a:lvl5pPr>
                      <a:lvl6pPr marL="1714256" algn="l" defTabSz="685703" rtl="0" eaLnBrk="1" latinLnBrk="0" hangingPunct="1">
                        <a:defRPr sz="1400" b="1" kern="1200">
                          <a:solidFill>
                            <a:schemeClr val="lt1"/>
                          </a:solidFill>
                          <a:latin typeface="Verdana"/>
                        </a:defRPr>
                      </a:lvl6pPr>
                      <a:lvl7pPr marL="2057108" algn="l" defTabSz="685703" rtl="0" eaLnBrk="1" latinLnBrk="0" hangingPunct="1">
                        <a:defRPr sz="1400" b="1" kern="1200">
                          <a:solidFill>
                            <a:schemeClr val="lt1"/>
                          </a:solidFill>
                          <a:latin typeface="Verdana"/>
                        </a:defRPr>
                      </a:lvl7pPr>
                      <a:lvl8pPr marL="2399959" algn="l" defTabSz="685703" rtl="0" eaLnBrk="1" latinLnBrk="0" hangingPunct="1">
                        <a:defRPr sz="1400" b="1" kern="1200">
                          <a:solidFill>
                            <a:schemeClr val="lt1"/>
                          </a:solidFill>
                          <a:latin typeface="Verdana"/>
                        </a:defRPr>
                      </a:lvl8pPr>
                      <a:lvl9pPr marL="2742809" algn="l" defTabSz="685703" rtl="0" eaLnBrk="1" latinLnBrk="0" hangingPunct="1">
                        <a:defRPr sz="1400" b="1" kern="1200">
                          <a:solidFill>
                            <a:schemeClr val="lt1"/>
                          </a:solidFill>
                          <a:latin typeface="Verdana"/>
                        </a:defRPr>
                      </a:lvl9pPr>
                    </a:lstStyle>
                    <a:p>
                      <a:pPr algn="ctr"/>
                      <a:r>
                        <a:rPr lang="zh-CN" altLang="en-US" sz="1800" b="0" dirty="0" smtClean="0">
                          <a:solidFill>
                            <a:schemeClr val="tx1"/>
                          </a:solidFill>
                          <a:latin typeface="微软雅黑" pitchFamily="34" charset="-122"/>
                          <a:ea typeface="微软雅黑" pitchFamily="34" charset="-122"/>
                        </a:rPr>
                        <a:t>可变对价</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r h="370840">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zh-CN" altLang="en-US" sz="1800" b="0" dirty="0" smtClean="0">
                          <a:solidFill>
                            <a:schemeClr val="tx1"/>
                          </a:solidFill>
                          <a:latin typeface="微软雅黑" pitchFamily="34" charset="-122"/>
                          <a:ea typeface="微软雅黑" pitchFamily="34" charset="-122"/>
                        </a:rPr>
                        <a:t>金额</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a</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b</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c>
                  <a:txBody>
                    <a:bodyPr/>
                    <a:lstStyle>
                      <a:lvl1pPr marL="0" algn="l" defTabSz="685703" rtl="0" eaLnBrk="1" latinLnBrk="0" hangingPunct="1">
                        <a:defRPr sz="1400" kern="1200">
                          <a:solidFill>
                            <a:schemeClr val="dk1"/>
                          </a:solidFill>
                          <a:latin typeface="Verdana"/>
                        </a:defRPr>
                      </a:lvl1pPr>
                      <a:lvl2pPr marL="342851" algn="l" defTabSz="685703" rtl="0" eaLnBrk="1" latinLnBrk="0" hangingPunct="1">
                        <a:defRPr sz="1400" kern="1200">
                          <a:solidFill>
                            <a:schemeClr val="dk1"/>
                          </a:solidFill>
                          <a:latin typeface="Verdana"/>
                        </a:defRPr>
                      </a:lvl2pPr>
                      <a:lvl3pPr marL="685703" algn="l" defTabSz="685703" rtl="0" eaLnBrk="1" latinLnBrk="0" hangingPunct="1">
                        <a:defRPr sz="1400" kern="1200">
                          <a:solidFill>
                            <a:schemeClr val="dk1"/>
                          </a:solidFill>
                          <a:latin typeface="Verdana"/>
                        </a:defRPr>
                      </a:lvl3pPr>
                      <a:lvl4pPr marL="1028555" algn="l" defTabSz="685703" rtl="0" eaLnBrk="1" latinLnBrk="0" hangingPunct="1">
                        <a:defRPr sz="1400" kern="1200">
                          <a:solidFill>
                            <a:schemeClr val="dk1"/>
                          </a:solidFill>
                          <a:latin typeface="Verdana"/>
                        </a:defRPr>
                      </a:lvl4pPr>
                      <a:lvl5pPr marL="1371405" algn="l" defTabSz="685703" rtl="0" eaLnBrk="1" latinLnBrk="0" hangingPunct="1">
                        <a:defRPr sz="1400" kern="1200">
                          <a:solidFill>
                            <a:schemeClr val="dk1"/>
                          </a:solidFill>
                          <a:latin typeface="Verdana"/>
                        </a:defRPr>
                      </a:lvl5pPr>
                      <a:lvl6pPr marL="1714256" algn="l" defTabSz="685703" rtl="0" eaLnBrk="1" latinLnBrk="0" hangingPunct="1">
                        <a:defRPr sz="1400" kern="1200">
                          <a:solidFill>
                            <a:schemeClr val="dk1"/>
                          </a:solidFill>
                          <a:latin typeface="Verdana"/>
                        </a:defRPr>
                      </a:lvl6pPr>
                      <a:lvl7pPr marL="2057108" algn="l" defTabSz="685703" rtl="0" eaLnBrk="1" latinLnBrk="0" hangingPunct="1">
                        <a:defRPr sz="1400" kern="1200">
                          <a:solidFill>
                            <a:schemeClr val="dk1"/>
                          </a:solidFill>
                          <a:latin typeface="Verdana"/>
                        </a:defRPr>
                      </a:lvl7pPr>
                      <a:lvl8pPr marL="2399959" algn="l" defTabSz="685703" rtl="0" eaLnBrk="1" latinLnBrk="0" hangingPunct="1">
                        <a:defRPr sz="1400" kern="1200">
                          <a:solidFill>
                            <a:schemeClr val="dk1"/>
                          </a:solidFill>
                          <a:latin typeface="Verdana"/>
                        </a:defRPr>
                      </a:lvl8pPr>
                      <a:lvl9pPr marL="2742809" algn="l" defTabSz="685703" rtl="0" eaLnBrk="1" latinLnBrk="0" hangingPunct="1">
                        <a:defRPr sz="1400" kern="1200">
                          <a:solidFill>
                            <a:schemeClr val="dk1"/>
                          </a:solidFill>
                          <a:latin typeface="Verdana"/>
                        </a:defRPr>
                      </a:lvl9pPr>
                    </a:lstStyle>
                    <a:p>
                      <a:pPr algn="ctr"/>
                      <a:r>
                        <a:rPr lang="en-US" altLang="zh-CN" sz="1800" b="0" dirty="0" smtClean="0">
                          <a:solidFill>
                            <a:schemeClr val="tx1"/>
                          </a:solidFill>
                          <a:latin typeface="微软雅黑" pitchFamily="34" charset="-122"/>
                          <a:ea typeface="微软雅黑" pitchFamily="34" charset="-122"/>
                        </a:rPr>
                        <a:t>b</a:t>
                      </a:r>
                      <a:endParaRPr lang="zh-CN" altLang="en-US" sz="1800" b="0" dirty="0">
                        <a:solidFill>
                          <a:schemeClr val="tx1"/>
                        </a:solidFill>
                        <a:latin typeface="微软雅黑" pitchFamily="34" charset="-122"/>
                        <a:ea typeface="微软雅黑" pitchFamily="34" charset="-122"/>
                      </a:endParaRP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ysClr val="window" lastClr="FFFFFF"/>
                    </a:solidFill>
                  </a:tcPr>
                </a:tc>
              </a:tr>
            </a:tbl>
          </a:graphicData>
        </a:graphic>
      </p:graphicFrame>
    </p:spTree>
    <p:custDataLst>
      <p:tags r:id="rId1"/>
    </p:custDataLst>
    <p:extLst>
      <p:ext uri="{BB962C8B-B14F-4D97-AF65-F5344CB8AC3E}">
        <p14:creationId xmlns:p14="http://schemas.microsoft.com/office/powerpoint/2010/main" val="742308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p:cTn id="13" dur="500" fill="hold"/>
                                        <p:tgtEl>
                                          <p:spTgt spid="23"/>
                                        </p:tgtEl>
                                        <p:attrNameLst>
                                          <p:attrName>ppt_w</p:attrName>
                                        </p:attrNameLst>
                                      </p:cBhvr>
                                      <p:tavLst>
                                        <p:tav tm="0">
                                          <p:val>
                                            <p:fltVal val="0"/>
                                          </p:val>
                                        </p:tav>
                                        <p:tav tm="100000">
                                          <p:val>
                                            <p:strVal val="#ppt_w"/>
                                          </p:val>
                                        </p:tav>
                                      </p:tavLst>
                                    </p:anim>
                                    <p:anim calcmode="lin" valueType="num">
                                      <p:cBhvr>
                                        <p:cTn id="14" dur="500" fill="hold"/>
                                        <p:tgtEl>
                                          <p:spTgt spid="23"/>
                                        </p:tgtEl>
                                        <p:attrNameLst>
                                          <p:attrName>ppt_h</p:attrName>
                                        </p:attrNameLst>
                                      </p:cBhvr>
                                      <p:tavLst>
                                        <p:tav tm="0">
                                          <p:val>
                                            <p:fltVal val="0"/>
                                          </p:val>
                                        </p:tav>
                                        <p:tav tm="100000">
                                          <p:val>
                                            <p:strVal val="#ppt_h"/>
                                          </p:val>
                                        </p:tav>
                                      </p:tavLst>
                                    </p:anim>
                                    <p:animEffect transition="in" filter="fade">
                                      <p:cBhvr>
                                        <p:cTn id="1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223814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确定交易价格</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3710225" y="1250908"/>
            <a:ext cx="1723549"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确定</a:t>
            </a:r>
            <a:r>
              <a:rPr lang="zh-CN" altLang="en-US" sz="2000" b="1" dirty="0">
                <a:solidFill>
                  <a:srgbClr val="C00000"/>
                </a:solidFill>
                <a:latin typeface="微软雅黑" pitchFamily="34" charset="-122"/>
                <a:ea typeface="微软雅黑" pitchFamily="34" charset="-122"/>
                <a:cs typeface="+mn-ea"/>
                <a:sym typeface="+mn-lt"/>
              </a:rPr>
              <a:t>交易价格</a:t>
            </a:r>
          </a:p>
        </p:txBody>
      </p:sp>
      <p:sp>
        <p:nvSpPr>
          <p:cNvPr id="31" name="矩形 30"/>
          <p:cNvSpPr/>
          <p:nvPr/>
        </p:nvSpPr>
        <p:spPr>
          <a:xfrm>
            <a:off x="6456182" y="989298"/>
            <a:ext cx="1858200" cy="874407"/>
          </a:xfrm>
          <a:prstGeom prst="rect">
            <a:avLst/>
          </a:prstGeom>
        </p:spPr>
        <p:txBody>
          <a:bodyPr wrap="square">
            <a:spAutoFit/>
          </a:bodyPr>
          <a:lstStyle/>
          <a:p>
            <a:pPr marL="285750" lvl="0" indent="-285750">
              <a:lnSpc>
                <a:spcPct val="150000"/>
              </a:lnSpc>
              <a:buClr>
                <a:srgbClr val="C00000"/>
              </a:buClr>
              <a:buFont typeface="Wingdings" pitchFamily="2" charset="2"/>
              <a:buChar char="p"/>
            </a:pPr>
            <a:r>
              <a:rPr lang="zh-CN" altLang="en-US" sz="1800" b="1" dirty="0">
                <a:solidFill>
                  <a:srgbClr val="084CA1"/>
                </a:solidFill>
                <a:latin typeface="微软雅黑" pitchFamily="34" charset="-122"/>
                <a:ea typeface="微软雅黑" pitchFamily="34" charset="-122"/>
              </a:rPr>
              <a:t>合同中存在</a:t>
            </a:r>
            <a:r>
              <a:rPr lang="zh-CN" altLang="en-US" sz="1800" b="1" dirty="0" smtClean="0">
                <a:solidFill>
                  <a:srgbClr val="084CA1"/>
                </a:solidFill>
                <a:latin typeface="微软雅黑" pitchFamily="34" charset="-122"/>
                <a:ea typeface="微软雅黑" pitchFamily="34" charset="-122"/>
              </a:rPr>
              <a:t>的重大</a:t>
            </a:r>
            <a:r>
              <a:rPr lang="zh-CN" altLang="en-US" sz="1800" b="1" dirty="0">
                <a:solidFill>
                  <a:srgbClr val="084CA1"/>
                </a:solidFill>
                <a:latin typeface="微软雅黑" pitchFamily="34" charset="-122"/>
                <a:ea typeface="微软雅黑" pitchFamily="34" charset="-122"/>
              </a:rPr>
              <a:t>融资成分</a:t>
            </a:r>
          </a:p>
        </p:txBody>
      </p:sp>
      <p:cxnSp>
        <p:nvCxnSpPr>
          <p:cNvPr id="32" name="直接连接符 31"/>
          <p:cNvCxnSpPr>
            <a:stCxn id="31" idx="1"/>
            <a:endCxn id="30" idx="3"/>
          </p:cNvCxnSpPr>
          <p:nvPr/>
        </p:nvCxnSpPr>
        <p:spPr>
          <a:xfrm flipH="1">
            <a:off x="5433774" y="1426502"/>
            <a:ext cx="1022408" cy="24461"/>
          </a:xfrm>
          <a:prstGeom prst="line">
            <a:avLst/>
          </a:prstGeom>
          <a:noFill/>
          <a:ln w="19050" cap="flat" cmpd="sng" algn="ctr">
            <a:solidFill>
              <a:srgbClr val="C00000"/>
            </a:solidFill>
            <a:prstDash val="dash"/>
          </a:ln>
          <a:effectLst/>
        </p:spPr>
      </p:cxnSp>
      <p:sp>
        <p:nvSpPr>
          <p:cNvPr id="33" name="TextBox 32"/>
          <p:cNvSpPr txBox="1"/>
          <p:nvPr/>
        </p:nvSpPr>
        <p:spPr>
          <a:xfrm>
            <a:off x="5561520" y="1066242"/>
            <a:ext cx="74090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No.2</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34" name="矩形 33"/>
          <p:cNvSpPr/>
          <p:nvPr/>
        </p:nvSpPr>
        <p:spPr>
          <a:xfrm>
            <a:off x="806391" y="2208095"/>
            <a:ext cx="7507991" cy="923330"/>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合同各方以在合同中（或者以隐含的方式）约定的</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付款时间</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为客户或企业就该交易提供了重大融资</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利益。</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下箭头 36"/>
          <p:cNvSpPr/>
          <p:nvPr/>
        </p:nvSpPr>
        <p:spPr>
          <a:xfrm>
            <a:off x="7385282" y="1853776"/>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6738951" y="1844337"/>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概念</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1" name="下箭头 40"/>
          <p:cNvSpPr/>
          <p:nvPr/>
        </p:nvSpPr>
        <p:spPr>
          <a:xfrm>
            <a:off x="4474073" y="3114073"/>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爆炸形 1 41"/>
          <p:cNvSpPr/>
          <p:nvPr/>
        </p:nvSpPr>
        <p:spPr>
          <a:xfrm>
            <a:off x="5796136" y="2618613"/>
            <a:ext cx="2784098" cy="1037273"/>
          </a:xfrm>
          <a:prstGeom prst="irregularSeal1">
            <a:avLst/>
          </a:prstGeom>
          <a:solidFill>
            <a:srgbClr val="F79646">
              <a:lumMod val="40000"/>
              <a:lumOff val="60000"/>
            </a:srgbClr>
          </a:solidFill>
          <a:ln>
            <a:solidFill>
              <a:srgbClr val="E6E6D4"/>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货币时间价值</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3" name="TextBox 42"/>
          <p:cNvSpPr txBox="1"/>
          <p:nvPr/>
        </p:nvSpPr>
        <p:spPr>
          <a:xfrm>
            <a:off x="3396467" y="3102658"/>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考虑</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因素</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4" name="矩形 43"/>
          <p:cNvSpPr/>
          <p:nvPr/>
        </p:nvSpPr>
        <p:spPr>
          <a:xfrm>
            <a:off x="796866" y="3481059"/>
            <a:ext cx="8231011" cy="1528624"/>
          </a:xfrm>
          <a:prstGeom prst="rect">
            <a:avLst/>
          </a:prstGeom>
          <a:ln w="19050">
            <a:solidFill>
              <a:srgbClr val="C00000"/>
            </a:solidFill>
            <a:prstDash val="dash"/>
          </a:ln>
        </p:spPr>
        <p:txBody>
          <a:bodyPr wrap="square">
            <a:spAutoFit/>
          </a:bodyPr>
          <a:lstStyle/>
          <a:p>
            <a:pPr marL="285750" indent="-285750">
              <a:lnSpc>
                <a:spcPts val="2800"/>
              </a:lnSpc>
              <a:buClr>
                <a:srgbClr val="C00000"/>
              </a:buClr>
              <a:buFont typeface="Wingdings" pitchFamily="2" charset="2"/>
              <a:buChar char="p"/>
            </a:pPr>
            <a:r>
              <a:rPr lang="zh-CN" altLang="zh-CN" sz="1800" dirty="0">
                <a:latin typeface="微软雅黑" pitchFamily="34" charset="-122"/>
                <a:ea typeface="微软雅黑" pitchFamily="34" charset="-122"/>
              </a:rPr>
              <a:t>企业预计客户</a:t>
            </a:r>
            <a:r>
              <a:rPr lang="zh-CN" altLang="zh-CN" sz="1800" b="1" dirty="0">
                <a:solidFill>
                  <a:srgbClr val="084CA1"/>
                </a:solidFill>
                <a:latin typeface="微软雅黑" pitchFamily="34" charset="-122"/>
                <a:ea typeface="微软雅黑" pitchFamily="34" charset="-122"/>
              </a:rPr>
              <a:t>取得商品或服务的控制权</a:t>
            </a:r>
            <a:r>
              <a:rPr lang="zh-CN" altLang="zh-CN" sz="1800" dirty="0">
                <a:latin typeface="微软雅黑" pitchFamily="34" charset="-122"/>
                <a:ea typeface="微软雅黑" pitchFamily="34" charset="-122"/>
              </a:rPr>
              <a:t>与</a:t>
            </a:r>
            <a:r>
              <a:rPr lang="zh-CN" altLang="zh-CN" sz="1800" b="1" dirty="0">
                <a:solidFill>
                  <a:srgbClr val="084CA1"/>
                </a:solidFill>
                <a:latin typeface="微软雅黑" pitchFamily="34" charset="-122"/>
                <a:ea typeface="微软雅黑" pitchFamily="34" charset="-122"/>
              </a:rPr>
              <a:t>客户支付价款</a:t>
            </a:r>
            <a:r>
              <a:rPr lang="zh-CN" altLang="zh-CN" sz="1800" dirty="0">
                <a:latin typeface="微软雅黑" pitchFamily="34" charset="-122"/>
                <a:ea typeface="微软雅黑" pitchFamily="34" charset="-122"/>
              </a:rPr>
              <a:t>之间</a:t>
            </a:r>
            <a:r>
              <a:rPr lang="zh-CN" altLang="zh-CN" sz="1800" b="1" dirty="0">
                <a:solidFill>
                  <a:srgbClr val="084CA1"/>
                </a:solidFill>
                <a:latin typeface="微软雅黑" pitchFamily="34" charset="-122"/>
                <a:ea typeface="微软雅黑" pitchFamily="34" charset="-122"/>
              </a:rPr>
              <a:t>时间间隔</a:t>
            </a:r>
            <a:r>
              <a:rPr lang="zh-CN" altLang="zh-CN" sz="1800" dirty="0">
                <a:latin typeface="微软雅黑" pitchFamily="34" charset="-122"/>
                <a:ea typeface="微软雅黑" pitchFamily="34" charset="-122"/>
              </a:rPr>
              <a:t>的长短</a:t>
            </a:r>
            <a:endParaRPr lang="en-US" altLang="zh-CN" sz="1800" dirty="0">
              <a:latin typeface="微软雅黑" pitchFamily="34" charset="-122"/>
              <a:ea typeface="微软雅黑" pitchFamily="34" charset="-122"/>
            </a:endParaRPr>
          </a:p>
          <a:p>
            <a:pPr marL="285750" indent="-285750">
              <a:lnSpc>
                <a:spcPts val="2800"/>
              </a:lnSpc>
              <a:buClr>
                <a:srgbClr val="C00000"/>
              </a:buClr>
              <a:buFont typeface="Wingdings" pitchFamily="2" charset="2"/>
              <a:buChar char="p"/>
            </a:pPr>
            <a:r>
              <a:rPr lang="zh-CN" altLang="zh-CN" sz="1800" dirty="0">
                <a:latin typeface="微软雅黑" pitchFamily="34" charset="-122"/>
                <a:ea typeface="微软雅黑" pitchFamily="34" charset="-122"/>
              </a:rPr>
              <a:t>如果客户在取得商品或服务控制权时即</a:t>
            </a:r>
            <a:r>
              <a:rPr lang="zh-CN" altLang="zh-CN" sz="1800" b="1" dirty="0">
                <a:solidFill>
                  <a:srgbClr val="084CA1"/>
                </a:solidFill>
                <a:latin typeface="微软雅黑" pitchFamily="34" charset="-122"/>
                <a:ea typeface="微软雅黑" pitchFamily="34" charset="-122"/>
              </a:rPr>
              <a:t>以现金支付</a:t>
            </a:r>
            <a:r>
              <a:rPr lang="zh-CN" altLang="zh-CN" sz="1800" dirty="0">
                <a:latin typeface="微软雅黑" pitchFamily="34" charset="-122"/>
                <a:ea typeface="微软雅黑" pitchFamily="34" charset="-122"/>
              </a:rPr>
              <a:t>，应付金额是否会有重大不同</a:t>
            </a:r>
            <a:endParaRPr lang="en-US" altLang="zh-CN" sz="1800" dirty="0">
              <a:latin typeface="微软雅黑" pitchFamily="34" charset="-122"/>
              <a:ea typeface="微软雅黑" pitchFamily="34" charset="-122"/>
            </a:endParaRPr>
          </a:p>
          <a:p>
            <a:pPr marL="285750" indent="-285750">
              <a:lnSpc>
                <a:spcPts val="2800"/>
              </a:lnSpc>
              <a:buClr>
                <a:srgbClr val="C00000"/>
              </a:buClr>
              <a:buFont typeface="Wingdings" pitchFamily="2" charset="2"/>
              <a:buChar char="p"/>
            </a:pPr>
            <a:r>
              <a:rPr lang="zh-CN" altLang="zh-CN" sz="1800" b="1" dirty="0">
                <a:solidFill>
                  <a:srgbClr val="084CA1"/>
                </a:solidFill>
                <a:latin typeface="微软雅黑" pitchFamily="34" charset="-122"/>
                <a:ea typeface="微软雅黑" pitchFamily="34" charset="-122"/>
              </a:rPr>
              <a:t>合同中的利率</a:t>
            </a:r>
            <a:r>
              <a:rPr lang="zh-CN" altLang="zh-CN" sz="1800" dirty="0">
                <a:latin typeface="微软雅黑" pitchFamily="34" charset="-122"/>
                <a:ea typeface="微软雅黑" pitchFamily="34" charset="-122"/>
              </a:rPr>
              <a:t>与相关</a:t>
            </a:r>
            <a:r>
              <a:rPr lang="zh-CN" altLang="zh-CN" sz="1800" b="1" dirty="0">
                <a:solidFill>
                  <a:srgbClr val="084CA1"/>
                </a:solidFill>
                <a:latin typeface="微软雅黑" pitchFamily="34" charset="-122"/>
                <a:ea typeface="微软雅黑" pitchFamily="34" charset="-122"/>
              </a:rPr>
              <a:t>市场中的现行利率</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9457770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223814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确定交易价格</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3710225" y="1555711"/>
            <a:ext cx="1723549"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确定</a:t>
            </a:r>
            <a:r>
              <a:rPr lang="zh-CN" altLang="en-US" sz="2000" b="1" dirty="0">
                <a:solidFill>
                  <a:srgbClr val="C00000"/>
                </a:solidFill>
                <a:latin typeface="微软雅黑" pitchFamily="34" charset="-122"/>
                <a:ea typeface="微软雅黑" pitchFamily="34" charset="-122"/>
                <a:cs typeface="+mn-ea"/>
                <a:sym typeface="+mn-lt"/>
              </a:rPr>
              <a:t>交易价格</a:t>
            </a:r>
          </a:p>
        </p:txBody>
      </p:sp>
      <p:sp>
        <p:nvSpPr>
          <p:cNvPr id="20" name="矩形 19"/>
          <p:cNvSpPr/>
          <p:nvPr/>
        </p:nvSpPr>
        <p:spPr>
          <a:xfrm>
            <a:off x="6415106" y="1481156"/>
            <a:ext cx="1755609" cy="553998"/>
          </a:xfrm>
          <a:prstGeom prst="rect">
            <a:avLst/>
          </a:prstGeom>
        </p:spPr>
        <p:txBody>
          <a:bodyPr wrap="none">
            <a:spAutoFit/>
          </a:bodyPr>
          <a:lstStyle/>
          <a:p>
            <a:pPr marL="285750" lvl="0" indent="-285750">
              <a:lnSpc>
                <a:spcPct val="150000"/>
              </a:lnSpc>
              <a:buClr>
                <a:srgbClr val="C00000"/>
              </a:buClr>
              <a:buFont typeface="Wingdings" pitchFamily="2" charset="2"/>
              <a:buChar char="p"/>
            </a:pPr>
            <a:r>
              <a:rPr lang="zh-CN" altLang="en-US" sz="2000" b="1" dirty="0">
                <a:solidFill>
                  <a:srgbClr val="084CA1"/>
                </a:solidFill>
                <a:latin typeface="微软雅黑" pitchFamily="34" charset="-122"/>
                <a:ea typeface="微软雅黑" pitchFamily="34" charset="-122"/>
              </a:rPr>
              <a:t>非现金对价</a:t>
            </a:r>
          </a:p>
        </p:txBody>
      </p:sp>
      <p:cxnSp>
        <p:nvCxnSpPr>
          <p:cNvPr id="21" name="直接连接符 20"/>
          <p:cNvCxnSpPr>
            <a:stCxn id="20" idx="1"/>
            <a:endCxn id="19" idx="3"/>
          </p:cNvCxnSpPr>
          <p:nvPr/>
        </p:nvCxnSpPr>
        <p:spPr>
          <a:xfrm flipH="1" flipV="1">
            <a:off x="5433774" y="1755766"/>
            <a:ext cx="981332" cy="2389"/>
          </a:xfrm>
          <a:prstGeom prst="line">
            <a:avLst/>
          </a:prstGeom>
          <a:noFill/>
          <a:ln w="19050" cap="flat" cmpd="sng" algn="ctr">
            <a:solidFill>
              <a:srgbClr val="C00000"/>
            </a:solidFill>
            <a:prstDash val="dash"/>
          </a:ln>
          <a:effectLst/>
        </p:spPr>
      </p:cxnSp>
      <p:sp>
        <p:nvSpPr>
          <p:cNvPr id="22" name="TextBox 21"/>
          <p:cNvSpPr txBox="1"/>
          <p:nvPr/>
        </p:nvSpPr>
        <p:spPr>
          <a:xfrm>
            <a:off x="5561520" y="1371045"/>
            <a:ext cx="803425"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No.3</a:t>
            </a:r>
            <a:endPar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3" name="下箭头 22"/>
          <p:cNvSpPr/>
          <p:nvPr/>
        </p:nvSpPr>
        <p:spPr>
          <a:xfrm>
            <a:off x="7256467" y="2002542"/>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TextBox 23"/>
          <p:cNvSpPr txBox="1"/>
          <p:nvPr/>
        </p:nvSpPr>
        <p:spPr>
          <a:xfrm>
            <a:off x="6151179" y="2418442"/>
            <a:ext cx="2653290" cy="400110"/>
          </a:xfrm>
          <a:prstGeom prst="rect">
            <a:avLst/>
          </a:prstGeom>
          <a:solidFill>
            <a:schemeClr val="accent1">
              <a:lumMod val="40000"/>
              <a:lumOff val="60000"/>
            </a:schemeClr>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材料、设备、人工</a:t>
            </a:r>
            <a:r>
              <a:rPr kumimoji="0" lang="en-US" altLang="zh-CN"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p>
        </p:txBody>
      </p:sp>
      <p:sp>
        <p:nvSpPr>
          <p:cNvPr id="25" name="TextBox 24"/>
          <p:cNvSpPr txBox="1"/>
          <p:nvPr/>
        </p:nvSpPr>
        <p:spPr>
          <a:xfrm>
            <a:off x="6657076" y="2002542"/>
            <a:ext cx="697627"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形式</a:t>
            </a:r>
            <a:endPar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6" name="下箭头 25"/>
          <p:cNvSpPr/>
          <p:nvPr/>
        </p:nvSpPr>
        <p:spPr>
          <a:xfrm rot="5400000">
            <a:off x="5733758" y="2427880"/>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TextBox 26"/>
          <p:cNvSpPr txBox="1"/>
          <p:nvPr/>
        </p:nvSpPr>
        <p:spPr>
          <a:xfrm>
            <a:off x="3067071" y="2418442"/>
            <a:ext cx="249299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交易价格：</a:t>
            </a:r>
            <a:r>
              <a:rPr kumimoji="0" lang="zh-CN" altLang="en-US" sz="20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公允价值</a:t>
            </a:r>
            <a:endPar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8" name="下箭头 27"/>
          <p:cNvSpPr/>
          <p:nvPr/>
        </p:nvSpPr>
        <p:spPr>
          <a:xfrm>
            <a:off x="4474073" y="2838417"/>
            <a:ext cx="174871" cy="807257"/>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矩形 28"/>
          <p:cNvSpPr/>
          <p:nvPr/>
        </p:nvSpPr>
        <p:spPr>
          <a:xfrm>
            <a:off x="1475650" y="3645674"/>
            <a:ext cx="7182928" cy="40011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交易价格：</a:t>
            </a:r>
            <a:r>
              <a:rPr kumimoji="0" lang="zh-CN" altLang="zh-CN"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参照</a:t>
            </a:r>
            <a:r>
              <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其承诺向客户转让商品的</a:t>
            </a:r>
            <a:r>
              <a:rPr kumimoji="0" lang="zh-CN" altLang="zh-CN"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单独售价</a:t>
            </a:r>
            <a:r>
              <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间接确定</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9" name="矩形 38"/>
          <p:cNvSpPr/>
          <p:nvPr/>
        </p:nvSpPr>
        <p:spPr>
          <a:xfrm>
            <a:off x="4648944" y="3057379"/>
            <a:ext cx="2749471"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公允价值</a:t>
            </a:r>
            <a:r>
              <a:rPr kumimoji="0" lang="zh-CN" altLang="zh-CN"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不能</a:t>
            </a:r>
            <a:r>
              <a:rPr kumimoji="0" lang="zh-CN" altLang="zh-CN"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合理估计</a:t>
            </a:r>
            <a:endPar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226540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223814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确定交易价格</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3595688" y="1170990"/>
            <a:ext cx="1723549"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确定</a:t>
            </a:r>
            <a:r>
              <a:rPr lang="zh-CN" altLang="en-US" sz="2000" b="1" dirty="0">
                <a:solidFill>
                  <a:srgbClr val="C00000"/>
                </a:solidFill>
                <a:latin typeface="微软雅黑" pitchFamily="34" charset="-122"/>
                <a:ea typeface="微软雅黑" pitchFamily="34" charset="-122"/>
                <a:cs typeface="+mn-ea"/>
                <a:sym typeface="+mn-lt"/>
              </a:rPr>
              <a:t>交易价格</a:t>
            </a:r>
          </a:p>
        </p:txBody>
      </p:sp>
      <p:sp>
        <p:nvSpPr>
          <p:cNvPr id="31" name="矩形 30"/>
          <p:cNvSpPr/>
          <p:nvPr/>
        </p:nvSpPr>
        <p:spPr>
          <a:xfrm>
            <a:off x="6300569" y="1119013"/>
            <a:ext cx="1867819" cy="507831"/>
          </a:xfrm>
          <a:prstGeom prst="rect">
            <a:avLst/>
          </a:prstGeom>
        </p:spPr>
        <p:txBody>
          <a:bodyPr wrap="none">
            <a:spAutoFit/>
          </a:bodyPr>
          <a:lstStyle/>
          <a:p>
            <a:pPr marL="285750" lvl="0" indent="-285750">
              <a:lnSpc>
                <a:spcPct val="150000"/>
              </a:lnSpc>
              <a:buClr>
                <a:srgbClr val="C00000"/>
              </a:buClr>
              <a:buFont typeface="Wingdings" pitchFamily="2" charset="2"/>
              <a:buChar char="p"/>
            </a:pPr>
            <a:r>
              <a:rPr lang="zh-CN" altLang="en-US" sz="1800" b="1" dirty="0">
                <a:solidFill>
                  <a:srgbClr val="084CA1"/>
                </a:solidFill>
                <a:latin typeface="微软雅黑" pitchFamily="34" charset="-122"/>
                <a:ea typeface="微软雅黑" pitchFamily="34" charset="-122"/>
              </a:rPr>
              <a:t>应付客户对价</a:t>
            </a:r>
          </a:p>
        </p:txBody>
      </p:sp>
      <p:cxnSp>
        <p:nvCxnSpPr>
          <p:cNvPr id="32" name="直接连接符 31"/>
          <p:cNvCxnSpPr>
            <a:stCxn id="31" idx="1"/>
            <a:endCxn id="30" idx="3"/>
          </p:cNvCxnSpPr>
          <p:nvPr/>
        </p:nvCxnSpPr>
        <p:spPr>
          <a:xfrm flipH="1" flipV="1">
            <a:off x="5319237" y="1371045"/>
            <a:ext cx="981332" cy="1884"/>
          </a:xfrm>
          <a:prstGeom prst="line">
            <a:avLst/>
          </a:prstGeom>
          <a:noFill/>
          <a:ln w="19050" cap="flat" cmpd="sng" algn="ctr">
            <a:solidFill>
              <a:srgbClr val="C00000"/>
            </a:solidFill>
            <a:prstDash val="dash"/>
          </a:ln>
          <a:effectLst/>
        </p:spPr>
      </p:cxnSp>
      <p:sp>
        <p:nvSpPr>
          <p:cNvPr id="33" name="TextBox 32"/>
          <p:cNvSpPr txBox="1"/>
          <p:nvPr/>
        </p:nvSpPr>
        <p:spPr>
          <a:xfrm>
            <a:off x="5446983" y="986324"/>
            <a:ext cx="74090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No.4</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34" name="矩形 33"/>
          <p:cNvSpPr/>
          <p:nvPr/>
        </p:nvSpPr>
        <p:spPr>
          <a:xfrm>
            <a:off x="691854" y="1968276"/>
            <a:ext cx="7466915" cy="923330"/>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向客户支付的</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现金</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或授予的</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奖励积分</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等：</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礼品</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券、折扣券、批量回扣、货架展位</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付款</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为了向客户取得其他可明显区分的商品或服务的除外</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下箭头 36"/>
          <p:cNvSpPr/>
          <p:nvPr/>
        </p:nvSpPr>
        <p:spPr>
          <a:xfrm>
            <a:off x="7141930" y="1617821"/>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6542539" y="1617821"/>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形式</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nvGrpSpPr>
          <p:cNvPr id="40" name="组合 39"/>
          <p:cNvGrpSpPr/>
          <p:nvPr/>
        </p:nvGrpSpPr>
        <p:grpSpPr>
          <a:xfrm>
            <a:off x="1505135" y="3019999"/>
            <a:ext cx="6408712" cy="525666"/>
            <a:chOff x="1180490" y="3651870"/>
            <a:chExt cx="6408712" cy="525666"/>
          </a:xfrm>
        </p:grpSpPr>
        <p:cxnSp>
          <p:nvCxnSpPr>
            <p:cNvPr id="41" name="直接箭头连接符 40"/>
            <p:cNvCxnSpPr/>
            <p:nvPr/>
          </p:nvCxnSpPr>
          <p:spPr>
            <a:xfrm>
              <a:off x="1180490" y="3791297"/>
              <a:ext cx="6408712" cy="0"/>
            </a:xfrm>
            <a:prstGeom prst="straightConnector1">
              <a:avLst/>
            </a:prstGeom>
            <a:noFill/>
            <a:ln w="38100" cap="flat" cmpd="sng" algn="ctr">
              <a:solidFill>
                <a:srgbClr val="FFC000"/>
              </a:solidFill>
              <a:prstDash val="solid"/>
              <a:tailEnd type="arrow"/>
            </a:ln>
            <a:effectLst/>
          </p:spPr>
        </p:cxnSp>
        <p:cxnSp>
          <p:nvCxnSpPr>
            <p:cNvPr id="42" name="直接连接符 41"/>
            <p:cNvCxnSpPr/>
            <p:nvPr/>
          </p:nvCxnSpPr>
          <p:spPr>
            <a:xfrm>
              <a:off x="2123728" y="3651870"/>
              <a:ext cx="0" cy="139427"/>
            </a:xfrm>
            <a:prstGeom prst="line">
              <a:avLst/>
            </a:prstGeom>
            <a:noFill/>
            <a:ln w="57150" cap="flat" cmpd="sng" algn="ctr">
              <a:solidFill>
                <a:srgbClr val="FFC000"/>
              </a:solidFill>
              <a:prstDash val="solid"/>
            </a:ln>
            <a:effectLst/>
          </p:spPr>
        </p:cxnSp>
        <p:cxnSp>
          <p:nvCxnSpPr>
            <p:cNvPr id="43" name="直接连接符 42"/>
            <p:cNvCxnSpPr/>
            <p:nvPr/>
          </p:nvCxnSpPr>
          <p:spPr>
            <a:xfrm>
              <a:off x="5220072" y="3651870"/>
              <a:ext cx="0" cy="139427"/>
            </a:xfrm>
            <a:prstGeom prst="line">
              <a:avLst/>
            </a:prstGeom>
            <a:noFill/>
            <a:ln w="57150" cap="flat" cmpd="sng" algn="ctr">
              <a:solidFill>
                <a:srgbClr val="FFC000"/>
              </a:solidFill>
              <a:prstDash val="solid"/>
            </a:ln>
            <a:effectLst/>
          </p:spPr>
        </p:cxnSp>
        <p:sp>
          <p:nvSpPr>
            <p:cNvPr id="44" name="矩形 43"/>
            <p:cNvSpPr/>
            <p:nvPr/>
          </p:nvSpPr>
          <p:spPr>
            <a:xfrm>
              <a:off x="1338898" y="3794988"/>
              <a:ext cx="156966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确认相关收入</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5" name="矩形 44"/>
            <p:cNvSpPr/>
            <p:nvPr/>
          </p:nvSpPr>
          <p:spPr>
            <a:xfrm>
              <a:off x="3627328" y="3808204"/>
              <a:ext cx="3185487"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支付（或承诺支付）客户对价</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grpSp>
        <p:nvGrpSpPr>
          <p:cNvPr id="46" name="组合 45"/>
          <p:cNvGrpSpPr/>
          <p:nvPr/>
        </p:nvGrpSpPr>
        <p:grpSpPr>
          <a:xfrm>
            <a:off x="849382" y="4296840"/>
            <a:ext cx="7064465" cy="523359"/>
            <a:chOff x="524737" y="3651870"/>
            <a:chExt cx="7064465" cy="523359"/>
          </a:xfrm>
        </p:grpSpPr>
        <p:cxnSp>
          <p:nvCxnSpPr>
            <p:cNvPr id="47" name="直接箭头连接符 46"/>
            <p:cNvCxnSpPr/>
            <p:nvPr/>
          </p:nvCxnSpPr>
          <p:spPr>
            <a:xfrm>
              <a:off x="1180490" y="3791297"/>
              <a:ext cx="6408712" cy="0"/>
            </a:xfrm>
            <a:prstGeom prst="straightConnector1">
              <a:avLst/>
            </a:prstGeom>
            <a:noFill/>
            <a:ln w="38100" cap="flat" cmpd="sng" algn="ctr">
              <a:solidFill>
                <a:srgbClr val="FFC000"/>
              </a:solidFill>
              <a:prstDash val="solid"/>
              <a:tailEnd type="arrow"/>
            </a:ln>
            <a:effectLst/>
          </p:spPr>
        </p:cxnSp>
        <p:cxnSp>
          <p:nvCxnSpPr>
            <p:cNvPr id="48" name="直接连接符 47"/>
            <p:cNvCxnSpPr/>
            <p:nvPr/>
          </p:nvCxnSpPr>
          <p:spPr>
            <a:xfrm>
              <a:off x="2123728" y="3651870"/>
              <a:ext cx="0" cy="139427"/>
            </a:xfrm>
            <a:prstGeom prst="line">
              <a:avLst/>
            </a:prstGeom>
            <a:noFill/>
            <a:ln w="57150" cap="flat" cmpd="sng" algn="ctr">
              <a:solidFill>
                <a:srgbClr val="FFC000"/>
              </a:solidFill>
              <a:prstDash val="solid"/>
            </a:ln>
            <a:effectLst/>
          </p:spPr>
        </p:cxnSp>
        <p:cxnSp>
          <p:nvCxnSpPr>
            <p:cNvPr id="49" name="直接连接符 48"/>
            <p:cNvCxnSpPr/>
            <p:nvPr/>
          </p:nvCxnSpPr>
          <p:spPr>
            <a:xfrm>
              <a:off x="5220072" y="3651870"/>
              <a:ext cx="0" cy="139427"/>
            </a:xfrm>
            <a:prstGeom prst="line">
              <a:avLst/>
            </a:prstGeom>
            <a:noFill/>
            <a:ln w="57150" cap="flat" cmpd="sng" algn="ctr">
              <a:solidFill>
                <a:srgbClr val="FFC000"/>
              </a:solidFill>
              <a:prstDash val="solid"/>
            </a:ln>
            <a:effectLst/>
          </p:spPr>
        </p:cxnSp>
        <p:sp>
          <p:nvSpPr>
            <p:cNvPr id="50" name="矩形 49"/>
            <p:cNvSpPr/>
            <p:nvPr/>
          </p:nvSpPr>
          <p:spPr>
            <a:xfrm>
              <a:off x="524737" y="3805897"/>
              <a:ext cx="3185487"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支付（或承诺支付）客户对价</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1" name="矩形 50"/>
            <p:cNvSpPr/>
            <p:nvPr/>
          </p:nvSpPr>
          <p:spPr>
            <a:xfrm>
              <a:off x="4435242" y="3805897"/>
              <a:ext cx="156966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确认相关收入</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2" name="下箭头 51"/>
          <p:cNvSpPr/>
          <p:nvPr/>
        </p:nvSpPr>
        <p:spPr>
          <a:xfrm>
            <a:off x="5446789" y="3532449"/>
            <a:ext cx="195853" cy="175227"/>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3" name="下箭头 52"/>
          <p:cNvSpPr/>
          <p:nvPr/>
        </p:nvSpPr>
        <p:spPr>
          <a:xfrm flipV="1">
            <a:off x="5438666" y="4054368"/>
            <a:ext cx="195853" cy="175227"/>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4" name="TextBox 53"/>
          <p:cNvSpPr txBox="1"/>
          <p:nvPr/>
        </p:nvSpPr>
        <p:spPr>
          <a:xfrm>
            <a:off x="4290097" y="3703590"/>
            <a:ext cx="249299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应付对价冲减交易价格</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908564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43300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en-US" sz="1800" b="1" dirty="0">
                <a:solidFill>
                  <a:srgbClr val="084CA1"/>
                </a:solidFill>
                <a:ea typeface="微软雅黑"/>
                <a:cs typeface="+mn-ea"/>
                <a:sym typeface="+mn-lt"/>
              </a:rPr>
              <a:t>将交易价格分摊至各单项履约义务</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矩形 38"/>
          <p:cNvSpPr/>
          <p:nvPr/>
        </p:nvSpPr>
        <p:spPr>
          <a:xfrm>
            <a:off x="2551706" y="1133023"/>
            <a:ext cx="4031873"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将交易价格</a:t>
            </a:r>
            <a:r>
              <a:rPr lang="zh-CN" altLang="en-US" sz="2000" b="1" dirty="0">
                <a:solidFill>
                  <a:srgbClr val="084CA1"/>
                </a:solidFill>
                <a:latin typeface="微软雅黑" pitchFamily="34" charset="-122"/>
                <a:ea typeface="微软雅黑" pitchFamily="34" charset="-122"/>
                <a:cs typeface="+mn-ea"/>
                <a:sym typeface="+mn-lt"/>
              </a:rPr>
              <a:t>分摊</a:t>
            </a:r>
            <a:r>
              <a:rPr lang="zh-CN" altLang="en-US" sz="2000" dirty="0">
                <a:latin typeface="微软雅黑" pitchFamily="34" charset="-122"/>
                <a:ea typeface="微软雅黑" pitchFamily="34" charset="-122"/>
                <a:cs typeface="+mn-ea"/>
                <a:sym typeface="+mn-lt"/>
              </a:rPr>
              <a:t>至各单项履约义务</a:t>
            </a:r>
          </a:p>
        </p:txBody>
      </p:sp>
      <p:sp>
        <p:nvSpPr>
          <p:cNvPr id="55" name="矩形 54"/>
          <p:cNvSpPr/>
          <p:nvPr/>
        </p:nvSpPr>
        <p:spPr>
          <a:xfrm>
            <a:off x="802321" y="1945812"/>
            <a:ext cx="7726049" cy="923330"/>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在合同开始日，按照各单项履约义务所承诺商品的</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单独售价的相对比例</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，将交易价格分摊至各单项履约义务</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6" name="下箭头 55"/>
          <p:cNvSpPr/>
          <p:nvPr/>
        </p:nvSpPr>
        <p:spPr>
          <a:xfrm>
            <a:off x="4465647" y="1533133"/>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7" name="TextBox 56"/>
          <p:cNvSpPr txBox="1"/>
          <p:nvPr/>
        </p:nvSpPr>
        <p:spPr>
          <a:xfrm>
            <a:off x="3348678" y="1533133"/>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分摊标准</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58" name="下箭头 57"/>
          <p:cNvSpPr/>
          <p:nvPr/>
        </p:nvSpPr>
        <p:spPr>
          <a:xfrm>
            <a:off x="6239677" y="2407477"/>
            <a:ext cx="308912" cy="725016"/>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9" name="TextBox 58"/>
          <p:cNvSpPr txBox="1"/>
          <p:nvPr/>
        </p:nvSpPr>
        <p:spPr>
          <a:xfrm>
            <a:off x="6491975" y="2830895"/>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估计方法</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60" name="TextBox 59"/>
          <p:cNvSpPr txBox="1"/>
          <p:nvPr/>
        </p:nvSpPr>
        <p:spPr>
          <a:xfrm>
            <a:off x="4063874" y="2830895"/>
            <a:ext cx="226215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无法直接观察获得时</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61" name="椭圆 60"/>
          <p:cNvSpPr/>
          <p:nvPr/>
        </p:nvSpPr>
        <p:spPr>
          <a:xfrm>
            <a:off x="1008880" y="3448352"/>
            <a:ext cx="1882646" cy="519351"/>
          </a:xfrm>
          <a:prstGeom prst="ellipse">
            <a:avLst/>
          </a:prstGeom>
          <a:solidFill>
            <a:schemeClr val="accent1">
              <a:lumMod val="40000"/>
              <a:lumOff val="60000"/>
            </a:schemeClr>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市场调整法</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62" name="矩形 61"/>
          <p:cNvSpPr/>
          <p:nvPr/>
        </p:nvSpPr>
        <p:spPr>
          <a:xfrm>
            <a:off x="926872" y="4142215"/>
            <a:ext cx="2046662"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调整后的</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市场售价</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3" name="椭圆 62"/>
          <p:cNvSpPr/>
          <p:nvPr/>
        </p:nvSpPr>
        <p:spPr>
          <a:xfrm>
            <a:off x="3806957" y="3448352"/>
            <a:ext cx="1882646" cy="519351"/>
          </a:xfrm>
          <a:prstGeom prst="ellipse">
            <a:avLst/>
          </a:prstGeom>
          <a:solidFill>
            <a:schemeClr val="accent1">
              <a:lumMod val="40000"/>
              <a:lumOff val="60000"/>
            </a:schemeClr>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成本加成法</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64" name="矩形 63"/>
          <p:cNvSpPr/>
          <p:nvPr/>
        </p:nvSpPr>
        <p:spPr>
          <a:xfrm>
            <a:off x="3632156" y="4156115"/>
            <a:ext cx="2232248"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预计成本</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合理毛利</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65" name="椭圆 64"/>
          <p:cNvSpPr/>
          <p:nvPr/>
        </p:nvSpPr>
        <p:spPr>
          <a:xfrm>
            <a:off x="6605034" y="3448352"/>
            <a:ext cx="1233458" cy="519351"/>
          </a:xfrm>
          <a:prstGeom prst="ellipse">
            <a:avLst/>
          </a:prstGeom>
          <a:solidFill>
            <a:schemeClr val="accent1">
              <a:lumMod val="40000"/>
              <a:lumOff val="60000"/>
            </a:schemeClr>
          </a:solid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余值法</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66" name="矩形 65"/>
          <p:cNvSpPr/>
          <p:nvPr/>
        </p:nvSpPr>
        <p:spPr>
          <a:xfrm>
            <a:off x="6006755" y="4142215"/>
            <a:ext cx="2430016"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交易价格</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其他</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商品可观察的单独售价</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67" name="直接连接符 66"/>
          <p:cNvCxnSpPr/>
          <p:nvPr/>
        </p:nvCxnSpPr>
        <p:spPr>
          <a:xfrm flipV="1">
            <a:off x="7036553" y="3152901"/>
            <a:ext cx="0" cy="143051"/>
          </a:xfrm>
          <a:prstGeom prst="line">
            <a:avLst/>
          </a:prstGeom>
          <a:noFill/>
          <a:ln w="19050" cap="flat" cmpd="sng" algn="ctr">
            <a:solidFill>
              <a:srgbClr val="C00000"/>
            </a:solidFill>
            <a:prstDash val="solid"/>
          </a:ln>
          <a:effectLst/>
        </p:spPr>
      </p:cxnSp>
      <p:cxnSp>
        <p:nvCxnSpPr>
          <p:cNvPr id="68" name="直接连接符 67"/>
          <p:cNvCxnSpPr/>
          <p:nvPr/>
        </p:nvCxnSpPr>
        <p:spPr>
          <a:xfrm flipH="1" flipV="1">
            <a:off x="1925270" y="3300715"/>
            <a:ext cx="5285320" cy="1"/>
          </a:xfrm>
          <a:prstGeom prst="line">
            <a:avLst/>
          </a:prstGeom>
          <a:noFill/>
          <a:ln w="19050" cap="flat" cmpd="sng" algn="ctr">
            <a:solidFill>
              <a:srgbClr val="C00000"/>
            </a:solidFill>
            <a:prstDash val="solid"/>
          </a:ln>
          <a:effectLst/>
        </p:spPr>
      </p:cxnSp>
      <p:cxnSp>
        <p:nvCxnSpPr>
          <p:cNvPr id="69" name="直接连接符 68"/>
          <p:cNvCxnSpPr/>
          <p:nvPr/>
        </p:nvCxnSpPr>
        <p:spPr>
          <a:xfrm flipV="1">
            <a:off x="7221763" y="3305301"/>
            <a:ext cx="0" cy="143051"/>
          </a:xfrm>
          <a:prstGeom prst="line">
            <a:avLst/>
          </a:prstGeom>
          <a:noFill/>
          <a:ln w="19050" cap="flat" cmpd="sng" algn="ctr">
            <a:solidFill>
              <a:srgbClr val="C00000"/>
            </a:solidFill>
            <a:prstDash val="solid"/>
          </a:ln>
          <a:effectLst/>
        </p:spPr>
      </p:cxnSp>
      <p:cxnSp>
        <p:nvCxnSpPr>
          <p:cNvPr id="70" name="直接连接符 69"/>
          <p:cNvCxnSpPr/>
          <p:nvPr/>
        </p:nvCxnSpPr>
        <p:spPr>
          <a:xfrm flipV="1">
            <a:off x="1950203" y="3305301"/>
            <a:ext cx="0" cy="143051"/>
          </a:xfrm>
          <a:prstGeom prst="line">
            <a:avLst/>
          </a:prstGeom>
          <a:noFill/>
          <a:ln w="19050" cap="flat" cmpd="sng" algn="ctr">
            <a:solidFill>
              <a:srgbClr val="C00000"/>
            </a:solidFill>
            <a:prstDash val="solid"/>
          </a:ln>
          <a:effectLst/>
        </p:spPr>
      </p:cxnSp>
      <p:cxnSp>
        <p:nvCxnSpPr>
          <p:cNvPr id="71" name="直接连接符 70"/>
          <p:cNvCxnSpPr/>
          <p:nvPr/>
        </p:nvCxnSpPr>
        <p:spPr>
          <a:xfrm flipV="1">
            <a:off x="4748280" y="3314650"/>
            <a:ext cx="0" cy="143051"/>
          </a:xfrm>
          <a:prstGeom prst="line">
            <a:avLst/>
          </a:prstGeom>
          <a:noFill/>
          <a:ln w="19050" cap="flat" cmpd="sng" algn="ctr">
            <a:solidFill>
              <a:srgbClr val="C00000"/>
            </a:solidFill>
            <a:prstDash val="solid"/>
          </a:ln>
          <a:effectLst/>
        </p:spPr>
      </p:cxnSp>
      <p:sp>
        <p:nvSpPr>
          <p:cNvPr id="73" name="下箭头 72"/>
          <p:cNvSpPr/>
          <p:nvPr/>
        </p:nvSpPr>
        <p:spPr>
          <a:xfrm>
            <a:off x="1852276" y="3999565"/>
            <a:ext cx="195853" cy="152400"/>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7" name="下箭头 76"/>
          <p:cNvSpPr/>
          <p:nvPr/>
        </p:nvSpPr>
        <p:spPr>
          <a:xfrm>
            <a:off x="4650353" y="3999565"/>
            <a:ext cx="195853" cy="152400"/>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78" name="下箭头 77"/>
          <p:cNvSpPr/>
          <p:nvPr/>
        </p:nvSpPr>
        <p:spPr>
          <a:xfrm>
            <a:off x="7123836" y="3999565"/>
            <a:ext cx="195853" cy="152400"/>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9179390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43300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en-US" sz="1800" b="1" dirty="0">
                <a:solidFill>
                  <a:srgbClr val="084CA1"/>
                </a:solidFill>
                <a:ea typeface="微软雅黑"/>
                <a:cs typeface="+mn-ea"/>
                <a:sym typeface="+mn-lt"/>
              </a:rPr>
              <a:t>将交易价格分摊至各单项履约义务</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2555776" y="1555711"/>
            <a:ext cx="4031873"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将交易价格</a:t>
            </a:r>
            <a:r>
              <a:rPr lang="zh-CN" altLang="en-US" sz="2000" b="1" dirty="0">
                <a:solidFill>
                  <a:srgbClr val="C00000"/>
                </a:solidFill>
                <a:latin typeface="微软雅黑" pitchFamily="34" charset="-122"/>
                <a:ea typeface="微软雅黑" pitchFamily="34" charset="-122"/>
                <a:cs typeface="+mn-ea"/>
                <a:sym typeface="+mn-lt"/>
              </a:rPr>
              <a:t>分摊</a:t>
            </a:r>
            <a:r>
              <a:rPr lang="zh-CN" altLang="en-US" sz="2000" dirty="0">
                <a:latin typeface="微软雅黑" pitchFamily="34" charset="-122"/>
                <a:ea typeface="微软雅黑" pitchFamily="34" charset="-122"/>
                <a:cs typeface="+mn-ea"/>
                <a:sym typeface="+mn-lt"/>
              </a:rPr>
              <a:t>至各单项履约义务</a:t>
            </a:r>
          </a:p>
        </p:txBody>
      </p:sp>
      <p:sp>
        <p:nvSpPr>
          <p:cNvPr id="30" name="TextBox 29"/>
          <p:cNvSpPr txBox="1"/>
          <p:nvPr/>
        </p:nvSpPr>
        <p:spPr>
          <a:xfrm>
            <a:off x="806391" y="2067694"/>
            <a:ext cx="572464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合同折扣的分摊：</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在各单项履约义务之间按比例</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分摊</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1" i="0" u="none" strike="noStrike" kern="0" cap="none" spc="0" normalizeH="0" baseline="0" noProof="0" dirty="0">
              <a:ln>
                <a:noFill/>
              </a:ln>
              <a:solidFill>
                <a:srgbClr val="EF704F"/>
              </a:solidFill>
              <a:effectLst/>
              <a:uLnTx/>
              <a:uFillTx/>
              <a:latin typeface="微软雅黑" pitchFamily="34" charset="-122"/>
              <a:ea typeface="微软雅黑" pitchFamily="34" charset="-122"/>
            </a:endParaRPr>
          </a:p>
        </p:txBody>
      </p:sp>
      <p:sp>
        <p:nvSpPr>
          <p:cNvPr id="31" name="直角上箭头 30"/>
          <p:cNvSpPr/>
          <p:nvPr/>
        </p:nvSpPr>
        <p:spPr>
          <a:xfrm rot="5400000">
            <a:off x="1329317" y="2456861"/>
            <a:ext cx="508702" cy="504056"/>
          </a:xfrm>
          <a:prstGeom prst="bentUpArrow">
            <a:avLst>
              <a:gd name="adj1" fmla="val 17441"/>
              <a:gd name="adj2" fmla="val 25000"/>
              <a:gd name="adj3" fmla="val 25000"/>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2" name="矩形 31"/>
          <p:cNvSpPr/>
          <p:nvPr/>
        </p:nvSpPr>
        <p:spPr>
          <a:xfrm>
            <a:off x="1835696" y="2643850"/>
            <a:ext cx="6408712"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Sum(</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各</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单项履约义务所承诺商品的单独</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售价</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合同</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交易</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价格</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3" name="圆角矩形 32"/>
          <p:cNvSpPr/>
          <p:nvPr/>
        </p:nvSpPr>
        <p:spPr>
          <a:xfrm>
            <a:off x="1683827" y="3625158"/>
            <a:ext cx="1800201"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4" name="圆角矩形 33"/>
          <p:cNvSpPr/>
          <p:nvPr/>
        </p:nvSpPr>
        <p:spPr>
          <a:xfrm>
            <a:off x="4730834" y="3625158"/>
            <a:ext cx="1800201"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圆角矩形 36"/>
          <p:cNvSpPr/>
          <p:nvPr/>
        </p:nvSpPr>
        <p:spPr>
          <a:xfrm>
            <a:off x="6904408" y="3625158"/>
            <a:ext cx="1800201"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3</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8" name="TextBox 37"/>
          <p:cNvSpPr txBox="1"/>
          <p:nvPr/>
        </p:nvSpPr>
        <p:spPr>
          <a:xfrm>
            <a:off x="1335000" y="3147814"/>
            <a:ext cx="38985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IF</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40" name="直接连接符 39"/>
          <p:cNvCxnSpPr>
            <a:stCxn id="41" idx="2"/>
          </p:cNvCxnSpPr>
          <p:nvPr/>
        </p:nvCxnSpPr>
        <p:spPr>
          <a:xfrm flipH="1">
            <a:off x="3503940" y="3517146"/>
            <a:ext cx="613447" cy="360041"/>
          </a:xfrm>
          <a:prstGeom prst="line">
            <a:avLst/>
          </a:prstGeom>
          <a:noFill/>
          <a:ln w="19050" cap="flat" cmpd="sng" algn="ctr">
            <a:solidFill>
              <a:srgbClr val="C00000"/>
            </a:solidFill>
            <a:prstDash val="solid"/>
          </a:ln>
          <a:effectLst/>
        </p:spPr>
      </p:cxnSp>
      <p:sp>
        <p:nvSpPr>
          <p:cNvPr id="41" name="TextBox 40"/>
          <p:cNvSpPr txBox="1"/>
          <p:nvPr/>
        </p:nvSpPr>
        <p:spPr>
          <a:xfrm>
            <a:off x="3217140" y="3147814"/>
            <a:ext cx="180049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与合同折扣相关</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42" name="直接连接符 41"/>
          <p:cNvCxnSpPr>
            <a:stCxn id="41" idx="2"/>
            <a:endCxn id="34" idx="1"/>
          </p:cNvCxnSpPr>
          <p:nvPr/>
        </p:nvCxnSpPr>
        <p:spPr>
          <a:xfrm>
            <a:off x="4117387" y="3517146"/>
            <a:ext cx="613447" cy="360040"/>
          </a:xfrm>
          <a:prstGeom prst="line">
            <a:avLst/>
          </a:prstGeom>
          <a:noFill/>
          <a:ln w="19050" cap="flat" cmpd="sng" algn="ctr">
            <a:solidFill>
              <a:srgbClr val="C00000"/>
            </a:solidFill>
            <a:prstDash val="solid"/>
          </a:ln>
          <a:effectLst/>
        </p:spPr>
      </p:cxnSp>
      <p:sp>
        <p:nvSpPr>
          <p:cNvPr id="43" name="TextBox 42"/>
          <p:cNvSpPr txBox="1"/>
          <p:nvPr/>
        </p:nvSpPr>
        <p:spPr>
          <a:xfrm>
            <a:off x="6904408" y="3147814"/>
            <a:ext cx="180049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与合同折扣无关</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44" name="直接连接符 43"/>
          <p:cNvCxnSpPr>
            <a:stCxn id="43" idx="2"/>
            <a:endCxn id="37" idx="0"/>
          </p:cNvCxnSpPr>
          <p:nvPr/>
        </p:nvCxnSpPr>
        <p:spPr>
          <a:xfrm flipH="1">
            <a:off x="7804509" y="3517146"/>
            <a:ext cx="146" cy="108012"/>
          </a:xfrm>
          <a:prstGeom prst="line">
            <a:avLst/>
          </a:prstGeom>
          <a:noFill/>
          <a:ln w="19050" cap="flat" cmpd="sng" algn="ctr">
            <a:solidFill>
              <a:srgbClr val="C00000"/>
            </a:solidFill>
            <a:prstDash val="solid"/>
          </a:ln>
          <a:effectLst/>
        </p:spPr>
      </p:cxnSp>
      <p:sp>
        <p:nvSpPr>
          <p:cNvPr id="45" name="TextBox 44"/>
          <p:cNvSpPr txBox="1"/>
          <p:nvPr/>
        </p:nvSpPr>
        <p:spPr>
          <a:xfrm>
            <a:off x="1644621" y="4535685"/>
            <a:ext cx="7021074" cy="369332"/>
          </a:xfrm>
          <a:prstGeom prst="rect">
            <a:avLst/>
          </a:prstGeom>
          <a:solidFill>
            <a:schemeClr val="accent1">
              <a:lumMod val="40000"/>
              <a:lumOff val="60000"/>
            </a:schemeClr>
          </a:solid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合同折扣</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6" name="下箭头 45"/>
          <p:cNvSpPr/>
          <p:nvPr/>
        </p:nvSpPr>
        <p:spPr>
          <a:xfrm flipV="1">
            <a:off x="2497202" y="4144394"/>
            <a:ext cx="173450" cy="37770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7" name="下箭头 46"/>
          <p:cNvSpPr/>
          <p:nvPr/>
        </p:nvSpPr>
        <p:spPr>
          <a:xfrm flipV="1">
            <a:off x="5544209" y="4144394"/>
            <a:ext cx="173450" cy="37770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8" name="矩形 47"/>
          <p:cNvSpPr/>
          <p:nvPr/>
        </p:nvSpPr>
        <p:spPr>
          <a:xfrm>
            <a:off x="2606870" y="4152767"/>
            <a:ext cx="64633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分摊</a:t>
            </a:r>
            <a:endPar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9" name="矩形 48"/>
          <p:cNvSpPr/>
          <p:nvPr/>
        </p:nvSpPr>
        <p:spPr>
          <a:xfrm>
            <a:off x="5652120" y="4152767"/>
            <a:ext cx="64633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分摊</a:t>
            </a:r>
            <a:endPar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50" name="下箭头 49"/>
          <p:cNvSpPr/>
          <p:nvPr/>
        </p:nvSpPr>
        <p:spPr>
          <a:xfrm flipV="1">
            <a:off x="7768067" y="4144394"/>
            <a:ext cx="173450" cy="37770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1" name="流程图: 汇总连接 50"/>
          <p:cNvSpPr/>
          <p:nvPr/>
        </p:nvSpPr>
        <p:spPr>
          <a:xfrm>
            <a:off x="7689511" y="4196593"/>
            <a:ext cx="330561" cy="339092"/>
          </a:xfrm>
          <a:prstGeom prst="flowChartSummingJunction">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2" name="矩形 51"/>
          <p:cNvSpPr/>
          <p:nvPr/>
        </p:nvSpPr>
        <p:spPr>
          <a:xfrm>
            <a:off x="8015317" y="4152767"/>
            <a:ext cx="87716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不</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ea"/>
                <a:sym typeface="+mn-lt"/>
              </a:rPr>
              <a:t>分摊</a:t>
            </a:r>
            <a:endPar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994840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4" name="TextBox 33"/>
          <p:cNvSpPr txBox="1"/>
          <p:nvPr/>
        </p:nvSpPr>
        <p:spPr>
          <a:xfrm>
            <a:off x="806390" y="1131590"/>
            <a:ext cx="7798057" cy="961289"/>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核心原则</a:t>
            </a:r>
            <a:r>
              <a:rPr kumimoji="0" lang="zh-CN" altLang="en-US" sz="2000" b="0"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a:t>
            </a: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企业应当在</a:t>
            </a:r>
            <a:r>
              <a:rPr kumimoji="0" lang="zh-CN" altLang="en-US" sz="20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履行了合同中的履约义务</a:t>
            </a: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，即在</a:t>
            </a:r>
            <a:r>
              <a:rPr kumimoji="0" lang="zh-CN" altLang="en-US" sz="20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客户取得相关商品或服务的控制权</a:t>
            </a: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时确认收入。</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5" name="下箭头 34"/>
          <p:cNvSpPr/>
          <p:nvPr/>
        </p:nvSpPr>
        <p:spPr>
          <a:xfrm>
            <a:off x="4372866" y="2032001"/>
            <a:ext cx="398268" cy="605713"/>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grpSp>
        <p:nvGrpSpPr>
          <p:cNvPr id="36" name="组合 35"/>
          <p:cNvGrpSpPr/>
          <p:nvPr/>
        </p:nvGrpSpPr>
        <p:grpSpPr>
          <a:xfrm>
            <a:off x="3665173" y="2916566"/>
            <a:ext cx="1813654" cy="1455384"/>
            <a:chOff x="3665173" y="2916566"/>
            <a:chExt cx="1813654" cy="1813654"/>
          </a:xfrm>
        </p:grpSpPr>
        <p:sp>
          <p:nvSpPr>
            <p:cNvPr id="37" name="椭圆 36"/>
            <p:cNvSpPr/>
            <p:nvPr/>
          </p:nvSpPr>
          <p:spPr>
            <a:xfrm>
              <a:off x="3665173" y="2916566"/>
              <a:ext cx="1813654" cy="1813654"/>
            </a:xfrm>
            <a:prstGeom prst="ellipse">
              <a:avLst/>
            </a:prstGeom>
            <a:solidFill>
              <a:schemeClr val="accent1">
                <a:lumMod val="40000"/>
                <a:lumOff val="6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8" name="TextBox 37"/>
            <p:cNvSpPr txBox="1"/>
            <p:nvPr/>
          </p:nvSpPr>
          <p:spPr>
            <a:xfrm>
              <a:off x="3710226" y="3384208"/>
              <a:ext cx="1723549" cy="103556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“五步法”</a:t>
              </a:r>
              <a:endParaRPr kumimoji="0" lang="en-US" altLang="zh-CN"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模型</a:t>
              </a:r>
              <a:endParaRPr kumimoji="0" lang="zh-CN" altLang="en-US" sz="24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8303777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61270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endParaRPr lang="zh-CN" altLang="en-US" sz="1800" b="1" dirty="0">
              <a:solidFill>
                <a:srgbClr val="084CA1"/>
              </a:solidFill>
              <a:ea typeface="微软雅黑"/>
              <a:cs typeface="+mn-ea"/>
              <a:sym typeface="+mn-lt"/>
            </a:endParaRP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矩形 38"/>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53" name="矩形 52"/>
          <p:cNvSpPr/>
          <p:nvPr>
            <p:custDataLst>
              <p:tags r:id="rId8"/>
            </p:custDataLst>
          </p:nvPr>
        </p:nvSpPr>
        <p:spPr>
          <a:xfrm>
            <a:off x="729044" y="3812054"/>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54" name="矩形 53"/>
          <p:cNvSpPr/>
          <p:nvPr/>
        </p:nvSpPr>
        <p:spPr>
          <a:xfrm>
            <a:off x="805485" y="1638935"/>
            <a:ext cx="7767950" cy="2169825"/>
          </a:xfrm>
          <a:prstGeom prst="rect">
            <a:avLst/>
          </a:prstGeom>
        </p:spPr>
        <p:txBody>
          <a:bodyPr wrap="square">
            <a:spAutoFit/>
          </a:bodyPr>
          <a:lstStyle/>
          <a:p>
            <a:pPr>
              <a:lnSpc>
                <a:spcPct val="150000"/>
              </a:lnSpc>
            </a:pPr>
            <a:r>
              <a:rPr lang="en-US" altLang="zh-CN" sz="1800" b="1" dirty="0" smtClean="0">
                <a:solidFill>
                  <a:srgbClr val="C00000"/>
                </a:solidFill>
                <a:latin typeface="微软雅黑" pitchFamily="34" charset="-122"/>
                <a:ea typeface="微软雅黑" pitchFamily="34" charset="-122"/>
              </a:rPr>
              <a:t>【</a:t>
            </a:r>
            <a:r>
              <a:rPr lang="zh-CN" altLang="en-US" sz="1800" b="1" dirty="0" smtClean="0">
                <a:solidFill>
                  <a:srgbClr val="C00000"/>
                </a:solidFill>
                <a:latin typeface="微软雅黑" pitchFamily="34" charset="-122"/>
                <a:ea typeface="微软雅黑" pitchFamily="34" charset="-122"/>
              </a:rPr>
              <a:t>余值法</a:t>
            </a:r>
            <a:r>
              <a:rPr lang="en-US" altLang="zh-CN" sz="1800" b="1" dirty="0" smtClean="0">
                <a:solidFill>
                  <a:srgbClr val="C00000"/>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公司与客户签订一项出售</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C</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D</a:t>
            </a:r>
            <a:r>
              <a:rPr lang="zh-CN" altLang="zh-CN" sz="1800" dirty="0">
                <a:latin typeface="微软雅黑" pitchFamily="34" charset="-122"/>
                <a:ea typeface="微软雅黑" pitchFamily="34" charset="-122"/>
              </a:rPr>
              <a:t>四种产品的合同，合同总对价为</a:t>
            </a:r>
            <a:r>
              <a:rPr lang="en-US" altLang="zh-CN" sz="1800" dirty="0">
                <a:latin typeface="微软雅黑" pitchFamily="34" charset="-122"/>
                <a:ea typeface="微软雅黑" pitchFamily="34" charset="-122"/>
              </a:rPr>
              <a:t>260</a:t>
            </a:r>
            <a:r>
              <a:rPr lang="zh-CN" altLang="zh-CN" sz="1800" dirty="0">
                <a:latin typeface="微软雅黑" pitchFamily="34" charset="-122"/>
                <a:ea typeface="微软雅黑" pitchFamily="34" charset="-122"/>
              </a:rPr>
              <a:t>万元。已知，该公司单独出售</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C</a:t>
            </a:r>
            <a:r>
              <a:rPr lang="zh-CN" altLang="zh-CN" sz="1800" dirty="0">
                <a:latin typeface="微软雅黑" pitchFamily="34" charset="-122"/>
                <a:ea typeface="微软雅黑" pitchFamily="34" charset="-122"/>
              </a:rPr>
              <a:t>产品的单独售价分别为</a:t>
            </a:r>
            <a:r>
              <a:rPr lang="en-US" altLang="zh-CN" sz="1800" dirty="0">
                <a:latin typeface="微软雅黑" pitchFamily="34" charset="-122"/>
                <a:ea typeface="微软雅黑" pitchFamily="34" charset="-122"/>
              </a:rPr>
              <a:t>80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120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80</a:t>
            </a:r>
            <a:r>
              <a:rPr lang="zh-CN" altLang="zh-CN" sz="1800" dirty="0">
                <a:latin typeface="微软雅黑" pitchFamily="34" charset="-122"/>
                <a:ea typeface="微软雅黑" pitchFamily="34" charset="-122"/>
              </a:rPr>
              <a:t>万元；该公司经常以</a:t>
            </a:r>
            <a:r>
              <a:rPr lang="en-US" altLang="zh-CN" sz="1800" dirty="0">
                <a:latin typeface="微软雅黑" pitchFamily="34" charset="-122"/>
                <a:ea typeface="微软雅黑" pitchFamily="34" charset="-122"/>
              </a:rPr>
              <a:t>150</a:t>
            </a:r>
            <a:r>
              <a:rPr lang="zh-CN" altLang="zh-CN" sz="1800" dirty="0">
                <a:latin typeface="微软雅黑" pitchFamily="34" charset="-122"/>
                <a:ea typeface="微软雅黑" pitchFamily="34" charset="-122"/>
              </a:rPr>
              <a:t>万元的价格将产品</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和</a:t>
            </a:r>
            <a:r>
              <a:rPr lang="en-US" altLang="zh-CN" sz="1800" dirty="0">
                <a:latin typeface="微软雅黑" pitchFamily="34" charset="-122"/>
                <a:ea typeface="微软雅黑" pitchFamily="34" charset="-122"/>
              </a:rPr>
              <a:t>C</a:t>
            </a:r>
            <a:r>
              <a:rPr lang="zh-CN" altLang="zh-CN" sz="1800" dirty="0">
                <a:latin typeface="微软雅黑" pitchFamily="34" charset="-122"/>
                <a:ea typeface="微软雅黑" pitchFamily="34" charset="-122"/>
              </a:rPr>
              <a:t>一起出售；</a:t>
            </a:r>
            <a:r>
              <a:rPr lang="en-US" altLang="zh-CN" sz="1800" dirty="0">
                <a:latin typeface="微软雅黑" pitchFamily="34" charset="-122"/>
                <a:ea typeface="微软雅黑" pitchFamily="34" charset="-122"/>
              </a:rPr>
              <a:t>D</a:t>
            </a:r>
            <a:r>
              <a:rPr lang="zh-CN" altLang="zh-CN" sz="1800" dirty="0">
                <a:latin typeface="微软雅黑" pitchFamily="34" charset="-122"/>
                <a:ea typeface="微软雅黑" pitchFamily="34" charset="-122"/>
              </a:rPr>
              <a:t>产品为新研发产品，尚未定价，其单独售价无法可靠确定</a:t>
            </a:r>
            <a:r>
              <a:rPr lang="zh-CN" altLang="zh-CN" sz="1800" dirty="0" smtClean="0">
                <a:latin typeface="微软雅黑" pitchFamily="34" charset="-122"/>
                <a:ea typeface="微软雅黑" pitchFamily="34" charset="-122"/>
              </a:rPr>
              <a:t>。该</a:t>
            </a:r>
            <a:r>
              <a:rPr lang="zh-CN" altLang="zh-CN" sz="1800" dirty="0">
                <a:latin typeface="微软雅黑" pitchFamily="34" charset="-122"/>
                <a:ea typeface="微软雅黑" pitchFamily="34" charset="-122"/>
              </a:rPr>
              <a:t>公司决定采用余值法估计产品</a:t>
            </a:r>
            <a:r>
              <a:rPr lang="en-US" altLang="zh-CN" sz="1800" dirty="0">
                <a:latin typeface="微软雅黑" pitchFamily="34" charset="-122"/>
                <a:ea typeface="微软雅黑" pitchFamily="34" charset="-122"/>
              </a:rPr>
              <a:t>D</a:t>
            </a:r>
            <a:r>
              <a:rPr lang="zh-CN" altLang="zh-CN" sz="1800" dirty="0">
                <a:latin typeface="微软雅黑" pitchFamily="34" charset="-122"/>
                <a:ea typeface="微软雅黑" pitchFamily="34" charset="-122"/>
              </a:rPr>
              <a:t>的单独售价。</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703992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61270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endParaRPr lang="zh-CN" altLang="en-US" sz="1800" b="1" dirty="0">
              <a:solidFill>
                <a:srgbClr val="084CA1"/>
              </a:solidFill>
              <a:ea typeface="微软雅黑"/>
              <a:cs typeface="+mn-ea"/>
              <a:sym typeface="+mn-lt"/>
            </a:endParaRP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TextBox 10"/>
          <p:cNvSpPr txBox="1"/>
          <p:nvPr/>
        </p:nvSpPr>
        <p:spPr>
          <a:xfrm>
            <a:off x="1197349" y="1131354"/>
            <a:ext cx="7021074" cy="369332"/>
          </a:xfrm>
          <a:prstGeom prst="rect">
            <a:avLst/>
          </a:prstGeom>
          <a:solidFill>
            <a:schemeClr val="accent1">
              <a:lumMod val="40000"/>
              <a:lumOff val="60000"/>
            </a:scheme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交易价格：</a:t>
            </a: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260</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万元</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2" name="圆角矩形 11"/>
          <p:cNvSpPr/>
          <p:nvPr/>
        </p:nvSpPr>
        <p:spPr>
          <a:xfrm>
            <a:off x="1227073" y="1851434"/>
            <a:ext cx="1087973"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产品</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3" name="圆角矩形 12"/>
          <p:cNvSpPr/>
          <p:nvPr/>
        </p:nvSpPr>
        <p:spPr>
          <a:xfrm>
            <a:off x="3278404" y="1851434"/>
            <a:ext cx="1087973"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B</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产品</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4" name="圆角矩形 13"/>
          <p:cNvSpPr/>
          <p:nvPr/>
        </p:nvSpPr>
        <p:spPr>
          <a:xfrm>
            <a:off x="4909289" y="1851434"/>
            <a:ext cx="1087973"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C</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产品</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圆角矩形 14"/>
          <p:cNvSpPr/>
          <p:nvPr/>
        </p:nvSpPr>
        <p:spPr>
          <a:xfrm>
            <a:off x="6963201" y="1851434"/>
            <a:ext cx="1087973" cy="504056"/>
          </a:xfrm>
          <a:prstGeom prst="roundRect">
            <a:avLst/>
          </a:prstGeom>
          <a:no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D</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产品</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下箭头 15"/>
          <p:cNvSpPr/>
          <p:nvPr/>
        </p:nvSpPr>
        <p:spPr>
          <a:xfrm>
            <a:off x="7409260" y="1580170"/>
            <a:ext cx="195853" cy="190672"/>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下箭头 16"/>
          <p:cNvSpPr/>
          <p:nvPr/>
        </p:nvSpPr>
        <p:spPr>
          <a:xfrm>
            <a:off x="5355349" y="1593601"/>
            <a:ext cx="195853" cy="190672"/>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下箭头 17"/>
          <p:cNvSpPr/>
          <p:nvPr/>
        </p:nvSpPr>
        <p:spPr>
          <a:xfrm>
            <a:off x="3724463" y="1580170"/>
            <a:ext cx="195853" cy="190672"/>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下箭头 18"/>
          <p:cNvSpPr/>
          <p:nvPr/>
        </p:nvSpPr>
        <p:spPr>
          <a:xfrm>
            <a:off x="1673133" y="1593601"/>
            <a:ext cx="195853" cy="190672"/>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nvSpPr>
        <p:spPr>
          <a:xfrm>
            <a:off x="1452703" y="2364236"/>
            <a:ext cx="63671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80w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1" name="矩形 20"/>
          <p:cNvSpPr/>
          <p:nvPr/>
        </p:nvSpPr>
        <p:spPr>
          <a:xfrm>
            <a:off x="3436706" y="2364236"/>
            <a:ext cx="77136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120w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矩形 21"/>
          <p:cNvSpPr/>
          <p:nvPr/>
        </p:nvSpPr>
        <p:spPr>
          <a:xfrm>
            <a:off x="5134919" y="2364236"/>
            <a:ext cx="63671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80w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TextBox 22"/>
          <p:cNvSpPr txBox="1"/>
          <p:nvPr/>
        </p:nvSpPr>
        <p:spPr>
          <a:xfrm>
            <a:off x="340387" y="2355490"/>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单独售价</a:t>
            </a:r>
          </a:p>
        </p:txBody>
      </p:sp>
      <p:sp>
        <p:nvSpPr>
          <p:cNvPr id="24" name="下箭头 23"/>
          <p:cNvSpPr/>
          <p:nvPr/>
        </p:nvSpPr>
        <p:spPr>
          <a:xfrm>
            <a:off x="7409260" y="3485552"/>
            <a:ext cx="195853" cy="375338"/>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5" name="TextBox 24"/>
          <p:cNvSpPr txBox="1"/>
          <p:nvPr/>
        </p:nvSpPr>
        <p:spPr>
          <a:xfrm>
            <a:off x="7605113" y="3481360"/>
            <a:ext cx="87716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余值法</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6" name="矩形 25"/>
          <p:cNvSpPr/>
          <p:nvPr/>
        </p:nvSpPr>
        <p:spPr>
          <a:xfrm>
            <a:off x="6465074" y="3939666"/>
            <a:ext cx="208422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260-80-150=30w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7" name="矩形 26"/>
          <p:cNvSpPr/>
          <p:nvPr/>
        </p:nvSpPr>
        <p:spPr>
          <a:xfrm>
            <a:off x="3878809" y="2643522"/>
            <a:ext cx="1463862"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售价：</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150w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28" name="直接连接符 27"/>
          <p:cNvCxnSpPr>
            <a:stCxn id="21" idx="2"/>
          </p:cNvCxnSpPr>
          <p:nvPr/>
        </p:nvCxnSpPr>
        <p:spPr>
          <a:xfrm flipH="1">
            <a:off x="3822388" y="2733568"/>
            <a:ext cx="1" cy="247382"/>
          </a:xfrm>
          <a:prstGeom prst="line">
            <a:avLst/>
          </a:prstGeom>
          <a:noFill/>
          <a:ln w="19050" cap="flat" cmpd="sng" algn="ctr">
            <a:solidFill>
              <a:srgbClr val="C00000"/>
            </a:solidFill>
            <a:prstDash val="solid"/>
          </a:ln>
          <a:effectLst/>
        </p:spPr>
      </p:cxnSp>
      <p:cxnSp>
        <p:nvCxnSpPr>
          <p:cNvPr id="29" name="直接连接符 28"/>
          <p:cNvCxnSpPr/>
          <p:nvPr/>
        </p:nvCxnSpPr>
        <p:spPr>
          <a:xfrm flipH="1">
            <a:off x="5429219" y="2733568"/>
            <a:ext cx="1" cy="247382"/>
          </a:xfrm>
          <a:prstGeom prst="line">
            <a:avLst/>
          </a:prstGeom>
          <a:noFill/>
          <a:ln w="19050" cap="flat" cmpd="sng" algn="ctr">
            <a:solidFill>
              <a:srgbClr val="C00000"/>
            </a:solidFill>
            <a:prstDash val="solid"/>
          </a:ln>
          <a:effectLst/>
        </p:spPr>
      </p:cxnSp>
      <p:cxnSp>
        <p:nvCxnSpPr>
          <p:cNvPr id="30" name="直接连接符 29"/>
          <p:cNvCxnSpPr/>
          <p:nvPr/>
        </p:nvCxnSpPr>
        <p:spPr>
          <a:xfrm flipH="1">
            <a:off x="5331295" y="2980950"/>
            <a:ext cx="97926" cy="0"/>
          </a:xfrm>
          <a:prstGeom prst="line">
            <a:avLst/>
          </a:prstGeom>
          <a:noFill/>
          <a:ln w="19050" cap="flat" cmpd="sng" algn="ctr">
            <a:solidFill>
              <a:srgbClr val="C00000"/>
            </a:solidFill>
            <a:prstDash val="solid"/>
          </a:ln>
          <a:effectLst/>
        </p:spPr>
      </p:cxnSp>
      <p:cxnSp>
        <p:nvCxnSpPr>
          <p:cNvPr id="31" name="直接连接符 30"/>
          <p:cNvCxnSpPr/>
          <p:nvPr/>
        </p:nvCxnSpPr>
        <p:spPr>
          <a:xfrm flipH="1">
            <a:off x="3822390" y="2980950"/>
            <a:ext cx="97926" cy="0"/>
          </a:xfrm>
          <a:prstGeom prst="line">
            <a:avLst/>
          </a:prstGeom>
          <a:noFill/>
          <a:ln w="19050" cap="flat" cmpd="sng" algn="ctr">
            <a:solidFill>
              <a:srgbClr val="C00000"/>
            </a:solidFill>
            <a:prstDash val="solid"/>
          </a:ln>
          <a:effectLst/>
        </p:spPr>
      </p:cxnSp>
      <p:sp>
        <p:nvSpPr>
          <p:cNvPr id="32" name="TextBox 31"/>
          <p:cNvSpPr txBox="1"/>
          <p:nvPr/>
        </p:nvSpPr>
        <p:spPr>
          <a:xfrm>
            <a:off x="2955479" y="3003562"/>
            <a:ext cx="3310522" cy="369332"/>
          </a:xfrm>
          <a:prstGeom prst="rect">
            <a:avLst/>
          </a:prstGeom>
          <a:solidFill>
            <a:schemeClr val="accent1">
              <a:lumMod val="40000"/>
              <a:lumOff val="60000"/>
            </a:schemeClr>
          </a:solidFill>
        </p:spPr>
        <p:txBody>
          <a:bodyPr wrap="none" rtlCol="0">
            <a:spAutoFit/>
          </a:bodyPr>
          <a:lstStyle/>
          <a:p>
            <a:r>
              <a:rPr lang="zh-CN" altLang="en-US" sz="1800" dirty="0" smtClean="0">
                <a:latin typeface="微软雅黑" pitchFamily="34" charset="-122"/>
                <a:ea typeface="微软雅黑" pitchFamily="34" charset="-122"/>
              </a:rPr>
              <a:t>合同折扣：</a:t>
            </a:r>
            <a:r>
              <a:rPr lang="en-US" altLang="zh-CN" sz="1800" dirty="0" smtClean="0">
                <a:latin typeface="微软雅黑" pitchFamily="34" charset="-122"/>
                <a:ea typeface="微软雅黑" pitchFamily="34" charset="-122"/>
              </a:rPr>
              <a:t>120+80-150=50w</a:t>
            </a:r>
            <a:endParaRPr lang="zh-CN" altLang="en-US" sz="1800" dirty="0">
              <a:latin typeface="微软雅黑" pitchFamily="34" charset="-122"/>
              <a:ea typeface="微软雅黑" pitchFamily="34" charset="-122"/>
            </a:endParaRPr>
          </a:p>
        </p:txBody>
      </p:sp>
      <p:sp>
        <p:nvSpPr>
          <p:cNvPr id="33" name="TextBox 32"/>
          <p:cNvSpPr txBox="1"/>
          <p:nvPr/>
        </p:nvSpPr>
        <p:spPr>
          <a:xfrm>
            <a:off x="340387" y="3939666"/>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交易价格</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4" name="下箭头 33"/>
          <p:cNvSpPr/>
          <p:nvPr/>
        </p:nvSpPr>
        <p:spPr>
          <a:xfrm>
            <a:off x="1673133" y="3485552"/>
            <a:ext cx="195853" cy="375338"/>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矩形 36"/>
          <p:cNvSpPr/>
          <p:nvPr/>
        </p:nvSpPr>
        <p:spPr>
          <a:xfrm>
            <a:off x="1452703" y="3939666"/>
            <a:ext cx="636713"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80w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8" name="下箭头 37"/>
          <p:cNvSpPr/>
          <p:nvPr/>
        </p:nvSpPr>
        <p:spPr>
          <a:xfrm>
            <a:off x="3724463" y="3485552"/>
            <a:ext cx="195853" cy="375338"/>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0" name="下箭头 39"/>
          <p:cNvSpPr/>
          <p:nvPr/>
        </p:nvSpPr>
        <p:spPr>
          <a:xfrm>
            <a:off x="5355349" y="3485552"/>
            <a:ext cx="195853" cy="375338"/>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1" name="矩形 40"/>
          <p:cNvSpPr/>
          <p:nvPr/>
        </p:nvSpPr>
        <p:spPr>
          <a:xfrm>
            <a:off x="3029858" y="3939666"/>
            <a:ext cx="1580882"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120-30=90w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2" name="矩形 41"/>
          <p:cNvSpPr/>
          <p:nvPr/>
        </p:nvSpPr>
        <p:spPr>
          <a:xfrm>
            <a:off x="4730160" y="3924917"/>
            <a:ext cx="144623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80-20=60w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3" name="TextBox 42"/>
          <p:cNvSpPr txBox="1"/>
          <p:nvPr/>
        </p:nvSpPr>
        <p:spPr>
          <a:xfrm>
            <a:off x="3859561" y="3481360"/>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分摊合同折扣</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4" name="矩形 43"/>
          <p:cNvSpPr/>
          <p:nvPr/>
        </p:nvSpPr>
        <p:spPr>
          <a:xfrm>
            <a:off x="2140587" y="3350055"/>
            <a:ext cx="1620957" cy="64633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50*(120/200)</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=30w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5" name="矩形 44"/>
          <p:cNvSpPr/>
          <p:nvPr/>
        </p:nvSpPr>
        <p:spPr>
          <a:xfrm>
            <a:off x="5490817" y="3342860"/>
            <a:ext cx="1332417" cy="64633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50*80/200</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=20w</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586696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6" name="矩形 45"/>
          <p:cNvSpPr/>
          <p:nvPr/>
        </p:nvSpPr>
        <p:spPr>
          <a:xfrm>
            <a:off x="1515848" y="649144"/>
            <a:ext cx="409762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（五）</a:t>
            </a:r>
            <a:r>
              <a:rPr lang="zh-CN" altLang="en-US" sz="1800" b="1" dirty="0">
                <a:solidFill>
                  <a:srgbClr val="084CA1"/>
                </a:solidFill>
                <a:ea typeface="微软雅黑"/>
                <a:cs typeface="+mn-ea"/>
                <a:sym typeface="+mn-lt"/>
              </a:rPr>
              <a:t>在主体履行履约义务时确认收入</a:t>
            </a:r>
          </a:p>
        </p:txBody>
      </p:sp>
      <p:sp>
        <p:nvSpPr>
          <p:cNvPr id="20" name="矩形 19"/>
          <p:cNvSpPr/>
          <p:nvPr/>
        </p:nvSpPr>
        <p:spPr>
          <a:xfrm>
            <a:off x="2684303" y="1555711"/>
            <a:ext cx="3775393"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在主体</a:t>
            </a:r>
            <a:r>
              <a:rPr lang="zh-CN" altLang="en-US" sz="2000" b="1" dirty="0">
                <a:solidFill>
                  <a:srgbClr val="C00000"/>
                </a:solidFill>
                <a:latin typeface="微软雅黑" pitchFamily="34" charset="-122"/>
                <a:ea typeface="微软雅黑" pitchFamily="34" charset="-122"/>
                <a:cs typeface="+mn-ea"/>
                <a:sym typeface="+mn-lt"/>
              </a:rPr>
              <a:t>履行履约义务时</a:t>
            </a:r>
            <a:r>
              <a:rPr lang="zh-CN" altLang="en-US" sz="2000" dirty="0">
                <a:latin typeface="微软雅黑" pitchFamily="34" charset="-122"/>
                <a:ea typeface="微软雅黑" pitchFamily="34" charset="-122"/>
                <a:cs typeface="+mn-ea"/>
                <a:sym typeface="+mn-lt"/>
              </a:rPr>
              <a:t>确认收入</a:t>
            </a:r>
          </a:p>
        </p:txBody>
      </p:sp>
      <p:sp>
        <p:nvSpPr>
          <p:cNvPr id="21" name="矩形 20"/>
          <p:cNvSpPr/>
          <p:nvPr/>
        </p:nvSpPr>
        <p:spPr>
          <a:xfrm>
            <a:off x="5086503" y="3166778"/>
            <a:ext cx="387798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客户</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取得相关商品控制权时</a:t>
            </a:r>
            <a:r>
              <a:rPr kumimoji="0" lang="zh-CN" altLang="en-US"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确认收入</a:t>
            </a:r>
          </a:p>
        </p:txBody>
      </p:sp>
      <p:sp>
        <p:nvSpPr>
          <p:cNvPr id="22" name="下箭头 21"/>
          <p:cNvSpPr/>
          <p:nvPr/>
        </p:nvSpPr>
        <p:spPr>
          <a:xfrm>
            <a:off x="3048736" y="1955821"/>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nvSpPr>
        <p:spPr>
          <a:xfrm>
            <a:off x="763930" y="3815160"/>
            <a:ext cx="5695766" cy="3693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能够</a:t>
            </a:r>
            <a:r>
              <a:rPr kumimoji="0" lang="zh-CN"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主导该商品的</a:t>
            </a: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使用</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并</a:t>
            </a: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从中</a:t>
            </a:r>
            <a:r>
              <a:rPr kumimoji="0" lang="zh-CN"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获得几乎全部的经济利益</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4" name="矩形 23"/>
          <p:cNvSpPr/>
          <p:nvPr/>
        </p:nvSpPr>
        <p:spPr>
          <a:xfrm>
            <a:off x="5086503" y="2346434"/>
            <a:ext cx="2718048"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履约义务</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在</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某一时点</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履行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5" name="矩形 24"/>
          <p:cNvSpPr/>
          <p:nvPr/>
        </p:nvSpPr>
        <p:spPr>
          <a:xfrm>
            <a:off x="1071242" y="2346434"/>
            <a:ext cx="299579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履约</a:t>
            </a:r>
            <a:r>
              <a:rPr kumimoji="0" lang="zh-CN"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义务在</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某一时段内</a:t>
            </a: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履行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6" name="下箭头 25"/>
          <p:cNvSpPr/>
          <p:nvPr/>
        </p:nvSpPr>
        <p:spPr>
          <a:xfrm>
            <a:off x="5875624" y="1955821"/>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下箭头 26"/>
          <p:cNvSpPr/>
          <p:nvPr/>
        </p:nvSpPr>
        <p:spPr>
          <a:xfrm>
            <a:off x="3048736" y="2812364"/>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下箭头 27"/>
          <p:cNvSpPr/>
          <p:nvPr/>
        </p:nvSpPr>
        <p:spPr>
          <a:xfrm>
            <a:off x="5875624" y="2812364"/>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矩形 28"/>
          <p:cNvSpPr/>
          <p:nvPr/>
        </p:nvSpPr>
        <p:spPr>
          <a:xfrm>
            <a:off x="189052" y="3162819"/>
            <a:ext cx="387798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在该段时间内</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按照履约</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进度</a:t>
            </a: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确认</a:t>
            </a:r>
            <a:r>
              <a:rPr kumimoji="0" lang="zh-CN" altLang="en-US"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收入</a:t>
            </a:r>
          </a:p>
        </p:txBody>
      </p:sp>
      <p:sp>
        <p:nvSpPr>
          <p:cNvPr id="30" name="TextBox 29"/>
          <p:cNvSpPr txBox="1"/>
          <p:nvPr/>
        </p:nvSpPr>
        <p:spPr>
          <a:xfrm>
            <a:off x="4291314" y="2350998"/>
            <a:ext cx="535724"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OR</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1" name="直角上箭头 30"/>
          <p:cNvSpPr/>
          <p:nvPr/>
        </p:nvSpPr>
        <p:spPr>
          <a:xfrm rot="5400000" flipV="1">
            <a:off x="6443204" y="3577538"/>
            <a:ext cx="508702" cy="504056"/>
          </a:xfrm>
          <a:prstGeom prst="bentUpArrow">
            <a:avLst>
              <a:gd name="adj1" fmla="val 17441"/>
              <a:gd name="adj2" fmla="val 25000"/>
              <a:gd name="adj3" fmla="val 25000"/>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631829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6" name="矩形 45"/>
          <p:cNvSpPr/>
          <p:nvPr/>
        </p:nvSpPr>
        <p:spPr>
          <a:xfrm>
            <a:off x="1515848" y="649144"/>
            <a:ext cx="409762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（五）</a:t>
            </a:r>
            <a:r>
              <a:rPr lang="zh-CN" altLang="en-US" sz="1800" b="1" dirty="0">
                <a:solidFill>
                  <a:srgbClr val="084CA1"/>
                </a:solidFill>
                <a:ea typeface="微软雅黑"/>
                <a:cs typeface="+mn-ea"/>
                <a:sym typeface="+mn-lt"/>
              </a:rPr>
              <a:t>在主体履行履约义务时确认收入</a:t>
            </a:r>
          </a:p>
        </p:txBody>
      </p:sp>
      <p:sp>
        <p:nvSpPr>
          <p:cNvPr id="15" name="矩形 14"/>
          <p:cNvSpPr/>
          <p:nvPr/>
        </p:nvSpPr>
        <p:spPr>
          <a:xfrm>
            <a:off x="2396271" y="1355656"/>
            <a:ext cx="3775393"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在主体</a:t>
            </a:r>
            <a:r>
              <a:rPr lang="zh-CN" altLang="en-US" sz="2000" b="1" dirty="0">
                <a:solidFill>
                  <a:srgbClr val="C00000"/>
                </a:solidFill>
                <a:latin typeface="微软雅黑" pitchFamily="34" charset="-122"/>
                <a:ea typeface="微软雅黑" pitchFamily="34" charset="-122"/>
                <a:cs typeface="+mn-ea"/>
                <a:sym typeface="+mn-lt"/>
              </a:rPr>
              <a:t>履行履约义务时</a:t>
            </a:r>
            <a:r>
              <a:rPr lang="zh-CN" altLang="en-US" sz="2000" dirty="0">
                <a:latin typeface="微软雅黑" pitchFamily="34" charset="-122"/>
                <a:ea typeface="微软雅黑" pitchFamily="34" charset="-122"/>
                <a:cs typeface="+mn-ea"/>
                <a:sym typeface="+mn-lt"/>
              </a:rPr>
              <a:t>确认收入</a:t>
            </a:r>
          </a:p>
        </p:txBody>
      </p:sp>
      <p:sp>
        <p:nvSpPr>
          <p:cNvPr id="16" name="下箭头 15"/>
          <p:cNvSpPr/>
          <p:nvPr/>
        </p:nvSpPr>
        <p:spPr>
          <a:xfrm>
            <a:off x="2760704" y="1755766"/>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nvSpPr>
        <p:spPr>
          <a:xfrm>
            <a:off x="783210" y="2146379"/>
            <a:ext cx="299579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履约</a:t>
            </a:r>
            <a:r>
              <a:rPr kumimoji="0" lang="zh-CN"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义务在</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某一时段内</a:t>
            </a: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履行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8" name="TextBox 17"/>
          <p:cNvSpPr txBox="1"/>
          <p:nvPr/>
        </p:nvSpPr>
        <p:spPr>
          <a:xfrm>
            <a:off x="2289929" y="1736889"/>
            <a:ext cx="38985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IF</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9" name="矩形 18"/>
          <p:cNvSpPr/>
          <p:nvPr/>
        </p:nvSpPr>
        <p:spPr>
          <a:xfrm>
            <a:off x="3995936" y="1942101"/>
            <a:ext cx="4716016" cy="2585323"/>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客户</a:t>
            </a:r>
            <a:r>
              <a:rPr lang="zh-CN" altLang="zh-CN" sz="1800" b="1" dirty="0">
                <a:solidFill>
                  <a:srgbClr val="084CA1"/>
                </a:solidFill>
                <a:latin typeface="微软雅黑" pitchFamily="34" charset="-122"/>
                <a:ea typeface="微软雅黑" pitchFamily="34" charset="-122"/>
              </a:rPr>
              <a:t>在企业履约的同时即取得并消耗</a:t>
            </a:r>
            <a:r>
              <a:rPr lang="zh-CN" altLang="zh-CN" sz="1800" dirty="0">
                <a:latin typeface="微软雅黑" pitchFamily="34" charset="-122"/>
                <a:ea typeface="微软雅黑" pitchFamily="34" charset="-122"/>
              </a:rPr>
              <a:t>企业履约所带来的</a:t>
            </a:r>
            <a:r>
              <a:rPr lang="zh-CN" altLang="zh-CN" sz="1800" b="1" dirty="0">
                <a:solidFill>
                  <a:srgbClr val="084CA1"/>
                </a:solidFill>
                <a:latin typeface="微软雅黑" pitchFamily="34" charset="-122"/>
                <a:ea typeface="微软雅黑" pitchFamily="34" charset="-122"/>
              </a:rPr>
              <a:t>经济利益</a:t>
            </a:r>
            <a:endParaRPr lang="en-US" altLang="zh-CN" sz="1800" b="1" dirty="0">
              <a:solidFill>
                <a:srgbClr val="084CA1"/>
              </a:solidFill>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客户能够</a:t>
            </a:r>
            <a:r>
              <a:rPr lang="zh-CN" altLang="zh-CN" sz="1800" b="1" dirty="0">
                <a:solidFill>
                  <a:srgbClr val="084CA1"/>
                </a:solidFill>
                <a:latin typeface="微软雅黑" pitchFamily="34" charset="-122"/>
                <a:ea typeface="微软雅黑" pitchFamily="34" charset="-122"/>
              </a:rPr>
              <a:t>控制</a:t>
            </a:r>
            <a:r>
              <a:rPr lang="zh-CN" altLang="zh-CN" sz="1800" dirty="0">
                <a:latin typeface="微软雅黑" pitchFamily="34" charset="-122"/>
                <a:ea typeface="微软雅黑" pitchFamily="34" charset="-122"/>
              </a:rPr>
              <a:t>企业履约过程中</a:t>
            </a:r>
            <a:r>
              <a:rPr lang="zh-CN" altLang="zh-CN" sz="1800" b="1" dirty="0">
                <a:solidFill>
                  <a:srgbClr val="084CA1"/>
                </a:solidFill>
                <a:latin typeface="微软雅黑" pitchFamily="34" charset="-122"/>
                <a:ea typeface="微软雅黑" pitchFamily="34" charset="-122"/>
              </a:rPr>
              <a:t>在建的商品</a:t>
            </a:r>
            <a:endParaRPr lang="en-US" altLang="zh-CN" sz="1800" b="1" dirty="0">
              <a:solidFill>
                <a:srgbClr val="084CA1"/>
              </a:solidFill>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企业履约过程中所产出的商品</a:t>
            </a:r>
            <a:r>
              <a:rPr lang="zh-CN" altLang="zh-CN" sz="1800" b="1" dirty="0">
                <a:solidFill>
                  <a:srgbClr val="084CA1"/>
                </a:solidFill>
                <a:latin typeface="微软雅黑" pitchFamily="34" charset="-122"/>
                <a:ea typeface="微软雅黑" pitchFamily="34" charset="-122"/>
              </a:rPr>
              <a:t>具有不可替代用途</a:t>
            </a:r>
            <a:r>
              <a:rPr lang="zh-CN" altLang="zh-CN" sz="1800" dirty="0">
                <a:latin typeface="微软雅黑" pitchFamily="34" charset="-122"/>
                <a:ea typeface="微软雅黑" pitchFamily="34" charset="-122"/>
              </a:rPr>
              <a:t>，且该企业在整个合同期间内</a:t>
            </a:r>
            <a:r>
              <a:rPr lang="zh-CN" altLang="zh-CN" sz="1800" b="1" dirty="0">
                <a:solidFill>
                  <a:srgbClr val="084CA1"/>
                </a:solidFill>
                <a:latin typeface="微软雅黑" pitchFamily="34" charset="-122"/>
                <a:ea typeface="微软雅黑" pitchFamily="34" charset="-122"/>
              </a:rPr>
              <a:t>有权就累计至今已完成的履约部分收取款项</a:t>
            </a:r>
            <a:endParaRPr lang="zh-CN" altLang="en-US" sz="1800" b="1" dirty="0">
              <a:solidFill>
                <a:srgbClr val="084CA1"/>
              </a:solidFill>
              <a:latin typeface="微软雅黑" pitchFamily="34" charset="-122"/>
              <a:ea typeface="微软雅黑" pitchFamily="34" charset="-122"/>
            </a:endParaRPr>
          </a:p>
        </p:txBody>
      </p:sp>
      <p:sp>
        <p:nvSpPr>
          <p:cNvPr id="27" name="直角上箭头 26"/>
          <p:cNvSpPr/>
          <p:nvPr/>
        </p:nvSpPr>
        <p:spPr>
          <a:xfrm flipH="1">
            <a:off x="2241236" y="2671454"/>
            <a:ext cx="1537768" cy="563308"/>
          </a:xfrm>
          <a:prstGeom prst="bentUpArrow">
            <a:avLst>
              <a:gd name="adj1" fmla="val 17441"/>
              <a:gd name="adj2" fmla="val 25000"/>
              <a:gd name="adj3" fmla="val 25000"/>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TextBox 27"/>
          <p:cNvSpPr txBox="1"/>
          <p:nvPr/>
        </p:nvSpPr>
        <p:spPr>
          <a:xfrm>
            <a:off x="2289929" y="3298785"/>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满足条件</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之一</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816478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6" name="矩形 45"/>
          <p:cNvSpPr/>
          <p:nvPr/>
        </p:nvSpPr>
        <p:spPr>
          <a:xfrm>
            <a:off x="1515848" y="649144"/>
            <a:ext cx="409762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（五）</a:t>
            </a:r>
            <a:r>
              <a:rPr lang="zh-CN" altLang="en-US" sz="1800" b="1" dirty="0">
                <a:solidFill>
                  <a:srgbClr val="084CA1"/>
                </a:solidFill>
                <a:ea typeface="微软雅黑"/>
                <a:cs typeface="+mn-ea"/>
                <a:sym typeface="+mn-lt"/>
              </a:rPr>
              <a:t>在主体履行履约义务时确认收入</a:t>
            </a:r>
          </a:p>
        </p:txBody>
      </p:sp>
      <p:sp>
        <p:nvSpPr>
          <p:cNvPr id="20" name="矩形 19"/>
          <p:cNvSpPr/>
          <p:nvPr/>
        </p:nvSpPr>
        <p:spPr>
          <a:xfrm>
            <a:off x="2684303" y="1442821"/>
            <a:ext cx="3775393"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在主体</a:t>
            </a:r>
            <a:r>
              <a:rPr lang="zh-CN" altLang="en-US" sz="2000" b="1" dirty="0">
                <a:solidFill>
                  <a:srgbClr val="C00000"/>
                </a:solidFill>
                <a:latin typeface="微软雅黑" pitchFamily="34" charset="-122"/>
                <a:ea typeface="微软雅黑" pitchFamily="34" charset="-122"/>
                <a:cs typeface="+mn-ea"/>
                <a:sym typeface="+mn-lt"/>
              </a:rPr>
              <a:t>履行履约义务时</a:t>
            </a:r>
            <a:r>
              <a:rPr lang="zh-CN" altLang="en-US" sz="2000" dirty="0">
                <a:latin typeface="微软雅黑" pitchFamily="34" charset="-122"/>
                <a:ea typeface="微软雅黑" pitchFamily="34" charset="-122"/>
                <a:cs typeface="+mn-ea"/>
                <a:sym typeface="+mn-lt"/>
              </a:rPr>
              <a:t>确认收入</a:t>
            </a:r>
          </a:p>
        </p:txBody>
      </p:sp>
      <p:sp>
        <p:nvSpPr>
          <p:cNvPr id="21" name="矩形 20"/>
          <p:cNvSpPr/>
          <p:nvPr/>
        </p:nvSpPr>
        <p:spPr>
          <a:xfrm>
            <a:off x="806390" y="2233544"/>
            <a:ext cx="2973521"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履约义务</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在</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某</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一时</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段内</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履行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下箭头 21"/>
          <p:cNvSpPr/>
          <p:nvPr/>
        </p:nvSpPr>
        <p:spPr>
          <a:xfrm>
            <a:off x="3113881" y="1822311"/>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下箭头 22"/>
          <p:cNvSpPr/>
          <p:nvPr/>
        </p:nvSpPr>
        <p:spPr>
          <a:xfrm>
            <a:off x="1595512" y="2699474"/>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806391" y="3074562"/>
            <a:ext cx="387798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在该段时间内</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按照履约</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进度</a:t>
            </a: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确认</a:t>
            </a:r>
            <a:r>
              <a:rPr kumimoji="0" lang="zh-CN" altLang="en-US"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收入</a:t>
            </a:r>
          </a:p>
        </p:txBody>
      </p:sp>
      <p:sp>
        <p:nvSpPr>
          <p:cNvPr id="25" name="TextBox 24"/>
          <p:cNvSpPr txBox="1"/>
          <p:nvPr/>
        </p:nvSpPr>
        <p:spPr>
          <a:xfrm>
            <a:off x="2651895" y="1803434"/>
            <a:ext cx="38985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IF</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6" name="直角上箭头 25"/>
          <p:cNvSpPr/>
          <p:nvPr/>
        </p:nvSpPr>
        <p:spPr>
          <a:xfrm rot="5400000">
            <a:off x="3886184" y="2743068"/>
            <a:ext cx="359328" cy="1808559"/>
          </a:xfrm>
          <a:prstGeom prst="bentUpArrow">
            <a:avLst>
              <a:gd name="adj1" fmla="val 17441"/>
              <a:gd name="adj2" fmla="val 25000"/>
              <a:gd name="adj3" fmla="val 25000"/>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1" name="矩形 30"/>
          <p:cNvSpPr/>
          <p:nvPr/>
        </p:nvSpPr>
        <p:spPr>
          <a:xfrm>
            <a:off x="3274083" y="3778240"/>
            <a:ext cx="203132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履约</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进度</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确认方法</a:t>
            </a:r>
            <a:endPar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2" name="矩形 31"/>
          <p:cNvSpPr/>
          <p:nvPr/>
        </p:nvSpPr>
        <p:spPr>
          <a:xfrm>
            <a:off x="4992576" y="2049920"/>
            <a:ext cx="3994359" cy="1754326"/>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b="1" dirty="0">
                <a:solidFill>
                  <a:srgbClr val="C00000"/>
                </a:solidFill>
                <a:latin typeface="微软雅黑" pitchFamily="34" charset="-122"/>
                <a:ea typeface="微软雅黑" pitchFamily="34" charset="-122"/>
              </a:rPr>
              <a:t>产出法</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根据已转移给客户的商品对于客户的价值确定履约进度</a:t>
            </a:r>
            <a:endParaRPr lang="en-US" altLang="zh-CN" sz="1800" dirty="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b="1" dirty="0">
                <a:solidFill>
                  <a:srgbClr val="C00000"/>
                </a:solidFill>
                <a:latin typeface="微软雅黑" pitchFamily="34" charset="-122"/>
                <a:ea typeface="微软雅黑" pitchFamily="34" charset="-122"/>
              </a:rPr>
              <a:t>投入法</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根据企业为履行履约义务的投入确定履约进度</a:t>
            </a:r>
            <a:endParaRPr lang="zh-CN" altLang="en-US" sz="1800" dirty="0">
              <a:latin typeface="微软雅黑" pitchFamily="34" charset="-122"/>
              <a:ea typeface="微软雅黑" pitchFamily="34" charset="-122"/>
            </a:endParaRPr>
          </a:p>
        </p:txBody>
      </p:sp>
      <p:sp>
        <p:nvSpPr>
          <p:cNvPr id="33" name="下箭头 32"/>
          <p:cNvSpPr/>
          <p:nvPr/>
        </p:nvSpPr>
        <p:spPr>
          <a:xfrm>
            <a:off x="6588224" y="3865772"/>
            <a:ext cx="169935" cy="304468"/>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6705536" y="3827012"/>
            <a:ext cx="156966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不能合理确定</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5" name="矩形 34"/>
          <p:cNvSpPr/>
          <p:nvPr/>
        </p:nvSpPr>
        <p:spPr>
          <a:xfrm>
            <a:off x="806390" y="4216569"/>
            <a:ext cx="8158097" cy="507831"/>
          </a:xfrm>
          <a:prstGeom prst="rect">
            <a:avLst/>
          </a:prstGeom>
          <a:ln w="19050">
            <a:solidFill>
              <a:srgbClr val="C00000"/>
            </a:solidFill>
            <a:prstDash val="dash"/>
          </a:ln>
        </p:spPr>
        <p:txBody>
          <a:bodyPr wrap="square">
            <a:spAutoFit/>
          </a:bodyPr>
          <a:lstStyle/>
          <a:p>
            <a:pPr>
              <a:lnSpc>
                <a:spcPct val="150000"/>
              </a:lnSpc>
              <a:buClr>
                <a:srgbClr val="EF704F"/>
              </a:buClr>
            </a:pPr>
            <a:r>
              <a:rPr lang="zh-CN" altLang="zh-CN" sz="1800" dirty="0">
                <a:latin typeface="微软雅黑" pitchFamily="34" charset="-122"/>
                <a:ea typeface="微软雅黑" pitchFamily="34" charset="-122"/>
              </a:rPr>
              <a:t>企业已经发生的成本预计能够得到补偿的，</a:t>
            </a:r>
            <a:r>
              <a:rPr lang="zh-CN" altLang="zh-CN" sz="1800" dirty="0" smtClean="0">
                <a:latin typeface="微软雅黑" pitchFamily="34" charset="-122"/>
                <a:ea typeface="微软雅黑" pitchFamily="34" charset="-122"/>
              </a:rPr>
              <a:t>应按</a:t>
            </a:r>
            <a:r>
              <a:rPr lang="zh-CN" altLang="zh-CN" sz="1800" dirty="0">
                <a:latin typeface="微软雅黑" pitchFamily="34" charset="-122"/>
                <a:ea typeface="微软雅黑" pitchFamily="34" charset="-122"/>
              </a:rPr>
              <a:t>已经</a:t>
            </a:r>
            <a:r>
              <a:rPr lang="zh-CN" altLang="zh-CN" sz="1800" b="1" dirty="0">
                <a:solidFill>
                  <a:srgbClr val="084CA1"/>
                </a:solidFill>
                <a:latin typeface="微软雅黑" pitchFamily="34" charset="-122"/>
                <a:ea typeface="微软雅黑" pitchFamily="34" charset="-122"/>
              </a:rPr>
              <a:t>发生的成本金额</a:t>
            </a:r>
            <a:r>
              <a:rPr lang="zh-CN" altLang="zh-CN" sz="1800" dirty="0">
                <a:latin typeface="微软雅黑" pitchFamily="34" charset="-122"/>
                <a:ea typeface="微软雅黑" pitchFamily="34" charset="-122"/>
              </a:rPr>
              <a:t>确认收入</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395759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6" name="矩形 45"/>
          <p:cNvSpPr/>
          <p:nvPr/>
        </p:nvSpPr>
        <p:spPr>
          <a:xfrm>
            <a:off x="1515848" y="649144"/>
            <a:ext cx="409762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（五）</a:t>
            </a:r>
            <a:r>
              <a:rPr lang="zh-CN" altLang="en-US" sz="1800" b="1" dirty="0">
                <a:solidFill>
                  <a:srgbClr val="084CA1"/>
                </a:solidFill>
                <a:ea typeface="微软雅黑"/>
                <a:cs typeface="+mn-ea"/>
                <a:sym typeface="+mn-lt"/>
              </a:rPr>
              <a:t>在主体履行履约义务时确认收入</a:t>
            </a:r>
          </a:p>
        </p:txBody>
      </p:sp>
      <p:sp>
        <p:nvSpPr>
          <p:cNvPr id="27" name="矩形 26"/>
          <p:cNvSpPr/>
          <p:nvPr/>
        </p:nvSpPr>
        <p:spPr>
          <a:xfrm>
            <a:off x="2684303" y="1126729"/>
            <a:ext cx="3775393"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在主体</a:t>
            </a:r>
            <a:r>
              <a:rPr lang="zh-CN" altLang="en-US" sz="2000" b="1" dirty="0">
                <a:solidFill>
                  <a:srgbClr val="C00000"/>
                </a:solidFill>
                <a:latin typeface="微软雅黑" pitchFamily="34" charset="-122"/>
                <a:ea typeface="微软雅黑" pitchFamily="34" charset="-122"/>
                <a:cs typeface="+mn-ea"/>
                <a:sym typeface="+mn-lt"/>
              </a:rPr>
              <a:t>履行履约义务时</a:t>
            </a:r>
            <a:r>
              <a:rPr lang="zh-CN" altLang="en-US" sz="2000" dirty="0">
                <a:latin typeface="微软雅黑" pitchFamily="34" charset="-122"/>
                <a:ea typeface="微软雅黑" pitchFamily="34" charset="-122"/>
                <a:cs typeface="+mn-ea"/>
                <a:sym typeface="+mn-lt"/>
              </a:rPr>
              <a:t>确认收入</a:t>
            </a:r>
          </a:p>
        </p:txBody>
      </p:sp>
      <p:sp>
        <p:nvSpPr>
          <p:cNvPr id="28" name="矩形 27"/>
          <p:cNvSpPr/>
          <p:nvPr/>
        </p:nvSpPr>
        <p:spPr>
          <a:xfrm>
            <a:off x="5098262" y="2776706"/>
            <a:ext cx="387798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客户</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取得相关商品控制权时</a:t>
            </a:r>
            <a:r>
              <a:rPr kumimoji="0" lang="zh-CN" altLang="en-US"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确认收入</a:t>
            </a:r>
          </a:p>
        </p:txBody>
      </p:sp>
      <p:sp>
        <p:nvSpPr>
          <p:cNvPr id="29" name="下箭头 28"/>
          <p:cNvSpPr/>
          <p:nvPr/>
        </p:nvSpPr>
        <p:spPr>
          <a:xfrm>
            <a:off x="5580112" y="1529031"/>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矩形 29"/>
          <p:cNvSpPr/>
          <p:nvPr/>
        </p:nvSpPr>
        <p:spPr>
          <a:xfrm>
            <a:off x="5098262" y="1935688"/>
            <a:ext cx="2995795" cy="369332"/>
          </a:xfrm>
          <a:prstGeom prst="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履约</a:t>
            </a:r>
            <a:r>
              <a:rPr kumimoji="0" lang="zh-CN"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义务在</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某</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一</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时点</a:t>
            </a:r>
            <a:r>
              <a:rPr kumimoji="0" lang="zh-CN"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履行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下箭头 36"/>
          <p:cNvSpPr/>
          <p:nvPr/>
        </p:nvSpPr>
        <p:spPr>
          <a:xfrm>
            <a:off x="5580111" y="2347750"/>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8" name="直角上箭头 37"/>
          <p:cNvSpPr/>
          <p:nvPr/>
        </p:nvSpPr>
        <p:spPr>
          <a:xfrm rot="5400000" flipV="1">
            <a:off x="5728555" y="2439427"/>
            <a:ext cx="504303" cy="1949552"/>
          </a:xfrm>
          <a:prstGeom prst="bentUpArrow">
            <a:avLst>
              <a:gd name="adj1" fmla="val 17441"/>
              <a:gd name="adj2" fmla="val 25000"/>
              <a:gd name="adj3" fmla="val 25000"/>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矩形 38"/>
          <p:cNvSpPr/>
          <p:nvPr/>
        </p:nvSpPr>
        <p:spPr>
          <a:xfrm>
            <a:off x="181393" y="1668710"/>
            <a:ext cx="4824536" cy="2585323"/>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就该商品享有现时收款</a:t>
            </a:r>
            <a:r>
              <a:rPr lang="zh-CN" altLang="zh-CN" sz="1800" dirty="0" smtClean="0">
                <a:latin typeface="微软雅黑" pitchFamily="34" charset="-122"/>
                <a:ea typeface="微软雅黑" pitchFamily="34" charset="-122"/>
              </a:rPr>
              <a:t>权利</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已将该商品的法定所有权转移给</a:t>
            </a:r>
            <a:r>
              <a:rPr lang="zh-CN" altLang="zh-CN" sz="1800" dirty="0" smtClean="0">
                <a:latin typeface="微软雅黑" pitchFamily="34" charset="-122"/>
                <a:ea typeface="微软雅黑" pitchFamily="34" charset="-122"/>
              </a:rPr>
              <a:t>客户</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已将该商品实物转移给</a:t>
            </a:r>
            <a:r>
              <a:rPr lang="zh-CN" altLang="zh-CN" sz="1800" dirty="0" smtClean="0">
                <a:latin typeface="微软雅黑" pitchFamily="34" charset="-122"/>
                <a:ea typeface="微软雅黑" pitchFamily="34" charset="-122"/>
              </a:rPr>
              <a:t>客户</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已将该商品所有权上的主要风险和报酬转移给</a:t>
            </a:r>
            <a:r>
              <a:rPr lang="zh-CN" altLang="zh-CN" sz="1800" dirty="0" smtClean="0">
                <a:latin typeface="微软雅黑" pitchFamily="34" charset="-122"/>
                <a:ea typeface="微软雅黑" pitchFamily="34" charset="-122"/>
              </a:rPr>
              <a:t>客户</a:t>
            </a:r>
            <a:endParaRPr lang="en-US" altLang="zh-CN" sz="18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客户</a:t>
            </a:r>
            <a:r>
              <a:rPr lang="zh-CN" altLang="zh-CN" sz="1800" dirty="0">
                <a:latin typeface="微软雅黑" pitchFamily="34" charset="-122"/>
                <a:ea typeface="微软雅黑" pitchFamily="34" charset="-122"/>
              </a:rPr>
              <a:t>已接受该</a:t>
            </a:r>
            <a:r>
              <a:rPr lang="zh-CN" altLang="zh-CN" sz="1800" dirty="0" smtClean="0">
                <a:latin typeface="微软雅黑" pitchFamily="34" charset="-122"/>
                <a:ea typeface="微软雅黑" pitchFamily="34" charset="-122"/>
              </a:rPr>
              <a:t>商品</a:t>
            </a:r>
            <a:r>
              <a:rPr lang="en-US"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40" name="TextBox 39"/>
          <p:cNvSpPr txBox="1"/>
          <p:nvPr/>
        </p:nvSpPr>
        <p:spPr>
          <a:xfrm>
            <a:off x="5005929" y="3654935"/>
            <a:ext cx="203132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取得控制权的迹象</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1" name="TextBox 40"/>
          <p:cNvSpPr txBox="1"/>
          <p:nvPr/>
        </p:nvSpPr>
        <p:spPr>
          <a:xfrm>
            <a:off x="5812529" y="1499452"/>
            <a:ext cx="38985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IF</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987905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11" name="圆角矩形 10"/>
          <p:cNvSpPr/>
          <p:nvPr/>
        </p:nvSpPr>
        <p:spPr>
          <a:xfrm>
            <a:off x="827584" y="1128849"/>
            <a:ext cx="3139458" cy="579600"/>
          </a:xfrm>
          <a:prstGeom prst="roundRect">
            <a:avLst/>
          </a:prstGeom>
          <a:noFill/>
          <a:ln w="19050" cap="flat" cmpd="sng" algn="ctr">
            <a:solidFill>
              <a:srgbClr val="084CA1"/>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第一步：识别与客户订立的合同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2" name="圆角矩形 11"/>
          <p:cNvSpPr/>
          <p:nvPr/>
        </p:nvSpPr>
        <p:spPr>
          <a:xfrm>
            <a:off x="4724597" y="1128849"/>
            <a:ext cx="3757028" cy="579599"/>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合同（或合并的多份合同）</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3" name="圆角矩形 12"/>
          <p:cNvSpPr/>
          <p:nvPr/>
        </p:nvSpPr>
        <p:spPr>
          <a:xfrm>
            <a:off x="4724597" y="2706797"/>
            <a:ext cx="3757028"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合同的交易价格</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4" name="圆角矩形 13"/>
          <p:cNvSpPr/>
          <p:nvPr/>
        </p:nvSpPr>
        <p:spPr>
          <a:xfrm>
            <a:off x="827584" y="2706797"/>
            <a:ext cx="3139458" cy="579600"/>
          </a:xfrm>
          <a:prstGeom prst="roundRect">
            <a:avLst/>
          </a:prstGeom>
          <a:noFill/>
          <a:ln w="19050" cap="flat" cmpd="sng" algn="ctr">
            <a:solidFill>
              <a:srgbClr val="084CA1"/>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第三步：确定交易价格</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圆角矩形 14"/>
          <p:cNvSpPr/>
          <p:nvPr/>
        </p:nvSpPr>
        <p:spPr>
          <a:xfrm>
            <a:off x="827584" y="1914709"/>
            <a:ext cx="3139458" cy="579600"/>
          </a:xfrm>
          <a:prstGeom prst="roundRect">
            <a:avLst/>
          </a:prstGeom>
          <a:noFill/>
          <a:ln w="19050" cap="flat" cmpd="sng" algn="ctr">
            <a:solidFill>
              <a:srgbClr val="084CA1"/>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第二步：识别合同中的单项履约义务</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圆角矩形 15"/>
          <p:cNvSpPr/>
          <p:nvPr/>
        </p:nvSpPr>
        <p:spPr>
          <a:xfrm>
            <a:off x="827584" y="3498885"/>
            <a:ext cx="3131048" cy="579600"/>
          </a:xfrm>
          <a:prstGeom prst="roundRect">
            <a:avLst/>
          </a:prstGeom>
          <a:noFill/>
          <a:ln w="19050" cap="flat" cmpd="sng" algn="ctr">
            <a:solidFill>
              <a:srgbClr val="084CA1"/>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第四步：将交易价格分摊至各单项履约义务</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7" name="圆角矩形 16"/>
          <p:cNvSpPr/>
          <p:nvPr/>
        </p:nvSpPr>
        <p:spPr>
          <a:xfrm>
            <a:off x="827584" y="4290973"/>
            <a:ext cx="3128010" cy="579600"/>
          </a:xfrm>
          <a:prstGeom prst="roundRect">
            <a:avLst/>
          </a:prstGeom>
          <a:noFill/>
          <a:ln w="19050" cap="flat" cmpd="sng" algn="ctr">
            <a:solidFill>
              <a:srgbClr val="084CA1"/>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第五步：在</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主体履行履约义务时确认收入</a:t>
            </a:r>
          </a:p>
        </p:txBody>
      </p:sp>
      <p:sp>
        <p:nvSpPr>
          <p:cNvPr id="18" name="圆角矩形 17"/>
          <p:cNvSpPr/>
          <p:nvPr/>
        </p:nvSpPr>
        <p:spPr>
          <a:xfrm>
            <a:off x="4716019" y="1914709"/>
            <a:ext cx="1841801"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9" name="圆角矩形 18"/>
          <p:cNvSpPr/>
          <p:nvPr/>
        </p:nvSpPr>
        <p:spPr>
          <a:xfrm>
            <a:off x="6639821" y="1914709"/>
            <a:ext cx="1841804"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0" name="下箭头 19"/>
          <p:cNvSpPr/>
          <p:nvPr/>
        </p:nvSpPr>
        <p:spPr>
          <a:xfrm>
            <a:off x="2293662" y="1698685"/>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下箭头 20"/>
          <p:cNvSpPr/>
          <p:nvPr/>
        </p:nvSpPr>
        <p:spPr>
          <a:xfrm>
            <a:off x="2301524" y="2490773"/>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下箭头 21"/>
          <p:cNvSpPr/>
          <p:nvPr/>
        </p:nvSpPr>
        <p:spPr>
          <a:xfrm>
            <a:off x="2301524" y="3296769"/>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下箭头 22"/>
          <p:cNvSpPr/>
          <p:nvPr/>
        </p:nvSpPr>
        <p:spPr>
          <a:xfrm>
            <a:off x="6505185" y="2490773"/>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下箭头 23"/>
          <p:cNvSpPr/>
          <p:nvPr/>
        </p:nvSpPr>
        <p:spPr>
          <a:xfrm>
            <a:off x="2301524" y="4074949"/>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5" name="下箭头 24"/>
          <p:cNvSpPr/>
          <p:nvPr/>
        </p:nvSpPr>
        <p:spPr>
          <a:xfrm>
            <a:off x="5538993" y="1698685"/>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下箭头 25"/>
          <p:cNvSpPr/>
          <p:nvPr/>
        </p:nvSpPr>
        <p:spPr>
          <a:xfrm>
            <a:off x="7462797" y="1698685"/>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圆角矩形 26"/>
          <p:cNvSpPr/>
          <p:nvPr/>
        </p:nvSpPr>
        <p:spPr>
          <a:xfrm>
            <a:off x="4716017" y="3504172"/>
            <a:ext cx="1841804"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8" name="圆角矩形 27"/>
          <p:cNvSpPr/>
          <p:nvPr/>
        </p:nvSpPr>
        <p:spPr>
          <a:xfrm>
            <a:off x="6639821" y="3518085"/>
            <a:ext cx="1841804"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9" name="下箭头 28"/>
          <p:cNvSpPr/>
          <p:nvPr/>
        </p:nvSpPr>
        <p:spPr>
          <a:xfrm>
            <a:off x="5538993" y="3282861"/>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0" name="下箭头 29"/>
          <p:cNvSpPr/>
          <p:nvPr/>
        </p:nvSpPr>
        <p:spPr>
          <a:xfrm>
            <a:off x="7462797" y="3296769"/>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1" name="圆角矩形 30"/>
          <p:cNvSpPr/>
          <p:nvPr/>
        </p:nvSpPr>
        <p:spPr>
          <a:xfrm>
            <a:off x="4716017" y="4290973"/>
            <a:ext cx="1841804"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确认收入</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2" name="圆角矩形 31"/>
          <p:cNvSpPr/>
          <p:nvPr/>
        </p:nvSpPr>
        <p:spPr>
          <a:xfrm>
            <a:off x="6639821" y="4290973"/>
            <a:ext cx="1841804" cy="5796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单项履约义务</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确认收入</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3" name="下箭头 32"/>
          <p:cNvSpPr/>
          <p:nvPr/>
        </p:nvSpPr>
        <p:spPr>
          <a:xfrm>
            <a:off x="5538993" y="4089374"/>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下箭头 38"/>
          <p:cNvSpPr/>
          <p:nvPr/>
        </p:nvSpPr>
        <p:spPr>
          <a:xfrm>
            <a:off x="7462797" y="4103282"/>
            <a:ext cx="195853" cy="216024"/>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cxnSp>
        <p:nvCxnSpPr>
          <p:cNvPr id="40" name="直接箭头连接符 39"/>
          <p:cNvCxnSpPr>
            <a:stCxn id="11" idx="3"/>
            <a:endCxn id="12" idx="1"/>
          </p:cNvCxnSpPr>
          <p:nvPr/>
        </p:nvCxnSpPr>
        <p:spPr>
          <a:xfrm>
            <a:off x="3967042" y="1418649"/>
            <a:ext cx="757555" cy="0"/>
          </a:xfrm>
          <a:prstGeom prst="straightConnector1">
            <a:avLst/>
          </a:prstGeom>
          <a:noFill/>
          <a:ln w="19050" cap="flat" cmpd="sng" algn="ctr">
            <a:solidFill>
              <a:srgbClr val="084CA1"/>
            </a:solidFill>
            <a:prstDash val="solid"/>
            <a:tailEnd type="arrow"/>
          </a:ln>
          <a:effectLst/>
        </p:spPr>
      </p:cxnSp>
      <p:cxnSp>
        <p:nvCxnSpPr>
          <p:cNvPr id="41" name="直接箭头连接符 40"/>
          <p:cNvCxnSpPr/>
          <p:nvPr/>
        </p:nvCxnSpPr>
        <p:spPr>
          <a:xfrm>
            <a:off x="3967042" y="2204509"/>
            <a:ext cx="757555" cy="0"/>
          </a:xfrm>
          <a:prstGeom prst="straightConnector1">
            <a:avLst/>
          </a:prstGeom>
          <a:noFill/>
          <a:ln w="19050" cap="flat" cmpd="sng" algn="ctr">
            <a:solidFill>
              <a:srgbClr val="084CA1"/>
            </a:solidFill>
            <a:prstDash val="solid"/>
            <a:tailEnd type="arrow"/>
          </a:ln>
          <a:effectLst/>
        </p:spPr>
      </p:cxnSp>
      <p:cxnSp>
        <p:nvCxnSpPr>
          <p:cNvPr id="42" name="直接箭头连接符 41"/>
          <p:cNvCxnSpPr/>
          <p:nvPr/>
        </p:nvCxnSpPr>
        <p:spPr>
          <a:xfrm>
            <a:off x="3967041" y="2996597"/>
            <a:ext cx="757555" cy="0"/>
          </a:xfrm>
          <a:prstGeom prst="straightConnector1">
            <a:avLst/>
          </a:prstGeom>
          <a:noFill/>
          <a:ln w="19050" cap="flat" cmpd="sng" algn="ctr">
            <a:solidFill>
              <a:srgbClr val="084CA1"/>
            </a:solidFill>
            <a:prstDash val="solid"/>
            <a:tailEnd type="arrow"/>
          </a:ln>
          <a:effectLst/>
        </p:spPr>
      </p:cxnSp>
      <p:cxnSp>
        <p:nvCxnSpPr>
          <p:cNvPr id="43" name="直接箭头连接符 42"/>
          <p:cNvCxnSpPr/>
          <p:nvPr/>
        </p:nvCxnSpPr>
        <p:spPr>
          <a:xfrm>
            <a:off x="3967042" y="3807885"/>
            <a:ext cx="757555" cy="0"/>
          </a:xfrm>
          <a:prstGeom prst="straightConnector1">
            <a:avLst/>
          </a:prstGeom>
          <a:noFill/>
          <a:ln w="19050" cap="flat" cmpd="sng" algn="ctr">
            <a:solidFill>
              <a:srgbClr val="084CA1"/>
            </a:solidFill>
            <a:prstDash val="solid"/>
            <a:tailEnd type="arrow"/>
          </a:ln>
          <a:effectLst/>
        </p:spPr>
      </p:cxnSp>
      <p:cxnSp>
        <p:nvCxnSpPr>
          <p:cNvPr id="44" name="直接箭头连接符 43"/>
          <p:cNvCxnSpPr/>
          <p:nvPr/>
        </p:nvCxnSpPr>
        <p:spPr>
          <a:xfrm>
            <a:off x="3955594" y="4580773"/>
            <a:ext cx="757555" cy="0"/>
          </a:xfrm>
          <a:prstGeom prst="straightConnector1">
            <a:avLst/>
          </a:prstGeom>
          <a:noFill/>
          <a:ln w="19050" cap="flat" cmpd="sng" algn="ctr">
            <a:solidFill>
              <a:srgbClr val="084CA1"/>
            </a:solidFill>
            <a:prstDash val="solid"/>
            <a:tailEnd type="arrow"/>
          </a:ln>
          <a:effectLst/>
        </p:spPr>
      </p:cxnSp>
    </p:spTree>
    <p:custDataLst>
      <p:tags r:id="rId1"/>
    </p:custDataLst>
    <p:extLst>
      <p:ext uri="{BB962C8B-B14F-4D97-AF65-F5344CB8AC3E}">
        <p14:creationId xmlns:p14="http://schemas.microsoft.com/office/powerpoint/2010/main" val="3088400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1678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en-US" sz="1800" b="1" dirty="0">
                <a:solidFill>
                  <a:srgbClr val="084CA1"/>
                </a:solidFill>
                <a:ea typeface="微软雅黑"/>
                <a:cs typeface="+mn-ea"/>
                <a:sym typeface="+mn-lt"/>
              </a:rPr>
              <a:t>识别与客户订立的合同</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7" name="矩形 36"/>
          <p:cNvSpPr/>
          <p:nvPr/>
        </p:nvSpPr>
        <p:spPr>
          <a:xfrm>
            <a:off x="3059832" y="1635646"/>
            <a:ext cx="2749471"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识别与</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客户</a:t>
            </a: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订立的</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合同</a:t>
            </a:r>
            <a:endParaRPr kumimoji="0" lang="zh-CN" altLang="en-US" sz="20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38" name="直接连接符 37"/>
          <p:cNvCxnSpPr/>
          <p:nvPr/>
        </p:nvCxnSpPr>
        <p:spPr>
          <a:xfrm>
            <a:off x="3940308" y="2023586"/>
            <a:ext cx="468624" cy="0"/>
          </a:xfrm>
          <a:prstGeom prst="line">
            <a:avLst/>
          </a:prstGeom>
          <a:noFill/>
          <a:ln w="19050" cap="flat" cmpd="sng" algn="ctr">
            <a:solidFill>
              <a:srgbClr val="C00000"/>
            </a:solidFill>
            <a:prstDash val="solid"/>
          </a:ln>
          <a:effectLst/>
        </p:spPr>
      </p:cxnSp>
      <p:cxnSp>
        <p:nvCxnSpPr>
          <p:cNvPr id="45" name="直接连接符 44"/>
          <p:cNvCxnSpPr/>
          <p:nvPr/>
        </p:nvCxnSpPr>
        <p:spPr>
          <a:xfrm flipV="1">
            <a:off x="4418854" y="2023586"/>
            <a:ext cx="0" cy="1835924"/>
          </a:xfrm>
          <a:prstGeom prst="line">
            <a:avLst/>
          </a:prstGeom>
          <a:noFill/>
          <a:ln w="19050" cap="flat" cmpd="sng" algn="ctr">
            <a:solidFill>
              <a:srgbClr val="C00000"/>
            </a:solidFill>
            <a:prstDash val="dash"/>
          </a:ln>
          <a:effectLst/>
        </p:spPr>
      </p:cxnSp>
      <p:cxnSp>
        <p:nvCxnSpPr>
          <p:cNvPr id="46" name="直接连接符 45"/>
          <p:cNvCxnSpPr/>
          <p:nvPr/>
        </p:nvCxnSpPr>
        <p:spPr>
          <a:xfrm>
            <a:off x="5220072" y="2023586"/>
            <a:ext cx="468624" cy="0"/>
          </a:xfrm>
          <a:prstGeom prst="line">
            <a:avLst/>
          </a:prstGeom>
          <a:noFill/>
          <a:ln w="19050" cap="flat" cmpd="sng" algn="ctr">
            <a:solidFill>
              <a:srgbClr val="C00000"/>
            </a:solidFill>
            <a:prstDash val="solid"/>
          </a:ln>
          <a:effectLst/>
        </p:spPr>
      </p:cxnSp>
      <p:cxnSp>
        <p:nvCxnSpPr>
          <p:cNvPr id="47" name="直接连接符 46"/>
          <p:cNvCxnSpPr/>
          <p:nvPr/>
        </p:nvCxnSpPr>
        <p:spPr>
          <a:xfrm flipV="1">
            <a:off x="5220072" y="2019732"/>
            <a:ext cx="0" cy="1835924"/>
          </a:xfrm>
          <a:prstGeom prst="line">
            <a:avLst/>
          </a:prstGeom>
          <a:noFill/>
          <a:ln w="19050" cap="flat" cmpd="sng" algn="ctr">
            <a:solidFill>
              <a:srgbClr val="C00000"/>
            </a:solidFill>
            <a:prstDash val="dash"/>
          </a:ln>
          <a:effectLst/>
        </p:spPr>
      </p:cxnSp>
      <p:sp>
        <p:nvSpPr>
          <p:cNvPr id="48" name="矩形 47"/>
          <p:cNvSpPr/>
          <p:nvPr/>
        </p:nvSpPr>
        <p:spPr>
          <a:xfrm>
            <a:off x="5220072" y="2405971"/>
            <a:ext cx="3456384" cy="1338828"/>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双方或多方之间订立有法律约束力的权利义务的</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协议</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书面、口头</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其他形式</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9" name="矩形 48"/>
          <p:cNvSpPr/>
          <p:nvPr/>
        </p:nvSpPr>
        <p:spPr>
          <a:xfrm>
            <a:off x="1259632" y="2405971"/>
            <a:ext cx="3159222" cy="1338828"/>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与企业订立合同以向该企业购买其日常活动产出的商品或</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服务并</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支付对价的一方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0" name="TextBox 49"/>
          <p:cNvSpPr txBox="1"/>
          <p:nvPr/>
        </p:nvSpPr>
        <p:spPr>
          <a:xfrm>
            <a:off x="4572000" y="2716633"/>
            <a:ext cx="461665" cy="691856"/>
          </a:xfrm>
          <a:prstGeom prst="rect">
            <a:avLst/>
          </a:prstGeom>
          <a:noFill/>
        </p:spPr>
        <p:txBody>
          <a:bodyPr vert="eaVert"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概  念</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37232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1678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en-US" sz="1800" b="1" dirty="0">
                <a:solidFill>
                  <a:srgbClr val="084CA1"/>
                </a:solidFill>
                <a:ea typeface="微软雅黑"/>
                <a:cs typeface="+mn-ea"/>
                <a:sym typeface="+mn-lt"/>
              </a:rPr>
              <a:t>识别与客户订立的合同</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矩形 15"/>
          <p:cNvSpPr/>
          <p:nvPr/>
        </p:nvSpPr>
        <p:spPr>
          <a:xfrm>
            <a:off x="3059832" y="1206664"/>
            <a:ext cx="2749471"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识别与</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客户</a:t>
            </a: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订立的</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合同</a:t>
            </a:r>
            <a:endParaRPr kumimoji="0" lang="zh-CN" altLang="en-US" sz="20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17" name="直接连接符 16"/>
          <p:cNvCxnSpPr/>
          <p:nvPr/>
        </p:nvCxnSpPr>
        <p:spPr>
          <a:xfrm>
            <a:off x="5220072" y="1594604"/>
            <a:ext cx="468624" cy="0"/>
          </a:xfrm>
          <a:prstGeom prst="line">
            <a:avLst/>
          </a:prstGeom>
          <a:noFill/>
          <a:ln w="19050" cap="flat" cmpd="sng" algn="ctr">
            <a:solidFill>
              <a:srgbClr val="C00000"/>
            </a:solidFill>
            <a:prstDash val="solid"/>
          </a:ln>
          <a:effectLst/>
        </p:spPr>
      </p:cxnSp>
      <p:sp>
        <p:nvSpPr>
          <p:cNvPr id="18" name="矩形 17"/>
          <p:cNvSpPr/>
          <p:nvPr/>
        </p:nvSpPr>
        <p:spPr>
          <a:xfrm>
            <a:off x="805460" y="2104583"/>
            <a:ext cx="7150916" cy="2169825"/>
          </a:xfrm>
          <a:prstGeom prst="rect">
            <a:avLst/>
          </a:prstGeom>
          <a:ln w="19050">
            <a:solidFill>
              <a:srgbClr val="C00000"/>
            </a:solidFill>
            <a:prstDash val="dash"/>
          </a:ln>
        </p:spPr>
        <p:txBody>
          <a:bodyPr wrap="square">
            <a:spAutoFit/>
          </a:bodyPr>
          <a:lstStyle/>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合同</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各方已批准该合同并承诺将履行各自</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义务</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该</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合同明确了合同各方与所转让商品或提供</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劳务相关</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的权利和</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义务</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该</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合同有明确的与所转让商品相关的支付</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条款</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该</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合同具有商业</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实质</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因向客户转让商品而有权取得的对价很可能</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收回</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9" name="下箭头 18"/>
          <p:cNvSpPr/>
          <p:nvPr/>
        </p:nvSpPr>
        <p:spPr>
          <a:xfrm>
            <a:off x="5356457" y="1704024"/>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3794428" y="1694585"/>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满足五项条件</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1" name="下箭头 20"/>
          <p:cNvSpPr/>
          <p:nvPr/>
        </p:nvSpPr>
        <p:spPr>
          <a:xfrm flipV="1">
            <a:off x="7164288" y="1704024"/>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TextBox 21"/>
          <p:cNvSpPr txBox="1"/>
          <p:nvPr/>
        </p:nvSpPr>
        <p:spPr>
          <a:xfrm>
            <a:off x="6131135" y="1325253"/>
            <a:ext cx="226215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适用“五步法”模型</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3" name="TextBox 22"/>
          <p:cNvSpPr txBox="1"/>
          <p:nvPr/>
        </p:nvSpPr>
        <p:spPr>
          <a:xfrm>
            <a:off x="3332442" y="1694585"/>
            <a:ext cx="38985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IF</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4" name="TextBox 23"/>
          <p:cNvSpPr txBox="1"/>
          <p:nvPr/>
        </p:nvSpPr>
        <p:spPr>
          <a:xfrm>
            <a:off x="816833" y="2154057"/>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5" name="TextBox 24"/>
          <p:cNvSpPr txBox="1"/>
          <p:nvPr/>
        </p:nvSpPr>
        <p:spPr>
          <a:xfrm>
            <a:off x="816833" y="2569540"/>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6" name="TextBox 25"/>
          <p:cNvSpPr txBox="1"/>
          <p:nvPr/>
        </p:nvSpPr>
        <p:spPr>
          <a:xfrm>
            <a:off x="816833" y="2985023"/>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7" name="TextBox 26"/>
          <p:cNvSpPr txBox="1"/>
          <p:nvPr/>
        </p:nvSpPr>
        <p:spPr>
          <a:xfrm>
            <a:off x="816833" y="3400506"/>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8" name="TextBox 27"/>
          <p:cNvSpPr txBox="1"/>
          <p:nvPr/>
        </p:nvSpPr>
        <p:spPr>
          <a:xfrm>
            <a:off x="816833" y="3815991"/>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Tree>
    <p:custDataLst>
      <p:tags r:id="rId1"/>
    </p:custDataLst>
    <p:extLst>
      <p:ext uri="{BB962C8B-B14F-4D97-AF65-F5344CB8AC3E}">
        <p14:creationId xmlns:p14="http://schemas.microsoft.com/office/powerpoint/2010/main" val="35761538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1678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en-US" sz="1800" b="1" dirty="0">
                <a:solidFill>
                  <a:srgbClr val="084CA1"/>
                </a:solidFill>
                <a:ea typeface="微软雅黑"/>
                <a:cs typeface="+mn-ea"/>
                <a:sym typeface="+mn-lt"/>
              </a:rPr>
              <a:t>识别与客户订立的合同</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3059832" y="1206664"/>
            <a:ext cx="2749471"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识别与</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客户</a:t>
            </a:r>
            <a:r>
              <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订立的</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mn-ea"/>
                <a:sym typeface="+mn-lt"/>
              </a:rPr>
              <a:t>合同</a:t>
            </a:r>
            <a:endParaRPr kumimoji="0" lang="zh-CN" altLang="en-US" sz="20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30" name="直接连接符 29"/>
          <p:cNvCxnSpPr/>
          <p:nvPr/>
        </p:nvCxnSpPr>
        <p:spPr>
          <a:xfrm>
            <a:off x="5220072" y="1594604"/>
            <a:ext cx="468624" cy="0"/>
          </a:xfrm>
          <a:prstGeom prst="line">
            <a:avLst/>
          </a:prstGeom>
          <a:noFill/>
          <a:ln w="19050" cap="flat" cmpd="sng" algn="ctr">
            <a:solidFill>
              <a:srgbClr val="C00000"/>
            </a:solidFill>
            <a:prstDash val="solid"/>
          </a:ln>
          <a:effectLst/>
        </p:spPr>
      </p:cxnSp>
      <p:sp>
        <p:nvSpPr>
          <p:cNvPr id="31" name="下箭头 30"/>
          <p:cNvSpPr/>
          <p:nvPr/>
        </p:nvSpPr>
        <p:spPr>
          <a:xfrm>
            <a:off x="5356566" y="1704024"/>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2" name="TextBox 31"/>
          <p:cNvSpPr txBox="1"/>
          <p:nvPr/>
        </p:nvSpPr>
        <p:spPr>
          <a:xfrm>
            <a:off x="3635896" y="1694585"/>
            <a:ext cx="180049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不</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满足五项条件</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33" name="下箭头 32"/>
          <p:cNvSpPr/>
          <p:nvPr/>
        </p:nvSpPr>
        <p:spPr>
          <a:xfrm rot="16200000" flipV="1">
            <a:off x="2673741" y="3009847"/>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TextBox 33"/>
          <p:cNvSpPr txBox="1"/>
          <p:nvPr/>
        </p:nvSpPr>
        <p:spPr>
          <a:xfrm>
            <a:off x="3169251" y="2129860"/>
            <a:ext cx="4570482" cy="369332"/>
          </a:xfrm>
          <a:prstGeom prst="rect">
            <a:avLst/>
          </a:prstGeom>
          <a:noFill/>
          <a:ln w="19050">
            <a:solidFill>
              <a:srgbClr val="084CA1"/>
            </a:solidFill>
          </a:ln>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是否不再负有向客户转让商品的剩余义务？</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TextBox 36"/>
          <p:cNvSpPr txBox="1"/>
          <p:nvPr/>
        </p:nvSpPr>
        <p:spPr>
          <a:xfrm>
            <a:off x="3332442" y="1694585"/>
            <a:ext cx="38985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IF</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8" name="下箭头 37"/>
          <p:cNvSpPr/>
          <p:nvPr/>
        </p:nvSpPr>
        <p:spPr>
          <a:xfrm>
            <a:off x="5356566" y="2574573"/>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9" name="TextBox 38"/>
          <p:cNvSpPr txBox="1"/>
          <p:nvPr/>
        </p:nvSpPr>
        <p:spPr>
          <a:xfrm>
            <a:off x="3169252" y="3000409"/>
            <a:ext cx="4570480" cy="369332"/>
          </a:xfrm>
          <a:prstGeom prst="rect">
            <a:avLst/>
          </a:prstGeom>
          <a:noFill/>
          <a:ln w="19050">
            <a:solidFill>
              <a:srgbClr val="084CA1"/>
            </a:solidFill>
          </a:ln>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已向</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客户收取的对价是否无需退回？</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40" name="TextBox 39"/>
          <p:cNvSpPr txBox="1"/>
          <p:nvPr/>
        </p:nvSpPr>
        <p:spPr>
          <a:xfrm>
            <a:off x="3169251" y="3870960"/>
            <a:ext cx="4570481" cy="369332"/>
          </a:xfrm>
          <a:prstGeom prst="rect">
            <a:avLst/>
          </a:prstGeom>
          <a:solidFill>
            <a:schemeClr val="accent1">
              <a:lumMod val="40000"/>
              <a:lumOff val="60000"/>
            </a:schemeClr>
          </a:solidFill>
          <a:ln w="19050">
            <a:noFill/>
          </a:ln>
        </p:spPr>
        <p:txBody>
          <a:bodyPr wrap="non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将已收取的对价</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确认为收入</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1" name="下箭头 40"/>
          <p:cNvSpPr/>
          <p:nvPr/>
        </p:nvSpPr>
        <p:spPr>
          <a:xfrm>
            <a:off x="5356566" y="3445122"/>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2" name="TextBox 41"/>
          <p:cNvSpPr txBox="1"/>
          <p:nvPr/>
        </p:nvSpPr>
        <p:spPr>
          <a:xfrm>
            <a:off x="5552419" y="2553045"/>
            <a:ext cx="60465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YES</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3" name="TextBox 42"/>
          <p:cNvSpPr txBox="1"/>
          <p:nvPr/>
        </p:nvSpPr>
        <p:spPr>
          <a:xfrm>
            <a:off x="5552419" y="3435683"/>
            <a:ext cx="60465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YES</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4" name="TextBox 43"/>
          <p:cNvSpPr txBox="1"/>
          <p:nvPr/>
        </p:nvSpPr>
        <p:spPr>
          <a:xfrm>
            <a:off x="2483768" y="2732997"/>
            <a:ext cx="57579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5" name="下箭头 44"/>
          <p:cNvSpPr/>
          <p:nvPr/>
        </p:nvSpPr>
        <p:spPr>
          <a:xfrm rot="16200000" flipV="1">
            <a:off x="2673741" y="2131586"/>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6" name="TextBox 45"/>
          <p:cNvSpPr txBox="1"/>
          <p:nvPr/>
        </p:nvSpPr>
        <p:spPr>
          <a:xfrm>
            <a:off x="2483768" y="1854736"/>
            <a:ext cx="57579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NO</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7" name="TextBox 46"/>
          <p:cNvSpPr txBox="1"/>
          <p:nvPr/>
        </p:nvSpPr>
        <p:spPr>
          <a:xfrm>
            <a:off x="1331640" y="1880457"/>
            <a:ext cx="1008112" cy="1741097"/>
          </a:xfrm>
          <a:prstGeom prst="rect">
            <a:avLst/>
          </a:prstGeom>
          <a:solidFill>
            <a:schemeClr val="accent1">
              <a:lumMod val="40000"/>
              <a:lumOff val="60000"/>
            </a:schemeClr>
          </a:solidFill>
          <a:ln w="19050">
            <a:noFill/>
          </a:ln>
        </p:spPr>
        <p:txBody>
          <a:bodyPr wrap="square" rtlCol="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将已收取的对价</a:t>
            </a: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确认为负债</a:t>
            </a:r>
            <a:endPar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682412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1678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en-US" sz="1800" b="1" dirty="0">
                <a:solidFill>
                  <a:srgbClr val="084CA1"/>
                </a:solidFill>
                <a:ea typeface="微软雅黑"/>
                <a:cs typeface="+mn-ea"/>
                <a:sym typeface="+mn-lt"/>
              </a:rPr>
              <a:t>识别与客户订立的合同</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矩形 15"/>
          <p:cNvSpPr/>
          <p:nvPr/>
        </p:nvSpPr>
        <p:spPr>
          <a:xfrm>
            <a:off x="4564373" y="1193460"/>
            <a:ext cx="1210588"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effectLst/>
                <a:uLnTx/>
                <a:uFillTx/>
                <a:latin typeface="微软雅黑" pitchFamily="34" charset="-122"/>
                <a:ea typeface="微软雅黑" pitchFamily="34" charset="-122"/>
              </a:rPr>
              <a:t>合同</a:t>
            </a: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合并</a:t>
            </a:r>
            <a:endPar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17" name="直接连接符 16"/>
          <p:cNvCxnSpPr/>
          <p:nvPr/>
        </p:nvCxnSpPr>
        <p:spPr>
          <a:xfrm>
            <a:off x="5220072" y="1594604"/>
            <a:ext cx="468624" cy="0"/>
          </a:xfrm>
          <a:prstGeom prst="line">
            <a:avLst/>
          </a:prstGeom>
          <a:noFill/>
          <a:ln w="19050" cap="flat" cmpd="sng" algn="ctr">
            <a:solidFill>
              <a:srgbClr val="C00000"/>
            </a:solidFill>
            <a:prstDash val="solid"/>
          </a:ln>
          <a:effectLst/>
        </p:spPr>
      </p:cxnSp>
      <p:sp>
        <p:nvSpPr>
          <p:cNvPr id="18" name="矩形 17"/>
          <p:cNvSpPr/>
          <p:nvPr/>
        </p:nvSpPr>
        <p:spPr>
          <a:xfrm>
            <a:off x="788207" y="2242607"/>
            <a:ext cx="7150916" cy="2169825"/>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该</a:t>
            </a:r>
            <a:r>
              <a:rPr lang="zh-CN" altLang="zh-CN" sz="1800" dirty="0">
                <a:latin typeface="微软雅黑" pitchFamily="34" charset="-122"/>
                <a:ea typeface="微软雅黑" pitchFamily="34" charset="-122"/>
              </a:rPr>
              <a:t>两份或多份合同基于同一商业目的而订立并构成一揽子交易。</a:t>
            </a: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该</a:t>
            </a:r>
            <a:r>
              <a:rPr lang="zh-CN" altLang="zh-CN" sz="1800" dirty="0">
                <a:latin typeface="微软雅黑" pitchFamily="34" charset="-122"/>
                <a:ea typeface="微软雅黑" pitchFamily="34" charset="-122"/>
              </a:rPr>
              <a:t>两份或多份合同中的一份合同的对价金额取决于其他合同的定价</a:t>
            </a:r>
            <a:r>
              <a:rPr lang="zh-CN" altLang="zh-CN" sz="1800" dirty="0" smtClean="0">
                <a:latin typeface="微软雅黑" pitchFamily="34" charset="-122"/>
                <a:ea typeface="微软雅黑" pitchFamily="34" charset="-122"/>
              </a:rPr>
              <a:t>或履行情况。</a:t>
            </a:r>
          </a:p>
          <a:p>
            <a:pPr marL="285750" indent="-285750">
              <a:lnSpc>
                <a:spcPct val="150000"/>
              </a:lnSpc>
              <a:buClr>
                <a:srgbClr val="C00000"/>
              </a:buClr>
              <a:buFont typeface="Wingdings" pitchFamily="2" charset="2"/>
              <a:buChar char="p"/>
            </a:pPr>
            <a:r>
              <a:rPr lang="zh-CN" altLang="zh-CN" sz="1800" dirty="0" smtClean="0">
                <a:latin typeface="微软雅黑" pitchFamily="34" charset="-122"/>
                <a:ea typeface="微软雅黑" pitchFamily="34" charset="-122"/>
              </a:rPr>
              <a:t>该两份或多份合同中所承诺的商品（或每份合同中所承诺的部分商品）构成单项履约义务。</a:t>
            </a:r>
            <a:endParaRPr lang="zh-CN" altLang="zh-CN" sz="1800" dirty="0">
              <a:latin typeface="微软雅黑" pitchFamily="34" charset="-122"/>
              <a:ea typeface="微软雅黑" pitchFamily="34" charset="-122"/>
            </a:endParaRPr>
          </a:p>
        </p:txBody>
      </p:sp>
      <p:sp>
        <p:nvSpPr>
          <p:cNvPr id="19" name="下箭头 18"/>
          <p:cNvSpPr/>
          <p:nvPr/>
        </p:nvSpPr>
        <p:spPr>
          <a:xfrm>
            <a:off x="5288264" y="1670495"/>
            <a:ext cx="332239" cy="450033"/>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1624679" y="1694585"/>
            <a:ext cx="3647152" cy="369332"/>
          </a:xfrm>
          <a:prstGeom prst="rect">
            <a:avLst/>
          </a:prstGeom>
          <a:noFill/>
        </p:spPr>
        <p:txBody>
          <a:bodyPr wrap="none" rtlCol="0">
            <a:spAutoFit/>
          </a:bodyPr>
          <a:lstStyle/>
          <a:p>
            <a:pPr lvl="0" algn="r" defTabSz="914400"/>
            <a:r>
              <a:rPr lang="zh-CN" altLang="zh-CN" sz="1800" dirty="0">
                <a:latin typeface="微软雅黑" pitchFamily="34" charset="-122"/>
                <a:ea typeface="微软雅黑" pitchFamily="34" charset="-122"/>
              </a:rPr>
              <a:t>同一</a:t>
            </a:r>
            <a:r>
              <a:rPr lang="zh-CN" altLang="zh-CN" sz="1800" dirty="0" smtClean="0">
                <a:latin typeface="微软雅黑" pitchFamily="34" charset="-122"/>
                <a:ea typeface="微软雅黑" pitchFamily="34" charset="-122"/>
              </a:rPr>
              <a:t>客户</a:t>
            </a:r>
            <a:r>
              <a:rPr lang="zh-CN" altLang="zh-CN" sz="1800" dirty="0">
                <a:latin typeface="微软雅黑" pitchFamily="34" charset="-122"/>
                <a:ea typeface="微软雅黑" pitchFamily="34" charset="-122"/>
              </a:rPr>
              <a:t>同时</a:t>
            </a:r>
            <a:r>
              <a:rPr lang="zh-CN" altLang="zh-CN" sz="1800" dirty="0" smtClean="0">
                <a:latin typeface="微软雅黑" pitchFamily="34" charset="-122"/>
                <a:ea typeface="微软雅黑" pitchFamily="34" charset="-122"/>
              </a:rPr>
              <a:t>订立</a:t>
            </a:r>
            <a:r>
              <a:rPr lang="zh-CN" altLang="zh-CN" sz="1800" dirty="0">
                <a:latin typeface="微软雅黑" pitchFamily="34" charset="-122"/>
                <a:ea typeface="微软雅黑" pitchFamily="34" charset="-122"/>
              </a:rPr>
              <a:t>两份或多份合同</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4" name="TextBox 23"/>
          <p:cNvSpPr txBox="1"/>
          <p:nvPr/>
        </p:nvSpPr>
        <p:spPr>
          <a:xfrm>
            <a:off x="816833" y="2292081"/>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5" name="TextBox 24"/>
          <p:cNvSpPr txBox="1"/>
          <p:nvPr/>
        </p:nvSpPr>
        <p:spPr>
          <a:xfrm>
            <a:off x="816833" y="2707564"/>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7" name="TextBox 26"/>
          <p:cNvSpPr txBox="1"/>
          <p:nvPr/>
        </p:nvSpPr>
        <p:spPr>
          <a:xfrm>
            <a:off x="816833" y="3538530"/>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Tree>
    <p:custDataLst>
      <p:tags r:id="rId1"/>
    </p:custDataLst>
    <p:extLst>
      <p:ext uri="{BB962C8B-B14F-4D97-AF65-F5344CB8AC3E}">
        <p14:creationId xmlns:p14="http://schemas.microsoft.com/office/powerpoint/2010/main" val="19280982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1678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en-US" sz="1800" b="1" dirty="0">
                <a:solidFill>
                  <a:srgbClr val="084CA1"/>
                </a:solidFill>
                <a:ea typeface="微软雅黑"/>
                <a:cs typeface="+mn-ea"/>
                <a:sym typeface="+mn-lt"/>
              </a:rPr>
              <a:t>识别与客户订立的合同</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矩形 15"/>
          <p:cNvSpPr/>
          <p:nvPr/>
        </p:nvSpPr>
        <p:spPr>
          <a:xfrm>
            <a:off x="4564373" y="846364"/>
            <a:ext cx="1210588" cy="400110"/>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effectLst/>
                <a:uLnTx/>
                <a:uFillTx/>
                <a:latin typeface="微软雅黑" pitchFamily="34" charset="-122"/>
                <a:ea typeface="微软雅黑" pitchFamily="34" charset="-122"/>
              </a:rPr>
              <a:t>合同</a:t>
            </a:r>
            <a:r>
              <a:rPr lang="zh-CN" altLang="en-US" sz="2000" b="1" kern="0" dirty="0">
                <a:solidFill>
                  <a:srgbClr val="C00000"/>
                </a:solidFill>
                <a:latin typeface="微软雅黑" pitchFamily="34" charset="-122"/>
                <a:ea typeface="微软雅黑" pitchFamily="34" charset="-122"/>
              </a:rPr>
              <a:t>变更</a:t>
            </a:r>
            <a:endPar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17" name="直接连接符 16"/>
          <p:cNvCxnSpPr/>
          <p:nvPr/>
        </p:nvCxnSpPr>
        <p:spPr>
          <a:xfrm>
            <a:off x="5220072" y="1202352"/>
            <a:ext cx="468624" cy="0"/>
          </a:xfrm>
          <a:prstGeom prst="line">
            <a:avLst/>
          </a:prstGeom>
          <a:noFill/>
          <a:ln w="19050" cap="flat" cmpd="sng" algn="ctr">
            <a:solidFill>
              <a:srgbClr val="C00000"/>
            </a:solidFill>
            <a:prstDash val="solid"/>
          </a:ln>
          <a:effectLst/>
        </p:spPr>
      </p:cxnSp>
      <p:sp>
        <p:nvSpPr>
          <p:cNvPr id="18" name="矩形 17"/>
          <p:cNvSpPr/>
          <p:nvPr/>
        </p:nvSpPr>
        <p:spPr>
          <a:xfrm>
            <a:off x="839822" y="1695717"/>
            <a:ext cx="8014724" cy="3416320"/>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合同变更增加了可明确区分的商品及合同价款，且新增合同价款反映了新增商品单独售价的，应当将该合同变更部分作为</a:t>
            </a:r>
            <a:r>
              <a:rPr lang="zh-CN" altLang="zh-CN" sz="1800" b="1" dirty="0">
                <a:solidFill>
                  <a:srgbClr val="C00000"/>
                </a:solidFill>
                <a:latin typeface="微软雅黑" pitchFamily="34" charset="-122"/>
                <a:ea typeface="微软雅黑" pitchFamily="34" charset="-122"/>
              </a:rPr>
              <a:t>一份单独的合同</a:t>
            </a:r>
            <a:r>
              <a:rPr lang="zh-CN" altLang="zh-CN" sz="1800" dirty="0">
                <a:latin typeface="微软雅黑" pitchFamily="34" charset="-122"/>
                <a:ea typeface="微软雅黑" pitchFamily="34" charset="-122"/>
              </a:rPr>
              <a:t>进行会计处理。</a:t>
            </a:r>
            <a:endParaRPr lang="en-US" altLang="zh-CN" sz="1800" dirty="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在合同变更日已转让的商品或已提供的服务与未转让的商品或未提供的服务之间可明确区分的，应当视为原合同终止，同时，将原合同未履约部分与合同变更部分</a:t>
            </a:r>
            <a:r>
              <a:rPr lang="zh-CN" altLang="zh-CN" sz="1800" b="1" dirty="0">
                <a:solidFill>
                  <a:srgbClr val="C00000"/>
                </a:solidFill>
                <a:latin typeface="微软雅黑" pitchFamily="34" charset="-122"/>
                <a:ea typeface="微软雅黑" pitchFamily="34" charset="-122"/>
              </a:rPr>
              <a:t>合并为新合同</a:t>
            </a:r>
            <a:r>
              <a:rPr lang="zh-CN" altLang="zh-CN" sz="1800" dirty="0">
                <a:latin typeface="微软雅黑" pitchFamily="34" charset="-122"/>
                <a:ea typeface="微软雅黑" pitchFamily="34" charset="-122"/>
              </a:rPr>
              <a:t>进行会计处理。</a:t>
            </a:r>
          </a:p>
          <a:p>
            <a:pPr marL="285750" indent="-285750">
              <a:lnSpc>
                <a:spcPct val="150000"/>
              </a:lnSpc>
              <a:buClr>
                <a:srgbClr val="C00000"/>
              </a:buClr>
              <a:buFont typeface="Wingdings" pitchFamily="2" charset="2"/>
              <a:buChar char="p"/>
            </a:pPr>
            <a:r>
              <a:rPr lang="zh-CN" altLang="zh-CN" sz="1800" dirty="0">
                <a:latin typeface="微软雅黑" pitchFamily="34" charset="-122"/>
                <a:ea typeface="微软雅黑" pitchFamily="34" charset="-122"/>
              </a:rPr>
              <a:t>在合同变更日已转让的商品与未转让的商品之间不可明确区分的，应当将该合同变更部分</a:t>
            </a:r>
            <a:r>
              <a:rPr lang="zh-CN" altLang="zh-CN" sz="1800" b="1" dirty="0">
                <a:solidFill>
                  <a:srgbClr val="C00000"/>
                </a:solidFill>
                <a:latin typeface="微软雅黑" pitchFamily="34" charset="-122"/>
                <a:ea typeface="微软雅黑" pitchFamily="34" charset="-122"/>
              </a:rPr>
              <a:t>作为原合同的组成部分</a:t>
            </a:r>
            <a:r>
              <a:rPr lang="zh-CN" altLang="zh-CN" sz="1800" dirty="0">
                <a:latin typeface="微软雅黑" pitchFamily="34" charset="-122"/>
                <a:ea typeface="微软雅黑" pitchFamily="34" charset="-122"/>
              </a:rPr>
              <a:t>进行会计处理，由此产生的对已确认收入的影响，应当在合同变更日调整当期收入。</a:t>
            </a:r>
          </a:p>
        </p:txBody>
      </p:sp>
      <p:sp>
        <p:nvSpPr>
          <p:cNvPr id="19" name="下箭头 18"/>
          <p:cNvSpPr/>
          <p:nvPr/>
        </p:nvSpPr>
        <p:spPr>
          <a:xfrm>
            <a:off x="5288264" y="1244376"/>
            <a:ext cx="332239" cy="450033"/>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TextBox 19"/>
          <p:cNvSpPr txBox="1"/>
          <p:nvPr/>
        </p:nvSpPr>
        <p:spPr>
          <a:xfrm>
            <a:off x="3240506" y="1268466"/>
            <a:ext cx="2031325" cy="369332"/>
          </a:xfrm>
          <a:prstGeom prst="rect">
            <a:avLst/>
          </a:prstGeom>
          <a:noFill/>
        </p:spPr>
        <p:txBody>
          <a:bodyPr wrap="none" rtlCol="0">
            <a:spAutoFit/>
          </a:bodyPr>
          <a:lstStyle/>
          <a:p>
            <a:pPr lvl="0" algn="r" defTabSz="914400"/>
            <a:r>
              <a:rPr lang="zh-CN" altLang="zh-CN" sz="1800" dirty="0" smtClean="0">
                <a:latin typeface="微软雅黑" pitchFamily="34" charset="-122"/>
                <a:ea typeface="微软雅黑" pitchFamily="34" charset="-122"/>
              </a:rPr>
              <a:t>原合同</a:t>
            </a:r>
            <a:r>
              <a:rPr lang="zh-CN" altLang="zh-CN" sz="1800" dirty="0">
                <a:latin typeface="微软雅黑" pitchFamily="34" charset="-122"/>
                <a:ea typeface="微软雅黑" pitchFamily="34" charset="-122"/>
              </a:rPr>
              <a:t>范围或价格</a:t>
            </a:r>
            <a:endParaRPr lang="zh-CN" altLang="en-US" sz="1800" dirty="0">
              <a:latin typeface="微软雅黑" pitchFamily="34" charset="-122"/>
              <a:ea typeface="微软雅黑" pitchFamily="34" charset="-122"/>
            </a:endParaRPr>
          </a:p>
        </p:txBody>
      </p:sp>
      <p:sp>
        <p:nvSpPr>
          <p:cNvPr id="21" name="TextBox 20"/>
          <p:cNvSpPr txBox="1"/>
          <p:nvPr/>
        </p:nvSpPr>
        <p:spPr>
          <a:xfrm>
            <a:off x="861989" y="1754666"/>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2" name="TextBox 21"/>
          <p:cNvSpPr txBox="1"/>
          <p:nvPr/>
        </p:nvSpPr>
        <p:spPr>
          <a:xfrm>
            <a:off x="861989" y="2576553"/>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23" name="TextBox 22"/>
          <p:cNvSpPr txBox="1"/>
          <p:nvPr/>
        </p:nvSpPr>
        <p:spPr>
          <a:xfrm>
            <a:off x="861989" y="3825212"/>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Tree>
    <p:custDataLst>
      <p:tags r:id="rId1"/>
    </p:custDataLst>
    <p:extLst>
      <p:ext uri="{BB962C8B-B14F-4D97-AF65-F5344CB8AC3E}">
        <p14:creationId xmlns:p14="http://schemas.microsoft.com/office/powerpoint/2010/main" val="16305111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614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收入的确认和计量</a:t>
            </a:r>
            <a:endParaRPr lang="zh-CN" altLang="en-US" sz="2600" kern="0" dirty="0">
              <a:solidFill>
                <a:srgbClr val="084CA1"/>
              </a:solidFill>
              <a:latin typeface="微软雅黑"/>
              <a:ea typeface="微软雅黑"/>
            </a:endParaRPr>
          </a:p>
        </p:txBody>
      </p:sp>
      <p:sp>
        <p:nvSpPr>
          <p:cNvPr id="35" name="矩形 34"/>
          <p:cNvSpPr/>
          <p:nvPr/>
        </p:nvSpPr>
        <p:spPr>
          <a:xfrm>
            <a:off x="1515848" y="649144"/>
            <a:ext cx="363275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识别合同中的单项履约义务</a:t>
            </a:r>
          </a:p>
        </p:txBody>
      </p:sp>
      <p:sp>
        <p:nvSpPr>
          <p:cNvPr id="36"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2940784" y="1563638"/>
            <a:ext cx="3262432" cy="400110"/>
          </a:xfrm>
          <a:prstGeom prst="rect">
            <a:avLst/>
          </a:prstGeom>
        </p:spPr>
        <p:txBody>
          <a:bodyPr wrap="none">
            <a:spAutoFit/>
          </a:bodyPr>
          <a:lstStyle/>
          <a:p>
            <a:r>
              <a:rPr lang="zh-CN" altLang="en-US" sz="2000" dirty="0">
                <a:latin typeface="微软雅黑" pitchFamily="34" charset="-122"/>
                <a:ea typeface="微软雅黑" pitchFamily="34" charset="-122"/>
                <a:cs typeface="+mn-ea"/>
                <a:sym typeface="+mn-lt"/>
              </a:rPr>
              <a:t>识别合同中的</a:t>
            </a:r>
            <a:r>
              <a:rPr lang="zh-CN" altLang="en-US" sz="2000" b="1" dirty="0">
                <a:solidFill>
                  <a:srgbClr val="C00000"/>
                </a:solidFill>
                <a:latin typeface="微软雅黑" pitchFamily="34" charset="-122"/>
                <a:ea typeface="微软雅黑" pitchFamily="34" charset="-122"/>
                <a:cs typeface="+mn-ea"/>
                <a:sym typeface="+mn-lt"/>
              </a:rPr>
              <a:t>单项履约义务</a:t>
            </a:r>
          </a:p>
        </p:txBody>
      </p:sp>
      <p:sp>
        <p:nvSpPr>
          <p:cNvPr id="26" name="矩形 25"/>
          <p:cNvSpPr/>
          <p:nvPr/>
        </p:nvSpPr>
        <p:spPr>
          <a:xfrm>
            <a:off x="877016" y="2389011"/>
            <a:ext cx="5111946" cy="369332"/>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1.</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合同</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中企业向客户转让</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可明确区分商品</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承诺</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27" name="直接连接符 26"/>
          <p:cNvCxnSpPr/>
          <p:nvPr/>
        </p:nvCxnSpPr>
        <p:spPr>
          <a:xfrm flipV="1">
            <a:off x="4572000" y="1995686"/>
            <a:ext cx="1440160" cy="3854"/>
          </a:xfrm>
          <a:prstGeom prst="line">
            <a:avLst/>
          </a:prstGeom>
          <a:noFill/>
          <a:ln w="19050" cap="flat" cmpd="sng" algn="ctr">
            <a:solidFill>
              <a:srgbClr val="C00000"/>
            </a:solidFill>
            <a:prstDash val="solid"/>
          </a:ln>
          <a:effectLst/>
        </p:spPr>
      </p:cxnSp>
      <p:cxnSp>
        <p:nvCxnSpPr>
          <p:cNvPr id="28" name="直接连接符 27"/>
          <p:cNvCxnSpPr/>
          <p:nvPr/>
        </p:nvCxnSpPr>
        <p:spPr>
          <a:xfrm flipV="1">
            <a:off x="6011540" y="1999540"/>
            <a:ext cx="1" cy="1148274"/>
          </a:xfrm>
          <a:prstGeom prst="line">
            <a:avLst/>
          </a:prstGeom>
          <a:noFill/>
          <a:ln w="19050" cap="flat" cmpd="sng" algn="ctr">
            <a:solidFill>
              <a:srgbClr val="C00000"/>
            </a:solidFill>
            <a:prstDash val="dash"/>
          </a:ln>
          <a:effectLst/>
        </p:spPr>
      </p:cxnSp>
      <p:sp>
        <p:nvSpPr>
          <p:cNvPr id="48" name="下箭头 47"/>
          <p:cNvSpPr/>
          <p:nvPr/>
        </p:nvSpPr>
        <p:spPr>
          <a:xfrm>
            <a:off x="4238143" y="2941229"/>
            <a:ext cx="195853"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49" name="TextBox 48"/>
          <p:cNvSpPr txBox="1"/>
          <p:nvPr/>
        </p:nvSpPr>
        <p:spPr>
          <a:xfrm>
            <a:off x="2676114" y="2931790"/>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满足两项条件</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nvGrpSpPr>
          <p:cNvPr id="50" name="组合 49"/>
          <p:cNvGrpSpPr/>
          <p:nvPr/>
        </p:nvGrpSpPr>
        <p:grpSpPr>
          <a:xfrm>
            <a:off x="1175818" y="3448620"/>
            <a:ext cx="7572646" cy="923330"/>
            <a:chOff x="1175818" y="3075806"/>
            <a:chExt cx="7572646" cy="923330"/>
          </a:xfrm>
        </p:grpSpPr>
        <p:sp>
          <p:nvSpPr>
            <p:cNvPr id="51" name="矩形 50"/>
            <p:cNvSpPr/>
            <p:nvPr/>
          </p:nvSpPr>
          <p:spPr>
            <a:xfrm>
              <a:off x="1175818" y="3075806"/>
              <a:ext cx="7572646" cy="923330"/>
            </a:xfrm>
            <a:prstGeom prst="rect">
              <a:avLst/>
            </a:prstGeom>
            <a:ln w="19050">
              <a:solidFill>
                <a:srgbClr val="C00000"/>
              </a:solidFill>
              <a:prstDash val="dash"/>
            </a:ln>
          </p:spPr>
          <p:txBody>
            <a:bodyPr wrap="square">
              <a:spAutoFit/>
            </a:bodyPr>
            <a:lstStyle/>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客户能够从该商品本身或从该商品与其他易于获得资源一起使用中受益</a:t>
              </a:r>
              <a:endPar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p"/>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企业向客户转让该商品的承诺</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与合同中其他承诺可单独区分</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52" name="TextBox 51"/>
            <p:cNvSpPr txBox="1"/>
            <p:nvPr/>
          </p:nvSpPr>
          <p:spPr>
            <a:xfrm>
              <a:off x="1187624" y="3138522"/>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sp>
          <p:nvSpPr>
            <p:cNvPr id="53" name="TextBox 52"/>
            <p:cNvSpPr txBox="1"/>
            <p:nvPr/>
          </p:nvSpPr>
          <p:spPr>
            <a:xfrm>
              <a:off x="1175818" y="3537471"/>
              <a:ext cx="34657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p>
          </p:txBody>
        </p:sp>
      </p:grpSp>
      <p:sp>
        <p:nvSpPr>
          <p:cNvPr id="54" name="下箭头 53"/>
          <p:cNvSpPr/>
          <p:nvPr/>
        </p:nvSpPr>
        <p:spPr>
          <a:xfrm rot="16200000">
            <a:off x="6382858" y="1588466"/>
            <a:ext cx="185124" cy="350455"/>
          </a:xfrm>
          <a:prstGeom prst="downArrow">
            <a:avLst/>
          </a:prstGeom>
          <a:solidFill>
            <a:srgbClr val="FFC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55" name="TextBox 54"/>
          <p:cNvSpPr txBox="1"/>
          <p:nvPr/>
        </p:nvSpPr>
        <p:spPr>
          <a:xfrm>
            <a:off x="6804248" y="1579027"/>
            <a:ext cx="1569660"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分别确认收入</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56" name="矩形 55"/>
          <p:cNvSpPr/>
          <p:nvPr/>
        </p:nvSpPr>
        <p:spPr>
          <a:xfrm>
            <a:off x="6057316" y="2112012"/>
            <a:ext cx="2510755" cy="923330"/>
          </a:xfrm>
          <a:prstGeom prst="rect">
            <a:avLst/>
          </a:prstGeom>
          <a:solidFill>
            <a:schemeClr val="accent1">
              <a:lumMod val="40000"/>
              <a:lumOff val="60000"/>
            </a:schemeClr>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2.</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转让</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一系列实质相同且转让模式相同的、可明确区分商品的承诺</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93753775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7037</TotalTime>
  <Words>2137</Words>
  <Application>Microsoft Office PowerPoint</Application>
  <PresentationFormat>全屏显示(16:9)</PresentationFormat>
  <Paragraphs>321</Paragraphs>
  <Slides>26</Slides>
  <Notes>1</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515</cp:revision>
  <dcterms:created xsi:type="dcterms:W3CDTF">2018-01-31T05:19:00Z</dcterms:created>
  <dcterms:modified xsi:type="dcterms:W3CDTF">2018-08-23T05:56:33Z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