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2632694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3314697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29616283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916430" y="482600"/>
            <a:ext cx="8559165"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723265" y="1646555"/>
            <a:ext cx="10699115" cy="473519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84080" y="64617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userDrawn="1"/>
        </p:nvPicPr>
        <p:blipFill>
          <a:blip r:embed="rId3"/>
          <a:stretch>
            <a:fillRect/>
          </a:stretch>
        </p:blipFill>
        <p:spPr>
          <a:xfrm>
            <a:off x="0" y="-1905"/>
            <a:ext cx="1640205" cy="1370965"/>
          </a:xfrm>
          <a:prstGeom prst="rect">
            <a:avLst/>
          </a:prstGeom>
        </p:spPr>
      </p:pic>
    </p:spTree>
    <p:extLst>
      <p:ext uri="{BB962C8B-B14F-4D97-AF65-F5344CB8AC3E}">
        <p14:creationId xmlns:p14="http://schemas.microsoft.com/office/powerpoint/2010/main" val="217651201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789363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696129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2611621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2705874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3037013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3887404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3020000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8BC9E0A-969E-457E-97CE-FE5BF1E68265}"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3400161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BC9E0A-969E-457E-97CE-FE5BF1E68265}" type="datetimeFigureOut">
              <a:rPr lang="zh-CN" altLang="en-US" smtClean="0"/>
              <a:t>2021/7/11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08B62B-50B6-4564-88A0-5B7FEF24B86D}" type="slidenum">
              <a:rPr lang="zh-CN" altLang="en-US" smtClean="0"/>
              <a:t>‹#›</a:t>
            </a:fld>
            <a:endParaRPr lang="zh-CN" altLang="en-US"/>
          </a:p>
        </p:txBody>
      </p:sp>
    </p:spTree>
    <p:extLst>
      <p:ext uri="{BB962C8B-B14F-4D97-AF65-F5344CB8AC3E}">
        <p14:creationId xmlns:p14="http://schemas.microsoft.com/office/powerpoint/2010/main" val="1751009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16" y="274638"/>
            <a:ext cx="10973087"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0844597"/>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2"/>
          <p:cNvPicPr>
            <a:picLocks noGrp="1" noChangeAspect="1"/>
          </p:cNvPicPr>
          <p:nvPr>
            <p:ph idx="1"/>
          </p:nvPr>
        </p:nvPicPr>
        <p:blipFill>
          <a:blip r:embed="rId2"/>
          <a:stretch>
            <a:fillRect/>
          </a:stretch>
        </p:blipFill>
        <p:spPr>
          <a:xfrm>
            <a:off x="0" y="0"/>
            <a:ext cx="12192000" cy="6861175"/>
          </a:xfrm>
          <a:prstGeom prst="rect">
            <a:avLst/>
          </a:prstGeom>
        </p:spPr>
      </p:pic>
      <p:sp>
        <p:nvSpPr>
          <p:cNvPr id="2" name="矩形 1"/>
          <p:cNvSpPr/>
          <p:nvPr/>
        </p:nvSpPr>
        <p:spPr>
          <a:xfrm>
            <a:off x="2978273" y="2933908"/>
            <a:ext cx="5213448" cy="707886"/>
          </a:xfrm>
          <a:prstGeom prst="rect">
            <a:avLst/>
          </a:prstGeom>
        </p:spPr>
        <p:txBody>
          <a:bodyPr wrap="square">
            <a:spAutoFit/>
          </a:bodyPr>
          <a:lstStyle/>
          <a:p>
            <a:r>
              <a:rPr lang="zh-CN" altLang="zh-CN" sz="4000" b="1" dirty="0">
                <a:solidFill>
                  <a:prstClr val="black"/>
                </a:solidFill>
              </a:rPr>
              <a:t>第</a:t>
            </a:r>
            <a:r>
              <a:rPr lang="en-US" altLang="zh-CN" sz="4000" b="1" dirty="0">
                <a:solidFill>
                  <a:prstClr val="black"/>
                </a:solidFill>
              </a:rPr>
              <a:t>2</a:t>
            </a:r>
            <a:r>
              <a:rPr lang="zh-CN" altLang="zh-CN" sz="4000" b="1" dirty="0">
                <a:solidFill>
                  <a:prstClr val="black"/>
                </a:solidFill>
              </a:rPr>
              <a:t>章</a:t>
            </a:r>
            <a:r>
              <a:rPr lang="en-US" altLang="zh-CN" sz="4000" b="1" dirty="0">
                <a:solidFill>
                  <a:prstClr val="black"/>
                </a:solidFill>
              </a:rPr>
              <a:t>  </a:t>
            </a:r>
            <a:r>
              <a:rPr lang="zh-CN" altLang="zh-CN" sz="4000" b="1" dirty="0">
                <a:solidFill>
                  <a:prstClr val="black"/>
                </a:solidFill>
              </a:rPr>
              <a:t>系统管理</a:t>
            </a:r>
          </a:p>
        </p:txBody>
      </p:sp>
    </p:spTree>
    <p:extLst>
      <p:ext uri="{BB962C8B-B14F-4D97-AF65-F5344CB8AC3E}">
        <p14:creationId xmlns:p14="http://schemas.microsoft.com/office/powerpoint/2010/main" val="41852560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2.4</a:t>
            </a:r>
            <a:r>
              <a:rPr lang="zh-CN" altLang="zh-CN" dirty="0"/>
              <a:t>　账套管理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2.4.1</a:t>
            </a:r>
            <a:r>
              <a:rPr lang="zh-CN" altLang="zh-CN" sz="2600" b="1" dirty="0">
                <a:latin typeface="黑体" panose="02010609060101010101" pitchFamily="49" charset="-122"/>
                <a:ea typeface="黑体" panose="02010609060101010101" pitchFamily="49" charset="-122"/>
              </a:rPr>
              <a:t>　账套修改</a:t>
            </a:r>
          </a:p>
          <a:p>
            <a:r>
              <a:rPr lang="zh-CN" altLang="zh-CN" dirty="0"/>
              <a:t>系统管理员建立账套时设定了账套主管</a:t>
            </a:r>
            <a:r>
              <a:rPr lang="en-US" altLang="zh-CN" dirty="0"/>
              <a:t>,</a:t>
            </a:r>
            <a:r>
              <a:rPr lang="zh-CN" altLang="zh-CN" dirty="0"/>
              <a:t>账套主管可以在未使用相关信息的前提下</a:t>
            </a:r>
            <a:r>
              <a:rPr lang="en-US" altLang="zh-CN" dirty="0"/>
              <a:t>,</a:t>
            </a:r>
            <a:r>
              <a:rPr lang="zh-CN" altLang="zh-CN" dirty="0"/>
              <a:t>对某些账套信息进行修改。</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2.4.2</a:t>
            </a:r>
            <a:r>
              <a:rPr lang="zh-CN" altLang="zh-CN" sz="2600" b="1" dirty="0">
                <a:latin typeface="黑体" panose="02010609060101010101" pitchFamily="49" charset="-122"/>
                <a:ea typeface="黑体" panose="02010609060101010101" pitchFamily="49" charset="-122"/>
              </a:rPr>
              <a:t>　账套输出</a:t>
            </a:r>
          </a:p>
          <a:p>
            <a:r>
              <a:rPr lang="zh-CN" altLang="zh-CN" dirty="0"/>
              <a:t>账套输出功能是指将所选的账套数据进行备份输出。对于企业系统管理员来讲</a:t>
            </a:r>
            <a:r>
              <a:rPr lang="en-US" altLang="zh-CN" dirty="0"/>
              <a:t>,</a:t>
            </a:r>
            <a:r>
              <a:rPr lang="zh-CN" altLang="zh-CN" dirty="0"/>
              <a:t>定时地将企业数据备份出来存储到不同的介质上</a:t>
            </a:r>
            <a:r>
              <a:rPr lang="en-US" altLang="zh-CN" dirty="0"/>
              <a:t>(</a:t>
            </a:r>
            <a:r>
              <a:rPr lang="zh-CN" altLang="zh-CN" dirty="0"/>
              <a:t>如常见的硬盘、光盘、网络磁盘等</a:t>
            </a:r>
            <a:r>
              <a:rPr lang="en-US" altLang="zh-CN" dirty="0"/>
              <a:t>),</a:t>
            </a:r>
            <a:r>
              <a:rPr lang="zh-CN" altLang="zh-CN" dirty="0"/>
              <a:t>对数据的安全性是非常重要的</a:t>
            </a:r>
            <a:r>
              <a:rPr lang="en-US" altLang="zh-CN" dirty="0"/>
              <a:t>,</a:t>
            </a:r>
            <a:r>
              <a:rPr lang="zh-CN" altLang="zh-CN" dirty="0"/>
              <a:t>只有系统管理员</a:t>
            </a:r>
            <a:r>
              <a:rPr lang="en-US" altLang="zh-CN" dirty="0"/>
              <a:t>(Admin)</a:t>
            </a:r>
            <a:r>
              <a:rPr lang="zh-CN" altLang="zh-CN" dirty="0"/>
              <a:t>才有权限进行账套输出。</a:t>
            </a:r>
          </a:p>
          <a:p>
            <a:endParaRPr lang="zh-CN" altLang="en-US" dirty="0"/>
          </a:p>
        </p:txBody>
      </p:sp>
    </p:spTree>
    <p:extLst>
      <p:ext uri="{BB962C8B-B14F-4D97-AF65-F5344CB8AC3E}">
        <p14:creationId xmlns:p14="http://schemas.microsoft.com/office/powerpoint/2010/main" val="343141653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2.4</a:t>
            </a:r>
            <a:r>
              <a:rPr lang="zh-CN" altLang="zh-CN" dirty="0"/>
              <a:t>　账套管理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2.4.3</a:t>
            </a:r>
            <a:r>
              <a:rPr lang="zh-CN" altLang="zh-CN" sz="2600" b="1" dirty="0">
                <a:latin typeface="黑体" panose="02010609060101010101" pitchFamily="49" charset="-122"/>
                <a:ea typeface="黑体" panose="02010609060101010101" pitchFamily="49" charset="-122"/>
              </a:rPr>
              <a:t>　账套引入</a:t>
            </a:r>
          </a:p>
          <a:p>
            <a:r>
              <a:rPr lang="zh-CN" altLang="zh-CN" dirty="0"/>
              <a:t>账套引入功能是指将系统外某账套数据引入本系统。例如</a:t>
            </a:r>
            <a:r>
              <a:rPr lang="en-US" altLang="zh-CN" dirty="0"/>
              <a:t>,</a:t>
            </a:r>
            <a:r>
              <a:rPr lang="zh-CN" altLang="zh-CN" dirty="0"/>
              <a:t>当账套数据遭到破坏时</a:t>
            </a:r>
            <a:r>
              <a:rPr lang="en-US" altLang="zh-CN" dirty="0"/>
              <a:t>,</a:t>
            </a:r>
            <a:r>
              <a:rPr lang="zh-CN" altLang="zh-CN" dirty="0"/>
              <a:t>将最近复制的账套数据引入本账套</a:t>
            </a:r>
            <a:r>
              <a:rPr lang="en-US" altLang="zh-CN" dirty="0"/>
              <a:t>,</a:t>
            </a:r>
            <a:r>
              <a:rPr lang="zh-CN" altLang="zh-CN" dirty="0"/>
              <a:t>就能够继续做账务处理</a:t>
            </a:r>
            <a:r>
              <a:rPr lang="en-US" altLang="zh-CN" dirty="0"/>
              <a:t>,</a:t>
            </a:r>
            <a:r>
              <a:rPr lang="zh-CN" altLang="zh-CN" dirty="0"/>
              <a:t>只有系统管理员</a:t>
            </a:r>
            <a:r>
              <a:rPr lang="en-US" altLang="zh-CN" dirty="0"/>
              <a:t>(Admin)</a:t>
            </a:r>
            <a:r>
              <a:rPr lang="zh-CN" altLang="zh-CN" dirty="0"/>
              <a:t>才有权限进行账套引入。</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2.4.4</a:t>
            </a:r>
            <a:r>
              <a:rPr lang="zh-CN" altLang="zh-CN" sz="2600" b="1" dirty="0">
                <a:latin typeface="黑体" panose="02010609060101010101" pitchFamily="49" charset="-122"/>
                <a:ea typeface="黑体" panose="02010609060101010101" pitchFamily="49" charset="-122"/>
              </a:rPr>
              <a:t>　账套删除</a:t>
            </a:r>
          </a:p>
          <a:p>
            <a:r>
              <a:rPr lang="zh-CN" altLang="zh-CN" dirty="0"/>
              <a:t>账套删除是指一次性将该账套下的所有数据彻底删除。账套删除和账套输出备份的操作基本一样</a:t>
            </a:r>
            <a:r>
              <a:rPr lang="en-US" altLang="zh-CN" dirty="0"/>
              <a:t>,</a:t>
            </a:r>
            <a:r>
              <a:rPr lang="zh-CN" altLang="zh-CN" dirty="0"/>
              <a:t>区别只是在输出选择界面选中删除操作和完成备份后的删除确认。只有系统</a:t>
            </a:r>
            <a:r>
              <a:rPr lang="zh-CN" altLang="zh-CN" dirty="0" smtClean="0"/>
              <a:t>管理员</a:t>
            </a:r>
            <a:r>
              <a:rPr lang="en-US" altLang="zh-CN" dirty="0" smtClean="0"/>
              <a:t>(</a:t>
            </a:r>
            <a:r>
              <a:rPr lang="en-US" altLang="zh-CN" dirty="0"/>
              <a:t>Admin)</a:t>
            </a:r>
            <a:r>
              <a:rPr lang="zh-CN" altLang="zh-CN" dirty="0"/>
              <a:t>才有权限进行账套删除。</a:t>
            </a:r>
          </a:p>
          <a:p>
            <a:endParaRPr lang="zh-CN" altLang="en-US" dirty="0"/>
          </a:p>
        </p:txBody>
      </p:sp>
    </p:spTree>
    <p:extLst>
      <p:ext uri="{BB962C8B-B14F-4D97-AF65-F5344CB8AC3E}">
        <p14:creationId xmlns:p14="http://schemas.microsoft.com/office/powerpoint/2010/main" val="399046105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a:t>
            </a:r>
            <a:r>
              <a:rPr lang="zh-CN" altLang="zh-CN" dirty="0"/>
              <a:t>　系统安全管理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2.5.1</a:t>
            </a:r>
            <a:r>
              <a:rPr lang="zh-CN" altLang="zh-CN" sz="2600" b="1" dirty="0">
                <a:latin typeface="黑体" panose="02010609060101010101" pitchFamily="49" charset="-122"/>
                <a:ea typeface="黑体" panose="02010609060101010101" pitchFamily="49" charset="-122"/>
              </a:rPr>
              <a:t>　设置自动备份计划</a:t>
            </a:r>
          </a:p>
          <a:p>
            <a:r>
              <a:rPr lang="zh-CN" altLang="zh-CN" dirty="0"/>
              <a:t>设置自动备份计划</a:t>
            </a:r>
            <a:r>
              <a:rPr lang="en-US" altLang="zh-CN" dirty="0"/>
              <a:t>,</a:t>
            </a:r>
            <a:r>
              <a:rPr lang="zh-CN" altLang="zh-CN" dirty="0"/>
              <a:t>是自动定时对设置好的账套进行输出</a:t>
            </a:r>
            <a:r>
              <a:rPr lang="en-US" altLang="zh-CN" dirty="0"/>
              <a:t>(</a:t>
            </a:r>
            <a:r>
              <a:rPr lang="zh-CN" altLang="zh-CN" dirty="0"/>
              <a:t>备份</a:t>
            </a:r>
            <a:r>
              <a:rPr lang="en-US" altLang="zh-CN" dirty="0"/>
              <a:t>)</a:t>
            </a:r>
            <a:r>
              <a:rPr lang="zh-CN" altLang="zh-CN" dirty="0"/>
              <a:t>。设置备份计划的优势在于可以定时、自动输出多个账套</a:t>
            </a:r>
            <a:r>
              <a:rPr lang="en-US" altLang="zh-CN" dirty="0"/>
              <a:t>,</a:t>
            </a:r>
            <a:r>
              <a:rPr lang="zh-CN" altLang="zh-CN" dirty="0"/>
              <a:t>在很大程度上减轻了系统管理员的工作量</a:t>
            </a:r>
            <a:r>
              <a:rPr lang="en-US" altLang="zh-CN" dirty="0"/>
              <a:t>,</a:t>
            </a:r>
            <a:r>
              <a:rPr lang="zh-CN" altLang="zh-CN" dirty="0"/>
              <a:t>同时可以更好地保障系统的安全性。</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2.5.2</a:t>
            </a:r>
            <a:r>
              <a:rPr lang="zh-CN" altLang="zh-CN" sz="2600" b="1" dirty="0">
                <a:latin typeface="黑体" panose="02010609060101010101" pitchFamily="49" charset="-122"/>
                <a:ea typeface="黑体" panose="02010609060101010101" pitchFamily="49" charset="-122"/>
              </a:rPr>
              <a:t>　升级数据</a:t>
            </a:r>
          </a:p>
          <a:p>
            <a:r>
              <a:rPr lang="zh-CN" altLang="zh-CN" dirty="0"/>
              <a:t>任何一个应用系统的功能拓展和完善都是无止境的。随着信息技术的不断发展</a:t>
            </a:r>
            <a:r>
              <a:rPr lang="en-US" altLang="zh-CN" dirty="0"/>
              <a:t>,</a:t>
            </a:r>
            <a:r>
              <a:rPr lang="zh-CN" altLang="zh-CN" dirty="0"/>
              <a:t>应用系统的开发不断融入新的技术和更为先进的管理理念</a:t>
            </a:r>
            <a:r>
              <a:rPr lang="en-US" altLang="zh-CN" dirty="0"/>
              <a:t>,</a:t>
            </a:r>
            <a:r>
              <a:rPr lang="zh-CN" altLang="zh-CN" dirty="0"/>
              <a:t>这样就存在需要不断地对老系统的数据进行更新的问题。为保证客户数据的一致性和可追溯性</a:t>
            </a:r>
            <a:r>
              <a:rPr lang="en-US" altLang="zh-CN" dirty="0"/>
              <a:t>,</a:t>
            </a:r>
            <a:r>
              <a:rPr lang="zh-CN" altLang="zh-CN" dirty="0"/>
              <a:t>用友</a:t>
            </a:r>
            <a:r>
              <a:rPr lang="en-US" altLang="zh-CN" dirty="0"/>
              <a:t>ERP􀆼U8V10.1</a:t>
            </a:r>
            <a:r>
              <a:rPr lang="zh-CN" altLang="zh-CN" dirty="0"/>
              <a:t>应用系统在系统管理中提供了升级工具</a:t>
            </a:r>
            <a:r>
              <a:rPr lang="en-US" altLang="zh-CN" dirty="0"/>
              <a:t>,</a:t>
            </a:r>
            <a:r>
              <a:rPr lang="zh-CN" altLang="zh-CN" dirty="0"/>
              <a:t>可以使用此功能一次性地将数据升级到新产品中。在升级之前</a:t>
            </a:r>
            <a:r>
              <a:rPr lang="en-US" altLang="zh-CN" dirty="0"/>
              <a:t>,</a:t>
            </a:r>
            <a:r>
              <a:rPr lang="zh-CN" altLang="zh-CN" dirty="0"/>
              <a:t>一定要将原有数据进行备份</a:t>
            </a:r>
            <a:r>
              <a:rPr lang="en-US" altLang="zh-CN" dirty="0"/>
              <a:t>,</a:t>
            </a:r>
            <a:r>
              <a:rPr lang="zh-CN" altLang="zh-CN" dirty="0"/>
              <a:t>并在用友</a:t>
            </a:r>
            <a:r>
              <a:rPr lang="en-US" altLang="zh-CN" dirty="0"/>
              <a:t>ERP􀆼U8V10.1</a:t>
            </a:r>
            <a:r>
              <a:rPr lang="zh-CN" altLang="zh-CN" dirty="0"/>
              <a:t>中建立基本设置参数与以前版本一致的账套。</a:t>
            </a:r>
          </a:p>
          <a:p>
            <a:endParaRPr lang="zh-CN" altLang="en-US" dirty="0"/>
          </a:p>
        </p:txBody>
      </p:sp>
    </p:spTree>
    <p:extLst>
      <p:ext uri="{BB962C8B-B14F-4D97-AF65-F5344CB8AC3E}">
        <p14:creationId xmlns:p14="http://schemas.microsoft.com/office/powerpoint/2010/main" val="1334570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a:t>
            </a:r>
            <a:r>
              <a:rPr lang="zh-CN" altLang="zh-CN" dirty="0"/>
              <a:t>　系统安全管理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2.5.3</a:t>
            </a:r>
            <a:r>
              <a:rPr lang="zh-CN" altLang="zh-CN" sz="2600" b="1" dirty="0">
                <a:latin typeface="黑体" panose="02010609060101010101" pitchFamily="49" charset="-122"/>
                <a:ea typeface="黑体" panose="02010609060101010101" pitchFamily="49" charset="-122"/>
              </a:rPr>
              <a:t>　清除系统运行异常</a:t>
            </a:r>
          </a:p>
          <a:p>
            <a:r>
              <a:rPr lang="zh-CN" altLang="zh-CN" dirty="0"/>
              <a:t>在系统运行过程中</a:t>
            </a:r>
            <a:r>
              <a:rPr lang="en-US" altLang="zh-CN" dirty="0"/>
              <a:t>,</a:t>
            </a:r>
            <a:r>
              <a:rPr lang="zh-CN" altLang="zh-CN" dirty="0"/>
              <a:t>由于死机、网络阻断等都有可能造成系统异常</a:t>
            </a:r>
            <a:r>
              <a:rPr lang="en-US" altLang="zh-CN" dirty="0"/>
              <a:t>,</a:t>
            </a:r>
            <a:r>
              <a:rPr lang="zh-CN" altLang="zh-CN" dirty="0"/>
              <a:t>针对系统异常</a:t>
            </a:r>
            <a:r>
              <a:rPr lang="en-US" altLang="zh-CN" dirty="0"/>
              <a:t>,</a:t>
            </a:r>
            <a:r>
              <a:rPr lang="zh-CN" altLang="zh-CN" dirty="0"/>
              <a:t>系统管理中提供了“清除单据锁定”和“清除异常任务”两项功能</a:t>
            </a:r>
            <a:r>
              <a:rPr lang="zh-CN" altLang="zh-CN" dirty="0" smtClean="0"/>
              <a:t>。</a:t>
            </a:r>
            <a:endParaRPr lang="en-US" altLang="zh-CN" dirty="0" smtClean="0"/>
          </a:p>
          <a:p>
            <a:endParaRPr lang="zh-CN" altLang="zh-CN" dirty="0"/>
          </a:p>
          <a:p>
            <a:pPr marL="0" indent="0">
              <a:buNone/>
            </a:pPr>
            <a:r>
              <a:rPr lang="en-US" altLang="zh-CN" sz="2600" b="1" dirty="0">
                <a:latin typeface="黑体" panose="02010609060101010101" pitchFamily="49" charset="-122"/>
                <a:ea typeface="黑体" panose="02010609060101010101" pitchFamily="49" charset="-122"/>
              </a:rPr>
              <a:t>2.5.4</a:t>
            </a:r>
            <a:r>
              <a:rPr lang="zh-CN" altLang="zh-CN" sz="2600" b="1" dirty="0">
                <a:latin typeface="黑体" panose="02010609060101010101" pitchFamily="49" charset="-122"/>
                <a:ea typeface="黑体" panose="02010609060101010101" pitchFamily="49" charset="-122"/>
              </a:rPr>
              <a:t>　上机日志</a:t>
            </a:r>
          </a:p>
          <a:p>
            <a:r>
              <a:rPr lang="zh-CN" altLang="zh-CN" dirty="0"/>
              <a:t>为了保证系统的安全运行</a:t>
            </a:r>
            <a:r>
              <a:rPr lang="en-US" altLang="zh-CN" dirty="0"/>
              <a:t>,</a:t>
            </a:r>
            <a:r>
              <a:rPr lang="zh-CN" altLang="zh-CN" dirty="0"/>
              <a:t>系统随时会对各个产品或模块中的每位操作员的上下机时间、操作的具体功能等情况进行登记</a:t>
            </a:r>
            <a:r>
              <a:rPr lang="en-US" altLang="zh-CN" dirty="0"/>
              <a:t>,</a:t>
            </a:r>
            <a:r>
              <a:rPr lang="zh-CN" altLang="zh-CN" dirty="0"/>
              <a:t>形成上机日志</a:t>
            </a:r>
            <a:r>
              <a:rPr lang="en-US" altLang="zh-CN" dirty="0"/>
              <a:t>,</a:t>
            </a:r>
            <a:r>
              <a:rPr lang="zh-CN" altLang="zh-CN" dirty="0"/>
              <a:t>以便使所有的操作都有记录、有迹可循。</a:t>
            </a:r>
          </a:p>
          <a:p>
            <a:endParaRPr lang="zh-CN" altLang="en-US" dirty="0"/>
          </a:p>
        </p:txBody>
      </p:sp>
    </p:spTree>
    <p:extLst>
      <p:ext uri="{BB962C8B-B14F-4D97-AF65-F5344CB8AC3E}">
        <p14:creationId xmlns:p14="http://schemas.microsoft.com/office/powerpoint/2010/main" val="46559690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a:t>
            </a:r>
            <a:r>
              <a:rPr lang="zh-CN" altLang="zh-CN" dirty="0"/>
              <a:t>　年度账管理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2.6.1</a:t>
            </a:r>
            <a:r>
              <a:rPr lang="zh-CN" altLang="zh-CN" sz="2600" b="1" dirty="0">
                <a:latin typeface="黑体" panose="02010609060101010101" pitchFamily="49" charset="-122"/>
                <a:ea typeface="黑体" panose="02010609060101010101" pitchFamily="49" charset="-122"/>
              </a:rPr>
              <a:t>　建立年度账</a:t>
            </a:r>
          </a:p>
          <a:p>
            <a:r>
              <a:rPr lang="zh-CN" altLang="zh-CN" dirty="0"/>
              <a:t>年度账的建立是在已有上年度账套的基础上</a:t>
            </a:r>
            <a:r>
              <a:rPr lang="en-US" altLang="zh-CN" dirty="0"/>
              <a:t>,</a:t>
            </a:r>
            <a:r>
              <a:rPr lang="zh-CN" altLang="zh-CN" dirty="0"/>
              <a:t>通过年度账的建立</a:t>
            </a:r>
            <a:r>
              <a:rPr lang="en-US" altLang="zh-CN" dirty="0"/>
              <a:t>,</a:t>
            </a:r>
            <a:r>
              <a:rPr lang="zh-CN" altLang="zh-CN" dirty="0"/>
              <a:t>在每个会计期间结束时自动将上个年度账的基本档案信息结转到下一年度账中。对于上年余额等信息则需要在年度账结转操作完成后</a:t>
            </a:r>
            <a:r>
              <a:rPr lang="en-US" altLang="zh-CN" dirty="0"/>
              <a:t>,</a:t>
            </a:r>
            <a:r>
              <a:rPr lang="zh-CN" altLang="zh-CN" dirty="0"/>
              <a:t>由上个年度自动转入下一年的新年度账中。</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2.6.2</a:t>
            </a:r>
            <a:r>
              <a:rPr lang="zh-CN" altLang="zh-CN" sz="2600" b="1" dirty="0">
                <a:latin typeface="黑体" panose="02010609060101010101" pitchFamily="49" charset="-122"/>
                <a:ea typeface="黑体" panose="02010609060101010101" pitchFamily="49" charset="-122"/>
              </a:rPr>
              <a:t>　清空年度数据</a:t>
            </a:r>
          </a:p>
          <a:p>
            <a:r>
              <a:rPr lang="zh-CN" altLang="zh-CN" dirty="0"/>
              <a:t>当用户发现某年度账中错误太多</a:t>
            </a:r>
            <a:r>
              <a:rPr lang="en-US" altLang="zh-CN" dirty="0"/>
              <a:t>,</a:t>
            </a:r>
            <a:r>
              <a:rPr lang="zh-CN" altLang="zh-CN" dirty="0"/>
              <a:t>或不希望将上一年度的余额或其他信息全部转入下一年度时</a:t>
            </a:r>
            <a:r>
              <a:rPr lang="en-US" altLang="zh-CN" dirty="0"/>
              <a:t>,</a:t>
            </a:r>
            <a:r>
              <a:rPr lang="zh-CN" altLang="zh-CN" dirty="0"/>
              <a:t>可使用清空年度数据的功能将年度数据清空。“清空”并不是指将年度账的数据全部清空</a:t>
            </a:r>
            <a:r>
              <a:rPr lang="en-US" altLang="zh-CN" dirty="0"/>
              <a:t>,</a:t>
            </a:r>
            <a:r>
              <a:rPr lang="zh-CN" altLang="zh-CN" dirty="0"/>
              <a:t>而是要保留一些信息</a:t>
            </a:r>
            <a:r>
              <a:rPr lang="en-US" altLang="zh-CN" dirty="0"/>
              <a:t>,</a:t>
            </a:r>
            <a:r>
              <a:rPr lang="zh-CN" altLang="zh-CN" dirty="0"/>
              <a:t>主要有基础信息、系统预置的科目报表等。保留这些信息主要是为了方便用户使用清空后的年度账重新做账。在清空年度账数据前一定要先将数据备份到其他存储介质</a:t>
            </a:r>
            <a:r>
              <a:rPr lang="en-US" altLang="zh-CN" dirty="0"/>
              <a:t>,</a:t>
            </a:r>
            <a:r>
              <a:rPr lang="zh-CN" altLang="zh-CN" dirty="0"/>
              <a:t>再进行操作。清空年度账只是清空数据</a:t>
            </a:r>
            <a:r>
              <a:rPr lang="en-US" altLang="zh-CN" dirty="0"/>
              <a:t>,</a:t>
            </a:r>
            <a:r>
              <a:rPr lang="zh-CN" altLang="zh-CN" dirty="0"/>
              <a:t>并不清除基础设置和档案的内容。</a:t>
            </a:r>
          </a:p>
          <a:p>
            <a:endParaRPr lang="zh-CN" altLang="en-US" dirty="0"/>
          </a:p>
        </p:txBody>
      </p:sp>
    </p:spTree>
    <p:extLst>
      <p:ext uri="{BB962C8B-B14F-4D97-AF65-F5344CB8AC3E}">
        <p14:creationId xmlns:p14="http://schemas.microsoft.com/office/powerpoint/2010/main" val="152551490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a:t>
            </a:r>
            <a:r>
              <a:rPr lang="zh-CN" altLang="zh-CN" dirty="0"/>
              <a:t>　年度账管理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2.6.3</a:t>
            </a:r>
            <a:r>
              <a:rPr lang="zh-CN" altLang="zh-CN" sz="2600" b="1" dirty="0">
                <a:latin typeface="黑体" panose="02010609060101010101" pitchFamily="49" charset="-122"/>
                <a:ea typeface="黑体" panose="02010609060101010101" pitchFamily="49" charset="-122"/>
              </a:rPr>
              <a:t>　引入和输出年度账</a:t>
            </a:r>
          </a:p>
          <a:p>
            <a:r>
              <a:rPr lang="zh-CN" altLang="zh-CN" dirty="0"/>
              <a:t>年度账操作中的引入和输出与账套操作中的引入和输出的含义基本一致</a:t>
            </a:r>
            <a:r>
              <a:rPr lang="en-US" altLang="zh-CN" dirty="0"/>
              <a:t>,</a:t>
            </a:r>
            <a:r>
              <a:rPr lang="zh-CN" altLang="zh-CN" dirty="0"/>
              <a:t>作用都是对数据进行备份与恢复。所不同的是年度账操作中的引入和输出不是针对整个账套</a:t>
            </a:r>
            <a:r>
              <a:rPr lang="en-US" altLang="zh-CN" dirty="0"/>
              <a:t>,</a:t>
            </a:r>
            <a:r>
              <a:rPr lang="zh-CN" altLang="zh-CN" dirty="0"/>
              <a:t>而是针对账套中某一年度的年度账进行的</a:t>
            </a:r>
            <a:r>
              <a:rPr lang="zh-CN" altLang="zh-CN" dirty="0" smtClean="0"/>
              <a:t>。</a:t>
            </a:r>
            <a:endParaRPr lang="en-US" altLang="zh-CN" dirty="0" smtClean="0"/>
          </a:p>
          <a:p>
            <a:endParaRPr lang="zh-CN" altLang="zh-CN" dirty="0"/>
          </a:p>
          <a:p>
            <a:pPr marL="0" indent="0">
              <a:buNone/>
            </a:pPr>
            <a:r>
              <a:rPr lang="en-US" altLang="zh-CN" sz="2600" b="1" dirty="0">
                <a:latin typeface="黑体" panose="02010609060101010101" pitchFamily="49" charset="-122"/>
                <a:ea typeface="黑体" panose="02010609060101010101" pitchFamily="49" charset="-122"/>
              </a:rPr>
              <a:t>2.6.4</a:t>
            </a:r>
            <a:r>
              <a:rPr lang="zh-CN" altLang="zh-CN" sz="2600" b="1" dirty="0">
                <a:latin typeface="黑体" panose="02010609060101010101" pitchFamily="49" charset="-122"/>
                <a:ea typeface="黑体" panose="02010609060101010101" pitchFamily="49" charset="-122"/>
              </a:rPr>
              <a:t>　结转上年数据</a:t>
            </a:r>
          </a:p>
          <a:p>
            <a:r>
              <a:rPr lang="zh-CN" altLang="zh-CN" dirty="0"/>
              <a:t>企业的日常工作是持续进行的</a:t>
            </a:r>
            <a:r>
              <a:rPr lang="en-US" altLang="zh-CN" dirty="0"/>
              <a:t>,</a:t>
            </a:r>
            <a:r>
              <a:rPr lang="zh-CN" altLang="zh-CN" dirty="0"/>
              <a:t>为了进行统计分析</a:t>
            </a:r>
            <a:r>
              <a:rPr lang="en-US" altLang="zh-CN" dirty="0"/>
              <a:t>,</a:t>
            </a:r>
            <a:r>
              <a:rPr lang="zh-CN" altLang="zh-CN" dirty="0"/>
              <a:t>需要人为地将企业持续的经营时间划分为一定的时间段。一般以“年”为最大单位来统计。每到年末</a:t>
            </a:r>
            <a:r>
              <a:rPr lang="en-US" altLang="zh-CN" dirty="0"/>
              <a:t>,</a:t>
            </a:r>
            <a:r>
              <a:rPr lang="zh-CN" altLang="zh-CN" dirty="0"/>
              <a:t>启用新年度账时</a:t>
            </a:r>
            <a:r>
              <a:rPr lang="en-US" altLang="zh-CN" dirty="0"/>
              <a:t>,</a:t>
            </a:r>
            <a:r>
              <a:rPr lang="zh-CN" altLang="zh-CN" dirty="0"/>
              <a:t>需要将上—年度中的相关账户的余额及其他信息结转到新的年度账中。</a:t>
            </a:r>
          </a:p>
          <a:p>
            <a:endParaRPr lang="zh-CN" altLang="en-US" dirty="0"/>
          </a:p>
        </p:txBody>
      </p:sp>
    </p:spTree>
    <p:extLst>
      <p:ext uri="{BB962C8B-B14F-4D97-AF65-F5344CB8AC3E}">
        <p14:creationId xmlns:p14="http://schemas.microsoft.com/office/powerpoint/2010/main" val="339087285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
          <p:cNvSpPr>
            <a:spLocks noGrp="1"/>
          </p:cNvSpPr>
          <p:nvPr>
            <p:ph type="title"/>
          </p:nvPr>
        </p:nvSpPr>
        <p:spPr>
          <a:xfrm>
            <a:off x="767567" y="500668"/>
            <a:ext cx="8711806" cy="647700"/>
          </a:xfrm>
        </p:spPr>
        <p:txBody>
          <a:bodyPr/>
          <a:lstStyle/>
          <a:p>
            <a:pPr algn="ctr"/>
            <a:r>
              <a:rPr lang="zh-CN" altLang="en-US" sz="2800" dirty="0" smtClean="0"/>
              <a:t>目  录</a:t>
            </a:r>
            <a:endParaRPr lang="zh-CN" altLang="en-US" sz="2800" dirty="0"/>
          </a:p>
        </p:txBody>
      </p:sp>
      <p:grpSp>
        <p:nvGrpSpPr>
          <p:cNvPr id="3" name="组合 2"/>
          <p:cNvGrpSpPr/>
          <p:nvPr/>
        </p:nvGrpSpPr>
        <p:grpSpPr>
          <a:xfrm>
            <a:off x="2488640" y="1533999"/>
            <a:ext cx="6390109" cy="3850764"/>
            <a:chOff x="2488640" y="2139114"/>
            <a:chExt cx="6390109" cy="3850764"/>
          </a:xfrm>
        </p:grpSpPr>
        <p:grpSp>
          <p:nvGrpSpPr>
            <p:cNvPr id="17" name="Group 4"/>
            <p:cNvGrpSpPr/>
            <p:nvPr/>
          </p:nvGrpSpPr>
          <p:grpSpPr bwMode="auto">
            <a:xfrm>
              <a:off x="2488640" y="2139114"/>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2.1</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系统管理概述</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0"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18" name="Group 8"/>
            <p:cNvGrpSpPr/>
            <p:nvPr/>
          </p:nvGrpSpPr>
          <p:grpSpPr bwMode="auto">
            <a:xfrm>
              <a:off x="2488640" y="2975707"/>
              <a:ext cx="6390109" cy="639332"/>
              <a:chOff x="0" y="0"/>
              <a:chExt cx="2982" cy="288"/>
            </a:xfrm>
          </p:grpSpPr>
          <p:sp>
            <p:nvSpPr>
              <p:cNvPr id="29"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0" name="Rectangle 10"/>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2.2</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系统管理应用案例</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31"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2" name="Group 12"/>
            <p:cNvGrpSpPr/>
            <p:nvPr/>
          </p:nvGrpSpPr>
          <p:grpSpPr bwMode="auto">
            <a:xfrm>
              <a:off x="2488640" y="3779276"/>
              <a:ext cx="6390109" cy="639332"/>
              <a:chOff x="0" y="0"/>
              <a:chExt cx="2982" cy="288"/>
            </a:xfrm>
          </p:grpSpPr>
          <p:sp>
            <p:nvSpPr>
              <p:cNvPr id="26"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27"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2.3</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系统建账</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8"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3" name="Group 16"/>
            <p:cNvGrpSpPr/>
            <p:nvPr/>
          </p:nvGrpSpPr>
          <p:grpSpPr bwMode="auto">
            <a:xfrm>
              <a:off x="2488640" y="4657065"/>
              <a:ext cx="5832957" cy="419563"/>
              <a:chOff x="0" y="27"/>
              <a:chExt cx="2722" cy="189"/>
            </a:xfrm>
          </p:grpSpPr>
          <p:sp>
            <p:nvSpPr>
              <p:cNvPr id="24" name="Rectangle 18"/>
              <p:cNvSpPr>
                <a:spLocks noChangeArrowheads="1"/>
              </p:cNvSpPr>
              <p:nvPr/>
            </p:nvSpPr>
            <p:spPr bwMode="auto">
              <a:xfrm>
                <a:off x="299" y="2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2.4</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账套管理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5" name="Oval 19"/>
              <p:cNvSpPr>
                <a:spLocks noChangeArrowheads="1"/>
              </p:cNvSpPr>
              <p:nvPr/>
            </p:nvSpPr>
            <p:spPr bwMode="auto">
              <a:xfrm>
                <a:off x="0" y="72"/>
                <a:ext cx="144" cy="144"/>
              </a:xfrm>
              <a:prstGeom prst="ellipse">
                <a:avLst/>
              </a:prstGeom>
              <a:gradFill rotWithShape="1">
                <a:gsLst>
                  <a:gs pos="0">
                    <a:schemeClr val="accent1"/>
                  </a:gs>
                  <a:gs pos="100000">
                    <a:srgbClr val="3F7878"/>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sp>
          <p:nvSpPr>
            <p:cNvPr id="15" name="AutoShape 13"/>
            <p:cNvSpPr>
              <a:spLocks noChangeArrowheads="1"/>
            </p:cNvSpPr>
            <p:nvPr/>
          </p:nvSpPr>
          <p:spPr bwMode="auto">
            <a:xfrm>
              <a:off x="2604356" y="4549823"/>
              <a:ext cx="6274393" cy="639334"/>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nvGrpSpPr>
            <p:cNvPr id="41" name="Group 8"/>
            <p:cNvGrpSpPr/>
            <p:nvPr/>
          </p:nvGrpSpPr>
          <p:grpSpPr bwMode="auto">
            <a:xfrm>
              <a:off x="2488640" y="5350546"/>
              <a:ext cx="6390109" cy="639332"/>
              <a:chOff x="0" y="0"/>
              <a:chExt cx="2982" cy="288"/>
            </a:xfrm>
          </p:grpSpPr>
          <p:sp>
            <p:nvSpPr>
              <p:cNvPr id="4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43" name="Rectangle 10"/>
              <p:cNvSpPr>
                <a:spLocks noChangeArrowheads="1"/>
              </p:cNvSpPr>
              <p:nvPr/>
            </p:nvSpPr>
            <p:spPr bwMode="auto">
              <a:xfrm>
                <a:off x="299" y="43"/>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2.5</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系统安全管理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sp>
        <p:nvSpPr>
          <p:cNvPr id="34" name="AutoShape 13"/>
          <p:cNvSpPr>
            <a:spLocks noChangeArrowheads="1"/>
          </p:cNvSpPr>
          <p:nvPr/>
        </p:nvSpPr>
        <p:spPr bwMode="auto">
          <a:xfrm>
            <a:off x="2635733" y="5531869"/>
            <a:ext cx="6274393" cy="639332"/>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5" name="Rectangle 14"/>
          <p:cNvSpPr>
            <a:spLocks noChangeArrowheads="1"/>
          </p:cNvSpPr>
          <p:nvPr/>
        </p:nvSpPr>
        <p:spPr bwMode="auto">
          <a:xfrm>
            <a:off x="3160742" y="5653964"/>
            <a:ext cx="51922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rPr>
              <a:t>2.6</a:t>
            </a:r>
            <a:r>
              <a:rPr lang="zh-CN" altLang="zh-CN" sz="2000" dirty="0">
                <a:solidFill>
                  <a:srgbClr val="000000"/>
                </a:solidFill>
                <a:latin typeface="方正宋黑简体" panose="02000000000000000000" charset="-122"/>
                <a:ea typeface="方正宋黑简体" panose="02000000000000000000" charset="-122"/>
                <a:cs typeface="方正宋黑简体" panose="02000000000000000000" charset="-122"/>
              </a:rPr>
              <a:t>　年度账管理</a:t>
            </a:r>
            <a:endPar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endParaRPr>
          </a:p>
        </p:txBody>
      </p:sp>
      <p:sp>
        <p:nvSpPr>
          <p:cNvPr id="36" name="Oval 15"/>
          <p:cNvSpPr>
            <a:spLocks noChangeArrowheads="1"/>
          </p:cNvSpPr>
          <p:nvPr/>
        </p:nvSpPr>
        <p:spPr bwMode="auto">
          <a:xfrm>
            <a:off x="2520017" y="5678383"/>
            <a:ext cx="308577" cy="319666"/>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Tree>
    <p:extLst>
      <p:ext uri="{BB962C8B-B14F-4D97-AF65-F5344CB8AC3E}">
        <p14:creationId xmlns:p14="http://schemas.microsoft.com/office/powerpoint/2010/main" val="238476132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a:t>
            </a:r>
            <a:r>
              <a:rPr lang="zh-CN" altLang="zh-CN" dirty="0"/>
              <a:t>　系统管理概述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2.1.1</a:t>
            </a:r>
            <a:r>
              <a:rPr lang="zh-CN" altLang="zh-CN" sz="2600" b="1" dirty="0">
                <a:latin typeface="黑体" panose="02010609060101010101" pitchFamily="49" charset="-122"/>
                <a:ea typeface="黑体" panose="02010609060101010101" pitchFamily="49" charset="-122"/>
              </a:rPr>
              <a:t>　系统管理的主要功能</a:t>
            </a:r>
          </a:p>
          <a:p>
            <a:r>
              <a:rPr lang="zh-CN" altLang="zh-CN" dirty="0"/>
              <a:t>系统管理包括新建账套、新建年度账、账套修改和删除、账套备份</a:t>
            </a:r>
            <a:r>
              <a:rPr lang="en-US" altLang="zh-CN" dirty="0"/>
              <a:t>,</a:t>
            </a:r>
            <a:r>
              <a:rPr lang="zh-CN" altLang="zh-CN" dirty="0"/>
              <a:t>根据企业经营管理中的不同岗位、职能建立不同角色</a:t>
            </a:r>
            <a:r>
              <a:rPr lang="en-US" altLang="zh-CN" dirty="0"/>
              <a:t>,</a:t>
            </a:r>
            <a:r>
              <a:rPr lang="zh-CN" altLang="zh-CN" dirty="0"/>
              <a:t>新建操作员和权限的分配等功能。系统管理的使用者为企业的信息管理人员</a:t>
            </a:r>
            <a:r>
              <a:rPr lang="en-US" altLang="zh-CN" dirty="0"/>
              <a:t>:</a:t>
            </a:r>
            <a:r>
              <a:rPr lang="zh-CN" altLang="zh-CN" dirty="0"/>
              <a:t>系统管理员</a:t>
            </a:r>
            <a:r>
              <a:rPr lang="en-US" altLang="zh-CN" dirty="0"/>
              <a:t>Admin</a:t>
            </a:r>
            <a:r>
              <a:rPr lang="zh-CN" altLang="zh-CN" dirty="0"/>
              <a:t>和账套主管。</a:t>
            </a:r>
          </a:p>
          <a:p>
            <a:r>
              <a:rPr lang="zh-CN" altLang="zh-CN" dirty="0"/>
              <a:t>系统管理模块主要能够实现如下功能</a:t>
            </a:r>
            <a:r>
              <a:rPr lang="en-US" altLang="zh-CN" dirty="0"/>
              <a:t>:</a:t>
            </a:r>
            <a:r>
              <a:rPr lang="zh-CN" altLang="zh-CN" dirty="0"/>
              <a:t>对账套的统一管理</a:t>
            </a:r>
            <a:r>
              <a:rPr lang="en-US" altLang="zh-CN" dirty="0"/>
              <a:t>,</a:t>
            </a:r>
            <a:r>
              <a:rPr lang="zh-CN" altLang="zh-CN" dirty="0"/>
              <a:t>包括建立、修改、引入和输出</a:t>
            </a:r>
            <a:r>
              <a:rPr lang="en-US" altLang="zh-CN" dirty="0"/>
              <a:t>;</a:t>
            </a:r>
            <a:r>
              <a:rPr lang="zh-CN" altLang="zh-CN" dirty="0"/>
              <a:t>对操作员及其功能权限实行统一管理</a:t>
            </a:r>
            <a:r>
              <a:rPr lang="en-US" altLang="zh-CN" dirty="0"/>
              <a:t>,</a:t>
            </a:r>
            <a:r>
              <a:rPr lang="zh-CN" altLang="zh-CN" dirty="0"/>
              <a:t>设立统一的安全机制</a:t>
            </a:r>
            <a:r>
              <a:rPr lang="en-US" altLang="zh-CN" dirty="0"/>
              <a:t>,</a:t>
            </a:r>
            <a:r>
              <a:rPr lang="zh-CN" altLang="zh-CN" dirty="0"/>
              <a:t>包括用户、角色和权限设置</a:t>
            </a:r>
            <a:r>
              <a:rPr lang="en-US" altLang="zh-CN" dirty="0"/>
              <a:t>;</a:t>
            </a:r>
            <a:r>
              <a:rPr lang="zh-CN" altLang="zh-CN" dirty="0"/>
              <a:t>对年度账的管理</a:t>
            </a:r>
            <a:r>
              <a:rPr lang="en-US" altLang="zh-CN" dirty="0"/>
              <a:t>,</a:t>
            </a:r>
            <a:r>
              <a:rPr lang="zh-CN" altLang="zh-CN" dirty="0"/>
              <a:t>包括建立、引入、输出年度账</a:t>
            </a:r>
            <a:r>
              <a:rPr lang="en-US" altLang="zh-CN" dirty="0"/>
              <a:t>,</a:t>
            </a:r>
            <a:r>
              <a:rPr lang="zh-CN" altLang="zh-CN" dirty="0"/>
              <a:t>结转上年数据</a:t>
            </a:r>
            <a:r>
              <a:rPr lang="en-US" altLang="zh-CN" dirty="0"/>
              <a:t>,</a:t>
            </a:r>
            <a:r>
              <a:rPr lang="zh-CN" altLang="zh-CN" dirty="0"/>
              <a:t>清空年度数据。</a:t>
            </a:r>
          </a:p>
          <a:p>
            <a:endParaRPr lang="zh-CN" altLang="en-US" dirty="0"/>
          </a:p>
        </p:txBody>
      </p:sp>
    </p:spTree>
    <p:extLst>
      <p:ext uri="{BB962C8B-B14F-4D97-AF65-F5344CB8AC3E}">
        <p14:creationId xmlns:p14="http://schemas.microsoft.com/office/powerpoint/2010/main" val="339778285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a:t>
            </a:r>
            <a:r>
              <a:rPr lang="zh-CN" altLang="zh-CN" dirty="0"/>
              <a:t>　系统管理概述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2.1.2</a:t>
            </a:r>
            <a:r>
              <a:rPr lang="zh-CN" altLang="zh-CN" sz="2600" b="1" dirty="0">
                <a:latin typeface="黑体" panose="02010609060101010101" pitchFamily="49" charset="-122"/>
                <a:ea typeface="黑体" panose="02010609060101010101" pitchFamily="49" charset="-122"/>
              </a:rPr>
              <a:t>　系统管理的操作流程</a:t>
            </a:r>
          </a:p>
          <a:p>
            <a:r>
              <a:rPr lang="zh-CN" altLang="zh-CN" dirty="0"/>
              <a:t>系统管理主要对系统操作和系统数据进行管理。系统操作管理包括设置操作员权限以及查询系统操作记录</a:t>
            </a:r>
            <a:r>
              <a:rPr lang="en-US" altLang="zh-CN" dirty="0"/>
              <a:t>;</a:t>
            </a:r>
            <a:r>
              <a:rPr lang="zh-CN" altLang="zh-CN" dirty="0"/>
              <a:t>数据维护实现数据的备份、恢复等功能。如图</a:t>
            </a:r>
            <a:r>
              <a:rPr lang="en-US" altLang="zh-CN" dirty="0"/>
              <a:t>2-1</a:t>
            </a:r>
            <a:r>
              <a:rPr lang="zh-CN" altLang="zh-CN" dirty="0"/>
              <a:t>所示。</a:t>
            </a:r>
          </a:p>
          <a:p>
            <a:endParaRPr lang="zh-CN" altLang="en-US" dirty="0"/>
          </a:p>
        </p:txBody>
      </p:sp>
      <p:pic>
        <p:nvPicPr>
          <p:cNvPr id="4" name="201a.jpg" descr="id:2147501171;FounderCES"/>
          <p:cNvPicPr/>
          <p:nvPr/>
        </p:nvPicPr>
        <p:blipFill>
          <a:blip r:embed="rId2"/>
          <a:stretch>
            <a:fillRect/>
          </a:stretch>
        </p:blipFill>
        <p:spPr>
          <a:xfrm>
            <a:off x="2756079" y="3210746"/>
            <a:ext cx="5965646" cy="2662019"/>
          </a:xfrm>
          <a:prstGeom prst="rect">
            <a:avLst/>
          </a:prstGeom>
        </p:spPr>
      </p:pic>
    </p:spTree>
    <p:extLst>
      <p:ext uri="{BB962C8B-B14F-4D97-AF65-F5344CB8AC3E}">
        <p14:creationId xmlns:p14="http://schemas.microsoft.com/office/powerpoint/2010/main" val="3449930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a:t>
            </a:r>
            <a:r>
              <a:rPr lang="zh-CN" altLang="zh-CN" dirty="0"/>
              <a:t>　系统管理应用案例</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2.2.1</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2-1</a:t>
            </a:r>
            <a:r>
              <a:rPr lang="zh-CN" altLang="zh-CN" sz="2600" b="1" dirty="0" smtClean="0">
                <a:latin typeface="黑体" panose="02010609060101010101" pitchFamily="49" charset="-122"/>
                <a:ea typeface="黑体" panose="02010609060101010101" pitchFamily="49" charset="-122"/>
              </a:rPr>
              <a:t>】建账</a:t>
            </a:r>
            <a:endParaRPr lang="zh-CN" altLang="zh-CN" sz="2600" b="1" dirty="0">
              <a:latin typeface="黑体" panose="02010609060101010101" pitchFamily="49" charset="-122"/>
              <a:ea typeface="黑体" panose="02010609060101010101" pitchFamily="49" charset="-122"/>
            </a:endParaRPr>
          </a:p>
          <a:p>
            <a:r>
              <a:rPr lang="en-US" altLang="zh-CN" dirty="0"/>
              <a:t>(1)</a:t>
            </a:r>
            <a:r>
              <a:rPr lang="zh-CN" altLang="zh-CN" dirty="0"/>
              <a:t>启动系统管理。</a:t>
            </a:r>
          </a:p>
          <a:p>
            <a:r>
              <a:rPr lang="en-US" altLang="zh-CN" dirty="0"/>
              <a:t>(2)</a:t>
            </a:r>
            <a:r>
              <a:rPr lang="zh-CN" altLang="zh-CN" dirty="0"/>
              <a:t>增加三位用户。</a:t>
            </a:r>
          </a:p>
          <a:p>
            <a:r>
              <a:rPr lang="en-US" altLang="zh-CN" dirty="0"/>
              <a:t>(3)</a:t>
            </a:r>
            <a:r>
              <a:rPr lang="zh-CN" altLang="zh-CN" dirty="0"/>
              <a:t>建立账套信息。</a:t>
            </a:r>
          </a:p>
          <a:p>
            <a:r>
              <a:rPr lang="en-US" altLang="zh-CN" dirty="0"/>
              <a:t>(4)</a:t>
            </a:r>
            <a:r>
              <a:rPr lang="zh-CN" altLang="zh-CN" dirty="0"/>
              <a:t>分配用户权限。</a:t>
            </a:r>
          </a:p>
          <a:p>
            <a:endParaRPr lang="zh-CN" altLang="en-US" dirty="0"/>
          </a:p>
        </p:txBody>
      </p:sp>
    </p:spTree>
    <p:extLst>
      <p:ext uri="{BB962C8B-B14F-4D97-AF65-F5344CB8AC3E}">
        <p14:creationId xmlns:p14="http://schemas.microsoft.com/office/powerpoint/2010/main" val="373467362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a:t>
            </a:r>
            <a:r>
              <a:rPr lang="zh-CN" altLang="zh-CN" dirty="0"/>
              <a:t>　系统管理应用案例</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2.2.2</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2-2</a:t>
            </a:r>
            <a:r>
              <a:rPr lang="zh-CN" altLang="zh-CN" sz="2600" b="1" dirty="0" smtClean="0">
                <a:latin typeface="黑体" panose="02010609060101010101" pitchFamily="49" charset="-122"/>
                <a:ea typeface="黑体" panose="02010609060101010101" pitchFamily="49" charset="-122"/>
              </a:rPr>
              <a:t>】账</a:t>
            </a:r>
            <a:r>
              <a:rPr lang="zh-CN" altLang="zh-CN" sz="2600" b="1" dirty="0">
                <a:latin typeface="黑体" panose="02010609060101010101" pitchFamily="49" charset="-122"/>
                <a:ea typeface="黑体" panose="02010609060101010101" pitchFamily="49" charset="-122"/>
              </a:rPr>
              <a:t>套管理</a:t>
            </a:r>
          </a:p>
          <a:p>
            <a:r>
              <a:rPr lang="en-US" altLang="zh-CN" dirty="0"/>
              <a:t>(1)</a:t>
            </a:r>
            <a:r>
              <a:rPr lang="zh-CN" altLang="zh-CN" dirty="0"/>
              <a:t>修改账套信息。</a:t>
            </a:r>
          </a:p>
          <a:p>
            <a:r>
              <a:rPr lang="en-US" altLang="zh-CN" dirty="0"/>
              <a:t>(2)</a:t>
            </a:r>
            <a:r>
              <a:rPr lang="zh-CN" altLang="zh-CN" dirty="0"/>
              <a:t>输出账套信息。</a:t>
            </a:r>
          </a:p>
          <a:p>
            <a:r>
              <a:rPr lang="en-US" altLang="zh-CN" dirty="0"/>
              <a:t>(3)</a:t>
            </a:r>
            <a:r>
              <a:rPr lang="zh-CN" altLang="zh-CN" dirty="0"/>
              <a:t>引入账套信息。</a:t>
            </a:r>
          </a:p>
          <a:p>
            <a:r>
              <a:rPr lang="en-US" altLang="zh-CN" dirty="0"/>
              <a:t>(4)</a:t>
            </a:r>
            <a:r>
              <a:rPr lang="zh-CN" altLang="zh-CN" dirty="0"/>
              <a:t>删除账套信息。</a:t>
            </a:r>
          </a:p>
          <a:p>
            <a:endParaRPr lang="zh-CN" altLang="en-US" dirty="0"/>
          </a:p>
        </p:txBody>
      </p:sp>
    </p:spTree>
    <p:extLst>
      <p:ext uri="{BB962C8B-B14F-4D97-AF65-F5344CB8AC3E}">
        <p14:creationId xmlns:p14="http://schemas.microsoft.com/office/powerpoint/2010/main" val="389613163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a:t>
            </a:r>
            <a:r>
              <a:rPr lang="zh-CN" altLang="zh-CN" dirty="0"/>
              <a:t>　系统管理应用案例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2.2.3</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2-3</a:t>
            </a:r>
            <a:r>
              <a:rPr lang="zh-CN" altLang="zh-CN" sz="2600" b="1" dirty="0" smtClean="0">
                <a:latin typeface="黑体" panose="02010609060101010101" pitchFamily="49" charset="-122"/>
                <a:ea typeface="黑体" panose="02010609060101010101" pitchFamily="49" charset="-122"/>
              </a:rPr>
              <a:t>】系统安全</a:t>
            </a:r>
            <a:r>
              <a:rPr lang="zh-CN" altLang="zh-CN" sz="2600" b="1" dirty="0">
                <a:latin typeface="黑体" panose="02010609060101010101" pitchFamily="49" charset="-122"/>
                <a:ea typeface="黑体" panose="02010609060101010101" pitchFamily="49" charset="-122"/>
              </a:rPr>
              <a:t>管理</a:t>
            </a:r>
          </a:p>
          <a:p>
            <a:r>
              <a:rPr lang="zh-CN" altLang="zh-CN" dirty="0"/>
              <a:t>设置账套备份计划</a:t>
            </a:r>
            <a:r>
              <a:rPr lang="en-US" altLang="zh-CN" dirty="0"/>
              <a:t>:</a:t>
            </a:r>
            <a:r>
              <a:rPr lang="zh-CN" altLang="zh-CN" dirty="0"/>
              <a:t>为了数据安全</a:t>
            </a:r>
            <a:r>
              <a:rPr lang="en-US" altLang="zh-CN" dirty="0"/>
              <a:t>,</a:t>
            </a:r>
            <a:r>
              <a:rPr lang="zh-CN" altLang="zh-CN" dirty="0"/>
              <a:t>对</a:t>
            </a:r>
            <a:r>
              <a:rPr lang="en-US" altLang="zh-CN" dirty="0"/>
              <a:t>001</a:t>
            </a:r>
            <a:r>
              <a:rPr lang="zh-CN" altLang="zh-CN" dirty="0"/>
              <a:t>账套进行自动备份</a:t>
            </a:r>
            <a:r>
              <a:rPr lang="en-US" altLang="zh-CN" dirty="0"/>
              <a:t>,</a:t>
            </a:r>
            <a:r>
              <a:rPr lang="zh-CN" altLang="zh-CN" dirty="0"/>
              <a:t>设置“</a:t>
            </a:r>
            <a:r>
              <a:rPr lang="en-US" altLang="zh-CN" dirty="0"/>
              <a:t>1 </a:t>
            </a:r>
            <a:r>
              <a:rPr lang="zh-CN" altLang="zh-CN" dirty="0"/>
              <a:t>每日备份”。每日对重要数据进行账套备份</a:t>
            </a:r>
            <a:r>
              <a:rPr lang="en-US" altLang="zh-CN" dirty="0"/>
              <a:t>,</a:t>
            </a:r>
            <a:r>
              <a:rPr lang="zh-CN" altLang="zh-CN" dirty="0"/>
              <a:t>发生天数为</a:t>
            </a:r>
            <a:r>
              <a:rPr lang="en-US" altLang="zh-CN" dirty="0"/>
              <a:t>1</a:t>
            </a:r>
            <a:r>
              <a:rPr lang="zh-CN" altLang="zh-CN" dirty="0"/>
              <a:t>天</a:t>
            </a:r>
            <a:r>
              <a:rPr lang="en-US" altLang="zh-CN" dirty="0"/>
              <a:t>,</a:t>
            </a:r>
            <a:r>
              <a:rPr lang="zh-CN" altLang="zh-CN" dirty="0"/>
              <a:t>从</a:t>
            </a:r>
            <a:r>
              <a:rPr lang="en-US" altLang="zh-CN" dirty="0"/>
              <a:t>16:00</a:t>
            </a:r>
            <a:r>
              <a:rPr lang="zh-CN" altLang="zh-CN" dirty="0"/>
              <a:t>点开始</a:t>
            </a:r>
            <a:r>
              <a:rPr lang="en-US" altLang="zh-CN" dirty="0"/>
              <a:t>,</a:t>
            </a:r>
            <a:r>
              <a:rPr lang="zh-CN" altLang="zh-CN" dirty="0"/>
              <a:t>有效出发时间为</a:t>
            </a:r>
            <a:r>
              <a:rPr lang="en-US" altLang="zh-CN" dirty="0"/>
              <a:t>1</a:t>
            </a:r>
            <a:r>
              <a:rPr lang="zh-CN" altLang="zh-CN" dirty="0"/>
              <a:t>小时</a:t>
            </a:r>
            <a:r>
              <a:rPr lang="en-US" altLang="zh-CN" dirty="0"/>
              <a:t>,</a:t>
            </a:r>
            <a:r>
              <a:rPr lang="zh-CN" altLang="zh-CN" dirty="0"/>
              <a:t>旧账套数据保留</a:t>
            </a:r>
            <a:r>
              <a:rPr lang="en-US" altLang="zh-CN" dirty="0"/>
              <a:t>30</a:t>
            </a:r>
            <a:r>
              <a:rPr lang="zh-CN" altLang="zh-CN" dirty="0"/>
              <a:t>天</a:t>
            </a:r>
            <a:r>
              <a:rPr lang="en-US" altLang="zh-CN" dirty="0"/>
              <a:t>,</a:t>
            </a:r>
            <a:r>
              <a:rPr lang="zh-CN" altLang="zh-CN" dirty="0"/>
              <a:t>数据保存在“</a:t>
            </a:r>
            <a:r>
              <a:rPr lang="en-US" altLang="zh-CN" dirty="0"/>
              <a:t>C:\001</a:t>
            </a:r>
            <a:r>
              <a:rPr lang="zh-CN" altLang="zh-CN" dirty="0"/>
              <a:t>账套”路径下。</a:t>
            </a:r>
          </a:p>
          <a:p>
            <a:endParaRPr lang="zh-CN" altLang="en-US" dirty="0"/>
          </a:p>
        </p:txBody>
      </p:sp>
    </p:spTree>
    <p:extLst>
      <p:ext uri="{BB962C8B-B14F-4D97-AF65-F5344CB8AC3E}">
        <p14:creationId xmlns:p14="http://schemas.microsoft.com/office/powerpoint/2010/main" val="45226186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a:t>
            </a:r>
            <a:r>
              <a:rPr lang="zh-CN" altLang="zh-CN" dirty="0"/>
              <a:t>　系统建账</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2.3.1</a:t>
            </a:r>
            <a:r>
              <a:rPr lang="zh-CN" altLang="zh-CN" sz="2600" b="1" dirty="0">
                <a:latin typeface="黑体" panose="02010609060101010101" pitchFamily="49" charset="-122"/>
                <a:ea typeface="黑体" panose="02010609060101010101" pitchFamily="49" charset="-122"/>
              </a:rPr>
              <a:t>　“</a:t>
            </a:r>
            <a:r>
              <a:rPr lang="en-US" altLang="zh-CN" sz="2600" b="1" dirty="0">
                <a:latin typeface="黑体" panose="02010609060101010101" pitchFamily="49" charset="-122"/>
                <a:ea typeface="黑体" panose="02010609060101010101" pitchFamily="49" charset="-122"/>
              </a:rPr>
              <a:t>Admin</a:t>
            </a:r>
            <a:r>
              <a:rPr lang="zh-CN" altLang="zh-CN" sz="2600" b="1" dirty="0">
                <a:latin typeface="黑体" panose="02010609060101010101" pitchFamily="49" charset="-122"/>
                <a:ea typeface="黑体" panose="02010609060101010101" pitchFamily="49" charset="-122"/>
              </a:rPr>
              <a:t>”身份注册</a:t>
            </a:r>
          </a:p>
          <a:p>
            <a:r>
              <a:rPr lang="zh-CN" altLang="zh-CN" dirty="0"/>
              <a:t>系统管理模块只有系统管理员</a:t>
            </a:r>
            <a:r>
              <a:rPr lang="en-US" altLang="zh-CN" dirty="0"/>
              <a:t>(Admin)</a:t>
            </a:r>
            <a:r>
              <a:rPr lang="zh-CN" altLang="zh-CN" dirty="0"/>
              <a:t>和账套主管能够注册进入</a:t>
            </a:r>
            <a:r>
              <a:rPr lang="en-US" altLang="zh-CN" dirty="0"/>
              <a:t>,</a:t>
            </a:r>
            <a:r>
              <a:rPr lang="zh-CN" altLang="zh-CN" dirty="0"/>
              <a:t>但系统管理员</a:t>
            </a:r>
            <a:r>
              <a:rPr lang="en-US" altLang="zh-CN" dirty="0"/>
              <a:t>(Admin)</a:t>
            </a:r>
            <a:r>
              <a:rPr lang="zh-CN" altLang="zh-CN" dirty="0"/>
              <a:t>和账套主管看到的登录界面是有差异的</a:t>
            </a:r>
            <a:r>
              <a:rPr lang="en-US" altLang="zh-CN" dirty="0"/>
              <a:t>,</a:t>
            </a:r>
            <a:r>
              <a:rPr lang="zh-CN" altLang="zh-CN" dirty="0"/>
              <a:t>系统管理员登录界面只包括服务器、操作员、密码、语言区域</a:t>
            </a:r>
            <a:r>
              <a:rPr lang="en-US" altLang="zh-CN" dirty="0"/>
              <a:t>,</a:t>
            </a:r>
            <a:r>
              <a:rPr lang="zh-CN" altLang="zh-CN" dirty="0"/>
              <a:t>而账套主管则包括服务器、操作员、密码、账套、操作日期、语言区域。新账套的建立操作</a:t>
            </a:r>
            <a:r>
              <a:rPr lang="en-US" altLang="zh-CN" dirty="0"/>
              <a:t>,</a:t>
            </a:r>
            <a:r>
              <a:rPr lang="zh-CN" altLang="zh-CN" dirty="0"/>
              <a:t>以系统管理员</a:t>
            </a:r>
            <a:r>
              <a:rPr lang="en-US" altLang="zh-CN" dirty="0"/>
              <a:t>(Admin)</a:t>
            </a:r>
            <a:r>
              <a:rPr lang="zh-CN" altLang="zh-CN" dirty="0"/>
              <a:t>身份注册</a:t>
            </a:r>
            <a:r>
              <a:rPr lang="en-US" altLang="zh-CN" dirty="0"/>
              <a:t>,</a:t>
            </a:r>
            <a:r>
              <a:rPr lang="zh-CN" altLang="zh-CN" dirty="0"/>
              <a:t>而修改账套则以账套主管身份注册</a:t>
            </a:r>
            <a:r>
              <a:rPr lang="zh-CN" altLang="zh-CN" dirty="0" smtClean="0"/>
              <a:t>。</a:t>
            </a:r>
            <a:endParaRPr lang="en-US" altLang="zh-CN" dirty="0" smtClean="0"/>
          </a:p>
          <a:p>
            <a:endParaRPr lang="en-US" altLang="zh-CN" dirty="0"/>
          </a:p>
          <a:p>
            <a:pPr marL="0" indent="0">
              <a:buNone/>
            </a:pPr>
            <a:r>
              <a:rPr lang="en-US" altLang="zh-CN" sz="2600" b="1" dirty="0">
                <a:latin typeface="黑体" panose="02010609060101010101" pitchFamily="49" charset="-122"/>
                <a:ea typeface="黑体" panose="02010609060101010101" pitchFamily="49" charset="-122"/>
              </a:rPr>
              <a:t>2.3.2</a:t>
            </a:r>
            <a:r>
              <a:rPr lang="zh-CN" altLang="zh-CN" sz="2600" b="1" dirty="0">
                <a:latin typeface="黑体" panose="02010609060101010101" pitchFamily="49" charset="-122"/>
                <a:ea typeface="黑体" panose="02010609060101010101" pitchFamily="49" charset="-122"/>
              </a:rPr>
              <a:t>　增加</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或修改、删除</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用户</a:t>
            </a:r>
          </a:p>
          <a:p>
            <a:r>
              <a:rPr lang="zh-CN" altLang="zh-CN" dirty="0"/>
              <a:t>用户是指有权限登录系统</a:t>
            </a:r>
            <a:r>
              <a:rPr lang="en-US" altLang="zh-CN" dirty="0"/>
              <a:t>,</a:t>
            </a:r>
            <a:r>
              <a:rPr lang="zh-CN" altLang="zh-CN" dirty="0"/>
              <a:t>对系统进行操作的人员。只有设置了具体的用户之后</a:t>
            </a:r>
            <a:r>
              <a:rPr lang="en-US" altLang="zh-CN" dirty="0"/>
              <a:t>,</a:t>
            </a:r>
            <a:r>
              <a:rPr lang="zh-CN" altLang="zh-CN" dirty="0"/>
              <a:t>才能进行对账套的相关操作。</a:t>
            </a:r>
          </a:p>
          <a:p>
            <a:endParaRPr lang="zh-CN" altLang="zh-CN" dirty="0"/>
          </a:p>
          <a:p>
            <a:endParaRPr lang="zh-CN" altLang="en-US" dirty="0"/>
          </a:p>
        </p:txBody>
      </p:sp>
    </p:spTree>
    <p:extLst>
      <p:ext uri="{BB962C8B-B14F-4D97-AF65-F5344CB8AC3E}">
        <p14:creationId xmlns:p14="http://schemas.microsoft.com/office/powerpoint/2010/main" val="11249880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a:t>
            </a:r>
            <a:r>
              <a:rPr lang="zh-CN" altLang="zh-CN" dirty="0"/>
              <a:t>　系统建账</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en-US" altLang="zh-CN" sz="2600" b="1" dirty="0">
                <a:latin typeface="黑体" panose="02010609060101010101" pitchFamily="49" charset="-122"/>
                <a:ea typeface="黑体" panose="02010609060101010101" pitchFamily="49" charset="-122"/>
              </a:rPr>
              <a:t>2.3.3</a:t>
            </a:r>
            <a:r>
              <a:rPr lang="zh-CN" altLang="zh-CN" sz="2600" b="1" dirty="0">
                <a:latin typeface="黑体" panose="02010609060101010101" pitchFamily="49" charset="-122"/>
                <a:ea typeface="黑体" panose="02010609060101010101" pitchFamily="49" charset="-122"/>
              </a:rPr>
              <a:t>　建立账套</a:t>
            </a:r>
          </a:p>
          <a:p>
            <a:r>
              <a:rPr lang="zh-CN" altLang="zh-CN" dirty="0"/>
              <a:t>在使用系统之前</a:t>
            </a:r>
            <a:r>
              <a:rPr lang="en-US" altLang="zh-CN" dirty="0"/>
              <a:t>,</a:t>
            </a:r>
            <a:r>
              <a:rPr lang="zh-CN" altLang="zh-CN" dirty="0"/>
              <a:t>首先要新建本单位的账套</a:t>
            </a:r>
            <a:r>
              <a:rPr lang="en-US" altLang="zh-CN" dirty="0"/>
              <a:t>,</a:t>
            </a:r>
            <a:r>
              <a:rPr lang="zh-CN" altLang="zh-CN" dirty="0"/>
              <a:t>只有系统管理员才有权限创建新账套。</a:t>
            </a:r>
          </a:p>
          <a:p>
            <a:endParaRPr lang="en-US" altLang="zh-CN" dirty="0" smtClean="0"/>
          </a:p>
          <a:p>
            <a:pPr marL="0" indent="0">
              <a:buNone/>
            </a:pPr>
            <a:r>
              <a:rPr lang="en-US" altLang="zh-CN" sz="2600" b="1" dirty="0">
                <a:latin typeface="黑体" panose="02010609060101010101" pitchFamily="49" charset="-122"/>
                <a:ea typeface="黑体" panose="02010609060101010101" pitchFamily="49" charset="-122"/>
              </a:rPr>
              <a:t>2.3.4</a:t>
            </a:r>
            <a:r>
              <a:rPr lang="zh-CN" altLang="zh-CN" sz="2600" b="1" dirty="0">
                <a:latin typeface="黑体" panose="02010609060101010101" pitchFamily="49" charset="-122"/>
                <a:ea typeface="黑体" panose="02010609060101010101" pitchFamily="49" charset="-122"/>
              </a:rPr>
              <a:t>　授权 </a:t>
            </a:r>
          </a:p>
          <a:p>
            <a:r>
              <a:rPr lang="zh-CN" altLang="zh-CN" dirty="0"/>
              <a:t>随着经济的发展</a:t>
            </a:r>
            <a:r>
              <a:rPr lang="en-US" altLang="zh-CN" dirty="0"/>
              <a:t>,</a:t>
            </a:r>
            <a:r>
              <a:rPr lang="zh-CN" altLang="zh-CN" dirty="0"/>
              <a:t>用户对管理的要求不断变化、提高</a:t>
            </a:r>
            <a:r>
              <a:rPr lang="en-US" altLang="zh-CN" dirty="0"/>
              <a:t>,</a:t>
            </a:r>
            <a:r>
              <a:rPr lang="zh-CN" altLang="zh-CN" dirty="0"/>
              <a:t>权限管理必须向更细、更深的方向发展。用友</a:t>
            </a:r>
            <a:r>
              <a:rPr lang="en-US" altLang="zh-CN" dirty="0"/>
              <a:t>ERP􀆼U8V10.1</a:t>
            </a:r>
            <a:r>
              <a:rPr lang="zh-CN" altLang="zh-CN" dirty="0"/>
              <a:t>除了提供用户对各模块操作的权限管理之外</a:t>
            </a:r>
            <a:r>
              <a:rPr lang="en-US" altLang="zh-CN" dirty="0"/>
              <a:t>,</a:t>
            </a:r>
            <a:r>
              <a:rPr lang="zh-CN" altLang="zh-CN" dirty="0"/>
              <a:t>还相应地提供了金额的权限管理和对数据的字段级和记录级的控制</a:t>
            </a:r>
            <a:r>
              <a:rPr lang="en-US" altLang="zh-CN" dirty="0"/>
              <a:t>,</a:t>
            </a:r>
            <a:r>
              <a:rPr lang="zh-CN" altLang="zh-CN" dirty="0"/>
              <a:t>不同的组合方式将为企业的权限控制提供有效的方法。权限管理主要包括三个层次</a:t>
            </a:r>
            <a:r>
              <a:rPr lang="en-US" altLang="zh-CN" dirty="0"/>
              <a:t>:</a:t>
            </a:r>
            <a:endParaRPr lang="zh-CN" altLang="zh-CN" dirty="0"/>
          </a:p>
          <a:p>
            <a:r>
              <a:rPr lang="zh-CN" altLang="zh-CN" dirty="0"/>
              <a:t>第一</a:t>
            </a:r>
            <a:r>
              <a:rPr lang="en-US" altLang="zh-CN" dirty="0"/>
              <a:t>,</a:t>
            </a:r>
            <a:r>
              <a:rPr lang="zh-CN" altLang="zh-CN" dirty="0"/>
              <a:t>功能级权限管理</a:t>
            </a:r>
            <a:r>
              <a:rPr lang="zh-CN" altLang="zh-CN" dirty="0" smtClean="0"/>
              <a:t>。</a:t>
            </a:r>
            <a:endParaRPr lang="en-US" altLang="zh-CN" dirty="0" smtClean="0"/>
          </a:p>
          <a:p>
            <a:r>
              <a:rPr lang="zh-CN" altLang="zh-CN" dirty="0" smtClean="0"/>
              <a:t>第二</a:t>
            </a:r>
            <a:r>
              <a:rPr lang="en-US" altLang="zh-CN" dirty="0"/>
              <a:t>,</a:t>
            </a:r>
            <a:r>
              <a:rPr lang="zh-CN" altLang="zh-CN" dirty="0"/>
              <a:t>数据级权限管理。</a:t>
            </a:r>
          </a:p>
          <a:p>
            <a:r>
              <a:rPr lang="zh-CN" altLang="zh-CN" dirty="0"/>
              <a:t>第三</a:t>
            </a:r>
            <a:r>
              <a:rPr lang="en-US" altLang="zh-CN" dirty="0"/>
              <a:t>,</a:t>
            </a:r>
            <a:r>
              <a:rPr lang="zh-CN" altLang="zh-CN" dirty="0"/>
              <a:t>金额级权限管理。</a:t>
            </a:r>
          </a:p>
          <a:p>
            <a:endParaRPr lang="zh-CN" altLang="en-US" dirty="0"/>
          </a:p>
        </p:txBody>
      </p:sp>
    </p:spTree>
    <p:extLst>
      <p:ext uri="{BB962C8B-B14F-4D97-AF65-F5344CB8AC3E}">
        <p14:creationId xmlns:p14="http://schemas.microsoft.com/office/powerpoint/2010/main" val="209812678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39</Words>
  <Application>Microsoft Office PowerPoint</Application>
  <PresentationFormat>宽屏</PresentationFormat>
  <Paragraphs>81</Paragraphs>
  <Slides>15</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15</vt:i4>
      </vt:variant>
    </vt:vector>
  </HeadingPairs>
  <TitlesOfParts>
    <vt:vector size="24" baseType="lpstr">
      <vt:lpstr>方正宋黑简体</vt:lpstr>
      <vt:lpstr>黑体</vt:lpstr>
      <vt:lpstr>锐字工房云字库准圆GBK</vt:lpstr>
      <vt:lpstr>宋体</vt:lpstr>
      <vt:lpstr>Arial</vt:lpstr>
      <vt:lpstr>Calibri</vt:lpstr>
      <vt:lpstr>Calibri Light</vt:lpstr>
      <vt:lpstr>Office 主题</vt:lpstr>
      <vt:lpstr>1_Office 主题</vt:lpstr>
      <vt:lpstr>PowerPoint 演示文稿</vt:lpstr>
      <vt:lpstr>目  录</vt:lpstr>
      <vt:lpstr>2.1　系统管理概述</vt:lpstr>
      <vt:lpstr>2.1　系统管理概述</vt:lpstr>
      <vt:lpstr>2.2　系统管理应用案例</vt:lpstr>
      <vt:lpstr>2.2　系统管理应用案例</vt:lpstr>
      <vt:lpstr>2.2　系统管理应用案例</vt:lpstr>
      <vt:lpstr>2.3　系统建账</vt:lpstr>
      <vt:lpstr>2.3　系统建账</vt:lpstr>
      <vt:lpstr>2.4　账套管理</vt:lpstr>
      <vt:lpstr>2.4　账套管理</vt:lpstr>
      <vt:lpstr>2.5　系统安全管理</vt:lpstr>
      <vt:lpstr>2.5　系统安全管理</vt:lpstr>
      <vt:lpstr>2.6　年度账管理</vt:lpstr>
      <vt:lpstr>2.6　年度账管理</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2021-07-11T08:35:03Z</dcterms:created>
  <dcterms:modified xsi:type="dcterms:W3CDTF">2021-07-11T08:52:34Z</dcterms:modified>
</cp:coreProperties>
</file>