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19810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第三章　会计核算的基础和方法</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a:xfrm>
            <a:off x="998855" y="1386840"/>
            <a:ext cx="10356215" cy="5007610"/>
          </a:xfrm>
        </p:spPr>
        <p:txBody>
          <a:bodyPr>
            <a:normAutofit lnSpcReduction="10000"/>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五、实质重于形式</a:t>
            </a:r>
            <a:endParaRPr lang="zh-CN" altLang="zh-CN" sz="2600" b="1" dirty="0">
              <a:latin typeface="黑体" panose="02010609060101010101" pitchFamily="49" charset="-122"/>
              <a:ea typeface="黑体" panose="02010609060101010101" pitchFamily="49" charset="-122"/>
            </a:endParaRPr>
          </a:p>
          <a:p>
            <a:r>
              <a:rPr lang="zh-CN" altLang="zh-CN" dirty="0"/>
              <a:t>实质重于形式要求企业应当按照交易或者事项的经济实质进行会计确认、计量和报告</a:t>
            </a:r>
            <a:r>
              <a:rPr lang="en-US" altLang="zh-CN" dirty="0"/>
              <a:t>,</a:t>
            </a:r>
            <a:r>
              <a:rPr lang="zh-CN" altLang="zh-CN" dirty="0"/>
              <a:t>不仅仅以交易或者事项的法律形式为依据。企业发生的交易或事项在多数情况下其经济实质和法律形式是一致的</a:t>
            </a:r>
            <a:r>
              <a:rPr lang="en-US" altLang="zh-CN" dirty="0"/>
              <a:t>,</a:t>
            </a:r>
            <a:r>
              <a:rPr lang="zh-CN" altLang="zh-CN" dirty="0"/>
              <a:t>但在某些情况下也会出现不</a:t>
            </a:r>
            <a:r>
              <a:rPr lang="zh-CN" altLang="zh-CN" dirty="0" smtClean="0"/>
              <a:t>一致。</a:t>
            </a:r>
            <a:endParaRPr lang="en-US" altLang="zh-CN" dirty="0" smtClean="0"/>
          </a:p>
          <a:p>
            <a:endParaRPr lang="zh-CN" altLang="zh-CN" dirty="0"/>
          </a:p>
          <a:p>
            <a:pPr marL="0" indent="0">
              <a:lnSpc>
                <a:spcPct val="135000"/>
              </a:lnSpc>
              <a:buNone/>
            </a:pPr>
            <a:r>
              <a:rPr lang="zh-CN" altLang="zh-CN" sz="2600" b="1" dirty="0">
                <a:latin typeface="黑体" panose="02010609060101010101" pitchFamily="49" charset="-122"/>
                <a:ea typeface="黑体" panose="02010609060101010101" pitchFamily="49" charset="-122"/>
              </a:rPr>
              <a:t>六、重要性</a:t>
            </a:r>
            <a:endParaRPr lang="zh-CN" altLang="zh-CN" sz="2600" b="1" dirty="0">
              <a:latin typeface="黑体" panose="02010609060101010101" pitchFamily="49" charset="-122"/>
              <a:ea typeface="黑体" panose="02010609060101010101" pitchFamily="49" charset="-122"/>
            </a:endParaRPr>
          </a:p>
          <a:p>
            <a:r>
              <a:rPr lang="zh-CN" altLang="zh-CN" dirty="0"/>
              <a:t>重要性要求企业提供的会计信息应当反映与企业财务状况、经营成果和现金流量有关的所有重要交易或者事项。</a:t>
            </a:r>
            <a:endParaRPr lang="zh-CN" altLang="zh-CN" dirty="0"/>
          </a:p>
          <a:p>
            <a:r>
              <a:rPr lang="zh-CN" altLang="zh-CN" dirty="0"/>
              <a:t>按照重要性要求</a:t>
            </a:r>
            <a:r>
              <a:rPr lang="en-US" altLang="zh-CN" dirty="0"/>
              <a:t>,</a:t>
            </a:r>
            <a:r>
              <a:rPr lang="zh-CN" altLang="zh-CN" dirty="0"/>
              <a:t>会计所提供的信息的繁简程度取决于信息的重要程度</a:t>
            </a:r>
            <a:r>
              <a:rPr lang="en-US" altLang="zh-CN" dirty="0"/>
              <a:t>,</a:t>
            </a:r>
            <a:r>
              <a:rPr lang="zh-CN" altLang="zh-CN" dirty="0"/>
              <a:t>对于信息使用者的决策产生重大影响的会计信息必须详尽揭示</a:t>
            </a:r>
            <a:r>
              <a:rPr lang="en-US" altLang="zh-CN" dirty="0"/>
              <a:t>,</a:t>
            </a:r>
            <a:r>
              <a:rPr lang="zh-CN" altLang="zh-CN" dirty="0"/>
              <a:t>而对信息使用者的决策影响不大的次要会计信息</a:t>
            </a:r>
            <a:r>
              <a:rPr lang="en-US" altLang="zh-CN" dirty="0"/>
              <a:t>,</a:t>
            </a:r>
            <a:r>
              <a:rPr lang="zh-CN" altLang="zh-CN" dirty="0"/>
              <a:t>可进行适当简化。</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a:xfrm>
            <a:off x="998855" y="1386840"/>
            <a:ext cx="10414000" cy="5007610"/>
          </a:xfrm>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七、谨慎性</a:t>
            </a:r>
            <a:endParaRPr lang="zh-CN" altLang="zh-CN" sz="2600" b="1" dirty="0">
              <a:latin typeface="黑体" panose="02010609060101010101" pitchFamily="49" charset="-122"/>
              <a:ea typeface="黑体" panose="02010609060101010101" pitchFamily="49" charset="-122"/>
            </a:endParaRPr>
          </a:p>
          <a:p>
            <a:r>
              <a:rPr lang="zh-CN" altLang="zh-CN" dirty="0"/>
              <a:t>谨慎性要求企业对交易或者事项进行会计确认、计量和报告时应当保持应有的谨慎</a:t>
            </a:r>
            <a:r>
              <a:rPr lang="en-US" altLang="zh-CN" dirty="0"/>
              <a:t>,</a:t>
            </a:r>
            <a:r>
              <a:rPr lang="zh-CN" altLang="zh-CN" dirty="0"/>
              <a:t>不应高估资产或者收益、低估负债或者费用。</a:t>
            </a:r>
            <a:endParaRPr lang="zh-CN" altLang="zh-CN" dirty="0"/>
          </a:p>
          <a:p>
            <a:r>
              <a:rPr lang="zh-CN" altLang="zh-CN" dirty="0"/>
              <a:t>谨慎性的应用也不允许企业设置秘密准备</a:t>
            </a:r>
            <a:r>
              <a:rPr lang="en-US" altLang="zh-CN" dirty="0"/>
              <a:t>,</a:t>
            </a:r>
            <a:r>
              <a:rPr lang="zh-CN" altLang="zh-CN" dirty="0"/>
              <a:t>如果企业故意低估资产或者收益</a:t>
            </a:r>
            <a:r>
              <a:rPr lang="en-US" altLang="zh-CN" dirty="0"/>
              <a:t>,</a:t>
            </a:r>
            <a:r>
              <a:rPr lang="zh-CN" altLang="zh-CN" dirty="0"/>
              <a:t>或者故意高估负债或者费用</a:t>
            </a:r>
            <a:r>
              <a:rPr lang="en-US" altLang="zh-CN" dirty="0"/>
              <a:t>,</a:t>
            </a:r>
            <a:r>
              <a:rPr lang="zh-CN" altLang="zh-CN" dirty="0"/>
              <a:t>将不符合会计信息的可靠性和相关性要求</a:t>
            </a:r>
            <a:r>
              <a:rPr lang="en-US" altLang="zh-CN" dirty="0"/>
              <a:t>,</a:t>
            </a:r>
            <a:r>
              <a:rPr lang="zh-CN" altLang="zh-CN" dirty="0"/>
              <a:t>损害会计信息质量</a:t>
            </a:r>
            <a:r>
              <a:rPr lang="en-US" altLang="zh-CN" dirty="0"/>
              <a:t>,</a:t>
            </a:r>
            <a:r>
              <a:rPr lang="zh-CN" altLang="zh-CN" dirty="0"/>
              <a:t>扭曲企业实际的财务状况和经营成果</a:t>
            </a:r>
            <a:r>
              <a:rPr lang="en-US" altLang="zh-CN" dirty="0"/>
              <a:t>,</a:t>
            </a:r>
            <a:r>
              <a:rPr lang="zh-CN" altLang="zh-CN" dirty="0"/>
              <a:t>从而对使用者的决策产生误导</a:t>
            </a:r>
            <a:r>
              <a:rPr lang="en-US" altLang="zh-CN" dirty="0"/>
              <a:t>,</a:t>
            </a:r>
            <a:r>
              <a:rPr lang="zh-CN" altLang="zh-CN" dirty="0"/>
              <a:t>这是会计准则所不允许的</a:t>
            </a:r>
            <a:r>
              <a:rPr lang="zh-CN" altLang="zh-CN" dirty="0" smtClean="0"/>
              <a:t>。</a:t>
            </a:r>
            <a:endParaRPr lang="en-US" altLang="zh-CN" dirty="0" smtClean="0"/>
          </a:p>
          <a:p>
            <a:endParaRPr lang="zh-CN" altLang="zh-CN" dirty="0"/>
          </a:p>
          <a:p>
            <a:pPr marL="0" indent="0">
              <a:lnSpc>
                <a:spcPct val="135000"/>
              </a:lnSpc>
              <a:buNone/>
            </a:pPr>
            <a:r>
              <a:rPr lang="zh-CN" altLang="zh-CN" sz="2600" b="1" dirty="0">
                <a:latin typeface="黑体" panose="02010609060101010101" pitchFamily="49" charset="-122"/>
                <a:ea typeface="黑体" panose="02010609060101010101" pitchFamily="49" charset="-122"/>
              </a:rPr>
              <a:t>八、及时性</a:t>
            </a:r>
            <a:endParaRPr lang="zh-CN" altLang="zh-CN" sz="2600" b="1" dirty="0">
              <a:latin typeface="黑体" panose="02010609060101010101" pitchFamily="49" charset="-122"/>
              <a:ea typeface="黑体" panose="02010609060101010101" pitchFamily="49" charset="-122"/>
            </a:endParaRPr>
          </a:p>
          <a:p>
            <a:r>
              <a:rPr lang="zh-CN" altLang="zh-CN" dirty="0"/>
              <a:t>及时性要求企业对于已经发生的交易或者事项</a:t>
            </a:r>
            <a:r>
              <a:rPr lang="en-US" altLang="zh-CN" dirty="0"/>
              <a:t>,</a:t>
            </a:r>
            <a:r>
              <a:rPr lang="zh-CN" altLang="zh-CN" dirty="0"/>
              <a:t>应当及时进行确认、计量和报告</a:t>
            </a:r>
            <a:r>
              <a:rPr lang="en-US" altLang="zh-CN" dirty="0"/>
              <a:t>,</a:t>
            </a:r>
            <a:r>
              <a:rPr lang="zh-CN" altLang="zh-CN" dirty="0"/>
              <a:t>不得提前或者延后。</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会计核算的方法和会计循环</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一、会计核算方法</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设置会计科目</a:t>
            </a:r>
            <a:endParaRPr lang="zh-CN" altLang="zh-CN" dirty="0"/>
          </a:p>
          <a:p>
            <a:r>
              <a:rPr lang="en-US" altLang="zh-CN" dirty="0"/>
              <a:t>2.</a:t>
            </a:r>
            <a:r>
              <a:rPr lang="zh-CN" altLang="zh-CN" dirty="0"/>
              <a:t>复式记账</a:t>
            </a:r>
            <a:endParaRPr lang="zh-CN" altLang="zh-CN" dirty="0"/>
          </a:p>
          <a:p>
            <a:r>
              <a:rPr lang="en-US" altLang="zh-CN" dirty="0"/>
              <a:t>3.</a:t>
            </a:r>
            <a:r>
              <a:rPr lang="zh-CN" altLang="zh-CN" dirty="0"/>
              <a:t>填制和审核凭证</a:t>
            </a:r>
            <a:endParaRPr lang="zh-CN" altLang="zh-CN" dirty="0"/>
          </a:p>
          <a:p>
            <a:r>
              <a:rPr lang="en-US" altLang="zh-CN" dirty="0"/>
              <a:t>4.</a:t>
            </a:r>
            <a:r>
              <a:rPr lang="zh-CN" altLang="zh-CN" dirty="0"/>
              <a:t>登记账簿</a:t>
            </a:r>
            <a:endParaRPr lang="zh-CN" altLang="zh-CN" dirty="0"/>
          </a:p>
          <a:p>
            <a:r>
              <a:rPr lang="en-US" altLang="zh-CN" dirty="0"/>
              <a:t>5.</a:t>
            </a:r>
            <a:r>
              <a:rPr lang="zh-CN" altLang="zh-CN" dirty="0"/>
              <a:t>成本计算</a:t>
            </a:r>
            <a:endParaRPr lang="zh-CN" altLang="zh-CN" dirty="0"/>
          </a:p>
          <a:p>
            <a:r>
              <a:rPr lang="en-US" altLang="zh-CN" dirty="0"/>
              <a:t>6.</a:t>
            </a:r>
            <a:r>
              <a:rPr lang="zh-CN" altLang="zh-CN" dirty="0"/>
              <a:t>财产清查</a:t>
            </a:r>
            <a:endParaRPr lang="zh-CN" altLang="zh-CN" dirty="0"/>
          </a:p>
          <a:p>
            <a:r>
              <a:rPr lang="en-US" altLang="zh-CN" dirty="0"/>
              <a:t>7.</a:t>
            </a:r>
            <a:r>
              <a:rPr lang="zh-CN" altLang="zh-CN" dirty="0"/>
              <a:t>编制会计报表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会计核算的方法和会计循环</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二、会计循环</a:t>
            </a:r>
            <a:endParaRPr lang="zh-CN" altLang="zh-CN" sz="2600" b="1" dirty="0">
              <a:latin typeface="黑体" panose="02010609060101010101" pitchFamily="49" charset="-122"/>
              <a:ea typeface="黑体" panose="02010609060101010101" pitchFamily="49" charset="-122"/>
            </a:endParaRPr>
          </a:p>
          <a:p>
            <a:r>
              <a:rPr lang="zh-CN" altLang="zh-CN" dirty="0"/>
              <a:t>企业在一个会计期内</a:t>
            </a:r>
            <a:r>
              <a:rPr lang="en-US" altLang="zh-CN" dirty="0"/>
              <a:t>,</a:t>
            </a:r>
            <a:r>
              <a:rPr lang="zh-CN" altLang="zh-CN" dirty="0"/>
              <a:t>其会计工作必须经过填制和审核凭证、登记账簿、编制会计报表等一系列会计程序。它从会计期初开始</a:t>
            </a:r>
            <a:r>
              <a:rPr lang="en-US" altLang="zh-CN" dirty="0"/>
              <a:t>,</a:t>
            </a:r>
            <a:r>
              <a:rPr lang="zh-CN" altLang="zh-CN" dirty="0"/>
              <a:t>至会计期末终了</a:t>
            </a:r>
            <a:r>
              <a:rPr lang="en-US" altLang="zh-CN" dirty="0"/>
              <a:t>,</a:t>
            </a:r>
            <a:r>
              <a:rPr lang="zh-CN" altLang="zh-CN" dirty="0"/>
              <a:t>并循环往复、周而复始</a:t>
            </a:r>
            <a:r>
              <a:rPr lang="en-US" altLang="zh-CN" dirty="0"/>
              <a:t>,</a:t>
            </a:r>
            <a:r>
              <a:rPr lang="zh-CN" altLang="zh-CN" dirty="0"/>
              <a:t>故称为会计循环。</a:t>
            </a:r>
            <a:endParaRPr lang="zh-CN" altLang="zh-CN" dirty="0"/>
          </a:p>
          <a:p>
            <a:r>
              <a:rPr lang="zh-CN" altLang="zh-CN" dirty="0"/>
              <a:t>企业若以一年为一个会计期</a:t>
            </a:r>
            <a:r>
              <a:rPr lang="en-US" altLang="zh-CN" dirty="0"/>
              <a:t>,</a:t>
            </a:r>
            <a:r>
              <a:rPr lang="zh-CN" altLang="zh-CN" dirty="0"/>
              <a:t>则会计循环历时一年</a:t>
            </a:r>
            <a:r>
              <a:rPr lang="en-US" altLang="zh-CN" dirty="0"/>
              <a:t>;</a:t>
            </a:r>
            <a:r>
              <a:rPr lang="zh-CN" altLang="zh-CN" dirty="0"/>
              <a:t>若按月结账和编表</a:t>
            </a:r>
            <a:r>
              <a:rPr lang="en-US" altLang="zh-CN" dirty="0"/>
              <a:t>,</a:t>
            </a:r>
            <a:r>
              <a:rPr lang="zh-CN" altLang="zh-CN" dirty="0"/>
              <a:t>则会计循环历时一个月。</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669828" y="2825751"/>
            <a:ext cx="6372030" cy="1938655"/>
            <a:chOff x="4365" y="3880"/>
            <a:chExt cx="10036" cy="3053"/>
          </a:xfrm>
        </p:grpSpPr>
        <p:pic>
          <p:nvPicPr>
            <p:cNvPr id="19" name="图片 18"/>
            <p:cNvPicPr>
              <a:picLocks noChangeAspect="1"/>
            </p:cNvPicPr>
            <p:nvPr/>
          </p:nvPicPr>
          <p:blipFill>
            <a:blip r:embed="rId2"/>
            <a:stretch>
              <a:fillRect/>
            </a:stretch>
          </p:blipFill>
          <p:spPr>
            <a:xfrm rot="5400000">
              <a:off x="3461" y="4941"/>
              <a:ext cx="2423" cy="615"/>
            </a:xfrm>
            <a:prstGeom prst="rect">
              <a:avLst/>
            </a:prstGeom>
          </p:spPr>
        </p:pic>
        <p:grpSp>
          <p:nvGrpSpPr>
            <p:cNvPr id="28" name="组合 27"/>
            <p:cNvGrpSpPr/>
            <p:nvPr/>
          </p:nvGrpSpPr>
          <p:grpSpPr>
            <a:xfrm>
              <a:off x="4450" y="3880"/>
              <a:ext cx="9951" cy="3053"/>
              <a:chOff x="4450" y="3286"/>
              <a:chExt cx="9951" cy="3053"/>
            </a:xfrm>
          </p:grpSpPr>
          <p:grpSp>
            <p:nvGrpSpPr>
              <p:cNvPr id="27" name="组合 26"/>
              <p:cNvGrpSpPr/>
              <p:nvPr/>
            </p:nvGrpSpPr>
            <p:grpSpPr>
              <a:xfrm>
                <a:off x="4450" y="3286"/>
                <a:ext cx="9951" cy="3053"/>
                <a:chOff x="4450" y="3242"/>
                <a:chExt cx="9951" cy="305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2"/>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会计核算的基本假设与会计基础</a:t>
                </a:r>
                <a:endParaRPr lang="zh-CN" altLang="en-US"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会计信息质量要求</a:t>
                </a:r>
                <a:endParaRPr lang="zh-CN" altLang="en-US" dirty="0">
                  <a:solidFill>
                    <a:prstClr val="black"/>
                  </a:solidFill>
                  <a:latin typeface="Arial" panose="020B0604020202020204" pitchFamily="34" charset="0"/>
                </a:endParaRPr>
              </a:p>
            </p:txBody>
          </p:sp>
          <p:sp>
            <p:nvSpPr>
              <p:cNvPr id="25631" name="Rectangle 31"/>
              <p:cNvSpPr/>
              <p:nvPr/>
            </p:nvSpPr>
            <p:spPr>
              <a:xfrm>
                <a:off x="6002" y="5614"/>
                <a:ext cx="7818" cy="582"/>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会计核算的方法和会计循环</a:t>
                </a:r>
                <a:endParaRPr lang="zh-CN" altLang="en-US" dirty="0">
                  <a:solidFill>
                    <a:prstClr val="black"/>
                  </a:solidFill>
                  <a:latin typeface="Arial" panose="020B0604020202020204" pitchFamily="34" charset="0"/>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会计核算的基本假设与会计基础</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一、会计基本假设</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会计主体</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持续经营</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会计分期</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货币计量</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会计核算的基本假设与会计基础</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二、会计确认基础和计量基础</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会计确认基础</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权责发生制</a:t>
            </a:r>
            <a:endParaRPr lang="zh-CN" altLang="zh-CN" dirty="0"/>
          </a:p>
          <a:p>
            <a:r>
              <a:rPr lang="en-US" altLang="zh-CN" dirty="0"/>
              <a:t>2.</a:t>
            </a:r>
            <a:r>
              <a:rPr lang="zh-CN" altLang="zh-CN" dirty="0"/>
              <a:t>收付实现制</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会计计量基础</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会计要素计量属性</a:t>
            </a:r>
            <a:endParaRPr lang="zh-CN" altLang="zh-CN" dirty="0"/>
          </a:p>
          <a:p>
            <a:r>
              <a:rPr lang="en-US" altLang="zh-CN" dirty="0"/>
              <a:t>2.</a:t>
            </a:r>
            <a:r>
              <a:rPr lang="zh-CN" altLang="zh-CN" dirty="0"/>
              <a:t>各种计量属性之间的关系</a:t>
            </a:r>
            <a:endParaRPr lang="zh-CN" altLang="zh-CN" dirty="0"/>
          </a:p>
          <a:p>
            <a:r>
              <a:rPr lang="en-US" altLang="zh-CN" dirty="0"/>
              <a:t>3.</a:t>
            </a:r>
            <a:r>
              <a:rPr lang="zh-CN" altLang="zh-CN" dirty="0"/>
              <a:t>计量属性的应用原则</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一、可靠性</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以实际发生的交易或事项为依据进行确认、计量</a:t>
            </a:r>
            <a:r>
              <a:rPr lang="en-US" altLang="zh-CN" dirty="0"/>
              <a:t>,</a:t>
            </a:r>
            <a:r>
              <a:rPr lang="zh-CN" altLang="zh-CN" dirty="0"/>
              <a:t>将符合会计要素定义及确认条件的资产、负债、所有者权益、收入、费用和利润等如实反映在财务报表中</a:t>
            </a:r>
            <a:r>
              <a:rPr lang="en-US" altLang="zh-CN" dirty="0"/>
              <a:t>,</a:t>
            </a:r>
            <a:r>
              <a:rPr lang="zh-CN" altLang="zh-CN" dirty="0"/>
              <a:t>不得根据虚构的、没有发生的或者尚未发生的交易或者事项进行确认、计量和报告。</a:t>
            </a:r>
            <a:endParaRPr lang="zh-CN" altLang="zh-CN" dirty="0"/>
          </a:p>
          <a:p>
            <a:r>
              <a:rPr lang="en-US" altLang="zh-CN" dirty="0"/>
              <a:t>(2)</a:t>
            </a:r>
            <a:r>
              <a:rPr lang="zh-CN" altLang="zh-CN" dirty="0"/>
              <a:t>在符合重要性和成本效益原则的前提下</a:t>
            </a:r>
            <a:r>
              <a:rPr lang="en-US" altLang="zh-CN" dirty="0"/>
              <a:t>,</a:t>
            </a:r>
            <a:r>
              <a:rPr lang="zh-CN" altLang="zh-CN" dirty="0"/>
              <a:t>保证会计信息的完整性</a:t>
            </a:r>
            <a:r>
              <a:rPr lang="en-US" altLang="zh-CN" dirty="0"/>
              <a:t>,</a:t>
            </a:r>
            <a:r>
              <a:rPr lang="zh-CN" altLang="zh-CN" dirty="0"/>
              <a:t>其中包括应当编报的报表及其附注内容等应当保持完整</a:t>
            </a:r>
            <a:r>
              <a:rPr lang="en-US" altLang="zh-CN" dirty="0"/>
              <a:t>,</a:t>
            </a:r>
            <a:r>
              <a:rPr lang="zh-CN" altLang="zh-CN" dirty="0"/>
              <a:t>不能随意遗漏或者减少应予披露的信息</a:t>
            </a:r>
            <a:r>
              <a:rPr lang="en-US" altLang="zh-CN" dirty="0"/>
              <a:t>,</a:t>
            </a:r>
            <a:r>
              <a:rPr lang="zh-CN" altLang="zh-CN" dirty="0"/>
              <a:t>与使用者决策相关的有用信息都应当充分披露。</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二、相关性</a:t>
            </a:r>
            <a:endParaRPr lang="zh-CN" altLang="zh-CN" sz="2600" b="1" dirty="0">
              <a:latin typeface="黑体" panose="02010609060101010101" pitchFamily="49" charset="-122"/>
              <a:ea typeface="黑体" panose="02010609060101010101" pitchFamily="49" charset="-122"/>
            </a:endParaRPr>
          </a:p>
          <a:p>
            <a:r>
              <a:rPr lang="zh-CN" altLang="zh-CN" dirty="0"/>
              <a:t>相关性要求企业提供的会计信息应当与投资者等财务报告使用者的经济决策需要相关</a:t>
            </a:r>
            <a:r>
              <a:rPr lang="en-US" altLang="zh-CN" dirty="0"/>
              <a:t>,</a:t>
            </a:r>
            <a:r>
              <a:rPr lang="zh-CN" altLang="zh-CN" dirty="0"/>
              <a:t>有助于投资者等财务报告使用者对企业过去、现在或者未来的情况做出评价或者预测。</a:t>
            </a:r>
            <a:endParaRPr lang="zh-CN" altLang="zh-CN" dirty="0"/>
          </a:p>
          <a:p>
            <a:r>
              <a:rPr lang="zh-CN" altLang="zh-CN" dirty="0"/>
              <a:t>会计信息是否有用</a:t>
            </a:r>
            <a:r>
              <a:rPr lang="en-US" altLang="zh-CN" dirty="0"/>
              <a:t>,</a:t>
            </a:r>
            <a:r>
              <a:rPr lang="zh-CN" altLang="zh-CN" dirty="0"/>
              <a:t>是否具有价值</a:t>
            </a:r>
            <a:r>
              <a:rPr lang="en-US" altLang="zh-CN" dirty="0"/>
              <a:t>,</a:t>
            </a:r>
            <a:r>
              <a:rPr lang="zh-CN" altLang="zh-CN" dirty="0"/>
              <a:t>关键是看其与使用者的决策需要是否相关</a:t>
            </a:r>
            <a:r>
              <a:rPr lang="en-US" altLang="zh-CN" dirty="0"/>
              <a:t>,</a:t>
            </a:r>
            <a:r>
              <a:rPr lang="zh-CN" altLang="zh-CN" dirty="0"/>
              <a:t>是否有助于决策或者提高决策水平。</a:t>
            </a:r>
            <a:endParaRPr lang="zh-CN" altLang="zh-CN" dirty="0"/>
          </a:p>
          <a:p>
            <a:r>
              <a:rPr lang="zh-CN" altLang="zh-CN" dirty="0"/>
              <a:t>会计信息质量的相关性要求</a:t>
            </a:r>
            <a:r>
              <a:rPr lang="en-US" altLang="zh-CN" dirty="0"/>
              <a:t>,</a:t>
            </a:r>
            <a:r>
              <a:rPr lang="zh-CN" altLang="zh-CN" dirty="0"/>
              <a:t>需要企业在确认、计量和报告会计信息的过程中</a:t>
            </a:r>
            <a:r>
              <a:rPr lang="en-US" altLang="zh-CN" dirty="0"/>
              <a:t>,</a:t>
            </a:r>
            <a:r>
              <a:rPr lang="zh-CN" altLang="zh-CN" dirty="0"/>
              <a:t>充分考虑使用者的决策模式和信息需要。但是</a:t>
            </a:r>
            <a:r>
              <a:rPr lang="en-US" altLang="zh-CN" dirty="0"/>
              <a:t>,</a:t>
            </a:r>
            <a:r>
              <a:rPr lang="zh-CN" altLang="zh-CN" dirty="0"/>
              <a:t>相关性是以可靠性为基础的</a:t>
            </a:r>
            <a:r>
              <a:rPr lang="en-US" altLang="zh-CN" dirty="0"/>
              <a:t>,</a:t>
            </a:r>
            <a:r>
              <a:rPr lang="zh-CN" altLang="zh-CN" dirty="0"/>
              <a:t>两者之间并不矛盾</a:t>
            </a:r>
            <a:r>
              <a:rPr lang="en-US" altLang="zh-CN" dirty="0"/>
              <a:t>,</a:t>
            </a:r>
            <a:r>
              <a:rPr lang="zh-CN" altLang="zh-CN" dirty="0"/>
              <a:t>不应将两者对立起来。也就是说</a:t>
            </a:r>
            <a:r>
              <a:rPr lang="en-US" altLang="zh-CN" dirty="0"/>
              <a:t>,</a:t>
            </a:r>
            <a:r>
              <a:rPr lang="zh-CN" altLang="zh-CN" dirty="0"/>
              <a:t>会计信息在可靠性前提下</a:t>
            </a:r>
            <a:r>
              <a:rPr lang="en-US" altLang="zh-CN" dirty="0"/>
              <a:t>,</a:t>
            </a:r>
            <a:r>
              <a:rPr lang="zh-CN" altLang="zh-CN" dirty="0"/>
              <a:t>要尽可能地做到相关性</a:t>
            </a:r>
            <a:r>
              <a:rPr lang="en-US" altLang="zh-CN" dirty="0"/>
              <a:t>,</a:t>
            </a:r>
            <a:r>
              <a:rPr lang="zh-CN" altLang="zh-CN" dirty="0"/>
              <a:t>以满足投资者等财务报告使用者的决策需要。</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三、可理解性</a:t>
            </a:r>
            <a:endParaRPr lang="zh-CN" altLang="zh-CN" sz="2600" b="1" dirty="0">
              <a:latin typeface="黑体" panose="02010609060101010101" pitchFamily="49" charset="-122"/>
              <a:ea typeface="黑体" panose="02010609060101010101" pitchFamily="49" charset="-122"/>
            </a:endParaRPr>
          </a:p>
          <a:p>
            <a:r>
              <a:rPr lang="zh-CN" altLang="zh-CN" dirty="0"/>
              <a:t>可理解性要求企业提供的会计信息应当清晰明了</a:t>
            </a:r>
            <a:r>
              <a:rPr lang="en-US" altLang="zh-CN" dirty="0"/>
              <a:t>,</a:t>
            </a:r>
            <a:r>
              <a:rPr lang="zh-CN" altLang="zh-CN" dirty="0"/>
              <a:t>便于投资者等财务报告使用者理解和使用。</a:t>
            </a:r>
            <a:endParaRPr lang="zh-CN" altLang="zh-CN" dirty="0"/>
          </a:p>
          <a:p>
            <a:r>
              <a:rPr lang="zh-CN" altLang="zh-CN" dirty="0"/>
              <a:t>企业编制财务报告、提供会计信息的目的在于使用</a:t>
            </a:r>
            <a:r>
              <a:rPr lang="en-US" altLang="zh-CN" dirty="0"/>
              <a:t>,</a:t>
            </a:r>
            <a:r>
              <a:rPr lang="zh-CN" altLang="zh-CN" dirty="0"/>
              <a:t>而要使使用者有效使用会计信息</a:t>
            </a:r>
            <a:r>
              <a:rPr lang="en-US" altLang="zh-CN" dirty="0"/>
              <a:t>,</a:t>
            </a:r>
            <a:r>
              <a:rPr lang="zh-CN" altLang="zh-CN" dirty="0"/>
              <a:t>应当能让其了解会计信息的内涵</a:t>
            </a:r>
            <a:r>
              <a:rPr lang="en-US" altLang="zh-CN" dirty="0"/>
              <a:t>,</a:t>
            </a:r>
            <a:r>
              <a:rPr lang="zh-CN" altLang="zh-CN" dirty="0"/>
              <a:t>弄懂会计信息的内容</a:t>
            </a:r>
            <a:r>
              <a:rPr lang="en-US" altLang="zh-CN" dirty="0"/>
              <a:t>,</a:t>
            </a:r>
            <a:r>
              <a:rPr lang="zh-CN" altLang="zh-CN" dirty="0"/>
              <a:t>这就要求财务报告提供的会计信息应当清晰明了</a:t>
            </a:r>
            <a:r>
              <a:rPr lang="en-US" altLang="zh-CN" dirty="0"/>
              <a:t>,</a:t>
            </a:r>
            <a:r>
              <a:rPr lang="zh-CN" altLang="zh-CN" dirty="0"/>
              <a:t>易于理解。只有这样</a:t>
            </a:r>
            <a:r>
              <a:rPr lang="en-US" altLang="zh-CN" dirty="0"/>
              <a:t>,</a:t>
            </a:r>
            <a:r>
              <a:rPr lang="zh-CN" altLang="zh-CN" dirty="0"/>
              <a:t>才能提高会计信息的有用性</a:t>
            </a:r>
            <a:r>
              <a:rPr lang="en-US" altLang="zh-CN" dirty="0"/>
              <a:t>,</a:t>
            </a:r>
            <a:r>
              <a:rPr lang="zh-CN" altLang="zh-CN" dirty="0"/>
              <a:t>实现财务报告的目标</a:t>
            </a:r>
            <a:r>
              <a:rPr lang="en-US" altLang="zh-CN" dirty="0"/>
              <a:t>,</a:t>
            </a:r>
            <a:r>
              <a:rPr lang="zh-CN" altLang="zh-CN" dirty="0"/>
              <a:t>满足向投资者等财务报告使用者提供决策有用信息的要求。</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四、可比性</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同一企业不同时期可比</a:t>
            </a:r>
            <a:endParaRPr lang="zh-CN" altLang="zh-CN" sz="2200" b="1" dirty="0">
              <a:latin typeface="楷体" panose="02010609060101010101" pitchFamily="49" charset="-122"/>
              <a:ea typeface="楷体" panose="02010609060101010101" pitchFamily="49" charset="-122"/>
            </a:endParaRPr>
          </a:p>
          <a:p>
            <a:r>
              <a:rPr lang="zh-CN" altLang="zh-CN" dirty="0"/>
              <a:t>为了便于投资者等财务报告使用者了解企业财务状况、经营成果和现金流量的变化趋势</a:t>
            </a:r>
            <a:r>
              <a:rPr lang="en-US" altLang="zh-CN" dirty="0"/>
              <a:t>,</a:t>
            </a:r>
            <a:r>
              <a:rPr lang="zh-CN" altLang="zh-CN" dirty="0"/>
              <a:t>比较企业在不同时期的财务报告信息</a:t>
            </a:r>
            <a:r>
              <a:rPr lang="en-US" altLang="zh-CN" dirty="0"/>
              <a:t>,</a:t>
            </a:r>
            <a:r>
              <a:rPr lang="zh-CN" altLang="zh-CN" dirty="0"/>
              <a:t>全面、客观地评价过去、预测未来</a:t>
            </a:r>
            <a:r>
              <a:rPr lang="en-US" altLang="zh-CN" dirty="0"/>
              <a:t>,</a:t>
            </a:r>
            <a:r>
              <a:rPr lang="zh-CN" altLang="zh-CN" dirty="0"/>
              <a:t>从而做出决策</a:t>
            </a:r>
            <a:r>
              <a:rPr lang="en-US" altLang="zh-CN" dirty="0"/>
              <a:t>,</a:t>
            </a:r>
            <a:r>
              <a:rPr lang="zh-CN" altLang="zh-CN" dirty="0"/>
              <a:t>会计信息质量的可比性要求同一企业不同时期发生的相同或者相似的交易或者事项</a:t>
            </a:r>
            <a:r>
              <a:rPr lang="en-US" altLang="zh-CN" dirty="0"/>
              <a:t>,</a:t>
            </a:r>
            <a:r>
              <a:rPr lang="zh-CN" altLang="zh-CN" dirty="0"/>
              <a:t>应当采用一致的会计政策</a:t>
            </a:r>
            <a:r>
              <a:rPr lang="en-US" altLang="zh-CN" dirty="0"/>
              <a:t>,</a:t>
            </a:r>
            <a:r>
              <a:rPr lang="zh-CN" altLang="zh-CN" dirty="0"/>
              <a:t>不得变更会计政策</a:t>
            </a:r>
            <a:r>
              <a:rPr lang="en-US" altLang="zh-CN" dirty="0"/>
              <a:t>,</a:t>
            </a:r>
            <a:r>
              <a:rPr lang="zh-CN" altLang="zh-CN" dirty="0"/>
              <a:t>如果按照规定或者在会计政策变更后可以提供更可靠、更相关的会计信息的</a:t>
            </a:r>
            <a:r>
              <a:rPr lang="en-US" altLang="zh-CN" dirty="0"/>
              <a:t>,</a:t>
            </a:r>
            <a:r>
              <a:rPr lang="zh-CN" altLang="zh-CN" dirty="0"/>
              <a:t>可以变更会计政策。有关会计政策变更的情况</a:t>
            </a:r>
            <a:r>
              <a:rPr lang="en-US" altLang="zh-CN" dirty="0"/>
              <a:t>,</a:t>
            </a:r>
            <a:r>
              <a:rPr lang="zh-CN" altLang="zh-CN" dirty="0"/>
              <a:t>应当在附注中予以说明。</a:t>
            </a:r>
            <a:endParaRPr lang="zh-CN" altLang="zh-CN" dirty="0"/>
          </a:p>
          <a:p>
            <a:pPr marL="0" indent="0">
              <a:lnSpc>
                <a:spcPct val="135000"/>
              </a:lnSpc>
              <a:buNone/>
            </a:pP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会计信息质量要求</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smtClean="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不同企业相同会计期间可比</a:t>
            </a:r>
            <a:endParaRPr lang="zh-CN" altLang="zh-CN" sz="2200" b="1" dirty="0">
              <a:latin typeface="楷体" panose="02010609060101010101" pitchFamily="49" charset="-122"/>
              <a:ea typeface="楷体" panose="02010609060101010101" pitchFamily="49" charset="-122"/>
            </a:endParaRPr>
          </a:p>
          <a:p>
            <a:r>
              <a:rPr lang="zh-CN" altLang="zh-CN" dirty="0"/>
              <a:t>为了便于投资者等财务报告使用者评价不同企业的财务状况、经营成果和现金流量及其变动情况</a:t>
            </a:r>
            <a:r>
              <a:rPr lang="en-US" altLang="zh-CN" dirty="0"/>
              <a:t>,</a:t>
            </a:r>
            <a:r>
              <a:rPr lang="zh-CN" altLang="zh-CN" dirty="0"/>
              <a:t>会计信息质量的可比性要求不同企业同一会计期间发生的相同或者相似的交易或者事项</a:t>
            </a:r>
            <a:r>
              <a:rPr lang="en-US" altLang="zh-CN" dirty="0"/>
              <a:t>,</a:t>
            </a:r>
            <a:r>
              <a:rPr lang="zh-CN" altLang="zh-CN" dirty="0"/>
              <a:t>应当采用规定的会计政策</a:t>
            </a:r>
            <a:r>
              <a:rPr lang="en-US" altLang="zh-CN" dirty="0"/>
              <a:t>,</a:t>
            </a:r>
            <a:r>
              <a:rPr lang="zh-CN" altLang="zh-CN" dirty="0"/>
              <a:t>确保会计信息口径一致、相互可比</a:t>
            </a:r>
            <a:r>
              <a:rPr lang="en-US" altLang="zh-CN" dirty="0"/>
              <a:t>,</a:t>
            </a:r>
            <a:r>
              <a:rPr lang="zh-CN" altLang="zh-CN" dirty="0"/>
              <a:t>以使不同企业按照一致的确认、计量和报告要求提供有关会计信息。</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2048</Words>
  <Application>WPS 演示</Application>
  <PresentationFormat>自定义</PresentationFormat>
  <Paragraphs>106</Paragraphs>
  <Slides>13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会计核算的基本假设与会计基础</vt:lpstr>
      <vt:lpstr>第一节　会计核算的基本假设与会计基础</vt:lpstr>
      <vt:lpstr>第二节　会计信息质量要求</vt:lpstr>
      <vt:lpstr>第二节　会计信息质量要求</vt:lpstr>
      <vt:lpstr>第二节　会计信息质量要求</vt:lpstr>
      <vt:lpstr>第二节　会计信息质量要求</vt:lpstr>
      <vt:lpstr>第二节　会计信息质量要求</vt:lpstr>
      <vt:lpstr>第二节　会计信息质量要求</vt:lpstr>
      <vt:lpstr>第二节　会计信息质量要求</vt:lpstr>
      <vt:lpstr>第三节　会计核算的方法和会计循环</vt:lpstr>
      <vt:lpstr>第三节　会计核算的方法和会计循环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4</cp:revision>
  <dcterms:created xsi:type="dcterms:W3CDTF">2021-06-09T02:19:00Z</dcterms:created>
  <dcterms:modified xsi:type="dcterms:W3CDTF">2021-06-09T07:13:07Z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