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52826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52038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505915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94256-4E80-4490-80C5-A140875F971E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075542" y="205740"/>
            <a:ext cx="10116457" cy="84836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75657" y="1383030"/>
            <a:ext cx="10479313" cy="499872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19379695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02607-6D81-4853-919C-AD2B837EFC7C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133600" y="205740"/>
            <a:ext cx="7892415" cy="84836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17601" y="1383030"/>
            <a:ext cx="10253980" cy="499872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10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05" y="648843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73737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2517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10667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806417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113532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9199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87840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22458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298075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6B66E6-2BE9-49DF-A66E-B75258892567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2E7DC9E-B24B-4D3C-BBCF-78D0A25318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1300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6096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" y="0"/>
            <a:ext cx="1320800" cy="105409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20DB-B8E6-441F-B202-C4EB1D82F6DB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67C20-DB95-4CA2-B0F0-E724E6ED42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05" y="648843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166539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3"/>
          <p:cNvSpPr txBox="1"/>
          <p:nvPr/>
        </p:nvSpPr>
        <p:spPr bwMode="auto">
          <a:xfrm>
            <a:off x="1650638" y="3429000"/>
            <a:ext cx="7653338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4400" b="1" spc="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第八章　利润分配管理</a:t>
            </a:r>
          </a:p>
        </p:txBody>
      </p:sp>
    </p:spTree>
    <p:extLst>
      <p:ext uri="{BB962C8B-B14F-4D97-AF65-F5344CB8AC3E}">
        <p14:creationId xmlns:p14="http://schemas.microsoft.com/office/powerpoint/2010/main" val="185046253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股利种类及支付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一、股利种类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现金股利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股票权利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财产股利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负债股利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14797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第三节　股利种类及支付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二、股利支付程序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股利宣告日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股权登记日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除权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息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日</a:t>
            </a:r>
          </a:p>
          <a:p>
            <a:pPr marL="0" indent="0" algn="l">
              <a:buNone/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股利支付日</a:t>
            </a:r>
          </a:p>
          <a:p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1874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第四节　股票分割与股票回购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一、股票分割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股票分割的特征</a:t>
            </a:r>
          </a:p>
          <a:p>
            <a:r>
              <a:rPr lang="en-US" altLang="zh-CN" dirty="0"/>
              <a:t>(1)</a:t>
            </a:r>
            <a:r>
              <a:rPr lang="zh-CN" altLang="zh-CN" dirty="0"/>
              <a:t>股票分割不影响企业的资本结构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(2)</a:t>
            </a:r>
            <a:r>
              <a:rPr lang="zh-CN" altLang="zh-CN" dirty="0"/>
              <a:t>股东权益各账户的余额和股东权益的总额保持不变</a:t>
            </a:r>
            <a:r>
              <a:rPr lang="en-US" altLang="zh-CN" dirty="0"/>
              <a:t>;</a:t>
            </a:r>
            <a:endParaRPr lang="zh-CN" altLang="zh-CN" dirty="0"/>
          </a:p>
          <a:p>
            <a:r>
              <a:rPr lang="en-US" altLang="zh-CN" dirty="0"/>
              <a:t>(3)</a:t>
            </a:r>
            <a:r>
              <a:rPr lang="zh-CN" altLang="zh-CN" dirty="0"/>
              <a:t>股票总数会增加。 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股票分割的作用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降低股票的价格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传递信息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477811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第四节　股票分割与股票回购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二、股票回购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股票回购的动机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分配超额的现金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改善公司的资本结构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传递公司信息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防止恶意收购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股票回购对公司的影响</a:t>
            </a:r>
          </a:p>
          <a:p>
            <a:r>
              <a:rPr lang="zh-CN" altLang="en-US" dirty="0" smtClean="0"/>
              <a:t>第一</a:t>
            </a:r>
            <a:r>
              <a:rPr lang="en-US" altLang="zh-CN" dirty="0"/>
              <a:t>,</a:t>
            </a:r>
            <a:r>
              <a:rPr lang="zh-CN" altLang="zh-CN" dirty="0" smtClean="0"/>
              <a:t>股票</a:t>
            </a:r>
            <a:r>
              <a:rPr lang="zh-CN" altLang="zh-CN" dirty="0"/>
              <a:t>回购需要大量资金</a:t>
            </a:r>
            <a:r>
              <a:rPr lang="en-US" altLang="zh-CN" dirty="0"/>
              <a:t>,</a:t>
            </a:r>
            <a:r>
              <a:rPr lang="zh-CN" altLang="zh-CN" dirty="0"/>
              <a:t>容易造成资金紧张</a:t>
            </a:r>
            <a:r>
              <a:rPr lang="en-US" altLang="zh-CN" dirty="0"/>
              <a:t>,</a:t>
            </a:r>
            <a:r>
              <a:rPr lang="zh-CN" altLang="zh-CN" dirty="0"/>
              <a:t>降低资产流动性</a:t>
            </a:r>
            <a:r>
              <a:rPr lang="en-US" altLang="zh-CN" dirty="0"/>
              <a:t>,</a:t>
            </a:r>
            <a:r>
              <a:rPr lang="zh-CN" altLang="zh-CN" dirty="0"/>
              <a:t>影响公司的后续发展。</a:t>
            </a:r>
          </a:p>
          <a:p>
            <a:r>
              <a:rPr lang="zh-CN" altLang="en-US" dirty="0" smtClean="0"/>
              <a:t>第二</a:t>
            </a:r>
            <a:r>
              <a:rPr lang="en-US" altLang="zh-CN" dirty="0" smtClean="0"/>
              <a:t>,</a:t>
            </a:r>
            <a:r>
              <a:rPr lang="zh-CN" altLang="zh-CN" dirty="0" smtClean="0"/>
              <a:t>股票</a:t>
            </a:r>
            <a:r>
              <a:rPr lang="zh-CN" altLang="zh-CN" dirty="0"/>
              <a:t>回购在一定程度上削弱了对债权人利益的保障。</a:t>
            </a:r>
          </a:p>
          <a:p>
            <a:r>
              <a:rPr lang="zh-CN" altLang="en-US" dirty="0" smtClean="0"/>
              <a:t>第三</a:t>
            </a:r>
            <a:r>
              <a:rPr lang="en-US" altLang="zh-CN" dirty="0" smtClean="0"/>
              <a:t>,</a:t>
            </a:r>
            <a:r>
              <a:rPr lang="zh-CN" altLang="zh-CN" dirty="0" smtClean="0"/>
              <a:t>股票</a:t>
            </a:r>
            <a:r>
              <a:rPr lang="zh-CN" altLang="zh-CN" dirty="0"/>
              <a:t>回购容易导致公司操纵股价。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00984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第四节　股票分割与股票回购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三、股票股利、股票分割与股票回购</a:t>
            </a:r>
          </a:p>
          <a:p>
            <a:r>
              <a:rPr lang="zh-CN" altLang="zh-CN" dirty="0"/>
              <a:t>股票股利、股票分割与股票回购既有相似之处</a:t>
            </a:r>
            <a:r>
              <a:rPr lang="en-US" altLang="zh-CN" dirty="0"/>
              <a:t>,</a:t>
            </a:r>
            <a:r>
              <a:rPr lang="zh-CN" altLang="zh-CN" dirty="0"/>
              <a:t>又存在本质的差异。股票股利是股利支付方式之一</a:t>
            </a:r>
            <a:r>
              <a:rPr lang="en-US" altLang="zh-CN" dirty="0"/>
              <a:t>,</a:t>
            </a:r>
            <a:r>
              <a:rPr lang="zh-CN" altLang="zh-CN" dirty="0"/>
              <a:t>股票分割与股票回购均不属于股利支付的范畴</a:t>
            </a:r>
            <a:r>
              <a:rPr lang="en-US" altLang="zh-CN" dirty="0"/>
              <a:t>,</a:t>
            </a:r>
            <a:r>
              <a:rPr lang="zh-CN" altLang="zh-CN" dirty="0"/>
              <a:t>具体比较如表</a:t>
            </a:r>
            <a:r>
              <a:rPr lang="en-US" altLang="zh-CN" dirty="0"/>
              <a:t>8-3</a:t>
            </a:r>
            <a:r>
              <a:rPr lang="zh-CN" altLang="zh-CN" dirty="0"/>
              <a:t>所示。</a:t>
            </a:r>
          </a:p>
          <a:p>
            <a:endParaRPr lang="zh-CN" altLang="en-US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/>
          </p:nvPr>
        </p:nvGraphicFramePr>
        <p:xfrm>
          <a:off x="1361234" y="3510378"/>
          <a:ext cx="8975501" cy="224819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245336"/>
                <a:gridCol w="1245336"/>
                <a:gridCol w="1245336"/>
                <a:gridCol w="1981138"/>
                <a:gridCol w="3258355"/>
              </a:tblGrid>
              <a:tr h="456317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</a:rPr>
                        <a:t>项　目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</a:rPr>
                        <a:t>股份数量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</a:rPr>
                        <a:t>每股收益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</a:rPr>
                        <a:t>控制权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</a:rPr>
                        <a:t>资本结构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9678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</a:rPr>
                        <a:t>股票股利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dirty="0">
                          <a:solidFill>
                            <a:schemeClr val="tx1"/>
                          </a:solidFill>
                          <a:effectLst/>
                        </a:rPr>
                        <a:t>增加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dirty="0">
                          <a:solidFill>
                            <a:schemeClr val="tx1"/>
                          </a:solidFill>
                          <a:effectLst/>
                        </a:rPr>
                        <a:t>减少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>
                          <a:solidFill>
                            <a:schemeClr val="tx1"/>
                          </a:solidFill>
                          <a:effectLst/>
                        </a:rPr>
                        <a:t>不影响</a:t>
                      </a:r>
                      <a:endParaRPr lang="zh-CN" sz="2000" b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>
                          <a:solidFill>
                            <a:schemeClr val="tx1"/>
                          </a:solidFill>
                          <a:effectLst/>
                        </a:rPr>
                        <a:t>股东权益总额不变</a:t>
                      </a:r>
                      <a:r>
                        <a:rPr lang="en-US" sz="1600" b="0">
                          <a:solidFill>
                            <a:schemeClr val="tx1"/>
                          </a:solidFill>
                          <a:effectLst/>
                        </a:rPr>
                        <a:t>,</a:t>
                      </a:r>
                      <a:r>
                        <a:rPr lang="zh-CN" sz="1600" b="0">
                          <a:solidFill>
                            <a:schemeClr val="tx1"/>
                          </a:solidFill>
                          <a:effectLst/>
                        </a:rPr>
                        <a:t>内部结构调整</a:t>
                      </a:r>
                      <a:endParaRPr lang="zh-CN" sz="2000" b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467673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</a:rPr>
                        <a:t>股票分割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>
                          <a:solidFill>
                            <a:schemeClr val="tx1"/>
                          </a:solidFill>
                          <a:effectLst/>
                        </a:rPr>
                        <a:t>增加</a:t>
                      </a:r>
                      <a:endParaRPr lang="zh-CN" sz="2000" b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dirty="0">
                          <a:solidFill>
                            <a:schemeClr val="tx1"/>
                          </a:solidFill>
                          <a:effectLst/>
                        </a:rPr>
                        <a:t>减少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dirty="0">
                          <a:solidFill>
                            <a:schemeClr val="tx1"/>
                          </a:solidFill>
                          <a:effectLst/>
                        </a:rPr>
                        <a:t>不影响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dirty="0">
                          <a:solidFill>
                            <a:schemeClr val="tx1"/>
                          </a:solidFill>
                          <a:effectLst/>
                        </a:rPr>
                        <a:t>不影响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  <a:tr h="85452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1" dirty="0">
                          <a:solidFill>
                            <a:schemeClr val="tx1"/>
                          </a:solidFill>
                          <a:effectLst/>
                        </a:rPr>
                        <a:t>股票回购</a:t>
                      </a:r>
                      <a:endParaRPr lang="zh-CN" sz="2000" b="1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dirty="0">
                          <a:solidFill>
                            <a:schemeClr val="tx1"/>
                          </a:solidFill>
                          <a:effectLst/>
                        </a:rPr>
                        <a:t>减少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dirty="0">
                          <a:solidFill>
                            <a:schemeClr val="tx1"/>
                          </a:solidFill>
                          <a:effectLst/>
                        </a:rPr>
                        <a:t>增加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dirty="0">
                          <a:solidFill>
                            <a:schemeClr val="tx1"/>
                          </a:solidFill>
                          <a:effectLst/>
                        </a:rPr>
                        <a:t>巩固既定控制权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dirty="0">
                          <a:solidFill>
                            <a:schemeClr val="tx1"/>
                          </a:solidFill>
                          <a:effectLst/>
                        </a:rPr>
                        <a:t>或转移控制权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zh-CN" sz="1600" b="0" dirty="0">
                          <a:solidFill>
                            <a:schemeClr val="tx1"/>
                          </a:solidFill>
                          <a:effectLst/>
                        </a:rPr>
                        <a:t>提高财务杠杆水平</a:t>
                      </a:r>
                      <a:endParaRPr lang="zh-CN" sz="2000" b="0" dirty="0">
                        <a:solidFill>
                          <a:schemeClr val="tx1"/>
                        </a:solidFill>
                        <a:effectLst/>
                        <a:latin typeface="NEU-BZ-S92"/>
                        <a:ea typeface="方正书宋_GBK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653511" y="3181448"/>
            <a:ext cx="4390946" cy="27186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ts val="1350"/>
              </a:lnSpc>
            </a:pPr>
            <a:r>
              <a:rPr lang="zh-CN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表</a:t>
            </a:r>
            <a:r>
              <a:rPr lang="en-US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8-3  </a:t>
            </a:r>
            <a:r>
              <a:rPr lang="zh-CN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股票</a:t>
            </a:r>
            <a:r>
              <a:rPr lang="zh-CN" altLang="zh-CN" sz="1600" dirty="0">
                <a:solidFill>
                  <a:srgbClr val="000000"/>
                </a:solidFill>
                <a:latin typeface="NEU-BZ-S92"/>
                <a:cs typeface="Times New Roman" panose="02020603050405020304" pitchFamily="18" charset="0"/>
              </a:rPr>
              <a:t>股利、股票分割与股票回购的比较</a:t>
            </a:r>
            <a:endParaRPr lang="zh-CN" altLang="zh-CN" sz="2000" dirty="0">
              <a:solidFill>
                <a:srgbClr val="000000"/>
              </a:solidFill>
              <a:latin typeface="NEU-BZ-S92"/>
              <a:ea typeface="方正书宋_GBK"/>
              <a:cs typeface="Times New Roman" panose="02020603050405020304" pitchFamily="18" charset="0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0733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  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945130" y="2396166"/>
            <a:ext cx="6390005" cy="2586990"/>
            <a:chOff x="4638" y="2658"/>
            <a:chExt cx="10063" cy="4074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4638" y="2658"/>
              <a:ext cx="10063" cy="832"/>
              <a:chOff x="0" y="0"/>
              <a:chExt cx="2982" cy="288"/>
            </a:xfrm>
          </p:grpSpPr>
          <p:sp>
            <p:nvSpPr>
              <p:cNvPr id="6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第一节　利润分配概述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8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 bwMode="auto">
            <a:xfrm>
              <a:off x="4638" y="3745"/>
              <a:ext cx="10063" cy="832"/>
              <a:chOff x="0" y="0"/>
              <a:chExt cx="2982" cy="288"/>
            </a:xfrm>
          </p:grpSpPr>
          <p:sp>
            <p:nvSpPr>
              <p:cNvPr id="10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299" y="43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第二节　股利政策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12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Group 12"/>
            <p:cNvGrpSpPr/>
            <p:nvPr/>
          </p:nvGrpSpPr>
          <p:grpSpPr bwMode="auto">
            <a:xfrm>
              <a:off x="4638" y="4766"/>
              <a:ext cx="10063" cy="832"/>
              <a:chOff x="0" y="0"/>
              <a:chExt cx="2982" cy="288"/>
            </a:xfrm>
          </p:grpSpPr>
          <p:sp>
            <p:nvSpPr>
              <p:cNvPr id="14" name="AutoShape 13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5" name="Rectangle 14"/>
              <p:cNvSpPr>
                <a:spLocks noChangeArrowheads="1"/>
              </p:cNvSpPr>
              <p:nvPr/>
            </p:nvSpPr>
            <p:spPr bwMode="auto">
              <a:xfrm>
                <a:off x="299" y="55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第三节　股利种类及支付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16" name="Oval 15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2"/>
                  </a:gs>
                  <a:gs pos="100000">
                    <a:srgbClr val="98630D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23" name="Group 16"/>
            <p:cNvGrpSpPr/>
            <p:nvPr/>
          </p:nvGrpSpPr>
          <p:grpSpPr bwMode="auto">
            <a:xfrm>
              <a:off x="4638" y="6047"/>
              <a:ext cx="9830" cy="581"/>
              <a:chOff x="0" y="27"/>
              <a:chExt cx="2913" cy="201"/>
            </a:xfrm>
          </p:grpSpPr>
          <p:sp>
            <p:nvSpPr>
              <p:cNvPr id="29" name="Rectangle 18"/>
              <p:cNvSpPr>
                <a:spLocks noChangeArrowheads="1"/>
              </p:cNvSpPr>
              <p:nvPr/>
            </p:nvSpPr>
            <p:spPr bwMode="auto">
              <a:xfrm>
                <a:off x="299" y="27"/>
                <a:ext cx="2614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zh-CN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第四节　股票分割与股票回购</a:t>
                </a:r>
                <a:endParaRPr lang="zh-CN" altLang="en-US" b="1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30" name="Oval 19"/>
              <p:cNvSpPr>
                <a:spLocks noChangeArrowheads="1"/>
              </p:cNvSpPr>
              <p:nvPr/>
            </p:nvSpPr>
            <p:spPr bwMode="auto">
              <a:xfrm>
                <a:off x="0" y="72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chemeClr val="accent1"/>
                  </a:gs>
                  <a:gs pos="100000">
                    <a:srgbClr val="3F7878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48" name="AutoShape 13"/>
            <p:cNvSpPr>
              <a:spLocks noChangeArrowheads="1"/>
            </p:cNvSpPr>
            <p:nvPr/>
          </p:nvSpPr>
          <p:spPr bwMode="auto">
            <a:xfrm>
              <a:off x="4820" y="5900"/>
              <a:ext cx="9881" cy="832"/>
            </a:xfrm>
            <a:prstGeom prst="roundRect">
              <a:avLst>
                <a:gd name="adj" fmla="val 50000"/>
              </a:avLst>
            </a:prstGeom>
            <a:noFill/>
            <a:ln w="19050" cap="rnd" cmpd="sng">
              <a:solidFill>
                <a:schemeClr val="tx1"/>
              </a:solidFill>
              <a:prstDash val="sysDot"/>
              <a:round/>
            </a:ln>
            <a:effectLst>
              <a:outerShdw dist="107763" dir="2700000" algn="ctr" rotWithShape="0">
                <a:schemeClr val="bg1">
                  <a:alpha val="50000"/>
                </a:schemeClr>
              </a:outerShdw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wrap="none" anchor="ctr"/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>
                <a:solidFill>
                  <a:prstClr val="black"/>
                </a:solidFill>
              </a:endParaRPr>
            </a:p>
          </p:txBody>
        </p: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80119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利润分配概述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一、利润分配的项目和顺序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弥补以前年度亏损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提取法定公积金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发放优先股股利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提取任意公积金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向普通投资者分配利润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74325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第一节　利润分配概述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二、利润分配的原则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制度约束原则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资本保全原则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利益兼顾原则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分配与积累并重原则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5658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股利政策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一、股利理论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股利无关论</a:t>
            </a:r>
          </a:p>
          <a:p>
            <a:r>
              <a:rPr lang="zh-CN" altLang="zh-CN" dirty="0"/>
              <a:t>股利无关论</a:t>
            </a:r>
            <a:r>
              <a:rPr lang="en-US" altLang="zh-CN" dirty="0"/>
              <a:t>,</a:t>
            </a:r>
            <a:r>
              <a:rPr lang="zh-CN" altLang="zh-CN" dirty="0"/>
              <a:t>也称为</a:t>
            </a:r>
            <a:r>
              <a:rPr lang="en-US" altLang="zh-CN" dirty="0"/>
              <a:t>MM</a:t>
            </a:r>
            <a:r>
              <a:rPr lang="zh-CN" altLang="zh-CN" dirty="0"/>
              <a:t>理论</a:t>
            </a:r>
            <a:r>
              <a:rPr lang="en-US" altLang="zh-CN" dirty="0"/>
              <a:t>,</a:t>
            </a:r>
            <a:r>
              <a:rPr lang="zh-CN" altLang="zh-CN" dirty="0"/>
              <a:t>是由美国经济学家弗兰科·莫迪利安尼</a:t>
            </a:r>
            <a:r>
              <a:rPr lang="en-US" altLang="zh-CN" dirty="0"/>
              <a:t>(Franco Modigliani)</a:t>
            </a:r>
            <a:r>
              <a:rPr lang="zh-CN" altLang="zh-CN" dirty="0"/>
              <a:t>和财务学家默顿·米勒</a:t>
            </a:r>
            <a:r>
              <a:rPr lang="en-US" altLang="zh-CN" dirty="0"/>
              <a:t>(Merton Miller)</a:t>
            </a:r>
            <a:r>
              <a:rPr lang="zh-CN" altLang="zh-CN" dirty="0"/>
              <a:t>于</a:t>
            </a:r>
            <a:r>
              <a:rPr lang="en-US" altLang="zh-CN" dirty="0"/>
              <a:t>1961</a:t>
            </a:r>
            <a:r>
              <a:rPr lang="zh-CN" altLang="zh-CN" dirty="0"/>
              <a:t>年提出的。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股利相关理论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“一鸟在手”理论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税收差别理论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信号传递理论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210837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股利政策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二、股利政策的类型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剩余股利政策</a:t>
            </a:r>
          </a:p>
          <a:p>
            <a:r>
              <a:rPr lang="en-US" altLang="zh-CN" dirty="0"/>
              <a:t>1.</a:t>
            </a:r>
            <a:r>
              <a:rPr lang="zh-CN" altLang="en-US" dirty="0"/>
              <a:t>剩余股利政策的</a:t>
            </a:r>
            <a:r>
              <a:rPr lang="zh-CN" altLang="en-US" dirty="0" smtClean="0"/>
              <a:t>优点</a:t>
            </a:r>
            <a:endParaRPr lang="en-US" altLang="zh-CN" dirty="0" smtClean="0"/>
          </a:p>
          <a:p>
            <a:r>
              <a:rPr lang="en-US" altLang="zh-CN" dirty="0"/>
              <a:t>2.</a:t>
            </a:r>
            <a:r>
              <a:rPr lang="zh-CN" altLang="en-US" dirty="0"/>
              <a:t>剩余股利政策的缺点</a:t>
            </a:r>
            <a:endParaRPr lang="en-US" altLang="zh-CN" dirty="0"/>
          </a:p>
          <a:p>
            <a:r>
              <a:rPr lang="en-US" altLang="zh-CN" dirty="0"/>
              <a:t>3.</a:t>
            </a:r>
            <a:r>
              <a:rPr lang="zh-CN" altLang="en-US" dirty="0"/>
              <a:t>公司采用剩余股利政策的步骤</a:t>
            </a:r>
            <a:endParaRPr lang="en-US" altLang="zh-CN" dirty="0"/>
          </a:p>
          <a:p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固定或稳定增长的股利政策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固定或稳定增长股利政策的优点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固定或稳定增长股利政策的缺点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07754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股利政策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固定股利支付率政策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固定股利支付率政策的优点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固定股利支付率政策的缺点</a:t>
            </a:r>
          </a:p>
          <a:p>
            <a:pPr marL="0" indent="0" algn="l"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低正常股利加额外股利政策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低正常股利加额外股利政策的优点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低正常股利加额外股利政策的缺点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2834716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股利政策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zh-CN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三、股利政策的影响因素</a:t>
            </a: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法律因素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资本保全约束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资本积累约束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盈利约束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超额累积利润约束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偿债能力约束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8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81851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zh-CN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  <a:cs typeface="Times New Roman" panose="02020603050405020304" pitchFamily="18" charset="0"/>
              </a:rPr>
              <a:t>第二节　股利政策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 algn="l">
              <a:lnSpc>
                <a:spcPct val="135000"/>
              </a:lnSpc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公司因素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盈余的稳定性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公司的流动性</a:t>
            </a:r>
          </a:p>
          <a:p>
            <a:r>
              <a:rPr lang="en-US" altLang="zh-CN" dirty="0"/>
              <a:t>3.</a:t>
            </a:r>
            <a:r>
              <a:rPr lang="zh-CN" altLang="zh-CN" dirty="0"/>
              <a:t>投资机会</a:t>
            </a:r>
          </a:p>
          <a:p>
            <a:r>
              <a:rPr lang="en-US" altLang="zh-CN" dirty="0"/>
              <a:t>4.</a:t>
            </a:r>
            <a:r>
              <a:rPr lang="zh-CN" altLang="zh-CN" dirty="0"/>
              <a:t>筹资能力</a:t>
            </a:r>
          </a:p>
          <a:p>
            <a:r>
              <a:rPr lang="en-US" altLang="zh-CN" dirty="0"/>
              <a:t>5.</a:t>
            </a:r>
            <a:r>
              <a:rPr lang="zh-CN" altLang="zh-CN" dirty="0"/>
              <a:t>资本成本</a:t>
            </a:r>
          </a:p>
          <a:p>
            <a:pPr marL="0" indent="0" algn="l">
              <a:lnSpc>
                <a:spcPct val="135000"/>
              </a:lnSpc>
              <a:spcBef>
                <a:spcPts val="1500"/>
              </a:spcBef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股东因素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控制权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稳定的收入和避税</a:t>
            </a:r>
          </a:p>
          <a:p>
            <a:pPr marL="0" indent="0" algn="l">
              <a:lnSpc>
                <a:spcPct val="135000"/>
              </a:lnSpc>
              <a:spcBef>
                <a:spcPts val="1500"/>
              </a:spcBef>
              <a:buNone/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其他因素</a:t>
            </a:r>
          </a:p>
          <a:p>
            <a:r>
              <a:rPr lang="en-US" altLang="zh-CN" dirty="0"/>
              <a:t>1.</a:t>
            </a:r>
            <a:r>
              <a:rPr lang="zh-CN" altLang="zh-CN" dirty="0"/>
              <a:t>债务合同约束</a:t>
            </a:r>
          </a:p>
          <a:p>
            <a:r>
              <a:rPr lang="en-US" altLang="zh-CN" dirty="0"/>
              <a:t>2.</a:t>
            </a:r>
            <a:r>
              <a:rPr lang="zh-CN" altLang="zh-CN" dirty="0"/>
              <a:t>通货膨胀</a:t>
            </a: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9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241123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738</Words>
  <Application>Microsoft Office PowerPoint</Application>
  <PresentationFormat>宽屏</PresentationFormat>
  <Paragraphs>135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NEU-BZ-S92</vt:lpstr>
      <vt:lpstr>等线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目  录</vt:lpstr>
      <vt:lpstr>第一节　利润分配概述</vt:lpstr>
      <vt:lpstr>第一节　利润分配概述</vt:lpstr>
      <vt:lpstr>第二节　股利政策</vt:lpstr>
      <vt:lpstr>第二节　股利政策</vt:lpstr>
      <vt:lpstr>第二节　股利政策</vt:lpstr>
      <vt:lpstr>第二节　股利政策</vt:lpstr>
      <vt:lpstr>第二节　股利政策</vt:lpstr>
      <vt:lpstr>第三节　股利种类及支付</vt:lpstr>
      <vt:lpstr>第三节　股利种类及支付</vt:lpstr>
      <vt:lpstr>第四节　股票分割与股票回购</vt:lpstr>
      <vt:lpstr>第四节　股票分割与股票回购</vt:lpstr>
      <vt:lpstr>第四节　股票分割与股票回购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2024-06-02T06:44:22Z</dcterms:created>
  <dcterms:modified xsi:type="dcterms:W3CDTF">2024-06-02T06:44:32Z</dcterms:modified>
</cp:coreProperties>
</file>