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1292" r:id="rId2"/>
    <p:sldId id="1132" r:id="rId3"/>
    <p:sldId id="1152" r:id="rId4"/>
    <p:sldId id="1293" r:id="rId5"/>
    <p:sldId id="1173" r:id="rId6"/>
    <p:sldId id="1176" r:id="rId7"/>
    <p:sldId id="1174" r:id="rId8"/>
    <p:sldId id="1177" r:id="rId9"/>
    <p:sldId id="1178" r:id="rId10"/>
    <p:sldId id="1179" r:id="rId1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54">
          <p15:clr>
            <a:srgbClr val="A4A3A4"/>
          </p15:clr>
        </p15:guide>
        <p15:guide id="2" pos="2860">
          <p15:clr>
            <a:srgbClr val="A4A3A4"/>
          </p15:clr>
        </p15:guide>
      </p15:sldGuideLst>
    </p:ext>
    <p:ext uri="{2D200454-40CA-4A62-9FC3-DE9A4176ACB9}">
      <p15:notesGuideLst xmlns="" xmlns:p15="http://schemas.microsoft.com/office/powerpoint/2012/main">
        <p15:guide id="1" orient="horz" pos="287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84"/>
      </p:cViewPr>
      <p:guideLst>
        <p:guide orient="horz" pos="2154"/>
        <p:guide pos="2860"/>
      </p:guideLst>
    </p:cSldViewPr>
  </p:slideViewPr>
  <p:notesTextViewPr>
    <p:cViewPr>
      <p:scale>
        <a:sx n="1" d="1"/>
        <a:sy n="1" d="1"/>
      </p:scale>
      <p:origin x="0" y="0"/>
    </p:cViewPr>
  </p:notesTextViewPr>
  <p:notesViewPr>
    <p:cSldViewPr>
      <p:cViewPr varScale="1">
        <p:scale>
          <a:sx n="58" d="100"/>
          <a:sy n="58" d="100"/>
        </p:scale>
        <p:origin x="-2580" y="-78"/>
      </p:cViewPr>
      <p:guideLst>
        <p:guide orient="horz" pos="287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wmf"/><Relationship Id="rId1" Type="http://schemas.openxmlformats.org/officeDocument/2006/relationships/image" Target="../media/image4.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3135A-BE9F-44C2-BD3E-EAA7F8E0C4E5}" type="datetimeFigureOut">
              <a:rPr lang="zh-CN" altLang="en-US" smtClean="0"/>
              <a:t>2022/8/29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3915CC-F604-4EEC-AA36-7BDDB3418D42}" type="slidenum">
              <a:rPr lang="zh-CN" altLang="en-US" smtClean="0"/>
              <a:t>‹#›</a:t>
            </a:fld>
            <a:endParaRPr lang="zh-CN" altLang="en-US"/>
          </a:p>
        </p:txBody>
      </p:sp>
    </p:spTree>
    <p:extLst>
      <p:ext uri="{BB962C8B-B14F-4D97-AF65-F5344CB8AC3E}">
        <p14:creationId xmlns:p14="http://schemas.microsoft.com/office/powerpoint/2010/main" val="1000423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403648" y="260648"/>
            <a:ext cx="7497762" cy="706437"/>
          </a:xfrm>
        </p:spPr>
        <p:txBody>
          <a:bodyPr/>
          <a:lstStyle>
            <a:lvl1pPr>
              <a:defRPr>
                <a:solidFill>
                  <a:schemeClr val="tx2"/>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67544" y="1268760"/>
            <a:ext cx="8280400" cy="5112568"/>
          </a:xfrm>
        </p:spPr>
        <p:txBody>
          <a:bodyPr/>
          <a:lstStyle>
            <a:lvl1pPr algn="just">
              <a:lnSpc>
                <a:spcPct val="125000"/>
              </a:lnSpc>
              <a:defRPr/>
            </a:lvl1pPr>
            <a:lvl2pPr algn="just">
              <a:lnSpc>
                <a:spcPct val="125000"/>
              </a:lnSpc>
              <a:defRPr/>
            </a:lvl2pPr>
            <a:lvl3pPr algn="just">
              <a:lnSpc>
                <a:spcPct val="125000"/>
              </a:lnSpc>
              <a:defRPr/>
            </a:lvl3pPr>
            <a:lvl4pPr algn="just">
              <a:lnSpc>
                <a:spcPct val="125000"/>
              </a:lnSpc>
              <a:defRPr/>
            </a:lvl4pPr>
            <a:lvl5pPr algn="just">
              <a:lnSpc>
                <a:spcPct val="125000"/>
              </a:lnSpc>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03648" y="274291"/>
            <a:ext cx="7497762" cy="706437"/>
          </a:xfrm>
        </p:spPr>
        <p:txBody>
          <a:bodyPr/>
          <a:lstStyle>
            <a:lvl1pPr>
              <a:defRPr b="0">
                <a:latin typeface="华文中宋" pitchFamily="2" charset="-122"/>
                <a:ea typeface="华文中宋" pitchFamily="2" charset="-122"/>
              </a:defRPr>
            </a:lvl1pPr>
          </a:lstStyle>
          <a:p>
            <a:r>
              <a:rPr lang="zh-CN" altLang="en-US" dirty="0" smtClean="0"/>
              <a:t>单击此处编辑母版标题样式</a:t>
            </a:r>
            <a:endParaRPr lang="zh-CN" altLang="en-US" dirty="0"/>
          </a:p>
        </p:txBody>
      </p:sp>
      <p:sp>
        <p:nvSpPr>
          <p:cNvPr id="4" name="内容占位符 3"/>
          <p:cNvSpPr>
            <a:spLocks noGrp="1"/>
          </p:cNvSpPr>
          <p:nvPr>
            <p:ph sz="half" idx="2"/>
          </p:nvPr>
        </p:nvSpPr>
        <p:spPr>
          <a:xfrm>
            <a:off x="395536" y="1268760"/>
            <a:ext cx="8291264" cy="5112568"/>
          </a:xfrm>
        </p:spPr>
        <p:txBody>
          <a:bodyPr/>
          <a:lstStyle>
            <a:lvl1pPr algn="just">
              <a:lnSpc>
                <a:spcPct val="135000"/>
              </a:lnSpc>
              <a:spcBef>
                <a:spcPts val="625"/>
              </a:spcBef>
              <a:buFont typeface="Arial" pitchFamily="34" charset="0"/>
              <a:buChar char="•"/>
              <a:defRPr sz="1800" b="0">
                <a:latin typeface="+mn-ea"/>
                <a:ea typeface="+mn-ea"/>
              </a:defRPr>
            </a:lvl1pPr>
            <a:lvl2pPr algn="just">
              <a:lnSpc>
                <a:spcPct val="135000"/>
              </a:lnSpc>
              <a:spcBef>
                <a:spcPts val="625"/>
              </a:spcBef>
              <a:buFont typeface="Arial" pitchFamily="34" charset="0"/>
              <a:buChar char="•"/>
              <a:defRPr sz="1800" b="0">
                <a:latin typeface="+mn-ea"/>
                <a:ea typeface="+mn-ea"/>
              </a:defRPr>
            </a:lvl2pPr>
            <a:lvl3pPr algn="just">
              <a:lnSpc>
                <a:spcPct val="135000"/>
              </a:lnSpc>
              <a:spcBef>
                <a:spcPts val="625"/>
              </a:spcBef>
              <a:buFont typeface="Arial" pitchFamily="34" charset="0"/>
              <a:buChar char="•"/>
              <a:defRPr sz="1800" b="0">
                <a:latin typeface="+mn-ea"/>
                <a:ea typeface="+mn-ea"/>
              </a:defRPr>
            </a:lvl3pPr>
            <a:lvl4pPr algn="just">
              <a:lnSpc>
                <a:spcPct val="135000"/>
              </a:lnSpc>
              <a:spcBef>
                <a:spcPts val="625"/>
              </a:spcBef>
              <a:buFont typeface="Arial" pitchFamily="34" charset="0"/>
              <a:buChar char="•"/>
              <a:defRPr sz="1800" b="0">
                <a:latin typeface="+mn-ea"/>
                <a:ea typeface="+mn-ea"/>
              </a:defRPr>
            </a:lvl4pPr>
            <a:lvl5pPr algn="just">
              <a:lnSpc>
                <a:spcPct val="135000"/>
              </a:lnSpc>
              <a:spcBef>
                <a:spcPts val="625"/>
              </a:spcBef>
              <a:buFont typeface="Arial" pitchFamily="34" charset="0"/>
              <a:buChar char="•"/>
              <a:defRPr sz="1800" b="0">
                <a:latin typeface="+mn-ea"/>
                <a:ea typeface="+mn-ea"/>
              </a:defRPr>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t>‹#›</a:t>
            </a:fld>
            <a:endParaRPr lang="zh-CN"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theme" Target="../theme/theme1.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wmf"/><Relationship Id="rId5" Type="http://schemas.openxmlformats.org/officeDocument/2006/relationships/oleObject" Target="../embeddings/oleObject1.bin"/><Relationship Id="rId4" Type="http://schemas.openxmlformats.org/officeDocument/2006/relationships/vmlDrawing" Target="../drawings/vmlDrawing1.vml"/><Relationship Id="rId9"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aphicFrame>
        <p:nvGraphicFramePr>
          <p:cNvPr id="7" name="对象 6"/>
          <p:cNvGraphicFramePr/>
          <p:nvPr userDrawn="1"/>
        </p:nvGraphicFramePr>
        <p:xfrm>
          <a:off x="1403350" y="0"/>
          <a:ext cx="7759065" cy="962660"/>
        </p:xfrm>
        <a:graphic>
          <a:graphicData uri="http://schemas.openxmlformats.org/presentationml/2006/ole">
            <mc:AlternateContent xmlns:mc="http://schemas.openxmlformats.org/markup-compatibility/2006">
              <mc:Choice xmlns:v="urn:schemas-microsoft-com:vml" Requires="v">
                <p:oleObj spid="_x0000_s1055" r:id="rId5" imgW="6791325" imgH="962025" progId="Paint.Picture">
                  <p:embed/>
                </p:oleObj>
              </mc:Choice>
              <mc:Fallback>
                <p:oleObj r:id="rId5" imgW="6791325" imgH="962025" progId="Paint.Picture">
                  <p:embed/>
                  <p:pic>
                    <p:nvPicPr>
                      <p:cNvPr id="0" name="图片 7"/>
                      <p:cNvPicPr/>
                      <p:nvPr/>
                    </p:nvPicPr>
                    <p:blipFill>
                      <a:blip r:embed="rId6"/>
                    </p:blipFill>
                    <p:spPr>
                      <a:xfrm>
                        <a:off x="1403350" y="0"/>
                        <a:ext cx="7759065" cy="962660"/>
                      </a:xfrm>
                      <a:prstGeom prst="rect">
                        <a:avLst/>
                      </a:prstGeom>
                    </p:spPr>
                  </p:pic>
                </p:oleObj>
              </mc:Fallback>
            </mc:AlternateContent>
          </a:graphicData>
        </a:graphic>
      </p:graphicFrame>
      <p:sp>
        <p:nvSpPr>
          <p:cNvPr id="1026" name="Rectangle 5"/>
          <p:cNvSpPr>
            <a:spLocks noGrp="1" noChangeArrowheads="1"/>
          </p:cNvSpPr>
          <p:nvPr>
            <p:ph type="title"/>
          </p:nvPr>
        </p:nvSpPr>
        <p:spPr bwMode="auto">
          <a:xfrm>
            <a:off x="1475656" y="274291"/>
            <a:ext cx="7497762"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dirty="0" smtClean="0"/>
              <a:t>单击此处编辑母版标题样式</a:t>
            </a:r>
          </a:p>
        </p:txBody>
      </p:sp>
      <p:sp>
        <p:nvSpPr>
          <p:cNvPr id="1027" name="Rectangle 6"/>
          <p:cNvSpPr>
            <a:spLocks noGrp="1" noChangeArrowheads="1"/>
          </p:cNvSpPr>
          <p:nvPr>
            <p:ph type="body" idx="1"/>
          </p:nvPr>
        </p:nvSpPr>
        <p:spPr bwMode="auto">
          <a:xfrm>
            <a:off x="395536" y="1340768"/>
            <a:ext cx="8280400"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1" name="Rectangle 7"/>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2" name="Rectangle 8"/>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3" name="Rectangle 9"/>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atin typeface="Arial" pitchFamily="34" charset="0"/>
              </a:defRPr>
            </a:lvl1pPr>
          </a:lstStyle>
          <a:p>
            <a:pPr fontAlgn="base">
              <a:spcBef>
                <a:spcPct val="0"/>
              </a:spcBef>
              <a:spcAft>
                <a:spcPct val="0"/>
              </a:spcAft>
              <a:defRPr/>
            </a:pPr>
            <a:fld id="{A7F89BE6-BB91-4137-ACFE-16E9194B9FFD}" type="slidenum">
              <a:rPr lang="zh-CN" altLang="en-US">
                <a:solidFill>
                  <a:srgbClr val="000000"/>
                </a:solidFill>
              </a:rPr>
              <a:t>‹#›</a:t>
            </a:fld>
            <a:endParaRPr lang="en-US" altLang="zh-CN">
              <a:solidFill>
                <a:srgbClr val="000000"/>
              </a:solidFill>
            </a:endParaRPr>
          </a:p>
        </p:txBody>
      </p:sp>
      <p:pic>
        <p:nvPicPr>
          <p:cNvPr id="2" name="Picture 10" descr="LOGO"/>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948264" y="6453336"/>
            <a:ext cx="2160811" cy="3600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4" name="对象 3"/>
          <p:cNvGraphicFramePr/>
          <p:nvPr userDrawn="1"/>
        </p:nvGraphicFramePr>
        <p:xfrm>
          <a:off x="635" y="0"/>
          <a:ext cx="1408430" cy="991870"/>
        </p:xfrm>
        <a:graphic>
          <a:graphicData uri="http://schemas.openxmlformats.org/presentationml/2006/ole">
            <mc:AlternateContent xmlns:mc="http://schemas.openxmlformats.org/markup-compatibility/2006">
              <mc:Choice xmlns:v="urn:schemas-microsoft-com:vml" Requires="v">
                <p:oleObj spid="_x0000_s1056" r:id="rId8" imgW="2809875" imgH="2181225" progId="Paint.Picture">
                  <p:embed/>
                </p:oleObj>
              </mc:Choice>
              <mc:Fallback>
                <p:oleObj r:id="rId8" imgW="2809875" imgH="2181225" progId="Paint.Picture">
                  <p:embed/>
                  <p:pic>
                    <p:nvPicPr>
                      <p:cNvPr id="0" name="图片 4"/>
                      <p:cNvPicPr/>
                      <p:nvPr/>
                    </p:nvPicPr>
                    <p:blipFill>
                      <a:blip r:embed="rId9"/>
                    </p:blipFill>
                    <p:spPr>
                      <a:xfrm>
                        <a:off x="635" y="0"/>
                        <a:ext cx="1408430" cy="991870"/>
                      </a:xfrm>
                      <a:prstGeom prst="rect">
                        <a:avLst/>
                      </a:prstGeom>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rtl="0" eaLnBrk="0" fontAlgn="base" hangingPunct="0">
        <a:spcBef>
          <a:spcPct val="0"/>
        </a:spcBef>
        <a:spcAft>
          <a:spcPct val="0"/>
        </a:spcAft>
        <a:defRPr sz="2300" b="0">
          <a:solidFill>
            <a:schemeClr val="tx2"/>
          </a:solidFill>
          <a:latin typeface="华文中宋" pitchFamily="2" charset="-122"/>
          <a:ea typeface="华文中宋" pitchFamily="2" charset="-122"/>
          <a:cs typeface="+mj-cs"/>
        </a:defRPr>
      </a:lvl1pPr>
      <a:lvl2pPr algn="l" rtl="0" eaLnBrk="0" fontAlgn="base" hangingPunct="0">
        <a:spcBef>
          <a:spcPct val="0"/>
        </a:spcBef>
        <a:spcAft>
          <a:spcPct val="0"/>
        </a:spcAft>
        <a:defRPr sz="2400" b="1">
          <a:solidFill>
            <a:srgbClr val="FFFF00"/>
          </a:solidFill>
          <a:latin typeface="Arial" pitchFamily="34" charset="0"/>
          <a:ea typeface="GungsuhChe" pitchFamily="49" charset="-127"/>
        </a:defRPr>
      </a:lvl2pPr>
      <a:lvl3pPr algn="l" rtl="0" eaLnBrk="0" fontAlgn="base" hangingPunct="0">
        <a:spcBef>
          <a:spcPct val="0"/>
        </a:spcBef>
        <a:spcAft>
          <a:spcPct val="0"/>
        </a:spcAft>
        <a:defRPr sz="2400" b="1">
          <a:solidFill>
            <a:srgbClr val="FFFF00"/>
          </a:solidFill>
          <a:latin typeface="Arial" pitchFamily="34" charset="0"/>
          <a:ea typeface="GungsuhChe" pitchFamily="49" charset="-127"/>
        </a:defRPr>
      </a:lvl3pPr>
      <a:lvl4pPr algn="l" rtl="0" eaLnBrk="0" fontAlgn="base" hangingPunct="0">
        <a:spcBef>
          <a:spcPct val="0"/>
        </a:spcBef>
        <a:spcAft>
          <a:spcPct val="0"/>
        </a:spcAft>
        <a:defRPr sz="2400" b="1">
          <a:solidFill>
            <a:srgbClr val="FFFF00"/>
          </a:solidFill>
          <a:latin typeface="Arial" pitchFamily="34" charset="0"/>
          <a:ea typeface="GungsuhChe" pitchFamily="49" charset="-127"/>
        </a:defRPr>
      </a:lvl4pPr>
      <a:lvl5pPr algn="l" rtl="0" eaLnBrk="0" fontAlgn="base" hangingPunct="0">
        <a:spcBef>
          <a:spcPct val="0"/>
        </a:spcBef>
        <a:spcAft>
          <a:spcPct val="0"/>
        </a:spcAft>
        <a:defRPr sz="2400" b="1">
          <a:solidFill>
            <a:srgbClr val="FFFF00"/>
          </a:solidFill>
          <a:latin typeface="Arial" pitchFamily="34" charset="0"/>
          <a:ea typeface="GungsuhChe" pitchFamily="49" charset="-127"/>
        </a:defRPr>
      </a:lvl5pPr>
      <a:lvl6pPr marL="457200" algn="l" rtl="0" fontAlgn="base">
        <a:spcBef>
          <a:spcPct val="0"/>
        </a:spcBef>
        <a:spcAft>
          <a:spcPct val="0"/>
        </a:spcAft>
        <a:defRPr sz="2400" b="1">
          <a:solidFill>
            <a:srgbClr val="FFFF00"/>
          </a:solidFill>
          <a:latin typeface="Arial" pitchFamily="34" charset="0"/>
          <a:ea typeface="GungsuhChe" pitchFamily="49" charset="-127"/>
        </a:defRPr>
      </a:lvl6pPr>
      <a:lvl7pPr marL="914400" algn="l" rtl="0" fontAlgn="base">
        <a:spcBef>
          <a:spcPct val="0"/>
        </a:spcBef>
        <a:spcAft>
          <a:spcPct val="0"/>
        </a:spcAft>
        <a:defRPr sz="2400" b="1">
          <a:solidFill>
            <a:srgbClr val="FFFF00"/>
          </a:solidFill>
          <a:latin typeface="Arial" pitchFamily="34" charset="0"/>
          <a:ea typeface="GungsuhChe" pitchFamily="49" charset="-127"/>
        </a:defRPr>
      </a:lvl7pPr>
      <a:lvl8pPr marL="1371600" algn="l" rtl="0" fontAlgn="base">
        <a:spcBef>
          <a:spcPct val="0"/>
        </a:spcBef>
        <a:spcAft>
          <a:spcPct val="0"/>
        </a:spcAft>
        <a:defRPr sz="2400" b="1">
          <a:solidFill>
            <a:srgbClr val="FFFF00"/>
          </a:solidFill>
          <a:latin typeface="Arial" pitchFamily="34" charset="0"/>
          <a:ea typeface="GungsuhChe" pitchFamily="49" charset="-127"/>
        </a:defRPr>
      </a:lvl8pPr>
      <a:lvl9pPr marL="1828800" algn="l" rtl="0" fontAlgn="base">
        <a:spcBef>
          <a:spcPct val="0"/>
        </a:spcBef>
        <a:spcAft>
          <a:spcPct val="0"/>
        </a:spcAft>
        <a:defRPr sz="2400" b="1">
          <a:solidFill>
            <a:srgbClr val="FFFF00"/>
          </a:solidFill>
          <a:latin typeface="Arial" pitchFamily="34" charset="0"/>
          <a:ea typeface="GungsuhChe" pitchFamily="49" charset="-127"/>
        </a:defRPr>
      </a:lvl9pPr>
    </p:titleStyle>
    <p:bodyStyle>
      <a:lvl1pPr marL="342900" indent="-342900" algn="l" rtl="0" eaLnBrk="0" fontAlgn="base" hangingPunct="0">
        <a:lnSpc>
          <a:spcPct val="125000"/>
        </a:lnSpc>
        <a:spcBef>
          <a:spcPct val="20000"/>
        </a:spcBef>
        <a:spcAft>
          <a:spcPct val="0"/>
        </a:spcAft>
        <a:buChar char="•"/>
        <a:defRPr>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a:solidFill>
            <a:schemeClr val="tx1"/>
          </a:solidFill>
          <a:latin typeface="+mn-lt"/>
          <a:ea typeface="+mn-ea"/>
        </a:defRPr>
      </a:lvl2pPr>
      <a:lvl3pPr marL="1143000" indent="-228600" algn="l" rtl="0" eaLnBrk="0" fontAlgn="base" hangingPunct="0">
        <a:lnSpc>
          <a:spcPct val="125000"/>
        </a:lnSpc>
        <a:spcBef>
          <a:spcPct val="20000"/>
        </a:spcBef>
        <a:spcAft>
          <a:spcPct val="0"/>
        </a:spcAft>
        <a:buChar char="•"/>
        <a:defRPr>
          <a:solidFill>
            <a:schemeClr val="tx1"/>
          </a:solidFill>
          <a:latin typeface="+mn-lt"/>
          <a:ea typeface="+mn-ea"/>
        </a:defRPr>
      </a:lvl3pPr>
      <a:lvl4pPr marL="1600200" indent="-228600" algn="l" rtl="0" eaLnBrk="0" fontAlgn="base" hangingPunct="0">
        <a:lnSpc>
          <a:spcPct val="125000"/>
        </a:lnSpc>
        <a:spcBef>
          <a:spcPct val="20000"/>
        </a:spcBef>
        <a:spcAft>
          <a:spcPct val="0"/>
        </a:spcAft>
        <a:buChar char="–"/>
        <a:defRPr>
          <a:solidFill>
            <a:schemeClr val="tx1"/>
          </a:solidFill>
          <a:latin typeface="+mn-lt"/>
          <a:ea typeface="+mn-ea"/>
        </a:defRPr>
      </a:lvl4pPr>
      <a:lvl5pPr marL="2057400" indent="-228600" algn="l" rtl="0" eaLnBrk="0" fontAlgn="base" hangingPunct="0">
        <a:lnSpc>
          <a:spcPct val="125000"/>
        </a:lnSpc>
        <a:spcBef>
          <a:spcPct val="20000"/>
        </a:spcBef>
        <a:spcAft>
          <a:spcPct val="0"/>
        </a:spcAft>
        <a:buChar char="»"/>
        <a:defRPr>
          <a:solidFill>
            <a:schemeClr val="tx1"/>
          </a:solidFill>
          <a:latin typeface="+mn-lt"/>
          <a:ea typeface="+mn-ea"/>
        </a:defRPr>
      </a:lvl5pPr>
      <a:lvl6pPr marL="2514600" indent="-228600" algn="l" rtl="0" fontAlgn="base">
        <a:lnSpc>
          <a:spcPct val="125000"/>
        </a:lnSpc>
        <a:spcBef>
          <a:spcPct val="20000"/>
        </a:spcBef>
        <a:spcAft>
          <a:spcPct val="0"/>
        </a:spcAft>
        <a:buChar char="»"/>
        <a:defRPr>
          <a:solidFill>
            <a:schemeClr val="tx1"/>
          </a:solidFill>
          <a:latin typeface="+mn-lt"/>
          <a:ea typeface="+mn-ea"/>
        </a:defRPr>
      </a:lvl6pPr>
      <a:lvl7pPr marL="2971800" indent="-228600" algn="l" rtl="0" fontAlgn="base">
        <a:lnSpc>
          <a:spcPct val="125000"/>
        </a:lnSpc>
        <a:spcBef>
          <a:spcPct val="20000"/>
        </a:spcBef>
        <a:spcAft>
          <a:spcPct val="0"/>
        </a:spcAft>
        <a:buChar char="»"/>
        <a:defRPr>
          <a:solidFill>
            <a:schemeClr val="tx1"/>
          </a:solidFill>
          <a:latin typeface="+mn-lt"/>
          <a:ea typeface="+mn-ea"/>
        </a:defRPr>
      </a:lvl7pPr>
      <a:lvl8pPr marL="3429000" indent="-228600" algn="l" rtl="0" fontAlgn="base">
        <a:lnSpc>
          <a:spcPct val="125000"/>
        </a:lnSpc>
        <a:spcBef>
          <a:spcPct val="20000"/>
        </a:spcBef>
        <a:spcAft>
          <a:spcPct val="0"/>
        </a:spcAft>
        <a:buChar char="»"/>
        <a:defRPr>
          <a:solidFill>
            <a:schemeClr val="tx1"/>
          </a:solidFill>
          <a:latin typeface="+mn-lt"/>
          <a:ea typeface="+mn-ea"/>
        </a:defRPr>
      </a:lvl8pPr>
      <a:lvl9pPr marL="3886200" indent="-228600" algn="l" rtl="0" fontAlgn="base">
        <a:lnSpc>
          <a:spcPct val="125000"/>
        </a:lnSpc>
        <a:spcBef>
          <a:spcPct val="20000"/>
        </a:spcBef>
        <a:spcAft>
          <a:spcPct val="0"/>
        </a:spcAft>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wmf"/><Relationship Id="rId11" Type="http://schemas.openxmlformats.org/officeDocument/2006/relationships/image" Target="../media/image7.png"/><Relationship Id="rId5" Type="http://schemas.openxmlformats.org/officeDocument/2006/relationships/oleObject" Target="../embeddings/oleObject4.bin"/><Relationship Id="rId10" Type="http://schemas.openxmlformats.org/officeDocument/2006/relationships/image" Target="../media/image6.wmf"/><Relationship Id="rId4" Type="http://schemas.openxmlformats.org/officeDocument/2006/relationships/image" Target="../media/image4.wmf"/><Relationship Id="rId9" Type="http://schemas.openxmlformats.org/officeDocument/2006/relationships/oleObject" Target="../embeddings/oleObject6.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10.jpeg"/><Relationship Id="rId7"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7.bin"/><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6"/>
          <p:cNvSpPr txBox="1">
            <a:spLocks noChangeArrowheads="1"/>
          </p:cNvSpPr>
          <p:nvPr/>
        </p:nvSpPr>
        <p:spPr bwMode="auto">
          <a:xfrm>
            <a:off x="2123728" y="2492896"/>
            <a:ext cx="6781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r>
              <a:rPr lang="zh-CN" altLang="en-US" sz="3200" dirty="0">
                <a:latin typeface="Arial Black" pitchFamily="34" charset="0"/>
                <a:ea typeface="华文细黑" pitchFamily="2" charset="-122"/>
              </a:rPr>
              <a:t>第二章    　内部</a:t>
            </a:r>
            <a:r>
              <a:rPr lang="zh-CN" altLang="en-US" sz="3200" dirty="0" smtClean="0">
                <a:latin typeface="Arial Black" pitchFamily="34" charset="0"/>
                <a:ea typeface="华文细黑" pitchFamily="2" charset="-122"/>
              </a:rPr>
              <a:t>审计准则体系</a:t>
            </a:r>
            <a:endParaRPr lang="zh-CN" altLang="en-US" sz="3200" dirty="0">
              <a:latin typeface="Arial Black" pitchFamily="34" charset="0"/>
              <a:ea typeface="华文细黑" pitchFamily="2" charset="-122"/>
            </a:endParaRPr>
          </a:p>
        </p:txBody>
      </p:sp>
      <p:grpSp>
        <p:nvGrpSpPr>
          <p:cNvPr id="9" name="Group 8"/>
          <p:cNvGrpSpPr/>
          <p:nvPr/>
        </p:nvGrpSpPr>
        <p:grpSpPr>
          <a:xfrm>
            <a:off x="-77153" y="119"/>
            <a:ext cx="9221470" cy="6868795"/>
            <a:chOff x="-77153" y="119"/>
            <a:chExt cx="9221470" cy="6868795"/>
          </a:xfrm>
        </p:grpSpPr>
        <p:grpSp>
          <p:nvGrpSpPr>
            <p:cNvPr id="13" name="组合 12"/>
            <p:cNvGrpSpPr/>
            <p:nvPr/>
          </p:nvGrpSpPr>
          <p:grpSpPr>
            <a:xfrm>
              <a:off x="-77153" y="119"/>
              <a:ext cx="9221470" cy="6868795"/>
              <a:chOff x="-57" y="-43"/>
              <a:chExt cx="14522" cy="10817"/>
            </a:xfrm>
          </p:grpSpPr>
          <p:graphicFrame>
            <p:nvGraphicFramePr>
              <p:cNvPr id="2" name="对象 1"/>
              <p:cNvGraphicFramePr/>
              <p:nvPr/>
            </p:nvGraphicFramePr>
            <p:xfrm>
              <a:off x="-57" y="-43"/>
              <a:ext cx="14522" cy="2960"/>
            </p:xfrm>
            <a:graphic>
              <a:graphicData uri="http://schemas.openxmlformats.org/presentationml/2006/ole">
                <mc:AlternateContent xmlns:mc="http://schemas.openxmlformats.org/markup-compatibility/2006">
                  <mc:Choice xmlns:v="urn:schemas-microsoft-com:vml" Requires="v">
                    <p:oleObj spid="_x0000_s23574" name="Bitmap Image" r:id="rId3" imgW="6858000" imgH="2638425" progId="Paint.Picture">
                      <p:embed/>
                    </p:oleObj>
                  </mc:Choice>
                  <mc:Fallback>
                    <p:oleObj name="Bitmap Image" r:id="rId3" imgW="6858000" imgH="2638425" progId="Paint.Picture">
                      <p:embed/>
                      <p:pic>
                        <p:nvPicPr>
                          <p:cNvPr id="0" name=""/>
                          <p:cNvPicPr/>
                          <p:nvPr/>
                        </p:nvPicPr>
                        <p:blipFill>
                          <a:blip r:embed="rId4"/>
                          <a:stretch>
                            <a:fillRect/>
                          </a:stretch>
                        </p:blipFill>
                        <p:spPr>
                          <a:xfrm>
                            <a:off x="-57" y="-43"/>
                            <a:ext cx="14522" cy="2960"/>
                          </a:xfrm>
                          <a:prstGeom prst="rect">
                            <a:avLst/>
                          </a:prstGeom>
                        </p:spPr>
                      </p:pic>
                    </p:oleObj>
                  </mc:Fallback>
                </mc:AlternateContent>
              </a:graphicData>
            </a:graphic>
          </p:graphicFrame>
          <p:graphicFrame>
            <p:nvGraphicFramePr>
              <p:cNvPr id="4" name="对象 3"/>
              <p:cNvGraphicFramePr/>
              <p:nvPr/>
            </p:nvGraphicFramePr>
            <p:xfrm>
              <a:off x="5" y="2912"/>
              <a:ext cx="3256" cy="2795"/>
            </p:xfrm>
            <a:graphic>
              <a:graphicData uri="http://schemas.openxmlformats.org/presentationml/2006/ole">
                <mc:AlternateContent xmlns:mc="http://schemas.openxmlformats.org/markup-compatibility/2006">
                  <mc:Choice xmlns:v="urn:schemas-microsoft-com:vml" Requires="v">
                    <p:oleObj spid="_x0000_s23575" r:id="rId5" imgW="2809875" imgH="2181225" progId="Paint.Picture">
                      <p:embed/>
                    </p:oleObj>
                  </mc:Choice>
                  <mc:Fallback>
                    <p:oleObj r:id="rId5" imgW="2809875" imgH="2181225" progId="Paint.Picture">
                      <p:embed/>
                      <p:pic>
                        <p:nvPicPr>
                          <p:cNvPr id="0" name=""/>
                          <p:cNvPicPr/>
                          <p:nvPr/>
                        </p:nvPicPr>
                        <p:blipFill>
                          <a:blip r:embed="rId6"/>
                        </p:blipFill>
                        <p:spPr>
                          <a:xfrm>
                            <a:off x="5" y="2912"/>
                            <a:ext cx="3256" cy="2795"/>
                          </a:xfrm>
                          <a:prstGeom prst="rect">
                            <a:avLst/>
                          </a:prstGeom>
                        </p:spPr>
                      </p:pic>
                    </p:oleObj>
                  </mc:Fallback>
                </mc:AlternateContent>
              </a:graphicData>
            </a:graphic>
          </p:graphicFrame>
          <p:graphicFrame>
            <p:nvGraphicFramePr>
              <p:cNvPr id="6" name="对象 5"/>
              <p:cNvGraphicFramePr/>
              <p:nvPr/>
            </p:nvGraphicFramePr>
            <p:xfrm>
              <a:off x="-57" y="5707"/>
              <a:ext cx="14482" cy="5067"/>
            </p:xfrm>
            <a:graphic>
              <a:graphicData uri="http://schemas.openxmlformats.org/presentationml/2006/ole">
                <mc:AlternateContent xmlns:mc="http://schemas.openxmlformats.org/markup-compatibility/2006">
                  <mc:Choice xmlns:v="urn:schemas-microsoft-com:vml" Requires="v">
                    <p:oleObj spid="_x0000_s23576" r:id="rId7" imgW="6238875" imgH="2009775" progId="Paint.Picture">
                      <p:embed/>
                    </p:oleObj>
                  </mc:Choice>
                  <mc:Fallback>
                    <p:oleObj r:id="rId7" imgW="6238875" imgH="2009775" progId="Paint.Picture">
                      <p:embed/>
                      <p:pic>
                        <p:nvPicPr>
                          <p:cNvPr id="0" name=""/>
                          <p:cNvPicPr/>
                          <p:nvPr/>
                        </p:nvPicPr>
                        <p:blipFill>
                          <a:blip r:embed="rId8"/>
                        </p:blipFill>
                        <p:spPr>
                          <a:xfrm>
                            <a:off x="-57" y="5707"/>
                            <a:ext cx="14482" cy="5067"/>
                          </a:xfrm>
                          <a:prstGeom prst="rect">
                            <a:avLst/>
                          </a:prstGeom>
                        </p:spPr>
                      </p:pic>
                    </p:oleObj>
                  </mc:Fallback>
                </mc:AlternateContent>
              </a:graphicData>
            </a:graphic>
          </p:graphicFrame>
          <p:graphicFrame>
            <p:nvGraphicFramePr>
              <p:cNvPr id="8" name="对象 7"/>
              <p:cNvGraphicFramePr>
                <a:graphicFrameLocks noChangeAspect="1"/>
              </p:cNvGraphicFramePr>
              <p:nvPr/>
            </p:nvGraphicFramePr>
            <p:xfrm>
              <a:off x="801" y="717"/>
              <a:ext cx="8445" cy="827"/>
            </p:xfrm>
            <a:graphic>
              <a:graphicData uri="http://schemas.openxmlformats.org/presentationml/2006/ole">
                <mc:AlternateContent xmlns:mc="http://schemas.openxmlformats.org/markup-compatibility/2006">
                  <mc:Choice xmlns:v="urn:schemas-microsoft-com:vml" Requires="v">
                    <p:oleObj spid="_x0000_s23577" name="Bitmap Image" r:id="rId9" imgW="4019400" imgH="399960" progId="Paint.Picture">
                      <p:embed/>
                    </p:oleObj>
                  </mc:Choice>
                  <mc:Fallback>
                    <p:oleObj name="Bitmap Image" r:id="rId9" imgW="4019400" imgH="399960" progId="Paint.Picture">
                      <p:embed/>
                      <p:pic>
                        <p:nvPicPr>
                          <p:cNvPr id="0" name=""/>
                          <p:cNvPicPr/>
                          <p:nvPr/>
                        </p:nvPicPr>
                        <p:blipFill>
                          <a:blip r:embed="rId10"/>
                          <a:stretch>
                            <a:fillRect/>
                          </a:stretch>
                        </p:blipFill>
                        <p:spPr>
                          <a:xfrm>
                            <a:off x="801" y="717"/>
                            <a:ext cx="8445" cy="827"/>
                          </a:xfrm>
                          <a:prstGeom prst="rect">
                            <a:avLst/>
                          </a:prstGeom>
                        </p:spPr>
                      </p:pic>
                    </p:oleObj>
                  </mc:Fallback>
                </mc:AlternateContent>
              </a:graphicData>
            </a:graphic>
          </p:graphicFrame>
        </p:grpSp>
        <p:pic>
          <p:nvPicPr>
            <p:cNvPr id="5" name="Picture 4"/>
            <p:cNvPicPr>
              <a:picLocks noChangeAspect="1"/>
            </p:cNvPicPr>
            <p:nvPr/>
          </p:nvPicPr>
          <p:blipFill>
            <a:blip r:embed="rId11"/>
            <a:stretch>
              <a:fillRect/>
            </a:stretch>
          </p:blipFill>
          <p:spPr>
            <a:xfrm>
              <a:off x="3379416" y="6141479"/>
              <a:ext cx="2375762" cy="314860"/>
            </a:xfrm>
            <a:prstGeom prst="rect">
              <a:avLst/>
            </a:prstGeom>
          </p:spPr>
        </p:pic>
      </p:grpSp>
    </p:spTree>
    <p:extLst>
      <p:ext uri="{BB962C8B-B14F-4D97-AF65-F5344CB8AC3E}">
        <p14:creationId xmlns:p14="http://schemas.microsoft.com/office/powerpoint/2010/main" val="3192267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内部审计机构职责与权限</a:t>
            </a:r>
          </a:p>
        </p:txBody>
      </p:sp>
      <p:sp>
        <p:nvSpPr>
          <p:cNvPr id="3" name="内容占位符 2"/>
          <p:cNvSpPr>
            <a:spLocks noGrp="1"/>
          </p:cNvSpPr>
          <p:nvPr>
            <p:ph sz="half" idx="2"/>
          </p:nvPr>
        </p:nvSpPr>
        <p:spPr/>
        <p:txBody>
          <a:bodyPr/>
          <a:lstStyle/>
          <a:p>
            <a:pPr marL="0" indent="0">
              <a:buNone/>
            </a:pPr>
            <a:r>
              <a:rPr lang="zh-CN" altLang="zh-CN" sz="2400" b="1" dirty="0"/>
              <a:t>二、中国内部审计准则具体内容</a:t>
            </a:r>
          </a:p>
          <a:p>
            <a:pPr marL="0" indent="0">
              <a:buNone/>
            </a:pPr>
            <a:r>
              <a:rPr lang="zh-CN" altLang="zh-CN" sz="2400" dirty="0"/>
              <a:t>（一）</a:t>
            </a:r>
            <a:r>
              <a:rPr lang="zh-CN" altLang="zh-CN" sz="2400" dirty="0" smtClean="0"/>
              <a:t>内部</a:t>
            </a:r>
            <a:r>
              <a:rPr lang="zh-CN" altLang="zh-CN" sz="2400" dirty="0"/>
              <a:t>审计基本</a:t>
            </a:r>
            <a:r>
              <a:rPr lang="zh-CN" altLang="zh-CN" sz="2400" dirty="0" smtClean="0"/>
              <a:t>准则</a:t>
            </a:r>
            <a:endParaRPr lang="en-US" altLang="zh-CN" sz="2400" dirty="0" smtClean="0"/>
          </a:p>
          <a:p>
            <a:pPr marL="0" indent="0">
              <a:buNone/>
            </a:pPr>
            <a:r>
              <a:rPr lang="zh-CN" altLang="zh-CN" sz="2400" dirty="0" smtClean="0"/>
              <a:t>包括</a:t>
            </a:r>
            <a:r>
              <a:rPr lang="zh-CN" altLang="zh-CN" sz="2400" dirty="0"/>
              <a:t>一般准则、作业准则、报告准则和内部管理准则</a:t>
            </a:r>
            <a:r>
              <a:rPr lang="zh-CN" altLang="zh-CN" sz="2400" dirty="0" smtClean="0"/>
              <a:t>。</a:t>
            </a:r>
            <a:endParaRPr lang="en-US" altLang="zh-CN" sz="2400" dirty="0" smtClean="0"/>
          </a:p>
          <a:p>
            <a:pPr marL="0" indent="0">
              <a:buNone/>
            </a:pPr>
            <a:r>
              <a:rPr lang="zh-CN" altLang="zh-CN" sz="2400" dirty="0"/>
              <a:t>（二）内部审计具体准则</a:t>
            </a:r>
          </a:p>
          <a:p>
            <a:pPr marL="0" indent="0">
              <a:buNone/>
            </a:pPr>
            <a:r>
              <a:rPr lang="zh-CN" altLang="en-US" sz="2400" dirty="0" smtClean="0"/>
              <a:t>（三）内部审计实务指南</a:t>
            </a:r>
            <a:endParaRPr lang="zh-CN" altLang="zh-CN"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762000" y="3810000"/>
            <a:ext cx="406400" cy="1041400"/>
          </a:xfrm>
          <a:prstGeom prst="rect">
            <a:avLst/>
          </a:prstGeom>
          <a:noFill/>
          <a:ln w="9525">
            <a:noFill/>
            <a:miter lim="800000"/>
          </a:ln>
          <a:effectLst/>
        </p:spPr>
        <p:txBody>
          <a:bodyPr>
            <a:spAutoFit/>
          </a:bodyPr>
          <a:lstStyle/>
          <a:p>
            <a:pPr>
              <a:lnSpc>
                <a:spcPct val="115000"/>
              </a:lnSpc>
              <a:spcBef>
                <a:spcPct val="30000"/>
              </a:spcBef>
            </a:pPr>
            <a:r>
              <a:rPr lang="zh-CN" altLang="en-US" sz="2400" b="0" dirty="0"/>
              <a:t>目</a:t>
            </a:r>
          </a:p>
          <a:p>
            <a:pPr>
              <a:lnSpc>
                <a:spcPct val="115000"/>
              </a:lnSpc>
              <a:spcBef>
                <a:spcPct val="30000"/>
              </a:spcBef>
            </a:pPr>
            <a:r>
              <a:rPr lang="zh-CN" altLang="en-US" sz="2400" b="0" dirty="0"/>
              <a:t>录</a:t>
            </a:r>
          </a:p>
        </p:txBody>
      </p:sp>
      <p:pic>
        <p:nvPicPr>
          <p:cNvPr id="3076" name="Picture 30" descr="C:\Documents and Settings\Owner.LENOVO-8F230386\Application Data\Tencent\Users\744749695\QQ\WinTemp\RichOle\(2V]~YC`8X(O`O85XZJ[)}V.jpg"/>
          <p:cNvPicPr>
            <a:picLocks noChangeAspect="1" noChangeArrowheads="1"/>
          </p:cNvPicPr>
          <p:nvPr/>
        </p:nvPicPr>
        <p:blipFill>
          <a:blip r:embed="rId3" cstate="print"/>
          <a:srcRect/>
          <a:stretch>
            <a:fillRect/>
          </a:stretch>
        </p:blipFill>
        <p:spPr bwMode="auto">
          <a:xfrm>
            <a:off x="0" y="-47625"/>
            <a:ext cx="9144000" cy="1114425"/>
          </a:xfrm>
          <a:prstGeom prst="rect">
            <a:avLst/>
          </a:prstGeom>
          <a:noFill/>
          <a:ln w="9525">
            <a:noFill/>
            <a:miter lim="800000"/>
            <a:headEnd/>
            <a:tailEnd/>
          </a:ln>
        </p:spPr>
      </p:pic>
      <p:grpSp>
        <p:nvGrpSpPr>
          <p:cNvPr id="2" name="组合 1"/>
          <p:cNvGrpSpPr/>
          <p:nvPr/>
        </p:nvGrpSpPr>
        <p:grpSpPr bwMode="auto">
          <a:xfrm>
            <a:off x="1981200" y="2685415"/>
            <a:ext cx="5181600" cy="2155853"/>
            <a:chOff x="1981200" y="1838371"/>
            <a:chExt cx="5181600" cy="2155839"/>
          </a:xfrm>
        </p:grpSpPr>
        <p:grpSp>
          <p:nvGrpSpPr>
            <p:cNvPr id="3" name="Group 5"/>
            <p:cNvGrpSpPr/>
            <p:nvPr/>
          </p:nvGrpSpPr>
          <p:grpSpPr bwMode="auto">
            <a:xfrm>
              <a:off x="1981200" y="1838371"/>
              <a:ext cx="5181600" cy="717606"/>
              <a:chOff x="0" y="0"/>
              <a:chExt cx="2976" cy="432"/>
            </a:xfrm>
          </p:grpSpPr>
          <p:sp>
            <p:nvSpPr>
              <p:cNvPr id="3099" name="AutoShape 4"/>
              <p:cNvSpPr>
                <a:spLocks noChangeArrowheads="1"/>
              </p:cNvSpPr>
              <p:nvPr/>
            </p:nvSpPr>
            <p:spPr bwMode="auto">
              <a:xfrm>
                <a:off x="240" y="75"/>
                <a:ext cx="2736" cy="288"/>
              </a:xfrm>
              <a:prstGeom prst="roundRect">
                <a:avLst>
                  <a:gd name="adj" fmla="val 16667"/>
                </a:avLst>
              </a:prstGeom>
              <a:gradFill rotWithShape="1">
                <a:gsLst>
                  <a:gs pos="0">
                    <a:srgbClr val="FF9900"/>
                  </a:gs>
                  <a:gs pos="50000">
                    <a:srgbClr val="F9E9CD"/>
                  </a:gs>
                  <a:gs pos="100000">
                    <a:srgbClr val="FF9900"/>
                  </a:gs>
                </a:gsLst>
                <a:lin ang="5400000" scaled="1"/>
              </a:gradFill>
              <a:ln w="12700">
                <a:solidFill>
                  <a:schemeClr val="bg1"/>
                </a:solidFill>
                <a:round/>
              </a:ln>
              <a:effectLst/>
            </p:spPr>
            <p:txBody>
              <a:bodyPr wrap="none" anchor="ctr"/>
              <a:lstStyle/>
              <a:p>
                <a:endParaRPr lang="zh-CN" altLang="en-US" b="1"/>
              </a:p>
            </p:txBody>
          </p:sp>
          <p:sp>
            <p:nvSpPr>
              <p:cNvPr id="3100" name="AutoShape 5"/>
              <p:cNvSpPr>
                <a:spLocks noChangeArrowheads="1"/>
              </p:cNvSpPr>
              <p:nvPr/>
            </p:nvSpPr>
            <p:spPr bwMode="auto">
              <a:xfrm>
                <a:off x="0" y="0"/>
                <a:ext cx="432" cy="432"/>
              </a:xfrm>
              <a:prstGeom prst="diamond">
                <a:avLst/>
              </a:prstGeom>
              <a:solidFill>
                <a:srgbClr val="FF9900"/>
              </a:solidFill>
              <a:ln w="25400">
                <a:solidFill>
                  <a:schemeClr val="bg1"/>
                </a:solidFill>
                <a:miter lim="800000"/>
              </a:ln>
              <a:effectLst/>
            </p:spPr>
            <p:txBody>
              <a:bodyPr wrap="none" anchor="ctr"/>
              <a:lstStyle/>
              <a:p>
                <a:endParaRPr lang="zh-CN" altLang="en-US" b="1"/>
              </a:p>
            </p:txBody>
          </p:sp>
          <p:sp>
            <p:nvSpPr>
              <p:cNvPr id="3101" name="Text Box 6"/>
              <p:cNvSpPr txBox="1">
                <a:spLocks noChangeArrowheads="1"/>
              </p:cNvSpPr>
              <p:nvPr/>
            </p:nvSpPr>
            <p:spPr bwMode="auto">
              <a:xfrm>
                <a:off x="384" y="110"/>
                <a:ext cx="2160" cy="222"/>
              </a:xfrm>
              <a:prstGeom prst="rect">
                <a:avLst/>
              </a:prstGeom>
              <a:noFill/>
              <a:ln w="9525">
                <a:noFill/>
                <a:miter lim="800000"/>
              </a:ln>
              <a:effectLst/>
            </p:spPr>
            <p:txBody>
              <a:bodyPr>
                <a:spAutoFit/>
              </a:bodyPr>
              <a:lstStyle/>
              <a:p>
                <a:r>
                  <a:rPr lang="zh-CN" altLang="en-US" b="1" dirty="0" smtClean="0"/>
                  <a:t>  内部</a:t>
                </a:r>
                <a:r>
                  <a:rPr lang="zh-CN" altLang="en-US" b="1" dirty="0" smtClean="0"/>
                  <a:t>审计</a:t>
                </a:r>
                <a:r>
                  <a:rPr lang="zh-CN" altLang="en-US" b="1" dirty="0" smtClean="0"/>
                  <a:t>准则概述</a:t>
                </a:r>
                <a:endParaRPr lang="zh-CN" altLang="en-US" b="1" dirty="0" smtClean="0"/>
              </a:p>
            </p:txBody>
          </p:sp>
          <p:sp>
            <p:nvSpPr>
              <p:cNvPr id="3102" name="Text Box 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1</a:t>
                </a:r>
              </a:p>
            </p:txBody>
          </p:sp>
        </p:grpSp>
        <p:grpSp>
          <p:nvGrpSpPr>
            <p:cNvPr id="4" name="Group 10"/>
            <p:cNvGrpSpPr/>
            <p:nvPr/>
          </p:nvGrpSpPr>
          <p:grpSpPr bwMode="auto">
            <a:xfrm>
              <a:off x="1981200" y="2590822"/>
              <a:ext cx="5181600" cy="717606"/>
              <a:chOff x="0" y="0"/>
              <a:chExt cx="2976" cy="432"/>
            </a:xfrm>
          </p:grpSpPr>
          <p:sp>
            <p:nvSpPr>
              <p:cNvPr id="53" name="AutoShape 9"/>
              <p:cNvSpPr>
                <a:spLocks noChangeArrowheads="1"/>
              </p:cNvSpPr>
              <p:nvPr/>
            </p:nvSpPr>
            <p:spPr bwMode="auto">
              <a:xfrm>
                <a:off x="240" y="75"/>
                <a:ext cx="2736" cy="291"/>
              </a:xfrm>
              <a:prstGeom prst="roundRect">
                <a:avLst>
                  <a:gd name="adj" fmla="val 16667"/>
                </a:avLst>
              </a:prstGeom>
              <a:gradFill rotWithShape="1">
                <a:gsLst>
                  <a:gs pos="0">
                    <a:schemeClr val="accent1"/>
                  </a:gs>
                  <a:gs pos="50000">
                    <a:srgbClr val="DDEFEF"/>
                  </a:gs>
                  <a:gs pos="100000">
                    <a:schemeClr val="accent1"/>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6" name="AutoShape 10"/>
              <p:cNvSpPr>
                <a:spLocks noChangeArrowheads="1"/>
              </p:cNvSpPr>
              <p:nvPr/>
            </p:nvSpPr>
            <p:spPr bwMode="auto">
              <a:xfrm>
                <a:off x="0" y="0"/>
                <a:ext cx="432" cy="432"/>
              </a:xfrm>
              <a:prstGeom prst="diamond">
                <a:avLst/>
              </a:prstGeom>
              <a:solidFill>
                <a:schemeClr val="accent1"/>
              </a:solidFill>
              <a:ln w="25400">
                <a:solidFill>
                  <a:schemeClr val="bg1"/>
                </a:solidFill>
                <a:miter lim="800000"/>
              </a:ln>
              <a:effectLst/>
            </p:spPr>
            <p:txBody>
              <a:bodyPr wrap="none" anchor="ctr"/>
              <a:lstStyle/>
              <a:p>
                <a:endParaRPr lang="zh-CN" altLang="en-US" b="1"/>
              </a:p>
            </p:txBody>
          </p:sp>
          <p:sp>
            <p:nvSpPr>
              <p:cNvPr id="3097" name="Text Box 11"/>
              <p:cNvSpPr txBox="1">
                <a:spLocks noChangeArrowheads="1"/>
              </p:cNvSpPr>
              <p:nvPr/>
            </p:nvSpPr>
            <p:spPr bwMode="auto">
              <a:xfrm>
                <a:off x="384" y="110"/>
                <a:ext cx="2160" cy="222"/>
              </a:xfrm>
              <a:prstGeom prst="rect">
                <a:avLst/>
              </a:prstGeom>
              <a:noFill/>
              <a:ln w="9525">
                <a:noFill/>
                <a:miter lim="800000"/>
              </a:ln>
              <a:effectLst/>
            </p:spPr>
            <p:txBody>
              <a:bodyPr>
                <a:spAutoFit/>
              </a:bodyPr>
              <a:lstStyle/>
              <a:p>
                <a:r>
                  <a:rPr lang="zh-CN" altLang="en-US" b="1" dirty="0" smtClean="0"/>
                  <a:t>  </a:t>
                </a:r>
                <a:r>
                  <a:rPr lang="zh-CN" altLang="en-US" b="1" dirty="0" smtClean="0"/>
                  <a:t>国际内部审计准则</a:t>
                </a:r>
                <a:endParaRPr lang="zh-CN" altLang="en-US" b="1" dirty="0" smtClean="0"/>
              </a:p>
            </p:txBody>
          </p:sp>
          <p:sp>
            <p:nvSpPr>
              <p:cNvPr id="3098" name="Text Box 12"/>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2</a:t>
                </a:r>
              </a:p>
            </p:txBody>
          </p:sp>
        </p:grpSp>
        <p:grpSp>
          <p:nvGrpSpPr>
            <p:cNvPr id="5" name="Group 15"/>
            <p:cNvGrpSpPr/>
            <p:nvPr/>
          </p:nvGrpSpPr>
          <p:grpSpPr bwMode="auto">
            <a:xfrm>
              <a:off x="1981200" y="3276604"/>
              <a:ext cx="5181600" cy="717606"/>
              <a:chOff x="0" y="0"/>
              <a:chExt cx="2976" cy="432"/>
            </a:xfrm>
          </p:grpSpPr>
          <p:sp>
            <p:nvSpPr>
              <p:cNvPr id="48" name="AutoShape 14"/>
              <p:cNvSpPr>
                <a:spLocks noChangeArrowheads="1"/>
              </p:cNvSpPr>
              <p:nvPr/>
            </p:nvSpPr>
            <p:spPr bwMode="auto">
              <a:xfrm>
                <a:off x="240" y="75"/>
                <a:ext cx="2736" cy="291"/>
              </a:xfrm>
              <a:prstGeom prst="roundRect">
                <a:avLst>
                  <a:gd name="adj" fmla="val 16667"/>
                </a:avLst>
              </a:prstGeom>
              <a:gradFill rotWithShape="1">
                <a:gsLst>
                  <a:gs pos="0">
                    <a:schemeClr val="hlink"/>
                  </a:gs>
                  <a:gs pos="50000">
                    <a:srgbClr val="E0E8D8"/>
                  </a:gs>
                  <a:gs pos="100000">
                    <a:schemeClr val="hlink"/>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2" name="AutoShape 15"/>
              <p:cNvSpPr>
                <a:spLocks noChangeArrowheads="1"/>
              </p:cNvSpPr>
              <p:nvPr/>
            </p:nvSpPr>
            <p:spPr bwMode="auto">
              <a:xfrm>
                <a:off x="0" y="0"/>
                <a:ext cx="432" cy="432"/>
              </a:xfrm>
              <a:prstGeom prst="diamond">
                <a:avLst/>
              </a:prstGeom>
              <a:solidFill>
                <a:schemeClr val="hlink"/>
              </a:solidFill>
              <a:ln w="25400">
                <a:solidFill>
                  <a:schemeClr val="bg1"/>
                </a:solidFill>
                <a:miter lim="800000"/>
              </a:ln>
              <a:effectLst/>
            </p:spPr>
            <p:txBody>
              <a:bodyPr wrap="none" anchor="ctr"/>
              <a:lstStyle/>
              <a:p>
                <a:endParaRPr lang="zh-CN" altLang="en-US" b="1"/>
              </a:p>
            </p:txBody>
          </p:sp>
          <p:sp>
            <p:nvSpPr>
              <p:cNvPr id="3093" name="Text Box 16"/>
              <p:cNvSpPr txBox="1">
                <a:spLocks noChangeArrowheads="1"/>
              </p:cNvSpPr>
              <p:nvPr/>
            </p:nvSpPr>
            <p:spPr bwMode="auto">
              <a:xfrm>
                <a:off x="394" y="110"/>
                <a:ext cx="2160" cy="222"/>
              </a:xfrm>
              <a:prstGeom prst="rect">
                <a:avLst/>
              </a:prstGeom>
              <a:noFill/>
              <a:ln w="9525">
                <a:noFill/>
                <a:miter lim="800000"/>
              </a:ln>
              <a:effectLst/>
            </p:spPr>
            <p:txBody>
              <a:bodyPr>
                <a:spAutoFit/>
              </a:bodyPr>
              <a:lstStyle/>
              <a:p>
                <a:r>
                  <a:rPr lang="zh-CN" altLang="en-US" b="1" dirty="0" smtClean="0"/>
                  <a:t>  </a:t>
                </a:r>
                <a:r>
                  <a:rPr lang="zh-CN" altLang="en-US" b="1" dirty="0" smtClean="0"/>
                  <a:t>中国内部审计准则</a:t>
                </a:r>
                <a:endParaRPr lang="zh-CN" altLang="en-US" b="1" dirty="0" smtClean="0"/>
              </a:p>
            </p:txBody>
          </p:sp>
          <p:sp>
            <p:nvSpPr>
              <p:cNvPr id="3094" name="Text Box 1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3</a:t>
                </a:r>
              </a:p>
            </p:txBody>
          </p:sp>
        </p:grpSp>
      </p:grpSp>
      <p:pic>
        <p:nvPicPr>
          <p:cNvPr id="32" name="Picture 3"/>
          <p:cNvPicPr>
            <a:picLocks noChangeAspect="1" noChangeArrowheads="1"/>
          </p:cNvPicPr>
          <p:nvPr/>
        </p:nvPicPr>
        <p:blipFill>
          <a:blip r:embed="rId4" cstate="print"/>
          <a:srcRect/>
          <a:stretch>
            <a:fillRect/>
          </a:stretch>
        </p:blipFill>
        <p:spPr bwMode="auto">
          <a:xfrm>
            <a:off x="0" y="6165305"/>
            <a:ext cx="9144000" cy="692696"/>
          </a:xfrm>
          <a:prstGeom prst="rect">
            <a:avLst/>
          </a:prstGeom>
          <a:noFill/>
          <a:ln w="9525">
            <a:noFill/>
            <a:miter lim="800000"/>
            <a:headEnd/>
            <a:tailEnd/>
          </a:ln>
        </p:spPr>
      </p:pic>
      <p:graphicFrame>
        <p:nvGraphicFramePr>
          <p:cNvPr id="7" name="对象 6"/>
          <p:cNvGraphicFramePr/>
          <p:nvPr/>
        </p:nvGraphicFramePr>
        <p:xfrm>
          <a:off x="1619885" y="2060575"/>
          <a:ext cx="104775" cy="3623310"/>
        </p:xfrm>
        <a:graphic>
          <a:graphicData uri="http://schemas.openxmlformats.org/presentationml/2006/ole">
            <mc:AlternateContent xmlns:mc="http://schemas.openxmlformats.org/markup-compatibility/2006">
              <mc:Choice xmlns:v="urn:schemas-microsoft-com:vml" Requires="v">
                <p:oleObj spid="_x0000_s6175" r:id="rId5" imgW="104775" imgH="2619375" progId="Paint.Picture">
                  <p:embed/>
                </p:oleObj>
              </mc:Choice>
              <mc:Fallback>
                <p:oleObj r:id="rId5" imgW="104775" imgH="2619375" progId="Paint.Picture">
                  <p:embed/>
                  <p:pic>
                    <p:nvPicPr>
                      <p:cNvPr id="0" name="图片 7"/>
                      <p:cNvPicPr/>
                      <p:nvPr/>
                    </p:nvPicPr>
                    <p:blipFill>
                      <a:blip r:embed="rId6"/>
                    </p:blipFill>
                    <p:spPr>
                      <a:xfrm>
                        <a:off x="1619885" y="2060575"/>
                        <a:ext cx="104775" cy="3623310"/>
                      </a:xfrm>
                      <a:prstGeom prst="rect">
                        <a:avLst/>
                      </a:prstGeom>
                    </p:spPr>
                  </p:pic>
                </p:oleObj>
              </mc:Fallback>
            </mc:AlternateContent>
          </a:graphicData>
        </a:graphic>
      </p:graphicFrame>
      <p:graphicFrame>
        <p:nvGraphicFramePr>
          <p:cNvPr id="9" name="对象 8"/>
          <p:cNvGraphicFramePr/>
          <p:nvPr/>
        </p:nvGraphicFramePr>
        <p:xfrm>
          <a:off x="5715" y="6165215"/>
          <a:ext cx="9130665" cy="707390"/>
        </p:xfrm>
        <a:graphic>
          <a:graphicData uri="http://schemas.openxmlformats.org/presentationml/2006/ole">
            <mc:AlternateContent xmlns:mc="http://schemas.openxmlformats.org/markup-compatibility/2006">
              <mc:Choice xmlns:v="urn:schemas-microsoft-com:vml" Requires="v">
                <p:oleObj spid="_x0000_s6176" r:id="rId7" imgW="6886575" imgH="657225" progId="Paint.Picture">
                  <p:embed/>
                </p:oleObj>
              </mc:Choice>
              <mc:Fallback>
                <p:oleObj r:id="rId7" imgW="6886575" imgH="657225" progId="Paint.Picture">
                  <p:embed/>
                  <p:pic>
                    <p:nvPicPr>
                      <p:cNvPr id="0" name="图片 9"/>
                      <p:cNvPicPr/>
                      <p:nvPr/>
                    </p:nvPicPr>
                    <p:blipFill>
                      <a:blip r:embed="rId8"/>
                    </p:blipFill>
                    <p:spPr>
                      <a:xfrm>
                        <a:off x="5715" y="6165215"/>
                        <a:ext cx="9130665" cy="70739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第一节　内部</a:t>
            </a:r>
            <a:r>
              <a:rPr lang="zh-CN" altLang="en-US" dirty="0" smtClean="0"/>
              <a:t>审计准则概述</a:t>
            </a:r>
            <a:endParaRPr lang="zh-CN" altLang="en-US" dirty="0"/>
          </a:p>
        </p:txBody>
      </p:sp>
      <p:sp>
        <p:nvSpPr>
          <p:cNvPr id="3" name="内容占位符 2"/>
          <p:cNvSpPr>
            <a:spLocks noGrp="1"/>
          </p:cNvSpPr>
          <p:nvPr>
            <p:ph sz="half" idx="2"/>
          </p:nvPr>
        </p:nvSpPr>
        <p:spPr/>
        <p:txBody>
          <a:bodyPr/>
          <a:lstStyle/>
          <a:p>
            <a:pPr marL="0" algn="just">
              <a:buNone/>
            </a:pPr>
            <a:r>
              <a:rPr lang="zh-CN" altLang="en-US" sz="2400" b="1" kern="1200" dirty="0">
                <a:solidFill>
                  <a:srgbClr val="000000"/>
                </a:solidFill>
                <a:latin typeface="黑体" pitchFamily="2" charset="-122"/>
                <a:ea typeface="黑体" pitchFamily="2" charset="-122"/>
                <a:cs typeface="+mn-ea"/>
              </a:rPr>
              <a:t>一、内部</a:t>
            </a:r>
            <a:r>
              <a:rPr lang="zh-CN" altLang="en-US" sz="2400" b="1" kern="1200" dirty="0" smtClean="0">
                <a:solidFill>
                  <a:srgbClr val="000000"/>
                </a:solidFill>
                <a:latin typeface="黑体" pitchFamily="2" charset="-122"/>
                <a:ea typeface="黑体" pitchFamily="2" charset="-122"/>
                <a:cs typeface="+mn-ea"/>
              </a:rPr>
              <a:t>审计</a:t>
            </a:r>
            <a:r>
              <a:rPr lang="zh-CN" altLang="en-US" sz="2400" b="1" kern="1200" dirty="0" smtClean="0">
                <a:solidFill>
                  <a:srgbClr val="000000"/>
                </a:solidFill>
                <a:latin typeface="黑体" pitchFamily="2" charset="-122"/>
                <a:ea typeface="黑体" pitchFamily="2" charset="-122"/>
                <a:cs typeface="+mn-ea"/>
              </a:rPr>
              <a:t>准则的含义</a:t>
            </a:r>
            <a:endParaRPr lang="zh-CN" altLang="en-US" sz="2400" b="1" kern="1200" dirty="0">
              <a:solidFill>
                <a:srgbClr val="000000"/>
              </a:solidFill>
              <a:latin typeface="黑体" pitchFamily="2" charset="-122"/>
              <a:ea typeface="黑体" pitchFamily="2" charset="-122"/>
              <a:cs typeface="+mn-ea"/>
            </a:endParaRPr>
          </a:p>
          <a:p>
            <a:r>
              <a:rPr lang="zh-CN" altLang="zh-CN" dirty="0"/>
              <a:t>准则是言论、行动、思想等依据的原则，是行为或道德所遵循的标准原则或行为准则。内部审计准则是内部审计职业发展的必然产物，是内部审计职业化的重要方面，同时也是推动内部审计职业规范化的重要力量。</a:t>
            </a:r>
          </a:p>
          <a:p>
            <a:r>
              <a:rPr lang="zh-CN" altLang="zh-CN" dirty="0"/>
              <a:t>内部审计准则的制定、公布与实施，为保证内部审计质量、指导内部审计行为、评价内部审计工作业绩提供了基础，对于发挥内部审计及为组织增加价值的作用，确保组织目标的实现、取得组织管理层与治理层的信任、巩固内部审计职业的社会地位、改善内部审计信息的沟通都发挥着重要的作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内部审计机构的设置原则</a:t>
            </a:r>
          </a:p>
        </p:txBody>
      </p:sp>
      <p:sp>
        <p:nvSpPr>
          <p:cNvPr id="3" name="内容占位符 2"/>
          <p:cNvSpPr>
            <a:spLocks noGrp="1"/>
          </p:cNvSpPr>
          <p:nvPr>
            <p:ph sz="half" idx="2"/>
          </p:nvPr>
        </p:nvSpPr>
        <p:spPr/>
        <p:txBody>
          <a:bodyPr/>
          <a:lstStyle/>
          <a:p>
            <a:pPr marL="0" algn="just">
              <a:buNone/>
            </a:pPr>
            <a:r>
              <a:rPr lang="zh-CN" altLang="en-US" sz="2400" b="1" kern="1200" dirty="0" smtClean="0">
                <a:solidFill>
                  <a:srgbClr val="000000"/>
                </a:solidFill>
                <a:latin typeface="黑体" pitchFamily="2" charset="-122"/>
                <a:ea typeface="黑体" pitchFamily="2" charset="-122"/>
                <a:cs typeface="+mn-ea"/>
              </a:rPr>
              <a:t>二</a:t>
            </a:r>
            <a:r>
              <a:rPr lang="zh-CN" altLang="en-US" sz="2400" b="1" kern="1200" dirty="0">
                <a:solidFill>
                  <a:srgbClr val="000000"/>
                </a:solidFill>
                <a:latin typeface="黑体" pitchFamily="2" charset="-122"/>
                <a:ea typeface="黑体" pitchFamily="2" charset="-122"/>
                <a:cs typeface="+mn-ea"/>
              </a:rPr>
              <a:t>、 内部</a:t>
            </a:r>
            <a:r>
              <a:rPr lang="zh-CN" altLang="en-US" sz="2400" b="1" kern="1200" dirty="0" smtClean="0">
                <a:solidFill>
                  <a:srgbClr val="000000"/>
                </a:solidFill>
                <a:latin typeface="黑体" pitchFamily="2" charset="-122"/>
                <a:ea typeface="黑体" pitchFamily="2" charset="-122"/>
                <a:cs typeface="+mn-ea"/>
              </a:rPr>
              <a:t>审计准则的作用</a:t>
            </a:r>
            <a:endParaRPr lang="en-US" altLang="zh-CN" sz="2400" b="1" kern="1200" dirty="0" smtClean="0">
              <a:solidFill>
                <a:srgbClr val="000000"/>
              </a:solidFill>
              <a:latin typeface="黑体" pitchFamily="2" charset="-122"/>
              <a:ea typeface="黑体" pitchFamily="2" charset="-122"/>
              <a:cs typeface="+mn-ea"/>
            </a:endParaRPr>
          </a:p>
          <a:p>
            <a:pPr marL="0">
              <a:buNone/>
            </a:pPr>
            <a:r>
              <a:rPr lang="zh-CN" altLang="zh-CN" sz="2000" dirty="0"/>
              <a:t>（一）为规范和指导内部审计工作提供依据</a:t>
            </a:r>
          </a:p>
          <a:p>
            <a:pPr marL="0">
              <a:buNone/>
            </a:pPr>
            <a:r>
              <a:rPr lang="zh-CN" altLang="zh-CN" sz="2000" dirty="0"/>
              <a:t>（二）衡量内部审计工作质量的标准</a:t>
            </a:r>
          </a:p>
          <a:p>
            <a:pPr marL="0">
              <a:buNone/>
            </a:pPr>
            <a:r>
              <a:rPr lang="zh-CN" altLang="zh-CN" sz="2000" dirty="0"/>
              <a:t>（三）明确内部审计责任，降低风险</a:t>
            </a:r>
          </a:p>
          <a:p>
            <a:pPr marL="0">
              <a:buNone/>
            </a:pPr>
            <a:r>
              <a:rPr lang="zh-CN" altLang="zh-CN" sz="2000" dirty="0"/>
              <a:t>（四）利于内部审计机构与利益相关方的沟通，增强审计结果的可理解性</a:t>
            </a:r>
          </a:p>
          <a:p>
            <a:pPr marL="0">
              <a:buNone/>
            </a:pPr>
            <a:r>
              <a:rPr lang="zh-CN" altLang="zh-CN" sz="2000" dirty="0"/>
              <a:t>（五）完善内部审计机构内部管理的基础</a:t>
            </a:r>
          </a:p>
          <a:p>
            <a:pPr marL="0" algn="just">
              <a:buNone/>
            </a:pPr>
            <a:endParaRPr lang="zh-CN" altLang="en-US" sz="2200" b="1" kern="1200" dirty="0">
              <a:solidFill>
                <a:srgbClr val="000000"/>
              </a:solidFill>
              <a:latin typeface="楷体_GB2312" pitchFamily="49" charset="-122"/>
              <a:ea typeface="楷体_GB2312" pitchFamily="49" charset="-122"/>
              <a:cs typeface="+mn-ea"/>
            </a:endParaRPr>
          </a:p>
        </p:txBody>
      </p:sp>
    </p:spTree>
    <p:extLst>
      <p:ext uri="{BB962C8B-B14F-4D97-AF65-F5344CB8AC3E}">
        <p14:creationId xmlns:p14="http://schemas.microsoft.com/office/powerpoint/2010/main" val="4283000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第二节　</a:t>
            </a:r>
            <a:r>
              <a:rPr lang="zh-CN" altLang="en-US" dirty="0" smtClean="0"/>
              <a:t>国际内部审计</a:t>
            </a:r>
            <a:r>
              <a:rPr lang="zh-CN" altLang="en-US" dirty="0"/>
              <a:t>准则</a:t>
            </a:r>
            <a:endParaRPr lang="zh-CN" altLang="en-US" dirty="0"/>
          </a:p>
        </p:txBody>
      </p:sp>
      <p:sp>
        <p:nvSpPr>
          <p:cNvPr id="3" name="内容占位符 2"/>
          <p:cNvSpPr>
            <a:spLocks noGrp="1"/>
          </p:cNvSpPr>
          <p:nvPr>
            <p:ph sz="half" idx="2"/>
          </p:nvPr>
        </p:nvSpPr>
        <p:spPr>
          <a:xfrm>
            <a:off x="395605" y="1052737"/>
            <a:ext cx="8647430" cy="5329014"/>
          </a:xfrm>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 </a:t>
            </a:r>
            <a:r>
              <a:rPr lang="zh-CN" altLang="en-US" sz="2400" b="1" kern="1200" dirty="0" smtClean="0">
                <a:solidFill>
                  <a:srgbClr val="000000"/>
                </a:solidFill>
                <a:latin typeface="黑体" pitchFamily="2" charset="-122"/>
                <a:ea typeface="黑体" pitchFamily="2" charset="-122"/>
                <a:cs typeface="+mn-ea"/>
              </a:rPr>
              <a:t>国际内部审计</a:t>
            </a:r>
            <a:r>
              <a:rPr lang="zh-CN" altLang="en-US" sz="2400" b="1" kern="1200" dirty="0" smtClean="0">
                <a:solidFill>
                  <a:srgbClr val="000000"/>
                </a:solidFill>
                <a:latin typeface="黑体" pitchFamily="2" charset="-122"/>
                <a:ea typeface="黑体" pitchFamily="2" charset="-122"/>
                <a:cs typeface="+mn-ea"/>
              </a:rPr>
              <a:t>职业团体</a:t>
            </a:r>
            <a:endParaRPr lang="en-US" altLang="zh-CN" sz="2400" b="1" kern="1200" dirty="0" smtClean="0">
              <a:solidFill>
                <a:srgbClr val="000000"/>
              </a:solidFill>
              <a:latin typeface="黑体" pitchFamily="2" charset="-122"/>
              <a:ea typeface="黑体" pitchFamily="2" charset="-122"/>
              <a:cs typeface="+mn-ea"/>
            </a:endParaRPr>
          </a:p>
          <a:p>
            <a:pPr marL="0" indent="0">
              <a:buNone/>
            </a:pPr>
            <a:r>
              <a:rPr lang="zh-CN" altLang="zh-CN" dirty="0"/>
              <a:t>国际内部审计师协会（</a:t>
            </a:r>
            <a:r>
              <a:rPr lang="en-US" altLang="zh-CN" dirty="0"/>
              <a:t>IIA</a:t>
            </a:r>
            <a:r>
              <a:rPr lang="zh-CN" altLang="zh-CN" dirty="0"/>
              <a:t>）是由内部审计人员组成的国际性审计职业团体。成立于</a:t>
            </a:r>
            <a:r>
              <a:rPr lang="en-US" altLang="zh-CN" dirty="0"/>
              <a:t>1941</a:t>
            </a:r>
            <a:r>
              <a:rPr lang="zh-CN" altLang="zh-CN" dirty="0"/>
              <a:t>年。其</a:t>
            </a:r>
            <a:r>
              <a:rPr lang="zh-CN" altLang="zh-CN" dirty="0" smtClean="0"/>
              <a:t>前身</a:t>
            </a:r>
            <a:r>
              <a:rPr lang="zh-CN" altLang="en-US" dirty="0"/>
              <a:t>为</a:t>
            </a:r>
            <a:r>
              <a:rPr lang="zh-CN" altLang="zh-CN" dirty="0" smtClean="0"/>
              <a:t>美国</a:t>
            </a:r>
            <a:r>
              <a:rPr lang="zh-CN" altLang="zh-CN" dirty="0"/>
              <a:t>内部审计师协会</a:t>
            </a:r>
            <a:r>
              <a:rPr lang="zh-CN" altLang="zh-CN" dirty="0" smtClean="0"/>
              <a:t>。</a:t>
            </a:r>
            <a:endParaRPr lang="en-US" altLang="zh-CN" dirty="0" smtClean="0"/>
          </a:p>
          <a:p>
            <a:pPr marL="0" indent="0">
              <a:buNone/>
            </a:pPr>
            <a:r>
              <a:rPr lang="zh-CN" altLang="zh-CN" dirty="0"/>
              <a:t>迄今为止，</a:t>
            </a:r>
            <a:r>
              <a:rPr lang="en-US" altLang="zh-CN" dirty="0"/>
              <a:t>IIA</a:t>
            </a:r>
            <a:r>
              <a:rPr lang="zh-CN" altLang="zh-CN" dirty="0"/>
              <a:t>先后颁布了六个《内部审计职责说明书》（</a:t>
            </a:r>
            <a:r>
              <a:rPr lang="en-US" altLang="zh-CN" dirty="0"/>
              <a:t>SRIA</a:t>
            </a:r>
            <a:r>
              <a:rPr lang="zh-CN" altLang="zh-CN" dirty="0"/>
              <a:t>），先后与</a:t>
            </a:r>
            <a:r>
              <a:rPr lang="en-US" altLang="zh-CN" dirty="0"/>
              <a:t>1993</a:t>
            </a:r>
            <a:r>
              <a:rPr lang="zh-CN" altLang="zh-CN" dirty="0"/>
              <a:t>年、</a:t>
            </a:r>
            <a:r>
              <a:rPr lang="en-US" altLang="zh-CN" dirty="0"/>
              <a:t>2001</a:t>
            </a:r>
            <a:r>
              <a:rPr lang="zh-CN" altLang="zh-CN" dirty="0"/>
              <a:t>年、</a:t>
            </a:r>
            <a:r>
              <a:rPr lang="en-US" altLang="zh-CN" dirty="0"/>
              <a:t>2009</a:t>
            </a:r>
            <a:r>
              <a:rPr lang="zh-CN" altLang="zh-CN" dirty="0"/>
              <a:t>年和</a:t>
            </a:r>
            <a:r>
              <a:rPr lang="en-US" altLang="zh-CN" dirty="0"/>
              <a:t>2012</a:t>
            </a:r>
            <a:r>
              <a:rPr lang="zh-CN" altLang="zh-CN" dirty="0"/>
              <a:t>年对《内部审计实务标准》进行了四次较大的更新与修订，对《国际内部审计专业实务框架》（</a:t>
            </a:r>
            <a:r>
              <a:rPr lang="en-US" altLang="zh-CN" dirty="0"/>
              <a:t>IPPF</a:t>
            </a:r>
            <a:r>
              <a:rPr lang="zh-CN" altLang="zh-CN" dirty="0"/>
              <a:t>）的最近一次修订是在</a:t>
            </a:r>
            <a:r>
              <a:rPr lang="en-US" altLang="zh-CN" dirty="0"/>
              <a:t>2012</a:t>
            </a:r>
            <a:r>
              <a:rPr lang="zh-CN" altLang="zh-CN" dirty="0"/>
              <a:t>年</a:t>
            </a:r>
            <a:r>
              <a:rPr lang="en-US" altLang="zh-CN" dirty="0"/>
              <a:t>10</a:t>
            </a:r>
            <a:r>
              <a:rPr lang="zh-CN" altLang="zh-CN" dirty="0"/>
              <a:t>月，修订后的准则自</a:t>
            </a:r>
            <a:r>
              <a:rPr lang="en-US" altLang="zh-CN" dirty="0"/>
              <a:t>2013</a:t>
            </a:r>
            <a:r>
              <a:rPr lang="zh-CN" altLang="zh-CN" dirty="0"/>
              <a:t>年</a:t>
            </a:r>
            <a:r>
              <a:rPr lang="en-US" altLang="zh-CN" dirty="0"/>
              <a:t>1</a:t>
            </a:r>
            <a:r>
              <a:rPr lang="zh-CN" altLang="zh-CN" dirty="0"/>
              <a:t>月</a:t>
            </a:r>
            <a:r>
              <a:rPr lang="en-US" altLang="zh-CN" dirty="0"/>
              <a:t>1</a:t>
            </a:r>
            <a:r>
              <a:rPr lang="zh-CN" altLang="zh-CN" dirty="0"/>
              <a:t>日开始实施，其具体内容</a:t>
            </a:r>
            <a:r>
              <a:rPr lang="zh-CN" altLang="zh-CN" dirty="0" smtClean="0"/>
              <a:t>如</a:t>
            </a:r>
            <a:r>
              <a:rPr lang="zh-CN" altLang="en-US" dirty="0" smtClean="0"/>
              <a:t>下表</a:t>
            </a:r>
            <a:r>
              <a:rPr lang="zh-CN" altLang="zh-CN" dirty="0" smtClean="0"/>
              <a:t>所</a:t>
            </a:r>
            <a:r>
              <a:rPr lang="zh-CN" altLang="zh-CN" dirty="0"/>
              <a:t>示。</a:t>
            </a:r>
          </a:p>
          <a:p>
            <a:pPr marL="0" indent="0">
              <a:buNone/>
            </a:pP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内部审计机构设置模式</a:t>
            </a:r>
          </a:p>
        </p:txBody>
      </p:sp>
      <p:graphicFrame>
        <p:nvGraphicFramePr>
          <p:cNvPr id="4" name="内容占位符 3"/>
          <p:cNvGraphicFramePr>
            <a:graphicFrameLocks noGrp="1"/>
          </p:cNvGraphicFramePr>
          <p:nvPr>
            <p:ph sz="half" idx="2"/>
            <p:extLst>
              <p:ext uri="{D42A27DB-BD31-4B8C-83A1-F6EECF244321}">
                <p14:modId xmlns:p14="http://schemas.microsoft.com/office/powerpoint/2010/main" val="1362401198"/>
              </p:ext>
            </p:extLst>
          </p:nvPr>
        </p:nvGraphicFramePr>
        <p:xfrm>
          <a:off x="1979712" y="1412776"/>
          <a:ext cx="5411470" cy="5080000"/>
        </p:xfrm>
        <a:graphic>
          <a:graphicData uri="http://schemas.openxmlformats.org/drawingml/2006/table">
            <a:tbl>
              <a:tblPr firstRow="1" firstCol="1" bandRow="1">
                <a:tableStyleId>{5C22544A-7EE6-4342-B048-85BDC9FD1C3A}</a:tableStyleId>
              </a:tblPr>
              <a:tblGrid>
                <a:gridCol w="1803400"/>
                <a:gridCol w="1804035"/>
                <a:gridCol w="1804035"/>
              </a:tblGrid>
              <a:tr h="0">
                <a:tc>
                  <a:txBody>
                    <a:bodyPr/>
                    <a:lstStyle/>
                    <a:p>
                      <a:pPr algn="just">
                        <a:lnSpc>
                          <a:spcPts val="1575"/>
                        </a:lnSpc>
                        <a:spcAft>
                          <a:spcPts val="0"/>
                        </a:spcAft>
                      </a:pPr>
                      <a:r>
                        <a:rPr lang="zh-CN" sz="1050" kern="100" dirty="0">
                          <a:effectLst/>
                        </a:rPr>
                        <a:t>内部审计职责说明书及实务标准、框架文件</a:t>
                      </a:r>
                      <a:endParaRPr lang="zh-CN" sz="1050" kern="100" dirty="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内部审计的主要范围</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内部审计的目的</a:t>
                      </a:r>
                      <a:endParaRPr lang="zh-CN" sz="1050" kern="100">
                        <a:solidFill>
                          <a:srgbClr val="000000"/>
                        </a:solidFill>
                        <a:effectLst/>
                        <a:latin typeface="NEU-BZ-S92"/>
                        <a:ea typeface="方正书宋_GBK"/>
                        <a:cs typeface="Times New Roman"/>
                      </a:endParaRPr>
                    </a:p>
                  </a:txBody>
                  <a:tcPr marL="68580" marR="68580" marT="0" marB="0"/>
                </a:tc>
              </a:tr>
              <a:tr h="0">
                <a:tc>
                  <a:txBody>
                    <a:bodyPr/>
                    <a:lstStyle/>
                    <a:p>
                      <a:pPr algn="just">
                        <a:lnSpc>
                          <a:spcPts val="1575"/>
                        </a:lnSpc>
                        <a:spcAft>
                          <a:spcPts val="0"/>
                        </a:spcAft>
                      </a:pPr>
                      <a:r>
                        <a:rPr lang="en-US" sz="1050" kern="100">
                          <a:effectLst/>
                        </a:rPr>
                        <a:t>1947</a:t>
                      </a:r>
                      <a:r>
                        <a:rPr lang="zh-CN" sz="1050" kern="100">
                          <a:effectLst/>
                        </a:rPr>
                        <a:t>年</a:t>
                      </a:r>
                      <a:r>
                        <a:rPr lang="en-US" sz="1050" kern="100">
                          <a:effectLst/>
                        </a:rPr>
                        <a:t>SRIA No.1</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主要涉及会计和财务事项，也可以适当涉及业务事项</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帮助管理者有效管理</a:t>
                      </a:r>
                      <a:endParaRPr lang="zh-CN" sz="1050" kern="100">
                        <a:solidFill>
                          <a:srgbClr val="000000"/>
                        </a:solidFill>
                        <a:effectLst/>
                        <a:latin typeface="NEU-BZ-S92"/>
                        <a:ea typeface="方正书宋_GBK"/>
                        <a:cs typeface="Times New Roman"/>
                      </a:endParaRPr>
                    </a:p>
                  </a:txBody>
                  <a:tcPr marL="68580" marR="68580" marT="0" marB="0"/>
                </a:tc>
              </a:tr>
              <a:tr h="0">
                <a:tc>
                  <a:txBody>
                    <a:bodyPr/>
                    <a:lstStyle/>
                    <a:p>
                      <a:pPr algn="just">
                        <a:lnSpc>
                          <a:spcPts val="1575"/>
                        </a:lnSpc>
                        <a:spcAft>
                          <a:spcPts val="0"/>
                        </a:spcAft>
                      </a:pPr>
                      <a:r>
                        <a:rPr lang="en-US" sz="1050" kern="100">
                          <a:effectLst/>
                        </a:rPr>
                        <a:t>1957</a:t>
                      </a:r>
                      <a:r>
                        <a:rPr lang="zh-CN" sz="1050" kern="100">
                          <a:effectLst/>
                        </a:rPr>
                        <a:t>年</a:t>
                      </a:r>
                      <a:r>
                        <a:rPr lang="en-US" sz="1050" kern="100">
                          <a:effectLst/>
                        </a:rPr>
                        <a:t>SRIA No.2</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会计、财务及其他业务事项</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帮助所有管理者履行职责</a:t>
                      </a:r>
                      <a:endParaRPr lang="zh-CN" sz="1050" kern="100">
                        <a:solidFill>
                          <a:srgbClr val="000000"/>
                        </a:solidFill>
                        <a:effectLst/>
                        <a:latin typeface="NEU-BZ-S92"/>
                        <a:ea typeface="方正书宋_GBK"/>
                        <a:cs typeface="Times New Roman"/>
                      </a:endParaRPr>
                    </a:p>
                  </a:txBody>
                  <a:tcPr marL="68580" marR="68580" marT="0" marB="0"/>
                </a:tc>
              </a:tr>
              <a:tr h="0">
                <a:tc>
                  <a:txBody>
                    <a:bodyPr/>
                    <a:lstStyle/>
                    <a:p>
                      <a:pPr algn="just">
                        <a:lnSpc>
                          <a:spcPts val="1575"/>
                        </a:lnSpc>
                        <a:spcAft>
                          <a:spcPts val="0"/>
                        </a:spcAft>
                      </a:pPr>
                      <a:r>
                        <a:rPr lang="en-US" sz="1050" kern="100">
                          <a:effectLst/>
                        </a:rPr>
                        <a:t>1971</a:t>
                      </a:r>
                      <a:r>
                        <a:rPr lang="zh-CN" sz="1050" kern="100">
                          <a:effectLst/>
                        </a:rPr>
                        <a:t>年</a:t>
                      </a:r>
                      <a:r>
                        <a:rPr lang="en-US" sz="1050" kern="100">
                          <a:effectLst/>
                        </a:rPr>
                        <a:t>SRIA No.3</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各种业务活动</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帮助所有管理者履行职责</a:t>
                      </a:r>
                      <a:endParaRPr lang="zh-CN" sz="1050" kern="100">
                        <a:solidFill>
                          <a:srgbClr val="000000"/>
                        </a:solidFill>
                        <a:effectLst/>
                        <a:latin typeface="NEU-BZ-S92"/>
                        <a:ea typeface="方正书宋_GBK"/>
                        <a:cs typeface="Times New Roman"/>
                      </a:endParaRPr>
                    </a:p>
                  </a:txBody>
                  <a:tcPr marL="68580" marR="68580" marT="0" marB="0"/>
                </a:tc>
              </a:tr>
              <a:tr h="0">
                <a:tc>
                  <a:txBody>
                    <a:bodyPr/>
                    <a:lstStyle/>
                    <a:p>
                      <a:pPr algn="just">
                        <a:lnSpc>
                          <a:spcPts val="1575"/>
                        </a:lnSpc>
                        <a:spcAft>
                          <a:spcPts val="0"/>
                        </a:spcAft>
                      </a:pPr>
                      <a:r>
                        <a:rPr lang="en-US" sz="1050" kern="100">
                          <a:effectLst/>
                        </a:rPr>
                        <a:t>1976</a:t>
                      </a:r>
                      <a:r>
                        <a:rPr lang="zh-CN" sz="1050" kern="100">
                          <a:effectLst/>
                        </a:rPr>
                        <a:t>年</a:t>
                      </a:r>
                      <a:r>
                        <a:rPr lang="en-US" sz="1050" kern="100">
                          <a:effectLst/>
                        </a:rPr>
                        <a:t>SRIA No.4</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各种业务活动</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帮助所有管理者履行职责</a:t>
                      </a:r>
                      <a:endParaRPr lang="zh-CN" sz="1050" kern="100">
                        <a:solidFill>
                          <a:srgbClr val="000000"/>
                        </a:solidFill>
                        <a:effectLst/>
                        <a:latin typeface="NEU-BZ-S92"/>
                        <a:ea typeface="方正书宋_GBK"/>
                        <a:cs typeface="Times New Roman"/>
                      </a:endParaRPr>
                    </a:p>
                  </a:txBody>
                  <a:tcPr marL="68580" marR="68580" marT="0" marB="0"/>
                </a:tc>
              </a:tr>
              <a:tr h="0">
                <a:tc>
                  <a:txBody>
                    <a:bodyPr/>
                    <a:lstStyle/>
                    <a:p>
                      <a:pPr algn="just">
                        <a:lnSpc>
                          <a:spcPts val="1575"/>
                        </a:lnSpc>
                        <a:spcAft>
                          <a:spcPts val="0"/>
                        </a:spcAft>
                      </a:pPr>
                      <a:r>
                        <a:rPr lang="en-US" sz="1050" kern="100">
                          <a:effectLst/>
                        </a:rPr>
                        <a:t>1978</a:t>
                      </a:r>
                      <a:r>
                        <a:rPr lang="zh-CN" sz="1050" kern="100">
                          <a:effectLst/>
                        </a:rPr>
                        <a:t>年内部审计实务标准</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各种业务活动</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帮助所有管理者履行职责</a:t>
                      </a:r>
                      <a:endParaRPr lang="zh-CN" sz="1050" kern="100">
                        <a:solidFill>
                          <a:srgbClr val="000000"/>
                        </a:solidFill>
                        <a:effectLst/>
                        <a:latin typeface="NEU-BZ-S92"/>
                        <a:ea typeface="方正书宋_GBK"/>
                        <a:cs typeface="Times New Roman"/>
                      </a:endParaRPr>
                    </a:p>
                  </a:txBody>
                  <a:tcPr marL="68580" marR="68580" marT="0" marB="0"/>
                </a:tc>
              </a:tr>
              <a:tr h="0">
                <a:tc>
                  <a:txBody>
                    <a:bodyPr/>
                    <a:lstStyle/>
                    <a:p>
                      <a:pPr algn="just">
                        <a:lnSpc>
                          <a:spcPts val="1575"/>
                        </a:lnSpc>
                        <a:spcAft>
                          <a:spcPts val="0"/>
                        </a:spcAft>
                      </a:pPr>
                      <a:r>
                        <a:rPr lang="en-US" sz="1050" kern="100">
                          <a:effectLst/>
                        </a:rPr>
                        <a:t>1981</a:t>
                      </a:r>
                      <a:r>
                        <a:rPr lang="zh-CN" sz="1050" kern="100">
                          <a:effectLst/>
                        </a:rPr>
                        <a:t>年</a:t>
                      </a:r>
                      <a:r>
                        <a:rPr lang="en-US" sz="1050" kern="100">
                          <a:effectLst/>
                        </a:rPr>
                        <a:t>SRIA No.5</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本组织活动，包括经济性、效率性和项目结果</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为本组织 提供服务</a:t>
                      </a:r>
                      <a:endParaRPr lang="zh-CN" sz="1050" kern="100">
                        <a:solidFill>
                          <a:srgbClr val="000000"/>
                        </a:solidFill>
                        <a:effectLst/>
                        <a:latin typeface="NEU-BZ-S92"/>
                        <a:ea typeface="方正书宋_GBK"/>
                        <a:cs typeface="Times New Roman"/>
                      </a:endParaRPr>
                    </a:p>
                  </a:txBody>
                  <a:tcPr marL="68580" marR="68580" marT="0" marB="0"/>
                </a:tc>
              </a:tr>
              <a:tr h="0">
                <a:tc>
                  <a:txBody>
                    <a:bodyPr/>
                    <a:lstStyle/>
                    <a:p>
                      <a:pPr algn="just">
                        <a:lnSpc>
                          <a:spcPts val="1575"/>
                        </a:lnSpc>
                        <a:spcAft>
                          <a:spcPts val="0"/>
                        </a:spcAft>
                      </a:pPr>
                      <a:r>
                        <a:rPr lang="en-US" sz="1050" kern="100">
                          <a:effectLst/>
                        </a:rPr>
                        <a:t>1990</a:t>
                      </a:r>
                      <a:r>
                        <a:rPr lang="zh-CN" sz="1050" kern="100">
                          <a:effectLst/>
                        </a:rPr>
                        <a:t>年</a:t>
                      </a:r>
                      <a:r>
                        <a:rPr lang="en-US" sz="1050" kern="100">
                          <a:effectLst/>
                        </a:rPr>
                        <a:t>SRIA No.6</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本组织内部控制系统的适当性和有效性，以及在完成指定的责任过程中的工作效果</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帮助本组织成员有效履行职责</a:t>
                      </a:r>
                      <a:endParaRPr lang="zh-CN" sz="1050" kern="100">
                        <a:solidFill>
                          <a:srgbClr val="000000"/>
                        </a:solidFill>
                        <a:effectLst/>
                        <a:latin typeface="NEU-BZ-S92"/>
                        <a:ea typeface="方正书宋_GBK"/>
                        <a:cs typeface="Times New Roman"/>
                      </a:endParaRPr>
                    </a:p>
                  </a:txBody>
                  <a:tcPr marL="68580" marR="68580" marT="0" marB="0"/>
                </a:tc>
              </a:tr>
              <a:tr h="0">
                <a:tc>
                  <a:txBody>
                    <a:bodyPr/>
                    <a:lstStyle/>
                    <a:p>
                      <a:pPr algn="just">
                        <a:lnSpc>
                          <a:spcPts val="1575"/>
                        </a:lnSpc>
                        <a:spcAft>
                          <a:spcPts val="0"/>
                        </a:spcAft>
                      </a:pPr>
                      <a:r>
                        <a:rPr lang="en-US" sz="1050" kern="100">
                          <a:effectLst/>
                        </a:rPr>
                        <a:t>1993</a:t>
                      </a:r>
                      <a:r>
                        <a:rPr lang="zh-CN" sz="1050" kern="100">
                          <a:effectLst/>
                        </a:rPr>
                        <a:t>年内部审计实务标准</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本组织内部控制系统的适当性和有效性，以及在完成指定的责任过程中的工作效果</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帮助本组织成员有效履行职责</a:t>
                      </a:r>
                      <a:endParaRPr lang="zh-CN" sz="1050" kern="100">
                        <a:solidFill>
                          <a:srgbClr val="000000"/>
                        </a:solidFill>
                        <a:effectLst/>
                        <a:latin typeface="NEU-BZ-S92"/>
                        <a:ea typeface="方正书宋_GBK"/>
                        <a:cs typeface="Times New Roman"/>
                      </a:endParaRPr>
                    </a:p>
                  </a:txBody>
                  <a:tcPr marL="68580" marR="68580" marT="0" marB="0"/>
                </a:tc>
              </a:tr>
              <a:tr h="0">
                <a:tc>
                  <a:txBody>
                    <a:bodyPr/>
                    <a:lstStyle/>
                    <a:p>
                      <a:pPr algn="just">
                        <a:lnSpc>
                          <a:spcPts val="1575"/>
                        </a:lnSpc>
                        <a:spcAft>
                          <a:spcPts val="0"/>
                        </a:spcAft>
                      </a:pPr>
                      <a:r>
                        <a:rPr lang="en-US" sz="1050" kern="100">
                          <a:effectLst/>
                        </a:rPr>
                        <a:t>2001</a:t>
                      </a:r>
                      <a:r>
                        <a:rPr lang="zh-CN" sz="1050" kern="100">
                          <a:effectLst/>
                        </a:rPr>
                        <a:t>年内部审计实务标准——专业实务框架</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内部控制、风险评估和治理程序</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帮助组织增加价值，改善组织营运效果</a:t>
                      </a:r>
                      <a:endParaRPr lang="zh-CN" sz="1050" kern="100">
                        <a:solidFill>
                          <a:srgbClr val="000000"/>
                        </a:solidFill>
                        <a:effectLst/>
                        <a:latin typeface="NEU-BZ-S92"/>
                        <a:ea typeface="方正书宋_GBK"/>
                        <a:cs typeface="Times New Roman"/>
                      </a:endParaRPr>
                    </a:p>
                  </a:txBody>
                  <a:tcPr marL="68580" marR="68580" marT="0" marB="0"/>
                </a:tc>
              </a:tr>
              <a:tr h="0">
                <a:tc>
                  <a:txBody>
                    <a:bodyPr/>
                    <a:lstStyle/>
                    <a:p>
                      <a:pPr algn="just">
                        <a:lnSpc>
                          <a:spcPts val="1575"/>
                        </a:lnSpc>
                        <a:spcAft>
                          <a:spcPts val="0"/>
                        </a:spcAft>
                      </a:pPr>
                      <a:r>
                        <a:rPr lang="en-US" sz="1050" kern="100">
                          <a:effectLst/>
                        </a:rPr>
                        <a:t>2009</a:t>
                      </a:r>
                      <a:r>
                        <a:rPr lang="zh-CN" sz="1050" kern="100">
                          <a:effectLst/>
                        </a:rPr>
                        <a:t>年国际内部审计专业实务框架</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内部控制、风险评估和治理程序</a:t>
                      </a:r>
                      <a:endParaRPr lang="zh-CN" sz="1050" kern="10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a:effectLst/>
                        </a:rPr>
                        <a:t>帮助组织增加价值，改善组织营运效果</a:t>
                      </a:r>
                      <a:endParaRPr lang="zh-CN" sz="1050" kern="100">
                        <a:solidFill>
                          <a:srgbClr val="000000"/>
                        </a:solidFill>
                        <a:effectLst/>
                        <a:latin typeface="NEU-BZ-S92"/>
                        <a:ea typeface="方正书宋_GBK"/>
                        <a:cs typeface="Times New Roman"/>
                      </a:endParaRPr>
                    </a:p>
                  </a:txBody>
                  <a:tcPr marL="68580" marR="68580" marT="0" marB="0"/>
                </a:tc>
              </a:tr>
              <a:tr h="0">
                <a:tc>
                  <a:txBody>
                    <a:bodyPr/>
                    <a:lstStyle/>
                    <a:p>
                      <a:pPr algn="just">
                        <a:lnSpc>
                          <a:spcPts val="1575"/>
                        </a:lnSpc>
                        <a:spcAft>
                          <a:spcPts val="0"/>
                        </a:spcAft>
                      </a:pPr>
                      <a:r>
                        <a:rPr lang="en-US" sz="1050" kern="100" dirty="0">
                          <a:effectLst/>
                        </a:rPr>
                        <a:t>2013</a:t>
                      </a:r>
                      <a:r>
                        <a:rPr lang="zh-CN" sz="1050" kern="100" dirty="0">
                          <a:effectLst/>
                        </a:rPr>
                        <a:t>年国际内部审计专业实务</a:t>
                      </a:r>
                      <a:r>
                        <a:rPr lang="zh-CN" sz="1050" kern="100" dirty="0" smtClean="0">
                          <a:effectLst/>
                        </a:rPr>
                        <a:t>框架</a:t>
                      </a:r>
                      <a:endParaRPr lang="en-US" altLang="zh-CN" sz="1050" kern="100" dirty="0" smtClean="0">
                        <a:effectLst/>
                      </a:endParaRPr>
                    </a:p>
                    <a:p>
                      <a:pPr marL="0" marR="0" indent="0" algn="just" defTabSz="914400" rtl="0" eaLnBrk="1" fontAlgn="auto" latinLnBrk="0" hangingPunct="1">
                        <a:lnSpc>
                          <a:spcPts val="1575"/>
                        </a:lnSpc>
                        <a:spcBef>
                          <a:spcPts val="0"/>
                        </a:spcBef>
                        <a:spcAft>
                          <a:spcPts val="0"/>
                        </a:spcAft>
                        <a:buClrTx/>
                        <a:buSzTx/>
                        <a:buFontTx/>
                        <a:buNone/>
                        <a:tabLst/>
                        <a:defRPr/>
                      </a:pPr>
                      <a:r>
                        <a:rPr lang="en-US" altLang="zh-CN" sz="1050" kern="100" dirty="0" smtClean="0">
                          <a:effectLst/>
                        </a:rPr>
                        <a:t>2016</a:t>
                      </a:r>
                      <a:r>
                        <a:rPr lang="zh-CN" altLang="zh-CN" sz="1050" kern="100" dirty="0" smtClean="0">
                          <a:effectLst/>
                        </a:rPr>
                        <a:t>年国际内部审计专业实务框架</a:t>
                      </a:r>
                      <a:endParaRPr lang="en-US" altLang="zh-CN" sz="1050" kern="100" dirty="0" smtClean="0">
                        <a:effectLst/>
                      </a:endParaRPr>
                    </a:p>
                    <a:p>
                      <a:pPr algn="just">
                        <a:lnSpc>
                          <a:spcPts val="1575"/>
                        </a:lnSpc>
                        <a:spcAft>
                          <a:spcPts val="0"/>
                        </a:spcAft>
                      </a:pPr>
                      <a:endParaRPr lang="zh-CN" sz="1050" kern="100" dirty="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dirty="0">
                          <a:effectLst/>
                        </a:rPr>
                        <a:t>风险管理、控制和治理</a:t>
                      </a:r>
                      <a:r>
                        <a:rPr lang="zh-CN" sz="1050" kern="100" dirty="0" smtClean="0">
                          <a:effectLst/>
                        </a:rPr>
                        <a:t>过程</a:t>
                      </a:r>
                      <a:endParaRPr lang="en-US" altLang="zh-CN" sz="1050" kern="100" dirty="0" smtClean="0">
                        <a:effectLst/>
                      </a:endParaRPr>
                    </a:p>
                    <a:p>
                      <a:pPr algn="just">
                        <a:lnSpc>
                          <a:spcPts val="1575"/>
                        </a:lnSpc>
                        <a:spcAft>
                          <a:spcPts val="0"/>
                        </a:spcAft>
                      </a:pPr>
                      <a:endParaRPr lang="en-US" altLang="zh-CN" sz="1050" kern="100" dirty="0" smtClean="0">
                        <a:solidFill>
                          <a:srgbClr val="000000"/>
                        </a:solidFill>
                        <a:effectLst/>
                        <a:latin typeface="NEU-BZ-S92"/>
                        <a:ea typeface="方正书宋_GBK"/>
                        <a:cs typeface="Times New Roman"/>
                      </a:endParaRPr>
                    </a:p>
                    <a:p>
                      <a:pPr marL="0" marR="0" indent="0" algn="just" defTabSz="914400" rtl="0" eaLnBrk="1" fontAlgn="auto" latinLnBrk="0" hangingPunct="1">
                        <a:lnSpc>
                          <a:spcPts val="1575"/>
                        </a:lnSpc>
                        <a:spcBef>
                          <a:spcPts val="0"/>
                        </a:spcBef>
                        <a:spcAft>
                          <a:spcPts val="0"/>
                        </a:spcAft>
                        <a:buClrTx/>
                        <a:buSzTx/>
                        <a:buFontTx/>
                        <a:buNone/>
                        <a:tabLst/>
                        <a:defRPr/>
                      </a:pPr>
                      <a:r>
                        <a:rPr lang="zh-CN" altLang="zh-CN" sz="1050" kern="100" dirty="0" smtClean="0">
                          <a:effectLst/>
                        </a:rPr>
                        <a:t>风险管理、控制和治理过程</a:t>
                      </a:r>
                      <a:endParaRPr lang="zh-CN" altLang="zh-CN" sz="1050" kern="100" dirty="0" smtClean="0">
                        <a:solidFill>
                          <a:srgbClr val="000000"/>
                        </a:solidFill>
                        <a:effectLst/>
                        <a:latin typeface="NEU-BZ-S92"/>
                        <a:ea typeface="方正书宋_GBK"/>
                        <a:cs typeface="Times New Roman"/>
                      </a:endParaRPr>
                    </a:p>
                    <a:p>
                      <a:pPr algn="just">
                        <a:lnSpc>
                          <a:spcPts val="1575"/>
                        </a:lnSpc>
                        <a:spcAft>
                          <a:spcPts val="0"/>
                        </a:spcAft>
                      </a:pPr>
                      <a:endParaRPr lang="zh-CN" sz="1050" kern="100" dirty="0">
                        <a:solidFill>
                          <a:srgbClr val="000000"/>
                        </a:solidFill>
                        <a:effectLst/>
                        <a:latin typeface="NEU-BZ-S92"/>
                        <a:ea typeface="方正书宋_GBK"/>
                        <a:cs typeface="Times New Roman"/>
                      </a:endParaRPr>
                    </a:p>
                  </a:txBody>
                  <a:tcPr marL="68580" marR="68580" marT="0" marB="0"/>
                </a:tc>
                <a:tc>
                  <a:txBody>
                    <a:bodyPr/>
                    <a:lstStyle/>
                    <a:p>
                      <a:pPr algn="just">
                        <a:lnSpc>
                          <a:spcPts val="1575"/>
                        </a:lnSpc>
                        <a:spcAft>
                          <a:spcPts val="0"/>
                        </a:spcAft>
                      </a:pPr>
                      <a:r>
                        <a:rPr lang="zh-CN" sz="1050" kern="100" dirty="0">
                          <a:effectLst/>
                        </a:rPr>
                        <a:t>帮助组织增加价值，改善组织营运</a:t>
                      </a:r>
                      <a:r>
                        <a:rPr lang="zh-CN" sz="1050" kern="100" dirty="0" smtClean="0">
                          <a:effectLst/>
                        </a:rPr>
                        <a:t>效果</a:t>
                      </a:r>
                      <a:endParaRPr lang="en-US" altLang="zh-CN" sz="1050" kern="100" dirty="0" smtClean="0">
                        <a:effectLst/>
                      </a:endParaRPr>
                    </a:p>
                    <a:p>
                      <a:pPr algn="just">
                        <a:lnSpc>
                          <a:spcPts val="1575"/>
                        </a:lnSpc>
                        <a:spcAft>
                          <a:spcPts val="0"/>
                        </a:spcAft>
                      </a:pPr>
                      <a:r>
                        <a:rPr lang="zh-CN" altLang="zh-CN" sz="1000" kern="100" dirty="0" smtClean="0">
                          <a:effectLst/>
                          <a:latin typeface="+mn-ea"/>
                          <a:ea typeface="+mn-ea"/>
                        </a:rPr>
                        <a:t>帮助组织增加价值，改善组织营运效果</a:t>
                      </a:r>
                      <a:endParaRPr lang="en-US" altLang="zh-CN" sz="1000" kern="100" dirty="0" smtClean="0">
                        <a:effectLst/>
                        <a:latin typeface="+mn-ea"/>
                        <a:ea typeface="+mn-ea"/>
                      </a:endParaRPr>
                    </a:p>
                  </a:txBody>
                  <a:tcPr marL="68580" marR="68580" marT="0" marB="0"/>
                </a:tc>
              </a:tr>
            </a:tbl>
          </a:graphicData>
        </a:graphic>
      </p:graphicFrame>
      <p:cxnSp>
        <p:nvCxnSpPr>
          <p:cNvPr id="7" name="直接连接符 6"/>
          <p:cNvCxnSpPr/>
          <p:nvPr/>
        </p:nvCxnSpPr>
        <p:spPr>
          <a:xfrm>
            <a:off x="1835696" y="5805264"/>
            <a:ext cx="1512168" cy="7200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75656" y="260648"/>
            <a:ext cx="7497762" cy="706437"/>
          </a:xfrm>
        </p:spPr>
        <p:txBody>
          <a:bodyPr/>
          <a:lstStyle/>
          <a:p>
            <a:r>
              <a:rPr lang="zh-CN" altLang="en-US" dirty="0" smtClean="0"/>
              <a:t>第二节</a:t>
            </a:r>
            <a:r>
              <a:rPr lang="zh-CN" altLang="en-US" dirty="0"/>
              <a:t>　</a:t>
            </a:r>
            <a:r>
              <a:rPr lang="zh-CN" altLang="en-US" dirty="0" smtClean="0"/>
              <a:t>国际内部审计</a:t>
            </a:r>
            <a:r>
              <a:rPr lang="zh-CN" altLang="en-US" dirty="0" smtClean="0"/>
              <a:t>实务框架内容</a:t>
            </a:r>
            <a:endParaRPr lang="zh-CN" altLang="en-US" dirty="0"/>
          </a:p>
        </p:txBody>
      </p:sp>
      <p:sp>
        <p:nvSpPr>
          <p:cNvPr id="3" name="内容占位符 2"/>
          <p:cNvSpPr>
            <a:spLocks noGrp="1"/>
          </p:cNvSpPr>
          <p:nvPr>
            <p:ph sz="half" idx="2"/>
          </p:nvPr>
        </p:nvSpPr>
        <p:spPr>
          <a:xfrm>
            <a:off x="396875" y="1270000"/>
            <a:ext cx="8709025" cy="5112385"/>
          </a:xfrm>
        </p:spPr>
        <p:txBody>
          <a:bodyPr/>
          <a:lstStyle/>
          <a:p>
            <a:r>
              <a:rPr lang="zh-CN" altLang="zh-CN" dirty="0"/>
              <a:t>二、国际内部审计专业实务框架内容</a:t>
            </a:r>
          </a:p>
          <a:p>
            <a:r>
              <a:rPr lang="zh-CN" altLang="zh-CN" dirty="0"/>
              <a:t>《国际内部审计专业实务框架》（</a:t>
            </a:r>
            <a:r>
              <a:rPr lang="en-US" altLang="zh-CN" dirty="0"/>
              <a:t>IPPF</a:t>
            </a:r>
            <a:r>
              <a:rPr lang="zh-CN" altLang="zh-CN" dirty="0"/>
              <a:t>）是国际内部审计师协会发布的权威性指南的概念框架，由强制性指南和强力推荐的指南两部分构成。</a:t>
            </a:r>
          </a:p>
          <a:p>
            <a:r>
              <a:rPr lang="zh-CN" altLang="zh-CN" dirty="0"/>
              <a:t>强制性指南包括三个组成部分：内部审计定义、职业道德规范和国际内部审计专业实务标准</a:t>
            </a:r>
            <a:r>
              <a:rPr lang="zh-CN" altLang="zh-CN" dirty="0" smtClean="0"/>
              <a:t>。</a:t>
            </a:r>
            <a:endParaRPr lang="en-US" altLang="zh-CN" dirty="0" smtClean="0"/>
          </a:p>
          <a:p>
            <a:pPr marL="0" indent="0">
              <a:buNone/>
            </a:pPr>
            <a:r>
              <a:rPr lang="zh-CN" altLang="zh-CN" dirty="0"/>
              <a:t>《国际内部审计专业实务框架》（</a:t>
            </a:r>
            <a:r>
              <a:rPr lang="en-US" altLang="zh-CN" dirty="0"/>
              <a:t>IPPF</a:t>
            </a:r>
            <a:r>
              <a:rPr lang="zh-CN" altLang="zh-CN" dirty="0"/>
              <a:t>）具体包括的内容</a:t>
            </a:r>
            <a:r>
              <a:rPr lang="zh-CN" altLang="zh-CN" dirty="0" smtClean="0"/>
              <a:t>如</a:t>
            </a:r>
            <a:r>
              <a:rPr lang="zh-CN" altLang="en-US" dirty="0" smtClean="0"/>
              <a:t>下表</a:t>
            </a:r>
            <a:r>
              <a:rPr lang="zh-CN" altLang="zh-CN" dirty="0" smtClean="0"/>
              <a:t>所</a:t>
            </a:r>
            <a:r>
              <a:rPr lang="zh-CN" altLang="zh-CN" dirty="0"/>
              <a:t>示。</a:t>
            </a:r>
          </a:p>
          <a:p>
            <a:pPr marL="0" indent="0">
              <a:buNone/>
            </a:pP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第二节　国际内部审计实务框架内容</a:t>
            </a:r>
            <a:endParaRPr lang="zh-CN" altLang="en-US" dirty="0"/>
          </a:p>
        </p:txBody>
      </p:sp>
      <p:graphicFrame>
        <p:nvGraphicFramePr>
          <p:cNvPr id="4" name="内容占位符 3"/>
          <p:cNvGraphicFramePr>
            <a:graphicFrameLocks noGrp="1"/>
          </p:cNvGraphicFramePr>
          <p:nvPr>
            <p:ph sz="half" idx="2"/>
          </p:nvPr>
        </p:nvGraphicFramePr>
        <p:xfrm>
          <a:off x="395288" y="1793081"/>
          <a:ext cx="8291512" cy="3956726"/>
        </p:xfrm>
        <a:graphic>
          <a:graphicData uri="http://schemas.openxmlformats.org/drawingml/2006/table">
            <a:tbl>
              <a:tblPr firstRow="1" firstCol="1" bandRow="1">
                <a:tableStyleId>{5C22544A-7EE6-4342-B048-85BDC9FD1C3A}</a:tableStyleId>
              </a:tblPr>
              <a:tblGrid>
                <a:gridCol w="1225970"/>
                <a:gridCol w="3532771"/>
                <a:gridCol w="3532771"/>
              </a:tblGrid>
              <a:tr h="197638">
                <a:tc gridSpan="2">
                  <a:txBody>
                    <a:bodyPr/>
                    <a:lstStyle/>
                    <a:p>
                      <a:pPr algn="just">
                        <a:lnSpc>
                          <a:spcPts val="1575"/>
                        </a:lnSpc>
                        <a:spcAft>
                          <a:spcPts val="0"/>
                        </a:spcAft>
                      </a:pPr>
                      <a:r>
                        <a:rPr lang="zh-CN" sz="1000" kern="100" dirty="0">
                          <a:effectLst/>
                        </a:rPr>
                        <a:t>框架结构</a:t>
                      </a:r>
                      <a:endParaRPr lang="zh-CN" sz="1000" kern="100" dirty="0">
                        <a:solidFill>
                          <a:srgbClr val="000000"/>
                        </a:solidFill>
                        <a:effectLst/>
                        <a:latin typeface="NEU-BZ-S92"/>
                        <a:ea typeface="方正书宋_GBK"/>
                        <a:cs typeface="Times New Roman"/>
                      </a:endParaRPr>
                    </a:p>
                  </a:txBody>
                  <a:tcPr marL="66703" marR="66703" marT="0" marB="0"/>
                </a:tc>
                <a:tc hMerge="1">
                  <a:txBody>
                    <a:bodyPr/>
                    <a:lstStyle/>
                    <a:p>
                      <a:endParaRPr lang="zh-CN" altLang="en-US"/>
                    </a:p>
                  </a:txBody>
                  <a:tcPr/>
                </a:tc>
                <a:tc>
                  <a:txBody>
                    <a:bodyPr/>
                    <a:lstStyle/>
                    <a:p>
                      <a:pPr algn="just">
                        <a:lnSpc>
                          <a:spcPts val="1575"/>
                        </a:lnSpc>
                        <a:spcAft>
                          <a:spcPts val="0"/>
                        </a:spcAft>
                      </a:pPr>
                      <a:r>
                        <a:rPr lang="zh-CN" sz="1000" kern="100">
                          <a:effectLst/>
                        </a:rPr>
                        <a:t>内容</a:t>
                      </a:r>
                      <a:endParaRPr lang="zh-CN" sz="1000" kern="100">
                        <a:solidFill>
                          <a:srgbClr val="000000"/>
                        </a:solidFill>
                        <a:effectLst/>
                        <a:latin typeface="NEU-BZ-S92"/>
                        <a:ea typeface="方正书宋_GBK"/>
                        <a:cs typeface="Times New Roman"/>
                      </a:endParaRPr>
                    </a:p>
                  </a:txBody>
                  <a:tcPr marL="66703" marR="66703" marT="0" marB="0"/>
                </a:tc>
              </a:tr>
              <a:tr h="197638">
                <a:tc rowSpan="3">
                  <a:txBody>
                    <a:bodyPr/>
                    <a:lstStyle/>
                    <a:p>
                      <a:pPr algn="just">
                        <a:lnSpc>
                          <a:spcPts val="1575"/>
                        </a:lnSpc>
                        <a:spcAft>
                          <a:spcPts val="0"/>
                        </a:spcAft>
                      </a:pPr>
                      <a:r>
                        <a:rPr lang="zh-CN" sz="1000" kern="100">
                          <a:effectLst/>
                        </a:rPr>
                        <a:t>强制性指南</a:t>
                      </a:r>
                      <a:endParaRPr lang="zh-CN" sz="1000" kern="100">
                        <a:solidFill>
                          <a:srgbClr val="000000"/>
                        </a:solidFill>
                        <a:effectLst/>
                        <a:latin typeface="NEU-BZ-S92"/>
                        <a:ea typeface="方正书宋_GBK"/>
                        <a:cs typeface="Times New Roman"/>
                      </a:endParaRPr>
                    </a:p>
                  </a:txBody>
                  <a:tcPr marL="66703" marR="66703" marT="0" marB="0"/>
                </a:tc>
                <a:tc>
                  <a:txBody>
                    <a:bodyPr/>
                    <a:lstStyle/>
                    <a:p>
                      <a:pPr algn="just">
                        <a:lnSpc>
                          <a:spcPts val="1575"/>
                        </a:lnSpc>
                        <a:spcAft>
                          <a:spcPts val="0"/>
                        </a:spcAft>
                      </a:pPr>
                      <a:r>
                        <a:rPr lang="zh-CN" sz="1000" kern="100">
                          <a:effectLst/>
                        </a:rPr>
                        <a:t>内部审计定义</a:t>
                      </a:r>
                      <a:endParaRPr lang="zh-CN" sz="1000" kern="100">
                        <a:solidFill>
                          <a:srgbClr val="000000"/>
                        </a:solidFill>
                        <a:effectLst/>
                        <a:latin typeface="NEU-BZ-S92"/>
                        <a:ea typeface="方正书宋_GBK"/>
                        <a:cs typeface="Times New Roman"/>
                      </a:endParaRPr>
                    </a:p>
                  </a:txBody>
                  <a:tcPr marL="66703" marR="66703" marT="0" marB="0"/>
                </a:tc>
                <a:tc>
                  <a:txBody>
                    <a:bodyPr/>
                    <a:lstStyle/>
                    <a:p>
                      <a:pPr algn="just">
                        <a:lnSpc>
                          <a:spcPts val="1575"/>
                        </a:lnSpc>
                        <a:spcAft>
                          <a:spcPts val="0"/>
                        </a:spcAft>
                      </a:pPr>
                      <a:r>
                        <a:rPr lang="zh-CN" sz="1000" kern="100">
                          <a:effectLst/>
                        </a:rPr>
                        <a:t>阐明内容审计的基本宗旨、性质和工作范围</a:t>
                      </a:r>
                      <a:endParaRPr lang="zh-CN" sz="1000" kern="100">
                        <a:solidFill>
                          <a:srgbClr val="000000"/>
                        </a:solidFill>
                        <a:effectLst/>
                        <a:latin typeface="NEU-BZ-S92"/>
                        <a:ea typeface="方正书宋_GBK"/>
                        <a:cs typeface="Times New Roman"/>
                      </a:endParaRPr>
                    </a:p>
                  </a:txBody>
                  <a:tcPr marL="66703" marR="66703" marT="0" marB="0"/>
                </a:tc>
              </a:tr>
              <a:tr h="395275">
                <a:tc vMerge="1">
                  <a:txBody>
                    <a:bodyPr/>
                    <a:lstStyle/>
                    <a:p>
                      <a:endParaRPr lang="zh-CN" altLang="en-US"/>
                    </a:p>
                  </a:txBody>
                  <a:tcPr/>
                </a:tc>
                <a:tc>
                  <a:txBody>
                    <a:bodyPr/>
                    <a:lstStyle/>
                    <a:p>
                      <a:pPr algn="just">
                        <a:lnSpc>
                          <a:spcPts val="1575"/>
                        </a:lnSpc>
                        <a:spcAft>
                          <a:spcPts val="0"/>
                        </a:spcAft>
                      </a:pPr>
                      <a:r>
                        <a:rPr lang="zh-CN" sz="1000" kern="100" dirty="0">
                          <a:effectLst/>
                        </a:rPr>
                        <a:t>职业道德规范</a:t>
                      </a:r>
                      <a:endParaRPr lang="zh-CN" sz="1000" kern="100" dirty="0">
                        <a:solidFill>
                          <a:srgbClr val="000000"/>
                        </a:solidFill>
                        <a:effectLst/>
                        <a:latin typeface="NEU-BZ-S92"/>
                        <a:ea typeface="方正书宋_GBK"/>
                        <a:cs typeface="Times New Roman"/>
                      </a:endParaRPr>
                    </a:p>
                  </a:txBody>
                  <a:tcPr marL="66703" marR="66703" marT="0" marB="0"/>
                </a:tc>
                <a:tc>
                  <a:txBody>
                    <a:bodyPr/>
                    <a:lstStyle/>
                    <a:p>
                      <a:pPr algn="just">
                        <a:lnSpc>
                          <a:spcPts val="1575"/>
                        </a:lnSpc>
                        <a:spcAft>
                          <a:spcPts val="0"/>
                        </a:spcAft>
                      </a:pPr>
                      <a:r>
                        <a:rPr lang="zh-CN" sz="1000" kern="100">
                          <a:effectLst/>
                        </a:rPr>
                        <a:t>阐明开展内部审计活动的个人或机构需要遵循的原则和行为规范，表明了对执业行为规范的最低要求，而不是具体活动</a:t>
                      </a:r>
                      <a:endParaRPr lang="zh-CN" sz="1000" kern="100">
                        <a:solidFill>
                          <a:srgbClr val="000000"/>
                        </a:solidFill>
                        <a:effectLst/>
                        <a:latin typeface="NEU-BZ-S92"/>
                        <a:ea typeface="方正书宋_GBK"/>
                        <a:cs typeface="Times New Roman"/>
                      </a:endParaRPr>
                    </a:p>
                  </a:txBody>
                  <a:tcPr marL="66703" marR="66703" marT="0" marB="0"/>
                </a:tc>
              </a:tr>
              <a:tr h="790550">
                <a:tc vMerge="1">
                  <a:txBody>
                    <a:bodyPr/>
                    <a:lstStyle/>
                    <a:p>
                      <a:endParaRPr lang="zh-CN" altLang="en-US"/>
                    </a:p>
                  </a:txBody>
                  <a:tcPr/>
                </a:tc>
                <a:tc>
                  <a:txBody>
                    <a:bodyPr/>
                    <a:lstStyle/>
                    <a:p>
                      <a:pPr algn="just">
                        <a:lnSpc>
                          <a:spcPts val="1575"/>
                        </a:lnSpc>
                        <a:spcAft>
                          <a:spcPts val="0"/>
                        </a:spcAft>
                      </a:pPr>
                      <a:r>
                        <a:rPr lang="zh-CN" sz="1000" kern="100">
                          <a:effectLst/>
                        </a:rPr>
                        <a:t>内部审计实务标准</a:t>
                      </a:r>
                      <a:endParaRPr lang="zh-CN" sz="1000" kern="100">
                        <a:solidFill>
                          <a:srgbClr val="000000"/>
                        </a:solidFill>
                        <a:effectLst/>
                        <a:latin typeface="NEU-BZ-S92"/>
                        <a:ea typeface="方正书宋_GBK"/>
                        <a:cs typeface="Times New Roman"/>
                      </a:endParaRPr>
                    </a:p>
                  </a:txBody>
                  <a:tcPr marL="66703" marR="66703" marT="0" marB="0"/>
                </a:tc>
                <a:tc>
                  <a:txBody>
                    <a:bodyPr/>
                    <a:lstStyle/>
                    <a:p>
                      <a:pPr algn="just">
                        <a:lnSpc>
                          <a:spcPts val="1575"/>
                        </a:lnSpc>
                        <a:spcAft>
                          <a:spcPts val="0"/>
                        </a:spcAft>
                      </a:pPr>
                      <a:r>
                        <a:rPr lang="zh-CN" sz="1000" kern="100">
                          <a:effectLst/>
                        </a:rPr>
                        <a:t>以原则为导向的强制性要求，为实施和推动内部审计提供了框架，其组成内容包括关于内部审计专业实务和评价内部审计工作效果的基本要求的条款，这些要求普遍适用于全球范围内的组织和个人</a:t>
                      </a:r>
                      <a:endParaRPr lang="zh-CN" sz="1000" kern="100">
                        <a:solidFill>
                          <a:srgbClr val="000000"/>
                        </a:solidFill>
                        <a:effectLst/>
                        <a:latin typeface="NEU-BZ-S92"/>
                        <a:ea typeface="方正书宋_GBK"/>
                        <a:cs typeface="Times New Roman"/>
                      </a:endParaRPr>
                    </a:p>
                  </a:txBody>
                  <a:tcPr marL="66703" marR="66703" marT="0" marB="0"/>
                </a:tc>
              </a:tr>
              <a:tr h="790550">
                <a:tc rowSpan="3">
                  <a:txBody>
                    <a:bodyPr/>
                    <a:lstStyle/>
                    <a:p>
                      <a:pPr algn="just">
                        <a:lnSpc>
                          <a:spcPts val="1575"/>
                        </a:lnSpc>
                        <a:spcAft>
                          <a:spcPts val="0"/>
                        </a:spcAft>
                      </a:pPr>
                      <a:r>
                        <a:rPr lang="zh-CN" sz="1000" kern="100">
                          <a:effectLst/>
                        </a:rPr>
                        <a:t>强力推荐指 南</a:t>
                      </a:r>
                      <a:endParaRPr lang="zh-CN" sz="1000" kern="100">
                        <a:solidFill>
                          <a:srgbClr val="000000"/>
                        </a:solidFill>
                        <a:effectLst/>
                        <a:latin typeface="NEU-BZ-S92"/>
                        <a:ea typeface="方正书宋_GBK"/>
                        <a:cs typeface="Times New Roman"/>
                      </a:endParaRPr>
                    </a:p>
                  </a:txBody>
                  <a:tcPr marL="66703" marR="66703" marT="0" marB="0"/>
                </a:tc>
                <a:tc>
                  <a:txBody>
                    <a:bodyPr/>
                    <a:lstStyle/>
                    <a:p>
                      <a:pPr algn="just">
                        <a:lnSpc>
                          <a:spcPts val="1575"/>
                        </a:lnSpc>
                        <a:spcAft>
                          <a:spcPts val="0"/>
                        </a:spcAft>
                      </a:pPr>
                      <a:r>
                        <a:rPr lang="zh-CN" sz="1000" kern="100">
                          <a:effectLst/>
                        </a:rPr>
                        <a:t>立场公告</a:t>
                      </a:r>
                      <a:endParaRPr lang="zh-CN" sz="1000" kern="100">
                        <a:solidFill>
                          <a:srgbClr val="000000"/>
                        </a:solidFill>
                        <a:effectLst/>
                        <a:latin typeface="NEU-BZ-S92"/>
                        <a:ea typeface="方正书宋_GBK"/>
                        <a:cs typeface="Times New Roman"/>
                      </a:endParaRPr>
                    </a:p>
                  </a:txBody>
                  <a:tcPr marL="66703" marR="66703" marT="0" marB="0"/>
                </a:tc>
                <a:tc>
                  <a:txBody>
                    <a:bodyPr/>
                    <a:lstStyle/>
                    <a:p>
                      <a:pPr algn="just">
                        <a:lnSpc>
                          <a:spcPts val="1575"/>
                        </a:lnSpc>
                        <a:spcAft>
                          <a:spcPts val="0"/>
                        </a:spcAft>
                      </a:pPr>
                      <a:r>
                        <a:rPr lang="zh-CN" sz="1000" kern="100">
                          <a:effectLst/>
                        </a:rPr>
                        <a:t>立场公告表明国家内部审计师协会关于内部审计在特定事项汇总的角色、职责、所站的立场及所持有的观点。立场公告有助于对内部审计感兴趣的社会各界了解重大治理、风险或控制事项以及内部审计在其中扮演的角色和作用</a:t>
                      </a:r>
                      <a:endParaRPr lang="zh-CN" sz="1000" kern="100">
                        <a:solidFill>
                          <a:srgbClr val="000000"/>
                        </a:solidFill>
                        <a:effectLst/>
                        <a:latin typeface="NEU-BZ-S92"/>
                        <a:ea typeface="方正书宋_GBK"/>
                        <a:cs typeface="Times New Roman"/>
                      </a:endParaRPr>
                    </a:p>
                  </a:txBody>
                  <a:tcPr marL="66703" marR="66703" marT="0" marB="0"/>
                </a:tc>
              </a:tr>
              <a:tr h="1185825">
                <a:tc vMerge="1">
                  <a:txBody>
                    <a:bodyPr/>
                    <a:lstStyle/>
                    <a:p>
                      <a:endParaRPr lang="zh-CN" altLang="en-US"/>
                    </a:p>
                  </a:txBody>
                  <a:tcPr/>
                </a:tc>
                <a:tc>
                  <a:txBody>
                    <a:bodyPr/>
                    <a:lstStyle/>
                    <a:p>
                      <a:pPr algn="just">
                        <a:lnSpc>
                          <a:spcPts val="1575"/>
                        </a:lnSpc>
                        <a:spcAft>
                          <a:spcPts val="0"/>
                        </a:spcAft>
                      </a:pPr>
                      <a:r>
                        <a:rPr lang="zh-CN" sz="1000" kern="100">
                          <a:effectLst/>
                        </a:rPr>
                        <a:t>实务公告</a:t>
                      </a:r>
                      <a:endParaRPr lang="zh-CN" sz="1000" kern="100">
                        <a:solidFill>
                          <a:srgbClr val="000000"/>
                        </a:solidFill>
                        <a:effectLst/>
                        <a:latin typeface="NEU-BZ-S92"/>
                        <a:ea typeface="方正书宋_GBK"/>
                        <a:cs typeface="Times New Roman"/>
                      </a:endParaRPr>
                    </a:p>
                  </a:txBody>
                  <a:tcPr marL="66703" marR="66703" marT="0" marB="0"/>
                </a:tc>
                <a:tc>
                  <a:txBody>
                    <a:bodyPr/>
                    <a:lstStyle/>
                    <a:p>
                      <a:pPr algn="just">
                        <a:lnSpc>
                          <a:spcPts val="1575"/>
                        </a:lnSpc>
                        <a:spcAft>
                          <a:spcPts val="0"/>
                        </a:spcAft>
                      </a:pPr>
                      <a:r>
                        <a:rPr lang="zh-CN" sz="1000" kern="100">
                          <a:effectLst/>
                        </a:rPr>
                        <a:t>实务公告主要帮助内部审计师适用内部审计定义、《职业道德规范》和《内部审计实务标准》，同时推动良好的实践。实务公告涉及开展内部审计的方式、方法和需要考虑的因素，但是不包括详细的过程和程序。实务公告包含的内部审计实务与跨国、国内或特定行业的事项、特定业务类型以及法律法规事宜相关</a:t>
                      </a:r>
                      <a:endParaRPr lang="zh-CN" sz="1000" kern="100">
                        <a:solidFill>
                          <a:srgbClr val="000000"/>
                        </a:solidFill>
                        <a:effectLst/>
                        <a:latin typeface="NEU-BZ-S92"/>
                        <a:ea typeface="方正书宋_GBK"/>
                        <a:cs typeface="Times New Roman"/>
                      </a:endParaRPr>
                    </a:p>
                  </a:txBody>
                  <a:tcPr marL="66703" marR="66703" marT="0" marB="0"/>
                </a:tc>
              </a:tr>
              <a:tr h="395275">
                <a:tc vMerge="1">
                  <a:txBody>
                    <a:bodyPr/>
                    <a:lstStyle/>
                    <a:p>
                      <a:endParaRPr lang="zh-CN" altLang="en-US"/>
                    </a:p>
                  </a:txBody>
                  <a:tcPr/>
                </a:tc>
                <a:tc>
                  <a:txBody>
                    <a:bodyPr/>
                    <a:lstStyle/>
                    <a:p>
                      <a:pPr algn="just">
                        <a:lnSpc>
                          <a:spcPts val="1575"/>
                        </a:lnSpc>
                        <a:spcAft>
                          <a:spcPts val="0"/>
                        </a:spcAft>
                      </a:pPr>
                      <a:r>
                        <a:rPr lang="zh-CN" sz="1000" kern="100">
                          <a:effectLst/>
                        </a:rPr>
                        <a:t>实务指南</a:t>
                      </a:r>
                      <a:endParaRPr lang="zh-CN" sz="1000" kern="100">
                        <a:solidFill>
                          <a:srgbClr val="000000"/>
                        </a:solidFill>
                        <a:effectLst/>
                        <a:latin typeface="NEU-BZ-S92"/>
                        <a:ea typeface="方正书宋_GBK"/>
                        <a:cs typeface="Times New Roman"/>
                      </a:endParaRPr>
                    </a:p>
                  </a:txBody>
                  <a:tcPr marL="66703" marR="66703" marT="0" marB="0"/>
                </a:tc>
                <a:tc>
                  <a:txBody>
                    <a:bodyPr/>
                    <a:lstStyle/>
                    <a:p>
                      <a:pPr algn="just">
                        <a:lnSpc>
                          <a:spcPts val="1575"/>
                        </a:lnSpc>
                        <a:spcAft>
                          <a:spcPts val="0"/>
                        </a:spcAft>
                      </a:pPr>
                      <a:r>
                        <a:rPr lang="zh-CN" sz="1000" kern="100" dirty="0">
                          <a:effectLst/>
                        </a:rPr>
                        <a:t>实务指南为开展内部审计活动提供详细的指引，包括具体的过程和程序</a:t>
                      </a:r>
                      <a:endParaRPr lang="zh-CN" sz="1000" kern="100" dirty="0">
                        <a:solidFill>
                          <a:srgbClr val="000000"/>
                        </a:solidFill>
                        <a:effectLst/>
                        <a:latin typeface="NEU-BZ-S92"/>
                        <a:ea typeface="方正书宋_GBK"/>
                        <a:cs typeface="Times New Roman"/>
                      </a:endParaRPr>
                    </a:p>
                  </a:txBody>
                  <a:tcPr marL="66703" marR="66703" marT="0" marB="0"/>
                </a:tc>
              </a:tr>
            </a:tbl>
          </a:graphicData>
        </a:graphic>
      </p:graphicFrame>
      <p:sp>
        <p:nvSpPr>
          <p:cNvPr id="5" name="Rectangle 1"/>
          <p:cNvSpPr>
            <a:spLocks noChangeArrowheads="1"/>
          </p:cNvSpPr>
          <p:nvPr/>
        </p:nvSpPr>
        <p:spPr bwMode="auto">
          <a:xfrm>
            <a:off x="395288" y="1897777"/>
            <a:ext cx="48282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00000"/>
              </a:lnSpc>
              <a:spcBef>
                <a:spcPct val="0"/>
              </a:spcBef>
              <a:spcAft>
                <a:spcPct val="0"/>
              </a:spcAft>
              <a:buClrTx/>
              <a:buSzTx/>
              <a:buFontTx/>
              <a:buNone/>
              <a:tabLst/>
            </a:pPr>
            <a:r>
              <a:rPr kumimoji="0" lang="zh-CN" altLang="zh-CN" sz="1000" b="0" i="0" u="none" strike="noStrike" cap="none" normalizeH="0" baseline="0" dirty="0" smtClean="0">
                <a:ln>
                  <a:noFill/>
                </a:ln>
                <a:solidFill>
                  <a:schemeClr val="tx1"/>
                </a:solidFill>
                <a:effectLst/>
                <a:latin typeface="Calibri" pitchFamily="34" charset="0"/>
                <a:ea typeface="宋体" pitchFamily="2" charset="-122"/>
                <a:cs typeface="Calibri" pitchFamily="34" charset="0"/>
              </a:rPr>
              <a:t> </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第三节　</a:t>
            </a:r>
            <a:r>
              <a:rPr lang="zh-CN" altLang="en-US" dirty="0" smtClean="0"/>
              <a:t>中国内部审计准则</a:t>
            </a:r>
            <a:endParaRPr lang="zh-CN" altLang="en-US" dirty="0"/>
          </a:p>
        </p:txBody>
      </p:sp>
      <p:sp>
        <p:nvSpPr>
          <p:cNvPr id="3" name="内容占位符 2"/>
          <p:cNvSpPr>
            <a:spLocks noGrp="1"/>
          </p:cNvSpPr>
          <p:nvPr>
            <p:ph sz="half" idx="2"/>
          </p:nvPr>
        </p:nvSpPr>
        <p:spPr/>
        <p:txBody>
          <a:bodyPr/>
          <a:lstStyle/>
          <a:p>
            <a:pPr marL="0" indent="0">
              <a:buNone/>
            </a:pPr>
            <a:r>
              <a:rPr lang="zh-CN" altLang="zh-CN" dirty="0"/>
              <a:t>一、中国内部审计准则框架</a:t>
            </a:r>
          </a:p>
          <a:p>
            <a:pPr marL="0" indent="0">
              <a:buNone/>
            </a:pPr>
            <a:r>
              <a:rPr lang="zh-CN" altLang="zh-CN" dirty="0"/>
              <a:t>（一）中国内部审计准则</a:t>
            </a:r>
            <a:r>
              <a:rPr lang="zh-CN" altLang="zh-CN" dirty="0" smtClean="0"/>
              <a:t>综述</a:t>
            </a:r>
            <a:endParaRPr lang="en-US" altLang="zh-CN" dirty="0" smtClean="0"/>
          </a:p>
          <a:p>
            <a:pPr marL="0" indent="0">
              <a:buNone/>
            </a:pPr>
            <a:r>
              <a:rPr lang="zh-CN" altLang="zh-CN" dirty="0"/>
              <a:t>中国内部审计准则是中国内部审计规范体系的重要组成部分，由内部审计基本准则、内部审计具体准则和内部审计实务指南三个层次组成。</a:t>
            </a:r>
          </a:p>
          <a:p>
            <a:pPr marL="0" indent="0">
              <a:buNone/>
            </a:pPr>
            <a:r>
              <a:rPr lang="zh-CN" altLang="zh-CN" dirty="0"/>
              <a:t>（二）我国内部审计准则体系的层次设计</a:t>
            </a:r>
          </a:p>
          <a:p>
            <a:pPr marL="0" indent="0">
              <a:buNone/>
            </a:pPr>
            <a:r>
              <a:rPr lang="en-US" altLang="zh-CN" dirty="0"/>
              <a:t>1.</a:t>
            </a:r>
            <a:r>
              <a:rPr lang="zh-CN" altLang="zh-CN" dirty="0"/>
              <a:t>准则体系的第一层次</a:t>
            </a:r>
          </a:p>
          <a:p>
            <a:pPr marL="0" indent="0">
              <a:buNone/>
            </a:pPr>
            <a:r>
              <a:rPr lang="en-US" altLang="zh-CN" dirty="0" smtClean="0"/>
              <a:t>2.</a:t>
            </a:r>
            <a:r>
              <a:rPr lang="zh-CN" altLang="zh-CN" dirty="0" smtClean="0"/>
              <a:t>准则</a:t>
            </a:r>
            <a:r>
              <a:rPr lang="zh-CN" altLang="zh-CN" dirty="0"/>
              <a:t>体系的</a:t>
            </a:r>
            <a:r>
              <a:rPr lang="zh-CN" altLang="zh-CN" dirty="0" smtClean="0"/>
              <a:t>第</a:t>
            </a:r>
            <a:r>
              <a:rPr lang="zh-CN" altLang="en-US" dirty="0" smtClean="0"/>
              <a:t>二</a:t>
            </a:r>
            <a:r>
              <a:rPr lang="zh-CN" altLang="zh-CN" dirty="0" smtClean="0"/>
              <a:t>层次</a:t>
            </a:r>
            <a:endParaRPr lang="en-US" altLang="zh-CN" dirty="0" smtClean="0"/>
          </a:p>
          <a:p>
            <a:pPr marL="0" indent="0">
              <a:buNone/>
            </a:pPr>
            <a:r>
              <a:rPr lang="en-US" altLang="zh-CN" dirty="0" smtClean="0"/>
              <a:t>3.</a:t>
            </a:r>
            <a:r>
              <a:rPr lang="zh-CN" altLang="zh-CN" dirty="0"/>
              <a:t>准则体系的</a:t>
            </a:r>
            <a:r>
              <a:rPr lang="zh-CN" altLang="zh-CN" dirty="0" smtClean="0"/>
              <a:t>第</a:t>
            </a:r>
            <a:r>
              <a:rPr lang="zh-CN" altLang="en-US" dirty="0" smtClean="0"/>
              <a:t>三</a:t>
            </a:r>
            <a:r>
              <a:rPr lang="zh-CN" altLang="zh-CN" dirty="0" smtClean="0"/>
              <a:t>层次</a:t>
            </a:r>
            <a:endParaRPr lang="en-US" altLang="zh-CN" dirty="0" smtClean="0"/>
          </a:p>
          <a:p>
            <a:pPr marL="0" indent="0">
              <a:buNone/>
            </a:pPr>
            <a:r>
              <a:rPr lang="zh-CN" altLang="en-US" dirty="0" smtClean="0"/>
              <a:t>（三）制定中国内部审计准则的主要目标</a:t>
            </a:r>
            <a:endParaRPr lang="zh-CN" altLang="zh-CN" dirty="0"/>
          </a:p>
          <a:p>
            <a:pPr marL="0" indent="0">
              <a:buNone/>
            </a:pPr>
            <a:endParaRPr lang="zh-CN" altLang="zh-CN" dirty="0"/>
          </a:p>
          <a:p>
            <a:pPr marL="0" indent="0">
              <a:buNone/>
            </a:pPr>
            <a:endParaRPr lang="zh-CN" altLang="en-US" dirty="0"/>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TotalTime>
  <Words>1121</Words>
  <Application>Microsoft Office PowerPoint</Application>
  <PresentationFormat>全屏显示(4:3)</PresentationFormat>
  <Paragraphs>103</Paragraphs>
  <Slides>10</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10</vt:i4>
      </vt:variant>
    </vt:vector>
  </HeadingPairs>
  <TitlesOfParts>
    <vt:vector size="12" baseType="lpstr">
      <vt:lpstr>默认设计模板</vt:lpstr>
      <vt:lpstr>Bitmap Image</vt:lpstr>
      <vt:lpstr>PowerPoint 演示文稿</vt:lpstr>
      <vt:lpstr>PowerPoint 演示文稿</vt:lpstr>
      <vt:lpstr>第一节　内部审计准则概述</vt:lpstr>
      <vt:lpstr>第一节　内部审计机构的设置原则</vt:lpstr>
      <vt:lpstr>第二节　国际内部审计准则</vt:lpstr>
      <vt:lpstr>第二节　内部审计机构设置模式</vt:lpstr>
      <vt:lpstr>第二节　国际内部审计实务框架内容</vt:lpstr>
      <vt:lpstr>第二节　国际内部审计实务框架内容</vt:lpstr>
      <vt:lpstr>第三节　中国内部审计准则</vt:lpstr>
      <vt:lpstr>第三节　内部审计机构职责与权限</vt:lpstr>
    </vt:vector>
  </TitlesOfParts>
  <Company>Lenovo (Beijing)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匿名用户</dc:creator>
  <cp:lastModifiedBy>linjiayi</cp:lastModifiedBy>
  <cp:revision>130</cp:revision>
  <dcterms:created xsi:type="dcterms:W3CDTF">2013-07-06T13:20:00Z</dcterms:created>
  <dcterms:modified xsi:type="dcterms:W3CDTF">2022-08-29T06:24:58Z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2052-10.1.0.5554</vt:lpwstr>
  </property>
</Properties>
</file>