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第九章　市场失灵与政府调节</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99219" y="2944291"/>
            <a:ext cx="6390109" cy="1475925"/>
            <a:chOff x="2488640" y="2139114"/>
            <a:chExt cx="6390109" cy="1475925"/>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市场失灵</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微观经济政策</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市场失灵</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一、市场失灵的概念及原因</a:t>
            </a:r>
            <a:endParaRPr lang="zh-CN" altLang="zh-CN" sz="2600" b="1" dirty="0">
              <a:latin typeface="黑体" panose="02010609060101010101" pitchFamily="49" charset="-122"/>
              <a:ea typeface="黑体" panose="02010609060101010101" pitchFamily="49" charset="-122"/>
            </a:endParaRPr>
          </a:p>
          <a:p>
            <a:r>
              <a:rPr lang="zh-CN" altLang="en-US"/>
              <a:t>市场失灵是指市场机制在充分运作下,无法圆满地实现预期的经济效率,而且不能提供符合经济效率的商品或劳务的情况。可见,市场失灵是以能否实现经济效率为标准的。</a:t>
            </a:r>
            <a:endParaRPr lang="zh-CN" altLang="en-US"/>
          </a:p>
          <a:p>
            <a:r>
              <a:rPr lang="zh-CN" altLang="en-US"/>
              <a:t>导致市场失灵的原因主要有以下几个方面:</a:t>
            </a:r>
            <a:endParaRPr lang="zh-CN" altLang="en-US"/>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(一)垄断</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(二)公共物品</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(三)外部影响</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(四)非对称信息</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市场失灵</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二、市场失灵的主要表现</a:t>
            </a:r>
            <a:endParaRPr lang="zh-CN" altLang="zh-CN" sz="2600" b="1" dirty="0">
              <a:latin typeface="黑体" panose="02010609060101010101" pitchFamily="49" charset="-122"/>
              <a:ea typeface="黑体" panose="02010609060101010101" pitchFamily="49" charset="-122"/>
            </a:endParaRPr>
          </a:p>
          <a:p>
            <a:pPr marL="0" indent="0" algn="just">
              <a:lnSpc>
                <a:spcPct val="135000"/>
              </a:lnSpc>
              <a:buClrTx/>
              <a:buSzTx/>
              <a:buNone/>
            </a:pPr>
            <a:r>
              <a:rPr lang="en-US" altLang="zh-CN" sz="2200" b="1" dirty="0">
                <a:latin typeface="楷体" panose="02010609060101010101" pitchFamily="49" charset="-122"/>
                <a:ea typeface="楷体" panose="02010609060101010101" pitchFamily="49" charset="-122"/>
              </a:rPr>
              <a:t>(一)自然垄断与市场失灵</a:t>
            </a:r>
            <a:endParaRPr lang="en-US" altLang="zh-CN" sz="2200" b="1" dirty="0">
              <a:latin typeface="楷体" panose="02010609060101010101" pitchFamily="49" charset="-122"/>
              <a:ea typeface="楷体" panose="02010609060101010101" pitchFamily="49" charset="-122"/>
            </a:endParaRPr>
          </a:p>
          <a:p>
            <a:pPr marL="0" indent="0" algn="just">
              <a:lnSpc>
                <a:spcPct val="135000"/>
              </a:lnSpc>
              <a:buClrTx/>
              <a:buSzTx/>
              <a:buNone/>
            </a:pPr>
            <a:r>
              <a:rPr lang="en-US" altLang="zh-CN" sz="2200" b="1" dirty="0">
                <a:latin typeface="楷体" panose="02010609060101010101" pitchFamily="49" charset="-122"/>
                <a:ea typeface="楷体" panose="02010609060101010101" pitchFamily="49" charset="-122"/>
              </a:rPr>
              <a:t>(二)公共物品与市场失灵</a:t>
            </a:r>
            <a:endParaRPr lang="en-US" altLang="zh-CN" sz="2200" b="1" dirty="0">
              <a:latin typeface="楷体" panose="02010609060101010101" pitchFamily="49" charset="-122"/>
              <a:ea typeface="楷体" panose="02010609060101010101" pitchFamily="49" charset="-122"/>
            </a:endParaRPr>
          </a:p>
          <a:p>
            <a:pPr marL="0" indent="0" algn="just">
              <a:lnSpc>
                <a:spcPct val="135000"/>
              </a:lnSpc>
              <a:buClrTx/>
              <a:buSzTx/>
              <a:buNone/>
            </a:pPr>
            <a:r>
              <a:rPr lang="en-US" altLang="zh-CN" sz="2200" b="1" dirty="0">
                <a:latin typeface="楷体" panose="02010609060101010101" pitchFamily="49" charset="-122"/>
                <a:ea typeface="楷体" panose="02010609060101010101" pitchFamily="49" charset="-122"/>
              </a:rPr>
              <a:t>(三)外部效应与市场失灵</a:t>
            </a:r>
            <a:endParaRPr lang="en-US" altLang="zh-CN" sz="2200" b="1" dirty="0">
              <a:latin typeface="楷体" panose="02010609060101010101" pitchFamily="49" charset="-122"/>
              <a:ea typeface="楷体" panose="02010609060101010101" pitchFamily="49" charset="-122"/>
            </a:endParaRPr>
          </a:p>
          <a:p>
            <a:pPr marL="0" indent="0" algn="just">
              <a:lnSpc>
                <a:spcPct val="135000"/>
              </a:lnSpc>
              <a:buClrTx/>
              <a:buSzTx/>
              <a:buNone/>
            </a:pPr>
            <a:r>
              <a:rPr lang="en-US" altLang="zh-CN" sz="2200" b="1" dirty="0">
                <a:latin typeface="楷体" panose="02010609060101010101" pitchFamily="49" charset="-122"/>
                <a:ea typeface="楷体" panose="02010609060101010101" pitchFamily="49" charset="-122"/>
              </a:rPr>
              <a:t>(四)信息不对称与市场失灵</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微观经济政策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一、反垄断政策与反垄断法</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(一)行业的重新组合</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(二)对垄断行为的制止</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(三)反垄断法</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微观经济政策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二、关于公共物品问题的公共选择理论</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(一)成本-收益分析</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(二)公共选择理论</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微观经济政策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三、矫正外部效应的政策</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(一)税收和补贴政策以及企业合并</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(二)明确产权和谈判</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微观经济政策</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四、信号显示与委托代理</a:t>
            </a:r>
            <a:endParaRPr lang="zh-CN" altLang="zh-CN" sz="2600" b="1" dirty="0">
              <a:latin typeface="黑体" panose="02010609060101010101" pitchFamily="49" charset="-122"/>
              <a:ea typeface="黑体" panose="02010609060101010101" pitchFamily="49" charset="-122"/>
            </a:endParaRPr>
          </a:p>
          <a:p>
            <a:r>
              <a:rPr lang="zh-CN" altLang="en-US"/>
              <a:t>要解决道德风险,关键是建立激励机制。经济学家认为,有效的激励机制的设计应同时满足“参与约束”和“激励相容约束”两个条件。所谓“参与约束”,是指吸引代理人参与工作的最低条件。也就是说,每一个代理人有一个“保留收益”,如果他不参与这项工作,也可以获得一个基本的收益,如失业救济金等。代理人如果参与这项工作,他要付出劳动或努力工作的成本,而且边际成本递增。参与约束就是指代理人的报酬减去他的劳动成本之后的剩余,应不小于他的保留收益;否则,代理人将退出这项工作。</a:t>
            </a:r>
            <a:endParaRPr lang="zh-CN" altLang="en-US"/>
          </a:p>
          <a:p>
            <a:r>
              <a:rPr lang="zh-CN" altLang="en-US"/>
              <a:t>但是,参与工作的代理人未必能付出委托人所期望的努力水平,还可能偷懒。于是,委托人必须使激励机制的设计达到让代理人努力工作的净收益大于偷懒得到的净收益。这一约束即“激励相容约束”。从理论上说,只要保证了这两个条件,委托—代理问题就可以得到解决。</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758</Words>
  <Application>WPS 演示</Application>
  <PresentationFormat>宽屏</PresentationFormat>
  <Paragraphs>51</Paragraphs>
  <Slides>8</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8</vt:i4>
      </vt:variant>
    </vt:vector>
  </HeadingPairs>
  <TitlesOfParts>
    <vt:vector size="24"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市场失灵</vt:lpstr>
      <vt:lpstr>第一节　市场失灵</vt:lpstr>
      <vt:lpstr>第二节　微观经济政策</vt:lpstr>
      <vt:lpstr>第二节　微观经济政策</vt:lpstr>
      <vt:lpstr>第二节　微观经济政策</vt:lpstr>
      <vt:lpstr>第二节　微观经济政策</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F660B976A924450E8B23FA9E897F13B0</vt:lpwstr>
  </property>
</Properties>
</file>