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856658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73053611"/>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第十二章　船舶保险核保与核赔</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63408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船舶保险的核赔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二、船舶保险理赔案例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a:t>
            </a:r>
            <a:r>
              <a:rPr lang="en-US" altLang="zh-CN" sz="2200" b="1" dirty="0">
                <a:latin typeface="楷体" panose="02010609060101010101" pitchFamily="49" charset="-122"/>
                <a:ea typeface="楷体" panose="02010609060101010101" pitchFamily="49" charset="-122"/>
              </a:rPr>
              <a:t>H</a:t>
            </a:r>
            <a:r>
              <a:rPr lang="zh-CN" altLang="zh-CN" sz="2200" b="1" dirty="0">
                <a:latin typeface="楷体" panose="02010609060101010101" pitchFamily="49" charset="-122"/>
                <a:ea typeface="楷体" panose="02010609060101010101" pitchFamily="49" charset="-122"/>
              </a:rPr>
              <a:t>”轮擦碰港口木桩赔偿责任争议案</a:t>
            </a:r>
          </a:p>
          <a:p>
            <a:r>
              <a:rPr lang="en-US" altLang="zh-CN" dirty="0"/>
              <a:t>1.</a:t>
            </a:r>
            <a:r>
              <a:rPr lang="zh-CN" altLang="zh-CN" dirty="0"/>
              <a:t>事情经过</a:t>
            </a:r>
          </a:p>
          <a:p>
            <a:r>
              <a:rPr lang="en-US" altLang="zh-CN" dirty="0"/>
              <a:t>2.</a:t>
            </a:r>
            <a:r>
              <a:rPr lang="zh-CN" altLang="zh-CN" dirty="0"/>
              <a:t>损失担保</a:t>
            </a:r>
          </a:p>
          <a:p>
            <a:r>
              <a:rPr lang="en-US" altLang="zh-CN" dirty="0"/>
              <a:t>3.</a:t>
            </a:r>
            <a:r>
              <a:rPr lang="zh-CN" altLang="zh-CN" dirty="0"/>
              <a:t>事故原因</a:t>
            </a:r>
          </a:p>
          <a:p>
            <a:r>
              <a:rPr lang="en-US" altLang="zh-CN" dirty="0"/>
              <a:t>4.</a:t>
            </a:r>
            <a:r>
              <a:rPr lang="zh-CN" altLang="zh-CN" dirty="0"/>
              <a:t>责任追偿</a:t>
            </a:r>
          </a:p>
          <a:p>
            <a:r>
              <a:rPr lang="en-US" altLang="zh-CN" dirty="0"/>
              <a:t>5.</a:t>
            </a:r>
            <a:r>
              <a:rPr lang="zh-CN" altLang="zh-CN" dirty="0"/>
              <a:t>经验</a:t>
            </a:r>
            <a:r>
              <a:rPr lang="zh-CN" altLang="zh-CN" dirty="0" smtClean="0"/>
              <a:t>教训</a:t>
            </a:r>
            <a:endParaRPr lang="en-US" altLang="zh-CN" dirty="0" smtClean="0"/>
          </a:p>
          <a:p>
            <a:endParaRPr lang="zh-CN" altLang="zh-CN" sz="7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船舶适航与投保资格认定的纠纷案</a:t>
            </a:r>
          </a:p>
          <a:p>
            <a:r>
              <a:rPr lang="zh-CN" altLang="en-US" dirty="0" smtClean="0"/>
              <a:t>（略）</a:t>
            </a:r>
            <a:endParaRPr lang="zh-CN" altLang="en-US" dirty="0"/>
          </a:p>
        </p:txBody>
      </p:sp>
    </p:spTree>
    <p:extLst>
      <p:ext uri="{BB962C8B-B14F-4D97-AF65-F5344CB8AC3E}">
        <p14:creationId xmlns:p14="http://schemas.microsoft.com/office/powerpoint/2010/main" val="3815975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船舶保险的核赔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三、船舶保险赔款计算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全部损失赔偿金额的计算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船舶部分损失赔款计算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船舶费用损失赔款计算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船舶碰撞责任赔款计算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共同海损赔偿金额计算</a:t>
            </a:r>
          </a:p>
          <a:p>
            <a:endParaRPr lang="zh-CN" altLang="en-US" dirty="0"/>
          </a:p>
        </p:txBody>
      </p:sp>
    </p:spTree>
    <p:extLst>
      <p:ext uri="{BB962C8B-B14F-4D97-AF65-F5344CB8AC3E}">
        <p14:creationId xmlns:p14="http://schemas.microsoft.com/office/powerpoint/2010/main" val="571740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19" name="组合 18"/>
          <p:cNvGrpSpPr/>
          <p:nvPr/>
        </p:nvGrpSpPr>
        <p:grpSpPr>
          <a:xfrm>
            <a:off x="2195736" y="2924944"/>
            <a:ext cx="5178425" cy="2232025"/>
            <a:chOff x="2057400" y="2349500"/>
            <a:chExt cx="5178425" cy="2232025"/>
          </a:xfrm>
        </p:grpSpPr>
        <p:sp>
          <p:nvSpPr>
            <p:cNvPr id="5" name="Line 6"/>
            <p:cNvSpPr>
              <a:spLocks noChangeShapeType="1"/>
            </p:cNvSpPr>
            <p:nvPr/>
          </p:nvSpPr>
          <p:spPr bwMode="gray">
            <a:xfrm>
              <a:off x="2362200" y="29051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船舶保险的投保与承保</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dirty="0">
                  <a:solidFill>
                    <a:srgbClr val="FFFFFF"/>
                  </a:solidFill>
                  <a:cs typeface="Arial" pitchFamily="34" charset="0"/>
                </a:rPr>
                <a:t>1</a:t>
              </a:r>
            </a:p>
          </p:txBody>
        </p:sp>
        <p:sp>
          <p:nvSpPr>
            <p:cNvPr id="9" name="Line 10"/>
            <p:cNvSpPr>
              <a:spLocks noChangeShapeType="1"/>
            </p:cNvSpPr>
            <p:nvPr/>
          </p:nvSpPr>
          <p:spPr bwMode="gray">
            <a:xfrm>
              <a:off x="2362200" y="37433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船舶保险的索赔</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船舶保险的核赔</a:t>
              </a:r>
              <a:endParaRPr lang="zh-CN" altLang="en-US" sz="2400" b="1" dirty="0">
                <a:solidFill>
                  <a:srgbClr val="000000"/>
                </a:solidFill>
              </a:endParaRPr>
            </a:p>
          </p:txBody>
        </p:sp>
      </p:grpSp>
    </p:spTree>
    <p:extLst>
      <p:ext uri="{BB962C8B-B14F-4D97-AF65-F5344CB8AC3E}">
        <p14:creationId xmlns:p14="http://schemas.microsoft.com/office/powerpoint/2010/main" val="19449214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船舶保险的投保与承保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一、船舶保险的投保选择</a:t>
            </a:r>
          </a:p>
          <a:p>
            <a:r>
              <a:rPr lang="zh-CN" altLang="zh-CN" dirty="0"/>
              <a:t>在船舶保险中</a:t>
            </a:r>
            <a:r>
              <a:rPr lang="en-US" altLang="zh-CN" dirty="0"/>
              <a:t>,</a:t>
            </a:r>
            <a:r>
              <a:rPr lang="zh-CN" altLang="zh-CN" dirty="0"/>
              <a:t>对保险船舶具有保险利益的人</a:t>
            </a:r>
            <a:r>
              <a:rPr lang="en-US" altLang="zh-CN" dirty="0"/>
              <a:t>,</a:t>
            </a:r>
            <a:r>
              <a:rPr lang="zh-CN" altLang="zh-CN" dirty="0"/>
              <a:t>如船舶所有人、经营管理人和租船人</a:t>
            </a:r>
            <a:r>
              <a:rPr lang="en-US" altLang="zh-CN" dirty="0"/>
              <a:t>,</a:t>
            </a:r>
            <a:r>
              <a:rPr lang="zh-CN" altLang="zh-CN" dirty="0"/>
              <a:t>可以根据其实际利害关系的情况投保不同承保范围的各种船舶保险</a:t>
            </a:r>
            <a:r>
              <a:rPr lang="zh-CN" altLang="zh-CN" dirty="0" smtClean="0"/>
              <a:t>。</a:t>
            </a:r>
            <a:endParaRPr lang="en-US" altLang="zh-CN" dirty="0" smtClean="0"/>
          </a:p>
          <a:p>
            <a:r>
              <a:rPr lang="zh-CN" altLang="zh-CN" dirty="0" smtClean="0"/>
              <a:t>我国</a:t>
            </a:r>
            <a:r>
              <a:rPr lang="zh-CN" altLang="zh-CN" dirty="0"/>
              <a:t>船舶保险实务中明确的险别有全损险和一切险</a:t>
            </a:r>
            <a:r>
              <a:rPr lang="en-US" altLang="zh-CN" dirty="0"/>
              <a:t>,</a:t>
            </a:r>
            <a:r>
              <a:rPr lang="zh-CN" altLang="zh-CN" dirty="0"/>
              <a:t>采用两种险别共用一套条款的做法</a:t>
            </a:r>
            <a:r>
              <a:rPr lang="en-US" altLang="zh-CN" dirty="0"/>
              <a:t>,</a:t>
            </a:r>
            <a:r>
              <a:rPr lang="zh-CN" altLang="zh-CN" dirty="0"/>
              <a:t>并且也没有单独的航程保险条款和定期保险条款</a:t>
            </a:r>
            <a:r>
              <a:rPr lang="en-US" altLang="zh-CN" dirty="0"/>
              <a:t>,</a:t>
            </a:r>
            <a:r>
              <a:rPr lang="zh-CN" altLang="zh-CN" dirty="0"/>
              <a:t>保险人在承保时只需在保险单上注明是航程保险还是定期保险即可。这是我国远洋船舶保险的习惯</a:t>
            </a:r>
            <a:r>
              <a:rPr lang="zh-CN" altLang="zh-CN" dirty="0" smtClean="0"/>
              <a:t>做法</a:t>
            </a:r>
            <a:r>
              <a:rPr lang="zh-CN" altLang="en-US" dirty="0"/>
              <a:t>。</a:t>
            </a:r>
          </a:p>
        </p:txBody>
      </p:sp>
    </p:spTree>
    <p:extLst>
      <p:ext uri="{BB962C8B-B14F-4D97-AF65-F5344CB8AC3E}">
        <p14:creationId xmlns:p14="http://schemas.microsoft.com/office/powerpoint/2010/main" val="3384605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船舶保险的投保与承保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二、船舶保险价值与保险金额</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船舶的保险价值</a:t>
            </a:r>
          </a:p>
          <a:p>
            <a:r>
              <a:rPr lang="zh-CN" altLang="zh-CN" dirty="0"/>
              <a:t>按照国际通行的做法</a:t>
            </a:r>
            <a:r>
              <a:rPr lang="en-US" altLang="zh-CN" dirty="0"/>
              <a:t>,</a:t>
            </a:r>
            <a:r>
              <a:rPr lang="zh-CN" altLang="zh-CN" dirty="0"/>
              <a:t>船舶保险价值应为船舶投保当时各项保险标的在国际船舶市场上的实际价值</a:t>
            </a:r>
            <a:r>
              <a:rPr lang="en-US" altLang="zh-CN" dirty="0"/>
              <a:t>,</a:t>
            </a:r>
            <a:r>
              <a:rPr lang="zh-CN" altLang="zh-CN" dirty="0"/>
              <a:t>包括船壳、机器、设备的价值</a:t>
            </a:r>
            <a:r>
              <a:rPr lang="en-US" altLang="zh-CN" dirty="0"/>
              <a:t>,</a:t>
            </a:r>
            <a:r>
              <a:rPr lang="zh-CN" altLang="zh-CN" dirty="0"/>
              <a:t>以及船上燃料、物料、索具、给养、淡水的价值和保险费的总和</a:t>
            </a:r>
            <a:r>
              <a:rPr lang="zh-CN" altLang="zh-CN" dirty="0" smtClean="0"/>
              <a:t>。</a:t>
            </a:r>
            <a:endParaRPr lang="en-US" altLang="zh-CN" dirty="0" smtClean="0"/>
          </a:p>
          <a:p>
            <a:endParaRPr lang="en-US" altLang="zh-CN" sz="600"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船舶的保险金额</a:t>
            </a:r>
          </a:p>
          <a:p>
            <a:r>
              <a:rPr lang="zh-CN" altLang="zh-CN" dirty="0"/>
              <a:t>船舶保险通常采取定值保险的方式。但是保险合同双方当事人在约定保险价值时</a:t>
            </a:r>
            <a:r>
              <a:rPr lang="en-US" altLang="zh-CN" dirty="0"/>
              <a:t>,</a:t>
            </a:r>
            <a:r>
              <a:rPr lang="zh-CN" altLang="zh-CN" dirty="0"/>
              <a:t>可能发现高于或低于船舶实际市场价值的情况</a:t>
            </a:r>
            <a:r>
              <a:rPr lang="en-US" altLang="zh-CN" dirty="0"/>
              <a:t>,</a:t>
            </a:r>
            <a:r>
              <a:rPr lang="zh-CN" altLang="zh-CN" dirty="0"/>
              <a:t>那么保险金额也会发现与实际价值不一致的</a:t>
            </a:r>
            <a:r>
              <a:rPr lang="zh-CN" altLang="zh-CN" dirty="0" smtClean="0"/>
              <a:t>情况</a:t>
            </a:r>
            <a:r>
              <a:rPr lang="zh-CN" altLang="zh-CN" dirty="0"/>
              <a:t>。</a:t>
            </a:r>
            <a:endParaRPr lang="en-US" altLang="zh-CN" dirty="0"/>
          </a:p>
          <a:p>
            <a:endParaRPr lang="zh-CN" altLang="zh-CN" dirty="0"/>
          </a:p>
          <a:p>
            <a:endParaRPr lang="zh-CN" altLang="en-US" dirty="0"/>
          </a:p>
        </p:txBody>
      </p:sp>
    </p:spTree>
    <p:extLst>
      <p:ext uri="{BB962C8B-B14F-4D97-AF65-F5344CB8AC3E}">
        <p14:creationId xmlns:p14="http://schemas.microsoft.com/office/powerpoint/2010/main" val="248514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船舶保险的投保与承保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三、船舶保险核保的要素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船舶价值</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船东信誉、经营管理水平及其赔损记录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船舶建造年份、船舶种类、吨位和设备</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船舶所载货物种类及航行区域、季节、停靠港口情况</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保险条件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同类保险的保险赔款统计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续保优惠、业务渠道</a:t>
            </a:r>
          </a:p>
          <a:p>
            <a:endParaRPr lang="zh-CN" altLang="en-US" dirty="0"/>
          </a:p>
        </p:txBody>
      </p:sp>
    </p:spTree>
    <p:extLst>
      <p:ext uri="{BB962C8B-B14F-4D97-AF65-F5344CB8AC3E}">
        <p14:creationId xmlns:p14="http://schemas.microsoft.com/office/powerpoint/2010/main" val="2307368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船舶保险的投保与承保</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四、船舶保险单的签发与批改</a:t>
            </a:r>
          </a:p>
          <a:p>
            <a:r>
              <a:rPr lang="zh-CN" altLang="zh-CN" dirty="0"/>
              <a:t>船舶经过认真核保后符合保险条件即可签发保险单。但是船舶保险单与海上运输货物保单不同</a:t>
            </a:r>
            <a:r>
              <a:rPr lang="en-US" altLang="zh-CN" dirty="0"/>
              <a:t>,</a:t>
            </a:r>
            <a:r>
              <a:rPr lang="zh-CN" altLang="zh-CN" dirty="0"/>
              <a:t>不能随意转让</a:t>
            </a:r>
            <a:r>
              <a:rPr lang="zh-CN" altLang="zh-CN" dirty="0" smtClean="0"/>
              <a:t>。</a:t>
            </a:r>
            <a:endParaRPr lang="en-US" altLang="zh-CN" dirty="0" smtClean="0"/>
          </a:p>
          <a:p>
            <a:r>
              <a:rPr lang="zh-CN" altLang="zh-CN" dirty="0" smtClean="0"/>
              <a:t>海上</a:t>
            </a:r>
            <a:r>
              <a:rPr lang="zh-CN" altLang="zh-CN" dirty="0"/>
              <a:t>运输货物保险单只需经被保险人在保险单上背书后就可以随着保险标的的转让而转让</a:t>
            </a:r>
            <a:r>
              <a:rPr lang="en-US" altLang="zh-CN" dirty="0"/>
              <a:t>,</a:t>
            </a:r>
            <a:r>
              <a:rPr lang="zh-CN" altLang="zh-CN" dirty="0"/>
              <a:t>但船舶保险所承保的是船舶</a:t>
            </a:r>
            <a:r>
              <a:rPr lang="en-US" altLang="zh-CN" dirty="0"/>
              <a:t>,</a:t>
            </a:r>
            <a:r>
              <a:rPr lang="zh-CN" altLang="zh-CN" dirty="0"/>
              <a:t>而船舶在整个营运过程中都直接由船东支配和控制</a:t>
            </a:r>
            <a:r>
              <a:rPr lang="en-US" altLang="zh-CN" dirty="0"/>
              <a:t>,</a:t>
            </a:r>
            <a:r>
              <a:rPr lang="zh-CN" altLang="zh-CN" dirty="0"/>
              <a:t>船东的经营作风和管理水平对保险船舶的安全有直接影响。</a:t>
            </a:r>
            <a:endParaRPr lang="zh-CN" altLang="en-US" dirty="0"/>
          </a:p>
        </p:txBody>
      </p:sp>
    </p:spTree>
    <p:extLst>
      <p:ext uri="{BB962C8B-B14F-4D97-AF65-F5344CB8AC3E}">
        <p14:creationId xmlns:p14="http://schemas.microsoft.com/office/powerpoint/2010/main" val="2151973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船舶保险的索赔</a:t>
            </a:r>
            <a:endParaRPr lang="zh-CN" altLang="en-US" dirty="0"/>
          </a:p>
        </p:txBody>
      </p:sp>
      <p:sp>
        <p:nvSpPr>
          <p:cNvPr id="3" name="内容占位符 2"/>
          <p:cNvSpPr>
            <a:spLocks noGrp="1"/>
          </p:cNvSpPr>
          <p:nvPr>
            <p:ph idx="1"/>
          </p:nvPr>
        </p:nvSpPr>
        <p:spPr>
          <a:xfrm>
            <a:off x="323528" y="1340768"/>
            <a:ext cx="8640960" cy="5040560"/>
          </a:xfrm>
        </p:spPr>
        <p:txBody>
          <a:bodyPr/>
          <a:lstStyle/>
          <a:p>
            <a:pPr marL="0" indent="0">
              <a:buNone/>
            </a:pPr>
            <a:r>
              <a:rPr lang="zh-CN" altLang="zh-CN" sz="2600" b="1" dirty="0">
                <a:latin typeface="黑体" panose="02010609060101010101" pitchFamily="49" charset="-122"/>
                <a:ea typeface="黑体" panose="02010609060101010101" pitchFamily="49" charset="-122"/>
              </a:rPr>
              <a:t>一、船舶保险的索赔时效</a:t>
            </a:r>
          </a:p>
          <a:p>
            <a:r>
              <a:rPr lang="en-US" altLang="zh-CN" dirty="0"/>
              <a:t>(1)</a:t>
            </a:r>
            <a:r>
              <a:rPr lang="zh-CN" altLang="zh-CN" dirty="0"/>
              <a:t>海上货物运输合同规定的向承运人索赔的时效为</a:t>
            </a:r>
            <a:r>
              <a:rPr lang="en-US" altLang="zh-CN" dirty="0"/>
              <a:t>1</a:t>
            </a:r>
            <a:r>
              <a:rPr lang="zh-CN" altLang="zh-CN" dirty="0"/>
              <a:t>年</a:t>
            </a:r>
            <a:r>
              <a:rPr lang="en-US" altLang="zh-CN" dirty="0"/>
              <a:t>,</a:t>
            </a:r>
            <a:r>
              <a:rPr lang="zh-CN" altLang="zh-CN" dirty="0"/>
              <a:t>自承运人交付货物或应交付货物之日起计算。如果涉及由承运人向第三者追赔的案件</a:t>
            </a:r>
            <a:r>
              <a:rPr lang="en-US" altLang="zh-CN" dirty="0"/>
              <a:t>,</a:t>
            </a:r>
            <a:r>
              <a:rPr lang="zh-CN" altLang="zh-CN" dirty="0"/>
              <a:t>其索赔时效可延展</a:t>
            </a:r>
            <a:r>
              <a:rPr lang="en-US" altLang="zh-CN" dirty="0"/>
              <a:t>3</a:t>
            </a:r>
            <a:r>
              <a:rPr lang="zh-CN" altLang="zh-CN" dirty="0"/>
              <a:t>个月</a:t>
            </a:r>
            <a:r>
              <a:rPr lang="en-US" altLang="zh-CN" dirty="0"/>
              <a:t>,</a:t>
            </a:r>
            <a:r>
              <a:rPr lang="zh-CN" altLang="zh-CN" dirty="0"/>
              <a:t>从追偿请求人解决原赔偿请求之日起或收到受理对其本人提出诉讼的起诉状副本之日起计算。</a:t>
            </a:r>
          </a:p>
          <a:p>
            <a:r>
              <a:rPr lang="en-US" altLang="zh-CN" dirty="0"/>
              <a:t>(2)</a:t>
            </a:r>
            <a:r>
              <a:rPr lang="zh-CN" altLang="zh-CN" dirty="0"/>
              <a:t>海上拖航合同的索赔时效为</a:t>
            </a:r>
            <a:r>
              <a:rPr lang="en-US" altLang="zh-CN" dirty="0"/>
              <a:t>1</a:t>
            </a:r>
            <a:r>
              <a:rPr lang="zh-CN" altLang="zh-CN" dirty="0"/>
              <a:t>年</a:t>
            </a:r>
            <a:r>
              <a:rPr lang="en-US" altLang="zh-CN" dirty="0"/>
              <a:t>,</a:t>
            </a:r>
            <a:r>
              <a:rPr lang="zh-CN" altLang="zh-CN" dirty="0"/>
              <a:t>自知道或应当知道侵权行为发生之日起计算。</a:t>
            </a:r>
          </a:p>
          <a:p>
            <a:r>
              <a:rPr lang="en-US" altLang="zh-CN" dirty="0"/>
              <a:t>(3)</a:t>
            </a:r>
            <a:r>
              <a:rPr lang="zh-CN" altLang="zh-CN" dirty="0"/>
              <a:t>船舶碰撞事故及责任的索赔时效为</a:t>
            </a:r>
            <a:r>
              <a:rPr lang="en-US" altLang="zh-CN" dirty="0"/>
              <a:t>2</a:t>
            </a:r>
            <a:r>
              <a:rPr lang="zh-CN" altLang="zh-CN" dirty="0"/>
              <a:t>年</a:t>
            </a:r>
            <a:r>
              <a:rPr lang="en-US" altLang="zh-CN" dirty="0"/>
              <a:t>,</a:t>
            </a:r>
            <a:r>
              <a:rPr lang="zh-CN" altLang="zh-CN" dirty="0"/>
              <a:t>自碰撞事故发生之日起计算。但如果因双方互有过失的碰撞造成第三者人身伤亡的情况时</a:t>
            </a:r>
            <a:r>
              <a:rPr lang="en-US" altLang="zh-CN" dirty="0"/>
              <a:t>,</a:t>
            </a:r>
            <a:r>
              <a:rPr lang="zh-CN" altLang="zh-CN" dirty="0"/>
              <a:t>一方负有连带责任的过失船舶如果赔偿额超过其过失比例部分</a:t>
            </a:r>
            <a:r>
              <a:rPr lang="en-US" altLang="zh-CN" dirty="0"/>
              <a:t>,</a:t>
            </a:r>
            <a:r>
              <a:rPr lang="zh-CN" altLang="zh-CN" dirty="0"/>
              <a:t>可以就其超过部分向另一方过失船舶索赔</a:t>
            </a:r>
            <a:r>
              <a:rPr lang="en-US" altLang="zh-CN" dirty="0"/>
              <a:t>,</a:t>
            </a:r>
            <a:r>
              <a:rPr lang="zh-CN" altLang="zh-CN" dirty="0"/>
              <a:t>其索赔时效自当事人支付损害赔偿金额之日起计算为</a:t>
            </a:r>
            <a:r>
              <a:rPr lang="en-US" altLang="zh-CN" dirty="0"/>
              <a:t>1</a:t>
            </a:r>
            <a:r>
              <a:rPr lang="zh-CN" altLang="zh-CN" dirty="0"/>
              <a:t>年。</a:t>
            </a:r>
          </a:p>
          <a:p>
            <a:r>
              <a:rPr lang="en-US" altLang="zh-CN" dirty="0"/>
              <a:t>(4)</a:t>
            </a:r>
            <a:r>
              <a:rPr lang="zh-CN" altLang="zh-CN" dirty="0"/>
              <a:t>海上救助行为的索赔时效为</a:t>
            </a:r>
            <a:r>
              <a:rPr lang="en-US" altLang="zh-CN" dirty="0"/>
              <a:t>2</a:t>
            </a:r>
            <a:r>
              <a:rPr lang="zh-CN" altLang="zh-CN" dirty="0"/>
              <a:t>年</a:t>
            </a:r>
            <a:r>
              <a:rPr lang="en-US" altLang="zh-CN" dirty="0"/>
              <a:t>,</a:t>
            </a:r>
            <a:r>
              <a:rPr lang="zh-CN" altLang="zh-CN" dirty="0"/>
              <a:t>自救助行为终止之日起计算。</a:t>
            </a:r>
          </a:p>
          <a:p>
            <a:r>
              <a:rPr lang="en-US" altLang="zh-CN" dirty="0"/>
              <a:t>(5)</a:t>
            </a:r>
            <a:r>
              <a:rPr lang="zh-CN" altLang="zh-CN" dirty="0"/>
              <a:t>共同海损的索赔时效为</a:t>
            </a:r>
            <a:r>
              <a:rPr lang="en-US" altLang="zh-CN" dirty="0"/>
              <a:t>2</a:t>
            </a:r>
            <a:r>
              <a:rPr lang="zh-CN" altLang="zh-CN" dirty="0"/>
              <a:t>年</a:t>
            </a:r>
            <a:r>
              <a:rPr lang="en-US" altLang="zh-CN" dirty="0"/>
              <a:t>,</a:t>
            </a:r>
            <a:r>
              <a:rPr lang="zh-CN" altLang="zh-CN" dirty="0"/>
              <a:t>自共同海损理算结束之日起计算。</a:t>
            </a:r>
          </a:p>
          <a:p>
            <a:r>
              <a:rPr lang="en-US" altLang="zh-CN" dirty="0"/>
              <a:t>(6)</a:t>
            </a:r>
            <a:r>
              <a:rPr lang="zh-CN" altLang="zh-CN" dirty="0"/>
              <a:t>船舶油污损害责任的索赔时效为</a:t>
            </a:r>
            <a:r>
              <a:rPr lang="en-US" altLang="zh-CN" dirty="0"/>
              <a:t>3</a:t>
            </a:r>
            <a:r>
              <a:rPr lang="zh-CN" altLang="zh-CN" dirty="0"/>
              <a:t>年</a:t>
            </a:r>
            <a:r>
              <a:rPr lang="en-US" altLang="zh-CN" dirty="0"/>
              <a:t>,</a:t>
            </a:r>
            <a:r>
              <a:rPr lang="zh-CN" altLang="zh-CN" dirty="0"/>
              <a:t>自损害发生之日起计算。</a:t>
            </a:r>
          </a:p>
          <a:p>
            <a:endParaRPr lang="zh-CN" altLang="en-US" dirty="0"/>
          </a:p>
        </p:txBody>
      </p:sp>
    </p:spTree>
    <p:extLst>
      <p:ext uri="{BB962C8B-B14F-4D97-AF65-F5344CB8AC3E}">
        <p14:creationId xmlns:p14="http://schemas.microsoft.com/office/powerpoint/2010/main" val="3217072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船舶保险的索赔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二、船舶保险索赔单证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检验报告</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船舶保险单正本</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委付通知书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海事报告</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航海日志和机舱日志</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已收到的投标书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费用清单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海损理算书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有关第三者责任方的书面往来交涉文件</a:t>
            </a:r>
          </a:p>
          <a:p>
            <a:endParaRPr lang="zh-CN" altLang="en-US" dirty="0"/>
          </a:p>
        </p:txBody>
      </p:sp>
    </p:spTree>
    <p:extLst>
      <p:ext uri="{BB962C8B-B14F-4D97-AF65-F5344CB8AC3E}">
        <p14:creationId xmlns:p14="http://schemas.microsoft.com/office/powerpoint/2010/main" val="2168699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船舶保险的核赔</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一、船舶保险核赔事项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审核船舶保险单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审核海事报告和检验报告</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审核损失所引起的费用项目</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审核船舶碰撞责任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审核共同海损责任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审核救助费用和施救费用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审核修理招标事项</a:t>
            </a:r>
          </a:p>
          <a:p>
            <a:endParaRPr lang="zh-CN" altLang="en-US" dirty="0"/>
          </a:p>
        </p:txBody>
      </p:sp>
    </p:spTree>
    <p:extLst>
      <p:ext uri="{BB962C8B-B14F-4D97-AF65-F5344CB8AC3E}">
        <p14:creationId xmlns:p14="http://schemas.microsoft.com/office/powerpoint/2010/main" val="725556397"/>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TotalTime>
  <Words>935</Words>
  <Application>Microsoft Office PowerPoint</Application>
  <PresentationFormat>全屏显示(4:3)</PresentationFormat>
  <Paragraphs>79</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11</vt:i4>
      </vt:variant>
    </vt:vector>
  </HeadingPairs>
  <TitlesOfParts>
    <vt:vector size="26"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船舶保险的投保与承保</vt:lpstr>
      <vt:lpstr>第一节　船舶保险的投保与承保</vt:lpstr>
      <vt:lpstr>第一节　船舶保险的投保与承保</vt:lpstr>
      <vt:lpstr>第一节　船舶保险的投保与承保</vt:lpstr>
      <vt:lpstr>第二节　船舶保险的索赔</vt:lpstr>
      <vt:lpstr>第二节　船舶保险的索赔</vt:lpstr>
      <vt:lpstr>第三节　船舶保险的核赔</vt:lpstr>
      <vt:lpstr>第三节　船舶保险的核赔</vt:lpstr>
      <vt:lpstr>第三节　船舶保险的核赔</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78</cp:revision>
  <dcterms:created xsi:type="dcterms:W3CDTF">2013-12-29T13:29:00Z</dcterms:created>
  <dcterms:modified xsi:type="dcterms:W3CDTF">2017-03-05T03:35:25Z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