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 id="2147483658" r:id="rId4"/>
    <p:sldMasterId id="2147483663" r:id="rId5"/>
    <p:sldMasterId id="2147483668" r:id="rId6"/>
  </p:sldMasterIdLst>
  <p:notesMasterIdLst>
    <p:notesMasterId r:id="rId8"/>
  </p:notesMasterIdLst>
  <p:handoutMasterIdLst>
    <p:handoutMasterId r:id="rId62"/>
  </p:handoutMasterIdLst>
  <p:sldIdLst>
    <p:sldId id="854" r:id="rId7"/>
    <p:sldId id="855" r:id="rId9"/>
    <p:sldId id="856" r:id="rId10"/>
    <p:sldId id="857" r:id="rId11"/>
    <p:sldId id="858" r:id="rId12"/>
    <p:sldId id="859" r:id="rId13"/>
    <p:sldId id="860" r:id="rId14"/>
    <p:sldId id="861" r:id="rId15"/>
    <p:sldId id="862" r:id="rId16"/>
    <p:sldId id="863" r:id="rId17"/>
    <p:sldId id="864" r:id="rId18"/>
    <p:sldId id="865" r:id="rId19"/>
    <p:sldId id="866" r:id="rId20"/>
    <p:sldId id="867" r:id="rId21"/>
    <p:sldId id="868" r:id="rId22"/>
    <p:sldId id="869" r:id="rId23"/>
    <p:sldId id="870" r:id="rId24"/>
    <p:sldId id="871" r:id="rId25"/>
    <p:sldId id="872" r:id="rId26"/>
    <p:sldId id="873" r:id="rId27"/>
    <p:sldId id="874" r:id="rId28"/>
    <p:sldId id="875" r:id="rId29"/>
    <p:sldId id="876" r:id="rId30"/>
    <p:sldId id="877" r:id="rId31"/>
    <p:sldId id="878" r:id="rId32"/>
    <p:sldId id="879" r:id="rId33"/>
    <p:sldId id="880" r:id="rId34"/>
    <p:sldId id="881" r:id="rId35"/>
    <p:sldId id="882" r:id="rId36"/>
    <p:sldId id="883" r:id="rId37"/>
    <p:sldId id="884" r:id="rId38"/>
    <p:sldId id="885" r:id="rId39"/>
    <p:sldId id="886" r:id="rId40"/>
    <p:sldId id="887" r:id="rId41"/>
    <p:sldId id="888" r:id="rId42"/>
    <p:sldId id="889" r:id="rId43"/>
    <p:sldId id="890" r:id="rId44"/>
    <p:sldId id="891" r:id="rId45"/>
    <p:sldId id="892" r:id="rId46"/>
    <p:sldId id="893" r:id="rId47"/>
    <p:sldId id="894" r:id="rId48"/>
    <p:sldId id="895" r:id="rId49"/>
    <p:sldId id="896" r:id="rId50"/>
    <p:sldId id="897" r:id="rId51"/>
    <p:sldId id="898" r:id="rId52"/>
    <p:sldId id="899" r:id="rId53"/>
    <p:sldId id="900" r:id="rId54"/>
    <p:sldId id="901" r:id="rId55"/>
    <p:sldId id="902" r:id="rId56"/>
    <p:sldId id="903" r:id="rId57"/>
    <p:sldId id="904" r:id="rId58"/>
    <p:sldId id="905" r:id="rId59"/>
    <p:sldId id="906" r:id="rId60"/>
    <p:sldId id="907" r:id="rId61"/>
  </p:sldIdLst>
  <p:sldSz cx="9144000" cy="6858000" type="screen4x3"/>
  <p:notesSz cx="6858000" cy="9144000"/>
  <p:custDataLst>
    <p:tags r:id="rId66"/>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89" userDrawn="1">
          <p15:clr>
            <a:srgbClr val="A4A3A4"/>
          </p15:clr>
        </p15:guide>
        <p15:guide id="2" pos="28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FF99"/>
    <a:srgbClr val="FF6699"/>
    <a:srgbClr val="FFFFFF"/>
    <a:srgbClr val="EAB200"/>
    <a:srgbClr val="2185DF"/>
    <a:srgbClr val="C49500"/>
    <a:srgbClr val="1D77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629"/>
    <p:restoredTop sz="93925"/>
  </p:normalViewPr>
  <p:slideViewPr>
    <p:cSldViewPr showGuides="1">
      <p:cViewPr>
        <p:scale>
          <a:sx n="70" d="100"/>
          <a:sy n="70" d="100"/>
        </p:scale>
        <p:origin x="-1206" y="-72"/>
      </p:cViewPr>
      <p:guideLst>
        <p:guide orient="horz" pos="2089"/>
        <p:guide pos="2879"/>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6" Type="http://schemas.openxmlformats.org/officeDocument/2006/relationships/tags" Target="tags/tag405.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handoutMaster" Target="handoutMasters/handoutMaster1.xml"/><Relationship Id="rId61" Type="http://schemas.openxmlformats.org/officeDocument/2006/relationships/slide" Target="slides/slide54.xml"/><Relationship Id="rId60" Type="http://schemas.openxmlformats.org/officeDocument/2006/relationships/slide" Target="slides/slide53.xml"/><Relationship Id="rId6" Type="http://schemas.openxmlformats.org/officeDocument/2006/relationships/slideMaster" Target="slideMasters/slideMaster5.xml"/><Relationship Id="rId59" Type="http://schemas.openxmlformats.org/officeDocument/2006/relationships/slide" Target="slides/slide52.xml"/><Relationship Id="rId58" Type="http://schemas.openxmlformats.org/officeDocument/2006/relationships/slide" Target="slides/slide51.xml"/><Relationship Id="rId57" Type="http://schemas.openxmlformats.org/officeDocument/2006/relationships/slide" Target="slides/slide50.xml"/><Relationship Id="rId56" Type="http://schemas.openxmlformats.org/officeDocument/2006/relationships/slide" Target="slides/slide49.xml"/><Relationship Id="rId55" Type="http://schemas.openxmlformats.org/officeDocument/2006/relationships/slide" Target="slides/slide48.xml"/><Relationship Id="rId54" Type="http://schemas.openxmlformats.org/officeDocument/2006/relationships/slide" Target="slides/slide47.xml"/><Relationship Id="rId53" Type="http://schemas.openxmlformats.org/officeDocument/2006/relationships/slide" Target="slides/slide46.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73977AA-B73F-4343-92B5-69AF61741E3B}"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lstStyle>
            <a:lvl1pPr algn="r" eaLnBrk="1" hangingPunct="1">
              <a:defRPr sz="1200">
                <a:latin typeface="Verdana" panose="020B060403050404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D152080-148A-492D-A078-188935B9D622}"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rPr>
              <a:t>单击此处编辑母版文本样式</a:t>
            </a:r>
            <a:endParaRPr kumimoji="1" lang="zh-CN" altLang="en-US" sz="1200" b="0" i="0" u="none" strike="noStrike" kern="1200" cap="none" spc="0" normalizeH="0" baseline="0" noProof="0" smtClean="0">
              <a:ln>
                <a:noFill/>
              </a:ln>
              <a:solidFill>
                <a:schemeClr val="tx1"/>
              </a:solidFill>
              <a:effectLst/>
              <a:uLnTx/>
              <a:uFillTx/>
              <a:latin typeface="+mn-lt"/>
              <a:ea typeface="+mn-ea"/>
              <a:cs typeface="宋体" panose="02010600030101010101" pitchFamily="2"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1"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Verdana" panose="020B0604030504040204" pitchFamily="34" charset="0"/>
                <a:ea typeface="宋体" panose="02010600030101010101" pitchFamily="2" charset="-122"/>
                <a:cs typeface="+mn-cs"/>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idx="1"/>
          </p:nvPr>
        </p:nvSpPr>
        <p:spPr>
          <a:noFill/>
          <a:ln>
            <a:noFill/>
          </a:ln>
        </p:spPr>
        <p:txBody>
          <a:bodyPr wrap="square" lIns="91440" tIns="45720" rIns="91440" bIns="45720" anchor="t" anchorCtr="0"/>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p>
            <a:pPr lvl="0" algn="r" eaLnBrk="1" hangingPunct="1">
              <a:spcBef>
                <a:spcPct val="0"/>
              </a:spcBef>
            </a:pPr>
            <a:fld id="{9A0DB2DC-4C9A-4742-B13C-FB6460FD3503}" type="slidenum">
              <a:rPr lang="zh-CN" altLang="en-US" dirty="0">
                <a:latin typeface="Verdana" panose="020B0604030504040204" pitchFamily="34" charset="0"/>
              </a:rPr>
            </a:fld>
            <a:endParaRPr lang="zh-CN" altLang="en-US" dirty="0">
              <a:latin typeface="Verdana" panose="020B060403050404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lvl5pPr>
              <a:defRPr sz="2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灯片编号占位符 5"/>
          <p:cNvSpPr>
            <a:spLocks noGrp="1"/>
          </p:cNvSpPr>
          <p:nvPr>
            <p:ph type="sldNum" sz="quarter" idx="4"/>
          </p:nvPr>
        </p:nvSpPr>
        <p:spPr>
          <a:xfrm>
            <a:off x="7624763" y="6350000"/>
            <a:ext cx="804863" cy="365125"/>
          </a:xfrm>
          <a:prstGeom prst="rect">
            <a:avLst/>
          </a:prstGeom>
        </p:spPr>
        <p:txBody>
          <a:bodyPr vert="horz" wrap="square" lIns="91440" tIns="45720" rIns="91440" bIns="45720" numCol="1" anchor="t" anchorCtr="0" compatLnSpc="1"/>
          <a:p>
            <a:pPr lvl="0" eaLnBrk="1" hangingPunct="1">
              <a:buNone/>
            </a:pPr>
            <a:fld id="{9A0DB2DC-4C9A-4742-B13C-FB6460FD3503}" type="slidenum">
              <a:rPr lang="zh-CN" altLang="en-US" sz="1400" dirty="0">
                <a:ea typeface="微软雅黑" panose="020B0503020204020204" pitchFamily="34" charset="-122"/>
              </a:rPr>
            </a:fld>
            <a:endParaRPr lang="zh-CN" altLang="en-US" sz="1400" dirty="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矩形 1"/>
          <p:cNvSpPr/>
          <p:nvPr/>
        </p:nvSpPr>
        <p:spPr>
          <a:xfrm>
            <a:off x="742950" y="836613"/>
            <a:ext cx="7392988" cy="144463"/>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07950" y="844550"/>
            <a:ext cx="466725" cy="1365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523917" y="6669946"/>
            <a:ext cx="2311396" cy="271204"/>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523596" y="6669946"/>
            <a:ext cx="3390048" cy="271204"/>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7599872" y="6669946"/>
            <a:ext cx="2311396" cy="271204"/>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1"/>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5"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lstStyle>
            <a:lvl1pPr eaLnBrk="1" hangingPunct="1">
              <a:defRPr>
                <a:latin typeface="Verdana" panose="020B060403050404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9F62356-5895-4400-B42D-E66A6735435B}" type="datetimeFigureOut">
              <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en-US" altLang="zh-CN"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4"/>
          <p:cNvSpPr>
            <a:spLocks noGrp="1"/>
          </p:cNvSpPr>
          <p:nvPr>
            <p:ph type="ftr" sz="quarter" idx="3"/>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
            <a:pPr lvl="0" algn="r" eaLnBrk="1" hangingPunct="1">
              <a:buNone/>
            </a:pPr>
            <a:fld id="{9A0DB2DC-4C9A-4742-B13C-FB6460FD3503}" type="slidenum">
              <a:rPr lang="en-US" altLang="zh-CN" dirty="0"/>
            </a:fld>
            <a:endParaRPr lang="en-US" altLang="zh-CN" dirty="0">
              <a:solidFill>
                <a:schemeClr val="bg1"/>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5" Type="http://schemas.openxmlformats.org/officeDocument/2006/relationships/theme" Target="../theme/theme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5" Type="http://schemas.openxmlformats.org/officeDocument/2006/relationships/theme" Target="../theme/theme4.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5" Type="http://schemas.openxmlformats.org/officeDocument/2006/relationships/theme" Target="../theme/theme5.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微软雅黑" panose="020B0503020204020204" pitchFamily="34" charset="-122"/>
        </a:defRPr>
      </a:lvl1pPr>
      <a:lvl2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2pPr>
      <a:lvl3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3pPr>
      <a:lvl4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4pPr>
      <a:lvl5pPr algn="ctr" rtl="0" eaLnBrk="0" fontAlgn="base" hangingPunct="0">
        <a:spcBef>
          <a:spcPct val="0"/>
        </a:spcBef>
        <a:spcAft>
          <a:spcPct val="0"/>
        </a:spcAft>
        <a:defRPr kumimoji="1" sz="4400">
          <a:solidFill>
            <a:schemeClr val="tx1"/>
          </a:solidFill>
          <a:latin typeface="Verdana" panose="020B0604030504040204" pitchFamily="34" charset="0"/>
          <a:ea typeface="微软雅黑" panose="020B0503020204020204" pitchFamily="34" charset="-122"/>
          <a:cs typeface="微软雅黑" panose="020B0503020204020204" pitchFamily="34" charset="-122"/>
        </a:defRPr>
      </a:lvl5pPr>
      <a:lvl6pPr marL="4572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Verdana" panose="020B060403050404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微软雅黑" panose="020B0503020204020204" pitchFamily="34" charset="-122"/>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4.png"/><Relationship Id="rId1" Type="http://schemas.openxmlformats.org/officeDocument/2006/relationships/tags" Target="../tags/tag4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42.xml"/></Relationships>
</file>

<file path=ppt/slides/_rels/slide14.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8" Type="http://schemas.openxmlformats.org/officeDocument/2006/relationships/slideLayout" Target="../slideLayouts/slideLayout19.xml"/><Relationship Id="rId27" Type="http://schemas.openxmlformats.org/officeDocument/2006/relationships/tags" Target="../tags/tag69.xml"/><Relationship Id="rId26" Type="http://schemas.openxmlformats.org/officeDocument/2006/relationships/tags" Target="../tags/tag68.xml"/><Relationship Id="rId25" Type="http://schemas.openxmlformats.org/officeDocument/2006/relationships/tags" Target="../tags/tag67.xml"/><Relationship Id="rId24" Type="http://schemas.openxmlformats.org/officeDocument/2006/relationships/tags" Target="../tags/tag66.xml"/><Relationship Id="rId23" Type="http://schemas.openxmlformats.org/officeDocument/2006/relationships/tags" Target="../tags/tag65.xml"/><Relationship Id="rId22" Type="http://schemas.openxmlformats.org/officeDocument/2006/relationships/tags" Target="../tags/tag64.xml"/><Relationship Id="rId21" Type="http://schemas.openxmlformats.org/officeDocument/2006/relationships/tags" Target="../tags/tag63.xml"/><Relationship Id="rId20" Type="http://schemas.openxmlformats.org/officeDocument/2006/relationships/tags" Target="../tags/tag62.xml"/><Relationship Id="rId2" Type="http://schemas.openxmlformats.org/officeDocument/2006/relationships/tags" Target="../tags/tag44.xml"/><Relationship Id="rId19" Type="http://schemas.openxmlformats.org/officeDocument/2006/relationships/tags" Target="../tags/tag61.xml"/><Relationship Id="rId18" Type="http://schemas.openxmlformats.org/officeDocument/2006/relationships/tags" Target="../tags/tag60.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4" Type="http://schemas.openxmlformats.org/officeDocument/2006/relationships/slideLayout" Target="../slideLayouts/slideLayout19.xml"/><Relationship Id="rId23" Type="http://schemas.openxmlformats.org/officeDocument/2006/relationships/tags" Target="../tags/tag92.xml"/><Relationship Id="rId22" Type="http://schemas.openxmlformats.org/officeDocument/2006/relationships/tags" Target="../tags/tag91.xml"/><Relationship Id="rId21" Type="http://schemas.openxmlformats.org/officeDocument/2006/relationships/tags" Target="../tags/tag90.xml"/><Relationship Id="rId20" Type="http://schemas.openxmlformats.org/officeDocument/2006/relationships/tags" Target="../tags/tag89.xml"/><Relationship Id="rId2" Type="http://schemas.openxmlformats.org/officeDocument/2006/relationships/tags" Target="../tags/tag71.xml"/><Relationship Id="rId19" Type="http://schemas.openxmlformats.org/officeDocument/2006/relationships/tags" Target="../tags/tag88.xml"/><Relationship Id="rId18" Type="http://schemas.openxmlformats.org/officeDocument/2006/relationships/tags" Target="../tags/tag87.xml"/><Relationship Id="rId17" Type="http://schemas.openxmlformats.org/officeDocument/2006/relationships/tags" Target="../tags/tag86.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7" Type="http://schemas.openxmlformats.org/officeDocument/2006/relationships/slideLayout" Target="../slideLayouts/slideLayout1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tags" Target="../tags/tag110.xml"/><Relationship Id="rId2" Type="http://schemas.openxmlformats.org/officeDocument/2006/relationships/image" Target="../media/image5.png"/><Relationship Id="rId1" Type="http://schemas.openxmlformats.org/officeDocument/2006/relationships/tags" Target="../tags/tag10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9" Type="http://schemas.openxmlformats.org/officeDocument/2006/relationships/tags" Target="../tags/tag119.xml"/><Relationship Id="rId8" Type="http://schemas.openxmlformats.org/officeDocument/2006/relationships/tags" Target="../tags/tag118.xml"/><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6" Type="http://schemas.openxmlformats.org/officeDocument/2006/relationships/slideLayout" Target="../slideLayouts/slideLayout19.xml"/><Relationship Id="rId15" Type="http://schemas.openxmlformats.org/officeDocument/2006/relationships/tags" Target="../tags/tag125.xml"/><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tags" Target="../tags/tag120.xml"/><Relationship Id="rId1" Type="http://schemas.openxmlformats.org/officeDocument/2006/relationships/tags" Target="../tags/tag1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26.xml"/></Relationships>
</file>

<file path=ppt/slides/_rels/slide23.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3" Type="http://schemas.openxmlformats.org/officeDocument/2006/relationships/slideLayout" Target="../slideLayouts/slideLayout19.xml"/><Relationship Id="rId12" Type="http://schemas.openxmlformats.org/officeDocument/2006/relationships/tags" Target="../tags/tag138.xml"/><Relationship Id="rId11" Type="http://schemas.openxmlformats.org/officeDocument/2006/relationships/tags" Target="../tags/tag137.xml"/><Relationship Id="rId10" Type="http://schemas.openxmlformats.org/officeDocument/2006/relationships/tags" Target="../tags/tag136.xml"/><Relationship Id="rId1" Type="http://schemas.openxmlformats.org/officeDocument/2006/relationships/tags" Target="../tags/tag127.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6.png"/><Relationship Id="rId2" Type="http://schemas.openxmlformats.org/officeDocument/2006/relationships/tags" Target="../tags/tag140.xml"/><Relationship Id="rId1" Type="http://schemas.openxmlformats.org/officeDocument/2006/relationships/tags" Target="../tags/tag139.xml"/></Relationships>
</file>

<file path=ppt/slides/_rels/slide25.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6" Type="http://schemas.openxmlformats.org/officeDocument/2006/relationships/slideLayout" Target="../slideLayouts/slideLayout19.xml"/><Relationship Id="rId15" Type="http://schemas.openxmlformats.org/officeDocument/2006/relationships/tags" Target="../tags/tag155.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tags" Target="../tags/tag14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5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7.png"/><Relationship Id="rId1" Type="http://schemas.openxmlformats.org/officeDocument/2006/relationships/tags" Target="../tags/tag15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59.xml"/><Relationship Id="rId1" Type="http://schemas.openxmlformats.org/officeDocument/2006/relationships/tags" Target="../tags/tag158.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8.png"/><Relationship Id="rId2" Type="http://schemas.openxmlformats.org/officeDocument/2006/relationships/tags" Target="../tags/tag161.xml"/><Relationship Id="rId1" Type="http://schemas.openxmlformats.org/officeDocument/2006/relationships/tags" Target="../tags/tag16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1.jpeg"/><Relationship Id="rId1" Type="http://schemas.openxmlformats.org/officeDocument/2006/relationships/tags" Target="../tags/tag16.xml"/></Relationships>
</file>

<file path=ppt/slides/_rels/slide30.xml.rels><?xml version="1.0" encoding="UTF-8" standalone="yes"?>
<Relationships xmlns="http://schemas.openxmlformats.org/package/2006/relationships"><Relationship Id="rId9" Type="http://schemas.openxmlformats.org/officeDocument/2006/relationships/image" Target="../media/image10.jpeg"/><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image" Target="../media/image9.jpeg"/><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8" Type="http://schemas.openxmlformats.org/officeDocument/2006/relationships/slideLayout" Target="../slideLayouts/slideLayout19.xml"/><Relationship Id="rId17" Type="http://schemas.openxmlformats.org/officeDocument/2006/relationships/tags" Target="../tags/tag175.xml"/><Relationship Id="rId16" Type="http://schemas.openxmlformats.org/officeDocument/2006/relationships/tags" Target="../tags/tag174.xml"/><Relationship Id="rId15" Type="http://schemas.openxmlformats.org/officeDocument/2006/relationships/tags" Target="../tags/tag173.xml"/><Relationship Id="rId14" Type="http://schemas.openxmlformats.org/officeDocument/2006/relationships/image" Target="../media/image11.jpeg"/><Relationship Id="rId13" Type="http://schemas.openxmlformats.org/officeDocument/2006/relationships/tags" Target="../tags/tag17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2.xml"/></Relationships>
</file>

<file path=ppt/slides/_rels/slide31.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slideLayout" Target="../slideLayouts/slideLayout19.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tags" Target="../tags/tag176.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190.xml"/></Relationships>
</file>

<file path=ppt/slides/_rels/slide33.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 Type="http://schemas.openxmlformats.org/officeDocument/2006/relationships/tags" Target="../tags/tag193.xml"/><Relationship Id="rId2" Type="http://schemas.openxmlformats.org/officeDocument/2006/relationships/tags" Target="../tags/tag192.xml"/><Relationship Id="rId18" Type="http://schemas.openxmlformats.org/officeDocument/2006/relationships/slideLayout" Target="../slideLayouts/slideLayout19.xml"/><Relationship Id="rId17" Type="http://schemas.openxmlformats.org/officeDocument/2006/relationships/tags" Target="../tags/tag207.xml"/><Relationship Id="rId16" Type="http://schemas.openxmlformats.org/officeDocument/2006/relationships/tags" Target="../tags/tag206.xml"/><Relationship Id="rId15" Type="http://schemas.openxmlformats.org/officeDocument/2006/relationships/tags" Target="../tags/tag205.xml"/><Relationship Id="rId14" Type="http://schemas.openxmlformats.org/officeDocument/2006/relationships/tags" Target="../tags/tag204.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tags" Target="../tags/tag201.xml"/><Relationship Id="rId10" Type="http://schemas.openxmlformats.org/officeDocument/2006/relationships/tags" Target="../tags/tag200.xml"/><Relationship Id="rId1" Type="http://schemas.openxmlformats.org/officeDocument/2006/relationships/tags" Target="../tags/tag191.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12.png"/><Relationship Id="rId2" Type="http://schemas.openxmlformats.org/officeDocument/2006/relationships/tags" Target="../tags/tag209.xml"/><Relationship Id="rId1" Type="http://schemas.openxmlformats.org/officeDocument/2006/relationships/tags" Target="../tags/tag208.xml"/></Relationships>
</file>

<file path=ppt/slides/_rels/slide35.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2" Type="http://schemas.openxmlformats.org/officeDocument/2006/relationships/slideLayout" Target="../slideLayouts/slideLayout19.xml"/><Relationship Id="rId21" Type="http://schemas.openxmlformats.org/officeDocument/2006/relationships/tags" Target="../tags/tag230.xml"/><Relationship Id="rId20" Type="http://schemas.openxmlformats.org/officeDocument/2006/relationships/tags" Target="../tags/tag229.xml"/><Relationship Id="rId2" Type="http://schemas.openxmlformats.org/officeDocument/2006/relationships/tags" Target="../tags/tag211.xml"/><Relationship Id="rId19" Type="http://schemas.openxmlformats.org/officeDocument/2006/relationships/tags" Target="../tags/tag228.xml"/><Relationship Id="rId18" Type="http://schemas.openxmlformats.org/officeDocument/2006/relationships/tags" Target="../tags/tag227.xml"/><Relationship Id="rId17" Type="http://schemas.openxmlformats.org/officeDocument/2006/relationships/tags" Target="../tags/tag226.xml"/><Relationship Id="rId16" Type="http://schemas.openxmlformats.org/officeDocument/2006/relationships/tags" Target="../tags/tag225.xml"/><Relationship Id="rId15" Type="http://schemas.openxmlformats.org/officeDocument/2006/relationships/tags" Target="../tags/tag224.xml"/><Relationship Id="rId14" Type="http://schemas.openxmlformats.org/officeDocument/2006/relationships/tags" Target="../tags/tag223.xml"/><Relationship Id="rId13" Type="http://schemas.openxmlformats.org/officeDocument/2006/relationships/tags" Target="../tags/tag222.xml"/><Relationship Id="rId12" Type="http://schemas.openxmlformats.org/officeDocument/2006/relationships/tags" Target="../tags/tag221.xml"/><Relationship Id="rId11" Type="http://schemas.openxmlformats.org/officeDocument/2006/relationships/tags" Target="../tags/tag220.xml"/><Relationship Id="rId10" Type="http://schemas.openxmlformats.org/officeDocument/2006/relationships/tags" Target="../tags/tag219.xml"/><Relationship Id="rId1" Type="http://schemas.openxmlformats.org/officeDocument/2006/relationships/tags" Target="../tags/tag210.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13.png"/><Relationship Id="rId2" Type="http://schemas.openxmlformats.org/officeDocument/2006/relationships/tags" Target="../tags/tag232.xml"/><Relationship Id="rId1" Type="http://schemas.openxmlformats.org/officeDocument/2006/relationships/tags" Target="../tags/tag231.xml"/></Relationships>
</file>

<file path=ppt/slides/_rels/slide37.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8" Type="http://schemas.openxmlformats.org/officeDocument/2006/relationships/slideLayout" Target="../slideLayouts/slideLayout19.xml"/><Relationship Id="rId17" Type="http://schemas.openxmlformats.org/officeDocument/2006/relationships/tags" Target="../tags/tag249.xml"/><Relationship Id="rId16" Type="http://schemas.openxmlformats.org/officeDocument/2006/relationships/tags" Target="../tags/tag248.xml"/><Relationship Id="rId15" Type="http://schemas.openxmlformats.org/officeDocument/2006/relationships/tags" Target="../tags/tag247.xml"/><Relationship Id="rId14" Type="http://schemas.openxmlformats.org/officeDocument/2006/relationships/tags" Target="../tags/tag246.xml"/><Relationship Id="rId13" Type="http://schemas.openxmlformats.org/officeDocument/2006/relationships/tags" Target="../tags/tag245.xml"/><Relationship Id="rId12" Type="http://schemas.openxmlformats.org/officeDocument/2006/relationships/tags" Target="../tags/tag244.xml"/><Relationship Id="rId11" Type="http://schemas.openxmlformats.org/officeDocument/2006/relationships/tags" Target="../tags/tag243.xml"/><Relationship Id="rId10" Type="http://schemas.openxmlformats.org/officeDocument/2006/relationships/tags" Target="../tags/tag242.xml"/><Relationship Id="rId1" Type="http://schemas.openxmlformats.org/officeDocument/2006/relationships/tags" Target="../tags/tag23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51.xml"/><Relationship Id="rId1" Type="http://schemas.openxmlformats.org/officeDocument/2006/relationships/tags" Target="../tags/tag250.xml"/></Relationships>
</file>

<file path=ppt/slides/_rels/slide39.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1" Type="http://schemas.openxmlformats.org/officeDocument/2006/relationships/slideLayout" Target="../slideLayouts/slideLayout19.xml"/><Relationship Id="rId20" Type="http://schemas.openxmlformats.org/officeDocument/2006/relationships/tags" Target="../tags/tag271.xml"/><Relationship Id="rId2" Type="http://schemas.openxmlformats.org/officeDocument/2006/relationships/tags" Target="../tags/tag253.xml"/><Relationship Id="rId19" Type="http://schemas.openxmlformats.org/officeDocument/2006/relationships/tags" Target="../tags/tag270.xml"/><Relationship Id="rId18" Type="http://schemas.openxmlformats.org/officeDocument/2006/relationships/tags" Target="../tags/tag269.xml"/><Relationship Id="rId17" Type="http://schemas.openxmlformats.org/officeDocument/2006/relationships/tags" Target="../tags/tag268.xml"/><Relationship Id="rId16" Type="http://schemas.openxmlformats.org/officeDocument/2006/relationships/tags" Target="../tags/tag267.xml"/><Relationship Id="rId15" Type="http://schemas.openxmlformats.org/officeDocument/2006/relationships/tags" Target="../tags/tag266.xml"/><Relationship Id="rId14" Type="http://schemas.openxmlformats.org/officeDocument/2006/relationships/tags" Target="../tags/tag265.xml"/><Relationship Id="rId13" Type="http://schemas.openxmlformats.org/officeDocument/2006/relationships/tags" Target="../tags/tag264.xml"/><Relationship Id="rId12" Type="http://schemas.openxmlformats.org/officeDocument/2006/relationships/tags" Target="../tags/tag263.xml"/><Relationship Id="rId11" Type="http://schemas.openxmlformats.org/officeDocument/2006/relationships/tags" Target="../tags/tag262.xml"/><Relationship Id="rId10" Type="http://schemas.openxmlformats.org/officeDocument/2006/relationships/tags" Target="../tags/tag261.xml"/><Relationship Id="rId1" Type="http://schemas.openxmlformats.org/officeDocument/2006/relationships/tags" Target="../tags/tag25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6" Type="http://schemas.openxmlformats.org/officeDocument/2006/relationships/slideLayout" Target="../slideLayouts/slideLayout19.xml"/><Relationship Id="rId15" Type="http://schemas.openxmlformats.org/officeDocument/2006/relationships/tags" Target="../tags/tag286.xml"/><Relationship Id="rId14" Type="http://schemas.openxmlformats.org/officeDocument/2006/relationships/tags" Target="../tags/tag285.xml"/><Relationship Id="rId13" Type="http://schemas.openxmlformats.org/officeDocument/2006/relationships/tags" Target="../tags/tag284.xml"/><Relationship Id="rId12" Type="http://schemas.openxmlformats.org/officeDocument/2006/relationships/tags" Target="../tags/tag283.xml"/><Relationship Id="rId11" Type="http://schemas.openxmlformats.org/officeDocument/2006/relationships/tags" Target="../tags/tag282.xml"/><Relationship Id="rId10" Type="http://schemas.openxmlformats.org/officeDocument/2006/relationships/tags" Target="../tags/tag281.xml"/><Relationship Id="rId1" Type="http://schemas.openxmlformats.org/officeDocument/2006/relationships/tags" Target="../tags/tag27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88.xml"/><Relationship Id="rId1" Type="http://schemas.openxmlformats.org/officeDocument/2006/relationships/tags" Target="../tags/tag287.xml"/></Relationships>
</file>

<file path=ppt/slides/_rels/slide43.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3" Type="http://schemas.openxmlformats.org/officeDocument/2006/relationships/slideLayout" Target="../slideLayouts/slideLayout19.xml"/><Relationship Id="rId22" Type="http://schemas.openxmlformats.org/officeDocument/2006/relationships/tags" Target="../tags/tag310.xml"/><Relationship Id="rId21" Type="http://schemas.openxmlformats.org/officeDocument/2006/relationships/tags" Target="../tags/tag309.xml"/><Relationship Id="rId20" Type="http://schemas.openxmlformats.org/officeDocument/2006/relationships/tags" Target="../tags/tag308.xml"/><Relationship Id="rId2" Type="http://schemas.openxmlformats.org/officeDocument/2006/relationships/tags" Target="../tags/tag290.xml"/><Relationship Id="rId19" Type="http://schemas.openxmlformats.org/officeDocument/2006/relationships/tags" Target="../tags/tag307.xml"/><Relationship Id="rId18" Type="http://schemas.openxmlformats.org/officeDocument/2006/relationships/tags" Target="../tags/tag306.xml"/><Relationship Id="rId17" Type="http://schemas.openxmlformats.org/officeDocument/2006/relationships/tags" Target="../tags/tag305.xml"/><Relationship Id="rId16" Type="http://schemas.openxmlformats.org/officeDocument/2006/relationships/tags" Target="../tags/tag304.xml"/><Relationship Id="rId15" Type="http://schemas.openxmlformats.org/officeDocument/2006/relationships/tags" Target="../tags/tag303.xml"/><Relationship Id="rId14" Type="http://schemas.openxmlformats.org/officeDocument/2006/relationships/tags" Target="../tags/tag302.xml"/><Relationship Id="rId13" Type="http://schemas.openxmlformats.org/officeDocument/2006/relationships/tags" Target="../tags/tag301.xml"/><Relationship Id="rId12" Type="http://schemas.openxmlformats.org/officeDocument/2006/relationships/tags" Target="../tags/tag300.xml"/><Relationship Id="rId11" Type="http://schemas.openxmlformats.org/officeDocument/2006/relationships/tags" Target="../tags/tag299.xml"/><Relationship Id="rId10" Type="http://schemas.openxmlformats.org/officeDocument/2006/relationships/tags" Target="../tags/tag298.xml"/><Relationship Id="rId1" Type="http://schemas.openxmlformats.org/officeDocument/2006/relationships/tags" Target="../tags/tag289.xml"/></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image" Target="../media/image14.jpeg"/><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s>
</file>

<file path=ppt/slides/_rels/slide45.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4" Type="http://schemas.openxmlformats.org/officeDocument/2006/relationships/slideLayout" Target="../slideLayouts/slideLayout19.xml"/><Relationship Id="rId23" Type="http://schemas.openxmlformats.org/officeDocument/2006/relationships/tags" Target="../tags/tag336.xml"/><Relationship Id="rId22" Type="http://schemas.openxmlformats.org/officeDocument/2006/relationships/tags" Target="../tags/tag335.xml"/><Relationship Id="rId21" Type="http://schemas.openxmlformats.org/officeDocument/2006/relationships/tags" Target="../tags/tag334.xml"/><Relationship Id="rId20" Type="http://schemas.openxmlformats.org/officeDocument/2006/relationships/tags" Target="../tags/tag333.xml"/><Relationship Id="rId2" Type="http://schemas.openxmlformats.org/officeDocument/2006/relationships/tags" Target="../tags/tag315.xml"/><Relationship Id="rId19" Type="http://schemas.openxmlformats.org/officeDocument/2006/relationships/tags" Target="../tags/tag332.xml"/><Relationship Id="rId18" Type="http://schemas.openxmlformats.org/officeDocument/2006/relationships/tags" Target="../tags/tag331.xml"/><Relationship Id="rId17" Type="http://schemas.openxmlformats.org/officeDocument/2006/relationships/tags" Target="../tags/tag330.xml"/><Relationship Id="rId16" Type="http://schemas.openxmlformats.org/officeDocument/2006/relationships/tags" Target="../tags/tag329.xml"/><Relationship Id="rId15" Type="http://schemas.openxmlformats.org/officeDocument/2006/relationships/tags" Target="../tags/tag328.xml"/><Relationship Id="rId14" Type="http://schemas.openxmlformats.org/officeDocument/2006/relationships/tags" Target="../tags/tag327.xml"/><Relationship Id="rId13" Type="http://schemas.openxmlformats.org/officeDocument/2006/relationships/tags" Target="../tags/tag326.xml"/><Relationship Id="rId12" Type="http://schemas.openxmlformats.org/officeDocument/2006/relationships/tags" Target="../tags/tag325.xml"/><Relationship Id="rId11" Type="http://schemas.openxmlformats.org/officeDocument/2006/relationships/tags" Target="../tags/tag324.xml"/><Relationship Id="rId10" Type="http://schemas.openxmlformats.org/officeDocument/2006/relationships/tags" Target="../tags/tag323.xml"/><Relationship Id="rId1" Type="http://schemas.openxmlformats.org/officeDocument/2006/relationships/tags" Target="../tags/tag314.xml"/></Relationships>
</file>

<file path=ppt/slides/_rels/slide46.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tags" Target="../tags/tag340.xml"/><Relationship Id="rId4" Type="http://schemas.openxmlformats.org/officeDocument/2006/relationships/image" Target="../media/image15.png"/><Relationship Id="rId3" Type="http://schemas.openxmlformats.org/officeDocument/2006/relationships/tags" Target="../tags/tag339.xml"/><Relationship Id="rId2" Type="http://schemas.openxmlformats.org/officeDocument/2006/relationships/tags" Target="../tags/tag338.xml"/><Relationship Id="rId1" Type="http://schemas.openxmlformats.org/officeDocument/2006/relationships/tags" Target="../tags/tag337.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42.xml"/><Relationship Id="rId1" Type="http://schemas.openxmlformats.org/officeDocument/2006/relationships/tags" Target="../tags/tag341.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44.xml"/><Relationship Id="rId1" Type="http://schemas.openxmlformats.org/officeDocument/2006/relationships/tags" Target="../tags/tag343.xml"/></Relationships>
</file>

<file path=ppt/slides/_rels/slide49.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1" Type="http://schemas.openxmlformats.org/officeDocument/2006/relationships/slideLayout" Target="../slideLayouts/slideLayout19.xml"/><Relationship Id="rId20" Type="http://schemas.openxmlformats.org/officeDocument/2006/relationships/tags" Target="../tags/tag364.xml"/><Relationship Id="rId2" Type="http://schemas.openxmlformats.org/officeDocument/2006/relationships/tags" Target="../tags/tag346.xml"/><Relationship Id="rId19" Type="http://schemas.openxmlformats.org/officeDocument/2006/relationships/tags" Target="../tags/tag363.xml"/><Relationship Id="rId18" Type="http://schemas.openxmlformats.org/officeDocument/2006/relationships/tags" Target="../tags/tag362.xml"/><Relationship Id="rId17" Type="http://schemas.openxmlformats.org/officeDocument/2006/relationships/tags" Target="../tags/tag361.xml"/><Relationship Id="rId16" Type="http://schemas.openxmlformats.org/officeDocument/2006/relationships/tags" Target="../tags/tag360.xml"/><Relationship Id="rId15" Type="http://schemas.openxmlformats.org/officeDocument/2006/relationships/tags" Target="../tags/tag359.xml"/><Relationship Id="rId14" Type="http://schemas.openxmlformats.org/officeDocument/2006/relationships/tags" Target="../tags/tag358.xml"/><Relationship Id="rId13" Type="http://schemas.openxmlformats.org/officeDocument/2006/relationships/tags" Target="../tags/tag357.xml"/><Relationship Id="rId12" Type="http://schemas.openxmlformats.org/officeDocument/2006/relationships/tags" Target="../tags/tag356.xml"/><Relationship Id="rId11" Type="http://schemas.openxmlformats.org/officeDocument/2006/relationships/tags" Target="../tags/tag355.xml"/><Relationship Id="rId10" Type="http://schemas.openxmlformats.org/officeDocument/2006/relationships/tags" Target="../tags/tag354.xml"/><Relationship Id="rId1" Type="http://schemas.openxmlformats.org/officeDocument/2006/relationships/tags" Target="../tags/tag34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2.png"/><Relationship Id="rId1" Type="http://schemas.openxmlformats.org/officeDocument/2006/relationships/tags" Target="../tags/tag17.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366.xml"/><Relationship Id="rId1" Type="http://schemas.openxmlformats.org/officeDocument/2006/relationships/tags" Target="../tags/tag365.xml"/></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17.jpeg"/><Relationship Id="rId2" Type="http://schemas.openxmlformats.org/officeDocument/2006/relationships/tags" Target="../tags/tag368.xml"/><Relationship Id="rId1" Type="http://schemas.openxmlformats.org/officeDocument/2006/relationships/tags" Target="../tags/tag367.xml"/></Relationships>
</file>

<file path=ppt/slides/_rels/slide52.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6" Type="http://schemas.openxmlformats.org/officeDocument/2006/relationships/slideLayout" Target="../slideLayouts/slideLayout19.xml"/><Relationship Id="rId15" Type="http://schemas.openxmlformats.org/officeDocument/2006/relationships/tags" Target="../tags/tag383.xml"/><Relationship Id="rId14" Type="http://schemas.openxmlformats.org/officeDocument/2006/relationships/tags" Target="../tags/tag382.xml"/><Relationship Id="rId13" Type="http://schemas.openxmlformats.org/officeDocument/2006/relationships/tags" Target="../tags/tag381.xml"/><Relationship Id="rId12" Type="http://schemas.openxmlformats.org/officeDocument/2006/relationships/tags" Target="../tags/tag380.xml"/><Relationship Id="rId11" Type="http://schemas.openxmlformats.org/officeDocument/2006/relationships/tags" Target="../tags/tag379.xml"/><Relationship Id="rId10" Type="http://schemas.openxmlformats.org/officeDocument/2006/relationships/tags" Target="../tags/tag378.xml"/><Relationship Id="rId1" Type="http://schemas.openxmlformats.org/officeDocument/2006/relationships/tags" Target="../tags/tag369.xml"/></Relationships>
</file>

<file path=ppt/slides/_rels/slide53.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2" Type="http://schemas.openxmlformats.org/officeDocument/2006/relationships/slideLayout" Target="../slideLayouts/slideLayout19.xml"/><Relationship Id="rId21" Type="http://schemas.openxmlformats.org/officeDocument/2006/relationships/tags" Target="../tags/tag404.xml"/><Relationship Id="rId20" Type="http://schemas.openxmlformats.org/officeDocument/2006/relationships/tags" Target="../tags/tag403.xml"/><Relationship Id="rId2" Type="http://schemas.openxmlformats.org/officeDocument/2006/relationships/tags" Target="../tags/tag385.xml"/><Relationship Id="rId19" Type="http://schemas.openxmlformats.org/officeDocument/2006/relationships/tags" Target="../tags/tag402.xml"/><Relationship Id="rId18" Type="http://schemas.openxmlformats.org/officeDocument/2006/relationships/tags" Target="../tags/tag401.xml"/><Relationship Id="rId17" Type="http://schemas.openxmlformats.org/officeDocument/2006/relationships/tags" Target="../tags/tag400.xml"/><Relationship Id="rId16" Type="http://schemas.openxmlformats.org/officeDocument/2006/relationships/tags" Target="../tags/tag399.xml"/><Relationship Id="rId15" Type="http://schemas.openxmlformats.org/officeDocument/2006/relationships/tags" Target="../tags/tag398.xml"/><Relationship Id="rId14" Type="http://schemas.openxmlformats.org/officeDocument/2006/relationships/tags" Target="../tags/tag397.xml"/><Relationship Id="rId13" Type="http://schemas.openxmlformats.org/officeDocument/2006/relationships/tags" Target="../tags/tag396.xml"/><Relationship Id="rId12" Type="http://schemas.openxmlformats.org/officeDocument/2006/relationships/tags" Target="../tags/tag395.xml"/><Relationship Id="rId11" Type="http://schemas.openxmlformats.org/officeDocument/2006/relationships/tags" Target="../tags/tag394.xml"/><Relationship Id="rId10" Type="http://schemas.openxmlformats.org/officeDocument/2006/relationships/tags" Target="../tags/tag393.xml"/><Relationship Id="rId1" Type="http://schemas.openxmlformats.org/officeDocument/2006/relationships/tags" Target="../tags/tag38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tags" Target="../tags/tag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1" Type="http://schemas.openxmlformats.org/officeDocument/2006/relationships/slideLayout" Target="../slideLayouts/slideLayout19.xml"/><Relationship Id="rId20" Type="http://schemas.openxmlformats.org/officeDocument/2006/relationships/tags" Target="../tags/tag38.xml"/><Relationship Id="rId2" Type="http://schemas.openxmlformats.org/officeDocument/2006/relationships/tags" Target="../tags/tag20.xml"/><Relationship Id="rId19" Type="http://schemas.openxmlformats.org/officeDocument/2006/relationships/tags" Target="../tags/tag37.xml"/><Relationship Id="rId18" Type="http://schemas.openxmlformats.org/officeDocument/2006/relationships/tags" Target="../tags/tag36.xml"/><Relationship Id="rId17" Type="http://schemas.openxmlformats.org/officeDocument/2006/relationships/tags" Target="../tags/tag35.xml"/><Relationship Id="rId16" Type="http://schemas.openxmlformats.org/officeDocument/2006/relationships/tags" Target="../tags/tag34.xml"/><Relationship Id="rId15" Type="http://schemas.openxmlformats.org/officeDocument/2006/relationships/tags" Target="../tags/tag33.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3394075" y="0"/>
            <a:ext cx="5745163" cy="6872288"/>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53975" y="-14287"/>
            <a:ext cx="3452813" cy="6872288"/>
          </a:xfrm>
          <a:prstGeom prst="rect">
            <a:avLst/>
          </a:prstGeom>
          <a:solidFill>
            <a:srgbClr val="C00000">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100" name="文本框 2"/>
          <p:cNvSpPr txBox="1"/>
          <p:nvPr/>
        </p:nvSpPr>
        <p:spPr>
          <a:xfrm>
            <a:off x="0" y="2549525"/>
            <a:ext cx="3398838" cy="1198880"/>
          </a:xfrm>
          <a:prstGeom prst="rect">
            <a:avLst/>
          </a:prstGeom>
          <a:noFill/>
          <a:ln w="9525">
            <a:noFill/>
          </a:ln>
        </p:spPr>
        <p:txBody>
          <a:bodyPr>
            <a:spAutoFit/>
          </a:bodyPr>
          <a:p>
            <a:pPr algn="ctr" eaLnBrk="1" hangingPunct="1">
              <a:lnSpc>
                <a:spcPct val="150000"/>
              </a:lnSpc>
            </a:pPr>
            <a:r>
              <a:rPr lang="zh-CN" altLang="en-US" sz="4800" dirty="0">
                <a:solidFill>
                  <a:schemeClr val="bg1"/>
                </a:solidFill>
                <a:latin typeface="微软雅黑" panose="020B0503020204020204" pitchFamily="34" charset="-122"/>
                <a:ea typeface="微软雅黑" panose="020B0503020204020204" pitchFamily="34" charset="-122"/>
              </a:rPr>
              <a:t>项目一</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3" name="文本框 4"/>
          <p:cNvSpPr txBox="1"/>
          <p:nvPr/>
        </p:nvSpPr>
        <p:spPr>
          <a:xfrm>
            <a:off x="4283710" y="2204720"/>
            <a:ext cx="3795395" cy="2066290"/>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7700"/>
              </a:lnSpc>
              <a:spcBef>
                <a:spcPct val="0"/>
              </a:spcBef>
              <a:spcAft>
                <a:spcPct val="0"/>
              </a:spcAft>
              <a:buClrTx/>
              <a:buSzTx/>
              <a:buFontTx/>
              <a:buNone/>
              <a:defRPr/>
            </a:pPr>
            <a:r>
              <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认识数字化供应链运营</a:t>
            </a:r>
            <a:endParaRPr kumimoji="1" lang="zh-CN" altLang="zh-CN" sz="54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27405" y="188595"/>
            <a:ext cx="5080000" cy="521970"/>
          </a:xfrm>
          <a:prstGeom prst="rect">
            <a:avLst/>
          </a:prstGeom>
          <a:noFill/>
          <a:ln w="9525">
            <a:noFill/>
          </a:ln>
        </p:spPr>
        <p:txBody>
          <a:bodyPr>
            <a:spAutoFit/>
          </a:bodyPr>
          <a:p>
            <a:pPr eaLnBrk="1" hangingPunct="1">
              <a:buClrTx/>
              <a:buSzTx/>
              <a:buFontTx/>
            </a:pPr>
            <a:r>
              <a:rPr lang="zh-CN" altLang="zh-CN" sz="2800" dirty="0">
                <a:ea typeface="微软雅黑" panose="020B0503020204020204" pitchFamily="34" charset="-122"/>
              </a:rPr>
              <a:t>运营的基本理论</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99478" y="12271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看板</a:t>
            </a:r>
            <a:r>
              <a:rPr lang="zh-CN" altLang="en-US" sz="2400" dirty="0">
                <a:latin typeface="微软雅黑" panose="020B0503020204020204" pitchFamily="34" charset="-122"/>
                <a:ea typeface="微软雅黑" panose="020B0503020204020204" pitchFamily="34" charset="-122"/>
              </a:rPr>
              <a:t>系统</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331595" y="2132965"/>
            <a:ext cx="6941185" cy="3322955"/>
          </a:xfrm>
          <a:prstGeom prst="rect">
            <a:avLst/>
          </a:prstGeom>
          <a:noFill/>
          <a:ln w="9525">
            <a:noFill/>
          </a:ln>
        </p:spPr>
        <p:txBody>
          <a:bodyPr wrap="square">
            <a:spAutoFit/>
          </a:bodyPr>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1953年，日本丰田公司创造了一种多品种、小批量混合生产条件下的高效生产方式，即准时生产（JIT）。</a:t>
            </a:r>
            <a:endParaRPr lang="zh-CN"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生产看板管理是为了实现准时生产而采用的控制现场生产流程的工具。</a:t>
            </a:r>
            <a:endParaRPr lang="zh-CN"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看板系统是JIT生产中的核心控制技术。该系统通过看板方式组织生产和物流管理，只有在下道工序需要零件时才进行生产。</a:t>
            </a:r>
            <a:endParaRPr lang="zh-CN" altLang="zh-CN" sz="2000" dirty="0">
              <a:ea typeface="宋体" panose="02010600030101010101" pitchFamily="2" charset="-122"/>
            </a:endParaRPr>
          </a:p>
        </p:txBody>
      </p:sp>
    </p:spTree>
  </p:cSld>
  <p:clrMapOvr>
    <a:masterClrMapping/>
  </p:clrMapOvr>
  <p:timing>
    <p:tnLst>
      <p:par>
        <p:cTn id="1" dur="indefinite" restart="never" nodeType="tmRoot"/>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1988503"/>
            <a:ext cx="4033838" cy="34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初识</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供应链管理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供应链管理概述</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供应链运营的基本</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环节</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供应链运营的技术</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要素</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供应链运营的发展</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前沿</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二</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2672080"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供应链管理</a:t>
            </a:r>
            <a:r>
              <a:rPr lang="zh-CN" sz="2800" dirty="0">
                <a:latin typeface="Verdana" panose="020B0604030504040204" pitchFamily="34" charset="0"/>
                <a:ea typeface="微软雅黑" panose="020B0503020204020204" pitchFamily="34" charset="-122"/>
              </a:rPr>
              <a:t>概述</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11153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供应链的</a:t>
            </a:r>
            <a:r>
              <a:rPr lang="zh-CN" altLang="en-US" sz="2400" dirty="0">
                <a:latin typeface="微软雅黑" panose="020B0503020204020204" pitchFamily="34" charset="-122"/>
                <a:ea typeface="微软雅黑" panose="020B0503020204020204" pitchFamily="34" charset="-122"/>
              </a:rPr>
              <a:t>概念</a:t>
            </a:r>
            <a:endParaRPr lang="zh-CN" altLang="en-US" sz="2400" dirty="0">
              <a:latin typeface="微软雅黑" panose="020B0503020204020204" pitchFamily="34" charset="-122"/>
              <a:ea typeface="微软雅黑" panose="020B0503020204020204" pitchFamily="34" charset="-122"/>
            </a:endParaRPr>
          </a:p>
        </p:txBody>
      </p:sp>
      <p:sp>
        <p:nvSpPr>
          <p:cNvPr id="2" name="矩形 1"/>
          <p:cNvSpPr/>
          <p:nvPr/>
        </p:nvSpPr>
        <p:spPr>
          <a:xfrm>
            <a:off x="1190625" y="2074863"/>
            <a:ext cx="6842125" cy="1437640"/>
          </a:xfrm>
          <a:prstGeom prst="rect">
            <a:avLst/>
          </a:prstGeom>
          <a:noFill/>
          <a:ln w="9525">
            <a:noFill/>
          </a:ln>
        </p:spPr>
        <p:txBody>
          <a:bodyPr>
            <a:spAutoFit/>
          </a:bodyPr>
          <a:p>
            <a:pPr>
              <a:lnSpc>
                <a:spcPts val="3500"/>
              </a:lnSpc>
            </a:pPr>
            <a:r>
              <a:rPr lang="en-US" altLang="zh-CN" sz="1800" dirty="0">
                <a:solidFill>
                  <a:schemeClr val="tx1"/>
                </a:solidFill>
                <a:latin typeface="Verdana" panose="020B0604030504040204" pitchFamily="34" charset="0"/>
              </a:rPr>
              <a:t>    </a:t>
            </a:r>
            <a:r>
              <a:rPr lang="zh-CN" altLang="zh-CN" sz="1800" dirty="0">
                <a:solidFill>
                  <a:schemeClr val="tx1"/>
                </a:solidFill>
                <a:latin typeface="Verdana" panose="020B0604030504040204" pitchFamily="34" charset="0"/>
              </a:rPr>
              <a:t>供应链（Supply Chain），是指在生产和流通过程中，将产品或服务提供给终端客户的上游与下游企业所构成的网链结构。</a:t>
            </a:r>
            <a:endParaRPr lang="zh-CN" altLang="zh-CN" sz="1800" dirty="0">
              <a:solidFill>
                <a:schemeClr val="tx1"/>
              </a:solidFill>
              <a:latin typeface="Verdana" panose="020B0604030504040204" pitchFamily="34" charset="0"/>
            </a:endParaRPr>
          </a:p>
          <a:p>
            <a:pPr>
              <a:lnSpc>
                <a:spcPts val="3500"/>
              </a:lnSpc>
            </a:pPr>
            <a:endParaRPr lang="zh-CN" altLang="zh-CN" sz="1800" dirty="0">
              <a:solidFill>
                <a:schemeClr val="tx1"/>
              </a:solidFill>
              <a:latin typeface="Verdana" panose="020B0604030504040204" pitchFamily="34" charset="0"/>
            </a:endParaRPr>
          </a:p>
        </p:txBody>
      </p:sp>
      <p:pic>
        <p:nvPicPr>
          <p:cNvPr id="18" name="图片 24"/>
          <p:cNvPicPr>
            <a:picLocks noChangeAspect="1"/>
          </p:cNvPicPr>
          <p:nvPr>
            <p:custDataLst>
              <p:tags r:id="rId1"/>
            </p:custDataLst>
          </p:nvPr>
        </p:nvPicPr>
        <p:blipFill>
          <a:blip r:embed="rId2"/>
          <a:stretch>
            <a:fillRect/>
          </a:stretch>
        </p:blipFill>
        <p:spPr>
          <a:xfrm>
            <a:off x="1619885" y="3284855"/>
            <a:ext cx="5921375" cy="2955925"/>
          </a:xfrm>
          <a:prstGeom prst="rect">
            <a:avLst/>
          </a:prstGeom>
          <a:noFill/>
          <a:ln>
            <a:noFill/>
          </a:ln>
        </p:spPr>
      </p:pic>
    </p:spTree>
  </p:cSld>
  <p:clrMapOvr>
    <a:masterClrMapping/>
  </p:clrMapOvr>
  <p:timing>
    <p:tnLst>
      <p:par>
        <p:cTn id="1" dur="indefinite" restart="never" nodeType="tmRoot"/>
      </p:par>
    </p:tnLst>
    <p:bldLst>
      <p:bldP spid="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Box 53"/>
          <p:cNvSpPr txBox="1"/>
          <p:nvPr/>
        </p:nvSpPr>
        <p:spPr>
          <a:xfrm>
            <a:off x="755333" y="260350"/>
            <a:ext cx="26720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供应链管理概述</a:t>
            </a:r>
            <a:endParaRPr lang="zh-CN" sz="2800" dirty="0">
              <a:latin typeface="Verdana" panose="020B0604030504040204" pitchFamily="34" charset="0"/>
              <a:ea typeface="微软雅黑" panose="020B0503020204020204" pitchFamily="34" charset="-122"/>
            </a:endParaRPr>
          </a:p>
        </p:txBody>
      </p:sp>
      <p:sp>
        <p:nvSpPr>
          <p:cNvPr id="10243"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 name="Rectangle 3"/>
          <p:cNvSpPr txBox="1"/>
          <p:nvPr/>
        </p:nvSpPr>
        <p:spPr>
          <a:xfrm>
            <a:off x="68357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供应链</a:t>
            </a:r>
            <a:r>
              <a:rPr lang="zh-CN" altLang="en-US" sz="2400" dirty="0">
                <a:latin typeface="微软雅黑" panose="020B0503020204020204" pitchFamily="34" charset="-122"/>
                <a:ea typeface="微软雅黑" panose="020B0503020204020204" pitchFamily="34" charset="-122"/>
              </a:rPr>
              <a:t>管理的</a:t>
            </a:r>
            <a:r>
              <a:rPr lang="zh-CN" altLang="en-US" sz="2400" dirty="0">
                <a:latin typeface="微软雅黑" panose="020B0503020204020204" pitchFamily="34" charset="-122"/>
                <a:ea typeface="微软雅黑" panose="020B0503020204020204" pitchFamily="34" charset="-122"/>
              </a:rPr>
              <a:t>概念</a:t>
            </a:r>
            <a:endParaRPr lang="zh-CN" altLang="en-US" sz="2400" dirty="0">
              <a:latin typeface="微软雅黑" panose="020B0503020204020204" pitchFamily="34" charset="-122"/>
              <a:ea typeface="微软雅黑" panose="020B0503020204020204" pitchFamily="34" charset="-122"/>
            </a:endParaRPr>
          </a:p>
        </p:txBody>
      </p:sp>
      <p:graphicFrame>
        <p:nvGraphicFramePr>
          <p:cNvPr id="3" name="表格 2"/>
          <p:cNvGraphicFramePr/>
          <p:nvPr>
            <p:custDataLst>
              <p:tags r:id="rId1"/>
            </p:custDataLst>
          </p:nvPr>
        </p:nvGraphicFramePr>
        <p:xfrm>
          <a:off x="252095" y="1988820"/>
          <a:ext cx="8561705" cy="4658360"/>
        </p:xfrm>
        <a:graphic>
          <a:graphicData uri="http://schemas.openxmlformats.org/drawingml/2006/table">
            <a:tbl>
              <a:tblPr>
                <a:tableStyleId>{5940675A-B579-460E-94D1-54222C63F5DA}</a:tableStyleId>
              </a:tblPr>
              <a:tblGrid>
                <a:gridCol w="1402715"/>
                <a:gridCol w="7158990"/>
              </a:tblGrid>
              <a:tr h="213360">
                <a:tc>
                  <a:txBody>
                    <a:bodyPr/>
                    <a:p>
                      <a:pPr indent="0" algn="ctr">
                        <a:buNone/>
                      </a:pPr>
                      <a:r>
                        <a:rPr lang="en-US" sz="1800" b="1"/>
                        <a:t>学者</a:t>
                      </a:r>
                      <a:endParaRPr lang="en-US" altLang="en-US" sz="1800" b="1"/>
                    </a:p>
                  </a:txBody>
                  <a:tcPr marL="68580" marR="68580" marT="0" marB="0" vert="horz" anchor="t" anchorCtr="0"/>
                </a:tc>
                <a:tc>
                  <a:txBody>
                    <a:bodyPr/>
                    <a:p>
                      <a:pPr indent="0" algn="ctr">
                        <a:buNone/>
                      </a:pPr>
                      <a:r>
                        <a:rPr lang="en-US" sz="1800" b="1"/>
                        <a:t>定义</a:t>
                      </a:r>
                      <a:endParaRPr lang="en-US" altLang="en-US" sz="1800" b="1"/>
                    </a:p>
                  </a:txBody>
                  <a:tcPr marL="68580" marR="68580" marT="0" marB="0" vert="horz" anchor="t" anchorCtr="0"/>
                </a:tc>
              </a:tr>
              <a:tr h="91440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Monczka、Trent和Handfiel（1998）</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SCM）要求将传统上分离的职能视为一个整体过程，并将其交由一位经理人员负责协调，而且还要求与横贯整个过程各个层次的供应商建立合作伙伴关系。SCM是这样一个概念：“它的主要目标是以系统的观点，对多项职能和多层供应商进行整合，并对外购、业务流程和物料控制进行管理。”</a:t>
                      </a:r>
                      <a:endParaRPr lang="en-US" altLang="en-US" sz="1400"/>
                    </a:p>
                  </a:txBody>
                  <a:tcPr marL="68580" marR="68580" marT="0" marB="0" vert="horz" anchor="t" anchorCtr="0"/>
                </a:tc>
              </a:tr>
              <a:tr h="48768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La Londe和Masters（1994）</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供应链战略包括“供应链上的两个或更多企业达成一项长期协定……信任和承诺发展成伙伴关系……需求和销售信息共享的物流活动的整合……提升对物流过程控制的潜力”。</a:t>
                      </a:r>
                      <a:endParaRPr lang="en-US" altLang="en-US" sz="1400"/>
                    </a:p>
                  </a:txBody>
                  <a:tcPr marL="68580" marR="68580" marT="0" marB="0" vert="horz" anchor="t" anchorCtr="0"/>
                </a:tc>
              </a:tr>
              <a:tr h="42672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Stevens（1989）</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供应链管理的目标是使来自供应商的物流与满足客户需求协同运作，以协调高客户服务水平和低库存、低成本之间的冲突。</a:t>
                      </a:r>
                      <a:endParaRPr lang="en-US" altLang="en-US" sz="1400"/>
                    </a:p>
                  </a:txBody>
                  <a:tcPr marL="68580" marR="68580" marT="0" marB="0" vert="horz" anchor="t" anchorCtr="0"/>
                </a:tc>
              </a:tr>
              <a:tr h="109728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Houlihan（1988）</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和传统物料制造控制的区别：①供应链被视为一个统一的过程，链上的各个环节不能分割成诸如制造、采购、分销、销售等职能部门；②供应链管理强调战略决策，“供应”是链上每一个职能的共同目标，并具有特别的战略意义，因为它影响整个供应链的成本；③供应链管理强调以不同的观点看待库存，将其看作新的平衡机制；④一种新系统方法——整合而不是接口连接。</a:t>
                      </a:r>
                      <a:endParaRPr lang="en-US" altLang="en-US" sz="1400"/>
                    </a:p>
                  </a:txBody>
                  <a:tcPr marL="68580" marR="68580" marT="0" marB="0" vert="horz" anchor="t" anchorCtr="0"/>
                </a:tc>
              </a:tr>
              <a:tr h="27432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Cooper等（1997）</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供应链管理是“管理从供应商到最终客户的整个渠道的总体流程的集成哲学”。</a:t>
                      </a:r>
                      <a:endParaRPr lang="en-US" altLang="en-US" sz="1400"/>
                    </a:p>
                  </a:txBody>
                  <a:tcPr marL="68580" marR="68580" marT="0" marB="0" vert="horz" anchor="t" anchorCtr="0"/>
                </a:tc>
              </a:tr>
              <a:tr h="48768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Mentzer等（2001）</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供应链管理是对传统的企业内部各业务部门之间及企业之间的职能从整个供应链的角度进行系统的、战略性的协调，目的是提高供应链及每个企业的长期绩效。</a:t>
                      </a:r>
                      <a:endParaRPr lang="en-US" altLang="en-US" sz="1400"/>
                    </a:p>
                  </a:txBody>
                  <a:tcPr marL="68580" marR="68580" marT="0" marB="0" vert="horz" anchor="t" anchorCtr="0"/>
                </a:tc>
              </a:tr>
              <a:tr h="695960">
                <a:tc>
                  <a:txBody>
                    <a:bodyPr/>
                    <a:p>
                      <a:pPr indent="0" algn="ctr">
                        <a:buNone/>
                      </a:pPr>
                      <a:r>
                        <a:rPr lang="en-US" sz="1400">
                          <a:latin typeface="仿宋" panose="02010609060101010101" pitchFamily="49" charset="-122"/>
                          <a:ea typeface="仿宋" panose="02010609060101010101" pitchFamily="49" charset="-122"/>
                          <a:cs typeface="仿宋" panose="02010609060101010101" pitchFamily="49" charset="-122"/>
                        </a:rPr>
                        <a:t>Ling Li（2007）</a:t>
                      </a:r>
                      <a:endParaRPr lang="en-US" altLang="en-US" sz="1400">
                        <a:latin typeface="仿宋" panose="02010609060101010101" pitchFamily="49" charset="-122"/>
                        <a:ea typeface="仿宋" panose="02010609060101010101" pitchFamily="49" charset="-122"/>
                        <a:cs typeface="仿宋" panose="02010609060101010101" pitchFamily="49" charset="-122"/>
                      </a:endParaRPr>
                    </a:p>
                  </a:txBody>
                  <a:tcPr marL="68580" marR="68580" marT="0" marB="0" vert="horz" anchor="ctr" anchorCtr="0"/>
                </a:tc>
                <a:tc>
                  <a:txBody>
                    <a:bodyPr/>
                    <a:p>
                      <a:pPr indent="0">
                        <a:buNone/>
                      </a:pPr>
                      <a:r>
                        <a:rPr lang="en-US" sz="1400"/>
                        <a:t>供应链管理是一组有效整合供应商、制造商、批发商、承运人、零售商和客户的协同决策及活动，以便将正确的产品或服务以正确的数量，在正确的时间送到正确的地方，以最低的系统总成本满足客户服务要求。</a:t>
                      </a:r>
                      <a:endParaRPr lang="en-US" altLang="en-US" sz="1400"/>
                    </a:p>
                  </a:txBody>
                  <a:tcPr marL="68580" marR="68580" marT="0" marB="0" vert="horz" anchor="t" anchorCtr="0"/>
                </a:tc>
              </a:tr>
            </a:tbl>
          </a:graphicData>
        </a:graphic>
      </p:graphicFrame>
    </p:spTree>
  </p:cSld>
  <p:clrMapOvr>
    <a:masterClrMapping/>
  </p:clrMapOvr>
  <p:timing>
    <p:tnLst>
      <p:par>
        <p:cTn id="1" dur="indefinite" restart="never" nodeType="tmRoot"/>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rPr>
              <a:t>供应链运营的基本环节</a:t>
            </a:r>
            <a:endParaRPr lang="zh-CN" sz="2800" dirty="0">
              <a:ea typeface="微软雅黑" panose="020B0503020204020204" pitchFamily="34" charset="-122"/>
            </a:endParaRPr>
          </a:p>
        </p:txBody>
      </p:sp>
      <p:sp>
        <p:nvSpPr>
          <p:cNvPr id="70" name="图形 10"/>
          <p:cNvSpPr/>
          <p:nvPr>
            <p:custDataLst>
              <p:tags r:id="rId1"/>
            </p:custDataLst>
          </p:nvPr>
        </p:nvSpPr>
        <p:spPr>
          <a:xfrm rot="10800000">
            <a:off x="2378393" y="1509395"/>
            <a:ext cx="4374515" cy="2039620"/>
          </a:xfrm>
          <a:custGeom>
            <a:avLst/>
            <a:gdLst>
              <a:gd name="connsiteX0" fmla="*/ 1476178 w 1476375"/>
              <a:gd name="connsiteY0" fmla="*/ 687640 h 688307"/>
              <a:gd name="connsiteX1" fmla="*/ 686270 w 1476375"/>
              <a:gd name="connsiteY1" fmla="*/ 1174 h 688307"/>
              <a:gd name="connsiteX2" fmla="*/ -197 w 1476375"/>
              <a:gd name="connsiteY2" fmla="*/ 687640 h 688307"/>
            </a:gdLst>
            <a:ahLst/>
            <a:cxnLst>
              <a:cxn ang="0">
                <a:pos x="connsiteX0" y="connsiteY0"/>
              </a:cxn>
              <a:cxn ang="0">
                <a:pos x="connsiteX1" y="connsiteY1"/>
              </a:cxn>
              <a:cxn ang="0">
                <a:pos x="connsiteX2" y="connsiteY2"/>
              </a:cxn>
            </a:cxnLst>
            <a:rect l="l" t="t" r="r" b="b"/>
            <a:pathLst>
              <a:path w="1476375" h="688307">
                <a:moveTo>
                  <a:pt x="1476178" y="687640"/>
                </a:moveTo>
                <a:cubicBezTo>
                  <a:pt x="1447613" y="279951"/>
                  <a:pt x="1093959" y="-27392"/>
                  <a:pt x="686270" y="1174"/>
                </a:cubicBezTo>
                <a:cubicBezTo>
                  <a:pt x="318348" y="26958"/>
                  <a:pt x="25578" y="319719"/>
                  <a:pt x="-197" y="687640"/>
                </a:cubicBezTo>
              </a:path>
            </a:pathLst>
          </a:custGeom>
          <a:ln w="9525"/>
        </p:spPr>
        <p:style>
          <a:lnRef idx="2">
            <a:schemeClr val="accent1"/>
          </a:lnRef>
          <a:fillRef idx="0">
            <a:srgbClr val="FFFFFF"/>
          </a:fillRef>
          <a:effectRef idx="0">
            <a:srgbClr val="FFFFFF"/>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a:sym typeface="+mn-ea"/>
            </a:endParaRPr>
          </a:p>
        </p:txBody>
      </p:sp>
      <p:sp>
        <p:nvSpPr>
          <p:cNvPr id="3" name="矩形 2"/>
          <p:cNvSpPr/>
          <p:nvPr>
            <p:custDataLst>
              <p:tags r:id="rId2"/>
            </p:custDataLst>
          </p:nvPr>
        </p:nvSpPr>
        <p:spPr>
          <a:xfrm>
            <a:off x="3694113" y="5382895"/>
            <a:ext cx="1692275"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生产管理</a:t>
            </a:r>
            <a:endParaRPr lang="zh-CN" altLang="en-US" sz="2000">
              <a:solidFill>
                <a:schemeClr val="tx1">
                  <a:lumMod val="85000"/>
                  <a:lumOff val="15000"/>
                </a:schemeClr>
              </a:solidFill>
              <a:latin typeface="+mn-ea"/>
              <a:cs typeface="+mn-ea"/>
              <a:sym typeface="+mn-ea"/>
            </a:endParaRPr>
          </a:p>
        </p:txBody>
      </p:sp>
      <p:cxnSp>
        <p:nvCxnSpPr>
          <p:cNvPr id="33" name="直接连接符 32"/>
          <p:cNvCxnSpPr/>
          <p:nvPr>
            <p:custDataLst>
              <p:tags r:id="rId3"/>
            </p:custDataLst>
          </p:nvPr>
        </p:nvCxnSpPr>
        <p:spPr>
          <a:xfrm rot="20760000" flipH="1" flipV="1">
            <a:off x="6677978" y="2355850"/>
            <a:ext cx="1113790" cy="111315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34" name="椭圆 33"/>
          <p:cNvSpPr/>
          <p:nvPr>
            <p:custDataLst>
              <p:tags r:id="rId4"/>
            </p:custDataLst>
          </p:nvPr>
        </p:nvSpPr>
        <p:spPr>
          <a:xfrm rot="20760000">
            <a:off x="7172008" y="2712085"/>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35" name="椭圆 34"/>
          <p:cNvSpPr/>
          <p:nvPr>
            <p:custDataLst>
              <p:tags r:id="rId5"/>
            </p:custDataLst>
          </p:nvPr>
        </p:nvSpPr>
        <p:spPr>
          <a:xfrm rot="20760000">
            <a:off x="6392863" y="2363470"/>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65" name="直接连接符 64"/>
          <p:cNvCxnSpPr/>
          <p:nvPr>
            <p:custDataLst>
              <p:tags r:id="rId6"/>
            </p:custDataLst>
          </p:nvPr>
        </p:nvCxnSpPr>
        <p:spPr>
          <a:xfrm rot="840000" flipV="1">
            <a:off x="1352868" y="2356485"/>
            <a:ext cx="1113790" cy="111315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66" name="椭圆 65"/>
          <p:cNvSpPr/>
          <p:nvPr>
            <p:custDataLst>
              <p:tags r:id="rId7"/>
            </p:custDataLst>
          </p:nvPr>
        </p:nvSpPr>
        <p:spPr>
          <a:xfrm rot="840000" flipH="1">
            <a:off x="1140778" y="271272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68" name="椭圆 67"/>
          <p:cNvSpPr/>
          <p:nvPr>
            <p:custDataLst>
              <p:tags r:id="rId8"/>
            </p:custDataLst>
          </p:nvPr>
        </p:nvSpPr>
        <p:spPr>
          <a:xfrm rot="840000" flipH="1">
            <a:off x="2581593" y="236410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80" name="直接连接符 79"/>
          <p:cNvCxnSpPr/>
          <p:nvPr>
            <p:custDataLst>
              <p:tags r:id="rId9"/>
            </p:custDataLst>
          </p:nvPr>
        </p:nvCxnSpPr>
        <p:spPr>
          <a:xfrm rot="20820000" flipH="1" flipV="1">
            <a:off x="5877878" y="3147060"/>
            <a:ext cx="394970" cy="157289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1" name="椭圆 80"/>
          <p:cNvSpPr/>
          <p:nvPr>
            <p:custDataLst>
              <p:tags r:id="rId10"/>
            </p:custDataLst>
          </p:nvPr>
        </p:nvSpPr>
        <p:spPr>
          <a:xfrm rot="20820000">
            <a:off x="5907088" y="395605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82" name="椭圆 81"/>
          <p:cNvSpPr/>
          <p:nvPr>
            <p:custDataLst>
              <p:tags r:id="rId11"/>
            </p:custDataLst>
          </p:nvPr>
        </p:nvSpPr>
        <p:spPr>
          <a:xfrm rot="20820000">
            <a:off x="5629593" y="3159760"/>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cxnSp>
        <p:nvCxnSpPr>
          <p:cNvPr id="85" name="直接连接符 84"/>
          <p:cNvCxnSpPr/>
          <p:nvPr>
            <p:custDataLst>
              <p:tags r:id="rId12"/>
            </p:custDataLst>
          </p:nvPr>
        </p:nvCxnSpPr>
        <p:spPr>
          <a:xfrm rot="780000" flipV="1">
            <a:off x="2856548" y="3133725"/>
            <a:ext cx="394970" cy="1572895"/>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86" name="椭圆 85"/>
          <p:cNvSpPr/>
          <p:nvPr>
            <p:custDataLst>
              <p:tags r:id="rId13"/>
            </p:custDataLst>
          </p:nvPr>
        </p:nvSpPr>
        <p:spPr>
          <a:xfrm rot="780000" flipH="1">
            <a:off x="2390458" y="3942715"/>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87" name="椭圆 86"/>
          <p:cNvSpPr/>
          <p:nvPr>
            <p:custDataLst>
              <p:tags r:id="rId14"/>
            </p:custDataLst>
          </p:nvPr>
        </p:nvSpPr>
        <p:spPr>
          <a:xfrm rot="780000" flipH="1">
            <a:off x="3329623" y="314642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sym typeface="+mn-ea"/>
            </a:endParaRPr>
          </a:p>
        </p:txBody>
      </p:sp>
      <p:sp>
        <p:nvSpPr>
          <p:cNvPr id="4" name="矩形 3"/>
          <p:cNvSpPr/>
          <p:nvPr>
            <p:custDataLst>
              <p:tags r:id="rId15"/>
            </p:custDataLst>
          </p:nvPr>
        </p:nvSpPr>
        <p:spPr>
          <a:xfrm>
            <a:off x="5507673" y="4903470"/>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a:solidFill>
                  <a:schemeClr val="tx1">
                    <a:lumMod val="85000"/>
                    <a:lumOff val="15000"/>
                  </a:schemeClr>
                </a:solidFill>
                <a:latin typeface="+mn-ea"/>
                <a:cs typeface="+mn-ea"/>
                <a:sym typeface="+mn-ea"/>
              </a:rPr>
              <a:t>物流管理</a:t>
            </a:r>
            <a:endParaRPr lang="zh-CN" altLang="en-US" sz="2000">
              <a:solidFill>
                <a:schemeClr val="tx1">
                  <a:lumMod val="85000"/>
                  <a:lumOff val="15000"/>
                </a:schemeClr>
              </a:solidFill>
              <a:latin typeface="+mn-ea"/>
              <a:cs typeface="+mn-ea"/>
              <a:sym typeface="+mn-ea"/>
            </a:endParaRPr>
          </a:p>
        </p:txBody>
      </p:sp>
      <p:sp>
        <p:nvSpPr>
          <p:cNvPr id="5" name="矩形 4"/>
          <p:cNvSpPr/>
          <p:nvPr>
            <p:custDataLst>
              <p:tags r:id="rId16"/>
            </p:custDataLst>
          </p:nvPr>
        </p:nvSpPr>
        <p:spPr>
          <a:xfrm>
            <a:off x="1859598" y="4903470"/>
            <a:ext cx="1832610" cy="805180"/>
          </a:xfrm>
          <a:prstGeom prst="rect">
            <a:avLst/>
          </a:prstGeom>
          <a:noFill/>
        </p:spPr>
        <p:txBody>
          <a:bodyPr wrap="square" lIns="0" tIns="0" rIns="0" bIns="0" rtlCol="0" anchor="t" anchorCtr="0">
            <a:noAutofit/>
          </a:bodyPr>
          <a:lstStyle/>
          <a:p>
            <a:pPr algn="ctr">
              <a:lnSpc>
                <a:spcPct val="130000"/>
              </a:lnSpc>
              <a:buClrTx/>
              <a:buSzTx/>
              <a:buFontTx/>
            </a:pPr>
            <a:r>
              <a:rPr lang="zh-CN" altLang="en-US" sz="2000" dirty="0">
                <a:solidFill>
                  <a:schemeClr val="tx1">
                    <a:lumMod val="85000"/>
                    <a:lumOff val="15000"/>
                  </a:schemeClr>
                </a:solidFill>
                <a:latin typeface="+mn-ea"/>
                <a:cs typeface="+mn-ea"/>
                <a:sym typeface="+mn-ea"/>
              </a:rPr>
              <a:t>采购管理</a:t>
            </a:r>
            <a:endParaRPr lang="zh-CN" altLang="en-US" sz="2000" dirty="0">
              <a:solidFill>
                <a:schemeClr val="tx1">
                  <a:lumMod val="85000"/>
                  <a:lumOff val="15000"/>
                </a:schemeClr>
              </a:solidFill>
              <a:latin typeface="+mn-ea"/>
              <a:cs typeface="+mn-ea"/>
              <a:sym typeface="+mn-ea"/>
            </a:endParaRPr>
          </a:p>
        </p:txBody>
      </p:sp>
      <p:cxnSp>
        <p:nvCxnSpPr>
          <p:cNvPr id="106" name="直接连接符 105"/>
          <p:cNvCxnSpPr/>
          <p:nvPr>
            <p:custDataLst>
              <p:tags r:id="rId17"/>
            </p:custDataLst>
          </p:nvPr>
        </p:nvCxnSpPr>
        <p:spPr>
          <a:xfrm rot="20700000" flipV="1">
            <a:off x="4330383" y="3564890"/>
            <a:ext cx="433070" cy="1591310"/>
          </a:xfrm>
          <a:prstGeom prst="line">
            <a:avLst/>
          </a:prstGeom>
          <a:ln w="9525">
            <a:gradFill>
              <a:gsLst>
                <a:gs pos="100000">
                  <a:schemeClr val="accent1">
                    <a:lumMod val="60000"/>
                    <a:lumOff val="40000"/>
                  </a:schemeClr>
                </a:gs>
                <a:gs pos="0">
                  <a:schemeClr val="accent1">
                    <a:lumMod val="80000"/>
                    <a:lumOff val="20000"/>
                  </a:schemeClr>
                </a:gs>
              </a:gsLst>
              <a:lin ang="5400000" scaled="1"/>
            </a:gradFill>
          </a:ln>
        </p:spPr>
        <p:style>
          <a:lnRef idx="2">
            <a:schemeClr val="accent1"/>
          </a:lnRef>
          <a:fillRef idx="0">
            <a:srgbClr val="FFFFFF"/>
          </a:fillRef>
          <a:effectRef idx="0">
            <a:srgbClr val="FFFFFF"/>
          </a:effectRef>
          <a:fontRef idx="minor">
            <a:schemeClr val="tx1"/>
          </a:fontRef>
        </p:style>
      </p:cxnSp>
      <p:sp>
        <p:nvSpPr>
          <p:cNvPr id="107" name="椭圆 106"/>
          <p:cNvSpPr/>
          <p:nvPr>
            <p:custDataLst>
              <p:tags r:id="rId18"/>
            </p:custDataLst>
          </p:nvPr>
        </p:nvSpPr>
        <p:spPr>
          <a:xfrm rot="20700000">
            <a:off x="4104958" y="4413250"/>
            <a:ext cx="831850" cy="831850"/>
          </a:xfrm>
          <a:prstGeom prst="ellipse">
            <a:avLst/>
          </a:prstGeom>
          <a:gradFill>
            <a:gsLst>
              <a:gs pos="100000">
                <a:schemeClr val="accent1"/>
              </a:gs>
              <a:gs pos="0">
                <a:schemeClr val="accent1">
                  <a:lumMod val="80000"/>
                  <a:lumOff val="20000"/>
                  <a:alpha val="100000"/>
                </a:schemeClr>
              </a:gs>
            </a:gsLst>
            <a:lin ang="5400000" scaled="0"/>
          </a:gradFill>
          <a:ln w="19050">
            <a:solidFill>
              <a:srgbClr val="FFFFFF"/>
            </a:solidFill>
          </a:ln>
          <a:effectLst>
            <a:outerShdw blurRad="152400" dist="76200" dir="5400000" algn="t" rotWithShape="0">
              <a:schemeClr val="accent1">
                <a:alpha val="20000"/>
              </a:schemeClr>
            </a:outerShdw>
          </a:effectLst>
        </p:spPr>
        <p:style>
          <a:lnRef idx="1">
            <a:schemeClr val="accent1"/>
          </a:lnRef>
          <a:fillRef idx="2">
            <a:schemeClr val="accent1"/>
          </a:fillRef>
          <a:effectRef idx="1">
            <a:schemeClr val="accent1"/>
          </a:effectRef>
          <a:fontRef idx="minor">
            <a:schemeClr val="dk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800">
              <a:cs typeface="微软雅黑" panose="020B0503020204020204" pitchFamily="34" charset="-122"/>
              <a:sym typeface="+mn-ea"/>
            </a:endParaRPr>
          </a:p>
        </p:txBody>
      </p:sp>
      <p:sp>
        <p:nvSpPr>
          <p:cNvPr id="108" name="椭圆 107"/>
          <p:cNvSpPr/>
          <p:nvPr>
            <p:custDataLst>
              <p:tags r:id="rId19"/>
            </p:custDataLst>
          </p:nvPr>
        </p:nvSpPr>
        <p:spPr>
          <a:xfrm rot="20700000">
            <a:off x="4462463" y="3482975"/>
            <a:ext cx="170180" cy="170180"/>
          </a:xfrm>
          <a:prstGeom prst="ellipse">
            <a:avLst/>
          </a:prstGeom>
          <a:gradFill>
            <a:gsLst>
              <a:gs pos="100000">
                <a:schemeClr val="accent1">
                  <a:lumMod val="80000"/>
                  <a:lumOff val="20000"/>
                </a:schemeClr>
              </a:gs>
              <a:gs pos="0">
                <a:schemeClr val="accent1">
                  <a:lumMod val="80000"/>
                  <a:lumOff val="20000"/>
                </a:schemeClr>
              </a:gs>
            </a:gsLst>
            <a:lin ang="5400000" scaled="0"/>
          </a:gradFill>
          <a:ln w="50800">
            <a:solidFill>
              <a:srgbClr val="FFFFFF"/>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800"/>
          </a:p>
        </p:txBody>
      </p:sp>
      <p:sp>
        <p:nvSpPr>
          <p:cNvPr id="2" name="矩形 1"/>
          <p:cNvSpPr/>
          <p:nvPr>
            <p:custDataLst>
              <p:tags r:id="rId20"/>
            </p:custDataLst>
          </p:nvPr>
        </p:nvSpPr>
        <p:spPr>
          <a:xfrm>
            <a:off x="640398" y="3693795"/>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营销</a:t>
            </a:r>
            <a:r>
              <a:rPr lang="zh-CN" altLang="en-US" sz="2000" dirty="0">
                <a:solidFill>
                  <a:schemeClr val="tx1">
                    <a:lumMod val="85000"/>
                    <a:lumOff val="15000"/>
                  </a:schemeClr>
                </a:solidFill>
                <a:latin typeface="+mn-ea"/>
                <a:cs typeface="+mn-ea"/>
                <a:sym typeface="+mn-ea"/>
              </a:rPr>
              <a:t>管理</a:t>
            </a:r>
            <a:endParaRPr lang="zh-CN" altLang="en-US" sz="2000" dirty="0">
              <a:solidFill>
                <a:schemeClr val="tx1">
                  <a:lumMod val="85000"/>
                  <a:lumOff val="15000"/>
                </a:schemeClr>
              </a:solidFill>
              <a:latin typeface="+mn-ea"/>
              <a:cs typeface="+mn-ea"/>
              <a:sym typeface="+mn-ea"/>
            </a:endParaRPr>
          </a:p>
        </p:txBody>
      </p:sp>
      <p:sp>
        <p:nvSpPr>
          <p:cNvPr id="8" name="矩形 7"/>
          <p:cNvSpPr/>
          <p:nvPr>
            <p:custDataLst>
              <p:tags r:id="rId21"/>
            </p:custDataLst>
          </p:nvPr>
        </p:nvSpPr>
        <p:spPr>
          <a:xfrm>
            <a:off x="6803708" y="3691890"/>
            <a:ext cx="1832610" cy="805180"/>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库存管理</a:t>
            </a:r>
            <a:endParaRPr lang="zh-CN" altLang="en-US" sz="2000" dirty="0">
              <a:solidFill>
                <a:schemeClr val="tx1">
                  <a:lumMod val="85000"/>
                  <a:lumOff val="15000"/>
                </a:schemeClr>
              </a:solidFill>
              <a:latin typeface="+mn-ea"/>
              <a:cs typeface="+mn-ea"/>
              <a:sym typeface="+mn-ea"/>
            </a:endParaRPr>
          </a:p>
        </p:txBody>
      </p:sp>
      <p:sp>
        <p:nvSpPr>
          <p:cNvPr id="23" name="任意多边形: 形状 7"/>
          <p:cNvSpPr/>
          <p:nvPr>
            <p:custDataLst>
              <p:tags r:id="rId22"/>
            </p:custDataLst>
          </p:nvPr>
        </p:nvSpPr>
        <p:spPr>
          <a:xfrm>
            <a:off x="7440613" y="2970530"/>
            <a:ext cx="295043" cy="315021"/>
          </a:xfrm>
          <a:custGeom>
            <a:avLst/>
            <a:gdLst>
              <a:gd name="connsiteX0" fmla="*/ 244230 w 295043"/>
              <a:gd name="connsiteY0" fmla="*/ 187301 h 315021"/>
              <a:gd name="connsiteX1" fmla="*/ 245552 w 295043"/>
              <a:gd name="connsiteY1" fmla="*/ 187301 h 315021"/>
              <a:gd name="connsiteX2" fmla="*/ 247932 w 295043"/>
              <a:gd name="connsiteY2" fmla="*/ 187301 h 315021"/>
              <a:gd name="connsiteX3" fmla="*/ 249166 w 295043"/>
              <a:gd name="connsiteY3" fmla="*/ 187830 h 315021"/>
              <a:gd name="connsiteX4" fmla="*/ 250841 w 295043"/>
              <a:gd name="connsiteY4" fmla="*/ 188535 h 315021"/>
              <a:gd name="connsiteX5" fmla="*/ 251987 w 295043"/>
              <a:gd name="connsiteY5" fmla="*/ 189681 h 315021"/>
              <a:gd name="connsiteX6" fmla="*/ 253221 w 295043"/>
              <a:gd name="connsiteY6" fmla="*/ 191091 h 315021"/>
              <a:gd name="connsiteX7" fmla="*/ 294208 w 295043"/>
              <a:gd name="connsiteY7" fmla="*/ 262135 h 315021"/>
              <a:gd name="connsiteX8" fmla="*/ 293855 w 295043"/>
              <a:gd name="connsiteY8" fmla="*/ 262135 h 315021"/>
              <a:gd name="connsiteX9" fmla="*/ 293985 w 295043"/>
              <a:gd name="connsiteY9" fmla="*/ 270744 h 315021"/>
              <a:gd name="connsiteX10" fmla="*/ 286715 w 295043"/>
              <a:gd name="connsiteY10" fmla="*/ 275356 h 315021"/>
              <a:gd name="connsiteX11" fmla="*/ 246874 w 295043"/>
              <a:gd name="connsiteY11" fmla="*/ 277736 h 315021"/>
              <a:gd name="connsiteX12" fmla="*/ 224838 w 295043"/>
              <a:gd name="connsiteY12" fmla="*/ 311054 h 315021"/>
              <a:gd name="connsiteX13" fmla="*/ 217522 w 295043"/>
              <a:gd name="connsiteY13" fmla="*/ 315021 h 315021"/>
              <a:gd name="connsiteX14" fmla="*/ 210118 w 295043"/>
              <a:gd name="connsiteY14" fmla="*/ 310614 h 315021"/>
              <a:gd name="connsiteX15" fmla="*/ 176359 w 295043"/>
              <a:gd name="connsiteY15" fmla="*/ 252175 h 315021"/>
              <a:gd name="connsiteX16" fmla="*/ 67061 w 295043"/>
              <a:gd name="connsiteY16" fmla="*/ 226789 h 315021"/>
              <a:gd name="connsiteX17" fmla="*/ 66115 w 295043"/>
              <a:gd name="connsiteY17" fmla="*/ 214675 h 315021"/>
              <a:gd name="connsiteX18" fmla="*/ 78167 w 295043"/>
              <a:gd name="connsiteY18" fmla="*/ 213127 h 315021"/>
              <a:gd name="connsiteX19" fmla="*/ 178387 w 295043"/>
              <a:gd name="connsiteY19" fmla="*/ 233753 h 315021"/>
              <a:gd name="connsiteX20" fmla="*/ 178915 w 295043"/>
              <a:gd name="connsiteY20" fmla="*/ 233753 h 315021"/>
              <a:gd name="connsiteX21" fmla="*/ 181207 w 295043"/>
              <a:gd name="connsiteY21" fmla="*/ 233753 h 315021"/>
              <a:gd name="connsiteX22" fmla="*/ 182353 w 295043"/>
              <a:gd name="connsiteY22" fmla="*/ 233753 h 315021"/>
              <a:gd name="connsiteX23" fmla="*/ 184292 w 295043"/>
              <a:gd name="connsiteY23" fmla="*/ 234370 h 315021"/>
              <a:gd name="connsiteX24" fmla="*/ 185526 w 295043"/>
              <a:gd name="connsiteY24" fmla="*/ 234987 h 315021"/>
              <a:gd name="connsiteX25" fmla="*/ 186937 w 295043"/>
              <a:gd name="connsiteY25" fmla="*/ 236133 h 315021"/>
              <a:gd name="connsiteX26" fmla="*/ 187994 w 295043"/>
              <a:gd name="connsiteY26" fmla="*/ 237367 h 315021"/>
              <a:gd name="connsiteX27" fmla="*/ 188435 w 295043"/>
              <a:gd name="connsiteY27" fmla="*/ 237895 h 315021"/>
              <a:gd name="connsiteX28" fmla="*/ 218228 w 295043"/>
              <a:gd name="connsiteY28" fmla="*/ 289812 h 315021"/>
              <a:gd name="connsiteX29" fmla="*/ 234799 w 295043"/>
              <a:gd name="connsiteY29" fmla="*/ 264691 h 315021"/>
              <a:gd name="connsiteX30" fmla="*/ 241674 w 295043"/>
              <a:gd name="connsiteY30" fmla="*/ 260725 h 315021"/>
              <a:gd name="connsiteX31" fmla="*/ 271731 w 295043"/>
              <a:gd name="connsiteY31" fmla="*/ 258874 h 315021"/>
              <a:gd name="connsiteX32" fmla="*/ 244406 w 295043"/>
              <a:gd name="connsiteY32" fmla="*/ 211452 h 315021"/>
              <a:gd name="connsiteX33" fmla="*/ 219990 w 295043"/>
              <a:gd name="connsiteY33" fmla="*/ 233224 h 315021"/>
              <a:gd name="connsiteX34" fmla="*/ 207827 w 295043"/>
              <a:gd name="connsiteY34" fmla="*/ 230871 h 315021"/>
              <a:gd name="connsiteX35" fmla="*/ 210030 w 295043"/>
              <a:gd name="connsiteY35" fmla="*/ 218680 h 315021"/>
              <a:gd name="connsiteX36" fmla="*/ 238413 w 295043"/>
              <a:gd name="connsiteY36" fmla="*/ 190474 h 315021"/>
              <a:gd name="connsiteX37" fmla="*/ 239999 w 295043"/>
              <a:gd name="connsiteY37" fmla="*/ 188976 h 315021"/>
              <a:gd name="connsiteX38" fmla="*/ 241057 w 295043"/>
              <a:gd name="connsiteY38" fmla="*/ 188006 h 315021"/>
              <a:gd name="connsiteX39" fmla="*/ 242115 w 295043"/>
              <a:gd name="connsiteY39" fmla="*/ 188006 h 315021"/>
              <a:gd name="connsiteX40" fmla="*/ 244230 w 295043"/>
              <a:gd name="connsiteY40" fmla="*/ 187301 h 315021"/>
              <a:gd name="connsiteX41" fmla="*/ 147735 w 295043"/>
              <a:gd name="connsiteY41" fmla="*/ 39006 h 315021"/>
              <a:gd name="connsiteX42" fmla="*/ 155623 w 295043"/>
              <a:gd name="connsiteY42" fmla="*/ 43889 h 315021"/>
              <a:gd name="connsiteX43" fmla="*/ 177219 w 295043"/>
              <a:gd name="connsiteY43" fmla="*/ 87961 h 315021"/>
              <a:gd name="connsiteX44" fmla="*/ 225610 w 295043"/>
              <a:gd name="connsiteY44" fmla="*/ 94660 h 315021"/>
              <a:gd name="connsiteX45" fmla="*/ 232735 w 295043"/>
              <a:gd name="connsiteY45" fmla="*/ 100683 h 315021"/>
              <a:gd name="connsiteX46" fmla="*/ 230458 w 295043"/>
              <a:gd name="connsiteY46" fmla="*/ 109732 h 315021"/>
              <a:gd name="connsiteX47" fmla="*/ 192115 w 295043"/>
              <a:gd name="connsiteY47" fmla="*/ 147105 h 315021"/>
              <a:gd name="connsiteX48" fmla="*/ 179687 w 295043"/>
              <a:gd name="connsiteY48" fmla="*/ 147105 h 315021"/>
              <a:gd name="connsiteX49" fmla="*/ 179334 w 295043"/>
              <a:gd name="connsiteY49" fmla="*/ 134765 h 315021"/>
              <a:gd name="connsiteX50" fmla="*/ 204896 w 295043"/>
              <a:gd name="connsiteY50" fmla="*/ 109908 h 315021"/>
              <a:gd name="connsiteX51" fmla="*/ 169638 w 295043"/>
              <a:gd name="connsiteY51" fmla="*/ 104796 h 315021"/>
              <a:gd name="connsiteX52" fmla="*/ 163027 w 295043"/>
              <a:gd name="connsiteY52" fmla="*/ 99948 h 315021"/>
              <a:gd name="connsiteX53" fmla="*/ 147250 w 295043"/>
              <a:gd name="connsiteY53" fmla="*/ 67952 h 315021"/>
              <a:gd name="connsiteX54" fmla="*/ 131472 w 295043"/>
              <a:gd name="connsiteY54" fmla="*/ 99948 h 315021"/>
              <a:gd name="connsiteX55" fmla="*/ 124861 w 295043"/>
              <a:gd name="connsiteY55" fmla="*/ 104796 h 315021"/>
              <a:gd name="connsiteX56" fmla="*/ 89604 w 295043"/>
              <a:gd name="connsiteY56" fmla="*/ 109908 h 315021"/>
              <a:gd name="connsiteX57" fmla="*/ 115165 w 295043"/>
              <a:gd name="connsiteY57" fmla="*/ 134765 h 315021"/>
              <a:gd name="connsiteX58" fmla="*/ 117722 w 295043"/>
              <a:gd name="connsiteY58" fmla="*/ 142521 h 315021"/>
              <a:gd name="connsiteX59" fmla="*/ 111728 w 295043"/>
              <a:gd name="connsiteY59" fmla="*/ 177779 h 315021"/>
              <a:gd name="connsiteX60" fmla="*/ 143283 w 295043"/>
              <a:gd name="connsiteY60" fmla="*/ 161208 h 315021"/>
              <a:gd name="connsiteX61" fmla="*/ 151481 w 295043"/>
              <a:gd name="connsiteY61" fmla="*/ 161208 h 315021"/>
              <a:gd name="connsiteX62" fmla="*/ 183036 w 295043"/>
              <a:gd name="connsiteY62" fmla="*/ 177779 h 315021"/>
              <a:gd name="connsiteX63" fmla="*/ 181802 w 295043"/>
              <a:gd name="connsiteY63" fmla="*/ 170286 h 315021"/>
              <a:gd name="connsiteX64" fmla="*/ 189118 w 295043"/>
              <a:gd name="connsiteY64" fmla="*/ 159974 h 315021"/>
              <a:gd name="connsiteX65" fmla="*/ 199431 w 295043"/>
              <a:gd name="connsiteY65" fmla="*/ 167290 h 315021"/>
              <a:gd name="connsiteX66" fmla="*/ 204014 w 295043"/>
              <a:gd name="connsiteY66" fmla="*/ 192322 h 315021"/>
              <a:gd name="connsiteX67" fmla="*/ 200489 w 295043"/>
              <a:gd name="connsiteY67" fmla="*/ 200907 h 315021"/>
              <a:gd name="connsiteX68" fmla="*/ 191234 w 295043"/>
              <a:gd name="connsiteY68" fmla="*/ 201577 h 315021"/>
              <a:gd name="connsiteX69" fmla="*/ 147955 w 295043"/>
              <a:gd name="connsiteY69" fmla="*/ 178836 h 315021"/>
              <a:gd name="connsiteX70" fmla="*/ 104676 w 295043"/>
              <a:gd name="connsiteY70" fmla="*/ 201577 h 315021"/>
              <a:gd name="connsiteX71" fmla="*/ 95421 w 295043"/>
              <a:gd name="connsiteY71" fmla="*/ 200907 h 315021"/>
              <a:gd name="connsiteX72" fmla="*/ 91895 w 295043"/>
              <a:gd name="connsiteY72" fmla="*/ 192322 h 315021"/>
              <a:gd name="connsiteX73" fmla="*/ 100181 w 295043"/>
              <a:gd name="connsiteY73" fmla="*/ 144196 h 315021"/>
              <a:gd name="connsiteX74" fmla="*/ 64923 w 295043"/>
              <a:gd name="connsiteY74" fmla="*/ 110085 h 315021"/>
              <a:gd name="connsiteX75" fmla="*/ 62646 w 295043"/>
              <a:gd name="connsiteY75" fmla="*/ 101036 h 315021"/>
              <a:gd name="connsiteX76" fmla="*/ 69771 w 295043"/>
              <a:gd name="connsiteY76" fmla="*/ 95012 h 315021"/>
              <a:gd name="connsiteX77" fmla="*/ 118162 w 295043"/>
              <a:gd name="connsiteY77" fmla="*/ 87961 h 315021"/>
              <a:gd name="connsiteX78" fmla="*/ 139846 w 295043"/>
              <a:gd name="connsiteY78" fmla="*/ 43889 h 315021"/>
              <a:gd name="connsiteX79" fmla="*/ 147735 w 295043"/>
              <a:gd name="connsiteY79" fmla="*/ 39006 h 315021"/>
              <a:gd name="connsiteX80" fmla="*/ 132807 w 295043"/>
              <a:gd name="connsiteY80" fmla="*/ 806 h 315021"/>
              <a:gd name="connsiteX81" fmla="*/ 215119 w 295043"/>
              <a:gd name="connsiteY81" fmla="*/ 19570 h 315021"/>
              <a:gd name="connsiteX82" fmla="*/ 267911 w 295043"/>
              <a:gd name="connsiteY82" fmla="*/ 169959 h 315021"/>
              <a:gd name="connsiteX83" fmla="*/ 256673 w 295043"/>
              <a:gd name="connsiteY83" fmla="*/ 175380 h 315021"/>
              <a:gd name="connsiteX84" fmla="*/ 251252 w 295043"/>
              <a:gd name="connsiteY84" fmla="*/ 164142 h 315021"/>
              <a:gd name="connsiteX85" fmla="*/ 204425 w 295043"/>
              <a:gd name="connsiteY85" fmla="*/ 33599 h 315021"/>
              <a:gd name="connsiteX86" fmla="*/ 67001 w 295043"/>
              <a:gd name="connsiteY86" fmla="*/ 52280 h 315021"/>
              <a:gd name="connsiteX87" fmla="*/ 56719 w 295043"/>
              <a:gd name="connsiteY87" fmla="*/ 190585 h 315021"/>
              <a:gd name="connsiteX88" fmla="*/ 57247 w 295043"/>
              <a:gd name="connsiteY88" fmla="*/ 191907 h 315021"/>
              <a:gd name="connsiteX89" fmla="*/ 57953 w 295043"/>
              <a:gd name="connsiteY89" fmla="*/ 193494 h 315021"/>
              <a:gd name="connsiteX90" fmla="*/ 57953 w 295043"/>
              <a:gd name="connsiteY90" fmla="*/ 195697 h 315021"/>
              <a:gd name="connsiteX91" fmla="*/ 57953 w 295043"/>
              <a:gd name="connsiteY91" fmla="*/ 196843 h 315021"/>
              <a:gd name="connsiteX92" fmla="*/ 57071 w 295043"/>
              <a:gd name="connsiteY92" fmla="*/ 199487 h 315021"/>
              <a:gd name="connsiteX93" fmla="*/ 57071 w 295043"/>
              <a:gd name="connsiteY93" fmla="*/ 199928 h 315021"/>
              <a:gd name="connsiteX94" fmla="*/ 57071 w 295043"/>
              <a:gd name="connsiteY94" fmla="*/ 200457 h 315021"/>
              <a:gd name="connsiteX95" fmla="*/ 23576 w 295043"/>
              <a:gd name="connsiteY95" fmla="*/ 258455 h 315021"/>
              <a:gd name="connsiteX96" fmla="*/ 53634 w 295043"/>
              <a:gd name="connsiteY96" fmla="*/ 260306 h 315021"/>
              <a:gd name="connsiteX97" fmla="*/ 60509 w 295043"/>
              <a:gd name="connsiteY97" fmla="*/ 264273 h 315021"/>
              <a:gd name="connsiteX98" fmla="*/ 77080 w 295043"/>
              <a:gd name="connsiteY98" fmla="*/ 289393 h 315021"/>
              <a:gd name="connsiteX99" fmla="*/ 92593 w 295043"/>
              <a:gd name="connsiteY99" fmla="*/ 262510 h 315021"/>
              <a:gd name="connsiteX100" fmla="*/ 97952 w 295043"/>
              <a:gd name="connsiteY100" fmla="*/ 258366 h 315021"/>
              <a:gd name="connsiteX101" fmla="*/ 104669 w 295043"/>
              <a:gd name="connsiteY101" fmla="*/ 259248 h 315021"/>
              <a:gd name="connsiteX102" fmla="*/ 108812 w 295043"/>
              <a:gd name="connsiteY102" fmla="*/ 264608 h 315021"/>
              <a:gd name="connsiteX103" fmla="*/ 107930 w 295043"/>
              <a:gd name="connsiteY103" fmla="*/ 271324 h 315021"/>
              <a:gd name="connsiteX104" fmla="*/ 85277 w 295043"/>
              <a:gd name="connsiteY104" fmla="*/ 310548 h 315021"/>
              <a:gd name="connsiteX105" fmla="*/ 77873 w 295043"/>
              <a:gd name="connsiteY105" fmla="*/ 314955 h 315021"/>
              <a:gd name="connsiteX106" fmla="*/ 70557 w 295043"/>
              <a:gd name="connsiteY106" fmla="*/ 310989 h 315021"/>
              <a:gd name="connsiteX107" fmla="*/ 48169 w 295043"/>
              <a:gd name="connsiteY107" fmla="*/ 277670 h 315021"/>
              <a:gd name="connsiteX108" fmla="*/ 8328 w 295043"/>
              <a:gd name="connsiteY108" fmla="*/ 275290 h 315021"/>
              <a:gd name="connsiteX109" fmla="*/ 1058 w 295043"/>
              <a:gd name="connsiteY109" fmla="*/ 270678 h 315021"/>
              <a:gd name="connsiteX110" fmla="*/ 1188 w 295043"/>
              <a:gd name="connsiteY110" fmla="*/ 262069 h 315021"/>
              <a:gd name="connsiteX111" fmla="*/ 38737 w 295043"/>
              <a:gd name="connsiteY111" fmla="*/ 195785 h 315021"/>
              <a:gd name="connsiteX112" fmla="*/ 56735 w 295043"/>
              <a:gd name="connsiteY112" fmla="*/ 37419 h 315021"/>
              <a:gd name="connsiteX113" fmla="*/ 132807 w 295043"/>
              <a:gd name="connsiteY113" fmla="*/ 806 h 31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95043" h="315021">
                <a:moveTo>
                  <a:pt x="244230" y="187301"/>
                </a:moveTo>
                <a:lnTo>
                  <a:pt x="245552" y="187301"/>
                </a:lnTo>
                <a:cubicBezTo>
                  <a:pt x="246342" y="187194"/>
                  <a:pt x="247142" y="187194"/>
                  <a:pt x="247932" y="187301"/>
                </a:cubicBezTo>
                <a:lnTo>
                  <a:pt x="249166" y="187830"/>
                </a:lnTo>
                <a:cubicBezTo>
                  <a:pt x="249747" y="188006"/>
                  <a:pt x="250308" y="188243"/>
                  <a:pt x="250841" y="188535"/>
                </a:cubicBezTo>
                <a:cubicBezTo>
                  <a:pt x="251257" y="188881"/>
                  <a:pt x="251641" y="189265"/>
                  <a:pt x="251987" y="189681"/>
                </a:cubicBezTo>
                <a:cubicBezTo>
                  <a:pt x="252447" y="190106"/>
                  <a:pt x="252861" y="190578"/>
                  <a:pt x="253221" y="191091"/>
                </a:cubicBezTo>
                <a:lnTo>
                  <a:pt x="294208" y="262135"/>
                </a:lnTo>
                <a:lnTo>
                  <a:pt x="293855" y="262135"/>
                </a:lnTo>
                <a:cubicBezTo>
                  <a:pt x="295392" y="264786"/>
                  <a:pt x="295442" y="268047"/>
                  <a:pt x="293985" y="270744"/>
                </a:cubicBezTo>
                <a:cubicBezTo>
                  <a:pt x="292528" y="273440"/>
                  <a:pt x="289776" y="275187"/>
                  <a:pt x="286715" y="275356"/>
                </a:cubicBezTo>
                <a:lnTo>
                  <a:pt x="246874" y="277736"/>
                </a:lnTo>
                <a:lnTo>
                  <a:pt x="224838" y="311054"/>
                </a:lnTo>
                <a:cubicBezTo>
                  <a:pt x="223217" y="313517"/>
                  <a:pt x="220471" y="315006"/>
                  <a:pt x="217522" y="315021"/>
                </a:cubicBezTo>
                <a:cubicBezTo>
                  <a:pt x="214456" y="314941"/>
                  <a:pt x="211651" y="313271"/>
                  <a:pt x="210118" y="310614"/>
                </a:cubicBezTo>
                <a:lnTo>
                  <a:pt x="176359" y="252175"/>
                </a:lnTo>
                <a:cubicBezTo>
                  <a:pt x="137961" y="261067"/>
                  <a:pt x="97609" y="251695"/>
                  <a:pt x="67061" y="226789"/>
                </a:cubicBezTo>
                <a:cubicBezTo>
                  <a:pt x="63568" y="223649"/>
                  <a:pt x="63151" y="218320"/>
                  <a:pt x="66115" y="214675"/>
                </a:cubicBezTo>
                <a:cubicBezTo>
                  <a:pt x="69078" y="211030"/>
                  <a:pt x="74379" y="210349"/>
                  <a:pt x="78167" y="213127"/>
                </a:cubicBezTo>
                <a:cubicBezTo>
                  <a:pt x="106182" y="235995"/>
                  <a:pt x="143618" y="243700"/>
                  <a:pt x="178387" y="233753"/>
                </a:cubicBezTo>
                <a:lnTo>
                  <a:pt x="178915" y="233753"/>
                </a:lnTo>
                <a:cubicBezTo>
                  <a:pt x="179676" y="233653"/>
                  <a:pt x="180446" y="233653"/>
                  <a:pt x="181207" y="233753"/>
                </a:cubicBezTo>
                <a:lnTo>
                  <a:pt x="182353" y="233753"/>
                </a:lnTo>
                <a:cubicBezTo>
                  <a:pt x="183021" y="233883"/>
                  <a:pt x="183672" y="234090"/>
                  <a:pt x="184292" y="234370"/>
                </a:cubicBezTo>
                <a:lnTo>
                  <a:pt x="185526" y="234987"/>
                </a:lnTo>
                <a:cubicBezTo>
                  <a:pt x="186035" y="235319"/>
                  <a:pt x="186507" y="235703"/>
                  <a:pt x="186937" y="236133"/>
                </a:cubicBezTo>
                <a:cubicBezTo>
                  <a:pt x="187326" y="236511"/>
                  <a:pt x="187680" y="236923"/>
                  <a:pt x="187994" y="237367"/>
                </a:cubicBezTo>
                <a:lnTo>
                  <a:pt x="188435" y="237895"/>
                </a:lnTo>
                <a:lnTo>
                  <a:pt x="218228" y="289812"/>
                </a:lnTo>
                <a:lnTo>
                  <a:pt x="234799" y="264691"/>
                </a:lnTo>
                <a:cubicBezTo>
                  <a:pt x="236331" y="262353"/>
                  <a:pt x="238883" y="260881"/>
                  <a:pt x="241674" y="260725"/>
                </a:cubicBezTo>
                <a:lnTo>
                  <a:pt x="271731" y="258874"/>
                </a:lnTo>
                <a:lnTo>
                  <a:pt x="244406" y="211452"/>
                </a:lnTo>
                <a:cubicBezTo>
                  <a:pt x="237235" y="219726"/>
                  <a:pt x="229029" y="227043"/>
                  <a:pt x="219990" y="233224"/>
                </a:cubicBezTo>
                <a:cubicBezTo>
                  <a:pt x="215975" y="235902"/>
                  <a:pt x="210554" y="234853"/>
                  <a:pt x="207827" y="230871"/>
                </a:cubicBezTo>
                <a:cubicBezTo>
                  <a:pt x="205100" y="226890"/>
                  <a:pt x="206082" y="221456"/>
                  <a:pt x="210030" y="218680"/>
                </a:cubicBezTo>
                <a:cubicBezTo>
                  <a:pt x="221132" y="211088"/>
                  <a:pt x="230751" y="201528"/>
                  <a:pt x="238413" y="190474"/>
                </a:cubicBezTo>
                <a:cubicBezTo>
                  <a:pt x="238877" y="189911"/>
                  <a:pt x="239410" y="189408"/>
                  <a:pt x="239999" y="188976"/>
                </a:cubicBezTo>
                <a:cubicBezTo>
                  <a:pt x="240324" y="188624"/>
                  <a:pt x="240679" y="188300"/>
                  <a:pt x="241057" y="188006"/>
                </a:cubicBezTo>
                <a:lnTo>
                  <a:pt x="242115" y="188006"/>
                </a:lnTo>
                <a:cubicBezTo>
                  <a:pt x="242787" y="187683"/>
                  <a:pt x="243498" y="187446"/>
                  <a:pt x="244230" y="187301"/>
                </a:cubicBezTo>
                <a:close/>
                <a:moveTo>
                  <a:pt x="147735" y="39006"/>
                </a:moveTo>
                <a:cubicBezTo>
                  <a:pt x="151077" y="39006"/>
                  <a:pt x="154132" y="40897"/>
                  <a:pt x="155623" y="43889"/>
                </a:cubicBezTo>
                <a:lnTo>
                  <a:pt x="177219" y="87961"/>
                </a:lnTo>
                <a:lnTo>
                  <a:pt x="225610" y="94660"/>
                </a:lnTo>
                <a:cubicBezTo>
                  <a:pt x="228940" y="95143"/>
                  <a:pt x="231705" y="97480"/>
                  <a:pt x="232735" y="100683"/>
                </a:cubicBezTo>
                <a:cubicBezTo>
                  <a:pt x="233766" y="103887"/>
                  <a:pt x="232881" y="107398"/>
                  <a:pt x="230458" y="109732"/>
                </a:cubicBezTo>
                <a:lnTo>
                  <a:pt x="192115" y="147105"/>
                </a:lnTo>
                <a:cubicBezTo>
                  <a:pt x="188677" y="150522"/>
                  <a:pt x="183124" y="150522"/>
                  <a:pt x="179687" y="147105"/>
                </a:cubicBezTo>
                <a:cubicBezTo>
                  <a:pt x="176227" y="143774"/>
                  <a:pt x="176070" y="138288"/>
                  <a:pt x="179334" y="134765"/>
                </a:cubicBezTo>
                <a:lnTo>
                  <a:pt x="204896" y="109908"/>
                </a:lnTo>
                <a:lnTo>
                  <a:pt x="169638" y="104796"/>
                </a:lnTo>
                <a:cubicBezTo>
                  <a:pt x="166772" y="104366"/>
                  <a:pt x="164299" y="102553"/>
                  <a:pt x="163027" y="99948"/>
                </a:cubicBezTo>
                <a:lnTo>
                  <a:pt x="147250" y="67952"/>
                </a:lnTo>
                <a:lnTo>
                  <a:pt x="131472" y="99948"/>
                </a:lnTo>
                <a:cubicBezTo>
                  <a:pt x="130200" y="102553"/>
                  <a:pt x="127728" y="104366"/>
                  <a:pt x="124861" y="104796"/>
                </a:cubicBezTo>
                <a:lnTo>
                  <a:pt x="89604" y="109908"/>
                </a:lnTo>
                <a:lnTo>
                  <a:pt x="115165" y="134765"/>
                </a:lnTo>
                <a:cubicBezTo>
                  <a:pt x="117236" y="136776"/>
                  <a:pt x="118191" y="139673"/>
                  <a:pt x="117722" y="142521"/>
                </a:cubicBezTo>
                <a:lnTo>
                  <a:pt x="111728" y="177779"/>
                </a:lnTo>
                <a:lnTo>
                  <a:pt x="143283" y="161208"/>
                </a:lnTo>
                <a:cubicBezTo>
                  <a:pt x="145849" y="159860"/>
                  <a:pt x="148915" y="159860"/>
                  <a:pt x="151481" y="161208"/>
                </a:cubicBezTo>
                <a:lnTo>
                  <a:pt x="183036" y="177779"/>
                </a:lnTo>
                <a:lnTo>
                  <a:pt x="181802" y="170286"/>
                </a:lnTo>
                <a:cubicBezTo>
                  <a:pt x="180974" y="165418"/>
                  <a:pt x="184250" y="160801"/>
                  <a:pt x="189118" y="159974"/>
                </a:cubicBezTo>
                <a:cubicBezTo>
                  <a:pt x="193986" y="159146"/>
                  <a:pt x="198603" y="162421"/>
                  <a:pt x="199431" y="167290"/>
                </a:cubicBezTo>
                <a:lnTo>
                  <a:pt x="204014" y="192322"/>
                </a:lnTo>
                <a:cubicBezTo>
                  <a:pt x="204563" y="195621"/>
                  <a:pt x="203197" y="198945"/>
                  <a:pt x="200489" y="200907"/>
                </a:cubicBezTo>
                <a:cubicBezTo>
                  <a:pt x="197781" y="202867"/>
                  <a:pt x="194196" y="203127"/>
                  <a:pt x="191234" y="201577"/>
                </a:cubicBezTo>
                <a:lnTo>
                  <a:pt x="147955" y="178836"/>
                </a:lnTo>
                <a:lnTo>
                  <a:pt x="104676" y="201577"/>
                </a:lnTo>
                <a:cubicBezTo>
                  <a:pt x="101714" y="203127"/>
                  <a:pt x="98129" y="202867"/>
                  <a:pt x="95421" y="200907"/>
                </a:cubicBezTo>
                <a:cubicBezTo>
                  <a:pt x="92713" y="198945"/>
                  <a:pt x="91347" y="195621"/>
                  <a:pt x="91895" y="192322"/>
                </a:cubicBezTo>
                <a:lnTo>
                  <a:pt x="100181" y="144196"/>
                </a:lnTo>
                <a:lnTo>
                  <a:pt x="64923" y="110085"/>
                </a:lnTo>
                <a:cubicBezTo>
                  <a:pt x="62499" y="107751"/>
                  <a:pt x="61616" y="104240"/>
                  <a:pt x="62646" y="101036"/>
                </a:cubicBezTo>
                <a:cubicBezTo>
                  <a:pt x="63676" y="97833"/>
                  <a:pt x="66441" y="95495"/>
                  <a:pt x="69771" y="95012"/>
                </a:cubicBezTo>
                <a:lnTo>
                  <a:pt x="118162" y="87961"/>
                </a:lnTo>
                <a:lnTo>
                  <a:pt x="139846" y="43889"/>
                </a:lnTo>
                <a:cubicBezTo>
                  <a:pt x="141337" y="40897"/>
                  <a:pt x="144392" y="39006"/>
                  <a:pt x="147735" y="39006"/>
                </a:cubicBezTo>
                <a:close/>
                <a:moveTo>
                  <a:pt x="132807" y="806"/>
                </a:moveTo>
                <a:cubicBezTo>
                  <a:pt x="160818" y="-2350"/>
                  <a:pt x="189868" y="3722"/>
                  <a:pt x="215119" y="19570"/>
                </a:cubicBezTo>
                <a:cubicBezTo>
                  <a:pt x="265620" y="51266"/>
                  <a:pt x="287520" y="113652"/>
                  <a:pt x="267911" y="169959"/>
                </a:cubicBezTo>
                <a:cubicBezTo>
                  <a:pt x="266304" y="174559"/>
                  <a:pt x="261273" y="176987"/>
                  <a:pt x="256673" y="175380"/>
                </a:cubicBezTo>
                <a:cubicBezTo>
                  <a:pt x="252073" y="173773"/>
                  <a:pt x="249645" y="168742"/>
                  <a:pt x="251252" y="164142"/>
                </a:cubicBezTo>
                <a:cubicBezTo>
                  <a:pt x="268422" y="115029"/>
                  <a:pt x="248898" y="60600"/>
                  <a:pt x="204425" y="33599"/>
                </a:cubicBezTo>
                <a:cubicBezTo>
                  <a:pt x="159952" y="6599"/>
                  <a:pt x="102653" y="14388"/>
                  <a:pt x="67001" y="52280"/>
                </a:cubicBezTo>
                <a:cubicBezTo>
                  <a:pt x="31349" y="90171"/>
                  <a:pt x="27062" y="147838"/>
                  <a:pt x="56719" y="190585"/>
                </a:cubicBezTo>
                <a:cubicBezTo>
                  <a:pt x="56930" y="191011"/>
                  <a:pt x="57107" y="191453"/>
                  <a:pt x="57247" y="191907"/>
                </a:cubicBezTo>
                <a:cubicBezTo>
                  <a:pt x="57534" y="192411"/>
                  <a:pt x="57770" y="192943"/>
                  <a:pt x="57953" y="193494"/>
                </a:cubicBezTo>
                <a:cubicBezTo>
                  <a:pt x="58045" y="194225"/>
                  <a:pt x="58045" y="194966"/>
                  <a:pt x="57953" y="195697"/>
                </a:cubicBezTo>
                <a:cubicBezTo>
                  <a:pt x="57977" y="196079"/>
                  <a:pt x="57977" y="196461"/>
                  <a:pt x="57953" y="196843"/>
                </a:cubicBezTo>
                <a:cubicBezTo>
                  <a:pt x="57801" y="197766"/>
                  <a:pt x="57503" y="198658"/>
                  <a:pt x="57071" y="199487"/>
                </a:cubicBezTo>
                <a:cubicBezTo>
                  <a:pt x="57071" y="199928"/>
                  <a:pt x="57071" y="199928"/>
                  <a:pt x="57071" y="199928"/>
                </a:cubicBezTo>
                <a:lnTo>
                  <a:pt x="57071" y="200457"/>
                </a:lnTo>
                <a:lnTo>
                  <a:pt x="23576" y="258455"/>
                </a:lnTo>
                <a:lnTo>
                  <a:pt x="53634" y="260306"/>
                </a:lnTo>
                <a:cubicBezTo>
                  <a:pt x="56425" y="260463"/>
                  <a:pt x="58976" y="261935"/>
                  <a:pt x="60509" y="264273"/>
                </a:cubicBezTo>
                <a:lnTo>
                  <a:pt x="77080" y="289393"/>
                </a:lnTo>
                <a:lnTo>
                  <a:pt x="92593" y="262510"/>
                </a:lnTo>
                <a:cubicBezTo>
                  <a:pt x="93757" y="260470"/>
                  <a:pt x="95685" y="258978"/>
                  <a:pt x="97952" y="258366"/>
                </a:cubicBezTo>
                <a:cubicBezTo>
                  <a:pt x="100219" y="257754"/>
                  <a:pt x="102637" y="258072"/>
                  <a:pt x="104669" y="259248"/>
                </a:cubicBezTo>
                <a:cubicBezTo>
                  <a:pt x="106708" y="260412"/>
                  <a:pt x="108201" y="262340"/>
                  <a:pt x="108812" y="264608"/>
                </a:cubicBezTo>
                <a:cubicBezTo>
                  <a:pt x="109425" y="266875"/>
                  <a:pt x="109107" y="269292"/>
                  <a:pt x="107930" y="271324"/>
                </a:cubicBezTo>
                <a:lnTo>
                  <a:pt x="85277" y="310548"/>
                </a:lnTo>
                <a:cubicBezTo>
                  <a:pt x="83744" y="313205"/>
                  <a:pt x="80940" y="314875"/>
                  <a:pt x="77873" y="314955"/>
                </a:cubicBezTo>
                <a:cubicBezTo>
                  <a:pt x="74924" y="314940"/>
                  <a:pt x="72179" y="313451"/>
                  <a:pt x="70557" y="310989"/>
                </a:cubicBezTo>
                <a:lnTo>
                  <a:pt x="48169" y="277670"/>
                </a:lnTo>
                <a:lnTo>
                  <a:pt x="8328" y="275290"/>
                </a:lnTo>
                <a:cubicBezTo>
                  <a:pt x="5267" y="275121"/>
                  <a:pt x="2514" y="273374"/>
                  <a:pt x="1058" y="270678"/>
                </a:cubicBezTo>
                <a:cubicBezTo>
                  <a:pt x="-399" y="267981"/>
                  <a:pt x="-349" y="264720"/>
                  <a:pt x="1188" y="262069"/>
                </a:cubicBezTo>
                <a:lnTo>
                  <a:pt x="38737" y="195785"/>
                </a:lnTo>
                <a:cubicBezTo>
                  <a:pt x="7089" y="145254"/>
                  <a:pt x="14555" y="79559"/>
                  <a:pt x="56735" y="37419"/>
                </a:cubicBezTo>
                <a:cubicBezTo>
                  <a:pt x="77825" y="16349"/>
                  <a:pt x="104796" y="3963"/>
                  <a:pt x="132807" y="806"/>
                </a:cubicBezTo>
                <a:close/>
              </a:path>
            </a:pathLst>
          </a:custGeom>
          <a:solidFill>
            <a:srgbClr val="FFFFFF"/>
          </a:solidFill>
          <a:ln w="8798" cap="flat">
            <a:noFill/>
            <a:prstDash val="solid"/>
            <a:miter/>
          </a:ln>
        </p:spPr>
        <p:txBody>
          <a:bodyPr rtlCol="0" anchor="ctr"/>
          <a:lstStyle/>
          <a:p>
            <a:endParaRPr lang="zh-CN" altLang="en-US" sz="1800"/>
          </a:p>
        </p:txBody>
      </p:sp>
      <p:sp>
        <p:nvSpPr>
          <p:cNvPr id="24" name="任意多边形: 形状 9"/>
          <p:cNvSpPr/>
          <p:nvPr>
            <p:custDataLst>
              <p:tags r:id="rId23"/>
            </p:custDataLst>
          </p:nvPr>
        </p:nvSpPr>
        <p:spPr>
          <a:xfrm>
            <a:off x="6208078" y="4214495"/>
            <a:ext cx="230387" cy="314956"/>
          </a:xfrm>
          <a:custGeom>
            <a:avLst/>
            <a:gdLst>
              <a:gd name="connsiteX0" fmla="*/ 106709 w 230387"/>
              <a:gd name="connsiteY0" fmla="*/ 70129 h 314956"/>
              <a:gd name="connsiteX1" fmla="*/ 137968 w 230387"/>
              <a:gd name="connsiteY1" fmla="*/ 74958 h 314956"/>
              <a:gd name="connsiteX2" fmla="*/ 162372 w 230387"/>
              <a:gd name="connsiteY2" fmla="*/ 129550 h 314956"/>
              <a:gd name="connsiteX3" fmla="*/ 115194 w 230387"/>
              <a:gd name="connsiteY3" fmla="*/ 166292 h 314956"/>
              <a:gd name="connsiteX4" fmla="*/ 106332 w 230387"/>
              <a:gd name="connsiteY4" fmla="*/ 157431 h 314956"/>
              <a:gd name="connsiteX5" fmla="*/ 115194 w 230387"/>
              <a:gd name="connsiteY5" fmla="*/ 148570 h 314956"/>
              <a:gd name="connsiteX6" fmla="*/ 145168 w 230387"/>
              <a:gd name="connsiteY6" fmla="*/ 125292 h 314956"/>
              <a:gd name="connsiteX7" fmla="*/ 129701 w 230387"/>
              <a:gd name="connsiteY7" fmla="*/ 90635 h 314956"/>
              <a:gd name="connsiteX8" fmla="*/ 92357 w 230387"/>
              <a:gd name="connsiteY8" fmla="*/ 97399 h 314956"/>
              <a:gd name="connsiteX9" fmla="*/ 90028 w 230387"/>
              <a:gd name="connsiteY9" fmla="*/ 135279 h 314956"/>
              <a:gd name="connsiteX10" fmla="*/ 90786 w 230387"/>
              <a:gd name="connsiteY10" fmla="*/ 144170 h 314956"/>
              <a:gd name="connsiteX11" fmla="*/ 83424 w 230387"/>
              <a:gd name="connsiteY11" fmla="*/ 149213 h 314956"/>
              <a:gd name="connsiteX12" fmla="*/ 75408 w 230387"/>
              <a:gd name="connsiteY12" fmla="*/ 145292 h 314956"/>
              <a:gd name="connsiteX13" fmla="*/ 79126 w 230387"/>
              <a:gd name="connsiteY13" fmla="*/ 85610 h 314956"/>
              <a:gd name="connsiteX14" fmla="*/ 106709 w 230387"/>
              <a:gd name="connsiteY14" fmla="*/ 70129 h 314956"/>
              <a:gd name="connsiteX15" fmla="*/ 115193 w 230387"/>
              <a:gd name="connsiteY15" fmla="*/ 0 h 314956"/>
              <a:gd name="connsiteX16" fmla="*/ 230387 w 230387"/>
              <a:gd name="connsiteY16" fmla="*/ 115193 h 314956"/>
              <a:gd name="connsiteX17" fmla="*/ 122282 w 230387"/>
              <a:gd name="connsiteY17" fmla="*/ 311640 h 314956"/>
              <a:gd name="connsiteX18" fmla="*/ 115371 w 230387"/>
              <a:gd name="connsiteY18" fmla="*/ 314956 h 314956"/>
              <a:gd name="connsiteX19" fmla="*/ 108459 w 230387"/>
              <a:gd name="connsiteY19" fmla="*/ 311640 h 314956"/>
              <a:gd name="connsiteX20" fmla="*/ 77977 w 230387"/>
              <a:gd name="connsiteY20" fmla="*/ 271323 h 314956"/>
              <a:gd name="connsiteX21" fmla="*/ 80186 w 230387"/>
              <a:gd name="connsiteY21" fmla="*/ 259490 h 314956"/>
              <a:gd name="connsiteX22" fmla="*/ 92155 w 230387"/>
              <a:gd name="connsiteY22" fmla="*/ 260779 h 314956"/>
              <a:gd name="connsiteX23" fmla="*/ 115193 w 230387"/>
              <a:gd name="connsiteY23" fmla="*/ 291526 h 314956"/>
              <a:gd name="connsiteX24" fmla="*/ 212665 w 230387"/>
              <a:gd name="connsiteY24" fmla="*/ 115193 h 314956"/>
              <a:gd name="connsiteX25" fmla="*/ 115193 w 230387"/>
              <a:gd name="connsiteY25" fmla="*/ 17722 h 314956"/>
              <a:gd name="connsiteX26" fmla="*/ 17722 w 230387"/>
              <a:gd name="connsiteY26" fmla="*/ 115193 h 314956"/>
              <a:gd name="connsiteX27" fmla="*/ 71774 w 230387"/>
              <a:gd name="connsiteY27" fmla="*/ 231271 h 314956"/>
              <a:gd name="connsiteX28" fmla="*/ 68851 w 230387"/>
              <a:gd name="connsiteY28" fmla="*/ 242958 h 314956"/>
              <a:gd name="connsiteX29" fmla="*/ 56976 w 230387"/>
              <a:gd name="connsiteY29" fmla="*/ 240930 h 314956"/>
              <a:gd name="connsiteX30" fmla="*/ 0 w 230387"/>
              <a:gd name="connsiteY30" fmla="*/ 115193 h 314956"/>
              <a:gd name="connsiteX31" fmla="*/ 115193 w 230387"/>
              <a:gd name="connsiteY31" fmla="*/ 0 h 31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387" h="314956">
                <a:moveTo>
                  <a:pt x="106709" y="70129"/>
                </a:moveTo>
                <a:cubicBezTo>
                  <a:pt x="117100" y="68247"/>
                  <a:pt x="128104" y="69752"/>
                  <a:pt x="137968" y="74958"/>
                </a:cubicBezTo>
                <a:cubicBezTo>
                  <a:pt x="157696" y="85372"/>
                  <a:pt x="167770" y="107905"/>
                  <a:pt x="162372" y="129550"/>
                </a:cubicBezTo>
                <a:cubicBezTo>
                  <a:pt x="156975" y="151195"/>
                  <a:pt x="137501" y="166361"/>
                  <a:pt x="115194" y="166292"/>
                </a:cubicBezTo>
                <a:cubicBezTo>
                  <a:pt x="110300" y="166292"/>
                  <a:pt x="106332" y="162325"/>
                  <a:pt x="106332" y="157431"/>
                </a:cubicBezTo>
                <a:cubicBezTo>
                  <a:pt x="106332" y="152537"/>
                  <a:pt x="110300" y="148570"/>
                  <a:pt x="115194" y="148570"/>
                </a:cubicBezTo>
                <a:cubicBezTo>
                  <a:pt x="129353" y="148638"/>
                  <a:pt x="141728" y="139027"/>
                  <a:pt x="145168" y="125292"/>
                </a:cubicBezTo>
                <a:cubicBezTo>
                  <a:pt x="148607" y="111556"/>
                  <a:pt x="142221" y="97248"/>
                  <a:pt x="129701" y="90635"/>
                </a:cubicBezTo>
                <a:cubicBezTo>
                  <a:pt x="117180" y="84022"/>
                  <a:pt x="101762" y="86815"/>
                  <a:pt x="92357" y="97399"/>
                </a:cubicBezTo>
                <a:cubicBezTo>
                  <a:pt x="82951" y="107984"/>
                  <a:pt x="81990" y="123622"/>
                  <a:pt x="90028" y="135279"/>
                </a:cubicBezTo>
                <a:cubicBezTo>
                  <a:pt x="91863" y="137890"/>
                  <a:pt x="92153" y="141287"/>
                  <a:pt x="90786" y="144170"/>
                </a:cubicBezTo>
                <a:cubicBezTo>
                  <a:pt x="89419" y="147054"/>
                  <a:pt x="86607" y="148981"/>
                  <a:pt x="83424" y="149213"/>
                </a:cubicBezTo>
                <a:cubicBezTo>
                  <a:pt x="80241" y="149445"/>
                  <a:pt x="77178" y="147947"/>
                  <a:pt x="75408" y="145292"/>
                </a:cubicBezTo>
                <a:cubicBezTo>
                  <a:pt x="62765" y="126912"/>
                  <a:pt x="64300" y="102278"/>
                  <a:pt x="79126" y="85610"/>
                </a:cubicBezTo>
                <a:cubicBezTo>
                  <a:pt x="86539" y="77276"/>
                  <a:pt x="96318" y="72010"/>
                  <a:pt x="106709" y="70129"/>
                </a:cubicBezTo>
                <a:close/>
                <a:moveTo>
                  <a:pt x="115193" y="0"/>
                </a:moveTo>
                <a:cubicBezTo>
                  <a:pt x="178813" y="0"/>
                  <a:pt x="230387" y="51574"/>
                  <a:pt x="230387" y="115193"/>
                </a:cubicBezTo>
                <a:cubicBezTo>
                  <a:pt x="230387" y="176599"/>
                  <a:pt x="126713" y="306147"/>
                  <a:pt x="122282" y="311640"/>
                </a:cubicBezTo>
                <a:cubicBezTo>
                  <a:pt x="120600" y="313737"/>
                  <a:pt x="118058" y="314956"/>
                  <a:pt x="115371" y="314956"/>
                </a:cubicBezTo>
                <a:cubicBezTo>
                  <a:pt x="112683" y="314956"/>
                  <a:pt x="110141" y="313737"/>
                  <a:pt x="108459" y="311640"/>
                </a:cubicBezTo>
                <a:cubicBezTo>
                  <a:pt x="108282" y="311463"/>
                  <a:pt x="94990" y="294893"/>
                  <a:pt x="77977" y="271323"/>
                </a:cubicBezTo>
                <a:cubicBezTo>
                  <a:pt x="75510" y="267407"/>
                  <a:pt x="76473" y="262252"/>
                  <a:pt x="80186" y="259490"/>
                </a:cubicBezTo>
                <a:cubicBezTo>
                  <a:pt x="83900" y="256728"/>
                  <a:pt x="89114" y="257290"/>
                  <a:pt x="92155" y="260779"/>
                </a:cubicBezTo>
                <a:cubicBezTo>
                  <a:pt x="101547" y="273804"/>
                  <a:pt x="109788" y="284526"/>
                  <a:pt x="115193" y="291526"/>
                </a:cubicBezTo>
                <a:cubicBezTo>
                  <a:pt x="147625" y="249791"/>
                  <a:pt x="212665" y="157548"/>
                  <a:pt x="212665" y="115193"/>
                </a:cubicBezTo>
                <a:cubicBezTo>
                  <a:pt x="212665" y="61361"/>
                  <a:pt x="169025" y="17722"/>
                  <a:pt x="115193" y="17722"/>
                </a:cubicBezTo>
                <a:cubicBezTo>
                  <a:pt x="61361" y="17722"/>
                  <a:pt x="17722" y="61361"/>
                  <a:pt x="17722" y="115193"/>
                </a:cubicBezTo>
                <a:cubicBezTo>
                  <a:pt x="17722" y="138231"/>
                  <a:pt x="36419" y="178283"/>
                  <a:pt x="71774" y="231271"/>
                </a:cubicBezTo>
                <a:cubicBezTo>
                  <a:pt x="74005" y="235332"/>
                  <a:pt x="72731" y="240426"/>
                  <a:pt x="68851" y="242958"/>
                </a:cubicBezTo>
                <a:cubicBezTo>
                  <a:pt x="64971" y="245491"/>
                  <a:pt x="59796" y="244606"/>
                  <a:pt x="56976" y="240930"/>
                </a:cubicBezTo>
                <a:cubicBezTo>
                  <a:pt x="19228" y="184220"/>
                  <a:pt x="0" y="141776"/>
                  <a:pt x="0" y="115193"/>
                </a:cubicBezTo>
                <a:cubicBezTo>
                  <a:pt x="0" y="51574"/>
                  <a:pt x="51574" y="0"/>
                  <a:pt x="115193" y="0"/>
                </a:cubicBezTo>
                <a:close/>
              </a:path>
            </a:pathLst>
          </a:custGeom>
          <a:solidFill>
            <a:srgbClr val="FFFFFF"/>
          </a:solidFill>
          <a:ln w="8844" cap="flat">
            <a:noFill/>
            <a:prstDash val="solid"/>
            <a:miter/>
          </a:ln>
        </p:spPr>
        <p:txBody>
          <a:bodyPr rtlCol="0" anchor="ctr"/>
          <a:lstStyle/>
          <a:p>
            <a:endParaRPr lang="zh-CN" altLang="en-US" sz="1800"/>
          </a:p>
        </p:txBody>
      </p:sp>
      <p:sp>
        <p:nvSpPr>
          <p:cNvPr id="25" name="任意多边形: 形状 10"/>
          <p:cNvSpPr/>
          <p:nvPr>
            <p:custDataLst>
              <p:tags r:id="rId24"/>
            </p:custDataLst>
          </p:nvPr>
        </p:nvSpPr>
        <p:spPr>
          <a:xfrm>
            <a:off x="4363403" y="4714240"/>
            <a:ext cx="314958" cy="230341"/>
          </a:xfrm>
          <a:custGeom>
            <a:avLst/>
            <a:gdLst>
              <a:gd name="connsiteX0" fmla="*/ 115187 w 314958"/>
              <a:gd name="connsiteY0" fmla="*/ 158737 h 230341"/>
              <a:gd name="connsiteX1" fmla="*/ 242109 w 314958"/>
              <a:gd name="connsiteY1" fmla="*/ 158737 h 230341"/>
              <a:gd name="connsiteX2" fmla="*/ 251511 w 314958"/>
              <a:gd name="connsiteY2" fmla="*/ 168139 h 230341"/>
              <a:gd name="connsiteX3" fmla="*/ 242109 w 314958"/>
              <a:gd name="connsiteY3" fmla="*/ 177540 h 230341"/>
              <a:gd name="connsiteX4" fmla="*/ 115187 w 314958"/>
              <a:gd name="connsiteY4" fmla="*/ 177540 h 230341"/>
              <a:gd name="connsiteX5" fmla="*/ 105785 w 314958"/>
              <a:gd name="connsiteY5" fmla="*/ 168139 h 230341"/>
              <a:gd name="connsiteX6" fmla="*/ 115187 w 314958"/>
              <a:gd name="connsiteY6" fmla="*/ 158737 h 230341"/>
              <a:gd name="connsiteX7" fmla="*/ 62271 w 314958"/>
              <a:gd name="connsiteY7" fmla="*/ 158737 h 230341"/>
              <a:gd name="connsiteX8" fmla="*/ 72801 w 314958"/>
              <a:gd name="connsiteY8" fmla="*/ 158737 h 230341"/>
              <a:gd name="connsiteX9" fmla="*/ 82203 w 314958"/>
              <a:gd name="connsiteY9" fmla="*/ 168139 h 230341"/>
              <a:gd name="connsiteX10" fmla="*/ 72801 w 314958"/>
              <a:gd name="connsiteY10" fmla="*/ 177540 h 230341"/>
              <a:gd name="connsiteX11" fmla="*/ 62271 w 314958"/>
              <a:gd name="connsiteY11" fmla="*/ 177540 h 230341"/>
              <a:gd name="connsiteX12" fmla="*/ 52870 w 314958"/>
              <a:gd name="connsiteY12" fmla="*/ 168139 h 230341"/>
              <a:gd name="connsiteX13" fmla="*/ 62271 w 314958"/>
              <a:gd name="connsiteY13" fmla="*/ 158737 h 230341"/>
              <a:gd name="connsiteX14" fmla="*/ 115187 w 314958"/>
              <a:gd name="connsiteY14" fmla="*/ 105769 h 230341"/>
              <a:gd name="connsiteX15" fmla="*/ 242109 w 314958"/>
              <a:gd name="connsiteY15" fmla="*/ 105769 h 230341"/>
              <a:gd name="connsiteX16" fmla="*/ 251511 w 314958"/>
              <a:gd name="connsiteY16" fmla="*/ 115170 h 230341"/>
              <a:gd name="connsiteX17" fmla="*/ 242109 w 314958"/>
              <a:gd name="connsiteY17" fmla="*/ 124572 h 230341"/>
              <a:gd name="connsiteX18" fmla="*/ 115187 w 314958"/>
              <a:gd name="connsiteY18" fmla="*/ 124572 h 230341"/>
              <a:gd name="connsiteX19" fmla="*/ 105785 w 314958"/>
              <a:gd name="connsiteY19" fmla="*/ 115170 h 230341"/>
              <a:gd name="connsiteX20" fmla="*/ 115187 w 314958"/>
              <a:gd name="connsiteY20" fmla="*/ 105769 h 230341"/>
              <a:gd name="connsiteX21" fmla="*/ 62271 w 314958"/>
              <a:gd name="connsiteY21" fmla="*/ 105769 h 230341"/>
              <a:gd name="connsiteX22" fmla="*/ 72801 w 314958"/>
              <a:gd name="connsiteY22" fmla="*/ 105769 h 230341"/>
              <a:gd name="connsiteX23" fmla="*/ 82203 w 314958"/>
              <a:gd name="connsiteY23" fmla="*/ 115170 h 230341"/>
              <a:gd name="connsiteX24" fmla="*/ 72801 w 314958"/>
              <a:gd name="connsiteY24" fmla="*/ 124572 h 230341"/>
              <a:gd name="connsiteX25" fmla="*/ 62271 w 314958"/>
              <a:gd name="connsiteY25" fmla="*/ 124572 h 230341"/>
              <a:gd name="connsiteX26" fmla="*/ 52870 w 314958"/>
              <a:gd name="connsiteY26" fmla="*/ 115170 h 230341"/>
              <a:gd name="connsiteX27" fmla="*/ 62271 w 314958"/>
              <a:gd name="connsiteY27" fmla="*/ 105769 h 230341"/>
              <a:gd name="connsiteX28" fmla="*/ 115187 w 314958"/>
              <a:gd name="connsiteY28" fmla="*/ 52894 h 230341"/>
              <a:gd name="connsiteX29" fmla="*/ 242109 w 314958"/>
              <a:gd name="connsiteY29" fmla="*/ 52894 h 230341"/>
              <a:gd name="connsiteX30" fmla="*/ 251511 w 314958"/>
              <a:gd name="connsiteY30" fmla="*/ 62296 h 230341"/>
              <a:gd name="connsiteX31" fmla="*/ 242109 w 314958"/>
              <a:gd name="connsiteY31" fmla="*/ 71698 h 230341"/>
              <a:gd name="connsiteX32" fmla="*/ 115187 w 314958"/>
              <a:gd name="connsiteY32" fmla="*/ 71698 h 230341"/>
              <a:gd name="connsiteX33" fmla="*/ 105785 w 314958"/>
              <a:gd name="connsiteY33" fmla="*/ 62296 h 230341"/>
              <a:gd name="connsiteX34" fmla="*/ 115187 w 314958"/>
              <a:gd name="connsiteY34" fmla="*/ 52894 h 230341"/>
              <a:gd name="connsiteX35" fmla="*/ 62271 w 314958"/>
              <a:gd name="connsiteY35" fmla="*/ 52894 h 230341"/>
              <a:gd name="connsiteX36" fmla="*/ 72801 w 314958"/>
              <a:gd name="connsiteY36" fmla="*/ 52894 h 230341"/>
              <a:gd name="connsiteX37" fmla="*/ 82203 w 314958"/>
              <a:gd name="connsiteY37" fmla="*/ 62296 h 230341"/>
              <a:gd name="connsiteX38" fmla="*/ 72801 w 314958"/>
              <a:gd name="connsiteY38" fmla="*/ 71698 h 230341"/>
              <a:gd name="connsiteX39" fmla="*/ 62271 w 314958"/>
              <a:gd name="connsiteY39" fmla="*/ 71698 h 230341"/>
              <a:gd name="connsiteX40" fmla="*/ 52870 w 314958"/>
              <a:gd name="connsiteY40" fmla="*/ 62296 h 230341"/>
              <a:gd name="connsiteX41" fmla="*/ 62271 w 314958"/>
              <a:gd name="connsiteY41" fmla="*/ 52894 h 230341"/>
              <a:gd name="connsiteX42" fmla="*/ 32625 w 314958"/>
              <a:gd name="connsiteY42" fmla="*/ 1 h 230341"/>
              <a:gd name="connsiteX43" fmla="*/ 282051 w 314958"/>
              <a:gd name="connsiteY43" fmla="*/ 1 h 230341"/>
              <a:gd name="connsiteX44" fmla="*/ 305302 w 314958"/>
              <a:gd name="connsiteY44" fmla="*/ 9456 h 230341"/>
              <a:gd name="connsiteX45" fmla="*/ 314957 w 314958"/>
              <a:gd name="connsiteY45" fmla="*/ 32625 h 230341"/>
              <a:gd name="connsiteX46" fmla="*/ 314957 w 314958"/>
              <a:gd name="connsiteY46" fmla="*/ 168102 h 230341"/>
              <a:gd name="connsiteX47" fmla="*/ 305555 w 314958"/>
              <a:gd name="connsiteY47" fmla="*/ 177503 h 230341"/>
              <a:gd name="connsiteX48" fmla="*/ 298874 w 314958"/>
              <a:gd name="connsiteY48" fmla="*/ 174716 h 230341"/>
              <a:gd name="connsiteX49" fmla="*/ 296154 w 314958"/>
              <a:gd name="connsiteY49" fmla="*/ 168008 h 230341"/>
              <a:gd name="connsiteX50" fmla="*/ 296154 w 314958"/>
              <a:gd name="connsiteY50" fmla="*/ 32625 h 230341"/>
              <a:gd name="connsiteX51" fmla="*/ 292007 w 314958"/>
              <a:gd name="connsiteY51" fmla="*/ 22751 h 230341"/>
              <a:gd name="connsiteX52" fmla="*/ 282051 w 314958"/>
              <a:gd name="connsiteY52" fmla="*/ 18804 h 230341"/>
              <a:gd name="connsiteX53" fmla="*/ 32625 w 314958"/>
              <a:gd name="connsiteY53" fmla="*/ 18804 h 230341"/>
              <a:gd name="connsiteX54" fmla="*/ 18805 w 314958"/>
              <a:gd name="connsiteY54" fmla="*/ 32625 h 230341"/>
              <a:gd name="connsiteX55" fmla="*/ 18805 w 314958"/>
              <a:gd name="connsiteY55" fmla="*/ 197435 h 230341"/>
              <a:gd name="connsiteX56" fmla="*/ 22752 w 314958"/>
              <a:gd name="connsiteY56" fmla="*/ 207390 h 230341"/>
              <a:gd name="connsiteX57" fmla="*/ 32625 w 314958"/>
              <a:gd name="connsiteY57" fmla="*/ 211537 h 230341"/>
              <a:gd name="connsiteX58" fmla="*/ 282051 w 314958"/>
              <a:gd name="connsiteY58" fmla="*/ 211537 h 230341"/>
              <a:gd name="connsiteX59" fmla="*/ 292109 w 314958"/>
              <a:gd name="connsiteY59" fmla="*/ 207492 h 230341"/>
              <a:gd name="connsiteX60" fmla="*/ 296154 w 314958"/>
              <a:gd name="connsiteY60" fmla="*/ 197435 h 230341"/>
              <a:gd name="connsiteX61" fmla="*/ 305555 w 314958"/>
              <a:gd name="connsiteY61" fmla="*/ 188033 h 230341"/>
              <a:gd name="connsiteX62" fmla="*/ 314957 w 314958"/>
              <a:gd name="connsiteY62" fmla="*/ 197435 h 230341"/>
              <a:gd name="connsiteX63" fmla="*/ 305403 w 314958"/>
              <a:gd name="connsiteY63" fmla="*/ 220786 h 230341"/>
              <a:gd name="connsiteX64" fmla="*/ 282051 w 314958"/>
              <a:gd name="connsiteY64" fmla="*/ 230340 h 230341"/>
              <a:gd name="connsiteX65" fmla="*/ 32625 w 314958"/>
              <a:gd name="connsiteY65" fmla="*/ 230340 h 230341"/>
              <a:gd name="connsiteX66" fmla="*/ 9456 w 314958"/>
              <a:gd name="connsiteY66" fmla="*/ 220686 h 230341"/>
              <a:gd name="connsiteX67" fmla="*/ 1 w 314958"/>
              <a:gd name="connsiteY67" fmla="*/ 197435 h 230341"/>
              <a:gd name="connsiteX68" fmla="*/ 1 w 314958"/>
              <a:gd name="connsiteY68" fmla="*/ 32625 h 230341"/>
              <a:gd name="connsiteX69" fmla="*/ 32625 w 314958"/>
              <a:gd name="connsiteY69" fmla="*/ 1 h 23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14958" h="230341">
                <a:moveTo>
                  <a:pt x="115187" y="158737"/>
                </a:moveTo>
                <a:lnTo>
                  <a:pt x="242109" y="158737"/>
                </a:lnTo>
                <a:cubicBezTo>
                  <a:pt x="247302" y="158737"/>
                  <a:pt x="251511" y="162946"/>
                  <a:pt x="251511" y="168139"/>
                </a:cubicBezTo>
                <a:cubicBezTo>
                  <a:pt x="251511" y="173331"/>
                  <a:pt x="247302" y="177540"/>
                  <a:pt x="242109" y="177540"/>
                </a:cubicBezTo>
                <a:lnTo>
                  <a:pt x="115187" y="177540"/>
                </a:lnTo>
                <a:cubicBezTo>
                  <a:pt x="109994" y="177540"/>
                  <a:pt x="105785" y="173331"/>
                  <a:pt x="105785" y="168139"/>
                </a:cubicBezTo>
                <a:cubicBezTo>
                  <a:pt x="105785" y="162946"/>
                  <a:pt x="109994" y="158737"/>
                  <a:pt x="115187" y="158737"/>
                </a:cubicBezTo>
                <a:close/>
                <a:moveTo>
                  <a:pt x="62271" y="158737"/>
                </a:moveTo>
                <a:lnTo>
                  <a:pt x="72801" y="158737"/>
                </a:lnTo>
                <a:cubicBezTo>
                  <a:pt x="77994" y="158737"/>
                  <a:pt x="82203" y="162946"/>
                  <a:pt x="82203" y="168139"/>
                </a:cubicBezTo>
                <a:cubicBezTo>
                  <a:pt x="82203" y="173331"/>
                  <a:pt x="77994" y="177540"/>
                  <a:pt x="72801" y="177540"/>
                </a:cubicBezTo>
                <a:lnTo>
                  <a:pt x="62271" y="177540"/>
                </a:lnTo>
                <a:cubicBezTo>
                  <a:pt x="57079" y="177540"/>
                  <a:pt x="52870" y="173331"/>
                  <a:pt x="52870" y="168139"/>
                </a:cubicBezTo>
                <a:cubicBezTo>
                  <a:pt x="52870" y="162946"/>
                  <a:pt x="57079" y="158737"/>
                  <a:pt x="62271" y="158737"/>
                </a:cubicBezTo>
                <a:close/>
                <a:moveTo>
                  <a:pt x="115187" y="105769"/>
                </a:moveTo>
                <a:lnTo>
                  <a:pt x="242109" y="105769"/>
                </a:lnTo>
                <a:cubicBezTo>
                  <a:pt x="247302" y="105769"/>
                  <a:pt x="251511" y="109978"/>
                  <a:pt x="251511" y="115170"/>
                </a:cubicBezTo>
                <a:cubicBezTo>
                  <a:pt x="251511" y="120363"/>
                  <a:pt x="247302" y="124572"/>
                  <a:pt x="242109" y="124572"/>
                </a:cubicBezTo>
                <a:lnTo>
                  <a:pt x="115187" y="124572"/>
                </a:lnTo>
                <a:cubicBezTo>
                  <a:pt x="109994" y="124572"/>
                  <a:pt x="105785" y="120363"/>
                  <a:pt x="105785" y="115170"/>
                </a:cubicBezTo>
                <a:cubicBezTo>
                  <a:pt x="105785" y="109978"/>
                  <a:pt x="109994" y="105769"/>
                  <a:pt x="115187" y="105769"/>
                </a:cubicBezTo>
                <a:close/>
                <a:moveTo>
                  <a:pt x="62271" y="105769"/>
                </a:moveTo>
                <a:lnTo>
                  <a:pt x="72801" y="105769"/>
                </a:lnTo>
                <a:cubicBezTo>
                  <a:pt x="77994" y="105769"/>
                  <a:pt x="82203" y="109978"/>
                  <a:pt x="82203" y="115170"/>
                </a:cubicBezTo>
                <a:cubicBezTo>
                  <a:pt x="82203" y="120363"/>
                  <a:pt x="77994" y="124572"/>
                  <a:pt x="72801" y="124572"/>
                </a:cubicBezTo>
                <a:lnTo>
                  <a:pt x="62271" y="124572"/>
                </a:lnTo>
                <a:cubicBezTo>
                  <a:pt x="57079" y="124572"/>
                  <a:pt x="52870" y="120363"/>
                  <a:pt x="52870" y="115170"/>
                </a:cubicBezTo>
                <a:cubicBezTo>
                  <a:pt x="52870" y="109978"/>
                  <a:pt x="57079" y="105769"/>
                  <a:pt x="62271" y="105769"/>
                </a:cubicBezTo>
                <a:close/>
                <a:moveTo>
                  <a:pt x="115187" y="52894"/>
                </a:moveTo>
                <a:lnTo>
                  <a:pt x="242109" y="52894"/>
                </a:lnTo>
                <a:cubicBezTo>
                  <a:pt x="247302" y="52894"/>
                  <a:pt x="251511" y="57104"/>
                  <a:pt x="251511" y="62296"/>
                </a:cubicBezTo>
                <a:cubicBezTo>
                  <a:pt x="251511" y="67488"/>
                  <a:pt x="247302" y="71698"/>
                  <a:pt x="242109" y="71698"/>
                </a:cubicBezTo>
                <a:lnTo>
                  <a:pt x="115187" y="71698"/>
                </a:lnTo>
                <a:cubicBezTo>
                  <a:pt x="109994" y="71698"/>
                  <a:pt x="105785" y="67488"/>
                  <a:pt x="105785" y="62296"/>
                </a:cubicBezTo>
                <a:cubicBezTo>
                  <a:pt x="105785" y="57104"/>
                  <a:pt x="109994" y="52894"/>
                  <a:pt x="115187" y="52894"/>
                </a:cubicBezTo>
                <a:close/>
                <a:moveTo>
                  <a:pt x="62271" y="52894"/>
                </a:moveTo>
                <a:lnTo>
                  <a:pt x="72801" y="52894"/>
                </a:lnTo>
                <a:cubicBezTo>
                  <a:pt x="77994" y="52894"/>
                  <a:pt x="82203" y="57104"/>
                  <a:pt x="82203" y="62296"/>
                </a:cubicBezTo>
                <a:cubicBezTo>
                  <a:pt x="82203" y="67488"/>
                  <a:pt x="77994" y="71698"/>
                  <a:pt x="72801" y="71698"/>
                </a:cubicBezTo>
                <a:lnTo>
                  <a:pt x="62271" y="71698"/>
                </a:lnTo>
                <a:cubicBezTo>
                  <a:pt x="57079" y="71698"/>
                  <a:pt x="52870" y="67488"/>
                  <a:pt x="52870" y="62296"/>
                </a:cubicBezTo>
                <a:cubicBezTo>
                  <a:pt x="52870" y="57104"/>
                  <a:pt x="57079" y="52894"/>
                  <a:pt x="62271" y="52894"/>
                </a:cubicBezTo>
                <a:close/>
                <a:moveTo>
                  <a:pt x="32625" y="1"/>
                </a:moveTo>
                <a:lnTo>
                  <a:pt x="282051" y="1"/>
                </a:lnTo>
                <a:cubicBezTo>
                  <a:pt x="290752" y="-74"/>
                  <a:pt x="299123" y="3330"/>
                  <a:pt x="305302" y="9456"/>
                </a:cubicBezTo>
                <a:cubicBezTo>
                  <a:pt x="311481" y="15582"/>
                  <a:pt x="314957" y="23923"/>
                  <a:pt x="314957" y="32625"/>
                </a:cubicBezTo>
                <a:lnTo>
                  <a:pt x="314957" y="168102"/>
                </a:lnTo>
                <a:cubicBezTo>
                  <a:pt x="314957" y="173294"/>
                  <a:pt x="310748" y="177503"/>
                  <a:pt x="305555" y="177503"/>
                </a:cubicBezTo>
                <a:cubicBezTo>
                  <a:pt x="303045" y="177503"/>
                  <a:pt x="300640" y="176500"/>
                  <a:pt x="298874" y="174716"/>
                </a:cubicBezTo>
                <a:cubicBezTo>
                  <a:pt x="297108" y="172933"/>
                  <a:pt x="296128" y="170517"/>
                  <a:pt x="296154" y="168008"/>
                </a:cubicBezTo>
                <a:lnTo>
                  <a:pt x="296154" y="32625"/>
                </a:lnTo>
                <a:cubicBezTo>
                  <a:pt x="296155" y="28910"/>
                  <a:pt x="294660" y="25351"/>
                  <a:pt x="292007" y="22751"/>
                </a:cubicBezTo>
                <a:cubicBezTo>
                  <a:pt x="289353" y="20151"/>
                  <a:pt x="285765" y="18728"/>
                  <a:pt x="282051" y="18804"/>
                </a:cubicBezTo>
                <a:lnTo>
                  <a:pt x="32625" y="18804"/>
                </a:lnTo>
                <a:cubicBezTo>
                  <a:pt x="24992" y="18804"/>
                  <a:pt x="18805" y="24992"/>
                  <a:pt x="18805" y="32625"/>
                </a:cubicBezTo>
                <a:lnTo>
                  <a:pt x="18805" y="197435"/>
                </a:lnTo>
                <a:cubicBezTo>
                  <a:pt x="18729" y="201148"/>
                  <a:pt x="20151" y="204737"/>
                  <a:pt x="22752" y="207390"/>
                </a:cubicBezTo>
                <a:cubicBezTo>
                  <a:pt x="25352" y="210043"/>
                  <a:pt x="28910" y="211538"/>
                  <a:pt x="32625" y="211537"/>
                </a:cubicBezTo>
                <a:lnTo>
                  <a:pt x="282051" y="211537"/>
                </a:lnTo>
                <a:cubicBezTo>
                  <a:pt x="285815" y="211615"/>
                  <a:pt x="289447" y="210154"/>
                  <a:pt x="292109" y="207492"/>
                </a:cubicBezTo>
                <a:cubicBezTo>
                  <a:pt x="294771" y="204830"/>
                  <a:pt x="296232" y="201198"/>
                  <a:pt x="296154" y="197435"/>
                </a:cubicBezTo>
                <a:cubicBezTo>
                  <a:pt x="296154" y="192242"/>
                  <a:pt x="300363" y="188033"/>
                  <a:pt x="305555" y="188033"/>
                </a:cubicBezTo>
                <a:cubicBezTo>
                  <a:pt x="310748" y="188033"/>
                  <a:pt x="314957" y="192242"/>
                  <a:pt x="314957" y="197435"/>
                </a:cubicBezTo>
                <a:cubicBezTo>
                  <a:pt x="315033" y="206185"/>
                  <a:pt x="311590" y="214599"/>
                  <a:pt x="305403" y="220786"/>
                </a:cubicBezTo>
                <a:cubicBezTo>
                  <a:pt x="299216" y="226973"/>
                  <a:pt x="290801" y="230416"/>
                  <a:pt x="282051" y="230340"/>
                </a:cubicBezTo>
                <a:lnTo>
                  <a:pt x="32625" y="230340"/>
                </a:lnTo>
                <a:cubicBezTo>
                  <a:pt x="23924" y="230340"/>
                  <a:pt x="15583" y="226864"/>
                  <a:pt x="9456" y="220686"/>
                </a:cubicBezTo>
                <a:cubicBezTo>
                  <a:pt x="3330" y="214506"/>
                  <a:pt x="-74" y="206136"/>
                  <a:pt x="1" y="197435"/>
                </a:cubicBezTo>
                <a:lnTo>
                  <a:pt x="1" y="32625"/>
                </a:lnTo>
                <a:cubicBezTo>
                  <a:pt x="1" y="14607"/>
                  <a:pt x="14608" y="1"/>
                  <a:pt x="32625" y="1"/>
                </a:cubicBezTo>
                <a:close/>
              </a:path>
            </a:pathLst>
          </a:custGeom>
          <a:solidFill>
            <a:srgbClr val="FFFFFF"/>
          </a:solidFill>
          <a:ln w="9384" cap="flat">
            <a:noFill/>
            <a:prstDash val="solid"/>
            <a:miter/>
          </a:ln>
        </p:spPr>
        <p:txBody>
          <a:bodyPr rtlCol="0" anchor="ctr"/>
          <a:lstStyle/>
          <a:p>
            <a:endParaRPr lang="zh-CN" altLang="en-US" sz="1800"/>
          </a:p>
        </p:txBody>
      </p:sp>
      <p:sp>
        <p:nvSpPr>
          <p:cNvPr id="26" name="任意多边形: 形状 11"/>
          <p:cNvSpPr/>
          <p:nvPr>
            <p:custDataLst>
              <p:tags r:id="rId25"/>
            </p:custDataLst>
          </p:nvPr>
        </p:nvSpPr>
        <p:spPr>
          <a:xfrm>
            <a:off x="2700973" y="4201160"/>
            <a:ext cx="210997" cy="315100"/>
          </a:xfrm>
          <a:custGeom>
            <a:avLst/>
            <a:gdLst>
              <a:gd name="connsiteX0" fmla="*/ 62935 w 210997"/>
              <a:gd name="connsiteY0" fmla="*/ 296149 h 315100"/>
              <a:gd name="connsiteX1" fmla="*/ 148214 w 210997"/>
              <a:gd name="connsiteY1" fmla="*/ 296149 h 315100"/>
              <a:gd name="connsiteX2" fmla="*/ 157690 w 210997"/>
              <a:gd name="connsiteY2" fmla="*/ 305624 h 315100"/>
              <a:gd name="connsiteX3" fmla="*/ 148214 w 210997"/>
              <a:gd name="connsiteY3" fmla="*/ 315100 h 315100"/>
              <a:gd name="connsiteX4" fmla="*/ 62935 w 210997"/>
              <a:gd name="connsiteY4" fmla="*/ 315100 h 315100"/>
              <a:gd name="connsiteX5" fmla="*/ 53460 w 210997"/>
              <a:gd name="connsiteY5" fmla="*/ 305624 h 315100"/>
              <a:gd name="connsiteX6" fmla="*/ 62935 w 210997"/>
              <a:gd name="connsiteY6" fmla="*/ 296149 h 315100"/>
              <a:gd name="connsiteX7" fmla="*/ 203266 w 210997"/>
              <a:gd name="connsiteY7" fmla="*/ 147039 h 315100"/>
              <a:gd name="connsiteX8" fmla="*/ 210846 w 210997"/>
              <a:gd name="connsiteY8" fmla="*/ 158030 h 315100"/>
              <a:gd name="connsiteX9" fmla="*/ 115050 w 210997"/>
              <a:gd name="connsiteY9" fmla="*/ 250605 h 315100"/>
              <a:gd name="connsiteX10" fmla="*/ 115050 w 210997"/>
              <a:gd name="connsiteY10" fmla="*/ 277230 h 315100"/>
              <a:gd name="connsiteX11" fmla="*/ 105574 w 210997"/>
              <a:gd name="connsiteY11" fmla="*/ 286706 h 315100"/>
              <a:gd name="connsiteX12" fmla="*/ 96099 w 210997"/>
              <a:gd name="connsiteY12" fmla="*/ 277230 h 315100"/>
              <a:gd name="connsiteX13" fmla="*/ 96099 w 210997"/>
              <a:gd name="connsiteY13" fmla="*/ 250605 h 315100"/>
              <a:gd name="connsiteX14" fmla="*/ 208 w 210997"/>
              <a:gd name="connsiteY14" fmla="*/ 158694 h 315100"/>
              <a:gd name="connsiteX15" fmla="*/ 7693 w 210997"/>
              <a:gd name="connsiteY15" fmla="*/ 147228 h 315100"/>
              <a:gd name="connsiteX16" fmla="*/ 19158 w 210997"/>
              <a:gd name="connsiteY16" fmla="*/ 154714 h 315100"/>
              <a:gd name="connsiteX17" fmla="*/ 105574 w 210997"/>
              <a:gd name="connsiteY17" fmla="*/ 232128 h 315100"/>
              <a:gd name="connsiteX18" fmla="*/ 192180 w 210997"/>
              <a:gd name="connsiteY18" fmla="*/ 154619 h 315100"/>
              <a:gd name="connsiteX19" fmla="*/ 196148 w 210997"/>
              <a:gd name="connsiteY19" fmla="*/ 148526 h 315100"/>
              <a:gd name="connsiteX20" fmla="*/ 203266 w 210997"/>
              <a:gd name="connsiteY20" fmla="*/ 147039 h 315100"/>
              <a:gd name="connsiteX21" fmla="*/ 105433 w 210997"/>
              <a:gd name="connsiteY21" fmla="*/ 0 h 315100"/>
              <a:gd name="connsiteX22" fmla="*/ 169723 w 210997"/>
              <a:gd name="connsiteY22" fmla="*/ 61870 h 315100"/>
              <a:gd name="connsiteX23" fmla="*/ 169723 w 210997"/>
              <a:gd name="connsiteY23" fmla="*/ 144116 h 315100"/>
              <a:gd name="connsiteX24" fmla="*/ 137981 w 210997"/>
              <a:gd name="connsiteY24" fmla="*/ 199547 h 315100"/>
              <a:gd name="connsiteX25" fmla="*/ 127977 w 210997"/>
              <a:gd name="connsiteY25" fmla="*/ 200259 h 315100"/>
              <a:gd name="connsiteX26" fmla="*/ 122937 w 210997"/>
              <a:gd name="connsiteY26" fmla="*/ 191589 h 315100"/>
              <a:gd name="connsiteX27" fmla="*/ 128505 w 210997"/>
              <a:gd name="connsiteY27" fmla="*/ 183249 h 315100"/>
              <a:gd name="connsiteX28" fmla="*/ 150867 w 210997"/>
              <a:gd name="connsiteY28" fmla="*/ 144116 h 315100"/>
              <a:gd name="connsiteX29" fmla="*/ 150867 w 210997"/>
              <a:gd name="connsiteY29" fmla="*/ 61870 h 315100"/>
              <a:gd name="connsiteX30" fmla="*/ 105527 w 210997"/>
              <a:gd name="connsiteY30" fmla="*/ 18556 h 315100"/>
              <a:gd name="connsiteX31" fmla="*/ 60187 w 210997"/>
              <a:gd name="connsiteY31" fmla="*/ 61870 h 315100"/>
              <a:gd name="connsiteX32" fmla="*/ 60187 w 210997"/>
              <a:gd name="connsiteY32" fmla="*/ 144021 h 315100"/>
              <a:gd name="connsiteX33" fmla="*/ 105575 w 210997"/>
              <a:gd name="connsiteY33" fmla="*/ 189408 h 315100"/>
              <a:gd name="connsiteX34" fmla="*/ 115050 w 210997"/>
              <a:gd name="connsiteY34" fmla="*/ 198883 h 315100"/>
              <a:gd name="connsiteX35" fmla="*/ 105575 w 210997"/>
              <a:gd name="connsiteY35" fmla="*/ 208359 h 315100"/>
              <a:gd name="connsiteX36" fmla="*/ 41142 w 210997"/>
              <a:gd name="connsiteY36" fmla="*/ 144116 h 315100"/>
              <a:gd name="connsiteX37" fmla="*/ 41142 w 210997"/>
              <a:gd name="connsiteY37" fmla="*/ 61870 h 315100"/>
              <a:gd name="connsiteX38" fmla="*/ 105433 w 210997"/>
              <a:gd name="connsiteY38" fmla="*/ 0 h 31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10997" h="315100">
                <a:moveTo>
                  <a:pt x="62935" y="296149"/>
                </a:moveTo>
                <a:lnTo>
                  <a:pt x="148214" y="296149"/>
                </a:lnTo>
                <a:cubicBezTo>
                  <a:pt x="153447" y="296149"/>
                  <a:pt x="157690" y="300391"/>
                  <a:pt x="157690" y="305624"/>
                </a:cubicBezTo>
                <a:cubicBezTo>
                  <a:pt x="157690" y="310857"/>
                  <a:pt x="153447" y="315100"/>
                  <a:pt x="148214" y="315100"/>
                </a:cubicBezTo>
                <a:lnTo>
                  <a:pt x="62935" y="315100"/>
                </a:lnTo>
                <a:cubicBezTo>
                  <a:pt x="57702" y="315100"/>
                  <a:pt x="53460" y="310857"/>
                  <a:pt x="53460" y="305624"/>
                </a:cubicBezTo>
                <a:cubicBezTo>
                  <a:pt x="53460" y="300391"/>
                  <a:pt x="57702" y="296149"/>
                  <a:pt x="62935" y="296149"/>
                </a:cubicBezTo>
                <a:close/>
                <a:moveTo>
                  <a:pt x="203266" y="147039"/>
                </a:moveTo>
                <a:cubicBezTo>
                  <a:pt x="208384" y="147998"/>
                  <a:pt x="211768" y="152906"/>
                  <a:pt x="210846" y="158030"/>
                </a:cubicBezTo>
                <a:cubicBezTo>
                  <a:pt x="203022" y="206742"/>
                  <a:pt x="164001" y="244451"/>
                  <a:pt x="115050" y="250605"/>
                </a:cubicBezTo>
                <a:lnTo>
                  <a:pt x="115050" y="277230"/>
                </a:lnTo>
                <a:cubicBezTo>
                  <a:pt x="115050" y="282464"/>
                  <a:pt x="110808" y="286706"/>
                  <a:pt x="105574" y="286706"/>
                </a:cubicBezTo>
                <a:cubicBezTo>
                  <a:pt x="100341" y="286706"/>
                  <a:pt x="96099" y="282464"/>
                  <a:pt x="96099" y="277230"/>
                </a:cubicBezTo>
                <a:lnTo>
                  <a:pt x="96099" y="250605"/>
                </a:lnTo>
                <a:cubicBezTo>
                  <a:pt x="47316" y="244566"/>
                  <a:pt x="8307" y="207176"/>
                  <a:pt x="208" y="158694"/>
                </a:cubicBezTo>
                <a:cubicBezTo>
                  <a:pt x="-891" y="153460"/>
                  <a:pt x="2460" y="148328"/>
                  <a:pt x="7693" y="147228"/>
                </a:cubicBezTo>
                <a:cubicBezTo>
                  <a:pt x="12926" y="146129"/>
                  <a:pt x="18059" y="149481"/>
                  <a:pt x="19158" y="154714"/>
                </a:cubicBezTo>
                <a:cubicBezTo>
                  <a:pt x="27402" y="199532"/>
                  <a:pt x="63788" y="232128"/>
                  <a:pt x="105574" y="232128"/>
                </a:cubicBezTo>
                <a:cubicBezTo>
                  <a:pt x="147361" y="232128"/>
                  <a:pt x="183841" y="199532"/>
                  <a:pt x="192180" y="154619"/>
                </a:cubicBezTo>
                <a:cubicBezTo>
                  <a:pt x="192639" y="152141"/>
                  <a:pt x="194067" y="149949"/>
                  <a:pt x="196148" y="148526"/>
                </a:cubicBezTo>
                <a:cubicBezTo>
                  <a:pt x="198229" y="147103"/>
                  <a:pt x="200790" y="146568"/>
                  <a:pt x="203266" y="147039"/>
                </a:cubicBezTo>
                <a:close/>
                <a:moveTo>
                  <a:pt x="105433" y="0"/>
                </a:moveTo>
                <a:cubicBezTo>
                  <a:pt x="140005" y="0"/>
                  <a:pt x="168397" y="27323"/>
                  <a:pt x="169723" y="61870"/>
                </a:cubicBezTo>
                <a:lnTo>
                  <a:pt x="169723" y="144116"/>
                </a:lnTo>
                <a:cubicBezTo>
                  <a:pt x="169652" y="166896"/>
                  <a:pt x="157592" y="187956"/>
                  <a:pt x="137981" y="199547"/>
                </a:cubicBezTo>
                <a:cubicBezTo>
                  <a:pt x="135056" y="201674"/>
                  <a:pt x="131174" y="201951"/>
                  <a:pt x="127977" y="200259"/>
                </a:cubicBezTo>
                <a:cubicBezTo>
                  <a:pt x="124780" y="198569"/>
                  <a:pt x="122825" y="195205"/>
                  <a:pt x="122937" y="191589"/>
                </a:cubicBezTo>
                <a:cubicBezTo>
                  <a:pt x="123049" y="187974"/>
                  <a:pt x="125210" y="184739"/>
                  <a:pt x="128505" y="183249"/>
                </a:cubicBezTo>
                <a:cubicBezTo>
                  <a:pt x="142339" y="175061"/>
                  <a:pt x="150836" y="160191"/>
                  <a:pt x="150867" y="144116"/>
                </a:cubicBezTo>
                <a:lnTo>
                  <a:pt x="150867" y="61870"/>
                </a:lnTo>
                <a:cubicBezTo>
                  <a:pt x="149759" y="37635"/>
                  <a:pt x="129788" y="18556"/>
                  <a:pt x="105527" y="18556"/>
                </a:cubicBezTo>
                <a:cubicBezTo>
                  <a:pt x="81267" y="18556"/>
                  <a:pt x="61296" y="37635"/>
                  <a:pt x="60187" y="61870"/>
                </a:cubicBezTo>
                <a:lnTo>
                  <a:pt x="60187" y="144021"/>
                </a:lnTo>
                <a:cubicBezTo>
                  <a:pt x="60187" y="169087"/>
                  <a:pt x="80508" y="189408"/>
                  <a:pt x="105575" y="189408"/>
                </a:cubicBezTo>
                <a:cubicBezTo>
                  <a:pt x="110808" y="189408"/>
                  <a:pt x="115050" y="193650"/>
                  <a:pt x="115050" y="198883"/>
                </a:cubicBezTo>
                <a:cubicBezTo>
                  <a:pt x="115050" y="204117"/>
                  <a:pt x="110808" y="208359"/>
                  <a:pt x="105575" y="208359"/>
                </a:cubicBezTo>
                <a:cubicBezTo>
                  <a:pt x="70042" y="208411"/>
                  <a:pt x="41194" y="179648"/>
                  <a:pt x="41142" y="144116"/>
                </a:cubicBezTo>
                <a:lnTo>
                  <a:pt x="41142" y="61870"/>
                </a:lnTo>
                <a:cubicBezTo>
                  <a:pt x="42468" y="27323"/>
                  <a:pt x="70860" y="0"/>
                  <a:pt x="105433" y="0"/>
                </a:cubicBezTo>
                <a:close/>
              </a:path>
            </a:pathLst>
          </a:custGeom>
          <a:solidFill>
            <a:srgbClr val="FFFFFF"/>
          </a:solidFill>
          <a:ln w="9458" cap="flat">
            <a:noFill/>
            <a:prstDash val="solid"/>
            <a:miter/>
          </a:ln>
        </p:spPr>
        <p:txBody>
          <a:bodyPr rtlCol="0" anchor="ctr"/>
          <a:lstStyle/>
          <a:p>
            <a:endParaRPr lang="zh-CN" altLang="en-US" sz="1800"/>
          </a:p>
        </p:txBody>
      </p:sp>
      <p:sp>
        <p:nvSpPr>
          <p:cNvPr id="27" name="图形 33" descr="343538343130363b343538383334313bb1fdd7b4cdbc"/>
          <p:cNvSpPr/>
          <p:nvPr>
            <p:custDataLst>
              <p:tags r:id="rId26"/>
            </p:custDataLst>
          </p:nvPr>
        </p:nvSpPr>
        <p:spPr>
          <a:xfrm>
            <a:off x="1399223" y="2971165"/>
            <a:ext cx="314953" cy="314955"/>
          </a:xfrm>
          <a:custGeom>
            <a:avLst/>
            <a:gdLst>
              <a:gd name="connsiteX0" fmla="*/ 315064 w 314953"/>
              <a:gd name="connsiteY0" fmla="*/ 157118 h 314955"/>
              <a:gd name="connsiteX1" fmla="*/ 308013 w 314953"/>
              <a:gd name="connsiteY1" fmla="*/ 110110 h 314955"/>
              <a:gd name="connsiteX2" fmla="*/ 302748 w 314953"/>
              <a:gd name="connsiteY2" fmla="*/ 95913 h 314955"/>
              <a:gd name="connsiteX3" fmla="*/ 302748 w 314953"/>
              <a:gd name="connsiteY3" fmla="*/ 95067 h 314955"/>
              <a:gd name="connsiteX4" fmla="*/ 204407 w 314953"/>
              <a:gd name="connsiteY4" fmla="*/ 6786 h 314955"/>
              <a:gd name="connsiteX5" fmla="*/ 190962 w 314953"/>
              <a:gd name="connsiteY5" fmla="*/ 3308 h 314955"/>
              <a:gd name="connsiteX6" fmla="*/ 187578 w 314953"/>
              <a:gd name="connsiteY6" fmla="*/ 2556 h 314955"/>
              <a:gd name="connsiteX7" fmla="*/ 176296 w 314953"/>
              <a:gd name="connsiteY7" fmla="*/ 863 h 314955"/>
              <a:gd name="connsiteX8" fmla="*/ 172441 w 314953"/>
              <a:gd name="connsiteY8" fmla="*/ 863 h 314955"/>
              <a:gd name="connsiteX9" fmla="*/ 157586 w 314953"/>
              <a:gd name="connsiteY9" fmla="*/ 111 h 314955"/>
              <a:gd name="connsiteX10" fmla="*/ 5886 w 314953"/>
              <a:gd name="connsiteY10" fmla="*/ 115383 h 314955"/>
              <a:gd name="connsiteX11" fmla="*/ 76266 w 314953"/>
              <a:gd name="connsiteY11" fmla="*/ 292434 h 314955"/>
              <a:gd name="connsiteX12" fmla="*/ 265705 w 314953"/>
              <a:gd name="connsiteY12" fmla="*/ 272099 h 314955"/>
              <a:gd name="connsiteX13" fmla="*/ 268952 w 314953"/>
              <a:gd name="connsiteY13" fmla="*/ 262864 h 314955"/>
              <a:gd name="connsiteX14" fmla="*/ 262229 w 314953"/>
              <a:gd name="connsiteY14" fmla="*/ 255749 h 314955"/>
              <a:gd name="connsiteX15" fmla="*/ 252825 w 314953"/>
              <a:gd name="connsiteY15" fmla="*/ 258467 h 314955"/>
              <a:gd name="connsiteX16" fmla="*/ 86288 w 314953"/>
              <a:gd name="connsiteY16" fmla="*/ 275702 h 314955"/>
              <a:gd name="connsiteX17" fmla="*/ 24538 w 314953"/>
              <a:gd name="connsiteY17" fmla="*/ 120080 h 314955"/>
              <a:gd name="connsiteX18" fmla="*/ 157586 w 314953"/>
              <a:gd name="connsiteY18" fmla="*/ 18444 h 314955"/>
              <a:gd name="connsiteX19" fmla="*/ 170561 w 314953"/>
              <a:gd name="connsiteY19" fmla="*/ 19102 h 314955"/>
              <a:gd name="connsiteX20" fmla="*/ 173757 w 314953"/>
              <a:gd name="connsiteY20" fmla="*/ 19102 h 314955"/>
              <a:gd name="connsiteX21" fmla="*/ 184099 w 314953"/>
              <a:gd name="connsiteY21" fmla="*/ 20701 h 314955"/>
              <a:gd name="connsiteX22" fmla="*/ 186355 w 314953"/>
              <a:gd name="connsiteY22" fmla="*/ 20701 h 314955"/>
              <a:gd name="connsiteX23" fmla="*/ 285073 w 314953"/>
              <a:gd name="connsiteY23" fmla="*/ 101742 h 314955"/>
              <a:gd name="connsiteX24" fmla="*/ 285637 w 314953"/>
              <a:gd name="connsiteY24" fmla="*/ 103059 h 314955"/>
              <a:gd name="connsiteX25" fmla="*/ 286859 w 314953"/>
              <a:gd name="connsiteY25" fmla="*/ 106349 h 314955"/>
              <a:gd name="connsiteX26" fmla="*/ 167082 w 314953"/>
              <a:gd name="connsiteY26" fmla="*/ 143956 h 314955"/>
              <a:gd name="connsiteX27" fmla="*/ 167082 w 314953"/>
              <a:gd name="connsiteY27" fmla="*/ 40538 h 314955"/>
              <a:gd name="connsiteX28" fmla="*/ 157680 w 314953"/>
              <a:gd name="connsiteY28" fmla="*/ 31136 h 314955"/>
              <a:gd name="connsiteX29" fmla="*/ 148279 w 314953"/>
              <a:gd name="connsiteY29" fmla="*/ 40538 h 314955"/>
              <a:gd name="connsiteX30" fmla="*/ 148279 w 314953"/>
              <a:gd name="connsiteY30" fmla="*/ 157118 h 314955"/>
              <a:gd name="connsiteX31" fmla="*/ 148279 w 314953"/>
              <a:gd name="connsiteY31" fmla="*/ 157776 h 314955"/>
              <a:gd name="connsiteX32" fmla="*/ 148937 w 314953"/>
              <a:gd name="connsiteY32" fmla="*/ 160408 h 314955"/>
              <a:gd name="connsiteX33" fmla="*/ 148937 w 314953"/>
              <a:gd name="connsiteY33" fmla="*/ 161631 h 314955"/>
              <a:gd name="connsiteX34" fmla="*/ 151005 w 314953"/>
              <a:gd name="connsiteY34" fmla="*/ 164075 h 314955"/>
              <a:gd name="connsiteX35" fmla="*/ 151475 w 314953"/>
              <a:gd name="connsiteY35" fmla="*/ 164639 h 314955"/>
              <a:gd name="connsiteX36" fmla="*/ 272945 w 314953"/>
              <a:gd name="connsiteY36" fmla="*/ 249254 h 314955"/>
              <a:gd name="connsiteX37" fmla="*/ 286013 w 314953"/>
              <a:gd name="connsiteY37" fmla="*/ 246903 h 314955"/>
              <a:gd name="connsiteX38" fmla="*/ 286013 w 314953"/>
              <a:gd name="connsiteY38" fmla="*/ 245869 h 314955"/>
              <a:gd name="connsiteX39" fmla="*/ 286953 w 314953"/>
              <a:gd name="connsiteY39" fmla="*/ 244929 h 314955"/>
              <a:gd name="connsiteX40" fmla="*/ 315064 w 314953"/>
              <a:gd name="connsiteY40" fmla="*/ 157118 h 314955"/>
              <a:gd name="connsiteX41" fmla="*/ 296261 w 314953"/>
              <a:gd name="connsiteY41" fmla="*/ 157118 h 314955"/>
              <a:gd name="connsiteX42" fmla="*/ 276423 w 314953"/>
              <a:gd name="connsiteY42" fmla="*/ 228476 h 314955"/>
              <a:gd name="connsiteX43" fmla="*/ 178740 w 314953"/>
              <a:gd name="connsiteY43" fmla="*/ 160408 h 314955"/>
              <a:gd name="connsiteX44" fmla="*/ 292406 w 314953"/>
              <a:gd name="connsiteY44" fmla="*/ 125058 h 314955"/>
              <a:gd name="connsiteX45" fmla="*/ 296261 w 314953"/>
              <a:gd name="connsiteY45" fmla="*/ 157118 h 31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14953" h="314955">
                <a:moveTo>
                  <a:pt x="315064" y="157118"/>
                </a:moveTo>
                <a:cubicBezTo>
                  <a:pt x="315115" y="141181"/>
                  <a:pt x="312737" y="125330"/>
                  <a:pt x="308013" y="110110"/>
                </a:cubicBezTo>
                <a:cubicBezTo>
                  <a:pt x="306509" y="105221"/>
                  <a:pt x="304722" y="100708"/>
                  <a:pt x="302748" y="95913"/>
                </a:cubicBezTo>
                <a:lnTo>
                  <a:pt x="302748" y="95067"/>
                </a:lnTo>
                <a:cubicBezTo>
                  <a:pt x="284626" y="52552"/>
                  <a:pt x="248624" y="20232"/>
                  <a:pt x="204407" y="6786"/>
                </a:cubicBezTo>
                <a:cubicBezTo>
                  <a:pt x="199988" y="5470"/>
                  <a:pt x="195475" y="4248"/>
                  <a:pt x="190962" y="3308"/>
                </a:cubicBezTo>
                <a:lnTo>
                  <a:pt x="187578" y="2556"/>
                </a:lnTo>
                <a:cubicBezTo>
                  <a:pt x="183880" y="1866"/>
                  <a:pt x="180119" y="1302"/>
                  <a:pt x="176296" y="863"/>
                </a:cubicBezTo>
                <a:lnTo>
                  <a:pt x="172441" y="863"/>
                </a:lnTo>
                <a:cubicBezTo>
                  <a:pt x="167552" y="863"/>
                  <a:pt x="163039" y="111"/>
                  <a:pt x="157586" y="111"/>
                </a:cubicBezTo>
                <a:cubicBezTo>
                  <a:pt x="86874" y="119"/>
                  <a:pt x="24837" y="47258"/>
                  <a:pt x="5886" y="115383"/>
                </a:cubicBezTo>
                <a:cubicBezTo>
                  <a:pt x="-13065" y="183507"/>
                  <a:pt x="15716" y="255912"/>
                  <a:pt x="76266" y="292434"/>
                </a:cubicBezTo>
                <a:cubicBezTo>
                  <a:pt x="136816" y="328956"/>
                  <a:pt x="214286" y="320641"/>
                  <a:pt x="265705" y="272099"/>
                </a:cubicBezTo>
                <a:cubicBezTo>
                  <a:pt x="268431" y="269871"/>
                  <a:pt x="269684" y="266308"/>
                  <a:pt x="268952" y="262864"/>
                </a:cubicBezTo>
                <a:cubicBezTo>
                  <a:pt x="268219" y="259421"/>
                  <a:pt x="265626" y="256675"/>
                  <a:pt x="262229" y="255749"/>
                </a:cubicBezTo>
                <a:cubicBezTo>
                  <a:pt x="258833" y="254823"/>
                  <a:pt x="255204" y="255872"/>
                  <a:pt x="252825" y="258467"/>
                </a:cubicBezTo>
                <a:cubicBezTo>
                  <a:pt x="207435" y="300855"/>
                  <a:pt x="139397" y="307897"/>
                  <a:pt x="86288" y="275702"/>
                </a:cubicBezTo>
                <a:cubicBezTo>
                  <a:pt x="33179" y="243508"/>
                  <a:pt x="7952" y="179929"/>
                  <a:pt x="24538" y="120080"/>
                </a:cubicBezTo>
                <a:cubicBezTo>
                  <a:pt x="41125" y="60231"/>
                  <a:pt x="95482" y="18708"/>
                  <a:pt x="157586" y="18444"/>
                </a:cubicBezTo>
                <a:cubicBezTo>
                  <a:pt x="161911" y="18444"/>
                  <a:pt x="166236" y="18444"/>
                  <a:pt x="170561" y="19102"/>
                </a:cubicBezTo>
                <a:lnTo>
                  <a:pt x="173757" y="19102"/>
                </a:lnTo>
                <a:cubicBezTo>
                  <a:pt x="177236" y="19102"/>
                  <a:pt x="180714" y="20043"/>
                  <a:pt x="184099" y="20701"/>
                </a:cubicBezTo>
                <a:lnTo>
                  <a:pt x="186355" y="20701"/>
                </a:lnTo>
                <a:cubicBezTo>
                  <a:pt x="230448" y="30125"/>
                  <a:pt x="267241" y="60330"/>
                  <a:pt x="285073" y="101742"/>
                </a:cubicBezTo>
                <a:lnTo>
                  <a:pt x="285637" y="103059"/>
                </a:lnTo>
                <a:cubicBezTo>
                  <a:pt x="285637" y="104093"/>
                  <a:pt x="286389" y="105221"/>
                  <a:pt x="286859" y="106349"/>
                </a:cubicBezTo>
                <a:lnTo>
                  <a:pt x="167082" y="143956"/>
                </a:lnTo>
                <a:lnTo>
                  <a:pt x="167082" y="40538"/>
                </a:lnTo>
                <a:cubicBezTo>
                  <a:pt x="167082" y="35346"/>
                  <a:pt x="162873" y="31136"/>
                  <a:pt x="157680" y="31136"/>
                </a:cubicBezTo>
                <a:cubicBezTo>
                  <a:pt x="152488" y="31136"/>
                  <a:pt x="148279" y="35346"/>
                  <a:pt x="148279" y="40538"/>
                </a:cubicBezTo>
                <a:lnTo>
                  <a:pt x="148279" y="157118"/>
                </a:lnTo>
                <a:cubicBezTo>
                  <a:pt x="148279" y="157118"/>
                  <a:pt x="148279" y="157118"/>
                  <a:pt x="148279" y="157776"/>
                </a:cubicBezTo>
                <a:cubicBezTo>
                  <a:pt x="148370" y="158680"/>
                  <a:pt x="148591" y="159567"/>
                  <a:pt x="148937" y="160408"/>
                </a:cubicBezTo>
                <a:cubicBezTo>
                  <a:pt x="148911" y="160816"/>
                  <a:pt x="148911" y="161224"/>
                  <a:pt x="148937" y="161631"/>
                </a:cubicBezTo>
                <a:cubicBezTo>
                  <a:pt x="149481" y="162558"/>
                  <a:pt x="150181" y="163385"/>
                  <a:pt x="151005" y="164075"/>
                </a:cubicBezTo>
                <a:lnTo>
                  <a:pt x="151475" y="164639"/>
                </a:lnTo>
                <a:lnTo>
                  <a:pt x="272945" y="249254"/>
                </a:lnTo>
                <a:cubicBezTo>
                  <a:pt x="277204" y="252206"/>
                  <a:pt x="283050" y="251155"/>
                  <a:pt x="286013" y="246903"/>
                </a:cubicBezTo>
                <a:cubicBezTo>
                  <a:pt x="286033" y="246559"/>
                  <a:pt x="286033" y="246213"/>
                  <a:pt x="286013" y="245869"/>
                </a:cubicBezTo>
                <a:cubicBezTo>
                  <a:pt x="286349" y="245578"/>
                  <a:pt x="286663" y="245264"/>
                  <a:pt x="286953" y="244929"/>
                </a:cubicBezTo>
                <a:cubicBezTo>
                  <a:pt x="304916" y="219139"/>
                  <a:pt x="314711" y="188545"/>
                  <a:pt x="315064" y="157118"/>
                </a:cubicBezTo>
                <a:moveTo>
                  <a:pt x="296261" y="157118"/>
                </a:moveTo>
                <a:cubicBezTo>
                  <a:pt x="296278" y="182268"/>
                  <a:pt x="289418" y="206944"/>
                  <a:pt x="276423" y="228476"/>
                </a:cubicBezTo>
                <a:lnTo>
                  <a:pt x="178740" y="160408"/>
                </a:lnTo>
                <a:lnTo>
                  <a:pt x="292406" y="125058"/>
                </a:lnTo>
                <a:cubicBezTo>
                  <a:pt x="294940" y="135557"/>
                  <a:pt x="296234" y="146317"/>
                  <a:pt x="296261" y="157118"/>
                </a:cubicBezTo>
              </a:path>
            </a:pathLst>
          </a:custGeom>
          <a:solidFill>
            <a:srgbClr val="FFFFFF"/>
          </a:solidFill>
          <a:ln w="9384" cap="flat">
            <a:noFill/>
            <a:prstDash val="solid"/>
            <a:miter/>
          </a:ln>
        </p:spPr>
        <p:txBody>
          <a:bodyPr rtlCol="0" anchor="ctr"/>
          <a:lstStyle/>
          <a:p>
            <a:endParaRPr lang="zh-CN" altLang="en-US" sz="1800"/>
          </a:p>
        </p:txBody>
      </p:sp>
      <p:sp>
        <p:nvSpPr>
          <p:cNvPr id="28" name="矩形 27"/>
          <p:cNvSpPr/>
          <p:nvPr>
            <p:custDataLst>
              <p:tags r:id="rId27"/>
            </p:custDataLst>
          </p:nvPr>
        </p:nvSpPr>
        <p:spPr>
          <a:xfrm>
            <a:off x="3190558" y="1600835"/>
            <a:ext cx="2759075" cy="1240790"/>
          </a:xfrm>
          <a:prstGeom prst="rect">
            <a:avLst/>
          </a:prstGeom>
          <a:noFill/>
        </p:spPr>
        <p:txBody>
          <a:bodyPr wrap="square" rtlCol="0" anchor="ctr" anchorCtr="0">
            <a:noAutofit/>
          </a:bodyPr>
          <a:lstStyle/>
          <a:p>
            <a:pPr algn="l" eaLnBrk="1" hangingPunct="1">
              <a:buClrTx/>
              <a:buSzTx/>
              <a:buFontTx/>
            </a:pPr>
            <a:r>
              <a:rPr lang="zh-CN" sz="2000" dirty="0">
                <a:ea typeface="微软雅黑" panose="020B0503020204020204" pitchFamily="34" charset="-122"/>
                <a:sym typeface="+mn-ea"/>
              </a:rPr>
              <a:t>供应链运营的基本环节</a:t>
            </a:r>
            <a:endParaRPr lang="zh-CN" altLang="en-US" sz="2000" b="1" dirty="0">
              <a:ln w="0">
                <a:noFill/>
              </a:ln>
              <a:solidFill>
                <a:schemeClr val="accent1"/>
              </a:solidFill>
              <a:latin typeface="+mn-ea"/>
              <a:cs typeface="+mn-ea"/>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营销的</a:t>
            </a:r>
            <a:r>
              <a:rPr lang="zh-CN" altLang="en-US" sz="2400" dirty="0">
                <a:latin typeface="微软雅黑" panose="020B0503020204020204" pitchFamily="34" charset="-122"/>
                <a:ea typeface="微软雅黑" panose="020B0503020204020204" pitchFamily="34" charset="-122"/>
              </a:rPr>
              <a:t>概念</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1331595" y="1845310"/>
            <a:ext cx="6565265" cy="5028565"/>
          </a:xfrm>
          <a:prstGeom prst="rect">
            <a:avLst/>
          </a:prstGeom>
          <a:noFill/>
          <a:ln w="9525">
            <a:noFill/>
          </a:ln>
        </p:spPr>
        <p:txBody>
          <a:bodyPr wrap="square">
            <a:spAutoFit/>
          </a:bodyPr>
          <a:p>
            <a:pPr marL="342900" indent="-342900">
              <a:lnSpc>
                <a:spcPts val="3500"/>
              </a:lnSpc>
              <a:buFont typeface="Wingdings" panose="05000000000000000000" charset="0"/>
              <a:buChar char="Ø"/>
            </a:pPr>
            <a:r>
              <a:rPr altLang="zh-CN" sz="2000" dirty="0">
                <a:latin typeface="Verdana" panose="020B0604030504040204" pitchFamily="34" charset="0"/>
              </a:rPr>
              <a:t>营销是指组织为了满足顾客需求、实现自身利润最大化而进行的一系列活动和过程。</a:t>
            </a:r>
            <a:endParaRPr altLang="zh-CN" sz="2000" dirty="0">
              <a:latin typeface="Verdana" panose="020B0604030504040204" pitchFamily="34" charset="0"/>
            </a:endParaRPr>
          </a:p>
          <a:p>
            <a:pPr marL="342900" indent="-342900">
              <a:lnSpc>
                <a:spcPts val="3500"/>
              </a:lnSpc>
              <a:buFont typeface="Wingdings" panose="05000000000000000000" charset="0"/>
              <a:buChar char="Ø"/>
            </a:pPr>
            <a:r>
              <a:rPr altLang="zh-CN" sz="2000" dirty="0">
                <a:latin typeface="Verdana" panose="020B0604030504040204" pitchFamily="34" charset="0"/>
              </a:rPr>
              <a:t>营销管理的核心在于对与目标顾客的交换关系进行分析、设计、实施和控制，从而实现企业的经营目标。</a:t>
            </a:r>
            <a:endParaRPr altLang="zh-CN" sz="2000" dirty="0">
              <a:latin typeface="Verdana" panose="020B0604030504040204" pitchFamily="34" charset="0"/>
            </a:endParaRPr>
          </a:p>
          <a:p>
            <a:pPr marL="342900" indent="-342900">
              <a:lnSpc>
                <a:spcPts val="3500"/>
              </a:lnSpc>
              <a:buFont typeface="Wingdings" panose="05000000000000000000" charset="0"/>
              <a:buChar char="Ø"/>
            </a:pPr>
            <a:r>
              <a:rPr altLang="zh-CN" sz="2000" dirty="0">
                <a:latin typeface="Verdana" panose="020B0604030504040204" pitchFamily="34" charset="0"/>
              </a:rPr>
              <a:t>在营销管理中，企业通过深入分析市场，了解顾客需求和竞争对手情况，制定相应的营销方案，包括产品定价、促销活动、渠道选择和产品定位等。</a:t>
            </a:r>
            <a:endParaRPr altLang="zh-CN" sz="2000" dirty="0">
              <a:latin typeface="Verdana" panose="020B0604030504040204" pitchFamily="34" charset="0"/>
            </a:endParaRPr>
          </a:p>
          <a:p>
            <a:pPr marL="342900" indent="-342900">
              <a:lnSpc>
                <a:spcPts val="3500"/>
              </a:lnSpc>
              <a:buFont typeface="Wingdings" panose="05000000000000000000" charset="0"/>
              <a:buChar char="Ø"/>
            </a:pPr>
            <a:r>
              <a:rPr altLang="zh-CN" sz="2000" dirty="0">
                <a:latin typeface="Verdana" panose="020B0604030504040204" pitchFamily="34" charset="0"/>
              </a:rPr>
              <a:t>营销管理不仅要销售产品，更是与客户建立长期稳定的关系，通过提供有价值的产品和服务赢得客户的信任和忠诚度。</a:t>
            </a:r>
            <a:endParaRPr altLang="zh-CN" sz="2000" dirty="0">
              <a:latin typeface="Verdana" panose="020B0604030504040204" pitchFamily="34" charset="0"/>
            </a:endParaRPr>
          </a:p>
          <a:p>
            <a:pPr>
              <a:lnSpc>
                <a:spcPts val="3500"/>
              </a:lnSpc>
            </a:pP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rPr>
              <a:t>营销</a:t>
            </a:r>
            <a:r>
              <a:rPr lang="zh-CN" sz="2800" dirty="0">
                <a:ea typeface="微软雅黑" panose="020B0503020204020204" pitchFamily="34" charset="-122"/>
              </a:rPr>
              <a:t>管理</a:t>
            </a:r>
            <a:endParaRPr lang="zh-CN" sz="2800" dirty="0">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2292" name="矩形 1"/>
          <p:cNvSpPr/>
          <p:nvPr/>
        </p:nvSpPr>
        <p:spPr>
          <a:xfrm>
            <a:off x="900430" y="1183640"/>
            <a:ext cx="7513955" cy="1886585"/>
          </a:xfrm>
          <a:prstGeom prst="rect">
            <a:avLst/>
          </a:prstGeom>
          <a:noFill/>
          <a:ln w="9525">
            <a:noFill/>
          </a:ln>
        </p:spPr>
        <p:txBody>
          <a:bodyPr wrap="square">
            <a:spAutoFit/>
          </a:bodyPr>
          <a:p>
            <a:pPr indent="508000">
              <a:lnSpc>
                <a:spcPts val="3500"/>
              </a:lnSpc>
              <a:extLst>
                <a:ext uri="{35155182-B16C-46BC-9424-99874614C6A1}">
                  <wpsdc:indentchars xmlns:wpsdc="http://www.wps.cn/officeDocument/2017/drawingmlCustomData" val="200" checksum="282533468"/>
                </a:ext>
              </a:extLst>
            </a:pPr>
            <a:r>
              <a:rPr lang="zh-CN" altLang="zh-CN" sz="2000" dirty="0">
                <a:latin typeface="Verdana" panose="020B0604030504040204" pitchFamily="34" charset="0"/>
              </a:rPr>
              <a:t>数字化营销是指以“数据+技术”为驱动，融通多源数据，依托智能技术促进营销智能化，全面实现更广域的数据采集、更精准的用户触达、更敏捷的团队营销、更有针对性的用户沟通，实现更高效的智能化营销。</a:t>
            </a:r>
            <a:endParaRPr lang="zh-CN" altLang="zh-CN" sz="2000" dirty="0">
              <a:latin typeface="Verdana" panose="020B0604030504040204" pitchFamily="34" charset="0"/>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rPr>
              <a:t>数字化营销</a:t>
            </a:r>
            <a:endParaRPr lang="zh-CN" sz="2800" dirty="0">
              <a:ea typeface="微软雅黑" panose="020B0503020204020204" pitchFamily="34" charset="-122"/>
            </a:endParaRPr>
          </a:p>
        </p:txBody>
      </p:sp>
      <p:sp>
        <p:nvSpPr>
          <p:cNvPr id="25" name="任意多边形: 形状 14"/>
          <p:cNvSpPr/>
          <p:nvPr>
            <p:custDataLst>
              <p:tags r:id="rId2"/>
            </p:custDataLst>
          </p:nvPr>
        </p:nvSpPr>
        <p:spPr bwMode="auto">
          <a:xfrm>
            <a:off x="2648852" y="6191669"/>
            <a:ext cx="3919253" cy="782852"/>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40000"/>
                    <a:lumOff val="60000"/>
                  </a:schemeClr>
                </a:gs>
                <a:gs pos="0">
                  <a:schemeClr val="accent1">
                    <a:lumMod val="60000"/>
                    <a:lumOff val="4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6" name="任意多边形: 形状 14"/>
          <p:cNvSpPr/>
          <p:nvPr>
            <p:custDataLst>
              <p:tags r:id="rId3"/>
            </p:custDataLst>
          </p:nvPr>
        </p:nvSpPr>
        <p:spPr bwMode="auto">
          <a:xfrm>
            <a:off x="3162616" y="6637745"/>
            <a:ext cx="2891726" cy="577568"/>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lumMod val="40000"/>
                    <a:lumOff val="60000"/>
                  </a:schemeClr>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22" name="任意多边形: 形状 14"/>
          <p:cNvSpPr/>
          <p:nvPr>
            <p:custDataLst>
              <p:tags r:id="rId4"/>
            </p:custDataLst>
          </p:nvPr>
        </p:nvSpPr>
        <p:spPr bwMode="auto">
          <a:xfrm>
            <a:off x="2152288" y="5702872"/>
            <a:ext cx="4906834"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schemeClr>
              </a:gs>
              <a:gs pos="100000">
                <a:schemeClr val="accent1">
                  <a:lumMod val="60000"/>
                  <a:lumOff val="40000"/>
                </a:schemeClr>
              </a:gs>
              <a:gs pos="46000">
                <a:schemeClr val="accent1"/>
              </a:gs>
            </a:gsLst>
            <a:lin ang="0" scaled="0"/>
          </a:gradFill>
          <a:ln w="9525">
            <a:noFill/>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3" name="图形 7"/>
          <p:cNvSpPr/>
          <p:nvPr>
            <p:custDataLst>
              <p:tags r:id="rId5"/>
            </p:custDataLst>
          </p:nvPr>
        </p:nvSpPr>
        <p:spPr>
          <a:xfrm>
            <a:off x="2155062" y="3595108"/>
            <a:ext cx="4902951" cy="2455082"/>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9525" cap="flat">
            <a:solidFill>
              <a:schemeClr val="accent1">
                <a:lumMod val="20000"/>
                <a:lumOff val="80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575"/>
          </a:p>
        </p:txBody>
      </p:sp>
      <p:sp>
        <p:nvSpPr>
          <p:cNvPr id="21" name="任意多边形: 形状 14"/>
          <p:cNvSpPr/>
          <p:nvPr>
            <p:custDataLst>
              <p:tags r:id="rId6"/>
            </p:custDataLst>
          </p:nvPr>
        </p:nvSpPr>
        <p:spPr bwMode="auto">
          <a:xfrm>
            <a:off x="2155062" y="5609662"/>
            <a:ext cx="4902396" cy="97925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lumMod val="60000"/>
                  <a:lumOff val="40000"/>
                  <a:alpha val="100000"/>
                </a:schemeClr>
              </a:gs>
              <a:gs pos="100000">
                <a:schemeClr val="bg1"/>
              </a:gs>
            </a:gsLst>
            <a:lin ang="5400000" scaled="0"/>
          </a:gradFill>
          <a:ln w="9525">
            <a:gradFill>
              <a:gsLst>
                <a:gs pos="54000">
                  <a:schemeClr val="bg1"/>
                </a:gs>
                <a:gs pos="100000">
                  <a:schemeClr val="accent1">
                    <a:lumMod val="75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75" b="1" dirty="0">
              <a:solidFill>
                <a:schemeClr val="accent1"/>
              </a:solidFill>
              <a:latin typeface="+mj-ea"/>
              <a:ea typeface="+mj-ea"/>
              <a:cs typeface="+mj-ea"/>
              <a:sym typeface="+mn-ea"/>
            </a:endParaRPr>
          </a:p>
        </p:txBody>
      </p:sp>
      <p:sp>
        <p:nvSpPr>
          <p:cNvPr id="30" name="椭圆 29"/>
          <p:cNvSpPr/>
          <p:nvPr>
            <p:custDataLst>
              <p:tags r:id="rId7"/>
            </p:custDataLst>
          </p:nvPr>
        </p:nvSpPr>
        <p:spPr>
          <a:xfrm>
            <a:off x="2270464"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1" name="椭圆 30"/>
          <p:cNvSpPr/>
          <p:nvPr>
            <p:custDataLst>
              <p:tags r:id="rId8"/>
            </p:custDataLst>
          </p:nvPr>
        </p:nvSpPr>
        <p:spPr>
          <a:xfrm>
            <a:off x="4387105" y="3428662"/>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5" name="椭圆 34"/>
          <p:cNvSpPr/>
          <p:nvPr>
            <p:custDataLst>
              <p:tags r:id="rId9"/>
            </p:custDataLst>
          </p:nvPr>
        </p:nvSpPr>
        <p:spPr>
          <a:xfrm>
            <a:off x="6571989" y="4670905"/>
            <a:ext cx="373394" cy="373394"/>
          </a:xfrm>
          <a:prstGeom prst="ellipse">
            <a:avLst/>
          </a:prstGeom>
          <a:gradFill>
            <a:gsLst>
              <a:gs pos="0">
                <a:schemeClr val="accent1"/>
              </a:gs>
              <a:gs pos="100000">
                <a:schemeClr val="accent1">
                  <a:lumMod val="80000"/>
                  <a:lumOff val="2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14" name="矩形 13"/>
          <p:cNvSpPr/>
          <p:nvPr>
            <p:custDataLst>
              <p:tags r:id="rId10"/>
            </p:custDataLst>
          </p:nvPr>
        </p:nvSpPr>
        <p:spPr>
          <a:xfrm>
            <a:off x="7122160" y="4382770"/>
            <a:ext cx="1414145" cy="61087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充分发挥数字化的价值</a:t>
            </a:r>
            <a:endParaRPr lang="zh-CN" altLang="en-US" sz="1575" b="1">
              <a:solidFill>
                <a:schemeClr val="accent1"/>
              </a:solidFill>
              <a:latin typeface="+mn-ea"/>
              <a:cs typeface="+mn-ea"/>
              <a:sym typeface="+mn-ea"/>
            </a:endParaRPr>
          </a:p>
        </p:txBody>
      </p:sp>
      <p:sp>
        <p:nvSpPr>
          <p:cNvPr id="24" name="任意多边形: 形状 14"/>
          <p:cNvSpPr/>
          <p:nvPr>
            <p:custDataLst>
              <p:tags r:id="rId11"/>
            </p:custDataLst>
          </p:nvPr>
        </p:nvSpPr>
        <p:spPr bwMode="auto">
          <a:xfrm>
            <a:off x="1583596" y="5553070"/>
            <a:ext cx="6049210" cy="1208399"/>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lumMod val="20000"/>
                    <a:lumOff val="80000"/>
                  </a:schemeClr>
                </a:gs>
                <a:gs pos="0">
                  <a:schemeClr val="accent1"/>
                </a:gs>
              </a:gsLst>
              <a:lin ang="15480000" scaled="1"/>
            </a:gradFill>
            <a:prstDash val="sysDash"/>
            <a:round/>
          </a:ln>
          <a:scene3d>
            <a:camera prst="orthographicFront"/>
            <a:lightRig rig="threePt" dir="t"/>
          </a:scene3d>
          <a:sp3d/>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15" name="矩形 14"/>
          <p:cNvSpPr/>
          <p:nvPr>
            <p:custDataLst>
              <p:tags r:id="rId12"/>
            </p:custDataLst>
          </p:nvPr>
        </p:nvSpPr>
        <p:spPr>
          <a:xfrm>
            <a:off x="828055" y="4027353"/>
            <a:ext cx="1799284" cy="610858"/>
          </a:xfrm>
          <a:prstGeom prst="rect">
            <a:avLst/>
          </a:prstGeom>
          <a:noFill/>
        </p:spPr>
        <p:txBody>
          <a:bodyPr wrap="square" lIns="0" tIns="0" rIns="0" bIns="0" rtlCol="0" anchor="b">
            <a:noAutofit/>
          </a:bodyPr>
          <a:lstStyle/>
          <a:p>
            <a:pPr indent="0" algn="l">
              <a:spcBef>
                <a:spcPct val="0"/>
              </a:spcBef>
              <a:spcAft>
                <a:spcPct val="0"/>
              </a:spcAft>
              <a:extLst>
                <a:ext uri="{35155182-B16C-46BC-9424-99874614C6A1}">
                  <wpsdc:indentchars xmlns:wpsdc="http://www.wps.cn/officeDocument/2017/drawingmlCustomData" val="0" checksum="1228156097"/>
                </a:ext>
              </a:extLst>
            </a:pPr>
            <a:r>
              <a:rPr lang="zh-CN" altLang="en-US" sz="1575" b="1">
                <a:solidFill>
                  <a:schemeClr val="accent1"/>
                </a:solidFill>
                <a:latin typeface="+mn-ea"/>
                <a:cs typeface="+mn-ea"/>
                <a:sym typeface="+mn-ea"/>
              </a:rPr>
              <a:t>充分利用数字化资源，搜集、挖掘和分析相关数据</a:t>
            </a:r>
            <a:endParaRPr lang="zh-CN" altLang="en-US" sz="1575" b="1">
              <a:solidFill>
                <a:schemeClr val="accent1"/>
              </a:solidFill>
              <a:latin typeface="+mn-ea"/>
              <a:cs typeface="+mn-ea"/>
              <a:sym typeface="+mn-ea"/>
            </a:endParaRPr>
          </a:p>
        </p:txBody>
      </p:sp>
      <p:sp>
        <p:nvSpPr>
          <p:cNvPr id="16" name="矩形 15"/>
          <p:cNvSpPr/>
          <p:nvPr>
            <p:custDataLst>
              <p:tags r:id="rId13"/>
            </p:custDataLst>
          </p:nvPr>
        </p:nvSpPr>
        <p:spPr>
          <a:xfrm>
            <a:off x="3162935" y="2825115"/>
            <a:ext cx="3018155" cy="524510"/>
          </a:xfrm>
          <a:prstGeom prst="rect">
            <a:avLst/>
          </a:prstGeom>
          <a:noFill/>
        </p:spPr>
        <p:txBody>
          <a:bodyPr wrap="square" lIns="0" tIns="0" rIns="0" bIns="0" rtlCol="0" anchor="b">
            <a:noAutofit/>
          </a:bodyPr>
          <a:lstStyle/>
          <a:p>
            <a:pPr algn="l">
              <a:spcBef>
                <a:spcPct val="0"/>
              </a:spcBef>
              <a:spcAft>
                <a:spcPct val="0"/>
              </a:spcAft>
            </a:pPr>
            <a:r>
              <a:rPr lang="zh-CN" altLang="en-US" sz="1575" b="1">
                <a:solidFill>
                  <a:schemeClr val="accent1"/>
                </a:solidFill>
                <a:latin typeface="+mn-ea"/>
                <a:cs typeface="+mn-ea"/>
                <a:sym typeface="+mn-ea"/>
              </a:rPr>
              <a:t>全网覆盖新媒体渠道的推广营销</a:t>
            </a:r>
            <a:endParaRPr lang="zh-CN" altLang="en-US" sz="1575" b="1">
              <a:solidFill>
                <a:schemeClr val="accent1"/>
              </a:solidFill>
              <a:latin typeface="+mn-ea"/>
              <a:cs typeface="+mn-ea"/>
              <a:sym typeface="+mn-ea"/>
            </a:endParaRPr>
          </a:p>
        </p:txBody>
      </p:sp>
      <p:sp>
        <p:nvSpPr>
          <p:cNvPr id="17" name="图片 60" descr="343439383331313b343532303032383bbfcdbba7b9dcc0ed"/>
          <p:cNvSpPr/>
          <p:nvPr>
            <p:custDataLst>
              <p:tags r:id="rId14"/>
            </p:custDataLst>
          </p:nvPr>
        </p:nvSpPr>
        <p:spPr>
          <a:xfrm>
            <a:off x="6665199" y="4760231"/>
            <a:ext cx="197479" cy="197212"/>
          </a:xfrm>
          <a:custGeom>
            <a:avLst/>
            <a:gdLst>
              <a:gd name="connsiteX0" fmla="*/ 171012 w 226017"/>
              <a:gd name="connsiteY0" fmla="*/ 176720 h 225712"/>
              <a:gd name="connsiteX1" fmla="*/ 123092 w 226017"/>
              <a:gd name="connsiteY1" fmla="*/ 139423 h 225712"/>
              <a:gd name="connsiteX2" fmla="*/ 120254 w 226017"/>
              <a:gd name="connsiteY2" fmla="*/ 131590 h 225712"/>
              <a:gd name="connsiteX3" fmla="*/ 120254 w 226017"/>
              <a:gd name="connsiteY3" fmla="*/ 131473 h 225712"/>
              <a:gd name="connsiteX4" fmla="*/ 120594 w 226017"/>
              <a:gd name="connsiteY4" fmla="*/ 130772 h 225712"/>
              <a:gd name="connsiteX5" fmla="*/ 138536 w 226017"/>
              <a:gd name="connsiteY5" fmla="*/ 80847 h 225712"/>
              <a:gd name="connsiteX6" fmla="*/ 119799 w 226017"/>
              <a:gd name="connsiteY6" fmla="*/ 27532 h 225712"/>
              <a:gd name="connsiteX7" fmla="*/ 118777 w 226017"/>
              <a:gd name="connsiteY7" fmla="*/ 20868 h 225712"/>
              <a:gd name="connsiteX8" fmla="*/ 149891 w 226017"/>
              <a:gd name="connsiteY8" fmla="*/ 173 h 225712"/>
              <a:gd name="connsiteX9" fmla="*/ 190771 w 226017"/>
              <a:gd name="connsiteY9" fmla="*/ 36418 h 225712"/>
              <a:gd name="connsiteX10" fmla="*/ 177145 w 226017"/>
              <a:gd name="connsiteY10" fmla="*/ 90201 h 225712"/>
              <a:gd name="connsiteX11" fmla="*/ 172602 w 226017"/>
              <a:gd name="connsiteY11" fmla="*/ 96047 h 225712"/>
              <a:gd name="connsiteX12" fmla="*/ 172147 w 226017"/>
              <a:gd name="connsiteY12" fmla="*/ 105050 h 225712"/>
              <a:gd name="connsiteX13" fmla="*/ 173851 w 226017"/>
              <a:gd name="connsiteY13" fmla="*/ 107972 h 225712"/>
              <a:gd name="connsiteX14" fmla="*/ 187478 w 226017"/>
              <a:gd name="connsiteY14" fmla="*/ 114871 h 225712"/>
              <a:gd name="connsiteX15" fmla="*/ 202240 w 226017"/>
              <a:gd name="connsiteY15" fmla="*/ 121886 h 225712"/>
              <a:gd name="connsiteX16" fmla="*/ 224951 w 226017"/>
              <a:gd name="connsiteY16" fmla="*/ 142931 h 225712"/>
              <a:gd name="connsiteX17" fmla="*/ 222679 w 226017"/>
              <a:gd name="connsiteY17" fmla="*/ 165145 h 225712"/>
              <a:gd name="connsiteX18" fmla="*/ 176577 w 226017"/>
              <a:gd name="connsiteY18" fmla="*/ 179877 h 225712"/>
              <a:gd name="connsiteX19" fmla="*/ 171012 w 226017"/>
              <a:gd name="connsiteY19" fmla="*/ 176720 h 225712"/>
              <a:gd name="connsiteX20" fmla="*/ 114 w 226017"/>
              <a:gd name="connsiteY20" fmla="*/ 200104 h 225712"/>
              <a:gd name="connsiteX21" fmla="*/ 114 w 226017"/>
              <a:gd name="connsiteY21" fmla="*/ 191920 h 225712"/>
              <a:gd name="connsiteX22" fmla="*/ 2385 w 226017"/>
              <a:gd name="connsiteY22" fmla="*/ 184905 h 225712"/>
              <a:gd name="connsiteX23" fmla="*/ 23620 w 226017"/>
              <a:gd name="connsiteY23" fmla="*/ 164093 h 225712"/>
              <a:gd name="connsiteX24" fmla="*/ 24301 w 226017"/>
              <a:gd name="connsiteY24" fmla="*/ 163625 h 225712"/>
              <a:gd name="connsiteX25" fmla="*/ 45535 w 226017"/>
              <a:gd name="connsiteY25" fmla="*/ 153337 h 225712"/>
              <a:gd name="connsiteX26" fmla="*/ 52349 w 226017"/>
              <a:gd name="connsiteY26" fmla="*/ 150414 h 225712"/>
              <a:gd name="connsiteX27" fmla="*/ 54279 w 226017"/>
              <a:gd name="connsiteY27" fmla="*/ 148894 h 225712"/>
              <a:gd name="connsiteX28" fmla="*/ 57913 w 226017"/>
              <a:gd name="connsiteY28" fmla="*/ 129953 h 225712"/>
              <a:gd name="connsiteX29" fmla="*/ 53484 w 226017"/>
              <a:gd name="connsiteY29" fmla="*/ 124224 h 225712"/>
              <a:gd name="connsiteX30" fmla="*/ 53257 w 226017"/>
              <a:gd name="connsiteY30" fmla="*/ 123991 h 225712"/>
              <a:gd name="connsiteX31" fmla="*/ 36338 w 226017"/>
              <a:gd name="connsiteY31" fmla="*/ 69155 h 225712"/>
              <a:gd name="connsiteX32" fmla="*/ 78353 w 226017"/>
              <a:gd name="connsiteY32" fmla="*/ 29403 h 225712"/>
              <a:gd name="connsiteX33" fmla="*/ 121503 w 226017"/>
              <a:gd name="connsiteY33" fmla="*/ 68922 h 225712"/>
              <a:gd name="connsiteX34" fmla="*/ 121616 w 226017"/>
              <a:gd name="connsiteY34" fmla="*/ 69506 h 225712"/>
              <a:gd name="connsiteX35" fmla="*/ 115939 w 226017"/>
              <a:gd name="connsiteY35" fmla="*/ 104348 h 225712"/>
              <a:gd name="connsiteX36" fmla="*/ 104811 w 226017"/>
              <a:gd name="connsiteY36" fmla="*/ 123873 h 225712"/>
              <a:gd name="connsiteX37" fmla="*/ 104357 w 226017"/>
              <a:gd name="connsiteY37" fmla="*/ 124575 h 225712"/>
              <a:gd name="connsiteX38" fmla="*/ 100268 w 226017"/>
              <a:gd name="connsiteY38" fmla="*/ 129485 h 225712"/>
              <a:gd name="connsiteX39" fmla="*/ 99814 w 226017"/>
              <a:gd name="connsiteY39" fmla="*/ 130655 h 225712"/>
              <a:gd name="connsiteX40" fmla="*/ 102312 w 226017"/>
              <a:gd name="connsiteY40" fmla="*/ 149946 h 225712"/>
              <a:gd name="connsiteX41" fmla="*/ 111170 w 226017"/>
              <a:gd name="connsiteY41" fmla="*/ 153337 h 225712"/>
              <a:gd name="connsiteX42" fmla="*/ 111737 w 226017"/>
              <a:gd name="connsiteY42" fmla="*/ 153570 h 225712"/>
              <a:gd name="connsiteX43" fmla="*/ 148756 w 226017"/>
              <a:gd name="connsiteY43" fmla="*/ 175552 h 225712"/>
              <a:gd name="connsiteX44" fmla="*/ 149096 w 226017"/>
              <a:gd name="connsiteY44" fmla="*/ 175785 h 225712"/>
              <a:gd name="connsiteX45" fmla="*/ 157500 w 226017"/>
              <a:gd name="connsiteY45" fmla="*/ 188529 h 225712"/>
              <a:gd name="connsiteX46" fmla="*/ 157954 w 226017"/>
              <a:gd name="connsiteY46" fmla="*/ 192504 h 225712"/>
              <a:gd name="connsiteX47" fmla="*/ 157954 w 226017"/>
              <a:gd name="connsiteY47" fmla="*/ 201624 h 225712"/>
              <a:gd name="connsiteX48" fmla="*/ 157727 w 226017"/>
              <a:gd name="connsiteY48" fmla="*/ 203261 h 225712"/>
              <a:gd name="connsiteX49" fmla="*/ 123887 w 226017"/>
              <a:gd name="connsiteY49" fmla="*/ 222319 h 225712"/>
              <a:gd name="connsiteX50" fmla="*/ 37587 w 226017"/>
              <a:gd name="connsiteY50" fmla="*/ 222319 h 225712"/>
              <a:gd name="connsiteX51" fmla="*/ 4656 w 226017"/>
              <a:gd name="connsiteY51" fmla="*/ 208288 h 225712"/>
              <a:gd name="connsiteX52" fmla="*/ 114 w 226017"/>
              <a:gd name="connsiteY52" fmla="*/ 200104 h 225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26017" h="225712">
                <a:moveTo>
                  <a:pt x="171012" y="176720"/>
                </a:moveTo>
                <a:cubicBezTo>
                  <a:pt x="161247" y="157663"/>
                  <a:pt x="143305" y="147725"/>
                  <a:pt x="123092" y="139423"/>
                </a:cubicBezTo>
                <a:cubicBezTo>
                  <a:pt x="120026" y="138138"/>
                  <a:pt x="118777" y="134513"/>
                  <a:pt x="120254" y="131590"/>
                </a:cubicBezTo>
                <a:lnTo>
                  <a:pt x="120254" y="131473"/>
                </a:lnTo>
                <a:lnTo>
                  <a:pt x="120594" y="130772"/>
                </a:lnTo>
                <a:cubicBezTo>
                  <a:pt x="129566" y="117910"/>
                  <a:pt x="137400" y="101659"/>
                  <a:pt x="138536" y="80847"/>
                </a:cubicBezTo>
                <a:cubicBezTo>
                  <a:pt x="140693" y="56996"/>
                  <a:pt x="131950" y="40160"/>
                  <a:pt x="119799" y="27532"/>
                </a:cubicBezTo>
                <a:cubicBezTo>
                  <a:pt x="118096" y="25779"/>
                  <a:pt x="117642" y="23090"/>
                  <a:pt x="118777" y="20868"/>
                </a:cubicBezTo>
                <a:cubicBezTo>
                  <a:pt x="124569" y="9878"/>
                  <a:pt x="133540" y="1226"/>
                  <a:pt x="149891" y="173"/>
                </a:cubicBezTo>
                <a:cubicBezTo>
                  <a:pt x="174873" y="-996"/>
                  <a:pt x="188500" y="15373"/>
                  <a:pt x="190771" y="36418"/>
                </a:cubicBezTo>
                <a:cubicBezTo>
                  <a:pt x="194177" y="59802"/>
                  <a:pt x="186229" y="78509"/>
                  <a:pt x="177145" y="90201"/>
                </a:cubicBezTo>
                <a:cubicBezTo>
                  <a:pt x="176009" y="92540"/>
                  <a:pt x="173737" y="93708"/>
                  <a:pt x="172602" y="96047"/>
                </a:cubicBezTo>
                <a:cubicBezTo>
                  <a:pt x="171693" y="97917"/>
                  <a:pt x="171466" y="102243"/>
                  <a:pt x="172147" y="105050"/>
                </a:cubicBezTo>
                <a:cubicBezTo>
                  <a:pt x="172375" y="106219"/>
                  <a:pt x="172942" y="107154"/>
                  <a:pt x="173851" y="107972"/>
                </a:cubicBezTo>
                <a:cubicBezTo>
                  <a:pt x="177031" y="110779"/>
                  <a:pt x="183503" y="112766"/>
                  <a:pt x="187478" y="114871"/>
                </a:cubicBezTo>
                <a:cubicBezTo>
                  <a:pt x="193155" y="117209"/>
                  <a:pt x="197697" y="119547"/>
                  <a:pt x="202240" y="121886"/>
                </a:cubicBezTo>
                <a:cubicBezTo>
                  <a:pt x="211324" y="126563"/>
                  <a:pt x="221543" y="133577"/>
                  <a:pt x="224951" y="142931"/>
                </a:cubicBezTo>
                <a:cubicBezTo>
                  <a:pt x="227222" y="148777"/>
                  <a:pt x="226086" y="160469"/>
                  <a:pt x="222679" y="165145"/>
                </a:cubicBezTo>
                <a:cubicBezTo>
                  <a:pt x="215298" y="176019"/>
                  <a:pt x="194063" y="177773"/>
                  <a:pt x="176577" y="179877"/>
                </a:cubicBezTo>
                <a:cubicBezTo>
                  <a:pt x="174305" y="179994"/>
                  <a:pt x="172147" y="178825"/>
                  <a:pt x="171012" y="176720"/>
                </a:cubicBezTo>
                <a:moveTo>
                  <a:pt x="114" y="200104"/>
                </a:moveTo>
                <a:lnTo>
                  <a:pt x="114" y="191920"/>
                </a:lnTo>
                <a:cubicBezTo>
                  <a:pt x="114" y="189582"/>
                  <a:pt x="1250" y="187243"/>
                  <a:pt x="2385" y="184905"/>
                </a:cubicBezTo>
                <a:cubicBezTo>
                  <a:pt x="6814" y="175668"/>
                  <a:pt x="15784" y="169823"/>
                  <a:pt x="23620" y="164093"/>
                </a:cubicBezTo>
                <a:cubicBezTo>
                  <a:pt x="23847" y="163977"/>
                  <a:pt x="24074" y="163743"/>
                  <a:pt x="24301" y="163625"/>
                </a:cubicBezTo>
                <a:cubicBezTo>
                  <a:pt x="31001" y="160235"/>
                  <a:pt x="37700" y="156727"/>
                  <a:pt x="45535" y="153337"/>
                </a:cubicBezTo>
                <a:cubicBezTo>
                  <a:pt x="47466" y="152402"/>
                  <a:pt x="50191" y="151350"/>
                  <a:pt x="52349" y="150414"/>
                </a:cubicBezTo>
                <a:cubicBezTo>
                  <a:pt x="53144" y="150063"/>
                  <a:pt x="53825" y="149595"/>
                  <a:pt x="54279" y="148894"/>
                </a:cubicBezTo>
                <a:cubicBezTo>
                  <a:pt x="57572" y="144802"/>
                  <a:pt x="61092" y="136384"/>
                  <a:pt x="57913" y="129953"/>
                </a:cubicBezTo>
                <a:cubicBezTo>
                  <a:pt x="56777" y="127615"/>
                  <a:pt x="55642" y="126446"/>
                  <a:pt x="53484" y="124224"/>
                </a:cubicBezTo>
                <a:lnTo>
                  <a:pt x="53257" y="123991"/>
                </a:lnTo>
                <a:cubicBezTo>
                  <a:pt x="43037" y="112298"/>
                  <a:pt x="34067" y="92422"/>
                  <a:pt x="36338" y="69155"/>
                </a:cubicBezTo>
                <a:cubicBezTo>
                  <a:pt x="38609" y="45772"/>
                  <a:pt x="53371" y="29403"/>
                  <a:pt x="78353" y="29403"/>
                </a:cubicBezTo>
                <a:cubicBezTo>
                  <a:pt x="103221" y="29403"/>
                  <a:pt x="117983" y="45655"/>
                  <a:pt x="121503" y="68922"/>
                </a:cubicBezTo>
                <a:cubicBezTo>
                  <a:pt x="121503" y="69155"/>
                  <a:pt x="121503" y="69272"/>
                  <a:pt x="121616" y="69506"/>
                </a:cubicBezTo>
                <a:cubicBezTo>
                  <a:pt x="122638" y="83420"/>
                  <a:pt x="119345" y="96164"/>
                  <a:pt x="115939" y="104348"/>
                </a:cubicBezTo>
                <a:cubicBezTo>
                  <a:pt x="112646" y="112416"/>
                  <a:pt x="109239" y="118145"/>
                  <a:pt x="104811" y="123873"/>
                </a:cubicBezTo>
                <a:cubicBezTo>
                  <a:pt x="104584" y="124107"/>
                  <a:pt x="104470" y="124341"/>
                  <a:pt x="104357" y="124575"/>
                </a:cubicBezTo>
                <a:cubicBezTo>
                  <a:pt x="103221" y="126446"/>
                  <a:pt x="101404" y="127615"/>
                  <a:pt x="100268" y="129485"/>
                </a:cubicBezTo>
                <a:cubicBezTo>
                  <a:pt x="100041" y="129837"/>
                  <a:pt x="99927" y="130187"/>
                  <a:pt x="99814" y="130655"/>
                </a:cubicBezTo>
                <a:cubicBezTo>
                  <a:pt x="97883" y="137553"/>
                  <a:pt x="100041" y="146556"/>
                  <a:pt x="102312" y="149946"/>
                </a:cubicBezTo>
                <a:cubicBezTo>
                  <a:pt x="103448" y="152168"/>
                  <a:pt x="107763" y="152285"/>
                  <a:pt x="111170" y="153337"/>
                </a:cubicBezTo>
                <a:cubicBezTo>
                  <a:pt x="111397" y="153454"/>
                  <a:pt x="111510" y="153454"/>
                  <a:pt x="111737" y="153570"/>
                </a:cubicBezTo>
                <a:cubicBezTo>
                  <a:pt x="125250" y="159416"/>
                  <a:pt x="138650" y="166315"/>
                  <a:pt x="148756" y="175552"/>
                </a:cubicBezTo>
                <a:cubicBezTo>
                  <a:pt x="148869" y="175668"/>
                  <a:pt x="148983" y="175785"/>
                  <a:pt x="149096" y="175785"/>
                </a:cubicBezTo>
                <a:cubicBezTo>
                  <a:pt x="152049" y="178825"/>
                  <a:pt x="155910" y="182918"/>
                  <a:pt x="157500" y="188529"/>
                </a:cubicBezTo>
                <a:cubicBezTo>
                  <a:pt x="157840" y="189815"/>
                  <a:pt x="157954" y="191219"/>
                  <a:pt x="157954" y="192504"/>
                </a:cubicBezTo>
                <a:lnTo>
                  <a:pt x="157954" y="201624"/>
                </a:lnTo>
                <a:cubicBezTo>
                  <a:pt x="157954" y="202209"/>
                  <a:pt x="157840" y="202794"/>
                  <a:pt x="157727" y="203261"/>
                </a:cubicBezTo>
                <a:cubicBezTo>
                  <a:pt x="153866" y="215421"/>
                  <a:pt x="138309" y="218928"/>
                  <a:pt x="123887" y="222319"/>
                </a:cubicBezTo>
                <a:cubicBezTo>
                  <a:pt x="98905" y="226996"/>
                  <a:pt x="63704" y="226996"/>
                  <a:pt x="37587" y="222319"/>
                </a:cubicBezTo>
                <a:cubicBezTo>
                  <a:pt x="25096" y="219980"/>
                  <a:pt x="11469" y="216473"/>
                  <a:pt x="4656" y="208288"/>
                </a:cubicBezTo>
                <a:cubicBezTo>
                  <a:pt x="2385" y="207120"/>
                  <a:pt x="1250" y="204781"/>
                  <a:pt x="114" y="200104"/>
                </a:cubicBezTo>
              </a:path>
            </a:pathLst>
          </a:custGeom>
          <a:gradFill>
            <a:gsLst>
              <a:gs pos="0">
                <a:srgbClr val="FFFFFF"/>
              </a:gs>
              <a:gs pos="80000">
                <a:srgbClr val="FFFFFF">
                  <a:alpha val="60000"/>
                </a:srgbClr>
              </a:gs>
            </a:gsLst>
            <a:lin ang="4800001" scaled="1"/>
          </a:gradFill>
          <a:ln w="7833" cap="flat">
            <a:noFill/>
            <a:prstDash val="solid"/>
            <a:miter/>
          </a:ln>
        </p:spPr>
        <p:txBody>
          <a:bodyPr rtlCol="0" anchor="ctr"/>
          <a:lstStyle/>
          <a:p>
            <a:endParaRPr lang="zh-CN" altLang="en-US" sz="1575"/>
          </a:p>
        </p:txBody>
      </p:sp>
      <p:sp>
        <p:nvSpPr>
          <p:cNvPr id="23" name="图片 64" descr="343439383331313b343532303033313bd3a6d3c3c9ccb3c7"/>
          <p:cNvSpPr/>
          <p:nvPr>
            <p:custDataLst>
              <p:tags r:id="rId15"/>
            </p:custDataLst>
          </p:nvPr>
        </p:nvSpPr>
        <p:spPr>
          <a:xfrm>
            <a:off x="4497515" y="3523536"/>
            <a:ext cx="163438" cy="182436"/>
          </a:xfrm>
          <a:custGeom>
            <a:avLst/>
            <a:gdLst>
              <a:gd name="connsiteX0" fmla="*/ 152100 w 187057"/>
              <a:gd name="connsiteY0" fmla="*/ 208914 h 208800"/>
              <a:gd name="connsiteX1" fmla="*/ 35188 w 187057"/>
              <a:gd name="connsiteY1" fmla="*/ 208914 h 208800"/>
              <a:gd name="connsiteX2" fmla="*/ 115 w 187057"/>
              <a:gd name="connsiteY2" fmla="*/ 174114 h 208800"/>
              <a:gd name="connsiteX3" fmla="*/ 115 w 187057"/>
              <a:gd name="connsiteY3" fmla="*/ 34914 h 208800"/>
              <a:gd name="connsiteX4" fmla="*/ 35188 w 187057"/>
              <a:gd name="connsiteY4" fmla="*/ 114 h 208800"/>
              <a:gd name="connsiteX5" fmla="*/ 152100 w 187057"/>
              <a:gd name="connsiteY5" fmla="*/ 114 h 208800"/>
              <a:gd name="connsiteX6" fmla="*/ 187173 w 187057"/>
              <a:gd name="connsiteY6" fmla="*/ 34914 h 208800"/>
              <a:gd name="connsiteX7" fmla="*/ 187173 w 187057"/>
              <a:gd name="connsiteY7" fmla="*/ 174114 h 208800"/>
              <a:gd name="connsiteX8" fmla="*/ 152100 w 187057"/>
              <a:gd name="connsiteY8" fmla="*/ 208914 h 208800"/>
              <a:gd name="connsiteX9" fmla="*/ 93644 w 187057"/>
              <a:gd name="connsiteY9" fmla="*/ 96228 h 208800"/>
              <a:gd name="connsiteX10" fmla="*/ 140408 w 187057"/>
              <a:gd name="connsiteY10" fmla="*/ 48171 h 208800"/>
              <a:gd name="connsiteX11" fmla="*/ 128717 w 187057"/>
              <a:gd name="connsiteY11" fmla="*/ 36157 h 208800"/>
              <a:gd name="connsiteX12" fmla="*/ 117026 w 187057"/>
              <a:gd name="connsiteY12" fmla="*/ 48171 h 208800"/>
              <a:gd name="connsiteX13" fmla="*/ 93644 w 187057"/>
              <a:gd name="connsiteY13" fmla="*/ 72200 h 208800"/>
              <a:gd name="connsiteX14" fmla="*/ 70262 w 187057"/>
              <a:gd name="connsiteY14" fmla="*/ 48171 h 208800"/>
              <a:gd name="connsiteX15" fmla="*/ 58570 w 187057"/>
              <a:gd name="connsiteY15" fmla="*/ 36157 h 208800"/>
              <a:gd name="connsiteX16" fmla="*/ 46879 w 187057"/>
              <a:gd name="connsiteY16" fmla="*/ 48171 h 208800"/>
              <a:gd name="connsiteX17" fmla="*/ 93644 w 187057"/>
              <a:gd name="connsiteY17" fmla="*/ 96228 h 208800"/>
              <a:gd name="connsiteX18" fmla="*/ 117026 w 187057"/>
              <a:gd name="connsiteY18" fmla="*/ 168314 h 208800"/>
              <a:gd name="connsiteX19" fmla="*/ 128717 w 187057"/>
              <a:gd name="connsiteY19" fmla="*/ 156299 h 208800"/>
              <a:gd name="connsiteX20" fmla="*/ 117026 w 187057"/>
              <a:gd name="connsiteY20" fmla="*/ 144285 h 208800"/>
              <a:gd name="connsiteX21" fmla="*/ 70262 w 187057"/>
              <a:gd name="connsiteY21" fmla="*/ 144285 h 208800"/>
              <a:gd name="connsiteX22" fmla="*/ 58570 w 187057"/>
              <a:gd name="connsiteY22" fmla="*/ 156299 h 208800"/>
              <a:gd name="connsiteX23" fmla="*/ 70262 w 187057"/>
              <a:gd name="connsiteY23" fmla="*/ 168314 h 208800"/>
              <a:gd name="connsiteX24" fmla="*/ 117026 w 187057"/>
              <a:gd name="connsiteY24" fmla="*/ 168314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7057" h="208800">
                <a:moveTo>
                  <a:pt x="152100" y="208914"/>
                </a:moveTo>
                <a:lnTo>
                  <a:pt x="35188" y="208914"/>
                </a:lnTo>
                <a:cubicBezTo>
                  <a:pt x="15313" y="208914"/>
                  <a:pt x="115" y="193834"/>
                  <a:pt x="115" y="174114"/>
                </a:cubicBezTo>
                <a:lnTo>
                  <a:pt x="115" y="34914"/>
                </a:lnTo>
                <a:cubicBezTo>
                  <a:pt x="115" y="15194"/>
                  <a:pt x="15313" y="114"/>
                  <a:pt x="35188" y="114"/>
                </a:cubicBezTo>
                <a:lnTo>
                  <a:pt x="152100" y="114"/>
                </a:lnTo>
                <a:cubicBezTo>
                  <a:pt x="171974" y="114"/>
                  <a:pt x="187173" y="15194"/>
                  <a:pt x="187173" y="34914"/>
                </a:cubicBezTo>
                <a:lnTo>
                  <a:pt x="187173" y="174114"/>
                </a:lnTo>
                <a:cubicBezTo>
                  <a:pt x="187173" y="193834"/>
                  <a:pt x="171974" y="208914"/>
                  <a:pt x="152100" y="208914"/>
                </a:cubicBezTo>
                <a:moveTo>
                  <a:pt x="93644" y="96228"/>
                </a:moveTo>
                <a:cubicBezTo>
                  <a:pt x="119364" y="96228"/>
                  <a:pt x="140408" y="74603"/>
                  <a:pt x="140408" y="48171"/>
                </a:cubicBezTo>
                <a:cubicBezTo>
                  <a:pt x="140408" y="40963"/>
                  <a:pt x="135732" y="36157"/>
                  <a:pt x="128717" y="36157"/>
                </a:cubicBezTo>
                <a:cubicBezTo>
                  <a:pt x="121702" y="36157"/>
                  <a:pt x="117026" y="40963"/>
                  <a:pt x="117026" y="48171"/>
                </a:cubicBezTo>
                <a:cubicBezTo>
                  <a:pt x="117026" y="61387"/>
                  <a:pt x="106504" y="72200"/>
                  <a:pt x="93644" y="72200"/>
                </a:cubicBezTo>
                <a:cubicBezTo>
                  <a:pt x="80784" y="72200"/>
                  <a:pt x="70262" y="61387"/>
                  <a:pt x="70262" y="48171"/>
                </a:cubicBezTo>
                <a:cubicBezTo>
                  <a:pt x="70262" y="40963"/>
                  <a:pt x="65585" y="36157"/>
                  <a:pt x="58570" y="36157"/>
                </a:cubicBezTo>
                <a:cubicBezTo>
                  <a:pt x="51556" y="36157"/>
                  <a:pt x="46879" y="40963"/>
                  <a:pt x="46879" y="48171"/>
                </a:cubicBezTo>
                <a:cubicBezTo>
                  <a:pt x="46879" y="74603"/>
                  <a:pt x="67923" y="96228"/>
                  <a:pt x="93644" y="96228"/>
                </a:cubicBezTo>
                <a:moveTo>
                  <a:pt x="117026" y="168314"/>
                </a:moveTo>
                <a:cubicBezTo>
                  <a:pt x="124041" y="168314"/>
                  <a:pt x="128717" y="163508"/>
                  <a:pt x="128717" y="156299"/>
                </a:cubicBezTo>
                <a:cubicBezTo>
                  <a:pt x="128717" y="149091"/>
                  <a:pt x="124041" y="144285"/>
                  <a:pt x="117026" y="144285"/>
                </a:cubicBezTo>
                <a:lnTo>
                  <a:pt x="70262" y="144285"/>
                </a:lnTo>
                <a:cubicBezTo>
                  <a:pt x="63247" y="144285"/>
                  <a:pt x="58570" y="149091"/>
                  <a:pt x="58570" y="156299"/>
                </a:cubicBezTo>
                <a:cubicBezTo>
                  <a:pt x="58570" y="163508"/>
                  <a:pt x="63247" y="168314"/>
                  <a:pt x="70262" y="168314"/>
                </a:cubicBezTo>
                <a:lnTo>
                  <a:pt x="117026" y="168314"/>
                </a:lnTo>
              </a:path>
            </a:pathLst>
          </a:custGeom>
          <a:gradFill>
            <a:gsLst>
              <a:gs pos="0">
                <a:srgbClr val="FFFFFF"/>
              </a:gs>
              <a:gs pos="80000">
                <a:srgbClr val="FFFFFF">
                  <a:alpha val="60000"/>
                </a:srgbClr>
              </a:gs>
            </a:gsLst>
            <a:lin ang="5400000" scaled="1"/>
          </a:gradFill>
          <a:ln w="7141" cap="flat">
            <a:noFill/>
            <a:prstDash val="solid"/>
            <a:miter/>
          </a:ln>
        </p:spPr>
        <p:txBody>
          <a:bodyPr rtlCol="0" anchor="ctr"/>
          <a:lstStyle/>
          <a:p>
            <a:endParaRPr lang="zh-CN" altLang="en-US" sz="1575"/>
          </a:p>
        </p:txBody>
      </p:sp>
      <p:sp>
        <p:nvSpPr>
          <p:cNvPr id="29" name="图片 62" descr="343435383036303b343532343134393bcdb7c4d4b7e7b1a9"/>
          <p:cNvSpPr/>
          <p:nvPr>
            <p:custDataLst>
              <p:tags r:id="rId16"/>
            </p:custDataLst>
          </p:nvPr>
        </p:nvSpPr>
        <p:spPr>
          <a:xfrm>
            <a:off x="2364784" y="4752464"/>
            <a:ext cx="177761" cy="207598"/>
          </a:xfrm>
          <a:custGeom>
            <a:avLst/>
            <a:gdLst>
              <a:gd name="connsiteX0" fmla="*/ 112762 w 203450"/>
              <a:gd name="connsiteY0" fmla="*/ 114 h 237599"/>
              <a:gd name="connsiteX1" fmla="*/ 23109 w 203450"/>
              <a:gd name="connsiteY1" fmla="*/ 76504 h 237599"/>
              <a:gd name="connsiteX2" fmla="*/ 1373 w 203450"/>
              <a:gd name="connsiteY2" fmla="*/ 114849 h 237599"/>
              <a:gd name="connsiteX3" fmla="*/ 9688 w 203450"/>
              <a:gd name="connsiteY3" fmla="*/ 129119 h 237599"/>
              <a:gd name="connsiteX4" fmla="*/ 24352 w 203450"/>
              <a:gd name="connsiteY4" fmla="*/ 129119 h 237599"/>
              <a:gd name="connsiteX5" fmla="*/ 24352 w 203450"/>
              <a:gd name="connsiteY5" fmla="*/ 176778 h 237599"/>
              <a:gd name="connsiteX6" fmla="*/ 50028 w 203450"/>
              <a:gd name="connsiteY6" fmla="*/ 197015 h 237599"/>
              <a:gd name="connsiteX7" fmla="*/ 66473 w 203450"/>
              <a:gd name="connsiteY7" fmla="*/ 194743 h 237599"/>
              <a:gd name="connsiteX8" fmla="*/ 66473 w 203450"/>
              <a:gd name="connsiteY8" fmla="*/ 222362 h 237599"/>
              <a:gd name="connsiteX9" fmla="*/ 81826 w 203450"/>
              <a:gd name="connsiteY9" fmla="*/ 237714 h 237599"/>
              <a:gd name="connsiteX10" fmla="*/ 131727 w 203450"/>
              <a:gd name="connsiteY10" fmla="*/ 237714 h 237599"/>
              <a:gd name="connsiteX11" fmla="*/ 147083 w 203450"/>
              <a:gd name="connsiteY11" fmla="*/ 222362 h 237599"/>
              <a:gd name="connsiteX12" fmla="*/ 147083 w 203450"/>
              <a:gd name="connsiteY12" fmla="*/ 174944 h 237599"/>
              <a:gd name="connsiteX13" fmla="*/ 203566 w 203450"/>
              <a:gd name="connsiteY13" fmla="*/ 90894 h 237599"/>
              <a:gd name="connsiteX14" fmla="*/ 112762 w 203450"/>
              <a:gd name="connsiteY14" fmla="*/ 114 h 237599"/>
              <a:gd name="connsiteX15" fmla="*/ 145735 w 203450"/>
              <a:gd name="connsiteY15" fmla="*/ 81910 h 237599"/>
              <a:gd name="connsiteX16" fmla="*/ 96232 w 203450"/>
              <a:gd name="connsiteY16" fmla="*/ 133943 h 237599"/>
              <a:gd name="connsiteX17" fmla="*/ 89653 w 203450"/>
              <a:gd name="connsiteY17" fmla="*/ 130741 h 237599"/>
              <a:gd name="connsiteX18" fmla="*/ 94866 w 203450"/>
              <a:gd name="connsiteY18" fmla="*/ 95115 h 237599"/>
              <a:gd name="connsiteX19" fmla="*/ 72234 w 203450"/>
              <a:gd name="connsiteY19" fmla="*/ 95115 h 237599"/>
              <a:gd name="connsiteX20" fmla="*/ 69451 w 203450"/>
              <a:gd name="connsiteY20" fmla="*/ 88634 h 237599"/>
              <a:gd name="connsiteX21" fmla="*/ 118957 w 203450"/>
              <a:gd name="connsiteY21" fmla="*/ 36602 h 237599"/>
              <a:gd name="connsiteX22" fmla="*/ 125537 w 203450"/>
              <a:gd name="connsiteY22" fmla="*/ 39804 h 237599"/>
              <a:gd name="connsiteX23" fmla="*/ 120323 w 203450"/>
              <a:gd name="connsiteY23" fmla="*/ 75430 h 237599"/>
              <a:gd name="connsiteX24" fmla="*/ 142955 w 203450"/>
              <a:gd name="connsiteY24" fmla="*/ 75430 h 237599"/>
              <a:gd name="connsiteX25" fmla="*/ 145735 w 203450"/>
              <a:gd name="connsiteY25" fmla="*/ 81910 h 237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3450" h="237599">
                <a:moveTo>
                  <a:pt x="112762" y="114"/>
                </a:moveTo>
                <a:cubicBezTo>
                  <a:pt x="67513" y="114"/>
                  <a:pt x="30006" y="33206"/>
                  <a:pt x="23109" y="76504"/>
                </a:cubicBezTo>
                <a:lnTo>
                  <a:pt x="1373" y="114849"/>
                </a:lnTo>
                <a:cubicBezTo>
                  <a:pt x="-2239" y="121220"/>
                  <a:pt x="2364" y="129119"/>
                  <a:pt x="9688" y="129119"/>
                </a:cubicBezTo>
                <a:lnTo>
                  <a:pt x="24352" y="129119"/>
                </a:lnTo>
                <a:lnTo>
                  <a:pt x="24352" y="176778"/>
                </a:lnTo>
                <a:cubicBezTo>
                  <a:pt x="24352" y="190238"/>
                  <a:pt x="36938" y="200157"/>
                  <a:pt x="50028" y="197015"/>
                </a:cubicBezTo>
                <a:lnTo>
                  <a:pt x="66473" y="194743"/>
                </a:lnTo>
                <a:lnTo>
                  <a:pt x="66473" y="222362"/>
                </a:lnTo>
                <a:cubicBezTo>
                  <a:pt x="66473" y="230841"/>
                  <a:pt x="73347" y="237714"/>
                  <a:pt x="81826" y="237714"/>
                </a:cubicBezTo>
                <a:lnTo>
                  <a:pt x="131727" y="237714"/>
                </a:lnTo>
                <a:cubicBezTo>
                  <a:pt x="140208" y="237714"/>
                  <a:pt x="147083" y="230841"/>
                  <a:pt x="147083" y="222362"/>
                </a:cubicBezTo>
                <a:lnTo>
                  <a:pt x="147083" y="174944"/>
                </a:lnTo>
                <a:cubicBezTo>
                  <a:pt x="180214" y="161409"/>
                  <a:pt x="203566" y="128883"/>
                  <a:pt x="203566" y="90894"/>
                </a:cubicBezTo>
                <a:cubicBezTo>
                  <a:pt x="203564" y="40755"/>
                  <a:pt x="162909" y="114"/>
                  <a:pt x="112762" y="114"/>
                </a:cubicBezTo>
                <a:moveTo>
                  <a:pt x="145735" y="81910"/>
                </a:moveTo>
                <a:lnTo>
                  <a:pt x="96232" y="133943"/>
                </a:lnTo>
                <a:cubicBezTo>
                  <a:pt x="93653" y="136655"/>
                  <a:pt x="89113" y="134445"/>
                  <a:pt x="89653" y="130741"/>
                </a:cubicBezTo>
                <a:lnTo>
                  <a:pt x="94866" y="95115"/>
                </a:lnTo>
                <a:lnTo>
                  <a:pt x="72234" y="95115"/>
                </a:lnTo>
                <a:cubicBezTo>
                  <a:pt x="68860" y="95115"/>
                  <a:pt x="67128" y="91079"/>
                  <a:pt x="69451" y="88634"/>
                </a:cubicBezTo>
                <a:lnTo>
                  <a:pt x="118957" y="36602"/>
                </a:lnTo>
                <a:cubicBezTo>
                  <a:pt x="121537" y="33890"/>
                  <a:pt x="126077" y="36100"/>
                  <a:pt x="125537" y="39804"/>
                </a:cubicBezTo>
                <a:lnTo>
                  <a:pt x="120323" y="75430"/>
                </a:lnTo>
                <a:lnTo>
                  <a:pt x="142955" y="75430"/>
                </a:lnTo>
                <a:cubicBezTo>
                  <a:pt x="146326" y="75430"/>
                  <a:pt x="148061" y="79466"/>
                  <a:pt x="145735" y="81910"/>
                </a:cubicBezTo>
              </a:path>
            </a:pathLst>
          </a:custGeom>
          <a:gradFill>
            <a:gsLst>
              <a:gs pos="0">
                <a:srgbClr val="FFFFFF"/>
              </a:gs>
              <a:gs pos="80000">
                <a:srgbClr val="FFFFFF">
                  <a:alpha val="60000"/>
                </a:srgbClr>
              </a:gs>
            </a:gsLst>
            <a:lin ang="4800001" scaled="1"/>
          </a:gradFill>
          <a:ln w="8173" cap="flat">
            <a:noFill/>
            <a:prstDash val="solid"/>
            <a:miter/>
          </a:ln>
        </p:spPr>
        <p:txBody>
          <a:bodyPr rtlCol="0" anchor="ctr"/>
          <a:lstStyle/>
          <a:p>
            <a:endParaRPr lang="zh-CN" altLang="en-US" sz="1575"/>
          </a:p>
        </p:txBody>
      </p:sp>
      <p:sp>
        <p:nvSpPr>
          <p:cNvPr id="33" name="椭圆 32"/>
          <p:cNvSpPr/>
          <p:nvPr>
            <p:custDataLst>
              <p:tags r:id="rId17"/>
            </p:custDataLst>
          </p:nvPr>
        </p:nvSpPr>
        <p:spPr>
          <a:xfrm>
            <a:off x="3808982" y="5951986"/>
            <a:ext cx="1595664" cy="250779"/>
          </a:xfrm>
          <a:prstGeom prst="ellipse">
            <a:avLst/>
          </a:prstGeom>
          <a:gradFill>
            <a:gsLst>
              <a:gs pos="0">
                <a:schemeClr val="accent1">
                  <a:lumMod val="100000"/>
                  <a:alpha val="43000"/>
                </a:schemeClr>
              </a:gs>
              <a:gs pos="96000">
                <a:srgbClr val="F2F2F2">
                  <a:alpha val="0"/>
                </a:srgbClr>
              </a:gs>
              <a:gs pos="48000">
                <a:schemeClr val="accent1">
                  <a:lumMod val="100000"/>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75"/>
          </a:p>
        </p:txBody>
      </p:sp>
      <p:sp>
        <p:nvSpPr>
          <p:cNvPr id="34" name="任意多边形: 形状 3"/>
          <p:cNvSpPr/>
          <p:nvPr>
            <p:custDataLst>
              <p:tags r:id="rId18"/>
            </p:custDataLst>
          </p:nvPr>
        </p:nvSpPr>
        <p:spPr>
          <a:xfrm rot="1800000">
            <a:off x="3762377" y="4128290"/>
            <a:ext cx="1686100" cy="1460288"/>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lumMod val="10000"/>
                  <a:lumOff val="90000"/>
                </a:schemeClr>
              </a:gs>
              <a:gs pos="100000">
                <a:schemeClr val="accent1">
                  <a:lumMod val="10000"/>
                  <a:lumOff val="9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6" name="任意多边形: 形状 31"/>
          <p:cNvSpPr/>
          <p:nvPr>
            <p:custDataLst>
              <p:tags r:id="rId19"/>
            </p:custDataLst>
          </p:nvPr>
        </p:nvSpPr>
        <p:spPr>
          <a:xfrm rot="1800000">
            <a:off x="3953790" y="4294182"/>
            <a:ext cx="1302719" cy="112795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9894" tIns="39947" rIns="79894" bIns="39947" numCol="1" spcCol="0" rtlCol="0" fromWordArt="0" anchor="ctr" anchorCtr="0" forceAA="0" compatLnSpc="1">
            <a:noAutofit/>
          </a:bodyPr>
          <a:lstStyle/>
          <a:p>
            <a:pPr lvl="0" algn="ctr">
              <a:buClrTx/>
              <a:buSzTx/>
              <a:buFontTx/>
            </a:pPr>
            <a:endParaRPr lang="zh-CN" altLang="en-US" sz="1575">
              <a:sym typeface="+mn-ea"/>
            </a:endParaRPr>
          </a:p>
        </p:txBody>
      </p:sp>
      <p:sp>
        <p:nvSpPr>
          <p:cNvPr id="37" name="任意多边形: 形状 14"/>
          <p:cNvSpPr/>
          <p:nvPr>
            <p:custDataLst>
              <p:tags r:id="rId20"/>
            </p:custDataLst>
          </p:nvPr>
        </p:nvSpPr>
        <p:spPr bwMode="auto">
          <a:xfrm>
            <a:off x="4210672" y="4404591"/>
            <a:ext cx="792284" cy="457727"/>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schemeClr>
              </a:gs>
              <a:gs pos="70000">
                <a:schemeClr val="accent1"/>
              </a:gs>
            </a:gsLst>
            <a:lin ang="5040000" scaled="0"/>
          </a:gradFill>
          <a:ln w="9525">
            <a:no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8" name="任意多边形: 形状 13"/>
          <p:cNvSpPr/>
          <p:nvPr>
            <p:custDataLst>
              <p:tags r:id="rId21"/>
            </p:custDataLst>
          </p:nvPr>
        </p:nvSpPr>
        <p:spPr bwMode="auto">
          <a:xfrm>
            <a:off x="4210672" y="4631513"/>
            <a:ext cx="396142" cy="686313"/>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schemeClr>
              </a:gs>
              <a:gs pos="70000">
                <a:schemeClr val="accent1"/>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39" name="任意多边形: 形状 15"/>
          <p:cNvSpPr/>
          <p:nvPr>
            <p:custDataLst>
              <p:tags r:id="rId22"/>
            </p:custDataLst>
          </p:nvPr>
        </p:nvSpPr>
        <p:spPr bwMode="auto">
          <a:xfrm>
            <a:off x="4606260" y="4631513"/>
            <a:ext cx="396142" cy="686313"/>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schemeClr>
              </a:gs>
              <a:gs pos="70000">
                <a:schemeClr val="accent1"/>
              </a:gs>
            </a:gsLst>
            <a:lin ang="0" scaled="0"/>
          </a:gradFill>
          <a:ln w="12700">
            <a:gradFill>
              <a:gsLst>
                <a:gs pos="54000">
                  <a:srgbClr val="FFFFFF">
                    <a:alpha val="0"/>
                  </a:srgbClr>
                </a:gs>
                <a:gs pos="0">
                  <a:srgbClr val="FFFFFF"/>
                </a:gs>
              </a:gsLst>
              <a:lin ang="2100000" scaled="1"/>
            </a:gradFill>
            <a:round/>
          </a:ln>
        </p:spPr>
        <p:txBody>
          <a:bodyPr rot="0" spcFirstLastPara="0" vert="horz" wrap="square" lIns="79894" tIns="39947" rIns="79894" bIns="39947"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sz="1575">
              <a:sym typeface="+mn-ea"/>
            </a:endParaRPr>
          </a:p>
        </p:txBody>
      </p:sp>
      <p:sp>
        <p:nvSpPr>
          <p:cNvPr id="40" name="矩形 39"/>
          <p:cNvSpPr/>
          <p:nvPr>
            <p:custDataLst>
              <p:tags r:id="rId23"/>
            </p:custDataLst>
          </p:nvPr>
        </p:nvSpPr>
        <p:spPr>
          <a:xfrm>
            <a:off x="2775351" y="5727839"/>
            <a:ext cx="3675134" cy="454887"/>
          </a:xfrm>
          <a:prstGeom prst="rect">
            <a:avLst/>
          </a:prstGeom>
          <a:noFill/>
        </p:spPr>
        <p:txBody>
          <a:bodyPr wrap="square" rtlCol="0" anchor="ctr" anchorCtr="0">
            <a:noAutofit/>
          </a:bodyPr>
          <a:lstStyle/>
          <a:p>
            <a:pPr algn="ctr">
              <a:spcBef>
                <a:spcPct val="0"/>
              </a:spcBef>
              <a:spcAft>
                <a:spcPct val="0"/>
              </a:spcAft>
            </a:pPr>
            <a:r>
              <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如何做好数字化营销</a:t>
            </a:r>
            <a:endParaRPr lang="zh-CN" altLang="en-US" sz="192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99478" y="162845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采购</a:t>
            </a:r>
            <a:r>
              <a:rPr lang="zh-CN" altLang="en-US" sz="2400" dirty="0">
                <a:latin typeface="微软雅黑" panose="020B0503020204020204" pitchFamily="34" charset="-122"/>
                <a:ea typeface="微软雅黑" panose="020B0503020204020204" pitchFamily="34" charset="-122"/>
              </a:rPr>
              <a:t>的概念</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1187450" y="2348865"/>
            <a:ext cx="6565265" cy="3233420"/>
          </a:xfrm>
          <a:prstGeom prst="rect">
            <a:avLst/>
          </a:prstGeom>
          <a:noFill/>
          <a:ln w="9525">
            <a:noFill/>
          </a:ln>
        </p:spPr>
        <p:txBody>
          <a:bodyPr wrap="square">
            <a:spAutoFit/>
          </a:bodyPr>
          <a:p>
            <a:pPr marL="342900" indent="-342900">
              <a:lnSpc>
                <a:spcPts val="3500"/>
              </a:lnSpc>
              <a:buFont typeface="Wingdings" panose="05000000000000000000" charset="0"/>
              <a:buChar char="Ø"/>
            </a:pPr>
            <a:r>
              <a:rPr altLang="zh-CN" sz="2000" dirty="0">
                <a:latin typeface="Verdana" panose="020B0604030504040204" pitchFamily="34" charset="0"/>
              </a:rPr>
              <a:t>狭义的采购即购买，是买方以对等的价格支付来换取卖方物品的行为过程，其中一定会涉及所有权转移而产生商流。</a:t>
            </a:r>
            <a:endParaRPr altLang="zh-CN" sz="2000" dirty="0">
              <a:latin typeface="Verdana" panose="020B0604030504040204" pitchFamily="34" charset="0"/>
            </a:endParaRPr>
          </a:p>
          <a:p>
            <a:pPr marL="342900" indent="-342900">
              <a:lnSpc>
                <a:spcPts val="3500"/>
              </a:lnSpc>
              <a:buFont typeface="Wingdings" panose="05000000000000000000" charset="0"/>
              <a:buChar char="Ø"/>
            </a:pPr>
            <a:r>
              <a:rPr altLang="zh-CN" sz="2000" dirty="0">
                <a:latin typeface="Verdana" panose="020B0604030504040204" pitchFamily="34" charset="0"/>
              </a:rPr>
              <a:t>广义的采购是指在以市场经济条件为前提的商品流通过程中，各企业及个人为获得商品，对商品的渠道、方式、质量、价格、时间等进行预测决策，把货币资金转化为商品资金的一个交易过程。</a:t>
            </a: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rPr>
              <a:t>采购管理</a:t>
            </a:r>
            <a:endParaRPr lang="zh-CN" sz="2800" dirty="0">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1267" name="Rectangle 3"/>
          <p:cNvSpPr txBox="1"/>
          <p:nvPr/>
        </p:nvSpPr>
        <p:spPr>
          <a:xfrm>
            <a:off x="827088" y="12271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采购</a:t>
            </a:r>
            <a:r>
              <a:rPr lang="zh-CN" altLang="en-US" sz="2400" dirty="0">
                <a:latin typeface="微软雅黑" panose="020B0503020204020204" pitchFamily="34" charset="-122"/>
                <a:ea typeface="微软雅黑" panose="020B0503020204020204" pitchFamily="34" charset="-122"/>
              </a:rPr>
              <a:t>管理的概念</a:t>
            </a:r>
            <a:endParaRPr lang="zh-CN" altLang="en-US" sz="2400" dirty="0">
              <a:latin typeface="微软雅黑" panose="020B0503020204020204" pitchFamily="34" charset="-122"/>
              <a:ea typeface="微软雅黑" panose="020B0503020204020204" pitchFamily="34" charset="-122"/>
            </a:endParaRPr>
          </a:p>
        </p:txBody>
      </p:sp>
      <p:sp>
        <p:nvSpPr>
          <p:cNvPr id="11268" name="矩形 1"/>
          <p:cNvSpPr/>
          <p:nvPr/>
        </p:nvSpPr>
        <p:spPr>
          <a:xfrm>
            <a:off x="1187450" y="1772920"/>
            <a:ext cx="6565265" cy="1886585"/>
          </a:xfrm>
          <a:prstGeom prst="rect">
            <a:avLst/>
          </a:prstGeom>
          <a:noFill/>
          <a:ln w="9525">
            <a:noFill/>
          </a:ln>
        </p:spPr>
        <p:txBody>
          <a:bodyPr wrap="square">
            <a:spAutoFit/>
          </a:bodyPr>
          <a:p>
            <a:pPr marL="342900" indent="-342900">
              <a:lnSpc>
                <a:spcPts val="3500"/>
              </a:lnSpc>
              <a:buFont typeface="Wingdings" panose="05000000000000000000" charset="0"/>
              <a:buChar char="Ø"/>
            </a:pPr>
            <a:r>
              <a:rPr altLang="zh-CN" sz="2000" dirty="0">
                <a:latin typeface="Verdana" panose="020B0604030504040204" pitchFamily="34" charset="0"/>
              </a:rPr>
              <a:t>采购管理是为了达成生产或销售计划，在确保质量的前提下，适时适价从适当的供应商那里购入适量的商品所采取的一系列管理行动。</a:t>
            </a:r>
            <a:endParaRPr altLang="zh-CN" sz="2000" dirty="0">
              <a:latin typeface="Verdana" panose="020B0604030504040204" pitchFamily="34" charset="0"/>
            </a:endParaRPr>
          </a:p>
          <a:p>
            <a:pPr marL="342900" indent="-342900">
              <a:lnSpc>
                <a:spcPts val="3500"/>
              </a:lnSpc>
              <a:buFont typeface="Wingdings" panose="05000000000000000000" charset="0"/>
              <a:buChar char="Ø"/>
            </a:pPr>
            <a:endParaRPr altLang="zh-CN" sz="2000" dirty="0">
              <a:latin typeface="Verdana" panose="020B0604030504040204" pitchFamily="34" charset="0"/>
            </a:endParaRPr>
          </a:p>
        </p:txBody>
      </p:sp>
      <p:sp>
        <p:nvSpPr>
          <p:cNvPr id="100" name="文本框 99"/>
          <p:cNvSpPr txBox="1"/>
          <p:nvPr/>
        </p:nvSpPr>
        <p:spPr>
          <a:xfrm>
            <a:off x="755650" y="260350"/>
            <a:ext cx="5080000" cy="521970"/>
          </a:xfrm>
          <a:prstGeom prst="rect">
            <a:avLst/>
          </a:prstGeom>
          <a:noFill/>
          <a:ln w="9525">
            <a:noFill/>
          </a:ln>
        </p:spPr>
        <p:txBody>
          <a:bodyPr>
            <a:spAutoFit/>
          </a:bodyPr>
          <a:p>
            <a:pPr algn="l" eaLnBrk="1" hangingPunct="1">
              <a:buClrTx/>
              <a:buSzTx/>
              <a:buFontTx/>
            </a:pPr>
            <a:r>
              <a:rPr lang="zh-CN" sz="2800" dirty="0">
                <a:ea typeface="微软雅黑" panose="020B0503020204020204" pitchFamily="34" charset="-122"/>
              </a:rPr>
              <a:t>采购管理</a:t>
            </a:r>
            <a:endParaRPr lang="zh-CN" sz="2800" dirty="0">
              <a:ea typeface="微软雅黑" panose="020B0503020204020204" pitchFamily="34" charset="-122"/>
            </a:endParaRPr>
          </a:p>
        </p:txBody>
      </p:sp>
      <p:sp>
        <p:nvSpPr>
          <p:cNvPr id="10" name="上箭头 9"/>
          <p:cNvSpPr/>
          <p:nvPr>
            <p:custDataLst>
              <p:tags r:id="rId1"/>
            </p:custDataLst>
          </p:nvPr>
        </p:nvSpPr>
        <p:spPr>
          <a:xfrm>
            <a:off x="4909252" y="3819444"/>
            <a:ext cx="360671" cy="401680"/>
          </a:xfrm>
          <a:prstGeom prst="upArrow">
            <a:avLst>
              <a:gd name="adj1" fmla="val 54584"/>
              <a:gd name="adj2" fmla="val 70496"/>
            </a:avLst>
          </a:prstGeom>
          <a:gradFill>
            <a:gsLst>
              <a:gs pos="0">
                <a:schemeClr val="accent1">
                  <a:lumMod val="5000"/>
                  <a:lumOff val="95000"/>
                  <a:alpha val="0"/>
                </a:schemeClr>
              </a:gs>
              <a:gs pos="85000">
                <a:schemeClr val="accent1">
                  <a:alpha val="2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90"/>
          </a:p>
        </p:txBody>
      </p:sp>
      <p:sp>
        <p:nvSpPr>
          <p:cNvPr id="13" name="椭圆 12"/>
          <p:cNvSpPr/>
          <p:nvPr>
            <p:custDataLst>
              <p:tags r:id="rId2"/>
            </p:custDataLst>
          </p:nvPr>
        </p:nvSpPr>
        <p:spPr>
          <a:xfrm>
            <a:off x="2647963" y="4133848"/>
            <a:ext cx="3567275" cy="1512083"/>
          </a:xfrm>
          <a:prstGeom prst="ellipse">
            <a:avLst/>
          </a:prstGeom>
          <a:noFill/>
          <a:ln w="15875">
            <a:gradFill>
              <a:gsLst>
                <a:gs pos="8000">
                  <a:schemeClr val="accent1">
                    <a:alpha val="0"/>
                  </a:schemeClr>
                </a:gs>
                <a:gs pos="100000">
                  <a:schemeClr val="accent1">
                    <a:alpha val="8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90"/>
          </a:p>
        </p:txBody>
      </p:sp>
      <p:sp>
        <p:nvSpPr>
          <p:cNvPr id="14" name="椭圆 13"/>
          <p:cNvSpPr/>
          <p:nvPr>
            <p:custDataLst>
              <p:tags r:id="rId3"/>
            </p:custDataLst>
          </p:nvPr>
        </p:nvSpPr>
        <p:spPr>
          <a:xfrm>
            <a:off x="2969202" y="4221124"/>
            <a:ext cx="3034155" cy="1286532"/>
          </a:xfrm>
          <a:prstGeom prst="ellipse">
            <a:avLst/>
          </a:prstGeom>
          <a:noFill/>
          <a:ln>
            <a:gradFill>
              <a:gsLst>
                <a:gs pos="71000">
                  <a:schemeClr val="accent1">
                    <a:alpha val="0"/>
                  </a:schemeClr>
                </a:gs>
                <a:gs pos="100000">
                  <a:schemeClr val="accent1"/>
                </a:gs>
              </a:gsLst>
              <a:lin ang="336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90"/>
          </a:p>
        </p:txBody>
      </p:sp>
      <p:sp>
        <p:nvSpPr>
          <p:cNvPr id="15" name="椭圆 14"/>
          <p:cNvSpPr/>
          <p:nvPr>
            <p:custDataLst>
              <p:tags r:id="rId4"/>
            </p:custDataLst>
          </p:nvPr>
        </p:nvSpPr>
        <p:spPr>
          <a:xfrm>
            <a:off x="2838813" y="4221124"/>
            <a:ext cx="3034155" cy="1286532"/>
          </a:xfrm>
          <a:prstGeom prst="ellipse">
            <a:avLst/>
          </a:prstGeom>
          <a:noFill/>
          <a:ln>
            <a:gradFill>
              <a:gsLst>
                <a:gs pos="15000">
                  <a:schemeClr val="accent1">
                    <a:alpha val="0"/>
                  </a:schemeClr>
                </a:gs>
                <a:gs pos="0">
                  <a:schemeClr val="accent1"/>
                </a:gs>
              </a:gsLst>
              <a:lin ang="1380000" scaled="0"/>
            </a:gradFill>
          </a:ln>
        </p:spPr>
        <p:style>
          <a:lnRef idx="2">
            <a:schemeClr val="accent1">
              <a:shade val="50000"/>
            </a:schemeClr>
          </a:lnRef>
          <a:fillRef idx="1">
            <a:schemeClr val="accent1"/>
          </a:fillRef>
          <a:effectRef idx="0">
            <a:schemeClr val="accent1"/>
          </a:effectRef>
          <a:fontRef idx="minor">
            <a:schemeClr val="lt1"/>
          </a:fontRef>
        </p:style>
        <p:txBody>
          <a:bodyPr bIns="59410" rtlCol="0" anchor="ctr">
            <a:normAutofit/>
          </a:bodyPr>
          <a:p>
            <a:pPr algn="ctr"/>
            <a:endParaRPr lang="zh-CN" altLang="en-US" sz="1490"/>
          </a:p>
        </p:txBody>
      </p:sp>
      <p:sp>
        <p:nvSpPr>
          <p:cNvPr id="17" name="上箭头 16"/>
          <p:cNvSpPr/>
          <p:nvPr>
            <p:custDataLst>
              <p:tags r:id="rId5"/>
            </p:custDataLst>
          </p:nvPr>
        </p:nvSpPr>
        <p:spPr>
          <a:xfrm>
            <a:off x="3807787" y="3504514"/>
            <a:ext cx="1247100" cy="1388529"/>
          </a:xfrm>
          <a:prstGeom prst="upArrow">
            <a:avLst>
              <a:gd name="adj1" fmla="val 54584"/>
              <a:gd name="adj2" fmla="val 70496"/>
            </a:avLst>
          </a:prstGeom>
          <a:gradFill>
            <a:gsLst>
              <a:gs pos="0">
                <a:schemeClr val="accent1">
                  <a:lumMod val="5000"/>
                  <a:lumOff val="95000"/>
                  <a:alpha val="0"/>
                </a:schemeClr>
              </a:gs>
              <a:gs pos="88000">
                <a:schemeClr val="accent1">
                  <a:alpha val="55000"/>
                </a:schemeClr>
              </a:gs>
            </a:gsLst>
            <a:lin ang="16200000" scaled="0"/>
          </a:gradFill>
          <a:ln>
            <a:gradFill>
              <a:gsLst>
                <a:gs pos="0">
                  <a:schemeClr val="accent1">
                    <a:alpha val="85000"/>
                  </a:schemeClr>
                </a:gs>
                <a:gs pos="68000">
                  <a:schemeClr val="accent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90"/>
          </a:p>
        </p:txBody>
      </p:sp>
      <p:sp>
        <p:nvSpPr>
          <p:cNvPr id="19" name="上箭头 18"/>
          <p:cNvSpPr/>
          <p:nvPr>
            <p:custDataLst>
              <p:tags r:id="rId6"/>
            </p:custDataLst>
          </p:nvPr>
        </p:nvSpPr>
        <p:spPr>
          <a:xfrm>
            <a:off x="3428189" y="3732168"/>
            <a:ext cx="633014" cy="704517"/>
          </a:xfrm>
          <a:prstGeom prst="upArrow">
            <a:avLst>
              <a:gd name="adj1" fmla="val 54584"/>
              <a:gd name="adj2" fmla="val 70496"/>
            </a:avLst>
          </a:prstGeom>
          <a:gradFill>
            <a:gsLst>
              <a:gs pos="0">
                <a:schemeClr val="accent1">
                  <a:lumMod val="5000"/>
                  <a:lumOff val="95000"/>
                  <a:alpha val="0"/>
                </a:schemeClr>
              </a:gs>
              <a:gs pos="85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490"/>
          </a:p>
        </p:txBody>
      </p:sp>
      <p:sp>
        <p:nvSpPr>
          <p:cNvPr id="27" name="椭圆 26"/>
          <p:cNvSpPr>
            <a:spLocks noChangeAspect="1"/>
          </p:cNvSpPr>
          <p:nvPr>
            <p:custDataLst>
              <p:tags r:id="rId7"/>
            </p:custDataLst>
          </p:nvPr>
        </p:nvSpPr>
        <p:spPr>
          <a:xfrm>
            <a:off x="4379287" y="5592829"/>
            <a:ext cx="104276"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18" name="矩形 17"/>
          <p:cNvSpPr/>
          <p:nvPr>
            <p:custDataLst>
              <p:tags r:id="rId8"/>
            </p:custDataLst>
          </p:nvPr>
        </p:nvSpPr>
        <p:spPr>
          <a:xfrm>
            <a:off x="3239442" y="5685362"/>
            <a:ext cx="2384317" cy="424813"/>
          </a:xfrm>
          <a:prstGeom prst="rect">
            <a:avLst/>
          </a:prstGeom>
          <a:noFill/>
        </p:spPr>
        <p:txBody>
          <a:bodyPr wrap="square" lIns="0" tIns="0" rIns="0" bIns="0" rtlCol="0" anchor="b">
            <a:noAutofit/>
          </a:bodyPr>
          <a:p>
            <a:pPr algn="ctr">
              <a:spcBef>
                <a:spcPct val="0"/>
              </a:spcBef>
              <a:spcAft>
                <a:spcPct val="0"/>
              </a:spcAft>
            </a:pPr>
            <a:r>
              <a:rPr lang="zh-CN" altLang="en-US" sz="1800" b="1">
                <a:solidFill>
                  <a:schemeClr val="accent1"/>
                </a:solidFill>
                <a:latin typeface="+mn-ea"/>
                <a:cs typeface="+mn-ea"/>
              </a:rPr>
              <a:t>市场和供应商管理</a:t>
            </a:r>
            <a:endParaRPr lang="zh-CN" altLang="en-US" sz="1800" b="1">
              <a:solidFill>
                <a:schemeClr val="accent1"/>
              </a:solidFill>
              <a:latin typeface="+mn-ea"/>
              <a:cs typeface="+mn-ea"/>
            </a:endParaRPr>
          </a:p>
        </p:txBody>
      </p:sp>
      <p:cxnSp>
        <p:nvCxnSpPr>
          <p:cNvPr id="32" name="直接连接符 31"/>
          <p:cNvCxnSpPr/>
          <p:nvPr>
            <p:custDataLst>
              <p:tags r:id="rId9"/>
            </p:custDataLst>
          </p:nvPr>
        </p:nvCxnSpPr>
        <p:spPr>
          <a:xfrm>
            <a:off x="3835652" y="6162226"/>
            <a:ext cx="1190844" cy="0"/>
          </a:xfrm>
          <a:prstGeom prst="line">
            <a:avLst/>
          </a:prstGeom>
          <a:ln w="9525">
            <a:gradFill>
              <a:gsLst>
                <a:gs pos="95000">
                  <a:srgbClr val="376FFF">
                    <a:alpha val="0"/>
                  </a:srgbClr>
                </a:gs>
                <a:gs pos="0">
                  <a:schemeClr val="accent1">
                    <a:alpha val="0"/>
                  </a:schemeClr>
                </a:gs>
                <a:gs pos="5000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椭圆 1"/>
          <p:cNvSpPr>
            <a:spLocks noChangeAspect="1"/>
          </p:cNvSpPr>
          <p:nvPr>
            <p:custDataLst>
              <p:tags r:id="rId10"/>
            </p:custDataLst>
          </p:nvPr>
        </p:nvSpPr>
        <p:spPr>
          <a:xfrm>
            <a:off x="6020181" y="5134367"/>
            <a:ext cx="104276"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21" name="矩形 20"/>
          <p:cNvSpPr/>
          <p:nvPr>
            <p:custDataLst>
              <p:tags r:id="rId11"/>
            </p:custDataLst>
          </p:nvPr>
        </p:nvSpPr>
        <p:spPr>
          <a:xfrm>
            <a:off x="6363501" y="4713760"/>
            <a:ext cx="2384317" cy="424813"/>
          </a:xfrm>
          <a:prstGeom prst="rect">
            <a:avLst/>
          </a:prstGeom>
          <a:noFill/>
        </p:spPr>
        <p:txBody>
          <a:bodyPr wrap="square" lIns="0" tIns="0" rIns="0" bIns="0" rtlCol="0" anchor="b">
            <a:noAutofit/>
          </a:bodyPr>
          <a:p>
            <a:pPr>
              <a:spcBef>
                <a:spcPct val="0"/>
              </a:spcBef>
              <a:spcAft>
                <a:spcPct val="0"/>
              </a:spcAft>
            </a:pPr>
            <a:r>
              <a:rPr lang="zh-CN" altLang="en-US" sz="1800" b="1">
                <a:solidFill>
                  <a:schemeClr val="accent1"/>
                </a:solidFill>
                <a:latin typeface="+mn-ea"/>
                <a:cs typeface="+mn-ea"/>
              </a:rPr>
              <a:t>具体采购业务管理</a:t>
            </a:r>
            <a:endParaRPr lang="zh-CN" altLang="en-US" sz="1800" b="1">
              <a:solidFill>
                <a:schemeClr val="accent1"/>
              </a:solidFill>
              <a:latin typeface="+mn-ea"/>
              <a:cs typeface="+mn-ea"/>
            </a:endParaRPr>
          </a:p>
        </p:txBody>
      </p:sp>
      <p:cxnSp>
        <p:nvCxnSpPr>
          <p:cNvPr id="5" name="直接连接符 4"/>
          <p:cNvCxnSpPr/>
          <p:nvPr>
            <p:custDataLst>
              <p:tags r:id="rId12"/>
            </p:custDataLst>
          </p:nvPr>
        </p:nvCxnSpPr>
        <p:spPr>
          <a:xfrm>
            <a:off x="6363501" y="5190623"/>
            <a:ext cx="1190844" cy="0"/>
          </a:xfrm>
          <a:prstGeom prst="line">
            <a:avLst/>
          </a:prstGeom>
          <a:ln w="9525">
            <a:gradFill>
              <a:gsLst>
                <a:gs pos="95000">
                  <a:srgbClr val="376FFF">
                    <a:alpha val="0"/>
                  </a:srgbClr>
                </a:gs>
                <a:gs pos="0">
                  <a:schemeClr val="accent1">
                    <a:alpha val="8000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6" name="椭圆 5"/>
          <p:cNvSpPr>
            <a:spLocks noChangeAspect="1"/>
          </p:cNvSpPr>
          <p:nvPr>
            <p:custDataLst>
              <p:tags r:id="rId13"/>
            </p:custDataLst>
          </p:nvPr>
        </p:nvSpPr>
        <p:spPr>
          <a:xfrm>
            <a:off x="2738919" y="5138573"/>
            <a:ext cx="104324" cy="104324"/>
          </a:xfrm>
          <a:prstGeom prst="ellipse">
            <a:avLst/>
          </a:prstGeom>
          <a:gradFill>
            <a:gsLst>
              <a:gs pos="100000">
                <a:schemeClr val="accent1">
                  <a:lumMod val="20000"/>
                  <a:lumOff val="80000"/>
                </a:schemeClr>
              </a:gs>
              <a:gs pos="0">
                <a:schemeClr val="accent1">
                  <a:lumMod val="60000"/>
                  <a:lumOff val="40000"/>
                </a:schemeClr>
              </a:gs>
              <a:gs pos="34000">
                <a:schemeClr val="accent1"/>
              </a:gs>
              <a:gs pos="62000">
                <a:schemeClr val="accent1"/>
              </a:gs>
            </a:gsLst>
            <a:path path="circle">
              <a:fillToRect l="100000" t="100000"/>
            </a:path>
            <a:tileRect r="-100000" b="-100000"/>
          </a:gradFill>
          <a:ln>
            <a:gradFill>
              <a:gsLst>
                <a:gs pos="0">
                  <a:schemeClr val="accent1">
                    <a:lumMod val="20000"/>
                    <a:lumOff val="80000"/>
                  </a:schemeClr>
                </a:gs>
                <a:gs pos="37000">
                  <a:srgbClr val="D7E2FF">
                    <a:lumMod val="5000"/>
                    <a:lumOff val="95000"/>
                  </a:srgbClr>
                </a:gs>
                <a:gs pos="71000">
                  <a:schemeClr val="accent1">
                    <a:lumMod val="20000"/>
                    <a:lumOff val="80000"/>
                  </a:scheme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rmAutofit fontScale="30000" lnSpcReduction="20000"/>
          </a:bodyPr>
          <a:p>
            <a:pPr lvl="0" algn="ctr">
              <a:buClrTx/>
              <a:buSzTx/>
              <a:buFontTx/>
            </a:pPr>
            <a:endParaRPr lang="zh-CN" altLang="en-US" sz="1490" b="1" spc="100">
              <a:solidFill>
                <a:schemeClr val="bg1"/>
              </a:solidFill>
              <a:uFillTx/>
              <a:latin typeface="+中文标题" charset="0"/>
              <a:ea typeface="+mj-ea"/>
              <a:cs typeface="微软雅黑" panose="020B0503020204020204" pitchFamily="34" charset="-122"/>
              <a:sym typeface="+mn-ea"/>
            </a:endParaRPr>
          </a:p>
        </p:txBody>
      </p:sp>
      <p:sp>
        <p:nvSpPr>
          <p:cNvPr id="23" name="矩形 22"/>
          <p:cNvSpPr/>
          <p:nvPr>
            <p:custDataLst>
              <p:tags r:id="rId14"/>
            </p:custDataLst>
          </p:nvPr>
        </p:nvSpPr>
        <p:spPr>
          <a:xfrm>
            <a:off x="112227" y="4761604"/>
            <a:ext cx="2384317" cy="424813"/>
          </a:xfrm>
          <a:prstGeom prst="rect">
            <a:avLst/>
          </a:prstGeom>
          <a:noFill/>
        </p:spPr>
        <p:txBody>
          <a:bodyPr wrap="square" lIns="0" tIns="0" rIns="0" bIns="0" rtlCol="0" anchor="b">
            <a:noAutofit/>
          </a:bodyPr>
          <a:p>
            <a:pPr algn="r">
              <a:spcBef>
                <a:spcPct val="0"/>
              </a:spcBef>
              <a:spcAft>
                <a:spcPct val="0"/>
              </a:spcAft>
            </a:pPr>
            <a:r>
              <a:rPr lang="zh-CN" altLang="en-US" sz="1800" b="1" dirty="0">
                <a:solidFill>
                  <a:schemeClr val="accent1"/>
                </a:solidFill>
                <a:latin typeface="+mn-ea"/>
                <a:cs typeface="+mn-ea"/>
              </a:rPr>
              <a:t>采购需求管理</a:t>
            </a:r>
            <a:endParaRPr lang="zh-CN" altLang="en-US" sz="1800" b="1" dirty="0">
              <a:solidFill>
                <a:schemeClr val="accent1"/>
              </a:solidFill>
              <a:latin typeface="+mn-ea"/>
              <a:cs typeface="+mn-ea"/>
            </a:endParaRPr>
          </a:p>
        </p:txBody>
      </p:sp>
      <p:cxnSp>
        <p:nvCxnSpPr>
          <p:cNvPr id="9" name="直接连接符 8"/>
          <p:cNvCxnSpPr/>
          <p:nvPr>
            <p:custDataLst>
              <p:tags r:id="rId15"/>
            </p:custDataLst>
          </p:nvPr>
        </p:nvCxnSpPr>
        <p:spPr>
          <a:xfrm>
            <a:off x="1305700" y="5238467"/>
            <a:ext cx="1190844" cy="0"/>
          </a:xfrm>
          <a:prstGeom prst="line">
            <a:avLst/>
          </a:prstGeom>
          <a:ln w="9525">
            <a:gradFill>
              <a:gsLst>
                <a:gs pos="95000">
                  <a:srgbClr val="376FFF">
                    <a:alpha val="0"/>
                  </a:srgbClr>
                </a:gs>
                <a:gs pos="0">
                  <a:schemeClr val="accent1">
                    <a:alpha val="8000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1" name="椭圆 10"/>
          <p:cNvSpPr/>
          <p:nvPr>
            <p:custDataLst>
              <p:tags r:id="rId16"/>
            </p:custDataLst>
          </p:nvPr>
        </p:nvSpPr>
        <p:spPr>
          <a:xfrm>
            <a:off x="3049905" y="4446270"/>
            <a:ext cx="2764155" cy="979805"/>
          </a:xfrm>
          <a:prstGeom prst="ellipse">
            <a:avLst/>
          </a:prstGeom>
          <a:gradFill>
            <a:gsLst>
              <a:gs pos="0">
                <a:schemeClr val="accent1">
                  <a:lumMod val="5000"/>
                  <a:lumOff val="95000"/>
                  <a:alpha val="0"/>
                </a:schemeClr>
              </a:gs>
              <a:gs pos="80000">
                <a:schemeClr val="accent1">
                  <a:alpha val="15000"/>
                </a:schemeClr>
              </a:gs>
            </a:gsLst>
            <a:lin ang="5400000" scaled="0"/>
          </a:gradFill>
          <a:ln>
            <a:gradFill>
              <a:gsLst>
                <a:gs pos="26000">
                  <a:schemeClr val="accent1">
                    <a:alpha val="0"/>
                  </a:schemeClr>
                </a:gs>
                <a:gs pos="100000">
                  <a:schemeClr val="accent1">
                    <a:alpha val="55000"/>
                  </a:schemeClr>
                </a:gs>
              </a:gsLst>
              <a:lin ang="4740000" scaled="1"/>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29968" numCol="1" spcCol="0" rtlCol="0" fromWordArt="0" anchor="t" anchorCtr="0" forceAA="0" compatLnSpc="1">
            <a:noAutofit/>
          </a:bodyPr>
          <a:p>
            <a:pPr lvl="0" algn="ctr">
              <a:spcBef>
                <a:spcPct val="0"/>
              </a:spcBef>
              <a:spcAft>
                <a:spcPct val="0"/>
              </a:spcAft>
              <a:buClrTx/>
              <a:buSzTx/>
              <a:buFontTx/>
            </a:pPr>
            <a:r>
              <a:rPr lang="zh-CN" altLang="en-US" sz="1800" b="1">
                <a:solidFill>
                  <a:schemeClr val="accent1"/>
                </a:solidFill>
                <a:latin typeface="+mn-ea"/>
                <a:cs typeface="+mn-ea"/>
                <a:sym typeface="+mn-ea"/>
              </a:rPr>
              <a:t>采购管理的</a:t>
            </a:r>
            <a:endParaRPr lang="zh-CN" altLang="en-US" sz="1800" b="1">
              <a:solidFill>
                <a:schemeClr val="accent1"/>
              </a:solidFill>
              <a:latin typeface="+mn-ea"/>
              <a:cs typeface="+mn-ea"/>
              <a:sym typeface="+mn-ea"/>
            </a:endParaRPr>
          </a:p>
          <a:p>
            <a:pPr lvl="0" algn="ctr">
              <a:spcBef>
                <a:spcPct val="0"/>
              </a:spcBef>
              <a:spcAft>
                <a:spcPct val="0"/>
              </a:spcAft>
              <a:buClrTx/>
              <a:buSzTx/>
              <a:buFontTx/>
            </a:pPr>
            <a:r>
              <a:rPr lang="zh-CN" altLang="en-US" sz="1800" b="1">
                <a:solidFill>
                  <a:schemeClr val="accent1"/>
                </a:solidFill>
                <a:latin typeface="+mn-ea"/>
                <a:cs typeface="+mn-ea"/>
                <a:sym typeface="+mn-ea"/>
              </a:rPr>
              <a:t>主要内容</a:t>
            </a:r>
            <a:endParaRPr lang="zh-CN" altLang="en-US" sz="1800" b="1">
              <a:solidFill>
                <a:schemeClr val="accent1"/>
              </a:solidFill>
              <a:latin typeface="+mn-ea"/>
              <a:cs typeface="+mn-ea"/>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 name="图片 22"/>
          <p:cNvPicPr>
            <a:picLocks noChangeAspect="1"/>
          </p:cNvPicPr>
          <p:nvPr>
            <p:custDataLst>
              <p:tags r:id="rId1"/>
            </p:custDataLst>
          </p:nvPr>
        </p:nvPicPr>
        <p:blipFill>
          <a:blip r:embed="rId2"/>
          <a:srcRect b="6828"/>
          <a:stretch>
            <a:fillRect/>
          </a:stretch>
        </p:blipFill>
        <p:spPr>
          <a:xfrm>
            <a:off x="2267585" y="1124585"/>
            <a:ext cx="4773295" cy="5507990"/>
          </a:xfrm>
          <a:prstGeom prst="rect">
            <a:avLst/>
          </a:prstGeom>
          <a:noFill/>
          <a:ln>
            <a:noFill/>
          </a:ln>
        </p:spPr>
      </p:pic>
      <p:sp>
        <p:nvSpPr>
          <p:cNvPr id="13314"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3"/>
            </p:custDataLst>
          </p:nvPr>
        </p:nvSpPr>
        <p:spPr>
          <a:xfrm>
            <a:off x="755650" y="260350"/>
            <a:ext cx="5080000" cy="521970"/>
          </a:xfrm>
          <a:prstGeom prst="rect">
            <a:avLst/>
          </a:prstGeom>
          <a:noFill/>
          <a:ln w="9525">
            <a:noFill/>
          </a:ln>
        </p:spPr>
        <p:txBody>
          <a:bodyPr>
            <a:spAutoFit/>
          </a:bodyPr>
          <a:p>
            <a:pPr algn="l" eaLnBrk="1" hangingPunct="1">
              <a:buClrTx/>
              <a:buSzTx/>
              <a:buFontTx/>
            </a:pPr>
            <a:r>
              <a:rPr lang="zh-CN" altLang="en-US" sz="2800" dirty="0">
                <a:latin typeface="微软雅黑" panose="020B0503020204020204" pitchFamily="34" charset="-122"/>
                <a:ea typeface="微软雅黑" panose="020B0503020204020204" pitchFamily="34" charset="-122"/>
                <a:sym typeface="+mn-ea"/>
              </a:rPr>
              <a:t>具体采购业务流程图</a:t>
            </a:r>
            <a:endParaRPr lang="zh-CN" altLang="en-US" sz="28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学习目标</a:t>
            </a:r>
            <a:endParaRPr lang="zh-CN" altLang="en-US" sz="3200" b="1" dirty="0">
              <a:latin typeface="Verdana" panose="020B0604030504040204" pitchFamily="34" charset="0"/>
              <a:ea typeface="微软雅黑" panose="020B0503020204020204" pitchFamily="34" charset="-122"/>
            </a:endParaRPr>
          </a:p>
        </p:txBody>
      </p:sp>
      <p:sp>
        <p:nvSpPr>
          <p:cNvPr id="100" name="文本框 99"/>
          <p:cNvSpPr txBox="1"/>
          <p:nvPr/>
        </p:nvSpPr>
        <p:spPr>
          <a:xfrm>
            <a:off x="467360" y="1412875"/>
            <a:ext cx="8128000" cy="5073650"/>
          </a:xfrm>
          <a:prstGeom prst="rect">
            <a:avLst/>
          </a:prstGeom>
          <a:noFill/>
          <a:ln w="9525">
            <a:noFill/>
          </a:ln>
        </p:spPr>
        <p:txBody>
          <a:bodyPr wrap="square">
            <a:spAutoFit/>
          </a:bodyPr>
          <a:p>
            <a:pPr>
              <a:lnSpc>
                <a:spcPct val="120000"/>
              </a:lnSpc>
            </a:pPr>
            <a:r>
              <a:rPr lang="zh-CN" sz="1800" b="1">
                <a:ea typeface="宋体" panose="02010600030101010101" pitchFamily="2" charset="-122"/>
              </a:rPr>
              <a:t>【知识目标】</a:t>
            </a:r>
            <a:endParaRPr lang="zh-CN" sz="1800" b="1">
              <a:ea typeface="宋体" panose="02010600030101010101" pitchFamily="2" charset="-122"/>
            </a:endParaRPr>
          </a:p>
          <a:p>
            <a:pPr lvl="1">
              <a:lnSpc>
                <a:spcPct val="120000"/>
              </a:lnSpc>
            </a:pPr>
            <a:r>
              <a:rPr lang="zh-CN" sz="1800">
                <a:ea typeface="宋体" panose="02010600030101010101" pitchFamily="2" charset="-122"/>
              </a:rPr>
              <a:t>1.掌握运营管理、数字化供应链管理的含义；2.掌握运营和供应链的基本理论；3.掌握数字化供应链运营的主要环节；4.了解我国数字化供应链发展现状；5.熟悉供应链数字化转型的必要性。</a:t>
            </a:r>
            <a:endParaRPr lang="zh-CN" sz="1800">
              <a:ea typeface="宋体" panose="02010600030101010101" pitchFamily="2" charset="-122"/>
            </a:endParaRPr>
          </a:p>
          <a:p>
            <a:pPr>
              <a:lnSpc>
                <a:spcPct val="120000"/>
              </a:lnSpc>
            </a:pPr>
            <a:r>
              <a:rPr lang="zh-CN" sz="1800" b="1">
                <a:ea typeface="宋体" panose="02010600030101010101" pitchFamily="2" charset="-122"/>
              </a:rPr>
              <a:t>【能力目标】</a:t>
            </a:r>
            <a:endParaRPr lang="zh-CN" sz="1800" b="1">
              <a:ea typeface="宋体" panose="02010600030101010101" pitchFamily="2" charset="-122"/>
            </a:endParaRPr>
          </a:p>
          <a:p>
            <a:pPr lvl="1">
              <a:lnSpc>
                <a:spcPct val="120000"/>
              </a:lnSpc>
            </a:pPr>
            <a:r>
              <a:rPr lang="zh-CN" sz="1800">
                <a:ea typeface="宋体" panose="02010600030101010101" pitchFamily="2" charset="-122"/>
              </a:rPr>
              <a:t>1.能够明确企业供应链运营管理的目标；2.能够分析供应链数字化转型的原因；3.能够分析“牛鞭效应”的成因。</a:t>
            </a:r>
            <a:endParaRPr lang="zh-CN" sz="1800">
              <a:ea typeface="宋体" panose="02010600030101010101" pitchFamily="2" charset="-122"/>
            </a:endParaRPr>
          </a:p>
          <a:p>
            <a:pPr>
              <a:lnSpc>
                <a:spcPct val="120000"/>
              </a:lnSpc>
            </a:pPr>
            <a:r>
              <a:rPr lang="zh-CN" sz="1800" b="1">
                <a:ea typeface="宋体" panose="02010600030101010101" pitchFamily="2" charset="-122"/>
              </a:rPr>
              <a:t>【思政目标】</a:t>
            </a:r>
            <a:endParaRPr lang="zh-CN" sz="1800" b="1">
              <a:ea typeface="宋体" panose="02010600030101010101" pitchFamily="2" charset="-122"/>
            </a:endParaRPr>
          </a:p>
          <a:p>
            <a:pPr lvl="1">
              <a:lnSpc>
                <a:spcPct val="120000"/>
              </a:lnSpc>
            </a:pPr>
            <a:r>
              <a:rPr lang="en-US" sz="1800">
                <a:latin typeface="宋体" panose="02010600030101010101" pitchFamily="2" charset="-122"/>
                <a:ea typeface="宋体" panose="02010600030101010101" pitchFamily="2" charset="-122"/>
              </a:rPr>
              <a:t>1.</a:t>
            </a:r>
            <a:r>
              <a:rPr lang="zh-CN" sz="1800">
                <a:ea typeface="宋体" panose="02010600030101010101" pitchFamily="2" charset="-122"/>
              </a:rPr>
              <a:t>了解我国数字化供应链发展现状，培养爱国主义情怀，增强民族自信；</a:t>
            </a:r>
            <a:r>
              <a:rPr lang="en-US" sz="1800">
                <a:latin typeface="宋体" panose="02010600030101010101" pitchFamily="2" charset="-122"/>
                <a:ea typeface="宋体" panose="02010600030101010101" pitchFamily="2" charset="-122"/>
              </a:rPr>
              <a:t>2.</a:t>
            </a:r>
            <a:r>
              <a:rPr lang="zh-CN" sz="1800">
                <a:ea typeface="宋体" panose="02010600030101010101" pitchFamily="2" charset="-122"/>
              </a:rPr>
              <a:t>掌握供应链数字化转型的原因，培养创新精神和社会责任感。</a:t>
            </a:r>
            <a:endParaRPr lang="zh-CN" altLang="en-US" sz="180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960880"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数字化采购</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cxnSp>
        <p:nvCxnSpPr>
          <p:cNvPr id="13" name="直接连接符 12"/>
          <p:cNvCxnSpPr/>
          <p:nvPr>
            <p:custDataLst>
              <p:tags r:id="rId1"/>
            </p:custDataLst>
          </p:nvPr>
        </p:nvCxnSpPr>
        <p:spPr>
          <a:xfrm>
            <a:off x="5524183" y="3613150"/>
            <a:ext cx="296735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2"/>
            </p:custDataLst>
          </p:nvPr>
        </p:nvCxnSpPr>
        <p:spPr>
          <a:xfrm>
            <a:off x="747713" y="4531995"/>
            <a:ext cx="29324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3"/>
            </p:custDataLst>
          </p:nvPr>
        </p:nvCxnSpPr>
        <p:spPr>
          <a:xfrm>
            <a:off x="482918" y="2600960"/>
            <a:ext cx="369252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4"/>
            </p:custDataLst>
          </p:nvPr>
        </p:nvCxnSpPr>
        <p:spPr>
          <a:xfrm flipH="1">
            <a:off x="479743" y="2600960"/>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5"/>
            </p:custDataLst>
          </p:nvPr>
        </p:nvCxnSpPr>
        <p:spPr>
          <a:xfrm flipH="1">
            <a:off x="490538" y="4529455"/>
            <a:ext cx="30734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6"/>
            </p:custDataLst>
          </p:nvPr>
        </p:nvCxnSpPr>
        <p:spPr>
          <a:xfrm flipH="1">
            <a:off x="8356918" y="3611880"/>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标题"/>
          <p:cNvSpPr txBox="1"/>
          <p:nvPr>
            <p:custDataLst>
              <p:tags r:id="rId7"/>
            </p:custDataLst>
          </p:nvPr>
        </p:nvSpPr>
        <p:spPr>
          <a:xfrm>
            <a:off x="490855" y="3823970"/>
            <a:ext cx="2968625" cy="603885"/>
          </a:xfrm>
          <a:prstGeom prst="rect">
            <a:avLst/>
          </a:prstGeom>
          <a:noFill/>
        </p:spPr>
        <p:txBody>
          <a:bodyPr wrap="square" lIns="0" tIns="0" rIns="0" bIns="0" rtlCol="0" anchor="b">
            <a:normAutofit/>
          </a:bodyPr>
          <a:lstStyle/>
          <a:p>
            <a:pPr algn="just"/>
            <a:r>
              <a:rPr lang="zh-CN" altLang="en-US" sz="1400" b="1" spc="300" dirty="0">
                <a:solidFill>
                  <a:schemeClr val="accent3"/>
                </a:solidFill>
                <a:latin typeface="+mj-ea"/>
                <a:ea typeface="+mj-ea"/>
              </a:rPr>
              <a:t>普华永道咨询公司（</a:t>
            </a:r>
            <a:r>
              <a:rPr lang="en-US" altLang="zh-CN" sz="1400" b="1" spc="300" dirty="0">
                <a:solidFill>
                  <a:schemeClr val="accent3"/>
                </a:solidFill>
                <a:latin typeface="+mj-ea"/>
                <a:ea typeface="+mj-ea"/>
              </a:rPr>
              <a:t>2019</a:t>
            </a:r>
            <a:r>
              <a:rPr lang="zh-CN" altLang="en-US" sz="1400" b="1" spc="300" dirty="0">
                <a:solidFill>
                  <a:schemeClr val="accent3"/>
                </a:solidFill>
                <a:latin typeface="+mj-ea"/>
                <a:ea typeface="+mj-ea"/>
              </a:rPr>
              <a:t>）</a:t>
            </a:r>
            <a:endParaRPr lang="zh-CN" altLang="en-US" sz="1400" b="1" spc="300" dirty="0">
              <a:solidFill>
                <a:schemeClr val="accent3"/>
              </a:solidFill>
              <a:latin typeface="+mj-ea"/>
              <a:ea typeface="+mj-ea"/>
            </a:endParaRPr>
          </a:p>
        </p:txBody>
      </p:sp>
      <p:sp>
        <p:nvSpPr>
          <p:cNvPr id="16" name="正文"/>
          <p:cNvSpPr txBox="1"/>
          <p:nvPr>
            <p:custDataLst>
              <p:tags r:id="rId8"/>
            </p:custDataLst>
          </p:nvPr>
        </p:nvSpPr>
        <p:spPr>
          <a:xfrm>
            <a:off x="6429375" y="3724275"/>
            <a:ext cx="2235835" cy="1546860"/>
          </a:xfrm>
          <a:prstGeom prst="rect">
            <a:avLst/>
          </a:prstGeom>
          <a:noFill/>
        </p:spPr>
        <p:txBody>
          <a:bodyPr wrap="square" lIns="0" tIns="0" rIns="0" bIns="0" rtlCol="0" anchor="t" anchorCtr="0"/>
          <a:lstStyle/>
          <a:p>
            <a:pPr algn="l" fontAlgn="auto">
              <a:lnSpc>
                <a:spcPct val="130000"/>
              </a:lnSpc>
              <a:buClrTx/>
              <a:buSzTx/>
              <a:buFontTx/>
            </a:pPr>
            <a:r>
              <a:rPr lang="zh-CN" altLang="en-US" sz="1200" b="1" spc="150" dirty="0">
                <a:solidFill>
                  <a:schemeClr val="tx1">
                    <a:lumMod val="65000"/>
                    <a:lumOff val="35000"/>
                  </a:schemeClr>
                </a:solidFill>
                <a:latin typeface="+mn-ea"/>
              </a:rPr>
              <a:t>利用技术进步，重新定义采购和供应的模式、职能、操作、流程和活动的实践，以建立一个高效的数字商业环境，使（运营和财务）收益最大化，并使成本和风险最小化。</a:t>
            </a:r>
            <a:endParaRPr lang="zh-CN" altLang="en-US" sz="1200" b="1" spc="150" dirty="0">
              <a:solidFill>
                <a:schemeClr val="tx1">
                  <a:lumMod val="65000"/>
                  <a:lumOff val="35000"/>
                </a:schemeClr>
              </a:solidFill>
              <a:latin typeface="+mn-ea"/>
            </a:endParaRPr>
          </a:p>
        </p:txBody>
      </p:sp>
      <p:sp>
        <p:nvSpPr>
          <p:cNvPr id="17" name="标题"/>
          <p:cNvSpPr txBox="1"/>
          <p:nvPr>
            <p:custDataLst>
              <p:tags r:id="rId9"/>
            </p:custDataLst>
          </p:nvPr>
        </p:nvSpPr>
        <p:spPr>
          <a:xfrm>
            <a:off x="6429375" y="2908300"/>
            <a:ext cx="1941830" cy="604520"/>
          </a:xfrm>
          <a:prstGeom prst="rect">
            <a:avLst/>
          </a:prstGeom>
          <a:noFill/>
        </p:spPr>
        <p:txBody>
          <a:bodyPr wrap="square" lIns="0" tIns="0" rIns="0" bIns="0" rtlCol="0" anchor="b">
            <a:normAutofit/>
          </a:bodyPr>
          <a:lstStyle/>
          <a:p>
            <a:pPr algn="l">
              <a:lnSpc>
                <a:spcPct val="130000"/>
              </a:lnSpc>
            </a:pPr>
            <a:r>
              <a:rPr lang="zh-CN" altLang="en-US" sz="1400" b="1" spc="300" dirty="0">
                <a:solidFill>
                  <a:schemeClr val="accent2"/>
                </a:solidFill>
                <a:latin typeface="+mj-ea"/>
                <a:ea typeface="+mj-ea"/>
              </a:rPr>
              <a:t>英国皇家采购与供应学会（</a:t>
            </a:r>
            <a:r>
              <a:rPr lang="en-US" altLang="zh-CN" sz="1400" b="1" spc="300" dirty="0">
                <a:solidFill>
                  <a:schemeClr val="accent2"/>
                </a:solidFill>
                <a:latin typeface="+mj-ea"/>
                <a:ea typeface="+mj-ea"/>
              </a:rPr>
              <a:t>2019</a:t>
            </a:r>
            <a:r>
              <a:rPr lang="zh-CN" altLang="en-US" sz="1400" b="1" spc="300" dirty="0">
                <a:solidFill>
                  <a:schemeClr val="accent2"/>
                </a:solidFill>
                <a:latin typeface="+mj-ea"/>
                <a:ea typeface="+mj-ea"/>
              </a:rPr>
              <a:t>）</a:t>
            </a:r>
            <a:endParaRPr lang="zh-CN" altLang="en-US" sz="1400" b="1" spc="300" dirty="0">
              <a:solidFill>
                <a:schemeClr val="accent2"/>
              </a:solidFill>
              <a:latin typeface="+mj-ea"/>
              <a:ea typeface="+mj-ea"/>
            </a:endParaRPr>
          </a:p>
        </p:txBody>
      </p:sp>
      <p:sp>
        <p:nvSpPr>
          <p:cNvPr id="21" name="正文"/>
          <p:cNvSpPr txBox="1"/>
          <p:nvPr>
            <p:custDataLst>
              <p:tags r:id="rId10"/>
            </p:custDataLst>
          </p:nvPr>
        </p:nvSpPr>
        <p:spPr>
          <a:xfrm>
            <a:off x="490855" y="2745105"/>
            <a:ext cx="2981325" cy="899795"/>
          </a:xfrm>
          <a:prstGeom prst="rect">
            <a:avLst/>
          </a:prstGeom>
          <a:noFill/>
        </p:spPr>
        <p:txBody>
          <a:bodyPr wrap="square" lIns="0" tIns="0" rIns="0" bIns="0" rtlCol="0" anchor="t" anchorCtr="0">
            <a:noAutofit/>
          </a:bodyPr>
          <a:lstStyle/>
          <a:p>
            <a:pPr indent="0" algn="just" fontAlgn="auto">
              <a:lnSpc>
                <a:spcPct val="130000"/>
              </a:lnSpc>
            </a:pPr>
            <a:r>
              <a:rPr lang="zh-CN" altLang="en-US" sz="1400" b="1" spc="150" dirty="0">
                <a:solidFill>
                  <a:schemeClr val="tx1">
                    <a:lumMod val="65000"/>
                    <a:lumOff val="35000"/>
                  </a:schemeClr>
                </a:solidFill>
                <a:latin typeface="+mn-ea"/>
              </a:rPr>
              <a:t>应用颠覆性的技术，使战略性采购更具预测性，交易性采购自动化，供应商风险管理变得更加主动。</a:t>
            </a:r>
            <a:endParaRPr lang="zh-CN" altLang="en-US" sz="1400" b="1" spc="150" dirty="0">
              <a:solidFill>
                <a:schemeClr val="tx1">
                  <a:lumMod val="65000"/>
                  <a:lumOff val="35000"/>
                </a:schemeClr>
              </a:solidFill>
              <a:latin typeface="+mn-ea"/>
            </a:endParaRPr>
          </a:p>
        </p:txBody>
      </p:sp>
      <p:sp>
        <p:nvSpPr>
          <p:cNvPr id="22" name="标题"/>
          <p:cNvSpPr txBox="1"/>
          <p:nvPr>
            <p:custDataLst>
              <p:tags r:id="rId11"/>
            </p:custDataLst>
          </p:nvPr>
        </p:nvSpPr>
        <p:spPr>
          <a:xfrm>
            <a:off x="490855" y="1879600"/>
            <a:ext cx="3189605" cy="603885"/>
          </a:xfrm>
          <a:prstGeom prst="rect">
            <a:avLst/>
          </a:prstGeom>
          <a:noFill/>
        </p:spPr>
        <p:txBody>
          <a:bodyPr wrap="square" lIns="0" tIns="0" rIns="0" bIns="0" rtlCol="0" anchor="b">
            <a:normAutofit/>
          </a:bodyPr>
          <a:lstStyle/>
          <a:p>
            <a:pPr algn="just"/>
            <a:r>
              <a:rPr lang="zh-CN" altLang="en-US" sz="1400" b="1" spc="300" dirty="0">
                <a:solidFill>
                  <a:schemeClr val="accent1"/>
                </a:solidFill>
                <a:latin typeface="+mj-ea"/>
                <a:ea typeface="+mj-ea"/>
              </a:rPr>
              <a:t>德勤咨询公司（</a:t>
            </a:r>
            <a:r>
              <a:rPr lang="en-US" altLang="zh-CN" sz="1400" b="1" spc="300" dirty="0">
                <a:solidFill>
                  <a:schemeClr val="accent1"/>
                </a:solidFill>
                <a:latin typeface="+mj-ea"/>
                <a:ea typeface="+mj-ea"/>
              </a:rPr>
              <a:t>2017</a:t>
            </a:r>
            <a:r>
              <a:rPr lang="zh-CN" altLang="en-US" sz="1400" b="1" spc="300" dirty="0">
                <a:solidFill>
                  <a:schemeClr val="accent1"/>
                </a:solidFill>
                <a:latin typeface="+mj-ea"/>
                <a:ea typeface="+mj-ea"/>
              </a:rPr>
              <a:t>）</a:t>
            </a:r>
            <a:endParaRPr lang="zh-CN" altLang="en-US" sz="1400" b="1" spc="300" dirty="0">
              <a:solidFill>
                <a:schemeClr val="accent1"/>
              </a:solidFill>
              <a:latin typeface="+mj-ea"/>
              <a:ea typeface="+mj-ea"/>
            </a:endParaRPr>
          </a:p>
        </p:txBody>
      </p:sp>
      <p:sp>
        <p:nvSpPr>
          <p:cNvPr id="27" name="正文"/>
          <p:cNvSpPr txBox="1"/>
          <p:nvPr>
            <p:custDataLst>
              <p:tags r:id="rId12"/>
            </p:custDataLst>
          </p:nvPr>
        </p:nvSpPr>
        <p:spPr>
          <a:xfrm>
            <a:off x="490538" y="4644390"/>
            <a:ext cx="2232000" cy="899795"/>
          </a:xfrm>
          <a:prstGeom prst="rect">
            <a:avLst/>
          </a:prstGeom>
          <a:noFill/>
        </p:spPr>
        <p:txBody>
          <a:bodyPr wrap="square" lIns="0" tIns="0" rIns="0" bIns="0" rtlCol="0" anchor="t" anchorCtr="0">
            <a:noAutofit/>
          </a:bodyPr>
          <a:lstStyle/>
          <a:p>
            <a:pPr algn="just" fontAlgn="auto">
              <a:lnSpc>
                <a:spcPct val="130000"/>
              </a:lnSpc>
              <a:buClrTx/>
              <a:buSzTx/>
              <a:buFontTx/>
            </a:pPr>
            <a:r>
              <a:rPr lang="zh-CN" altLang="en-US" sz="1400" b="1" spc="150" dirty="0">
                <a:solidFill>
                  <a:schemeClr val="tx1">
                    <a:lumMod val="65000"/>
                    <a:lumOff val="35000"/>
                  </a:schemeClr>
                </a:solidFill>
                <a:latin typeface="+mn-ea"/>
              </a:rPr>
              <a:t>通过数字化工具提高公司或组织价值的采购，它允许相关人员在整个价值链中进行及时的互动</a:t>
            </a:r>
            <a:r>
              <a:rPr lang="en-US" altLang="zh-CN" sz="1400" b="1" spc="150" dirty="0">
                <a:solidFill>
                  <a:schemeClr val="tx1">
                    <a:lumMod val="65000"/>
                    <a:lumOff val="35000"/>
                  </a:schemeClr>
                </a:solidFill>
                <a:latin typeface="+mn-ea"/>
              </a:rPr>
              <a:t>.</a:t>
            </a:r>
            <a:endParaRPr lang="en-US" altLang="zh-CN" sz="1400" b="1" spc="150" dirty="0">
              <a:solidFill>
                <a:schemeClr val="tx1">
                  <a:lumMod val="65000"/>
                  <a:lumOff val="35000"/>
                </a:schemeClr>
              </a:solidFill>
              <a:latin typeface="+mn-ea"/>
            </a:endParaRPr>
          </a:p>
        </p:txBody>
      </p:sp>
      <p:sp>
        <p:nvSpPr>
          <p:cNvPr id="23" name="任意多边形 25"/>
          <p:cNvSpPr/>
          <p:nvPr>
            <p:custDataLst>
              <p:tags r:id="rId13"/>
            </p:custDataLst>
          </p:nvPr>
        </p:nvSpPr>
        <p:spPr>
          <a:xfrm rot="17740205">
            <a:off x="4219258" y="233426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4" name="任意多边形 25"/>
          <p:cNvSpPr/>
          <p:nvPr>
            <p:custDataLst>
              <p:tags r:id="rId14"/>
            </p:custDataLst>
          </p:nvPr>
        </p:nvSpPr>
        <p:spPr>
          <a:xfrm rot="3340205">
            <a:off x="4649153" y="358521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ym typeface="+mn-ea"/>
            </a:endParaRPr>
          </a:p>
        </p:txBody>
      </p:sp>
      <p:sp>
        <p:nvSpPr>
          <p:cNvPr id="25" name="任意多边形 25"/>
          <p:cNvSpPr/>
          <p:nvPr>
            <p:custDataLst>
              <p:tags r:id="rId15"/>
            </p:custDataLst>
          </p:nvPr>
        </p:nvSpPr>
        <p:spPr>
          <a:xfrm rot="10540205">
            <a:off x="3344863" y="333756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ym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数字化采购</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395605" y="2018665"/>
            <a:ext cx="8183245" cy="2861310"/>
          </a:xfrm>
          <a:prstGeom prst="rect">
            <a:avLst/>
          </a:prstGeom>
          <a:noFill/>
          <a:ln w="9525">
            <a:noFill/>
          </a:ln>
        </p:spPr>
        <p:txBody>
          <a:bodyPr wrap="square">
            <a:spAutoFit/>
          </a:bodyPr>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数字化采购是通过数字化工具管理采购流程和活动，旨在实现采购活动的增值，提升组织价值。</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数字化工具为采购人员提供了更高效、更有效地履行职责的途径。</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数字化工具进一步强化了采购人员与内部利益相关者和相关职能部门（如营销、财务和生产运营）的互动。</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数字化工具为采购人员与供应商之间的沟通提供更强大的协作平台。</a:t>
            </a:r>
            <a:endParaRPr altLang="zh-CN" sz="2000" dirty="0">
              <a:ea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生产</a:t>
            </a:r>
            <a:r>
              <a:rPr lang="zh-CN" sz="2800" dirty="0">
                <a:latin typeface="Verdana" panose="020B0604030504040204" pitchFamily="34" charset="0"/>
                <a:ea typeface="微软雅黑" panose="020B0503020204020204" pitchFamily="34" charset="-122"/>
              </a:rPr>
              <a:t>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971550" y="2060575"/>
            <a:ext cx="7781925" cy="3784600"/>
          </a:xfrm>
          <a:prstGeom prst="rect">
            <a:avLst/>
          </a:prstGeom>
          <a:noFill/>
          <a:ln w="9525">
            <a:noFill/>
          </a:ln>
        </p:spPr>
        <p:txBody>
          <a:bodyPr wrap="square">
            <a:spAutoFit/>
          </a:bodyPr>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生产是一种转换过程，是一种将资源（如原材料、劳动力、资本）转变为最终产品或服务的活动。</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生产管理是指对生产活动进行规划、组织、协调、控制和改进的管理过程。</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altLang="zh-CN" sz="2000" dirty="0">
                <a:ea typeface="宋体" panose="02010600030101010101" pitchFamily="2" charset="-122"/>
              </a:rPr>
              <a:t>生产管理涉及生产计划、生产调度、质量控制、库存管理、成本控制等多个方面。</a:t>
            </a:r>
            <a:endParaRPr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lang="zh-CN" sz="2000" dirty="0">
                <a:ea typeface="宋体" panose="02010600030101010101" pitchFamily="2" charset="-122"/>
              </a:rPr>
              <a:t>生产管理的目标</a:t>
            </a:r>
            <a:r>
              <a:rPr altLang="zh-CN" sz="2000" dirty="0">
                <a:ea typeface="宋体" panose="02010600030101010101" pitchFamily="2" charset="-122"/>
              </a:rPr>
              <a:t>是通过有效利用资源，提高产品或服务的质量和数量，降低成本，确保按时交付，从而达到组织的整体目标。</a:t>
            </a:r>
            <a:endParaRPr altLang="zh-CN" sz="2000" dirty="0">
              <a:ea typeface="宋体" panose="02010600030101010101" pitchFamily="2" charset="-122"/>
            </a:endParaRPr>
          </a:p>
        </p:txBody>
      </p:sp>
      <p:sp>
        <p:nvSpPr>
          <p:cNvPr id="17410" name="Rectangle 3"/>
          <p:cNvSpPr txBox="1"/>
          <p:nvPr>
            <p:custDataLst>
              <p:tags r:id="rId1"/>
            </p:custDataLst>
          </p:nvPr>
        </p:nvSpPr>
        <p:spPr>
          <a:xfrm>
            <a:off x="611505" y="12687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生产和生产管理的</a:t>
            </a:r>
            <a:r>
              <a:rPr lang="zh-CN" altLang="en-US" sz="2400" dirty="0">
                <a:latin typeface="微软雅黑" panose="020B0503020204020204" pitchFamily="34" charset="-122"/>
                <a:ea typeface="微软雅黑" panose="020B0503020204020204" pitchFamily="34" charset="-122"/>
              </a:rPr>
              <a:t>概念</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生产</a:t>
            </a:r>
            <a:r>
              <a:rPr lang="zh-CN" sz="2800" dirty="0">
                <a:latin typeface="Verdana" panose="020B0604030504040204" pitchFamily="34" charset="0"/>
                <a:ea typeface="微软雅黑" panose="020B0503020204020204" pitchFamily="34" charset="-122"/>
              </a:rPr>
              <a:t>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735330" y="12687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生产的</a:t>
            </a:r>
            <a:r>
              <a:rPr lang="zh-CN" altLang="en-US" sz="2400" dirty="0">
                <a:latin typeface="微软雅黑" panose="020B0503020204020204" pitchFamily="34" charset="-122"/>
                <a:ea typeface="微软雅黑" panose="020B0503020204020204" pitchFamily="34" charset="-122"/>
              </a:rPr>
              <a:t>类型</a:t>
            </a:r>
            <a:endParaRPr lang="zh-CN" altLang="en-US" sz="2400" dirty="0">
              <a:latin typeface="微软雅黑" panose="020B0503020204020204" pitchFamily="34" charset="-122"/>
              <a:ea typeface="微软雅黑" panose="020B0503020204020204" pitchFamily="34" charset="-122"/>
            </a:endParaRPr>
          </a:p>
        </p:txBody>
      </p:sp>
      <p:cxnSp>
        <p:nvCxnSpPr>
          <p:cNvPr id="30" name="直接连接符 29"/>
          <p:cNvCxnSpPr/>
          <p:nvPr>
            <p:custDataLst>
              <p:tags r:id="rId2"/>
            </p:custDataLst>
          </p:nvPr>
        </p:nvCxnSpPr>
        <p:spPr>
          <a:xfrm>
            <a:off x="2820319" y="2967918"/>
            <a:ext cx="3281287" cy="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2" name="矩形 1"/>
          <p:cNvSpPr/>
          <p:nvPr>
            <p:custDataLst>
              <p:tags r:id="rId3"/>
            </p:custDataLst>
          </p:nvPr>
        </p:nvSpPr>
        <p:spPr>
          <a:xfrm>
            <a:off x="489585" y="4864100"/>
            <a:ext cx="3462020" cy="1676400"/>
          </a:xfrm>
          <a:prstGeom prst="rect">
            <a:avLst/>
          </a:prstGeom>
          <a:noFill/>
        </p:spPr>
        <p:txBody>
          <a:bodyPr wrap="square" lIns="0" tIns="0" rIns="0" bIns="0" rtlCol="0" anchor="t" anchorCtr="0">
            <a:noAutofit/>
          </a:bodyPr>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根据市场预测按照已有的标准产品或产品系列，在没有接到用户订单时就开始进行生产。</a:t>
            </a:r>
            <a:endParaRPr lang="zh-CN" altLang="en-US"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典型的备货型生产产品：轴承、紧固件、小型电动机以及一些日常消费品（粮油米面和洗涤用品）等。</a:t>
            </a:r>
            <a:endParaRPr lang="zh-CN" altLang="en-US" sz="1200" dirty="0">
              <a:solidFill>
                <a:schemeClr val="tx1">
                  <a:lumMod val="85000"/>
                  <a:lumOff val="15000"/>
                </a:schemeClr>
              </a:solidFill>
              <a:latin typeface="+mn-ea"/>
              <a:cs typeface="+mn-ea"/>
            </a:endParaRPr>
          </a:p>
        </p:txBody>
      </p:sp>
      <p:sp>
        <p:nvSpPr>
          <p:cNvPr id="3" name="矩形 2"/>
          <p:cNvSpPr/>
          <p:nvPr>
            <p:custDataLst>
              <p:tags r:id="rId4"/>
            </p:custDataLst>
          </p:nvPr>
        </p:nvSpPr>
        <p:spPr>
          <a:xfrm>
            <a:off x="31753" y="4220837"/>
            <a:ext cx="3954947" cy="403127"/>
          </a:xfrm>
          <a:prstGeom prst="rect">
            <a:avLst/>
          </a:prstGeom>
          <a:noFill/>
        </p:spPr>
        <p:txBody>
          <a:bodyPr wrap="square" lIns="0" tIns="0" rIns="0" bIns="0" rtlCol="0" anchor="b">
            <a:noAutofit/>
          </a:bodyPr>
          <a:p>
            <a:pPr algn="ctr">
              <a:spcBef>
                <a:spcPct val="0"/>
              </a:spcBef>
              <a:spcAft>
                <a:spcPct val="0"/>
              </a:spcAft>
            </a:pPr>
            <a:r>
              <a:rPr lang="zh-CN" altLang="en-US" sz="1800" b="1" dirty="0">
                <a:solidFill>
                  <a:schemeClr val="accent1"/>
                </a:solidFill>
                <a:latin typeface="+mn-ea"/>
                <a:cs typeface="+mn-ea"/>
              </a:rPr>
              <a:t>备货型生产</a:t>
            </a:r>
            <a:endParaRPr lang="zh-CN" altLang="en-US" sz="1800" b="1" dirty="0">
              <a:solidFill>
                <a:schemeClr val="accent1"/>
              </a:solidFill>
              <a:latin typeface="+mn-ea"/>
              <a:cs typeface="+mn-ea"/>
            </a:endParaRPr>
          </a:p>
          <a:p>
            <a:pPr algn="ctr">
              <a:spcBef>
                <a:spcPct val="0"/>
              </a:spcBef>
              <a:spcAft>
                <a:spcPct val="0"/>
              </a:spcAft>
            </a:pPr>
            <a:r>
              <a:rPr lang="zh-CN" altLang="en-US" sz="1800" b="1" dirty="0">
                <a:solidFill>
                  <a:schemeClr val="accent1"/>
                </a:solidFill>
                <a:latin typeface="+mn-ea"/>
                <a:cs typeface="+mn-ea"/>
              </a:rPr>
              <a:t>（Make to Stock，MTS）</a:t>
            </a:r>
            <a:endParaRPr lang="zh-CN" altLang="en-US" sz="1800" b="1" dirty="0">
              <a:solidFill>
                <a:schemeClr val="accent1"/>
              </a:solidFill>
              <a:latin typeface="+mn-ea"/>
              <a:cs typeface="+mn-ea"/>
            </a:endParaRPr>
          </a:p>
        </p:txBody>
      </p:sp>
      <p:sp>
        <p:nvSpPr>
          <p:cNvPr id="5" name="弧形 4"/>
          <p:cNvSpPr/>
          <p:nvPr>
            <p:custDataLst>
              <p:tags r:id="rId5"/>
            </p:custDataLst>
          </p:nvPr>
        </p:nvSpPr>
        <p:spPr>
          <a:xfrm>
            <a:off x="1198135" y="2156826"/>
            <a:ext cx="1622184" cy="1622184"/>
          </a:xfrm>
          <a:prstGeom prst="arc">
            <a:avLst>
              <a:gd name="adj1" fmla="val 6402776"/>
              <a:gd name="adj2" fmla="val 4415875"/>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p>
        </p:txBody>
      </p:sp>
      <p:sp>
        <p:nvSpPr>
          <p:cNvPr id="11" name="椭圆 10"/>
          <p:cNvSpPr/>
          <p:nvPr>
            <p:custDataLst>
              <p:tags r:id="rId6"/>
            </p:custDataLst>
          </p:nvPr>
        </p:nvSpPr>
        <p:spPr>
          <a:xfrm>
            <a:off x="1781863"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1525">
                <a:solidFill>
                  <a:schemeClr val="tx1">
                    <a:lumMod val="85000"/>
                    <a:lumOff val="15000"/>
                  </a:schemeClr>
                </a:solidFill>
                <a:latin typeface="+mn-ea"/>
                <a:cs typeface="+mn-ea"/>
                <a:sym typeface="+mn-ea"/>
              </a:rPr>
              <a:t>1</a:t>
            </a:r>
            <a:endParaRPr lang="en-US" altLang="zh-CN" sz="1525" dirty="0">
              <a:solidFill>
                <a:schemeClr val="tx1">
                  <a:lumMod val="85000"/>
                  <a:lumOff val="15000"/>
                </a:schemeClr>
              </a:solidFill>
              <a:latin typeface="+mn-ea"/>
              <a:cs typeface="+mn-ea"/>
              <a:sym typeface="+mn-ea"/>
            </a:endParaRPr>
          </a:p>
        </p:txBody>
      </p:sp>
      <p:sp>
        <p:nvSpPr>
          <p:cNvPr id="9" name="任意多边形: 形状 8"/>
          <p:cNvSpPr/>
          <p:nvPr>
            <p:custDataLst>
              <p:tags r:id="rId7"/>
            </p:custDataLst>
          </p:nvPr>
        </p:nvSpPr>
        <p:spPr>
          <a:xfrm>
            <a:off x="1786700" y="2757217"/>
            <a:ext cx="444515" cy="420672"/>
          </a:xfrm>
          <a:custGeom>
            <a:avLst/>
            <a:gdLst>
              <a:gd name="connsiteX0" fmla="*/ 317795 w 344086"/>
              <a:gd name="connsiteY0" fmla="*/ 1108 h 313482"/>
              <a:gd name="connsiteX1" fmla="*/ 11230 w 344086"/>
              <a:gd name="connsiteY1" fmla="*/ 125508 h 313482"/>
              <a:gd name="connsiteX2" fmla="*/ 9343 w 344086"/>
              <a:gd name="connsiteY2" fmla="*/ 159372 h 313482"/>
              <a:gd name="connsiteX3" fmla="*/ 119852 w 344086"/>
              <a:gd name="connsiteY3" fmla="*/ 219313 h 313482"/>
              <a:gd name="connsiteX4" fmla="*/ 119852 w 344086"/>
              <a:gd name="connsiteY4" fmla="*/ 294392 h 313482"/>
              <a:gd name="connsiteX5" fmla="*/ 152386 w 344086"/>
              <a:gd name="connsiteY5" fmla="*/ 307110 h 313482"/>
              <a:gd name="connsiteX6" fmla="*/ 195541 w 344086"/>
              <a:gd name="connsiteY6" fmla="*/ 260363 h 313482"/>
              <a:gd name="connsiteX7" fmla="*/ 271476 w 344086"/>
              <a:gd name="connsiteY7" fmla="*/ 301548 h 313482"/>
              <a:gd name="connsiteX8" fmla="*/ 288648 w 344086"/>
              <a:gd name="connsiteY8" fmla="*/ 301913 h 313482"/>
              <a:gd name="connsiteX9" fmla="*/ 298917 w 344086"/>
              <a:gd name="connsiteY9" fmla="*/ 288144 h 313482"/>
              <a:gd name="connsiteX10" fmla="*/ 343343 w 344086"/>
              <a:gd name="connsiteY10" fmla="*/ 21569 h 313482"/>
              <a:gd name="connsiteX11" fmla="*/ 317795 w 344086"/>
              <a:gd name="connsiteY11" fmla="*/ 1108 h 313482"/>
              <a:gd name="connsiteX12" fmla="*/ 271821 w 344086"/>
              <a:gd name="connsiteY12" fmla="*/ 50124 h 313482"/>
              <a:gd name="connsiteX13" fmla="*/ 129441 w 344086"/>
              <a:gd name="connsiteY13" fmla="*/ 192505 h 313482"/>
              <a:gd name="connsiteX14" fmla="*/ 40207 w 344086"/>
              <a:gd name="connsiteY14" fmla="*/ 144110 h 313482"/>
              <a:gd name="connsiteX15" fmla="*/ 271821 w 344086"/>
              <a:gd name="connsiteY15" fmla="*/ 50124 h 313482"/>
              <a:gd name="connsiteX16" fmla="*/ 147985 w 344086"/>
              <a:gd name="connsiteY16" fmla="*/ 270409 h 313482"/>
              <a:gd name="connsiteX17" fmla="*/ 147985 w 344086"/>
              <a:gd name="connsiteY17" fmla="*/ 234569 h 313482"/>
              <a:gd name="connsiteX18" fmla="*/ 170028 w 344086"/>
              <a:gd name="connsiteY18" fmla="*/ 246525 h 313482"/>
              <a:gd name="connsiteX19" fmla="*/ 147985 w 344086"/>
              <a:gd name="connsiteY19" fmla="*/ 270409 h 313482"/>
              <a:gd name="connsiteX20" fmla="*/ 273328 w 344086"/>
              <a:gd name="connsiteY20" fmla="*/ 270550 h 313482"/>
              <a:gd name="connsiteX21" fmla="*/ 155235 w 344086"/>
              <a:gd name="connsiteY21" fmla="*/ 206495 h 313482"/>
              <a:gd name="connsiteX22" fmla="*/ 309748 w 344086"/>
              <a:gd name="connsiteY22" fmla="*/ 51976 h 313482"/>
              <a:gd name="connsiteX23" fmla="*/ 273328 w 344086"/>
              <a:gd name="connsiteY23" fmla="*/ 270550 h 31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27" h="783">
                <a:moveTo>
                  <a:pt x="354" y="628"/>
                </a:moveTo>
                <a:cubicBezTo>
                  <a:pt x="354" y="636"/>
                  <a:pt x="355" y="688"/>
                  <a:pt x="354" y="695"/>
                </a:cubicBezTo>
                <a:cubicBezTo>
                  <a:pt x="352" y="710"/>
                  <a:pt x="346" y="725"/>
                  <a:pt x="338" y="738"/>
                </a:cubicBezTo>
                <a:lnTo>
                  <a:pt x="727" y="738"/>
                </a:lnTo>
                <a:cubicBezTo>
                  <a:pt x="758" y="738"/>
                  <a:pt x="783" y="714"/>
                  <a:pt x="783" y="683"/>
                </a:cubicBezTo>
                <a:lnTo>
                  <a:pt x="783" y="628"/>
                </a:lnTo>
                <a:lnTo>
                  <a:pt x="354" y="628"/>
                </a:lnTo>
                <a:close/>
                <a:moveTo>
                  <a:pt x="495" y="404"/>
                </a:moveTo>
                <a:lnTo>
                  <a:pt x="495" y="460"/>
                </a:lnTo>
                <a:lnTo>
                  <a:pt x="529" y="423"/>
                </a:lnTo>
                <a:lnTo>
                  <a:pt x="495" y="404"/>
                </a:lnTo>
                <a:close/>
                <a:moveTo>
                  <a:pt x="749" y="116"/>
                </a:moveTo>
                <a:lnTo>
                  <a:pt x="506" y="360"/>
                </a:lnTo>
                <a:lnTo>
                  <a:pt x="692" y="461"/>
                </a:lnTo>
                <a:lnTo>
                  <a:pt x="749" y="116"/>
                </a:lnTo>
                <a:close/>
                <a:moveTo>
                  <a:pt x="690" y="113"/>
                </a:moveTo>
                <a:lnTo>
                  <a:pt x="325" y="261"/>
                </a:lnTo>
                <a:lnTo>
                  <a:pt x="465" y="338"/>
                </a:lnTo>
                <a:lnTo>
                  <a:pt x="690" y="113"/>
                </a:lnTo>
                <a:close/>
                <a:moveTo>
                  <a:pt x="183" y="44"/>
                </a:moveTo>
                <a:cubicBezTo>
                  <a:pt x="208" y="86"/>
                  <a:pt x="197" y="105"/>
                  <a:pt x="199" y="174"/>
                </a:cubicBezTo>
                <a:lnTo>
                  <a:pt x="199" y="663"/>
                </a:lnTo>
                <a:cubicBezTo>
                  <a:pt x="201" y="672"/>
                  <a:pt x="191" y="707"/>
                  <a:pt x="227" y="731"/>
                </a:cubicBezTo>
                <a:cubicBezTo>
                  <a:pt x="267" y="754"/>
                  <a:pt x="310" y="721"/>
                  <a:pt x="310" y="686"/>
                </a:cubicBezTo>
                <a:cubicBezTo>
                  <a:pt x="310" y="680"/>
                  <a:pt x="310" y="682"/>
                  <a:pt x="310" y="673"/>
                </a:cubicBezTo>
                <a:cubicBezTo>
                  <a:pt x="311" y="641"/>
                  <a:pt x="307" y="627"/>
                  <a:pt x="314" y="610"/>
                </a:cubicBezTo>
                <a:cubicBezTo>
                  <a:pt x="322" y="592"/>
                  <a:pt x="340" y="583"/>
                  <a:pt x="355" y="583"/>
                </a:cubicBezTo>
                <a:lnTo>
                  <a:pt x="628" y="583"/>
                </a:lnTo>
                <a:lnTo>
                  <a:pt x="628" y="476"/>
                </a:lnTo>
                <a:lnTo>
                  <a:pt x="569" y="445"/>
                </a:lnTo>
                <a:lnTo>
                  <a:pt x="502" y="518"/>
                </a:lnTo>
                <a:cubicBezTo>
                  <a:pt x="483" y="538"/>
                  <a:pt x="450" y="525"/>
                  <a:pt x="450" y="498"/>
                </a:cubicBezTo>
                <a:lnTo>
                  <a:pt x="450" y="380"/>
                </a:lnTo>
                <a:lnTo>
                  <a:pt x="276" y="285"/>
                </a:lnTo>
                <a:cubicBezTo>
                  <a:pt x="254" y="274"/>
                  <a:pt x="256" y="242"/>
                  <a:pt x="279" y="232"/>
                </a:cubicBezTo>
                <a:lnTo>
                  <a:pt x="627" y="91"/>
                </a:lnTo>
                <a:lnTo>
                  <a:pt x="626" y="89"/>
                </a:lnTo>
                <a:cubicBezTo>
                  <a:pt x="621" y="63"/>
                  <a:pt x="599" y="44"/>
                  <a:pt x="572" y="44"/>
                </a:cubicBezTo>
                <a:lnTo>
                  <a:pt x="183" y="44"/>
                </a:lnTo>
                <a:close/>
                <a:moveTo>
                  <a:pt x="102" y="44"/>
                </a:moveTo>
                <a:cubicBezTo>
                  <a:pt x="99" y="44"/>
                  <a:pt x="95" y="44"/>
                  <a:pt x="92" y="45"/>
                </a:cubicBezTo>
                <a:cubicBezTo>
                  <a:pt x="69" y="48"/>
                  <a:pt x="51" y="65"/>
                  <a:pt x="46" y="87"/>
                </a:cubicBezTo>
                <a:cubicBezTo>
                  <a:pt x="43" y="107"/>
                  <a:pt x="45" y="102"/>
                  <a:pt x="44" y="131"/>
                </a:cubicBezTo>
                <a:cubicBezTo>
                  <a:pt x="44" y="176"/>
                  <a:pt x="44" y="251"/>
                  <a:pt x="44" y="251"/>
                </a:cubicBezTo>
                <a:lnTo>
                  <a:pt x="155" y="251"/>
                </a:lnTo>
                <a:lnTo>
                  <a:pt x="155" y="131"/>
                </a:lnTo>
                <a:cubicBezTo>
                  <a:pt x="154" y="103"/>
                  <a:pt x="156" y="108"/>
                  <a:pt x="154" y="89"/>
                </a:cubicBezTo>
                <a:cubicBezTo>
                  <a:pt x="149" y="64"/>
                  <a:pt x="127" y="45"/>
                  <a:pt x="102" y="44"/>
                </a:cubicBezTo>
                <a:close/>
                <a:moveTo>
                  <a:pt x="99" y="0"/>
                </a:moveTo>
                <a:lnTo>
                  <a:pt x="572" y="0"/>
                </a:lnTo>
                <a:cubicBezTo>
                  <a:pt x="617" y="0"/>
                  <a:pt x="654" y="29"/>
                  <a:pt x="667" y="69"/>
                </a:cubicBezTo>
                <a:lnTo>
                  <a:pt x="668" y="74"/>
                </a:lnTo>
                <a:lnTo>
                  <a:pt x="762" y="36"/>
                </a:lnTo>
                <a:cubicBezTo>
                  <a:pt x="783" y="28"/>
                  <a:pt x="806" y="46"/>
                  <a:pt x="802" y="68"/>
                </a:cubicBezTo>
                <a:lnTo>
                  <a:pt x="732" y="488"/>
                </a:lnTo>
                <a:cubicBezTo>
                  <a:pt x="731" y="498"/>
                  <a:pt x="725" y="506"/>
                  <a:pt x="716" y="510"/>
                </a:cubicBezTo>
                <a:cubicBezTo>
                  <a:pt x="708" y="514"/>
                  <a:pt x="697" y="514"/>
                  <a:pt x="689" y="509"/>
                </a:cubicBezTo>
                <a:lnTo>
                  <a:pt x="672" y="500"/>
                </a:lnTo>
                <a:lnTo>
                  <a:pt x="672" y="583"/>
                </a:lnTo>
                <a:lnTo>
                  <a:pt x="783" y="583"/>
                </a:lnTo>
                <a:cubicBezTo>
                  <a:pt x="807" y="583"/>
                  <a:pt x="827" y="603"/>
                  <a:pt x="827" y="628"/>
                </a:cubicBezTo>
                <a:lnTo>
                  <a:pt x="827" y="683"/>
                </a:lnTo>
                <a:cubicBezTo>
                  <a:pt x="827" y="738"/>
                  <a:pt x="782" y="783"/>
                  <a:pt x="727" y="783"/>
                </a:cubicBezTo>
                <a:lnTo>
                  <a:pt x="255" y="783"/>
                </a:lnTo>
                <a:cubicBezTo>
                  <a:pt x="176" y="780"/>
                  <a:pt x="152" y="710"/>
                  <a:pt x="155" y="676"/>
                </a:cubicBezTo>
                <a:cubicBezTo>
                  <a:pt x="155" y="630"/>
                  <a:pt x="155" y="295"/>
                  <a:pt x="155" y="295"/>
                </a:cubicBezTo>
                <a:lnTo>
                  <a:pt x="44" y="295"/>
                </a:lnTo>
                <a:cubicBezTo>
                  <a:pt x="20" y="295"/>
                  <a:pt x="0" y="276"/>
                  <a:pt x="0" y="251"/>
                </a:cubicBezTo>
                <a:lnTo>
                  <a:pt x="0" y="101"/>
                </a:lnTo>
                <a:cubicBezTo>
                  <a:pt x="0" y="46"/>
                  <a:pt x="44" y="0"/>
                  <a:pt x="99" y="0"/>
                </a:cubicBezTo>
                <a:close/>
              </a:path>
            </a:pathLst>
          </a:custGeom>
          <a:solidFill>
            <a:schemeClr val="accent1"/>
          </a:solidFill>
          <a:ln w="585" cap="flat">
            <a:noFill/>
            <a:prstDash val="solid"/>
            <a:miter/>
          </a:ln>
        </p:spPr>
        <p:txBody>
          <a:bodyPr wrap="square" rtlCol="0" anchor="ctr">
            <a:noAutofit/>
          </a:bodyPr>
          <a:p>
            <a:endParaRPr lang="zh-CN" altLang="en-US" sz="1525"/>
          </a:p>
        </p:txBody>
      </p:sp>
      <p:sp>
        <p:nvSpPr>
          <p:cNvPr id="7" name="矩形 6"/>
          <p:cNvSpPr/>
          <p:nvPr>
            <p:custDataLst>
              <p:tags r:id="rId8"/>
            </p:custDataLst>
          </p:nvPr>
        </p:nvSpPr>
        <p:spPr>
          <a:xfrm>
            <a:off x="5097145" y="4773295"/>
            <a:ext cx="3851910" cy="1563370"/>
          </a:xfrm>
          <a:prstGeom prst="rect">
            <a:avLst/>
          </a:prstGeom>
          <a:noFill/>
        </p:spPr>
        <p:txBody>
          <a:bodyPr wrap="square" lIns="0" tIns="0" rIns="0" bIns="0" rtlCol="0" anchor="t" anchorCtr="0">
            <a:noAutofit/>
          </a:bodyPr>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根据客户的具体要求进行生产。生产过程会根据客户订单的具体要求</a:t>
            </a:r>
            <a:r>
              <a:rPr lang="zh-CN" altLang="en-US" sz="1200" dirty="0">
                <a:solidFill>
                  <a:schemeClr val="tx1">
                    <a:lumMod val="85000"/>
                    <a:lumOff val="15000"/>
                  </a:schemeClr>
                </a:solidFill>
                <a:latin typeface="+mn-ea"/>
                <a:cs typeface="+mn-ea"/>
                <a:sym typeface="+mn-ea"/>
              </a:rPr>
              <a:t>（如：产品性能、结构质量、数量和交货期等）</a:t>
            </a:r>
            <a:r>
              <a:rPr lang="zh-CN" altLang="en-US" sz="1200" dirty="0">
                <a:solidFill>
                  <a:schemeClr val="tx1">
                    <a:lumMod val="85000"/>
                    <a:lumOff val="15000"/>
                  </a:schemeClr>
                </a:solidFill>
                <a:latin typeface="+mn-ea"/>
                <a:cs typeface="+mn-ea"/>
              </a:rPr>
              <a:t>进行设计和制造。</a:t>
            </a:r>
            <a:endParaRPr lang="zh-CN" altLang="en-US" sz="1200" dirty="0">
              <a:solidFill>
                <a:schemeClr val="tx1">
                  <a:lumMod val="85000"/>
                  <a:lumOff val="15000"/>
                </a:schemeClr>
              </a:solidFill>
              <a:latin typeface="+mn-ea"/>
              <a:cs typeface="+mn-ea"/>
            </a:endParaRPr>
          </a:p>
          <a:p>
            <a:pPr marL="285750" indent="-285750" algn="l">
              <a:lnSpc>
                <a:spcPct val="150000"/>
              </a:lnSpc>
              <a:spcBef>
                <a:spcPct val="0"/>
              </a:spcBef>
              <a:spcAft>
                <a:spcPct val="0"/>
              </a:spcAft>
              <a:buFont typeface="Wingdings" panose="05000000000000000000" charset="0"/>
              <a:buChar char="Ø"/>
            </a:pPr>
            <a:r>
              <a:rPr lang="zh-CN" altLang="en-US" sz="1200" dirty="0">
                <a:solidFill>
                  <a:schemeClr val="tx1">
                    <a:lumMod val="85000"/>
                    <a:lumOff val="15000"/>
                  </a:schemeClr>
                </a:solidFill>
                <a:latin typeface="+mn-ea"/>
                <a:cs typeface="+mn-ea"/>
              </a:rPr>
              <a:t>典型</a:t>
            </a:r>
            <a:r>
              <a:rPr lang="zh-CN" altLang="en-US" sz="1200" dirty="0">
                <a:solidFill>
                  <a:schemeClr val="tx1">
                    <a:lumMod val="85000"/>
                    <a:lumOff val="15000"/>
                  </a:schemeClr>
                </a:solidFill>
                <a:latin typeface="+mn-ea"/>
                <a:cs typeface="+mn-ea"/>
                <a:sym typeface="+mn-ea"/>
              </a:rPr>
              <a:t>订货型生产品：产</a:t>
            </a:r>
            <a:r>
              <a:rPr lang="zh-CN" altLang="en-US" sz="1200" dirty="0">
                <a:solidFill>
                  <a:schemeClr val="tx1">
                    <a:lumMod val="85000"/>
                    <a:lumOff val="15000"/>
                  </a:schemeClr>
                </a:solidFill>
                <a:latin typeface="+mn-ea"/>
                <a:cs typeface="+mn-ea"/>
              </a:rPr>
              <a:t>锅炉、船舶等。</a:t>
            </a:r>
            <a:endParaRPr lang="zh-CN" altLang="en-US" sz="1200" dirty="0">
              <a:solidFill>
                <a:schemeClr val="tx1">
                  <a:lumMod val="85000"/>
                  <a:lumOff val="15000"/>
                </a:schemeClr>
              </a:solidFill>
              <a:latin typeface="+mn-ea"/>
              <a:cs typeface="+mn-ea"/>
            </a:endParaRPr>
          </a:p>
        </p:txBody>
      </p:sp>
      <p:sp>
        <p:nvSpPr>
          <p:cNvPr id="10" name="矩形 9"/>
          <p:cNvSpPr/>
          <p:nvPr>
            <p:custDataLst>
              <p:tags r:id="rId9"/>
            </p:custDataLst>
          </p:nvPr>
        </p:nvSpPr>
        <p:spPr>
          <a:xfrm>
            <a:off x="4934855" y="4220837"/>
            <a:ext cx="3954947" cy="403127"/>
          </a:xfrm>
          <a:prstGeom prst="rect">
            <a:avLst/>
          </a:prstGeom>
          <a:noFill/>
        </p:spPr>
        <p:txBody>
          <a:bodyPr wrap="square" lIns="0" tIns="0" rIns="0" bIns="0" rtlCol="0" anchor="b">
            <a:noAutofit/>
          </a:bodyPr>
          <a:p>
            <a:pPr algn="ctr">
              <a:spcBef>
                <a:spcPct val="0"/>
              </a:spcBef>
              <a:spcAft>
                <a:spcPct val="0"/>
              </a:spcAft>
            </a:pPr>
            <a:r>
              <a:rPr lang="zh-CN" altLang="en-US" sz="1800" b="1" dirty="0">
                <a:solidFill>
                  <a:schemeClr val="accent1"/>
                </a:solidFill>
                <a:latin typeface="+mn-ea"/>
                <a:cs typeface="+mn-ea"/>
              </a:rPr>
              <a:t>订货型生产</a:t>
            </a:r>
            <a:endParaRPr lang="zh-CN" altLang="en-US" sz="1800" b="1" dirty="0">
              <a:solidFill>
                <a:schemeClr val="accent1"/>
              </a:solidFill>
              <a:latin typeface="+mn-ea"/>
              <a:cs typeface="+mn-ea"/>
            </a:endParaRPr>
          </a:p>
          <a:p>
            <a:pPr algn="ctr">
              <a:spcBef>
                <a:spcPct val="0"/>
              </a:spcBef>
              <a:spcAft>
                <a:spcPct val="0"/>
              </a:spcAft>
            </a:pPr>
            <a:r>
              <a:rPr lang="zh-CN" altLang="en-US" sz="1800" b="1" dirty="0">
                <a:solidFill>
                  <a:schemeClr val="accent1"/>
                </a:solidFill>
                <a:latin typeface="+mn-ea"/>
                <a:cs typeface="+mn-ea"/>
              </a:rPr>
              <a:t>（</a:t>
            </a:r>
            <a:r>
              <a:rPr lang="en-US" altLang="zh-CN" sz="1800" b="1" dirty="0">
                <a:solidFill>
                  <a:schemeClr val="accent1"/>
                </a:solidFill>
                <a:latin typeface="+mn-ea"/>
                <a:cs typeface="+mn-ea"/>
              </a:rPr>
              <a:t>M</a:t>
            </a:r>
            <a:r>
              <a:rPr lang="zh-CN" altLang="en-US" sz="1800" b="1" dirty="0">
                <a:solidFill>
                  <a:schemeClr val="accent1"/>
                </a:solidFill>
                <a:latin typeface="+mn-ea"/>
                <a:cs typeface="+mn-ea"/>
              </a:rPr>
              <a:t>ake to </a:t>
            </a:r>
            <a:r>
              <a:rPr lang="en-US" altLang="zh-CN" sz="1800" b="1" dirty="0">
                <a:solidFill>
                  <a:schemeClr val="accent1"/>
                </a:solidFill>
                <a:latin typeface="+mn-ea"/>
                <a:cs typeface="+mn-ea"/>
              </a:rPr>
              <a:t>O</a:t>
            </a:r>
            <a:r>
              <a:rPr lang="zh-CN" altLang="en-US" sz="1800" b="1" dirty="0">
                <a:solidFill>
                  <a:schemeClr val="accent1"/>
                </a:solidFill>
                <a:latin typeface="+mn-ea"/>
                <a:cs typeface="+mn-ea"/>
              </a:rPr>
              <a:t>rder,MTO）</a:t>
            </a:r>
            <a:endParaRPr lang="zh-CN" altLang="en-US" sz="1800" b="1" dirty="0">
              <a:solidFill>
                <a:schemeClr val="accent1"/>
              </a:solidFill>
              <a:latin typeface="+mn-ea"/>
              <a:cs typeface="+mn-ea"/>
            </a:endParaRPr>
          </a:p>
        </p:txBody>
      </p:sp>
      <p:sp>
        <p:nvSpPr>
          <p:cNvPr id="23" name="弧形 22"/>
          <p:cNvSpPr/>
          <p:nvPr>
            <p:custDataLst>
              <p:tags r:id="rId10"/>
            </p:custDataLst>
          </p:nvPr>
        </p:nvSpPr>
        <p:spPr>
          <a:xfrm>
            <a:off x="6101236" y="2156826"/>
            <a:ext cx="1622184" cy="1622184"/>
          </a:xfrm>
          <a:prstGeom prst="arc">
            <a:avLst>
              <a:gd name="adj1" fmla="val 6372200"/>
              <a:gd name="adj2" fmla="val 4455004"/>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25"/>
          </a:p>
        </p:txBody>
      </p:sp>
      <p:sp>
        <p:nvSpPr>
          <p:cNvPr id="24" name="椭圆 23"/>
          <p:cNvSpPr/>
          <p:nvPr>
            <p:custDataLst>
              <p:tags r:id="rId11"/>
            </p:custDataLst>
          </p:nvPr>
        </p:nvSpPr>
        <p:spPr>
          <a:xfrm>
            <a:off x="6685502" y="3526384"/>
            <a:ext cx="454190" cy="454190"/>
          </a:xfrm>
          <a:prstGeom prst="ellipse">
            <a:avLst/>
          </a:prstGeom>
          <a:no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Autofit/>
          </a:bodyPr>
          <a:p>
            <a:pPr algn="ctr">
              <a:spcBef>
                <a:spcPct val="0"/>
              </a:spcBef>
              <a:spcAft>
                <a:spcPct val="0"/>
              </a:spcAft>
            </a:pPr>
            <a:r>
              <a:rPr lang="en-US" altLang="zh-CN" sz="1525">
                <a:solidFill>
                  <a:schemeClr val="tx1">
                    <a:lumMod val="85000"/>
                    <a:lumOff val="15000"/>
                  </a:schemeClr>
                </a:solidFill>
                <a:latin typeface="+mn-ea"/>
                <a:cs typeface="+mn-ea"/>
                <a:sym typeface="+mn-ea"/>
              </a:rPr>
              <a:t>2</a:t>
            </a:r>
            <a:endParaRPr lang="en-US" altLang="zh-CN" sz="1525">
              <a:solidFill>
                <a:schemeClr val="tx1">
                  <a:lumMod val="85000"/>
                  <a:lumOff val="15000"/>
                </a:schemeClr>
              </a:solidFill>
              <a:latin typeface="+mn-ea"/>
              <a:cs typeface="+mn-ea"/>
              <a:sym typeface="+mn-ea"/>
            </a:endParaRPr>
          </a:p>
        </p:txBody>
      </p:sp>
      <p:sp>
        <p:nvSpPr>
          <p:cNvPr id="12" name="任意多边形: 形状 11"/>
          <p:cNvSpPr/>
          <p:nvPr>
            <p:custDataLst>
              <p:tags r:id="rId12"/>
            </p:custDataLst>
          </p:nvPr>
        </p:nvSpPr>
        <p:spPr>
          <a:xfrm>
            <a:off x="6689802" y="2745929"/>
            <a:ext cx="444793" cy="442995"/>
          </a:xfrm>
          <a:custGeom>
            <a:avLst/>
            <a:gdLst>
              <a:gd name="connsiteX0" fmla="*/ 236565 w 468818"/>
              <a:gd name="connsiteY0" fmla="*/ 465431 h 465834"/>
              <a:gd name="connsiteX1" fmla="*/ -347 w 468818"/>
              <a:gd name="connsiteY1" fmla="*/ 233807 h 465834"/>
              <a:gd name="connsiteX2" fmla="*/ 198348 w 468818"/>
              <a:gd name="connsiteY2" fmla="*/ 180 h 465834"/>
              <a:gd name="connsiteX3" fmla="*/ 251226 w 468818"/>
              <a:gd name="connsiteY3" fmla="*/ 45287 h 465834"/>
              <a:gd name="connsiteX4" fmla="*/ 251226 w 468818"/>
              <a:gd name="connsiteY4" fmla="*/ 198715 h 465834"/>
              <a:gd name="connsiteX5" fmla="*/ 264046 w 468818"/>
              <a:gd name="connsiteY5" fmla="*/ 211534 h 465834"/>
              <a:gd name="connsiteX6" fmla="*/ 422922 w 468818"/>
              <a:gd name="connsiteY6" fmla="*/ 211534 h 465834"/>
              <a:gd name="connsiteX7" fmla="*/ 457133 w 468818"/>
              <a:gd name="connsiteY7" fmla="*/ 227077 h 465834"/>
              <a:gd name="connsiteX8" fmla="*/ 468029 w 468818"/>
              <a:gd name="connsiteY8" fmla="*/ 263691 h 465834"/>
              <a:gd name="connsiteX9" fmla="*/ 253951 w 468818"/>
              <a:gd name="connsiteY9" fmla="*/ 464710 h 465834"/>
              <a:gd name="connsiteX10" fmla="*/ 236565 w 468818"/>
              <a:gd name="connsiteY10" fmla="*/ 465431 h 465834"/>
              <a:gd name="connsiteX11" fmla="*/ 205478 w 468818"/>
              <a:gd name="connsiteY11" fmla="*/ 32388 h 465834"/>
              <a:gd name="connsiteX12" fmla="*/ 203395 w 468818"/>
              <a:gd name="connsiteY12" fmla="*/ 32548 h 465834"/>
              <a:gd name="connsiteX13" fmla="*/ 32421 w 468818"/>
              <a:gd name="connsiteY13" fmla="*/ 233727 h 465834"/>
              <a:gd name="connsiteX14" fmla="*/ 251707 w 468818"/>
              <a:gd name="connsiteY14" fmla="*/ 432182 h 465834"/>
              <a:gd name="connsiteX15" fmla="*/ 435741 w 468818"/>
              <a:gd name="connsiteY15" fmla="*/ 259365 h 465834"/>
              <a:gd name="connsiteX16" fmla="*/ 432616 w 468818"/>
              <a:gd name="connsiteY16" fmla="*/ 248629 h 465834"/>
              <a:gd name="connsiteX17" fmla="*/ 423002 w 468818"/>
              <a:gd name="connsiteY17" fmla="*/ 244303 h 465834"/>
              <a:gd name="connsiteX18" fmla="*/ 264046 w 468818"/>
              <a:gd name="connsiteY18" fmla="*/ 244303 h 465834"/>
              <a:gd name="connsiteX19" fmla="*/ 218458 w 468818"/>
              <a:gd name="connsiteY19" fmla="*/ 198715 h 465834"/>
              <a:gd name="connsiteX20" fmla="*/ 218458 w 468818"/>
              <a:gd name="connsiteY20" fmla="*/ 45287 h 465834"/>
              <a:gd name="connsiteX21" fmla="*/ 205478 w 468818"/>
              <a:gd name="connsiteY21" fmla="*/ 32388 h 46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828" h="824">
                <a:moveTo>
                  <a:pt x="373" y="824"/>
                </a:moveTo>
                <a:cubicBezTo>
                  <a:pt x="168" y="824"/>
                  <a:pt x="1" y="661"/>
                  <a:pt x="0" y="459"/>
                </a:cubicBezTo>
                <a:cubicBezTo>
                  <a:pt x="-1" y="278"/>
                  <a:pt x="134" y="120"/>
                  <a:pt x="313" y="91"/>
                </a:cubicBezTo>
                <a:cubicBezTo>
                  <a:pt x="357" y="84"/>
                  <a:pt x="396" y="119"/>
                  <a:pt x="396" y="163"/>
                </a:cubicBezTo>
                <a:lnTo>
                  <a:pt x="396" y="404"/>
                </a:lnTo>
                <a:cubicBezTo>
                  <a:pt x="396" y="415"/>
                  <a:pt x="405" y="424"/>
                  <a:pt x="416" y="424"/>
                </a:cubicBezTo>
                <a:lnTo>
                  <a:pt x="667" y="424"/>
                </a:lnTo>
                <a:cubicBezTo>
                  <a:pt x="687" y="424"/>
                  <a:pt x="707" y="433"/>
                  <a:pt x="720" y="449"/>
                </a:cubicBezTo>
                <a:cubicBezTo>
                  <a:pt x="734" y="465"/>
                  <a:pt x="741" y="486"/>
                  <a:pt x="738" y="506"/>
                </a:cubicBezTo>
                <a:cubicBezTo>
                  <a:pt x="714" y="683"/>
                  <a:pt x="578" y="810"/>
                  <a:pt x="400" y="823"/>
                </a:cubicBezTo>
                <a:cubicBezTo>
                  <a:pt x="392" y="824"/>
                  <a:pt x="382" y="824"/>
                  <a:pt x="373" y="824"/>
                </a:cubicBezTo>
                <a:close/>
                <a:moveTo>
                  <a:pt x="324" y="142"/>
                </a:moveTo>
                <a:cubicBezTo>
                  <a:pt x="323" y="142"/>
                  <a:pt x="322" y="142"/>
                  <a:pt x="321" y="142"/>
                </a:cubicBezTo>
                <a:cubicBezTo>
                  <a:pt x="167" y="167"/>
                  <a:pt x="51" y="303"/>
                  <a:pt x="52" y="459"/>
                </a:cubicBezTo>
                <a:cubicBezTo>
                  <a:pt x="52" y="640"/>
                  <a:pt x="210" y="785"/>
                  <a:pt x="397" y="772"/>
                </a:cubicBezTo>
                <a:cubicBezTo>
                  <a:pt x="550" y="761"/>
                  <a:pt x="666" y="651"/>
                  <a:pt x="687" y="500"/>
                </a:cubicBezTo>
                <a:cubicBezTo>
                  <a:pt x="688" y="493"/>
                  <a:pt x="686" y="487"/>
                  <a:pt x="682" y="483"/>
                </a:cubicBezTo>
                <a:cubicBezTo>
                  <a:pt x="680" y="480"/>
                  <a:pt x="675" y="476"/>
                  <a:pt x="667" y="476"/>
                </a:cubicBezTo>
                <a:lnTo>
                  <a:pt x="416" y="476"/>
                </a:lnTo>
                <a:cubicBezTo>
                  <a:pt x="377" y="476"/>
                  <a:pt x="345" y="444"/>
                  <a:pt x="345" y="404"/>
                </a:cubicBezTo>
                <a:lnTo>
                  <a:pt x="345" y="163"/>
                </a:lnTo>
                <a:cubicBezTo>
                  <a:pt x="345" y="151"/>
                  <a:pt x="335" y="142"/>
                  <a:pt x="324" y="142"/>
                </a:cubicBezTo>
                <a:close/>
                <a:moveTo>
                  <a:pt x="756" y="384"/>
                </a:moveTo>
                <a:lnTo>
                  <a:pt x="508" y="384"/>
                </a:lnTo>
                <a:cubicBezTo>
                  <a:pt x="469" y="384"/>
                  <a:pt x="436" y="352"/>
                  <a:pt x="436" y="312"/>
                </a:cubicBezTo>
                <a:lnTo>
                  <a:pt x="436" y="72"/>
                </a:lnTo>
                <a:cubicBezTo>
                  <a:pt x="436" y="28"/>
                  <a:pt x="476" y="-7"/>
                  <a:pt x="521" y="1"/>
                </a:cubicBezTo>
                <a:cubicBezTo>
                  <a:pt x="675" y="28"/>
                  <a:pt x="797" y="148"/>
                  <a:pt x="826" y="299"/>
                </a:cubicBezTo>
                <a:cubicBezTo>
                  <a:pt x="830" y="320"/>
                  <a:pt x="825" y="341"/>
                  <a:pt x="811" y="358"/>
                </a:cubicBezTo>
                <a:cubicBezTo>
                  <a:pt x="797" y="375"/>
                  <a:pt x="777" y="384"/>
                  <a:pt x="756" y="384"/>
                </a:cubicBezTo>
                <a:close/>
                <a:moveTo>
                  <a:pt x="508" y="51"/>
                </a:moveTo>
                <a:cubicBezTo>
                  <a:pt x="497" y="51"/>
                  <a:pt x="488" y="61"/>
                  <a:pt x="488" y="72"/>
                </a:cubicBezTo>
                <a:lnTo>
                  <a:pt x="488" y="312"/>
                </a:lnTo>
                <a:cubicBezTo>
                  <a:pt x="488" y="323"/>
                  <a:pt x="497" y="333"/>
                  <a:pt x="508" y="333"/>
                </a:cubicBezTo>
                <a:lnTo>
                  <a:pt x="756" y="333"/>
                </a:lnTo>
                <a:cubicBezTo>
                  <a:pt x="764" y="333"/>
                  <a:pt x="769" y="328"/>
                  <a:pt x="771" y="325"/>
                </a:cubicBezTo>
                <a:cubicBezTo>
                  <a:pt x="773" y="322"/>
                  <a:pt x="777" y="316"/>
                  <a:pt x="776" y="308"/>
                </a:cubicBezTo>
                <a:cubicBezTo>
                  <a:pt x="751" y="178"/>
                  <a:pt x="645" y="75"/>
                  <a:pt x="512" y="52"/>
                </a:cubicBezTo>
                <a:cubicBezTo>
                  <a:pt x="511" y="52"/>
                  <a:pt x="510" y="51"/>
                  <a:pt x="508" y="51"/>
                </a:cubicBezTo>
                <a:close/>
              </a:path>
            </a:pathLst>
          </a:custGeom>
          <a:solidFill>
            <a:schemeClr val="accent1"/>
          </a:solidFill>
          <a:ln w="798" cap="flat">
            <a:noFill/>
            <a:prstDash val="solid"/>
            <a:miter/>
          </a:ln>
        </p:spPr>
        <p:txBody>
          <a:bodyPr wrap="square" rtlCol="0" anchor="ctr">
            <a:noAutofit/>
          </a:bodyPr>
          <a:p>
            <a:endParaRPr lang="zh-CN" altLang="en-US" sz="1525"/>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生产</a:t>
            </a:r>
            <a:r>
              <a:rPr lang="zh-CN" sz="2800" dirty="0">
                <a:latin typeface="Verdana" panose="020B0604030504040204" pitchFamily="34" charset="0"/>
                <a:ea typeface="微软雅黑" panose="020B0503020204020204" pitchFamily="34" charset="-122"/>
              </a:rPr>
              <a:t>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827405" y="144780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备货型生产与订货型生产的主要区别</a:t>
            </a:r>
            <a:endParaRPr lang="zh-CN" altLang="en-US" sz="2400" dirty="0">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2"/>
            </p:custDataLst>
          </p:nvPr>
        </p:nvPicPr>
        <p:blipFill>
          <a:blip r:embed="rId3"/>
          <a:stretch>
            <a:fillRect/>
          </a:stretch>
        </p:blipFill>
        <p:spPr>
          <a:xfrm>
            <a:off x="973455" y="2679700"/>
            <a:ext cx="7418705" cy="261366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9608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数字化生产</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827405" y="1268730"/>
            <a:ext cx="7646670" cy="571500"/>
          </a:xfrm>
          <a:prstGeom prst="rect">
            <a:avLst/>
          </a:prstGeom>
          <a:noFill/>
          <a:ln w="9525">
            <a:noFill/>
          </a:ln>
        </p:spPr>
        <p:txBody>
          <a:bodyPr/>
          <a:p>
            <a:pPr marL="342900" lvl="1" indent="-342900" algn="l">
              <a:lnSpc>
                <a:spcPct val="150000"/>
              </a:lnSpc>
              <a:buClrTx/>
              <a:buSzTx/>
              <a:buFont typeface="Wingdings" panose="05000000000000000000" charset="0"/>
              <a:buChar char="Ø"/>
            </a:pPr>
            <a:r>
              <a:rPr lang="zh-CN" altLang="en-US" sz="2400" dirty="0">
                <a:latin typeface="微软雅黑" panose="020B0503020204020204" pitchFamily="34" charset="-122"/>
                <a:ea typeface="微软雅黑" panose="020B0503020204020204" pitchFamily="34" charset="-122"/>
              </a:rPr>
              <a:t> </a:t>
            </a:r>
            <a:r>
              <a:rPr altLang="zh-CN" sz="2000" dirty="0"/>
              <a:t>数字化生产是在数字化技术和制造技术融合的背景下，在虚拟现实、计算机网络、快速原型模型、数据库和多媒体等支撑技术的支持下，根据用户需求迅速收集资源信息，对产品、工艺和资源信息进行分析、规划和重组，实现产品设计和功能的仿真以及原型制造，进而快速完成整个制造过程。</a:t>
            </a:r>
            <a:endParaRPr altLang="zh-CN" sz="2000" dirty="0"/>
          </a:p>
        </p:txBody>
      </p:sp>
      <p:sp>
        <p:nvSpPr>
          <p:cNvPr id="31" name="Freeform 6"/>
          <p:cNvSpPr/>
          <p:nvPr>
            <p:custDataLst>
              <p:tags r:id="rId2"/>
            </p:custDataLst>
          </p:nvPr>
        </p:nvSpPr>
        <p:spPr bwMode="auto">
          <a:xfrm>
            <a:off x="3570304" y="4566796"/>
            <a:ext cx="182563" cy="368740"/>
          </a:xfrm>
          <a:custGeom>
            <a:avLst/>
            <a:gdLst>
              <a:gd name="T0" fmla="*/ 0 w 101"/>
              <a:gd name="T1" fmla="*/ 0 h 204"/>
              <a:gd name="T2" fmla="*/ 101 w 101"/>
              <a:gd name="T3" fmla="*/ 103 h 204"/>
              <a:gd name="T4" fmla="*/ 0 w 101"/>
              <a:gd name="T5" fmla="*/ 204 h 204"/>
            </a:gdLst>
            <a:ahLst/>
            <a:cxnLst>
              <a:cxn ang="0">
                <a:pos x="T0" y="T1"/>
              </a:cxn>
              <a:cxn ang="0">
                <a:pos x="T2" y="T3"/>
              </a:cxn>
              <a:cxn ang="0">
                <a:pos x="T4" y="T5"/>
              </a:cxn>
            </a:cxnLst>
            <a:rect l="0" t="0" r="r" b="b"/>
            <a:pathLst>
              <a:path w="101" h="204">
                <a:moveTo>
                  <a:pt x="0" y="0"/>
                </a:moveTo>
                <a:lnTo>
                  <a:pt x="101" y="103"/>
                </a:lnTo>
                <a:lnTo>
                  <a:pt x="0" y="204"/>
                </a:lnTo>
              </a:path>
            </a:pathLst>
          </a:custGeom>
          <a:noFill/>
          <a:ln w="60325" cap="rnd">
            <a:solidFill>
              <a:schemeClr val="accent1"/>
            </a:solidFill>
            <a:prstDash val="solid"/>
            <a:round/>
          </a:ln>
          <a:extLst>
            <a:ext uri="{909E8E84-426E-40DD-AFC4-6F175D3DCCD1}">
              <a14:hiddenFill xmlns:a14="http://schemas.microsoft.com/office/drawing/2010/main">
                <a:solidFill>
                  <a:srgbClr val="FFFFFF"/>
                </a:solidFill>
              </a14:hiddenFill>
            </a:ext>
          </a:extLst>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 name="Freeform 11"/>
          <p:cNvSpPr/>
          <p:nvPr>
            <p:custDataLst>
              <p:tags r:id="rId3"/>
            </p:custDataLst>
          </p:nvPr>
        </p:nvSpPr>
        <p:spPr bwMode="auto">
          <a:xfrm>
            <a:off x="2335085" y="4132495"/>
            <a:ext cx="1239731" cy="1240859"/>
          </a:xfrm>
          <a:custGeom>
            <a:avLst/>
            <a:gdLst>
              <a:gd name="T0" fmla="*/ 222 w 416"/>
              <a:gd name="T1" fmla="*/ 7 h 416"/>
              <a:gd name="T2" fmla="*/ 409 w 416"/>
              <a:gd name="T3" fmla="*/ 194 h 416"/>
              <a:gd name="T4" fmla="*/ 409 w 416"/>
              <a:gd name="T5" fmla="*/ 221 h 416"/>
              <a:gd name="T6" fmla="*/ 222 w 416"/>
              <a:gd name="T7" fmla="*/ 409 h 416"/>
              <a:gd name="T8" fmla="*/ 194 w 416"/>
              <a:gd name="T9" fmla="*/ 409 h 416"/>
              <a:gd name="T10" fmla="*/ 7 w 416"/>
              <a:gd name="T11" fmla="*/ 221 h 416"/>
              <a:gd name="T12" fmla="*/ 7 w 416"/>
              <a:gd name="T13" fmla="*/ 194 h 416"/>
              <a:gd name="T14" fmla="*/ 194 w 416"/>
              <a:gd name="T15" fmla="*/ 7 h 416"/>
              <a:gd name="T16" fmla="*/ 222 w 416"/>
              <a:gd name="T17" fmla="*/ 7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 h="416">
                <a:moveTo>
                  <a:pt x="222" y="7"/>
                </a:moveTo>
                <a:cubicBezTo>
                  <a:pt x="409" y="194"/>
                  <a:pt x="409" y="194"/>
                  <a:pt x="409" y="194"/>
                </a:cubicBezTo>
                <a:cubicBezTo>
                  <a:pt x="416" y="202"/>
                  <a:pt x="416" y="214"/>
                  <a:pt x="409" y="221"/>
                </a:cubicBezTo>
                <a:cubicBezTo>
                  <a:pt x="222" y="409"/>
                  <a:pt x="222" y="409"/>
                  <a:pt x="222" y="409"/>
                </a:cubicBezTo>
                <a:cubicBezTo>
                  <a:pt x="214" y="416"/>
                  <a:pt x="202" y="416"/>
                  <a:pt x="194" y="409"/>
                </a:cubicBezTo>
                <a:cubicBezTo>
                  <a:pt x="7" y="221"/>
                  <a:pt x="7" y="221"/>
                  <a:pt x="7" y="221"/>
                </a:cubicBezTo>
                <a:cubicBezTo>
                  <a:pt x="0" y="214"/>
                  <a:pt x="0" y="202"/>
                  <a:pt x="7" y="194"/>
                </a:cubicBezTo>
                <a:cubicBezTo>
                  <a:pt x="194" y="7"/>
                  <a:pt x="194" y="7"/>
                  <a:pt x="194" y="7"/>
                </a:cubicBezTo>
                <a:cubicBezTo>
                  <a:pt x="202" y="0"/>
                  <a:pt x="214" y="0"/>
                  <a:pt x="222" y="7"/>
                </a:cubicBezTo>
                <a:close/>
              </a:path>
            </a:pathLst>
          </a:custGeom>
          <a:gradFill flip="none" rotWithShape="1">
            <a:gsLst>
              <a:gs pos="93000">
                <a:schemeClr val="accent1"/>
              </a:gs>
              <a:gs pos="0">
                <a:schemeClr val="accent1">
                  <a:lumMod val="60000"/>
                  <a:lumOff val="40000"/>
                </a:schemeClr>
              </a:gs>
            </a:gsLst>
            <a:lin ang="2700000" scaled="1"/>
            <a:tileRect/>
          </a:gradFill>
          <a:ln>
            <a:noFill/>
          </a:ln>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 name="Freeform 12"/>
          <p:cNvSpPr/>
          <p:nvPr>
            <p:custDataLst>
              <p:tags r:id="rId4"/>
            </p:custDataLst>
          </p:nvPr>
        </p:nvSpPr>
        <p:spPr bwMode="auto">
          <a:xfrm>
            <a:off x="2508242" y="4305088"/>
            <a:ext cx="893982" cy="895110"/>
          </a:xfrm>
          <a:custGeom>
            <a:avLst/>
            <a:gdLst>
              <a:gd name="T0" fmla="*/ 163 w 300"/>
              <a:gd name="T1" fmla="*/ 7 h 300"/>
              <a:gd name="T2" fmla="*/ 293 w 300"/>
              <a:gd name="T3" fmla="*/ 137 h 300"/>
              <a:gd name="T4" fmla="*/ 293 w 300"/>
              <a:gd name="T5" fmla="*/ 163 h 300"/>
              <a:gd name="T6" fmla="*/ 163 w 300"/>
              <a:gd name="T7" fmla="*/ 293 h 300"/>
              <a:gd name="T8" fmla="*/ 137 w 300"/>
              <a:gd name="T9" fmla="*/ 293 h 300"/>
              <a:gd name="T10" fmla="*/ 7 w 300"/>
              <a:gd name="T11" fmla="*/ 163 h 300"/>
              <a:gd name="T12" fmla="*/ 7 w 300"/>
              <a:gd name="T13" fmla="*/ 137 h 300"/>
              <a:gd name="T14" fmla="*/ 137 w 300"/>
              <a:gd name="T15" fmla="*/ 7 h 300"/>
              <a:gd name="T16" fmla="*/ 163 w 300"/>
              <a:gd name="T17" fmla="*/ 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300">
                <a:moveTo>
                  <a:pt x="163" y="7"/>
                </a:moveTo>
                <a:cubicBezTo>
                  <a:pt x="293" y="137"/>
                  <a:pt x="293" y="137"/>
                  <a:pt x="293" y="137"/>
                </a:cubicBezTo>
                <a:cubicBezTo>
                  <a:pt x="300" y="144"/>
                  <a:pt x="300" y="156"/>
                  <a:pt x="293" y="163"/>
                </a:cubicBezTo>
                <a:cubicBezTo>
                  <a:pt x="163" y="293"/>
                  <a:pt x="163" y="293"/>
                  <a:pt x="163" y="293"/>
                </a:cubicBezTo>
                <a:cubicBezTo>
                  <a:pt x="156" y="300"/>
                  <a:pt x="144" y="300"/>
                  <a:pt x="137" y="293"/>
                </a:cubicBezTo>
                <a:cubicBezTo>
                  <a:pt x="7" y="163"/>
                  <a:pt x="7" y="163"/>
                  <a:pt x="7" y="163"/>
                </a:cubicBezTo>
                <a:cubicBezTo>
                  <a:pt x="0" y="156"/>
                  <a:pt x="0" y="144"/>
                  <a:pt x="7" y="137"/>
                </a:cubicBezTo>
                <a:cubicBezTo>
                  <a:pt x="137" y="7"/>
                  <a:pt x="137" y="7"/>
                  <a:pt x="137" y="7"/>
                </a:cubicBezTo>
                <a:cubicBezTo>
                  <a:pt x="144" y="0"/>
                  <a:pt x="156" y="0"/>
                  <a:pt x="163" y="7"/>
                </a:cubicBezTo>
                <a:close/>
              </a:path>
            </a:pathLst>
          </a:custGeom>
          <a:solidFill>
            <a:schemeClr val="bg2"/>
          </a:solidFill>
          <a:ln>
            <a:noFill/>
          </a:ln>
          <a:effectLst>
            <a:outerShdw blurRad="127000" dist="76200" dir="2700000" algn="tl" rotWithShape="0">
              <a:schemeClr val="accent1">
                <a:lumMod val="50000"/>
                <a:alpha val="45000"/>
              </a:schemeClr>
            </a:outerShdw>
          </a:effectLst>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 name="Freeform 6"/>
          <p:cNvSpPr/>
          <p:nvPr>
            <p:custDataLst>
              <p:tags r:id="rId5"/>
            </p:custDataLst>
          </p:nvPr>
        </p:nvSpPr>
        <p:spPr bwMode="auto">
          <a:xfrm>
            <a:off x="5120249" y="4566796"/>
            <a:ext cx="182563" cy="368740"/>
          </a:xfrm>
          <a:custGeom>
            <a:avLst/>
            <a:gdLst>
              <a:gd name="T0" fmla="*/ 0 w 101"/>
              <a:gd name="T1" fmla="*/ 0 h 204"/>
              <a:gd name="T2" fmla="*/ 101 w 101"/>
              <a:gd name="T3" fmla="*/ 103 h 204"/>
              <a:gd name="T4" fmla="*/ 0 w 101"/>
              <a:gd name="T5" fmla="*/ 204 h 204"/>
            </a:gdLst>
            <a:ahLst/>
            <a:cxnLst>
              <a:cxn ang="0">
                <a:pos x="T0" y="T1"/>
              </a:cxn>
              <a:cxn ang="0">
                <a:pos x="T2" y="T3"/>
              </a:cxn>
              <a:cxn ang="0">
                <a:pos x="T4" y="T5"/>
              </a:cxn>
            </a:cxnLst>
            <a:rect l="0" t="0" r="r" b="b"/>
            <a:pathLst>
              <a:path w="101" h="204">
                <a:moveTo>
                  <a:pt x="0" y="0"/>
                </a:moveTo>
                <a:lnTo>
                  <a:pt x="101" y="103"/>
                </a:lnTo>
                <a:lnTo>
                  <a:pt x="0" y="204"/>
                </a:lnTo>
              </a:path>
            </a:pathLst>
          </a:custGeom>
          <a:noFill/>
          <a:ln w="60325" cap="rnd">
            <a:solidFill>
              <a:schemeClr val="accent4"/>
            </a:solidFill>
            <a:prstDash val="solid"/>
            <a:round/>
          </a:ln>
          <a:extLst>
            <a:ext uri="{909E8E84-426E-40DD-AFC4-6F175D3DCCD1}">
              <a14:hiddenFill xmlns:a14="http://schemas.microsoft.com/office/drawing/2010/main">
                <a:solidFill>
                  <a:srgbClr val="FFFFFF"/>
                </a:solidFill>
              </a14:hiddenFill>
            </a:ext>
          </a:extLst>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 name="Freeform 11"/>
          <p:cNvSpPr/>
          <p:nvPr>
            <p:custDataLst>
              <p:tags r:id="rId6"/>
            </p:custDataLst>
          </p:nvPr>
        </p:nvSpPr>
        <p:spPr bwMode="auto">
          <a:xfrm>
            <a:off x="3885595" y="4132495"/>
            <a:ext cx="1239731" cy="1240859"/>
          </a:xfrm>
          <a:custGeom>
            <a:avLst/>
            <a:gdLst>
              <a:gd name="T0" fmla="*/ 222 w 416"/>
              <a:gd name="T1" fmla="*/ 7 h 416"/>
              <a:gd name="T2" fmla="*/ 409 w 416"/>
              <a:gd name="T3" fmla="*/ 194 h 416"/>
              <a:gd name="T4" fmla="*/ 409 w 416"/>
              <a:gd name="T5" fmla="*/ 221 h 416"/>
              <a:gd name="T6" fmla="*/ 222 w 416"/>
              <a:gd name="T7" fmla="*/ 409 h 416"/>
              <a:gd name="T8" fmla="*/ 194 w 416"/>
              <a:gd name="T9" fmla="*/ 409 h 416"/>
              <a:gd name="T10" fmla="*/ 7 w 416"/>
              <a:gd name="T11" fmla="*/ 221 h 416"/>
              <a:gd name="T12" fmla="*/ 7 w 416"/>
              <a:gd name="T13" fmla="*/ 194 h 416"/>
              <a:gd name="T14" fmla="*/ 194 w 416"/>
              <a:gd name="T15" fmla="*/ 7 h 416"/>
              <a:gd name="T16" fmla="*/ 222 w 416"/>
              <a:gd name="T17" fmla="*/ 7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 h="416">
                <a:moveTo>
                  <a:pt x="222" y="7"/>
                </a:moveTo>
                <a:cubicBezTo>
                  <a:pt x="409" y="194"/>
                  <a:pt x="409" y="194"/>
                  <a:pt x="409" y="194"/>
                </a:cubicBezTo>
                <a:cubicBezTo>
                  <a:pt x="416" y="202"/>
                  <a:pt x="416" y="214"/>
                  <a:pt x="409" y="221"/>
                </a:cubicBezTo>
                <a:cubicBezTo>
                  <a:pt x="222" y="409"/>
                  <a:pt x="222" y="409"/>
                  <a:pt x="222" y="409"/>
                </a:cubicBezTo>
                <a:cubicBezTo>
                  <a:pt x="214" y="416"/>
                  <a:pt x="202" y="416"/>
                  <a:pt x="194" y="409"/>
                </a:cubicBezTo>
                <a:cubicBezTo>
                  <a:pt x="7" y="221"/>
                  <a:pt x="7" y="221"/>
                  <a:pt x="7" y="221"/>
                </a:cubicBezTo>
                <a:cubicBezTo>
                  <a:pt x="0" y="214"/>
                  <a:pt x="0" y="202"/>
                  <a:pt x="7" y="194"/>
                </a:cubicBezTo>
                <a:cubicBezTo>
                  <a:pt x="194" y="7"/>
                  <a:pt x="194" y="7"/>
                  <a:pt x="194" y="7"/>
                </a:cubicBezTo>
                <a:cubicBezTo>
                  <a:pt x="202" y="0"/>
                  <a:pt x="214" y="0"/>
                  <a:pt x="222" y="7"/>
                </a:cubicBezTo>
                <a:close/>
              </a:path>
            </a:pathLst>
          </a:custGeom>
          <a:gradFill flip="none" rotWithShape="1">
            <a:gsLst>
              <a:gs pos="93000">
                <a:schemeClr val="accent4"/>
              </a:gs>
              <a:gs pos="0">
                <a:schemeClr val="accent4">
                  <a:lumMod val="60000"/>
                  <a:lumOff val="40000"/>
                </a:schemeClr>
              </a:gs>
            </a:gsLst>
            <a:lin ang="2700000" scaled="1"/>
            <a:tileRect/>
          </a:gradFill>
          <a:ln>
            <a:noFill/>
          </a:ln>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7" name="Freeform 12"/>
          <p:cNvSpPr/>
          <p:nvPr>
            <p:custDataLst>
              <p:tags r:id="rId7"/>
            </p:custDataLst>
          </p:nvPr>
        </p:nvSpPr>
        <p:spPr bwMode="auto">
          <a:xfrm>
            <a:off x="4058187" y="4305088"/>
            <a:ext cx="893982" cy="895110"/>
          </a:xfrm>
          <a:custGeom>
            <a:avLst/>
            <a:gdLst>
              <a:gd name="T0" fmla="*/ 163 w 300"/>
              <a:gd name="T1" fmla="*/ 7 h 300"/>
              <a:gd name="T2" fmla="*/ 293 w 300"/>
              <a:gd name="T3" fmla="*/ 137 h 300"/>
              <a:gd name="T4" fmla="*/ 293 w 300"/>
              <a:gd name="T5" fmla="*/ 163 h 300"/>
              <a:gd name="T6" fmla="*/ 163 w 300"/>
              <a:gd name="T7" fmla="*/ 293 h 300"/>
              <a:gd name="T8" fmla="*/ 137 w 300"/>
              <a:gd name="T9" fmla="*/ 293 h 300"/>
              <a:gd name="T10" fmla="*/ 7 w 300"/>
              <a:gd name="T11" fmla="*/ 163 h 300"/>
              <a:gd name="T12" fmla="*/ 7 w 300"/>
              <a:gd name="T13" fmla="*/ 137 h 300"/>
              <a:gd name="T14" fmla="*/ 137 w 300"/>
              <a:gd name="T15" fmla="*/ 7 h 300"/>
              <a:gd name="T16" fmla="*/ 163 w 300"/>
              <a:gd name="T17" fmla="*/ 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300">
                <a:moveTo>
                  <a:pt x="163" y="7"/>
                </a:moveTo>
                <a:cubicBezTo>
                  <a:pt x="293" y="137"/>
                  <a:pt x="293" y="137"/>
                  <a:pt x="293" y="137"/>
                </a:cubicBezTo>
                <a:cubicBezTo>
                  <a:pt x="300" y="144"/>
                  <a:pt x="300" y="156"/>
                  <a:pt x="293" y="163"/>
                </a:cubicBezTo>
                <a:cubicBezTo>
                  <a:pt x="163" y="293"/>
                  <a:pt x="163" y="293"/>
                  <a:pt x="163" y="293"/>
                </a:cubicBezTo>
                <a:cubicBezTo>
                  <a:pt x="156" y="300"/>
                  <a:pt x="144" y="300"/>
                  <a:pt x="137" y="293"/>
                </a:cubicBezTo>
                <a:cubicBezTo>
                  <a:pt x="7" y="163"/>
                  <a:pt x="7" y="163"/>
                  <a:pt x="7" y="163"/>
                </a:cubicBezTo>
                <a:cubicBezTo>
                  <a:pt x="0" y="156"/>
                  <a:pt x="0" y="144"/>
                  <a:pt x="7" y="137"/>
                </a:cubicBezTo>
                <a:cubicBezTo>
                  <a:pt x="137" y="7"/>
                  <a:pt x="137" y="7"/>
                  <a:pt x="137" y="7"/>
                </a:cubicBezTo>
                <a:cubicBezTo>
                  <a:pt x="144" y="0"/>
                  <a:pt x="156" y="0"/>
                  <a:pt x="163" y="7"/>
                </a:cubicBezTo>
                <a:close/>
              </a:path>
            </a:pathLst>
          </a:custGeom>
          <a:solidFill>
            <a:schemeClr val="bg2"/>
          </a:solidFill>
          <a:ln>
            <a:noFill/>
          </a:ln>
          <a:effectLst>
            <a:outerShdw blurRad="127000" dist="76200" dir="2700000" algn="tl" rotWithShape="0">
              <a:schemeClr val="accent4">
                <a:lumMod val="50000"/>
                <a:alpha val="45000"/>
              </a:schemeClr>
            </a:outerShdw>
          </a:effectLst>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9" name="Freeform 11"/>
          <p:cNvSpPr/>
          <p:nvPr>
            <p:custDataLst>
              <p:tags r:id="rId8"/>
            </p:custDataLst>
          </p:nvPr>
        </p:nvSpPr>
        <p:spPr bwMode="auto">
          <a:xfrm>
            <a:off x="5493635" y="4132495"/>
            <a:ext cx="1239731" cy="1240859"/>
          </a:xfrm>
          <a:custGeom>
            <a:avLst/>
            <a:gdLst>
              <a:gd name="T0" fmla="*/ 222 w 416"/>
              <a:gd name="T1" fmla="*/ 7 h 416"/>
              <a:gd name="T2" fmla="*/ 409 w 416"/>
              <a:gd name="T3" fmla="*/ 194 h 416"/>
              <a:gd name="T4" fmla="*/ 409 w 416"/>
              <a:gd name="T5" fmla="*/ 221 h 416"/>
              <a:gd name="T6" fmla="*/ 222 w 416"/>
              <a:gd name="T7" fmla="*/ 409 h 416"/>
              <a:gd name="T8" fmla="*/ 194 w 416"/>
              <a:gd name="T9" fmla="*/ 409 h 416"/>
              <a:gd name="T10" fmla="*/ 7 w 416"/>
              <a:gd name="T11" fmla="*/ 221 h 416"/>
              <a:gd name="T12" fmla="*/ 7 w 416"/>
              <a:gd name="T13" fmla="*/ 194 h 416"/>
              <a:gd name="T14" fmla="*/ 194 w 416"/>
              <a:gd name="T15" fmla="*/ 7 h 416"/>
              <a:gd name="T16" fmla="*/ 222 w 416"/>
              <a:gd name="T17" fmla="*/ 7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 h="416">
                <a:moveTo>
                  <a:pt x="222" y="7"/>
                </a:moveTo>
                <a:cubicBezTo>
                  <a:pt x="409" y="194"/>
                  <a:pt x="409" y="194"/>
                  <a:pt x="409" y="194"/>
                </a:cubicBezTo>
                <a:cubicBezTo>
                  <a:pt x="416" y="202"/>
                  <a:pt x="416" y="214"/>
                  <a:pt x="409" y="221"/>
                </a:cubicBezTo>
                <a:cubicBezTo>
                  <a:pt x="222" y="409"/>
                  <a:pt x="222" y="409"/>
                  <a:pt x="222" y="409"/>
                </a:cubicBezTo>
                <a:cubicBezTo>
                  <a:pt x="214" y="416"/>
                  <a:pt x="202" y="416"/>
                  <a:pt x="194" y="409"/>
                </a:cubicBezTo>
                <a:cubicBezTo>
                  <a:pt x="7" y="221"/>
                  <a:pt x="7" y="221"/>
                  <a:pt x="7" y="221"/>
                </a:cubicBezTo>
                <a:cubicBezTo>
                  <a:pt x="0" y="214"/>
                  <a:pt x="0" y="202"/>
                  <a:pt x="7" y="194"/>
                </a:cubicBezTo>
                <a:cubicBezTo>
                  <a:pt x="194" y="7"/>
                  <a:pt x="194" y="7"/>
                  <a:pt x="194" y="7"/>
                </a:cubicBezTo>
                <a:cubicBezTo>
                  <a:pt x="202" y="0"/>
                  <a:pt x="214" y="0"/>
                  <a:pt x="222" y="7"/>
                </a:cubicBezTo>
                <a:close/>
              </a:path>
            </a:pathLst>
          </a:custGeom>
          <a:gradFill flip="none" rotWithShape="1">
            <a:gsLst>
              <a:gs pos="93000">
                <a:schemeClr val="accent1"/>
              </a:gs>
              <a:gs pos="0">
                <a:schemeClr val="accent1">
                  <a:lumMod val="60000"/>
                  <a:lumOff val="40000"/>
                </a:schemeClr>
              </a:gs>
            </a:gsLst>
            <a:lin ang="2700000" scaled="1"/>
            <a:tileRect/>
          </a:gradFill>
          <a:ln>
            <a:noFill/>
          </a:ln>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0" name="Freeform 12"/>
          <p:cNvSpPr/>
          <p:nvPr>
            <p:custDataLst>
              <p:tags r:id="rId9"/>
            </p:custDataLst>
          </p:nvPr>
        </p:nvSpPr>
        <p:spPr bwMode="auto">
          <a:xfrm>
            <a:off x="5666227" y="4305088"/>
            <a:ext cx="893982" cy="895110"/>
          </a:xfrm>
          <a:custGeom>
            <a:avLst/>
            <a:gdLst>
              <a:gd name="T0" fmla="*/ 163 w 300"/>
              <a:gd name="T1" fmla="*/ 7 h 300"/>
              <a:gd name="T2" fmla="*/ 293 w 300"/>
              <a:gd name="T3" fmla="*/ 137 h 300"/>
              <a:gd name="T4" fmla="*/ 293 w 300"/>
              <a:gd name="T5" fmla="*/ 163 h 300"/>
              <a:gd name="T6" fmla="*/ 163 w 300"/>
              <a:gd name="T7" fmla="*/ 293 h 300"/>
              <a:gd name="T8" fmla="*/ 137 w 300"/>
              <a:gd name="T9" fmla="*/ 293 h 300"/>
              <a:gd name="T10" fmla="*/ 7 w 300"/>
              <a:gd name="T11" fmla="*/ 163 h 300"/>
              <a:gd name="T12" fmla="*/ 7 w 300"/>
              <a:gd name="T13" fmla="*/ 137 h 300"/>
              <a:gd name="T14" fmla="*/ 137 w 300"/>
              <a:gd name="T15" fmla="*/ 7 h 300"/>
              <a:gd name="T16" fmla="*/ 163 w 300"/>
              <a:gd name="T17" fmla="*/ 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300">
                <a:moveTo>
                  <a:pt x="163" y="7"/>
                </a:moveTo>
                <a:cubicBezTo>
                  <a:pt x="293" y="137"/>
                  <a:pt x="293" y="137"/>
                  <a:pt x="293" y="137"/>
                </a:cubicBezTo>
                <a:cubicBezTo>
                  <a:pt x="300" y="144"/>
                  <a:pt x="300" y="156"/>
                  <a:pt x="293" y="163"/>
                </a:cubicBezTo>
                <a:cubicBezTo>
                  <a:pt x="163" y="293"/>
                  <a:pt x="163" y="293"/>
                  <a:pt x="163" y="293"/>
                </a:cubicBezTo>
                <a:cubicBezTo>
                  <a:pt x="156" y="300"/>
                  <a:pt x="144" y="300"/>
                  <a:pt x="137" y="293"/>
                </a:cubicBezTo>
                <a:cubicBezTo>
                  <a:pt x="7" y="163"/>
                  <a:pt x="7" y="163"/>
                  <a:pt x="7" y="163"/>
                </a:cubicBezTo>
                <a:cubicBezTo>
                  <a:pt x="0" y="156"/>
                  <a:pt x="0" y="144"/>
                  <a:pt x="7" y="137"/>
                </a:cubicBezTo>
                <a:cubicBezTo>
                  <a:pt x="137" y="7"/>
                  <a:pt x="137" y="7"/>
                  <a:pt x="137" y="7"/>
                </a:cubicBezTo>
                <a:cubicBezTo>
                  <a:pt x="144" y="0"/>
                  <a:pt x="156" y="0"/>
                  <a:pt x="163" y="7"/>
                </a:cubicBezTo>
                <a:close/>
              </a:path>
            </a:pathLst>
          </a:custGeom>
          <a:solidFill>
            <a:schemeClr val="bg2"/>
          </a:solidFill>
          <a:ln>
            <a:noFill/>
          </a:ln>
          <a:effectLst>
            <a:outerShdw blurRad="127000" dist="76200" dir="2700000" algn="tl" rotWithShape="0">
              <a:schemeClr val="accent1">
                <a:lumMod val="50000"/>
                <a:alpha val="45000"/>
              </a:schemeClr>
            </a:outerShdw>
          </a:effectLst>
        </p:spPr>
        <p:txBody>
          <a:bodyPr vert="horz" wrap="square" lIns="81219" tIns="40609" rIns="81219" bIns="40609"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ru-RU"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9" name="图形 11"/>
          <p:cNvSpPr/>
          <p:nvPr>
            <p:custDataLst>
              <p:tags r:id="rId10"/>
            </p:custDataLst>
          </p:nvPr>
        </p:nvSpPr>
        <p:spPr>
          <a:xfrm>
            <a:off x="5970801" y="4623763"/>
            <a:ext cx="285003" cy="258095"/>
          </a:xfrm>
          <a:custGeom>
            <a:avLst/>
            <a:gdLst>
              <a:gd name="connsiteX0" fmla="*/ 828671 w 2103595"/>
              <a:gd name="connsiteY0" fmla="*/ 219743 h 1905000"/>
              <a:gd name="connsiteX1" fmla="*/ 898912 w 2103595"/>
              <a:gd name="connsiteY1" fmla="*/ 130064 h 1905000"/>
              <a:gd name="connsiteX2" fmla="*/ 1216388 w 2103595"/>
              <a:gd name="connsiteY2" fmla="*/ 130064 h 1905000"/>
              <a:gd name="connsiteX3" fmla="*/ 1291924 w 2103595"/>
              <a:gd name="connsiteY3" fmla="*/ 219743 h 1905000"/>
              <a:gd name="connsiteX4" fmla="*/ 1291924 w 2103595"/>
              <a:gd name="connsiteY4" fmla="*/ 249822 h 1905000"/>
              <a:gd name="connsiteX5" fmla="*/ 828671 w 2103595"/>
              <a:gd name="connsiteY5" fmla="*/ 249822 h 1905000"/>
              <a:gd name="connsiteX6" fmla="*/ 828671 w 2103595"/>
              <a:gd name="connsiteY6" fmla="*/ 219743 h 1905000"/>
              <a:gd name="connsiteX7" fmla="*/ 1814547 w 2103595"/>
              <a:gd name="connsiteY7" fmla="*/ 257064 h 1905000"/>
              <a:gd name="connsiteX8" fmla="*/ 1422650 w 2103595"/>
              <a:gd name="connsiteY8" fmla="*/ 257064 h 1905000"/>
              <a:gd name="connsiteX9" fmla="*/ 1422650 w 2103595"/>
              <a:gd name="connsiteY9" fmla="*/ 219743 h 1905000"/>
              <a:gd name="connsiteX10" fmla="*/ 1202730 w 2103595"/>
              <a:gd name="connsiteY10" fmla="*/ 0 h 1905000"/>
              <a:gd name="connsiteX11" fmla="*/ 900863 w 2103595"/>
              <a:gd name="connsiteY11" fmla="*/ 0 h 1905000"/>
              <a:gd name="connsiteX12" fmla="*/ 680943 w 2103595"/>
              <a:gd name="connsiteY12" fmla="*/ 219743 h 1905000"/>
              <a:gd name="connsiteX13" fmla="*/ 680943 w 2103595"/>
              <a:gd name="connsiteY13" fmla="*/ 257064 h 1905000"/>
              <a:gd name="connsiteX14" fmla="*/ 291275 w 2103595"/>
              <a:gd name="connsiteY14" fmla="*/ 257064 h 1905000"/>
              <a:gd name="connsiteX15" fmla="*/ 0 w 2103595"/>
              <a:gd name="connsiteY15" fmla="*/ 548105 h 1905000"/>
              <a:gd name="connsiteX16" fmla="*/ 0 w 2103595"/>
              <a:gd name="connsiteY16" fmla="*/ 1148292 h 1905000"/>
              <a:gd name="connsiteX17" fmla="*/ 16724 w 2103595"/>
              <a:gd name="connsiteY17" fmla="*/ 1164445 h 1905000"/>
              <a:gd name="connsiteX18" fmla="*/ 867136 w 2103595"/>
              <a:gd name="connsiteY18" fmla="*/ 1206779 h 1905000"/>
              <a:gd name="connsiteX19" fmla="*/ 895846 w 2103595"/>
              <a:gd name="connsiteY19" fmla="*/ 1196195 h 1905000"/>
              <a:gd name="connsiteX20" fmla="*/ 907831 w 2103595"/>
              <a:gd name="connsiteY20" fmla="*/ 1168066 h 1905000"/>
              <a:gd name="connsiteX21" fmla="*/ 907831 w 2103595"/>
              <a:gd name="connsiteY21" fmla="*/ 1098439 h 1905000"/>
              <a:gd name="connsiteX22" fmla="*/ 1047476 w 2103595"/>
              <a:gd name="connsiteY22" fmla="*/ 956956 h 1905000"/>
              <a:gd name="connsiteX23" fmla="*/ 1195204 w 2103595"/>
              <a:gd name="connsiteY23" fmla="*/ 1103173 h 1905000"/>
              <a:gd name="connsiteX24" fmla="*/ 1195204 w 2103595"/>
              <a:gd name="connsiteY24" fmla="*/ 1168066 h 1905000"/>
              <a:gd name="connsiteX25" fmla="*/ 1207190 w 2103595"/>
              <a:gd name="connsiteY25" fmla="*/ 1196195 h 1905000"/>
              <a:gd name="connsiteX26" fmla="*/ 1235899 w 2103595"/>
              <a:gd name="connsiteY26" fmla="*/ 1206779 h 1905000"/>
              <a:gd name="connsiteX27" fmla="*/ 2098854 w 2103595"/>
              <a:gd name="connsiteY27" fmla="*/ 1164445 h 1905000"/>
              <a:gd name="connsiteX28" fmla="*/ 2103593 w 2103595"/>
              <a:gd name="connsiteY28" fmla="*/ 1148292 h 1905000"/>
              <a:gd name="connsiteX29" fmla="*/ 2103593 w 2103595"/>
              <a:gd name="connsiteY29" fmla="*/ 545877 h 1905000"/>
              <a:gd name="connsiteX30" fmla="*/ 1814547 w 2103595"/>
              <a:gd name="connsiteY30" fmla="*/ 257064 h 1905000"/>
              <a:gd name="connsiteX31" fmla="*/ 2098854 w 2103595"/>
              <a:gd name="connsiteY31" fmla="*/ 1270279 h 1905000"/>
              <a:gd name="connsiteX32" fmla="*/ 1233669 w 2103595"/>
              <a:gd name="connsiteY32" fmla="*/ 1314005 h 1905000"/>
              <a:gd name="connsiteX33" fmla="*/ 1197991 w 2103595"/>
              <a:gd name="connsiteY33" fmla="*/ 1346590 h 1905000"/>
              <a:gd name="connsiteX34" fmla="*/ 1053329 w 2103595"/>
              <a:gd name="connsiteY34" fmla="*/ 1466070 h 1905000"/>
              <a:gd name="connsiteX35" fmla="*/ 911176 w 2103595"/>
              <a:gd name="connsiteY35" fmla="*/ 1344919 h 1905000"/>
              <a:gd name="connsiteX36" fmla="*/ 874662 w 2103595"/>
              <a:gd name="connsiteY36" fmla="*/ 1312333 h 1905000"/>
              <a:gd name="connsiteX37" fmla="*/ 16724 w 2103595"/>
              <a:gd name="connsiteY37" fmla="*/ 1270279 h 1905000"/>
              <a:gd name="connsiteX38" fmla="*/ 0 w 2103595"/>
              <a:gd name="connsiteY38" fmla="*/ 1274456 h 1905000"/>
              <a:gd name="connsiteX39" fmla="*/ 0 w 2103595"/>
              <a:gd name="connsiteY39" fmla="*/ 1620364 h 1905000"/>
              <a:gd name="connsiteX40" fmla="*/ 284864 w 2103595"/>
              <a:gd name="connsiteY40" fmla="*/ 1905000 h 1905000"/>
              <a:gd name="connsiteX41" fmla="*/ 1830156 w 2103595"/>
              <a:gd name="connsiteY41" fmla="*/ 1905000 h 1905000"/>
              <a:gd name="connsiteX42" fmla="*/ 2103593 w 2103595"/>
              <a:gd name="connsiteY42" fmla="*/ 1631783 h 1905000"/>
              <a:gd name="connsiteX43" fmla="*/ 2103593 w 2103595"/>
              <a:gd name="connsiteY43" fmla="*/ 1274456 h 1905000"/>
              <a:gd name="connsiteX44" fmla="*/ 2098854 w 2103595"/>
              <a:gd name="connsiteY44" fmla="*/ 1270279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103595" h="1905000">
                <a:moveTo>
                  <a:pt x="828671" y="219743"/>
                </a:moveTo>
                <a:cubicBezTo>
                  <a:pt x="828671" y="176018"/>
                  <a:pt x="855151" y="130064"/>
                  <a:pt x="898912" y="130064"/>
                </a:cubicBezTo>
                <a:lnTo>
                  <a:pt x="1216388" y="130064"/>
                </a:lnTo>
                <a:cubicBezTo>
                  <a:pt x="1260149" y="130064"/>
                  <a:pt x="1291924" y="176018"/>
                  <a:pt x="1291924" y="219743"/>
                </a:cubicBezTo>
                <a:lnTo>
                  <a:pt x="1291924" y="249822"/>
                </a:lnTo>
                <a:lnTo>
                  <a:pt x="828671" y="249822"/>
                </a:lnTo>
                <a:lnTo>
                  <a:pt x="828671" y="219743"/>
                </a:lnTo>
                <a:close/>
                <a:moveTo>
                  <a:pt x="1814547" y="257064"/>
                </a:moveTo>
                <a:lnTo>
                  <a:pt x="1422650" y="257064"/>
                </a:lnTo>
                <a:lnTo>
                  <a:pt x="1422650" y="219743"/>
                </a:lnTo>
                <a:cubicBezTo>
                  <a:pt x="1422650" y="98871"/>
                  <a:pt x="1323700" y="0"/>
                  <a:pt x="1202730" y="0"/>
                </a:cubicBezTo>
                <a:lnTo>
                  <a:pt x="900863" y="0"/>
                </a:lnTo>
                <a:cubicBezTo>
                  <a:pt x="779893" y="0"/>
                  <a:pt x="680943" y="98871"/>
                  <a:pt x="680943" y="219743"/>
                </a:cubicBezTo>
                <a:lnTo>
                  <a:pt x="680943" y="257064"/>
                </a:lnTo>
                <a:lnTo>
                  <a:pt x="291275" y="257064"/>
                </a:lnTo>
                <a:cubicBezTo>
                  <a:pt x="131004" y="257064"/>
                  <a:pt x="0" y="387963"/>
                  <a:pt x="0" y="548105"/>
                </a:cubicBezTo>
                <a:lnTo>
                  <a:pt x="0" y="1148292"/>
                </a:lnTo>
                <a:cubicBezTo>
                  <a:pt x="0" y="1153305"/>
                  <a:pt x="11707" y="1164445"/>
                  <a:pt x="16724" y="1164445"/>
                </a:cubicBezTo>
                <a:lnTo>
                  <a:pt x="867136" y="1206779"/>
                </a:lnTo>
                <a:cubicBezTo>
                  <a:pt x="877728" y="1207336"/>
                  <a:pt x="888320" y="1203436"/>
                  <a:pt x="895846" y="1196195"/>
                </a:cubicBezTo>
                <a:cubicBezTo>
                  <a:pt x="903650" y="1188954"/>
                  <a:pt x="907831" y="1178649"/>
                  <a:pt x="907831" y="1168066"/>
                </a:cubicBezTo>
                <a:lnTo>
                  <a:pt x="907831" y="1098439"/>
                </a:lnTo>
                <a:cubicBezTo>
                  <a:pt x="907831" y="1021570"/>
                  <a:pt x="970825" y="955285"/>
                  <a:pt x="1047476" y="956956"/>
                </a:cubicBezTo>
                <a:cubicBezTo>
                  <a:pt x="1126636" y="958627"/>
                  <a:pt x="1195204" y="1023798"/>
                  <a:pt x="1195204" y="1103173"/>
                </a:cubicBezTo>
                <a:lnTo>
                  <a:pt x="1195204" y="1168066"/>
                </a:lnTo>
                <a:cubicBezTo>
                  <a:pt x="1195204" y="1178649"/>
                  <a:pt x="1199664" y="1188954"/>
                  <a:pt x="1207190" y="1196195"/>
                </a:cubicBezTo>
                <a:cubicBezTo>
                  <a:pt x="1214994" y="1203436"/>
                  <a:pt x="1225307" y="1207336"/>
                  <a:pt x="1235899" y="1206779"/>
                </a:cubicBezTo>
                <a:lnTo>
                  <a:pt x="2098854" y="1164445"/>
                </a:lnTo>
                <a:cubicBezTo>
                  <a:pt x="2103871" y="1164445"/>
                  <a:pt x="2103593" y="1153305"/>
                  <a:pt x="2103593" y="1148292"/>
                </a:cubicBezTo>
                <a:lnTo>
                  <a:pt x="2103593" y="545877"/>
                </a:lnTo>
                <a:cubicBezTo>
                  <a:pt x="2103593" y="386849"/>
                  <a:pt x="1973703" y="257064"/>
                  <a:pt x="1814547" y="257064"/>
                </a:cubicBezTo>
                <a:close/>
                <a:moveTo>
                  <a:pt x="2098854" y="1270279"/>
                </a:moveTo>
                <a:lnTo>
                  <a:pt x="1233669" y="1314005"/>
                </a:lnTo>
                <a:cubicBezTo>
                  <a:pt x="1215552" y="1314840"/>
                  <a:pt x="1200779" y="1328765"/>
                  <a:pt x="1197991" y="1346590"/>
                </a:cubicBezTo>
                <a:cubicBezTo>
                  <a:pt x="1191023" y="1390594"/>
                  <a:pt x="1163150" y="1466349"/>
                  <a:pt x="1053329" y="1466070"/>
                </a:cubicBezTo>
                <a:cubicBezTo>
                  <a:pt x="948805" y="1465792"/>
                  <a:pt x="919538" y="1389202"/>
                  <a:pt x="911176" y="1344919"/>
                </a:cubicBezTo>
                <a:cubicBezTo>
                  <a:pt x="907831" y="1326816"/>
                  <a:pt x="893058" y="1313447"/>
                  <a:pt x="874662" y="1312333"/>
                </a:cubicBezTo>
                <a:lnTo>
                  <a:pt x="16724" y="1270279"/>
                </a:lnTo>
                <a:cubicBezTo>
                  <a:pt x="11707" y="1270279"/>
                  <a:pt x="0" y="1269443"/>
                  <a:pt x="0" y="1274456"/>
                </a:cubicBezTo>
                <a:lnTo>
                  <a:pt x="0" y="1620364"/>
                </a:lnTo>
                <a:cubicBezTo>
                  <a:pt x="0" y="1776886"/>
                  <a:pt x="128217" y="1905000"/>
                  <a:pt x="284864" y="1905000"/>
                </a:cubicBezTo>
                <a:lnTo>
                  <a:pt x="1830156" y="1905000"/>
                </a:lnTo>
                <a:cubicBezTo>
                  <a:pt x="1981229" y="1905000"/>
                  <a:pt x="2103593" y="1782735"/>
                  <a:pt x="2103593" y="1631783"/>
                </a:cubicBezTo>
                <a:lnTo>
                  <a:pt x="2103593" y="1274456"/>
                </a:lnTo>
                <a:cubicBezTo>
                  <a:pt x="2103593" y="1269443"/>
                  <a:pt x="2103871" y="1270279"/>
                  <a:pt x="2098854" y="1270279"/>
                </a:cubicBezTo>
                <a:close/>
              </a:path>
            </a:pathLst>
          </a:custGeom>
          <a:gradFill flip="none" rotWithShape="1">
            <a:gsLst>
              <a:gs pos="63000">
                <a:schemeClr val="accent1"/>
              </a:gs>
              <a:gs pos="0">
                <a:schemeClr val="accent1">
                  <a:lumMod val="60000"/>
                  <a:lumOff val="40000"/>
                </a:schemeClr>
              </a:gs>
              <a:gs pos="99999">
                <a:schemeClr val="accent1">
                  <a:lumMod val="75000"/>
                </a:schemeClr>
              </a:gs>
            </a:gsLst>
            <a:lin ang="2700000" scaled="1"/>
            <a:tileRect/>
          </a:gradFill>
          <a:ln w="819" cap="flat">
            <a:noFill/>
            <a:prstDash val="solid"/>
            <a:miter/>
          </a:ln>
          <a:effectLst>
            <a:outerShdw blurRad="76200" dist="38100" dir="8100000" algn="tr" rotWithShape="0">
              <a:schemeClr val="accent1">
                <a:lumMod val="75000"/>
                <a:alpha val="20000"/>
              </a:schemeClr>
            </a:outerShdw>
          </a:effectLst>
        </p:spPr>
        <p:txBody>
          <a:bodyPr rot="0" spcFirstLastPara="0" vertOverflow="overflow" horzOverflow="overflow" vert="horz" wrap="square" lIns="81219" tIns="40609" rIns="81219" bIns="40609" numCol="1" spcCol="0" rtlCol="0" fromWordArt="0" anchor="ctr" anchorCtr="0" forceAA="0" compatLnSpc="1">
            <a:noAutofit/>
          </a:bodyP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0" name="图形 15"/>
          <p:cNvSpPr/>
          <p:nvPr>
            <p:custDataLst>
              <p:tags r:id="rId11"/>
            </p:custDataLst>
          </p:nvPr>
        </p:nvSpPr>
        <p:spPr>
          <a:xfrm>
            <a:off x="2795895" y="4597817"/>
            <a:ext cx="317928" cy="309788"/>
          </a:xfrm>
          <a:custGeom>
            <a:avLst/>
            <a:gdLst>
              <a:gd name="connsiteX0" fmla="*/ 754063 w 1547773"/>
              <a:gd name="connsiteY0" fmla="*/ 19 h 1508143"/>
              <a:gd name="connsiteX1" fmla="*/ 1066998 w 1547773"/>
              <a:gd name="connsiteY1" fmla="*/ 67805 h 1508143"/>
              <a:gd name="connsiteX2" fmla="*/ 947341 w 1547773"/>
              <a:gd name="connsiteY2" fmla="*/ 181430 h 1508143"/>
              <a:gd name="connsiteX3" fmla="*/ 916583 w 1547773"/>
              <a:gd name="connsiteY3" fmla="*/ 293944 h 1508143"/>
              <a:gd name="connsiteX4" fmla="*/ 918766 w 1547773"/>
              <a:gd name="connsiteY4" fmla="*/ 301406 h 1508143"/>
              <a:gd name="connsiteX5" fmla="*/ 936784 w 1547773"/>
              <a:gd name="connsiteY5" fmla="*/ 357484 h 1508143"/>
              <a:gd name="connsiteX6" fmla="*/ 754063 w 1547773"/>
              <a:gd name="connsiteY6" fmla="*/ 317519 h 1508143"/>
              <a:gd name="connsiteX7" fmla="*/ 317500 w 1547773"/>
              <a:gd name="connsiteY7" fmla="*/ 754081 h 1508143"/>
              <a:gd name="connsiteX8" fmla="*/ 754063 w 1547773"/>
              <a:gd name="connsiteY8" fmla="*/ 1190644 h 1508143"/>
              <a:gd name="connsiteX9" fmla="*/ 1190625 w 1547773"/>
              <a:gd name="connsiteY9" fmla="*/ 754081 h 1508143"/>
              <a:gd name="connsiteX10" fmla="*/ 1163280 w 1547773"/>
              <a:gd name="connsiteY10" fmla="*/ 601681 h 1508143"/>
              <a:gd name="connsiteX11" fmla="*/ 1264722 w 1547773"/>
              <a:gd name="connsiteY11" fmla="*/ 630455 h 1508143"/>
              <a:gd name="connsiteX12" fmla="*/ 1373148 w 1547773"/>
              <a:gd name="connsiteY12" fmla="*/ 586640 h 1508143"/>
              <a:gd name="connsiteX13" fmla="*/ 1378188 w 1547773"/>
              <a:gd name="connsiteY13" fmla="*/ 581639 h 1508143"/>
              <a:gd name="connsiteX14" fmla="*/ 1462326 w 1547773"/>
              <a:gd name="connsiteY14" fmla="*/ 494604 h 1508143"/>
              <a:gd name="connsiteX15" fmla="*/ 1508125 w 1547773"/>
              <a:gd name="connsiteY15" fmla="*/ 754081 h 1508143"/>
              <a:gd name="connsiteX16" fmla="*/ 754063 w 1547773"/>
              <a:gd name="connsiteY16" fmla="*/ 1508144 h 1508143"/>
              <a:gd name="connsiteX17" fmla="*/ 0 w 1547773"/>
              <a:gd name="connsiteY17" fmla="*/ 754081 h 1508143"/>
              <a:gd name="connsiteX18" fmla="*/ 754063 w 1547773"/>
              <a:gd name="connsiteY18" fmla="*/ 19 h 1508143"/>
              <a:gd name="connsiteX19" fmla="*/ 754063 w 1547773"/>
              <a:gd name="connsiteY19" fmla="*/ 436581 h 1508143"/>
              <a:gd name="connsiteX20" fmla="*/ 895429 w 1547773"/>
              <a:gd name="connsiteY20" fmla="*/ 469720 h 1508143"/>
              <a:gd name="connsiteX21" fmla="*/ 700842 w 1547773"/>
              <a:gd name="connsiteY21" fmla="*/ 673952 h 1508143"/>
              <a:gd name="connsiteX22" fmla="*/ 720765 w 1547773"/>
              <a:gd name="connsiteY22" fmla="*/ 828138 h 1508143"/>
              <a:gd name="connsiteX23" fmla="*/ 887889 w 1547773"/>
              <a:gd name="connsiteY23" fmla="*/ 833139 h 1508143"/>
              <a:gd name="connsiteX24" fmla="*/ 892294 w 1547773"/>
              <a:gd name="connsiteY24" fmla="*/ 829170 h 1508143"/>
              <a:gd name="connsiteX25" fmla="*/ 1059299 w 1547773"/>
              <a:gd name="connsiteY25" fmla="*/ 666372 h 1508143"/>
              <a:gd name="connsiteX26" fmla="*/ 841864 w 1547773"/>
              <a:gd name="connsiteY26" fmla="*/ 1059226 h 1508143"/>
              <a:gd name="connsiteX27" fmla="*/ 449010 w 1547773"/>
              <a:gd name="connsiteY27" fmla="*/ 841791 h 1508143"/>
              <a:gd name="connsiteX28" fmla="*/ 666445 w 1547773"/>
              <a:gd name="connsiteY28" fmla="*/ 448936 h 1508143"/>
              <a:gd name="connsiteX29" fmla="*/ 754063 w 1547773"/>
              <a:gd name="connsiteY29" fmla="*/ 436581 h 1508143"/>
              <a:gd name="connsiteX30" fmla="*/ 1290876 w 1547773"/>
              <a:gd name="connsiteY30" fmla="*/ 11330 h 1508143"/>
              <a:gd name="connsiteX31" fmla="*/ 1300202 w 1547773"/>
              <a:gd name="connsiteY31" fmla="*/ 26451 h 1508143"/>
              <a:gd name="connsiteX32" fmla="*/ 1355368 w 1547773"/>
              <a:gd name="connsiteY32" fmla="*/ 192543 h 1508143"/>
              <a:gd name="connsiteX33" fmla="*/ 1521341 w 1547773"/>
              <a:gd name="connsiteY33" fmla="*/ 247629 h 1508143"/>
              <a:gd name="connsiteX34" fmla="*/ 1545787 w 1547773"/>
              <a:gd name="connsiteY34" fmla="*/ 296463 h 1508143"/>
              <a:gd name="connsiteX35" fmla="*/ 1536502 w 1547773"/>
              <a:gd name="connsiteY35" fmla="*/ 311526 h 1508143"/>
              <a:gd name="connsiteX36" fmla="*/ 1313259 w 1547773"/>
              <a:gd name="connsiteY36" fmla="*/ 534808 h 1508143"/>
              <a:gd name="connsiteX37" fmla="*/ 1234202 w 1547773"/>
              <a:gd name="connsiteY37" fmla="*/ 553461 h 1508143"/>
              <a:gd name="connsiteX38" fmla="*/ 1115854 w 1547773"/>
              <a:gd name="connsiteY38" fmla="*/ 513853 h 1508143"/>
              <a:gd name="connsiteX39" fmla="*/ 852884 w 1547773"/>
              <a:gd name="connsiteY39" fmla="*/ 776822 h 1508143"/>
              <a:gd name="connsiteX40" fmla="*/ 771009 w 1547773"/>
              <a:gd name="connsiteY40" fmla="*/ 778303 h 1508143"/>
              <a:gd name="connsiteX41" fmla="*/ 769528 w 1547773"/>
              <a:gd name="connsiteY41" fmla="*/ 696428 h 1508143"/>
              <a:gd name="connsiteX42" fmla="*/ 771009 w 1547773"/>
              <a:gd name="connsiteY42" fmla="*/ 694947 h 1508143"/>
              <a:gd name="connsiteX43" fmla="*/ 1033423 w 1547773"/>
              <a:gd name="connsiteY43" fmla="*/ 432533 h 1508143"/>
              <a:gd name="connsiteX44" fmla="*/ 994132 w 1547773"/>
              <a:gd name="connsiteY44" fmla="*/ 313471 h 1508143"/>
              <a:gd name="connsiteX45" fmla="*/ 1012904 w 1547773"/>
              <a:gd name="connsiteY45" fmla="*/ 234731 h 1508143"/>
              <a:gd name="connsiteX46" fmla="*/ 1236305 w 1547773"/>
              <a:gd name="connsiteY46" fmla="*/ 11290 h 1508143"/>
              <a:gd name="connsiteX47" fmla="*/ 1290876 w 1547773"/>
              <a:gd name="connsiteY47" fmla="*/ 11290 h 150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47773" h="1508143">
                <a:moveTo>
                  <a:pt x="754063" y="19"/>
                </a:moveTo>
                <a:cubicBezTo>
                  <a:pt x="865704" y="19"/>
                  <a:pt x="971669" y="24268"/>
                  <a:pt x="1066998" y="67805"/>
                </a:cubicBezTo>
                <a:lnTo>
                  <a:pt x="947341" y="181430"/>
                </a:lnTo>
                <a:cubicBezTo>
                  <a:pt x="917906" y="210853"/>
                  <a:pt x="906210" y="253639"/>
                  <a:pt x="916583" y="293944"/>
                </a:cubicBezTo>
                <a:lnTo>
                  <a:pt x="918766" y="301406"/>
                </a:lnTo>
                <a:lnTo>
                  <a:pt x="936784" y="357484"/>
                </a:lnTo>
                <a:cubicBezTo>
                  <a:pt x="879496" y="331069"/>
                  <a:pt x="817147" y="317432"/>
                  <a:pt x="754063" y="317519"/>
                </a:cubicBezTo>
                <a:cubicBezTo>
                  <a:pt x="512961" y="317519"/>
                  <a:pt x="317500" y="512980"/>
                  <a:pt x="317500" y="754081"/>
                </a:cubicBezTo>
                <a:cubicBezTo>
                  <a:pt x="317500" y="995183"/>
                  <a:pt x="512961" y="1190644"/>
                  <a:pt x="754063" y="1190644"/>
                </a:cubicBezTo>
                <a:cubicBezTo>
                  <a:pt x="995164" y="1190644"/>
                  <a:pt x="1190625" y="995183"/>
                  <a:pt x="1190625" y="754081"/>
                </a:cubicBezTo>
                <a:cubicBezTo>
                  <a:pt x="1190625" y="700503"/>
                  <a:pt x="1180981" y="649147"/>
                  <a:pt x="1163280" y="601681"/>
                </a:cubicBezTo>
                <a:lnTo>
                  <a:pt x="1264722" y="630455"/>
                </a:lnTo>
                <a:cubicBezTo>
                  <a:pt x="1304766" y="643829"/>
                  <a:pt x="1342509" y="616366"/>
                  <a:pt x="1373148" y="586640"/>
                </a:cubicBezTo>
                <a:lnTo>
                  <a:pt x="1378188" y="581639"/>
                </a:lnTo>
                <a:lnTo>
                  <a:pt x="1462326" y="494604"/>
                </a:lnTo>
                <a:cubicBezTo>
                  <a:pt x="1492732" y="577730"/>
                  <a:pt x="1508236" y="665569"/>
                  <a:pt x="1508125" y="754081"/>
                </a:cubicBezTo>
                <a:cubicBezTo>
                  <a:pt x="1508125" y="1170522"/>
                  <a:pt x="1170503" y="1508144"/>
                  <a:pt x="754063" y="1508144"/>
                </a:cubicBezTo>
                <a:cubicBezTo>
                  <a:pt x="337622" y="1508144"/>
                  <a:pt x="0" y="1170522"/>
                  <a:pt x="0" y="754081"/>
                </a:cubicBezTo>
                <a:cubicBezTo>
                  <a:pt x="0" y="337640"/>
                  <a:pt x="337622" y="19"/>
                  <a:pt x="754063" y="19"/>
                </a:cubicBezTo>
                <a:close/>
                <a:moveTo>
                  <a:pt x="754063" y="436581"/>
                </a:moveTo>
                <a:cubicBezTo>
                  <a:pt x="804862" y="436581"/>
                  <a:pt x="852845" y="448487"/>
                  <a:pt x="895429" y="469720"/>
                </a:cubicBezTo>
                <a:lnTo>
                  <a:pt x="700842" y="673952"/>
                </a:lnTo>
                <a:cubicBezTo>
                  <a:pt x="666393" y="708401"/>
                  <a:pt x="677188" y="786784"/>
                  <a:pt x="720765" y="828138"/>
                </a:cubicBezTo>
                <a:cubicBezTo>
                  <a:pt x="762595" y="867826"/>
                  <a:pt x="850463" y="864016"/>
                  <a:pt x="887889" y="833139"/>
                </a:cubicBezTo>
                <a:lnTo>
                  <a:pt x="892294" y="829170"/>
                </a:lnTo>
                <a:lnTo>
                  <a:pt x="1059299" y="666372"/>
                </a:lnTo>
                <a:cubicBezTo>
                  <a:pt x="1107740" y="834899"/>
                  <a:pt x="1010390" y="1010785"/>
                  <a:pt x="841864" y="1059226"/>
                </a:cubicBezTo>
                <a:cubicBezTo>
                  <a:pt x="673337" y="1107667"/>
                  <a:pt x="497450" y="1010317"/>
                  <a:pt x="449010" y="841791"/>
                </a:cubicBezTo>
                <a:cubicBezTo>
                  <a:pt x="400569" y="673264"/>
                  <a:pt x="497918" y="497377"/>
                  <a:pt x="666445" y="448936"/>
                </a:cubicBezTo>
                <a:cubicBezTo>
                  <a:pt x="694931" y="440749"/>
                  <a:pt x="724423" y="436590"/>
                  <a:pt x="754063" y="436581"/>
                </a:cubicBezTo>
                <a:close/>
                <a:moveTo>
                  <a:pt x="1290876" y="11330"/>
                </a:moveTo>
                <a:cubicBezTo>
                  <a:pt x="1295118" y="15577"/>
                  <a:pt x="1298311" y="20754"/>
                  <a:pt x="1300202" y="26451"/>
                </a:cubicBezTo>
                <a:lnTo>
                  <a:pt x="1355368" y="192543"/>
                </a:lnTo>
                <a:lnTo>
                  <a:pt x="1521341" y="247629"/>
                </a:lnTo>
                <a:cubicBezTo>
                  <a:pt x="1541577" y="254363"/>
                  <a:pt x="1552522" y="276227"/>
                  <a:pt x="1545787" y="296463"/>
                </a:cubicBezTo>
                <a:cubicBezTo>
                  <a:pt x="1543900" y="302135"/>
                  <a:pt x="1540721" y="307291"/>
                  <a:pt x="1536502" y="311526"/>
                </a:cubicBezTo>
                <a:lnTo>
                  <a:pt x="1313259" y="534808"/>
                </a:lnTo>
                <a:cubicBezTo>
                  <a:pt x="1292573" y="555509"/>
                  <a:pt x="1261960" y="562732"/>
                  <a:pt x="1234202" y="553461"/>
                </a:cubicBezTo>
                <a:lnTo>
                  <a:pt x="1115854" y="513853"/>
                </a:lnTo>
                <a:lnTo>
                  <a:pt x="852884" y="776822"/>
                </a:lnTo>
                <a:cubicBezTo>
                  <a:pt x="830684" y="799840"/>
                  <a:pt x="794027" y="800504"/>
                  <a:pt x="771009" y="778303"/>
                </a:cubicBezTo>
                <a:cubicBezTo>
                  <a:pt x="747991" y="756103"/>
                  <a:pt x="747328" y="719446"/>
                  <a:pt x="769528" y="696428"/>
                </a:cubicBezTo>
                <a:cubicBezTo>
                  <a:pt x="770013" y="695925"/>
                  <a:pt x="770506" y="695432"/>
                  <a:pt x="771009" y="694947"/>
                </a:cubicBezTo>
                <a:lnTo>
                  <a:pt x="1033423" y="432533"/>
                </a:lnTo>
                <a:lnTo>
                  <a:pt x="994132" y="313471"/>
                </a:lnTo>
                <a:cubicBezTo>
                  <a:pt x="985023" y="285785"/>
                  <a:pt x="992284" y="255328"/>
                  <a:pt x="1012904" y="234731"/>
                </a:cubicBezTo>
                <a:lnTo>
                  <a:pt x="1236305" y="11290"/>
                </a:lnTo>
                <a:cubicBezTo>
                  <a:pt x="1251381" y="-3763"/>
                  <a:pt x="1275800" y="-3763"/>
                  <a:pt x="1290876" y="11290"/>
                </a:cubicBezTo>
                <a:close/>
              </a:path>
            </a:pathLst>
          </a:custGeom>
          <a:gradFill flip="none" rotWithShape="1">
            <a:gsLst>
              <a:gs pos="63000">
                <a:schemeClr val="accent1"/>
              </a:gs>
              <a:gs pos="0">
                <a:schemeClr val="accent1">
                  <a:lumMod val="60000"/>
                  <a:lumOff val="40000"/>
                </a:schemeClr>
              </a:gs>
              <a:gs pos="99999">
                <a:schemeClr val="accent1">
                  <a:lumMod val="75000"/>
                </a:schemeClr>
              </a:gs>
            </a:gsLst>
            <a:lin ang="2700000" scaled="1"/>
            <a:tileRect/>
          </a:gradFill>
          <a:ln w="819" cap="flat">
            <a:noFill/>
            <a:prstDash val="solid"/>
            <a:miter/>
          </a:ln>
          <a:effectLst>
            <a:outerShdw blurRad="76200" dist="38100" dir="8100000" algn="tr" rotWithShape="0">
              <a:schemeClr val="accent1">
                <a:lumMod val="75000"/>
                <a:alpha val="20000"/>
              </a:schemeClr>
            </a:outerShdw>
          </a:effectLst>
        </p:spPr>
        <p:txBody>
          <a:bodyPr rot="0" spcFirstLastPara="0" vertOverflow="overflow" horzOverflow="overflow" vert="horz" wrap="square" lIns="81219" tIns="40609" rIns="81219" bIns="40609" numCol="1" spcCol="0" rtlCol="0" fromWordArt="0" anchor="ctr" anchorCtr="0" forceAA="0" compatLnSpc="1">
            <a:noAutofit/>
          </a:bodyP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54" name="图片 11"/>
          <p:cNvSpPr/>
          <p:nvPr>
            <p:custDataLst>
              <p:tags r:id="rId12"/>
            </p:custDataLst>
          </p:nvPr>
        </p:nvSpPr>
        <p:spPr>
          <a:xfrm>
            <a:off x="4350917" y="4598381"/>
            <a:ext cx="308712" cy="308834"/>
          </a:xfrm>
          <a:custGeom>
            <a:avLst/>
            <a:gdLst>
              <a:gd name="connsiteX0" fmla="*/ 195517 w 215186"/>
              <a:gd name="connsiteY0" fmla="*/ 114 h 215272"/>
              <a:gd name="connsiteX1" fmla="*/ 157339 w 215186"/>
              <a:gd name="connsiteY1" fmla="*/ 114 h 215272"/>
              <a:gd name="connsiteX2" fmla="*/ 156298 w 215186"/>
              <a:gd name="connsiteY2" fmla="*/ 114 h 215272"/>
              <a:gd name="connsiteX3" fmla="*/ 33780 w 215186"/>
              <a:gd name="connsiteY3" fmla="*/ 462 h 215272"/>
              <a:gd name="connsiteX4" fmla="*/ 14344 w 215186"/>
              <a:gd name="connsiteY4" fmla="*/ 19937 h 215272"/>
              <a:gd name="connsiteX5" fmla="*/ 14344 w 215186"/>
              <a:gd name="connsiteY5" fmla="*/ 49150 h 215272"/>
              <a:gd name="connsiteX6" fmla="*/ 36557 w 215186"/>
              <a:gd name="connsiteY6" fmla="*/ 49150 h 215272"/>
              <a:gd name="connsiteX7" fmla="*/ 43845 w 215186"/>
              <a:gd name="connsiteY7" fmla="*/ 56454 h 215272"/>
              <a:gd name="connsiteX8" fmla="*/ 43845 w 215186"/>
              <a:gd name="connsiteY8" fmla="*/ 61323 h 215272"/>
              <a:gd name="connsiteX9" fmla="*/ 36557 w 215186"/>
              <a:gd name="connsiteY9" fmla="*/ 68626 h 215272"/>
              <a:gd name="connsiteX10" fmla="*/ 34127 w 215186"/>
              <a:gd name="connsiteY10" fmla="*/ 68626 h 215272"/>
              <a:gd name="connsiteX11" fmla="*/ 34127 w 215186"/>
              <a:gd name="connsiteY11" fmla="*/ 66191 h 215272"/>
              <a:gd name="connsiteX12" fmla="*/ 26839 w 215186"/>
              <a:gd name="connsiteY12" fmla="*/ 58888 h 215272"/>
              <a:gd name="connsiteX13" fmla="*/ 6708 w 215186"/>
              <a:gd name="connsiteY13" fmla="*/ 58888 h 215272"/>
              <a:gd name="connsiteX14" fmla="*/ 461 w 215186"/>
              <a:gd name="connsiteY14" fmla="*/ 63757 h 215272"/>
              <a:gd name="connsiteX15" fmla="*/ 114 w 215186"/>
              <a:gd name="connsiteY15" fmla="*/ 66191 h 215272"/>
              <a:gd name="connsiteX16" fmla="*/ 114 w 215186"/>
              <a:gd name="connsiteY16" fmla="*/ 71060 h 215272"/>
              <a:gd name="connsiteX17" fmla="*/ 7403 w 215186"/>
              <a:gd name="connsiteY17" fmla="*/ 78363 h 215272"/>
              <a:gd name="connsiteX18" fmla="*/ 14691 w 215186"/>
              <a:gd name="connsiteY18" fmla="*/ 78363 h 215272"/>
              <a:gd name="connsiteX19" fmla="*/ 14691 w 215186"/>
              <a:gd name="connsiteY19" fmla="*/ 132269 h 215272"/>
              <a:gd name="connsiteX20" fmla="*/ 36904 w 215186"/>
              <a:gd name="connsiteY20" fmla="*/ 132269 h 215272"/>
              <a:gd name="connsiteX21" fmla="*/ 44193 w 215186"/>
              <a:gd name="connsiteY21" fmla="*/ 139572 h 215272"/>
              <a:gd name="connsiteX22" fmla="*/ 44193 w 215186"/>
              <a:gd name="connsiteY22" fmla="*/ 144441 h 215272"/>
              <a:gd name="connsiteX23" fmla="*/ 36904 w 215186"/>
              <a:gd name="connsiteY23" fmla="*/ 151744 h 215272"/>
              <a:gd name="connsiteX24" fmla="*/ 34474 w 215186"/>
              <a:gd name="connsiteY24" fmla="*/ 151744 h 215272"/>
              <a:gd name="connsiteX25" fmla="*/ 34474 w 215186"/>
              <a:gd name="connsiteY25" fmla="*/ 149658 h 215272"/>
              <a:gd name="connsiteX26" fmla="*/ 27186 w 215186"/>
              <a:gd name="connsiteY26" fmla="*/ 142354 h 215272"/>
              <a:gd name="connsiteX27" fmla="*/ 7056 w 215186"/>
              <a:gd name="connsiteY27" fmla="*/ 142354 h 215272"/>
              <a:gd name="connsiteX28" fmla="*/ 808 w 215186"/>
              <a:gd name="connsiteY28" fmla="*/ 147223 h 215272"/>
              <a:gd name="connsiteX29" fmla="*/ 461 w 215186"/>
              <a:gd name="connsiteY29" fmla="*/ 149658 h 215272"/>
              <a:gd name="connsiteX30" fmla="*/ 461 w 215186"/>
              <a:gd name="connsiteY30" fmla="*/ 154526 h 215272"/>
              <a:gd name="connsiteX31" fmla="*/ 7750 w 215186"/>
              <a:gd name="connsiteY31" fmla="*/ 161830 h 215272"/>
              <a:gd name="connsiteX32" fmla="*/ 15038 w 215186"/>
              <a:gd name="connsiteY32" fmla="*/ 161830 h 215272"/>
              <a:gd name="connsiteX33" fmla="*/ 15038 w 215186"/>
              <a:gd name="connsiteY33" fmla="*/ 195912 h 215272"/>
              <a:gd name="connsiteX34" fmla="*/ 34474 w 215186"/>
              <a:gd name="connsiteY34" fmla="*/ 215387 h 215272"/>
              <a:gd name="connsiteX35" fmla="*/ 195864 w 215186"/>
              <a:gd name="connsiteY35" fmla="*/ 215387 h 215272"/>
              <a:gd name="connsiteX36" fmla="*/ 215300 w 215186"/>
              <a:gd name="connsiteY36" fmla="*/ 195912 h 215272"/>
              <a:gd name="connsiteX37" fmla="*/ 215300 w 215186"/>
              <a:gd name="connsiteY37" fmla="*/ 19589 h 215272"/>
              <a:gd name="connsiteX38" fmla="*/ 195517 w 215186"/>
              <a:gd name="connsiteY38" fmla="*/ 114 h 215272"/>
              <a:gd name="connsiteX39" fmla="*/ 181287 w 215186"/>
              <a:gd name="connsiteY39" fmla="*/ 159395 h 215272"/>
              <a:gd name="connsiteX40" fmla="*/ 180940 w 215186"/>
              <a:gd name="connsiteY40" fmla="*/ 160439 h 215272"/>
              <a:gd name="connsiteX41" fmla="*/ 178858 w 215186"/>
              <a:gd name="connsiteY41" fmla="*/ 162873 h 215272"/>
              <a:gd name="connsiteX42" fmla="*/ 176776 w 215186"/>
              <a:gd name="connsiteY42" fmla="*/ 163916 h 215272"/>
              <a:gd name="connsiteX43" fmla="*/ 175387 w 215186"/>
              <a:gd name="connsiteY43" fmla="*/ 164264 h 215272"/>
              <a:gd name="connsiteX44" fmla="*/ 70570 w 215186"/>
              <a:gd name="connsiteY44" fmla="*/ 164264 h 215272"/>
              <a:gd name="connsiteX45" fmla="*/ 68141 w 215186"/>
              <a:gd name="connsiteY45" fmla="*/ 163221 h 215272"/>
              <a:gd name="connsiteX46" fmla="*/ 66405 w 215186"/>
              <a:gd name="connsiteY46" fmla="*/ 160787 h 215272"/>
              <a:gd name="connsiteX47" fmla="*/ 66058 w 215186"/>
              <a:gd name="connsiteY47" fmla="*/ 159743 h 215272"/>
              <a:gd name="connsiteX48" fmla="*/ 66058 w 215186"/>
              <a:gd name="connsiteY48" fmla="*/ 150006 h 215272"/>
              <a:gd name="connsiteX49" fmla="*/ 66058 w 215186"/>
              <a:gd name="connsiteY49" fmla="*/ 149658 h 215272"/>
              <a:gd name="connsiteX50" fmla="*/ 66405 w 215186"/>
              <a:gd name="connsiteY50" fmla="*/ 149309 h 215272"/>
              <a:gd name="connsiteX51" fmla="*/ 87230 w 215186"/>
              <a:gd name="connsiteY51" fmla="*/ 135051 h 215272"/>
              <a:gd name="connsiteX52" fmla="*/ 107707 w 215186"/>
              <a:gd name="connsiteY52" fmla="*/ 120097 h 215272"/>
              <a:gd name="connsiteX53" fmla="*/ 107707 w 215186"/>
              <a:gd name="connsiteY53" fmla="*/ 118010 h 215272"/>
              <a:gd name="connsiteX54" fmla="*/ 106666 w 215186"/>
              <a:gd name="connsiteY54" fmla="*/ 115576 h 215272"/>
              <a:gd name="connsiteX55" fmla="*/ 95560 w 215186"/>
              <a:gd name="connsiteY55" fmla="*/ 87406 h 215272"/>
              <a:gd name="connsiteX56" fmla="*/ 123672 w 215186"/>
              <a:gd name="connsiteY56" fmla="*/ 51933 h 215272"/>
              <a:gd name="connsiteX57" fmla="*/ 151786 w 215186"/>
              <a:gd name="connsiteY57" fmla="*/ 87406 h 215272"/>
              <a:gd name="connsiteX58" fmla="*/ 140679 w 215186"/>
              <a:gd name="connsiteY58" fmla="*/ 115576 h 215272"/>
              <a:gd name="connsiteX59" fmla="*/ 139638 w 215186"/>
              <a:gd name="connsiteY59" fmla="*/ 118010 h 215272"/>
              <a:gd name="connsiteX60" fmla="*/ 139638 w 215186"/>
              <a:gd name="connsiteY60" fmla="*/ 120097 h 215272"/>
              <a:gd name="connsiteX61" fmla="*/ 160116 w 215186"/>
              <a:gd name="connsiteY61" fmla="*/ 135051 h 215272"/>
              <a:gd name="connsiteX62" fmla="*/ 180940 w 215186"/>
              <a:gd name="connsiteY62" fmla="*/ 149309 h 215272"/>
              <a:gd name="connsiteX63" fmla="*/ 181287 w 215186"/>
              <a:gd name="connsiteY63" fmla="*/ 149658 h 215272"/>
              <a:gd name="connsiteX64" fmla="*/ 181287 w 215186"/>
              <a:gd name="connsiteY64" fmla="*/ 150006 h 215272"/>
              <a:gd name="connsiteX65" fmla="*/ 181287 w 215186"/>
              <a:gd name="connsiteY65" fmla="*/ 159395 h 215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15186" h="215272">
                <a:moveTo>
                  <a:pt x="195517" y="114"/>
                </a:moveTo>
                <a:lnTo>
                  <a:pt x="157339" y="114"/>
                </a:lnTo>
                <a:lnTo>
                  <a:pt x="156298" y="114"/>
                </a:lnTo>
                <a:lnTo>
                  <a:pt x="33780" y="462"/>
                </a:lnTo>
                <a:cubicBezTo>
                  <a:pt x="23021" y="462"/>
                  <a:pt x="14344" y="9156"/>
                  <a:pt x="14344" y="19937"/>
                </a:cubicBezTo>
                <a:lnTo>
                  <a:pt x="14344" y="49150"/>
                </a:lnTo>
                <a:lnTo>
                  <a:pt x="36557" y="49150"/>
                </a:lnTo>
                <a:cubicBezTo>
                  <a:pt x="40722" y="49150"/>
                  <a:pt x="43845" y="52280"/>
                  <a:pt x="43845" y="56454"/>
                </a:cubicBezTo>
                <a:lnTo>
                  <a:pt x="43845" y="61323"/>
                </a:lnTo>
                <a:cubicBezTo>
                  <a:pt x="43845" y="65496"/>
                  <a:pt x="40722" y="68626"/>
                  <a:pt x="36557" y="68626"/>
                </a:cubicBezTo>
                <a:lnTo>
                  <a:pt x="34127" y="68626"/>
                </a:lnTo>
                <a:lnTo>
                  <a:pt x="34127" y="66191"/>
                </a:lnTo>
                <a:cubicBezTo>
                  <a:pt x="34127" y="62018"/>
                  <a:pt x="31004" y="58888"/>
                  <a:pt x="26839" y="58888"/>
                </a:cubicBezTo>
                <a:lnTo>
                  <a:pt x="6708" y="58888"/>
                </a:lnTo>
                <a:cubicBezTo>
                  <a:pt x="3932" y="59236"/>
                  <a:pt x="1502" y="60975"/>
                  <a:pt x="461" y="63757"/>
                </a:cubicBezTo>
                <a:cubicBezTo>
                  <a:pt x="114" y="64452"/>
                  <a:pt x="114" y="65496"/>
                  <a:pt x="114" y="66191"/>
                </a:cubicBezTo>
                <a:lnTo>
                  <a:pt x="114" y="71060"/>
                </a:lnTo>
                <a:cubicBezTo>
                  <a:pt x="114" y="75234"/>
                  <a:pt x="3238" y="78363"/>
                  <a:pt x="7403" y="78363"/>
                </a:cubicBezTo>
                <a:lnTo>
                  <a:pt x="14691" y="78363"/>
                </a:lnTo>
                <a:lnTo>
                  <a:pt x="14691" y="132269"/>
                </a:lnTo>
                <a:lnTo>
                  <a:pt x="36904" y="132269"/>
                </a:lnTo>
                <a:cubicBezTo>
                  <a:pt x="41069" y="132269"/>
                  <a:pt x="44193" y="135399"/>
                  <a:pt x="44193" y="139572"/>
                </a:cubicBezTo>
                <a:lnTo>
                  <a:pt x="44193" y="144441"/>
                </a:lnTo>
                <a:cubicBezTo>
                  <a:pt x="44193" y="148614"/>
                  <a:pt x="41069" y="151744"/>
                  <a:pt x="36904" y="151744"/>
                </a:cubicBezTo>
                <a:lnTo>
                  <a:pt x="34474" y="151744"/>
                </a:lnTo>
                <a:lnTo>
                  <a:pt x="34474" y="149658"/>
                </a:lnTo>
                <a:cubicBezTo>
                  <a:pt x="34474" y="145484"/>
                  <a:pt x="31351" y="142354"/>
                  <a:pt x="27186" y="142354"/>
                </a:cubicBezTo>
                <a:lnTo>
                  <a:pt x="7056" y="142354"/>
                </a:lnTo>
                <a:cubicBezTo>
                  <a:pt x="4279" y="142702"/>
                  <a:pt x="1849" y="144441"/>
                  <a:pt x="808" y="147223"/>
                </a:cubicBezTo>
                <a:cubicBezTo>
                  <a:pt x="461" y="147919"/>
                  <a:pt x="461" y="148962"/>
                  <a:pt x="461" y="149658"/>
                </a:cubicBezTo>
                <a:lnTo>
                  <a:pt x="461" y="154526"/>
                </a:lnTo>
                <a:cubicBezTo>
                  <a:pt x="461" y="158699"/>
                  <a:pt x="3585" y="161830"/>
                  <a:pt x="7750" y="161830"/>
                </a:cubicBezTo>
                <a:lnTo>
                  <a:pt x="15038" y="161830"/>
                </a:lnTo>
                <a:lnTo>
                  <a:pt x="15038" y="195912"/>
                </a:lnTo>
                <a:cubicBezTo>
                  <a:pt x="15038" y="206693"/>
                  <a:pt x="23715" y="215387"/>
                  <a:pt x="34474" y="215387"/>
                </a:cubicBezTo>
                <a:lnTo>
                  <a:pt x="195864" y="215387"/>
                </a:lnTo>
                <a:cubicBezTo>
                  <a:pt x="206624" y="215387"/>
                  <a:pt x="215300" y="206693"/>
                  <a:pt x="215300" y="195912"/>
                </a:cubicBezTo>
                <a:lnTo>
                  <a:pt x="215300" y="19589"/>
                </a:lnTo>
                <a:cubicBezTo>
                  <a:pt x="214953" y="8808"/>
                  <a:pt x="206277" y="114"/>
                  <a:pt x="195517" y="114"/>
                </a:cubicBezTo>
                <a:moveTo>
                  <a:pt x="181287" y="159395"/>
                </a:moveTo>
                <a:cubicBezTo>
                  <a:pt x="181287" y="159395"/>
                  <a:pt x="180940" y="160091"/>
                  <a:pt x="180940" y="160439"/>
                </a:cubicBezTo>
                <a:cubicBezTo>
                  <a:pt x="180593" y="161134"/>
                  <a:pt x="179552" y="162177"/>
                  <a:pt x="178858" y="162873"/>
                </a:cubicBezTo>
                <a:lnTo>
                  <a:pt x="176776" y="163916"/>
                </a:lnTo>
                <a:lnTo>
                  <a:pt x="175387" y="164264"/>
                </a:lnTo>
                <a:lnTo>
                  <a:pt x="70570" y="164264"/>
                </a:lnTo>
                <a:cubicBezTo>
                  <a:pt x="69876" y="163916"/>
                  <a:pt x="68835" y="163568"/>
                  <a:pt x="68141" y="163221"/>
                </a:cubicBezTo>
                <a:cubicBezTo>
                  <a:pt x="67447" y="162873"/>
                  <a:pt x="66752" y="161830"/>
                  <a:pt x="66405" y="160787"/>
                </a:cubicBezTo>
                <a:cubicBezTo>
                  <a:pt x="66405" y="160439"/>
                  <a:pt x="66058" y="159743"/>
                  <a:pt x="66058" y="159743"/>
                </a:cubicBezTo>
                <a:cubicBezTo>
                  <a:pt x="65711" y="159395"/>
                  <a:pt x="64670" y="154875"/>
                  <a:pt x="66058" y="150006"/>
                </a:cubicBezTo>
                <a:lnTo>
                  <a:pt x="66058" y="149658"/>
                </a:lnTo>
                <a:lnTo>
                  <a:pt x="66405" y="149309"/>
                </a:lnTo>
                <a:cubicBezTo>
                  <a:pt x="69876" y="144789"/>
                  <a:pt x="78206" y="139920"/>
                  <a:pt x="87230" y="135051"/>
                </a:cubicBezTo>
                <a:cubicBezTo>
                  <a:pt x="95560" y="130530"/>
                  <a:pt x="107707" y="123574"/>
                  <a:pt x="107707" y="120097"/>
                </a:cubicBezTo>
                <a:lnTo>
                  <a:pt x="107707" y="118010"/>
                </a:lnTo>
                <a:cubicBezTo>
                  <a:pt x="107707" y="116967"/>
                  <a:pt x="107360" y="116271"/>
                  <a:pt x="106666" y="115576"/>
                </a:cubicBezTo>
                <a:cubicBezTo>
                  <a:pt x="99377" y="108272"/>
                  <a:pt x="95560" y="98186"/>
                  <a:pt x="95560" y="87406"/>
                </a:cubicBezTo>
                <a:cubicBezTo>
                  <a:pt x="95560" y="70017"/>
                  <a:pt x="99030" y="51933"/>
                  <a:pt x="123672" y="51933"/>
                </a:cubicBezTo>
                <a:cubicBezTo>
                  <a:pt x="148315" y="51933"/>
                  <a:pt x="151786" y="69669"/>
                  <a:pt x="151786" y="87406"/>
                </a:cubicBezTo>
                <a:cubicBezTo>
                  <a:pt x="151786" y="98186"/>
                  <a:pt x="147968" y="108272"/>
                  <a:pt x="140679" y="115576"/>
                </a:cubicBezTo>
                <a:cubicBezTo>
                  <a:pt x="139985" y="116271"/>
                  <a:pt x="139638" y="116967"/>
                  <a:pt x="139638" y="118010"/>
                </a:cubicBezTo>
                <a:lnTo>
                  <a:pt x="139638" y="120097"/>
                </a:lnTo>
                <a:cubicBezTo>
                  <a:pt x="139638" y="123574"/>
                  <a:pt x="152133" y="130530"/>
                  <a:pt x="160116" y="135051"/>
                </a:cubicBezTo>
                <a:cubicBezTo>
                  <a:pt x="169139" y="139920"/>
                  <a:pt x="177469" y="144789"/>
                  <a:pt x="180940" y="149309"/>
                </a:cubicBezTo>
                <a:lnTo>
                  <a:pt x="181287" y="149658"/>
                </a:lnTo>
                <a:lnTo>
                  <a:pt x="181287" y="150006"/>
                </a:lnTo>
                <a:cubicBezTo>
                  <a:pt x="183023" y="154526"/>
                  <a:pt x="181634" y="159047"/>
                  <a:pt x="181287" y="159395"/>
                </a:cubicBezTo>
              </a:path>
            </a:pathLst>
          </a:custGeom>
          <a:gradFill flip="none" rotWithShape="1">
            <a:gsLst>
              <a:gs pos="99301">
                <a:schemeClr val="accent4">
                  <a:lumMod val="75000"/>
                </a:schemeClr>
              </a:gs>
              <a:gs pos="0">
                <a:schemeClr val="accent4">
                  <a:lumMod val="60000"/>
                  <a:lumOff val="40000"/>
                </a:schemeClr>
              </a:gs>
              <a:gs pos="68000">
                <a:schemeClr val="accent4"/>
              </a:gs>
            </a:gsLst>
            <a:lin ang="2700000" scaled="1"/>
            <a:tileRect/>
          </a:gradFill>
          <a:ln w="7495" cap="flat">
            <a:noFill/>
            <a:prstDash val="solid"/>
            <a:miter/>
          </a:ln>
          <a:effectLst>
            <a:outerShdw blurRad="215900" sx="102000" sy="102000" algn="ctr" rotWithShape="0">
              <a:schemeClr val="accent4">
                <a:alpha val="20000"/>
              </a:schemeClr>
            </a:outerShdw>
          </a:effectLst>
        </p:spPr>
        <p:txBody>
          <a:bodyPr rot="0" spcFirstLastPara="0" vertOverflow="overflow" horzOverflow="overflow" vert="horz" wrap="square" lIns="81219" tIns="40609" rIns="81219" bIns="40609" numCol="1" spcCol="0" rtlCol="0" fromWordArt="0" anchor="ctr" anchorCtr="0" forceAA="0" compatLnSpc="1">
            <a:noAutofit/>
          </a:bodyP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42" name="矩形 41"/>
          <p:cNvSpPr/>
          <p:nvPr>
            <p:custDataLst>
              <p:tags r:id="rId13"/>
            </p:custDataLst>
          </p:nvPr>
        </p:nvSpPr>
        <p:spPr>
          <a:xfrm>
            <a:off x="2334895" y="5582920"/>
            <a:ext cx="1358900" cy="433705"/>
          </a:xfrm>
          <a:prstGeom prst="rect">
            <a:avLst/>
          </a:prstGeom>
          <a:noFill/>
        </p:spPr>
        <p:txBody>
          <a:bodyPr rot="0" spcFirstLastPara="0" vertOverflow="overflow" horzOverflow="overflow" vert="horz" wrap="square" lIns="0" tIns="0" rIns="0" bIns="0" numCol="1" spcCol="0" rtlCol="0" fromWordArt="0" anchor="b" anchorCtr="0" forceAA="0" compatLnSpc="1">
            <a:noAutofit/>
          </a:bodyPr>
          <a:p>
            <a:pPr algn="ctr">
              <a:spcBef>
                <a:spcPct val="0"/>
              </a:spcBef>
              <a:spcAft>
                <a:spcPct val="0"/>
              </a:spcAft>
            </a:pPr>
            <a:r>
              <a:rPr lang="zh-CN" altLang="en-US" sz="1775" b="1" dirty="0">
                <a:solidFill>
                  <a:schemeClr val="accent1"/>
                </a:solidFill>
                <a:latin typeface="+mn-ea"/>
                <a:cs typeface="+mn-ea"/>
              </a:rPr>
              <a:t>快速响应用户</a:t>
            </a:r>
            <a:r>
              <a:rPr lang="zh-CN" altLang="en-US" sz="1775" b="1" dirty="0">
                <a:solidFill>
                  <a:schemeClr val="accent1"/>
                </a:solidFill>
                <a:latin typeface="+mn-ea"/>
                <a:cs typeface="+mn-ea"/>
              </a:rPr>
              <a:t>需求</a:t>
            </a:r>
            <a:endParaRPr lang="zh-CN" altLang="en-US" sz="1775" b="1" dirty="0">
              <a:solidFill>
                <a:schemeClr val="accent1"/>
              </a:solidFill>
              <a:latin typeface="+mn-ea"/>
              <a:cs typeface="+mn-ea"/>
            </a:endParaRPr>
          </a:p>
        </p:txBody>
      </p:sp>
      <p:sp>
        <p:nvSpPr>
          <p:cNvPr id="44" name="矩形 43"/>
          <p:cNvSpPr/>
          <p:nvPr>
            <p:custDataLst>
              <p:tags r:id="rId14"/>
            </p:custDataLst>
          </p:nvPr>
        </p:nvSpPr>
        <p:spPr>
          <a:xfrm>
            <a:off x="3885565" y="5582920"/>
            <a:ext cx="1358900" cy="433705"/>
          </a:xfrm>
          <a:prstGeom prst="rect">
            <a:avLst/>
          </a:prstGeom>
          <a:noFill/>
        </p:spPr>
        <p:txBody>
          <a:bodyPr rot="0" spcFirstLastPara="0" vertOverflow="overflow" horzOverflow="overflow" vert="horz" wrap="square" lIns="0" tIns="0" rIns="0" bIns="0" numCol="1" spcCol="0" rtlCol="0" fromWordArt="0" anchor="b" anchorCtr="0" forceAA="0" compatLnSpc="1">
            <a:noAutofit/>
          </a:bodyPr>
          <a:p>
            <a:pPr algn="ctr">
              <a:spcBef>
                <a:spcPct val="0"/>
              </a:spcBef>
              <a:spcAft>
                <a:spcPct val="0"/>
              </a:spcAft>
            </a:pPr>
            <a:r>
              <a:rPr lang="zh-CN" altLang="en-US" sz="1775" b="1" dirty="0">
                <a:solidFill>
                  <a:schemeClr val="accent4"/>
                </a:solidFill>
                <a:latin typeface="+mn-ea"/>
                <a:cs typeface="+mn-ea"/>
              </a:rPr>
              <a:t>高效组织生产</a:t>
            </a:r>
            <a:r>
              <a:rPr lang="zh-CN" altLang="en-US" sz="1775" b="1" dirty="0">
                <a:solidFill>
                  <a:schemeClr val="accent4"/>
                </a:solidFill>
                <a:latin typeface="+mn-ea"/>
                <a:cs typeface="+mn-ea"/>
              </a:rPr>
              <a:t>流程</a:t>
            </a:r>
            <a:endParaRPr lang="zh-CN" altLang="en-US" sz="1775" b="1" dirty="0">
              <a:solidFill>
                <a:schemeClr val="accent4"/>
              </a:solidFill>
              <a:latin typeface="+mn-ea"/>
              <a:cs typeface="+mn-ea"/>
            </a:endParaRPr>
          </a:p>
        </p:txBody>
      </p:sp>
      <p:sp>
        <p:nvSpPr>
          <p:cNvPr id="46" name="矩形 45"/>
          <p:cNvSpPr/>
          <p:nvPr>
            <p:custDataLst>
              <p:tags r:id="rId15"/>
            </p:custDataLst>
          </p:nvPr>
        </p:nvSpPr>
        <p:spPr>
          <a:xfrm>
            <a:off x="5492115" y="5582920"/>
            <a:ext cx="1358900" cy="444500"/>
          </a:xfrm>
          <a:prstGeom prst="rect">
            <a:avLst/>
          </a:prstGeom>
          <a:noFill/>
        </p:spPr>
        <p:txBody>
          <a:bodyPr rot="0" spcFirstLastPara="0" vertOverflow="overflow" horzOverflow="overflow" vert="horz" wrap="square" lIns="0" tIns="0" rIns="0" bIns="0" numCol="1" spcCol="0" rtlCol="0" fromWordArt="0" anchor="b" anchorCtr="0" forceAA="0" compatLnSpc="1">
            <a:noAutofit/>
          </a:bodyPr>
          <a:p>
            <a:pPr algn="ctr">
              <a:spcBef>
                <a:spcPct val="0"/>
              </a:spcBef>
              <a:spcAft>
                <a:spcPct val="0"/>
              </a:spcAft>
            </a:pPr>
            <a:r>
              <a:rPr lang="zh-CN" altLang="en-US" sz="1775" b="1" dirty="0">
                <a:solidFill>
                  <a:schemeClr val="accent1"/>
                </a:solidFill>
                <a:latin typeface="+mn-ea"/>
                <a:cs typeface="+mn-ea"/>
              </a:rPr>
              <a:t>大幅降低运营</a:t>
            </a:r>
            <a:r>
              <a:rPr lang="zh-CN" altLang="en-US" sz="1775" b="1" dirty="0">
                <a:solidFill>
                  <a:schemeClr val="accent1"/>
                </a:solidFill>
                <a:latin typeface="+mn-ea"/>
                <a:cs typeface="+mn-ea"/>
              </a:rPr>
              <a:t>成本</a:t>
            </a:r>
            <a:endParaRPr lang="zh-CN" altLang="en-US" sz="1775" b="1" dirty="0">
              <a:solidFill>
                <a:schemeClr val="accent1"/>
              </a:solidFill>
              <a:latin typeface="+mn-ea"/>
              <a:cs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83260" y="1484630"/>
            <a:ext cx="8106410" cy="571500"/>
          </a:xfrm>
          <a:prstGeom prst="rect">
            <a:avLst/>
          </a:prstGeom>
          <a:noFill/>
          <a:ln w="9525">
            <a:noFill/>
          </a:ln>
        </p:spPr>
        <p:txBody>
          <a:bodyPr/>
          <a:p>
            <a:pPr marL="0" lvl="1" algn="l" eaLnBrk="1" hangingPunct="1">
              <a:buClr>
                <a:schemeClr val="accent2"/>
              </a:buClr>
              <a:buSzTx/>
              <a:buFontTx/>
            </a:pPr>
            <a:r>
              <a:rPr lang="zh-CN" altLang="en-US" sz="2400" dirty="0">
                <a:latin typeface="微软雅黑" panose="020B0503020204020204" pitchFamily="34" charset="-122"/>
                <a:ea typeface="微软雅黑" panose="020B0503020204020204" pitchFamily="34" charset="-122"/>
                <a:sym typeface="+mn-ea"/>
              </a:rPr>
              <a:t> 我国国家标准《物流术语》（GB/T18354-2006）</a:t>
            </a: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物流</a:t>
            </a:r>
            <a:r>
              <a:rPr lang="zh-CN" sz="2800" dirty="0">
                <a:latin typeface="Verdana" panose="020B0604030504040204" pitchFamily="34" charset="0"/>
                <a:ea typeface="微软雅黑" panose="020B0503020204020204" pitchFamily="34" charset="-122"/>
              </a:rPr>
              <a:t>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827405" y="2637155"/>
            <a:ext cx="7646670" cy="3124200"/>
          </a:xfrm>
          <a:prstGeom prst="rect">
            <a:avLst/>
          </a:prstGeom>
          <a:noFill/>
          <a:ln w="9525">
            <a:noFill/>
          </a:ln>
        </p:spPr>
        <p:txBody>
          <a:bodyPr/>
          <a:p>
            <a:pPr marL="342900" lvl="1" indent="-342900" algn="l">
              <a:lnSpc>
                <a:spcPct val="150000"/>
              </a:lnSpc>
              <a:buClrTx/>
              <a:buSzTx/>
              <a:buFont typeface="Wingdings" panose="05000000000000000000" charset="0"/>
              <a:buChar char="Ø"/>
            </a:pPr>
            <a:r>
              <a:rPr altLang="zh-CN" sz="2000" dirty="0"/>
              <a:t>物流</a:t>
            </a:r>
            <a:r>
              <a:rPr lang="zh-CN" sz="2000" dirty="0"/>
              <a:t>：</a:t>
            </a:r>
            <a:r>
              <a:rPr altLang="zh-CN" sz="2000" dirty="0"/>
              <a:t>物品从供应地向接收地的实体流动过程。根据实际需要，将运输、储存、装卸、搬运、包装、流通加工、配送、信息处理等基本功能实施有机结合。</a:t>
            </a:r>
            <a:endParaRPr altLang="zh-CN" sz="2000" dirty="0"/>
          </a:p>
          <a:p>
            <a:pPr marL="342900" lvl="1" indent="-342900" algn="l">
              <a:lnSpc>
                <a:spcPct val="150000"/>
              </a:lnSpc>
              <a:buClrTx/>
              <a:buSzTx/>
              <a:buFont typeface="Wingdings" panose="05000000000000000000" charset="0"/>
              <a:buChar char="Ø"/>
            </a:pPr>
            <a:r>
              <a:rPr altLang="zh-CN" sz="2000" dirty="0"/>
              <a:t>物流管理：为了以合适的物流成本达到用户满意的服务水平，对正向及反向的物流活动过程及相关信息进行计划、组织、协调与控制。</a:t>
            </a:r>
            <a:endParaRPr altLang="zh-CN"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物流</a:t>
            </a:r>
            <a:r>
              <a:rPr lang="zh-CN" sz="2800" dirty="0">
                <a:latin typeface="Verdana" panose="020B0604030504040204" pitchFamily="34" charset="0"/>
                <a:ea typeface="微软雅黑" panose="020B0503020204020204" pitchFamily="34" charset="-122"/>
              </a:rPr>
              <a:t>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pic>
        <p:nvPicPr>
          <p:cNvPr id="8" name="图片 23"/>
          <p:cNvPicPr>
            <a:picLocks noChangeAspect="1"/>
          </p:cNvPicPr>
          <p:nvPr>
            <p:custDataLst>
              <p:tags r:id="rId1"/>
            </p:custDataLst>
          </p:nvPr>
        </p:nvPicPr>
        <p:blipFill>
          <a:blip r:embed="rId2"/>
          <a:stretch>
            <a:fillRect/>
          </a:stretch>
        </p:blipFill>
        <p:spPr>
          <a:xfrm>
            <a:off x="1259840" y="1196975"/>
            <a:ext cx="6710680" cy="5334635"/>
          </a:xfrm>
          <a:prstGeom prst="rect">
            <a:avLst/>
          </a:prstGeom>
          <a:noFill/>
          <a:ln>
            <a:no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库存管理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7410" name="Rectangle 3"/>
          <p:cNvSpPr txBox="1"/>
          <p:nvPr>
            <p:custDataLst>
              <p:tags r:id="rId1"/>
            </p:custDataLst>
          </p:nvPr>
        </p:nvSpPr>
        <p:spPr>
          <a:xfrm>
            <a:off x="1259840" y="2204720"/>
            <a:ext cx="7210425" cy="3124200"/>
          </a:xfrm>
          <a:prstGeom prst="rect">
            <a:avLst/>
          </a:prstGeom>
          <a:noFill/>
          <a:ln w="9525">
            <a:noFill/>
          </a:ln>
        </p:spPr>
        <p:txBody>
          <a:bodyPr/>
          <a:p>
            <a:pPr marL="342900" lvl="1" indent="-342900" algn="l">
              <a:lnSpc>
                <a:spcPct val="150000"/>
              </a:lnSpc>
              <a:buClrTx/>
              <a:buSzTx/>
              <a:buFont typeface="Wingdings" panose="05000000000000000000" charset="0"/>
              <a:buChar char="Ø"/>
            </a:pPr>
            <a:r>
              <a:rPr sz="2000" dirty="0"/>
              <a:t>库存是指用于满足未来外部需求而目前处于闲置状态的一切有经济价值的资源。</a:t>
            </a:r>
            <a:endParaRPr sz="2000" dirty="0"/>
          </a:p>
          <a:p>
            <a:pPr marL="342900" lvl="1" indent="-342900" algn="l">
              <a:lnSpc>
                <a:spcPct val="150000"/>
              </a:lnSpc>
              <a:buClrTx/>
              <a:buSzTx/>
              <a:buFont typeface="Wingdings" panose="05000000000000000000" charset="0"/>
              <a:buChar char="Ø"/>
            </a:pPr>
            <a:r>
              <a:rPr sz="2000" dirty="0"/>
              <a:t>库存管理是指对库存资源进行管理。</a:t>
            </a:r>
            <a:endParaRPr sz="2000" dirty="0"/>
          </a:p>
          <a:p>
            <a:pPr marL="342900" lvl="1" indent="-342900" algn="l">
              <a:lnSpc>
                <a:spcPct val="150000"/>
              </a:lnSpc>
              <a:buClrTx/>
              <a:buSzTx/>
              <a:buFont typeface="Wingdings" panose="05000000000000000000" charset="0"/>
              <a:buChar char="Ø"/>
            </a:pPr>
            <a:r>
              <a:rPr lang="zh-CN" sz="2000" dirty="0"/>
              <a:t>库存管理</a:t>
            </a:r>
            <a:r>
              <a:rPr sz="2000" dirty="0"/>
              <a:t>主要是指在保障供应的前提下，通过预测和计划，选择并采用合适的库存管理模式和方法，确定合理的库存量标准并掌握库存的变化动态，适时对库存进行调整，以期达到库存量最优化、库存成本最小化的目标。</a:t>
            </a:r>
            <a:endParaRPr sz="2000" dirty="0"/>
          </a:p>
        </p:txBody>
      </p:sp>
      <p:sp>
        <p:nvSpPr>
          <p:cNvPr id="2" name="Rectangle 3"/>
          <p:cNvSpPr txBox="1"/>
          <p:nvPr>
            <p:custDataLst>
              <p:tags r:id="rId2"/>
            </p:custDataLst>
          </p:nvPr>
        </p:nvSpPr>
        <p:spPr>
          <a:xfrm>
            <a:off x="827405" y="144780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库存及库存管理的</a:t>
            </a:r>
            <a:r>
              <a:rPr lang="zh-CN" altLang="en-US" sz="2400" dirty="0">
                <a:latin typeface="微软雅黑" panose="020B0503020204020204" pitchFamily="34" charset="-122"/>
                <a:ea typeface="微软雅黑" panose="020B0503020204020204" pitchFamily="34" charset="-122"/>
              </a:rPr>
              <a:t>含义</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库存管理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827405" y="112458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库存的</a:t>
            </a:r>
            <a:r>
              <a:rPr lang="zh-CN" altLang="en-US" sz="2400" dirty="0">
                <a:latin typeface="微软雅黑" panose="020B0503020204020204" pitchFamily="34" charset="-122"/>
                <a:ea typeface="微软雅黑" panose="020B0503020204020204" pitchFamily="34" charset="-122"/>
              </a:rPr>
              <a:t>分类</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custDataLst>
              <p:tags r:id="rId2"/>
            </p:custDataLst>
          </p:nvPr>
        </p:nvPicPr>
        <p:blipFill>
          <a:blip r:embed="rId3"/>
          <a:stretch>
            <a:fillRect/>
          </a:stretch>
        </p:blipFill>
        <p:spPr>
          <a:xfrm>
            <a:off x="3131820" y="1052830"/>
            <a:ext cx="4983480" cy="507492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灯片编号占位符 5"/>
          <p:cNvSpPr>
            <a:spLocks noGrp="1"/>
          </p:cNvSpPr>
          <p:nvPr/>
        </p:nvSpPr>
        <p:spPr>
          <a:xfrm>
            <a:off x="107950" y="787400"/>
            <a:ext cx="477838" cy="365125"/>
          </a:xfrm>
          <a:prstGeom prst="rect">
            <a:avLst/>
          </a:prstGeom>
          <a:noFill/>
          <a:ln w="9525">
            <a:noFill/>
          </a:ln>
        </p:spPr>
        <p:txBody>
          <a:bodyPr/>
          <a:p>
            <a:pPr algn="ctr" eaLnBrk="1" hangingPunct="1"/>
            <a:r>
              <a:rPr lang="en-US" altLang="zh-CN" sz="1000" b="1" dirty="0">
                <a:solidFill>
                  <a:schemeClr val="bg1"/>
                </a:solidFill>
                <a:latin typeface="Verdana" panose="020B0604030504040204" pitchFamily="34" charset="0"/>
                <a:ea typeface="微软雅黑" panose="020B0503020204020204" pitchFamily="34" charset="-122"/>
              </a:rPr>
              <a:t>2</a:t>
            </a:r>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5123" name="TextBox 53"/>
          <p:cNvSpPr txBox="1"/>
          <p:nvPr/>
        </p:nvSpPr>
        <p:spPr>
          <a:xfrm>
            <a:off x="517525" y="252413"/>
            <a:ext cx="1947545"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 思维</a:t>
            </a:r>
            <a:r>
              <a:rPr lang="zh-CN" altLang="en-US" sz="3200" b="1" dirty="0">
                <a:latin typeface="Verdana" panose="020B0604030504040204" pitchFamily="34" charset="0"/>
                <a:ea typeface="微软雅黑" panose="020B0503020204020204" pitchFamily="34" charset="-122"/>
              </a:rPr>
              <a:t>导图</a:t>
            </a:r>
            <a:endParaRPr lang="zh-CN" altLang="en-US" sz="3200" b="1" dirty="0">
              <a:latin typeface="Verdana" panose="020B0604030504040204" pitchFamily="34" charset="0"/>
              <a:ea typeface="微软雅黑" panose="020B0503020204020204" pitchFamily="34" charset="-122"/>
            </a:endParaRPr>
          </a:p>
        </p:txBody>
      </p:sp>
      <p:pic>
        <p:nvPicPr>
          <p:cNvPr id="262" name="图片 262" descr="第一章思维导图"/>
          <p:cNvPicPr>
            <a:picLocks noChangeAspect="1"/>
          </p:cNvPicPr>
          <p:nvPr>
            <p:custDataLst>
              <p:tags r:id="rId1"/>
            </p:custDataLst>
          </p:nvPr>
        </p:nvPicPr>
        <p:blipFill>
          <a:blip r:embed="rId2"/>
          <a:stretch>
            <a:fillRect/>
          </a:stretch>
        </p:blipFill>
        <p:spPr>
          <a:xfrm>
            <a:off x="1619885" y="1052830"/>
            <a:ext cx="6503035" cy="557085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16052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库存管理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827405" y="112458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库存的发展</a:t>
            </a:r>
            <a:r>
              <a:rPr lang="zh-CN" altLang="en-US" sz="2400" dirty="0">
                <a:latin typeface="微软雅黑" panose="020B0503020204020204" pitchFamily="34" charset="-122"/>
                <a:ea typeface="微软雅黑" panose="020B0503020204020204" pitchFamily="34" charset="-122"/>
              </a:rPr>
              <a:t>趋势</a:t>
            </a:r>
            <a:endParaRPr lang="zh-CN" altLang="en-US" sz="2400" dirty="0">
              <a:latin typeface="微软雅黑" panose="020B0503020204020204" pitchFamily="34" charset="-122"/>
              <a:ea typeface="微软雅黑" panose="020B0503020204020204" pitchFamily="34" charset="-122"/>
            </a:endParaRPr>
          </a:p>
        </p:txBody>
      </p:sp>
      <p:sp>
        <p:nvSpPr>
          <p:cNvPr id="17" name="任意多边形: 形状 16"/>
          <p:cNvSpPr/>
          <p:nvPr>
            <p:custDataLst>
              <p:tags r:id="rId2"/>
            </p:custDataLst>
          </p:nvPr>
        </p:nvSpPr>
        <p:spPr>
          <a:xfrm rot="2700000">
            <a:off x="809064" y="2393299"/>
            <a:ext cx="1466823" cy="1477152"/>
          </a:xfrm>
          <a:custGeom>
            <a:avLst/>
            <a:gdLst>
              <a:gd name="connsiteX0" fmla="*/ 37762 w 2705100"/>
              <a:gd name="connsiteY0" fmla="*/ 37761 h 2724150"/>
              <a:gd name="connsiteX1" fmla="*/ 128925 w 2705100"/>
              <a:gd name="connsiteY1" fmla="*/ 0 h 2724150"/>
              <a:gd name="connsiteX2" fmla="*/ 2576175 w 2705100"/>
              <a:gd name="connsiteY2" fmla="*/ 0 h 2724150"/>
              <a:gd name="connsiteX3" fmla="*/ 2705100 w 2705100"/>
              <a:gd name="connsiteY3" fmla="*/ 128925 h 2724150"/>
              <a:gd name="connsiteX4" fmla="*/ 2705100 w 2705100"/>
              <a:gd name="connsiteY4" fmla="*/ 1486815 h 2724150"/>
              <a:gd name="connsiteX5" fmla="*/ 1467765 w 2705100"/>
              <a:gd name="connsiteY5" fmla="*/ 2724150 h 2724150"/>
              <a:gd name="connsiteX6" fmla="*/ 128925 w 2705100"/>
              <a:gd name="connsiteY6" fmla="*/ 2724150 h 2724150"/>
              <a:gd name="connsiteX7" fmla="*/ 0 w 2705100"/>
              <a:gd name="connsiteY7" fmla="*/ 2595225 h 2724150"/>
              <a:gd name="connsiteX8" fmla="*/ 0 w 2705100"/>
              <a:gd name="connsiteY8" fmla="*/ 128925 h 2724150"/>
              <a:gd name="connsiteX9" fmla="*/ 37762 w 2705100"/>
              <a:gd name="connsiteY9" fmla="*/ 37761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5100" h="2724150">
                <a:moveTo>
                  <a:pt x="37762" y="37761"/>
                </a:moveTo>
                <a:cubicBezTo>
                  <a:pt x="61092" y="14431"/>
                  <a:pt x="93324" y="0"/>
                  <a:pt x="128925" y="0"/>
                </a:cubicBezTo>
                <a:lnTo>
                  <a:pt x="2576175" y="0"/>
                </a:lnTo>
                <a:cubicBezTo>
                  <a:pt x="2647378" y="0"/>
                  <a:pt x="2705100" y="57722"/>
                  <a:pt x="2705100" y="128925"/>
                </a:cubicBezTo>
                <a:lnTo>
                  <a:pt x="2705100" y="1486815"/>
                </a:lnTo>
                <a:lnTo>
                  <a:pt x="1467765" y="2724150"/>
                </a:lnTo>
                <a:lnTo>
                  <a:pt x="128925" y="2724150"/>
                </a:lnTo>
                <a:cubicBezTo>
                  <a:pt x="57722" y="2724150"/>
                  <a:pt x="0" y="2666428"/>
                  <a:pt x="0" y="2595225"/>
                </a:cubicBezTo>
                <a:lnTo>
                  <a:pt x="0" y="128925"/>
                </a:lnTo>
                <a:cubicBezTo>
                  <a:pt x="0" y="93324"/>
                  <a:pt x="14431" y="61092"/>
                  <a:pt x="37762" y="37761"/>
                </a:cubicBez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65"/>
          </a:p>
        </p:txBody>
      </p:sp>
      <p:sp>
        <p:nvSpPr>
          <p:cNvPr id="19" name="矩形 18"/>
          <p:cNvSpPr/>
          <p:nvPr>
            <p:custDataLst>
              <p:tags r:id="rId3"/>
            </p:custDataLst>
          </p:nvPr>
        </p:nvSpPr>
        <p:spPr>
          <a:xfrm>
            <a:off x="374529" y="3930717"/>
            <a:ext cx="2341585" cy="454988"/>
          </a:xfrm>
          <a:prstGeom prst="rect">
            <a:avLst/>
          </a:prstGeom>
          <a:noFill/>
        </p:spPr>
        <p:txBody>
          <a:bodyPr wrap="square" lIns="0" tIns="0" rIns="0" bIns="0" rtlCol="0" anchor="ctr" anchorCtr="0">
            <a:noAutofit/>
          </a:bodyPr>
          <a:p>
            <a:pPr algn="ctr">
              <a:spcBef>
                <a:spcPct val="0"/>
              </a:spcBef>
              <a:spcAft>
                <a:spcPct val="0"/>
              </a:spcAft>
            </a:pPr>
            <a:r>
              <a:rPr lang="zh-CN" altLang="en-US" sz="1390" b="1">
                <a:solidFill>
                  <a:schemeClr val="accent1"/>
                </a:solidFill>
                <a:latin typeface="+mn-ea"/>
                <a:cs typeface="+mn-ea"/>
              </a:rPr>
              <a:t>信息化</a:t>
            </a:r>
            <a:r>
              <a:rPr lang="zh-CN" altLang="en-US" sz="1390" b="1">
                <a:solidFill>
                  <a:schemeClr val="accent1"/>
                </a:solidFill>
                <a:latin typeface="+mn-ea"/>
                <a:cs typeface="+mn-ea"/>
              </a:rPr>
              <a:t>管理</a:t>
            </a:r>
            <a:endParaRPr lang="zh-CN" altLang="en-US" sz="1390" b="1">
              <a:solidFill>
                <a:schemeClr val="accent1"/>
              </a:solidFill>
              <a:latin typeface="+mn-ea"/>
              <a:cs typeface="+mn-ea"/>
            </a:endParaRPr>
          </a:p>
        </p:txBody>
      </p:sp>
      <p:sp>
        <p:nvSpPr>
          <p:cNvPr id="24" name="矩形 23"/>
          <p:cNvSpPr/>
          <p:nvPr>
            <p:custDataLst>
              <p:tags r:id="rId4"/>
            </p:custDataLst>
          </p:nvPr>
        </p:nvSpPr>
        <p:spPr>
          <a:xfrm>
            <a:off x="371771" y="4480504"/>
            <a:ext cx="2341252" cy="1392124"/>
          </a:xfrm>
          <a:prstGeom prst="rect">
            <a:avLst/>
          </a:prstGeom>
          <a:noFill/>
        </p:spPr>
        <p:txBody>
          <a:bodyPr wrap="square" lIns="0" tIns="0" rIns="0" bIns="0" anchor="t" anchorCtr="0">
            <a:noAutofit/>
          </a:bodyPr>
          <a:p>
            <a:pPr algn="ctr">
              <a:lnSpc>
                <a:spcPct val="150000"/>
              </a:lnSpc>
              <a:spcBef>
                <a:spcPct val="0"/>
              </a:spcBef>
              <a:spcAft>
                <a:spcPct val="0"/>
              </a:spcAft>
            </a:pPr>
            <a:r>
              <a:rPr lang="zh-CN" altLang="en-US" sz="1040">
                <a:ln>
                  <a:noFill/>
                  <a:prstDash val="sysDot"/>
                </a:ln>
                <a:solidFill>
                  <a:schemeClr val="tx1">
                    <a:lumMod val="85000"/>
                    <a:lumOff val="15000"/>
                  </a:schemeClr>
                </a:solidFill>
                <a:latin typeface="+mn-ea"/>
                <a:cs typeface="+mn-ea"/>
              </a:rPr>
              <a:t>随着信息技术的不断发展、应用，企业信息化成为不可逆转的潮流。库存管理是为了支持企业的运营发展，因此，基于企业信息化的趋势，库存管理也逐步推广应用计算机技术和网络通信技术。</a:t>
            </a:r>
            <a:endParaRPr lang="zh-CN" altLang="en-US" sz="1040">
              <a:ln>
                <a:noFill/>
                <a:prstDash val="sysDot"/>
              </a:ln>
              <a:solidFill>
                <a:schemeClr val="tx1">
                  <a:lumMod val="85000"/>
                  <a:lumOff val="15000"/>
                </a:schemeClr>
              </a:solidFill>
              <a:latin typeface="+mn-ea"/>
              <a:cs typeface="+mn-ea"/>
            </a:endParaRPr>
          </a:p>
        </p:txBody>
      </p:sp>
      <p:pic>
        <p:nvPicPr>
          <p:cNvPr id="45" name="图片 44"/>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l="1388" t="27087" r="1552" b="27087"/>
          <a:stretch>
            <a:fillRect/>
          </a:stretch>
        </p:blipFill>
        <p:spPr>
          <a:xfrm>
            <a:off x="530587" y="2273636"/>
            <a:ext cx="2023790" cy="1433707"/>
          </a:xfrm>
          <a:custGeom>
            <a:avLst/>
            <a:gdLst>
              <a:gd name="connsiteX0" fmla="*/ 1169431 w 2330450"/>
              <a:gd name="connsiteY0" fmla="*/ 0 h 1650954"/>
              <a:gd name="connsiteX1" fmla="*/ 1226354 w 2330450"/>
              <a:gd name="connsiteY1" fmla="*/ 23578 h 1650954"/>
              <a:gd name="connsiteX2" fmla="*/ 2306872 w 2330450"/>
              <a:gd name="connsiteY2" fmla="*/ 1104097 h 1650954"/>
              <a:gd name="connsiteX3" fmla="*/ 2306872 w 2330450"/>
              <a:gd name="connsiteY3" fmla="*/ 1217944 h 1650954"/>
              <a:gd name="connsiteX4" fmla="*/ 1873862 w 2330450"/>
              <a:gd name="connsiteY4" fmla="*/ 1650954 h 1650954"/>
              <a:gd name="connsiteX5" fmla="*/ 448177 w 2330450"/>
              <a:gd name="connsiteY5" fmla="*/ 1650954 h 1650954"/>
              <a:gd name="connsiteX6" fmla="*/ 23578 w 2330450"/>
              <a:gd name="connsiteY6" fmla="*/ 1226355 h 1650954"/>
              <a:gd name="connsiteX7" fmla="*/ 23578 w 2330450"/>
              <a:gd name="connsiteY7" fmla="*/ 1112508 h 1650954"/>
              <a:gd name="connsiteX8" fmla="*/ 1112508 w 2330450"/>
              <a:gd name="connsiteY8" fmla="*/ 23578 h 1650954"/>
              <a:gd name="connsiteX9" fmla="*/ 1169431 w 2330450"/>
              <a:gd name="connsiteY9" fmla="*/ 0 h 16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0450" h="1650954">
                <a:moveTo>
                  <a:pt x="1169431" y="0"/>
                </a:moveTo>
                <a:cubicBezTo>
                  <a:pt x="1190033" y="0"/>
                  <a:pt x="1210635" y="7859"/>
                  <a:pt x="1226354" y="23578"/>
                </a:cubicBezTo>
                <a:lnTo>
                  <a:pt x="2306872" y="1104097"/>
                </a:lnTo>
                <a:cubicBezTo>
                  <a:pt x="2338310" y="1135535"/>
                  <a:pt x="2338310" y="1186507"/>
                  <a:pt x="2306872" y="1217944"/>
                </a:cubicBezTo>
                <a:lnTo>
                  <a:pt x="1873862" y="1650954"/>
                </a:lnTo>
                <a:lnTo>
                  <a:pt x="448177" y="1650954"/>
                </a:lnTo>
                <a:lnTo>
                  <a:pt x="23578" y="1226355"/>
                </a:lnTo>
                <a:cubicBezTo>
                  <a:pt x="-7859" y="1194917"/>
                  <a:pt x="-7859" y="1143946"/>
                  <a:pt x="23578" y="1112508"/>
                </a:cubicBezTo>
                <a:lnTo>
                  <a:pt x="1112508" y="23578"/>
                </a:lnTo>
                <a:cubicBezTo>
                  <a:pt x="1128227" y="7859"/>
                  <a:pt x="1148829" y="0"/>
                  <a:pt x="1169431" y="0"/>
                </a:cubicBezTo>
                <a:close/>
              </a:path>
            </a:pathLst>
          </a:custGeom>
          <a:ln w="3175">
            <a:solidFill>
              <a:schemeClr val="tx1">
                <a:lumMod val="40000"/>
                <a:lumOff val="60000"/>
                <a:alpha val="20000"/>
              </a:schemeClr>
            </a:solidFill>
          </a:ln>
        </p:spPr>
      </p:pic>
      <p:sp>
        <p:nvSpPr>
          <p:cNvPr id="68" name="任意多边形: 形状 67"/>
          <p:cNvSpPr/>
          <p:nvPr>
            <p:custDataLst>
              <p:tags r:id="rId7"/>
            </p:custDataLst>
          </p:nvPr>
        </p:nvSpPr>
        <p:spPr>
          <a:xfrm rot="2700000">
            <a:off x="3808354" y="2392748"/>
            <a:ext cx="1466834" cy="1477311"/>
          </a:xfrm>
          <a:custGeom>
            <a:avLst/>
            <a:gdLst>
              <a:gd name="connsiteX0" fmla="*/ 37762 w 2705100"/>
              <a:gd name="connsiteY0" fmla="*/ 37761 h 2724150"/>
              <a:gd name="connsiteX1" fmla="*/ 128925 w 2705100"/>
              <a:gd name="connsiteY1" fmla="*/ 0 h 2724150"/>
              <a:gd name="connsiteX2" fmla="*/ 2576175 w 2705100"/>
              <a:gd name="connsiteY2" fmla="*/ 0 h 2724150"/>
              <a:gd name="connsiteX3" fmla="*/ 2705100 w 2705100"/>
              <a:gd name="connsiteY3" fmla="*/ 128925 h 2724150"/>
              <a:gd name="connsiteX4" fmla="*/ 2705100 w 2705100"/>
              <a:gd name="connsiteY4" fmla="*/ 1486815 h 2724150"/>
              <a:gd name="connsiteX5" fmla="*/ 1467765 w 2705100"/>
              <a:gd name="connsiteY5" fmla="*/ 2724150 h 2724150"/>
              <a:gd name="connsiteX6" fmla="*/ 128925 w 2705100"/>
              <a:gd name="connsiteY6" fmla="*/ 2724150 h 2724150"/>
              <a:gd name="connsiteX7" fmla="*/ 0 w 2705100"/>
              <a:gd name="connsiteY7" fmla="*/ 2595225 h 2724150"/>
              <a:gd name="connsiteX8" fmla="*/ 0 w 2705100"/>
              <a:gd name="connsiteY8" fmla="*/ 128925 h 2724150"/>
              <a:gd name="connsiteX9" fmla="*/ 37762 w 2705100"/>
              <a:gd name="connsiteY9" fmla="*/ 37761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5100" h="2724150">
                <a:moveTo>
                  <a:pt x="37762" y="37761"/>
                </a:moveTo>
                <a:cubicBezTo>
                  <a:pt x="61092" y="14431"/>
                  <a:pt x="93324" y="0"/>
                  <a:pt x="128925" y="0"/>
                </a:cubicBezTo>
                <a:lnTo>
                  <a:pt x="2576175" y="0"/>
                </a:lnTo>
                <a:cubicBezTo>
                  <a:pt x="2647378" y="0"/>
                  <a:pt x="2705100" y="57722"/>
                  <a:pt x="2705100" y="128925"/>
                </a:cubicBezTo>
                <a:lnTo>
                  <a:pt x="2705100" y="1486815"/>
                </a:lnTo>
                <a:lnTo>
                  <a:pt x="1467765" y="2724150"/>
                </a:lnTo>
                <a:lnTo>
                  <a:pt x="128925" y="2724150"/>
                </a:lnTo>
                <a:cubicBezTo>
                  <a:pt x="57722" y="2724150"/>
                  <a:pt x="0" y="2666428"/>
                  <a:pt x="0" y="2595225"/>
                </a:cubicBezTo>
                <a:lnTo>
                  <a:pt x="0" y="128925"/>
                </a:lnTo>
                <a:cubicBezTo>
                  <a:pt x="0" y="93324"/>
                  <a:pt x="14431" y="61092"/>
                  <a:pt x="37762" y="37761"/>
                </a:cubicBez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65"/>
          </a:p>
        </p:txBody>
      </p:sp>
      <p:pic>
        <p:nvPicPr>
          <p:cNvPr id="33" name="图片 32"/>
          <p:cNvPicPr>
            <a:picLocks noChangeAspect="1"/>
          </p:cNvPicPr>
          <p:nvPr>
            <p:custDataLst>
              <p:tags r:id="rId8"/>
            </p:custDataLst>
          </p:nvPr>
        </p:nvPicPr>
        <p:blipFill rotWithShape="1">
          <a:blip r:embed="rId9" cstate="print">
            <a:extLst>
              <a:ext uri="{28A0092B-C50C-407E-A947-70E740481C1C}">
                <a14:useLocalDpi xmlns:a14="http://schemas.microsoft.com/office/drawing/2010/main" val="0"/>
              </a:ext>
            </a:extLst>
          </a:blip>
          <a:srcRect l="1362" r="3649"/>
          <a:stretch>
            <a:fillRect/>
          </a:stretch>
        </p:blipFill>
        <p:spPr>
          <a:xfrm>
            <a:off x="3529876" y="2273636"/>
            <a:ext cx="2023790" cy="1433747"/>
          </a:xfrm>
          <a:custGeom>
            <a:avLst/>
            <a:gdLst>
              <a:gd name="connsiteX0" fmla="*/ 1169431 w 2330450"/>
              <a:gd name="connsiteY0" fmla="*/ 0 h 1651000"/>
              <a:gd name="connsiteX1" fmla="*/ 1226354 w 2330450"/>
              <a:gd name="connsiteY1" fmla="*/ 23579 h 1651000"/>
              <a:gd name="connsiteX2" fmla="*/ 2306872 w 2330450"/>
              <a:gd name="connsiteY2" fmla="*/ 1104128 h 1651000"/>
              <a:gd name="connsiteX3" fmla="*/ 2306872 w 2330450"/>
              <a:gd name="connsiteY3" fmla="*/ 1217978 h 1651000"/>
              <a:gd name="connsiteX4" fmla="*/ 1873862 w 2330450"/>
              <a:gd name="connsiteY4" fmla="*/ 1651000 h 1651000"/>
              <a:gd name="connsiteX5" fmla="*/ 448177 w 2330450"/>
              <a:gd name="connsiteY5" fmla="*/ 1651000 h 1651000"/>
              <a:gd name="connsiteX6" fmla="*/ 23578 w 2330450"/>
              <a:gd name="connsiteY6" fmla="*/ 1226389 h 1651000"/>
              <a:gd name="connsiteX7" fmla="*/ 23578 w 2330450"/>
              <a:gd name="connsiteY7" fmla="*/ 1112539 h 1651000"/>
              <a:gd name="connsiteX8" fmla="*/ 1112508 w 2330450"/>
              <a:gd name="connsiteY8" fmla="*/ 23579 h 1651000"/>
              <a:gd name="connsiteX9" fmla="*/ 1169431 w 2330450"/>
              <a:gd name="connsiteY9" fmla="*/ 0 h 165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0450" h="1651000">
                <a:moveTo>
                  <a:pt x="1169431" y="0"/>
                </a:moveTo>
                <a:cubicBezTo>
                  <a:pt x="1190033" y="0"/>
                  <a:pt x="1210635" y="7860"/>
                  <a:pt x="1226354" y="23579"/>
                </a:cubicBezTo>
                <a:lnTo>
                  <a:pt x="2306872" y="1104128"/>
                </a:lnTo>
                <a:cubicBezTo>
                  <a:pt x="2338310" y="1135566"/>
                  <a:pt x="2338310" y="1186540"/>
                  <a:pt x="2306872" y="1217978"/>
                </a:cubicBezTo>
                <a:lnTo>
                  <a:pt x="1873862" y="1651000"/>
                </a:lnTo>
                <a:lnTo>
                  <a:pt x="448177" y="1651000"/>
                </a:lnTo>
                <a:lnTo>
                  <a:pt x="23578" y="1226389"/>
                </a:lnTo>
                <a:cubicBezTo>
                  <a:pt x="-7859" y="1194951"/>
                  <a:pt x="-7859" y="1143978"/>
                  <a:pt x="23578" y="1112539"/>
                </a:cubicBezTo>
                <a:lnTo>
                  <a:pt x="1112508" y="23579"/>
                </a:lnTo>
                <a:cubicBezTo>
                  <a:pt x="1128227" y="7860"/>
                  <a:pt x="1148829" y="0"/>
                  <a:pt x="1169431" y="0"/>
                </a:cubicBezTo>
                <a:close/>
              </a:path>
            </a:pathLst>
          </a:custGeom>
          <a:ln w="3175">
            <a:solidFill>
              <a:schemeClr val="tx1">
                <a:lumMod val="40000"/>
                <a:lumOff val="60000"/>
                <a:alpha val="20000"/>
              </a:schemeClr>
            </a:solidFill>
          </a:ln>
        </p:spPr>
      </p:pic>
      <p:sp>
        <p:nvSpPr>
          <p:cNvPr id="25" name="矩形 24"/>
          <p:cNvSpPr/>
          <p:nvPr>
            <p:custDataLst>
              <p:tags r:id="rId10"/>
            </p:custDataLst>
          </p:nvPr>
        </p:nvSpPr>
        <p:spPr>
          <a:xfrm>
            <a:off x="3374369" y="3930717"/>
            <a:ext cx="2341585" cy="454988"/>
          </a:xfrm>
          <a:prstGeom prst="rect">
            <a:avLst/>
          </a:prstGeom>
          <a:noFill/>
        </p:spPr>
        <p:txBody>
          <a:bodyPr wrap="square" lIns="0" tIns="0" rIns="0" bIns="0" rtlCol="0" anchor="ctr" anchorCtr="0">
            <a:noAutofit/>
          </a:bodyPr>
          <a:p>
            <a:pPr algn="ctr">
              <a:spcBef>
                <a:spcPct val="0"/>
              </a:spcBef>
              <a:spcAft>
                <a:spcPct val="0"/>
              </a:spcAft>
            </a:pPr>
            <a:r>
              <a:rPr lang="zh-CN" altLang="en-US" sz="1390" b="1">
                <a:solidFill>
                  <a:schemeClr val="accent1"/>
                </a:solidFill>
                <a:latin typeface="+mn-ea"/>
                <a:cs typeface="+mn-ea"/>
              </a:rPr>
              <a:t>信息化</a:t>
            </a:r>
            <a:r>
              <a:rPr lang="zh-CN" altLang="en-US" sz="1390" b="1">
                <a:solidFill>
                  <a:schemeClr val="accent1"/>
                </a:solidFill>
                <a:latin typeface="+mn-ea"/>
                <a:cs typeface="+mn-ea"/>
              </a:rPr>
              <a:t>管理</a:t>
            </a:r>
            <a:endParaRPr lang="zh-CN" altLang="en-US" sz="1390" b="1">
              <a:solidFill>
                <a:schemeClr val="accent1"/>
              </a:solidFill>
              <a:latin typeface="+mn-ea"/>
              <a:cs typeface="+mn-ea"/>
            </a:endParaRPr>
          </a:p>
        </p:txBody>
      </p:sp>
      <p:sp>
        <p:nvSpPr>
          <p:cNvPr id="26" name="矩形 25"/>
          <p:cNvSpPr/>
          <p:nvPr>
            <p:custDataLst>
              <p:tags r:id="rId11"/>
            </p:custDataLst>
          </p:nvPr>
        </p:nvSpPr>
        <p:spPr>
          <a:xfrm>
            <a:off x="3371612" y="4480504"/>
            <a:ext cx="2341252" cy="1392124"/>
          </a:xfrm>
          <a:prstGeom prst="rect">
            <a:avLst/>
          </a:prstGeom>
          <a:noFill/>
        </p:spPr>
        <p:txBody>
          <a:bodyPr wrap="square" lIns="0" tIns="0" rIns="0" bIns="0" anchor="t" anchorCtr="0">
            <a:noAutofit/>
          </a:bodyPr>
          <a:p>
            <a:pPr algn="l">
              <a:lnSpc>
                <a:spcPct val="150000"/>
              </a:lnSpc>
              <a:spcBef>
                <a:spcPct val="0"/>
              </a:spcBef>
              <a:spcAft>
                <a:spcPct val="0"/>
              </a:spcAft>
            </a:pPr>
            <a:r>
              <a:rPr lang="zh-CN" altLang="en-US" sz="1040">
                <a:ln>
                  <a:noFill/>
                  <a:prstDash val="sysDot"/>
                </a:ln>
                <a:solidFill>
                  <a:schemeClr val="tx1">
                    <a:lumMod val="85000"/>
                    <a:lumOff val="15000"/>
                  </a:schemeClr>
                </a:solidFill>
                <a:latin typeface="+mn-ea"/>
                <a:cs typeface="+mn-ea"/>
              </a:rPr>
              <a:t>库存管理的主要目标是在保证供应的前提下，确定合理的库存量，有效减少库存成本。因此，库存管理必须把供应链上各相关方（供应商、零售商、批发商、客户等）的库存管理整合起来，即实行整合化管理，从而实现企业库存管理的优化，提高供应链的整体效益。</a:t>
            </a:r>
            <a:endParaRPr lang="zh-CN" altLang="en-US" sz="1040">
              <a:ln>
                <a:noFill/>
                <a:prstDash val="sysDot"/>
              </a:ln>
              <a:solidFill>
                <a:schemeClr val="tx1">
                  <a:lumMod val="85000"/>
                  <a:lumOff val="15000"/>
                </a:schemeClr>
              </a:solidFill>
              <a:latin typeface="+mn-ea"/>
              <a:cs typeface="+mn-ea"/>
            </a:endParaRPr>
          </a:p>
        </p:txBody>
      </p:sp>
      <p:sp>
        <p:nvSpPr>
          <p:cNvPr id="71" name="任意多边形: 形状 70"/>
          <p:cNvSpPr/>
          <p:nvPr>
            <p:custDataLst>
              <p:tags r:id="rId12"/>
            </p:custDataLst>
          </p:nvPr>
        </p:nvSpPr>
        <p:spPr>
          <a:xfrm rot="2700000">
            <a:off x="6808195" y="2393299"/>
            <a:ext cx="1466823" cy="1477152"/>
          </a:xfrm>
          <a:custGeom>
            <a:avLst/>
            <a:gdLst>
              <a:gd name="connsiteX0" fmla="*/ 37762 w 2705100"/>
              <a:gd name="connsiteY0" fmla="*/ 37761 h 2724150"/>
              <a:gd name="connsiteX1" fmla="*/ 128925 w 2705100"/>
              <a:gd name="connsiteY1" fmla="*/ 0 h 2724150"/>
              <a:gd name="connsiteX2" fmla="*/ 2576175 w 2705100"/>
              <a:gd name="connsiteY2" fmla="*/ 0 h 2724150"/>
              <a:gd name="connsiteX3" fmla="*/ 2705100 w 2705100"/>
              <a:gd name="connsiteY3" fmla="*/ 128925 h 2724150"/>
              <a:gd name="connsiteX4" fmla="*/ 2705100 w 2705100"/>
              <a:gd name="connsiteY4" fmla="*/ 1486815 h 2724150"/>
              <a:gd name="connsiteX5" fmla="*/ 1467765 w 2705100"/>
              <a:gd name="connsiteY5" fmla="*/ 2724150 h 2724150"/>
              <a:gd name="connsiteX6" fmla="*/ 128925 w 2705100"/>
              <a:gd name="connsiteY6" fmla="*/ 2724150 h 2724150"/>
              <a:gd name="connsiteX7" fmla="*/ 0 w 2705100"/>
              <a:gd name="connsiteY7" fmla="*/ 2595225 h 2724150"/>
              <a:gd name="connsiteX8" fmla="*/ 0 w 2705100"/>
              <a:gd name="connsiteY8" fmla="*/ 128925 h 2724150"/>
              <a:gd name="connsiteX9" fmla="*/ 37762 w 2705100"/>
              <a:gd name="connsiteY9" fmla="*/ 37761 h 272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5100" h="2724150">
                <a:moveTo>
                  <a:pt x="37762" y="37761"/>
                </a:moveTo>
                <a:cubicBezTo>
                  <a:pt x="61092" y="14431"/>
                  <a:pt x="93324" y="0"/>
                  <a:pt x="128925" y="0"/>
                </a:cubicBezTo>
                <a:lnTo>
                  <a:pt x="2576175" y="0"/>
                </a:lnTo>
                <a:cubicBezTo>
                  <a:pt x="2647378" y="0"/>
                  <a:pt x="2705100" y="57722"/>
                  <a:pt x="2705100" y="128925"/>
                </a:cubicBezTo>
                <a:lnTo>
                  <a:pt x="2705100" y="1486815"/>
                </a:lnTo>
                <a:lnTo>
                  <a:pt x="1467765" y="2724150"/>
                </a:lnTo>
                <a:lnTo>
                  <a:pt x="128925" y="2724150"/>
                </a:lnTo>
                <a:cubicBezTo>
                  <a:pt x="57722" y="2724150"/>
                  <a:pt x="0" y="2666428"/>
                  <a:pt x="0" y="2595225"/>
                </a:cubicBezTo>
                <a:lnTo>
                  <a:pt x="0" y="128925"/>
                </a:lnTo>
                <a:cubicBezTo>
                  <a:pt x="0" y="93324"/>
                  <a:pt x="14431" y="61092"/>
                  <a:pt x="37762" y="37761"/>
                </a:cubicBezTo>
                <a:close/>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565"/>
          </a:p>
        </p:txBody>
      </p:sp>
      <p:pic>
        <p:nvPicPr>
          <p:cNvPr id="36" name="图片 35"/>
          <p:cNvPicPr>
            <a:picLocks noChangeAspect="1"/>
          </p:cNvPicPr>
          <p:nvPr>
            <p:custDataLst>
              <p:tags r:id="rId13"/>
            </p:custDataLst>
          </p:nvPr>
        </p:nvPicPr>
        <p:blipFill>
          <a:blip r:embed="rId14" cstate="print">
            <a:extLst>
              <a:ext uri="{28A0092B-C50C-407E-A947-70E740481C1C}">
                <a14:useLocalDpi xmlns:a14="http://schemas.microsoft.com/office/drawing/2010/main" val="0"/>
              </a:ext>
            </a:extLst>
          </a:blip>
          <a:srcRect l="2947" r="2947"/>
          <a:stretch>
            <a:fillRect/>
          </a:stretch>
        </p:blipFill>
        <p:spPr>
          <a:xfrm>
            <a:off x="6529717" y="2273636"/>
            <a:ext cx="2023790" cy="1433707"/>
          </a:xfrm>
          <a:custGeom>
            <a:avLst/>
            <a:gdLst>
              <a:gd name="connsiteX0" fmla="*/ 1169431 w 2330450"/>
              <a:gd name="connsiteY0" fmla="*/ 0 h 1650954"/>
              <a:gd name="connsiteX1" fmla="*/ 1226354 w 2330450"/>
              <a:gd name="connsiteY1" fmla="*/ 23578 h 1650954"/>
              <a:gd name="connsiteX2" fmla="*/ 2306872 w 2330450"/>
              <a:gd name="connsiteY2" fmla="*/ 1104097 h 1650954"/>
              <a:gd name="connsiteX3" fmla="*/ 2306872 w 2330450"/>
              <a:gd name="connsiteY3" fmla="*/ 1217944 h 1650954"/>
              <a:gd name="connsiteX4" fmla="*/ 1873862 w 2330450"/>
              <a:gd name="connsiteY4" fmla="*/ 1650954 h 1650954"/>
              <a:gd name="connsiteX5" fmla="*/ 448177 w 2330450"/>
              <a:gd name="connsiteY5" fmla="*/ 1650954 h 1650954"/>
              <a:gd name="connsiteX6" fmla="*/ 23579 w 2330450"/>
              <a:gd name="connsiteY6" fmla="*/ 1226355 h 1650954"/>
              <a:gd name="connsiteX7" fmla="*/ 23579 w 2330450"/>
              <a:gd name="connsiteY7" fmla="*/ 1112508 h 1650954"/>
              <a:gd name="connsiteX8" fmla="*/ 1112508 w 2330450"/>
              <a:gd name="connsiteY8" fmla="*/ 23578 h 1650954"/>
              <a:gd name="connsiteX9" fmla="*/ 1169431 w 2330450"/>
              <a:gd name="connsiteY9" fmla="*/ 0 h 165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30450" h="1650954">
                <a:moveTo>
                  <a:pt x="1169431" y="0"/>
                </a:moveTo>
                <a:cubicBezTo>
                  <a:pt x="1190033" y="0"/>
                  <a:pt x="1210635" y="7859"/>
                  <a:pt x="1226354" y="23578"/>
                </a:cubicBezTo>
                <a:lnTo>
                  <a:pt x="2306872" y="1104097"/>
                </a:lnTo>
                <a:cubicBezTo>
                  <a:pt x="2338310" y="1135535"/>
                  <a:pt x="2338310" y="1186507"/>
                  <a:pt x="2306872" y="1217944"/>
                </a:cubicBezTo>
                <a:lnTo>
                  <a:pt x="1873862" y="1650954"/>
                </a:lnTo>
                <a:lnTo>
                  <a:pt x="448177" y="1650954"/>
                </a:lnTo>
                <a:lnTo>
                  <a:pt x="23579" y="1226355"/>
                </a:lnTo>
                <a:cubicBezTo>
                  <a:pt x="-7859" y="1194917"/>
                  <a:pt x="-7859" y="1143946"/>
                  <a:pt x="23579" y="1112508"/>
                </a:cubicBezTo>
                <a:lnTo>
                  <a:pt x="1112508" y="23578"/>
                </a:lnTo>
                <a:cubicBezTo>
                  <a:pt x="1128227" y="7859"/>
                  <a:pt x="1148829" y="0"/>
                  <a:pt x="1169431" y="0"/>
                </a:cubicBezTo>
                <a:close/>
              </a:path>
            </a:pathLst>
          </a:custGeom>
          <a:ln w="3175">
            <a:solidFill>
              <a:schemeClr val="tx1">
                <a:lumMod val="40000"/>
                <a:lumOff val="60000"/>
                <a:alpha val="20000"/>
              </a:schemeClr>
            </a:solidFill>
          </a:ln>
        </p:spPr>
      </p:pic>
      <p:sp>
        <p:nvSpPr>
          <p:cNvPr id="27" name="矩形 26"/>
          <p:cNvSpPr/>
          <p:nvPr>
            <p:custDataLst>
              <p:tags r:id="rId15"/>
            </p:custDataLst>
          </p:nvPr>
        </p:nvSpPr>
        <p:spPr>
          <a:xfrm>
            <a:off x="6374210" y="3930717"/>
            <a:ext cx="2341585" cy="454988"/>
          </a:xfrm>
          <a:prstGeom prst="rect">
            <a:avLst/>
          </a:prstGeom>
          <a:noFill/>
        </p:spPr>
        <p:txBody>
          <a:bodyPr wrap="square" lIns="0" tIns="0" rIns="0" bIns="0" rtlCol="0" anchor="ctr" anchorCtr="0">
            <a:noAutofit/>
          </a:bodyPr>
          <a:p>
            <a:pPr algn="ctr">
              <a:spcBef>
                <a:spcPct val="0"/>
              </a:spcBef>
              <a:spcAft>
                <a:spcPct val="0"/>
              </a:spcAft>
            </a:pPr>
            <a:r>
              <a:rPr lang="zh-CN" altLang="en-US" sz="1390" b="1">
                <a:solidFill>
                  <a:schemeClr val="accent1"/>
                </a:solidFill>
                <a:latin typeface="+mn-ea"/>
                <a:cs typeface="+mn-ea"/>
              </a:rPr>
              <a:t>零库存</a:t>
            </a:r>
            <a:r>
              <a:rPr lang="zh-CN" altLang="en-US" sz="1390" b="1">
                <a:solidFill>
                  <a:schemeClr val="accent1"/>
                </a:solidFill>
                <a:latin typeface="+mn-ea"/>
                <a:cs typeface="+mn-ea"/>
              </a:rPr>
              <a:t>管理</a:t>
            </a:r>
            <a:endParaRPr lang="zh-CN" altLang="en-US" sz="1390" b="1">
              <a:solidFill>
                <a:schemeClr val="accent1"/>
              </a:solidFill>
              <a:latin typeface="+mn-ea"/>
              <a:cs typeface="+mn-ea"/>
            </a:endParaRPr>
          </a:p>
        </p:txBody>
      </p:sp>
      <p:sp>
        <p:nvSpPr>
          <p:cNvPr id="28" name="矩形 27"/>
          <p:cNvSpPr/>
          <p:nvPr>
            <p:custDataLst>
              <p:tags r:id="rId16"/>
            </p:custDataLst>
          </p:nvPr>
        </p:nvSpPr>
        <p:spPr>
          <a:xfrm>
            <a:off x="6371453" y="4480504"/>
            <a:ext cx="2341252" cy="1392124"/>
          </a:xfrm>
          <a:prstGeom prst="rect">
            <a:avLst/>
          </a:prstGeom>
          <a:noFill/>
        </p:spPr>
        <p:txBody>
          <a:bodyPr wrap="square" lIns="0" tIns="0" rIns="0" bIns="0" anchor="t" anchorCtr="0">
            <a:noAutofit/>
          </a:bodyPr>
          <a:p>
            <a:pPr algn="l">
              <a:lnSpc>
                <a:spcPct val="150000"/>
              </a:lnSpc>
              <a:spcBef>
                <a:spcPct val="0"/>
              </a:spcBef>
              <a:spcAft>
                <a:spcPct val="0"/>
              </a:spcAft>
            </a:pPr>
            <a:r>
              <a:rPr lang="zh-CN" altLang="en-US" sz="1040">
                <a:ln>
                  <a:noFill/>
                  <a:prstDash val="sysDot"/>
                </a:ln>
                <a:solidFill>
                  <a:schemeClr val="tx1">
                    <a:lumMod val="85000"/>
                    <a:lumOff val="15000"/>
                  </a:schemeClr>
                </a:solidFill>
                <a:latin typeface="+mn-ea"/>
                <a:cs typeface="+mn-ea"/>
              </a:rPr>
              <a:t>库存管理的终极目标是实现零库存，对于零库存的理解，应当包含两层意义：一是库存物资的数量趋于零或等于零，即近乎零库存物资；二是库存物资所需要的设施、设备的数量及相关的库存劳动耗费同时趋于零或等于零，即不存在库存活动。</a:t>
            </a:r>
            <a:endParaRPr lang="zh-CN" altLang="en-US" sz="1040">
              <a:ln>
                <a:noFill/>
                <a:prstDash val="sysDot"/>
              </a:ln>
              <a:solidFill>
                <a:schemeClr val="tx1">
                  <a:lumMod val="85000"/>
                  <a:lumOff val="15000"/>
                </a:schemeClr>
              </a:solidFill>
              <a:latin typeface="+mn-ea"/>
              <a:cs typeface="+mn-ea"/>
            </a:endParaRPr>
          </a:p>
        </p:txBody>
      </p:sp>
      <p:cxnSp>
        <p:nvCxnSpPr>
          <p:cNvPr id="29" name="直接连接符 28"/>
          <p:cNvCxnSpPr/>
          <p:nvPr>
            <p:custDataLst>
              <p:tags r:id="rId17"/>
            </p:custDataLst>
          </p:nvPr>
        </p:nvCxnSpPr>
        <p:spPr>
          <a:xfrm>
            <a:off x="557607" y="3705178"/>
            <a:ext cx="797218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9" name="Rectangle 3"/>
          <p:cNvSpPr txBox="1"/>
          <p:nvPr/>
        </p:nvSpPr>
        <p:spPr>
          <a:xfrm>
            <a:off x="666750" y="1104900"/>
            <a:ext cx="4049713" cy="571500"/>
          </a:xfrm>
          <a:prstGeom prst="rect">
            <a:avLst/>
          </a:prstGeom>
          <a:noFill/>
          <a:ln w="9525">
            <a:noFill/>
          </a:ln>
        </p:spPr>
        <p:txBody>
          <a:bodyPr/>
          <a:p>
            <a:pPr marL="0" lvl="1" indent="0" eaLnBrk="1" hangingPunct="1">
              <a:buClr>
                <a:schemeClr val="accent2"/>
              </a:buClr>
            </a:pPr>
            <a:endParaRPr lang="zh-CN" altLang="en-US" sz="2400" dirty="0">
              <a:latin typeface="微软雅黑" panose="020B0503020204020204" pitchFamily="34" charset="-122"/>
              <a:ea typeface="微软雅黑" panose="020B0503020204020204" pitchFamily="34" charset="-122"/>
            </a:endParaRPr>
          </a:p>
        </p:txBody>
      </p:sp>
      <p:sp>
        <p:nvSpPr>
          <p:cNvPr id="14340" name="TextBox 53"/>
          <p:cNvSpPr txBox="1"/>
          <p:nvPr/>
        </p:nvSpPr>
        <p:spPr>
          <a:xfrm>
            <a:off x="827088" y="265430"/>
            <a:ext cx="3738880" cy="521970"/>
          </a:xfrm>
          <a:prstGeom prst="rect">
            <a:avLst/>
          </a:prstGeom>
          <a:noFill/>
          <a:ln w="9525">
            <a:noFill/>
          </a:ln>
        </p:spPr>
        <p:txBody>
          <a:bodyPr wrap="none">
            <a:spAutoFit/>
          </a:bodyPr>
          <a:p>
            <a:pPr algn="l" eaLnBrk="1" hangingPunct="1"/>
            <a:r>
              <a:rPr lang="zh-CN" sz="2800" dirty="0">
                <a:latin typeface="Verdana" panose="020B0604030504040204" pitchFamily="34" charset="0"/>
                <a:ea typeface="微软雅黑" panose="020B0503020204020204" pitchFamily="34" charset="-122"/>
              </a:rPr>
              <a:t>供应链运营的技术要素</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0" name="椭圆 19"/>
          <p:cNvSpPr/>
          <p:nvPr>
            <p:custDataLst>
              <p:tags r:id="rId1"/>
            </p:custDataLst>
          </p:nvPr>
        </p:nvSpPr>
        <p:spPr>
          <a:xfrm>
            <a:off x="2916245" y="1821200"/>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dirty="0">
              <a:solidFill>
                <a:schemeClr val="tx1"/>
              </a:solidFill>
            </a:endParaRPr>
          </a:p>
        </p:txBody>
      </p:sp>
      <p:sp>
        <p:nvSpPr>
          <p:cNvPr id="26" name="任意多边形 12"/>
          <p:cNvSpPr/>
          <p:nvPr>
            <p:custDataLst>
              <p:tags r:id="rId2"/>
            </p:custDataLst>
          </p:nvPr>
        </p:nvSpPr>
        <p:spPr>
          <a:xfrm rot="10800000">
            <a:off x="4550202" y="1640424"/>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30" name="任意多边形 12"/>
          <p:cNvSpPr/>
          <p:nvPr>
            <p:custDataLst>
              <p:tags r:id="rId3"/>
            </p:custDataLst>
          </p:nvPr>
        </p:nvSpPr>
        <p:spPr>
          <a:xfrm rot="18000000">
            <a:off x="4982669" y="3113369"/>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2" name="任意多边形 12"/>
          <p:cNvSpPr/>
          <p:nvPr>
            <p:custDataLst>
              <p:tags r:id="rId4"/>
            </p:custDataLst>
          </p:nvPr>
        </p:nvSpPr>
        <p:spPr>
          <a:xfrm rot="3600000">
            <a:off x="3496355" y="2757049"/>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olidFill>
                <a:schemeClr val="tx1"/>
              </a:solidFill>
              <a:sym typeface="+mn-ea"/>
            </a:endParaRPr>
          </a:p>
        </p:txBody>
      </p:sp>
      <p:sp>
        <p:nvSpPr>
          <p:cNvPr id="3" name="弧形 2"/>
          <p:cNvSpPr/>
          <p:nvPr>
            <p:custDataLst>
              <p:tags r:id="rId5"/>
            </p:custDataLst>
          </p:nvPr>
        </p:nvSpPr>
        <p:spPr>
          <a:xfrm>
            <a:off x="2736632" y="1642168"/>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solidFill>
                <a:schemeClr val="tx1"/>
              </a:solidFill>
              <a:cs typeface="微软雅黑" panose="020B0503020204020204" pitchFamily="34" charset="-122"/>
            </a:endParaRPr>
          </a:p>
        </p:txBody>
      </p:sp>
      <p:sp>
        <p:nvSpPr>
          <p:cNvPr id="4" name="弧形 3"/>
          <p:cNvSpPr/>
          <p:nvPr>
            <p:custDataLst>
              <p:tags r:id="rId6"/>
            </p:custDataLst>
          </p:nvPr>
        </p:nvSpPr>
        <p:spPr>
          <a:xfrm rot="7200000">
            <a:off x="2740701" y="1616592"/>
            <a:ext cx="3619003" cy="3619003"/>
          </a:xfrm>
          <a:prstGeom prst="arc">
            <a:avLst>
              <a:gd name="adj1" fmla="val 16392741"/>
              <a:gd name="adj2" fmla="val 21318419"/>
            </a:avLst>
          </a:prstGeom>
          <a:ln w="6350">
            <a:gradFill>
              <a:gsLst>
                <a:gs pos="25000">
                  <a:schemeClr val="accent3">
                    <a:alpha val="0"/>
                  </a:schemeClr>
                </a:gs>
                <a:gs pos="60000">
                  <a:schemeClr val="accent3"/>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弧形 4"/>
          <p:cNvSpPr/>
          <p:nvPr>
            <p:custDataLst>
              <p:tags r:id="rId7"/>
            </p:custDataLst>
          </p:nvPr>
        </p:nvSpPr>
        <p:spPr>
          <a:xfrm rot="14400000">
            <a:off x="2767439" y="1623567"/>
            <a:ext cx="3619003" cy="3619003"/>
          </a:xfrm>
          <a:prstGeom prst="arc">
            <a:avLst>
              <a:gd name="adj1" fmla="val 16392741"/>
              <a:gd name="adj2" fmla="val 21318419"/>
            </a:avLst>
          </a:prstGeom>
          <a:ln w="6350">
            <a:gradFill>
              <a:gsLst>
                <a:gs pos="25000">
                  <a:schemeClr val="accent1">
                    <a:alpha val="0"/>
                  </a:scheme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7" name="矩形 6"/>
          <p:cNvSpPr/>
          <p:nvPr>
            <p:custDataLst>
              <p:tags r:id="rId8"/>
            </p:custDataLst>
          </p:nvPr>
        </p:nvSpPr>
        <p:spPr>
          <a:xfrm>
            <a:off x="6444845" y="1916782"/>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a:solidFill>
                  <a:schemeClr val="tx1"/>
                </a:solidFill>
                <a:latin typeface="+mn-ea"/>
                <a:cs typeface="+mn-ea"/>
                <a:sym typeface="+mn-ea"/>
              </a:rPr>
              <a:t>供应链风险管理</a:t>
            </a:r>
            <a:endParaRPr lang="zh-CN" altLang="en-US" sz="2000" b="1">
              <a:solidFill>
                <a:schemeClr val="tx1"/>
              </a:solidFill>
              <a:latin typeface="+mn-ea"/>
              <a:cs typeface="+mn-ea"/>
              <a:sym typeface="+mn-ea"/>
            </a:endParaRPr>
          </a:p>
        </p:txBody>
      </p:sp>
      <p:sp>
        <p:nvSpPr>
          <p:cNvPr id="9" name="矩形 8"/>
          <p:cNvSpPr/>
          <p:nvPr>
            <p:custDataLst>
              <p:tags r:id="rId9"/>
            </p:custDataLst>
          </p:nvPr>
        </p:nvSpPr>
        <p:spPr>
          <a:xfrm>
            <a:off x="5651876" y="5084960"/>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2000" b="1">
                <a:solidFill>
                  <a:schemeClr val="tx1"/>
                </a:solidFill>
                <a:latin typeface="+mn-ea"/>
                <a:cs typeface="+mn-ea"/>
                <a:sym typeface="+mn-ea"/>
              </a:rPr>
              <a:t>供应链金融管理</a:t>
            </a:r>
            <a:endParaRPr lang="zh-CN" altLang="en-US" sz="2000" b="1">
              <a:solidFill>
                <a:schemeClr val="tx1"/>
              </a:solidFill>
              <a:latin typeface="+mn-ea"/>
              <a:cs typeface="+mn-ea"/>
              <a:sym typeface="+mn-ea"/>
            </a:endParaRPr>
          </a:p>
        </p:txBody>
      </p:sp>
      <p:sp>
        <p:nvSpPr>
          <p:cNvPr id="11" name="矩形 10"/>
          <p:cNvSpPr/>
          <p:nvPr>
            <p:custDataLst>
              <p:tags r:id="rId10"/>
            </p:custDataLst>
          </p:nvPr>
        </p:nvSpPr>
        <p:spPr>
          <a:xfrm>
            <a:off x="395401" y="2532177"/>
            <a:ext cx="221988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2000" b="1" dirty="0">
                <a:solidFill>
                  <a:schemeClr val="tx1"/>
                </a:solidFill>
                <a:latin typeface="+mn-ea"/>
                <a:cs typeface="+mn-ea"/>
                <a:sym typeface="+mn-ea"/>
              </a:rPr>
              <a:t>全面质量管理</a:t>
            </a:r>
            <a:endParaRPr lang="zh-CN" altLang="en-US" sz="2000" b="1" dirty="0">
              <a:solidFill>
                <a:schemeClr val="tx1"/>
              </a:solidFill>
              <a:latin typeface="+mn-ea"/>
              <a:cs typeface="+mn-ea"/>
              <a:sym typeface="+mn-ea"/>
            </a:endParaRPr>
          </a:p>
        </p:txBody>
      </p:sp>
      <p:sp>
        <p:nvSpPr>
          <p:cNvPr id="12" name="任意多边形 11"/>
          <p:cNvSpPr/>
          <p:nvPr>
            <p:custDataLst>
              <p:tags r:id="rId11"/>
            </p:custDataLst>
          </p:nvPr>
        </p:nvSpPr>
        <p:spPr>
          <a:xfrm>
            <a:off x="4550784" y="2019414"/>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5000" sy="105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33132" rIns="131948"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02</a:t>
            </a:r>
            <a:endParaRPr lang="en-US" altLang="zh-CN" sz="1650" b="1" dirty="0">
              <a:solidFill>
                <a:schemeClr val="tx1"/>
              </a:solidFill>
              <a:latin typeface="+mn-ea"/>
              <a:cs typeface="+mn-ea"/>
              <a:sym typeface="+mn-ea"/>
            </a:endParaRPr>
          </a:p>
        </p:txBody>
      </p:sp>
      <p:sp>
        <p:nvSpPr>
          <p:cNvPr id="13" name="任意多边形 12"/>
          <p:cNvSpPr/>
          <p:nvPr>
            <p:custDataLst>
              <p:tags r:id="rId12"/>
            </p:custDataLst>
          </p:nvPr>
        </p:nvSpPr>
        <p:spPr>
          <a:xfrm>
            <a:off x="4224108" y="3291238"/>
            <a:ext cx="1511504" cy="1214828"/>
          </a:xfrm>
          <a:custGeom>
            <a:avLst/>
            <a:gdLst/>
            <a:ahLst/>
            <a:cxnLst>
              <a:cxn ang="3">
                <a:pos x="hc" y="t"/>
              </a:cxn>
              <a:cxn ang="cd2">
                <a:pos x="l" y="vc"/>
              </a:cxn>
              <a:cxn ang="cd4">
                <a:pos x="hc" y="b"/>
              </a:cxn>
              <a:cxn ang="0">
                <a:pos x="r" y="vc"/>
              </a:cxn>
            </a:cxnLst>
            <a:rect l="l" t="t" r="r" b="b"/>
            <a:pathLst>
              <a:path w="2600" h="2090">
                <a:moveTo>
                  <a:pt x="187" y="0"/>
                </a:moveTo>
                <a:lnTo>
                  <a:pt x="2600" y="1394"/>
                </a:lnTo>
                <a:cubicBezTo>
                  <a:pt x="2216" y="2059"/>
                  <a:pt x="1363" y="2288"/>
                  <a:pt x="697" y="1903"/>
                </a:cubicBezTo>
                <a:cubicBezTo>
                  <a:pt x="31" y="1518"/>
                  <a:pt x="-198" y="666"/>
                  <a:pt x="187"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6000" sy="106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494081"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03</a:t>
            </a:r>
            <a:endParaRPr lang="en-US" altLang="zh-CN" sz="1650" b="1" dirty="0">
              <a:solidFill>
                <a:schemeClr val="tx1"/>
              </a:solidFill>
              <a:latin typeface="+mn-ea"/>
              <a:cs typeface="+mn-ea"/>
              <a:sym typeface="+mn-ea"/>
            </a:endParaRPr>
          </a:p>
        </p:txBody>
      </p:sp>
      <p:sp>
        <p:nvSpPr>
          <p:cNvPr id="14" name="任意多边形 13"/>
          <p:cNvSpPr/>
          <p:nvPr>
            <p:custDataLst>
              <p:tags r:id="rId13"/>
            </p:custDataLst>
          </p:nvPr>
        </p:nvSpPr>
        <p:spPr>
          <a:xfrm>
            <a:off x="3245826" y="2895392"/>
            <a:ext cx="1511504" cy="1214828"/>
          </a:xfrm>
          <a:custGeom>
            <a:avLst/>
            <a:gdLst/>
            <a:ahLst/>
            <a:cxnLst>
              <a:cxn ang="3">
                <a:pos x="hc" y="t"/>
              </a:cxn>
              <a:cxn ang="cd2">
                <a:pos x="l" y="vc"/>
              </a:cxn>
              <a:cxn ang="cd4">
                <a:pos x="hc" y="b"/>
              </a:cxn>
              <a:cxn ang="0">
                <a:pos x="r" y="vc"/>
              </a:cxn>
            </a:cxnLst>
            <a:rect l="l" t="t" r="r" b="b"/>
            <a:pathLst>
              <a:path w="2600" h="2090">
                <a:moveTo>
                  <a:pt x="1390" y="0"/>
                </a:moveTo>
                <a:cubicBezTo>
                  <a:pt x="1872" y="-1"/>
                  <a:pt x="2342" y="249"/>
                  <a:pt x="2600" y="696"/>
                </a:cubicBezTo>
                <a:lnTo>
                  <a:pt x="187" y="2090"/>
                </a:lnTo>
                <a:cubicBezTo>
                  <a:pt x="-198" y="1424"/>
                  <a:pt x="31" y="572"/>
                  <a:pt x="697" y="187"/>
                </a:cubicBezTo>
                <a:cubicBezTo>
                  <a:pt x="915" y="61"/>
                  <a:pt x="1154" y="0"/>
                  <a:pt x="1390" y="0"/>
                </a:cubicBezTo>
                <a:close/>
              </a:path>
            </a:pathLst>
          </a:custGeom>
          <a:gradFill>
            <a:gsLst>
              <a:gs pos="0">
                <a:schemeClr val="accent1">
                  <a:lumMod val="60000"/>
                  <a:lumOff val="40000"/>
                </a:schemeClr>
              </a:gs>
              <a:gs pos="100000">
                <a:schemeClr val="accent1"/>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0" tIns="65683" rIns="592898"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solidFill>
                  <a:schemeClr val="tx1"/>
                </a:solidFill>
                <a:latin typeface="+mn-ea"/>
                <a:cs typeface="+mn-ea"/>
                <a:sym typeface="+mn-ea"/>
              </a:rPr>
              <a:t>01</a:t>
            </a:r>
            <a:endParaRPr lang="en-US" altLang="zh-CN" sz="1650" b="1" dirty="0">
              <a:solidFill>
                <a:schemeClr val="tx1"/>
              </a:solidFill>
              <a:latin typeface="+mn-ea"/>
              <a:cs typeface="+mn-ea"/>
              <a:sym typeface="+mn-ea"/>
            </a:endParaRPr>
          </a:p>
        </p:txBody>
      </p:sp>
      <p:sp>
        <p:nvSpPr>
          <p:cNvPr id="15" name="椭圆 14"/>
          <p:cNvSpPr/>
          <p:nvPr>
            <p:custDataLst>
              <p:tags r:id="rId14"/>
            </p:custDataLst>
          </p:nvPr>
        </p:nvSpPr>
        <p:spPr>
          <a:xfrm>
            <a:off x="4018919" y="2912249"/>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全面质量管理</a:t>
            </a:r>
            <a:endParaRPr lang="zh-CN" sz="2800" dirty="0">
              <a:ea typeface="微软雅黑" panose="020B0503020204020204" pitchFamily="34" charset="-122"/>
              <a:sym typeface="+mn-ea"/>
            </a:endParaRPr>
          </a:p>
        </p:txBody>
      </p:sp>
      <p:sp>
        <p:nvSpPr>
          <p:cNvPr id="2" name="文本框 1"/>
          <p:cNvSpPr txBox="1"/>
          <p:nvPr/>
        </p:nvSpPr>
        <p:spPr>
          <a:xfrm>
            <a:off x="612140" y="2204720"/>
            <a:ext cx="7769860" cy="3230245"/>
          </a:xfrm>
          <a:prstGeom prst="rect">
            <a:avLst/>
          </a:prstGeom>
          <a:noFill/>
          <a:ln w="9525">
            <a:noFill/>
          </a:ln>
        </p:spPr>
        <p:txBody>
          <a:bodyPr wrap="square">
            <a:spAutoFit/>
          </a:bodyPr>
          <a:p>
            <a:pPr marL="342900" lvl="1" indent="-342900" algn="l">
              <a:lnSpc>
                <a:spcPct val="170000"/>
              </a:lnSpc>
              <a:buClrTx/>
              <a:buSzTx/>
              <a:buFont typeface="Wingdings" panose="05000000000000000000" charset="0"/>
              <a:buChar char="Ø"/>
            </a:pPr>
            <a:r>
              <a:rPr sz="2000" dirty="0">
                <a:latin typeface="仿宋" panose="02010609060101010101" pitchFamily="49" charset="-122"/>
                <a:ea typeface="仿宋" panose="02010609060101010101" pitchFamily="49" charset="-122"/>
                <a:cs typeface="仿宋" panose="02010609060101010101" pitchFamily="49" charset="-122"/>
              </a:rPr>
              <a:t>质量是指产品或服务满足客户需求的程度。</a:t>
            </a:r>
            <a:endParaRPr sz="2000" dirty="0">
              <a:latin typeface="仿宋" panose="02010609060101010101" pitchFamily="49" charset="-122"/>
              <a:ea typeface="仿宋" panose="02010609060101010101" pitchFamily="49" charset="-122"/>
              <a:cs typeface="仿宋" panose="02010609060101010101" pitchFamily="49" charset="-122"/>
            </a:endParaRPr>
          </a:p>
          <a:p>
            <a:pPr marL="342900" lvl="1" indent="-342900" algn="l">
              <a:lnSpc>
                <a:spcPct val="170000"/>
              </a:lnSpc>
              <a:buClrTx/>
              <a:buSzTx/>
              <a:buFont typeface="Wingdings" panose="05000000000000000000" charset="0"/>
              <a:buChar char="Ø"/>
            </a:pPr>
            <a:r>
              <a:rPr sz="2000" dirty="0">
                <a:latin typeface="仿宋" panose="02010609060101010101" pitchFamily="49" charset="-122"/>
                <a:ea typeface="仿宋" panose="02010609060101010101" pitchFamily="49" charset="-122"/>
                <a:cs typeface="仿宋" panose="02010609060101010101" pitchFamily="49" charset="-122"/>
              </a:rPr>
              <a:t>质量管理是指确定质量方针、目标和职责，并通过质量体系中的质量策划、控制、保证和改进来使其实现的全部活动。</a:t>
            </a:r>
            <a:endParaRPr sz="2000" dirty="0">
              <a:latin typeface="仿宋" panose="02010609060101010101" pitchFamily="49" charset="-122"/>
              <a:ea typeface="仿宋" panose="02010609060101010101" pitchFamily="49" charset="-122"/>
              <a:cs typeface="仿宋" panose="02010609060101010101" pitchFamily="49" charset="-122"/>
            </a:endParaRPr>
          </a:p>
          <a:p>
            <a:pPr marL="342900" lvl="1" indent="-342900" algn="l">
              <a:lnSpc>
                <a:spcPct val="170000"/>
              </a:lnSpc>
              <a:buClrTx/>
              <a:buSzTx/>
              <a:buFont typeface="Wingdings" panose="05000000000000000000" charset="0"/>
              <a:buChar char="Ø"/>
            </a:pPr>
            <a:r>
              <a:rPr sz="2000" dirty="0">
                <a:latin typeface="仿宋" panose="02010609060101010101" pitchFamily="49" charset="-122"/>
                <a:ea typeface="仿宋" panose="02010609060101010101" pitchFamily="49" charset="-122"/>
                <a:cs typeface="仿宋" panose="02010609060101010101" pitchFamily="49" charset="-122"/>
              </a:rPr>
              <a:t>全面质量管理（total quality management, TQM）是指一个组织以质量为中心，以全员参与为基础，目的在于通过让顾客满意和本组织所有成员及社会受益而达到长期成功的管理途径</a:t>
            </a:r>
            <a:r>
              <a:rPr lang="zh-CN" altLang="en-US" sz="2000">
                <a:latin typeface="仿宋" panose="02010609060101010101" pitchFamily="49" charset="-122"/>
                <a:ea typeface="仿宋" panose="02010609060101010101" pitchFamily="49" charset="-122"/>
                <a:cs typeface="仿宋" panose="02010609060101010101" pitchFamily="49" charset="-122"/>
              </a:rPr>
              <a:t>。</a:t>
            </a:r>
            <a:endParaRPr lang="zh-CN" altLang="en-US" sz="2000">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全面质量管理</a:t>
            </a:r>
            <a:endParaRPr lang="zh-CN" sz="2800" dirty="0">
              <a:ea typeface="微软雅黑" panose="020B0503020204020204" pitchFamily="34" charset="-122"/>
              <a:sym typeface="+mn-ea"/>
            </a:endParaRPr>
          </a:p>
        </p:txBody>
      </p:sp>
      <p:sp>
        <p:nvSpPr>
          <p:cNvPr id="68" name="任意多边形: 形状 25"/>
          <p:cNvSpPr/>
          <p:nvPr>
            <p:custDataLst>
              <p:tags r:id="rId2"/>
            </p:custDataLst>
          </p:nvPr>
        </p:nvSpPr>
        <p:spPr>
          <a:xfrm rot="1800000">
            <a:off x="3986881" y="2443848"/>
            <a:ext cx="1192836"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69" name="任意多边形: 形状 27"/>
          <p:cNvSpPr/>
          <p:nvPr>
            <p:custDataLst>
              <p:tags r:id="rId3"/>
            </p:custDataLst>
          </p:nvPr>
        </p:nvSpPr>
        <p:spPr>
          <a:xfrm rot="9000000">
            <a:off x="4588410" y="3493565"/>
            <a:ext cx="1192836"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70" name="任意多边形: 形状 28"/>
          <p:cNvSpPr/>
          <p:nvPr>
            <p:custDataLst>
              <p:tags r:id="rId4"/>
            </p:custDataLst>
          </p:nvPr>
        </p:nvSpPr>
        <p:spPr>
          <a:xfrm rot="16200000">
            <a:off x="3383737" y="3491951"/>
            <a:ext cx="1193374"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71" name="弧形 70"/>
          <p:cNvSpPr/>
          <p:nvPr>
            <p:custDataLst>
              <p:tags r:id="rId5"/>
            </p:custDataLst>
          </p:nvPr>
        </p:nvSpPr>
        <p:spPr>
          <a:xfrm rot="8396489">
            <a:off x="3900794" y="2316332"/>
            <a:ext cx="1355862" cy="1355862"/>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5">
              <a:solidFill>
                <a:schemeClr val="tx1"/>
              </a:solidFill>
            </a:endParaRPr>
          </a:p>
        </p:txBody>
      </p:sp>
      <p:sp>
        <p:nvSpPr>
          <p:cNvPr id="72" name="弧形 71"/>
          <p:cNvSpPr/>
          <p:nvPr>
            <p:custDataLst>
              <p:tags r:id="rId6"/>
            </p:custDataLst>
          </p:nvPr>
        </p:nvSpPr>
        <p:spPr>
          <a:xfrm rot="15600000">
            <a:off x="4552362" y="3485494"/>
            <a:ext cx="1355862" cy="1355862"/>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73" name="弧形 72"/>
          <p:cNvSpPr/>
          <p:nvPr>
            <p:custDataLst>
              <p:tags r:id="rId7"/>
            </p:custDataLst>
          </p:nvPr>
        </p:nvSpPr>
        <p:spPr>
          <a:xfrm>
            <a:off x="3219635" y="3490337"/>
            <a:ext cx="1355862" cy="1355862"/>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74" name="矩形 73"/>
          <p:cNvSpPr/>
          <p:nvPr>
            <p:custDataLst>
              <p:tags r:id="rId8"/>
            </p:custDataLst>
          </p:nvPr>
        </p:nvSpPr>
        <p:spPr>
          <a:xfrm>
            <a:off x="5397085" y="1910111"/>
            <a:ext cx="2656819" cy="344884"/>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全过程的管理</a:t>
            </a:r>
            <a:endParaRPr lang="zh-CN" altLang="en-US" sz="1695" b="1" dirty="0">
              <a:solidFill>
                <a:schemeClr val="tx1"/>
              </a:solidFill>
              <a:latin typeface="+mn-ea"/>
              <a:cs typeface="+mn-ea"/>
              <a:sym typeface="+mn-ea"/>
            </a:endParaRPr>
          </a:p>
        </p:txBody>
      </p:sp>
      <p:sp>
        <p:nvSpPr>
          <p:cNvPr id="75" name="矩形 74"/>
          <p:cNvSpPr/>
          <p:nvPr>
            <p:custDataLst>
              <p:tags r:id="rId9"/>
            </p:custDataLst>
          </p:nvPr>
        </p:nvSpPr>
        <p:spPr>
          <a:xfrm>
            <a:off x="5396865" y="2265045"/>
            <a:ext cx="2286000" cy="53975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185" dirty="0">
                <a:ln>
                  <a:noFill/>
                  <a:prstDash val="sysDot"/>
                </a:ln>
                <a:solidFill>
                  <a:schemeClr val="tx1"/>
                </a:solidFill>
                <a:latin typeface="+mn-ea"/>
                <a:cs typeface="+mn-ea"/>
                <a:sym typeface="+mn-ea"/>
              </a:rPr>
              <a:t>全面质量管理不仅关注最终产品的质量，还注重在整个产品生命周期中实现质量管理和控制。</a:t>
            </a:r>
            <a:endParaRPr lang="zh-CN" altLang="en-US" sz="1185" dirty="0">
              <a:ln>
                <a:noFill/>
                <a:prstDash val="sysDot"/>
              </a:ln>
              <a:solidFill>
                <a:schemeClr val="tx1"/>
              </a:solidFill>
              <a:latin typeface="+mn-ea"/>
              <a:cs typeface="+mn-ea"/>
              <a:sym typeface="+mn-ea"/>
            </a:endParaRPr>
          </a:p>
        </p:txBody>
      </p:sp>
      <p:sp>
        <p:nvSpPr>
          <p:cNvPr id="76" name="矩形 75"/>
          <p:cNvSpPr/>
          <p:nvPr>
            <p:custDataLst>
              <p:tags r:id="rId10"/>
            </p:custDataLst>
          </p:nvPr>
        </p:nvSpPr>
        <p:spPr>
          <a:xfrm>
            <a:off x="6165407" y="3759895"/>
            <a:ext cx="2656819" cy="379568"/>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全员参与的管理</a:t>
            </a:r>
            <a:endParaRPr lang="zh-CN" altLang="en-US" sz="1695" b="1" dirty="0">
              <a:solidFill>
                <a:schemeClr val="tx1"/>
              </a:solidFill>
              <a:latin typeface="+mn-ea"/>
              <a:cs typeface="+mn-ea"/>
              <a:sym typeface="+mn-ea"/>
            </a:endParaRPr>
          </a:p>
        </p:txBody>
      </p:sp>
      <p:sp>
        <p:nvSpPr>
          <p:cNvPr id="77" name="矩形 76"/>
          <p:cNvSpPr/>
          <p:nvPr>
            <p:custDataLst>
              <p:tags r:id="rId11"/>
            </p:custDataLst>
          </p:nvPr>
        </p:nvSpPr>
        <p:spPr>
          <a:xfrm>
            <a:off x="6165215" y="4144645"/>
            <a:ext cx="2321560" cy="59753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185" dirty="0">
                <a:ln>
                  <a:noFill/>
                  <a:prstDash val="sysDot"/>
                </a:ln>
                <a:solidFill>
                  <a:schemeClr val="tx1"/>
                </a:solidFill>
                <a:latin typeface="+mn-ea"/>
                <a:cs typeface="+mn-ea"/>
                <a:sym typeface="+mn-ea"/>
              </a:rPr>
              <a:t>全面质量管理强调所有员工参与质量管理，包括管理层、技术人员、生产工人、销售人员等。</a:t>
            </a:r>
            <a:endParaRPr lang="zh-CN" altLang="en-US" sz="1185" dirty="0">
              <a:ln>
                <a:noFill/>
                <a:prstDash val="sysDot"/>
              </a:ln>
              <a:solidFill>
                <a:schemeClr val="tx1"/>
              </a:solidFill>
              <a:latin typeface="+mn-ea"/>
              <a:cs typeface="+mn-ea"/>
              <a:sym typeface="+mn-ea"/>
            </a:endParaRPr>
          </a:p>
        </p:txBody>
      </p:sp>
      <p:sp>
        <p:nvSpPr>
          <p:cNvPr id="78" name="矩形 77"/>
          <p:cNvSpPr/>
          <p:nvPr>
            <p:custDataLst>
              <p:tags r:id="rId12"/>
            </p:custDataLst>
          </p:nvPr>
        </p:nvSpPr>
        <p:spPr>
          <a:xfrm>
            <a:off x="322824" y="3275120"/>
            <a:ext cx="2656819" cy="379568"/>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dirty="0">
                <a:solidFill>
                  <a:schemeClr val="tx1"/>
                </a:solidFill>
                <a:latin typeface="+mn-ea"/>
                <a:cs typeface="+mn-ea"/>
                <a:sym typeface="+mn-ea"/>
              </a:rPr>
              <a:t>全面的质量管理</a:t>
            </a:r>
            <a:endParaRPr lang="zh-CN" altLang="en-US" sz="1695" b="1" dirty="0">
              <a:solidFill>
                <a:schemeClr val="tx1"/>
              </a:solidFill>
              <a:latin typeface="+mn-ea"/>
              <a:cs typeface="+mn-ea"/>
              <a:sym typeface="+mn-ea"/>
            </a:endParaRPr>
          </a:p>
        </p:txBody>
      </p:sp>
      <p:sp>
        <p:nvSpPr>
          <p:cNvPr id="79" name="矩形 78"/>
          <p:cNvSpPr/>
          <p:nvPr>
            <p:custDataLst>
              <p:tags r:id="rId13"/>
            </p:custDataLst>
          </p:nvPr>
        </p:nvSpPr>
        <p:spPr>
          <a:xfrm>
            <a:off x="534670" y="3659505"/>
            <a:ext cx="2444750" cy="598170"/>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185" dirty="0">
                <a:ln>
                  <a:noFill/>
                  <a:prstDash val="sysDot"/>
                </a:ln>
                <a:solidFill>
                  <a:schemeClr val="tx1"/>
                </a:solidFill>
                <a:latin typeface="+mn-ea"/>
                <a:cs typeface="+mn-ea"/>
                <a:sym typeface="+mn-ea"/>
              </a:rPr>
              <a:t>全面质量管理不仅仅关注产品的生产过程，还将质量融入整个业务流程和管理体系中，包括产品设计、原材料采购、生产过程控制、产品检验、售后服务等各个环节。</a:t>
            </a:r>
            <a:endParaRPr lang="zh-CN" altLang="en-US" sz="1185" dirty="0">
              <a:ln>
                <a:noFill/>
                <a:prstDash val="sysDot"/>
              </a:ln>
              <a:solidFill>
                <a:schemeClr val="tx1"/>
              </a:solidFill>
              <a:latin typeface="+mn-ea"/>
              <a:cs typeface="+mn-ea"/>
              <a:sym typeface="+mn-ea"/>
            </a:endParaRPr>
          </a:p>
        </p:txBody>
      </p:sp>
      <p:sp>
        <p:nvSpPr>
          <p:cNvPr id="80" name="图片 7" descr="343439383331313b343532303034303bcffacadbb9dcc0ed"/>
          <p:cNvSpPr/>
          <p:nvPr>
            <p:custDataLst>
              <p:tags r:id="rId14"/>
            </p:custDataLst>
          </p:nvPr>
        </p:nvSpPr>
        <p:spPr>
          <a:xfrm>
            <a:off x="4463585" y="2918938"/>
            <a:ext cx="239965" cy="239965"/>
          </a:xfrm>
          <a:custGeom>
            <a:avLst/>
            <a:gdLst>
              <a:gd name="connsiteX0" fmla="*/ 31592 w 283209"/>
              <a:gd name="connsiteY0" fmla="*/ 115 h 283209"/>
              <a:gd name="connsiteX1" fmla="*/ 251848 w 283209"/>
              <a:gd name="connsiteY1" fmla="*/ 115 h 283209"/>
              <a:gd name="connsiteX2" fmla="*/ 283325 w 283209"/>
              <a:gd name="connsiteY2" fmla="*/ 31592 h 283209"/>
              <a:gd name="connsiteX3" fmla="*/ 283325 w 283209"/>
              <a:gd name="connsiteY3" fmla="*/ 188915 h 283209"/>
              <a:gd name="connsiteX4" fmla="*/ 251848 w 283209"/>
              <a:gd name="connsiteY4" fmla="*/ 220391 h 283209"/>
              <a:gd name="connsiteX5" fmla="*/ 31592 w 283209"/>
              <a:gd name="connsiteY5" fmla="*/ 220391 h 283209"/>
              <a:gd name="connsiteX6" fmla="*/ 115 w 283209"/>
              <a:gd name="connsiteY6" fmla="*/ 188915 h 283209"/>
              <a:gd name="connsiteX7" fmla="*/ 115 w 283209"/>
              <a:gd name="connsiteY7" fmla="*/ 31592 h 283209"/>
              <a:gd name="connsiteX8" fmla="*/ 31592 w 283209"/>
              <a:gd name="connsiteY8" fmla="*/ 115 h 283209"/>
              <a:gd name="connsiteX9" fmla="*/ 15853 w 283209"/>
              <a:gd name="connsiteY9" fmla="*/ 251848 h 283209"/>
              <a:gd name="connsiteX10" fmla="*/ 267586 w 283209"/>
              <a:gd name="connsiteY10" fmla="*/ 251848 h 283209"/>
              <a:gd name="connsiteX11" fmla="*/ 283325 w 283209"/>
              <a:gd name="connsiteY11" fmla="*/ 267586 h 283209"/>
              <a:gd name="connsiteX12" fmla="*/ 267586 w 283209"/>
              <a:gd name="connsiteY12" fmla="*/ 283325 h 283209"/>
              <a:gd name="connsiteX13" fmla="*/ 15853 w 283209"/>
              <a:gd name="connsiteY13" fmla="*/ 283325 h 283209"/>
              <a:gd name="connsiteX14" fmla="*/ 115 w 283209"/>
              <a:gd name="connsiteY14" fmla="*/ 267586 h 283209"/>
              <a:gd name="connsiteX15" fmla="*/ 15853 w 283209"/>
              <a:gd name="connsiteY15" fmla="*/ 251848 h 283209"/>
              <a:gd name="connsiteX16" fmla="*/ 141720 w 283209"/>
              <a:gd name="connsiteY16" fmla="*/ 110243 h 283209"/>
              <a:gd name="connsiteX17" fmla="*/ 125981 w 283209"/>
              <a:gd name="connsiteY17" fmla="*/ 125981 h 283209"/>
              <a:gd name="connsiteX18" fmla="*/ 125981 w 283209"/>
              <a:gd name="connsiteY18" fmla="*/ 141720 h 283209"/>
              <a:gd name="connsiteX19" fmla="*/ 141720 w 283209"/>
              <a:gd name="connsiteY19" fmla="*/ 157459 h 283209"/>
              <a:gd name="connsiteX20" fmla="*/ 157459 w 283209"/>
              <a:gd name="connsiteY20" fmla="*/ 141720 h 283209"/>
              <a:gd name="connsiteX21" fmla="*/ 157459 w 283209"/>
              <a:gd name="connsiteY21" fmla="*/ 125981 h 283209"/>
              <a:gd name="connsiteX22" fmla="*/ 141720 w 283209"/>
              <a:gd name="connsiteY22" fmla="*/ 110243 h 283209"/>
              <a:gd name="connsiteX23" fmla="*/ 204654 w 283209"/>
              <a:gd name="connsiteY23" fmla="*/ 94525 h 283209"/>
              <a:gd name="connsiteX24" fmla="*/ 188915 w 283209"/>
              <a:gd name="connsiteY24" fmla="*/ 110243 h 283209"/>
              <a:gd name="connsiteX25" fmla="*/ 188915 w 283209"/>
              <a:gd name="connsiteY25" fmla="*/ 141720 h 283209"/>
              <a:gd name="connsiteX26" fmla="*/ 204654 w 283209"/>
              <a:gd name="connsiteY26" fmla="*/ 157457 h 283209"/>
              <a:gd name="connsiteX27" fmla="*/ 220391 w 283209"/>
              <a:gd name="connsiteY27" fmla="*/ 141720 h 283209"/>
              <a:gd name="connsiteX28" fmla="*/ 220391 w 283209"/>
              <a:gd name="connsiteY28" fmla="*/ 110243 h 283209"/>
              <a:gd name="connsiteX29" fmla="*/ 204654 w 283209"/>
              <a:gd name="connsiteY29" fmla="*/ 94525 h 283209"/>
              <a:gd name="connsiteX30" fmla="*/ 78807 w 283209"/>
              <a:gd name="connsiteY30" fmla="*/ 63028 h 283209"/>
              <a:gd name="connsiteX31" fmla="*/ 78766 w 283209"/>
              <a:gd name="connsiteY31" fmla="*/ 63048 h 283209"/>
              <a:gd name="connsiteX32" fmla="*/ 63028 w 283209"/>
              <a:gd name="connsiteY32" fmla="*/ 78787 h 283209"/>
              <a:gd name="connsiteX33" fmla="*/ 63028 w 283209"/>
              <a:gd name="connsiteY33" fmla="*/ 141720 h 283209"/>
              <a:gd name="connsiteX34" fmla="*/ 78787 w 283209"/>
              <a:gd name="connsiteY34" fmla="*/ 157478 h 283209"/>
              <a:gd name="connsiteX35" fmla="*/ 94545 w 283209"/>
              <a:gd name="connsiteY35" fmla="*/ 141720 h 283209"/>
              <a:gd name="connsiteX36" fmla="*/ 94545 w 283209"/>
              <a:gd name="connsiteY36" fmla="*/ 78766 h 283209"/>
              <a:gd name="connsiteX37" fmla="*/ 78807 w 283209"/>
              <a:gd name="connsiteY37" fmla="*/ 63028 h 28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83209" h="283209">
                <a:moveTo>
                  <a:pt x="31592" y="115"/>
                </a:moveTo>
                <a:lnTo>
                  <a:pt x="251848" y="115"/>
                </a:lnTo>
                <a:cubicBezTo>
                  <a:pt x="269245" y="115"/>
                  <a:pt x="283325" y="14195"/>
                  <a:pt x="283325" y="31592"/>
                </a:cubicBezTo>
                <a:lnTo>
                  <a:pt x="283325" y="188915"/>
                </a:lnTo>
                <a:cubicBezTo>
                  <a:pt x="283325" y="206312"/>
                  <a:pt x="269245" y="220391"/>
                  <a:pt x="251848" y="220391"/>
                </a:cubicBezTo>
                <a:lnTo>
                  <a:pt x="31592" y="220391"/>
                </a:lnTo>
                <a:cubicBezTo>
                  <a:pt x="14195" y="220391"/>
                  <a:pt x="115" y="206292"/>
                  <a:pt x="115" y="188915"/>
                </a:cubicBezTo>
                <a:lnTo>
                  <a:pt x="115" y="31592"/>
                </a:lnTo>
                <a:cubicBezTo>
                  <a:pt x="115" y="14195"/>
                  <a:pt x="14195" y="115"/>
                  <a:pt x="31592" y="115"/>
                </a:cubicBezTo>
                <a:moveTo>
                  <a:pt x="15853" y="251848"/>
                </a:moveTo>
                <a:lnTo>
                  <a:pt x="267586" y="251848"/>
                </a:lnTo>
                <a:cubicBezTo>
                  <a:pt x="276278" y="251848"/>
                  <a:pt x="283325" y="258895"/>
                  <a:pt x="283325" y="267586"/>
                </a:cubicBezTo>
                <a:cubicBezTo>
                  <a:pt x="283325" y="276278"/>
                  <a:pt x="276278" y="283325"/>
                  <a:pt x="267586" y="283325"/>
                </a:cubicBezTo>
                <a:lnTo>
                  <a:pt x="15853" y="283325"/>
                </a:lnTo>
                <a:cubicBezTo>
                  <a:pt x="7161" y="283325"/>
                  <a:pt x="115" y="276278"/>
                  <a:pt x="115" y="267586"/>
                </a:cubicBezTo>
                <a:cubicBezTo>
                  <a:pt x="115" y="258895"/>
                  <a:pt x="7161" y="251848"/>
                  <a:pt x="15853" y="251848"/>
                </a:cubicBezTo>
                <a:moveTo>
                  <a:pt x="141720" y="110243"/>
                </a:moveTo>
                <a:cubicBezTo>
                  <a:pt x="133021" y="110243"/>
                  <a:pt x="125981" y="117283"/>
                  <a:pt x="125981" y="125981"/>
                </a:cubicBezTo>
                <a:lnTo>
                  <a:pt x="125981" y="141720"/>
                </a:lnTo>
                <a:cubicBezTo>
                  <a:pt x="125981" y="150412"/>
                  <a:pt x="133028" y="157459"/>
                  <a:pt x="141720" y="157459"/>
                </a:cubicBezTo>
                <a:cubicBezTo>
                  <a:pt x="150412" y="157459"/>
                  <a:pt x="157459" y="150412"/>
                  <a:pt x="157459" y="141720"/>
                </a:cubicBezTo>
                <a:lnTo>
                  <a:pt x="157459" y="125981"/>
                </a:lnTo>
                <a:cubicBezTo>
                  <a:pt x="157459" y="117303"/>
                  <a:pt x="150419" y="110243"/>
                  <a:pt x="141720" y="110243"/>
                </a:cubicBezTo>
                <a:moveTo>
                  <a:pt x="204654" y="94525"/>
                </a:moveTo>
                <a:cubicBezTo>
                  <a:pt x="195975" y="94525"/>
                  <a:pt x="188915" y="101545"/>
                  <a:pt x="188915" y="110243"/>
                </a:cubicBezTo>
                <a:lnTo>
                  <a:pt x="188915" y="141720"/>
                </a:lnTo>
                <a:cubicBezTo>
                  <a:pt x="188916" y="150411"/>
                  <a:pt x="195962" y="157457"/>
                  <a:pt x="204654" y="157457"/>
                </a:cubicBezTo>
                <a:cubicBezTo>
                  <a:pt x="213345" y="157457"/>
                  <a:pt x="220390" y="150411"/>
                  <a:pt x="220391" y="141720"/>
                </a:cubicBezTo>
                <a:lnTo>
                  <a:pt x="220391" y="110243"/>
                </a:lnTo>
                <a:cubicBezTo>
                  <a:pt x="220391" y="101565"/>
                  <a:pt x="213351" y="94525"/>
                  <a:pt x="204654" y="94525"/>
                </a:cubicBezTo>
                <a:moveTo>
                  <a:pt x="78807" y="63028"/>
                </a:moveTo>
                <a:lnTo>
                  <a:pt x="78766" y="63048"/>
                </a:lnTo>
                <a:cubicBezTo>
                  <a:pt x="70068" y="63048"/>
                  <a:pt x="63028" y="70088"/>
                  <a:pt x="63028" y="78787"/>
                </a:cubicBezTo>
                <a:lnTo>
                  <a:pt x="63028" y="141720"/>
                </a:lnTo>
                <a:cubicBezTo>
                  <a:pt x="63028" y="150423"/>
                  <a:pt x="70083" y="157478"/>
                  <a:pt x="78787" y="157478"/>
                </a:cubicBezTo>
                <a:cubicBezTo>
                  <a:pt x="87490" y="157478"/>
                  <a:pt x="94545" y="150423"/>
                  <a:pt x="94545" y="141720"/>
                </a:cubicBezTo>
                <a:lnTo>
                  <a:pt x="94545" y="78766"/>
                </a:lnTo>
                <a:cubicBezTo>
                  <a:pt x="94545" y="70068"/>
                  <a:pt x="87506" y="63028"/>
                  <a:pt x="78807" y="63028"/>
                </a:cubicBezTo>
              </a:path>
            </a:pathLst>
          </a:custGeom>
          <a:gradFill>
            <a:gsLst>
              <a:gs pos="0">
                <a:srgbClr val="FFFFFF"/>
              </a:gs>
              <a:gs pos="99999">
                <a:srgbClr val="FFFFFF">
                  <a:alpha val="60000"/>
                </a:srgbClr>
              </a:gs>
            </a:gsLst>
            <a:lin ang="5400000" scaled="1"/>
          </a:gradFill>
          <a:ln w="10624" cap="flat">
            <a:noFill/>
            <a:prstDash val="solid"/>
            <a:miter/>
          </a:ln>
        </p:spPr>
        <p:txBody>
          <a:bodyPr rtlCol="0" anchor="ctr"/>
          <a:lstStyle/>
          <a:p>
            <a:endParaRPr lang="zh-CN" altLang="en-US" sz="1525">
              <a:solidFill>
                <a:schemeClr val="tx1"/>
              </a:solidFill>
            </a:endParaRPr>
          </a:p>
        </p:txBody>
      </p:sp>
      <p:sp>
        <p:nvSpPr>
          <p:cNvPr id="81" name="图形 50" descr="343439383331313b343532303033313bd3a6d3c3c9ccb3c7"/>
          <p:cNvSpPr/>
          <p:nvPr>
            <p:custDataLst>
              <p:tags r:id="rId15"/>
            </p:custDataLst>
          </p:nvPr>
        </p:nvSpPr>
        <p:spPr>
          <a:xfrm>
            <a:off x="3869588" y="3967041"/>
            <a:ext cx="221394" cy="239966"/>
          </a:xfrm>
          <a:custGeom>
            <a:avLst/>
            <a:gdLst>
              <a:gd name="connsiteX0" fmla="*/ 212414 w 261291"/>
              <a:gd name="connsiteY0" fmla="*/ 283324 h 283210"/>
              <a:gd name="connsiteX1" fmla="*/ 49107 w 261291"/>
              <a:gd name="connsiteY1" fmla="*/ 283324 h 283210"/>
              <a:gd name="connsiteX2" fmla="*/ 115 w 261291"/>
              <a:gd name="connsiteY2" fmla="*/ 236122 h 283210"/>
              <a:gd name="connsiteX3" fmla="*/ 115 w 261291"/>
              <a:gd name="connsiteY3" fmla="*/ 47316 h 283210"/>
              <a:gd name="connsiteX4" fmla="*/ 49107 w 261291"/>
              <a:gd name="connsiteY4" fmla="*/ 114 h 283210"/>
              <a:gd name="connsiteX5" fmla="*/ 212414 w 261291"/>
              <a:gd name="connsiteY5" fmla="*/ 114 h 283210"/>
              <a:gd name="connsiteX6" fmla="*/ 261407 w 261291"/>
              <a:gd name="connsiteY6" fmla="*/ 47316 h 283210"/>
              <a:gd name="connsiteX7" fmla="*/ 261407 w 261291"/>
              <a:gd name="connsiteY7" fmla="*/ 236122 h 283210"/>
              <a:gd name="connsiteX8" fmla="*/ 212414 w 261291"/>
              <a:gd name="connsiteY8" fmla="*/ 283324 h 283210"/>
              <a:gd name="connsiteX9" fmla="*/ 130761 w 261291"/>
              <a:gd name="connsiteY9" fmla="*/ 130481 h 283210"/>
              <a:gd name="connsiteX10" fmla="*/ 196083 w 261291"/>
              <a:gd name="connsiteY10" fmla="*/ 65297 h 283210"/>
              <a:gd name="connsiteX11" fmla="*/ 179753 w 261291"/>
              <a:gd name="connsiteY11" fmla="*/ 49001 h 283210"/>
              <a:gd name="connsiteX12" fmla="*/ 163422 w 261291"/>
              <a:gd name="connsiteY12" fmla="*/ 65297 h 283210"/>
              <a:gd name="connsiteX13" fmla="*/ 130761 w 261291"/>
              <a:gd name="connsiteY13" fmla="*/ 97889 h 283210"/>
              <a:gd name="connsiteX14" fmla="*/ 98099 w 261291"/>
              <a:gd name="connsiteY14" fmla="*/ 65297 h 283210"/>
              <a:gd name="connsiteX15" fmla="*/ 81768 w 261291"/>
              <a:gd name="connsiteY15" fmla="*/ 49001 h 283210"/>
              <a:gd name="connsiteX16" fmla="*/ 65438 w 261291"/>
              <a:gd name="connsiteY16" fmla="*/ 65297 h 283210"/>
              <a:gd name="connsiteX17" fmla="*/ 130761 w 261291"/>
              <a:gd name="connsiteY17" fmla="*/ 130481 h 283210"/>
              <a:gd name="connsiteX18" fmla="*/ 163422 w 261291"/>
              <a:gd name="connsiteY18" fmla="*/ 228256 h 283210"/>
              <a:gd name="connsiteX19" fmla="*/ 179753 w 261291"/>
              <a:gd name="connsiteY19" fmla="*/ 211959 h 283210"/>
              <a:gd name="connsiteX20" fmla="*/ 163422 w 261291"/>
              <a:gd name="connsiteY20" fmla="*/ 195663 h 283210"/>
              <a:gd name="connsiteX21" fmla="*/ 98099 w 261291"/>
              <a:gd name="connsiteY21" fmla="*/ 195663 h 283210"/>
              <a:gd name="connsiteX22" fmla="*/ 81768 w 261291"/>
              <a:gd name="connsiteY22" fmla="*/ 211959 h 283210"/>
              <a:gd name="connsiteX23" fmla="*/ 98099 w 261291"/>
              <a:gd name="connsiteY23" fmla="*/ 228256 h 283210"/>
              <a:gd name="connsiteX24" fmla="*/ 163422 w 261291"/>
              <a:gd name="connsiteY24" fmla="*/ 228256 h 28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1291" h="283210">
                <a:moveTo>
                  <a:pt x="212414" y="283324"/>
                </a:moveTo>
                <a:lnTo>
                  <a:pt x="49107" y="283324"/>
                </a:lnTo>
                <a:cubicBezTo>
                  <a:pt x="21345" y="283324"/>
                  <a:pt x="115" y="262870"/>
                  <a:pt x="115" y="236122"/>
                </a:cubicBezTo>
                <a:lnTo>
                  <a:pt x="115" y="47316"/>
                </a:lnTo>
                <a:cubicBezTo>
                  <a:pt x="115" y="20568"/>
                  <a:pt x="21345" y="114"/>
                  <a:pt x="49107" y="114"/>
                </a:cubicBezTo>
                <a:lnTo>
                  <a:pt x="212414" y="114"/>
                </a:lnTo>
                <a:cubicBezTo>
                  <a:pt x="240177" y="114"/>
                  <a:pt x="261407" y="20568"/>
                  <a:pt x="261407" y="47316"/>
                </a:cubicBezTo>
                <a:lnTo>
                  <a:pt x="261407" y="236122"/>
                </a:lnTo>
                <a:cubicBezTo>
                  <a:pt x="261407" y="262870"/>
                  <a:pt x="240177" y="283324"/>
                  <a:pt x="212414" y="283324"/>
                </a:cubicBezTo>
                <a:moveTo>
                  <a:pt x="130761" y="130481"/>
                </a:moveTo>
                <a:cubicBezTo>
                  <a:pt x="166688" y="130481"/>
                  <a:pt x="196083" y="101148"/>
                  <a:pt x="196083" y="65297"/>
                </a:cubicBezTo>
                <a:cubicBezTo>
                  <a:pt x="196083" y="55520"/>
                  <a:pt x="189551" y="49001"/>
                  <a:pt x="179753" y="49001"/>
                </a:cubicBezTo>
                <a:cubicBezTo>
                  <a:pt x="169954" y="49001"/>
                  <a:pt x="163422" y="55520"/>
                  <a:pt x="163422" y="65297"/>
                </a:cubicBezTo>
                <a:cubicBezTo>
                  <a:pt x="163422" y="83223"/>
                  <a:pt x="148724" y="97889"/>
                  <a:pt x="130761" y="97889"/>
                </a:cubicBezTo>
                <a:cubicBezTo>
                  <a:pt x="112797" y="97889"/>
                  <a:pt x="98099" y="83223"/>
                  <a:pt x="98099" y="65297"/>
                </a:cubicBezTo>
                <a:cubicBezTo>
                  <a:pt x="98099" y="55520"/>
                  <a:pt x="91567" y="49001"/>
                  <a:pt x="81768" y="49001"/>
                </a:cubicBezTo>
                <a:cubicBezTo>
                  <a:pt x="71970" y="49001"/>
                  <a:pt x="65438" y="55520"/>
                  <a:pt x="65438" y="65297"/>
                </a:cubicBezTo>
                <a:cubicBezTo>
                  <a:pt x="65438" y="101148"/>
                  <a:pt x="94833" y="130481"/>
                  <a:pt x="130761" y="130481"/>
                </a:cubicBezTo>
                <a:moveTo>
                  <a:pt x="163422" y="228256"/>
                </a:moveTo>
                <a:cubicBezTo>
                  <a:pt x="173221" y="228256"/>
                  <a:pt x="179753" y="221737"/>
                  <a:pt x="179753" y="211959"/>
                </a:cubicBezTo>
                <a:cubicBezTo>
                  <a:pt x="179753" y="202182"/>
                  <a:pt x="173221" y="195663"/>
                  <a:pt x="163422" y="195663"/>
                </a:cubicBezTo>
                <a:lnTo>
                  <a:pt x="98099" y="195663"/>
                </a:lnTo>
                <a:cubicBezTo>
                  <a:pt x="88301" y="195663"/>
                  <a:pt x="81768" y="202182"/>
                  <a:pt x="81768" y="211959"/>
                </a:cubicBezTo>
                <a:cubicBezTo>
                  <a:pt x="81768" y="221737"/>
                  <a:pt x="88301" y="228256"/>
                  <a:pt x="98099" y="228256"/>
                </a:cubicBezTo>
                <a:lnTo>
                  <a:pt x="163422" y="228256"/>
                </a:lnTo>
              </a:path>
            </a:pathLst>
          </a:custGeom>
          <a:gradFill>
            <a:gsLst>
              <a:gs pos="0">
                <a:srgbClr val="FFFFFF"/>
              </a:gs>
              <a:gs pos="99999">
                <a:srgbClr val="FFFFFF">
                  <a:alpha val="60000"/>
                </a:srgbClr>
              </a:gs>
            </a:gsLst>
            <a:lin ang="5400000" scaled="1"/>
          </a:gradFill>
          <a:ln w="9865" cap="flat">
            <a:noFill/>
            <a:prstDash val="solid"/>
            <a:miter/>
          </a:ln>
        </p:spPr>
        <p:txBody>
          <a:bodyPr rtlCol="0" anchor="ctr"/>
          <a:lstStyle/>
          <a:p>
            <a:endParaRPr lang="zh-CN" altLang="en-US" sz="1525">
              <a:solidFill>
                <a:schemeClr val="tx1"/>
              </a:solidFill>
            </a:endParaRPr>
          </a:p>
        </p:txBody>
      </p:sp>
      <p:sp>
        <p:nvSpPr>
          <p:cNvPr id="82" name="任意多边形: 形状 23"/>
          <p:cNvSpPr/>
          <p:nvPr>
            <p:custDataLst>
              <p:tags r:id="rId16"/>
            </p:custDataLst>
          </p:nvPr>
        </p:nvSpPr>
        <p:spPr>
          <a:xfrm>
            <a:off x="5065114" y="3968655"/>
            <a:ext cx="240016" cy="239564"/>
          </a:xfrm>
          <a:custGeom>
            <a:avLst/>
            <a:gdLst>
              <a:gd name="connsiteX0" fmla="*/ 163507 w 283269"/>
              <a:gd name="connsiteY0" fmla="*/ 160395 h 282735"/>
              <a:gd name="connsiteX1" fmla="*/ 247406 w 283269"/>
              <a:gd name="connsiteY1" fmla="*/ 160395 h 282735"/>
              <a:gd name="connsiteX2" fmla="*/ 267091 w 283269"/>
              <a:gd name="connsiteY2" fmla="*/ 179932 h 282735"/>
              <a:gd name="connsiteX3" fmla="*/ 267091 w 283269"/>
              <a:gd name="connsiteY3" fmla="*/ 263198 h 282735"/>
              <a:gd name="connsiteX4" fmla="*/ 247406 w 283269"/>
              <a:gd name="connsiteY4" fmla="*/ 282735 h 282735"/>
              <a:gd name="connsiteX5" fmla="*/ 163507 w 283269"/>
              <a:gd name="connsiteY5" fmla="*/ 282735 h 282735"/>
              <a:gd name="connsiteX6" fmla="*/ 143822 w 283269"/>
              <a:gd name="connsiteY6" fmla="*/ 263198 h 282735"/>
              <a:gd name="connsiteX7" fmla="*/ 143822 w 283269"/>
              <a:gd name="connsiteY7" fmla="*/ 179932 h 282735"/>
              <a:gd name="connsiteX8" fmla="*/ 163507 w 283269"/>
              <a:gd name="connsiteY8" fmla="*/ 160395 h 282735"/>
              <a:gd name="connsiteX9" fmla="*/ 19685 w 283269"/>
              <a:gd name="connsiteY9" fmla="*/ 160395 h 282735"/>
              <a:gd name="connsiteX10" fmla="*/ 103584 w 283269"/>
              <a:gd name="connsiteY10" fmla="*/ 160395 h 282735"/>
              <a:gd name="connsiteX11" fmla="*/ 123269 w 283269"/>
              <a:gd name="connsiteY11" fmla="*/ 179932 h 282735"/>
              <a:gd name="connsiteX12" fmla="*/ 123269 w 283269"/>
              <a:gd name="connsiteY12" fmla="*/ 263198 h 282735"/>
              <a:gd name="connsiteX13" fmla="*/ 103584 w 283269"/>
              <a:gd name="connsiteY13" fmla="*/ 282735 h 282735"/>
              <a:gd name="connsiteX14" fmla="*/ 19685 w 283269"/>
              <a:gd name="connsiteY14" fmla="*/ 282735 h 282735"/>
              <a:gd name="connsiteX15" fmla="*/ 0 w 283269"/>
              <a:gd name="connsiteY15" fmla="*/ 263198 h 282735"/>
              <a:gd name="connsiteX16" fmla="*/ 0 w 283269"/>
              <a:gd name="connsiteY16" fmla="*/ 179932 h 282735"/>
              <a:gd name="connsiteX17" fmla="*/ 19685 w 283269"/>
              <a:gd name="connsiteY17" fmla="*/ 160395 h 282735"/>
              <a:gd name="connsiteX18" fmla="*/ 207898 w 283269"/>
              <a:gd name="connsiteY18" fmla="*/ 47157 h 282735"/>
              <a:gd name="connsiteX19" fmla="*/ 180063 w 283269"/>
              <a:gd name="connsiteY19" fmla="*/ 74783 h 282735"/>
              <a:gd name="connsiteX20" fmla="*/ 207898 w 283269"/>
              <a:gd name="connsiteY20" fmla="*/ 102408 h 282735"/>
              <a:gd name="connsiteX21" fmla="*/ 235733 w 283269"/>
              <a:gd name="connsiteY21" fmla="*/ 74783 h 282735"/>
              <a:gd name="connsiteX22" fmla="*/ 19685 w 283269"/>
              <a:gd name="connsiteY22" fmla="*/ 17658 h 282735"/>
              <a:gd name="connsiteX23" fmla="*/ 103584 w 283269"/>
              <a:gd name="connsiteY23" fmla="*/ 17658 h 282735"/>
              <a:gd name="connsiteX24" fmla="*/ 123269 w 283269"/>
              <a:gd name="connsiteY24" fmla="*/ 37195 h 282735"/>
              <a:gd name="connsiteX25" fmla="*/ 123269 w 283269"/>
              <a:gd name="connsiteY25" fmla="*/ 120462 h 282735"/>
              <a:gd name="connsiteX26" fmla="*/ 103584 w 283269"/>
              <a:gd name="connsiteY26" fmla="*/ 139999 h 282735"/>
              <a:gd name="connsiteX27" fmla="*/ 19685 w 283269"/>
              <a:gd name="connsiteY27" fmla="*/ 139999 h 282735"/>
              <a:gd name="connsiteX28" fmla="*/ 0 w 283269"/>
              <a:gd name="connsiteY28" fmla="*/ 120462 h 282735"/>
              <a:gd name="connsiteX29" fmla="*/ 0 w 283269"/>
              <a:gd name="connsiteY29" fmla="*/ 37195 h 282735"/>
              <a:gd name="connsiteX30" fmla="*/ 19685 w 283269"/>
              <a:gd name="connsiteY30" fmla="*/ 17658 h 282735"/>
              <a:gd name="connsiteX31" fmla="*/ 207879 w 283269"/>
              <a:gd name="connsiteY31" fmla="*/ 0 h 282735"/>
              <a:gd name="connsiteX32" fmla="*/ 221796 w 283269"/>
              <a:gd name="connsiteY32" fmla="*/ 5720 h 282735"/>
              <a:gd name="connsiteX33" fmla="*/ 221815 w 283269"/>
              <a:gd name="connsiteY33" fmla="*/ 5720 h 282735"/>
              <a:gd name="connsiteX34" fmla="*/ 277506 w 283269"/>
              <a:gd name="connsiteY34" fmla="*/ 60970 h 282735"/>
              <a:gd name="connsiteX35" fmla="*/ 277506 w 283269"/>
              <a:gd name="connsiteY35" fmla="*/ 88595 h 282735"/>
              <a:gd name="connsiteX36" fmla="*/ 221815 w 283269"/>
              <a:gd name="connsiteY36" fmla="*/ 143865 h 282735"/>
              <a:gd name="connsiteX37" fmla="*/ 193980 w 283269"/>
              <a:gd name="connsiteY37" fmla="*/ 143865 h 282735"/>
              <a:gd name="connsiteX38" fmla="*/ 138309 w 283269"/>
              <a:gd name="connsiteY38" fmla="*/ 88595 h 282735"/>
              <a:gd name="connsiteX39" fmla="*/ 138309 w 283269"/>
              <a:gd name="connsiteY39" fmla="*/ 60970 h 282735"/>
              <a:gd name="connsiteX40" fmla="*/ 193961 w 283269"/>
              <a:gd name="connsiteY40" fmla="*/ 5720 h 282735"/>
              <a:gd name="connsiteX41" fmla="*/ 207879 w 283269"/>
              <a:gd name="connsiteY41" fmla="*/ 0 h 28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83269" h="282735">
                <a:moveTo>
                  <a:pt x="163507" y="160395"/>
                </a:moveTo>
                <a:lnTo>
                  <a:pt x="247406" y="160395"/>
                </a:lnTo>
                <a:cubicBezTo>
                  <a:pt x="258278" y="160395"/>
                  <a:pt x="267091" y="169142"/>
                  <a:pt x="267091" y="179932"/>
                </a:cubicBezTo>
                <a:lnTo>
                  <a:pt x="267091" y="263198"/>
                </a:lnTo>
                <a:cubicBezTo>
                  <a:pt x="267091" y="273989"/>
                  <a:pt x="258278" y="282735"/>
                  <a:pt x="247406" y="282735"/>
                </a:cubicBezTo>
                <a:lnTo>
                  <a:pt x="163507" y="282735"/>
                </a:lnTo>
                <a:cubicBezTo>
                  <a:pt x="152635" y="282735"/>
                  <a:pt x="143822" y="273989"/>
                  <a:pt x="143822" y="263198"/>
                </a:cubicBezTo>
                <a:lnTo>
                  <a:pt x="143822" y="179932"/>
                </a:lnTo>
                <a:cubicBezTo>
                  <a:pt x="143822" y="169142"/>
                  <a:pt x="152635" y="160395"/>
                  <a:pt x="163507" y="160395"/>
                </a:cubicBezTo>
                <a:close/>
                <a:moveTo>
                  <a:pt x="19685" y="160395"/>
                </a:moveTo>
                <a:lnTo>
                  <a:pt x="103584" y="160395"/>
                </a:lnTo>
                <a:cubicBezTo>
                  <a:pt x="114456" y="160395"/>
                  <a:pt x="123269" y="169142"/>
                  <a:pt x="123269" y="179932"/>
                </a:cubicBezTo>
                <a:lnTo>
                  <a:pt x="123269" y="263198"/>
                </a:lnTo>
                <a:cubicBezTo>
                  <a:pt x="123269" y="273989"/>
                  <a:pt x="114456" y="282735"/>
                  <a:pt x="103584" y="282735"/>
                </a:cubicBezTo>
                <a:lnTo>
                  <a:pt x="19685" y="282735"/>
                </a:lnTo>
                <a:cubicBezTo>
                  <a:pt x="8813" y="282735"/>
                  <a:pt x="0" y="273989"/>
                  <a:pt x="0" y="263198"/>
                </a:cubicBezTo>
                <a:lnTo>
                  <a:pt x="0" y="179932"/>
                </a:lnTo>
                <a:cubicBezTo>
                  <a:pt x="0" y="169142"/>
                  <a:pt x="8813" y="160395"/>
                  <a:pt x="19685" y="160395"/>
                </a:cubicBezTo>
                <a:close/>
                <a:moveTo>
                  <a:pt x="207898" y="47157"/>
                </a:moveTo>
                <a:lnTo>
                  <a:pt x="180063" y="74783"/>
                </a:lnTo>
                <a:lnTo>
                  <a:pt x="207898" y="102408"/>
                </a:lnTo>
                <a:lnTo>
                  <a:pt x="235733" y="74783"/>
                </a:lnTo>
                <a:close/>
                <a:moveTo>
                  <a:pt x="19685" y="17658"/>
                </a:moveTo>
                <a:lnTo>
                  <a:pt x="103584" y="17658"/>
                </a:lnTo>
                <a:cubicBezTo>
                  <a:pt x="114456" y="17658"/>
                  <a:pt x="123269" y="26405"/>
                  <a:pt x="123269" y="37195"/>
                </a:cubicBezTo>
                <a:lnTo>
                  <a:pt x="123269" y="120462"/>
                </a:lnTo>
                <a:cubicBezTo>
                  <a:pt x="123269" y="131251"/>
                  <a:pt x="114456" y="139999"/>
                  <a:pt x="103584" y="139999"/>
                </a:cubicBezTo>
                <a:lnTo>
                  <a:pt x="19685" y="139999"/>
                </a:lnTo>
                <a:cubicBezTo>
                  <a:pt x="8813" y="139999"/>
                  <a:pt x="0" y="131251"/>
                  <a:pt x="0" y="120462"/>
                </a:cubicBezTo>
                <a:lnTo>
                  <a:pt x="0" y="37195"/>
                </a:lnTo>
                <a:cubicBezTo>
                  <a:pt x="0" y="26405"/>
                  <a:pt x="8813" y="17658"/>
                  <a:pt x="19685" y="17658"/>
                </a:cubicBezTo>
                <a:close/>
                <a:moveTo>
                  <a:pt x="207879" y="0"/>
                </a:moveTo>
                <a:cubicBezTo>
                  <a:pt x="212916" y="0"/>
                  <a:pt x="217953" y="1907"/>
                  <a:pt x="221796" y="5720"/>
                </a:cubicBezTo>
                <a:lnTo>
                  <a:pt x="221815" y="5720"/>
                </a:lnTo>
                <a:lnTo>
                  <a:pt x="277506" y="60970"/>
                </a:lnTo>
                <a:cubicBezTo>
                  <a:pt x="285190" y="68599"/>
                  <a:pt x="285190" y="80966"/>
                  <a:pt x="277506" y="88595"/>
                </a:cubicBezTo>
                <a:lnTo>
                  <a:pt x="221815" y="143865"/>
                </a:lnTo>
                <a:cubicBezTo>
                  <a:pt x="214128" y="151492"/>
                  <a:pt x="201667" y="151492"/>
                  <a:pt x="193980" y="143865"/>
                </a:cubicBezTo>
                <a:lnTo>
                  <a:pt x="138309" y="88595"/>
                </a:lnTo>
                <a:cubicBezTo>
                  <a:pt x="130625" y="80966"/>
                  <a:pt x="130625" y="68599"/>
                  <a:pt x="138309" y="60970"/>
                </a:cubicBezTo>
                <a:lnTo>
                  <a:pt x="193961" y="5720"/>
                </a:lnTo>
                <a:cubicBezTo>
                  <a:pt x="197805" y="1907"/>
                  <a:pt x="202842" y="0"/>
                  <a:pt x="207879" y="0"/>
                </a:cubicBezTo>
                <a:close/>
              </a:path>
            </a:pathLst>
          </a:custGeom>
          <a:gradFill>
            <a:gsLst>
              <a:gs pos="0">
                <a:srgbClr val="FFFFFF"/>
              </a:gs>
              <a:gs pos="99999">
                <a:srgbClr val="FFFFFF">
                  <a:alpha val="60000"/>
                </a:srgbClr>
              </a:gs>
            </a:gsLst>
            <a:lin ang="5400000" scaled="1"/>
          </a:gradFill>
          <a:ln w="9868" cap="flat">
            <a:noFill/>
            <a:prstDash val="solid"/>
            <a:miter/>
          </a:ln>
        </p:spPr>
        <p:txBody>
          <a:bodyPr rtlCol="0" anchor="ctr"/>
          <a:lstStyle/>
          <a:p>
            <a:endParaRPr lang="zh-CN" altLang="en-US" sz="1525">
              <a:solidFill>
                <a:schemeClr val="tx1"/>
              </a:solidFill>
            </a:endParaRPr>
          </a:p>
        </p:txBody>
      </p:sp>
      <p:sp>
        <p:nvSpPr>
          <p:cNvPr id="83" name="Rectangle 3"/>
          <p:cNvSpPr txBox="1"/>
          <p:nvPr>
            <p:custDataLst>
              <p:tags r:id="rId17"/>
            </p:custDataLst>
          </p:nvPr>
        </p:nvSpPr>
        <p:spPr>
          <a:xfrm>
            <a:off x="827405" y="112458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全面质量管理的</a:t>
            </a:r>
            <a:r>
              <a:rPr lang="zh-CN" altLang="en-US" sz="2400" dirty="0">
                <a:latin typeface="微软雅黑" panose="020B0503020204020204" pitchFamily="34" charset="-122"/>
                <a:ea typeface="微软雅黑" panose="020B0503020204020204" pitchFamily="34" charset="-122"/>
              </a:rPr>
              <a:t>方法</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26720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供应链风险管理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827405" y="112458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供应链风险的定义</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custDataLst>
              <p:tags r:id="rId2"/>
            </p:custDataLst>
          </p:nvPr>
        </p:nvPicPr>
        <p:blipFill>
          <a:blip r:embed="rId3"/>
          <a:stretch>
            <a:fillRect/>
          </a:stretch>
        </p:blipFill>
        <p:spPr>
          <a:xfrm>
            <a:off x="1764030" y="1772920"/>
            <a:ext cx="6545580" cy="468820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26720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供应链风险管理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1043305" y="141033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供应链风险的</a:t>
            </a:r>
            <a:r>
              <a:rPr lang="zh-CN" altLang="en-US" sz="2400" dirty="0">
                <a:latin typeface="微软雅黑" panose="020B0503020204020204" pitchFamily="34" charset="-122"/>
                <a:ea typeface="微软雅黑" panose="020B0503020204020204" pitchFamily="34" charset="-122"/>
              </a:rPr>
              <a:t>特性</a:t>
            </a:r>
            <a:endParaRPr lang="zh-CN" altLang="en-US" sz="2400" dirty="0">
              <a:latin typeface="微软雅黑" panose="020B0503020204020204" pitchFamily="34" charset="-122"/>
              <a:ea typeface="微软雅黑" panose="020B0503020204020204" pitchFamily="34" charset="-122"/>
            </a:endParaRPr>
          </a:p>
        </p:txBody>
      </p:sp>
      <p:sp>
        <p:nvSpPr>
          <p:cNvPr id="7" name="任意多边形: 形状 6"/>
          <p:cNvSpPr/>
          <p:nvPr>
            <p:custDataLst>
              <p:tags r:id="rId2"/>
            </p:custDataLst>
          </p:nvPr>
        </p:nvSpPr>
        <p:spPr>
          <a:xfrm rot="12480000">
            <a:off x="4056986" y="2974843"/>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5" name="任意多边形: 形状 12"/>
          <p:cNvSpPr/>
          <p:nvPr>
            <p:custDataLst>
              <p:tags r:id="rId3"/>
            </p:custDataLst>
          </p:nvPr>
        </p:nvSpPr>
        <p:spPr>
          <a:xfrm rot="16800000">
            <a:off x="4723080" y="3400433"/>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6" name="任意多边形: 形状 13"/>
          <p:cNvSpPr/>
          <p:nvPr>
            <p:custDataLst>
              <p:tags r:id="rId4"/>
            </p:custDataLst>
          </p:nvPr>
        </p:nvSpPr>
        <p:spPr>
          <a:xfrm rot="21120000">
            <a:off x="4508940" y="4161761"/>
            <a:ext cx="941033" cy="1111054"/>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8" name="任意多边形: 形状 14"/>
          <p:cNvSpPr/>
          <p:nvPr>
            <p:custDataLst>
              <p:tags r:id="rId5"/>
            </p:custDataLst>
          </p:nvPr>
        </p:nvSpPr>
        <p:spPr>
          <a:xfrm rot="3840000">
            <a:off x="3722325" y="4208570"/>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4">
                  <a:lumMod val="60000"/>
                  <a:lumOff val="40000"/>
                </a:schemeClr>
              </a:gs>
              <a:gs pos="90000">
                <a:schemeClr val="accent4"/>
              </a:gs>
            </a:gsLst>
            <a:lin ang="2700000" scaled="0"/>
          </a:gradFill>
          <a:ln>
            <a:noFill/>
          </a:ln>
          <a:effectLst>
            <a:outerShdw blurRad="50800" dist="38100" dir="8100000" algn="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16" name="任意多边形: 形状 15"/>
          <p:cNvSpPr/>
          <p:nvPr>
            <p:custDataLst>
              <p:tags r:id="rId6"/>
            </p:custDataLst>
          </p:nvPr>
        </p:nvSpPr>
        <p:spPr>
          <a:xfrm rot="8160000">
            <a:off x="3443082" y="3469303"/>
            <a:ext cx="941033" cy="1110516"/>
          </a:xfrm>
          <a:custGeom>
            <a:avLst/>
            <a:gdLst>
              <a:gd name="connsiteX0" fmla="*/ 893196 w 1512874"/>
              <a:gd name="connsiteY0" fmla="*/ 1766329 h 1785663"/>
              <a:gd name="connsiteX1" fmla="*/ 484955 w 1512874"/>
              <a:gd name="connsiteY1" fmla="*/ 1749994 h 1785663"/>
              <a:gd name="connsiteX2" fmla="*/ 17835 w 1512874"/>
              <a:gd name="connsiteY2" fmla="*/ 1362235 h 1785663"/>
              <a:gd name="connsiteX3" fmla="*/ 0 w 1512874"/>
              <a:gd name="connsiteY3" fmla="*/ 1318812 h 1785663"/>
              <a:gd name="connsiteX4" fmla="*/ 49934 w 1512874"/>
              <a:gd name="connsiteY4" fmla="*/ 1256805 h 1785663"/>
              <a:gd name="connsiteX5" fmla="*/ 196276 w 1512874"/>
              <a:gd name="connsiteY5" fmla="*/ 797630 h 1785663"/>
              <a:gd name="connsiteX6" fmla="*/ 196276 w 1512874"/>
              <a:gd name="connsiteY6" fmla="*/ 14038 h 1785663"/>
              <a:gd name="connsiteX7" fmla="*/ 739135 w 1512874"/>
              <a:gd name="connsiteY7" fmla="*/ 578222 h 1785663"/>
              <a:gd name="connsiteX8" fmla="*/ 833440 w 1512874"/>
              <a:gd name="connsiteY8" fmla="*/ 661943 h 1785663"/>
              <a:gd name="connsiteX9" fmla="*/ 936947 w 1512874"/>
              <a:gd name="connsiteY9" fmla="*/ 728113 h 1785663"/>
              <a:gd name="connsiteX10" fmla="*/ 959390 w 1512874"/>
              <a:gd name="connsiteY10" fmla="*/ 737974 h 1785663"/>
              <a:gd name="connsiteX11" fmla="*/ 1047501 w 1512874"/>
              <a:gd name="connsiteY11" fmla="*/ 776691 h 1785663"/>
              <a:gd name="connsiteX12" fmla="*/ 1162959 w 1512874"/>
              <a:gd name="connsiteY12" fmla="*/ 807634 h 1785663"/>
              <a:gd name="connsiteX13" fmla="*/ 1236707 w 1512874"/>
              <a:gd name="connsiteY13" fmla="*/ 817027 h 1785663"/>
              <a:gd name="connsiteX14" fmla="*/ 1162960 w 1512874"/>
              <a:gd name="connsiteY14" fmla="*/ 807634 h 1785663"/>
              <a:gd name="connsiteX15" fmla="*/ 1047503 w 1512874"/>
              <a:gd name="connsiteY15" fmla="*/ 776690 h 1785663"/>
              <a:gd name="connsiteX16" fmla="*/ 959390 w 1512874"/>
              <a:gd name="connsiteY16" fmla="*/ 737974 h 1785663"/>
              <a:gd name="connsiteX17" fmla="*/ 936945 w 1512874"/>
              <a:gd name="connsiteY17" fmla="*/ 728112 h 1785663"/>
              <a:gd name="connsiteX18" fmla="*/ 833440 w 1512874"/>
              <a:gd name="connsiteY18" fmla="*/ 661943 h 1785663"/>
              <a:gd name="connsiteX19" fmla="*/ 739137 w 1512874"/>
              <a:gd name="connsiteY19" fmla="*/ 578223 h 1785663"/>
              <a:gd name="connsiteX20" fmla="*/ 196277 w 1512874"/>
              <a:gd name="connsiteY20" fmla="*/ 14037 h 1785663"/>
              <a:gd name="connsiteX21" fmla="*/ 196276 w 1512874"/>
              <a:gd name="connsiteY21" fmla="*/ 4428 h 1785663"/>
              <a:gd name="connsiteX22" fmla="*/ 194856 w 1512874"/>
              <a:gd name="connsiteY22" fmla="*/ 4428 h 1785663"/>
              <a:gd name="connsiteX23" fmla="*/ 196227 w 1512874"/>
              <a:gd name="connsiteY23" fmla="*/ 0 h 1785663"/>
              <a:gd name="connsiteX24" fmla="*/ 953970 w 1512874"/>
              <a:gd name="connsiteY24" fmla="*/ 234507 h 1785663"/>
              <a:gd name="connsiteX25" fmla="*/ 1478910 w 1512874"/>
              <a:gd name="connsiteY25" fmla="*/ 763047 h 1785663"/>
              <a:gd name="connsiteX26" fmla="*/ 1486089 w 1512874"/>
              <a:gd name="connsiteY26" fmla="*/ 798985 h 1785663"/>
              <a:gd name="connsiteX27" fmla="*/ 1486088 w 1512874"/>
              <a:gd name="connsiteY27" fmla="*/ 798986 h 1785663"/>
              <a:gd name="connsiteX28" fmla="*/ 1508939 w 1512874"/>
              <a:gd name="connsiteY28" fmla="*/ 913381 h 1785663"/>
              <a:gd name="connsiteX29" fmla="*/ 1477206 w 1512874"/>
              <a:gd name="connsiteY29" fmla="*/ 1226758 h 1785663"/>
              <a:gd name="connsiteX30" fmla="*/ 1414550 w 1512874"/>
              <a:gd name="connsiteY30" fmla="*/ 1374705 h 1785663"/>
              <a:gd name="connsiteX31" fmla="*/ 893196 w 1512874"/>
              <a:gd name="connsiteY31" fmla="*/ 1766329 h 178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12874" h="1785663">
                <a:moveTo>
                  <a:pt x="893196" y="1766329"/>
                </a:moveTo>
                <a:cubicBezTo>
                  <a:pt x="762362" y="1795822"/>
                  <a:pt x="622272" y="1792491"/>
                  <a:pt x="484955" y="1749994"/>
                </a:cubicBezTo>
                <a:cubicBezTo>
                  <a:pt x="275710" y="1685238"/>
                  <a:pt x="112522" y="1541797"/>
                  <a:pt x="17835" y="1362235"/>
                </a:cubicBezTo>
                <a:lnTo>
                  <a:pt x="0" y="1318812"/>
                </a:lnTo>
                <a:lnTo>
                  <a:pt x="49934" y="1256805"/>
                </a:lnTo>
                <a:cubicBezTo>
                  <a:pt x="142088" y="1127218"/>
                  <a:pt x="196276" y="968752"/>
                  <a:pt x="196276" y="797630"/>
                </a:cubicBezTo>
                <a:lnTo>
                  <a:pt x="196276" y="14038"/>
                </a:lnTo>
                <a:lnTo>
                  <a:pt x="739135" y="578222"/>
                </a:lnTo>
                <a:cubicBezTo>
                  <a:pt x="768798" y="609049"/>
                  <a:pt x="800352" y="636959"/>
                  <a:pt x="833440" y="661943"/>
                </a:cubicBezTo>
                <a:cubicBezTo>
                  <a:pt x="866528" y="686927"/>
                  <a:pt x="901149" y="708986"/>
                  <a:pt x="936947" y="728113"/>
                </a:cubicBezTo>
                <a:lnTo>
                  <a:pt x="959390" y="737974"/>
                </a:lnTo>
                <a:lnTo>
                  <a:pt x="1047501" y="776691"/>
                </a:lnTo>
                <a:cubicBezTo>
                  <a:pt x="1085290" y="789946"/>
                  <a:pt x="1123896" y="800263"/>
                  <a:pt x="1162959" y="807634"/>
                </a:cubicBezTo>
                <a:lnTo>
                  <a:pt x="1236707" y="817027"/>
                </a:lnTo>
                <a:lnTo>
                  <a:pt x="1162960" y="807634"/>
                </a:lnTo>
                <a:cubicBezTo>
                  <a:pt x="1123897" y="800263"/>
                  <a:pt x="1085291" y="789946"/>
                  <a:pt x="1047503" y="776690"/>
                </a:cubicBezTo>
                <a:lnTo>
                  <a:pt x="959390" y="737974"/>
                </a:lnTo>
                <a:lnTo>
                  <a:pt x="936945" y="728112"/>
                </a:lnTo>
                <a:cubicBezTo>
                  <a:pt x="901148" y="708986"/>
                  <a:pt x="866527" y="686927"/>
                  <a:pt x="833440" y="661943"/>
                </a:cubicBezTo>
                <a:cubicBezTo>
                  <a:pt x="800353" y="636959"/>
                  <a:pt x="768799" y="609050"/>
                  <a:pt x="739137" y="578223"/>
                </a:cubicBezTo>
                <a:lnTo>
                  <a:pt x="196277" y="14037"/>
                </a:lnTo>
                <a:lnTo>
                  <a:pt x="196276" y="4428"/>
                </a:lnTo>
                <a:lnTo>
                  <a:pt x="194856" y="4428"/>
                </a:lnTo>
                <a:lnTo>
                  <a:pt x="196227" y="0"/>
                </a:lnTo>
                <a:lnTo>
                  <a:pt x="953970" y="234507"/>
                </a:lnTo>
                <a:cubicBezTo>
                  <a:pt x="1215526" y="315455"/>
                  <a:pt x="1405117" y="519343"/>
                  <a:pt x="1478910" y="763047"/>
                </a:cubicBezTo>
                <a:lnTo>
                  <a:pt x="1486089" y="798985"/>
                </a:lnTo>
                <a:lnTo>
                  <a:pt x="1486088" y="798986"/>
                </a:lnTo>
                <a:lnTo>
                  <a:pt x="1508939" y="913381"/>
                </a:lnTo>
                <a:cubicBezTo>
                  <a:pt x="1519227" y="1015903"/>
                  <a:pt x="1509584" y="1122136"/>
                  <a:pt x="1477206" y="1226758"/>
                </a:cubicBezTo>
                <a:cubicBezTo>
                  <a:pt x="1461017" y="1279069"/>
                  <a:pt x="1439909" y="1328501"/>
                  <a:pt x="1414550" y="1374705"/>
                </a:cubicBezTo>
                <a:cubicBezTo>
                  <a:pt x="1303601" y="1576845"/>
                  <a:pt x="1111254" y="1717175"/>
                  <a:pt x="893196" y="1766329"/>
                </a:cubicBezTo>
                <a:close/>
              </a:path>
            </a:pathLst>
          </a:custGeom>
          <a:gradFill>
            <a:gsLst>
              <a:gs pos="25000">
                <a:schemeClr val="accent5">
                  <a:lumMod val="60000"/>
                  <a:lumOff val="40000"/>
                </a:schemeClr>
              </a:gs>
              <a:gs pos="90000">
                <a:schemeClr val="accent5"/>
              </a:gs>
            </a:gsLst>
            <a:lin ang="2700000" scaled="0"/>
          </a:gradFill>
          <a:ln>
            <a:noFill/>
          </a:ln>
          <a:effectLst>
            <a:outerShdw blurRad="50800" dist="38100" dir="8100000" algn="tr" rotWithShape="0">
              <a:schemeClr val="accent5">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9" name="矩形 8"/>
          <p:cNvSpPr/>
          <p:nvPr>
            <p:custDataLst>
              <p:tags r:id="rId7"/>
            </p:custDataLst>
          </p:nvPr>
        </p:nvSpPr>
        <p:spPr>
          <a:xfrm>
            <a:off x="3189173" y="2432130"/>
            <a:ext cx="3036641" cy="344884"/>
          </a:xfrm>
          <a:prstGeom prst="rect">
            <a:avLst/>
          </a:prstGeom>
          <a:noFill/>
        </p:spPr>
        <p:txBody>
          <a:bodyPr wrap="square" lIns="0" tIns="0" rIns="0" bIns="0" rtlCol="0" anchor="b" anchorCtr="0">
            <a:noAutofit/>
          </a:bodyPr>
          <a:lstStyle/>
          <a:p>
            <a:pPr algn="ctr">
              <a:spcBef>
                <a:spcPct val="0"/>
              </a:spcBef>
              <a:spcAft>
                <a:spcPct val="0"/>
              </a:spcAft>
            </a:pPr>
            <a:r>
              <a:rPr lang="zh-CN" altLang="en-US" sz="1695" b="1" dirty="0">
                <a:solidFill>
                  <a:schemeClr val="tx1"/>
                </a:solidFill>
                <a:latin typeface="+mn-ea"/>
                <a:cs typeface="+mn-ea"/>
                <a:sym typeface="+mn-ea"/>
              </a:rPr>
              <a:t>客观性与必然性</a:t>
            </a:r>
            <a:endParaRPr lang="zh-CN" altLang="en-US" sz="1695" b="1" dirty="0">
              <a:solidFill>
                <a:schemeClr val="tx1"/>
              </a:solidFill>
              <a:latin typeface="+mn-ea"/>
              <a:cs typeface="+mn-ea"/>
              <a:sym typeface="+mn-ea"/>
            </a:endParaRPr>
          </a:p>
        </p:txBody>
      </p:sp>
      <p:sp>
        <p:nvSpPr>
          <p:cNvPr id="17" name="矩形 16"/>
          <p:cNvSpPr/>
          <p:nvPr>
            <p:custDataLst>
              <p:tags r:id="rId8"/>
            </p:custDataLst>
          </p:nvPr>
        </p:nvSpPr>
        <p:spPr>
          <a:xfrm>
            <a:off x="5935587" y="3681075"/>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传递性与放大性</a:t>
            </a:r>
            <a:endParaRPr lang="zh-CN" altLang="en-US" sz="1695" b="1" dirty="0">
              <a:solidFill>
                <a:schemeClr val="tx1"/>
              </a:solidFill>
              <a:latin typeface="+mn-ea"/>
              <a:cs typeface="+mn-ea"/>
              <a:sym typeface="+mn-ea"/>
            </a:endParaRPr>
          </a:p>
        </p:txBody>
      </p:sp>
      <p:sp>
        <p:nvSpPr>
          <p:cNvPr id="19" name="矩形 18"/>
          <p:cNvSpPr/>
          <p:nvPr>
            <p:custDataLst>
              <p:tags r:id="rId9"/>
            </p:custDataLst>
          </p:nvPr>
        </p:nvSpPr>
        <p:spPr>
          <a:xfrm>
            <a:off x="5642524" y="5048979"/>
            <a:ext cx="2781672" cy="369341"/>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此消彼长性</a:t>
            </a:r>
            <a:endParaRPr lang="zh-CN" altLang="en-US" sz="1695" b="1" dirty="0">
              <a:solidFill>
                <a:schemeClr val="tx1"/>
              </a:solidFill>
              <a:latin typeface="+mn-ea"/>
              <a:cs typeface="+mn-ea"/>
              <a:sym typeface="+mn-ea"/>
            </a:endParaRPr>
          </a:p>
        </p:txBody>
      </p:sp>
      <p:sp>
        <p:nvSpPr>
          <p:cNvPr id="32" name="矩形 31"/>
          <p:cNvSpPr/>
          <p:nvPr>
            <p:custDataLst>
              <p:tags r:id="rId10"/>
            </p:custDataLst>
          </p:nvPr>
        </p:nvSpPr>
        <p:spPr>
          <a:xfrm>
            <a:off x="385372" y="3680891"/>
            <a:ext cx="2781671" cy="369341"/>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dirty="0">
                <a:solidFill>
                  <a:schemeClr val="tx1"/>
                </a:solidFill>
                <a:latin typeface="+mn-ea"/>
                <a:cs typeface="+mn-ea"/>
                <a:sym typeface="+mn-ea"/>
              </a:rPr>
              <a:t>偶然性和不确定性</a:t>
            </a:r>
            <a:endParaRPr lang="zh-CN" altLang="en-US" sz="1695" b="1" dirty="0">
              <a:solidFill>
                <a:schemeClr val="tx1"/>
              </a:solidFill>
              <a:latin typeface="+mn-ea"/>
              <a:cs typeface="+mn-ea"/>
              <a:sym typeface="+mn-ea"/>
            </a:endParaRPr>
          </a:p>
        </p:txBody>
      </p:sp>
      <p:sp>
        <p:nvSpPr>
          <p:cNvPr id="44" name="矩形 43"/>
          <p:cNvSpPr/>
          <p:nvPr>
            <p:custDataLst>
              <p:tags r:id="rId11"/>
            </p:custDataLst>
          </p:nvPr>
        </p:nvSpPr>
        <p:spPr>
          <a:xfrm>
            <a:off x="673664" y="5048979"/>
            <a:ext cx="2781671" cy="369341"/>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dirty="0">
                <a:solidFill>
                  <a:schemeClr val="tx1"/>
                </a:solidFill>
                <a:latin typeface="+mn-ea"/>
                <a:cs typeface="+mn-ea"/>
                <a:sym typeface="+mn-ea"/>
              </a:rPr>
              <a:t>多样性与复杂性</a:t>
            </a:r>
            <a:endParaRPr lang="zh-CN" altLang="en-US" sz="1695" b="1" dirty="0">
              <a:solidFill>
                <a:schemeClr val="tx1"/>
              </a:solidFill>
              <a:latin typeface="+mn-ea"/>
              <a:cs typeface="+mn-ea"/>
              <a:sym typeface="+mn-ea"/>
            </a:endParaRPr>
          </a:p>
        </p:txBody>
      </p:sp>
      <p:sp>
        <p:nvSpPr>
          <p:cNvPr id="46" name="弧形 45"/>
          <p:cNvSpPr/>
          <p:nvPr>
            <p:custDataLst>
              <p:tags r:id="rId12"/>
            </p:custDataLst>
          </p:nvPr>
        </p:nvSpPr>
        <p:spPr>
          <a:xfrm rot="8396489">
            <a:off x="3884275" y="2882838"/>
            <a:ext cx="1355862" cy="1355862"/>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5">
              <a:solidFill>
                <a:schemeClr val="tx1"/>
              </a:solidFill>
            </a:endParaRPr>
          </a:p>
        </p:txBody>
      </p:sp>
      <p:sp>
        <p:nvSpPr>
          <p:cNvPr id="47" name="弧形 46"/>
          <p:cNvSpPr/>
          <p:nvPr>
            <p:custDataLst>
              <p:tags r:id="rId13"/>
            </p:custDataLst>
          </p:nvPr>
        </p:nvSpPr>
        <p:spPr>
          <a:xfrm rot="14400000">
            <a:off x="4560054" y="3278298"/>
            <a:ext cx="1355862" cy="1355862"/>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8" name="弧形 47"/>
          <p:cNvSpPr/>
          <p:nvPr>
            <p:custDataLst>
              <p:tags r:id="rId14"/>
            </p:custDataLst>
          </p:nvPr>
        </p:nvSpPr>
        <p:spPr>
          <a:xfrm rot="18000000">
            <a:off x="4239920" y="4064376"/>
            <a:ext cx="1355862" cy="1355862"/>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49" name="弧形 48"/>
          <p:cNvSpPr/>
          <p:nvPr>
            <p:custDataLst>
              <p:tags r:id="rId15"/>
            </p:custDataLst>
          </p:nvPr>
        </p:nvSpPr>
        <p:spPr>
          <a:xfrm>
            <a:off x="3472674" y="4100962"/>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0" name="弧形 49"/>
          <p:cNvSpPr/>
          <p:nvPr>
            <p:custDataLst>
              <p:tags r:id="rId16"/>
            </p:custDataLst>
          </p:nvPr>
        </p:nvSpPr>
        <p:spPr>
          <a:xfrm rot="3600000">
            <a:off x="3224637" y="3278298"/>
            <a:ext cx="1355862" cy="1355862"/>
          </a:xfrm>
          <a:prstGeom prst="arc">
            <a:avLst>
              <a:gd name="adj1" fmla="val 3248781"/>
              <a:gd name="adj2" fmla="val 9734539"/>
            </a:avLst>
          </a:prstGeom>
          <a:ln w="12700">
            <a:gradFill>
              <a:gsLst>
                <a:gs pos="79000">
                  <a:schemeClr val="accent5">
                    <a:alpha val="0"/>
                  </a:schemeClr>
                </a:gs>
                <a:gs pos="0">
                  <a:schemeClr val="accent5">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51" name="任意多边形: 形状 36"/>
          <p:cNvSpPr/>
          <p:nvPr>
            <p:custDataLst>
              <p:tags r:id="rId17"/>
            </p:custDataLst>
          </p:nvPr>
        </p:nvSpPr>
        <p:spPr>
          <a:xfrm>
            <a:off x="5126611" y="3845393"/>
            <a:ext cx="228822" cy="228393"/>
          </a:xfrm>
          <a:custGeom>
            <a:avLst/>
            <a:gdLst>
              <a:gd name="connsiteX0" fmla="*/ 155880 w 270058"/>
              <a:gd name="connsiteY0" fmla="*/ 152917 h 269551"/>
              <a:gd name="connsiteX1" fmla="*/ 235866 w 270058"/>
              <a:gd name="connsiteY1" fmla="*/ 152917 h 269551"/>
              <a:gd name="connsiteX2" fmla="*/ 254633 w 270058"/>
              <a:gd name="connsiteY2" fmla="*/ 171543 h 269551"/>
              <a:gd name="connsiteX3" fmla="*/ 254633 w 270058"/>
              <a:gd name="connsiteY3" fmla="*/ 250926 h 269551"/>
              <a:gd name="connsiteX4" fmla="*/ 235866 w 270058"/>
              <a:gd name="connsiteY4" fmla="*/ 269551 h 269551"/>
              <a:gd name="connsiteX5" fmla="*/ 155880 w 270058"/>
              <a:gd name="connsiteY5" fmla="*/ 269551 h 269551"/>
              <a:gd name="connsiteX6" fmla="*/ 137113 w 270058"/>
              <a:gd name="connsiteY6" fmla="*/ 250926 h 269551"/>
              <a:gd name="connsiteX7" fmla="*/ 137113 w 270058"/>
              <a:gd name="connsiteY7" fmla="*/ 171543 h 269551"/>
              <a:gd name="connsiteX8" fmla="*/ 155880 w 270058"/>
              <a:gd name="connsiteY8" fmla="*/ 152917 h 269551"/>
              <a:gd name="connsiteX9" fmla="*/ 18767 w 270058"/>
              <a:gd name="connsiteY9" fmla="*/ 152917 h 269551"/>
              <a:gd name="connsiteX10" fmla="*/ 98752 w 270058"/>
              <a:gd name="connsiteY10" fmla="*/ 152917 h 269551"/>
              <a:gd name="connsiteX11" fmla="*/ 117519 w 270058"/>
              <a:gd name="connsiteY11" fmla="*/ 171543 h 269551"/>
              <a:gd name="connsiteX12" fmla="*/ 117519 w 270058"/>
              <a:gd name="connsiteY12" fmla="*/ 250926 h 269551"/>
              <a:gd name="connsiteX13" fmla="*/ 98752 w 270058"/>
              <a:gd name="connsiteY13" fmla="*/ 269551 h 269551"/>
              <a:gd name="connsiteX14" fmla="*/ 18767 w 270058"/>
              <a:gd name="connsiteY14" fmla="*/ 269551 h 269551"/>
              <a:gd name="connsiteX15" fmla="*/ 0 w 270058"/>
              <a:gd name="connsiteY15" fmla="*/ 250926 h 269551"/>
              <a:gd name="connsiteX16" fmla="*/ 0 w 270058"/>
              <a:gd name="connsiteY16" fmla="*/ 171543 h 269551"/>
              <a:gd name="connsiteX17" fmla="*/ 18767 w 270058"/>
              <a:gd name="connsiteY17" fmla="*/ 152917 h 269551"/>
              <a:gd name="connsiteX18" fmla="*/ 198203 w 270058"/>
              <a:gd name="connsiteY18" fmla="*/ 44958 h 269551"/>
              <a:gd name="connsiteX19" fmla="*/ 171666 w 270058"/>
              <a:gd name="connsiteY19" fmla="*/ 71294 h 269551"/>
              <a:gd name="connsiteX20" fmla="*/ 198203 w 270058"/>
              <a:gd name="connsiteY20" fmla="*/ 97631 h 269551"/>
              <a:gd name="connsiteX21" fmla="*/ 224740 w 270058"/>
              <a:gd name="connsiteY21" fmla="*/ 71294 h 269551"/>
              <a:gd name="connsiteX22" fmla="*/ 18767 w 270058"/>
              <a:gd name="connsiteY22" fmla="*/ 16838 h 269551"/>
              <a:gd name="connsiteX23" fmla="*/ 98752 w 270058"/>
              <a:gd name="connsiteY23" fmla="*/ 16838 h 269551"/>
              <a:gd name="connsiteX24" fmla="*/ 117519 w 270058"/>
              <a:gd name="connsiteY24" fmla="*/ 35464 h 269551"/>
              <a:gd name="connsiteX25" fmla="*/ 117519 w 270058"/>
              <a:gd name="connsiteY25" fmla="*/ 114847 h 269551"/>
              <a:gd name="connsiteX26" fmla="*/ 98752 w 270058"/>
              <a:gd name="connsiteY26" fmla="*/ 133472 h 269551"/>
              <a:gd name="connsiteX27" fmla="*/ 18767 w 270058"/>
              <a:gd name="connsiteY27" fmla="*/ 133472 h 269551"/>
              <a:gd name="connsiteX28" fmla="*/ 0 w 270058"/>
              <a:gd name="connsiteY28" fmla="*/ 114847 h 269551"/>
              <a:gd name="connsiteX29" fmla="*/ 0 w 270058"/>
              <a:gd name="connsiteY29" fmla="*/ 35464 h 269551"/>
              <a:gd name="connsiteX30" fmla="*/ 18767 w 270058"/>
              <a:gd name="connsiteY30" fmla="*/ 16838 h 269551"/>
              <a:gd name="connsiteX31" fmla="*/ 198185 w 270058"/>
              <a:gd name="connsiteY31" fmla="*/ 0 h 269551"/>
              <a:gd name="connsiteX32" fmla="*/ 211453 w 270058"/>
              <a:gd name="connsiteY32" fmla="*/ 5453 h 269551"/>
              <a:gd name="connsiteX33" fmla="*/ 211471 w 270058"/>
              <a:gd name="connsiteY33" fmla="*/ 5453 h 269551"/>
              <a:gd name="connsiteX34" fmla="*/ 264564 w 270058"/>
              <a:gd name="connsiteY34" fmla="*/ 58126 h 269551"/>
              <a:gd name="connsiteX35" fmla="*/ 264564 w 270058"/>
              <a:gd name="connsiteY35" fmla="*/ 84463 h 269551"/>
              <a:gd name="connsiteX36" fmla="*/ 211471 w 270058"/>
              <a:gd name="connsiteY36" fmla="*/ 137155 h 269551"/>
              <a:gd name="connsiteX37" fmla="*/ 184935 w 270058"/>
              <a:gd name="connsiteY37" fmla="*/ 137155 h 269551"/>
              <a:gd name="connsiteX38" fmla="*/ 131861 w 270058"/>
              <a:gd name="connsiteY38" fmla="*/ 84463 h 269551"/>
              <a:gd name="connsiteX39" fmla="*/ 131861 w 270058"/>
              <a:gd name="connsiteY39" fmla="*/ 58126 h 269551"/>
              <a:gd name="connsiteX40" fmla="*/ 184916 w 270058"/>
              <a:gd name="connsiteY40" fmla="*/ 5453 h 269551"/>
              <a:gd name="connsiteX41" fmla="*/ 198185 w 270058"/>
              <a:gd name="connsiteY41" fmla="*/ 0 h 26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70058" h="269551">
                <a:moveTo>
                  <a:pt x="155880" y="152917"/>
                </a:moveTo>
                <a:lnTo>
                  <a:pt x="235866" y="152917"/>
                </a:lnTo>
                <a:cubicBezTo>
                  <a:pt x="246231" y="152917"/>
                  <a:pt x="254633" y="161256"/>
                  <a:pt x="254633" y="171543"/>
                </a:cubicBezTo>
                <a:lnTo>
                  <a:pt x="254633" y="250926"/>
                </a:lnTo>
                <a:cubicBezTo>
                  <a:pt x="254633" y="261212"/>
                  <a:pt x="246231" y="269551"/>
                  <a:pt x="235866" y="269551"/>
                </a:cubicBezTo>
                <a:lnTo>
                  <a:pt x="155880" y="269551"/>
                </a:lnTo>
                <a:cubicBezTo>
                  <a:pt x="145515" y="269551"/>
                  <a:pt x="137113" y="261212"/>
                  <a:pt x="137113" y="250926"/>
                </a:cubicBezTo>
                <a:lnTo>
                  <a:pt x="137113" y="171543"/>
                </a:lnTo>
                <a:cubicBezTo>
                  <a:pt x="137113" y="161256"/>
                  <a:pt x="145515" y="152917"/>
                  <a:pt x="155880" y="152917"/>
                </a:cubicBezTo>
                <a:close/>
                <a:moveTo>
                  <a:pt x="18767" y="152917"/>
                </a:moveTo>
                <a:lnTo>
                  <a:pt x="98752" y="152917"/>
                </a:lnTo>
                <a:cubicBezTo>
                  <a:pt x="109117" y="152917"/>
                  <a:pt x="117519" y="161256"/>
                  <a:pt x="117519" y="171543"/>
                </a:cubicBezTo>
                <a:lnTo>
                  <a:pt x="117519" y="250926"/>
                </a:lnTo>
                <a:cubicBezTo>
                  <a:pt x="117519" y="261212"/>
                  <a:pt x="109117" y="269551"/>
                  <a:pt x="98752" y="269551"/>
                </a:cubicBezTo>
                <a:lnTo>
                  <a:pt x="18767" y="269551"/>
                </a:lnTo>
                <a:cubicBezTo>
                  <a:pt x="8402" y="269551"/>
                  <a:pt x="0" y="261212"/>
                  <a:pt x="0" y="250926"/>
                </a:cubicBezTo>
                <a:lnTo>
                  <a:pt x="0" y="171543"/>
                </a:lnTo>
                <a:cubicBezTo>
                  <a:pt x="0" y="161256"/>
                  <a:pt x="8402" y="152917"/>
                  <a:pt x="18767" y="152917"/>
                </a:cubicBezTo>
                <a:close/>
                <a:moveTo>
                  <a:pt x="198203" y="44958"/>
                </a:moveTo>
                <a:lnTo>
                  <a:pt x="171666" y="71294"/>
                </a:lnTo>
                <a:lnTo>
                  <a:pt x="198203" y="97631"/>
                </a:lnTo>
                <a:lnTo>
                  <a:pt x="224740" y="71294"/>
                </a:lnTo>
                <a:close/>
                <a:moveTo>
                  <a:pt x="18767" y="16838"/>
                </a:moveTo>
                <a:lnTo>
                  <a:pt x="98752" y="16838"/>
                </a:lnTo>
                <a:cubicBezTo>
                  <a:pt x="109117" y="16838"/>
                  <a:pt x="117519" y="25177"/>
                  <a:pt x="117519" y="35464"/>
                </a:cubicBezTo>
                <a:lnTo>
                  <a:pt x="117519" y="114847"/>
                </a:lnTo>
                <a:cubicBezTo>
                  <a:pt x="117519" y="125133"/>
                  <a:pt x="109117" y="133472"/>
                  <a:pt x="98752" y="133472"/>
                </a:cubicBezTo>
                <a:lnTo>
                  <a:pt x="18767" y="133472"/>
                </a:lnTo>
                <a:cubicBezTo>
                  <a:pt x="8402" y="133472"/>
                  <a:pt x="0" y="125133"/>
                  <a:pt x="0" y="114847"/>
                </a:cubicBezTo>
                <a:lnTo>
                  <a:pt x="0" y="35464"/>
                </a:lnTo>
                <a:cubicBezTo>
                  <a:pt x="0" y="25177"/>
                  <a:pt x="8402" y="16838"/>
                  <a:pt x="18767" y="16838"/>
                </a:cubicBezTo>
                <a:close/>
                <a:moveTo>
                  <a:pt x="198185" y="0"/>
                </a:moveTo>
                <a:cubicBezTo>
                  <a:pt x="202987" y="0"/>
                  <a:pt x="207789" y="1818"/>
                  <a:pt x="211453" y="5453"/>
                </a:cubicBezTo>
                <a:lnTo>
                  <a:pt x="211471" y="5453"/>
                </a:lnTo>
                <a:lnTo>
                  <a:pt x="264564" y="58126"/>
                </a:lnTo>
                <a:cubicBezTo>
                  <a:pt x="271890" y="65399"/>
                  <a:pt x="271890" y="77189"/>
                  <a:pt x="264564" y="84463"/>
                </a:cubicBezTo>
                <a:lnTo>
                  <a:pt x="211471" y="137155"/>
                </a:lnTo>
                <a:cubicBezTo>
                  <a:pt x="204143" y="144426"/>
                  <a:pt x="192263" y="144426"/>
                  <a:pt x="184935" y="137155"/>
                </a:cubicBezTo>
                <a:lnTo>
                  <a:pt x="131861" y="84463"/>
                </a:lnTo>
                <a:cubicBezTo>
                  <a:pt x="124535" y="77189"/>
                  <a:pt x="124535" y="65399"/>
                  <a:pt x="131861" y="58126"/>
                </a:cubicBezTo>
                <a:lnTo>
                  <a:pt x="184916" y="5453"/>
                </a:lnTo>
                <a:cubicBezTo>
                  <a:pt x="188581" y="1818"/>
                  <a:pt x="193383" y="0"/>
                  <a:pt x="198185" y="0"/>
                </a:cubicBezTo>
                <a:close/>
              </a:path>
            </a:pathLst>
          </a:custGeom>
          <a:gradFill>
            <a:gsLst>
              <a:gs pos="0">
                <a:srgbClr val="FFFFFF"/>
              </a:gs>
              <a:gs pos="99999">
                <a:srgbClr val="FFFFFF">
                  <a:alpha val="60000"/>
                </a:srgbClr>
              </a:gs>
            </a:gsLst>
            <a:lin ang="5400000" scaled="1"/>
          </a:gradFill>
          <a:ln w="9529" cap="flat">
            <a:noFill/>
            <a:prstDash val="solid"/>
            <a:miter/>
          </a:ln>
        </p:spPr>
        <p:txBody>
          <a:bodyPr rtlCol="0" anchor="ctr"/>
          <a:lstStyle/>
          <a:p>
            <a:endParaRPr lang="zh-CN" altLang="en-US" sz="1525">
              <a:solidFill>
                <a:schemeClr val="tx1"/>
              </a:solidFill>
            </a:endParaRPr>
          </a:p>
        </p:txBody>
      </p:sp>
      <p:sp>
        <p:nvSpPr>
          <p:cNvPr id="52" name="图形 128" descr="343439383331313b343532303034303bcffacadbb9dcc0ed"/>
          <p:cNvSpPr/>
          <p:nvPr>
            <p:custDataLst>
              <p:tags r:id="rId18"/>
            </p:custDataLst>
          </p:nvPr>
        </p:nvSpPr>
        <p:spPr>
          <a:xfrm>
            <a:off x="4480424" y="3368151"/>
            <a:ext cx="228772" cy="228772"/>
          </a:xfrm>
          <a:custGeom>
            <a:avLst/>
            <a:gdLst>
              <a:gd name="connsiteX0" fmla="*/ 30124 w 269999"/>
              <a:gd name="connsiteY0" fmla="*/ 115 h 269999"/>
              <a:gd name="connsiteX1" fmla="*/ 240106 w 269999"/>
              <a:gd name="connsiteY1" fmla="*/ 115 h 269999"/>
              <a:gd name="connsiteX2" fmla="*/ 270115 w 269999"/>
              <a:gd name="connsiteY2" fmla="*/ 30124 h 269999"/>
              <a:gd name="connsiteX3" fmla="*/ 270115 w 269999"/>
              <a:gd name="connsiteY3" fmla="*/ 180108 h 269999"/>
              <a:gd name="connsiteX4" fmla="*/ 240106 w 269999"/>
              <a:gd name="connsiteY4" fmla="*/ 210117 h 269999"/>
              <a:gd name="connsiteX5" fmla="*/ 30124 w 269999"/>
              <a:gd name="connsiteY5" fmla="*/ 210117 h 269999"/>
              <a:gd name="connsiteX6" fmla="*/ 115 w 269999"/>
              <a:gd name="connsiteY6" fmla="*/ 180108 h 269999"/>
              <a:gd name="connsiteX7" fmla="*/ 115 w 269999"/>
              <a:gd name="connsiteY7" fmla="*/ 30124 h 269999"/>
              <a:gd name="connsiteX8" fmla="*/ 30124 w 269999"/>
              <a:gd name="connsiteY8" fmla="*/ 115 h 269999"/>
              <a:gd name="connsiteX9" fmla="*/ 15119 w 269999"/>
              <a:gd name="connsiteY9" fmla="*/ 240106 h 269999"/>
              <a:gd name="connsiteX10" fmla="*/ 255110 w 269999"/>
              <a:gd name="connsiteY10" fmla="*/ 240106 h 269999"/>
              <a:gd name="connsiteX11" fmla="*/ 270115 w 269999"/>
              <a:gd name="connsiteY11" fmla="*/ 255110 h 269999"/>
              <a:gd name="connsiteX12" fmla="*/ 255110 w 269999"/>
              <a:gd name="connsiteY12" fmla="*/ 270115 h 269999"/>
              <a:gd name="connsiteX13" fmla="*/ 15119 w 269999"/>
              <a:gd name="connsiteY13" fmla="*/ 270115 h 269999"/>
              <a:gd name="connsiteX14" fmla="*/ 115 w 269999"/>
              <a:gd name="connsiteY14" fmla="*/ 255110 h 269999"/>
              <a:gd name="connsiteX15" fmla="*/ 15119 w 269999"/>
              <a:gd name="connsiteY15" fmla="*/ 240106 h 269999"/>
              <a:gd name="connsiteX16" fmla="*/ 135115 w 269999"/>
              <a:gd name="connsiteY16" fmla="*/ 105107 h 269999"/>
              <a:gd name="connsiteX17" fmla="*/ 120110 w 269999"/>
              <a:gd name="connsiteY17" fmla="*/ 120110 h 269999"/>
              <a:gd name="connsiteX18" fmla="*/ 120110 w 269999"/>
              <a:gd name="connsiteY18" fmla="*/ 135115 h 269999"/>
              <a:gd name="connsiteX19" fmla="*/ 135115 w 269999"/>
              <a:gd name="connsiteY19" fmla="*/ 150120 h 269999"/>
              <a:gd name="connsiteX20" fmla="*/ 150120 w 269999"/>
              <a:gd name="connsiteY20" fmla="*/ 135115 h 269999"/>
              <a:gd name="connsiteX21" fmla="*/ 150120 w 269999"/>
              <a:gd name="connsiteY21" fmla="*/ 120110 h 269999"/>
              <a:gd name="connsiteX22" fmla="*/ 135115 w 269999"/>
              <a:gd name="connsiteY22" fmla="*/ 105107 h 269999"/>
              <a:gd name="connsiteX23" fmla="*/ 195113 w 269999"/>
              <a:gd name="connsiteY23" fmla="*/ 90121 h 269999"/>
              <a:gd name="connsiteX24" fmla="*/ 180108 w 269999"/>
              <a:gd name="connsiteY24" fmla="*/ 105107 h 269999"/>
              <a:gd name="connsiteX25" fmla="*/ 180108 w 269999"/>
              <a:gd name="connsiteY25" fmla="*/ 135115 h 269999"/>
              <a:gd name="connsiteX26" fmla="*/ 195113 w 269999"/>
              <a:gd name="connsiteY26" fmla="*/ 150118 h 269999"/>
              <a:gd name="connsiteX27" fmla="*/ 210117 w 269999"/>
              <a:gd name="connsiteY27" fmla="*/ 135115 h 269999"/>
              <a:gd name="connsiteX28" fmla="*/ 210117 w 269999"/>
              <a:gd name="connsiteY28" fmla="*/ 105107 h 269999"/>
              <a:gd name="connsiteX29" fmla="*/ 195113 w 269999"/>
              <a:gd name="connsiteY29" fmla="*/ 90121 h 269999"/>
              <a:gd name="connsiteX30" fmla="*/ 75136 w 269999"/>
              <a:gd name="connsiteY30" fmla="*/ 60094 h 269999"/>
              <a:gd name="connsiteX31" fmla="*/ 75098 w 269999"/>
              <a:gd name="connsiteY31" fmla="*/ 60113 h 269999"/>
              <a:gd name="connsiteX32" fmla="*/ 60094 w 269999"/>
              <a:gd name="connsiteY32" fmla="*/ 75117 h 269999"/>
              <a:gd name="connsiteX33" fmla="*/ 60094 w 269999"/>
              <a:gd name="connsiteY33" fmla="*/ 135115 h 269999"/>
              <a:gd name="connsiteX34" fmla="*/ 75117 w 269999"/>
              <a:gd name="connsiteY34" fmla="*/ 150138 h 269999"/>
              <a:gd name="connsiteX35" fmla="*/ 90141 w 269999"/>
              <a:gd name="connsiteY35" fmla="*/ 135115 h 269999"/>
              <a:gd name="connsiteX36" fmla="*/ 90141 w 269999"/>
              <a:gd name="connsiteY36" fmla="*/ 75098 h 269999"/>
              <a:gd name="connsiteX37" fmla="*/ 75136 w 269999"/>
              <a:gd name="connsiteY37" fmla="*/ 60094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9999" h="269999">
                <a:moveTo>
                  <a:pt x="30124" y="115"/>
                </a:moveTo>
                <a:lnTo>
                  <a:pt x="240106" y="115"/>
                </a:lnTo>
                <a:cubicBezTo>
                  <a:pt x="256692" y="115"/>
                  <a:pt x="270115" y="13538"/>
                  <a:pt x="270115" y="30124"/>
                </a:cubicBezTo>
                <a:lnTo>
                  <a:pt x="270115" y="180108"/>
                </a:lnTo>
                <a:cubicBezTo>
                  <a:pt x="270115" y="196695"/>
                  <a:pt x="256692" y="210117"/>
                  <a:pt x="240106" y="210117"/>
                </a:cubicBezTo>
                <a:lnTo>
                  <a:pt x="30124" y="210117"/>
                </a:lnTo>
                <a:cubicBezTo>
                  <a:pt x="13538" y="210117"/>
                  <a:pt x="115" y="196675"/>
                  <a:pt x="115" y="180108"/>
                </a:cubicBezTo>
                <a:lnTo>
                  <a:pt x="115" y="30124"/>
                </a:lnTo>
                <a:cubicBezTo>
                  <a:pt x="115" y="13538"/>
                  <a:pt x="13538" y="115"/>
                  <a:pt x="30124" y="115"/>
                </a:cubicBezTo>
                <a:moveTo>
                  <a:pt x="15119" y="240106"/>
                </a:moveTo>
                <a:lnTo>
                  <a:pt x="255110" y="240106"/>
                </a:lnTo>
                <a:cubicBezTo>
                  <a:pt x="263397" y="240106"/>
                  <a:pt x="270115" y="246824"/>
                  <a:pt x="270115" y="255110"/>
                </a:cubicBezTo>
                <a:cubicBezTo>
                  <a:pt x="270115" y="263397"/>
                  <a:pt x="263397" y="270115"/>
                  <a:pt x="255110" y="270115"/>
                </a:cubicBezTo>
                <a:lnTo>
                  <a:pt x="15119" y="270115"/>
                </a:lnTo>
                <a:cubicBezTo>
                  <a:pt x="6833" y="270115"/>
                  <a:pt x="115" y="263397"/>
                  <a:pt x="115" y="255110"/>
                </a:cubicBezTo>
                <a:cubicBezTo>
                  <a:pt x="115" y="246824"/>
                  <a:pt x="6833" y="240106"/>
                  <a:pt x="15119" y="240106"/>
                </a:cubicBezTo>
                <a:moveTo>
                  <a:pt x="135115" y="105107"/>
                </a:moveTo>
                <a:cubicBezTo>
                  <a:pt x="126822" y="105107"/>
                  <a:pt x="120110" y="111818"/>
                  <a:pt x="120110" y="120110"/>
                </a:cubicBezTo>
                <a:lnTo>
                  <a:pt x="120110" y="135115"/>
                </a:lnTo>
                <a:cubicBezTo>
                  <a:pt x="120110" y="143402"/>
                  <a:pt x="126828" y="150120"/>
                  <a:pt x="135115" y="150120"/>
                </a:cubicBezTo>
                <a:cubicBezTo>
                  <a:pt x="143402" y="150120"/>
                  <a:pt x="150120" y="143402"/>
                  <a:pt x="150120" y="135115"/>
                </a:cubicBezTo>
                <a:lnTo>
                  <a:pt x="150120" y="120110"/>
                </a:lnTo>
                <a:cubicBezTo>
                  <a:pt x="150120" y="111837"/>
                  <a:pt x="143408" y="105107"/>
                  <a:pt x="135115" y="105107"/>
                </a:cubicBezTo>
                <a:moveTo>
                  <a:pt x="195113" y="90121"/>
                </a:moveTo>
                <a:cubicBezTo>
                  <a:pt x="186840" y="90121"/>
                  <a:pt x="180108" y="96813"/>
                  <a:pt x="180108" y="105107"/>
                </a:cubicBezTo>
                <a:lnTo>
                  <a:pt x="180108" y="135115"/>
                </a:lnTo>
                <a:cubicBezTo>
                  <a:pt x="180109" y="143401"/>
                  <a:pt x="186827" y="150118"/>
                  <a:pt x="195113" y="150118"/>
                </a:cubicBezTo>
                <a:cubicBezTo>
                  <a:pt x="203399" y="150118"/>
                  <a:pt x="210116" y="143401"/>
                  <a:pt x="210117" y="135115"/>
                </a:cubicBezTo>
                <a:lnTo>
                  <a:pt x="210117" y="105107"/>
                </a:lnTo>
                <a:cubicBezTo>
                  <a:pt x="210117" y="96833"/>
                  <a:pt x="203405" y="90121"/>
                  <a:pt x="195113" y="90121"/>
                </a:cubicBezTo>
                <a:moveTo>
                  <a:pt x="75136" y="60094"/>
                </a:moveTo>
                <a:lnTo>
                  <a:pt x="75098" y="60113"/>
                </a:lnTo>
                <a:cubicBezTo>
                  <a:pt x="66805" y="60113"/>
                  <a:pt x="60094" y="66824"/>
                  <a:pt x="60094" y="75117"/>
                </a:cubicBezTo>
                <a:lnTo>
                  <a:pt x="60094" y="135115"/>
                </a:lnTo>
                <a:cubicBezTo>
                  <a:pt x="60094" y="143412"/>
                  <a:pt x="66820" y="150138"/>
                  <a:pt x="75117" y="150138"/>
                </a:cubicBezTo>
                <a:cubicBezTo>
                  <a:pt x="83414" y="150138"/>
                  <a:pt x="90141" y="143412"/>
                  <a:pt x="90141" y="135115"/>
                </a:cubicBezTo>
                <a:lnTo>
                  <a:pt x="90141" y="75098"/>
                </a:lnTo>
                <a:cubicBezTo>
                  <a:pt x="90141" y="66805"/>
                  <a:pt x="83429" y="60094"/>
                  <a:pt x="75136" y="60094"/>
                </a:cubicBezTo>
              </a:path>
            </a:pathLst>
          </a:custGeom>
          <a:gradFill>
            <a:gsLst>
              <a:gs pos="0">
                <a:srgbClr val="FFFFFF"/>
              </a:gs>
              <a:gs pos="99999">
                <a:srgbClr val="FFFFFF">
                  <a:alpha val="60000"/>
                </a:srgbClr>
              </a:gs>
            </a:gsLst>
            <a:lin ang="5400000" scaled="1"/>
          </a:gradFill>
          <a:ln w="10260" cap="flat">
            <a:noFill/>
            <a:prstDash val="solid"/>
            <a:miter/>
          </a:ln>
        </p:spPr>
        <p:txBody>
          <a:bodyPr rtlCol="0" anchor="ctr"/>
          <a:lstStyle/>
          <a:p>
            <a:endParaRPr lang="zh-CN" altLang="en-US" sz="1525">
              <a:solidFill>
                <a:schemeClr val="tx1"/>
              </a:solidFill>
            </a:endParaRPr>
          </a:p>
        </p:txBody>
      </p:sp>
      <p:sp>
        <p:nvSpPr>
          <p:cNvPr id="53" name="图形 50" descr="343439383331313b343532303033313bd3a6d3c3c9ccb3c7"/>
          <p:cNvSpPr/>
          <p:nvPr>
            <p:custDataLst>
              <p:tags r:id="rId19"/>
            </p:custDataLst>
          </p:nvPr>
        </p:nvSpPr>
        <p:spPr>
          <a:xfrm>
            <a:off x="4906014" y="4651378"/>
            <a:ext cx="212018" cy="228773"/>
          </a:xfrm>
          <a:custGeom>
            <a:avLst/>
            <a:gdLst>
              <a:gd name="connsiteX0" fmla="*/ 203424 w 250226"/>
              <a:gd name="connsiteY0" fmla="*/ 270114 h 270000"/>
              <a:gd name="connsiteX1" fmla="*/ 47032 w 250226"/>
              <a:gd name="connsiteY1" fmla="*/ 270114 h 270000"/>
              <a:gd name="connsiteX2" fmla="*/ 115 w 250226"/>
              <a:gd name="connsiteY2" fmla="*/ 225114 h 270000"/>
              <a:gd name="connsiteX3" fmla="*/ 115 w 250226"/>
              <a:gd name="connsiteY3" fmla="*/ 45114 h 270000"/>
              <a:gd name="connsiteX4" fmla="*/ 47032 w 250226"/>
              <a:gd name="connsiteY4" fmla="*/ 114 h 270000"/>
              <a:gd name="connsiteX5" fmla="*/ 203424 w 250226"/>
              <a:gd name="connsiteY5" fmla="*/ 114 h 270000"/>
              <a:gd name="connsiteX6" fmla="*/ 250341 w 250226"/>
              <a:gd name="connsiteY6" fmla="*/ 45114 h 270000"/>
              <a:gd name="connsiteX7" fmla="*/ 250341 w 250226"/>
              <a:gd name="connsiteY7" fmla="*/ 225114 h 270000"/>
              <a:gd name="connsiteX8" fmla="*/ 203424 w 250226"/>
              <a:gd name="connsiteY8" fmla="*/ 270114 h 270000"/>
              <a:gd name="connsiteX9" fmla="*/ 125228 w 250226"/>
              <a:gd name="connsiteY9" fmla="*/ 124400 h 270000"/>
              <a:gd name="connsiteX10" fmla="*/ 187784 w 250226"/>
              <a:gd name="connsiteY10" fmla="*/ 62257 h 270000"/>
              <a:gd name="connsiteX11" fmla="*/ 172145 w 250226"/>
              <a:gd name="connsiteY11" fmla="*/ 46721 h 270000"/>
              <a:gd name="connsiteX12" fmla="*/ 156506 w 250226"/>
              <a:gd name="connsiteY12" fmla="*/ 62257 h 270000"/>
              <a:gd name="connsiteX13" fmla="*/ 125228 w 250226"/>
              <a:gd name="connsiteY13" fmla="*/ 93328 h 270000"/>
              <a:gd name="connsiteX14" fmla="*/ 93950 w 250226"/>
              <a:gd name="connsiteY14" fmla="*/ 62257 h 270000"/>
              <a:gd name="connsiteX15" fmla="*/ 78310 w 250226"/>
              <a:gd name="connsiteY15" fmla="*/ 46721 h 270000"/>
              <a:gd name="connsiteX16" fmla="*/ 62671 w 250226"/>
              <a:gd name="connsiteY16" fmla="*/ 62257 h 270000"/>
              <a:gd name="connsiteX17" fmla="*/ 125228 w 250226"/>
              <a:gd name="connsiteY17" fmla="*/ 124400 h 270000"/>
              <a:gd name="connsiteX18" fmla="*/ 156506 w 250226"/>
              <a:gd name="connsiteY18" fmla="*/ 217614 h 270000"/>
              <a:gd name="connsiteX19" fmla="*/ 172145 w 250226"/>
              <a:gd name="connsiteY19" fmla="*/ 202078 h 270000"/>
              <a:gd name="connsiteX20" fmla="*/ 156506 w 250226"/>
              <a:gd name="connsiteY20" fmla="*/ 186542 h 270000"/>
              <a:gd name="connsiteX21" fmla="*/ 93950 w 250226"/>
              <a:gd name="connsiteY21" fmla="*/ 186542 h 270000"/>
              <a:gd name="connsiteX22" fmla="*/ 78310 w 250226"/>
              <a:gd name="connsiteY22" fmla="*/ 202078 h 270000"/>
              <a:gd name="connsiteX23" fmla="*/ 93950 w 250226"/>
              <a:gd name="connsiteY23" fmla="*/ 217614 h 270000"/>
              <a:gd name="connsiteX24" fmla="*/ 156506 w 250226"/>
              <a:gd name="connsiteY24" fmla="*/ 217614 h 27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50226" h="270000">
                <a:moveTo>
                  <a:pt x="203424" y="270114"/>
                </a:moveTo>
                <a:lnTo>
                  <a:pt x="47032" y="270114"/>
                </a:lnTo>
                <a:cubicBezTo>
                  <a:pt x="20446" y="270114"/>
                  <a:pt x="115" y="250614"/>
                  <a:pt x="115" y="225114"/>
                </a:cubicBezTo>
                <a:lnTo>
                  <a:pt x="115" y="45114"/>
                </a:lnTo>
                <a:cubicBezTo>
                  <a:pt x="115" y="19614"/>
                  <a:pt x="20446" y="114"/>
                  <a:pt x="47032" y="114"/>
                </a:cubicBezTo>
                <a:lnTo>
                  <a:pt x="203424" y="114"/>
                </a:lnTo>
                <a:cubicBezTo>
                  <a:pt x="230010" y="114"/>
                  <a:pt x="250341" y="19614"/>
                  <a:pt x="250341" y="45114"/>
                </a:cubicBezTo>
                <a:lnTo>
                  <a:pt x="250341" y="225114"/>
                </a:lnTo>
                <a:cubicBezTo>
                  <a:pt x="250341" y="250614"/>
                  <a:pt x="230010" y="270114"/>
                  <a:pt x="203424" y="270114"/>
                </a:cubicBezTo>
                <a:moveTo>
                  <a:pt x="125228" y="124400"/>
                </a:moveTo>
                <a:cubicBezTo>
                  <a:pt x="159634" y="124400"/>
                  <a:pt x="187784" y="96435"/>
                  <a:pt x="187784" y="62257"/>
                </a:cubicBezTo>
                <a:cubicBezTo>
                  <a:pt x="187784" y="52935"/>
                  <a:pt x="181529" y="46721"/>
                  <a:pt x="172145" y="46721"/>
                </a:cubicBezTo>
                <a:cubicBezTo>
                  <a:pt x="162762" y="46721"/>
                  <a:pt x="156506" y="52935"/>
                  <a:pt x="156506" y="62257"/>
                </a:cubicBezTo>
                <a:cubicBezTo>
                  <a:pt x="156506" y="79346"/>
                  <a:pt x="142431" y="93328"/>
                  <a:pt x="125228" y="93328"/>
                </a:cubicBezTo>
                <a:cubicBezTo>
                  <a:pt x="108025" y="93328"/>
                  <a:pt x="93950" y="79346"/>
                  <a:pt x="93950" y="62257"/>
                </a:cubicBezTo>
                <a:cubicBezTo>
                  <a:pt x="93950" y="52935"/>
                  <a:pt x="87694" y="46721"/>
                  <a:pt x="78310" y="46721"/>
                </a:cubicBezTo>
                <a:cubicBezTo>
                  <a:pt x="68927" y="46721"/>
                  <a:pt x="62671" y="52935"/>
                  <a:pt x="62671" y="62257"/>
                </a:cubicBezTo>
                <a:cubicBezTo>
                  <a:pt x="62671" y="96435"/>
                  <a:pt x="90822" y="124400"/>
                  <a:pt x="125228" y="124400"/>
                </a:cubicBezTo>
                <a:moveTo>
                  <a:pt x="156506" y="217614"/>
                </a:moveTo>
                <a:cubicBezTo>
                  <a:pt x="165890" y="217614"/>
                  <a:pt x="172145" y="211400"/>
                  <a:pt x="172145" y="202078"/>
                </a:cubicBezTo>
                <a:cubicBezTo>
                  <a:pt x="172145" y="192757"/>
                  <a:pt x="165890" y="186542"/>
                  <a:pt x="156506" y="186542"/>
                </a:cubicBezTo>
                <a:lnTo>
                  <a:pt x="93950" y="186542"/>
                </a:lnTo>
                <a:cubicBezTo>
                  <a:pt x="84566" y="186542"/>
                  <a:pt x="78310" y="192757"/>
                  <a:pt x="78310" y="202078"/>
                </a:cubicBezTo>
                <a:cubicBezTo>
                  <a:pt x="78310" y="211400"/>
                  <a:pt x="84566" y="217614"/>
                  <a:pt x="93950" y="217614"/>
                </a:cubicBezTo>
                <a:lnTo>
                  <a:pt x="156506" y="217614"/>
                </a:lnTo>
              </a:path>
            </a:pathLst>
          </a:custGeom>
          <a:gradFill>
            <a:gsLst>
              <a:gs pos="0">
                <a:srgbClr val="FFFFFF"/>
              </a:gs>
              <a:gs pos="99999">
                <a:srgbClr val="FFFFFF">
                  <a:alpha val="60000"/>
                </a:srgbClr>
              </a:gs>
            </a:gsLst>
            <a:lin ang="5400000" scaled="1"/>
          </a:gradFill>
          <a:ln w="9527" cap="flat">
            <a:noFill/>
            <a:prstDash val="solid"/>
            <a:miter/>
          </a:ln>
        </p:spPr>
        <p:txBody>
          <a:bodyPr rtlCol="0" anchor="ctr"/>
          <a:lstStyle/>
          <a:p>
            <a:endParaRPr lang="zh-CN" altLang="en-US" sz="1525">
              <a:solidFill>
                <a:schemeClr val="tx1"/>
              </a:solidFill>
            </a:endParaRPr>
          </a:p>
        </p:txBody>
      </p:sp>
      <p:sp>
        <p:nvSpPr>
          <p:cNvPr id="54" name="图片 69" descr="343435383036303b343532343136343bcfeec4bfb7b6cea7"/>
          <p:cNvSpPr/>
          <p:nvPr>
            <p:custDataLst>
              <p:tags r:id="rId20"/>
            </p:custDataLst>
          </p:nvPr>
        </p:nvSpPr>
        <p:spPr>
          <a:xfrm>
            <a:off x="3763216" y="3845393"/>
            <a:ext cx="228772" cy="228772"/>
          </a:xfrm>
          <a:custGeom>
            <a:avLst/>
            <a:gdLst>
              <a:gd name="connsiteX0" fmla="*/ 50068 w 269999"/>
              <a:gd name="connsiteY0" fmla="*/ 188535 h 269999"/>
              <a:gd name="connsiteX1" fmla="*/ 59173 w 269999"/>
              <a:gd name="connsiteY1" fmla="*/ 202614 h 269999"/>
              <a:gd name="connsiteX2" fmla="*/ 25438 w 269999"/>
              <a:gd name="connsiteY2" fmla="*/ 227938 h 269999"/>
              <a:gd name="connsiteX3" fmla="*/ 135114 w 269999"/>
              <a:gd name="connsiteY3" fmla="*/ 253262 h 269999"/>
              <a:gd name="connsiteX4" fmla="*/ 244790 w 269999"/>
              <a:gd name="connsiteY4" fmla="*/ 227938 h 269999"/>
              <a:gd name="connsiteX5" fmla="*/ 202614 w 269999"/>
              <a:gd name="connsiteY5" fmla="*/ 202614 h 269999"/>
              <a:gd name="connsiteX6" fmla="*/ 215185 w 269999"/>
              <a:gd name="connsiteY6" fmla="*/ 187239 h 269999"/>
              <a:gd name="connsiteX7" fmla="*/ 270114 w 269999"/>
              <a:gd name="connsiteY7" fmla="*/ 227907 h 269999"/>
              <a:gd name="connsiteX8" fmla="*/ 135114 w 269999"/>
              <a:gd name="connsiteY8" fmla="*/ 270114 h 269999"/>
              <a:gd name="connsiteX9" fmla="*/ 114 w 269999"/>
              <a:gd name="connsiteY9" fmla="*/ 227907 h 269999"/>
              <a:gd name="connsiteX10" fmla="*/ 50068 w 269999"/>
              <a:gd name="connsiteY10" fmla="*/ 188535 h 269999"/>
              <a:gd name="connsiteX11" fmla="*/ 135114 w 269999"/>
              <a:gd name="connsiteY11" fmla="*/ 236348 h 269999"/>
              <a:gd name="connsiteX12" fmla="*/ 33879 w 269999"/>
              <a:gd name="connsiteY12" fmla="*/ 102163 h 269999"/>
              <a:gd name="connsiteX13" fmla="*/ 135114 w 269999"/>
              <a:gd name="connsiteY13" fmla="*/ 114 h 269999"/>
              <a:gd name="connsiteX14" fmla="*/ 236348 w 269999"/>
              <a:gd name="connsiteY14" fmla="*/ 102163 h 269999"/>
              <a:gd name="connsiteX15" fmla="*/ 135114 w 269999"/>
              <a:gd name="connsiteY15" fmla="*/ 236348 h 269999"/>
              <a:gd name="connsiteX16" fmla="*/ 135114 w 269999"/>
              <a:gd name="connsiteY16" fmla="*/ 118141 h 269999"/>
              <a:gd name="connsiteX17" fmla="*/ 160438 w 269999"/>
              <a:gd name="connsiteY17" fmla="*/ 92877 h 269999"/>
              <a:gd name="connsiteX18" fmla="*/ 135114 w 269999"/>
              <a:gd name="connsiteY18" fmla="*/ 67614 h 269999"/>
              <a:gd name="connsiteX19" fmla="*/ 109790 w 269999"/>
              <a:gd name="connsiteY19" fmla="*/ 92877 h 269999"/>
              <a:gd name="connsiteX20" fmla="*/ 135114 w 269999"/>
              <a:gd name="connsiteY20" fmla="*/ 118141 h 26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9999" h="269999">
                <a:moveTo>
                  <a:pt x="50068" y="188535"/>
                </a:moveTo>
                <a:lnTo>
                  <a:pt x="59173" y="202614"/>
                </a:lnTo>
                <a:cubicBezTo>
                  <a:pt x="37406" y="210151"/>
                  <a:pt x="25438" y="218985"/>
                  <a:pt x="25438" y="227938"/>
                </a:cubicBezTo>
                <a:cubicBezTo>
                  <a:pt x="25438" y="246056"/>
                  <a:pt x="82386" y="253262"/>
                  <a:pt x="135114" y="253262"/>
                </a:cubicBezTo>
                <a:cubicBezTo>
                  <a:pt x="187842" y="253262"/>
                  <a:pt x="244790" y="246086"/>
                  <a:pt x="244790" y="227938"/>
                </a:cubicBezTo>
                <a:cubicBezTo>
                  <a:pt x="244790" y="218321"/>
                  <a:pt x="227033" y="210362"/>
                  <a:pt x="202614" y="202614"/>
                </a:cubicBezTo>
                <a:lnTo>
                  <a:pt x="215185" y="187239"/>
                </a:lnTo>
                <a:cubicBezTo>
                  <a:pt x="248498" y="195590"/>
                  <a:pt x="270114" y="212774"/>
                  <a:pt x="270114" y="227907"/>
                </a:cubicBezTo>
                <a:cubicBezTo>
                  <a:pt x="270114" y="253262"/>
                  <a:pt x="209668" y="270114"/>
                  <a:pt x="135114" y="270114"/>
                </a:cubicBezTo>
                <a:cubicBezTo>
                  <a:pt x="60559" y="270114"/>
                  <a:pt x="114" y="253262"/>
                  <a:pt x="114" y="227907"/>
                </a:cubicBezTo>
                <a:cubicBezTo>
                  <a:pt x="114" y="213527"/>
                  <a:pt x="19589" y="196976"/>
                  <a:pt x="50068" y="188535"/>
                </a:cubicBezTo>
                <a:moveTo>
                  <a:pt x="135114" y="236348"/>
                </a:moveTo>
                <a:cubicBezTo>
                  <a:pt x="135114" y="236348"/>
                  <a:pt x="33879" y="164779"/>
                  <a:pt x="33879" y="102163"/>
                </a:cubicBezTo>
                <a:cubicBezTo>
                  <a:pt x="33879" y="39547"/>
                  <a:pt x="79191" y="114"/>
                  <a:pt x="135114" y="114"/>
                </a:cubicBezTo>
                <a:cubicBezTo>
                  <a:pt x="191038" y="114"/>
                  <a:pt x="236348" y="40692"/>
                  <a:pt x="236348" y="102163"/>
                </a:cubicBezTo>
                <a:cubicBezTo>
                  <a:pt x="236348" y="163664"/>
                  <a:pt x="135114" y="236348"/>
                  <a:pt x="135114" y="236348"/>
                </a:cubicBezTo>
                <a:moveTo>
                  <a:pt x="135114" y="118141"/>
                </a:moveTo>
                <a:cubicBezTo>
                  <a:pt x="149072" y="118141"/>
                  <a:pt x="160438" y="106835"/>
                  <a:pt x="160438" y="92877"/>
                </a:cubicBezTo>
                <a:cubicBezTo>
                  <a:pt x="160438" y="78919"/>
                  <a:pt x="149102" y="67614"/>
                  <a:pt x="135114" y="67614"/>
                </a:cubicBezTo>
                <a:cubicBezTo>
                  <a:pt x="121156" y="67614"/>
                  <a:pt x="109790" y="78919"/>
                  <a:pt x="109790" y="92877"/>
                </a:cubicBezTo>
                <a:cubicBezTo>
                  <a:pt x="109790" y="106835"/>
                  <a:pt x="121156" y="118141"/>
                  <a:pt x="135114" y="118141"/>
                </a:cubicBezTo>
              </a:path>
            </a:pathLst>
          </a:custGeom>
          <a:gradFill>
            <a:gsLst>
              <a:gs pos="0">
                <a:srgbClr val="FFFFFF"/>
              </a:gs>
              <a:gs pos="99999">
                <a:srgbClr val="FFFFFF">
                  <a:alpha val="60000"/>
                </a:srgbClr>
              </a:gs>
            </a:gsLst>
            <a:lin ang="5400000" scaled="1"/>
          </a:gradFill>
          <a:ln w="9531" cap="flat">
            <a:noFill/>
            <a:prstDash val="solid"/>
            <a:miter/>
          </a:ln>
        </p:spPr>
        <p:txBody>
          <a:bodyPr rtlCol="0" anchor="ctr"/>
          <a:lstStyle/>
          <a:p>
            <a:endParaRPr lang="zh-CN" altLang="en-US" sz="1525">
              <a:solidFill>
                <a:schemeClr val="tx1"/>
              </a:solidFill>
            </a:endParaRPr>
          </a:p>
        </p:txBody>
      </p:sp>
      <p:sp>
        <p:nvSpPr>
          <p:cNvPr id="55" name="图形 120" descr="343439383331313b343532303032383bbfcdbba7b9dcc0ed"/>
          <p:cNvSpPr/>
          <p:nvPr>
            <p:custDataLst>
              <p:tags r:id="rId21"/>
            </p:custDataLst>
          </p:nvPr>
        </p:nvSpPr>
        <p:spPr>
          <a:xfrm>
            <a:off x="3991883" y="4647612"/>
            <a:ext cx="228772" cy="220670"/>
          </a:xfrm>
          <a:custGeom>
            <a:avLst/>
            <a:gdLst>
              <a:gd name="connsiteX0" fmla="*/ 204268 w 269999"/>
              <a:gd name="connsiteY0" fmla="*/ 203890 h 260437"/>
              <a:gd name="connsiteX1" fmla="*/ 147023 w 269999"/>
              <a:gd name="connsiteY1" fmla="*/ 160855 h 260437"/>
              <a:gd name="connsiteX2" fmla="*/ 143633 w 269999"/>
              <a:gd name="connsiteY2" fmla="*/ 151817 h 260437"/>
              <a:gd name="connsiteX3" fmla="*/ 143633 w 269999"/>
              <a:gd name="connsiteY3" fmla="*/ 151682 h 260437"/>
              <a:gd name="connsiteX4" fmla="*/ 144039 w 269999"/>
              <a:gd name="connsiteY4" fmla="*/ 150873 h 260437"/>
              <a:gd name="connsiteX5" fmla="*/ 165472 w 269999"/>
              <a:gd name="connsiteY5" fmla="*/ 93268 h 260437"/>
              <a:gd name="connsiteX6" fmla="*/ 143089 w 269999"/>
              <a:gd name="connsiteY6" fmla="*/ 31751 h 260437"/>
              <a:gd name="connsiteX7" fmla="*/ 141869 w 269999"/>
              <a:gd name="connsiteY7" fmla="*/ 24061 h 260437"/>
              <a:gd name="connsiteX8" fmla="*/ 179037 w 269999"/>
              <a:gd name="connsiteY8" fmla="*/ 183 h 260437"/>
              <a:gd name="connsiteX9" fmla="*/ 227872 w 269999"/>
              <a:gd name="connsiteY9" fmla="*/ 42003 h 260437"/>
              <a:gd name="connsiteX10" fmla="*/ 211594 w 269999"/>
              <a:gd name="connsiteY10" fmla="*/ 104060 h 260437"/>
              <a:gd name="connsiteX11" fmla="*/ 206168 w 269999"/>
              <a:gd name="connsiteY11" fmla="*/ 110806 h 260437"/>
              <a:gd name="connsiteX12" fmla="*/ 205624 w 269999"/>
              <a:gd name="connsiteY12" fmla="*/ 121194 h 260437"/>
              <a:gd name="connsiteX13" fmla="*/ 207660 w 269999"/>
              <a:gd name="connsiteY13" fmla="*/ 124566 h 260437"/>
              <a:gd name="connsiteX14" fmla="*/ 223938 w 269999"/>
              <a:gd name="connsiteY14" fmla="*/ 132525 h 260437"/>
              <a:gd name="connsiteX15" fmla="*/ 241572 w 269999"/>
              <a:gd name="connsiteY15" fmla="*/ 140620 h 260437"/>
              <a:gd name="connsiteX16" fmla="*/ 268703 w 269999"/>
              <a:gd name="connsiteY16" fmla="*/ 164903 h 260437"/>
              <a:gd name="connsiteX17" fmla="*/ 265990 w 269999"/>
              <a:gd name="connsiteY17" fmla="*/ 190535 h 260437"/>
              <a:gd name="connsiteX18" fmla="*/ 210915 w 269999"/>
              <a:gd name="connsiteY18" fmla="*/ 207533 h 260437"/>
              <a:gd name="connsiteX19" fmla="*/ 204268 w 269999"/>
              <a:gd name="connsiteY19" fmla="*/ 203890 h 260437"/>
              <a:gd name="connsiteX20" fmla="*/ 114 w 269999"/>
              <a:gd name="connsiteY20" fmla="*/ 230872 h 260437"/>
              <a:gd name="connsiteX21" fmla="*/ 114 w 269999"/>
              <a:gd name="connsiteY21" fmla="*/ 221428 h 260437"/>
              <a:gd name="connsiteX22" fmla="*/ 2827 w 269999"/>
              <a:gd name="connsiteY22" fmla="*/ 213334 h 260437"/>
              <a:gd name="connsiteX23" fmla="*/ 28194 w 269999"/>
              <a:gd name="connsiteY23" fmla="*/ 189321 h 260437"/>
              <a:gd name="connsiteX24" fmla="*/ 29008 w 269999"/>
              <a:gd name="connsiteY24" fmla="*/ 188781 h 260437"/>
              <a:gd name="connsiteX25" fmla="*/ 54374 w 269999"/>
              <a:gd name="connsiteY25" fmla="*/ 176910 h 260437"/>
              <a:gd name="connsiteX26" fmla="*/ 62513 w 269999"/>
              <a:gd name="connsiteY26" fmla="*/ 173536 h 260437"/>
              <a:gd name="connsiteX27" fmla="*/ 64819 w 269999"/>
              <a:gd name="connsiteY27" fmla="*/ 171783 h 260437"/>
              <a:gd name="connsiteX28" fmla="*/ 69160 w 269999"/>
              <a:gd name="connsiteY28" fmla="*/ 149928 h 260437"/>
              <a:gd name="connsiteX29" fmla="*/ 63870 w 269999"/>
              <a:gd name="connsiteY29" fmla="*/ 143318 h 260437"/>
              <a:gd name="connsiteX30" fmla="*/ 63599 w 269999"/>
              <a:gd name="connsiteY30" fmla="*/ 143048 h 260437"/>
              <a:gd name="connsiteX31" fmla="*/ 43387 w 269999"/>
              <a:gd name="connsiteY31" fmla="*/ 79777 h 260437"/>
              <a:gd name="connsiteX32" fmla="*/ 93577 w 269999"/>
              <a:gd name="connsiteY32" fmla="*/ 33909 h 260437"/>
              <a:gd name="connsiteX33" fmla="*/ 145125 w 269999"/>
              <a:gd name="connsiteY33" fmla="*/ 79507 h 260437"/>
              <a:gd name="connsiteX34" fmla="*/ 145260 w 269999"/>
              <a:gd name="connsiteY34" fmla="*/ 80182 h 260437"/>
              <a:gd name="connsiteX35" fmla="*/ 138478 w 269999"/>
              <a:gd name="connsiteY35" fmla="*/ 120384 h 260437"/>
              <a:gd name="connsiteX36" fmla="*/ 125184 w 269999"/>
              <a:gd name="connsiteY36" fmla="*/ 142913 h 260437"/>
              <a:gd name="connsiteX37" fmla="*/ 124642 w 269999"/>
              <a:gd name="connsiteY37" fmla="*/ 143723 h 260437"/>
              <a:gd name="connsiteX38" fmla="*/ 119758 w 269999"/>
              <a:gd name="connsiteY38" fmla="*/ 149388 h 260437"/>
              <a:gd name="connsiteX39" fmla="*/ 119216 w 269999"/>
              <a:gd name="connsiteY39" fmla="*/ 150738 h 260437"/>
              <a:gd name="connsiteX40" fmla="*/ 122200 w 269999"/>
              <a:gd name="connsiteY40" fmla="*/ 172997 h 260437"/>
              <a:gd name="connsiteX41" fmla="*/ 132781 w 269999"/>
              <a:gd name="connsiteY41" fmla="*/ 176910 h 260437"/>
              <a:gd name="connsiteX42" fmla="*/ 133458 w 269999"/>
              <a:gd name="connsiteY42" fmla="*/ 177179 h 260437"/>
              <a:gd name="connsiteX43" fmla="*/ 177680 w 269999"/>
              <a:gd name="connsiteY43" fmla="*/ 202542 h 260437"/>
              <a:gd name="connsiteX44" fmla="*/ 178088 w 269999"/>
              <a:gd name="connsiteY44" fmla="*/ 202811 h 260437"/>
              <a:gd name="connsiteX45" fmla="*/ 188126 w 269999"/>
              <a:gd name="connsiteY45" fmla="*/ 217516 h 260437"/>
              <a:gd name="connsiteX46" fmla="*/ 188669 w 269999"/>
              <a:gd name="connsiteY46" fmla="*/ 222103 h 260437"/>
              <a:gd name="connsiteX47" fmla="*/ 188669 w 269999"/>
              <a:gd name="connsiteY47" fmla="*/ 232626 h 260437"/>
              <a:gd name="connsiteX48" fmla="*/ 188397 w 269999"/>
              <a:gd name="connsiteY48" fmla="*/ 234515 h 260437"/>
              <a:gd name="connsiteX49" fmla="*/ 147973 w 269999"/>
              <a:gd name="connsiteY49" fmla="*/ 256505 h 260437"/>
              <a:gd name="connsiteX50" fmla="*/ 44879 w 269999"/>
              <a:gd name="connsiteY50" fmla="*/ 256505 h 260437"/>
              <a:gd name="connsiteX51" fmla="*/ 5540 w 269999"/>
              <a:gd name="connsiteY51" fmla="*/ 240315 h 260437"/>
              <a:gd name="connsiteX52" fmla="*/ 114 w 269999"/>
              <a:gd name="connsiteY52" fmla="*/ 230872 h 260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69999" h="260437">
                <a:moveTo>
                  <a:pt x="204268" y="203890"/>
                </a:moveTo>
                <a:cubicBezTo>
                  <a:pt x="192603" y="181901"/>
                  <a:pt x="171170" y="170434"/>
                  <a:pt x="147023" y="160855"/>
                </a:cubicBezTo>
                <a:cubicBezTo>
                  <a:pt x="143361" y="159372"/>
                  <a:pt x="141869" y="155190"/>
                  <a:pt x="143633" y="151817"/>
                </a:cubicBezTo>
                <a:lnTo>
                  <a:pt x="143633" y="151682"/>
                </a:lnTo>
                <a:lnTo>
                  <a:pt x="144039" y="150873"/>
                </a:lnTo>
                <a:cubicBezTo>
                  <a:pt x="154756" y="136033"/>
                  <a:pt x="164115" y="117281"/>
                  <a:pt x="165472" y="93268"/>
                </a:cubicBezTo>
                <a:cubicBezTo>
                  <a:pt x="168049" y="65747"/>
                  <a:pt x="157604" y="46320"/>
                  <a:pt x="143089" y="31751"/>
                </a:cubicBezTo>
                <a:cubicBezTo>
                  <a:pt x="141055" y="29727"/>
                  <a:pt x="140513" y="26624"/>
                  <a:pt x="141869" y="24061"/>
                </a:cubicBezTo>
                <a:cubicBezTo>
                  <a:pt x="148787" y="11380"/>
                  <a:pt x="159504" y="1397"/>
                  <a:pt x="179037" y="183"/>
                </a:cubicBezTo>
                <a:cubicBezTo>
                  <a:pt x="208881" y="-1167"/>
                  <a:pt x="225159" y="17720"/>
                  <a:pt x="227872" y="42003"/>
                </a:cubicBezTo>
                <a:cubicBezTo>
                  <a:pt x="231941" y="68985"/>
                  <a:pt x="222446" y="90570"/>
                  <a:pt x="211594" y="104060"/>
                </a:cubicBezTo>
                <a:cubicBezTo>
                  <a:pt x="210237" y="106759"/>
                  <a:pt x="207524" y="108107"/>
                  <a:pt x="206168" y="110806"/>
                </a:cubicBezTo>
                <a:cubicBezTo>
                  <a:pt x="205082" y="112964"/>
                  <a:pt x="204811" y="117955"/>
                  <a:pt x="205624" y="121194"/>
                </a:cubicBezTo>
                <a:cubicBezTo>
                  <a:pt x="205897" y="122543"/>
                  <a:pt x="206574" y="123622"/>
                  <a:pt x="207660" y="124566"/>
                </a:cubicBezTo>
                <a:cubicBezTo>
                  <a:pt x="211458" y="127804"/>
                  <a:pt x="219190" y="130097"/>
                  <a:pt x="223938" y="132525"/>
                </a:cubicBezTo>
                <a:cubicBezTo>
                  <a:pt x="230720" y="135224"/>
                  <a:pt x="236146" y="137922"/>
                  <a:pt x="241572" y="140620"/>
                </a:cubicBezTo>
                <a:cubicBezTo>
                  <a:pt x="252424" y="146016"/>
                  <a:pt x="264633" y="154110"/>
                  <a:pt x="268703" y="164903"/>
                </a:cubicBezTo>
                <a:cubicBezTo>
                  <a:pt x="271416" y="171649"/>
                  <a:pt x="270059" y="185139"/>
                  <a:pt x="265990" y="190535"/>
                </a:cubicBezTo>
                <a:cubicBezTo>
                  <a:pt x="257172" y="203082"/>
                  <a:pt x="231805" y="205105"/>
                  <a:pt x="210915" y="207533"/>
                </a:cubicBezTo>
                <a:cubicBezTo>
                  <a:pt x="208202" y="207668"/>
                  <a:pt x="205624" y="206319"/>
                  <a:pt x="204268" y="203890"/>
                </a:cubicBezTo>
                <a:moveTo>
                  <a:pt x="114" y="230872"/>
                </a:moveTo>
                <a:lnTo>
                  <a:pt x="114" y="221428"/>
                </a:lnTo>
                <a:cubicBezTo>
                  <a:pt x="114" y="218731"/>
                  <a:pt x="1471" y="216032"/>
                  <a:pt x="2827" y="213334"/>
                </a:cubicBezTo>
                <a:cubicBezTo>
                  <a:pt x="8117" y="202676"/>
                  <a:pt x="18834" y="195932"/>
                  <a:pt x="28194" y="189321"/>
                </a:cubicBezTo>
                <a:cubicBezTo>
                  <a:pt x="28465" y="189186"/>
                  <a:pt x="28736" y="188916"/>
                  <a:pt x="29008" y="188781"/>
                </a:cubicBezTo>
                <a:cubicBezTo>
                  <a:pt x="37011" y="184869"/>
                  <a:pt x="45014" y="180821"/>
                  <a:pt x="54374" y="176910"/>
                </a:cubicBezTo>
                <a:cubicBezTo>
                  <a:pt x="56680" y="175831"/>
                  <a:pt x="59936" y="174616"/>
                  <a:pt x="62513" y="173536"/>
                </a:cubicBezTo>
                <a:cubicBezTo>
                  <a:pt x="63463" y="173132"/>
                  <a:pt x="64277" y="172593"/>
                  <a:pt x="64819" y="171783"/>
                </a:cubicBezTo>
                <a:cubicBezTo>
                  <a:pt x="68753" y="167061"/>
                  <a:pt x="72958" y="157348"/>
                  <a:pt x="69160" y="149928"/>
                </a:cubicBezTo>
                <a:cubicBezTo>
                  <a:pt x="67804" y="147230"/>
                  <a:pt x="66447" y="145881"/>
                  <a:pt x="63870" y="143318"/>
                </a:cubicBezTo>
                <a:lnTo>
                  <a:pt x="63599" y="143048"/>
                </a:lnTo>
                <a:cubicBezTo>
                  <a:pt x="51390" y="129558"/>
                  <a:pt x="40674" y="106624"/>
                  <a:pt x="43387" y="79777"/>
                </a:cubicBezTo>
                <a:cubicBezTo>
                  <a:pt x="46100" y="52796"/>
                  <a:pt x="63734" y="33909"/>
                  <a:pt x="93577" y="33909"/>
                </a:cubicBezTo>
                <a:cubicBezTo>
                  <a:pt x="123285" y="33909"/>
                  <a:pt x="140920" y="52661"/>
                  <a:pt x="145125" y="79507"/>
                </a:cubicBezTo>
                <a:cubicBezTo>
                  <a:pt x="145125" y="79777"/>
                  <a:pt x="145125" y="79912"/>
                  <a:pt x="145260" y="80182"/>
                </a:cubicBezTo>
                <a:cubicBezTo>
                  <a:pt x="146481" y="96236"/>
                  <a:pt x="142547" y="110941"/>
                  <a:pt x="138478" y="120384"/>
                </a:cubicBezTo>
                <a:cubicBezTo>
                  <a:pt x="134544" y="129693"/>
                  <a:pt x="130474" y="136303"/>
                  <a:pt x="125184" y="142913"/>
                </a:cubicBezTo>
                <a:cubicBezTo>
                  <a:pt x="124913" y="143183"/>
                  <a:pt x="124777" y="143453"/>
                  <a:pt x="124642" y="143723"/>
                </a:cubicBezTo>
                <a:cubicBezTo>
                  <a:pt x="123285" y="145881"/>
                  <a:pt x="121114" y="147230"/>
                  <a:pt x="119758" y="149388"/>
                </a:cubicBezTo>
                <a:cubicBezTo>
                  <a:pt x="119487" y="149794"/>
                  <a:pt x="119351" y="150198"/>
                  <a:pt x="119216" y="150738"/>
                </a:cubicBezTo>
                <a:cubicBezTo>
                  <a:pt x="116909" y="158697"/>
                  <a:pt x="119487" y="169085"/>
                  <a:pt x="122200" y="172997"/>
                </a:cubicBezTo>
                <a:cubicBezTo>
                  <a:pt x="123556" y="175560"/>
                  <a:pt x="128711" y="175696"/>
                  <a:pt x="132781" y="176910"/>
                </a:cubicBezTo>
                <a:cubicBezTo>
                  <a:pt x="133052" y="177045"/>
                  <a:pt x="133187" y="177045"/>
                  <a:pt x="133458" y="177179"/>
                </a:cubicBezTo>
                <a:cubicBezTo>
                  <a:pt x="149601" y="183924"/>
                  <a:pt x="165608" y="191884"/>
                  <a:pt x="177680" y="202542"/>
                </a:cubicBezTo>
                <a:cubicBezTo>
                  <a:pt x="177816" y="202676"/>
                  <a:pt x="177952" y="202811"/>
                  <a:pt x="178088" y="202811"/>
                </a:cubicBezTo>
                <a:cubicBezTo>
                  <a:pt x="181614" y="206319"/>
                  <a:pt x="186227" y="211041"/>
                  <a:pt x="188126" y="217516"/>
                </a:cubicBezTo>
                <a:cubicBezTo>
                  <a:pt x="188533" y="219000"/>
                  <a:pt x="188669" y="220619"/>
                  <a:pt x="188669" y="222103"/>
                </a:cubicBezTo>
                <a:lnTo>
                  <a:pt x="188669" y="232626"/>
                </a:lnTo>
                <a:cubicBezTo>
                  <a:pt x="188669" y="233300"/>
                  <a:pt x="188533" y="233975"/>
                  <a:pt x="188397" y="234515"/>
                </a:cubicBezTo>
                <a:cubicBezTo>
                  <a:pt x="183785" y="248545"/>
                  <a:pt x="165201" y="252592"/>
                  <a:pt x="147973" y="256505"/>
                </a:cubicBezTo>
                <a:cubicBezTo>
                  <a:pt x="118130" y="261901"/>
                  <a:pt x="76078" y="261901"/>
                  <a:pt x="44879" y="256505"/>
                </a:cubicBezTo>
                <a:cubicBezTo>
                  <a:pt x="29957" y="253806"/>
                  <a:pt x="13679" y="249759"/>
                  <a:pt x="5540" y="240315"/>
                </a:cubicBezTo>
                <a:cubicBezTo>
                  <a:pt x="2827" y="238967"/>
                  <a:pt x="1471" y="236268"/>
                  <a:pt x="114" y="230872"/>
                </a:cubicBezTo>
              </a:path>
            </a:pathLst>
          </a:custGeom>
          <a:gradFill>
            <a:gsLst>
              <a:gs pos="0">
                <a:srgbClr val="FFFFFF"/>
              </a:gs>
              <a:gs pos="99999">
                <a:srgbClr val="FFFFFF">
                  <a:alpha val="60000"/>
                </a:srgbClr>
              </a:gs>
            </a:gsLst>
            <a:lin ang="5400000" scaled="1"/>
          </a:gradFill>
          <a:ln w="9535" cap="flat">
            <a:noFill/>
            <a:prstDash val="solid"/>
            <a:miter/>
          </a:ln>
        </p:spPr>
        <p:txBody>
          <a:bodyPr rtlCol="0" anchor="ctr"/>
          <a:lstStyle/>
          <a:p>
            <a:endParaRPr lang="zh-CN" altLang="en-US" sz="1525">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TextBox 53"/>
          <p:cNvSpPr txBox="1"/>
          <p:nvPr/>
        </p:nvSpPr>
        <p:spPr>
          <a:xfrm>
            <a:off x="827088" y="265430"/>
            <a:ext cx="2672080" cy="521970"/>
          </a:xfrm>
          <a:prstGeom prst="rect">
            <a:avLst/>
          </a:prstGeom>
          <a:noFill/>
          <a:ln w="9525">
            <a:noFill/>
          </a:ln>
        </p:spPr>
        <p:txBody>
          <a:bodyPr wrap="none">
            <a:spAutoFit/>
          </a:bodyPr>
          <a:p>
            <a:pPr eaLnBrk="1" hangingPunct="1"/>
            <a:r>
              <a:rPr lang="zh-CN" sz="2800" dirty="0">
                <a:latin typeface="Verdana" panose="020B0604030504040204" pitchFamily="34" charset="0"/>
                <a:ea typeface="微软雅黑" panose="020B0503020204020204" pitchFamily="34" charset="-122"/>
              </a:rPr>
              <a:t>供应链风险管理</a:t>
            </a:r>
            <a:endParaRPr lang="zh-CN" sz="2800" dirty="0">
              <a:latin typeface="Verdana" panose="020B0604030504040204" pitchFamily="34" charset="0"/>
              <a:ea typeface="微软雅黑" panose="020B0503020204020204" pitchFamily="34" charset="-122"/>
            </a:endParaRPr>
          </a:p>
        </p:txBody>
      </p:sp>
      <p:sp>
        <p:nvSpPr>
          <p:cNvPr id="14341"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Rectangle 3"/>
          <p:cNvSpPr txBox="1"/>
          <p:nvPr>
            <p:custDataLst>
              <p:tags r:id="rId1"/>
            </p:custDataLst>
          </p:nvPr>
        </p:nvSpPr>
        <p:spPr>
          <a:xfrm>
            <a:off x="1043305" y="141033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供应链风险的</a:t>
            </a:r>
            <a:r>
              <a:rPr lang="zh-CN" altLang="en-US" sz="2400" dirty="0">
                <a:latin typeface="微软雅黑" panose="020B0503020204020204" pitchFamily="34" charset="-122"/>
                <a:ea typeface="微软雅黑" panose="020B0503020204020204" pitchFamily="34" charset="-122"/>
              </a:rPr>
              <a:t>分类</a:t>
            </a:r>
            <a:endParaRPr lang="zh-CN" altLang="en-US" sz="2400" dirty="0">
              <a:latin typeface="微软雅黑" panose="020B0503020204020204" pitchFamily="34" charset="-122"/>
              <a:ea typeface="微软雅黑" panose="020B0503020204020204" pitchFamily="34" charset="-122"/>
            </a:endParaRPr>
          </a:p>
        </p:txBody>
      </p:sp>
      <p:pic>
        <p:nvPicPr>
          <p:cNvPr id="3" name="图片 26"/>
          <p:cNvPicPr>
            <a:picLocks noChangeAspect="1"/>
          </p:cNvPicPr>
          <p:nvPr>
            <p:custDataLst>
              <p:tags r:id="rId2"/>
            </p:custDataLst>
          </p:nvPr>
        </p:nvPicPr>
        <p:blipFill>
          <a:blip r:embed="rId3"/>
          <a:srcRect b="7988"/>
          <a:stretch>
            <a:fillRect/>
          </a:stretch>
        </p:blipFill>
        <p:spPr>
          <a:xfrm>
            <a:off x="1547495" y="2204720"/>
            <a:ext cx="6732270" cy="4110990"/>
          </a:xfrm>
          <a:prstGeom prst="rect">
            <a:avLst/>
          </a:prstGeom>
          <a:noFill/>
          <a:ln>
            <a:no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供应链金融管理</a:t>
            </a:r>
            <a:endParaRPr lang="zh-CN" sz="2800" dirty="0">
              <a:ea typeface="微软雅黑" panose="020B0503020204020204" pitchFamily="34" charset="-122"/>
              <a:sym typeface="+mn-ea"/>
            </a:endParaRPr>
          </a:p>
        </p:txBody>
      </p:sp>
      <p:sp>
        <p:nvSpPr>
          <p:cNvPr id="68" name="任意多边形: 形状 25"/>
          <p:cNvSpPr/>
          <p:nvPr>
            <p:custDataLst>
              <p:tags r:id="rId2"/>
            </p:custDataLst>
          </p:nvPr>
        </p:nvSpPr>
        <p:spPr>
          <a:xfrm rot="1800000">
            <a:off x="4110706" y="4044048"/>
            <a:ext cx="1192836"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1">
                  <a:lumMod val="60000"/>
                  <a:lumOff val="40000"/>
                </a:schemeClr>
              </a:gs>
              <a:gs pos="90000">
                <a:schemeClr val="accent1">
                  <a:alpha val="100000"/>
                </a:schemeClr>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69" name="任意多边形: 形状 27"/>
          <p:cNvSpPr/>
          <p:nvPr>
            <p:custDataLst>
              <p:tags r:id="rId3"/>
            </p:custDataLst>
          </p:nvPr>
        </p:nvSpPr>
        <p:spPr>
          <a:xfrm rot="9000000">
            <a:off x="4712235" y="5093765"/>
            <a:ext cx="1192836"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2">
                  <a:lumMod val="60000"/>
                  <a:lumOff val="40000"/>
                </a:schemeClr>
              </a:gs>
              <a:gs pos="90000">
                <a:schemeClr val="accent2"/>
              </a:gs>
            </a:gsLst>
            <a:lin ang="2700000" scaled="0"/>
          </a:gradFill>
          <a:ln>
            <a:noFill/>
          </a:ln>
          <a:effectLst>
            <a:outerShdw blurRad="50800" dist="38100" dir="8100000" algn="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70" name="任意多边形: 形状 28"/>
          <p:cNvSpPr/>
          <p:nvPr>
            <p:custDataLst>
              <p:tags r:id="rId4"/>
            </p:custDataLst>
          </p:nvPr>
        </p:nvSpPr>
        <p:spPr>
          <a:xfrm rot="16200000">
            <a:off x="3507562" y="5092151"/>
            <a:ext cx="1193374" cy="1189608"/>
          </a:xfrm>
          <a:custGeom>
            <a:avLst/>
            <a:gdLst>
              <a:gd name="connsiteX0" fmla="*/ 391846 w 1566997"/>
              <a:gd name="connsiteY0" fmla="*/ 105136 h 1562312"/>
              <a:gd name="connsiteX1" fmla="*/ 986232 w 1566997"/>
              <a:gd name="connsiteY1" fmla="*/ 26884 h 1562312"/>
              <a:gd name="connsiteX2" fmla="*/ 1540113 w 1566997"/>
              <a:gd name="connsiteY2" fmla="*/ 986232 h 1562312"/>
              <a:gd name="connsiteX3" fmla="*/ 1507033 w 1566997"/>
              <a:gd name="connsiteY3" fmla="*/ 1086688 h 1562312"/>
              <a:gd name="connsiteX4" fmla="*/ 1232431 w 1566997"/>
              <a:gd name="connsiteY4" fmla="*/ 1562312 h 1562312"/>
              <a:gd name="connsiteX5" fmla="*/ 704554 w 1566997"/>
              <a:gd name="connsiteY5" fmla="*/ 1562312 h 1562312"/>
              <a:gd name="connsiteX6" fmla="*/ 580764 w 1566997"/>
              <a:gd name="connsiteY6" fmla="*/ 1540113 h 1562312"/>
              <a:gd name="connsiteX7" fmla="*/ 26884 w 1566997"/>
              <a:gd name="connsiteY7" fmla="*/ 580764 h 1562312"/>
              <a:gd name="connsiteX8" fmla="*/ 391846 w 1566997"/>
              <a:gd name="connsiteY8" fmla="*/ 105136 h 156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6997" h="1562312">
                <a:moveTo>
                  <a:pt x="391846" y="105136"/>
                </a:moveTo>
                <a:cubicBezTo>
                  <a:pt x="565453" y="4904"/>
                  <a:pt x="777299" y="-29099"/>
                  <a:pt x="986232" y="26884"/>
                </a:cubicBezTo>
                <a:cubicBezTo>
                  <a:pt x="1404099" y="138851"/>
                  <a:pt x="1652080" y="568366"/>
                  <a:pt x="1540113" y="986232"/>
                </a:cubicBezTo>
                <a:lnTo>
                  <a:pt x="1507033" y="1086688"/>
                </a:lnTo>
                <a:lnTo>
                  <a:pt x="1232431" y="1562312"/>
                </a:lnTo>
                <a:lnTo>
                  <a:pt x="704554" y="1562312"/>
                </a:lnTo>
                <a:lnTo>
                  <a:pt x="580764" y="1540113"/>
                </a:lnTo>
                <a:cubicBezTo>
                  <a:pt x="162897" y="1428146"/>
                  <a:pt x="-85083" y="998630"/>
                  <a:pt x="26884" y="580764"/>
                </a:cubicBezTo>
                <a:cubicBezTo>
                  <a:pt x="82867" y="371831"/>
                  <a:pt x="218237" y="205368"/>
                  <a:pt x="391846" y="105136"/>
                </a:cubicBezTo>
                <a:close/>
              </a:path>
            </a:pathLst>
          </a:custGeom>
          <a:gradFill>
            <a:gsLst>
              <a:gs pos="25000">
                <a:schemeClr val="accent3">
                  <a:lumMod val="60000"/>
                  <a:lumOff val="40000"/>
                </a:schemeClr>
              </a:gs>
              <a:gs pos="90000">
                <a:schemeClr val="accent3"/>
              </a:gs>
            </a:gsLst>
            <a:lin ang="2700000" scaled="0"/>
          </a:gradFill>
          <a:ln>
            <a:noFill/>
          </a:ln>
          <a:effectLst>
            <a:outerShdw blurRad="50800" dist="38100" dir="8100000" algn="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77477" tIns="38738" rIns="274400" bIns="335737"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525" b="1">
              <a:solidFill>
                <a:schemeClr val="tx1"/>
              </a:solidFill>
              <a:latin typeface="+mj-ea"/>
              <a:ea typeface="+mj-ea"/>
              <a:sym typeface="+mn-ea"/>
            </a:endParaRPr>
          </a:p>
        </p:txBody>
      </p:sp>
      <p:sp>
        <p:nvSpPr>
          <p:cNvPr id="71" name="弧形 70"/>
          <p:cNvSpPr/>
          <p:nvPr>
            <p:custDataLst>
              <p:tags r:id="rId5"/>
            </p:custDataLst>
          </p:nvPr>
        </p:nvSpPr>
        <p:spPr>
          <a:xfrm rot="8396489">
            <a:off x="4024619" y="3916532"/>
            <a:ext cx="1355862" cy="1355862"/>
          </a:xfrm>
          <a:prstGeom prst="arc">
            <a:avLst>
              <a:gd name="adj1" fmla="val 21295306"/>
              <a:gd name="adj2" fmla="val 10336717"/>
            </a:avLst>
          </a:prstGeom>
          <a:ln w="12700">
            <a:gradFill>
              <a:gsLst>
                <a:gs pos="79000">
                  <a:schemeClr val="accent1">
                    <a:alpha val="0"/>
                  </a:schemeClr>
                </a:gs>
                <a:gs pos="0">
                  <a:schemeClr val="accent1">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525">
              <a:solidFill>
                <a:schemeClr val="tx1"/>
              </a:solidFill>
            </a:endParaRPr>
          </a:p>
        </p:txBody>
      </p:sp>
      <p:sp>
        <p:nvSpPr>
          <p:cNvPr id="72" name="弧形 71"/>
          <p:cNvSpPr/>
          <p:nvPr>
            <p:custDataLst>
              <p:tags r:id="rId6"/>
            </p:custDataLst>
          </p:nvPr>
        </p:nvSpPr>
        <p:spPr>
          <a:xfrm rot="15600000">
            <a:off x="4676187" y="5085694"/>
            <a:ext cx="1355862" cy="1355862"/>
          </a:xfrm>
          <a:prstGeom prst="arc">
            <a:avLst>
              <a:gd name="adj1" fmla="val 3248781"/>
              <a:gd name="adj2" fmla="val 9734539"/>
            </a:avLst>
          </a:prstGeom>
          <a:ln w="12700">
            <a:gradFill>
              <a:gsLst>
                <a:gs pos="79000">
                  <a:schemeClr val="accent2">
                    <a:alpha val="0"/>
                  </a:schemeClr>
                </a:gs>
                <a:gs pos="0">
                  <a:schemeClr val="accent2">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73" name="弧形 72"/>
          <p:cNvSpPr/>
          <p:nvPr>
            <p:custDataLst>
              <p:tags r:id="rId7"/>
            </p:custDataLst>
          </p:nvPr>
        </p:nvSpPr>
        <p:spPr>
          <a:xfrm>
            <a:off x="3343460" y="5090537"/>
            <a:ext cx="1355862" cy="1355862"/>
          </a:xfrm>
          <a:prstGeom prst="arc">
            <a:avLst>
              <a:gd name="adj1" fmla="val 3248781"/>
              <a:gd name="adj2" fmla="val 9734539"/>
            </a:avLst>
          </a:prstGeom>
          <a:ln w="12700">
            <a:gradFill>
              <a:gsLst>
                <a:gs pos="79000">
                  <a:schemeClr val="accent3">
                    <a:alpha val="0"/>
                  </a:schemeClr>
                </a:gs>
                <a:gs pos="0">
                  <a:schemeClr val="accent3">
                    <a:alpha val="50000"/>
                  </a:schemeClr>
                </a:gs>
              </a:gsLst>
              <a:lin ang="0" scaled="1"/>
            </a:gradFill>
            <a:prstDash val="sysDot"/>
            <a:tailEnd type="triangle"/>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25">
              <a:solidFill>
                <a:schemeClr val="tx1"/>
              </a:solidFill>
              <a:sym typeface="+mn-ea"/>
            </a:endParaRPr>
          </a:p>
        </p:txBody>
      </p:sp>
      <p:sp>
        <p:nvSpPr>
          <p:cNvPr id="74" name="矩形 73"/>
          <p:cNvSpPr/>
          <p:nvPr>
            <p:custDataLst>
              <p:tags r:id="rId8"/>
            </p:custDataLst>
          </p:nvPr>
        </p:nvSpPr>
        <p:spPr>
          <a:xfrm>
            <a:off x="4068030" y="3500786"/>
            <a:ext cx="2656819" cy="344884"/>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银行的视角</a:t>
            </a:r>
            <a:endParaRPr lang="zh-CN" altLang="en-US" sz="1695" b="1" dirty="0">
              <a:solidFill>
                <a:schemeClr val="tx1"/>
              </a:solidFill>
              <a:latin typeface="+mn-ea"/>
              <a:cs typeface="+mn-ea"/>
              <a:sym typeface="+mn-ea"/>
            </a:endParaRPr>
          </a:p>
        </p:txBody>
      </p:sp>
      <p:sp>
        <p:nvSpPr>
          <p:cNvPr id="75" name="矩形 74"/>
          <p:cNvSpPr/>
          <p:nvPr>
            <p:custDataLst>
              <p:tags r:id="rId9"/>
            </p:custDataLst>
          </p:nvPr>
        </p:nvSpPr>
        <p:spPr>
          <a:xfrm>
            <a:off x="5507990" y="3213100"/>
            <a:ext cx="3317875" cy="539750"/>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185" dirty="0">
                <a:ln>
                  <a:noFill/>
                  <a:prstDash val="sysDot"/>
                </a:ln>
                <a:solidFill>
                  <a:schemeClr val="tx1"/>
                </a:solidFill>
                <a:latin typeface="+mn-ea"/>
                <a:cs typeface="+mn-ea"/>
                <a:sym typeface="+mn-ea"/>
              </a:rPr>
              <a:t>一方面，它是指银行审查整个供应链，基于对供应链管理程度和核心企业信用实力的掌握，为核心企业和上下游多个企业提供金融产品和服务的一种融资模式。另一方面，从供应链融资的功能角度看，它是将资金流整合到供应链管理中，为各环节企业提供商业贸易资金服务，为弱势企业提供新型信贷融资服务的服务产品创新模式。</a:t>
            </a:r>
            <a:endParaRPr lang="zh-CN" altLang="en-US" sz="1185" dirty="0">
              <a:ln>
                <a:noFill/>
                <a:prstDash val="sysDot"/>
              </a:ln>
              <a:solidFill>
                <a:schemeClr val="tx1"/>
              </a:solidFill>
              <a:latin typeface="+mn-ea"/>
              <a:cs typeface="+mn-ea"/>
              <a:sym typeface="+mn-ea"/>
            </a:endParaRPr>
          </a:p>
        </p:txBody>
      </p:sp>
      <p:sp>
        <p:nvSpPr>
          <p:cNvPr id="76" name="矩形 75"/>
          <p:cNvSpPr/>
          <p:nvPr>
            <p:custDataLst>
              <p:tags r:id="rId10"/>
            </p:custDataLst>
          </p:nvPr>
        </p:nvSpPr>
        <p:spPr>
          <a:xfrm>
            <a:off x="6289232" y="5360095"/>
            <a:ext cx="2656819" cy="379568"/>
          </a:xfrm>
          <a:prstGeom prst="rect">
            <a:avLst/>
          </a:prstGeom>
          <a:noFill/>
        </p:spPr>
        <p:txBody>
          <a:bodyPr wrap="square" lIns="0" tIns="0" rIns="0" bIns="0" rtlCol="0" anchor="b" anchorCtr="0">
            <a:noAutofit/>
          </a:bodyPr>
          <a:lstStyle/>
          <a:p>
            <a:pPr>
              <a:spcBef>
                <a:spcPct val="0"/>
              </a:spcBef>
              <a:spcAft>
                <a:spcPct val="0"/>
              </a:spcAft>
            </a:pPr>
            <a:r>
              <a:rPr lang="zh-CN" altLang="en-US" sz="1695" b="1" dirty="0">
                <a:solidFill>
                  <a:schemeClr val="tx1"/>
                </a:solidFill>
                <a:latin typeface="+mn-ea"/>
                <a:cs typeface="+mn-ea"/>
                <a:sym typeface="+mn-ea"/>
              </a:rPr>
              <a:t>电子交易平台服务商的视角</a:t>
            </a:r>
            <a:endParaRPr lang="zh-CN" altLang="en-US" sz="1695" b="1" dirty="0">
              <a:solidFill>
                <a:schemeClr val="tx1"/>
              </a:solidFill>
              <a:latin typeface="+mn-ea"/>
              <a:cs typeface="+mn-ea"/>
              <a:sym typeface="+mn-ea"/>
            </a:endParaRPr>
          </a:p>
        </p:txBody>
      </p:sp>
      <p:sp>
        <p:nvSpPr>
          <p:cNvPr id="77" name="矩形 76"/>
          <p:cNvSpPr/>
          <p:nvPr>
            <p:custDataLst>
              <p:tags r:id="rId11"/>
            </p:custDataLst>
          </p:nvPr>
        </p:nvSpPr>
        <p:spPr>
          <a:xfrm>
            <a:off x="6289040" y="5744845"/>
            <a:ext cx="2321560" cy="597535"/>
          </a:xfrm>
          <a:prstGeom prst="rect">
            <a:avLst/>
          </a:prstGeom>
          <a:noFill/>
        </p:spPr>
        <p:txBody>
          <a:bodyPr wrap="square" lIns="0" tIns="0" rIns="0" bIns="0" rtlCol="0" anchor="t" anchorCtr="0">
            <a:noAutofit/>
          </a:bodyPr>
          <a:lstStyle/>
          <a:p>
            <a:pPr>
              <a:lnSpc>
                <a:spcPct val="150000"/>
              </a:lnSpc>
              <a:spcBef>
                <a:spcPct val="0"/>
              </a:spcBef>
              <a:spcAft>
                <a:spcPct val="0"/>
              </a:spcAft>
            </a:pPr>
            <a:r>
              <a:rPr lang="zh-CN" altLang="en-US" sz="1185" dirty="0">
                <a:ln>
                  <a:noFill/>
                  <a:prstDash val="sysDot"/>
                </a:ln>
                <a:solidFill>
                  <a:schemeClr val="tx1"/>
                </a:solidFill>
                <a:latin typeface="+mn-ea"/>
                <a:cs typeface="+mn-ea"/>
                <a:sym typeface="+mn-ea"/>
              </a:rPr>
              <a:t>供应链金融的核心关注点在于嵌入供应链的融资和结算成本，并构建出对供应链成本流程的优化方案。</a:t>
            </a:r>
            <a:endParaRPr lang="zh-CN" altLang="en-US" sz="1185" dirty="0">
              <a:ln>
                <a:noFill/>
                <a:prstDash val="sysDot"/>
              </a:ln>
              <a:solidFill>
                <a:schemeClr val="tx1"/>
              </a:solidFill>
              <a:latin typeface="+mn-ea"/>
              <a:cs typeface="+mn-ea"/>
              <a:sym typeface="+mn-ea"/>
            </a:endParaRPr>
          </a:p>
        </p:txBody>
      </p:sp>
      <p:sp>
        <p:nvSpPr>
          <p:cNvPr id="78" name="矩形 77"/>
          <p:cNvSpPr/>
          <p:nvPr>
            <p:custDataLst>
              <p:tags r:id="rId12"/>
            </p:custDataLst>
          </p:nvPr>
        </p:nvSpPr>
        <p:spPr>
          <a:xfrm>
            <a:off x="446649" y="4875320"/>
            <a:ext cx="2656819" cy="379568"/>
          </a:xfrm>
          <a:prstGeom prst="rect">
            <a:avLst/>
          </a:prstGeom>
          <a:noFill/>
        </p:spPr>
        <p:txBody>
          <a:bodyPr wrap="square" lIns="0" tIns="0" rIns="0" bIns="0" rtlCol="0" anchor="b" anchorCtr="0">
            <a:noAutofit/>
          </a:bodyPr>
          <a:lstStyle/>
          <a:p>
            <a:pPr algn="r">
              <a:spcBef>
                <a:spcPct val="0"/>
              </a:spcBef>
              <a:spcAft>
                <a:spcPct val="0"/>
              </a:spcAft>
            </a:pPr>
            <a:r>
              <a:rPr lang="zh-CN" altLang="en-US" sz="1695" b="1" dirty="0">
                <a:solidFill>
                  <a:schemeClr val="tx1"/>
                </a:solidFill>
                <a:latin typeface="+mn-ea"/>
                <a:cs typeface="+mn-ea"/>
                <a:sym typeface="+mn-ea"/>
              </a:rPr>
              <a:t>供应链核心企业的视角</a:t>
            </a:r>
            <a:endParaRPr lang="zh-CN" altLang="en-US" sz="1695" b="1" dirty="0">
              <a:solidFill>
                <a:schemeClr val="tx1"/>
              </a:solidFill>
              <a:latin typeface="+mn-ea"/>
              <a:cs typeface="+mn-ea"/>
              <a:sym typeface="+mn-ea"/>
            </a:endParaRPr>
          </a:p>
        </p:txBody>
      </p:sp>
      <p:sp>
        <p:nvSpPr>
          <p:cNvPr id="79" name="矩形 78"/>
          <p:cNvSpPr/>
          <p:nvPr>
            <p:custDataLst>
              <p:tags r:id="rId13"/>
            </p:custDataLst>
          </p:nvPr>
        </p:nvSpPr>
        <p:spPr>
          <a:xfrm>
            <a:off x="658495" y="5259705"/>
            <a:ext cx="2444750" cy="598170"/>
          </a:xfrm>
          <a:prstGeom prst="rect">
            <a:avLst/>
          </a:prstGeom>
          <a:noFill/>
        </p:spPr>
        <p:txBody>
          <a:bodyPr wrap="square" lIns="0" tIns="0" rIns="0" bIns="0" rtlCol="0" anchor="t" anchorCtr="0">
            <a:noAutofit/>
          </a:bodyPr>
          <a:lstStyle/>
          <a:p>
            <a:pPr algn="l">
              <a:lnSpc>
                <a:spcPct val="150000"/>
              </a:lnSpc>
              <a:spcBef>
                <a:spcPct val="0"/>
              </a:spcBef>
              <a:spcAft>
                <a:spcPct val="0"/>
              </a:spcAft>
            </a:pPr>
            <a:r>
              <a:rPr lang="zh-CN" altLang="en-US" sz="1185" dirty="0">
                <a:ln>
                  <a:noFill/>
                  <a:prstDash val="sysDot"/>
                </a:ln>
                <a:solidFill>
                  <a:schemeClr val="tx1"/>
                </a:solidFill>
                <a:latin typeface="+mn-ea"/>
                <a:cs typeface="+mn-ea"/>
                <a:sym typeface="+mn-ea"/>
              </a:rPr>
              <a:t>供应链金融是一种在核心企业主导的企业生态圈中，对资金的可得性和成本进行系统性优化的过程。</a:t>
            </a:r>
            <a:endParaRPr lang="zh-CN" altLang="en-US" sz="1185" dirty="0">
              <a:ln>
                <a:noFill/>
                <a:prstDash val="sysDot"/>
              </a:ln>
              <a:solidFill>
                <a:schemeClr val="tx1"/>
              </a:solidFill>
              <a:latin typeface="+mn-ea"/>
              <a:cs typeface="+mn-ea"/>
              <a:sym typeface="+mn-ea"/>
            </a:endParaRPr>
          </a:p>
        </p:txBody>
      </p:sp>
      <p:sp>
        <p:nvSpPr>
          <p:cNvPr id="80" name="图片 7" descr="343439383331313b343532303034303bcffacadbb9dcc0ed"/>
          <p:cNvSpPr/>
          <p:nvPr>
            <p:custDataLst>
              <p:tags r:id="rId14"/>
            </p:custDataLst>
          </p:nvPr>
        </p:nvSpPr>
        <p:spPr>
          <a:xfrm>
            <a:off x="4587410" y="4519138"/>
            <a:ext cx="239965" cy="239965"/>
          </a:xfrm>
          <a:custGeom>
            <a:avLst/>
            <a:gdLst>
              <a:gd name="connsiteX0" fmla="*/ 31592 w 283209"/>
              <a:gd name="connsiteY0" fmla="*/ 115 h 283209"/>
              <a:gd name="connsiteX1" fmla="*/ 251848 w 283209"/>
              <a:gd name="connsiteY1" fmla="*/ 115 h 283209"/>
              <a:gd name="connsiteX2" fmla="*/ 283325 w 283209"/>
              <a:gd name="connsiteY2" fmla="*/ 31592 h 283209"/>
              <a:gd name="connsiteX3" fmla="*/ 283325 w 283209"/>
              <a:gd name="connsiteY3" fmla="*/ 188915 h 283209"/>
              <a:gd name="connsiteX4" fmla="*/ 251848 w 283209"/>
              <a:gd name="connsiteY4" fmla="*/ 220391 h 283209"/>
              <a:gd name="connsiteX5" fmla="*/ 31592 w 283209"/>
              <a:gd name="connsiteY5" fmla="*/ 220391 h 283209"/>
              <a:gd name="connsiteX6" fmla="*/ 115 w 283209"/>
              <a:gd name="connsiteY6" fmla="*/ 188915 h 283209"/>
              <a:gd name="connsiteX7" fmla="*/ 115 w 283209"/>
              <a:gd name="connsiteY7" fmla="*/ 31592 h 283209"/>
              <a:gd name="connsiteX8" fmla="*/ 31592 w 283209"/>
              <a:gd name="connsiteY8" fmla="*/ 115 h 283209"/>
              <a:gd name="connsiteX9" fmla="*/ 15853 w 283209"/>
              <a:gd name="connsiteY9" fmla="*/ 251848 h 283209"/>
              <a:gd name="connsiteX10" fmla="*/ 267586 w 283209"/>
              <a:gd name="connsiteY10" fmla="*/ 251848 h 283209"/>
              <a:gd name="connsiteX11" fmla="*/ 283325 w 283209"/>
              <a:gd name="connsiteY11" fmla="*/ 267586 h 283209"/>
              <a:gd name="connsiteX12" fmla="*/ 267586 w 283209"/>
              <a:gd name="connsiteY12" fmla="*/ 283325 h 283209"/>
              <a:gd name="connsiteX13" fmla="*/ 15853 w 283209"/>
              <a:gd name="connsiteY13" fmla="*/ 283325 h 283209"/>
              <a:gd name="connsiteX14" fmla="*/ 115 w 283209"/>
              <a:gd name="connsiteY14" fmla="*/ 267586 h 283209"/>
              <a:gd name="connsiteX15" fmla="*/ 15853 w 283209"/>
              <a:gd name="connsiteY15" fmla="*/ 251848 h 283209"/>
              <a:gd name="connsiteX16" fmla="*/ 141720 w 283209"/>
              <a:gd name="connsiteY16" fmla="*/ 110243 h 283209"/>
              <a:gd name="connsiteX17" fmla="*/ 125981 w 283209"/>
              <a:gd name="connsiteY17" fmla="*/ 125981 h 283209"/>
              <a:gd name="connsiteX18" fmla="*/ 125981 w 283209"/>
              <a:gd name="connsiteY18" fmla="*/ 141720 h 283209"/>
              <a:gd name="connsiteX19" fmla="*/ 141720 w 283209"/>
              <a:gd name="connsiteY19" fmla="*/ 157459 h 283209"/>
              <a:gd name="connsiteX20" fmla="*/ 157459 w 283209"/>
              <a:gd name="connsiteY20" fmla="*/ 141720 h 283209"/>
              <a:gd name="connsiteX21" fmla="*/ 157459 w 283209"/>
              <a:gd name="connsiteY21" fmla="*/ 125981 h 283209"/>
              <a:gd name="connsiteX22" fmla="*/ 141720 w 283209"/>
              <a:gd name="connsiteY22" fmla="*/ 110243 h 283209"/>
              <a:gd name="connsiteX23" fmla="*/ 204654 w 283209"/>
              <a:gd name="connsiteY23" fmla="*/ 94525 h 283209"/>
              <a:gd name="connsiteX24" fmla="*/ 188915 w 283209"/>
              <a:gd name="connsiteY24" fmla="*/ 110243 h 283209"/>
              <a:gd name="connsiteX25" fmla="*/ 188915 w 283209"/>
              <a:gd name="connsiteY25" fmla="*/ 141720 h 283209"/>
              <a:gd name="connsiteX26" fmla="*/ 204654 w 283209"/>
              <a:gd name="connsiteY26" fmla="*/ 157457 h 283209"/>
              <a:gd name="connsiteX27" fmla="*/ 220391 w 283209"/>
              <a:gd name="connsiteY27" fmla="*/ 141720 h 283209"/>
              <a:gd name="connsiteX28" fmla="*/ 220391 w 283209"/>
              <a:gd name="connsiteY28" fmla="*/ 110243 h 283209"/>
              <a:gd name="connsiteX29" fmla="*/ 204654 w 283209"/>
              <a:gd name="connsiteY29" fmla="*/ 94525 h 283209"/>
              <a:gd name="connsiteX30" fmla="*/ 78807 w 283209"/>
              <a:gd name="connsiteY30" fmla="*/ 63028 h 283209"/>
              <a:gd name="connsiteX31" fmla="*/ 78766 w 283209"/>
              <a:gd name="connsiteY31" fmla="*/ 63048 h 283209"/>
              <a:gd name="connsiteX32" fmla="*/ 63028 w 283209"/>
              <a:gd name="connsiteY32" fmla="*/ 78787 h 283209"/>
              <a:gd name="connsiteX33" fmla="*/ 63028 w 283209"/>
              <a:gd name="connsiteY33" fmla="*/ 141720 h 283209"/>
              <a:gd name="connsiteX34" fmla="*/ 78787 w 283209"/>
              <a:gd name="connsiteY34" fmla="*/ 157478 h 283209"/>
              <a:gd name="connsiteX35" fmla="*/ 94545 w 283209"/>
              <a:gd name="connsiteY35" fmla="*/ 141720 h 283209"/>
              <a:gd name="connsiteX36" fmla="*/ 94545 w 283209"/>
              <a:gd name="connsiteY36" fmla="*/ 78766 h 283209"/>
              <a:gd name="connsiteX37" fmla="*/ 78807 w 283209"/>
              <a:gd name="connsiteY37" fmla="*/ 63028 h 28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83209" h="283209">
                <a:moveTo>
                  <a:pt x="31592" y="115"/>
                </a:moveTo>
                <a:lnTo>
                  <a:pt x="251848" y="115"/>
                </a:lnTo>
                <a:cubicBezTo>
                  <a:pt x="269245" y="115"/>
                  <a:pt x="283325" y="14195"/>
                  <a:pt x="283325" y="31592"/>
                </a:cubicBezTo>
                <a:lnTo>
                  <a:pt x="283325" y="188915"/>
                </a:lnTo>
                <a:cubicBezTo>
                  <a:pt x="283325" y="206312"/>
                  <a:pt x="269245" y="220391"/>
                  <a:pt x="251848" y="220391"/>
                </a:cubicBezTo>
                <a:lnTo>
                  <a:pt x="31592" y="220391"/>
                </a:lnTo>
                <a:cubicBezTo>
                  <a:pt x="14195" y="220391"/>
                  <a:pt x="115" y="206292"/>
                  <a:pt x="115" y="188915"/>
                </a:cubicBezTo>
                <a:lnTo>
                  <a:pt x="115" y="31592"/>
                </a:lnTo>
                <a:cubicBezTo>
                  <a:pt x="115" y="14195"/>
                  <a:pt x="14195" y="115"/>
                  <a:pt x="31592" y="115"/>
                </a:cubicBezTo>
                <a:moveTo>
                  <a:pt x="15853" y="251848"/>
                </a:moveTo>
                <a:lnTo>
                  <a:pt x="267586" y="251848"/>
                </a:lnTo>
                <a:cubicBezTo>
                  <a:pt x="276278" y="251848"/>
                  <a:pt x="283325" y="258895"/>
                  <a:pt x="283325" y="267586"/>
                </a:cubicBezTo>
                <a:cubicBezTo>
                  <a:pt x="283325" y="276278"/>
                  <a:pt x="276278" y="283325"/>
                  <a:pt x="267586" y="283325"/>
                </a:cubicBezTo>
                <a:lnTo>
                  <a:pt x="15853" y="283325"/>
                </a:lnTo>
                <a:cubicBezTo>
                  <a:pt x="7161" y="283325"/>
                  <a:pt x="115" y="276278"/>
                  <a:pt x="115" y="267586"/>
                </a:cubicBezTo>
                <a:cubicBezTo>
                  <a:pt x="115" y="258895"/>
                  <a:pt x="7161" y="251848"/>
                  <a:pt x="15853" y="251848"/>
                </a:cubicBezTo>
                <a:moveTo>
                  <a:pt x="141720" y="110243"/>
                </a:moveTo>
                <a:cubicBezTo>
                  <a:pt x="133021" y="110243"/>
                  <a:pt x="125981" y="117283"/>
                  <a:pt x="125981" y="125981"/>
                </a:cubicBezTo>
                <a:lnTo>
                  <a:pt x="125981" y="141720"/>
                </a:lnTo>
                <a:cubicBezTo>
                  <a:pt x="125981" y="150412"/>
                  <a:pt x="133028" y="157459"/>
                  <a:pt x="141720" y="157459"/>
                </a:cubicBezTo>
                <a:cubicBezTo>
                  <a:pt x="150412" y="157459"/>
                  <a:pt x="157459" y="150412"/>
                  <a:pt x="157459" y="141720"/>
                </a:cubicBezTo>
                <a:lnTo>
                  <a:pt x="157459" y="125981"/>
                </a:lnTo>
                <a:cubicBezTo>
                  <a:pt x="157459" y="117303"/>
                  <a:pt x="150419" y="110243"/>
                  <a:pt x="141720" y="110243"/>
                </a:cubicBezTo>
                <a:moveTo>
                  <a:pt x="204654" y="94525"/>
                </a:moveTo>
                <a:cubicBezTo>
                  <a:pt x="195975" y="94525"/>
                  <a:pt x="188915" y="101545"/>
                  <a:pt x="188915" y="110243"/>
                </a:cubicBezTo>
                <a:lnTo>
                  <a:pt x="188915" y="141720"/>
                </a:lnTo>
                <a:cubicBezTo>
                  <a:pt x="188916" y="150411"/>
                  <a:pt x="195962" y="157457"/>
                  <a:pt x="204654" y="157457"/>
                </a:cubicBezTo>
                <a:cubicBezTo>
                  <a:pt x="213345" y="157457"/>
                  <a:pt x="220390" y="150411"/>
                  <a:pt x="220391" y="141720"/>
                </a:cubicBezTo>
                <a:lnTo>
                  <a:pt x="220391" y="110243"/>
                </a:lnTo>
                <a:cubicBezTo>
                  <a:pt x="220391" y="101565"/>
                  <a:pt x="213351" y="94525"/>
                  <a:pt x="204654" y="94525"/>
                </a:cubicBezTo>
                <a:moveTo>
                  <a:pt x="78807" y="63028"/>
                </a:moveTo>
                <a:lnTo>
                  <a:pt x="78766" y="63048"/>
                </a:lnTo>
                <a:cubicBezTo>
                  <a:pt x="70068" y="63048"/>
                  <a:pt x="63028" y="70088"/>
                  <a:pt x="63028" y="78787"/>
                </a:cubicBezTo>
                <a:lnTo>
                  <a:pt x="63028" y="141720"/>
                </a:lnTo>
                <a:cubicBezTo>
                  <a:pt x="63028" y="150423"/>
                  <a:pt x="70083" y="157478"/>
                  <a:pt x="78787" y="157478"/>
                </a:cubicBezTo>
                <a:cubicBezTo>
                  <a:pt x="87490" y="157478"/>
                  <a:pt x="94545" y="150423"/>
                  <a:pt x="94545" y="141720"/>
                </a:cubicBezTo>
                <a:lnTo>
                  <a:pt x="94545" y="78766"/>
                </a:lnTo>
                <a:cubicBezTo>
                  <a:pt x="94545" y="70068"/>
                  <a:pt x="87506" y="63028"/>
                  <a:pt x="78807" y="63028"/>
                </a:cubicBezTo>
              </a:path>
            </a:pathLst>
          </a:custGeom>
          <a:gradFill>
            <a:gsLst>
              <a:gs pos="0">
                <a:srgbClr val="FFFFFF"/>
              </a:gs>
              <a:gs pos="99999">
                <a:srgbClr val="FFFFFF">
                  <a:alpha val="60000"/>
                </a:srgbClr>
              </a:gs>
            </a:gsLst>
            <a:lin ang="5400000" scaled="1"/>
          </a:gradFill>
          <a:ln w="10624" cap="flat">
            <a:noFill/>
            <a:prstDash val="solid"/>
            <a:miter/>
          </a:ln>
        </p:spPr>
        <p:txBody>
          <a:bodyPr rtlCol="0" anchor="ctr"/>
          <a:lstStyle/>
          <a:p>
            <a:endParaRPr lang="zh-CN" altLang="en-US" sz="1525">
              <a:solidFill>
                <a:schemeClr val="tx1"/>
              </a:solidFill>
            </a:endParaRPr>
          </a:p>
        </p:txBody>
      </p:sp>
      <p:sp>
        <p:nvSpPr>
          <p:cNvPr id="81" name="图形 50" descr="343439383331313b343532303033313bd3a6d3c3c9ccb3c7"/>
          <p:cNvSpPr/>
          <p:nvPr>
            <p:custDataLst>
              <p:tags r:id="rId15"/>
            </p:custDataLst>
          </p:nvPr>
        </p:nvSpPr>
        <p:spPr>
          <a:xfrm>
            <a:off x="3993413" y="5567241"/>
            <a:ext cx="221394" cy="239966"/>
          </a:xfrm>
          <a:custGeom>
            <a:avLst/>
            <a:gdLst>
              <a:gd name="connsiteX0" fmla="*/ 212414 w 261291"/>
              <a:gd name="connsiteY0" fmla="*/ 283324 h 283210"/>
              <a:gd name="connsiteX1" fmla="*/ 49107 w 261291"/>
              <a:gd name="connsiteY1" fmla="*/ 283324 h 283210"/>
              <a:gd name="connsiteX2" fmla="*/ 115 w 261291"/>
              <a:gd name="connsiteY2" fmla="*/ 236122 h 283210"/>
              <a:gd name="connsiteX3" fmla="*/ 115 w 261291"/>
              <a:gd name="connsiteY3" fmla="*/ 47316 h 283210"/>
              <a:gd name="connsiteX4" fmla="*/ 49107 w 261291"/>
              <a:gd name="connsiteY4" fmla="*/ 114 h 283210"/>
              <a:gd name="connsiteX5" fmla="*/ 212414 w 261291"/>
              <a:gd name="connsiteY5" fmla="*/ 114 h 283210"/>
              <a:gd name="connsiteX6" fmla="*/ 261407 w 261291"/>
              <a:gd name="connsiteY6" fmla="*/ 47316 h 283210"/>
              <a:gd name="connsiteX7" fmla="*/ 261407 w 261291"/>
              <a:gd name="connsiteY7" fmla="*/ 236122 h 283210"/>
              <a:gd name="connsiteX8" fmla="*/ 212414 w 261291"/>
              <a:gd name="connsiteY8" fmla="*/ 283324 h 283210"/>
              <a:gd name="connsiteX9" fmla="*/ 130761 w 261291"/>
              <a:gd name="connsiteY9" fmla="*/ 130481 h 283210"/>
              <a:gd name="connsiteX10" fmla="*/ 196083 w 261291"/>
              <a:gd name="connsiteY10" fmla="*/ 65297 h 283210"/>
              <a:gd name="connsiteX11" fmla="*/ 179753 w 261291"/>
              <a:gd name="connsiteY11" fmla="*/ 49001 h 283210"/>
              <a:gd name="connsiteX12" fmla="*/ 163422 w 261291"/>
              <a:gd name="connsiteY12" fmla="*/ 65297 h 283210"/>
              <a:gd name="connsiteX13" fmla="*/ 130761 w 261291"/>
              <a:gd name="connsiteY13" fmla="*/ 97889 h 283210"/>
              <a:gd name="connsiteX14" fmla="*/ 98099 w 261291"/>
              <a:gd name="connsiteY14" fmla="*/ 65297 h 283210"/>
              <a:gd name="connsiteX15" fmla="*/ 81768 w 261291"/>
              <a:gd name="connsiteY15" fmla="*/ 49001 h 283210"/>
              <a:gd name="connsiteX16" fmla="*/ 65438 w 261291"/>
              <a:gd name="connsiteY16" fmla="*/ 65297 h 283210"/>
              <a:gd name="connsiteX17" fmla="*/ 130761 w 261291"/>
              <a:gd name="connsiteY17" fmla="*/ 130481 h 283210"/>
              <a:gd name="connsiteX18" fmla="*/ 163422 w 261291"/>
              <a:gd name="connsiteY18" fmla="*/ 228256 h 283210"/>
              <a:gd name="connsiteX19" fmla="*/ 179753 w 261291"/>
              <a:gd name="connsiteY19" fmla="*/ 211959 h 283210"/>
              <a:gd name="connsiteX20" fmla="*/ 163422 w 261291"/>
              <a:gd name="connsiteY20" fmla="*/ 195663 h 283210"/>
              <a:gd name="connsiteX21" fmla="*/ 98099 w 261291"/>
              <a:gd name="connsiteY21" fmla="*/ 195663 h 283210"/>
              <a:gd name="connsiteX22" fmla="*/ 81768 w 261291"/>
              <a:gd name="connsiteY22" fmla="*/ 211959 h 283210"/>
              <a:gd name="connsiteX23" fmla="*/ 98099 w 261291"/>
              <a:gd name="connsiteY23" fmla="*/ 228256 h 283210"/>
              <a:gd name="connsiteX24" fmla="*/ 163422 w 261291"/>
              <a:gd name="connsiteY24" fmla="*/ 228256 h 283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1291" h="283210">
                <a:moveTo>
                  <a:pt x="212414" y="283324"/>
                </a:moveTo>
                <a:lnTo>
                  <a:pt x="49107" y="283324"/>
                </a:lnTo>
                <a:cubicBezTo>
                  <a:pt x="21345" y="283324"/>
                  <a:pt x="115" y="262870"/>
                  <a:pt x="115" y="236122"/>
                </a:cubicBezTo>
                <a:lnTo>
                  <a:pt x="115" y="47316"/>
                </a:lnTo>
                <a:cubicBezTo>
                  <a:pt x="115" y="20568"/>
                  <a:pt x="21345" y="114"/>
                  <a:pt x="49107" y="114"/>
                </a:cubicBezTo>
                <a:lnTo>
                  <a:pt x="212414" y="114"/>
                </a:lnTo>
                <a:cubicBezTo>
                  <a:pt x="240177" y="114"/>
                  <a:pt x="261407" y="20568"/>
                  <a:pt x="261407" y="47316"/>
                </a:cubicBezTo>
                <a:lnTo>
                  <a:pt x="261407" y="236122"/>
                </a:lnTo>
                <a:cubicBezTo>
                  <a:pt x="261407" y="262870"/>
                  <a:pt x="240177" y="283324"/>
                  <a:pt x="212414" y="283324"/>
                </a:cubicBezTo>
                <a:moveTo>
                  <a:pt x="130761" y="130481"/>
                </a:moveTo>
                <a:cubicBezTo>
                  <a:pt x="166688" y="130481"/>
                  <a:pt x="196083" y="101148"/>
                  <a:pt x="196083" y="65297"/>
                </a:cubicBezTo>
                <a:cubicBezTo>
                  <a:pt x="196083" y="55520"/>
                  <a:pt x="189551" y="49001"/>
                  <a:pt x="179753" y="49001"/>
                </a:cubicBezTo>
                <a:cubicBezTo>
                  <a:pt x="169954" y="49001"/>
                  <a:pt x="163422" y="55520"/>
                  <a:pt x="163422" y="65297"/>
                </a:cubicBezTo>
                <a:cubicBezTo>
                  <a:pt x="163422" y="83223"/>
                  <a:pt x="148724" y="97889"/>
                  <a:pt x="130761" y="97889"/>
                </a:cubicBezTo>
                <a:cubicBezTo>
                  <a:pt x="112797" y="97889"/>
                  <a:pt x="98099" y="83223"/>
                  <a:pt x="98099" y="65297"/>
                </a:cubicBezTo>
                <a:cubicBezTo>
                  <a:pt x="98099" y="55520"/>
                  <a:pt x="91567" y="49001"/>
                  <a:pt x="81768" y="49001"/>
                </a:cubicBezTo>
                <a:cubicBezTo>
                  <a:pt x="71970" y="49001"/>
                  <a:pt x="65438" y="55520"/>
                  <a:pt x="65438" y="65297"/>
                </a:cubicBezTo>
                <a:cubicBezTo>
                  <a:pt x="65438" y="101148"/>
                  <a:pt x="94833" y="130481"/>
                  <a:pt x="130761" y="130481"/>
                </a:cubicBezTo>
                <a:moveTo>
                  <a:pt x="163422" y="228256"/>
                </a:moveTo>
                <a:cubicBezTo>
                  <a:pt x="173221" y="228256"/>
                  <a:pt x="179753" y="221737"/>
                  <a:pt x="179753" y="211959"/>
                </a:cubicBezTo>
                <a:cubicBezTo>
                  <a:pt x="179753" y="202182"/>
                  <a:pt x="173221" y="195663"/>
                  <a:pt x="163422" y="195663"/>
                </a:cubicBezTo>
                <a:lnTo>
                  <a:pt x="98099" y="195663"/>
                </a:lnTo>
                <a:cubicBezTo>
                  <a:pt x="88301" y="195663"/>
                  <a:pt x="81768" y="202182"/>
                  <a:pt x="81768" y="211959"/>
                </a:cubicBezTo>
                <a:cubicBezTo>
                  <a:pt x="81768" y="221737"/>
                  <a:pt x="88301" y="228256"/>
                  <a:pt x="98099" y="228256"/>
                </a:cubicBezTo>
                <a:lnTo>
                  <a:pt x="163422" y="228256"/>
                </a:lnTo>
              </a:path>
            </a:pathLst>
          </a:custGeom>
          <a:gradFill>
            <a:gsLst>
              <a:gs pos="0">
                <a:srgbClr val="FFFFFF"/>
              </a:gs>
              <a:gs pos="99999">
                <a:srgbClr val="FFFFFF">
                  <a:alpha val="60000"/>
                </a:srgbClr>
              </a:gs>
            </a:gsLst>
            <a:lin ang="5400000" scaled="1"/>
          </a:gradFill>
          <a:ln w="9865" cap="flat">
            <a:noFill/>
            <a:prstDash val="solid"/>
            <a:miter/>
          </a:ln>
        </p:spPr>
        <p:txBody>
          <a:bodyPr rtlCol="0" anchor="ctr"/>
          <a:lstStyle/>
          <a:p>
            <a:endParaRPr lang="zh-CN" altLang="en-US" sz="1525">
              <a:solidFill>
                <a:schemeClr val="tx1"/>
              </a:solidFill>
            </a:endParaRPr>
          </a:p>
        </p:txBody>
      </p:sp>
      <p:sp>
        <p:nvSpPr>
          <p:cNvPr id="82" name="任意多边形: 形状 23"/>
          <p:cNvSpPr/>
          <p:nvPr>
            <p:custDataLst>
              <p:tags r:id="rId16"/>
            </p:custDataLst>
          </p:nvPr>
        </p:nvSpPr>
        <p:spPr>
          <a:xfrm>
            <a:off x="5188939" y="5568855"/>
            <a:ext cx="240016" cy="239564"/>
          </a:xfrm>
          <a:custGeom>
            <a:avLst/>
            <a:gdLst>
              <a:gd name="connsiteX0" fmla="*/ 163507 w 283269"/>
              <a:gd name="connsiteY0" fmla="*/ 160395 h 282735"/>
              <a:gd name="connsiteX1" fmla="*/ 247406 w 283269"/>
              <a:gd name="connsiteY1" fmla="*/ 160395 h 282735"/>
              <a:gd name="connsiteX2" fmla="*/ 267091 w 283269"/>
              <a:gd name="connsiteY2" fmla="*/ 179932 h 282735"/>
              <a:gd name="connsiteX3" fmla="*/ 267091 w 283269"/>
              <a:gd name="connsiteY3" fmla="*/ 263198 h 282735"/>
              <a:gd name="connsiteX4" fmla="*/ 247406 w 283269"/>
              <a:gd name="connsiteY4" fmla="*/ 282735 h 282735"/>
              <a:gd name="connsiteX5" fmla="*/ 163507 w 283269"/>
              <a:gd name="connsiteY5" fmla="*/ 282735 h 282735"/>
              <a:gd name="connsiteX6" fmla="*/ 143822 w 283269"/>
              <a:gd name="connsiteY6" fmla="*/ 263198 h 282735"/>
              <a:gd name="connsiteX7" fmla="*/ 143822 w 283269"/>
              <a:gd name="connsiteY7" fmla="*/ 179932 h 282735"/>
              <a:gd name="connsiteX8" fmla="*/ 163507 w 283269"/>
              <a:gd name="connsiteY8" fmla="*/ 160395 h 282735"/>
              <a:gd name="connsiteX9" fmla="*/ 19685 w 283269"/>
              <a:gd name="connsiteY9" fmla="*/ 160395 h 282735"/>
              <a:gd name="connsiteX10" fmla="*/ 103584 w 283269"/>
              <a:gd name="connsiteY10" fmla="*/ 160395 h 282735"/>
              <a:gd name="connsiteX11" fmla="*/ 123269 w 283269"/>
              <a:gd name="connsiteY11" fmla="*/ 179932 h 282735"/>
              <a:gd name="connsiteX12" fmla="*/ 123269 w 283269"/>
              <a:gd name="connsiteY12" fmla="*/ 263198 h 282735"/>
              <a:gd name="connsiteX13" fmla="*/ 103584 w 283269"/>
              <a:gd name="connsiteY13" fmla="*/ 282735 h 282735"/>
              <a:gd name="connsiteX14" fmla="*/ 19685 w 283269"/>
              <a:gd name="connsiteY14" fmla="*/ 282735 h 282735"/>
              <a:gd name="connsiteX15" fmla="*/ 0 w 283269"/>
              <a:gd name="connsiteY15" fmla="*/ 263198 h 282735"/>
              <a:gd name="connsiteX16" fmla="*/ 0 w 283269"/>
              <a:gd name="connsiteY16" fmla="*/ 179932 h 282735"/>
              <a:gd name="connsiteX17" fmla="*/ 19685 w 283269"/>
              <a:gd name="connsiteY17" fmla="*/ 160395 h 282735"/>
              <a:gd name="connsiteX18" fmla="*/ 207898 w 283269"/>
              <a:gd name="connsiteY18" fmla="*/ 47157 h 282735"/>
              <a:gd name="connsiteX19" fmla="*/ 180063 w 283269"/>
              <a:gd name="connsiteY19" fmla="*/ 74783 h 282735"/>
              <a:gd name="connsiteX20" fmla="*/ 207898 w 283269"/>
              <a:gd name="connsiteY20" fmla="*/ 102408 h 282735"/>
              <a:gd name="connsiteX21" fmla="*/ 235733 w 283269"/>
              <a:gd name="connsiteY21" fmla="*/ 74783 h 282735"/>
              <a:gd name="connsiteX22" fmla="*/ 19685 w 283269"/>
              <a:gd name="connsiteY22" fmla="*/ 17658 h 282735"/>
              <a:gd name="connsiteX23" fmla="*/ 103584 w 283269"/>
              <a:gd name="connsiteY23" fmla="*/ 17658 h 282735"/>
              <a:gd name="connsiteX24" fmla="*/ 123269 w 283269"/>
              <a:gd name="connsiteY24" fmla="*/ 37195 h 282735"/>
              <a:gd name="connsiteX25" fmla="*/ 123269 w 283269"/>
              <a:gd name="connsiteY25" fmla="*/ 120462 h 282735"/>
              <a:gd name="connsiteX26" fmla="*/ 103584 w 283269"/>
              <a:gd name="connsiteY26" fmla="*/ 139999 h 282735"/>
              <a:gd name="connsiteX27" fmla="*/ 19685 w 283269"/>
              <a:gd name="connsiteY27" fmla="*/ 139999 h 282735"/>
              <a:gd name="connsiteX28" fmla="*/ 0 w 283269"/>
              <a:gd name="connsiteY28" fmla="*/ 120462 h 282735"/>
              <a:gd name="connsiteX29" fmla="*/ 0 w 283269"/>
              <a:gd name="connsiteY29" fmla="*/ 37195 h 282735"/>
              <a:gd name="connsiteX30" fmla="*/ 19685 w 283269"/>
              <a:gd name="connsiteY30" fmla="*/ 17658 h 282735"/>
              <a:gd name="connsiteX31" fmla="*/ 207879 w 283269"/>
              <a:gd name="connsiteY31" fmla="*/ 0 h 282735"/>
              <a:gd name="connsiteX32" fmla="*/ 221796 w 283269"/>
              <a:gd name="connsiteY32" fmla="*/ 5720 h 282735"/>
              <a:gd name="connsiteX33" fmla="*/ 221815 w 283269"/>
              <a:gd name="connsiteY33" fmla="*/ 5720 h 282735"/>
              <a:gd name="connsiteX34" fmla="*/ 277506 w 283269"/>
              <a:gd name="connsiteY34" fmla="*/ 60970 h 282735"/>
              <a:gd name="connsiteX35" fmla="*/ 277506 w 283269"/>
              <a:gd name="connsiteY35" fmla="*/ 88595 h 282735"/>
              <a:gd name="connsiteX36" fmla="*/ 221815 w 283269"/>
              <a:gd name="connsiteY36" fmla="*/ 143865 h 282735"/>
              <a:gd name="connsiteX37" fmla="*/ 193980 w 283269"/>
              <a:gd name="connsiteY37" fmla="*/ 143865 h 282735"/>
              <a:gd name="connsiteX38" fmla="*/ 138309 w 283269"/>
              <a:gd name="connsiteY38" fmla="*/ 88595 h 282735"/>
              <a:gd name="connsiteX39" fmla="*/ 138309 w 283269"/>
              <a:gd name="connsiteY39" fmla="*/ 60970 h 282735"/>
              <a:gd name="connsiteX40" fmla="*/ 193961 w 283269"/>
              <a:gd name="connsiteY40" fmla="*/ 5720 h 282735"/>
              <a:gd name="connsiteX41" fmla="*/ 207879 w 283269"/>
              <a:gd name="connsiteY41" fmla="*/ 0 h 28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83269" h="282735">
                <a:moveTo>
                  <a:pt x="163507" y="160395"/>
                </a:moveTo>
                <a:lnTo>
                  <a:pt x="247406" y="160395"/>
                </a:lnTo>
                <a:cubicBezTo>
                  <a:pt x="258278" y="160395"/>
                  <a:pt x="267091" y="169142"/>
                  <a:pt x="267091" y="179932"/>
                </a:cubicBezTo>
                <a:lnTo>
                  <a:pt x="267091" y="263198"/>
                </a:lnTo>
                <a:cubicBezTo>
                  <a:pt x="267091" y="273989"/>
                  <a:pt x="258278" y="282735"/>
                  <a:pt x="247406" y="282735"/>
                </a:cubicBezTo>
                <a:lnTo>
                  <a:pt x="163507" y="282735"/>
                </a:lnTo>
                <a:cubicBezTo>
                  <a:pt x="152635" y="282735"/>
                  <a:pt x="143822" y="273989"/>
                  <a:pt x="143822" y="263198"/>
                </a:cubicBezTo>
                <a:lnTo>
                  <a:pt x="143822" y="179932"/>
                </a:lnTo>
                <a:cubicBezTo>
                  <a:pt x="143822" y="169142"/>
                  <a:pt x="152635" y="160395"/>
                  <a:pt x="163507" y="160395"/>
                </a:cubicBezTo>
                <a:close/>
                <a:moveTo>
                  <a:pt x="19685" y="160395"/>
                </a:moveTo>
                <a:lnTo>
                  <a:pt x="103584" y="160395"/>
                </a:lnTo>
                <a:cubicBezTo>
                  <a:pt x="114456" y="160395"/>
                  <a:pt x="123269" y="169142"/>
                  <a:pt x="123269" y="179932"/>
                </a:cubicBezTo>
                <a:lnTo>
                  <a:pt x="123269" y="263198"/>
                </a:lnTo>
                <a:cubicBezTo>
                  <a:pt x="123269" y="273989"/>
                  <a:pt x="114456" y="282735"/>
                  <a:pt x="103584" y="282735"/>
                </a:cubicBezTo>
                <a:lnTo>
                  <a:pt x="19685" y="282735"/>
                </a:lnTo>
                <a:cubicBezTo>
                  <a:pt x="8813" y="282735"/>
                  <a:pt x="0" y="273989"/>
                  <a:pt x="0" y="263198"/>
                </a:cubicBezTo>
                <a:lnTo>
                  <a:pt x="0" y="179932"/>
                </a:lnTo>
                <a:cubicBezTo>
                  <a:pt x="0" y="169142"/>
                  <a:pt x="8813" y="160395"/>
                  <a:pt x="19685" y="160395"/>
                </a:cubicBezTo>
                <a:close/>
                <a:moveTo>
                  <a:pt x="207898" y="47157"/>
                </a:moveTo>
                <a:lnTo>
                  <a:pt x="180063" y="74783"/>
                </a:lnTo>
                <a:lnTo>
                  <a:pt x="207898" y="102408"/>
                </a:lnTo>
                <a:lnTo>
                  <a:pt x="235733" y="74783"/>
                </a:lnTo>
                <a:close/>
                <a:moveTo>
                  <a:pt x="19685" y="17658"/>
                </a:moveTo>
                <a:lnTo>
                  <a:pt x="103584" y="17658"/>
                </a:lnTo>
                <a:cubicBezTo>
                  <a:pt x="114456" y="17658"/>
                  <a:pt x="123269" y="26405"/>
                  <a:pt x="123269" y="37195"/>
                </a:cubicBezTo>
                <a:lnTo>
                  <a:pt x="123269" y="120462"/>
                </a:lnTo>
                <a:cubicBezTo>
                  <a:pt x="123269" y="131251"/>
                  <a:pt x="114456" y="139999"/>
                  <a:pt x="103584" y="139999"/>
                </a:cubicBezTo>
                <a:lnTo>
                  <a:pt x="19685" y="139999"/>
                </a:lnTo>
                <a:cubicBezTo>
                  <a:pt x="8813" y="139999"/>
                  <a:pt x="0" y="131251"/>
                  <a:pt x="0" y="120462"/>
                </a:cubicBezTo>
                <a:lnTo>
                  <a:pt x="0" y="37195"/>
                </a:lnTo>
                <a:cubicBezTo>
                  <a:pt x="0" y="26405"/>
                  <a:pt x="8813" y="17658"/>
                  <a:pt x="19685" y="17658"/>
                </a:cubicBezTo>
                <a:close/>
                <a:moveTo>
                  <a:pt x="207879" y="0"/>
                </a:moveTo>
                <a:cubicBezTo>
                  <a:pt x="212916" y="0"/>
                  <a:pt x="217953" y="1907"/>
                  <a:pt x="221796" y="5720"/>
                </a:cubicBezTo>
                <a:lnTo>
                  <a:pt x="221815" y="5720"/>
                </a:lnTo>
                <a:lnTo>
                  <a:pt x="277506" y="60970"/>
                </a:lnTo>
                <a:cubicBezTo>
                  <a:pt x="285190" y="68599"/>
                  <a:pt x="285190" y="80966"/>
                  <a:pt x="277506" y="88595"/>
                </a:cubicBezTo>
                <a:lnTo>
                  <a:pt x="221815" y="143865"/>
                </a:lnTo>
                <a:cubicBezTo>
                  <a:pt x="214128" y="151492"/>
                  <a:pt x="201667" y="151492"/>
                  <a:pt x="193980" y="143865"/>
                </a:cubicBezTo>
                <a:lnTo>
                  <a:pt x="138309" y="88595"/>
                </a:lnTo>
                <a:cubicBezTo>
                  <a:pt x="130625" y="80966"/>
                  <a:pt x="130625" y="68599"/>
                  <a:pt x="138309" y="60970"/>
                </a:cubicBezTo>
                <a:lnTo>
                  <a:pt x="193961" y="5720"/>
                </a:lnTo>
                <a:cubicBezTo>
                  <a:pt x="197805" y="1907"/>
                  <a:pt x="202842" y="0"/>
                  <a:pt x="207879" y="0"/>
                </a:cubicBezTo>
                <a:close/>
              </a:path>
            </a:pathLst>
          </a:custGeom>
          <a:gradFill>
            <a:gsLst>
              <a:gs pos="0">
                <a:srgbClr val="FFFFFF"/>
              </a:gs>
              <a:gs pos="99999">
                <a:srgbClr val="FFFFFF">
                  <a:alpha val="60000"/>
                </a:srgbClr>
              </a:gs>
            </a:gsLst>
            <a:lin ang="5400000" scaled="1"/>
          </a:gradFill>
          <a:ln w="9868" cap="flat">
            <a:noFill/>
            <a:prstDash val="solid"/>
            <a:miter/>
          </a:ln>
        </p:spPr>
        <p:txBody>
          <a:bodyPr rtlCol="0" anchor="ctr"/>
          <a:lstStyle/>
          <a:p>
            <a:endParaRPr lang="zh-CN" altLang="en-US" sz="1525">
              <a:solidFill>
                <a:schemeClr val="tx1"/>
              </a:solidFill>
            </a:endParaRPr>
          </a:p>
        </p:txBody>
      </p:sp>
      <p:sp>
        <p:nvSpPr>
          <p:cNvPr id="83" name="Rectangle 3"/>
          <p:cNvSpPr txBox="1"/>
          <p:nvPr>
            <p:custDataLst>
              <p:tags r:id="rId17"/>
            </p:custDataLst>
          </p:nvPr>
        </p:nvSpPr>
        <p:spPr>
          <a:xfrm>
            <a:off x="827405" y="1124585"/>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供应链金融的含义</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082675" y="1917065"/>
            <a:ext cx="6978015" cy="1309370"/>
          </a:xfrm>
          <a:prstGeom prst="rect">
            <a:avLst/>
          </a:prstGeom>
          <a:noFill/>
          <a:ln w="9525">
            <a:noFill/>
          </a:ln>
        </p:spPr>
        <p:txBody>
          <a:bodyPr wrap="square">
            <a:spAutoFit/>
          </a:bodyPr>
          <a:p>
            <a:pPr marL="285750" indent="-285750">
              <a:lnSpc>
                <a:spcPct val="110000"/>
              </a:lnSpc>
              <a:buFont typeface="Wingdings" panose="05000000000000000000" charset="0"/>
              <a:buChar char="Ø"/>
            </a:pPr>
            <a:r>
              <a:rPr lang="zh-CN" sz="1800">
                <a:ea typeface="宋体" panose="02010600030101010101" pitchFamily="2" charset="-122"/>
              </a:rPr>
              <a:t>供应链金融是一种以供应链为基础的金融服务模式，它通过整合供应链上的各个参与方，包括生产商、经销商、供应商等，将金融服务融入整个供应链的各个环节，以满足参与方在供应链中的融资、支付、结算等金融需求。</a:t>
            </a:r>
            <a:endParaRPr lang="zh-CN" altLang="en-US" sz="1800">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供应链金融管理</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供应链金融</a:t>
            </a:r>
            <a:r>
              <a:rPr lang="zh-CN" altLang="en-US" sz="2400" dirty="0">
                <a:latin typeface="微软雅黑" panose="020B0503020204020204" pitchFamily="34" charset="-122"/>
                <a:ea typeface="微软雅黑" panose="020B0503020204020204" pitchFamily="34" charset="-122"/>
              </a:rPr>
              <a:t>产品</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115695" y="2348865"/>
            <a:ext cx="7571740" cy="2861310"/>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000">
                <a:ea typeface="宋体" panose="02010600030101010101" pitchFamily="2" charset="-122"/>
              </a:rPr>
              <a:t>对供应商信贷产品（如存货质押贷款、应收账款质押贷款、保理等）</a:t>
            </a:r>
            <a:endParaRPr lang="zh-CN" sz="2000">
              <a:ea typeface="宋体" panose="02010600030101010101" pitchFamily="2" charset="-122"/>
            </a:endParaRPr>
          </a:p>
          <a:p>
            <a:pPr marL="285750" indent="-285750">
              <a:lnSpc>
                <a:spcPct val="150000"/>
              </a:lnSpc>
              <a:buFont typeface="Wingdings" panose="05000000000000000000" charset="0"/>
              <a:buChar char="Ø"/>
            </a:pPr>
            <a:r>
              <a:rPr lang="zh-CN" sz="2000">
                <a:ea typeface="宋体" panose="02010600030101010101" pitchFamily="2" charset="-122"/>
              </a:rPr>
              <a:t>对分销商信贷产品（如仓单融资、原材料质押融资、预付款融资等）</a:t>
            </a:r>
            <a:endParaRPr lang="zh-CN" sz="2000">
              <a:ea typeface="宋体" panose="02010600030101010101" pitchFamily="2" charset="-122"/>
            </a:endParaRPr>
          </a:p>
          <a:p>
            <a:pPr marL="285750" indent="-285750">
              <a:lnSpc>
                <a:spcPct val="150000"/>
              </a:lnSpc>
              <a:buFont typeface="Wingdings" panose="05000000000000000000" charset="0"/>
              <a:buChar char="Ø"/>
            </a:pPr>
            <a:r>
              <a:rPr lang="zh-CN" sz="2000">
                <a:ea typeface="宋体" panose="02010600030101010101" pitchFamily="2" charset="-122"/>
              </a:rPr>
              <a:t>中间增值服务，如财务管理咨询、现金管理、应收账款清收、结算和资信调查</a:t>
            </a:r>
            <a:endParaRPr lang="zh-CN" sz="2000">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供应链金融管理</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供应链金融的参与主体</a:t>
            </a:r>
            <a:endParaRPr lang="zh-CN" altLang="en-US" sz="2400" dirty="0">
              <a:latin typeface="微软雅黑" panose="020B0503020204020204" pitchFamily="34" charset="-122"/>
              <a:ea typeface="微软雅黑" panose="020B0503020204020204" pitchFamily="34" charset="-122"/>
            </a:endParaRPr>
          </a:p>
        </p:txBody>
      </p:sp>
      <p:sp>
        <p:nvSpPr>
          <p:cNvPr id="66" name="椭圆 65"/>
          <p:cNvSpPr/>
          <p:nvPr>
            <p:custDataLst>
              <p:tags r:id="rId3"/>
            </p:custDataLst>
          </p:nvPr>
        </p:nvSpPr>
        <p:spPr>
          <a:xfrm>
            <a:off x="2806820" y="2723168"/>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2" name="任意多边形 12"/>
          <p:cNvSpPr/>
          <p:nvPr>
            <p:custDataLst>
              <p:tags r:id="rId4"/>
            </p:custDataLst>
          </p:nvPr>
        </p:nvSpPr>
        <p:spPr>
          <a:xfrm rot="5400000">
            <a:off x="3291601" y="318760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6" name="任意多边形 12"/>
          <p:cNvSpPr/>
          <p:nvPr>
            <p:custDataLst>
              <p:tags r:id="rId5"/>
            </p:custDataLst>
          </p:nvPr>
        </p:nvSpPr>
        <p:spPr>
          <a:xfrm rot="10800000">
            <a:off x="4448915" y="2505773"/>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7" name="任意多边形 12"/>
          <p:cNvSpPr/>
          <p:nvPr>
            <p:custDataLst>
              <p:tags r:id="rId6"/>
            </p:custDataLst>
          </p:nvPr>
        </p:nvSpPr>
        <p:spPr>
          <a:xfrm rot="16200000">
            <a:off x="5108078" y="3624722"/>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8" name="任意多边形 12"/>
          <p:cNvSpPr/>
          <p:nvPr>
            <p:custDataLst>
              <p:tags r:id="rId7"/>
            </p:custDataLst>
          </p:nvPr>
        </p:nvSpPr>
        <p:spPr>
          <a:xfrm>
            <a:off x="4031561" y="432457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4">
                  <a:alpha val="0"/>
                </a:schemeClr>
              </a:gs>
              <a:gs pos="100000">
                <a:schemeClr val="accent4">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80" name="弧形 79"/>
          <p:cNvSpPr/>
          <p:nvPr>
            <p:custDataLst>
              <p:tags r:id="rId8"/>
            </p:custDataLst>
          </p:nvPr>
        </p:nvSpPr>
        <p:spPr>
          <a:xfrm rot="16200000">
            <a:off x="2643482" y="2544137"/>
            <a:ext cx="3619003" cy="3619003"/>
          </a:xfrm>
          <a:prstGeom prst="arc">
            <a:avLst>
              <a:gd name="adj1" fmla="val 16392741"/>
              <a:gd name="adj2" fmla="val 21318419"/>
            </a:avLst>
          </a:prstGeom>
          <a:ln w="6350">
            <a:gradFill>
              <a:gsLst>
                <a:gs pos="25000">
                  <a:srgbClr val="376FFF">
                    <a:alpha val="0"/>
                  </a:srgb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1" name="弧形 80"/>
          <p:cNvSpPr/>
          <p:nvPr>
            <p:custDataLst>
              <p:tags r:id="rId9"/>
            </p:custDataLst>
          </p:nvPr>
        </p:nvSpPr>
        <p:spPr>
          <a:xfrm>
            <a:off x="2622556" y="2537161"/>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2" name="弧形 81"/>
          <p:cNvSpPr/>
          <p:nvPr>
            <p:custDataLst>
              <p:tags r:id="rId10"/>
            </p:custDataLst>
          </p:nvPr>
        </p:nvSpPr>
        <p:spPr>
          <a:xfrm rot="10800000">
            <a:off x="2643482" y="2527280"/>
            <a:ext cx="3619003" cy="3619003"/>
          </a:xfrm>
          <a:prstGeom prst="arc">
            <a:avLst>
              <a:gd name="adj1" fmla="val 16392741"/>
              <a:gd name="adj2" fmla="val 21318419"/>
            </a:avLst>
          </a:prstGeom>
          <a:ln w="6350">
            <a:gradFill>
              <a:gsLst>
                <a:gs pos="25000">
                  <a:schemeClr val="accent4">
                    <a:alpha val="0"/>
                  </a:schemeClr>
                </a:gs>
                <a:gs pos="60000">
                  <a:schemeClr val="accent4">
                    <a:alpha val="80000"/>
                  </a:schemeClr>
                </a:gs>
              </a:gsLst>
              <a:lin ang="0" scaled="1"/>
            </a:gradFill>
            <a:prstDash val="solid"/>
            <a:tailEnd type="triangle"/>
          </a:ln>
          <a:effectLst>
            <a:outerShdw blurRad="50800" dist="38100" dir="2700000" algn="tl" rotWithShape="0">
              <a:schemeClr val="accent4">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3" name="弧形 2"/>
          <p:cNvSpPr/>
          <p:nvPr>
            <p:custDataLst>
              <p:tags r:id="rId11"/>
            </p:custDataLst>
          </p:nvPr>
        </p:nvSpPr>
        <p:spPr>
          <a:xfrm rot="5400000">
            <a:off x="2630113" y="2508679"/>
            <a:ext cx="3619003" cy="3619003"/>
          </a:xfrm>
          <a:prstGeom prst="arc">
            <a:avLst>
              <a:gd name="adj1" fmla="val 16392741"/>
              <a:gd name="adj2" fmla="val 21318419"/>
            </a:avLst>
          </a:prstGeom>
          <a:ln w="6350">
            <a:gradFill>
              <a:gsLst>
                <a:gs pos="25000">
                  <a:schemeClr val="accent3">
                    <a:alpha val="0"/>
                  </a:schemeClr>
                </a:gs>
                <a:gs pos="60000">
                  <a:schemeClr val="accent3">
                    <a:alpha val="80000"/>
                  </a:schemeClr>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矩形 4"/>
          <p:cNvSpPr/>
          <p:nvPr>
            <p:custDataLst>
              <p:tags r:id="rId12"/>
            </p:custDataLst>
          </p:nvPr>
        </p:nvSpPr>
        <p:spPr>
          <a:xfrm>
            <a:off x="6012180" y="2853055"/>
            <a:ext cx="1802130" cy="473075"/>
          </a:xfrm>
          <a:prstGeom prst="rect">
            <a:avLst/>
          </a:prstGeom>
          <a:noFill/>
        </p:spPr>
        <p:txBody>
          <a:bodyPr wrap="square" lIns="0" tIns="0" rIns="0" bIns="0" rtlCol="0" anchor="b" anchorCtr="0">
            <a:noAutofit/>
          </a:bodyPr>
          <a:lstStyle/>
          <a:p>
            <a:pPr algn="just">
              <a:spcBef>
                <a:spcPct val="0"/>
              </a:spcBef>
              <a:spcAft>
                <a:spcPct val="0"/>
              </a:spcAft>
            </a:pPr>
            <a:r>
              <a:rPr lang="zh-CN" altLang="en-US" sz="1650" b="1">
                <a:solidFill>
                  <a:schemeClr val="tx1"/>
                </a:solidFill>
                <a:latin typeface="+mn-ea"/>
                <a:cs typeface="+mn-ea"/>
                <a:sym typeface="+mn-ea"/>
              </a:rPr>
              <a:t>资金供给及支付结算服务提供主体</a:t>
            </a:r>
            <a:endParaRPr lang="zh-CN" altLang="en-US" sz="1650" b="1">
              <a:solidFill>
                <a:schemeClr val="tx1"/>
              </a:solidFill>
              <a:latin typeface="+mn-ea"/>
              <a:cs typeface="+mn-ea"/>
              <a:sym typeface="+mn-ea"/>
            </a:endParaRPr>
          </a:p>
        </p:txBody>
      </p:sp>
      <p:sp>
        <p:nvSpPr>
          <p:cNvPr id="7" name="矩形 6"/>
          <p:cNvSpPr/>
          <p:nvPr>
            <p:custDataLst>
              <p:tags r:id="rId13"/>
            </p:custDataLst>
          </p:nvPr>
        </p:nvSpPr>
        <p:spPr>
          <a:xfrm>
            <a:off x="6084321" y="5373357"/>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1650" b="1">
                <a:solidFill>
                  <a:schemeClr val="tx1"/>
                </a:solidFill>
                <a:latin typeface="+mn-ea"/>
                <a:cs typeface="+mn-ea"/>
                <a:sym typeface="+mn-ea"/>
              </a:rPr>
              <a:t>支持型机构</a:t>
            </a:r>
            <a:endParaRPr lang="zh-CN" altLang="en-US" sz="1650" b="1">
              <a:solidFill>
                <a:schemeClr val="tx1"/>
              </a:solidFill>
              <a:latin typeface="+mn-ea"/>
              <a:cs typeface="+mn-ea"/>
              <a:sym typeface="+mn-ea"/>
            </a:endParaRPr>
          </a:p>
        </p:txBody>
      </p:sp>
      <p:sp>
        <p:nvSpPr>
          <p:cNvPr id="9" name="矩形 8"/>
          <p:cNvSpPr/>
          <p:nvPr>
            <p:custDataLst>
              <p:tags r:id="rId14"/>
            </p:custDataLst>
          </p:nvPr>
        </p:nvSpPr>
        <p:spPr>
          <a:xfrm>
            <a:off x="468270" y="2780831"/>
            <a:ext cx="221988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a:solidFill>
                  <a:schemeClr val="tx1"/>
                </a:solidFill>
                <a:latin typeface="+mn-ea"/>
                <a:cs typeface="+mn-ea"/>
                <a:sym typeface="+mn-ea"/>
              </a:rPr>
              <a:t>资金需求主体</a:t>
            </a:r>
            <a:endParaRPr lang="zh-CN" altLang="en-US" sz="1800" b="1">
              <a:solidFill>
                <a:schemeClr val="tx1"/>
              </a:solidFill>
              <a:latin typeface="+mn-ea"/>
              <a:cs typeface="+mn-ea"/>
              <a:sym typeface="+mn-ea"/>
            </a:endParaRPr>
          </a:p>
        </p:txBody>
      </p:sp>
      <p:sp>
        <p:nvSpPr>
          <p:cNvPr id="11" name="矩形 10"/>
          <p:cNvSpPr/>
          <p:nvPr>
            <p:custDataLst>
              <p:tags r:id="rId15"/>
            </p:custDataLst>
          </p:nvPr>
        </p:nvSpPr>
        <p:spPr>
          <a:xfrm>
            <a:off x="467781" y="5157164"/>
            <a:ext cx="221988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650" b="1">
                <a:solidFill>
                  <a:schemeClr val="tx1"/>
                </a:solidFill>
                <a:latin typeface="+mn-ea"/>
                <a:cs typeface="+mn-ea"/>
                <a:sym typeface="+mn-ea"/>
              </a:rPr>
              <a:t>监管机构</a:t>
            </a:r>
            <a:endParaRPr lang="zh-CN" altLang="en-US" sz="1650" b="1">
              <a:solidFill>
                <a:schemeClr val="tx1"/>
              </a:solidFill>
              <a:latin typeface="+mn-ea"/>
              <a:cs typeface="+mn-ea"/>
              <a:sym typeface="+mn-ea"/>
            </a:endParaRPr>
          </a:p>
        </p:txBody>
      </p:sp>
      <p:sp>
        <p:nvSpPr>
          <p:cNvPr id="71" name="任意多边形: 形状 14"/>
          <p:cNvSpPr/>
          <p:nvPr>
            <p:custDataLst>
              <p:tags r:id="rId16"/>
            </p:custDataLst>
          </p:nvPr>
        </p:nvSpPr>
        <p:spPr>
          <a:xfrm>
            <a:off x="3011428" y="3496261"/>
            <a:ext cx="1620007" cy="809713"/>
          </a:xfrm>
          <a:custGeom>
            <a:avLst/>
            <a:gdLst>
              <a:gd name="connsiteX0" fmla="*/ 1019175 w 2038350"/>
              <a:gd name="connsiteY0" fmla="*/ 0 h 1019175"/>
              <a:gd name="connsiteX1" fmla="*/ 2038350 w 2038350"/>
              <a:gd name="connsiteY1" fmla="*/ 1019175 h 1019175"/>
              <a:gd name="connsiteX2" fmla="*/ 0 w 2038350"/>
              <a:gd name="connsiteY2" fmla="*/ 1019175 h 1019175"/>
              <a:gd name="connsiteX3" fmla="*/ 1019175 w 2038350"/>
              <a:gd name="connsiteY3" fmla="*/ 0 h 1019175"/>
            </a:gdLst>
            <a:ahLst/>
            <a:cxnLst>
              <a:cxn ang="0">
                <a:pos x="connsiteX0" y="connsiteY0"/>
              </a:cxn>
              <a:cxn ang="0">
                <a:pos x="connsiteX1" y="connsiteY1"/>
              </a:cxn>
              <a:cxn ang="0">
                <a:pos x="connsiteX2" y="connsiteY2"/>
              </a:cxn>
              <a:cxn ang="0">
                <a:pos x="connsiteX3" y="connsiteY3"/>
              </a:cxn>
            </a:cxnLst>
            <a:rect l="l" t="t" r="r" b="b"/>
            <a:pathLst>
              <a:path w="2038350" h="1019175">
                <a:moveTo>
                  <a:pt x="1019175" y="0"/>
                </a:moveTo>
                <a:cubicBezTo>
                  <a:pt x="1582050" y="0"/>
                  <a:pt x="2038350" y="456300"/>
                  <a:pt x="2038350" y="1019175"/>
                </a:cubicBezTo>
                <a:lnTo>
                  <a:pt x="0" y="1019175"/>
                </a:lnTo>
                <a:cubicBezTo>
                  <a:pt x="0" y="456300"/>
                  <a:pt x="456300" y="0"/>
                  <a:pt x="1019175" y="0"/>
                </a:cubicBezTo>
                <a:close/>
              </a:path>
            </a:pathLst>
          </a:custGeom>
          <a:gradFill>
            <a:gsLst>
              <a:gs pos="0">
                <a:schemeClr val="accent1">
                  <a:lumMod val="60000"/>
                  <a:lumOff val="40000"/>
                </a:schemeClr>
              </a:gs>
              <a:gs pos="100000">
                <a:schemeClr val="accent1">
                  <a:alpha val="100000"/>
                </a:schemeClr>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98816" r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01</a:t>
            </a:r>
            <a:endParaRPr lang="en-US" altLang="zh-CN" sz="1650" b="1" dirty="0">
              <a:latin typeface="+mn-ea"/>
              <a:cs typeface="+mn-ea"/>
              <a:sym typeface="+mn-ea"/>
            </a:endParaRPr>
          </a:p>
        </p:txBody>
      </p:sp>
      <p:sp>
        <p:nvSpPr>
          <p:cNvPr id="74" name="任意多边形 73"/>
          <p:cNvSpPr/>
          <p:nvPr>
            <p:custDataLst>
              <p:tags r:id="rId17"/>
            </p:custDataLst>
          </p:nvPr>
        </p:nvSpPr>
        <p:spPr>
          <a:xfrm>
            <a:off x="4450659" y="2903363"/>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6000" sy="106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98816" rIns="98816"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a:latin typeface="+mn-ea"/>
                <a:cs typeface="+mn-ea"/>
                <a:sym typeface="+mn-ea"/>
              </a:rPr>
              <a:t>02</a:t>
            </a:r>
            <a:endParaRPr lang="en-US" altLang="zh-CN" sz="1650" b="1">
              <a:latin typeface="+mn-ea"/>
              <a:cs typeface="+mn-ea"/>
              <a:sym typeface="+mn-ea"/>
            </a:endParaRPr>
          </a:p>
        </p:txBody>
      </p:sp>
      <p:sp>
        <p:nvSpPr>
          <p:cNvPr id="75" name="任意多边形 74"/>
          <p:cNvSpPr/>
          <p:nvPr>
            <p:custDataLst>
              <p:tags r:id="rId18"/>
            </p:custDataLst>
          </p:nvPr>
        </p:nvSpPr>
        <p:spPr>
          <a:xfrm>
            <a:off x="4262908" y="4326318"/>
            <a:ext cx="1620007" cy="809713"/>
          </a:xfrm>
          <a:custGeom>
            <a:avLst/>
            <a:gdLst/>
            <a:ahLst/>
            <a:cxnLst>
              <a:cxn ang="3">
                <a:pos x="hc" y="t"/>
              </a:cxn>
              <a:cxn ang="cd2">
                <a:pos x="l" y="vc"/>
              </a:cxn>
              <a:cxn ang="cd4">
                <a:pos x="hc" y="b"/>
              </a:cxn>
              <a:cxn ang="0">
                <a:pos x="r" y="vc"/>
              </a:cxn>
            </a:cxnLst>
            <a:rect l="l" t="t" r="r" b="b"/>
            <a:pathLst>
              <a:path w="2787" h="1393">
                <a:moveTo>
                  <a:pt x="0" y="0"/>
                </a:moveTo>
                <a:lnTo>
                  <a:pt x="2787" y="0"/>
                </a:lnTo>
                <a:cubicBezTo>
                  <a:pt x="2787" y="769"/>
                  <a:pt x="2163" y="1393"/>
                  <a:pt x="1394" y="1393"/>
                </a:cubicBezTo>
                <a:cubicBezTo>
                  <a:pt x="624" y="1393"/>
                  <a:pt x="0" y="769"/>
                  <a:pt x="0"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5000" sy="105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461530" tIns="98816"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03</a:t>
            </a:r>
            <a:endParaRPr lang="en-US" altLang="zh-CN" sz="1650" b="1" dirty="0">
              <a:latin typeface="+mn-ea"/>
              <a:cs typeface="+mn-ea"/>
              <a:sym typeface="+mn-ea"/>
            </a:endParaRPr>
          </a:p>
        </p:txBody>
      </p:sp>
      <p:sp>
        <p:nvSpPr>
          <p:cNvPr id="73" name="任意多边形 72"/>
          <p:cNvSpPr/>
          <p:nvPr>
            <p:custDataLst>
              <p:tags r:id="rId19"/>
            </p:custDataLst>
          </p:nvPr>
        </p:nvSpPr>
        <p:spPr>
          <a:xfrm>
            <a:off x="3639202" y="4124036"/>
            <a:ext cx="809713" cy="1620007"/>
          </a:xfrm>
          <a:custGeom>
            <a:avLst/>
            <a:gdLst/>
            <a:ahLst/>
            <a:cxnLst>
              <a:cxn ang="3">
                <a:pos x="hc" y="t"/>
              </a:cxn>
              <a:cxn ang="cd2">
                <a:pos x="l" y="vc"/>
              </a:cxn>
              <a:cxn ang="cd4">
                <a:pos x="hc" y="b"/>
              </a:cxn>
              <a:cxn ang="0">
                <a:pos x="r" y="vc"/>
              </a:cxn>
            </a:cxnLst>
            <a:rect l="l" t="t" r="r" b="b"/>
            <a:pathLst>
              <a:path w="1393" h="2787">
                <a:moveTo>
                  <a:pt x="1393" y="0"/>
                </a:moveTo>
                <a:lnTo>
                  <a:pt x="1393" y="2787"/>
                </a:lnTo>
                <a:cubicBezTo>
                  <a:pt x="624" y="2787"/>
                  <a:pt x="0" y="2163"/>
                  <a:pt x="0" y="1394"/>
                </a:cubicBezTo>
                <a:cubicBezTo>
                  <a:pt x="0" y="624"/>
                  <a:pt x="624" y="0"/>
                  <a:pt x="1393" y="0"/>
                </a:cubicBezTo>
                <a:close/>
              </a:path>
            </a:pathLst>
          </a:custGeom>
          <a:gradFill>
            <a:gsLst>
              <a:gs pos="0">
                <a:schemeClr val="accent4">
                  <a:lumMod val="60000"/>
                  <a:lumOff val="40000"/>
                </a:schemeClr>
              </a:gs>
              <a:gs pos="100000">
                <a:schemeClr val="accent4"/>
              </a:gs>
            </a:gsLst>
            <a:lin ang="5400000" scaled="0"/>
          </a:gradFill>
          <a:ln>
            <a:noFill/>
          </a:ln>
          <a:effectLst>
            <a:outerShdw blurRad="127000" sx="105000" sy="105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64500" t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04</a:t>
            </a:r>
            <a:endParaRPr lang="en-US" altLang="zh-CN" sz="1650" b="1" dirty="0">
              <a:latin typeface="+mn-ea"/>
              <a:cs typeface="+mn-ea"/>
              <a:sym typeface="+mn-ea"/>
            </a:endParaRPr>
          </a:p>
        </p:txBody>
      </p:sp>
      <p:sp>
        <p:nvSpPr>
          <p:cNvPr id="79" name="椭圆 78"/>
          <p:cNvSpPr/>
          <p:nvPr>
            <p:custDataLst>
              <p:tags r:id="rId20"/>
            </p:custDataLst>
          </p:nvPr>
        </p:nvSpPr>
        <p:spPr>
          <a:xfrm>
            <a:off x="3909494" y="3814217"/>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2337118"/>
            <a:ext cx="4033838" cy="28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了解运营管理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运营管理的含义</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运营管理的内容</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运营的基本理论</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任务一</a:t>
            </a:r>
            <a:endParaRPr lang="en-US" altLang="zh-CN"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供应链运营发展</a:t>
            </a:r>
            <a:r>
              <a:rPr lang="zh-CN" sz="2800" dirty="0">
                <a:ea typeface="微软雅黑" panose="020B0503020204020204" pitchFamily="34" charset="-122"/>
                <a:sym typeface="+mn-ea"/>
              </a:rPr>
              <a:t>前沿</a:t>
            </a:r>
            <a:endParaRPr lang="zh-CN" sz="2800" dirty="0">
              <a:ea typeface="微软雅黑" panose="020B0503020204020204" pitchFamily="34" charset="-122"/>
              <a:sym typeface="+mn-ea"/>
            </a:endParaRPr>
          </a:p>
        </p:txBody>
      </p:sp>
      <p:sp>
        <p:nvSpPr>
          <p:cNvPr id="5" name="矩形 4"/>
          <p:cNvSpPr/>
          <p:nvPr>
            <p:custDataLst>
              <p:tags r:id="rId2"/>
            </p:custDataLst>
          </p:nvPr>
        </p:nvSpPr>
        <p:spPr>
          <a:xfrm>
            <a:off x="4681855" y="4594860"/>
            <a:ext cx="3642995" cy="1125220"/>
          </a:xfrm>
          <a:prstGeom prst="rect">
            <a:avLst/>
          </a:prstGeom>
          <a:noFill/>
        </p:spPr>
        <p:txBody>
          <a:bodyPr wrap="square" lIns="0" tIns="0" rIns="0" bIns="0" rtlCol="0" anchor="t" anchorCtr="0">
            <a:noAutofit/>
          </a:bodyPr>
          <a:p>
            <a:pPr algn="l">
              <a:lnSpc>
                <a:spcPct val="130000"/>
              </a:lnSpc>
              <a:buClrTx/>
              <a:buSzTx/>
              <a:buFontTx/>
            </a:pPr>
            <a:r>
              <a:rPr lang="zh-CN" altLang="en-US" sz="1400" dirty="0">
                <a:solidFill>
                  <a:schemeClr val="tx1">
                    <a:lumMod val="65000"/>
                    <a:lumOff val="35000"/>
                  </a:schemeClr>
                </a:solidFill>
                <a:latin typeface="+mn-ea"/>
                <a:cs typeface="+mn-ea"/>
              </a:rPr>
              <a:t>低碳供应链管理是将低碳理念贯穿于整个供应链的方方面面，从原材料采购、产业设计、制造、交付到生命周期支持，形成了一个完整的低碳供应链管理体系。</a:t>
            </a:r>
            <a:endParaRPr lang="zh-CN" altLang="en-US" sz="1400" dirty="0">
              <a:solidFill>
                <a:schemeClr val="tx1">
                  <a:lumMod val="65000"/>
                  <a:lumOff val="35000"/>
                </a:schemeClr>
              </a:solidFill>
              <a:latin typeface="+mn-ea"/>
              <a:cs typeface="+mn-ea"/>
            </a:endParaRPr>
          </a:p>
        </p:txBody>
      </p:sp>
      <p:sp>
        <p:nvSpPr>
          <p:cNvPr id="6" name="矩形 5"/>
          <p:cNvSpPr/>
          <p:nvPr>
            <p:custDataLst>
              <p:tags r:id="rId3"/>
            </p:custDataLst>
          </p:nvPr>
        </p:nvSpPr>
        <p:spPr>
          <a:xfrm>
            <a:off x="683895" y="4347845"/>
            <a:ext cx="3672840" cy="112522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400" dirty="0">
                <a:solidFill>
                  <a:schemeClr val="tx1">
                    <a:lumMod val="65000"/>
                    <a:lumOff val="35000"/>
                  </a:schemeClr>
                </a:solidFill>
                <a:latin typeface="+mn-ea"/>
                <a:cs typeface="+mn-ea"/>
              </a:rPr>
              <a:t>城市低空物流作为城市空中交通的一部分也是低空经济的重要组成部分，是指在城市内特别是在城市中心区域，使用低空飞行器或其他类似技术进行货物运输和物流服务。</a:t>
            </a:r>
            <a:endParaRPr lang="zh-CN" altLang="en-US" sz="1400" dirty="0">
              <a:solidFill>
                <a:schemeClr val="tx1">
                  <a:lumMod val="65000"/>
                  <a:lumOff val="35000"/>
                </a:schemeClr>
              </a:solidFill>
              <a:latin typeface="+mn-ea"/>
              <a:cs typeface="+mn-ea"/>
            </a:endParaRPr>
          </a:p>
        </p:txBody>
      </p:sp>
      <p:sp>
        <p:nvSpPr>
          <p:cNvPr id="38" name="椭圆 37"/>
          <p:cNvSpPr/>
          <p:nvPr>
            <p:custDataLst>
              <p:tags r:id="rId4"/>
            </p:custDataLst>
          </p:nvPr>
        </p:nvSpPr>
        <p:spPr>
          <a:xfrm>
            <a:off x="2958999" y="2713812"/>
            <a:ext cx="1446642" cy="1446642"/>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sz="1420"/>
          </a:p>
        </p:txBody>
      </p:sp>
      <p:sp>
        <p:nvSpPr>
          <p:cNvPr id="39" name="椭圆 38"/>
          <p:cNvSpPr/>
          <p:nvPr>
            <p:custDataLst>
              <p:tags r:id="rId5"/>
            </p:custDataLst>
          </p:nvPr>
        </p:nvSpPr>
        <p:spPr>
          <a:xfrm>
            <a:off x="3033263" y="2788577"/>
            <a:ext cx="1297612" cy="1297612"/>
          </a:xfrm>
          <a:prstGeom prst="ellipse">
            <a:avLst/>
          </a:prstGeom>
          <a:solidFill>
            <a:schemeClr val="accent1"/>
          </a:solidFill>
          <a:ln>
            <a:noFill/>
          </a:ln>
          <a:effectLst>
            <a:innerShdw blurRad="152400">
              <a:schemeClr val="accent1">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227809" bIns="0" numCol="1" spcCol="0" rtlCol="0" fromWordArt="0" anchor="t" anchorCtr="0" forceAA="0" compatLnSpc="1">
            <a:normAutofit/>
          </a:bodyPr>
          <a:p>
            <a:pPr lvl="0" algn="ctr">
              <a:buClrTx/>
              <a:buSzTx/>
              <a:buFontTx/>
            </a:pPr>
            <a:endParaRPr lang="zh-CN" altLang="en-US" sz="1265" b="1">
              <a:solidFill>
                <a:srgbClr val="FFFFFF"/>
              </a:solidFill>
              <a:latin typeface="+mj-ea"/>
              <a:ea typeface="+mj-ea"/>
              <a:cs typeface="+mj-ea"/>
              <a:sym typeface="+mn-ea"/>
            </a:endParaRPr>
          </a:p>
        </p:txBody>
      </p:sp>
      <p:sp>
        <p:nvSpPr>
          <p:cNvPr id="40" name="椭圆 39"/>
          <p:cNvSpPr/>
          <p:nvPr>
            <p:custDataLst>
              <p:tags r:id="rId6"/>
            </p:custDataLst>
          </p:nvPr>
        </p:nvSpPr>
        <p:spPr>
          <a:xfrm>
            <a:off x="3101004" y="2855816"/>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1" name="弧形 40"/>
          <p:cNvSpPr/>
          <p:nvPr>
            <p:custDataLst>
              <p:tags r:id="rId7"/>
            </p:custDataLst>
          </p:nvPr>
        </p:nvSpPr>
        <p:spPr>
          <a:xfrm flipV="1">
            <a:off x="2762300" y="2519621"/>
            <a:ext cx="1839538" cy="1839538"/>
          </a:xfrm>
          <a:prstGeom prst="arc">
            <a:avLst>
              <a:gd name="adj1" fmla="val 1352946"/>
              <a:gd name="adj2" fmla="val 10848491"/>
            </a:avLst>
          </a:prstGeom>
          <a:ln w="44450" cap="rnd">
            <a:solidFill>
              <a:schemeClr val="accent1">
                <a:alpha val="50000"/>
              </a:schemeClr>
            </a:solidFill>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sz="1420"/>
          </a:p>
        </p:txBody>
      </p:sp>
      <p:sp>
        <p:nvSpPr>
          <p:cNvPr id="43" name="椭圆 42"/>
          <p:cNvSpPr/>
          <p:nvPr>
            <p:custDataLst>
              <p:tags r:id="rId8"/>
            </p:custDataLst>
          </p:nvPr>
        </p:nvSpPr>
        <p:spPr>
          <a:xfrm>
            <a:off x="4777964" y="2713812"/>
            <a:ext cx="1446642" cy="1446642"/>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sz="1420"/>
          </a:p>
        </p:txBody>
      </p:sp>
      <p:sp>
        <p:nvSpPr>
          <p:cNvPr id="44" name="椭圆 43"/>
          <p:cNvSpPr/>
          <p:nvPr>
            <p:custDataLst>
              <p:tags r:id="rId9"/>
            </p:custDataLst>
          </p:nvPr>
        </p:nvSpPr>
        <p:spPr>
          <a:xfrm>
            <a:off x="4852228" y="2788577"/>
            <a:ext cx="1297612" cy="1297612"/>
          </a:xfrm>
          <a:prstGeom prst="ellipse">
            <a:avLst/>
          </a:prstGeom>
          <a:solidFill>
            <a:schemeClr val="accent2"/>
          </a:solidFill>
          <a:ln>
            <a:noFill/>
          </a:ln>
          <a:effectLst>
            <a:innerShdw blurRad="152400">
              <a:schemeClr val="accent2">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227809" bIns="0" numCol="1" spcCol="0" rtlCol="0" fromWordArt="0" anchor="t" anchorCtr="0" forceAA="0" compatLnSpc="1">
            <a:normAutofit/>
          </a:bodyPr>
          <a:p>
            <a:pPr lvl="0" algn="ctr">
              <a:buClrTx/>
              <a:buSzTx/>
              <a:buFontTx/>
            </a:pPr>
            <a:endParaRPr lang="zh-CN" altLang="en-US" sz="1265" b="1">
              <a:solidFill>
                <a:srgbClr val="FFFFFF"/>
              </a:solidFill>
              <a:latin typeface="+mj-ea"/>
              <a:ea typeface="+mj-ea"/>
              <a:cs typeface="+mj-ea"/>
              <a:sym typeface="+mn-ea"/>
            </a:endParaRPr>
          </a:p>
        </p:txBody>
      </p:sp>
      <p:sp>
        <p:nvSpPr>
          <p:cNvPr id="45" name="椭圆 44"/>
          <p:cNvSpPr/>
          <p:nvPr>
            <p:custDataLst>
              <p:tags r:id="rId10"/>
            </p:custDataLst>
          </p:nvPr>
        </p:nvSpPr>
        <p:spPr>
          <a:xfrm>
            <a:off x="4919969" y="2855816"/>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2">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6" name="弧形 45"/>
          <p:cNvSpPr/>
          <p:nvPr>
            <p:custDataLst>
              <p:tags r:id="rId11"/>
            </p:custDataLst>
          </p:nvPr>
        </p:nvSpPr>
        <p:spPr>
          <a:xfrm flipV="1">
            <a:off x="4581265" y="2519621"/>
            <a:ext cx="1839538" cy="1839538"/>
          </a:xfrm>
          <a:prstGeom prst="arc">
            <a:avLst>
              <a:gd name="adj1" fmla="val 10822527"/>
              <a:gd name="adj2" fmla="val 20157622"/>
            </a:avLst>
          </a:prstGeom>
          <a:ln w="44450" cap="rnd">
            <a:solidFill>
              <a:schemeClr val="accent2">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sz="1420"/>
          </a:p>
        </p:txBody>
      </p:sp>
      <p:sp>
        <p:nvSpPr>
          <p:cNvPr id="7" name="矩形 6"/>
          <p:cNvSpPr/>
          <p:nvPr>
            <p:custDataLst>
              <p:tags r:id="rId12"/>
            </p:custDataLst>
          </p:nvPr>
        </p:nvSpPr>
        <p:spPr>
          <a:xfrm>
            <a:off x="3138136" y="3384696"/>
            <a:ext cx="1087867" cy="407448"/>
          </a:xfrm>
          <a:prstGeom prst="rect">
            <a:avLst/>
          </a:prstGeom>
          <a:noFill/>
        </p:spPr>
        <p:txBody>
          <a:bodyPr wrap="square" lIns="28601" tIns="28601" rIns="28601" bIns="28601" rtlCol="0" anchor="t" anchorCtr="0">
            <a:noAutofit/>
          </a:bodyPr>
          <a:p>
            <a:pPr algn="ctr">
              <a:spcBef>
                <a:spcPct val="0"/>
              </a:spcBef>
              <a:spcAft>
                <a:spcPct val="0"/>
              </a:spcAft>
            </a:pPr>
            <a:r>
              <a:rPr lang="zh-CN" altLang="en-US" sz="1265" b="1" dirty="0">
                <a:solidFill>
                  <a:srgbClr val="FFFFFF"/>
                </a:solidFill>
                <a:latin typeface="+mn-ea"/>
                <a:cs typeface="+mn-ea"/>
              </a:rPr>
              <a:t>低空</a:t>
            </a:r>
            <a:r>
              <a:rPr lang="zh-CN" altLang="en-US" sz="1265" b="1" dirty="0">
                <a:solidFill>
                  <a:srgbClr val="FFFFFF"/>
                </a:solidFill>
                <a:latin typeface="+mn-ea"/>
                <a:cs typeface="+mn-ea"/>
              </a:rPr>
              <a:t>物流</a:t>
            </a:r>
            <a:endParaRPr lang="zh-CN" altLang="en-US" sz="1265" b="1" dirty="0">
              <a:solidFill>
                <a:srgbClr val="FFFFFF"/>
              </a:solidFill>
              <a:latin typeface="+mn-ea"/>
              <a:cs typeface="+mn-ea"/>
            </a:endParaRPr>
          </a:p>
        </p:txBody>
      </p:sp>
      <p:sp>
        <p:nvSpPr>
          <p:cNvPr id="8" name="矩形 7"/>
          <p:cNvSpPr/>
          <p:nvPr>
            <p:custDataLst>
              <p:tags r:id="rId13"/>
            </p:custDataLst>
          </p:nvPr>
        </p:nvSpPr>
        <p:spPr>
          <a:xfrm>
            <a:off x="4957101" y="3384696"/>
            <a:ext cx="1087867" cy="407448"/>
          </a:xfrm>
          <a:prstGeom prst="rect">
            <a:avLst/>
          </a:prstGeom>
          <a:noFill/>
        </p:spPr>
        <p:txBody>
          <a:bodyPr wrap="square" lIns="28601" tIns="28601" rIns="28601" bIns="28601" rtlCol="0" anchor="t" anchorCtr="0">
            <a:noAutofit/>
          </a:bodyPr>
          <a:p>
            <a:pPr algn="ctr">
              <a:spcBef>
                <a:spcPct val="0"/>
              </a:spcBef>
              <a:spcAft>
                <a:spcPct val="0"/>
              </a:spcAft>
            </a:pPr>
            <a:r>
              <a:rPr lang="zh-CN" altLang="en-US" sz="1265" b="1" dirty="0">
                <a:solidFill>
                  <a:srgbClr val="FFFFFF"/>
                </a:solidFill>
                <a:latin typeface="+mn-ea"/>
                <a:cs typeface="+mn-ea"/>
              </a:rPr>
              <a:t>低碳</a:t>
            </a:r>
            <a:r>
              <a:rPr lang="zh-CN" altLang="en-US" sz="1265" b="1" dirty="0">
                <a:solidFill>
                  <a:srgbClr val="FFFFFF"/>
                </a:solidFill>
                <a:latin typeface="+mn-ea"/>
                <a:cs typeface="+mn-ea"/>
              </a:rPr>
              <a:t>供应链</a:t>
            </a:r>
            <a:endParaRPr lang="zh-CN" altLang="en-US" sz="1265" b="1" dirty="0">
              <a:solidFill>
                <a:srgbClr val="FFFFFF"/>
              </a:solidFill>
              <a:latin typeface="+mn-ea"/>
              <a:cs typeface="+mn-ea"/>
            </a:endParaRPr>
          </a:p>
        </p:txBody>
      </p:sp>
      <p:sp>
        <p:nvSpPr>
          <p:cNvPr id="3" name="任意多边形: 形状 1"/>
          <p:cNvSpPr/>
          <p:nvPr>
            <p:custDataLst>
              <p:tags r:id="rId14"/>
            </p:custDataLst>
          </p:nvPr>
        </p:nvSpPr>
        <p:spPr>
          <a:xfrm>
            <a:off x="5396162" y="3091655"/>
            <a:ext cx="209254" cy="245874"/>
          </a:xfrm>
          <a:custGeom>
            <a:avLst/>
            <a:gdLst>
              <a:gd name="connsiteX0" fmla="*/ 87598 w 264808"/>
              <a:gd name="connsiteY0" fmla="*/ 32709 h 311150"/>
              <a:gd name="connsiteX1" fmla="*/ 132020 w 264808"/>
              <a:gd name="connsiteY1" fmla="*/ -392 h 311150"/>
              <a:gd name="connsiteX2" fmla="*/ 176443 w 264808"/>
              <a:gd name="connsiteY2" fmla="*/ 32709 h 311150"/>
              <a:gd name="connsiteX3" fmla="*/ 237944 w 264808"/>
              <a:gd name="connsiteY3" fmla="*/ 32709 h 311150"/>
              <a:gd name="connsiteX4" fmla="*/ 264425 w 264808"/>
              <a:gd name="connsiteY4" fmla="*/ 59190 h 311150"/>
              <a:gd name="connsiteX5" fmla="*/ 264425 w 264808"/>
              <a:gd name="connsiteY5" fmla="*/ 284278 h 311150"/>
              <a:gd name="connsiteX6" fmla="*/ 237944 w 264808"/>
              <a:gd name="connsiteY6" fmla="*/ 310758 h 311150"/>
              <a:gd name="connsiteX7" fmla="*/ 26097 w 264808"/>
              <a:gd name="connsiteY7" fmla="*/ 310758 h 311150"/>
              <a:gd name="connsiteX8" fmla="*/ -384 w 264808"/>
              <a:gd name="connsiteY8" fmla="*/ 284278 h 311150"/>
              <a:gd name="connsiteX9" fmla="*/ -384 w 264808"/>
              <a:gd name="connsiteY9" fmla="*/ 59190 h 311150"/>
              <a:gd name="connsiteX10" fmla="*/ 26097 w 264808"/>
              <a:gd name="connsiteY10" fmla="*/ 32709 h 311150"/>
              <a:gd name="connsiteX11" fmla="*/ 87598 w 264808"/>
              <a:gd name="connsiteY11" fmla="*/ 32709 h 311150"/>
              <a:gd name="connsiteX12" fmla="*/ 132020 w 264808"/>
              <a:gd name="connsiteY12" fmla="*/ 52570 h 311150"/>
              <a:gd name="connsiteX13" fmla="*/ 145261 w 264808"/>
              <a:gd name="connsiteY13" fmla="*/ 39329 h 311150"/>
              <a:gd name="connsiteX14" fmla="*/ 132020 w 264808"/>
              <a:gd name="connsiteY14" fmla="*/ 26089 h 311150"/>
              <a:gd name="connsiteX15" fmla="*/ 118780 w 264808"/>
              <a:gd name="connsiteY15" fmla="*/ 39329 h 311150"/>
              <a:gd name="connsiteX16" fmla="*/ 132020 w 264808"/>
              <a:gd name="connsiteY16" fmla="*/ 52570 h 311150"/>
              <a:gd name="connsiteX17" fmla="*/ 65818 w 264808"/>
              <a:gd name="connsiteY17" fmla="*/ 98911 h 311150"/>
              <a:gd name="connsiteX18" fmla="*/ 52578 w 264808"/>
              <a:gd name="connsiteY18" fmla="*/ 112152 h 311150"/>
              <a:gd name="connsiteX19" fmla="*/ 65818 w 264808"/>
              <a:gd name="connsiteY19" fmla="*/ 125392 h 311150"/>
              <a:gd name="connsiteX20" fmla="*/ 198223 w 264808"/>
              <a:gd name="connsiteY20" fmla="*/ 125392 h 311150"/>
              <a:gd name="connsiteX21" fmla="*/ 211463 w 264808"/>
              <a:gd name="connsiteY21" fmla="*/ 112152 h 311150"/>
              <a:gd name="connsiteX22" fmla="*/ 198223 w 264808"/>
              <a:gd name="connsiteY22" fmla="*/ 98911 h 311150"/>
              <a:gd name="connsiteX23" fmla="*/ 65818 w 264808"/>
              <a:gd name="connsiteY23" fmla="*/ 98911 h 311150"/>
              <a:gd name="connsiteX24" fmla="*/ 65818 w 264808"/>
              <a:gd name="connsiteY24" fmla="*/ 158493 h 311150"/>
              <a:gd name="connsiteX25" fmla="*/ 52578 w 264808"/>
              <a:gd name="connsiteY25" fmla="*/ 171734 h 311150"/>
              <a:gd name="connsiteX26" fmla="*/ 65818 w 264808"/>
              <a:gd name="connsiteY26" fmla="*/ 184974 h 311150"/>
              <a:gd name="connsiteX27" fmla="*/ 198223 w 264808"/>
              <a:gd name="connsiteY27" fmla="*/ 184974 h 311150"/>
              <a:gd name="connsiteX28" fmla="*/ 211463 w 264808"/>
              <a:gd name="connsiteY28" fmla="*/ 171734 h 311150"/>
              <a:gd name="connsiteX29" fmla="*/ 198223 w 264808"/>
              <a:gd name="connsiteY29" fmla="*/ 158493 h 311150"/>
              <a:gd name="connsiteX30" fmla="*/ 65818 w 264808"/>
              <a:gd name="connsiteY30" fmla="*/ 158493 h 311150"/>
              <a:gd name="connsiteX31" fmla="*/ 65818 w 264808"/>
              <a:gd name="connsiteY31" fmla="*/ 218075 h 311150"/>
              <a:gd name="connsiteX32" fmla="*/ 52578 w 264808"/>
              <a:gd name="connsiteY32" fmla="*/ 231316 h 311150"/>
              <a:gd name="connsiteX33" fmla="*/ 65818 w 264808"/>
              <a:gd name="connsiteY33" fmla="*/ 244556 h 311150"/>
              <a:gd name="connsiteX34" fmla="*/ 132020 w 264808"/>
              <a:gd name="connsiteY34" fmla="*/ 244556 h 311150"/>
              <a:gd name="connsiteX35" fmla="*/ 145261 w 264808"/>
              <a:gd name="connsiteY35" fmla="*/ 231316 h 311150"/>
              <a:gd name="connsiteX36" fmla="*/ 132020 w 264808"/>
              <a:gd name="connsiteY36" fmla="*/ 218075 h 311150"/>
              <a:gd name="connsiteX37" fmla="*/ 65818 w 264808"/>
              <a:gd name="connsiteY37" fmla="*/ 21807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4808" h="311150">
                <a:moveTo>
                  <a:pt x="87598" y="32709"/>
                </a:moveTo>
                <a:cubicBezTo>
                  <a:pt x="93295" y="13567"/>
                  <a:pt x="111028" y="-392"/>
                  <a:pt x="132020" y="-392"/>
                </a:cubicBezTo>
                <a:cubicBezTo>
                  <a:pt x="153013" y="-392"/>
                  <a:pt x="170746" y="13567"/>
                  <a:pt x="176443" y="32709"/>
                </a:cubicBezTo>
                <a:lnTo>
                  <a:pt x="237944" y="32709"/>
                </a:lnTo>
                <a:cubicBezTo>
                  <a:pt x="252569" y="32709"/>
                  <a:pt x="264425" y="44565"/>
                  <a:pt x="264425" y="59190"/>
                </a:cubicBezTo>
                <a:lnTo>
                  <a:pt x="264425" y="284278"/>
                </a:lnTo>
                <a:cubicBezTo>
                  <a:pt x="264425" y="298902"/>
                  <a:pt x="252569" y="310758"/>
                  <a:pt x="237944" y="310758"/>
                </a:cubicBezTo>
                <a:lnTo>
                  <a:pt x="26097" y="310758"/>
                </a:lnTo>
                <a:cubicBezTo>
                  <a:pt x="11472" y="310758"/>
                  <a:pt x="-384" y="298902"/>
                  <a:pt x="-384" y="284278"/>
                </a:cubicBezTo>
                <a:lnTo>
                  <a:pt x="-384" y="59190"/>
                </a:lnTo>
                <a:cubicBezTo>
                  <a:pt x="-384" y="44565"/>
                  <a:pt x="11472" y="32709"/>
                  <a:pt x="26097" y="32709"/>
                </a:cubicBezTo>
                <a:lnTo>
                  <a:pt x="87598" y="32709"/>
                </a:lnTo>
                <a:moveTo>
                  <a:pt x="132020" y="52570"/>
                </a:moveTo>
                <a:cubicBezTo>
                  <a:pt x="139333" y="52570"/>
                  <a:pt x="145261" y="46642"/>
                  <a:pt x="145261" y="39329"/>
                </a:cubicBezTo>
                <a:cubicBezTo>
                  <a:pt x="145261" y="32017"/>
                  <a:pt x="139333" y="26089"/>
                  <a:pt x="132020" y="26089"/>
                </a:cubicBezTo>
                <a:cubicBezTo>
                  <a:pt x="124708" y="26089"/>
                  <a:pt x="118780" y="32017"/>
                  <a:pt x="118780" y="39329"/>
                </a:cubicBezTo>
                <a:cubicBezTo>
                  <a:pt x="118780" y="46642"/>
                  <a:pt x="124708" y="52570"/>
                  <a:pt x="132020" y="52570"/>
                </a:cubicBezTo>
                <a:moveTo>
                  <a:pt x="65818" y="98911"/>
                </a:moveTo>
                <a:cubicBezTo>
                  <a:pt x="58506" y="98911"/>
                  <a:pt x="52578" y="104839"/>
                  <a:pt x="52578" y="112152"/>
                </a:cubicBezTo>
                <a:cubicBezTo>
                  <a:pt x="52578" y="119464"/>
                  <a:pt x="58506" y="125392"/>
                  <a:pt x="65818" y="125392"/>
                </a:cubicBezTo>
                <a:lnTo>
                  <a:pt x="198223" y="125392"/>
                </a:lnTo>
                <a:cubicBezTo>
                  <a:pt x="205535" y="125392"/>
                  <a:pt x="211463" y="119464"/>
                  <a:pt x="211463" y="112152"/>
                </a:cubicBezTo>
                <a:cubicBezTo>
                  <a:pt x="211463" y="104839"/>
                  <a:pt x="205535" y="98911"/>
                  <a:pt x="198223" y="98911"/>
                </a:cubicBezTo>
                <a:lnTo>
                  <a:pt x="65818" y="98911"/>
                </a:lnTo>
                <a:moveTo>
                  <a:pt x="65818" y="158493"/>
                </a:moveTo>
                <a:cubicBezTo>
                  <a:pt x="58506" y="158493"/>
                  <a:pt x="52578" y="164421"/>
                  <a:pt x="52578" y="171734"/>
                </a:cubicBezTo>
                <a:cubicBezTo>
                  <a:pt x="52578" y="179046"/>
                  <a:pt x="58506" y="184974"/>
                  <a:pt x="65818" y="184974"/>
                </a:cubicBezTo>
                <a:lnTo>
                  <a:pt x="198223" y="184974"/>
                </a:lnTo>
                <a:cubicBezTo>
                  <a:pt x="205535" y="184974"/>
                  <a:pt x="211463" y="179046"/>
                  <a:pt x="211463" y="171734"/>
                </a:cubicBezTo>
                <a:cubicBezTo>
                  <a:pt x="211463" y="164421"/>
                  <a:pt x="205535" y="158493"/>
                  <a:pt x="198223" y="158493"/>
                </a:cubicBezTo>
                <a:lnTo>
                  <a:pt x="65818" y="158493"/>
                </a:lnTo>
                <a:moveTo>
                  <a:pt x="65818" y="218075"/>
                </a:moveTo>
                <a:cubicBezTo>
                  <a:pt x="58506" y="218075"/>
                  <a:pt x="52578" y="224003"/>
                  <a:pt x="52578" y="231316"/>
                </a:cubicBezTo>
                <a:cubicBezTo>
                  <a:pt x="52578" y="238628"/>
                  <a:pt x="58506" y="244556"/>
                  <a:pt x="65818" y="244556"/>
                </a:cubicBezTo>
                <a:lnTo>
                  <a:pt x="132020" y="244556"/>
                </a:lnTo>
                <a:cubicBezTo>
                  <a:pt x="139333" y="244556"/>
                  <a:pt x="145261" y="238628"/>
                  <a:pt x="145261" y="231316"/>
                </a:cubicBezTo>
                <a:cubicBezTo>
                  <a:pt x="145261" y="224003"/>
                  <a:pt x="139333" y="218075"/>
                  <a:pt x="132020" y="218075"/>
                </a:cubicBezTo>
                <a:lnTo>
                  <a:pt x="65818" y="218075"/>
                </a:lnTo>
              </a:path>
            </a:pathLst>
          </a:custGeom>
          <a:solidFill>
            <a:srgbClr val="FFFFFF"/>
          </a:solidFill>
          <a:ln w="405" cap="flat">
            <a:noFill/>
            <a:prstDash val="solid"/>
            <a:miter/>
          </a:ln>
        </p:spPr>
        <p:txBody>
          <a:bodyPr rtlCol="0" anchor="ctr"/>
          <a:p>
            <a:endParaRPr lang="zh-CN" altLang="en-US" sz="1420"/>
          </a:p>
        </p:txBody>
      </p:sp>
      <p:sp>
        <p:nvSpPr>
          <p:cNvPr id="4" name="任意多边形: 形状 3"/>
          <p:cNvSpPr/>
          <p:nvPr>
            <p:custDataLst>
              <p:tags r:id="rId15"/>
            </p:custDataLst>
          </p:nvPr>
        </p:nvSpPr>
        <p:spPr>
          <a:xfrm>
            <a:off x="3574186" y="3105203"/>
            <a:ext cx="215310" cy="232326"/>
          </a:xfrm>
          <a:custGeom>
            <a:avLst/>
            <a:gdLst>
              <a:gd name="connsiteX0" fmla="*/ 221499 w 272472"/>
              <a:gd name="connsiteY0" fmla="*/ 294119 h 294005"/>
              <a:gd name="connsiteX1" fmla="*/ 51204 w 272472"/>
              <a:gd name="connsiteY1" fmla="*/ 294119 h 294005"/>
              <a:gd name="connsiteX2" fmla="*/ 115 w 272472"/>
              <a:gd name="connsiteY2" fmla="*/ 245118 h 294005"/>
              <a:gd name="connsiteX3" fmla="*/ 115 w 272472"/>
              <a:gd name="connsiteY3" fmla="*/ 49115 h 294005"/>
              <a:gd name="connsiteX4" fmla="*/ 51204 w 272472"/>
              <a:gd name="connsiteY4" fmla="*/ 114 h 294005"/>
              <a:gd name="connsiteX5" fmla="*/ 221499 w 272472"/>
              <a:gd name="connsiteY5" fmla="*/ 114 h 294005"/>
              <a:gd name="connsiteX6" fmla="*/ 272588 w 272472"/>
              <a:gd name="connsiteY6" fmla="*/ 49115 h 294005"/>
              <a:gd name="connsiteX7" fmla="*/ 272588 w 272472"/>
              <a:gd name="connsiteY7" fmla="*/ 245118 h 294005"/>
              <a:gd name="connsiteX8" fmla="*/ 221499 w 272472"/>
              <a:gd name="connsiteY8" fmla="*/ 294119 h 294005"/>
              <a:gd name="connsiteX9" fmla="*/ 136351 w 272472"/>
              <a:gd name="connsiteY9" fmla="*/ 135450 h 294005"/>
              <a:gd name="connsiteX10" fmla="*/ 204469 w 272472"/>
              <a:gd name="connsiteY10" fmla="*/ 67782 h 294005"/>
              <a:gd name="connsiteX11" fmla="*/ 187440 w 272472"/>
              <a:gd name="connsiteY11" fmla="*/ 50865 h 294005"/>
              <a:gd name="connsiteX12" fmla="*/ 170411 w 272472"/>
              <a:gd name="connsiteY12" fmla="*/ 67782 h 294005"/>
              <a:gd name="connsiteX13" fmla="*/ 136351 w 272472"/>
              <a:gd name="connsiteY13" fmla="*/ 101616 h 294005"/>
              <a:gd name="connsiteX14" fmla="*/ 102292 w 272472"/>
              <a:gd name="connsiteY14" fmla="*/ 67782 h 294005"/>
              <a:gd name="connsiteX15" fmla="*/ 85263 w 272472"/>
              <a:gd name="connsiteY15" fmla="*/ 50865 h 294005"/>
              <a:gd name="connsiteX16" fmla="*/ 68233 w 272472"/>
              <a:gd name="connsiteY16" fmla="*/ 67782 h 294005"/>
              <a:gd name="connsiteX17" fmla="*/ 136351 w 272472"/>
              <a:gd name="connsiteY17" fmla="*/ 135450 h 294005"/>
              <a:gd name="connsiteX18" fmla="*/ 170411 w 272472"/>
              <a:gd name="connsiteY18" fmla="*/ 236952 h 294005"/>
              <a:gd name="connsiteX19" fmla="*/ 187440 w 272472"/>
              <a:gd name="connsiteY19" fmla="*/ 220034 h 294005"/>
              <a:gd name="connsiteX20" fmla="*/ 170411 w 272472"/>
              <a:gd name="connsiteY20" fmla="*/ 203117 h 294005"/>
              <a:gd name="connsiteX21" fmla="*/ 102292 w 272472"/>
              <a:gd name="connsiteY21" fmla="*/ 203117 h 294005"/>
              <a:gd name="connsiteX22" fmla="*/ 85263 w 272472"/>
              <a:gd name="connsiteY22" fmla="*/ 220034 h 294005"/>
              <a:gd name="connsiteX23" fmla="*/ 102292 w 272472"/>
              <a:gd name="connsiteY23" fmla="*/ 236952 h 294005"/>
              <a:gd name="connsiteX24" fmla="*/ 170411 w 272472"/>
              <a:gd name="connsiteY24" fmla="*/ 236952 h 29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2472" h="294005">
                <a:moveTo>
                  <a:pt x="221499" y="294119"/>
                </a:moveTo>
                <a:lnTo>
                  <a:pt x="51204" y="294119"/>
                </a:lnTo>
                <a:cubicBezTo>
                  <a:pt x="22253" y="294119"/>
                  <a:pt x="115" y="272886"/>
                  <a:pt x="115" y="245118"/>
                </a:cubicBezTo>
                <a:lnTo>
                  <a:pt x="115" y="49115"/>
                </a:lnTo>
                <a:cubicBezTo>
                  <a:pt x="115" y="21348"/>
                  <a:pt x="22253" y="114"/>
                  <a:pt x="51204" y="114"/>
                </a:cubicBezTo>
                <a:lnTo>
                  <a:pt x="221499" y="114"/>
                </a:lnTo>
                <a:cubicBezTo>
                  <a:pt x="250449" y="114"/>
                  <a:pt x="272588" y="21348"/>
                  <a:pt x="272588" y="49115"/>
                </a:cubicBezTo>
                <a:lnTo>
                  <a:pt x="272588" y="245118"/>
                </a:lnTo>
                <a:cubicBezTo>
                  <a:pt x="272588" y="272886"/>
                  <a:pt x="250449" y="294119"/>
                  <a:pt x="221499" y="294119"/>
                </a:cubicBezTo>
                <a:moveTo>
                  <a:pt x="136351" y="135450"/>
                </a:moveTo>
                <a:cubicBezTo>
                  <a:pt x="173816" y="135450"/>
                  <a:pt x="204469" y="104999"/>
                  <a:pt x="204469" y="67782"/>
                </a:cubicBezTo>
                <a:cubicBezTo>
                  <a:pt x="204469" y="57632"/>
                  <a:pt x="197658" y="50865"/>
                  <a:pt x="187440" y="50865"/>
                </a:cubicBezTo>
                <a:cubicBezTo>
                  <a:pt x="177222" y="50865"/>
                  <a:pt x="170411" y="57632"/>
                  <a:pt x="170411" y="67782"/>
                </a:cubicBezTo>
                <a:cubicBezTo>
                  <a:pt x="170411" y="86391"/>
                  <a:pt x="155084" y="101616"/>
                  <a:pt x="136351" y="101616"/>
                </a:cubicBezTo>
                <a:cubicBezTo>
                  <a:pt x="117619" y="101616"/>
                  <a:pt x="102292" y="86391"/>
                  <a:pt x="102292" y="67782"/>
                </a:cubicBezTo>
                <a:cubicBezTo>
                  <a:pt x="102292" y="57632"/>
                  <a:pt x="95480" y="50865"/>
                  <a:pt x="85263" y="50865"/>
                </a:cubicBezTo>
                <a:cubicBezTo>
                  <a:pt x="75045" y="50865"/>
                  <a:pt x="68233" y="57632"/>
                  <a:pt x="68233" y="67782"/>
                </a:cubicBezTo>
                <a:cubicBezTo>
                  <a:pt x="68233" y="104999"/>
                  <a:pt x="98886" y="135450"/>
                  <a:pt x="136351" y="135450"/>
                </a:cubicBezTo>
                <a:moveTo>
                  <a:pt x="170411" y="236952"/>
                </a:moveTo>
                <a:cubicBezTo>
                  <a:pt x="180628" y="236952"/>
                  <a:pt x="187440" y="230185"/>
                  <a:pt x="187440" y="220034"/>
                </a:cubicBezTo>
                <a:cubicBezTo>
                  <a:pt x="187440" y="209885"/>
                  <a:pt x="180628" y="203117"/>
                  <a:pt x="170411" y="203117"/>
                </a:cubicBezTo>
                <a:lnTo>
                  <a:pt x="102292" y="203117"/>
                </a:lnTo>
                <a:cubicBezTo>
                  <a:pt x="92075" y="203117"/>
                  <a:pt x="85263" y="209885"/>
                  <a:pt x="85263" y="220034"/>
                </a:cubicBezTo>
                <a:cubicBezTo>
                  <a:pt x="85263" y="230185"/>
                  <a:pt x="92075" y="236952"/>
                  <a:pt x="102292" y="236952"/>
                </a:cubicBezTo>
                <a:lnTo>
                  <a:pt x="170411" y="236952"/>
                </a:lnTo>
              </a:path>
            </a:pathLst>
          </a:custGeom>
          <a:solidFill>
            <a:srgbClr val="FFFFFF"/>
          </a:solidFill>
          <a:ln w="10203" cap="flat">
            <a:noFill/>
            <a:prstDash val="solid"/>
            <a:miter/>
          </a:ln>
        </p:spPr>
        <p:txBody>
          <a:bodyPr rtlCol="0" anchor="ctr"/>
          <a:p>
            <a:endParaRPr lang="zh-CN" altLang="en-US" sz="142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3"/>
          <p:cNvSpPr>
            <a:spLocks noChangeArrowheads="1"/>
          </p:cNvSpPr>
          <p:nvPr/>
        </p:nvSpPr>
        <p:spPr bwMode="auto">
          <a:xfrm>
            <a:off x="4355783" y="1988503"/>
            <a:ext cx="4033838" cy="28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0" fontAlgn="base" latinLnBrk="0" hangingPunct="0">
              <a:lnSpc>
                <a:spcPct val="175000"/>
              </a:lnSpc>
              <a:spcBef>
                <a:spcPct val="0"/>
              </a:spcBef>
              <a:spcAft>
                <a:spcPts val="1200"/>
              </a:spcAft>
              <a:buClrTx/>
              <a:buSzTx/>
              <a:buFontTx/>
              <a:buNone/>
              <a:defRPr/>
            </a:pP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走进数字化供应链</a:t>
            </a:r>
            <a:r>
              <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rPr>
              <a:t>管理</a:t>
            </a:r>
            <a:endParaRPr kumimoji="0" lang="zh-CN" altLang="zh-CN" sz="2400" b="0" i="0" u="none" strike="noStrike" kern="1200" cap="none" spc="0" normalizeH="0" baseline="0" noProof="0" dirty="0">
              <a:ln>
                <a:noFill/>
              </a:ln>
              <a:solidFill>
                <a:srgbClr val="00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数字化供应链管理概述</a:t>
            </a:r>
            <a:endParaRPr kumimoji="1" lang="en-US" altLang="zh-CN"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noProof="0" dirty="0">
                <a:ln>
                  <a:noFill/>
                </a:ln>
                <a:effectLst/>
                <a:uLnTx/>
                <a:uFillTx/>
                <a:latin typeface="幼圆" panose="02010509060101010101" pitchFamily="49" charset="-122"/>
                <a:ea typeface="幼圆" panose="02010509060101010101" pitchFamily="49" charset="-122"/>
                <a:sym typeface="+mn-ea"/>
              </a:rPr>
              <a:t>数字化供应链基本</a:t>
            </a:r>
            <a:r>
              <a:rPr kumimoji="1" lang="zh-CN" altLang="en-US" sz="2000" noProof="0" dirty="0">
                <a:ln>
                  <a:noFill/>
                </a:ln>
                <a:effectLst/>
                <a:uLnTx/>
                <a:uFillTx/>
                <a:latin typeface="幼圆" panose="02010509060101010101" pitchFamily="49" charset="-122"/>
                <a:ea typeface="幼圆" panose="02010509060101010101" pitchFamily="49" charset="-122"/>
                <a:sym typeface="+mn-ea"/>
              </a:rPr>
              <a:t>理论</a:t>
            </a:r>
            <a:endParaRPr kumimoji="1" lang="zh-CN" altLang="en-US" sz="2000" noProof="0" dirty="0">
              <a:ln>
                <a:noFill/>
              </a:ln>
              <a:effectLst/>
              <a:uLnTx/>
              <a:uFillTx/>
              <a:latin typeface="幼圆" panose="02010509060101010101" pitchFamily="49" charset="-122"/>
              <a:ea typeface="幼圆" panose="02010509060101010101" pitchFamily="49" charset="-122"/>
              <a:sym typeface="+mn-ea"/>
            </a:endParaRPr>
          </a:p>
          <a:p>
            <a:pPr marL="360045" marR="0" lvl="1" indent="0" algn="just" defTabSz="914400" rtl="0">
              <a:lnSpc>
                <a:spcPct val="175000"/>
              </a:lnSpc>
              <a:spcBef>
                <a:spcPct val="0"/>
              </a:spcBef>
              <a:spcAft>
                <a:spcPct val="0"/>
              </a:spcAft>
              <a:buClrTx/>
              <a:buSzTx/>
              <a:buFont typeface="Wingdings" panose="05000000000000000000" pitchFamily="2" charset="2"/>
              <a:buChar char="Ø"/>
              <a:defRPr/>
            </a:pP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数字化供应链转型</a:t>
            </a:r>
            <a:r>
              <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rPr>
              <a:t>势在必行</a:t>
            </a: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a:p>
            <a:pPr marL="360045" marR="0" lvl="1" indent="0" algn="just" defTabSz="914400" rtl="0">
              <a:lnSpc>
                <a:spcPts val="3000"/>
              </a:lnSpc>
              <a:spcBef>
                <a:spcPct val="0"/>
              </a:spcBef>
              <a:spcAft>
                <a:spcPct val="0"/>
              </a:spcAft>
              <a:buClrTx/>
              <a:buSzTx/>
              <a:buFont typeface="Wingdings" panose="05000000000000000000" pitchFamily="2" charset="2"/>
              <a:buChar char="Ø"/>
              <a:defRPr/>
            </a:pPr>
            <a:endParaRPr kumimoji="1" lang="zh-CN" altLang="en-US" sz="2000" b="0" i="0" u="none" strike="noStrike" kern="1200" cap="none" spc="0" normalizeH="0" baseline="0" noProof="0" dirty="0">
              <a:ln>
                <a:noFill/>
              </a:ln>
              <a:solidFill>
                <a:schemeClr val="tx1"/>
              </a:solidFill>
              <a:effectLst/>
              <a:uLnTx/>
              <a:uFillTx/>
              <a:latin typeface="幼圆" panose="02010509060101010101" pitchFamily="49" charset="-122"/>
              <a:ea typeface="幼圆" panose="02010509060101010101" pitchFamily="49" charset="-122"/>
              <a:cs typeface="+mn-cs"/>
            </a:endParaRPr>
          </a:p>
        </p:txBody>
      </p:sp>
      <p:sp>
        <p:nvSpPr>
          <p:cNvPr id="3" name="矩形 2"/>
          <p:cNvSpPr/>
          <p:nvPr/>
        </p:nvSpPr>
        <p:spPr>
          <a:xfrm>
            <a:off x="0" y="0"/>
            <a:ext cx="9129713" cy="11255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14288" y="6294438"/>
            <a:ext cx="4845050"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直接连接符 5"/>
          <p:cNvCxnSpPr/>
          <p:nvPr/>
        </p:nvCxnSpPr>
        <p:spPr>
          <a:xfrm>
            <a:off x="3780155" y="1628775"/>
            <a:ext cx="0" cy="3600450"/>
          </a:xfrm>
          <a:prstGeom prst="line">
            <a:avLst/>
          </a:prstGeom>
          <a:ln w="88900" cmpd="thinThick">
            <a:solidFill>
              <a:srgbClr val="FF0000"/>
            </a:solidFill>
          </a:ln>
        </p:spPr>
        <p:style>
          <a:lnRef idx="1">
            <a:schemeClr val="accent1"/>
          </a:lnRef>
          <a:fillRef idx="0">
            <a:schemeClr val="accent1"/>
          </a:fillRef>
          <a:effectRef idx="0">
            <a:schemeClr val="accent1"/>
          </a:effectRef>
          <a:fontRef idx="minor">
            <a:schemeClr val="tx1"/>
          </a:fontRef>
        </p:style>
      </p:cxnSp>
      <p:sp>
        <p:nvSpPr>
          <p:cNvPr id="6150" name="矩形 3"/>
          <p:cNvSpPr/>
          <p:nvPr/>
        </p:nvSpPr>
        <p:spPr>
          <a:xfrm>
            <a:off x="467043" y="2741613"/>
            <a:ext cx="3240087" cy="796290"/>
          </a:xfrm>
          <a:prstGeom prst="rect">
            <a:avLst/>
          </a:prstGeom>
          <a:noFill/>
          <a:ln w="9525">
            <a:noFill/>
          </a:ln>
        </p:spPr>
        <p:txBody>
          <a:bodyPr>
            <a:spAutoFit/>
          </a:bodyPr>
          <a:p>
            <a:pPr algn="ctr">
              <a:lnSpc>
                <a:spcPts val="5500"/>
              </a:lnSpc>
              <a:buNone/>
            </a:pPr>
            <a:r>
              <a:rPr lang="zh-CN" altLang="en-US" sz="4400" dirty="0">
                <a:solidFill>
                  <a:srgbClr val="000000"/>
                </a:solidFill>
                <a:latin typeface="华文琥珀" panose="02010800040101010101" pitchFamily="2" charset="-122"/>
                <a:ea typeface="华文琥珀" panose="02010800040101010101" pitchFamily="2" charset="-122"/>
              </a:rPr>
              <a:t>任务</a:t>
            </a:r>
            <a:r>
              <a:rPr lang="zh-CN" altLang="en-US" sz="4400" dirty="0">
                <a:solidFill>
                  <a:srgbClr val="000000"/>
                </a:solidFill>
                <a:latin typeface="华文琥珀" panose="02010800040101010101" pitchFamily="2" charset="-122"/>
                <a:ea typeface="华文琥珀" panose="02010800040101010101" pitchFamily="2" charset="-122"/>
              </a:rPr>
              <a:t>三</a:t>
            </a:r>
            <a:endParaRPr lang="zh-CN" altLang="en-US" sz="4400" dirty="0">
              <a:solidFill>
                <a:srgbClr val="000000"/>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数字化供应链管理概述</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数字化供应链的概念</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188085" y="2348865"/>
            <a:ext cx="7530465" cy="3322955"/>
          </a:xfrm>
          <a:prstGeom prst="rect">
            <a:avLst/>
          </a:prstGeom>
          <a:noFill/>
          <a:ln w="9525">
            <a:noFill/>
          </a:ln>
        </p:spPr>
        <p:txBody>
          <a:bodyPr wrap="square">
            <a:spAutoFit/>
          </a:bodyPr>
          <a:p>
            <a:pPr marL="285750" indent="-285750">
              <a:lnSpc>
                <a:spcPct val="150000"/>
              </a:lnSpc>
              <a:buFont typeface="Wingdings" panose="05000000000000000000" charset="0"/>
              <a:buChar char="Ø"/>
            </a:pPr>
            <a:r>
              <a:rPr lang="zh-CN" sz="2000">
                <a:ea typeface="宋体" panose="02010600030101010101" pitchFamily="2" charset="-122"/>
              </a:rPr>
              <a:t>数字化供应链是基于新一代信息技术（如互联网、物联网、大数据、人工智能等）和现代管理理念，以用户为中心、以价值创造为导向、以数据为驱动，对供应链活动进行整体规划设计与运作的新型供应链。</a:t>
            </a:r>
            <a:endParaRPr lang="zh-CN" sz="2000">
              <a:ea typeface="宋体" panose="02010600030101010101" pitchFamily="2" charset="-122"/>
            </a:endParaRPr>
          </a:p>
          <a:p>
            <a:pPr marL="285750" indent="-285750">
              <a:lnSpc>
                <a:spcPct val="150000"/>
              </a:lnSpc>
              <a:buFont typeface="Wingdings" panose="05000000000000000000" charset="0"/>
              <a:buChar char="Ø"/>
            </a:pPr>
            <a:r>
              <a:rPr lang="zh-CN" sz="2000">
                <a:sym typeface="+mn-ea"/>
              </a:rPr>
              <a:t>数字化供应链</a:t>
            </a:r>
            <a:r>
              <a:rPr lang="zh-CN" sz="2000">
                <a:ea typeface="宋体" panose="02010600030101010101" pitchFamily="2" charset="-122"/>
              </a:rPr>
              <a:t>本质是将基础供应链管理与数字化相结合，通过对供应链数据的实时收集、分析、预测、反馈和协同等智能决策，实现精准对接用户需求、提高效率、控制风险的目标。</a:t>
            </a:r>
            <a:endParaRPr lang="zh-CN" altLang="en-US" sz="2000">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数字化供应链管理概述</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全球供应链发展</a:t>
            </a:r>
            <a:r>
              <a:rPr lang="zh-CN" altLang="en-US" sz="2400" dirty="0">
                <a:latin typeface="微软雅黑" panose="020B0503020204020204" pitchFamily="34" charset="-122"/>
                <a:ea typeface="微软雅黑" panose="020B0503020204020204" pitchFamily="34" charset="-122"/>
              </a:rPr>
              <a:t>历程</a:t>
            </a:r>
            <a:endParaRPr lang="zh-CN" altLang="en-US" sz="2400" dirty="0">
              <a:latin typeface="微软雅黑" panose="020B0503020204020204" pitchFamily="34" charset="-122"/>
              <a:ea typeface="微软雅黑" panose="020B0503020204020204" pitchFamily="34" charset="-122"/>
            </a:endParaRPr>
          </a:p>
        </p:txBody>
      </p:sp>
      <p:cxnSp>
        <p:nvCxnSpPr>
          <p:cNvPr id="4" name="直接连接符 3"/>
          <p:cNvCxnSpPr/>
          <p:nvPr>
            <p:custDataLst>
              <p:tags r:id="rId3"/>
            </p:custDataLst>
          </p:nvPr>
        </p:nvCxnSpPr>
        <p:spPr>
          <a:xfrm>
            <a:off x="5354003" y="3270250"/>
            <a:ext cx="308038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custDataLst>
              <p:tags r:id="rId4"/>
            </p:custDataLst>
          </p:nvPr>
        </p:nvCxnSpPr>
        <p:spPr>
          <a:xfrm>
            <a:off x="690563" y="4989195"/>
            <a:ext cx="3206750"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custDataLst>
              <p:tags r:id="rId5"/>
            </p:custDataLst>
          </p:nvPr>
        </p:nvCxnSpPr>
        <p:spPr>
          <a:xfrm>
            <a:off x="425768" y="3272155"/>
            <a:ext cx="308038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6"/>
            </p:custDataLst>
          </p:nvPr>
        </p:nvCxnSpPr>
        <p:spPr>
          <a:xfrm flipH="1">
            <a:off x="422593" y="3272155"/>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custDataLst>
              <p:tags r:id="rId7"/>
            </p:custDataLst>
          </p:nvPr>
        </p:nvCxnSpPr>
        <p:spPr>
          <a:xfrm>
            <a:off x="5180013" y="4986655"/>
            <a:ext cx="34277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8"/>
            </p:custDataLst>
          </p:nvPr>
        </p:nvCxnSpPr>
        <p:spPr>
          <a:xfrm flipH="1">
            <a:off x="8299768" y="4986655"/>
            <a:ext cx="30797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9"/>
            </p:custDataLst>
          </p:nvPr>
        </p:nvCxnSpPr>
        <p:spPr>
          <a:xfrm flipH="1">
            <a:off x="433388" y="4986655"/>
            <a:ext cx="30734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10"/>
            </p:custDataLst>
          </p:nvPr>
        </p:nvCxnSpPr>
        <p:spPr>
          <a:xfrm flipH="1">
            <a:off x="8299768" y="3268980"/>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11"/>
            </p:custDataLst>
          </p:nvPr>
        </p:nvSpPr>
        <p:spPr>
          <a:xfrm rot="16200000">
            <a:off x="3533458" y="2744470"/>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3" name="任意多边形 32"/>
          <p:cNvSpPr/>
          <p:nvPr>
            <p:custDataLst>
              <p:tags r:id="rId12"/>
            </p:custDataLst>
          </p:nvPr>
        </p:nvSpPr>
        <p:spPr>
          <a:xfrm>
            <a:off x="4712018" y="2995295"/>
            <a:ext cx="1089025" cy="131445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8">
                <a:moveTo>
                  <a:pt x="0" y="0"/>
                </a:moveTo>
                <a:lnTo>
                  <a:pt x="1195" y="0"/>
                </a:lnTo>
                <a:cubicBezTo>
                  <a:pt x="1390" y="0"/>
                  <a:pt x="1551" y="142"/>
                  <a:pt x="1578" y="329"/>
                </a:cubicBezTo>
                <a:lnTo>
                  <a:pt x="1580" y="341"/>
                </a:lnTo>
                <a:lnTo>
                  <a:pt x="1581" y="341"/>
                </a:lnTo>
                <a:lnTo>
                  <a:pt x="1583" y="359"/>
                </a:lnTo>
                <a:lnTo>
                  <a:pt x="1583" y="1196"/>
                </a:lnTo>
                <a:lnTo>
                  <a:pt x="1583" y="1197"/>
                </a:lnTo>
                <a:lnTo>
                  <a:pt x="1583" y="1197"/>
                </a:lnTo>
                <a:lnTo>
                  <a:pt x="1583" y="1199"/>
                </a:lnTo>
                <a:lnTo>
                  <a:pt x="1821" y="1199"/>
                </a:lnTo>
                <a:lnTo>
                  <a:pt x="985" y="2198"/>
                </a:lnTo>
                <a:lnTo>
                  <a:pt x="149" y="1199"/>
                </a:lnTo>
                <a:lnTo>
                  <a:pt x="386" y="1199"/>
                </a:lnTo>
                <a:lnTo>
                  <a:pt x="386" y="1197"/>
                </a:lnTo>
                <a:lnTo>
                  <a:pt x="386" y="1197"/>
                </a:lnTo>
                <a:lnTo>
                  <a:pt x="386" y="1196"/>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38" name="任意多边形 37"/>
          <p:cNvSpPr/>
          <p:nvPr>
            <p:custDataLst>
              <p:tags r:id="rId13"/>
            </p:custDataLst>
          </p:nvPr>
        </p:nvSpPr>
        <p:spPr>
          <a:xfrm rot="5400000">
            <a:off x="4442143" y="4152900"/>
            <a:ext cx="1089025" cy="131381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7">
                <a:moveTo>
                  <a:pt x="0" y="0"/>
                </a:moveTo>
                <a:lnTo>
                  <a:pt x="1195" y="0"/>
                </a:lnTo>
                <a:cubicBezTo>
                  <a:pt x="1390" y="0"/>
                  <a:pt x="1551" y="142"/>
                  <a:pt x="1578" y="329"/>
                </a:cubicBezTo>
                <a:lnTo>
                  <a:pt x="1580" y="341"/>
                </a:lnTo>
                <a:lnTo>
                  <a:pt x="1581" y="341"/>
                </a:lnTo>
                <a:lnTo>
                  <a:pt x="1583" y="359"/>
                </a:lnTo>
                <a:lnTo>
                  <a:pt x="1583" y="1195"/>
                </a:lnTo>
                <a:lnTo>
                  <a:pt x="1583" y="1197"/>
                </a:lnTo>
                <a:lnTo>
                  <a:pt x="1583" y="1197"/>
                </a:lnTo>
                <a:lnTo>
                  <a:pt x="1583" y="1198"/>
                </a:lnTo>
                <a:lnTo>
                  <a:pt x="1821" y="1198"/>
                </a:lnTo>
                <a:lnTo>
                  <a:pt x="985" y="2197"/>
                </a:lnTo>
                <a:lnTo>
                  <a:pt x="149" y="1198"/>
                </a:lnTo>
                <a:lnTo>
                  <a:pt x="386" y="1198"/>
                </a:lnTo>
                <a:lnTo>
                  <a:pt x="386" y="1197"/>
                </a:lnTo>
                <a:lnTo>
                  <a:pt x="386" y="1197"/>
                </a:lnTo>
                <a:lnTo>
                  <a:pt x="386" y="1195"/>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57" name="任意多边形 56"/>
          <p:cNvSpPr/>
          <p:nvPr>
            <p:custDataLst>
              <p:tags r:id="rId14"/>
            </p:custDataLst>
          </p:nvPr>
        </p:nvSpPr>
        <p:spPr>
          <a:xfrm rot="10800000">
            <a:off x="3286443" y="3908425"/>
            <a:ext cx="1086485" cy="131127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17" h="2192">
                <a:moveTo>
                  <a:pt x="0" y="0"/>
                </a:moveTo>
                <a:lnTo>
                  <a:pt x="1195" y="0"/>
                </a:lnTo>
                <a:cubicBezTo>
                  <a:pt x="1390" y="0"/>
                  <a:pt x="1551" y="142"/>
                  <a:pt x="1578" y="329"/>
                </a:cubicBezTo>
                <a:lnTo>
                  <a:pt x="1580" y="341"/>
                </a:lnTo>
                <a:lnTo>
                  <a:pt x="1581" y="341"/>
                </a:lnTo>
                <a:lnTo>
                  <a:pt x="1583" y="359"/>
                </a:lnTo>
                <a:lnTo>
                  <a:pt x="1583" y="1193"/>
                </a:lnTo>
                <a:lnTo>
                  <a:pt x="1583" y="1197"/>
                </a:lnTo>
                <a:lnTo>
                  <a:pt x="1817" y="1197"/>
                </a:lnTo>
                <a:lnTo>
                  <a:pt x="984" y="2192"/>
                </a:lnTo>
                <a:lnTo>
                  <a:pt x="151" y="1197"/>
                </a:lnTo>
                <a:lnTo>
                  <a:pt x="386" y="1197"/>
                </a:lnTo>
                <a:lnTo>
                  <a:pt x="386" y="1190"/>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8" name="标题"/>
          <p:cNvSpPr txBox="1"/>
          <p:nvPr>
            <p:custDataLst>
              <p:tags r:id="rId15"/>
            </p:custDataLst>
          </p:nvPr>
        </p:nvSpPr>
        <p:spPr>
          <a:xfrm>
            <a:off x="433388" y="4145280"/>
            <a:ext cx="2235200" cy="740044"/>
          </a:xfrm>
          <a:prstGeom prst="rect">
            <a:avLst/>
          </a:prstGeom>
          <a:noFill/>
        </p:spPr>
        <p:txBody>
          <a:bodyPr wrap="square" lIns="0" tIns="0" rIns="0" bIns="0" rtlCol="0" anchor="b">
            <a:normAutofit lnSpcReduction="20000"/>
          </a:bodyPr>
          <a:lstStyle/>
          <a:p>
            <a:pPr algn="just"/>
            <a:r>
              <a:rPr lang="zh-CN" altLang="en-US" sz="1800" b="1" spc="300" dirty="0">
                <a:solidFill>
                  <a:schemeClr val="accent4"/>
                </a:solidFill>
                <a:latin typeface="+mj-ea"/>
                <a:ea typeface="+mj-ea"/>
              </a:rPr>
              <a:t>2.成长阶段</a:t>
            </a:r>
            <a:endParaRPr lang="zh-CN" altLang="en-US" sz="1800" b="1" spc="300" dirty="0">
              <a:solidFill>
                <a:schemeClr val="accent4"/>
              </a:solidFill>
              <a:latin typeface="+mj-ea"/>
              <a:ea typeface="+mj-ea"/>
            </a:endParaRPr>
          </a:p>
        </p:txBody>
      </p:sp>
      <p:sp>
        <p:nvSpPr>
          <p:cNvPr id="34" name="正文"/>
          <p:cNvSpPr txBox="1"/>
          <p:nvPr>
            <p:custDataLst>
              <p:tags r:id="rId16"/>
            </p:custDataLst>
          </p:nvPr>
        </p:nvSpPr>
        <p:spPr>
          <a:xfrm>
            <a:off x="6371908" y="5101590"/>
            <a:ext cx="2235600" cy="757285"/>
          </a:xfrm>
          <a:prstGeom prst="rect">
            <a:avLst/>
          </a:prstGeom>
          <a:noFill/>
        </p:spPr>
        <p:txBody>
          <a:bodyPr wrap="square" lIns="0" tIns="0" rIns="0" bIns="0" rtlCol="0" anchor="t" anchorCtr="0">
            <a:normAutofit/>
          </a:bodyPr>
          <a:lstStyle/>
          <a:p>
            <a:pPr indent="0" algn="r" fontAlgn="auto">
              <a:lnSpc>
                <a:spcPct val="130000"/>
              </a:lnSpc>
            </a:pPr>
            <a:r>
              <a:rPr lang="zh-CN" altLang="en-US" sz="1200" b="1" spc="300" dirty="0">
                <a:solidFill>
                  <a:schemeClr val="accent3"/>
                </a:solidFill>
                <a:latin typeface="+mj-ea"/>
                <a:ea typeface="+mj-ea"/>
                <a:sym typeface="+mn-ea"/>
              </a:rPr>
              <a:t>供应链数字化转型</a:t>
            </a:r>
            <a:endParaRPr lang="zh-CN" altLang="en-US" sz="1200" b="1" spc="300" dirty="0">
              <a:solidFill>
                <a:schemeClr val="accent3"/>
              </a:solidFill>
              <a:latin typeface="+mj-ea"/>
              <a:ea typeface="+mj-ea"/>
            </a:endParaRPr>
          </a:p>
          <a:p>
            <a:pPr indent="0" algn="r" fontAlgn="auto">
              <a:lnSpc>
                <a:spcPct val="130000"/>
              </a:lnSpc>
            </a:pPr>
            <a:endParaRPr lang="zh-CN" altLang="en-US" sz="1200" spc="150" dirty="0">
              <a:solidFill>
                <a:schemeClr val="tx1">
                  <a:lumMod val="65000"/>
                  <a:lumOff val="35000"/>
                </a:schemeClr>
              </a:solidFill>
              <a:latin typeface="+mn-ea"/>
            </a:endParaRPr>
          </a:p>
        </p:txBody>
      </p:sp>
      <p:sp>
        <p:nvSpPr>
          <p:cNvPr id="5" name="标题"/>
          <p:cNvSpPr txBox="1"/>
          <p:nvPr>
            <p:custDataLst>
              <p:tags r:id="rId17"/>
            </p:custDataLst>
          </p:nvPr>
        </p:nvSpPr>
        <p:spPr>
          <a:xfrm>
            <a:off x="6371908" y="4138930"/>
            <a:ext cx="2235600" cy="740044"/>
          </a:xfrm>
          <a:prstGeom prst="rect">
            <a:avLst/>
          </a:prstGeom>
          <a:noFill/>
        </p:spPr>
        <p:txBody>
          <a:bodyPr wrap="square" lIns="0" tIns="0" rIns="0" bIns="0" rtlCol="0" anchor="b">
            <a:normAutofit/>
          </a:bodyPr>
          <a:lstStyle/>
          <a:p>
            <a:pPr algn="r"/>
            <a:r>
              <a:rPr lang="en-US" altLang="zh-CN" sz="1800" b="1" spc="300" dirty="0">
                <a:solidFill>
                  <a:schemeClr val="accent3"/>
                </a:solidFill>
                <a:latin typeface="+mj-ea"/>
                <a:ea typeface="+mj-ea"/>
              </a:rPr>
              <a:t>4.</a:t>
            </a:r>
            <a:r>
              <a:rPr lang="zh-CN" altLang="en-US" sz="1800" b="1" spc="300" dirty="0">
                <a:solidFill>
                  <a:schemeClr val="accent3"/>
                </a:solidFill>
                <a:latin typeface="+mj-ea"/>
                <a:ea typeface="+mj-ea"/>
              </a:rPr>
              <a:t>飞跃阶段</a:t>
            </a:r>
            <a:endParaRPr lang="zh-CN" altLang="en-US" sz="1800" b="1" spc="300" dirty="0">
              <a:solidFill>
                <a:schemeClr val="accent3"/>
              </a:solidFill>
              <a:latin typeface="+mj-ea"/>
              <a:ea typeface="+mj-ea"/>
            </a:endParaRPr>
          </a:p>
        </p:txBody>
      </p:sp>
      <p:sp>
        <p:nvSpPr>
          <p:cNvPr id="6" name="正文"/>
          <p:cNvSpPr txBox="1"/>
          <p:nvPr>
            <p:custDataLst>
              <p:tags r:id="rId18"/>
            </p:custDataLst>
          </p:nvPr>
        </p:nvSpPr>
        <p:spPr>
          <a:xfrm>
            <a:off x="7012940" y="3381375"/>
            <a:ext cx="1595120" cy="757555"/>
          </a:xfrm>
          <a:prstGeom prst="rect">
            <a:avLst/>
          </a:prstGeom>
          <a:noFill/>
        </p:spPr>
        <p:txBody>
          <a:bodyPr wrap="square" lIns="0" tIns="0" rIns="0" bIns="0" rtlCol="0" anchor="t" anchorCtr="0">
            <a:normAutofit/>
          </a:bodyPr>
          <a:lstStyle/>
          <a:p>
            <a:pPr indent="0" algn="l" fontAlgn="auto">
              <a:lnSpc>
                <a:spcPct val="130000"/>
              </a:lnSpc>
            </a:pPr>
            <a:r>
              <a:rPr lang="zh-CN" altLang="en-US" sz="1200" b="1" spc="300" dirty="0">
                <a:solidFill>
                  <a:schemeClr val="accent2"/>
                </a:solidFill>
                <a:latin typeface="+mj-ea"/>
                <a:ea typeface="+mj-ea"/>
                <a:sym typeface="+mn-ea"/>
              </a:rPr>
              <a:t>以用户需求为导向的业务流程再造</a:t>
            </a:r>
            <a:endParaRPr lang="zh-CN" altLang="en-US" sz="1200" spc="150" dirty="0">
              <a:solidFill>
                <a:schemeClr val="tx1">
                  <a:lumMod val="65000"/>
                  <a:lumOff val="35000"/>
                </a:schemeClr>
              </a:solidFill>
              <a:latin typeface="+mn-ea"/>
            </a:endParaRPr>
          </a:p>
        </p:txBody>
      </p:sp>
      <p:sp>
        <p:nvSpPr>
          <p:cNvPr id="7" name="标题"/>
          <p:cNvSpPr txBox="1"/>
          <p:nvPr>
            <p:custDataLst>
              <p:tags r:id="rId19"/>
            </p:custDataLst>
          </p:nvPr>
        </p:nvSpPr>
        <p:spPr>
          <a:xfrm>
            <a:off x="6371908" y="2429510"/>
            <a:ext cx="2235600" cy="740566"/>
          </a:xfrm>
          <a:prstGeom prst="rect">
            <a:avLst/>
          </a:prstGeom>
          <a:noFill/>
        </p:spPr>
        <p:txBody>
          <a:bodyPr wrap="square" lIns="0" tIns="0" rIns="0" bIns="0" rtlCol="0" anchor="b">
            <a:normAutofit lnSpcReduction="20000"/>
          </a:bodyPr>
          <a:lstStyle/>
          <a:p>
            <a:pPr algn="r"/>
            <a:r>
              <a:rPr lang="en-US" altLang="zh-CN" sz="1800" b="1" spc="300" dirty="0">
                <a:solidFill>
                  <a:schemeClr val="accent2"/>
                </a:solidFill>
                <a:latin typeface="+mj-ea"/>
                <a:ea typeface="+mj-ea"/>
              </a:rPr>
              <a:t>3.</a:t>
            </a:r>
            <a:r>
              <a:rPr lang="zh-CN" altLang="en-US" sz="1800" b="1" spc="300" dirty="0">
                <a:solidFill>
                  <a:schemeClr val="accent2"/>
                </a:solidFill>
                <a:latin typeface="+mj-ea"/>
                <a:ea typeface="+mj-ea"/>
              </a:rPr>
              <a:t>深化阶段</a:t>
            </a:r>
            <a:endParaRPr lang="zh-CN" altLang="en-US" sz="1800" b="1" spc="300" dirty="0">
              <a:solidFill>
                <a:schemeClr val="accent2"/>
              </a:solidFill>
              <a:latin typeface="+mj-ea"/>
              <a:ea typeface="+mj-ea"/>
            </a:endParaRPr>
          </a:p>
        </p:txBody>
      </p:sp>
      <p:sp>
        <p:nvSpPr>
          <p:cNvPr id="8" name="正文"/>
          <p:cNvSpPr txBox="1"/>
          <p:nvPr>
            <p:custDataLst>
              <p:tags r:id="rId20"/>
            </p:custDataLst>
          </p:nvPr>
        </p:nvSpPr>
        <p:spPr>
          <a:xfrm>
            <a:off x="433705" y="3381375"/>
            <a:ext cx="1755775" cy="757555"/>
          </a:xfrm>
          <a:prstGeom prst="rect">
            <a:avLst/>
          </a:prstGeom>
          <a:noFill/>
        </p:spPr>
        <p:txBody>
          <a:bodyPr wrap="square" lIns="0" tIns="0" rIns="0" bIns="0" rtlCol="0" anchor="t" anchorCtr="0">
            <a:normAutofit/>
          </a:bodyPr>
          <a:lstStyle/>
          <a:p>
            <a:pPr indent="0" algn="just" fontAlgn="auto">
              <a:lnSpc>
                <a:spcPct val="130000"/>
              </a:lnSpc>
            </a:pPr>
            <a:r>
              <a:rPr lang="zh-CN" altLang="en-US" sz="1200" b="1" spc="300" dirty="0">
                <a:solidFill>
                  <a:schemeClr val="accent1"/>
                </a:solidFill>
                <a:latin typeface="+mj-ea"/>
                <a:ea typeface="+mj-ea"/>
                <a:sym typeface="+mn-ea"/>
              </a:rPr>
              <a:t>流水线作业及分工制的生产管理</a:t>
            </a:r>
            <a:endParaRPr lang="zh-CN" altLang="en-US" sz="1200" b="1" spc="300" dirty="0">
              <a:solidFill>
                <a:schemeClr val="accent1"/>
              </a:solidFill>
              <a:latin typeface="+mj-ea"/>
              <a:ea typeface="+mj-ea"/>
            </a:endParaRPr>
          </a:p>
          <a:p>
            <a:pPr indent="0" algn="just" fontAlgn="auto">
              <a:lnSpc>
                <a:spcPct val="130000"/>
              </a:lnSpc>
            </a:pPr>
            <a:endParaRPr lang="zh-CN" altLang="en-US" sz="1200" spc="150" dirty="0">
              <a:solidFill>
                <a:schemeClr val="tx1">
                  <a:lumMod val="65000"/>
                  <a:lumOff val="35000"/>
                </a:schemeClr>
              </a:solidFill>
              <a:latin typeface="+mn-ea"/>
            </a:endParaRPr>
          </a:p>
        </p:txBody>
      </p:sp>
      <p:sp>
        <p:nvSpPr>
          <p:cNvPr id="10" name="标题"/>
          <p:cNvSpPr txBox="1"/>
          <p:nvPr>
            <p:custDataLst>
              <p:tags r:id="rId21"/>
            </p:custDataLst>
          </p:nvPr>
        </p:nvSpPr>
        <p:spPr>
          <a:xfrm>
            <a:off x="433388" y="2428875"/>
            <a:ext cx="2235200" cy="740044"/>
          </a:xfrm>
          <a:prstGeom prst="rect">
            <a:avLst/>
          </a:prstGeom>
          <a:noFill/>
        </p:spPr>
        <p:txBody>
          <a:bodyPr wrap="square" lIns="0" tIns="0" rIns="0" bIns="0" rtlCol="0" anchor="b">
            <a:normAutofit lnSpcReduction="20000"/>
          </a:bodyPr>
          <a:lstStyle/>
          <a:p>
            <a:pPr algn="just"/>
            <a:r>
              <a:rPr lang="zh-CN" altLang="en-US" sz="1800" b="1" spc="300" dirty="0">
                <a:solidFill>
                  <a:schemeClr val="accent1"/>
                </a:solidFill>
                <a:latin typeface="+mj-ea"/>
                <a:ea typeface="+mj-ea"/>
              </a:rPr>
              <a:t>1.萌芽阶段</a:t>
            </a:r>
            <a:endParaRPr lang="zh-CN" altLang="en-US" sz="1800" b="1" spc="300" dirty="0">
              <a:solidFill>
                <a:schemeClr val="accent1"/>
              </a:solidFill>
              <a:latin typeface="+mj-ea"/>
              <a:ea typeface="+mj-ea"/>
            </a:endParaRPr>
          </a:p>
        </p:txBody>
      </p:sp>
      <p:sp>
        <p:nvSpPr>
          <p:cNvPr id="27" name="正文"/>
          <p:cNvSpPr txBox="1"/>
          <p:nvPr>
            <p:custDataLst>
              <p:tags r:id="rId22"/>
            </p:custDataLst>
          </p:nvPr>
        </p:nvSpPr>
        <p:spPr>
          <a:xfrm>
            <a:off x="433705" y="5101590"/>
            <a:ext cx="1896745" cy="757555"/>
          </a:xfrm>
          <a:prstGeom prst="rect">
            <a:avLst/>
          </a:prstGeom>
          <a:noFill/>
        </p:spPr>
        <p:txBody>
          <a:bodyPr wrap="square" lIns="0" tIns="0" rIns="0" bIns="0" rtlCol="0" anchor="t" anchorCtr="0">
            <a:normAutofit/>
          </a:bodyPr>
          <a:lstStyle/>
          <a:p>
            <a:pPr indent="0" algn="just" fontAlgn="auto">
              <a:lnSpc>
                <a:spcPct val="130000"/>
              </a:lnSpc>
            </a:pPr>
            <a:r>
              <a:rPr lang="zh-CN" altLang="en-US" sz="1200" b="1" spc="300" dirty="0">
                <a:solidFill>
                  <a:schemeClr val="accent4"/>
                </a:solidFill>
                <a:latin typeface="+mj-ea"/>
                <a:ea typeface="+mj-ea"/>
                <a:sym typeface="+mn-ea"/>
              </a:rPr>
              <a:t>功能整合及延伸至上下游的链条式管理</a:t>
            </a:r>
            <a:endParaRPr lang="zh-CN" altLang="en-US" sz="1200" b="1" spc="300" dirty="0">
              <a:solidFill>
                <a:schemeClr val="accent4"/>
              </a:solidFill>
              <a:latin typeface="+mj-ea"/>
              <a:ea typeface="+mj-ea"/>
            </a:endParaRPr>
          </a:p>
          <a:p>
            <a:pPr indent="0" algn="just" fontAlgn="auto">
              <a:lnSpc>
                <a:spcPct val="130000"/>
              </a:lnSpc>
            </a:pPr>
            <a:endParaRPr lang="zh-CN" altLang="en-US" sz="1200" spc="150" dirty="0">
              <a:solidFill>
                <a:schemeClr val="tx1">
                  <a:lumMod val="65000"/>
                  <a:lumOff val="35000"/>
                </a:schemeClr>
              </a:solidFill>
              <a:latin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数字化供应链管理概述</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我国供应链发展</a:t>
            </a:r>
            <a:r>
              <a:rPr lang="zh-CN" altLang="en-US" sz="2400" dirty="0">
                <a:latin typeface="微软雅黑" panose="020B0503020204020204" pitchFamily="34" charset="-122"/>
                <a:ea typeface="微软雅黑" panose="020B0503020204020204" pitchFamily="34" charset="-122"/>
              </a:rPr>
              <a:t>历程</a:t>
            </a:r>
            <a:endParaRPr lang="zh-CN" altLang="en-US" sz="2400" dirty="0">
              <a:latin typeface="微软雅黑" panose="020B0503020204020204" pitchFamily="34" charset="-122"/>
              <a:ea typeface="微软雅黑" panose="020B0503020204020204" pitchFamily="34" charset="-122"/>
            </a:endParaRPr>
          </a:p>
        </p:txBody>
      </p:sp>
      <p:pic>
        <p:nvPicPr>
          <p:cNvPr id="234" name="图片 234" descr="P45 图1-12 我国数字化"/>
          <p:cNvPicPr>
            <a:picLocks noChangeAspect="1"/>
          </p:cNvPicPr>
          <p:nvPr>
            <p:custDataLst>
              <p:tags r:id="rId3"/>
            </p:custDataLst>
          </p:nvPr>
        </p:nvPicPr>
        <p:blipFill>
          <a:blip r:embed="rId4"/>
          <a:stretch>
            <a:fillRect/>
          </a:stretch>
        </p:blipFill>
        <p:spPr>
          <a:xfrm>
            <a:off x="1259840" y="2924810"/>
            <a:ext cx="6837680" cy="190309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数字化供应链的基本</a:t>
            </a:r>
            <a:r>
              <a:rPr lang="zh-CN" sz="2800" dirty="0">
                <a:ea typeface="微软雅黑" panose="020B0503020204020204" pitchFamily="34" charset="-122"/>
                <a:sym typeface="+mn-ea"/>
              </a:rPr>
              <a:t>理论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延迟</a:t>
            </a:r>
            <a:r>
              <a:rPr lang="zh-CN" altLang="en-US" sz="2400" dirty="0">
                <a:latin typeface="微软雅黑" panose="020B0503020204020204" pitchFamily="34" charset="-122"/>
                <a:ea typeface="微软雅黑" panose="020B0503020204020204" pitchFamily="34" charset="-122"/>
              </a:rPr>
              <a:t>理论</a:t>
            </a:r>
            <a:endParaRPr lang="zh-CN" altLang="en-US" sz="2400" dirty="0">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5771846" y="4725186"/>
            <a:ext cx="1735167" cy="103267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105">
                <a:solidFill>
                  <a:schemeClr val="tx1">
                    <a:lumMod val="65000"/>
                    <a:lumOff val="35000"/>
                  </a:schemeClr>
                </a:solidFill>
                <a:latin typeface="+mn-ea"/>
                <a:cs typeface="+mn-ea"/>
              </a:rPr>
              <a:t>在流通加工中应用延迟策略的思想是，在接到客户订单后立即开始装配、分拨等操作，以满足客户的多样化需求。</a:t>
            </a:r>
            <a:endParaRPr lang="zh-CN" altLang="en-US" sz="1105">
              <a:solidFill>
                <a:schemeClr val="tx1">
                  <a:lumMod val="65000"/>
                  <a:lumOff val="35000"/>
                </a:schemeClr>
              </a:solidFill>
              <a:latin typeface="+mn-ea"/>
              <a:cs typeface="+mn-ea"/>
            </a:endParaRPr>
          </a:p>
        </p:txBody>
      </p:sp>
      <p:sp>
        <p:nvSpPr>
          <p:cNvPr id="12" name="矩形 11"/>
          <p:cNvSpPr/>
          <p:nvPr>
            <p:custDataLst>
              <p:tags r:id="rId4"/>
            </p:custDataLst>
          </p:nvPr>
        </p:nvSpPr>
        <p:spPr>
          <a:xfrm>
            <a:off x="1795461" y="4668036"/>
            <a:ext cx="1719110" cy="103267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105">
                <a:solidFill>
                  <a:schemeClr val="tx1">
                    <a:lumMod val="65000"/>
                    <a:lumOff val="35000"/>
                  </a:schemeClr>
                </a:solidFill>
                <a:latin typeface="+mn-ea"/>
                <a:cs typeface="+mn-ea"/>
              </a:rPr>
              <a:t>制造延迟是一种管理策略，其核心思想是在了解客户需求之前，将产品保持中性和非承诺状态，并通过制造标准产品以实现规模化经济。</a:t>
            </a:r>
            <a:endParaRPr lang="zh-CN" altLang="en-US" sz="1105">
              <a:solidFill>
                <a:schemeClr val="tx1">
                  <a:lumMod val="65000"/>
                  <a:lumOff val="35000"/>
                </a:schemeClr>
              </a:solidFill>
              <a:latin typeface="+mn-ea"/>
              <a:cs typeface="+mn-ea"/>
            </a:endParaRPr>
          </a:p>
        </p:txBody>
      </p:sp>
      <p:sp>
        <p:nvSpPr>
          <p:cNvPr id="14" name="矩形 13"/>
          <p:cNvSpPr/>
          <p:nvPr>
            <p:custDataLst>
              <p:tags r:id="rId5"/>
            </p:custDataLst>
          </p:nvPr>
        </p:nvSpPr>
        <p:spPr>
          <a:xfrm>
            <a:off x="3766820" y="4869180"/>
            <a:ext cx="1666240" cy="103251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105">
                <a:solidFill>
                  <a:schemeClr val="tx1">
                    <a:lumMod val="65000"/>
                    <a:lumOff val="35000"/>
                  </a:schemeClr>
                </a:solidFill>
                <a:latin typeface="+mn-ea"/>
                <a:cs typeface="+mn-ea"/>
              </a:rPr>
              <a:t>物流延迟是一种战略性的管理方法，其核心理念是在特定地区建立储备产品的仓库，只有在接到客户订单后才进行库存产品的分拨和配送。</a:t>
            </a:r>
            <a:endParaRPr lang="zh-CN" altLang="en-US" sz="1105">
              <a:solidFill>
                <a:schemeClr val="tx1">
                  <a:lumMod val="65000"/>
                  <a:lumOff val="35000"/>
                </a:schemeClr>
              </a:solidFill>
              <a:latin typeface="+mn-ea"/>
              <a:cs typeface="+mn-ea"/>
            </a:endParaRPr>
          </a:p>
        </p:txBody>
      </p:sp>
      <p:sp>
        <p:nvSpPr>
          <p:cNvPr id="10" name="椭圆 9"/>
          <p:cNvSpPr/>
          <p:nvPr>
            <p:custDataLst>
              <p:tags r:id="rId6"/>
            </p:custDataLst>
          </p:nvPr>
        </p:nvSpPr>
        <p:spPr>
          <a:xfrm>
            <a:off x="5630046" y="3022670"/>
            <a:ext cx="1446642" cy="1446642"/>
          </a:xfrm>
          <a:prstGeom prst="ellipse">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sz="1420"/>
          </a:p>
        </p:txBody>
      </p:sp>
      <p:sp>
        <p:nvSpPr>
          <p:cNvPr id="2" name="椭圆 1"/>
          <p:cNvSpPr/>
          <p:nvPr>
            <p:custDataLst>
              <p:tags r:id="rId7"/>
            </p:custDataLst>
          </p:nvPr>
        </p:nvSpPr>
        <p:spPr>
          <a:xfrm>
            <a:off x="5704310" y="3097436"/>
            <a:ext cx="1297612" cy="1297612"/>
          </a:xfrm>
          <a:prstGeom prst="ellipse">
            <a:avLst/>
          </a:prstGeom>
          <a:solidFill>
            <a:schemeClr val="accent3"/>
          </a:solidFill>
          <a:ln>
            <a:noFill/>
          </a:ln>
          <a:effectLst>
            <a:innerShdw blurRad="152400">
              <a:schemeClr val="accent3">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07883" tIns="227809" rIns="107883" bIns="0" numCol="1" spcCol="0" rtlCol="0" fromWordArt="0" anchor="t" anchorCtr="0" forceAA="0" compatLnSpc="1">
            <a:normAutofit/>
          </a:bodyPr>
          <a:p>
            <a:pPr lvl="0" algn="ctr">
              <a:buClrTx/>
              <a:buSzTx/>
              <a:buFontTx/>
            </a:pPr>
            <a:endParaRPr lang="zh-CN" altLang="en-US" sz="1265" b="1">
              <a:solidFill>
                <a:srgbClr val="FFFFFF"/>
              </a:solidFill>
              <a:latin typeface="+mj-ea"/>
              <a:ea typeface="+mj-ea"/>
              <a:cs typeface="+mj-ea"/>
              <a:sym typeface="+mn-ea"/>
            </a:endParaRPr>
          </a:p>
        </p:txBody>
      </p:sp>
      <p:sp>
        <p:nvSpPr>
          <p:cNvPr id="9" name="椭圆 8"/>
          <p:cNvSpPr/>
          <p:nvPr>
            <p:custDataLst>
              <p:tags r:id="rId8"/>
            </p:custDataLst>
          </p:nvPr>
        </p:nvSpPr>
        <p:spPr>
          <a:xfrm>
            <a:off x="5772051" y="3164675"/>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3">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3" name="弧形 12"/>
          <p:cNvSpPr/>
          <p:nvPr>
            <p:custDataLst>
              <p:tags r:id="rId9"/>
            </p:custDataLst>
          </p:nvPr>
        </p:nvSpPr>
        <p:spPr>
          <a:xfrm flipV="1">
            <a:off x="5433347" y="2828480"/>
            <a:ext cx="1839538" cy="1839538"/>
          </a:xfrm>
          <a:prstGeom prst="arc">
            <a:avLst>
              <a:gd name="adj1" fmla="val 1352946"/>
              <a:gd name="adj2" fmla="val 10848491"/>
            </a:avLst>
          </a:prstGeom>
          <a:ln w="44450" cap="rnd">
            <a:solidFill>
              <a:schemeClr val="accent3">
                <a:alpha val="50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sz="1420"/>
          </a:p>
        </p:txBody>
      </p:sp>
      <p:sp>
        <p:nvSpPr>
          <p:cNvPr id="15" name="椭圆 14"/>
          <p:cNvSpPr/>
          <p:nvPr>
            <p:custDataLst>
              <p:tags r:id="rId10"/>
            </p:custDataLst>
          </p:nvPr>
        </p:nvSpPr>
        <p:spPr>
          <a:xfrm>
            <a:off x="1992116" y="3022670"/>
            <a:ext cx="1446642" cy="1446642"/>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sz="1420"/>
          </a:p>
        </p:txBody>
      </p:sp>
      <p:sp>
        <p:nvSpPr>
          <p:cNvPr id="16" name="椭圆 15"/>
          <p:cNvSpPr/>
          <p:nvPr>
            <p:custDataLst>
              <p:tags r:id="rId11"/>
            </p:custDataLst>
          </p:nvPr>
        </p:nvSpPr>
        <p:spPr>
          <a:xfrm>
            <a:off x="2066380" y="3097436"/>
            <a:ext cx="1297612" cy="1297612"/>
          </a:xfrm>
          <a:prstGeom prst="ellipse">
            <a:avLst/>
          </a:prstGeom>
          <a:solidFill>
            <a:schemeClr val="accent1"/>
          </a:solidFill>
          <a:ln>
            <a:noFill/>
          </a:ln>
          <a:effectLst>
            <a:innerShdw blurRad="152400">
              <a:schemeClr val="accent1">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07883" tIns="227809" rIns="107883" bIns="0" numCol="1" spcCol="0" rtlCol="0" fromWordArt="0" anchor="t" anchorCtr="0" forceAA="0" compatLnSpc="1">
            <a:normAutofit/>
          </a:bodyPr>
          <a:p>
            <a:pPr lvl="0" algn="ctr">
              <a:buClrTx/>
              <a:buSzTx/>
              <a:buFontTx/>
            </a:pPr>
            <a:endParaRPr lang="zh-CN" altLang="en-US" sz="1265" b="1">
              <a:solidFill>
                <a:srgbClr val="FFFFFF"/>
              </a:solidFill>
              <a:latin typeface="+mj-ea"/>
              <a:ea typeface="+mj-ea"/>
              <a:cs typeface="+mj-ea"/>
              <a:sym typeface="+mn-ea"/>
            </a:endParaRPr>
          </a:p>
        </p:txBody>
      </p:sp>
      <p:sp>
        <p:nvSpPr>
          <p:cNvPr id="21" name="椭圆 20"/>
          <p:cNvSpPr/>
          <p:nvPr>
            <p:custDataLst>
              <p:tags r:id="rId12"/>
            </p:custDataLst>
          </p:nvPr>
        </p:nvSpPr>
        <p:spPr>
          <a:xfrm>
            <a:off x="2134121" y="3164675"/>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2" name="弧形 21"/>
          <p:cNvSpPr/>
          <p:nvPr>
            <p:custDataLst>
              <p:tags r:id="rId13"/>
            </p:custDataLst>
          </p:nvPr>
        </p:nvSpPr>
        <p:spPr>
          <a:xfrm flipV="1">
            <a:off x="1795417" y="2828480"/>
            <a:ext cx="1839538" cy="1839538"/>
          </a:xfrm>
          <a:prstGeom prst="arc">
            <a:avLst>
              <a:gd name="adj1" fmla="val 1352946"/>
              <a:gd name="adj2" fmla="val 10848491"/>
            </a:avLst>
          </a:prstGeom>
          <a:ln w="44450" cap="rnd">
            <a:solidFill>
              <a:schemeClr val="accent1">
                <a:alpha val="50000"/>
              </a:schemeClr>
            </a:solidFill>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sz="1420"/>
          </a:p>
        </p:txBody>
      </p:sp>
      <p:sp>
        <p:nvSpPr>
          <p:cNvPr id="25" name="椭圆 24"/>
          <p:cNvSpPr/>
          <p:nvPr>
            <p:custDataLst>
              <p:tags r:id="rId14"/>
            </p:custDataLst>
          </p:nvPr>
        </p:nvSpPr>
        <p:spPr>
          <a:xfrm>
            <a:off x="3811081" y="3022670"/>
            <a:ext cx="1446642" cy="1446642"/>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sz="1420"/>
          </a:p>
        </p:txBody>
      </p:sp>
      <p:sp>
        <p:nvSpPr>
          <p:cNvPr id="27" name="椭圆 26"/>
          <p:cNvSpPr/>
          <p:nvPr>
            <p:custDataLst>
              <p:tags r:id="rId15"/>
            </p:custDataLst>
          </p:nvPr>
        </p:nvSpPr>
        <p:spPr>
          <a:xfrm>
            <a:off x="3885345" y="3097436"/>
            <a:ext cx="1297612" cy="1297612"/>
          </a:xfrm>
          <a:prstGeom prst="ellipse">
            <a:avLst/>
          </a:prstGeom>
          <a:solidFill>
            <a:schemeClr val="accent2"/>
          </a:solidFill>
          <a:ln>
            <a:noFill/>
          </a:ln>
          <a:effectLst>
            <a:innerShdw blurRad="152400">
              <a:schemeClr val="accent2">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07883" tIns="227809" rIns="107883" bIns="0" numCol="1" spcCol="0" rtlCol="0" fromWordArt="0" anchor="t" anchorCtr="0" forceAA="0" compatLnSpc="1">
            <a:normAutofit/>
          </a:bodyPr>
          <a:p>
            <a:pPr lvl="0" algn="ctr">
              <a:buClrTx/>
              <a:buSzTx/>
              <a:buFontTx/>
            </a:pPr>
            <a:endParaRPr lang="zh-CN" altLang="en-US" sz="1265" b="1">
              <a:solidFill>
                <a:srgbClr val="FFFFFF"/>
              </a:solidFill>
              <a:latin typeface="+mj-ea"/>
              <a:ea typeface="+mj-ea"/>
              <a:cs typeface="+mj-ea"/>
              <a:sym typeface="+mn-ea"/>
            </a:endParaRPr>
          </a:p>
        </p:txBody>
      </p:sp>
      <p:sp>
        <p:nvSpPr>
          <p:cNvPr id="29" name="椭圆 28"/>
          <p:cNvSpPr/>
          <p:nvPr>
            <p:custDataLst>
              <p:tags r:id="rId16"/>
            </p:custDataLst>
          </p:nvPr>
        </p:nvSpPr>
        <p:spPr>
          <a:xfrm>
            <a:off x="3953086" y="3164675"/>
            <a:ext cx="1162632" cy="1162632"/>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2">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265" b="1">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1" name="弧形 30"/>
          <p:cNvSpPr/>
          <p:nvPr>
            <p:custDataLst>
              <p:tags r:id="rId17"/>
            </p:custDataLst>
          </p:nvPr>
        </p:nvSpPr>
        <p:spPr>
          <a:xfrm flipV="1">
            <a:off x="3614382" y="2828480"/>
            <a:ext cx="1839538" cy="1839538"/>
          </a:xfrm>
          <a:prstGeom prst="arc">
            <a:avLst>
              <a:gd name="adj1" fmla="val 10822527"/>
              <a:gd name="adj2" fmla="val 20157622"/>
            </a:avLst>
          </a:prstGeom>
          <a:ln w="44450" cap="rnd">
            <a:solidFill>
              <a:schemeClr val="accent2">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sz="1420"/>
          </a:p>
        </p:txBody>
      </p:sp>
      <p:sp>
        <p:nvSpPr>
          <p:cNvPr id="32" name="矩形 31"/>
          <p:cNvSpPr/>
          <p:nvPr>
            <p:custDataLst>
              <p:tags r:id="rId18"/>
            </p:custDataLst>
          </p:nvPr>
        </p:nvSpPr>
        <p:spPr>
          <a:xfrm>
            <a:off x="2171253" y="3693555"/>
            <a:ext cx="1087867" cy="407448"/>
          </a:xfrm>
          <a:prstGeom prst="rect">
            <a:avLst/>
          </a:prstGeom>
          <a:noFill/>
        </p:spPr>
        <p:txBody>
          <a:bodyPr wrap="square" lIns="28601" tIns="28601" rIns="28601" bIns="28601" rtlCol="0" anchor="t" anchorCtr="0">
            <a:noAutofit/>
          </a:bodyPr>
          <a:p>
            <a:pPr algn="ctr">
              <a:spcBef>
                <a:spcPct val="0"/>
              </a:spcBef>
              <a:spcAft>
                <a:spcPct val="0"/>
              </a:spcAft>
            </a:pPr>
            <a:r>
              <a:rPr lang="zh-CN" altLang="en-US" sz="1265" b="1">
                <a:solidFill>
                  <a:srgbClr val="FFFFFF"/>
                </a:solidFill>
                <a:latin typeface="+mn-ea"/>
                <a:cs typeface="+mn-ea"/>
              </a:rPr>
              <a:t>制造</a:t>
            </a:r>
            <a:r>
              <a:rPr lang="zh-CN" altLang="en-US" sz="1265" b="1">
                <a:solidFill>
                  <a:srgbClr val="FFFFFF"/>
                </a:solidFill>
                <a:latin typeface="+mn-ea"/>
                <a:cs typeface="+mn-ea"/>
              </a:rPr>
              <a:t>延迟</a:t>
            </a:r>
            <a:endParaRPr lang="zh-CN" altLang="en-US" sz="1265" b="1">
              <a:solidFill>
                <a:srgbClr val="FFFFFF"/>
              </a:solidFill>
              <a:latin typeface="+mn-ea"/>
              <a:cs typeface="+mn-ea"/>
            </a:endParaRPr>
          </a:p>
        </p:txBody>
      </p:sp>
      <p:sp>
        <p:nvSpPr>
          <p:cNvPr id="33" name="矩形 32"/>
          <p:cNvSpPr/>
          <p:nvPr>
            <p:custDataLst>
              <p:tags r:id="rId19"/>
            </p:custDataLst>
          </p:nvPr>
        </p:nvSpPr>
        <p:spPr>
          <a:xfrm>
            <a:off x="3990218" y="3693555"/>
            <a:ext cx="1087867" cy="407448"/>
          </a:xfrm>
          <a:prstGeom prst="rect">
            <a:avLst/>
          </a:prstGeom>
          <a:noFill/>
        </p:spPr>
        <p:txBody>
          <a:bodyPr wrap="square" lIns="28601" tIns="28601" rIns="28601" bIns="28601" rtlCol="0" anchor="t" anchorCtr="0">
            <a:noAutofit/>
          </a:bodyPr>
          <a:p>
            <a:pPr algn="ctr">
              <a:spcBef>
                <a:spcPct val="0"/>
              </a:spcBef>
              <a:spcAft>
                <a:spcPct val="0"/>
              </a:spcAft>
            </a:pPr>
            <a:r>
              <a:rPr lang="zh-CN" altLang="en-US" sz="1265" b="1">
                <a:solidFill>
                  <a:srgbClr val="FFFFFF"/>
                </a:solidFill>
                <a:latin typeface="+mn-ea"/>
                <a:cs typeface="+mn-ea"/>
              </a:rPr>
              <a:t>物流</a:t>
            </a:r>
            <a:r>
              <a:rPr lang="zh-CN" altLang="en-US" sz="1265" b="1">
                <a:solidFill>
                  <a:srgbClr val="FFFFFF"/>
                </a:solidFill>
                <a:latin typeface="+mn-ea"/>
                <a:cs typeface="+mn-ea"/>
              </a:rPr>
              <a:t>延迟</a:t>
            </a:r>
            <a:endParaRPr lang="zh-CN" altLang="en-US" sz="1265" b="1">
              <a:solidFill>
                <a:srgbClr val="FFFFFF"/>
              </a:solidFill>
              <a:latin typeface="+mn-ea"/>
              <a:cs typeface="+mn-ea"/>
            </a:endParaRPr>
          </a:p>
        </p:txBody>
      </p:sp>
      <p:sp>
        <p:nvSpPr>
          <p:cNvPr id="34" name="矩形 33"/>
          <p:cNvSpPr/>
          <p:nvPr>
            <p:custDataLst>
              <p:tags r:id="rId20"/>
            </p:custDataLst>
          </p:nvPr>
        </p:nvSpPr>
        <p:spPr>
          <a:xfrm>
            <a:off x="5809183" y="3693555"/>
            <a:ext cx="1087867" cy="407448"/>
          </a:xfrm>
          <a:prstGeom prst="rect">
            <a:avLst/>
          </a:prstGeom>
          <a:noFill/>
        </p:spPr>
        <p:txBody>
          <a:bodyPr wrap="square" lIns="28601" tIns="28601" rIns="28601" bIns="28601" rtlCol="0" anchor="t" anchorCtr="0">
            <a:noAutofit/>
          </a:bodyPr>
          <a:p>
            <a:pPr algn="ctr">
              <a:spcBef>
                <a:spcPct val="0"/>
              </a:spcBef>
              <a:spcAft>
                <a:spcPct val="0"/>
              </a:spcAft>
            </a:pPr>
            <a:r>
              <a:rPr lang="zh-CN" altLang="en-US" sz="1265" b="1">
                <a:solidFill>
                  <a:srgbClr val="FFFFFF"/>
                </a:solidFill>
                <a:latin typeface="+mn-ea"/>
                <a:cs typeface="+mn-ea"/>
              </a:rPr>
              <a:t>流通加工</a:t>
            </a:r>
            <a:r>
              <a:rPr lang="zh-CN" altLang="en-US" sz="1265" b="1">
                <a:solidFill>
                  <a:srgbClr val="FFFFFF"/>
                </a:solidFill>
                <a:latin typeface="+mn-ea"/>
                <a:cs typeface="+mn-ea"/>
              </a:rPr>
              <a:t>延迟</a:t>
            </a:r>
            <a:endParaRPr lang="zh-CN" altLang="en-US" sz="1265" b="1">
              <a:solidFill>
                <a:srgbClr val="FFFFFF"/>
              </a:solidFill>
              <a:latin typeface="+mn-ea"/>
              <a:cs typeface="+mn-ea"/>
            </a:endParaRPr>
          </a:p>
        </p:txBody>
      </p:sp>
      <p:sp>
        <p:nvSpPr>
          <p:cNvPr id="35" name="任意多边形: 形状 4"/>
          <p:cNvSpPr/>
          <p:nvPr>
            <p:custDataLst>
              <p:tags r:id="rId21"/>
            </p:custDataLst>
          </p:nvPr>
        </p:nvSpPr>
        <p:spPr>
          <a:xfrm>
            <a:off x="2607302" y="3414061"/>
            <a:ext cx="215310" cy="232326"/>
          </a:xfrm>
          <a:custGeom>
            <a:avLst/>
            <a:gdLst>
              <a:gd name="connsiteX0" fmla="*/ 221499 w 272472"/>
              <a:gd name="connsiteY0" fmla="*/ 294119 h 294005"/>
              <a:gd name="connsiteX1" fmla="*/ 51204 w 272472"/>
              <a:gd name="connsiteY1" fmla="*/ 294119 h 294005"/>
              <a:gd name="connsiteX2" fmla="*/ 115 w 272472"/>
              <a:gd name="connsiteY2" fmla="*/ 245118 h 294005"/>
              <a:gd name="connsiteX3" fmla="*/ 115 w 272472"/>
              <a:gd name="connsiteY3" fmla="*/ 49115 h 294005"/>
              <a:gd name="connsiteX4" fmla="*/ 51204 w 272472"/>
              <a:gd name="connsiteY4" fmla="*/ 114 h 294005"/>
              <a:gd name="connsiteX5" fmla="*/ 221499 w 272472"/>
              <a:gd name="connsiteY5" fmla="*/ 114 h 294005"/>
              <a:gd name="connsiteX6" fmla="*/ 272588 w 272472"/>
              <a:gd name="connsiteY6" fmla="*/ 49115 h 294005"/>
              <a:gd name="connsiteX7" fmla="*/ 272588 w 272472"/>
              <a:gd name="connsiteY7" fmla="*/ 245118 h 294005"/>
              <a:gd name="connsiteX8" fmla="*/ 221499 w 272472"/>
              <a:gd name="connsiteY8" fmla="*/ 294119 h 294005"/>
              <a:gd name="connsiteX9" fmla="*/ 136351 w 272472"/>
              <a:gd name="connsiteY9" fmla="*/ 135450 h 294005"/>
              <a:gd name="connsiteX10" fmla="*/ 204469 w 272472"/>
              <a:gd name="connsiteY10" fmla="*/ 67782 h 294005"/>
              <a:gd name="connsiteX11" fmla="*/ 187440 w 272472"/>
              <a:gd name="connsiteY11" fmla="*/ 50865 h 294005"/>
              <a:gd name="connsiteX12" fmla="*/ 170411 w 272472"/>
              <a:gd name="connsiteY12" fmla="*/ 67782 h 294005"/>
              <a:gd name="connsiteX13" fmla="*/ 136351 w 272472"/>
              <a:gd name="connsiteY13" fmla="*/ 101616 h 294005"/>
              <a:gd name="connsiteX14" fmla="*/ 102292 w 272472"/>
              <a:gd name="connsiteY14" fmla="*/ 67782 h 294005"/>
              <a:gd name="connsiteX15" fmla="*/ 85263 w 272472"/>
              <a:gd name="connsiteY15" fmla="*/ 50865 h 294005"/>
              <a:gd name="connsiteX16" fmla="*/ 68233 w 272472"/>
              <a:gd name="connsiteY16" fmla="*/ 67782 h 294005"/>
              <a:gd name="connsiteX17" fmla="*/ 136351 w 272472"/>
              <a:gd name="connsiteY17" fmla="*/ 135450 h 294005"/>
              <a:gd name="connsiteX18" fmla="*/ 170411 w 272472"/>
              <a:gd name="connsiteY18" fmla="*/ 236952 h 294005"/>
              <a:gd name="connsiteX19" fmla="*/ 187440 w 272472"/>
              <a:gd name="connsiteY19" fmla="*/ 220034 h 294005"/>
              <a:gd name="connsiteX20" fmla="*/ 170411 w 272472"/>
              <a:gd name="connsiteY20" fmla="*/ 203117 h 294005"/>
              <a:gd name="connsiteX21" fmla="*/ 102292 w 272472"/>
              <a:gd name="connsiteY21" fmla="*/ 203117 h 294005"/>
              <a:gd name="connsiteX22" fmla="*/ 85263 w 272472"/>
              <a:gd name="connsiteY22" fmla="*/ 220034 h 294005"/>
              <a:gd name="connsiteX23" fmla="*/ 102292 w 272472"/>
              <a:gd name="connsiteY23" fmla="*/ 236952 h 294005"/>
              <a:gd name="connsiteX24" fmla="*/ 170411 w 272472"/>
              <a:gd name="connsiteY24" fmla="*/ 236952 h 294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2472" h="294005">
                <a:moveTo>
                  <a:pt x="221499" y="294119"/>
                </a:moveTo>
                <a:lnTo>
                  <a:pt x="51204" y="294119"/>
                </a:lnTo>
                <a:cubicBezTo>
                  <a:pt x="22253" y="294119"/>
                  <a:pt x="115" y="272886"/>
                  <a:pt x="115" y="245118"/>
                </a:cubicBezTo>
                <a:lnTo>
                  <a:pt x="115" y="49115"/>
                </a:lnTo>
                <a:cubicBezTo>
                  <a:pt x="115" y="21348"/>
                  <a:pt x="22253" y="114"/>
                  <a:pt x="51204" y="114"/>
                </a:cubicBezTo>
                <a:lnTo>
                  <a:pt x="221499" y="114"/>
                </a:lnTo>
                <a:cubicBezTo>
                  <a:pt x="250449" y="114"/>
                  <a:pt x="272588" y="21348"/>
                  <a:pt x="272588" y="49115"/>
                </a:cubicBezTo>
                <a:lnTo>
                  <a:pt x="272588" y="245118"/>
                </a:lnTo>
                <a:cubicBezTo>
                  <a:pt x="272588" y="272886"/>
                  <a:pt x="250449" y="294119"/>
                  <a:pt x="221499" y="294119"/>
                </a:cubicBezTo>
                <a:moveTo>
                  <a:pt x="136351" y="135450"/>
                </a:moveTo>
                <a:cubicBezTo>
                  <a:pt x="173816" y="135450"/>
                  <a:pt x="204469" y="104999"/>
                  <a:pt x="204469" y="67782"/>
                </a:cubicBezTo>
                <a:cubicBezTo>
                  <a:pt x="204469" y="57632"/>
                  <a:pt x="197658" y="50865"/>
                  <a:pt x="187440" y="50865"/>
                </a:cubicBezTo>
                <a:cubicBezTo>
                  <a:pt x="177222" y="50865"/>
                  <a:pt x="170411" y="57632"/>
                  <a:pt x="170411" y="67782"/>
                </a:cubicBezTo>
                <a:cubicBezTo>
                  <a:pt x="170411" y="86391"/>
                  <a:pt x="155084" y="101616"/>
                  <a:pt x="136351" y="101616"/>
                </a:cubicBezTo>
                <a:cubicBezTo>
                  <a:pt x="117619" y="101616"/>
                  <a:pt x="102292" y="86391"/>
                  <a:pt x="102292" y="67782"/>
                </a:cubicBezTo>
                <a:cubicBezTo>
                  <a:pt x="102292" y="57632"/>
                  <a:pt x="95480" y="50865"/>
                  <a:pt x="85263" y="50865"/>
                </a:cubicBezTo>
                <a:cubicBezTo>
                  <a:pt x="75045" y="50865"/>
                  <a:pt x="68233" y="57632"/>
                  <a:pt x="68233" y="67782"/>
                </a:cubicBezTo>
                <a:cubicBezTo>
                  <a:pt x="68233" y="104999"/>
                  <a:pt x="98886" y="135450"/>
                  <a:pt x="136351" y="135450"/>
                </a:cubicBezTo>
                <a:moveTo>
                  <a:pt x="170411" y="236952"/>
                </a:moveTo>
                <a:cubicBezTo>
                  <a:pt x="180628" y="236952"/>
                  <a:pt x="187440" y="230185"/>
                  <a:pt x="187440" y="220034"/>
                </a:cubicBezTo>
                <a:cubicBezTo>
                  <a:pt x="187440" y="209885"/>
                  <a:pt x="180628" y="203117"/>
                  <a:pt x="170411" y="203117"/>
                </a:cubicBezTo>
                <a:lnTo>
                  <a:pt x="102292" y="203117"/>
                </a:lnTo>
                <a:cubicBezTo>
                  <a:pt x="92075" y="203117"/>
                  <a:pt x="85263" y="209885"/>
                  <a:pt x="85263" y="220034"/>
                </a:cubicBezTo>
                <a:cubicBezTo>
                  <a:pt x="85263" y="230185"/>
                  <a:pt x="92075" y="236952"/>
                  <a:pt x="102292" y="236952"/>
                </a:cubicBezTo>
                <a:lnTo>
                  <a:pt x="170411" y="236952"/>
                </a:lnTo>
              </a:path>
            </a:pathLst>
          </a:custGeom>
          <a:solidFill>
            <a:srgbClr val="FFFFFF"/>
          </a:solidFill>
          <a:ln w="10203" cap="flat">
            <a:noFill/>
            <a:prstDash val="solid"/>
            <a:miter/>
          </a:ln>
        </p:spPr>
        <p:txBody>
          <a:bodyPr rtlCol="0" anchor="ctr"/>
          <a:p>
            <a:endParaRPr lang="zh-CN" altLang="en-US" sz="1420"/>
          </a:p>
        </p:txBody>
      </p:sp>
      <p:sp>
        <p:nvSpPr>
          <p:cNvPr id="36" name="任意多边形: 形状 5"/>
          <p:cNvSpPr/>
          <p:nvPr>
            <p:custDataLst>
              <p:tags r:id="rId22"/>
            </p:custDataLst>
          </p:nvPr>
        </p:nvSpPr>
        <p:spPr>
          <a:xfrm>
            <a:off x="4429278" y="3400513"/>
            <a:ext cx="209254" cy="245874"/>
          </a:xfrm>
          <a:custGeom>
            <a:avLst/>
            <a:gdLst>
              <a:gd name="connsiteX0" fmla="*/ 87598 w 264808"/>
              <a:gd name="connsiteY0" fmla="*/ 32709 h 311150"/>
              <a:gd name="connsiteX1" fmla="*/ 132020 w 264808"/>
              <a:gd name="connsiteY1" fmla="*/ -392 h 311150"/>
              <a:gd name="connsiteX2" fmla="*/ 176443 w 264808"/>
              <a:gd name="connsiteY2" fmla="*/ 32709 h 311150"/>
              <a:gd name="connsiteX3" fmla="*/ 237944 w 264808"/>
              <a:gd name="connsiteY3" fmla="*/ 32709 h 311150"/>
              <a:gd name="connsiteX4" fmla="*/ 264425 w 264808"/>
              <a:gd name="connsiteY4" fmla="*/ 59190 h 311150"/>
              <a:gd name="connsiteX5" fmla="*/ 264425 w 264808"/>
              <a:gd name="connsiteY5" fmla="*/ 284278 h 311150"/>
              <a:gd name="connsiteX6" fmla="*/ 237944 w 264808"/>
              <a:gd name="connsiteY6" fmla="*/ 310758 h 311150"/>
              <a:gd name="connsiteX7" fmla="*/ 26097 w 264808"/>
              <a:gd name="connsiteY7" fmla="*/ 310758 h 311150"/>
              <a:gd name="connsiteX8" fmla="*/ -384 w 264808"/>
              <a:gd name="connsiteY8" fmla="*/ 284278 h 311150"/>
              <a:gd name="connsiteX9" fmla="*/ -384 w 264808"/>
              <a:gd name="connsiteY9" fmla="*/ 59190 h 311150"/>
              <a:gd name="connsiteX10" fmla="*/ 26097 w 264808"/>
              <a:gd name="connsiteY10" fmla="*/ 32709 h 311150"/>
              <a:gd name="connsiteX11" fmla="*/ 87598 w 264808"/>
              <a:gd name="connsiteY11" fmla="*/ 32709 h 311150"/>
              <a:gd name="connsiteX12" fmla="*/ 132020 w 264808"/>
              <a:gd name="connsiteY12" fmla="*/ 52570 h 311150"/>
              <a:gd name="connsiteX13" fmla="*/ 145261 w 264808"/>
              <a:gd name="connsiteY13" fmla="*/ 39329 h 311150"/>
              <a:gd name="connsiteX14" fmla="*/ 132020 w 264808"/>
              <a:gd name="connsiteY14" fmla="*/ 26089 h 311150"/>
              <a:gd name="connsiteX15" fmla="*/ 118780 w 264808"/>
              <a:gd name="connsiteY15" fmla="*/ 39329 h 311150"/>
              <a:gd name="connsiteX16" fmla="*/ 132020 w 264808"/>
              <a:gd name="connsiteY16" fmla="*/ 52570 h 311150"/>
              <a:gd name="connsiteX17" fmla="*/ 65818 w 264808"/>
              <a:gd name="connsiteY17" fmla="*/ 98911 h 311150"/>
              <a:gd name="connsiteX18" fmla="*/ 52578 w 264808"/>
              <a:gd name="connsiteY18" fmla="*/ 112152 h 311150"/>
              <a:gd name="connsiteX19" fmla="*/ 65818 w 264808"/>
              <a:gd name="connsiteY19" fmla="*/ 125392 h 311150"/>
              <a:gd name="connsiteX20" fmla="*/ 198223 w 264808"/>
              <a:gd name="connsiteY20" fmla="*/ 125392 h 311150"/>
              <a:gd name="connsiteX21" fmla="*/ 211463 w 264808"/>
              <a:gd name="connsiteY21" fmla="*/ 112152 h 311150"/>
              <a:gd name="connsiteX22" fmla="*/ 198223 w 264808"/>
              <a:gd name="connsiteY22" fmla="*/ 98911 h 311150"/>
              <a:gd name="connsiteX23" fmla="*/ 65818 w 264808"/>
              <a:gd name="connsiteY23" fmla="*/ 98911 h 311150"/>
              <a:gd name="connsiteX24" fmla="*/ 65818 w 264808"/>
              <a:gd name="connsiteY24" fmla="*/ 158493 h 311150"/>
              <a:gd name="connsiteX25" fmla="*/ 52578 w 264808"/>
              <a:gd name="connsiteY25" fmla="*/ 171734 h 311150"/>
              <a:gd name="connsiteX26" fmla="*/ 65818 w 264808"/>
              <a:gd name="connsiteY26" fmla="*/ 184974 h 311150"/>
              <a:gd name="connsiteX27" fmla="*/ 198223 w 264808"/>
              <a:gd name="connsiteY27" fmla="*/ 184974 h 311150"/>
              <a:gd name="connsiteX28" fmla="*/ 211463 w 264808"/>
              <a:gd name="connsiteY28" fmla="*/ 171734 h 311150"/>
              <a:gd name="connsiteX29" fmla="*/ 198223 w 264808"/>
              <a:gd name="connsiteY29" fmla="*/ 158493 h 311150"/>
              <a:gd name="connsiteX30" fmla="*/ 65818 w 264808"/>
              <a:gd name="connsiteY30" fmla="*/ 158493 h 311150"/>
              <a:gd name="connsiteX31" fmla="*/ 65818 w 264808"/>
              <a:gd name="connsiteY31" fmla="*/ 218075 h 311150"/>
              <a:gd name="connsiteX32" fmla="*/ 52578 w 264808"/>
              <a:gd name="connsiteY32" fmla="*/ 231316 h 311150"/>
              <a:gd name="connsiteX33" fmla="*/ 65818 w 264808"/>
              <a:gd name="connsiteY33" fmla="*/ 244556 h 311150"/>
              <a:gd name="connsiteX34" fmla="*/ 132020 w 264808"/>
              <a:gd name="connsiteY34" fmla="*/ 244556 h 311150"/>
              <a:gd name="connsiteX35" fmla="*/ 145261 w 264808"/>
              <a:gd name="connsiteY35" fmla="*/ 231316 h 311150"/>
              <a:gd name="connsiteX36" fmla="*/ 132020 w 264808"/>
              <a:gd name="connsiteY36" fmla="*/ 218075 h 311150"/>
              <a:gd name="connsiteX37" fmla="*/ 65818 w 264808"/>
              <a:gd name="connsiteY37" fmla="*/ 21807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4808" h="311150">
                <a:moveTo>
                  <a:pt x="87598" y="32709"/>
                </a:moveTo>
                <a:cubicBezTo>
                  <a:pt x="93295" y="13567"/>
                  <a:pt x="111028" y="-392"/>
                  <a:pt x="132020" y="-392"/>
                </a:cubicBezTo>
                <a:cubicBezTo>
                  <a:pt x="153013" y="-392"/>
                  <a:pt x="170746" y="13567"/>
                  <a:pt x="176443" y="32709"/>
                </a:cubicBezTo>
                <a:lnTo>
                  <a:pt x="237944" y="32709"/>
                </a:lnTo>
                <a:cubicBezTo>
                  <a:pt x="252569" y="32709"/>
                  <a:pt x="264425" y="44565"/>
                  <a:pt x="264425" y="59190"/>
                </a:cubicBezTo>
                <a:lnTo>
                  <a:pt x="264425" y="284278"/>
                </a:lnTo>
                <a:cubicBezTo>
                  <a:pt x="264425" y="298902"/>
                  <a:pt x="252569" y="310758"/>
                  <a:pt x="237944" y="310758"/>
                </a:cubicBezTo>
                <a:lnTo>
                  <a:pt x="26097" y="310758"/>
                </a:lnTo>
                <a:cubicBezTo>
                  <a:pt x="11472" y="310758"/>
                  <a:pt x="-384" y="298902"/>
                  <a:pt x="-384" y="284278"/>
                </a:cubicBezTo>
                <a:lnTo>
                  <a:pt x="-384" y="59190"/>
                </a:lnTo>
                <a:cubicBezTo>
                  <a:pt x="-384" y="44565"/>
                  <a:pt x="11472" y="32709"/>
                  <a:pt x="26097" y="32709"/>
                </a:cubicBezTo>
                <a:lnTo>
                  <a:pt x="87598" y="32709"/>
                </a:lnTo>
                <a:moveTo>
                  <a:pt x="132020" y="52570"/>
                </a:moveTo>
                <a:cubicBezTo>
                  <a:pt x="139333" y="52570"/>
                  <a:pt x="145261" y="46642"/>
                  <a:pt x="145261" y="39329"/>
                </a:cubicBezTo>
                <a:cubicBezTo>
                  <a:pt x="145261" y="32017"/>
                  <a:pt x="139333" y="26089"/>
                  <a:pt x="132020" y="26089"/>
                </a:cubicBezTo>
                <a:cubicBezTo>
                  <a:pt x="124708" y="26089"/>
                  <a:pt x="118780" y="32017"/>
                  <a:pt x="118780" y="39329"/>
                </a:cubicBezTo>
                <a:cubicBezTo>
                  <a:pt x="118780" y="46642"/>
                  <a:pt x="124708" y="52570"/>
                  <a:pt x="132020" y="52570"/>
                </a:cubicBezTo>
                <a:moveTo>
                  <a:pt x="65818" y="98911"/>
                </a:moveTo>
                <a:cubicBezTo>
                  <a:pt x="58506" y="98911"/>
                  <a:pt x="52578" y="104839"/>
                  <a:pt x="52578" y="112152"/>
                </a:cubicBezTo>
                <a:cubicBezTo>
                  <a:pt x="52578" y="119464"/>
                  <a:pt x="58506" y="125392"/>
                  <a:pt x="65818" y="125392"/>
                </a:cubicBezTo>
                <a:lnTo>
                  <a:pt x="198223" y="125392"/>
                </a:lnTo>
                <a:cubicBezTo>
                  <a:pt x="205535" y="125392"/>
                  <a:pt x="211463" y="119464"/>
                  <a:pt x="211463" y="112152"/>
                </a:cubicBezTo>
                <a:cubicBezTo>
                  <a:pt x="211463" y="104839"/>
                  <a:pt x="205535" y="98911"/>
                  <a:pt x="198223" y="98911"/>
                </a:cubicBezTo>
                <a:lnTo>
                  <a:pt x="65818" y="98911"/>
                </a:lnTo>
                <a:moveTo>
                  <a:pt x="65818" y="158493"/>
                </a:moveTo>
                <a:cubicBezTo>
                  <a:pt x="58506" y="158493"/>
                  <a:pt x="52578" y="164421"/>
                  <a:pt x="52578" y="171734"/>
                </a:cubicBezTo>
                <a:cubicBezTo>
                  <a:pt x="52578" y="179046"/>
                  <a:pt x="58506" y="184974"/>
                  <a:pt x="65818" y="184974"/>
                </a:cubicBezTo>
                <a:lnTo>
                  <a:pt x="198223" y="184974"/>
                </a:lnTo>
                <a:cubicBezTo>
                  <a:pt x="205535" y="184974"/>
                  <a:pt x="211463" y="179046"/>
                  <a:pt x="211463" y="171734"/>
                </a:cubicBezTo>
                <a:cubicBezTo>
                  <a:pt x="211463" y="164421"/>
                  <a:pt x="205535" y="158493"/>
                  <a:pt x="198223" y="158493"/>
                </a:cubicBezTo>
                <a:lnTo>
                  <a:pt x="65818" y="158493"/>
                </a:lnTo>
                <a:moveTo>
                  <a:pt x="65818" y="218075"/>
                </a:moveTo>
                <a:cubicBezTo>
                  <a:pt x="58506" y="218075"/>
                  <a:pt x="52578" y="224003"/>
                  <a:pt x="52578" y="231316"/>
                </a:cubicBezTo>
                <a:cubicBezTo>
                  <a:pt x="52578" y="238628"/>
                  <a:pt x="58506" y="244556"/>
                  <a:pt x="65818" y="244556"/>
                </a:cubicBezTo>
                <a:lnTo>
                  <a:pt x="132020" y="244556"/>
                </a:lnTo>
                <a:cubicBezTo>
                  <a:pt x="139333" y="244556"/>
                  <a:pt x="145261" y="238628"/>
                  <a:pt x="145261" y="231316"/>
                </a:cubicBezTo>
                <a:cubicBezTo>
                  <a:pt x="145261" y="224003"/>
                  <a:pt x="139333" y="218075"/>
                  <a:pt x="132020" y="218075"/>
                </a:cubicBezTo>
                <a:lnTo>
                  <a:pt x="65818" y="218075"/>
                </a:lnTo>
              </a:path>
            </a:pathLst>
          </a:custGeom>
          <a:solidFill>
            <a:srgbClr val="FFFFFF"/>
          </a:solidFill>
          <a:ln w="405" cap="flat">
            <a:noFill/>
            <a:prstDash val="solid"/>
            <a:miter/>
          </a:ln>
        </p:spPr>
        <p:txBody>
          <a:bodyPr rtlCol="0" anchor="ctr"/>
          <a:p>
            <a:endParaRPr lang="zh-CN" altLang="en-US" sz="1420"/>
          </a:p>
        </p:txBody>
      </p:sp>
      <p:sp>
        <p:nvSpPr>
          <p:cNvPr id="37" name="任意多边形: 形状 8"/>
          <p:cNvSpPr/>
          <p:nvPr>
            <p:custDataLst>
              <p:tags r:id="rId23"/>
            </p:custDataLst>
          </p:nvPr>
        </p:nvSpPr>
        <p:spPr>
          <a:xfrm>
            <a:off x="6230179" y="3409044"/>
            <a:ext cx="245874" cy="228557"/>
          </a:xfrm>
          <a:custGeom>
            <a:avLst/>
            <a:gdLst>
              <a:gd name="connsiteX0" fmla="*/ 272530 w 311150"/>
              <a:gd name="connsiteY0" fmla="*/ 81135 h 289236"/>
              <a:gd name="connsiteX1" fmla="*/ 272530 w 311150"/>
              <a:gd name="connsiteY1" fmla="*/ 60759 h 289236"/>
              <a:gd name="connsiteX2" fmla="*/ 267153 w 311150"/>
              <a:gd name="connsiteY2" fmla="*/ 46327 h 289236"/>
              <a:gd name="connsiteX3" fmla="*/ 253173 w 311150"/>
              <a:gd name="connsiteY3" fmla="*/ 39949 h 289236"/>
              <a:gd name="connsiteX4" fmla="*/ 136438 w 311150"/>
              <a:gd name="connsiteY4" fmla="*/ 39949 h 289236"/>
              <a:gd name="connsiteX5" fmla="*/ 136438 w 311150"/>
              <a:gd name="connsiteY5" fmla="*/ 20924 h 289236"/>
              <a:gd name="connsiteX6" fmla="*/ 131060 w 311150"/>
              <a:gd name="connsiteY6" fmla="*/ 6493 h 289236"/>
              <a:gd name="connsiteX7" fmla="*/ 117081 w 311150"/>
              <a:gd name="connsiteY7" fmla="*/ 115 h 289236"/>
              <a:gd name="connsiteX8" fmla="*/ 19488 w 311150"/>
              <a:gd name="connsiteY8" fmla="*/ 115 h 289236"/>
              <a:gd name="connsiteX9" fmla="*/ 5507 w 311150"/>
              <a:gd name="connsiteY9" fmla="*/ 6493 h 289236"/>
              <a:gd name="connsiteX10" fmla="*/ 130 w 311150"/>
              <a:gd name="connsiteY10" fmla="*/ 20924 h 289236"/>
              <a:gd name="connsiteX11" fmla="*/ 130 w 311150"/>
              <a:gd name="connsiteY11" fmla="*/ 272199 h 289236"/>
              <a:gd name="connsiteX12" fmla="*/ 991 w 311150"/>
              <a:gd name="connsiteY12" fmla="*/ 268038 h 289236"/>
              <a:gd name="connsiteX13" fmla="*/ 3303 w 311150"/>
              <a:gd name="connsiteY13" fmla="*/ 256633 h 289236"/>
              <a:gd name="connsiteX14" fmla="*/ 6744 w 311150"/>
              <a:gd name="connsiteY14" fmla="*/ 239662 h 289236"/>
              <a:gd name="connsiteX15" fmla="*/ 10992 w 311150"/>
              <a:gd name="connsiteY15" fmla="*/ 218799 h 289236"/>
              <a:gd name="connsiteX16" fmla="*/ 15670 w 311150"/>
              <a:gd name="connsiteY16" fmla="*/ 195666 h 289236"/>
              <a:gd name="connsiteX17" fmla="*/ 20509 w 311150"/>
              <a:gd name="connsiteY17" fmla="*/ 171938 h 289236"/>
              <a:gd name="connsiteX18" fmla="*/ 25134 w 311150"/>
              <a:gd name="connsiteY18" fmla="*/ 149238 h 289236"/>
              <a:gd name="connsiteX19" fmla="*/ 29543 w 311150"/>
              <a:gd name="connsiteY19" fmla="*/ 127618 h 289236"/>
              <a:gd name="connsiteX20" fmla="*/ 33360 w 311150"/>
              <a:gd name="connsiteY20" fmla="*/ 106971 h 289236"/>
              <a:gd name="connsiteX21" fmla="*/ 39114 w 311150"/>
              <a:gd name="connsiteY21" fmla="*/ 89567 h 289236"/>
              <a:gd name="connsiteX22" fmla="*/ 54653 w 311150"/>
              <a:gd name="connsiteY22" fmla="*/ 81243 h 289236"/>
              <a:gd name="connsiteX23" fmla="*/ 73742 w 311150"/>
              <a:gd name="connsiteY23" fmla="*/ 81027 h 289236"/>
              <a:gd name="connsiteX24" fmla="*/ 117780 w 311150"/>
              <a:gd name="connsiteY24" fmla="*/ 81135 h 289236"/>
              <a:gd name="connsiteX25" fmla="*/ 272475 w 311150"/>
              <a:gd name="connsiteY25" fmla="*/ 81135 h 289236"/>
              <a:gd name="connsiteX26" fmla="*/ 272530 w 311150"/>
              <a:gd name="connsiteY26" fmla="*/ 81135 h 289236"/>
              <a:gd name="connsiteX27" fmla="*/ 258011 w 311150"/>
              <a:gd name="connsiteY27" fmla="*/ 289279 h 289236"/>
              <a:gd name="connsiteX28" fmla="*/ 250484 w 311150"/>
              <a:gd name="connsiteY28" fmla="*/ 289279 h 289236"/>
              <a:gd name="connsiteX29" fmla="*/ 239461 w 311150"/>
              <a:gd name="connsiteY29" fmla="*/ 289226 h 289236"/>
              <a:gd name="connsiteX30" fmla="*/ 230158 w 311150"/>
              <a:gd name="connsiteY30" fmla="*/ 289279 h 289236"/>
              <a:gd name="connsiteX31" fmla="*/ 15777 w 311150"/>
              <a:gd name="connsiteY31" fmla="*/ 289279 h 289236"/>
              <a:gd name="connsiteX32" fmla="*/ 16530 w 311150"/>
              <a:gd name="connsiteY32" fmla="*/ 285442 h 289236"/>
              <a:gd name="connsiteX33" fmla="*/ 18574 w 311150"/>
              <a:gd name="connsiteY33" fmla="*/ 274902 h 289236"/>
              <a:gd name="connsiteX34" fmla="*/ 21585 w 311150"/>
              <a:gd name="connsiteY34" fmla="*/ 259120 h 289236"/>
              <a:gd name="connsiteX35" fmla="*/ 25349 w 311150"/>
              <a:gd name="connsiteY35" fmla="*/ 239554 h 289236"/>
              <a:gd name="connsiteX36" fmla="*/ 29543 w 311150"/>
              <a:gd name="connsiteY36" fmla="*/ 217610 h 289236"/>
              <a:gd name="connsiteX37" fmla="*/ 33952 w 311150"/>
              <a:gd name="connsiteY37" fmla="*/ 194801 h 289236"/>
              <a:gd name="connsiteX38" fmla="*/ 38253 w 311150"/>
              <a:gd name="connsiteY38" fmla="*/ 172533 h 289236"/>
              <a:gd name="connsiteX39" fmla="*/ 46373 w 311150"/>
              <a:gd name="connsiteY39" fmla="*/ 128969 h 289236"/>
              <a:gd name="connsiteX40" fmla="*/ 53900 w 311150"/>
              <a:gd name="connsiteY40" fmla="*/ 103728 h 289236"/>
              <a:gd name="connsiteX41" fmla="*/ 81269 w 311150"/>
              <a:gd name="connsiteY41" fmla="*/ 96647 h 289236"/>
              <a:gd name="connsiteX42" fmla="*/ 118963 w 311150"/>
              <a:gd name="connsiteY42" fmla="*/ 96701 h 289236"/>
              <a:gd name="connsiteX43" fmla="*/ 270002 w 311150"/>
              <a:gd name="connsiteY43" fmla="*/ 96701 h 289236"/>
              <a:gd name="connsiteX44" fmla="*/ 290973 w 311150"/>
              <a:gd name="connsiteY44" fmla="*/ 96809 h 289236"/>
              <a:gd name="connsiteX45" fmla="*/ 307158 w 311150"/>
              <a:gd name="connsiteY45" fmla="*/ 104160 h 289236"/>
              <a:gd name="connsiteX46" fmla="*/ 311082 w 311150"/>
              <a:gd name="connsiteY46" fmla="*/ 119510 h 289236"/>
              <a:gd name="connsiteX47" fmla="*/ 306351 w 311150"/>
              <a:gd name="connsiteY47" fmla="*/ 140427 h 289236"/>
              <a:gd name="connsiteX48" fmla="*/ 301350 w 311150"/>
              <a:gd name="connsiteY48" fmla="*/ 162264 h 289236"/>
              <a:gd name="connsiteX49" fmla="*/ 294575 w 311150"/>
              <a:gd name="connsiteY49" fmla="*/ 191936 h 289236"/>
              <a:gd name="connsiteX50" fmla="*/ 288607 w 311150"/>
              <a:gd name="connsiteY50" fmla="*/ 217934 h 289236"/>
              <a:gd name="connsiteX51" fmla="*/ 279089 w 311150"/>
              <a:gd name="connsiteY51" fmla="*/ 261066 h 289236"/>
              <a:gd name="connsiteX52" fmla="*/ 273658 w 311150"/>
              <a:gd name="connsiteY52" fmla="*/ 278632 h 289236"/>
              <a:gd name="connsiteX53" fmla="*/ 261453 w 311150"/>
              <a:gd name="connsiteY53" fmla="*/ 288847 h 289236"/>
              <a:gd name="connsiteX54" fmla="*/ 258011 w 311150"/>
              <a:gd name="connsiteY54" fmla="*/ 289279 h 28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11150" h="289236">
                <a:moveTo>
                  <a:pt x="272530" y="81135"/>
                </a:moveTo>
                <a:lnTo>
                  <a:pt x="272530" y="60759"/>
                </a:lnTo>
                <a:cubicBezTo>
                  <a:pt x="272691" y="55408"/>
                  <a:pt x="270756" y="50219"/>
                  <a:pt x="267153" y="46327"/>
                </a:cubicBezTo>
                <a:cubicBezTo>
                  <a:pt x="263496" y="42436"/>
                  <a:pt x="258495" y="40112"/>
                  <a:pt x="253173" y="39949"/>
                </a:cubicBezTo>
                <a:lnTo>
                  <a:pt x="136438" y="39949"/>
                </a:lnTo>
                <a:lnTo>
                  <a:pt x="136438" y="20924"/>
                </a:lnTo>
                <a:cubicBezTo>
                  <a:pt x="136599" y="15573"/>
                  <a:pt x="134663" y="10384"/>
                  <a:pt x="131060" y="6493"/>
                </a:cubicBezTo>
                <a:cubicBezTo>
                  <a:pt x="127404" y="2601"/>
                  <a:pt x="122403" y="277"/>
                  <a:pt x="117081" y="115"/>
                </a:cubicBezTo>
                <a:lnTo>
                  <a:pt x="19488" y="115"/>
                </a:lnTo>
                <a:cubicBezTo>
                  <a:pt x="14164" y="277"/>
                  <a:pt x="9164" y="2601"/>
                  <a:pt x="5507" y="6493"/>
                </a:cubicBezTo>
                <a:cubicBezTo>
                  <a:pt x="1852" y="10378"/>
                  <a:pt x="-87" y="15582"/>
                  <a:pt x="130" y="20924"/>
                </a:cubicBezTo>
                <a:lnTo>
                  <a:pt x="130" y="272199"/>
                </a:lnTo>
                <a:cubicBezTo>
                  <a:pt x="399" y="270795"/>
                  <a:pt x="722" y="269443"/>
                  <a:pt x="991" y="268038"/>
                </a:cubicBezTo>
                <a:cubicBezTo>
                  <a:pt x="1744" y="264254"/>
                  <a:pt x="2550" y="260417"/>
                  <a:pt x="3303" y="256633"/>
                </a:cubicBezTo>
                <a:cubicBezTo>
                  <a:pt x="4432" y="250958"/>
                  <a:pt x="5615" y="245337"/>
                  <a:pt x="6744" y="239662"/>
                </a:cubicBezTo>
                <a:cubicBezTo>
                  <a:pt x="8142" y="232690"/>
                  <a:pt x="9594" y="225717"/>
                  <a:pt x="10992" y="218799"/>
                </a:cubicBezTo>
                <a:cubicBezTo>
                  <a:pt x="12551" y="211070"/>
                  <a:pt x="14111" y="203395"/>
                  <a:pt x="15670" y="195666"/>
                </a:cubicBezTo>
                <a:cubicBezTo>
                  <a:pt x="17283" y="187775"/>
                  <a:pt x="18896" y="179830"/>
                  <a:pt x="20509" y="171938"/>
                </a:cubicBezTo>
                <a:cubicBezTo>
                  <a:pt x="22069" y="164371"/>
                  <a:pt x="23574" y="156804"/>
                  <a:pt x="25134" y="149238"/>
                </a:cubicBezTo>
                <a:cubicBezTo>
                  <a:pt x="26585" y="142049"/>
                  <a:pt x="28091" y="134806"/>
                  <a:pt x="29543" y="127618"/>
                </a:cubicBezTo>
                <a:cubicBezTo>
                  <a:pt x="30887" y="120754"/>
                  <a:pt x="32124" y="113890"/>
                  <a:pt x="33360" y="106971"/>
                </a:cubicBezTo>
                <a:cubicBezTo>
                  <a:pt x="34436" y="101025"/>
                  <a:pt x="35619" y="94647"/>
                  <a:pt x="39114" y="89567"/>
                </a:cubicBezTo>
                <a:cubicBezTo>
                  <a:pt x="42609" y="84432"/>
                  <a:pt x="48631" y="81892"/>
                  <a:pt x="54653" y="81243"/>
                </a:cubicBezTo>
                <a:cubicBezTo>
                  <a:pt x="60998" y="80541"/>
                  <a:pt x="67397" y="80919"/>
                  <a:pt x="73742" y="81027"/>
                </a:cubicBezTo>
                <a:cubicBezTo>
                  <a:pt x="88421" y="81243"/>
                  <a:pt x="103100" y="81135"/>
                  <a:pt x="117780" y="81135"/>
                </a:cubicBezTo>
                <a:lnTo>
                  <a:pt x="272475" y="81135"/>
                </a:lnTo>
                <a:lnTo>
                  <a:pt x="272530" y="81135"/>
                </a:lnTo>
                <a:moveTo>
                  <a:pt x="258011" y="289279"/>
                </a:moveTo>
                <a:cubicBezTo>
                  <a:pt x="255485" y="289442"/>
                  <a:pt x="252850" y="289279"/>
                  <a:pt x="250484" y="289279"/>
                </a:cubicBezTo>
                <a:cubicBezTo>
                  <a:pt x="246827" y="289279"/>
                  <a:pt x="243118" y="289171"/>
                  <a:pt x="239461" y="289226"/>
                </a:cubicBezTo>
                <a:cubicBezTo>
                  <a:pt x="236342" y="289226"/>
                  <a:pt x="233277" y="289279"/>
                  <a:pt x="230158" y="289279"/>
                </a:cubicBezTo>
                <a:lnTo>
                  <a:pt x="15777" y="289279"/>
                </a:lnTo>
                <a:cubicBezTo>
                  <a:pt x="16046" y="287982"/>
                  <a:pt x="16261" y="286739"/>
                  <a:pt x="16530" y="285442"/>
                </a:cubicBezTo>
                <a:cubicBezTo>
                  <a:pt x="17229" y="281928"/>
                  <a:pt x="17875" y="278416"/>
                  <a:pt x="18574" y="274902"/>
                </a:cubicBezTo>
                <a:cubicBezTo>
                  <a:pt x="19595" y="269659"/>
                  <a:pt x="20617" y="264362"/>
                  <a:pt x="21585" y="259120"/>
                </a:cubicBezTo>
                <a:cubicBezTo>
                  <a:pt x="22821" y="252580"/>
                  <a:pt x="24112" y="246094"/>
                  <a:pt x="25349" y="239554"/>
                </a:cubicBezTo>
                <a:cubicBezTo>
                  <a:pt x="26747" y="232258"/>
                  <a:pt x="28145" y="224961"/>
                  <a:pt x="29543" y="217610"/>
                </a:cubicBezTo>
                <a:cubicBezTo>
                  <a:pt x="30994" y="209989"/>
                  <a:pt x="32446" y="202368"/>
                  <a:pt x="33952" y="194801"/>
                </a:cubicBezTo>
                <a:cubicBezTo>
                  <a:pt x="35404" y="187396"/>
                  <a:pt x="36802" y="179938"/>
                  <a:pt x="38253" y="172533"/>
                </a:cubicBezTo>
                <a:cubicBezTo>
                  <a:pt x="41049" y="158047"/>
                  <a:pt x="43738" y="143508"/>
                  <a:pt x="46373" y="128969"/>
                </a:cubicBezTo>
                <a:cubicBezTo>
                  <a:pt x="47932" y="120537"/>
                  <a:pt x="48201" y="110646"/>
                  <a:pt x="53900" y="103728"/>
                </a:cubicBezTo>
                <a:cubicBezTo>
                  <a:pt x="60407" y="95783"/>
                  <a:pt x="71967" y="96215"/>
                  <a:pt x="81269" y="96647"/>
                </a:cubicBezTo>
                <a:cubicBezTo>
                  <a:pt x="93798" y="97188"/>
                  <a:pt x="106434" y="96701"/>
                  <a:pt x="118963" y="96701"/>
                </a:cubicBezTo>
                <a:lnTo>
                  <a:pt x="270002" y="96701"/>
                </a:lnTo>
                <a:cubicBezTo>
                  <a:pt x="276939" y="96701"/>
                  <a:pt x="284036" y="96269"/>
                  <a:pt x="290973" y="96809"/>
                </a:cubicBezTo>
                <a:cubicBezTo>
                  <a:pt x="296941" y="97296"/>
                  <a:pt x="303179" y="99458"/>
                  <a:pt x="307158" y="104160"/>
                </a:cubicBezTo>
                <a:cubicBezTo>
                  <a:pt x="310706" y="108430"/>
                  <a:pt x="311728" y="114106"/>
                  <a:pt x="311082" y="119510"/>
                </a:cubicBezTo>
                <a:cubicBezTo>
                  <a:pt x="310222" y="126537"/>
                  <a:pt x="307964" y="133563"/>
                  <a:pt x="306351" y="140427"/>
                </a:cubicBezTo>
                <a:cubicBezTo>
                  <a:pt x="304630" y="147669"/>
                  <a:pt x="302964" y="154967"/>
                  <a:pt x="301350" y="162264"/>
                </a:cubicBezTo>
                <a:cubicBezTo>
                  <a:pt x="299146" y="172154"/>
                  <a:pt x="296833" y="182046"/>
                  <a:pt x="294575" y="191936"/>
                </a:cubicBezTo>
                <a:cubicBezTo>
                  <a:pt x="292586" y="200585"/>
                  <a:pt x="290597" y="209287"/>
                  <a:pt x="288607" y="217934"/>
                </a:cubicBezTo>
                <a:cubicBezTo>
                  <a:pt x="285326" y="232311"/>
                  <a:pt x="282208" y="246688"/>
                  <a:pt x="279089" y="261066"/>
                </a:cubicBezTo>
                <a:cubicBezTo>
                  <a:pt x="277799" y="267011"/>
                  <a:pt x="276401" y="273173"/>
                  <a:pt x="273658" y="278632"/>
                </a:cubicBezTo>
                <a:cubicBezTo>
                  <a:pt x="271239" y="283442"/>
                  <a:pt x="266722" y="287496"/>
                  <a:pt x="261453" y="288847"/>
                </a:cubicBezTo>
                <a:cubicBezTo>
                  <a:pt x="260270" y="289063"/>
                  <a:pt x="259141" y="289226"/>
                  <a:pt x="258011" y="289279"/>
                </a:cubicBezTo>
              </a:path>
            </a:pathLst>
          </a:custGeom>
          <a:solidFill>
            <a:srgbClr val="FFFFFF"/>
          </a:solidFill>
          <a:ln w="10907" cap="flat">
            <a:noFill/>
            <a:prstDash val="solid"/>
            <a:miter/>
          </a:ln>
        </p:spPr>
        <p:txBody>
          <a:bodyPr rtlCol="0" anchor="ctr"/>
          <a:p>
            <a:endParaRPr lang="zh-CN" altLang="en-US" sz="142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数字化供应链的基本理论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快速</a:t>
            </a:r>
            <a:r>
              <a:rPr lang="zh-CN" altLang="en-US" sz="2400" dirty="0">
                <a:latin typeface="微软雅黑" panose="020B0503020204020204" pitchFamily="34" charset="-122"/>
                <a:ea typeface="微软雅黑" panose="020B0503020204020204" pitchFamily="34" charset="-122"/>
              </a:rPr>
              <a:t>反应</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488440" y="2348865"/>
            <a:ext cx="6670040" cy="1383665"/>
          </a:xfrm>
          <a:prstGeom prst="rect">
            <a:avLst/>
          </a:prstGeom>
          <a:noFill/>
          <a:ln w="9525">
            <a:noFill/>
          </a:ln>
        </p:spPr>
        <p:txBody>
          <a:bodyPr wrap="square">
            <a:spAutoFit/>
          </a:bodyPr>
          <a:p>
            <a:pPr marL="342900" indent="-342900">
              <a:lnSpc>
                <a:spcPct val="140000"/>
              </a:lnSpc>
              <a:buFont typeface="Wingdings" panose="05000000000000000000" charset="0"/>
              <a:buChar char="Ø"/>
            </a:pPr>
            <a:r>
              <a:rPr lang="zh-CN" sz="2000">
                <a:ea typeface="宋体" panose="02010600030101010101" pitchFamily="2" charset="-122"/>
              </a:rPr>
              <a:t>QR（Quick Response）是指在供应链中为了实现共同目标而进行的紧密合作，至少在两个环节之间进行协同工作。</a:t>
            </a:r>
            <a:endParaRPr lang="zh-CN" altLang="en-US" sz="2000">
              <a:ea typeface="宋体" panose="02010600030101010101" pitchFamily="2" charset="-122"/>
            </a:endParaRPr>
          </a:p>
        </p:txBody>
      </p:sp>
      <p:pic>
        <p:nvPicPr>
          <p:cNvPr id="3" name="图片 37" descr="图1-13 QR对于 制造商 的益处"/>
          <p:cNvPicPr>
            <a:picLocks noChangeAspect="1"/>
          </p:cNvPicPr>
          <p:nvPr>
            <p:custDataLst>
              <p:tags r:id="rId3"/>
            </p:custDataLst>
          </p:nvPr>
        </p:nvPicPr>
        <p:blipFill>
          <a:blip r:embed="rId4"/>
          <a:srcRect t="9979" b="11733"/>
          <a:stretch>
            <a:fillRect/>
          </a:stretch>
        </p:blipFill>
        <p:spPr>
          <a:xfrm>
            <a:off x="899795" y="4025265"/>
            <a:ext cx="3827780" cy="2070100"/>
          </a:xfrm>
          <a:prstGeom prst="rect">
            <a:avLst/>
          </a:prstGeom>
        </p:spPr>
      </p:pic>
      <p:pic>
        <p:nvPicPr>
          <p:cNvPr id="41" name="图片 41" descr="图1-14 QR对于 零售商 的益处"/>
          <p:cNvPicPr>
            <a:picLocks noChangeAspect="1"/>
          </p:cNvPicPr>
          <p:nvPr>
            <p:custDataLst>
              <p:tags r:id="rId5"/>
            </p:custDataLst>
          </p:nvPr>
        </p:nvPicPr>
        <p:blipFill>
          <a:blip r:embed="rId6"/>
          <a:srcRect t="10705" b="11414"/>
          <a:stretch>
            <a:fillRect/>
          </a:stretch>
        </p:blipFill>
        <p:spPr>
          <a:xfrm>
            <a:off x="4859655" y="3995420"/>
            <a:ext cx="3797300" cy="207581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数字化供应链的基本理论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有效客户反应</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488440" y="2348865"/>
            <a:ext cx="6670040" cy="3538220"/>
          </a:xfrm>
          <a:prstGeom prst="rect">
            <a:avLst/>
          </a:prstGeom>
          <a:noFill/>
          <a:ln w="9525">
            <a:noFill/>
          </a:ln>
        </p:spPr>
        <p:txBody>
          <a:bodyPr wrap="square">
            <a:spAutoFit/>
          </a:bodyPr>
          <a:p>
            <a:pPr marL="342900" indent="-342900">
              <a:lnSpc>
                <a:spcPct val="160000"/>
              </a:lnSpc>
              <a:buFont typeface="Wingdings" panose="05000000000000000000" charset="0"/>
              <a:buChar char="Ø"/>
            </a:pPr>
            <a:r>
              <a:rPr lang="zh-CN" sz="2000">
                <a:ea typeface="宋体" panose="02010600030101010101" pitchFamily="2" charset="-122"/>
              </a:rPr>
              <a:t>有效顾客反应（ECR）是日杂百货行业的供应链营销战略，旨在通过协调和合作，更好、更快、更低成本地为顾客提供更多价值的供应链管理方法。</a:t>
            </a:r>
            <a:endParaRPr lang="zh-CN" sz="2000">
              <a:ea typeface="宋体" panose="02010600030101010101" pitchFamily="2" charset="-122"/>
            </a:endParaRPr>
          </a:p>
          <a:p>
            <a:pPr marL="342900" indent="-342900">
              <a:lnSpc>
                <a:spcPct val="160000"/>
              </a:lnSpc>
              <a:buFont typeface="Wingdings" panose="05000000000000000000" charset="0"/>
              <a:buChar char="Ø"/>
            </a:pPr>
            <a:r>
              <a:rPr lang="zh-CN" sz="2000">
                <a:ea typeface="宋体" panose="02010600030101010101" pitchFamily="2" charset="-122"/>
              </a:rPr>
              <a:t>ECR是指有效的顾客反应，其本质是促使批发商、供应商、生产厂家和零售商形成良好的供应链，实现各企业之间的协同，从而为消费者提供更快、更优质的服务，以提高整体效率，满足消费者实际需求。</a:t>
            </a:r>
            <a:endParaRPr lang="zh-CN" sz="2000">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数字化供应链的基本理论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48463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有效客户反应的</a:t>
            </a:r>
            <a:r>
              <a:rPr lang="zh-CN" altLang="en-US" sz="2400" dirty="0">
                <a:latin typeface="微软雅黑" panose="020B0503020204020204" pitchFamily="34" charset="-122"/>
                <a:ea typeface="微软雅黑" panose="020B0503020204020204" pitchFamily="34" charset="-122"/>
              </a:rPr>
              <a:t>特征</a:t>
            </a:r>
            <a:endParaRPr lang="zh-CN" altLang="en-US" sz="2400" dirty="0">
              <a:latin typeface="微软雅黑" panose="020B0503020204020204" pitchFamily="34" charset="-122"/>
              <a:ea typeface="微软雅黑" panose="020B0503020204020204" pitchFamily="34" charset="-122"/>
            </a:endParaRPr>
          </a:p>
        </p:txBody>
      </p:sp>
      <p:sp>
        <p:nvSpPr>
          <p:cNvPr id="101" name="文本框 100"/>
          <p:cNvSpPr txBox="1"/>
          <p:nvPr/>
        </p:nvSpPr>
        <p:spPr>
          <a:xfrm>
            <a:off x="1475740" y="2277110"/>
            <a:ext cx="6283960" cy="3538220"/>
          </a:xfrm>
          <a:prstGeom prst="rect">
            <a:avLst/>
          </a:prstGeom>
          <a:noFill/>
          <a:ln w="9525">
            <a:noFill/>
          </a:ln>
        </p:spPr>
        <p:txBody>
          <a:bodyPr wrap="square">
            <a:spAutoFit/>
          </a:bodyPr>
          <a:p>
            <a:pPr marL="342900" indent="-342900">
              <a:lnSpc>
                <a:spcPct val="160000"/>
              </a:lnSpc>
              <a:buFont typeface="Wingdings" panose="05000000000000000000" charset="0"/>
              <a:buChar char="Ø"/>
            </a:pPr>
            <a:r>
              <a:rPr lang="zh-CN" sz="2000">
                <a:ea typeface="宋体" panose="02010600030101010101" pitchFamily="2" charset="-122"/>
              </a:rPr>
              <a:t>ECR通过管理意识的创新，将传统对立关系转变为合作关系。</a:t>
            </a:r>
            <a:endParaRPr lang="zh-CN" sz="2000">
              <a:ea typeface="宋体" panose="02010600030101010101" pitchFamily="2" charset="-122"/>
            </a:endParaRPr>
          </a:p>
          <a:p>
            <a:pPr marL="342900" indent="-342900">
              <a:lnSpc>
                <a:spcPct val="160000"/>
              </a:lnSpc>
              <a:buFont typeface="Wingdings" panose="05000000000000000000" charset="0"/>
              <a:buChar char="Ø"/>
            </a:pPr>
            <a:r>
              <a:rPr lang="zh-CN" sz="2000">
                <a:ea typeface="宋体" panose="02010600030101010101" pitchFamily="2" charset="-122"/>
              </a:rPr>
              <a:t>ECR供应链体系的实施可以促使信息流通、商品流通以及各个部门之间的协作更加流畅。</a:t>
            </a:r>
            <a:endParaRPr lang="zh-CN" sz="2000">
              <a:ea typeface="宋体" panose="02010600030101010101" pitchFamily="2" charset="-122"/>
            </a:endParaRPr>
          </a:p>
          <a:p>
            <a:pPr marL="342900" indent="-342900">
              <a:lnSpc>
                <a:spcPct val="160000"/>
              </a:lnSpc>
              <a:buFont typeface="Wingdings" panose="05000000000000000000" charset="0"/>
              <a:buChar char="Ø"/>
            </a:pPr>
            <a:r>
              <a:rPr lang="zh-CN" sz="2000">
                <a:ea typeface="宋体" panose="02010600030101010101" pitchFamily="2" charset="-122"/>
              </a:rPr>
              <a:t>ECR的核心要求是对整个供应链体系进行有效的协调，这需要制造业、零售业以及批发业等各个关联行业实现良好的配合。</a:t>
            </a:r>
            <a:endParaRPr lang="zh-CN" sz="2000">
              <a:ea typeface="宋体" panose="0201060003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数字化供应链的基本理论</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828040" y="1557020"/>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ECR</a:t>
            </a:r>
            <a:r>
              <a:rPr lang="zh-CN" altLang="en-US" sz="2400" dirty="0">
                <a:latin typeface="微软雅黑" panose="020B0503020204020204" pitchFamily="34" charset="-122"/>
                <a:ea typeface="微软雅黑" panose="020B0503020204020204" pitchFamily="34" charset="-122"/>
              </a:rPr>
              <a:t>的战略</a:t>
            </a:r>
            <a:endParaRPr lang="zh-CN" altLang="en-US" sz="2400" dirty="0">
              <a:latin typeface="微软雅黑" panose="020B0503020204020204" pitchFamily="34" charset="-122"/>
              <a:ea typeface="微软雅黑" panose="020B0503020204020204" pitchFamily="34" charset="-122"/>
            </a:endParaRPr>
          </a:p>
        </p:txBody>
      </p:sp>
      <p:sp>
        <p:nvSpPr>
          <p:cNvPr id="66" name="椭圆 65"/>
          <p:cNvSpPr/>
          <p:nvPr>
            <p:custDataLst>
              <p:tags r:id="rId3"/>
            </p:custDataLst>
          </p:nvPr>
        </p:nvSpPr>
        <p:spPr>
          <a:xfrm>
            <a:off x="2806820" y="2723168"/>
            <a:ext cx="3243501" cy="3243501"/>
          </a:xfrm>
          <a:prstGeom prst="ellipse">
            <a:avLst/>
          </a:prstGeom>
          <a:solidFill>
            <a:schemeClr val="bg1">
              <a:lumMod val="80000"/>
              <a:lumOff val="20000"/>
            </a:schemeClr>
          </a:solidFill>
          <a:ln>
            <a:noFill/>
          </a:ln>
          <a:effectLst>
            <a:outerShdw blurRad="152400" sx="106000" sy="106000" algn="ctr" rotWithShape="0">
              <a:schemeClr val="tx1">
                <a:lumMod val="65000"/>
                <a:lumOff val="35000"/>
                <a:alpha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2" name="任意多边形 12"/>
          <p:cNvSpPr/>
          <p:nvPr>
            <p:custDataLst>
              <p:tags r:id="rId4"/>
            </p:custDataLst>
          </p:nvPr>
        </p:nvSpPr>
        <p:spPr>
          <a:xfrm rot="5400000">
            <a:off x="3291601" y="318760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1">
                  <a:alpha val="0"/>
                </a:schemeClr>
              </a:gs>
              <a:gs pos="100000">
                <a:schemeClr val="accent1">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6" name="任意多边形 12"/>
          <p:cNvSpPr/>
          <p:nvPr>
            <p:custDataLst>
              <p:tags r:id="rId5"/>
            </p:custDataLst>
          </p:nvPr>
        </p:nvSpPr>
        <p:spPr>
          <a:xfrm rot="10800000">
            <a:off x="4448915" y="2505773"/>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2">
                  <a:alpha val="0"/>
                </a:schemeClr>
              </a:gs>
              <a:gs pos="100000">
                <a:schemeClr val="accent2">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7" name="任意多边形 12"/>
          <p:cNvSpPr/>
          <p:nvPr>
            <p:custDataLst>
              <p:tags r:id="rId6"/>
            </p:custDataLst>
          </p:nvPr>
        </p:nvSpPr>
        <p:spPr>
          <a:xfrm rot="16200000">
            <a:off x="5108078" y="3624722"/>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3">
                  <a:alpha val="0"/>
                </a:schemeClr>
              </a:gs>
              <a:gs pos="100000">
                <a:schemeClr val="accent3">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78" name="任意多边形 12"/>
          <p:cNvSpPr/>
          <p:nvPr>
            <p:custDataLst>
              <p:tags r:id="rId7"/>
            </p:custDataLst>
          </p:nvPr>
        </p:nvSpPr>
        <p:spPr>
          <a:xfrm>
            <a:off x="4031561" y="4324575"/>
            <a:ext cx="413866" cy="1818802"/>
          </a:xfrm>
          <a:custGeom>
            <a:avLst/>
            <a:gdLst/>
            <a:ahLst/>
            <a:cxnLst>
              <a:cxn ang="3">
                <a:pos x="hc" y="t"/>
              </a:cxn>
              <a:cxn ang="cd2">
                <a:pos x="l" y="vc"/>
              </a:cxn>
              <a:cxn ang="cd4">
                <a:pos x="hc" y="b"/>
              </a:cxn>
              <a:cxn ang="0">
                <a:pos x="r" y="vc"/>
              </a:cxn>
            </a:cxnLst>
            <a:rect l="l" t="t" r="r" b="b"/>
            <a:pathLst>
              <a:path w="293" h="3937">
                <a:moveTo>
                  <a:pt x="293" y="0"/>
                </a:moveTo>
                <a:lnTo>
                  <a:pt x="293" y="3937"/>
                </a:lnTo>
                <a:lnTo>
                  <a:pt x="293" y="3937"/>
                </a:lnTo>
                <a:cubicBezTo>
                  <a:pt x="125" y="3730"/>
                  <a:pt x="0" y="2927"/>
                  <a:pt x="0" y="1969"/>
                </a:cubicBezTo>
                <a:cubicBezTo>
                  <a:pt x="0" y="1010"/>
                  <a:pt x="125" y="207"/>
                  <a:pt x="293" y="0"/>
                </a:cubicBezTo>
                <a:lnTo>
                  <a:pt x="293" y="0"/>
                </a:lnTo>
                <a:close/>
              </a:path>
            </a:pathLst>
          </a:custGeom>
          <a:gradFill>
            <a:gsLst>
              <a:gs pos="81000">
                <a:schemeClr val="accent4">
                  <a:alpha val="0"/>
                </a:schemeClr>
              </a:gs>
              <a:gs pos="100000">
                <a:schemeClr val="accent4">
                  <a:alpha val="1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sz="1650">
              <a:sym typeface="+mn-ea"/>
            </a:endParaRPr>
          </a:p>
        </p:txBody>
      </p:sp>
      <p:sp>
        <p:nvSpPr>
          <p:cNvPr id="80" name="弧形 79"/>
          <p:cNvSpPr/>
          <p:nvPr>
            <p:custDataLst>
              <p:tags r:id="rId8"/>
            </p:custDataLst>
          </p:nvPr>
        </p:nvSpPr>
        <p:spPr>
          <a:xfrm rot="16200000">
            <a:off x="2643482" y="2544137"/>
            <a:ext cx="3619003" cy="3619003"/>
          </a:xfrm>
          <a:prstGeom prst="arc">
            <a:avLst>
              <a:gd name="adj1" fmla="val 16392741"/>
              <a:gd name="adj2" fmla="val 21318419"/>
            </a:avLst>
          </a:prstGeom>
          <a:ln w="6350">
            <a:gradFill>
              <a:gsLst>
                <a:gs pos="25000">
                  <a:srgbClr val="376FFF">
                    <a:alpha val="0"/>
                  </a:srgbClr>
                </a:gs>
                <a:gs pos="60000">
                  <a:schemeClr val="accent1">
                    <a:alpha val="80000"/>
                  </a:schemeClr>
                </a:gs>
              </a:gsLst>
              <a:lin ang="0" scaled="1"/>
            </a:gradFill>
            <a:prstDash val="solid"/>
            <a:tailEnd type="triangle"/>
          </a:ln>
          <a:effectLst>
            <a:outerShdw blurRad="50800" dist="38100" dir="2700000" algn="tl" rotWithShape="0">
              <a:schemeClr val="accent1">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1" name="弧形 80"/>
          <p:cNvSpPr/>
          <p:nvPr>
            <p:custDataLst>
              <p:tags r:id="rId9"/>
            </p:custDataLst>
          </p:nvPr>
        </p:nvSpPr>
        <p:spPr>
          <a:xfrm>
            <a:off x="2622556" y="2537161"/>
            <a:ext cx="3619003" cy="3619003"/>
          </a:xfrm>
          <a:prstGeom prst="arc">
            <a:avLst>
              <a:gd name="adj1" fmla="val 16392741"/>
              <a:gd name="adj2" fmla="val 21318419"/>
            </a:avLst>
          </a:prstGeom>
          <a:ln w="6350">
            <a:gradFill>
              <a:gsLst>
                <a:gs pos="25000">
                  <a:schemeClr val="accent2">
                    <a:alpha val="0"/>
                  </a:schemeClr>
                </a:gs>
                <a:gs pos="60000">
                  <a:schemeClr val="accent2">
                    <a:alpha val="80000"/>
                  </a:schemeClr>
                </a:gs>
              </a:gsLst>
              <a:lin ang="0" scaled="1"/>
            </a:gradFill>
            <a:prstDash val="solid"/>
            <a:tailEnd type="triangle"/>
          </a:ln>
          <a:effectLst>
            <a:outerShdw blurRad="50800" dist="38100" dir="2700000" algn="tl" rotWithShape="0">
              <a:schemeClr val="accent2">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82" name="弧形 81"/>
          <p:cNvSpPr/>
          <p:nvPr>
            <p:custDataLst>
              <p:tags r:id="rId10"/>
            </p:custDataLst>
          </p:nvPr>
        </p:nvSpPr>
        <p:spPr>
          <a:xfrm rot="10800000">
            <a:off x="2643482" y="2527280"/>
            <a:ext cx="3619003" cy="3619003"/>
          </a:xfrm>
          <a:prstGeom prst="arc">
            <a:avLst>
              <a:gd name="adj1" fmla="val 16392741"/>
              <a:gd name="adj2" fmla="val 21318419"/>
            </a:avLst>
          </a:prstGeom>
          <a:ln w="6350">
            <a:gradFill>
              <a:gsLst>
                <a:gs pos="25000">
                  <a:schemeClr val="accent4">
                    <a:alpha val="0"/>
                  </a:schemeClr>
                </a:gs>
                <a:gs pos="60000">
                  <a:schemeClr val="accent4">
                    <a:alpha val="80000"/>
                  </a:schemeClr>
                </a:gs>
              </a:gsLst>
              <a:lin ang="0" scaled="1"/>
            </a:gradFill>
            <a:prstDash val="solid"/>
            <a:tailEnd type="triangle"/>
          </a:ln>
          <a:effectLst>
            <a:outerShdw blurRad="50800" dist="38100" dir="2700000" algn="tl" rotWithShape="0">
              <a:schemeClr val="accent4">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3" name="弧形 2"/>
          <p:cNvSpPr/>
          <p:nvPr>
            <p:custDataLst>
              <p:tags r:id="rId11"/>
            </p:custDataLst>
          </p:nvPr>
        </p:nvSpPr>
        <p:spPr>
          <a:xfrm rot="5400000">
            <a:off x="2630113" y="2508679"/>
            <a:ext cx="3619003" cy="3619003"/>
          </a:xfrm>
          <a:prstGeom prst="arc">
            <a:avLst>
              <a:gd name="adj1" fmla="val 16392741"/>
              <a:gd name="adj2" fmla="val 21318419"/>
            </a:avLst>
          </a:prstGeom>
          <a:ln w="6350">
            <a:gradFill>
              <a:gsLst>
                <a:gs pos="25000">
                  <a:schemeClr val="accent3">
                    <a:alpha val="0"/>
                  </a:schemeClr>
                </a:gs>
                <a:gs pos="60000">
                  <a:schemeClr val="accent3">
                    <a:alpha val="80000"/>
                  </a:schemeClr>
                </a:gs>
              </a:gsLst>
              <a:lin ang="0" scaled="1"/>
            </a:gradFill>
            <a:prstDash val="solid"/>
            <a:tailEnd type="triangle"/>
          </a:ln>
          <a:effectLst>
            <a:outerShdw blurRad="50800" dist="38100" dir="2700000" algn="tl" rotWithShape="0">
              <a:schemeClr val="accent3">
                <a:lumMod val="75000"/>
                <a:alpha val="40000"/>
              </a:schemeClr>
            </a:outerShdw>
          </a:effectLst>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sz="1650">
              <a:cs typeface="微软雅黑" panose="020B0503020204020204" pitchFamily="34" charset="-122"/>
            </a:endParaRPr>
          </a:p>
        </p:txBody>
      </p:sp>
      <p:sp>
        <p:nvSpPr>
          <p:cNvPr id="5" name="矩形 4"/>
          <p:cNvSpPr/>
          <p:nvPr>
            <p:custDataLst>
              <p:tags r:id="rId12"/>
            </p:custDataLst>
          </p:nvPr>
        </p:nvSpPr>
        <p:spPr>
          <a:xfrm>
            <a:off x="6012180" y="2853055"/>
            <a:ext cx="1802130" cy="473075"/>
          </a:xfrm>
          <a:prstGeom prst="rect">
            <a:avLst/>
          </a:prstGeom>
          <a:noFill/>
        </p:spPr>
        <p:txBody>
          <a:bodyPr wrap="square" lIns="0" tIns="0" rIns="0" bIns="0" rtlCol="0" anchor="b" anchorCtr="0">
            <a:noAutofit/>
          </a:bodyPr>
          <a:lstStyle/>
          <a:p>
            <a:pPr algn="just">
              <a:spcBef>
                <a:spcPct val="0"/>
              </a:spcBef>
              <a:spcAft>
                <a:spcPct val="0"/>
              </a:spcAft>
            </a:pPr>
            <a:r>
              <a:rPr lang="zh-CN" altLang="en-US" sz="1650" b="1">
                <a:solidFill>
                  <a:schemeClr val="tx1"/>
                </a:solidFill>
                <a:latin typeface="+mn-ea"/>
                <a:cs typeface="+mn-ea"/>
                <a:sym typeface="+mn-ea"/>
              </a:rPr>
              <a:t>有效的</a:t>
            </a:r>
            <a:r>
              <a:rPr lang="zh-CN" altLang="en-US" sz="1650" b="1">
                <a:solidFill>
                  <a:schemeClr val="tx1"/>
                </a:solidFill>
                <a:latin typeface="+mn-ea"/>
                <a:cs typeface="+mn-ea"/>
                <a:sym typeface="+mn-ea"/>
              </a:rPr>
              <a:t>补货</a:t>
            </a:r>
            <a:endParaRPr lang="zh-CN" altLang="en-US" sz="1650" b="1">
              <a:solidFill>
                <a:schemeClr val="tx1"/>
              </a:solidFill>
              <a:latin typeface="+mn-ea"/>
              <a:cs typeface="+mn-ea"/>
              <a:sym typeface="+mn-ea"/>
            </a:endParaRPr>
          </a:p>
        </p:txBody>
      </p:sp>
      <p:sp>
        <p:nvSpPr>
          <p:cNvPr id="7" name="矩形 6"/>
          <p:cNvSpPr/>
          <p:nvPr>
            <p:custDataLst>
              <p:tags r:id="rId13"/>
            </p:custDataLst>
          </p:nvPr>
        </p:nvSpPr>
        <p:spPr>
          <a:xfrm>
            <a:off x="6084321" y="5373357"/>
            <a:ext cx="2219880" cy="473156"/>
          </a:xfrm>
          <a:prstGeom prst="rect">
            <a:avLst/>
          </a:prstGeom>
          <a:noFill/>
        </p:spPr>
        <p:txBody>
          <a:bodyPr wrap="square" lIns="0" tIns="0" rIns="0" bIns="0" rtlCol="0" anchor="b" anchorCtr="0">
            <a:noAutofit/>
          </a:bodyPr>
          <a:lstStyle/>
          <a:p>
            <a:pPr algn="just">
              <a:spcBef>
                <a:spcPct val="0"/>
              </a:spcBef>
              <a:spcAft>
                <a:spcPct val="0"/>
              </a:spcAft>
            </a:pPr>
            <a:r>
              <a:rPr lang="zh-CN" altLang="en-US" sz="1650" b="1">
                <a:solidFill>
                  <a:schemeClr val="tx1"/>
                </a:solidFill>
                <a:latin typeface="+mn-ea"/>
                <a:cs typeface="+mn-ea"/>
                <a:sym typeface="+mn-ea"/>
              </a:rPr>
              <a:t>有效的</a:t>
            </a:r>
            <a:r>
              <a:rPr lang="zh-CN" altLang="en-US" sz="1650" b="1">
                <a:solidFill>
                  <a:schemeClr val="tx1"/>
                </a:solidFill>
                <a:latin typeface="+mn-ea"/>
                <a:cs typeface="+mn-ea"/>
                <a:sym typeface="+mn-ea"/>
              </a:rPr>
              <a:t>促销</a:t>
            </a:r>
            <a:endParaRPr lang="zh-CN" altLang="en-US" sz="1650" b="1">
              <a:solidFill>
                <a:schemeClr val="tx1"/>
              </a:solidFill>
              <a:latin typeface="+mn-ea"/>
              <a:cs typeface="+mn-ea"/>
              <a:sym typeface="+mn-ea"/>
            </a:endParaRPr>
          </a:p>
        </p:txBody>
      </p:sp>
      <p:sp>
        <p:nvSpPr>
          <p:cNvPr id="9" name="矩形 8"/>
          <p:cNvSpPr/>
          <p:nvPr>
            <p:custDataLst>
              <p:tags r:id="rId14"/>
            </p:custDataLst>
          </p:nvPr>
        </p:nvSpPr>
        <p:spPr>
          <a:xfrm>
            <a:off x="468270" y="2780831"/>
            <a:ext cx="221988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800" b="1">
                <a:solidFill>
                  <a:schemeClr val="tx1"/>
                </a:solidFill>
                <a:latin typeface="+mn-ea"/>
                <a:cs typeface="+mn-ea"/>
                <a:sym typeface="+mn-ea"/>
              </a:rPr>
              <a:t>有效的店内</a:t>
            </a:r>
            <a:r>
              <a:rPr lang="zh-CN" altLang="en-US" sz="1800" b="1">
                <a:solidFill>
                  <a:schemeClr val="tx1"/>
                </a:solidFill>
                <a:latin typeface="+mn-ea"/>
                <a:cs typeface="+mn-ea"/>
                <a:sym typeface="+mn-ea"/>
              </a:rPr>
              <a:t>布局</a:t>
            </a:r>
            <a:endParaRPr lang="zh-CN" altLang="en-US" sz="1800" b="1">
              <a:solidFill>
                <a:schemeClr val="tx1"/>
              </a:solidFill>
              <a:latin typeface="+mn-ea"/>
              <a:cs typeface="+mn-ea"/>
              <a:sym typeface="+mn-ea"/>
            </a:endParaRPr>
          </a:p>
        </p:txBody>
      </p:sp>
      <p:sp>
        <p:nvSpPr>
          <p:cNvPr id="11" name="矩形 10"/>
          <p:cNvSpPr/>
          <p:nvPr>
            <p:custDataLst>
              <p:tags r:id="rId15"/>
            </p:custDataLst>
          </p:nvPr>
        </p:nvSpPr>
        <p:spPr>
          <a:xfrm>
            <a:off x="467781" y="5157164"/>
            <a:ext cx="2219880" cy="473156"/>
          </a:xfrm>
          <a:prstGeom prst="rect">
            <a:avLst/>
          </a:prstGeom>
          <a:noFill/>
        </p:spPr>
        <p:txBody>
          <a:bodyPr wrap="square" lIns="0" tIns="0" rIns="0" bIns="0" rtlCol="0" anchor="b" anchorCtr="0">
            <a:noAutofit/>
          </a:bodyPr>
          <a:lstStyle/>
          <a:p>
            <a:pPr algn="r">
              <a:spcBef>
                <a:spcPct val="0"/>
              </a:spcBef>
              <a:spcAft>
                <a:spcPct val="0"/>
              </a:spcAft>
            </a:pPr>
            <a:r>
              <a:rPr lang="zh-CN" altLang="en-US" sz="1650" b="1">
                <a:solidFill>
                  <a:schemeClr val="tx1"/>
                </a:solidFill>
                <a:latin typeface="+mn-ea"/>
                <a:cs typeface="+mn-ea"/>
                <a:sym typeface="+mn-ea"/>
              </a:rPr>
              <a:t>有效的新产品</a:t>
            </a:r>
            <a:r>
              <a:rPr lang="zh-CN" altLang="en-US" sz="1650" b="1">
                <a:solidFill>
                  <a:schemeClr val="tx1"/>
                </a:solidFill>
                <a:latin typeface="+mn-ea"/>
                <a:cs typeface="+mn-ea"/>
                <a:sym typeface="+mn-ea"/>
              </a:rPr>
              <a:t>导入</a:t>
            </a:r>
            <a:endParaRPr lang="zh-CN" altLang="en-US" sz="1650" b="1">
              <a:solidFill>
                <a:schemeClr val="tx1"/>
              </a:solidFill>
              <a:latin typeface="+mn-ea"/>
              <a:cs typeface="+mn-ea"/>
              <a:sym typeface="+mn-ea"/>
            </a:endParaRPr>
          </a:p>
        </p:txBody>
      </p:sp>
      <p:sp>
        <p:nvSpPr>
          <p:cNvPr id="71" name="任意多边形: 形状 14"/>
          <p:cNvSpPr/>
          <p:nvPr>
            <p:custDataLst>
              <p:tags r:id="rId16"/>
            </p:custDataLst>
          </p:nvPr>
        </p:nvSpPr>
        <p:spPr>
          <a:xfrm>
            <a:off x="3011428" y="3496261"/>
            <a:ext cx="1620007" cy="809713"/>
          </a:xfrm>
          <a:custGeom>
            <a:avLst/>
            <a:gdLst>
              <a:gd name="connsiteX0" fmla="*/ 1019175 w 2038350"/>
              <a:gd name="connsiteY0" fmla="*/ 0 h 1019175"/>
              <a:gd name="connsiteX1" fmla="*/ 2038350 w 2038350"/>
              <a:gd name="connsiteY1" fmla="*/ 1019175 h 1019175"/>
              <a:gd name="connsiteX2" fmla="*/ 0 w 2038350"/>
              <a:gd name="connsiteY2" fmla="*/ 1019175 h 1019175"/>
              <a:gd name="connsiteX3" fmla="*/ 1019175 w 2038350"/>
              <a:gd name="connsiteY3" fmla="*/ 0 h 1019175"/>
            </a:gdLst>
            <a:ahLst/>
            <a:cxnLst>
              <a:cxn ang="0">
                <a:pos x="connsiteX0" y="connsiteY0"/>
              </a:cxn>
              <a:cxn ang="0">
                <a:pos x="connsiteX1" y="connsiteY1"/>
              </a:cxn>
              <a:cxn ang="0">
                <a:pos x="connsiteX2" y="connsiteY2"/>
              </a:cxn>
              <a:cxn ang="0">
                <a:pos x="connsiteX3" y="connsiteY3"/>
              </a:cxn>
            </a:cxnLst>
            <a:rect l="l" t="t" r="r" b="b"/>
            <a:pathLst>
              <a:path w="2038350" h="1019175">
                <a:moveTo>
                  <a:pt x="1019175" y="0"/>
                </a:moveTo>
                <a:cubicBezTo>
                  <a:pt x="1582050" y="0"/>
                  <a:pt x="2038350" y="456300"/>
                  <a:pt x="2038350" y="1019175"/>
                </a:cubicBezTo>
                <a:lnTo>
                  <a:pt x="0" y="1019175"/>
                </a:lnTo>
                <a:cubicBezTo>
                  <a:pt x="0" y="456300"/>
                  <a:pt x="456300" y="0"/>
                  <a:pt x="1019175" y="0"/>
                </a:cubicBezTo>
                <a:close/>
              </a:path>
            </a:pathLst>
          </a:custGeom>
          <a:gradFill>
            <a:gsLst>
              <a:gs pos="0">
                <a:schemeClr val="accent1">
                  <a:lumMod val="60000"/>
                  <a:lumOff val="40000"/>
                </a:schemeClr>
              </a:gs>
              <a:gs pos="100000">
                <a:schemeClr val="accent1">
                  <a:alpha val="100000"/>
                </a:schemeClr>
              </a:gs>
            </a:gsLst>
            <a:lin ang="5400000" scaled="0"/>
          </a:gradFill>
          <a:ln>
            <a:noFill/>
          </a:ln>
          <a:effectLst>
            <a:outerShdw blurRad="127000" sx="105000" sy="105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98816" r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01</a:t>
            </a:r>
            <a:endParaRPr lang="en-US" altLang="zh-CN" sz="1650" b="1" dirty="0">
              <a:latin typeface="+mn-ea"/>
              <a:cs typeface="+mn-ea"/>
              <a:sym typeface="+mn-ea"/>
            </a:endParaRPr>
          </a:p>
        </p:txBody>
      </p:sp>
      <p:sp>
        <p:nvSpPr>
          <p:cNvPr id="74" name="任意多边形 73"/>
          <p:cNvSpPr/>
          <p:nvPr>
            <p:custDataLst>
              <p:tags r:id="rId17"/>
            </p:custDataLst>
          </p:nvPr>
        </p:nvSpPr>
        <p:spPr>
          <a:xfrm>
            <a:off x="4450659" y="2903363"/>
            <a:ext cx="809713" cy="1620007"/>
          </a:xfrm>
          <a:custGeom>
            <a:avLst/>
            <a:gdLst/>
            <a:ahLst/>
            <a:cxnLst>
              <a:cxn ang="3">
                <a:pos x="hc" y="t"/>
              </a:cxn>
              <a:cxn ang="cd2">
                <a:pos x="l" y="vc"/>
              </a:cxn>
              <a:cxn ang="cd4">
                <a:pos x="hc" y="b"/>
              </a:cxn>
              <a:cxn ang="0">
                <a:pos x="r" y="vc"/>
              </a:cxn>
            </a:cxnLst>
            <a:rect l="l" t="t" r="r" b="b"/>
            <a:pathLst>
              <a:path w="1393" h="2787">
                <a:moveTo>
                  <a:pt x="0" y="0"/>
                </a:moveTo>
                <a:cubicBezTo>
                  <a:pt x="769" y="0"/>
                  <a:pt x="1393" y="624"/>
                  <a:pt x="1393" y="1394"/>
                </a:cubicBezTo>
                <a:cubicBezTo>
                  <a:pt x="1393" y="2163"/>
                  <a:pt x="769" y="2787"/>
                  <a:pt x="0" y="2787"/>
                </a:cubicBezTo>
                <a:lnTo>
                  <a:pt x="0" y="0"/>
                </a:lnTo>
                <a:close/>
              </a:path>
            </a:pathLst>
          </a:custGeom>
          <a:gradFill>
            <a:gsLst>
              <a:gs pos="0">
                <a:schemeClr val="accent2">
                  <a:lumMod val="60000"/>
                  <a:lumOff val="40000"/>
                </a:schemeClr>
              </a:gs>
              <a:gs pos="100000">
                <a:schemeClr val="accent2"/>
              </a:gs>
            </a:gsLst>
            <a:lin ang="5400000" scaled="0"/>
          </a:gradFill>
          <a:ln>
            <a:noFill/>
          </a:ln>
          <a:effectLst>
            <a:outerShdw blurRad="127000" sx="106000" sy="106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5683" tIns="98816" rIns="98816" bIns="329581"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a:latin typeface="+mn-ea"/>
                <a:cs typeface="+mn-ea"/>
                <a:sym typeface="+mn-ea"/>
              </a:rPr>
              <a:t>02</a:t>
            </a:r>
            <a:endParaRPr lang="en-US" altLang="zh-CN" sz="1650" b="1">
              <a:latin typeface="+mn-ea"/>
              <a:cs typeface="+mn-ea"/>
              <a:sym typeface="+mn-ea"/>
            </a:endParaRPr>
          </a:p>
        </p:txBody>
      </p:sp>
      <p:sp>
        <p:nvSpPr>
          <p:cNvPr id="75" name="任意多边形 74"/>
          <p:cNvSpPr/>
          <p:nvPr>
            <p:custDataLst>
              <p:tags r:id="rId18"/>
            </p:custDataLst>
          </p:nvPr>
        </p:nvSpPr>
        <p:spPr>
          <a:xfrm>
            <a:off x="4262908" y="4326318"/>
            <a:ext cx="1620007" cy="809713"/>
          </a:xfrm>
          <a:custGeom>
            <a:avLst/>
            <a:gdLst/>
            <a:ahLst/>
            <a:cxnLst>
              <a:cxn ang="3">
                <a:pos x="hc" y="t"/>
              </a:cxn>
              <a:cxn ang="cd2">
                <a:pos x="l" y="vc"/>
              </a:cxn>
              <a:cxn ang="cd4">
                <a:pos x="hc" y="b"/>
              </a:cxn>
              <a:cxn ang="0">
                <a:pos x="r" y="vc"/>
              </a:cxn>
            </a:cxnLst>
            <a:rect l="l" t="t" r="r" b="b"/>
            <a:pathLst>
              <a:path w="2787" h="1393">
                <a:moveTo>
                  <a:pt x="0" y="0"/>
                </a:moveTo>
                <a:lnTo>
                  <a:pt x="2787" y="0"/>
                </a:lnTo>
                <a:cubicBezTo>
                  <a:pt x="2787" y="769"/>
                  <a:pt x="2163" y="1393"/>
                  <a:pt x="1394" y="1393"/>
                </a:cubicBezTo>
                <a:cubicBezTo>
                  <a:pt x="624" y="1393"/>
                  <a:pt x="0" y="769"/>
                  <a:pt x="0" y="0"/>
                </a:cubicBezTo>
                <a:close/>
              </a:path>
            </a:pathLst>
          </a:custGeom>
          <a:gradFill>
            <a:gsLst>
              <a:gs pos="0">
                <a:schemeClr val="accent3">
                  <a:lumMod val="60000"/>
                  <a:lumOff val="40000"/>
                </a:schemeClr>
              </a:gs>
              <a:gs pos="100000">
                <a:schemeClr val="accent3"/>
              </a:gs>
            </a:gsLst>
            <a:lin ang="5400000" scaled="0"/>
          </a:gradFill>
          <a:ln>
            <a:noFill/>
          </a:ln>
          <a:effectLst>
            <a:outerShdw blurRad="127000" sx="105000" sy="105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461530" tIns="98816" bIns="13194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03</a:t>
            </a:r>
            <a:endParaRPr lang="en-US" altLang="zh-CN" sz="1650" b="1" dirty="0">
              <a:latin typeface="+mn-ea"/>
              <a:cs typeface="+mn-ea"/>
              <a:sym typeface="+mn-ea"/>
            </a:endParaRPr>
          </a:p>
        </p:txBody>
      </p:sp>
      <p:sp>
        <p:nvSpPr>
          <p:cNvPr id="73" name="任意多边形 72"/>
          <p:cNvSpPr/>
          <p:nvPr>
            <p:custDataLst>
              <p:tags r:id="rId19"/>
            </p:custDataLst>
          </p:nvPr>
        </p:nvSpPr>
        <p:spPr>
          <a:xfrm>
            <a:off x="3639202" y="4124036"/>
            <a:ext cx="809713" cy="1620007"/>
          </a:xfrm>
          <a:custGeom>
            <a:avLst/>
            <a:gdLst/>
            <a:ahLst/>
            <a:cxnLst>
              <a:cxn ang="3">
                <a:pos x="hc" y="t"/>
              </a:cxn>
              <a:cxn ang="cd2">
                <a:pos x="l" y="vc"/>
              </a:cxn>
              <a:cxn ang="cd4">
                <a:pos x="hc" y="b"/>
              </a:cxn>
              <a:cxn ang="0">
                <a:pos x="r" y="vc"/>
              </a:cxn>
            </a:cxnLst>
            <a:rect l="l" t="t" r="r" b="b"/>
            <a:pathLst>
              <a:path w="1393" h="2787">
                <a:moveTo>
                  <a:pt x="1393" y="0"/>
                </a:moveTo>
                <a:lnTo>
                  <a:pt x="1393" y="2787"/>
                </a:lnTo>
                <a:cubicBezTo>
                  <a:pt x="624" y="2787"/>
                  <a:pt x="0" y="2163"/>
                  <a:pt x="0" y="1394"/>
                </a:cubicBezTo>
                <a:cubicBezTo>
                  <a:pt x="0" y="624"/>
                  <a:pt x="624" y="0"/>
                  <a:pt x="1393" y="0"/>
                </a:cubicBezTo>
                <a:close/>
              </a:path>
            </a:pathLst>
          </a:custGeom>
          <a:gradFill>
            <a:gsLst>
              <a:gs pos="0">
                <a:schemeClr val="accent4">
                  <a:lumMod val="60000"/>
                  <a:lumOff val="40000"/>
                </a:schemeClr>
              </a:gs>
              <a:gs pos="100000">
                <a:schemeClr val="accent4"/>
              </a:gs>
            </a:gsLst>
            <a:lin ang="5400000" scaled="0"/>
          </a:gradFill>
          <a:ln>
            <a:noFill/>
          </a:ln>
          <a:effectLst>
            <a:outerShdw blurRad="127000" sx="105000" sy="105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164500" tIns="296449" bIns="33132"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sz="1650" b="1" dirty="0">
                <a:latin typeface="+mn-ea"/>
                <a:cs typeface="+mn-ea"/>
                <a:sym typeface="+mn-ea"/>
              </a:rPr>
              <a:t>04</a:t>
            </a:r>
            <a:endParaRPr lang="en-US" altLang="zh-CN" sz="1650" b="1" dirty="0">
              <a:latin typeface="+mn-ea"/>
              <a:cs typeface="+mn-ea"/>
              <a:sym typeface="+mn-ea"/>
            </a:endParaRPr>
          </a:p>
        </p:txBody>
      </p:sp>
      <p:sp>
        <p:nvSpPr>
          <p:cNvPr id="79" name="椭圆 78"/>
          <p:cNvSpPr/>
          <p:nvPr>
            <p:custDataLst>
              <p:tags r:id="rId20"/>
            </p:custDataLst>
          </p:nvPr>
        </p:nvSpPr>
        <p:spPr>
          <a:xfrm>
            <a:off x="3909494" y="3814217"/>
            <a:ext cx="1063729" cy="106372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5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运营管理的含义</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运营管理的含义</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331595" y="1988820"/>
            <a:ext cx="6520815" cy="4707890"/>
          </a:xfrm>
          <a:prstGeom prst="rect">
            <a:avLst/>
          </a:prstGeom>
          <a:noFill/>
          <a:ln w="9525">
            <a:noFill/>
          </a:ln>
        </p:spPr>
        <p:txBody>
          <a:bodyPr wrap="square">
            <a:spAutoFit/>
          </a:bodyPr>
          <a:p>
            <a:pPr marL="285750" indent="-285750" algn="l">
              <a:lnSpc>
                <a:spcPts val="3000"/>
              </a:lnSpc>
              <a:buClrTx/>
              <a:buSzTx/>
              <a:buFont typeface="Wingdings" panose="05000000000000000000" charset="0"/>
              <a:buChar char="ü"/>
            </a:pPr>
            <a:r>
              <a:rPr altLang="zh-CN" sz="1800" dirty="0">
                <a:latin typeface="Verdana" panose="020B0604030504040204" pitchFamily="34" charset="0"/>
              </a:rPr>
              <a:t>运营被看作是将投入要素转化为有价值产出（产品或服务）的过程。</a:t>
            </a: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r>
              <a:rPr altLang="zh-CN" sz="1800" dirty="0">
                <a:sym typeface="+mn-ea"/>
              </a:rPr>
              <a:t>运营管理（Operation Management），是指对投入转换成产品或服务的过程进行计划、调度和控制。</a:t>
            </a:r>
            <a:endParaRPr altLang="zh-CN" sz="1800" dirty="0">
              <a:latin typeface="Verdana" panose="020B0604030504040204" pitchFamily="34" charset="0"/>
            </a:endParaRPr>
          </a:p>
          <a:p>
            <a:pPr marL="285750" indent="-285750" algn="l">
              <a:lnSpc>
                <a:spcPts val="3000"/>
              </a:lnSpc>
              <a:buClrTx/>
              <a:buSzTx/>
              <a:buFont typeface="Wingdings" panose="05000000000000000000" charset="0"/>
              <a:buChar char="ü"/>
            </a:pPr>
            <a:endParaRPr altLang="zh-CN" sz="1800" dirty="0">
              <a:latin typeface="Verdana" panose="020B0604030504040204" pitchFamily="34" charset="0"/>
            </a:endParaRPr>
          </a:p>
          <a:p>
            <a:pPr algn="l">
              <a:lnSpc>
                <a:spcPts val="3000"/>
              </a:lnSpc>
              <a:buClrTx/>
              <a:buSzTx/>
              <a:buFontTx/>
            </a:pPr>
            <a:endParaRPr altLang="zh-CN" sz="1800" dirty="0">
              <a:latin typeface="Verdana" panose="020B0604030504040204" pitchFamily="34" charset="0"/>
            </a:endParaRPr>
          </a:p>
        </p:txBody>
      </p:sp>
      <p:pic>
        <p:nvPicPr>
          <p:cNvPr id="70" name="图片 17" descr="图1-1 运营是一个转换过程"/>
          <p:cNvPicPr>
            <a:picLocks noChangeAspect="1"/>
          </p:cNvPicPr>
          <p:nvPr>
            <p:custDataLst>
              <p:tags r:id="rId1"/>
            </p:custDataLst>
          </p:nvPr>
        </p:nvPicPr>
        <p:blipFill>
          <a:blip r:embed="rId2"/>
          <a:srcRect t="5634" b="6531"/>
          <a:stretch>
            <a:fillRect/>
          </a:stretch>
        </p:blipFill>
        <p:spPr>
          <a:xfrm>
            <a:off x="2400935" y="2924810"/>
            <a:ext cx="4342765" cy="2044700"/>
          </a:xfrm>
          <a:prstGeom prst="rect">
            <a:avLst/>
          </a:prstGeom>
          <a:noFill/>
          <a:ln>
            <a:noFill/>
          </a:ln>
        </p:spPr>
      </p:pic>
    </p:spTree>
  </p:cSld>
  <p:clrMapOvr>
    <a:masterClrMapping/>
  </p:clrMapOvr>
  <p:timing>
    <p:tnLst>
      <p:par>
        <p:cTn id="1" dur="indefinite" restart="never" nodeType="tmRoot"/>
      </p:par>
    </p:tnLst>
    <p:bldLst>
      <p:bldP spid="7187" grpId="0"/>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供应链数字化转型势在必行</a:t>
            </a:r>
            <a:endParaRPr lang="zh-CN" sz="2800" dirty="0">
              <a:ea typeface="微软雅黑" panose="020B0503020204020204" pitchFamily="34" charset="-122"/>
              <a:sym typeface="+mn-ea"/>
            </a:endParaRPr>
          </a:p>
        </p:txBody>
      </p:sp>
      <p:sp>
        <p:nvSpPr>
          <p:cNvPr id="83" name="Rectangle 3"/>
          <p:cNvSpPr txBox="1"/>
          <p:nvPr>
            <p:custDataLst>
              <p:tags r:id="rId2"/>
            </p:custDataLst>
          </p:nvPr>
        </p:nvSpPr>
        <p:spPr>
          <a:xfrm>
            <a:off x="1548130" y="1268730"/>
            <a:ext cx="6000750" cy="2658110"/>
          </a:xfrm>
          <a:prstGeom prst="rect">
            <a:avLst/>
          </a:prstGeom>
          <a:noFill/>
          <a:ln w="9525">
            <a:noFill/>
          </a:ln>
        </p:spPr>
        <p:txBody>
          <a:bodyPr/>
          <a:p>
            <a:pPr marL="0" lvl="1" indent="0" eaLnBrk="1" hangingPunct="1">
              <a:lnSpc>
                <a:spcPct val="140000"/>
              </a:lnSpc>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 供应链信息缺失与滞后（牛鞭</a:t>
            </a:r>
            <a:r>
              <a:rPr lang="zh-CN" altLang="en-US" sz="2400" dirty="0">
                <a:latin typeface="微软雅黑" panose="020B0503020204020204" pitchFamily="34" charset="-122"/>
                <a:ea typeface="微软雅黑" panose="020B0503020204020204" pitchFamily="34" charset="-122"/>
              </a:rPr>
              <a:t>效应）</a:t>
            </a:r>
            <a:endParaRPr lang="zh-CN" altLang="en-US" sz="2400" dirty="0">
              <a:latin typeface="微软雅黑" panose="020B0503020204020204" pitchFamily="34" charset="-122"/>
              <a:ea typeface="微软雅黑" panose="020B0503020204020204" pitchFamily="34" charset="-122"/>
            </a:endParaRPr>
          </a:p>
          <a:p>
            <a:pPr marL="0" lvl="1" indent="0" eaLnBrk="1" hangingPunct="1">
              <a:lnSpc>
                <a:spcPct val="140000"/>
              </a:lnSpc>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sym typeface="+mn-ea"/>
              </a:rPr>
              <a:t>供应链多主体协同困难</a:t>
            </a:r>
            <a:endParaRPr lang="zh-CN" altLang="en-US" sz="2400" dirty="0">
              <a:latin typeface="微软雅黑" panose="020B0503020204020204" pitchFamily="34" charset="-122"/>
              <a:ea typeface="微软雅黑" panose="020B0503020204020204" pitchFamily="34" charset="-122"/>
              <a:sym typeface="+mn-ea"/>
            </a:endParaRPr>
          </a:p>
          <a:p>
            <a:pPr marL="800100" lvl="1" indent="-342900">
              <a:lnSpc>
                <a:spcPct val="140000"/>
              </a:lnSpc>
              <a:buFont typeface="Wingdings" panose="05000000000000000000" charset="0"/>
              <a:buChar char="Ø"/>
            </a:pPr>
            <a:r>
              <a:rPr lang="zh-CN" sz="2400">
                <a:sym typeface="+mn-ea"/>
              </a:rPr>
              <a:t>企业内部产销协同困难</a:t>
            </a:r>
            <a:endParaRPr lang="zh-CN" sz="2400">
              <a:ea typeface="宋体" panose="02010600030101010101" pitchFamily="2" charset="-122"/>
            </a:endParaRPr>
          </a:p>
          <a:p>
            <a:pPr marL="800100" lvl="1" indent="-342900">
              <a:lnSpc>
                <a:spcPct val="140000"/>
              </a:lnSpc>
              <a:buFont typeface="Wingdings" panose="05000000000000000000" charset="0"/>
              <a:buChar char="Ø"/>
            </a:pPr>
            <a:r>
              <a:rPr lang="zh-CN" sz="2400">
                <a:sym typeface="+mn-ea"/>
              </a:rPr>
              <a:t>上下游企业间协同困难 </a:t>
            </a:r>
            <a:endParaRPr lang="zh-CN" sz="2400">
              <a:ea typeface="宋体" panose="02010600030101010101" pitchFamily="2" charset="-122"/>
            </a:endParaRPr>
          </a:p>
          <a:p>
            <a:pPr marL="0" lvl="1" indent="0" eaLnBrk="1" hangingPunct="1">
              <a:lnSpc>
                <a:spcPct val="140000"/>
              </a:lnSpc>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sym typeface="+mn-ea"/>
              </a:rPr>
              <a:t>供应链不确定性显著增强</a:t>
            </a:r>
            <a:endParaRPr lang="zh-CN" altLang="en-US" sz="2400" dirty="0">
              <a:latin typeface="微软雅黑" panose="020B0503020204020204" pitchFamily="34" charset="-122"/>
              <a:ea typeface="微软雅黑" panose="020B0503020204020204" pitchFamily="34" charset="-122"/>
              <a:sym typeface="+mn-ea"/>
            </a:endParaRPr>
          </a:p>
          <a:p>
            <a:pPr marL="800100" lvl="1" indent="-342900">
              <a:lnSpc>
                <a:spcPct val="140000"/>
              </a:lnSpc>
              <a:buFont typeface="Wingdings" panose="05000000000000000000" charset="0"/>
              <a:buChar char="Ø"/>
            </a:pPr>
            <a:r>
              <a:rPr lang="zh-CN" sz="2400">
                <a:sym typeface="+mn-ea"/>
              </a:rPr>
              <a:t>供应不确定</a:t>
            </a:r>
            <a:endParaRPr lang="zh-CN" sz="2400">
              <a:ea typeface="宋体" panose="02010600030101010101" pitchFamily="2" charset="-122"/>
            </a:endParaRPr>
          </a:p>
          <a:p>
            <a:pPr marL="800100" lvl="1" indent="-342900">
              <a:lnSpc>
                <a:spcPct val="140000"/>
              </a:lnSpc>
              <a:buFont typeface="Wingdings" panose="05000000000000000000" charset="0"/>
              <a:buChar char="Ø"/>
            </a:pPr>
            <a:r>
              <a:rPr lang="zh-CN" sz="2400">
                <a:sym typeface="+mn-ea"/>
              </a:rPr>
              <a:t>制造不确定</a:t>
            </a:r>
            <a:endParaRPr lang="zh-CN" sz="2400">
              <a:ea typeface="宋体" panose="02010600030101010101" pitchFamily="2" charset="-122"/>
            </a:endParaRPr>
          </a:p>
          <a:p>
            <a:pPr marL="800100" lvl="1" indent="-342900">
              <a:lnSpc>
                <a:spcPct val="140000"/>
              </a:lnSpc>
              <a:buFont typeface="Wingdings" panose="05000000000000000000" charset="0"/>
              <a:buChar char="Ø"/>
            </a:pPr>
            <a:r>
              <a:rPr lang="zh-CN" sz="2400">
                <a:sym typeface="+mn-ea"/>
              </a:rPr>
              <a:t>需求不确定</a:t>
            </a:r>
            <a:endParaRPr lang="zh-CN" altLang="en-US" sz="2400" dirty="0">
              <a:latin typeface="微软雅黑" panose="020B0503020204020204" pitchFamily="34" charset="-122"/>
              <a:ea typeface="微软雅黑" panose="020B0503020204020204" pitchFamily="34" charset="-122"/>
              <a:sym typeface="+mn-ea"/>
            </a:endParaRPr>
          </a:p>
          <a:p>
            <a:pPr marL="0" lvl="1" indent="0" eaLnBrk="1" hangingPunct="1">
              <a:lnSpc>
                <a:spcPct val="140000"/>
              </a:lnSpc>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供应链复杂性不断上升</a:t>
            </a:r>
            <a:endParaRPr lang="zh-CN" altLang="en-US" sz="2400" dirty="0">
              <a:latin typeface="微软雅黑" panose="020B0503020204020204" pitchFamily="34" charset="-122"/>
              <a:ea typeface="微软雅黑" panose="020B0503020204020204" pitchFamily="34" charset="-122"/>
              <a:sym typeface="+mn-ea"/>
            </a:endParaRPr>
          </a:p>
          <a:p>
            <a:pPr marL="0" lvl="1" indent="0" eaLnBrk="1" hangingPunct="1">
              <a:lnSpc>
                <a:spcPct val="140000"/>
              </a:lnSpc>
              <a:buClr>
                <a:schemeClr val="accent2"/>
              </a:buClr>
              <a:buFont typeface="Wingdings" panose="05000000000000000000" pitchFamily="2" charset="2"/>
              <a:buChar char="p"/>
            </a:pPr>
            <a:r>
              <a:rPr lang="zh-CN" altLang="en-US" sz="2400" dirty="0">
                <a:latin typeface="微软雅黑" panose="020B0503020204020204" pitchFamily="34" charset="-122"/>
                <a:ea typeface="微软雅黑" panose="020B0503020204020204" pitchFamily="34" charset="-122"/>
              </a:rPr>
              <a:t>“双碳”背景下的利润空间拓展</a:t>
            </a:r>
            <a:endParaRPr lang="zh-CN" altLang="en-US" sz="2400" dirty="0">
              <a:latin typeface="微软雅黑" panose="020B0503020204020204" pitchFamily="34" charset="-122"/>
              <a:ea typeface="微软雅黑" panose="020B0503020204020204" pitchFamily="34" charset="-122"/>
            </a:endParaRPr>
          </a:p>
          <a:p>
            <a:pPr marL="0" lvl="1" indent="0" eaLnBrk="1" hangingPunct="1">
              <a:buClr>
                <a:schemeClr val="accent2"/>
              </a:buClr>
              <a:buFont typeface="Wingdings" panose="05000000000000000000" pitchFamily="2" charset="2"/>
              <a:buChar char="p"/>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sz="2800" dirty="0">
                <a:ea typeface="微软雅黑" panose="020B0503020204020204" pitchFamily="34" charset="-122"/>
                <a:sym typeface="+mn-ea"/>
              </a:rPr>
              <a:t>牛鞭</a:t>
            </a:r>
            <a:r>
              <a:rPr lang="zh-CN" sz="2800" dirty="0">
                <a:ea typeface="微软雅黑" panose="020B0503020204020204" pitchFamily="34" charset="-122"/>
                <a:sym typeface="+mn-ea"/>
              </a:rPr>
              <a:t>效应</a:t>
            </a:r>
            <a:endParaRPr lang="zh-CN" sz="2800" dirty="0">
              <a:ea typeface="微软雅黑" panose="020B0503020204020204" pitchFamily="34" charset="-122"/>
              <a:sym typeface="+mn-ea"/>
            </a:endParaRPr>
          </a:p>
        </p:txBody>
      </p:sp>
      <p:sp>
        <p:nvSpPr>
          <p:cNvPr id="101" name="文本框 100"/>
          <p:cNvSpPr txBox="1"/>
          <p:nvPr/>
        </p:nvSpPr>
        <p:spPr>
          <a:xfrm>
            <a:off x="1259840" y="1772920"/>
            <a:ext cx="6325870" cy="1014730"/>
          </a:xfrm>
          <a:prstGeom prst="rect">
            <a:avLst/>
          </a:prstGeom>
          <a:noFill/>
          <a:ln w="9525">
            <a:noFill/>
          </a:ln>
        </p:spPr>
        <p:txBody>
          <a:bodyPr wrap="square">
            <a:spAutoFit/>
          </a:bodyPr>
          <a:p>
            <a:pPr>
              <a:lnSpc>
                <a:spcPct val="150000"/>
              </a:lnSpc>
            </a:pPr>
            <a:r>
              <a:rPr lang="zh-CN" sz="2000">
                <a:ea typeface="宋体" panose="02010600030101010101" pitchFamily="2" charset="-122"/>
              </a:rPr>
              <a:t>“牛鞭效应”（Bullwhip Effect）是指供应链中需求信息失真、需求波动放大的现象。</a:t>
            </a:r>
            <a:endParaRPr lang="zh-CN" altLang="en-US" sz="2000">
              <a:ea typeface="宋体" panose="02010600030101010101" pitchFamily="2" charset="-122"/>
            </a:endParaRPr>
          </a:p>
        </p:txBody>
      </p:sp>
      <p:pic>
        <p:nvPicPr>
          <p:cNvPr id="236" name="图片 236" descr="图1-15 牛鞭效应V2"/>
          <p:cNvPicPr>
            <a:picLocks noChangeAspect="1"/>
          </p:cNvPicPr>
          <p:nvPr>
            <p:custDataLst>
              <p:tags r:id="rId2"/>
            </p:custDataLst>
          </p:nvPr>
        </p:nvPicPr>
        <p:blipFill>
          <a:blip r:embed="rId3"/>
          <a:stretch>
            <a:fillRect/>
          </a:stretch>
        </p:blipFill>
        <p:spPr>
          <a:xfrm>
            <a:off x="2268220" y="3357245"/>
            <a:ext cx="4639945" cy="227647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altLang="en-US" sz="2800" dirty="0">
                <a:latin typeface="微软雅黑" panose="020B0503020204020204" pitchFamily="34" charset="-122"/>
                <a:ea typeface="微软雅黑" panose="020B0503020204020204" pitchFamily="34" charset="-122"/>
                <a:sym typeface="+mn-ea"/>
              </a:rPr>
              <a:t>牛鞭效应产生的原因</a:t>
            </a:r>
            <a:endParaRPr lang="zh-CN" altLang="en-US" sz="2800" dirty="0">
              <a:latin typeface="微软雅黑" panose="020B0503020204020204" pitchFamily="34" charset="-122"/>
              <a:ea typeface="微软雅黑" panose="020B0503020204020204" pitchFamily="34" charset="-122"/>
              <a:sym typeface="+mn-ea"/>
            </a:endParaRPr>
          </a:p>
        </p:txBody>
      </p:sp>
      <p:sp>
        <p:nvSpPr>
          <p:cNvPr id="61" name="对象13"/>
          <p:cNvSpPr/>
          <p:nvPr>
            <p:custDataLst>
              <p:tags r:id="rId2"/>
            </p:custDataLst>
          </p:nvPr>
        </p:nvSpPr>
        <p:spPr>
          <a:xfrm>
            <a:off x="3148979" y="2690687"/>
            <a:ext cx="2632964" cy="2344564"/>
          </a:xfrm>
          <a:custGeom>
            <a:avLst/>
            <a:gdLst>
              <a:gd name="connsiteX0" fmla="*/ 2818 w 4072"/>
              <a:gd name="connsiteY0" fmla="*/ 7 h 3674"/>
              <a:gd name="connsiteX1" fmla="*/ 3244 w 4072"/>
              <a:gd name="connsiteY1" fmla="*/ 262 h 3674"/>
              <a:gd name="connsiteX2" fmla="*/ 4007 w 4072"/>
              <a:gd name="connsiteY2" fmla="*/ 1601 h 3674"/>
              <a:gd name="connsiteX3" fmla="*/ 4007 w 4072"/>
              <a:gd name="connsiteY3" fmla="*/ 2091 h 3674"/>
              <a:gd name="connsiteX4" fmla="*/ 3244 w 4072"/>
              <a:gd name="connsiteY4" fmla="*/ 3430 h 3674"/>
              <a:gd name="connsiteX5" fmla="*/ 2812 w 4072"/>
              <a:gd name="connsiteY5" fmla="*/ 3675 h 3674"/>
              <a:gd name="connsiteX6" fmla="*/ 1271 w 4072"/>
              <a:gd name="connsiteY6" fmla="*/ 3675 h 3674"/>
              <a:gd name="connsiteX7" fmla="*/ 839 w 4072"/>
              <a:gd name="connsiteY7" fmla="*/ 3430 h 3674"/>
              <a:gd name="connsiteX8" fmla="*/ 76 w 4072"/>
              <a:gd name="connsiteY8" fmla="*/ 2091 h 3674"/>
              <a:gd name="connsiteX9" fmla="*/ 76 w 4072"/>
              <a:gd name="connsiteY9" fmla="*/ 1601 h 3674"/>
              <a:gd name="connsiteX10" fmla="*/ 839 w 4072"/>
              <a:gd name="connsiteY10" fmla="*/ 262 h 3674"/>
              <a:gd name="connsiteX11" fmla="*/ 1271 w 4072"/>
              <a:gd name="connsiteY11" fmla="*/ 17 h 3674"/>
              <a:gd name="connsiteX12" fmla="*/ 2818 w 4072"/>
              <a:gd name="connsiteY12" fmla="*/ 7 h 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72" h="3675">
                <a:moveTo>
                  <a:pt x="2818" y="7"/>
                </a:moveTo>
                <a:cubicBezTo>
                  <a:pt x="2991" y="7"/>
                  <a:pt x="3158" y="118"/>
                  <a:pt x="3244" y="262"/>
                </a:cubicBezTo>
                <a:lnTo>
                  <a:pt x="4007" y="1601"/>
                </a:lnTo>
                <a:cubicBezTo>
                  <a:pt x="4094" y="1745"/>
                  <a:pt x="4094" y="1947"/>
                  <a:pt x="4007" y="2091"/>
                </a:cubicBezTo>
                <a:lnTo>
                  <a:pt x="3244" y="3430"/>
                </a:lnTo>
                <a:cubicBezTo>
                  <a:pt x="3158" y="3588"/>
                  <a:pt x="2985" y="3675"/>
                  <a:pt x="2812" y="3675"/>
                </a:cubicBezTo>
                <a:lnTo>
                  <a:pt x="1271" y="3675"/>
                </a:lnTo>
                <a:cubicBezTo>
                  <a:pt x="1098" y="3675"/>
                  <a:pt x="926" y="3588"/>
                  <a:pt x="839" y="3430"/>
                </a:cubicBezTo>
                <a:lnTo>
                  <a:pt x="76" y="2091"/>
                </a:lnTo>
                <a:cubicBezTo>
                  <a:pt x="-25" y="1947"/>
                  <a:pt x="-25" y="1745"/>
                  <a:pt x="76" y="1601"/>
                </a:cubicBezTo>
                <a:lnTo>
                  <a:pt x="839" y="262"/>
                </a:lnTo>
                <a:cubicBezTo>
                  <a:pt x="926" y="118"/>
                  <a:pt x="1098" y="-55"/>
                  <a:pt x="1271" y="17"/>
                </a:cubicBezTo>
                <a:lnTo>
                  <a:pt x="2818" y="7"/>
                </a:lnTo>
              </a:path>
            </a:pathLst>
          </a:custGeom>
          <a:solidFill>
            <a:schemeClr val="accent1">
              <a:alpha val="5000"/>
            </a:schemeClr>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a:noAutofit/>
          </a:bodyPr>
          <a:p>
            <a:endParaRPr lang="zh-CN" altLang="en-US" sz="2000">
              <a:latin typeface="+mn-ea"/>
            </a:endParaRPr>
          </a:p>
        </p:txBody>
      </p:sp>
      <p:sp>
        <p:nvSpPr>
          <p:cNvPr id="62" name="对象1"/>
          <p:cNvSpPr/>
          <p:nvPr>
            <p:custDataLst>
              <p:tags r:id="rId3"/>
            </p:custDataLst>
          </p:nvPr>
        </p:nvSpPr>
        <p:spPr>
          <a:xfrm flipH="1">
            <a:off x="478398" y="1978998"/>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p>
            <a:pPr indent="0" algn="r" fontAlgn="auto">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需求预测不当</a:t>
            </a:r>
            <a:endParaRPr lang="zh-CN" altLang="en-US" sz="2000" dirty="0">
              <a:ln>
                <a:noFill/>
                <a:prstDash val="sysDot"/>
              </a:ln>
              <a:solidFill>
                <a:schemeClr val="tx1">
                  <a:lumMod val="85000"/>
                  <a:lumOff val="15000"/>
                </a:schemeClr>
              </a:solidFill>
              <a:latin typeface="+mn-ea"/>
              <a:cs typeface="+mn-ea"/>
              <a:sym typeface="+mn-ea"/>
            </a:endParaRPr>
          </a:p>
        </p:txBody>
      </p:sp>
      <p:sp>
        <p:nvSpPr>
          <p:cNvPr id="67" name="对象2"/>
          <p:cNvSpPr/>
          <p:nvPr>
            <p:custDataLst>
              <p:tags r:id="rId4"/>
            </p:custDataLst>
          </p:nvPr>
        </p:nvSpPr>
        <p:spPr>
          <a:xfrm flipH="1">
            <a:off x="478398" y="4662470"/>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p>
            <a:pPr indent="0" algn="r"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供应链链条过长</a:t>
            </a:r>
            <a:endParaRPr lang="zh-CN" altLang="en-US" sz="2000">
              <a:ln>
                <a:noFill/>
                <a:prstDash val="sysDot"/>
              </a:ln>
              <a:solidFill>
                <a:schemeClr val="tx1">
                  <a:lumMod val="85000"/>
                  <a:lumOff val="15000"/>
                </a:schemeClr>
              </a:solidFill>
              <a:latin typeface="+mn-ea"/>
              <a:cs typeface="+mn-ea"/>
              <a:sym typeface="+mn-ea"/>
            </a:endParaRPr>
          </a:p>
        </p:txBody>
      </p:sp>
      <p:sp>
        <p:nvSpPr>
          <p:cNvPr id="63" name="对象3"/>
          <p:cNvSpPr/>
          <p:nvPr>
            <p:custDataLst>
              <p:tags r:id="rId5"/>
            </p:custDataLst>
          </p:nvPr>
        </p:nvSpPr>
        <p:spPr>
          <a:xfrm flipH="1">
            <a:off x="-86656" y="3313751"/>
            <a:ext cx="3248969" cy="1150676"/>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274060" tIns="0" rIns="548120" numCol="1" spcCol="0" rtlCol="0" fromWordArt="0" anchor="ctr" anchorCtr="1" forceAA="0" compatLnSpc="1">
            <a:noAutofit/>
          </a:bodyPr>
          <a:p>
            <a:pPr indent="0" algn="r" fontAlgn="auto">
              <a:lnSpc>
                <a:spcPct val="150000"/>
              </a:lnSpc>
              <a:spcBef>
                <a:spcPct val="0"/>
              </a:spcBef>
              <a:spcAft>
                <a:spcPct val="0"/>
              </a:spcAft>
            </a:pPr>
            <a:r>
              <a:rPr lang="zh-CN" altLang="en-US" sz="2000" dirty="0">
                <a:ln>
                  <a:noFill/>
                  <a:prstDash val="sysDot"/>
                </a:ln>
                <a:solidFill>
                  <a:schemeClr val="tx1">
                    <a:lumMod val="85000"/>
                    <a:lumOff val="15000"/>
                  </a:schemeClr>
                </a:solidFill>
                <a:latin typeface="+mn-ea"/>
                <a:cs typeface="+mn-ea"/>
                <a:sym typeface="+mn-ea"/>
              </a:rPr>
              <a:t>缺乏信息交流与协作</a:t>
            </a:r>
            <a:endParaRPr lang="zh-CN" altLang="en-US" sz="2000" dirty="0">
              <a:ln>
                <a:noFill/>
                <a:prstDash val="sysDot"/>
              </a:ln>
              <a:solidFill>
                <a:schemeClr val="tx1">
                  <a:lumMod val="85000"/>
                  <a:lumOff val="15000"/>
                </a:schemeClr>
              </a:solidFill>
              <a:latin typeface="+mn-ea"/>
              <a:cs typeface="+mn-ea"/>
              <a:sym typeface="+mn-ea"/>
            </a:endParaRPr>
          </a:p>
        </p:txBody>
      </p:sp>
      <p:sp>
        <p:nvSpPr>
          <p:cNvPr id="64" name="对象4"/>
          <p:cNvSpPr/>
          <p:nvPr>
            <p:custDataLst>
              <p:tags r:id="rId6"/>
            </p:custDataLst>
          </p:nvPr>
        </p:nvSpPr>
        <p:spPr>
          <a:xfrm flipH="1">
            <a:off x="5208850" y="1978998"/>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波动的订货提前期</a:t>
            </a:r>
            <a:endParaRPr lang="zh-CN" altLang="en-US" sz="2000">
              <a:ln>
                <a:noFill/>
                <a:prstDash val="sysDot"/>
              </a:ln>
              <a:solidFill>
                <a:schemeClr val="tx1">
                  <a:lumMod val="85000"/>
                  <a:lumOff val="15000"/>
                </a:schemeClr>
              </a:solidFill>
              <a:latin typeface="+mn-ea"/>
              <a:cs typeface="+mn-ea"/>
              <a:sym typeface="+mn-ea"/>
            </a:endParaRPr>
          </a:p>
        </p:txBody>
      </p:sp>
      <p:sp>
        <p:nvSpPr>
          <p:cNvPr id="74" name="对象5"/>
          <p:cNvSpPr/>
          <p:nvPr>
            <p:custDataLst>
              <p:tags r:id="rId7"/>
            </p:custDataLst>
          </p:nvPr>
        </p:nvSpPr>
        <p:spPr>
          <a:xfrm flipH="1">
            <a:off x="5208850" y="4645282"/>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供应不足</a:t>
            </a:r>
            <a:endParaRPr lang="zh-CN" altLang="en-US" sz="2000">
              <a:ln>
                <a:noFill/>
                <a:prstDash val="sysDot"/>
              </a:ln>
              <a:solidFill>
                <a:schemeClr val="tx1">
                  <a:lumMod val="85000"/>
                  <a:lumOff val="15000"/>
                </a:schemeClr>
              </a:solidFill>
              <a:latin typeface="+mn-ea"/>
              <a:cs typeface="+mn-ea"/>
              <a:sym typeface="+mn-ea"/>
            </a:endParaRPr>
          </a:p>
        </p:txBody>
      </p:sp>
      <p:sp>
        <p:nvSpPr>
          <p:cNvPr id="75" name="对象6"/>
          <p:cNvSpPr/>
          <p:nvPr>
            <p:custDataLst>
              <p:tags r:id="rId8"/>
            </p:custDataLst>
          </p:nvPr>
        </p:nvSpPr>
        <p:spPr>
          <a:xfrm flipH="1">
            <a:off x="5791630" y="3317511"/>
            <a:ext cx="3248969" cy="1150676"/>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548120" tIns="0" rIns="273933" numCol="1" spcCol="0" rtlCol="0" fromWordArt="0" anchor="ctr" anchorCtr="1" forceAA="0" compatLnSpc="1">
            <a:noAutofit/>
          </a:bodyPr>
          <a:p>
            <a:pPr indent="0" fontAlgn="auto">
              <a:lnSpc>
                <a:spcPct val="15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不恰当的批量订货</a:t>
            </a:r>
            <a:endParaRPr lang="zh-CN" altLang="en-US" sz="2000">
              <a:ln>
                <a:noFill/>
                <a:prstDash val="sysDot"/>
              </a:ln>
              <a:solidFill>
                <a:schemeClr val="tx1">
                  <a:lumMod val="85000"/>
                  <a:lumOff val="15000"/>
                </a:schemeClr>
              </a:solidFill>
              <a:latin typeface="+mn-ea"/>
              <a:cs typeface="+mn-ea"/>
              <a:sym typeface="+mn-ea"/>
            </a:endParaRPr>
          </a:p>
        </p:txBody>
      </p:sp>
      <p:sp>
        <p:nvSpPr>
          <p:cNvPr id="76" name="对象7"/>
          <p:cNvSpPr/>
          <p:nvPr>
            <p:custDataLst>
              <p:tags r:id="rId9"/>
            </p:custDataLst>
          </p:nvPr>
        </p:nvSpPr>
        <p:spPr>
          <a:xfrm>
            <a:off x="3461586"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dirty="0">
                <a:solidFill>
                  <a:schemeClr val="lt1"/>
                </a:solidFill>
                <a:latin typeface="+mn-ea"/>
                <a:cs typeface="+mn-ea"/>
                <a:sym typeface="+mn-ea"/>
              </a:rPr>
              <a:t>01</a:t>
            </a:r>
            <a:endParaRPr lang="en-US" sz="2000" b="1" dirty="0">
              <a:solidFill>
                <a:schemeClr val="lt1"/>
              </a:solidFill>
              <a:latin typeface="+mn-ea"/>
              <a:cs typeface="+mn-ea"/>
              <a:sym typeface="+mn-ea"/>
            </a:endParaRPr>
          </a:p>
        </p:txBody>
      </p:sp>
      <p:sp>
        <p:nvSpPr>
          <p:cNvPr id="77" name="对象7"/>
          <p:cNvSpPr/>
          <p:nvPr>
            <p:custDataLst>
              <p:tags r:id="rId10"/>
            </p:custDataLst>
          </p:nvPr>
        </p:nvSpPr>
        <p:spPr>
          <a:xfrm>
            <a:off x="4916117" y="2342631"/>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a:solidFill>
                  <a:schemeClr val="lt1"/>
                </a:solidFill>
                <a:latin typeface="+mn-ea"/>
                <a:cs typeface="+mn-ea"/>
                <a:sym typeface="+mn-ea"/>
              </a:rPr>
              <a:t>02</a:t>
            </a:r>
            <a:endParaRPr lang="en-US" sz="2000" b="1" dirty="0">
              <a:solidFill>
                <a:schemeClr val="lt1"/>
              </a:solidFill>
              <a:latin typeface="+mn-ea"/>
              <a:cs typeface="+mn-ea"/>
              <a:sym typeface="+mn-ea"/>
            </a:endParaRPr>
          </a:p>
        </p:txBody>
      </p:sp>
      <p:sp>
        <p:nvSpPr>
          <p:cNvPr id="78" name="对象7"/>
          <p:cNvSpPr/>
          <p:nvPr>
            <p:custDataLst>
              <p:tags r:id="rId11"/>
            </p:custDataLst>
          </p:nvPr>
        </p:nvSpPr>
        <p:spPr>
          <a:xfrm>
            <a:off x="3461586"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a:solidFill>
                  <a:schemeClr val="lt1"/>
                </a:solidFill>
                <a:latin typeface="+mn-ea"/>
                <a:cs typeface="+mn-ea"/>
                <a:sym typeface="+mn-ea"/>
              </a:rPr>
              <a:t>05</a:t>
            </a:r>
            <a:endParaRPr lang="en-US" sz="2000" b="1" dirty="0">
              <a:solidFill>
                <a:schemeClr val="lt1"/>
              </a:solidFill>
              <a:latin typeface="+mn-ea"/>
              <a:cs typeface="+mn-ea"/>
              <a:sym typeface="+mn-ea"/>
            </a:endParaRPr>
          </a:p>
        </p:txBody>
      </p:sp>
      <p:sp>
        <p:nvSpPr>
          <p:cNvPr id="79" name="对象7"/>
          <p:cNvSpPr/>
          <p:nvPr>
            <p:custDataLst>
              <p:tags r:id="rId12"/>
            </p:custDataLst>
          </p:nvPr>
        </p:nvSpPr>
        <p:spPr>
          <a:xfrm>
            <a:off x="4916117" y="4847777"/>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a:solidFill>
                  <a:schemeClr val="lt1"/>
                </a:solidFill>
                <a:latin typeface="+mn-ea"/>
                <a:cs typeface="+mn-ea"/>
                <a:sym typeface="+mn-ea"/>
              </a:rPr>
              <a:t>04</a:t>
            </a:r>
            <a:endParaRPr lang="en-US" sz="2000" b="1" dirty="0">
              <a:solidFill>
                <a:schemeClr val="lt1"/>
              </a:solidFill>
              <a:latin typeface="+mn-ea"/>
              <a:cs typeface="+mn-ea"/>
              <a:sym typeface="+mn-ea"/>
            </a:endParaRPr>
          </a:p>
        </p:txBody>
      </p:sp>
      <p:sp>
        <p:nvSpPr>
          <p:cNvPr id="80" name="对象7"/>
          <p:cNvSpPr/>
          <p:nvPr>
            <p:custDataLst>
              <p:tags r:id="rId13"/>
            </p:custDataLst>
          </p:nvPr>
        </p:nvSpPr>
        <p:spPr>
          <a:xfrm>
            <a:off x="2813277" y="3624209"/>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a:solidFill>
                  <a:schemeClr val="lt1"/>
                </a:solidFill>
                <a:latin typeface="+mn-ea"/>
                <a:cs typeface="+mn-ea"/>
                <a:sym typeface="+mn-ea"/>
              </a:rPr>
              <a:t>06</a:t>
            </a:r>
            <a:endParaRPr lang="en-US" sz="2000" b="1" dirty="0">
              <a:solidFill>
                <a:schemeClr val="lt1"/>
              </a:solidFill>
              <a:latin typeface="+mn-ea"/>
              <a:cs typeface="+mn-ea"/>
              <a:sym typeface="+mn-ea"/>
            </a:endParaRPr>
          </a:p>
        </p:txBody>
      </p:sp>
      <p:sp>
        <p:nvSpPr>
          <p:cNvPr id="81" name="对象7"/>
          <p:cNvSpPr/>
          <p:nvPr>
            <p:custDataLst>
              <p:tags r:id="rId14"/>
            </p:custDataLst>
          </p:nvPr>
        </p:nvSpPr>
        <p:spPr>
          <a:xfrm>
            <a:off x="5584837" y="3624209"/>
            <a:ext cx="537912" cy="53791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sz="2000" b="1">
                <a:solidFill>
                  <a:schemeClr val="lt1"/>
                </a:solidFill>
                <a:latin typeface="+mn-ea"/>
                <a:cs typeface="+mn-ea"/>
                <a:sym typeface="+mn-ea"/>
              </a:rPr>
              <a:t>03</a:t>
            </a:r>
            <a:endParaRPr lang="en-US" sz="2000" b="1" dirty="0">
              <a:solidFill>
                <a:schemeClr val="lt1"/>
              </a:solidFill>
              <a:latin typeface="+mn-ea"/>
              <a:cs typeface="+mn-ea"/>
              <a:sym typeface="+mn-ea"/>
            </a:endParaRPr>
          </a:p>
        </p:txBody>
      </p:sp>
      <p:sp>
        <p:nvSpPr>
          <p:cNvPr id="82" name="任意多边形: 形状 11"/>
          <p:cNvSpPr/>
          <p:nvPr>
            <p:custDataLst>
              <p:tags r:id="rId15"/>
            </p:custDataLst>
          </p:nvPr>
        </p:nvSpPr>
        <p:spPr>
          <a:xfrm>
            <a:off x="3485756" y="3002219"/>
            <a:ext cx="1958743" cy="1721681"/>
          </a:xfrm>
          <a:custGeom>
            <a:avLst/>
            <a:gdLst>
              <a:gd name="connsiteX0" fmla="*/ 15684 w 2306019"/>
              <a:gd name="connsiteY0" fmla="*/ 960560 h 2035410"/>
              <a:gd name="connsiteX1" fmla="*/ 537270 w 2306019"/>
              <a:gd name="connsiteY1" fmla="*/ 57161 h 2035410"/>
              <a:gd name="connsiteX2" fmla="*/ 636258 w 2306019"/>
              <a:gd name="connsiteY2" fmla="*/ 0 h 2035410"/>
              <a:gd name="connsiteX3" fmla="*/ 1679418 w 2306019"/>
              <a:gd name="connsiteY3" fmla="*/ 0 h 2035410"/>
              <a:gd name="connsiteX4" fmla="*/ 1778390 w 2306019"/>
              <a:gd name="connsiteY4" fmla="*/ 57145 h 2035410"/>
              <a:gd name="connsiteX5" fmla="*/ 2299977 w 2306019"/>
              <a:gd name="connsiteY5" fmla="*/ 960544 h 2035410"/>
              <a:gd name="connsiteX6" fmla="*/ 2299986 w 2306019"/>
              <a:gd name="connsiteY6" fmla="*/ 1074850 h 2035410"/>
              <a:gd name="connsiteX7" fmla="*/ 1778399 w 2306019"/>
              <a:gd name="connsiteY7" fmla="*/ 1978249 h 2035410"/>
              <a:gd name="connsiteX8" fmla="*/ 1679411 w 2306019"/>
              <a:gd name="connsiteY8" fmla="*/ 2035410 h 2035410"/>
              <a:gd name="connsiteX9" fmla="*/ 636251 w 2306019"/>
              <a:gd name="connsiteY9" fmla="*/ 2035410 h 2035410"/>
              <a:gd name="connsiteX10" fmla="*/ 537279 w 2306019"/>
              <a:gd name="connsiteY10" fmla="*/ 1978265 h 2035410"/>
              <a:gd name="connsiteX11" fmla="*/ 15693 w 2306019"/>
              <a:gd name="connsiteY11" fmla="*/ 1074866 h 2035410"/>
              <a:gd name="connsiteX12" fmla="*/ 15684 w 2306019"/>
              <a:gd name="connsiteY12" fmla="*/ 960560 h 2035410"/>
              <a:gd name="connsiteX0-1" fmla="*/ 15684 w 2306019"/>
              <a:gd name="connsiteY0-2" fmla="*/ 960560 h 2035410"/>
              <a:gd name="connsiteX1-3" fmla="*/ 537270 w 2306019"/>
              <a:gd name="connsiteY1-4" fmla="*/ 57161 h 2035410"/>
              <a:gd name="connsiteX2-5" fmla="*/ 636258 w 2306019"/>
              <a:gd name="connsiteY2-6" fmla="*/ 0 h 2035410"/>
              <a:gd name="connsiteX3-7" fmla="*/ 1679418 w 2306019"/>
              <a:gd name="connsiteY3-8" fmla="*/ 0 h 2035410"/>
              <a:gd name="connsiteX4-9" fmla="*/ 1778390 w 2306019"/>
              <a:gd name="connsiteY4-10" fmla="*/ 57145 h 2035410"/>
              <a:gd name="connsiteX5-11" fmla="*/ 2299977 w 2306019"/>
              <a:gd name="connsiteY5-12" fmla="*/ 960544 h 2035410"/>
              <a:gd name="connsiteX6-13" fmla="*/ 2299986 w 2306019"/>
              <a:gd name="connsiteY6-14" fmla="*/ 1074850 h 2035410"/>
              <a:gd name="connsiteX7-15" fmla="*/ 1778399 w 2306019"/>
              <a:gd name="connsiteY7-16" fmla="*/ 1978249 h 2035410"/>
              <a:gd name="connsiteX8-17" fmla="*/ 1679411 w 2306019"/>
              <a:gd name="connsiteY8-18" fmla="*/ 2035410 h 2035410"/>
              <a:gd name="connsiteX9-19" fmla="*/ 636251 w 2306019"/>
              <a:gd name="connsiteY9-20" fmla="*/ 2035410 h 2035410"/>
              <a:gd name="connsiteX10-21" fmla="*/ 537279 w 2306019"/>
              <a:gd name="connsiteY10-22" fmla="*/ 1978265 h 2035410"/>
              <a:gd name="connsiteX11-23" fmla="*/ 15693 w 2306019"/>
              <a:gd name="connsiteY11-24" fmla="*/ 1074866 h 2035410"/>
              <a:gd name="connsiteX12-25" fmla="*/ 15684 w 2306019"/>
              <a:gd name="connsiteY12-26" fmla="*/ 960560 h 2035410"/>
              <a:gd name="connsiteX0-27" fmla="*/ 15684 w 2306019"/>
              <a:gd name="connsiteY0-28" fmla="*/ 960560 h 2035410"/>
              <a:gd name="connsiteX1-29" fmla="*/ 537270 w 2306019"/>
              <a:gd name="connsiteY1-30" fmla="*/ 57161 h 2035410"/>
              <a:gd name="connsiteX2-31" fmla="*/ 636258 w 2306019"/>
              <a:gd name="connsiteY2-32" fmla="*/ 0 h 2035410"/>
              <a:gd name="connsiteX3-33" fmla="*/ 1679418 w 2306019"/>
              <a:gd name="connsiteY3-34" fmla="*/ 0 h 2035410"/>
              <a:gd name="connsiteX4-35" fmla="*/ 1778390 w 2306019"/>
              <a:gd name="connsiteY4-36" fmla="*/ 57145 h 2035410"/>
              <a:gd name="connsiteX5-37" fmla="*/ 2299977 w 2306019"/>
              <a:gd name="connsiteY5-38" fmla="*/ 960544 h 2035410"/>
              <a:gd name="connsiteX6-39" fmla="*/ 2299986 w 2306019"/>
              <a:gd name="connsiteY6-40" fmla="*/ 1074850 h 2035410"/>
              <a:gd name="connsiteX7-41" fmla="*/ 1778399 w 2306019"/>
              <a:gd name="connsiteY7-42" fmla="*/ 1978249 h 2035410"/>
              <a:gd name="connsiteX8-43" fmla="*/ 1679411 w 2306019"/>
              <a:gd name="connsiteY8-44" fmla="*/ 2035410 h 2035410"/>
              <a:gd name="connsiteX9-45" fmla="*/ 636251 w 2306019"/>
              <a:gd name="connsiteY9-46" fmla="*/ 2035410 h 2035410"/>
              <a:gd name="connsiteX10-47" fmla="*/ 537279 w 2306019"/>
              <a:gd name="connsiteY10-48" fmla="*/ 1978265 h 2035410"/>
              <a:gd name="connsiteX11-49" fmla="*/ 15693 w 2306019"/>
              <a:gd name="connsiteY11-50" fmla="*/ 1074866 h 2035410"/>
              <a:gd name="connsiteX12-51" fmla="*/ 15684 w 2306019"/>
              <a:gd name="connsiteY12-52" fmla="*/ 960560 h 2035410"/>
              <a:gd name="connsiteX0-53" fmla="*/ 15684 w 2306019"/>
              <a:gd name="connsiteY0-54" fmla="*/ 960560 h 2035410"/>
              <a:gd name="connsiteX1-55" fmla="*/ 537270 w 2306019"/>
              <a:gd name="connsiteY1-56" fmla="*/ 57161 h 2035410"/>
              <a:gd name="connsiteX2-57" fmla="*/ 636258 w 2306019"/>
              <a:gd name="connsiteY2-58" fmla="*/ 0 h 2035410"/>
              <a:gd name="connsiteX3-59" fmla="*/ 1679418 w 2306019"/>
              <a:gd name="connsiteY3-60" fmla="*/ 0 h 2035410"/>
              <a:gd name="connsiteX4-61" fmla="*/ 1778390 w 2306019"/>
              <a:gd name="connsiteY4-62" fmla="*/ 57145 h 2035410"/>
              <a:gd name="connsiteX5-63" fmla="*/ 2299977 w 2306019"/>
              <a:gd name="connsiteY5-64" fmla="*/ 960544 h 2035410"/>
              <a:gd name="connsiteX6-65" fmla="*/ 2299986 w 2306019"/>
              <a:gd name="connsiteY6-66" fmla="*/ 1074850 h 2035410"/>
              <a:gd name="connsiteX7-67" fmla="*/ 1778399 w 2306019"/>
              <a:gd name="connsiteY7-68" fmla="*/ 1978249 h 2035410"/>
              <a:gd name="connsiteX8-69" fmla="*/ 1679411 w 2306019"/>
              <a:gd name="connsiteY8-70" fmla="*/ 2035410 h 2035410"/>
              <a:gd name="connsiteX9-71" fmla="*/ 636251 w 2306019"/>
              <a:gd name="connsiteY9-72" fmla="*/ 2035410 h 2035410"/>
              <a:gd name="connsiteX10-73" fmla="*/ 537279 w 2306019"/>
              <a:gd name="connsiteY10-74" fmla="*/ 1978265 h 2035410"/>
              <a:gd name="connsiteX11-75" fmla="*/ 15693 w 2306019"/>
              <a:gd name="connsiteY11-76" fmla="*/ 1074866 h 2035410"/>
              <a:gd name="connsiteX12-77" fmla="*/ 15684 w 2306019"/>
              <a:gd name="connsiteY12-78" fmla="*/ 960560 h 2035410"/>
              <a:gd name="connsiteX0-79" fmla="*/ 15684 w 2306019"/>
              <a:gd name="connsiteY0-80" fmla="*/ 960560 h 2035410"/>
              <a:gd name="connsiteX1-81" fmla="*/ 537270 w 2306019"/>
              <a:gd name="connsiteY1-82" fmla="*/ 57161 h 2035410"/>
              <a:gd name="connsiteX2-83" fmla="*/ 636258 w 2306019"/>
              <a:gd name="connsiteY2-84" fmla="*/ 0 h 2035410"/>
              <a:gd name="connsiteX3-85" fmla="*/ 1679418 w 2306019"/>
              <a:gd name="connsiteY3-86" fmla="*/ 0 h 2035410"/>
              <a:gd name="connsiteX4-87" fmla="*/ 1778390 w 2306019"/>
              <a:gd name="connsiteY4-88" fmla="*/ 57145 h 2035410"/>
              <a:gd name="connsiteX5-89" fmla="*/ 2299977 w 2306019"/>
              <a:gd name="connsiteY5-90" fmla="*/ 960544 h 2035410"/>
              <a:gd name="connsiteX6-91" fmla="*/ 2299986 w 2306019"/>
              <a:gd name="connsiteY6-92" fmla="*/ 1074850 h 2035410"/>
              <a:gd name="connsiteX7-93" fmla="*/ 1778399 w 2306019"/>
              <a:gd name="connsiteY7-94" fmla="*/ 1978249 h 2035410"/>
              <a:gd name="connsiteX8-95" fmla="*/ 1679411 w 2306019"/>
              <a:gd name="connsiteY8-96" fmla="*/ 2035410 h 2035410"/>
              <a:gd name="connsiteX9-97" fmla="*/ 636251 w 2306019"/>
              <a:gd name="connsiteY9-98" fmla="*/ 2035410 h 2035410"/>
              <a:gd name="connsiteX10-99" fmla="*/ 537279 w 2306019"/>
              <a:gd name="connsiteY10-100" fmla="*/ 1978265 h 2035410"/>
              <a:gd name="connsiteX11-101" fmla="*/ 15693 w 2306019"/>
              <a:gd name="connsiteY11-102" fmla="*/ 1074866 h 2035410"/>
              <a:gd name="connsiteX12-103" fmla="*/ 15684 w 2306019"/>
              <a:gd name="connsiteY12-104" fmla="*/ 960560 h 2035410"/>
              <a:gd name="connsiteX0-105" fmla="*/ 15684 w 2306019"/>
              <a:gd name="connsiteY0-106" fmla="*/ 960560 h 2035410"/>
              <a:gd name="connsiteX1-107" fmla="*/ 537270 w 2306019"/>
              <a:gd name="connsiteY1-108" fmla="*/ 57161 h 2035410"/>
              <a:gd name="connsiteX2-109" fmla="*/ 636258 w 2306019"/>
              <a:gd name="connsiteY2-110" fmla="*/ 0 h 2035410"/>
              <a:gd name="connsiteX3-111" fmla="*/ 1679418 w 2306019"/>
              <a:gd name="connsiteY3-112" fmla="*/ 0 h 2035410"/>
              <a:gd name="connsiteX4-113" fmla="*/ 1778390 w 2306019"/>
              <a:gd name="connsiteY4-114" fmla="*/ 57145 h 2035410"/>
              <a:gd name="connsiteX5-115" fmla="*/ 2299977 w 2306019"/>
              <a:gd name="connsiteY5-116" fmla="*/ 960544 h 2035410"/>
              <a:gd name="connsiteX6-117" fmla="*/ 2299986 w 2306019"/>
              <a:gd name="connsiteY6-118" fmla="*/ 1074850 h 2035410"/>
              <a:gd name="connsiteX7-119" fmla="*/ 1778399 w 2306019"/>
              <a:gd name="connsiteY7-120" fmla="*/ 1978249 h 2035410"/>
              <a:gd name="connsiteX8-121" fmla="*/ 1679411 w 2306019"/>
              <a:gd name="connsiteY8-122" fmla="*/ 2035410 h 2035410"/>
              <a:gd name="connsiteX9-123" fmla="*/ 636251 w 2306019"/>
              <a:gd name="connsiteY9-124" fmla="*/ 2035410 h 2035410"/>
              <a:gd name="connsiteX10-125" fmla="*/ 537279 w 2306019"/>
              <a:gd name="connsiteY10-126" fmla="*/ 1978265 h 2035410"/>
              <a:gd name="connsiteX11-127" fmla="*/ 15693 w 2306019"/>
              <a:gd name="connsiteY11-128" fmla="*/ 1074866 h 2035410"/>
              <a:gd name="connsiteX12-129" fmla="*/ 15684 w 2306019"/>
              <a:gd name="connsiteY12-130" fmla="*/ 960560 h 2035410"/>
              <a:gd name="connsiteX0-131" fmla="*/ 15684 w 2306019"/>
              <a:gd name="connsiteY0-132" fmla="*/ 960560 h 2035410"/>
              <a:gd name="connsiteX1-133" fmla="*/ 537270 w 2306019"/>
              <a:gd name="connsiteY1-134" fmla="*/ 57161 h 2035410"/>
              <a:gd name="connsiteX2-135" fmla="*/ 636258 w 2306019"/>
              <a:gd name="connsiteY2-136" fmla="*/ 0 h 2035410"/>
              <a:gd name="connsiteX3-137" fmla="*/ 1679418 w 2306019"/>
              <a:gd name="connsiteY3-138" fmla="*/ 0 h 2035410"/>
              <a:gd name="connsiteX4-139" fmla="*/ 1778390 w 2306019"/>
              <a:gd name="connsiteY4-140" fmla="*/ 57145 h 2035410"/>
              <a:gd name="connsiteX5-141" fmla="*/ 2299977 w 2306019"/>
              <a:gd name="connsiteY5-142" fmla="*/ 960544 h 2035410"/>
              <a:gd name="connsiteX6-143" fmla="*/ 2299986 w 2306019"/>
              <a:gd name="connsiteY6-144" fmla="*/ 1074850 h 2035410"/>
              <a:gd name="connsiteX7-145" fmla="*/ 1778399 w 2306019"/>
              <a:gd name="connsiteY7-146" fmla="*/ 1978249 h 2035410"/>
              <a:gd name="connsiteX8-147" fmla="*/ 1679411 w 2306019"/>
              <a:gd name="connsiteY8-148" fmla="*/ 2035410 h 2035410"/>
              <a:gd name="connsiteX9-149" fmla="*/ 636251 w 2306019"/>
              <a:gd name="connsiteY9-150" fmla="*/ 2035410 h 2035410"/>
              <a:gd name="connsiteX10-151" fmla="*/ 537279 w 2306019"/>
              <a:gd name="connsiteY10-152" fmla="*/ 1978265 h 2035410"/>
              <a:gd name="connsiteX11-153" fmla="*/ 15693 w 2306019"/>
              <a:gd name="connsiteY11-154" fmla="*/ 1074866 h 2035410"/>
              <a:gd name="connsiteX12-155" fmla="*/ 15684 w 2306019"/>
              <a:gd name="connsiteY12-156" fmla="*/ 960560 h 2035410"/>
              <a:gd name="connsiteX0-157" fmla="*/ 15684 w 2306019"/>
              <a:gd name="connsiteY0-158" fmla="*/ 960560 h 2035410"/>
              <a:gd name="connsiteX1-159" fmla="*/ 537270 w 2306019"/>
              <a:gd name="connsiteY1-160" fmla="*/ 57161 h 2035410"/>
              <a:gd name="connsiteX2-161" fmla="*/ 636258 w 2306019"/>
              <a:gd name="connsiteY2-162" fmla="*/ 0 h 2035410"/>
              <a:gd name="connsiteX3-163" fmla="*/ 1679418 w 2306019"/>
              <a:gd name="connsiteY3-164" fmla="*/ 0 h 2035410"/>
              <a:gd name="connsiteX4-165" fmla="*/ 1778390 w 2306019"/>
              <a:gd name="connsiteY4-166" fmla="*/ 57145 h 2035410"/>
              <a:gd name="connsiteX5-167" fmla="*/ 2299977 w 2306019"/>
              <a:gd name="connsiteY5-168" fmla="*/ 960544 h 2035410"/>
              <a:gd name="connsiteX6-169" fmla="*/ 2299986 w 2306019"/>
              <a:gd name="connsiteY6-170" fmla="*/ 1074850 h 2035410"/>
              <a:gd name="connsiteX7-171" fmla="*/ 1778399 w 2306019"/>
              <a:gd name="connsiteY7-172" fmla="*/ 1978249 h 2035410"/>
              <a:gd name="connsiteX8-173" fmla="*/ 1679411 w 2306019"/>
              <a:gd name="connsiteY8-174" fmla="*/ 2035410 h 2035410"/>
              <a:gd name="connsiteX9-175" fmla="*/ 636251 w 2306019"/>
              <a:gd name="connsiteY9-176" fmla="*/ 2035410 h 2035410"/>
              <a:gd name="connsiteX10-177" fmla="*/ 537279 w 2306019"/>
              <a:gd name="connsiteY10-178" fmla="*/ 1978265 h 2035410"/>
              <a:gd name="connsiteX11-179" fmla="*/ 15693 w 2306019"/>
              <a:gd name="connsiteY11-180" fmla="*/ 1074866 h 2035410"/>
              <a:gd name="connsiteX12-181" fmla="*/ 15684 w 2306019"/>
              <a:gd name="connsiteY12-182" fmla="*/ 960560 h 2035410"/>
              <a:gd name="connsiteX0-183" fmla="*/ 15684 w 2306019"/>
              <a:gd name="connsiteY0-184" fmla="*/ 960560 h 2035410"/>
              <a:gd name="connsiteX1-185" fmla="*/ 537270 w 2306019"/>
              <a:gd name="connsiteY1-186" fmla="*/ 57161 h 2035410"/>
              <a:gd name="connsiteX2-187" fmla="*/ 636258 w 2306019"/>
              <a:gd name="connsiteY2-188" fmla="*/ 0 h 2035410"/>
              <a:gd name="connsiteX3-189" fmla="*/ 1679418 w 2306019"/>
              <a:gd name="connsiteY3-190" fmla="*/ 0 h 2035410"/>
              <a:gd name="connsiteX4-191" fmla="*/ 1778390 w 2306019"/>
              <a:gd name="connsiteY4-192" fmla="*/ 57145 h 2035410"/>
              <a:gd name="connsiteX5-193" fmla="*/ 2299977 w 2306019"/>
              <a:gd name="connsiteY5-194" fmla="*/ 960544 h 2035410"/>
              <a:gd name="connsiteX6-195" fmla="*/ 2299986 w 2306019"/>
              <a:gd name="connsiteY6-196" fmla="*/ 1074850 h 2035410"/>
              <a:gd name="connsiteX7-197" fmla="*/ 1778399 w 2306019"/>
              <a:gd name="connsiteY7-198" fmla="*/ 1978249 h 2035410"/>
              <a:gd name="connsiteX8-199" fmla="*/ 1679411 w 2306019"/>
              <a:gd name="connsiteY8-200" fmla="*/ 2035410 h 2035410"/>
              <a:gd name="connsiteX9-201" fmla="*/ 636251 w 2306019"/>
              <a:gd name="connsiteY9-202" fmla="*/ 2035410 h 2035410"/>
              <a:gd name="connsiteX10-203" fmla="*/ 537279 w 2306019"/>
              <a:gd name="connsiteY10-204" fmla="*/ 1978265 h 2035410"/>
              <a:gd name="connsiteX11-205" fmla="*/ 15693 w 2306019"/>
              <a:gd name="connsiteY11-206" fmla="*/ 1074866 h 2035410"/>
              <a:gd name="connsiteX12-207" fmla="*/ 15684 w 2306019"/>
              <a:gd name="connsiteY12-208" fmla="*/ 960560 h 2035410"/>
              <a:gd name="connsiteX0-209" fmla="*/ 15684 w 2306019"/>
              <a:gd name="connsiteY0-210" fmla="*/ 960560 h 2035410"/>
              <a:gd name="connsiteX1-211" fmla="*/ 537270 w 2306019"/>
              <a:gd name="connsiteY1-212" fmla="*/ 57161 h 2035410"/>
              <a:gd name="connsiteX2-213" fmla="*/ 636258 w 2306019"/>
              <a:gd name="connsiteY2-214" fmla="*/ 0 h 2035410"/>
              <a:gd name="connsiteX3-215" fmla="*/ 1679418 w 2306019"/>
              <a:gd name="connsiteY3-216" fmla="*/ 0 h 2035410"/>
              <a:gd name="connsiteX4-217" fmla="*/ 1778390 w 2306019"/>
              <a:gd name="connsiteY4-218" fmla="*/ 57145 h 2035410"/>
              <a:gd name="connsiteX5-219" fmla="*/ 2299977 w 2306019"/>
              <a:gd name="connsiteY5-220" fmla="*/ 960544 h 2035410"/>
              <a:gd name="connsiteX6-221" fmla="*/ 2299986 w 2306019"/>
              <a:gd name="connsiteY6-222" fmla="*/ 1074850 h 2035410"/>
              <a:gd name="connsiteX7-223" fmla="*/ 1778399 w 2306019"/>
              <a:gd name="connsiteY7-224" fmla="*/ 1978249 h 2035410"/>
              <a:gd name="connsiteX8-225" fmla="*/ 1679411 w 2306019"/>
              <a:gd name="connsiteY8-226" fmla="*/ 2035410 h 2035410"/>
              <a:gd name="connsiteX9-227" fmla="*/ 636251 w 2306019"/>
              <a:gd name="connsiteY9-228" fmla="*/ 2035410 h 2035410"/>
              <a:gd name="connsiteX10-229" fmla="*/ 537279 w 2306019"/>
              <a:gd name="connsiteY10-230" fmla="*/ 1978265 h 2035410"/>
              <a:gd name="connsiteX11-231" fmla="*/ 15693 w 2306019"/>
              <a:gd name="connsiteY11-232" fmla="*/ 1074866 h 2035410"/>
              <a:gd name="connsiteX12-233" fmla="*/ 15684 w 2306019"/>
              <a:gd name="connsiteY12-234" fmla="*/ 960560 h 2035410"/>
              <a:gd name="connsiteX0-235" fmla="*/ 15684 w 2306016"/>
              <a:gd name="connsiteY0-236" fmla="*/ 960560 h 2035410"/>
              <a:gd name="connsiteX1-237" fmla="*/ 537270 w 2306016"/>
              <a:gd name="connsiteY1-238" fmla="*/ 57161 h 2035410"/>
              <a:gd name="connsiteX2-239" fmla="*/ 636258 w 2306016"/>
              <a:gd name="connsiteY2-240" fmla="*/ 0 h 2035410"/>
              <a:gd name="connsiteX3-241" fmla="*/ 1679418 w 2306016"/>
              <a:gd name="connsiteY3-242" fmla="*/ 0 h 2035410"/>
              <a:gd name="connsiteX4-243" fmla="*/ 1778390 w 2306016"/>
              <a:gd name="connsiteY4-244" fmla="*/ 57145 h 2035410"/>
              <a:gd name="connsiteX5-245" fmla="*/ 2299977 w 2306016"/>
              <a:gd name="connsiteY5-246" fmla="*/ 960544 h 2035410"/>
              <a:gd name="connsiteX6-247" fmla="*/ 2299986 w 2306016"/>
              <a:gd name="connsiteY6-248" fmla="*/ 1074850 h 2035410"/>
              <a:gd name="connsiteX7-249" fmla="*/ 1778399 w 2306016"/>
              <a:gd name="connsiteY7-250" fmla="*/ 1978249 h 2035410"/>
              <a:gd name="connsiteX8-251" fmla="*/ 1679411 w 2306016"/>
              <a:gd name="connsiteY8-252" fmla="*/ 2035410 h 2035410"/>
              <a:gd name="connsiteX9-253" fmla="*/ 636251 w 2306016"/>
              <a:gd name="connsiteY9-254" fmla="*/ 2035410 h 2035410"/>
              <a:gd name="connsiteX10-255" fmla="*/ 537279 w 2306016"/>
              <a:gd name="connsiteY10-256" fmla="*/ 1978265 h 2035410"/>
              <a:gd name="connsiteX11-257" fmla="*/ 15693 w 2306016"/>
              <a:gd name="connsiteY11-258" fmla="*/ 1074866 h 2035410"/>
              <a:gd name="connsiteX12-259" fmla="*/ 15684 w 2306016"/>
              <a:gd name="connsiteY12-260" fmla="*/ 960560 h 2035410"/>
              <a:gd name="connsiteX0-261" fmla="*/ 15684 w 2315670"/>
              <a:gd name="connsiteY0-262" fmla="*/ 960560 h 2035410"/>
              <a:gd name="connsiteX1-263" fmla="*/ 537270 w 2315670"/>
              <a:gd name="connsiteY1-264" fmla="*/ 57161 h 2035410"/>
              <a:gd name="connsiteX2-265" fmla="*/ 636258 w 2315670"/>
              <a:gd name="connsiteY2-266" fmla="*/ 0 h 2035410"/>
              <a:gd name="connsiteX3-267" fmla="*/ 1679418 w 2315670"/>
              <a:gd name="connsiteY3-268" fmla="*/ 0 h 2035410"/>
              <a:gd name="connsiteX4-269" fmla="*/ 1778390 w 2315670"/>
              <a:gd name="connsiteY4-270" fmla="*/ 57145 h 2035410"/>
              <a:gd name="connsiteX5-271" fmla="*/ 2299977 w 2315670"/>
              <a:gd name="connsiteY5-272" fmla="*/ 960544 h 2035410"/>
              <a:gd name="connsiteX6-273" fmla="*/ 2299986 w 2315670"/>
              <a:gd name="connsiteY6-274" fmla="*/ 1074850 h 2035410"/>
              <a:gd name="connsiteX7-275" fmla="*/ 1778399 w 2315670"/>
              <a:gd name="connsiteY7-276" fmla="*/ 1978249 h 2035410"/>
              <a:gd name="connsiteX8-277" fmla="*/ 1679411 w 2315670"/>
              <a:gd name="connsiteY8-278" fmla="*/ 2035410 h 2035410"/>
              <a:gd name="connsiteX9-279" fmla="*/ 636251 w 2315670"/>
              <a:gd name="connsiteY9-280" fmla="*/ 2035410 h 2035410"/>
              <a:gd name="connsiteX10-281" fmla="*/ 537279 w 2315670"/>
              <a:gd name="connsiteY10-282" fmla="*/ 1978265 h 2035410"/>
              <a:gd name="connsiteX11-283" fmla="*/ 15693 w 2315670"/>
              <a:gd name="connsiteY11-284" fmla="*/ 1074866 h 2035410"/>
              <a:gd name="connsiteX12-285" fmla="*/ 15684 w 2315670"/>
              <a:gd name="connsiteY12-286" fmla="*/ 960560 h 2035410"/>
              <a:gd name="connsiteX0-287" fmla="*/ 15684 w 2315670"/>
              <a:gd name="connsiteY0-288" fmla="*/ 960560 h 2035410"/>
              <a:gd name="connsiteX1-289" fmla="*/ 537270 w 2315670"/>
              <a:gd name="connsiteY1-290" fmla="*/ 57161 h 2035410"/>
              <a:gd name="connsiteX2-291" fmla="*/ 636258 w 2315670"/>
              <a:gd name="connsiteY2-292" fmla="*/ 0 h 2035410"/>
              <a:gd name="connsiteX3-293" fmla="*/ 1679418 w 2315670"/>
              <a:gd name="connsiteY3-294" fmla="*/ 0 h 2035410"/>
              <a:gd name="connsiteX4-295" fmla="*/ 1778390 w 2315670"/>
              <a:gd name="connsiteY4-296" fmla="*/ 57145 h 2035410"/>
              <a:gd name="connsiteX5-297" fmla="*/ 2299977 w 2315670"/>
              <a:gd name="connsiteY5-298" fmla="*/ 960544 h 2035410"/>
              <a:gd name="connsiteX6-299" fmla="*/ 2299986 w 2315670"/>
              <a:gd name="connsiteY6-300" fmla="*/ 1074850 h 2035410"/>
              <a:gd name="connsiteX7-301" fmla="*/ 1778399 w 2315670"/>
              <a:gd name="connsiteY7-302" fmla="*/ 1978249 h 2035410"/>
              <a:gd name="connsiteX8-303" fmla="*/ 1679411 w 2315670"/>
              <a:gd name="connsiteY8-304" fmla="*/ 2035410 h 2035410"/>
              <a:gd name="connsiteX9-305" fmla="*/ 636251 w 2315670"/>
              <a:gd name="connsiteY9-306" fmla="*/ 2035410 h 2035410"/>
              <a:gd name="connsiteX10-307" fmla="*/ 537279 w 2315670"/>
              <a:gd name="connsiteY10-308" fmla="*/ 1978265 h 2035410"/>
              <a:gd name="connsiteX11-309" fmla="*/ 15693 w 2315670"/>
              <a:gd name="connsiteY11-310" fmla="*/ 1074866 h 2035410"/>
              <a:gd name="connsiteX12-311" fmla="*/ 15684 w 2315670"/>
              <a:gd name="connsiteY12-312" fmla="*/ 960560 h 2035410"/>
              <a:gd name="connsiteX0-313" fmla="*/ 15684 w 2315670"/>
              <a:gd name="connsiteY0-314" fmla="*/ 960560 h 2035410"/>
              <a:gd name="connsiteX1-315" fmla="*/ 537270 w 2315670"/>
              <a:gd name="connsiteY1-316" fmla="*/ 57161 h 2035410"/>
              <a:gd name="connsiteX2-317" fmla="*/ 636258 w 2315670"/>
              <a:gd name="connsiteY2-318" fmla="*/ 0 h 2035410"/>
              <a:gd name="connsiteX3-319" fmla="*/ 1679418 w 2315670"/>
              <a:gd name="connsiteY3-320" fmla="*/ 0 h 2035410"/>
              <a:gd name="connsiteX4-321" fmla="*/ 1778390 w 2315670"/>
              <a:gd name="connsiteY4-322" fmla="*/ 57145 h 2035410"/>
              <a:gd name="connsiteX5-323" fmla="*/ 2299977 w 2315670"/>
              <a:gd name="connsiteY5-324" fmla="*/ 960544 h 2035410"/>
              <a:gd name="connsiteX6-325" fmla="*/ 2299986 w 2315670"/>
              <a:gd name="connsiteY6-326" fmla="*/ 1074850 h 2035410"/>
              <a:gd name="connsiteX7-327" fmla="*/ 1778399 w 2315670"/>
              <a:gd name="connsiteY7-328" fmla="*/ 1978249 h 2035410"/>
              <a:gd name="connsiteX8-329" fmla="*/ 1679411 w 2315670"/>
              <a:gd name="connsiteY8-330" fmla="*/ 2035410 h 2035410"/>
              <a:gd name="connsiteX9-331" fmla="*/ 636251 w 2315670"/>
              <a:gd name="connsiteY9-332" fmla="*/ 2035410 h 2035410"/>
              <a:gd name="connsiteX10-333" fmla="*/ 537279 w 2315670"/>
              <a:gd name="connsiteY10-334" fmla="*/ 1978265 h 2035410"/>
              <a:gd name="connsiteX11-335" fmla="*/ 15693 w 2315670"/>
              <a:gd name="connsiteY11-336" fmla="*/ 1074866 h 2035410"/>
              <a:gd name="connsiteX12-337" fmla="*/ 15684 w 2315670"/>
              <a:gd name="connsiteY12-338" fmla="*/ 960560 h 2035410"/>
              <a:gd name="connsiteX0-339" fmla="*/ 15684 w 2315670"/>
              <a:gd name="connsiteY0-340" fmla="*/ 960560 h 2035410"/>
              <a:gd name="connsiteX1-341" fmla="*/ 537270 w 2315670"/>
              <a:gd name="connsiteY1-342" fmla="*/ 57161 h 2035410"/>
              <a:gd name="connsiteX2-343" fmla="*/ 636258 w 2315670"/>
              <a:gd name="connsiteY2-344" fmla="*/ 0 h 2035410"/>
              <a:gd name="connsiteX3-345" fmla="*/ 1679418 w 2315670"/>
              <a:gd name="connsiteY3-346" fmla="*/ 0 h 2035410"/>
              <a:gd name="connsiteX4-347" fmla="*/ 1778390 w 2315670"/>
              <a:gd name="connsiteY4-348" fmla="*/ 57145 h 2035410"/>
              <a:gd name="connsiteX5-349" fmla="*/ 2299977 w 2315670"/>
              <a:gd name="connsiteY5-350" fmla="*/ 960544 h 2035410"/>
              <a:gd name="connsiteX6-351" fmla="*/ 2299986 w 2315670"/>
              <a:gd name="connsiteY6-352" fmla="*/ 1074850 h 2035410"/>
              <a:gd name="connsiteX7-353" fmla="*/ 1778399 w 2315670"/>
              <a:gd name="connsiteY7-354" fmla="*/ 1978249 h 2035410"/>
              <a:gd name="connsiteX8-355" fmla="*/ 1679411 w 2315670"/>
              <a:gd name="connsiteY8-356" fmla="*/ 2035410 h 2035410"/>
              <a:gd name="connsiteX9-357" fmla="*/ 636251 w 2315670"/>
              <a:gd name="connsiteY9-358" fmla="*/ 2035410 h 2035410"/>
              <a:gd name="connsiteX10-359" fmla="*/ 537279 w 2315670"/>
              <a:gd name="connsiteY10-360" fmla="*/ 1978265 h 2035410"/>
              <a:gd name="connsiteX11-361" fmla="*/ 15693 w 2315670"/>
              <a:gd name="connsiteY11-362" fmla="*/ 1074866 h 2035410"/>
              <a:gd name="connsiteX12-363" fmla="*/ 15684 w 2315670"/>
              <a:gd name="connsiteY12-364" fmla="*/ 960560 h 2035410"/>
              <a:gd name="connsiteX0-365" fmla="*/ 15684 w 2315670"/>
              <a:gd name="connsiteY0-366" fmla="*/ 960560 h 2035410"/>
              <a:gd name="connsiteX1-367" fmla="*/ 537270 w 2315670"/>
              <a:gd name="connsiteY1-368" fmla="*/ 57161 h 2035410"/>
              <a:gd name="connsiteX2-369" fmla="*/ 636258 w 2315670"/>
              <a:gd name="connsiteY2-370" fmla="*/ 0 h 2035410"/>
              <a:gd name="connsiteX3-371" fmla="*/ 1679418 w 2315670"/>
              <a:gd name="connsiteY3-372" fmla="*/ 0 h 2035410"/>
              <a:gd name="connsiteX4-373" fmla="*/ 1778390 w 2315670"/>
              <a:gd name="connsiteY4-374" fmla="*/ 57145 h 2035410"/>
              <a:gd name="connsiteX5-375" fmla="*/ 2299977 w 2315670"/>
              <a:gd name="connsiteY5-376" fmla="*/ 960544 h 2035410"/>
              <a:gd name="connsiteX6-377" fmla="*/ 2299986 w 2315670"/>
              <a:gd name="connsiteY6-378" fmla="*/ 1074850 h 2035410"/>
              <a:gd name="connsiteX7-379" fmla="*/ 1778399 w 2315670"/>
              <a:gd name="connsiteY7-380" fmla="*/ 1978249 h 2035410"/>
              <a:gd name="connsiteX8-381" fmla="*/ 1679411 w 2315670"/>
              <a:gd name="connsiteY8-382" fmla="*/ 2035410 h 2035410"/>
              <a:gd name="connsiteX9-383" fmla="*/ 636251 w 2315670"/>
              <a:gd name="connsiteY9-384" fmla="*/ 2035410 h 2035410"/>
              <a:gd name="connsiteX10-385" fmla="*/ 537279 w 2315670"/>
              <a:gd name="connsiteY10-386" fmla="*/ 1978265 h 2035410"/>
              <a:gd name="connsiteX11-387" fmla="*/ 15693 w 2315670"/>
              <a:gd name="connsiteY11-388" fmla="*/ 1074866 h 2035410"/>
              <a:gd name="connsiteX12-389" fmla="*/ 15684 w 2315670"/>
              <a:gd name="connsiteY12-390" fmla="*/ 960560 h 2035410"/>
              <a:gd name="connsiteX0-391" fmla="*/ 15684 w 2315670"/>
              <a:gd name="connsiteY0-392" fmla="*/ 960560 h 2035410"/>
              <a:gd name="connsiteX1-393" fmla="*/ 537270 w 2315670"/>
              <a:gd name="connsiteY1-394" fmla="*/ 57161 h 2035410"/>
              <a:gd name="connsiteX2-395" fmla="*/ 636258 w 2315670"/>
              <a:gd name="connsiteY2-396" fmla="*/ 0 h 2035410"/>
              <a:gd name="connsiteX3-397" fmla="*/ 1679418 w 2315670"/>
              <a:gd name="connsiteY3-398" fmla="*/ 0 h 2035410"/>
              <a:gd name="connsiteX4-399" fmla="*/ 1778390 w 2315670"/>
              <a:gd name="connsiteY4-400" fmla="*/ 57145 h 2035410"/>
              <a:gd name="connsiteX5-401" fmla="*/ 2299977 w 2315670"/>
              <a:gd name="connsiteY5-402" fmla="*/ 960544 h 2035410"/>
              <a:gd name="connsiteX6-403" fmla="*/ 2299986 w 2315670"/>
              <a:gd name="connsiteY6-404" fmla="*/ 1074850 h 2035410"/>
              <a:gd name="connsiteX7-405" fmla="*/ 1778399 w 2315670"/>
              <a:gd name="connsiteY7-406" fmla="*/ 1978249 h 2035410"/>
              <a:gd name="connsiteX8-407" fmla="*/ 1679411 w 2315670"/>
              <a:gd name="connsiteY8-408" fmla="*/ 2035410 h 2035410"/>
              <a:gd name="connsiteX9-409" fmla="*/ 636251 w 2315670"/>
              <a:gd name="connsiteY9-410" fmla="*/ 2035410 h 2035410"/>
              <a:gd name="connsiteX10-411" fmla="*/ 537279 w 2315670"/>
              <a:gd name="connsiteY10-412" fmla="*/ 1978265 h 2035410"/>
              <a:gd name="connsiteX11-413" fmla="*/ 15693 w 2315670"/>
              <a:gd name="connsiteY11-414" fmla="*/ 1074866 h 2035410"/>
              <a:gd name="connsiteX12-415" fmla="*/ 15684 w 2315670"/>
              <a:gd name="connsiteY12-416" fmla="*/ 960560 h 2035410"/>
              <a:gd name="connsiteX0-417" fmla="*/ 15684 w 2315670"/>
              <a:gd name="connsiteY0-418" fmla="*/ 960560 h 2035410"/>
              <a:gd name="connsiteX1-419" fmla="*/ 537270 w 2315670"/>
              <a:gd name="connsiteY1-420" fmla="*/ 57161 h 2035410"/>
              <a:gd name="connsiteX2-421" fmla="*/ 636258 w 2315670"/>
              <a:gd name="connsiteY2-422" fmla="*/ 0 h 2035410"/>
              <a:gd name="connsiteX3-423" fmla="*/ 1679418 w 2315670"/>
              <a:gd name="connsiteY3-424" fmla="*/ 0 h 2035410"/>
              <a:gd name="connsiteX4-425" fmla="*/ 1778390 w 2315670"/>
              <a:gd name="connsiteY4-426" fmla="*/ 57145 h 2035410"/>
              <a:gd name="connsiteX5-427" fmla="*/ 2299977 w 2315670"/>
              <a:gd name="connsiteY5-428" fmla="*/ 960544 h 2035410"/>
              <a:gd name="connsiteX6-429" fmla="*/ 2299986 w 2315670"/>
              <a:gd name="connsiteY6-430" fmla="*/ 1074850 h 2035410"/>
              <a:gd name="connsiteX7-431" fmla="*/ 1778399 w 2315670"/>
              <a:gd name="connsiteY7-432" fmla="*/ 1978249 h 2035410"/>
              <a:gd name="connsiteX8-433" fmla="*/ 1679411 w 2315670"/>
              <a:gd name="connsiteY8-434" fmla="*/ 2035410 h 2035410"/>
              <a:gd name="connsiteX9-435" fmla="*/ 636251 w 2315670"/>
              <a:gd name="connsiteY9-436" fmla="*/ 2035410 h 2035410"/>
              <a:gd name="connsiteX10-437" fmla="*/ 537279 w 2315670"/>
              <a:gd name="connsiteY10-438" fmla="*/ 1978265 h 2035410"/>
              <a:gd name="connsiteX11-439" fmla="*/ 15693 w 2315670"/>
              <a:gd name="connsiteY11-440" fmla="*/ 1074866 h 2035410"/>
              <a:gd name="connsiteX12-441" fmla="*/ 15684 w 2315670"/>
              <a:gd name="connsiteY12-442" fmla="*/ 960560 h 2035410"/>
              <a:gd name="connsiteX0-443" fmla="*/ 15684 w 2315670"/>
              <a:gd name="connsiteY0-444" fmla="*/ 960560 h 2035410"/>
              <a:gd name="connsiteX1-445" fmla="*/ 537270 w 2315670"/>
              <a:gd name="connsiteY1-446" fmla="*/ 57161 h 2035410"/>
              <a:gd name="connsiteX2-447" fmla="*/ 636258 w 2315670"/>
              <a:gd name="connsiteY2-448" fmla="*/ 0 h 2035410"/>
              <a:gd name="connsiteX3-449" fmla="*/ 1679418 w 2315670"/>
              <a:gd name="connsiteY3-450" fmla="*/ 0 h 2035410"/>
              <a:gd name="connsiteX4-451" fmla="*/ 1778390 w 2315670"/>
              <a:gd name="connsiteY4-452" fmla="*/ 57145 h 2035410"/>
              <a:gd name="connsiteX5-453" fmla="*/ 2299977 w 2315670"/>
              <a:gd name="connsiteY5-454" fmla="*/ 960544 h 2035410"/>
              <a:gd name="connsiteX6-455" fmla="*/ 2299986 w 2315670"/>
              <a:gd name="connsiteY6-456" fmla="*/ 1074850 h 2035410"/>
              <a:gd name="connsiteX7-457" fmla="*/ 1778399 w 2315670"/>
              <a:gd name="connsiteY7-458" fmla="*/ 1978249 h 2035410"/>
              <a:gd name="connsiteX8-459" fmla="*/ 1679411 w 2315670"/>
              <a:gd name="connsiteY8-460" fmla="*/ 2035410 h 2035410"/>
              <a:gd name="connsiteX9-461" fmla="*/ 636251 w 2315670"/>
              <a:gd name="connsiteY9-462" fmla="*/ 2035410 h 2035410"/>
              <a:gd name="connsiteX10-463" fmla="*/ 537279 w 2315670"/>
              <a:gd name="connsiteY10-464" fmla="*/ 1978265 h 2035410"/>
              <a:gd name="connsiteX11-465" fmla="*/ 15693 w 2315670"/>
              <a:gd name="connsiteY11-466" fmla="*/ 1074866 h 2035410"/>
              <a:gd name="connsiteX12-467" fmla="*/ 15684 w 2315670"/>
              <a:gd name="connsiteY12-468" fmla="*/ 960560 h 2035410"/>
              <a:gd name="connsiteX0-469" fmla="*/ 15684 w 2315670"/>
              <a:gd name="connsiteY0-470" fmla="*/ 960560 h 2035410"/>
              <a:gd name="connsiteX1-471" fmla="*/ 537270 w 2315670"/>
              <a:gd name="connsiteY1-472" fmla="*/ 57161 h 2035410"/>
              <a:gd name="connsiteX2-473" fmla="*/ 636258 w 2315670"/>
              <a:gd name="connsiteY2-474" fmla="*/ 0 h 2035410"/>
              <a:gd name="connsiteX3-475" fmla="*/ 1679418 w 2315670"/>
              <a:gd name="connsiteY3-476" fmla="*/ 0 h 2035410"/>
              <a:gd name="connsiteX4-477" fmla="*/ 1778390 w 2315670"/>
              <a:gd name="connsiteY4-478" fmla="*/ 57145 h 2035410"/>
              <a:gd name="connsiteX5-479" fmla="*/ 2299977 w 2315670"/>
              <a:gd name="connsiteY5-480" fmla="*/ 960544 h 2035410"/>
              <a:gd name="connsiteX6-481" fmla="*/ 2299986 w 2315670"/>
              <a:gd name="connsiteY6-482" fmla="*/ 1074850 h 2035410"/>
              <a:gd name="connsiteX7-483" fmla="*/ 1778399 w 2315670"/>
              <a:gd name="connsiteY7-484" fmla="*/ 1978249 h 2035410"/>
              <a:gd name="connsiteX8-485" fmla="*/ 1679411 w 2315670"/>
              <a:gd name="connsiteY8-486" fmla="*/ 2035410 h 2035410"/>
              <a:gd name="connsiteX9-487" fmla="*/ 636251 w 2315670"/>
              <a:gd name="connsiteY9-488" fmla="*/ 2035410 h 2035410"/>
              <a:gd name="connsiteX10-489" fmla="*/ 537279 w 2315670"/>
              <a:gd name="connsiteY10-490" fmla="*/ 1978265 h 2035410"/>
              <a:gd name="connsiteX11-491" fmla="*/ 15693 w 2315670"/>
              <a:gd name="connsiteY11-492" fmla="*/ 1074866 h 2035410"/>
              <a:gd name="connsiteX12-493" fmla="*/ 15684 w 2315670"/>
              <a:gd name="connsiteY12-494" fmla="*/ 960560 h 2035410"/>
              <a:gd name="connsiteX0-495" fmla="*/ 15684 w 2315670"/>
              <a:gd name="connsiteY0-496" fmla="*/ 960560 h 2035410"/>
              <a:gd name="connsiteX1-497" fmla="*/ 537270 w 2315670"/>
              <a:gd name="connsiteY1-498" fmla="*/ 57161 h 2035410"/>
              <a:gd name="connsiteX2-499" fmla="*/ 636258 w 2315670"/>
              <a:gd name="connsiteY2-500" fmla="*/ 0 h 2035410"/>
              <a:gd name="connsiteX3-501" fmla="*/ 1679418 w 2315670"/>
              <a:gd name="connsiteY3-502" fmla="*/ 0 h 2035410"/>
              <a:gd name="connsiteX4-503" fmla="*/ 1778390 w 2315670"/>
              <a:gd name="connsiteY4-504" fmla="*/ 57145 h 2035410"/>
              <a:gd name="connsiteX5-505" fmla="*/ 2299977 w 2315670"/>
              <a:gd name="connsiteY5-506" fmla="*/ 960544 h 2035410"/>
              <a:gd name="connsiteX6-507" fmla="*/ 2299986 w 2315670"/>
              <a:gd name="connsiteY6-508" fmla="*/ 1074850 h 2035410"/>
              <a:gd name="connsiteX7-509" fmla="*/ 1778399 w 2315670"/>
              <a:gd name="connsiteY7-510" fmla="*/ 1978249 h 2035410"/>
              <a:gd name="connsiteX8-511" fmla="*/ 1679411 w 2315670"/>
              <a:gd name="connsiteY8-512" fmla="*/ 2035410 h 2035410"/>
              <a:gd name="connsiteX9-513" fmla="*/ 636251 w 2315670"/>
              <a:gd name="connsiteY9-514" fmla="*/ 2035410 h 2035410"/>
              <a:gd name="connsiteX10-515" fmla="*/ 537279 w 2315670"/>
              <a:gd name="connsiteY10-516" fmla="*/ 1978265 h 2035410"/>
              <a:gd name="connsiteX11-517" fmla="*/ 15693 w 2315670"/>
              <a:gd name="connsiteY11-518" fmla="*/ 1074866 h 2035410"/>
              <a:gd name="connsiteX12-519" fmla="*/ 15684 w 2315670"/>
              <a:gd name="connsiteY12-520" fmla="*/ 960560 h 2035410"/>
              <a:gd name="connsiteX0-521" fmla="*/ 15684 w 2315670"/>
              <a:gd name="connsiteY0-522" fmla="*/ 960560 h 2035410"/>
              <a:gd name="connsiteX1-523" fmla="*/ 537270 w 2315670"/>
              <a:gd name="connsiteY1-524" fmla="*/ 57161 h 2035410"/>
              <a:gd name="connsiteX2-525" fmla="*/ 636258 w 2315670"/>
              <a:gd name="connsiteY2-526" fmla="*/ 0 h 2035410"/>
              <a:gd name="connsiteX3-527" fmla="*/ 1679418 w 2315670"/>
              <a:gd name="connsiteY3-528" fmla="*/ 0 h 2035410"/>
              <a:gd name="connsiteX4-529" fmla="*/ 1778390 w 2315670"/>
              <a:gd name="connsiteY4-530" fmla="*/ 57145 h 2035410"/>
              <a:gd name="connsiteX5-531" fmla="*/ 2299977 w 2315670"/>
              <a:gd name="connsiteY5-532" fmla="*/ 960544 h 2035410"/>
              <a:gd name="connsiteX6-533" fmla="*/ 2299986 w 2315670"/>
              <a:gd name="connsiteY6-534" fmla="*/ 1074850 h 2035410"/>
              <a:gd name="connsiteX7-535" fmla="*/ 1778399 w 2315670"/>
              <a:gd name="connsiteY7-536" fmla="*/ 1978249 h 2035410"/>
              <a:gd name="connsiteX8-537" fmla="*/ 1679411 w 2315670"/>
              <a:gd name="connsiteY8-538" fmla="*/ 2035410 h 2035410"/>
              <a:gd name="connsiteX9-539" fmla="*/ 636251 w 2315670"/>
              <a:gd name="connsiteY9-540" fmla="*/ 2035410 h 2035410"/>
              <a:gd name="connsiteX10-541" fmla="*/ 537279 w 2315670"/>
              <a:gd name="connsiteY10-542" fmla="*/ 1978265 h 2035410"/>
              <a:gd name="connsiteX11-543" fmla="*/ 15693 w 2315670"/>
              <a:gd name="connsiteY11-544" fmla="*/ 1074866 h 2035410"/>
              <a:gd name="connsiteX12-545" fmla="*/ 15684 w 2315670"/>
              <a:gd name="connsiteY12-546" fmla="*/ 960560 h 2035410"/>
              <a:gd name="connsiteX0-547" fmla="*/ 15684 w 2315670"/>
              <a:gd name="connsiteY0-548" fmla="*/ 960560 h 2035410"/>
              <a:gd name="connsiteX1-549" fmla="*/ 537270 w 2315670"/>
              <a:gd name="connsiteY1-550" fmla="*/ 57161 h 2035410"/>
              <a:gd name="connsiteX2-551" fmla="*/ 636258 w 2315670"/>
              <a:gd name="connsiteY2-552" fmla="*/ 0 h 2035410"/>
              <a:gd name="connsiteX3-553" fmla="*/ 1679418 w 2315670"/>
              <a:gd name="connsiteY3-554" fmla="*/ 0 h 2035410"/>
              <a:gd name="connsiteX4-555" fmla="*/ 1778390 w 2315670"/>
              <a:gd name="connsiteY4-556" fmla="*/ 57145 h 2035410"/>
              <a:gd name="connsiteX5-557" fmla="*/ 2299977 w 2315670"/>
              <a:gd name="connsiteY5-558" fmla="*/ 960544 h 2035410"/>
              <a:gd name="connsiteX6-559" fmla="*/ 2299986 w 2315670"/>
              <a:gd name="connsiteY6-560" fmla="*/ 1074850 h 2035410"/>
              <a:gd name="connsiteX7-561" fmla="*/ 1778399 w 2315670"/>
              <a:gd name="connsiteY7-562" fmla="*/ 1978249 h 2035410"/>
              <a:gd name="connsiteX8-563" fmla="*/ 1679411 w 2315670"/>
              <a:gd name="connsiteY8-564" fmla="*/ 2035410 h 2035410"/>
              <a:gd name="connsiteX9-565" fmla="*/ 636251 w 2315670"/>
              <a:gd name="connsiteY9-566" fmla="*/ 2035410 h 2035410"/>
              <a:gd name="connsiteX10-567" fmla="*/ 537279 w 2315670"/>
              <a:gd name="connsiteY10-568" fmla="*/ 1978265 h 2035410"/>
              <a:gd name="connsiteX11-569" fmla="*/ 15693 w 2315670"/>
              <a:gd name="connsiteY11-570" fmla="*/ 1074866 h 2035410"/>
              <a:gd name="connsiteX12-571" fmla="*/ 15684 w 2315670"/>
              <a:gd name="connsiteY12-572" fmla="*/ 960560 h 20354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2315670" h="2035410">
                <a:moveTo>
                  <a:pt x="15684" y="960560"/>
                </a:moveTo>
                <a:cubicBezTo>
                  <a:pt x="36600" y="924331"/>
                  <a:pt x="516354" y="93390"/>
                  <a:pt x="537270" y="57161"/>
                </a:cubicBezTo>
                <a:cubicBezTo>
                  <a:pt x="558188" y="20932"/>
                  <a:pt x="594425" y="0"/>
                  <a:pt x="636258" y="0"/>
                </a:cubicBezTo>
                <a:cubicBezTo>
                  <a:pt x="678092" y="0"/>
                  <a:pt x="1637585" y="0"/>
                  <a:pt x="1679418" y="0"/>
                </a:cubicBezTo>
                <a:cubicBezTo>
                  <a:pt x="1721252" y="0"/>
                  <a:pt x="1757474" y="20916"/>
                  <a:pt x="1778390" y="57145"/>
                </a:cubicBezTo>
                <a:cubicBezTo>
                  <a:pt x="1799308" y="93374"/>
                  <a:pt x="2279060" y="924315"/>
                  <a:pt x="2299977" y="960544"/>
                </a:cubicBezTo>
                <a:cubicBezTo>
                  <a:pt x="2320895" y="996772"/>
                  <a:pt x="2320904" y="1038621"/>
                  <a:pt x="2299986" y="1074850"/>
                </a:cubicBezTo>
                <a:cubicBezTo>
                  <a:pt x="2279070" y="1111079"/>
                  <a:pt x="1799318" y="1942020"/>
                  <a:pt x="1778399" y="1978249"/>
                </a:cubicBezTo>
                <a:cubicBezTo>
                  <a:pt x="1757483" y="2014478"/>
                  <a:pt x="1721246" y="2035410"/>
                  <a:pt x="1679411" y="2035410"/>
                </a:cubicBezTo>
                <a:cubicBezTo>
                  <a:pt x="1637579" y="2035410"/>
                  <a:pt x="678086" y="2035410"/>
                  <a:pt x="636251" y="2035410"/>
                </a:cubicBezTo>
                <a:cubicBezTo>
                  <a:pt x="594419" y="2035410"/>
                  <a:pt x="558197" y="2014494"/>
                  <a:pt x="537279" y="1978265"/>
                </a:cubicBezTo>
                <a:cubicBezTo>
                  <a:pt x="516363" y="1942036"/>
                  <a:pt x="36610" y="1111095"/>
                  <a:pt x="15693" y="1074866"/>
                </a:cubicBezTo>
                <a:cubicBezTo>
                  <a:pt x="-5223" y="1038637"/>
                  <a:pt x="-5234" y="996789"/>
                  <a:pt x="15684" y="960560"/>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589723" tIns="588460" rIns="589723" bIns="588460" anchor="ctr" anchorCtr="1">
            <a:noAutofit/>
          </a:bodyPr>
          <a:p>
            <a:pPr marL="0" algn="ctr" rtl="0" eaLnBrk="1" latinLnBrk="0" hangingPunct="1">
              <a:spcBef>
                <a:spcPts val="0"/>
              </a:spcBef>
              <a:spcAft>
                <a:spcPts val="0"/>
              </a:spcAft>
            </a:pPr>
            <a:r>
              <a:rPr lang="zh-CN" altLang="zh-CN" sz="1400" b="1" kern="1200" dirty="0">
                <a:solidFill>
                  <a:schemeClr val="accent1"/>
                </a:solidFill>
                <a:effectLst/>
                <a:latin typeface="+mn-ea"/>
                <a:cs typeface="+mn-ea"/>
                <a:sym typeface="+mn-ea"/>
              </a:rPr>
              <a:t>牛鞭效应产生原因</a:t>
            </a:r>
            <a:endParaRPr lang="zh-CN" altLang="zh-CN" sz="1400" b="1" kern="1200" dirty="0">
              <a:solidFill>
                <a:schemeClr val="accent1"/>
              </a:solidFill>
              <a:effectLst/>
              <a:latin typeface="+mn-ea"/>
              <a:cs typeface="+mn-ea"/>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custDataLst>
              <p:tags r:id="rId1"/>
            </p:custDataLst>
          </p:nvPr>
        </p:nvSpPr>
        <p:spPr>
          <a:xfrm>
            <a:off x="755650" y="260350"/>
            <a:ext cx="5080000" cy="521970"/>
          </a:xfrm>
          <a:prstGeom prst="rect">
            <a:avLst/>
          </a:prstGeom>
          <a:noFill/>
          <a:ln w="9525">
            <a:noFill/>
          </a:ln>
        </p:spPr>
        <p:txBody>
          <a:bodyPr>
            <a:spAutoFit/>
          </a:bodyPr>
          <a:p>
            <a:pPr eaLnBrk="1" hangingPunct="1">
              <a:buClrTx/>
              <a:buSzTx/>
              <a:buFontTx/>
            </a:pPr>
            <a:r>
              <a:rPr lang="zh-CN" altLang="en-US" sz="2800" dirty="0">
                <a:latin typeface="微软雅黑" panose="020B0503020204020204" pitchFamily="34" charset="-122"/>
                <a:ea typeface="微软雅黑" panose="020B0503020204020204" pitchFamily="34" charset="-122"/>
                <a:sym typeface="+mn-ea"/>
              </a:rPr>
              <a:t>牛鞭效应的消极</a:t>
            </a:r>
            <a:r>
              <a:rPr lang="zh-CN" altLang="en-US" sz="2800" dirty="0">
                <a:latin typeface="微软雅黑" panose="020B0503020204020204" pitchFamily="34" charset="-122"/>
                <a:ea typeface="微软雅黑" panose="020B0503020204020204" pitchFamily="34" charset="-122"/>
                <a:sym typeface="+mn-ea"/>
              </a:rPr>
              <a:t>影响</a:t>
            </a:r>
            <a:endParaRPr lang="zh-CN" altLang="en-US" sz="2800" dirty="0">
              <a:latin typeface="微软雅黑" panose="020B0503020204020204" pitchFamily="34" charset="-122"/>
              <a:ea typeface="微软雅黑" panose="020B0503020204020204" pitchFamily="34" charset="-122"/>
              <a:sym typeface="+mn-ea"/>
            </a:endParaRPr>
          </a:p>
        </p:txBody>
      </p:sp>
      <p:sp>
        <p:nvSpPr>
          <p:cNvPr id="24" name="椭圆 23"/>
          <p:cNvSpPr/>
          <p:nvPr>
            <p:custDataLst>
              <p:tags r:id="rId2"/>
            </p:custDataLst>
          </p:nvPr>
        </p:nvSpPr>
        <p:spPr>
          <a:xfrm>
            <a:off x="3063405" y="2479222"/>
            <a:ext cx="3001793" cy="933746"/>
          </a:xfrm>
          <a:prstGeom prst="ellipse">
            <a:avLst/>
          </a:prstGeom>
          <a:gradFill>
            <a:gsLst>
              <a:gs pos="4000">
                <a:schemeClr val="accent1">
                  <a:lumMod val="60000"/>
                  <a:lumOff val="40000"/>
                  <a:alpha val="100000"/>
                </a:schemeClr>
              </a:gs>
              <a:gs pos="45000">
                <a:schemeClr val="bg1">
                  <a:lumMod val="98000"/>
                  <a:alpha val="25000"/>
                </a:schemeClr>
              </a:gs>
              <a:gs pos="100000">
                <a:schemeClr val="accent1">
                  <a:lumMod val="60000"/>
                  <a:lumOff val="40000"/>
                  <a:alpha val="100000"/>
                </a:schemeClr>
              </a:gs>
            </a:gsLst>
            <a:lin ang="16800000" scaled="0"/>
          </a:gradFill>
          <a:ln w="12700">
            <a:gradFill>
              <a:gsLst>
                <a:gs pos="0">
                  <a:schemeClr val="accent1">
                    <a:alpha val="0"/>
                  </a:schemeClr>
                </a:gs>
                <a:gs pos="73000">
                  <a:schemeClr val="accent1">
                    <a:alpha val="50000"/>
                  </a:schemeClr>
                </a:gs>
                <a:gs pos="100000">
                  <a:schemeClr val="accent1">
                    <a:alpha val="40000"/>
                  </a:schemeClr>
                </a:gs>
                <a:gs pos="57000">
                  <a:schemeClr val="accent1">
                    <a:alpha val="20000"/>
                  </a:schemeClr>
                </a:gs>
                <a:gs pos="44000">
                  <a:schemeClr val="accent1">
                    <a:alpha val="0"/>
                  </a:schemeClr>
                </a:gs>
              </a:gsLst>
              <a:lin ang="576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25" name="弧形 24"/>
          <p:cNvSpPr/>
          <p:nvPr>
            <p:custDataLst>
              <p:tags r:id="rId3"/>
            </p:custDataLst>
          </p:nvPr>
        </p:nvSpPr>
        <p:spPr>
          <a:xfrm rot="10800000">
            <a:off x="2615607" y="2435664"/>
            <a:ext cx="3895168" cy="1247599"/>
          </a:xfrm>
          <a:prstGeom prst="arc">
            <a:avLst>
              <a:gd name="adj1" fmla="val 9688906"/>
              <a:gd name="adj2" fmla="val 1102107"/>
            </a:avLst>
          </a:prstGeom>
          <a:ln w="1905">
            <a:gradFill>
              <a:gsLst>
                <a:gs pos="100000">
                  <a:schemeClr val="accent1">
                    <a:lumMod val="5000"/>
                    <a:lumOff val="95000"/>
                  </a:schemeClr>
                </a:gs>
                <a:gs pos="28000">
                  <a:schemeClr val="accent1">
                    <a:lumMod val="25000"/>
                    <a:lumOff val="75000"/>
                  </a:schemeClr>
                </a:gs>
                <a:gs pos="20000">
                  <a:schemeClr val="accent1">
                    <a:lumMod val="25000"/>
                    <a:lumOff val="75000"/>
                  </a:schemeClr>
                </a:gs>
                <a:gs pos="0">
                  <a:schemeClr val="accent1">
                    <a:lumMod val="30000"/>
                    <a:lumOff val="7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sz="1505">
              <a:latin typeface="+mn-ea"/>
            </a:endParaRPr>
          </a:p>
        </p:txBody>
      </p:sp>
      <p:sp>
        <p:nvSpPr>
          <p:cNvPr id="30" name="任意多边形 15"/>
          <p:cNvSpPr/>
          <p:nvPr>
            <p:custDataLst>
              <p:tags r:id="rId4"/>
            </p:custDataLst>
          </p:nvPr>
        </p:nvSpPr>
        <p:spPr>
          <a:xfrm>
            <a:off x="3445865" y="2471254"/>
            <a:ext cx="2235303" cy="34576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433" h="531">
                <a:moveTo>
                  <a:pt x="1716" y="0"/>
                </a:moveTo>
                <a:cubicBezTo>
                  <a:pt x="2424" y="0"/>
                  <a:pt x="3048" y="102"/>
                  <a:pt x="3416" y="258"/>
                </a:cubicBezTo>
                <a:lnTo>
                  <a:pt x="3433" y="266"/>
                </a:lnTo>
                <a:lnTo>
                  <a:pt x="3416" y="273"/>
                </a:lnTo>
                <a:cubicBezTo>
                  <a:pt x="3048" y="429"/>
                  <a:pt x="2424" y="531"/>
                  <a:pt x="1716" y="531"/>
                </a:cubicBezTo>
                <a:cubicBezTo>
                  <a:pt x="1009" y="531"/>
                  <a:pt x="385" y="429"/>
                  <a:pt x="17" y="273"/>
                </a:cubicBezTo>
                <a:lnTo>
                  <a:pt x="0" y="266"/>
                </a:lnTo>
                <a:lnTo>
                  <a:pt x="17" y="258"/>
                </a:lnTo>
                <a:cubicBezTo>
                  <a:pt x="385" y="102"/>
                  <a:pt x="1009" y="0"/>
                  <a:pt x="1716" y="0"/>
                </a:cubicBezTo>
                <a:close/>
              </a:path>
            </a:pathLst>
          </a:custGeom>
          <a:solidFill>
            <a:schemeClr val="accent1">
              <a:lumMod val="20000"/>
              <a:lumOff val="80000"/>
              <a:alpha val="44000"/>
            </a:schemeClr>
          </a:solidFill>
          <a:ln w="6350">
            <a:no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1" name="任意多边形 3"/>
          <p:cNvSpPr/>
          <p:nvPr>
            <p:custDataLst>
              <p:tags r:id="rId5"/>
            </p:custDataLst>
          </p:nvPr>
        </p:nvSpPr>
        <p:spPr>
          <a:xfrm>
            <a:off x="3229138" y="2436196"/>
            <a:ext cx="2669056" cy="797657"/>
          </a:xfrm>
          <a:custGeom>
            <a:avLst/>
            <a:gdLst/>
            <a:ahLst/>
            <a:cxnLst>
              <a:cxn ang="3">
                <a:pos x="hc" y="t"/>
              </a:cxn>
              <a:cxn ang="cd2">
                <a:pos x="l" y="vc"/>
              </a:cxn>
              <a:cxn ang="cd4">
                <a:pos x="hc" y="b"/>
              </a:cxn>
              <a:cxn ang="0">
                <a:pos x="r" y="vc"/>
              </a:cxn>
            </a:cxnLst>
            <a:rect l="l" t="t" r="r" b="b"/>
            <a:pathLst>
              <a:path w="4099" h="1225">
                <a:moveTo>
                  <a:pt x="0" y="0"/>
                </a:moveTo>
                <a:lnTo>
                  <a:pt x="0" y="0"/>
                </a:lnTo>
                <a:lnTo>
                  <a:pt x="1" y="15"/>
                </a:lnTo>
                <a:cubicBezTo>
                  <a:pt x="29" y="331"/>
                  <a:pt x="935" y="585"/>
                  <a:pt x="2050" y="585"/>
                </a:cubicBezTo>
                <a:cubicBezTo>
                  <a:pt x="3164" y="585"/>
                  <a:pt x="4070" y="331"/>
                  <a:pt x="4098" y="15"/>
                </a:cubicBezTo>
                <a:lnTo>
                  <a:pt x="4099" y="0"/>
                </a:lnTo>
                <a:lnTo>
                  <a:pt x="4099" y="0"/>
                </a:lnTo>
                <a:lnTo>
                  <a:pt x="4099" y="640"/>
                </a:lnTo>
                <a:lnTo>
                  <a:pt x="4099" y="642"/>
                </a:lnTo>
                <a:lnTo>
                  <a:pt x="4099" y="642"/>
                </a:lnTo>
                <a:lnTo>
                  <a:pt x="4098" y="655"/>
                </a:lnTo>
                <a:cubicBezTo>
                  <a:pt x="4070" y="971"/>
                  <a:pt x="3164" y="1225"/>
                  <a:pt x="2050" y="1225"/>
                </a:cubicBezTo>
                <a:cubicBezTo>
                  <a:pt x="935" y="1225"/>
                  <a:pt x="29" y="971"/>
                  <a:pt x="1" y="655"/>
                </a:cubicBezTo>
                <a:lnTo>
                  <a:pt x="0" y="642"/>
                </a:lnTo>
                <a:lnTo>
                  <a:pt x="0" y="642"/>
                </a:lnTo>
                <a:lnTo>
                  <a:pt x="0" y="640"/>
                </a:lnTo>
                <a:lnTo>
                  <a:pt x="0" y="0"/>
                </a:lnTo>
                <a:close/>
              </a:path>
            </a:pathLst>
          </a:custGeom>
          <a:gradFill>
            <a:gsLst>
              <a:gs pos="0">
                <a:schemeClr val="accent1">
                  <a:lumMod val="80000"/>
                  <a:lumOff val="20000"/>
                  <a:alpha val="60000"/>
                </a:schemeClr>
              </a:gs>
              <a:gs pos="77000">
                <a:schemeClr val="accent1">
                  <a:lumMod val="30000"/>
                  <a:lumOff val="70000"/>
                  <a:alpha val="50000"/>
                </a:schemeClr>
              </a:gs>
              <a:gs pos="100000">
                <a:schemeClr val="accent1">
                  <a:alpha val="50000"/>
                  <a:lumMod val="62000"/>
                  <a:lumOff val="38000"/>
                </a:schemeClr>
              </a:gs>
            </a:gsLst>
            <a:lin ang="16800000" scaled="0"/>
          </a:gradFill>
          <a:ln w="9525">
            <a:gradFill>
              <a:gsLst>
                <a:gs pos="0">
                  <a:schemeClr val="accent1">
                    <a:alpha val="0"/>
                  </a:schemeClr>
                </a:gs>
                <a:gs pos="73000">
                  <a:schemeClr val="accent1">
                    <a:alpha val="25000"/>
                  </a:schemeClr>
                </a:gs>
                <a:gs pos="100000">
                  <a:schemeClr val="accent1">
                    <a:alpha val="40000"/>
                  </a:schemeClr>
                </a:gs>
                <a:gs pos="57000">
                  <a:schemeClr val="accent1">
                    <a:alpha val="20000"/>
                  </a:schemeClr>
                </a:gs>
                <a:gs pos="44000">
                  <a:schemeClr val="accent1">
                    <a:alpha val="0"/>
                  </a:schemeClr>
                </a:gs>
              </a:gsLst>
              <a:lin ang="540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2" name="椭圆 31"/>
          <p:cNvSpPr/>
          <p:nvPr>
            <p:custDataLst>
              <p:tags r:id="rId6"/>
            </p:custDataLst>
          </p:nvPr>
        </p:nvSpPr>
        <p:spPr>
          <a:xfrm>
            <a:off x="3229138" y="2471254"/>
            <a:ext cx="2669056" cy="762494"/>
          </a:xfrm>
          <a:prstGeom prst="ellipse">
            <a:avLst/>
          </a:prstGeom>
          <a:noFill/>
          <a:ln w="6350">
            <a:gradFill>
              <a:gsLst>
                <a:gs pos="0">
                  <a:schemeClr val="accent1">
                    <a:alpha val="5000"/>
                  </a:schemeClr>
                </a:gs>
                <a:gs pos="64000">
                  <a:schemeClr val="accent1">
                    <a:alpha val="25000"/>
                  </a:schemeClr>
                </a:gs>
                <a:gs pos="100000">
                  <a:schemeClr val="accent1">
                    <a:alpha val="0"/>
                  </a:schemeClr>
                </a:gs>
                <a:gs pos="57000">
                  <a:schemeClr val="accent1">
                    <a:alpha val="20000"/>
                  </a:schemeClr>
                </a:gs>
                <a:gs pos="44000">
                  <a:schemeClr val="accent1">
                    <a:alpha val="5000"/>
                  </a:schemeClr>
                </a:gs>
              </a:gsLst>
              <a:lin ang="2106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33" name="椭圆 32"/>
          <p:cNvSpPr/>
          <p:nvPr>
            <p:custDataLst>
              <p:tags r:id="rId7"/>
            </p:custDataLst>
          </p:nvPr>
        </p:nvSpPr>
        <p:spPr>
          <a:xfrm>
            <a:off x="3229138" y="2054797"/>
            <a:ext cx="2669056" cy="762494"/>
          </a:xfrm>
          <a:prstGeom prst="ellipse">
            <a:avLst/>
          </a:prstGeom>
          <a:gradFill>
            <a:gsLst>
              <a:gs pos="0">
                <a:schemeClr val="accent1">
                  <a:lumMod val="20000"/>
                  <a:lumOff val="80000"/>
                </a:schemeClr>
              </a:gs>
              <a:gs pos="37000">
                <a:schemeClr val="bg2">
                  <a:alpha val="52000"/>
                </a:schemeClr>
              </a:gs>
              <a:gs pos="81000">
                <a:schemeClr val="bg1">
                  <a:alpha val="39000"/>
                </a:schemeClr>
              </a:gs>
              <a:gs pos="100000">
                <a:schemeClr val="accent1">
                  <a:lumMod val="60000"/>
                  <a:lumOff val="40000"/>
                </a:schemeClr>
              </a:gs>
            </a:gsLst>
            <a:lin ang="4620000" scaled="0"/>
          </a:gradFill>
          <a:ln w="6350">
            <a:gradFill>
              <a:gsLst>
                <a:gs pos="0">
                  <a:schemeClr val="accent1">
                    <a:alpha val="2000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21060000" scaled="1"/>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sz="1505">
              <a:latin typeface="+mn-ea"/>
              <a:sym typeface="+mn-ea"/>
            </a:endParaRPr>
          </a:p>
        </p:txBody>
      </p:sp>
      <p:sp>
        <p:nvSpPr>
          <p:cNvPr id="35" name="椭圆 34"/>
          <p:cNvSpPr/>
          <p:nvPr>
            <p:custDataLst>
              <p:tags r:id="rId8"/>
            </p:custDataLst>
          </p:nvPr>
        </p:nvSpPr>
        <p:spPr>
          <a:xfrm>
            <a:off x="3444803" y="2376170"/>
            <a:ext cx="2237345" cy="207716"/>
          </a:xfrm>
          <a:prstGeom prst="ellipse">
            <a:avLst/>
          </a:prstGeom>
          <a:gradFill>
            <a:gsLst>
              <a:gs pos="0">
                <a:schemeClr val="accent1">
                  <a:lumMod val="100000"/>
                  <a:alpha val="53000"/>
                </a:schemeClr>
              </a:gs>
              <a:gs pos="66000">
                <a:schemeClr val="bg1">
                  <a:alpha val="19000"/>
                </a:schemeClr>
              </a:gs>
              <a:gs pos="25000">
                <a:schemeClr val="accent1">
                  <a:lumMod val="100000"/>
                  <a:alpha val="31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1505">
              <a:latin typeface="+mn-ea"/>
            </a:endParaRPr>
          </a:p>
        </p:txBody>
      </p:sp>
      <p:sp>
        <p:nvSpPr>
          <p:cNvPr id="2" name="矩形 1"/>
          <p:cNvSpPr/>
          <p:nvPr>
            <p:custDataLst>
              <p:tags r:id="rId9"/>
            </p:custDataLst>
          </p:nvPr>
        </p:nvSpPr>
        <p:spPr>
          <a:xfrm>
            <a:off x="2368601" y="1366368"/>
            <a:ext cx="4408273" cy="1092989"/>
          </a:xfrm>
          <a:prstGeom prst="rect">
            <a:avLst/>
          </a:prstGeom>
          <a:noFill/>
        </p:spPr>
        <p:txBody>
          <a:bodyPr wrap="square" rtlCol="0" anchor="b" anchorCtr="0">
            <a:noAutofit/>
          </a:bodyPr>
          <a:lstStyle/>
          <a:p>
            <a:pPr marL="0" lvl="1" algn="ctr">
              <a:spcBef>
                <a:spcPct val="0"/>
              </a:spcBef>
              <a:spcAft>
                <a:spcPct val="0"/>
              </a:spcAft>
            </a:pPr>
            <a:r>
              <a:rPr lang="zh-CN" altLang="en-US" sz="2010" dirty="0">
                <a:latin typeface="微软雅黑" panose="020B0503020204020204" pitchFamily="34" charset="-122"/>
                <a:ea typeface="微软雅黑" panose="020B0503020204020204" pitchFamily="34" charset="-122"/>
                <a:sym typeface="+mn-ea"/>
              </a:rPr>
              <a:t>牛鞭效应的消极影响</a:t>
            </a:r>
            <a:endParaRPr lang="zh-CN" altLang="en-US" sz="2010" b="1" dirty="0">
              <a:ln w="0">
                <a:noFill/>
              </a:ln>
              <a:solidFill>
                <a:schemeClr val="accent1"/>
              </a:solidFill>
              <a:latin typeface="+mn-ea"/>
              <a:cs typeface="+mn-ea"/>
              <a:sym typeface="+mn-ea"/>
            </a:endParaRPr>
          </a:p>
        </p:txBody>
      </p:sp>
      <p:sp>
        <p:nvSpPr>
          <p:cNvPr id="37" name="弧形 36"/>
          <p:cNvSpPr/>
          <p:nvPr>
            <p:custDataLst>
              <p:tags r:id="rId10"/>
            </p:custDataLst>
          </p:nvPr>
        </p:nvSpPr>
        <p:spPr>
          <a:xfrm rot="10800000">
            <a:off x="2359039" y="2271525"/>
            <a:ext cx="4408273" cy="1411689"/>
          </a:xfrm>
          <a:prstGeom prst="arc">
            <a:avLst>
              <a:gd name="adj1" fmla="val 9741748"/>
              <a:gd name="adj2" fmla="val 1074510"/>
            </a:avLst>
          </a:prstGeom>
          <a:ln w="9525">
            <a:gradFill>
              <a:gsLst>
                <a:gs pos="100000">
                  <a:schemeClr val="accent1">
                    <a:lumMod val="5000"/>
                    <a:lumOff val="95000"/>
                  </a:schemeClr>
                </a:gs>
                <a:gs pos="28000">
                  <a:schemeClr val="accent1">
                    <a:lumMod val="45000"/>
                    <a:lumOff val="55000"/>
                  </a:schemeClr>
                </a:gs>
                <a:gs pos="20000">
                  <a:schemeClr val="accent1">
                    <a:lumMod val="45000"/>
                    <a:lumOff val="55000"/>
                  </a:schemeClr>
                </a:gs>
                <a:gs pos="0">
                  <a:schemeClr val="accent1">
                    <a:lumMod val="50000"/>
                    <a:lumOff val="50000"/>
                  </a:schemeClr>
                </a:gs>
              </a:gsLst>
              <a:lin ang="5400000" scaled="1"/>
            </a:grad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sz="1505">
              <a:latin typeface="+mn-ea"/>
            </a:endParaRPr>
          </a:p>
        </p:txBody>
      </p:sp>
      <p:sp>
        <p:nvSpPr>
          <p:cNvPr id="38" name="等腰三角形 37"/>
          <p:cNvSpPr/>
          <p:nvPr>
            <p:custDataLst>
              <p:tags r:id="rId11"/>
            </p:custDataLst>
          </p:nvPr>
        </p:nvSpPr>
        <p:spPr>
          <a:xfrm rot="4080000">
            <a:off x="2572049" y="2548809"/>
            <a:ext cx="112649" cy="206414"/>
          </a:xfrm>
          <a:prstGeom prst="triangle">
            <a:avLst>
              <a:gd name="adj" fmla="val 29196"/>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39" name="等腰三角形 38"/>
          <p:cNvSpPr/>
          <p:nvPr>
            <p:custDataLst>
              <p:tags r:id="rId12"/>
            </p:custDataLst>
          </p:nvPr>
        </p:nvSpPr>
        <p:spPr>
          <a:xfrm rot="16680000">
            <a:off x="3568040" y="3517710"/>
            <a:ext cx="112649" cy="206414"/>
          </a:xfrm>
          <a:prstGeom prst="triangle">
            <a:avLst>
              <a:gd name="adj" fmla="val 6209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0" name="等腰三角形 39"/>
          <p:cNvSpPr/>
          <p:nvPr>
            <p:custDataLst>
              <p:tags r:id="rId13"/>
            </p:custDataLst>
          </p:nvPr>
        </p:nvSpPr>
        <p:spPr>
          <a:xfrm rot="15600000">
            <a:off x="5303987" y="3536833"/>
            <a:ext cx="112649" cy="206414"/>
          </a:xfrm>
          <a:prstGeom prst="triangle">
            <a:avLst>
              <a:gd name="adj" fmla="val 60926"/>
            </a:avLst>
          </a:prstGeom>
          <a:gradFill>
            <a:gsLst>
              <a:gs pos="1000">
                <a:schemeClr val="accent1">
                  <a:lumMod val="60000"/>
                  <a:lumOff val="40000"/>
                </a:schemeClr>
              </a:gs>
              <a:gs pos="86000">
                <a:schemeClr val="accent1">
                  <a:alpha val="100000"/>
                  <a:lumMod val="30000"/>
                  <a:lumOff val="7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1" name="等腰三角形 40"/>
          <p:cNvSpPr/>
          <p:nvPr>
            <p:custDataLst>
              <p:tags r:id="rId14"/>
            </p:custDataLst>
          </p:nvPr>
        </p:nvSpPr>
        <p:spPr>
          <a:xfrm rot="19080000" flipV="1">
            <a:off x="6509270" y="2604585"/>
            <a:ext cx="112649" cy="206414"/>
          </a:xfrm>
          <a:prstGeom prst="triangle">
            <a:avLst>
              <a:gd name="adj" fmla="val 83002"/>
            </a:avLst>
          </a:prstGeom>
          <a:gradFill>
            <a:gsLst>
              <a:gs pos="1000">
                <a:schemeClr val="accent1">
                  <a:lumMod val="40000"/>
                  <a:lumOff val="60000"/>
                </a:schemeClr>
              </a:gs>
              <a:gs pos="86000">
                <a:schemeClr val="accent1">
                  <a:alpha val="73000"/>
                  <a:lumMod val="10000"/>
                  <a:lumOff val="90000"/>
                </a:schemeClr>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2" name="弧形 41"/>
          <p:cNvSpPr/>
          <p:nvPr>
            <p:custDataLst>
              <p:tags r:id="rId15"/>
            </p:custDataLst>
          </p:nvPr>
        </p:nvSpPr>
        <p:spPr>
          <a:xfrm rot="10800000">
            <a:off x="532258" y="1703677"/>
            <a:ext cx="8080748" cy="2587663"/>
          </a:xfrm>
          <a:prstGeom prst="arc">
            <a:avLst>
              <a:gd name="adj1" fmla="val 9452879"/>
              <a:gd name="adj2" fmla="val 1362437"/>
            </a:avLst>
          </a:prstGeom>
          <a:noFill/>
          <a:ln w="31750">
            <a:gradFill>
              <a:gsLst>
                <a:gs pos="0">
                  <a:schemeClr val="accent1">
                    <a:alpha val="0"/>
                  </a:schemeClr>
                </a:gs>
                <a:gs pos="73000">
                  <a:schemeClr val="accent1">
                    <a:alpha val="25000"/>
                  </a:schemeClr>
                </a:gs>
                <a:gs pos="100000">
                  <a:schemeClr val="accent1">
                    <a:alpha val="40000"/>
                  </a:schemeClr>
                </a:gs>
                <a:gs pos="57000">
                  <a:schemeClr val="accent1">
                    <a:alpha val="20000"/>
                  </a:schemeClr>
                </a:gs>
                <a:gs pos="44000">
                  <a:schemeClr val="accent1">
                    <a:alpha val="5000"/>
                  </a:schemeClr>
                </a:gs>
              </a:gsLst>
              <a:lin ang="16200000" scaled="0"/>
            </a:gradFill>
          </a:ln>
          <a:effectLst>
            <a:outerShdw blurRad="901700" dist="3175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sz="1505">
              <a:latin typeface="+mn-ea"/>
              <a:sym typeface="+mn-ea"/>
            </a:endParaRPr>
          </a:p>
        </p:txBody>
      </p:sp>
      <p:sp>
        <p:nvSpPr>
          <p:cNvPr id="15" name="椭圆 14"/>
          <p:cNvSpPr/>
          <p:nvPr>
            <p:custDataLst>
              <p:tags r:id="rId16"/>
            </p:custDataLst>
          </p:nvPr>
        </p:nvSpPr>
        <p:spPr>
          <a:xfrm>
            <a:off x="1894774" y="3731781"/>
            <a:ext cx="534327" cy="534327"/>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sz="1170" b="1">
              <a:latin typeface="+mn-ea"/>
              <a:sym typeface="+mn-ea"/>
            </a:endParaRPr>
          </a:p>
        </p:txBody>
      </p:sp>
      <p:sp>
        <p:nvSpPr>
          <p:cNvPr id="3" name="矩形 2"/>
          <p:cNvSpPr/>
          <p:nvPr>
            <p:custDataLst>
              <p:tags r:id="rId17"/>
            </p:custDataLst>
          </p:nvPr>
        </p:nvSpPr>
        <p:spPr>
          <a:xfrm>
            <a:off x="419113" y="4456332"/>
            <a:ext cx="3485309" cy="1016345"/>
          </a:xfrm>
          <a:prstGeom prst="rect">
            <a:avLst/>
          </a:prstGeom>
          <a:noFill/>
        </p:spPr>
        <p:txBody>
          <a:bodyPr wrap="square" lIns="0" tIns="0" rIns="0" bIns="0" rtlCol="0" anchor="t" anchorCtr="0">
            <a:noAutofit/>
          </a:bodyPr>
          <a:lstStyle/>
          <a:p>
            <a:pPr algn="ctr">
              <a:lnSpc>
                <a:spcPct val="130000"/>
              </a:lnSpc>
              <a:buClrTx/>
              <a:buSzTx/>
              <a:buFontTx/>
            </a:pPr>
            <a:r>
              <a:rPr lang="zh-CN" altLang="en-US" sz="1800" b="1" dirty="0">
                <a:solidFill>
                  <a:schemeClr val="tx1">
                    <a:lumMod val="85000"/>
                    <a:lumOff val="15000"/>
                  </a:schemeClr>
                </a:solidFill>
                <a:latin typeface="+mn-ea"/>
                <a:cs typeface="+mn-ea"/>
                <a:sym typeface="+mn-ea"/>
              </a:rPr>
              <a:t>库存水平的不稳定</a:t>
            </a:r>
            <a:endParaRPr lang="zh-CN" altLang="en-US" sz="1800" b="1" dirty="0">
              <a:solidFill>
                <a:schemeClr val="tx1">
                  <a:lumMod val="85000"/>
                  <a:lumOff val="15000"/>
                </a:schemeClr>
              </a:solidFill>
              <a:latin typeface="+mn-ea"/>
              <a:cs typeface="+mn-ea"/>
              <a:sym typeface="+mn-ea"/>
            </a:endParaRPr>
          </a:p>
        </p:txBody>
      </p:sp>
      <p:sp>
        <p:nvSpPr>
          <p:cNvPr id="17" name="椭圆 16"/>
          <p:cNvSpPr/>
          <p:nvPr>
            <p:custDataLst>
              <p:tags r:id="rId18"/>
            </p:custDataLst>
          </p:nvPr>
        </p:nvSpPr>
        <p:spPr>
          <a:xfrm>
            <a:off x="6715905" y="3719564"/>
            <a:ext cx="534327" cy="534327"/>
          </a:xfrm>
          <a:prstGeom prst="ellipse">
            <a:avLst/>
          </a:prstGeom>
          <a:gradFill>
            <a:gsLst>
              <a:gs pos="1000">
                <a:schemeClr val="accent1">
                  <a:lumMod val="90000"/>
                  <a:lumOff val="10000"/>
                </a:schemeClr>
              </a:gs>
              <a:gs pos="86000">
                <a:schemeClr val="accent1">
                  <a:alpha val="100000"/>
                  <a:lumMod val="30000"/>
                  <a:lumOff val="70000"/>
                </a:schemeClr>
              </a:gs>
            </a:gsLst>
            <a:lin ang="16200000" scaled="0"/>
          </a:gradFill>
          <a:ln>
            <a:noFill/>
          </a:ln>
          <a:effectLst>
            <a:outerShdw blurRad="127000" dir="5400000" sx="90000" sy="-19000"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sz="1505">
              <a:latin typeface="+mn-ea"/>
              <a:sym typeface="+mn-ea"/>
            </a:endParaRPr>
          </a:p>
        </p:txBody>
      </p:sp>
      <p:sp>
        <p:nvSpPr>
          <p:cNvPr id="4" name="矩形 3"/>
          <p:cNvSpPr/>
          <p:nvPr>
            <p:custDataLst>
              <p:tags r:id="rId19"/>
            </p:custDataLst>
          </p:nvPr>
        </p:nvSpPr>
        <p:spPr>
          <a:xfrm>
            <a:off x="5240244" y="4475455"/>
            <a:ext cx="3485309" cy="1016345"/>
          </a:xfrm>
          <a:prstGeom prst="rect">
            <a:avLst/>
          </a:prstGeom>
          <a:noFill/>
        </p:spPr>
        <p:txBody>
          <a:bodyPr wrap="square" lIns="0" tIns="0" rIns="0" bIns="0" rtlCol="0" anchor="t" anchorCtr="0">
            <a:noAutofit/>
          </a:bodyPr>
          <a:lstStyle/>
          <a:p>
            <a:pPr algn="ctr">
              <a:lnSpc>
                <a:spcPct val="130000"/>
              </a:lnSpc>
              <a:spcBef>
                <a:spcPct val="0"/>
              </a:spcBef>
              <a:spcAft>
                <a:spcPct val="0"/>
              </a:spcAft>
            </a:pPr>
            <a:r>
              <a:rPr lang="zh-CN" altLang="en-US" sz="1800" b="1" dirty="0">
                <a:solidFill>
                  <a:schemeClr val="tx1">
                    <a:lumMod val="85000"/>
                    <a:lumOff val="15000"/>
                  </a:schemeClr>
                </a:solidFill>
                <a:latin typeface="+mn-ea"/>
                <a:cs typeface="+mn-ea"/>
                <a:sym typeface="+mn-ea"/>
              </a:rPr>
              <a:t>成本的上升和效率的降低</a:t>
            </a:r>
            <a:endParaRPr lang="zh-CN" altLang="en-US" sz="1800" b="1" dirty="0">
              <a:solidFill>
                <a:schemeClr val="tx1">
                  <a:lumMod val="85000"/>
                  <a:lumOff val="15000"/>
                </a:schemeClr>
              </a:solidFill>
              <a:latin typeface="+mn-ea"/>
              <a:cs typeface="+mn-ea"/>
              <a:sym typeface="+mn-ea"/>
            </a:endParaRPr>
          </a:p>
        </p:txBody>
      </p:sp>
      <p:sp>
        <p:nvSpPr>
          <p:cNvPr id="53" name="图片 62" descr="343435383036303b343532343134393bcdb7c4d4b7e7b1a9"/>
          <p:cNvSpPr/>
          <p:nvPr>
            <p:custDataLst>
              <p:tags r:id="rId20"/>
            </p:custDataLst>
          </p:nvPr>
        </p:nvSpPr>
        <p:spPr>
          <a:xfrm>
            <a:off x="2066882" y="3889547"/>
            <a:ext cx="190217" cy="222144"/>
          </a:xfrm>
          <a:custGeom>
            <a:avLst/>
            <a:gdLst>
              <a:gd name="connsiteX0" fmla="*/ 126016 w 227388"/>
              <a:gd name="connsiteY0" fmla="*/ 114 h 265555"/>
              <a:gd name="connsiteX1" fmla="*/ 25814 w 227388"/>
              <a:gd name="connsiteY1" fmla="*/ 85492 h 265555"/>
              <a:gd name="connsiteX2" fmla="*/ 1521 w 227388"/>
              <a:gd name="connsiteY2" fmla="*/ 128349 h 265555"/>
              <a:gd name="connsiteX3" fmla="*/ 10814 w 227388"/>
              <a:gd name="connsiteY3" fmla="*/ 144298 h 265555"/>
              <a:gd name="connsiteX4" fmla="*/ 27204 w 227388"/>
              <a:gd name="connsiteY4" fmla="*/ 144298 h 265555"/>
              <a:gd name="connsiteX5" fmla="*/ 27204 w 227388"/>
              <a:gd name="connsiteY5" fmla="*/ 197565 h 265555"/>
              <a:gd name="connsiteX6" fmla="*/ 55901 w 227388"/>
              <a:gd name="connsiteY6" fmla="*/ 220183 h 265555"/>
              <a:gd name="connsiteX7" fmla="*/ 74281 w 227388"/>
              <a:gd name="connsiteY7" fmla="*/ 217643 h 265555"/>
              <a:gd name="connsiteX8" fmla="*/ 74281 w 227388"/>
              <a:gd name="connsiteY8" fmla="*/ 248512 h 265555"/>
              <a:gd name="connsiteX9" fmla="*/ 91440 w 227388"/>
              <a:gd name="connsiteY9" fmla="*/ 265670 h 265555"/>
              <a:gd name="connsiteX10" fmla="*/ 147212 w 227388"/>
              <a:gd name="connsiteY10" fmla="*/ 265670 h 265555"/>
              <a:gd name="connsiteX11" fmla="*/ 164375 w 227388"/>
              <a:gd name="connsiteY11" fmla="*/ 248512 h 265555"/>
              <a:gd name="connsiteX12" fmla="*/ 164375 w 227388"/>
              <a:gd name="connsiteY12" fmla="*/ 195514 h 265555"/>
              <a:gd name="connsiteX13" fmla="*/ 227504 w 227388"/>
              <a:gd name="connsiteY13" fmla="*/ 101576 h 265555"/>
              <a:gd name="connsiteX14" fmla="*/ 126016 w 227388"/>
              <a:gd name="connsiteY14" fmla="*/ 114 h 265555"/>
              <a:gd name="connsiteX15" fmla="*/ 162868 w 227388"/>
              <a:gd name="connsiteY15" fmla="*/ 91535 h 265555"/>
              <a:gd name="connsiteX16" fmla="*/ 107541 w 227388"/>
              <a:gd name="connsiteY16" fmla="*/ 149689 h 265555"/>
              <a:gd name="connsiteX17" fmla="*/ 100188 w 227388"/>
              <a:gd name="connsiteY17" fmla="*/ 146110 h 265555"/>
              <a:gd name="connsiteX18" fmla="*/ 106015 w 227388"/>
              <a:gd name="connsiteY18" fmla="*/ 106293 h 265555"/>
              <a:gd name="connsiteX19" fmla="*/ 80719 w 227388"/>
              <a:gd name="connsiteY19" fmla="*/ 106293 h 265555"/>
              <a:gd name="connsiteX20" fmla="*/ 77609 w 227388"/>
              <a:gd name="connsiteY20" fmla="*/ 99049 h 265555"/>
              <a:gd name="connsiteX21" fmla="*/ 132940 w 227388"/>
              <a:gd name="connsiteY21" fmla="*/ 40896 h 265555"/>
              <a:gd name="connsiteX22" fmla="*/ 140294 w 227388"/>
              <a:gd name="connsiteY22" fmla="*/ 44474 h 265555"/>
              <a:gd name="connsiteX23" fmla="*/ 134467 w 227388"/>
              <a:gd name="connsiteY23" fmla="*/ 84291 h 265555"/>
              <a:gd name="connsiteX24" fmla="*/ 159762 w 227388"/>
              <a:gd name="connsiteY24" fmla="*/ 84291 h 265555"/>
              <a:gd name="connsiteX25" fmla="*/ 162868 w 227388"/>
              <a:gd name="connsiteY25" fmla="*/ 91535 h 2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27388" h="265555">
                <a:moveTo>
                  <a:pt x="126016" y="114"/>
                </a:moveTo>
                <a:cubicBezTo>
                  <a:pt x="75442" y="114"/>
                  <a:pt x="33523" y="37100"/>
                  <a:pt x="25814" y="85492"/>
                </a:cubicBezTo>
                <a:lnTo>
                  <a:pt x="1521" y="128349"/>
                </a:lnTo>
                <a:cubicBezTo>
                  <a:pt x="-2516" y="135469"/>
                  <a:pt x="2628" y="144298"/>
                  <a:pt x="10814" y="144298"/>
                </a:cubicBezTo>
                <a:lnTo>
                  <a:pt x="27204" y="144298"/>
                </a:lnTo>
                <a:lnTo>
                  <a:pt x="27204" y="197565"/>
                </a:lnTo>
                <a:cubicBezTo>
                  <a:pt x="27204" y="212608"/>
                  <a:pt x="41270" y="223694"/>
                  <a:pt x="55901" y="220183"/>
                </a:cubicBezTo>
                <a:lnTo>
                  <a:pt x="74281" y="217643"/>
                </a:lnTo>
                <a:lnTo>
                  <a:pt x="74281" y="248512"/>
                </a:lnTo>
                <a:cubicBezTo>
                  <a:pt x="74281" y="257988"/>
                  <a:pt x="81964" y="265670"/>
                  <a:pt x="91440" y="265670"/>
                </a:cubicBezTo>
                <a:lnTo>
                  <a:pt x="147212" y="265670"/>
                </a:lnTo>
                <a:cubicBezTo>
                  <a:pt x="156691" y="265670"/>
                  <a:pt x="164375" y="257988"/>
                  <a:pt x="164375" y="248512"/>
                </a:cubicBezTo>
                <a:lnTo>
                  <a:pt x="164375" y="195514"/>
                </a:lnTo>
                <a:cubicBezTo>
                  <a:pt x="201404" y="180387"/>
                  <a:pt x="227504" y="144034"/>
                  <a:pt x="227504" y="101576"/>
                </a:cubicBezTo>
                <a:cubicBezTo>
                  <a:pt x="227501" y="45536"/>
                  <a:pt x="182063" y="114"/>
                  <a:pt x="126016" y="114"/>
                </a:cubicBezTo>
                <a:moveTo>
                  <a:pt x="162868" y="91535"/>
                </a:moveTo>
                <a:lnTo>
                  <a:pt x="107541" y="149689"/>
                </a:lnTo>
                <a:cubicBezTo>
                  <a:pt x="104658" y="152721"/>
                  <a:pt x="99584" y="150250"/>
                  <a:pt x="100188" y="146110"/>
                </a:cubicBezTo>
                <a:lnTo>
                  <a:pt x="106015" y="106293"/>
                </a:lnTo>
                <a:lnTo>
                  <a:pt x="80719" y="106293"/>
                </a:lnTo>
                <a:cubicBezTo>
                  <a:pt x="76948" y="106293"/>
                  <a:pt x="75013" y="101782"/>
                  <a:pt x="77609" y="99049"/>
                </a:cubicBezTo>
                <a:lnTo>
                  <a:pt x="132940" y="40896"/>
                </a:lnTo>
                <a:cubicBezTo>
                  <a:pt x="135823" y="37864"/>
                  <a:pt x="140897" y="40334"/>
                  <a:pt x="140294" y="44474"/>
                </a:cubicBezTo>
                <a:lnTo>
                  <a:pt x="134467" y="84291"/>
                </a:lnTo>
                <a:lnTo>
                  <a:pt x="159762" y="84291"/>
                </a:lnTo>
                <a:cubicBezTo>
                  <a:pt x="163529" y="84291"/>
                  <a:pt x="165468" y="88802"/>
                  <a:pt x="162868" y="91535"/>
                </a:cubicBezTo>
              </a:path>
            </a:pathLst>
          </a:custGeom>
          <a:solidFill>
            <a:schemeClr val="lt1">
              <a:lumMod val="100000"/>
            </a:schemeClr>
          </a:solidFill>
          <a:ln w="9198" cap="flat">
            <a:noFill/>
            <a:prstDash val="solid"/>
            <a:miter/>
          </a:ln>
        </p:spPr>
        <p:txBody>
          <a:bodyPr rtlCol="0" anchor="ctr"/>
          <a:lstStyle/>
          <a:p>
            <a:endParaRPr lang="zh-CN" altLang="en-US" sz="1505">
              <a:latin typeface="+mn-ea"/>
            </a:endParaRPr>
          </a:p>
        </p:txBody>
      </p:sp>
      <p:sp>
        <p:nvSpPr>
          <p:cNvPr id="54" name="图片 33" descr="343439383331313b343532303033313bd3a6d3c3c9ccb3c7"/>
          <p:cNvSpPr/>
          <p:nvPr>
            <p:custDataLst>
              <p:tags r:id="rId21"/>
            </p:custDataLst>
          </p:nvPr>
        </p:nvSpPr>
        <p:spPr>
          <a:xfrm>
            <a:off x="6895980" y="3892734"/>
            <a:ext cx="174777" cy="195219"/>
          </a:xfrm>
          <a:custGeom>
            <a:avLst/>
            <a:gdLst>
              <a:gd name="connsiteX0" fmla="*/ 169872 w 208931"/>
              <a:gd name="connsiteY0" fmla="*/ 233482 h 233368"/>
              <a:gd name="connsiteX1" fmla="*/ 39290 w 208931"/>
              <a:gd name="connsiteY1" fmla="*/ 233482 h 233368"/>
              <a:gd name="connsiteX2" fmla="*/ 115 w 208931"/>
              <a:gd name="connsiteY2" fmla="*/ 194587 h 233368"/>
              <a:gd name="connsiteX3" fmla="*/ 115 w 208931"/>
              <a:gd name="connsiteY3" fmla="*/ 39009 h 233368"/>
              <a:gd name="connsiteX4" fmla="*/ 39290 w 208931"/>
              <a:gd name="connsiteY4" fmla="*/ 114 h 233368"/>
              <a:gd name="connsiteX5" fmla="*/ 169872 w 208931"/>
              <a:gd name="connsiteY5" fmla="*/ 114 h 233368"/>
              <a:gd name="connsiteX6" fmla="*/ 209046 w 208931"/>
              <a:gd name="connsiteY6" fmla="*/ 39009 h 233368"/>
              <a:gd name="connsiteX7" fmla="*/ 209046 w 208931"/>
              <a:gd name="connsiteY7" fmla="*/ 194587 h 233368"/>
              <a:gd name="connsiteX8" fmla="*/ 169872 w 208931"/>
              <a:gd name="connsiteY8" fmla="*/ 233482 h 233368"/>
              <a:gd name="connsiteX9" fmla="*/ 104581 w 208931"/>
              <a:gd name="connsiteY9" fmla="*/ 107537 h 233368"/>
              <a:gd name="connsiteX10" fmla="*/ 156813 w 208931"/>
              <a:gd name="connsiteY10" fmla="*/ 53826 h 233368"/>
              <a:gd name="connsiteX11" fmla="*/ 143755 w 208931"/>
              <a:gd name="connsiteY11" fmla="*/ 40398 h 233368"/>
              <a:gd name="connsiteX12" fmla="*/ 130697 w 208931"/>
              <a:gd name="connsiteY12" fmla="*/ 53826 h 233368"/>
              <a:gd name="connsiteX13" fmla="*/ 104581 w 208931"/>
              <a:gd name="connsiteY13" fmla="*/ 80682 h 233368"/>
              <a:gd name="connsiteX14" fmla="*/ 78464 w 208931"/>
              <a:gd name="connsiteY14" fmla="*/ 53826 h 233368"/>
              <a:gd name="connsiteX15" fmla="*/ 65406 w 208931"/>
              <a:gd name="connsiteY15" fmla="*/ 40398 h 233368"/>
              <a:gd name="connsiteX16" fmla="*/ 52348 w 208931"/>
              <a:gd name="connsiteY16" fmla="*/ 53826 h 233368"/>
              <a:gd name="connsiteX17" fmla="*/ 104581 w 208931"/>
              <a:gd name="connsiteY17" fmla="*/ 107537 h 233368"/>
              <a:gd name="connsiteX18" fmla="*/ 130697 w 208931"/>
              <a:gd name="connsiteY18" fmla="*/ 188105 h 233368"/>
              <a:gd name="connsiteX19" fmla="*/ 143755 w 208931"/>
              <a:gd name="connsiteY19" fmla="*/ 174677 h 233368"/>
              <a:gd name="connsiteX20" fmla="*/ 130697 w 208931"/>
              <a:gd name="connsiteY20" fmla="*/ 161249 h 233368"/>
              <a:gd name="connsiteX21" fmla="*/ 78464 w 208931"/>
              <a:gd name="connsiteY21" fmla="*/ 161249 h 233368"/>
              <a:gd name="connsiteX22" fmla="*/ 65406 w 208931"/>
              <a:gd name="connsiteY22" fmla="*/ 174677 h 233368"/>
              <a:gd name="connsiteX23" fmla="*/ 78464 w 208931"/>
              <a:gd name="connsiteY23" fmla="*/ 188105 h 233368"/>
              <a:gd name="connsiteX24" fmla="*/ 130697 w 208931"/>
              <a:gd name="connsiteY24" fmla="*/ 188105 h 23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8931" h="233368">
                <a:moveTo>
                  <a:pt x="169872" y="233482"/>
                </a:moveTo>
                <a:lnTo>
                  <a:pt x="39290" y="233482"/>
                </a:lnTo>
                <a:cubicBezTo>
                  <a:pt x="17091" y="233482"/>
                  <a:pt x="115" y="216628"/>
                  <a:pt x="115" y="194587"/>
                </a:cubicBezTo>
                <a:lnTo>
                  <a:pt x="115" y="39009"/>
                </a:lnTo>
                <a:cubicBezTo>
                  <a:pt x="115" y="16968"/>
                  <a:pt x="17091" y="114"/>
                  <a:pt x="39290" y="114"/>
                </a:cubicBezTo>
                <a:lnTo>
                  <a:pt x="169872" y="114"/>
                </a:lnTo>
                <a:cubicBezTo>
                  <a:pt x="192071" y="114"/>
                  <a:pt x="209046" y="16968"/>
                  <a:pt x="209046" y="39009"/>
                </a:cubicBezTo>
                <a:lnTo>
                  <a:pt x="209046" y="194587"/>
                </a:lnTo>
                <a:cubicBezTo>
                  <a:pt x="209046" y="216628"/>
                  <a:pt x="192071" y="233482"/>
                  <a:pt x="169872" y="233482"/>
                </a:cubicBezTo>
                <a:moveTo>
                  <a:pt x="104581" y="107537"/>
                </a:moveTo>
                <a:cubicBezTo>
                  <a:pt x="133308" y="107537"/>
                  <a:pt x="156813" y="83367"/>
                  <a:pt x="156813" y="53826"/>
                </a:cubicBezTo>
                <a:cubicBezTo>
                  <a:pt x="156813" y="45769"/>
                  <a:pt x="151590" y="40398"/>
                  <a:pt x="143755" y="40398"/>
                </a:cubicBezTo>
                <a:cubicBezTo>
                  <a:pt x="135920" y="40398"/>
                  <a:pt x="130697" y="45769"/>
                  <a:pt x="130697" y="53826"/>
                </a:cubicBezTo>
                <a:cubicBezTo>
                  <a:pt x="130697" y="68596"/>
                  <a:pt x="118944" y="80682"/>
                  <a:pt x="104581" y="80682"/>
                </a:cubicBezTo>
                <a:cubicBezTo>
                  <a:pt x="90217" y="80682"/>
                  <a:pt x="78464" y="68596"/>
                  <a:pt x="78464" y="53826"/>
                </a:cubicBezTo>
                <a:cubicBezTo>
                  <a:pt x="78464" y="45769"/>
                  <a:pt x="73241" y="40398"/>
                  <a:pt x="65406" y="40398"/>
                </a:cubicBezTo>
                <a:cubicBezTo>
                  <a:pt x="57571" y="40398"/>
                  <a:pt x="52348" y="45769"/>
                  <a:pt x="52348" y="53826"/>
                </a:cubicBezTo>
                <a:cubicBezTo>
                  <a:pt x="52348" y="83367"/>
                  <a:pt x="75852" y="107537"/>
                  <a:pt x="104581" y="107537"/>
                </a:cubicBezTo>
                <a:moveTo>
                  <a:pt x="130697" y="188105"/>
                </a:moveTo>
                <a:cubicBezTo>
                  <a:pt x="138532" y="188105"/>
                  <a:pt x="143755" y="182734"/>
                  <a:pt x="143755" y="174677"/>
                </a:cubicBezTo>
                <a:cubicBezTo>
                  <a:pt x="143755" y="166620"/>
                  <a:pt x="138532" y="161249"/>
                  <a:pt x="130697" y="161249"/>
                </a:cubicBezTo>
                <a:lnTo>
                  <a:pt x="78464" y="161249"/>
                </a:lnTo>
                <a:cubicBezTo>
                  <a:pt x="70629" y="161249"/>
                  <a:pt x="65406" y="166620"/>
                  <a:pt x="65406" y="174677"/>
                </a:cubicBezTo>
                <a:cubicBezTo>
                  <a:pt x="65406" y="182734"/>
                  <a:pt x="70629" y="188105"/>
                  <a:pt x="78464" y="188105"/>
                </a:cubicBezTo>
                <a:lnTo>
                  <a:pt x="130697" y="188105"/>
                </a:lnTo>
              </a:path>
            </a:pathLst>
          </a:custGeom>
          <a:solidFill>
            <a:schemeClr val="lt1">
              <a:lumMod val="100000"/>
            </a:schemeClr>
          </a:solidFill>
          <a:ln w="9198" cap="flat">
            <a:noFill/>
            <a:prstDash val="solid"/>
            <a:miter/>
          </a:ln>
        </p:spPr>
        <p:txBody>
          <a:bodyPr rot="0" spcFirstLastPara="0" vertOverflow="overflow" horzOverflow="overflow" vert="horz" wrap="square" lIns="76492" tIns="38246" rIns="76492" bIns="38246" numCol="1" spcCol="0" rtlCol="0" fromWordArt="0" anchor="ctr" anchorCtr="0" forceAA="0" compatLnSpc="1">
            <a:noAutofit/>
          </a:bodyPr>
          <a:lstStyle/>
          <a:p>
            <a:endParaRPr lang="zh-CN" altLang="en-US" sz="1505">
              <a:latin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14"/>
          <p:cNvSpPr>
            <a:spLocks noChangeArrowheads="1"/>
          </p:cNvSpPr>
          <p:nvPr/>
        </p:nvSpPr>
        <p:spPr bwMode="auto">
          <a:xfrm flipV="1">
            <a:off x="152400" y="349250"/>
            <a:ext cx="15076488" cy="44450"/>
          </a:xfrm>
          <a:prstGeom prst="rect">
            <a:avLst/>
          </a:prstGeom>
          <a:noFill/>
          <a:ln>
            <a:noFill/>
          </a:ln>
          <a:effectLst>
            <a:prstShdw prst="shdw17" dist="17961" dir="2700000">
              <a:schemeClr val="accent1">
                <a:gamma/>
                <a:shade val="60000"/>
                <a:invGamma/>
                <a:alpha val="74998"/>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0963" name="TextBox 53"/>
          <p:cNvSpPr txBox="1"/>
          <p:nvPr/>
        </p:nvSpPr>
        <p:spPr>
          <a:xfrm>
            <a:off x="627063" y="225425"/>
            <a:ext cx="2214880" cy="583565"/>
          </a:xfrm>
          <a:prstGeom prst="rect">
            <a:avLst/>
          </a:prstGeom>
          <a:noFill/>
          <a:ln w="9525">
            <a:noFill/>
          </a:ln>
        </p:spPr>
        <p:txBody>
          <a:bodyPr wrap="none">
            <a:spAutoFit/>
          </a:bodyPr>
          <a:p>
            <a:pPr eaLnBrk="1" hangingPunct="1"/>
            <a:r>
              <a:rPr lang="zh-CN" altLang="en-US" sz="3200" b="1" dirty="0">
                <a:latin typeface="Verdana" panose="020B0604030504040204" pitchFamily="34" charset="0"/>
                <a:ea typeface="微软雅黑" panose="020B0503020204020204" pitchFamily="34" charset="-122"/>
              </a:rPr>
              <a:t>课后思考题</a:t>
            </a:r>
            <a:endParaRPr lang="zh-CN" altLang="en-US" sz="3200" b="1" dirty="0">
              <a:latin typeface="Verdana" panose="020B0604030504040204" pitchFamily="34" charset="0"/>
              <a:ea typeface="微软雅黑" panose="020B0503020204020204" pitchFamily="34" charset="-122"/>
            </a:endParaRPr>
          </a:p>
        </p:txBody>
      </p:sp>
      <p:sp>
        <p:nvSpPr>
          <p:cNvPr id="3" name="矩形 2"/>
          <p:cNvSpPr/>
          <p:nvPr/>
        </p:nvSpPr>
        <p:spPr>
          <a:xfrm>
            <a:off x="971550" y="1700530"/>
            <a:ext cx="7390130" cy="3784600"/>
          </a:xfrm>
          <a:prstGeom prst="rect">
            <a:avLst/>
          </a:prstGeom>
        </p:spPr>
        <p:txBody>
          <a:bodyPr wrap="square">
            <a:spAutoFit/>
          </a:bodyPr>
          <a:lstStyle/>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1.简要说明运营管理的主要内容。</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2.简述库存的重要性。</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3.什么是数字化供应链管理？</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4.简述我国数字化供应链发展现状及未来发展趋势。</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a:p>
            <a:pPr marR="0" lvl="0" algn="l" defTabSz="914400" rtl="0" eaLnBrk="0" fontAlgn="base" latinLnBrk="0" hangingPunct="0">
              <a:lnSpc>
                <a:spcPct val="200000"/>
              </a:lnSpc>
              <a:spcBef>
                <a:spcPct val="0"/>
              </a:spcBef>
              <a:spcAft>
                <a:spcPct val="0"/>
              </a:spcAft>
              <a:buClrTx/>
              <a:buSzTx/>
              <a:buFont typeface="+mj-lt"/>
              <a:defRPr/>
            </a:pPr>
            <a:r>
              <a:rPr kumimoji="0" lang="zh-CN" altLang="zh-CN" sz="2400" b="0" i="0" u="none" strike="noStrike" kern="1200" cap="none" spc="0" normalizeH="0" baseline="0" noProof="0" dirty="0">
                <a:ln>
                  <a:noFill/>
                </a:ln>
                <a:solidFill>
                  <a:schemeClr val="tx1"/>
                </a:solidFill>
                <a:effectLst/>
                <a:uLnTx/>
                <a:uFillTx/>
                <a:latin typeface="+mn-ea"/>
                <a:ea typeface="+mn-ea"/>
                <a:cs typeface="+mn-cs"/>
              </a:rPr>
              <a:t>5.什么是牛鞭效应？其产生的主要原因有哪些？</a:t>
            </a:r>
            <a:endParaRPr kumimoji="0" lang="zh-CN" altLang="zh-CN"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40965"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87" name="Rectangle 3"/>
          <p:cNvSpPr txBox="1"/>
          <p:nvPr/>
        </p:nvSpPr>
        <p:spPr>
          <a:xfrm>
            <a:off x="827088" y="134016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运营管理的含义</a:t>
            </a:r>
            <a:endParaRPr lang="zh-CN" altLang="zh-CN" sz="2400" dirty="0">
              <a:latin typeface="微软雅黑" panose="020B0503020204020204" pitchFamily="34" charset="-122"/>
              <a:ea typeface="微软雅黑" panose="020B0503020204020204" pitchFamily="34" charset="-122"/>
            </a:endParaRPr>
          </a:p>
        </p:txBody>
      </p:sp>
      <p:sp>
        <p:nvSpPr>
          <p:cNvPr id="7171" name="TextBox 53"/>
          <p:cNvSpPr txBox="1"/>
          <p:nvPr/>
        </p:nvSpPr>
        <p:spPr>
          <a:xfrm>
            <a:off x="684213" y="260350"/>
            <a:ext cx="2672080" cy="521970"/>
          </a:xfrm>
          <a:prstGeom prst="rect">
            <a:avLst/>
          </a:prstGeom>
          <a:noFill/>
          <a:ln w="9525">
            <a:noFill/>
          </a:ln>
        </p:spPr>
        <p:txBody>
          <a:bodyPr wrap="none">
            <a:spAutoFit/>
          </a:bodyPr>
          <a:p>
            <a:pPr algn="l" eaLnBrk="1" hangingPunct="1">
              <a:buClrTx/>
              <a:buSzTx/>
              <a:buFontTx/>
            </a:pPr>
            <a:r>
              <a:rPr lang="zh-CN" altLang="zh-CN" sz="2800" dirty="0">
                <a:ea typeface="微软雅黑" panose="020B0503020204020204" pitchFamily="34" charset="-122"/>
                <a:sym typeface="+mn-ea"/>
              </a:rPr>
              <a:t>运营管理的含义</a:t>
            </a:r>
            <a:endParaRPr lang="zh-CN" altLang="zh-CN" sz="2800" dirty="0">
              <a:latin typeface="Verdana" panose="020B0604030504040204" pitchFamily="34" charset="0"/>
              <a:ea typeface="微软雅黑" panose="020B0503020204020204" pitchFamily="34" charset="-122"/>
            </a:endParaRPr>
          </a:p>
        </p:txBody>
      </p:sp>
      <p:sp>
        <p:nvSpPr>
          <p:cNvPr id="7172"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2" name="矩形 1"/>
          <p:cNvSpPr/>
          <p:nvPr/>
        </p:nvSpPr>
        <p:spPr>
          <a:xfrm>
            <a:off x="1331595" y="1988820"/>
            <a:ext cx="6520815" cy="860425"/>
          </a:xfrm>
          <a:prstGeom prst="rect">
            <a:avLst/>
          </a:prstGeom>
          <a:noFill/>
          <a:ln w="9525">
            <a:noFill/>
          </a:ln>
        </p:spPr>
        <p:txBody>
          <a:bodyPr wrap="square">
            <a:spAutoFit/>
          </a:bodyPr>
          <a:p>
            <a:pPr marL="285750" indent="-285750" algn="l">
              <a:lnSpc>
                <a:spcPts val="3000"/>
              </a:lnSpc>
              <a:buClrTx/>
              <a:buSzTx/>
              <a:buFont typeface="Wingdings" panose="05000000000000000000" charset="0"/>
              <a:buChar char="ü"/>
            </a:pPr>
            <a:r>
              <a:rPr altLang="zh-CN" sz="1800" dirty="0">
                <a:latin typeface="Verdana" panose="020B0604030504040204" pitchFamily="34" charset="0"/>
              </a:rPr>
              <a:t>运营是企业三大主要职能之一，与财务和营销共同构成组织的基本运作框架。</a:t>
            </a:r>
            <a:endParaRPr altLang="zh-CN" sz="1800" dirty="0">
              <a:latin typeface="Verdana" panose="020B0604030504040204" pitchFamily="34" charset="0"/>
            </a:endParaRPr>
          </a:p>
        </p:txBody>
      </p:sp>
      <p:pic>
        <p:nvPicPr>
          <p:cNvPr id="73" name="图片 20" descr="图1-4  制造企业的组织结构图"/>
          <p:cNvPicPr>
            <a:picLocks noChangeAspect="1"/>
          </p:cNvPicPr>
          <p:nvPr>
            <p:custDataLst>
              <p:tags r:id="rId1"/>
            </p:custDataLst>
          </p:nvPr>
        </p:nvPicPr>
        <p:blipFill>
          <a:blip r:embed="rId2"/>
          <a:srcRect l="1030" t="5406" b="5429"/>
          <a:stretch>
            <a:fillRect/>
          </a:stretch>
        </p:blipFill>
        <p:spPr>
          <a:xfrm>
            <a:off x="2339975" y="2997200"/>
            <a:ext cx="5017770" cy="3582670"/>
          </a:xfrm>
          <a:prstGeom prst="rect">
            <a:avLst/>
          </a:prstGeom>
          <a:noFill/>
          <a:ln>
            <a:noFill/>
          </a:ln>
        </p:spPr>
      </p:pic>
    </p:spTree>
  </p:cSld>
  <p:clrMapOvr>
    <a:masterClrMapping/>
  </p:clrMapOvr>
  <p:timing>
    <p:tnLst>
      <p:par>
        <p:cTn id="1" dur="indefinite" restart="never" nodeType="tmRoot"/>
      </p:par>
    </p:tnLst>
    <p:bldLst>
      <p:bldP spid="7187"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矩形 3"/>
          <p:cNvSpPr/>
          <p:nvPr/>
        </p:nvSpPr>
        <p:spPr>
          <a:xfrm>
            <a:off x="971233" y="1628458"/>
            <a:ext cx="7419975" cy="4246245"/>
          </a:xfrm>
          <a:prstGeom prst="rect">
            <a:avLst/>
          </a:prstGeom>
          <a:noFill/>
          <a:ln w="9525">
            <a:noFill/>
          </a:ln>
        </p:spPr>
        <p:txBody>
          <a:bodyPr>
            <a:spAutoFit/>
          </a:bodyPr>
          <a:p>
            <a:pPr marL="342900" indent="-342900">
              <a:lnSpc>
                <a:spcPct val="150000"/>
              </a:lnSpc>
              <a:buFont typeface="Wingdings" panose="05000000000000000000" charset="0"/>
              <a:buChar char="Ø"/>
            </a:pPr>
            <a:r>
              <a:rPr sz="2000" b="1" dirty="0">
                <a:latin typeface="仿宋" panose="02010609060101010101" pitchFamily="49" charset="-122"/>
                <a:ea typeface="仿宋" panose="02010609060101010101" pitchFamily="49" charset="-122"/>
              </a:rPr>
              <a:t>高效</a:t>
            </a:r>
            <a:r>
              <a:rPr lang="zh-CN" sz="2000" b="1" dirty="0">
                <a:latin typeface="仿宋" panose="02010609060101010101" pitchFamily="49" charset="-122"/>
                <a:ea typeface="仿宋" panose="02010609060101010101" pitchFamily="49" charset="-122"/>
              </a:rPr>
              <a:t>：</a:t>
            </a:r>
            <a:r>
              <a:rPr sz="2000" dirty="0">
                <a:latin typeface="仿宋" panose="02010609060101010101" pitchFamily="49" charset="-122"/>
                <a:ea typeface="仿宋" panose="02010609060101010101" pitchFamily="49" charset="-122"/>
              </a:rPr>
              <a:t>满足用户需求的迅速性，在激烈市场竞争中，缩短订货提前期能更有效地争取用户。</a:t>
            </a:r>
            <a:endParaRPr sz="2000" dirty="0">
              <a:latin typeface="仿宋" panose="02010609060101010101" pitchFamily="49" charset="-122"/>
              <a:ea typeface="仿宋" panose="02010609060101010101" pitchFamily="49" charset="-122"/>
            </a:endParaRPr>
          </a:p>
          <a:p>
            <a:pPr marL="342900" indent="-342900">
              <a:lnSpc>
                <a:spcPct val="150000"/>
              </a:lnSpc>
              <a:buFont typeface="Wingdings" panose="05000000000000000000" charset="0"/>
              <a:buChar char="Ø"/>
            </a:pPr>
            <a:r>
              <a:rPr sz="2000" b="1" dirty="0">
                <a:latin typeface="仿宋" panose="02010609060101010101" pitchFamily="49" charset="-122"/>
                <a:ea typeface="仿宋" panose="02010609060101010101" pitchFamily="49" charset="-122"/>
              </a:rPr>
              <a:t>低耗：</a:t>
            </a:r>
            <a:r>
              <a:rPr sz="2000" dirty="0">
                <a:latin typeface="仿宋" panose="02010609060101010101" pitchFamily="49" charset="-122"/>
                <a:ea typeface="仿宋" panose="02010609060101010101" pitchFamily="49" charset="-122"/>
              </a:rPr>
              <a:t>在生产相同数量和质量的产品时，最小化人力、物力和财力的消耗，以实现低成本、低价格，从而吸引用户。</a:t>
            </a:r>
            <a:endParaRPr sz="2000" dirty="0">
              <a:latin typeface="仿宋" panose="02010609060101010101" pitchFamily="49" charset="-122"/>
              <a:ea typeface="仿宋" panose="02010609060101010101" pitchFamily="49" charset="-122"/>
            </a:endParaRPr>
          </a:p>
          <a:p>
            <a:pPr marL="342900" indent="-342900">
              <a:lnSpc>
                <a:spcPct val="150000"/>
              </a:lnSpc>
              <a:buFont typeface="Wingdings" panose="05000000000000000000" charset="0"/>
              <a:buChar char="Ø"/>
            </a:pPr>
            <a:r>
              <a:rPr sz="2000" b="1" dirty="0">
                <a:latin typeface="仿宋" panose="02010609060101010101" pitchFamily="49" charset="-122"/>
                <a:ea typeface="仿宋" panose="02010609060101010101" pitchFamily="49" charset="-122"/>
              </a:rPr>
              <a:t>灵活性：</a:t>
            </a:r>
            <a:r>
              <a:rPr sz="2000" dirty="0">
                <a:latin typeface="仿宋" panose="02010609060101010101" pitchFamily="49" charset="-122"/>
                <a:ea typeface="仿宋" panose="02010609060101010101" pitchFamily="49" charset="-122"/>
              </a:rPr>
              <a:t>能够快速适应市场变化，包括生产不同品种、开发新产品或提供不同服务的能力。</a:t>
            </a:r>
            <a:endParaRPr sz="2000" dirty="0">
              <a:latin typeface="仿宋" panose="02010609060101010101" pitchFamily="49" charset="-122"/>
              <a:ea typeface="仿宋" panose="02010609060101010101" pitchFamily="49" charset="-122"/>
            </a:endParaRPr>
          </a:p>
          <a:p>
            <a:pPr marL="342900" indent="-342900">
              <a:lnSpc>
                <a:spcPct val="150000"/>
              </a:lnSpc>
              <a:buFont typeface="Wingdings" panose="05000000000000000000" charset="0"/>
              <a:buChar char="Ø"/>
            </a:pPr>
            <a:r>
              <a:rPr sz="2000" b="1" dirty="0">
                <a:latin typeface="仿宋" panose="02010609060101010101" pitchFamily="49" charset="-122"/>
                <a:ea typeface="仿宋" panose="02010609060101010101" pitchFamily="49" charset="-122"/>
              </a:rPr>
              <a:t>清洁：</a:t>
            </a:r>
            <a:r>
              <a:rPr lang="zh-CN" sz="2000" dirty="0">
                <a:latin typeface="仿宋" panose="02010609060101010101" pitchFamily="49" charset="-122"/>
                <a:ea typeface="仿宋" panose="02010609060101010101" pitchFamily="49" charset="-122"/>
              </a:rPr>
              <a:t>对</a:t>
            </a:r>
            <a:r>
              <a:rPr sz="2000" dirty="0">
                <a:latin typeface="仿宋" panose="02010609060101010101" pitchFamily="49" charset="-122"/>
                <a:ea typeface="仿宋" panose="02010609060101010101" pitchFamily="49" charset="-122"/>
              </a:rPr>
              <a:t>环境的无污染。</a:t>
            </a:r>
            <a:endParaRPr sz="2000" dirty="0">
              <a:latin typeface="仿宋" panose="02010609060101010101" pitchFamily="49" charset="-122"/>
              <a:ea typeface="仿宋" panose="02010609060101010101" pitchFamily="49" charset="-122"/>
            </a:endParaRPr>
          </a:p>
          <a:p>
            <a:pPr marL="342900" indent="-342900">
              <a:lnSpc>
                <a:spcPct val="150000"/>
              </a:lnSpc>
              <a:buFont typeface="Wingdings" panose="05000000000000000000" charset="0"/>
              <a:buChar char="Ø"/>
            </a:pPr>
            <a:r>
              <a:rPr sz="2000" b="1" dirty="0">
                <a:latin typeface="仿宋" panose="02010609060101010101" pitchFamily="49" charset="-122"/>
                <a:ea typeface="仿宋" panose="02010609060101010101" pitchFamily="49" charset="-122"/>
              </a:rPr>
              <a:t>准时：</a:t>
            </a:r>
            <a:r>
              <a:rPr sz="2000" dirty="0">
                <a:latin typeface="仿宋" panose="02010609060101010101" pitchFamily="49" charset="-122"/>
                <a:ea typeface="仿宋" panose="02010609060101010101" pitchFamily="49" charset="-122"/>
              </a:rPr>
              <a:t>在用户要求的时间内，保质保量地提供用户所需的产品和服务。</a:t>
            </a:r>
            <a:endParaRPr sz="2000" dirty="0">
              <a:latin typeface="仿宋" panose="02010609060101010101" pitchFamily="49" charset="-122"/>
              <a:ea typeface="仿宋" panose="02010609060101010101" pitchFamily="49" charset="-122"/>
            </a:endParaRPr>
          </a:p>
        </p:txBody>
      </p:sp>
      <p:sp>
        <p:nvSpPr>
          <p:cNvPr id="8209"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p>
            <a:pPr algn="l" eaLnBrk="1" hangingPunct="1">
              <a:buClrTx/>
              <a:buSzTx/>
              <a:buFontTx/>
            </a:pPr>
            <a:r>
              <a:rPr lang="zh-CN" altLang="zh-CN" sz="2800" dirty="0">
                <a:ea typeface="微软雅黑" panose="020B0503020204020204" pitchFamily="34" charset="-122"/>
              </a:rPr>
              <a:t>运营管理的</a:t>
            </a:r>
            <a:r>
              <a:rPr lang="zh-CN" altLang="zh-CN" sz="2800" dirty="0">
                <a:ea typeface="微软雅黑" panose="020B0503020204020204" pitchFamily="34" charset="-122"/>
              </a:rPr>
              <a:t>目标</a:t>
            </a:r>
            <a:endParaRPr lang="zh-CN" altLang="zh-CN" sz="2800" dirty="0">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09" name="灯片编号占位符 5"/>
          <p:cNvSpPr>
            <a:spLocks noGrp="1"/>
          </p:cNvSpPr>
          <p:nvPr/>
        </p:nvSpPr>
        <p:spPr>
          <a:xfrm>
            <a:off x="107950" y="787400"/>
            <a:ext cx="477838" cy="365125"/>
          </a:xfrm>
          <a:prstGeom prst="rect">
            <a:avLst/>
          </a:prstGeom>
          <a:noFill/>
          <a:ln w="9525">
            <a:noFill/>
          </a:ln>
        </p:spPr>
        <p:txBody>
          <a:bodyPr/>
          <a:p>
            <a:pPr algn="ctr" eaLnBrk="1" hangingPunct="1"/>
            <a:fld id="{9A0DB2DC-4C9A-4742-B13C-FB6460FD3503}" type="slidenum">
              <a:rPr lang="zh-CN" altLang="en-US" sz="1000" b="1" dirty="0">
                <a:solidFill>
                  <a:schemeClr val="bg1"/>
                </a:solidFill>
                <a:latin typeface="Verdana" panose="020B0604030504040204" pitchFamily="34" charset="0"/>
                <a:ea typeface="微软雅黑" panose="020B0503020204020204" pitchFamily="34" charset="-122"/>
              </a:rPr>
            </a:fld>
            <a:endParaRPr lang="zh-CN" altLang="en-US" sz="1000" b="1" dirty="0">
              <a:solidFill>
                <a:schemeClr val="bg1"/>
              </a:solidFill>
              <a:latin typeface="Verdana" panose="020B0604030504040204" pitchFamily="34" charset="0"/>
              <a:ea typeface="微软雅黑" panose="020B0503020204020204" pitchFamily="34" charset="-122"/>
            </a:endParaRPr>
          </a:p>
        </p:txBody>
      </p:sp>
      <p:sp>
        <p:nvSpPr>
          <p:cNvPr id="100" name="文本框 99"/>
          <p:cNvSpPr txBox="1"/>
          <p:nvPr/>
        </p:nvSpPr>
        <p:spPr>
          <a:xfrm>
            <a:off x="755650" y="188595"/>
            <a:ext cx="5080000" cy="521970"/>
          </a:xfrm>
          <a:prstGeom prst="rect">
            <a:avLst/>
          </a:prstGeom>
          <a:noFill/>
          <a:ln w="9525">
            <a:noFill/>
          </a:ln>
        </p:spPr>
        <p:txBody>
          <a:bodyPr>
            <a:spAutoFit/>
          </a:bodyPr>
          <a:p>
            <a:pPr algn="l" eaLnBrk="1" hangingPunct="1">
              <a:buClrTx/>
              <a:buSzTx/>
              <a:buFontTx/>
            </a:pPr>
            <a:r>
              <a:rPr lang="zh-CN" altLang="zh-CN" sz="2800" dirty="0">
                <a:ea typeface="微软雅黑" panose="020B0503020204020204" pitchFamily="34" charset="-122"/>
              </a:rPr>
              <a:t>运营管理的内容</a:t>
            </a:r>
            <a:endParaRPr lang="zh-CN" altLang="zh-CN" sz="2800" dirty="0">
              <a:ea typeface="微软雅黑" panose="020B0503020204020204" pitchFamily="34" charset="-122"/>
            </a:endParaRPr>
          </a:p>
        </p:txBody>
      </p:sp>
      <p:cxnSp>
        <p:nvCxnSpPr>
          <p:cNvPr id="9" name="直接连接符 8"/>
          <p:cNvCxnSpPr/>
          <p:nvPr>
            <p:custDataLst>
              <p:tags r:id="rId1"/>
            </p:custDataLst>
          </p:nvPr>
        </p:nvCxnSpPr>
        <p:spPr>
          <a:xfrm>
            <a:off x="5411153" y="2555875"/>
            <a:ext cx="3080385" cy="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2"/>
            </p:custDataLst>
          </p:nvPr>
        </p:nvCxnSpPr>
        <p:spPr>
          <a:xfrm>
            <a:off x="747713" y="4274820"/>
            <a:ext cx="3206750" cy="0"/>
          </a:xfrm>
          <a:prstGeom prst="line">
            <a:avLst/>
          </a:prstGeom>
          <a:ln w="9525">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3"/>
            </p:custDataLst>
          </p:nvPr>
        </p:nvCxnSpPr>
        <p:spPr>
          <a:xfrm>
            <a:off x="482918" y="2557780"/>
            <a:ext cx="3080385"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4"/>
            </p:custDataLst>
          </p:nvPr>
        </p:nvCxnSpPr>
        <p:spPr>
          <a:xfrm flipH="1">
            <a:off x="479743" y="2557780"/>
            <a:ext cx="30734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5"/>
            </p:custDataLst>
          </p:nvPr>
        </p:nvCxnSpPr>
        <p:spPr>
          <a:xfrm>
            <a:off x="5237163" y="4272280"/>
            <a:ext cx="342773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custDataLst>
              <p:tags r:id="rId6"/>
            </p:custDataLst>
          </p:nvPr>
        </p:nvCxnSpPr>
        <p:spPr>
          <a:xfrm flipH="1">
            <a:off x="8356918" y="4272280"/>
            <a:ext cx="307975"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7"/>
            </p:custDataLst>
          </p:nvPr>
        </p:nvCxnSpPr>
        <p:spPr>
          <a:xfrm flipH="1">
            <a:off x="490538" y="4272280"/>
            <a:ext cx="30734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custDataLst>
              <p:tags r:id="rId8"/>
            </p:custDataLst>
          </p:nvPr>
        </p:nvCxnSpPr>
        <p:spPr>
          <a:xfrm flipH="1">
            <a:off x="8356918" y="2554605"/>
            <a:ext cx="307975"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任意多边形 12"/>
          <p:cNvSpPr/>
          <p:nvPr>
            <p:custDataLst>
              <p:tags r:id="rId9"/>
            </p:custDataLst>
          </p:nvPr>
        </p:nvSpPr>
        <p:spPr>
          <a:xfrm rot="16200000">
            <a:off x="3590608" y="2030095"/>
            <a:ext cx="1089025" cy="131318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6">
                <a:moveTo>
                  <a:pt x="0" y="0"/>
                </a:moveTo>
                <a:lnTo>
                  <a:pt x="1195" y="0"/>
                </a:lnTo>
                <a:cubicBezTo>
                  <a:pt x="1390" y="0"/>
                  <a:pt x="1551" y="142"/>
                  <a:pt x="1578" y="329"/>
                </a:cubicBezTo>
                <a:lnTo>
                  <a:pt x="1580" y="341"/>
                </a:lnTo>
                <a:lnTo>
                  <a:pt x="1581" y="341"/>
                </a:lnTo>
                <a:lnTo>
                  <a:pt x="1583" y="359"/>
                </a:lnTo>
                <a:lnTo>
                  <a:pt x="1583" y="1194"/>
                </a:lnTo>
                <a:lnTo>
                  <a:pt x="1583" y="1197"/>
                </a:lnTo>
                <a:lnTo>
                  <a:pt x="1821" y="1197"/>
                </a:lnTo>
                <a:lnTo>
                  <a:pt x="985" y="2196"/>
                </a:lnTo>
                <a:lnTo>
                  <a:pt x="149" y="1197"/>
                </a:lnTo>
                <a:lnTo>
                  <a:pt x="386" y="1197"/>
                </a:lnTo>
                <a:lnTo>
                  <a:pt x="386" y="1194"/>
                </a:lnTo>
                <a:lnTo>
                  <a:pt x="386" y="344"/>
                </a:lnTo>
                <a:lnTo>
                  <a:pt x="384" y="329"/>
                </a:lnTo>
                <a:cubicBezTo>
                  <a:pt x="355" y="142"/>
                  <a:pt x="195" y="0"/>
                  <a:pt x="0" y="0"/>
                </a:cubicBezTo>
                <a:close/>
              </a:path>
            </a:pathLst>
          </a:custGeom>
          <a:gradFill>
            <a:gsLst>
              <a:gs pos="75000">
                <a:schemeClr val="accent1"/>
              </a:gs>
              <a:gs pos="0">
                <a:schemeClr val="accent1">
                  <a:lumMod val="55000"/>
                  <a:lumOff val="45000"/>
                </a:schemeClr>
              </a:gs>
            </a:gsLst>
            <a:lin ang="2640000" scaled="0"/>
          </a:gradFill>
          <a:ln w="9525" cap="flat">
            <a:noFill/>
            <a:prstDash val="solid"/>
            <a:miter/>
          </a:ln>
          <a:effectLst>
            <a:outerShdw blurRad="101600" dist="127000" dir="5400000" sx="102000" sy="102000" algn="ctr" rotWithShape="0">
              <a:schemeClr val="accent1">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4" name="任意多边形 13"/>
          <p:cNvSpPr/>
          <p:nvPr>
            <p:custDataLst>
              <p:tags r:id="rId10"/>
            </p:custDataLst>
          </p:nvPr>
        </p:nvSpPr>
        <p:spPr>
          <a:xfrm>
            <a:off x="4769168" y="2280920"/>
            <a:ext cx="1089025" cy="1314450"/>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8">
                <a:moveTo>
                  <a:pt x="0" y="0"/>
                </a:moveTo>
                <a:lnTo>
                  <a:pt x="1195" y="0"/>
                </a:lnTo>
                <a:cubicBezTo>
                  <a:pt x="1390" y="0"/>
                  <a:pt x="1551" y="142"/>
                  <a:pt x="1578" y="329"/>
                </a:cubicBezTo>
                <a:lnTo>
                  <a:pt x="1580" y="341"/>
                </a:lnTo>
                <a:lnTo>
                  <a:pt x="1581" y="341"/>
                </a:lnTo>
                <a:lnTo>
                  <a:pt x="1583" y="359"/>
                </a:lnTo>
                <a:lnTo>
                  <a:pt x="1583" y="1196"/>
                </a:lnTo>
                <a:lnTo>
                  <a:pt x="1583" y="1197"/>
                </a:lnTo>
                <a:lnTo>
                  <a:pt x="1583" y="1197"/>
                </a:lnTo>
                <a:lnTo>
                  <a:pt x="1583" y="1199"/>
                </a:lnTo>
                <a:lnTo>
                  <a:pt x="1821" y="1199"/>
                </a:lnTo>
                <a:lnTo>
                  <a:pt x="985" y="2198"/>
                </a:lnTo>
                <a:lnTo>
                  <a:pt x="149" y="1199"/>
                </a:lnTo>
                <a:lnTo>
                  <a:pt x="386" y="1199"/>
                </a:lnTo>
                <a:lnTo>
                  <a:pt x="386" y="1197"/>
                </a:lnTo>
                <a:lnTo>
                  <a:pt x="386" y="1197"/>
                </a:lnTo>
                <a:lnTo>
                  <a:pt x="386" y="1196"/>
                </a:lnTo>
                <a:lnTo>
                  <a:pt x="386" y="344"/>
                </a:lnTo>
                <a:lnTo>
                  <a:pt x="384" y="329"/>
                </a:lnTo>
                <a:cubicBezTo>
                  <a:pt x="355" y="142"/>
                  <a:pt x="195" y="0"/>
                  <a:pt x="0" y="0"/>
                </a:cubicBezTo>
                <a:close/>
              </a:path>
            </a:pathLst>
          </a:custGeom>
          <a:gradFill>
            <a:gsLst>
              <a:gs pos="75000">
                <a:schemeClr val="accent2"/>
              </a:gs>
              <a:gs pos="0">
                <a:schemeClr val="accent2">
                  <a:lumMod val="55000"/>
                  <a:lumOff val="45000"/>
                </a:schemeClr>
              </a:gs>
            </a:gsLst>
            <a:lin ang="2640000" scaled="0"/>
          </a:gradFill>
          <a:ln w="9525" cap="flat">
            <a:noFill/>
            <a:prstDash val="solid"/>
            <a:miter/>
          </a:ln>
          <a:effectLst>
            <a:outerShdw blurRad="101600" dist="127000" dir="5400000" sx="102000" sy="102000" algn="ctr" rotWithShape="0">
              <a:schemeClr val="accent2">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19" name="任意多边形 18"/>
          <p:cNvSpPr/>
          <p:nvPr>
            <p:custDataLst>
              <p:tags r:id="rId11"/>
            </p:custDataLst>
          </p:nvPr>
        </p:nvSpPr>
        <p:spPr>
          <a:xfrm rot="5400000">
            <a:off x="4499293" y="3438525"/>
            <a:ext cx="1089025" cy="131381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21" h="2197">
                <a:moveTo>
                  <a:pt x="0" y="0"/>
                </a:moveTo>
                <a:lnTo>
                  <a:pt x="1195" y="0"/>
                </a:lnTo>
                <a:cubicBezTo>
                  <a:pt x="1390" y="0"/>
                  <a:pt x="1551" y="142"/>
                  <a:pt x="1578" y="329"/>
                </a:cubicBezTo>
                <a:lnTo>
                  <a:pt x="1580" y="341"/>
                </a:lnTo>
                <a:lnTo>
                  <a:pt x="1581" y="341"/>
                </a:lnTo>
                <a:lnTo>
                  <a:pt x="1583" y="359"/>
                </a:lnTo>
                <a:lnTo>
                  <a:pt x="1583" y="1195"/>
                </a:lnTo>
                <a:lnTo>
                  <a:pt x="1583" y="1197"/>
                </a:lnTo>
                <a:lnTo>
                  <a:pt x="1583" y="1197"/>
                </a:lnTo>
                <a:lnTo>
                  <a:pt x="1583" y="1198"/>
                </a:lnTo>
                <a:lnTo>
                  <a:pt x="1821" y="1198"/>
                </a:lnTo>
                <a:lnTo>
                  <a:pt x="985" y="2197"/>
                </a:lnTo>
                <a:lnTo>
                  <a:pt x="149" y="1198"/>
                </a:lnTo>
                <a:lnTo>
                  <a:pt x="386" y="1198"/>
                </a:lnTo>
                <a:lnTo>
                  <a:pt x="386" y="1197"/>
                </a:lnTo>
                <a:lnTo>
                  <a:pt x="386" y="1197"/>
                </a:lnTo>
                <a:lnTo>
                  <a:pt x="386" y="1195"/>
                </a:lnTo>
                <a:lnTo>
                  <a:pt x="386" y="344"/>
                </a:lnTo>
                <a:lnTo>
                  <a:pt x="384" y="329"/>
                </a:lnTo>
                <a:cubicBezTo>
                  <a:pt x="355" y="142"/>
                  <a:pt x="195" y="0"/>
                  <a:pt x="0" y="0"/>
                </a:cubicBezTo>
                <a:close/>
              </a:path>
            </a:pathLst>
          </a:custGeom>
          <a:gradFill>
            <a:gsLst>
              <a:gs pos="75000">
                <a:schemeClr val="accent3"/>
              </a:gs>
              <a:gs pos="0">
                <a:schemeClr val="accent3">
                  <a:lumMod val="55000"/>
                  <a:lumOff val="45000"/>
                </a:schemeClr>
              </a:gs>
            </a:gsLst>
            <a:lin ang="2640000" scaled="0"/>
          </a:gradFill>
          <a:ln w="9525" cap="flat">
            <a:noFill/>
            <a:prstDash val="solid"/>
            <a:miter/>
          </a:ln>
          <a:effectLst>
            <a:outerShdw blurRad="101600" dist="127000" dir="5400000" sx="102000" sy="102000" algn="ctr" rotWithShape="0">
              <a:schemeClr val="accent3">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1" name="任意多边形 20"/>
          <p:cNvSpPr/>
          <p:nvPr>
            <p:custDataLst>
              <p:tags r:id="rId12"/>
            </p:custDataLst>
          </p:nvPr>
        </p:nvSpPr>
        <p:spPr>
          <a:xfrm rot="10800000">
            <a:off x="3343593" y="3194050"/>
            <a:ext cx="1086485" cy="1311275"/>
          </a:xfrm>
          <a:custGeom>
            <a:avLst/>
            <a:gdLst>
              <a:gd name="adj1" fmla="val 60662"/>
              <a:gd name="adj2" fmla="val 55256"/>
              <a:gd name="maxAdj2" fmla="*/ 100000 h ss"/>
              <a:gd name="a1" fmla="pin 0 adj1 100000"/>
              <a:gd name="a2" fmla="pin 0 adj2 maxAdj2"/>
              <a:gd name="dy1" fmla="*/ ss a2 100000"/>
              <a:gd name="y1" fmla="+- b 0 dy1"/>
              <a:gd name="dx1" fmla="*/ w a1 200000"/>
              <a:gd name="x1" fmla="+- hc 0 dx1"/>
              <a:gd name="x2" fmla="+- hc dx1 0"/>
              <a:gd name="dy2" fmla="*/ x1 dy1 wd2"/>
              <a:gd name="y2" fmla="+- y1 dy2 0"/>
            </a:gdLst>
            <a:ahLst/>
            <a:cxnLst>
              <a:cxn ang="3">
                <a:pos x="hc" y="t"/>
              </a:cxn>
              <a:cxn ang="cd2">
                <a:pos x="l" y="y1"/>
              </a:cxn>
              <a:cxn ang="cd4">
                <a:pos x="hc" y="b"/>
              </a:cxn>
              <a:cxn ang="0">
                <a:pos x="r" y="y1"/>
              </a:cxn>
            </a:cxnLst>
            <a:rect l="l" t="t" r="r" b="b"/>
            <a:pathLst>
              <a:path w="1817" h="2192">
                <a:moveTo>
                  <a:pt x="0" y="0"/>
                </a:moveTo>
                <a:lnTo>
                  <a:pt x="1195" y="0"/>
                </a:lnTo>
                <a:cubicBezTo>
                  <a:pt x="1390" y="0"/>
                  <a:pt x="1551" y="142"/>
                  <a:pt x="1578" y="329"/>
                </a:cubicBezTo>
                <a:lnTo>
                  <a:pt x="1580" y="341"/>
                </a:lnTo>
                <a:lnTo>
                  <a:pt x="1581" y="341"/>
                </a:lnTo>
                <a:lnTo>
                  <a:pt x="1583" y="359"/>
                </a:lnTo>
                <a:lnTo>
                  <a:pt x="1583" y="1193"/>
                </a:lnTo>
                <a:lnTo>
                  <a:pt x="1583" y="1197"/>
                </a:lnTo>
                <a:lnTo>
                  <a:pt x="1817" y="1197"/>
                </a:lnTo>
                <a:lnTo>
                  <a:pt x="984" y="2192"/>
                </a:lnTo>
                <a:lnTo>
                  <a:pt x="151" y="1197"/>
                </a:lnTo>
                <a:lnTo>
                  <a:pt x="386" y="1197"/>
                </a:lnTo>
                <a:lnTo>
                  <a:pt x="386" y="1190"/>
                </a:lnTo>
                <a:lnTo>
                  <a:pt x="386" y="344"/>
                </a:lnTo>
                <a:lnTo>
                  <a:pt x="384" y="329"/>
                </a:lnTo>
                <a:cubicBezTo>
                  <a:pt x="355" y="142"/>
                  <a:pt x="195" y="0"/>
                  <a:pt x="0" y="0"/>
                </a:cubicBezTo>
                <a:close/>
              </a:path>
            </a:pathLst>
          </a:custGeom>
          <a:gradFill>
            <a:gsLst>
              <a:gs pos="75000">
                <a:schemeClr val="accent4"/>
              </a:gs>
              <a:gs pos="0">
                <a:schemeClr val="accent4">
                  <a:lumMod val="55000"/>
                  <a:lumOff val="45000"/>
                </a:schemeClr>
              </a:gs>
            </a:gsLst>
            <a:lin ang="2640000" scaled="0"/>
          </a:gradFill>
          <a:ln w="9525" cap="flat">
            <a:noFill/>
            <a:prstDash val="solid"/>
            <a:miter/>
          </a:ln>
          <a:effectLst>
            <a:outerShdw blurRad="101600" dist="127000" dir="5400000" sx="102000" sy="102000" algn="ctr" rotWithShape="0">
              <a:schemeClr val="accent4">
                <a:alpha val="2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ym typeface="+mn-ea"/>
            </a:endParaRPr>
          </a:p>
        </p:txBody>
      </p:sp>
      <p:sp>
        <p:nvSpPr>
          <p:cNvPr id="23" name="标题"/>
          <p:cNvSpPr txBox="1"/>
          <p:nvPr>
            <p:custDataLst>
              <p:tags r:id="rId13"/>
            </p:custDataLst>
          </p:nvPr>
        </p:nvSpPr>
        <p:spPr>
          <a:xfrm>
            <a:off x="490538" y="3430905"/>
            <a:ext cx="2235200" cy="740044"/>
          </a:xfrm>
          <a:prstGeom prst="rect">
            <a:avLst/>
          </a:prstGeom>
          <a:noFill/>
        </p:spPr>
        <p:txBody>
          <a:bodyPr wrap="square" lIns="0" tIns="0" rIns="0" bIns="0" rtlCol="0" anchor="b">
            <a:normAutofit/>
          </a:bodyPr>
          <a:lstStyle/>
          <a:p>
            <a:pPr algn="just"/>
            <a:r>
              <a:rPr sz="1800" b="1" dirty="0">
                <a:latin typeface="仿宋" panose="02010609060101010101" pitchFamily="49" charset="-122"/>
                <a:ea typeface="仿宋" panose="02010609060101010101" pitchFamily="49" charset="-122"/>
                <a:sym typeface="+mn-ea"/>
              </a:rPr>
              <a:t>运营系统规划与设计</a:t>
            </a:r>
            <a:endParaRPr lang="zh-CN" altLang="en-US" sz="1800" b="1" spc="300" dirty="0">
              <a:solidFill>
                <a:schemeClr val="accent4"/>
              </a:solidFill>
              <a:latin typeface="仿宋" panose="02010609060101010101" pitchFamily="49" charset="-122"/>
              <a:ea typeface="仿宋" panose="02010609060101010101" pitchFamily="49" charset="-122"/>
              <a:sym typeface="+mn-ea"/>
            </a:endParaRPr>
          </a:p>
        </p:txBody>
      </p:sp>
      <p:sp>
        <p:nvSpPr>
          <p:cNvPr id="24" name="正文"/>
          <p:cNvSpPr txBox="1"/>
          <p:nvPr>
            <p:custDataLst>
              <p:tags r:id="rId14"/>
            </p:custDataLst>
          </p:nvPr>
        </p:nvSpPr>
        <p:spPr>
          <a:xfrm>
            <a:off x="6429058" y="4387215"/>
            <a:ext cx="2235600" cy="757285"/>
          </a:xfrm>
          <a:prstGeom prst="rect">
            <a:avLst/>
          </a:prstGeom>
          <a:noFill/>
        </p:spPr>
        <p:txBody>
          <a:bodyPr wrap="square" lIns="0" tIns="0" rIns="0" bIns="0" rtlCol="0" anchor="t" anchorCtr="0">
            <a:normAutofit/>
          </a:bodyPr>
          <a:lstStyle/>
          <a:p>
            <a:pPr indent="0" algn="r" fontAlgn="auto">
              <a:lnSpc>
                <a:spcPct val="130000"/>
              </a:lnSpc>
            </a:pPr>
            <a:r>
              <a:rPr lang="zh-CN" altLang="en-US" sz="1200">
                <a:solidFill>
                  <a:schemeClr val="tx1">
                    <a:lumMod val="85000"/>
                    <a:lumOff val="15000"/>
                  </a:schemeClr>
                </a:solidFill>
                <a:latin typeface="+mn-ea"/>
                <a:cs typeface="+mn-ea"/>
                <a:sym typeface="+mn-ea"/>
              </a:rPr>
              <a:t>运营管理系统的优化改进包括生产现场和生产组织方式的改进。</a:t>
            </a:r>
            <a:endParaRPr lang="zh-CN" altLang="en-US" sz="1200">
              <a:solidFill>
                <a:schemeClr val="tx1">
                  <a:lumMod val="85000"/>
                  <a:lumOff val="15000"/>
                </a:schemeClr>
              </a:solidFill>
              <a:latin typeface="+mn-ea"/>
              <a:cs typeface="+mn-ea"/>
            </a:endParaRPr>
          </a:p>
          <a:p>
            <a:pPr indent="0" algn="r" fontAlgn="auto">
              <a:lnSpc>
                <a:spcPct val="130000"/>
              </a:lnSpc>
            </a:pPr>
            <a:endParaRPr lang="zh-CN" altLang="en-US" sz="1200" spc="150" dirty="0">
              <a:solidFill>
                <a:schemeClr val="tx1">
                  <a:lumMod val="65000"/>
                  <a:lumOff val="35000"/>
                </a:schemeClr>
              </a:solidFill>
              <a:latin typeface="+mn-ea"/>
            </a:endParaRPr>
          </a:p>
        </p:txBody>
      </p:sp>
      <p:sp>
        <p:nvSpPr>
          <p:cNvPr id="25" name="标题"/>
          <p:cNvSpPr txBox="1"/>
          <p:nvPr>
            <p:custDataLst>
              <p:tags r:id="rId15"/>
            </p:custDataLst>
          </p:nvPr>
        </p:nvSpPr>
        <p:spPr>
          <a:xfrm>
            <a:off x="6429058" y="3424555"/>
            <a:ext cx="2235600" cy="740044"/>
          </a:xfrm>
          <a:prstGeom prst="rect">
            <a:avLst/>
          </a:prstGeom>
          <a:noFill/>
        </p:spPr>
        <p:txBody>
          <a:bodyPr wrap="square" lIns="0" tIns="0" rIns="0" bIns="0" rtlCol="0" anchor="b">
            <a:normAutofit/>
          </a:bodyPr>
          <a:lstStyle/>
          <a:p>
            <a:pPr algn="r"/>
            <a:r>
              <a:rPr sz="1800" b="1" dirty="0">
                <a:latin typeface="仿宋" panose="02010609060101010101" pitchFamily="49" charset="-122"/>
                <a:ea typeface="仿宋" panose="02010609060101010101" pitchFamily="49" charset="-122"/>
                <a:sym typeface="+mn-ea"/>
              </a:rPr>
              <a:t>运营系统优化</a:t>
            </a:r>
            <a:endParaRPr lang="zh-CN" altLang="en-US" sz="1800" b="1" spc="300" dirty="0">
              <a:solidFill>
                <a:schemeClr val="accent3"/>
              </a:solidFill>
              <a:latin typeface="仿宋" panose="02010609060101010101" pitchFamily="49" charset="-122"/>
              <a:ea typeface="仿宋" panose="02010609060101010101" pitchFamily="49" charset="-122"/>
              <a:sym typeface="+mn-ea"/>
            </a:endParaRPr>
          </a:p>
        </p:txBody>
      </p:sp>
      <p:sp>
        <p:nvSpPr>
          <p:cNvPr id="41" name="正文"/>
          <p:cNvSpPr txBox="1"/>
          <p:nvPr>
            <p:custDataLst>
              <p:tags r:id="rId16"/>
            </p:custDataLst>
          </p:nvPr>
        </p:nvSpPr>
        <p:spPr>
          <a:xfrm>
            <a:off x="6242685" y="2667000"/>
            <a:ext cx="2422525" cy="757555"/>
          </a:xfrm>
          <a:prstGeom prst="rect">
            <a:avLst/>
          </a:prstGeom>
          <a:noFill/>
        </p:spPr>
        <p:txBody>
          <a:bodyPr wrap="square" lIns="0" tIns="0" rIns="0" bIns="0" rtlCol="0" anchor="t" anchorCtr="0"/>
          <a:lstStyle/>
          <a:p>
            <a:pPr algn="just" fontAlgn="auto">
              <a:lnSpc>
                <a:spcPct val="130000"/>
              </a:lnSpc>
              <a:buClrTx/>
              <a:buSzTx/>
              <a:buFontTx/>
            </a:pPr>
            <a:r>
              <a:rPr lang="zh-CN" altLang="en-US" sz="1200">
                <a:solidFill>
                  <a:schemeClr val="tx1">
                    <a:lumMod val="85000"/>
                    <a:lumOff val="15000"/>
                  </a:schemeClr>
                </a:solidFill>
                <a:latin typeface="+mn-ea"/>
                <a:cs typeface="+mn-ea"/>
                <a:sym typeface="+mn-ea"/>
              </a:rPr>
              <a:t>对运营系统的正常运行进行计划、管理和控制，以充分利用企业资源，实现高效、优质、安全、低成本的生产，最大限度满足市场销售和盈利要求。</a:t>
            </a:r>
            <a:endParaRPr lang="zh-CN" altLang="en-US" sz="1200">
              <a:solidFill>
                <a:schemeClr val="tx1">
                  <a:lumMod val="85000"/>
                  <a:lumOff val="15000"/>
                </a:schemeClr>
              </a:solidFill>
              <a:latin typeface="+mn-ea"/>
              <a:cs typeface="+mn-ea"/>
            </a:endParaRPr>
          </a:p>
          <a:p>
            <a:pPr indent="0" algn="r" fontAlgn="auto">
              <a:lnSpc>
                <a:spcPct val="130000"/>
              </a:lnSpc>
            </a:pPr>
            <a:endParaRPr lang="zh-CN" altLang="en-US" sz="1200" spc="150" dirty="0">
              <a:solidFill>
                <a:schemeClr val="tx1">
                  <a:lumMod val="85000"/>
                  <a:lumOff val="15000"/>
                </a:schemeClr>
              </a:solidFill>
              <a:latin typeface="+mn-ea"/>
              <a:cs typeface="+mn-ea"/>
            </a:endParaRPr>
          </a:p>
        </p:txBody>
      </p:sp>
      <p:sp>
        <p:nvSpPr>
          <p:cNvPr id="46" name="标题"/>
          <p:cNvSpPr txBox="1"/>
          <p:nvPr>
            <p:custDataLst>
              <p:tags r:id="rId17"/>
            </p:custDataLst>
          </p:nvPr>
        </p:nvSpPr>
        <p:spPr>
          <a:xfrm>
            <a:off x="6429058" y="1715135"/>
            <a:ext cx="2235600" cy="740566"/>
          </a:xfrm>
          <a:prstGeom prst="rect">
            <a:avLst/>
          </a:prstGeom>
          <a:noFill/>
        </p:spPr>
        <p:txBody>
          <a:bodyPr wrap="square" lIns="0" tIns="0" rIns="0" bIns="0" rtlCol="0" anchor="b">
            <a:normAutofit/>
          </a:bodyPr>
          <a:lstStyle/>
          <a:p>
            <a:pPr algn="r"/>
            <a:r>
              <a:rPr sz="1800" b="1" dirty="0">
                <a:latin typeface="仿宋" panose="02010609060101010101" pitchFamily="49" charset="-122"/>
                <a:ea typeface="仿宋" panose="02010609060101010101" pitchFamily="49" charset="-122"/>
                <a:sym typeface="+mn-ea"/>
              </a:rPr>
              <a:t>运营系统管理与控制</a:t>
            </a:r>
            <a:endParaRPr lang="zh-CN" altLang="en-US" sz="1800" b="1" spc="300" dirty="0">
              <a:solidFill>
                <a:schemeClr val="accent2"/>
              </a:solidFill>
              <a:latin typeface="仿宋" panose="02010609060101010101" pitchFamily="49" charset="-122"/>
              <a:ea typeface="仿宋" panose="02010609060101010101" pitchFamily="49" charset="-122"/>
              <a:sym typeface="+mn-ea"/>
            </a:endParaRPr>
          </a:p>
        </p:txBody>
      </p:sp>
      <p:sp>
        <p:nvSpPr>
          <p:cNvPr id="47" name="正文"/>
          <p:cNvSpPr txBox="1"/>
          <p:nvPr>
            <p:custDataLst>
              <p:tags r:id="rId18"/>
            </p:custDataLst>
          </p:nvPr>
        </p:nvSpPr>
        <p:spPr>
          <a:xfrm>
            <a:off x="490538" y="2667000"/>
            <a:ext cx="2235200" cy="757285"/>
          </a:xfrm>
          <a:prstGeom prst="rect">
            <a:avLst/>
          </a:prstGeom>
          <a:noFill/>
        </p:spPr>
        <p:txBody>
          <a:bodyPr wrap="square" lIns="0" tIns="0" rIns="0" bIns="0" rtlCol="0" anchor="t" anchorCtr="0"/>
          <a:lstStyle/>
          <a:p>
            <a:pPr indent="0" algn="just" fontAlgn="auto">
              <a:lnSpc>
                <a:spcPct val="130000"/>
              </a:lnSpc>
            </a:pPr>
            <a:r>
              <a:rPr lang="zh-CN" altLang="en-US" sz="1200">
                <a:solidFill>
                  <a:schemeClr val="tx1">
                    <a:lumMod val="85000"/>
                    <a:lumOff val="15000"/>
                  </a:schemeClr>
                </a:solidFill>
                <a:latin typeface="+mn-ea"/>
                <a:cs typeface="+mn-ea"/>
                <a:sym typeface="+mn-ea"/>
              </a:rPr>
              <a:t>运营管理战略决定了产出的内容、不同产出品种的组合、需要投入的资源、资源的优化配置、设计生产组织方式以及确立竞争优势等方面。</a:t>
            </a:r>
            <a:endParaRPr lang="zh-CN" altLang="en-US" sz="1200">
              <a:solidFill>
                <a:schemeClr val="tx1">
                  <a:lumMod val="85000"/>
                  <a:lumOff val="15000"/>
                </a:schemeClr>
              </a:solidFill>
              <a:latin typeface="+mn-ea"/>
              <a:cs typeface="+mn-ea"/>
            </a:endParaRPr>
          </a:p>
          <a:p>
            <a:pPr indent="0" algn="just" fontAlgn="auto">
              <a:lnSpc>
                <a:spcPct val="130000"/>
              </a:lnSpc>
            </a:pPr>
            <a:endParaRPr lang="zh-CN" altLang="en-US" sz="1200" spc="150" dirty="0">
              <a:solidFill>
                <a:schemeClr val="tx1">
                  <a:lumMod val="85000"/>
                  <a:lumOff val="15000"/>
                </a:schemeClr>
              </a:solidFill>
              <a:latin typeface="+mn-ea"/>
              <a:cs typeface="+mn-ea"/>
            </a:endParaRPr>
          </a:p>
        </p:txBody>
      </p:sp>
      <p:sp>
        <p:nvSpPr>
          <p:cNvPr id="48" name="标题"/>
          <p:cNvSpPr txBox="1"/>
          <p:nvPr>
            <p:custDataLst>
              <p:tags r:id="rId19"/>
            </p:custDataLst>
          </p:nvPr>
        </p:nvSpPr>
        <p:spPr>
          <a:xfrm>
            <a:off x="490538" y="1714500"/>
            <a:ext cx="2235200" cy="740044"/>
          </a:xfrm>
          <a:prstGeom prst="rect">
            <a:avLst/>
          </a:prstGeom>
          <a:noFill/>
        </p:spPr>
        <p:txBody>
          <a:bodyPr wrap="square" lIns="0" tIns="0" rIns="0" bIns="0" rtlCol="0" anchor="b">
            <a:normAutofit/>
          </a:bodyPr>
          <a:lstStyle/>
          <a:p>
            <a:pPr algn="just"/>
            <a:r>
              <a:rPr sz="1800" b="1" dirty="0">
                <a:latin typeface="仿宋" panose="02010609060101010101" pitchFamily="49" charset="-122"/>
                <a:ea typeface="仿宋" panose="02010609060101010101" pitchFamily="49" charset="-122"/>
                <a:sym typeface="+mn-ea"/>
              </a:rPr>
              <a:t>运营管理战略制定</a:t>
            </a:r>
            <a:endParaRPr lang="zh-CN" altLang="en-US" sz="1800" b="1" spc="300" dirty="0">
              <a:solidFill>
                <a:schemeClr val="accent1"/>
              </a:solidFill>
              <a:latin typeface="仿宋" panose="02010609060101010101" pitchFamily="49" charset="-122"/>
              <a:ea typeface="仿宋" panose="02010609060101010101" pitchFamily="49" charset="-122"/>
              <a:sym typeface="+mn-ea"/>
            </a:endParaRPr>
          </a:p>
        </p:txBody>
      </p:sp>
      <p:sp>
        <p:nvSpPr>
          <p:cNvPr id="49" name="正文"/>
          <p:cNvSpPr txBox="1"/>
          <p:nvPr>
            <p:custDataLst>
              <p:tags r:id="rId20"/>
            </p:custDataLst>
          </p:nvPr>
        </p:nvSpPr>
        <p:spPr>
          <a:xfrm>
            <a:off x="490538" y="4387215"/>
            <a:ext cx="2232000" cy="757285"/>
          </a:xfrm>
          <a:prstGeom prst="rect">
            <a:avLst/>
          </a:prstGeom>
          <a:noFill/>
        </p:spPr>
        <p:txBody>
          <a:bodyPr wrap="square" lIns="0" tIns="0" rIns="0" bIns="0" rtlCol="0" anchor="t" anchorCtr="0"/>
          <a:lstStyle/>
          <a:p>
            <a:pPr indent="0" algn="just" fontAlgn="auto">
              <a:lnSpc>
                <a:spcPct val="130000"/>
              </a:lnSpc>
            </a:pPr>
            <a:r>
              <a:rPr lang="zh-CN" altLang="en-US" sz="1200">
                <a:solidFill>
                  <a:schemeClr val="tx1">
                    <a:lumMod val="85000"/>
                    <a:lumOff val="15000"/>
                  </a:schemeClr>
                </a:solidFill>
                <a:latin typeface="+mn-ea"/>
                <a:cs typeface="+mn-ea"/>
                <a:sym typeface="+mn-ea"/>
              </a:rPr>
              <a:t>包括设施选址、生产规模与技术层次决策、设施建设、设备选择与购置、运营系统总平面布置、车间及工作地布置等方面内容。</a:t>
            </a:r>
            <a:endParaRPr lang="zh-CN" altLang="en-US" sz="1200">
              <a:solidFill>
                <a:schemeClr val="tx1">
                  <a:lumMod val="85000"/>
                  <a:lumOff val="15000"/>
                </a:schemeClr>
              </a:solidFill>
              <a:latin typeface="+mn-ea"/>
              <a:cs typeface="+mn-ea"/>
            </a:endParaRPr>
          </a:p>
          <a:p>
            <a:pPr indent="0" algn="just" fontAlgn="auto">
              <a:lnSpc>
                <a:spcPct val="130000"/>
              </a:lnSpc>
            </a:pPr>
            <a:endParaRPr lang="zh-CN" altLang="en-US" sz="1200" spc="150" dirty="0">
              <a:solidFill>
                <a:schemeClr val="tx1">
                  <a:lumMod val="85000"/>
                  <a:lumOff val="15000"/>
                </a:schemeClr>
              </a:solidFill>
              <a:latin typeface="+mn-ea"/>
              <a:cs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27405" y="188595"/>
            <a:ext cx="5080000" cy="521970"/>
          </a:xfrm>
          <a:prstGeom prst="rect">
            <a:avLst/>
          </a:prstGeom>
          <a:noFill/>
          <a:ln w="9525">
            <a:noFill/>
          </a:ln>
        </p:spPr>
        <p:txBody>
          <a:bodyPr>
            <a:spAutoFit/>
          </a:bodyPr>
          <a:p>
            <a:pPr eaLnBrk="1" hangingPunct="1">
              <a:buClrTx/>
              <a:buSzTx/>
              <a:buFontTx/>
            </a:pPr>
            <a:r>
              <a:rPr lang="zh-CN" altLang="zh-CN" sz="2800" dirty="0">
                <a:ea typeface="微软雅黑" panose="020B0503020204020204" pitchFamily="34" charset="-122"/>
              </a:rPr>
              <a:t>运营的基本理论</a:t>
            </a:r>
            <a:endParaRPr lang="zh-CN" altLang="zh-CN" sz="2800" dirty="0">
              <a:ea typeface="微软雅黑" panose="020B0503020204020204" pitchFamily="34" charset="-122"/>
            </a:endParaRPr>
          </a:p>
        </p:txBody>
      </p:sp>
      <p:sp>
        <p:nvSpPr>
          <p:cNvPr id="5" name="Rectangle 3"/>
          <p:cNvSpPr txBox="1"/>
          <p:nvPr>
            <p:custDataLst>
              <p:tags r:id="rId1"/>
            </p:custDataLst>
          </p:nvPr>
        </p:nvSpPr>
        <p:spPr>
          <a:xfrm>
            <a:off x="899478" y="1227138"/>
            <a:ext cx="6000750" cy="571500"/>
          </a:xfrm>
          <a:prstGeom prst="rect">
            <a:avLst/>
          </a:prstGeom>
          <a:noFill/>
          <a:ln w="9525">
            <a:noFill/>
          </a:ln>
        </p:spPr>
        <p:txBody>
          <a:bodyPr/>
          <a:p>
            <a:pPr marL="0" lvl="1" indent="0" eaLnBrk="1" hangingPunct="1">
              <a:buClr>
                <a:schemeClr val="accent2"/>
              </a:buClr>
              <a:buFont typeface="Wingdings" panose="05000000000000000000" pitchFamily="2" charset="2"/>
              <a:buChar char="p"/>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精益</a:t>
            </a:r>
            <a:r>
              <a:rPr lang="zh-CN" altLang="en-US" sz="2400" dirty="0">
                <a:latin typeface="微软雅黑" panose="020B0503020204020204" pitchFamily="34" charset="-122"/>
                <a:ea typeface="微软雅黑" panose="020B0503020204020204" pitchFamily="34" charset="-122"/>
              </a:rPr>
              <a:t>思想</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331595" y="1988820"/>
            <a:ext cx="7330440" cy="4246245"/>
          </a:xfrm>
          <a:prstGeom prst="rect">
            <a:avLst/>
          </a:prstGeom>
          <a:noFill/>
          <a:ln w="9525">
            <a:noFill/>
          </a:ln>
        </p:spPr>
        <p:txBody>
          <a:bodyPr wrap="square">
            <a:spAutoFit/>
          </a:bodyPr>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精益思想（Lean Thinking）的核心在于以最小的资源投入，包括人力、设备、资金、材料、时间和空间，创造尽可能多的价值，提供新产品和及时的服务给顾客。</a:t>
            </a:r>
            <a:endParaRPr lang="zh-CN"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精益生产（Lean Production，LP）的核心理念是简化和提高效益，以少量的投资获得更大的回报。该理念源自日本，其中丰田生产系统是精益生产的典范。</a:t>
            </a:r>
            <a:endParaRPr lang="zh-CN" altLang="zh-CN" sz="2000" dirty="0">
              <a:ea typeface="宋体" panose="02010600030101010101" pitchFamily="2" charset="-122"/>
            </a:endParaRPr>
          </a:p>
          <a:p>
            <a:pPr marL="342900" indent="-342900" algn="l">
              <a:lnSpc>
                <a:spcPct val="150000"/>
              </a:lnSpc>
              <a:buClrTx/>
              <a:buSzTx/>
              <a:buFont typeface="Wingdings" panose="05000000000000000000" charset="0"/>
              <a:buChar char="Ø"/>
            </a:pPr>
            <a:r>
              <a:rPr lang="zh-CN" altLang="zh-CN" sz="2000" dirty="0">
                <a:ea typeface="宋体" panose="02010600030101010101" pitchFamily="2" charset="-122"/>
              </a:rPr>
              <a:t>精益企业（Lean Enterprise）是指采用精益原则和实践为它所有的参与者有效地创造价值的集成实体，是一种复杂的，包括了人、组织、过程、产品和信息的高度集成的系统。</a:t>
            </a:r>
            <a:endParaRPr lang="zh-CN" altLang="zh-CN" sz="2000" dirty="0">
              <a:ea typeface="宋体" panose="02010600030101010101" pitchFamily="2" charset="-122"/>
            </a:endParaRPr>
          </a:p>
        </p:txBody>
      </p:sp>
    </p:spTree>
  </p:cSld>
  <p:clrMapOvr>
    <a:masterClrMapping/>
  </p:clrMapOvr>
  <p:timing>
    <p:tnLst>
      <p:par>
        <p:cTn id="1" dur="indefinite" restart="never" nodeType="tmRoot"/>
      </p:par>
    </p:tnLst>
    <p:bldLst>
      <p:bldP spid="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0962_2*n_h_h_a*1_2_2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0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1},{&quot;brightness&quot;:0,&quot;colorType&quot;:1,&quot;foreColorIndex&quot;:5,&quot;pos&quot;:0.5,&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3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0962_2*n_h_h_a*1_2_3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0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3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1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0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0962_2*n_h_h_a*1_2_1_1"/>
  <p:tag name="KSO_WM_TEMPLATE_CATEGORY" val="diagram"/>
  <p:tag name="KSO_WM_TEMPLATE_INDEX" val="20230962"/>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0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1_2"/>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2,&quot;pos&quot;:0.949999988079071,&quot;rgb&quot;:&quot;#376fff&quot;,&quot;transparency&quot;:1},{&quot;brightness&quot;:0,&quot;colorType&quot;:1,&quot;foreColorIndex&quot;:5,&quot;pos&quot;:0,&quot;transparency&quot;:0.20000000298023224}],&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a*1_1_1"/>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56"/>
  <p:tag name="KSO_WM_DIAGRAM_GROUP_CODE" val="n1-1"/>
  <p:tag name="KSO_WM_UNIT_TYPE" val="n_h_a"/>
  <p:tag name="KSO_WM_UNIT_INDEX" val="1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00000011920929,&quot;transparency&quot;:0.8500000238418579}],&quot;type&quot;:3},&quot;glow&quot;:{&quot;colorType&quot;:0},&quot;line&quot;:{&quot;gradient&quot;:[{&quot;brightness&quot;:0,&quot;colorType&quot;:1,&quot;foreColorIndex&quot;:5,&quot;pos&quot;:0.25999999046325684,&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项标题"/>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79_1*q_h_i*1_2_1"/>
  <p:tag name="KSO_WM_TEMPLATE_CATEGORY" val="diagram"/>
  <p:tag name="KSO_WM_TEMPLATE_INDEX" val="20231079"/>
  <p:tag name="KSO_WM_UNIT_LAYERLEVEL" val="1_1_1"/>
  <p:tag name="KSO_WM_TAG_VERSION" val="3.0"/>
  <p:tag name="KSO_WM_BEAUTIFY_FLAG" val="#wm#"/>
  <p:tag name="KSO_WM_UNIT_LINE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2.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79_1*q_h_i*1_3_1"/>
  <p:tag name="KSO_WM_TEMPLATE_CATEGORY" val="diagram"/>
  <p:tag name="KSO_WM_TEMPLATE_INDEX" val="20231079"/>
  <p:tag name="KSO_WM_UNIT_LAYERLEVEL" val="1_1_1"/>
  <p:tag name="KSO_WM_TAG_VERSION" val="3.0"/>
  <p:tag name="KSO_WM_BEAUTIFY_FLAG" val="#wm#"/>
  <p:tag name="KSO_WM_UNIT_LINE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3.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79_1*q_h_i*1_1_1"/>
  <p:tag name="KSO_WM_TEMPLATE_CATEGORY" val="diagram"/>
  <p:tag name="KSO_WM_TEMPLATE_INDEX" val="20231079"/>
  <p:tag name="KSO_WM_UNIT_LAYERLEVEL" val="1_1_1"/>
  <p:tag name="KSO_WM_TAG_VERSION" val="3.0"/>
  <p:tag name="KSO_WM_BEAUTIFY_FLAG" val="#wm#"/>
  <p:tag name="KSO_WM_UNIT_LINE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4.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79_1*q_h_i*1_1_2"/>
  <p:tag name="KSO_WM_TEMPLATE_CATEGORY" val="diagram"/>
  <p:tag name="KSO_WM_TEMPLATE_INDEX" val="20231079"/>
  <p:tag name="KSO_WM_UNIT_LAYERLEVEL" val="1_1_1"/>
  <p:tag name="KSO_WM_TAG_VERSION" val="3.0"/>
  <p:tag name="KSO_WM_UNIT_LINE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79_1*q_h_i*1_3_2"/>
  <p:tag name="KSO_WM_TEMPLATE_CATEGORY" val="diagram"/>
  <p:tag name="KSO_WM_TEMPLATE_INDEX" val="20231079"/>
  <p:tag name="KSO_WM_UNIT_LAYERLEVEL" val="1_1_1"/>
  <p:tag name="KSO_WM_TAG_VERSION" val="3.0"/>
  <p:tag name="KSO_WM_UNIT_LINE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79_1*q_h_i*1_2_2"/>
  <p:tag name="KSO_WM_TEMPLATE_CATEGORY" val="diagram"/>
  <p:tag name="KSO_WM_TEMPLATE_INDEX" val="20231079"/>
  <p:tag name="KSO_WM_UNIT_LAYERLEVEL" val="1_1_1"/>
  <p:tag name="KSO_WM_TAG_VERSION" val="3.0"/>
  <p:tag name="KSO_WM_UNIT_LINE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1*q_h_a*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1079_1*q_h_f*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1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1*q_h_a*1_2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1*q_h_f*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1*q_h_a*1_1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添加项标题"/>
  <p:tag name="KSO_WM_UNIT_TEXT_FILL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3_1"/>
  <p:tag name="KSO_WM_UNIT_ID" val="diagram20231079_1*q_h_f*1_3_1"/>
  <p:tag name="KSO_WM_TEMPLATE_CATEGORY" val="diagram"/>
  <p:tag name="KSO_WM_TEMPLATE_INDEX" val="2023107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UNIT_PRESET_TEXT" val="单击此处输入你的智能图形项正文，文字是您思想的提炼"/>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3.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231079_1*q_h_i*1_1_3"/>
  <p:tag name="KSO_WM_TEMPLATE_CATEGORY" val="diagram"/>
  <p:tag name="KSO_WM_TEMPLATE_INDEX" val="20231079"/>
  <p:tag name="KSO_WM_UNIT_LAYERLEVEL" val="1_1_1"/>
  <p:tag name="KSO_WM_TAG_VERSION" val="3.0"/>
  <p:tag name="KSO_WM_BEAUTIFY_FLAG" val="#wm#"/>
  <p:tag name="KSO_WM_UNIT_FILL_FORE_SCHEMECOLOR_INDEX" val="5"/>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4.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231079_1*q_h_i*1_2_3"/>
  <p:tag name="KSO_WM_TEMPLATE_CATEGORY" val="diagram"/>
  <p:tag name="KSO_WM_TEMPLATE_INDEX" val="20231079"/>
  <p:tag name="KSO_WM_UNIT_LAYERLEVEL" val="1_1_1"/>
  <p:tag name="KSO_WM_TAG_VERSION" val="3.0"/>
  <p:tag name="KSO_WM_BEAUTIFY_FLAG" val="#wm#"/>
  <p:tag name="KSO_WM_UNIT_FILL_FORE_SCHEMECOLOR_INDEX" val="6"/>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5.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3"/>
  <p:tag name="KSO_WM_UNIT_ID" val="diagram20231079_1*q_h_i*1_3_3"/>
  <p:tag name="KSO_WM_TEMPLATE_CATEGORY" val="diagram"/>
  <p:tag name="KSO_WM_TEMPLATE_INDEX" val="20231079"/>
  <p:tag name="KSO_WM_UNIT_LAYERLEVEL" val="1_1_1"/>
  <p:tag name="KSO_WM_TAG_VERSION" val="3.0"/>
  <p:tag name="KSO_WM_BEAUTIFY_FLAG" val="#wm#"/>
  <p:tag name="KSO_WM_UNIT_FILL_FORE_SCHEMECOLOR_INDEX" val="7"/>
  <p:tag name="KSO_WM_DIAGRAM_MAX_ITEMCNT" val="6"/>
  <p:tag name="KSO_WM_DIAGRAM_MIN_ITEMCNT" val="3"/>
  <p:tag name="KSO_WM_DIAGRAM_VIRTUALLY_FRAME" val="{&quot;height&quot;:312.79998779296875,&quot;left&quot;:36.20002716304748,&quot;top&quot;:144.85000610351562,&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33199_1*m_i*1_1"/>
  <p:tag name="KSO_WM_TEMPLATE_CATEGORY" val="diagram"/>
  <p:tag name="KSO_WM_TEMPLATE_INDEX" val="20233199"/>
  <p:tag name="KSO_WM_UNIT_LAYERLEVEL" val="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12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3199_1*m_h_f*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3199_1*m_h_a*1_1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3199_1*m_h_i*1_1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233199_1*m_h_i*1_1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1"/>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1_1"/>
  <p:tag name="KSO_WM_TEMPLATE_CATEGORY" val="diagram"/>
  <p:tag name="KSO_WM_TEMPLATE_INDEX" val="20233199"/>
  <p:tag name="KSO_WM_UNIT_LAYERLEVEL" val="1_1_1"/>
  <p:tag name="KSO_WM_TAG_VERSION" val="3.0"/>
  <p:tag name="KSO_WM_BEAUTIFY_FLAG" val="#wm#"/>
  <p:tag name="KSO_WM_UNIT_VALUE" val="138*146"/>
  <p:tag name="KSO_WM_UNIT_TYPE" val="m_h_x"/>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13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3199_1*m_h_f*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项正文，文字是思想的提炼，请尽量言简意赅的阐述观点。单击此处输入项正文，文字是思想的提炼，请尽量言简意赅的阐述观点。单击输入项正文，文字是思想的提炼"/>
  <p:tag name="KSO_WM_UNIT_TEXT_FILL_FORE_SCHEMECOLOR_INDEX" val="1"/>
  <p:tag name="KSO_WM_UNIT_TEXT_FILL_TYPE" val="1"/>
  <p:tag name="KSO_WM_DIAGRAM_USE_COLOR_VALUE" val="{&quot;color_scheme&quot;:1,&quot;color_type&quot;:1,&quot;theme_color_indexes&quot;:[]}"/>
</p:tagLst>
</file>

<file path=ppt/tags/tag1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3199_1*m_h_a*1_2_1"/>
  <p:tag name="KSO_WM_TEMPLATE_CATEGORY" val="diagram"/>
  <p:tag name="KSO_WM_TEMPLATE_INDEX" val="20233199"/>
  <p:tag name="KSO_WM_UNIT_LAYERLEVEL" val="1_1_1"/>
  <p:tag name="KSO_WM_TAG_VERSION" val="3.0"/>
  <p:tag name="KSO_WM_BEAUTIFY_FLAG" val="#wm#"/>
  <p:tag name="KSO_WM_UNIT_TEXT_FILL_FORE_SCHEMECOLOR_INDEX_BRIGHTNESS" val="0.15"/>
  <p:tag name="KSO_WM_DIAGRAM_GROUP_CODE" val="m1-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TEXT_FILL_FORE_SCHEMECOLOR_INDEX" val="1"/>
  <p:tag name="KSO_WM_UNIT_TEXT_FILL_TYPE" val="1"/>
  <p:tag name="KSO_WM_DIAGRAM_USE_COLOR_VALUE" val="{&quot;color_scheme&quot;:1,&quot;color_type&quot;:1,&quot;theme_color_indexes&quot;:[]}"/>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3199_1*m_h_i*1_2_1"/>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LINE_FORE_SCHEMECOLOR_INDEX" val="13"/>
  <p:tag name="KSO_WM_DIAGRAM_USE_COLOR_VALUE" val="{&quot;color_scheme&quot;:1,&quot;color_type&quot;:1,&quot;theme_color_indexes&quot;:[]}"/>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233199_1*m_h_i*1_2_2"/>
  <p:tag name="KSO_WM_TEMPLATE_CATEGORY" val="diagram"/>
  <p:tag name="KSO_WM_TEMPLATE_INDEX" val="20233199"/>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type&quot;:0},&quot;glow&quot;:{&quot;colorType&quot;:0},&quot;line&quot;:{&quot;solidLine&quot;:{&quot;brightness&quot;:0,&quot;colorType&quot;:1,&quot;foreColorIndex&quot;:13,&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UNIT_PRESET_TEXT" val="2"/>
  <p:tag name="KSO_WM_UNIT_LINE_FORE_SCHEMECOLOR_INDEX" val="13"/>
  <p:tag name="KSO_WM_UNIT_TEXT_FILL_FORE_SCHEMECOLOR_INDEX" val="1"/>
  <p:tag name="KSO_WM_UNIT_TEXT_FILL_TYPE" val="1"/>
  <p:tag name="KSO_WM_DIAGRAM_USE_COLOR_VALUE" val="{&quot;color_scheme&quot;:1,&quot;color_type&quot;:1,&quot;theme_color_indexes&quot;:[]}"/>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3199_1*m_h_x*1_2_1"/>
  <p:tag name="KSO_WM_TEMPLATE_CATEGORY" val="diagram"/>
  <p:tag name="KSO_WM_TEMPLATE_INDEX" val="20233199"/>
  <p:tag name="KSO_WM_UNIT_LAYERLEVEL" val="1_1_1"/>
  <p:tag name="KSO_WM_TAG_VERSION" val="3.0"/>
  <p:tag name="KSO_WM_BEAUTIFY_FLAG" val="#wm#"/>
  <p:tag name="KSO_WM_UNIT_VALUE" val="145*146"/>
  <p:tag name="KSO_WM_UNIT_TYPE" val="m_h_x"/>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quot;left&quot;:-74.0945181010089,&quot;top&quot;:140.04232283464563,&quot;width&quot;:850.64990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1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1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1_2"/>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1_2"/>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quot;colorType&quot;:1,&quot;foreColorIndex&quot;:5,&quot;pos&quot;:0.9300000071525574,&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1_3"/>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1_3"/>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solid&quot;:{&quot;brightness&quot;:0,&quot;colorType&quot;:1,&quot;foreColorIndex&quot;:16,&quot;transparency&quot;:0},&quot;type&quot;:1},&quot;glow&quot;:{&quot;colorType&quot;:0},&quot;line&quot;:{&quot;type&quot;:0},&quot;shadow&quot;:{&quot;brightness&quot;:-0.5,&quot;colorType&quot;:1,&quot;foreColorIndex&quot;:5,&quot;transparency&quot;:0.55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2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2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DIAGRAM_USE_COLOR_VALUE" val="{&quot;color_scheme&quot;:1,&quot;color_type&quot;:1,&quot;theme_color_indexes&quot;:[]}"/>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2_2"/>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2_2"/>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quot;colorType&quot;:1,&quot;foreColorIndex&quot;:8,&quot;pos&quot;:0.9300000071525574,&quot;transparency&quot;:0},{&quot;brightness&quot;:0.4000000059604645,&quot;colorType&quot;:1,&quot;foreColorIndex&quot;:8,&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2_3"/>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2_3"/>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solid&quot;:{&quot;brightness&quot;:0,&quot;colorType&quot;:1,&quot;foreColorIndex&quot;:16,&quot;transparency&quot;:0},&quot;type&quot;:1},&quot;glow&quot;:{&quot;colorType&quot;:0},&quot;line&quot;:{&quot;type&quot;:0},&quot;shadow&quot;:{&quot;brightness&quot;:-0.5,&quot;colorType&quot;:1,&quot;foreColorIndex&quot;:8,&quot;transparency&quot;:0.55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3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3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quot;colorType&quot;:1,&quot;foreColorIndex&quot;:5,&quot;pos&quot;:0.9300000071525574,&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i*1_3_2"/>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UNIT_TYPE" val="m_h_i"/>
  <p:tag name="KSO_WM_UNIT_INDEX" val="1_3_2"/>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solid&quot;:{&quot;brightness&quot;:0,&quot;colorType&quot;:1,&quot;foreColorIndex&quot;:16,&quot;transparency&quot;:0},&quot;type&quot;:1},&quot;glow&quot;:{&quot;colorType&quot;:0},&quot;line&quot;:{&quot;type&quot;:0},&quot;shadow&quot;:{&quot;brightness&quot;:-0.5,&quot;colorType&quot;:1,&quot;foreColorIndex&quot;:5,&quot;transparency&quot;:0.55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x*1_3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UNIT_VALUE" val="81*89"/>
  <p:tag name="KSO_WM_DIAGRAM_GROUP_CODE" val="m1-1"/>
  <p:tag name="KSO_WM_UNIT_TYPE" val="m_h_x"/>
  <p:tag name="KSO_WM_UNIT_INDEX" val="1_3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quot;colorType&quot;:1,&quot;foreColorIndex&quot;:5,&quot;pos&quot;:0.6299999952316284,&quot;transparency&quot;:0},{&quot;brightness&quot;:0.4000000059604645,&quot;colorType&quot;:1,&quot;foreColorIndex&quot;:5,&quot;pos&quot;:0,&quot;transparency&quot;:0},{&quot;brightness&quot;:-0.25,&quot;colorType&quot;:1,&quot;foreColorIndex&quot;:5,&quot;pos&quot;:0.9999899864196777,&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x*1_1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UNIT_VALUE" val="97*99"/>
  <p:tag name="KSO_WM_DIAGRAM_GROUP_CODE" val="m1-1"/>
  <p:tag name="KSO_WM_UNIT_TYPE" val="m_h_x"/>
  <p:tag name="KSO_WM_UNIT_INDEX" val="1_1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quot;colorType&quot;:1,&quot;foreColorIndex&quot;:5,&quot;pos&quot;:0.6299999952316284,&quot;transparency&quot;:0},{&quot;brightness&quot;:0.4000000059604645,&quot;colorType&quot;:1,&quot;foreColorIndex&quot;:5,&quot;pos&quot;:0,&quot;transparency&quot;:0},{&quot;brightness&quot;:-0.25,&quot;colorType&quot;:1,&quot;foreColorIndex&quot;:5,&quot;pos&quot;:0.9999899864196777,&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575_2*m_h_x*1_2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UNIT_VALUE" val="97*96"/>
  <p:tag name="KSO_WM_DIAGRAM_GROUP_CODE" val="m1-1"/>
  <p:tag name="KSO_WM_UNIT_TYPE" val="m_h_x"/>
  <p:tag name="KSO_WM_UNIT_INDEX" val="1_2_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gradient&quot;:[{&quot;brightness&quot;:-0.25,&quot;colorType&quot;:1,&quot;foreColorIndex&quot;:8,&quot;pos&quot;:0.9930099844932556,&quot;transparency&quot;:0},{&quot;brightness&quot;:0.4000000059604645,&quot;colorType&quot;:1,&quot;foreColorIndex&quot;:8,&quot;pos&quot;:0,&quot;transparency&quot;:0},{&quot;brightness&quot;:0,&quot;colorType&quot;:1,&quot;foreColorIndex&quot;:8,&quot;pos&quot;:0.6800000071525574,&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2,&quot;rgb&quot;:&quot;#000000&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1575_2*m_h_a*1_1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标题"/>
  <p:tag name="KSO_WM_DIAGRAM_USE_COLOR_VALUE" val="{&quot;color_scheme&quot;:1,&quot;color_type&quot;:1,&quot;theme_color_indexes&quot;:[]}"/>
</p:tagLst>
</file>

<file path=ppt/tags/tag15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1575_2*m_h_a*1_2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标题"/>
  <p:tag name="KSO_WM_DIAGRAM_USE_COLOR_VALUE" val="{&quot;color_scheme&quot;:1,&quot;color_type&quot;:1,&quot;theme_color_indexes&quot;:[]}"/>
</p:tagLst>
</file>

<file path=ppt/tags/tag1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1575_2*m_h_a*1_3_1"/>
  <p:tag name="KSO_WM_TEMPLATE_CATEGORY" val="diagram"/>
  <p:tag name="KSO_WM_TEMPLATE_INDEX" val="20231575"/>
  <p:tag name="KSO_WM_UNIT_LAYERLEVEL" val="1_1_1"/>
  <p:tag name="KSO_WM_TAG_VERSION" val="3.0"/>
  <p:tag name="KSO_WM_BEAUTIFY_FLAG" val="#wm#"/>
  <p:tag name="KSO_WM_DIAGRAM_VERSION" val="3"/>
  <p:tag name="KSO_WM_DIAGRAM_COLOR_TRICK" val="2"/>
  <p:tag name="KSO_WM_DIAGRAM_COLOR_TEXT_CAN_REMOVE" val="n"/>
  <p:tag name="KSO_WM_DIAGRAM_GROUP_CODE" val="m1-1"/>
  <p:tag name="KSO_WM_DIAGRAM_MAX_ITEMCNT" val="6"/>
  <p:tag name="KSO_WM_DIAGRAM_MIN_ITEMCNT" val="2"/>
  <p:tag name="KSO_WM_DIAGRAM_VIRTUALLY_FRAME" val="{&quot;height&quot;:250.07110595703125,&quot;left&quot;:-43.6661271703525,&quot;top&quot;:311.40885647030325,&quot;width&quot;:810.6271362304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标题"/>
  <p:tag name="KSO_WM_DIAGRAM_USE_COLOR_VALUE" val="{&quot;color_scheme&quot;:1,&quot;color_type&quot;:1,&quot;theme_color_indexes&quot;:[]}"/>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DIAGRAM_VIRTUALLY_FRAME" val="{&quot;height&quot;:342.93212890625006,&quot;left&quot;:-56.78849193182523,&quot;top&quot;:142.0425596748973,&quot;width&quot;:829.1333618164062}"/>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331_1*l_h_i*1_1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64.xml><?xml version="1.0" encoding="utf-8"?>
<p:tagLst xmlns:p="http://schemas.openxmlformats.org/presentationml/2006/main">
  <p:tag name="KSO_WM_DIAGRAM_VIRTUALLY_FRAME" val="{&quot;height&quot;:342.93212890625006,&quot;left&quot;:-56.78849193182523,&quot;top&quot;:142.0425596748973,&quot;width&quot;:829.1333618164062}"/>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331_1*l_h_a*1_1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UNIT_VALUE" val="26"/>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项标题"/>
  <p:tag name="KSO_WM_UNIT_TEXT_FILL_FORE_SCHEMECOLOR_INDEX" val="1"/>
  <p:tag name="KSO_WM_UNIT_TEXT_FILL_TYPE" val="1"/>
  <p:tag name="KSO_WM_DIAGRAM_USE_COLOR_VALUE" val="{&quot;color_scheme&quot;:1,&quot;color_type&quot;:1,&quot;theme_color_indexes&quot;:[]}"/>
</p:tagLst>
</file>

<file path=ppt/tags/tag165.xml><?xml version="1.0" encoding="utf-8"?>
<p:tagLst xmlns:p="http://schemas.openxmlformats.org/presentationml/2006/main">
  <p:tag name="KSO_WM_DIAGRAM_VIRTUALLY_FRAME" val="{&quot;height&quot;:342.93212890625006,&quot;left&quot;:-56.78849193182523,&quot;top&quot;:142.0425596748973,&quot;width&quot;:829.1333618164062}"/>
  <p:tag name="KSO_WM_UNIT_SUBTYPE" val="a"/>
  <p:tag name="KSO_WM_UNIT_NOCLEAR" val="0"/>
  <p:tag name="KSO_WM_UNIT_VALUE" val="10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331_1*l_h_f*1_1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您的文本具体内容，简明扼要地阐述您的内容。"/>
  <p:tag name="KSO_WM_UNIT_TEXT_FILL_FORE_SCHEMECOLOR_INDEX" val="1"/>
  <p:tag name="KSO_WM_UNIT_TEXT_FILL_TYPE" val="1"/>
  <p:tag name="KSO_WM_DIAGRAM_USE_COLOR_VALUE" val="{&quot;color_scheme&quot;:1,&quot;color_type&quot;:1,&quot;theme_color_indexes&quot;:[]}"/>
</p:tagLst>
</file>

<file path=ppt/tags/tag166.xml><?xml version="1.0" encoding="utf-8"?>
<p:tagLst xmlns:p="http://schemas.openxmlformats.org/presentationml/2006/main">
  <p:tag name="KSO_WM_UNIT_VALUE" val="458*647"/>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3331_1*l_h_d*1_1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VIRTUALLY_FRAME" val="{&quot;height&quot;:342.93212890625006,&quot;left&quot;:-56.78849193182523,&quot;top&quot;:142.0425596748973,&quot;width&quot;:829.133361816406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167.xml><?xml version="1.0" encoding="utf-8"?>
<p:tagLst xmlns:p="http://schemas.openxmlformats.org/presentationml/2006/main">
  <p:tag name="KSO_WM_DIAGRAM_VIRTUALLY_FRAME" val="{&quot;height&quot;:342.93212890625006,&quot;left&quot;:-56.78849193182523,&quot;top&quot;:142.0425596748973,&quot;width&quot;:829.1333618164062}"/>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331_1*l_h_i*1_2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68.xml><?xml version="1.0" encoding="utf-8"?>
<p:tagLst xmlns:p="http://schemas.openxmlformats.org/presentationml/2006/main">
  <p:tag name="KSO_WM_UNIT_VALUE" val="458*647"/>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331_1*l_h_d*1_2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VIRTUALLY_FRAME" val="{&quot;height&quot;:342.93212890625006,&quot;left&quot;:-56.78849193182523,&quot;top&quot;:142.0425596748973,&quot;width&quot;:829.133361816406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169.xml><?xml version="1.0" encoding="utf-8"?>
<p:tagLst xmlns:p="http://schemas.openxmlformats.org/presentationml/2006/main">
  <p:tag name="KSO_WM_DIAGRAM_VIRTUALLY_FRAME" val="{&quot;height&quot;:342.93212890625006,&quot;left&quot;:-56.78849193182523,&quot;top&quot;:142.0425596748973,&quot;width&quot;:829.1333618164062}"/>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331_1*l_h_a*1_2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UNIT_VALUE" val="26"/>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项标题"/>
  <p:tag name="KSO_WM_UNIT_TEXT_FILL_FORE_SCHEMECOLOR_INDEX" val="1"/>
  <p:tag name="KSO_WM_UNIT_TEXT_FILL_TYPE" val="1"/>
  <p:tag name="KSO_WM_DIAGRAM_USE_COLOR_VALUE" val="{&quot;color_scheme&quot;:1,&quot;color_type&quot;:1,&quot;theme_color_indexes&quot;:[]}"/>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DIAGRAM_VIRTUALLY_FRAME" val="{&quot;height&quot;:342.93212890625006,&quot;left&quot;:-56.78849193182523,&quot;top&quot;:142.0425596748973,&quot;width&quot;:829.1333618164062}"/>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331_1*l_h_f*1_2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UNIT_VALUE" val="102"/>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您的文本具体内容，简明扼要地阐述您的内容。"/>
  <p:tag name="KSO_WM_UNIT_TEXT_FILL_FORE_SCHEMECOLOR_INDEX" val="1"/>
  <p:tag name="KSO_WM_UNIT_TEXT_FILL_TYPE" val="1"/>
  <p:tag name="KSO_WM_DIAGRAM_USE_COLOR_VALUE" val="{&quot;color_scheme&quot;:1,&quot;color_type&quot;:1,&quot;theme_color_indexes&quot;:[]}"/>
</p:tagLst>
</file>

<file path=ppt/tags/tag171.xml><?xml version="1.0" encoding="utf-8"?>
<p:tagLst xmlns:p="http://schemas.openxmlformats.org/presentationml/2006/main">
  <p:tag name="KSO_WM_DIAGRAM_VIRTUALLY_FRAME" val="{&quot;height&quot;:342.93212890625006,&quot;left&quot;:-56.78849193182523,&quot;top&quot;:142.0425596748973,&quot;width&quot;:829.1333618164062}"/>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3331_1*l_h_i*1_3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72.xml><?xml version="1.0" encoding="utf-8"?>
<p:tagLst xmlns:p="http://schemas.openxmlformats.org/presentationml/2006/main">
  <p:tag name="KSO_WM_UNIT_VALUE" val="458*647"/>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3331_1*l_h_d*1_3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VIRTUALLY_FRAME" val="{&quot;height&quot;:342.93212890625006,&quot;left&quot;:-56.78849193182523,&quot;top&quot;:142.0425596748973,&quot;width&quot;:829.1333618164062}"/>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
</p:tagLst>
</file>

<file path=ppt/tags/tag173.xml><?xml version="1.0" encoding="utf-8"?>
<p:tagLst xmlns:p="http://schemas.openxmlformats.org/presentationml/2006/main">
  <p:tag name="KSO_WM_DIAGRAM_VIRTUALLY_FRAME" val="{&quot;height&quot;:342.93212890625006,&quot;left&quot;:-56.78849193182523,&quot;top&quot;:142.0425596748973,&quot;width&quot;:829.1333618164062}"/>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331_1*l_h_a*1_3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UNIT_VALUE" val="26"/>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项标题"/>
  <p:tag name="KSO_WM_UNIT_TEXT_FILL_FORE_SCHEMECOLOR_INDEX" val="1"/>
  <p:tag name="KSO_WM_UNIT_TEXT_FILL_TYPE" val="1"/>
  <p:tag name="KSO_WM_DIAGRAM_USE_COLOR_VALUE" val="{&quot;color_scheme&quot;:1,&quot;color_type&quot;:1,&quot;theme_color_indexes&quot;:[]}"/>
</p:tagLst>
</file>

<file path=ppt/tags/tag174.xml><?xml version="1.0" encoding="utf-8"?>
<p:tagLst xmlns:p="http://schemas.openxmlformats.org/presentationml/2006/main">
  <p:tag name="KSO_WM_DIAGRAM_VIRTUALLY_FRAME" val="{&quot;height&quot;:342.93212890625006,&quot;left&quot;:-56.78849193182523,&quot;top&quot;:142.0425596748973,&quot;width&quot;:829.1333618164062}"/>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3331_1*l_h_f*1_3_1"/>
  <p:tag name="KSO_WM_TEMPLATE_CATEGORY" val="diagram"/>
  <p:tag name="KSO_WM_TEMPLATE_INDEX" val="20233331"/>
  <p:tag name="KSO_WM_UNIT_LAYERLEVEL" val="1_1_1"/>
  <p:tag name="KSO_WM_TAG_VERSION" val="3.0"/>
  <p:tag name="KSO_WM_BEAUTIFY_FLAG" val="#wm#"/>
  <p:tag name="KSO_WM_DIAGRAM_VERSION" val="3"/>
  <p:tag name="KSO_WM_DIAGRAM_COLOR_TRICK" val="1"/>
  <p:tag name="KSO_WM_DIAGRAM_COLOR_TEXT_CAN_REMOVE" val="n"/>
  <p:tag name="KSO_WM_UNIT_VALUE" val="102"/>
  <p:tag name="KSO_WM_DIAGRAM_MAX_ITEMCNT" val="4"/>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您的文本具体内容，简明扼要地阐述您的内容。"/>
  <p:tag name="KSO_WM_UNIT_TEXT_FILL_FORE_SCHEMECOLOR_INDEX" val="1"/>
  <p:tag name="KSO_WM_UNIT_TEXT_FILL_TYPE" val="1"/>
  <p:tag name="KSO_WM_DIAGRAM_USE_COLOR_VALUE" val="{&quot;color_scheme&quot;:1,&quot;color_type&quot;:1,&quot;theme_color_indexes&quot;:[]}"/>
</p:tagLst>
</file>

<file path=ppt/tags/tag175.xml><?xml version="1.0" encoding="utf-8"?>
<p:tagLst xmlns:p="http://schemas.openxmlformats.org/presentationml/2006/main">
  <p:tag name="KSO_WM_DIAGRAM_VIRTUALLY_FRAME" val="{&quot;height&quot;:342.93212890625006,&quot;left&quot;:-56.78849193182523,&quot;top&quot;:142.0425596748973,&quot;width&quot;:829.1333618164062}"/>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3331_1*l_i*1_1"/>
  <p:tag name="KSO_WM_TEMPLATE_CATEGORY" val="diagram"/>
  <p:tag name="KSO_WM_TEMPLATE_INDEX" val="20233331"/>
  <p:tag name="KSO_WM_UNIT_LAYERLEVEL" val="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3"/>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17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31071_1*q_i*1_2"/>
  <p:tag name="KSO_WM_TEMPLATE_CATEGORY" val="diagram"/>
  <p:tag name="KSO_WM_TEMPLATE_INDEX" val="20231071"/>
  <p:tag name="KSO_WM_UNIT_LAYERLEVEL" val="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177.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231071_1*q_h_i*1_2_3"/>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78.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71_1*q_h_i*1_3_1"/>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7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71_1*q_h_i*1_1_1"/>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71_1*q_h_i*1_2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8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71_1*q_h_i*1_3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8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71_1*q_h_i*1_1_2"/>
  <p:tag name="KSO_WM_TEMPLATE_CATEGORY" val="diagram"/>
  <p:tag name="KSO_WM_TEMPLATE_INDEX" val="20231071"/>
  <p:tag name="KSO_WM_UNIT_LAYERLEVEL" val="1_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gradient&quot;:[{&quot;brightness&quot;:0,&quot;colorType&quot;:1,&quot;foreColorIndex&quot;:5,&quot;pos&quot;:0.25,&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8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1_1*q_h_a*1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8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1_1*q_h_a*1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8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1_1*q_h_a*1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186.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231071_1*q_h_i*1_2_1"/>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87.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231071_1*q_h_i*1_3_3"/>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88.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231071_1*q_h_i*1_1_3"/>
  <p:tag name="KSO_WM_TEMPLATE_CATEGORY" val="diagram"/>
  <p:tag name="KSO_WM_TEMPLATE_INDEX" val="20231071"/>
  <p:tag name="KSO_WM_UNIT_LAYERLEVEL" val="1_1_1"/>
  <p:tag name="KSO_WM_TAG_VERSION" val="3.0"/>
  <p:tag name="KSO_WM_BEAUTIFY_FLAG" val="#wm#"/>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18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31071_1*q_i*1_1"/>
  <p:tag name="KSO_WM_TEMPLATE_CATEGORY" val="diagram"/>
  <p:tag name="KSO_WM_TEMPLATE_INDEX" val="20231071"/>
  <p:tag name="KSO_WM_UNIT_LAYERLEVEL" val="1_1"/>
  <p:tag name="KSO_WM_TAG_VERSION" val="3.0"/>
  <p:tag name="KSO_WM_DIAGRAM_MAX_ITEMCNT" val="6"/>
  <p:tag name="KSO_WM_DIAGRAM_MIN_ITEMCNT" val="3"/>
  <p:tag name="KSO_WM_DIAGRAM_VIRTUALLY_FRAME" val="{&quot;height&quot;:435.4245300292969,&quot;left&quot;:-33.25211988073634,&quot;top&quot;:52.33348301684764,&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1"/>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80_1*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80_1*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80_1*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80_1*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80_1*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80_1*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19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1*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UNIT_VALUE" val="1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19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31080_1*q_h_f*1_1_1"/>
  <p:tag name="KSO_WM_TEMPLATE_CATEGORY" val="diagram"/>
  <p:tag name="KSO_WM_TEMPLATE_INDEX" val="20231080"/>
  <p:tag name="KSO_WM_UNIT_LAYERLEVEL" val="1_1_1"/>
  <p:tag name="KSO_WM_TAG_VERSION" val="3.0"/>
  <p:tag name="KSO_WM_BEAUTIFY_FLAG" val="#wm#"/>
  <p:tag name="KSO_WM_UNIT_PLACING_PICTURE_USER_VIEWPORT" val="{&quot;height&quot;:1417,&quot;width&quot;:4423}"/>
  <p:tag name="KSO_WM_UNIT_VALUE" val="3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2"/>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2"/>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1*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0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31080_1*q_h_f*1_2_1"/>
  <p:tag name="KSO_WM_TEMPLATE_CATEGORY" val="diagram"/>
  <p:tag name="KSO_WM_TEMPLATE_INDEX" val="20231080"/>
  <p:tag name="KSO_WM_UNIT_LAYERLEVEL" val="1_1_1"/>
  <p:tag name="KSO_WM_TAG_VERSION" val="3.0"/>
  <p:tag name="KSO_WM_BEAUTIFY_FLAG" val="#wm#"/>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0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1*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0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31080_1*q_h_f*1_3_1"/>
  <p:tag name="KSO_WM_TEMPLATE_CATEGORY" val="diagram"/>
  <p:tag name="KSO_WM_TEMPLATE_INDEX" val="20231080"/>
  <p:tag name="KSO_WM_UNIT_LAYERLEVEL" val="1_1_1"/>
  <p:tag name="KSO_WM_TAG_VERSION" val="3.0"/>
  <p:tag name="KSO_WM_BEAUTIFY_FLAG" val="#wm#"/>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04.xml><?xml version="1.0" encoding="utf-8"?>
<p:tagLst xmlns:p="http://schemas.openxmlformats.org/presentationml/2006/main">
  <p:tag name="KSO_WM_DIAGRAM_VERSION" val="3"/>
  <p:tag name="KSO_WM_DIAGRAM_COLOR_TRICK" val="4"/>
  <p:tag name="KSO_WM_DIAGRAM_COLOR_TEXT_CAN_REMOVE" val="n"/>
  <p:tag name="KSO_WM_UNIT_VALUE" val="79*7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1*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5.xml><?xml version="1.0" encoding="utf-8"?>
<p:tagLst xmlns:p="http://schemas.openxmlformats.org/presentationml/2006/main">
  <p:tag name="KSO_WM_DIAGRAM_VERSION" val="3"/>
  <p:tag name="KSO_WM_DIAGRAM_COLOR_TRICK" val="4"/>
  <p:tag name="KSO_WM_DIAGRAM_COLOR_TEXT_CAN_REMOVE" val="n"/>
  <p:tag name="KSO_WM_UNIT_VALUE" val="79*73"/>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1*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6.xml><?xml version="1.0" encoding="utf-8"?>
<p:tagLst xmlns:p="http://schemas.openxmlformats.org/presentationml/2006/main">
  <p:tag name="KSO_WM_DIAGRAM_VERSION" val="3"/>
  <p:tag name="KSO_WM_DIAGRAM_COLOR_TRICK" val="4"/>
  <p:tag name="KSO_WM_DIAGRAM_COLOR_TEXT_CAN_REMOVE" val="n"/>
  <p:tag name="KSO_WM_UNIT_VALUE" val="78*79"/>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1*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4.84971366341661,&quot;top&quot;:81.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1"/>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1"/>
  <p:tag name="KSO_WM_TEMPLATE_CATEGORY" val="diagram"/>
  <p:tag name="KSO_WM_TEMPLATE_INDEX" val="20231080"/>
  <p:tag name="KSO_WM_UNIT_LAYERLEVEL" val="1_1_1"/>
  <p:tag name="KSO_WM_TAG_VERSION" val="3.0"/>
  <p:tag name="KSO_WM_UNIT_TYPE" val="q_h_i"/>
  <p:tag name="KSO_WM_UNIT_INDEX" val="1_1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1"/>
  <p:tag name="KSO_WM_TEMPLATE_CATEGORY" val="diagram"/>
  <p:tag name="KSO_WM_TEMPLATE_INDEX" val="20231080"/>
  <p:tag name="KSO_WM_UNIT_LAYERLEVEL" val="1_1_1"/>
  <p:tag name="KSO_WM_TAG_VERSION" val="3.0"/>
  <p:tag name="KSO_WM_UNIT_TYPE" val="q_h_i"/>
  <p:tag name="KSO_WM_UNIT_INDEX" val="1_2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1"/>
  <p:tag name="KSO_WM_TEMPLATE_CATEGORY" val="diagram"/>
  <p:tag name="KSO_WM_TEMPLATE_INDEX" val="20231080"/>
  <p:tag name="KSO_WM_UNIT_LAYERLEVEL" val="1_1_1"/>
  <p:tag name="KSO_WM_TAG_VERSION" val="3.0"/>
  <p:tag name="KSO_WM_UNIT_TYPE" val="q_h_i"/>
  <p:tag name="KSO_WM_UNIT_INDEX" val="1_3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1"/>
  <p:tag name="KSO_WM_TEMPLATE_CATEGORY" val="diagram"/>
  <p:tag name="KSO_WM_TEMPLATE_INDEX" val="20231080"/>
  <p:tag name="KSO_WM_UNIT_LAYERLEVEL" val="1_1_1"/>
  <p:tag name="KSO_WM_TAG_VERSION" val="3.0"/>
  <p:tag name="KSO_WM_UNIT_TYPE" val="q_h_i"/>
  <p:tag name="KSO_WM_UNIT_INDEX" val="1_4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8,&quot;pos&quot;:0.25,&quot;transparency&quot;:0},{&quot;brightness&quot;:0,&quot;colorType&quot;:1,&quot;foreColorIndex&quot;:8,&quot;pos&quot;:0.899999976158142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1"/>
  <p:tag name="KSO_WM_TEMPLATE_CATEGORY" val="diagram"/>
  <p:tag name="KSO_WM_TEMPLATE_INDEX" val="20231080"/>
  <p:tag name="KSO_WM_UNIT_LAYERLEVEL" val="1_1_1"/>
  <p:tag name="KSO_WM_TAG_VERSION" val="3.0"/>
  <p:tag name="KSO_WM_UNIT_TYPE" val="q_h_i"/>
  <p:tag name="KSO_WM_UNIT_INDEX" val="1_5_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4000000059604645,&quot;colorType&quot;:1,&quot;foreColorIndex&quot;:9,&quot;pos&quot;:0.25,&quot;transparency&quot;:0},{&quot;brightness&quot;:0,&quot;colorType&quot;:1,&quot;foreColorIndex&quot;:9,&quot;pos&quot;:0.8999999761581421,&quot;transparency&quot;:0}],&quot;type&quot;:3},&quot;glow&quot;:{&quot;colorType&quot;:0},&quot;line&quot;:{&quot;type&quot;:0},&quot;shadow&quot;:{&quot;brightness&quot;:0,&quot;colorType&quot;:1,&quot;foreColorIndex&quot;:9,&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1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3*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3*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1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3*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1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5_1"/>
  <p:tag name="KSO_WM_UNIT_ID" val="diagram20231080_3*q_h_a*1_5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1_2"/>
  <p:tag name="KSO_WM_TEMPLATE_CATEGORY" val="diagram"/>
  <p:tag name="KSO_WM_TEMPLATE_INDEX" val="20231079"/>
  <p:tag name="KSO_WM_UNIT_LAYERLEVEL" val="1_1_1"/>
  <p:tag name="KSO_WM_TAG_VERSION" val="3.0"/>
  <p:tag name="KSO_WM_DIAGRAM_GROUP_CODE" val="q1-1"/>
  <p:tag name="KSO_WM_UNIT_TYPE" val="q_h_i"/>
  <p:tag name="KSO_WM_UNIT_INDEX" val="1_1_2"/>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80_3*q_h_a*1_4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1_2"/>
  <p:tag name="KSO_WM_TEMPLATE_CATEGORY" val="diagram"/>
  <p:tag name="KSO_WM_TEMPLATE_INDEX" val="20231080"/>
  <p:tag name="KSO_WM_UNIT_LAYERLEVEL" val="1_1_1"/>
  <p:tag name="KSO_WM_TAG_VERSION" val="3.0"/>
  <p:tag name="KSO_WM_UNIT_TYPE" val="q_h_i"/>
  <p:tag name="KSO_WM_UNIT_INDEX" val="1_1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2_2"/>
  <p:tag name="KSO_WM_TEMPLATE_CATEGORY" val="diagram"/>
  <p:tag name="KSO_WM_TEMPLATE_INDEX" val="20231080"/>
  <p:tag name="KSO_WM_UNIT_LAYERLEVEL" val="1_1_1"/>
  <p:tag name="KSO_WM_TAG_VERSION" val="3.0"/>
  <p:tag name="KSO_WM_UNIT_TYPE" val="q_h_i"/>
  <p:tag name="KSO_WM_UNIT_INDEX" val="1_2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3_2"/>
  <p:tag name="KSO_WM_TEMPLATE_CATEGORY" val="diagram"/>
  <p:tag name="KSO_WM_TEMPLATE_INDEX" val="20231080"/>
  <p:tag name="KSO_WM_UNIT_LAYERLEVEL" val="1_1_1"/>
  <p:tag name="KSO_WM_TAG_VERSION" val="3.0"/>
  <p:tag name="KSO_WM_UNIT_TYPE" val="q_h_i"/>
  <p:tag name="KSO_WM_UNIT_INDEX" val="1_3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4_2"/>
  <p:tag name="KSO_WM_TEMPLATE_CATEGORY" val="diagram"/>
  <p:tag name="KSO_WM_TEMPLATE_INDEX" val="20231080"/>
  <p:tag name="KSO_WM_UNIT_LAYERLEVEL" val="1_1_1"/>
  <p:tag name="KSO_WM_TAG_VERSION" val="3.0"/>
  <p:tag name="KSO_WM_UNIT_TYPE" val="q_h_i"/>
  <p:tag name="KSO_WM_UNIT_INDEX" val="1_4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ID" val="diagram20231080_3*q_h_i*1_5_2"/>
  <p:tag name="KSO_WM_TEMPLATE_CATEGORY" val="diagram"/>
  <p:tag name="KSO_WM_TEMPLATE_INDEX" val="20231080"/>
  <p:tag name="KSO_WM_UNIT_LAYERLEVEL" val="1_1_1"/>
  <p:tag name="KSO_WM_TAG_VERSION" val="3.0"/>
  <p:tag name="KSO_WM_UNIT_TYPE" val="q_h_i"/>
  <p:tag name="KSO_WM_UNIT_INDEX" val="1_5_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type&quot;:0},&quot;glow&quot;:{&quot;colorType&quot;:0},&quot;line&quot;:{&quot;gradient&quot;:[{&quot;brightness&quot;:0,&quot;colorType&quot;:1,&quot;foreColorIndex&quot;:9,&quot;pos&quot;:0.7900000214576721,&quot;transparency&quot;:1},{&quot;brightness&quot;:0,&quot;colorType&quot;:1,&quot;foreColorIndex&quot;:9,&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6.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3*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7.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3*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8.xml><?xml version="1.0" encoding="utf-8"?>
<p:tagLst xmlns:p="http://schemas.openxmlformats.org/presentationml/2006/main">
  <p:tag name="KSO_WM_DIAGRAM_VERSION" val="3"/>
  <p:tag name="KSO_WM_DIAGRAM_COLOR_TRICK" val="4"/>
  <p:tag name="KSO_WM_DIAGRAM_COLOR_TEXT_CAN_REMOVE" val="n"/>
  <p:tag name="KSO_WM_UNIT_VALUE" val="75*69"/>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3*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29.xml><?xml version="1.0" encoding="utf-8"?>
<p:tagLst xmlns:p="http://schemas.openxmlformats.org/presentationml/2006/main">
  <p:tag name="KSO_WM_DIAGRAM_VERSION" val="3"/>
  <p:tag name="KSO_WM_DIAGRAM_COLOR_TRICK" val="4"/>
  <p:tag name="KSO_WM_DIAGRAM_COLOR_TEXT_CAN_REMOVE" val="n"/>
  <p:tag name="KSO_WM_UNIT_VALUE" val="75*75"/>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231080_3*q_h_x*1_5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3"/>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0.xml><?xml version="1.0" encoding="utf-8"?>
<p:tagLst xmlns:p="http://schemas.openxmlformats.org/presentationml/2006/main">
  <p:tag name="KSO_WM_DIAGRAM_VERSION" val="3"/>
  <p:tag name="KSO_WM_DIAGRAM_COLOR_TRICK" val="4"/>
  <p:tag name="KSO_WM_DIAGRAM_COLOR_TEXT_CAN_REMOVE" val="n"/>
  <p:tag name="KSO_WM_UNIT_VALUE" val="72*75"/>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231080_3*q_h_x*1_4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65.61975303349536,&quot;top&quot;:106.75393109160851,&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231080_1*q_h_i*1_1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4000000059604645,&quot;colorType&quot;:1,&quot;foreColorIndex&quot;:5,&quot;pos&quot;:0.25,&quot;transparency&quot;:0},{&quot;brightness&quot;:0,&quot;colorType&quot;:1,&quot;foreColorIndex&quot;:5,&quot;pos&quot;:0.899999976158142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31080_1*q_h_i*1_2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4000000059604645,&quot;colorType&quot;:1,&quot;foreColorIndex&quot;:6,&quot;pos&quot;:0.25,&quot;transparency&quot;:0},{&quot;brightness&quot;:0,&quot;colorType&quot;:1,&quot;foreColorIndex&quot;:6,&quot;pos&quot;:0.899999976158142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3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31080_1*q_h_i*1_3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4000000059604645,&quot;colorType&quot;:1,&quot;foreColorIndex&quot;:7,&quot;pos&quot;:0.25,&quot;transparency&quot;:0},{&quot;brightness&quot;:0,&quot;colorType&quot;:1,&quot;foreColorIndex&quot;:7,&quot;pos&quot;:0.899999976158142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31080_1*q_h_i*1_1_1"/>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gradient&quot;:[{&quot;brightness&quot;:0,&quot;colorType&quot;:1,&quot;foreColorIndex&quot;:5,&quot;pos&quot;:0.7900000214576721,&quot;transparency&quot;:1},{&quot;brightness&quot;:0,&quot;colorType&quot;:1,&quot;foreColorIndex&quot;:5,&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231080_1*q_h_i*1_2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gradient&quot;:[{&quot;brightness&quot;:0,&quot;colorType&quot;:1,&quot;foreColorIndex&quot;:6,&quot;pos&quot;:0.7900000214576721,&quot;transparency&quot;:1},{&quot;brightness&quot;:0,&quot;colorType&quot;:1,&quot;foreColorIndex&quot;:6,&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3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231080_1*q_h_i*1_3_2"/>
  <p:tag name="KSO_WM_TEMPLATE_CATEGORY" val="diagram"/>
  <p:tag name="KSO_WM_TEMPLATE_INDEX" val="20231080"/>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gradient&quot;:[{&quot;brightness&quot;:0,&quot;colorType&quot;:1,&quot;foreColorIndex&quot;:7,&quot;pos&quot;:0.7900000214576721,&quot;transparency&quot;:1},{&quot;brightness&quot;:0,&quot;colorType&quot;:1,&quot;foreColorIndex&quot;:7,&quot;pos&quot;:0,&quot;transparency&quot;:0.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3_2"/>
  <p:tag name="KSO_WM_TEMPLATE_CATEGORY" val="diagram"/>
  <p:tag name="KSO_WM_TEMPLATE_INDEX" val="20231079"/>
  <p:tag name="KSO_WM_UNIT_LAYERLEVEL" val="1_1_1"/>
  <p:tag name="KSO_WM_TAG_VERSION" val="3.0"/>
  <p:tag name="KSO_WM_DIAGRAM_GROUP_CODE" val="q1-1"/>
  <p:tag name="KSO_WM_UNIT_TYPE" val="q_h_i"/>
  <p:tag name="KSO_WM_UNIT_INDEX" val="1_3_2"/>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31080_1*q_h_a*1_1_1"/>
  <p:tag name="KSO_WM_TEMPLATE_CATEGORY" val="diagram"/>
  <p:tag name="KSO_WM_TEMPLATE_INDEX" val="20231080"/>
  <p:tag name="KSO_WM_UNIT_LAYERLEVEL" val="1_1_1"/>
  <p:tag name="KSO_WM_TAG_VERSION" val="3.0"/>
  <p:tag name="KSO_WM_BEAUTIFY_FLAG" val="#wm#"/>
  <p:tag name="KSO_WM_UNIT_PLACING_PICTURE_USER_VIEWPORT" val="{&quot;height&quot;:1133.8582677165355,&quot;width&quot;:4423}"/>
  <p:tag name="KSO_WM_UNIT_VALUE" val="10"/>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4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31080_1*q_h_f*1_1_1"/>
  <p:tag name="KSO_WM_TEMPLATE_CATEGORY" val="diagram"/>
  <p:tag name="KSO_WM_TEMPLATE_INDEX" val="20231080"/>
  <p:tag name="KSO_WM_UNIT_LAYERLEVEL" val="1_1_1"/>
  <p:tag name="KSO_WM_TAG_VERSION" val="3.0"/>
  <p:tag name="KSO_WM_BEAUTIFY_FLAG" val="#wm#"/>
  <p:tag name="KSO_WM_UNIT_PLACING_PICTURE_USER_VIEWPORT" val="{&quot;height&quot;:1417,&quot;width&quot;:4423}"/>
  <p:tag name="KSO_WM_UNIT_VALUE" val="32"/>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80_1*q_h_a*1_2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4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31080_1*q_h_f*1_2_1"/>
  <p:tag name="KSO_WM_TEMPLATE_CATEGORY" val="diagram"/>
  <p:tag name="KSO_WM_TEMPLATE_INDEX" val="20231080"/>
  <p:tag name="KSO_WM_UNIT_LAYERLEVEL" val="1_1_1"/>
  <p:tag name="KSO_WM_TAG_VERSION" val="3.0"/>
  <p:tag name="KSO_WM_BEAUTIFY_FLAG" val="#wm#"/>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4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80_1*q_h_a*1_3_1"/>
  <p:tag name="KSO_WM_TEMPLATE_CATEGORY" val="diagram"/>
  <p:tag name="KSO_WM_TEMPLATE_INDEX" val="20231080"/>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4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31080_1*q_h_f*1_3_1"/>
  <p:tag name="KSO_WM_TEMPLATE_CATEGORY" val="diagram"/>
  <p:tag name="KSO_WM_TEMPLATE_INDEX" val="20231080"/>
  <p:tag name="KSO_WM_UNIT_LAYERLEVEL" val="1_1_1"/>
  <p:tag name="KSO_WM_TAG_VERSION" val="3.0"/>
  <p:tag name="KSO_WM_BEAUTIFY_FLAG" val="#wm#"/>
  <p:tag name="KSO_WM_UNIT_VALUE" val="54"/>
  <p:tag name="KSO_WM_DIAGRAM_VERSION" val="3"/>
  <p:tag name="KSO_WM_DIAGRAM_COLOR_TRICK" val="4"/>
  <p:tag name="KSO_WM_DIAGRAM_COLOR_TEXT_CAN_REMOVE" val="n"/>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
</p:tagLst>
</file>

<file path=ppt/tags/tag246.xml><?xml version="1.0" encoding="utf-8"?>
<p:tagLst xmlns:p="http://schemas.openxmlformats.org/presentationml/2006/main">
  <p:tag name="KSO_WM_DIAGRAM_VERSION" val="3"/>
  <p:tag name="KSO_WM_DIAGRAM_COLOR_TRICK" val="4"/>
  <p:tag name="KSO_WM_DIAGRAM_COLOR_TEXT_CAN_REMOVE" val="n"/>
  <p:tag name="KSO_WM_UNIT_VALUE" val="79*7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231080_1*q_h_x*1_1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7.xml><?xml version="1.0" encoding="utf-8"?>
<p:tagLst xmlns:p="http://schemas.openxmlformats.org/presentationml/2006/main">
  <p:tag name="KSO_WM_DIAGRAM_VERSION" val="3"/>
  <p:tag name="KSO_WM_DIAGRAM_COLOR_TRICK" val="4"/>
  <p:tag name="KSO_WM_DIAGRAM_COLOR_TEXT_CAN_REMOVE" val="n"/>
  <p:tag name="KSO_WM_UNIT_VALUE" val="79*73"/>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231080_1*q_h_x*1_3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8.xml><?xml version="1.0" encoding="utf-8"?>
<p:tagLst xmlns:p="http://schemas.openxmlformats.org/presentationml/2006/main">
  <p:tag name="KSO_WM_DIAGRAM_VERSION" val="3"/>
  <p:tag name="KSO_WM_DIAGRAM_COLOR_TRICK" val="4"/>
  <p:tag name="KSO_WM_DIAGRAM_COLOR_TEXT_CAN_REMOVE" val="n"/>
  <p:tag name="KSO_WM_UNIT_VALUE" val="78*79"/>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231080_1*q_h_x*1_2_1"/>
  <p:tag name="KSO_WM_TEMPLATE_CATEGORY" val="diagram"/>
  <p:tag name="KSO_WM_TEMPLATE_INDEX" val="20231080"/>
  <p:tag name="KSO_WM_UNIT_LAYERLEVEL" val="1_1_1"/>
  <p:tag name="KSO_WM_TAG_VERSION" val="3.0"/>
  <p:tag name="KSO_WM_BEAUTIFY_FLAG" val="#wm#"/>
  <p:tag name="KSO_WM_DIAGRAM_MAX_ITEMCNT" val="6"/>
  <p:tag name="KSO_WM_DIAGRAM_MIN_ITEMCNT" val="3"/>
  <p:tag name="KSO_WM_DIAGRAM_VIRTUALLY_FRAME" val="{&quot;height&quot;:377.6274108886719,&quot;left&quot;:-55.09971366341661,&quot;top&quot;:207.22130193917738,&quot;width&quot;:849.7821044921875}"/>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4_3"/>
  <p:tag name="KSO_WM_TEMPLATE_CATEGORY" val="diagram"/>
  <p:tag name="KSO_WM_TEMPLATE_INDEX" val="20231079"/>
  <p:tag name="KSO_WM_UNIT_LAYERLEVEL" val="1_1_1"/>
  <p:tag name="KSO_WM_TAG_VERSION" val="3.0"/>
  <p:tag name="KSO_WM_DIAGRAM_GROUP_CODE" val="q1-1"/>
  <p:tag name="KSO_WM_UNIT_TYPE" val="q_h_i"/>
  <p:tag name="KSO_WM_UNIT_INDEX" val="1_4_3"/>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1_1"/>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1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2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8,&quot;pos&quot;:0.8100000023841858,&quot;transparency&quot;:1},{&quot;brightness&quot;:0,&quot;colorType&quot;:1,&quot;foreColorIndex&quot;:8,&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25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1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2,&quot;pos&quot;:0.25,&quot;rgb&quot;:&quot;#376fff&quot;,&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2_2"/>
  <p:tag name="KSO_WM_TEMPLATE_CATEGORY" val="diagram"/>
  <p:tag name="KSO_WM_TEMPLATE_INDEX" val="20231079"/>
  <p:tag name="KSO_WM_UNIT_LAYERLEVEL" val="1_1_1"/>
  <p:tag name="KSO_WM_TAG_VERSION" val="3.0"/>
  <p:tag name="KSO_WM_DIAGRAM_GROUP_CODE" val="q1-1"/>
  <p:tag name="KSO_WM_UNIT_TYPE" val="q_h_i"/>
  <p:tag name="KSO_WM_UNIT_INDEX" val="1_2_2"/>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2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4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8,&quot;pos&quot;:0.25,&quot;transparency&quot;:1},{&quot;brightness&quot;:0,&quot;colorType&quot;:1,&quot;foreColorIndex&quot;:8,&quot;pos&quot;:0.6000000238418579,&quot;transparency&quot;:0.20000000298023224}],&quot;type&quot;:2},&quot;shadow&quot;:{&quot;brightness&quot;:-0.25,&quot;colorType&quot;:1,&quot;foreColorIndex&quot;:8,&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1_3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20000000298023224}],&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6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1_2*q_h_a*1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6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1_2*q_h_a*1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6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1_2*q_h_a*1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6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1_2*q_h_a*1_4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26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1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1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6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2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2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6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3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3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3"/>
  <p:tag name="KSO_WM_DIAGRAM_VERSION" val="3"/>
  <p:tag name="KSO_WM_DIAGRAM_COLOR_TRICK" val="4"/>
  <p:tag name="KSO_WM_DIAGRAM_COLOR_TEXT_CAN_REMOVE" val="n"/>
  <p:tag name="KSO_WM_UNIT_FILL_FORE_SCHEMECOLOR_INDEX" val="5"/>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1_4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1_4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2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1_2"/>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1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9_1*m_h_f*1_2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78"/>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27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9_1*m_h_f*1_1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78"/>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275.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30939_1*m_h_i*1_1_2"/>
  <p:tag name="KSO_WM_TEMPLATE_CATEGORY" val="diagram"/>
  <p:tag name="KSO_WM_TEMPLATE_INDEX" val="20230939"/>
  <p:tag name="KSO_WM_UNIT_LAYERLEVEL" val="1_1_1"/>
  <p:tag name="KSO_WM_TAG_VERSION" val="3.0"/>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6.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30939_1*m_h_i*1_1_4"/>
  <p:tag name="KSO_WM_TEMPLATE_CATEGORY" val="diagram"/>
  <p:tag name="KSO_WM_TEMPLATE_INDEX" val="20230939"/>
  <p:tag name="KSO_WM_UNIT_LAYERLEVEL" val="1_1_1"/>
  <p:tag name="KSO_WM_TAG_VERSION" val="3.0"/>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5,&quot;transparency&quot;:0},&quot;type&quot;:1},&quot;glow&quot;:{&quot;colorType&quot;:0},&quot;line&quot;:{&quot;type&quot;:0},&quot;shadow&quot;:{&quot;brightness&quot;:0.800000011920929,&quot;colorType&quot;:1,&quot;foreColorIndex&quot;:5,&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7.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30939_1*m_h_i*1_1_3"/>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8.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30939_1*m_h_i*1_1_1"/>
  <p:tag name="KSO_WM_TEMPLATE_CATEGORY" val="diagram"/>
  <p:tag name="KSO_WM_TEMPLATE_INDEX" val="20230939"/>
  <p:tag name="KSO_WM_UNIT_LAYERLEVEL" val="1_1_1"/>
  <p:tag name="KSO_WM_TAG_VERSION" val="3.0"/>
  <p:tag name="KSO_WM_UNIT_LINE_FORE_SCHEMECOLOR_INDEX" val="5"/>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79.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30939_1*m_h_i*1_2_2"/>
  <p:tag name="KSO_WM_TEMPLATE_CATEGORY" val="diagram"/>
  <p:tag name="KSO_WM_TEMPLATE_INDEX" val="20230939"/>
  <p:tag name="KSO_WM_UNIT_LAYERLEVEL" val="1_1_1"/>
  <p:tag name="KSO_WM_TAG_VERSION" val="3.0"/>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6,&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3"/>
  <p:tag name="KSO_WM_DIAGRAM_VERSION" val="3"/>
  <p:tag name="KSO_WM_DIAGRAM_COLOR_TRICK" val="4"/>
  <p:tag name="KSO_WM_DIAGRAM_COLOR_TEXT_CAN_REMOVE" val="n"/>
  <p:tag name="KSO_WM_UNIT_FILL_FORE_SCHEMECOLOR_INDEX" val="6"/>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0.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30939_1*m_h_i*1_2_4"/>
  <p:tag name="KSO_WM_TEMPLATE_CATEGORY" val="diagram"/>
  <p:tag name="KSO_WM_TEMPLATE_INDEX" val="20230939"/>
  <p:tag name="KSO_WM_UNIT_LAYERLEVEL" val="1_1_1"/>
  <p:tag name="KSO_WM_TAG_VERSION" val="3.0"/>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1,&quot;foreColorIndex&quot;:6,&quot;transparency&quot;:0},&quot;type&quot;:1},&quot;glow&quot;:{&quot;colorType&quot;:0},&quot;line&quot;:{&quot;type&quot;:0},&quot;shadow&quot;:{&quot;brightness&quot;:0.800000011920929,&quot;colorType&quot;:1,&quot;foreColorIndex&quot;:6,&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1.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30939_1*m_h_i*1_2_3"/>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6,&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2.xml><?xml version="1.0" encoding="utf-8"?>
<p:tagLst xmlns:p="http://schemas.openxmlformats.org/presentationml/2006/main">
  <p:tag name="KSO_WM_BEAUTIFY_FLAG" val="#wm#"/>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30939_1*m_h_i*1_2_1"/>
  <p:tag name="KSO_WM_TEMPLATE_CATEGORY" val="diagram"/>
  <p:tag name="KSO_WM_TEMPLATE_INDEX" val="20230939"/>
  <p:tag name="KSO_WM_UNIT_LAYERLEVEL" val="1_1_1"/>
  <p:tag name="KSO_WM_TAG_VERSION" val="3.0"/>
  <p:tag name="KSO_WM_UNIT_LINE_FORE_SCHEMECOLOR_INDEX" val="6"/>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solidLine&quot;:{&quot;brightness&quot;:0,&quot;colorType&quot;:1,&quot;foreColorIndex&quot;:6,&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0939_1*m_h_a*1_1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28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0939_1*m_h_a*1_2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DIAGRAM_GROUP_CODE" val="m1-1"/>
  <p:tag name="KSO_WM_UNIT_TEXT_FILL_FORE_SCHEMECOLOR_INDEX" val="1"/>
  <p:tag name="KSO_WM_UNIT_TEXT_FILL_TYPE" val="1"/>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285.xml><?xml version="1.0" encoding="utf-8"?>
<p:tagLst xmlns:p="http://schemas.openxmlformats.org/presentationml/2006/main">
  <p:tag name="KSO_WM_DIAGRAM_VERSION" val="3"/>
  <p:tag name="KSO_WM_DIAGRAM_COLOR_TRICK" val="4"/>
  <p:tag name="KSO_WM_DIAGRAM_COLOR_TEXT_CAN_REMOVE" val="n"/>
  <p:tag name="KSO_WM_UNIT_VALUE" val="86*73"/>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9_1*m_h_x*1_2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6.xml><?xml version="1.0" encoding="utf-8"?>
<p:tagLst xmlns:p="http://schemas.openxmlformats.org/presentationml/2006/main">
  <p:tag name="KSO_WM_DIAGRAM_VERSION" val="3"/>
  <p:tag name="KSO_WM_DIAGRAM_COLOR_TRICK" val="4"/>
  <p:tag name="KSO_WM_DIAGRAM_COLOR_TEXT_CAN_REMOVE" val="n"/>
  <p:tag name="KSO_WM_UNIT_VALUE" val="82*76"/>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9_1*m_h_x*1_1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4.03552401805487,&quot;top&quot;:164.83953061081291,&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1"/>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2"/>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2"/>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1"/>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1_2"/>
  <p:tag name="KSO_WM_TEMPLATE_CATEGORY" val="diagram"/>
  <p:tag name="KSO_WM_TEMPLATE_INDEX" val="20231079"/>
  <p:tag name="KSO_WM_UNIT_LAYERLEVEL" val="1_1_1"/>
  <p:tag name="KSO_WM_TAG_VERSION" val="3.0"/>
  <p:tag name="KSO_WM_DIAGRAM_GROUP_CODE" val="q1-1"/>
  <p:tag name="KSO_WM_UNIT_TYPE" val="q_h_i"/>
  <p:tag name="KSO_WM_UNIT_INDEX" val="1_1_2"/>
  <p:tag name="KSO_WM_DIAGRAM_VERSION" val="3"/>
  <p:tag name="KSO_WM_DIAGRAM_COLOR_TRICK" val="4"/>
  <p:tag name="KSO_WM_DIAGRAM_COLOR_TEXT_CAN_REMOVE" val="n"/>
  <p:tag name="KSO_WM_UNIT_LINE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3"/>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3_2"/>
  <p:tag name="KSO_WM_TEMPLATE_CATEGORY" val="diagram"/>
  <p:tag name="KSO_WM_TEMPLATE_INDEX" val="20231079"/>
  <p:tag name="KSO_WM_UNIT_LAYERLEVEL" val="1_1_1"/>
  <p:tag name="KSO_WM_TAG_VERSION" val="3.0"/>
  <p:tag name="KSO_WM_DIAGRAM_GROUP_CODE" val="q1-1"/>
  <p:tag name="KSO_WM_UNIT_TYPE" val="q_h_i"/>
  <p:tag name="KSO_WM_UNIT_INDEX" val="1_3_2"/>
  <p:tag name="KSO_WM_DIAGRAM_VERSION" val="3"/>
  <p:tag name="KSO_WM_DIAGRAM_COLOR_TRICK" val="4"/>
  <p:tag name="KSO_WM_DIAGRAM_COLOR_TEXT_CAN_REMOVE" val="n"/>
  <p:tag name="KSO_WM_UNIT_LINE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4_3"/>
  <p:tag name="KSO_WM_TEMPLATE_CATEGORY" val="diagram"/>
  <p:tag name="KSO_WM_TEMPLATE_INDEX" val="20231079"/>
  <p:tag name="KSO_WM_UNIT_LAYERLEVEL" val="1_1_1"/>
  <p:tag name="KSO_WM_TAG_VERSION" val="3.0"/>
  <p:tag name="KSO_WM_DIAGRAM_GROUP_CODE" val="q1-1"/>
  <p:tag name="KSO_WM_UNIT_TYPE" val="q_h_i"/>
  <p:tag name="KSO_WM_UNIT_INDEX" val="1_4_3"/>
  <p:tag name="KSO_WM_DIAGRAM_VERSION" val="3"/>
  <p:tag name="KSO_WM_DIAGRAM_COLOR_TRICK" val="4"/>
  <p:tag name="KSO_WM_DIAGRAM_COLOR_TEXT_CAN_REMOVE" val="n"/>
  <p:tag name="KSO_WM_UNIT_LINE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9_2*q_h_i*1_2_2"/>
  <p:tag name="KSO_WM_TEMPLATE_CATEGORY" val="diagram"/>
  <p:tag name="KSO_WM_TEMPLATE_INDEX" val="20231079"/>
  <p:tag name="KSO_WM_UNIT_LAYERLEVEL" val="1_1_1"/>
  <p:tag name="KSO_WM_TAG_VERSION" val="3.0"/>
  <p:tag name="KSO_WM_DIAGRAM_GROUP_CODE" val="q1-1"/>
  <p:tag name="KSO_WM_UNIT_TYPE" val="q_h_i"/>
  <p:tag name="KSO_WM_UNIT_INDEX" val="1_2_2"/>
  <p:tag name="KSO_WM_DIAGRAM_VERSION" val="3"/>
  <p:tag name="KSO_WM_DIAGRAM_COLOR_TRICK" val="4"/>
  <p:tag name="KSO_WM_DIAGRAM_COLOR_TEXT_CAN_REMOVE" val="n"/>
  <p:tag name="KSO_WM_UNIT_LINE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1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1_3"/>
  <p:tag name="KSO_WM_DIAGRAM_VERSION" val="3"/>
  <p:tag name="KSO_WM_DIAGRAM_COLOR_TRICK" val="4"/>
  <p:tag name="KSO_WM_DIAGRAM_COLOR_TEXT_CAN_REMOVE" val="n"/>
  <p:tag name="KSO_WM_UNIT_FILL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5,&quot;pos&quot;:0.75,&quot;transparency&quot;:0},{&quot;brightness&quot;:0.44999998807907104,&quot;colorType&quot;:1,&quot;foreColorIndex&quot;:5,&quot;pos&quot;:0,&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1"/>
  <p:tag name="KSO_WM_DIAGRAM_VERSION" val="3"/>
  <p:tag name="KSO_WM_DIAGRAM_COLOR_TRICK" val="4"/>
  <p:tag name="KSO_WM_DIAGRAM_COLOR_TEXT_CAN_REMOVE" val="n"/>
  <p:tag name="KSO_WM_UNIT_FILL_FORE_SCHEMECOLOR_INDEX" val="8"/>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2_3"/>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2_3"/>
  <p:tag name="KSO_WM_DIAGRAM_VERSION" val="3"/>
  <p:tag name="KSO_WM_DIAGRAM_COLOR_TRICK" val="4"/>
  <p:tag name="KSO_WM_DIAGRAM_COLOR_TEXT_CAN_REMOVE" val="n"/>
  <p:tag name="KSO_WM_UNIT_FILL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6,&quot;pos&quot;:0.75,&quot;transparency&quot;:0},{&quot;brightness&quot;:0.44999998807907104,&quot;colorType&quot;:1,&quot;foreColorIndex&quot;:6,&quot;pos&quot;:0,&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3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3_1"/>
  <p:tag name="KSO_WM_DIAGRAM_VERSION" val="3"/>
  <p:tag name="KSO_WM_DIAGRAM_COLOR_TRICK" val="4"/>
  <p:tag name="KSO_WM_DIAGRAM_COLOR_TEXT_CAN_REMOVE" val="n"/>
  <p:tag name="KSO_WM_UNIT_FILL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7,&quot;pos&quot;:0.75,&quot;transparency&quot;:0},{&quot;brightness&quot;:0.44999998807907104,&quot;colorType&quot;:1,&quot;foreColorIndex&quot;:7,&quot;pos&quot;:0,&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79_2*q_h_i*1_4_1"/>
  <p:tag name="KSO_WM_TEMPLATE_CATEGORY" val="diagram"/>
  <p:tag name="KSO_WM_TEMPLATE_INDEX" val="20231079"/>
  <p:tag name="KSO_WM_UNIT_LAYERLEVEL" val="1_1_1"/>
  <p:tag name="KSO_WM_TAG_VERSION" val="3.0"/>
  <p:tag name="KSO_WM_BEAUTIFY_FLAG" val="#wm#"/>
  <p:tag name="KSO_WM_DIAGRAM_GROUP_CODE" val="q1-1"/>
  <p:tag name="KSO_WM_UNIT_TYPE" val="q_h_i"/>
  <p:tag name="KSO_WM_UNIT_INDEX" val="1_4_1"/>
  <p:tag name="KSO_WM_DIAGRAM_VERSION" val="3"/>
  <p:tag name="KSO_WM_DIAGRAM_COLOR_TRICK" val="4"/>
  <p:tag name="KSO_WM_DIAGRAM_COLOR_TEXT_CAN_REMOVE" val="n"/>
  <p:tag name="KSO_WM_UNIT_FILL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gradient&quot;:[{&quot;brightness&quot;:0,&quot;colorType&quot;:1,&quot;foreColorIndex&quot;:8,&quot;pos&quot;:0.75,&quot;transparency&quot;:0},{&quot;brightness&quot;:0.44999998807907104,&quot;colorType&quot;:1,&quot;foreColorIndex&quot;:8,&quot;pos&quot;:0,&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9_2*q_h_a*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8"/>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3_1"/>
  <p:tag name="KSO_WM_UNIT_ID" val="diagram20231079_2*q_h_f*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2*q_h_a*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7"/>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1079_2*q_h_f*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2*q_h_a*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6"/>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2*q_h_f*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0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2*q_h_a*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5"/>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4_1"/>
  <p:tag name="KSO_WM_UNIT_ID" val="diagram20231079_2*q_h_a*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8"/>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4_1"/>
  <p:tag name="KSO_WM_UNIT_ID" val="diagram20231079_2*q_h_f*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1.70002716304748,&quot;top&quot;:169.88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0939_2*m_h_f*1_3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65"/>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31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9_2*m_h_f*1_1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65"/>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31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9_2*m_h_f*1_2_1"/>
  <p:tag name="KSO_WM_TEMPLATE_CATEGORY" val="diagram"/>
  <p:tag name="KSO_WM_TEMPLATE_INDEX" val="20230939"/>
  <p:tag name="KSO_WM_UNIT_LAYERLEVEL" val="1_1_1"/>
  <p:tag name="KSO_WM_TAG_VERSION" val="3.0"/>
  <p:tag name="KSO_WM_BEAUTIFY_FLAG" val="#wm#"/>
  <p:tag name="KSO_WM_DIAGRAM_VERSION" val="3"/>
  <p:tag name="KSO_WM_DIAGRAM_COLOR_TRICK" val="4"/>
  <p:tag name="KSO_WM_DIAGRAM_COLOR_TEXT_CAN_REMOVE" val="n"/>
  <p:tag name="KSO_WM_UNIT_VALUE" val="65"/>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输入你的智能图形项正文&#10;请尽量言简意赅"/>
  <p:tag name="KSO_WM_DIAGRAM_USE_COLOR_VALUE" val="{&quot;color_scheme&quot;:1,&quot;color_type&quot;:1,&quot;theme_color_indexes&quot;:[]}"/>
</p:tagLst>
</file>

<file path=ppt/tags/tag3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3_2"/>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3_2"/>
  <p:tag name="KSO_WM_UNIT_FILL_TYPE" val="1"/>
  <p:tag name="KSO_WM_UNIT_FILL_FORE_SCHEMECOLOR_INDEX" val="7"/>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7,&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3_1"/>
  <p:tag name="KSO_WM_UNIT_ID" val="diagram20231079_2*q_h_f*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3_4"/>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TYPE" val="m_h_i"/>
  <p:tag name="KSO_WM_UNIT_INDEX" val="1_3_4"/>
  <p:tag name="KSO_WM_UNIT_FILL_TYPE" val="1"/>
  <p:tag name="KSO_WM_UNIT_FILL_FORE_SCHEMECOLOR_INDEX" val="7"/>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7,&quot;transparency&quot;:0},&quot;type&quot;:1},&quot;glow&quot;:{&quot;colorType&quot;:0},&quot;line&quot;:{&quot;type&quot;:0},&quot;shadow&quot;:{&quot;brightness&quot;:0.800000011920929,&quot;colorType&quot;:1,&quot;foreColorIndex&quot;:7,&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3_3"/>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3_3"/>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7,&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3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3_1"/>
  <p:tag name="KSO_WM_UNIT_LINE_FORE_SCHEMECOLOR_INDEX" val="7"/>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solidLine&quot;:{&quot;brightness&quot;:0,&quot;colorType&quot;:1,&quot;foreColorIndex&quot;:7,&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1_2"/>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1_2"/>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1_4"/>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TYPE" val="m_h_i"/>
  <p:tag name="KSO_WM_UNIT_INDEX" val="1_1_4"/>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5,&quot;transparency&quot;:0},&quot;type&quot;:1},&quot;glow&quot;:{&quot;colorType&quot;:0},&quot;line&quot;:{&quot;type&quot;:0},&quot;shadow&quot;:{&quot;brightness&quot;:0.800000011920929,&quot;colorType&quot;:1,&quot;foreColorIndex&quot;:5,&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1_3"/>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1_3"/>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1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1_1"/>
  <p:tag name="KSO_WM_UNIT_LINE_FORE_SCHEMECOLOR_INDEX" val="5"/>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2_2"/>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2_2"/>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6,&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2_4"/>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NOCLEAR" val="0"/>
  <p:tag name="KSO_WM_UNIT_TYPE" val="m_h_i"/>
  <p:tag name="KSO_WM_UNIT_INDEX" val="1_2_4"/>
  <p:tag name="KSO_WM_UNIT_FILL_TYPE" val="1"/>
  <p:tag name="KSO_WM_UNIT_FILL_FORE_SCHEMECOLOR_INDEX" val="6"/>
  <p:tag name="KSO_WM_UNIT_FILL_FORE_SCHEMECOLOR_INDEX_BRIGHTNESS" val="0"/>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1,&quot;foreColorIndex&quot;:6,&quot;transparency&quot;:0},&quot;type&quot;:1},&quot;glow&quot;:{&quot;colorType&quot;:0},&quot;line&quot;:{&quot;type&quot;:0},&quot;shadow&quot;:{&quot;brightness&quot;:0.800000011920929,&quot;colorType&quot;:1,&quot;foreColorIndex&quot;:6,&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2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2_3"/>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2_3"/>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6,&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3_1"/>
  <p:tag name="KSO_WM_UNIT_ID" val="diagram20231079_2*q_h_a*1_3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7"/>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m1-1"/>
  <p:tag name="KSO_WM_UNIT_ID" val="diagram20230939_2*m_h_i*1_2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UNIT_TYPE" val="m_h_i"/>
  <p:tag name="KSO_WM_UNIT_INDEX" val="1_2_1"/>
  <p:tag name="KSO_WM_UNIT_LINE_FORE_SCHEMECOLOR_INDEX" val="6"/>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solidLine&quot;:{&quot;brightness&quot;:0,&quot;colorType&quot;:1,&quot;foreColorIndex&quot;:6,&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0939_2*m_h_a*1_1_1"/>
  <p:tag name="KSO_WM_TEMPLATE_CATEGORY" val="diagram"/>
  <p:tag name="KSO_WM_TEMPLATE_INDEX" val="20230939"/>
  <p:tag name="KSO_WM_UNIT_LAYERLEVEL" val="1_1_1"/>
  <p:tag name="KSO_WM_TAG_VERSION" val="3.0"/>
  <p:tag name="KSO_WM_BEAUTIFY_FLAG" val="#wm#"/>
  <p:tag name="KSO_WM_DIAGRAM_GROUP_CODE" val="m1-1"/>
  <p:tag name="KSO_WM_DIAGRAM_VERSION" val="3"/>
  <p:tag name="KSO_WM_DIAGRAM_COLOR_TRICK" val="4"/>
  <p:tag name="KSO_WM_DIAGRAM_COLOR_TEXT_CAN_REMOVE" val="n"/>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3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0939_2*m_h_a*1_2_1"/>
  <p:tag name="KSO_WM_TEMPLATE_CATEGORY" val="diagram"/>
  <p:tag name="KSO_WM_TEMPLATE_INDEX" val="20230939"/>
  <p:tag name="KSO_WM_UNIT_LAYERLEVEL" val="1_1_1"/>
  <p:tag name="KSO_WM_TAG_VERSION" val="3.0"/>
  <p:tag name="KSO_WM_BEAUTIFY_FLAG" val="#wm#"/>
  <p:tag name="KSO_WM_DIAGRAM_GROUP_CODE" val="m1-1"/>
  <p:tag name="KSO_WM_DIAGRAM_VERSION" val="3"/>
  <p:tag name="KSO_WM_DIAGRAM_COLOR_TRICK" val="4"/>
  <p:tag name="KSO_WM_DIAGRAM_COLOR_TEXT_CAN_REMOVE" val="n"/>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33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0939_2*m_h_a*1_3_1"/>
  <p:tag name="KSO_WM_TEMPLATE_CATEGORY" val="diagram"/>
  <p:tag name="KSO_WM_TEMPLATE_INDEX" val="20230939"/>
  <p:tag name="KSO_WM_UNIT_LAYERLEVEL" val="1_1_1"/>
  <p:tag name="KSO_WM_TAG_VERSION" val="3.0"/>
  <p:tag name="KSO_WM_BEAUTIFY_FLAG" val="#wm#"/>
  <p:tag name="KSO_WM_DIAGRAM_GROUP_CODE" val="m1-1"/>
  <p:tag name="KSO_WM_DIAGRAM_VERSION" val="3"/>
  <p:tag name="KSO_WM_DIAGRAM_COLOR_TRICK" val="4"/>
  <p:tag name="KSO_WM_DIAGRAM_COLOR_TEXT_CAN_REMOVE" val="n"/>
  <p:tag name="KSO_WM_UNIT_TEXT_FILL_FORE_SCHEMECOLOR_INDEX" val="1"/>
  <p:tag name="KSO_WM_UNIT_TEXT_FILL_TYPE" val="1"/>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DIAGRAM_USE_COLOR_VALUE" val="{&quot;color_scheme&quot;:1,&quot;color_type&quot;:1,&quot;theme_color_indexes&quot;:[]}"/>
</p:tagLst>
</file>

<file path=ppt/tags/tag334.xml><?xml version="1.0" encoding="utf-8"?>
<p:tagLst xmlns:p="http://schemas.openxmlformats.org/presentationml/2006/main">
  <p:tag name="KSO_WM_DIAGRAM_VERSION" val="3"/>
  <p:tag name="KSO_WM_DIAGRAM_COLOR_TRICK" val="4"/>
  <p:tag name="KSO_WM_DIAGRAM_COLOR_TEXT_CAN_REMOVE" val="n"/>
  <p:tag name="KSO_WM_UNIT_VALUE" val="82*76"/>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9_2*m_h_x*1_1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5.xml><?xml version="1.0" encoding="utf-8"?>
<p:tagLst xmlns:p="http://schemas.openxmlformats.org/presentationml/2006/main">
  <p:tag name="KSO_WM_DIAGRAM_VERSION" val="3"/>
  <p:tag name="KSO_WM_DIAGRAM_COLOR_TRICK" val="4"/>
  <p:tag name="KSO_WM_DIAGRAM_COLOR_TEXT_CAN_REMOVE" val="n"/>
  <p:tag name="KSO_WM_UNIT_VALUE" val="86*73"/>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9_2*m_h_x*1_2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6.xml><?xml version="1.0" encoding="utf-8"?>
<p:tagLst xmlns:p="http://schemas.openxmlformats.org/presentationml/2006/main">
  <p:tag name="KSO_WM_DIAGRAM_VERSION" val="3"/>
  <p:tag name="KSO_WM_DIAGRAM_COLOR_TRICK" val="4"/>
  <p:tag name="KSO_WM_DIAGRAM_COLOR_TEXT_CAN_REMOVE" val="n"/>
  <p:tag name="KSO_WM_UNIT_VALUE" val="80*86"/>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230939_2*m_h_x*1_3_1"/>
  <p:tag name="KSO_WM_TEMPLATE_CATEGORY" val="diagram"/>
  <p:tag name="KSO_WM_TEMPLATE_INDEX" val="20230939"/>
  <p:tag name="KSO_WM_UNIT_LAYERLEVEL" val="1_1_1"/>
  <p:tag name="KSO_WM_TAG_VERSION" val="3.0"/>
  <p:tag name="KSO_WM_BEAUTIFY_FLAG" val="#wm#"/>
  <p:tag name="KSO_WM_DIAGRAM_MAX_ITEMCNT" val="6"/>
  <p:tag name="KSO_WM_DIAGRAM_MIN_ITEMCNT" val="2"/>
  <p:tag name="KSO_WM_DIAGRAM_VIRTUALLY_FRAME" val="{&quot;height&quot;:319.8999938964844,&quot;left&quot;:-98.5552484275037,&quot;top&quot;:185.06972746120664,&quot;width&quot;:911.1500244140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2_1"/>
  <p:tag name="KSO_WM_UNIT_ID" val="diagram20231079_2*q_h_f*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1"/>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20000000298023224,&quot;colorType&quot;:1,&quot;foreColorIndex&quot;:14,&quot;transparency&quot;:0},&quot;type&quot;:1},&quot;glow&quot;:{&quot;colorType&quot;:0},&quot;line&quot;:{&quot;type&quot;:0},&quot;shadow&quot;:{&quot;brightness&quot;:0.3499999940395355,&quot;colorType&quot;:1,&quot;foreColorIndex&quot;:13,&quot;transparency&quot;:0.94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2"/>
  <p:tag name="KSO_WM_DIAGRAM_USE_COLOR_VALUE" val="{&quot;color_scheme&quot;:1,&quot;color_type&quot;:1,&quot;theme_color_indexes&quot;:[]}"/>
</p:tagLst>
</file>

<file path=ppt/tags/tag3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5,&quot;pos&quot;:0.8100000023841858,&quot;transparency&quot;:1},{&quot;brightness&quot;:0,&quot;colorType&quot;:1,&quot;foreColorIndex&quot;:5,&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6,&quot;pos&quot;:0.8100000023841858,&quot;transparency&quot;:1},{&quot;brightness&quot;:0,&quot;colorType&quot;:1,&quot;foreColorIndex&quot;:6,&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2_1"/>
  <p:tag name="KSO_WM_UNIT_ID" val="diagram20231079_2*q_h_a*1_2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6"/>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7,&quot;pos&quot;:0.8100000023841858,&quot;transparency&quot;:1},{&quot;brightness&quot;:0,&quot;colorType&quot;:1,&quot;foreColorIndex&quot;:7,&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quot;colorType&quot;:1,&quot;foreColorIndex&quot;:8,&quot;pos&quot;:0.8100000023841858,&quot;transparency&quot;:1},{&quot;brightness&quot;:0,&quot;colorType&quot;:1,&quot;foreColorIndex&quot;:8,&quot;pos&quot;:1,&quot;transparency&quot;:0.899999976158142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5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1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2,&quot;pos&quot;:0.25,&quot;rgb&quot;:&quot;#376fff&quot;,&quot;transparency&quot;:1},{&quot;brightness&quot;:0,&quot;colorType&quot;:1,&quot;foreColorIndex&quot;:5,&quot;pos&quot;:0.6000000238418579,&quot;transparency&quot;:0.20000000298023224}],&quot;type&quot;:2},&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5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3"/>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2_3"/>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6,&quot;pos&quot;:0.25,&quot;transparency&quot;:1},{&quot;brightness&quot;:0,&quot;colorType&quot;:1,&quot;foreColorIndex&quot;:6,&quot;pos&quot;:0.6000000238418579,&quot;transparency&quot;:0.20000000298023224}],&quot;type&quot;:2},&quot;shadow&quot;:{&quot;brightness&quot;:-0.25,&quot;colorType&quot;:1,&quot;foreColorIndex&quot;:6,&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5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4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8,&quot;pos&quot;:0.25,&quot;transparency&quot;:1},{&quot;brightness&quot;:0,&quot;colorType&quot;:1,&quot;foreColorIndex&quot;:8,&quot;pos&quot;:0.6000000238418579,&quot;transparency&quot;:0.20000000298023224}],&quot;type&quot;:2},&quot;shadow&quot;:{&quot;brightness&quot;:-0.25,&quot;colorType&quot;:1,&quot;foreColorIndex&quot;:8,&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5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TYPE" val="q_h_i"/>
  <p:tag name="KSO_WM_UNIT_INDEX" val="329_3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gradient&quot;:[{&quot;brightness&quot;:0,&quot;colorType&quot;:1,&quot;foreColorIndex&quot;:7,&quot;pos&quot;:0.25,&quot;transparency&quot;:1},{&quot;brightness&quot;:0,&quot;colorType&quot;:1,&quot;foreColorIndex&quot;:7,&quot;pos&quot;:0.6000000238418579,&quot;transparency&quot;:0.20000000298023224}],&quot;type&quot;:2},&quot;shadow&quot;:{&quot;brightness&quot;:-0.25,&quot;colorType&quot;:1,&quot;foreColorIndex&quot;:7,&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5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2_1"/>
  <p:tag name="KSO_WM_UNIT_ID" val="diagram20231071_2*q_h_a*329_2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35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3_1"/>
  <p:tag name="KSO_WM_UNIT_ID" val="diagram20231071_2*q_h_a*329_3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3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1_1"/>
  <p:tag name="KSO_WM_UNIT_ID" val="diagram20231071_2*q_h_a*329_1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35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329_4_1"/>
  <p:tag name="KSO_WM_UNIT_ID" val="diagram20231071_2*q_h_a*329_4_1"/>
  <p:tag name="KSO_WM_TEMPLATE_CATEGORY" val="diagram"/>
  <p:tag name="KSO_WM_TEMPLATE_INDEX" val="20231071"/>
  <p:tag name="KSO_WM_UNIT_LAYERLEVEL" val="1_1_1"/>
  <p:tag name="KSO_WM_TAG_VERSION" val="3.0"/>
  <p:tag name="KSO_WM_BEAUTIFY_FLAG" val="#wm#"/>
  <p:tag name="KSO_WM_DIAGRAM_VERSION" val="3"/>
  <p:tag name="KSO_WM_DIAGRAM_COLOR_TRICK" val="4"/>
  <p:tag name="KSO_WM_DIAGRAM_COLOR_TEXT_CAN_REMOVE" val="n"/>
  <p:tag name="KSO_WM_DIAGRAM_GROUP_CODE" val="q1-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DIAGRAM_USE_COLOR_VALUE" val="{&quot;color_scheme&quot;:1,&quot;color_type&quot;:1,&quot;theme_color_indexes&quot;:[]}"/>
</p:tagLst>
</file>

<file path=ppt/tags/tag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1_1"/>
  <p:tag name="KSO_WM_UNIT_ID" val="diagram20231079_2*q_h_f*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6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1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1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36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2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2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6,&quot;pos&quot;:0,&quot;transparency&quot;:0},{&quot;brightness&quot;:0,&quot;colorType&quot;:1,&quot;foreColorIndex&quot;:6,&quot;pos&quot;:1,&quot;transparency&quot;:0}],&quot;type&quot;:3},&quot;glow&quot;:{&quot;colorType&quot;:0},&quot;line&quot;:{&quot;type&quot;:0},&quot;shadow&quot;:{&quot;brightness&quot;:0,&quot;colorType&quot;:1,&quot;foreColorIndex&quot;:6,&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36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3_1"/>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3_1"/>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7,&quot;pos&quot;:0,&quot;transparency&quot;:0},{&quot;brightness&quot;:0,&quot;colorType&quot;:1,&quot;foreColorIndex&quot;:7,&quot;pos&quot;:1,&quot;transparency&quot;:0}],&quot;type&quot;:3},&quot;glow&quot;:{&quot;colorType&quot;:0},&quot;line&quot;:{&quot;type&quot;:0},&quot;shadow&quot;:{&quot;brightness&quot;:0,&quot;colorType&quot;:1,&quot;foreColorIndex&quot;:7,&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36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h_i*329_4_2"/>
  <p:tag name="KSO_WM_TEMPLATE_CATEGORY" val="diagram"/>
  <p:tag name="KSO_WM_TEMPLATE_INDEX" val="20231071"/>
  <p:tag name="KSO_WM_UNIT_LAYERLEVEL" val="1_1_1"/>
  <p:tag name="KSO_WM_TAG_VERSION" val="3.0"/>
  <p:tag name="KSO_WM_DIAGRAM_VERSION" val="3"/>
  <p:tag name="KSO_WM_DIAGRAM_COLOR_TRICK" val="4"/>
  <p:tag name="KSO_WM_DIAGRAM_COLOR_TEXT_CAN_REMOVE" val="n"/>
  <p:tag name="KSO_WM_DIAGRAM_GROUP_CODE" val="q1-1"/>
  <p:tag name="KSO_WM_UNIT_SUBTYPE" val="d"/>
  <p:tag name="KSO_WM_UNIT_TYPE" val="q_h_i"/>
  <p:tag name="KSO_WM_UNIT_INDEX" val="329_4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type&quot;:0},&quot;shadow&quot;:{&quot;brightness&quot;:0,&quot;colorType&quot;:1,&quot;foreColorIndex&quot;:8,&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3"/>
  <p:tag name="KSO_WM_UNIT_TEXT_FILL_FORE_SCHEMECOLOR_INDEX" val="1"/>
  <p:tag name="KSO_WM_UNIT_TEXT_FILL_TYPE" val="1"/>
  <p:tag name="KSO_WM_DIAGRAM_USE_COLOR_VALUE" val="{&quot;color_scheme&quot;:1,&quot;color_type&quot;:1,&quot;theme_color_indexes&quot;:[]}"/>
</p:tagLst>
</file>

<file path=ppt/tags/tag36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71_2*q_i*329_2"/>
  <p:tag name="KSO_WM_TEMPLATE_CATEGORY" val="diagram"/>
  <p:tag name="KSO_WM_TEMPLATE_INDEX" val="20231071"/>
  <p:tag name="KSO_WM_UNIT_LAYERLEVEL" val="1_1"/>
  <p:tag name="KSO_WM_TAG_VERSION" val="3.0"/>
  <p:tag name="KSO_WM_DIAGRAM_VERSION" val="3"/>
  <p:tag name="KSO_WM_DIAGRAM_COLOR_TRICK" val="4"/>
  <p:tag name="KSO_WM_DIAGRAM_COLOR_TEXT_CAN_REMOVE" val="n"/>
  <p:tag name="KSO_WM_DIAGRAM_GROUP_CODE" val="q1-1"/>
  <p:tag name="KSO_WM_UNIT_TYPE" val="q_i"/>
  <p:tag name="KSO_WM_UNIT_INDEX" val="329_2"/>
  <p:tag name="KSO_WM_DIAGRAM_MAX_ITEMCNT" val="6"/>
  <p:tag name="KSO_WM_DIAGRAM_MIN_ITEMCNT" val="3"/>
  <p:tag name="KSO_WM_DIAGRAM_VIRTUALLY_FRAME" val="{&quot;height&quot;:435.4245300292969,&quot;left&quot;:-41.50211988073634,&quot;top&quot;:123.58352238692642,&quot;width&quot;:786.5499877929688}"/>
  <p:tag name="KSO_WM_DIAGRAM_COLOR_MATCH_VALUE" val="{&quot;shape&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4"/>
  <p:tag name="KSO_WM_UNIT_FILL_FORE_SCHEMECOLOR_INDEX_BRIGHTNESS" val="0"/>
  <p:tag name="KSO_WM_DIAGRAM_USE_COLOR_VALUE" val="{&quot;color_scheme&quot;:1,&quot;color_type&quot;:1,&quot;theme_color_indexes&quot;:[]}"/>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q_h_a"/>
  <p:tag name="KSO_WM_UNIT_INDEX" val="1_1_1"/>
  <p:tag name="KSO_WM_UNIT_ID" val="diagram20231079_2*q_h_a*1_1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添加项标题"/>
  <p:tag name="KSO_WM_UNIT_TEXT_FILL_FORE_SCHEMECOLOR_INDEX" val="5"/>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7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702_5*n_h_i*1_1_1"/>
  <p:tag name="KSO_WM_TEMPLATE_CATEGORY" val="diagram"/>
  <p:tag name="KSO_WM_TEMPLATE_INDEX" val="20231702"/>
  <p:tag name="KSO_WM_UNIT_LAYERLEVEL" val="1_1_1"/>
  <p:tag name="KSO_WM_TAG_VERSION" val="3.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94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1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的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5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5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6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6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2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UNIT_VALUE" val="80"/>
  <p:tag name="KSO_WM_DIAGRAM_GROUP_CODE" val="n1-1"/>
  <p:tag name="KSO_WM_UNIT_TYPE" val="n_h_h_f"/>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4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4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5*n_h_h_f*1_2_3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1702_5*n_h_h_i*1_2_1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1702_5*n_h_h_i*1_2_2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5_1"/>
  <p:tag name="KSO_WM_UNIT_ID" val="diagram20231702_5*n_h_h_i*1_2_5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5"/>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q_h_f"/>
  <p:tag name="KSO_WM_UNIT_INDEX" val="1_4_1"/>
  <p:tag name="KSO_WM_UNIT_ID" val="diagram20231079_2*q_h_f*1_4_1"/>
  <p:tag name="KSO_WM_TEMPLATE_CATEGORY" val="diagram"/>
  <p:tag name="KSO_WM_TEMPLATE_INDEX" val="20231079"/>
  <p:tag name="KSO_WM_UNIT_LAYERLEVEL" val="1_1_1"/>
  <p:tag name="KSO_WM_TAG_VERSION" val="3.0"/>
  <p:tag name="KSO_WM_BEAUTIFY_FLAG" val="#wm#"/>
  <p:tag name="KSO_WM_DIAGRAM_GROUP_CODE" val="q1-1"/>
  <p:tag name="KSO_WM_DIAGRAM_VERSION" val="3"/>
  <p:tag name="KSO_WM_DIAGRAM_COLOR_TRICK" val="4"/>
  <p:tag name="KSO_WM_DIAGRAM_COLOR_TEXT_CAN_REMOVE" val="n"/>
  <p:tag name="KSO_WM_UNIT_PRESET_TEXT" val="单击此处输入你的智能图形项正文，文字是您思想的提炼"/>
  <p:tag name="KSO_WM_DIAGRAM_MAX_ITEMCNT" val="6"/>
  <p:tag name="KSO_WM_DIAGRAM_MIN_ITEMCNT" val="3"/>
  <p:tag name="KSO_WM_DIAGRAM_VIRTUALLY_FRAME" val="{&quot;height&quot;:312.7999877929687,&quot;left&quot;:36.20002716304748,&quot;top&quot;:113.63937618225577,&quot;width&quot;:647.6500244140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4_1"/>
  <p:tag name="KSO_WM_UNIT_ID" val="diagram20231702_5*n_h_h_i*1_2_4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4"/>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6_1"/>
  <p:tag name="KSO_WM_UNIT_ID" val="diagram20231702_5*n_h_h_i*1_2_6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6"/>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3_1"/>
  <p:tag name="KSO_WM_UNIT_ID" val="diagram20231702_5*n_h_h_i*1_2_3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73.08345016839944,&quot;top&quot;:121.2444554030050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83.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BEAUTIFY_FLAG" val="#wm#"/>
  <p:tag name="KSO_WM_UNIT_HIGHLIGHT" val="0"/>
  <p:tag name="KSO_WM_UNIT_DIAGRAM_ISNUMVISUAL" val="0"/>
  <p:tag name="KSO_WM_UNIT_ID" val="diagram20231702_5*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73.08345016839944,&quot;top&quot;:121.24445540300503,&quot;width&quot;:851.20178222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VALUE" val="8"/>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3999999910593033,&quot;transparency&quot;:0},{&quot;brightness&quot;:-0.019999999552965164,&quot;colorType&quot;:1,&quot;foreColorIndex&quot;:14,&quot;pos&quot;:0.44999998807907104,&quot;transparency&quot;:0.75},{&quot;brightness&quot;:0.4000000059604645,&quot;colorType&quot;:1,&quot;foreColorIndex&quot;:5,&quot;pos&quot;:1,&quot;transparency&quot;:0}],&quot;type&quot;:3},&quot;glow&quot;:{&quot;colorType&quot;:0},&quot;line&quot;:{&quot;gradient&quot;:[{&quot;brightness&quot;:0,&quot;colorType&quot;:1,&quot;foreColorIndex&quot;:5,&quot;pos&quot;:0,&quot;transparency&quot;:1},{&quot;brightness&quot;:0,&quot;colorType&quot;:1,&quot;foreColorIndex&quot;:5,&quot;pos&quot;:0.7300000190734863,&quot;transparency&quot;:0.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i*1_1_7"/>
  <p:tag name="KSO_WM_TEMPLATE_CATEGORY" val="diagram"/>
  <p:tag name="KSO_WM_TEMPLATE_INDEX" val="20231087"/>
  <p:tag name="KSO_WM_UNIT_LAYERLEVEL" val="1_1_1"/>
  <p:tag name="KSO_WM_TAG_VERSION" val="3.0"/>
  <p:tag name="KSO_WM_DIAGRAM_GROUP_CODE" val="n1-1"/>
  <p:tag name="KSO_WM_UNIT_TYPE" val="n_h_i"/>
  <p:tag name="KSO_WM_UNIT_INDEX" val="1_1_7"/>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949999988079071,&quot;colorType&quot;:1,&quot;foreColorIndex&quot;:5,&quot;pos&quot;:1,&quot;transparency&quot;:0},{&quot;brightness&quot;:0.75,&quot;colorType&quot;:1,&quot;foreColorIndex&quot;:5,&quot;pos&quot;:0.2800000011920929,&quot;transparency&quot;:0},{&quot;brightness&quot;:0.75,&quot;colorType&quot;:1,&quot;foreColorIndex&quot;:5,&quot;pos&quot;:0.20000000298023224,&quot;transparency&quot;:0},{&quot;brightness&quot;:0.699999988079071,&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800000011920929,&quot;colorType&quot;:1,&quot;foreColorIndex&quot;:5,&quot;transparency&quot;:0.5600000023841858},&quot;type&quot;:1},&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2"/>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2"/>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20000000298023224,&quot;colorType&quot;:1,&quot;foreColorIndex&quot;:5,&quot;pos&quot;:0,&quot;transparency&quot;:0.4000000059604645},{&quot;brightness&quot;:0.699999988079071,&quot;colorType&quot;:1,&quot;foreColorIndex&quot;:5,&quot;pos&quot;:0.7699999809265137,&quot;transparency&quot;:0.5},{&quot;brightness&quot;:0.3799999952316284,&quot;colorType&quot;:1,&quot;foreColorIndex&quot;:5,&quot;pos&quot;:1,&quot;transparency&quot;:0.5}],&quot;type&quot;:3},&quot;glow&quot;:{&quot;colorType&quot;:0},&quot;line&quot;:{&quot;gradient&quot;:[{&quot;brightness&quot;:0,&quot;colorType&quot;:1,&quot;foreColorIndex&quot;:5,&quot;pos&quot;:0,&quot;transparency&quot;: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2"/>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quot;colorType&quot;:1,&quot;foreColorIndex&quot;:5,&quot;pos&quot;:0,&quot;transparency&quot;:0.949999988079071},{&quot;brightness&quot;:0,&quot;colorType&quot;:1,&quot;foreColorIndex&quot;:5,&quot;pos&quot;:0.6399999856948853,&quot;transparency&quot;:0.75},{&quot;brightness&quot;:0,&quot;colorType&quot;:1,&quot;foreColorIndex&quot;:5,&quot;pos&quot;:1,&quot;transparency&quot;:1},{&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9.xml><?xml version="1.0" encoding="utf-8"?>
<p:tagLst xmlns:p="http://schemas.openxmlformats.org/presentationml/2006/main">
  <p:tag name="KSO_WM_BEAUTIFY_FLAG" val=""/>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3"/>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3"/>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800000011920929,&quot;colorType&quot;:1,&quot;foreColorIndex&quot;:5,&quot;pos&quot;:0,&quot;transparency&quot;:0},{&quot;brightness&quot;:0,&quot;colorType&quot;:1,&quot;foreColorIndex&quot;:16,&quot;pos&quot;:0.3700000047683716,&quot;transparency&quot;:0.47999998927116394},{&quot;brightness&quot;:0,&quot;colorType&quot;:1,&quot;foreColorIndex&quot;:14,&quot;pos&quot;:0.8100000023841858,&quot;transparency&quot;:0.6100000143051147},{&quot;brightness&quot;:0.4000000059604645,&quot;colorType&quot;:1,&quot;foreColorIndex&quot;:5,&quot;pos&quot;:1,&quot;transparency&quot;:0}],&quot;type&quot;:3},&quot;glow&quot;:{&quot;colorType&quot;:0},&quot;line&quot;:{&quot;gradient&quot;:[{&quot;brightness&quot;:0,&quot;colorType&quot;:1,&quot;foreColorIndex&quot;:5,&quot;pos&quot;:0,&quot;transparency&quot;:0.800000011920929},{&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i*1_1_4"/>
  <p:tag name="KSO_WM_TEMPLATE_CATEGORY" val="diagram"/>
  <p:tag name="KSO_WM_TEMPLATE_INDEX" val="20231087"/>
  <p:tag name="KSO_WM_UNIT_LAYERLEVEL" val="1_1_1"/>
  <p:tag name="KSO_WM_TAG_VERSION" val="3.0"/>
  <p:tag name="KSO_WM_DIAGRAM_GROUP_CODE" val="n1-1"/>
  <p:tag name="KSO_WM_UNIT_TYPE" val="n_h_i"/>
  <p:tag name="KSO_WM_UNIT_INDEX" val="1_1_4"/>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quot;colorType&quot;:1,&quot;foreColorIndex&quot;:5,&quot;pos&quot;:0,&quot;transparency&quot;:0.4699999988079071},{&quot;brightness&quot;:0,&quot;colorType&quot;:1,&quot;foreColorIndex&quot;:14,&quot;pos&quot;:0.6600000262260437,&quot;transparency&quot;:0.8100000023841858},{&quot;brightness&quot;:0,&quot;colorType&quot;:1,&quot;foreColorIndex&quot;:5,&quot;pos&quot;:0.25,&quot;transparency&quot;:0.6899999976158142}],&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7_1*n_h_a*1_1_1"/>
  <p:tag name="KSO_WM_TEMPLATE_CATEGORY" val="diagram"/>
  <p:tag name="KSO_WM_TEMPLATE_INDEX" val="20231087"/>
  <p:tag name="KSO_WM_UNIT_LAYERLEVEL" val="1_1_1"/>
  <p:tag name="KSO_WM_TAG_VERSION" val="3.0"/>
  <p:tag name="KSO_WM_UNIT_ISCONTENTSTITLE" val="0"/>
  <p:tag name="KSO_WM_UNIT_ISNUMDGMTITLE" val="0"/>
  <p:tag name="KSO_WM_UNIT_NOCLEAR" val="0"/>
  <p:tag name="KSO_WM_UNIT_VALUE" val="24"/>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TEXT_FILL_FORE_SCHEMECOLOR_INDEX" val="1"/>
  <p:tag name="KSO_WM_UNIT_TEXT_FILL_TYPE" val="1"/>
  <p:tag name="KSO_WM_DIAGRAM_USE_COLOR_VALUE" val="{&quot;color_scheme&quot;:1,&quot;color_type&quot;:1,&quot;theme_color_indexes&quot;:[]}"/>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8"/>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8"/>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949999988079071,&quot;colorType&quot;:1,&quot;foreColorIndex&quot;:5,&quot;pos&quot;:1,&quot;transparency&quot;:0},{&quot;brightness&quot;:0.550000011920929,&quot;colorType&quot;:1,&quot;foreColorIndex&quot;:5,&quot;pos&quot;:0.2800000011920929,&quot;transparency&quot;:0},{&quot;brightness&quot;:0.550000011920929,&quot;colorType&quot;:1,&quot;foreColorIndex&quot;:5,&quot;pos&quot;:0.20000000298023224,&quot;transparency&quot;:0},{&quot;brightness&quot;:0.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5"/>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5"/>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9"/>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9"/>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10"/>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10"/>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4000000059604645,&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1_6"/>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1_6"/>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6000000238418579,&quot;colorType&quot;:1,&quot;foreColorIndex&quot;:5,&quot;pos&quot;:0.009999999776482582,&quot;transparency&quot;:0},{&quot;brightness&quot;:0.8999999761581421,&quot;colorType&quot;:1,&quot;foreColorIndex&quot;:5,&quot;pos&quot;:0.8600000143051147,&quot;transparency&quot;:0.2700000107288360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7_1*n_h_i*1_2_1"/>
  <p:tag name="KSO_WM_TEMPLATE_CATEGORY" val="diagram"/>
  <p:tag name="KSO_WM_TEMPLATE_INDEX" val="20231087"/>
  <p:tag name="KSO_WM_UNIT_LAYERLEVEL" val="1_1_1"/>
  <p:tag name="KSO_WM_TAG_VERSION" val="3.0"/>
  <p:tag name="KSO_WM_BEAUTIFY_FLAG" val="#wm#"/>
  <p:tag name="KSO_WM_DIAGRAM_GROUP_CODE" val="n1-1"/>
  <p:tag name="KSO_WM_UNIT_TYPE" val="n_h_i"/>
  <p:tag name="KSO_WM_UNIT_INDEX" val="1_2_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0.7300000190734863,&quot;transparency&quot;:0.75},{&quot;brightness&quot;:0,&quot;colorType&quot;:1,&quot;foreColorIndex&quot;:5,&quot;pos&quot;:1,&quot;transparency&quot;:0.6000000238418579},{&quot;brightness&quot;:0,&quot;colorType&quot;:1,&quot;foreColorIndex&quot;:5,&quot;pos&quot;:0.5699999928474426,&quot;transparency&quot;:0.800000011920929},{&quot;brightness&quot;:0,&quot;colorType&quot;:1,&quot;foreColorIndex&quot;:5,&quot;pos&quot;:0.4399999976158142,&quot;transparency&quot;:0.949999988079071}],&quot;type&quot;:2},&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1087_1*n_h_h_i*1_2_1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0.xml><?xml version="1.0" encoding="utf-8"?>
<p:tagLst xmlns:p="http://schemas.openxmlformats.org/presentationml/2006/main">
  <p:tag name="KSO_WM_BEAUTIFY_FLAG" val=""/>
</p:tagLst>
</file>

<file path=ppt/tags/tag40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7_1*n_h_h_f*1_2_1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1087_1*n_h_h_i*1_2_2_1"/>
  <p:tag name="KSO_WM_TEMPLATE_CATEGORY" val="diagram"/>
  <p:tag name="KSO_WM_TEMPLATE_INDEX" val="20231087"/>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gradient&quot;:[{&quot;brightness&quot;:0.10000000149011612,&quot;colorType&quot;:1,&quot;foreColorIndex&quot;:5,&quot;pos&quot;:0.009999999776482582,&quot;transparency&quot;:0},{&quot;brightness&quot;:0.699999988079071,&quot;colorType&quot;:1,&quot;foreColorIndex&quot;:5,&quot;pos&quot;:0.8600000143051147,&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4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7_1*n_h_h_f*1_2_2_1"/>
  <p:tag name="KSO_WM_TEMPLATE_CATEGORY" val="diagram"/>
  <p:tag name="KSO_WM_TEMPLATE_INDEX" val="2023108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
</p:tagLst>
</file>

<file path=ppt/tags/tag403.xml><?xml version="1.0" encoding="utf-8"?>
<p:tagLst xmlns:p="http://schemas.openxmlformats.org/presentationml/2006/main">
  <p:tag name="KSO_WM_DIAGRAM_VERSION" val="3"/>
  <p:tag name="KSO_WM_DIAGRAM_COLOR_TRICK" val="1"/>
  <p:tag name="KSO_WM_DIAGRAM_COLOR_TEXT_CAN_REMOVE" val="n"/>
  <p:tag name="KSO_WM_UNIT_VALUE" val="74*63"/>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087_1*n_h_h_x*1_2_1_1"/>
  <p:tag name="KSO_WM_TEMPLATE_CATEGORY" val="diagram"/>
  <p:tag name="KSO_WM_TEMPLATE_INDEX" val="20231087"/>
  <p:tag name="KSO_WM_UNIT_LAYERLEVEL" val="1_1_1_1"/>
  <p:tag name="KSO_WM_TAG_VERSION" val="3.0"/>
  <p:tag name="KSO_WM_BEAUTIFY_FLAG" val="#wm#"/>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2"/>
  <p:tag name="KSO_WM_UNIT_FILL_FORE_SCHEMECOLOR_INDEX_BRIGHTNESS" val="0"/>
  <p:tag name="KSO_WM_DIAGRAM_USE_COLOR_VALUE" val="{&quot;color_scheme&quot;:1,&quot;color_type&quot;:1,&quot;theme_color_indexes&quot;:[]}"/>
</p:tagLst>
</file>

<file path=ppt/tags/tag404.xml><?xml version="1.0" encoding="utf-8"?>
<p:tagLst xmlns:p="http://schemas.openxmlformats.org/presentationml/2006/main">
  <p:tag name="KSO_WM_DIAGRAM_VERSION" val="3"/>
  <p:tag name="KSO_WM_DIAGRAM_COLOR_TRICK" val="1"/>
  <p:tag name="KSO_WM_DIAGRAM_COLOR_TEXT_CAN_REMOVE" val="n"/>
  <p:tag name="KSO_WM_UNIT_VALUE" val="65*58"/>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87_1*n_h_h_x*1_2_2_1"/>
  <p:tag name="KSO_WM_TEMPLATE_CATEGORY" val="diagram"/>
  <p:tag name="KSO_WM_TEMPLATE_INDEX" val="20231087"/>
  <p:tag name="KSO_WM_UNIT_LAYERLEVEL" val="1_1_1_1"/>
  <p:tag name="KSO_WM_TAG_VERSION" val="3.0"/>
  <p:tag name="KSO_WM_BEAUTIFY_FLAG" val="#wm#"/>
  <p:tag name="KSO_WM_DIAGRAM_MAX_ITEMCNT" val="5"/>
  <p:tag name="KSO_WM_DIAGRAM_MIN_ITEMCNT" val="2"/>
  <p:tag name="KSO_WM_DIAGRAM_VIRTUALLY_FRAME" val="{&quot;height&quot;:388.62567138671875,&quot;left&quot;:-70.34459861935593,&quot;top&quot;:75.69377847986898,&quot;width&quot;:860.7416381835938}"/>
  <p:tag name="KSO_WM_DIAGRAM_COLOR_MATCH_VALUE" val="{&quot;shape&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2"/>
  <p:tag name="KSO_WM_UNIT_FILL_FORE_SCHEMECOLOR_INDEX_BRIGHTNESS" val="0"/>
  <p:tag name="KSO_WM_DIAGRAM_USE_COLOR_VALUE" val="{&quot;color_scheme&quot;:1,&quot;color_type&quot;:1,&quot;theme_color_indexes&quot;:[]}"/>
</p:tagLst>
</file>

<file path=ppt/tags/tag405.xml><?xml version="1.0" encoding="utf-8"?>
<p:tagLst xmlns:p="http://schemas.openxmlformats.org/presentationml/2006/main">
  <p:tag name="commondata" val="eyJoZGlkIjoiM2RkZjA5YjllNzBhNmRhN2E5MzJkMDlkNGVkMWNiODMifQ=="/>
  <p:tag name="resource_record_key" val="{&quot;70&quot;:[3312532,3314314,3312588,3314281,3322207,3323799,3323399,3314290,3314294,3314199,3314197,3312355,3314283,3312357,3320039,3314368],&quot;71&quot;:[76235680038]}"/>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TABLE_ENDDRAG_ORIGIN_RECT" val="674*347"/>
  <p:tag name="TABLE_ENDDRAG_RECT" val="21*162*674*347"/>
</p:tagLst>
</file>

<file path=ppt/tags/tag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088_3*n_h_i*1_2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2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Lst>
</file>

<file path=ppt/tags/tag4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088_3*n_h_h_f*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2"/>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5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5_3"/>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2"/>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1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1_3"/>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2"/>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4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4_3"/>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2"/>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2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2_3"/>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5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088_3*n_h_h_f*1_2_4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5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088_3*n_h_h_f*1_2_2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2"/>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2"/>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gradient&quot;:[{&quot;brightness&quot;:0.4000000059604645,&quot;colorType&quot;:1,&quot;foreColorIndex&quot;:5,&quot;pos&quot;:1,&quot;transparency&quot;:0},{&quot;brightness&quot;:0.20000000298023224,&quot;colorType&quot;:1,&quot;foreColorIndex&quot;:5,&quot;pos&quot;:0,&quot;transparency&quot;:0}],&quot;type&quot;:2},&quot;shadow&quot;:{&quot;colorType&quot;:0},&quot;threeD&quot;:{&quot;curvedSurface&quot;:{&quot;brightness&quot;:0,&quot;colorType&quot;:2,&quot;rgb&quot;:&quot;#000000&quot;},&quot;depth&quot;:{&quot;colorType&quot;:0}}},&quot;text&quot;:{&quot;fill&quot;:{},&quot;glow&quot;:{},&quot;line&quot;:{},&quot;shadow&quot;:{},&quot;threeD&quot;:{}}}"/>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088_3*n_h_h_i*1_2_3_3"/>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UNIT_TYPE" val="n_h_h_i"/>
  <p:tag name="KSO_WM_UNIT_INDEX" val="1_2_3_3"/>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gradient&quot;:[{&quot;brightness&quot;:0.20000000298023224,&quot;colorType&quot;:1,&quot;foreColorIndex&quot;:5,&quot;pos&quot;:1,&quot;transparency&quot;:0},{&quot;brightness&quot;:0.20000000298023224,&quot;colorType&quot;:1,&quot;foreColorIndex&quot;:5,&quot;pos&quot;:0,&quot;transparency&quot;:0}],&quot;type&quot;:3},&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4"/>
</p:tagLst>
</file>

<file path=ppt/tags/tag6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088_3*n_h_h_f*1_2_1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6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088_3*n_h_h_f*1_2_5_1"/>
  <p:tag name="KSO_WM_TEMPLATE_CATEGORY" val="diagram"/>
  <p:tag name="KSO_WM_TEMPLATE_INDEX" val="20231088"/>
  <p:tag name="KSO_WM_UNIT_LAYERLEVEL" val="1_1_1_1"/>
  <p:tag name="KSO_WM_TAG_VERSION" val="3.0"/>
  <p:tag name="KSO_WM_BEAUTIFY_FLAG" val="#wm#"/>
  <p:tag name="KSO_WM_DIAGRAM_VERSION" val="3"/>
  <p:tag name="KSO_WM_DIAGRAM_COLOR_TRICK" val="1"/>
  <p:tag name="KSO_WM_DIAGRAM_COLOR_TEXT_CAN_REMOVE" val="n"/>
  <p:tag name="KSO_WM_DIAGRAM_GROUP_CODE" val="n1-1"/>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输入你的智能图&#10;形项正文"/>
</p:tagLst>
</file>

<file path=ppt/tags/tag64.xml><?xml version="1.0" encoding="utf-8"?>
<p:tagLst xmlns:p="http://schemas.openxmlformats.org/presentationml/2006/main">
  <p:tag name="KSO_WM_DIAGRAM_VERSION" val="3"/>
  <p:tag name="KSO_WM_DIAGRAM_COLOR_TRICK" val="1"/>
  <p:tag name="KSO_WM_DIAGRAM_COLOR_TEXT_CAN_REMOVE" val="n"/>
  <p:tag name="KSO_WM_UNIT_VALUE" val="87*8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1088_3*n_h_h_x*1_2_5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5.xml><?xml version="1.0" encoding="utf-8"?>
<p:tagLst xmlns:p="http://schemas.openxmlformats.org/presentationml/2006/main">
  <p:tag name="KSO_WM_DIAGRAM_VERSION" val="3"/>
  <p:tag name="KSO_WM_DIAGRAM_COLOR_TRICK" val="1"/>
  <p:tag name="KSO_WM_DIAGRAM_COLOR_TEXT_CAN_REMOVE" val="n"/>
  <p:tag name="KSO_WM_UNIT_VALUE" val="8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1088_3*n_h_h_x*1_2_4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6.xml><?xml version="1.0" encoding="utf-8"?>
<p:tagLst xmlns:p="http://schemas.openxmlformats.org/presentationml/2006/main">
  <p:tag name="KSO_WM_DIAGRAM_VERSION" val="3"/>
  <p:tag name="KSO_WM_DIAGRAM_COLOR_TRICK" val="1"/>
  <p:tag name="KSO_WM_DIAGRAM_COLOR_TEXT_CAN_REMOVE" val="n"/>
  <p:tag name="KSO_WM_UNIT_VALUE" val="64*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1088_3*n_h_h_x*1_2_3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7.xml><?xml version="1.0" encoding="utf-8"?>
<p:tagLst xmlns:p="http://schemas.openxmlformats.org/presentationml/2006/main">
  <p:tag name="KSO_WM_DIAGRAM_VERSION" val="3"/>
  <p:tag name="KSO_WM_DIAGRAM_COLOR_TRICK" val="1"/>
  <p:tag name="KSO_WM_DIAGRAM_COLOR_TEXT_CAN_REMOVE" val="n"/>
  <p:tag name="KSO_WM_UNIT_VALUE" val="87*5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1088_3*n_h_h_x*1_2_2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8.xml><?xml version="1.0" encoding="utf-8"?>
<p:tagLst xmlns:p="http://schemas.openxmlformats.org/presentationml/2006/main">
  <p:tag name="KSO_WM_DIAGRAM_VERSION" val="3"/>
  <p:tag name="KSO_WM_DIAGRAM_COLOR_TRICK" val="1"/>
  <p:tag name="KSO_WM_DIAGRAM_COLOR_TEXT_CAN_REMOVE" val="n"/>
  <p:tag name="KSO_WM_UNIT_VALUE" val="87*87"/>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1088_3*n_h_h_x*1_2_1_1"/>
  <p:tag name="KSO_WM_TEMPLATE_CATEGORY" val="diagram"/>
  <p:tag name="KSO_WM_TEMPLATE_INDEX" val="20231088"/>
  <p:tag name="KSO_WM_UNIT_LAYERLEVEL" val="1_1_1_1"/>
  <p:tag name="KSO_WM_TAG_VERSION" val="3.0"/>
  <p:tag name="KSO_WM_BEAUTIFY_FLAG" val="#wm#"/>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69.xml><?xml version="1.0" encoding="utf-8"?>
<p:tagLst xmlns:p="http://schemas.openxmlformats.org/presentationml/2006/main">
  <p:tag name="KSO_WM_BEAUTIFY_FLAG" val="#wm#"/>
  <p:tag name="KSO_WM_UNIT_ISCONTENTSTITLE" val="0"/>
  <p:tag name="KSO_WM_UNIT_ISNUMDGMTITLE" val="0"/>
  <p:tag name="KSO_WM_UNIT_NOCLEAR" val="0"/>
  <p:tag name="KSO_WM_UNIT_VALUE" val="33"/>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8_3*n_h_a*1_1_1"/>
  <p:tag name="KSO_WM_TEMPLATE_CATEGORY" val="diagram"/>
  <p:tag name="KSO_WM_TEMPLATE_INDEX" val="20231088"/>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3"/>
  <p:tag name="KSO_WM_DIAGRAM_VIRTUALLY_FRAME" val="{&quot;height&quot;:368.4,&quot;left&quot;:31.65003937007873,&quot;top&quot;:118.85,&quot;width&quot;:6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添&#10;加项标题"/>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6000000238418579,&quot;colorType&quot;:1,&quot;foreColorIndex&quot;:5,&quot;pos&quot;:1,&quot;transparency&quot;:0},{&quot;brightness&quot;:0.4000000059604645,&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9"/>
  <p:tag name="KSO_WM_UNIT_INDEX" val="1_1_9"/>
  <p:tag name="KSO_WM_DIAGRAM_GROUP_CODE" val="n1-1"/>
  <p:tag name="KSO_WM_DIAGRAM_USE_COLOR_VALUE" val="{&quot;color_scheme&quot;:1,&quot;color_type&quot;:1,&quot;theme_color_indexes&quot;:[]}"/>
</p:tagLst>
</file>

<file path=ppt/tags/tag7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6000000238418579,&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1"/>
  <p:tag name="KSO_WM_UNIT_INDEX" val="1_1_11"/>
  <p:tag name="KSO_WM_DIAGRAM_GROUP_CODE" val="n1-1"/>
  <p:tag name="KSO_WM_DIAGRAM_USE_COLOR_VALUE" val="{&quot;color_scheme&quot;:1,&quot;color_type&quot;:1,&quot;theme_color_indexes&quot;:[]}"/>
</p:tagLst>
</file>

<file path=ppt/tags/tag7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
  <p:tag name="KSO_WM_UNIT_INDEX" val="1_1_1"/>
  <p:tag name="KSO_WM_DIAGRAM_GROUP_CODE" val="n1-1"/>
  <p:tag name="KSO_WM_UNIT_FILL_TYPE" val="3"/>
  <p:tag name="KSO_WM_DIAGRAM_USE_COLOR_VALUE" val="{&quot;color_scheme&quot;:1,&quot;color_type&quot;:1,&quot;theme_color_indexes&quot;:[]}"/>
</p:tagLst>
</file>

<file path=ppt/tags/tag7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solidLine&quot;:{&quot;brightness&quot;:0.800000011920929,&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2_1"/>
  <p:tag name="KSO_WM_UNIT_INDEX" val="1_2_1"/>
  <p:tag name="KSO_WM_DIAGRAM_GROUP_CODE" val="n1-1"/>
  <p:tag name="KSO_WM_UNIT_LINE_FORE_SCHEMECOLOR_INDEX" val="5"/>
  <p:tag name="KSO_WM_DIAGRAM_USE_COLOR_VALUE" val="{&quot;color_scheme&quot;:1,&quot;color_type&quot;:1,&quot;theme_color_indexes&quot;:[]}"/>
</p:tagLst>
</file>

<file path=ppt/tags/tag7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4000000059604645,&quot;colorType&quot;:1,&quot;foreColorIndex&quot;:5,&quot;pos&quot;:0,&quot;transparency&quot;:0},{&quot;brightness&quot;:0,&quot;colorType&quot;:1,&quot;foreColorIndex&quot;:14,&quot;pos&quot;:1,&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2"/>
  <p:tag name="KSO_WM_UNIT_INDEX" val="1_1_2"/>
  <p:tag name="KSO_WM_DIAGRAM_GROUP_CODE" val="n1-1"/>
  <p:tag name="KSO_WM_UNIT_FILL_TYPE" val="3"/>
  <p:tag name="KSO_WM_DIAGRAM_USE_COLOR_VALUE" val="{&quot;color_scheme&quot;:1,&quot;color_type&quot;:1,&quot;theme_color_indexes&quot;:[]}"/>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1_1"/>
  <p:tag name="KSO_WM_UNIT_INDEX" val="1_2_1_1"/>
  <p:tag name="KSO_WM_DIAGRAM_GROUP_CODE" val="n1-1"/>
  <p:tag name="KSO_WM_UNIT_FILL_TYPE" val="3"/>
  <p:tag name="KSO_WM_UNIT_LINE_FORE_SCHEMECOLOR_INDEX" val="14"/>
  <p:tag name="KSO_WM_DIAGRAM_USE_COLOR_VALUE" val="{&quot;color_scheme&quot;:1,&quot;color_type&quot;:1,&quot;theme_color_indexes&quot;:[]}"/>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2_1"/>
  <p:tag name="KSO_WM_UNIT_INDEX" val="1_2_2_1"/>
  <p:tag name="KSO_WM_DIAGRAM_GROUP_CODE" val="n1-1"/>
  <p:tag name="KSO_WM_UNIT_FILL_TYPE" val="3"/>
  <p:tag name="KSO_WM_UNIT_LINE_FORE_SCHEMECOLOR_INDEX" val="14"/>
  <p:tag name="KSO_WM_DIAGRAM_USE_COLOR_VALUE" val="{&quot;color_scheme&quot;:1,&quot;color_type&quot;:1,&quot;theme_color_indexes&quot;:[]}"/>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i*1_2_3_1"/>
  <p:tag name="KSO_WM_UNIT_INDEX" val="1_2_3_1"/>
  <p:tag name="KSO_WM_DIAGRAM_GROUP_CODE" val="n1-1"/>
  <p:tag name="KSO_WM_UNIT_FILL_TYPE" val="3"/>
  <p:tag name="KSO_WM_UNIT_LINE_FORE_SCHEMECOLOR_INDEX" val="14"/>
  <p:tag name="KSO_WM_DIAGRAM_USE_COLOR_VALUE" val="{&quot;color_scheme&quot;:1,&quot;color_type&quot;:1,&quot;theme_color_indexes&quot;:[]}"/>
</p:tagLst>
</file>

<file path=ppt/tags/tag7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3_1"/>
  <p:tag name="KSO_WM_UNIT_INDEX" val="1_2_3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TYPE" val="n_h_i"/>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gradient&quot;:[{&quot;brightness&quot;:0.800000011920929,&quot;colorType&quot;:1,&quot;foreColorIndex&quot;:5,&quot;pos&quot;:1,&quot;transparency&quot;:0},{&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5"/>
  <p:tag name="KSO_WM_UNIT_INDEX" val="1_1_5"/>
  <p:tag name="KSO_WM_DIAGRAM_GROUP_CODE" val="n1-1"/>
  <p:tag name="KSO_WM_DIAGRAM_USE_COLOR_VALUE" val="{&quot;color_scheme&quot;:1,&quot;color_type&quot;:1,&quot;theme_color_indexes&quot;:[]}"/>
</p:tagLst>
</file>

<file path=ppt/tags/tag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1_1"/>
  <p:tag name="KSO_WM_UNIT_INDEX" val="1_2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8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TEMPLATE_CATEGORY" val="diagram"/>
  <p:tag name="KSO_WM_TEMPLATE_INDEX" val="2023108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ID" val="diagram20231082_2*n_h_h_a*1_2_2_1"/>
  <p:tag name="KSO_WM_UNIT_INDEX" val="1_2_2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83.xml><?xml version="1.0" encoding="utf-8"?>
<p:tagLst xmlns:p="http://schemas.openxmlformats.org/presentationml/2006/main">
  <p:tag name="KSO_WM_DIAGRAM_VERSION" val="3"/>
  <p:tag name="KSO_WM_DIAGRAM_COLOR_TRICK" val="1"/>
  <p:tag name="KSO_WM_DIAGRAM_COLOR_TEXT_CAN_REMOVE" val="n"/>
  <p:tag name="KSO_WM_UNIT_VALUE" val="63*63"/>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3_1"/>
  <p:tag name="KSO_WM_UNIT_INDEX" val="1_2_3_1"/>
  <p:tag name="KSO_WM_DIAGRAM_GROUP_CODE" val="n1-1"/>
  <p:tag name="KSO_WM_DIAGRAM_USE_COLOR_VALUE" val="{&quot;color_scheme&quot;:1,&quot;color_type&quot;:1,&quot;theme_color_indexes&quot;:[]}"/>
</p:tagLst>
</file>

<file path=ppt/tags/tag84.xml><?xml version="1.0" encoding="utf-8"?>
<p:tagLst xmlns:p="http://schemas.openxmlformats.org/presentationml/2006/main">
  <p:tag name="KSO_WM_DIAGRAM_VERSION" val="3"/>
  <p:tag name="KSO_WM_DIAGRAM_COLOR_TRICK" val="1"/>
  <p:tag name="KSO_WM_DIAGRAM_COLOR_TEXT_CAN_REMOVE" val="n"/>
  <p:tag name="KSO_WM_UNIT_VALUE" val="58*52"/>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2_1"/>
  <p:tag name="KSO_WM_UNIT_INDEX" val="1_2_2_1"/>
  <p:tag name="KSO_WM_DIAGRAM_GROUP_CODE" val="n1-1"/>
  <p:tag name="KSO_WM_DIAGRAM_USE_COLOR_VALUE" val="{&quot;color_scheme&quot;:1,&quot;color_type&quot;:1,&quot;theme_color_indexes&quot;:[]}"/>
</p:tagLst>
</file>

<file path=ppt/tags/tag85.xml><?xml version="1.0" encoding="utf-8"?>
<p:tagLst xmlns:p="http://schemas.openxmlformats.org/presentationml/2006/main">
  <p:tag name="KSO_WM_DIAGRAM_VERSION" val="3"/>
  <p:tag name="KSO_WM_DIAGRAM_COLOR_TRICK" val="1"/>
  <p:tag name="KSO_WM_DIAGRAM_COLOR_TEXT_CAN_REMOVE" val="n"/>
  <p:tag name="KSO_WM_UNIT_VALUE" val="66*56"/>
  <p:tag name="KSO_WM_UNIT_HIGHLIGHT" val="0"/>
  <p:tag name="KSO_WM_UNIT_COMPATIBLE" val="0"/>
  <p:tag name="KSO_WM_UNIT_DIAGRAM_ISNUMVISUAL" val="0"/>
  <p:tag name="KSO_WM_UNIT_DIAGRAM_ISREFERUNIT" val="0"/>
  <p:tag name="KSO_WM_UNIT_TYPE" val="n_h_h_x"/>
  <p:tag name="KSO_WM_TEMPLATE_CATEGORY" val="diagram"/>
  <p:tag name="KSO_WM_TEMPLATE_INDEX" val="20231082"/>
  <p:tag name="KSO_WM_UNIT_LAYERLEVEL" val="1_1_1_1"/>
  <p:tag name="KSO_WM_TAG_VERSION" val="3.0"/>
  <p:tag name="KSO_WM_BEAUTIFY_FLAG" val="#wm#"/>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2,&quot;pos&quot;:0,&quot;rgb&quot;:&quot;#ffffff&quot;,&quot;transparency&quot;:0},{&quot;brightness&quot;:0,&quot;colorType&quot;:2,&quot;pos&quot;:0.800000011920929,&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h_x*1_2_1_1"/>
  <p:tag name="KSO_WM_UNIT_INDEX" val="1_2_1_1"/>
  <p:tag name="KSO_WM_DIAGRAM_GROUP_CODE" val="n1-1"/>
  <p:tag name="KSO_WM_DIAGRAM_USE_COLOR_VALUE" val="{&quot;color_scheme&quot;:1,&quot;color_type&quot;:1,&quot;theme_color_indexes&quot;:[]}"/>
</p:tagLst>
</file>

<file path=ppt/tags/tag86.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3"/>
  <p:tag name="KSO_WM_UNIT_INDEX" val="1_1_3"/>
  <p:tag name="KSO_WM_DIAGRAM_GROUP_CODE" val="n1-1"/>
  <p:tag name="KSO_WM_UNIT_FILL_TYPE" val="3"/>
  <p:tag name="KSO_WM_DIAGRAM_USE_COLOR_VALUE" val="{&quot;color_scheme&quot;:1,&quot;color_type&quot;:1,&quot;theme_color_indexes&quot;:[]}"/>
</p:tagLst>
</file>

<file path=ppt/tags/tag8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8999999761581421,&quot;colorType&quot;:1,&quot;foreColorIndex&quot;:5,&quot;pos&quot;:0,&quot;transparency&quot;:0},{&quot;brightness&quot;:0.8999999761581421,&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8"/>
  <p:tag name="KSO_WM_UNIT_INDEX" val="1_1_8"/>
  <p:tag name="KSO_WM_DIAGRAM_GROUP_CODE" val="n1-1"/>
  <p:tag name="KSO_WM_UNIT_FILL_TYPE" val="3"/>
  <p:tag name="KSO_WM_DIAGRAM_USE_COLOR_VALUE" val="{&quot;color_scheme&quot;:1,&quot;color_type&quot;:1,&quot;theme_color_indexes&quot;:[]}"/>
</p:tagLst>
</file>

<file path=ppt/tags/tag8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10"/>
  <p:tag name="KSO_WM_UNIT_INDEX" val="1_1_10"/>
  <p:tag name="KSO_WM_DIAGRAM_GROUP_CODE" val="n1-1"/>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8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4"/>
  <p:tag name="KSO_WM_UNIT_INDEX" val="1_1_4"/>
  <p:tag name="KSO_WM_DIAGRAM_GROUP_CODE" val="n1-1"/>
  <p:tag name="KSO_WM_UNIT_FILL_TYPE" val="3"/>
  <p:tag name="KSO_WM_DIAGRAM_USE_COLOR_VALUE" val="{&quot;color_scheme&quot;:1,&quot;color_type&quot;:1,&quot;theme_color_indexes&quot;:[]}"/>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6"/>
  <p:tag name="KSO_WM_UNIT_INDEX" val="1_1_6"/>
  <p:tag name="KSO_WM_DIAGRAM_GROUP_CODE" val="n1-1"/>
  <p:tag name="KSO_WM_UNIT_FILL_TYPE" val="3"/>
  <p:tag name="KSO_WM_DIAGRAM_USE_COLOR_VALUE" val="{&quot;color_scheme&quot;:1,&quot;color_type&quot;:1,&quot;theme_color_indexes&quot;:[]}"/>
</p:tagLst>
</file>

<file path=ppt/tags/tag9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n_h_i"/>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82_2*n_h_i*1_1_7"/>
  <p:tag name="KSO_WM_UNIT_INDEX" val="1_1_7"/>
  <p:tag name="KSO_WM_DIAGRAM_GROUP_CODE" val="n1-1"/>
  <p:tag name="KSO_WM_UNIT_FILL_TYPE" val="3"/>
  <p:tag name="KSO_WM_DIAGRAM_USE_COLOR_VALUE" val="{&quot;color_scheme&quot;:1,&quot;color_type&quot;:1,&quot;theme_color_indexes&quot;:[]}"/>
</p:tagLst>
</file>

<file path=ppt/tags/tag9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n_h_a"/>
  <p:tag name="KSO_WM_TEMPLATE_CATEGORY" val="diagram"/>
  <p:tag name="KSO_WM_TEMPLATE_INDEX" val="20231082"/>
  <p:tag name="KSO_WM_UNIT_LAYERLEVEL" val="1_1_1"/>
  <p:tag name="KSO_WM_TAG_VERSION" val="3.0"/>
  <p:tag name="KSO_WM_DIAGRAM_MAX_ITEMCNT" val="6"/>
  <p:tag name="KSO_WM_DIAGRAM_MIN_ITEMCNT" val="2"/>
  <p:tag name="KSO_WM_DIAGRAM_VIRTUALLY_FRAME" val="{&quot;height&quot;:369.20001220703125,&quot;left&quot;:-48.803143502783584,&quot;top&quot;:222.24369468388596,&quot;width&quot;:824.04998779296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PRESET_TEXT" val="单击此处添加项标题"/>
  <p:tag name="KSO_WM_UNIT_ID" val="diagram20231082_2*n_h_a*1_1_1"/>
  <p:tag name="KSO_WM_UNIT_INDEX" val="1_1_1"/>
  <p:tag name="KSO_WM_DIAGRAM_GROUP_CODE" val="n1-1"/>
  <p:tag name="KSO_WM_UNIT_TEXT_FILL_FORE_SCHEMECOLOR_INDEX" val="1"/>
  <p:tag name="KSO_WM_UNIT_TEXT_FILL_TYPE" val="1"/>
  <p:tag name="KSO_WM_DIAGRAM_USE_COLOR_VALUE" val="{&quot;color_scheme&quot;:1,&quot;color_type&quot;:1,&quot;theme_color_indexes&quot;:[]}"/>
</p:tagLst>
</file>

<file path=ppt/tags/tag9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1"/>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500000238418579,&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9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2"/>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07999999821186066,&quot;transparency&quot;:1},{&quot;brightness&quot;:0,&quot;colorType&quot;:1,&quot;foreColorIndex&quot;:5,&quot;pos&quot;:1,&quot;transparency&quot;:0.2000000029802322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3"/>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3"/>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7099999785423279,&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4"/>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4"/>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type&quot;:0},&quot;glow&quot;:{&quot;colorType&quot;:0},&quot;line&quot;:{&quot;gradient&quot;:[{&quot;brightness&quot;:0,&quot;colorType&quot;:1,&quot;foreColorIndex&quot;:5,&quot;pos&quot;:0.15000000596046448,&quot;transparency&quot;: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5"/>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5"/>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799999952316284,&quot;transparency&quot;:0.44999998807907104}],&quot;type&quot;:3},&quot;glow&quot;:{&quot;colorType&quot;:0},&quot;line&quot;:{&quot;gradient&quot;:[{&quot;brightness&quot;:0,&quot;colorType&quot;:1,&quot;foreColorIndex&quot;:5,&quot;pos&quot;:0,&quot;transparency&quot;:0.15000000596046448},{&quot;brightness&quot;:0,&quot;colorType&quot;:1,&quot;foreColorIndex&quot;:5,&quot;pos&quot;:0.6800000071525574,&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9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i*1_1_6"/>
  <p:tag name="KSO_WM_TEMPLATE_CATEGORY" val="diagram"/>
  <p:tag name="KSO_WM_TEMPLATE_INDEX" val="2023096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6"/>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949999988079071,&quot;colorType&quot;:1,&quot;foreColorIndex&quot;:5,&quot;pos&quot;:0,&quot;transparency&quot;:1},{&quot;brightness&quot;:0,&quot;colorType&quot;:1,&quot;foreColorIndex&quot;:5,&quot;pos&quot;:0.8500000238418579,&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9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2_2*n_h_h_i*1_2_2_1"/>
  <p:tag name="KSO_WM_TEMPLATE_CATEGORY" val="diagram"/>
  <p:tag name="KSO_WM_TEMPLATE_INDEX" val="2023096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334.45001220703125,&quot;left&quot;:-85.97931850163017,&quot;top&quot;:241.2163718492403,&quot;width&quot;:869.5999755859375}"/>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heme/theme1.xml><?xml version="1.0" encoding="utf-8"?>
<a:theme xmlns:a="http://schemas.openxmlformats.org/drawingml/2006/main" name="Office 主题">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381E61"/>
      </a:dk2>
      <a:lt2>
        <a:srgbClr val="FBF8FF"/>
      </a:lt2>
      <a:accent1>
        <a:srgbClr val="9C5CEE"/>
      </a:accent1>
      <a:accent2>
        <a:srgbClr val="B258E4"/>
      </a:accent2>
      <a:accent3>
        <a:srgbClr val="C954D1"/>
      </a:accent3>
      <a:accent4>
        <a:srgbClr val="D45BA7"/>
      </a:accent4>
      <a:accent5>
        <a:srgbClr val="EF688D"/>
      </a:accent5>
      <a:accent6>
        <a:srgbClr val="F8727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5F1A01"/>
      </a:dk2>
      <a:lt2>
        <a:srgbClr val="FEF0EC"/>
      </a:lt2>
      <a:accent1>
        <a:srgbClr val="FD8B64"/>
      </a:accent1>
      <a:accent2>
        <a:srgbClr val="FF97A5"/>
      </a:accent2>
      <a:accent3>
        <a:srgbClr val="F8A54F"/>
      </a:accent3>
      <a:accent4>
        <a:srgbClr val="F5C42B"/>
      </a:accent4>
      <a:accent5>
        <a:srgbClr val="D7D355"/>
      </a:accent5>
      <a:accent6>
        <a:srgbClr val="61CF7E"/>
      </a:accent6>
      <a:hlink>
        <a:srgbClr val="304FFE"/>
      </a:hlink>
      <a:folHlink>
        <a:srgbClr val="49206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
      <a:dk1>
        <a:srgbClr val="333333"/>
      </a:dk1>
      <a:lt1>
        <a:srgbClr val="FFFFFF"/>
      </a:lt1>
      <a:dk2>
        <a:srgbClr val="3B2015"/>
      </a:dk2>
      <a:lt2>
        <a:srgbClr val="FFF9F6"/>
      </a:lt2>
      <a:accent1>
        <a:srgbClr val="F28D60"/>
      </a:accent1>
      <a:accent2>
        <a:srgbClr val="2E866B"/>
      </a:accent2>
      <a:accent3>
        <a:srgbClr val="F2C261"/>
      </a:accent3>
      <a:accent4>
        <a:srgbClr val="3987A6"/>
      </a:accent4>
      <a:accent5>
        <a:srgbClr val="E67373"/>
      </a:accent5>
      <a:accent6>
        <a:srgbClr val="4F863F"/>
      </a:accent6>
      <a:hlink>
        <a:srgbClr val="0026E5"/>
      </a:hlink>
      <a:folHlink>
        <a:srgbClr val="7E1FAD"/>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
      <a:dk1>
        <a:srgbClr val="000000"/>
      </a:dk1>
      <a:lt1>
        <a:srgbClr val="FFFFFF"/>
      </a:lt1>
      <a:dk2>
        <a:srgbClr val="3B0500"/>
      </a:dk2>
      <a:lt2>
        <a:srgbClr val="FFF4F3"/>
      </a:lt2>
      <a:accent1>
        <a:srgbClr val="D02300"/>
      </a:accent1>
      <a:accent2>
        <a:srgbClr val="BF3C2E"/>
      </a:accent2>
      <a:accent3>
        <a:srgbClr val="E17467"/>
      </a:accent3>
      <a:accent4>
        <a:srgbClr val="FD905F"/>
      </a:accent4>
      <a:accent5>
        <a:srgbClr val="D39C83"/>
      </a:accent5>
      <a:accent6>
        <a:srgbClr val="B0A17E"/>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7022</Words>
  <Application>WPS 演示</Application>
  <PresentationFormat>全屏显示(4:3)</PresentationFormat>
  <Paragraphs>684</Paragraphs>
  <Slides>54</Slides>
  <Notes>1</Notes>
  <HiddenSlides>0</HiddenSlides>
  <MMClips>0</MMClips>
  <ScaleCrop>false</ScaleCrop>
  <HeadingPairs>
    <vt:vector size="6" baseType="variant">
      <vt:variant>
        <vt:lpstr>已用的字体</vt:lpstr>
      </vt:variant>
      <vt:variant>
        <vt:i4>16</vt:i4>
      </vt:variant>
      <vt:variant>
        <vt:lpstr>主题</vt:lpstr>
      </vt:variant>
      <vt:variant>
        <vt:i4>5</vt:i4>
      </vt:variant>
      <vt:variant>
        <vt:lpstr>幻灯片标题</vt:lpstr>
      </vt:variant>
      <vt:variant>
        <vt:i4>54</vt:i4>
      </vt:variant>
    </vt:vector>
  </HeadingPairs>
  <TitlesOfParts>
    <vt:vector size="75" baseType="lpstr">
      <vt:lpstr>Arial</vt:lpstr>
      <vt:lpstr>宋体</vt:lpstr>
      <vt:lpstr>Wingdings</vt:lpstr>
      <vt:lpstr>Verdana</vt:lpstr>
      <vt:lpstr>微软雅黑</vt:lpstr>
      <vt:lpstr>Calibri</vt:lpstr>
      <vt:lpstr>黑体</vt:lpstr>
      <vt:lpstr>Times New Roman</vt:lpstr>
      <vt:lpstr>幼圆</vt:lpstr>
      <vt:lpstr>华文琥珀</vt:lpstr>
      <vt:lpstr>Wingdings</vt:lpstr>
      <vt:lpstr>仿宋</vt:lpstr>
      <vt:lpstr>Arial Unicode MS</vt:lpstr>
      <vt:lpstr>+中文标题</vt:lpstr>
      <vt:lpstr>Arial</vt:lpstr>
      <vt:lpstr>Segoe Print</vt:lpstr>
      <vt:lpstr>Office 主题</vt:lpstr>
      <vt:lpstr>1_Office 主题</vt:lpstr>
      <vt:lpstr>2_Office 主题</vt:lpstr>
      <vt:lpstr>3_Office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Rita</cp:lastModifiedBy>
  <cp:revision>175</cp:revision>
  <dcterms:created xsi:type="dcterms:W3CDTF">2016-07-30T05:49:00Z</dcterms:created>
  <dcterms:modified xsi:type="dcterms:W3CDTF">2025-05-18T14:08:22Z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8516E58D2A774CCB9AB00D5591A961CA_13</vt:lpwstr>
  </property>
  <property fmtid="{D5CDD505-2E9C-101B-9397-08002B2CF9AE}" pid="3" name="KSOProductBuildVer">
    <vt:lpwstr>2052-12.1.0.21171</vt:lpwstr>
  </property>
</Properties>
</file>