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134155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76285593"/>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第十一章　船舶保赔保险</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2538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船东保赔协会的保赔保险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二、保赔保险的除外责任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船舶保险承保的责任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船舶战争险与罢工险承保的责任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原子核风险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船东故意行为与违法行为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船舶延迟引起的间接损失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重复保险</a:t>
            </a:r>
          </a:p>
          <a:p>
            <a:endParaRPr lang="zh-CN" altLang="en-US" dirty="0"/>
          </a:p>
        </p:txBody>
      </p:sp>
    </p:spTree>
    <p:extLst>
      <p:ext uri="{BB962C8B-B14F-4D97-AF65-F5344CB8AC3E}">
        <p14:creationId xmlns:p14="http://schemas.microsoft.com/office/powerpoint/2010/main" val="1544519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19" name="组合 18"/>
          <p:cNvGrpSpPr/>
          <p:nvPr/>
        </p:nvGrpSpPr>
        <p:grpSpPr>
          <a:xfrm>
            <a:off x="2057400" y="2781151"/>
            <a:ext cx="5178425" cy="2232025"/>
            <a:chOff x="2057400" y="2349500"/>
            <a:chExt cx="5178425" cy="2232025"/>
          </a:xfrm>
        </p:grpSpPr>
        <p:sp>
          <p:nvSpPr>
            <p:cNvPr id="5" name="Line 6"/>
            <p:cNvSpPr>
              <a:spLocks noChangeShapeType="1"/>
            </p:cNvSpPr>
            <p:nvPr/>
          </p:nvSpPr>
          <p:spPr bwMode="gray">
            <a:xfrm>
              <a:off x="2362200" y="29051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5" y="2416175"/>
              <a:ext cx="4248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船舶保赔保险概述</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dirty="0">
                  <a:solidFill>
                    <a:srgbClr val="FFFFFF"/>
                  </a:solidFill>
                  <a:cs typeface="Arial" pitchFamily="34" charset="0"/>
                </a:rPr>
                <a:t>1</a:t>
              </a:r>
            </a:p>
          </p:txBody>
        </p:sp>
        <p:sp>
          <p:nvSpPr>
            <p:cNvPr id="9" name="Line 10"/>
            <p:cNvSpPr>
              <a:spLocks noChangeShapeType="1"/>
            </p:cNvSpPr>
            <p:nvPr/>
          </p:nvSpPr>
          <p:spPr bwMode="gray">
            <a:xfrm>
              <a:off x="2362200" y="374332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17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船东保赔协会经营管理</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4105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船东保赔协会的保赔保险</a:t>
              </a:r>
              <a:endParaRPr lang="zh-CN" altLang="en-US" sz="2400" b="1" dirty="0">
                <a:solidFill>
                  <a:srgbClr val="000000"/>
                </a:solidFill>
              </a:endParaRPr>
            </a:p>
          </p:txBody>
        </p:sp>
      </p:grpSp>
    </p:spTree>
    <p:extLst>
      <p:ext uri="{BB962C8B-B14F-4D97-AF65-F5344CB8AC3E}">
        <p14:creationId xmlns:p14="http://schemas.microsoft.com/office/powerpoint/2010/main" val="229072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船舶保赔保险概述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一、船舶保赔保险的概念与性质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保赔保险的概念</a:t>
            </a:r>
          </a:p>
          <a:p>
            <a:r>
              <a:rPr lang="zh-CN" altLang="zh-CN" dirty="0"/>
              <a:t>保赔保险是保障与赔偿保险</a:t>
            </a:r>
            <a:r>
              <a:rPr lang="en-US" altLang="zh-CN" dirty="0"/>
              <a:t>(Protection &amp; Indemnity Insurance)</a:t>
            </a:r>
            <a:r>
              <a:rPr lang="zh-CN" altLang="zh-CN" dirty="0"/>
              <a:t>的简称</a:t>
            </a:r>
            <a:r>
              <a:rPr lang="en-US" altLang="zh-CN" dirty="0"/>
              <a:t>,</a:t>
            </a:r>
            <a:r>
              <a:rPr lang="zh-CN" altLang="zh-CN" dirty="0"/>
              <a:t>是承保船东在经营船舶业务中应承担的</a:t>
            </a:r>
            <a:r>
              <a:rPr lang="en-US" altLang="zh-CN" dirty="0"/>
              <a:t>,</a:t>
            </a:r>
            <a:r>
              <a:rPr lang="zh-CN" altLang="zh-CN" dirty="0"/>
              <a:t>却不包括在船舶保险承保范围内的责任风险的保险</a:t>
            </a:r>
            <a:r>
              <a:rPr lang="zh-CN" altLang="zh-CN" dirty="0" smtClean="0"/>
              <a:t>。</a:t>
            </a:r>
            <a:endParaRPr lang="en-US" altLang="zh-CN" dirty="0" smtClean="0"/>
          </a:p>
          <a:p>
            <a:endParaRPr lang="zh-CN" altLang="zh-CN" sz="9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保赔保险的性质</a:t>
            </a:r>
          </a:p>
          <a:p>
            <a:r>
              <a:rPr lang="en-US" altLang="zh-CN" dirty="0"/>
              <a:t>1.</a:t>
            </a:r>
            <a:r>
              <a:rPr lang="zh-CN" altLang="zh-CN" dirty="0"/>
              <a:t>附属性</a:t>
            </a:r>
          </a:p>
          <a:p>
            <a:r>
              <a:rPr lang="en-US" altLang="zh-CN" dirty="0"/>
              <a:t>2.</a:t>
            </a:r>
            <a:r>
              <a:rPr lang="zh-CN" altLang="zh-CN" dirty="0"/>
              <a:t>互助性</a:t>
            </a:r>
          </a:p>
          <a:p>
            <a:r>
              <a:rPr lang="en-US" altLang="zh-CN" dirty="0"/>
              <a:t>3.</a:t>
            </a:r>
            <a:r>
              <a:rPr lang="zh-CN" altLang="zh-CN" dirty="0"/>
              <a:t>无限制赔偿额</a:t>
            </a:r>
          </a:p>
          <a:p>
            <a:r>
              <a:rPr lang="en-US" altLang="zh-CN" dirty="0"/>
              <a:t>4.</a:t>
            </a:r>
            <a:r>
              <a:rPr lang="zh-CN" altLang="zh-CN" dirty="0"/>
              <a:t>非营利性</a:t>
            </a:r>
          </a:p>
          <a:p>
            <a:endParaRPr lang="zh-CN" altLang="en-US" dirty="0"/>
          </a:p>
        </p:txBody>
      </p:sp>
    </p:spTree>
    <p:extLst>
      <p:ext uri="{BB962C8B-B14F-4D97-AF65-F5344CB8AC3E}">
        <p14:creationId xmlns:p14="http://schemas.microsoft.com/office/powerpoint/2010/main" val="112447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船舶保赔保险概述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二、船舶保赔保险的由来和发展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为了转移船舶</a:t>
            </a:r>
            <a:r>
              <a:rPr lang="en-US" altLang="zh-CN" sz="2200" b="1" dirty="0">
                <a:latin typeface="楷体" panose="02010609060101010101" pitchFamily="49" charset="-122"/>
                <a:ea typeface="楷体" panose="02010609060101010101" pitchFamily="49" charset="-122"/>
              </a:rPr>
              <a:t>1/4</a:t>
            </a:r>
            <a:r>
              <a:rPr lang="zh-CN" altLang="zh-CN" sz="2200" b="1" dirty="0">
                <a:latin typeface="楷体" panose="02010609060101010101" pitchFamily="49" charset="-122"/>
                <a:ea typeface="楷体" panose="02010609060101010101" pitchFamily="49" charset="-122"/>
              </a:rPr>
              <a:t>碰撞责任、超额碰撞责任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为了转移船东对旅客、船员、装卸工人人身伤亡的赔偿责任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为了转移承运人对货损、货差的赔偿责任</a:t>
            </a:r>
          </a:p>
          <a:p>
            <a:endParaRPr lang="zh-CN" altLang="en-US" dirty="0"/>
          </a:p>
        </p:txBody>
      </p:sp>
    </p:spTree>
    <p:extLst>
      <p:ext uri="{BB962C8B-B14F-4D97-AF65-F5344CB8AC3E}">
        <p14:creationId xmlns:p14="http://schemas.microsoft.com/office/powerpoint/2010/main" val="1518840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船舶保赔保险概述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三、船东保赔协会的历史与现状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联合王国保赔协会</a:t>
            </a:r>
            <a:r>
              <a:rPr lang="en-US" altLang="zh-CN" sz="2200" b="1" dirty="0">
                <a:latin typeface="楷体" panose="02010609060101010101" pitchFamily="49" charset="-122"/>
                <a:ea typeface="楷体" panose="02010609060101010101" pitchFamily="49" charset="-122"/>
              </a:rPr>
              <a:t>(UK P&amp;I Club)</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美国船东保赔协会</a:t>
            </a:r>
            <a:r>
              <a:rPr lang="en-US" altLang="zh-CN" sz="2200" b="1" dirty="0">
                <a:latin typeface="楷体" panose="02010609060101010101" pitchFamily="49" charset="-122"/>
                <a:ea typeface="楷体" panose="02010609060101010101" pitchFamily="49" charset="-122"/>
              </a:rPr>
              <a:t>(the American Club)</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日本船东保赔协会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中国船东互保协会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国际保赔协会集团</a:t>
            </a:r>
          </a:p>
          <a:p>
            <a:endParaRPr lang="zh-CN" altLang="en-US" dirty="0"/>
          </a:p>
        </p:txBody>
      </p:sp>
    </p:spTree>
    <p:extLst>
      <p:ext uri="{BB962C8B-B14F-4D97-AF65-F5344CB8AC3E}">
        <p14:creationId xmlns:p14="http://schemas.microsoft.com/office/powerpoint/2010/main" val="3222640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船东保赔协会经营管理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一、组织机构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会员大会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董事会</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经理部</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经理公司</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通信代理</a:t>
            </a:r>
          </a:p>
          <a:p>
            <a:endParaRPr lang="zh-CN" altLang="en-US" dirty="0"/>
          </a:p>
        </p:txBody>
      </p:sp>
    </p:spTree>
    <p:extLst>
      <p:ext uri="{BB962C8B-B14F-4D97-AF65-F5344CB8AC3E}">
        <p14:creationId xmlns:p14="http://schemas.microsoft.com/office/powerpoint/2010/main" val="2654678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船东保赔协会经营管理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二、船东保赔协会的经营管理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保赔保险的投保</a:t>
            </a:r>
          </a:p>
          <a:p>
            <a:r>
              <a:rPr lang="zh-CN" altLang="zh-CN" dirty="0"/>
              <a:t>保赔保险的投保</a:t>
            </a:r>
            <a:r>
              <a:rPr lang="en-US" altLang="zh-CN" dirty="0"/>
              <a:t>,</a:t>
            </a:r>
            <a:r>
              <a:rPr lang="zh-CN" altLang="zh-CN" dirty="0"/>
              <a:t>一般称为船舶入会保险申请</a:t>
            </a:r>
            <a:r>
              <a:rPr lang="en-US" altLang="zh-CN" dirty="0"/>
              <a:t>,</a:t>
            </a:r>
            <a:r>
              <a:rPr lang="zh-CN" altLang="zh-CN" dirty="0"/>
              <a:t>即指船东为其拥有的船舶加入保赔协会获得相应保险保障而提出的书面申请</a:t>
            </a:r>
            <a:r>
              <a:rPr lang="zh-CN" altLang="zh-CN" dirty="0" smtClean="0"/>
              <a:t>。</a:t>
            </a:r>
            <a:endParaRPr lang="en-US" altLang="zh-CN" dirty="0" smtClean="0"/>
          </a:p>
          <a:p>
            <a:endParaRPr lang="zh-CN" altLang="zh-CN" sz="7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保赔保险的会费制度</a:t>
            </a:r>
          </a:p>
          <a:p>
            <a:r>
              <a:rPr lang="en-US" altLang="zh-CN" dirty="0"/>
              <a:t>1.</a:t>
            </a:r>
            <a:r>
              <a:rPr lang="zh-CN" altLang="zh-CN" dirty="0"/>
              <a:t>预付会费与追加会费</a:t>
            </a:r>
          </a:p>
          <a:p>
            <a:r>
              <a:rPr lang="en-US" altLang="zh-CN" dirty="0"/>
              <a:t>2.</a:t>
            </a:r>
            <a:r>
              <a:rPr lang="zh-CN" altLang="zh-CN" dirty="0"/>
              <a:t>储备金和巨灾会费</a:t>
            </a:r>
          </a:p>
          <a:p>
            <a:r>
              <a:rPr lang="en-US" altLang="zh-CN" dirty="0"/>
              <a:t>3.</a:t>
            </a:r>
            <a:r>
              <a:rPr lang="zh-CN" altLang="zh-CN" dirty="0"/>
              <a:t>退会费与会费的退还</a:t>
            </a:r>
          </a:p>
          <a:p>
            <a:endParaRPr lang="zh-CN" altLang="en-US" dirty="0"/>
          </a:p>
        </p:txBody>
      </p:sp>
    </p:spTree>
    <p:extLst>
      <p:ext uri="{BB962C8B-B14F-4D97-AF65-F5344CB8AC3E}">
        <p14:creationId xmlns:p14="http://schemas.microsoft.com/office/powerpoint/2010/main" val="3673320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船东保赔协会经营管理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三、船东保赔保险的责任限制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保险法的限制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国际公约的限制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协会保险合同本身的限制</a:t>
            </a:r>
          </a:p>
          <a:p>
            <a:endParaRPr lang="zh-CN" altLang="en-US" dirty="0"/>
          </a:p>
        </p:txBody>
      </p:sp>
    </p:spTree>
    <p:extLst>
      <p:ext uri="{BB962C8B-B14F-4D97-AF65-F5344CB8AC3E}">
        <p14:creationId xmlns:p14="http://schemas.microsoft.com/office/powerpoint/2010/main" val="4031487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船东保赔协会的保赔保险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一、保赔保险的责任范围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人身伤亡责任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碰撞责任赔偿</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货损货差赔偿责任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污染责任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其他财产赔偿责任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其他合同责任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残骸处理的责任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共同海损分摊款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费用与罚款</a:t>
            </a:r>
          </a:p>
        </p:txBody>
      </p:sp>
    </p:spTree>
    <p:extLst>
      <p:ext uri="{BB962C8B-B14F-4D97-AF65-F5344CB8AC3E}">
        <p14:creationId xmlns:p14="http://schemas.microsoft.com/office/powerpoint/2010/main" val="4249627161"/>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TotalTime>
  <Words>469</Words>
  <Application>Microsoft Office PowerPoint</Application>
  <PresentationFormat>全屏显示(4:3)</PresentationFormat>
  <Paragraphs>69</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10</vt:i4>
      </vt:variant>
    </vt:vector>
  </HeadingPairs>
  <TitlesOfParts>
    <vt:vector size="25"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船舶保赔保险概述</vt:lpstr>
      <vt:lpstr>第一节　船舶保赔保险概述</vt:lpstr>
      <vt:lpstr>第一节　船舶保赔保险概述</vt:lpstr>
      <vt:lpstr>第二节　船东保赔协会经营管理</vt:lpstr>
      <vt:lpstr>第二节　船东保赔协会经营管理</vt:lpstr>
      <vt:lpstr>第二节　船东保赔协会经营管理</vt:lpstr>
      <vt:lpstr>第三节　船东保赔协会的保赔保险</vt:lpstr>
      <vt:lpstr>第三节　船东保赔协会的保赔保险</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77</cp:revision>
  <dcterms:created xsi:type="dcterms:W3CDTF">2013-12-29T13:29:00Z</dcterms:created>
  <dcterms:modified xsi:type="dcterms:W3CDTF">2017-03-05T03:34:59Z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